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7" r:id="rId2"/>
  </p:sldMasterIdLst>
  <p:notesMasterIdLst>
    <p:notesMasterId r:id="rId47"/>
  </p:notesMasterIdLst>
  <p:sldIdLst>
    <p:sldId id="613" r:id="rId3"/>
    <p:sldId id="462" r:id="rId4"/>
    <p:sldId id="369" r:id="rId5"/>
    <p:sldId id="505" r:id="rId6"/>
    <p:sldId id="506" r:id="rId7"/>
    <p:sldId id="726" r:id="rId8"/>
    <p:sldId id="480" r:id="rId9"/>
    <p:sldId id="392" r:id="rId10"/>
    <p:sldId id="570" r:id="rId11"/>
    <p:sldId id="479" r:id="rId12"/>
    <p:sldId id="542" r:id="rId13"/>
    <p:sldId id="534" r:id="rId14"/>
    <p:sldId id="733" r:id="rId15"/>
    <p:sldId id="737" r:id="rId16"/>
    <p:sldId id="735" r:id="rId17"/>
    <p:sldId id="576" r:id="rId18"/>
    <p:sldId id="573" r:id="rId19"/>
    <p:sldId id="265" r:id="rId20"/>
    <p:sldId id="740" r:id="rId21"/>
    <p:sldId id="471" r:id="rId22"/>
    <p:sldId id="572" r:id="rId23"/>
    <p:sldId id="574" r:id="rId24"/>
    <p:sldId id="575" r:id="rId25"/>
    <p:sldId id="736" r:id="rId26"/>
    <p:sldId id="577" r:id="rId27"/>
    <p:sldId id="525" r:id="rId28"/>
    <p:sldId id="741" r:id="rId29"/>
    <p:sldId id="739" r:id="rId30"/>
    <p:sldId id="459" r:id="rId31"/>
    <p:sldId id="461" r:id="rId32"/>
    <p:sldId id="460" r:id="rId33"/>
    <p:sldId id="474" r:id="rId34"/>
    <p:sldId id="720" r:id="rId35"/>
    <p:sldId id="722" r:id="rId36"/>
    <p:sldId id="718" r:id="rId37"/>
    <p:sldId id="723" r:id="rId38"/>
    <p:sldId id="724" r:id="rId39"/>
    <p:sldId id="729" r:id="rId40"/>
    <p:sldId id="743" r:id="rId41"/>
    <p:sldId id="728" r:id="rId42"/>
    <p:sldId id="725" r:id="rId43"/>
    <p:sldId id="489" r:id="rId44"/>
    <p:sldId id="481" r:id="rId45"/>
    <p:sldId id="467" r:id="rId46"/>
  </p:sldIdLst>
  <p:sldSz cx="12192000" cy="6858000"/>
  <p:notesSz cx="6858000" cy="9144000"/>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9860D"/>
    <a:srgbClr val="1BFF80"/>
    <a:srgbClr val="3C3CF4"/>
    <a:srgbClr val="314A4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22257" autoAdjust="0"/>
    <p:restoredTop sz="94375" autoAdjust="0"/>
  </p:normalViewPr>
  <p:slideViewPr>
    <p:cSldViewPr snapToGrid="0">
      <p:cViewPr varScale="1">
        <p:scale>
          <a:sx n="125" d="100"/>
          <a:sy n="125" d="100"/>
        </p:scale>
        <p:origin x="160" y="240"/>
      </p:cViewPr>
      <p:guideLst/>
    </p:cSldViewPr>
  </p:slideViewPr>
  <p:notesTextViewPr>
    <p:cViewPr>
      <p:scale>
        <a:sx n="3" d="2"/>
        <a:sy n="3" d="2"/>
      </p:scale>
      <p:origin x="0" y="0"/>
    </p:cViewPr>
  </p:notesTextViewPr>
  <p:sorterViewPr>
    <p:cViewPr varScale="1">
      <p:scale>
        <a:sx n="1" d="1"/>
        <a:sy n="1" d="1"/>
      </p:scale>
      <p:origin x="0" y="-5584"/>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00C92CF-7D2D-41D1-AB07-998F037587D3}" type="datetimeFigureOut">
              <a:rPr lang="nb-NO" smtClean="0"/>
              <a:t>20.11.2024</a:t>
            </a:fld>
            <a:endParaRPr lang="nb-NO"/>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A1F565-B8B7-4AC1-A45D-F0D8E0856112}" type="slidenum">
              <a:rPr lang="nb-NO" smtClean="0"/>
              <a:t>‹#›</a:t>
            </a:fld>
            <a:endParaRPr lang="nb-NO"/>
          </a:p>
        </p:txBody>
      </p:sp>
    </p:spTree>
    <p:extLst>
      <p:ext uri="{BB962C8B-B14F-4D97-AF65-F5344CB8AC3E}">
        <p14:creationId xmlns:p14="http://schemas.microsoft.com/office/powerpoint/2010/main" val="32083917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_ENREF_48"/><Relationship Id="rId2" Type="http://schemas.openxmlformats.org/officeDocument/2006/relationships/slide" Target="../slides/slide31.xml"/><Relationship Id="rId1" Type="http://schemas.openxmlformats.org/officeDocument/2006/relationships/notesMaster" Target="../notesMasters/notesMaster1.xml"/><Relationship Id="rId5" Type="http://schemas.openxmlformats.org/officeDocument/2006/relationships/hyperlink" Target="#_ENREF_52"/><Relationship Id="rId4" Type="http://schemas.openxmlformats.org/officeDocument/2006/relationships/hyperlink" Target="#_ENREF_51"/></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SE" dirty="0"/>
              <a:t>Epidemic of diabetes led to corresponding epidemic of complications.</a:t>
            </a:r>
          </a:p>
          <a:p>
            <a:endParaRPr lang="en-SE" dirty="0"/>
          </a:p>
        </p:txBody>
      </p:sp>
      <p:sp>
        <p:nvSpPr>
          <p:cNvPr id="4" name="Slide Number Placeholder 3"/>
          <p:cNvSpPr>
            <a:spLocks noGrp="1"/>
          </p:cNvSpPr>
          <p:nvPr>
            <p:ph type="sldNum" sz="quarter" idx="5"/>
          </p:nvPr>
        </p:nvSpPr>
        <p:spPr/>
        <p:txBody>
          <a:bodyPr/>
          <a:lstStyle/>
          <a:p>
            <a:fld id="{22A24FB1-4CA5-9843-9702-552CCFD1DFCB}" type="slidenum">
              <a:rPr lang="en-SE" smtClean="0"/>
              <a:t>1</a:t>
            </a:fld>
            <a:endParaRPr lang="en-SE"/>
          </a:p>
        </p:txBody>
      </p:sp>
    </p:spTree>
    <p:extLst>
      <p:ext uri="{BB962C8B-B14F-4D97-AF65-F5344CB8AC3E}">
        <p14:creationId xmlns:p14="http://schemas.microsoft.com/office/powerpoint/2010/main" val="10885710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Could lowering effect of A-allele on body composition contribute to </a:t>
            </a:r>
            <a:r>
              <a:rPr lang="en-US" altLang="sv-SE" dirty="0" err="1"/>
              <a:t>aparently</a:t>
            </a:r>
            <a:r>
              <a:rPr lang="en-US" altLang="sv-SE" dirty="0"/>
              <a:t> not seen risk for T2D?</a:t>
            </a:r>
          </a:p>
          <a:p>
            <a:r>
              <a:rPr lang="en-US" altLang="sv-SE" dirty="0"/>
              <a:t>When in the MPP study we take into account the decrease in BMI associated with the A-allele, the effect of decreased BMI neutralizes the effect of impaired insulin secretion on T2D risk </a:t>
            </a:r>
          </a:p>
          <a:p>
            <a:endParaRPr lang="en-US" alt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16</a:t>
            </a:fld>
            <a:endParaRPr lang="sv-SE"/>
          </a:p>
        </p:txBody>
      </p:sp>
    </p:spTree>
    <p:extLst>
      <p:ext uri="{BB962C8B-B14F-4D97-AF65-F5344CB8AC3E}">
        <p14:creationId xmlns:p14="http://schemas.microsoft.com/office/powerpoint/2010/main" val="23158984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sv-SE" dirty="0"/>
              <a:t>Although we did not observe any difference in the amount of total mRNA of </a:t>
            </a:r>
            <a:r>
              <a:rPr lang="en-US" altLang="sv-SE" i="1" dirty="0"/>
              <a:t>GIPR</a:t>
            </a:r>
            <a:r>
              <a:rPr lang="en-US" altLang="sv-SE" dirty="0"/>
              <a:t> in adipose tissue between different genotype carriers, we cannot exclude the possibility that the variant would influence expression in an allele-specific manner. To test this possibility we used a non-synonymous coding SNP rs1800437 in strong linkage disequilibrium with rs10423928 as a reporter SNP for quantitative allele-specific expression analysis in adipose tissue (SAT and VAT from 20 individuals). There were at most a 10% difference in expression of the C- and the G alleles in heterozygous (G/C) carriers of the </a:t>
            </a:r>
            <a:r>
              <a:rPr lang="en-US" altLang="sv-SE" i="1" dirty="0"/>
              <a:t>GIPR</a:t>
            </a:r>
            <a:r>
              <a:rPr lang="en-US" altLang="sv-SE" dirty="0"/>
              <a:t> rs1800437 variant suggesting that the SNP would influence translation rather than  transcription of GIPR </a:t>
            </a:r>
            <a:endParaRPr lang="sv-SE" altLang="sv-SE" dirty="0"/>
          </a:p>
          <a:p>
            <a:endParaRPr lang="nb-NO" dirty="0"/>
          </a:p>
        </p:txBody>
      </p:sp>
      <p:sp>
        <p:nvSpPr>
          <p:cNvPr id="4" name="Slide Number Placeholder 3"/>
          <p:cNvSpPr>
            <a:spLocks noGrp="1"/>
          </p:cNvSpPr>
          <p:nvPr>
            <p:ph type="sldNum" sz="quarter" idx="10"/>
          </p:nvPr>
        </p:nvSpPr>
        <p:spPr/>
        <p:txBody>
          <a:bodyPr/>
          <a:lstStyle/>
          <a:p>
            <a:fld id="{C24EEA5F-38FA-464D-BB8D-72BAB4BF276E}" type="slidenum">
              <a:rPr lang="sv-SE" smtClean="0"/>
              <a:t>17</a:t>
            </a:fld>
            <a:endParaRPr lang="sv-SE"/>
          </a:p>
        </p:txBody>
      </p:sp>
    </p:spTree>
    <p:extLst>
      <p:ext uri="{BB962C8B-B14F-4D97-AF65-F5344CB8AC3E}">
        <p14:creationId xmlns:p14="http://schemas.microsoft.com/office/powerpoint/2010/main" val="25122392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EF104E9C-73C7-3D70-3292-F8B291C06DF1}"/>
              </a:ext>
            </a:extLst>
          </p:cNvPr>
          <p:cNvSpPr>
            <a:spLocks noGrp="1" noChangeArrowheads="1"/>
          </p:cNvSpPr>
          <p:nvPr>
            <p:ph type="sldNum" sz="quarter" idx="5"/>
          </p:nvPr>
        </p:nvSpPr>
        <p:spPr>
          <a:ln/>
        </p:spPr>
        <p:txBody>
          <a:bodyPr/>
          <a:lstStyle/>
          <a:p>
            <a:fld id="{1AECA2DF-FE55-EB4B-B423-B67CA1C5CF9C}" type="slidenum">
              <a:rPr lang="en-US" altLang="en-SE"/>
              <a:pPr/>
              <a:t>18</a:t>
            </a:fld>
            <a:endParaRPr lang="en-US" altLang="en-SE"/>
          </a:p>
        </p:txBody>
      </p:sp>
      <p:sp>
        <p:nvSpPr>
          <p:cNvPr id="32770" name="Rectangle 2">
            <a:extLst>
              <a:ext uri="{FF2B5EF4-FFF2-40B4-BE49-F238E27FC236}">
                <a16:creationId xmlns:a16="http://schemas.microsoft.com/office/drawing/2014/main" id="{67B8B7AD-62A4-CC02-F19F-DDBF0E221077}"/>
              </a:ext>
            </a:extLst>
          </p:cNvPr>
          <p:cNvSpPr>
            <a:spLocks noGrp="1" noRot="1" noChangeAspect="1" noChangeArrowheads="1" noTextEdit="1"/>
          </p:cNvSpPr>
          <p:nvPr>
            <p:ph type="sldImg"/>
          </p:nvPr>
        </p:nvSpPr>
        <p:spPr>
          <a:ln/>
        </p:spPr>
      </p:sp>
      <p:sp>
        <p:nvSpPr>
          <p:cNvPr id="32771" name="Rectangle 3">
            <a:extLst>
              <a:ext uri="{FF2B5EF4-FFF2-40B4-BE49-F238E27FC236}">
                <a16:creationId xmlns:a16="http://schemas.microsoft.com/office/drawing/2014/main" id="{195D51E4-3293-8969-AA2A-018190D0F272}"/>
              </a:ext>
            </a:extLst>
          </p:cNvPr>
          <p:cNvSpPr>
            <a:spLocks noGrp="1" noChangeArrowheads="1"/>
          </p:cNvSpPr>
          <p:nvPr>
            <p:ph type="body" idx="1"/>
          </p:nvPr>
        </p:nvSpPr>
        <p:spPr/>
        <p:txBody>
          <a:bodyPr/>
          <a:lstStyle/>
          <a:p>
            <a:r>
              <a:rPr lang="en-US" altLang="en-SE"/>
              <a:t>In the search for a common denominator for these pleiotropic effects of GIP in islets, fat, bone and blood vessels effects we identified osteopontin (OPN) as a target of GIP. </a:t>
            </a:r>
          </a:p>
          <a:p>
            <a:endParaRPr lang="en-US" altLang="en-SE"/>
          </a:p>
          <a:p>
            <a:r>
              <a:rPr lang="en-US" altLang="en-SE"/>
              <a:t>Osteopontin (OPN) – is a multifunctional molecule is highly expressed in these tissues and has similar effects as those attributed to GIP. </a:t>
            </a:r>
          </a:p>
          <a:p>
            <a:r>
              <a:rPr lang="en-US" altLang="en-SE"/>
              <a:t> OPN is a secreted glycoprotein </a:t>
            </a:r>
            <a:r>
              <a:rPr lang="sv-SE" altLang="en-SE"/>
              <a:t>and cytokine, a key regulator of chronic inflammatory diseases</a:t>
            </a:r>
            <a:r>
              <a:rPr lang="en-US" altLang="en-SE"/>
              <a:t> </a:t>
            </a:r>
          </a:p>
          <a:p>
            <a:r>
              <a:rPr lang="en-US" altLang="en-SE"/>
              <a:t>In islets, OPN has been ascribed protective antiapoptotic effects by inhibition of NO production.</a:t>
            </a:r>
          </a:p>
          <a:p>
            <a:r>
              <a:rPr lang="en-US" altLang="en-SE"/>
              <a:t>OPN is upregulated in vessels from patients with diabetes and markedly increased in adipose tissue from obese individuals. </a:t>
            </a:r>
          </a:p>
          <a:p>
            <a:r>
              <a:rPr lang="en-US" altLang="en-SE"/>
              <a:t>OPN has also been suggested to link obesity with insulin resistance.</a:t>
            </a:r>
          </a:p>
          <a:p>
            <a:r>
              <a:rPr lang="en-US" altLang="en-SE"/>
              <a:t> </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Low-grade inflammation is a hallmark of adipose tissue expansion in obesity which is associated with accumulation of macrophages and cytokines in the tissue. This, in turn, has been suggested to promote systemic insulin resistance. </a:t>
            </a:r>
          </a:p>
          <a:p>
            <a:r>
              <a:rPr lang="en-US" altLang="sv-SE" dirty="0"/>
              <a:t>OPN is one of the most abundant cytokines in adipose tissue of obese individuals and expression of OPN showed the largest difference in adipose tissue between monozygotic twins discordant for obesity. While mice fed a high-fat diet became obese and displayed increased circulating OPN concentrations, obese mice lacking OPN showed increased insulin sensitivity.</a:t>
            </a:r>
          </a:p>
          <a:p>
            <a:r>
              <a:rPr lang="en-US" altLang="sv-SE" dirty="0"/>
              <a:t>GIP besides its </a:t>
            </a:r>
            <a:r>
              <a:rPr lang="en-US" altLang="sv-SE" dirty="0" err="1"/>
              <a:t>insulinotropic</a:t>
            </a:r>
            <a:r>
              <a:rPr lang="en-US" altLang="sv-SE" dirty="0"/>
              <a:t> effects exerts strong effects on adipose tissue formation. GIP stimulates adipose tissue formation independently of its effect on insulin secretion and inactivation of the GIP receptor (GIPR) in adipose tissue has been suggested as a strategy to treat obesity.</a:t>
            </a:r>
          </a:p>
          <a:p>
            <a:endParaRPr lang="en-US" altLang="sv-SE" dirty="0"/>
          </a:p>
          <a:p>
            <a:r>
              <a:rPr lang="en-US" altLang="sv-SE" dirty="0"/>
              <a:t>Here we hypothesized that GIP also in adipose tissue could stimulate expression of OPN and thereby induce insulin resistance. </a:t>
            </a:r>
          </a:p>
          <a:p>
            <a:endParaRPr 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19</a:t>
            </a:fld>
            <a:endParaRPr lang="sv-SE"/>
          </a:p>
        </p:txBody>
      </p:sp>
    </p:spTree>
    <p:extLst>
      <p:ext uri="{BB962C8B-B14F-4D97-AF65-F5344CB8AC3E}">
        <p14:creationId xmlns:p14="http://schemas.microsoft.com/office/powerpoint/2010/main" val="7917876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a:extLst>
              <a:ext uri="{FF2B5EF4-FFF2-40B4-BE49-F238E27FC236}">
                <a16:creationId xmlns:a16="http://schemas.microsoft.com/office/drawing/2014/main" id="{7C41B345-6021-C750-5CF9-8C906E65ECB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1" name="Notes Placeholder 2">
            <a:extLst>
              <a:ext uri="{FF2B5EF4-FFF2-40B4-BE49-F238E27FC236}">
                <a16:creationId xmlns:a16="http://schemas.microsoft.com/office/drawing/2014/main" id="{BE321483-670F-C39A-5555-10028B3D3BD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SE"/>
              <a:t>To explore a link between GIP and OPN we first studied the effect of GIP on osteopontin in islets.</a:t>
            </a:r>
          </a:p>
          <a:p>
            <a:pPr eaLnBrk="1" hangingPunct="1">
              <a:spcBef>
                <a:spcPct val="0"/>
              </a:spcBef>
            </a:pPr>
            <a:endParaRPr lang="en-US" altLang="en-SE"/>
          </a:p>
          <a:p>
            <a:pPr eaLnBrk="1" hangingPunct="1">
              <a:spcBef>
                <a:spcPct val="0"/>
              </a:spcBef>
            </a:pPr>
            <a:r>
              <a:rPr lang="en-US" altLang="en-SE"/>
              <a:t>In line with earlier findings in rodents, we observed strong expression of osteopontin in human </a:t>
            </a:r>
            <a:r>
              <a:rPr lang="en-US" altLang="en-SE">
                <a:sym typeface="Symbol" pitchFamily="2" charset="2"/>
              </a:rPr>
              <a:t></a:t>
            </a:r>
            <a:r>
              <a:rPr lang="en-US" altLang="en-SE"/>
              <a:t>-cells. </a:t>
            </a:r>
          </a:p>
          <a:p>
            <a:pPr eaLnBrk="1" hangingPunct="1">
              <a:spcBef>
                <a:spcPct val="0"/>
              </a:spcBef>
            </a:pPr>
            <a:r>
              <a:rPr lang="en-US" altLang="en-SE"/>
              <a:t>We then studied changes in osteopontin expression upon stimulation of mouse islets with various concentrations of GIP. Under normal glucose conditions (5 mM), 1 nM GIP significantly increased osteopontin at both the mRNA and protein level. </a:t>
            </a:r>
          </a:p>
          <a:p>
            <a:pPr eaLnBrk="1" hangingPunct="1">
              <a:spcBef>
                <a:spcPct val="0"/>
              </a:spcBef>
            </a:pPr>
            <a:r>
              <a:rPr lang="en-US" altLang="en-SE" i="1"/>
              <a:t>High glucose (16.7 mM) per se effectively increased osteopontin expression and blunted the stimulatory effect of GIP on osteopontin.</a:t>
            </a:r>
          </a:p>
          <a:p>
            <a:pPr eaLnBrk="1" hangingPunct="1">
              <a:spcBef>
                <a:spcPct val="0"/>
              </a:spcBef>
            </a:pPr>
            <a:r>
              <a:rPr lang="en-US" altLang="en-SE"/>
              <a:t>Importantly, both GIP and osteopontin have been ascribed antiapoptotic effects in islets thereby suggesting to protect islets from glucose- and cytokine- induced toxicity. Interestingly, </a:t>
            </a:r>
            <a:r>
              <a:rPr lang="en-US" altLang="en-SE" i="1"/>
              <a:t>OPN</a:t>
            </a:r>
            <a:r>
              <a:rPr lang="en-US" altLang="en-SE"/>
              <a:t> expression was reduced in human islets from carriers of the TA/AA genotypes of the </a:t>
            </a:r>
            <a:r>
              <a:rPr lang="en-US" altLang="en-SE" i="1"/>
              <a:t>GIPR</a:t>
            </a:r>
            <a:r>
              <a:rPr lang="en-US" altLang="en-SE"/>
              <a:t> SNP.</a:t>
            </a:r>
          </a:p>
          <a:p>
            <a:pPr eaLnBrk="1" hangingPunct="1">
              <a:spcBef>
                <a:spcPct val="0"/>
              </a:spcBef>
            </a:pPr>
            <a:r>
              <a:rPr lang="en-US" altLang="en-SE" i="1"/>
              <a:t> </a:t>
            </a:r>
          </a:p>
        </p:txBody>
      </p:sp>
      <p:sp>
        <p:nvSpPr>
          <p:cNvPr id="4" name="Slide Number Placeholder 3">
            <a:extLst>
              <a:ext uri="{FF2B5EF4-FFF2-40B4-BE49-F238E27FC236}">
                <a16:creationId xmlns:a16="http://schemas.microsoft.com/office/drawing/2014/main" id="{478EFEDA-DB5B-6D26-308A-94F473661265}"/>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4A659DD6-A832-A74D-BC23-6CB897049CA7}" type="slidenum">
              <a:rPr lang="en-US" altLang="en-SE"/>
              <a:pPr eaLnBrk="1" hangingPunct="1"/>
              <a:t>20</a:t>
            </a:fld>
            <a:endParaRPr lang="en-US" altLang="en-SE"/>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Low-grade inflammation is a hallmark of adipose tissue expansion in obesity which is associated with accumulation of macrophages and cytokines in the tissue. This, in turn, has been suggested to promote systemic insulin resistance. </a:t>
            </a:r>
          </a:p>
          <a:p>
            <a:r>
              <a:rPr lang="en-US" altLang="sv-SE" dirty="0"/>
              <a:t>OPN is one of the most abundant cytokines in adipose tissue of obese individuals and expression of OPN showed the largest difference in adipose tissue between monozygotic twins discordant for obesity. While mice fed a high-fat diet became obese and displayed increased circulating OPN concentrations, obese mice lacking OPN showed increased insulin sensitivity.</a:t>
            </a:r>
          </a:p>
          <a:p>
            <a:r>
              <a:rPr lang="en-US" altLang="sv-SE" dirty="0"/>
              <a:t>GIP besides its </a:t>
            </a:r>
            <a:r>
              <a:rPr lang="en-US" altLang="sv-SE" dirty="0" err="1"/>
              <a:t>insulinotropic</a:t>
            </a:r>
            <a:r>
              <a:rPr lang="en-US" altLang="sv-SE" dirty="0"/>
              <a:t> effects exerts strong effects on adipose tissue formation. GIP stimulates adipose tissue formation independently of its effect on insulin secretion and inactivation of the GIP receptor (GIPR) in adipose tissue has been suggested as a strategy to treat obesity.</a:t>
            </a:r>
          </a:p>
          <a:p>
            <a:endParaRPr lang="en-US" altLang="sv-SE" dirty="0"/>
          </a:p>
          <a:p>
            <a:r>
              <a:rPr lang="en-US" altLang="sv-SE" dirty="0"/>
              <a:t>Here we hypothesized that GIP also in adipose tissue could stimulate expression of OPN and thereby induce insulin resistance. </a:t>
            </a:r>
          </a:p>
          <a:p>
            <a:endParaRPr 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21</a:t>
            </a:fld>
            <a:endParaRPr lang="sv-SE"/>
          </a:p>
        </p:txBody>
      </p:sp>
    </p:spTree>
    <p:extLst>
      <p:ext uri="{BB962C8B-B14F-4D97-AF65-F5344CB8AC3E}">
        <p14:creationId xmlns:p14="http://schemas.microsoft.com/office/powerpoint/2010/main" val="162566567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sv-SE" dirty="0"/>
              <a:t>GIP stimulation induces OPN in </a:t>
            </a:r>
            <a:r>
              <a:rPr lang="en-GB" altLang="sv-SE" dirty="0"/>
              <a:t>primary rat adipocytes</a:t>
            </a:r>
            <a:r>
              <a:rPr lang="en-US" altLang="sv-SE" dirty="0"/>
              <a:t>. </a:t>
            </a:r>
          </a:p>
          <a:p>
            <a:endParaRPr lang="nb-NO" dirty="0"/>
          </a:p>
        </p:txBody>
      </p:sp>
      <p:sp>
        <p:nvSpPr>
          <p:cNvPr id="4" name="Slide Number Placeholder 3"/>
          <p:cNvSpPr>
            <a:spLocks noGrp="1"/>
          </p:cNvSpPr>
          <p:nvPr>
            <p:ph type="sldNum" sz="quarter" idx="10"/>
          </p:nvPr>
        </p:nvSpPr>
        <p:spPr/>
        <p:txBody>
          <a:bodyPr/>
          <a:lstStyle/>
          <a:p>
            <a:fld id="{C24EEA5F-38FA-464D-BB8D-72BAB4BF276E}" type="slidenum">
              <a:rPr lang="sv-SE" smtClean="0"/>
              <a:t>22</a:t>
            </a:fld>
            <a:endParaRPr lang="sv-SE"/>
          </a:p>
        </p:txBody>
      </p:sp>
    </p:spTree>
    <p:extLst>
      <p:ext uri="{BB962C8B-B14F-4D97-AF65-F5344CB8AC3E}">
        <p14:creationId xmlns:p14="http://schemas.microsoft.com/office/powerpoint/2010/main" val="15881462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We </a:t>
            </a:r>
            <a:r>
              <a:rPr lang="en-US" altLang="sv-SE" dirty="0" err="1"/>
              <a:t>we</a:t>
            </a:r>
            <a:r>
              <a:rPr lang="en-US" altLang="sv-SE" dirty="0"/>
              <a:t> mentioned before, OPN has been shown to be markedly increased in adipose tissue from obese individuals, and has been suggested to link obesity with systemic insulin resistance. </a:t>
            </a:r>
          </a:p>
          <a:p>
            <a:r>
              <a:rPr lang="en-US" altLang="sv-SE" dirty="0"/>
              <a:t>Indeed,</a:t>
            </a:r>
            <a:r>
              <a:rPr lang="en-US" altLang="sv-SE" i="1" dirty="0"/>
              <a:t> GIPR</a:t>
            </a:r>
            <a:r>
              <a:rPr lang="en-US" altLang="sv-SE" dirty="0"/>
              <a:t> SNP rs10423928 TA/AA genotype carriers with a presumed reduced function of the receptor had lower OPN expression in adipose tissue from TA/AA than TT- genotype carriers. //Notably, </a:t>
            </a:r>
            <a:r>
              <a:rPr lang="en-US" altLang="sv-SE" i="1" dirty="0"/>
              <a:t>OPN</a:t>
            </a:r>
            <a:r>
              <a:rPr lang="en-US" altLang="sv-SE" dirty="0"/>
              <a:t> mRNA levels decreased with increased quartiles of insulin sensitivity index (ISI) only in the carriers of lean phenotype?? associated TA/AA genotypes, but not in obesity- associated TT genotypes </a:t>
            </a:r>
          </a:p>
        </p:txBody>
      </p:sp>
      <p:sp>
        <p:nvSpPr>
          <p:cNvPr id="4" name="Slide Number Placeholder 3"/>
          <p:cNvSpPr>
            <a:spLocks noGrp="1"/>
          </p:cNvSpPr>
          <p:nvPr>
            <p:ph type="sldNum" sz="quarter" idx="10"/>
          </p:nvPr>
        </p:nvSpPr>
        <p:spPr/>
        <p:txBody>
          <a:bodyPr/>
          <a:lstStyle/>
          <a:p>
            <a:fld id="{C24EEA5F-38FA-464D-BB8D-72BAB4BF276E}" type="slidenum">
              <a:rPr lang="sv-SE" smtClean="0"/>
              <a:t>23</a:t>
            </a:fld>
            <a:endParaRPr lang="sv-SE"/>
          </a:p>
        </p:txBody>
      </p:sp>
    </p:spTree>
    <p:extLst>
      <p:ext uri="{BB962C8B-B14F-4D97-AF65-F5344CB8AC3E}">
        <p14:creationId xmlns:p14="http://schemas.microsoft.com/office/powerpoint/2010/main" val="2315898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sv-SE" dirty="0"/>
              <a:t>GIP stimulation induces OPN in </a:t>
            </a:r>
            <a:r>
              <a:rPr lang="en-GB" altLang="sv-SE" dirty="0"/>
              <a:t>primary rat adipocytes</a:t>
            </a:r>
            <a:r>
              <a:rPr lang="en-US" altLang="sv-SE" dirty="0"/>
              <a:t>. </a:t>
            </a:r>
          </a:p>
          <a:p>
            <a:endParaRPr lang="nb-NO" dirty="0"/>
          </a:p>
        </p:txBody>
      </p:sp>
      <p:sp>
        <p:nvSpPr>
          <p:cNvPr id="4" name="Slide Number Placeholder 3"/>
          <p:cNvSpPr>
            <a:spLocks noGrp="1"/>
          </p:cNvSpPr>
          <p:nvPr>
            <p:ph type="sldNum" sz="quarter" idx="10"/>
          </p:nvPr>
        </p:nvSpPr>
        <p:spPr/>
        <p:txBody>
          <a:bodyPr/>
          <a:lstStyle/>
          <a:p>
            <a:fld id="{C24EEA5F-38FA-464D-BB8D-72BAB4BF276E}" type="slidenum">
              <a:rPr lang="sv-SE" smtClean="0"/>
              <a:t>24</a:t>
            </a:fld>
            <a:endParaRPr lang="sv-SE"/>
          </a:p>
        </p:txBody>
      </p:sp>
    </p:spTree>
    <p:extLst>
      <p:ext uri="{BB962C8B-B14F-4D97-AF65-F5344CB8AC3E}">
        <p14:creationId xmlns:p14="http://schemas.microsoft.com/office/powerpoint/2010/main" val="196458849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9375" y="739775"/>
            <a:ext cx="6577013" cy="37004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785A4D-B4AC-474A-A4B8-4DEB7DF46D6C}" type="slidenum">
              <a:rPr lang="en-US" smtClean="0"/>
              <a:pPr/>
              <a:t>25</a:t>
            </a:fld>
            <a:endParaRPr lang="en-US" dirty="0"/>
          </a:p>
        </p:txBody>
      </p:sp>
    </p:spTree>
    <p:extLst>
      <p:ext uri="{BB962C8B-B14F-4D97-AF65-F5344CB8AC3E}">
        <p14:creationId xmlns:p14="http://schemas.microsoft.com/office/powerpoint/2010/main" val="264265043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Slide Image Placeholder 1">
            <a:extLst>
              <a:ext uri="{FF2B5EF4-FFF2-40B4-BE49-F238E27FC236}">
                <a16:creationId xmlns:a16="http://schemas.microsoft.com/office/drawing/2014/main" id="{F34868F0-7F2F-0344-AFC8-5E66DA3605BF}"/>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4" name="Notes Placeholder 2">
            <a:extLst>
              <a:ext uri="{FF2B5EF4-FFF2-40B4-BE49-F238E27FC236}">
                <a16:creationId xmlns:a16="http://schemas.microsoft.com/office/drawing/2014/main" id="{C6F3AAAE-0E27-ED41-AD37-F295139BFA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sv-SE">
              <a:ea typeface="ＭＳ Ｐゴシック" panose="020B0600070205080204" pitchFamily="34" charset="-128"/>
            </a:endParaRPr>
          </a:p>
        </p:txBody>
      </p:sp>
      <p:sp>
        <p:nvSpPr>
          <p:cNvPr id="18435" name="Slide Number Placeholder 3">
            <a:extLst>
              <a:ext uri="{FF2B5EF4-FFF2-40B4-BE49-F238E27FC236}">
                <a16:creationId xmlns:a16="http://schemas.microsoft.com/office/drawing/2014/main" id="{FA854D9A-3CDE-B645-9F91-5BF3D1CED80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211630CF-6C39-4A42-8221-CDD51463A467}" type="slidenum">
              <a:rPr lang="en-US" altLang="sv-SE" sz="1300"/>
              <a:pPr eaLnBrk="1" hangingPunct="1"/>
              <a:t>3</a:t>
            </a:fld>
            <a:endParaRPr lang="en-US" altLang="sv-SE" sz="1300"/>
          </a:p>
        </p:txBody>
      </p:sp>
    </p:spTree>
    <p:extLst>
      <p:ext uri="{BB962C8B-B14F-4D97-AF65-F5344CB8AC3E}">
        <p14:creationId xmlns:p14="http://schemas.microsoft.com/office/powerpoint/2010/main" val="14268222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785A4D-B4AC-474A-A4B8-4DEB7DF46D6C}"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30649142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Low-grade inflammation is a hallmark of adipose tissue expansion in obesity which is associated with accumulation of macrophages and cytokines in the tissue. This, in turn, has been suggested to promote systemic insulin resistance. </a:t>
            </a:r>
          </a:p>
          <a:p>
            <a:r>
              <a:rPr lang="en-US" altLang="sv-SE" dirty="0"/>
              <a:t>OPN is one of the most abundant cytokines in adipose tissue of obese individuals and expression of OPN showed the largest difference in adipose tissue between monozygotic twins discordant for obesity. While mice fed a high-fat diet became obese and displayed increased circulating OPN concentrations, obese mice lacking OPN showed increased insulin sensitivity.</a:t>
            </a:r>
          </a:p>
          <a:p>
            <a:r>
              <a:rPr lang="en-US" altLang="sv-SE" dirty="0"/>
              <a:t>GIP besides its </a:t>
            </a:r>
            <a:r>
              <a:rPr lang="en-US" altLang="sv-SE" dirty="0" err="1"/>
              <a:t>insulinotropic</a:t>
            </a:r>
            <a:r>
              <a:rPr lang="en-US" altLang="sv-SE" dirty="0"/>
              <a:t> effects exerts strong effects on adipose tissue formation. GIP stimulates adipose tissue formation independently of its effect on insulin secretion and inactivation of the GIP receptor (GIPR) in adipose tissue has been suggested as a strategy to treat obesity.</a:t>
            </a:r>
          </a:p>
          <a:p>
            <a:endParaRPr lang="en-US" altLang="sv-SE" dirty="0"/>
          </a:p>
          <a:p>
            <a:r>
              <a:rPr lang="en-US" altLang="sv-SE" dirty="0"/>
              <a:t>Here we hypothesized that GIP also in adipose tissue could stimulate expression of OPN and thereby induce insulin resistance. </a:t>
            </a:r>
          </a:p>
          <a:p>
            <a:endParaRPr 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27</a:t>
            </a:fld>
            <a:endParaRPr lang="sv-SE"/>
          </a:p>
        </p:txBody>
      </p:sp>
    </p:spTree>
    <p:extLst>
      <p:ext uri="{BB962C8B-B14F-4D97-AF65-F5344CB8AC3E}">
        <p14:creationId xmlns:p14="http://schemas.microsoft.com/office/powerpoint/2010/main" val="37376750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a:extLst>
              <a:ext uri="{FF2B5EF4-FFF2-40B4-BE49-F238E27FC236}">
                <a16:creationId xmlns:a16="http://schemas.microsoft.com/office/drawing/2014/main" id="{914FE567-B429-8521-AD46-C3883737E58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Notes Placeholder 2">
            <a:extLst>
              <a:ext uri="{FF2B5EF4-FFF2-40B4-BE49-F238E27FC236}">
                <a16:creationId xmlns:a16="http://schemas.microsoft.com/office/drawing/2014/main" id="{980CEDC4-48E1-D86F-4924-3DD654316C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SE"/>
              <a:t>We first  confirmed expression of the GIPR in human endothelian cells. </a:t>
            </a:r>
          </a:p>
          <a:p>
            <a:pPr eaLnBrk="1" hangingPunct="1">
              <a:spcBef>
                <a:spcPct val="0"/>
              </a:spcBef>
            </a:pPr>
            <a:r>
              <a:rPr lang="en-US" altLang="en-SE"/>
              <a:t>Using confocal immunofluorescence microscopy, we show that GIPR protein is expressed in intact arteries from different vascular beds and species. </a:t>
            </a:r>
          </a:p>
          <a:p>
            <a:pPr eaLnBrk="1" hangingPunct="1">
              <a:spcBef>
                <a:spcPct val="0"/>
              </a:spcBef>
            </a:pPr>
            <a:r>
              <a:rPr lang="en-US" altLang="en-SE"/>
              <a:t>Culture of intact mouse aortas for 3 days with various concentrations of GIP resulted in significant up-regulation of OPN in the media of the arteries, as determined by confocal immunofluorescence microscopy and western blotting. </a:t>
            </a:r>
          </a:p>
          <a:p>
            <a:endParaRPr lang="en-US" altLang="en-SE"/>
          </a:p>
        </p:txBody>
      </p:sp>
      <p:sp>
        <p:nvSpPr>
          <p:cNvPr id="4" name="Slide Number Placeholder 3">
            <a:extLst>
              <a:ext uri="{FF2B5EF4-FFF2-40B4-BE49-F238E27FC236}">
                <a16:creationId xmlns:a16="http://schemas.microsoft.com/office/drawing/2014/main" id="{6F3B01DA-4138-F4AC-BF2F-25387C44DA31}"/>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FE2A9482-28F6-DE43-8AA4-C17955FDD010}" type="slidenum">
              <a:rPr lang="en-US" altLang="en-SE"/>
              <a:pPr eaLnBrk="1" hangingPunct="1"/>
              <a:t>28</a:t>
            </a:fld>
            <a:endParaRPr lang="en-US" altLang="en-SE"/>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a:extLst>
              <a:ext uri="{FF2B5EF4-FFF2-40B4-BE49-F238E27FC236}">
                <a16:creationId xmlns:a16="http://schemas.microsoft.com/office/drawing/2014/main" id="{177D2211-2B13-AC08-22DE-162856CA9F3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Notes Placeholder 2">
            <a:extLst>
              <a:ext uri="{FF2B5EF4-FFF2-40B4-BE49-F238E27FC236}">
                <a16:creationId xmlns:a16="http://schemas.microsoft.com/office/drawing/2014/main" id="{8501D086-C49F-FB90-E06B-8C662E7E370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SE"/>
              <a:t>GIP-induced OPN was dependent on ET-1 release likely from endothelial cells, since the increase in OPN protein was abolished if arteries were exposed to GIP in the presence of ET-1 receptor blockers.</a:t>
            </a:r>
          </a:p>
        </p:txBody>
      </p:sp>
      <p:sp>
        <p:nvSpPr>
          <p:cNvPr id="4" name="Slide Number Placeholder 3">
            <a:extLst>
              <a:ext uri="{FF2B5EF4-FFF2-40B4-BE49-F238E27FC236}">
                <a16:creationId xmlns:a16="http://schemas.microsoft.com/office/drawing/2014/main" id="{5E9CE37A-3E8D-C34C-EDCA-50151B8D5490}"/>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5BE28E70-E179-CA41-B3F4-7E62E9EE6D90}" type="slidenum">
              <a:rPr lang="en-US" altLang="en-SE"/>
              <a:pPr eaLnBrk="1" hangingPunct="1"/>
              <a:t>29</a:t>
            </a:fld>
            <a:endParaRPr lang="en-US" altLang="en-SE"/>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a:extLst>
              <a:ext uri="{FF2B5EF4-FFF2-40B4-BE49-F238E27FC236}">
                <a16:creationId xmlns:a16="http://schemas.microsoft.com/office/drawing/2014/main" id="{0CB3CED7-59A2-0A66-83A1-2F21AA0EF59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Notes Placeholder 2">
            <a:extLst>
              <a:ext uri="{FF2B5EF4-FFF2-40B4-BE49-F238E27FC236}">
                <a16:creationId xmlns:a16="http://schemas.microsoft.com/office/drawing/2014/main" id="{E07866B7-5F36-CE46-199D-A917D6D6B21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SE"/>
              <a:t>Having established a link between GIP, ET-1 and OPN in the vasculature, we next examined the level of these in human individuals suffering from vascular disease. There were significantly higher plasma ET-1 and OPN were measured in patients with critical limb ischemia when compared to control individuals. Plasma ET-1 and OPN significantly correlated to each other (r=0.424, P&lt;0.0001). </a:t>
            </a:r>
          </a:p>
        </p:txBody>
      </p:sp>
      <p:sp>
        <p:nvSpPr>
          <p:cNvPr id="4" name="Slide Number Placeholder 3">
            <a:extLst>
              <a:ext uri="{FF2B5EF4-FFF2-40B4-BE49-F238E27FC236}">
                <a16:creationId xmlns:a16="http://schemas.microsoft.com/office/drawing/2014/main" id="{C3AD3A7A-4741-3077-2E56-395D1A60E937}"/>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B2AE8616-7A6C-1343-9245-D3DB2D28CFCF}" type="slidenum">
              <a:rPr lang="en-US" altLang="en-SE"/>
              <a:pPr eaLnBrk="1" hangingPunct="1"/>
              <a:t>30</a:t>
            </a:fld>
            <a:endParaRPr lang="en-US" altLang="en-SE"/>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a:extLst>
              <a:ext uri="{FF2B5EF4-FFF2-40B4-BE49-F238E27FC236}">
                <a16:creationId xmlns:a16="http://schemas.microsoft.com/office/drawing/2014/main" id="{CCCF86A9-779E-5419-92CA-73CCBDACF66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Notes Placeholder 2">
            <a:extLst>
              <a:ext uri="{FF2B5EF4-FFF2-40B4-BE49-F238E27FC236}">
                <a16:creationId xmlns:a16="http://schemas.microsoft.com/office/drawing/2014/main" id="{42CAC392-F3CC-4997-839F-837662C3AA4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SE"/>
              <a:t>In vascular smooth muscle cells, several transcription factors have been shown to participate in the regulation of OPN expression, including the calcium-dependent transcription factor CREB, NF-</a:t>
            </a:r>
            <a:r>
              <a:rPr lang="en-GB" altLang="en-SE"/>
              <a:t>κ</a:t>
            </a:r>
            <a:r>
              <a:rPr lang="en-US" altLang="en-SE"/>
              <a:t>B, AP-1 and upstream stimulatory factors 1 and 2 (USF-1/-2).</a:t>
            </a:r>
            <a:r>
              <a:rPr lang="en-US" altLang="en-SE" baseline="30000">
                <a:hlinkClick r:id="rId3" action="ppaction://hlinkfile" tooltip="Bidder, 2002 #362"/>
              </a:rPr>
              <a:t>48-50</a:t>
            </a:r>
            <a:r>
              <a:rPr lang="en-US" altLang="en-SE"/>
              <a:t> In both </a:t>
            </a:r>
            <a:r>
              <a:rPr lang="en-GB" altLang="en-SE"/>
              <a:t>β</a:t>
            </a:r>
            <a:r>
              <a:rPr lang="en-US" altLang="en-SE"/>
              <a:t>-INS-1 cells and adipocytes, GIP stimulation was shown to increase CREB phosphorylation.</a:t>
            </a:r>
            <a:r>
              <a:rPr lang="en-US" altLang="en-SE" baseline="30000">
                <a:hlinkClick r:id="rId4" action="ppaction://hlinkfile" tooltip="Kim, 2010 #996"/>
              </a:rPr>
              <a:t>51</a:t>
            </a:r>
            <a:r>
              <a:rPr lang="en-US" altLang="en-SE" baseline="30000"/>
              <a:t>, </a:t>
            </a:r>
            <a:r>
              <a:rPr lang="en-US" altLang="en-SE" baseline="30000">
                <a:hlinkClick r:id="rId5" action="ppaction://hlinkfile" tooltip="Kim, 2008 #1558"/>
              </a:rPr>
              <a:t>52</a:t>
            </a:r>
            <a:r>
              <a:rPr lang="en-US" altLang="en-SE"/>
              <a:t> Here we found that stimulation of coronary artery VSMCs with GIP significantly increased CREB phosphorylation, as assessed by confocal immunofluorescence microscopy. Accordingly, inhibition of CREB activity with KG-501,{Best, 2004 #1557} dose-dependently prevented GIP-induced OPN expression in intact aortas, as determined by western blotting.</a:t>
            </a:r>
            <a:endParaRPr lang="en-GB" altLang="en-SE"/>
          </a:p>
        </p:txBody>
      </p:sp>
      <p:sp>
        <p:nvSpPr>
          <p:cNvPr id="4" name="Slide Number Placeholder 3">
            <a:extLst>
              <a:ext uri="{FF2B5EF4-FFF2-40B4-BE49-F238E27FC236}">
                <a16:creationId xmlns:a16="http://schemas.microsoft.com/office/drawing/2014/main" id="{137A31C5-37F0-363C-A96E-41A15F650E2C}"/>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7B1695FB-E76C-FB43-A79D-53D296C4ED3D}" type="slidenum">
              <a:rPr lang="en-US" altLang="en-SE"/>
              <a:pPr eaLnBrk="1" hangingPunct="1"/>
              <a:t>31</a:t>
            </a:fld>
            <a:endParaRPr lang="en-US" altLang="en-SE"/>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a:extLst>
              <a:ext uri="{FF2B5EF4-FFF2-40B4-BE49-F238E27FC236}">
                <a16:creationId xmlns:a16="http://schemas.microsoft.com/office/drawing/2014/main" id="{08ABA49E-A667-9314-E483-BC39900AEEF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es Placeholder 2">
            <a:extLst>
              <a:ext uri="{FF2B5EF4-FFF2-40B4-BE49-F238E27FC236}">
                <a16:creationId xmlns:a16="http://schemas.microsoft.com/office/drawing/2014/main" id="{D343E76C-B66A-6452-B78C-BC4512C1C63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SE"/>
              <a:t>Expression of GIPR and OPN were demonstrated in human carotid endarterectomy sections by immunohistochemistry. Significantly higher GIPR mRNA levels were found in plaques from patients with symptoms (stroke, transient ischemic attacks, amaurosis fugax) when compared to those from patients without symptoms. Plaque OPN mRNA and plasma OPN concentration were also higher in symptomatic patients compared to asymptomatic patients, and there was a significant, positive correlation between plaque GIPR and OPN mRNA levels</a:t>
            </a:r>
          </a:p>
        </p:txBody>
      </p:sp>
      <p:sp>
        <p:nvSpPr>
          <p:cNvPr id="4" name="Slide Number Placeholder 3">
            <a:extLst>
              <a:ext uri="{FF2B5EF4-FFF2-40B4-BE49-F238E27FC236}">
                <a16:creationId xmlns:a16="http://schemas.microsoft.com/office/drawing/2014/main" id="{9E0055B4-38F7-2A2C-9B1E-7FE46FFDED43}"/>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30D5EDA5-800D-ED40-A23A-6B23F9E420BF}" type="slidenum">
              <a:rPr lang="en-US" altLang="en-SE"/>
              <a:pPr eaLnBrk="1" hangingPunct="1"/>
              <a:t>32</a:t>
            </a:fld>
            <a:endParaRPr lang="en-US" altLang="en-SE"/>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a:extLst>
              <a:ext uri="{FF2B5EF4-FFF2-40B4-BE49-F238E27FC236}">
                <a16:creationId xmlns:a16="http://schemas.microsoft.com/office/drawing/2014/main" id="{C89C321F-59F2-6A10-647A-3211128F70C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Notes Placeholder 2">
            <a:extLst>
              <a:ext uri="{FF2B5EF4-FFF2-40B4-BE49-F238E27FC236}">
                <a16:creationId xmlns:a16="http://schemas.microsoft.com/office/drawing/2014/main" id="{8DA5031E-6F56-213E-717A-B5CEE1E11AC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SE" altLang="en-SE"/>
          </a:p>
        </p:txBody>
      </p:sp>
      <p:sp>
        <p:nvSpPr>
          <p:cNvPr id="4" name="Slide Number Placeholder 3">
            <a:extLst>
              <a:ext uri="{FF2B5EF4-FFF2-40B4-BE49-F238E27FC236}">
                <a16:creationId xmlns:a16="http://schemas.microsoft.com/office/drawing/2014/main" id="{377B7163-D8D0-1793-130D-DE7133D35074}"/>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50784142-99E4-114C-8964-410213CB6B73}" type="slidenum">
              <a:rPr lang="en-US" altLang="en-SE"/>
              <a:pPr eaLnBrk="1" hangingPunct="1"/>
              <a:t>42</a:t>
            </a:fld>
            <a:endParaRPr lang="en-US" altLang="en-SE"/>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C03ED878-BD32-599B-7BF0-EB9F86B2FEF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Notes Placeholder 2">
            <a:extLst>
              <a:ext uri="{FF2B5EF4-FFF2-40B4-BE49-F238E27FC236}">
                <a16:creationId xmlns:a16="http://schemas.microsoft.com/office/drawing/2014/main" id="{D29C67BC-C338-CC26-5428-C9A4D5392ED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SE" altLang="en-SE"/>
          </a:p>
        </p:txBody>
      </p:sp>
      <p:sp>
        <p:nvSpPr>
          <p:cNvPr id="4" name="Slide Number Placeholder 3">
            <a:extLst>
              <a:ext uri="{FF2B5EF4-FFF2-40B4-BE49-F238E27FC236}">
                <a16:creationId xmlns:a16="http://schemas.microsoft.com/office/drawing/2014/main" id="{957C4583-EEAB-4E37-5ADA-D4D9AF2CB76D}"/>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39042E58-56B4-144C-9FA7-AD0C3341A244}" type="slidenum">
              <a:rPr lang="en-US" altLang="en-SE"/>
              <a:pPr eaLnBrk="1" hangingPunct="1"/>
              <a:t>44</a:t>
            </a:fld>
            <a:endParaRPr lang="en-US" altLang="en-SE"/>
          </a:p>
        </p:txBody>
      </p:sp>
    </p:spTree>
    <p:extLst>
      <p:ext uri="{BB962C8B-B14F-4D97-AF65-F5344CB8AC3E}">
        <p14:creationId xmlns:p14="http://schemas.microsoft.com/office/powerpoint/2010/main" val="14545795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Slide Image Placeholder 1">
            <a:extLst>
              <a:ext uri="{FF2B5EF4-FFF2-40B4-BE49-F238E27FC236}">
                <a16:creationId xmlns:a16="http://schemas.microsoft.com/office/drawing/2014/main" id="{A2644975-4D95-3B47-9DD9-C1D571A731D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a:extLst>
              <a:ext uri="{FF2B5EF4-FFF2-40B4-BE49-F238E27FC236}">
                <a16:creationId xmlns:a16="http://schemas.microsoft.com/office/drawing/2014/main" id="{8EA27E4C-27D4-6248-B219-DEA6679136F7}"/>
              </a:ext>
            </a:extLst>
          </p:cNvPr>
          <p:cNvSpPr>
            <a:spLocks noGrp="1"/>
          </p:cNvSpPr>
          <p:nvPr>
            <p:ph type="body" idx="1"/>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sv-SE" altLang="sv-SE" sz="1300">
                <a:ea typeface="ＭＳ Ｐゴシック" panose="020B0600070205080204" pitchFamily="34" charset="-128"/>
              </a:rPr>
              <a:t>Specific </a:t>
            </a:r>
            <a:r>
              <a:rPr lang="en-US" altLang="sv-SE" sz="1300">
                <a:ea typeface="ＭＳ Ｐゴシック" panose="020B0600070205080204" pitchFamily="34" charset="-128"/>
              </a:rPr>
              <a:t>genes at the associated loci were also significantly enriched (FDR &lt; 5%) for expression in adipocyte-related tissues, including abdominal subcutaneous fat</a:t>
            </a:r>
          </a:p>
          <a:p>
            <a:r>
              <a:rPr lang="en-US" altLang="sv-SE">
                <a:ea typeface="ＭＳ Ｐゴシック" panose="020B0600070205080204" pitchFamily="34" charset="-128"/>
              </a:rPr>
              <a:t>Genes within BMI-associated loci (</a:t>
            </a:r>
            <a:r>
              <a:rPr lang="en-US" altLang="sv-SE" i="1">
                <a:ea typeface="ＭＳ Ｐゴシック" panose="020B0600070205080204" pitchFamily="34" charset="-128"/>
              </a:rPr>
              <a:t>P </a:t>
            </a:r>
            <a:r>
              <a:rPr lang="en-US" altLang="sv-SE">
                <a:ea typeface="ＭＳ Ｐゴシック" panose="020B0600070205080204" pitchFamily="34" charset="-128"/>
              </a:rPr>
              <a:t>&lt; 5.10-4) are enriched for expression in the 1580 central nervous system and brain tissues as predicted by 37,427 human microarray 1581 samples included in DEPICT. Tissues are sorted by physiological process and 1582 significantly enriched tissues (FDR &lt; 0.05) are color-coded in violet. The 1583 hypothalamus/pituitary and hippocampus tissues are among the significantly enriched 1584 tissue annotations </a:t>
            </a:r>
            <a:endParaRPr lang="sv-SE" altLang="sv-SE">
              <a:ea typeface="ＭＳ Ｐゴシック" panose="020B0600070205080204" pitchFamily="34" charset="-128"/>
            </a:endParaRPr>
          </a:p>
        </p:txBody>
      </p:sp>
      <p:sp>
        <p:nvSpPr>
          <p:cNvPr id="28676" name="Slide Number Placeholder 3">
            <a:extLst>
              <a:ext uri="{FF2B5EF4-FFF2-40B4-BE49-F238E27FC236}">
                <a16:creationId xmlns:a16="http://schemas.microsoft.com/office/drawing/2014/main" id="{BFF79C1D-D7C6-B74F-BCCB-65C2DFEF0B10}"/>
              </a:ext>
            </a:extLst>
          </p:cNvPr>
          <p:cNvSpPr>
            <a:spLocks noGrp="1"/>
          </p:cNvSpPr>
          <p:nvPr>
            <p:ph type="sldNum" sz="quarter" idx="5"/>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5754F913-189C-8C46-BA0B-86D42B85E221}" type="slidenum">
              <a:rPr lang="en-US" altLang="sv-SE" sz="1300">
                <a:solidFill>
                  <a:srgbClr val="000000"/>
                </a:solidFill>
                <a:latin typeface="Arial" panose="020B0604020202020204" pitchFamily="34" charset="0"/>
                <a:cs typeface="Arial" panose="020B0604020202020204" pitchFamily="34" charset="0"/>
              </a:rPr>
              <a:pPr eaLnBrk="1" hangingPunct="1"/>
              <a:t>4</a:t>
            </a:fld>
            <a:endParaRPr lang="en-US" altLang="sv-SE" sz="130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87619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Image Placeholder 1">
            <a:extLst>
              <a:ext uri="{FF2B5EF4-FFF2-40B4-BE49-F238E27FC236}">
                <a16:creationId xmlns:a16="http://schemas.microsoft.com/office/drawing/2014/main" id="{BE83F814-B042-4149-B325-59C9EBE737E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a:extLst>
              <a:ext uri="{FF2B5EF4-FFF2-40B4-BE49-F238E27FC236}">
                <a16:creationId xmlns:a16="http://schemas.microsoft.com/office/drawing/2014/main" id="{D1567532-EEA6-B548-AFF8-0632568A930B}"/>
              </a:ext>
            </a:extLst>
          </p:cNvPr>
          <p:cNvSpPr>
            <a:spLocks noGrp="1"/>
          </p:cNvSpPr>
          <p:nvPr>
            <p:ph type="body" idx="1"/>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sv-SE" altLang="sv-SE" sz="1300">
                <a:ea typeface="ＭＳ Ｐゴシック" panose="020B0600070205080204" pitchFamily="34" charset="-128"/>
              </a:rPr>
              <a:t>Specific </a:t>
            </a:r>
            <a:r>
              <a:rPr lang="en-US" altLang="sv-SE" sz="1300">
                <a:ea typeface="ＭＳ Ｐゴシック" panose="020B0600070205080204" pitchFamily="34" charset="-128"/>
              </a:rPr>
              <a:t>genes at the associated loci were also significantly enriched (FDR &lt; 5%) for expression in adipocyte-related tissues, including abdominal subcutaneous fat</a:t>
            </a:r>
          </a:p>
          <a:p>
            <a:r>
              <a:rPr lang="en-US" altLang="sv-SE">
                <a:ea typeface="ＭＳ Ｐゴシック" panose="020B0600070205080204" pitchFamily="34" charset="-128"/>
              </a:rPr>
              <a:t>Genes within BMI-associated loci (</a:t>
            </a:r>
            <a:r>
              <a:rPr lang="en-US" altLang="sv-SE" i="1">
                <a:ea typeface="ＭＳ Ｐゴシック" panose="020B0600070205080204" pitchFamily="34" charset="-128"/>
              </a:rPr>
              <a:t>P </a:t>
            </a:r>
            <a:r>
              <a:rPr lang="en-US" altLang="sv-SE">
                <a:ea typeface="ＭＳ Ｐゴシック" panose="020B0600070205080204" pitchFamily="34" charset="-128"/>
              </a:rPr>
              <a:t>&lt; 5.10-4) are enriched for expression in the 1580 central nervous system and brain tissues as predicted by 37,427 human microarray 1581 samples included in DEPICT. Tissues are sorted by physiological process and 1582 significantly enriched tissues (FDR &lt; 0.05) are color-coded in violet. The 1583 hypothalamus/pituitary and hippocampus tissues are among the significantly enriched 1584 tissue annotations </a:t>
            </a:r>
            <a:endParaRPr lang="sv-SE" altLang="sv-SE">
              <a:ea typeface="ＭＳ Ｐゴシック" panose="020B0600070205080204" pitchFamily="34" charset="-128"/>
            </a:endParaRPr>
          </a:p>
        </p:txBody>
      </p:sp>
      <p:sp>
        <p:nvSpPr>
          <p:cNvPr id="28676" name="Slide Number Placeholder 3">
            <a:extLst>
              <a:ext uri="{FF2B5EF4-FFF2-40B4-BE49-F238E27FC236}">
                <a16:creationId xmlns:a16="http://schemas.microsoft.com/office/drawing/2014/main" id="{9FAD6674-2223-8C45-A7F1-EB8242300EBC}"/>
              </a:ext>
            </a:extLst>
          </p:cNvPr>
          <p:cNvSpPr>
            <a:spLocks noGrp="1"/>
          </p:cNvSpPr>
          <p:nvPr>
            <p:ph type="sldNum" sz="quarter" idx="5"/>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35D141A7-FE6C-B142-B200-BD3F8DEB5E44}" type="slidenum">
              <a:rPr lang="en-US" altLang="sv-SE" sz="1300">
                <a:solidFill>
                  <a:srgbClr val="000000"/>
                </a:solidFill>
                <a:latin typeface="Arial" panose="020B0604020202020204" pitchFamily="34" charset="0"/>
                <a:cs typeface="Arial" panose="020B0604020202020204" pitchFamily="34" charset="0"/>
              </a:rPr>
              <a:pPr eaLnBrk="1" hangingPunct="1"/>
              <a:t>5</a:t>
            </a:fld>
            <a:endParaRPr lang="en-US" altLang="sv-SE" sz="130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93698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ltLang="sv-SE" dirty="0"/>
              <a:t>The work on GIPR variant was sparked by the discovery in a meta-analysis of whole-genome association studies that a SNP in the GIPR gene was associated with elevated </a:t>
            </a:r>
            <a:r>
              <a:rPr lang="en-GB" altLang="sv-SE" dirty="0" err="1"/>
              <a:t>postrandial</a:t>
            </a:r>
            <a:r>
              <a:rPr lang="en-GB" altLang="sv-SE" dirty="0"/>
              <a:t> glucose levels, decreased insulin secretion and incretin effect, and no apparent risk for type 2 diabetes. </a:t>
            </a:r>
            <a:endParaRPr 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9</a:t>
            </a:fld>
            <a:endParaRPr lang="sv-SE"/>
          </a:p>
        </p:txBody>
      </p:sp>
    </p:spTree>
    <p:extLst>
      <p:ext uri="{BB962C8B-B14F-4D97-AF65-F5344CB8AC3E}">
        <p14:creationId xmlns:p14="http://schemas.microsoft.com/office/powerpoint/2010/main" val="17222531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B775309-0006-4915-B833-74D04B12D943}" type="slidenum">
              <a:rPr lang="en-US" altLang="sv-SE"/>
              <a:pPr/>
              <a:t>11</a:t>
            </a:fld>
            <a:endParaRPr lang="en-US" altLang="sv-SE"/>
          </a:p>
        </p:txBody>
      </p:sp>
      <p:sp>
        <p:nvSpPr>
          <p:cNvPr id="415746" name="Rectangle 2"/>
          <p:cNvSpPr>
            <a:spLocks noGrp="1" noRot="1" noChangeAspect="1" noChangeArrowheads="1" noTextEdit="1"/>
          </p:cNvSpPr>
          <p:nvPr>
            <p:ph type="sldImg"/>
          </p:nvPr>
        </p:nvSpPr>
        <p:spPr>
          <a:xfrm>
            <a:off x="381000" y="685800"/>
            <a:ext cx="6096000" cy="3429000"/>
          </a:xfrm>
          <a:ln/>
        </p:spPr>
      </p:sp>
      <p:sp>
        <p:nvSpPr>
          <p:cNvPr id="415747" name="Rectangle 3"/>
          <p:cNvSpPr>
            <a:spLocks noGrp="1" noChangeArrowheads="1"/>
          </p:cNvSpPr>
          <p:nvPr>
            <p:ph type="body" idx="1"/>
          </p:nvPr>
        </p:nvSpPr>
        <p:spPr>
          <a:xfrm>
            <a:off x="914815" y="4343400"/>
            <a:ext cx="5028370" cy="4114800"/>
          </a:xfrm>
        </p:spPr>
        <p:txBody>
          <a:bodyPr/>
          <a:lstStyle/>
          <a:p>
            <a:r>
              <a:rPr lang="en-US" altLang="sv-SE"/>
              <a:t>Finally, I want to share with you our new data from another gene influencing enteroinsulin axis, the GIP receptor.</a:t>
            </a:r>
          </a:p>
          <a:p>
            <a:r>
              <a:rPr lang="en-US" altLang="sv-SE"/>
              <a:t>The GIP receptor is expressed in all tissues involved in the pathogenesis of type 2 diabetes, pancreatic islets, fat, gut, liver, but also in vascular endothelial cells and bone, where GIP is thought to play an important role.</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We studied the  effect of the GIPR variant on body composition. The A-allele was associated with lower BMI in a meta-analyses of 27,628 subjects, and with a decrease in lean body mass measured by DEXA (dual energy x-ray absorptiometry) supporting findings from the GIPR -/-mice. </a:t>
            </a:r>
          </a:p>
          <a:p>
            <a:r>
              <a:rPr lang="en-US" altLang="sv-SE" dirty="0"/>
              <a:t>In line with the effects observed in islets, this suggested a loss-of-function effect of the variant in adipose tissue.</a:t>
            </a:r>
          </a:p>
          <a:p>
            <a:r>
              <a:rPr lang="en-US" altLang="sv-SE" dirty="0"/>
              <a:t>Immunocytochemistry confirmed expression of GIPR in adipose tissue of different species. </a:t>
            </a:r>
          </a:p>
          <a:p>
            <a:endParaRPr lang="en-US" altLang="sv-SE" dirty="0"/>
          </a:p>
          <a:p>
            <a:r>
              <a:rPr lang="en-US" altLang="sv-SE" dirty="0"/>
              <a:t> </a:t>
            </a:r>
          </a:p>
          <a:p>
            <a:endParaRPr lang="en-US" altLang="sv-SE" dirty="0"/>
          </a:p>
          <a:p>
            <a:endParaRPr 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12</a:t>
            </a:fld>
            <a:endParaRPr lang="sv-SE"/>
          </a:p>
        </p:txBody>
      </p:sp>
    </p:spTree>
    <p:extLst>
      <p:ext uri="{BB962C8B-B14F-4D97-AF65-F5344CB8AC3E}">
        <p14:creationId xmlns:p14="http://schemas.microsoft.com/office/powerpoint/2010/main" val="5299124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Could lowering effect of A-allele on body composition contribute to </a:t>
            </a:r>
            <a:r>
              <a:rPr lang="en-US" altLang="sv-SE" dirty="0" err="1"/>
              <a:t>aparently</a:t>
            </a:r>
            <a:r>
              <a:rPr lang="en-US" altLang="sv-SE" dirty="0"/>
              <a:t> not seen risk for T2D?</a:t>
            </a:r>
          </a:p>
          <a:p>
            <a:r>
              <a:rPr lang="en-US" altLang="sv-SE" dirty="0"/>
              <a:t>When in the MPP study we take into account the decrease in BMI associated with the A-allele, the effect of decreased BMI neutralizes the effect of impaired insulin secretion on T2D risk </a:t>
            </a:r>
          </a:p>
          <a:p>
            <a:endParaRPr lang="en-US" alt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13</a:t>
            </a:fld>
            <a:endParaRPr lang="sv-SE"/>
          </a:p>
        </p:txBody>
      </p:sp>
    </p:spTree>
    <p:extLst>
      <p:ext uri="{BB962C8B-B14F-4D97-AF65-F5344CB8AC3E}">
        <p14:creationId xmlns:p14="http://schemas.microsoft.com/office/powerpoint/2010/main" val="38596909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sv-SE" dirty="0"/>
              <a:t>Could lowering effect of A-allele on body composition contribute to </a:t>
            </a:r>
            <a:r>
              <a:rPr lang="en-US" altLang="sv-SE" dirty="0" err="1"/>
              <a:t>aparently</a:t>
            </a:r>
            <a:r>
              <a:rPr lang="en-US" altLang="sv-SE" dirty="0"/>
              <a:t> not seen risk for T2D?</a:t>
            </a:r>
          </a:p>
          <a:p>
            <a:r>
              <a:rPr lang="en-US" altLang="sv-SE" dirty="0"/>
              <a:t>When in the MPP study we take into account the decrease in BMI associated with the A-allele, the effect of decreased BMI neutralizes the effect of impaired insulin secretion on T2D risk </a:t>
            </a:r>
          </a:p>
          <a:p>
            <a:endParaRPr lang="en-US" altLang="sv-SE" dirty="0"/>
          </a:p>
        </p:txBody>
      </p:sp>
      <p:sp>
        <p:nvSpPr>
          <p:cNvPr id="4" name="Slide Number Placeholder 3"/>
          <p:cNvSpPr>
            <a:spLocks noGrp="1"/>
          </p:cNvSpPr>
          <p:nvPr>
            <p:ph type="sldNum" sz="quarter" idx="10"/>
          </p:nvPr>
        </p:nvSpPr>
        <p:spPr/>
        <p:txBody>
          <a:bodyPr/>
          <a:lstStyle/>
          <a:p>
            <a:fld id="{C24EEA5F-38FA-464D-BB8D-72BAB4BF276E}" type="slidenum">
              <a:rPr lang="sv-SE" smtClean="0"/>
              <a:t>14</a:t>
            </a:fld>
            <a:endParaRPr lang="sv-SE"/>
          </a:p>
        </p:txBody>
      </p:sp>
    </p:spTree>
    <p:extLst>
      <p:ext uri="{BB962C8B-B14F-4D97-AF65-F5344CB8AC3E}">
        <p14:creationId xmlns:p14="http://schemas.microsoft.com/office/powerpoint/2010/main" val="20963926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nb-NO"/>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nb-NO"/>
          </a:p>
        </p:txBody>
      </p:sp>
      <p:sp>
        <p:nvSpPr>
          <p:cNvPr id="4" name="Date Placeholder 3"/>
          <p:cNvSpPr>
            <a:spLocks noGrp="1"/>
          </p:cNvSpPr>
          <p:nvPr>
            <p:ph type="dt" sz="half" idx="10"/>
          </p:nvPr>
        </p:nvSpPr>
        <p:spPr/>
        <p:txBody>
          <a:bodyPr/>
          <a:lstStyle/>
          <a:p>
            <a:fld id="{790CEF7B-66FF-4A70-9A21-CB60BA226E17}" type="datetimeFigureOut">
              <a:rPr lang="nb-NO" smtClean="0"/>
              <a:t>20.11.2024</a:t>
            </a:fld>
            <a:endParaRPr lang="nb-NO"/>
          </a:p>
        </p:txBody>
      </p:sp>
      <p:sp>
        <p:nvSpPr>
          <p:cNvPr id="5" name="Footer Placeholder 4"/>
          <p:cNvSpPr>
            <a:spLocks noGrp="1"/>
          </p:cNvSpPr>
          <p:nvPr>
            <p:ph type="ftr" sz="quarter" idx="11"/>
          </p:nvPr>
        </p:nvSpPr>
        <p:spPr/>
        <p:txBody>
          <a:bodyPr/>
          <a:lstStyle/>
          <a:p>
            <a:endParaRPr lang="nb-NO"/>
          </a:p>
        </p:txBody>
      </p:sp>
      <p:sp>
        <p:nvSpPr>
          <p:cNvPr id="6" name="Slide Number Placeholder 5"/>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20848514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nb-NO"/>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Date Placeholder 3"/>
          <p:cNvSpPr>
            <a:spLocks noGrp="1"/>
          </p:cNvSpPr>
          <p:nvPr>
            <p:ph type="dt" sz="half" idx="10"/>
          </p:nvPr>
        </p:nvSpPr>
        <p:spPr/>
        <p:txBody>
          <a:bodyPr/>
          <a:lstStyle/>
          <a:p>
            <a:fld id="{790CEF7B-66FF-4A70-9A21-CB60BA226E17}" type="datetimeFigureOut">
              <a:rPr lang="nb-NO" smtClean="0"/>
              <a:t>20.11.2024</a:t>
            </a:fld>
            <a:endParaRPr lang="nb-NO"/>
          </a:p>
        </p:txBody>
      </p:sp>
      <p:sp>
        <p:nvSpPr>
          <p:cNvPr id="5" name="Footer Placeholder 4"/>
          <p:cNvSpPr>
            <a:spLocks noGrp="1"/>
          </p:cNvSpPr>
          <p:nvPr>
            <p:ph type="ftr" sz="quarter" idx="11"/>
          </p:nvPr>
        </p:nvSpPr>
        <p:spPr/>
        <p:txBody>
          <a:bodyPr/>
          <a:lstStyle/>
          <a:p>
            <a:endParaRPr lang="nb-NO"/>
          </a:p>
        </p:txBody>
      </p:sp>
      <p:sp>
        <p:nvSpPr>
          <p:cNvPr id="6" name="Slide Number Placeholder 5"/>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22695372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nb-NO"/>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Date Placeholder 3"/>
          <p:cNvSpPr>
            <a:spLocks noGrp="1"/>
          </p:cNvSpPr>
          <p:nvPr>
            <p:ph type="dt" sz="half" idx="10"/>
          </p:nvPr>
        </p:nvSpPr>
        <p:spPr/>
        <p:txBody>
          <a:bodyPr/>
          <a:lstStyle/>
          <a:p>
            <a:fld id="{790CEF7B-66FF-4A70-9A21-CB60BA226E17}" type="datetimeFigureOut">
              <a:rPr lang="nb-NO" smtClean="0"/>
              <a:t>20.11.2024</a:t>
            </a:fld>
            <a:endParaRPr lang="nb-NO"/>
          </a:p>
        </p:txBody>
      </p:sp>
      <p:sp>
        <p:nvSpPr>
          <p:cNvPr id="5" name="Footer Placeholder 4"/>
          <p:cNvSpPr>
            <a:spLocks noGrp="1"/>
          </p:cNvSpPr>
          <p:nvPr>
            <p:ph type="ftr" sz="quarter" idx="11"/>
          </p:nvPr>
        </p:nvSpPr>
        <p:spPr/>
        <p:txBody>
          <a:bodyPr/>
          <a:lstStyle/>
          <a:p>
            <a:endParaRPr lang="nb-NO"/>
          </a:p>
        </p:txBody>
      </p:sp>
      <p:sp>
        <p:nvSpPr>
          <p:cNvPr id="6" name="Slide Number Placeholder 5"/>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22070261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 placeholder - header 1">
    <p:spTree>
      <p:nvGrpSpPr>
        <p:cNvPr id="1" name=""/>
        <p:cNvGrpSpPr/>
        <p:nvPr/>
      </p:nvGrpSpPr>
      <p:grpSpPr>
        <a:xfrm>
          <a:off x="0" y="0"/>
          <a:ext cx="0" cy="0"/>
          <a:chOff x="0" y="0"/>
          <a:chExt cx="0" cy="0"/>
        </a:xfrm>
      </p:grpSpPr>
      <p:sp>
        <p:nvSpPr>
          <p:cNvPr id="6" name="Rectangle 7"/>
          <p:cNvSpPr/>
          <p:nvPr userDrawn="1"/>
        </p:nvSpPr>
        <p:spPr bwMode="auto">
          <a:xfrm>
            <a:off x="0" y="3"/>
            <a:ext cx="12221269" cy="1343996"/>
          </a:xfrm>
          <a:prstGeom prst="rect">
            <a:avLst/>
          </a:prstGeom>
          <a:solidFill>
            <a:srgbClr val="009FD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da-DK" sz="2000">
              <a:solidFill>
                <a:srgbClr val="001965"/>
              </a:solidFill>
              <a:ea typeface="ＭＳ Ｐゴシック" charset="0"/>
            </a:endParaRPr>
          </a:p>
        </p:txBody>
      </p:sp>
      <p:sp>
        <p:nvSpPr>
          <p:cNvPr id="25" name="Rectangle 2"/>
          <p:cNvSpPr>
            <a:spLocks noGrp="1" noChangeArrowheads="1"/>
          </p:cNvSpPr>
          <p:nvPr>
            <p:ph type="title"/>
          </p:nvPr>
        </p:nvSpPr>
        <p:spPr bwMode="auto">
          <a:xfrm>
            <a:off x="552549" y="452671"/>
            <a:ext cx="10632016" cy="672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nSpc>
                <a:spcPct val="90000"/>
              </a:lnSpc>
              <a:defRPr baseline="0">
                <a:solidFill>
                  <a:schemeClr val="bg1"/>
                </a:solidFill>
              </a:defRPr>
            </a:lvl1pPr>
          </a:lstStyle>
          <a:p>
            <a:pPr lvl="0"/>
            <a:r>
              <a:rPr lang="en-US"/>
              <a:t>Click to edit Master title style</a:t>
            </a:r>
            <a:endParaRPr lang="en-GB" dirty="0"/>
          </a:p>
        </p:txBody>
      </p:sp>
      <p:sp>
        <p:nvSpPr>
          <p:cNvPr id="11" name="Pladsholder til indhold 23"/>
          <p:cNvSpPr>
            <a:spLocks noGrp="1"/>
          </p:cNvSpPr>
          <p:nvPr>
            <p:ph sz="quarter" idx="13" hasCustomPrompt="1"/>
          </p:nvPr>
        </p:nvSpPr>
        <p:spPr>
          <a:xfrm>
            <a:off x="552551" y="1604433"/>
            <a:ext cx="10656159" cy="4320844"/>
          </a:xfrm>
          <a:noFill/>
        </p:spPr>
        <p:txBody>
          <a:bodyPr/>
          <a:lstStyle>
            <a:lvl1pPr>
              <a:buClr>
                <a:srgbClr val="009FDA"/>
              </a:buClr>
              <a:defRPr/>
            </a:lvl1pPr>
          </a:lstStyle>
          <a:p>
            <a:pPr lvl="0"/>
            <a:r>
              <a:rPr lang="da-DK" dirty="0"/>
              <a:t>Klik for at tilføje tekst</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9"/>
          <p:cNvSpPr>
            <a:spLocks noGrp="1"/>
          </p:cNvSpPr>
          <p:nvPr>
            <p:ph type="dt" sz="half" idx="2"/>
          </p:nvPr>
        </p:nvSpPr>
        <p:spPr>
          <a:xfrm>
            <a:off x="9552387" y="260651"/>
            <a:ext cx="1890348" cy="192021"/>
          </a:xfrm>
          <a:prstGeom prst="rect">
            <a:avLst/>
          </a:prstGeom>
        </p:spPr>
        <p:txBody>
          <a:bodyPr lIns="0" tIns="0" rIns="0" bIns="0" anchor="ctr"/>
          <a:lstStyle>
            <a:lvl1pPr>
              <a:defRPr sz="900">
                <a:solidFill>
                  <a:schemeClr val="bg1"/>
                </a:solidFill>
              </a:defRPr>
            </a:lvl1pPr>
          </a:lstStyle>
          <a:p>
            <a:pPr algn="r">
              <a:defRPr/>
            </a:pPr>
            <a:endParaRPr lang="en-GB" dirty="0">
              <a:solidFill>
                <a:srgbClr val="FFFFFF"/>
              </a:solidFill>
            </a:endParaRPr>
          </a:p>
        </p:txBody>
      </p:sp>
      <p:sp>
        <p:nvSpPr>
          <p:cNvPr id="9" name="Pladsholder til diasnummer 12"/>
          <p:cNvSpPr>
            <a:spLocks noGrp="1"/>
          </p:cNvSpPr>
          <p:nvPr>
            <p:ph type="sldNum" sz="quarter" idx="4"/>
          </p:nvPr>
        </p:nvSpPr>
        <p:spPr>
          <a:xfrm>
            <a:off x="11442733" y="260651"/>
            <a:ext cx="384043" cy="192021"/>
          </a:xfrm>
          <a:prstGeom prst="rect">
            <a:avLst/>
          </a:prstGeom>
        </p:spPr>
        <p:txBody>
          <a:bodyPr lIns="0" tIns="0" rIns="0" bIns="0" anchor="ctr"/>
          <a:lstStyle>
            <a:lvl1pPr algn="r">
              <a:defRPr sz="900">
                <a:solidFill>
                  <a:srgbClr val="FFFFFF"/>
                </a:solidFill>
              </a:defRPr>
            </a:lvl1pPr>
          </a:lstStyle>
          <a:p>
            <a:pPr>
              <a:defRPr/>
            </a:pPr>
            <a:fld id="{30FEBC53-192B-8940-8EFA-F38DCA979304}" type="slidenum">
              <a:rPr lang="en-GB" smtClean="0"/>
              <a:pPr>
                <a:defRPr/>
              </a:pPr>
              <a:t>‹#›</a:t>
            </a:fld>
            <a:endParaRPr lang="en-GB" dirty="0"/>
          </a:p>
        </p:txBody>
      </p:sp>
      <p:sp>
        <p:nvSpPr>
          <p:cNvPr id="18" name="Pladsholder til sidefod 11"/>
          <p:cNvSpPr>
            <a:spLocks noGrp="1"/>
          </p:cNvSpPr>
          <p:nvPr>
            <p:ph type="ftr" sz="quarter" idx="3"/>
          </p:nvPr>
        </p:nvSpPr>
        <p:spPr>
          <a:xfrm>
            <a:off x="552549" y="6554867"/>
            <a:ext cx="7584843" cy="138499"/>
          </a:xfrm>
          <a:prstGeom prst="rect">
            <a:avLst/>
          </a:prstGeom>
        </p:spPr>
        <p:txBody>
          <a:bodyPr wrap="square" lIns="0" tIns="0" rIns="0" bIns="0" anchor="b">
            <a:spAutoFit/>
          </a:bodyPr>
          <a:lstStyle>
            <a:lvl1pPr>
              <a:defRPr sz="900"/>
            </a:lvl1pPr>
          </a:lstStyle>
          <a:p>
            <a:pPr>
              <a:defRPr/>
            </a:pPr>
            <a:r>
              <a:rPr lang="en-US" dirty="0">
                <a:solidFill>
                  <a:srgbClr val="001965"/>
                </a:solidFill>
              </a:rPr>
              <a:t>_____________________________________________________________________________References</a:t>
            </a:r>
            <a:endParaRPr lang="en-GB" dirty="0">
              <a:solidFill>
                <a:srgbClr val="001965"/>
              </a:solidFill>
            </a:endParaRPr>
          </a:p>
        </p:txBody>
      </p:sp>
    </p:spTree>
    <p:extLst>
      <p:ext uri="{BB962C8B-B14F-4D97-AF65-F5344CB8AC3E}">
        <p14:creationId xmlns:p14="http://schemas.microsoft.com/office/powerpoint/2010/main" val="7565185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endParaRPr lang="sv-SE"/>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Date Placeholder 4"/>
          <p:cNvSpPr>
            <a:spLocks noGrp="1"/>
          </p:cNvSpPr>
          <p:nvPr>
            <p:ph type="dt" sz="half" idx="10"/>
          </p:nvPr>
        </p:nvSpPr>
        <p:spPr>
          <a:xfrm>
            <a:off x="609600" y="6245225"/>
            <a:ext cx="2844800" cy="476250"/>
          </a:xfrm>
        </p:spPr>
        <p:txBody>
          <a:bodyPr/>
          <a:lstStyle>
            <a:lvl1pPr>
              <a:defRPr/>
            </a:lvl1pPr>
          </a:lstStyle>
          <a:p>
            <a:endParaRPr lang="sv-SE" altLang="sv-SE"/>
          </a:p>
        </p:txBody>
      </p:sp>
      <p:sp>
        <p:nvSpPr>
          <p:cNvPr id="6" name="Footer Placeholder 5"/>
          <p:cNvSpPr>
            <a:spLocks noGrp="1"/>
          </p:cNvSpPr>
          <p:nvPr>
            <p:ph type="ftr" sz="quarter" idx="11"/>
          </p:nvPr>
        </p:nvSpPr>
        <p:spPr>
          <a:xfrm>
            <a:off x="4165600" y="6245225"/>
            <a:ext cx="3860800" cy="476250"/>
          </a:xfrm>
        </p:spPr>
        <p:txBody>
          <a:bodyPr/>
          <a:lstStyle>
            <a:lvl1pPr>
              <a:defRPr/>
            </a:lvl1pPr>
          </a:lstStyle>
          <a:p>
            <a:endParaRPr lang="sv-SE" altLang="sv-SE"/>
          </a:p>
        </p:txBody>
      </p:sp>
      <p:sp>
        <p:nvSpPr>
          <p:cNvPr id="7" name="Slide Number Placeholder 6"/>
          <p:cNvSpPr>
            <a:spLocks noGrp="1"/>
          </p:cNvSpPr>
          <p:nvPr>
            <p:ph type="sldNum" sz="quarter" idx="12"/>
          </p:nvPr>
        </p:nvSpPr>
        <p:spPr>
          <a:xfrm>
            <a:off x="8737600" y="6245225"/>
            <a:ext cx="2844800" cy="476250"/>
          </a:xfrm>
        </p:spPr>
        <p:txBody>
          <a:bodyPr/>
          <a:lstStyle>
            <a:lvl1pPr>
              <a:defRPr/>
            </a:lvl1pPr>
          </a:lstStyle>
          <a:p>
            <a:fld id="{59DDFD0A-298C-42CD-B53B-862EB7542E41}" type="slidenum">
              <a:rPr lang="sv-SE" altLang="sv-SE"/>
              <a:pPr/>
              <a:t>‹#›</a:t>
            </a:fld>
            <a:endParaRPr lang="sv-SE" altLang="sv-SE"/>
          </a:p>
        </p:txBody>
      </p:sp>
    </p:spTree>
    <p:extLst>
      <p:ext uri="{BB962C8B-B14F-4D97-AF65-F5344CB8AC3E}">
        <p14:creationId xmlns:p14="http://schemas.microsoft.com/office/powerpoint/2010/main" val="110707403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355381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17948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542762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65793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064937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459022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nb-NO"/>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Date Placeholder 3"/>
          <p:cNvSpPr>
            <a:spLocks noGrp="1"/>
          </p:cNvSpPr>
          <p:nvPr>
            <p:ph type="dt" sz="half" idx="10"/>
          </p:nvPr>
        </p:nvSpPr>
        <p:spPr/>
        <p:txBody>
          <a:bodyPr/>
          <a:lstStyle/>
          <a:p>
            <a:fld id="{790CEF7B-66FF-4A70-9A21-CB60BA226E17}" type="datetimeFigureOut">
              <a:rPr lang="nb-NO" smtClean="0"/>
              <a:t>20.11.2024</a:t>
            </a:fld>
            <a:endParaRPr lang="nb-NO"/>
          </a:p>
        </p:txBody>
      </p:sp>
      <p:sp>
        <p:nvSpPr>
          <p:cNvPr id="5" name="Footer Placeholder 4"/>
          <p:cNvSpPr>
            <a:spLocks noGrp="1"/>
          </p:cNvSpPr>
          <p:nvPr>
            <p:ph type="ftr" sz="quarter" idx="11"/>
          </p:nvPr>
        </p:nvSpPr>
        <p:spPr/>
        <p:txBody>
          <a:bodyPr/>
          <a:lstStyle/>
          <a:p>
            <a:endParaRPr lang="nb-NO"/>
          </a:p>
        </p:txBody>
      </p:sp>
      <p:sp>
        <p:nvSpPr>
          <p:cNvPr id="6" name="Slide Number Placeholder 5"/>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9619752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81623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791506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158429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917902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E8FE75C-6B54-2D4E-9A52-2F79C5FB1E73}" type="datetimeFigureOut">
              <a:rPr lang="en-US">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AA2DF8-D5D1-F747-9A87-EAB4DA7A08EB}"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13222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 placeholder - header 1">
    <p:spTree>
      <p:nvGrpSpPr>
        <p:cNvPr id="1" name=""/>
        <p:cNvGrpSpPr/>
        <p:nvPr/>
      </p:nvGrpSpPr>
      <p:grpSpPr>
        <a:xfrm>
          <a:off x="0" y="0"/>
          <a:ext cx="0" cy="0"/>
          <a:chOff x="0" y="0"/>
          <a:chExt cx="0" cy="0"/>
        </a:xfrm>
      </p:grpSpPr>
      <p:sp>
        <p:nvSpPr>
          <p:cNvPr id="6" name="Rectangle 7"/>
          <p:cNvSpPr/>
          <p:nvPr userDrawn="1"/>
        </p:nvSpPr>
        <p:spPr bwMode="auto">
          <a:xfrm>
            <a:off x="0" y="3"/>
            <a:ext cx="12221269" cy="1343996"/>
          </a:xfrm>
          <a:prstGeom prst="rect">
            <a:avLst/>
          </a:prstGeom>
          <a:solidFill>
            <a:srgbClr val="009FD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da-DK" sz="2000">
              <a:solidFill>
                <a:srgbClr val="001965"/>
              </a:solidFill>
              <a:ea typeface="ＭＳ Ｐゴシック" charset="0"/>
            </a:endParaRPr>
          </a:p>
        </p:txBody>
      </p:sp>
      <p:sp>
        <p:nvSpPr>
          <p:cNvPr id="25" name="Rectangle 2"/>
          <p:cNvSpPr>
            <a:spLocks noGrp="1" noChangeArrowheads="1"/>
          </p:cNvSpPr>
          <p:nvPr>
            <p:ph type="title"/>
          </p:nvPr>
        </p:nvSpPr>
        <p:spPr bwMode="auto">
          <a:xfrm>
            <a:off x="552549" y="452671"/>
            <a:ext cx="10632016" cy="672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nSpc>
                <a:spcPct val="90000"/>
              </a:lnSpc>
              <a:defRPr baseline="0">
                <a:solidFill>
                  <a:schemeClr val="bg1"/>
                </a:solidFill>
              </a:defRPr>
            </a:lvl1pPr>
          </a:lstStyle>
          <a:p>
            <a:pPr lvl="0"/>
            <a:r>
              <a:rPr lang="en-US"/>
              <a:t>Click to edit Master title style</a:t>
            </a:r>
            <a:endParaRPr lang="en-GB" dirty="0"/>
          </a:p>
        </p:txBody>
      </p:sp>
      <p:sp>
        <p:nvSpPr>
          <p:cNvPr id="11" name="Pladsholder til indhold 23"/>
          <p:cNvSpPr>
            <a:spLocks noGrp="1"/>
          </p:cNvSpPr>
          <p:nvPr>
            <p:ph sz="quarter" idx="13" hasCustomPrompt="1"/>
          </p:nvPr>
        </p:nvSpPr>
        <p:spPr>
          <a:xfrm>
            <a:off x="552551" y="1604433"/>
            <a:ext cx="10656159" cy="4320844"/>
          </a:xfrm>
          <a:noFill/>
        </p:spPr>
        <p:txBody>
          <a:bodyPr/>
          <a:lstStyle>
            <a:lvl1pPr>
              <a:buClr>
                <a:srgbClr val="009FDA"/>
              </a:buClr>
              <a:defRPr/>
            </a:lvl1pPr>
          </a:lstStyle>
          <a:p>
            <a:pPr lvl="0"/>
            <a:r>
              <a:rPr lang="da-DK" dirty="0"/>
              <a:t>Klik for at tilføje tekst</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dato 9"/>
          <p:cNvSpPr>
            <a:spLocks noGrp="1"/>
          </p:cNvSpPr>
          <p:nvPr>
            <p:ph type="dt" sz="half" idx="2"/>
          </p:nvPr>
        </p:nvSpPr>
        <p:spPr>
          <a:xfrm>
            <a:off x="9552387" y="260651"/>
            <a:ext cx="1890348" cy="192021"/>
          </a:xfrm>
          <a:prstGeom prst="rect">
            <a:avLst/>
          </a:prstGeom>
        </p:spPr>
        <p:txBody>
          <a:bodyPr lIns="0" tIns="0" rIns="0" bIns="0" anchor="ctr"/>
          <a:lstStyle>
            <a:lvl1pPr>
              <a:defRPr sz="900">
                <a:solidFill>
                  <a:schemeClr val="bg1"/>
                </a:solidFill>
              </a:defRPr>
            </a:lvl1pPr>
          </a:lstStyle>
          <a:p>
            <a:pPr algn="r">
              <a:defRPr/>
            </a:pPr>
            <a:endParaRPr lang="en-GB" dirty="0">
              <a:solidFill>
                <a:srgbClr val="FFFFFF"/>
              </a:solidFill>
            </a:endParaRPr>
          </a:p>
        </p:txBody>
      </p:sp>
      <p:sp>
        <p:nvSpPr>
          <p:cNvPr id="9" name="Pladsholder til diasnummer 12"/>
          <p:cNvSpPr>
            <a:spLocks noGrp="1"/>
          </p:cNvSpPr>
          <p:nvPr>
            <p:ph type="sldNum" sz="quarter" idx="4"/>
          </p:nvPr>
        </p:nvSpPr>
        <p:spPr>
          <a:xfrm>
            <a:off x="11442733" y="260651"/>
            <a:ext cx="384043" cy="192021"/>
          </a:xfrm>
          <a:prstGeom prst="rect">
            <a:avLst/>
          </a:prstGeom>
        </p:spPr>
        <p:txBody>
          <a:bodyPr lIns="0" tIns="0" rIns="0" bIns="0" anchor="ctr"/>
          <a:lstStyle>
            <a:lvl1pPr algn="r">
              <a:defRPr sz="900">
                <a:solidFill>
                  <a:srgbClr val="FFFFFF"/>
                </a:solidFill>
              </a:defRPr>
            </a:lvl1pPr>
          </a:lstStyle>
          <a:p>
            <a:pPr>
              <a:defRPr/>
            </a:pPr>
            <a:fld id="{30FEBC53-192B-8940-8EFA-F38DCA979304}" type="slidenum">
              <a:rPr lang="en-GB" smtClean="0"/>
              <a:pPr>
                <a:defRPr/>
              </a:pPr>
              <a:t>‹#›</a:t>
            </a:fld>
            <a:endParaRPr lang="en-GB" dirty="0"/>
          </a:p>
        </p:txBody>
      </p:sp>
      <p:sp>
        <p:nvSpPr>
          <p:cNvPr id="18" name="Pladsholder til sidefod 11"/>
          <p:cNvSpPr>
            <a:spLocks noGrp="1"/>
          </p:cNvSpPr>
          <p:nvPr>
            <p:ph type="ftr" sz="quarter" idx="3"/>
          </p:nvPr>
        </p:nvSpPr>
        <p:spPr>
          <a:xfrm>
            <a:off x="552549" y="6554867"/>
            <a:ext cx="7584843" cy="138499"/>
          </a:xfrm>
          <a:prstGeom prst="rect">
            <a:avLst/>
          </a:prstGeom>
        </p:spPr>
        <p:txBody>
          <a:bodyPr wrap="square" lIns="0" tIns="0" rIns="0" bIns="0" anchor="b">
            <a:spAutoFit/>
          </a:bodyPr>
          <a:lstStyle>
            <a:lvl1pPr>
              <a:defRPr sz="900"/>
            </a:lvl1pPr>
          </a:lstStyle>
          <a:p>
            <a:pPr>
              <a:defRPr/>
            </a:pPr>
            <a:r>
              <a:rPr lang="en-US" dirty="0">
                <a:solidFill>
                  <a:srgbClr val="001965"/>
                </a:solidFill>
              </a:rPr>
              <a:t>_____________________________________________________________________________References</a:t>
            </a:r>
            <a:endParaRPr lang="en-GB" dirty="0">
              <a:solidFill>
                <a:srgbClr val="001965"/>
              </a:solidFill>
            </a:endParaRPr>
          </a:p>
        </p:txBody>
      </p:sp>
    </p:spTree>
    <p:extLst>
      <p:ext uri="{BB962C8B-B14F-4D97-AF65-F5344CB8AC3E}">
        <p14:creationId xmlns:p14="http://schemas.microsoft.com/office/powerpoint/2010/main" val="18410922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nb-NO"/>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790CEF7B-66FF-4A70-9A21-CB60BA226E17}" type="datetimeFigureOut">
              <a:rPr lang="nb-NO" smtClean="0"/>
              <a:t>20.11.2024</a:t>
            </a:fld>
            <a:endParaRPr lang="nb-NO"/>
          </a:p>
        </p:txBody>
      </p:sp>
      <p:sp>
        <p:nvSpPr>
          <p:cNvPr id="5" name="Footer Placeholder 4"/>
          <p:cNvSpPr>
            <a:spLocks noGrp="1"/>
          </p:cNvSpPr>
          <p:nvPr>
            <p:ph type="ftr" sz="quarter" idx="11"/>
          </p:nvPr>
        </p:nvSpPr>
        <p:spPr/>
        <p:txBody>
          <a:bodyPr/>
          <a:lstStyle/>
          <a:p>
            <a:endParaRPr lang="nb-NO"/>
          </a:p>
        </p:txBody>
      </p:sp>
      <p:sp>
        <p:nvSpPr>
          <p:cNvPr id="6" name="Slide Number Placeholder 5"/>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4140992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nb-NO"/>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5" name="Date Placeholder 4"/>
          <p:cNvSpPr>
            <a:spLocks noGrp="1"/>
          </p:cNvSpPr>
          <p:nvPr>
            <p:ph type="dt" sz="half" idx="10"/>
          </p:nvPr>
        </p:nvSpPr>
        <p:spPr/>
        <p:txBody>
          <a:bodyPr/>
          <a:lstStyle/>
          <a:p>
            <a:fld id="{790CEF7B-66FF-4A70-9A21-CB60BA226E17}" type="datetimeFigureOut">
              <a:rPr lang="nb-NO" smtClean="0"/>
              <a:t>20.11.2024</a:t>
            </a:fld>
            <a:endParaRPr lang="nb-NO"/>
          </a:p>
        </p:txBody>
      </p:sp>
      <p:sp>
        <p:nvSpPr>
          <p:cNvPr id="6" name="Footer Placeholder 5"/>
          <p:cNvSpPr>
            <a:spLocks noGrp="1"/>
          </p:cNvSpPr>
          <p:nvPr>
            <p:ph type="ftr" sz="quarter" idx="11"/>
          </p:nvPr>
        </p:nvSpPr>
        <p:spPr/>
        <p:txBody>
          <a:bodyPr/>
          <a:lstStyle/>
          <a:p>
            <a:endParaRPr lang="nb-NO"/>
          </a:p>
        </p:txBody>
      </p:sp>
      <p:sp>
        <p:nvSpPr>
          <p:cNvPr id="7" name="Slide Number Placeholder 6"/>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30014570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nb-NO"/>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7" name="Date Placeholder 6"/>
          <p:cNvSpPr>
            <a:spLocks noGrp="1"/>
          </p:cNvSpPr>
          <p:nvPr>
            <p:ph type="dt" sz="half" idx="10"/>
          </p:nvPr>
        </p:nvSpPr>
        <p:spPr/>
        <p:txBody>
          <a:bodyPr/>
          <a:lstStyle/>
          <a:p>
            <a:fld id="{790CEF7B-66FF-4A70-9A21-CB60BA226E17}" type="datetimeFigureOut">
              <a:rPr lang="nb-NO" smtClean="0"/>
              <a:t>20.11.2024</a:t>
            </a:fld>
            <a:endParaRPr lang="nb-NO"/>
          </a:p>
        </p:txBody>
      </p:sp>
      <p:sp>
        <p:nvSpPr>
          <p:cNvPr id="8" name="Footer Placeholder 7"/>
          <p:cNvSpPr>
            <a:spLocks noGrp="1"/>
          </p:cNvSpPr>
          <p:nvPr>
            <p:ph type="ftr" sz="quarter" idx="11"/>
          </p:nvPr>
        </p:nvSpPr>
        <p:spPr/>
        <p:txBody>
          <a:bodyPr/>
          <a:lstStyle/>
          <a:p>
            <a:endParaRPr lang="nb-NO"/>
          </a:p>
        </p:txBody>
      </p:sp>
      <p:sp>
        <p:nvSpPr>
          <p:cNvPr id="9" name="Slide Number Placeholder 8"/>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35340929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nb-NO"/>
          </a:p>
        </p:txBody>
      </p:sp>
      <p:sp>
        <p:nvSpPr>
          <p:cNvPr id="3" name="Date Placeholder 2"/>
          <p:cNvSpPr>
            <a:spLocks noGrp="1"/>
          </p:cNvSpPr>
          <p:nvPr>
            <p:ph type="dt" sz="half" idx="10"/>
          </p:nvPr>
        </p:nvSpPr>
        <p:spPr/>
        <p:txBody>
          <a:bodyPr/>
          <a:lstStyle/>
          <a:p>
            <a:fld id="{790CEF7B-66FF-4A70-9A21-CB60BA226E17}" type="datetimeFigureOut">
              <a:rPr lang="nb-NO" smtClean="0"/>
              <a:t>20.11.2024</a:t>
            </a:fld>
            <a:endParaRPr lang="nb-NO"/>
          </a:p>
        </p:txBody>
      </p:sp>
      <p:sp>
        <p:nvSpPr>
          <p:cNvPr id="4" name="Footer Placeholder 3"/>
          <p:cNvSpPr>
            <a:spLocks noGrp="1"/>
          </p:cNvSpPr>
          <p:nvPr>
            <p:ph type="ftr" sz="quarter" idx="11"/>
          </p:nvPr>
        </p:nvSpPr>
        <p:spPr/>
        <p:txBody>
          <a:bodyPr/>
          <a:lstStyle/>
          <a:p>
            <a:endParaRPr lang="nb-NO"/>
          </a:p>
        </p:txBody>
      </p:sp>
      <p:sp>
        <p:nvSpPr>
          <p:cNvPr id="5" name="Slide Number Placeholder 4"/>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26945241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0CEF7B-66FF-4A70-9A21-CB60BA226E17}" type="datetimeFigureOut">
              <a:rPr lang="nb-NO" smtClean="0"/>
              <a:t>20.11.2024</a:t>
            </a:fld>
            <a:endParaRPr lang="nb-NO"/>
          </a:p>
        </p:txBody>
      </p:sp>
      <p:sp>
        <p:nvSpPr>
          <p:cNvPr id="3" name="Footer Placeholder 2"/>
          <p:cNvSpPr>
            <a:spLocks noGrp="1"/>
          </p:cNvSpPr>
          <p:nvPr>
            <p:ph type="ftr" sz="quarter" idx="11"/>
          </p:nvPr>
        </p:nvSpPr>
        <p:spPr/>
        <p:txBody>
          <a:bodyPr/>
          <a:lstStyle/>
          <a:p>
            <a:endParaRPr lang="nb-NO"/>
          </a:p>
        </p:txBody>
      </p:sp>
      <p:sp>
        <p:nvSpPr>
          <p:cNvPr id="4" name="Slide Number Placeholder 3"/>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3574829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nb-NO"/>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0CEF7B-66FF-4A70-9A21-CB60BA226E17}" type="datetimeFigureOut">
              <a:rPr lang="nb-NO" smtClean="0"/>
              <a:t>20.11.2024</a:t>
            </a:fld>
            <a:endParaRPr lang="nb-NO"/>
          </a:p>
        </p:txBody>
      </p:sp>
      <p:sp>
        <p:nvSpPr>
          <p:cNvPr id="6" name="Footer Placeholder 5"/>
          <p:cNvSpPr>
            <a:spLocks noGrp="1"/>
          </p:cNvSpPr>
          <p:nvPr>
            <p:ph type="ftr" sz="quarter" idx="11"/>
          </p:nvPr>
        </p:nvSpPr>
        <p:spPr/>
        <p:txBody>
          <a:bodyPr/>
          <a:lstStyle/>
          <a:p>
            <a:endParaRPr lang="nb-NO"/>
          </a:p>
        </p:txBody>
      </p:sp>
      <p:sp>
        <p:nvSpPr>
          <p:cNvPr id="7" name="Slide Number Placeholder 6"/>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16862122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nb-NO"/>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b-NO"/>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0CEF7B-66FF-4A70-9A21-CB60BA226E17}" type="datetimeFigureOut">
              <a:rPr lang="nb-NO" smtClean="0"/>
              <a:t>20.11.2024</a:t>
            </a:fld>
            <a:endParaRPr lang="nb-NO"/>
          </a:p>
        </p:txBody>
      </p:sp>
      <p:sp>
        <p:nvSpPr>
          <p:cNvPr id="6" name="Footer Placeholder 5"/>
          <p:cNvSpPr>
            <a:spLocks noGrp="1"/>
          </p:cNvSpPr>
          <p:nvPr>
            <p:ph type="ftr" sz="quarter" idx="11"/>
          </p:nvPr>
        </p:nvSpPr>
        <p:spPr/>
        <p:txBody>
          <a:bodyPr/>
          <a:lstStyle/>
          <a:p>
            <a:endParaRPr lang="nb-NO"/>
          </a:p>
        </p:txBody>
      </p:sp>
      <p:sp>
        <p:nvSpPr>
          <p:cNvPr id="7" name="Slide Number Placeholder 6"/>
          <p:cNvSpPr>
            <a:spLocks noGrp="1"/>
          </p:cNvSpPr>
          <p:nvPr>
            <p:ph type="sldNum" sz="quarter" idx="12"/>
          </p:nvPr>
        </p:nvSpPr>
        <p:spPr/>
        <p:txBody>
          <a:bodyPr/>
          <a:lstStyle/>
          <a:p>
            <a:fld id="{37E68003-81B2-4C74-B960-372E9F5D20F2}" type="slidenum">
              <a:rPr lang="nb-NO" smtClean="0"/>
              <a:t>‹#›</a:t>
            </a:fld>
            <a:endParaRPr lang="nb-NO"/>
          </a:p>
        </p:txBody>
      </p:sp>
    </p:spTree>
    <p:extLst>
      <p:ext uri="{BB962C8B-B14F-4D97-AF65-F5344CB8AC3E}">
        <p14:creationId xmlns:p14="http://schemas.microsoft.com/office/powerpoint/2010/main" val="5725649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nb-NO"/>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90CEF7B-66FF-4A70-9A21-CB60BA226E17}" type="datetimeFigureOut">
              <a:rPr lang="nb-NO" smtClean="0"/>
              <a:t>20.11.2024</a:t>
            </a:fld>
            <a:endParaRPr lang="nb-NO"/>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nb-NO"/>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E68003-81B2-4C74-B960-372E9F5D20F2}" type="slidenum">
              <a:rPr lang="nb-NO" smtClean="0"/>
              <a:t>‹#›</a:t>
            </a:fld>
            <a:endParaRPr lang="nb-NO"/>
          </a:p>
        </p:txBody>
      </p:sp>
    </p:spTree>
    <p:extLst>
      <p:ext uri="{BB962C8B-B14F-4D97-AF65-F5344CB8AC3E}">
        <p14:creationId xmlns:p14="http://schemas.microsoft.com/office/powerpoint/2010/main" val="9054420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704" r:id="rId12"/>
    <p:sldLayoutId id="2147483705"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E8FE75C-6B54-2D4E-9A52-2F79C5FB1E73}" type="datetimeFigureOut">
              <a:rPr lang="en-US" smtClean="0">
                <a:solidFill>
                  <a:prstClr val="black">
                    <a:tint val="75000"/>
                  </a:prstClr>
                </a:solidFill>
              </a:rPr>
              <a:pPr/>
              <a:t>11/20/24</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DAA2DF8-D5D1-F747-9A87-EAB4DA7A08E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70604470"/>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706" r:id="rId12"/>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1.bin"/><Relationship Id="rId7"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emf"/></Relationships>
</file>

<file path=ppt/slides/_rels/slide12.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8" Type="http://schemas.openxmlformats.org/officeDocument/2006/relationships/image" Target="../media/image32.emf"/><Relationship Id="rId3" Type="http://schemas.openxmlformats.org/officeDocument/2006/relationships/oleObject" Target="../embeddings/oleObject2.bin"/><Relationship Id="rId7" Type="http://schemas.openxmlformats.org/officeDocument/2006/relationships/oleObject" Target="../embeddings/oleObject4.bin"/><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image" Target="../media/image31.emf"/><Relationship Id="rId5" Type="http://schemas.openxmlformats.org/officeDocument/2006/relationships/oleObject" Target="../embeddings/oleObject3.bin"/><Relationship Id="rId4" Type="http://schemas.openxmlformats.org/officeDocument/2006/relationships/image" Target="../media/image30.e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34.emf"/><Relationship Id="rId5" Type="http://schemas.openxmlformats.org/officeDocument/2006/relationships/oleObject" Target="../embeddings/oleObject6.bin"/><Relationship Id="rId4" Type="http://schemas.openxmlformats.org/officeDocument/2006/relationships/image" Target="../media/image33.emf"/></Relationships>
</file>

<file path=ppt/slides/_rels/slide15.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38.png"/></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1.emf"/><Relationship Id="rId2" Type="http://schemas.openxmlformats.org/officeDocument/2006/relationships/notesSlide" Target="../notesSlides/notesSlide14.xml"/><Relationship Id="rId1" Type="http://schemas.openxmlformats.org/officeDocument/2006/relationships/slideLayout" Target="../slideLayouts/slideLayout12.xml"/><Relationship Id="rId6" Type="http://schemas.openxmlformats.org/officeDocument/2006/relationships/oleObject" Target="../embeddings/oleObject8.bin"/><Relationship Id="rId5" Type="http://schemas.openxmlformats.org/officeDocument/2006/relationships/image" Target="../media/image40.emf"/><Relationship Id="rId4" Type="http://schemas.openxmlformats.org/officeDocument/2006/relationships/oleObject" Target="../embeddings/oleObject7.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6.xml"/><Relationship Id="rId1" Type="http://schemas.openxmlformats.org/officeDocument/2006/relationships/slideLayout" Target="../slideLayouts/slideLayout12.xml"/><Relationship Id="rId5" Type="http://schemas.openxmlformats.org/officeDocument/2006/relationships/image" Target="../media/image43.png"/><Relationship Id="rId4" Type="http://schemas.openxmlformats.org/officeDocument/2006/relationships/oleObject" Target="../embeddings/oleObject9.bin"/></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openxmlformats.org/officeDocument/2006/relationships/image" Target="../media/image45.png"/><Relationship Id="rId4" Type="http://schemas.openxmlformats.org/officeDocument/2006/relationships/image" Target="../media/image44.wmf"/></Relationships>
</file>

<file path=ppt/slides/_rels/slide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9.xml"/><Relationship Id="rId1" Type="http://schemas.openxmlformats.org/officeDocument/2006/relationships/slideLayout" Target="../slideLayouts/slideLayout12.xml"/><Relationship Id="rId4" Type="http://schemas.openxmlformats.org/officeDocument/2006/relationships/image" Target="../media/image47.png"/></Relationships>
</file>

<file path=ppt/slides/_rels/slide2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0.xml"/><Relationship Id="rId1" Type="http://schemas.openxmlformats.org/officeDocument/2006/relationships/slideLayout" Target="../slideLayouts/slideLayout12.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26.png"/><Relationship Id="rId7" Type="http://schemas.openxmlformats.org/officeDocument/2006/relationships/image" Target="../media/image55.emf"/><Relationship Id="rId2" Type="http://schemas.openxmlformats.org/officeDocument/2006/relationships/notesSlide" Target="../notesSlides/notesSlide22.xml"/><Relationship Id="rId1" Type="http://schemas.openxmlformats.org/officeDocument/2006/relationships/slideLayout" Target="../slideLayouts/slideLayout12.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image" Target="../media/image53.png"/><Relationship Id="rId10" Type="http://schemas.openxmlformats.org/officeDocument/2006/relationships/image" Target="../media/image58.png"/><Relationship Id="rId4" Type="http://schemas.openxmlformats.org/officeDocument/2006/relationships/image" Target="../media/image52.emf"/><Relationship Id="rId9" Type="http://schemas.openxmlformats.org/officeDocument/2006/relationships/image" Target="../media/image57.png"/></Relationships>
</file>

<file path=ppt/slides/_rels/slide2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image" Target="../media/image63.emf"/><Relationship Id="rId7" Type="http://schemas.openxmlformats.org/officeDocument/2006/relationships/image" Target="../media/image67.png"/><Relationship Id="rId2" Type="http://schemas.openxmlformats.org/officeDocument/2006/relationships/notesSlide" Target="../notesSlides/notesSlide26.xml"/><Relationship Id="rId1" Type="http://schemas.openxmlformats.org/officeDocument/2006/relationships/slideLayout" Target="../slideLayouts/slideLayout12.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emf"/></Relationships>
</file>

<file path=ppt/slides/_rels/slide3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2.xml"/><Relationship Id="rId4" Type="http://schemas.openxmlformats.org/officeDocument/2006/relationships/image" Target="../media/image71.png"/></Relationships>
</file>

<file path=ppt/slides/_rels/slide3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oleObject" Target="../embeddings/oleObject11.bin"/><Relationship Id="rId7" Type="http://schemas.openxmlformats.org/officeDocument/2006/relationships/image" Target="../media/image86.jpeg"/><Relationship Id="rId2" Type="http://schemas.openxmlformats.org/officeDocument/2006/relationships/notesSlide" Target="../notesSlides/notesSlide27.xml"/><Relationship Id="rId1" Type="http://schemas.openxmlformats.org/officeDocument/2006/relationships/slideLayout" Target="../slideLayouts/slideLayout25.xml"/><Relationship Id="rId6" Type="http://schemas.openxmlformats.org/officeDocument/2006/relationships/image" Target="../media/image85.jpeg"/><Relationship Id="rId5" Type="http://schemas.openxmlformats.org/officeDocument/2006/relationships/image" Target="../media/image84.png"/><Relationship Id="rId4" Type="http://schemas.openxmlformats.org/officeDocument/2006/relationships/image" Target="../media/image83.emf"/><Relationship Id="rId9" Type="http://schemas.openxmlformats.org/officeDocument/2006/relationships/image" Target="../media/image88.png"/></Relationships>
</file>

<file path=ppt/slides/_rels/slide4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2.xml"/><Relationship Id="rId5" Type="http://schemas.openxmlformats.org/officeDocument/2006/relationships/image" Target="../media/image92.png"/><Relationship Id="rId4" Type="http://schemas.openxmlformats.org/officeDocument/2006/relationships/image" Target="../media/image91.png"/></Relationships>
</file>

<file path=ppt/slides/_rels/slide4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8.xml"/><Relationship Id="rId1" Type="http://schemas.openxmlformats.org/officeDocument/2006/relationships/slideLayout" Target="../slideLayouts/slideLayout12.xml"/><Relationship Id="rId6" Type="http://schemas.openxmlformats.org/officeDocument/2006/relationships/image" Target="../media/image23.jpeg"/><Relationship Id="rId5" Type="http://schemas.openxmlformats.org/officeDocument/2006/relationships/image" Target="../media/image95.png"/><Relationship Id="rId4" Type="http://schemas.openxmlformats.org/officeDocument/2006/relationships/image" Target="../media/image94.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18.png"/><Relationship Id="rId4" Type="http://schemas.openxmlformats.org/officeDocument/2006/relationships/image" Target="../media/image17.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23.jpe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3">
            <a:extLst>
              <a:ext uri="{FF2B5EF4-FFF2-40B4-BE49-F238E27FC236}">
                <a16:creationId xmlns:a16="http://schemas.microsoft.com/office/drawing/2014/main" id="{EF4996A7-B57A-7A18-EA5F-309A5EA51C7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15" y="-996399"/>
            <a:ext cx="12191999" cy="8208344"/>
          </a:xfrm>
          <a:prstGeom prst="rect">
            <a:avLst/>
          </a:prstGeom>
        </p:spPr>
      </p:pic>
      <p:sp>
        <p:nvSpPr>
          <p:cNvPr id="3" name="Rectangle 2">
            <a:extLst>
              <a:ext uri="{FF2B5EF4-FFF2-40B4-BE49-F238E27FC236}">
                <a16:creationId xmlns:a16="http://schemas.microsoft.com/office/drawing/2014/main" id="{EE2451C7-F0F7-9D19-9E1E-4B7148B7FF75}"/>
              </a:ext>
            </a:extLst>
          </p:cNvPr>
          <p:cNvSpPr txBox="1">
            <a:spLocks noChangeArrowheads="1"/>
          </p:cNvSpPr>
          <p:nvPr/>
        </p:nvSpPr>
        <p:spPr>
          <a:xfrm>
            <a:off x="1413287" y="1263615"/>
            <a:ext cx="8375147" cy="2050964"/>
          </a:xfrm>
          <a:prstGeom prst="rect">
            <a:avLst/>
          </a:prstGeom>
        </p:spPr>
        <p:txBody>
          <a:bodyPr/>
          <a:lstStyle>
            <a:lvl1pPr marL="319088" indent="-319088" algn="r" rtl="0" eaLnBrk="0" fontAlgn="base" hangingPunct="0">
              <a:spcBef>
                <a:spcPct val="0"/>
              </a:spcBef>
              <a:spcAft>
                <a:spcPct val="0"/>
              </a:spcAft>
              <a:buClr>
                <a:srgbClr val="C3260C"/>
              </a:buClr>
              <a:buSzPct val="128000"/>
              <a:buFont typeface="Georgia" pitchFamily="18" charset="0"/>
              <a:buChar char="*"/>
              <a:defRPr sz="4600" b="1">
                <a:solidFill>
                  <a:schemeClr val="tx1"/>
                </a:solidFill>
                <a:latin typeface="+mj-lt"/>
                <a:ea typeface="+mj-ea"/>
                <a:cs typeface="+mj-cs"/>
              </a:defRPr>
            </a:lvl1pPr>
            <a:lvl2pPr marL="319088" indent="-319088" algn="r" rtl="0" eaLnBrk="0" fontAlgn="base" hangingPunct="0">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2pPr>
            <a:lvl3pPr marL="319088" indent="-319088" algn="r" rtl="0" eaLnBrk="0" fontAlgn="base" hangingPunct="0">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3pPr>
            <a:lvl4pPr marL="319088" indent="-319088" algn="r" rtl="0" eaLnBrk="0" fontAlgn="base" hangingPunct="0">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4pPr>
            <a:lvl5pPr marL="319088" indent="-319088" algn="r" rtl="0" eaLnBrk="0" fontAlgn="base" hangingPunct="0">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5pPr>
            <a:lvl6pPr marL="776288" indent="-319088" algn="r" rtl="0" fontAlgn="base">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6pPr>
            <a:lvl7pPr marL="1233488" indent="-319088" algn="r" rtl="0" fontAlgn="base">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7pPr>
            <a:lvl8pPr marL="1690688" indent="-319088" algn="r" rtl="0" fontAlgn="base">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8pPr>
            <a:lvl9pPr marL="2147888" indent="-319088" algn="r" rtl="0" fontAlgn="base">
              <a:spcBef>
                <a:spcPct val="0"/>
              </a:spcBef>
              <a:spcAft>
                <a:spcPct val="0"/>
              </a:spcAft>
              <a:buClr>
                <a:srgbClr val="C3260C"/>
              </a:buClr>
              <a:buSzPct val="128000"/>
              <a:buFont typeface="Georgia" pitchFamily="18" charset="0"/>
              <a:buChar char="*"/>
              <a:defRPr sz="4600" b="1">
                <a:solidFill>
                  <a:schemeClr val="tx1"/>
                </a:solidFill>
                <a:latin typeface="Trebuchet MS" pitchFamily="34" charset="0"/>
              </a:defRPr>
            </a:lvl9pPr>
          </a:lstStyle>
          <a:p>
            <a:pPr marL="0" indent="0" algn="ctr">
              <a:buNone/>
            </a:pPr>
            <a:r>
              <a:rPr lang="en-US" sz="4800" b="1" kern="0" dirty="0">
                <a:solidFill>
                  <a:srgbClr val="FFFF00"/>
                </a:solidFill>
                <a:effectLst>
                  <a:outerShdw blurRad="38100" dist="38100" dir="2700000" algn="tl">
                    <a:srgbClr val="000000">
                      <a:alpha val="43137"/>
                    </a:srgbClr>
                  </a:outerShdw>
                </a:effectLst>
                <a:latin typeface="Poppins" pitchFamily="2" charset="77"/>
                <a:cs typeface="Poppins" pitchFamily="2" charset="77"/>
              </a:rPr>
              <a:t>Genetic architecture of </a:t>
            </a:r>
            <a:r>
              <a:rPr lang="en-US" sz="4800" kern="0" dirty="0">
                <a:solidFill>
                  <a:srgbClr val="FFFF00"/>
                </a:solidFill>
                <a:effectLst>
                  <a:outerShdw blurRad="38100" dist="38100" dir="2700000" algn="tl">
                    <a:srgbClr val="000000">
                      <a:alpha val="43137"/>
                    </a:srgbClr>
                  </a:outerShdw>
                </a:effectLst>
                <a:latin typeface="Poppins" pitchFamily="2" charset="77"/>
                <a:cs typeface="Poppins" pitchFamily="2" charset="77"/>
              </a:rPr>
              <a:t>obesity, specific focus on GIP – GIPR </a:t>
            </a:r>
            <a:endParaRPr lang="en-US" sz="4800" b="1" kern="0" dirty="0">
              <a:solidFill>
                <a:srgbClr val="FFFF00"/>
              </a:solidFill>
              <a:effectLst>
                <a:outerShdw blurRad="38100" dist="38100" dir="2700000" algn="tl">
                  <a:srgbClr val="000000">
                    <a:alpha val="43137"/>
                  </a:srgbClr>
                </a:outerShdw>
              </a:effectLst>
              <a:latin typeface="Poppins" pitchFamily="2" charset="77"/>
              <a:cs typeface="Poppins" pitchFamily="2" charset="77"/>
            </a:endParaRPr>
          </a:p>
          <a:p>
            <a:pPr marL="0" indent="0" algn="ctr">
              <a:buNone/>
            </a:pPr>
            <a:endParaRPr lang="en-GB" sz="4800" dirty="0">
              <a:solidFill>
                <a:srgbClr val="FFFF00"/>
              </a:solidFill>
              <a:latin typeface="Poppins" pitchFamily="2" charset="77"/>
              <a:cs typeface="Poppins" pitchFamily="2" charset="77"/>
            </a:endParaRPr>
          </a:p>
        </p:txBody>
      </p:sp>
      <p:sp>
        <p:nvSpPr>
          <p:cNvPr id="4" name="Rectangle 4">
            <a:extLst>
              <a:ext uri="{FF2B5EF4-FFF2-40B4-BE49-F238E27FC236}">
                <a16:creationId xmlns:a16="http://schemas.microsoft.com/office/drawing/2014/main" id="{28DB4C69-6AD0-BD16-8EB6-16037E3D3B7A}"/>
              </a:ext>
            </a:extLst>
          </p:cNvPr>
          <p:cNvSpPr txBox="1">
            <a:spLocks noChangeArrowheads="1"/>
          </p:cNvSpPr>
          <p:nvPr/>
        </p:nvSpPr>
        <p:spPr>
          <a:xfrm>
            <a:off x="2330823" y="4342480"/>
            <a:ext cx="7530353" cy="1752600"/>
          </a:xfrm>
          <a:prstGeom prst="rect">
            <a:avLst/>
          </a:prstGeom>
        </p:spPr>
        <p:txBody>
          <a:bodyPr/>
          <a:lstStyle>
            <a:lvl1pPr marL="228600" indent="-182563" algn="l" rtl="0" eaLnBrk="0" fontAlgn="base" hangingPunct="0">
              <a:spcBef>
                <a:spcPct val="20000"/>
              </a:spcBef>
              <a:spcAft>
                <a:spcPts val="300"/>
              </a:spcAft>
              <a:buClr>
                <a:srgbClr val="C3260C"/>
              </a:buClr>
              <a:buSzPct val="130000"/>
              <a:buFont typeface="Georgia" pitchFamily="18" charset="0"/>
              <a:buChar char="*"/>
              <a:defRPr sz="2200">
                <a:solidFill>
                  <a:srgbClr val="404040"/>
                </a:solidFill>
                <a:latin typeface="+mn-lt"/>
                <a:ea typeface="+mn-ea"/>
                <a:cs typeface="+mn-cs"/>
              </a:defRPr>
            </a:lvl1pPr>
            <a:lvl2pPr marL="547688" indent="-182563" algn="l" rtl="0" eaLnBrk="0" fontAlgn="base" hangingPunct="0">
              <a:spcBef>
                <a:spcPct val="20000"/>
              </a:spcBef>
              <a:spcAft>
                <a:spcPts val="300"/>
              </a:spcAft>
              <a:buClr>
                <a:srgbClr val="C3260C"/>
              </a:buClr>
              <a:buSzPct val="130000"/>
              <a:buFont typeface="Georgia" pitchFamily="18" charset="0"/>
              <a:buChar char="*"/>
              <a:defRPr sz="2000">
                <a:solidFill>
                  <a:srgbClr val="404040"/>
                </a:solidFill>
                <a:latin typeface="+mn-lt"/>
              </a:defRPr>
            </a:lvl2pPr>
            <a:lvl3pPr marL="822325" indent="-182563" algn="l" rtl="0" eaLnBrk="0" fontAlgn="base" hangingPunct="0">
              <a:spcBef>
                <a:spcPct val="20000"/>
              </a:spcBef>
              <a:spcAft>
                <a:spcPts val="300"/>
              </a:spcAft>
              <a:buClr>
                <a:srgbClr val="C3260C"/>
              </a:buClr>
              <a:buSzPct val="130000"/>
              <a:buFont typeface="Georgia" pitchFamily="18" charset="0"/>
              <a:buChar char="*"/>
              <a:defRPr>
                <a:solidFill>
                  <a:srgbClr val="404040"/>
                </a:solidFill>
                <a:latin typeface="+mn-lt"/>
              </a:defRPr>
            </a:lvl3pPr>
            <a:lvl4pPr marL="1096963" indent="-182563" algn="l" rtl="0" eaLnBrk="0" fontAlgn="base" hangingPunct="0">
              <a:spcBef>
                <a:spcPct val="20000"/>
              </a:spcBef>
              <a:spcAft>
                <a:spcPts val="300"/>
              </a:spcAft>
              <a:buClr>
                <a:srgbClr val="C3260C"/>
              </a:buClr>
              <a:buSzPct val="130000"/>
              <a:buFont typeface="Georgia" pitchFamily="18" charset="0"/>
              <a:buChar char="*"/>
              <a:defRPr sz="1600">
                <a:solidFill>
                  <a:srgbClr val="404040"/>
                </a:solidFill>
                <a:latin typeface="+mn-lt"/>
              </a:defRPr>
            </a:lvl4pPr>
            <a:lvl5pPr marL="1389063" indent="-182563" algn="l" rtl="0" eaLnBrk="0" fontAlgn="base" hangingPunct="0">
              <a:spcBef>
                <a:spcPct val="20000"/>
              </a:spcBef>
              <a:spcAft>
                <a:spcPts val="300"/>
              </a:spcAft>
              <a:buClr>
                <a:srgbClr val="C3260C"/>
              </a:buClr>
              <a:buSzPct val="130000"/>
              <a:buFont typeface="Georgia" pitchFamily="18" charset="0"/>
              <a:buChar char="*"/>
              <a:defRPr sz="1400">
                <a:solidFill>
                  <a:srgbClr val="404040"/>
                </a:solidFill>
                <a:latin typeface="+mn-lt"/>
              </a:defRPr>
            </a:lvl5pPr>
            <a:lvl6pPr marL="1846263" indent="-182563" algn="l" rtl="0" fontAlgn="base">
              <a:spcBef>
                <a:spcPct val="20000"/>
              </a:spcBef>
              <a:spcAft>
                <a:spcPts val="300"/>
              </a:spcAft>
              <a:buClr>
                <a:srgbClr val="C3260C"/>
              </a:buClr>
              <a:buSzPct val="130000"/>
              <a:buFont typeface="Georgia" pitchFamily="18" charset="0"/>
              <a:buChar char="*"/>
              <a:defRPr sz="1400">
                <a:solidFill>
                  <a:srgbClr val="404040"/>
                </a:solidFill>
                <a:latin typeface="+mn-lt"/>
              </a:defRPr>
            </a:lvl6pPr>
            <a:lvl7pPr marL="2303463" indent="-182563" algn="l" rtl="0" fontAlgn="base">
              <a:spcBef>
                <a:spcPct val="20000"/>
              </a:spcBef>
              <a:spcAft>
                <a:spcPts val="300"/>
              </a:spcAft>
              <a:buClr>
                <a:srgbClr val="C3260C"/>
              </a:buClr>
              <a:buSzPct val="130000"/>
              <a:buFont typeface="Georgia" pitchFamily="18" charset="0"/>
              <a:buChar char="*"/>
              <a:defRPr sz="1400">
                <a:solidFill>
                  <a:srgbClr val="404040"/>
                </a:solidFill>
                <a:latin typeface="+mn-lt"/>
              </a:defRPr>
            </a:lvl7pPr>
            <a:lvl8pPr marL="2760663" indent="-182563" algn="l" rtl="0" fontAlgn="base">
              <a:spcBef>
                <a:spcPct val="20000"/>
              </a:spcBef>
              <a:spcAft>
                <a:spcPts val="300"/>
              </a:spcAft>
              <a:buClr>
                <a:srgbClr val="C3260C"/>
              </a:buClr>
              <a:buSzPct val="130000"/>
              <a:buFont typeface="Georgia" pitchFamily="18" charset="0"/>
              <a:buChar char="*"/>
              <a:defRPr sz="1400">
                <a:solidFill>
                  <a:srgbClr val="404040"/>
                </a:solidFill>
                <a:latin typeface="+mn-lt"/>
              </a:defRPr>
            </a:lvl8pPr>
            <a:lvl9pPr marL="3217863" indent="-182563" algn="l" rtl="0" fontAlgn="base">
              <a:spcBef>
                <a:spcPct val="20000"/>
              </a:spcBef>
              <a:spcAft>
                <a:spcPts val="300"/>
              </a:spcAft>
              <a:buClr>
                <a:srgbClr val="C3260C"/>
              </a:buClr>
              <a:buSzPct val="130000"/>
              <a:buFont typeface="Georgia" pitchFamily="18" charset="0"/>
              <a:buChar char="*"/>
              <a:defRPr sz="1400">
                <a:solidFill>
                  <a:srgbClr val="404040"/>
                </a:solidFill>
                <a:latin typeface="+mn-lt"/>
              </a:defRPr>
            </a:lvl9pPr>
          </a:lstStyle>
          <a:p>
            <a:pPr marL="46037" indent="0" algn="ctr" eaLnBrk="1" hangingPunct="1">
              <a:buNone/>
              <a:defRPr/>
            </a:pPr>
            <a:r>
              <a:rPr lang="sv-SE" sz="4000" b="1" kern="0" dirty="0">
                <a:solidFill>
                  <a:schemeClr val="bg1"/>
                </a:solidFill>
                <a:effectLst>
                  <a:outerShdw blurRad="38100" dist="38100" dir="2700000" algn="tl">
                    <a:srgbClr val="000000">
                      <a:alpha val="43137"/>
                    </a:srgbClr>
                  </a:outerShdw>
                </a:effectLst>
                <a:latin typeface="Poppins" pitchFamily="2" charset="77"/>
                <a:cs typeface="Poppins" pitchFamily="2" charset="77"/>
              </a:rPr>
              <a:t>Valeriya Lyssenko, MD, PhD</a:t>
            </a:r>
          </a:p>
          <a:p>
            <a:pPr marL="46037" indent="0" algn="ctr" eaLnBrk="1" hangingPunct="1">
              <a:buNone/>
              <a:defRPr/>
            </a:pPr>
            <a:r>
              <a:rPr lang="en-US" sz="2400" kern="0" dirty="0">
                <a:solidFill>
                  <a:schemeClr val="bg1"/>
                </a:solidFill>
                <a:latin typeface="Poppins" pitchFamily="2" charset="77"/>
                <a:cs typeface="Poppins" pitchFamily="2" charset="77"/>
              </a:rPr>
              <a:t>University of Bergen, Norway</a:t>
            </a:r>
          </a:p>
          <a:p>
            <a:pPr marL="46037" indent="0" algn="ctr" eaLnBrk="1" hangingPunct="1">
              <a:buNone/>
              <a:defRPr/>
            </a:pPr>
            <a:r>
              <a:rPr lang="en-US" sz="2400" kern="0" dirty="0">
                <a:solidFill>
                  <a:schemeClr val="bg1"/>
                </a:solidFill>
                <a:latin typeface="Poppins" pitchFamily="2" charset="77"/>
                <a:cs typeface="Poppins" pitchFamily="2" charset="77"/>
              </a:rPr>
              <a:t>Diabetes and Endocrinology, Lund University Diabetes Center, Sweden</a:t>
            </a:r>
          </a:p>
          <a:p>
            <a:pPr algn="ctr" eaLnBrk="1" hangingPunct="1">
              <a:defRPr/>
            </a:pPr>
            <a:endParaRPr lang="sv-SE" sz="4000" b="1" kern="0" dirty="0">
              <a:solidFill>
                <a:schemeClr val="bg1"/>
              </a:solidFill>
              <a:effectLst>
                <a:outerShdw blurRad="38100" dist="38100" dir="2700000" algn="tl">
                  <a:srgbClr val="000000">
                    <a:alpha val="43137"/>
                  </a:srgbClr>
                </a:outerShdw>
              </a:effectLst>
              <a:latin typeface="Poppins" pitchFamily="2" charset="77"/>
              <a:cs typeface="Poppins" pitchFamily="2" charset="77"/>
            </a:endParaRPr>
          </a:p>
          <a:p>
            <a:pPr algn="ctr" eaLnBrk="1" hangingPunct="1">
              <a:defRPr/>
            </a:pPr>
            <a:endParaRPr lang="sv-SE" sz="4000" kern="0" dirty="0">
              <a:solidFill>
                <a:schemeClr val="bg1"/>
              </a:solidFill>
              <a:effectLst>
                <a:outerShdw blurRad="38100" dist="38100" dir="2700000" algn="tl">
                  <a:srgbClr val="000000">
                    <a:alpha val="43137"/>
                  </a:srgbClr>
                </a:outerShdw>
              </a:effectLst>
              <a:latin typeface="Poppins" pitchFamily="2" charset="77"/>
              <a:cs typeface="Poppins" pitchFamily="2" charset="77"/>
            </a:endParaRPr>
          </a:p>
        </p:txBody>
      </p:sp>
      <p:pic>
        <p:nvPicPr>
          <p:cNvPr id="5" name="Picture 4" descr="LOGOE_CMYKs">
            <a:extLst>
              <a:ext uri="{FF2B5EF4-FFF2-40B4-BE49-F238E27FC236}">
                <a16:creationId xmlns:a16="http://schemas.microsoft.com/office/drawing/2014/main" id="{29AAA7AA-BE20-3DD2-8212-258989EF36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7934" y="5000479"/>
            <a:ext cx="1342607" cy="1886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a:extLst>
              <a:ext uri="{FF2B5EF4-FFF2-40B4-BE49-F238E27FC236}">
                <a16:creationId xmlns:a16="http://schemas.microsoft.com/office/drawing/2014/main" id="{870A51D1-1212-A6AC-F4F2-64B18CE806E5}"/>
              </a:ext>
            </a:extLst>
          </p:cNvPr>
          <p:cNvSpPr/>
          <p:nvPr/>
        </p:nvSpPr>
        <p:spPr>
          <a:xfrm>
            <a:off x="8765394" y="5577996"/>
            <a:ext cx="1794003" cy="115692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Trebuchet MS"/>
            </a:endParaRPr>
          </a:p>
        </p:txBody>
      </p:sp>
      <p:pic>
        <p:nvPicPr>
          <p:cNvPr id="7" name="Picture 2" descr="Image">
            <a:extLst>
              <a:ext uri="{FF2B5EF4-FFF2-40B4-BE49-F238E27FC236}">
                <a16:creationId xmlns:a16="http://schemas.microsoft.com/office/drawing/2014/main" id="{BEFE1CE6-9B2E-3B61-120C-91CE118C61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9796" y="5303782"/>
            <a:ext cx="1524000" cy="14959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6612487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5996" y="385436"/>
            <a:ext cx="10944686" cy="672075"/>
          </a:xfrm>
        </p:spPr>
        <p:txBody>
          <a:bodyPr>
            <a:normAutofit fontScale="90000"/>
          </a:bodyPr>
          <a:lstStyle/>
          <a:p>
            <a:r>
              <a:rPr lang="en-GB" dirty="0">
                <a:latin typeface="Arial" panose="020B0604020202020204" pitchFamily="34" charset="0"/>
                <a:cs typeface="Arial" panose="020B0604020202020204" pitchFamily="34" charset="0"/>
              </a:rPr>
              <a:t>Role of incretin hormones in glucose regulation</a:t>
            </a:r>
          </a:p>
        </p:txBody>
      </p:sp>
      <p:pic>
        <p:nvPicPr>
          <p:cNvPr id="1741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3647" t="29804" r="19706" b="20627"/>
          <a:stretch/>
        </p:blipFill>
        <p:spPr bwMode="auto">
          <a:xfrm>
            <a:off x="1074202" y="1956526"/>
            <a:ext cx="8633012" cy="42492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ight Arrow 7"/>
          <p:cNvSpPr/>
          <p:nvPr/>
        </p:nvSpPr>
        <p:spPr>
          <a:xfrm>
            <a:off x="8869443" y="3695010"/>
            <a:ext cx="978408" cy="484632"/>
          </a:xfrm>
          <a:prstGeom prst="rightArrow">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sv-SE"/>
          </a:p>
        </p:txBody>
      </p:sp>
      <p:sp>
        <p:nvSpPr>
          <p:cNvPr id="9" name="TextBox 8"/>
          <p:cNvSpPr txBox="1"/>
          <p:nvPr/>
        </p:nvSpPr>
        <p:spPr>
          <a:xfrm>
            <a:off x="9936750" y="3398717"/>
            <a:ext cx="2017059" cy="1077218"/>
          </a:xfrm>
          <a:prstGeom prst="rect">
            <a:avLst/>
          </a:prstGeom>
          <a:noFill/>
        </p:spPr>
        <p:txBody>
          <a:bodyPr wrap="square" rtlCol="0">
            <a:spAutoFit/>
          </a:bodyPr>
          <a:lstStyle/>
          <a:p>
            <a:pPr algn="ctr"/>
            <a:r>
              <a:rPr lang="en-US" sz="3200" dirty="0">
                <a:solidFill>
                  <a:srgbClr val="FFC000"/>
                </a:solidFill>
                <a:latin typeface="Trebuchet MS" panose="020B0603020202020204" pitchFamily="34" charset="0"/>
              </a:rPr>
              <a:t>Immune system </a:t>
            </a:r>
          </a:p>
        </p:txBody>
      </p:sp>
      <p:sp>
        <p:nvSpPr>
          <p:cNvPr id="10" name="TextBox 9"/>
          <p:cNvSpPr txBox="1"/>
          <p:nvPr/>
        </p:nvSpPr>
        <p:spPr>
          <a:xfrm>
            <a:off x="618564" y="6212541"/>
            <a:ext cx="8037970" cy="523220"/>
          </a:xfrm>
          <a:prstGeom prst="rect">
            <a:avLst/>
          </a:prstGeom>
          <a:noFill/>
        </p:spPr>
        <p:txBody>
          <a:bodyPr wrap="none" rtlCol="0">
            <a:spAutoFit/>
          </a:bodyPr>
          <a:lstStyle/>
          <a:p>
            <a:r>
              <a:rPr lang="sv-SE" sz="1400" dirty="0">
                <a:latin typeface="Trebuchet MS" panose="020B0603020202020204" pitchFamily="34" charset="0"/>
              </a:rPr>
              <a:t>DPP-4, dipeptidyl peptidase-4; GIP, </a:t>
            </a:r>
            <a:r>
              <a:rPr lang="sv-SE" sz="1400" dirty="0" err="1">
                <a:latin typeface="Trebuchet MS" panose="020B0603020202020204" pitchFamily="34" charset="0"/>
              </a:rPr>
              <a:t>gastric</a:t>
            </a:r>
            <a:r>
              <a:rPr lang="sv-SE" sz="1400" dirty="0">
                <a:latin typeface="Trebuchet MS" panose="020B0603020202020204" pitchFamily="34" charset="0"/>
              </a:rPr>
              <a:t> </a:t>
            </a:r>
            <a:r>
              <a:rPr lang="sv-SE" sz="1400" dirty="0" err="1">
                <a:latin typeface="Trebuchet MS" panose="020B0603020202020204" pitchFamily="34" charset="0"/>
              </a:rPr>
              <a:t>inhibitory</a:t>
            </a:r>
            <a:r>
              <a:rPr lang="sv-SE" sz="1400" dirty="0">
                <a:latin typeface="Trebuchet MS" panose="020B0603020202020204" pitchFamily="34" charset="0"/>
              </a:rPr>
              <a:t> </a:t>
            </a:r>
            <a:r>
              <a:rPr lang="sv-SE" sz="1400" dirty="0" err="1">
                <a:latin typeface="Trebuchet MS" panose="020B0603020202020204" pitchFamily="34" charset="0"/>
              </a:rPr>
              <a:t>polypeptide</a:t>
            </a:r>
            <a:r>
              <a:rPr lang="sv-SE" sz="1400" dirty="0">
                <a:latin typeface="Trebuchet MS" panose="020B0603020202020204" pitchFamily="34" charset="0"/>
              </a:rPr>
              <a:t>; GLP-1, </a:t>
            </a:r>
            <a:r>
              <a:rPr lang="sv-SE" sz="1400" dirty="0" err="1">
                <a:latin typeface="Trebuchet MS" panose="020B0603020202020204" pitchFamily="34" charset="0"/>
              </a:rPr>
              <a:t>glucagon</a:t>
            </a:r>
            <a:r>
              <a:rPr lang="sv-SE" sz="1400" dirty="0">
                <a:latin typeface="Trebuchet MS" panose="020B0603020202020204" pitchFamily="34" charset="0"/>
              </a:rPr>
              <a:t>-like peptide-1</a:t>
            </a:r>
          </a:p>
          <a:p>
            <a:r>
              <a:rPr lang="sv-SE" sz="1400" dirty="0">
                <a:latin typeface="Trebuchet MS" panose="020B0603020202020204" pitchFamily="34" charset="0"/>
              </a:rPr>
              <a:t>Drucker 2006; </a:t>
            </a:r>
            <a:r>
              <a:rPr lang="sv-SE" sz="1400" dirty="0" err="1">
                <a:latin typeface="Trebuchet MS" panose="020B0603020202020204" pitchFamily="34" charset="0"/>
              </a:rPr>
              <a:t>Nauck</a:t>
            </a:r>
            <a:r>
              <a:rPr lang="sv-SE" sz="1400" dirty="0">
                <a:latin typeface="Trebuchet MS" panose="020B0603020202020204" pitchFamily="34" charset="0"/>
              </a:rPr>
              <a:t> 2009; Kendall 2009</a:t>
            </a:r>
          </a:p>
        </p:txBody>
      </p:sp>
      <p:grpSp>
        <p:nvGrpSpPr>
          <p:cNvPr id="7" name="Group 6"/>
          <p:cNvGrpSpPr>
            <a:grpSpLocks/>
          </p:cNvGrpSpPr>
          <p:nvPr/>
        </p:nvGrpSpPr>
        <p:grpSpPr bwMode="auto">
          <a:xfrm>
            <a:off x="5724731" y="1636930"/>
            <a:ext cx="1208158" cy="951470"/>
            <a:chOff x="2273" y="2411"/>
            <a:chExt cx="1706" cy="1532"/>
          </a:xfrm>
        </p:grpSpPr>
        <p:sp>
          <p:nvSpPr>
            <p:cNvPr id="11" name="Freeform 10"/>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 name="Freeform 11"/>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 name="Freeform 12"/>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 name="Freeform 13"/>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 name="Freeform 14"/>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 name="Freeform 15"/>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 name="Freeform 16"/>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 name="Freeform 17"/>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 name="Freeform 18"/>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 name="Freeform 19"/>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 name="Freeform 20"/>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 name="Freeform 21"/>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 name="Freeform 22"/>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 name="Freeform 23"/>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 name="Freeform 24"/>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 name="Freeform 25"/>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 name="Freeform 26"/>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 name="Freeform 27"/>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 name="Freeform 28"/>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 name="Freeform 29"/>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 name="Freeform 30"/>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 name="Freeform 31"/>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 name="Freeform 32"/>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 name="Freeform 33"/>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 name="Freeform 34"/>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 name="Freeform 35"/>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 name="Freeform 36"/>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 name="Freeform 37"/>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 name="Freeform 38"/>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 name="Freeform 39"/>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 name="Freeform 40"/>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 name="Freeform 41"/>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 name="Freeform 42"/>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 name="Freeform 43"/>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 name="Freeform 44"/>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 name="Freeform 45"/>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 name="Freeform 46"/>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 name="Freeform 47"/>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 name="Freeform 48"/>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 name="Freeform 49"/>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 name="Freeform 50"/>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 name="Freeform 51"/>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 name="Freeform 52"/>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 name="Freeform 53"/>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 name="Freeform 54"/>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 name="Freeform 55"/>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 name="Freeform 56"/>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8" name="Freeform 57"/>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9" name="Freeform 58"/>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0" name="Freeform 59"/>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1" name="Freeform 60"/>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2" name="Freeform 61"/>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3" name="Freeform 62"/>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 name="Freeform 63"/>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 name="Freeform 64"/>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6" name="Freeform 65"/>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7" name="Oval 66"/>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8" name="Oval 67"/>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9" name="Freeform 68"/>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0" name="Freeform 69"/>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1" name="Freeform 70"/>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2" name="Freeform 71"/>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3" name="Freeform 72"/>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4" name="Freeform 73"/>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5" name="Freeform 74"/>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6" name="Freeform 75"/>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7" name="Freeform 76"/>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8" name="Freeform 77"/>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9" name="Freeform 78"/>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0" name="Freeform 79"/>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1" name="Freeform 80"/>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2" name="Freeform 81"/>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3" name="Freeform 82"/>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4" name="Freeform 83"/>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5" name="Freeform 84"/>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6" name="Freeform 85"/>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7" name="Freeform 86"/>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8" name="Freeform 87"/>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9" name="Freeform 88"/>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0" name="Freeform 89"/>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1" name="Freeform 90"/>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2" name="Freeform 91"/>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3" name="Freeform 92"/>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4" name="Freeform 93"/>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5" name="Freeform 94"/>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6" name="Freeform 95"/>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7" name="Freeform 96"/>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8" name="Freeform 97"/>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9" name="Freeform 98"/>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0" name="Freeform 99"/>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1" name="Freeform 100"/>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2" name="Freeform 101"/>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3" name="Freeform 102"/>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4" name="Freeform 103"/>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5" name="Freeform 104"/>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6" name="Freeform 105"/>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7" name="Freeform 106"/>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8" name="Freeform 107"/>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9" name="Freeform 108"/>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0" name="Freeform 109"/>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1" name="Freeform 110"/>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2" name="Freeform 111"/>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3" name="Freeform 112"/>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4" name="Freeform 113"/>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5" name="Freeform 114"/>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 name="Freeform 115"/>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 name="Freeform 116"/>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 name="Freeform 117"/>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 name="Freeform 118"/>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 name="Freeform 119"/>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 name="Oval 120"/>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 name="Oval 121"/>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 name="Oval 122"/>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 name="Freeform 123"/>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 name="Freeform 124"/>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 name="Freeform 125"/>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 name="Freeform 126"/>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 name="Freeform 127"/>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 name="Freeform 128"/>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 name="Freeform 129"/>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 name="Freeform 130"/>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 name="Freeform 131"/>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 name="Freeform 132"/>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 name="Freeform 133"/>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 name="Freeform 134"/>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 name="Freeform 135"/>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 name="Freeform 136"/>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 name="Freeform 137"/>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 name="Freeform 138"/>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 name="Freeform 139"/>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 name="Freeform 140"/>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 name="Freeform 141"/>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 name="Freeform 142"/>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 name="Freeform 143"/>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 name="Freeform 144"/>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 name="Freeform 145"/>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 name="Freeform 146"/>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 name="Freeform 147"/>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 name="Freeform 148"/>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 name="Freeform 149"/>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 name="Freeform 150"/>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 name="Freeform 151"/>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 name="Freeform 152"/>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 name="Freeform 153"/>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5" name="Freeform 154"/>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6" name="Freeform 155"/>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7" name="Freeform 156"/>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8" name="Freeform 157"/>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9" name="Freeform 158"/>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0" name="Freeform 159"/>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1" name="Freeform 160"/>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2" name="Freeform 161"/>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3" name="Freeform 162"/>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4" name="Freeform 163"/>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5" name="Freeform 164"/>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6" name="Freeform 165"/>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7" name="Freeform 166"/>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8" name="Freeform 167"/>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9" name="Freeform 168"/>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0" name="Freeform 169"/>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1" name="Freeform 170"/>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2" name="Freeform 171"/>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3" name="Freeform 172"/>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4" name="Oval 173"/>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5" name="Oval 174"/>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6" name="Freeform 175"/>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7" name="Freeform 176"/>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8" name="Freeform 177"/>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9" name="Freeform 178"/>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0" name="Freeform 179"/>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1" name="Freeform 180"/>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2" name="Freeform 181"/>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3" name="Freeform 182"/>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4" name="Freeform 183"/>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5" name="Freeform 184"/>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6" name="Freeform 185"/>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7" name="Freeform 186"/>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8" name="Freeform 187"/>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9" name="Freeform 188"/>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0" name="Freeform 189"/>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1" name="Freeform 190"/>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2" name="Freeform 191"/>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3" name="Freeform 192"/>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4" name="Freeform 193"/>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5" name="Freeform 194"/>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6" name="Freeform 195"/>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7" name="Freeform 196"/>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8" name="Freeform 197"/>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9" name="Freeform 198"/>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0" name="Freeform 199"/>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1" name="Freeform 200"/>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2" name="Freeform 201"/>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3" name="Freeform 202"/>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4" name="Freeform 203"/>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5" name="Freeform 204"/>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6" name="Freeform 205"/>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7" name="Freeform 206"/>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8" name="Freeform 207"/>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9" name="Freeform 208"/>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0" name="Freeform 209"/>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1" name="Freeform 210"/>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2" name="Freeform 211"/>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3" name="Freeform 212"/>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4" name="Freeform 213"/>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5" name="Freeform 214"/>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6" name="Freeform 215"/>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7" name="Freeform 216"/>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8" name="Freeform 217"/>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9" name="Freeform 218"/>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0" name="Freeform 219"/>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1" name="Freeform 220"/>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2" name="Freeform 221"/>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3" name="Freeform 222"/>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4" name="Freeform 223"/>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5" name="Freeform 224"/>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6" name="Freeform 225"/>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7" name="Freeform 226"/>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8" name="Oval 227"/>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9" name="Oval 228"/>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0" name="Oval 229"/>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1" name="Freeform 230"/>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2" name="Freeform 231"/>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3" name="Freeform 232"/>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4" name="Freeform 233"/>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5" name="Freeform 234"/>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6" name="Freeform 235"/>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7" name="Freeform 236"/>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8" name="Freeform 237"/>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9" name="Freeform 238"/>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0" name="Freeform 239"/>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1" name="Freeform 240"/>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2" name="Freeform 241"/>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3" name="Freeform 242"/>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4" name="Freeform 243"/>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5" name="Freeform 244"/>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6" name="Freeform 245"/>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7" name="Freeform 246"/>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8" name="Freeform 247"/>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9" name="Freeform 248"/>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0" name="Freeform 249"/>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1" name="Freeform 250"/>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2" name="Freeform 251"/>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3" name="Freeform 252"/>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254" name="Group 253"/>
            <p:cNvGrpSpPr>
              <a:grpSpLocks/>
            </p:cNvGrpSpPr>
            <p:nvPr/>
          </p:nvGrpSpPr>
          <p:grpSpPr bwMode="auto">
            <a:xfrm>
              <a:off x="2933" y="2411"/>
              <a:ext cx="951" cy="1532"/>
              <a:chOff x="2933" y="2411"/>
              <a:chExt cx="951" cy="1532"/>
            </a:xfrm>
          </p:grpSpPr>
          <p:sp>
            <p:nvSpPr>
              <p:cNvPr id="312" name="Freeform 298"/>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3" name="Freeform 299"/>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4" name="Freeform 300"/>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5" name="Freeform 301"/>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6" name="Freeform 302"/>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7" name="Freeform 303"/>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8" name="Freeform 304"/>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9" name="Freeform 305"/>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0" name="Freeform 306"/>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1" name="Freeform 307"/>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2" name="Freeform 308"/>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3" name="Freeform 309"/>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4" name="Freeform 310"/>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5" name="Freeform 311"/>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6" name="Freeform 312"/>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7" name="Freeform 313"/>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8" name="Freeform 314"/>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9" name="Freeform 315"/>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0" name="Freeform 316"/>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1" name="Freeform 317"/>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2" name="Freeform 318"/>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3" name="Freeform 319"/>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4" name="Freeform 320"/>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5" name="Freeform 321"/>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6" name="Freeform 322"/>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7" name="Freeform 323"/>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8" name="Freeform 324"/>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9" name="Freeform 325"/>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0" name="Freeform 326"/>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1" name="Freeform 327"/>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2" name="Freeform 328"/>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3" name="Freeform 329"/>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4" name="Oval 330"/>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5" name="Oval 331"/>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6" name="Oval 332"/>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7" name="Freeform 333"/>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8" name="Freeform 334"/>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9" name="Freeform 335"/>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0" name="Freeform 336"/>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1" name="Freeform 337"/>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2" name="Freeform 338"/>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3" name="Freeform 339"/>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4" name="Freeform 340"/>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5" name="Freeform 341"/>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6" name="Freeform 342"/>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7" name="Freeform 343"/>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8" name="Freeform 344"/>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9" name="Freeform 345"/>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0" name="Freeform 346"/>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1" name="Freeform 347"/>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2" name="Freeform 348"/>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3" name="Freeform 349"/>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4" name="Freeform 350"/>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5" name="Freeform 351"/>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6" name="Freeform 352"/>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7" name="Freeform 353"/>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8" name="Freeform 354"/>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9" name="Freeform 355"/>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0" name="Freeform 356"/>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1" name="Freeform 357"/>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2" name="Freeform 358"/>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3" name="Freeform 359"/>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4" name="Freeform 360"/>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5" name="Freeform 361"/>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6" name="Freeform 362"/>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7" name="Freeform 363"/>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8" name="Freeform 364"/>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9" name="Freeform 365"/>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0" name="Freeform 366"/>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1" name="Freeform 367"/>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2" name="Freeform 368"/>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3" name="Freeform 369"/>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4" name="Freeform 370"/>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5" name="Freeform 371"/>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6" name="Freeform 372"/>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7" name="Freeform 373"/>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8" name="Freeform 374"/>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9" name="Freeform 375"/>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0" name="Freeform 376"/>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1" name="Freeform 377"/>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2" name="Freeform 378"/>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3" name="Freeform 379"/>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4" name="Freeform 380"/>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5" name="Freeform 381"/>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6" name="Freeform 382"/>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7" name="Freeform 383"/>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8" name="Freeform 384"/>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9" name="Freeform 385"/>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0" name="Freeform 386"/>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1" name="Freeform 387"/>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2" name="Freeform 388"/>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3" name="Freeform 389"/>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4" name="Freeform 390"/>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5" name="Oval 391"/>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6" name="Oval 392"/>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7" name="Freeform 393"/>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8" name="Freeform 394"/>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9" name="Freeform 395"/>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0" name="Freeform 396"/>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1" name="Freeform 397"/>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2" name="Freeform 398"/>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3" name="Freeform 399"/>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 name="Freeform 400"/>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 name="Freeform 401"/>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6" name="Freeform 402"/>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7" name="Freeform 403"/>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8" name="Freeform 404"/>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9" name="Freeform 405"/>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0" name="Freeform 406"/>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1" name="Freeform 407"/>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2" name="Freeform 408"/>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3" name="Freeform 409"/>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4" name="Freeform 410"/>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5" name="Freeform 411"/>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6" name="Freeform 412"/>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7" name="Freeform 413"/>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8" name="Freeform 414"/>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9" name="Freeform 415"/>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0" name="Freeform 416"/>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1" name="Freeform 417"/>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2" name="Freeform 418"/>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3" name="Freeform 419"/>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4" name="Freeform 420"/>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5" name="Freeform 421"/>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6" name="Freeform 422"/>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7" name="Freeform 423"/>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8" name="Freeform 424"/>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9" name="Freeform 425"/>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0" name="Freeform 426"/>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1" name="Freeform 427"/>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2" name="Freeform 428"/>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3" name="Freeform 429"/>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4" name="Freeform 430"/>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5" name="Freeform 431"/>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6" name="Freeform 432"/>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7" name="Freeform 433"/>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8" name="Freeform 434"/>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9" name="Freeform 435"/>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0" name="Freeform 436"/>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1" name="Freeform 437"/>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2" name="Freeform 438"/>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3" name="Freeform 439"/>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4" name="Freeform 440"/>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5" name="Freeform 441"/>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6" name="Freeform 442"/>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7" name="Freeform 443"/>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8" name="Oval 444"/>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9" name="Oval 445"/>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0" name="Oval 446"/>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1" name="Freeform 447"/>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2" name="Freeform 448"/>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3" name="Freeform 449"/>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4" name="Freeform 450"/>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5" name="Freeform 451"/>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6" name="Freeform 452"/>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7" name="Freeform 453"/>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8" name="Freeform 454"/>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9" name="Freeform 455"/>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0" name="Freeform 456"/>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1" name="Freeform 457"/>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2" name="Freeform 458"/>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3" name="Freeform 459"/>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4" name="Freeform 460"/>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5" name="Freeform 461"/>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6" name="Freeform 462"/>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7" name="Freeform 463"/>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8" name="Freeform 464"/>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9" name="Freeform 465"/>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0" name="Freeform 466"/>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1" name="Freeform 467"/>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2" name="Freeform 468"/>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3" name="Freeform 469"/>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4" name="Freeform 470"/>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5" name="Freeform 471"/>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6" name="Freeform 472"/>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7" name="Freeform 473"/>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8" name="Freeform 474"/>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9" name="Freeform 475"/>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0" name="Freeform 476"/>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1" name="Freeform 477"/>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2" name="Freeform 478"/>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3" name="Freeform 479"/>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4" name="Freeform 480"/>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5" name="Freeform 481"/>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6" name="Freeform 482"/>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7" name="Freeform 483"/>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8" name="Freeform 484"/>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9" name="Freeform 485"/>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0" name="Freeform 486"/>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1" name="Freeform 487"/>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2" name="Freeform 488"/>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3" name="Freeform 489"/>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4" name="Freeform 490"/>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5" name="Freeform 491"/>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6" name="Freeform 492"/>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7" name="Freeform 493"/>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8" name="Freeform 494"/>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9" name="Freeform 495"/>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0" name="Freeform 496"/>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1" name="Freeform 497"/>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255" name="Oval 498"/>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6" name="Oval 499"/>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7" name="Oval 500"/>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8" name="Freeform 501"/>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9" name="Freeform 502"/>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0" name="Freeform 503"/>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1" name="Freeform 504"/>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2" name="Freeform 505"/>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3" name="Freeform 506"/>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4" name="Freeform 507"/>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5" name="Freeform 508"/>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6" name="Freeform 509"/>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7" name="Freeform 510"/>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8" name="Freeform 511"/>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9" name="Freeform 512"/>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0" name="Freeform 513"/>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1" name="Freeform 514"/>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2" name="Freeform 515"/>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3" name="Freeform 516"/>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4" name="Freeform 517"/>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5" name="Freeform 518"/>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6" name="Freeform 519"/>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7" name="Freeform 520"/>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8" name="Freeform 521"/>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9" name="Freeform 522"/>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0" name="Freeform 523"/>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1" name="Freeform 524"/>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2" name="Freeform 525"/>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3" name="Freeform 526"/>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4" name="Freeform 527"/>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5" name="Freeform 528"/>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6" name="Freeform 529"/>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7" name="Freeform 530"/>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8" name="Freeform 531"/>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9" name="Freeform 532"/>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0" name="Freeform 533"/>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1" name="Freeform 534"/>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2" name="Freeform 535"/>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3" name="Freeform 536"/>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4" name="Freeform 537"/>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5" name="Freeform 538"/>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6" name="Freeform 539"/>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7" name="Freeform 540"/>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8" name="Freeform 541"/>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9" name="Freeform 542"/>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0" name="Freeform 543"/>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1" name="Freeform 544"/>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2" name="Freeform 545"/>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3" name="Freeform 546"/>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4" name="Freeform 547"/>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5" name="Freeform 548"/>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6" name="Freeform 549"/>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7" name="Freeform 550"/>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8" name="Freeform 551"/>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9" name="Oval 552"/>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0" name="Oval 553"/>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1" name="Oval 554"/>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3" name="Arc 2"/>
          <p:cNvSpPr/>
          <p:nvPr/>
        </p:nvSpPr>
        <p:spPr>
          <a:xfrm rot="7164937">
            <a:off x="4665208" y="2270745"/>
            <a:ext cx="2428976" cy="494142"/>
          </a:xfrm>
          <a:prstGeom prst="arc">
            <a:avLst/>
          </a:prstGeom>
          <a:ln w="50800">
            <a:solidFill>
              <a:srgbClr val="FFC000"/>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p>
        </p:txBody>
      </p:sp>
      <p:sp>
        <p:nvSpPr>
          <p:cNvPr id="4" name="Arc 3"/>
          <p:cNvSpPr/>
          <p:nvPr/>
        </p:nvSpPr>
        <p:spPr>
          <a:xfrm rot="21101813">
            <a:off x="3366598" y="1873835"/>
            <a:ext cx="7606422" cy="2659727"/>
          </a:xfrm>
          <a:prstGeom prst="arc">
            <a:avLst>
              <a:gd name="adj1" fmla="val 16200000"/>
              <a:gd name="adj2" fmla="val 420324"/>
            </a:avLst>
          </a:prstGeom>
          <a:ln w="50800">
            <a:solidFill>
              <a:srgbClr val="FFC000"/>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p>
        </p:txBody>
      </p:sp>
      <p:sp>
        <p:nvSpPr>
          <p:cNvPr id="5" name="TextBox 4"/>
          <p:cNvSpPr txBox="1"/>
          <p:nvPr/>
        </p:nvSpPr>
        <p:spPr>
          <a:xfrm>
            <a:off x="4765814" y="1639769"/>
            <a:ext cx="958917" cy="707886"/>
          </a:xfrm>
          <a:prstGeom prst="rect">
            <a:avLst/>
          </a:prstGeom>
          <a:noFill/>
        </p:spPr>
        <p:txBody>
          <a:bodyPr wrap="none" rtlCol="0">
            <a:spAutoFit/>
          </a:bodyPr>
          <a:lstStyle/>
          <a:p>
            <a:r>
              <a:rPr lang="sv-SE" sz="4000" dirty="0">
                <a:solidFill>
                  <a:srgbClr val="FFC000"/>
                </a:solidFill>
                <a:latin typeface="Trebuchet MS" panose="020B0603020202020204" pitchFamily="34" charset="0"/>
              </a:rPr>
              <a:t>GIP</a:t>
            </a:r>
          </a:p>
        </p:txBody>
      </p:sp>
    </p:spTree>
    <p:extLst>
      <p:ext uri="{BB962C8B-B14F-4D97-AF65-F5344CB8AC3E}">
        <p14:creationId xmlns:p14="http://schemas.microsoft.com/office/powerpoint/2010/main" val="537981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childTnLst>
                          </p:cTn>
                        </p:par>
                        <p:par>
                          <p:cTn id="23" fill="hold">
                            <p:stCondLst>
                              <p:cond delay="500"/>
                            </p:stCondLst>
                            <p:childTnLst>
                              <p:par>
                                <p:cTn id="24" presetID="53" presetClass="entr" presetSubtype="16"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childTnLst>
                          </p:cTn>
                        </p:par>
                        <p:par>
                          <p:cTn id="33" fill="hold">
                            <p:stCondLst>
                              <p:cond delay="1500"/>
                            </p:stCondLst>
                            <p:childTnLst>
                              <p:par>
                                <p:cTn id="34" presetID="53" presetClass="entr" presetSubtype="16"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Effect transition="in" filter="fade">
                                      <p:cBhvr>
                                        <p:cTn id="3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3" grpId="0" animBg="1"/>
      <p:bldP spid="4" grpId="0" animBg="1"/>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4723" name="Group 3"/>
          <p:cNvGrpSpPr>
            <a:grpSpLocks/>
          </p:cNvGrpSpPr>
          <p:nvPr/>
        </p:nvGrpSpPr>
        <p:grpSpPr bwMode="auto">
          <a:xfrm rot="1789917">
            <a:off x="406400" y="4800600"/>
            <a:ext cx="1828800" cy="1295400"/>
            <a:chOff x="288" y="672"/>
            <a:chExt cx="2064" cy="1248"/>
          </a:xfrm>
        </p:grpSpPr>
        <p:sp>
          <p:nvSpPr>
            <p:cNvPr id="414724" name="Freeform 4"/>
            <p:cNvSpPr>
              <a:spLocks/>
            </p:cNvSpPr>
            <p:nvPr/>
          </p:nvSpPr>
          <p:spPr bwMode="auto">
            <a:xfrm>
              <a:off x="336" y="1056"/>
              <a:ext cx="1954" cy="857"/>
            </a:xfrm>
            <a:custGeom>
              <a:avLst/>
              <a:gdLst>
                <a:gd name="T0" fmla="*/ 693 w 2432"/>
                <a:gd name="T1" fmla="*/ 53 h 1296"/>
                <a:gd name="T2" fmla="*/ 719 w 2432"/>
                <a:gd name="T3" fmla="*/ 112 h 1296"/>
                <a:gd name="T4" fmla="*/ 790 w 2432"/>
                <a:gd name="T5" fmla="*/ 81 h 1296"/>
                <a:gd name="T6" fmla="*/ 742 w 2432"/>
                <a:gd name="T7" fmla="*/ 156 h 1296"/>
                <a:gd name="T8" fmla="*/ 763 w 2432"/>
                <a:gd name="T9" fmla="*/ 180 h 1296"/>
                <a:gd name="T10" fmla="*/ 814 w 2432"/>
                <a:gd name="T11" fmla="*/ 159 h 1296"/>
                <a:gd name="T12" fmla="*/ 782 w 2432"/>
                <a:gd name="T13" fmla="*/ 209 h 1296"/>
                <a:gd name="T14" fmla="*/ 829 w 2432"/>
                <a:gd name="T15" fmla="*/ 294 h 1296"/>
                <a:gd name="T16" fmla="*/ 923 w 2432"/>
                <a:gd name="T17" fmla="*/ 429 h 1296"/>
                <a:gd name="T18" fmla="*/ 1031 w 2432"/>
                <a:gd name="T19" fmla="*/ 522 h 1296"/>
                <a:gd name="T20" fmla="*/ 1166 w 2432"/>
                <a:gd name="T21" fmla="*/ 612 h 1296"/>
                <a:gd name="T22" fmla="*/ 1280 w 2432"/>
                <a:gd name="T23" fmla="*/ 665 h 1296"/>
                <a:gd name="T24" fmla="*/ 1400 w 2432"/>
                <a:gd name="T25" fmla="*/ 665 h 1296"/>
                <a:gd name="T26" fmla="*/ 1542 w 2432"/>
                <a:gd name="T27" fmla="*/ 625 h 1296"/>
                <a:gd name="T28" fmla="*/ 1672 w 2432"/>
                <a:gd name="T29" fmla="*/ 551 h 1296"/>
                <a:gd name="T30" fmla="*/ 1767 w 2432"/>
                <a:gd name="T31" fmla="*/ 429 h 1296"/>
                <a:gd name="T32" fmla="*/ 1847 w 2432"/>
                <a:gd name="T33" fmla="*/ 281 h 1296"/>
                <a:gd name="T34" fmla="*/ 1911 w 2432"/>
                <a:gd name="T35" fmla="*/ 156 h 1296"/>
                <a:gd name="T36" fmla="*/ 1989 w 2432"/>
                <a:gd name="T37" fmla="*/ 74 h 1296"/>
                <a:gd name="T38" fmla="*/ 2077 w 2432"/>
                <a:gd name="T39" fmla="*/ 19 h 1296"/>
                <a:gd name="T40" fmla="*/ 2177 w 2432"/>
                <a:gd name="T41" fmla="*/ 5 h 1296"/>
                <a:gd name="T42" fmla="*/ 2273 w 2432"/>
                <a:gd name="T43" fmla="*/ 0 h 1296"/>
                <a:gd name="T44" fmla="*/ 2432 w 2432"/>
                <a:gd name="T45" fmla="*/ 637 h 1296"/>
                <a:gd name="T46" fmla="*/ 2347 w 2432"/>
                <a:gd name="T47" fmla="*/ 657 h 1296"/>
                <a:gd name="T48" fmla="*/ 2252 w 2432"/>
                <a:gd name="T49" fmla="*/ 758 h 1296"/>
                <a:gd name="T50" fmla="*/ 2134 w 2432"/>
                <a:gd name="T51" fmla="*/ 941 h 1296"/>
                <a:gd name="T52" fmla="*/ 1982 w 2432"/>
                <a:gd name="T53" fmla="*/ 1093 h 1296"/>
                <a:gd name="T54" fmla="*/ 1752 w 2432"/>
                <a:gd name="T55" fmla="*/ 1207 h 1296"/>
                <a:gd name="T56" fmla="*/ 1482 w 2432"/>
                <a:gd name="T57" fmla="*/ 1289 h 1296"/>
                <a:gd name="T58" fmla="*/ 1233 w 2432"/>
                <a:gd name="T59" fmla="*/ 1296 h 1296"/>
                <a:gd name="T60" fmla="*/ 985 w 2432"/>
                <a:gd name="T61" fmla="*/ 1262 h 1296"/>
                <a:gd name="T62" fmla="*/ 693 w 2432"/>
                <a:gd name="T63" fmla="*/ 1139 h 1296"/>
                <a:gd name="T64" fmla="*/ 398 w 2432"/>
                <a:gd name="T65" fmla="*/ 893 h 1296"/>
                <a:gd name="T66" fmla="*/ 189 w 2432"/>
                <a:gd name="T67" fmla="*/ 644 h 1296"/>
                <a:gd name="T68" fmla="*/ 61 w 2432"/>
                <a:gd name="T69" fmla="*/ 395 h 1296"/>
                <a:gd name="T70" fmla="*/ 0 w 2432"/>
                <a:gd name="T71" fmla="*/ 53 h 1296"/>
                <a:gd name="T72" fmla="*/ 552 w 2432"/>
                <a:gd name="T73" fmla="*/ 89 h 1296"/>
                <a:gd name="T74" fmla="*/ 639 w 2432"/>
                <a:gd name="T75" fmla="*/ 74 h 1296"/>
                <a:gd name="T76" fmla="*/ 693 w 2432"/>
                <a:gd name="T77" fmla="*/ 53 h 1296"/>
                <a:gd name="T78" fmla="*/ 693 w 2432"/>
                <a:gd name="T79" fmla="*/ 53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2" h="1296">
                  <a:moveTo>
                    <a:pt x="693" y="53"/>
                  </a:moveTo>
                  <a:lnTo>
                    <a:pt x="719" y="112"/>
                  </a:lnTo>
                  <a:lnTo>
                    <a:pt x="790" y="81"/>
                  </a:lnTo>
                  <a:lnTo>
                    <a:pt x="742" y="156"/>
                  </a:lnTo>
                  <a:lnTo>
                    <a:pt x="763" y="180"/>
                  </a:lnTo>
                  <a:lnTo>
                    <a:pt x="814" y="159"/>
                  </a:lnTo>
                  <a:lnTo>
                    <a:pt x="782" y="209"/>
                  </a:lnTo>
                  <a:lnTo>
                    <a:pt x="829" y="294"/>
                  </a:lnTo>
                  <a:lnTo>
                    <a:pt x="923" y="429"/>
                  </a:lnTo>
                  <a:lnTo>
                    <a:pt x="1031" y="522"/>
                  </a:lnTo>
                  <a:lnTo>
                    <a:pt x="1166" y="612"/>
                  </a:lnTo>
                  <a:lnTo>
                    <a:pt x="1280" y="665"/>
                  </a:lnTo>
                  <a:lnTo>
                    <a:pt x="1400" y="665"/>
                  </a:lnTo>
                  <a:lnTo>
                    <a:pt x="1542" y="625"/>
                  </a:lnTo>
                  <a:lnTo>
                    <a:pt x="1672" y="551"/>
                  </a:lnTo>
                  <a:lnTo>
                    <a:pt x="1767" y="429"/>
                  </a:lnTo>
                  <a:lnTo>
                    <a:pt x="1847" y="281"/>
                  </a:lnTo>
                  <a:lnTo>
                    <a:pt x="1911" y="156"/>
                  </a:lnTo>
                  <a:lnTo>
                    <a:pt x="1989" y="74"/>
                  </a:lnTo>
                  <a:lnTo>
                    <a:pt x="2077" y="19"/>
                  </a:lnTo>
                  <a:lnTo>
                    <a:pt x="2177" y="5"/>
                  </a:lnTo>
                  <a:lnTo>
                    <a:pt x="2273" y="0"/>
                  </a:lnTo>
                  <a:lnTo>
                    <a:pt x="2432" y="637"/>
                  </a:lnTo>
                  <a:lnTo>
                    <a:pt x="2347" y="657"/>
                  </a:lnTo>
                  <a:lnTo>
                    <a:pt x="2252" y="758"/>
                  </a:lnTo>
                  <a:lnTo>
                    <a:pt x="2134" y="941"/>
                  </a:lnTo>
                  <a:lnTo>
                    <a:pt x="1982" y="1093"/>
                  </a:lnTo>
                  <a:lnTo>
                    <a:pt x="1752" y="1207"/>
                  </a:lnTo>
                  <a:lnTo>
                    <a:pt x="1482" y="1289"/>
                  </a:lnTo>
                  <a:lnTo>
                    <a:pt x="1233" y="1296"/>
                  </a:lnTo>
                  <a:lnTo>
                    <a:pt x="985" y="1262"/>
                  </a:lnTo>
                  <a:lnTo>
                    <a:pt x="693" y="1139"/>
                  </a:lnTo>
                  <a:lnTo>
                    <a:pt x="398" y="893"/>
                  </a:lnTo>
                  <a:lnTo>
                    <a:pt x="189" y="644"/>
                  </a:lnTo>
                  <a:lnTo>
                    <a:pt x="61" y="395"/>
                  </a:lnTo>
                  <a:lnTo>
                    <a:pt x="0" y="53"/>
                  </a:lnTo>
                  <a:lnTo>
                    <a:pt x="552" y="89"/>
                  </a:lnTo>
                  <a:lnTo>
                    <a:pt x="639" y="74"/>
                  </a:lnTo>
                  <a:lnTo>
                    <a:pt x="693" y="53"/>
                  </a:lnTo>
                  <a:lnTo>
                    <a:pt x="693" y="53"/>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25" name="Freeform 5"/>
            <p:cNvSpPr>
              <a:spLocks/>
            </p:cNvSpPr>
            <p:nvPr/>
          </p:nvSpPr>
          <p:spPr bwMode="auto">
            <a:xfrm>
              <a:off x="807" y="825"/>
              <a:ext cx="130" cy="243"/>
            </a:xfrm>
            <a:custGeom>
              <a:avLst/>
              <a:gdLst>
                <a:gd name="T0" fmla="*/ 161 w 161"/>
                <a:gd name="T1" fmla="*/ 47 h 369"/>
                <a:gd name="T2" fmla="*/ 101 w 161"/>
                <a:gd name="T3" fmla="*/ 160 h 369"/>
                <a:gd name="T4" fmla="*/ 82 w 161"/>
                <a:gd name="T5" fmla="*/ 255 h 369"/>
                <a:gd name="T6" fmla="*/ 82 w 161"/>
                <a:gd name="T7" fmla="*/ 348 h 369"/>
                <a:gd name="T8" fmla="*/ 21 w 161"/>
                <a:gd name="T9" fmla="*/ 369 h 369"/>
                <a:gd name="T10" fmla="*/ 0 w 161"/>
                <a:gd name="T11" fmla="*/ 316 h 369"/>
                <a:gd name="T12" fmla="*/ 9 w 161"/>
                <a:gd name="T13" fmla="*/ 247 h 369"/>
                <a:gd name="T14" fmla="*/ 42 w 161"/>
                <a:gd name="T15" fmla="*/ 141 h 369"/>
                <a:gd name="T16" fmla="*/ 74 w 161"/>
                <a:gd name="T17" fmla="*/ 66 h 369"/>
                <a:gd name="T18" fmla="*/ 121 w 161"/>
                <a:gd name="T19" fmla="*/ 0 h 369"/>
                <a:gd name="T20" fmla="*/ 161 w 161"/>
                <a:gd name="T21" fmla="*/ 47 h 369"/>
                <a:gd name="T22" fmla="*/ 161 w 161"/>
                <a:gd name="T23" fmla="*/ 4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369">
                  <a:moveTo>
                    <a:pt x="161" y="47"/>
                  </a:moveTo>
                  <a:lnTo>
                    <a:pt x="101" y="160"/>
                  </a:lnTo>
                  <a:lnTo>
                    <a:pt x="82" y="255"/>
                  </a:lnTo>
                  <a:lnTo>
                    <a:pt x="82" y="348"/>
                  </a:lnTo>
                  <a:lnTo>
                    <a:pt x="21" y="369"/>
                  </a:lnTo>
                  <a:lnTo>
                    <a:pt x="0" y="316"/>
                  </a:lnTo>
                  <a:lnTo>
                    <a:pt x="9" y="247"/>
                  </a:lnTo>
                  <a:lnTo>
                    <a:pt x="42" y="141"/>
                  </a:lnTo>
                  <a:lnTo>
                    <a:pt x="74" y="66"/>
                  </a:lnTo>
                  <a:lnTo>
                    <a:pt x="121" y="0"/>
                  </a:lnTo>
                  <a:lnTo>
                    <a:pt x="161" y="47"/>
                  </a:lnTo>
                  <a:lnTo>
                    <a:pt x="161" y="47"/>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26" name="Freeform 6"/>
            <p:cNvSpPr>
              <a:spLocks/>
            </p:cNvSpPr>
            <p:nvPr/>
          </p:nvSpPr>
          <p:spPr bwMode="auto">
            <a:xfrm>
              <a:off x="2081" y="1042"/>
              <a:ext cx="269" cy="430"/>
            </a:xfrm>
            <a:custGeom>
              <a:avLst/>
              <a:gdLst>
                <a:gd name="T0" fmla="*/ 134 w 337"/>
                <a:gd name="T1" fmla="*/ 0 h 650"/>
                <a:gd name="T2" fmla="*/ 96 w 337"/>
                <a:gd name="T3" fmla="*/ 0 h 650"/>
                <a:gd name="T4" fmla="*/ 42 w 337"/>
                <a:gd name="T5" fmla="*/ 40 h 650"/>
                <a:gd name="T6" fmla="*/ 0 w 337"/>
                <a:gd name="T7" fmla="*/ 141 h 650"/>
                <a:gd name="T8" fmla="*/ 6 w 337"/>
                <a:gd name="T9" fmla="*/ 255 h 650"/>
                <a:gd name="T10" fmla="*/ 42 w 337"/>
                <a:gd name="T11" fmla="*/ 395 h 650"/>
                <a:gd name="T12" fmla="*/ 99 w 337"/>
                <a:gd name="T13" fmla="*/ 551 h 650"/>
                <a:gd name="T14" fmla="*/ 175 w 337"/>
                <a:gd name="T15" fmla="*/ 618 h 650"/>
                <a:gd name="T16" fmla="*/ 236 w 337"/>
                <a:gd name="T17" fmla="*/ 650 h 650"/>
                <a:gd name="T18" fmla="*/ 284 w 337"/>
                <a:gd name="T19" fmla="*/ 624 h 650"/>
                <a:gd name="T20" fmla="*/ 316 w 337"/>
                <a:gd name="T21" fmla="*/ 584 h 650"/>
                <a:gd name="T22" fmla="*/ 337 w 337"/>
                <a:gd name="T23" fmla="*/ 490 h 650"/>
                <a:gd name="T24" fmla="*/ 329 w 337"/>
                <a:gd name="T25" fmla="*/ 373 h 650"/>
                <a:gd name="T26" fmla="*/ 324 w 337"/>
                <a:gd name="T27" fmla="*/ 295 h 650"/>
                <a:gd name="T28" fmla="*/ 303 w 337"/>
                <a:gd name="T29" fmla="*/ 194 h 650"/>
                <a:gd name="T30" fmla="*/ 269 w 337"/>
                <a:gd name="T31" fmla="*/ 118 h 650"/>
                <a:gd name="T32" fmla="*/ 202 w 337"/>
                <a:gd name="T33" fmla="*/ 40 h 650"/>
                <a:gd name="T34" fmla="*/ 134 w 337"/>
                <a:gd name="T35" fmla="*/ 0 h 650"/>
                <a:gd name="T36" fmla="*/ 134 w 337"/>
                <a:gd name="T37"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650">
                  <a:moveTo>
                    <a:pt x="134" y="0"/>
                  </a:moveTo>
                  <a:lnTo>
                    <a:pt x="96" y="0"/>
                  </a:lnTo>
                  <a:lnTo>
                    <a:pt x="42" y="40"/>
                  </a:lnTo>
                  <a:lnTo>
                    <a:pt x="0" y="141"/>
                  </a:lnTo>
                  <a:lnTo>
                    <a:pt x="6" y="255"/>
                  </a:lnTo>
                  <a:lnTo>
                    <a:pt x="42" y="395"/>
                  </a:lnTo>
                  <a:lnTo>
                    <a:pt x="99" y="551"/>
                  </a:lnTo>
                  <a:lnTo>
                    <a:pt x="175" y="618"/>
                  </a:lnTo>
                  <a:lnTo>
                    <a:pt x="236" y="650"/>
                  </a:lnTo>
                  <a:lnTo>
                    <a:pt x="284" y="624"/>
                  </a:lnTo>
                  <a:lnTo>
                    <a:pt x="316" y="584"/>
                  </a:lnTo>
                  <a:lnTo>
                    <a:pt x="337" y="490"/>
                  </a:lnTo>
                  <a:lnTo>
                    <a:pt x="329" y="373"/>
                  </a:lnTo>
                  <a:lnTo>
                    <a:pt x="324" y="295"/>
                  </a:lnTo>
                  <a:lnTo>
                    <a:pt x="303" y="194"/>
                  </a:lnTo>
                  <a:lnTo>
                    <a:pt x="269" y="118"/>
                  </a:lnTo>
                  <a:lnTo>
                    <a:pt x="202" y="40"/>
                  </a:lnTo>
                  <a:lnTo>
                    <a:pt x="134" y="0"/>
                  </a:lnTo>
                  <a:lnTo>
                    <a:pt x="134"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27" name="Freeform 7"/>
            <p:cNvSpPr>
              <a:spLocks/>
            </p:cNvSpPr>
            <p:nvPr/>
          </p:nvSpPr>
          <p:spPr bwMode="auto">
            <a:xfrm>
              <a:off x="2114" y="1126"/>
              <a:ext cx="214" cy="301"/>
            </a:xfrm>
            <a:custGeom>
              <a:avLst/>
              <a:gdLst>
                <a:gd name="T0" fmla="*/ 0 w 266"/>
                <a:gd name="T1" fmla="*/ 59 h 457"/>
                <a:gd name="T2" fmla="*/ 10 w 266"/>
                <a:gd name="T3" fmla="*/ 200 h 457"/>
                <a:gd name="T4" fmla="*/ 67 w 266"/>
                <a:gd name="T5" fmla="*/ 354 h 457"/>
                <a:gd name="T6" fmla="*/ 166 w 266"/>
                <a:gd name="T7" fmla="*/ 457 h 457"/>
                <a:gd name="T8" fmla="*/ 232 w 266"/>
                <a:gd name="T9" fmla="*/ 449 h 457"/>
                <a:gd name="T10" fmla="*/ 255 w 266"/>
                <a:gd name="T11" fmla="*/ 401 h 457"/>
                <a:gd name="T12" fmla="*/ 266 w 266"/>
                <a:gd name="T13" fmla="*/ 289 h 457"/>
                <a:gd name="T14" fmla="*/ 266 w 266"/>
                <a:gd name="T15" fmla="*/ 189 h 457"/>
                <a:gd name="T16" fmla="*/ 232 w 266"/>
                <a:gd name="T17" fmla="*/ 99 h 457"/>
                <a:gd name="T18" fmla="*/ 147 w 266"/>
                <a:gd name="T19" fmla="*/ 0 h 457"/>
                <a:gd name="T20" fmla="*/ 38 w 266"/>
                <a:gd name="T21" fmla="*/ 14 h 457"/>
                <a:gd name="T22" fmla="*/ 0 w 266"/>
                <a:gd name="T23" fmla="*/ 59 h 457"/>
                <a:gd name="T24" fmla="*/ 0 w 266"/>
                <a:gd name="T25" fmla="*/ 5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457">
                  <a:moveTo>
                    <a:pt x="0" y="59"/>
                  </a:moveTo>
                  <a:lnTo>
                    <a:pt x="10" y="200"/>
                  </a:lnTo>
                  <a:lnTo>
                    <a:pt x="67" y="354"/>
                  </a:lnTo>
                  <a:lnTo>
                    <a:pt x="166" y="457"/>
                  </a:lnTo>
                  <a:lnTo>
                    <a:pt x="232" y="449"/>
                  </a:lnTo>
                  <a:lnTo>
                    <a:pt x="255" y="401"/>
                  </a:lnTo>
                  <a:lnTo>
                    <a:pt x="266" y="289"/>
                  </a:lnTo>
                  <a:lnTo>
                    <a:pt x="266" y="189"/>
                  </a:lnTo>
                  <a:lnTo>
                    <a:pt x="232" y="99"/>
                  </a:lnTo>
                  <a:lnTo>
                    <a:pt x="147" y="0"/>
                  </a:lnTo>
                  <a:lnTo>
                    <a:pt x="38" y="14"/>
                  </a:lnTo>
                  <a:lnTo>
                    <a:pt x="0" y="59"/>
                  </a:lnTo>
                  <a:lnTo>
                    <a:pt x="0" y="59"/>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28" name="Freeform 8"/>
            <p:cNvSpPr>
              <a:spLocks/>
            </p:cNvSpPr>
            <p:nvPr/>
          </p:nvSpPr>
          <p:spPr bwMode="auto">
            <a:xfrm>
              <a:off x="362" y="684"/>
              <a:ext cx="657" cy="872"/>
            </a:xfrm>
            <a:custGeom>
              <a:avLst/>
              <a:gdLst>
                <a:gd name="T0" fmla="*/ 776 w 818"/>
                <a:gd name="T1" fmla="*/ 892 h 1322"/>
                <a:gd name="T2" fmla="*/ 809 w 818"/>
                <a:gd name="T3" fmla="*/ 945 h 1322"/>
                <a:gd name="T4" fmla="*/ 818 w 818"/>
                <a:gd name="T5" fmla="*/ 1040 h 1322"/>
                <a:gd name="T6" fmla="*/ 784 w 818"/>
                <a:gd name="T7" fmla="*/ 1120 h 1322"/>
                <a:gd name="T8" fmla="*/ 725 w 818"/>
                <a:gd name="T9" fmla="*/ 1207 h 1322"/>
                <a:gd name="T10" fmla="*/ 611 w 818"/>
                <a:gd name="T11" fmla="*/ 1261 h 1322"/>
                <a:gd name="T12" fmla="*/ 474 w 818"/>
                <a:gd name="T13" fmla="*/ 1303 h 1322"/>
                <a:gd name="T14" fmla="*/ 366 w 818"/>
                <a:gd name="T15" fmla="*/ 1322 h 1322"/>
                <a:gd name="T16" fmla="*/ 204 w 818"/>
                <a:gd name="T17" fmla="*/ 1154 h 1322"/>
                <a:gd name="T18" fmla="*/ 80 w 818"/>
                <a:gd name="T19" fmla="*/ 951 h 1322"/>
                <a:gd name="T20" fmla="*/ 23 w 818"/>
                <a:gd name="T21" fmla="*/ 751 h 1322"/>
                <a:gd name="T22" fmla="*/ 0 w 818"/>
                <a:gd name="T23" fmla="*/ 555 h 1322"/>
                <a:gd name="T24" fmla="*/ 16 w 818"/>
                <a:gd name="T25" fmla="*/ 409 h 1322"/>
                <a:gd name="T26" fmla="*/ 42 w 818"/>
                <a:gd name="T27" fmla="*/ 268 h 1322"/>
                <a:gd name="T28" fmla="*/ 80 w 818"/>
                <a:gd name="T29" fmla="*/ 160 h 1322"/>
                <a:gd name="T30" fmla="*/ 191 w 818"/>
                <a:gd name="T31" fmla="*/ 0 h 1322"/>
                <a:gd name="T32" fmla="*/ 232 w 818"/>
                <a:gd name="T33" fmla="*/ 32 h 1322"/>
                <a:gd name="T34" fmla="*/ 151 w 818"/>
                <a:gd name="T35" fmla="*/ 188 h 1322"/>
                <a:gd name="T36" fmla="*/ 80 w 818"/>
                <a:gd name="T37" fmla="*/ 555 h 1322"/>
                <a:gd name="T38" fmla="*/ 175 w 818"/>
                <a:gd name="T39" fmla="*/ 860 h 1322"/>
                <a:gd name="T40" fmla="*/ 407 w 818"/>
                <a:gd name="T41" fmla="*/ 1187 h 1322"/>
                <a:gd name="T42" fmla="*/ 548 w 818"/>
                <a:gd name="T43" fmla="*/ 1181 h 1322"/>
                <a:gd name="T44" fmla="*/ 691 w 818"/>
                <a:gd name="T45" fmla="*/ 1114 h 1322"/>
                <a:gd name="T46" fmla="*/ 752 w 818"/>
                <a:gd name="T47" fmla="*/ 1012 h 1322"/>
                <a:gd name="T48" fmla="*/ 763 w 818"/>
                <a:gd name="T49" fmla="*/ 932 h 1322"/>
                <a:gd name="T50" fmla="*/ 776 w 818"/>
                <a:gd name="T51" fmla="*/ 892 h 1322"/>
                <a:gd name="T52" fmla="*/ 776 w 818"/>
                <a:gd name="T53" fmla="*/ 892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8" h="1322">
                  <a:moveTo>
                    <a:pt x="776" y="892"/>
                  </a:moveTo>
                  <a:lnTo>
                    <a:pt x="809" y="945"/>
                  </a:lnTo>
                  <a:lnTo>
                    <a:pt x="818" y="1040"/>
                  </a:lnTo>
                  <a:lnTo>
                    <a:pt x="784" y="1120"/>
                  </a:lnTo>
                  <a:lnTo>
                    <a:pt x="725" y="1207"/>
                  </a:lnTo>
                  <a:lnTo>
                    <a:pt x="611" y="1261"/>
                  </a:lnTo>
                  <a:lnTo>
                    <a:pt x="474" y="1303"/>
                  </a:lnTo>
                  <a:lnTo>
                    <a:pt x="366" y="1322"/>
                  </a:lnTo>
                  <a:lnTo>
                    <a:pt x="204" y="1154"/>
                  </a:lnTo>
                  <a:lnTo>
                    <a:pt x="80" y="951"/>
                  </a:lnTo>
                  <a:lnTo>
                    <a:pt x="23" y="751"/>
                  </a:lnTo>
                  <a:lnTo>
                    <a:pt x="0" y="555"/>
                  </a:lnTo>
                  <a:lnTo>
                    <a:pt x="16" y="409"/>
                  </a:lnTo>
                  <a:lnTo>
                    <a:pt x="42" y="268"/>
                  </a:lnTo>
                  <a:lnTo>
                    <a:pt x="80" y="160"/>
                  </a:lnTo>
                  <a:lnTo>
                    <a:pt x="191" y="0"/>
                  </a:lnTo>
                  <a:lnTo>
                    <a:pt x="232" y="32"/>
                  </a:lnTo>
                  <a:lnTo>
                    <a:pt x="151" y="188"/>
                  </a:lnTo>
                  <a:lnTo>
                    <a:pt x="80" y="555"/>
                  </a:lnTo>
                  <a:lnTo>
                    <a:pt x="175" y="860"/>
                  </a:lnTo>
                  <a:lnTo>
                    <a:pt x="407" y="1187"/>
                  </a:lnTo>
                  <a:lnTo>
                    <a:pt x="548" y="1181"/>
                  </a:lnTo>
                  <a:lnTo>
                    <a:pt x="691" y="1114"/>
                  </a:lnTo>
                  <a:lnTo>
                    <a:pt x="752" y="1012"/>
                  </a:lnTo>
                  <a:lnTo>
                    <a:pt x="763" y="932"/>
                  </a:lnTo>
                  <a:lnTo>
                    <a:pt x="776" y="892"/>
                  </a:lnTo>
                  <a:lnTo>
                    <a:pt x="776" y="8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29" name="Freeform 9"/>
            <p:cNvSpPr>
              <a:spLocks/>
            </p:cNvSpPr>
            <p:nvPr/>
          </p:nvSpPr>
          <p:spPr bwMode="auto">
            <a:xfrm>
              <a:off x="434" y="786"/>
              <a:ext cx="546" cy="700"/>
            </a:xfrm>
            <a:custGeom>
              <a:avLst/>
              <a:gdLst>
                <a:gd name="T0" fmla="*/ 85 w 681"/>
                <a:gd name="T1" fmla="*/ 0 h 1061"/>
                <a:gd name="T2" fmla="*/ 175 w 681"/>
                <a:gd name="T3" fmla="*/ 61 h 1061"/>
                <a:gd name="T4" fmla="*/ 302 w 681"/>
                <a:gd name="T5" fmla="*/ 88 h 1061"/>
                <a:gd name="T6" fmla="*/ 443 w 681"/>
                <a:gd name="T7" fmla="*/ 114 h 1061"/>
                <a:gd name="T8" fmla="*/ 527 w 681"/>
                <a:gd name="T9" fmla="*/ 108 h 1061"/>
                <a:gd name="T10" fmla="*/ 473 w 681"/>
                <a:gd name="T11" fmla="*/ 226 h 1061"/>
                <a:gd name="T12" fmla="*/ 458 w 681"/>
                <a:gd name="T13" fmla="*/ 348 h 1061"/>
                <a:gd name="T14" fmla="*/ 403 w 681"/>
                <a:gd name="T15" fmla="*/ 430 h 1061"/>
                <a:gd name="T16" fmla="*/ 411 w 681"/>
                <a:gd name="T17" fmla="*/ 485 h 1061"/>
                <a:gd name="T18" fmla="*/ 498 w 681"/>
                <a:gd name="T19" fmla="*/ 494 h 1061"/>
                <a:gd name="T20" fmla="*/ 565 w 681"/>
                <a:gd name="T21" fmla="*/ 590 h 1061"/>
                <a:gd name="T22" fmla="*/ 681 w 681"/>
                <a:gd name="T23" fmla="*/ 763 h 1061"/>
                <a:gd name="T24" fmla="*/ 662 w 681"/>
                <a:gd name="T25" fmla="*/ 886 h 1061"/>
                <a:gd name="T26" fmla="*/ 601 w 681"/>
                <a:gd name="T27" fmla="*/ 953 h 1061"/>
                <a:gd name="T28" fmla="*/ 532 w 681"/>
                <a:gd name="T29" fmla="*/ 1000 h 1061"/>
                <a:gd name="T30" fmla="*/ 344 w 681"/>
                <a:gd name="T31" fmla="*/ 1061 h 1061"/>
                <a:gd name="T32" fmla="*/ 133 w 681"/>
                <a:gd name="T33" fmla="*/ 818 h 1061"/>
                <a:gd name="T34" fmla="*/ 15 w 681"/>
                <a:gd name="T35" fmla="*/ 504 h 1061"/>
                <a:gd name="T36" fmla="*/ 0 w 681"/>
                <a:gd name="T37" fmla="*/ 226 h 1061"/>
                <a:gd name="T38" fmla="*/ 32 w 681"/>
                <a:gd name="T39" fmla="*/ 72 h 1061"/>
                <a:gd name="T40" fmla="*/ 85 w 681"/>
                <a:gd name="T41" fmla="*/ 0 h 1061"/>
                <a:gd name="T42" fmla="*/ 85 w 681"/>
                <a:gd name="T43" fmla="*/ 0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1" h="1061">
                  <a:moveTo>
                    <a:pt x="85" y="0"/>
                  </a:moveTo>
                  <a:lnTo>
                    <a:pt x="175" y="61"/>
                  </a:lnTo>
                  <a:lnTo>
                    <a:pt x="302" y="88"/>
                  </a:lnTo>
                  <a:lnTo>
                    <a:pt x="443" y="114"/>
                  </a:lnTo>
                  <a:lnTo>
                    <a:pt x="527" y="108"/>
                  </a:lnTo>
                  <a:lnTo>
                    <a:pt x="473" y="226"/>
                  </a:lnTo>
                  <a:lnTo>
                    <a:pt x="458" y="348"/>
                  </a:lnTo>
                  <a:lnTo>
                    <a:pt x="403" y="430"/>
                  </a:lnTo>
                  <a:lnTo>
                    <a:pt x="411" y="485"/>
                  </a:lnTo>
                  <a:lnTo>
                    <a:pt x="498" y="494"/>
                  </a:lnTo>
                  <a:lnTo>
                    <a:pt x="565" y="590"/>
                  </a:lnTo>
                  <a:lnTo>
                    <a:pt x="681" y="763"/>
                  </a:lnTo>
                  <a:lnTo>
                    <a:pt x="662" y="886"/>
                  </a:lnTo>
                  <a:lnTo>
                    <a:pt x="601" y="953"/>
                  </a:lnTo>
                  <a:lnTo>
                    <a:pt x="532" y="1000"/>
                  </a:lnTo>
                  <a:lnTo>
                    <a:pt x="344" y="1061"/>
                  </a:lnTo>
                  <a:lnTo>
                    <a:pt x="133" y="818"/>
                  </a:lnTo>
                  <a:lnTo>
                    <a:pt x="15" y="504"/>
                  </a:lnTo>
                  <a:lnTo>
                    <a:pt x="0" y="226"/>
                  </a:lnTo>
                  <a:lnTo>
                    <a:pt x="32" y="72"/>
                  </a:lnTo>
                  <a:lnTo>
                    <a:pt x="85" y="0"/>
                  </a:lnTo>
                  <a:lnTo>
                    <a:pt x="85"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0" name="Freeform 10"/>
            <p:cNvSpPr>
              <a:spLocks/>
            </p:cNvSpPr>
            <p:nvPr/>
          </p:nvSpPr>
          <p:spPr bwMode="auto">
            <a:xfrm>
              <a:off x="548" y="820"/>
              <a:ext cx="325" cy="150"/>
            </a:xfrm>
            <a:custGeom>
              <a:avLst/>
              <a:gdLst>
                <a:gd name="T0" fmla="*/ 14 w 404"/>
                <a:gd name="T1" fmla="*/ 19 h 229"/>
                <a:gd name="T2" fmla="*/ 156 w 404"/>
                <a:gd name="T3" fmla="*/ 61 h 229"/>
                <a:gd name="T4" fmla="*/ 289 w 404"/>
                <a:gd name="T5" fmla="*/ 67 h 229"/>
                <a:gd name="T6" fmla="*/ 343 w 404"/>
                <a:gd name="T7" fmla="*/ 80 h 229"/>
                <a:gd name="T8" fmla="*/ 236 w 404"/>
                <a:gd name="T9" fmla="*/ 122 h 229"/>
                <a:gd name="T10" fmla="*/ 73 w 404"/>
                <a:gd name="T11" fmla="*/ 122 h 229"/>
                <a:gd name="T12" fmla="*/ 147 w 404"/>
                <a:gd name="T13" fmla="*/ 154 h 229"/>
                <a:gd name="T14" fmla="*/ 261 w 404"/>
                <a:gd name="T15" fmla="*/ 173 h 229"/>
                <a:gd name="T16" fmla="*/ 322 w 404"/>
                <a:gd name="T17" fmla="*/ 183 h 229"/>
                <a:gd name="T18" fmla="*/ 175 w 404"/>
                <a:gd name="T19" fmla="*/ 208 h 229"/>
                <a:gd name="T20" fmla="*/ 250 w 404"/>
                <a:gd name="T21" fmla="*/ 229 h 229"/>
                <a:gd name="T22" fmla="*/ 335 w 404"/>
                <a:gd name="T23" fmla="*/ 221 h 229"/>
                <a:gd name="T24" fmla="*/ 364 w 404"/>
                <a:gd name="T25" fmla="*/ 149 h 229"/>
                <a:gd name="T26" fmla="*/ 404 w 404"/>
                <a:gd name="T27" fmla="*/ 35 h 229"/>
                <a:gd name="T28" fmla="*/ 274 w 404"/>
                <a:gd name="T29" fmla="*/ 46 h 229"/>
                <a:gd name="T30" fmla="*/ 141 w 404"/>
                <a:gd name="T31" fmla="*/ 27 h 229"/>
                <a:gd name="T32" fmla="*/ 0 w 404"/>
                <a:gd name="T33" fmla="*/ 0 h 229"/>
                <a:gd name="T34" fmla="*/ 14 w 404"/>
                <a:gd name="T35" fmla="*/ 19 h 229"/>
                <a:gd name="T36" fmla="*/ 14 w 404"/>
                <a:gd name="T37" fmla="*/ 1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4" h="229">
                  <a:moveTo>
                    <a:pt x="14" y="19"/>
                  </a:moveTo>
                  <a:lnTo>
                    <a:pt x="156" y="61"/>
                  </a:lnTo>
                  <a:lnTo>
                    <a:pt x="289" y="67"/>
                  </a:lnTo>
                  <a:lnTo>
                    <a:pt x="343" y="80"/>
                  </a:lnTo>
                  <a:lnTo>
                    <a:pt x="236" y="122"/>
                  </a:lnTo>
                  <a:lnTo>
                    <a:pt x="73" y="122"/>
                  </a:lnTo>
                  <a:lnTo>
                    <a:pt x="147" y="154"/>
                  </a:lnTo>
                  <a:lnTo>
                    <a:pt x="261" y="173"/>
                  </a:lnTo>
                  <a:lnTo>
                    <a:pt x="322" y="183"/>
                  </a:lnTo>
                  <a:lnTo>
                    <a:pt x="175" y="208"/>
                  </a:lnTo>
                  <a:lnTo>
                    <a:pt x="250" y="229"/>
                  </a:lnTo>
                  <a:lnTo>
                    <a:pt x="335" y="221"/>
                  </a:lnTo>
                  <a:lnTo>
                    <a:pt x="364" y="149"/>
                  </a:lnTo>
                  <a:lnTo>
                    <a:pt x="404" y="35"/>
                  </a:lnTo>
                  <a:lnTo>
                    <a:pt x="274" y="46"/>
                  </a:lnTo>
                  <a:lnTo>
                    <a:pt x="141" y="27"/>
                  </a:lnTo>
                  <a:lnTo>
                    <a:pt x="0" y="0"/>
                  </a:lnTo>
                  <a:lnTo>
                    <a:pt x="14" y="19"/>
                  </a:lnTo>
                  <a:lnTo>
                    <a:pt x="14" y="19"/>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1" name="Freeform 11"/>
            <p:cNvSpPr>
              <a:spLocks/>
            </p:cNvSpPr>
            <p:nvPr/>
          </p:nvSpPr>
          <p:spPr bwMode="auto">
            <a:xfrm>
              <a:off x="503" y="993"/>
              <a:ext cx="272" cy="49"/>
            </a:xfrm>
            <a:custGeom>
              <a:avLst/>
              <a:gdLst>
                <a:gd name="T0" fmla="*/ 299 w 339"/>
                <a:gd name="T1" fmla="*/ 0 h 74"/>
                <a:gd name="T2" fmla="*/ 213 w 339"/>
                <a:gd name="T3" fmla="*/ 5 h 74"/>
                <a:gd name="T4" fmla="*/ 105 w 339"/>
                <a:gd name="T5" fmla="*/ 53 h 74"/>
                <a:gd name="T6" fmla="*/ 0 w 339"/>
                <a:gd name="T7" fmla="*/ 40 h 74"/>
                <a:gd name="T8" fmla="*/ 95 w 339"/>
                <a:gd name="T9" fmla="*/ 74 h 74"/>
                <a:gd name="T10" fmla="*/ 177 w 339"/>
                <a:gd name="T11" fmla="*/ 61 h 74"/>
                <a:gd name="T12" fmla="*/ 339 w 339"/>
                <a:gd name="T13" fmla="*/ 24 h 74"/>
                <a:gd name="T14" fmla="*/ 299 w 339"/>
                <a:gd name="T15" fmla="*/ 0 h 74"/>
                <a:gd name="T16" fmla="*/ 299 w 339"/>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74">
                  <a:moveTo>
                    <a:pt x="299" y="0"/>
                  </a:moveTo>
                  <a:lnTo>
                    <a:pt x="213" y="5"/>
                  </a:lnTo>
                  <a:lnTo>
                    <a:pt x="105" y="53"/>
                  </a:lnTo>
                  <a:lnTo>
                    <a:pt x="0" y="40"/>
                  </a:lnTo>
                  <a:lnTo>
                    <a:pt x="95" y="74"/>
                  </a:lnTo>
                  <a:lnTo>
                    <a:pt x="177" y="61"/>
                  </a:lnTo>
                  <a:lnTo>
                    <a:pt x="339" y="24"/>
                  </a:lnTo>
                  <a:lnTo>
                    <a:pt x="299" y="0"/>
                  </a:lnTo>
                  <a:lnTo>
                    <a:pt x="299" y="0"/>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2" name="Freeform 12"/>
            <p:cNvSpPr>
              <a:spLocks/>
            </p:cNvSpPr>
            <p:nvPr/>
          </p:nvSpPr>
          <p:spPr bwMode="auto">
            <a:xfrm>
              <a:off x="606" y="1059"/>
              <a:ext cx="183" cy="137"/>
            </a:xfrm>
            <a:custGeom>
              <a:avLst/>
              <a:gdLst>
                <a:gd name="T0" fmla="*/ 21 w 228"/>
                <a:gd name="T1" fmla="*/ 28 h 209"/>
                <a:gd name="T2" fmla="*/ 74 w 228"/>
                <a:gd name="T3" fmla="*/ 55 h 209"/>
                <a:gd name="T4" fmla="*/ 7 w 228"/>
                <a:gd name="T5" fmla="*/ 89 h 209"/>
                <a:gd name="T6" fmla="*/ 106 w 228"/>
                <a:gd name="T7" fmla="*/ 102 h 209"/>
                <a:gd name="T8" fmla="*/ 121 w 228"/>
                <a:gd name="T9" fmla="*/ 137 h 209"/>
                <a:gd name="T10" fmla="*/ 55 w 228"/>
                <a:gd name="T11" fmla="*/ 161 h 209"/>
                <a:gd name="T12" fmla="*/ 0 w 228"/>
                <a:gd name="T13" fmla="*/ 182 h 209"/>
                <a:gd name="T14" fmla="*/ 116 w 228"/>
                <a:gd name="T15" fmla="*/ 161 h 209"/>
                <a:gd name="T16" fmla="*/ 182 w 228"/>
                <a:gd name="T17" fmla="*/ 140 h 209"/>
                <a:gd name="T18" fmla="*/ 93 w 228"/>
                <a:gd name="T19" fmla="*/ 209 h 209"/>
                <a:gd name="T20" fmla="*/ 228 w 228"/>
                <a:gd name="T21" fmla="*/ 140 h 209"/>
                <a:gd name="T22" fmla="*/ 201 w 228"/>
                <a:gd name="T23" fmla="*/ 121 h 209"/>
                <a:gd name="T24" fmla="*/ 216 w 228"/>
                <a:gd name="T25" fmla="*/ 89 h 209"/>
                <a:gd name="T26" fmla="*/ 140 w 228"/>
                <a:gd name="T27" fmla="*/ 93 h 209"/>
                <a:gd name="T28" fmla="*/ 163 w 228"/>
                <a:gd name="T29" fmla="*/ 47 h 209"/>
                <a:gd name="T30" fmla="*/ 74 w 228"/>
                <a:gd name="T31" fmla="*/ 0 h 209"/>
                <a:gd name="T32" fmla="*/ 21 w 228"/>
                <a:gd name="T33" fmla="*/ 28 h 209"/>
                <a:gd name="T34" fmla="*/ 21 w 228"/>
                <a:gd name="T35" fmla="*/ 2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8" h="209">
                  <a:moveTo>
                    <a:pt x="21" y="28"/>
                  </a:moveTo>
                  <a:lnTo>
                    <a:pt x="74" y="55"/>
                  </a:lnTo>
                  <a:lnTo>
                    <a:pt x="7" y="89"/>
                  </a:lnTo>
                  <a:lnTo>
                    <a:pt x="106" y="102"/>
                  </a:lnTo>
                  <a:lnTo>
                    <a:pt x="121" y="137"/>
                  </a:lnTo>
                  <a:lnTo>
                    <a:pt x="55" y="161"/>
                  </a:lnTo>
                  <a:lnTo>
                    <a:pt x="0" y="182"/>
                  </a:lnTo>
                  <a:lnTo>
                    <a:pt x="116" y="161"/>
                  </a:lnTo>
                  <a:lnTo>
                    <a:pt x="182" y="140"/>
                  </a:lnTo>
                  <a:lnTo>
                    <a:pt x="93" y="209"/>
                  </a:lnTo>
                  <a:lnTo>
                    <a:pt x="228" y="140"/>
                  </a:lnTo>
                  <a:lnTo>
                    <a:pt x="201" y="121"/>
                  </a:lnTo>
                  <a:lnTo>
                    <a:pt x="216" y="89"/>
                  </a:lnTo>
                  <a:lnTo>
                    <a:pt x="140" y="93"/>
                  </a:lnTo>
                  <a:lnTo>
                    <a:pt x="163" y="47"/>
                  </a:lnTo>
                  <a:lnTo>
                    <a:pt x="74" y="0"/>
                  </a:lnTo>
                  <a:lnTo>
                    <a:pt x="21" y="28"/>
                  </a:lnTo>
                  <a:lnTo>
                    <a:pt x="21" y="28"/>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3" name="Freeform 13"/>
            <p:cNvSpPr>
              <a:spLocks/>
            </p:cNvSpPr>
            <p:nvPr/>
          </p:nvSpPr>
          <p:spPr bwMode="auto">
            <a:xfrm>
              <a:off x="630" y="1211"/>
              <a:ext cx="252" cy="156"/>
            </a:xfrm>
            <a:custGeom>
              <a:avLst/>
              <a:gdLst>
                <a:gd name="T0" fmla="*/ 160 w 316"/>
                <a:gd name="T1" fmla="*/ 15 h 235"/>
                <a:gd name="T2" fmla="*/ 55 w 316"/>
                <a:gd name="T3" fmla="*/ 80 h 235"/>
                <a:gd name="T4" fmla="*/ 0 w 316"/>
                <a:gd name="T5" fmla="*/ 93 h 235"/>
                <a:gd name="T6" fmla="*/ 112 w 316"/>
                <a:gd name="T7" fmla="*/ 72 h 235"/>
                <a:gd name="T8" fmla="*/ 101 w 316"/>
                <a:gd name="T9" fmla="*/ 93 h 235"/>
                <a:gd name="T10" fmla="*/ 160 w 316"/>
                <a:gd name="T11" fmla="*/ 85 h 235"/>
                <a:gd name="T12" fmla="*/ 93 w 316"/>
                <a:gd name="T13" fmla="*/ 133 h 235"/>
                <a:gd name="T14" fmla="*/ 55 w 316"/>
                <a:gd name="T15" fmla="*/ 161 h 235"/>
                <a:gd name="T16" fmla="*/ 160 w 316"/>
                <a:gd name="T17" fmla="*/ 133 h 235"/>
                <a:gd name="T18" fmla="*/ 215 w 316"/>
                <a:gd name="T19" fmla="*/ 108 h 235"/>
                <a:gd name="T20" fmla="*/ 141 w 316"/>
                <a:gd name="T21" fmla="*/ 173 h 235"/>
                <a:gd name="T22" fmla="*/ 230 w 316"/>
                <a:gd name="T23" fmla="*/ 146 h 235"/>
                <a:gd name="T24" fmla="*/ 120 w 316"/>
                <a:gd name="T25" fmla="*/ 235 h 235"/>
                <a:gd name="T26" fmla="*/ 234 w 316"/>
                <a:gd name="T27" fmla="*/ 194 h 235"/>
                <a:gd name="T28" fmla="*/ 316 w 316"/>
                <a:gd name="T29" fmla="*/ 127 h 235"/>
                <a:gd name="T30" fmla="*/ 263 w 316"/>
                <a:gd name="T31" fmla="*/ 118 h 235"/>
                <a:gd name="T32" fmla="*/ 284 w 316"/>
                <a:gd name="T33" fmla="*/ 40 h 235"/>
                <a:gd name="T34" fmla="*/ 207 w 316"/>
                <a:gd name="T35" fmla="*/ 66 h 235"/>
                <a:gd name="T36" fmla="*/ 215 w 316"/>
                <a:gd name="T37" fmla="*/ 0 h 235"/>
                <a:gd name="T38" fmla="*/ 160 w 316"/>
                <a:gd name="T39" fmla="*/ 15 h 235"/>
                <a:gd name="T40" fmla="*/ 160 w 316"/>
                <a:gd name="T41" fmla="*/ 1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235">
                  <a:moveTo>
                    <a:pt x="160" y="15"/>
                  </a:moveTo>
                  <a:lnTo>
                    <a:pt x="55" y="80"/>
                  </a:lnTo>
                  <a:lnTo>
                    <a:pt x="0" y="93"/>
                  </a:lnTo>
                  <a:lnTo>
                    <a:pt x="112" y="72"/>
                  </a:lnTo>
                  <a:lnTo>
                    <a:pt x="101" y="93"/>
                  </a:lnTo>
                  <a:lnTo>
                    <a:pt x="160" y="85"/>
                  </a:lnTo>
                  <a:lnTo>
                    <a:pt x="93" y="133"/>
                  </a:lnTo>
                  <a:lnTo>
                    <a:pt x="55" y="161"/>
                  </a:lnTo>
                  <a:lnTo>
                    <a:pt x="160" y="133"/>
                  </a:lnTo>
                  <a:lnTo>
                    <a:pt x="215" y="108"/>
                  </a:lnTo>
                  <a:lnTo>
                    <a:pt x="141" y="173"/>
                  </a:lnTo>
                  <a:lnTo>
                    <a:pt x="230" y="146"/>
                  </a:lnTo>
                  <a:lnTo>
                    <a:pt x="120" y="235"/>
                  </a:lnTo>
                  <a:lnTo>
                    <a:pt x="234" y="194"/>
                  </a:lnTo>
                  <a:lnTo>
                    <a:pt x="316" y="127"/>
                  </a:lnTo>
                  <a:lnTo>
                    <a:pt x="263" y="118"/>
                  </a:lnTo>
                  <a:lnTo>
                    <a:pt x="284" y="40"/>
                  </a:lnTo>
                  <a:lnTo>
                    <a:pt x="207" y="66"/>
                  </a:lnTo>
                  <a:lnTo>
                    <a:pt x="215" y="0"/>
                  </a:lnTo>
                  <a:lnTo>
                    <a:pt x="160" y="15"/>
                  </a:lnTo>
                  <a:lnTo>
                    <a:pt x="160" y="15"/>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4" name="Freeform 14"/>
            <p:cNvSpPr>
              <a:spLocks/>
            </p:cNvSpPr>
            <p:nvPr/>
          </p:nvSpPr>
          <p:spPr bwMode="auto">
            <a:xfrm>
              <a:off x="775" y="1335"/>
              <a:ext cx="162" cy="111"/>
            </a:xfrm>
            <a:custGeom>
              <a:avLst/>
              <a:gdLst>
                <a:gd name="T0" fmla="*/ 82 w 201"/>
                <a:gd name="T1" fmla="*/ 38 h 167"/>
                <a:gd name="T2" fmla="*/ 0 w 201"/>
                <a:gd name="T3" fmla="*/ 108 h 167"/>
                <a:gd name="T4" fmla="*/ 68 w 201"/>
                <a:gd name="T5" fmla="*/ 93 h 167"/>
                <a:gd name="T6" fmla="*/ 129 w 201"/>
                <a:gd name="T7" fmla="*/ 72 h 167"/>
                <a:gd name="T8" fmla="*/ 68 w 201"/>
                <a:gd name="T9" fmla="*/ 114 h 167"/>
                <a:gd name="T10" fmla="*/ 0 w 201"/>
                <a:gd name="T11" fmla="*/ 167 h 167"/>
                <a:gd name="T12" fmla="*/ 97 w 201"/>
                <a:gd name="T13" fmla="*/ 133 h 167"/>
                <a:gd name="T14" fmla="*/ 161 w 201"/>
                <a:gd name="T15" fmla="*/ 85 h 167"/>
                <a:gd name="T16" fmla="*/ 201 w 201"/>
                <a:gd name="T17" fmla="*/ 19 h 167"/>
                <a:gd name="T18" fmla="*/ 122 w 201"/>
                <a:gd name="T19" fmla="*/ 47 h 167"/>
                <a:gd name="T20" fmla="*/ 129 w 201"/>
                <a:gd name="T21" fmla="*/ 0 h 167"/>
                <a:gd name="T22" fmla="*/ 82 w 201"/>
                <a:gd name="T23" fmla="*/ 38 h 167"/>
                <a:gd name="T24" fmla="*/ 82 w 201"/>
                <a:gd name="T25" fmla="*/ 3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67">
                  <a:moveTo>
                    <a:pt x="82" y="38"/>
                  </a:moveTo>
                  <a:lnTo>
                    <a:pt x="0" y="108"/>
                  </a:lnTo>
                  <a:lnTo>
                    <a:pt x="68" y="93"/>
                  </a:lnTo>
                  <a:lnTo>
                    <a:pt x="129" y="72"/>
                  </a:lnTo>
                  <a:lnTo>
                    <a:pt x="68" y="114"/>
                  </a:lnTo>
                  <a:lnTo>
                    <a:pt x="0" y="167"/>
                  </a:lnTo>
                  <a:lnTo>
                    <a:pt x="97" y="133"/>
                  </a:lnTo>
                  <a:lnTo>
                    <a:pt x="161" y="85"/>
                  </a:lnTo>
                  <a:lnTo>
                    <a:pt x="201" y="19"/>
                  </a:lnTo>
                  <a:lnTo>
                    <a:pt x="122" y="47"/>
                  </a:lnTo>
                  <a:lnTo>
                    <a:pt x="129" y="0"/>
                  </a:lnTo>
                  <a:lnTo>
                    <a:pt x="82" y="38"/>
                  </a:lnTo>
                  <a:lnTo>
                    <a:pt x="82" y="38"/>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5" name="Freeform 15"/>
            <p:cNvSpPr>
              <a:spLocks/>
            </p:cNvSpPr>
            <p:nvPr/>
          </p:nvSpPr>
          <p:spPr bwMode="auto">
            <a:xfrm>
              <a:off x="1849" y="1073"/>
              <a:ext cx="209" cy="172"/>
            </a:xfrm>
            <a:custGeom>
              <a:avLst/>
              <a:gdLst>
                <a:gd name="T0" fmla="*/ 0 w 261"/>
                <a:gd name="T1" fmla="*/ 259 h 259"/>
                <a:gd name="T2" fmla="*/ 67 w 261"/>
                <a:gd name="T3" fmla="*/ 126 h 259"/>
                <a:gd name="T4" fmla="*/ 133 w 261"/>
                <a:gd name="T5" fmla="*/ 59 h 259"/>
                <a:gd name="T6" fmla="*/ 210 w 261"/>
                <a:gd name="T7" fmla="*/ 16 h 259"/>
                <a:gd name="T8" fmla="*/ 261 w 261"/>
                <a:gd name="T9" fmla="*/ 0 h 259"/>
                <a:gd name="T10" fmla="*/ 244 w 261"/>
                <a:gd name="T11" fmla="*/ 67 h 259"/>
                <a:gd name="T12" fmla="*/ 202 w 261"/>
                <a:gd name="T13" fmla="*/ 44 h 259"/>
                <a:gd name="T14" fmla="*/ 202 w 261"/>
                <a:gd name="T15" fmla="*/ 105 h 259"/>
                <a:gd name="T16" fmla="*/ 156 w 261"/>
                <a:gd name="T17" fmla="*/ 75 h 259"/>
                <a:gd name="T18" fmla="*/ 156 w 261"/>
                <a:gd name="T19" fmla="*/ 139 h 259"/>
                <a:gd name="T20" fmla="*/ 103 w 261"/>
                <a:gd name="T21" fmla="*/ 126 h 259"/>
                <a:gd name="T22" fmla="*/ 103 w 261"/>
                <a:gd name="T23" fmla="*/ 179 h 259"/>
                <a:gd name="T24" fmla="*/ 67 w 261"/>
                <a:gd name="T25" fmla="*/ 164 h 259"/>
                <a:gd name="T26" fmla="*/ 61 w 261"/>
                <a:gd name="T27" fmla="*/ 208 h 259"/>
                <a:gd name="T28" fmla="*/ 0 w 261"/>
                <a:gd name="T29" fmla="*/ 259 h 259"/>
                <a:gd name="T30" fmla="*/ 0 w 261"/>
                <a:gd name="T3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259">
                  <a:moveTo>
                    <a:pt x="0" y="259"/>
                  </a:moveTo>
                  <a:lnTo>
                    <a:pt x="67" y="126"/>
                  </a:lnTo>
                  <a:lnTo>
                    <a:pt x="133" y="59"/>
                  </a:lnTo>
                  <a:lnTo>
                    <a:pt x="210" y="16"/>
                  </a:lnTo>
                  <a:lnTo>
                    <a:pt x="261" y="0"/>
                  </a:lnTo>
                  <a:lnTo>
                    <a:pt x="244" y="67"/>
                  </a:lnTo>
                  <a:lnTo>
                    <a:pt x="202" y="44"/>
                  </a:lnTo>
                  <a:lnTo>
                    <a:pt x="202" y="105"/>
                  </a:lnTo>
                  <a:lnTo>
                    <a:pt x="156" y="75"/>
                  </a:lnTo>
                  <a:lnTo>
                    <a:pt x="156" y="139"/>
                  </a:lnTo>
                  <a:lnTo>
                    <a:pt x="103" y="126"/>
                  </a:lnTo>
                  <a:lnTo>
                    <a:pt x="103" y="179"/>
                  </a:lnTo>
                  <a:lnTo>
                    <a:pt x="67" y="164"/>
                  </a:lnTo>
                  <a:lnTo>
                    <a:pt x="61" y="208"/>
                  </a:lnTo>
                  <a:lnTo>
                    <a:pt x="0" y="259"/>
                  </a:lnTo>
                  <a:lnTo>
                    <a:pt x="0" y="2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6" name="Freeform 16"/>
            <p:cNvSpPr>
              <a:spLocks/>
            </p:cNvSpPr>
            <p:nvPr/>
          </p:nvSpPr>
          <p:spPr bwMode="auto">
            <a:xfrm>
              <a:off x="396" y="702"/>
              <a:ext cx="570" cy="798"/>
            </a:xfrm>
            <a:custGeom>
              <a:avLst/>
              <a:gdLst>
                <a:gd name="T0" fmla="*/ 92 w 710"/>
                <a:gd name="T1" fmla="*/ 140 h 1209"/>
                <a:gd name="T2" fmla="*/ 8 w 710"/>
                <a:gd name="T3" fmla="*/ 407 h 1209"/>
                <a:gd name="T4" fmla="*/ 8 w 710"/>
                <a:gd name="T5" fmla="*/ 606 h 1209"/>
                <a:gd name="T6" fmla="*/ 92 w 710"/>
                <a:gd name="T7" fmla="*/ 867 h 1209"/>
                <a:gd name="T8" fmla="*/ 344 w 710"/>
                <a:gd name="T9" fmla="*/ 1209 h 1209"/>
                <a:gd name="T10" fmla="*/ 529 w 710"/>
                <a:gd name="T11" fmla="*/ 1163 h 1209"/>
                <a:gd name="T12" fmla="*/ 710 w 710"/>
                <a:gd name="T13" fmla="*/ 1030 h 1209"/>
                <a:gd name="T14" fmla="*/ 411 w 710"/>
                <a:gd name="T15" fmla="*/ 1163 h 1209"/>
                <a:gd name="T16" fmla="*/ 403 w 710"/>
                <a:gd name="T17" fmla="*/ 1087 h 1209"/>
                <a:gd name="T18" fmla="*/ 508 w 710"/>
                <a:gd name="T19" fmla="*/ 1000 h 1209"/>
                <a:gd name="T20" fmla="*/ 314 w 710"/>
                <a:gd name="T21" fmla="*/ 1023 h 1209"/>
                <a:gd name="T22" fmla="*/ 498 w 710"/>
                <a:gd name="T23" fmla="*/ 926 h 1209"/>
                <a:gd name="T24" fmla="*/ 314 w 710"/>
                <a:gd name="T25" fmla="*/ 947 h 1209"/>
                <a:gd name="T26" fmla="*/ 240 w 710"/>
                <a:gd name="T27" fmla="*/ 912 h 1209"/>
                <a:gd name="T28" fmla="*/ 411 w 710"/>
                <a:gd name="T29" fmla="*/ 806 h 1209"/>
                <a:gd name="T30" fmla="*/ 544 w 710"/>
                <a:gd name="T31" fmla="*/ 696 h 1209"/>
                <a:gd name="T32" fmla="*/ 538 w 710"/>
                <a:gd name="T33" fmla="*/ 667 h 1209"/>
                <a:gd name="T34" fmla="*/ 388 w 710"/>
                <a:gd name="T35" fmla="*/ 749 h 1209"/>
                <a:gd name="T36" fmla="*/ 299 w 710"/>
                <a:gd name="T37" fmla="*/ 726 h 1209"/>
                <a:gd name="T38" fmla="*/ 284 w 710"/>
                <a:gd name="T39" fmla="*/ 688 h 1209"/>
                <a:gd name="T40" fmla="*/ 426 w 710"/>
                <a:gd name="T41" fmla="*/ 606 h 1209"/>
                <a:gd name="T42" fmla="*/ 194 w 710"/>
                <a:gd name="T43" fmla="*/ 675 h 1209"/>
                <a:gd name="T44" fmla="*/ 209 w 710"/>
                <a:gd name="T45" fmla="*/ 637 h 1209"/>
                <a:gd name="T46" fmla="*/ 194 w 710"/>
                <a:gd name="T47" fmla="*/ 585 h 1209"/>
                <a:gd name="T48" fmla="*/ 373 w 710"/>
                <a:gd name="T49" fmla="*/ 534 h 1209"/>
                <a:gd name="T50" fmla="*/ 133 w 710"/>
                <a:gd name="T51" fmla="*/ 503 h 1209"/>
                <a:gd name="T52" fmla="*/ 194 w 710"/>
                <a:gd name="T53" fmla="*/ 465 h 1209"/>
                <a:gd name="T54" fmla="*/ 128 w 710"/>
                <a:gd name="T55" fmla="*/ 407 h 1209"/>
                <a:gd name="T56" fmla="*/ 365 w 710"/>
                <a:gd name="T57" fmla="*/ 429 h 1209"/>
                <a:gd name="T58" fmla="*/ 158 w 710"/>
                <a:gd name="T59" fmla="*/ 338 h 1209"/>
                <a:gd name="T60" fmla="*/ 187 w 710"/>
                <a:gd name="T61" fmla="*/ 281 h 1209"/>
                <a:gd name="T62" fmla="*/ 246 w 710"/>
                <a:gd name="T63" fmla="*/ 256 h 1209"/>
                <a:gd name="T64" fmla="*/ 284 w 710"/>
                <a:gd name="T65" fmla="*/ 216 h 1209"/>
                <a:gd name="T66" fmla="*/ 255 w 710"/>
                <a:gd name="T67" fmla="*/ 176 h 1209"/>
                <a:gd name="T68" fmla="*/ 194 w 710"/>
                <a:gd name="T69" fmla="*/ 21 h 1209"/>
                <a:gd name="T70" fmla="*/ 187 w 710"/>
                <a:gd name="T71"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0" h="1209">
                  <a:moveTo>
                    <a:pt x="187" y="0"/>
                  </a:moveTo>
                  <a:lnTo>
                    <a:pt x="92" y="140"/>
                  </a:lnTo>
                  <a:lnTo>
                    <a:pt x="38" y="266"/>
                  </a:lnTo>
                  <a:lnTo>
                    <a:pt x="8" y="407"/>
                  </a:lnTo>
                  <a:lnTo>
                    <a:pt x="0" y="519"/>
                  </a:lnTo>
                  <a:lnTo>
                    <a:pt x="8" y="606"/>
                  </a:lnTo>
                  <a:lnTo>
                    <a:pt x="31" y="711"/>
                  </a:lnTo>
                  <a:lnTo>
                    <a:pt x="92" y="867"/>
                  </a:lnTo>
                  <a:lnTo>
                    <a:pt x="187" y="1030"/>
                  </a:lnTo>
                  <a:lnTo>
                    <a:pt x="344" y="1209"/>
                  </a:lnTo>
                  <a:lnTo>
                    <a:pt x="403" y="1199"/>
                  </a:lnTo>
                  <a:lnTo>
                    <a:pt x="529" y="1163"/>
                  </a:lnTo>
                  <a:lnTo>
                    <a:pt x="626" y="1112"/>
                  </a:lnTo>
                  <a:lnTo>
                    <a:pt x="710" y="1030"/>
                  </a:lnTo>
                  <a:lnTo>
                    <a:pt x="588" y="1112"/>
                  </a:lnTo>
                  <a:lnTo>
                    <a:pt x="411" y="1163"/>
                  </a:lnTo>
                  <a:lnTo>
                    <a:pt x="498" y="1097"/>
                  </a:lnTo>
                  <a:lnTo>
                    <a:pt x="403" y="1087"/>
                  </a:lnTo>
                  <a:lnTo>
                    <a:pt x="478" y="1043"/>
                  </a:lnTo>
                  <a:lnTo>
                    <a:pt x="508" y="1000"/>
                  </a:lnTo>
                  <a:lnTo>
                    <a:pt x="403" y="1023"/>
                  </a:lnTo>
                  <a:lnTo>
                    <a:pt x="314" y="1023"/>
                  </a:lnTo>
                  <a:lnTo>
                    <a:pt x="417" y="985"/>
                  </a:lnTo>
                  <a:lnTo>
                    <a:pt x="498" y="926"/>
                  </a:lnTo>
                  <a:lnTo>
                    <a:pt x="381" y="947"/>
                  </a:lnTo>
                  <a:lnTo>
                    <a:pt x="314" y="947"/>
                  </a:lnTo>
                  <a:lnTo>
                    <a:pt x="373" y="897"/>
                  </a:lnTo>
                  <a:lnTo>
                    <a:pt x="240" y="912"/>
                  </a:lnTo>
                  <a:lnTo>
                    <a:pt x="314" y="821"/>
                  </a:lnTo>
                  <a:lnTo>
                    <a:pt x="411" y="806"/>
                  </a:lnTo>
                  <a:lnTo>
                    <a:pt x="498" y="749"/>
                  </a:lnTo>
                  <a:lnTo>
                    <a:pt x="544" y="696"/>
                  </a:lnTo>
                  <a:lnTo>
                    <a:pt x="588" y="701"/>
                  </a:lnTo>
                  <a:lnTo>
                    <a:pt x="538" y="667"/>
                  </a:lnTo>
                  <a:lnTo>
                    <a:pt x="485" y="701"/>
                  </a:lnTo>
                  <a:lnTo>
                    <a:pt x="388" y="749"/>
                  </a:lnTo>
                  <a:lnTo>
                    <a:pt x="194" y="770"/>
                  </a:lnTo>
                  <a:lnTo>
                    <a:pt x="299" y="726"/>
                  </a:lnTo>
                  <a:lnTo>
                    <a:pt x="173" y="711"/>
                  </a:lnTo>
                  <a:lnTo>
                    <a:pt x="284" y="688"/>
                  </a:lnTo>
                  <a:lnTo>
                    <a:pt x="373" y="652"/>
                  </a:lnTo>
                  <a:lnTo>
                    <a:pt x="426" y="606"/>
                  </a:lnTo>
                  <a:lnTo>
                    <a:pt x="284" y="637"/>
                  </a:lnTo>
                  <a:lnTo>
                    <a:pt x="194" y="675"/>
                  </a:lnTo>
                  <a:lnTo>
                    <a:pt x="107" y="659"/>
                  </a:lnTo>
                  <a:lnTo>
                    <a:pt x="209" y="637"/>
                  </a:lnTo>
                  <a:lnTo>
                    <a:pt x="291" y="606"/>
                  </a:lnTo>
                  <a:lnTo>
                    <a:pt x="194" y="585"/>
                  </a:lnTo>
                  <a:lnTo>
                    <a:pt x="322" y="562"/>
                  </a:lnTo>
                  <a:lnTo>
                    <a:pt x="373" y="534"/>
                  </a:lnTo>
                  <a:lnTo>
                    <a:pt x="225" y="534"/>
                  </a:lnTo>
                  <a:lnTo>
                    <a:pt x="133" y="503"/>
                  </a:lnTo>
                  <a:lnTo>
                    <a:pt x="82" y="452"/>
                  </a:lnTo>
                  <a:lnTo>
                    <a:pt x="194" y="465"/>
                  </a:lnTo>
                  <a:lnTo>
                    <a:pt x="276" y="465"/>
                  </a:lnTo>
                  <a:lnTo>
                    <a:pt x="128" y="407"/>
                  </a:lnTo>
                  <a:lnTo>
                    <a:pt x="261" y="437"/>
                  </a:lnTo>
                  <a:lnTo>
                    <a:pt x="365" y="429"/>
                  </a:lnTo>
                  <a:lnTo>
                    <a:pt x="261" y="393"/>
                  </a:lnTo>
                  <a:lnTo>
                    <a:pt x="158" y="338"/>
                  </a:lnTo>
                  <a:lnTo>
                    <a:pt x="299" y="378"/>
                  </a:lnTo>
                  <a:lnTo>
                    <a:pt x="187" y="281"/>
                  </a:lnTo>
                  <a:lnTo>
                    <a:pt x="133" y="207"/>
                  </a:lnTo>
                  <a:lnTo>
                    <a:pt x="246" y="256"/>
                  </a:lnTo>
                  <a:lnTo>
                    <a:pt x="179" y="192"/>
                  </a:lnTo>
                  <a:lnTo>
                    <a:pt x="284" y="216"/>
                  </a:lnTo>
                  <a:lnTo>
                    <a:pt x="411" y="222"/>
                  </a:lnTo>
                  <a:lnTo>
                    <a:pt x="255" y="176"/>
                  </a:lnTo>
                  <a:lnTo>
                    <a:pt x="128" y="117"/>
                  </a:lnTo>
                  <a:lnTo>
                    <a:pt x="194" y="21"/>
                  </a:lnTo>
                  <a:lnTo>
                    <a:pt x="187" y="0"/>
                  </a:lnTo>
                  <a:lnTo>
                    <a:pt x="187" y="0"/>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7" name="Freeform 17"/>
            <p:cNvSpPr>
              <a:spLocks/>
            </p:cNvSpPr>
            <p:nvPr/>
          </p:nvSpPr>
          <p:spPr bwMode="auto">
            <a:xfrm>
              <a:off x="661" y="825"/>
              <a:ext cx="340" cy="596"/>
            </a:xfrm>
            <a:custGeom>
              <a:avLst/>
              <a:gdLst>
                <a:gd name="T0" fmla="*/ 133 w 424"/>
                <a:gd name="T1" fmla="*/ 36 h 901"/>
                <a:gd name="T2" fmla="*/ 209 w 424"/>
                <a:gd name="T3" fmla="*/ 36 h 901"/>
                <a:gd name="T4" fmla="*/ 312 w 424"/>
                <a:gd name="T5" fmla="*/ 0 h 901"/>
                <a:gd name="T6" fmla="*/ 255 w 424"/>
                <a:gd name="T7" fmla="*/ 80 h 901"/>
                <a:gd name="T8" fmla="*/ 209 w 424"/>
                <a:gd name="T9" fmla="*/ 192 h 901"/>
                <a:gd name="T10" fmla="*/ 194 w 424"/>
                <a:gd name="T11" fmla="*/ 279 h 901"/>
                <a:gd name="T12" fmla="*/ 200 w 424"/>
                <a:gd name="T13" fmla="*/ 338 h 901"/>
                <a:gd name="T14" fmla="*/ 209 w 424"/>
                <a:gd name="T15" fmla="*/ 363 h 901"/>
                <a:gd name="T16" fmla="*/ 133 w 424"/>
                <a:gd name="T17" fmla="*/ 382 h 901"/>
                <a:gd name="T18" fmla="*/ 133 w 424"/>
                <a:gd name="T19" fmla="*/ 413 h 901"/>
                <a:gd name="T20" fmla="*/ 149 w 424"/>
                <a:gd name="T21" fmla="*/ 413 h 901"/>
                <a:gd name="T22" fmla="*/ 215 w 424"/>
                <a:gd name="T23" fmla="*/ 392 h 901"/>
                <a:gd name="T24" fmla="*/ 255 w 424"/>
                <a:gd name="T25" fmla="*/ 466 h 901"/>
                <a:gd name="T26" fmla="*/ 350 w 424"/>
                <a:gd name="T27" fmla="*/ 614 h 901"/>
                <a:gd name="T28" fmla="*/ 424 w 424"/>
                <a:gd name="T29" fmla="*/ 711 h 901"/>
                <a:gd name="T30" fmla="*/ 424 w 424"/>
                <a:gd name="T31" fmla="*/ 755 h 901"/>
                <a:gd name="T32" fmla="*/ 403 w 424"/>
                <a:gd name="T33" fmla="*/ 827 h 901"/>
                <a:gd name="T34" fmla="*/ 297 w 424"/>
                <a:gd name="T35" fmla="*/ 901 h 901"/>
                <a:gd name="T36" fmla="*/ 356 w 424"/>
                <a:gd name="T37" fmla="*/ 821 h 901"/>
                <a:gd name="T38" fmla="*/ 373 w 424"/>
                <a:gd name="T39" fmla="*/ 761 h 901"/>
                <a:gd name="T40" fmla="*/ 282 w 424"/>
                <a:gd name="T41" fmla="*/ 827 h 901"/>
                <a:gd name="T42" fmla="*/ 215 w 424"/>
                <a:gd name="T43" fmla="*/ 852 h 901"/>
                <a:gd name="T44" fmla="*/ 282 w 424"/>
                <a:gd name="T45" fmla="*/ 785 h 901"/>
                <a:gd name="T46" fmla="*/ 185 w 424"/>
                <a:gd name="T47" fmla="*/ 791 h 901"/>
                <a:gd name="T48" fmla="*/ 274 w 424"/>
                <a:gd name="T49" fmla="*/ 740 h 901"/>
                <a:gd name="T50" fmla="*/ 320 w 424"/>
                <a:gd name="T51" fmla="*/ 711 h 901"/>
                <a:gd name="T52" fmla="*/ 312 w 424"/>
                <a:gd name="T53" fmla="*/ 747 h 901"/>
                <a:gd name="T54" fmla="*/ 356 w 424"/>
                <a:gd name="T55" fmla="*/ 702 h 901"/>
                <a:gd name="T56" fmla="*/ 325 w 424"/>
                <a:gd name="T57" fmla="*/ 650 h 901"/>
                <a:gd name="T58" fmla="*/ 209 w 424"/>
                <a:gd name="T59" fmla="*/ 717 h 901"/>
                <a:gd name="T60" fmla="*/ 118 w 424"/>
                <a:gd name="T61" fmla="*/ 732 h 901"/>
                <a:gd name="T62" fmla="*/ 230 w 424"/>
                <a:gd name="T63" fmla="*/ 645 h 901"/>
                <a:gd name="T64" fmla="*/ 118 w 424"/>
                <a:gd name="T65" fmla="*/ 665 h 901"/>
                <a:gd name="T66" fmla="*/ 194 w 424"/>
                <a:gd name="T67" fmla="*/ 599 h 901"/>
                <a:gd name="T68" fmla="*/ 246 w 424"/>
                <a:gd name="T69" fmla="*/ 540 h 901"/>
                <a:gd name="T70" fmla="*/ 169 w 424"/>
                <a:gd name="T71" fmla="*/ 555 h 901"/>
                <a:gd name="T72" fmla="*/ 223 w 424"/>
                <a:gd name="T73" fmla="*/ 458 h 901"/>
                <a:gd name="T74" fmla="*/ 97 w 424"/>
                <a:gd name="T75" fmla="*/ 481 h 901"/>
                <a:gd name="T76" fmla="*/ 143 w 424"/>
                <a:gd name="T77" fmla="*/ 435 h 901"/>
                <a:gd name="T78" fmla="*/ 29 w 424"/>
                <a:gd name="T79" fmla="*/ 443 h 901"/>
                <a:gd name="T80" fmla="*/ 88 w 424"/>
                <a:gd name="T81" fmla="*/ 382 h 901"/>
                <a:gd name="T82" fmla="*/ 59 w 424"/>
                <a:gd name="T83" fmla="*/ 369 h 901"/>
                <a:gd name="T84" fmla="*/ 156 w 424"/>
                <a:gd name="T85" fmla="*/ 323 h 901"/>
                <a:gd name="T86" fmla="*/ 0 w 424"/>
                <a:gd name="T87" fmla="*/ 308 h 901"/>
                <a:gd name="T88" fmla="*/ 82 w 424"/>
                <a:gd name="T89" fmla="*/ 274 h 901"/>
                <a:gd name="T90" fmla="*/ 156 w 424"/>
                <a:gd name="T91" fmla="*/ 243 h 901"/>
                <a:gd name="T92" fmla="*/ 97 w 424"/>
                <a:gd name="T93" fmla="*/ 236 h 901"/>
                <a:gd name="T94" fmla="*/ 169 w 424"/>
                <a:gd name="T95" fmla="*/ 207 h 901"/>
                <a:gd name="T96" fmla="*/ 185 w 424"/>
                <a:gd name="T97" fmla="*/ 152 h 901"/>
                <a:gd name="T98" fmla="*/ 97 w 424"/>
                <a:gd name="T99" fmla="*/ 146 h 901"/>
                <a:gd name="T100" fmla="*/ 21 w 424"/>
                <a:gd name="T101" fmla="*/ 110 h 901"/>
                <a:gd name="T102" fmla="*/ 149 w 424"/>
                <a:gd name="T103" fmla="*/ 103 h 901"/>
                <a:gd name="T104" fmla="*/ 240 w 424"/>
                <a:gd name="T105" fmla="*/ 42 h 901"/>
                <a:gd name="T106" fmla="*/ 185 w 424"/>
                <a:gd name="T107" fmla="*/ 49 h 901"/>
                <a:gd name="T108" fmla="*/ 133 w 424"/>
                <a:gd name="T109" fmla="*/ 36 h 901"/>
                <a:gd name="T110" fmla="*/ 133 w 424"/>
                <a:gd name="T111" fmla="*/ 36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4" h="901">
                  <a:moveTo>
                    <a:pt x="133" y="36"/>
                  </a:moveTo>
                  <a:lnTo>
                    <a:pt x="209" y="36"/>
                  </a:lnTo>
                  <a:lnTo>
                    <a:pt x="312" y="0"/>
                  </a:lnTo>
                  <a:lnTo>
                    <a:pt x="255" y="80"/>
                  </a:lnTo>
                  <a:lnTo>
                    <a:pt x="209" y="192"/>
                  </a:lnTo>
                  <a:lnTo>
                    <a:pt x="194" y="279"/>
                  </a:lnTo>
                  <a:lnTo>
                    <a:pt x="200" y="338"/>
                  </a:lnTo>
                  <a:lnTo>
                    <a:pt x="209" y="363"/>
                  </a:lnTo>
                  <a:lnTo>
                    <a:pt x="133" y="382"/>
                  </a:lnTo>
                  <a:lnTo>
                    <a:pt x="133" y="413"/>
                  </a:lnTo>
                  <a:lnTo>
                    <a:pt x="149" y="413"/>
                  </a:lnTo>
                  <a:lnTo>
                    <a:pt x="215" y="392"/>
                  </a:lnTo>
                  <a:lnTo>
                    <a:pt x="255" y="466"/>
                  </a:lnTo>
                  <a:lnTo>
                    <a:pt x="350" y="614"/>
                  </a:lnTo>
                  <a:lnTo>
                    <a:pt x="424" y="711"/>
                  </a:lnTo>
                  <a:lnTo>
                    <a:pt x="424" y="755"/>
                  </a:lnTo>
                  <a:lnTo>
                    <a:pt x="403" y="827"/>
                  </a:lnTo>
                  <a:lnTo>
                    <a:pt x="297" y="901"/>
                  </a:lnTo>
                  <a:lnTo>
                    <a:pt x="356" y="821"/>
                  </a:lnTo>
                  <a:lnTo>
                    <a:pt x="373" y="761"/>
                  </a:lnTo>
                  <a:lnTo>
                    <a:pt x="282" y="827"/>
                  </a:lnTo>
                  <a:lnTo>
                    <a:pt x="215" y="852"/>
                  </a:lnTo>
                  <a:lnTo>
                    <a:pt x="282" y="785"/>
                  </a:lnTo>
                  <a:lnTo>
                    <a:pt x="185" y="791"/>
                  </a:lnTo>
                  <a:lnTo>
                    <a:pt x="274" y="740"/>
                  </a:lnTo>
                  <a:lnTo>
                    <a:pt x="320" y="711"/>
                  </a:lnTo>
                  <a:lnTo>
                    <a:pt x="312" y="747"/>
                  </a:lnTo>
                  <a:lnTo>
                    <a:pt x="356" y="702"/>
                  </a:lnTo>
                  <a:lnTo>
                    <a:pt x="325" y="650"/>
                  </a:lnTo>
                  <a:lnTo>
                    <a:pt x="209" y="717"/>
                  </a:lnTo>
                  <a:lnTo>
                    <a:pt x="118" y="732"/>
                  </a:lnTo>
                  <a:lnTo>
                    <a:pt x="230" y="645"/>
                  </a:lnTo>
                  <a:lnTo>
                    <a:pt x="118" y="665"/>
                  </a:lnTo>
                  <a:lnTo>
                    <a:pt x="194" y="599"/>
                  </a:lnTo>
                  <a:lnTo>
                    <a:pt x="246" y="540"/>
                  </a:lnTo>
                  <a:lnTo>
                    <a:pt x="169" y="555"/>
                  </a:lnTo>
                  <a:lnTo>
                    <a:pt x="223" y="458"/>
                  </a:lnTo>
                  <a:lnTo>
                    <a:pt x="97" y="481"/>
                  </a:lnTo>
                  <a:lnTo>
                    <a:pt x="143" y="435"/>
                  </a:lnTo>
                  <a:lnTo>
                    <a:pt x="29" y="443"/>
                  </a:lnTo>
                  <a:lnTo>
                    <a:pt x="88" y="382"/>
                  </a:lnTo>
                  <a:lnTo>
                    <a:pt x="59" y="369"/>
                  </a:lnTo>
                  <a:lnTo>
                    <a:pt x="156" y="323"/>
                  </a:lnTo>
                  <a:lnTo>
                    <a:pt x="0" y="308"/>
                  </a:lnTo>
                  <a:lnTo>
                    <a:pt x="82" y="274"/>
                  </a:lnTo>
                  <a:lnTo>
                    <a:pt x="156" y="243"/>
                  </a:lnTo>
                  <a:lnTo>
                    <a:pt x="97" y="236"/>
                  </a:lnTo>
                  <a:lnTo>
                    <a:pt x="169" y="207"/>
                  </a:lnTo>
                  <a:lnTo>
                    <a:pt x="185" y="152"/>
                  </a:lnTo>
                  <a:lnTo>
                    <a:pt x="97" y="146"/>
                  </a:lnTo>
                  <a:lnTo>
                    <a:pt x="21" y="110"/>
                  </a:lnTo>
                  <a:lnTo>
                    <a:pt x="149" y="103"/>
                  </a:lnTo>
                  <a:lnTo>
                    <a:pt x="240" y="42"/>
                  </a:lnTo>
                  <a:lnTo>
                    <a:pt x="185" y="49"/>
                  </a:lnTo>
                  <a:lnTo>
                    <a:pt x="133" y="36"/>
                  </a:lnTo>
                  <a:lnTo>
                    <a:pt x="133" y="36"/>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8" name="Freeform 18"/>
            <p:cNvSpPr>
              <a:spLocks/>
            </p:cNvSpPr>
            <p:nvPr/>
          </p:nvSpPr>
          <p:spPr bwMode="auto">
            <a:xfrm>
              <a:off x="288" y="672"/>
              <a:ext cx="1968" cy="1248"/>
            </a:xfrm>
            <a:custGeom>
              <a:avLst/>
              <a:gdLst>
                <a:gd name="T0" fmla="*/ 902 w 2451"/>
                <a:gd name="T1" fmla="*/ 1038 h 1890"/>
                <a:gd name="T2" fmla="*/ 814 w 2451"/>
                <a:gd name="T3" fmla="*/ 1202 h 1890"/>
                <a:gd name="T4" fmla="*/ 531 w 2451"/>
                <a:gd name="T5" fmla="*/ 1320 h 1890"/>
                <a:gd name="T6" fmla="*/ 335 w 2451"/>
                <a:gd name="T7" fmla="*/ 1186 h 1890"/>
                <a:gd name="T8" fmla="*/ 135 w 2451"/>
                <a:gd name="T9" fmla="*/ 802 h 1890"/>
                <a:gd name="T10" fmla="*/ 107 w 2451"/>
                <a:gd name="T11" fmla="*/ 511 h 1890"/>
                <a:gd name="T12" fmla="*/ 156 w 2451"/>
                <a:gd name="T13" fmla="*/ 253 h 1890"/>
                <a:gd name="T14" fmla="*/ 293 w 2451"/>
                <a:gd name="T15" fmla="*/ 23 h 1890"/>
                <a:gd name="T16" fmla="*/ 293 w 2451"/>
                <a:gd name="T17" fmla="*/ 0 h 1890"/>
                <a:gd name="T18" fmla="*/ 31 w 2451"/>
                <a:gd name="T19" fmla="*/ 312 h 1890"/>
                <a:gd name="T20" fmla="*/ 0 w 2451"/>
                <a:gd name="T21" fmla="*/ 652 h 1890"/>
                <a:gd name="T22" fmla="*/ 71 w 2451"/>
                <a:gd name="T23" fmla="*/ 964 h 1890"/>
                <a:gd name="T24" fmla="*/ 242 w 2451"/>
                <a:gd name="T25" fmla="*/ 1276 h 1890"/>
                <a:gd name="T26" fmla="*/ 493 w 2451"/>
                <a:gd name="T27" fmla="*/ 1542 h 1890"/>
                <a:gd name="T28" fmla="*/ 850 w 2451"/>
                <a:gd name="T29" fmla="*/ 1801 h 1890"/>
                <a:gd name="T30" fmla="*/ 1238 w 2451"/>
                <a:gd name="T31" fmla="*/ 1890 h 1890"/>
                <a:gd name="T32" fmla="*/ 1575 w 2451"/>
                <a:gd name="T33" fmla="*/ 1869 h 1890"/>
                <a:gd name="T34" fmla="*/ 1938 w 2451"/>
                <a:gd name="T35" fmla="*/ 1751 h 1890"/>
                <a:gd name="T36" fmla="*/ 2155 w 2451"/>
                <a:gd name="T37" fmla="*/ 1580 h 1890"/>
                <a:gd name="T38" fmla="*/ 2326 w 2451"/>
                <a:gd name="T39" fmla="*/ 1342 h 1890"/>
                <a:gd name="T40" fmla="*/ 2413 w 2451"/>
                <a:gd name="T41" fmla="*/ 1230 h 1890"/>
                <a:gd name="T42" fmla="*/ 2385 w 2451"/>
                <a:gd name="T43" fmla="*/ 1215 h 1890"/>
                <a:gd name="T44" fmla="*/ 2310 w 2451"/>
                <a:gd name="T45" fmla="*/ 1255 h 1890"/>
                <a:gd name="T46" fmla="*/ 2250 w 2451"/>
                <a:gd name="T47" fmla="*/ 1337 h 1890"/>
                <a:gd name="T48" fmla="*/ 2189 w 2451"/>
                <a:gd name="T49" fmla="*/ 1422 h 1890"/>
                <a:gd name="T50" fmla="*/ 2124 w 2451"/>
                <a:gd name="T51" fmla="*/ 1506 h 1890"/>
                <a:gd name="T52" fmla="*/ 2033 w 2451"/>
                <a:gd name="T53" fmla="*/ 1580 h 1890"/>
                <a:gd name="T54" fmla="*/ 1961 w 2451"/>
                <a:gd name="T55" fmla="*/ 1639 h 1890"/>
                <a:gd name="T56" fmla="*/ 1871 w 2451"/>
                <a:gd name="T57" fmla="*/ 1698 h 1890"/>
                <a:gd name="T58" fmla="*/ 1767 w 2451"/>
                <a:gd name="T59" fmla="*/ 1734 h 1890"/>
                <a:gd name="T60" fmla="*/ 1662 w 2451"/>
                <a:gd name="T61" fmla="*/ 1772 h 1890"/>
                <a:gd name="T62" fmla="*/ 1559 w 2451"/>
                <a:gd name="T63" fmla="*/ 1795 h 1890"/>
                <a:gd name="T64" fmla="*/ 1461 w 2451"/>
                <a:gd name="T65" fmla="*/ 1816 h 1890"/>
                <a:gd name="T66" fmla="*/ 1364 w 2451"/>
                <a:gd name="T67" fmla="*/ 1823 h 1890"/>
                <a:gd name="T68" fmla="*/ 1251 w 2451"/>
                <a:gd name="T69" fmla="*/ 1816 h 1890"/>
                <a:gd name="T70" fmla="*/ 1156 w 2451"/>
                <a:gd name="T71" fmla="*/ 1801 h 1890"/>
                <a:gd name="T72" fmla="*/ 1052 w 2451"/>
                <a:gd name="T73" fmla="*/ 1772 h 1890"/>
                <a:gd name="T74" fmla="*/ 962 w 2451"/>
                <a:gd name="T75" fmla="*/ 1744 h 1890"/>
                <a:gd name="T76" fmla="*/ 858 w 2451"/>
                <a:gd name="T77" fmla="*/ 1685 h 1890"/>
                <a:gd name="T78" fmla="*/ 755 w 2451"/>
                <a:gd name="T79" fmla="*/ 1624 h 1890"/>
                <a:gd name="T80" fmla="*/ 664 w 2451"/>
                <a:gd name="T81" fmla="*/ 1565 h 1890"/>
                <a:gd name="T82" fmla="*/ 607 w 2451"/>
                <a:gd name="T83" fmla="*/ 1491 h 1890"/>
                <a:gd name="T84" fmla="*/ 546 w 2451"/>
                <a:gd name="T85" fmla="*/ 1417 h 1890"/>
                <a:gd name="T86" fmla="*/ 561 w 2451"/>
                <a:gd name="T87" fmla="*/ 1337 h 1890"/>
                <a:gd name="T88" fmla="*/ 837 w 2451"/>
                <a:gd name="T89" fmla="*/ 1209 h 1890"/>
                <a:gd name="T90" fmla="*/ 919 w 2451"/>
                <a:gd name="T91" fmla="*/ 1046 h 1890"/>
                <a:gd name="T92" fmla="*/ 902 w 2451"/>
                <a:gd name="T93" fmla="*/ 964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51" h="1890">
                  <a:moveTo>
                    <a:pt x="902" y="964"/>
                  </a:moveTo>
                  <a:lnTo>
                    <a:pt x="902" y="1038"/>
                  </a:lnTo>
                  <a:lnTo>
                    <a:pt x="881" y="1120"/>
                  </a:lnTo>
                  <a:lnTo>
                    <a:pt x="814" y="1202"/>
                  </a:lnTo>
                  <a:lnTo>
                    <a:pt x="704" y="1270"/>
                  </a:lnTo>
                  <a:lnTo>
                    <a:pt x="531" y="1320"/>
                  </a:lnTo>
                  <a:lnTo>
                    <a:pt x="464" y="1320"/>
                  </a:lnTo>
                  <a:lnTo>
                    <a:pt x="335" y="1186"/>
                  </a:lnTo>
                  <a:lnTo>
                    <a:pt x="211" y="993"/>
                  </a:lnTo>
                  <a:lnTo>
                    <a:pt x="135" y="802"/>
                  </a:lnTo>
                  <a:lnTo>
                    <a:pt x="107" y="641"/>
                  </a:lnTo>
                  <a:lnTo>
                    <a:pt x="107" y="511"/>
                  </a:lnTo>
                  <a:lnTo>
                    <a:pt x="120" y="384"/>
                  </a:lnTo>
                  <a:lnTo>
                    <a:pt x="156" y="253"/>
                  </a:lnTo>
                  <a:lnTo>
                    <a:pt x="217" y="133"/>
                  </a:lnTo>
                  <a:lnTo>
                    <a:pt x="293" y="23"/>
                  </a:lnTo>
                  <a:lnTo>
                    <a:pt x="329" y="46"/>
                  </a:lnTo>
                  <a:lnTo>
                    <a:pt x="293" y="0"/>
                  </a:lnTo>
                  <a:lnTo>
                    <a:pt x="135" y="76"/>
                  </a:lnTo>
                  <a:lnTo>
                    <a:pt x="31" y="312"/>
                  </a:lnTo>
                  <a:lnTo>
                    <a:pt x="0" y="468"/>
                  </a:lnTo>
                  <a:lnTo>
                    <a:pt x="0" y="652"/>
                  </a:lnTo>
                  <a:lnTo>
                    <a:pt x="25" y="816"/>
                  </a:lnTo>
                  <a:lnTo>
                    <a:pt x="71" y="964"/>
                  </a:lnTo>
                  <a:lnTo>
                    <a:pt x="128" y="1099"/>
                  </a:lnTo>
                  <a:lnTo>
                    <a:pt x="242" y="1276"/>
                  </a:lnTo>
                  <a:lnTo>
                    <a:pt x="344" y="1394"/>
                  </a:lnTo>
                  <a:lnTo>
                    <a:pt x="493" y="1542"/>
                  </a:lnTo>
                  <a:lnTo>
                    <a:pt x="664" y="1690"/>
                  </a:lnTo>
                  <a:lnTo>
                    <a:pt x="850" y="1801"/>
                  </a:lnTo>
                  <a:lnTo>
                    <a:pt x="1044" y="1861"/>
                  </a:lnTo>
                  <a:lnTo>
                    <a:pt x="1238" y="1890"/>
                  </a:lnTo>
                  <a:lnTo>
                    <a:pt x="1417" y="1890"/>
                  </a:lnTo>
                  <a:lnTo>
                    <a:pt x="1575" y="1869"/>
                  </a:lnTo>
                  <a:lnTo>
                    <a:pt x="1767" y="1823"/>
                  </a:lnTo>
                  <a:lnTo>
                    <a:pt x="1938" y="1751"/>
                  </a:lnTo>
                  <a:lnTo>
                    <a:pt x="2073" y="1654"/>
                  </a:lnTo>
                  <a:lnTo>
                    <a:pt x="2155" y="1580"/>
                  </a:lnTo>
                  <a:lnTo>
                    <a:pt x="2250" y="1468"/>
                  </a:lnTo>
                  <a:lnTo>
                    <a:pt x="2326" y="1342"/>
                  </a:lnTo>
                  <a:lnTo>
                    <a:pt x="2377" y="1261"/>
                  </a:lnTo>
                  <a:lnTo>
                    <a:pt x="2413" y="1230"/>
                  </a:lnTo>
                  <a:lnTo>
                    <a:pt x="2451" y="1215"/>
                  </a:lnTo>
                  <a:lnTo>
                    <a:pt x="2385" y="1215"/>
                  </a:lnTo>
                  <a:lnTo>
                    <a:pt x="2301" y="1171"/>
                  </a:lnTo>
                  <a:lnTo>
                    <a:pt x="2310" y="1255"/>
                  </a:lnTo>
                  <a:lnTo>
                    <a:pt x="2229" y="1224"/>
                  </a:lnTo>
                  <a:lnTo>
                    <a:pt x="2250" y="1337"/>
                  </a:lnTo>
                  <a:lnTo>
                    <a:pt x="2147" y="1306"/>
                  </a:lnTo>
                  <a:lnTo>
                    <a:pt x="2189" y="1422"/>
                  </a:lnTo>
                  <a:lnTo>
                    <a:pt x="2073" y="1380"/>
                  </a:lnTo>
                  <a:lnTo>
                    <a:pt x="2124" y="1506"/>
                  </a:lnTo>
                  <a:lnTo>
                    <a:pt x="2006" y="1453"/>
                  </a:lnTo>
                  <a:lnTo>
                    <a:pt x="2033" y="1580"/>
                  </a:lnTo>
                  <a:lnTo>
                    <a:pt x="1930" y="1513"/>
                  </a:lnTo>
                  <a:lnTo>
                    <a:pt x="1961" y="1639"/>
                  </a:lnTo>
                  <a:lnTo>
                    <a:pt x="1864" y="1572"/>
                  </a:lnTo>
                  <a:lnTo>
                    <a:pt x="1871" y="1698"/>
                  </a:lnTo>
                  <a:lnTo>
                    <a:pt x="1782" y="1618"/>
                  </a:lnTo>
                  <a:lnTo>
                    <a:pt x="1767" y="1734"/>
                  </a:lnTo>
                  <a:lnTo>
                    <a:pt x="1692" y="1648"/>
                  </a:lnTo>
                  <a:lnTo>
                    <a:pt x="1662" y="1772"/>
                  </a:lnTo>
                  <a:lnTo>
                    <a:pt x="1603" y="1669"/>
                  </a:lnTo>
                  <a:lnTo>
                    <a:pt x="1559" y="1795"/>
                  </a:lnTo>
                  <a:lnTo>
                    <a:pt x="1506" y="1685"/>
                  </a:lnTo>
                  <a:lnTo>
                    <a:pt x="1461" y="1816"/>
                  </a:lnTo>
                  <a:lnTo>
                    <a:pt x="1417" y="1690"/>
                  </a:lnTo>
                  <a:lnTo>
                    <a:pt x="1364" y="1823"/>
                  </a:lnTo>
                  <a:lnTo>
                    <a:pt x="1322" y="1690"/>
                  </a:lnTo>
                  <a:lnTo>
                    <a:pt x="1251" y="1816"/>
                  </a:lnTo>
                  <a:lnTo>
                    <a:pt x="1230" y="1685"/>
                  </a:lnTo>
                  <a:lnTo>
                    <a:pt x="1156" y="1801"/>
                  </a:lnTo>
                  <a:lnTo>
                    <a:pt x="1141" y="1660"/>
                  </a:lnTo>
                  <a:lnTo>
                    <a:pt x="1052" y="1772"/>
                  </a:lnTo>
                  <a:lnTo>
                    <a:pt x="1052" y="1639"/>
                  </a:lnTo>
                  <a:lnTo>
                    <a:pt x="962" y="1744"/>
                  </a:lnTo>
                  <a:lnTo>
                    <a:pt x="968" y="1609"/>
                  </a:lnTo>
                  <a:lnTo>
                    <a:pt x="858" y="1685"/>
                  </a:lnTo>
                  <a:lnTo>
                    <a:pt x="881" y="1565"/>
                  </a:lnTo>
                  <a:lnTo>
                    <a:pt x="755" y="1624"/>
                  </a:lnTo>
                  <a:lnTo>
                    <a:pt x="799" y="1521"/>
                  </a:lnTo>
                  <a:lnTo>
                    <a:pt x="664" y="1565"/>
                  </a:lnTo>
                  <a:lnTo>
                    <a:pt x="730" y="1468"/>
                  </a:lnTo>
                  <a:lnTo>
                    <a:pt x="607" y="1491"/>
                  </a:lnTo>
                  <a:lnTo>
                    <a:pt x="679" y="1401"/>
                  </a:lnTo>
                  <a:lnTo>
                    <a:pt x="546" y="1417"/>
                  </a:lnTo>
                  <a:lnTo>
                    <a:pt x="626" y="1342"/>
                  </a:lnTo>
                  <a:lnTo>
                    <a:pt x="561" y="1337"/>
                  </a:lnTo>
                  <a:lnTo>
                    <a:pt x="719" y="1282"/>
                  </a:lnTo>
                  <a:lnTo>
                    <a:pt x="837" y="1209"/>
                  </a:lnTo>
                  <a:lnTo>
                    <a:pt x="896" y="1120"/>
                  </a:lnTo>
                  <a:lnTo>
                    <a:pt x="919" y="1046"/>
                  </a:lnTo>
                  <a:lnTo>
                    <a:pt x="919" y="987"/>
                  </a:lnTo>
                  <a:lnTo>
                    <a:pt x="902" y="964"/>
                  </a:lnTo>
                  <a:lnTo>
                    <a:pt x="902" y="964"/>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39" name="Freeform 19"/>
            <p:cNvSpPr>
              <a:spLocks/>
            </p:cNvSpPr>
            <p:nvPr/>
          </p:nvSpPr>
          <p:spPr bwMode="auto">
            <a:xfrm>
              <a:off x="959" y="1044"/>
              <a:ext cx="1184" cy="451"/>
            </a:xfrm>
            <a:custGeom>
              <a:avLst/>
              <a:gdLst>
                <a:gd name="T0" fmla="*/ 0 w 1473"/>
                <a:gd name="T1" fmla="*/ 213 h 680"/>
                <a:gd name="T2" fmla="*/ 104 w 1473"/>
                <a:gd name="T3" fmla="*/ 369 h 680"/>
                <a:gd name="T4" fmla="*/ 177 w 1473"/>
                <a:gd name="T5" fmla="*/ 458 h 680"/>
                <a:gd name="T6" fmla="*/ 281 w 1473"/>
                <a:gd name="T7" fmla="*/ 549 h 680"/>
                <a:gd name="T8" fmla="*/ 409 w 1473"/>
                <a:gd name="T9" fmla="*/ 621 h 680"/>
                <a:gd name="T10" fmla="*/ 513 w 1473"/>
                <a:gd name="T11" fmla="*/ 650 h 680"/>
                <a:gd name="T12" fmla="*/ 608 w 1473"/>
                <a:gd name="T13" fmla="*/ 650 h 680"/>
                <a:gd name="T14" fmla="*/ 728 w 1473"/>
                <a:gd name="T15" fmla="*/ 629 h 680"/>
                <a:gd name="T16" fmla="*/ 810 w 1473"/>
                <a:gd name="T17" fmla="*/ 593 h 680"/>
                <a:gd name="T18" fmla="*/ 899 w 1473"/>
                <a:gd name="T19" fmla="*/ 519 h 680"/>
                <a:gd name="T20" fmla="*/ 996 w 1473"/>
                <a:gd name="T21" fmla="*/ 393 h 680"/>
                <a:gd name="T22" fmla="*/ 1063 w 1473"/>
                <a:gd name="T23" fmla="*/ 256 h 680"/>
                <a:gd name="T24" fmla="*/ 1116 w 1473"/>
                <a:gd name="T25" fmla="*/ 161 h 680"/>
                <a:gd name="T26" fmla="*/ 1181 w 1473"/>
                <a:gd name="T27" fmla="*/ 87 h 680"/>
                <a:gd name="T28" fmla="*/ 1264 w 1473"/>
                <a:gd name="T29" fmla="*/ 30 h 680"/>
                <a:gd name="T30" fmla="*/ 1376 w 1473"/>
                <a:gd name="T31" fmla="*/ 5 h 680"/>
                <a:gd name="T32" fmla="*/ 1473 w 1473"/>
                <a:gd name="T33" fmla="*/ 0 h 680"/>
                <a:gd name="T34" fmla="*/ 1295 w 1473"/>
                <a:gd name="T35" fmla="*/ 36 h 680"/>
                <a:gd name="T36" fmla="*/ 1205 w 1473"/>
                <a:gd name="T37" fmla="*/ 87 h 680"/>
                <a:gd name="T38" fmla="*/ 1129 w 1473"/>
                <a:gd name="T39" fmla="*/ 177 h 680"/>
                <a:gd name="T40" fmla="*/ 1034 w 1473"/>
                <a:gd name="T41" fmla="*/ 363 h 680"/>
                <a:gd name="T42" fmla="*/ 945 w 1473"/>
                <a:gd name="T43" fmla="*/ 504 h 680"/>
                <a:gd name="T44" fmla="*/ 825 w 1473"/>
                <a:gd name="T45" fmla="*/ 614 h 680"/>
                <a:gd name="T46" fmla="*/ 679 w 1473"/>
                <a:gd name="T47" fmla="*/ 675 h 680"/>
                <a:gd name="T48" fmla="*/ 506 w 1473"/>
                <a:gd name="T49" fmla="*/ 680 h 680"/>
                <a:gd name="T50" fmla="*/ 378 w 1473"/>
                <a:gd name="T51" fmla="*/ 637 h 680"/>
                <a:gd name="T52" fmla="*/ 258 w 1473"/>
                <a:gd name="T53" fmla="*/ 563 h 680"/>
                <a:gd name="T54" fmla="*/ 171 w 1473"/>
                <a:gd name="T55" fmla="*/ 473 h 680"/>
                <a:gd name="T56" fmla="*/ 112 w 1473"/>
                <a:gd name="T57" fmla="*/ 399 h 680"/>
                <a:gd name="T58" fmla="*/ 0 w 1473"/>
                <a:gd name="T59" fmla="*/ 213 h 680"/>
                <a:gd name="T60" fmla="*/ 0 w 1473"/>
                <a:gd name="T61" fmla="*/ 213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3" h="680">
                  <a:moveTo>
                    <a:pt x="0" y="213"/>
                  </a:moveTo>
                  <a:lnTo>
                    <a:pt x="104" y="369"/>
                  </a:lnTo>
                  <a:lnTo>
                    <a:pt x="177" y="458"/>
                  </a:lnTo>
                  <a:lnTo>
                    <a:pt x="281" y="549"/>
                  </a:lnTo>
                  <a:lnTo>
                    <a:pt x="409" y="621"/>
                  </a:lnTo>
                  <a:lnTo>
                    <a:pt x="513" y="650"/>
                  </a:lnTo>
                  <a:lnTo>
                    <a:pt x="608" y="650"/>
                  </a:lnTo>
                  <a:lnTo>
                    <a:pt x="728" y="629"/>
                  </a:lnTo>
                  <a:lnTo>
                    <a:pt x="810" y="593"/>
                  </a:lnTo>
                  <a:lnTo>
                    <a:pt x="899" y="519"/>
                  </a:lnTo>
                  <a:lnTo>
                    <a:pt x="996" y="393"/>
                  </a:lnTo>
                  <a:lnTo>
                    <a:pt x="1063" y="256"/>
                  </a:lnTo>
                  <a:lnTo>
                    <a:pt x="1116" y="161"/>
                  </a:lnTo>
                  <a:lnTo>
                    <a:pt x="1181" y="87"/>
                  </a:lnTo>
                  <a:lnTo>
                    <a:pt x="1264" y="30"/>
                  </a:lnTo>
                  <a:lnTo>
                    <a:pt x="1376" y="5"/>
                  </a:lnTo>
                  <a:lnTo>
                    <a:pt x="1473" y="0"/>
                  </a:lnTo>
                  <a:lnTo>
                    <a:pt x="1295" y="36"/>
                  </a:lnTo>
                  <a:lnTo>
                    <a:pt x="1205" y="87"/>
                  </a:lnTo>
                  <a:lnTo>
                    <a:pt x="1129" y="177"/>
                  </a:lnTo>
                  <a:lnTo>
                    <a:pt x="1034" y="363"/>
                  </a:lnTo>
                  <a:lnTo>
                    <a:pt x="945" y="504"/>
                  </a:lnTo>
                  <a:lnTo>
                    <a:pt x="825" y="614"/>
                  </a:lnTo>
                  <a:lnTo>
                    <a:pt x="679" y="675"/>
                  </a:lnTo>
                  <a:lnTo>
                    <a:pt x="506" y="680"/>
                  </a:lnTo>
                  <a:lnTo>
                    <a:pt x="378" y="637"/>
                  </a:lnTo>
                  <a:lnTo>
                    <a:pt x="258" y="563"/>
                  </a:lnTo>
                  <a:lnTo>
                    <a:pt x="171" y="473"/>
                  </a:lnTo>
                  <a:lnTo>
                    <a:pt x="112" y="399"/>
                  </a:lnTo>
                  <a:lnTo>
                    <a:pt x="0" y="213"/>
                  </a:lnTo>
                  <a:lnTo>
                    <a:pt x="0" y="213"/>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0" name="Freeform 20"/>
            <p:cNvSpPr>
              <a:spLocks/>
            </p:cNvSpPr>
            <p:nvPr/>
          </p:nvSpPr>
          <p:spPr bwMode="auto">
            <a:xfrm>
              <a:off x="2081" y="1042"/>
              <a:ext cx="271" cy="430"/>
            </a:xfrm>
            <a:custGeom>
              <a:avLst/>
              <a:gdLst>
                <a:gd name="T0" fmla="*/ 78 w 339"/>
                <a:gd name="T1" fmla="*/ 6 h 650"/>
                <a:gd name="T2" fmla="*/ 42 w 339"/>
                <a:gd name="T3" fmla="*/ 38 h 650"/>
                <a:gd name="T4" fmla="*/ 16 w 339"/>
                <a:gd name="T5" fmla="*/ 87 h 650"/>
                <a:gd name="T6" fmla="*/ 0 w 339"/>
                <a:gd name="T7" fmla="*/ 165 h 650"/>
                <a:gd name="T8" fmla="*/ 0 w 339"/>
                <a:gd name="T9" fmla="*/ 255 h 650"/>
                <a:gd name="T10" fmla="*/ 27 w 339"/>
                <a:gd name="T11" fmla="*/ 371 h 650"/>
                <a:gd name="T12" fmla="*/ 59 w 339"/>
                <a:gd name="T13" fmla="*/ 466 h 650"/>
                <a:gd name="T14" fmla="*/ 103 w 339"/>
                <a:gd name="T15" fmla="*/ 547 h 650"/>
                <a:gd name="T16" fmla="*/ 164 w 339"/>
                <a:gd name="T17" fmla="*/ 620 h 650"/>
                <a:gd name="T18" fmla="*/ 219 w 339"/>
                <a:gd name="T19" fmla="*/ 648 h 650"/>
                <a:gd name="T20" fmla="*/ 255 w 339"/>
                <a:gd name="T21" fmla="*/ 650 h 650"/>
                <a:gd name="T22" fmla="*/ 284 w 339"/>
                <a:gd name="T23" fmla="*/ 633 h 650"/>
                <a:gd name="T24" fmla="*/ 314 w 339"/>
                <a:gd name="T25" fmla="*/ 599 h 650"/>
                <a:gd name="T26" fmla="*/ 331 w 339"/>
                <a:gd name="T27" fmla="*/ 540 h 650"/>
                <a:gd name="T28" fmla="*/ 339 w 339"/>
                <a:gd name="T29" fmla="*/ 460 h 650"/>
                <a:gd name="T30" fmla="*/ 337 w 339"/>
                <a:gd name="T31" fmla="*/ 361 h 650"/>
                <a:gd name="T32" fmla="*/ 329 w 339"/>
                <a:gd name="T33" fmla="*/ 272 h 650"/>
                <a:gd name="T34" fmla="*/ 303 w 339"/>
                <a:gd name="T35" fmla="*/ 182 h 650"/>
                <a:gd name="T36" fmla="*/ 265 w 339"/>
                <a:gd name="T37" fmla="*/ 114 h 650"/>
                <a:gd name="T38" fmla="*/ 217 w 339"/>
                <a:gd name="T39" fmla="*/ 40 h 650"/>
                <a:gd name="T40" fmla="*/ 143 w 339"/>
                <a:gd name="T41" fmla="*/ 0 h 650"/>
                <a:gd name="T42" fmla="*/ 202 w 339"/>
                <a:gd name="T43" fmla="*/ 34 h 650"/>
                <a:gd name="T44" fmla="*/ 251 w 339"/>
                <a:gd name="T45" fmla="*/ 104 h 650"/>
                <a:gd name="T46" fmla="*/ 301 w 339"/>
                <a:gd name="T47" fmla="*/ 196 h 650"/>
                <a:gd name="T48" fmla="*/ 329 w 339"/>
                <a:gd name="T49" fmla="*/ 306 h 650"/>
                <a:gd name="T50" fmla="*/ 333 w 339"/>
                <a:gd name="T51" fmla="*/ 428 h 650"/>
                <a:gd name="T52" fmla="*/ 329 w 339"/>
                <a:gd name="T53" fmla="*/ 506 h 650"/>
                <a:gd name="T54" fmla="*/ 318 w 339"/>
                <a:gd name="T55" fmla="*/ 568 h 650"/>
                <a:gd name="T56" fmla="*/ 295 w 339"/>
                <a:gd name="T57" fmla="*/ 614 h 650"/>
                <a:gd name="T58" fmla="*/ 269 w 339"/>
                <a:gd name="T59" fmla="*/ 637 h 650"/>
                <a:gd name="T60" fmla="*/ 232 w 339"/>
                <a:gd name="T61" fmla="*/ 641 h 650"/>
                <a:gd name="T62" fmla="*/ 187 w 339"/>
                <a:gd name="T63" fmla="*/ 624 h 650"/>
                <a:gd name="T64" fmla="*/ 132 w 339"/>
                <a:gd name="T65" fmla="*/ 572 h 650"/>
                <a:gd name="T66" fmla="*/ 86 w 339"/>
                <a:gd name="T67" fmla="*/ 506 h 650"/>
                <a:gd name="T68" fmla="*/ 42 w 339"/>
                <a:gd name="T69" fmla="*/ 399 h 650"/>
                <a:gd name="T70" fmla="*/ 12 w 339"/>
                <a:gd name="T71" fmla="*/ 270 h 650"/>
                <a:gd name="T72" fmla="*/ 6 w 339"/>
                <a:gd name="T73" fmla="*/ 181 h 650"/>
                <a:gd name="T74" fmla="*/ 23 w 339"/>
                <a:gd name="T75" fmla="*/ 87 h 650"/>
                <a:gd name="T76" fmla="*/ 44 w 339"/>
                <a:gd name="T77" fmla="*/ 40 h 650"/>
                <a:gd name="T78" fmla="*/ 78 w 339"/>
                <a:gd name="T79" fmla="*/ 6 h 650"/>
                <a:gd name="T80" fmla="*/ 78 w 339"/>
                <a:gd name="T81" fmla="*/ 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9" h="650">
                  <a:moveTo>
                    <a:pt x="78" y="6"/>
                  </a:moveTo>
                  <a:lnTo>
                    <a:pt x="42" y="38"/>
                  </a:lnTo>
                  <a:lnTo>
                    <a:pt x="16" y="87"/>
                  </a:lnTo>
                  <a:lnTo>
                    <a:pt x="0" y="165"/>
                  </a:lnTo>
                  <a:lnTo>
                    <a:pt x="0" y="255"/>
                  </a:lnTo>
                  <a:lnTo>
                    <a:pt x="27" y="371"/>
                  </a:lnTo>
                  <a:lnTo>
                    <a:pt x="59" y="466"/>
                  </a:lnTo>
                  <a:lnTo>
                    <a:pt x="103" y="547"/>
                  </a:lnTo>
                  <a:lnTo>
                    <a:pt x="164" y="620"/>
                  </a:lnTo>
                  <a:lnTo>
                    <a:pt x="219" y="648"/>
                  </a:lnTo>
                  <a:lnTo>
                    <a:pt x="255" y="650"/>
                  </a:lnTo>
                  <a:lnTo>
                    <a:pt x="284" y="633"/>
                  </a:lnTo>
                  <a:lnTo>
                    <a:pt x="314" y="599"/>
                  </a:lnTo>
                  <a:lnTo>
                    <a:pt x="331" y="540"/>
                  </a:lnTo>
                  <a:lnTo>
                    <a:pt x="339" y="460"/>
                  </a:lnTo>
                  <a:lnTo>
                    <a:pt x="337" y="361"/>
                  </a:lnTo>
                  <a:lnTo>
                    <a:pt x="329" y="272"/>
                  </a:lnTo>
                  <a:lnTo>
                    <a:pt x="303" y="182"/>
                  </a:lnTo>
                  <a:lnTo>
                    <a:pt x="265" y="114"/>
                  </a:lnTo>
                  <a:lnTo>
                    <a:pt x="217" y="40"/>
                  </a:lnTo>
                  <a:lnTo>
                    <a:pt x="143" y="0"/>
                  </a:lnTo>
                  <a:lnTo>
                    <a:pt x="202" y="34"/>
                  </a:lnTo>
                  <a:lnTo>
                    <a:pt x="251" y="104"/>
                  </a:lnTo>
                  <a:lnTo>
                    <a:pt x="301" y="196"/>
                  </a:lnTo>
                  <a:lnTo>
                    <a:pt x="329" y="306"/>
                  </a:lnTo>
                  <a:lnTo>
                    <a:pt x="333" y="428"/>
                  </a:lnTo>
                  <a:lnTo>
                    <a:pt x="329" y="506"/>
                  </a:lnTo>
                  <a:lnTo>
                    <a:pt x="318" y="568"/>
                  </a:lnTo>
                  <a:lnTo>
                    <a:pt x="295" y="614"/>
                  </a:lnTo>
                  <a:lnTo>
                    <a:pt x="269" y="637"/>
                  </a:lnTo>
                  <a:lnTo>
                    <a:pt x="232" y="641"/>
                  </a:lnTo>
                  <a:lnTo>
                    <a:pt x="187" y="624"/>
                  </a:lnTo>
                  <a:lnTo>
                    <a:pt x="132" y="572"/>
                  </a:lnTo>
                  <a:lnTo>
                    <a:pt x="86" y="506"/>
                  </a:lnTo>
                  <a:lnTo>
                    <a:pt x="42" y="399"/>
                  </a:lnTo>
                  <a:lnTo>
                    <a:pt x="12" y="270"/>
                  </a:lnTo>
                  <a:lnTo>
                    <a:pt x="6" y="181"/>
                  </a:lnTo>
                  <a:lnTo>
                    <a:pt x="23" y="87"/>
                  </a:lnTo>
                  <a:lnTo>
                    <a:pt x="44" y="40"/>
                  </a:lnTo>
                  <a:lnTo>
                    <a:pt x="78" y="6"/>
                  </a:lnTo>
                  <a:lnTo>
                    <a:pt x="78" y="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1" name="Freeform 21"/>
            <p:cNvSpPr>
              <a:spLocks/>
            </p:cNvSpPr>
            <p:nvPr/>
          </p:nvSpPr>
          <p:spPr bwMode="auto">
            <a:xfrm>
              <a:off x="2103" y="1056"/>
              <a:ext cx="220" cy="394"/>
            </a:xfrm>
            <a:custGeom>
              <a:avLst/>
              <a:gdLst>
                <a:gd name="T0" fmla="*/ 245 w 274"/>
                <a:gd name="T1" fmla="*/ 411 h 597"/>
                <a:gd name="T2" fmla="*/ 247 w 274"/>
                <a:gd name="T3" fmla="*/ 473 h 597"/>
                <a:gd name="T4" fmla="*/ 245 w 274"/>
                <a:gd name="T5" fmla="*/ 526 h 597"/>
                <a:gd name="T6" fmla="*/ 238 w 274"/>
                <a:gd name="T7" fmla="*/ 589 h 597"/>
                <a:gd name="T8" fmla="*/ 221 w 274"/>
                <a:gd name="T9" fmla="*/ 597 h 597"/>
                <a:gd name="T10" fmla="*/ 181 w 274"/>
                <a:gd name="T11" fmla="*/ 593 h 597"/>
                <a:gd name="T12" fmla="*/ 144 w 274"/>
                <a:gd name="T13" fmla="*/ 565 h 597"/>
                <a:gd name="T14" fmla="*/ 99 w 274"/>
                <a:gd name="T15" fmla="*/ 517 h 597"/>
                <a:gd name="T16" fmla="*/ 53 w 274"/>
                <a:gd name="T17" fmla="*/ 439 h 597"/>
                <a:gd name="T18" fmla="*/ 21 w 274"/>
                <a:gd name="T19" fmla="*/ 342 h 597"/>
                <a:gd name="T20" fmla="*/ 4 w 274"/>
                <a:gd name="T21" fmla="*/ 239 h 597"/>
                <a:gd name="T22" fmla="*/ 0 w 274"/>
                <a:gd name="T23" fmla="*/ 161 h 597"/>
                <a:gd name="T24" fmla="*/ 6 w 274"/>
                <a:gd name="T25" fmla="*/ 93 h 597"/>
                <a:gd name="T26" fmla="*/ 27 w 274"/>
                <a:gd name="T27" fmla="*/ 42 h 597"/>
                <a:gd name="T28" fmla="*/ 53 w 274"/>
                <a:gd name="T29" fmla="*/ 13 h 597"/>
                <a:gd name="T30" fmla="*/ 74 w 274"/>
                <a:gd name="T31" fmla="*/ 0 h 597"/>
                <a:gd name="T32" fmla="*/ 101 w 274"/>
                <a:gd name="T33" fmla="*/ 2 h 597"/>
                <a:gd name="T34" fmla="*/ 135 w 274"/>
                <a:gd name="T35" fmla="*/ 17 h 597"/>
                <a:gd name="T36" fmla="*/ 167 w 274"/>
                <a:gd name="T37" fmla="*/ 51 h 597"/>
                <a:gd name="T38" fmla="*/ 215 w 274"/>
                <a:gd name="T39" fmla="*/ 112 h 597"/>
                <a:gd name="T40" fmla="*/ 255 w 274"/>
                <a:gd name="T41" fmla="*/ 201 h 597"/>
                <a:gd name="T42" fmla="*/ 274 w 274"/>
                <a:gd name="T43" fmla="*/ 277 h 597"/>
                <a:gd name="T44" fmla="*/ 200 w 274"/>
                <a:gd name="T45" fmla="*/ 152 h 597"/>
                <a:gd name="T46" fmla="*/ 219 w 274"/>
                <a:gd name="T47" fmla="*/ 205 h 597"/>
                <a:gd name="T48" fmla="*/ 230 w 274"/>
                <a:gd name="T49" fmla="*/ 266 h 597"/>
                <a:gd name="T50" fmla="*/ 162 w 274"/>
                <a:gd name="T51" fmla="*/ 165 h 597"/>
                <a:gd name="T52" fmla="*/ 196 w 274"/>
                <a:gd name="T53" fmla="*/ 279 h 597"/>
                <a:gd name="T54" fmla="*/ 133 w 274"/>
                <a:gd name="T55" fmla="*/ 177 h 597"/>
                <a:gd name="T56" fmla="*/ 160 w 274"/>
                <a:gd name="T57" fmla="*/ 298 h 597"/>
                <a:gd name="T58" fmla="*/ 103 w 274"/>
                <a:gd name="T59" fmla="*/ 201 h 597"/>
                <a:gd name="T60" fmla="*/ 116 w 274"/>
                <a:gd name="T61" fmla="*/ 315 h 597"/>
                <a:gd name="T62" fmla="*/ 63 w 274"/>
                <a:gd name="T63" fmla="*/ 211 h 597"/>
                <a:gd name="T64" fmla="*/ 80 w 274"/>
                <a:gd name="T65" fmla="*/ 312 h 597"/>
                <a:gd name="T66" fmla="*/ 32 w 274"/>
                <a:gd name="T67" fmla="*/ 232 h 597"/>
                <a:gd name="T68" fmla="*/ 67 w 274"/>
                <a:gd name="T69" fmla="*/ 334 h 597"/>
                <a:gd name="T70" fmla="*/ 84 w 274"/>
                <a:gd name="T71" fmla="*/ 452 h 597"/>
                <a:gd name="T72" fmla="*/ 93 w 274"/>
                <a:gd name="T73" fmla="*/ 386 h 597"/>
                <a:gd name="T74" fmla="*/ 110 w 274"/>
                <a:gd name="T75" fmla="*/ 473 h 597"/>
                <a:gd name="T76" fmla="*/ 120 w 274"/>
                <a:gd name="T77" fmla="*/ 361 h 597"/>
                <a:gd name="T78" fmla="*/ 141 w 274"/>
                <a:gd name="T79" fmla="*/ 494 h 597"/>
                <a:gd name="T80" fmla="*/ 160 w 274"/>
                <a:gd name="T81" fmla="*/ 357 h 597"/>
                <a:gd name="T82" fmla="*/ 173 w 274"/>
                <a:gd name="T83" fmla="*/ 532 h 597"/>
                <a:gd name="T84" fmla="*/ 194 w 274"/>
                <a:gd name="T85" fmla="*/ 342 h 597"/>
                <a:gd name="T86" fmla="*/ 213 w 274"/>
                <a:gd name="T87" fmla="*/ 547 h 597"/>
                <a:gd name="T88" fmla="*/ 245 w 274"/>
                <a:gd name="T89" fmla="*/ 411 h 597"/>
                <a:gd name="T90" fmla="*/ 245 w 274"/>
                <a:gd name="T91" fmla="*/ 41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4" h="597">
                  <a:moveTo>
                    <a:pt x="245" y="411"/>
                  </a:moveTo>
                  <a:lnTo>
                    <a:pt x="247" y="473"/>
                  </a:lnTo>
                  <a:lnTo>
                    <a:pt x="245" y="526"/>
                  </a:lnTo>
                  <a:lnTo>
                    <a:pt x="238" y="589"/>
                  </a:lnTo>
                  <a:lnTo>
                    <a:pt x="221" y="597"/>
                  </a:lnTo>
                  <a:lnTo>
                    <a:pt x="181" y="593"/>
                  </a:lnTo>
                  <a:lnTo>
                    <a:pt x="144" y="565"/>
                  </a:lnTo>
                  <a:lnTo>
                    <a:pt x="99" y="517"/>
                  </a:lnTo>
                  <a:lnTo>
                    <a:pt x="53" y="439"/>
                  </a:lnTo>
                  <a:lnTo>
                    <a:pt x="21" y="342"/>
                  </a:lnTo>
                  <a:lnTo>
                    <a:pt x="4" y="239"/>
                  </a:lnTo>
                  <a:lnTo>
                    <a:pt x="0" y="161"/>
                  </a:lnTo>
                  <a:lnTo>
                    <a:pt x="6" y="93"/>
                  </a:lnTo>
                  <a:lnTo>
                    <a:pt x="27" y="42"/>
                  </a:lnTo>
                  <a:lnTo>
                    <a:pt x="53" y="13"/>
                  </a:lnTo>
                  <a:lnTo>
                    <a:pt x="74" y="0"/>
                  </a:lnTo>
                  <a:lnTo>
                    <a:pt x="101" y="2"/>
                  </a:lnTo>
                  <a:lnTo>
                    <a:pt x="135" y="17"/>
                  </a:lnTo>
                  <a:lnTo>
                    <a:pt x="167" y="51"/>
                  </a:lnTo>
                  <a:lnTo>
                    <a:pt x="215" y="112"/>
                  </a:lnTo>
                  <a:lnTo>
                    <a:pt x="255" y="201"/>
                  </a:lnTo>
                  <a:lnTo>
                    <a:pt x="274" y="277"/>
                  </a:lnTo>
                  <a:lnTo>
                    <a:pt x="200" y="152"/>
                  </a:lnTo>
                  <a:lnTo>
                    <a:pt x="219" y="205"/>
                  </a:lnTo>
                  <a:lnTo>
                    <a:pt x="230" y="266"/>
                  </a:lnTo>
                  <a:lnTo>
                    <a:pt x="162" y="165"/>
                  </a:lnTo>
                  <a:lnTo>
                    <a:pt x="196" y="279"/>
                  </a:lnTo>
                  <a:lnTo>
                    <a:pt x="133" y="177"/>
                  </a:lnTo>
                  <a:lnTo>
                    <a:pt x="160" y="298"/>
                  </a:lnTo>
                  <a:lnTo>
                    <a:pt x="103" y="201"/>
                  </a:lnTo>
                  <a:lnTo>
                    <a:pt x="116" y="315"/>
                  </a:lnTo>
                  <a:lnTo>
                    <a:pt x="63" y="211"/>
                  </a:lnTo>
                  <a:lnTo>
                    <a:pt x="80" y="312"/>
                  </a:lnTo>
                  <a:lnTo>
                    <a:pt x="32" y="232"/>
                  </a:lnTo>
                  <a:lnTo>
                    <a:pt x="67" y="334"/>
                  </a:lnTo>
                  <a:lnTo>
                    <a:pt x="84" y="452"/>
                  </a:lnTo>
                  <a:lnTo>
                    <a:pt x="93" y="386"/>
                  </a:lnTo>
                  <a:lnTo>
                    <a:pt x="110" y="473"/>
                  </a:lnTo>
                  <a:lnTo>
                    <a:pt x="120" y="361"/>
                  </a:lnTo>
                  <a:lnTo>
                    <a:pt x="141" y="494"/>
                  </a:lnTo>
                  <a:lnTo>
                    <a:pt x="160" y="357"/>
                  </a:lnTo>
                  <a:lnTo>
                    <a:pt x="173" y="532"/>
                  </a:lnTo>
                  <a:lnTo>
                    <a:pt x="194" y="342"/>
                  </a:lnTo>
                  <a:lnTo>
                    <a:pt x="213" y="547"/>
                  </a:lnTo>
                  <a:lnTo>
                    <a:pt x="245" y="411"/>
                  </a:lnTo>
                  <a:lnTo>
                    <a:pt x="245" y="411"/>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2" name="Freeform 22"/>
            <p:cNvSpPr>
              <a:spLocks/>
            </p:cNvSpPr>
            <p:nvPr/>
          </p:nvSpPr>
          <p:spPr bwMode="auto">
            <a:xfrm>
              <a:off x="858" y="820"/>
              <a:ext cx="116" cy="238"/>
            </a:xfrm>
            <a:custGeom>
              <a:avLst/>
              <a:gdLst>
                <a:gd name="T0" fmla="*/ 12 w 145"/>
                <a:gd name="T1" fmla="*/ 360 h 360"/>
                <a:gd name="T2" fmla="*/ 0 w 145"/>
                <a:gd name="T3" fmla="*/ 274 h 360"/>
                <a:gd name="T4" fmla="*/ 18 w 145"/>
                <a:gd name="T5" fmla="*/ 183 h 360"/>
                <a:gd name="T6" fmla="*/ 42 w 145"/>
                <a:gd name="T7" fmla="*/ 122 h 360"/>
                <a:gd name="T8" fmla="*/ 86 w 145"/>
                <a:gd name="T9" fmla="*/ 55 h 360"/>
                <a:gd name="T10" fmla="*/ 78 w 145"/>
                <a:gd name="T11" fmla="*/ 12 h 360"/>
                <a:gd name="T12" fmla="*/ 97 w 145"/>
                <a:gd name="T13" fmla="*/ 29 h 360"/>
                <a:gd name="T14" fmla="*/ 145 w 145"/>
                <a:gd name="T15" fmla="*/ 0 h 360"/>
                <a:gd name="T16" fmla="*/ 103 w 145"/>
                <a:gd name="T17" fmla="*/ 55 h 360"/>
                <a:gd name="T18" fmla="*/ 97 w 145"/>
                <a:gd name="T19" fmla="*/ 97 h 360"/>
                <a:gd name="T20" fmla="*/ 128 w 145"/>
                <a:gd name="T21" fmla="*/ 139 h 360"/>
                <a:gd name="T22" fmla="*/ 86 w 145"/>
                <a:gd name="T23" fmla="*/ 105 h 360"/>
                <a:gd name="T24" fmla="*/ 56 w 145"/>
                <a:gd name="T25" fmla="*/ 145 h 360"/>
                <a:gd name="T26" fmla="*/ 65 w 145"/>
                <a:gd name="T27" fmla="*/ 175 h 360"/>
                <a:gd name="T28" fmla="*/ 92 w 145"/>
                <a:gd name="T29" fmla="*/ 219 h 360"/>
                <a:gd name="T30" fmla="*/ 35 w 145"/>
                <a:gd name="T31" fmla="*/ 183 h 360"/>
                <a:gd name="T32" fmla="*/ 25 w 145"/>
                <a:gd name="T33" fmla="*/ 236 h 360"/>
                <a:gd name="T34" fmla="*/ 31 w 145"/>
                <a:gd name="T35" fmla="*/ 268 h 360"/>
                <a:gd name="T36" fmla="*/ 48 w 145"/>
                <a:gd name="T37" fmla="*/ 293 h 360"/>
                <a:gd name="T38" fmla="*/ 18 w 145"/>
                <a:gd name="T39" fmla="*/ 293 h 360"/>
                <a:gd name="T40" fmla="*/ 25 w 145"/>
                <a:gd name="T41" fmla="*/ 329 h 360"/>
                <a:gd name="T42" fmla="*/ 25 w 145"/>
                <a:gd name="T43" fmla="*/ 354 h 360"/>
                <a:gd name="T44" fmla="*/ 12 w 145"/>
                <a:gd name="T45" fmla="*/ 360 h 360"/>
                <a:gd name="T46" fmla="*/ 12 w 145"/>
                <a:gd name="T47"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360">
                  <a:moveTo>
                    <a:pt x="12" y="360"/>
                  </a:moveTo>
                  <a:lnTo>
                    <a:pt x="0" y="274"/>
                  </a:lnTo>
                  <a:lnTo>
                    <a:pt x="18" y="183"/>
                  </a:lnTo>
                  <a:lnTo>
                    <a:pt x="42" y="122"/>
                  </a:lnTo>
                  <a:lnTo>
                    <a:pt x="86" y="55"/>
                  </a:lnTo>
                  <a:lnTo>
                    <a:pt x="78" y="12"/>
                  </a:lnTo>
                  <a:lnTo>
                    <a:pt x="97" y="29"/>
                  </a:lnTo>
                  <a:lnTo>
                    <a:pt x="145" y="0"/>
                  </a:lnTo>
                  <a:lnTo>
                    <a:pt x="103" y="55"/>
                  </a:lnTo>
                  <a:lnTo>
                    <a:pt x="97" y="97"/>
                  </a:lnTo>
                  <a:lnTo>
                    <a:pt x="128" y="139"/>
                  </a:lnTo>
                  <a:lnTo>
                    <a:pt x="86" y="105"/>
                  </a:lnTo>
                  <a:lnTo>
                    <a:pt x="56" y="145"/>
                  </a:lnTo>
                  <a:lnTo>
                    <a:pt x="65" y="175"/>
                  </a:lnTo>
                  <a:lnTo>
                    <a:pt x="92" y="219"/>
                  </a:lnTo>
                  <a:lnTo>
                    <a:pt x="35" y="183"/>
                  </a:lnTo>
                  <a:lnTo>
                    <a:pt x="25" y="236"/>
                  </a:lnTo>
                  <a:lnTo>
                    <a:pt x="31" y="268"/>
                  </a:lnTo>
                  <a:lnTo>
                    <a:pt x="48" y="293"/>
                  </a:lnTo>
                  <a:lnTo>
                    <a:pt x="18" y="293"/>
                  </a:lnTo>
                  <a:lnTo>
                    <a:pt x="25" y="329"/>
                  </a:lnTo>
                  <a:lnTo>
                    <a:pt x="25" y="354"/>
                  </a:lnTo>
                  <a:lnTo>
                    <a:pt x="12" y="360"/>
                  </a:lnTo>
                  <a:lnTo>
                    <a:pt x="12" y="360"/>
                  </a:lnTo>
                  <a:close/>
                </a:path>
              </a:pathLst>
            </a:custGeom>
            <a:solidFill>
              <a:srgbClr val="FFB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graphicFrame>
        <p:nvGraphicFramePr>
          <p:cNvPr id="414743" name="Object 23"/>
          <p:cNvGraphicFramePr>
            <a:graphicFrameLocks noGrp="1" noChangeAspect="1"/>
          </p:cNvGraphicFramePr>
          <p:nvPr>
            <p:ph sz="half" idx="2"/>
          </p:nvPr>
        </p:nvGraphicFramePr>
        <p:xfrm>
          <a:off x="3352800" y="4876800"/>
          <a:ext cx="2336800" cy="1385888"/>
        </p:xfrm>
        <a:graphic>
          <a:graphicData uri="http://schemas.openxmlformats.org/presentationml/2006/ole">
            <mc:AlternateContent xmlns:mc="http://schemas.openxmlformats.org/markup-compatibility/2006">
              <mc:Choice xmlns:v="urn:schemas-microsoft-com:vml" Requires="v">
                <p:oleObj name="CorelDRAW" r:id="rId3" imgW="2532600" imgH="2001151" progId="CorelDRAW.Graphic.12">
                  <p:embed/>
                </p:oleObj>
              </mc:Choice>
              <mc:Fallback>
                <p:oleObj name="CorelDRAW" r:id="rId3" imgW="2532600" imgH="2001151" progId="CorelDRAW.Graphic.12">
                  <p:embed/>
                  <p:pic>
                    <p:nvPicPr>
                      <p:cNvPr id="414743" name="Object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2800" y="4876800"/>
                        <a:ext cx="2336800" cy="138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14744" name="Group 24"/>
          <p:cNvGrpSpPr>
            <a:grpSpLocks/>
          </p:cNvGrpSpPr>
          <p:nvPr/>
        </p:nvGrpSpPr>
        <p:grpSpPr bwMode="auto">
          <a:xfrm>
            <a:off x="6400800" y="4876800"/>
            <a:ext cx="2641600" cy="1143000"/>
            <a:chOff x="204" y="2517"/>
            <a:chExt cx="2106" cy="899"/>
          </a:xfrm>
        </p:grpSpPr>
        <p:sp>
          <p:nvSpPr>
            <p:cNvPr id="414745" name="AutoShape 25"/>
            <p:cNvSpPr>
              <a:spLocks noChangeAspect="1" noChangeArrowheads="1" noTextEdit="1"/>
            </p:cNvSpPr>
            <p:nvPr/>
          </p:nvSpPr>
          <p:spPr bwMode="auto">
            <a:xfrm>
              <a:off x="204" y="2523"/>
              <a:ext cx="2101" cy="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sv-SE"/>
            </a:p>
          </p:txBody>
        </p:sp>
        <p:sp>
          <p:nvSpPr>
            <p:cNvPr id="414746" name="Freeform 26"/>
            <p:cNvSpPr>
              <a:spLocks/>
            </p:cNvSpPr>
            <p:nvPr/>
          </p:nvSpPr>
          <p:spPr bwMode="auto">
            <a:xfrm>
              <a:off x="210" y="2517"/>
              <a:ext cx="2100" cy="888"/>
            </a:xfrm>
            <a:custGeom>
              <a:avLst/>
              <a:gdLst>
                <a:gd name="T0" fmla="*/ 16 w 350"/>
                <a:gd name="T1" fmla="*/ 2 h 148"/>
                <a:gd name="T2" fmla="*/ 36 w 350"/>
                <a:gd name="T3" fmla="*/ 12 h 148"/>
                <a:gd name="T4" fmla="*/ 82 w 350"/>
                <a:gd name="T5" fmla="*/ 15 h 148"/>
                <a:gd name="T6" fmla="*/ 181 w 350"/>
                <a:gd name="T7" fmla="*/ 6 h 148"/>
                <a:gd name="T8" fmla="*/ 242 w 350"/>
                <a:gd name="T9" fmla="*/ 41 h 148"/>
                <a:gd name="T10" fmla="*/ 276 w 350"/>
                <a:gd name="T11" fmla="*/ 70 h 148"/>
                <a:gd name="T12" fmla="*/ 299 w 350"/>
                <a:gd name="T13" fmla="*/ 88 h 148"/>
                <a:gd name="T14" fmla="*/ 330 w 350"/>
                <a:gd name="T15" fmla="*/ 107 h 148"/>
                <a:gd name="T16" fmla="*/ 347 w 350"/>
                <a:gd name="T17" fmla="*/ 115 h 148"/>
                <a:gd name="T18" fmla="*/ 336 w 350"/>
                <a:gd name="T19" fmla="*/ 127 h 148"/>
                <a:gd name="T20" fmla="*/ 326 w 350"/>
                <a:gd name="T21" fmla="*/ 148 h 148"/>
                <a:gd name="T22" fmla="*/ 305 w 350"/>
                <a:gd name="T23" fmla="*/ 143 h 148"/>
                <a:gd name="T24" fmla="*/ 285 w 350"/>
                <a:gd name="T25" fmla="*/ 136 h 148"/>
                <a:gd name="T26" fmla="*/ 250 w 350"/>
                <a:gd name="T27" fmla="*/ 135 h 148"/>
                <a:gd name="T28" fmla="*/ 205 w 350"/>
                <a:gd name="T29" fmla="*/ 139 h 148"/>
                <a:gd name="T30" fmla="*/ 124 w 350"/>
                <a:gd name="T31" fmla="*/ 124 h 148"/>
                <a:gd name="T32" fmla="*/ 93 w 350"/>
                <a:gd name="T33" fmla="*/ 96 h 148"/>
                <a:gd name="T34" fmla="*/ 56 w 350"/>
                <a:gd name="T35" fmla="*/ 65 h 148"/>
                <a:gd name="T36" fmla="*/ 34 w 350"/>
                <a:gd name="T37" fmla="*/ 52 h 148"/>
                <a:gd name="T38" fmla="*/ 0 w 350"/>
                <a:gd name="T39" fmla="*/ 34 h 148"/>
                <a:gd name="T40" fmla="*/ 16 w 350"/>
                <a:gd name="T4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0" h="148">
                  <a:moveTo>
                    <a:pt x="16" y="2"/>
                  </a:moveTo>
                  <a:lnTo>
                    <a:pt x="36" y="12"/>
                  </a:lnTo>
                  <a:cubicBezTo>
                    <a:pt x="51" y="19"/>
                    <a:pt x="62" y="19"/>
                    <a:pt x="82" y="15"/>
                  </a:cubicBezTo>
                  <a:cubicBezTo>
                    <a:pt x="102" y="12"/>
                    <a:pt x="152" y="0"/>
                    <a:pt x="181" y="6"/>
                  </a:cubicBezTo>
                  <a:cubicBezTo>
                    <a:pt x="209" y="13"/>
                    <a:pt x="237" y="35"/>
                    <a:pt x="242" y="41"/>
                  </a:cubicBezTo>
                  <a:cubicBezTo>
                    <a:pt x="248" y="47"/>
                    <a:pt x="271" y="65"/>
                    <a:pt x="276" y="70"/>
                  </a:cubicBezTo>
                  <a:cubicBezTo>
                    <a:pt x="282" y="75"/>
                    <a:pt x="296" y="84"/>
                    <a:pt x="299" y="88"/>
                  </a:cubicBezTo>
                  <a:cubicBezTo>
                    <a:pt x="302" y="92"/>
                    <a:pt x="327" y="106"/>
                    <a:pt x="330" y="107"/>
                  </a:cubicBezTo>
                  <a:cubicBezTo>
                    <a:pt x="333" y="108"/>
                    <a:pt x="344" y="113"/>
                    <a:pt x="347" y="115"/>
                  </a:cubicBezTo>
                  <a:cubicBezTo>
                    <a:pt x="350" y="116"/>
                    <a:pt x="339" y="123"/>
                    <a:pt x="336" y="127"/>
                  </a:cubicBezTo>
                  <a:cubicBezTo>
                    <a:pt x="333" y="131"/>
                    <a:pt x="326" y="148"/>
                    <a:pt x="326" y="148"/>
                  </a:cubicBezTo>
                  <a:cubicBezTo>
                    <a:pt x="326" y="148"/>
                    <a:pt x="310" y="144"/>
                    <a:pt x="305" y="143"/>
                  </a:cubicBezTo>
                  <a:cubicBezTo>
                    <a:pt x="301" y="141"/>
                    <a:pt x="293" y="138"/>
                    <a:pt x="285" y="136"/>
                  </a:cubicBezTo>
                  <a:cubicBezTo>
                    <a:pt x="278" y="134"/>
                    <a:pt x="267" y="135"/>
                    <a:pt x="250" y="135"/>
                  </a:cubicBezTo>
                  <a:cubicBezTo>
                    <a:pt x="233" y="136"/>
                    <a:pt x="227" y="138"/>
                    <a:pt x="205" y="139"/>
                  </a:cubicBezTo>
                  <a:cubicBezTo>
                    <a:pt x="172" y="140"/>
                    <a:pt x="153" y="142"/>
                    <a:pt x="124" y="124"/>
                  </a:cubicBezTo>
                  <a:cubicBezTo>
                    <a:pt x="101" y="109"/>
                    <a:pt x="101" y="102"/>
                    <a:pt x="93" y="96"/>
                  </a:cubicBezTo>
                  <a:cubicBezTo>
                    <a:pt x="85" y="90"/>
                    <a:pt x="67" y="72"/>
                    <a:pt x="56" y="65"/>
                  </a:cubicBezTo>
                  <a:cubicBezTo>
                    <a:pt x="45" y="58"/>
                    <a:pt x="47" y="58"/>
                    <a:pt x="34" y="52"/>
                  </a:cubicBezTo>
                  <a:cubicBezTo>
                    <a:pt x="22" y="45"/>
                    <a:pt x="0" y="35"/>
                    <a:pt x="0" y="34"/>
                  </a:cubicBezTo>
                  <a:lnTo>
                    <a:pt x="16" y="2"/>
                  </a:lnTo>
                  <a:close/>
                </a:path>
              </a:pathLst>
            </a:custGeom>
            <a:solidFill>
              <a:srgbClr val="BF4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7" name="Freeform 27"/>
            <p:cNvSpPr>
              <a:spLocks/>
            </p:cNvSpPr>
            <p:nvPr/>
          </p:nvSpPr>
          <p:spPr bwMode="auto">
            <a:xfrm>
              <a:off x="210" y="2523"/>
              <a:ext cx="2100" cy="876"/>
            </a:xfrm>
            <a:custGeom>
              <a:avLst/>
              <a:gdLst>
                <a:gd name="T0" fmla="*/ 16 w 350"/>
                <a:gd name="T1" fmla="*/ 2 h 146"/>
                <a:gd name="T2" fmla="*/ 36 w 350"/>
                <a:gd name="T3" fmla="*/ 12 h 146"/>
                <a:gd name="T4" fmla="*/ 82 w 350"/>
                <a:gd name="T5" fmla="*/ 16 h 146"/>
                <a:gd name="T6" fmla="*/ 180 w 350"/>
                <a:gd name="T7" fmla="*/ 7 h 146"/>
                <a:gd name="T8" fmla="*/ 242 w 350"/>
                <a:gd name="T9" fmla="*/ 41 h 146"/>
                <a:gd name="T10" fmla="*/ 276 w 350"/>
                <a:gd name="T11" fmla="*/ 70 h 146"/>
                <a:gd name="T12" fmla="*/ 299 w 350"/>
                <a:gd name="T13" fmla="*/ 88 h 146"/>
                <a:gd name="T14" fmla="*/ 330 w 350"/>
                <a:gd name="T15" fmla="*/ 106 h 146"/>
                <a:gd name="T16" fmla="*/ 347 w 350"/>
                <a:gd name="T17" fmla="*/ 114 h 146"/>
                <a:gd name="T18" fmla="*/ 336 w 350"/>
                <a:gd name="T19" fmla="*/ 126 h 146"/>
                <a:gd name="T20" fmla="*/ 326 w 350"/>
                <a:gd name="T21" fmla="*/ 146 h 146"/>
                <a:gd name="T22" fmla="*/ 306 w 350"/>
                <a:gd name="T23" fmla="*/ 141 h 146"/>
                <a:gd name="T24" fmla="*/ 286 w 350"/>
                <a:gd name="T25" fmla="*/ 134 h 146"/>
                <a:gd name="T26" fmla="*/ 250 w 350"/>
                <a:gd name="T27" fmla="*/ 133 h 146"/>
                <a:gd name="T28" fmla="*/ 205 w 350"/>
                <a:gd name="T29" fmla="*/ 136 h 146"/>
                <a:gd name="T30" fmla="*/ 124 w 350"/>
                <a:gd name="T31" fmla="*/ 121 h 146"/>
                <a:gd name="T32" fmla="*/ 93 w 350"/>
                <a:gd name="T33" fmla="*/ 94 h 146"/>
                <a:gd name="T34" fmla="*/ 57 w 350"/>
                <a:gd name="T35" fmla="*/ 63 h 146"/>
                <a:gd name="T36" fmla="*/ 35 w 350"/>
                <a:gd name="T37" fmla="*/ 50 h 146"/>
                <a:gd name="T38" fmla="*/ 1 w 350"/>
                <a:gd name="T39" fmla="*/ 32 h 146"/>
                <a:gd name="T40" fmla="*/ 16 w 350"/>
                <a:gd name="T41"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0" h="146">
                  <a:moveTo>
                    <a:pt x="16" y="2"/>
                  </a:moveTo>
                  <a:cubicBezTo>
                    <a:pt x="22" y="5"/>
                    <a:pt x="29" y="8"/>
                    <a:pt x="36" y="12"/>
                  </a:cubicBezTo>
                  <a:cubicBezTo>
                    <a:pt x="51" y="19"/>
                    <a:pt x="63" y="19"/>
                    <a:pt x="82" y="16"/>
                  </a:cubicBezTo>
                  <a:cubicBezTo>
                    <a:pt x="102" y="13"/>
                    <a:pt x="152" y="0"/>
                    <a:pt x="180" y="7"/>
                  </a:cubicBezTo>
                  <a:cubicBezTo>
                    <a:pt x="209" y="14"/>
                    <a:pt x="237" y="35"/>
                    <a:pt x="242" y="41"/>
                  </a:cubicBezTo>
                  <a:cubicBezTo>
                    <a:pt x="248" y="47"/>
                    <a:pt x="271" y="65"/>
                    <a:pt x="276" y="70"/>
                  </a:cubicBezTo>
                  <a:cubicBezTo>
                    <a:pt x="282" y="75"/>
                    <a:pt x="296" y="84"/>
                    <a:pt x="299" y="88"/>
                  </a:cubicBezTo>
                  <a:cubicBezTo>
                    <a:pt x="302" y="91"/>
                    <a:pt x="327" y="105"/>
                    <a:pt x="330" y="106"/>
                  </a:cubicBezTo>
                  <a:cubicBezTo>
                    <a:pt x="333" y="108"/>
                    <a:pt x="344" y="113"/>
                    <a:pt x="347" y="114"/>
                  </a:cubicBezTo>
                  <a:cubicBezTo>
                    <a:pt x="350" y="115"/>
                    <a:pt x="339" y="122"/>
                    <a:pt x="336" y="126"/>
                  </a:cubicBezTo>
                  <a:cubicBezTo>
                    <a:pt x="333" y="130"/>
                    <a:pt x="326" y="146"/>
                    <a:pt x="326" y="146"/>
                  </a:cubicBezTo>
                  <a:cubicBezTo>
                    <a:pt x="326" y="146"/>
                    <a:pt x="310" y="143"/>
                    <a:pt x="306" y="141"/>
                  </a:cubicBezTo>
                  <a:cubicBezTo>
                    <a:pt x="301" y="139"/>
                    <a:pt x="293" y="136"/>
                    <a:pt x="286" y="134"/>
                  </a:cubicBezTo>
                  <a:cubicBezTo>
                    <a:pt x="278" y="132"/>
                    <a:pt x="267" y="133"/>
                    <a:pt x="250" y="133"/>
                  </a:cubicBezTo>
                  <a:cubicBezTo>
                    <a:pt x="233" y="134"/>
                    <a:pt x="227" y="136"/>
                    <a:pt x="205" y="136"/>
                  </a:cubicBezTo>
                  <a:cubicBezTo>
                    <a:pt x="172" y="137"/>
                    <a:pt x="154" y="139"/>
                    <a:pt x="124" y="121"/>
                  </a:cubicBezTo>
                  <a:cubicBezTo>
                    <a:pt x="101" y="106"/>
                    <a:pt x="101" y="100"/>
                    <a:pt x="93" y="94"/>
                  </a:cubicBezTo>
                  <a:cubicBezTo>
                    <a:pt x="86" y="88"/>
                    <a:pt x="67" y="70"/>
                    <a:pt x="57" y="63"/>
                  </a:cubicBezTo>
                  <a:cubicBezTo>
                    <a:pt x="46" y="56"/>
                    <a:pt x="47" y="56"/>
                    <a:pt x="35" y="50"/>
                  </a:cubicBezTo>
                  <a:cubicBezTo>
                    <a:pt x="23" y="44"/>
                    <a:pt x="0" y="33"/>
                    <a:pt x="1" y="32"/>
                  </a:cubicBezTo>
                  <a:cubicBezTo>
                    <a:pt x="6" y="22"/>
                    <a:pt x="11" y="12"/>
                    <a:pt x="16" y="2"/>
                  </a:cubicBezTo>
                  <a:close/>
                </a:path>
              </a:pathLst>
            </a:custGeom>
            <a:solidFill>
              <a:srgbClr val="CD47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8" name="Freeform 28"/>
            <p:cNvSpPr>
              <a:spLocks/>
            </p:cNvSpPr>
            <p:nvPr/>
          </p:nvSpPr>
          <p:spPr bwMode="auto">
            <a:xfrm>
              <a:off x="216" y="2535"/>
              <a:ext cx="2094" cy="864"/>
            </a:xfrm>
            <a:custGeom>
              <a:avLst/>
              <a:gdLst>
                <a:gd name="T0" fmla="*/ 15 w 349"/>
                <a:gd name="T1" fmla="*/ 0 h 144"/>
                <a:gd name="T2" fmla="*/ 35 w 349"/>
                <a:gd name="T3" fmla="*/ 10 h 144"/>
                <a:gd name="T4" fmla="*/ 81 w 349"/>
                <a:gd name="T5" fmla="*/ 15 h 144"/>
                <a:gd name="T6" fmla="*/ 179 w 349"/>
                <a:gd name="T7" fmla="*/ 7 h 144"/>
                <a:gd name="T8" fmla="*/ 241 w 349"/>
                <a:gd name="T9" fmla="*/ 41 h 144"/>
                <a:gd name="T10" fmla="*/ 275 w 349"/>
                <a:gd name="T11" fmla="*/ 69 h 144"/>
                <a:gd name="T12" fmla="*/ 298 w 349"/>
                <a:gd name="T13" fmla="*/ 87 h 144"/>
                <a:gd name="T14" fmla="*/ 329 w 349"/>
                <a:gd name="T15" fmla="*/ 105 h 144"/>
                <a:gd name="T16" fmla="*/ 346 w 349"/>
                <a:gd name="T17" fmla="*/ 112 h 144"/>
                <a:gd name="T18" fmla="*/ 335 w 349"/>
                <a:gd name="T19" fmla="*/ 124 h 144"/>
                <a:gd name="T20" fmla="*/ 325 w 349"/>
                <a:gd name="T21" fmla="*/ 144 h 144"/>
                <a:gd name="T22" fmla="*/ 305 w 349"/>
                <a:gd name="T23" fmla="*/ 138 h 144"/>
                <a:gd name="T24" fmla="*/ 285 w 349"/>
                <a:gd name="T25" fmla="*/ 131 h 144"/>
                <a:gd name="T26" fmla="*/ 250 w 349"/>
                <a:gd name="T27" fmla="*/ 130 h 144"/>
                <a:gd name="T28" fmla="*/ 204 w 349"/>
                <a:gd name="T29" fmla="*/ 133 h 144"/>
                <a:gd name="T30" fmla="*/ 123 w 349"/>
                <a:gd name="T31" fmla="*/ 117 h 144"/>
                <a:gd name="T32" fmla="*/ 93 w 349"/>
                <a:gd name="T33" fmla="*/ 91 h 144"/>
                <a:gd name="T34" fmla="*/ 56 w 349"/>
                <a:gd name="T35" fmla="*/ 60 h 144"/>
                <a:gd name="T36" fmla="*/ 35 w 349"/>
                <a:gd name="T37" fmla="*/ 47 h 144"/>
                <a:gd name="T38" fmla="*/ 1 w 349"/>
                <a:gd name="T39" fmla="*/ 30 h 144"/>
                <a:gd name="T40" fmla="*/ 15 w 349"/>
                <a:gd name="T4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9" h="144">
                  <a:moveTo>
                    <a:pt x="15" y="0"/>
                  </a:moveTo>
                  <a:cubicBezTo>
                    <a:pt x="21" y="4"/>
                    <a:pt x="28" y="7"/>
                    <a:pt x="35" y="10"/>
                  </a:cubicBezTo>
                  <a:cubicBezTo>
                    <a:pt x="50" y="18"/>
                    <a:pt x="62" y="18"/>
                    <a:pt x="81" y="15"/>
                  </a:cubicBezTo>
                  <a:cubicBezTo>
                    <a:pt x="101" y="12"/>
                    <a:pt x="150" y="0"/>
                    <a:pt x="179" y="7"/>
                  </a:cubicBezTo>
                  <a:cubicBezTo>
                    <a:pt x="208" y="14"/>
                    <a:pt x="236" y="35"/>
                    <a:pt x="241" y="41"/>
                  </a:cubicBezTo>
                  <a:cubicBezTo>
                    <a:pt x="247" y="47"/>
                    <a:pt x="270" y="64"/>
                    <a:pt x="275" y="69"/>
                  </a:cubicBezTo>
                  <a:cubicBezTo>
                    <a:pt x="281" y="74"/>
                    <a:pt x="295" y="83"/>
                    <a:pt x="298" y="87"/>
                  </a:cubicBezTo>
                  <a:cubicBezTo>
                    <a:pt x="301" y="90"/>
                    <a:pt x="326" y="104"/>
                    <a:pt x="329" y="105"/>
                  </a:cubicBezTo>
                  <a:cubicBezTo>
                    <a:pt x="332" y="106"/>
                    <a:pt x="343" y="111"/>
                    <a:pt x="346" y="112"/>
                  </a:cubicBezTo>
                  <a:cubicBezTo>
                    <a:pt x="349" y="114"/>
                    <a:pt x="338" y="121"/>
                    <a:pt x="335" y="124"/>
                  </a:cubicBezTo>
                  <a:cubicBezTo>
                    <a:pt x="332" y="128"/>
                    <a:pt x="325" y="144"/>
                    <a:pt x="325" y="144"/>
                  </a:cubicBezTo>
                  <a:cubicBezTo>
                    <a:pt x="325" y="144"/>
                    <a:pt x="310" y="140"/>
                    <a:pt x="305" y="138"/>
                  </a:cubicBezTo>
                  <a:cubicBezTo>
                    <a:pt x="301" y="137"/>
                    <a:pt x="293" y="134"/>
                    <a:pt x="285" y="131"/>
                  </a:cubicBezTo>
                  <a:cubicBezTo>
                    <a:pt x="277" y="129"/>
                    <a:pt x="267" y="130"/>
                    <a:pt x="250" y="130"/>
                  </a:cubicBezTo>
                  <a:cubicBezTo>
                    <a:pt x="233" y="131"/>
                    <a:pt x="226" y="132"/>
                    <a:pt x="204" y="133"/>
                  </a:cubicBezTo>
                  <a:cubicBezTo>
                    <a:pt x="171" y="134"/>
                    <a:pt x="153" y="135"/>
                    <a:pt x="123" y="117"/>
                  </a:cubicBezTo>
                  <a:cubicBezTo>
                    <a:pt x="100" y="103"/>
                    <a:pt x="100" y="97"/>
                    <a:pt x="93" y="91"/>
                  </a:cubicBezTo>
                  <a:cubicBezTo>
                    <a:pt x="85" y="85"/>
                    <a:pt x="67" y="67"/>
                    <a:pt x="56" y="60"/>
                  </a:cubicBezTo>
                  <a:cubicBezTo>
                    <a:pt x="45" y="53"/>
                    <a:pt x="47" y="53"/>
                    <a:pt x="35" y="47"/>
                  </a:cubicBezTo>
                  <a:cubicBezTo>
                    <a:pt x="22" y="41"/>
                    <a:pt x="0" y="31"/>
                    <a:pt x="1" y="30"/>
                  </a:cubicBezTo>
                  <a:cubicBezTo>
                    <a:pt x="5" y="20"/>
                    <a:pt x="10" y="10"/>
                    <a:pt x="15" y="0"/>
                  </a:cubicBezTo>
                  <a:close/>
                </a:path>
              </a:pathLst>
            </a:custGeom>
            <a:solidFill>
              <a:srgbClr val="D048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49" name="Freeform 29"/>
            <p:cNvSpPr>
              <a:spLocks/>
            </p:cNvSpPr>
            <p:nvPr/>
          </p:nvSpPr>
          <p:spPr bwMode="auto">
            <a:xfrm>
              <a:off x="222" y="2541"/>
              <a:ext cx="2088" cy="852"/>
            </a:xfrm>
            <a:custGeom>
              <a:avLst/>
              <a:gdLst>
                <a:gd name="T0" fmla="*/ 14 w 348"/>
                <a:gd name="T1" fmla="*/ 0 h 142"/>
                <a:gd name="T2" fmla="*/ 34 w 348"/>
                <a:gd name="T3" fmla="*/ 10 h 142"/>
                <a:gd name="T4" fmla="*/ 81 w 348"/>
                <a:gd name="T5" fmla="*/ 15 h 142"/>
                <a:gd name="T6" fmla="*/ 177 w 348"/>
                <a:gd name="T7" fmla="*/ 8 h 142"/>
                <a:gd name="T8" fmla="*/ 240 w 348"/>
                <a:gd name="T9" fmla="*/ 41 h 142"/>
                <a:gd name="T10" fmla="*/ 274 w 348"/>
                <a:gd name="T11" fmla="*/ 69 h 142"/>
                <a:gd name="T12" fmla="*/ 297 w 348"/>
                <a:gd name="T13" fmla="*/ 87 h 142"/>
                <a:gd name="T14" fmla="*/ 328 w 348"/>
                <a:gd name="T15" fmla="*/ 104 h 142"/>
                <a:gd name="T16" fmla="*/ 345 w 348"/>
                <a:gd name="T17" fmla="*/ 112 h 142"/>
                <a:gd name="T18" fmla="*/ 334 w 348"/>
                <a:gd name="T19" fmla="*/ 124 h 142"/>
                <a:gd name="T20" fmla="*/ 325 w 348"/>
                <a:gd name="T21" fmla="*/ 142 h 142"/>
                <a:gd name="T22" fmla="*/ 305 w 348"/>
                <a:gd name="T23" fmla="*/ 136 h 142"/>
                <a:gd name="T24" fmla="*/ 284 w 348"/>
                <a:gd name="T25" fmla="*/ 129 h 142"/>
                <a:gd name="T26" fmla="*/ 249 w 348"/>
                <a:gd name="T27" fmla="*/ 128 h 142"/>
                <a:gd name="T28" fmla="*/ 204 w 348"/>
                <a:gd name="T29" fmla="*/ 130 h 142"/>
                <a:gd name="T30" fmla="*/ 123 w 348"/>
                <a:gd name="T31" fmla="*/ 114 h 142"/>
                <a:gd name="T32" fmla="*/ 92 w 348"/>
                <a:gd name="T33" fmla="*/ 88 h 142"/>
                <a:gd name="T34" fmla="*/ 56 w 348"/>
                <a:gd name="T35" fmla="*/ 58 h 142"/>
                <a:gd name="T36" fmla="*/ 34 w 348"/>
                <a:gd name="T37" fmla="*/ 45 h 142"/>
                <a:gd name="T38" fmla="*/ 0 w 348"/>
                <a:gd name="T39" fmla="*/ 28 h 142"/>
                <a:gd name="T40" fmla="*/ 14 w 348"/>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8" h="142">
                  <a:moveTo>
                    <a:pt x="14" y="0"/>
                  </a:moveTo>
                  <a:cubicBezTo>
                    <a:pt x="20" y="3"/>
                    <a:pt x="27" y="7"/>
                    <a:pt x="34" y="10"/>
                  </a:cubicBezTo>
                  <a:cubicBezTo>
                    <a:pt x="49" y="18"/>
                    <a:pt x="61" y="17"/>
                    <a:pt x="81" y="15"/>
                  </a:cubicBezTo>
                  <a:cubicBezTo>
                    <a:pt x="100" y="12"/>
                    <a:pt x="149" y="1"/>
                    <a:pt x="177" y="8"/>
                  </a:cubicBezTo>
                  <a:cubicBezTo>
                    <a:pt x="206" y="15"/>
                    <a:pt x="234" y="36"/>
                    <a:pt x="240" y="41"/>
                  </a:cubicBezTo>
                  <a:cubicBezTo>
                    <a:pt x="246" y="47"/>
                    <a:pt x="269" y="64"/>
                    <a:pt x="274" y="69"/>
                  </a:cubicBezTo>
                  <a:cubicBezTo>
                    <a:pt x="280" y="74"/>
                    <a:pt x="294" y="83"/>
                    <a:pt x="297" y="87"/>
                  </a:cubicBezTo>
                  <a:cubicBezTo>
                    <a:pt x="300" y="90"/>
                    <a:pt x="325" y="103"/>
                    <a:pt x="328" y="104"/>
                  </a:cubicBezTo>
                  <a:cubicBezTo>
                    <a:pt x="331" y="106"/>
                    <a:pt x="342" y="111"/>
                    <a:pt x="345" y="112"/>
                  </a:cubicBezTo>
                  <a:cubicBezTo>
                    <a:pt x="348" y="113"/>
                    <a:pt x="337" y="120"/>
                    <a:pt x="334" y="124"/>
                  </a:cubicBezTo>
                  <a:cubicBezTo>
                    <a:pt x="331" y="127"/>
                    <a:pt x="325" y="142"/>
                    <a:pt x="325" y="142"/>
                  </a:cubicBezTo>
                  <a:cubicBezTo>
                    <a:pt x="325" y="142"/>
                    <a:pt x="309" y="138"/>
                    <a:pt x="305" y="136"/>
                  </a:cubicBezTo>
                  <a:cubicBezTo>
                    <a:pt x="300" y="135"/>
                    <a:pt x="292" y="132"/>
                    <a:pt x="284" y="129"/>
                  </a:cubicBezTo>
                  <a:cubicBezTo>
                    <a:pt x="277" y="127"/>
                    <a:pt x="266" y="128"/>
                    <a:pt x="249" y="128"/>
                  </a:cubicBezTo>
                  <a:cubicBezTo>
                    <a:pt x="232" y="129"/>
                    <a:pt x="225" y="130"/>
                    <a:pt x="204" y="130"/>
                  </a:cubicBezTo>
                  <a:cubicBezTo>
                    <a:pt x="170" y="131"/>
                    <a:pt x="152" y="132"/>
                    <a:pt x="123" y="114"/>
                  </a:cubicBezTo>
                  <a:cubicBezTo>
                    <a:pt x="100" y="100"/>
                    <a:pt x="100" y="94"/>
                    <a:pt x="92" y="88"/>
                  </a:cubicBezTo>
                  <a:cubicBezTo>
                    <a:pt x="84" y="82"/>
                    <a:pt x="66" y="65"/>
                    <a:pt x="56" y="58"/>
                  </a:cubicBezTo>
                  <a:cubicBezTo>
                    <a:pt x="45" y="51"/>
                    <a:pt x="47" y="51"/>
                    <a:pt x="34" y="45"/>
                  </a:cubicBezTo>
                  <a:cubicBezTo>
                    <a:pt x="22" y="39"/>
                    <a:pt x="0" y="29"/>
                    <a:pt x="0" y="28"/>
                  </a:cubicBezTo>
                  <a:cubicBezTo>
                    <a:pt x="5" y="18"/>
                    <a:pt x="9" y="9"/>
                    <a:pt x="14" y="0"/>
                  </a:cubicBezTo>
                  <a:close/>
                </a:path>
              </a:pathLst>
            </a:custGeom>
            <a:solidFill>
              <a:srgbClr val="D349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0" name="Freeform 30"/>
            <p:cNvSpPr>
              <a:spLocks/>
            </p:cNvSpPr>
            <p:nvPr/>
          </p:nvSpPr>
          <p:spPr bwMode="auto">
            <a:xfrm>
              <a:off x="222" y="2541"/>
              <a:ext cx="2082" cy="852"/>
            </a:xfrm>
            <a:custGeom>
              <a:avLst/>
              <a:gdLst>
                <a:gd name="T0" fmla="*/ 13 w 347"/>
                <a:gd name="T1" fmla="*/ 0 h 142"/>
                <a:gd name="T2" fmla="*/ 34 w 347"/>
                <a:gd name="T3" fmla="*/ 11 h 142"/>
                <a:gd name="T4" fmla="*/ 81 w 347"/>
                <a:gd name="T5" fmla="*/ 16 h 142"/>
                <a:gd name="T6" fmla="*/ 177 w 347"/>
                <a:gd name="T7" fmla="*/ 10 h 142"/>
                <a:gd name="T8" fmla="*/ 240 w 347"/>
                <a:gd name="T9" fmla="*/ 43 h 142"/>
                <a:gd name="T10" fmla="*/ 274 w 347"/>
                <a:gd name="T11" fmla="*/ 70 h 142"/>
                <a:gd name="T12" fmla="*/ 296 w 347"/>
                <a:gd name="T13" fmla="*/ 88 h 142"/>
                <a:gd name="T14" fmla="*/ 328 w 347"/>
                <a:gd name="T15" fmla="*/ 105 h 142"/>
                <a:gd name="T16" fmla="*/ 345 w 347"/>
                <a:gd name="T17" fmla="*/ 112 h 142"/>
                <a:gd name="T18" fmla="*/ 334 w 347"/>
                <a:gd name="T19" fmla="*/ 124 h 142"/>
                <a:gd name="T20" fmla="*/ 325 w 347"/>
                <a:gd name="T21" fmla="*/ 142 h 142"/>
                <a:gd name="T22" fmla="*/ 305 w 347"/>
                <a:gd name="T23" fmla="*/ 135 h 142"/>
                <a:gd name="T24" fmla="*/ 285 w 347"/>
                <a:gd name="T25" fmla="*/ 128 h 142"/>
                <a:gd name="T26" fmla="*/ 249 w 347"/>
                <a:gd name="T27" fmla="*/ 127 h 142"/>
                <a:gd name="T28" fmla="*/ 204 w 347"/>
                <a:gd name="T29" fmla="*/ 129 h 142"/>
                <a:gd name="T30" fmla="*/ 123 w 347"/>
                <a:gd name="T31" fmla="*/ 112 h 142"/>
                <a:gd name="T32" fmla="*/ 92 w 347"/>
                <a:gd name="T33" fmla="*/ 87 h 142"/>
                <a:gd name="T34" fmla="*/ 56 w 347"/>
                <a:gd name="T35" fmla="*/ 57 h 142"/>
                <a:gd name="T36" fmla="*/ 35 w 347"/>
                <a:gd name="T37" fmla="*/ 45 h 142"/>
                <a:gd name="T38" fmla="*/ 1 w 347"/>
                <a:gd name="T39" fmla="*/ 27 h 142"/>
                <a:gd name="T40" fmla="*/ 13 w 347"/>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7" h="142">
                  <a:moveTo>
                    <a:pt x="13" y="0"/>
                  </a:moveTo>
                  <a:cubicBezTo>
                    <a:pt x="20" y="4"/>
                    <a:pt x="27" y="7"/>
                    <a:pt x="34" y="11"/>
                  </a:cubicBezTo>
                  <a:cubicBezTo>
                    <a:pt x="49" y="18"/>
                    <a:pt x="61" y="18"/>
                    <a:pt x="81" y="16"/>
                  </a:cubicBezTo>
                  <a:cubicBezTo>
                    <a:pt x="100" y="14"/>
                    <a:pt x="148" y="3"/>
                    <a:pt x="177" y="10"/>
                  </a:cubicBezTo>
                  <a:cubicBezTo>
                    <a:pt x="206" y="17"/>
                    <a:pt x="234" y="37"/>
                    <a:pt x="240" y="43"/>
                  </a:cubicBezTo>
                  <a:cubicBezTo>
                    <a:pt x="245" y="48"/>
                    <a:pt x="269" y="65"/>
                    <a:pt x="274" y="70"/>
                  </a:cubicBezTo>
                  <a:cubicBezTo>
                    <a:pt x="280" y="74"/>
                    <a:pt x="293" y="84"/>
                    <a:pt x="296" y="88"/>
                  </a:cubicBezTo>
                  <a:cubicBezTo>
                    <a:pt x="299" y="91"/>
                    <a:pt x="325" y="103"/>
                    <a:pt x="328" y="105"/>
                  </a:cubicBezTo>
                  <a:cubicBezTo>
                    <a:pt x="331" y="106"/>
                    <a:pt x="342" y="111"/>
                    <a:pt x="345" y="112"/>
                  </a:cubicBezTo>
                  <a:cubicBezTo>
                    <a:pt x="347" y="114"/>
                    <a:pt x="337" y="120"/>
                    <a:pt x="334" y="124"/>
                  </a:cubicBezTo>
                  <a:cubicBezTo>
                    <a:pt x="331" y="127"/>
                    <a:pt x="325" y="142"/>
                    <a:pt x="325" y="142"/>
                  </a:cubicBezTo>
                  <a:cubicBezTo>
                    <a:pt x="325" y="142"/>
                    <a:pt x="310" y="137"/>
                    <a:pt x="305" y="135"/>
                  </a:cubicBezTo>
                  <a:cubicBezTo>
                    <a:pt x="300" y="134"/>
                    <a:pt x="292" y="131"/>
                    <a:pt x="285" y="128"/>
                  </a:cubicBezTo>
                  <a:cubicBezTo>
                    <a:pt x="277" y="126"/>
                    <a:pt x="266" y="127"/>
                    <a:pt x="249" y="127"/>
                  </a:cubicBezTo>
                  <a:cubicBezTo>
                    <a:pt x="232" y="127"/>
                    <a:pt x="225" y="128"/>
                    <a:pt x="204" y="129"/>
                  </a:cubicBezTo>
                  <a:cubicBezTo>
                    <a:pt x="170" y="129"/>
                    <a:pt x="152" y="130"/>
                    <a:pt x="123" y="112"/>
                  </a:cubicBezTo>
                  <a:cubicBezTo>
                    <a:pt x="100" y="98"/>
                    <a:pt x="100" y="93"/>
                    <a:pt x="92" y="87"/>
                  </a:cubicBezTo>
                  <a:cubicBezTo>
                    <a:pt x="85" y="81"/>
                    <a:pt x="67" y="64"/>
                    <a:pt x="56" y="57"/>
                  </a:cubicBezTo>
                  <a:cubicBezTo>
                    <a:pt x="46" y="50"/>
                    <a:pt x="47" y="51"/>
                    <a:pt x="35" y="45"/>
                  </a:cubicBezTo>
                  <a:cubicBezTo>
                    <a:pt x="23" y="39"/>
                    <a:pt x="0" y="28"/>
                    <a:pt x="1" y="27"/>
                  </a:cubicBezTo>
                  <a:cubicBezTo>
                    <a:pt x="5" y="18"/>
                    <a:pt x="9" y="9"/>
                    <a:pt x="13" y="0"/>
                  </a:cubicBezTo>
                  <a:close/>
                </a:path>
              </a:pathLst>
            </a:custGeom>
            <a:solidFill>
              <a:srgbClr val="D74B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1" name="Freeform 31"/>
            <p:cNvSpPr>
              <a:spLocks/>
            </p:cNvSpPr>
            <p:nvPr/>
          </p:nvSpPr>
          <p:spPr bwMode="auto">
            <a:xfrm>
              <a:off x="228" y="2547"/>
              <a:ext cx="2076" cy="840"/>
            </a:xfrm>
            <a:custGeom>
              <a:avLst/>
              <a:gdLst>
                <a:gd name="T0" fmla="*/ 12 w 346"/>
                <a:gd name="T1" fmla="*/ 0 h 140"/>
                <a:gd name="T2" fmla="*/ 34 w 346"/>
                <a:gd name="T3" fmla="*/ 11 h 140"/>
                <a:gd name="T4" fmla="*/ 80 w 346"/>
                <a:gd name="T5" fmla="*/ 16 h 140"/>
                <a:gd name="T6" fmla="*/ 176 w 346"/>
                <a:gd name="T7" fmla="*/ 11 h 140"/>
                <a:gd name="T8" fmla="*/ 239 w 346"/>
                <a:gd name="T9" fmla="*/ 43 h 140"/>
                <a:gd name="T10" fmla="*/ 273 w 346"/>
                <a:gd name="T11" fmla="*/ 70 h 140"/>
                <a:gd name="T12" fmla="*/ 295 w 346"/>
                <a:gd name="T13" fmla="*/ 88 h 140"/>
                <a:gd name="T14" fmla="*/ 327 w 346"/>
                <a:gd name="T15" fmla="*/ 104 h 140"/>
                <a:gd name="T16" fmla="*/ 344 w 346"/>
                <a:gd name="T17" fmla="*/ 112 h 140"/>
                <a:gd name="T18" fmla="*/ 333 w 346"/>
                <a:gd name="T19" fmla="*/ 123 h 140"/>
                <a:gd name="T20" fmla="*/ 325 w 346"/>
                <a:gd name="T21" fmla="*/ 140 h 140"/>
                <a:gd name="T22" fmla="*/ 304 w 346"/>
                <a:gd name="T23" fmla="*/ 133 h 140"/>
                <a:gd name="T24" fmla="*/ 284 w 346"/>
                <a:gd name="T25" fmla="*/ 127 h 140"/>
                <a:gd name="T26" fmla="*/ 248 w 346"/>
                <a:gd name="T27" fmla="*/ 125 h 140"/>
                <a:gd name="T28" fmla="*/ 203 w 346"/>
                <a:gd name="T29" fmla="*/ 126 h 140"/>
                <a:gd name="T30" fmla="*/ 122 w 346"/>
                <a:gd name="T31" fmla="*/ 109 h 140"/>
                <a:gd name="T32" fmla="*/ 92 w 346"/>
                <a:gd name="T33" fmla="*/ 85 h 140"/>
                <a:gd name="T34" fmla="*/ 56 w 346"/>
                <a:gd name="T35" fmla="*/ 55 h 140"/>
                <a:gd name="T36" fmla="*/ 35 w 346"/>
                <a:gd name="T37" fmla="*/ 43 h 140"/>
                <a:gd name="T38" fmla="*/ 0 w 346"/>
                <a:gd name="T39" fmla="*/ 25 h 140"/>
                <a:gd name="T40" fmla="*/ 12 w 346"/>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140">
                  <a:moveTo>
                    <a:pt x="12" y="0"/>
                  </a:moveTo>
                  <a:cubicBezTo>
                    <a:pt x="19" y="3"/>
                    <a:pt x="26" y="7"/>
                    <a:pt x="34" y="11"/>
                  </a:cubicBezTo>
                  <a:cubicBezTo>
                    <a:pt x="48" y="18"/>
                    <a:pt x="60" y="18"/>
                    <a:pt x="80" y="16"/>
                  </a:cubicBezTo>
                  <a:cubicBezTo>
                    <a:pt x="100" y="14"/>
                    <a:pt x="147" y="4"/>
                    <a:pt x="176" y="11"/>
                  </a:cubicBezTo>
                  <a:cubicBezTo>
                    <a:pt x="204" y="18"/>
                    <a:pt x="233" y="38"/>
                    <a:pt x="239" y="43"/>
                  </a:cubicBezTo>
                  <a:cubicBezTo>
                    <a:pt x="244" y="49"/>
                    <a:pt x="268" y="65"/>
                    <a:pt x="273" y="70"/>
                  </a:cubicBezTo>
                  <a:cubicBezTo>
                    <a:pt x="279" y="74"/>
                    <a:pt x="292" y="84"/>
                    <a:pt x="295" y="88"/>
                  </a:cubicBezTo>
                  <a:cubicBezTo>
                    <a:pt x="298" y="91"/>
                    <a:pt x="324" y="103"/>
                    <a:pt x="327" y="104"/>
                  </a:cubicBezTo>
                  <a:cubicBezTo>
                    <a:pt x="330" y="105"/>
                    <a:pt x="341" y="110"/>
                    <a:pt x="344" y="112"/>
                  </a:cubicBezTo>
                  <a:cubicBezTo>
                    <a:pt x="346" y="113"/>
                    <a:pt x="336" y="120"/>
                    <a:pt x="333" y="123"/>
                  </a:cubicBezTo>
                  <a:cubicBezTo>
                    <a:pt x="330" y="127"/>
                    <a:pt x="325" y="140"/>
                    <a:pt x="325" y="140"/>
                  </a:cubicBezTo>
                  <a:cubicBezTo>
                    <a:pt x="325" y="140"/>
                    <a:pt x="309" y="135"/>
                    <a:pt x="304" y="133"/>
                  </a:cubicBezTo>
                  <a:cubicBezTo>
                    <a:pt x="300" y="132"/>
                    <a:pt x="292" y="129"/>
                    <a:pt x="284" y="127"/>
                  </a:cubicBezTo>
                  <a:cubicBezTo>
                    <a:pt x="277" y="124"/>
                    <a:pt x="265" y="125"/>
                    <a:pt x="248" y="125"/>
                  </a:cubicBezTo>
                  <a:cubicBezTo>
                    <a:pt x="232" y="125"/>
                    <a:pt x="224" y="126"/>
                    <a:pt x="203" y="126"/>
                  </a:cubicBezTo>
                  <a:cubicBezTo>
                    <a:pt x="169" y="126"/>
                    <a:pt x="151" y="127"/>
                    <a:pt x="122" y="109"/>
                  </a:cubicBezTo>
                  <a:cubicBezTo>
                    <a:pt x="100" y="95"/>
                    <a:pt x="99" y="90"/>
                    <a:pt x="92" y="85"/>
                  </a:cubicBezTo>
                  <a:cubicBezTo>
                    <a:pt x="84" y="79"/>
                    <a:pt x="67" y="62"/>
                    <a:pt x="56" y="55"/>
                  </a:cubicBezTo>
                  <a:cubicBezTo>
                    <a:pt x="45" y="48"/>
                    <a:pt x="47" y="49"/>
                    <a:pt x="35" y="43"/>
                  </a:cubicBezTo>
                  <a:cubicBezTo>
                    <a:pt x="23" y="37"/>
                    <a:pt x="0" y="27"/>
                    <a:pt x="0" y="25"/>
                  </a:cubicBezTo>
                  <a:cubicBezTo>
                    <a:pt x="4" y="17"/>
                    <a:pt x="8" y="8"/>
                    <a:pt x="12" y="0"/>
                  </a:cubicBezTo>
                  <a:close/>
                </a:path>
              </a:pathLst>
            </a:custGeom>
            <a:solidFill>
              <a:srgbClr val="D94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2" name="Freeform 32"/>
            <p:cNvSpPr>
              <a:spLocks/>
            </p:cNvSpPr>
            <p:nvPr/>
          </p:nvSpPr>
          <p:spPr bwMode="auto">
            <a:xfrm>
              <a:off x="228" y="2547"/>
              <a:ext cx="2076" cy="840"/>
            </a:xfrm>
            <a:custGeom>
              <a:avLst/>
              <a:gdLst>
                <a:gd name="T0" fmla="*/ 12 w 346"/>
                <a:gd name="T1" fmla="*/ 0 h 140"/>
                <a:gd name="T2" fmla="*/ 34 w 346"/>
                <a:gd name="T3" fmla="*/ 12 h 140"/>
                <a:gd name="T4" fmla="*/ 80 w 346"/>
                <a:gd name="T5" fmla="*/ 17 h 140"/>
                <a:gd name="T6" fmla="*/ 175 w 346"/>
                <a:gd name="T7" fmla="*/ 13 h 140"/>
                <a:gd name="T8" fmla="*/ 239 w 346"/>
                <a:gd name="T9" fmla="*/ 45 h 140"/>
                <a:gd name="T10" fmla="*/ 273 w 346"/>
                <a:gd name="T11" fmla="*/ 71 h 140"/>
                <a:gd name="T12" fmla="*/ 295 w 346"/>
                <a:gd name="T13" fmla="*/ 89 h 140"/>
                <a:gd name="T14" fmla="*/ 327 w 346"/>
                <a:gd name="T15" fmla="*/ 105 h 140"/>
                <a:gd name="T16" fmla="*/ 343 w 346"/>
                <a:gd name="T17" fmla="*/ 112 h 140"/>
                <a:gd name="T18" fmla="*/ 333 w 346"/>
                <a:gd name="T19" fmla="*/ 123 h 140"/>
                <a:gd name="T20" fmla="*/ 325 w 346"/>
                <a:gd name="T21" fmla="*/ 140 h 140"/>
                <a:gd name="T22" fmla="*/ 305 w 346"/>
                <a:gd name="T23" fmla="*/ 132 h 140"/>
                <a:gd name="T24" fmla="*/ 285 w 346"/>
                <a:gd name="T25" fmla="*/ 126 h 140"/>
                <a:gd name="T26" fmla="*/ 249 w 346"/>
                <a:gd name="T27" fmla="*/ 124 h 140"/>
                <a:gd name="T28" fmla="*/ 203 w 346"/>
                <a:gd name="T29" fmla="*/ 124 h 140"/>
                <a:gd name="T30" fmla="*/ 123 w 346"/>
                <a:gd name="T31" fmla="*/ 107 h 140"/>
                <a:gd name="T32" fmla="*/ 92 w 346"/>
                <a:gd name="T33" fmla="*/ 83 h 140"/>
                <a:gd name="T34" fmla="*/ 57 w 346"/>
                <a:gd name="T35" fmla="*/ 54 h 140"/>
                <a:gd name="T36" fmla="*/ 35 w 346"/>
                <a:gd name="T37" fmla="*/ 42 h 140"/>
                <a:gd name="T38" fmla="*/ 1 w 346"/>
                <a:gd name="T39" fmla="*/ 25 h 140"/>
                <a:gd name="T40" fmla="*/ 12 w 346"/>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140">
                  <a:moveTo>
                    <a:pt x="12" y="0"/>
                  </a:moveTo>
                  <a:cubicBezTo>
                    <a:pt x="19" y="4"/>
                    <a:pt x="26" y="8"/>
                    <a:pt x="34" y="12"/>
                  </a:cubicBezTo>
                  <a:cubicBezTo>
                    <a:pt x="48" y="19"/>
                    <a:pt x="60" y="19"/>
                    <a:pt x="80" y="17"/>
                  </a:cubicBezTo>
                  <a:cubicBezTo>
                    <a:pt x="100" y="15"/>
                    <a:pt x="147" y="6"/>
                    <a:pt x="175" y="13"/>
                  </a:cubicBezTo>
                  <a:cubicBezTo>
                    <a:pt x="204" y="20"/>
                    <a:pt x="233" y="39"/>
                    <a:pt x="239" y="45"/>
                  </a:cubicBezTo>
                  <a:cubicBezTo>
                    <a:pt x="244" y="50"/>
                    <a:pt x="268" y="66"/>
                    <a:pt x="273" y="71"/>
                  </a:cubicBezTo>
                  <a:cubicBezTo>
                    <a:pt x="279" y="75"/>
                    <a:pt x="292" y="85"/>
                    <a:pt x="295" y="89"/>
                  </a:cubicBezTo>
                  <a:cubicBezTo>
                    <a:pt x="298" y="92"/>
                    <a:pt x="324" y="103"/>
                    <a:pt x="327" y="105"/>
                  </a:cubicBezTo>
                  <a:cubicBezTo>
                    <a:pt x="330" y="106"/>
                    <a:pt x="341" y="111"/>
                    <a:pt x="343" y="112"/>
                  </a:cubicBezTo>
                  <a:cubicBezTo>
                    <a:pt x="346" y="113"/>
                    <a:pt x="336" y="120"/>
                    <a:pt x="333" y="123"/>
                  </a:cubicBezTo>
                  <a:cubicBezTo>
                    <a:pt x="330" y="127"/>
                    <a:pt x="325" y="140"/>
                    <a:pt x="325" y="140"/>
                  </a:cubicBezTo>
                  <a:cubicBezTo>
                    <a:pt x="325" y="140"/>
                    <a:pt x="309" y="134"/>
                    <a:pt x="305" y="132"/>
                  </a:cubicBezTo>
                  <a:cubicBezTo>
                    <a:pt x="300" y="131"/>
                    <a:pt x="292" y="128"/>
                    <a:pt x="285" y="126"/>
                  </a:cubicBezTo>
                  <a:cubicBezTo>
                    <a:pt x="277" y="123"/>
                    <a:pt x="266" y="124"/>
                    <a:pt x="249" y="124"/>
                  </a:cubicBezTo>
                  <a:cubicBezTo>
                    <a:pt x="232" y="124"/>
                    <a:pt x="224" y="124"/>
                    <a:pt x="203" y="124"/>
                  </a:cubicBezTo>
                  <a:cubicBezTo>
                    <a:pt x="169" y="124"/>
                    <a:pt x="152" y="125"/>
                    <a:pt x="123" y="107"/>
                  </a:cubicBezTo>
                  <a:cubicBezTo>
                    <a:pt x="100" y="93"/>
                    <a:pt x="100" y="89"/>
                    <a:pt x="92" y="83"/>
                  </a:cubicBezTo>
                  <a:cubicBezTo>
                    <a:pt x="85" y="78"/>
                    <a:pt x="67" y="60"/>
                    <a:pt x="57" y="54"/>
                  </a:cubicBezTo>
                  <a:cubicBezTo>
                    <a:pt x="46" y="47"/>
                    <a:pt x="48" y="48"/>
                    <a:pt x="35" y="42"/>
                  </a:cubicBezTo>
                  <a:cubicBezTo>
                    <a:pt x="23" y="36"/>
                    <a:pt x="0" y="26"/>
                    <a:pt x="1" y="25"/>
                  </a:cubicBezTo>
                  <a:cubicBezTo>
                    <a:pt x="5" y="16"/>
                    <a:pt x="8" y="8"/>
                    <a:pt x="12" y="0"/>
                  </a:cubicBezTo>
                  <a:close/>
                </a:path>
              </a:pathLst>
            </a:custGeom>
            <a:solidFill>
              <a:srgbClr val="DA4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3" name="Freeform 33"/>
            <p:cNvSpPr>
              <a:spLocks/>
            </p:cNvSpPr>
            <p:nvPr/>
          </p:nvSpPr>
          <p:spPr bwMode="auto">
            <a:xfrm>
              <a:off x="234" y="2553"/>
              <a:ext cx="2070" cy="828"/>
            </a:xfrm>
            <a:custGeom>
              <a:avLst/>
              <a:gdLst>
                <a:gd name="T0" fmla="*/ 11 w 345"/>
                <a:gd name="T1" fmla="*/ 0 h 138"/>
                <a:gd name="T2" fmla="*/ 33 w 345"/>
                <a:gd name="T3" fmla="*/ 12 h 138"/>
                <a:gd name="T4" fmla="*/ 79 w 345"/>
                <a:gd name="T5" fmla="*/ 17 h 138"/>
                <a:gd name="T6" fmla="*/ 174 w 345"/>
                <a:gd name="T7" fmla="*/ 14 h 138"/>
                <a:gd name="T8" fmla="*/ 238 w 345"/>
                <a:gd name="T9" fmla="*/ 45 h 138"/>
                <a:gd name="T10" fmla="*/ 272 w 345"/>
                <a:gd name="T11" fmla="*/ 71 h 138"/>
                <a:gd name="T12" fmla="*/ 294 w 345"/>
                <a:gd name="T13" fmla="*/ 89 h 138"/>
                <a:gd name="T14" fmla="*/ 326 w 345"/>
                <a:gd name="T15" fmla="*/ 104 h 138"/>
                <a:gd name="T16" fmla="*/ 342 w 345"/>
                <a:gd name="T17" fmla="*/ 112 h 138"/>
                <a:gd name="T18" fmla="*/ 332 w 345"/>
                <a:gd name="T19" fmla="*/ 123 h 138"/>
                <a:gd name="T20" fmla="*/ 325 w 345"/>
                <a:gd name="T21" fmla="*/ 138 h 138"/>
                <a:gd name="T22" fmla="*/ 304 w 345"/>
                <a:gd name="T23" fmla="*/ 130 h 138"/>
                <a:gd name="T24" fmla="*/ 284 w 345"/>
                <a:gd name="T25" fmla="*/ 124 h 138"/>
                <a:gd name="T26" fmla="*/ 248 w 345"/>
                <a:gd name="T27" fmla="*/ 122 h 138"/>
                <a:gd name="T28" fmla="*/ 202 w 345"/>
                <a:gd name="T29" fmla="*/ 122 h 138"/>
                <a:gd name="T30" fmla="*/ 122 w 345"/>
                <a:gd name="T31" fmla="*/ 104 h 138"/>
                <a:gd name="T32" fmla="*/ 92 w 345"/>
                <a:gd name="T33" fmla="*/ 81 h 138"/>
                <a:gd name="T34" fmla="*/ 56 w 345"/>
                <a:gd name="T35" fmla="*/ 52 h 138"/>
                <a:gd name="T36" fmla="*/ 35 w 345"/>
                <a:gd name="T37" fmla="*/ 40 h 138"/>
                <a:gd name="T38" fmla="*/ 0 w 345"/>
                <a:gd name="T39" fmla="*/ 23 h 138"/>
                <a:gd name="T40" fmla="*/ 11 w 345"/>
                <a:gd name="T4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 h="138">
                  <a:moveTo>
                    <a:pt x="11" y="0"/>
                  </a:moveTo>
                  <a:cubicBezTo>
                    <a:pt x="18" y="4"/>
                    <a:pt x="26" y="8"/>
                    <a:pt x="33" y="12"/>
                  </a:cubicBezTo>
                  <a:cubicBezTo>
                    <a:pt x="47" y="19"/>
                    <a:pt x="60" y="19"/>
                    <a:pt x="79" y="17"/>
                  </a:cubicBezTo>
                  <a:cubicBezTo>
                    <a:pt x="99" y="16"/>
                    <a:pt x="145" y="7"/>
                    <a:pt x="174" y="14"/>
                  </a:cubicBezTo>
                  <a:cubicBezTo>
                    <a:pt x="202" y="21"/>
                    <a:pt x="232" y="40"/>
                    <a:pt x="238" y="45"/>
                  </a:cubicBezTo>
                  <a:cubicBezTo>
                    <a:pt x="243" y="51"/>
                    <a:pt x="267" y="66"/>
                    <a:pt x="272" y="71"/>
                  </a:cubicBezTo>
                  <a:cubicBezTo>
                    <a:pt x="278" y="75"/>
                    <a:pt x="291" y="85"/>
                    <a:pt x="294" y="89"/>
                  </a:cubicBezTo>
                  <a:cubicBezTo>
                    <a:pt x="296" y="92"/>
                    <a:pt x="323" y="103"/>
                    <a:pt x="326" y="104"/>
                  </a:cubicBezTo>
                  <a:cubicBezTo>
                    <a:pt x="328" y="105"/>
                    <a:pt x="340" y="110"/>
                    <a:pt x="342" y="112"/>
                  </a:cubicBezTo>
                  <a:cubicBezTo>
                    <a:pt x="345" y="113"/>
                    <a:pt x="335" y="120"/>
                    <a:pt x="332" y="123"/>
                  </a:cubicBezTo>
                  <a:cubicBezTo>
                    <a:pt x="329" y="126"/>
                    <a:pt x="325" y="138"/>
                    <a:pt x="325" y="138"/>
                  </a:cubicBezTo>
                  <a:cubicBezTo>
                    <a:pt x="325" y="138"/>
                    <a:pt x="309" y="132"/>
                    <a:pt x="304" y="130"/>
                  </a:cubicBezTo>
                  <a:cubicBezTo>
                    <a:pt x="300" y="129"/>
                    <a:pt x="291" y="126"/>
                    <a:pt x="284" y="124"/>
                  </a:cubicBezTo>
                  <a:cubicBezTo>
                    <a:pt x="276" y="121"/>
                    <a:pt x="265" y="122"/>
                    <a:pt x="248" y="122"/>
                  </a:cubicBezTo>
                  <a:cubicBezTo>
                    <a:pt x="231" y="122"/>
                    <a:pt x="223" y="122"/>
                    <a:pt x="202" y="122"/>
                  </a:cubicBezTo>
                  <a:cubicBezTo>
                    <a:pt x="168" y="121"/>
                    <a:pt x="151" y="122"/>
                    <a:pt x="122" y="104"/>
                  </a:cubicBezTo>
                  <a:cubicBezTo>
                    <a:pt x="99" y="91"/>
                    <a:pt x="99" y="87"/>
                    <a:pt x="92" y="81"/>
                  </a:cubicBezTo>
                  <a:cubicBezTo>
                    <a:pt x="84" y="75"/>
                    <a:pt x="67" y="58"/>
                    <a:pt x="56" y="52"/>
                  </a:cubicBezTo>
                  <a:cubicBezTo>
                    <a:pt x="46" y="46"/>
                    <a:pt x="47" y="46"/>
                    <a:pt x="35" y="40"/>
                  </a:cubicBezTo>
                  <a:cubicBezTo>
                    <a:pt x="23" y="34"/>
                    <a:pt x="0" y="24"/>
                    <a:pt x="0" y="23"/>
                  </a:cubicBezTo>
                  <a:cubicBezTo>
                    <a:pt x="4" y="15"/>
                    <a:pt x="7" y="7"/>
                    <a:pt x="11" y="0"/>
                  </a:cubicBezTo>
                  <a:close/>
                </a:path>
              </a:pathLst>
            </a:custGeom>
            <a:solidFill>
              <a:srgbClr val="DB4B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4" name="Freeform 34"/>
            <p:cNvSpPr>
              <a:spLocks/>
            </p:cNvSpPr>
            <p:nvPr/>
          </p:nvSpPr>
          <p:spPr bwMode="auto">
            <a:xfrm>
              <a:off x="240" y="2553"/>
              <a:ext cx="2064" cy="828"/>
            </a:xfrm>
            <a:custGeom>
              <a:avLst/>
              <a:gdLst>
                <a:gd name="T0" fmla="*/ 10 w 344"/>
                <a:gd name="T1" fmla="*/ 0 h 138"/>
                <a:gd name="T2" fmla="*/ 32 w 344"/>
                <a:gd name="T3" fmla="*/ 12 h 138"/>
                <a:gd name="T4" fmla="*/ 78 w 344"/>
                <a:gd name="T5" fmla="*/ 19 h 138"/>
                <a:gd name="T6" fmla="*/ 172 w 344"/>
                <a:gd name="T7" fmla="*/ 16 h 138"/>
                <a:gd name="T8" fmla="*/ 237 w 344"/>
                <a:gd name="T9" fmla="*/ 47 h 138"/>
                <a:gd name="T10" fmla="*/ 271 w 344"/>
                <a:gd name="T11" fmla="*/ 72 h 138"/>
                <a:gd name="T12" fmla="*/ 292 w 344"/>
                <a:gd name="T13" fmla="*/ 90 h 138"/>
                <a:gd name="T14" fmla="*/ 325 w 344"/>
                <a:gd name="T15" fmla="*/ 105 h 138"/>
                <a:gd name="T16" fmla="*/ 341 w 344"/>
                <a:gd name="T17" fmla="*/ 112 h 138"/>
                <a:gd name="T18" fmla="*/ 331 w 344"/>
                <a:gd name="T19" fmla="*/ 123 h 138"/>
                <a:gd name="T20" fmla="*/ 324 w 344"/>
                <a:gd name="T21" fmla="*/ 138 h 138"/>
                <a:gd name="T22" fmla="*/ 303 w 344"/>
                <a:gd name="T23" fmla="*/ 130 h 138"/>
                <a:gd name="T24" fmla="*/ 283 w 344"/>
                <a:gd name="T25" fmla="*/ 123 h 138"/>
                <a:gd name="T26" fmla="*/ 247 w 344"/>
                <a:gd name="T27" fmla="*/ 121 h 138"/>
                <a:gd name="T28" fmla="*/ 201 w 344"/>
                <a:gd name="T29" fmla="*/ 120 h 138"/>
                <a:gd name="T30" fmla="*/ 121 w 344"/>
                <a:gd name="T31" fmla="*/ 102 h 138"/>
                <a:gd name="T32" fmla="*/ 91 w 344"/>
                <a:gd name="T33" fmla="*/ 80 h 138"/>
                <a:gd name="T34" fmla="*/ 56 w 344"/>
                <a:gd name="T35" fmla="*/ 51 h 138"/>
                <a:gd name="T36" fmla="*/ 35 w 344"/>
                <a:gd name="T37" fmla="*/ 39 h 138"/>
                <a:gd name="T38" fmla="*/ 0 w 344"/>
                <a:gd name="T39" fmla="*/ 22 h 138"/>
                <a:gd name="T40" fmla="*/ 10 w 344"/>
                <a:gd name="T4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4" h="138">
                  <a:moveTo>
                    <a:pt x="10" y="0"/>
                  </a:moveTo>
                  <a:cubicBezTo>
                    <a:pt x="17" y="4"/>
                    <a:pt x="25" y="8"/>
                    <a:pt x="32" y="12"/>
                  </a:cubicBezTo>
                  <a:cubicBezTo>
                    <a:pt x="46" y="20"/>
                    <a:pt x="59" y="20"/>
                    <a:pt x="78" y="19"/>
                  </a:cubicBezTo>
                  <a:cubicBezTo>
                    <a:pt x="98" y="17"/>
                    <a:pt x="144" y="8"/>
                    <a:pt x="172" y="16"/>
                  </a:cubicBezTo>
                  <a:cubicBezTo>
                    <a:pt x="201" y="23"/>
                    <a:pt x="231" y="41"/>
                    <a:pt x="237" y="47"/>
                  </a:cubicBezTo>
                  <a:cubicBezTo>
                    <a:pt x="242" y="52"/>
                    <a:pt x="266" y="67"/>
                    <a:pt x="271" y="72"/>
                  </a:cubicBezTo>
                  <a:cubicBezTo>
                    <a:pt x="277" y="76"/>
                    <a:pt x="289" y="87"/>
                    <a:pt x="292" y="90"/>
                  </a:cubicBezTo>
                  <a:cubicBezTo>
                    <a:pt x="295" y="93"/>
                    <a:pt x="322" y="103"/>
                    <a:pt x="325" y="105"/>
                  </a:cubicBezTo>
                  <a:cubicBezTo>
                    <a:pt x="327" y="106"/>
                    <a:pt x="338" y="111"/>
                    <a:pt x="341" y="112"/>
                  </a:cubicBezTo>
                  <a:cubicBezTo>
                    <a:pt x="344" y="113"/>
                    <a:pt x="334" y="120"/>
                    <a:pt x="331" y="123"/>
                  </a:cubicBezTo>
                  <a:cubicBezTo>
                    <a:pt x="328" y="126"/>
                    <a:pt x="324" y="138"/>
                    <a:pt x="324" y="138"/>
                  </a:cubicBezTo>
                  <a:cubicBezTo>
                    <a:pt x="324" y="138"/>
                    <a:pt x="308" y="131"/>
                    <a:pt x="303" y="130"/>
                  </a:cubicBezTo>
                  <a:cubicBezTo>
                    <a:pt x="299" y="128"/>
                    <a:pt x="291" y="125"/>
                    <a:pt x="283" y="123"/>
                  </a:cubicBezTo>
                  <a:cubicBezTo>
                    <a:pt x="276" y="121"/>
                    <a:pt x="264" y="121"/>
                    <a:pt x="247" y="121"/>
                  </a:cubicBezTo>
                  <a:cubicBezTo>
                    <a:pt x="230" y="121"/>
                    <a:pt x="222" y="121"/>
                    <a:pt x="201" y="120"/>
                  </a:cubicBezTo>
                  <a:cubicBezTo>
                    <a:pt x="168" y="120"/>
                    <a:pt x="150" y="120"/>
                    <a:pt x="121" y="102"/>
                  </a:cubicBezTo>
                  <a:cubicBezTo>
                    <a:pt x="99" y="89"/>
                    <a:pt x="98" y="85"/>
                    <a:pt x="91" y="80"/>
                  </a:cubicBezTo>
                  <a:cubicBezTo>
                    <a:pt x="84" y="74"/>
                    <a:pt x="66" y="57"/>
                    <a:pt x="56" y="51"/>
                  </a:cubicBezTo>
                  <a:cubicBezTo>
                    <a:pt x="45" y="45"/>
                    <a:pt x="47" y="45"/>
                    <a:pt x="35" y="39"/>
                  </a:cubicBezTo>
                  <a:cubicBezTo>
                    <a:pt x="23" y="34"/>
                    <a:pt x="0" y="23"/>
                    <a:pt x="0" y="22"/>
                  </a:cubicBezTo>
                  <a:cubicBezTo>
                    <a:pt x="3" y="15"/>
                    <a:pt x="7" y="7"/>
                    <a:pt x="10" y="0"/>
                  </a:cubicBezTo>
                  <a:close/>
                </a:path>
              </a:pathLst>
            </a:custGeom>
            <a:solidFill>
              <a:srgbClr val="DD4C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5" name="Freeform 35"/>
            <p:cNvSpPr>
              <a:spLocks/>
            </p:cNvSpPr>
            <p:nvPr/>
          </p:nvSpPr>
          <p:spPr bwMode="auto">
            <a:xfrm>
              <a:off x="240" y="2553"/>
              <a:ext cx="2064" cy="822"/>
            </a:xfrm>
            <a:custGeom>
              <a:avLst/>
              <a:gdLst>
                <a:gd name="T0" fmla="*/ 10 w 344"/>
                <a:gd name="T1" fmla="*/ 0 h 137"/>
                <a:gd name="T2" fmla="*/ 32 w 344"/>
                <a:gd name="T3" fmla="*/ 13 h 137"/>
                <a:gd name="T4" fmla="*/ 79 w 344"/>
                <a:gd name="T5" fmla="*/ 20 h 137"/>
                <a:gd name="T6" fmla="*/ 172 w 344"/>
                <a:gd name="T7" fmla="*/ 18 h 137"/>
                <a:gd name="T8" fmla="*/ 236 w 344"/>
                <a:gd name="T9" fmla="*/ 48 h 137"/>
                <a:gd name="T10" fmla="*/ 271 w 344"/>
                <a:gd name="T11" fmla="*/ 73 h 137"/>
                <a:gd name="T12" fmla="*/ 292 w 344"/>
                <a:gd name="T13" fmla="*/ 91 h 137"/>
                <a:gd name="T14" fmla="*/ 325 w 344"/>
                <a:gd name="T15" fmla="*/ 105 h 137"/>
                <a:gd name="T16" fmla="*/ 341 w 344"/>
                <a:gd name="T17" fmla="*/ 112 h 137"/>
                <a:gd name="T18" fmla="*/ 331 w 344"/>
                <a:gd name="T19" fmla="*/ 123 h 137"/>
                <a:gd name="T20" fmla="*/ 325 w 344"/>
                <a:gd name="T21" fmla="*/ 137 h 137"/>
                <a:gd name="T22" fmla="*/ 304 w 344"/>
                <a:gd name="T23" fmla="*/ 129 h 137"/>
                <a:gd name="T24" fmla="*/ 284 w 344"/>
                <a:gd name="T25" fmla="*/ 122 h 137"/>
                <a:gd name="T26" fmla="*/ 248 w 344"/>
                <a:gd name="T27" fmla="*/ 120 h 137"/>
                <a:gd name="T28" fmla="*/ 201 w 344"/>
                <a:gd name="T29" fmla="*/ 119 h 137"/>
                <a:gd name="T30" fmla="*/ 122 w 344"/>
                <a:gd name="T31" fmla="*/ 101 h 137"/>
                <a:gd name="T32" fmla="*/ 91 w 344"/>
                <a:gd name="T33" fmla="*/ 78 h 137"/>
                <a:gd name="T34" fmla="*/ 56 w 344"/>
                <a:gd name="T35" fmla="*/ 50 h 137"/>
                <a:gd name="T36" fmla="*/ 35 w 344"/>
                <a:gd name="T37" fmla="*/ 39 h 137"/>
                <a:gd name="T38" fmla="*/ 1 w 344"/>
                <a:gd name="T39" fmla="*/ 22 h 137"/>
                <a:gd name="T40" fmla="*/ 10 w 344"/>
                <a:gd name="T4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4" h="137">
                  <a:moveTo>
                    <a:pt x="10" y="0"/>
                  </a:moveTo>
                  <a:cubicBezTo>
                    <a:pt x="17" y="5"/>
                    <a:pt x="25" y="9"/>
                    <a:pt x="32" y="13"/>
                  </a:cubicBezTo>
                  <a:cubicBezTo>
                    <a:pt x="46" y="21"/>
                    <a:pt x="59" y="21"/>
                    <a:pt x="79" y="20"/>
                  </a:cubicBezTo>
                  <a:cubicBezTo>
                    <a:pt x="98" y="18"/>
                    <a:pt x="144" y="10"/>
                    <a:pt x="172" y="18"/>
                  </a:cubicBezTo>
                  <a:cubicBezTo>
                    <a:pt x="200" y="25"/>
                    <a:pt x="231" y="43"/>
                    <a:pt x="236" y="48"/>
                  </a:cubicBezTo>
                  <a:cubicBezTo>
                    <a:pt x="242" y="53"/>
                    <a:pt x="266" y="68"/>
                    <a:pt x="271" y="73"/>
                  </a:cubicBezTo>
                  <a:cubicBezTo>
                    <a:pt x="276" y="77"/>
                    <a:pt x="289" y="88"/>
                    <a:pt x="292" y="91"/>
                  </a:cubicBezTo>
                  <a:cubicBezTo>
                    <a:pt x="295" y="94"/>
                    <a:pt x="322" y="104"/>
                    <a:pt x="325" y="105"/>
                  </a:cubicBezTo>
                  <a:cubicBezTo>
                    <a:pt x="327" y="106"/>
                    <a:pt x="338" y="111"/>
                    <a:pt x="341" y="112"/>
                  </a:cubicBezTo>
                  <a:cubicBezTo>
                    <a:pt x="344" y="114"/>
                    <a:pt x="334" y="120"/>
                    <a:pt x="331" y="123"/>
                  </a:cubicBezTo>
                  <a:cubicBezTo>
                    <a:pt x="328" y="126"/>
                    <a:pt x="325" y="137"/>
                    <a:pt x="325" y="137"/>
                  </a:cubicBezTo>
                  <a:cubicBezTo>
                    <a:pt x="325" y="137"/>
                    <a:pt x="308" y="130"/>
                    <a:pt x="304" y="129"/>
                  </a:cubicBezTo>
                  <a:cubicBezTo>
                    <a:pt x="299" y="127"/>
                    <a:pt x="291" y="124"/>
                    <a:pt x="284" y="122"/>
                  </a:cubicBezTo>
                  <a:cubicBezTo>
                    <a:pt x="276" y="120"/>
                    <a:pt x="265" y="120"/>
                    <a:pt x="248" y="120"/>
                  </a:cubicBezTo>
                  <a:cubicBezTo>
                    <a:pt x="231" y="119"/>
                    <a:pt x="222" y="119"/>
                    <a:pt x="201" y="119"/>
                  </a:cubicBezTo>
                  <a:cubicBezTo>
                    <a:pt x="168" y="118"/>
                    <a:pt x="150" y="118"/>
                    <a:pt x="122" y="101"/>
                  </a:cubicBezTo>
                  <a:cubicBezTo>
                    <a:pt x="99" y="87"/>
                    <a:pt x="99" y="84"/>
                    <a:pt x="91" y="78"/>
                  </a:cubicBezTo>
                  <a:cubicBezTo>
                    <a:pt x="84" y="73"/>
                    <a:pt x="67" y="56"/>
                    <a:pt x="56" y="50"/>
                  </a:cubicBezTo>
                  <a:cubicBezTo>
                    <a:pt x="46" y="44"/>
                    <a:pt x="48" y="44"/>
                    <a:pt x="35" y="39"/>
                  </a:cubicBezTo>
                  <a:cubicBezTo>
                    <a:pt x="23" y="33"/>
                    <a:pt x="0" y="23"/>
                    <a:pt x="1" y="22"/>
                  </a:cubicBezTo>
                  <a:cubicBezTo>
                    <a:pt x="4" y="15"/>
                    <a:pt x="7" y="7"/>
                    <a:pt x="10" y="0"/>
                  </a:cubicBezTo>
                  <a:close/>
                </a:path>
              </a:pathLst>
            </a:custGeom>
            <a:solidFill>
              <a:srgbClr val="DE4C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6" name="Freeform 36"/>
            <p:cNvSpPr>
              <a:spLocks/>
            </p:cNvSpPr>
            <p:nvPr/>
          </p:nvSpPr>
          <p:spPr bwMode="auto">
            <a:xfrm>
              <a:off x="246" y="2559"/>
              <a:ext cx="2058" cy="810"/>
            </a:xfrm>
            <a:custGeom>
              <a:avLst/>
              <a:gdLst>
                <a:gd name="T0" fmla="*/ 9 w 343"/>
                <a:gd name="T1" fmla="*/ 0 h 135"/>
                <a:gd name="T2" fmla="*/ 31 w 343"/>
                <a:gd name="T3" fmla="*/ 13 h 135"/>
                <a:gd name="T4" fmla="*/ 78 w 343"/>
                <a:gd name="T5" fmla="*/ 20 h 135"/>
                <a:gd name="T6" fmla="*/ 170 w 343"/>
                <a:gd name="T7" fmla="*/ 18 h 135"/>
                <a:gd name="T8" fmla="*/ 235 w 343"/>
                <a:gd name="T9" fmla="*/ 49 h 135"/>
                <a:gd name="T10" fmla="*/ 270 w 343"/>
                <a:gd name="T11" fmla="*/ 73 h 135"/>
                <a:gd name="T12" fmla="*/ 291 w 343"/>
                <a:gd name="T13" fmla="*/ 91 h 135"/>
                <a:gd name="T14" fmla="*/ 324 w 343"/>
                <a:gd name="T15" fmla="*/ 105 h 135"/>
                <a:gd name="T16" fmla="*/ 340 w 343"/>
                <a:gd name="T17" fmla="*/ 112 h 135"/>
                <a:gd name="T18" fmla="*/ 330 w 343"/>
                <a:gd name="T19" fmla="*/ 123 h 135"/>
                <a:gd name="T20" fmla="*/ 324 w 343"/>
                <a:gd name="T21" fmla="*/ 135 h 135"/>
                <a:gd name="T22" fmla="*/ 303 w 343"/>
                <a:gd name="T23" fmla="*/ 127 h 135"/>
                <a:gd name="T24" fmla="*/ 283 w 343"/>
                <a:gd name="T25" fmla="*/ 120 h 135"/>
                <a:gd name="T26" fmla="*/ 247 w 343"/>
                <a:gd name="T27" fmla="*/ 118 h 135"/>
                <a:gd name="T28" fmla="*/ 200 w 343"/>
                <a:gd name="T29" fmla="*/ 116 h 135"/>
                <a:gd name="T30" fmla="*/ 121 w 343"/>
                <a:gd name="T31" fmla="*/ 98 h 135"/>
                <a:gd name="T32" fmla="*/ 91 w 343"/>
                <a:gd name="T33" fmla="*/ 76 h 135"/>
                <a:gd name="T34" fmla="*/ 56 w 343"/>
                <a:gd name="T35" fmla="*/ 48 h 135"/>
                <a:gd name="T36" fmla="*/ 35 w 343"/>
                <a:gd name="T37" fmla="*/ 37 h 135"/>
                <a:gd name="T38" fmla="*/ 0 w 343"/>
                <a:gd name="T39" fmla="*/ 20 h 135"/>
                <a:gd name="T40" fmla="*/ 9 w 343"/>
                <a:gd name="T4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3" h="135">
                  <a:moveTo>
                    <a:pt x="9" y="0"/>
                  </a:moveTo>
                  <a:cubicBezTo>
                    <a:pt x="16" y="4"/>
                    <a:pt x="24" y="9"/>
                    <a:pt x="31" y="13"/>
                  </a:cubicBezTo>
                  <a:cubicBezTo>
                    <a:pt x="45" y="21"/>
                    <a:pt x="58" y="21"/>
                    <a:pt x="78" y="20"/>
                  </a:cubicBezTo>
                  <a:cubicBezTo>
                    <a:pt x="97" y="19"/>
                    <a:pt x="142" y="11"/>
                    <a:pt x="170" y="18"/>
                  </a:cubicBezTo>
                  <a:cubicBezTo>
                    <a:pt x="199" y="26"/>
                    <a:pt x="230" y="43"/>
                    <a:pt x="235" y="49"/>
                  </a:cubicBezTo>
                  <a:cubicBezTo>
                    <a:pt x="241" y="54"/>
                    <a:pt x="265" y="68"/>
                    <a:pt x="270" y="73"/>
                  </a:cubicBezTo>
                  <a:cubicBezTo>
                    <a:pt x="275" y="77"/>
                    <a:pt x="288" y="88"/>
                    <a:pt x="291" y="91"/>
                  </a:cubicBezTo>
                  <a:cubicBezTo>
                    <a:pt x="294" y="94"/>
                    <a:pt x="321" y="103"/>
                    <a:pt x="324" y="105"/>
                  </a:cubicBezTo>
                  <a:cubicBezTo>
                    <a:pt x="326" y="106"/>
                    <a:pt x="337" y="111"/>
                    <a:pt x="340" y="112"/>
                  </a:cubicBezTo>
                  <a:cubicBezTo>
                    <a:pt x="343" y="113"/>
                    <a:pt x="333" y="120"/>
                    <a:pt x="330" y="123"/>
                  </a:cubicBezTo>
                  <a:cubicBezTo>
                    <a:pt x="327" y="126"/>
                    <a:pt x="324" y="135"/>
                    <a:pt x="324" y="135"/>
                  </a:cubicBezTo>
                  <a:cubicBezTo>
                    <a:pt x="324" y="135"/>
                    <a:pt x="308" y="128"/>
                    <a:pt x="303" y="127"/>
                  </a:cubicBezTo>
                  <a:cubicBezTo>
                    <a:pt x="299" y="125"/>
                    <a:pt x="290" y="122"/>
                    <a:pt x="283" y="120"/>
                  </a:cubicBezTo>
                  <a:cubicBezTo>
                    <a:pt x="275" y="118"/>
                    <a:pt x="264" y="118"/>
                    <a:pt x="247" y="118"/>
                  </a:cubicBezTo>
                  <a:cubicBezTo>
                    <a:pt x="230" y="117"/>
                    <a:pt x="222" y="117"/>
                    <a:pt x="200" y="116"/>
                  </a:cubicBezTo>
                  <a:cubicBezTo>
                    <a:pt x="167" y="115"/>
                    <a:pt x="150" y="115"/>
                    <a:pt x="121" y="98"/>
                  </a:cubicBezTo>
                  <a:cubicBezTo>
                    <a:pt x="99" y="84"/>
                    <a:pt x="98" y="82"/>
                    <a:pt x="91" y="76"/>
                  </a:cubicBezTo>
                  <a:cubicBezTo>
                    <a:pt x="83" y="71"/>
                    <a:pt x="66" y="54"/>
                    <a:pt x="56" y="48"/>
                  </a:cubicBezTo>
                  <a:cubicBezTo>
                    <a:pt x="46" y="42"/>
                    <a:pt x="47" y="43"/>
                    <a:pt x="35" y="37"/>
                  </a:cubicBezTo>
                  <a:cubicBezTo>
                    <a:pt x="23" y="31"/>
                    <a:pt x="0" y="21"/>
                    <a:pt x="0" y="20"/>
                  </a:cubicBezTo>
                  <a:cubicBezTo>
                    <a:pt x="3" y="13"/>
                    <a:pt x="6" y="7"/>
                    <a:pt x="9" y="0"/>
                  </a:cubicBezTo>
                  <a:close/>
                </a:path>
              </a:pathLst>
            </a:custGeom>
            <a:solidFill>
              <a:srgbClr val="DF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7" name="Freeform 37"/>
            <p:cNvSpPr>
              <a:spLocks/>
            </p:cNvSpPr>
            <p:nvPr/>
          </p:nvSpPr>
          <p:spPr bwMode="auto">
            <a:xfrm>
              <a:off x="246" y="2559"/>
              <a:ext cx="2058" cy="810"/>
            </a:xfrm>
            <a:custGeom>
              <a:avLst/>
              <a:gdLst>
                <a:gd name="T0" fmla="*/ 9 w 343"/>
                <a:gd name="T1" fmla="*/ 0 h 135"/>
                <a:gd name="T2" fmla="*/ 31 w 343"/>
                <a:gd name="T3" fmla="*/ 14 h 135"/>
                <a:gd name="T4" fmla="*/ 78 w 343"/>
                <a:gd name="T5" fmla="*/ 21 h 135"/>
                <a:gd name="T6" fmla="*/ 170 w 343"/>
                <a:gd name="T7" fmla="*/ 20 h 135"/>
                <a:gd name="T8" fmla="*/ 235 w 343"/>
                <a:gd name="T9" fmla="*/ 50 h 135"/>
                <a:gd name="T10" fmla="*/ 270 w 343"/>
                <a:gd name="T11" fmla="*/ 74 h 135"/>
                <a:gd name="T12" fmla="*/ 291 w 343"/>
                <a:gd name="T13" fmla="*/ 92 h 135"/>
                <a:gd name="T14" fmla="*/ 323 w 343"/>
                <a:gd name="T15" fmla="*/ 105 h 135"/>
                <a:gd name="T16" fmla="*/ 340 w 343"/>
                <a:gd name="T17" fmla="*/ 112 h 135"/>
                <a:gd name="T18" fmla="*/ 330 w 343"/>
                <a:gd name="T19" fmla="*/ 123 h 135"/>
                <a:gd name="T20" fmla="*/ 325 w 343"/>
                <a:gd name="T21" fmla="*/ 135 h 135"/>
                <a:gd name="T22" fmla="*/ 304 w 343"/>
                <a:gd name="T23" fmla="*/ 126 h 135"/>
                <a:gd name="T24" fmla="*/ 283 w 343"/>
                <a:gd name="T25" fmla="*/ 119 h 135"/>
                <a:gd name="T26" fmla="*/ 247 w 343"/>
                <a:gd name="T27" fmla="*/ 117 h 135"/>
                <a:gd name="T28" fmla="*/ 200 w 343"/>
                <a:gd name="T29" fmla="*/ 114 h 135"/>
                <a:gd name="T30" fmla="*/ 121 w 343"/>
                <a:gd name="T31" fmla="*/ 96 h 135"/>
                <a:gd name="T32" fmla="*/ 91 w 343"/>
                <a:gd name="T33" fmla="*/ 75 h 135"/>
                <a:gd name="T34" fmla="*/ 57 w 343"/>
                <a:gd name="T35" fmla="*/ 47 h 135"/>
                <a:gd name="T36" fmla="*/ 36 w 343"/>
                <a:gd name="T37" fmla="*/ 36 h 135"/>
                <a:gd name="T38" fmla="*/ 1 w 343"/>
                <a:gd name="T39" fmla="*/ 19 h 135"/>
                <a:gd name="T40" fmla="*/ 9 w 343"/>
                <a:gd name="T4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3" h="135">
                  <a:moveTo>
                    <a:pt x="9" y="0"/>
                  </a:moveTo>
                  <a:cubicBezTo>
                    <a:pt x="16" y="5"/>
                    <a:pt x="24" y="9"/>
                    <a:pt x="31" y="14"/>
                  </a:cubicBezTo>
                  <a:cubicBezTo>
                    <a:pt x="45" y="22"/>
                    <a:pt x="58" y="22"/>
                    <a:pt x="78" y="21"/>
                  </a:cubicBezTo>
                  <a:cubicBezTo>
                    <a:pt x="98" y="20"/>
                    <a:pt x="142" y="13"/>
                    <a:pt x="170" y="20"/>
                  </a:cubicBezTo>
                  <a:cubicBezTo>
                    <a:pt x="198" y="28"/>
                    <a:pt x="230" y="45"/>
                    <a:pt x="235" y="50"/>
                  </a:cubicBezTo>
                  <a:cubicBezTo>
                    <a:pt x="241" y="55"/>
                    <a:pt x="265" y="69"/>
                    <a:pt x="270" y="74"/>
                  </a:cubicBezTo>
                  <a:cubicBezTo>
                    <a:pt x="275" y="78"/>
                    <a:pt x="288" y="89"/>
                    <a:pt x="291" y="92"/>
                  </a:cubicBezTo>
                  <a:cubicBezTo>
                    <a:pt x="293" y="95"/>
                    <a:pt x="321" y="104"/>
                    <a:pt x="323" y="105"/>
                  </a:cubicBezTo>
                  <a:cubicBezTo>
                    <a:pt x="326" y="106"/>
                    <a:pt x="337" y="111"/>
                    <a:pt x="340" y="112"/>
                  </a:cubicBezTo>
                  <a:cubicBezTo>
                    <a:pt x="343" y="113"/>
                    <a:pt x="333" y="120"/>
                    <a:pt x="330" y="123"/>
                  </a:cubicBezTo>
                  <a:cubicBezTo>
                    <a:pt x="327" y="126"/>
                    <a:pt x="325" y="135"/>
                    <a:pt x="325" y="135"/>
                  </a:cubicBezTo>
                  <a:cubicBezTo>
                    <a:pt x="325" y="135"/>
                    <a:pt x="308" y="127"/>
                    <a:pt x="304" y="126"/>
                  </a:cubicBezTo>
                  <a:cubicBezTo>
                    <a:pt x="299" y="124"/>
                    <a:pt x="291" y="122"/>
                    <a:pt x="283" y="119"/>
                  </a:cubicBezTo>
                  <a:cubicBezTo>
                    <a:pt x="276" y="117"/>
                    <a:pt x="264" y="117"/>
                    <a:pt x="247" y="117"/>
                  </a:cubicBezTo>
                  <a:cubicBezTo>
                    <a:pt x="230" y="116"/>
                    <a:pt x="222" y="115"/>
                    <a:pt x="200" y="114"/>
                  </a:cubicBezTo>
                  <a:cubicBezTo>
                    <a:pt x="167" y="113"/>
                    <a:pt x="150" y="113"/>
                    <a:pt x="121" y="96"/>
                  </a:cubicBezTo>
                  <a:cubicBezTo>
                    <a:pt x="99" y="83"/>
                    <a:pt x="98" y="80"/>
                    <a:pt x="91" y="75"/>
                  </a:cubicBezTo>
                  <a:cubicBezTo>
                    <a:pt x="84" y="69"/>
                    <a:pt x="67" y="53"/>
                    <a:pt x="57" y="47"/>
                  </a:cubicBezTo>
                  <a:cubicBezTo>
                    <a:pt x="46" y="41"/>
                    <a:pt x="48" y="42"/>
                    <a:pt x="36" y="36"/>
                  </a:cubicBezTo>
                  <a:cubicBezTo>
                    <a:pt x="24" y="30"/>
                    <a:pt x="0" y="20"/>
                    <a:pt x="1" y="19"/>
                  </a:cubicBezTo>
                  <a:cubicBezTo>
                    <a:pt x="3" y="13"/>
                    <a:pt x="6" y="7"/>
                    <a:pt x="9" y="0"/>
                  </a:cubicBezTo>
                  <a:close/>
                </a:path>
              </a:pathLst>
            </a:custGeom>
            <a:solidFill>
              <a:srgbClr val="E14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8" name="Freeform 38"/>
            <p:cNvSpPr>
              <a:spLocks/>
            </p:cNvSpPr>
            <p:nvPr/>
          </p:nvSpPr>
          <p:spPr bwMode="auto">
            <a:xfrm>
              <a:off x="252" y="2565"/>
              <a:ext cx="2052" cy="798"/>
            </a:xfrm>
            <a:custGeom>
              <a:avLst/>
              <a:gdLst>
                <a:gd name="T0" fmla="*/ 7 w 342"/>
                <a:gd name="T1" fmla="*/ 0 h 133"/>
                <a:gd name="T2" fmla="*/ 30 w 342"/>
                <a:gd name="T3" fmla="*/ 14 h 133"/>
                <a:gd name="T4" fmla="*/ 77 w 342"/>
                <a:gd name="T5" fmla="*/ 21 h 133"/>
                <a:gd name="T6" fmla="*/ 169 w 342"/>
                <a:gd name="T7" fmla="*/ 21 h 133"/>
                <a:gd name="T8" fmla="*/ 234 w 342"/>
                <a:gd name="T9" fmla="*/ 51 h 133"/>
                <a:gd name="T10" fmla="*/ 269 w 342"/>
                <a:gd name="T11" fmla="*/ 74 h 133"/>
                <a:gd name="T12" fmla="*/ 289 w 342"/>
                <a:gd name="T13" fmla="*/ 92 h 133"/>
                <a:gd name="T14" fmla="*/ 322 w 342"/>
                <a:gd name="T15" fmla="*/ 104 h 133"/>
                <a:gd name="T16" fmla="*/ 339 w 342"/>
                <a:gd name="T17" fmla="*/ 112 h 133"/>
                <a:gd name="T18" fmla="*/ 329 w 342"/>
                <a:gd name="T19" fmla="*/ 122 h 133"/>
                <a:gd name="T20" fmla="*/ 324 w 342"/>
                <a:gd name="T21" fmla="*/ 133 h 133"/>
                <a:gd name="T22" fmla="*/ 303 w 342"/>
                <a:gd name="T23" fmla="*/ 124 h 133"/>
                <a:gd name="T24" fmla="*/ 283 w 342"/>
                <a:gd name="T25" fmla="*/ 117 h 133"/>
                <a:gd name="T26" fmla="*/ 246 w 342"/>
                <a:gd name="T27" fmla="*/ 115 h 133"/>
                <a:gd name="T28" fmla="*/ 199 w 342"/>
                <a:gd name="T29" fmla="*/ 112 h 133"/>
                <a:gd name="T30" fmla="*/ 121 w 342"/>
                <a:gd name="T31" fmla="*/ 93 h 133"/>
                <a:gd name="T32" fmla="*/ 90 w 342"/>
                <a:gd name="T33" fmla="*/ 73 h 133"/>
                <a:gd name="T34" fmla="*/ 56 w 342"/>
                <a:gd name="T35" fmla="*/ 45 h 133"/>
                <a:gd name="T36" fmla="*/ 36 w 342"/>
                <a:gd name="T37" fmla="*/ 34 h 133"/>
                <a:gd name="T38" fmla="*/ 0 w 342"/>
                <a:gd name="T39" fmla="*/ 17 h 133"/>
                <a:gd name="T40" fmla="*/ 7 w 342"/>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133">
                  <a:moveTo>
                    <a:pt x="7" y="0"/>
                  </a:moveTo>
                  <a:cubicBezTo>
                    <a:pt x="15" y="5"/>
                    <a:pt x="23" y="9"/>
                    <a:pt x="30" y="14"/>
                  </a:cubicBezTo>
                  <a:cubicBezTo>
                    <a:pt x="44" y="22"/>
                    <a:pt x="57" y="22"/>
                    <a:pt x="77" y="21"/>
                  </a:cubicBezTo>
                  <a:cubicBezTo>
                    <a:pt x="97" y="20"/>
                    <a:pt x="140" y="14"/>
                    <a:pt x="169" y="21"/>
                  </a:cubicBezTo>
                  <a:cubicBezTo>
                    <a:pt x="197" y="29"/>
                    <a:pt x="229" y="45"/>
                    <a:pt x="234" y="51"/>
                  </a:cubicBezTo>
                  <a:cubicBezTo>
                    <a:pt x="240" y="56"/>
                    <a:pt x="264" y="69"/>
                    <a:pt x="269" y="74"/>
                  </a:cubicBezTo>
                  <a:cubicBezTo>
                    <a:pt x="274" y="78"/>
                    <a:pt x="286" y="89"/>
                    <a:pt x="289" y="92"/>
                  </a:cubicBezTo>
                  <a:cubicBezTo>
                    <a:pt x="292" y="95"/>
                    <a:pt x="320" y="103"/>
                    <a:pt x="322" y="104"/>
                  </a:cubicBezTo>
                  <a:cubicBezTo>
                    <a:pt x="325" y="106"/>
                    <a:pt x="336" y="111"/>
                    <a:pt x="339" y="112"/>
                  </a:cubicBezTo>
                  <a:cubicBezTo>
                    <a:pt x="342" y="113"/>
                    <a:pt x="332" y="119"/>
                    <a:pt x="329" y="122"/>
                  </a:cubicBezTo>
                  <a:cubicBezTo>
                    <a:pt x="326" y="125"/>
                    <a:pt x="324" y="133"/>
                    <a:pt x="324" y="133"/>
                  </a:cubicBezTo>
                  <a:cubicBezTo>
                    <a:pt x="324" y="133"/>
                    <a:pt x="308" y="125"/>
                    <a:pt x="303" y="124"/>
                  </a:cubicBezTo>
                  <a:cubicBezTo>
                    <a:pt x="298" y="122"/>
                    <a:pt x="290" y="120"/>
                    <a:pt x="283" y="117"/>
                  </a:cubicBezTo>
                  <a:cubicBezTo>
                    <a:pt x="275" y="115"/>
                    <a:pt x="263" y="115"/>
                    <a:pt x="246" y="115"/>
                  </a:cubicBezTo>
                  <a:cubicBezTo>
                    <a:pt x="230" y="114"/>
                    <a:pt x="221" y="113"/>
                    <a:pt x="199" y="112"/>
                  </a:cubicBezTo>
                  <a:cubicBezTo>
                    <a:pt x="166" y="110"/>
                    <a:pt x="149" y="110"/>
                    <a:pt x="121" y="93"/>
                  </a:cubicBezTo>
                  <a:cubicBezTo>
                    <a:pt x="98" y="80"/>
                    <a:pt x="98" y="78"/>
                    <a:pt x="90" y="73"/>
                  </a:cubicBezTo>
                  <a:cubicBezTo>
                    <a:pt x="83" y="67"/>
                    <a:pt x="67" y="51"/>
                    <a:pt x="56" y="45"/>
                  </a:cubicBezTo>
                  <a:cubicBezTo>
                    <a:pt x="46" y="39"/>
                    <a:pt x="47" y="40"/>
                    <a:pt x="36" y="34"/>
                  </a:cubicBezTo>
                  <a:cubicBezTo>
                    <a:pt x="24" y="29"/>
                    <a:pt x="0" y="18"/>
                    <a:pt x="0" y="17"/>
                  </a:cubicBezTo>
                  <a:cubicBezTo>
                    <a:pt x="3" y="12"/>
                    <a:pt x="5" y="6"/>
                    <a:pt x="7" y="0"/>
                  </a:cubicBezTo>
                  <a:close/>
                </a:path>
              </a:pathLst>
            </a:custGeom>
            <a:solidFill>
              <a:srgbClr val="E24F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59" name="Freeform 39"/>
            <p:cNvSpPr>
              <a:spLocks/>
            </p:cNvSpPr>
            <p:nvPr/>
          </p:nvSpPr>
          <p:spPr bwMode="auto">
            <a:xfrm>
              <a:off x="252" y="2565"/>
              <a:ext cx="2046" cy="798"/>
            </a:xfrm>
            <a:custGeom>
              <a:avLst/>
              <a:gdLst>
                <a:gd name="T0" fmla="*/ 7 w 341"/>
                <a:gd name="T1" fmla="*/ 0 h 133"/>
                <a:gd name="T2" fmla="*/ 31 w 341"/>
                <a:gd name="T3" fmla="*/ 15 h 133"/>
                <a:gd name="T4" fmla="*/ 77 w 341"/>
                <a:gd name="T5" fmla="*/ 22 h 133"/>
                <a:gd name="T6" fmla="*/ 168 w 341"/>
                <a:gd name="T7" fmla="*/ 23 h 133"/>
                <a:gd name="T8" fmla="*/ 234 w 341"/>
                <a:gd name="T9" fmla="*/ 52 h 133"/>
                <a:gd name="T10" fmla="*/ 269 w 341"/>
                <a:gd name="T11" fmla="*/ 75 h 133"/>
                <a:gd name="T12" fmla="*/ 289 w 341"/>
                <a:gd name="T13" fmla="*/ 93 h 133"/>
                <a:gd name="T14" fmla="*/ 322 w 341"/>
                <a:gd name="T15" fmla="*/ 105 h 133"/>
                <a:gd name="T16" fmla="*/ 339 w 341"/>
                <a:gd name="T17" fmla="*/ 112 h 133"/>
                <a:gd name="T18" fmla="*/ 329 w 341"/>
                <a:gd name="T19" fmla="*/ 122 h 133"/>
                <a:gd name="T20" fmla="*/ 325 w 341"/>
                <a:gd name="T21" fmla="*/ 133 h 133"/>
                <a:gd name="T22" fmla="*/ 303 w 341"/>
                <a:gd name="T23" fmla="*/ 123 h 133"/>
                <a:gd name="T24" fmla="*/ 283 w 341"/>
                <a:gd name="T25" fmla="*/ 116 h 133"/>
                <a:gd name="T26" fmla="*/ 247 w 341"/>
                <a:gd name="T27" fmla="*/ 114 h 133"/>
                <a:gd name="T28" fmla="*/ 199 w 341"/>
                <a:gd name="T29" fmla="*/ 110 h 133"/>
                <a:gd name="T30" fmla="*/ 121 w 341"/>
                <a:gd name="T31" fmla="*/ 91 h 133"/>
                <a:gd name="T32" fmla="*/ 91 w 341"/>
                <a:gd name="T33" fmla="*/ 71 h 133"/>
                <a:gd name="T34" fmla="*/ 57 w 341"/>
                <a:gd name="T35" fmla="*/ 44 h 133"/>
                <a:gd name="T36" fmla="*/ 36 w 341"/>
                <a:gd name="T37" fmla="*/ 34 h 133"/>
                <a:gd name="T38" fmla="*/ 1 w 341"/>
                <a:gd name="T39" fmla="*/ 17 h 133"/>
                <a:gd name="T40" fmla="*/ 7 w 341"/>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133">
                  <a:moveTo>
                    <a:pt x="7" y="0"/>
                  </a:moveTo>
                  <a:cubicBezTo>
                    <a:pt x="15" y="5"/>
                    <a:pt x="23" y="10"/>
                    <a:pt x="31" y="15"/>
                  </a:cubicBezTo>
                  <a:cubicBezTo>
                    <a:pt x="44" y="23"/>
                    <a:pt x="58" y="23"/>
                    <a:pt x="77" y="22"/>
                  </a:cubicBezTo>
                  <a:cubicBezTo>
                    <a:pt x="97" y="22"/>
                    <a:pt x="140" y="16"/>
                    <a:pt x="168" y="23"/>
                  </a:cubicBezTo>
                  <a:cubicBezTo>
                    <a:pt x="196" y="31"/>
                    <a:pt x="229" y="47"/>
                    <a:pt x="234" y="52"/>
                  </a:cubicBezTo>
                  <a:cubicBezTo>
                    <a:pt x="239" y="57"/>
                    <a:pt x="264" y="70"/>
                    <a:pt x="269" y="75"/>
                  </a:cubicBezTo>
                  <a:cubicBezTo>
                    <a:pt x="274" y="79"/>
                    <a:pt x="286" y="90"/>
                    <a:pt x="289" y="93"/>
                  </a:cubicBezTo>
                  <a:cubicBezTo>
                    <a:pt x="292" y="96"/>
                    <a:pt x="320" y="104"/>
                    <a:pt x="322" y="105"/>
                  </a:cubicBezTo>
                  <a:cubicBezTo>
                    <a:pt x="325" y="106"/>
                    <a:pt x="336" y="111"/>
                    <a:pt x="339" y="112"/>
                  </a:cubicBezTo>
                  <a:cubicBezTo>
                    <a:pt x="341" y="113"/>
                    <a:pt x="332" y="120"/>
                    <a:pt x="329" y="122"/>
                  </a:cubicBezTo>
                  <a:cubicBezTo>
                    <a:pt x="326" y="125"/>
                    <a:pt x="325" y="133"/>
                    <a:pt x="325" y="133"/>
                  </a:cubicBezTo>
                  <a:cubicBezTo>
                    <a:pt x="325" y="133"/>
                    <a:pt x="308" y="124"/>
                    <a:pt x="303" y="123"/>
                  </a:cubicBezTo>
                  <a:cubicBezTo>
                    <a:pt x="299" y="121"/>
                    <a:pt x="290" y="119"/>
                    <a:pt x="283" y="116"/>
                  </a:cubicBezTo>
                  <a:cubicBezTo>
                    <a:pt x="275" y="114"/>
                    <a:pt x="264" y="114"/>
                    <a:pt x="247" y="114"/>
                  </a:cubicBezTo>
                  <a:cubicBezTo>
                    <a:pt x="230" y="113"/>
                    <a:pt x="221" y="111"/>
                    <a:pt x="199" y="110"/>
                  </a:cubicBezTo>
                  <a:cubicBezTo>
                    <a:pt x="166" y="108"/>
                    <a:pt x="149" y="108"/>
                    <a:pt x="121" y="91"/>
                  </a:cubicBezTo>
                  <a:cubicBezTo>
                    <a:pt x="99" y="78"/>
                    <a:pt x="98" y="77"/>
                    <a:pt x="91" y="71"/>
                  </a:cubicBezTo>
                  <a:cubicBezTo>
                    <a:pt x="84" y="66"/>
                    <a:pt x="67" y="50"/>
                    <a:pt x="57" y="44"/>
                  </a:cubicBezTo>
                  <a:cubicBezTo>
                    <a:pt x="47" y="38"/>
                    <a:pt x="48" y="39"/>
                    <a:pt x="36" y="34"/>
                  </a:cubicBezTo>
                  <a:cubicBezTo>
                    <a:pt x="24" y="28"/>
                    <a:pt x="0" y="18"/>
                    <a:pt x="1" y="17"/>
                  </a:cubicBezTo>
                  <a:cubicBezTo>
                    <a:pt x="3" y="11"/>
                    <a:pt x="5" y="6"/>
                    <a:pt x="7" y="0"/>
                  </a:cubicBezTo>
                  <a:close/>
                </a:path>
              </a:pathLst>
            </a:custGeom>
            <a:solidFill>
              <a:srgbClr val="E35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0" name="Freeform 40"/>
            <p:cNvSpPr>
              <a:spLocks/>
            </p:cNvSpPr>
            <p:nvPr/>
          </p:nvSpPr>
          <p:spPr bwMode="auto">
            <a:xfrm>
              <a:off x="258" y="2571"/>
              <a:ext cx="2040" cy="786"/>
            </a:xfrm>
            <a:custGeom>
              <a:avLst/>
              <a:gdLst>
                <a:gd name="T0" fmla="*/ 6 w 340"/>
                <a:gd name="T1" fmla="*/ 0 h 131"/>
                <a:gd name="T2" fmla="*/ 30 w 340"/>
                <a:gd name="T3" fmla="*/ 15 h 131"/>
                <a:gd name="T4" fmla="*/ 76 w 340"/>
                <a:gd name="T5" fmla="*/ 22 h 131"/>
                <a:gd name="T6" fmla="*/ 167 w 340"/>
                <a:gd name="T7" fmla="*/ 24 h 131"/>
                <a:gd name="T8" fmla="*/ 233 w 340"/>
                <a:gd name="T9" fmla="*/ 52 h 131"/>
                <a:gd name="T10" fmla="*/ 268 w 340"/>
                <a:gd name="T11" fmla="*/ 74 h 131"/>
                <a:gd name="T12" fmla="*/ 288 w 340"/>
                <a:gd name="T13" fmla="*/ 93 h 131"/>
                <a:gd name="T14" fmla="*/ 321 w 340"/>
                <a:gd name="T15" fmla="*/ 104 h 131"/>
                <a:gd name="T16" fmla="*/ 338 w 340"/>
                <a:gd name="T17" fmla="*/ 112 h 131"/>
                <a:gd name="T18" fmla="*/ 328 w 340"/>
                <a:gd name="T19" fmla="*/ 122 h 131"/>
                <a:gd name="T20" fmla="*/ 324 w 340"/>
                <a:gd name="T21" fmla="*/ 131 h 131"/>
                <a:gd name="T22" fmla="*/ 303 w 340"/>
                <a:gd name="T23" fmla="*/ 121 h 131"/>
                <a:gd name="T24" fmla="*/ 282 w 340"/>
                <a:gd name="T25" fmla="*/ 115 h 131"/>
                <a:gd name="T26" fmla="*/ 246 w 340"/>
                <a:gd name="T27" fmla="*/ 111 h 131"/>
                <a:gd name="T28" fmla="*/ 198 w 340"/>
                <a:gd name="T29" fmla="*/ 107 h 131"/>
                <a:gd name="T30" fmla="*/ 120 w 340"/>
                <a:gd name="T31" fmla="*/ 88 h 131"/>
                <a:gd name="T32" fmla="*/ 90 w 340"/>
                <a:gd name="T33" fmla="*/ 69 h 131"/>
                <a:gd name="T34" fmla="*/ 57 w 340"/>
                <a:gd name="T35" fmla="*/ 42 h 131"/>
                <a:gd name="T36" fmla="*/ 36 w 340"/>
                <a:gd name="T37" fmla="*/ 32 h 131"/>
                <a:gd name="T38" fmla="*/ 0 w 340"/>
                <a:gd name="T39" fmla="*/ 15 h 131"/>
                <a:gd name="T40" fmla="*/ 6 w 340"/>
                <a:gd name="T4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131">
                  <a:moveTo>
                    <a:pt x="6" y="0"/>
                  </a:moveTo>
                  <a:cubicBezTo>
                    <a:pt x="14" y="5"/>
                    <a:pt x="22" y="10"/>
                    <a:pt x="30" y="15"/>
                  </a:cubicBezTo>
                  <a:cubicBezTo>
                    <a:pt x="43" y="23"/>
                    <a:pt x="57" y="23"/>
                    <a:pt x="76" y="22"/>
                  </a:cubicBezTo>
                  <a:cubicBezTo>
                    <a:pt x="96" y="22"/>
                    <a:pt x="139" y="17"/>
                    <a:pt x="167" y="24"/>
                  </a:cubicBezTo>
                  <a:cubicBezTo>
                    <a:pt x="195" y="32"/>
                    <a:pt x="228" y="48"/>
                    <a:pt x="233" y="52"/>
                  </a:cubicBezTo>
                  <a:cubicBezTo>
                    <a:pt x="238" y="57"/>
                    <a:pt x="263" y="70"/>
                    <a:pt x="268" y="74"/>
                  </a:cubicBezTo>
                  <a:cubicBezTo>
                    <a:pt x="273" y="79"/>
                    <a:pt x="285" y="90"/>
                    <a:pt x="288" y="93"/>
                  </a:cubicBezTo>
                  <a:cubicBezTo>
                    <a:pt x="291" y="96"/>
                    <a:pt x="319" y="103"/>
                    <a:pt x="321" y="104"/>
                  </a:cubicBezTo>
                  <a:cubicBezTo>
                    <a:pt x="324" y="106"/>
                    <a:pt x="335" y="110"/>
                    <a:pt x="338" y="112"/>
                  </a:cubicBezTo>
                  <a:cubicBezTo>
                    <a:pt x="340" y="113"/>
                    <a:pt x="331" y="119"/>
                    <a:pt x="328" y="122"/>
                  </a:cubicBezTo>
                  <a:cubicBezTo>
                    <a:pt x="325" y="124"/>
                    <a:pt x="324" y="131"/>
                    <a:pt x="324" y="131"/>
                  </a:cubicBezTo>
                  <a:cubicBezTo>
                    <a:pt x="324" y="131"/>
                    <a:pt x="307" y="122"/>
                    <a:pt x="303" y="121"/>
                  </a:cubicBezTo>
                  <a:cubicBezTo>
                    <a:pt x="298" y="119"/>
                    <a:pt x="290" y="117"/>
                    <a:pt x="282" y="115"/>
                  </a:cubicBezTo>
                  <a:cubicBezTo>
                    <a:pt x="275" y="112"/>
                    <a:pt x="263" y="112"/>
                    <a:pt x="246" y="111"/>
                  </a:cubicBezTo>
                  <a:cubicBezTo>
                    <a:pt x="229" y="111"/>
                    <a:pt x="220" y="109"/>
                    <a:pt x="198" y="107"/>
                  </a:cubicBezTo>
                  <a:cubicBezTo>
                    <a:pt x="165" y="105"/>
                    <a:pt x="149" y="104"/>
                    <a:pt x="120" y="88"/>
                  </a:cubicBezTo>
                  <a:cubicBezTo>
                    <a:pt x="98" y="75"/>
                    <a:pt x="98" y="74"/>
                    <a:pt x="90" y="69"/>
                  </a:cubicBezTo>
                  <a:cubicBezTo>
                    <a:pt x="83" y="64"/>
                    <a:pt x="67" y="48"/>
                    <a:pt x="57" y="42"/>
                  </a:cubicBezTo>
                  <a:cubicBezTo>
                    <a:pt x="46" y="36"/>
                    <a:pt x="48" y="37"/>
                    <a:pt x="36" y="32"/>
                  </a:cubicBezTo>
                  <a:cubicBezTo>
                    <a:pt x="24" y="26"/>
                    <a:pt x="0" y="16"/>
                    <a:pt x="0" y="15"/>
                  </a:cubicBezTo>
                  <a:cubicBezTo>
                    <a:pt x="2" y="10"/>
                    <a:pt x="4" y="5"/>
                    <a:pt x="6" y="0"/>
                  </a:cubicBezTo>
                  <a:close/>
                </a:path>
              </a:pathLst>
            </a:custGeom>
            <a:solidFill>
              <a:srgbClr val="E34F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1" name="Freeform 41"/>
            <p:cNvSpPr>
              <a:spLocks/>
            </p:cNvSpPr>
            <p:nvPr/>
          </p:nvSpPr>
          <p:spPr bwMode="auto">
            <a:xfrm>
              <a:off x="264" y="2571"/>
              <a:ext cx="2034" cy="786"/>
            </a:xfrm>
            <a:custGeom>
              <a:avLst/>
              <a:gdLst>
                <a:gd name="T0" fmla="*/ 5 w 339"/>
                <a:gd name="T1" fmla="*/ 0 h 131"/>
                <a:gd name="T2" fmla="*/ 29 w 339"/>
                <a:gd name="T3" fmla="*/ 15 h 131"/>
                <a:gd name="T4" fmla="*/ 76 w 339"/>
                <a:gd name="T5" fmla="*/ 24 h 131"/>
                <a:gd name="T6" fmla="*/ 165 w 339"/>
                <a:gd name="T7" fmla="*/ 26 h 131"/>
                <a:gd name="T8" fmla="*/ 232 w 339"/>
                <a:gd name="T9" fmla="*/ 54 h 131"/>
                <a:gd name="T10" fmla="*/ 267 w 339"/>
                <a:gd name="T11" fmla="*/ 75 h 131"/>
                <a:gd name="T12" fmla="*/ 287 w 339"/>
                <a:gd name="T13" fmla="*/ 94 h 131"/>
                <a:gd name="T14" fmla="*/ 320 w 339"/>
                <a:gd name="T15" fmla="*/ 105 h 131"/>
                <a:gd name="T16" fmla="*/ 337 w 339"/>
                <a:gd name="T17" fmla="*/ 112 h 131"/>
                <a:gd name="T18" fmla="*/ 327 w 339"/>
                <a:gd name="T19" fmla="*/ 122 h 131"/>
                <a:gd name="T20" fmla="*/ 324 w 339"/>
                <a:gd name="T21" fmla="*/ 131 h 131"/>
                <a:gd name="T22" fmla="*/ 302 w 339"/>
                <a:gd name="T23" fmla="*/ 120 h 131"/>
                <a:gd name="T24" fmla="*/ 282 w 339"/>
                <a:gd name="T25" fmla="*/ 114 h 131"/>
                <a:gd name="T26" fmla="*/ 245 w 339"/>
                <a:gd name="T27" fmla="*/ 110 h 131"/>
                <a:gd name="T28" fmla="*/ 197 w 339"/>
                <a:gd name="T29" fmla="*/ 106 h 131"/>
                <a:gd name="T30" fmla="*/ 120 w 339"/>
                <a:gd name="T31" fmla="*/ 86 h 131"/>
                <a:gd name="T32" fmla="*/ 90 w 339"/>
                <a:gd name="T33" fmla="*/ 68 h 131"/>
                <a:gd name="T34" fmla="*/ 56 w 339"/>
                <a:gd name="T35" fmla="*/ 41 h 131"/>
                <a:gd name="T36" fmla="*/ 36 w 339"/>
                <a:gd name="T37" fmla="*/ 31 h 131"/>
                <a:gd name="T38" fmla="*/ 0 w 339"/>
                <a:gd name="T39" fmla="*/ 14 h 131"/>
                <a:gd name="T40" fmla="*/ 5 w 339"/>
                <a:gd name="T4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9" h="131">
                  <a:moveTo>
                    <a:pt x="5" y="0"/>
                  </a:moveTo>
                  <a:cubicBezTo>
                    <a:pt x="13" y="5"/>
                    <a:pt x="21" y="10"/>
                    <a:pt x="29" y="15"/>
                  </a:cubicBezTo>
                  <a:cubicBezTo>
                    <a:pt x="42" y="24"/>
                    <a:pt x="56" y="24"/>
                    <a:pt x="76" y="24"/>
                  </a:cubicBezTo>
                  <a:cubicBezTo>
                    <a:pt x="95" y="23"/>
                    <a:pt x="137" y="18"/>
                    <a:pt x="165" y="26"/>
                  </a:cubicBezTo>
                  <a:cubicBezTo>
                    <a:pt x="193" y="34"/>
                    <a:pt x="227" y="49"/>
                    <a:pt x="232" y="54"/>
                  </a:cubicBezTo>
                  <a:cubicBezTo>
                    <a:pt x="237" y="59"/>
                    <a:pt x="262" y="71"/>
                    <a:pt x="267" y="75"/>
                  </a:cubicBezTo>
                  <a:cubicBezTo>
                    <a:pt x="272" y="79"/>
                    <a:pt x="284" y="91"/>
                    <a:pt x="287" y="94"/>
                  </a:cubicBezTo>
                  <a:cubicBezTo>
                    <a:pt x="289" y="97"/>
                    <a:pt x="318" y="104"/>
                    <a:pt x="320" y="105"/>
                  </a:cubicBezTo>
                  <a:cubicBezTo>
                    <a:pt x="323" y="106"/>
                    <a:pt x="334" y="111"/>
                    <a:pt x="337" y="112"/>
                  </a:cubicBezTo>
                  <a:cubicBezTo>
                    <a:pt x="339" y="113"/>
                    <a:pt x="330" y="119"/>
                    <a:pt x="327" y="122"/>
                  </a:cubicBezTo>
                  <a:cubicBezTo>
                    <a:pt x="324" y="124"/>
                    <a:pt x="324" y="131"/>
                    <a:pt x="324" y="131"/>
                  </a:cubicBezTo>
                  <a:cubicBezTo>
                    <a:pt x="324" y="131"/>
                    <a:pt x="307" y="122"/>
                    <a:pt x="302" y="120"/>
                  </a:cubicBezTo>
                  <a:cubicBezTo>
                    <a:pt x="298" y="118"/>
                    <a:pt x="289" y="116"/>
                    <a:pt x="282" y="114"/>
                  </a:cubicBezTo>
                  <a:cubicBezTo>
                    <a:pt x="274" y="111"/>
                    <a:pt x="262" y="111"/>
                    <a:pt x="245" y="110"/>
                  </a:cubicBezTo>
                  <a:cubicBezTo>
                    <a:pt x="228" y="109"/>
                    <a:pt x="219" y="107"/>
                    <a:pt x="197" y="106"/>
                  </a:cubicBezTo>
                  <a:cubicBezTo>
                    <a:pt x="164" y="104"/>
                    <a:pt x="148" y="102"/>
                    <a:pt x="120" y="86"/>
                  </a:cubicBezTo>
                  <a:cubicBezTo>
                    <a:pt x="98" y="73"/>
                    <a:pt x="97" y="73"/>
                    <a:pt x="90" y="68"/>
                  </a:cubicBezTo>
                  <a:cubicBezTo>
                    <a:pt x="82" y="62"/>
                    <a:pt x="66" y="47"/>
                    <a:pt x="56" y="41"/>
                  </a:cubicBezTo>
                  <a:cubicBezTo>
                    <a:pt x="46" y="35"/>
                    <a:pt x="47" y="37"/>
                    <a:pt x="36" y="31"/>
                  </a:cubicBezTo>
                  <a:cubicBezTo>
                    <a:pt x="24" y="26"/>
                    <a:pt x="0" y="15"/>
                    <a:pt x="0" y="14"/>
                  </a:cubicBezTo>
                  <a:cubicBezTo>
                    <a:pt x="2" y="10"/>
                    <a:pt x="3" y="5"/>
                    <a:pt x="5" y="0"/>
                  </a:cubicBezTo>
                  <a:close/>
                </a:path>
              </a:pathLst>
            </a:custGeom>
            <a:solidFill>
              <a:srgbClr val="E450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2" name="Freeform 42"/>
            <p:cNvSpPr>
              <a:spLocks/>
            </p:cNvSpPr>
            <p:nvPr/>
          </p:nvSpPr>
          <p:spPr bwMode="auto">
            <a:xfrm>
              <a:off x="264" y="2577"/>
              <a:ext cx="2034" cy="774"/>
            </a:xfrm>
            <a:custGeom>
              <a:avLst/>
              <a:gdLst>
                <a:gd name="T0" fmla="*/ 5 w 339"/>
                <a:gd name="T1" fmla="*/ 0 h 129"/>
                <a:gd name="T2" fmla="*/ 29 w 339"/>
                <a:gd name="T3" fmla="*/ 15 h 129"/>
                <a:gd name="T4" fmla="*/ 76 w 339"/>
                <a:gd name="T5" fmla="*/ 24 h 129"/>
                <a:gd name="T6" fmla="*/ 165 w 339"/>
                <a:gd name="T7" fmla="*/ 27 h 129"/>
                <a:gd name="T8" fmla="*/ 232 w 339"/>
                <a:gd name="T9" fmla="*/ 54 h 129"/>
                <a:gd name="T10" fmla="*/ 267 w 339"/>
                <a:gd name="T11" fmla="*/ 75 h 129"/>
                <a:gd name="T12" fmla="*/ 286 w 339"/>
                <a:gd name="T13" fmla="*/ 94 h 129"/>
                <a:gd name="T14" fmla="*/ 320 w 339"/>
                <a:gd name="T15" fmla="*/ 104 h 129"/>
                <a:gd name="T16" fmla="*/ 336 w 339"/>
                <a:gd name="T17" fmla="*/ 111 h 129"/>
                <a:gd name="T18" fmla="*/ 327 w 339"/>
                <a:gd name="T19" fmla="*/ 121 h 129"/>
                <a:gd name="T20" fmla="*/ 324 w 339"/>
                <a:gd name="T21" fmla="*/ 129 h 129"/>
                <a:gd name="T22" fmla="*/ 302 w 339"/>
                <a:gd name="T23" fmla="*/ 118 h 129"/>
                <a:gd name="T24" fmla="*/ 282 w 339"/>
                <a:gd name="T25" fmla="*/ 112 h 129"/>
                <a:gd name="T26" fmla="*/ 246 w 339"/>
                <a:gd name="T27" fmla="*/ 108 h 129"/>
                <a:gd name="T28" fmla="*/ 197 w 339"/>
                <a:gd name="T29" fmla="*/ 103 h 129"/>
                <a:gd name="T30" fmla="*/ 120 w 339"/>
                <a:gd name="T31" fmla="*/ 83 h 129"/>
                <a:gd name="T32" fmla="*/ 90 w 339"/>
                <a:gd name="T33" fmla="*/ 65 h 129"/>
                <a:gd name="T34" fmla="*/ 57 w 339"/>
                <a:gd name="T35" fmla="*/ 39 h 129"/>
                <a:gd name="T36" fmla="*/ 36 w 339"/>
                <a:gd name="T37" fmla="*/ 29 h 129"/>
                <a:gd name="T38" fmla="*/ 0 w 339"/>
                <a:gd name="T39" fmla="*/ 13 h 129"/>
                <a:gd name="T40" fmla="*/ 5 w 339"/>
                <a:gd name="T4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9" h="129">
                  <a:moveTo>
                    <a:pt x="5" y="0"/>
                  </a:moveTo>
                  <a:cubicBezTo>
                    <a:pt x="13" y="5"/>
                    <a:pt x="21" y="10"/>
                    <a:pt x="29" y="15"/>
                  </a:cubicBezTo>
                  <a:cubicBezTo>
                    <a:pt x="42" y="23"/>
                    <a:pt x="56" y="24"/>
                    <a:pt x="76" y="24"/>
                  </a:cubicBezTo>
                  <a:cubicBezTo>
                    <a:pt x="95" y="23"/>
                    <a:pt x="137" y="19"/>
                    <a:pt x="165" y="27"/>
                  </a:cubicBezTo>
                  <a:cubicBezTo>
                    <a:pt x="193" y="34"/>
                    <a:pt x="227" y="50"/>
                    <a:pt x="232" y="54"/>
                  </a:cubicBezTo>
                  <a:cubicBezTo>
                    <a:pt x="237" y="59"/>
                    <a:pt x="262" y="71"/>
                    <a:pt x="267" y="75"/>
                  </a:cubicBezTo>
                  <a:cubicBezTo>
                    <a:pt x="272" y="79"/>
                    <a:pt x="283" y="91"/>
                    <a:pt x="286" y="94"/>
                  </a:cubicBezTo>
                  <a:cubicBezTo>
                    <a:pt x="289" y="97"/>
                    <a:pt x="317" y="103"/>
                    <a:pt x="320" y="104"/>
                  </a:cubicBezTo>
                  <a:cubicBezTo>
                    <a:pt x="323" y="106"/>
                    <a:pt x="334" y="110"/>
                    <a:pt x="336" y="111"/>
                  </a:cubicBezTo>
                  <a:cubicBezTo>
                    <a:pt x="339" y="113"/>
                    <a:pt x="330" y="119"/>
                    <a:pt x="327" y="121"/>
                  </a:cubicBezTo>
                  <a:cubicBezTo>
                    <a:pt x="324" y="124"/>
                    <a:pt x="324" y="129"/>
                    <a:pt x="324" y="129"/>
                  </a:cubicBezTo>
                  <a:cubicBezTo>
                    <a:pt x="324" y="129"/>
                    <a:pt x="307" y="120"/>
                    <a:pt x="302" y="118"/>
                  </a:cubicBezTo>
                  <a:cubicBezTo>
                    <a:pt x="298" y="117"/>
                    <a:pt x="289" y="114"/>
                    <a:pt x="282" y="112"/>
                  </a:cubicBezTo>
                  <a:cubicBezTo>
                    <a:pt x="274" y="109"/>
                    <a:pt x="263" y="109"/>
                    <a:pt x="246" y="108"/>
                  </a:cubicBezTo>
                  <a:cubicBezTo>
                    <a:pt x="229" y="107"/>
                    <a:pt x="219" y="105"/>
                    <a:pt x="197" y="103"/>
                  </a:cubicBezTo>
                  <a:cubicBezTo>
                    <a:pt x="164" y="101"/>
                    <a:pt x="148" y="99"/>
                    <a:pt x="120" y="83"/>
                  </a:cubicBezTo>
                  <a:cubicBezTo>
                    <a:pt x="98" y="71"/>
                    <a:pt x="97" y="70"/>
                    <a:pt x="90" y="65"/>
                  </a:cubicBezTo>
                  <a:cubicBezTo>
                    <a:pt x="83" y="60"/>
                    <a:pt x="67" y="45"/>
                    <a:pt x="57" y="39"/>
                  </a:cubicBezTo>
                  <a:cubicBezTo>
                    <a:pt x="47" y="34"/>
                    <a:pt x="48" y="35"/>
                    <a:pt x="36" y="29"/>
                  </a:cubicBezTo>
                  <a:cubicBezTo>
                    <a:pt x="24" y="24"/>
                    <a:pt x="0" y="14"/>
                    <a:pt x="0" y="13"/>
                  </a:cubicBezTo>
                  <a:cubicBezTo>
                    <a:pt x="2" y="8"/>
                    <a:pt x="4" y="4"/>
                    <a:pt x="5" y="0"/>
                  </a:cubicBezTo>
                  <a:close/>
                </a:path>
              </a:pathLst>
            </a:custGeom>
            <a:solidFill>
              <a:srgbClr val="E55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3" name="Freeform 43"/>
            <p:cNvSpPr>
              <a:spLocks/>
            </p:cNvSpPr>
            <p:nvPr/>
          </p:nvSpPr>
          <p:spPr bwMode="auto">
            <a:xfrm>
              <a:off x="270" y="2577"/>
              <a:ext cx="2028" cy="774"/>
            </a:xfrm>
            <a:custGeom>
              <a:avLst/>
              <a:gdLst>
                <a:gd name="T0" fmla="*/ 4 w 338"/>
                <a:gd name="T1" fmla="*/ 0 h 129"/>
                <a:gd name="T2" fmla="*/ 28 w 338"/>
                <a:gd name="T3" fmla="*/ 16 h 129"/>
                <a:gd name="T4" fmla="*/ 75 w 338"/>
                <a:gd name="T5" fmla="*/ 25 h 129"/>
                <a:gd name="T6" fmla="*/ 163 w 338"/>
                <a:gd name="T7" fmla="*/ 29 h 129"/>
                <a:gd name="T8" fmla="*/ 231 w 338"/>
                <a:gd name="T9" fmla="*/ 56 h 129"/>
                <a:gd name="T10" fmla="*/ 266 w 338"/>
                <a:gd name="T11" fmla="*/ 76 h 129"/>
                <a:gd name="T12" fmla="*/ 285 w 338"/>
                <a:gd name="T13" fmla="*/ 95 h 129"/>
                <a:gd name="T14" fmla="*/ 319 w 338"/>
                <a:gd name="T15" fmla="*/ 105 h 129"/>
                <a:gd name="T16" fmla="*/ 335 w 338"/>
                <a:gd name="T17" fmla="*/ 112 h 129"/>
                <a:gd name="T18" fmla="*/ 326 w 338"/>
                <a:gd name="T19" fmla="*/ 121 h 129"/>
                <a:gd name="T20" fmla="*/ 324 w 338"/>
                <a:gd name="T21" fmla="*/ 129 h 129"/>
                <a:gd name="T22" fmla="*/ 302 w 338"/>
                <a:gd name="T23" fmla="*/ 117 h 129"/>
                <a:gd name="T24" fmla="*/ 281 w 338"/>
                <a:gd name="T25" fmla="*/ 111 h 129"/>
                <a:gd name="T26" fmla="*/ 245 w 338"/>
                <a:gd name="T27" fmla="*/ 107 h 129"/>
                <a:gd name="T28" fmla="*/ 197 w 338"/>
                <a:gd name="T29" fmla="*/ 102 h 129"/>
                <a:gd name="T30" fmla="*/ 119 w 338"/>
                <a:gd name="T31" fmla="*/ 81 h 129"/>
                <a:gd name="T32" fmla="*/ 89 w 338"/>
                <a:gd name="T33" fmla="*/ 64 h 129"/>
                <a:gd name="T34" fmla="*/ 56 w 338"/>
                <a:gd name="T35" fmla="*/ 39 h 129"/>
                <a:gd name="T36" fmla="*/ 36 w 338"/>
                <a:gd name="T37" fmla="*/ 29 h 129"/>
                <a:gd name="T38" fmla="*/ 0 w 338"/>
                <a:gd name="T39" fmla="*/ 12 h 129"/>
                <a:gd name="T40" fmla="*/ 4 w 338"/>
                <a:gd name="T4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8" h="129">
                  <a:moveTo>
                    <a:pt x="4" y="0"/>
                  </a:moveTo>
                  <a:cubicBezTo>
                    <a:pt x="12" y="5"/>
                    <a:pt x="20" y="11"/>
                    <a:pt x="28" y="16"/>
                  </a:cubicBezTo>
                  <a:cubicBezTo>
                    <a:pt x="41" y="24"/>
                    <a:pt x="55" y="25"/>
                    <a:pt x="75" y="25"/>
                  </a:cubicBezTo>
                  <a:cubicBezTo>
                    <a:pt x="95" y="25"/>
                    <a:pt x="135" y="21"/>
                    <a:pt x="163" y="29"/>
                  </a:cubicBezTo>
                  <a:cubicBezTo>
                    <a:pt x="192" y="36"/>
                    <a:pt x="226" y="51"/>
                    <a:pt x="231" y="56"/>
                  </a:cubicBezTo>
                  <a:cubicBezTo>
                    <a:pt x="236" y="61"/>
                    <a:pt x="261" y="72"/>
                    <a:pt x="266" y="76"/>
                  </a:cubicBezTo>
                  <a:cubicBezTo>
                    <a:pt x="271" y="80"/>
                    <a:pt x="282" y="92"/>
                    <a:pt x="285" y="95"/>
                  </a:cubicBezTo>
                  <a:cubicBezTo>
                    <a:pt x="288" y="98"/>
                    <a:pt x="316" y="104"/>
                    <a:pt x="319" y="105"/>
                  </a:cubicBezTo>
                  <a:cubicBezTo>
                    <a:pt x="322" y="106"/>
                    <a:pt x="333" y="111"/>
                    <a:pt x="335" y="112"/>
                  </a:cubicBezTo>
                  <a:cubicBezTo>
                    <a:pt x="338" y="113"/>
                    <a:pt x="329" y="119"/>
                    <a:pt x="326" y="121"/>
                  </a:cubicBezTo>
                  <a:cubicBezTo>
                    <a:pt x="323" y="124"/>
                    <a:pt x="324" y="129"/>
                    <a:pt x="324" y="129"/>
                  </a:cubicBezTo>
                  <a:cubicBezTo>
                    <a:pt x="324" y="129"/>
                    <a:pt x="306" y="119"/>
                    <a:pt x="302" y="117"/>
                  </a:cubicBezTo>
                  <a:cubicBezTo>
                    <a:pt x="297" y="116"/>
                    <a:pt x="289" y="113"/>
                    <a:pt x="281" y="111"/>
                  </a:cubicBezTo>
                  <a:cubicBezTo>
                    <a:pt x="274" y="109"/>
                    <a:pt x="262" y="109"/>
                    <a:pt x="245" y="107"/>
                  </a:cubicBezTo>
                  <a:cubicBezTo>
                    <a:pt x="228" y="106"/>
                    <a:pt x="218" y="103"/>
                    <a:pt x="197" y="102"/>
                  </a:cubicBezTo>
                  <a:cubicBezTo>
                    <a:pt x="163" y="99"/>
                    <a:pt x="147" y="97"/>
                    <a:pt x="119" y="81"/>
                  </a:cubicBezTo>
                  <a:cubicBezTo>
                    <a:pt x="97" y="69"/>
                    <a:pt x="97" y="69"/>
                    <a:pt x="89" y="64"/>
                  </a:cubicBezTo>
                  <a:cubicBezTo>
                    <a:pt x="82" y="59"/>
                    <a:pt x="67" y="44"/>
                    <a:pt x="56" y="39"/>
                  </a:cubicBezTo>
                  <a:cubicBezTo>
                    <a:pt x="46" y="33"/>
                    <a:pt x="48" y="34"/>
                    <a:pt x="36" y="29"/>
                  </a:cubicBezTo>
                  <a:cubicBezTo>
                    <a:pt x="24" y="23"/>
                    <a:pt x="0" y="13"/>
                    <a:pt x="0" y="12"/>
                  </a:cubicBezTo>
                  <a:cubicBezTo>
                    <a:pt x="1" y="8"/>
                    <a:pt x="3" y="4"/>
                    <a:pt x="4" y="0"/>
                  </a:cubicBezTo>
                  <a:close/>
                </a:path>
              </a:pathLst>
            </a:custGeom>
            <a:solidFill>
              <a:srgbClr val="E651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4" name="Freeform 44"/>
            <p:cNvSpPr>
              <a:spLocks/>
            </p:cNvSpPr>
            <p:nvPr/>
          </p:nvSpPr>
          <p:spPr bwMode="auto">
            <a:xfrm>
              <a:off x="270" y="2577"/>
              <a:ext cx="2028" cy="768"/>
            </a:xfrm>
            <a:custGeom>
              <a:avLst/>
              <a:gdLst>
                <a:gd name="T0" fmla="*/ 4 w 338"/>
                <a:gd name="T1" fmla="*/ 0 h 128"/>
                <a:gd name="T2" fmla="*/ 28 w 338"/>
                <a:gd name="T3" fmla="*/ 17 h 128"/>
                <a:gd name="T4" fmla="*/ 75 w 338"/>
                <a:gd name="T5" fmla="*/ 26 h 128"/>
                <a:gd name="T6" fmla="*/ 163 w 338"/>
                <a:gd name="T7" fmla="*/ 31 h 128"/>
                <a:gd name="T8" fmla="*/ 231 w 338"/>
                <a:gd name="T9" fmla="*/ 57 h 128"/>
                <a:gd name="T10" fmla="*/ 266 w 338"/>
                <a:gd name="T11" fmla="*/ 77 h 128"/>
                <a:gd name="T12" fmla="*/ 285 w 338"/>
                <a:gd name="T13" fmla="*/ 96 h 128"/>
                <a:gd name="T14" fmla="*/ 319 w 338"/>
                <a:gd name="T15" fmla="*/ 105 h 128"/>
                <a:gd name="T16" fmla="*/ 335 w 338"/>
                <a:gd name="T17" fmla="*/ 112 h 128"/>
                <a:gd name="T18" fmla="*/ 326 w 338"/>
                <a:gd name="T19" fmla="*/ 122 h 128"/>
                <a:gd name="T20" fmla="*/ 324 w 338"/>
                <a:gd name="T21" fmla="*/ 128 h 128"/>
                <a:gd name="T22" fmla="*/ 302 w 338"/>
                <a:gd name="T23" fmla="*/ 116 h 128"/>
                <a:gd name="T24" fmla="*/ 282 w 338"/>
                <a:gd name="T25" fmla="*/ 110 h 128"/>
                <a:gd name="T26" fmla="*/ 245 w 338"/>
                <a:gd name="T27" fmla="*/ 106 h 128"/>
                <a:gd name="T28" fmla="*/ 197 w 338"/>
                <a:gd name="T29" fmla="*/ 100 h 128"/>
                <a:gd name="T30" fmla="*/ 119 w 338"/>
                <a:gd name="T31" fmla="*/ 79 h 128"/>
                <a:gd name="T32" fmla="*/ 90 w 338"/>
                <a:gd name="T33" fmla="*/ 63 h 128"/>
                <a:gd name="T34" fmla="*/ 57 w 338"/>
                <a:gd name="T35" fmla="*/ 38 h 128"/>
                <a:gd name="T36" fmla="*/ 37 w 338"/>
                <a:gd name="T37" fmla="*/ 28 h 128"/>
                <a:gd name="T38" fmla="*/ 1 w 338"/>
                <a:gd name="T39" fmla="*/ 11 h 128"/>
                <a:gd name="T40" fmla="*/ 4 w 338"/>
                <a:gd name="T4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8" h="128">
                  <a:moveTo>
                    <a:pt x="4" y="0"/>
                  </a:moveTo>
                  <a:cubicBezTo>
                    <a:pt x="12" y="6"/>
                    <a:pt x="20" y="12"/>
                    <a:pt x="28" y="17"/>
                  </a:cubicBezTo>
                  <a:cubicBezTo>
                    <a:pt x="41" y="25"/>
                    <a:pt x="55" y="26"/>
                    <a:pt x="75" y="26"/>
                  </a:cubicBezTo>
                  <a:cubicBezTo>
                    <a:pt x="95" y="26"/>
                    <a:pt x="135" y="23"/>
                    <a:pt x="163" y="31"/>
                  </a:cubicBezTo>
                  <a:cubicBezTo>
                    <a:pt x="191" y="38"/>
                    <a:pt x="226" y="53"/>
                    <a:pt x="231" y="57"/>
                  </a:cubicBezTo>
                  <a:cubicBezTo>
                    <a:pt x="236" y="62"/>
                    <a:pt x="261" y="73"/>
                    <a:pt x="266" y="77"/>
                  </a:cubicBezTo>
                  <a:cubicBezTo>
                    <a:pt x="271" y="81"/>
                    <a:pt x="282" y="93"/>
                    <a:pt x="285" y="96"/>
                  </a:cubicBezTo>
                  <a:cubicBezTo>
                    <a:pt x="287" y="99"/>
                    <a:pt x="316" y="104"/>
                    <a:pt x="319" y="105"/>
                  </a:cubicBezTo>
                  <a:cubicBezTo>
                    <a:pt x="322" y="106"/>
                    <a:pt x="333" y="111"/>
                    <a:pt x="335" y="112"/>
                  </a:cubicBezTo>
                  <a:cubicBezTo>
                    <a:pt x="338" y="113"/>
                    <a:pt x="329" y="120"/>
                    <a:pt x="326" y="122"/>
                  </a:cubicBezTo>
                  <a:cubicBezTo>
                    <a:pt x="323" y="124"/>
                    <a:pt x="324" y="128"/>
                    <a:pt x="324" y="128"/>
                  </a:cubicBezTo>
                  <a:cubicBezTo>
                    <a:pt x="324" y="128"/>
                    <a:pt x="307" y="118"/>
                    <a:pt x="302" y="116"/>
                  </a:cubicBezTo>
                  <a:cubicBezTo>
                    <a:pt x="298" y="115"/>
                    <a:pt x="289" y="112"/>
                    <a:pt x="282" y="110"/>
                  </a:cubicBezTo>
                  <a:cubicBezTo>
                    <a:pt x="274" y="108"/>
                    <a:pt x="262" y="108"/>
                    <a:pt x="245" y="106"/>
                  </a:cubicBezTo>
                  <a:cubicBezTo>
                    <a:pt x="228" y="105"/>
                    <a:pt x="218" y="102"/>
                    <a:pt x="197" y="100"/>
                  </a:cubicBezTo>
                  <a:cubicBezTo>
                    <a:pt x="163" y="97"/>
                    <a:pt x="147" y="95"/>
                    <a:pt x="119" y="79"/>
                  </a:cubicBezTo>
                  <a:cubicBezTo>
                    <a:pt x="98" y="67"/>
                    <a:pt x="97" y="68"/>
                    <a:pt x="90" y="63"/>
                  </a:cubicBezTo>
                  <a:cubicBezTo>
                    <a:pt x="83" y="58"/>
                    <a:pt x="67" y="43"/>
                    <a:pt x="57" y="38"/>
                  </a:cubicBezTo>
                  <a:cubicBezTo>
                    <a:pt x="47" y="32"/>
                    <a:pt x="48" y="33"/>
                    <a:pt x="37" y="28"/>
                  </a:cubicBezTo>
                  <a:cubicBezTo>
                    <a:pt x="25" y="22"/>
                    <a:pt x="0" y="12"/>
                    <a:pt x="1" y="11"/>
                  </a:cubicBezTo>
                  <a:cubicBezTo>
                    <a:pt x="2" y="8"/>
                    <a:pt x="3" y="4"/>
                    <a:pt x="4" y="0"/>
                  </a:cubicBezTo>
                  <a:close/>
                </a:path>
              </a:pathLst>
            </a:custGeom>
            <a:solidFill>
              <a:srgbClr val="E7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5" name="Freeform 45"/>
            <p:cNvSpPr>
              <a:spLocks/>
            </p:cNvSpPr>
            <p:nvPr/>
          </p:nvSpPr>
          <p:spPr bwMode="auto">
            <a:xfrm>
              <a:off x="276" y="2583"/>
              <a:ext cx="2022" cy="762"/>
            </a:xfrm>
            <a:custGeom>
              <a:avLst/>
              <a:gdLst>
                <a:gd name="T0" fmla="*/ 3 w 337"/>
                <a:gd name="T1" fmla="*/ 0 h 127"/>
                <a:gd name="T2" fmla="*/ 27 w 337"/>
                <a:gd name="T3" fmla="*/ 17 h 127"/>
                <a:gd name="T4" fmla="*/ 74 w 337"/>
                <a:gd name="T5" fmla="*/ 26 h 127"/>
                <a:gd name="T6" fmla="*/ 162 w 337"/>
                <a:gd name="T7" fmla="*/ 32 h 127"/>
                <a:gd name="T8" fmla="*/ 230 w 337"/>
                <a:gd name="T9" fmla="*/ 58 h 127"/>
                <a:gd name="T10" fmla="*/ 265 w 337"/>
                <a:gd name="T11" fmla="*/ 77 h 127"/>
                <a:gd name="T12" fmla="*/ 283 w 337"/>
                <a:gd name="T13" fmla="*/ 96 h 127"/>
                <a:gd name="T14" fmla="*/ 318 w 337"/>
                <a:gd name="T15" fmla="*/ 105 h 127"/>
                <a:gd name="T16" fmla="*/ 334 w 337"/>
                <a:gd name="T17" fmla="*/ 112 h 127"/>
                <a:gd name="T18" fmla="*/ 325 w 337"/>
                <a:gd name="T19" fmla="*/ 121 h 127"/>
                <a:gd name="T20" fmla="*/ 324 w 337"/>
                <a:gd name="T21" fmla="*/ 127 h 127"/>
                <a:gd name="T22" fmla="*/ 302 w 337"/>
                <a:gd name="T23" fmla="*/ 114 h 127"/>
                <a:gd name="T24" fmla="*/ 281 w 337"/>
                <a:gd name="T25" fmla="*/ 108 h 127"/>
                <a:gd name="T26" fmla="*/ 244 w 337"/>
                <a:gd name="T27" fmla="*/ 104 h 127"/>
                <a:gd name="T28" fmla="*/ 196 w 337"/>
                <a:gd name="T29" fmla="*/ 97 h 127"/>
                <a:gd name="T30" fmla="*/ 119 w 337"/>
                <a:gd name="T31" fmla="*/ 76 h 127"/>
                <a:gd name="T32" fmla="*/ 89 w 337"/>
                <a:gd name="T33" fmla="*/ 60 h 127"/>
                <a:gd name="T34" fmla="*/ 57 w 337"/>
                <a:gd name="T35" fmla="*/ 36 h 127"/>
                <a:gd name="T36" fmla="*/ 36 w 337"/>
                <a:gd name="T37" fmla="*/ 26 h 127"/>
                <a:gd name="T38" fmla="*/ 0 w 337"/>
                <a:gd name="T39" fmla="*/ 9 h 127"/>
                <a:gd name="T40" fmla="*/ 3 w 337"/>
                <a:gd name="T4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7" h="127">
                  <a:moveTo>
                    <a:pt x="3" y="0"/>
                  </a:moveTo>
                  <a:cubicBezTo>
                    <a:pt x="11" y="6"/>
                    <a:pt x="19" y="11"/>
                    <a:pt x="27" y="17"/>
                  </a:cubicBezTo>
                  <a:cubicBezTo>
                    <a:pt x="39" y="25"/>
                    <a:pt x="55" y="26"/>
                    <a:pt x="74" y="26"/>
                  </a:cubicBezTo>
                  <a:cubicBezTo>
                    <a:pt x="94" y="26"/>
                    <a:pt x="134" y="24"/>
                    <a:pt x="162" y="32"/>
                  </a:cubicBezTo>
                  <a:cubicBezTo>
                    <a:pt x="190" y="39"/>
                    <a:pt x="224" y="53"/>
                    <a:pt x="230" y="58"/>
                  </a:cubicBezTo>
                  <a:cubicBezTo>
                    <a:pt x="235" y="62"/>
                    <a:pt x="260" y="73"/>
                    <a:pt x="265" y="77"/>
                  </a:cubicBezTo>
                  <a:cubicBezTo>
                    <a:pt x="270" y="81"/>
                    <a:pt x="281" y="93"/>
                    <a:pt x="283" y="96"/>
                  </a:cubicBezTo>
                  <a:cubicBezTo>
                    <a:pt x="286" y="99"/>
                    <a:pt x="315" y="104"/>
                    <a:pt x="318" y="105"/>
                  </a:cubicBezTo>
                  <a:cubicBezTo>
                    <a:pt x="321" y="106"/>
                    <a:pt x="331" y="111"/>
                    <a:pt x="334" y="112"/>
                  </a:cubicBezTo>
                  <a:cubicBezTo>
                    <a:pt x="337" y="113"/>
                    <a:pt x="328" y="119"/>
                    <a:pt x="325" y="121"/>
                  </a:cubicBezTo>
                  <a:cubicBezTo>
                    <a:pt x="322" y="123"/>
                    <a:pt x="324" y="127"/>
                    <a:pt x="324" y="127"/>
                  </a:cubicBezTo>
                  <a:cubicBezTo>
                    <a:pt x="324" y="127"/>
                    <a:pt x="306" y="116"/>
                    <a:pt x="302" y="114"/>
                  </a:cubicBezTo>
                  <a:cubicBezTo>
                    <a:pt x="297" y="113"/>
                    <a:pt x="288" y="111"/>
                    <a:pt x="281" y="108"/>
                  </a:cubicBezTo>
                  <a:cubicBezTo>
                    <a:pt x="274" y="106"/>
                    <a:pt x="261" y="106"/>
                    <a:pt x="244" y="104"/>
                  </a:cubicBezTo>
                  <a:cubicBezTo>
                    <a:pt x="228" y="103"/>
                    <a:pt x="217" y="99"/>
                    <a:pt x="196" y="97"/>
                  </a:cubicBezTo>
                  <a:cubicBezTo>
                    <a:pt x="162" y="94"/>
                    <a:pt x="147" y="92"/>
                    <a:pt x="119" y="76"/>
                  </a:cubicBezTo>
                  <a:cubicBezTo>
                    <a:pt x="97" y="64"/>
                    <a:pt x="96" y="65"/>
                    <a:pt x="89" y="60"/>
                  </a:cubicBezTo>
                  <a:cubicBezTo>
                    <a:pt x="82" y="56"/>
                    <a:pt x="67" y="41"/>
                    <a:pt x="57" y="36"/>
                  </a:cubicBezTo>
                  <a:cubicBezTo>
                    <a:pt x="46" y="30"/>
                    <a:pt x="48" y="31"/>
                    <a:pt x="36" y="26"/>
                  </a:cubicBezTo>
                  <a:cubicBezTo>
                    <a:pt x="25" y="21"/>
                    <a:pt x="0" y="10"/>
                    <a:pt x="0" y="9"/>
                  </a:cubicBezTo>
                  <a:cubicBezTo>
                    <a:pt x="1" y="6"/>
                    <a:pt x="2" y="3"/>
                    <a:pt x="3" y="0"/>
                  </a:cubicBezTo>
                  <a:close/>
                </a:path>
              </a:pathLst>
            </a:custGeom>
            <a:solidFill>
              <a:srgbClr val="E75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6" name="Freeform 46"/>
            <p:cNvSpPr>
              <a:spLocks/>
            </p:cNvSpPr>
            <p:nvPr/>
          </p:nvSpPr>
          <p:spPr bwMode="auto">
            <a:xfrm>
              <a:off x="282" y="2583"/>
              <a:ext cx="2016" cy="756"/>
            </a:xfrm>
            <a:custGeom>
              <a:avLst/>
              <a:gdLst>
                <a:gd name="T0" fmla="*/ 2 w 336"/>
                <a:gd name="T1" fmla="*/ 0 h 126"/>
                <a:gd name="T2" fmla="*/ 26 w 336"/>
                <a:gd name="T3" fmla="*/ 18 h 126"/>
                <a:gd name="T4" fmla="*/ 73 w 336"/>
                <a:gd name="T5" fmla="*/ 27 h 126"/>
                <a:gd name="T6" fmla="*/ 160 w 336"/>
                <a:gd name="T7" fmla="*/ 34 h 126"/>
                <a:gd name="T8" fmla="*/ 228 w 336"/>
                <a:gd name="T9" fmla="*/ 59 h 126"/>
                <a:gd name="T10" fmla="*/ 264 w 336"/>
                <a:gd name="T11" fmla="*/ 78 h 126"/>
                <a:gd name="T12" fmla="*/ 282 w 336"/>
                <a:gd name="T13" fmla="*/ 97 h 126"/>
                <a:gd name="T14" fmla="*/ 317 w 336"/>
                <a:gd name="T15" fmla="*/ 105 h 126"/>
                <a:gd name="T16" fmla="*/ 333 w 336"/>
                <a:gd name="T17" fmla="*/ 112 h 126"/>
                <a:gd name="T18" fmla="*/ 324 w 336"/>
                <a:gd name="T19" fmla="*/ 121 h 126"/>
                <a:gd name="T20" fmla="*/ 323 w 336"/>
                <a:gd name="T21" fmla="*/ 126 h 126"/>
                <a:gd name="T22" fmla="*/ 301 w 336"/>
                <a:gd name="T23" fmla="*/ 113 h 126"/>
                <a:gd name="T24" fmla="*/ 280 w 336"/>
                <a:gd name="T25" fmla="*/ 107 h 126"/>
                <a:gd name="T26" fmla="*/ 244 w 336"/>
                <a:gd name="T27" fmla="*/ 103 h 126"/>
                <a:gd name="T28" fmla="*/ 195 w 336"/>
                <a:gd name="T29" fmla="*/ 96 h 126"/>
                <a:gd name="T30" fmla="*/ 118 w 336"/>
                <a:gd name="T31" fmla="*/ 75 h 126"/>
                <a:gd name="T32" fmla="*/ 89 w 336"/>
                <a:gd name="T33" fmla="*/ 59 h 126"/>
                <a:gd name="T34" fmla="*/ 56 w 336"/>
                <a:gd name="T35" fmla="*/ 35 h 126"/>
                <a:gd name="T36" fmla="*/ 36 w 336"/>
                <a:gd name="T37" fmla="*/ 25 h 126"/>
                <a:gd name="T38" fmla="*/ 0 w 336"/>
                <a:gd name="T39" fmla="*/ 9 h 126"/>
                <a:gd name="T40" fmla="*/ 2 w 336"/>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6" h="126">
                  <a:moveTo>
                    <a:pt x="2" y="0"/>
                  </a:moveTo>
                  <a:cubicBezTo>
                    <a:pt x="10" y="6"/>
                    <a:pt x="18" y="12"/>
                    <a:pt x="26" y="18"/>
                  </a:cubicBezTo>
                  <a:cubicBezTo>
                    <a:pt x="38" y="26"/>
                    <a:pt x="54" y="27"/>
                    <a:pt x="73" y="27"/>
                  </a:cubicBezTo>
                  <a:cubicBezTo>
                    <a:pt x="93" y="28"/>
                    <a:pt x="132" y="26"/>
                    <a:pt x="160" y="34"/>
                  </a:cubicBezTo>
                  <a:cubicBezTo>
                    <a:pt x="188" y="41"/>
                    <a:pt x="223" y="55"/>
                    <a:pt x="228" y="59"/>
                  </a:cubicBezTo>
                  <a:cubicBezTo>
                    <a:pt x="234" y="64"/>
                    <a:pt x="259" y="74"/>
                    <a:pt x="264" y="78"/>
                  </a:cubicBezTo>
                  <a:cubicBezTo>
                    <a:pt x="269" y="82"/>
                    <a:pt x="280" y="95"/>
                    <a:pt x="282" y="97"/>
                  </a:cubicBezTo>
                  <a:cubicBezTo>
                    <a:pt x="285" y="100"/>
                    <a:pt x="314" y="104"/>
                    <a:pt x="317" y="105"/>
                  </a:cubicBezTo>
                  <a:cubicBezTo>
                    <a:pt x="320" y="106"/>
                    <a:pt x="330" y="111"/>
                    <a:pt x="333" y="112"/>
                  </a:cubicBezTo>
                  <a:cubicBezTo>
                    <a:pt x="336" y="113"/>
                    <a:pt x="327" y="119"/>
                    <a:pt x="324" y="121"/>
                  </a:cubicBezTo>
                  <a:cubicBezTo>
                    <a:pt x="321" y="123"/>
                    <a:pt x="323" y="126"/>
                    <a:pt x="323" y="126"/>
                  </a:cubicBezTo>
                  <a:cubicBezTo>
                    <a:pt x="323" y="126"/>
                    <a:pt x="305" y="115"/>
                    <a:pt x="301" y="113"/>
                  </a:cubicBezTo>
                  <a:cubicBezTo>
                    <a:pt x="297" y="112"/>
                    <a:pt x="288" y="110"/>
                    <a:pt x="280" y="107"/>
                  </a:cubicBezTo>
                  <a:cubicBezTo>
                    <a:pt x="273" y="105"/>
                    <a:pt x="261" y="105"/>
                    <a:pt x="244" y="103"/>
                  </a:cubicBezTo>
                  <a:cubicBezTo>
                    <a:pt x="227" y="102"/>
                    <a:pt x="216" y="98"/>
                    <a:pt x="195" y="96"/>
                  </a:cubicBezTo>
                  <a:cubicBezTo>
                    <a:pt x="161" y="92"/>
                    <a:pt x="146" y="90"/>
                    <a:pt x="118" y="75"/>
                  </a:cubicBezTo>
                  <a:cubicBezTo>
                    <a:pt x="97" y="62"/>
                    <a:pt x="96" y="64"/>
                    <a:pt x="89" y="59"/>
                  </a:cubicBezTo>
                  <a:cubicBezTo>
                    <a:pt x="81" y="54"/>
                    <a:pt x="66" y="40"/>
                    <a:pt x="56" y="35"/>
                  </a:cubicBezTo>
                  <a:cubicBezTo>
                    <a:pt x="46" y="29"/>
                    <a:pt x="48" y="31"/>
                    <a:pt x="36" y="25"/>
                  </a:cubicBezTo>
                  <a:cubicBezTo>
                    <a:pt x="24" y="20"/>
                    <a:pt x="0" y="10"/>
                    <a:pt x="0" y="9"/>
                  </a:cubicBezTo>
                  <a:cubicBezTo>
                    <a:pt x="0" y="6"/>
                    <a:pt x="1" y="3"/>
                    <a:pt x="2" y="0"/>
                  </a:cubicBezTo>
                  <a:close/>
                </a:path>
              </a:pathLst>
            </a:custGeom>
            <a:solidFill>
              <a:srgbClr val="E75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7" name="Freeform 47"/>
            <p:cNvSpPr>
              <a:spLocks/>
            </p:cNvSpPr>
            <p:nvPr/>
          </p:nvSpPr>
          <p:spPr bwMode="auto">
            <a:xfrm>
              <a:off x="282" y="2589"/>
              <a:ext cx="2016" cy="750"/>
            </a:xfrm>
            <a:custGeom>
              <a:avLst/>
              <a:gdLst>
                <a:gd name="T0" fmla="*/ 1 w 336"/>
                <a:gd name="T1" fmla="*/ 0 h 125"/>
                <a:gd name="T2" fmla="*/ 27 w 336"/>
                <a:gd name="T3" fmla="*/ 18 h 125"/>
                <a:gd name="T4" fmla="*/ 74 w 336"/>
                <a:gd name="T5" fmla="*/ 27 h 125"/>
                <a:gd name="T6" fmla="*/ 160 w 336"/>
                <a:gd name="T7" fmla="*/ 34 h 125"/>
                <a:gd name="T8" fmla="*/ 228 w 336"/>
                <a:gd name="T9" fmla="*/ 60 h 125"/>
                <a:gd name="T10" fmla="*/ 264 w 336"/>
                <a:gd name="T11" fmla="*/ 78 h 125"/>
                <a:gd name="T12" fmla="*/ 282 w 336"/>
                <a:gd name="T13" fmla="*/ 97 h 125"/>
                <a:gd name="T14" fmla="*/ 317 w 336"/>
                <a:gd name="T15" fmla="*/ 105 h 125"/>
                <a:gd name="T16" fmla="*/ 333 w 336"/>
                <a:gd name="T17" fmla="*/ 112 h 125"/>
                <a:gd name="T18" fmla="*/ 324 w 336"/>
                <a:gd name="T19" fmla="*/ 121 h 125"/>
                <a:gd name="T20" fmla="*/ 324 w 336"/>
                <a:gd name="T21" fmla="*/ 125 h 125"/>
                <a:gd name="T22" fmla="*/ 301 w 336"/>
                <a:gd name="T23" fmla="*/ 111 h 125"/>
                <a:gd name="T24" fmla="*/ 281 w 336"/>
                <a:gd name="T25" fmla="*/ 105 h 125"/>
                <a:gd name="T26" fmla="*/ 244 w 336"/>
                <a:gd name="T27" fmla="*/ 101 h 125"/>
                <a:gd name="T28" fmla="*/ 195 w 336"/>
                <a:gd name="T29" fmla="*/ 93 h 125"/>
                <a:gd name="T30" fmla="*/ 118 w 336"/>
                <a:gd name="T31" fmla="*/ 72 h 125"/>
                <a:gd name="T32" fmla="*/ 89 w 336"/>
                <a:gd name="T33" fmla="*/ 57 h 125"/>
                <a:gd name="T34" fmla="*/ 57 w 336"/>
                <a:gd name="T35" fmla="*/ 33 h 125"/>
                <a:gd name="T36" fmla="*/ 37 w 336"/>
                <a:gd name="T37" fmla="*/ 23 h 125"/>
                <a:gd name="T38" fmla="*/ 0 w 336"/>
                <a:gd name="T39" fmla="*/ 7 h 125"/>
                <a:gd name="T40" fmla="*/ 1 w 336"/>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6" h="125">
                  <a:moveTo>
                    <a:pt x="1" y="0"/>
                  </a:moveTo>
                  <a:lnTo>
                    <a:pt x="27" y="18"/>
                  </a:lnTo>
                  <a:cubicBezTo>
                    <a:pt x="38" y="26"/>
                    <a:pt x="54" y="27"/>
                    <a:pt x="74" y="27"/>
                  </a:cubicBezTo>
                  <a:cubicBezTo>
                    <a:pt x="93" y="28"/>
                    <a:pt x="132" y="27"/>
                    <a:pt x="160" y="34"/>
                  </a:cubicBezTo>
                  <a:cubicBezTo>
                    <a:pt x="188" y="42"/>
                    <a:pt x="223" y="55"/>
                    <a:pt x="228" y="60"/>
                  </a:cubicBezTo>
                  <a:cubicBezTo>
                    <a:pt x="233" y="64"/>
                    <a:pt x="259" y="74"/>
                    <a:pt x="264" y="78"/>
                  </a:cubicBezTo>
                  <a:cubicBezTo>
                    <a:pt x="269" y="82"/>
                    <a:pt x="279" y="95"/>
                    <a:pt x="282" y="97"/>
                  </a:cubicBezTo>
                  <a:cubicBezTo>
                    <a:pt x="285" y="100"/>
                    <a:pt x="314" y="104"/>
                    <a:pt x="317" y="105"/>
                  </a:cubicBezTo>
                  <a:cubicBezTo>
                    <a:pt x="320" y="106"/>
                    <a:pt x="330" y="110"/>
                    <a:pt x="333" y="112"/>
                  </a:cubicBezTo>
                  <a:cubicBezTo>
                    <a:pt x="336" y="113"/>
                    <a:pt x="327" y="119"/>
                    <a:pt x="324" y="121"/>
                  </a:cubicBezTo>
                  <a:cubicBezTo>
                    <a:pt x="321" y="123"/>
                    <a:pt x="324" y="125"/>
                    <a:pt x="324" y="125"/>
                  </a:cubicBezTo>
                  <a:cubicBezTo>
                    <a:pt x="324" y="125"/>
                    <a:pt x="306" y="113"/>
                    <a:pt x="301" y="111"/>
                  </a:cubicBezTo>
                  <a:cubicBezTo>
                    <a:pt x="297" y="110"/>
                    <a:pt x="288" y="108"/>
                    <a:pt x="281" y="105"/>
                  </a:cubicBezTo>
                  <a:cubicBezTo>
                    <a:pt x="273" y="103"/>
                    <a:pt x="261" y="103"/>
                    <a:pt x="244" y="101"/>
                  </a:cubicBezTo>
                  <a:cubicBezTo>
                    <a:pt x="227" y="99"/>
                    <a:pt x="216" y="95"/>
                    <a:pt x="195" y="93"/>
                  </a:cubicBezTo>
                  <a:cubicBezTo>
                    <a:pt x="162" y="89"/>
                    <a:pt x="146" y="87"/>
                    <a:pt x="118" y="72"/>
                  </a:cubicBezTo>
                  <a:cubicBezTo>
                    <a:pt x="97" y="60"/>
                    <a:pt x="96" y="62"/>
                    <a:pt x="89" y="57"/>
                  </a:cubicBezTo>
                  <a:cubicBezTo>
                    <a:pt x="82" y="52"/>
                    <a:pt x="67" y="38"/>
                    <a:pt x="57" y="33"/>
                  </a:cubicBezTo>
                  <a:cubicBezTo>
                    <a:pt x="47" y="27"/>
                    <a:pt x="48" y="29"/>
                    <a:pt x="37" y="23"/>
                  </a:cubicBezTo>
                  <a:cubicBezTo>
                    <a:pt x="25" y="18"/>
                    <a:pt x="0" y="8"/>
                    <a:pt x="0" y="7"/>
                  </a:cubicBezTo>
                  <a:lnTo>
                    <a:pt x="1" y="0"/>
                  </a:lnTo>
                  <a:close/>
                </a:path>
              </a:pathLst>
            </a:custGeom>
            <a:solidFill>
              <a:srgbClr val="E85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8" name="Freeform 48"/>
            <p:cNvSpPr>
              <a:spLocks noEditPoints="1"/>
            </p:cNvSpPr>
            <p:nvPr/>
          </p:nvSpPr>
          <p:spPr bwMode="auto">
            <a:xfrm>
              <a:off x="288" y="2589"/>
              <a:ext cx="1956" cy="636"/>
            </a:xfrm>
            <a:custGeom>
              <a:avLst/>
              <a:gdLst>
                <a:gd name="T0" fmla="*/ 0 w 326"/>
                <a:gd name="T1" fmla="*/ 0 h 106"/>
                <a:gd name="T2" fmla="*/ 30 w 326"/>
                <a:gd name="T3" fmla="*/ 8 h 106"/>
                <a:gd name="T4" fmla="*/ 18 w 326"/>
                <a:gd name="T5" fmla="*/ 6 h 106"/>
                <a:gd name="T6" fmla="*/ 0 w 326"/>
                <a:gd name="T7" fmla="*/ 0 h 106"/>
                <a:gd name="T8" fmla="*/ 30 w 326"/>
                <a:gd name="T9" fmla="*/ 8 h 106"/>
                <a:gd name="T10" fmla="*/ 35 w 326"/>
                <a:gd name="T11" fmla="*/ 9 h 106"/>
                <a:gd name="T12" fmla="*/ 39 w 326"/>
                <a:gd name="T13" fmla="*/ 9 h 106"/>
                <a:gd name="T14" fmla="*/ 30 w 326"/>
                <a:gd name="T15" fmla="*/ 8 h 106"/>
                <a:gd name="T16" fmla="*/ 39 w 326"/>
                <a:gd name="T17" fmla="*/ 9 h 106"/>
                <a:gd name="T18" fmla="*/ 95 w 326"/>
                <a:gd name="T19" fmla="*/ 10 h 106"/>
                <a:gd name="T20" fmla="*/ 132 w 326"/>
                <a:gd name="T21" fmla="*/ 8 h 106"/>
                <a:gd name="T22" fmla="*/ 164 w 326"/>
                <a:gd name="T23" fmla="*/ 14 h 106"/>
                <a:gd name="T24" fmla="*/ 198 w 326"/>
                <a:gd name="T25" fmla="*/ 31 h 106"/>
                <a:gd name="T26" fmla="*/ 241 w 326"/>
                <a:gd name="T27" fmla="*/ 60 h 106"/>
                <a:gd name="T28" fmla="*/ 230 w 326"/>
                <a:gd name="T29" fmla="*/ 53 h 106"/>
                <a:gd name="T30" fmla="*/ 180 w 326"/>
                <a:gd name="T31" fmla="*/ 23 h 106"/>
                <a:gd name="T32" fmla="*/ 148 w 326"/>
                <a:gd name="T33" fmla="*/ 11 h 106"/>
                <a:gd name="T34" fmla="*/ 112 w 326"/>
                <a:gd name="T35" fmla="*/ 11 h 106"/>
                <a:gd name="T36" fmla="*/ 65 w 326"/>
                <a:gd name="T37" fmla="*/ 13 h 106"/>
                <a:gd name="T38" fmla="*/ 39 w 326"/>
                <a:gd name="T39" fmla="*/ 9 h 106"/>
                <a:gd name="T40" fmla="*/ 241 w 326"/>
                <a:gd name="T41" fmla="*/ 60 h 106"/>
                <a:gd name="T42" fmla="*/ 259 w 326"/>
                <a:gd name="T43" fmla="*/ 72 h 106"/>
                <a:gd name="T44" fmla="*/ 276 w 326"/>
                <a:gd name="T45" fmla="*/ 80 h 106"/>
                <a:gd name="T46" fmla="*/ 241 w 326"/>
                <a:gd name="T47" fmla="*/ 60 h 106"/>
                <a:gd name="T48" fmla="*/ 276 w 326"/>
                <a:gd name="T49" fmla="*/ 80 h 106"/>
                <a:gd name="T50" fmla="*/ 311 w 326"/>
                <a:gd name="T51" fmla="*/ 97 h 106"/>
                <a:gd name="T52" fmla="*/ 326 w 326"/>
                <a:gd name="T53" fmla="*/ 106 h 106"/>
                <a:gd name="T54" fmla="*/ 326 w 326"/>
                <a:gd name="T55" fmla="*/ 106 h 106"/>
                <a:gd name="T56" fmla="*/ 293 w 326"/>
                <a:gd name="T57" fmla="*/ 90 h 106"/>
                <a:gd name="T58" fmla="*/ 276 w 326"/>
                <a:gd name="T59" fmla="*/ 8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6" h="106">
                  <a:moveTo>
                    <a:pt x="0" y="0"/>
                  </a:moveTo>
                  <a:lnTo>
                    <a:pt x="30" y="8"/>
                  </a:lnTo>
                  <a:lnTo>
                    <a:pt x="18" y="6"/>
                  </a:lnTo>
                  <a:lnTo>
                    <a:pt x="0" y="0"/>
                  </a:lnTo>
                  <a:close/>
                  <a:moveTo>
                    <a:pt x="30" y="8"/>
                  </a:moveTo>
                  <a:lnTo>
                    <a:pt x="35" y="9"/>
                  </a:lnTo>
                  <a:lnTo>
                    <a:pt x="39" y="9"/>
                  </a:lnTo>
                  <a:lnTo>
                    <a:pt x="30" y="8"/>
                  </a:lnTo>
                  <a:close/>
                  <a:moveTo>
                    <a:pt x="39" y="9"/>
                  </a:moveTo>
                  <a:lnTo>
                    <a:pt x="95" y="10"/>
                  </a:lnTo>
                  <a:lnTo>
                    <a:pt x="132" y="8"/>
                  </a:lnTo>
                  <a:cubicBezTo>
                    <a:pt x="143" y="8"/>
                    <a:pt x="154" y="10"/>
                    <a:pt x="164" y="14"/>
                  </a:cubicBezTo>
                  <a:lnTo>
                    <a:pt x="198" y="31"/>
                  </a:lnTo>
                  <a:lnTo>
                    <a:pt x="241" y="60"/>
                  </a:lnTo>
                  <a:lnTo>
                    <a:pt x="230" y="53"/>
                  </a:lnTo>
                  <a:lnTo>
                    <a:pt x="180" y="23"/>
                  </a:lnTo>
                  <a:cubicBezTo>
                    <a:pt x="170" y="18"/>
                    <a:pt x="159" y="13"/>
                    <a:pt x="148" y="11"/>
                  </a:cubicBezTo>
                  <a:lnTo>
                    <a:pt x="112" y="11"/>
                  </a:lnTo>
                  <a:lnTo>
                    <a:pt x="65" y="13"/>
                  </a:lnTo>
                  <a:lnTo>
                    <a:pt x="39" y="9"/>
                  </a:lnTo>
                  <a:close/>
                  <a:moveTo>
                    <a:pt x="241" y="60"/>
                  </a:moveTo>
                  <a:lnTo>
                    <a:pt x="259" y="72"/>
                  </a:lnTo>
                  <a:lnTo>
                    <a:pt x="276" y="80"/>
                  </a:lnTo>
                  <a:lnTo>
                    <a:pt x="241" y="60"/>
                  </a:lnTo>
                  <a:close/>
                  <a:moveTo>
                    <a:pt x="276" y="80"/>
                  </a:moveTo>
                  <a:lnTo>
                    <a:pt x="311" y="97"/>
                  </a:lnTo>
                  <a:lnTo>
                    <a:pt x="326" y="106"/>
                  </a:lnTo>
                  <a:lnTo>
                    <a:pt x="326" y="106"/>
                  </a:lnTo>
                  <a:lnTo>
                    <a:pt x="293" y="90"/>
                  </a:lnTo>
                  <a:lnTo>
                    <a:pt x="276" y="80"/>
                  </a:lnTo>
                  <a:close/>
                </a:path>
              </a:pathLst>
            </a:custGeom>
            <a:solidFill>
              <a:srgbClr val="BD3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69" name="Freeform 49"/>
            <p:cNvSpPr>
              <a:spLocks/>
            </p:cNvSpPr>
            <p:nvPr/>
          </p:nvSpPr>
          <p:spPr bwMode="auto">
            <a:xfrm>
              <a:off x="270" y="2619"/>
              <a:ext cx="1866" cy="600"/>
            </a:xfrm>
            <a:custGeom>
              <a:avLst/>
              <a:gdLst>
                <a:gd name="T0" fmla="*/ 0 w 311"/>
                <a:gd name="T1" fmla="*/ 0 h 100"/>
                <a:gd name="T2" fmla="*/ 70 w 311"/>
                <a:gd name="T3" fmla="*/ 21 h 100"/>
                <a:gd name="T4" fmla="*/ 165 w 311"/>
                <a:gd name="T5" fmla="*/ 37 h 100"/>
                <a:gd name="T6" fmla="*/ 231 w 311"/>
                <a:gd name="T7" fmla="*/ 69 h 100"/>
                <a:gd name="T8" fmla="*/ 273 w 311"/>
                <a:gd name="T9" fmla="*/ 90 h 100"/>
                <a:gd name="T10" fmla="*/ 311 w 311"/>
                <a:gd name="T11" fmla="*/ 100 h 100"/>
                <a:gd name="T12" fmla="*/ 311 w 311"/>
                <a:gd name="T13" fmla="*/ 100 h 100"/>
                <a:gd name="T14" fmla="*/ 272 w 311"/>
                <a:gd name="T15" fmla="*/ 91 h 100"/>
                <a:gd name="T16" fmla="*/ 230 w 311"/>
                <a:gd name="T17" fmla="*/ 71 h 100"/>
                <a:gd name="T18" fmla="*/ 164 w 311"/>
                <a:gd name="T19" fmla="*/ 40 h 100"/>
                <a:gd name="T20" fmla="*/ 69 w 311"/>
                <a:gd name="T21" fmla="*/ 22 h 100"/>
                <a:gd name="T22" fmla="*/ 0 w 311"/>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100">
                  <a:moveTo>
                    <a:pt x="0" y="0"/>
                  </a:moveTo>
                  <a:lnTo>
                    <a:pt x="70" y="21"/>
                  </a:lnTo>
                  <a:lnTo>
                    <a:pt x="165" y="37"/>
                  </a:lnTo>
                  <a:lnTo>
                    <a:pt x="231" y="69"/>
                  </a:lnTo>
                  <a:lnTo>
                    <a:pt x="273" y="90"/>
                  </a:lnTo>
                  <a:lnTo>
                    <a:pt x="311" y="100"/>
                  </a:lnTo>
                  <a:lnTo>
                    <a:pt x="311" y="100"/>
                  </a:lnTo>
                  <a:lnTo>
                    <a:pt x="272" y="91"/>
                  </a:lnTo>
                  <a:lnTo>
                    <a:pt x="230" y="71"/>
                  </a:lnTo>
                  <a:lnTo>
                    <a:pt x="164" y="40"/>
                  </a:lnTo>
                  <a:lnTo>
                    <a:pt x="69" y="22"/>
                  </a:lnTo>
                  <a:lnTo>
                    <a:pt x="0" y="0"/>
                  </a:lnTo>
                  <a:close/>
                </a:path>
              </a:pathLst>
            </a:custGeom>
            <a:solidFill>
              <a:srgbClr val="BD3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0" name="Freeform 50"/>
            <p:cNvSpPr>
              <a:spLocks/>
            </p:cNvSpPr>
            <p:nvPr/>
          </p:nvSpPr>
          <p:spPr bwMode="auto">
            <a:xfrm>
              <a:off x="294" y="2721"/>
              <a:ext cx="1878" cy="606"/>
            </a:xfrm>
            <a:custGeom>
              <a:avLst/>
              <a:gdLst>
                <a:gd name="T0" fmla="*/ 313 w 313"/>
                <a:gd name="T1" fmla="*/ 101 h 101"/>
                <a:gd name="T2" fmla="*/ 240 w 313"/>
                <a:gd name="T3" fmla="*/ 90 h 101"/>
                <a:gd name="T4" fmla="*/ 118 w 313"/>
                <a:gd name="T5" fmla="*/ 61 h 101"/>
                <a:gd name="T6" fmla="*/ 73 w 313"/>
                <a:gd name="T7" fmla="*/ 39 h 101"/>
                <a:gd name="T8" fmla="*/ 39 w 313"/>
                <a:gd name="T9" fmla="*/ 15 h 101"/>
                <a:gd name="T10" fmla="*/ 19 w 313"/>
                <a:gd name="T11" fmla="*/ 5 h 101"/>
                <a:gd name="T12" fmla="*/ 0 w 313"/>
                <a:gd name="T13" fmla="*/ 0 h 101"/>
                <a:gd name="T14" fmla="*/ 0 w 313"/>
                <a:gd name="T15" fmla="*/ 0 h 101"/>
                <a:gd name="T16" fmla="*/ 20 w 313"/>
                <a:gd name="T17" fmla="*/ 3 h 101"/>
                <a:gd name="T18" fmla="*/ 40 w 313"/>
                <a:gd name="T19" fmla="*/ 13 h 101"/>
                <a:gd name="T20" fmla="*/ 75 w 313"/>
                <a:gd name="T21" fmla="*/ 36 h 101"/>
                <a:gd name="T22" fmla="*/ 119 w 313"/>
                <a:gd name="T23" fmla="*/ 58 h 101"/>
                <a:gd name="T24" fmla="*/ 240 w 313"/>
                <a:gd name="T25" fmla="*/ 87 h 101"/>
                <a:gd name="T26" fmla="*/ 313 w 313"/>
                <a:gd name="T2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3" h="101">
                  <a:moveTo>
                    <a:pt x="313" y="101"/>
                  </a:moveTo>
                  <a:lnTo>
                    <a:pt x="240" y="90"/>
                  </a:lnTo>
                  <a:lnTo>
                    <a:pt x="118" y="61"/>
                  </a:lnTo>
                  <a:cubicBezTo>
                    <a:pt x="102" y="56"/>
                    <a:pt x="88" y="47"/>
                    <a:pt x="73" y="39"/>
                  </a:cubicBezTo>
                  <a:lnTo>
                    <a:pt x="39" y="15"/>
                  </a:lnTo>
                  <a:lnTo>
                    <a:pt x="19" y="5"/>
                  </a:lnTo>
                  <a:lnTo>
                    <a:pt x="0" y="0"/>
                  </a:lnTo>
                  <a:lnTo>
                    <a:pt x="0" y="0"/>
                  </a:lnTo>
                  <a:lnTo>
                    <a:pt x="20" y="3"/>
                  </a:lnTo>
                  <a:lnTo>
                    <a:pt x="40" y="13"/>
                  </a:lnTo>
                  <a:lnTo>
                    <a:pt x="75" y="36"/>
                  </a:lnTo>
                  <a:cubicBezTo>
                    <a:pt x="89" y="45"/>
                    <a:pt x="104" y="53"/>
                    <a:pt x="119" y="58"/>
                  </a:cubicBezTo>
                  <a:lnTo>
                    <a:pt x="240" y="87"/>
                  </a:lnTo>
                  <a:lnTo>
                    <a:pt x="313" y="101"/>
                  </a:lnTo>
                  <a:close/>
                </a:path>
              </a:pathLst>
            </a:custGeom>
            <a:solidFill>
              <a:srgbClr val="BD3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1" name="Freeform 51"/>
            <p:cNvSpPr>
              <a:spLocks/>
            </p:cNvSpPr>
            <p:nvPr/>
          </p:nvSpPr>
          <p:spPr bwMode="auto">
            <a:xfrm>
              <a:off x="1140" y="2997"/>
              <a:ext cx="1086" cy="318"/>
            </a:xfrm>
            <a:custGeom>
              <a:avLst/>
              <a:gdLst>
                <a:gd name="T0" fmla="*/ 0 w 181"/>
                <a:gd name="T1" fmla="*/ 0 h 53"/>
                <a:gd name="T2" fmla="*/ 16 w 181"/>
                <a:gd name="T3" fmla="*/ 3 h 53"/>
                <a:gd name="T4" fmla="*/ 88 w 181"/>
                <a:gd name="T5" fmla="*/ 25 h 53"/>
                <a:gd name="T6" fmla="*/ 181 w 181"/>
                <a:gd name="T7" fmla="*/ 53 h 53"/>
                <a:gd name="T8" fmla="*/ 181 w 181"/>
                <a:gd name="T9" fmla="*/ 53 h 53"/>
                <a:gd name="T10" fmla="*/ 81 w 181"/>
                <a:gd name="T11" fmla="*/ 29 h 53"/>
                <a:gd name="T12" fmla="*/ 43 w 181"/>
                <a:gd name="T13" fmla="*/ 16 h 53"/>
                <a:gd name="T14" fmla="*/ 0 w 181"/>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53">
                  <a:moveTo>
                    <a:pt x="0" y="0"/>
                  </a:moveTo>
                  <a:lnTo>
                    <a:pt x="16" y="3"/>
                  </a:lnTo>
                  <a:lnTo>
                    <a:pt x="88" y="25"/>
                  </a:lnTo>
                  <a:lnTo>
                    <a:pt x="181" y="53"/>
                  </a:lnTo>
                  <a:lnTo>
                    <a:pt x="181" y="53"/>
                  </a:lnTo>
                  <a:lnTo>
                    <a:pt x="81" y="29"/>
                  </a:lnTo>
                  <a:lnTo>
                    <a:pt x="43" y="16"/>
                  </a:lnTo>
                  <a:lnTo>
                    <a:pt x="0" y="0"/>
                  </a:lnTo>
                  <a:close/>
                </a:path>
              </a:pathLst>
            </a:custGeom>
            <a:solidFill>
              <a:srgbClr val="BD3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2" name="Freeform 52"/>
            <p:cNvSpPr>
              <a:spLocks/>
            </p:cNvSpPr>
            <p:nvPr/>
          </p:nvSpPr>
          <p:spPr bwMode="auto">
            <a:xfrm>
              <a:off x="636" y="2955"/>
              <a:ext cx="786" cy="342"/>
            </a:xfrm>
            <a:custGeom>
              <a:avLst/>
              <a:gdLst>
                <a:gd name="T0" fmla="*/ 131 w 131"/>
                <a:gd name="T1" fmla="*/ 55 h 57"/>
                <a:gd name="T2" fmla="*/ 91 w 131"/>
                <a:gd name="T3" fmla="*/ 55 h 57"/>
                <a:gd name="T4" fmla="*/ 54 w 131"/>
                <a:gd name="T5" fmla="*/ 43 h 57"/>
                <a:gd name="T6" fmla="*/ 26 w 131"/>
                <a:gd name="T7" fmla="*/ 22 h 57"/>
                <a:gd name="T8" fmla="*/ 0 w 131"/>
                <a:gd name="T9" fmla="*/ 0 h 57"/>
                <a:gd name="T10" fmla="*/ 0 w 131"/>
                <a:gd name="T11" fmla="*/ 0 h 57"/>
                <a:gd name="T12" fmla="*/ 41 w 131"/>
                <a:gd name="T13" fmla="*/ 31 h 57"/>
                <a:gd name="T14" fmla="*/ 72 w 131"/>
                <a:gd name="T15" fmla="*/ 47 h 57"/>
                <a:gd name="T16" fmla="*/ 112 w 131"/>
                <a:gd name="T17" fmla="*/ 56 h 57"/>
                <a:gd name="T18" fmla="*/ 131 w 131"/>
                <a:gd name="T19"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57">
                  <a:moveTo>
                    <a:pt x="131" y="55"/>
                  </a:moveTo>
                  <a:cubicBezTo>
                    <a:pt x="118" y="56"/>
                    <a:pt x="105" y="57"/>
                    <a:pt x="91" y="55"/>
                  </a:cubicBezTo>
                  <a:cubicBezTo>
                    <a:pt x="78" y="53"/>
                    <a:pt x="65" y="49"/>
                    <a:pt x="54" y="43"/>
                  </a:cubicBezTo>
                  <a:lnTo>
                    <a:pt x="26" y="22"/>
                  </a:lnTo>
                  <a:lnTo>
                    <a:pt x="0" y="0"/>
                  </a:lnTo>
                  <a:lnTo>
                    <a:pt x="0" y="0"/>
                  </a:lnTo>
                  <a:lnTo>
                    <a:pt x="41" y="31"/>
                  </a:lnTo>
                  <a:cubicBezTo>
                    <a:pt x="51" y="38"/>
                    <a:pt x="61" y="44"/>
                    <a:pt x="72" y="47"/>
                  </a:cubicBezTo>
                  <a:cubicBezTo>
                    <a:pt x="85" y="52"/>
                    <a:pt x="99" y="55"/>
                    <a:pt x="112" y="56"/>
                  </a:cubicBezTo>
                  <a:lnTo>
                    <a:pt x="131" y="55"/>
                  </a:lnTo>
                  <a:close/>
                </a:path>
              </a:pathLst>
            </a:custGeom>
            <a:solidFill>
              <a:srgbClr val="BD3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grpSp>
        <p:nvGrpSpPr>
          <p:cNvPr id="414773" name="Group 53"/>
          <p:cNvGrpSpPr>
            <a:grpSpLocks/>
          </p:cNvGrpSpPr>
          <p:nvPr/>
        </p:nvGrpSpPr>
        <p:grpSpPr bwMode="auto">
          <a:xfrm>
            <a:off x="9448800" y="4724400"/>
            <a:ext cx="2438400" cy="1524000"/>
            <a:chOff x="2273" y="2411"/>
            <a:chExt cx="1706" cy="1532"/>
          </a:xfrm>
        </p:grpSpPr>
        <p:sp>
          <p:nvSpPr>
            <p:cNvPr id="414774" name="Freeform 54"/>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5" name="Freeform 55"/>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6" name="Freeform 56"/>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7" name="Freeform 57"/>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8" name="Freeform 58"/>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79" name="Freeform 59"/>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0" name="Freeform 60"/>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1" name="Freeform 61"/>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2" name="Freeform 62"/>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3" name="Freeform 63"/>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4" name="Freeform 64"/>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5" name="Freeform 65"/>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6" name="Freeform 66"/>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7" name="Freeform 67"/>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8" name="Freeform 68"/>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89" name="Freeform 69"/>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0" name="Freeform 70"/>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1" name="Freeform 71"/>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2" name="Freeform 72"/>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3" name="Freeform 73"/>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4" name="Freeform 74"/>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5" name="Freeform 75"/>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6" name="Freeform 76"/>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7" name="Freeform 77"/>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8" name="Freeform 78"/>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799" name="Freeform 79"/>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0" name="Freeform 80"/>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1" name="Freeform 81"/>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2" name="Freeform 82"/>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3" name="Freeform 83"/>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4" name="Freeform 84"/>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5" name="Freeform 85"/>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6" name="Freeform 86"/>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7" name="Freeform 87"/>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8" name="Freeform 88"/>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09" name="Freeform 89"/>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0" name="Freeform 90"/>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1" name="Freeform 91"/>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2" name="Freeform 92"/>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3" name="Freeform 93"/>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4" name="Freeform 94"/>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5" name="Freeform 95"/>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6" name="Freeform 96"/>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7" name="Freeform 97"/>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8" name="Freeform 98"/>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19" name="Freeform 99"/>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0" name="Freeform 100"/>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1" name="Freeform 101"/>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2" name="Freeform 102"/>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3" name="Freeform 103"/>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4" name="Freeform 104"/>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5" name="Freeform 105"/>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6" name="Freeform 106"/>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7" name="Freeform 107"/>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8" name="Freeform 108"/>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29" name="Freeform 109"/>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0" name="Oval 110"/>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1" name="Oval 111"/>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2" name="Freeform 112"/>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3" name="Freeform 113"/>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4" name="Freeform 114"/>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5" name="Freeform 115"/>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6" name="Freeform 116"/>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7" name="Freeform 117"/>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8" name="Freeform 118"/>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39" name="Freeform 119"/>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0" name="Freeform 120"/>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1" name="Freeform 121"/>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2" name="Freeform 122"/>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3" name="Freeform 123"/>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4" name="Freeform 124"/>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5" name="Freeform 125"/>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6" name="Freeform 126"/>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7" name="Freeform 127"/>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8" name="Freeform 128"/>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49" name="Freeform 129"/>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0" name="Freeform 130"/>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1" name="Freeform 131"/>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2" name="Freeform 132"/>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3" name="Freeform 133"/>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4" name="Freeform 134"/>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5" name="Freeform 135"/>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6" name="Freeform 136"/>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7" name="Freeform 137"/>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8" name="Freeform 138"/>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59" name="Freeform 139"/>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0" name="Freeform 140"/>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1" name="Freeform 141"/>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2" name="Freeform 142"/>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3" name="Freeform 143"/>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4" name="Freeform 144"/>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5" name="Freeform 145"/>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6" name="Freeform 146"/>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7" name="Freeform 147"/>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8" name="Freeform 148"/>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69" name="Freeform 149"/>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0" name="Freeform 150"/>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1" name="Freeform 151"/>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2" name="Freeform 152"/>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3" name="Freeform 153"/>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4" name="Freeform 154"/>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5" name="Freeform 155"/>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6" name="Freeform 156"/>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7" name="Freeform 157"/>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8" name="Freeform 158"/>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79" name="Freeform 159"/>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0" name="Freeform 160"/>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1" name="Freeform 161"/>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2" name="Freeform 162"/>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3" name="Freeform 163"/>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4" name="Oval 164"/>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5" name="Oval 165"/>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6" name="Oval 166"/>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7" name="Freeform 167"/>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8" name="Freeform 168"/>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89" name="Freeform 169"/>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0" name="Freeform 170"/>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1" name="Freeform 171"/>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2" name="Freeform 172"/>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3" name="Freeform 173"/>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4" name="Freeform 174"/>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5" name="Freeform 175"/>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6" name="Freeform 176"/>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7" name="Freeform 177"/>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8" name="Freeform 178"/>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899" name="Freeform 179"/>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0" name="Freeform 180"/>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1" name="Freeform 181"/>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2" name="Freeform 182"/>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3" name="Freeform 183"/>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4" name="Freeform 184"/>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5" name="Freeform 185"/>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6" name="Freeform 186"/>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7" name="Freeform 187"/>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8" name="Freeform 188"/>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09" name="Freeform 189"/>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0" name="Freeform 190"/>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1" name="Freeform 191"/>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2" name="Freeform 192"/>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3" name="Freeform 193"/>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4" name="Freeform 194"/>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5" name="Freeform 195"/>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6" name="Freeform 196"/>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7" name="Freeform 197"/>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8" name="Freeform 198"/>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19" name="Freeform 199"/>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0" name="Freeform 200"/>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1" name="Freeform 201"/>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2" name="Freeform 202"/>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3" name="Freeform 203"/>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4" name="Freeform 204"/>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5" name="Freeform 205"/>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6" name="Freeform 206"/>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7" name="Freeform 207"/>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8" name="Freeform 208"/>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29" name="Freeform 209"/>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0" name="Freeform 210"/>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1" name="Freeform 211"/>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2" name="Freeform 212"/>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3" name="Freeform 213"/>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4" name="Freeform 214"/>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5" name="Freeform 215"/>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6" name="Freeform 216"/>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7" name="Oval 217"/>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8" name="Oval 218"/>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39" name="Freeform 219"/>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0" name="Freeform 220"/>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1" name="Freeform 221"/>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2" name="Freeform 222"/>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3" name="Freeform 223"/>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4" name="Freeform 224"/>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5" name="Freeform 225"/>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6" name="Freeform 226"/>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7" name="Freeform 227"/>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8" name="Freeform 228"/>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49" name="Freeform 229"/>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0" name="Freeform 230"/>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1" name="Freeform 231"/>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2" name="Freeform 232"/>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3" name="Freeform 233"/>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4" name="Freeform 234"/>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5" name="Freeform 235"/>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6" name="Freeform 236"/>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7" name="Freeform 237"/>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8" name="Freeform 238"/>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59" name="Freeform 239"/>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0" name="Freeform 240"/>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1" name="Freeform 241"/>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2" name="Freeform 242"/>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3" name="Freeform 243"/>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4" name="Freeform 244"/>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5" name="Freeform 245"/>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6" name="Freeform 246"/>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7" name="Freeform 247"/>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8" name="Freeform 248"/>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69" name="Freeform 249"/>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0" name="Freeform 250"/>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1" name="Freeform 251"/>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2" name="Freeform 252"/>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3" name="Freeform 253"/>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4" name="Freeform 254"/>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5" name="Freeform 255"/>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6" name="Freeform 256"/>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7" name="Freeform 257"/>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8" name="Freeform 258"/>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79" name="Freeform 259"/>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0" name="Freeform 260"/>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1" name="Freeform 261"/>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2" name="Freeform 262"/>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3" name="Freeform 263"/>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4" name="Freeform 264"/>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5" name="Freeform 265"/>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6" name="Freeform 266"/>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7" name="Freeform 267"/>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8" name="Freeform 268"/>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89" name="Freeform 269"/>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0" name="Freeform 270"/>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1" name="Oval 271"/>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2" name="Oval 272"/>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3" name="Oval 273"/>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4" name="Freeform 274"/>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5" name="Freeform 275"/>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6" name="Freeform 276"/>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7" name="Freeform 277"/>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8" name="Freeform 278"/>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999" name="Freeform 279"/>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0" name="Freeform 280"/>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1" name="Freeform 281"/>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2" name="Freeform 282"/>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3" name="Freeform 283"/>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4" name="Freeform 284"/>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5" name="Freeform 285"/>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6" name="Freeform 286"/>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7" name="Freeform 287"/>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8" name="Freeform 288"/>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09" name="Freeform 289"/>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0" name="Freeform 290"/>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1" name="Freeform 291"/>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2" name="Freeform 292"/>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3" name="Freeform 293"/>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4" name="Freeform 294"/>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5" name="Freeform 295"/>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6" name="Freeform 296"/>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415017" name="Group 297"/>
            <p:cNvGrpSpPr>
              <a:grpSpLocks/>
            </p:cNvGrpSpPr>
            <p:nvPr/>
          </p:nvGrpSpPr>
          <p:grpSpPr bwMode="auto">
            <a:xfrm>
              <a:off x="2933" y="2411"/>
              <a:ext cx="951" cy="1532"/>
              <a:chOff x="2933" y="2411"/>
              <a:chExt cx="951" cy="1532"/>
            </a:xfrm>
          </p:grpSpPr>
          <p:sp>
            <p:nvSpPr>
              <p:cNvPr id="415018" name="Freeform 298"/>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19" name="Freeform 299"/>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0" name="Freeform 300"/>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1" name="Freeform 301"/>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2" name="Freeform 302"/>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3" name="Freeform 303"/>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4" name="Freeform 304"/>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5" name="Freeform 305"/>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6" name="Freeform 306"/>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7" name="Freeform 307"/>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8" name="Freeform 308"/>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29" name="Freeform 309"/>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0" name="Freeform 310"/>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1" name="Freeform 311"/>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2" name="Freeform 312"/>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3" name="Freeform 313"/>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4" name="Freeform 314"/>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5" name="Freeform 315"/>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6" name="Freeform 316"/>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7" name="Freeform 317"/>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8" name="Freeform 318"/>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39" name="Freeform 319"/>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0" name="Freeform 320"/>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1" name="Freeform 321"/>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2" name="Freeform 322"/>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3" name="Freeform 323"/>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4" name="Freeform 324"/>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5" name="Freeform 325"/>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6" name="Freeform 326"/>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7" name="Freeform 327"/>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8" name="Freeform 328"/>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49" name="Freeform 329"/>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0" name="Oval 330"/>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1" name="Oval 331"/>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2" name="Oval 332"/>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3" name="Freeform 333"/>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4" name="Freeform 334"/>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5" name="Freeform 335"/>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6" name="Freeform 336"/>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7" name="Freeform 337"/>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8" name="Freeform 338"/>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59" name="Freeform 339"/>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0" name="Freeform 340"/>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1" name="Freeform 341"/>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2" name="Freeform 342"/>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3" name="Freeform 343"/>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4" name="Freeform 344"/>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5" name="Freeform 345"/>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6" name="Freeform 346"/>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7" name="Freeform 347"/>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8" name="Freeform 348"/>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69" name="Freeform 349"/>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0" name="Freeform 350"/>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1" name="Freeform 351"/>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2" name="Freeform 352"/>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3" name="Freeform 353"/>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4" name="Freeform 354"/>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5" name="Freeform 355"/>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6" name="Freeform 356"/>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7" name="Freeform 357"/>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8" name="Freeform 358"/>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79" name="Freeform 359"/>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0" name="Freeform 360"/>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1" name="Freeform 361"/>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2" name="Freeform 362"/>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3" name="Freeform 363"/>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4" name="Freeform 364"/>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5" name="Freeform 365"/>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6" name="Freeform 366"/>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7" name="Freeform 367"/>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8" name="Freeform 368"/>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89" name="Freeform 369"/>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0" name="Freeform 370"/>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1" name="Freeform 371"/>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2" name="Freeform 372"/>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3" name="Freeform 373"/>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4" name="Freeform 374"/>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5" name="Freeform 375"/>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6" name="Freeform 376"/>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7" name="Freeform 377"/>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8" name="Freeform 378"/>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099" name="Freeform 379"/>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0" name="Freeform 380"/>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1" name="Freeform 381"/>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2" name="Freeform 382"/>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3" name="Freeform 383"/>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4" name="Freeform 384"/>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5" name="Freeform 385"/>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6" name="Freeform 386"/>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7" name="Freeform 387"/>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8" name="Freeform 388"/>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09" name="Freeform 389"/>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0" name="Freeform 390"/>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1" name="Oval 391"/>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2" name="Oval 392"/>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3" name="Freeform 393"/>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4" name="Freeform 394"/>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5" name="Freeform 395"/>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6" name="Freeform 396"/>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7" name="Freeform 397"/>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8" name="Freeform 398"/>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19" name="Freeform 399"/>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0" name="Freeform 400"/>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1" name="Freeform 401"/>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2" name="Freeform 402"/>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3" name="Freeform 403"/>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4" name="Freeform 404"/>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5" name="Freeform 405"/>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6" name="Freeform 406"/>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7" name="Freeform 407"/>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8" name="Freeform 408"/>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29" name="Freeform 409"/>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0" name="Freeform 410"/>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1" name="Freeform 411"/>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2" name="Freeform 412"/>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3" name="Freeform 413"/>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4" name="Freeform 414"/>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5" name="Freeform 415"/>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6" name="Freeform 416"/>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7" name="Freeform 417"/>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8" name="Freeform 418"/>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39" name="Freeform 419"/>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0" name="Freeform 420"/>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1" name="Freeform 421"/>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2" name="Freeform 422"/>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3" name="Freeform 423"/>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4" name="Freeform 424"/>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5" name="Freeform 425"/>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6" name="Freeform 426"/>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7" name="Freeform 427"/>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8" name="Freeform 428"/>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49" name="Freeform 429"/>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0" name="Freeform 430"/>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1" name="Freeform 431"/>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2" name="Freeform 432"/>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3" name="Freeform 433"/>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4" name="Freeform 434"/>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5" name="Freeform 435"/>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6" name="Freeform 436"/>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7" name="Freeform 437"/>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8" name="Freeform 438"/>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59" name="Freeform 439"/>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0" name="Freeform 440"/>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1" name="Freeform 441"/>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2" name="Freeform 442"/>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3" name="Freeform 443"/>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4" name="Oval 444"/>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5" name="Oval 445"/>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6" name="Oval 446"/>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7" name="Freeform 447"/>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8" name="Freeform 448"/>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69" name="Freeform 449"/>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0" name="Freeform 450"/>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1" name="Freeform 451"/>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2" name="Freeform 452"/>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3" name="Freeform 453"/>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4" name="Freeform 454"/>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5" name="Freeform 455"/>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6" name="Freeform 456"/>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7" name="Freeform 457"/>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8" name="Freeform 458"/>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79" name="Freeform 459"/>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0" name="Freeform 460"/>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1" name="Freeform 461"/>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2" name="Freeform 462"/>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3" name="Freeform 463"/>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4" name="Freeform 464"/>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5" name="Freeform 465"/>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6" name="Freeform 466"/>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7" name="Freeform 467"/>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8" name="Freeform 468"/>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89" name="Freeform 469"/>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0" name="Freeform 470"/>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1" name="Freeform 471"/>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2" name="Freeform 472"/>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3" name="Freeform 473"/>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4" name="Freeform 474"/>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5" name="Freeform 475"/>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6" name="Freeform 476"/>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7" name="Freeform 477"/>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8" name="Freeform 478"/>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199" name="Freeform 479"/>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0" name="Freeform 480"/>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1" name="Freeform 481"/>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2" name="Freeform 482"/>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3" name="Freeform 483"/>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4" name="Freeform 484"/>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5" name="Freeform 485"/>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6" name="Freeform 486"/>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7" name="Freeform 487"/>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8" name="Freeform 488"/>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09" name="Freeform 489"/>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0" name="Freeform 490"/>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1" name="Freeform 491"/>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2" name="Freeform 492"/>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3" name="Freeform 493"/>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4" name="Freeform 494"/>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5" name="Freeform 495"/>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6" name="Freeform 496"/>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7" name="Freeform 497"/>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415218" name="Oval 498"/>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19" name="Oval 499"/>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0" name="Oval 500"/>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1" name="Freeform 501"/>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2" name="Freeform 502"/>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3" name="Freeform 503"/>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4" name="Freeform 504"/>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5" name="Freeform 505"/>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6" name="Freeform 506"/>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7" name="Freeform 507"/>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8" name="Freeform 508"/>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29" name="Freeform 509"/>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0" name="Freeform 510"/>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1" name="Freeform 511"/>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2" name="Freeform 512"/>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3" name="Freeform 513"/>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4" name="Freeform 514"/>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5" name="Freeform 515"/>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6" name="Freeform 516"/>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7" name="Freeform 517"/>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8" name="Freeform 518"/>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39" name="Freeform 519"/>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0" name="Freeform 520"/>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1" name="Freeform 521"/>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2" name="Freeform 522"/>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3" name="Freeform 523"/>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4" name="Freeform 524"/>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5" name="Freeform 525"/>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6" name="Freeform 526"/>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7" name="Freeform 527"/>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8" name="Freeform 528"/>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49" name="Freeform 529"/>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0" name="Freeform 530"/>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1" name="Freeform 531"/>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2" name="Freeform 532"/>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3" name="Freeform 533"/>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4" name="Freeform 534"/>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5" name="Freeform 535"/>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6" name="Freeform 536"/>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7" name="Freeform 537"/>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8" name="Freeform 538"/>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59" name="Freeform 539"/>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0" name="Freeform 540"/>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1" name="Freeform 541"/>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2" name="Freeform 542"/>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3" name="Freeform 543"/>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4" name="Freeform 544"/>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5" name="Freeform 545"/>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6" name="Freeform 546"/>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7" name="Freeform 547"/>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8" name="Freeform 548"/>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69" name="Freeform 549"/>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70" name="Freeform 550"/>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71" name="Freeform 551"/>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72" name="Oval 552"/>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73" name="Oval 553"/>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274" name="Oval 554"/>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415275" name="Text Box 555"/>
          <p:cNvSpPr txBox="1">
            <a:spLocks noChangeArrowheads="1"/>
          </p:cNvSpPr>
          <p:nvPr/>
        </p:nvSpPr>
        <p:spPr bwMode="auto">
          <a:xfrm>
            <a:off x="3962400" y="4495801"/>
            <a:ext cx="64261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b="1"/>
              <a:t>Liver</a:t>
            </a:r>
            <a:endParaRPr lang="en-US" altLang="sv-SE" b="1"/>
          </a:p>
        </p:txBody>
      </p:sp>
      <p:sp>
        <p:nvSpPr>
          <p:cNvPr id="415276" name="Text Box 556"/>
          <p:cNvSpPr txBox="1">
            <a:spLocks noChangeArrowheads="1"/>
          </p:cNvSpPr>
          <p:nvPr/>
        </p:nvSpPr>
        <p:spPr bwMode="auto">
          <a:xfrm>
            <a:off x="1320800" y="4495801"/>
            <a:ext cx="53572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b="1"/>
              <a:t>Gut</a:t>
            </a:r>
            <a:endParaRPr lang="en-US" altLang="sv-SE" b="1"/>
          </a:p>
        </p:txBody>
      </p:sp>
      <p:sp>
        <p:nvSpPr>
          <p:cNvPr id="415277" name="Text Box 557"/>
          <p:cNvSpPr txBox="1">
            <a:spLocks noChangeArrowheads="1"/>
          </p:cNvSpPr>
          <p:nvPr/>
        </p:nvSpPr>
        <p:spPr bwMode="auto">
          <a:xfrm>
            <a:off x="6383867" y="4495801"/>
            <a:ext cx="165410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b="1"/>
              <a:t>Skeletal muscle</a:t>
            </a:r>
          </a:p>
        </p:txBody>
      </p:sp>
      <p:sp>
        <p:nvSpPr>
          <p:cNvPr id="415278" name="Text Box 558"/>
          <p:cNvSpPr txBox="1">
            <a:spLocks noChangeArrowheads="1"/>
          </p:cNvSpPr>
          <p:nvPr/>
        </p:nvSpPr>
        <p:spPr bwMode="auto">
          <a:xfrm>
            <a:off x="9448800" y="4343401"/>
            <a:ext cx="15680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b="1"/>
              <a:t>Adipose tissue</a:t>
            </a:r>
          </a:p>
        </p:txBody>
      </p:sp>
      <p:sp>
        <p:nvSpPr>
          <p:cNvPr id="415279" name="Text Box 559"/>
          <p:cNvSpPr txBox="1">
            <a:spLocks noChangeArrowheads="1"/>
          </p:cNvSpPr>
          <p:nvPr/>
        </p:nvSpPr>
        <p:spPr bwMode="auto">
          <a:xfrm>
            <a:off x="4572000" y="1676401"/>
            <a:ext cx="10368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b="1"/>
              <a:t>Pancreas</a:t>
            </a:r>
          </a:p>
        </p:txBody>
      </p:sp>
      <p:sp>
        <p:nvSpPr>
          <p:cNvPr id="415280" name="Text Box 560"/>
          <p:cNvSpPr txBox="1">
            <a:spLocks noChangeArrowheads="1"/>
          </p:cNvSpPr>
          <p:nvPr/>
        </p:nvSpPr>
        <p:spPr bwMode="auto">
          <a:xfrm>
            <a:off x="5892801" y="3657601"/>
            <a:ext cx="303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sz="2000" b="1">
                <a:solidFill>
                  <a:srgbClr val="FF0000"/>
                </a:solidFill>
              </a:rPr>
              <a:t>?</a:t>
            </a:r>
          </a:p>
        </p:txBody>
      </p:sp>
      <p:sp>
        <p:nvSpPr>
          <p:cNvPr id="415281" name="Line 561"/>
          <p:cNvSpPr>
            <a:spLocks noChangeShapeType="1"/>
          </p:cNvSpPr>
          <p:nvPr/>
        </p:nvSpPr>
        <p:spPr bwMode="auto">
          <a:xfrm>
            <a:off x="5994400" y="2895600"/>
            <a:ext cx="0" cy="5334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282" name="Line 562"/>
          <p:cNvSpPr>
            <a:spLocks noChangeShapeType="1"/>
          </p:cNvSpPr>
          <p:nvPr/>
        </p:nvSpPr>
        <p:spPr bwMode="auto">
          <a:xfrm flipV="1">
            <a:off x="2133600" y="4114800"/>
            <a:ext cx="2540000" cy="4572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283" name="Line 563"/>
          <p:cNvSpPr>
            <a:spLocks noChangeShapeType="1"/>
          </p:cNvSpPr>
          <p:nvPr/>
        </p:nvSpPr>
        <p:spPr bwMode="auto">
          <a:xfrm flipV="1">
            <a:off x="5588000" y="4191000"/>
            <a:ext cx="0" cy="6096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284" name="Line 564"/>
          <p:cNvSpPr>
            <a:spLocks noChangeShapeType="1"/>
          </p:cNvSpPr>
          <p:nvPr/>
        </p:nvSpPr>
        <p:spPr bwMode="auto">
          <a:xfrm flipH="1" flipV="1">
            <a:off x="7315200" y="4038600"/>
            <a:ext cx="1727200" cy="4572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nvGrpSpPr>
          <p:cNvPr id="415285" name="Group 565"/>
          <p:cNvGrpSpPr>
            <a:grpSpLocks/>
          </p:cNvGrpSpPr>
          <p:nvPr/>
        </p:nvGrpSpPr>
        <p:grpSpPr bwMode="auto">
          <a:xfrm>
            <a:off x="7366000" y="5511800"/>
            <a:ext cx="990600" cy="585788"/>
            <a:chOff x="3480" y="3472"/>
            <a:chExt cx="468" cy="369"/>
          </a:xfrm>
        </p:grpSpPr>
        <p:sp>
          <p:nvSpPr>
            <p:cNvPr id="415286" name="Text Box 566"/>
            <p:cNvSpPr txBox="1">
              <a:spLocks noChangeArrowheads="1"/>
            </p:cNvSpPr>
            <p:nvPr/>
          </p:nvSpPr>
          <p:spPr bwMode="auto">
            <a:xfrm>
              <a:off x="3480" y="3472"/>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sp>
          <p:nvSpPr>
            <p:cNvPr id="415287" name="Freeform 567"/>
            <p:cNvSpPr>
              <a:spLocks/>
            </p:cNvSpPr>
            <p:nvPr/>
          </p:nvSpPr>
          <p:spPr bwMode="auto">
            <a:xfrm rot="9968101">
              <a:off x="3601" y="3614"/>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grpSp>
        <p:nvGrpSpPr>
          <p:cNvPr id="415645" name="Group 925"/>
          <p:cNvGrpSpPr>
            <a:grpSpLocks/>
          </p:cNvGrpSpPr>
          <p:nvPr/>
        </p:nvGrpSpPr>
        <p:grpSpPr bwMode="auto">
          <a:xfrm>
            <a:off x="10363200" y="5715001"/>
            <a:ext cx="990600" cy="588963"/>
            <a:chOff x="4896" y="3600"/>
            <a:chExt cx="468" cy="371"/>
          </a:xfrm>
        </p:grpSpPr>
        <p:sp>
          <p:nvSpPr>
            <p:cNvPr id="415288" name="Freeform 568"/>
            <p:cNvSpPr>
              <a:spLocks/>
            </p:cNvSpPr>
            <p:nvPr/>
          </p:nvSpPr>
          <p:spPr bwMode="auto">
            <a:xfrm rot="9968101">
              <a:off x="4992" y="3744"/>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289" name="Text Box 569"/>
            <p:cNvSpPr txBox="1">
              <a:spLocks noChangeArrowheads="1"/>
            </p:cNvSpPr>
            <p:nvPr/>
          </p:nvSpPr>
          <p:spPr bwMode="auto">
            <a:xfrm>
              <a:off x="4896" y="3600"/>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grpSp>
      <p:grpSp>
        <p:nvGrpSpPr>
          <p:cNvPr id="415290" name="Group 570"/>
          <p:cNvGrpSpPr>
            <a:grpSpLocks/>
          </p:cNvGrpSpPr>
          <p:nvPr/>
        </p:nvGrpSpPr>
        <p:grpSpPr bwMode="auto">
          <a:xfrm>
            <a:off x="711200" y="5638801"/>
            <a:ext cx="990600" cy="588963"/>
            <a:chOff x="336" y="3552"/>
            <a:chExt cx="468" cy="371"/>
          </a:xfrm>
        </p:grpSpPr>
        <p:sp>
          <p:nvSpPr>
            <p:cNvPr id="415291" name="Text Box 571"/>
            <p:cNvSpPr txBox="1">
              <a:spLocks noChangeArrowheads="1"/>
            </p:cNvSpPr>
            <p:nvPr/>
          </p:nvSpPr>
          <p:spPr bwMode="auto">
            <a:xfrm>
              <a:off x="336" y="3552"/>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sp>
          <p:nvSpPr>
            <p:cNvPr id="415292" name="Freeform 572"/>
            <p:cNvSpPr>
              <a:spLocks/>
            </p:cNvSpPr>
            <p:nvPr/>
          </p:nvSpPr>
          <p:spPr bwMode="auto">
            <a:xfrm rot="9968101">
              <a:off x="432" y="3696"/>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grpSp>
        <p:nvGrpSpPr>
          <p:cNvPr id="415293" name="Group 573"/>
          <p:cNvGrpSpPr>
            <a:grpSpLocks/>
          </p:cNvGrpSpPr>
          <p:nvPr/>
        </p:nvGrpSpPr>
        <p:grpSpPr bwMode="auto">
          <a:xfrm>
            <a:off x="3556000" y="5486401"/>
            <a:ext cx="990600" cy="588963"/>
            <a:chOff x="1680" y="3456"/>
            <a:chExt cx="468" cy="371"/>
          </a:xfrm>
        </p:grpSpPr>
        <p:sp>
          <p:nvSpPr>
            <p:cNvPr id="415294" name="Text Box 574"/>
            <p:cNvSpPr txBox="1">
              <a:spLocks noChangeArrowheads="1"/>
            </p:cNvSpPr>
            <p:nvPr/>
          </p:nvSpPr>
          <p:spPr bwMode="auto">
            <a:xfrm rot="-321349">
              <a:off x="1680" y="3456"/>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sp>
          <p:nvSpPr>
            <p:cNvPr id="415295" name="Freeform 575"/>
            <p:cNvSpPr>
              <a:spLocks/>
            </p:cNvSpPr>
            <p:nvPr/>
          </p:nvSpPr>
          <p:spPr bwMode="auto">
            <a:xfrm rot="9968101">
              <a:off x="1824" y="3600"/>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grpSp>
        <p:nvGrpSpPr>
          <p:cNvPr id="415296" name="Group 576"/>
          <p:cNvGrpSpPr>
            <a:grpSpLocks/>
          </p:cNvGrpSpPr>
          <p:nvPr/>
        </p:nvGrpSpPr>
        <p:grpSpPr bwMode="auto">
          <a:xfrm>
            <a:off x="406400" y="2133600"/>
            <a:ext cx="2438400" cy="1557338"/>
            <a:chOff x="192" y="1344"/>
            <a:chExt cx="1152" cy="981"/>
          </a:xfrm>
        </p:grpSpPr>
        <p:pic>
          <p:nvPicPr>
            <p:cNvPr id="415297" name="Picture 577"/>
            <p:cNvPicPr>
              <a:picLocks noChangeAspect="1" noChangeArrowheads="1"/>
            </p:cNvPicPr>
            <p:nvPr/>
          </p:nvPicPr>
          <p:blipFill>
            <a:blip r:embed="rId5">
              <a:extLst>
                <a:ext uri="{28A0092B-C50C-407E-A947-70E740481C1C}">
                  <a14:useLocalDpi xmlns:a14="http://schemas.microsoft.com/office/drawing/2010/main" val="0"/>
                </a:ext>
              </a:extLst>
            </a:blip>
            <a:srcRect r="6900" b="6923"/>
            <a:stretch>
              <a:fillRect/>
            </a:stretch>
          </p:blipFill>
          <p:spPr bwMode="auto">
            <a:xfrm rot="-445429">
              <a:off x="192" y="1344"/>
              <a:ext cx="1152" cy="981"/>
            </a:xfrm>
            <a:prstGeom prst="rect">
              <a:avLst/>
            </a:prstGeom>
            <a:noFill/>
            <a:extLst>
              <a:ext uri="{909E8E84-426E-40DD-AFC4-6F175D3DCCD1}">
                <a14:hiddenFill xmlns:a14="http://schemas.microsoft.com/office/drawing/2010/main">
                  <a:solidFill>
                    <a:srgbClr val="FFFFFF"/>
                  </a:solidFill>
                </a14:hiddenFill>
              </a:ext>
            </a:extLst>
          </p:spPr>
        </p:pic>
        <p:grpSp>
          <p:nvGrpSpPr>
            <p:cNvPr id="415298" name="Group 578"/>
            <p:cNvGrpSpPr>
              <a:grpSpLocks/>
            </p:cNvGrpSpPr>
            <p:nvPr/>
          </p:nvGrpSpPr>
          <p:grpSpPr bwMode="auto">
            <a:xfrm>
              <a:off x="336" y="1536"/>
              <a:ext cx="468" cy="323"/>
              <a:chOff x="336" y="1536"/>
              <a:chExt cx="468" cy="323"/>
            </a:xfrm>
          </p:grpSpPr>
          <p:sp>
            <p:nvSpPr>
              <p:cNvPr id="415299" name="Text Box 579"/>
              <p:cNvSpPr txBox="1">
                <a:spLocks noChangeArrowheads="1"/>
              </p:cNvSpPr>
              <p:nvPr/>
            </p:nvSpPr>
            <p:spPr bwMode="auto">
              <a:xfrm rot="2005716">
                <a:off x="336" y="1536"/>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sp>
            <p:nvSpPr>
              <p:cNvPr id="415300" name="Freeform 580"/>
              <p:cNvSpPr>
                <a:spLocks/>
              </p:cNvSpPr>
              <p:nvPr/>
            </p:nvSpPr>
            <p:spPr bwMode="auto">
              <a:xfrm rot="11589395">
                <a:off x="336" y="1632"/>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grpSp>
      <p:grpSp>
        <p:nvGrpSpPr>
          <p:cNvPr id="415301" name="Group 581"/>
          <p:cNvGrpSpPr>
            <a:grpSpLocks/>
          </p:cNvGrpSpPr>
          <p:nvPr/>
        </p:nvGrpSpPr>
        <p:grpSpPr bwMode="auto">
          <a:xfrm>
            <a:off x="7518400" y="1676400"/>
            <a:ext cx="4165600" cy="2286000"/>
            <a:chOff x="-1776" y="1488"/>
            <a:chExt cx="1968" cy="1440"/>
          </a:xfrm>
        </p:grpSpPr>
        <p:grpSp>
          <p:nvGrpSpPr>
            <p:cNvPr id="415302" name="Group 582"/>
            <p:cNvGrpSpPr>
              <a:grpSpLocks/>
            </p:cNvGrpSpPr>
            <p:nvPr/>
          </p:nvGrpSpPr>
          <p:grpSpPr bwMode="auto">
            <a:xfrm>
              <a:off x="-768" y="1679"/>
              <a:ext cx="468" cy="385"/>
              <a:chOff x="4944" y="1679"/>
              <a:chExt cx="468" cy="385"/>
            </a:xfrm>
          </p:grpSpPr>
          <p:sp>
            <p:nvSpPr>
              <p:cNvPr id="415303" name="Freeform 583"/>
              <p:cNvSpPr>
                <a:spLocks/>
              </p:cNvSpPr>
              <p:nvPr/>
            </p:nvSpPr>
            <p:spPr bwMode="auto">
              <a:xfrm rot="8031562">
                <a:off x="5178" y="1830"/>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304" name="Text Box 584"/>
              <p:cNvSpPr txBox="1">
                <a:spLocks noChangeArrowheads="1"/>
              </p:cNvSpPr>
              <p:nvPr/>
            </p:nvSpPr>
            <p:spPr bwMode="auto">
              <a:xfrm rot="-2047183">
                <a:off x="4944" y="1679"/>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grpSp>
        <p:pic>
          <p:nvPicPr>
            <p:cNvPr id="415305" name="Picture 585"/>
            <p:cNvPicPr>
              <a:picLocks noChangeAspect="1" noChangeArrowheads="1"/>
            </p:cNvPicPr>
            <p:nvPr/>
          </p:nvPicPr>
          <p:blipFill>
            <a:blip r:embed="rId6">
              <a:extLst>
                <a:ext uri="{28A0092B-C50C-407E-A947-70E740481C1C}">
                  <a14:useLocalDpi xmlns:a14="http://schemas.microsoft.com/office/drawing/2010/main" val="0"/>
                </a:ext>
              </a:extLst>
            </a:blip>
            <a:srcRect l="2272" t="12207" r="25000" b="16989"/>
            <a:stretch>
              <a:fillRect/>
            </a:stretch>
          </p:blipFill>
          <p:spPr bwMode="auto">
            <a:xfrm>
              <a:off x="-1152" y="1599"/>
              <a:ext cx="1344" cy="1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5306" name="Rectangle 586"/>
            <p:cNvSpPr>
              <a:spLocks noChangeArrowheads="1"/>
            </p:cNvSpPr>
            <p:nvPr/>
          </p:nvSpPr>
          <p:spPr bwMode="auto">
            <a:xfrm>
              <a:off x="-1776" y="1488"/>
              <a:ext cx="1968" cy="1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grpSp>
      <p:grpSp>
        <p:nvGrpSpPr>
          <p:cNvPr id="415307" name="Group 587"/>
          <p:cNvGrpSpPr>
            <a:grpSpLocks/>
          </p:cNvGrpSpPr>
          <p:nvPr/>
        </p:nvGrpSpPr>
        <p:grpSpPr bwMode="auto">
          <a:xfrm>
            <a:off x="-3048000" y="1981200"/>
            <a:ext cx="3048000" cy="2971800"/>
            <a:chOff x="-1440" y="3024"/>
            <a:chExt cx="1440" cy="1872"/>
          </a:xfrm>
        </p:grpSpPr>
        <p:pic>
          <p:nvPicPr>
            <p:cNvPr id="415308" name="Picture 588"/>
            <p:cNvPicPr>
              <a:picLocks noChangeAspect="1" noChangeArrowheads="1"/>
            </p:cNvPicPr>
            <p:nvPr/>
          </p:nvPicPr>
          <p:blipFill>
            <a:blip r:embed="rId6">
              <a:extLst>
                <a:ext uri="{28A0092B-C50C-407E-A947-70E740481C1C}">
                  <a14:useLocalDpi xmlns:a14="http://schemas.microsoft.com/office/drawing/2010/main" val="0"/>
                </a:ext>
              </a:extLst>
            </a:blip>
            <a:srcRect l="2272" t="12207" r="25000" b="16989"/>
            <a:stretch>
              <a:fillRect/>
            </a:stretch>
          </p:blipFill>
          <p:spPr bwMode="auto">
            <a:xfrm>
              <a:off x="-1440" y="3102"/>
              <a:ext cx="1344" cy="1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5309" name="Rectangle 589"/>
            <p:cNvSpPr>
              <a:spLocks noChangeArrowheads="1"/>
            </p:cNvSpPr>
            <p:nvPr/>
          </p:nvSpPr>
          <p:spPr bwMode="auto">
            <a:xfrm>
              <a:off x="-1440" y="3024"/>
              <a:ext cx="1440" cy="1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grpSp>
      <p:grpSp>
        <p:nvGrpSpPr>
          <p:cNvPr id="415310" name="Group 590"/>
          <p:cNvGrpSpPr>
            <a:grpSpLocks/>
          </p:cNvGrpSpPr>
          <p:nvPr/>
        </p:nvGrpSpPr>
        <p:grpSpPr bwMode="auto">
          <a:xfrm>
            <a:off x="8760885" y="876300"/>
            <a:ext cx="2846916" cy="2781300"/>
            <a:chOff x="4175" y="-1824"/>
            <a:chExt cx="1345" cy="1752"/>
          </a:xfrm>
        </p:grpSpPr>
        <p:pic>
          <p:nvPicPr>
            <p:cNvPr id="415311" name="Picture 591"/>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l="9738" t="16484" r="14261" b="10597"/>
            <a:stretch>
              <a:fillRect/>
            </a:stretch>
          </p:blipFill>
          <p:spPr bwMode="auto">
            <a:xfrm>
              <a:off x="4175" y="-1296"/>
              <a:ext cx="1296" cy="1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5312" name="Rectangle 592"/>
            <p:cNvSpPr>
              <a:spLocks noChangeArrowheads="1"/>
            </p:cNvSpPr>
            <p:nvPr/>
          </p:nvSpPr>
          <p:spPr bwMode="auto">
            <a:xfrm>
              <a:off x="4224" y="-1824"/>
              <a:ext cx="1296" cy="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415313" name="Text Box 593"/>
            <p:cNvSpPr txBox="1">
              <a:spLocks noChangeArrowheads="1"/>
            </p:cNvSpPr>
            <p:nvPr/>
          </p:nvSpPr>
          <p:spPr bwMode="auto">
            <a:xfrm rot="-1797731">
              <a:off x="4608" y="-1104"/>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sp>
          <p:nvSpPr>
            <p:cNvPr id="415314" name="Freeform 594"/>
            <p:cNvSpPr>
              <a:spLocks/>
            </p:cNvSpPr>
            <p:nvPr/>
          </p:nvSpPr>
          <p:spPr bwMode="auto">
            <a:xfrm rot="7716953">
              <a:off x="4789" y="-965"/>
              <a:ext cx="288" cy="144"/>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grpSp>
        <p:nvGrpSpPr>
          <p:cNvPr id="415315" name="Group 595"/>
          <p:cNvGrpSpPr>
            <a:grpSpLocks/>
          </p:cNvGrpSpPr>
          <p:nvPr/>
        </p:nvGrpSpPr>
        <p:grpSpPr bwMode="auto">
          <a:xfrm>
            <a:off x="4165601" y="1981200"/>
            <a:ext cx="3534833" cy="1200150"/>
            <a:chOff x="2064" y="1162"/>
            <a:chExt cx="1801" cy="895"/>
          </a:xfrm>
        </p:grpSpPr>
        <p:sp>
          <p:nvSpPr>
            <p:cNvPr id="415316" name="Freeform 596"/>
            <p:cNvSpPr>
              <a:spLocks/>
            </p:cNvSpPr>
            <p:nvPr/>
          </p:nvSpPr>
          <p:spPr bwMode="auto">
            <a:xfrm>
              <a:off x="2070" y="1162"/>
              <a:ext cx="1789" cy="895"/>
            </a:xfrm>
            <a:custGeom>
              <a:avLst/>
              <a:gdLst>
                <a:gd name="T0" fmla="*/ 236 w 320"/>
                <a:gd name="T1" fmla="*/ 12 h 160"/>
                <a:gd name="T2" fmla="*/ 207 w 320"/>
                <a:gd name="T3" fmla="*/ 19 h 160"/>
                <a:gd name="T4" fmla="*/ 172 w 320"/>
                <a:gd name="T5" fmla="*/ 19 h 160"/>
                <a:gd name="T6" fmla="*/ 132 w 320"/>
                <a:gd name="T7" fmla="*/ 18 h 160"/>
                <a:gd name="T8" fmla="*/ 127 w 320"/>
                <a:gd name="T9" fmla="*/ 20 h 160"/>
                <a:gd name="T10" fmla="*/ 114 w 320"/>
                <a:gd name="T11" fmla="*/ 16 h 160"/>
                <a:gd name="T12" fmla="*/ 95 w 320"/>
                <a:gd name="T13" fmla="*/ 21 h 160"/>
                <a:gd name="T14" fmla="*/ 50 w 320"/>
                <a:gd name="T15" fmla="*/ 25 h 160"/>
                <a:gd name="T16" fmla="*/ 39 w 320"/>
                <a:gd name="T17" fmla="*/ 31 h 160"/>
                <a:gd name="T18" fmla="*/ 28 w 320"/>
                <a:gd name="T19" fmla="*/ 35 h 160"/>
                <a:gd name="T20" fmla="*/ 5 w 320"/>
                <a:gd name="T21" fmla="*/ 68 h 160"/>
                <a:gd name="T22" fmla="*/ 6 w 320"/>
                <a:gd name="T23" fmla="*/ 74 h 160"/>
                <a:gd name="T24" fmla="*/ 5 w 320"/>
                <a:gd name="T25" fmla="*/ 96 h 160"/>
                <a:gd name="T26" fmla="*/ 10 w 320"/>
                <a:gd name="T27" fmla="*/ 105 h 160"/>
                <a:gd name="T28" fmla="*/ 18 w 320"/>
                <a:gd name="T29" fmla="*/ 121 h 160"/>
                <a:gd name="T30" fmla="*/ 36 w 320"/>
                <a:gd name="T31" fmla="*/ 132 h 160"/>
                <a:gd name="T32" fmla="*/ 38 w 320"/>
                <a:gd name="T33" fmla="*/ 138 h 160"/>
                <a:gd name="T34" fmla="*/ 59 w 320"/>
                <a:gd name="T35" fmla="*/ 145 h 160"/>
                <a:gd name="T36" fmla="*/ 91 w 320"/>
                <a:gd name="T37" fmla="*/ 154 h 160"/>
                <a:gd name="T38" fmla="*/ 113 w 320"/>
                <a:gd name="T39" fmla="*/ 149 h 160"/>
                <a:gd name="T40" fmla="*/ 116 w 320"/>
                <a:gd name="T41" fmla="*/ 143 h 160"/>
                <a:gd name="T42" fmla="*/ 124 w 320"/>
                <a:gd name="T43" fmla="*/ 141 h 160"/>
                <a:gd name="T44" fmla="*/ 128 w 320"/>
                <a:gd name="T45" fmla="*/ 137 h 160"/>
                <a:gd name="T46" fmla="*/ 134 w 320"/>
                <a:gd name="T47" fmla="*/ 125 h 160"/>
                <a:gd name="T48" fmla="*/ 142 w 320"/>
                <a:gd name="T49" fmla="*/ 114 h 160"/>
                <a:gd name="T50" fmla="*/ 142 w 320"/>
                <a:gd name="T51" fmla="*/ 108 h 160"/>
                <a:gd name="T52" fmla="*/ 140 w 320"/>
                <a:gd name="T53" fmla="*/ 103 h 160"/>
                <a:gd name="T54" fmla="*/ 165 w 320"/>
                <a:gd name="T55" fmla="*/ 100 h 160"/>
                <a:gd name="T56" fmla="*/ 172 w 320"/>
                <a:gd name="T57" fmla="*/ 94 h 160"/>
                <a:gd name="T58" fmla="*/ 188 w 320"/>
                <a:gd name="T59" fmla="*/ 87 h 160"/>
                <a:gd name="T60" fmla="*/ 200 w 320"/>
                <a:gd name="T61" fmla="*/ 84 h 160"/>
                <a:gd name="T62" fmla="*/ 205 w 320"/>
                <a:gd name="T63" fmla="*/ 81 h 160"/>
                <a:gd name="T64" fmla="*/ 226 w 320"/>
                <a:gd name="T65" fmla="*/ 77 h 160"/>
                <a:gd name="T66" fmla="*/ 249 w 320"/>
                <a:gd name="T67" fmla="*/ 72 h 160"/>
                <a:gd name="T68" fmla="*/ 260 w 320"/>
                <a:gd name="T69" fmla="*/ 73 h 160"/>
                <a:gd name="T70" fmla="*/ 266 w 320"/>
                <a:gd name="T71" fmla="*/ 70 h 160"/>
                <a:gd name="T72" fmla="*/ 269 w 320"/>
                <a:gd name="T73" fmla="*/ 71 h 160"/>
                <a:gd name="T74" fmla="*/ 277 w 320"/>
                <a:gd name="T75" fmla="*/ 68 h 160"/>
                <a:gd name="T76" fmla="*/ 288 w 320"/>
                <a:gd name="T77" fmla="*/ 67 h 160"/>
                <a:gd name="T78" fmla="*/ 302 w 320"/>
                <a:gd name="T79" fmla="*/ 54 h 160"/>
                <a:gd name="T80" fmla="*/ 304 w 320"/>
                <a:gd name="T81" fmla="*/ 41 h 160"/>
                <a:gd name="T82" fmla="*/ 320 w 320"/>
                <a:gd name="T83" fmla="*/ 7 h 160"/>
                <a:gd name="T84" fmla="*/ 316 w 320"/>
                <a:gd name="T85" fmla="*/ 4 h 160"/>
                <a:gd name="T86" fmla="*/ 299 w 320"/>
                <a:gd name="T87" fmla="*/ 4 h 160"/>
                <a:gd name="T88" fmla="*/ 281 w 320"/>
                <a:gd name="T89" fmla="*/ 10 h 160"/>
                <a:gd name="T90" fmla="*/ 263 w 320"/>
                <a:gd name="T91" fmla="*/ 20 h 160"/>
                <a:gd name="T92" fmla="*/ 236 w 320"/>
                <a:gd name="T93" fmla="*/ 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0" h="160">
                  <a:moveTo>
                    <a:pt x="236" y="12"/>
                  </a:moveTo>
                  <a:cubicBezTo>
                    <a:pt x="222" y="12"/>
                    <a:pt x="216" y="18"/>
                    <a:pt x="207" y="19"/>
                  </a:cubicBezTo>
                  <a:cubicBezTo>
                    <a:pt x="195" y="20"/>
                    <a:pt x="195" y="13"/>
                    <a:pt x="172" y="19"/>
                  </a:cubicBezTo>
                  <a:cubicBezTo>
                    <a:pt x="159" y="23"/>
                    <a:pt x="161" y="10"/>
                    <a:pt x="132" y="18"/>
                  </a:cubicBezTo>
                  <a:cubicBezTo>
                    <a:pt x="131" y="18"/>
                    <a:pt x="126" y="19"/>
                    <a:pt x="127" y="20"/>
                  </a:cubicBezTo>
                  <a:cubicBezTo>
                    <a:pt x="122" y="18"/>
                    <a:pt x="119" y="17"/>
                    <a:pt x="114" y="16"/>
                  </a:cubicBezTo>
                  <a:cubicBezTo>
                    <a:pt x="107" y="15"/>
                    <a:pt x="101" y="24"/>
                    <a:pt x="95" y="21"/>
                  </a:cubicBezTo>
                  <a:cubicBezTo>
                    <a:pt x="71" y="13"/>
                    <a:pt x="65" y="21"/>
                    <a:pt x="50" y="25"/>
                  </a:cubicBezTo>
                  <a:cubicBezTo>
                    <a:pt x="46" y="26"/>
                    <a:pt x="43" y="28"/>
                    <a:pt x="39" y="31"/>
                  </a:cubicBezTo>
                  <a:cubicBezTo>
                    <a:pt x="36" y="33"/>
                    <a:pt x="32" y="33"/>
                    <a:pt x="28" y="35"/>
                  </a:cubicBezTo>
                  <a:cubicBezTo>
                    <a:pt x="16" y="42"/>
                    <a:pt x="7" y="54"/>
                    <a:pt x="5" y="68"/>
                  </a:cubicBezTo>
                  <a:cubicBezTo>
                    <a:pt x="4" y="70"/>
                    <a:pt x="7" y="73"/>
                    <a:pt x="6" y="74"/>
                  </a:cubicBezTo>
                  <a:cubicBezTo>
                    <a:pt x="3" y="82"/>
                    <a:pt x="0" y="88"/>
                    <a:pt x="5" y="96"/>
                  </a:cubicBezTo>
                  <a:cubicBezTo>
                    <a:pt x="7" y="99"/>
                    <a:pt x="10" y="102"/>
                    <a:pt x="10" y="105"/>
                  </a:cubicBezTo>
                  <a:cubicBezTo>
                    <a:pt x="10" y="113"/>
                    <a:pt x="16" y="116"/>
                    <a:pt x="18" y="121"/>
                  </a:cubicBezTo>
                  <a:cubicBezTo>
                    <a:pt x="21" y="127"/>
                    <a:pt x="27" y="131"/>
                    <a:pt x="36" y="132"/>
                  </a:cubicBezTo>
                  <a:cubicBezTo>
                    <a:pt x="35" y="134"/>
                    <a:pt x="37" y="137"/>
                    <a:pt x="38" y="138"/>
                  </a:cubicBezTo>
                  <a:cubicBezTo>
                    <a:pt x="45" y="143"/>
                    <a:pt x="52" y="146"/>
                    <a:pt x="59" y="145"/>
                  </a:cubicBezTo>
                  <a:cubicBezTo>
                    <a:pt x="72" y="145"/>
                    <a:pt x="80" y="160"/>
                    <a:pt x="91" y="154"/>
                  </a:cubicBezTo>
                  <a:cubicBezTo>
                    <a:pt x="103" y="147"/>
                    <a:pt x="106" y="153"/>
                    <a:pt x="113" y="149"/>
                  </a:cubicBezTo>
                  <a:cubicBezTo>
                    <a:pt x="115" y="149"/>
                    <a:pt x="115" y="144"/>
                    <a:pt x="116" y="143"/>
                  </a:cubicBezTo>
                  <a:cubicBezTo>
                    <a:pt x="119" y="142"/>
                    <a:pt x="122" y="142"/>
                    <a:pt x="124" y="141"/>
                  </a:cubicBezTo>
                  <a:cubicBezTo>
                    <a:pt x="125" y="139"/>
                    <a:pt x="127" y="138"/>
                    <a:pt x="128" y="137"/>
                  </a:cubicBezTo>
                  <a:cubicBezTo>
                    <a:pt x="130" y="134"/>
                    <a:pt x="132" y="132"/>
                    <a:pt x="134" y="125"/>
                  </a:cubicBezTo>
                  <a:cubicBezTo>
                    <a:pt x="135" y="123"/>
                    <a:pt x="139" y="119"/>
                    <a:pt x="142" y="114"/>
                  </a:cubicBezTo>
                  <a:cubicBezTo>
                    <a:pt x="143" y="112"/>
                    <a:pt x="143" y="110"/>
                    <a:pt x="142" y="108"/>
                  </a:cubicBezTo>
                  <a:cubicBezTo>
                    <a:pt x="141" y="105"/>
                    <a:pt x="141" y="107"/>
                    <a:pt x="140" y="103"/>
                  </a:cubicBezTo>
                  <a:cubicBezTo>
                    <a:pt x="147" y="107"/>
                    <a:pt x="156" y="104"/>
                    <a:pt x="165" y="100"/>
                  </a:cubicBezTo>
                  <a:cubicBezTo>
                    <a:pt x="167" y="99"/>
                    <a:pt x="169" y="95"/>
                    <a:pt x="172" y="94"/>
                  </a:cubicBezTo>
                  <a:cubicBezTo>
                    <a:pt x="178" y="92"/>
                    <a:pt x="182" y="92"/>
                    <a:pt x="188" y="87"/>
                  </a:cubicBezTo>
                  <a:cubicBezTo>
                    <a:pt x="192" y="85"/>
                    <a:pt x="196" y="85"/>
                    <a:pt x="200" y="84"/>
                  </a:cubicBezTo>
                  <a:cubicBezTo>
                    <a:pt x="202" y="83"/>
                    <a:pt x="203" y="81"/>
                    <a:pt x="205" y="81"/>
                  </a:cubicBezTo>
                  <a:cubicBezTo>
                    <a:pt x="212" y="78"/>
                    <a:pt x="218" y="83"/>
                    <a:pt x="226" y="77"/>
                  </a:cubicBezTo>
                  <a:cubicBezTo>
                    <a:pt x="231" y="73"/>
                    <a:pt x="240" y="78"/>
                    <a:pt x="249" y="72"/>
                  </a:cubicBezTo>
                  <a:cubicBezTo>
                    <a:pt x="252" y="70"/>
                    <a:pt x="257" y="73"/>
                    <a:pt x="260" y="73"/>
                  </a:cubicBezTo>
                  <a:cubicBezTo>
                    <a:pt x="261" y="73"/>
                    <a:pt x="264" y="72"/>
                    <a:pt x="266" y="70"/>
                  </a:cubicBezTo>
                  <a:cubicBezTo>
                    <a:pt x="266" y="70"/>
                    <a:pt x="268" y="71"/>
                    <a:pt x="269" y="71"/>
                  </a:cubicBezTo>
                  <a:cubicBezTo>
                    <a:pt x="271" y="71"/>
                    <a:pt x="276" y="67"/>
                    <a:pt x="277" y="68"/>
                  </a:cubicBezTo>
                  <a:cubicBezTo>
                    <a:pt x="280" y="70"/>
                    <a:pt x="284" y="70"/>
                    <a:pt x="288" y="67"/>
                  </a:cubicBezTo>
                  <a:cubicBezTo>
                    <a:pt x="293" y="63"/>
                    <a:pt x="298" y="59"/>
                    <a:pt x="302" y="54"/>
                  </a:cubicBezTo>
                  <a:cubicBezTo>
                    <a:pt x="304" y="52"/>
                    <a:pt x="303" y="42"/>
                    <a:pt x="304" y="41"/>
                  </a:cubicBezTo>
                  <a:cubicBezTo>
                    <a:pt x="314" y="30"/>
                    <a:pt x="320" y="21"/>
                    <a:pt x="320" y="7"/>
                  </a:cubicBezTo>
                  <a:cubicBezTo>
                    <a:pt x="319" y="6"/>
                    <a:pt x="318" y="5"/>
                    <a:pt x="316" y="4"/>
                  </a:cubicBezTo>
                  <a:cubicBezTo>
                    <a:pt x="311" y="0"/>
                    <a:pt x="305" y="4"/>
                    <a:pt x="299" y="4"/>
                  </a:cubicBezTo>
                  <a:cubicBezTo>
                    <a:pt x="289" y="4"/>
                    <a:pt x="287" y="12"/>
                    <a:pt x="281" y="10"/>
                  </a:cubicBezTo>
                  <a:cubicBezTo>
                    <a:pt x="281" y="10"/>
                    <a:pt x="271" y="10"/>
                    <a:pt x="263" y="20"/>
                  </a:cubicBezTo>
                  <a:cubicBezTo>
                    <a:pt x="255" y="17"/>
                    <a:pt x="244" y="14"/>
                    <a:pt x="236" y="1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17" name="Freeform 597"/>
            <p:cNvSpPr>
              <a:spLocks noEditPoints="1"/>
            </p:cNvSpPr>
            <p:nvPr/>
          </p:nvSpPr>
          <p:spPr bwMode="auto">
            <a:xfrm>
              <a:off x="2064" y="1168"/>
              <a:ext cx="1801" cy="877"/>
            </a:xfrm>
            <a:custGeom>
              <a:avLst/>
              <a:gdLst>
                <a:gd name="T0" fmla="*/ 208 w 322"/>
                <a:gd name="T1" fmla="*/ 19 h 157"/>
                <a:gd name="T2" fmla="*/ 173 w 322"/>
                <a:gd name="T3" fmla="*/ 19 h 157"/>
                <a:gd name="T4" fmla="*/ 133 w 322"/>
                <a:gd name="T5" fmla="*/ 18 h 157"/>
                <a:gd name="T6" fmla="*/ 132 w 322"/>
                <a:gd name="T7" fmla="*/ 17 h 157"/>
                <a:gd name="T8" fmla="*/ 128 w 322"/>
                <a:gd name="T9" fmla="*/ 20 h 157"/>
                <a:gd name="T10" fmla="*/ 115 w 322"/>
                <a:gd name="T11" fmla="*/ 15 h 157"/>
                <a:gd name="T12" fmla="*/ 96 w 322"/>
                <a:gd name="T13" fmla="*/ 20 h 157"/>
                <a:gd name="T14" fmla="*/ 50 w 322"/>
                <a:gd name="T15" fmla="*/ 23 h 157"/>
                <a:gd name="T16" fmla="*/ 40 w 322"/>
                <a:gd name="T17" fmla="*/ 29 h 157"/>
                <a:gd name="T18" fmla="*/ 35 w 322"/>
                <a:gd name="T19" fmla="*/ 33 h 157"/>
                <a:gd name="T20" fmla="*/ 30 w 322"/>
                <a:gd name="T21" fmla="*/ 34 h 157"/>
                <a:gd name="T22" fmla="*/ 20 w 322"/>
                <a:gd name="T23" fmla="*/ 41 h 157"/>
                <a:gd name="T24" fmla="*/ 7 w 322"/>
                <a:gd name="T25" fmla="*/ 70 h 157"/>
                <a:gd name="T26" fmla="*/ 8 w 322"/>
                <a:gd name="T27" fmla="*/ 74 h 157"/>
                <a:gd name="T28" fmla="*/ 8 w 322"/>
                <a:gd name="T29" fmla="*/ 96 h 157"/>
                <a:gd name="T30" fmla="*/ 11 w 322"/>
                <a:gd name="T31" fmla="*/ 104 h 157"/>
                <a:gd name="T32" fmla="*/ 19 w 322"/>
                <a:gd name="T33" fmla="*/ 120 h 157"/>
                <a:gd name="T34" fmla="*/ 37 w 322"/>
                <a:gd name="T35" fmla="*/ 131 h 157"/>
                <a:gd name="T36" fmla="*/ 37 w 322"/>
                <a:gd name="T37" fmla="*/ 131 h 157"/>
                <a:gd name="T38" fmla="*/ 39 w 322"/>
                <a:gd name="T39" fmla="*/ 136 h 157"/>
                <a:gd name="T40" fmla="*/ 42 w 322"/>
                <a:gd name="T41" fmla="*/ 140 h 157"/>
                <a:gd name="T42" fmla="*/ 60 w 322"/>
                <a:gd name="T43" fmla="*/ 145 h 157"/>
                <a:gd name="T44" fmla="*/ 92 w 322"/>
                <a:gd name="T45" fmla="*/ 152 h 157"/>
                <a:gd name="T46" fmla="*/ 114 w 322"/>
                <a:gd name="T47" fmla="*/ 148 h 157"/>
                <a:gd name="T48" fmla="*/ 117 w 322"/>
                <a:gd name="T49" fmla="*/ 142 h 157"/>
                <a:gd name="T50" fmla="*/ 125 w 322"/>
                <a:gd name="T51" fmla="*/ 140 h 157"/>
                <a:gd name="T52" fmla="*/ 124 w 322"/>
                <a:gd name="T53" fmla="*/ 139 h 157"/>
                <a:gd name="T54" fmla="*/ 132 w 322"/>
                <a:gd name="T55" fmla="*/ 131 h 157"/>
                <a:gd name="T56" fmla="*/ 135 w 322"/>
                <a:gd name="T57" fmla="*/ 123 h 157"/>
                <a:gd name="T58" fmla="*/ 143 w 322"/>
                <a:gd name="T59" fmla="*/ 112 h 157"/>
                <a:gd name="T60" fmla="*/ 143 w 322"/>
                <a:gd name="T61" fmla="*/ 112 h 157"/>
                <a:gd name="T62" fmla="*/ 142 w 322"/>
                <a:gd name="T63" fmla="*/ 107 h 157"/>
                <a:gd name="T64" fmla="*/ 140 w 322"/>
                <a:gd name="T65" fmla="*/ 103 h 157"/>
                <a:gd name="T66" fmla="*/ 166 w 322"/>
                <a:gd name="T67" fmla="*/ 98 h 157"/>
                <a:gd name="T68" fmla="*/ 167 w 322"/>
                <a:gd name="T69" fmla="*/ 97 h 157"/>
                <a:gd name="T70" fmla="*/ 177 w 322"/>
                <a:gd name="T71" fmla="*/ 91 h 157"/>
                <a:gd name="T72" fmla="*/ 196 w 322"/>
                <a:gd name="T73" fmla="*/ 83 h 157"/>
                <a:gd name="T74" fmla="*/ 201 w 322"/>
                <a:gd name="T75" fmla="*/ 84 h 157"/>
                <a:gd name="T76" fmla="*/ 206 w 322"/>
                <a:gd name="T77" fmla="*/ 79 h 157"/>
                <a:gd name="T78" fmla="*/ 227 w 322"/>
                <a:gd name="T79" fmla="*/ 75 h 157"/>
                <a:gd name="T80" fmla="*/ 249 w 322"/>
                <a:gd name="T81" fmla="*/ 71 h 157"/>
                <a:gd name="T82" fmla="*/ 257 w 322"/>
                <a:gd name="T83" fmla="*/ 71 h 157"/>
                <a:gd name="T84" fmla="*/ 261 w 322"/>
                <a:gd name="T85" fmla="*/ 71 h 157"/>
                <a:gd name="T86" fmla="*/ 266 w 322"/>
                <a:gd name="T87" fmla="*/ 69 h 157"/>
                <a:gd name="T88" fmla="*/ 270 w 322"/>
                <a:gd name="T89" fmla="*/ 70 h 157"/>
                <a:gd name="T90" fmla="*/ 270 w 322"/>
                <a:gd name="T91" fmla="*/ 71 h 157"/>
                <a:gd name="T92" fmla="*/ 278 w 322"/>
                <a:gd name="T93" fmla="*/ 68 h 157"/>
                <a:gd name="T94" fmla="*/ 280 w 322"/>
                <a:gd name="T95" fmla="*/ 67 h 157"/>
                <a:gd name="T96" fmla="*/ 289 w 322"/>
                <a:gd name="T97" fmla="*/ 66 h 157"/>
                <a:gd name="T98" fmla="*/ 303 w 322"/>
                <a:gd name="T99" fmla="*/ 54 h 157"/>
                <a:gd name="T100" fmla="*/ 305 w 322"/>
                <a:gd name="T101" fmla="*/ 44 h 157"/>
                <a:gd name="T102" fmla="*/ 306 w 322"/>
                <a:gd name="T103" fmla="*/ 41 h 157"/>
                <a:gd name="T104" fmla="*/ 320 w 322"/>
                <a:gd name="T105" fmla="*/ 6 h 157"/>
                <a:gd name="T106" fmla="*/ 306 w 322"/>
                <a:gd name="T107" fmla="*/ 3 h 157"/>
                <a:gd name="T108" fmla="*/ 290 w 322"/>
                <a:gd name="T109" fmla="*/ 8 h 157"/>
                <a:gd name="T110" fmla="*/ 282 w 322"/>
                <a:gd name="T111" fmla="*/ 9 h 157"/>
                <a:gd name="T112" fmla="*/ 264 w 322"/>
                <a:gd name="T113" fmla="*/ 20 h 157"/>
                <a:gd name="T114" fmla="*/ 264 w 322"/>
                <a:gd name="T115" fmla="*/ 19 h 157"/>
                <a:gd name="T116" fmla="*/ 236 w 322"/>
                <a:gd name="T117"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2" h="157">
                  <a:moveTo>
                    <a:pt x="237" y="12"/>
                  </a:moveTo>
                  <a:cubicBezTo>
                    <a:pt x="228" y="12"/>
                    <a:pt x="223" y="14"/>
                    <a:pt x="218" y="16"/>
                  </a:cubicBezTo>
                  <a:lnTo>
                    <a:pt x="218" y="14"/>
                  </a:lnTo>
                  <a:cubicBezTo>
                    <a:pt x="223" y="12"/>
                    <a:pt x="228" y="10"/>
                    <a:pt x="237" y="11"/>
                  </a:cubicBezTo>
                  <a:lnTo>
                    <a:pt x="237" y="12"/>
                  </a:lnTo>
                  <a:close/>
                  <a:moveTo>
                    <a:pt x="218" y="16"/>
                  </a:moveTo>
                  <a:cubicBezTo>
                    <a:pt x="215" y="17"/>
                    <a:pt x="212" y="18"/>
                    <a:pt x="208" y="19"/>
                  </a:cubicBezTo>
                  <a:lnTo>
                    <a:pt x="208" y="17"/>
                  </a:lnTo>
                  <a:cubicBezTo>
                    <a:pt x="212" y="17"/>
                    <a:pt x="215" y="16"/>
                    <a:pt x="218" y="14"/>
                  </a:cubicBezTo>
                  <a:lnTo>
                    <a:pt x="218" y="16"/>
                  </a:lnTo>
                  <a:close/>
                  <a:moveTo>
                    <a:pt x="208" y="19"/>
                  </a:moveTo>
                  <a:lnTo>
                    <a:pt x="208" y="19"/>
                  </a:lnTo>
                  <a:lnTo>
                    <a:pt x="208" y="18"/>
                  </a:lnTo>
                  <a:lnTo>
                    <a:pt x="208" y="19"/>
                  </a:lnTo>
                  <a:close/>
                  <a:moveTo>
                    <a:pt x="208" y="19"/>
                  </a:moveTo>
                  <a:cubicBezTo>
                    <a:pt x="204" y="19"/>
                    <a:pt x="201" y="18"/>
                    <a:pt x="198" y="18"/>
                  </a:cubicBezTo>
                  <a:lnTo>
                    <a:pt x="198" y="16"/>
                  </a:lnTo>
                  <a:cubicBezTo>
                    <a:pt x="201" y="17"/>
                    <a:pt x="204" y="18"/>
                    <a:pt x="208" y="17"/>
                  </a:cubicBezTo>
                  <a:lnTo>
                    <a:pt x="208" y="19"/>
                  </a:lnTo>
                  <a:close/>
                  <a:moveTo>
                    <a:pt x="198" y="18"/>
                  </a:moveTo>
                  <a:cubicBezTo>
                    <a:pt x="193" y="16"/>
                    <a:pt x="188" y="15"/>
                    <a:pt x="173" y="19"/>
                  </a:cubicBezTo>
                  <a:lnTo>
                    <a:pt x="173" y="18"/>
                  </a:lnTo>
                  <a:cubicBezTo>
                    <a:pt x="188" y="14"/>
                    <a:pt x="193" y="15"/>
                    <a:pt x="198" y="16"/>
                  </a:cubicBezTo>
                  <a:lnTo>
                    <a:pt x="198" y="18"/>
                  </a:lnTo>
                  <a:close/>
                  <a:moveTo>
                    <a:pt x="173" y="18"/>
                  </a:moveTo>
                  <a:lnTo>
                    <a:pt x="173" y="18"/>
                  </a:lnTo>
                  <a:lnTo>
                    <a:pt x="173" y="18"/>
                  </a:lnTo>
                  <a:close/>
                  <a:moveTo>
                    <a:pt x="173" y="19"/>
                  </a:moveTo>
                  <a:cubicBezTo>
                    <a:pt x="168" y="21"/>
                    <a:pt x="165" y="19"/>
                    <a:pt x="161" y="18"/>
                  </a:cubicBezTo>
                  <a:lnTo>
                    <a:pt x="162" y="17"/>
                  </a:lnTo>
                  <a:cubicBezTo>
                    <a:pt x="165" y="18"/>
                    <a:pt x="168" y="19"/>
                    <a:pt x="173" y="18"/>
                  </a:cubicBezTo>
                  <a:lnTo>
                    <a:pt x="173" y="19"/>
                  </a:lnTo>
                  <a:close/>
                  <a:moveTo>
                    <a:pt x="161" y="18"/>
                  </a:moveTo>
                  <a:cubicBezTo>
                    <a:pt x="156" y="16"/>
                    <a:pt x="150" y="13"/>
                    <a:pt x="133" y="18"/>
                  </a:cubicBezTo>
                  <a:lnTo>
                    <a:pt x="132" y="17"/>
                  </a:lnTo>
                  <a:cubicBezTo>
                    <a:pt x="150" y="12"/>
                    <a:pt x="157" y="14"/>
                    <a:pt x="162" y="17"/>
                  </a:cubicBezTo>
                  <a:lnTo>
                    <a:pt x="161" y="18"/>
                  </a:lnTo>
                  <a:close/>
                  <a:moveTo>
                    <a:pt x="133" y="18"/>
                  </a:moveTo>
                  <a:lnTo>
                    <a:pt x="133" y="18"/>
                  </a:lnTo>
                  <a:lnTo>
                    <a:pt x="133" y="17"/>
                  </a:lnTo>
                  <a:lnTo>
                    <a:pt x="133" y="18"/>
                  </a:lnTo>
                  <a:close/>
                  <a:moveTo>
                    <a:pt x="133" y="18"/>
                  </a:moveTo>
                  <a:lnTo>
                    <a:pt x="133" y="18"/>
                  </a:lnTo>
                  <a:lnTo>
                    <a:pt x="132" y="17"/>
                  </a:lnTo>
                  <a:lnTo>
                    <a:pt x="133" y="17"/>
                  </a:lnTo>
                  <a:lnTo>
                    <a:pt x="133" y="18"/>
                  </a:lnTo>
                  <a:close/>
                  <a:moveTo>
                    <a:pt x="133" y="18"/>
                  </a:moveTo>
                  <a:lnTo>
                    <a:pt x="133" y="18"/>
                  </a:lnTo>
                  <a:lnTo>
                    <a:pt x="133" y="17"/>
                  </a:lnTo>
                  <a:lnTo>
                    <a:pt x="133" y="18"/>
                  </a:lnTo>
                  <a:close/>
                  <a:moveTo>
                    <a:pt x="133" y="18"/>
                  </a:moveTo>
                  <a:cubicBezTo>
                    <a:pt x="133" y="18"/>
                    <a:pt x="132" y="18"/>
                    <a:pt x="132" y="18"/>
                  </a:cubicBezTo>
                  <a:lnTo>
                    <a:pt x="132" y="17"/>
                  </a:lnTo>
                  <a:cubicBezTo>
                    <a:pt x="132" y="17"/>
                    <a:pt x="132" y="17"/>
                    <a:pt x="132" y="17"/>
                  </a:cubicBezTo>
                  <a:lnTo>
                    <a:pt x="133" y="18"/>
                  </a:lnTo>
                  <a:close/>
                  <a:moveTo>
                    <a:pt x="132" y="17"/>
                  </a:moveTo>
                  <a:lnTo>
                    <a:pt x="132" y="17"/>
                  </a:lnTo>
                  <a:lnTo>
                    <a:pt x="132" y="17"/>
                  </a:lnTo>
                  <a:close/>
                  <a:moveTo>
                    <a:pt x="132" y="18"/>
                  </a:moveTo>
                  <a:cubicBezTo>
                    <a:pt x="132" y="18"/>
                    <a:pt x="131" y="18"/>
                    <a:pt x="131" y="18"/>
                  </a:cubicBezTo>
                  <a:lnTo>
                    <a:pt x="131" y="17"/>
                  </a:lnTo>
                  <a:cubicBezTo>
                    <a:pt x="131" y="17"/>
                    <a:pt x="131" y="17"/>
                    <a:pt x="132" y="17"/>
                  </a:cubicBezTo>
                  <a:lnTo>
                    <a:pt x="132" y="18"/>
                  </a:lnTo>
                  <a:close/>
                  <a:moveTo>
                    <a:pt x="131" y="18"/>
                  </a:moveTo>
                  <a:cubicBezTo>
                    <a:pt x="130" y="18"/>
                    <a:pt x="128" y="19"/>
                    <a:pt x="128" y="19"/>
                  </a:cubicBezTo>
                  <a:lnTo>
                    <a:pt x="127" y="19"/>
                  </a:lnTo>
                  <a:cubicBezTo>
                    <a:pt x="127" y="18"/>
                    <a:pt x="129" y="17"/>
                    <a:pt x="131" y="17"/>
                  </a:cubicBezTo>
                  <a:lnTo>
                    <a:pt x="131" y="18"/>
                  </a:lnTo>
                  <a:close/>
                  <a:moveTo>
                    <a:pt x="128" y="19"/>
                  </a:moveTo>
                  <a:lnTo>
                    <a:pt x="128" y="20"/>
                  </a:lnTo>
                  <a:lnTo>
                    <a:pt x="127" y="20"/>
                  </a:lnTo>
                  <a:lnTo>
                    <a:pt x="128" y="19"/>
                  </a:lnTo>
                  <a:close/>
                  <a:moveTo>
                    <a:pt x="127" y="20"/>
                  </a:moveTo>
                  <a:cubicBezTo>
                    <a:pt x="125" y="19"/>
                    <a:pt x="123" y="18"/>
                    <a:pt x="121" y="17"/>
                  </a:cubicBezTo>
                  <a:lnTo>
                    <a:pt x="122" y="16"/>
                  </a:lnTo>
                  <a:cubicBezTo>
                    <a:pt x="124" y="17"/>
                    <a:pt x="125" y="17"/>
                    <a:pt x="128" y="19"/>
                  </a:cubicBezTo>
                  <a:lnTo>
                    <a:pt x="127" y="20"/>
                  </a:lnTo>
                  <a:close/>
                  <a:moveTo>
                    <a:pt x="121" y="17"/>
                  </a:moveTo>
                  <a:cubicBezTo>
                    <a:pt x="119" y="17"/>
                    <a:pt x="118" y="16"/>
                    <a:pt x="115" y="16"/>
                  </a:cubicBezTo>
                  <a:lnTo>
                    <a:pt x="115" y="15"/>
                  </a:lnTo>
                  <a:cubicBezTo>
                    <a:pt x="118" y="15"/>
                    <a:pt x="120" y="15"/>
                    <a:pt x="122" y="16"/>
                  </a:cubicBezTo>
                  <a:lnTo>
                    <a:pt x="121" y="17"/>
                  </a:lnTo>
                  <a:close/>
                  <a:moveTo>
                    <a:pt x="115" y="15"/>
                  </a:moveTo>
                  <a:lnTo>
                    <a:pt x="115" y="15"/>
                  </a:lnTo>
                  <a:lnTo>
                    <a:pt x="115" y="15"/>
                  </a:lnTo>
                  <a:close/>
                  <a:moveTo>
                    <a:pt x="115" y="16"/>
                  </a:moveTo>
                  <a:cubicBezTo>
                    <a:pt x="112" y="15"/>
                    <a:pt x="109" y="17"/>
                    <a:pt x="106" y="19"/>
                  </a:cubicBezTo>
                  <a:lnTo>
                    <a:pt x="105" y="17"/>
                  </a:lnTo>
                  <a:cubicBezTo>
                    <a:pt x="109" y="16"/>
                    <a:pt x="112" y="14"/>
                    <a:pt x="115" y="15"/>
                  </a:cubicBezTo>
                  <a:lnTo>
                    <a:pt x="115" y="16"/>
                  </a:lnTo>
                  <a:close/>
                  <a:moveTo>
                    <a:pt x="106" y="19"/>
                  </a:moveTo>
                  <a:cubicBezTo>
                    <a:pt x="102" y="21"/>
                    <a:pt x="99" y="22"/>
                    <a:pt x="95" y="21"/>
                  </a:cubicBezTo>
                  <a:lnTo>
                    <a:pt x="96" y="20"/>
                  </a:lnTo>
                  <a:cubicBezTo>
                    <a:pt x="99" y="21"/>
                    <a:pt x="102" y="19"/>
                    <a:pt x="105" y="17"/>
                  </a:cubicBezTo>
                  <a:lnTo>
                    <a:pt x="106" y="19"/>
                  </a:lnTo>
                  <a:close/>
                  <a:moveTo>
                    <a:pt x="96" y="20"/>
                  </a:moveTo>
                  <a:lnTo>
                    <a:pt x="96" y="20"/>
                  </a:lnTo>
                  <a:lnTo>
                    <a:pt x="96" y="20"/>
                  </a:lnTo>
                  <a:close/>
                  <a:moveTo>
                    <a:pt x="95" y="21"/>
                  </a:moveTo>
                  <a:cubicBezTo>
                    <a:pt x="78" y="14"/>
                    <a:pt x="70" y="18"/>
                    <a:pt x="60" y="21"/>
                  </a:cubicBezTo>
                  <a:lnTo>
                    <a:pt x="60" y="20"/>
                  </a:lnTo>
                  <a:cubicBezTo>
                    <a:pt x="70" y="16"/>
                    <a:pt x="78" y="13"/>
                    <a:pt x="96" y="20"/>
                  </a:cubicBezTo>
                  <a:lnTo>
                    <a:pt x="95" y="21"/>
                  </a:lnTo>
                  <a:close/>
                  <a:moveTo>
                    <a:pt x="60" y="21"/>
                  </a:moveTo>
                  <a:cubicBezTo>
                    <a:pt x="57" y="22"/>
                    <a:pt x="54" y="24"/>
                    <a:pt x="51" y="25"/>
                  </a:cubicBezTo>
                  <a:lnTo>
                    <a:pt x="50" y="23"/>
                  </a:lnTo>
                  <a:cubicBezTo>
                    <a:pt x="54" y="22"/>
                    <a:pt x="57" y="21"/>
                    <a:pt x="60" y="20"/>
                  </a:cubicBezTo>
                  <a:lnTo>
                    <a:pt x="60" y="21"/>
                  </a:lnTo>
                  <a:close/>
                  <a:moveTo>
                    <a:pt x="50" y="23"/>
                  </a:moveTo>
                  <a:lnTo>
                    <a:pt x="50" y="23"/>
                  </a:lnTo>
                  <a:lnTo>
                    <a:pt x="51" y="24"/>
                  </a:lnTo>
                  <a:lnTo>
                    <a:pt x="50" y="23"/>
                  </a:lnTo>
                  <a:close/>
                  <a:moveTo>
                    <a:pt x="51" y="25"/>
                  </a:moveTo>
                  <a:cubicBezTo>
                    <a:pt x="49" y="25"/>
                    <a:pt x="47" y="26"/>
                    <a:pt x="46" y="27"/>
                  </a:cubicBezTo>
                  <a:lnTo>
                    <a:pt x="45" y="26"/>
                  </a:lnTo>
                  <a:cubicBezTo>
                    <a:pt x="47" y="25"/>
                    <a:pt x="49" y="24"/>
                    <a:pt x="50" y="23"/>
                  </a:cubicBezTo>
                  <a:lnTo>
                    <a:pt x="51" y="25"/>
                  </a:lnTo>
                  <a:close/>
                  <a:moveTo>
                    <a:pt x="46" y="27"/>
                  </a:moveTo>
                  <a:cubicBezTo>
                    <a:pt x="44" y="28"/>
                    <a:pt x="42" y="29"/>
                    <a:pt x="41" y="30"/>
                  </a:cubicBezTo>
                  <a:lnTo>
                    <a:pt x="40" y="29"/>
                  </a:lnTo>
                  <a:cubicBezTo>
                    <a:pt x="42" y="28"/>
                    <a:pt x="43" y="27"/>
                    <a:pt x="45" y="26"/>
                  </a:cubicBezTo>
                  <a:lnTo>
                    <a:pt x="46" y="27"/>
                  </a:lnTo>
                  <a:close/>
                  <a:moveTo>
                    <a:pt x="40" y="29"/>
                  </a:moveTo>
                  <a:lnTo>
                    <a:pt x="40" y="29"/>
                  </a:lnTo>
                  <a:lnTo>
                    <a:pt x="40" y="30"/>
                  </a:lnTo>
                  <a:lnTo>
                    <a:pt x="40" y="29"/>
                  </a:lnTo>
                  <a:close/>
                  <a:moveTo>
                    <a:pt x="41" y="30"/>
                  </a:moveTo>
                  <a:cubicBezTo>
                    <a:pt x="39" y="32"/>
                    <a:pt x="37" y="32"/>
                    <a:pt x="35" y="33"/>
                  </a:cubicBezTo>
                  <a:lnTo>
                    <a:pt x="34" y="31"/>
                  </a:lnTo>
                  <a:cubicBezTo>
                    <a:pt x="36" y="31"/>
                    <a:pt x="38" y="31"/>
                    <a:pt x="40" y="29"/>
                  </a:cubicBezTo>
                  <a:lnTo>
                    <a:pt x="41" y="30"/>
                  </a:lnTo>
                  <a:close/>
                  <a:moveTo>
                    <a:pt x="35" y="33"/>
                  </a:moveTo>
                  <a:lnTo>
                    <a:pt x="35" y="33"/>
                  </a:lnTo>
                  <a:lnTo>
                    <a:pt x="35" y="32"/>
                  </a:lnTo>
                  <a:lnTo>
                    <a:pt x="35" y="33"/>
                  </a:lnTo>
                  <a:close/>
                  <a:moveTo>
                    <a:pt x="35" y="33"/>
                  </a:moveTo>
                  <a:cubicBezTo>
                    <a:pt x="33" y="33"/>
                    <a:pt x="31" y="33"/>
                    <a:pt x="30" y="34"/>
                  </a:cubicBezTo>
                  <a:lnTo>
                    <a:pt x="29" y="33"/>
                  </a:lnTo>
                  <a:cubicBezTo>
                    <a:pt x="31" y="32"/>
                    <a:pt x="33" y="32"/>
                    <a:pt x="34" y="31"/>
                  </a:cubicBezTo>
                  <a:lnTo>
                    <a:pt x="35" y="33"/>
                  </a:lnTo>
                  <a:close/>
                  <a:moveTo>
                    <a:pt x="29" y="33"/>
                  </a:moveTo>
                  <a:lnTo>
                    <a:pt x="29" y="33"/>
                  </a:lnTo>
                  <a:lnTo>
                    <a:pt x="29" y="34"/>
                  </a:lnTo>
                  <a:lnTo>
                    <a:pt x="29" y="33"/>
                  </a:lnTo>
                  <a:close/>
                  <a:moveTo>
                    <a:pt x="30" y="34"/>
                  </a:moveTo>
                  <a:lnTo>
                    <a:pt x="30" y="34"/>
                  </a:lnTo>
                  <a:lnTo>
                    <a:pt x="29" y="33"/>
                  </a:lnTo>
                  <a:lnTo>
                    <a:pt x="29" y="33"/>
                  </a:lnTo>
                  <a:lnTo>
                    <a:pt x="30" y="34"/>
                  </a:lnTo>
                  <a:close/>
                  <a:moveTo>
                    <a:pt x="30" y="34"/>
                  </a:moveTo>
                  <a:lnTo>
                    <a:pt x="30" y="34"/>
                  </a:lnTo>
                  <a:lnTo>
                    <a:pt x="29" y="34"/>
                  </a:lnTo>
                  <a:lnTo>
                    <a:pt x="30" y="34"/>
                  </a:lnTo>
                  <a:close/>
                  <a:moveTo>
                    <a:pt x="30" y="34"/>
                  </a:moveTo>
                  <a:cubicBezTo>
                    <a:pt x="28" y="35"/>
                    <a:pt x="26" y="36"/>
                    <a:pt x="25" y="38"/>
                  </a:cubicBezTo>
                  <a:lnTo>
                    <a:pt x="24" y="36"/>
                  </a:lnTo>
                  <a:cubicBezTo>
                    <a:pt x="25" y="35"/>
                    <a:pt x="27" y="34"/>
                    <a:pt x="29" y="33"/>
                  </a:cubicBezTo>
                  <a:lnTo>
                    <a:pt x="30" y="34"/>
                  </a:lnTo>
                  <a:close/>
                  <a:moveTo>
                    <a:pt x="25" y="38"/>
                  </a:moveTo>
                  <a:cubicBezTo>
                    <a:pt x="23" y="39"/>
                    <a:pt x="22" y="40"/>
                    <a:pt x="20" y="41"/>
                  </a:cubicBezTo>
                  <a:lnTo>
                    <a:pt x="19" y="40"/>
                  </a:lnTo>
                  <a:cubicBezTo>
                    <a:pt x="21" y="39"/>
                    <a:pt x="22" y="38"/>
                    <a:pt x="24" y="36"/>
                  </a:cubicBezTo>
                  <a:lnTo>
                    <a:pt x="25" y="38"/>
                  </a:lnTo>
                  <a:close/>
                  <a:moveTo>
                    <a:pt x="20" y="41"/>
                  </a:moveTo>
                  <a:cubicBezTo>
                    <a:pt x="13" y="48"/>
                    <a:pt x="8" y="57"/>
                    <a:pt x="6" y="67"/>
                  </a:cubicBezTo>
                  <a:lnTo>
                    <a:pt x="5" y="67"/>
                  </a:lnTo>
                  <a:cubicBezTo>
                    <a:pt x="7" y="56"/>
                    <a:pt x="12" y="47"/>
                    <a:pt x="19" y="40"/>
                  </a:cubicBezTo>
                  <a:lnTo>
                    <a:pt x="20" y="41"/>
                  </a:lnTo>
                  <a:close/>
                  <a:moveTo>
                    <a:pt x="6" y="67"/>
                  </a:moveTo>
                  <a:lnTo>
                    <a:pt x="6" y="67"/>
                  </a:lnTo>
                  <a:lnTo>
                    <a:pt x="6" y="67"/>
                  </a:lnTo>
                  <a:close/>
                  <a:moveTo>
                    <a:pt x="6" y="67"/>
                  </a:moveTo>
                  <a:lnTo>
                    <a:pt x="6" y="67"/>
                  </a:lnTo>
                  <a:lnTo>
                    <a:pt x="5" y="67"/>
                  </a:lnTo>
                  <a:lnTo>
                    <a:pt x="5" y="67"/>
                  </a:lnTo>
                  <a:lnTo>
                    <a:pt x="6" y="67"/>
                  </a:lnTo>
                  <a:close/>
                  <a:moveTo>
                    <a:pt x="5" y="67"/>
                  </a:moveTo>
                  <a:lnTo>
                    <a:pt x="5" y="67"/>
                  </a:lnTo>
                  <a:lnTo>
                    <a:pt x="6" y="67"/>
                  </a:lnTo>
                  <a:lnTo>
                    <a:pt x="5" y="67"/>
                  </a:lnTo>
                  <a:close/>
                  <a:moveTo>
                    <a:pt x="6" y="67"/>
                  </a:moveTo>
                  <a:cubicBezTo>
                    <a:pt x="6" y="68"/>
                    <a:pt x="7" y="69"/>
                    <a:pt x="7" y="70"/>
                  </a:cubicBezTo>
                  <a:lnTo>
                    <a:pt x="6" y="70"/>
                  </a:lnTo>
                  <a:cubicBezTo>
                    <a:pt x="5" y="69"/>
                    <a:pt x="5" y="68"/>
                    <a:pt x="5" y="67"/>
                  </a:cubicBezTo>
                  <a:lnTo>
                    <a:pt x="6" y="67"/>
                  </a:lnTo>
                  <a:close/>
                  <a:moveTo>
                    <a:pt x="7" y="70"/>
                  </a:moveTo>
                  <a:cubicBezTo>
                    <a:pt x="8" y="71"/>
                    <a:pt x="8" y="73"/>
                    <a:pt x="8" y="74"/>
                  </a:cubicBezTo>
                  <a:lnTo>
                    <a:pt x="6" y="73"/>
                  </a:lnTo>
                  <a:cubicBezTo>
                    <a:pt x="7" y="73"/>
                    <a:pt x="6" y="71"/>
                    <a:pt x="6" y="70"/>
                  </a:cubicBezTo>
                  <a:lnTo>
                    <a:pt x="7" y="70"/>
                  </a:lnTo>
                  <a:close/>
                  <a:moveTo>
                    <a:pt x="8" y="74"/>
                  </a:moveTo>
                  <a:lnTo>
                    <a:pt x="8" y="74"/>
                  </a:lnTo>
                  <a:lnTo>
                    <a:pt x="7" y="73"/>
                  </a:lnTo>
                  <a:lnTo>
                    <a:pt x="8" y="74"/>
                  </a:lnTo>
                  <a:close/>
                  <a:moveTo>
                    <a:pt x="8" y="74"/>
                  </a:moveTo>
                  <a:lnTo>
                    <a:pt x="8" y="74"/>
                  </a:lnTo>
                  <a:lnTo>
                    <a:pt x="6" y="74"/>
                  </a:lnTo>
                  <a:lnTo>
                    <a:pt x="7" y="73"/>
                  </a:lnTo>
                  <a:lnTo>
                    <a:pt x="8" y="74"/>
                  </a:lnTo>
                  <a:close/>
                  <a:moveTo>
                    <a:pt x="8" y="74"/>
                  </a:moveTo>
                  <a:cubicBezTo>
                    <a:pt x="4" y="81"/>
                    <a:pt x="2" y="87"/>
                    <a:pt x="7" y="95"/>
                  </a:cubicBezTo>
                  <a:lnTo>
                    <a:pt x="6" y="96"/>
                  </a:lnTo>
                  <a:cubicBezTo>
                    <a:pt x="0" y="87"/>
                    <a:pt x="3" y="81"/>
                    <a:pt x="6" y="74"/>
                  </a:cubicBezTo>
                  <a:lnTo>
                    <a:pt x="8" y="74"/>
                  </a:lnTo>
                  <a:close/>
                  <a:moveTo>
                    <a:pt x="6" y="96"/>
                  </a:moveTo>
                  <a:lnTo>
                    <a:pt x="6" y="96"/>
                  </a:lnTo>
                  <a:lnTo>
                    <a:pt x="6" y="95"/>
                  </a:lnTo>
                  <a:lnTo>
                    <a:pt x="6" y="96"/>
                  </a:lnTo>
                  <a:close/>
                  <a:moveTo>
                    <a:pt x="7" y="95"/>
                  </a:moveTo>
                  <a:lnTo>
                    <a:pt x="8" y="96"/>
                  </a:lnTo>
                  <a:lnTo>
                    <a:pt x="6" y="97"/>
                  </a:lnTo>
                  <a:lnTo>
                    <a:pt x="6" y="96"/>
                  </a:lnTo>
                  <a:lnTo>
                    <a:pt x="7" y="95"/>
                  </a:lnTo>
                  <a:close/>
                  <a:moveTo>
                    <a:pt x="6" y="97"/>
                  </a:moveTo>
                  <a:lnTo>
                    <a:pt x="6" y="97"/>
                  </a:lnTo>
                  <a:lnTo>
                    <a:pt x="7" y="96"/>
                  </a:lnTo>
                  <a:lnTo>
                    <a:pt x="6" y="97"/>
                  </a:lnTo>
                  <a:close/>
                  <a:moveTo>
                    <a:pt x="8" y="96"/>
                  </a:moveTo>
                  <a:cubicBezTo>
                    <a:pt x="9" y="98"/>
                    <a:pt x="11" y="101"/>
                    <a:pt x="11" y="104"/>
                  </a:cubicBezTo>
                  <a:lnTo>
                    <a:pt x="10" y="104"/>
                  </a:lnTo>
                  <a:cubicBezTo>
                    <a:pt x="10" y="101"/>
                    <a:pt x="8" y="99"/>
                    <a:pt x="6" y="97"/>
                  </a:cubicBezTo>
                  <a:lnTo>
                    <a:pt x="8" y="96"/>
                  </a:lnTo>
                  <a:close/>
                  <a:moveTo>
                    <a:pt x="11" y="104"/>
                  </a:moveTo>
                  <a:lnTo>
                    <a:pt x="11" y="104"/>
                  </a:lnTo>
                  <a:lnTo>
                    <a:pt x="11" y="104"/>
                  </a:lnTo>
                  <a:close/>
                  <a:moveTo>
                    <a:pt x="11" y="104"/>
                  </a:moveTo>
                  <a:cubicBezTo>
                    <a:pt x="11" y="109"/>
                    <a:pt x="14" y="112"/>
                    <a:pt x="16" y="115"/>
                  </a:cubicBezTo>
                  <a:lnTo>
                    <a:pt x="15" y="116"/>
                  </a:lnTo>
                  <a:cubicBezTo>
                    <a:pt x="13" y="113"/>
                    <a:pt x="10" y="110"/>
                    <a:pt x="10" y="104"/>
                  </a:cubicBezTo>
                  <a:lnTo>
                    <a:pt x="11" y="104"/>
                  </a:lnTo>
                  <a:close/>
                  <a:moveTo>
                    <a:pt x="16" y="115"/>
                  </a:moveTo>
                  <a:cubicBezTo>
                    <a:pt x="18" y="116"/>
                    <a:pt x="19" y="118"/>
                    <a:pt x="20" y="120"/>
                  </a:cubicBezTo>
                  <a:lnTo>
                    <a:pt x="19" y="120"/>
                  </a:lnTo>
                  <a:cubicBezTo>
                    <a:pt x="18" y="118"/>
                    <a:pt x="17" y="117"/>
                    <a:pt x="15" y="116"/>
                  </a:cubicBezTo>
                  <a:lnTo>
                    <a:pt x="16" y="115"/>
                  </a:lnTo>
                  <a:close/>
                  <a:moveTo>
                    <a:pt x="19" y="120"/>
                  </a:moveTo>
                  <a:lnTo>
                    <a:pt x="19" y="120"/>
                  </a:lnTo>
                  <a:lnTo>
                    <a:pt x="19" y="120"/>
                  </a:lnTo>
                  <a:close/>
                  <a:moveTo>
                    <a:pt x="20" y="120"/>
                  </a:moveTo>
                  <a:cubicBezTo>
                    <a:pt x="21" y="123"/>
                    <a:pt x="23" y="125"/>
                    <a:pt x="26" y="127"/>
                  </a:cubicBezTo>
                  <a:lnTo>
                    <a:pt x="26" y="128"/>
                  </a:lnTo>
                  <a:cubicBezTo>
                    <a:pt x="23" y="126"/>
                    <a:pt x="20" y="124"/>
                    <a:pt x="19" y="120"/>
                  </a:cubicBezTo>
                  <a:lnTo>
                    <a:pt x="20" y="120"/>
                  </a:lnTo>
                  <a:close/>
                  <a:moveTo>
                    <a:pt x="26" y="127"/>
                  </a:moveTo>
                  <a:cubicBezTo>
                    <a:pt x="29" y="129"/>
                    <a:pt x="33" y="130"/>
                    <a:pt x="37" y="131"/>
                  </a:cubicBezTo>
                  <a:lnTo>
                    <a:pt x="37" y="132"/>
                  </a:lnTo>
                  <a:cubicBezTo>
                    <a:pt x="32" y="131"/>
                    <a:pt x="29" y="130"/>
                    <a:pt x="26" y="128"/>
                  </a:cubicBezTo>
                  <a:lnTo>
                    <a:pt x="26" y="127"/>
                  </a:lnTo>
                  <a:close/>
                  <a:moveTo>
                    <a:pt x="37" y="131"/>
                  </a:moveTo>
                  <a:lnTo>
                    <a:pt x="38" y="131"/>
                  </a:lnTo>
                  <a:lnTo>
                    <a:pt x="37" y="131"/>
                  </a:lnTo>
                  <a:lnTo>
                    <a:pt x="37" y="131"/>
                  </a:lnTo>
                  <a:close/>
                  <a:moveTo>
                    <a:pt x="37" y="131"/>
                  </a:moveTo>
                  <a:lnTo>
                    <a:pt x="37" y="131"/>
                  </a:lnTo>
                  <a:lnTo>
                    <a:pt x="36" y="131"/>
                  </a:lnTo>
                  <a:lnTo>
                    <a:pt x="36" y="131"/>
                  </a:lnTo>
                  <a:lnTo>
                    <a:pt x="37" y="131"/>
                  </a:lnTo>
                  <a:close/>
                  <a:moveTo>
                    <a:pt x="36" y="131"/>
                  </a:moveTo>
                  <a:lnTo>
                    <a:pt x="36" y="131"/>
                  </a:lnTo>
                  <a:lnTo>
                    <a:pt x="37" y="131"/>
                  </a:lnTo>
                  <a:lnTo>
                    <a:pt x="36" y="131"/>
                  </a:lnTo>
                  <a:close/>
                  <a:moveTo>
                    <a:pt x="37" y="131"/>
                  </a:moveTo>
                  <a:cubicBezTo>
                    <a:pt x="37" y="132"/>
                    <a:pt x="37" y="132"/>
                    <a:pt x="37" y="132"/>
                  </a:cubicBezTo>
                  <a:lnTo>
                    <a:pt x="36" y="132"/>
                  </a:lnTo>
                  <a:cubicBezTo>
                    <a:pt x="36" y="132"/>
                    <a:pt x="36" y="131"/>
                    <a:pt x="36" y="131"/>
                  </a:cubicBezTo>
                  <a:lnTo>
                    <a:pt x="37" y="131"/>
                  </a:lnTo>
                  <a:close/>
                  <a:moveTo>
                    <a:pt x="37" y="132"/>
                  </a:moveTo>
                  <a:cubicBezTo>
                    <a:pt x="37" y="132"/>
                    <a:pt x="37" y="133"/>
                    <a:pt x="37" y="133"/>
                  </a:cubicBezTo>
                  <a:lnTo>
                    <a:pt x="36" y="133"/>
                  </a:lnTo>
                  <a:cubicBezTo>
                    <a:pt x="36" y="133"/>
                    <a:pt x="36" y="132"/>
                    <a:pt x="36" y="132"/>
                  </a:cubicBezTo>
                  <a:lnTo>
                    <a:pt x="37" y="132"/>
                  </a:lnTo>
                  <a:close/>
                  <a:moveTo>
                    <a:pt x="37" y="133"/>
                  </a:moveTo>
                  <a:cubicBezTo>
                    <a:pt x="38" y="134"/>
                    <a:pt x="39" y="136"/>
                    <a:pt x="39" y="136"/>
                  </a:cubicBezTo>
                  <a:lnTo>
                    <a:pt x="39" y="137"/>
                  </a:lnTo>
                  <a:cubicBezTo>
                    <a:pt x="38" y="137"/>
                    <a:pt x="37" y="135"/>
                    <a:pt x="36" y="133"/>
                  </a:cubicBezTo>
                  <a:lnTo>
                    <a:pt x="37" y="133"/>
                  </a:lnTo>
                  <a:close/>
                  <a:moveTo>
                    <a:pt x="39" y="136"/>
                  </a:moveTo>
                  <a:lnTo>
                    <a:pt x="39" y="136"/>
                  </a:lnTo>
                  <a:lnTo>
                    <a:pt x="39" y="137"/>
                  </a:lnTo>
                  <a:lnTo>
                    <a:pt x="39" y="136"/>
                  </a:lnTo>
                  <a:close/>
                  <a:moveTo>
                    <a:pt x="39" y="136"/>
                  </a:moveTo>
                  <a:lnTo>
                    <a:pt x="39" y="136"/>
                  </a:lnTo>
                  <a:lnTo>
                    <a:pt x="39" y="138"/>
                  </a:lnTo>
                  <a:lnTo>
                    <a:pt x="38" y="137"/>
                  </a:lnTo>
                  <a:lnTo>
                    <a:pt x="39" y="136"/>
                  </a:lnTo>
                  <a:close/>
                  <a:moveTo>
                    <a:pt x="39" y="136"/>
                  </a:moveTo>
                  <a:cubicBezTo>
                    <a:pt x="40" y="137"/>
                    <a:pt x="41" y="138"/>
                    <a:pt x="42" y="138"/>
                  </a:cubicBezTo>
                  <a:lnTo>
                    <a:pt x="42" y="140"/>
                  </a:lnTo>
                  <a:cubicBezTo>
                    <a:pt x="41" y="139"/>
                    <a:pt x="40" y="138"/>
                    <a:pt x="39" y="138"/>
                  </a:cubicBezTo>
                  <a:lnTo>
                    <a:pt x="39" y="136"/>
                  </a:lnTo>
                  <a:close/>
                  <a:moveTo>
                    <a:pt x="42" y="140"/>
                  </a:moveTo>
                  <a:lnTo>
                    <a:pt x="42" y="140"/>
                  </a:lnTo>
                  <a:lnTo>
                    <a:pt x="42" y="139"/>
                  </a:lnTo>
                  <a:lnTo>
                    <a:pt x="42" y="140"/>
                  </a:lnTo>
                  <a:close/>
                  <a:moveTo>
                    <a:pt x="42" y="138"/>
                  </a:moveTo>
                  <a:cubicBezTo>
                    <a:pt x="43" y="139"/>
                    <a:pt x="44" y="140"/>
                    <a:pt x="45" y="140"/>
                  </a:cubicBezTo>
                  <a:lnTo>
                    <a:pt x="45" y="141"/>
                  </a:lnTo>
                  <a:cubicBezTo>
                    <a:pt x="44" y="141"/>
                    <a:pt x="43" y="140"/>
                    <a:pt x="42" y="140"/>
                  </a:cubicBezTo>
                  <a:lnTo>
                    <a:pt x="42" y="138"/>
                  </a:lnTo>
                  <a:close/>
                  <a:moveTo>
                    <a:pt x="45" y="140"/>
                  </a:moveTo>
                  <a:cubicBezTo>
                    <a:pt x="50" y="143"/>
                    <a:pt x="55" y="144"/>
                    <a:pt x="60" y="144"/>
                  </a:cubicBezTo>
                  <a:lnTo>
                    <a:pt x="60" y="145"/>
                  </a:lnTo>
                  <a:cubicBezTo>
                    <a:pt x="55" y="145"/>
                    <a:pt x="50" y="144"/>
                    <a:pt x="45" y="141"/>
                  </a:cubicBezTo>
                  <a:lnTo>
                    <a:pt x="45" y="140"/>
                  </a:lnTo>
                  <a:close/>
                  <a:moveTo>
                    <a:pt x="60" y="145"/>
                  </a:moveTo>
                  <a:lnTo>
                    <a:pt x="60" y="145"/>
                  </a:lnTo>
                  <a:lnTo>
                    <a:pt x="60" y="144"/>
                  </a:lnTo>
                  <a:lnTo>
                    <a:pt x="60" y="145"/>
                  </a:lnTo>
                  <a:close/>
                  <a:moveTo>
                    <a:pt x="60" y="144"/>
                  </a:moveTo>
                  <a:cubicBezTo>
                    <a:pt x="66" y="144"/>
                    <a:pt x="71" y="146"/>
                    <a:pt x="76" y="149"/>
                  </a:cubicBezTo>
                  <a:lnTo>
                    <a:pt x="75" y="150"/>
                  </a:lnTo>
                  <a:cubicBezTo>
                    <a:pt x="70" y="148"/>
                    <a:pt x="66" y="145"/>
                    <a:pt x="60" y="145"/>
                  </a:cubicBezTo>
                  <a:lnTo>
                    <a:pt x="60" y="144"/>
                  </a:lnTo>
                  <a:close/>
                  <a:moveTo>
                    <a:pt x="76" y="149"/>
                  </a:moveTo>
                  <a:cubicBezTo>
                    <a:pt x="81" y="152"/>
                    <a:pt x="86" y="155"/>
                    <a:pt x="92" y="152"/>
                  </a:cubicBezTo>
                  <a:lnTo>
                    <a:pt x="92" y="153"/>
                  </a:lnTo>
                  <a:cubicBezTo>
                    <a:pt x="86" y="157"/>
                    <a:pt x="81" y="154"/>
                    <a:pt x="75" y="150"/>
                  </a:cubicBezTo>
                  <a:lnTo>
                    <a:pt x="76" y="149"/>
                  </a:lnTo>
                  <a:close/>
                  <a:moveTo>
                    <a:pt x="92" y="152"/>
                  </a:moveTo>
                  <a:lnTo>
                    <a:pt x="92" y="152"/>
                  </a:lnTo>
                  <a:lnTo>
                    <a:pt x="92" y="153"/>
                  </a:lnTo>
                  <a:lnTo>
                    <a:pt x="92" y="152"/>
                  </a:lnTo>
                  <a:close/>
                  <a:moveTo>
                    <a:pt x="92" y="152"/>
                  </a:moveTo>
                  <a:cubicBezTo>
                    <a:pt x="98" y="148"/>
                    <a:pt x="102" y="149"/>
                    <a:pt x="106" y="149"/>
                  </a:cubicBezTo>
                  <a:lnTo>
                    <a:pt x="106" y="150"/>
                  </a:lnTo>
                  <a:cubicBezTo>
                    <a:pt x="102" y="150"/>
                    <a:pt x="99" y="150"/>
                    <a:pt x="92" y="153"/>
                  </a:cubicBezTo>
                  <a:lnTo>
                    <a:pt x="92" y="152"/>
                  </a:lnTo>
                  <a:close/>
                  <a:moveTo>
                    <a:pt x="106" y="149"/>
                  </a:moveTo>
                  <a:cubicBezTo>
                    <a:pt x="108" y="149"/>
                    <a:pt x="111" y="149"/>
                    <a:pt x="114" y="148"/>
                  </a:cubicBezTo>
                  <a:lnTo>
                    <a:pt x="115" y="149"/>
                  </a:lnTo>
                  <a:cubicBezTo>
                    <a:pt x="111" y="150"/>
                    <a:pt x="109" y="150"/>
                    <a:pt x="106" y="150"/>
                  </a:cubicBezTo>
                  <a:lnTo>
                    <a:pt x="106" y="149"/>
                  </a:lnTo>
                  <a:close/>
                  <a:moveTo>
                    <a:pt x="114" y="148"/>
                  </a:moveTo>
                  <a:lnTo>
                    <a:pt x="114" y="148"/>
                  </a:lnTo>
                  <a:lnTo>
                    <a:pt x="114" y="148"/>
                  </a:lnTo>
                  <a:close/>
                  <a:moveTo>
                    <a:pt x="114" y="148"/>
                  </a:moveTo>
                  <a:cubicBezTo>
                    <a:pt x="115" y="147"/>
                    <a:pt x="115" y="146"/>
                    <a:pt x="115" y="145"/>
                  </a:cubicBezTo>
                  <a:lnTo>
                    <a:pt x="116" y="145"/>
                  </a:lnTo>
                  <a:cubicBezTo>
                    <a:pt x="116" y="147"/>
                    <a:pt x="116" y="148"/>
                    <a:pt x="115" y="149"/>
                  </a:cubicBezTo>
                  <a:lnTo>
                    <a:pt x="114" y="148"/>
                  </a:lnTo>
                  <a:close/>
                  <a:moveTo>
                    <a:pt x="115" y="145"/>
                  </a:moveTo>
                  <a:cubicBezTo>
                    <a:pt x="116" y="144"/>
                    <a:pt x="116" y="142"/>
                    <a:pt x="117" y="142"/>
                  </a:cubicBezTo>
                  <a:lnTo>
                    <a:pt x="118" y="143"/>
                  </a:lnTo>
                  <a:cubicBezTo>
                    <a:pt x="117" y="143"/>
                    <a:pt x="117" y="144"/>
                    <a:pt x="116" y="145"/>
                  </a:cubicBezTo>
                  <a:lnTo>
                    <a:pt x="115" y="145"/>
                  </a:lnTo>
                  <a:close/>
                  <a:moveTo>
                    <a:pt x="117" y="142"/>
                  </a:moveTo>
                  <a:lnTo>
                    <a:pt x="117" y="142"/>
                  </a:lnTo>
                  <a:lnTo>
                    <a:pt x="117" y="142"/>
                  </a:lnTo>
                  <a:close/>
                  <a:moveTo>
                    <a:pt x="117" y="142"/>
                  </a:moveTo>
                  <a:lnTo>
                    <a:pt x="117" y="142"/>
                  </a:lnTo>
                  <a:lnTo>
                    <a:pt x="118" y="143"/>
                  </a:lnTo>
                  <a:lnTo>
                    <a:pt x="118" y="143"/>
                  </a:lnTo>
                  <a:lnTo>
                    <a:pt x="117" y="142"/>
                  </a:lnTo>
                  <a:close/>
                  <a:moveTo>
                    <a:pt x="117" y="142"/>
                  </a:moveTo>
                  <a:lnTo>
                    <a:pt x="117" y="142"/>
                  </a:lnTo>
                  <a:lnTo>
                    <a:pt x="117" y="142"/>
                  </a:lnTo>
                  <a:close/>
                  <a:moveTo>
                    <a:pt x="117" y="142"/>
                  </a:moveTo>
                  <a:cubicBezTo>
                    <a:pt x="118" y="141"/>
                    <a:pt x="119" y="141"/>
                    <a:pt x="120" y="141"/>
                  </a:cubicBezTo>
                  <a:lnTo>
                    <a:pt x="120" y="142"/>
                  </a:lnTo>
                  <a:cubicBezTo>
                    <a:pt x="119" y="142"/>
                    <a:pt x="118" y="142"/>
                    <a:pt x="118" y="143"/>
                  </a:cubicBezTo>
                  <a:lnTo>
                    <a:pt x="117" y="142"/>
                  </a:lnTo>
                  <a:close/>
                  <a:moveTo>
                    <a:pt x="120" y="141"/>
                  </a:moveTo>
                  <a:cubicBezTo>
                    <a:pt x="122" y="140"/>
                    <a:pt x="123" y="140"/>
                    <a:pt x="124" y="139"/>
                  </a:cubicBezTo>
                  <a:lnTo>
                    <a:pt x="125" y="140"/>
                  </a:lnTo>
                  <a:cubicBezTo>
                    <a:pt x="124" y="141"/>
                    <a:pt x="122" y="142"/>
                    <a:pt x="120" y="142"/>
                  </a:cubicBezTo>
                  <a:lnTo>
                    <a:pt x="120" y="141"/>
                  </a:lnTo>
                  <a:close/>
                  <a:moveTo>
                    <a:pt x="125" y="140"/>
                  </a:moveTo>
                  <a:lnTo>
                    <a:pt x="125" y="140"/>
                  </a:lnTo>
                  <a:lnTo>
                    <a:pt x="125" y="140"/>
                  </a:lnTo>
                  <a:close/>
                  <a:moveTo>
                    <a:pt x="124" y="139"/>
                  </a:moveTo>
                  <a:lnTo>
                    <a:pt x="124" y="139"/>
                  </a:lnTo>
                  <a:lnTo>
                    <a:pt x="125" y="140"/>
                  </a:lnTo>
                  <a:lnTo>
                    <a:pt x="125" y="140"/>
                  </a:lnTo>
                  <a:lnTo>
                    <a:pt x="124" y="139"/>
                  </a:lnTo>
                  <a:close/>
                  <a:moveTo>
                    <a:pt x="125" y="140"/>
                  </a:moveTo>
                  <a:lnTo>
                    <a:pt x="125" y="140"/>
                  </a:lnTo>
                  <a:lnTo>
                    <a:pt x="125" y="140"/>
                  </a:lnTo>
                  <a:close/>
                  <a:moveTo>
                    <a:pt x="124" y="139"/>
                  </a:moveTo>
                  <a:cubicBezTo>
                    <a:pt x="125" y="138"/>
                    <a:pt x="126" y="138"/>
                    <a:pt x="126" y="137"/>
                  </a:cubicBezTo>
                  <a:lnTo>
                    <a:pt x="127" y="139"/>
                  </a:lnTo>
                  <a:cubicBezTo>
                    <a:pt x="126" y="139"/>
                    <a:pt x="126" y="139"/>
                    <a:pt x="125" y="140"/>
                  </a:cubicBezTo>
                  <a:lnTo>
                    <a:pt x="124" y="139"/>
                  </a:lnTo>
                  <a:close/>
                  <a:moveTo>
                    <a:pt x="126" y="137"/>
                  </a:moveTo>
                  <a:cubicBezTo>
                    <a:pt x="127" y="137"/>
                    <a:pt x="128" y="136"/>
                    <a:pt x="129" y="136"/>
                  </a:cubicBezTo>
                  <a:lnTo>
                    <a:pt x="130" y="136"/>
                  </a:lnTo>
                  <a:cubicBezTo>
                    <a:pt x="129" y="137"/>
                    <a:pt x="128" y="138"/>
                    <a:pt x="127" y="139"/>
                  </a:cubicBezTo>
                  <a:lnTo>
                    <a:pt x="126" y="137"/>
                  </a:lnTo>
                  <a:close/>
                  <a:moveTo>
                    <a:pt x="129" y="136"/>
                  </a:moveTo>
                  <a:lnTo>
                    <a:pt x="129" y="136"/>
                  </a:lnTo>
                  <a:lnTo>
                    <a:pt x="129" y="136"/>
                  </a:lnTo>
                  <a:close/>
                  <a:moveTo>
                    <a:pt x="129" y="136"/>
                  </a:moveTo>
                  <a:cubicBezTo>
                    <a:pt x="130" y="134"/>
                    <a:pt x="131" y="133"/>
                    <a:pt x="132" y="131"/>
                  </a:cubicBezTo>
                  <a:lnTo>
                    <a:pt x="133" y="132"/>
                  </a:lnTo>
                  <a:cubicBezTo>
                    <a:pt x="132" y="133"/>
                    <a:pt x="131" y="135"/>
                    <a:pt x="130" y="136"/>
                  </a:cubicBezTo>
                  <a:lnTo>
                    <a:pt x="129" y="136"/>
                  </a:lnTo>
                  <a:close/>
                  <a:moveTo>
                    <a:pt x="132" y="131"/>
                  </a:moveTo>
                  <a:cubicBezTo>
                    <a:pt x="132" y="129"/>
                    <a:pt x="133" y="127"/>
                    <a:pt x="135" y="123"/>
                  </a:cubicBezTo>
                  <a:lnTo>
                    <a:pt x="136" y="124"/>
                  </a:lnTo>
                  <a:cubicBezTo>
                    <a:pt x="135" y="127"/>
                    <a:pt x="134" y="130"/>
                    <a:pt x="133" y="132"/>
                  </a:cubicBezTo>
                  <a:lnTo>
                    <a:pt x="132" y="131"/>
                  </a:lnTo>
                  <a:close/>
                  <a:moveTo>
                    <a:pt x="135" y="123"/>
                  </a:moveTo>
                  <a:lnTo>
                    <a:pt x="135" y="123"/>
                  </a:lnTo>
                  <a:lnTo>
                    <a:pt x="136" y="124"/>
                  </a:lnTo>
                  <a:lnTo>
                    <a:pt x="136" y="124"/>
                  </a:lnTo>
                  <a:lnTo>
                    <a:pt x="135" y="123"/>
                  </a:lnTo>
                  <a:close/>
                  <a:moveTo>
                    <a:pt x="135" y="123"/>
                  </a:moveTo>
                  <a:cubicBezTo>
                    <a:pt x="135" y="122"/>
                    <a:pt x="136" y="121"/>
                    <a:pt x="137" y="120"/>
                  </a:cubicBezTo>
                  <a:lnTo>
                    <a:pt x="139" y="120"/>
                  </a:lnTo>
                  <a:cubicBezTo>
                    <a:pt x="137" y="122"/>
                    <a:pt x="136" y="123"/>
                    <a:pt x="136" y="124"/>
                  </a:cubicBezTo>
                  <a:lnTo>
                    <a:pt x="135" y="123"/>
                  </a:lnTo>
                  <a:close/>
                  <a:moveTo>
                    <a:pt x="137" y="120"/>
                  </a:moveTo>
                  <a:cubicBezTo>
                    <a:pt x="139" y="118"/>
                    <a:pt x="141" y="115"/>
                    <a:pt x="143" y="112"/>
                  </a:cubicBezTo>
                  <a:lnTo>
                    <a:pt x="144" y="113"/>
                  </a:lnTo>
                  <a:cubicBezTo>
                    <a:pt x="142" y="116"/>
                    <a:pt x="140" y="119"/>
                    <a:pt x="139" y="120"/>
                  </a:cubicBezTo>
                  <a:lnTo>
                    <a:pt x="137" y="120"/>
                  </a:lnTo>
                  <a:close/>
                  <a:moveTo>
                    <a:pt x="144" y="113"/>
                  </a:moveTo>
                  <a:lnTo>
                    <a:pt x="144" y="113"/>
                  </a:lnTo>
                  <a:lnTo>
                    <a:pt x="143" y="113"/>
                  </a:lnTo>
                  <a:lnTo>
                    <a:pt x="144" y="113"/>
                  </a:lnTo>
                  <a:close/>
                  <a:moveTo>
                    <a:pt x="143" y="112"/>
                  </a:moveTo>
                  <a:lnTo>
                    <a:pt x="143" y="112"/>
                  </a:lnTo>
                  <a:lnTo>
                    <a:pt x="144" y="113"/>
                  </a:lnTo>
                  <a:lnTo>
                    <a:pt x="144" y="113"/>
                  </a:lnTo>
                  <a:lnTo>
                    <a:pt x="143" y="112"/>
                  </a:lnTo>
                  <a:close/>
                  <a:moveTo>
                    <a:pt x="144" y="113"/>
                  </a:moveTo>
                  <a:lnTo>
                    <a:pt x="144" y="113"/>
                  </a:lnTo>
                  <a:lnTo>
                    <a:pt x="143" y="113"/>
                  </a:lnTo>
                  <a:lnTo>
                    <a:pt x="144" y="113"/>
                  </a:lnTo>
                  <a:close/>
                  <a:moveTo>
                    <a:pt x="143" y="112"/>
                  </a:moveTo>
                  <a:cubicBezTo>
                    <a:pt x="143" y="112"/>
                    <a:pt x="143" y="112"/>
                    <a:pt x="143" y="112"/>
                  </a:cubicBezTo>
                  <a:lnTo>
                    <a:pt x="144" y="112"/>
                  </a:lnTo>
                  <a:cubicBezTo>
                    <a:pt x="144" y="113"/>
                    <a:pt x="144" y="113"/>
                    <a:pt x="144" y="113"/>
                  </a:cubicBezTo>
                  <a:lnTo>
                    <a:pt x="143" y="112"/>
                  </a:lnTo>
                  <a:close/>
                  <a:moveTo>
                    <a:pt x="143" y="112"/>
                  </a:moveTo>
                  <a:cubicBezTo>
                    <a:pt x="143" y="112"/>
                    <a:pt x="143" y="111"/>
                    <a:pt x="143" y="111"/>
                  </a:cubicBezTo>
                  <a:lnTo>
                    <a:pt x="144" y="111"/>
                  </a:lnTo>
                  <a:cubicBezTo>
                    <a:pt x="144" y="112"/>
                    <a:pt x="144" y="112"/>
                    <a:pt x="144" y="112"/>
                  </a:cubicBezTo>
                  <a:lnTo>
                    <a:pt x="143" y="112"/>
                  </a:lnTo>
                  <a:close/>
                  <a:moveTo>
                    <a:pt x="143" y="111"/>
                  </a:moveTo>
                  <a:cubicBezTo>
                    <a:pt x="143" y="110"/>
                    <a:pt x="143" y="108"/>
                    <a:pt x="142" y="107"/>
                  </a:cubicBezTo>
                  <a:lnTo>
                    <a:pt x="144" y="107"/>
                  </a:lnTo>
                  <a:cubicBezTo>
                    <a:pt x="144" y="108"/>
                    <a:pt x="145" y="110"/>
                    <a:pt x="144" y="111"/>
                  </a:cubicBezTo>
                  <a:lnTo>
                    <a:pt x="143" y="111"/>
                  </a:lnTo>
                  <a:close/>
                  <a:moveTo>
                    <a:pt x="142" y="107"/>
                  </a:moveTo>
                  <a:lnTo>
                    <a:pt x="142" y="107"/>
                  </a:lnTo>
                  <a:lnTo>
                    <a:pt x="143" y="107"/>
                  </a:lnTo>
                  <a:lnTo>
                    <a:pt x="142" y="107"/>
                  </a:lnTo>
                  <a:close/>
                  <a:moveTo>
                    <a:pt x="142" y="107"/>
                  </a:moveTo>
                  <a:cubicBezTo>
                    <a:pt x="142" y="106"/>
                    <a:pt x="142" y="106"/>
                    <a:pt x="141" y="105"/>
                  </a:cubicBezTo>
                  <a:lnTo>
                    <a:pt x="142" y="105"/>
                  </a:lnTo>
                  <a:cubicBezTo>
                    <a:pt x="143" y="105"/>
                    <a:pt x="143" y="105"/>
                    <a:pt x="144" y="107"/>
                  </a:cubicBezTo>
                  <a:lnTo>
                    <a:pt x="142" y="107"/>
                  </a:lnTo>
                  <a:close/>
                  <a:moveTo>
                    <a:pt x="141" y="105"/>
                  </a:moveTo>
                  <a:cubicBezTo>
                    <a:pt x="141" y="105"/>
                    <a:pt x="141" y="104"/>
                    <a:pt x="140" y="103"/>
                  </a:cubicBezTo>
                  <a:lnTo>
                    <a:pt x="141" y="102"/>
                  </a:lnTo>
                  <a:cubicBezTo>
                    <a:pt x="142" y="104"/>
                    <a:pt x="142" y="104"/>
                    <a:pt x="142" y="105"/>
                  </a:cubicBezTo>
                  <a:lnTo>
                    <a:pt x="141" y="105"/>
                  </a:lnTo>
                  <a:close/>
                  <a:moveTo>
                    <a:pt x="140" y="103"/>
                  </a:moveTo>
                  <a:lnTo>
                    <a:pt x="140" y="101"/>
                  </a:lnTo>
                  <a:lnTo>
                    <a:pt x="141" y="102"/>
                  </a:lnTo>
                  <a:lnTo>
                    <a:pt x="141" y="102"/>
                  </a:lnTo>
                  <a:lnTo>
                    <a:pt x="140" y="103"/>
                  </a:lnTo>
                  <a:close/>
                  <a:moveTo>
                    <a:pt x="141" y="102"/>
                  </a:moveTo>
                  <a:cubicBezTo>
                    <a:pt x="144" y="104"/>
                    <a:pt x="148" y="104"/>
                    <a:pt x="153" y="103"/>
                  </a:cubicBezTo>
                  <a:lnTo>
                    <a:pt x="153" y="104"/>
                  </a:lnTo>
                  <a:cubicBezTo>
                    <a:pt x="148" y="105"/>
                    <a:pt x="144" y="105"/>
                    <a:pt x="140" y="103"/>
                  </a:cubicBezTo>
                  <a:lnTo>
                    <a:pt x="141" y="102"/>
                  </a:lnTo>
                  <a:close/>
                  <a:moveTo>
                    <a:pt x="153" y="103"/>
                  </a:moveTo>
                  <a:cubicBezTo>
                    <a:pt x="157" y="102"/>
                    <a:pt x="161" y="100"/>
                    <a:pt x="166" y="98"/>
                  </a:cubicBezTo>
                  <a:lnTo>
                    <a:pt x="166" y="99"/>
                  </a:lnTo>
                  <a:cubicBezTo>
                    <a:pt x="162" y="102"/>
                    <a:pt x="157" y="103"/>
                    <a:pt x="153" y="104"/>
                  </a:cubicBezTo>
                  <a:lnTo>
                    <a:pt x="153" y="103"/>
                  </a:lnTo>
                  <a:close/>
                  <a:moveTo>
                    <a:pt x="166" y="98"/>
                  </a:moveTo>
                  <a:lnTo>
                    <a:pt x="166" y="98"/>
                  </a:lnTo>
                  <a:lnTo>
                    <a:pt x="166" y="99"/>
                  </a:lnTo>
                  <a:lnTo>
                    <a:pt x="166" y="98"/>
                  </a:lnTo>
                  <a:close/>
                  <a:moveTo>
                    <a:pt x="166" y="98"/>
                  </a:moveTo>
                  <a:lnTo>
                    <a:pt x="166" y="98"/>
                  </a:lnTo>
                  <a:lnTo>
                    <a:pt x="166" y="99"/>
                  </a:lnTo>
                  <a:lnTo>
                    <a:pt x="166" y="99"/>
                  </a:lnTo>
                  <a:lnTo>
                    <a:pt x="166" y="98"/>
                  </a:lnTo>
                  <a:close/>
                  <a:moveTo>
                    <a:pt x="166" y="99"/>
                  </a:moveTo>
                  <a:lnTo>
                    <a:pt x="166" y="99"/>
                  </a:lnTo>
                  <a:lnTo>
                    <a:pt x="166" y="99"/>
                  </a:lnTo>
                  <a:close/>
                  <a:moveTo>
                    <a:pt x="166" y="98"/>
                  </a:moveTo>
                  <a:cubicBezTo>
                    <a:pt x="166" y="98"/>
                    <a:pt x="167" y="97"/>
                    <a:pt x="167" y="97"/>
                  </a:cubicBezTo>
                  <a:lnTo>
                    <a:pt x="168" y="97"/>
                  </a:lnTo>
                  <a:cubicBezTo>
                    <a:pt x="168" y="98"/>
                    <a:pt x="167" y="99"/>
                    <a:pt x="166" y="99"/>
                  </a:cubicBezTo>
                  <a:lnTo>
                    <a:pt x="166" y="98"/>
                  </a:lnTo>
                  <a:close/>
                  <a:moveTo>
                    <a:pt x="167" y="97"/>
                  </a:moveTo>
                  <a:cubicBezTo>
                    <a:pt x="169" y="95"/>
                    <a:pt x="170" y="93"/>
                    <a:pt x="173" y="93"/>
                  </a:cubicBezTo>
                  <a:lnTo>
                    <a:pt x="173" y="94"/>
                  </a:lnTo>
                  <a:cubicBezTo>
                    <a:pt x="171" y="94"/>
                    <a:pt x="170" y="96"/>
                    <a:pt x="168" y="97"/>
                  </a:cubicBezTo>
                  <a:lnTo>
                    <a:pt x="167" y="97"/>
                  </a:lnTo>
                  <a:close/>
                  <a:moveTo>
                    <a:pt x="173" y="94"/>
                  </a:moveTo>
                  <a:lnTo>
                    <a:pt x="173" y="94"/>
                  </a:lnTo>
                  <a:lnTo>
                    <a:pt x="173" y="93"/>
                  </a:lnTo>
                  <a:lnTo>
                    <a:pt x="173" y="94"/>
                  </a:lnTo>
                  <a:close/>
                  <a:moveTo>
                    <a:pt x="173" y="93"/>
                  </a:moveTo>
                  <a:cubicBezTo>
                    <a:pt x="174" y="92"/>
                    <a:pt x="175" y="92"/>
                    <a:pt x="177" y="91"/>
                  </a:cubicBezTo>
                  <a:lnTo>
                    <a:pt x="177" y="93"/>
                  </a:lnTo>
                  <a:cubicBezTo>
                    <a:pt x="176" y="93"/>
                    <a:pt x="174" y="93"/>
                    <a:pt x="173" y="94"/>
                  </a:cubicBezTo>
                  <a:lnTo>
                    <a:pt x="173" y="93"/>
                  </a:lnTo>
                  <a:close/>
                  <a:moveTo>
                    <a:pt x="177" y="91"/>
                  </a:moveTo>
                  <a:cubicBezTo>
                    <a:pt x="181" y="90"/>
                    <a:pt x="184" y="89"/>
                    <a:pt x="189" y="85"/>
                  </a:cubicBezTo>
                  <a:lnTo>
                    <a:pt x="190" y="87"/>
                  </a:lnTo>
                  <a:cubicBezTo>
                    <a:pt x="185" y="90"/>
                    <a:pt x="181" y="91"/>
                    <a:pt x="177" y="93"/>
                  </a:cubicBezTo>
                  <a:lnTo>
                    <a:pt x="177" y="91"/>
                  </a:lnTo>
                  <a:close/>
                  <a:moveTo>
                    <a:pt x="189" y="85"/>
                  </a:moveTo>
                  <a:lnTo>
                    <a:pt x="189" y="85"/>
                  </a:lnTo>
                  <a:lnTo>
                    <a:pt x="189" y="86"/>
                  </a:lnTo>
                  <a:lnTo>
                    <a:pt x="189" y="85"/>
                  </a:lnTo>
                  <a:close/>
                  <a:moveTo>
                    <a:pt x="189" y="85"/>
                  </a:moveTo>
                  <a:cubicBezTo>
                    <a:pt x="191" y="84"/>
                    <a:pt x="194" y="84"/>
                    <a:pt x="196" y="83"/>
                  </a:cubicBezTo>
                  <a:lnTo>
                    <a:pt x="196" y="85"/>
                  </a:lnTo>
                  <a:cubicBezTo>
                    <a:pt x="194" y="85"/>
                    <a:pt x="192" y="85"/>
                    <a:pt x="190" y="87"/>
                  </a:cubicBezTo>
                  <a:lnTo>
                    <a:pt x="189" y="85"/>
                  </a:lnTo>
                  <a:close/>
                  <a:moveTo>
                    <a:pt x="196" y="83"/>
                  </a:moveTo>
                  <a:cubicBezTo>
                    <a:pt x="198" y="83"/>
                    <a:pt x="199" y="83"/>
                    <a:pt x="201" y="82"/>
                  </a:cubicBezTo>
                  <a:lnTo>
                    <a:pt x="201" y="84"/>
                  </a:lnTo>
                  <a:cubicBezTo>
                    <a:pt x="199" y="84"/>
                    <a:pt x="198" y="84"/>
                    <a:pt x="196" y="85"/>
                  </a:cubicBezTo>
                  <a:lnTo>
                    <a:pt x="196" y="83"/>
                  </a:lnTo>
                  <a:close/>
                  <a:moveTo>
                    <a:pt x="201" y="84"/>
                  </a:moveTo>
                  <a:lnTo>
                    <a:pt x="201" y="84"/>
                  </a:lnTo>
                  <a:lnTo>
                    <a:pt x="201" y="83"/>
                  </a:lnTo>
                  <a:lnTo>
                    <a:pt x="201" y="84"/>
                  </a:lnTo>
                  <a:close/>
                  <a:moveTo>
                    <a:pt x="201" y="82"/>
                  </a:moveTo>
                  <a:lnTo>
                    <a:pt x="201" y="82"/>
                  </a:lnTo>
                  <a:lnTo>
                    <a:pt x="201" y="84"/>
                  </a:lnTo>
                  <a:lnTo>
                    <a:pt x="201" y="84"/>
                  </a:lnTo>
                  <a:lnTo>
                    <a:pt x="201" y="82"/>
                  </a:lnTo>
                  <a:close/>
                  <a:moveTo>
                    <a:pt x="201" y="84"/>
                  </a:moveTo>
                  <a:lnTo>
                    <a:pt x="201" y="84"/>
                  </a:lnTo>
                  <a:lnTo>
                    <a:pt x="201" y="83"/>
                  </a:lnTo>
                  <a:lnTo>
                    <a:pt x="201" y="84"/>
                  </a:lnTo>
                  <a:close/>
                  <a:moveTo>
                    <a:pt x="201" y="82"/>
                  </a:moveTo>
                  <a:cubicBezTo>
                    <a:pt x="202" y="82"/>
                    <a:pt x="202" y="81"/>
                    <a:pt x="203" y="81"/>
                  </a:cubicBezTo>
                  <a:lnTo>
                    <a:pt x="204" y="82"/>
                  </a:lnTo>
                  <a:cubicBezTo>
                    <a:pt x="203" y="83"/>
                    <a:pt x="202" y="83"/>
                    <a:pt x="201" y="84"/>
                  </a:cubicBezTo>
                  <a:lnTo>
                    <a:pt x="201" y="82"/>
                  </a:lnTo>
                  <a:close/>
                  <a:moveTo>
                    <a:pt x="203" y="81"/>
                  </a:moveTo>
                  <a:cubicBezTo>
                    <a:pt x="204" y="80"/>
                    <a:pt x="205" y="79"/>
                    <a:pt x="206" y="79"/>
                  </a:cubicBezTo>
                  <a:lnTo>
                    <a:pt x="206" y="80"/>
                  </a:lnTo>
                  <a:cubicBezTo>
                    <a:pt x="205" y="81"/>
                    <a:pt x="205" y="81"/>
                    <a:pt x="204" y="82"/>
                  </a:cubicBezTo>
                  <a:lnTo>
                    <a:pt x="203" y="81"/>
                  </a:lnTo>
                  <a:close/>
                  <a:moveTo>
                    <a:pt x="206" y="79"/>
                  </a:moveTo>
                  <a:cubicBezTo>
                    <a:pt x="209" y="78"/>
                    <a:pt x="211" y="78"/>
                    <a:pt x="214" y="79"/>
                  </a:cubicBezTo>
                  <a:lnTo>
                    <a:pt x="214" y="80"/>
                  </a:lnTo>
                  <a:cubicBezTo>
                    <a:pt x="211" y="80"/>
                    <a:pt x="209" y="80"/>
                    <a:pt x="206" y="80"/>
                  </a:cubicBezTo>
                  <a:lnTo>
                    <a:pt x="206" y="79"/>
                  </a:lnTo>
                  <a:close/>
                  <a:moveTo>
                    <a:pt x="214" y="79"/>
                  </a:moveTo>
                  <a:cubicBezTo>
                    <a:pt x="218" y="79"/>
                    <a:pt x="222" y="79"/>
                    <a:pt x="227" y="75"/>
                  </a:cubicBezTo>
                  <a:lnTo>
                    <a:pt x="227" y="77"/>
                  </a:lnTo>
                  <a:cubicBezTo>
                    <a:pt x="222" y="81"/>
                    <a:pt x="218" y="80"/>
                    <a:pt x="214" y="80"/>
                  </a:cubicBezTo>
                  <a:lnTo>
                    <a:pt x="214" y="79"/>
                  </a:lnTo>
                  <a:close/>
                  <a:moveTo>
                    <a:pt x="227" y="75"/>
                  </a:moveTo>
                  <a:cubicBezTo>
                    <a:pt x="229" y="73"/>
                    <a:pt x="232" y="74"/>
                    <a:pt x="236" y="74"/>
                  </a:cubicBezTo>
                  <a:lnTo>
                    <a:pt x="236" y="75"/>
                  </a:lnTo>
                  <a:cubicBezTo>
                    <a:pt x="233" y="75"/>
                    <a:pt x="230" y="75"/>
                    <a:pt x="227" y="77"/>
                  </a:cubicBezTo>
                  <a:lnTo>
                    <a:pt x="227" y="75"/>
                  </a:lnTo>
                  <a:close/>
                  <a:moveTo>
                    <a:pt x="236" y="74"/>
                  </a:moveTo>
                  <a:cubicBezTo>
                    <a:pt x="240" y="74"/>
                    <a:pt x="245" y="74"/>
                    <a:pt x="249" y="71"/>
                  </a:cubicBezTo>
                  <a:lnTo>
                    <a:pt x="250" y="72"/>
                  </a:lnTo>
                  <a:cubicBezTo>
                    <a:pt x="245" y="75"/>
                    <a:pt x="240" y="75"/>
                    <a:pt x="236" y="75"/>
                  </a:cubicBezTo>
                  <a:lnTo>
                    <a:pt x="236" y="74"/>
                  </a:lnTo>
                  <a:close/>
                  <a:moveTo>
                    <a:pt x="250" y="72"/>
                  </a:moveTo>
                  <a:lnTo>
                    <a:pt x="250" y="72"/>
                  </a:lnTo>
                  <a:lnTo>
                    <a:pt x="250" y="71"/>
                  </a:lnTo>
                  <a:lnTo>
                    <a:pt x="250" y="72"/>
                  </a:lnTo>
                  <a:close/>
                  <a:moveTo>
                    <a:pt x="249" y="71"/>
                  </a:moveTo>
                  <a:lnTo>
                    <a:pt x="249" y="71"/>
                  </a:lnTo>
                  <a:lnTo>
                    <a:pt x="250" y="72"/>
                  </a:lnTo>
                  <a:lnTo>
                    <a:pt x="250" y="72"/>
                  </a:lnTo>
                  <a:lnTo>
                    <a:pt x="249" y="71"/>
                  </a:lnTo>
                  <a:close/>
                  <a:moveTo>
                    <a:pt x="249" y="71"/>
                  </a:moveTo>
                  <a:lnTo>
                    <a:pt x="249" y="71"/>
                  </a:lnTo>
                  <a:lnTo>
                    <a:pt x="250" y="71"/>
                  </a:lnTo>
                  <a:lnTo>
                    <a:pt x="249" y="71"/>
                  </a:lnTo>
                  <a:close/>
                  <a:moveTo>
                    <a:pt x="249" y="71"/>
                  </a:moveTo>
                  <a:cubicBezTo>
                    <a:pt x="252" y="69"/>
                    <a:pt x="255" y="70"/>
                    <a:pt x="257" y="71"/>
                  </a:cubicBezTo>
                  <a:lnTo>
                    <a:pt x="257" y="72"/>
                  </a:lnTo>
                  <a:cubicBezTo>
                    <a:pt x="255" y="71"/>
                    <a:pt x="252" y="71"/>
                    <a:pt x="250" y="72"/>
                  </a:cubicBezTo>
                  <a:lnTo>
                    <a:pt x="249" y="71"/>
                  </a:lnTo>
                  <a:close/>
                  <a:moveTo>
                    <a:pt x="257" y="71"/>
                  </a:moveTo>
                  <a:cubicBezTo>
                    <a:pt x="259" y="71"/>
                    <a:pt x="260" y="71"/>
                    <a:pt x="261" y="71"/>
                  </a:cubicBezTo>
                  <a:lnTo>
                    <a:pt x="261" y="73"/>
                  </a:lnTo>
                  <a:cubicBezTo>
                    <a:pt x="260" y="73"/>
                    <a:pt x="258" y="72"/>
                    <a:pt x="257" y="72"/>
                  </a:cubicBezTo>
                  <a:lnTo>
                    <a:pt x="257" y="71"/>
                  </a:lnTo>
                  <a:close/>
                  <a:moveTo>
                    <a:pt x="261" y="73"/>
                  </a:moveTo>
                  <a:lnTo>
                    <a:pt x="261" y="73"/>
                  </a:lnTo>
                  <a:lnTo>
                    <a:pt x="261" y="72"/>
                  </a:lnTo>
                  <a:lnTo>
                    <a:pt x="261" y="73"/>
                  </a:lnTo>
                  <a:close/>
                  <a:moveTo>
                    <a:pt x="261" y="71"/>
                  </a:moveTo>
                  <a:lnTo>
                    <a:pt x="261" y="71"/>
                  </a:lnTo>
                  <a:lnTo>
                    <a:pt x="261" y="73"/>
                  </a:lnTo>
                  <a:lnTo>
                    <a:pt x="261" y="73"/>
                  </a:lnTo>
                  <a:lnTo>
                    <a:pt x="261" y="71"/>
                  </a:lnTo>
                  <a:close/>
                  <a:moveTo>
                    <a:pt x="261" y="73"/>
                  </a:moveTo>
                  <a:lnTo>
                    <a:pt x="261" y="73"/>
                  </a:lnTo>
                  <a:lnTo>
                    <a:pt x="261" y="72"/>
                  </a:lnTo>
                  <a:lnTo>
                    <a:pt x="261" y="73"/>
                  </a:lnTo>
                  <a:close/>
                  <a:moveTo>
                    <a:pt x="261" y="71"/>
                  </a:moveTo>
                  <a:cubicBezTo>
                    <a:pt x="261" y="71"/>
                    <a:pt x="261" y="71"/>
                    <a:pt x="261" y="71"/>
                  </a:cubicBezTo>
                  <a:lnTo>
                    <a:pt x="262" y="72"/>
                  </a:lnTo>
                  <a:cubicBezTo>
                    <a:pt x="261" y="72"/>
                    <a:pt x="261" y="73"/>
                    <a:pt x="261" y="73"/>
                  </a:cubicBezTo>
                  <a:lnTo>
                    <a:pt x="261" y="71"/>
                  </a:lnTo>
                  <a:close/>
                  <a:moveTo>
                    <a:pt x="262" y="72"/>
                  </a:moveTo>
                  <a:lnTo>
                    <a:pt x="262" y="72"/>
                  </a:lnTo>
                  <a:lnTo>
                    <a:pt x="262" y="72"/>
                  </a:lnTo>
                  <a:close/>
                  <a:moveTo>
                    <a:pt x="261" y="71"/>
                  </a:moveTo>
                  <a:cubicBezTo>
                    <a:pt x="262" y="71"/>
                    <a:pt x="262" y="71"/>
                    <a:pt x="262" y="71"/>
                  </a:cubicBezTo>
                  <a:lnTo>
                    <a:pt x="263" y="72"/>
                  </a:lnTo>
                  <a:cubicBezTo>
                    <a:pt x="262" y="72"/>
                    <a:pt x="262" y="72"/>
                    <a:pt x="262" y="72"/>
                  </a:cubicBezTo>
                  <a:lnTo>
                    <a:pt x="261" y="71"/>
                  </a:lnTo>
                  <a:close/>
                  <a:moveTo>
                    <a:pt x="262" y="71"/>
                  </a:moveTo>
                  <a:cubicBezTo>
                    <a:pt x="264" y="70"/>
                    <a:pt x="265" y="70"/>
                    <a:pt x="266" y="69"/>
                  </a:cubicBezTo>
                  <a:lnTo>
                    <a:pt x="267" y="70"/>
                  </a:lnTo>
                  <a:cubicBezTo>
                    <a:pt x="266" y="71"/>
                    <a:pt x="264" y="72"/>
                    <a:pt x="263" y="72"/>
                  </a:cubicBezTo>
                  <a:lnTo>
                    <a:pt x="262" y="71"/>
                  </a:lnTo>
                  <a:close/>
                  <a:moveTo>
                    <a:pt x="267" y="70"/>
                  </a:moveTo>
                  <a:lnTo>
                    <a:pt x="267" y="70"/>
                  </a:lnTo>
                  <a:lnTo>
                    <a:pt x="267" y="69"/>
                  </a:lnTo>
                  <a:lnTo>
                    <a:pt x="267" y="70"/>
                  </a:lnTo>
                  <a:close/>
                  <a:moveTo>
                    <a:pt x="266" y="69"/>
                  </a:moveTo>
                  <a:cubicBezTo>
                    <a:pt x="267" y="68"/>
                    <a:pt x="268" y="69"/>
                    <a:pt x="269" y="69"/>
                  </a:cubicBezTo>
                  <a:lnTo>
                    <a:pt x="268" y="70"/>
                  </a:lnTo>
                  <a:cubicBezTo>
                    <a:pt x="268" y="70"/>
                    <a:pt x="267" y="70"/>
                    <a:pt x="267" y="70"/>
                  </a:cubicBezTo>
                  <a:lnTo>
                    <a:pt x="266" y="69"/>
                  </a:lnTo>
                  <a:close/>
                  <a:moveTo>
                    <a:pt x="269" y="69"/>
                  </a:moveTo>
                  <a:cubicBezTo>
                    <a:pt x="269" y="69"/>
                    <a:pt x="269" y="70"/>
                    <a:pt x="270" y="70"/>
                  </a:cubicBezTo>
                  <a:lnTo>
                    <a:pt x="270" y="71"/>
                  </a:lnTo>
                  <a:cubicBezTo>
                    <a:pt x="269" y="71"/>
                    <a:pt x="269" y="71"/>
                    <a:pt x="268" y="70"/>
                  </a:cubicBezTo>
                  <a:lnTo>
                    <a:pt x="269" y="69"/>
                  </a:lnTo>
                  <a:close/>
                  <a:moveTo>
                    <a:pt x="270" y="71"/>
                  </a:moveTo>
                  <a:lnTo>
                    <a:pt x="270" y="71"/>
                  </a:lnTo>
                  <a:lnTo>
                    <a:pt x="270" y="71"/>
                  </a:lnTo>
                  <a:lnTo>
                    <a:pt x="270" y="70"/>
                  </a:lnTo>
                  <a:lnTo>
                    <a:pt x="270" y="71"/>
                  </a:lnTo>
                  <a:close/>
                  <a:moveTo>
                    <a:pt x="270" y="70"/>
                  </a:moveTo>
                  <a:lnTo>
                    <a:pt x="270" y="70"/>
                  </a:lnTo>
                  <a:lnTo>
                    <a:pt x="270" y="71"/>
                  </a:lnTo>
                  <a:lnTo>
                    <a:pt x="270" y="71"/>
                  </a:lnTo>
                  <a:lnTo>
                    <a:pt x="270" y="70"/>
                  </a:lnTo>
                  <a:close/>
                  <a:moveTo>
                    <a:pt x="270" y="71"/>
                  </a:moveTo>
                  <a:lnTo>
                    <a:pt x="270" y="71"/>
                  </a:lnTo>
                  <a:lnTo>
                    <a:pt x="270" y="70"/>
                  </a:lnTo>
                  <a:lnTo>
                    <a:pt x="270" y="71"/>
                  </a:lnTo>
                  <a:close/>
                  <a:moveTo>
                    <a:pt x="270" y="70"/>
                  </a:moveTo>
                  <a:cubicBezTo>
                    <a:pt x="271" y="69"/>
                    <a:pt x="272" y="69"/>
                    <a:pt x="273" y="68"/>
                  </a:cubicBezTo>
                  <a:lnTo>
                    <a:pt x="274" y="69"/>
                  </a:lnTo>
                  <a:cubicBezTo>
                    <a:pt x="273" y="70"/>
                    <a:pt x="271" y="71"/>
                    <a:pt x="270" y="71"/>
                  </a:cubicBezTo>
                  <a:lnTo>
                    <a:pt x="270" y="70"/>
                  </a:lnTo>
                  <a:close/>
                  <a:moveTo>
                    <a:pt x="273" y="68"/>
                  </a:moveTo>
                  <a:cubicBezTo>
                    <a:pt x="275" y="67"/>
                    <a:pt x="277" y="66"/>
                    <a:pt x="278" y="67"/>
                  </a:cubicBezTo>
                  <a:lnTo>
                    <a:pt x="278" y="68"/>
                  </a:lnTo>
                  <a:cubicBezTo>
                    <a:pt x="277" y="68"/>
                    <a:pt x="276" y="68"/>
                    <a:pt x="274" y="69"/>
                  </a:cubicBezTo>
                  <a:lnTo>
                    <a:pt x="273" y="68"/>
                  </a:lnTo>
                  <a:close/>
                  <a:moveTo>
                    <a:pt x="278" y="68"/>
                  </a:moveTo>
                  <a:lnTo>
                    <a:pt x="278" y="68"/>
                  </a:lnTo>
                  <a:lnTo>
                    <a:pt x="278" y="67"/>
                  </a:lnTo>
                  <a:lnTo>
                    <a:pt x="278" y="68"/>
                  </a:lnTo>
                  <a:close/>
                  <a:moveTo>
                    <a:pt x="278" y="67"/>
                  </a:moveTo>
                  <a:lnTo>
                    <a:pt x="278" y="67"/>
                  </a:lnTo>
                  <a:lnTo>
                    <a:pt x="278" y="68"/>
                  </a:lnTo>
                  <a:lnTo>
                    <a:pt x="278" y="68"/>
                  </a:lnTo>
                  <a:lnTo>
                    <a:pt x="278" y="67"/>
                  </a:lnTo>
                  <a:close/>
                  <a:moveTo>
                    <a:pt x="278" y="68"/>
                  </a:moveTo>
                  <a:lnTo>
                    <a:pt x="278" y="68"/>
                  </a:lnTo>
                  <a:lnTo>
                    <a:pt x="278" y="67"/>
                  </a:lnTo>
                  <a:lnTo>
                    <a:pt x="278" y="68"/>
                  </a:lnTo>
                  <a:close/>
                  <a:moveTo>
                    <a:pt x="278" y="67"/>
                  </a:moveTo>
                  <a:cubicBezTo>
                    <a:pt x="279" y="67"/>
                    <a:pt x="279" y="67"/>
                    <a:pt x="280" y="67"/>
                  </a:cubicBezTo>
                  <a:lnTo>
                    <a:pt x="279" y="69"/>
                  </a:lnTo>
                  <a:cubicBezTo>
                    <a:pt x="279" y="68"/>
                    <a:pt x="278" y="68"/>
                    <a:pt x="278" y="68"/>
                  </a:cubicBezTo>
                  <a:lnTo>
                    <a:pt x="278" y="67"/>
                  </a:lnTo>
                  <a:close/>
                  <a:moveTo>
                    <a:pt x="280" y="67"/>
                  </a:moveTo>
                  <a:cubicBezTo>
                    <a:pt x="280" y="68"/>
                    <a:pt x="281" y="68"/>
                    <a:pt x="281" y="68"/>
                  </a:cubicBezTo>
                  <a:lnTo>
                    <a:pt x="281" y="69"/>
                  </a:lnTo>
                  <a:cubicBezTo>
                    <a:pt x="280" y="69"/>
                    <a:pt x="280" y="69"/>
                    <a:pt x="279" y="69"/>
                  </a:cubicBezTo>
                  <a:lnTo>
                    <a:pt x="280" y="67"/>
                  </a:lnTo>
                  <a:close/>
                  <a:moveTo>
                    <a:pt x="281" y="68"/>
                  </a:moveTo>
                  <a:cubicBezTo>
                    <a:pt x="283" y="68"/>
                    <a:pt x="286" y="67"/>
                    <a:pt x="288" y="65"/>
                  </a:cubicBezTo>
                  <a:lnTo>
                    <a:pt x="289" y="66"/>
                  </a:lnTo>
                  <a:cubicBezTo>
                    <a:pt x="286" y="68"/>
                    <a:pt x="284" y="69"/>
                    <a:pt x="281" y="69"/>
                  </a:cubicBezTo>
                  <a:lnTo>
                    <a:pt x="281" y="68"/>
                  </a:lnTo>
                  <a:close/>
                  <a:moveTo>
                    <a:pt x="289" y="66"/>
                  </a:moveTo>
                  <a:lnTo>
                    <a:pt x="289" y="66"/>
                  </a:lnTo>
                  <a:lnTo>
                    <a:pt x="289" y="66"/>
                  </a:lnTo>
                  <a:close/>
                  <a:moveTo>
                    <a:pt x="288" y="65"/>
                  </a:moveTo>
                  <a:cubicBezTo>
                    <a:pt x="289" y="64"/>
                    <a:pt x="291" y="63"/>
                    <a:pt x="292" y="62"/>
                  </a:cubicBezTo>
                  <a:lnTo>
                    <a:pt x="293" y="63"/>
                  </a:lnTo>
                  <a:cubicBezTo>
                    <a:pt x="292" y="64"/>
                    <a:pt x="290" y="65"/>
                    <a:pt x="289" y="66"/>
                  </a:cubicBezTo>
                  <a:lnTo>
                    <a:pt x="288" y="65"/>
                  </a:lnTo>
                  <a:close/>
                  <a:moveTo>
                    <a:pt x="292" y="62"/>
                  </a:moveTo>
                  <a:cubicBezTo>
                    <a:pt x="296" y="59"/>
                    <a:pt x="299" y="57"/>
                    <a:pt x="302" y="53"/>
                  </a:cubicBezTo>
                  <a:lnTo>
                    <a:pt x="303" y="54"/>
                  </a:lnTo>
                  <a:cubicBezTo>
                    <a:pt x="300" y="58"/>
                    <a:pt x="297" y="60"/>
                    <a:pt x="293" y="63"/>
                  </a:cubicBezTo>
                  <a:lnTo>
                    <a:pt x="292" y="62"/>
                  </a:lnTo>
                  <a:close/>
                  <a:moveTo>
                    <a:pt x="303" y="54"/>
                  </a:moveTo>
                  <a:lnTo>
                    <a:pt x="303" y="54"/>
                  </a:lnTo>
                  <a:lnTo>
                    <a:pt x="303" y="53"/>
                  </a:lnTo>
                  <a:lnTo>
                    <a:pt x="303" y="54"/>
                  </a:lnTo>
                  <a:close/>
                  <a:moveTo>
                    <a:pt x="302" y="53"/>
                  </a:moveTo>
                  <a:lnTo>
                    <a:pt x="302" y="53"/>
                  </a:lnTo>
                  <a:lnTo>
                    <a:pt x="303" y="54"/>
                  </a:lnTo>
                  <a:lnTo>
                    <a:pt x="303" y="54"/>
                  </a:lnTo>
                  <a:lnTo>
                    <a:pt x="302" y="53"/>
                  </a:lnTo>
                  <a:close/>
                  <a:moveTo>
                    <a:pt x="303" y="54"/>
                  </a:moveTo>
                  <a:lnTo>
                    <a:pt x="303" y="54"/>
                  </a:lnTo>
                  <a:lnTo>
                    <a:pt x="303" y="53"/>
                  </a:lnTo>
                  <a:lnTo>
                    <a:pt x="303" y="54"/>
                  </a:lnTo>
                  <a:close/>
                  <a:moveTo>
                    <a:pt x="302" y="53"/>
                  </a:moveTo>
                  <a:cubicBezTo>
                    <a:pt x="303" y="51"/>
                    <a:pt x="304" y="47"/>
                    <a:pt x="304" y="44"/>
                  </a:cubicBezTo>
                  <a:lnTo>
                    <a:pt x="305" y="44"/>
                  </a:lnTo>
                  <a:cubicBezTo>
                    <a:pt x="305" y="48"/>
                    <a:pt x="305" y="52"/>
                    <a:pt x="303" y="54"/>
                  </a:cubicBezTo>
                  <a:lnTo>
                    <a:pt x="302" y="53"/>
                  </a:lnTo>
                  <a:close/>
                  <a:moveTo>
                    <a:pt x="304" y="44"/>
                  </a:moveTo>
                  <a:cubicBezTo>
                    <a:pt x="304" y="42"/>
                    <a:pt x="304" y="40"/>
                    <a:pt x="305" y="40"/>
                  </a:cubicBezTo>
                  <a:lnTo>
                    <a:pt x="306" y="41"/>
                  </a:lnTo>
                  <a:cubicBezTo>
                    <a:pt x="306" y="41"/>
                    <a:pt x="305" y="42"/>
                    <a:pt x="305" y="44"/>
                  </a:cubicBezTo>
                  <a:lnTo>
                    <a:pt x="304" y="44"/>
                  </a:lnTo>
                  <a:close/>
                  <a:moveTo>
                    <a:pt x="305" y="40"/>
                  </a:moveTo>
                  <a:lnTo>
                    <a:pt x="305" y="40"/>
                  </a:lnTo>
                  <a:lnTo>
                    <a:pt x="305" y="40"/>
                  </a:lnTo>
                  <a:close/>
                  <a:moveTo>
                    <a:pt x="305" y="40"/>
                  </a:moveTo>
                  <a:cubicBezTo>
                    <a:pt x="309" y="34"/>
                    <a:pt x="313" y="29"/>
                    <a:pt x="316" y="24"/>
                  </a:cubicBezTo>
                  <a:lnTo>
                    <a:pt x="317" y="24"/>
                  </a:lnTo>
                  <a:cubicBezTo>
                    <a:pt x="315" y="30"/>
                    <a:pt x="311" y="35"/>
                    <a:pt x="306" y="41"/>
                  </a:cubicBezTo>
                  <a:lnTo>
                    <a:pt x="305" y="40"/>
                  </a:lnTo>
                  <a:close/>
                  <a:moveTo>
                    <a:pt x="316" y="24"/>
                  </a:moveTo>
                  <a:cubicBezTo>
                    <a:pt x="319" y="18"/>
                    <a:pt x="320" y="13"/>
                    <a:pt x="320" y="6"/>
                  </a:cubicBezTo>
                  <a:lnTo>
                    <a:pt x="321" y="6"/>
                  </a:lnTo>
                  <a:cubicBezTo>
                    <a:pt x="322" y="13"/>
                    <a:pt x="320" y="19"/>
                    <a:pt x="317" y="24"/>
                  </a:cubicBezTo>
                  <a:lnTo>
                    <a:pt x="316" y="24"/>
                  </a:lnTo>
                  <a:close/>
                  <a:moveTo>
                    <a:pt x="321" y="6"/>
                  </a:moveTo>
                  <a:lnTo>
                    <a:pt x="321" y="6"/>
                  </a:lnTo>
                  <a:lnTo>
                    <a:pt x="321" y="6"/>
                  </a:lnTo>
                  <a:close/>
                  <a:moveTo>
                    <a:pt x="320" y="6"/>
                  </a:moveTo>
                  <a:cubicBezTo>
                    <a:pt x="320" y="6"/>
                    <a:pt x="320" y="6"/>
                    <a:pt x="319" y="5"/>
                  </a:cubicBezTo>
                  <a:lnTo>
                    <a:pt x="320" y="4"/>
                  </a:lnTo>
                  <a:cubicBezTo>
                    <a:pt x="321" y="5"/>
                    <a:pt x="321" y="5"/>
                    <a:pt x="321" y="6"/>
                  </a:cubicBezTo>
                  <a:lnTo>
                    <a:pt x="320" y="6"/>
                  </a:lnTo>
                  <a:close/>
                  <a:moveTo>
                    <a:pt x="319" y="5"/>
                  </a:moveTo>
                  <a:cubicBezTo>
                    <a:pt x="319" y="5"/>
                    <a:pt x="318" y="4"/>
                    <a:pt x="317" y="3"/>
                  </a:cubicBezTo>
                  <a:lnTo>
                    <a:pt x="318" y="2"/>
                  </a:lnTo>
                  <a:cubicBezTo>
                    <a:pt x="319" y="3"/>
                    <a:pt x="319" y="4"/>
                    <a:pt x="320" y="4"/>
                  </a:cubicBezTo>
                  <a:lnTo>
                    <a:pt x="319" y="5"/>
                  </a:lnTo>
                  <a:close/>
                  <a:moveTo>
                    <a:pt x="317" y="3"/>
                  </a:moveTo>
                  <a:lnTo>
                    <a:pt x="317" y="3"/>
                  </a:lnTo>
                  <a:lnTo>
                    <a:pt x="317" y="3"/>
                  </a:lnTo>
                  <a:close/>
                  <a:moveTo>
                    <a:pt x="317" y="3"/>
                  </a:moveTo>
                  <a:cubicBezTo>
                    <a:pt x="314" y="1"/>
                    <a:pt x="310" y="2"/>
                    <a:pt x="306" y="3"/>
                  </a:cubicBezTo>
                  <a:lnTo>
                    <a:pt x="305" y="1"/>
                  </a:lnTo>
                  <a:cubicBezTo>
                    <a:pt x="310" y="0"/>
                    <a:pt x="314" y="0"/>
                    <a:pt x="318" y="2"/>
                  </a:cubicBezTo>
                  <a:lnTo>
                    <a:pt x="317" y="3"/>
                  </a:lnTo>
                  <a:close/>
                  <a:moveTo>
                    <a:pt x="306" y="3"/>
                  </a:moveTo>
                  <a:cubicBezTo>
                    <a:pt x="304" y="3"/>
                    <a:pt x="302" y="3"/>
                    <a:pt x="300" y="3"/>
                  </a:cubicBezTo>
                  <a:lnTo>
                    <a:pt x="300" y="2"/>
                  </a:lnTo>
                  <a:cubicBezTo>
                    <a:pt x="302" y="2"/>
                    <a:pt x="303" y="2"/>
                    <a:pt x="305" y="1"/>
                  </a:cubicBezTo>
                  <a:lnTo>
                    <a:pt x="306" y="3"/>
                  </a:lnTo>
                  <a:close/>
                  <a:moveTo>
                    <a:pt x="300" y="2"/>
                  </a:moveTo>
                  <a:lnTo>
                    <a:pt x="300" y="2"/>
                  </a:lnTo>
                  <a:lnTo>
                    <a:pt x="300" y="3"/>
                  </a:lnTo>
                  <a:lnTo>
                    <a:pt x="300" y="2"/>
                  </a:lnTo>
                  <a:close/>
                  <a:moveTo>
                    <a:pt x="300" y="3"/>
                  </a:moveTo>
                  <a:cubicBezTo>
                    <a:pt x="295" y="4"/>
                    <a:pt x="292" y="6"/>
                    <a:pt x="290" y="8"/>
                  </a:cubicBezTo>
                  <a:lnTo>
                    <a:pt x="289" y="6"/>
                  </a:lnTo>
                  <a:cubicBezTo>
                    <a:pt x="291" y="5"/>
                    <a:pt x="294" y="2"/>
                    <a:pt x="300" y="2"/>
                  </a:cubicBezTo>
                  <a:lnTo>
                    <a:pt x="300" y="3"/>
                  </a:lnTo>
                  <a:close/>
                  <a:moveTo>
                    <a:pt x="290" y="8"/>
                  </a:moveTo>
                  <a:cubicBezTo>
                    <a:pt x="287" y="9"/>
                    <a:pt x="285" y="11"/>
                    <a:pt x="282" y="10"/>
                  </a:cubicBezTo>
                  <a:lnTo>
                    <a:pt x="282" y="9"/>
                  </a:lnTo>
                  <a:cubicBezTo>
                    <a:pt x="285" y="9"/>
                    <a:pt x="287" y="8"/>
                    <a:pt x="289" y="6"/>
                  </a:cubicBezTo>
                  <a:lnTo>
                    <a:pt x="290" y="8"/>
                  </a:lnTo>
                  <a:close/>
                  <a:moveTo>
                    <a:pt x="282" y="10"/>
                  </a:moveTo>
                  <a:lnTo>
                    <a:pt x="282" y="10"/>
                  </a:lnTo>
                  <a:lnTo>
                    <a:pt x="282" y="9"/>
                  </a:lnTo>
                  <a:lnTo>
                    <a:pt x="282" y="10"/>
                  </a:lnTo>
                  <a:close/>
                  <a:moveTo>
                    <a:pt x="282" y="10"/>
                  </a:moveTo>
                  <a:lnTo>
                    <a:pt x="282" y="10"/>
                  </a:lnTo>
                  <a:lnTo>
                    <a:pt x="282" y="9"/>
                  </a:lnTo>
                  <a:lnTo>
                    <a:pt x="282" y="9"/>
                  </a:lnTo>
                  <a:lnTo>
                    <a:pt x="282" y="10"/>
                  </a:lnTo>
                  <a:close/>
                  <a:moveTo>
                    <a:pt x="282" y="9"/>
                  </a:moveTo>
                  <a:lnTo>
                    <a:pt x="282" y="9"/>
                  </a:lnTo>
                  <a:lnTo>
                    <a:pt x="282" y="9"/>
                  </a:lnTo>
                  <a:close/>
                  <a:moveTo>
                    <a:pt x="282" y="10"/>
                  </a:moveTo>
                  <a:cubicBezTo>
                    <a:pt x="282" y="10"/>
                    <a:pt x="282" y="10"/>
                    <a:pt x="282" y="10"/>
                  </a:cubicBezTo>
                  <a:lnTo>
                    <a:pt x="282" y="9"/>
                  </a:lnTo>
                  <a:cubicBezTo>
                    <a:pt x="282" y="9"/>
                    <a:pt x="282" y="9"/>
                    <a:pt x="282" y="9"/>
                  </a:cubicBezTo>
                  <a:lnTo>
                    <a:pt x="282" y="10"/>
                  </a:lnTo>
                  <a:close/>
                  <a:moveTo>
                    <a:pt x="282" y="10"/>
                  </a:moveTo>
                  <a:cubicBezTo>
                    <a:pt x="281" y="10"/>
                    <a:pt x="281" y="10"/>
                    <a:pt x="280" y="10"/>
                  </a:cubicBezTo>
                  <a:lnTo>
                    <a:pt x="280" y="9"/>
                  </a:lnTo>
                  <a:cubicBezTo>
                    <a:pt x="281" y="9"/>
                    <a:pt x="281" y="9"/>
                    <a:pt x="282" y="9"/>
                  </a:cubicBezTo>
                  <a:lnTo>
                    <a:pt x="282" y="10"/>
                  </a:lnTo>
                  <a:close/>
                  <a:moveTo>
                    <a:pt x="280" y="10"/>
                  </a:moveTo>
                  <a:cubicBezTo>
                    <a:pt x="277" y="10"/>
                    <a:pt x="270" y="12"/>
                    <a:pt x="264" y="20"/>
                  </a:cubicBezTo>
                  <a:lnTo>
                    <a:pt x="263" y="19"/>
                  </a:lnTo>
                  <a:cubicBezTo>
                    <a:pt x="270" y="11"/>
                    <a:pt x="276" y="9"/>
                    <a:pt x="280" y="9"/>
                  </a:cubicBezTo>
                  <a:lnTo>
                    <a:pt x="280" y="10"/>
                  </a:lnTo>
                  <a:close/>
                  <a:moveTo>
                    <a:pt x="264" y="20"/>
                  </a:moveTo>
                  <a:lnTo>
                    <a:pt x="264" y="20"/>
                  </a:lnTo>
                  <a:lnTo>
                    <a:pt x="264" y="20"/>
                  </a:lnTo>
                  <a:lnTo>
                    <a:pt x="264" y="19"/>
                  </a:lnTo>
                  <a:lnTo>
                    <a:pt x="264" y="20"/>
                  </a:lnTo>
                  <a:close/>
                  <a:moveTo>
                    <a:pt x="264" y="20"/>
                  </a:moveTo>
                  <a:lnTo>
                    <a:pt x="264" y="20"/>
                  </a:lnTo>
                  <a:lnTo>
                    <a:pt x="264" y="19"/>
                  </a:lnTo>
                  <a:lnTo>
                    <a:pt x="264" y="19"/>
                  </a:lnTo>
                  <a:lnTo>
                    <a:pt x="264" y="20"/>
                  </a:lnTo>
                  <a:close/>
                  <a:moveTo>
                    <a:pt x="264" y="19"/>
                  </a:moveTo>
                  <a:lnTo>
                    <a:pt x="264" y="19"/>
                  </a:lnTo>
                  <a:lnTo>
                    <a:pt x="264" y="19"/>
                  </a:lnTo>
                  <a:close/>
                  <a:moveTo>
                    <a:pt x="264" y="20"/>
                  </a:moveTo>
                  <a:cubicBezTo>
                    <a:pt x="262" y="20"/>
                    <a:pt x="261" y="19"/>
                    <a:pt x="260" y="19"/>
                  </a:cubicBezTo>
                  <a:lnTo>
                    <a:pt x="261" y="17"/>
                  </a:lnTo>
                  <a:cubicBezTo>
                    <a:pt x="262" y="18"/>
                    <a:pt x="263" y="18"/>
                    <a:pt x="264" y="19"/>
                  </a:cubicBezTo>
                  <a:lnTo>
                    <a:pt x="264" y="20"/>
                  </a:lnTo>
                  <a:close/>
                  <a:moveTo>
                    <a:pt x="260" y="19"/>
                  </a:moveTo>
                  <a:cubicBezTo>
                    <a:pt x="259" y="18"/>
                    <a:pt x="258" y="18"/>
                    <a:pt x="256" y="17"/>
                  </a:cubicBezTo>
                  <a:lnTo>
                    <a:pt x="257" y="16"/>
                  </a:lnTo>
                  <a:cubicBezTo>
                    <a:pt x="258" y="16"/>
                    <a:pt x="259" y="17"/>
                    <a:pt x="261" y="17"/>
                  </a:cubicBezTo>
                  <a:lnTo>
                    <a:pt x="260" y="19"/>
                  </a:lnTo>
                  <a:close/>
                  <a:moveTo>
                    <a:pt x="256" y="17"/>
                  </a:moveTo>
                  <a:cubicBezTo>
                    <a:pt x="250" y="15"/>
                    <a:pt x="243" y="13"/>
                    <a:pt x="236" y="12"/>
                  </a:cubicBezTo>
                  <a:lnTo>
                    <a:pt x="237" y="11"/>
                  </a:lnTo>
                  <a:cubicBezTo>
                    <a:pt x="243" y="12"/>
                    <a:pt x="250" y="14"/>
                    <a:pt x="257" y="16"/>
                  </a:cubicBezTo>
                  <a:lnTo>
                    <a:pt x="256" y="17"/>
                  </a:lnTo>
                  <a:close/>
                  <a:moveTo>
                    <a:pt x="237" y="11"/>
                  </a:moveTo>
                  <a:lnTo>
                    <a:pt x="237" y="11"/>
                  </a:lnTo>
                  <a:lnTo>
                    <a:pt x="237" y="11"/>
                  </a:lnTo>
                  <a:lnTo>
                    <a:pt x="237"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18" name="Freeform 598"/>
            <p:cNvSpPr>
              <a:spLocks/>
            </p:cNvSpPr>
            <p:nvPr/>
          </p:nvSpPr>
          <p:spPr bwMode="auto">
            <a:xfrm>
              <a:off x="2316" y="1279"/>
              <a:ext cx="151" cy="84"/>
            </a:xfrm>
            <a:custGeom>
              <a:avLst/>
              <a:gdLst>
                <a:gd name="T0" fmla="*/ 25 w 27"/>
                <a:gd name="T1" fmla="*/ 7 h 15"/>
                <a:gd name="T2" fmla="*/ 14 w 27"/>
                <a:gd name="T3" fmla="*/ 3 h 15"/>
                <a:gd name="T4" fmla="*/ 3 w 27"/>
                <a:gd name="T5" fmla="*/ 9 h 15"/>
                <a:gd name="T6" fmla="*/ 4 w 27"/>
                <a:gd name="T7" fmla="*/ 12 h 15"/>
                <a:gd name="T8" fmla="*/ 24 w 27"/>
                <a:gd name="T9" fmla="*/ 14 h 15"/>
                <a:gd name="T10" fmla="*/ 25 w 27"/>
                <a:gd name="T11" fmla="*/ 7 h 15"/>
              </a:gdLst>
              <a:ahLst/>
              <a:cxnLst>
                <a:cxn ang="0">
                  <a:pos x="T0" y="T1"/>
                </a:cxn>
                <a:cxn ang="0">
                  <a:pos x="T2" y="T3"/>
                </a:cxn>
                <a:cxn ang="0">
                  <a:pos x="T4" y="T5"/>
                </a:cxn>
                <a:cxn ang="0">
                  <a:pos x="T6" y="T7"/>
                </a:cxn>
                <a:cxn ang="0">
                  <a:pos x="T8" y="T9"/>
                </a:cxn>
                <a:cxn ang="0">
                  <a:pos x="T10" y="T11"/>
                </a:cxn>
              </a:cxnLst>
              <a:rect l="0" t="0" r="r" b="b"/>
              <a:pathLst>
                <a:path w="27" h="15">
                  <a:moveTo>
                    <a:pt x="25" y="7"/>
                  </a:moveTo>
                  <a:cubicBezTo>
                    <a:pt x="23" y="2"/>
                    <a:pt x="18" y="0"/>
                    <a:pt x="14" y="3"/>
                  </a:cubicBezTo>
                  <a:cubicBezTo>
                    <a:pt x="10" y="5"/>
                    <a:pt x="6" y="6"/>
                    <a:pt x="3" y="9"/>
                  </a:cubicBezTo>
                  <a:cubicBezTo>
                    <a:pt x="0" y="10"/>
                    <a:pt x="2" y="12"/>
                    <a:pt x="4" y="12"/>
                  </a:cubicBezTo>
                  <a:cubicBezTo>
                    <a:pt x="10" y="14"/>
                    <a:pt x="17" y="15"/>
                    <a:pt x="24" y="14"/>
                  </a:cubicBezTo>
                  <a:cubicBezTo>
                    <a:pt x="26" y="14"/>
                    <a:pt x="27" y="10"/>
                    <a:pt x="25"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19" name="Freeform 599"/>
            <p:cNvSpPr>
              <a:spLocks noEditPoints="1"/>
            </p:cNvSpPr>
            <p:nvPr/>
          </p:nvSpPr>
          <p:spPr bwMode="auto">
            <a:xfrm>
              <a:off x="2321" y="1285"/>
              <a:ext cx="146" cy="84"/>
            </a:xfrm>
            <a:custGeom>
              <a:avLst/>
              <a:gdLst>
                <a:gd name="T0" fmla="*/ 23 w 26"/>
                <a:gd name="T1" fmla="*/ 5 h 15"/>
                <a:gd name="T2" fmla="*/ 25 w 26"/>
                <a:gd name="T3" fmla="*/ 6 h 15"/>
                <a:gd name="T4" fmla="*/ 24 w 26"/>
                <a:gd name="T5" fmla="*/ 4 h 15"/>
                <a:gd name="T6" fmla="*/ 24 w 26"/>
                <a:gd name="T7" fmla="*/ 5 h 15"/>
                <a:gd name="T8" fmla="*/ 23 w 26"/>
                <a:gd name="T9" fmla="*/ 5 h 15"/>
                <a:gd name="T10" fmla="*/ 20 w 26"/>
                <a:gd name="T11" fmla="*/ 0 h 15"/>
                <a:gd name="T12" fmla="*/ 23 w 26"/>
                <a:gd name="T13" fmla="*/ 5 h 15"/>
                <a:gd name="T14" fmla="*/ 14 w 26"/>
                <a:gd name="T15" fmla="*/ 2 h 15"/>
                <a:gd name="T16" fmla="*/ 20 w 26"/>
                <a:gd name="T17" fmla="*/ 0 h 15"/>
                <a:gd name="T18" fmla="*/ 14 w 26"/>
                <a:gd name="T19" fmla="*/ 2 h 15"/>
                <a:gd name="T20" fmla="*/ 13 w 26"/>
                <a:gd name="T21" fmla="*/ 1 h 15"/>
                <a:gd name="T22" fmla="*/ 14 w 26"/>
                <a:gd name="T23" fmla="*/ 2 h 15"/>
                <a:gd name="T24" fmla="*/ 13 w 26"/>
                <a:gd name="T25" fmla="*/ 1 h 15"/>
                <a:gd name="T26" fmla="*/ 13 w 26"/>
                <a:gd name="T27" fmla="*/ 1 h 15"/>
                <a:gd name="T28" fmla="*/ 8 w 26"/>
                <a:gd name="T29" fmla="*/ 5 h 15"/>
                <a:gd name="T30" fmla="*/ 13 w 26"/>
                <a:gd name="T31" fmla="*/ 1 h 15"/>
                <a:gd name="T32" fmla="*/ 8 w 26"/>
                <a:gd name="T33" fmla="*/ 5 h 15"/>
                <a:gd name="T34" fmla="*/ 1 w 26"/>
                <a:gd name="T35" fmla="*/ 7 h 15"/>
                <a:gd name="T36" fmla="*/ 8 w 26"/>
                <a:gd name="T37" fmla="*/ 5 h 15"/>
                <a:gd name="T38" fmla="*/ 2 w 26"/>
                <a:gd name="T39" fmla="*/ 8 h 15"/>
                <a:gd name="T40" fmla="*/ 2 w 26"/>
                <a:gd name="T41" fmla="*/ 8 h 15"/>
                <a:gd name="T42" fmla="*/ 0 w 26"/>
                <a:gd name="T43" fmla="*/ 8 h 15"/>
                <a:gd name="T44" fmla="*/ 2 w 26"/>
                <a:gd name="T45" fmla="*/ 8 h 15"/>
                <a:gd name="T46" fmla="*/ 1 w 26"/>
                <a:gd name="T47" fmla="*/ 10 h 15"/>
                <a:gd name="T48" fmla="*/ 0 w 26"/>
                <a:gd name="T49" fmla="*/ 8 h 15"/>
                <a:gd name="T50" fmla="*/ 1 w 26"/>
                <a:gd name="T51" fmla="*/ 10 h 15"/>
                <a:gd name="T52" fmla="*/ 0 w 26"/>
                <a:gd name="T53" fmla="*/ 11 h 15"/>
                <a:gd name="T54" fmla="*/ 1 w 26"/>
                <a:gd name="T55" fmla="*/ 10 h 15"/>
                <a:gd name="T56" fmla="*/ 3 w 26"/>
                <a:gd name="T57" fmla="*/ 11 h 15"/>
                <a:gd name="T58" fmla="*/ 0 w 26"/>
                <a:gd name="T59" fmla="*/ 11 h 15"/>
                <a:gd name="T60" fmla="*/ 3 w 26"/>
                <a:gd name="T61" fmla="*/ 11 h 15"/>
                <a:gd name="T62" fmla="*/ 3 w 26"/>
                <a:gd name="T63" fmla="*/ 11 h 15"/>
                <a:gd name="T64" fmla="*/ 3 w 26"/>
                <a:gd name="T65" fmla="*/ 11 h 15"/>
                <a:gd name="T66" fmla="*/ 3 w 26"/>
                <a:gd name="T67" fmla="*/ 12 h 15"/>
                <a:gd name="T68" fmla="*/ 3 w 26"/>
                <a:gd name="T69" fmla="*/ 12 h 15"/>
                <a:gd name="T70" fmla="*/ 3 w 26"/>
                <a:gd name="T71" fmla="*/ 11 h 15"/>
                <a:gd name="T72" fmla="*/ 3 w 26"/>
                <a:gd name="T73" fmla="*/ 11 h 15"/>
                <a:gd name="T74" fmla="*/ 5 w 26"/>
                <a:gd name="T75" fmla="*/ 12 h 15"/>
                <a:gd name="T76" fmla="*/ 3 w 26"/>
                <a:gd name="T77" fmla="*/ 11 h 15"/>
                <a:gd name="T78" fmla="*/ 23 w 26"/>
                <a:gd name="T79" fmla="*/ 13 h 15"/>
                <a:gd name="T80" fmla="*/ 5 w 26"/>
                <a:gd name="T81" fmla="*/ 12 h 15"/>
                <a:gd name="T82" fmla="*/ 23 w 26"/>
                <a:gd name="T83" fmla="*/ 13 h 15"/>
                <a:gd name="T84" fmla="*/ 24 w 26"/>
                <a:gd name="T85" fmla="*/ 14 h 15"/>
                <a:gd name="T86" fmla="*/ 23 w 26"/>
                <a:gd name="T87" fmla="*/ 13 h 15"/>
                <a:gd name="T88" fmla="*/ 24 w 26"/>
                <a:gd name="T89" fmla="*/ 11 h 15"/>
                <a:gd name="T90" fmla="*/ 24 w 26"/>
                <a:gd name="T91" fmla="*/ 14 h 15"/>
                <a:gd name="T92" fmla="*/ 24 w 26"/>
                <a:gd name="T93" fmla="*/ 11 h 15"/>
                <a:gd name="T94" fmla="*/ 26 w 26"/>
                <a:gd name="T95" fmla="*/ 9 h 15"/>
                <a:gd name="T96" fmla="*/ 24 w 26"/>
                <a:gd name="T97" fmla="*/ 11 h 15"/>
                <a:gd name="T98" fmla="*/ 24 w 26"/>
                <a:gd name="T99" fmla="*/ 6 h 15"/>
                <a:gd name="T100" fmla="*/ 26 w 26"/>
                <a:gd name="T101" fmla="*/ 9 h 15"/>
                <a:gd name="T102" fmla="*/ 24 w 26"/>
                <a:gd name="T103" fmla="*/ 6 h 15"/>
                <a:gd name="T104" fmla="*/ 24 w 26"/>
                <a:gd name="T10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15">
                  <a:moveTo>
                    <a:pt x="24" y="6"/>
                  </a:moveTo>
                  <a:cubicBezTo>
                    <a:pt x="24" y="6"/>
                    <a:pt x="23" y="6"/>
                    <a:pt x="23" y="5"/>
                  </a:cubicBezTo>
                  <a:lnTo>
                    <a:pt x="24" y="4"/>
                  </a:lnTo>
                  <a:cubicBezTo>
                    <a:pt x="24" y="5"/>
                    <a:pt x="25" y="5"/>
                    <a:pt x="25" y="6"/>
                  </a:cubicBezTo>
                  <a:lnTo>
                    <a:pt x="24" y="6"/>
                  </a:lnTo>
                  <a:close/>
                  <a:moveTo>
                    <a:pt x="24" y="4"/>
                  </a:moveTo>
                  <a:lnTo>
                    <a:pt x="24" y="4"/>
                  </a:lnTo>
                  <a:lnTo>
                    <a:pt x="24" y="5"/>
                  </a:lnTo>
                  <a:lnTo>
                    <a:pt x="24" y="4"/>
                  </a:lnTo>
                  <a:close/>
                  <a:moveTo>
                    <a:pt x="23" y="5"/>
                  </a:moveTo>
                  <a:cubicBezTo>
                    <a:pt x="22" y="3"/>
                    <a:pt x="21" y="2"/>
                    <a:pt x="19" y="2"/>
                  </a:cubicBezTo>
                  <a:lnTo>
                    <a:pt x="20" y="0"/>
                  </a:lnTo>
                  <a:cubicBezTo>
                    <a:pt x="21" y="1"/>
                    <a:pt x="23" y="2"/>
                    <a:pt x="24" y="4"/>
                  </a:cubicBezTo>
                  <a:lnTo>
                    <a:pt x="23" y="5"/>
                  </a:lnTo>
                  <a:close/>
                  <a:moveTo>
                    <a:pt x="19" y="2"/>
                  </a:moveTo>
                  <a:cubicBezTo>
                    <a:pt x="18" y="1"/>
                    <a:pt x="16" y="1"/>
                    <a:pt x="14" y="2"/>
                  </a:cubicBezTo>
                  <a:lnTo>
                    <a:pt x="14" y="0"/>
                  </a:lnTo>
                  <a:cubicBezTo>
                    <a:pt x="16" y="0"/>
                    <a:pt x="18" y="0"/>
                    <a:pt x="20" y="0"/>
                  </a:cubicBezTo>
                  <a:lnTo>
                    <a:pt x="19" y="2"/>
                  </a:lnTo>
                  <a:close/>
                  <a:moveTo>
                    <a:pt x="14" y="2"/>
                  </a:moveTo>
                  <a:cubicBezTo>
                    <a:pt x="14" y="2"/>
                    <a:pt x="14" y="2"/>
                    <a:pt x="13" y="2"/>
                  </a:cubicBezTo>
                  <a:lnTo>
                    <a:pt x="13" y="1"/>
                  </a:lnTo>
                  <a:cubicBezTo>
                    <a:pt x="13" y="1"/>
                    <a:pt x="13" y="1"/>
                    <a:pt x="14" y="0"/>
                  </a:cubicBezTo>
                  <a:lnTo>
                    <a:pt x="14" y="2"/>
                  </a:lnTo>
                  <a:close/>
                  <a:moveTo>
                    <a:pt x="13" y="1"/>
                  </a:moveTo>
                  <a:lnTo>
                    <a:pt x="13" y="1"/>
                  </a:lnTo>
                  <a:lnTo>
                    <a:pt x="13" y="2"/>
                  </a:lnTo>
                  <a:lnTo>
                    <a:pt x="13" y="1"/>
                  </a:lnTo>
                  <a:close/>
                  <a:moveTo>
                    <a:pt x="13" y="2"/>
                  </a:moveTo>
                  <a:cubicBezTo>
                    <a:pt x="11" y="3"/>
                    <a:pt x="10" y="4"/>
                    <a:pt x="8" y="5"/>
                  </a:cubicBezTo>
                  <a:lnTo>
                    <a:pt x="7" y="4"/>
                  </a:lnTo>
                  <a:cubicBezTo>
                    <a:pt x="9" y="3"/>
                    <a:pt x="11" y="2"/>
                    <a:pt x="13" y="1"/>
                  </a:cubicBezTo>
                  <a:lnTo>
                    <a:pt x="13" y="2"/>
                  </a:lnTo>
                  <a:close/>
                  <a:moveTo>
                    <a:pt x="8" y="5"/>
                  </a:moveTo>
                  <a:cubicBezTo>
                    <a:pt x="6" y="6"/>
                    <a:pt x="4" y="7"/>
                    <a:pt x="2" y="8"/>
                  </a:cubicBezTo>
                  <a:lnTo>
                    <a:pt x="1" y="7"/>
                  </a:lnTo>
                  <a:cubicBezTo>
                    <a:pt x="3" y="6"/>
                    <a:pt x="5" y="5"/>
                    <a:pt x="7" y="4"/>
                  </a:cubicBezTo>
                  <a:lnTo>
                    <a:pt x="8" y="5"/>
                  </a:lnTo>
                  <a:close/>
                  <a:moveTo>
                    <a:pt x="2" y="8"/>
                  </a:moveTo>
                  <a:lnTo>
                    <a:pt x="2" y="8"/>
                  </a:lnTo>
                  <a:lnTo>
                    <a:pt x="2" y="8"/>
                  </a:lnTo>
                  <a:close/>
                  <a:moveTo>
                    <a:pt x="2" y="8"/>
                  </a:moveTo>
                  <a:cubicBezTo>
                    <a:pt x="2" y="9"/>
                    <a:pt x="1" y="9"/>
                    <a:pt x="1" y="9"/>
                  </a:cubicBezTo>
                  <a:lnTo>
                    <a:pt x="0" y="8"/>
                  </a:lnTo>
                  <a:cubicBezTo>
                    <a:pt x="0" y="8"/>
                    <a:pt x="1" y="7"/>
                    <a:pt x="1" y="7"/>
                  </a:cubicBezTo>
                  <a:lnTo>
                    <a:pt x="2" y="8"/>
                  </a:lnTo>
                  <a:close/>
                  <a:moveTo>
                    <a:pt x="1" y="9"/>
                  </a:moveTo>
                  <a:cubicBezTo>
                    <a:pt x="1" y="9"/>
                    <a:pt x="1" y="9"/>
                    <a:pt x="1" y="10"/>
                  </a:cubicBezTo>
                  <a:lnTo>
                    <a:pt x="0" y="10"/>
                  </a:lnTo>
                  <a:cubicBezTo>
                    <a:pt x="0" y="9"/>
                    <a:pt x="0" y="9"/>
                    <a:pt x="0" y="8"/>
                  </a:cubicBezTo>
                  <a:lnTo>
                    <a:pt x="1" y="9"/>
                  </a:lnTo>
                  <a:close/>
                  <a:moveTo>
                    <a:pt x="1" y="10"/>
                  </a:moveTo>
                  <a:cubicBezTo>
                    <a:pt x="1" y="10"/>
                    <a:pt x="1" y="10"/>
                    <a:pt x="1" y="10"/>
                  </a:cubicBezTo>
                  <a:lnTo>
                    <a:pt x="0" y="11"/>
                  </a:lnTo>
                  <a:cubicBezTo>
                    <a:pt x="0" y="11"/>
                    <a:pt x="0" y="10"/>
                    <a:pt x="0" y="10"/>
                  </a:cubicBezTo>
                  <a:lnTo>
                    <a:pt x="1" y="10"/>
                  </a:lnTo>
                  <a:close/>
                  <a:moveTo>
                    <a:pt x="1" y="10"/>
                  </a:moveTo>
                  <a:cubicBezTo>
                    <a:pt x="2" y="10"/>
                    <a:pt x="2" y="11"/>
                    <a:pt x="3" y="11"/>
                  </a:cubicBezTo>
                  <a:lnTo>
                    <a:pt x="3" y="12"/>
                  </a:lnTo>
                  <a:cubicBezTo>
                    <a:pt x="2" y="12"/>
                    <a:pt x="1" y="12"/>
                    <a:pt x="0" y="11"/>
                  </a:cubicBezTo>
                  <a:lnTo>
                    <a:pt x="1" y="10"/>
                  </a:lnTo>
                  <a:close/>
                  <a:moveTo>
                    <a:pt x="3" y="11"/>
                  </a:moveTo>
                  <a:lnTo>
                    <a:pt x="3" y="11"/>
                  </a:lnTo>
                  <a:lnTo>
                    <a:pt x="3" y="11"/>
                  </a:lnTo>
                  <a:close/>
                  <a:moveTo>
                    <a:pt x="3" y="11"/>
                  </a:moveTo>
                  <a:lnTo>
                    <a:pt x="3" y="11"/>
                  </a:lnTo>
                  <a:lnTo>
                    <a:pt x="3" y="12"/>
                  </a:lnTo>
                  <a:lnTo>
                    <a:pt x="3" y="12"/>
                  </a:lnTo>
                  <a:lnTo>
                    <a:pt x="3" y="11"/>
                  </a:lnTo>
                  <a:close/>
                  <a:moveTo>
                    <a:pt x="3" y="12"/>
                  </a:moveTo>
                  <a:lnTo>
                    <a:pt x="3" y="12"/>
                  </a:lnTo>
                  <a:lnTo>
                    <a:pt x="3" y="11"/>
                  </a:lnTo>
                  <a:lnTo>
                    <a:pt x="3" y="12"/>
                  </a:lnTo>
                  <a:close/>
                  <a:moveTo>
                    <a:pt x="3" y="11"/>
                  </a:moveTo>
                  <a:cubicBezTo>
                    <a:pt x="4" y="11"/>
                    <a:pt x="4" y="11"/>
                    <a:pt x="5" y="11"/>
                  </a:cubicBezTo>
                  <a:lnTo>
                    <a:pt x="5" y="12"/>
                  </a:lnTo>
                  <a:cubicBezTo>
                    <a:pt x="4" y="12"/>
                    <a:pt x="3" y="12"/>
                    <a:pt x="3" y="12"/>
                  </a:cubicBezTo>
                  <a:lnTo>
                    <a:pt x="3" y="11"/>
                  </a:lnTo>
                  <a:close/>
                  <a:moveTo>
                    <a:pt x="5" y="11"/>
                  </a:moveTo>
                  <a:cubicBezTo>
                    <a:pt x="11" y="12"/>
                    <a:pt x="17" y="13"/>
                    <a:pt x="23" y="13"/>
                  </a:cubicBezTo>
                  <a:lnTo>
                    <a:pt x="23" y="14"/>
                  </a:lnTo>
                  <a:cubicBezTo>
                    <a:pt x="17" y="15"/>
                    <a:pt x="11" y="14"/>
                    <a:pt x="5" y="12"/>
                  </a:cubicBezTo>
                  <a:lnTo>
                    <a:pt x="5" y="11"/>
                  </a:lnTo>
                  <a:close/>
                  <a:moveTo>
                    <a:pt x="23" y="13"/>
                  </a:moveTo>
                  <a:cubicBezTo>
                    <a:pt x="23" y="13"/>
                    <a:pt x="23" y="13"/>
                    <a:pt x="23" y="13"/>
                  </a:cubicBezTo>
                  <a:lnTo>
                    <a:pt x="24" y="14"/>
                  </a:lnTo>
                  <a:cubicBezTo>
                    <a:pt x="23" y="14"/>
                    <a:pt x="23" y="14"/>
                    <a:pt x="23" y="14"/>
                  </a:cubicBezTo>
                  <a:lnTo>
                    <a:pt x="23" y="13"/>
                  </a:lnTo>
                  <a:close/>
                  <a:moveTo>
                    <a:pt x="23" y="13"/>
                  </a:moveTo>
                  <a:cubicBezTo>
                    <a:pt x="24" y="12"/>
                    <a:pt x="24" y="12"/>
                    <a:pt x="24" y="11"/>
                  </a:cubicBezTo>
                  <a:lnTo>
                    <a:pt x="25" y="12"/>
                  </a:lnTo>
                  <a:cubicBezTo>
                    <a:pt x="25" y="13"/>
                    <a:pt x="25" y="13"/>
                    <a:pt x="24" y="14"/>
                  </a:cubicBezTo>
                  <a:lnTo>
                    <a:pt x="23" y="13"/>
                  </a:lnTo>
                  <a:close/>
                  <a:moveTo>
                    <a:pt x="24" y="11"/>
                  </a:moveTo>
                  <a:cubicBezTo>
                    <a:pt x="24" y="11"/>
                    <a:pt x="24" y="10"/>
                    <a:pt x="24" y="9"/>
                  </a:cubicBezTo>
                  <a:lnTo>
                    <a:pt x="26" y="9"/>
                  </a:lnTo>
                  <a:cubicBezTo>
                    <a:pt x="26" y="10"/>
                    <a:pt x="26" y="11"/>
                    <a:pt x="25" y="12"/>
                  </a:cubicBezTo>
                  <a:lnTo>
                    <a:pt x="24" y="11"/>
                  </a:lnTo>
                  <a:close/>
                  <a:moveTo>
                    <a:pt x="24" y="9"/>
                  </a:moveTo>
                  <a:cubicBezTo>
                    <a:pt x="24" y="8"/>
                    <a:pt x="24" y="7"/>
                    <a:pt x="24" y="6"/>
                  </a:cubicBezTo>
                  <a:lnTo>
                    <a:pt x="25" y="6"/>
                  </a:lnTo>
                  <a:cubicBezTo>
                    <a:pt x="25" y="7"/>
                    <a:pt x="26" y="8"/>
                    <a:pt x="26" y="9"/>
                  </a:cubicBezTo>
                  <a:lnTo>
                    <a:pt x="24" y="9"/>
                  </a:lnTo>
                  <a:close/>
                  <a:moveTo>
                    <a:pt x="24" y="6"/>
                  </a:moveTo>
                  <a:lnTo>
                    <a:pt x="24" y="6"/>
                  </a:lnTo>
                  <a:lnTo>
                    <a:pt x="24"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0" name="Freeform 600"/>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1" name="Freeform 601"/>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22" name="Freeform 602"/>
            <p:cNvSpPr>
              <a:spLocks noEditPoints="1"/>
            </p:cNvSpPr>
            <p:nvPr/>
          </p:nvSpPr>
          <p:spPr bwMode="auto">
            <a:xfrm>
              <a:off x="2444" y="1263"/>
              <a:ext cx="157" cy="100"/>
            </a:xfrm>
            <a:custGeom>
              <a:avLst/>
              <a:gdLst>
                <a:gd name="T0" fmla="*/ 24 w 28"/>
                <a:gd name="T1" fmla="*/ 6 h 18"/>
                <a:gd name="T2" fmla="*/ 25 w 28"/>
                <a:gd name="T3" fmla="*/ 5 h 18"/>
                <a:gd name="T4" fmla="*/ 24 w 28"/>
                <a:gd name="T5" fmla="*/ 6 h 18"/>
                <a:gd name="T6" fmla="*/ 25 w 28"/>
                <a:gd name="T7" fmla="*/ 6 h 18"/>
                <a:gd name="T8" fmla="*/ 24 w 28"/>
                <a:gd name="T9" fmla="*/ 6 h 18"/>
                <a:gd name="T10" fmla="*/ 22 w 28"/>
                <a:gd name="T11" fmla="*/ 3 h 18"/>
                <a:gd name="T12" fmla="*/ 24 w 28"/>
                <a:gd name="T13" fmla="*/ 6 h 18"/>
                <a:gd name="T14" fmla="*/ 18 w 28"/>
                <a:gd name="T15" fmla="*/ 3 h 18"/>
                <a:gd name="T16" fmla="*/ 22 w 28"/>
                <a:gd name="T17" fmla="*/ 3 h 18"/>
                <a:gd name="T18" fmla="*/ 18 w 28"/>
                <a:gd name="T19" fmla="*/ 3 h 18"/>
                <a:gd name="T20" fmla="*/ 2 w 28"/>
                <a:gd name="T21" fmla="*/ 4 h 18"/>
                <a:gd name="T22" fmla="*/ 18 w 28"/>
                <a:gd name="T23" fmla="*/ 3 h 18"/>
                <a:gd name="T24" fmla="*/ 2 w 28"/>
                <a:gd name="T25" fmla="*/ 5 h 18"/>
                <a:gd name="T26" fmla="*/ 2 w 28"/>
                <a:gd name="T27" fmla="*/ 5 h 18"/>
                <a:gd name="T28" fmla="*/ 3 w 28"/>
                <a:gd name="T29" fmla="*/ 8 h 18"/>
                <a:gd name="T30" fmla="*/ 2 w 28"/>
                <a:gd name="T31" fmla="*/ 4 h 18"/>
                <a:gd name="T32" fmla="*/ 3 w 28"/>
                <a:gd name="T33" fmla="*/ 8 h 18"/>
                <a:gd name="T34" fmla="*/ 4 w 28"/>
                <a:gd name="T35" fmla="*/ 12 h 18"/>
                <a:gd name="T36" fmla="*/ 3 w 28"/>
                <a:gd name="T37" fmla="*/ 8 h 18"/>
                <a:gd name="T38" fmla="*/ 4 w 28"/>
                <a:gd name="T39" fmla="*/ 12 h 18"/>
                <a:gd name="T40" fmla="*/ 5 w 28"/>
                <a:gd name="T41" fmla="*/ 12 h 18"/>
                <a:gd name="T42" fmla="*/ 4 w 28"/>
                <a:gd name="T43" fmla="*/ 12 h 18"/>
                <a:gd name="T44" fmla="*/ 5 w 28"/>
                <a:gd name="T45" fmla="*/ 12 h 18"/>
                <a:gd name="T46" fmla="*/ 5 w 28"/>
                <a:gd name="T47" fmla="*/ 12 h 18"/>
                <a:gd name="T48" fmla="*/ 5 w 28"/>
                <a:gd name="T49" fmla="*/ 12 h 18"/>
                <a:gd name="T50" fmla="*/ 5 w 28"/>
                <a:gd name="T51" fmla="*/ 13 h 18"/>
                <a:gd name="T52" fmla="*/ 4 w 28"/>
                <a:gd name="T53" fmla="*/ 12 h 18"/>
                <a:gd name="T54" fmla="*/ 5 w 28"/>
                <a:gd name="T55" fmla="*/ 13 h 18"/>
                <a:gd name="T56" fmla="*/ 4 w 28"/>
                <a:gd name="T57" fmla="*/ 14 h 18"/>
                <a:gd name="T58" fmla="*/ 5 w 28"/>
                <a:gd name="T59" fmla="*/ 13 h 18"/>
                <a:gd name="T60" fmla="*/ 4 w 28"/>
                <a:gd name="T61" fmla="*/ 14 h 18"/>
                <a:gd name="T62" fmla="*/ 4 w 28"/>
                <a:gd name="T63" fmla="*/ 14 h 18"/>
                <a:gd name="T64" fmla="*/ 9 w 28"/>
                <a:gd name="T65" fmla="*/ 16 h 18"/>
                <a:gd name="T66" fmla="*/ 4 w 28"/>
                <a:gd name="T67" fmla="*/ 14 h 18"/>
                <a:gd name="T68" fmla="*/ 8 w 28"/>
                <a:gd name="T69" fmla="*/ 18 h 18"/>
                <a:gd name="T70" fmla="*/ 9 w 28"/>
                <a:gd name="T71" fmla="*/ 17 h 18"/>
                <a:gd name="T72" fmla="*/ 9 w 28"/>
                <a:gd name="T73" fmla="*/ 16 h 18"/>
                <a:gd name="T74" fmla="*/ 18 w 28"/>
                <a:gd name="T75" fmla="*/ 17 h 18"/>
                <a:gd name="T76" fmla="*/ 9 w 28"/>
                <a:gd name="T77" fmla="*/ 16 h 18"/>
                <a:gd name="T78" fmla="*/ 25 w 28"/>
                <a:gd name="T79" fmla="*/ 11 h 18"/>
                <a:gd name="T80" fmla="*/ 18 w 28"/>
                <a:gd name="T81" fmla="*/ 17 h 18"/>
                <a:gd name="T82" fmla="*/ 25 w 28"/>
                <a:gd name="T83" fmla="*/ 11 h 18"/>
                <a:gd name="T84" fmla="*/ 25 w 28"/>
                <a:gd name="T85" fmla="*/ 12 h 18"/>
                <a:gd name="T86" fmla="*/ 25 w 28"/>
                <a:gd name="T87" fmla="*/ 11 h 18"/>
                <a:gd name="T88" fmla="*/ 27 w 28"/>
                <a:gd name="T89" fmla="*/ 10 h 18"/>
                <a:gd name="T90" fmla="*/ 25 w 28"/>
                <a:gd name="T91" fmla="*/ 11 h 18"/>
                <a:gd name="T92" fmla="*/ 26 w 28"/>
                <a:gd name="T93" fmla="*/ 8 h 18"/>
                <a:gd name="T94" fmla="*/ 27 w 28"/>
                <a:gd name="T95" fmla="*/ 10 h 18"/>
                <a:gd name="T96" fmla="*/ 26 w 28"/>
                <a:gd name="T97" fmla="*/ 8 h 18"/>
                <a:gd name="T98" fmla="*/ 26 w 28"/>
                <a:gd name="T99" fmla="*/ 5 h 18"/>
                <a:gd name="T100" fmla="*/ 26 w 28"/>
                <a:gd name="T101" fmla="*/ 8 h 18"/>
                <a:gd name="T102" fmla="*/ 22 w 28"/>
                <a:gd name="T103" fmla="*/ 5 h 18"/>
                <a:gd name="T104" fmla="*/ 26 w 28"/>
                <a:gd name="T10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8">
                  <a:moveTo>
                    <a:pt x="24" y="6"/>
                  </a:moveTo>
                  <a:lnTo>
                    <a:pt x="24" y="6"/>
                  </a:lnTo>
                  <a:lnTo>
                    <a:pt x="25" y="5"/>
                  </a:lnTo>
                  <a:lnTo>
                    <a:pt x="25" y="5"/>
                  </a:lnTo>
                  <a:lnTo>
                    <a:pt x="24" y="6"/>
                  </a:lnTo>
                  <a:close/>
                  <a:moveTo>
                    <a:pt x="24" y="6"/>
                  </a:moveTo>
                  <a:lnTo>
                    <a:pt x="24" y="6"/>
                  </a:lnTo>
                  <a:lnTo>
                    <a:pt x="25" y="6"/>
                  </a:lnTo>
                  <a:lnTo>
                    <a:pt x="24" y="6"/>
                  </a:lnTo>
                  <a:close/>
                  <a:moveTo>
                    <a:pt x="24" y="6"/>
                  </a:moveTo>
                  <a:cubicBezTo>
                    <a:pt x="23" y="6"/>
                    <a:pt x="22" y="5"/>
                    <a:pt x="21" y="4"/>
                  </a:cubicBezTo>
                  <a:lnTo>
                    <a:pt x="22" y="3"/>
                  </a:lnTo>
                  <a:cubicBezTo>
                    <a:pt x="23" y="4"/>
                    <a:pt x="24" y="4"/>
                    <a:pt x="25" y="5"/>
                  </a:cubicBezTo>
                  <a:lnTo>
                    <a:pt x="24" y="6"/>
                  </a:lnTo>
                  <a:close/>
                  <a:moveTo>
                    <a:pt x="21" y="4"/>
                  </a:moveTo>
                  <a:cubicBezTo>
                    <a:pt x="20" y="4"/>
                    <a:pt x="19" y="3"/>
                    <a:pt x="18" y="3"/>
                  </a:cubicBezTo>
                  <a:lnTo>
                    <a:pt x="19" y="2"/>
                  </a:lnTo>
                  <a:cubicBezTo>
                    <a:pt x="20" y="2"/>
                    <a:pt x="21" y="3"/>
                    <a:pt x="22" y="3"/>
                  </a:cubicBezTo>
                  <a:lnTo>
                    <a:pt x="21" y="4"/>
                  </a:lnTo>
                  <a:close/>
                  <a:moveTo>
                    <a:pt x="18" y="3"/>
                  </a:moveTo>
                  <a:cubicBezTo>
                    <a:pt x="13" y="1"/>
                    <a:pt x="6" y="1"/>
                    <a:pt x="2" y="5"/>
                  </a:cubicBezTo>
                  <a:lnTo>
                    <a:pt x="2" y="4"/>
                  </a:lnTo>
                  <a:cubicBezTo>
                    <a:pt x="6" y="0"/>
                    <a:pt x="13" y="0"/>
                    <a:pt x="19" y="2"/>
                  </a:cubicBezTo>
                  <a:lnTo>
                    <a:pt x="18" y="3"/>
                  </a:lnTo>
                  <a:close/>
                  <a:moveTo>
                    <a:pt x="2" y="5"/>
                  </a:moveTo>
                  <a:lnTo>
                    <a:pt x="2" y="5"/>
                  </a:lnTo>
                  <a:lnTo>
                    <a:pt x="2" y="4"/>
                  </a:lnTo>
                  <a:lnTo>
                    <a:pt x="2" y="5"/>
                  </a:lnTo>
                  <a:close/>
                  <a:moveTo>
                    <a:pt x="2" y="5"/>
                  </a:moveTo>
                  <a:cubicBezTo>
                    <a:pt x="2" y="5"/>
                    <a:pt x="2" y="7"/>
                    <a:pt x="3" y="8"/>
                  </a:cubicBezTo>
                  <a:lnTo>
                    <a:pt x="2" y="9"/>
                  </a:lnTo>
                  <a:cubicBezTo>
                    <a:pt x="1" y="7"/>
                    <a:pt x="0" y="5"/>
                    <a:pt x="2" y="4"/>
                  </a:cubicBezTo>
                  <a:lnTo>
                    <a:pt x="2" y="5"/>
                  </a:lnTo>
                  <a:close/>
                  <a:moveTo>
                    <a:pt x="3" y="8"/>
                  </a:moveTo>
                  <a:cubicBezTo>
                    <a:pt x="4" y="9"/>
                    <a:pt x="5" y="11"/>
                    <a:pt x="5" y="12"/>
                  </a:cubicBezTo>
                  <a:lnTo>
                    <a:pt x="4" y="12"/>
                  </a:lnTo>
                  <a:cubicBezTo>
                    <a:pt x="3" y="11"/>
                    <a:pt x="3" y="10"/>
                    <a:pt x="2" y="9"/>
                  </a:cubicBezTo>
                  <a:lnTo>
                    <a:pt x="3" y="8"/>
                  </a:lnTo>
                  <a:close/>
                  <a:moveTo>
                    <a:pt x="4" y="12"/>
                  </a:moveTo>
                  <a:lnTo>
                    <a:pt x="4" y="12"/>
                  </a:lnTo>
                  <a:lnTo>
                    <a:pt x="4" y="12"/>
                  </a:lnTo>
                  <a:close/>
                  <a:moveTo>
                    <a:pt x="5" y="12"/>
                  </a:moveTo>
                  <a:lnTo>
                    <a:pt x="5" y="12"/>
                  </a:lnTo>
                  <a:lnTo>
                    <a:pt x="4" y="12"/>
                  </a:lnTo>
                  <a:lnTo>
                    <a:pt x="4" y="12"/>
                  </a:lnTo>
                  <a:lnTo>
                    <a:pt x="5" y="12"/>
                  </a:lnTo>
                  <a:close/>
                  <a:moveTo>
                    <a:pt x="5" y="12"/>
                  </a:moveTo>
                  <a:lnTo>
                    <a:pt x="5" y="12"/>
                  </a:lnTo>
                  <a:lnTo>
                    <a:pt x="4" y="12"/>
                  </a:lnTo>
                  <a:lnTo>
                    <a:pt x="5" y="12"/>
                  </a:lnTo>
                  <a:close/>
                  <a:moveTo>
                    <a:pt x="5" y="12"/>
                  </a:moveTo>
                  <a:cubicBezTo>
                    <a:pt x="5" y="12"/>
                    <a:pt x="5" y="12"/>
                    <a:pt x="5" y="13"/>
                  </a:cubicBezTo>
                  <a:lnTo>
                    <a:pt x="4" y="13"/>
                  </a:lnTo>
                  <a:cubicBezTo>
                    <a:pt x="4" y="13"/>
                    <a:pt x="4" y="12"/>
                    <a:pt x="4" y="12"/>
                  </a:cubicBezTo>
                  <a:lnTo>
                    <a:pt x="5" y="12"/>
                  </a:lnTo>
                  <a:close/>
                  <a:moveTo>
                    <a:pt x="5" y="13"/>
                  </a:moveTo>
                  <a:cubicBezTo>
                    <a:pt x="5" y="13"/>
                    <a:pt x="5" y="13"/>
                    <a:pt x="6" y="13"/>
                  </a:cubicBezTo>
                  <a:lnTo>
                    <a:pt x="4" y="14"/>
                  </a:lnTo>
                  <a:cubicBezTo>
                    <a:pt x="4" y="14"/>
                    <a:pt x="4" y="13"/>
                    <a:pt x="4" y="13"/>
                  </a:cubicBezTo>
                  <a:lnTo>
                    <a:pt x="5" y="13"/>
                  </a:lnTo>
                  <a:close/>
                  <a:moveTo>
                    <a:pt x="4" y="14"/>
                  </a:moveTo>
                  <a:lnTo>
                    <a:pt x="4" y="14"/>
                  </a:lnTo>
                  <a:lnTo>
                    <a:pt x="5" y="14"/>
                  </a:lnTo>
                  <a:lnTo>
                    <a:pt x="4" y="14"/>
                  </a:lnTo>
                  <a:close/>
                  <a:moveTo>
                    <a:pt x="6" y="13"/>
                  </a:moveTo>
                  <a:cubicBezTo>
                    <a:pt x="6" y="15"/>
                    <a:pt x="8" y="16"/>
                    <a:pt x="9" y="16"/>
                  </a:cubicBezTo>
                  <a:lnTo>
                    <a:pt x="8" y="18"/>
                  </a:lnTo>
                  <a:cubicBezTo>
                    <a:pt x="7" y="17"/>
                    <a:pt x="5" y="16"/>
                    <a:pt x="4" y="14"/>
                  </a:cubicBezTo>
                  <a:lnTo>
                    <a:pt x="6" y="13"/>
                  </a:lnTo>
                  <a:close/>
                  <a:moveTo>
                    <a:pt x="8" y="18"/>
                  </a:moveTo>
                  <a:lnTo>
                    <a:pt x="8" y="18"/>
                  </a:lnTo>
                  <a:lnTo>
                    <a:pt x="9" y="17"/>
                  </a:lnTo>
                  <a:lnTo>
                    <a:pt x="8" y="18"/>
                  </a:lnTo>
                  <a:close/>
                  <a:moveTo>
                    <a:pt x="9" y="16"/>
                  </a:moveTo>
                  <a:cubicBezTo>
                    <a:pt x="12" y="17"/>
                    <a:pt x="14" y="17"/>
                    <a:pt x="17" y="16"/>
                  </a:cubicBezTo>
                  <a:lnTo>
                    <a:pt x="18" y="17"/>
                  </a:lnTo>
                  <a:cubicBezTo>
                    <a:pt x="15" y="18"/>
                    <a:pt x="12" y="18"/>
                    <a:pt x="8" y="18"/>
                  </a:cubicBezTo>
                  <a:lnTo>
                    <a:pt x="9" y="16"/>
                  </a:lnTo>
                  <a:close/>
                  <a:moveTo>
                    <a:pt x="17" y="16"/>
                  </a:moveTo>
                  <a:cubicBezTo>
                    <a:pt x="20" y="15"/>
                    <a:pt x="22" y="13"/>
                    <a:pt x="25" y="11"/>
                  </a:cubicBezTo>
                  <a:lnTo>
                    <a:pt x="26" y="12"/>
                  </a:lnTo>
                  <a:cubicBezTo>
                    <a:pt x="23" y="14"/>
                    <a:pt x="20" y="16"/>
                    <a:pt x="18" y="17"/>
                  </a:cubicBezTo>
                  <a:lnTo>
                    <a:pt x="17" y="16"/>
                  </a:lnTo>
                  <a:close/>
                  <a:moveTo>
                    <a:pt x="25" y="11"/>
                  </a:moveTo>
                  <a:lnTo>
                    <a:pt x="25" y="11"/>
                  </a:lnTo>
                  <a:lnTo>
                    <a:pt x="25" y="12"/>
                  </a:lnTo>
                  <a:lnTo>
                    <a:pt x="25" y="11"/>
                  </a:lnTo>
                  <a:close/>
                  <a:moveTo>
                    <a:pt x="25" y="11"/>
                  </a:moveTo>
                  <a:cubicBezTo>
                    <a:pt x="26" y="11"/>
                    <a:pt x="26" y="10"/>
                    <a:pt x="26" y="10"/>
                  </a:cubicBezTo>
                  <a:lnTo>
                    <a:pt x="27" y="10"/>
                  </a:lnTo>
                  <a:cubicBezTo>
                    <a:pt x="27" y="11"/>
                    <a:pt x="27" y="12"/>
                    <a:pt x="26" y="12"/>
                  </a:cubicBezTo>
                  <a:lnTo>
                    <a:pt x="25" y="11"/>
                  </a:lnTo>
                  <a:close/>
                  <a:moveTo>
                    <a:pt x="26" y="10"/>
                  </a:moveTo>
                  <a:cubicBezTo>
                    <a:pt x="26" y="9"/>
                    <a:pt x="26" y="8"/>
                    <a:pt x="26" y="8"/>
                  </a:cubicBezTo>
                  <a:lnTo>
                    <a:pt x="27" y="7"/>
                  </a:lnTo>
                  <a:cubicBezTo>
                    <a:pt x="28" y="8"/>
                    <a:pt x="28" y="9"/>
                    <a:pt x="27" y="10"/>
                  </a:cubicBezTo>
                  <a:lnTo>
                    <a:pt x="26" y="10"/>
                  </a:lnTo>
                  <a:close/>
                  <a:moveTo>
                    <a:pt x="26" y="8"/>
                  </a:moveTo>
                  <a:cubicBezTo>
                    <a:pt x="26" y="7"/>
                    <a:pt x="26" y="7"/>
                    <a:pt x="25" y="6"/>
                  </a:cubicBezTo>
                  <a:lnTo>
                    <a:pt x="26" y="5"/>
                  </a:lnTo>
                  <a:cubicBezTo>
                    <a:pt x="27" y="6"/>
                    <a:pt x="27" y="7"/>
                    <a:pt x="27" y="7"/>
                  </a:cubicBezTo>
                  <a:lnTo>
                    <a:pt x="26" y="8"/>
                  </a:lnTo>
                  <a:close/>
                  <a:moveTo>
                    <a:pt x="25" y="6"/>
                  </a:moveTo>
                  <a:cubicBezTo>
                    <a:pt x="24" y="5"/>
                    <a:pt x="23" y="5"/>
                    <a:pt x="22" y="5"/>
                  </a:cubicBezTo>
                  <a:lnTo>
                    <a:pt x="22" y="3"/>
                  </a:lnTo>
                  <a:cubicBezTo>
                    <a:pt x="24" y="4"/>
                    <a:pt x="25" y="4"/>
                    <a:pt x="26" y="5"/>
                  </a:cubicBezTo>
                  <a:lnTo>
                    <a:pt x="25"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3" name="Freeform 603"/>
            <p:cNvSpPr>
              <a:spLocks/>
            </p:cNvSpPr>
            <p:nvPr/>
          </p:nvSpPr>
          <p:spPr bwMode="auto">
            <a:xfrm>
              <a:off x="2618" y="1268"/>
              <a:ext cx="173" cy="95"/>
            </a:xfrm>
            <a:custGeom>
              <a:avLst/>
              <a:gdLst>
                <a:gd name="T0" fmla="*/ 31 w 31"/>
                <a:gd name="T1" fmla="*/ 5 h 17"/>
                <a:gd name="T2" fmla="*/ 20 w 31"/>
                <a:gd name="T3" fmla="*/ 1 h 17"/>
                <a:gd name="T4" fmla="*/ 14 w 31"/>
                <a:gd name="T5" fmla="*/ 1 h 17"/>
                <a:gd name="T6" fmla="*/ 6 w 31"/>
                <a:gd name="T7" fmla="*/ 3 h 17"/>
                <a:gd name="T8" fmla="*/ 2 w 31"/>
                <a:gd name="T9" fmla="*/ 4 h 17"/>
                <a:gd name="T10" fmla="*/ 0 w 31"/>
                <a:gd name="T11" fmla="*/ 6 h 17"/>
                <a:gd name="T12" fmla="*/ 5 w 31"/>
                <a:gd name="T13" fmla="*/ 13 h 17"/>
                <a:gd name="T14" fmla="*/ 16 w 31"/>
                <a:gd name="T15" fmla="*/ 16 h 17"/>
                <a:gd name="T16" fmla="*/ 31 w 31"/>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7">
                  <a:moveTo>
                    <a:pt x="31" y="5"/>
                  </a:moveTo>
                  <a:cubicBezTo>
                    <a:pt x="27" y="4"/>
                    <a:pt x="24" y="1"/>
                    <a:pt x="20" y="1"/>
                  </a:cubicBezTo>
                  <a:cubicBezTo>
                    <a:pt x="18" y="1"/>
                    <a:pt x="16" y="0"/>
                    <a:pt x="14" y="1"/>
                  </a:cubicBezTo>
                  <a:cubicBezTo>
                    <a:pt x="11" y="2"/>
                    <a:pt x="9" y="3"/>
                    <a:pt x="6" y="3"/>
                  </a:cubicBezTo>
                  <a:cubicBezTo>
                    <a:pt x="4" y="3"/>
                    <a:pt x="3" y="4"/>
                    <a:pt x="2" y="4"/>
                  </a:cubicBezTo>
                  <a:cubicBezTo>
                    <a:pt x="1" y="4"/>
                    <a:pt x="0" y="5"/>
                    <a:pt x="0" y="6"/>
                  </a:cubicBezTo>
                  <a:cubicBezTo>
                    <a:pt x="1" y="9"/>
                    <a:pt x="3" y="11"/>
                    <a:pt x="5" y="13"/>
                  </a:cubicBezTo>
                  <a:cubicBezTo>
                    <a:pt x="8" y="15"/>
                    <a:pt x="12" y="17"/>
                    <a:pt x="16" y="16"/>
                  </a:cubicBezTo>
                  <a:cubicBezTo>
                    <a:pt x="21" y="13"/>
                    <a:pt x="30" y="12"/>
                    <a:pt x="3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4" name="Freeform 604"/>
            <p:cNvSpPr>
              <a:spLocks noEditPoints="1"/>
            </p:cNvSpPr>
            <p:nvPr/>
          </p:nvSpPr>
          <p:spPr bwMode="auto">
            <a:xfrm>
              <a:off x="2612" y="1268"/>
              <a:ext cx="185" cy="95"/>
            </a:xfrm>
            <a:custGeom>
              <a:avLst/>
              <a:gdLst>
                <a:gd name="T0" fmla="*/ 32 w 33"/>
                <a:gd name="T1" fmla="*/ 5 h 17"/>
                <a:gd name="T2" fmla="*/ 32 w 33"/>
                <a:gd name="T3" fmla="*/ 5 h 17"/>
                <a:gd name="T4" fmla="*/ 32 w 33"/>
                <a:gd name="T5" fmla="*/ 6 h 17"/>
                <a:gd name="T6" fmla="*/ 32 w 33"/>
                <a:gd name="T7" fmla="*/ 5 h 17"/>
                <a:gd name="T8" fmla="*/ 21 w 33"/>
                <a:gd name="T9" fmla="*/ 1 h 17"/>
                <a:gd name="T10" fmla="*/ 28 w 33"/>
                <a:gd name="T11" fmla="*/ 4 h 17"/>
                <a:gd name="T12" fmla="*/ 21 w 33"/>
                <a:gd name="T13" fmla="*/ 1 h 17"/>
                <a:gd name="T14" fmla="*/ 21 w 33"/>
                <a:gd name="T15" fmla="*/ 1 h 17"/>
                <a:gd name="T16" fmla="*/ 21 w 33"/>
                <a:gd name="T17" fmla="*/ 1 h 17"/>
                <a:gd name="T18" fmla="*/ 21 w 33"/>
                <a:gd name="T19" fmla="*/ 1 h 17"/>
                <a:gd name="T20" fmla="*/ 19 w 33"/>
                <a:gd name="T21" fmla="*/ 0 h 17"/>
                <a:gd name="T22" fmla="*/ 19 w 33"/>
                <a:gd name="T23" fmla="*/ 1 h 17"/>
                <a:gd name="T24" fmla="*/ 19 w 33"/>
                <a:gd name="T25" fmla="*/ 0 h 17"/>
                <a:gd name="T26" fmla="*/ 14 w 33"/>
                <a:gd name="T27" fmla="*/ 0 h 17"/>
                <a:gd name="T28" fmla="*/ 15 w 33"/>
                <a:gd name="T29" fmla="*/ 1 h 17"/>
                <a:gd name="T30" fmla="*/ 14 w 33"/>
                <a:gd name="T31" fmla="*/ 0 h 17"/>
                <a:gd name="T32" fmla="*/ 14 w 33"/>
                <a:gd name="T33" fmla="*/ 0 h 17"/>
                <a:gd name="T34" fmla="*/ 15 w 33"/>
                <a:gd name="T35" fmla="*/ 1 h 17"/>
                <a:gd name="T36" fmla="*/ 14 w 33"/>
                <a:gd name="T37" fmla="*/ 0 h 17"/>
                <a:gd name="T38" fmla="*/ 7 w 33"/>
                <a:gd name="T39" fmla="*/ 4 h 17"/>
                <a:gd name="T40" fmla="*/ 13 w 33"/>
                <a:gd name="T41" fmla="*/ 2 h 17"/>
                <a:gd name="T42" fmla="*/ 7 w 33"/>
                <a:gd name="T43" fmla="*/ 3 h 17"/>
                <a:gd name="T44" fmla="*/ 5 w 33"/>
                <a:gd name="T45" fmla="*/ 4 h 17"/>
                <a:gd name="T46" fmla="*/ 7 w 33"/>
                <a:gd name="T47" fmla="*/ 4 h 17"/>
                <a:gd name="T48" fmla="*/ 3 w 33"/>
                <a:gd name="T49" fmla="*/ 3 h 17"/>
                <a:gd name="T50" fmla="*/ 3 w 33"/>
                <a:gd name="T51" fmla="*/ 3 h 17"/>
                <a:gd name="T52" fmla="*/ 3 w 33"/>
                <a:gd name="T53" fmla="*/ 4 h 17"/>
                <a:gd name="T54" fmla="*/ 3 w 33"/>
                <a:gd name="T55" fmla="*/ 5 h 17"/>
                <a:gd name="T56" fmla="*/ 3 w 33"/>
                <a:gd name="T57" fmla="*/ 4 h 17"/>
                <a:gd name="T58" fmla="*/ 1 w 33"/>
                <a:gd name="T59" fmla="*/ 4 h 17"/>
                <a:gd name="T60" fmla="*/ 2 w 33"/>
                <a:gd name="T61" fmla="*/ 5 h 17"/>
                <a:gd name="T62" fmla="*/ 1 w 33"/>
                <a:gd name="T63" fmla="*/ 4 h 17"/>
                <a:gd name="T64" fmla="*/ 0 w 33"/>
                <a:gd name="T65" fmla="*/ 6 h 17"/>
                <a:gd name="T66" fmla="*/ 2 w 33"/>
                <a:gd name="T67" fmla="*/ 6 h 17"/>
                <a:gd name="T68" fmla="*/ 0 w 33"/>
                <a:gd name="T69" fmla="*/ 6 h 17"/>
                <a:gd name="T70" fmla="*/ 2 w 33"/>
                <a:gd name="T71" fmla="*/ 6 h 17"/>
                <a:gd name="T72" fmla="*/ 2 w 33"/>
                <a:gd name="T73" fmla="*/ 6 h 17"/>
                <a:gd name="T74" fmla="*/ 0 w 33"/>
                <a:gd name="T75" fmla="*/ 6 h 17"/>
                <a:gd name="T76" fmla="*/ 0 w 33"/>
                <a:gd name="T77" fmla="*/ 6 h 17"/>
                <a:gd name="T78" fmla="*/ 2 w 33"/>
                <a:gd name="T79" fmla="*/ 6 h 17"/>
                <a:gd name="T80" fmla="*/ 0 w 33"/>
                <a:gd name="T81" fmla="*/ 6 h 17"/>
                <a:gd name="T82" fmla="*/ 3 w 33"/>
                <a:gd name="T83" fmla="*/ 8 h 17"/>
                <a:gd name="T84" fmla="*/ 2 w 33"/>
                <a:gd name="T85" fmla="*/ 7 h 17"/>
                <a:gd name="T86" fmla="*/ 6 w 33"/>
                <a:gd name="T87" fmla="*/ 14 h 17"/>
                <a:gd name="T88" fmla="*/ 6 w 33"/>
                <a:gd name="T89" fmla="*/ 14 h 17"/>
                <a:gd name="T90" fmla="*/ 6 w 33"/>
                <a:gd name="T91" fmla="*/ 14 h 17"/>
                <a:gd name="T92" fmla="*/ 11 w 33"/>
                <a:gd name="T93" fmla="*/ 16 h 17"/>
                <a:gd name="T94" fmla="*/ 11 w 33"/>
                <a:gd name="T95" fmla="*/ 15 h 17"/>
                <a:gd name="T96" fmla="*/ 11 w 33"/>
                <a:gd name="T97" fmla="*/ 16 h 17"/>
                <a:gd name="T98" fmla="*/ 16 w 33"/>
                <a:gd name="T99" fmla="*/ 15 h 17"/>
                <a:gd name="T100" fmla="*/ 16 w 33"/>
                <a:gd name="T101" fmla="*/ 15 h 17"/>
                <a:gd name="T102" fmla="*/ 17 w 33"/>
                <a:gd name="T103" fmla="*/ 16 h 17"/>
                <a:gd name="T104" fmla="*/ 17 w 33"/>
                <a:gd name="T105" fmla="*/ 16 h 17"/>
                <a:gd name="T106" fmla="*/ 21 w 33"/>
                <a:gd name="T107" fmla="*/ 13 h 17"/>
                <a:gd name="T108" fmla="*/ 16 w 33"/>
                <a:gd name="T109" fmla="*/ 15 h 17"/>
                <a:gd name="T110" fmla="*/ 33 w 33"/>
                <a:gd name="T111" fmla="*/ 5 h 17"/>
                <a:gd name="T112" fmla="*/ 32 w 33"/>
                <a:gd name="T113" fmla="*/ 5 h 17"/>
                <a:gd name="T114" fmla="*/ 32 w 33"/>
                <a:gd name="T11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17">
                  <a:moveTo>
                    <a:pt x="32" y="6"/>
                  </a:moveTo>
                  <a:lnTo>
                    <a:pt x="32" y="6"/>
                  </a:lnTo>
                  <a:lnTo>
                    <a:pt x="32" y="5"/>
                  </a:lnTo>
                  <a:lnTo>
                    <a:pt x="32" y="5"/>
                  </a:lnTo>
                  <a:lnTo>
                    <a:pt x="32" y="6"/>
                  </a:lnTo>
                  <a:close/>
                  <a:moveTo>
                    <a:pt x="32" y="5"/>
                  </a:moveTo>
                  <a:lnTo>
                    <a:pt x="32" y="5"/>
                  </a:lnTo>
                  <a:lnTo>
                    <a:pt x="32" y="5"/>
                  </a:lnTo>
                  <a:close/>
                  <a:moveTo>
                    <a:pt x="32" y="6"/>
                  </a:moveTo>
                  <a:cubicBezTo>
                    <a:pt x="30" y="5"/>
                    <a:pt x="29" y="5"/>
                    <a:pt x="28" y="4"/>
                  </a:cubicBezTo>
                  <a:lnTo>
                    <a:pt x="28" y="3"/>
                  </a:lnTo>
                  <a:cubicBezTo>
                    <a:pt x="30" y="3"/>
                    <a:pt x="31" y="4"/>
                    <a:pt x="32" y="5"/>
                  </a:cubicBezTo>
                  <a:lnTo>
                    <a:pt x="32" y="6"/>
                  </a:lnTo>
                  <a:close/>
                  <a:moveTo>
                    <a:pt x="28" y="4"/>
                  </a:moveTo>
                  <a:cubicBezTo>
                    <a:pt x="26" y="3"/>
                    <a:pt x="23" y="2"/>
                    <a:pt x="21" y="1"/>
                  </a:cubicBezTo>
                  <a:lnTo>
                    <a:pt x="21" y="0"/>
                  </a:lnTo>
                  <a:cubicBezTo>
                    <a:pt x="24" y="0"/>
                    <a:pt x="26" y="1"/>
                    <a:pt x="28" y="3"/>
                  </a:cubicBezTo>
                  <a:lnTo>
                    <a:pt x="28" y="4"/>
                  </a:lnTo>
                  <a:close/>
                  <a:moveTo>
                    <a:pt x="21" y="0"/>
                  </a:moveTo>
                  <a:lnTo>
                    <a:pt x="21" y="0"/>
                  </a:lnTo>
                  <a:lnTo>
                    <a:pt x="21" y="1"/>
                  </a:lnTo>
                  <a:lnTo>
                    <a:pt x="21" y="0"/>
                  </a:lnTo>
                  <a:close/>
                  <a:moveTo>
                    <a:pt x="21" y="1"/>
                  </a:moveTo>
                  <a:lnTo>
                    <a:pt x="21" y="1"/>
                  </a:lnTo>
                  <a:lnTo>
                    <a:pt x="21" y="0"/>
                  </a:lnTo>
                  <a:lnTo>
                    <a:pt x="21" y="0"/>
                  </a:lnTo>
                  <a:lnTo>
                    <a:pt x="21" y="1"/>
                  </a:lnTo>
                  <a:close/>
                  <a:moveTo>
                    <a:pt x="21" y="1"/>
                  </a:moveTo>
                  <a:lnTo>
                    <a:pt x="21" y="1"/>
                  </a:lnTo>
                  <a:lnTo>
                    <a:pt x="21" y="1"/>
                  </a:lnTo>
                  <a:close/>
                  <a:moveTo>
                    <a:pt x="21" y="1"/>
                  </a:moveTo>
                  <a:cubicBezTo>
                    <a:pt x="20" y="1"/>
                    <a:pt x="20" y="1"/>
                    <a:pt x="19" y="1"/>
                  </a:cubicBezTo>
                  <a:lnTo>
                    <a:pt x="19" y="0"/>
                  </a:lnTo>
                  <a:cubicBezTo>
                    <a:pt x="20" y="0"/>
                    <a:pt x="20" y="0"/>
                    <a:pt x="21" y="0"/>
                  </a:cubicBezTo>
                  <a:lnTo>
                    <a:pt x="21" y="1"/>
                  </a:lnTo>
                  <a:close/>
                  <a:moveTo>
                    <a:pt x="19" y="1"/>
                  </a:moveTo>
                  <a:cubicBezTo>
                    <a:pt x="18" y="1"/>
                    <a:pt x="16" y="1"/>
                    <a:pt x="15" y="1"/>
                  </a:cubicBezTo>
                  <a:lnTo>
                    <a:pt x="14" y="0"/>
                  </a:lnTo>
                  <a:cubicBezTo>
                    <a:pt x="16" y="0"/>
                    <a:pt x="18" y="0"/>
                    <a:pt x="19" y="0"/>
                  </a:cubicBezTo>
                  <a:lnTo>
                    <a:pt x="19" y="1"/>
                  </a:lnTo>
                  <a:close/>
                  <a:moveTo>
                    <a:pt x="14" y="0"/>
                  </a:moveTo>
                  <a:lnTo>
                    <a:pt x="14" y="0"/>
                  </a:lnTo>
                  <a:lnTo>
                    <a:pt x="15" y="1"/>
                  </a:lnTo>
                  <a:lnTo>
                    <a:pt x="14" y="0"/>
                  </a:lnTo>
                  <a:close/>
                  <a:moveTo>
                    <a:pt x="15" y="1"/>
                  </a:moveTo>
                  <a:lnTo>
                    <a:pt x="15" y="1"/>
                  </a:lnTo>
                  <a:lnTo>
                    <a:pt x="14" y="0"/>
                  </a:lnTo>
                  <a:lnTo>
                    <a:pt x="14" y="0"/>
                  </a:lnTo>
                  <a:lnTo>
                    <a:pt x="15" y="1"/>
                  </a:lnTo>
                  <a:close/>
                  <a:moveTo>
                    <a:pt x="14" y="0"/>
                  </a:moveTo>
                  <a:lnTo>
                    <a:pt x="14" y="0"/>
                  </a:lnTo>
                  <a:lnTo>
                    <a:pt x="14" y="1"/>
                  </a:lnTo>
                  <a:lnTo>
                    <a:pt x="14" y="0"/>
                  </a:lnTo>
                  <a:close/>
                  <a:moveTo>
                    <a:pt x="15" y="1"/>
                  </a:moveTo>
                  <a:cubicBezTo>
                    <a:pt x="14" y="2"/>
                    <a:pt x="13" y="2"/>
                    <a:pt x="13" y="2"/>
                  </a:cubicBezTo>
                  <a:lnTo>
                    <a:pt x="12" y="1"/>
                  </a:lnTo>
                  <a:cubicBezTo>
                    <a:pt x="13" y="1"/>
                    <a:pt x="14" y="0"/>
                    <a:pt x="14" y="0"/>
                  </a:cubicBezTo>
                  <a:lnTo>
                    <a:pt x="15" y="1"/>
                  </a:lnTo>
                  <a:close/>
                  <a:moveTo>
                    <a:pt x="13" y="2"/>
                  </a:moveTo>
                  <a:cubicBezTo>
                    <a:pt x="11" y="3"/>
                    <a:pt x="9" y="4"/>
                    <a:pt x="7" y="4"/>
                  </a:cubicBezTo>
                  <a:lnTo>
                    <a:pt x="7" y="2"/>
                  </a:lnTo>
                  <a:cubicBezTo>
                    <a:pt x="9" y="3"/>
                    <a:pt x="10" y="2"/>
                    <a:pt x="12" y="1"/>
                  </a:cubicBezTo>
                  <a:lnTo>
                    <a:pt x="13" y="2"/>
                  </a:lnTo>
                  <a:close/>
                  <a:moveTo>
                    <a:pt x="7" y="2"/>
                  </a:moveTo>
                  <a:lnTo>
                    <a:pt x="7" y="2"/>
                  </a:lnTo>
                  <a:lnTo>
                    <a:pt x="7" y="3"/>
                  </a:lnTo>
                  <a:lnTo>
                    <a:pt x="7" y="2"/>
                  </a:lnTo>
                  <a:close/>
                  <a:moveTo>
                    <a:pt x="7" y="4"/>
                  </a:moveTo>
                  <a:cubicBezTo>
                    <a:pt x="6" y="4"/>
                    <a:pt x="5" y="4"/>
                    <a:pt x="5" y="4"/>
                  </a:cubicBezTo>
                  <a:lnTo>
                    <a:pt x="4" y="3"/>
                  </a:lnTo>
                  <a:cubicBezTo>
                    <a:pt x="5" y="3"/>
                    <a:pt x="6" y="2"/>
                    <a:pt x="7" y="2"/>
                  </a:cubicBezTo>
                  <a:lnTo>
                    <a:pt x="7" y="4"/>
                  </a:lnTo>
                  <a:close/>
                  <a:moveTo>
                    <a:pt x="5" y="4"/>
                  </a:moveTo>
                  <a:cubicBezTo>
                    <a:pt x="4" y="4"/>
                    <a:pt x="3" y="4"/>
                    <a:pt x="3" y="4"/>
                  </a:cubicBezTo>
                  <a:lnTo>
                    <a:pt x="3" y="3"/>
                  </a:lnTo>
                  <a:cubicBezTo>
                    <a:pt x="3" y="3"/>
                    <a:pt x="4" y="3"/>
                    <a:pt x="4" y="3"/>
                  </a:cubicBezTo>
                  <a:lnTo>
                    <a:pt x="5" y="4"/>
                  </a:lnTo>
                  <a:close/>
                  <a:moveTo>
                    <a:pt x="3" y="3"/>
                  </a:moveTo>
                  <a:lnTo>
                    <a:pt x="3" y="3"/>
                  </a:lnTo>
                  <a:lnTo>
                    <a:pt x="3" y="3"/>
                  </a:lnTo>
                  <a:lnTo>
                    <a:pt x="3" y="4"/>
                  </a:lnTo>
                  <a:lnTo>
                    <a:pt x="3" y="3"/>
                  </a:lnTo>
                  <a:close/>
                  <a:moveTo>
                    <a:pt x="3" y="4"/>
                  </a:moveTo>
                  <a:cubicBezTo>
                    <a:pt x="3" y="5"/>
                    <a:pt x="3" y="5"/>
                    <a:pt x="3" y="5"/>
                  </a:cubicBezTo>
                  <a:lnTo>
                    <a:pt x="2" y="3"/>
                  </a:lnTo>
                  <a:cubicBezTo>
                    <a:pt x="2" y="3"/>
                    <a:pt x="2" y="3"/>
                    <a:pt x="3" y="3"/>
                  </a:cubicBezTo>
                  <a:lnTo>
                    <a:pt x="3" y="4"/>
                  </a:lnTo>
                  <a:close/>
                  <a:moveTo>
                    <a:pt x="3" y="5"/>
                  </a:moveTo>
                  <a:cubicBezTo>
                    <a:pt x="2" y="5"/>
                    <a:pt x="2" y="5"/>
                    <a:pt x="2" y="5"/>
                  </a:cubicBezTo>
                  <a:lnTo>
                    <a:pt x="1" y="4"/>
                  </a:lnTo>
                  <a:cubicBezTo>
                    <a:pt x="1" y="4"/>
                    <a:pt x="2" y="4"/>
                    <a:pt x="2" y="3"/>
                  </a:cubicBezTo>
                  <a:lnTo>
                    <a:pt x="3" y="5"/>
                  </a:lnTo>
                  <a:close/>
                  <a:moveTo>
                    <a:pt x="2" y="5"/>
                  </a:moveTo>
                  <a:cubicBezTo>
                    <a:pt x="2" y="5"/>
                    <a:pt x="2" y="5"/>
                    <a:pt x="2" y="6"/>
                  </a:cubicBezTo>
                  <a:lnTo>
                    <a:pt x="0" y="6"/>
                  </a:lnTo>
                  <a:cubicBezTo>
                    <a:pt x="0" y="5"/>
                    <a:pt x="0" y="5"/>
                    <a:pt x="1" y="4"/>
                  </a:cubicBezTo>
                  <a:lnTo>
                    <a:pt x="2" y="5"/>
                  </a:lnTo>
                  <a:close/>
                  <a:moveTo>
                    <a:pt x="0" y="6"/>
                  </a:moveTo>
                  <a:lnTo>
                    <a:pt x="0" y="6"/>
                  </a:lnTo>
                  <a:lnTo>
                    <a:pt x="1" y="6"/>
                  </a:lnTo>
                  <a:lnTo>
                    <a:pt x="0" y="6"/>
                  </a:lnTo>
                  <a:close/>
                  <a:moveTo>
                    <a:pt x="2" y="6"/>
                  </a:moveTo>
                  <a:cubicBezTo>
                    <a:pt x="2" y="6"/>
                    <a:pt x="2" y="6"/>
                    <a:pt x="2" y="6"/>
                  </a:cubicBezTo>
                  <a:lnTo>
                    <a:pt x="0" y="6"/>
                  </a:lnTo>
                  <a:cubicBezTo>
                    <a:pt x="0" y="6"/>
                    <a:pt x="0" y="6"/>
                    <a:pt x="0" y="6"/>
                  </a:cubicBezTo>
                  <a:lnTo>
                    <a:pt x="2" y="6"/>
                  </a:lnTo>
                  <a:close/>
                  <a:moveTo>
                    <a:pt x="2" y="6"/>
                  </a:moveTo>
                  <a:lnTo>
                    <a:pt x="2" y="6"/>
                  </a:lnTo>
                  <a:lnTo>
                    <a:pt x="1" y="6"/>
                  </a:lnTo>
                  <a:lnTo>
                    <a:pt x="2" y="6"/>
                  </a:lnTo>
                  <a:close/>
                  <a:moveTo>
                    <a:pt x="2" y="6"/>
                  </a:moveTo>
                  <a:lnTo>
                    <a:pt x="2" y="6"/>
                  </a:lnTo>
                  <a:lnTo>
                    <a:pt x="0" y="6"/>
                  </a:lnTo>
                  <a:lnTo>
                    <a:pt x="0" y="6"/>
                  </a:lnTo>
                  <a:lnTo>
                    <a:pt x="2" y="6"/>
                  </a:lnTo>
                  <a:close/>
                  <a:moveTo>
                    <a:pt x="0" y="6"/>
                  </a:moveTo>
                  <a:lnTo>
                    <a:pt x="0" y="6"/>
                  </a:lnTo>
                  <a:lnTo>
                    <a:pt x="1" y="6"/>
                  </a:lnTo>
                  <a:lnTo>
                    <a:pt x="0" y="6"/>
                  </a:lnTo>
                  <a:close/>
                  <a:moveTo>
                    <a:pt x="2" y="6"/>
                  </a:moveTo>
                  <a:cubicBezTo>
                    <a:pt x="2" y="6"/>
                    <a:pt x="2" y="6"/>
                    <a:pt x="2" y="7"/>
                  </a:cubicBezTo>
                  <a:lnTo>
                    <a:pt x="1" y="7"/>
                  </a:lnTo>
                  <a:cubicBezTo>
                    <a:pt x="1" y="7"/>
                    <a:pt x="1" y="6"/>
                    <a:pt x="0" y="6"/>
                  </a:cubicBezTo>
                  <a:lnTo>
                    <a:pt x="2" y="6"/>
                  </a:lnTo>
                  <a:close/>
                  <a:moveTo>
                    <a:pt x="2" y="7"/>
                  </a:moveTo>
                  <a:cubicBezTo>
                    <a:pt x="2" y="7"/>
                    <a:pt x="2" y="7"/>
                    <a:pt x="3" y="8"/>
                  </a:cubicBezTo>
                  <a:lnTo>
                    <a:pt x="1" y="8"/>
                  </a:lnTo>
                  <a:cubicBezTo>
                    <a:pt x="1" y="8"/>
                    <a:pt x="1" y="8"/>
                    <a:pt x="1" y="7"/>
                  </a:cubicBezTo>
                  <a:lnTo>
                    <a:pt x="2" y="7"/>
                  </a:lnTo>
                  <a:close/>
                  <a:moveTo>
                    <a:pt x="3" y="8"/>
                  </a:moveTo>
                  <a:cubicBezTo>
                    <a:pt x="4" y="10"/>
                    <a:pt x="5" y="11"/>
                    <a:pt x="6" y="12"/>
                  </a:cubicBezTo>
                  <a:lnTo>
                    <a:pt x="6" y="14"/>
                  </a:lnTo>
                  <a:cubicBezTo>
                    <a:pt x="4" y="12"/>
                    <a:pt x="3" y="11"/>
                    <a:pt x="1" y="8"/>
                  </a:cubicBezTo>
                  <a:lnTo>
                    <a:pt x="3" y="8"/>
                  </a:lnTo>
                  <a:close/>
                  <a:moveTo>
                    <a:pt x="6" y="14"/>
                  </a:moveTo>
                  <a:lnTo>
                    <a:pt x="6" y="14"/>
                  </a:lnTo>
                  <a:lnTo>
                    <a:pt x="6" y="13"/>
                  </a:lnTo>
                  <a:lnTo>
                    <a:pt x="6" y="14"/>
                  </a:lnTo>
                  <a:close/>
                  <a:moveTo>
                    <a:pt x="6" y="12"/>
                  </a:moveTo>
                  <a:cubicBezTo>
                    <a:pt x="8" y="13"/>
                    <a:pt x="10" y="14"/>
                    <a:pt x="11" y="15"/>
                  </a:cubicBezTo>
                  <a:lnTo>
                    <a:pt x="11" y="16"/>
                  </a:lnTo>
                  <a:cubicBezTo>
                    <a:pt x="9" y="16"/>
                    <a:pt x="7" y="15"/>
                    <a:pt x="6" y="14"/>
                  </a:cubicBezTo>
                  <a:lnTo>
                    <a:pt x="6" y="12"/>
                  </a:lnTo>
                  <a:close/>
                  <a:moveTo>
                    <a:pt x="11" y="15"/>
                  </a:moveTo>
                  <a:cubicBezTo>
                    <a:pt x="13" y="16"/>
                    <a:pt x="15" y="16"/>
                    <a:pt x="16" y="15"/>
                  </a:cubicBezTo>
                  <a:lnTo>
                    <a:pt x="17" y="16"/>
                  </a:lnTo>
                  <a:cubicBezTo>
                    <a:pt x="15" y="17"/>
                    <a:pt x="13" y="17"/>
                    <a:pt x="11" y="16"/>
                  </a:cubicBezTo>
                  <a:lnTo>
                    <a:pt x="11" y="15"/>
                  </a:lnTo>
                  <a:close/>
                  <a:moveTo>
                    <a:pt x="16" y="15"/>
                  </a:moveTo>
                  <a:lnTo>
                    <a:pt x="16" y="15"/>
                  </a:lnTo>
                  <a:lnTo>
                    <a:pt x="17" y="16"/>
                  </a:lnTo>
                  <a:lnTo>
                    <a:pt x="16" y="15"/>
                  </a:lnTo>
                  <a:close/>
                  <a:moveTo>
                    <a:pt x="16" y="15"/>
                  </a:moveTo>
                  <a:lnTo>
                    <a:pt x="16" y="15"/>
                  </a:lnTo>
                  <a:lnTo>
                    <a:pt x="17" y="16"/>
                  </a:lnTo>
                  <a:lnTo>
                    <a:pt x="17" y="16"/>
                  </a:lnTo>
                  <a:lnTo>
                    <a:pt x="16" y="15"/>
                  </a:lnTo>
                  <a:close/>
                  <a:moveTo>
                    <a:pt x="17" y="16"/>
                  </a:moveTo>
                  <a:lnTo>
                    <a:pt x="17" y="16"/>
                  </a:lnTo>
                  <a:lnTo>
                    <a:pt x="17" y="16"/>
                  </a:lnTo>
                  <a:close/>
                  <a:moveTo>
                    <a:pt x="16" y="15"/>
                  </a:moveTo>
                  <a:cubicBezTo>
                    <a:pt x="18" y="14"/>
                    <a:pt x="19" y="14"/>
                    <a:pt x="21" y="13"/>
                  </a:cubicBezTo>
                  <a:lnTo>
                    <a:pt x="21" y="15"/>
                  </a:lnTo>
                  <a:cubicBezTo>
                    <a:pt x="20" y="15"/>
                    <a:pt x="18" y="16"/>
                    <a:pt x="17" y="16"/>
                  </a:cubicBezTo>
                  <a:lnTo>
                    <a:pt x="16" y="15"/>
                  </a:lnTo>
                  <a:close/>
                  <a:moveTo>
                    <a:pt x="21" y="13"/>
                  </a:moveTo>
                  <a:cubicBezTo>
                    <a:pt x="26" y="12"/>
                    <a:pt x="30" y="10"/>
                    <a:pt x="31" y="5"/>
                  </a:cubicBezTo>
                  <a:lnTo>
                    <a:pt x="33" y="5"/>
                  </a:lnTo>
                  <a:cubicBezTo>
                    <a:pt x="32" y="11"/>
                    <a:pt x="26" y="13"/>
                    <a:pt x="21" y="15"/>
                  </a:cubicBezTo>
                  <a:lnTo>
                    <a:pt x="21" y="13"/>
                  </a:lnTo>
                  <a:close/>
                  <a:moveTo>
                    <a:pt x="32" y="5"/>
                  </a:moveTo>
                  <a:lnTo>
                    <a:pt x="33" y="5"/>
                  </a:lnTo>
                  <a:lnTo>
                    <a:pt x="33" y="5"/>
                  </a:lnTo>
                  <a:lnTo>
                    <a:pt x="3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5" name="Freeform 605"/>
            <p:cNvSpPr>
              <a:spLocks/>
            </p:cNvSpPr>
            <p:nvPr/>
          </p:nvSpPr>
          <p:spPr bwMode="auto">
            <a:xfrm>
              <a:off x="2797" y="1257"/>
              <a:ext cx="117" cy="84"/>
            </a:xfrm>
            <a:custGeom>
              <a:avLst/>
              <a:gdLst>
                <a:gd name="T0" fmla="*/ 17 w 21"/>
                <a:gd name="T1" fmla="*/ 1 h 15"/>
                <a:gd name="T2" fmla="*/ 2 w 21"/>
                <a:gd name="T3" fmla="*/ 6 h 15"/>
                <a:gd name="T4" fmla="*/ 6 w 21"/>
                <a:gd name="T5" fmla="*/ 15 h 15"/>
                <a:gd name="T6" fmla="*/ 16 w 21"/>
                <a:gd name="T7" fmla="*/ 11 h 15"/>
                <a:gd name="T8" fmla="*/ 21 w 21"/>
                <a:gd name="T9" fmla="*/ 5 h 15"/>
                <a:gd name="T10" fmla="*/ 17 w 21"/>
                <a:gd name="T11" fmla="*/ 1 h 15"/>
              </a:gdLst>
              <a:ahLst/>
              <a:cxnLst>
                <a:cxn ang="0">
                  <a:pos x="T0" y="T1"/>
                </a:cxn>
                <a:cxn ang="0">
                  <a:pos x="T2" y="T3"/>
                </a:cxn>
                <a:cxn ang="0">
                  <a:pos x="T4" y="T5"/>
                </a:cxn>
                <a:cxn ang="0">
                  <a:pos x="T6" y="T7"/>
                </a:cxn>
                <a:cxn ang="0">
                  <a:pos x="T8" y="T9"/>
                </a:cxn>
                <a:cxn ang="0">
                  <a:pos x="T10" y="T11"/>
                </a:cxn>
              </a:cxnLst>
              <a:rect l="0" t="0" r="r" b="b"/>
              <a:pathLst>
                <a:path w="21" h="15">
                  <a:moveTo>
                    <a:pt x="17" y="1"/>
                  </a:moveTo>
                  <a:cubicBezTo>
                    <a:pt x="11" y="0"/>
                    <a:pt x="5" y="1"/>
                    <a:pt x="2" y="6"/>
                  </a:cubicBezTo>
                  <a:cubicBezTo>
                    <a:pt x="0" y="9"/>
                    <a:pt x="2" y="14"/>
                    <a:pt x="6" y="15"/>
                  </a:cubicBezTo>
                  <a:cubicBezTo>
                    <a:pt x="9" y="15"/>
                    <a:pt x="14" y="15"/>
                    <a:pt x="16" y="11"/>
                  </a:cubicBezTo>
                  <a:cubicBezTo>
                    <a:pt x="18" y="9"/>
                    <a:pt x="21" y="7"/>
                    <a:pt x="21" y="5"/>
                  </a:cubicBezTo>
                  <a:cubicBezTo>
                    <a:pt x="21" y="3"/>
                    <a:pt x="19" y="2"/>
                    <a:pt x="17"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6" name="Freeform 606"/>
            <p:cNvSpPr>
              <a:spLocks noEditPoints="1"/>
            </p:cNvSpPr>
            <p:nvPr/>
          </p:nvSpPr>
          <p:spPr bwMode="auto">
            <a:xfrm>
              <a:off x="2802" y="1257"/>
              <a:ext cx="118" cy="84"/>
            </a:xfrm>
            <a:custGeom>
              <a:avLst/>
              <a:gdLst>
                <a:gd name="T0" fmla="*/ 15 w 21"/>
                <a:gd name="T1" fmla="*/ 2 h 15"/>
                <a:gd name="T2" fmla="*/ 16 w 21"/>
                <a:gd name="T3" fmla="*/ 1 h 15"/>
                <a:gd name="T4" fmla="*/ 16 w 21"/>
                <a:gd name="T5" fmla="*/ 1 h 15"/>
                <a:gd name="T6" fmla="*/ 16 w 21"/>
                <a:gd name="T7" fmla="*/ 1 h 15"/>
                <a:gd name="T8" fmla="*/ 13 w 21"/>
                <a:gd name="T9" fmla="*/ 2 h 15"/>
                <a:gd name="T10" fmla="*/ 16 w 21"/>
                <a:gd name="T11" fmla="*/ 1 h 15"/>
                <a:gd name="T12" fmla="*/ 13 w 21"/>
                <a:gd name="T13" fmla="*/ 2 h 15"/>
                <a:gd name="T14" fmla="*/ 11 w 21"/>
                <a:gd name="T15" fmla="*/ 0 h 15"/>
                <a:gd name="T16" fmla="*/ 13 w 21"/>
                <a:gd name="T17" fmla="*/ 2 h 15"/>
                <a:gd name="T18" fmla="*/ 2 w 21"/>
                <a:gd name="T19" fmla="*/ 6 h 15"/>
                <a:gd name="T20" fmla="*/ 11 w 21"/>
                <a:gd name="T21" fmla="*/ 0 h 15"/>
                <a:gd name="T22" fmla="*/ 1 w 21"/>
                <a:gd name="T23" fmla="*/ 6 h 15"/>
                <a:gd name="T24" fmla="*/ 1 w 21"/>
                <a:gd name="T25" fmla="*/ 6 h 15"/>
                <a:gd name="T26" fmla="*/ 1 w 21"/>
                <a:gd name="T27" fmla="*/ 8 h 15"/>
                <a:gd name="T28" fmla="*/ 1 w 21"/>
                <a:gd name="T29" fmla="*/ 6 h 15"/>
                <a:gd name="T30" fmla="*/ 1 w 21"/>
                <a:gd name="T31" fmla="*/ 8 h 15"/>
                <a:gd name="T32" fmla="*/ 0 w 21"/>
                <a:gd name="T33" fmla="*/ 12 h 15"/>
                <a:gd name="T34" fmla="*/ 1 w 21"/>
                <a:gd name="T35" fmla="*/ 8 h 15"/>
                <a:gd name="T36" fmla="*/ 4 w 21"/>
                <a:gd name="T37" fmla="*/ 13 h 15"/>
                <a:gd name="T38" fmla="*/ 0 w 21"/>
                <a:gd name="T39" fmla="*/ 12 h 15"/>
                <a:gd name="T40" fmla="*/ 4 w 21"/>
                <a:gd name="T41" fmla="*/ 13 h 15"/>
                <a:gd name="T42" fmla="*/ 3 w 21"/>
                <a:gd name="T43" fmla="*/ 14 h 15"/>
                <a:gd name="T44" fmla="*/ 4 w 21"/>
                <a:gd name="T45" fmla="*/ 13 h 15"/>
                <a:gd name="T46" fmla="*/ 5 w 21"/>
                <a:gd name="T47" fmla="*/ 15 h 15"/>
                <a:gd name="T48" fmla="*/ 4 w 21"/>
                <a:gd name="T49" fmla="*/ 13 h 15"/>
                <a:gd name="T50" fmla="*/ 5 w 21"/>
                <a:gd name="T51" fmla="*/ 15 h 15"/>
                <a:gd name="T52" fmla="*/ 5 w 21"/>
                <a:gd name="T53" fmla="*/ 14 h 15"/>
                <a:gd name="T54" fmla="*/ 11 w 21"/>
                <a:gd name="T55" fmla="*/ 15 h 15"/>
                <a:gd name="T56" fmla="*/ 5 w 21"/>
                <a:gd name="T57" fmla="*/ 14 h 15"/>
                <a:gd name="T58" fmla="*/ 14 w 21"/>
                <a:gd name="T59" fmla="*/ 11 h 15"/>
                <a:gd name="T60" fmla="*/ 11 w 21"/>
                <a:gd name="T61" fmla="*/ 15 h 15"/>
                <a:gd name="T62" fmla="*/ 14 w 21"/>
                <a:gd name="T63" fmla="*/ 11 h 15"/>
                <a:gd name="T64" fmla="*/ 15 w 21"/>
                <a:gd name="T65" fmla="*/ 11 h 15"/>
                <a:gd name="T66" fmla="*/ 14 w 21"/>
                <a:gd name="T67" fmla="*/ 11 h 15"/>
                <a:gd name="T68" fmla="*/ 16 w 21"/>
                <a:gd name="T69" fmla="*/ 12 h 15"/>
                <a:gd name="T70" fmla="*/ 14 w 21"/>
                <a:gd name="T71" fmla="*/ 11 h 15"/>
                <a:gd name="T72" fmla="*/ 17 w 21"/>
                <a:gd name="T73" fmla="*/ 8 h 15"/>
                <a:gd name="T74" fmla="*/ 16 w 21"/>
                <a:gd name="T75" fmla="*/ 12 h 15"/>
                <a:gd name="T76" fmla="*/ 17 w 21"/>
                <a:gd name="T77" fmla="*/ 8 h 15"/>
                <a:gd name="T78" fmla="*/ 21 w 21"/>
                <a:gd name="T79" fmla="*/ 5 h 15"/>
                <a:gd name="T80" fmla="*/ 17 w 21"/>
                <a:gd name="T81" fmla="*/ 8 h 15"/>
                <a:gd name="T82" fmla="*/ 19 w 21"/>
                <a:gd name="T83" fmla="*/ 5 h 15"/>
                <a:gd name="T84" fmla="*/ 19 w 21"/>
                <a:gd name="T85" fmla="*/ 5 h 15"/>
                <a:gd name="T86" fmla="*/ 19 w 21"/>
                <a:gd name="T87" fmla="*/ 5 h 15"/>
                <a:gd name="T88" fmla="*/ 21 w 21"/>
                <a:gd name="T89" fmla="*/ 5 h 15"/>
                <a:gd name="T90" fmla="*/ 21 w 21"/>
                <a:gd name="T91" fmla="*/ 5 h 15"/>
                <a:gd name="T92" fmla="*/ 20 w 21"/>
                <a:gd name="T93" fmla="*/ 5 h 15"/>
                <a:gd name="T94" fmla="*/ 19 w 21"/>
                <a:gd name="T95" fmla="*/ 5 h 15"/>
                <a:gd name="T96" fmla="*/ 20 w 21"/>
                <a:gd name="T97" fmla="*/ 4 h 15"/>
                <a:gd name="T98" fmla="*/ 19 w 21"/>
                <a:gd name="T99" fmla="*/ 5 h 15"/>
                <a:gd name="T100" fmla="*/ 19 w 21"/>
                <a:gd name="T101" fmla="*/ 4 h 15"/>
                <a:gd name="T102" fmla="*/ 20 w 21"/>
                <a:gd name="T103" fmla="*/ 4 h 15"/>
                <a:gd name="T104" fmla="*/ 19 w 21"/>
                <a:gd name="T105" fmla="*/ 4 h 15"/>
                <a:gd name="T106" fmla="*/ 16 w 21"/>
                <a:gd name="T107" fmla="*/ 1 h 15"/>
                <a:gd name="T108" fmla="*/ 19 w 21"/>
                <a:gd name="T109" fmla="*/ 4 h 15"/>
                <a:gd name="T110" fmla="*/ 15 w 21"/>
                <a:gd name="T111" fmla="*/ 2 h 15"/>
                <a:gd name="T112" fmla="*/ 15 w 21"/>
                <a:gd name="T11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15">
                  <a:moveTo>
                    <a:pt x="15" y="2"/>
                  </a:moveTo>
                  <a:lnTo>
                    <a:pt x="15" y="2"/>
                  </a:lnTo>
                  <a:lnTo>
                    <a:pt x="16" y="1"/>
                  </a:lnTo>
                  <a:lnTo>
                    <a:pt x="16" y="1"/>
                  </a:lnTo>
                  <a:lnTo>
                    <a:pt x="15" y="2"/>
                  </a:lnTo>
                  <a:close/>
                  <a:moveTo>
                    <a:pt x="16" y="1"/>
                  </a:moveTo>
                  <a:lnTo>
                    <a:pt x="16" y="1"/>
                  </a:lnTo>
                  <a:lnTo>
                    <a:pt x="16" y="1"/>
                  </a:lnTo>
                  <a:close/>
                  <a:moveTo>
                    <a:pt x="15" y="2"/>
                  </a:moveTo>
                  <a:cubicBezTo>
                    <a:pt x="15" y="2"/>
                    <a:pt x="14" y="2"/>
                    <a:pt x="13" y="2"/>
                  </a:cubicBezTo>
                  <a:lnTo>
                    <a:pt x="13" y="0"/>
                  </a:lnTo>
                  <a:cubicBezTo>
                    <a:pt x="14" y="0"/>
                    <a:pt x="15" y="1"/>
                    <a:pt x="16" y="1"/>
                  </a:cubicBezTo>
                  <a:lnTo>
                    <a:pt x="15" y="2"/>
                  </a:lnTo>
                  <a:close/>
                  <a:moveTo>
                    <a:pt x="13" y="2"/>
                  </a:moveTo>
                  <a:cubicBezTo>
                    <a:pt x="12" y="2"/>
                    <a:pt x="12" y="2"/>
                    <a:pt x="11" y="2"/>
                  </a:cubicBezTo>
                  <a:lnTo>
                    <a:pt x="11" y="0"/>
                  </a:lnTo>
                  <a:cubicBezTo>
                    <a:pt x="12" y="0"/>
                    <a:pt x="13" y="0"/>
                    <a:pt x="13" y="0"/>
                  </a:cubicBezTo>
                  <a:lnTo>
                    <a:pt x="13" y="2"/>
                  </a:lnTo>
                  <a:close/>
                  <a:moveTo>
                    <a:pt x="11" y="2"/>
                  </a:moveTo>
                  <a:cubicBezTo>
                    <a:pt x="7" y="2"/>
                    <a:pt x="4" y="3"/>
                    <a:pt x="2" y="6"/>
                  </a:cubicBezTo>
                  <a:lnTo>
                    <a:pt x="1" y="6"/>
                  </a:lnTo>
                  <a:cubicBezTo>
                    <a:pt x="3" y="2"/>
                    <a:pt x="7" y="0"/>
                    <a:pt x="11" y="0"/>
                  </a:cubicBezTo>
                  <a:lnTo>
                    <a:pt x="11" y="2"/>
                  </a:lnTo>
                  <a:close/>
                  <a:moveTo>
                    <a:pt x="1" y="6"/>
                  </a:moveTo>
                  <a:lnTo>
                    <a:pt x="1" y="6"/>
                  </a:lnTo>
                  <a:lnTo>
                    <a:pt x="1" y="6"/>
                  </a:lnTo>
                  <a:close/>
                  <a:moveTo>
                    <a:pt x="2" y="6"/>
                  </a:moveTo>
                  <a:cubicBezTo>
                    <a:pt x="1" y="7"/>
                    <a:pt x="1" y="8"/>
                    <a:pt x="1" y="8"/>
                  </a:cubicBezTo>
                  <a:lnTo>
                    <a:pt x="0" y="8"/>
                  </a:lnTo>
                  <a:cubicBezTo>
                    <a:pt x="0" y="7"/>
                    <a:pt x="0" y="6"/>
                    <a:pt x="1" y="6"/>
                  </a:cubicBezTo>
                  <a:lnTo>
                    <a:pt x="2" y="6"/>
                  </a:lnTo>
                  <a:close/>
                  <a:moveTo>
                    <a:pt x="1" y="8"/>
                  </a:moveTo>
                  <a:cubicBezTo>
                    <a:pt x="1" y="9"/>
                    <a:pt x="1" y="10"/>
                    <a:pt x="2" y="11"/>
                  </a:cubicBezTo>
                  <a:lnTo>
                    <a:pt x="0" y="12"/>
                  </a:lnTo>
                  <a:cubicBezTo>
                    <a:pt x="0" y="11"/>
                    <a:pt x="0" y="9"/>
                    <a:pt x="0" y="8"/>
                  </a:cubicBezTo>
                  <a:lnTo>
                    <a:pt x="1" y="8"/>
                  </a:lnTo>
                  <a:close/>
                  <a:moveTo>
                    <a:pt x="2" y="11"/>
                  </a:moveTo>
                  <a:cubicBezTo>
                    <a:pt x="2" y="12"/>
                    <a:pt x="3" y="13"/>
                    <a:pt x="4" y="13"/>
                  </a:cubicBezTo>
                  <a:lnTo>
                    <a:pt x="3" y="15"/>
                  </a:lnTo>
                  <a:cubicBezTo>
                    <a:pt x="2" y="14"/>
                    <a:pt x="1" y="13"/>
                    <a:pt x="0" y="12"/>
                  </a:cubicBezTo>
                  <a:lnTo>
                    <a:pt x="2" y="11"/>
                  </a:lnTo>
                  <a:close/>
                  <a:moveTo>
                    <a:pt x="4" y="13"/>
                  </a:moveTo>
                  <a:lnTo>
                    <a:pt x="4" y="13"/>
                  </a:lnTo>
                  <a:lnTo>
                    <a:pt x="3" y="14"/>
                  </a:lnTo>
                  <a:lnTo>
                    <a:pt x="4" y="13"/>
                  </a:lnTo>
                  <a:close/>
                  <a:moveTo>
                    <a:pt x="4" y="13"/>
                  </a:moveTo>
                  <a:cubicBezTo>
                    <a:pt x="4" y="14"/>
                    <a:pt x="4" y="14"/>
                    <a:pt x="5" y="14"/>
                  </a:cubicBezTo>
                  <a:lnTo>
                    <a:pt x="5" y="15"/>
                  </a:lnTo>
                  <a:cubicBezTo>
                    <a:pt x="4" y="15"/>
                    <a:pt x="3" y="15"/>
                    <a:pt x="3" y="15"/>
                  </a:cubicBezTo>
                  <a:lnTo>
                    <a:pt x="4" y="13"/>
                  </a:lnTo>
                  <a:close/>
                  <a:moveTo>
                    <a:pt x="5" y="15"/>
                  </a:moveTo>
                  <a:lnTo>
                    <a:pt x="5" y="15"/>
                  </a:lnTo>
                  <a:lnTo>
                    <a:pt x="5" y="15"/>
                  </a:lnTo>
                  <a:close/>
                  <a:moveTo>
                    <a:pt x="5" y="14"/>
                  </a:moveTo>
                  <a:cubicBezTo>
                    <a:pt x="7" y="14"/>
                    <a:pt x="9" y="14"/>
                    <a:pt x="10" y="14"/>
                  </a:cubicBezTo>
                  <a:lnTo>
                    <a:pt x="11" y="15"/>
                  </a:lnTo>
                  <a:cubicBezTo>
                    <a:pt x="9" y="15"/>
                    <a:pt x="7" y="15"/>
                    <a:pt x="5" y="15"/>
                  </a:cubicBezTo>
                  <a:lnTo>
                    <a:pt x="5" y="14"/>
                  </a:lnTo>
                  <a:close/>
                  <a:moveTo>
                    <a:pt x="10" y="14"/>
                  </a:moveTo>
                  <a:cubicBezTo>
                    <a:pt x="12" y="13"/>
                    <a:pt x="14" y="13"/>
                    <a:pt x="14" y="11"/>
                  </a:cubicBezTo>
                  <a:lnTo>
                    <a:pt x="16" y="12"/>
                  </a:lnTo>
                  <a:cubicBezTo>
                    <a:pt x="15" y="14"/>
                    <a:pt x="13" y="15"/>
                    <a:pt x="11" y="15"/>
                  </a:cubicBezTo>
                  <a:lnTo>
                    <a:pt x="10" y="14"/>
                  </a:lnTo>
                  <a:close/>
                  <a:moveTo>
                    <a:pt x="14" y="11"/>
                  </a:moveTo>
                  <a:lnTo>
                    <a:pt x="14" y="11"/>
                  </a:lnTo>
                  <a:lnTo>
                    <a:pt x="15" y="11"/>
                  </a:lnTo>
                  <a:lnTo>
                    <a:pt x="14" y="11"/>
                  </a:lnTo>
                  <a:close/>
                  <a:moveTo>
                    <a:pt x="14" y="11"/>
                  </a:moveTo>
                  <a:cubicBezTo>
                    <a:pt x="15" y="11"/>
                    <a:pt x="15" y="11"/>
                    <a:pt x="15" y="11"/>
                  </a:cubicBezTo>
                  <a:lnTo>
                    <a:pt x="16" y="12"/>
                  </a:lnTo>
                  <a:cubicBezTo>
                    <a:pt x="16" y="12"/>
                    <a:pt x="16" y="12"/>
                    <a:pt x="16" y="12"/>
                  </a:cubicBezTo>
                  <a:lnTo>
                    <a:pt x="14" y="11"/>
                  </a:lnTo>
                  <a:close/>
                  <a:moveTo>
                    <a:pt x="15" y="11"/>
                  </a:moveTo>
                  <a:cubicBezTo>
                    <a:pt x="15" y="10"/>
                    <a:pt x="16" y="9"/>
                    <a:pt x="17" y="8"/>
                  </a:cubicBezTo>
                  <a:lnTo>
                    <a:pt x="18" y="9"/>
                  </a:lnTo>
                  <a:cubicBezTo>
                    <a:pt x="17" y="10"/>
                    <a:pt x="16" y="11"/>
                    <a:pt x="16" y="12"/>
                  </a:cubicBezTo>
                  <a:lnTo>
                    <a:pt x="15" y="11"/>
                  </a:lnTo>
                  <a:close/>
                  <a:moveTo>
                    <a:pt x="17" y="8"/>
                  </a:moveTo>
                  <a:cubicBezTo>
                    <a:pt x="18" y="7"/>
                    <a:pt x="19" y="6"/>
                    <a:pt x="19" y="5"/>
                  </a:cubicBezTo>
                  <a:lnTo>
                    <a:pt x="21" y="5"/>
                  </a:lnTo>
                  <a:cubicBezTo>
                    <a:pt x="21" y="7"/>
                    <a:pt x="19" y="8"/>
                    <a:pt x="18" y="9"/>
                  </a:cubicBezTo>
                  <a:lnTo>
                    <a:pt x="17" y="8"/>
                  </a:lnTo>
                  <a:close/>
                  <a:moveTo>
                    <a:pt x="19" y="5"/>
                  </a:moveTo>
                  <a:lnTo>
                    <a:pt x="19" y="5"/>
                  </a:lnTo>
                  <a:lnTo>
                    <a:pt x="20" y="5"/>
                  </a:lnTo>
                  <a:lnTo>
                    <a:pt x="19" y="5"/>
                  </a:lnTo>
                  <a:close/>
                  <a:moveTo>
                    <a:pt x="19" y="5"/>
                  </a:moveTo>
                  <a:lnTo>
                    <a:pt x="19" y="5"/>
                  </a:lnTo>
                  <a:lnTo>
                    <a:pt x="21" y="5"/>
                  </a:lnTo>
                  <a:lnTo>
                    <a:pt x="21" y="5"/>
                  </a:lnTo>
                  <a:lnTo>
                    <a:pt x="19" y="5"/>
                  </a:lnTo>
                  <a:close/>
                  <a:moveTo>
                    <a:pt x="21" y="5"/>
                  </a:moveTo>
                  <a:lnTo>
                    <a:pt x="21" y="5"/>
                  </a:lnTo>
                  <a:lnTo>
                    <a:pt x="20" y="5"/>
                  </a:lnTo>
                  <a:lnTo>
                    <a:pt x="21" y="5"/>
                  </a:lnTo>
                  <a:close/>
                  <a:moveTo>
                    <a:pt x="19" y="5"/>
                  </a:moveTo>
                  <a:cubicBezTo>
                    <a:pt x="19" y="4"/>
                    <a:pt x="19" y="4"/>
                    <a:pt x="19" y="4"/>
                  </a:cubicBezTo>
                  <a:lnTo>
                    <a:pt x="20" y="4"/>
                  </a:lnTo>
                  <a:cubicBezTo>
                    <a:pt x="21" y="4"/>
                    <a:pt x="21" y="4"/>
                    <a:pt x="21" y="5"/>
                  </a:cubicBezTo>
                  <a:lnTo>
                    <a:pt x="19" y="5"/>
                  </a:lnTo>
                  <a:close/>
                  <a:moveTo>
                    <a:pt x="19" y="4"/>
                  </a:moveTo>
                  <a:cubicBezTo>
                    <a:pt x="19" y="4"/>
                    <a:pt x="19" y="4"/>
                    <a:pt x="19" y="4"/>
                  </a:cubicBezTo>
                  <a:lnTo>
                    <a:pt x="20" y="3"/>
                  </a:lnTo>
                  <a:cubicBezTo>
                    <a:pt x="20" y="3"/>
                    <a:pt x="20" y="3"/>
                    <a:pt x="20" y="4"/>
                  </a:cubicBezTo>
                  <a:lnTo>
                    <a:pt x="19" y="4"/>
                  </a:lnTo>
                  <a:close/>
                  <a:moveTo>
                    <a:pt x="19" y="4"/>
                  </a:moveTo>
                  <a:cubicBezTo>
                    <a:pt x="18" y="3"/>
                    <a:pt x="17" y="2"/>
                    <a:pt x="15" y="2"/>
                  </a:cubicBezTo>
                  <a:lnTo>
                    <a:pt x="16" y="1"/>
                  </a:lnTo>
                  <a:cubicBezTo>
                    <a:pt x="17" y="1"/>
                    <a:pt x="19" y="2"/>
                    <a:pt x="20" y="3"/>
                  </a:cubicBezTo>
                  <a:lnTo>
                    <a:pt x="19" y="4"/>
                  </a:lnTo>
                  <a:close/>
                  <a:moveTo>
                    <a:pt x="15" y="2"/>
                  </a:moveTo>
                  <a:lnTo>
                    <a:pt x="15" y="2"/>
                  </a:lnTo>
                  <a:lnTo>
                    <a:pt x="16"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7" name="Freeform 607"/>
            <p:cNvSpPr>
              <a:spLocks/>
            </p:cNvSpPr>
            <p:nvPr/>
          </p:nvSpPr>
          <p:spPr bwMode="auto">
            <a:xfrm>
              <a:off x="2892" y="1263"/>
              <a:ext cx="123" cy="95"/>
            </a:xfrm>
            <a:custGeom>
              <a:avLst/>
              <a:gdLst>
                <a:gd name="T0" fmla="*/ 21 w 22"/>
                <a:gd name="T1" fmla="*/ 5 h 17"/>
                <a:gd name="T2" fmla="*/ 9 w 22"/>
                <a:gd name="T3" fmla="*/ 3 h 17"/>
                <a:gd name="T4" fmla="*/ 0 w 22"/>
                <a:gd name="T5" fmla="*/ 14 h 17"/>
                <a:gd name="T6" fmla="*/ 6 w 22"/>
                <a:gd name="T7" fmla="*/ 17 h 17"/>
                <a:gd name="T8" fmla="*/ 14 w 22"/>
                <a:gd name="T9" fmla="*/ 11 h 17"/>
                <a:gd name="T10" fmla="*/ 21 w 22"/>
                <a:gd name="T11" fmla="*/ 8 h 17"/>
                <a:gd name="T12" fmla="*/ 21 w 2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21" y="5"/>
                  </a:moveTo>
                  <a:cubicBezTo>
                    <a:pt x="17" y="4"/>
                    <a:pt x="13" y="0"/>
                    <a:pt x="9" y="3"/>
                  </a:cubicBezTo>
                  <a:cubicBezTo>
                    <a:pt x="5" y="6"/>
                    <a:pt x="1" y="9"/>
                    <a:pt x="0" y="14"/>
                  </a:cubicBezTo>
                  <a:cubicBezTo>
                    <a:pt x="0" y="16"/>
                    <a:pt x="4" y="17"/>
                    <a:pt x="6" y="17"/>
                  </a:cubicBezTo>
                  <a:cubicBezTo>
                    <a:pt x="10" y="16"/>
                    <a:pt x="12" y="13"/>
                    <a:pt x="14" y="11"/>
                  </a:cubicBezTo>
                  <a:cubicBezTo>
                    <a:pt x="16" y="9"/>
                    <a:pt x="19" y="10"/>
                    <a:pt x="21" y="8"/>
                  </a:cubicBezTo>
                  <a:cubicBezTo>
                    <a:pt x="21" y="7"/>
                    <a:pt x="22" y="6"/>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8" name="Freeform 608"/>
            <p:cNvSpPr>
              <a:spLocks noEditPoints="1"/>
            </p:cNvSpPr>
            <p:nvPr/>
          </p:nvSpPr>
          <p:spPr bwMode="auto">
            <a:xfrm>
              <a:off x="2886" y="1263"/>
              <a:ext cx="129" cy="100"/>
            </a:xfrm>
            <a:custGeom>
              <a:avLst/>
              <a:gdLst>
                <a:gd name="T0" fmla="*/ 22 w 23"/>
                <a:gd name="T1" fmla="*/ 6 h 18"/>
                <a:gd name="T2" fmla="*/ 22 w 23"/>
                <a:gd name="T3" fmla="*/ 5 h 18"/>
                <a:gd name="T4" fmla="*/ 22 w 23"/>
                <a:gd name="T5" fmla="*/ 5 h 18"/>
                <a:gd name="T6" fmla="*/ 22 w 23"/>
                <a:gd name="T7" fmla="*/ 5 h 18"/>
                <a:gd name="T8" fmla="*/ 19 w 23"/>
                <a:gd name="T9" fmla="*/ 5 h 18"/>
                <a:gd name="T10" fmla="*/ 22 w 23"/>
                <a:gd name="T11" fmla="*/ 5 h 18"/>
                <a:gd name="T12" fmla="*/ 20 w 23"/>
                <a:gd name="T13" fmla="*/ 4 h 18"/>
                <a:gd name="T14" fmla="*/ 19 w 23"/>
                <a:gd name="T15" fmla="*/ 4 h 18"/>
                <a:gd name="T16" fmla="*/ 19 w 23"/>
                <a:gd name="T17" fmla="*/ 5 h 18"/>
                <a:gd name="T18" fmla="*/ 10 w 23"/>
                <a:gd name="T19" fmla="*/ 2 h 18"/>
                <a:gd name="T20" fmla="*/ 19 w 23"/>
                <a:gd name="T21" fmla="*/ 5 h 18"/>
                <a:gd name="T22" fmla="*/ 11 w 23"/>
                <a:gd name="T23" fmla="*/ 3 h 18"/>
                <a:gd name="T24" fmla="*/ 11 w 23"/>
                <a:gd name="T25" fmla="*/ 3 h 18"/>
                <a:gd name="T26" fmla="*/ 5 w 23"/>
                <a:gd name="T27" fmla="*/ 8 h 18"/>
                <a:gd name="T28" fmla="*/ 10 w 23"/>
                <a:gd name="T29" fmla="*/ 2 h 18"/>
                <a:gd name="T30" fmla="*/ 5 w 23"/>
                <a:gd name="T31" fmla="*/ 8 h 18"/>
                <a:gd name="T32" fmla="*/ 0 w 23"/>
                <a:gd name="T33" fmla="*/ 14 h 18"/>
                <a:gd name="T34" fmla="*/ 5 w 23"/>
                <a:gd name="T35" fmla="*/ 8 h 18"/>
                <a:gd name="T36" fmla="*/ 0 w 23"/>
                <a:gd name="T37" fmla="*/ 14 h 18"/>
                <a:gd name="T38" fmla="*/ 0 w 23"/>
                <a:gd name="T39" fmla="*/ 14 h 18"/>
                <a:gd name="T40" fmla="*/ 2 w 23"/>
                <a:gd name="T41" fmla="*/ 14 h 18"/>
                <a:gd name="T42" fmla="*/ 0 w 23"/>
                <a:gd name="T43" fmla="*/ 14 h 18"/>
                <a:gd name="T44" fmla="*/ 2 w 23"/>
                <a:gd name="T45" fmla="*/ 14 h 18"/>
                <a:gd name="T46" fmla="*/ 2 w 23"/>
                <a:gd name="T47" fmla="*/ 16 h 18"/>
                <a:gd name="T48" fmla="*/ 2 w 23"/>
                <a:gd name="T49" fmla="*/ 14 h 18"/>
                <a:gd name="T50" fmla="*/ 4 w 23"/>
                <a:gd name="T51" fmla="*/ 16 h 18"/>
                <a:gd name="T52" fmla="*/ 2 w 23"/>
                <a:gd name="T53" fmla="*/ 16 h 18"/>
                <a:gd name="T54" fmla="*/ 4 w 23"/>
                <a:gd name="T55" fmla="*/ 16 h 18"/>
                <a:gd name="T56" fmla="*/ 4 w 23"/>
                <a:gd name="T57" fmla="*/ 17 h 18"/>
                <a:gd name="T58" fmla="*/ 4 w 23"/>
                <a:gd name="T59" fmla="*/ 16 h 18"/>
                <a:gd name="T60" fmla="*/ 7 w 23"/>
                <a:gd name="T61" fmla="*/ 17 h 18"/>
                <a:gd name="T62" fmla="*/ 4 w 23"/>
                <a:gd name="T63" fmla="*/ 16 h 18"/>
                <a:gd name="T64" fmla="*/ 7 w 23"/>
                <a:gd name="T65" fmla="*/ 16 h 18"/>
                <a:gd name="T66" fmla="*/ 7 w 23"/>
                <a:gd name="T67" fmla="*/ 16 h 18"/>
                <a:gd name="T68" fmla="*/ 14 w 23"/>
                <a:gd name="T69" fmla="*/ 12 h 18"/>
                <a:gd name="T70" fmla="*/ 7 w 23"/>
                <a:gd name="T71" fmla="*/ 17 h 18"/>
                <a:gd name="T72" fmla="*/ 14 w 23"/>
                <a:gd name="T73" fmla="*/ 13 h 18"/>
                <a:gd name="T74" fmla="*/ 14 w 23"/>
                <a:gd name="T75" fmla="*/ 12 h 18"/>
                <a:gd name="T76" fmla="*/ 14 w 23"/>
                <a:gd name="T77" fmla="*/ 12 h 18"/>
                <a:gd name="T78" fmla="*/ 16 w 23"/>
                <a:gd name="T79" fmla="*/ 11 h 18"/>
                <a:gd name="T80" fmla="*/ 14 w 23"/>
                <a:gd name="T81" fmla="*/ 12 h 18"/>
                <a:gd name="T82" fmla="*/ 16 w 23"/>
                <a:gd name="T83" fmla="*/ 11 h 18"/>
                <a:gd name="T84" fmla="*/ 16 w 23"/>
                <a:gd name="T85" fmla="*/ 11 h 18"/>
                <a:gd name="T86" fmla="*/ 18 w 23"/>
                <a:gd name="T87" fmla="*/ 9 h 18"/>
                <a:gd name="T88" fmla="*/ 16 w 23"/>
                <a:gd name="T89" fmla="*/ 11 h 18"/>
                <a:gd name="T90" fmla="*/ 18 w 23"/>
                <a:gd name="T91" fmla="*/ 9 h 18"/>
                <a:gd name="T92" fmla="*/ 22 w 23"/>
                <a:gd name="T93" fmla="*/ 8 h 18"/>
                <a:gd name="T94" fmla="*/ 18 w 23"/>
                <a:gd name="T95" fmla="*/ 9 h 18"/>
                <a:gd name="T96" fmla="*/ 22 w 23"/>
                <a:gd name="T97" fmla="*/ 8 h 18"/>
                <a:gd name="T98" fmla="*/ 21 w 23"/>
                <a:gd name="T99" fmla="*/ 7 h 18"/>
                <a:gd name="T100" fmla="*/ 23 w 23"/>
                <a:gd name="T101" fmla="*/ 7 h 18"/>
                <a:gd name="T102" fmla="*/ 21 w 23"/>
                <a:gd name="T103" fmla="*/ 7 h 18"/>
                <a:gd name="T104" fmla="*/ 22 w 23"/>
                <a:gd name="T105" fmla="*/ 6 h 18"/>
                <a:gd name="T106" fmla="*/ 23 w 23"/>
                <a:gd name="T107" fmla="*/ 7 h 18"/>
                <a:gd name="T108" fmla="*/ 22 w 23"/>
                <a:gd name="T109" fmla="*/ 6 h 18"/>
                <a:gd name="T110" fmla="*/ 22 w 23"/>
                <a:gd name="T111" fmla="*/ 5 h 18"/>
                <a:gd name="T112" fmla="*/ 22 w 23"/>
                <a:gd name="T113" fmla="*/ 6 h 18"/>
                <a:gd name="T114" fmla="*/ 22 w 23"/>
                <a:gd name="T115" fmla="*/ 5 h 18"/>
                <a:gd name="T116" fmla="*/ 22 w 23"/>
                <a:gd name="T117" fmla="*/ 6 h 18"/>
                <a:gd name="T118" fmla="*/ 22 w 23"/>
                <a:gd name="T119" fmla="*/ 5 h 18"/>
                <a:gd name="T120" fmla="*/ 22 w 23"/>
                <a:gd name="T121" fmla="*/ 6 h 18"/>
                <a:gd name="T122" fmla="*/ 22 w 23"/>
                <a:gd name="T123" fmla="*/ 6 h 18"/>
                <a:gd name="T124" fmla="*/ 22 w 23"/>
                <a:gd name="T1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8">
                  <a:moveTo>
                    <a:pt x="22" y="6"/>
                  </a:moveTo>
                  <a:lnTo>
                    <a:pt x="22" y="6"/>
                  </a:lnTo>
                  <a:lnTo>
                    <a:pt x="22" y="5"/>
                  </a:lnTo>
                  <a:lnTo>
                    <a:pt x="22" y="5"/>
                  </a:lnTo>
                  <a:lnTo>
                    <a:pt x="22" y="6"/>
                  </a:lnTo>
                  <a:close/>
                  <a:moveTo>
                    <a:pt x="22" y="5"/>
                  </a:moveTo>
                  <a:lnTo>
                    <a:pt x="22" y="5"/>
                  </a:lnTo>
                  <a:lnTo>
                    <a:pt x="22" y="5"/>
                  </a:lnTo>
                  <a:close/>
                  <a:moveTo>
                    <a:pt x="22" y="6"/>
                  </a:moveTo>
                  <a:cubicBezTo>
                    <a:pt x="21" y="6"/>
                    <a:pt x="20" y="5"/>
                    <a:pt x="19" y="5"/>
                  </a:cubicBezTo>
                  <a:lnTo>
                    <a:pt x="20" y="4"/>
                  </a:lnTo>
                  <a:cubicBezTo>
                    <a:pt x="21" y="4"/>
                    <a:pt x="21" y="4"/>
                    <a:pt x="22" y="5"/>
                  </a:cubicBezTo>
                  <a:lnTo>
                    <a:pt x="22" y="6"/>
                  </a:lnTo>
                  <a:close/>
                  <a:moveTo>
                    <a:pt x="20" y="4"/>
                  </a:moveTo>
                  <a:lnTo>
                    <a:pt x="20" y="4"/>
                  </a:lnTo>
                  <a:lnTo>
                    <a:pt x="19" y="4"/>
                  </a:lnTo>
                  <a:lnTo>
                    <a:pt x="20" y="4"/>
                  </a:lnTo>
                  <a:close/>
                  <a:moveTo>
                    <a:pt x="19" y="5"/>
                  </a:moveTo>
                  <a:cubicBezTo>
                    <a:pt x="16" y="3"/>
                    <a:pt x="13" y="2"/>
                    <a:pt x="11" y="3"/>
                  </a:cubicBezTo>
                  <a:lnTo>
                    <a:pt x="10" y="2"/>
                  </a:lnTo>
                  <a:cubicBezTo>
                    <a:pt x="13" y="0"/>
                    <a:pt x="16" y="2"/>
                    <a:pt x="20" y="4"/>
                  </a:cubicBezTo>
                  <a:lnTo>
                    <a:pt x="19" y="5"/>
                  </a:lnTo>
                  <a:close/>
                  <a:moveTo>
                    <a:pt x="11" y="3"/>
                  </a:moveTo>
                  <a:lnTo>
                    <a:pt x="11" y="3"/>
                  </a:lnTo>
                  <a:lnTo>
                    <a:pt x="10" y="3"/>
                  </a:lnTo>
                  <a:lnTo>
                    <a:pt x="11" y="3"/>
                  </a:lnTo>
                  <a:close/>
                  <a:moveTo>
                    <a:pt x="11" y="3"/>
                  </a:moveTo>
                  <a:cubicBezTo>
                    <a:pt x="9" y="5"/>
                    <a:pt x="7" y="6"/>
                    <a:pt x="5" y="8"/>
                  </a:cubicBezTo>
                  <a:lnTo>
                    <a:pt x="4" y="7"/>
                  </a:lnTo>
                  <a:cubicBezTo>
                    <a:pt x="6" y="5"/>
                    <a:pt x="8" y="4"/>
                    <a:pt x="10" y="2"/>
                  </a:cubicBezTo>
                  <a:lnTo>
                    <a:pt x="11" y="3"/>
                  </a:lnTo>
                  <a:close/>
                  <a:moveTo>
                    <a:pt x="5" y="8"/>
                  </a:moveTo>
                  <a:cubicBezTo>
                    <a:pt x="4" y="10"/>
                    <a:pt x="2" y="12"/>
                    <a:pt x="2" y="14"/>
                  </a:cubicBezTo>
                  <a:lnTo>
                    <a:pt x="0" y="14"/>
                  </a:lnTo>
                  <a:cubicBezTo>
                    <a:pt x="1" y="11"/>
                    <a:pt x="2" y="9"/>
                    <a:pt x="4" y="7"/>
                  </a:cubicBezTo>
                  <a:lnTo>
                    <a:pt x="5" y="8"/>
                  </a:lnTo>
                  <a:close/>
                  <a:moveTo>
                    <a:pt x="0" y="14"/>
                  </a:moveTo>
                  <a:lnTo>
                    <a:pt x="0" y="14"/>
                  </a:lnTo>
                  <a:lnTo>
                    <a:pt x="1" y="14"/>
                  </a:lnTo>
                  <a:lnTo>
                    <a:pt x="0" y="14"/>
                  </a:lnTo>
                  <a:close/>
                  <a:moveTo>
                    <a:pt x="2" y="14"/>
                  </a:moveTo>
                  <a:cubicBezTo>
                    <a:pt x="2" y="14"/>
                    <a:pt x="2" y="14"/>
                    <a:pt x="2" y="14"/>
                  </a:cubicBezTo>
                  <a:lnTo>
                    <a:pt x="0" y="15"/>
                  </a:lnTo>
                  <a:cubicBezTo>
                    <a:pt x="0" y="14"/>
                    <a:pt x="0" y="14"/>
                    <a:pt x="0" y="14"/>
                  </a:cubicBezTo>
                  <a:lnTo>
                    <a:pt x="2" y="14"/>
                  </a:lnTo>
                  <a:close/>
                  <a:moveTo>
                    <a:pt x="2" y="14"/>
                  </a:moveTo>
                  <a:cubicBezTo>
                    <a:pt x="2" y="15"/>
                    <a:pt x="2" y="15"/>
                    <a:pt x="2" y="15"/>
                  </a:cubicBezTo>
                  <a:lnTo>
                    <a:pt x="2" y="16"/>
                  </a:lnTo>
                  <a:cubicBezTo>
                    <a:pt x="1" y="16"/>
                    <a:pt x="1" y="15"/>
                    <a:pt x="0" y="15"/>
                  </a:cubicBezTo>
                  <a:lnTo>
                    <a:pt x="2" y="14"/>
                  </a:lnTo>
                  <a:close/>
                  <a:moveTo>
                    <a:pt x="2" y="15"/>
                  </a:moveTo>
                  <a:cubicBezTo>
                    <a:pt x="3" y="16"/>
                    <a:pt x="4" y="16"/>
                    <a:pt x="4" y="16"/>
                  </a:cubicBezTo>
                  <a:lnTo>
                    <a:pt x="4" y="17"/>
                  </a:lnTo>
                  <a:cubicBezTo>
                    <a:pt x="3" y="17"/>
                    <a:pt x="2" y="17"/>
                    <a:pt x="2" y="16"/>
                  </a:cubicBezTo>
                  <a:lnTo>
                    <a:pt x="2" y="15"/>
                  </a:lnTo>
                  <a:close/>
                  <a:moveTo>
                    <a:pt x="4" y="16"/>
                  </a:moveTo>
                  <a:lnTo>
                    <a:pt x="4" y="16"/>
                  </a:lnTo>
                  <a:lnTo>
                    <a:pt x="4" y="17"/>
                  </a:lnTo>
                  <a:lnTo>
                    <a:pt x="4" y="16"/>
                  </a:lnTo>
                  <a:close/>
                  <a:moveTo>
                    <a:pt x="4" y="16"/>
                  </a:moveTo>
                  <a:cubicBezTo>
                    <a:pt x="5" y="16"/>
                    <a:pt x="6" y="16"/>
                    <a:pt x="7" y="16"/>
                  </a:cubicBezTo>
                  <a:lnTo>
                    <a:pt x="7" y="17"/>
                  </a:lnTo>
                  <a:cubicBezTo>
                    <a:pt x="6" y="18"/>
                    <a:pt x="5" y="18"/>
                    <a:pt x="4" y="17"/>
                  </a:cubicBezTo>
                  <a:lnTo>
                    <a:pt x="4" y="16"/>
                  </a:lnTo>
                  <a:close/>
                  <a:moveTo>
                    <a:pt x="7" y="16"/>
                  </a:moveTo>
                  <a:lnTo>
                    <a:pt x="7" y="16"/>
                  </a:lnTo>
                  <a:lnTo>
                    <a:pt x="7" y="17"/>
                  </a:lnTo>
                  <a:lnTo>
                    <a:pt x="7" y="16"/>
                  </a:lnTo>
                  <a:close/>
                  <a:moveTo>
                    <a:pt x="7" y="16"/>
                  </a:moveTo>
                  <a:cubicBezTo>
                    <a:pt x="10" y="15"/>
                    <a:pt x="12" y="14"/>
                    <a:pt x="14" y="12"/>
                  </a:cubicBezTo>
                  <a:lnTo>
                    <a:pt x="14" y="13"/>
                  </a:lnTo>
                  <a:cubicBezTo>
                    <a:pt x="12" y="15"/>
                    <a:pt x="10" y="17"/>
                    <a:pt x="7" y="17"/>
                  </a:cubicBezTo>
                  <a:lnTo>
                    <a:pt x="7" y="16"/>
                  </a:lnTo>
                  <a:close/>
                  <a:moveTo>
                    <a:pt x="14" y="13"/>
                  </a:moveTo>
                  <a:lnTo>
                    <a:pt x="14" y="13"/>
                  </a:lnTo>
                  <a:lnTo>
                    <a:pt x="14" y="12"/>
                  </a:lnTo>
                  <a:lnTo>
                    <a:pt x="14" y="13"/>
                  </a:lnTo>
                  <a:close/>
                  <a:moveTo>
                    <a:pt x="14" y="12"/>
                  </a:moveTo>
                  <a:cubicBezTo>
                    <a:pt x="14" y="11"/>
                    <a:pt x="14" y="11"/>
                    <a:pt x="15" y="10"/>
                  </a:cubicBezTo>
                  <a:lnTo>
                    <a:pt x="16" y="11"/>
                  </a:lnTo>
                  <a:cubicBezTo>
                    <a:pt x="15" y="12"/>
                    <a:pt x="15" y="12"/>
                    <a:pt x="14" y="13"/>
                  </a:cubicBezTo>
                  <a:lnTo>
                    <a:pt x="14" y="12"/>
                  </a:lnTo>
                  <a:close/>
                  <a:moveTo>
                    <a:pt x="16" y="11"/>
                  </a:moveTo>
                  <a:lnTo>
                    <a:pt x="16" y="11"/>
                  </a:lnTo>
                  <a:lnTo>
                    <a:pt x="15" y="11"/>
                  </a:lnTo>
                  <a:lnTo>
                    <a:pt x="16" y="11"/>
                  </a:lnTo>
                  <a:close/>
                  <a:moveTo>
                    <a:pt x="15" y="10"/>
                  </a:moveTo>
                  <a:cubicBezTo>
                    <a:pt x="16" y="10"/>
                    <a:pt x="17" y="9"/>
                    <a:pt x="18" y="9"/>
                  </a:cubicBezTo>
                  <a:lnTo>
                    <a:pt x="19" y="10"/>
                  </a:lnTo>
                  <a:cubicBezTo>
                    <a:pt x="18" y="11"/>
                    <a:pt x="17" y="11"/>
                    <a:pt x="16" y="11"/>
                  </a:cubicBezTo>
                  <a:lnTo>
                    <a:pt x="15" y="10"/>
                  </a:lnTo>
                  <a:close/>
                  <a:moveTo>
                    <a:pt x="18" y="9"/>
                  </a:moveTo>
                  <a:cubicBezTo>
                    <a:pt x="19" y="9"/>
                    <a:pt x="20" y="8"/>
                    <a:pt x="21" y="7"/>
                  </a:cubicBezTo>
                  <a:lnTo>
                    <a:pt x="22" y="8"/>
                  </a:lnTo>
                  <a:cubicBezTo>
                    <a:pt x="21" y="9"/>
                    <a:pt x="20" y="10"/>
                    <a:pt x="19" y="10"/>
                  </a:cubicBezTo>
                  <a:lnTo>
                    <a:pt x="18" y="9"/>
                  </a:lnTo>
                  <a:close/>
                  <a:moveTo>
                    <a:pt x="22" y="8"/>
                  </a:moveTo>
                  <a:lnTo>
                    <a:pt x="22" y="8"/>
                  </a:lnTo>
                  <a:lnTo>
                    <a:pt x="22" y="8"/>
                  </a:lnTo>
                  <a:close/>
                  <a:moveTo>
                    <a:pt x="21" y="7"/>
                  </a:moveTo>
                  <a:cubicBezTo>
                    <a:pt x="21" y="7"/>
                    <a:pt x="21" y="7"/>
                    <a:pt x="22" y="6"/>
                  </a:cubicBezTo>
                  <a:lnTo>
                    <a:pt x="23" y="7"/>
                  </a:lnTo>
                  <a:cubicBezTo>
                    <a:pt x="23" y="7"/>
                    <a:pt x="22" y="8"/>
                    <a:pt x="22" y="8"/>
                  </a:cubicBezTo>
                  <a:lnTo>
                    <a:pt x="21" y="7"/>
                  </a:lnTo>
                  <a:close/>
                  <a:moveTo>
                    <a:pt x="22" y="6"/>
                  </a:moveTo>
                  <a:cubicBezTo>
                    <a:pt x="22" y="6"/>
                    <a:pt x="22" y="6"/>
                    <a:pt x="22" y="6"/>
                  </a:cubicBezTo>
                  <a:lnTo>
                    <a:pt x="23" y="6"/>
                  </a:lnTo>
                  <a:cubicBezTo>
                    <a:pt x="23" y="6"/>
                    <a:pt x="23" y="7"/>
                    <a:pt x="23" y="7"/>
                  </a:cubicBezTo>
                  <a:lnTo>
                    <a:pt x="22" y="6"/>
                  </a:lnTo>
                  <a:close/>
                  <a:moveTo>
                    <a:pt x="22" y="6"/>
                  </a:moveTo>
                  <a:cubicBezTo>
                    <a:pt x="22" y="6"/>
                    <a:pt x="22" y="6"/>
                    <a:pt x="22" y="6"/>
                  </a:cubicBezTo>
                  <a:lnTo>
                    <a:pt x="22" y="5"/>
                  </a:lnTo>
                  <a:cubicBezTo>
                    <a:pt x="23" y="5"/>
                    <a:pt x="23" y="5"/>
                    <a:pt x="23" y="6"/>
                  </a:cubicBezTo>
                  <a:lnTo>
                    <a:pt x="22" y="6"/>
                  </a:lnTo>
                  <a:close/>
                  <a:moveTo>
                    <a:pt x="22" y="5"/>
                  </a:moveTo>
                  <a:lnTo>
                    <a:pt x="22" y="5"/>
                  </a:lnTo>
                  <a:lnTo>
                    <a:pt x="22" y="5"/>
                  </a:lnTo>
                  <a:close/>
                  <a:moveTo>
                    <a:pt x="22" y="6"/>
                  </a:moveTo>
                  <a:cubicBezTo>
                    <a:pt x="22" y="6"/>
                    <a:pt x="22" y="6"/>
                    <a:pt x="22" y="6"/>
                  </a:cubicBezTo>
                  <a:lnTo>
                    <a:pt x="22" y="5"/>
                  </a:lnTo>
                  <a:cubicBezTo>
                    <a:pt x="22" y="5"/>
                    <a:pt x="22" y="5"/>
                    <a:pt x="22" y="5"/>
                  </a:cubicBezTo>
                  <a:lnTo>
                    <a:pt x="22" y="6"/>
                  </a:lnTo>
                  <a:close/>
                  <a:moveTo>
                    <a:pt x="22" y="6"/>
                  </a:moveTo>
                  <a:lnTo>
                    <a:pt x="22" y="6"/>
                  </a:lnTo>
                  <a:lnTo>
                    <a:pt x="22" y="5"/>
                  </a:lnTo>
                  <a:lnTo>
                    <a:pt x="2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29" name="Freeform 609"/>
            <p:cNvSpPr>
              <a:spLocks/>
            </p:cNvSpPr>
            <p:nvPr/>
          </p:nvSpPr>
          <p:spPr bwMode="auto">
            <a:xfrm>
              <a:off x="3004" y="1263"/>
              <a:ext cx="173" cy="106"/>
            </a:xfrm>
            <a:custGeom>
              <a:avLst/>
              <a:gdLst>
                <a:gd name="T0" fmla="*/ 31 w 31"/>
                <a:gd name="T1" fmla="*/ 2 h 19"/>
                <a:gd name="T2" fmla="*/ 10 w 31"/>
                <a:gd name="T3" fmla="*/ 4 h 19"/>
                <a:gd name="T4" fmla="*/ 0 w 31"/>
                <a:gd name="T5" fmla="*/ 12 h 19"/>
                <a:gd name="T6" fmla="*/ 1 w 31"/>
                <a:gd name="T7" fmla="*/ 13 h 19"/>
                <a:gd name="T8" fmla="*/ 11 w 31"/>
                <a:gd name="T9" fmla="*/ 14 h 19"/>
                <a:gd name="T10" fmla="*/ 22 w 31"/>
                <a:gd name="T11" fmla="*/ 16 h 19"/>
                <a:gd name="T12" fmla="*/ 31 w 31"/>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31" y="2"/>
                  </a:moveTo>
                  <a:cubicBezTo>
                    <a:pt x="24" y="2"/>
                    <a:pt x="17" y="0"/>
                    <a:pt x="10" y="4"/>
                  </a:cubicBezTo>
                  <a:cubicBezTo>
                    <a:pt x="6" y="6"/>
                    <a:pt x="2" y="8"/>
                    <a:pt x="0" y="12"/>
                  </a:cubicBezTo>
                  <a:cubicBezTo>
                    <a:pt x="0" y="12"/>
                    <a:pt x="0" y="13"/>
                    <a:pt x="1" y="13"/>
                  </a:cubicBezTo>
                  <a:cubicBezTo>
                    <a:pt x="4" y="14"/>
                    <a:pt x="8" y="12"/>
                    <a:pt x="11" y="14"/>
                  </a:cubicBezTo>
                  <a:cubicBezTo>
                    <a:pt x="14" y="16"/>
                    <a:pt x="19" y="19"/>
                    <a:pt x="22" y="16"/>
                  </a:cubicBezTo>
                  <a:cubicBezTo>
                    <a:pt x="26" y="13"/>
                    <a:pt x="30" y="8"/>
                    <a:pt x="3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0" name="Freeform 610"/>
            <p:cNvSpPr>
              <a:spLocks noEditPoints="1"/>
            </p:cNvSpPr>
            <p:nvPr/>
          </p:nvSpPr>
          <p:spPr bwMode="auto">
            <a:xfrm>
              <a:off x="2998" y="1268"/>
              <a:ext cx="185" cy="101"/>
            </a:xfrm>
            <a:custGeom>
              <a:avLst/>
              <a:gdLst>
                <a:gd name="T0" fmla="*/ 26 w 33"/>
                <a:gd name="T1" fmla="*/ 0 h 18"/>
                <a:gd name="T2" fmla="*/ 26 w 33"/>
                <a:gd name="T3" fmla="*/ 2 h 18"/>
                <a:gd name="T4" fmla="*/ 26 w 33"/>
                <a:gd name="T5" fmla="*/ 0 h 18"/>
                <a:gd name="T6" fmla="*/ 11 w 33"/>
                <a:gd name="T7" fmla="*/ 2 h 18"/>
                <a:gd name="T8" fmla="*/ 11 w 33"/>
                <a:gd name="T9" fmla="*/ 3 h 18"/>
                <a:gd name="T10" fmla="*/ 11 w 33"/>
                <a:gd name="T11" fmla="*/ 2 h 18"/>
                <a:gd name="T12" fmla="*/ 2 w 33"/>
                <a:gd name="T13" fmla="*/ 11 h 18"/>
                <a:gd name="T14" fmla="*/ 11 w 33"/>
                <a:gd name="T15" fmla="*/ 4 h 18"/>
                <a:gd name="T16" fmla="*/ 0 w 33"/>
                <a:gd name="T17" fmla="*/ 10 h 18"/>
                <a:gd name="T18" fmla="*/ 2 w 33"/>
                <a:gd name="T19" fmla="*/ 11 h 18"/>
                <a:gd name="T20" fmla="*/ 0 w 33"/>
                <a:gd name="T21" fmla="*/ 10 h 18"/>
                <a:gd name="T22" fmla="*/ 2 w 33"/>
                <a:gd name="T23" fmla="*/ 11 h 18"/>
                <a:gd name="T24" fmla="*/ 2 w 33"/>
                <a:gd name="T25" fmla="*/ 11 h 18"/>
                <a:gd name="T26" fmla="*/ 0 w 33"/>
                <a:gd name="T27" fmla="*/ 10 h 18"/>
                <a:gd name="T28" fmla="*/ 2 w 33"/>
                <a:gd name="T29" fmla="*/ 11 h 18"/>
                <a:gd name="T30" fmla="*/ 2 w 33"/>
                <a:gd name="T31" fmla="*/ 11 h 18"/>
                <a:gd name="T32" fmla="*/ 1 w 33"/>
                <a:gd name="T33" fmla="*/ 12 h 18"/>
                <a:gd name="T34" fmla="*/ 1 w 33"/>
                <a:gd name="T35" fmla="*/ 12 h 18"/>
                <a:gd name="T36" fmla="*/ 2 w 33"/>
                <a:gd name="T37" fmla="*/ 11 h 18"/>
                <a:gd name="T38" fmla="*/ 1 w 33"/>
                <a:gd name="T39" fmla="*/ 12 h 18"/>
                <a:gd name="T40" fmla="*/ 1 w 33"/>
                <a:gd name="T41" fmla="*/ 12 h 18"/>
                <a:gd name="T42" fmla="*/ 6 w 33"/>
                <a:gd name="T43" fmla="*/ 11 h 18"/>
                <a:gd name="T44" fmla="*/ 2 w 33"/>
                <a:gd name="T45" fmla="*/ 11 h 18"/>
                <a:gd name="T46" fmla="*/ 12 w 33"/>
                <a:gd name="T47" fmla="*/ 14 h 18"/>
                <a:gd name="T48" fmla="*/ 12 w 33"/>
                <a:gd name="T49" fmla="*/ 14 h 18"/>
                <a:gd name="T50" fmla="*/ 12 w 33"/>
                <a:gd name="T51" fmla="*/ 14 h 18"/>
                <a:gd name="T52" fmla="*/ 12 w 33"/>
                <a:gd name="T53" fmla="*/ 14 h 18"/>
                <a:gd name="T54" fmla="*/ 13 w 33"/>
                <a:gd name="T55" fmla="*/ 13 h 18"/>
                <a:gd name="T56" fmla="*/ 13 w 33"/>
                <a:gd name="T57" fmla="*/ 13 h 18"/>
                <a:gd name="T58" fmla="*/ 13 w 33"/>
                <a:gd name="T59" fmla="*/ 15 h 18"/>
                <a:gd name="T60" fmla="*/ 14 w 33"/>
                <a:gd name="T61" fmla="*/ 14 h 18"/>
                <a:gd name="T62" fmla="*/ 14 w 33"/>
                <a:gd name="T63" fmla="*/ 14 h 18"/>
                <a:gd name="T64" fmla="*/ 13 w 33"/>
                <a:gd name="T65" fmla="*/ 15 h 18"/>
                <a:gd name="T66" fmla="*/ 22 w 33"/>
                <a:gd name="T67" fmla="*/ 15 h 18"/>
                <a:gd name="T68" fmla="*/ 16 w 33"/>
                <a:gd name="T69" fmla="*/ 14 h 18"/>
                <a:gd name="T70" fmla="*/ 23 w 33"/>
                <a:gd name="T71" fmla="*/ 15 h 18"/>
                <a:gd name="T72" fmla="*/ 22 w 33"/>
                <a:gd name="T73" fmla="*/ 15 h 18"/>
                <a:gd name="T74" fmla="*/ 22 w 33"/>
                <a:gd name="T75" fmla="*/ 15 h 18"/>
                <a:gd name="T76" fmla="*/ 23 w 33"/>
                <a:gd name="T77" fmla="*/ 15 h 18"/>
                <a:gd name="T78" fmla="*/ 24 w 33"/>
                <a:gd name="T79" fmla="*/ 13 h 18"/>
                <a:gd name="T80" fmla="*/ 22 w 33"/>
                <a:gd name="T81" fmla="*/ 15 h 18"/>
                <a:gd name="T82" fmla="*/ 27 w 33"/>
                <a:gd name="T83" fmla="*/ 12 h 18"/>
                <a:gd name="T84" fmla="*/ 26 w 33"/>
                <a:gd name="T85" fmla="*/ 11 h 18"/>
                <a:gd name="T86" fmla="*/ 27 w 33"/>
                <a:gd name="T87" fmla="*/ 12 h 18"/>
                <a:gd name="T88" fmla="*/ 33 w 33"/>
                <a:gd name="T8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18">
                  <a:moveTo>
                    <a:pt x="32" y="2"/>
                  </a:moveTo>
                  <a:cubicBezTo>
                    <a:pt x="30" y="2"/>
                    <a:pt x="28" y="2"/>
                    <a:pt x="26" y="2"/>
                  </a:cubicBezTo>
                  <a:lnTo>
                    <a:pt x="26" y="0"/>
                  </a:lnTo>
                  <a:cubicBezTo>
                    <a:pt x="28" y="1"/>
                    <a:pt x="30" y="1"/>
                    <a:pt x="32" y="1"/>
                  </a:cubicBezTo>
                  <a:lnTo>
                    <a:pt x="32" y="2"/>
                  </a:lnTo>
                  <a:close/>
                  <a:moveTo>
                    <a:pt x="26" y="2"/>
                  </a:moveTo>
                  <a:cubicBezTo>
                    <a:pt x="21" y="1"/>
                    <a:pt x="16" y="1"/>
                    <a:pt x="11" y="3"/>
                  </a:cubicBezTo>
                  <a:lnTo>
                    <a:pt x="11" y="2"/>
                  </a:lnTo>
                  <a:cubicBezTo>
                    <a:pt x="16" y="0"/>
                    <a:pt x="21" y="0"/>
                    <a:pt x="26" y="0"/>
                  </a:cubicBezTo>
                  <a:lnTo>
                    <a:pt x="26" y="2"/>
                  </a:lnTo>
                  <a:close/>
                  <a:moveTo>
                    <a:pt x="11" y="2"/>
                  </a:moveTo>
                  <a:lnTo>
                    <a:pt x="11" y="2"/>
                  </a:lnTo>
                  <a:lnTo>
                    <a:pt x="11" y="3"/>
                  </a:lnTo>
                  <a:lnTo>
                    <a:pt x="11" y="2"/>
                  </a:lnTo>
                  <a:close/>
                  <a:moveTo>
                    <a:pt x="11" y="3"/>
                  </a:moveTo>
                  <a:lnTo>
                    <a:pt x="11" y="4"/>
                  </a:lnTo>
                  <a:lnTo>
                    <a:pt x="10" y="2"/>
                  </a:lnTo>
                  <a:lnTo>
                    <a:pt x="11" y="2"/>
                  </a:lnTo>
                  <a:lnTo>
                    <a:pt x="11" y="3"/>
                  </a:lnTo>
                  <a:close/>
                  <a:moveTo>
                    <a:pt x="11" y="4"/>
                  </a:moveTo>
                  <a:cubicBezTo>
                    <a:pt x="7" y="6"/>
                    <a:pt x="4" y="7"/>
                    <a:pt x="2" y="11"/>
                  </a:cubicBezTo>
                  <a:lnTo>
                    <a:pt x="0" y="10"/>
                  </a:lnTo>
                  <a:cubicBezTo>
                    <a:pt x="3" y="6"/>
                    <a:pt x="7" y="4"/>
                    <a:pt x="10" y="2"/>
                  </a:cubicBezTo>
                  <a:lnTo>
                    <a:pt x="11" y="4"/>
                  </a:lnTo>
                  <a:close/>
                  <a:moveTo>
                    <a:pt x="0" y="10"/>
                  </a:moveTo>
                  <a:lnTo>
                    <a:pt x="0" y="10"/>
                  </a:lnTo>
                  <a:lnTo>
                    <a:pt x="0" y="10"/>
                  </a:lnTo>
                  <a:lnTo>
                    <a:pt x="1" y="11"/>
                  </a:lnTo>
                  <a:lnTo>
                    <a:pt x="0" y="10"/>
                  </a:lnTo>
                  <a:close/>
                  <a:moveTo>
                    <a:pt x="2" y="11"/>
                  </a:moveTo>
                  <a:lnTo>
                    <a:pt x="2" y="11"/>
                  </a:lnTo>
                  <a:lnTo>
                    <a:pt x="0" y="10"/>
                  </a:lnTo>
                  <a:lnTo>
                    <a:pt x="0" y="10"/>
                  </a:ln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2" y="12"/>
                  </a:moveTo>
                  <a:lnTo>
                    <a:pt x="1" y="12"/>
                  </a:lnTo>
                  <a:lnTo>
                    <a:pt x="2" y="12"/>
                  </a:lnTo>
                  <a:close/>
                  <a:moveTo>
                    <a:pt x="2" y="11"/>
                  </a:moveTo>
                  <a:cubicBezTo>
                    <a:pt x="3" y="12"/>
                    <a:pt x="5" y="11"/>
                    <a:pt x="6" y="11"/>
                  </a:cubicBezTo>
                  <a:lnTo>
                    <a:pt x="6" y="13"/>
                  </a:lnTo>
                  <a:cubicBezTo>
                    <a:pt x="5" y="13"/>
                    <a:pt x="3" y="13"/>
                    <a:pt x="2" y="12"/>
                  </a:cubicBezTo>
                  <a:lnTo>
                    <a:pt x="2" y="11"/>
                  </a:lnTo>
                  <a:close/>
                  <a:moveTo>
                    <a:pt x="6" y="11"/>
                  </a:moveTo>
                  <a:cubicBezTo>
                    <a:pt x="8" y="11"/>
                    <a:pt x="11" y="11"/>
                    <a:pt x="13" y="13"/>
                  </a:cubicBezTo>
                  <a:lnTo>
                    <a:pt x="12" y="14"/>
                  </a:lnTo>
                  <a:cubicBezTo>
                    <a:pt x="10" y="13"/>
                    <a:pt x="8" y="13"/>
                    <a:pt x="6" y="13"/>
                  </a:cubicBezTo>
                  <a:lnTo>
                    <a:pt x="6" y="11"/>
                  </a:lnTo>
                  <a:close/>
                  <a:moveTo>
                    <a:pt x="12" y="14"/>
                  </a:moveTo>
                  <a:lnTo>
                    <a:pt x="12" y="14"/>
                  </a:lnTo>
                  <a:lnTo>
                    <a:pt x="12" y="13"/>
                  </a:lnTo>
                  <a:lnTo>
                    <a:pt x="12" y="14"/>
                  </a:lnTo>
                  <a:close/>
                  <a:moveTo>
                    <a:pt x="13" y="13"/>
                  </a:moveTo>
                  <a:lnTo>
                    <a:pt x="13" y="13"/>
                  </a:lnTo>
                  <a:lnTo>
                    <a:pt x="12" y="14"/>
                  </a:lnTo>
                  <a:lnTo>
                    <a:pt x="12" y="14"/>
                  </a:lnTo>
                  <a:lnTo>
                    <a:pt x="13" y="13"/>
                  </a:lnTo>
                  <a:close/>
                  <a:moveTo>
                    <a:pt x="13" y="13"/>
                  </a:moveTo>
                  <a:lnTo>
                    <a:pt x="13" y="13"/>
                  </a:lnTo>
                  <a:lnTo>
                    <a:pt x="12" y="13"/>
                  </a:lnTo>
                  <a:lnTo>
                    <a:pt x="13" y="13"/>
                  </a:lnTo>
                  <a:close/>
                  <a:moveTo>
                    <a:pt x="13" y="13"/>
                  </a:moveTo>
                  <a:cubicBezTo>
                    <a:pt x="13" y="13"/>
                    <a:pt x="14" y="13"/>
                    <a:pt x="14" y="14"/>
                  </a:cubicBezTo>
                  <a:lnTo>
                    <a:pt x="13" y="15"/>
                  </a:lnTo>
                  <a:cubicBezTo>
                    <a:pt x="13" y="15"/>
                    <a:pt x="12" y="14"/>
                    <a:pt x="12" y="14"/>
                  </a:cubicBezTo>
                  <a:lnTo>
                    <a:pt x="13" y="13"/>
                  </a:lnTo>
                  <a:close/>
                  <a:moveTo>
                    <a:pt x="14" y="14"/>
                  </a:moveTo>
                  <a:lnTo>
                    <a:pt x="14" y="14"/>
                  </a:lnTo>
                  <a:lnTo>
                    <a:pt x="14" y="14"/>
                  </a:lnTo>
                  <a:close/>
                  <a:moveTo>
                    <a:pt x="14" y="14"/>
                  </a:moveTo>
                  <a:cubicBezTo>
                    <a:pt x="15" y="14"/>
                    <a:pt x="15" y="14"/>
                    <a:pt x="16" y="14"/>
                  </a:cubicBezTo>
                  <a:lnTo>
                    <a:pt x="15" y="16"/>
                  </a:lnTo>
                  <a:cubicBezTo>
                    <a:pt x="14" y="15"/>
                    <a:pt x="14" y="15"/>
                    <a:pt x="13" y="15"/>
                  </a:cubicBezTo>
                  <a:lnTo>
                    <a:pt x="14" y="14"/>
                  </a:lnTo>
                  <a:close/>
                  <a:moveTo>
                    <a:pt x="16" y="14"/>
                  </a:moveTo>
                  <a:cubicBezTo>
                    <a:pt x="18" y="16"/>
                    <a:pt x="21" y="16"/>
                    <a:pt x="22" y="15"/>
                  </a:cubicBezTo>
                  <a:lnTo>
                    <a:pt x="23" y="16"/>
                  </a:lnTo>
                  <a:cubicBezTo>
                    <a:pt x="21" y="18"/>
                    <a:pt x="18" y="17"/>
                    <a:pt x="15" y="16"/>
                  </a:cubicBezTo>
                  <a:lnTo>
                    <a:pt x="16" y="14"/>
                  </a:lnTo>
                  <a:close/>
                  <a:moveTo>
                    <a:pt x="22" y="15"/>
                  </a:moveTo>
                  <a:lnTo>
                    <a:pt x="22" y="15"/>
                  </a:lnTo>
                  <a:lnTo>
                    <a:pt x="23" y="15"/>
                  </a:lnTo>
                  <a:lnTo>
                    <a:pt x="22" y="15"/>
                  </a:lnTo>
                  <a:close/>
                  <a:moveTo>
                    <a:pt x="22" y="15"/>
                  </a:moveTo>
                  <a:lnTo>
                    <a:pt x="22" y="15"/>
                  </a:lnTo>
                  <a:lnTo>
                    <a:pt x="23" y="16"/>
                  </a:lnTo>
                  <a:lnTo>
                    <a:pt x="23" y="16"/>
                  </a:lnTo>
                  <a:lnTo>
                    <a:pt x="22" y="15"/>
                  </a:lnTo>
                  <a:close/>
                  <a:moveTo>
                    <a:pt x="22" y="15"/>
                  </a:moveTo>
                  <a:lnTo>
                    <a:pt x="22" y="15"/>
                  </a:lnTo>
                  <a:lnTo>
                    <a:pt x="23" y="15"/>
                  </a:lnTo>
                  <a:lnTo>
                    <a:pt x="22" y="15"/>
                  </a:lnTo>
                  <a:close/>
                  <a:moveTo>
                    <a:pt x="22" y="15"/>
                  </a:moveTo>
                  <a:cubicBezTo>
                    <a:pt x="23" y="14"/>
                    <a:pt x="24" y="14"/>
                    <a:pt x="24" y="13"/>
                  </a:cubicBezTo>
                  <a:lnTo>
                    <a:pt x="25" y="14"/>
                  </a:lnTo>
                  <a:cubicBezTo>
                    <a:pt x="24" y="15"/>
                    <a:pt x="24" y="15"/>
                    <a:pt x="23" y="16"/>
                  </a:cubicBezTo>
                  <a:lnTo>
                    <a:pt x="22" y="15"/>
                  </a:lnTo>
                  <a:close/>
                  <a:moveTo>
                    <a:pt x="24" y="13"/>
                  </a:moveTo>
                  <a:cubicBezTo>
                    <a:pt x="25" y="13"/>
                    <a:pt x="25" y="12"/>
                    <a:pt x="26" y="11"/>
                  </a:cubicBezTo>
                  <a:lnTo>
                    <a:pt x="27" y="12"/>
                  </a:lnTo>
                  <a:cubicBezTo>
                    <a:pt x="26" y="13"/>
                    <a:pt x="26" y="13"/>
                    <a:pt x="25" y="14"/>
                  </a:cubicBezTo>
                  <a:lnTo>
                    <a:pt x="24" y="13"/>
                  </a:lnTo>
                  <a:close/>
                  <a:moveTo>
                    <a:pt x="26" y="11"/>
                  </a:moveTo>
                  <a:cubicBezTo>
                    <a:pt x="29" y="8"/>
                    <a:pt x="31" y="5"/>
                    <a:pt x="32" y="1"/>
                  </a:cubicBezTo>
                  <a:lnTo>
                    <a:pt x="33" y="2"/>
                  </a:lnTo>
                  <a:cubicBezTo>
                    <a:pt x="32" y="5"/>
                    <a:pt x="30" y="9"/>
                    <a:pt x="27" y="12"/>
                  </a:cubicBezTo>
                  <a:lnTo>
                    <a:pt x="26" y="11"/>
                  </a:lnTo>
                  <a:close/>
                  <a:moveTo>
                    <a:pt x="32" y="1"/>
                  </a:moveTo>
                  <a:lnTo>
                    <a:pt x="33" y="1"/>
                  </a:lnTo>
                  <a:lnTo>
                    <a:pt x="33" y="2"/>
                  </a:lnTo>
                  <a:lnTo>
                    <a:pt x="32"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1" name="Freeform 611"/>
            <p:cNvSpPr>
              <a:spLocks noEditPoints="1"/>
            </p:cNvSpPr>
            <p:nvPr/>
          </p:nvSpPr>
          <p:spPr bwMode="auto">
            <a:xfrm>
              <a:off x="3166" y="1274"/>
              <a:ext cx="134" cy="61"/>
            </a:xfrm>
            <a:custGeom>
              <a:avLst/>
              <a:gdLst>
                <a:gd name="T0" fmla="*/ 21 w 24"/>
                <a:gd name="T1" fmla="*/ 2 h 11"/>
                <a:gd name="T2" fmla="*/ 21 w 24"/>
                <a:gd name="T3" fmla="*/ 1 h 11"/>
                <a:gd name="T4" fmla="*/ 21 w 24"/>
                <a:gd name="T5" fmla="*/ 1 h 11"/>
                <a:gd name="T6" fmla="*/ 21 w 24"/>
                <a:gd name="T7" fmla="*/ 2 h 11"/>
                <a:gd name="T8" fmla="*/ 21 w 24"/>
                <a:gd name="T9" fmla="*/ 2 h 11"/>
                <a:gd name="T10" fmla="*/ 19 w 24"/>
                <a:gd name="T11" fmla="*/ 1 h 11"/>
                <a:gd name="T12" fmla="*/ 21 w 24"/>
                <a:gd name="T13" fmla="*/ 2 h 11"/>
                <a:gd name="T14" fmla="*/ 17 w 24"/>
                <a:gd name="T15" fmla="*/ 2 h 11"/>
                <a:gd name="T16" fmla="*/ 19 w 24"/>
                <a:gd name="T17" fmla="*/ 1 h 11"/>
                <a:gd name="T18" fmla="*/ 17 w 24"/>
                <a:gd name="T19" fmla="*/ 2 h 11"/>
                <a:gd name="T20" fmla="*/ 7 w 24"/>
                <a:gd name="T21" fmla="*/ 2 h 11"/>
                <a:gd name="T22" fmla="*/ 17 w 24"/>
                <a:gd name="T23" fmla="*/ 2 h 11"/>
                <a:gd name="T24" fmla="*/ 8 w 24"/>
                <a:gd name="T25" fmla="*/ 3 h 11"/>
                <a:gd name="T26" fmla="*/ 8 w 24"/>
                <a:gd name="T27" fmla="*/ 3 h 11"/>
                <a:gd name="T28" fmla="*/ 8 w 24"/>
                <a:gd name="T29" fmla="*/ 3 h 11"/>
                <a:gd name="T30" fmla="*/ 7 w 24"/>
                <a:gd name="T31" fmla="*/ 2 h 11"/>
                <a:gd name="T32" fmla="*/ 7 w 24"/>
                <a:gd name="T33" fmla="*/ 2 h 11"/>
                <a:gd name="T34" fmla="*/ 7 w 24"/>
                <a:gd name="T35" fmla="*/ 3 h 11"/>
                <a:gd name="T36" fmla="*/ 8 w 24"/>
                <a:gd name="T37" fmla="*/ 3 h 11"/>
                <a:gd name="T38" fmla="*/ 5 w 24"/>
                <a:gd name="T39" fmla="*/ 4 h 11"/>
                <a:gd name="T40" fmla="*/ 8 w 24"/>
                <a:gd name="T41" fmla="*/ 3 h 11"/>
                <a:gd name="T42" fmla="*/ 4 w 24"/>
                <a:gd name="T43" fmla="*/ 6 h 11"/>
                <a:gd name="T44" fmla="*/ 5 w 24"/>
                <a:gd name="T45" fmla="*/ 4 h 11"/>
                <a:gd name="T46" fmla="*/ 4 w 24"/>
                <a:gd name="T47" fmla="*/ 6 h 11"/>
                <a:gd name="T48" fmla="*/ 2 w 24"/>
                <a:gd name="T49" fmla="*/ 10 h 11"/>
                <a:gd name="T50" fmla="*/ 4 w 24"/>
                <a:gd name="T51" fmla="*/ 6 h 11"/>
                <a:gd name="T52" fmla="*/ 3 w 24"/>
                <a:gd name="T53" fmla="*/ 9 h 11"/>
                <a:gd name="T54" fmla="*/ 3 w 24"/>
                <a:gd name="T55" fmla="*/ 9 h 11"/>
                <a:gd name="T56" fmla="*/ 5 w 24"/>
                <a:gd name="T57" fmla="*/ 10 h 11"/>
                <a:gd name="T58" fmla="*/ 1 w 24"/>
                <a:gd name="T59" fmla="*/ 10 h 11"/>
                <a:gd name="T60" fmla="*/ 5 w 24"/>
                <a:gd name="T61" fmla="*/ 10 h 11"/>
                <a:gd name="T62" fmla="*/ 6 w 24"/>
                <a:gd name="T63" fmla="*/ 11 h 11"/>
                <a:gd name="T64" fmla="*/ 5 w 24"/>
                <a:gd name="T65" fmla="*/ 10 h 11"/>
                <a:gd name="T66" fmla="*/ 6 w 24"/>
                <a:gd name="T67" fmla="*/ 11 h 11"/>
                <a:gd name="T68" fmla="*/ 6 w 24"/>
                <a:gd name="T69" fmla="*/ 10 h 11"/>
                <a:gd name="T70" fmla="*/ 6 w 24"/>
                <a:gd name="T71" fmla="*/ 9 h 11"/>
                <a:gd name="T72" fmla="*/ 7 w 24"/>
                <a:gd name="T73" fmla="*/ 11 h 11"/>
                <a:gd name="T74" fmla="*/ 6 w 24"/>
                <a:gd name="T75" fmla="*/ 9 h 11"/>
                <a:gd name="T76" fmla="*/ 7 w 24"/>
                <a:gd name="T77" fmla="*/ 11 h 11"/>
                <a:gd name="T78" fmla="*/ 7 w 24"/>
                <a:gd name="T79" fmla="*/ 11 h 11"/>
                <a:gd name="T80" fmla="*/ 12 w 24"/>
                <a:gd name="T81" fmla="*/ 9 h 11"/>
                <a:gd name="T82" fmla="*/ 7 w 24"/>
                <a:gd name="T83" fmla="*/ 11 h 11"/>
                <a:gd name="T84" fmla="*/ 12 w 24"/>
                <a:gd name="T85" fmla="*/ 9 h 11"/>
                <a:gd name="T86" fmla="*/ 23 w 24"/>
                <a:gd name="T87" fmla="*/ 7 h 11"/>
                <a:gd name="T88" fmla="*/ 12 w 24"/>
                <a:gd name="T89" fmla="*/ 9 h 11"/>
                <a:gd name="T90" fmla="*/ 22 w 24"/>
                <a:gd name="T91" fmla="*/ 5 h 11"/>
                <a:gd name="T92" fmla="*/ 22 w 24"/>
                <a:gd name="T93" fmla="*/ 5 h 11"/>
                <a:gd name="T94" fmla="*/ 24 w 24"/>
                <a:gd name="T95" fmla="*/ 4 h 11"/>
                <a:gd name="T96" fmla="*/ 22 w 24"/>
                <a:gd name="T97" fmla="*/ 5 h 11"/>
                <a:gd name="T98" fmla="*/ 22 w 24"/>
                <a:gd name="T99" fmla="*/ 4 h 11"/>
                <a:gd name="T100" fmla="*/ 24 w 24"/>
                <a:gd name="T101" fmla="*/ 4 h 11"/>
                <a:gd name="T102" fmla="*/ 22 w 24"/>
                <a:gd name="T103" fmla="*/ 4 h 11"/>
                <a:gd name="T104" fmla="*/ 21 w 24"/>
                <a:gd name="T105" fmla="*/ 2 h 11"/>
                <a:gd name="T106" fmla="*/ 22 w 24"/>
                <a:gd name="T10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1">
                  <a:moveTo>
                    <a:pt x="21" y="2"/>
                  </a:moveTo>
                  <a:lnTo>
                    <a:pt x="21" y="2"/>
                  </a:lnTo>
                  <a:lnTo>
                    <a:pt x="21" y="1"/>
                  </a:lnTo>
                  <a:lnTo>
                    <a:pt x="21" y="1"/>
                  </a:lnTo>
                  <a:lnTo>
                    <a:pt x="21" y="2"/>
                  </a:lnTo>
                  <a:close/>
                  <a:moveTo>
                    <a:pt x="21" y="1"/>
                  </a:moveTo>
                  <a:lnTo>
                    <a:pt x="21" y="1"/>
                  </a:lnTo>
                  <a:lnTo>
                    <a:pt x="21" y="2"/>
                  </a:lnTo>
                  <a:lnTo>
                    <a:pt x="21" y="1"/>
                  </a:lnTo>
                  <a:close/>
                  <a:moveTo>
                    <a:pt x="21" y="2"/>
                  </a:moveTo>
                  <a:cubicBezTo>
                    <a:pt x="20" y="2"/>
                    <a:pt x="20" y="2"/>
                    <a:pt x="19" y="2"/>
                  </a:cubicBezTo>
                  <a:lnTo>
                    <a:pt x="19" y="1"/>
                  </a:lnTo>
                  <a:cubicBezTo>
                    <a:pt x="20" y="1"/>
                    <a:pt x="20" y="1"/>
                    <a:pt x="21" y="1"/>
                  </a:cubicBezTo>
                  <a:lnTo>
                    <a:pt x="21" y="2"/>
                  </a:lnTo>
                  <a:close/>
                  <a:moveTo>
                    <a:pt x="19" y="2"/>
                  </a:moveTo>
                  <a:cubicBezTo>
                    <a:pt x="18" y="2"/>
                    <a:pt x="18" y="2"/>
                    <a:pt x="17" y="2"/>
                  </a:cubicBezTo>
                  <a:lnTo>
                    <a:pt x="17" y="0"/>
                  </a:lnTo>
                  <a:cubicBezTo>
                    <a:pt x="18" y="0"/>
                    <a:pt x="19" y="1"/>
                    <a:pt x="19" y="1"/>
                  </a:cubicBezTo>
                  <a:lnTo>
                    <a:pt x="19" y="2"/>
                  </a:lnTo>
                  <a:close/>
                  <a:moveTo>
                    <a:pt x="17" y="2"/>
                  </a:moveTo>
                  <a:cubicBezTo>
                    <a:pt x="14" y="1"/>
                    <a:pt x="9" y="1"/>
                    <a:pt x="8" y="3"/>
                  </a:cubicBezTo>
                  <a:lnTo>
                    <a:pt x="7" y="2"/>
                  </a:lnTo>
                  <a:cubicBezTo>
                    <a:pt x="9" y="0"/>
                    <a:pt x="13" y="0"/>
                    <a:pt x="17" y="0"/>
                  </a:cubicBezTo>
                  <a:lnTo>
                    <a:pt x="17" y="2"/>
                  </a:lnTo>
                  <a:close/>
                  <a:moveTo>
                    <a:pt x="8" y="3"/>
                  </a:moveTo>
                  <a:lnTo>
                    <a:pt x="8" y="3"/>
                  </a:lnTo>
                  <a:lnTo>
                    <a:pt x="7" y="3"/>
                  </a:lnTo>
                  <a:lnTo>
                    <a:pt x="8" y="3"/>
                  </a:lnTo>
                  <a:close/>
                  <a:moveTo>
                    <a:pt x="8" y="3"/>
                  </a:moveTo>
                  <a:lnTo>
                    <a:pt x="8" y="3"/>
                  </a:lnTo>
                  <a:lnTo>
                    <a:pt x="7" y="2"/>
                  </a:lnTo>
                  <a:lnTo>
                    <a:pt x="7" y="2"/>
                  </a:lnTo>
                  <a:lnTo>
                    <a:pt x="8" y="3"/>
                  </a:lnTo>
                  <a:close/>
                  <a:moveTo>
                    <a:pt x="7" y="2"/>
                  </a:moveTo>
                  <a:lnTo>
                    <a:pt x="7" y="2"/>
                  </a:lnTo>
                  <a:lnTo>
                    <a:pt x="7" y="3"/>
                  </a:lnTo>
                  <a:lnTo>
                    <a:pt x="7" y="2"/>
                  </a:lnTo>
                  <a:close/>
                  <a:moveTo>
                    <a:pt x="8" y="3"/>
                  </a:moveTo>
                  <a:cubicBezTo>
                    <a:pt x="7" y="4"/>
                    <a:pt x="6" y="4"/>
                    <a:pt x="5" y="5"/>
                  </a:cubicBezTo>
                  <a:lnTo>
                    <a:pt x="5" y="4"/>
                  </a:lnTo>
                  <a:cubicBezTo>
                    <a:pt x="5" y="3"/>
                    <a:pt x="6" y="3"/>
                    <a:pt x="7" y="2"/>
                  </a:cubicBezTo>
                  <a:lnTo>
                    <a:pt x="8" y="3"/>
                  </a:lnTo>
                  <a:close/>
                  <a:moveTo>
                    <a:pt x="5" y="5"/>
                  </a:moveTo>
                  <a:cubicBezTo>
                    <a:pt x="5" y="5"/>
                    <a:pt x="4" y="6"/>
                    <a:pt x="4" y="6"/>
                  </a:cubicBezTo>
                  <a:lnTo>
                    <a:pt x="3" y="5"/>
                  </a:lnTo>
                  <a:cubicBezTo>
                    <a:pt x="3" y="4"/>
                    <a:pt x="4" y="4"/>
                    <a:pt x="5" y="4"/>
                  </a:cubicBezTo>
                  <a:lnTo>
                    <a:pt x="5" y="5"/>
                  </a:lnTo>
                  <a:close/>
                  <a:moveTo>
                    <a:pt x="4" y="6"/>
                  </a:moveTo>
                  <a:cubicBezTo>
                    <a:pt x="2" y="7"/>
                    <a:pt x="2" y="8"/>
                    <a:pt x="3" y="9"/>
                  </a:cubicBezTo>
                  <a:lnTo>
                    <a:pt x="2" y="10"/>
                  </a:lnTo>
                  <a:cubicBezTo>
                    <a:pt x="0" y="8"/>
                    <a:pt x="1" y="6"/>
                    <a:pt x="3" y="5"/>
                  </a:cubicBezTo>
                  <a:lnTo>
                    <a:pt x="4" y="6"/>
                  </a:lnTo>
                  <a:close/>
                  <a:moveTo>
                    <a:pt x="3" y="9"/>
                  </a:moveTo>
                  <a:lnTo>
                    <a:pt x="3" y="9"/>
                  </a:lnTo>
                  <a:lnTo>
                    <a:pt x="2" y="10"/>
                  </a:lnTo>
                  <a:lnTo>
                    <a:pt x="3" y="9"/>
                  </a:lnTo>
                  <a:close/>
                  <a:moveTo>
                    <a:pt x="3" y="9"/>
                  </a:moveTo>
                  <a:cubicBezTo>
                    <a:pt x="3" y="10"/>
                    <a:pt x="4" y="10"/>
                    <a:pt x="5" y="10"/>
                  </a:cubicBezTo>
                  <a:lnTo>
                    <a:pt x="5" y="11"/>
                  </a:lnTo>
                  <a:cubicBezTo>
                    <a:pt x="4" y="11"/>
                    <a:pt x="2" y="11"/>
                    <a:pt x="1" y="10"/>
                  </a:cubicBezTo>
                  <a:lnTo>
                    <a:pt x="3" y="9"/>
                  </a:lnTo>
                  <a:close/>
                  <a:moveTo>
                    <a:pt x="5" y="10"/>
                  </a:moveTo>
                  <a:cubicBezTo>
                    <a:pt x="6" y="9"/>
                    <a:pt x="6" y="9"/>
                    <a:pt x="6" y="9"/>
                  </a:cubicBezTo>
                  <a:lnTo>
                    <a:pt x="6" y="11"/>
                  </a:lnTo>
                  <a:cubicBezTo>
                    <a:pt x="6" y="11"/>
                    <a:pt x="6" y="11"/>
                    <a:pt x="5" y="11"/>
                  </a:cubicBezTo>
                  <a:lnTo>
                    <a:pt x="5" y="10"/>
                  </a:lnTo>
                  <a:close/>
                  <a:moveTo>
                    <a:pt x="7" y="11"/>
                  </a:moveTo>
                  <a:lnTo>
                    <a:pt x="6" y="11"/>
                  </a:lnTo>
                  <a:lnTo>
                    <a:pt x="6" y="11"/>
                  </a:lnTo>
                  <a:lnTo>
                    <a:pt x="6" y="10"/>
                  </a:lnTo>
                  <a:lnTo>
                    <a:pt x="7" y="11"/>
                  </a:lnTo>
                  <a:close/>
                  <a:moveTo>
                    <a:pt x="6" y="9"/>
                  </a:moveTo>
                  <a:lnTo>
                    <a:pt x="6" y="9"/>
                  </a:lnTo>
                  <a:lnTo>
                    <a:pt x="7" y="11"/>
                  </a:lnTo>
                  <a:lnTo>
                    <a:pt x="7" y="11"/>
                  </a:lnTo>
                  <a:lnTo>
                    <a:pt x="6" y="9"/>
                  </a:lnTo>
                  <a:close/>
                  <a:moveTo>
                    <a:pt x="7" y="11"/>
                  </a:moveTo>
                  <a:lnTo>
                    <a:pt x="7" y="11"/>
                  </a:lnTo>
                  <a:lnTo>
                    <a:pt x="6" y="10"/>
                  </a:lnTo>
                  <a:lnTo>
                    <a:pt x="7" y="11"/>
                  </a:lnTo>
                  <a:close/>
                  <a:moveTo>
                    <a:pt x="6" y="9"/>
                  </a:moveTo>
                  <a:cubicBezTo>
                    <a:pt x="8" y="9"/>
                    <a:pt x="10" y="9"/>
                    <a:pt x="12" y="9"/>
                  </a:cubicBezTo>
                  <a:lnTo>
                    <a:pt x="12" y="10"/>
                  </a:lnTo>
                  <a:cubicBezTo>
                    <a:pt x="10" y="10"/>
                    <a:pt x="8" y="10"/>
                    <a:pt x="7" y="11"/>
                  </a:cubicBezTo>
                  <a:lnTo>
                    <a:pt x="6" y="9"/>
                  </a:lnTo>
                  <a:close/>
                  <a:moveTo>
                    <a:pt x="12" y="9"/>
                  </a:moveTo>
                  <a:cubicBezTo>
                    <a:pt x="15" y="8"/>
                    <a:pt x="19" y="8"/>
                    <a:pt x="22" y="6"/>
                  </a:cubicBezTo>
                  <a:lnTo>
                    <a:pt x="23" y="7"/>
                  </a:lnTo>
                  <a:cubicBezTo>
                    <a:pt x="20" y="9"/>
                    <a:pt x="16" y="10"/>
                    <a:pt x="12" y="10"/>
                  </a:cubicBezTo>
                  <a:lnTo>
                    <a:pt x="12" y="9"/>
                  </a:lnTo>
                  <a:close/>
                  <a:moveTo>
                    <a:pt x="22" y="6"/>
                  </a:moveTo>
                  <a:lnTo>
                    <a:pt x="22" y="5"/>
                  </a:lnTo>
                  <a:lnTo>
                    <a:pt x="22" y="6"/>
                  </a:lnTo>
                  <a:close/>
                  <a:moveTo>
                    <a:pt x="22" y="5"/>
                  </a:moveTo>
                  <a:cubicBezTo>
                    <a:pt x="23" y="5"/>
                    <a:pt x="23" y="5"/>
                    <a:pt x="22" y="5"/>
                  </a:cubicBezTo>
                  <a:lnTo>
                    <a:pt x="24" y="4"/>
                  </a:lnTo>
                  <a:cubicBezTo>
                    <a:pt x="24" y="5"/>
                    <a:pt x="24" y="6"/>
                    <a:pt x="23" y="7"/>
                  </a:cubicBezTo>
                  <a:lnTo>
                    <a:pt x="22" y="5"/>
                  </a:lnTo>
                  <a:close/>
                  <a:moveTo>
                    <a:pt x="22" y="5"/>
                  </a:moveTo>
                  <a:cubicBezTo>
                    <a:pt x="22" y="5"/>
                    <a:pt x="22" y="4"/>
                    <a:pt x="22" y="4"/>
                  </a:cubicBezTo>
                  <a:lnTo>
                    <a:pt x="23" y="3"/>
                  </a:lnTo>
                  <a:cubicBezTo>
                    <a:pt x="23" y="3"/>
                    <a:pt x="23" y="4"/>
                    <a:pt x="24" y="4"/>
                  </a:cubicBezTo>
                  <a:lnTo>
                    <a:pt x="22" y="5"/>
                  </a:lnTo>
                  <a:close/>
                  <a:moveTo>
                    <a:pt x="22" y="4"/>
                  </a:moveTo>
                  <a:cubicBezTo>
                    <a:pt x="21" y="3"/>
                    <a:pt x="20" y="3"/>
                    <a:pt x="20" y="2"/>
                  </a:cubicBezTo>
                  <a:lnTo>
                    <a:pt x="21" y="2"/>
                  </a:lnTo>
                  <a:cubicBezTo>
                    <a:pt x="22" y="2"/>
                    <a:pt x="22" y="3"/>
                    <a:pt x="23" y="3"/>
                  </a:cubicBezTo>
                  <a:lnTo>
                    <a:pt x="2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2" name="Freeform 612"/>
            <p:cNvSpPr>
              <a:spLocks noEditPoints="1"/>
            </p:cNvSpPr>
            <p:nvPr/>
          </p:nvSpPr>
          <p:spPr bwMode="auto">
            <a:xfrm>
              <a:off x="3294" y="1235"/>
              <a:ext cx="129" cy="67"/>
            </a:xfrm>
            <a:custGeom>
              <a:avLst/>
              <a:gdLst>
                <a:gd name="T0" fmla="*/ 17 w 23"/>
                <a:gd name="T1" fmla="*/ 3 h 12"/>
                <a:gd name="T2" fmla="*/ 17 w 23"/>
                <a:gd name="T3" fmla="*/ 2 h 12"/>
                <a:gd name="T4" fmla="*/ 17 w 23"/>
                <a:gd name="T5" fmla="*/ 3 h 12"/>
                <a:gd name="T6" fmla="*/ 17 w 23"/>
                <a:gd name="T7" fmla="*/ 2 h 12"/>
                <a:gd name="T8" fmla="*/ 17 w 23"/>
                <a:gd name="T9" fmla="*/ 3 h 12"/>
                <a:gd name="T10" fmla="*/ 16 w 23"/>
                <a:gd name="T11" fmla="*/ 1 h 12"/>
                <a:gd name="T12" fmla="*/ 17 w 23"/>
                <a:gd name="T13" fmla="*/ 3 h 12"/>
                <a:gd name="T14" fmla="*/ 9 w 23"/>
                <a:gd name="T15" fmla="*/ 2 h 12"/>
                <a:gd name="T16" fmla="*/ 16 w 23"/>
                <a:gd name="T17" fmla="*/ 1 h 12"/>
                <a:gd name="T18" fmla="*/ 9 w 23"/>
                <a:gd name="T19" fmla="*/ 2 h 12"/>
                <a:gd name="T20" fmla="*/ 9 w 23"/>
                <a:gd name="T21" fmla="*/ 1 h 12"/>
                <a:gd name="T22" fmla="*/ 9 w 23"/>
                <a:gd name="T23" fmla="*/ 2 h 12"/>
                <a:gd name="T24" fmla="*/ 4 w 23"/>
                <a:gd name="T25" fmla="*/ 2 h 12"/>
                <a:gd name="T26" fmla="*/ 9 w 23"/>
                <a:gd name="T27" fmla="*/ 2 h 12"/>
                <a:gd name="T28" fmla="*/ 2 w 23"/>
                <a:gd name="T29" fmla="*/ 4 h 12"/>
                <a:gd name="T30" fmla="*/ 4 w 23"/>
                <a:gd name="T31" fmla="*/ 2 h 12"/>
                <a:gd name="T32" fmla="*/ 2 w 23"/>
                <a:gd name="T33" fmla="*/ 4 h 12"/>
                <a:gd name="T34" fmla="*/ 0 w 23"/>
                <a:gd name="T35" fmla="*/ 6 h 12"/>
                <a:gd name="T36" fmla="*/ 2 w 23"/>
                <a:gd name="T37" fmla="*/ 4 h 12"/>
                <a:gd name="T38" fmla="*/ 2 w 23"/>
                <a:gd name="T39" fmla="*/ 6 h 12"/>
                <a:gd name="T40" fmla="*/ 2 w 23"/>
                <a:gd name="T41" fmla="*/ 6 h 12"/>
                <a:gd name="T42" fmla="*/ 2 w 23"/>
                <a:gd name="T43" fmla="*/ 6 h 12"/>
                <a:gd name="T44" fmla="*/ 0 w 23"/>
                <a:gd name="T45" fmla="*/ 6 h 12"/>
                <a:gd name="T46" fmla="*/ 2 w 23"/>
                <a:gd name="T47" fmla="*/ 6 h 12"/>
                <a:gd name="T48" fmla="*/ 1 w 23"/>
                <a:gd name="T49" fmla="*/ 6 h 12"/>
                <a:gd name="T50" fmla="*/ 2 w 23"/>
                <a:gd name="T51" fmla="*/ 6 h 12"/>
                <a:gd name="T52" fmla="*/ 12 w 23"/>
                <a:gd name="T53" fmla="*/ 11 h 12"/>
                <a:gd name="T54" fmla="*/ 2 w 23"/>
                <a:gd name="T55" fmla="*/ 6 h 12"/>
                <a:gd name="T56" fmla="*/ 19 w 23"/>
                <a:gd name="T57" fmla="*/ 9 h 12"/>
                <a:gd name="T58" fmla="*/ 12 w 23"/>
                <a:gd name="T59" fmla="*/ 11 h 12"/>
                <a:gd name="T60" fmla="*/ 19 w 23"/>
                <a:gd name="T61" fmla="*/ 11 h 12"/>
                <a:gd name="T62" fmla="*/ 19 w 23"/>
                <a:gd name="T63" fmla="*/ 10 h 12"/>
                <a:gd name="T64" fmla="*/ 19 w 23"/>
                <a:gd name="T65" fmla="*/ 9 h 12"/>
                <a:gd name="T66" fmla="*/ 19 w 23"/>
                <a:gd name="T67" fmla="*/ 11 h 12"/>
                <a:gd name="T68" fmla="*/ 19 w 23"/>
                <a:gd name="T69" fmla="*/ 9 h 12"/>
                <a:gd name="T70" fmla="*/ 19 w 23"/>
                <a:gd name="T71" fmla="*/ 9 h 12"/>
                <a:gd name="T72" fmla="*/ 19 w 23"/>
                <a:gd name="T73" fmla="*/ 9 h 12"/>
                <a:gd name="T74" fmla="*/ 22 w 23"/>
                <a:gd name="T75" fmla="*/ 10 h 12"/>
                <a:gd name="T76" fmla="*/ 19 w 23"/>
                <a:gd name="T77" fmla="*/ 11 h 12"/>
                <a:gd name="T78" fmla="*/ 22 w 23"/>
                <a:gd name="T79" fmla="*/ 10 h 12"/>
                <a:gd name="T80" fmla="*/ 22 w 23"/>
                <a:gd name="T81" fmla="*/ 12 h 12"/>
                <a:gd name="T82" fmla="*/ 22 w 23"/>
                <a:gd name="T83" fmla="*/ 10 h 12"/>
                <a:gd name="T84" fmla="*/ 23 w 23"/>
                <a:gd name="T85" fmla="*/ 12 h 12"/>
                <a:gd name="T86" fmla="*/ 23 w 23"/>
                <a:gd name="T87" fmla="*/ 11 h 12"/>
                <a:gd name="T88" fmla="*/ 22 w 23"/>
                <a:gd name="T89" fmla="*/ 10 h 12"/>
                <a:gd name="T90" fmla="*/ 23 w 23"/>
                <a:gd name="T91" fmla="*/ 11 h 12"/>
                <a:gd name="T92" fmla="*/ 23 w 23"/>
                <a:gd name="T93" fmla="*/ 9 h 12"/>
                <a:gd name="T94" fmla="*/ 22 w 23"/>
                <a:gd name="T95" fmla="*/ 10 h 12"/>
                <a:gd name="T96" fmla="*/ 22 w 23"/>
                <a:gd name="T97" fmla="*/ 10 h 12"/>
                <a:gd name="T98" fmla="*/ 22 w 23"/>
                <a:gd name="T99" fmla="*/ 5 h 12"/>
                <a:gd name="T100" fmla="*/ 22 w 23"/>
                <a:gd name="T101" fmla="*/ 10 h 12"/>
                <a:gd name="T102" fmla="*/ 18 w 23"/>
                <a:gd name="T103" fmla="*/ 3 h 12"/>
                <a:gd name="T104" fmla="*/ 22 w 23"/>
                <a:gd name="T105" fmla="*/ 5 h 12"/>
                <a:gd name="T106" fmla="*/ 18 w 23"/>
                <a:gd name="T107" fmla="*/ 3 h 12"/>
                <a:gd name="T108" fmla="*/ 17 w 23"/>
                <a:gd name="T109" fmla="*/ 2 h 12"/>
                <a:gd name="T110" fmla="*/ 18 w 23"/>
                <a:gd name="T11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12">
                  <a:moveTo>
                    <a:pt x="17" y="3"/>
                  </a:moveTo>
                  <a:lnTo>
                    <a:pt x="17" y="3"/>
                  </a:lnTo>
                  <a:lnTo>
                    <a:pt x="17" y="2"/>
                  </a:lnTo>
                  <a:lnTo>
                    <a:pt x="17" y="2"/>
                  </a:lnTo>
                  <a:lnTo>
                    <a:pt x="17" y="3"/>
                  </a:lnTo>
                  <a:close/>
                  <a:moveTo>
                    <a:pt x="17" y="3"/>
                  </a:moveTo>
                  <a:lnTo>
                    <a:pt x="17" y="3"/>
                  </a:lnTo>
                  <a:lnTo>
                    <a:pt x="17" y="2"/>
                  </a:lnTo>
                  <a:lnTo>
                    <a:pt x="17" y="3"/>
                  </a:lnTo>
                  <a:close/>
                  <a:moveTo>
                    <a:pt x="17" y="3"/>
                  </a:moveTo>
                  <a:cubicBezTo>
                    <a:pt x="17" y="3"/>
                    <a:pt x="16" y="3"/>
                    <a:pt x="15" y="3"/>
                  </a:cubicBezTo>
                  <a:lnTo>
                    <a:pt x="16" y="1"/>
                  </a:lnTo>
                  <a:cubicBezTo>
                    <a:pt x="16" y="2"/>
                    <a:pt x="17" y="2"/>
                    <a:pt x="17" y="2"/>
                  </a:cubicBezTo>
                  <a:lnTo>
                    <a:pt x="17" y="3"/>
                  </a:lnTo>
                  <a:close/>
                  <a:moveTo>
                    <a:pt x="15" y="3"/>
                  </a:moveTo>
                  <a:cubicBezTo>
                    <a:pt x="13" y="2"/>
                    <a:pt x="11" y="2"/>
                    <a:pt x="9" y="2"/>
                  </a:cubicBezTo>
                  <a:lnTo>
                    <a:pt x="9" y="1"/>
                  </a:lnTo>
                  <a:cubicBezTo>
                    <a:pt x="11" y="0"/>
                    <a:pt x="13" y="1"/>
                    <a:pt x="16" y="1"/>
                  </a:cubicBezTo>
                  <a:lnTo>
                    <a:pt x="15" y="3"/>
                  </a:lnTo>
                  <a:close/>
                  <a:moveTo>
                    <a:pt x="9" y="2"/>
                  </a:moveTo>
                  <a:lnTo>
                    <a:pt x="9" y="2"/>
                  </a:lnTo>
                  <a:lnTo>
                    <a:pt x="9" y="1"/>
                  </a:lnTo>
                  <a:lnTo>
                    <a:pt x="9" y="2"/>
                  </a:lnTo>
                  <a:close/>
                  <a:moveTo>
                    <a:pt x="9" y="2"/>
                  </a:moveTo>
                  <a:cubicBezTo>
                    <a:pt x="8" y="2"/>
                    <a:pt x="6" y="2"/>
                    <a:pt x="5" y="3"/>
                  </a:cubicBezTo>
                  <a:lnTo>
                    <a:pt x="4" y="2"/>
                  </a:lnTo>
                  <a:cubicBezTo>
                    <a:pt x="6" y="1"/>
                    <a:pt x="7" y="1"/>
                    <a:pt x="9" y="1"/>
                  </a:cubicBezTo>
                  <a:lnTo>
                    <a:pt x="9" y="2"/>
                  </a:lnTo>
                  <a:close/>
                  <a:moveTo>
                    <a:pt x="5" y="3"/>
                  </a:moveTo>
                  <a:cubicBezTo>
                    <a:pt x="4" y="3"/>
                    <a:pt x="3" y="4"/>
                    <a:pt x="2" y="4"/>
                  </a:cubicBezTo>
                  <a:lnTo>
                    <a:pt x="1" y="3"/>
                  </a:lnTo>
                  <a:cubicBezTo>
                    <a:pt x="2" y="3"/>
                    <a:pt x="3" y="2"/>
                    <a:pt x="4" y="2"/>
                  </a:cubicBezTo>
                  <a:lnTo>
                    <a:pt x="5" y="3"/>
                  </a:lnTo>
                  <a:close/>
                  <a:moveTo>
                    <a:pt x="2" y="4"/>
                  </a:moveTo>
                  <a:cubicBezTo>
                    <a:pt x="2" y="5"/>
                    <a:pt x="2" y="5"/>
                    <a:pt x="2" y="6"/>
                  </a:cubicBezTo>
                  <a:lnTo>
                    <a:pt x="0" y="6"/>
                  </a:lnTo>
                  <a:cubicBezTo>
                    <a:pt x="0" y="5"/>
                    <a:pt x="1" y="4"/>
                    <a:pt x="1" y="3"/>
                  </a:cubicBezTo>
                  <a:lnTo>
                    <a:pt x="2" y="4"/>
                  </a:lnTo>
                  <a:close/>
                  <a:moveTo>
                    <a:pt x="2" y="6"/>
                  </a:moveTo>
                  <a:lnTo>
                    <a:pt x="2" y="6"/>
                  </a:lnTo>
                  <a:lnTo>
                    <a:pt x="1" y="6"/>
                  </a:lnTo>
                  <a:lnTo>
                    <a:pt x="2" y="6"/>
                  </a:lnTo>
                  <a:close/>
                  <a:moveTo>
                    <a:pt x="2" y="6"/>
                  </a:moveTo>
                  <a:cubicBezTo>
                    <a:pt x="2" y="6"/>
                    <a:pt x="2" y="6"/>
                    <a:pt x="2" y="6"/>
                  </a:cubicBezTo>
                  <a:lnTo>
                    <a:pt x="1" y="7"/>
                  </a:lnTo>
                  <a:cubicBezTo>
                    <a:pt x="0" y="6"/>
                    <a:pt x="0" y="6"/>
                    <a:pt x="0" y="6"/>
                  </a:cubicBezTo>
                  <a:lnTo>
                    <a:pt x="2" y="6"/>
                  </a:lnTo>
                  <a:close/>
                  <a:moveTo>
                    <a:pt x="2" y="6"/>
                  </a:moveTo>
                  <a:lnTo>
                    <a:pt x="2" y="6"/>
                  </a:lnTo>
                  <a:lnTo>
                    <a:pt x="1" y="6"/>
                  </a:lnTo>
                  <a:lnTo>
                    <a:pt x="2" y="6"/>
                  </a:lnTo>
                  <a:close/>
                  <a:moveTo>
                    <a:pt x="2" y="6"/>
                  </a:moveTo>
                  <a:cubicBezTo>
                    <a:pt x="3" y="10"/>
                    <a:pt x="8" y="10"/>
                    <a:pt x="12" y="9"/>
                  </a:cubicBezTo>
                  <a:lnTo>
                    <a:pt x="12" y="11"/>
                  </a:lnTo>
                  <a:cubicBezTo>
                    <a:pt x="7" y="11"/>
                    <a:pt x="2" y="12"/>
                    <a:pt x="1" y="7"/>
                  </a:cubicBezTo>
                  <a:lnTo>
                    <a:pt x="2" y="6"/>
                  </a:lnTo>
                  <a:close/>
                  <a:moveTo>
                    <a:pt x="12" y="9"/>
                  </a:moveTo>
                  <a:cubicBezTo>
                    <a:pt x="15" y="9"/>
                    <a:pt x="17" y="9"/>
                    <a:pt x="19" y="9"/>
                  </a:cubicBezTo>
                  <a:lnTo>
                    <a:pt x="19" y="11"/>
                  </a:lnTo>
                  <a:cubicBezTo>
                    <a:pt x="17" y="10"/>
                    <a:pt x="15" y="11"/>
                    <a:pt x="12" y="11"/>
                  </a:cubicBezTo>
                  <a:lnTo>
                    <a:pt x="12" y="9"/>
                  </a:lnTo>
                  <a:close/>
                  <a:moveTo>
                    <a:pt x="19" y="11"/>
                  </a:moveTo>
                  <a:lnTo>
                    <a:pt x="19" y="11"/>
                  </a:lnTo>
                  <a:lnTo>
                    <a:pt x="19" y="10"/>
                  </a:lnTo>
                  <a:lnTo>
                    <a:pt x="19" y="11"/>
                  </a:lnTo>
                  <a:close/>
                  <a:moveTo>
                    <a:pt x="19" y="9"/>
                  </a:moveTo>
                  <a:lnTo>
                    <a:pt x="19" y="9"/>
                  </a:lnTo>
                  <a:lnTo>
                    <a:pt x="19" y="11"/>
                  </a:lnTo>
                  <a:lnTo>
                    <a:pt x="19" y="11"/>
                  </a:lnTo>
                  <a:lnTo>
                    <a:pt x="19" y="9"/>
                  </a:lnTo>
                  <a:close/>
                  <a:moveTo>
                    <a:pt x="19" y="9"/>
                  </a:moveTo>
                  <a:lnTo>
                    <a:pt x="19" y="9"/>
                  </a:lnTo>
                  <a:lnTo>
                    <a:pt x="19" y="10"/>
                  </a:lnTo>
                  <a:lnTo>
                    <a:pt x="19" y="9"/>
                  </a:lnTo>
                  <a:close/>
                  <a:moveTo>
                    <a:pt x="19" y="9"/>
                  </a:moveTo>
                  <a:cubicBezTo>
                    <a:pt x="20" y="9"/>
                    <a:pt x="21" y="10"/>
                    <a:pt x="22" y="10"/>
                  </a:cubicBezTo>
                  <a:lnTo>
                    <a:pt x="21" y="11"/>
                  </a:lnTo>
                  <a:cubicBezTo>
                    <a:pt x="20" y="11"/>
                    <a:pt x="20" y="11"/>
                    <a:pt x="19" y="11"/>
                  </a:cubicBezTo>
                  <a:lnTo>
                    <a:pt x="19" y="9"/>
                  </a:lnTo>
                  <a:close/>
                  <a:moveTo>
                    <a:pt x="22" y="10"/>
                  </a:moveTo>
                  <a:cubicBezTo>
                    <a:pt x="22" y="10"/>
                    <a:pt x="22" y="10"/>
                    <a:pt x="23" y="10"/>
                  </a:cubicBezTo>
                  <a:lnTo>
                    <a:pt x="22" y="12"/>
                  </a:lnTo>
                  <a:cubicBezTo>
                    <a:pt x="22" y="12"/>
                    <a:pt x="22" y="11"/>
                    <a:pt x="21" y="11"/>
                  </a:cubicBezTo>
                  <a:lnTo>
                    <a:pt x="22" y="10"/>
                  </a:lnTo>
                  <a:close/>
                  <a:moveTo>
                    <a:pt x="23" y="11"/>
                  </a:moveTo>
                  <a:lnTo>
                    <a:pt x="23" y="12"/>
                  </a:lnTo>
                  <a:lnTo>
                    <a:pt x="22" y="12"/>
                  </a:lnTo>
                  <a:lnTo>
                    <a:pt x="23" y="11"/>
                  </a:lnTo>
                  <a:close/>
                  <a:moveTo>
                    <a:pt x="22" y="11"/>
                  </a:moveTo>
                  <a:cubicBezTo>
                    <a:pt x="22" y="11"/>
                    <a:pt x="22" y="10"/>
                    <a:pt x="22" y="10"/>
                  </a:cubicBezTo>
                  <a:lnTo>
                    <a:pt x="23" y="9"/>
                  </a:lnTo>
                  <a:cubicBezTo>
                    <a:pt x="23" y="10"/>
                    <a:pt x="23" y="11"/>
                    <a:pt x="23" y="11"/>
                  </a:cubicBezTo>
                  <a:lnTo>
                    <a:pt x="22" y="11"/>
                  </a:lnTo>
                  <a:close/>
                  <a:moveTo>
                    <a:pt x="23" y="9"/>
                  </a:moveTo>
                  <a:lnTo>
                    <a:pt x="23" y="9"/>
                  </a:lnTo>
                  <a:lnTo>
                    <a:pt x="22" y="10"/>
                  </a:lnTo>
                  <a:lnTo>
                    <a:pt x="23" y="9"/>
                  </a:lnTo>
                  <a:close/>
                  <a:moveTo>
                    <a:pt x="22" y="10"/>
                  </a:moveTo>
                  <a:cubicBezTo>
                    <a:pt x="22" y="8"/>
                    <a:pt x="21" y="7"/>
                    <a:pt x="20" y="5"/>
                  </a:cubicBezTo>
                  <a:lnTo>
                    <a:pt x="22" y="5"/>
                  </a:lnTo>
                  <a:cubicBezTo>
                    <a:pt x="22" y="6"/>
                    <a:pt x="23" y="8"/>
                    <a:pt x="23" y="9"/>
                  </a:cubicBezTo>
                  <a:lnTo>
                    <a:pt x="22" y="10"/>
                  </a:lnTo>
                  <a:close/>
                  <a:moveTo>
                    <a:pt x="20" y="5"/>
                  </a:moveTo>
                  <a:cubicBezTo>
                    <a:pt x="20" y="4"/>
                    <a:pt x="19" y="3"/>
                    <a:pt x="18" y="3"/>
                  </a:cubicBezTo>
                  <a:lnTo>
                    <a:pt x="18" y="2"/>
                  </a:lnTo>
                  <a:cubicBezTo>
                    <a:pt x="19" y="2"/>
                    <a:pt x="21" y="3"/>
                    <a:pt x="22" y="5"/>
                  </a:cubicBezTo>
                  <a:lnTo>
                    <a:pt x="20" y="5"/>
                  </a:lnTo>
                  <a:close/>
                  <a:moveTo>
                    <a:pt x="18" y="3"/>
                  </a:moveTo>
                  <a:cubicBezTo>
                    <a:pt x="18" y="3"/>
                    <a:pt x="18" y="3"/>
                    <a:pt x="17" y="3"/>
                  </a:cubicBezTo>
                  <a:lnTo>
                    <a:pt x="17" y="2"/>
                  </a:lnTo>
                  <a:cubicBezTo>
                    <a:pt x="17" y="2"/>
                    <a:pt x="17" y="2"/>
                    <a:pt x="18" y="2"/>
                  </a:cubicBezTo>
                  <a:lnTo>
                    <a:pt x="18"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3" name="Freeform 613"/>
            <p:cNvSpPr>
              <a:spLocks/>
            </p:cNvSpPr>
            <p:nvPr/>
          </p:nvSpPr>
          <p:spPr bwMode="auto">
            <a:xfrm>
              <a:off x="3429" y="1257"/>
              <a:ext cx="106" cy="56"/>
            </a:xfrm>
            <a:custGeom>
              <a:avLst/>
              <a:gdLst>
                <a:gd name="T0" fmla="*/ 16 w 19"/>
                <a:gd name="T1" fmla="*/ 6 h 10"/>
                <a:gd name="T2" fmla="*/ 3 w 19"/>
                <a:gd name="T3" fmla="*/ 1 h 10"/>
                <a:gd name="T4" fmla="*/ 5 w 19"/>
                <a:gd name="T5" fmla="*/ 8 h 10"/>
                <a:gd name="T6" fmla="*/ 19 w 19"/>
                <a:gd name="T7" fmla="*/ 10 h 10"/>
                <a:gd name="T8" fmla="*/ 16 w 19"/>
                <a:gd name="T9" fmla="*/ 6 h 10"/>
              </a:gdLst>
              <a:ahLst/>
              <a:cxnLst>
                <a:cxn ang="0">
                  <a:pos x="T0" y="T1"/>
                </a:cxn>
                <a:cxn ang="0">
                  <a:pos x="T2" y="T3"/>
                </a:cxn>
                <a:cxn ang="0">
                  <a:pos x="T4" y="T5"/>
                </a:cxn>
                <a:cxn ang="0">
                  <a:pos x="T6" y="T7"/>
                </a:cxn>
                <a:cxn ang="0">
                  <a:pos x="T8" y="T9"/>
                </a:cxn>
              </a:cxnLst>
              <a:rect l="0" t="0" r="r" b="b"/>
              <a:pathLst>
                <a:path w="19" h="10">
                  <a:moveTo>
                    <a:pt x="16" y="6"/>
                  </a:moveTo>
                  <a:cubicBezTo>
                    <a:pt x="12" y="3"/>
                    <a:pt x="8" y="0"/>
                    <a:pt x="3" y="1"/>
                  </a:cubicBezTo>
                  <a:cubicBezTo>
                    <a:pt x="0" y="2"/>
                    <a:pt x="0" y="8"/>
                    <a:pt x="5" y="8"/>
                  </a:cubicBezTo>
                  <a:cubicBezTo>
                    <a:pt x="10" y="7"/>
                    <a:pt x="14" y="9"/>
                    <a:pt x="19" y="10"/>
                  </a:cubicBezTo>
                  <a:cubicBezTo>
                    <a:pt x="18" y="8"/>
                    <a:pt x="17" y="7"/>
                    <a:pt x="1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4" name="Freeform 614"/>
            <p:cNvSpPr>
              <a:spLocks noEditPoints="1"/>
            </p:cNvSpPr>
            <p:nvPr/>
          </p:nvSpPr>
          <p:spPr bwMode="auto">
            <a:xfrm>
              <a:off x="3429" y="1257"/>
              <a:ext cx="106" cy="56"/>
            </a:xfrm>
            <a:custGeom>
              <a:avLst/>
              <a:gdLst>
                <a:gd name="T0" fmla="*/ 16 w 19"/>
                <a:gd name="T1" fmla="*/ 7 h 10"/>
                <a:gd name="T2" fmla="*/ 17 w 19"/>
                <a:gd name="T3" fmla="*/ 6 h 10"/>
                <a:gd name="T4" fmla="*/ 16 w 19"/>
                <a:gd name="T5" fmla="*/ 7 h 10"/>
                <a:gd name="T6" fmla="*/ 16 w 19"/>
                <a:gd name="T7" fmla="*/ 6 h 10"/>
                <a:gd name="T8" fmla="*/ 16 w 19"/>
                <a:gd name="T9" fmla="*/ 7 h 10"/>
                <a:gd name="T10" fmla="*/ 15 w 19"/>
                <a:gd name="T11" fmla="*/ 4 h 10"/>
                <a:gd name="T12" fmla="*/ 16 w 19"/>
                <a:gd name="T13" fmla="*/ 7 h 10"/>
                <a:gd name="T14" fmla="*/ 12 w 19"/>
                <a:gd name="T15" fmla="*/ 4 h 10"/>
                <a:gd name="T16" fmla="*/ 15 w 19"/>
                <a:gd name="T17" fmla="*/ 4 h 10"/>
                <a:gd name="T18" fmla="*/ 12 w 19"/>
                <a:gd name="T19" fmla="*/ 4 h 10"/>
                <a:gd name="T20" fmla="*/ 3 w 19"/>
                <a:gd name="T21" fmla="*/ 0 h 10"/>
                <a:gd name="T22" fmla="*/ 12 w 19"/>
                <a:gd name="T23" fmla="*/ 4 h 10"/>
                <a:gd name="T24" fmla="*/ 3 w 19"/>
                <a:gd name="T25" fmla="*/ 2 h 10"/>
                <a:gd name="T26" fmla="*/ 3 w 19"/>
                <a:gd name="T27" fmla="*/ 2 h 10"/>
                <a:gd name="T28" fmla="*/ 2 w 19"/>
                <a:gd name="T29" fmla="*/ 3 h 10"/>
                <a:gd name="T30" fmla="*/ 3 w 19"/>
                <a:gd name="T31" fmla="*/ 0 h 10"/>
                <a:gd name="T32" fmla="*/ 2 w 19"/>
                <a:gd name="T33" fmla="*/ 3 h 10"/>
                <a:gd name="T34" fmla="*/ 0 w 19"/>
                <a:gd name="T35" fmla="*/ 5 h 10"/>
                <a:gd name="T36" fmla="*/ 2 w 19"/>
                <a:gd name="T37" fmla="*/ 3 h 10"/>
                <a:gd name="T38" fmla="*/ 2 w 19"/>
                <a:gd name="T39" fmla="*/ 6 h 10"/>
                <a:gd name="T40" fmla="*/ 0 w 19"/>
                <a:gd name="T41" fmla="*/ 5 h 10"/>
                <a:gd name="T42" fmla="*/ 2 w 19"/>
                <a:gd name="T43" fmla="*/ 6 h 10"/>
                <a:gd name="T44" fmla="*/ 5 w 19"/>
                <a:gd name="T45" fmla="*/ 8 h 10"/>
                <a:gd name="T46" fmla="*/ 2 w 19"/>
                <a:gd name="T47" fmla="*/ 6 h 10"/>
                <a:gd name="T48" fmla="*/ 5 w 19"/>
                <a:gd name="T49" fmla="*/ 8 h 10"/>
                <a:gd name="T50" fmla="*/ 5 w 19"/>
                <a:gd name="T51" fmla="*/ 7 h 10"/>
                <a:gd name="T52" fmla="*/ 13 w 19"/>
                <a:gd name="T53" fmla="*/ 9 h 10"/>
                <a:gd name="T54" fmla="*/ 5 w 19"/>
                <a:gd name="T55" fmla="*/ 7 h 10"/>
                <a:gd name="T56" fmla="*/ 19 w 19"/>
                <a:gd name="T57" fmla="*/ 9 h 10"/>
                <a:gd name="T58" fmla="*/ 13 w 19"/>
                <a:gd name="T59" fmla="*/ 9 h 10"/>
                <a:gd name="T60" fmla="*/ 19 w 19"/>
                <a:gd name="T61" fmla="*/ 9 h 10"/>
                <a:gd name="T62" fmla="*/ 19 w 19"/>
                <a:gd name="T63" fmla="*/ 10 h 10"/>
                <a:gd name="T64" fmla="*/ 19 w 19"/>
                <a:gd name="T65" fmla="*/ 9 h 10"/>
                <a:gd name="T66" fmla="*/ 16 w 19"/>
                <a:gd name="T67" fmla="*/ 7 h 10"/>
                <a:gd name="T68" fmla="*/ 19 w 19"/>
                <a:gd name="T69" fmla="*/ 9 h 10"/>
                <a:gd name="T70" fmla="*/ 16 w 19"/>
                <a:gd name="T71" fmla="*/ 7 h 10"/>
                <a:gd name="T72" fmla="*/ 17 w 19"/>
                <a:gd name="T73" fmla="*/ 6 h 10"/>
                <a:gd name="T74" fmla="*/ 16 w 19"/>
                <a:gd name="T75" fmla="*/ 7 h 10"/>
                <a:gd name="T76" fmla="*/ 17 w 19"/>
                <a:gd name="T77" fmla="*/ 6 h 10"/>
                <a:gd name="T78" fmla="*/ 17 w 19"/>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0">
                  <a:moveTo>
                    <a:pt x="16" y="7"/>
                  </a:moveTo>
                  <a:lnTo>
                    <a:pt x="16" y="7"/>
                  </a:lnTo>
                  <a:lnTo>
                    <a:pt x="17" y="6"/>
                  </a:lnTo>
                  <a:lnTo>
                    <a:pt x="17" y="6"/>
                  </a:lnTo>
                  <a:lnTo>
                    <a:pt x="16" y="7"/>
                  </a:lnTo>
                  <a:close/>
                  <a:moveTo>
                    <a:pt x="16" y="7"/>
                  </a:moveTo>
                  <a:lnTo>
                    <a:pt x="16" y="7"/>
                  </a:lnTo>
                  <a:lnTo>
                    <a:pt x="16" y="6"/>
                  </a:lnTo>
                  <a:lnTo>
                    <a:pt x="16" y="7"/>
                  </a:lnTo>
                  <a:close/>
                  <a:moveTo>
                    <a:pt x="16" y="7"/>
                  </a:moveTo>
                  <a:cubicBezTo>
                    <a:pt x="15" y="6"/>
                    <a:pt x="15" y="6"/>
                    <a:pt x="14" y="5"/>
                  </a:cubicBezTo>
                  <a:lnTo>
                    <a:pt x="15" y="4"/>
                  </a:lnTo>
                  <a:cubicBezTo>
                    <a:pt x="16" y="5"/>
                    <a:pt x="16" y="5"/>
                    <a:pt x="17" y="6"/>
                  </a:cubicBezTo>
                  <a:lnTo>
                    <a:pt x="16" y="7"/>
                  </a:lnTo>
                  <a:close/>
                  <a:moveTo>
                    <a:pt x="14" y="5"/>
                  </a:moveTo>
                  <a:cubicBezTo>
                    <a:pt x="14" y="5"/>
                    <a:pt x="13" y="4"/>
                    <a:pt x="12" y="4"/>
                  </a:cubicBezTo>
                  <a:lnTo>
                    <a:pt x="13" y="3"/>
                  </a:lnTo>
                  <a:cubicBezTo>
                    <a:pt x="14" y="3"/>
                    <a:pt x="14" y="4"/>
                    <a:pt x="15" y="4"/>
                  </a:cubicBezTo>
                  <a:lnTo>
                    <a:pt x="14" y="5"/>
                  </a:lnTo>
                  <a:close/>
                  <a:moveTo>
                    <a:pt x="12" y="4"/>
                  </a:moveTo>
                  <a:cubicBezTo>
                    <a:pt x="9" y="2"/>
                    <a:pt x="6" y="1"/>
                    <a:pt x="3" y="2"/>
                  </a:cubicBezTo>
                  <a:lnTo>
                    <a:pt x="3" y="0"/>
                  </a:lnTo>
                  <a:cubicBezTo>
                    <a:pt x="6" y="0"/>
                    <a:pt x="10" y="1"/>
                    <a:pt x="13" y="3"/>
                  </a:cubicBezTo>
                  <a:lnTo>
                    <a:pt x="12" y="4"/>
                  </a:lnTo>
                  <a:close/>
                  <a:moveTo>
                    <a:pt x="3" y="2"/>
                  </a:moveTo>
                  <a:lnTo>
                    <a:pt x="3" y="2"/>
                  </a:lnTo>
                  <a:lnTo>
                    <a:pt x="3" y="1"/>
                  </a:lnTo>
                  <a:lnTo>
                    <a:pt x="3" y="2"/>
                  </a:lnTo>
                  <a:close/>
                  <a:moveTo>
                    <a:pt x="3" y="2"/>
                  </a:moveTo>
                  <a:cubicBezTo>
                    <a:pt x="2" y="2"/>
                    <a:pt x="2" y="2"/>
                    <a:pt x="2" y="3"/>
                  </a:cubicBezTo>
                  <a:lnTo>
                    <a:pt x="0" y="3"/>
                  </a:lnTo>
                  <a:cubicBezTo>
                    <a:pt x="1" y="2"/>
                    <a:pt x="1" y="1"/>
                    <a:pt x="3" y="0"/>
                  </a:cubicBezTo>
                  <a:lnTo>
                    <a:pt x="3" y="2"/>
                  </a:lnTo>
                  <a:close/>
                  <a:moveTo>
                    <a:pt x="2" y="3"/>
                  </a:moveTo>
                  <a:cubicBezTo>
                    <a:pt x="1" y="4"/>
                    <a:pt x="1" y="4"/>
                    <a:pt x="2" y="5"/>
                  </a:cubicBezTo>
                  <a:lnTo>
                    <a:pt x="0" y="5"/>
                  </a:lnTo>
                  <a:cubicBezTo>
                    <a:pt x="0" y="4"/>
                    <a:pt x="0" y="3"/>
                    <a:pt x="0" y="3"/>
                  </a:cubicBezTo>
                  <a:lnTo>
                    <a:pt x="2" y="3"/>
                  </a:lnTo>
                  <a:close/>
                  <a:moveTo>
                    <a:pt x="2" y="5"/>
                  </a:moveTo>
                  <a:cubicBezTo>
                    <a:pt x="2" y="5"/>
                    <a:pt x="2" y="5"/>
                    <a:pt x="2" y="6"/>
                  </a:cubicBezTo>
                  <a:lnTo>
                    <a:pt x="1" y="6"/>
                  </a:lnTo>
                  <a:cubicBezTo>
                    <a:pt x="0" y="6"/>
                    <a:pt x="0" y="5"/>
                    <a:pt x="0" y="5"/>
                  </a:cubicBezTo>
                  <a:lnTo>
                    <a:pt x="2" y="5"/>
                  </a:lnTo>
                  <a:close/>
                  <a:moveTo>
                    <a:pt x="2" y="6"/>
                  </a:moveTo>
                  <a:cubicBezTo>
                    <a:pt x="2" y="7"/>
                    <a:pt x="3" y="7"/>
                    <a:pt x="5" y="7"/>
                  </a:cubicBezTo>
                  <a:lnTo>
                    <a:pt x="5" y="8"/>
                  </a:lnTo>
                  <a:cubicBezTo>
                    <a:pt x="3" y="9"/>
                    <a:pt x="2" y="8"/>
                    <a:pt x="1" y="6"/>
                  </a:cubicBezTo>
                  <a:lnTo>
                    <a:pt x="2" y="6"/>
                  </a:lnTo>
                  <a:close/>
                  <a:moveTo>
                    <a:pt x="5" y="8"/>
                  </a:moveTo>
                  <a:lnTo>
                    <a:pt x="5" y="8"/>
                  </a:lnTo>
                  <a:lnTo>
                    <a:pt x="5" y="8"/>
                  </a:lnTo>
                  <a:close/>
                  <a:moveTo>
                    <a:pt x="5" y="7"/>
                  </a:moveTo>
                  <a:cubicBezTo>
                    <a:pt x="8" y="7"/>
                    <a:pt x="11" y="7"/>
                    <a:pt x="13" y="8"/>
                  </a:cubicBezTo>
                  <a:lnTo>
                    <a:pt x="13" y="9"/>
                  </a:lnTo>
                  <a:cubicBezTo>
                    <a:pt x="10" y="9"/>
                    <a:pt x="8" y="8"/>
                    <a:pt x="5" y="8"/>
                  </a:cubicBezTo>
                  <a:lnTo>
                    <a:pt x="5" y="7"/>
                  </a:lnTo>
                  <a:close/>
                  <a:moveTo>
                    <a:pt x="13" y="8"/>
                  </a:moveTo>
                  <a:cubicBezTo>
                    <a:pt x="15" y="8"/>
                    <a:pt x="17" y="9"/>
                    <a:pt x="19" y="9"/>
                  </a:cubicBezTo>
                  <a:lnTo>
                    <a:pt x="19" y="10"/>
                  </a:lnTo>
                  <a:cubicBezTo>
                    <a:pt x="17" y="10"/>
                    <a:pt x="15" y="10"/>
                    <a:pt x="13" y="9"/>
                  </a:cubicBezTo>
                  <a:lnTo>
                    <a:pt x="13" y="8"/>
                  </a:lnTo>
                  <a:close/>
                  <a:moveTo>
                    <a:pt x="19" y="9"/>
                  </a:moveTo>
                  <a:lnTo>
                    <a:pt x="19" y="10"/>
                  </a:lnTo>
                  <a:lnTo>
                    <a:pt x="19" y="10"/>
                  </a:lnTo>
                  <a:lnTo>
                    <a:pt x="19" y="10"/>
                  </a:lnTo>
                  <a:lnTo>
                    <a:pt x="19" y="9"/>
                  </a:lnTo>
                  <a:close/>
                  <a:moveTo>
                    <a:pt x="18" y="10"/>
                  </a:moveTo>
                  <a:cubicBezTo>
                    <a:pt x="18" y="8"/>
                    <a:pt x="17" y="8"/>
                    <a:pt x="16" y="7"/>
                  </a:cubicBezTo>
                  <a:lnTo>
                    <a:pt x="17" y="6"/>
                  </a:lnTo>
                  <a:cubicBezTo>
                    <a:pt x="18" y="7"/>
                    <a:pt x="19" y="8"/>
                    <a:pt x="19" y="9"/>
                  </a:cubicBezTo>
                  <a:lnTo>
                    <a:pt x="18" y="10"/>
                  </a:lnTo>
                  <a:close/>
                  <a:moveTo>
                    <a:pt x="16" y="7"/>
                  </a:moveTo>
                  <a:cubicBezTo>
                    <a:pt x="16" y="7"/>
                    <a:pt x="16" y="7"/>
                    <a:pt x="16" y="7"/>
                  </a:cubicBezTo>
                  <a:lnTo>
                    <a:pt x="17" y="6"/>
                  </a:lnTo>
                  <a:cubicBezTo>
                    <a:pt x="17" y="6"/>
                    <a:pt x="17" y="6"/>
                    <a:pt x="17" y="6"/>
                  </a:cubicBezTo>
                  <a:lnTo>
                    <a:pt x="16" y="7"/>
                  </a:lnTo>
                  <a:close/>
                  <a:moveTo>
                    <a:pt x="17" y="6"/>
                  </a:moveTo>
                  <a:lnTo>
                    <a:pt x="17" y="6"/>
                  </a:lnTo>
                  <a:lnTo>
                    <a:pt x="16"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5" name="Freeform 615"/>
            <p:cNvSpPr>
              <a:spLocks/>
            </p:cNvSpPr>
            <p:nvPr/>
          </p:nvSpPr>
          <p:spPr bwMode="auto">
            <a:xfrm>
              <a:off x="3725" y="1285"/>
              <a:ext cx="95" cy="101"/>
            </a:xfrm>
            <a:custGeom>
              <a:avLst/>
              <a:gdLst>
                <a:gd name="T0" fmla="*/ 11 w 17"/>
                <a:gd name="T1" fmla="*/ 1 h 18"/>
                <a:gd name="T2" fmla="*/ 1 w 17"/>
                <a:gd name="T3" fmla="*/ 11 h 18"/>
                <a:gd name="T4" fmla="*/ 5 w 17"/>
                <a:gd name="T5" fmla="*/ 17 h 18"/>
                <a:gd name="T6" fmla="*/ 13 w 17"/>
                <a:gd name="T7" fmla="*/ 11 h 18"/>
                <a:gd name="T8" fmla="*/ 15 w 17"/>
                <a:gd name="T9" fmla="*/ 1 h 18"/>
                <a:gd name="T10" fmla="*/ 11 w 17"/>
                <a:gd name="T11" fmla="*/ 1 h 18"/>
              </a:gdLst>
              <a:ahLst/>
              <a:cxnLst>
                <a:cxn ang="0">
                  <a:pos x="T0" y="T1"/>
                </a:cxn>
                <a:cxn ang="0">
                  <a:pos x="T2" y="T3"/>
                </a:cxn>
                <a:cxn ang="0">
                  <a:pos x="T4" y="T5"/>
                </a:cxn>
                <a:cxn ang="0">
                  <a:pos x="T6" y="T7"/>
                </a:cxn>
                <a:cxn ang="0">
                  <a:pos x="T8" y="T9"/>
                </a:cxn>
                <a:cxn ang="0">
                  <a:pos x="T10" y="T11"/>
                </a:cxn>
              </a:cxnLst>
              <a:rect l="0" t="0" r="r" b="b"/>
              <a:pathLst>
                <a:path w="17" h="18">
                  <a:moveTo>
                    <a:pt x="11" y="1"/>
                  </a:moveTo>
                  <a:cubicBezTo>
                    <a:pt x="7" y="3"/>
                    <a:pt x="2" y="6"/>
                    <a:pt x="1" y="11"/>
                  </a:cubicBezTo>
                  <a:cubicBezTo>
                    <a:pt x="0" y="14"/>
                    <a:pt x="2" y="17"/>
                    <a:pt x="5" y="17"/>
                  </a:cubicBezTo>
                  <a:cubicBezTo>
                    <a:pt x="8" y="18"/>
                    <a:pt x="11" y="14"/>
                    <a:pt x="13" y="11"/>
                  </a:cubicBezTo>
                  <a:cubicBezTo>
                    <a:pt x="15" y="8"/>
                    <a:pt x="17" y="4"/>
                    <a:pt x="15" y="1"/>
                  </a:cubicBezTo>
                  <a:cubicBezTo>
                    <a:pt x="14" y="0"/>
                    <a:pt x="11" y="0"/>
                    <a:pt x="1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6" name="Freeform 616"/>
            <p:cNvSpPr>
              <a:spLocks noEditPoints="1"/>
            </p:cNvSpPr>
            <p:nvPr/>
          </p:nvSpPr>
          <p:spPr bwMode="auto">
            <a:xfrm>
              <a:off x="3725" y="1279"/>
              <a:ext cx="95" cy="107"/>
            </a:xfrm>
            <a:custGeom>
              <a:avLst/>
              <a:gdLst>
                <a:gd name="T0" fmla="*/ 11 w 17"/>
                <a:gd name="T1" fmla="*/ 2 h 19"/>
                <a:gd name="T2" fmla="*/ 10 w 17"/>
                <a:gd name="T3" fmla="*/ 1 h 19"/>
                <a:gd name="T4" fmla="*/ 10 w 17"/>
                <a:gd name="T5" fmla="*/ 1 h 19"/>
                <a:gd name="T6" fmla="*/ 11 w 17"/>
                <a:gd name="T7" fmla="*/ 2 h 19"/>
                <a:gd name="T8" fmla="*/ 11 w 17"/>
                <a:gd name="T9" fmla="*/ 2 h 19"/>
                <a:gd name="T10" fmla="*/ 9 w 17"/>
                <a:gd name="T11" fmla="*/ 2 h 19"/>
                <a:gd name="T12" fmla="*/ 11 w 17"/>
                <a:gd name="T13" fmla="*/ 2 h 19"/>
                <a:gd name="T14" fmla="*/ 2 w 17"/>
                <a:gd name="T15" fmla="*/ 12 h 19"/>
                <a:gd name="T16" fmla="*/ 9 w 17"/>
                <a:gd name="T17" fmla="*/ 2 h 19"/>
                <a:gd name="T18" fmla="*/ 2 w 17"/>
                <a:gd name="T19" fmla="*/ 12 h 19"/>
                <a:gd name="T20" fmla="*/ 1 w 17"/>
                <a:gd name="T21" fmla="*/ 12 h 19"/>
                <a:gd name="T22" fmla="*/ 2 w 17"/>
                <a:gd name="T23" fmla="*/ 12 h 19"/>
                <a:gd name="T24" fmla="*/ 0 w 17"/>
                <a:gd name="T25" fmla="*/ 12 h 19"/>
                <a:gd name="T26" fmla="*/ 2 w 17"/>
                <a:gd name="T27" fmla="*/ 12 h 19"/>
                <a:gd name="T28" fmla="*/ 2 w 17"/>
                <a:gd name="T29" fmla="*/ 16 h 19"/>
                <a:gd name="T30" fmla="*/ 0 w 17"/>
                <a:gd name="T31" fmla="*/ 12 h 19"/>
                <a:gd name="T32" fmla="*/ 2 w 17"/>
                <a:gd name="T33" fmla="*/ 16 h 19"/>
                <a:gd name="T34" fmla="*/ 4 w 17"/>
                <a:gd name="T35" fmla="*/ 19 h 19"/>
                <a:gd name="T36" fmla="*/ 2 w 17"/>
                <a:gd name="T37" fmla="*/ 16 h 19"/>
                <a:gd name="T38" fmla="*/ 4 w 17"/>
                <a:gd name="T39" fmla="*/ 19 h 19"/>
                <a:gd name="T40" fmla="*/ 4 w 17"/>
                <a:gd name="T41" fmla="*/ 19 h 19"/>
                <a:gd name="T42" fmla="*/ 5 w 17"/>
                <a:gd name="T43" fmla="*/ 18 h 19"/>
                <a:gd name="T44" fmla="*/ 4 w 17"/>
                <a:gd name="T45" fmla="*/ 19 h 19"/>
                <a:gd name="T46" fmla="*/ 5 w 17"/>
                <a:gd name="T47" fmla="*/ 18 h 19"/>
                <a:gd name="T48" fmla="*/ 5 w 17"/>
                <a:gd name="T49" fmla="*/ 18 h 19"/>
                <a:gd name="T50" fmla="*/ 9 w 17"/>
                <a:gd name="T51" fmla="*/ 16 h 19"/>
                <a:gd name="T52" fmla="*/ 4 w 17"/>
                <a:gd name="T53" fmla="*/ 19 h 19"/>
                <a:gd name="T54" fmla="*/ 9 w 17"/>
                <a:gd name="T55" fmla="*/ 16 h 19"/>
                <a:gd name="T56" fmla="*/ 14 w 17"/>
                <a:gd name="T57" fmla="*/ 13 h 19"/>
                <a:gd name="T58" fmla="*/ 9 w 17"/>
                <a:gd name="T59" fmla="*/ 16 h 19"/>
                <a:gd name="T60" fmla="*/ 13 w 17"/>
                <a:gd name="T61" fmla="*/ 12 h 19"/>
                <a:gd name="T62" fmla="*/ 14 w 17"/>
                <a:gd name="T63" fmla="*/ 13 h 19"/>
                <a:gd name="T64" fmla="*/ 13 w 17"/>
                <a:gd name="T65" fmla="*/ 12 h 19"/>
                <a:gd name="T66" fmla="*/ 13 w 17"/>
                <a:gd name="T67" fmla="*/ 12 h 19"/>
                <a:gd name="T68" fmla="*/ 14 w 17"/>
                <a:gd name="T69" fmla="*/ 11 h 19"/>
                <a:gd name="T70" fmla="*/ 14 w 17"/>
                <a:gd name="T71" fmla="*/ 13 h 19"/>
                <a:gd name="T72" fmla="*/ 14 w 17"/>
                <a:gd name="T73" fmla="*/ 11 h 19"/>
                <a:gd name="T74" fmla="*/ 16 w 17"/>
                <a:gd name="T75" fmla="*/ 10 h 19"/>
                <a:gd name="T76" fmla="*/ 14 w 17"/>
                <a:gd name="T77" fmla="*/ 11 h 19"/>
                <a:gd name="T78" fmla="*/ 14 w 17"/>
                <a:gd name="T79" fmla="*/ 3 h 19"/>
                <a:gd name="T80" fmla="*/ 16 w 17"/>
                <a:gd name="T81" fmla="*/ 10 h 19"/>
                <a:gd name="T82" fmla="*/ 15 w 17"/>
                <a:gd name="T83" fmla="*/ 2 h 19"/>
                <a:gd name="T84" fmla="*/ 16 w 17"/>
                <a:gd name="T85" fmla="*/ 2 h 19"/>
                <a:gd name="T86" fmla="*/ 14 w 17"/>
                <a:gd name="T87" fmla="*/ 3 h 19"/>
                <a:gd name="T88" fmla="*/ 15 w 17"/>
                <a:gd name="T89" fmla="*/ 2 h 19"/>
                <a:gd name="T90" fmla="*/ 14 w 17"/>
                <a:gd name="T91" fmla="*/ 3 h 19"/>
                <a:gd name="T92" fmla="*/ 14 w 17"/>
                <a:gd name="T93" fmla="*/ 3 h 19"/>
                <a:gd name="T94" fmla="*/ 14 w 17"/>
                <a:gd name="T95" fmla="*/ 3 h 19"/>
                <a:gd name="T96" fmla="*/ 14 w 17"/>
                <a:gd name="T97" fmla="*/ 2 h 19"/>
                <a:gd name="T98" fmla="*/ 15 w 17"/>
                <a:gd name="T99" fmla="*/ 2 h 19"/>
                <a:gd name="T100" fmla="*/ 14 w 17"/>
                <a:gd name="T101" fmla="*/ 2 h 19"/>
                <a:gd name="T102" fmla="*/ 14 w 17"/>
                <a:gd name="T103" fmla="*/ 1 h 19"/>
                <a:gd name="T104" fmla="*/ 14 w 17"/>
                <a:gd name="T105" fmla="*/ 2 h 19"/>
                <a:gd name="T106" fmla="*/ 11 w 17"/>
                <a:gd name="T107" fmla="*/ 2 h 19"/>
                <a:gd name="T108" fmla="*/ 14 w 17"/>
                <a:gd name="T109" fmla="*/ 1 h 19"/>
                <a:gd name="T110" fmla="*/ 10 w 17"/>
                <a:gd name="T111" fmla="*/ 1 h 19"/>
                <a:gd name="T112" fmla="*/ 11 w 17"/>
                <a:gd name="T11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9">
                  <a:moveTo>
                    <a:pt x="11" y="2"/>
                  </a:moveTo>
                  <a:lnTo>
                    <a:pt x="11" y="2"/>
                  </a:lnTo>
                  <a:lnTo>
                    <a:pt x="10" y="1"/>
                  </a:lnTo>
                  <a:lnTo>
                    <a:pt x="10" y="1"/>
                  </a:lnTo>
                  <a:lnTo>
                    <a:pt x="11" y="2"/>
                  </a:lnTo>
                  <a:close/>
                  <a:moveTo>
                    <a:pt x="10" y="1"/>
                  </a:moveTo>
                  <a:lnTo>
                    <a:pt x="10" y="1"/>
                  </a:lnTo>
                  <a:lnTo>
                    <a:pt x="11" y="2"/>
                  </a:lnTo>
                  <a:lnTo>
                    <a:pt x="10" y="1"/>
                  </a:lnTo>
                  <a:close/>
                  <a:moveTo>
                    <a:pt x="11" y="2"/>
                  </a:moveTo>
                  <a:cubicBezTo>
                    <a:pt x="11" y="3"/>
                    <a:pt x="10" y="3"/>
                    <a:pt x="9" y="3"/>
                  </a:cubicBezTo>
                  <a:lnTo>
                    <a:pt x="9" y="2"/>
                  </a:lnTo>
                  <a:cubicBezTo>
                    <a:pt x="9" y="2"/>
                    <a:pt x="10" y="1"/>
                    <a:pt x="10" y="1"/>
                  </a:cubicBezTo>
                  <a:lnTo>
                    <a:pt x="11" y="2"/>
                  </a:lnTo>
                  <a:close/>
                  <a:moveTo>
                    <a:pt x="9" y="3"/>
                  </a:moveTo>
                  <a:cubicBezTo>
                    <a:pt x="6" y="6"/>
                    <a:pt x="2" y="8"/>
                    <a:pt x="2" y="12"/>
                  </a:cubicBezTo>
                  <a:lnTo>
                    <a:pt x="0" y="12"/>
                  </a:lnTo>
                  <a:cubicBezTo>
                    <a:pt x="1" y="7"/>
                    <a:pt x="5" y="5"/>
                    <a:pt x="9" y="2"/>
                  </a:cubicBezTo>
                  <a:lnTo>
                    <a:pt x="9" y="3"/>
                  </a:lnTo>
                  <a:close/>
                  <a:moveTo>
                    <a:pt x="2" y="12"/>
                  </a:moveTo>
                  <a:lnTo>
                    <a:pt x="2" y="12"/>
                  </a:lnTo>
                  <a:lnTo>
                    <a:pt x="1" y="12"/>
                  </a:lnTo>
                  <a:lnTo>
                    <a:pt x="2" y="12"/>
                  </a:lnTo>
                  <a:close/>
                  <a:moveTo>
                    <a:pt x="2" y="12"/>
                  </a:moveTo>
                  <a:cubicBezTo>
                    <a:pt x="2" y="12"/>
                    <a:pt x="2" y="12"/>
                    <a:pt x="2" y="12"/>
                  </a:cubicBezTo>
                  <a:lnTo>
                    <a:pt x="0" y="12"/>
                  </a:lnTo>
                  <a:cubicBezTo>
                    <a:pt x="0" y="12"/>
                    <a:pt x="0" y="12"/>
                    <a:pt x="0" y="12"/>
                  </a:cubicBezTo>
                  <a:lnTo>
                    <a:pt x="2" y="12"/>
                  </a:lnTo>
                  <a:close/>
                  <a:moveTo>
                    <a:pt x="2" y="12"/>
                  </a:moveTo>
                  <a:cubicBezTo>
                    <a:pt x="1" y="13"/>
                    <a:pt x="2" y="15"/>
                    <a:pt x="2" y="16"/>
                  </a:cubicBezTo>
                  <a:lnTo>
                    <a:pt x="1" y="16"/>
                  </a:lnTo>
                  <a:cubicBezTo>
                    <a:pt x="0" y="15"/>
                    <a:pt x="0" y="13"/>
                    <a:pt x="0" y="12"/>
                  </a:cubicBezTo>
                  <a:lnTo>
                    <a:pt x="2" y="12"/>
                  </a:lnTo>
                  <a:close/>
                  <a:moveTo>
                    <a:pt x="2" y="16"/>
                  </a:moveTo>
                  <a:cubicBezTo>
                    <a:pt x="3" y="17"/>
                    <a:pt x="3" y="17"/>
                    <a:pt x="5" y="18"/>
                  </a:cubicBezTo>
                  <a:lnTo>
                    <a:pt x="4" y="19"/>
                  </a:lnTo>
                  <a:cubicBezTo>
                    <a:pt x="3" y="19"/>
                    <a:pt x="2" y="18"/>
                    <a:pt x="1" y="16"/>
                  </a:cubicBezTo>
                  <a:lnTo>
                    <a:pt x="2" y="16"/>
                  </a:lnTo>
                  <a:close/>
                  <a:moveTo>
                    <a:pt x="4" y="19"/>
                  </a:moveTo>
                  <a:lnTo>
                    <a:pt x="4" y="19"/>
                  </a:lnTo>
                  <a:lnTo>
                    <a:pt x="4" y="18"/>
                  </a:lnTo>
                  <a:lnTo>
                    <a:pt x="4" y="19"/>
                  </a:lnTo>
                  <a:close/>
                  <a:moveTo>
                    <a:pt x="5" y="18"/>
                  </a:moveTo>
                  <a:cubicBezTo>
                    <a:pt x="5" y="18"/>
                    <a:pt x="5" y="18"/>
                    <a:pt x="5" y="18"/>
                  </a:cubicBezTo>
                  <a:lnTo>
                    <a:pt x="5" y="19"/>
                  </a:lnTo>
                  <a:cubicBezTo>
                    <a:pt x="4" y="19"/>
                    <a:pt x="4" y="19"/>
                    <a:pt x="4" y="19"/>
                  </a:cubicBezTo>
                  <a:lnTo>
                    <a:pt x="5" y="18"/>
                  </a:lnTo>
                  <a:close/>
                  <a:moveTo>
                    <a:pt x="5" y="18"/>
                  </a:moveTo>
                  <a:lnTo>
                    <a:pt x="5" y="18"/>
                  </a:lnTo>
                  <a:lnTo>
                    <a:pt x="5" y="18"/>
                  </a:lnTo>
                  <a:close/>
                  <a:moveTo>
                    <a:pt x="5" y="18"/>
                  </a:moveTo>
                  <a:cubicBezTo>
                    <a:pt x="6" y="18"/>
                    <a:pt x="8" y="17"/>
                    <a:pt x="9" y="16"/>
                  </a:cubicBezTo>
                  <a:lnTo>
                    <a:pt x="10" y="17"/>
                  </a:lnTo>
                  <a:cubicBezTo>
                    <a:pt x="8" y="18"/>
                    <a:pt x="7" y="19"/>
                    <a:pt x="4" y="19"/>
                  </a:cubicBezTo>
                  <a:lnTo>
                    <a:pt x="5" y="18"/>
                  </a:lnTo>
                  <a:close/>
                  <a:moveTo>
                    <a:pt x="9" y="16"/>
                  </a:moveTo>
                  <a:cubicBezTo>
                    <a:pt x="11" y="15"/>
                    <a:pt x="12" y="13"/>
                    <a:pt x="13" y="12"/>
                  </a:cubicBezTo>
                  <a:lnTo>
                    <a:pt x="14" y="13"/>
                  </a:lnTo>
                  <a:cubicBezTo>
                    <a:pt x="13" y="14"/>
                    <a:pt x="12" y="16"/>
                    <a:pt x="10" y="17"/>
                  </a:cubicBezTo>
                  <a:lnTo>
                    <a:pt x="9" y="16"/>
                  </a:lnTo>
                  <a:close/>
                  <a:moveTo>
                    <a:pt x="13" y="12"/>
                  </a:moveTo>
                  <a:lnTo>
                    <a:pt x="13" y="12"/>
                  </a:lnTo>
                  <a:lnTo>
                    <a:pt x="14" y="13"/>
                  </a:lnTo>
                  <a:lnTo>
                    <a:pt x="14" y="13"/>
                  </a:lnTo>
                  <a:lnTo>
                    <a:pt x="13" y="12"/>
                  </a:lnTo>
                  <a:close/>
                  <a:moveTo>
                    <a:pt x="13" y="12"/>
                  </a:moveTo>
                  <a:lnTo>
                    <a:pt x="13" y="12"/>
                  </a:lnTo>
                  <a:lnTo>
                    <a:pt x="13" y="12"/>
                  </a:lnTo>
                  <a:close/>
                  <a:moveTo>
                    <a:pt x="13" y="12"/>
                  </a:moveTo>
                  <a:cubicBezTo>
                    <a:pt x="13" y="12"/>
                    <a:pt x="13" y="11"/>
                    <a:pt x="14" y="11"/>
                  </a:cubicBezTo>
                  <a:lnTo>
                    <a:pt x="15" y="11"/>
                  </a:lnTo>
                  <a:cubicBezTo>
                    <a:pt x="15" y="12"/>
                    <a:pt x="14" y="12"/>
                    <a:pt x="14" y="13"/>
                  </a:cubicBezTo>
                  <a:lnTo>
                    <a:pt x="13" y="12"/>
                  </a:lnTo>
                  <a:close/>
                  <a:moveTo>
                    <a:pt x="14" y="11"/>
                  </a:moveTo>
                  <a:cubicBezTo>
                    <a:pt x="14" y="10"/>
                    <a:pt x="14" y="10"/>
                    <a:pt x="14" y="9"/>
                  </a:cubicBezTo>
                  <a:lnTo>
                    <a:pt x="16" y="10"/>
                  </a:lnTo>
                  <a:cubicBezTo>
                    <a:pt x="15" y="10"/>
                    <a:pt x="15" y="11"/>
                    <a:pt x="15" y="11"/>
                  </a:cubicBezTo>
                  <a:lnTo>
                    <a:pt x="14" y="11"/>
                  </a:lnTo>
                  <a:close/>
                  <a:moveTo>
                    <a:pt x="14" y="9"/>
                  </a:moveTo>
                  <a:cubicBezTo>
                    <a:pt x="15" y="7"/>
                    <a:pt x="16" y="5"/>
                    <a:pt x="14" y="3"/>
                  </a:cubicBezTo>
                  <a:lnTo>
                    <a:pt x="16" y="2"/>
                  </a:lnTo>
                  <a:cubicBezTo>
                    <a:pt x="17" y="4"/>
                    <a:pt x="17" y="7"/>
                    <a:pt x="16" y="10"/>
                  </a:cubicBezTo>
                  <a:lnTo>
                    <a:pt x="14" y="9"/>
                  </a:lnTo>
                  <a:close/>
                  <a:moveTo>
                    <a:pt x="15" y="2"/>
                  </a:moveTo>
                  <a:lnTo>
                    <a:pt x="16" y="2"/>
                  </a:lnTo>
                  <a:lnTo>
                    <a:pt x="16" y="2"/>
                  </a:lnTo>
                  <a:lnTo>
                    <a:pt x="15" y="2"/>
                  </a:lnTo>
                  <a:close/>
                  <a:moveTo>
                    <a:pt x="14" y="3"/>
                  </a:moveTo>
                  <a:lnTo>
                    <a:pt x="14" y="3"/>
                  </a:lnTo>
                  <a:lnTo>
                    <a:pt x="15" y="2"/>
                  </a:lnTo>
                  <a:lnTo>
                    <a:pt x="15" y="2"/>
                  </a:lnTo>
                  <a:lnTo>
                    <a:pt x="14" y="3"/>
                  </a:lnTo>
                  <a:close/>
                  <a:moveTo>
                    <a:pt x="14" y="3"/>
                  </a:moveTo>
                  <a:lnTo>
                    <a:pt x="14" y="3"/>
                  </a:lnTo>
                  <a:lnTo>
                    <a:pt x="15" y="2"/>
                  </a:lnTo>
                  <a:lnTo>
                    <a:pt x="14" y="3"/>
                  </a:lnTo>
                  <a:close/>
                  <a:moveTo>
                    <a:pt x="14" y="3"/>
                  </a:moveTo>
                  <a:cubicBezTo>
                    <a:pt x="14" y="2"/>
                    <a:pt x="14" y="2"/>
                    <a:pt x="14" y="2"/>
                  </a:cubicBezTo>
                  <a:lnTo>
                    <a:pt x="15" y="1"/>
                  </a:lnTo>
                  <a:cubicBezTo>
                    <a:pt x="15" y="1"/>
                    <a:pt x="15" y="2"/>
                    <a:pt x="15" y="2"/>
                  </a:cubicBezTo>
                  <a:lnTo>
                    <a:pt x="14" y="3"/>
                  </a:lnTo>
                  <a:close/>
                  <a:moveTo>
                    <a:pt x="14" y="2"/>
                  </a:moveTo>
                  <a:cubicBezTo>
                    <a:pt x="14" y="2"/>
                    <a:pt x="14" y="2"/>
                    <a:pt x="14" y="2"/>
                  </a:cubicBezTo>
                  <a:lnTo>
                    <a:pt x="14" y="1"/>
                  </a:lnTo>
                  <a:cubicBezTo>
                    <a:pt x="14" y="1"/>
                    <a:pt x="15" y="1"/>
                    <a:pt x="15" y="1"/>
                  </a:cubicBezTo>
                  <a:lnTo>
                    <a:pt x="14" y="2"/>
                  </a:lnTo>
                  <a:close/>
                  <a:moveTo>
                    <a:pt x="14" y="2"/>
                  </a:moveTo>
                  <a:cubicBezTo>
                    <a:pt x="13" y="2"/>
                    <a:pt x="12" y="2"/>
                    <a:pt x="11" y="2"/>
                  </a:cubicBezTo>
                  <a:lnTo>
                    <a:pt x="11" y="1"/>
                  </a:lnTo>
                  <a:cubicBezTo>
                    <a:pt x="11" y="1"/>
                    <a:pt x="13" y="0"/>
                    <a:pt x="14" y="1"/>
                  </a:cubicBezTo>
                  <a:lnTo>
                    <a:pt x="14" y="2"/>
                  </a:lnTo>
                  <a:close/>
                  <a:moveTo>
                    <a:pt x="10" y="1"/>
                  </a:moveTo>
                  <a:lnTo>
                    <a:pt x="11" y="1"/>
                  </a:lnTo>
                  <a:lnTo>
                    <a:pt x="11" y="2"/>
                  </a:lnTo>
                  <a:lnTo>
                    <a:pt x="10"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7" name="Freeform 617"/>
            <p:cNvSpPr>
              <a:spLocks/>
            </p:cNvSpPr>
            <p:nvPr/>
          </p:nvSpPr>
          <p:spPr bwMode="auto">
            <a:xfrm>
              <a:off x="3658" y="1196"/>
              <a:ext cx="117" cy="83"/>
            </a:xfrm>
            <a:custGeom>
              <a:avLst/>
              <a:gdLst>
                <a:gd name="T0" fmla="*/ 18 w 21"/>
                <a:gd name="T1" fmla="*/ 1 h 15"/>
                <a:gd name="T2" fmla="*/ 1 w 21"/>
                <a:gd name="T3" fmla="*/ 8 h 15"/>
                <a:gd name="T4" fmla="*/ 2 w 21"/>
                <a:gd name="T5" fmla="*/ 12 h 15"/>
                <a:gd name="T6" fmla="*/ 9 w 21"/>
                <a:gd name="T7" fmla="*/ 15 h 15"/>
                <a:gd name="T8" fmla="*/ 18 w 21"/>
                <a:gd name="T9" fmla="*/ 12 h 15"/>
                <a:gd name="T10" fmla="*/ 20 w 21"/>
                <a:gd name="T11" fmla="*/ 2 h 15"/>
                <a:gd name="T12" fmla="*/ 18 w 2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18" y="1"/>
                  </a:moveTo>
                  <a:cubicBezTo>
                    <a:pt x="12" y="1"/>
                    <a:pt x="6" y="3"/>
                    <a:pt x="1" y="8"/>
                  </a:cubicBezTo>
                  <a:cubicBezTo>
                    <a:pt x="0" y="9"/>
                    <a:pt x="0" y="11"/>
                    <a:pt x="2" y="12"/>
                  </a:cubicBezTo>
                  <a:cubicBezTo>
                    <a:pt x="4" y="13"/>
                    <a:pt x="7" y="15"/>
                    <a:pt x="9" y="15"/>
                  </a:cubicBezTo>
                  <a:cubicBezTo>
                    <a:pt x="12" y="14"/>
                    <a:pt x="16" y="14"/>
                    <a:pt x="18" y="12"/>
                  </a:cubicBezTo>
                  <a:cubicBezTo>
                    <a:pt x="20" y="9"/>
                    <a:pt x="21" y="5"/>
                    <a:pt x="20" y="2"/>
                  </a:cubicBezTo>
                  <a:cubicBezTo>
                    <a:pt x="20" y="1"/>
                    <a:pt x="19" y="0"/>
                    <a:pt x="1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8" name="Freeform 618"/>
            <p:cNvSpPr>
              <a:spLocks noEditPoints="1"/>
            </p:cNvSpPr>
            <p:nvPr/>
          </p:nvSpPr>
          <p:spPr bwMode="auto">
            <a:xfrm>
              <a:off x="3658" y="1196"/>
              <a:ext cx="117" cy="83"/>
            </a:xfrm>
            <a:custGeom>
              <a:avLst/>
              <a:gdLst>
                <a:gd name="T0" fmla="*/ 18 w 21"/>
                <a:gd name="T1" fmla="*/ 0 h 15"/>
                <a:gd name="T2" fmla="*/ 18 w 21"/>
                <a:gd name="T3" fmla="*/ 1 h 15"/>
                <a:gd name="T4" fmla="*/ 18 w 21"/>
                <a:gd name="T5" fmla="*/ 0 h 15"/>
                <a:gd name="T6" fmla="*/ 13 w 21"/>
                <a:gd name="T7" fmla="*/ 2 h 15"/>
                <a:gd name="T8" fmla="*/ 15 w 21"/>
                <a:gd name="T9" fmla="*/ 2 h 15"/>
                <a:gd name="T10" fmla="*/ 1 w 21"/>
                <a:gd name="T11" fmla="*/ 7 h 15"/>
                <a:gd name="T12" fmla="*/ 2 w 21"/>
                <a:gd name="T13" fmla="*/ 8 h 15"/>
                <a:gd name="T14" fmla="*/ 2 w 21"/>
                <a:gd name="T15" fmla="*/ 8 h 15"/>
                <a:gd name="T16" fmla="*/ 0 w 21"/>
                <a:gd name="T17" fmla="*/ 8 h 15"/>
                <a:gd name="T18" fmla="*/ 2 w 21"/>
                <a:gd name="T19" fmla="*/ 8 h 15"/>
                <a:gd name="T20" fmla="*/ 0 w 21"/>
                <a:gd name="T21" fmla="*/ 8 h 15"/>
                <a:gd name="T22" fmla="*/ 2 w 21"/>
                <a:gd name="T23" fmla="*/ 11 h 15"/>
                <a:gd name="T24" fmla="*/ 1 w 21"/>
                <a:gd name="T25" fmla="*/ 10 h 15"/>
                <a:gd name="T26" fmla="*/ 1 w 21"/>
                <a:gd name="T27" fmla="*/ 12 h 15"/>
                <a:gd name="T28" fmla="*/ 1 w 21"/>
                <a:gd name="T29" fmla="*/ 12 h 15"/>
                <a:gd name="T30" fmla="*/ 1 w 21"/>
                <a:gd name="T31" fmla="*/ 12 h 15"/>
                <a:gd name="T32" fmla="*/ 1 w 21"/>
                <a:gd name="T33" fmla="*/ 12 h 15"/>
                <a:gd name="T34" fmla="*/ 1 w 21"/>
                <a:gd name="T35" fmla="*/ 12 h 15"/>
                <a:gd name="T36" fmla="*/ 1 w 21"/>
                <a:gd name="T37" fmla="*/ 12 h 15"/>
                <a:gd name="T38" fmla="*/ 2 w 21"/>
                <a:gd name="T39" fmla="*/ 13 h 15"/>
                <a:gd name="T40" fmla="*/ 3 w 21"/>
                <a:gd name="T41" fmla="*/ 12 h 15"/>
                <a:gd name="T42" fmla="*/ 2 w 21"/>
                <a:gd name="T43" fmla="*/ 13 h 15"/>
                <a:gd name="T44" fmla="*/ 4 w 21"/>
                <a:gd name="T45" fmla="*/ 12 h 15"/>
                <a:gd name="T46" fmla="*/ 4 w 21"/>
                <a:gd name="T47" fmla="*/ 12 h 15"/>
                <a:gd name="T48" fmla="*/ 3 w 21"/>
                <a:gd name="T49" fmla="*/ 13 h 15"/>
                <a:gd name="T50" fmla="*/ 9 w 21"/>
                <a:gd name="T51" fmla="*/ 15 h 15"/>
                <a:gd name="T52" fmla="*/ 9 w 21"/>
                <a:gd name="T53" fmla="*/ 14 h 15"/>
                <a:gd name="T54" fmla="*/ 9 w 21"/>
                <a:gd name="T55" fmla="*/ 14 h 15"/>
                <a:gd name="T56" fmla="*/ 11 w 21"/>
                <a:gd name="T57" fmla="*/ 15 h 15"/>
                <a:gd name="T58" fmla="*/ 11 w 21"/>
                <a:gd name="T59" fmla="*/ 14 h 15"/>
                <a:gd name="T60" fmla="*/ 11 w 21"/>
                <a:gd name="T61" fmla="*/ 15 h 15"/>
                <a:gd name="T62" fmla="*/ 17 w 21"/>
                <a:gd name="T63" fmla="*/ 11 h 15"/>
                <a:gd name="T64" fmla="*/ 12 w 21"/>
                <a:gd name="T65" fmla="*/ 14 h 15"/>
                <a:gd name="T66" fmla="*/ 18 w 21"/>
                <a:gd name="T67" fmla="*/ 12 h 15"/>
                <a:gd name="T68" fmla="*/ 18 w 21"/>
                <a:gd name="T69" fmla="*/ 12 h 15"/>
                <a:gd name="T70" fmla="*/ 17 w 21"/>
                <a:gd name="T71" fmla="*/ 11 h 15"/>
                <a:gd name="T72" fmla="*/ 18 w 21"/>
                <a:gd name="T73" fmla="*/ 12 h 15"/>
                <a:gd name="T74" fmla="*/ 19 w 21"/>
                <a:gd name="T75" fmla="*/ 9 h 15"/>
                <a:gd name="T76" fmla="*/ 18 w 21"/>
                <a:gd name="T77" fmla="*/ 10 h 15"/>
                <a:gd name="T78" fmla="*/ 21 w 21"/>
                <a:gd name="T79" fmla="*/ 2 h 15"/>
                <a:gd name="T80" fmla="*/ 21 w 21"/>
                <a:gd name="T81" fmla="*/ 2 h 15"/>
                <a:gd name="T82" fmla="*/ 21 w 21"/>
                <a:gd name="T83" fmla="*/ 2 h 15"/>
                <a:gd name="T84" fmla="*/ 21 w 21"/>
                <a:gd name="T85" fmla="*/ 2 h 15"/>
                <a:gd name="T86" fmla="*/ 21 w 21"/>
                <a:gd name="T87" fmla="*/ 2 h 15"/>
                <a:gd name="T88" fmla="*/ 21 w 21"/>
                <a:gd name="T89" fmla="*/ 2 h 15"/>
                <a:gd name="T90" fmla="*/ 20 w 21"/>
                <a:gd name="T91" fmla="*/ 0 h 15"/>
                <a:gd name="T92" fmla="*/ 19 w 21"/>
                <a:gd name="T93" fmla="*/ 1 h 15"/>
                <a:gd name="T94" fmla="*/ 19 w 21"/>
                <a:gd name="T95" fmla="*/ 1 h 15"/>
                <a:gd name="T96" fmla="*/ 18 w 21"/>
                <a:gd name="T97" fmla="*/ 0 h 15"/>
                <a:gd name="T98" fmla="*/ 18 w 21"/>
                <a:gd name="T99" fmla="*/ 0 h 15"/>
                <a:gd name="T100" fmla="*/ 18 w 21"/>
                <a:gd name="T101" fmla="*/ 1 h 15"/>
                <a:gd name="T102" fmla="*/ 18 w 21"/>
                <a:gd name="T103" fmla="*/ 0 h 15"/>
                <a:gd name="T104" fmla="*/ 18 w 21"/>
                <a:gd name="T10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5">
                  <a:moveTo>
                    <a:pt x="18" y="1"/>
                  </a:moveTo>
                  <a:lnTo>
                    <a:pt x="18" y="1"/>
                  </a:lnTo>
                  <a:lnTo>
                    <a:pt x="18" y="0"/>
                  </a:lnTo>
                  <a:lnTo>
                    <a:pt x="18" y="0"/>
                  </a:lnTo>
                  <a:lnTo>
                    <a:pt x="18" y="1"/>
                  </a:lnTo>
                  <a:close/>
                  <a:moveTo>
                    <a:pt x="18" y="1"/>
                  </a:moveTo>
                  <a:cubicBezTo>
                    <a:pt x="17" y="1"/>
                    <a:pt x="16" y="1"/>
                    <a:pt x="15" y="2"/>
                  </a:cubicBezTo>
                  <a:lnTo>
                    <a:pt x="15" y="0"/>
                  </a:lnTo>
                  <a:cubicBezTo>
                    <a:pt x="16" y="0"/>
                    <a:pt x="17" y="0"/>
                    <a:pt x="18" y="0"/>
                  </a:cubicBezTo>
                  <a:lnTo>
                    <a:pt x="18" y="1"/>
                  </a:lnTo>
                  <a:close/>
                  <a:moveTo>
                    <a:pt x="15" y="2"/>
                  </a:moveTo>
                  <a:cubicBezTo>
                    <a:pt x="15" y="2"/>
                    <a:pt x="14" y="2"/>
                    <a:pt x="13" y="2"/>
                  </a:cubicBezTo>
                  <a:lnTo>
                    <a:pt x="13" y="1"/>
                  </a:lnTo>
                  <a:cubicBezTo>
                    <a:pt x="13" y="1"/>
                    <a:pt x="14" y="0"/>
                    <a:pt x="15" y="0"/>
                  </a:cubicBezTo>
                  <a:lnTo>
                    <a:pt x="15" y="2"/>
                  </a:lnTo>
                  <a:close/>
                  <a:moveTo>
                    <a:pt x="13" y="2"/>
                  </a:moveTo>
                  <a:cubicBezTo>
                    <a:pt x="9" y="3"/>
                    <a:pt x="5" y="5"/>
                    <a:pt x="2" y="8"/>
                  </a:cubicBezTo>
                  <a:lnTo>
                    <a:pt x="1" y="7"/>
                  </a:lnTo>
                  <a:cubicBezTo>
                    <a:pt x="4" y="4"/>
                    <a:pt x="8" y="2"/>
                    <a:pt x="13" y="1"/>
                  </a:cubicBezTo>
                  <a:lnTo>
                    <a:pt x="13" y="2"/>
                  </a:lnTo>
                  <a:close/>
                  <a:moveTo>
                    <a:pt x="2" y="8"/>
                  </a:moveTo>
                  <a:lnTo>
                    <a:pt x="2" y="8"/>
                  </a:lnTo>
                  <a:lnTo>
                    <a:pt x="1" y="8"/>
                  </a:lnTo>
                  <a:lnTo>
                    <a:pt x="2" y="8"/>
                  </a:lnTo>
                  <a:close/>
                  <a:moveTo>
                    <a:pt x="2" y="8"/>
                  </a:moveTo>
                  <a:cubicBezTo>
                    <a:pt x="2" y="8"/>
                    <a:pt x="2" y="8"/>
                    <a:pt x="2" y="8"/>
                  </a:cubicBezTo>
                  <a:lnTo>
                    <a:pt x="0" y="8"/>
                  </a:lnTo>
                  <a:cubicBezTo>
                    <a:pt x="1" y="7"/>
                    <a:pt x="1" y="7"/>
                    <a:pt x="1" y="7"/>
                  </a:cubicBezTo>
                  <a:lnTo>
                    <a:pt x="2" y="8"/>
                  </a:lnTo>
                  <a:close/>
                  <a:moveTo>
                    <a:pt x="2" y="8"/>
                  </a:moveTo>
                  <a:cubicBezTo>
                    <a:pt x="1" y="9"/>
                    <a:pt x="1" y="9"/>
                    <a:pt x="1" y="10"/>
                  </a:cubicBezTo>
                  <a:lnTo>
                    <a:pt x="0" y="10"/>
                  </a:lnTo>
                  <a:cubicBezTo>
                    <a:pt x="0" y="9"/>
                    <a:pt x="0" y="8"/>
                    <a:pt x="0" y="8"/>
                  </a:cubicBezTo>
                  <a:lnTo>
                    <a:pt x="2" y="8"/>
                  </a:lnTo>
                  <a:close/>
                  <a:moveTo>
                    <a:pt x="1" y="10"/>
                  </a:moveTo>
                  <a:cubicBezTo>
                    <a:pt x="1" y="10"/>
                    <a:pt x="1" y="10"/>
                    <a:pt x="2" y="11"/>
                  </a:cubicBezTo>
                  <a:lnTo>
                    <a:pt x="1" y="12"/>
                  </a:lnTo>
                  <a:cubicBezTo>
                    <a:pt x="0" y="11"/>
                    <a:pt x="0" y="10"/>
                    <a:pt x="0" y="10"/>
                  </a:cubicBezTo>
                  <a:lnTo>
                    <a:pt x="1" y="10"/>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1" y="12"/>
                  </a:moveTo>
                  <a:lnTo>
                    <a:pt x="1" y="12"/>
                  </a:lnTo>
                  <a:lnTo>
                    <a:pt x="2" y="12"/>
                  </a:lnTo>
                  <a:lnTo>
                    <a:pt x="1" y="12"/>
                  </a:lnTo>
                  <a:close/>
                  <a:moveTo>
                    <a:pt x="2" y="11"/>
                  </a:moveTo>
                  <a:cubicBezTo>
                    <a:pt x="2" y="11"/>
                    <a:pt x="3" y="12"/>
                    <a:pt x="3" y="12"/>
                  </a:cubicBezTo>
                  <a:lnTo>
                    <a:pt x="2" y="13"/>
                  </a:lnTo>
                  <a:cubicBezTo>
                    <a:pt x="2" y="13"/>
                    <a:pt x="2" y="12"/>
                    <a:pt x="1" y="12"/>
                  </a:cubicBezTo>
                  <a:lnTo>
                    <a:pt x="2" y="11"/>
                  </a:lnTo>
                  <a:close/>
                  <a:moveTo>
                    <a:pt x="3" y="12"/>
                  </a:moveTo>
                  <a:cubicBezTo>
                    <a:pt x="3" y="12"/>
                    <a:pt x="4" y="12"/>
                    <a:pt x="4" y="12"/>
                  </a:cubicBezTo>
                  <a:lnTo>
                    <a:pt x="3" y="13"/>
                  </a:lnTo>
                  <a:cubicBezTo>
                    <a:pt x="3" y="13"/>
                    <a:pt x="3" y="13"/>
                    <a:pt x="2" y="13"/>
                  </a:cubicBezTo>
                  <a:lnTo>
                    <a:pt x="3" y="12"/>
                  </a:lnTo>
                  <a:close/>
                  <a:moveTo>
                    <a:pt x="4" y="12"/>
                  </a:moveTo>
                  <a:lnTo>
                    <a:pt x="4" y="12"/>
                  </a:lnTo>
                  <a:lnTo>
                    <a:pt x="4" y="13"/>
                  </a:lnTo>
                  <a:lnTo>
                    <a:pt x="4" y="12"/>
                  </a:lnTo>
                  <a:close/>
                  <a:moveTo>
                    <a:pt x="4" y="12"/>
                  </a:moveTo>
                  <a:cubicBezTo>
                    <a:pt x="6" y="13"/>
                    <a:pt x="7" y="14"/>
                    <a:pt x="9" y="14"/>
                  </a:cubicBezTo>
                  <a:lnTo>
                    <a:pt x="9" y="15"/>
                  </a:lnTo>
                  <a:cubicBezTo>
                    <a:pt x="7" y="15"/>
                    <a:pt x="5" y="15"/>
                    <a:pt x="3" y="13"/>
                  </a:cubicBezTo>
                  <a:lnTo>
                    <a:pt x="4" y="12"/>
                  </a:lnTo>
                  <a:close/>
                  <a:moveTo>
                    <a:pt x="9" y="15"/>
                  </a:moveTo>
                  <a:lnTo>
                    <a:pt x="9" y="15"/>
                  </a:lnTo>
                  <a:lnTo>
                    <a:pt x="9" y="15"/>
                  </a:lnTo>
                  <a:close/>
                  <a:moveTo>
                    <a:pt x="9" y="14"/>
                  </a:moveTo>
                  <a:lnTo>
                    <a:pt x="9" y="14"/>
                  </a:lnTo>
                  <a:lnTo>
                    <a:pt x="9" y="15"/>
                  </a:lnTo>
                  <a:lnTo>
                    <a:pt x="9" y="15"/>
                  </a:lnTo>
                  <a:lnTo>
                    <a:pt x="9" y="14"/>
                  </a:lnTo>
                  <a:close/>
                  <a:moveTo>
                    <a:pt x="9" y="14"/>
                  </a:moveTo>
                  <a:cubicBezTo>
                    <a:pt x="10" y="14"/>
                    <a:pt x="10" y="14"/>
                    <a:pt x="11" y="14"/>
                  </a:cubicBezTo>
                  <a:lnTo>
                    <a:pt x="11" y="15"/>
                  </a:lnTo>
                  <a:cubicBezTo>
                    <a:pt x="10" y="15"/>
                    <a:pt x="10" y="15"/>
                    <a:pt x="9" y="15"/>
                  </a:cubicBezTo>
                  <a:lnTo>
                    <a:pt x="9" y="14"/>
                  </a:lnTo>
                  <a:close/>
                  <a:moveTo>
                    <a:pt x="11" y="14"/>
                  </a:moveTo>
                  <a:cubicBezTo>
                    <a:pt x="11" y="14"/>
                    <a:pt x="11" y="14"/>
                    <a:pt x="12" y="14"/>
                  </a:cubicBezTo>
                  <a:lnTo>
                    <a:pt x="12" y="15"/>
                  </a:lnTo>
                  <a:cubicBezTo>
                    <a:pt x="12" y="15"/>
                    <a:pt x="11" y="15"/>
                    <a:pt x="11" y="15"/>
                  </a:cubicBezTo>
                  <a:lnTo>
                    <a:pt x="11" y="14"/>
                  </a:lnTo>
                  <a:close/>
                  <a:moveTo>
                    <a:pt x="12" y="14"/>
                  </a:moveTo>
                  <a:cubicBezTo>
                    <a:pt x="14" y="13"/>
                    <a:pt x="16" y="12"/>
                    <a:pt x="17" y="11"/>
                  </a:cubicBezTo>
                  <a:lnTo>
                    <a:pt x="18" y="12"/>
                  </a:lnTo>
                  <a:cubicBezTo>
                    <a:pt x="17" y="14"/>
                    <a:pt x="14" y="14"/>
                    <a:pt x="12" y="15"/>
                  </a:cubicBezTo>
                  <a:lnTo>
                    <a:pt x="12" y="14"/>
                  </a:lnTo>
                  <a:close/>
                  <a:moveTo>
                    <a:pt x="18" y="12"/>
                  </a:moveTo>
                  <a:lnTo>
                    <a:pt x="18" y="12"/>
                  </a:lnTo>
                  <a:lnTo>
                    <a:pt x="18" y="12"/>
                  </a:lnTo>
                  <a:close/>
                  <a:moveTo>
                    <a:pt x="17" y="11"/>
                  </a:moveTo>
                  <a:lnTo>
                    <a:pt x="17" y="11"/>
                  </a:lnTo>
                  <a:lnTo>
                    <a:pt x="18" y="12"/>
                  </a:lnTo>
                  <a:lnTo>
                    <a:pt x="18" y="12"/>
                  </a:lnTo>
                  <a:lnTo>
                    <a:pt x="17" y="11"/>
                  </a:lnTo>
                  <a:close/>
                  <a:moveTo>
                    <a:pt x="17" y="11"/>
                  </a:moveTo>
                  <a:cubicBezTo>
                    <a:pt x="18" y="11"/>
                    <a:pt x="18" y="11"/>
                    <a:pt x="18" y="10"/>
                  </a:cubicBezTo>
                  <a:lnTo>
                    <a:pt x="19" y="11"/>
                  </a:lnTo>
                  <a:cubicBezTo>
                    <a:pt x="19" y="11"/>
                    <a:pt x="19" y="12"/>
                    <a:pt x="18" y="12"/>
                  </a:cubicBezTo>
                  <a:lnTo>
                    <a:pt x="17" y="11"/>
                  </a:lnTo>
                  <a:close/>
                  <a:moveTo>
                    <a:pt x="18" y="10"/>
                  </a:moveTo>
                  <a:cubicBezTo>
                    <a:pt x="18" y="10"/>
                    <a:pt x="19" y="9"/>
                    <a:pt x="19" y="9"/>
                  </a:cubicBezTo>
                  <a:lnTo>
                    <a:pt x="20" y="10"/>
                  </a:lnTo>
                  <a:cubicBezTo>
                    <a:pt x="20" y="10"/>
                    <a:pt x="20" y="11"/>
                    <a:pt x="19" y="11"/>
                  </a:cubicBezTo>
                  <a:lnTo>
                    <a:pt x="18" y="10"/>
                  </a:lnTo>
                  <a:close/>
                  <a:moveTo>
                    <a:pt x="19" y="9"/>
                  </a:moveTo>
                  <a:cubicBezTo>
                    <a:pt x="20" y="7"/>
                    <a:pt x="20" y="4"/>
                    <a:pt x="20" y="2"/>
                  </a:cubicBezTo>
                  <a:lnTo>
                    <a:pt x="21" y="2"/>
                  </a:lnTo>
                  <a:cubicBezTo>
                    <a:pt x="21" y="4"/>
                    <a:pt x="21" y="7"/>
                    <a:pt x="20" y="10"/>
                  </a:cubicBezTo>
                  <a:lnTo>
                    <a:pt x="19" y="9"/>
                  </a:lnTo>
                  <a:close/>
                  <a:moveTo>
                    <a:pt x="21" y="2"/>
                  </a:moveTo>
                  <a:lnTo>
                    <a:pt x="21" y="2"/>
                  </a:lnTo>
                  <a:lnTo>
                    <a:pt x="20" y="2"/>
                  </a:lnTo>
                  <a:lnTo>
                    <a:pt x="21" y="2"/>
                  </a:lnTo>
                  <a:close/>
                  <a:moveTo>
                    <a:pt x="20" y="2"/>
                  </a:moveTo>
                  <a:lnTo>
                    <a:pt x="20" y="2"/>
                  </a:lnTo>
                  <a:lnTo>
                    <a:pt x="21" y="2"/>
                  </a:lnTo>
                  <a:lnTo>
                    <a:pt x="21" y="2"/>
                  </a:lnTo>
                  <a:lnTo>
                    <a:pt x="20" y="2"/>
                  </a:lnTo>
                  <a:close/>
                  <a:moveTo>
                    <a:pt x="21" y="2"/>
                  </a:moveTo>
                  <a:lnTo>
                    <a:pt x="21" y="2"/>
                  </a:lnTo>
                  <a:lnTo>
                    <a:pt x="20" y="2"/>
                  </a:lnTo>
                  <a:lnTo>
                    <a:pt x="21" y="2"/>
                  </a:lnTo>
                  <a:close/>
                  <a:moveTo>
                    <a:pt x="20" y="2"/>
                  </a:moveTo>
                  <a:cubicBezTo>
                    <a:pt x="20" y="2"/>
                    <a:pt x="20" y="1"/>
                    <a:pt x="19" y="1"/>
                  </a:cubicBezTo>
                  <a:lnTo>
                    <a:pt x="20" y="0"/>
                  </a:lnTo>
                  <a:cubicBezTo>
                    <a:pt x="21" y="0"/>
                    <a:pt x="21" y="1"/>
                    <a:pt x="21" y="2"/>
                  </a:cubicBezTo>
                  <a:lnTo>
                    <a:pt x="20" y="2"/>
                  </a:lnTo>
                  <a:close/>
                  <a:moveTo>
                    <a:pt x="19" y="1"/>
                  </a:moveTo>
                  <a:lnTo>
                    <a:pt x="19" y="1"/>
                  </a:lnTo>
                  <a:lnTo>
                    <a:pt x="20" y="1"/>
                  </a:lnTo>
                  <a:lnTo>
                    <a:pt x="19" y="1"/>
                  </a:lnTo>
                  <a:close/>
                  <a:moveTo>
                    <a:pt x="19" y="1"/>
                  </a:moveTo>
                  <a:cubicBezTo>
                    <a:pt x="19" y="1"/>
                    <a:pt x="19" y="1"/>
                    <a:pt x="18" y="1"/>
                  </a:cubicBezTo>
                  <a:lnTo>
                    <a:pt x="18" y="0"/>
                  </a:lnTo>
                  <a:cubicBezTo>
                    <a:pt x="19" y="0"/>
                    <a:pt x="19" y="0"/>
                    <a:pt x="20" y="0"/>
                  </a:cubicBezTo>
                  <a:lnTo>
                    <a:pt x="19" y="1"/>
                  </a:lnTo>
                  <a:close/>
                  <a:moveTo>
                    <a:pt x="18" y="0"/>
                  </a:moveTo>
                  <a:lnTo>
                    <a:pt x="18" y="0"/>
                  </a:lnTo>
                  <a:lnTo>
                    <a:pt x="18" y="0"/>
                  </a:lnTo>
                  <a:close/>
                  <a:moveTo>
                    <a:pt x="18" y="1"/>
                  </a:moveTo>
                  <a:cubicBezTo>
                    <a:pt x="18" y="1"/>
                    <a:pt x="18" y="1"/>
                    <a:pt x="18" y="1"/>
                  </a:cubicBezTo>
                  <a:lnTo>
                    <a:pt x="18" y="0"/>
                  </a:lnTo>
                  <a:cubicBezTo>
                    <a:pt x="18" y="0"/>
                    <a:pt x="18" y="0"/>
                    <a:pt x="18" y="0"/>
                  </a:cubicBezTo>
                  <a:lnTo>
                    <a:pt x="18" y="1"/>
                  </a:lnTo>
                  <a:close/>
                  <a:moveTo>
                    <a:pt x="18" y="1"/>
                  </a:moveTo>
                  <a:lnTo>
                    <a:pt x="18" y="1"/>
                  </a:lnTo>
                  <a:lnTo>
                    <a:pt x="18"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39" name="Freeform 619"/>
            <p:cNvSpPr>
              <a:spLocks noEditPoints="1"/>
            </p:cNvSpPr>
            <p:nvPr/>
          </p:nvSpPr>
          <p:spPr bwMode="auto">
            <a:xfrm>
              <a:off x="3540" y="1235"/>
              <a:ext cx="118" cy="84"/>
            </a:xfrm>
            <a:custGeom>
              <a:avLst/>
              <a:gdLst>
                <a:gd name="T0" fmla="*/ 19 w 21"/>
                <a:gd name="T1" fmla="*/ 3 h 15"/>
                <a:gd name="T2" fmla="*/ 20 w 21"/>
                <a:gd name="T3" fmla="*/ 2 h 15"/>
                <a:gd name="T4" fmla="*/ 19 w 21"/>
                <a:gd name="T5" fmla="*/ 3 h 15"/>
                <a:gd name="T6" fmla="*/ 20 w 21"/>
                <a:gd name="T7" fmla="*/ 2 h 15"/>
                <a:gd name="T8" fmla="*/ 19 w 21"/>
                <a:gd name="T9" fmla="*/ 3 h 15"/>
                <a:gd name="T10" fmla="*/ 15 w 21"/>
                <a:gd name="T11" fmla="*/ 1 h 15"/>
                <a:gd name="T12" fmla="*/ 19 w 21"/>
                <a:gd name="T13" fmla="*/ 3 h 15"/>
                <a:gd name="T14" fmla="*/ 15 w 21"/>
                <a:gd name="T15" fmla="*/ 2 h 15"/>
                <a:gd name="T16" fmla="*/ 15 w 21"/>
                <a:gd name="T17" fmla="*/ 1 h 15"/>
                <a:gd name="T18" fmla="*/ 15 w 21"/>
                <a:gd name="T19" fmla="*/ 1 h 15"/>
                <a:gd name="T20" fmla="*/ 15 w 21"/>
                <a:gd name="T21" fmla="*/ 1 h 15"/>
                <a:gd name="T22" fmla="*/ 15 w 21"/>
                <a:gd name="T23" fmla="*/ 2 h 15"/>
                <a:gd name="T24" fmla="*/ 15 w 21"/>
                <a:gd name="T25" fmla="*/ 1 h 15"/>
                <a:gd name="T26" fmla="*/ 15 w 21"/>
                <a:gd name="T27" fmla="*/ 2 h 15"/>
                <a:gd name="T28" fmla="*/ 12 w 21"/>
                <a:gd name="T29" fmla="*/ 2 h 15"/>
                <a:gd name="T30" fmla="*/ 15 w 21"/>
                <a:gd name="T31" fmla="*/ 2 h 15"/>
                <a:gd name="T32" fmla="*/ 10 w 21"/>
                <a:gd name="T33" fmla="*/ 4 h 15"/>
                <a:gd name="T34" fmla="*/ 12 w 21"/>
                <a:gd name="T35" fmla="*/ 2 h 15"/>
                <a:gd name="T36" fmla="*/ 10 w 21"/>
                <a:gd name="T37" fmla="*/ 4 h 15"/>
                <a:gd name="T38" fmla="*/ 0 w 21"/>
                <a:gd name="T39" fmla="*/ 11 h 15"/>
                <a:gd name="T40" fmla="*/ 10 w 21"/>
                <a:gd name="T41" fmla="*/ 4 h 15"/>
                <a:gd name="T42" fmla="*/ 0 w 21"/>
                <a:gd name="T43" fmla="*/ 11 h 15"/>
                <a:gd name="T44" fmla="*/ 0 w 21"/>
                <a:gd name="T45" fmla="*/ 11 h 15"/>
                <a:gd name="T46" fmla="*/ 1 w 21"/>
                <a:gd name="T47" fmla="*/ 12 h 15"/>
                <a:gd name="T48" fmla="*/ 0 w 21"/>
                <a:gd name="T49" fmla="*/ 11 h 15"/>
                <a:gd name="T50" fmla="*/ 1 w 21"/>
                <a:gd name="T51" fmla="*/ 12 h 15"/>
                <a:gd name="T52" fmla="*/ 0 w 21"/>
                <a:gd name="T53" fmla="*/ 14 h 15"/>
                <a:gd name="T54" fmla="*/ 1 w 21"/>
                <a:gd name="T55" fmla="*/ 12 h 15"/>
                <a:gd name="T56" fmla="*/ 1 w 21"/>
                <a:gd name="T57" fmla="*/ 13 h 15"/>
                <a:gd name="T58" fmla="*/ 1 w 21"/>
                <a:gd name="T59" fmla="*/ 13 h 15"/>
                <a:gd name="T60" fmla="*/ 2 w 21"/>
                <a:gd name="T61" fmla="*/ 15 h 15"/>
                <a:gd name="T62" fmla="*/ 1 w 21"/>
                <a:gd name="T63" fmla="*/ 13 h 15"/>
                <a:gd name="T64" fmla="*/ 5 w 21"/>
                <a:gd name="T65" fmla="*/ 14 h 15"/>
                <a:gd name="T66" fmla="*/ 2 w 21"/>
                <a:gd name="T67" fmla="*/ 15 h 15"/>
                <a:gd name="T68" fmla="*/ 5 w 21"/>
                <a:gd name="T69" fmla="*/ 15 h 15"/>
                <a:gd name="T70" fmla="*/ 5 w 21"/>
                <a:gd name="T71" fmla="*/ 15 h 15"/>
                <a:gd name="T72" fmla="*/ 15 w 21"/>
                <a:gd name="T73" fmla="*/ 11 h 15"/>
                <a:gd name="T74" fmla="*/ 5 w 21"/>
                <a:gd name="T75" fmla="*/ 15 h 15"/>
                <a:gd name="T76" fmla="*/ 15 w 21"/>
                <a:gd name="T77" fmla="*/ 11 h 15"/>
                <a:gd name="T78" fmla="*/ 18 w 21"/>
                <a:gd name="T79" fmla="*/ 12 h 15"/>
                <a:gd name="T80" fmla="*/ 15 w 21"/>
                <a:gd name="T81" fmla="*/ 11 h 15"/>
                <a:gd name="T82" fmla="*/ 18 w 21"/>
                <a:gd name="T83" fmla="*/ 12 h 15"/>
                <a:gd name="T84" fmla="*/ 18 w 21"/>
                <a:gd name="T85" fmla="*/ 12 h 15"/>
                <a:gd name="T86" fmla="*/ 19 w 21"/>
                <a:gd name="T87" fmla="*/ 3 h 15"/>
                <a:gd name="T88" fmla="*/ 18 w 21"/>
                <a:gd name="T89" fmla="*/ 12 h 15"/>
                <a:gd name="T90" fmla="*/ 19 w 21"/>
                <a:gd name="T91" fmla="*/ 3 h 15"/>
                <a:gd name="T92" fmla="*/ 21 w 21"/>
                <a:gd name="T93" fmla="*/ 2 h 15"/>
                <a:gd name="T94" fmla="*/ 19 w 21"/>
                <a:gd name="T9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5">
                  <a:moveTo>
                    <a:pt x="19" y="3"/>
                  </a:moveTo>
                  <a:lnTo>
                    <a:pt x="19" y="3"/>
                  </a:lnTo>
                  <a:lnTo>
                    <a:pt x="20" y="2"/>
                  </a:lnTo>
                  <a:lnTo>
                    <a:pt x="20" y="2"/>
                  </a:lnTo>
                  <a:lnTo>
                    <a:pt x="19" y="3"/>
                  </a:lnTo>
                  <a:close/>
                  <a:moveTo>
                    <a:pt x="19" y="3"/>
                  </a:moveTo>
                  <a:lnTo>
                    <a:pt x="19" y="3"/>
                  </a:lnTo>
                  <a:lnTo>
                    <a:pt x="20" y="2"/>
                  </a:lnTo>
                  <a:lnTo>
                    <a:pt x="19" y="3"/>
                  </a:lnTo>
                  <a:close/>
                  <a:moveTo>
                    <a:pt x="19" y="3"/>
                  </a:moveTo>
                  <a:cubicBezTo>
                    <a:pt x="18" y="1"/>
                    <a:pt x="16" y="2"/>
                    <a:pt x="15" y="2"/>
                  </a:cubicBezTo>
                  <a:lnTo>
                    <a:pt x="15" y="1"/>
                  </a:lnTo>
                  <a:cubicBezTo>
                    <a:pt x="16" y="0"/>
                    <a:pt x="19" y="0"/>
                    <a:pt x="20" y="2"/>
                  </a:cubicBezTo>
                  <a:lnTo>
                    <a:pt x="19" y="3"/>
                  </a:lnTo>
                  <a:close/>
                  <a:moveTo>
                    <a:pt x="15" y="2"/>
                  </a:moveTo>
                  <a:lnTo>
                    <a:pt x="15" y="2"/>
                  </a:lnTo>
                  <a:lnTo>
                    <a:pt x="15" y="1"/>
                  </a:lnTo>
                  <a:lnTo>
                    <a:pt x="15" y="1"/>
                  </a:lnTo>
                  <a:lnTo>
                    <a:pt x="15" y="2"/>
                  </a:lnTo>
                  <a:close/>
                  <a:moveTo>
                    <a:pt x="15" y="1"/>
                  </a:moveTo>
                  <a:lnTo>
                    <a:pt x="15" y="1"/>
                  </a:lnTo>
                  <a:lnTo>
                    <a:pt x="15" y="1"/>
                  </a:lnTo>
                  <a:close/>
                  <a:moveTo>
                    <a:pt x="15" y="2"/>
                  </a:moveTo>
                  <a:lnTo>
                    <a:pt x="15" y="2"/>
                  </a:lnTo>
                  <a:lnTo>
                    <a:pt x="15" y="1"/>
                  </a:lnTo>
                  <a:lnTo>
                    <a:pt x="15" y="1"/>
                  </a:lnTo>
                  <a:lnTo>
                    <a:pt x="15" y="2"/>
                  </a:lnTo>
                  <a:close/>
                  <a:moveTo>
                    <a:pt x="15" y="2"/>
                  </a:moveTo>
                  <a:cubicBezTo>
                    <a:pt x="14" y="2"/>
                    <a:pt x="14" y="2"/>
                    <a:pt x="13" y="3"/>
                  </a:cubicBezTo>
                  <a:lnTo>
                    <a:pt x="12" y="2"/>
                  </a:lnTo>
                  <a:cubicBezTo>
                    <a:pt x="13" y="1"/>
                    <a:pt x="14" y="1"/>
                    <a:pt x="15" y="1"/>
                  </a:cubicBezTo>
                  <a:lnTo>
                    <a:pt x="15" y="2"/>
                  </a:lnTo>
                  <a:close/>
                  <a:moveTo>
                    <a:pt x="13" y="3"/>
                  </a:moveTo>
                  <a:cubicBezTo>
                    <a:pt x="12" y="3"/>
                    <a:pt x="11" y="3"/>
                    <a:pt x="10" y="4"/>
                  </a:cubicBezTo>
                  <a:lnTo>
                    <a:pt x="10" y="3"/>
                  </a:lnTo>
                  <a:cubicBezTo>
                    <a:pt x="11" y="2"/>
                    <a:pt x="12" y="2"/>
                    <a:pt x="12" y="2"/>
                  </a:cubicBezTo>
                  <a:lnTo>
                    <a:pt x="13" y="3"/>
                  </a:lnTo>
                  <a:close/>
                  <a:moveTo>
                    <a:pt x="10" y="4"/>
                  </a:moveTo>
                  <a:cubicBezTo>
                    <a:pt x="7" y="6"/>
                    <a:pt x="3" y="8"/>
                    <a:pt x="1" y="12"/>
                  </a:cubicBezTo>
                  <a:lnTo>
                    <a:pt x="0" y="11"/>
                  </a:lnTo>
                  <a:cubicBezTo>
                    <a:pt x="2" y="7"/>
                    <a:pt x="6" y="4"/>
                    <a:pt x="10" y="3"/>
                  </a:cubicBezTo>
                  <a:lnTo>
                    <a:pt x="10" y="4"/>
                  </a:lnTo>
                  <a:close/>
                  <a:moveTo>
                    <a:pt x="0" y="11"/>
                  </a:moveTo>
                  <a:lnTo>
                    <a:pt x="0" y="11"/>
                  </a:lnTo>
                  <a:lnTo>
                    <a:pt x="1" y="11"/>
                  </a:lnTo>
                  <a:lnTo>
                    <a:pt x="0" y="11"/>
                  </a:lnTo>
                  <a:close/>
                  <a:moveTo>
                    <a:pt x="1" y="12"/>
                  </a:moveTo>
                  <a:cubicBezTo>
                    <a:pt x="1" y="12"/>
                    <a:pt x="1" y="12"/>
                    <a:pt x="1" y="12"/>
                  </a:cubicBezTo>
                  <a:lnTo>
                    <a:pt x="0" y="13"/>
                  </a:lnTo>
                  <a:cubicBezTo>
                    <a:pt x="0" y="12"/>
                    <a:pt x="0" y="12"/>
                    <a:pt x="0" y="11"/>
                  </a:cubicBezTo>
                  <a:lnTo>
                    <a:pt x="1" y="12"/>
                  </a:lnTo>
                  <a:close/>
                  <a:moveTo>
                    <a:pt x="1" y="12"/>
                  </a:moveTo>
                  <a:cubicBezTo>
                    <a:pt x="1" y="13"/>
                    <a:pt x="1" y="13"/>
                    <a:pt x="1" y="13"/>
                  </a:cubicBezTo>
                  <a:lnTo>
                    <a:pt x="0" y="14"/>
                  </a:lnTo>
                  <a:cubicBezTo>
                    <a:pt x="0" y="14"/>
                    <a:pt x="0" y="13"/>
                    <a:pt x="0" y="13"/>
                  </a:cubicBezTo>
                  <a:lnTo>
                    <a:pt x="1" y="12"/>
                  </a:lnTo>
                  <a:close/>
                  <a:moveTo>
                    <a:pt x="1" y="13"/>
                  </a:moveTo>
                  <a:lnTo>
                    <a:pt x="1" y="13"/>
                  </a:lnTo>
                  <a:lnTo>
                    <a:pt x="1" y="13"/>
                  </a:lnTo>
                  <a:close/>
                  <a:moveTo>
                    <a:pt x="1" y="13"/>
                  </a:moveTo>
                  <a:cubicBezTo>
                    <a:pt x="2" y="13"/>
                    <a:pt x="2" y="13"/>
                    <a:pt x="2" y="14"/>
                  </a:cubicBezTo>
                  <a:lnTo>
                    <a:pt x="2" y="15"/>
                  </a:lnTo>
                  <a:cubicBezTo>
                    <a:pt x="1" y="15"/>
                    <a:pt x="1" y="14"/>
                    <a:pt x="0" y="14"/>
                  </a:cubicBezTo>
                  <a:lnTo>
                    <a:pt x="1" y="13"/>
                  </a:lnTo>
                  <a:close/>
                  <a:moveTo>
                    <a:pt x="2" y="14"/>
                  </a:moveTo>
                  <a:cubicBezTo>
                    <a:pt x="3" y="14"/>
                    <a:pt x="4" y="14"/>
                    <a:pt x="5" y="14"/>
                  </a:cubicBezTo>
                  <a:lnTo>
                    <a:pt x="5" y="15"/>
                  </a:lnTo>
                  <a:cubicBezTo>
                    <a:pt x="4" y="15"/>
                    <a:pt x="3" y="15"/>
                    <a:pt x="2" y="15"/>
                  </a:cubicBezTo>
                  <a:lnTo>
                    <a:pt x="2" y="14"/>
                  </a:lnTo>
                  <a:close/>
                  <a:moveTo>
                    <a:pt x="5" y="15"/>
                  </a:moveTo>
                  <a:lnTo>
                    <a:pt x="5" y="15"/>
                  </a:lnTo>
                  <a:lnTo>
                    <a:pt x="5" y="15"/>
                  </a:lnTo>
                  <a:close/>
                  <a:moveTo>
                    <a:pt x="5" y="14"/>
                  </a:moveTo>
                  <a:cubicBezTo>
                    <a:pt x="8" y="14"/>
                    <a:pt x="12" y="12"/>
                    <a:pt x="15" y="11"/>
                  </a:cubicBezTo>
                  <a:lnTo>
                    <a:pt x="15" y="13"/>
                  </a:lnTo>
                  <a:cubicBezTo>
                    <a:pt x="12" y="14"/>
                    <a:pt x="8" y="15"/>
                    <a:pt x="5" y="15"/>
                  </a:cubicBezTo>
                  <a:lnTo>
                    <a:pt x="5" y="14"/>
                  </a:lnTo>
                  <a:close/>
                  <a:moveTo>
                    <a:pt x="15" y="11"/>
                  </a:moveTo>
                  <a:cubicBezTo>
                    <a:pt x="16" y="11"/>
                    <a:pt x="17" y="11"/>
                    <a:pt x="18" y="11"/>
                  </a:cubicBezTo>
                  <a:lnTo>
                    <a:pt x="18" y="12"/>
                  </a:lnTo>
                  <a:cubicBezTo>
                    <a:pt x="17" y="12"/>
                    <a:pt x="16" y="12"/>
                    <a:pt x="15" y="13"/>
                  </a:cubicBezTo>
                  <a:lnTo>
                    <a:pt x="15" y="11"/>
                  </a:lnTo>
                  <a:close/>
                  <a:moveTo>
                    <a:pt x="18" y="12"/>
                  </a:moveTo>
                  <a:lnTo>
                    <a:pt x="18" y="12"/>
                  </a:lnTo>
                  <a:lnTo>
                    <a:pt x="18" y="11"/>
                  </a:lnTo>
                  <a:lnTo>
                    <a:pt x="18" y="12"/>
                  </a:lnTo>
                  <a:close/>
                  <a:moveTo>
                    <a:pt x="18" y="11"/>
                  </a:moveTo>
                  <a:cubicBezTo>
                    <a:pt x="20" y="10"/>
                    <a:pt x="20" y="6"/>
                    <a:pt x="19" y="3"/>
                  </a:cubicBezTo>
                  <a:lnTo>
                    <a:pt x="21" y="3"/>
                  </a:lnTo>
                  <a:cubicBezTo>
                    <a:pt x="21" y="7"/>
                    <a:pt x="21" y="11"/>
                    <a:pt x="18" y="12"/>
                  </a:cubicBezTo>
                  <a:lnTo>
                    <a:pt x="18" y="11"/>
                  </a:lnTo>
                  <a:close/>
                  <a:moveTo>
                    <a:pt x="19" y="3"/>
                  </a:moveTo>
                  <a:cubicBezTo>
                    <a:pt x="19" y="3"/>
                    <a:pt x="19" y="2"/>
                    <a:pt x="19" y="2"/>
                  </a:cubicBezTo>
                  <a:lnTo>
                    <a:pt x="21" y="2"/>
                  </a:lnTo>
                  <a:cubicBezTo>
                    <a:pt x="21" y="3"/>
                    <a:pt x="21" y="3"/>
                    <a:pt x="21" y="3"/>
                  </a:cubicBez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0" name="Freeform 620"/>
            <p:cNvSpPr>
              <a:spLocks/>
            </p:cNvSpPr>
            <p:nvPr/>
          </p:nvSpPr>
          <p:spPr bwMode="auto">
            <a:xfrm>
              <a:off x="3658" y="1285"/>
              <a:ext cx="89" cy="73"/>
            </a:xfrm>
            <a:custGeom>
              <a:avLst/>
              <a:gdLst>
                <a:gd name="T0" fmla="*/ 16 w 16"/>
                <a:gd name="T1" fmla="*/ 0 h 13"/>
                <a:gd name="T2" fmla="*/ 1 w 16"/>
                <a:gd name="T3" fmla="*/ 4 h 13"/>
                <a:gd name="T4" fmla="*/ 1 w 16"/>
                <a:gd name="T5" fmla="*/ 7 h 13"/>
                <a:gd name="T6" fmla="*/ 9 w 16"/>
                <a:gd name="T7" fmla="*/ 11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1" y="3"/>
                    <a:pt x="6" y="1"/>
                    <a:pt x="1" y="4"/>
                  </a:cubicBezTo>
                  <a:cubicBezTo>
                    <a:pt x="0" y="4"/>
                    <a:pt x="0" y="6"/>
                    <a:pt x="1" y="7"/>
                  </a:cubicBezTo>
                  <a:cubicBezTo>
                    <a:pt x="3" y="9"/>
                    <a:pt x="5" y="13"/>
                    <a:pt x="9" y="11"/>
                  </a:cubicBezTo>
                  <a:cubicBezTo>
                    <a:pt x="13" y="9"/>
                    <a:pt x="13" y="4"/>
                    <a:pt x="1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1" name="Freeform 621"/>
            <p:cNvSpPr>
              <a:spLocks noEditPoints="1"/>
            </p:cNvSpPr>
            <p:nvPr/>
          </p:nvSpPr>
          <p:spPr bwMode="auto">
            <a:xfrm>
              <a:off x="3658" y="1279"/>
              <a:ext cx="101" cy="84"/>
            </a:xfrm>
            <a:custGeom>
              <a:avLst/>
              <a:gdLst>
                <a:gd name="T0" fmla="*/ 9 w 18"/>
                <a:gd name="T1" fmla="*/ 3 h 15"/>
                <a:gd name="T2" fmla="*/ 16 w 18"/>
                <a:gd name="T3" fmla="*/ 1 h 15"/>
                <a:gd name="T4" fmla="*/ 9 w 18"/>
                <a:gd name="T5" fmla="*/ 3 h 15"/>
                <a:gd name="T6" fmla="*/ 1 w 18"/>
                <a:gd name="T7" fmla="*/ 4 h 15"/>
                <a:gd name="T8" fmla="*/ 9 w 18"/>
                <a:gd name="T9" fmla="*/ 3 h 15"/>
                <a:gd name="T10" fmla="*/ 1 w 18"/>
                <a:gd name="T11" fmla="*/ 4 h 15"/>
                <a:gd name="T12" fmla="*/ 1 w 18"/>
                <a:gd name="T13" fmla="*/ 4 h 15"/>
                <a:gd name="T14" fmla="*/ 2 w 18"/>
                <a:gd name="T15" fmla="*/ 5 h 15"/>
                <a:gd name="T16" fmla="*/ 1 w 18"/>
                <a:gd name="T17" fmla="*/ 4 h 15"/>
                <a:gd name="T18" fmla="*/ 1 w 18"/>
                <a:gd name="T19" fmla="*/ 4 h 15"/>
                <a:gd name="T20" fmla="*/ 1 w 18"/>
                <a:gd name="T21" fmla="*/ 5 h 15"/>
                <a:gd name="T22" fmla="*/ 2 w 18"/>
                <a:gd name="T23" fmla="*/ 5 h 15"/>
                <a:gd name="T24" fmla="*/ 0 w 18"/>
                <a:gd name="T25" fmla="*/ 6 h 15"/>
                <a:gd name="T26" fmla="*/ 2 w 18"/>
                <a:gd name="T27" fmla="*/ 5 h 15"/>
                <a:gd name="T28" fmla="*/ 1 w 18"/>
                <a:gd name="T29" fmla="*/ 7 h 15"/>
                <a:gd name="T30" fmla="*/ 0 w 18"/>
                <a:gd name="T31" fmla="*/ 6 h 15"/>
                <a:gd name="T32" fmla="*/ 1 w 18"/>
                <a:gd name="T33" fmla="*/ 7 h 15"/>
                <a:gd name="T34" fmla="*/ 0 w 18"/>
                <a:gd name="T35" fmla="*/ 8 h 15"/>
                <a:gd name="T36" fmla="*/ 1 w 18"/>
                <a:gd name="T37" fmla="*/ 7 h 15"/>
                <a:gd name="T38" fmla="*/ 1 w 18"/>
                <a:gd name="T39" fmla="*/ 7 h 15"/>
                <a:gd name="T40" fmla="*/ 1 w 18"/>
                <a:gd name="T41" fmla="*/ 7 h 15"/>
                <a:gd name="T42" fmla="*/ 1 w 18"/>
                <a:gd name="T43" fmla="*/ 7 h 15"/>
                <a:gd name="T44" fmla="*/ 0 w 18"/>
                <a:gd name="T45" fmla="*/ 8 h 15"/>
                <a:gd name="T46" fmla="*/ 0 w 18"/>
                <a:gd name="T47" fmla="*/ 8 h 15"/>
                <a:gd name="T48" fmla="*/ 1 w 18"/>
                <a:gd name="T49" fmla="*/ 8 h 15"/>
                <a:gd name="T50" fmla="*/ 1 w 18"/>
                <a:gd name="T51" fmla="*/ 7 h 15"/>
                <a:gd name="T52" fmla="*/ 2 w 18"/>
                <a:gd name="T53" fmla="*/ 10 h 15"/>
                <a:gd name="T54" fmla="*/ 1 w 18"/>
                <a:gd name="T55" fmla="*/ 7 h 15"/>
                <a:gd name="T56" fmla="*/ 9 w 18"/>
                <a:gd name="T57" fmla="*/ 11 h 15"/>
                <a:gd name="T58" fmla="*/ 2 w 18"/>
                <a:gd name="T59" fmla="*/ 10 h 15"/>
                <a:gd name="T60" fmla="*/ 9 w 18"/>
                <a:gd name="T61" fmla="*/ 13 h 15"/>
                <a:gd name="T62" fmla="*/ 9 w 18"/>
                <a:gd name="T63" fmla="*/ 12 h 15"/>
                <a:gd name="T64" fmla="*/ 9 w 18"/>
                <a:gd name="T65" fmla="*/ 11 h 15"/>
                <a:gd name="T66" fmla="*/ 14 w 18"/>
                <a:gd name="T67" fmla="*/ 6 h 15"/>
                <a:gd name="T68" fmla="*/ 9 w 18"/>
                <a:gd name="T69" fmla="*/ 11 h 15"/>
                <a:gd name="T70" fmla="*/ 13 w 18"/>
                <a:gd name="T71" fmla="*/ 5 h 15"/>
                <a:gd name="T72" fmla="*/ 13 w 18"/>
                <a:gd name="T73" fmla="*/ 5 h 15"/>
                <a:gd name="T74" fmla="*/ 15 w 18"/>
                <a:gd name="T75" fmla="*/ 1 h 15"/>
                <a:gd name="T76" fmla="*/ 14 w 18"/>
                <a:gd name="T77" fmla="*/ 6 h 15"/>
                <a:gd name="T78" fmla="*/ 16 w 18"/>
                <a:gd name="T79" fmla="*/ 1 h 15"/>
                <a:gd name="T80" fmla="*/ 16 w 18"/>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5">
                  <a:moveTo>
                    <a:pt x="16" y="2"/>
                  </a:moveTo>
                  <a:cubicBezTo>
                    <a:pt x="14" y="3"/>
                    <a:pt x="12" y="3"/>
                    <a:pt x="9" y="3"/>
                  </a:cubicBezTo>
                  <a:lnTo>
                    <a:pt x="9" y="2"/>
                  </a:lnTo>
                  <a:cubicBezTo>
                    <a:pt x="11" y="2"/>
                    <a:pt x="14" y="2"/>
                    <a:pt x="16" y="1"/>
                  </a:cubicBezTo>
                  <a:lnTo>
                    <a:pt x="16" y="2"/>
                  </a:lnTo>
                  <a:close/>
                  <a:moveTo>
                    <a:pt x="9" y="3"/>
                  </a:moveTo>
                  <a:cubicBezTo>
                    <a:pt x="7" y="4"/>
                    <a:pt x="4" y="4"/>
                    <a:pt x="2" y="5"/>
                  </a:cubicBezTo>
                  <a:lnTo>
                    <a:pt x="1" y="4"/>
                  </a:lnTo>
                  <a:cubicBezTo>
                    <a:pt x="3" y="2"/>
                    <a:pt x="6" y="2"/>
                    <a:pt x="9" y="2"/>
                  </a:cubicBezTo>
                  <a:lnTo>
                    <a:pt x="9" y="3"/>
                  </a:lnTo>
                  <a:close/>
                  <a:moveTo>
                    <a:pt x="1" y="4"/>
                  </a:moveTo>
                  <a:lnTo>
                    <a:pt x="1" y="4"/>
                  </a:lnTo>
                  <a:lnTo>
                    <a:pt x="1" y="5"/>
                  </a:lnTo>
                  <a:lnTo>
                    <a:pt x="1" y="4"/>
                  </a:lnTo>
                  <a:close/>
                  <a:moveTo>
                    <a:pt x="2" y="5"/>
                  </a:moveTo>
                  <a:cubicBezTo>
                    <a:pt x="2" y="5"/>
                    <a:pt x="2" y="5"/>
                    <a:pt x="2" y="5"/>
                  </a:cubicBezTo>
                  <a:lnTo>
                    <a:pt x="1" y="4"/>
                  </a:lnTo>
                  <a:cubicBezTo>
                    <a:pt x="1" y="4"/>
                    <a:pt x="1" y="4"/>
                    <a:pt x="1" y="4"/>
                  </a:cubicBezTo>
                  <a:lnTo>
                    <a:pt x="2" y="5"/>
                  </a:lnTo>
                  <a:close/>
                  <a:moveTo>
                    <a:pt x="1" y="4"/>
                  </a:moveTo>
                  <a:lnTo>
                    <a:pt x="1" y="4"/>
                  </a:lnTo>
                  <a:lnTo>
                    <a:pt x="1" y="5"/>
                  </a:lnTo>
                  <a:lnTo>
                    <a:pt x="1" y="4"/>
                  </a:lnTo>
                  <a:close/>
                  <a:moveTo>
                    <a:pt x="2" y="5"/>
                  </a:moveTo>
                  <a:cubicBezTo>
                    <a:pt x="1" y="6"/>
                    <a:pt x="1" y="6"/>
                    <a:pt x="1" y="6"/>
                  </a:cubicBezTo>
                  <a:lnTo>
                    <a:pt x="0" y="6"/>
                  </a:lnTo>
                  <a:cubicBezTo>
                    <a:pt x="0" y="5"/>
                    <a:pt x="0" y="5"/>
                    <a:pt x="1" y="4"/>
                  </a:cubicBezTo>
                  <a:lnTo>
                    <a:pt x="2" y="5"/>
                  </a:lnTo>
                  <a:close/>
                  <a:moveTo>
                    <a:pt x="1" y="6"/>
                  </a:moveTo>
                  <a:cubicBezTo>
                    <a:pt x="1" y="7"/>
                    <a:pt x="1" y="7"/>
                    <a:pt x="1" y="7"/>
                  </a:cubicBezTo>
                  <a:lnTo>
                    <a:pt x="0" y="8"/>
                  </a:lnTo>
                  <a:cubicBezTo>
                    <a:pt x="0" y="7"/>
                    <a:pt x="0" y="7"/>
                    <a:pt x="0" y="6"/>
                  </a:cubicBezTo>
                  <a:lnTo>
                    <a:pt x="1" y="6"/>
                  </a:lnTo>
                  <a:close/>
                  <a:moveTo>
                    <a:pt x="1" y="7"/>
                  </a:moveTo>
                  <a:cubicBezTo>
                    <a:pt x="1" y="7"/>
                    <a:pt x="1" y="7"/>
                    <a:pt x="1" y="7"/>
                  </a:cubicBezTo>
                  <a:lnTo>
                    <a:pt x="0" y="8"/>
                  </a:lnTo>
                  <a:cubicBezTo>
                    <a:pt x="0" y="8"/>
                    <a:pt x="0" y="8"/>
                    <a:pt x="0" y="8"/>
                  </a:cubicBezTo>
                  <a:lnTo>
                    <a:pt x="1" y="7"/>
                  </a:lnTo>
                  <a:close/>
                  <a:moveTo>
                    <a:pt x="1" y="7"/>
                  </a:moveTo>
                  <a:lnTo>
                    <a:pt x="1" y="7"/>
                  </a:lnTo>
                  <a:lnTo>
                    <a:pt x="1" y="8"/>
                  </a:lnTo>
                  <a:lnTo>
                    <a:pt x="1" y="7"/>
                  </a:lnTo>
                  <a:close/>
                  <a:moveTo>
                    <a:pt x="1" y="7"/>
                  </a:moveTo>
                  <a:lnTo>
                    <a:pt x="1" y="7"/>
                  </a:lnTo>
                  <a:lnTo>
                    <a:pt x="0" y="8"/>
                  </a:lnTo>
                  <a:lnTo>
                    <a:pt x="0" y="8"/>
                  </a:lnTo>
                  <a:lnTo>
                    <a:pt x="1" y="7"/>
                  </a:lnTo>
                  <a:close/>
                  <a:moveTo>
                    <a:pt x="0" y="8"/>
                  </a:moveTo>
                  <a:lnTo>
                    <a:pt x="0" y="8"/>
                  </a:lnTo>
                  <a:lnTo>
                    <a:pt x="1" y="8"/>
                  </a:lnTo>
                  <a:lnTo>
                    <a:pt x="0" y="8"/>
                  </a:lnTo>
                  <a:close/>
                  <a:moveTo>
                    <a:pt x="1" y="7"/>
                  </a:moveTo>
                  <a:cubicBezTo>
                    <a:pt x="2" y="8"/>
                    <a:pt x="2" y="8"/>
                    <a:pt x="3" y="9"/>
                  </a:cubicBezTo>
                  <a:lnTo>
                    <a:pt x="2" y="10"/>
                  </a:lnTo>
                  <a:cubicBezTo>
                    <a:pt x="1" y="9"/>
                    <a:pt x="1" y="9"/>
                    <a:pt x="0" y="8"/>
                  </a:cubicBezTo>
                  <a:lnTo>
                    <a:pt x="1" y="7"/>
                  </a:lnTo>
                  <a:close/>
                  <a:moveTo>
                    <a:pt x="3" y="9"/>
                  </a:moveTo>
                  <a:cubicBezTo>
                    <a:pt x="4" y="11"/>
                    <a:pt x="6" y="13"/>
                    <a:pt x="9" y="11"/>
                  </a:cubicBezTo>
                  <a:lnTo>
                    <a:pt x="9" y="13"/>
                  </a:lnTo>
                  <a:cubicBezTo>
                    <a:pt x="5" y="15"/>
                    <a:pt x="3" y="12"/>
                    <a:pt x="2" y="10"/>
                  </a:cubicBezTo>
                  <a:lnTo>
                    <a:pt x="3" y="9"/>
                  </a:lnTo>
                  <a:close/>
                  <a:moveTo>
                    <a:pt x="9" y="13"/>
                  </a:moveTo>
                  <a:lnTo>
                    <a:pt x="9" y="13"/>
                  </a:lnTo>
                  <a:lnTo>
                    <a:pt x="9" y="12"/>
                  </a:lnTo>
                  <a:lnTo>
                    <a:pt x="9" y="13"/>
                  </a:lnTo>
                  <a:close/>
                  <a:moveTo>
                    <a:pt x="9" y="11"/>
                  </a:moveTo>
                  <a:cubicBezTo>
                    <a:pt x="11" y="10"/>
                    <a:pt x="12" y="8"/>
                    <a:pt x="13" y="5"/>
                  </a:cubicBezTo>
                  <a:lnTo>
                    <a:pt x="14" y="6"/>
                  </a:lnTo>
                  <a:cubicBezTo>
                    <a:pt x="13" y="8"/>
                    <a:pt x="12" y="11"/>
                    <a:pt x="9" y="13"/>
                  </a:cubicBezTo>
                  <a:lnTo>
                    <a:pt x="9" y="11"/>
                  </a:lnTo>
                  <a:close/>
                  <a:moveTo>
                    <a:pt x="13" y="5"/>
                  </a:moveTo>
                  <a:lnTo>
                    <a:pt x="13" y="5"/>
                  </a:lnTo>
                  <a:lnTo>
                    <a:pt x="14" y="5"/>
                  </a:lnTo>
                  <a:lnTo>
                    <a:pt x="13" y="5"/>
                  </a:lnTo>
                  <a:close/>
                  <a:moveTo>
                    <a:pt x="13" y="5"/>
                  </a:moveTo>
                  <a:cubicBezTo>
                    <a:pt x="14" y="4"/>
                    <a:pt x="14" y="2"/>
                    <a:pt x="15" y="1"/>
                  </a:cubicBezTo>
                  <a:lnTo>
                    <a:pt x="16" y="2"/>
                  </a:lnTo>
                  <a:cubicBezTo>
                    <a:pt x="16" y="3"/>
                    <a:pt x="15" y="4"/>
                    <a:pt x="14" y="6"/>
                  </a:cubicBezTo>
                  <a:lnTo>
                    <a:pt x="13" y="5"/>
                  </a:lnTo>
                  <a:close/>
                  <a:moveTo>
                    <a:pt x="16" y="1"/>
                  </a:moveTo>
                  <a:lnTo>
                    <a:pt x="18" y="0"/>
                  </a:lnTo>
                  <a:lnTo>
                    <a:pt x="16" y="2"/>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2" name="Freeform 622"/>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3" name="Freeform 623"/>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44" name="Freeform 624"/>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5" name="Freeform 625"/>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46" name="Freeform 626"/>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7" name="Freeform 627"/>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48" name="Freeform 628"/>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49" name="Freeform 629"/>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50" name="Freeform 630"/>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51" name="Freeform 631"/>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52" name="Freeform 632"/>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53" name="Freeform 633"/>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54" name="Freeform 634"/>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55" name="Freeform 635"/>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56" name="Freeform 636"/>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57" name="Freeform 637"/>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58" name="Freeform 638"/>
            <p:cNvSpPr>
              <a:spLocks/>
            </p:cNvSpPr>
            <p:nvPr/>
          </p:nvSpPr>
          <p:spPr bwMode="auto">
            <a:xfrm>
              <a:off x="2109" y="1587"/>
              <a:ext cx="123" cy="145"/>
            </a:xfrm>
            <a:custGeom>
              <a:avLst/>
              <a:gdLst>
                <a:gd name="T0" fmla="*/ 15 w 22"/>
                <a:gd name="T1" fmla="*/ 4 h 26"/>
                <a:gd name="T2" fmla="*/ 2 w 22"/>
                <a:gd name="T3" fmla="*/ 4 h 26"/>
                <a:gd name="T4" fmla="*/ 1 w 22"/>
                <a:gd name="T5" fmla="*/ 15 h 26"/>
                <a:gd name="T6" fmla="*/ 5 w 22"/>
                <a:gd name="T7" fmla="*/ 24 h 26"/>
                <a:gd name="T8" fmla="*/ 10 w 22"/>
                <a:gd name="T9" fmla="*/ 25 h 26"/>
                <a:gd name="T10" fmla="*/ 20 w 22"/>
                <a:gd name="T11" fmla="*/ 18 h 26"/>
                <a:gd name="T12" fmla="*/ 15 w 22"/>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5" y="4"/>
                  </a:moveTo>
                  <a:cubicBezTo>
                    <a:pt x="11" y="1"/>
                    <a:pt x="4" y="0"/>
                    <a:pt x="2" y="4"/>
                  </a:cubicBezTo>
                  <a:cubicBezTo>
                    <a:pt x="0" y="7"/>
                    <a:pt x="0" y="11"/>
                    <a:pt x="1" y="15"/>
                  </a:cubicBezTo>
                  <a:cubicBezTo>
                    <a:pt x="1" y="18"/>
                    <a:pt x="3" y="21"/>
                    <a:pt x="5" y="24"/>
                  </a:cubicBezTo>
                  <a:cubicBezTo>
                    <a:pt x="6" y="26"/>
                    <a:pt x="8" y="25"/>
                    <a:pt x="10" y="25"/>
                  </a:cubicBezTo>
                  <a:cubicBezTo>
                    <a:pt x="14" y="25"/>
                    <a:pt x="19" y="22"/>
                    <a:pt x="20" y="18"/>
                  </a:cubicBezTo>
                  <a:cubicBezTo>
                    <a:pt x="22" y="13"/>
                    <a:pt x="19" y="8"/>
                    <a:pt x="15"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59" name="Freeform 639"/>
            <p:cNvSpPr>
              <a:spLocks noEditPoints="1"/>
            </p:cNvSpPr>
            <p:nvPr/>
          </p:nvSpPr>
          <p:spPr bwMode="auto">
            <a:xfrm>
              <a:off x="2109" y="1593"/>
              <a:ext cx="117" cy="139"/>
            </a:xfrm>
            <a:custGeom>
              <a:avLst/>
              <a:gdLst>
                <a:gd name="T0" fmla="*/ 13 w 21"/>
                <a:gd name="T1" fmla="*/ 2 h 25"/>
                <a:gd name="T2" fmla="*/ 15 w 21"/>
                <a:gd name="T3" fmla="*/ 3 h 25"/>
                <a:gd name="T4" fmla="*/ 13 w 21"/>
                <a:gd name="T5" fmla="*/ 2 h 25"/>
                <a:gd name="T6" fmla="*/ 7 w 21"/>
                <a:gd name="T7" fmla="*/ 0 h 25"/>
                <a:gd name="T8" fmla="*/ 13 w 21"/>
                <a:gd name="T9" fmla="*/ 2 h 25"/>
                <a:gd name="T10" fmla="*/ 3 w 21"/>
                <a:gd name="T11" fmla="*/ 3 h 25"/>
                <a:gd name="T12" fmla="*/ 7 w 21"/>
                <a:gd name="T13" fmla="*/ 0 h 25"/>
                <a:gd name="T14" fmla="*/ 3 w 21"/>
                <a:gd name="T15" fmla="*/ 3 h 25"/>
                <a:gd name="T16" fmla="*/ 1 w 21"/>
                <a:gd name="T17" fmla="*/ 3 h 25"/>
                <a:gd name="T18" fmla="*/ 3 w 21"/>
                <a:gd name="T19" fmla="*/ 3 h 25"/>
                <a:gd name="T20" fmla="*/ 1 w 21"/>
                <a:gd name="T21" fmla="*/ 3 h 25"/>
                <a:gd name="T22" fmla="*/ 1 w 21"/>
                <a:gd name="T23" fmla="*/ 3 h 25"/>
                <a:gd name="T24" fmla="*/ 1 w 21"/>
                <a:gd name="T25" fmla="*/ 8 h 25"/>
                <a:gd name="T26" fmla="*/ 1 w 21"/>
                <a:gd name="T27" fmla="*/ 3 h 25"/>
                <a:gd name="T28" fmla="*/ 1 w 21"/>
                <a:gd name="T29" fmla="*/ 8 h 25"/>
                <a:gd name="T30" fmla="*/ 0 w 21"/>
                <a:gd name="T31" fmla="*/ 14 h 25"/>
                <a:gd name="T32" fmla="*/ 1 w 21"/>
                <a:gd name="T33" fmla="*/ 8 h 25"/>
                <a:gd name="T34" fmla="*/ 2 w 21"/>
                <a:gd name="T35" fmla="*/ 14 h 25"/>
                <a:gd name="T36" fmla="*/ 2 w 21"/>
                <a:gd name="T37" fmla="*/ 14 h 25"/>
                <a:gd name="T38" fmla="*/ 3 w 21"/>
                <a:gd name="T39" fmla="*/ 18 h 25"/>
                <a:gd name="T40" fmla="*/ 0 w 21"/>
                <a:gd name="T41" fmla="*/ 14 h 25"/>
                <a:gd name="T42" fmla="*/ 3 w 21"/>
                <a:gd name="T43" fmla="*/ 18 h 25"/>
                <a:gd name="T44" fmla="*/ 4 w 21"/>
                <a:gd name="T45" fmla="*/ 23 h 25"/>
                <a:gd name="T46" fmla="*/ 3 w 21"/>
                <a:gd name="T47" fmla="*/ 18 h 25"/>
                <a:gd name="T48" fmla="*/ 6 w 21"/>
                <a:gd name="T49" fmla="*/ 23 h 25"/>
                <a:gd name="T50" fmla="*/ 6 w 21"/>
                <a:gd name="T51" fmla="*/ 23 h 25"/>
                <a:gd name="T52" fmla="*/ 7 w 21"/>
                <a:gd name="T53" fmla="*/ 24 h 25"/>
                <a:gd name="T54" fmla="*/ 4 w 21"/>
                <a:gd name="T55" fmla="*/ 23 h 25"/>
                <a:gd name="T56" fmla="*/ 7 w 21"/>
                <a:gd name="T57" fmla="*/ 24 h 25"/>
                <a:gd name="T58" fmla="*/ 10 w 21"/>
                <a:gd name="T59" fmla="*/ 25 h 25"/>
                <a:gd name="T60" fmla="*/ 7 w 21"/>
                <a:gd name="T61" fmla="*/ 24 h 25"/>
                <a:gd name="T62" fmla="*/ 10 w 21"/>
                <a:gd name="T63" fmla="*/ 23 h 25"/>
                <a:gd name="T64" fmla="*/ 10 w 21"/>
                <a:gd name="T65" fmla="*/ 23 h 25"/>
                <a:gd name="T66" fmla="*/ 10 w 21"/>
                <a:gd name="T67" fmla="*/ 23 h 25"/>
                <a:gd name="T68" fmla="*/ 10 w 21"/>
                <a:gd name="T69" fmla="*/ 25 h 25"/>
                <a:gd name="T70" fmla="*/ 10 w 21"/>
                <a:gd name="T71" fmla="*/ 23 h 25"/>
                <a:gd name="T72" fmla="*/ 12 w 21"/>
                <a:gd name="T73" fmla="*/ 24 h 25"/>
                <a:gd name="T74" fmla="*/ 10 w 21"/>
                <a:gd name="T75" fmla="*/ 23 h 25"/>
                <a:gd name="T76" fmla="*/ 14 w 21"/>
                <a:gd name="T77" fmla="*/ 23 h 25"/>
                <a:gd name="T78" fmla="*/ 12 w 21"/>
                <a:gd name="T79" fmla="*/ 24 h 25"/>
                <a:gd name="T80" fmla="*/ 14 w 21"/>
                <a:gd name="T81" fmla="*/ 23 h 25"/>
                <a:gd name="T82" fmla="*/ 21 w 21"/>
                <a:gd name="T83" fmla="*/ 18 h 25"/>
                <a:gd name="T84" fmla="*/ 14 w 21"/>
                <a:gd name="T85" fmla="*/ 23 h 25"/>
                <a:gd name="T86" fmla="*/ 20 w 21"/>
                <a:gd name="T87" fmla="*/ 17 h 25"/>
                <a:gd name="T88" fmla="*/ 20 w 21"/>
                <a:gd name="T89" fmla="*/ 17 h 25"/>
                <a:gd name="T90" fmla="*/ 21 w 21"/>
                <a:gd name="T91" fmla="*/ 18 h 25"/>
                <a:gd name="T92" fmla="*/ 20 w 21"/>
                <a:gd name="T93" fmla="*/ 17 h 25"/>
                <a:gd name="T94" fmla="*/ 20 w 21"/>
                <a:gd name="T95" fmla="*/ 15 h 25"/>
                <a:gd name="T96" fmla="*/ 21 w 21"/>
                <a:gd name="T97" fmla="*/ 18 h 25"/>
                <a:gd name="T98" fmla="*/ 20 w 21"/>
                <a:gd name="T99" fmla="*/ 15 h 25"/>
                <a:gd name="T100" fmla="*/ 21 w 21"/>
                <a:gd name="T101" fmla="*/ 13 h 25"/>
                <a:gd name="T102" fmla="*/ 20 w 21"/>
                <a:gd name="T103" fmla="*/ 15 h 25"/>
                <a:gd name="T104" fmla="*/ 21 w 21"/>
                <a:gd name="T105" fmla="*/ 13 h 25"/>
                <a:gd name="T106" fmla="*/ 20 w 21"/>
                <a:gd name="T107" fmla="*/ 13 h 25"/>
                <a:gd name="T108" fmla="*/ 15 w 21"/>
                <a:gd name="T109" fmla="*/ 3 h 25"/>
                <a:gd name="T110" fmla="*/ 20 w 21"/>
                <a:gd name="T111" fmla="*/ 13 h 25"/>
                <a:gd name="T112" fmla="*/ 15 w 21"/>
                <a:gd name="T11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5">
                  <a:moveTo>
                    <a:pt x="14" y="4"/>
                  </a:moveTo>
                  <a:cubicBezTo>
                    <a:pt x="14" y="3"/>
                    <a:pt x="13" y="3"/>
                    <a:pt x="13" y="2"/>
                  </a:cubicBezTo>
                  <a:lnTo>
                    <a:pt x="13" y="1"/>
                  </a:lnTo>
                  <a:cubicBezTo>
                    <a:pt x="14" y="2"/>
                    <a:pt x="15" y="2"/>
                    <a:pt x="15" y="3"/>
                  </a:cubicBezTo>
                  <a:lnTo>
                    <a:pt x="14" y="4"/>
                  </a:lnTo>
                  <a:close/>
                  <a:moveTo>
                    <a:pt x="13" y="2"/>
                  </a:moveTo>
                  <a:cubicBezTo>
                    <a:pt x="11" y="1"/>
                    <a:pt x="9" y="1"/>
                    <a:pt x="7" y="1"/>
                  </a:cubicBezTo>
                  <a:lnTo>
                    <a:pt x="7" y="0"/>
                  </a:lnTo>
                  <a:cubicBezTo>
                    <a:pt x="9" y="0"/>
                    <a:pt x="11" y="0"/>
                    <a:pt x="13" y="1"/>
                  </a:cubicBezTo>
                  <a:lnTo>
                    <a:pt x="13" y="2"/>
                  </a:lnTo>
                  <a:close/>
                  <a:moveTo>
                    <a:pt x="7" y="1"/>
                  </a:moveTo>
                  <a:cubicBezTo>
                    <a:pt x="5" y="1"/>
                    <a:pt x="4" y="2"/>
                    <a:pt x="3" y="3"/>
                  </a:cubicBezTo>
                  <a:lnTo>
                    <a:pt x="2" y="2"/>
                  </a:lnTo>
                  <a:cubicBezTo>
                    <a:pt x="3" y="0"/>
                    <a:pt x="5" y="0"/>
                    <a:pt x="7" y="0"/>
                  </a:cubicBezTo>
                  <a:lnTo>
                    <a:pt x="7" y="1"/>
                  </a:lnTo>
                  <a:close/>
                  <a:moveTo>
                    <a:pt x="3" y="3"/>
                  </a:moveTo>
                  <a:cubicBezTo>
                    <a:pt x="3" y="3"/>
                    <a:pt x="2" y="3"/>
                    <a:pt x="2" y="3"/>
                  </a:cubicBezTo>
                  <a:lnTo>
                    <a:pt x="1" y="3"/>
                  </a:lnTo>
                  <a:cubicBezTo>
                    <a:pt x="1" y="2"/>
                    <a:pt x="1" y="2"/>
                    <a:pt x="2" y="2"/>
                  </a:cubicBezTo>
                  <a:lnTo>
                    <a:pt x="3" y="3"/>
                  </a:lnTo>
                  <a:close/>
                  <a:moveTo>
                    <a:pt x="1" y="3"/>
                  </a:moveTo>
                  <a:lnTo>
                    <a:pt x="1" y="3"/>
                  </a:lnTo>
                  <a:lnTo>
                    <a:pt x="2" y="3"/>
                  </a:lnTo>
                  <a:lnTo>
                    <a:pt x="1" y="3"/>
                  </a:lnTo>
                  <a:close/>
                  <a:moveTo>
                    <a:pt x="2" y="3"/>
                  </a:moveTo>
                  <a:cubicBezTo>
                    <a:pt x="2" y="5"/>
                    <a:pt x="1" y="6"/>
                    <a:pt x="1" y="8"/>
                  </a:cubicBezTo>
                  <a:lnTo>
                    <a:pt x="0" y="8"/>
                  </a:lnTo>
                  <a:cubicBezTo>
                    <a:pt x="0" y="6"/>
                    <a:pt x="0" y="4"/>
                    <a:pt x="1" y="3"/>
                  </a:cubicBezTo>
                  <a:lnTo>
                    <a:pt x="2" y="3"/>
                  </a:lnTo>
                  <a:close/>
                  <a:moveTo>
                    <a:pt x="1" y="8"/>
                  </a:moveTo>
                  <a:cubicBezTo>
                    <a:pt x="1" y="10"/>
                    <a:pt x="1" y="12"/>
                    <a:pt x="2" y="14"/>
                  </a:cubicBezTo>
                  <a:lnTo>
                    <a:pt x="0" y="14"/>
                  </a:lnTo>
                  <a:cubicBezTo>
                    <a:pt x="0" y="12"/>
                    <a:pt x="0" y="10"/>
                    <a:pt x="0" y="8"/>
                  </a:cubicBezTo>
                  <a:lnTo>
                    <a:pt x="1" y="8"/>
                  </a:lnTo>
                  <a:close/>
                  <a:moveTo>
                    <a:pt x="2" y="14"/>
                  </a:moveTo>
                  <a:lnTo>
                    <a:pt x="2" y="14"/>
                  </a:lnTo>
                  <a:lnTo>
                    <a:pt x="1" y="14"/>
                  </a:lnTo>
                  <a:lnTo>
                    <a:pt x="2" y="14"/>
                  </a:lnTo>
                  <a:close/>
                  <a:moveTo>
                    <a:pt x="2" y="14"/>
                  </a:moveTo>
                  <a:cubicBezTo>
                    <a:pt x="2" y="15"/>
                    <a:pt x="2" y="17"/>
                    <a:pt x="3" y="18"/>
                  </a:cubicBezTo>
                  <a:lnTo>
                    <a:pt x="2" y="19"/>
                  </a:lnTo>
                  <a:cubicBezTo>
                    <a:pt x="1" y="17"/>
                    <a:pt x="0" y="16"/>
                    <a:pt x="0" y="14"/>
                  </a:cubicBezTo>
                  <a:lnTo>
                    <a:pt x="2" y="14"/>
                  </a:lnTo>
                  <a:close/>
                  <a:moveTo>
                    <a:pt x="3" y="18"/>
                  </a:moveTo>
                  <a:cubicBezTo>
                    <a:pt x="4" y="20"/>
                    <a:pt x="5" y="21"/>
                    <a:pt x="6" y="23"/>
                  </a:cubicBezTo>
                  <a:lnTo>
                    <a:pt x="4" y="23"/>
                  </a:lnTo>
                  <a:cubicBezTo>
                    <a:pt x="3" y="22"/>
                    <a:pt x="2" y="20"/>
                    <a:pt x="2" y="19"/>
                  </a:cubicBezTo>
                  <a:lnTo>
                    <a:pt x="3" y="18"/>
                  </a:lnTo>
                  <a:close/>
                  <a:moveTo>
                    <a:pt x="6" y="23"/>
                  </a:moveTo>
                  <a:lnTo>
                    <a:pt x="6" y="23"/>
                  </a:lnTo>
                  <a:lnTo>
                    <a:pt x="5" y="23"/>
                  </a:lnTo>
                  <a:lnTo>
                    <a:pt x="6" y="23"/>
                  </a:lnTo>
                  <a:close/>
                  <a:moveTo>
                    <a:pt x="6" y="23"/>
                  </a:moveTo>
                  <a:cubicBezTo>
                    <a:pt x="6" y="23"/>
                    <a:pt x="7" y="23"/>
                    <a:pt x="7" y="24"/>
                  </a:cubicBezTo>
                  <a:lnTo>
                    <a:pt x="7" y="25"/>
                  </a:lnTo>
                  <a:cubicBezTo>
                    <a:pt x="6" y="25"/>
                    <a:pt x="5" y="24"/>
                    <a:pt x="4" y="23"/>
                  </a:cubicBezTo>
                  <a:lnTo>
                    <a:pt x="6" y="23"/>
                  </a:lnTo>
                  <a:close/>
                  <a:moveTo>
                    <a:pt x="7" y="24"/>
                  </a:moveTo>
                  <a:cubicBezTo>
                    <a:pt x="8" y="24"/>
                    <a:pt x="9" y="24"/>
                    <a:pt x="10" y="23"/>
                  </a:cubicBezTo>
                  <a:lnTo>
                    <a:pt x="10" y="25"/>
                  </a:lnTo>
                  <a:cubicBezTo>
                    <a:pt x="9" y="25"/>
                    <a:pt x="8" y="25"/>
                    <a:pt x="7" y="25"/>
                  </a:cubicBezTo>
                  <a:lnTo>
                    <a:pt x="7" y="24"/>
                  </a:lnTo>
                  <a:close/>
                  <a:moveTo>
                    <a:pt x="10" y="23"/>
                  </a:moveTo>
                  <a:lnTo>
                    <a:pt x="10" y="23"/>
                  </a:lnTo>
                  <a:lnTo>
                    <a:pt x="10" y="24"/>
                  </a:lnTo>
                  <a:lnTo>
                    <a:pt x="10" y="23"/>
                  </a:lnTo>
                  <a:close/>
                  <a:moveTo>
                    <a:pt x="10" y="23"/>
                  </a:moveTo>
                  <a:lnTo>
                    <a:pt x="10" y="23"/>
                  </a:lnTo>
                  <a:lnTo>
                    <a:pt x="10" y="25"/>
                  </a:lnTo>
                  <a:lnTo>
                    <a:pt x="10" y="25"/>
                  </a:lnTo>
                  <a:lnTo>
                    <a:pt x="10" y="23"/>
                  </a:lnTo>
                  <a:close/>
                  <a:moveTo>
                    <a:pt x="10" y="23"/>
                  </a:moveTo>
                  <a:cubicBezTo>
                    <a:pt x="11" y="23"/>
                    <a:pt x="11" y="23"/>
                    <a:pt x="12" y="23"/>
                  </a:cubicBezTo>
                  <a:lnTo>
                    <a:pt x="12" y="24"/>
                  </a:lnTo>
                  <a:cubicBezTo>
                    <a:pt x="11" y="25"/>
                    <a:pt x="11" y="25"/>
                    <a:pt x="10" y="25"/>
                  </a:cubicBezTo>
                  <a:lnTo>
                    <a:pt x="10" y="23"/>
                  </a:lnTo>
                  <a:close/>
                  <a:moveTo>
                    <a:pt x="12" y="23"/>
                  </a:moveTo>
                  <a:cubicBezTo>
                    <a:pt x="12" y="23"/>
                    <a:pt x="13" y="23"/>
                    <a:pt x="14" y="23"/>
                  </a:cubicBezTo>
                  <a:lnTo>
                    <a:pt x="14" y="24"/>
                  </a:lnTo>
                  <a:cubicBezTo>
                    <a:pt x="13" y="24"/>
                    <a:pt x="13" y="24"/>
                    <a:pt x="12" y="24"/>
                  </a:cubicBezTo>
                  <a:lnTo>
                    <a:pt x="12" y="23"/>
                  </a:lnTo>
                  <a:close/>
                  <a:moveTo>
                    <a:pt x="14" y="23"/>
                  </a:moveTo>
                  <a:cubicBezTo>
                    <a:pt x="16" y="22"/>
                    <a:pt x="19" y="20"/>
                    <a:pt x="20" y="17"/>
                  </a:cubicBezTo>
                  <a:lnTo>
                    <a:pt x="21" y="18"/>
                  </a:lnTo>
                  <a:cubicBezTo>
                    <a:pt x="20" y="20"/>
                    <a:pt x="17" y="23"/>
                    <a:pt x="14" y="24"/>
                  </a:cubicBezTo>
                  <a:lnTo>
                    <a:pt x="14" y="23"/>
                  </a:lnTo>
                  <a:close/>
                  <a:moveTo>
                    <a:pt x="20" y="17"/>
                  </a:moveTo>
                  <a:lnTo>
                    <a:pt x="20" y="17"/>
                  </a:lnTo>
                  <a:lnTo>
                    <a:pt x="20" y="17"/>
                  </a:lnTo>
                  <a:close/>
                  <a:moveTo>
                    <a:pt x="20" y="17"/>
                  </a:moveTo>
                  <a:lnTo>
                    <a:pt x="20" y="17"/>
                  </a:lnTo>
                  <a:lnTo>
                    <a:pt x="21" y="18"/>
                  </a:lnTo>
                  <a:lnTo>
                    <a:pt x="21" y="18"/>
                  </a:lnTo>
                  <a:lnTo>
                    <a:pt x="20" y="17"/>
                  </a:lnTo>
                  <a:close/>
                  <a:moveTo>
                    <a:pt x="20" y="17"/>
                  </a:moveTo>
                  <a:cubicBezTo>
                    <a:pt x="20" y="17"/>
                    <a:pt x="20" y="16"/>
                    <a:pt x="20" y="15"/>
                  </a:cubicBezTo>
                  <a:lnTo>
                    <a:pt x="21" y="15"/>
                  </a:lnTo>
                  <a:cubicBezTo>
                    <a:pt x="21" y="16"/>
                    <a:pt x="21" y="17"/>
                    <a:pt x="21" y="18"/>
                  </a:cubicBezTo>
                  <a:lnTo>
                    <a:pt x="20" y="17"/>
                  </a:lnTo>
                  <a:close/>
                  <a:moveTo>
                    <a:pt x="20" y="15"/>
                  </a:moveTo>
                  <a:cubicBezTo>
                    <a:pt x="20" y="15"/>
                    <a:pt x="20" y="14"/>
                    <a:pt x="20" y="13"/>
                  </a:cubicBezTo>
                  <a:lnTo>
                    <a:pt x="21" y="13"/>
                  </a:lnTo>
                  <a:cubicBezTo>
                    <a:pt x="21" y="14"/>
                    <a:pt x="21" y="15"/>
                    <a:pt x="21" y="15"/>
                  </a:cubicBezTo>
                  <a:lnTo>
                    <a:pt x="20" y="15"/>
                  </a:lnTo>
                  <a:close/>
                  <a:moveTo>
                    <a:pt x="21" y="13"/>
                  </a:moveTo>
                  <a:lnTo>
                    <a:pt x="21" y="13"/>
                  </a:lnTo>
                  <a:lnTo>
                    <a:pt x="21" y="13"/>
                  </a:lnTo>
                  <a:close/>
                  <a:moveTo>
                    <a:pt x="20" y="13"/>
                  </a:moveTo>
                  <a:cubicBezTo>
                    <a:pt x="19" y="10"/>
                    <a:pt x="17" y="6"/>
                    <a:pt x="14" y="4"/>
                  </a:cubicBezTo>
                  <a:lnTo>
                    <a:pt x="15" y="3"/>
                  </a:lnTo>
                  <a:cubicBezTo>
                    <a:pt x="18" y="5"/>
                    <a:pt x="21" y="9"/>
                    <a:pt x="21" y="13"/>
                  </a:cubicBezTo>
                  <a:lnTo>
                    <a:pt x="20" y="13"/>
                  </a:lnTo>
                  <a:close/>
                  <a:moveTo>
                    <a:pt x="15" y="3"/>
                  </a:moveTo>
                  <a:lnTo>
                    <a:pt x="15" y="3"/>
                  </a:lnTo>
                  <a:lnTo>
                    <a:pt x="15"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0" name="Freeform 640"/>
            <p:cNvSpPr>
              <a:spLocks/>
            </p:cNvSpPr>
            <p:nvPr/>
          </p:nvSpPr>
          <p:spPr bwMode="auto">
            <a:xfrm>
              <a:off x="2137" y="1704"/>
              <a:ext cx="123" cy="135"/>
            </a:xfrm>
            <a:custGeom>
              <a:avLst/>
              <a:gdLst>
                <a:gd name="T0" fmla="*/ 21 w 22"/>
                <a:gd name="T1" fmla="*/ 5 h 24"/>
                <a:gd name="T2" fmla="*/ 16 w 22"/>
                <a:gd name="T3" fmla="*/ 1 h 24"/>
                <a:gd name="T4" fmla="*/ 1 w 22"/>
                <a:gd name="T5" fmla="*/ 7 h 24"/>
                <a:gd name="T6" fmla="*/ 1 w 22"/>
                <a:gd name="T7" fmla="*/ 14 h 24"/>
                <a:gd name="T8" fmla="*/ 9 w 22"/>
                <a:gd name="T9" fmla="*/ 23 h 24"/>
                <a:gd name="T10" fmla="*/ 11 w 22"/>
                <a:gd name="T11" fmla="*/ 23 h 24"/>
                <a:gd name="T12" fmla="*/ 20 w 22"/>
                <a:gd name="T13" fmla="*/ 13 h 24"/>
                <a:gd name="T14" fmla="*/ 21 w 22"/>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21" y="5"/>
                  </a:moveTo>
                  <a:cubicBezTo>
                    <a:pt x="18" y="5"/>
                    <a:pt x="18" y="0"/>
                    <a:pt x="16" y="1"/>
                  </a:cubicBezTo>
                  <a:cubicBezTo>
                    <a:pt x="11" y="3"/>
                    <a:pt x="6" y="4"/>
                    <a:pt x="1" y="7"/>
                  </a:cubicBezTo>
                  <a:cubicBezTo>
                    <a:pt x="0" y="9"/>
                    <a:pt x="0" y="11"/>
                    <a:pt x="1" y="14"/>
                  </a:cubicBezTo>
                  <a:cubicBezTo>
                    <a:pt x="2" y="18"/>
                    <a:pt x="7" y="20"/>
                    <a:pt x="9" y="23"/>
                  </a:cubicBezTo>
                  <a:cubicBezTo>
                    <a:pt x="10" y="24"/>
                    <a:pt x="11" y="23"/>
                    <a:pt x="11" y="23"/>
                  </a:cubicBezTo>
                  <a:cubicBezTo>
                    <a:pt x="13" y="19"/>
                    <a:pt x="17" y="17"/>
                    <a:pt x="20" y="13"/>
                  </a:cubicBezTo>
                  <a:cubicBezTo>
                    <a:pt x="22" y="11"/>
                    <a:pt x="20" y="8"/>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1" name="Freeform 641"/>
            <p:cNvSpPr>
              <a:spLocks noEditPoints="1"/>
            </p:cNvSpPr>
            <p:nvPr/>
          </p:nvSpPr>
          <p:spPr bwMode="auto">
            <a:xfrm>
              <a:off x="2131" y="1704"/>
              <a:ext cx="129" cy="135"/>
            </a:xfrm>
            <a:custGeom>
              <a:avLst/>
              <a:gdLst>
                <a:gd name="T0" fmla="*/ 19 w 23"/>
                <a:gd name="T1" fmla="*/ 3 h 24"/>
                <a:gd name="T2" fmla="*/ 22 w 23"/>
                <a:gd name="T3" fmla="*/ 5 h 24"/>
                <a:gd name="T4" fmla="*/ 19 w 23"/>
                <a:gd name="T5" fmla="*/ 3 h 24"/>
                <a:gd name="T6" fmla="*/ 16 w 23"/>
                <a:gd name="T7" fmla="*/ 1 h 24"/>
                <a:gd name="T8" fmla="*/ 19 w 23"/>
                <a:gd name="T9" fmla="*/ 3 h 24"/>
                <a:gd name="T10" fmla="*/ 16 w 23"/>
                <a:gd name="T11" fmla="*/ 1 h 24"/>
                <a:gd name="T12" fmla="*/ 16 w 23"/>
                <a:gd name="T13" fmla="*/ 1 h 24"/>
                <a:gd name="T14" fmla="*/ 11 w 23"/>
                <a:gd name="T15" fmla="*/ 4 h 24"/>
                <a:gd name="T16" fmla="*/ 16 w 23"/>
                <a:gd name="T17" fmla="*/ 1 h 24"/>
                <a:gd name="T18" fmla="*/ 11 w 23"/>
                <a:gd name="T19" fmla="*/ 4 h 24"/>
                <a:gd name="T20" fmla="*/ 2 w 23"/>
                <a:gd name="T21" fmla="*/ 7 h 24"/>
                <a:gd name="T22" fmla="*/ 11 w 23"/>
                <a:gd name="T23" fmla="*/ 4 h 24"/>
                <a:gd name="T24" fmla="*/ 3 w 23"/>
                <a:gd name="T25" fmla="*/ 8 h 24"/>
                <a:gd name="T26" fmla="*/ 3 w 23"/>
                <a:gd name="T27" fmla="*/ 8 h 24"/>
                <a:gd name="T28" fmla="*/ 2 w 23"/>
                <a:gd name="T29" fmla="*/ 10 h 24"/>
                <a:gd name="T30" fmla="*/ 2 w 23"/>
                <a:gd name="T31" fmla="*/ 7 h 24"/>
                <a:gd name="T32" fmla="*/ 2 w 23"/>
                <a:gd name="T33" fmla="*/ 10 h 24"/>
                <a:gd name="T34" fmla="*/ 1 w 23"/>
                <a:gd name="T35" fmla="*/ 14 h 24"/>
                <a:gd name="T36" fmla="*/ 2 w 23"/>
                <a:gd name="T37" fmla="*/ 10 h 24"/>
                <a:gd name="T38" fmla="*/ 1 w 23"/>
                <a:gd name="T39" fmla="*/ 14 h 24"/>
                <a:gd name="T40" fmla="*/ 1 w 23"/>
                <a:gd name="T41" fmla="*/ 14 h 24"/>
                <a:gd name="T42" fmla="*/ 7 w 23"/>
                <a:gd name="T43" fmla="*/ 19 h 24"/>
                <a:gd name="T44" fmla="*/ 1 w 23"/>
                <a:gd name="T45" fmla="*/ 14 h 24"/>
                <a:gd name="T46" fmla="*/ 7 w 23"/>
                <a:gd name="T47" fmla="*/ 19 h 24"/>
                <a:gd name="T48" fmla="*/ 10 w 23"/>
                <a:gd name="T49" fmla="*/ 24 h 24"/>
                <a:gd name="T50" fmla="*/ 7 w 23"/>
                <a:gd name="T51" fmla="*/ 19 h 24"/>
                <a:gd name="T52" fmla="*/ 10 w 23"/>
                <a:gd name="T53" fmla="*/ 24 h 24"/>
                <a:gd name="T54" fmla="*/ 10 w 23"/>
                <a:gd name="T55" fmla="*/ 23 h 24"/>
                <a:gd name="T56" fmla="*/ 11 w 23"/>
                <a:gd name="T57" fmla="*/ 23 h 24"/>
                <a:gd name="T58" fmla="*/ 10 w 23"/>
                <a:gd name="T59" fmla="*/ 24 h 24"/>
                <a:gd name="T60" fmla="*/ 11 w 23"/>
                <a:gd name="T61" fmla="*/ 23 h 24"/>
                <a:gd name="T62" fmla="*/ 11 w 23"/>
                <a:gd name="T63" fmla="*/ 23 h 24"/>
                <a:gd name="T64" fmla="*/ 10 w 23"/>
                <a:gd name="T65" fmla="*/ 24 h 24"/>
                <a:gd name="T66" fmla="*/ 11 w 23"/>
                <a:gd name="T67" fmla="*/ 23 h 24"/>
                <a:gd name="T68" fmla="*/ 12 w 23"/>
                <a:gd name="T69" fmla="*/ 23 h 24"/>
                <a:gd name="T70" fmla="*/ 11 w 23"/>
                <a:gd name="T71" fmla="*/ 23 h 24"/>
                <a:gd name="T72" fmla="*/ 11 w 23"/>
                <a:gd name="T73" fmla="*/ 23 h 24"/>
                <a:gd name="T74" fmla="*/ 12 w 23"/>
                <a:gd name="T75" fmla="*/ 23 h 24"/>
                <a:gd name="T76" fmla="*/ 11 w 23"/>
                <a:gd name="T77" fmla="*/ 23 h 24"/>
                <a:gd name="T78" fmla="*/ 12 w 23"/>
                <a:gd name="T79" fmla="*/ 23 h 24"/>
                <a:gd name="T80" fmla="*/ 11 w 23"/>
                <a:gd name="T81" fmla="*/ 23 h 24"/>
                <a:gd name="T82" fmla="*/ 18 w 23"/>
                <a:gd name="T83" fmla="*/ 17 h 24"/>
                <a:gd name="T84" fmla="*/ 11 w 23"/>
                <a:gd name="T85" fmla="*/ 23 h 24"/>
                <a:gd name="T86" fmla="*/ 20 w 23"/>
                <a:gd name="T87" fmla="*/ 13 h 24"/>
                <a:gd name="T88" fmla="*/ 18 w 23"/>
                <a:gd name="T89" fmla="*/ 17 h 24"/>
                <a:gd name="T90" fmla="*/ 20 w 23"/>
                <a:gd name="T91" fmla="*/ 13 h 24"/>
                <a:gd name="T92" fmla="*/ 21 w 23"/>
                <a:gd name="T93" fmla="*/ 13 h 24"/>
                <a:gd name="T94" fmla="*/ 20 w 23"/>
                <a:gd name="T95" fmla="*/ 13 h 24"/>
                <a:gd name="T96" fmla="*/ 22 w 23"/>
                <a:gd name="T97" fmla="*/ 9 h 24"/>
                <a:gd name="T98" fmla="*/ 20 w 23"/>
                <a:gd name="T99" fmla="*/ 13 h 24"/>
                <a:gd name="T100" fmla="*/ 21 w 23"/>
                <a:gd name="T101" fmla="*/ 5 h 24"/>
                <a:gd name="T102" fmla="*/ 22 w 23"/>
                <a:gd name="T103" fmla="*/ 9 h 24"/>
                <a:gd name="T104" fmla="*/ 22 w 23"/>
                <a:gd name="T105" fmla="*/ 5 h 24"/>
                <a:gd name="T106" fmla="*/ 23 w 23"/>
                <a:gd name="T10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4">
                  <a:moveTo>
                    <a:pt x="22" y="6"/>
                  </a:moveTo>
                  <a:cubicBezTo>
                    <a:pt x="20" y="6"/>
                    <a:pt x="19" y="4"/>
                    <a:pt x="19" y="3"/>
                  </a:cubicBezTo>
                  <a:lnTo>
                    <a:pt x="20" y="3"/>
                  </a:lnTo>
                  <a:cubicBezTo>
                    <a:pt x="20" y="3"/>
                    <a:pt x="21" y="4"/>
                    <a:pt x="22" y="5"/>
                  </a:cubicBezTo>
                  <a:lnTo>
                    <a:pt x="22" y="6"/>
                  </a:lnTo>
                  <a:close/>
                  <a:moveTo>
                    <a:pt x="19" y="3"/>
                  </a:moveTo>
                  <a:cubicBezTo>
                    <a:pt x="18" y="2"/>
                    <a:pt x="17" y="2"/>
                    <a:pt x="17" y="2"/>
                  </a:cubicBezTo>
                  <a:lnTo>
                    <a:pt x="16" y="1"/>
                  </a:lnTo>
                  <a:cubicBezTo>
                    <a:pt x="18" y="0"/>
                    <a:pt x="19" y="1"/>
                    <a:pt x="20" y="3"/>
                  </a:cubicBezTo>
                  <a:lnTo>
                    <a:pt x="19" y="3"/>
                  </a:lnTo>
                  <a:close/>
                  <a:moveTo>
                    <a:pt x="16" y="1"/>
                  </a:moveTo>
                  <a:lnTo>
                    <a:pt x="16" y="1"/>
                  </a:lnTo>
                  <a:lnTo>
                    <a:pt x="17" y="1"/>
                  </a:lnTo>
                  <a:lnTo>
                    <a:pt x="16" y="1"/>
                  </a:lnTo>
                  <a:close/>
                  <a:moveTo>
                    <a:pt x="17" y="2"/>
                  </a:moveTo>
                  <a:cubicBezTo>
                    <a:pt x="15" y="3"/>
                    <a:pt x="13" y="3"/>
                    <a:pt x="11" y="4"/>
                  </a:cubicBezTo>
                  <a:lnTo>
                    <a:pt x="11" y="3"/>
                  </a:lnTo>
                  <a:cubicBezTo>
                    <a:pt x="13" y="2"/>
                    <a:pt x="15" y="1"/>
                    <a:pt x="16" y="1"/>
                  </a:cubicBezTo>
                  <a:lnTo>
                    <a:pt x="17" y="2"/>
                  </a:lnTo>
                  <a:close/>
                  <a:moveTo>
                    <a:pt x="11" y="4"/>
                  </a:moveTo>
                  <a:cubicBezTo>
                    <a:pt x="8" y="5"/>
                    <a:pt x="6" y="6"/>
                    <a:pt x="3" y="8"/>
                  </a:cubicBezTo>
                  <a:lnTo>
                    <a:pt x="2" y="7"/>
                  </a:lnTo>
                  <a:cubicBezTo>
                    <a:pt x="5" y="5"/>
                    <a:pt x="8" y="4"/>
                    <a:pt x="11" y="3"/>
                  </a:cubicBezTo>
                  <a:lnTo>
                    <a:pt x="11" y="4"/>
                  </a:lnTo>
                  <a:close/>
                  <a:moveTo>
                    <a:pt x="3" y="8"/>
                  </a:moveTo>
                  <a:lnTo>
                    <a:pt x="3" y="8"/>
                  </a:lnTo>
                  <a:lnTo>
                    <a:pt x="2" y="7"/>
                  </a:lnTo>
                  <a:lnTo>
                    <a:pt x="3" y="8"/>
                  </a:lnTo>
                  <a:close/>
                  <a:moveTo>
                    <a:pt x="3" y="8"/>
                  </a:moveTo>
                  <a:cubicBezTo>
                    <a:pt x="2" y="8"/>
                    <a:pt x="2" y="9"/>
                    <a:pt x="2" y="10"/>
                  </a:cubicBezTo>
                  <a:lnTo>
                    <a:pt x="0" y="10"/>
                  </a:lnTo>
                  <a:cubicBezTo>
                    <a:pt x="0" y="9"/>
                    <a:pt x="1" y="8"/>
                    <a:pt x="2" y="7"/>
                  </a:cubicBezTo>
                  <a:lnTo>
                    <a:pt x="3" y="8"/>
                  </a:lnTo>
                  <a:close/>
                  <a:moveTo>
                    <a:pt x="2" y="10"/>
                  </a:moveTo>
                  <a:cubicBezTo>
                    <a:pt x="2" y="11"/>
                    <a:pt x="2" y="12"/>
                    <a:pt x="2" y="14"/>
                  </a:cubicBezTo>
                  <a:lnTo>
                    <a:pt x="1" y="14"/>
                  </a:lnTo>
                  <a:cubicBezTo>
                    <a:pt x="1" y="13"/>
                    <a:pt x="0" y="11"/>
                    <a:pt x="0" y="10"/>
                  </a:cubicBezTo>
                  <a:lnTo>
                    <a:pt x="2" y="10"/>
                  </a:lnTo>
                  <a:close/>
                  <a:moveTo>
                    <a:pt x="1" y="14"/>
                  </a:moveTo>
                  <a:lnTo>
                    <a:pt x="1" y="14"/>
                  </a:lnTo>
                  <a:lnTo>
                    <a:pt x="2" y="14"/>
                  </a:lnTo>
                  <a:lnTo>
                    <a:pt x="1" y="14"/>
                  </a:lnTo>
                  <a:close/>
                  <a:moveTo>
                    <a:pt x="2" y="14"/>
                  </a:moveTo>
                  <a:cubicBezTo>
                    <a:pt x="3" y="16"/>
                    <a:pt x="5" y="18"/>
                    <a:pt x="7" y="19"/>
                  </a:cubicBezTo>
                  <a:lnTo>
                    <a:pt x="6" y="20"/>
                  </a:lnTo>
                  <a:cubicBezTo>
                    <a:pt x="4" y="19"/>
                    <a:pt x="2" y="17"/>
                    <a:pt x="1" y="14"/>
                  </a:cubicBezTo>
                  <a:lnTo>
                    <a:pt x="2" y="14"/>
                  </a:lnTo>
                  <a:close/>
                  <a:moveTo>
                    <a:pt x="7" y="19"/>
                  </a:moveTo>
                  <a:cubicBezTo>
                    <a:pt x="8" y="20"/>
                    <a:pt x="10" y="21"/>
                    <a:pt x="11" y="23"/>
                  </a:cubicBezTo>
                  <a:lnTo>
                    <a:pt x="10" y="24"/>
                  </a:lnTo>
                  <a:cubicBezTo>
                    <a:pt x="9" y="22"/>
                    <a:pt x="7" y="21"/>
                    <a:pt x="6" y="20"/>
                  </a:cubicBezTo>
                  <a:lnTo>
                    <a:pt x="7" y="19"/>
                  </a:lnTo>
                  <a:close/>
                  <a:moveTo>
                    <a:pt x="10" y="24"/>
                  </a:moveTo>
                  <a:lnTo>
                    <a:pt x="10" y="24"/>
                  </a:lnTo>
                  <a:lnTo>
                    <a:pt x="10" y="24"/>
                  </a:lnTo>
                  <a:lnTo>
                    <a:pt x="10" y="23"/>
                  </a:lnTo>
                  <a:lnTo>
                    <a:pt x="10" y="24"/>
                  </a:lnTo>
                  <a:close/>
                  <a:moveTo>
                    <a:pt x="11" y="23"/>
                  </a:moveTo>
                  <a:cubicBezTo>
                    <a:pt x="11" y="23"/>
                    <a:pt x="11" y="23"/>
                    <a:pt x="11" y="23"/>
                  </a:cubicBezTo>
                  <a:lnTo>
                    <a:pt x="10" y="24"/>
                  </a:lnTo>
                  <a:cubicBezTo>
                    <a:pt x="10" y="24"/>
                    <a:pt x="10" y="24"/>
                    <a:pt x="10" y="24"/>
                  </a:cubicBezTo>
                  <a:lnTo>
                    <a:pt x="11" y="23"/>
                  </a:lnTo>
                  <a:close/>
                  <a:moveTo>
                    <a:pt x="11" y="23"/>
                  </a:moveTo>
                  <a:cubicBezTo>
                    <a:pt x="11" y="23"/>
                    <a:pt x="11" y="23"/>
                    <a:pt x="11" y="23"/>
                  </a:cubicBezTo>
                  <a:lnTo>
                    <a:pt x="11" y="24"/>
                  </a:lnTo>
                  <a:cubicBezTo>
                    <a:pt x="11" y="24"/>
                    <a:pt x="11" y="24"/>
                    <a:pt x="10" y="24"/>
                  </a:cubicBezTo>
                  <a:lnTo>
                    <a:pt x="11" y="23"/>
                  </a:lnTo>
                  <a:close/>
                  <a:moveTo>
                    <a:pt x="11" y="23"/>
                  </a:moveTo>
                  <a:cubicBezTo>
                    <a:pt x="11" y="23"/>
                    <a:pt x="11" y="23"/>
                    <a:pt x="11" y="23"/>
                  </a:cubicBezTo>
                  <a:lnTo>
                    <a:pt x="12" y="23"/>
                  </a:lnTo>
                  <a:cubicBezTo>
                    <a:pt x="12" y="24"/>
                    <a:pt x="12" y="24"/>
                    <a:pt x="11" y="24"/>
                  </a:cubicBezTo>
                  <a:lnTo>
                    <a:pt x="11" y="23"/>
                  </a:lnTo>
                  <a:close/>
                  <a:moveTo>
                    <a:pt x="11" y="23"/>
                  </a:moveTo>
                  <a:cubicBezTo>
                    <a:pt x="11" y="23"/>
                    <a:pt x="11" y="23"/>
                    <a:pt x="11" y="23"/>
                  </a:cubicBezTo>
                  <a:lnTo>
                    <a:pt x="13" y="23"/>
                  </a:lnTo>
                  <a:cubicBezTo>
                    <a:pt x="13" y="23"/>
                    <a:pt x="13" y="23"/>
                    <a:pt x="12" y="23"/>
                  </a:cubicBezTo>
                  <a:lnTo>
                    <a:pt x="11" y="23"/>
                  </a:lnTo>
                  <a:close/>
                  <a:moveTo>
                    <a:pt x="11" y="23"/>
                  </a:moveTo>
                  <a:lnTo>
                    <a:pt x="11" y="23"/>
                  </a:lnTo>
                  <a:lnTo>
                    <a:pt x="12" y="23"/>
                  </a:lnTo>
                  <a:lnTo>
                    <a:pt x="11" y="23"/>
                  </a:lnTo>
                  <a:close/>
                  <a:moveTo>
                    <a:pt x="11" y="23"/>
                  </a:moveTo>
                  <a:cubicBezTo>
                    <a:pt x="13" y="20"/>
                    <a:pt x="15" y="18"/>
                    <a:pt x="17" y="16"/>
                  </a:cubicBezTo>
                  <a:lnTo>
                    <a:pt x="18" y="17"/>
                  </a:lnTo>
                  <a:cubicBezTo>
                    <a:pt x="16" y="19"/>
                    <a:pt x="14" y="21"/>
                    <a:pt x="13" y="23"/>
                  </a:cubicBezTo>
                  <a:lnTo>
                    <a:pt x="11" y="23"/>
                  </a:lnTo>
                  <a:close/>
                  <a:moveTo>
                    <a:pt x="17" y="16"/>
                  </a:moveTo>
                  <a:cubicBezTo>
                    <a:pt x="18" y="15"/>
                    <a:pt x="19" y="14"/>
                    <a:pt x="20" y="13"/>
                  </a:cubicBezTo>
                  <a:lnTo>
                    <a:pt x="21" y="13"/>
                  </a:lnTo>
                  <a:cubicBezTo>
                    <a:pt x="20" y="15"/>
                    <a:pt x="19" y="16"/>
                    <a:pt x="18" y="17"/>
                  </a:cubicBezTo>
                  <a:lnTo>
                    <a:pt x="17" y="16"/>
                  </a:lnTo>
                  <a:close/>
                  <a:moveTo>
                    <a:pt x="20" y="13"/>
                  </a:moveTo>
                  <a:lnTo>
                    <a:pt x="20" y="13"/>
                  </a:lnTo>
                  <a:lnTo>
                    <a:pt x="21" y="13"/>
                  </a:lnTo>
                  <a:lnTo>
                    <a:pt x="20" y="13"/>
                  </a:lnTo>
                  <a:close/>
                  <a:moveTo>
                    <a:pt x="20" y="13"/>
                  </a:moveTo>
                  <a:cubicBezTo>
                    <a:pt x="21" y="12"/>
                    <a:pt x="21" y="10"/>
                    <a:pt x="21" y="9"/>
                  </a:cubicBezTo>
                  <a:lnTo>
                    <a:pt x="22" y="9"/>
                  </a:lnTo>
                  <a:cubicBezTo>
                    <a:pt x="22" y="11"/>
                    <a:pt x="23" y="12"/>
                    <a:pt x="21" y="13"/>
                  </a:cubicBezTo>
                  <a:lnTo>
                    <a:pt x="20" y="13"/>
                  </a:lnTo>
                  <a:close/>
                  <a:moveTo>
                    <a:pt x="21" y="9"/>
                  </a:moveTo>
                  <a:cubicBezTo>
                    <a:pt x="21" y="8"/>
                    <a:pt x="21" y="7"/>
                    <a:pt x="21" y="5"/>
                  </a:cubicBezTo>
                  <a:lnTo>
                    <a:pt x="23" y="6"/>
                  </a:lnTo>
                  <a:cubicBezTo>
                    <a:pt x="22" y="7"/>
                    <a:pt x="22" y="8"/>
                    <a:pt x="22" y="9"/>
                  </a:cubicBezTo>
                  <a:lnTo>
                    <a:pt x="21" y="9"/>
                  </a:lnTo>
                  <a:close/>
                  <a:moveTo>
                    <a:pt x="22" y="5"/>
                  </a:moveTo>
                  <a:lnTo>
                    <a:pt x="23" y="5"/>
                  </a:lnTo>
                  <a:lnTo>
                    <a:pt x="23" y="6"/>
                  </a:ln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2" name="Freeform 642"/>
            <p:cNvSpPr>
              <a:spLocks noEditPoints="1"/>
            </p:cNvSpPr>
            <p:nvPr/>
          </p:nvSpPr>
          <p:spPr bwMode="auto">
            <a:xfrm>
              <a:off x="2254" y="1738"/>
              <a:ext cx="134" cy="117"/>
            </a:xfrm>
            <a:custGeom>
              <a:avLst/>
              <a:gdLst>
                <a:gd name="T0" fmla="*/ 20 w 24"/>
                <a:gd name="T1" fmla="*/ 1 h 21"/>
                <a:gd name="T2" fmla="*/ 19 w 24"/>
                <a:gd name="T3" fmla="*/ 2 h 21"/>
                <a:gd name="T4" fmla="*/ 20 w 24"/>
                <a:gd name="T5" fmla="*/ 1 h 21"/>
                <a:gd name="T6" fmla="*/ 15 w 24"/>
                <a:gd name="T7" fmla="*/ 0 h 21"/>
                <a:gd name="T8" fmla="*/ 15 w 24"/>
                <a:gd name="T9" fmla="*/ 1 h 21"/>
                <a:gd name="T10" fmla="*/ 15 w 24"/>
                <a:gd name="T11" fmla="*/ 0 h 21"/>
                <a:gd name="T12" fmla="*/ 4 w 24"/>
                <a:gd name="T13" fmla="*/ 4 h 21"/>
                <a:gd name="T14" fmla="*/ 10 w 24"/>
                <a:gd name="T15" fmla="*/ 3 h 21"/>
                <a:gd name="T16" fmla="*/ 4 w 24"/>
                <a:gd name="T17" fmla="*/ 3 h 21"/>
                <a:gd name="T18" fmla="*/ 3 w 24"/>
                <a:gd name="T19" fmla="*/ 4 h 21"/>
                <a:gd name="T20" fmla="*/ 4 w 24"/>
                <a:gd name="T21" fmla="*/ 4 h 21"/>
                <a:gd name="T22" fmla="*/ 0 w 24"/>
                <a:gd name="T23" fmla="*/ 5 h 21"/>
                <a:gd name="T24" fmla="*/ 2 w 24"/>
                <a:gd name="T25" fmla="*/ 6 h 21"/>
                <a:gd name="T26" fmla="*/ 0 w 24"/>
                <a:gd name="T27" fmla="*/ 5 h 21"/>
                <a:gd name="T28" fmla="*/ 1 w 24"/>
                <a:gd name="T29" fmla="*/ 9 h 21"/>
                <a:gd name="T30" fmla="*/ 1 w 24"/>
                <a:gd name="T31" fmla="*/ 8 h 21"/>
                <a:gd name="T32" fmla="*/ 1 w 24"/>
                <a:gd name="T33" fmla="*/ 9 h 21"/>
                <a:gd name="T34" fmla="*/ 12 w 24"/>
                <a:gd name="T35" fmla="*/ 21 h 21"/>
                <a:gd name="T36" fmla="*/ 13 w 24"/>
                <a:gd name="T37" fmla="*/ 20 h 21"/>
                <a:gd name="T38" fmla="*/ 12 w 24"/>
                <a:gd name="T39" fmla="*/ 21 h 21"/>
                <a:gd name="T40" fmla="*/ 12 w 24"/>
                <a:gd name="T41" fmla="*/ 21 h 21"/>
                <a:gd name="T42" fmla="*/ 13 w 24"/>
                <a:gd name="T43" fmla="*/ 20 h 21"/>
                <a:gd name="T44" fmla="*/ 12 w 24"/>
                <a:gd name="T45" fmla="*/ 21 h 21"/>
                <a:gd name="T46" fmla="*/ 13 w 24"/>
                <a:gd name="T47" fmla="*/ 20 h 21"/>
                <a:gd name="T48" fmla="*/ 13 w 24"/>
                <a:gd name="T49" fmla="*/ 20 h 21"/>
                <a:gd name="T50" fmla="*/ 12 w 24"/>
                <a:gd name="T51" fmla="*/ 21 h 21"/>
                <a:gd name="T52" fmla="*/ 13 w 24"/>
                <a:gd name="T53" fmla="*/ 20 h 21"/>
                <a:gd name="T54" fmla="*/ 13 w 24"/>
                <a:gd name="T55" fmla="*/ 20 h 21"/>
                <a:gd name="T56" fmla="*/ 17 w 24"/>
                <a:gd name="T57" fmla="*/ 19 h 21"/>
                <a:gd name="T58" fmla="*/ 17 w 24"/>
                <a:gd name="T59" fmla="*/ 19 h 21"/>
                <a:gd name="T60" fmla="*/ 16 w 24"/>
                <a:gd name="T61" fmla="*/ 19 h 21"/>
                <a:gd name="T62" fmla="*/ 17 w 24"/>
                <a:gd name="T63" fmla="*/ 17 h 21"/>
                <a:gd name="T64" fmla="*/ 16 w 24"/>
                <a:gd name="T65" fmla="*/ 18 h 21"/>
                <a:gd name="T66" fmla="*/ 24 w 24"/>
                <a:gd name="T67" fmla="*/ 8 h 21"/>
                <a:gd name="T68" fmla="*/ 23 w 24"/>
                <a:gd name="T69" fmla="*/ 8 h 21"/>
                <a:gd name="T70" fmla="*/ 24 w 24"/>
                <a:gd name="T71" fmla="*/ 8 h 21"/>
                <a:gd name="T72" fmla="*/ 23 w 24"/>
                <a:gd name="T73" fmla="*/ 8 h 21"/>
                <a:gd name="T74" fmla="*/ 24 w 24"/>
                <a:gd name="T75" fmla="*/ 7 h 21"/>
                <a:gd name="T76" fmla="*/ 23 w 24"/>
                <a:gd name="T77" fmla="*/ 9 h 21"/>
                <a:gd name="T78" fmla="*/ 24 w 24"/>
                <a:gd name="T79" fmla="*/ 7 h 21"/>
                <a:gd name="T80" fmla="*/ 23 w 24"/>
                <a:gd name="T81" fmla="*/ 7 h 21"/>
                <a:gd name="T82" fmla="*/ 23 w 24"/>
                <a:gd name="T83" fmla="*/ 8 h 21"/>
                <a:gd name="T84" fmla="*/ 23 w 24"/>
                <a:gd name="T85" fmla="*/ 7 h 21"/>
                <a:gd name="T86" fmla="*/ 22 w 24"/>
                <a:gd name="T8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1">
                  <a:moveTo>
                    <a:pt x="22" y="5"/>
                  </a:moveTo>
                  <a:cubicBezTo>
                    <a:pt x="21" y="4"/>
                    <a:pt x="20" y="3"/>
                    <a:pt x="19" y="2"/>
                  </a:cubicBezTo>
                  <a:lnTo>
                    <a:pt x="20" y="1"/>
                  </a:lnTo>
                  <a:cubicBezTo>
                    <a:pt x="21" y="2"/>
                    <a:pt x="22" y="3"/>
                    <a:pt x="23" y="5"/>
                  </a:cubicBezTo>
                  <a:lnTo>
                    <a:pt x="22" y="5"/>
                  </a:lnTo>
                  <a:close/>
                  <a:moveTo>
                    <a:pt x="19" y="2"/>
                  </a:moveTo>
                  <a:cubicBezTo>
                    <a:pt x="18" y="2"/>
                    <a:pt x="17" y="1"/>
                    <a:pt x="15" y="1"/>
                  </a:cubicBezTo>
                  <a:lnTo>
                    <a:pt x="15" y="0"/>
                  </a:lnTo>
                  <a:cubicBezTo>
                    <a:pt x="17" y="0"/>
                    <a:pt x="19" y="0"/>
                    <a:pt x="20" y="1"/>
                  </a:cubicBezTo>
                  <a:lnTo>
                    <a:pt x="19" y="2"/>
                  </a:lnTo>
                  <a:close/>
                  <a:moveTo>
                    <a:pt x="15" y="0"/>
                  </a:moveTo>
                  <a:lnTo>
                    <a:pt x="15" y="0"/>
                  </a:lnTo>
                  <a:lnTo>
                    <a:pt x="15" y="1"/>
                  </a:lnTo>
                  <a:lnTo>
                    <a:pt x="15" y="0"/>
                  </a:lnTo>
                  <a:close/>
                  <a:moveTo>
                    <a:pt x="15" y="1"/>
                  </a:moveTo>
                  <a:cubicBezTo>
                    <a:pt x="13" y="1"/>
                    <a:pt x="12" y="2"/>
                    <a:pt x="10" y="3"/>
                  </a:cubicBezTo>
                  <a:lnTo>
                    <a:pt x="10" y="1"/>
                  </a:lnTo>
                  <a:cubicBezTo>
                    <a:pt x="11" y="1"/>
                    <a:pt x="13" y="0"/>
                    <a:pt x="15" y="0"/>
                  </a:cubicBezTo>
                  <a:lnTo>
                    <a:pt x="15" y="1"/>
                  </a:lnTo>
                  <a:close/>
                  <a:moveTo>
                    <a:pt x="10" y="3"/>
                  </a:moveTo>
                  <a:cubicBezTo>
                    <a:pt x="8" y="3"/>
                    <a:pt x="6" y="4"/>
                    <a:pt x="4" y="4"/>
                  </a:cubicBezTo>
                  <a:lnTo>
                    <a:pt x="4" y="3"/>
                  </a:lnTo>
                  <a:cubicBezTo>
                    <a:pt x="6" y="2"/>
                    <a:pt x="8" y="2"/>
                    <a:pt x="10" y="1"/>
                  </a:cubicBezTo>
                  <a:lnTo>
                    <a:pt x="10" y="3"/>
                  </a:lnTo>
                  <a:close/>
                  <a:moveTo>
                    <a:pt x="4" y="4"/>
                  </a:moveTo>
                  <a:lnTo>
                    <a:pt x="4" y="4"/>
                  </a:lnTo>
                  <a:lnTo>
                    <a:pt x="4" y="3"/>
                  </a:lnTo>
                  <a:lnTo>
                    <a:pt x="4" y="4"/>
                  </a:lnTo>
                  <a:close/>
                  <a:moveTo>
                    <a:pt x="4" y="4"/>
                  </a:moveTo>
                  <a:cubicBezTo>
                    <a:pt x="4" y="4"/>
                    <a:pt x="4" y="4"/>
                    <a:pt x="3" y="4"/>
                  </a:cubicBezTo>
                  <a:lnTo>
                    <a:pt x="3" y="3"/>
                  </a:lnTo>
                  <a:cubicBezTo>
                    <a:pt x="3" y="3"/>
                    <a:pt x="4" y="3"/>
                    <a:pt x="4" y="3"/>
                  </a:cubicBezTo>
                  <a:lnTo>
                    <a:pt x="4" y="4"/>
                  </a:lnTo>
                  <a:close/>
                  <a:moveTo>
                    <a:pt x="3" y="4"/>
                  </a:moveTo>
                  <a:cubicBezTo>
                    <a:pt x="3" y="4"/>
                    <a:pt x="2" y="5"/>
                    <a:pt x="2" y="6"/>
                  </a:cubicBezTo>
                  <a:lnTo>
                    <a:pt x="0" y="5"/>
                  </a:lnTo>
                  <a:cubicBezTo>
                    <a:pt x="1" y="4"/>
                    <a:pt x="2" y="3"/>
                    <a:pt x="3" y="3"/>
                  </a:cubicBezTo>
                  <a:lnTo>
                    <a:pt x="3" y="4"/>
                  </a:lnTo>
                  <a:close/>
                  <a:moveTo>
                    <a:pt x="2" y="6"/>
                  </a:moveTo>
                  <a:cubicBezTo>
                    <a:pt x="1" y="6"/>
                    <a:pt x="1" y="7"/>
                    <a:pt x="1" y="8"/>
                  </a:cubicBezTo>
                  <a:lnTo>
                    <a:pt x="0" y="8"/>
                  </a:lnTo>
                  <a:cubicBezTo>
                    <a:pt x="0" y="7"/>
                    <a:pt x="0" y="6"/>
                    <a:pt x="0" y="5"/>
                  </a:cubicBezTo>
                  <a:lnTo>
                    <a:pt x="2" y="6"/>
                  </a:lnTo>
                  <a:close/>
                  <a:moveTo>
                    <a:pt x="1" y="8"/>
                  </a:moveTo>
                  <a:cubicBezTo>
                    <a:pt x="1" y="8"/>
                    <a:pt x="1" y="9"/>
                    <a:pt x="1" y="9"/>
                  </a:cubicBezTo>
                  <a:lnTo>
                    <a:pt x="0" y="9"/>
                  </a:lnTo>
                  <a:cubicBezTo>
                    <a:pt x="0" y="9"/>
                    <a:pt x="0" y="8"/>
                    <a:pt x="0" y="8"/>
                  </a:cubicBezTo>
                  <a:lnTo>
                    <a:pt x="1" y="8"/>
                  </a:lnTo>
                  <a:close/>
                  <a:moveTo>
                    <a:pt x="1" y="9"/>
                  </a:moveTo>
                  <a:lnTo>
                    <a:pt x="1" y="9"/>
                  </a:lnTo>
                  <a:lnTo>
                    <a:pt x="1" y="9"/>
                  </a:lnTo>
                  <a:close/>
                  <a:moveTo>
                    <a:pt x="1" y="9"/>
                  </a:moveTo>
                  <a:cubicBezTo>
                    <a:pt x="3" y="14"/>
                    <a:pt x="8" y="17"/>
                    <a:pt x="13" y="20"/>
                  </a:cubicBezTo>
                  <a:lnTo>
                    <a:pt x="12" y="21"/>
                  </a:lnTo>
                  <a:cubicBezTo>
                    <a:pt x="7" y="18"/>
                    <a:pt x="1" y="15"/>
                    <a:pt x="0" y="9"/>
                  </a:cubicBezTo>
                  <a:lnTo>
                    <a:pt x="1" y="9"/>
                  </a:lnTo>
                  <a:close/>
                  <a:moveTo>
                    <a:pt x="13" y="20"/>
                  </a:moveTo>
                  <a:lnTo>
                    <a:pt x="13" y="20"/>
                  </a:lnTo>
                  <a:lnTo>
                    <a:pt x="12" y="21"/>
                  </a:lnTo>
                  <a:lnTo>
                    <a:pt x="12" y="21"/>
                  </a:lnTo>
                  <a:lnTo>
                    <a:pt x="13" y="20"/>
                  </a:lnTo>
                  <a:close/>
                  <a:moveTo>
                    <a:pt x="12" y="21"/>
                  </a:moveTo>
                  <a:lnTo>
                    <a:pt x="12" y="21"/>
                  </a:lnTo>
                  <a:lnTo>
                    <a:pt x="12" y="20"/>
                  </a:lnTo>
                  <a:lnTo>
                    <a:pt x="12" y="21"/>
                  </a:lnTo>
                  <a:close/>
                  <a:moveTo>
                    <a:pt x="13" y="20"/>
                  </a:moveTo>
                  <a:lnTo>
                    <a:pt x="13" y="20"/>
                  </a:lnTo>
                  <a:lnTo>
                    <a:pt x="12" y="21"/>
                  </a:lnTo>
                  <a:lnTo>
                    <a:pt x="12" y="21"/>
                  </a:lnTo>
                  <a:lnTo>
                    <a:pt x="13" y="20"/>
                  </a:lnTo>
                  <a:close/>
                  <a:moveTo>
                    <a:pt x="13" y="20"/>
                  </a:moveTo>
                  <a:lnTo>
                    <a:pt x="13" y="20"/>
                  </a:lnTo>
                  <a:lnTo>
                    <a:pt x="12" y="20"/>
                  </a:lnTo>
                  <a:lnTo>
                    <a:pt x="13" y="20"/>
                  </a:lnTo>
                  <a:close/>
                  <a:moveTo>
                    <a:pt x="13" y="20"/>
                  </a:moveTo>
                  <a:cubicBezTo>
                    <a:pt x="13" y="20"/>
                    <a:pt x="13" y="20"/>
                    <a:pt x="13" y="20"/>
                  </a:cubicBezTo>
                  <a:lnTo>
                    <a:pt x="13" y="21"/>
                  </a:lnTo>
                  <a:cubicBezTo>
                    <a:pt x="12" y="21"/>
                    <a:pt x="12" y="21"/>
                    <a:pt x="12" y="21"/>
                  </a:cubicBezTo>
                  <a:lnTo>
                    <a:pt x="13" y="20"/>
                  </a:lnTo>
                  <a:close/>
                  <a:moveTo>
                    <a:pt x="13" y="20"/>
                  </a:moveTo>
                  <a:cubicBezTo>
                    <a:pt x="13" y="20"/>
                    <a:pt x="13" y="20"/>
                    <a:pt x="13" y="20"/>
                  </a:cubicBezTo>
                  <a:lnTo>
                    <a:pt x="13" y="21"/>
                  </a:lnTo>
                  <a:cubicBezTo>
                    <a:pt x="13" y="21"/>
                    <a:pt x="13" y="21"/>
                    <a:pt x="13" y="21"/>
                  </a:cubicBezTo>
                  <a:lnTo>
                    <a:pt x="13" y="20"/>
                  </a:lnTo>
                  <a:close/>
                  <a:moveTo>
                    <a:pt x="13" y="20"/>
                  </a:moveTo>
                  <a:cubicBezTo>
                    <a:pt x="14" y="20"/>
                    <a:pt x="15" y="19"/>
                    <a:pt x="16" y="18"/>
                  </a:cubicBezTo>
                  <a:lnTo>
                    <a:pt x="17" y="19"/>
                  </a:lnTo>
                  <a:cubicBezTo>
                    <a:pt x="16" y="20"/>
                    <a:pt x="15" y="21"/>
                    <a:pt x="13" y="21"/>
                  </a:cubicBezTo>
                  <a:lnTo>
                    <a:pt x="13" y="20"/>
                  </a:lnTo>
                  <a:close/>
                  <a:moveTo>
                    <a:pt x="17" y="19"/>
                  </a:moveTo>
                  <a:lnTo>
                    <a:pt x="17" y="19"/>
                  </a:lnTo>
                  <a:lnTo>
                    <a:pt x="17" y="19"/>
                  </a:lnTo>
                  <a:lnTo>
                    <a:pt x="16" y="19"/>
                  </a:lnTo>
                  <a:lnTo>
                    <a:pt x="17" y="19"/>
                  </a:lnTo>
                  <a:close/>
                  <a:moveTo>
                    <a:pt x="16" y="18"/>
                  </a:moveTo>
                  <a:cubicBezTo>
                    <a:pt x="16" y="18"/>
                    <a:pt x="17" y="17"/>
                    <a:pt x="17" y="17"/>
                  </a:cubicBezTo>
                  <a:lnTo>
                    <a:pt x="18" y="17"/>
                  </a:lnTo>
                  <a:cubicBezTo>
                    <a:pt x="18" y="18"/>
                    <a:pt x="17" y="19"/>
                    <a:pt x="17" y="19"/>
                  </a:cubicBezTo>
                  <a:lnTo>
                    <a:pt x="16" y="18"/>
                  </a:lnTo>
                  <a:close/>
                  <a:moveTo>
                    <a:pt x="17" y="17"/>
                  </a:moveTo>
                  <a:cubicBezTo>
                    <a:pt x="20" y="14"/>
                    <a:pt x="22" y="11"/>
                    <a:pt x="23" y="8"/>
                  </a:cubicBezTo>
                  <a:lnTo>
                    <a:pt x="24" y="8"/>
                  </a:lnTo>
                  <a:cubicBezTo>
                    <a:pt x="23" y="12"/>
                    <a:pt x="21" y="14"/>
                    <a:pt x="18" y="17"/>
                  </a:cubicBezTo>
                  <a:lnTo>
                    <a:pt x="17" y="17"/>
                  </a:lnTo>
                  <a:close/>
                  <a:moveTo>
                    <a:pt x="23" y="8"/>
                  </a:moveTo>
                  <a:lnTo>
                    <a:pt x="24" y="8"/>
                  </a:lnTo>
                  <a:lnTo>
                    <a:pt x="23" y="8"/>
                  </a:lnTo>
                  <a:close/>
                  <a:moveTo>
                    <a:pt x="24" y="8"/>
                  </a:moveTo>
                  <a:cubicBezTo>
                    <a:pt x="24" y="9"/>
                    <a:pt x="24" y="9"/>
                    <a:pt x="23" y="9"/>
                  </a:cubicBezTo>
                  <a:lnTo>
                    <a:pt x="24" y="7"/>
                  </a:lnTo>
                  <a:cubicBezTo>
                    <a:pt x="24" y="8"/>
                    <a:pt x="23" y="8"/>
                    <a:pt x="23" y="8"/>
                  </a:cubicBezTo>
                  <a:lnTo>
                    <a:pt x="24" y="8"/>
                  </a:lnTo>
                  <a:close/>
                  <a:moveTo>
                    <a:pt x="24" y="7"/>
                  </a:moveTo>
                  <a:lnTo>
                    <a:pt x="24" y="7"/>
                  </a:lnTo>
                  <a:lnTo>
                    <a:pt x="23" y="8"/>
                  </a:lnTo>
                  <a:lnTo>
                    <a:pt x="24" y="7"/>
                  </a:lnTo>
                  <a:close/>
                  <a:moveTo>
                    <a:pt x="23" y="9"/>
                  </a:moveTo>
                  <a:cubicBezTo>
                    <a:pt x="23" y="8"/>
                    <a:pt x="23" y="8"/>
                    <a:pt x="23" y="8"/>
                  </a:cubicBezTo>
                  <a:lnTo>
                    <a:pt x="24" y="8"/>
                  </a:lnTo>
                  <a:cubicBezTo>
                    <a:pt x="24" y="8"/>
                    <a:pt x="23" y="7"/>
                    <a:pt x="24" y="7"/>
                  </a:cubicBezTo>
                  <a:lnTo>
                    <a:pt x="23" y="9"/>
                  </a:lnTo>
                  <a:close/>
                  <a:moveTo>
                    <a:pt x="23" y="8"/>
                  </a:moveTo>
                  <a:cubicBezTo>
                    <a:pt x="23" y="7"/>
                    <a:pt x="23" y="7"/>
                    <a:pt x="23" y="7"/>
                  </a:cubicBezTo>
                  <a:lnTo>
                    <a:pt x="24" y="7"/>
                  </a:lnTo>
                  <a:cubicBezTo>
                    <a:pt x="24" y="7"/>
                    <a:pt x="24" y="8"/>
                    <a:pt x="24" y="8"/>
                  </a:cubicBezTo>
                  <a:lnTo>
                    <a:pt x="23" y="8"/>
                  </a:lnTo>
                  <a:close/>
                  <a:moveTo>
                    <a:pt x="23" y="7"/>
                  </a:moveTo>
                  <a:lnTo>
                    <a:pt x="23" y="7"/>
                  </a:lnTo>
                  <a:lnTo>
                    <a:pt x="23" y="7"/>
                  </a:lnTo>
                  <a:close/>
                  <a:moveTo>
                    <a:pt x="23" y="7"/>
                  </a:moveTo>
                  <a:cubicBezTo>
                    <a:pt x="23" y="6"/>
                    <a:pt x="23" y="6"/>
                    <a:pt x="22" y="6"/>
                  </a:cubicBezTo>
                  <a:lnTo>
                    <a:pt x="22" y="4"/>
                  </a:lnTo>
                  <a:cubicBezTo>
                    <a:pt x="24" y="4"/>
                    <a:pt x="24" y="6"/>
                    <a:pt x="24" y="7"/>
                  </a:cubicBezTo>
                  <a:lnTo>
                    <a:pt x="23"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3" name="Freeform 643"/>
            <p:cNvSpPr>
              <a:spLocks/>
            </p:cNvSpPr>
            <p:nvPr/>
          </p:nvSpPr>
          <p:spPr bwMode="auto">
            <a:xfrm>
              <a:off x="2204" y="1805"/>
              <a:ext cx="101" cy="95"/>
            </a:xfrm>
            <a:custGeom>
              <a:avLst/>
              <a:gdLst>
                <a:gd name="T0" fmla="*/ 16 w 18"/>
                <a:gd name="T1" fmla="*/ 8 h 17"/>
                <a:gd name="T2" fmla="*/ 7 w 18"/>
                <a:gd name="T3" fmla="*/ 1 h 17"/>
                <a:gd name="T4" fmla="*/ 1 w 18"/>
                <a:gd name="T5" fmla="*/ 9 h 17"/>
                <a:gd name="T6" fmla="*/ 12 w 18"/>
                <a:gd name="T7" fmla="*/ 16 h 17"/>
                <a:gd name="T8" fmla="*/ 15 w 18"/>
                <a:gd name="T9" fmla="*/ 12 h 17"/>
                <a:gd name="T10" fmla="*/ 16 w 18"/>
                <a:gd name="T11" fmla="*/ 8 h 17"/>
              </a:gdLst>
              <a:ahLst/>
              <a:cxnLst>
                <a:cxn ang="0">
                  <a:pos x="T0" y="T1"/>
                </a:cxn>
                <a:cxn ang="0">
                  <a:pos x="T2" y="T3"/>
                </a:cxn>
                <a:cxn ang="0">
                  <a:pos x="T4" y="T5"/>
                </a:cxn>
                <a:cxn ang="0">
                  <a:pos x="T6" y="T7"/>
                </a:cxn>
                <a:cxn ang="0">
                  <a:pos x="T8" y="T9"/>
                </a:cxn>
                <a:cxn ang="0">
                  <a:pos x="T10" y="T11"/>
                </a:cxn>
              </a:cxnLst>
              <a:rect l="0" t="0" r="r" b="b"/>
              <a:pathLst>
                <a:path w="18" h="17">
                  <a:moveTo>
                    <a:pt x="16" y="8"/>
                  </a:moveTo>
                  <a:cubicBezTo>
                    <a:pt x="14" y="5"/>
                    <a:pt x="11" y="0"/>
                    <a:pt x="7" y="1"/>
                  </a:cubicBezTo>
                  <a:cubicBezTo>
                    <a:pt x="4" y="2"/>
                    <a:pt x="0" y="6"/>
                    <a:pt x="1" y="9"/>
                  </a:cubicBezTo>
                  <a:cubicBezTo>
                    <a:pt x="3" y="13"/>
                    <a:pt x="8" y="17"/>
                    <a:pt x="12" y="16"/>
                  </a:cubicBezTo>
                  <a:cubicBezTo>
                    <a:pt x="13" y="15"/>
                    <a:pt x="14" y="13"/>
                    <a:pt x="15" y="12"/>
                  </a:cubicBezTo>
                  <a:cubicBezTo>
                    <a:pt x="16" y="10"/>
                    <a:pt x="18" y="9"/>
                    <a:pt x="16"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4" name="Freeform 644"/>
            <p:cNvSpPr>
              <a:spLocks noEditPoints="1"/>
            </p:cNvSpPr>
            <p:nvPr/>
          </p:nvSpPr>
          <p:spPr bwMode="auto">
            <a:xfrm>
              <a:off x="2204" y="1805"/>
              <a:ext cx="101" cy="95"/>
            </a:xfrm>
            <a:custGeom>
              <a:avLst/>
              <a:gdLst>
                <a:gd name="T0" fmla="*/ 17 w 18"/>
                <a:gd name="T1" fmla="*/ 7 h 17"/>
                <a:gd name="T2" fmla="*/ 16 w 18"/>
                <a:gd name="T3" fmla="*/ 8 h 17"/>
                <a:gd name="T4" fmla="*/ 16 w 18"/>
                <a:gd name="T5" fmla="*/ 8 h 17"/>
                <a:gd name="T6" fmla="*/ 17 w 18"/>
                <a:gd name="T7" fmla="*/ 7 h 17"/>
                <a:gd name="T8" fmla="*/ 7 w 18"/>
                <a:gd name="T9" fmla="*/ 2 h 17"/>
                <a:gd name="T10" fmla="*/ 15 w 18"/>
                <a:gd name="T11" fmla="*/ 7 h 17"/>
                <a:gd name="T12" fmla="*/ 7 w 18"/>
                <a:gd name="T13" fmla="*/ 1 h 17"/>
                <a:gd name="T14" fmla="*/ 7 w 18"/>
                <a:gd name="T15" fmla="*/ 2 h 17"/>
                <a:gd name="T16" fmla="*/ 7 w 18"/>
                <a:gd name="T17" fmla="*/ 2 h 17"/>
                <a:gd name="T18" fmla="*/ 7 w 18"/>
                <a:gd name="T19" fmla="*/ 2 h 17"/>
                <a:gd name="T20" fmla="*/ 3 w 18"/>
                <a:gd name="T21" fmla="*/ 5 h 17"/>
                <a:gd name="T22" fmla="*/ 7 w 18"/>
                <a:gd name="T23" fmla="*/ 2 h 17"/>
                <a:gd name="T24" fmla="*/ 1 w 18"/>
                <a:gd name="T25" fmla="*/ 9 h 17"/>
                <a:gd name="T26" fmla="*/ 1 w 18"/>
                <a:gd name="T27" fmla="*/ 9 h 17"/>
                <a:gd name="T28" fmla="*/ 2 w 18"/>
                <a:gd name="T29" fmla="*/ 9 h 17"/>
                <a:gd name="T30" fmla="*/ 1 w 18"/>
                <a:gd name="T31" fmla="*/ 9 h 17"/>
                <a:gd name="T32" fmla="*/ 2 w 18"/>
                <a:gd name="T33" fmla="*/ 9 h 17"/>
                <a:gd name="T34" fmla="*/ 2 w 18"/>
                <a:gd name="T35" fmla="*/ 9 h 17"/>
                <a:gd name="T36" fmla="*/ 1 w 18"/>
                <a:gd name="T37" fmla="*/ 9 h 17"/>
                <a:gd name="T38" fmla="*/ 1 w 18"/>
                <a:gd name="T39" fmla="*/ 9 h 17"/>
                <a:gd name="T40" fmla="*/ 6 w 18"/>
                <a:gd name="T41" fmla="*/ 14 h 17"/>
                <a:gd name="T42" fmla="*/ 2 w 18"/>
                <a:gd name="T43" fmla="*/ 9 h 17"/>
                <a:gd name="T44" fmla="*/ 13 w 18"/>
                <a:gd name="T45" fmla="*/ 16 h 17"/>
                <a:gd name="T46" fmla="*/ 13 w 18"/>
                <a:gd name="T47" fmla="*/ 16 h 17"/>
                <a:gd name="T48" fmla="*/ 13 w 18"/>
                <a:gd name="T49" fmla="*/ 16 h 17"/>
                <a:gd name="T50" fmla="*/ 13 w 18"/>
                <a:gd name="T51" fmla="*/ 16 h 17"/>
                <a:gd name="T52" fmla="*/ 12 w 18"/>
                <a:gd name="T53" fmla="*/ 15 h 17"/>
                <a:gd name="T54" fmla="*/ 12 w 18"/>
                <a:gd name="T55" fmla="*/ 15 h 17"/>
                <a:gd name="T56" fmla="*/ 13 w 18"/>
                <a:gd name="T57" fmla="*/ 16 h 17"/>
                <a:gd name="T58" fmla="*/ 13 w 18"/>
                <a:gd name="T59" fmla="*/ 16 h 17"/>
                <a:gd name="T60" fmla="*/ 13 w 18"/>
                <a:gd name="T61" fmla="*/ 16 h 17"/>
                <a:gd name="T62" fmla="*/ 15 w 18"/>
                <a:gd name="T63" fmla="*/ 13 h 17"/>
                <a:gd name="T64" fmla="*/ 14 w 18"/>
                <a:gd name="T65" fmla="*/ 13 h 17"/>
                <a:gd name="T66" fmla="*/ 15 w 18"/>
                <a:gd name="T67" fmla="*/ 13 h 17"/>
                <a:gd name="T68" fmla="*/ 14 w 18"/>
                <a:gd name="T69" fmla="*/ 11 h 17"/>
                <a:gd name="T70" fmla="*/ 14 w 18"/>
                <a:gd name="T71" fmla="*/ 11 h 17"/>
                <a:gd name="T72" fmla="*/ 15 w 18"/>
                <a:gd name="T73" fmla="*/ 12 h 17"/>
                <a:gd name="T74" fmla="*/ 14 w 18"/>
                <a:gd name="T75" fmla="*/ 11 h 17"/>
                <a:gd name="T76" fmla="*/ 14 w 18"/>
                <a:gd name="T77" fmla="*/ 11 h 17"/>
                <a:gd name="T78" fmla="*/ 15 w 18"/>
                <a:gd name="T79" fmla="*/ 12 h 17"/>
                <a:gd name="T80" fmla="*/ 16 w 18"/>
                <a:gd name="T81" fmla="*/ 8 h 17"/>
                <a:gd name="T82" fmla="*/ 15 w 18"/>
                <a:gd name="T83" fmla="*/ 10 h 17"/>
                <a:gd name="T84" fmla="*/ 16 w 18"/>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7">
                  <a:moveTo>
                    <a:pt x="16" y="8"/>
                  </a:moveTo>
                  <a:lnTo>
                    <a:pt x="16" y="8"/>
                  </a:lnTo>
                  <a:lnTo>
                    <a:pt x="17" y="7"/>
                  </a:lnTo>
                  <a:lnTo>
                    <a:pt x="17" y="7"/>
                  </a:lnTo>
                  <a:lnTo>
                    <a:pt x="16" y="8"/>
                  </a:lnTo>
                  <a:close/>
                  <a:moveTo>
                    <a:pt x="16" y="8"/>
                  </a:moveTo>
                  <a:lnTo>
                    <a:pt x="16" y="8"/>
                  </a:lnTo>
                  <a:lnTo>
                    <a:pt x="16" y="8"/>
                  </a:lnTo>
                  <a:close/>
                  <a:moveTo>
                    <a:pt x="16" y="8"/>
                  </a:moveTo>
                  <a:cubicBezTo>
                    <a:pt x="16" y="8"/>
                    <a:pt x="15" y="7"/>
                    <a:pt x="15" y="7"/>
                  </a:cubicBezTo>
                  <a:lnTo>
                    <a:pt x="16" y="6"/>
                  </a:lnTo>
                  <a:cubicBezTo>
                    <a:pt x="16" y="7"/>
                    <a:pt x="17" y="7"/>
                    <a:pt x="17" y="7"/>
                  </a:cubicBezTo>
                  <a:lnTo>
                    <a:pt x="16" y="8"/>
                  </a:lnTo>
                  <a:close/>
                  <a:moveTo>
                    <a:pt x="15" y="7"/>
                  </a:moveTo>
                  <a:cubicBezTo>
                    <a:pt x="13" y="4"/>
                    <a:pt x="10" y="1"/>
                    <a:pt x="7" y="2"/>
                  </a:cubicBezTo>
                  <a:lnTo>
                    <a:pt x="6" y="1"/>
                  </a:lnTo>
                  <a:cubicBezTo>
                    <a:pt x="11" y="0"/>
                    <a:pt x="13" y="3"/>
                    <a:pt x="16" y="6"/>
                  </a:cubicBezTo>
                  <a:lnTo>
                    <a:pt x="15" y="7"/>
                  </a:lnTo>
                  <a:close/>
                  <a:moveTo>
                    <a:pt x="6" y="1"/>
                  </a:moveTo>
                  <a:lnTo>
                    <a:pt x="6" y="1"/>
                  </a:lnTo>
                  <a:lnTo>
                    <a:pt x="7" y="1"/>
                  </a:lnTo>
                  <a:lnTo>
                    <a:pt x="6" y="1"/>
                  </a:lnTo>
                  <a:close/>
                  <a:moveTo>
                    <a:pt x="7" y="2"/>
                  </a:moveTo>
                  <a:lnTo>
                    <a:pt x="7" y="2"/>
                  </a:lnTo>
                  <a:lnTo>
                    <a:pt x="6" y="1"/>
                  </a:lnTo>
                  <a:lnTo>
                    <a:pt x="6" y="1"/>
                  </a:lnTo>
                  <a:lnTo>
                    <a:pt x="7" y="2"/>
                  </a:lnTo>
                  <a:close/>
                  <a:moveTo>
                    <a:pt x="6" y="1"/>
                  </a:moveTo>
                  <a:lnTo>
                    <a:pt x="6" y="1"/>
                  </a:lnTo>
                  <a:lnTo>
                    <a:pt x="7" y="2"/>
                  </a:lnTo>
                  <a:lnTo>
                    <a:pt x="6" y="1"/>
                  </a:lnTo>
                  <a:close/>
                  <a:moveTo>
                    <a:pt x="7" y="2"/>
                  </a:moveTo>
                  <a:cubicBezTo>
                    <a:pt x="5" y="3"/>
                    <a:pt x="4" y="4"/>
                    <a:pt x="3" y="5"/>
                  </a:cubicBezTo>
                  <a:lnTo>
                    <a:pt x="2" y="4"/>
                  </a:lnTo>
                  <a:cubicBezTo>
                    <a:pt x="3" y="3"/>
                    <a:pt x="5" y="1"/>
                    <a:pt x="6" y="1"/>
                  </a:cubicBezTo>
                  <a:lnTo>
                    <a:pt x="7" y="2"/>
                  </a:lnTo>
                  <a:close/>
                  <a:moveTo>
                    <a:pt x="3" y="5"/>
                  </a:moveTo>
                  <a:cubicBezTo>
                    <a:pt x="2" y="6"/>
                    <a:pt x="1" y="8"/>
                    <a:pt x="2" y="9"/>
                  </a:cubicBezTo>
                  <a:lnTo>
                    <a:pt x="1" y="9"/>
                  </a:lnTo>
                  <a:cubicBezTo>
                    <a:pt x="0" y="8"/>
                    <a:pt x="1" y="6"/>
                    <a:pt x="2" y="4"/>
                  </a:cubicBezTo>
                  <a:lnTo>
                    <a:pt x="3" y="5"/>
                  </a:lnTo>
                  <a:close/>
                  <a:moveTo>
                    <a:pt x="1" y="9"/>
                  </a:moveTo>
                  <a:lnTo>
                    <a:pt x="1" y="9"/>
                  </a:lnTo>
                  <a:lnTo>
                    <a:pt x="1" y="9"/>
                  </a:lnTo>
                  <a:close/>
                  <a:moveTo>
                    <a:pt x="2" y="9"/>
                  </a:moveTo>
                  <a:lnTo>
                    <a:pt x="2" y="9"/>
                  </a:lnTo>
                  <a:lnTo>
                    <a:pt x="1" y="9"/>
                  </a:lnTo>
                  <a:lnTo>
                    <a:pt x="1" y="9"/>
                  </a:lnTo>
                  <a:lnTo>
                    <a:pt x="2" y="9"/>
                  </a:lnTo>
                  <a:close/>
                  <a:moveTo>
                    <a:pt x="2" y="9"/>
                  </a:moveTo>
                  <a:lnTo>
                    <a:pt x="2" y="9"/>
                  </a:lnTo>
                  <a:lnTo>
                    <a:pt x="1" y="9"/>
                  </a:lnTo>
                  <a:lnTo>
                    <a:pt x="2" y="9"/>
                  </a:lnTo>
                  <a:close/>
                  <a:moveTo>
                    <a:pt x="2" y="9"/>
                  </a:moveTo>
                  <a:lnTo>
                    <a:pt x="2" y="9"/>
                  </a:lnTo>
                  <a:lnTo>
                    <a:pt x="1" y="9"/>
                  </a:lnTo>
                  <a:lnTo>
                    <a:pt x="1" y="9"/>
                  </a:lnTo>
                  <a:lnTo>
                    <a:pt x="2" y="9"/>
                  </a:lnTo>
                  <a:close/>
                  <a:moveTo>
                    <a:pt x="1" y="9"/>
                  </a:moveTo>
                  <a:lnTo>
                    <a:pt x="1" y="9"/>
                  </a:lnTo>
                  <a:lnTo>
                    <a:pt x="1" y="9"/>
                  </a:lnTo>
                  <a:close/>
                  <a:moveTo>
                    <a:pt x="2" y="9"/>
                  </a:moveTo>
                  <a:cubicBezTo>
                    <a:pt x="3" y="11"/>
                    <a:pt x="4" y="13"/>
                    <a:pt x="6" y="14"/>
                  </a:cubicBezTo>
                  <a:lnTo>
                    <a:pt x="5" y="15"/>
                  </a:lnTo>
                  <a:cubicBezTo>
                    <a:pt x="3" y="14"/>
                    <a:pt x="1" y="12"/>
                    <a:pt x="1" y="9"/>
                  </a:cubicBezTo>
                  <a:lnTo>
                    <a:pt x="2" y="9"/>
                  </a:lnTo>
                  <a:close/>
                  <a:moveTo>
                    <a:pt x="6" y="14"/>
                  </a:moveTo>
                  <a:cubicBezTo>
                    <a:pt x="8" y="15"/>
                    <a:pt x="10" y="16"/>
                    <a:pt x="12" y="15"/>
                  </a:cubicBezTo>
                  <a:lnTo>
                    <a:pt x="13" y="16"/>
                  </a:lnTo>
                  <a:cubicBezTo>
                    <a:pt x="10" y="17"/>
                    <a:pt x="7" y="16"/>
                    <a:pt x="5" y="15"/>
                  </a:cubicBezTo>
                  <a:lnTo>
                    <a:pt x="6" y="14"/>
                  </a:lnTo>
                  <a:close/>
                  <a:moveTo>
                    <a:pt x="13" y="16"/>
                  </a:moveTo>
                  <a:lnTo>
                    <a:pt x="13" y="16"/>
                  </a:lnTo>
                  <a:lnTo>
                    <a:pt x="12" y="16"/>
                  </a:lnTo>
                  <a:lnTo>
                    <a:pt x="13" y="16"/>
                  </a:lnTo>
                  <a:close/>
                  <a:moveTo>
                    <a:pt x="12" y="15"/>
                  </a:moveTo>
                  <a:lnTo>
                    <a:pt x="12" y="15"/>
                  </a:lnTo>
                  <a:lnTo>
                    <a:pt x="13" y="16"/>
                  </a:lnTo>
                  <a:lnTo>
                    <a:pt x="13" y="16"/>
                  </a:lnTo>
                  <a:lnTo>
                    <a:pt x="12" y="15"/>
                  </a:lnTo>
                  <a:close/>
                  <a:moveTo>
                    <a:pt x="12" y="15"/>
                  </a:moveTo>
                  <a:lnTo>
                    <a:pt x="12" y="15"/>
                  </a:lnTo>
                  <a:lnTo>
                    <a:pt x="12" y="16"/>
                  </a:lnTo>
                  <a:lnTo>
                    <a:pt x="12" y="15"/>
                  </a:lnTo>
                  <a:close/>
                  <a:moveTo>
                    <a:pt x="12" y="15"/>
                  </a:moveTo>
                  <a:lnTo>
                    <a:pt x="12" y="15"/>
                  </a:lnTo>
                  <a:lnTo>
                    <a:pt x="13" y="16"/>
                  </a:lnTo>
                  <a:lnTo>
                    <a:pt x="13" y="16"/>
                  </a:lnTo>
                  <a:lnTo>
                    <a:pt x="12" y="15"/>
                  </a:lnTo>
                  <a:close/>
                  <a:moveTo>
                    <a:pt x="13" y="16"/>
                  </a:moveTo>
                  <a:lnTo>
                    <a:pt x="13" y="16"/>
                  </a:lnTo>
                  <a:lnTo>
                    <a:pt x="12" y="16"/>
                  </a:lnTo>
                  <a:lnTo>
                    <a:pt x="13" y="16"/>
                  </a:lnTo>
                  <a:close/>
                  <a:moveTo>
                    <a:pt x="12" y="15"/>
                  </a:moveTo>
                  <a:cubicBezTo>
                    <a:pt x="13" y="15"/>
                    <a:pt x="13" y="14"/>
                    <a:pt x="14" y="13"/>
                  </a:cubicBezTo>
                  <a:lnTo>
                    <a:pt x="15" y="13"/>
                  </a:lnTo>
                  <a:cubicBezTo>
                    <a:pt x="14" y="14"/>
                    <a:pt x="13" y="16"/>
                    <a:pt x="13" y="16"/>
                  </a:cubicBezTo>
                  <a:lnTo>
                    <a:pt x="12" y="15"/>
                  </a:lnTo>
                  <a:close/>
                  <a:moveTo>
                    <a:pt x="14" y="13"/>
                  </a:moveTo>
                  <a:cubicBezTo>
                    <a:pt x="14" y="12"/>
                    <a:pt x="14" y="12"/>
                    <a:pt x="14" y="11"/>
                  </a:cubicBezTo>
                  <a:lnTo>
                    <a:pt x="15" y="12"/>
                  </a:lnTo>
                  <a:cubicBezTo>
                    <a:pt x="15" y="12"/>
                    <a:pt x="15" y="13"/>
                    <a:pt x="15" y="13"/>
                  </a:cubicBezTo>
                  <a:lnTo>
                    <a:pt x="14" y="13"/>
                  </a:lnTo>
                  <a:close/>
                  <a:moveTo>
                    <a:pt x="14" y="11"/>
                  </a:moveTo>
                  <a:lnTo>
                    <a:pt x="14" y="11"/>
                  </a:lnTo>
                  <a:lnTo>
                    <a:pt x="15" y="12"/>
                  </a:lnTo>
                  <a:lnTo>
                    <a:pt x="14" y="11"/>
                  </a:lnTo>
                  <a:close/>
                  <a:moveTo>
                    <a:pt x="14" y="11"/>
                  </a:moveTo>
                  <a:lnTo>
                    <a:pt x="14" y="11"/>
                  </a:lnTo>
                  <a:lnTo>
                    <a:pt x="15" y="12"/>
                  </a:lnTo>
                  <a:lnTo>
                    <a:pt x="15" y="12"/>
                  </a:lnTo>
                  <a:lnTo>
                    <a:pt x="14" y="11"/>
                  </a:lnTo>
                  <a:close/>
                  <a:moveTo>
                    <a:pt x="14" y="11"/>
                  </a:moveTo>
                  <a:lnTo>
                    <a:pt x="14" y="11"/>
                  </a:lnTo>
                  <a:lnTo>
                    <a:pt x="15" y="12"/>
                  </a:lnTo>
                  <a:lnTo>
                    <a:pt x="14" y="11"/>
                  </a:lnTo>
                  <a:close/>
                  <a:moveTo>
                    <a:pt x="14" y="11"/>
                  </a:moveTo>
                  <a:cubicBezTo>
                    <a:pt x="15" y="11"/>
                    <a:pt x="15" y="10"/>
                    <a:pt x="15" y="10"/>
                  </a:cubicBezTo>
                  <a:lnTo>
                    <a:pt x="16" y="11"/>
                  </a:lnTo>
                  <a:cubicBezTo>
                    <a:pt x="16" y="11"/>
                    <a:pt x="16" y="12"/>
                    <a:pt x="15" y="12"/>
                  </a:cubicBezTo>
                  <a:lnTo>
                    <a:pt x="14" y="11"/>
                  </a:lnTo>
                  <a:close/>
                  <a:moveTo>
                    <a:pt x="15" y="10"/>
                  </a:moveTo>
                  <a:cubicBezTo>
                    <a:pt x="16" y="10"/>
                    <a:pt x="17" y="9"/>
                    <a:pt x="16" y="8"/>
                  </a:cubicBezTo>
                  <a:lnTo>
                    <a:pt x="17" y="7"/>
                  </a:lnTo>
                  <a:cubicBezTo>
                    <a:pt x="18" y="9"/>
                    <a:pt x="17" y="10"/>
                    <a:pt x="16" y="11"/>
                  </a:cubicBezTo>
                  <a:lnTo>
                    <a:pt x="15" y="10"/>
                  </a:lnTo>
                  <a:close/>
                  <a:moveTo>
                    <a:pt x="16" y="8"/>
                  </a:moveTo>
                  <a:lnTo>
                    <a:pt x="16" y="8"/>
                  </a:lnTo>
                  <a:lnTo>
                    <a:pt x="16"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5" name="Freeform 645"/>
            <p:cNvSpPr>
              <a:spLocks/>
            </p:cNvSpPr>
            <p:nvPr/>
          </p:nvSpPr>
          <p:spPr bwMode="auto">
            <a:xfrm>
              <a:off x="2282" y="1861"/>
              <a:ext cx="118" cy="106"/>
            </a:xfrm>
            <a:custGeom>
              <a:avLst/>
              <a:gdLst>
                <a:gd name="T0" fmla="*/ 17 w 21"/>
                <a:gd name="T1" fmla="*/ 6 h 19"/>
                <a:gd name="T2" fmla="*/ 5 w 21"/>
                <a:gd name="T3" fmla="*/ 1 h 19"/>
                <a:gd name="T4" fmla="*/ 1 w 21"/>
                <a:gd name="T5" fmla="*/ 8 h 19"/>
                <a:gd name="T6" fmla="*/ 21 w 21"/>
                <a:gd name="T7" fmla="*/ 19 h 19"/>
                <a:gd name="T8" fmla="*/ 18 w 21"/>
                <a:gd name="T9" fmla="*/ 10 h 19"/>
                <a:gd name="T10" fmla="*/ 17 w 21"/>
                <a:gd name="T11" fmla="*/ 6 h 19"/>
              </a:gdLst>
              <a:ahLst/>
              <a:cxnLst>
                <a:cxn ang="0">
                  <a:pos x="T0" y="T1"/>
                </a:cxn>
                <a:cxn ang="0">
                  <a:pos x="T2" y="T3"/>
                </a:cxn>
                <a:cxn ang="0">
                  <a:pos x="T4" y="T5"/>
                </a:cxn>
                <a:cxn ang="0">
                  <a:pos x="T6" y="T7"/>
                </a:cxn>
                <a:cxn ang="0">
                  <a:pos x="T8" y="T9"/>
                </a:cxn>
                <a:cxn ang="0">
                  <a:pos x="T10" y="T11"/>
                </a:cxn>
              </a:cxnLst>
              <a:rect l="0" t="0" r="r" b="b"/>
              <a:pathLst>
                <a:path w="21" h="19">
                  <a:moveTo>
                    <a:pt x="17" y="6"/>
                  </a:moveTo>
                  <a:cubicBezTo>
                    <a:pt x="14" y="3"/>
                    <a:pt x="9" y="0"/>
                    <a:pt x="5" y="1"/>
                  </a:cubicBezTo>
                  <a:cubicBezTo>
                    <a:pt x="3" y="2"/>
                    <a:pt x="0" y="5"/>
                    <a:pt x="1" y="8"/>
                  </a:cubicBezTo>
                  <a:cubicBezTo>
                    <a:pt x="3" y="16"/>
                    <a:pt x="13" y="19"/>
                    <a:pt x="21" y="19"/>
                  </a:cubicBezTo>
                  <a:cubicBezTo>
                    <a:pt x="21" y="15"/>
                    <a:pt x="18" y="13"/>
                    <a:pt x="18" y="10"/>
                  </a:cubicBezTo>
                  <a:cubicBezTo>
                    <a:pt x="17" y="9"/>
                    <a:pt x="18" y="7"/>
                    <a:pt x="1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6" name="Freeform 646"/>
            <p:cNvSpPr>
              <a:spLocks noEditPoints="1"/>
            </p:cNvSpPr>
            <p:nvPr/>
          </p:nvSpPr>
          <p:spPr bwMode="auto">
            <a:xfrm>
              <a:off x="2277" y="1861"/>
              <a:ext cx="128" cy="112"/>
            </a:xfrm>
            <a:custGeom>
              <a:avLst/>
              <a:gdLst>
                <a:gd name="T0" fmla="*/ 18 w 23"/>
                <a:gd name="T1" fmla="*/ 7 h 20"/>
                <a:gd name="T2" fmla="*/ 19 w 23"/>
                <a:gd name="T3" fmla="*/ 6 h 20"/>
                <a:gd name="T4" fmla="*/ 19 w 23"/>
                <a:gd name="T5" fmla="*/ 6 h 20"/>
                <a:gd name="T6" fmla="*/ 18 w 23"/>
                <a:gd name="T7" fmla="*/ 6 h 20"/>
                <a:gd name="T8" fmla="*/ 18 w 23"/>
                <a:gd name="T9" fmla="*/ 7 h 20"/>
                <a:gd name="T10" fmla="*/ 17 w 23"/>
                <a:gd name="T11" fmla="*/ 4 h 20"/>
                <a:gd name="T12" fmla="*/ 18 w 23"/>
                <a:gd name="T13" fmla="*/ 7 h 20"/>
                <a:gd name="T14" fmla="*/ 15 w 23"/>
                <a:gd name="T15" fmla="*/ 4 h 20"/>
                <a:gd name="T16" fmla="*/ 17 w 23"/>
                <a:gd name="T17" fmla="*/ 4 h 20"/>
                <a:gd name="T18" fmla="*/ 15 w 23"/>
                <a:gd name="T19" fmla="*/ 4 h 20"/>
                <a:gd name="T20" fmla="*/ 6 w 23"/>
                <a:gd name="T21" fmla="*/ 1 h 20"/>
                <a:gd name="T22" fmla="*/ 15 w 23"/>
                <a:gd name="T23" fmla="*/ 4 h 20"/>
                <a:gd name="T24" fmla="*/ 6 w 23"/>
                <a:gd name="T25" fmla="*/ 2 h 20"/>
                <a:gd name="T26" fmla="*/ 6 w 23"/>
                <a:gd name="T27" fmla="*/ 2 h 20"/>
                <a:gd name="T28" fmla="*/ 6 w 23"/>
                <a:gd name="T29" fmla="*/ 2 h 20"/>
                <a:gd name="T30" fmla="*/ 6 w 23"/>
                <a:gd name="T31" fmla="*/ 1 h 20"/>
                <a:gd name="T32" fmla="*/ 6 w 23"/>
                <a:gd name="T33" fmla="*/ 2 h 20"/>
                <a:gd name="T34" fmla="*/ 6 w 23"/>
                <a:gd name="T35" fmla="*/ 1 h 20"/>
                <a:gd name="T36" fmla="*/ 6 w 23"/>
                <a:gd name="T37" fmla="*/ 2 h 20"/>
                <a:gd name="T38" fmla="*/ 2 w 23"/>
                <a:gd name="T39" fmla="*/ 4 h 20"/>
                <a:gd name="T40" fmla="*/ 6 w 23"/>
                <a:gd name="T41" fmla="*/ 2 h 20"/>
                <a:gd name="T42" fmla="*/ 2 w 23"/>
                <a:gd name="T43" fmla="*/ 8 h 20"/>
                <a:gd name="T44" fmla="*/ 2 w 23"/>
                <a:gd name="T45" fmla="*/ 4 h 20"/>
                <a:gd name="T46" fmla="*/ 2 w 23"/>
                <a:gd name="T47" fmla="*/ 8 h 20"/>
                <a:gd name="T48" fmla="*/ 1 w 23"/>
                <a:gd name="T49" fmla="*/ 8 h 20"/>
                <a:gd name="T50" fmla="*/ 2 w 23"/>
                <a:gd name="T51" fmla="*/ 8 h 20"/>
                <a:gd name="T52" fmla="*/ 1 w 23"/>
                <a:gd name="T53" fmla="*/ 8 h 20"/>
                <a:gd name="T54" fmla="*/ 1 w 23"/>
                <a:gd name="T55" fmla="*/ 8 h 20"/>
                <a:gd name="T56" fmla="*/ 2 w 23"/>
                <a:gd name="T57" fmla="*/ 8 h 20"/>
                <a:gd name="T58" fmla="*/ 1 w 23"/>
                <a:gd name="T59" fmla="*/ 8 h 20"/>
                <a:gd name="T60" fmla="*/ 1 w 23"/>
                <a:gd name="T61" fmla="*/ 8 h 20"/>
                <a:gd name="T62" fmla="*/ 2 w 23"/>
                <a:gd name="T63" fmla="*/ 8 h 20"/>
                <a:gd name="T64" fmla="*/ 2 w 23"/>
                <a:gd name="T65" fmla="*/ 8 h 20"/>
                <a:gd name="T66" fmla="*/ 3 w 23"/>
                <a:gd name="T67" fmla="*/ 11 h 20"/>
                <a:gd name="T68" fmla="*/ 2 w 23"/>
                <a:gd name="T69" fmla="*/ 8 h 20"/>
                <a:gd name="T70" fmla="*/ 6 w 23"/>
                <a:gd name="T71" fmla="*/ 13 h 20"/>
                <a:gd name="T72" fmla="*/ 3 w 23"/>
                <a:gd name="T73" fmla="*/ 11 h 20"/>
                <a:gd name="T74" fmla="*/ 6 w 23"/>
                <a:gd name="T75" fmla="*/ 13 h 20"/>
                <a:gd name="T76" fmla="*/ 23 w 23"/>
                <a:gd name="T77" fmla="*/ 19 h 20"/>
                <a:gd name="T78" fmla="*/ 6 w 23"/>
                <a:gd name="T79" fmla="*/ 13 h 20"/>
                <a:gd name="T80" fmla="*/ 23 w 23"/>
                <a:gd name="T81" fmla="*/ 19 h 20"/>
                <a:gd name="T82" fmla="*/ 22 w 23"/>
                <a:gd name="T83" fmla="*/ 19 h 20"/>
                <a:gd name="T84" fmla="*/ 22 w 23"/>
                <a:gd name="T85" fmla="*/ 19 h 20"/>
                <a:gd name="T86" fmla="*/ 21 w 23"/>
                <a:gd name="T87" fmla="*/ 14 h 20"/>
                <a:gd name="T88" fmla="*/ 22 w 23"/>
                <a:gd name="T89" fmla="*/ 19 h 20"/>
                <a:gd name="T90" fmla="*/ 18 w 23"/>
                <a:gd name="T91" fmla="*/ 10 h 20"/>
                <a:gd name="T92" fmla="*/ 21 w 23"/>
                <a:gd name="T93" fmla="*/ 14 h 20"/>
                <a:gd name="T94" fmla="*/ 19 w 23"/>
                <a:gd name="T95" fmla="*/ 10 h 20"/>
                <a:gd name="T96" fmla="*/ 19 w 23"/>
                <a:gd name="T97" fmla="*/ 10 h 20"/>
                <a:gd name="T98" fmla="*/ 18 w 23"/>
                <a:gd name="T99" fmla="*/ 10 h 20"/>
                <a:gd name="T100" fmla="*/ 19 w 23"/>
                <a:gd name="T101" fmla="*/ 10 h 20"/>
                <a:gd name="T102" fmla="*/ 18 w 23"/>
                <a:gd name="T103" fmla="*/ 10 h 20"/>
                <a:gd name="T104" fmla="*/ 19 w 23"/>
                <a:gd name="T105" fmla="*/ 10 h 20"/>
                <a:gd name="T106" fmla="*/ 18 w 23"/>
                <a:gd name="T107" fmla="*/ 10 h 20"/>
                <a:gd name="T108" fmla="*/ 19 w 23"/>
                <a:gd name="T109" fmla="*/ 9 h 20"/>
                <a:gd name="T110" fmla="*/ 18 w 23"/>
                <a:gd name="T111" fmla="*/ 10 h 20"/>
                <a:gd name="T112" fmla="*/ 18 w 23"/>
                <a:gd name="T113" fmla="*/ 7 h 20"/>
                <a:gd name="T114" fmla="*/ 19 w 23"/>
                <a:gd name="T115" fmla="*/ 9 h 20"/>
                <a:gd name="T116" fmla="*/ 18 w 23"/>
                <a:gd name="T117" fmla="*/ 7 h 20"/>
                <a:gd name="T118" fmla="*/ 18 w 23"/>
                <a:gd name="T119" fmla="*/ 7 h 20"/>
                <a:gd name="T120" fmla="*/ 18 w 23"/>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 h="20">
                  <a:moveTo>
                    <a:pt x="18" y="7"/>
                  </a:moveTo>
                  <a:lnTo>
                    <a:pt x="18" y="7"/>
                  </a:lnTo>
                  <a:lnTo>
                    <a:pt x="19" y="6"/>
                  </a:lnTo>
                  <a:lnTo>
                    <a:pt x="19" y="6"/>
                  </a:lnTo>
                  <a:lnTo>
                    <a:pt x="18" y="7"/>
                  </a:lnTo>
                  <a:close/>
                  <a:moveTo>
                    <a:pt x="19" y="6"/>
                  </a:moveTo>
                  <a:lnTo>
                    <a:pt x="19" y="6"/>
                  </a:lnTo>
                  <a:lnTo>
                    <a:pt x="18" y="6"/>
                  </a:lnTo>
                  <a:lnTo>
                    <a:pt x="19" y="6"/>
                  </a:lnTo>
                  <a:close/>
                  <a:moveTo>
                    <a:pt x="18" y="7"/>
                  </a:moveTo>
                  <a:cubicBezTo>
                    <a:pt x="17" y="6"/>
                    <a:pt x="17" y="6"/>
                    <a:pt x="16" y="5"/>
                  </a:cubicBezTo>
                  <a:lnTo>
                    <a:pt x="17" y="4"/>
                  </a:lnTo>
                  <a:cubicBezTo>
                    <a:pt x="18" y="5"/>
                    <a:pt x="18" y="5"/>
                    <a:pt x="19" y="6"/>
                  </a:cubicBezTo>
                  <a:lnTo>
                    <a:pt x="18" y="7"/>
                  </a:lnTo>
                  <a:close/>
                  <a:moveTo>
                    <a:pt x="16" y="5"/>
                  </a:moveTo>
                  <a:cubicBezTo>
                    <a:pt x="16" y="5"/>
                    <a:pt x="16" y="4"/>
                    <a:pt x="15" y="4"/>
                  </a:cubicBezTo>
                  <a:lnTo>
                    <a:pt x="16" y="3"/>
                  </a:lnTo>
                  <a:cubicBezTo>
                    <a:pt x="16" y="3"/>
                    <a:pt x="17" y="4"/>
                    <a:pt x="17" y="4"/>
                  </a:cubicBezTo>
                  <a:lnTo>
                    <a:pt x="16" y="5"/>
                  </a:lnTo>
                  <a:close/>
                  <a:moveTo>
                    <a:pt x="15" y="4"/>
                  </a:moveTo>
                  <a:cubicBezTo>
                    <a:pt x="12" y="2"/>
                    <a:pt x="9" y="1"/>
                    <a:pt x="6" y="2"/>
                  </a:cubicBezTo>
                  <a:lnTo>
                    <a:pt x="6" y="1"/>
                  </a:lnTo>
                  <a:cubicBezTo>
                    <a:pt x="9" y="0"/>
                    <a:pt x="13" y="1"/>
                    <a:pt x="16" y="3"/>
                  </a:cubicBezTo>
                  <a:lnTo>
                    <a:pt x="15" y="4"/>
                  </a:lnTo>
                  <a:close/>
                  <a:moveTo>
                    <a:pt x="6" y="2"/>
                  </a:moveTo>
                  <a:lnTo>
                    <a:pt x="6" y="2"/>
                  </a:lnTo>
                  <a:lnTo>
                    <a:pt x="6" y="1"/>
                  </a:lnTo>
                  <a:lnTo>
                    <a:pt x="6" y="2"/>
                  </a:lnTo>
                  <a:close/>
                  <a:moveTo>
                    <a:pt x="6" y="2"/>
                  </a:moveTo>
                  <a:cubicBezTo>
                    <a:pt x="6" y="2"/>
                    <a:pt x="6" y="2"/>
                    <a:pt x="6" y="2"/>
                  </a:cubicBezTo>
                  <a:lnTo>
                    <a:pt x="6" y="1"/>
                  </a:lnTo>
                  <a:cubicBezTo>
                    <a:pt x="6" y="1"/>
                    <a:pt x="6" y="1"/>
                    <a:pt x="6" y="1"/>
                  </a:cubicBezTo>
                  <a:lnTo>
                    <a:pt x="6" y="2"/>
                  </a:lnTo>
                  <a:close/>
                  <a:moveTo>
                    <a:pt x="6" y="2"/>
                  </a:moveTo>
                  <a:lnTo>
                    <a:pt x="6" y="2"/>
                  </a:lnTo>
                  <a:lnTo>
                    <a:pt x="6" y="1"/>
                  </a:lnTo>
                  <a:lnTo>
                    <a:pt x="6" y="2"/>
                  </a:lnTo>
                  <a:close/>
                  <a:moveTo>
                    <a:pt x="6" y="2"/>
                  </a:moveTo>
                  <a:cubicBezTo>
                    <a:pt x="5" y="2"/>
                    <a:pt x="4" y="3"/>
                    <a:pt x="3" y="4"/>
                  </a:cubicBezTo>
                  <a:lnTo>
                    <a:pt x="2" y="4"/>
                  </a:lnTo>
                  <a:cubicBezTo>
                    <a:pt x="3" y="2"/>
                    <a:pt x="4" y="1"/>
                    <a:pt x="6" y="1"/>
                  </a:cubicBezTo>
                  <a:lnTo>
                    <a:pt x="6" y="2"/>
                  </a:lnTo>
                  <a:close/>
                  <a:moveTo>
                    <a:pt x="3" y="4"/>
                  </a:moveTo>
                  <a:cubicBezTo>
                    <a:pt x="2" y="5"/>
                    <a:pt x="2" y="7"/>
                    <a:pt x="2" y="8"/>
                  </a:cubicBezTo>
                  <a:lnTo>
                    <a:pt x="1" y="8"/>
                  </a:lnTo>
                  <a:cubicBezTo>
                    <a:pt x="0" y="7"/>
                    <a:pt x="1" y="5"/>
                    <a:pt x="2" y="4"/>
                  </a:cubicBezTo>
                  <a:lnTo>
                    <a:pt x="3" y="4"/>
                  </a:lnTo>
                  <a:close/>
                  <a:moveTo>
                    <a:pt x="2" y="8"/>
                  </a:moveTo>
                  <a:lnTo>
                    <a:pt x="2" y="8"/>
                  </a:lnTo>
                  <a:lnTo>
                    <a:pt x="1" y="8"/>
                  </a:lnTo>
                  <a:cubicBezTo>
                    <a:pt x="1" y="8"/>
                    <a:pt x="1" y="8"/>
                    <a:pt x="1" y="8"/>
                  </a:cubicBezTo>
                  <a:lnTo>
                    <a:pt x="2" y="8"/>
                  </a:lnTo>
                  <a:close/>
                  <a:moveTo>
                    <a:pt x="1" y="8"/>
                  </a:moveTo>
                  <a:lnTo>
                    <a:pt x="1" y="8"/>
                  </a:lnTo>
                  <a:lnTo>
                    <a:pt x="2" y="8"/>
                  </a:lnTo>
                  <a:lnTo>
                    <a:pt x="1" y="8"/>
                  </a:lnTo>
                  <a:close/>
                  <a:moveTo>
                    <a:pt x="2" y="8"/>
                  </a:moveTo>
                  <a:lnTo>
                    <a:pt x="2" y="8"/>
                  </a:lnTo>
                  <a:lnTo>
                    <a:pt x="1" y="8"/>
                  </a:lnTo>
                  <a:lnTo>
                    <a:pt x="1" y="8"/>
                  </a:lnTo>
                  <a:lnTo>
                    <a:pt x="2" y="8"/>
                  </a:lnTo>
                  <a:close/>
                  <a:moveTo>
                    <a:pt x="1" y="8"/>
                  </a:moveTo>
                  <a:lnTo>
                    <a:pt x="1" y="8"/>
                  </a:lnTo>
                  <a:lnTo>
                    <a:pt x="2" y="8"/>
                  </a:lnTo>
                  <a:lnTo>
                    <a:pt x="1" y="8"/>
                  </a:lnTo>
                  <a:close/>
                  <a:moveTo>
                    <a:pt x="2" y="8"/>
                  </a:moveTo>
                  <a:cubicBezTo>
                    <a:pt x="3" y="9"/>
                    <a:pt x="3" y="10"/>
                    <a:pt x="4" y="11"/>
                  </a:cubicBezTo>
                  <a:lnTo>
                    <a:pt x="3" y="11"/>
                  </a:lnTo>
                  <a:cubicBezTo>
                    <a:pt x="2" y="11"/>
                    <a:pt x="1" y="9"/>
                    <a:pt x="1" y="8"/>
                  </a:cubicBezTo>
                  <a:lnTo>
                    <a:pt x="2" y="8"/>
                  </a:lnTo>
                  <a:close/>
                  <a:moveTo>
                    <a:pt x="4" y="11"/>
                  </a:moveTo>
                  <a:cubicBezTo>
                    <a:pt x="4" y="12"/>
                    <a:pt x="5" y="12"/>
                    <a:pt x="6" y="13"/>
                  </a:cubicBezTo>
                  <a:lnTo>
                    <a:pt x="5" y="14"/>
                  </a:lnTo>
                  <a:cubicBezTo>
                    <a:pt x="4" y="13"/>
                    <a:pt x="3" y="12"/>
                    <a:pt x="3" y="11"/>
                  </a:cubicBezTo>
                  <a:lnTo>
                    <a:pt x="4" y="11"/>
                  </a:lnTo>
                  <a:close/>
                  <a:moveTo>
                    <a:pt x="6" y="13"/>
                  </a:moveTo>
                  <a:cubicBezTo>
                    <a:pt x="10" y="17"/>
                    <a:pt x="17" y="18"/>
                    <a:pt x="22" y="18"/>
                  </a:cubicBezTo>
                  <a:lnTo>
                    <a:pt x="23" y="19"/>
                  </a:lnTo>
                  <a:cubicBezTo>
                    <a:pt x="16" y="20"/>
                    <a:pt x="9" y="18"/>
                    <a:pt x="5" y="14"/>
                  </a:cubicBezTo>
                  <a:lnTo>
                    <a:pt x="6" y="13"/>
                  </a:lnTo>
                  <a:close/>
                  <a:moveTo>
                    <a:pt x="23" y="18"/>
                  </a:moveTo>
                  <a:lnTo>
                    <a:pt x="23" y="19"/>
                  </a:lnTo>
                  <a:lnTo>
                    <a:pt x="23" y="19"/>
                  </a:lnTo>
                  <a:lnTo>
                    <a:pt x="22" y="19"/>
                  </a:lnTo>
                  <a:lnTo>
                    <a:pt x="23" y="18"/>
                  </a:lnTo>
                  <a:close/>
                  <a:moveTo>
                    <a:pt x="22" y="19"/>
                  </a:moveTo>
                  <a:cubicBezTo>
                    <a:pt x="22" y="17"/>
                    <a:pt x="21" y="16"/>
                    <a:pt x="20" y="15"/>
                  </a:cubicBezTo>
                  <a:lnTo>
                    <a:pt x="21" y="14"/>
                  </a:lnTo>
                  <a:cubicBezTo>
                    <a:pt x="22" y="16"/>
                    <a:pt x="23" y="17"/>
                    <a:pt x="23" y="18"/>
                  </a:cubicBezTo>
                  <a:lnTo>
                    <a:pt x="22" y="19"/>
                  </a:lnTo>
                  <a:close/>
                  <a:moveTo>
                    <a:pt x="20" y="15"/>
                  </a:moveTo>
                  <a:cubicBezTo>
                    <a:pt x="19" y="14"/>
                    <a:pt x="18" y="12"/>
                    <a:pt x="18" y="10"/>
                  </a:cubicBezTo>
                  <a:lnTo>
                    <a:pt x="19" y="10"/>
                  </a:lnTo>
                  <a:cubicBezTo>
                    <a:pt x="19" y="12"/>
                    <a:pt x="20" y="13"/>
                    <a:pt x="21" y="14"/>
                  </a:cubicBezTo>
                  <a:lnTo>
                    <a:pt x="20" y="15"/>
                  </a:lnTo>
                  <a:close/>
                  <a:moveTo>
                    <a:pt x="19" y="10"/>
                  </a:moveTo>
                  <a:lnTo>
                    <a:pt x="19" y="10"/>
                  </a:lnTo>
                  <a:lnTo>
                    <a:pt x="19" y="10"/>
                  </a:lnTo>
                  <a:close/>
                  <a:moveTo>
                    <a:pt x="18" y="10"/>
                  </a:moveTo>
                  <a:lnTo>
                    <a:pt x="18" y="10"/>
                  </a:lnTo>
                  <a:lnTo>
                    <a:pt x="19" y="10"/>
                  </a:lnTo>
                  <a:lnTo>
                    <a:pt x="19" y="10"/>
                  </a:lnTo>
                  <a:lnTo>
                    <a:pt x="18" y="10"/>
                  </a:lnTo>
                  <a:close/>
                  <a:moveTo>
                    <a:pt x="18" y="10"/>
                  </a:moveTo>
                  <a:lnTo>
                    <a:pt x="18" y="10"/>
                  </a:lnTo>
                  <a:lnTo>
                    <a:pt x="19" y="10"/>
                  </a:lnTo>
                  <a:lnTo>
                    <a:pt x="18" y="10"/>
                  </a:lnTo>
                  <a:close/>
                  <a:moveTo>
                    <a:pt x="18" y="10"/>
                  </a:moveTo>
                  <a:cubicBezTo>
                    <a:pt x="18" y="10"/>
                    <a:pt x="18" y="9"/>
                    <a:pt x="18" y="9"/>
                  </a:cubicBezTo>
                  <a:lnTo>
                    <a:pt x="19" y="9"/>
                  </a:lnTo>
                  <a:cubicBezTo>
                    <a:pt x="19" y="9"/>
                    <a:pt x="19" y="10"/>
                    <a:pt x="19" y="10"/>
                  </a:cubicBezTo>
                  <a:lnTo>
                    <a:pt x="18" y="10"/>
                  </a:lnTo>
                  <a:close/>
                  <a:moveTo>
                    <a:pt x="18" y="9"/>
                  </a:moveTo>
                  <a:cubicBezTo>
                    <a:pt x="18" y="8"/>
                    <a:pt x="18" y="7"/>
                    <a:pt x="18" y="7"/>
                  </a:cubicBezTo>
                  <a:lnTo>
                    <a:pt x="19" y="6"/>
                  </a:lnTo>
                  <a:cubicBezTo>
                    <a:pt x="20" y="6"/>
                    <a:pt x="19" y="8"/>
                    <a:pt x="19" y="9"/>
                  </a:cubicBezTo>
                  <a:lnTo>
                    <a:pt x="18" y="9"/>
                  </a:lnTo>
                  <a:close/>
                  <a:moveTo>
                    <a:pt x="18" y="7"/>
                  </a:moveTo>
                  <a:lnTo>
                    <a:pt x="18" y="7"/>
                  </a:lnTo>
                  <a:lnTo>
                    <a:pt x="18" y="7"/>
                  </a:lnTo>
                  <a:lnTo>
                    <a:pt x="18" y="6"/>
                  </a:lnTo>
                  <a:lnTo>
                    <a:pt x="18"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7" name="Freeform 647"/>
            <p:cNvSpPr>
              <a:spLocks noEditPoints="1"/>
            </p:cNvSpPr>
            <p:nvPr/>
          </p:nvSpPr>
          <p:spPr bwMode="auto">
            <a:xfrm>
              <a:off x="2349" y="1771"/>
              <a:ext cx="118" cy="135"/>
            </a:xfrm>
            <a:custGeom>
              <a:avLst/>
              <a:gdLst>
                <a:gd name="T0" fmla="*/ 16 w 21"/>
                <a:gd name="T1" fmla="*/ 4 h 24"/>
                <a:gd name="T2" fmla="*/ 19 w 21"/>
                <a:gd name="T3" fmla="*/ 6 h 24"/>
                <a:gd name="T4" fmla="*/ 16 w 21"/>
                <a:gd name="T5" fmla="*/ 4 h 24"/>
                <a:gd name="T6" fmla="*/ 14 w 21"/>
                <a:gd name="T7" fmla="*/ 1 h 24"/>
                <a:gd name="T8" fmla="*/ 16 w 21"/>
                <a:gd name="T9" fmla="*/ 4 h 24"/>
                <a:gd name="T10" fmla="*/ 10 w 21"/>
                <a:gd name="T11" fmla="*/ 4 h 24"/>
                <a:gd name="T12" fmla="*/ 14 w 21"/>
                <a:gd name="T13" fmla="*/ 1 h 24"/>
                <a:gd name="T14" fmla="*/ 10 w 21"/>
                <a:gd name="T15" fmla="*/ 4 h 24"/>
                <a:gd name="T16" fmla="*/ 8 w 21"/>
                <a:gd name="T17" fmla="*/ 4 h 24"/>
                <a:gd name="T18" fmla="*/ 10 w 21"/>
                <a:gd name="T19" fmla="*/ 4 h 24"/>
                <a:gd name="T20" fmla="*/ 9 w 21"/>
                <a:gd name="T21" fmla="*/ 5 h 24"/>
                <a:gd name="T22" fmla="*/ 9 w 21"/>
                <a:gd name="T23" fmla="*/ 5 h 24"/>
                <a:gd name="T24" fmla="*/ 5 w 21"/>
                <a:gd name="T25" fmla="*/ 10 h 24"/>
                <a:gd name="T26" fmla="*/ 8 w 21"/>
                <a:gd name="T27" fmla="*/ 4 h 24"/>
                <a:gd name="T28" fmla="*/ 5 w 21"/>
                <a:gd name="T29" fmla="*/ 10 h 24"/>
                <a:gd name="T30" fmla="*/ 0 w 21"/>
                <a:gd name="T31" fmla="*/ 14 h 24"/>
                <a:gd name="T32" fmla="*/ 5 w 21"/>
                <a:gd name="T33" fmla="*/ 10 h 24"/>
                <a:gd name="T34" fmla="*/ 0 w 21"/>
                <a:gd name="T35" fmla="*/ 14 h 24"/>
                <a:gd name="T36" fmla="*/ 0 w 21"/>
                <a:gd name="T37" fmla="*/ 14 h 24"/>
                <a:gd name="T38" fmla="*/ 1 w 21"/>
                <a:gd name="T39" fmla="*/ 15 h 24"/>
                <a:gd name="T40" fmla="*/ 0 w 21"/>
                <a:gd name="T41" fmla="*/ 14 h 24"/>
                <a:gd name="T42" fmla="*/ 1 w 21"/>
                <a:gd name="T43" fmla="*/ 15 h 24"/>
                <a:gd name="T44" fmla="*/ 0 w 21"/>
                <a:gd name="T45" fmla="*/ 15 h 24"/>
                <a:gd name="T46" fmla="*/ 1 w 21"/>
                <a:gd name="T47" fmla="*/ 15 h 24"/>
                <a:gd name="T48" fmla="*/ 1 w 21"/>
                <a:gd name="T49" fmla="*/ 15 h 24"/>
                <a:gd name="T50" fmla="*/ 0 w 21"/>
                <a:gd name="T51" fmla="*/ 15 h 24"/>
                <a:gd name="T52" fmla="*/ 0 w 21"/>
                <a:gd name="T53" fmla="*/ 16 h 24"/>
                <a:gd name="T54" fmla="*/ 1 w 21"/>
                <a:gd name="T55" fmla="*/ 16 h 24"/>
                <a:gd name="T56" fmla="*/ 1 w 21"/>
                <a:gd name="T57" fmla="*/ 15 h 24"/>
                <a:gd name="T58" fmla="*/ 1 w 21"/>
                <a:gd name="T59" fmla="*/ 17 h 24"/>
                <a:gd name="T60" fmla="*/ 1 w 21"/>
                <a:gd name="T61" fmla="*/ 15 h 24"/>
                <a:gd name="T62" fmla="*/ 2 w 21"/>
                <a:gd name="T63" fmla="*/ 16 h 24"/>
                <a:gd name="T64" fmla="*/ 2 w 21"/>
                <a:gd name="T65" fmla="*/ 16 h 24"/>
                <a:gd name="T66" fmla="*/ 7 w 21"/>
                <a:gd name="T67" fmla="*/ 19 h 24"/>
                <a:gd name="T68" fmla="*/ 1 w 21"/>
                <a:gd name="T69" fmla="*/ 17 h 24"/>
                <a:gd name="T70" fmla="*/ 7 w 21"/>
                <a:gd name="T71" fmla="*/ 19 h 24"/>
                <a:gd name="T72" fmla="*/ 15 w 21"/>
                <a:gd name="T73" fmla="*/ 24 h 24"/>
                <a:gd name="T74" fmla="*/ 7 w 21"/>
                <a:gd name="T75" fmla="*/ 19 h 24"/>
                <a:gd name="T76" fmla="*/ 15 w 21"/>
                <a:gd name="T77" fmla="*/ 23 h 24"/>
                <a:gd name="T78" fmla="*/ 15 w 21"/>
                <a:gd name="T79" fmla="*/ 23 h 24"/>
                <a:gd name="T80" fmla="*/ 21 w 21"/>
                <a:gd name="T81" fmla="*/ 16 h 24"/>
                <a:gd name="T82" fmla="*/ 15 w 21"/>
                <a:gd name="T83" fmla="*/ 23 h 24"/>
                <a:gd name="T84" fmla="*/ 20 w 21"/>
                <a:gd name="T85" fmla="*/ 15 h 24"/>
                <a:gd name="T86" fmla="*/ 21 w 21"/>
                <a:gd name="T87" fmla="*/ 16 h 24"/>
                <a:gd name="T88" fmla="*/ 20 w 21"/>
                <a:gd name="T89" fmla="*/ 15 h 24"/>
                <a:gd name="T90" fmla="*/ 21 w 21"/>
                <a:gd name="T91" fmla="*/ 15 h 24"/>
                <a:gd name="T92" fmla="*/ 20 w 21"/>
                <a:gd name="T93" fmla="*/ 15 h 24"/>
                <a:gd name="T94" fmla="*/ 21 w 21"/>
                <a:gd name="T95" fmla="*/ 15 h 24"/>
                <a:gd name="T96" fmla="*/ 20 w 21"/>
                <a:gd name="T97" fmla="*/ 15 h 24"/>
                <a:gd name="T98" fmla="*/ 20 w 21"/>
                <a:gd name="T99" fmla="*/ 14 h 24"/>
                <a:gd name="T100" fmla="*/ 21 w 21"/>
                <a:gd name="T101" fmla="*/ 15 h 24"/>
                <a:gd name="T102" fmla="*/ 20 w 21"/>
                <a:gd name="T103" fmla="*/ 14 h 24"/>
                <a:gd name="T104" fmla="*/ 21 w 21"/>
                <a:gd name="T105" fmla="*/ 13 h 24"/>
                <a:gd name="T106" fmla="*/ 20 w 21"/>
                <a:gd name="T107" fmla="*/ 14 h 24"/>
                <a:gd name="T108" fmla="*/ 18 w 21"/>
                <a:gd name="T109" fmla="*/ 6 h 24"/>
                <a:gd name="T110" fmla="*/ 21 w 21"/>
                <a:gd name="T11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24">
                  <a:moveTo>
                    <a:pt x="18" y="6"/>
                  </a:moveTo>
                  <a:cubicBezTo>
                    <a:pt x="18" y="5"/>
                    <a:pt x="17" y="4"/>
                    <a:pt x="16" y="4"/>
                  </a:cubicBezTo>
                  <a:lnTo>
                    <a:pt x="17" y="3"/>
                  </a:lnTo>
                  <a:cubicBezTo>
                    <a:pt x="18" y="3"/>
                    <a:pt x="19" y="4"/>
                    <a:pt x="19" y="6"/>
                  </a:cubicBezTo>
                  <a:lnTo>
                    <a:pt x="18" y="6"/>
                  </a:lnTo>
                  <a:close/>
                  <a:moveTo>
                    <a:pt x="16" y="4"/>
                  </a:moveTo>
                  <a:cubicBezTo>
                    <a:pt x="16" y="3"/>
                    <a:pt x="15" y="3"/>
                    <a:pt x="14" y="2"/>
                  </a:cubicBezTo>
                  <a:lnTo>
                    <a:pt x="14" y="1"/>
                  </a:lnTo>
                  <a:cubicBezTo>
                    <a:pt x="15" y="1"/>
                    <a:pt x="16" y="2"/>
                    <a:pt x="17" y="3"/>
                  </a:cubicBezTo>
                  <a:lnTo>
                    <a:pt x="16" y="4"/>
                  </a:lnTo>
                  <a:close/>
                  <a:moveTo>
                    <a:pt x="14" y="2"/>
                  </a:moveTo>
                  <a:cubicBezTo>
                    <a:pt x="13" y="2"/>
                    <a:pt x="11" y="3"/>
                    <a:pt x="10" y="4"/>
                  </a:cubicBezTo>
                  <a:lnTo>
                    <a:pt x="9" y="3"/>
                  </a:lnTo>
                  <a:cubicBezTo>
                    <a:pt x="11" y="2"/>
                    <a:pt x="12" y="0"/>
                    <a:pt x="14" y="1"/>
                  </a:cubicBezTo>
                  <a:lnTo>
                    <a:pt x="14" y="2"/>
                  </a:lnTo>
                  <a:close/>
                  <a:moveTo>
                    <a:pt x="10" y="4"/>
                  </a:moveTo>
                  <a:cubicBezTo>
                    <a:pt x="10" y="4"/>
                    <a:pt x="9" y="5"/>
                    <a:pt x="9" y="5"/>
                  </a:cubicBezTo>
                  <a:lnTo>
                    <a:pt x="8" y="4"/>
                  </a:lnTo>
                  <a:cubicBezTo>
                    <a:pt x="8" y="4"/>
                    <a:pt x="9" y="3"/>
                    <a:pt x="9" y="3"/>
                  </a:cubicBezTo>
                  <a:lnTo>
                    <a:pt x="10" y="4"/>
                  </a:lnTo>
                  <a:close/>
                  <a:moveTo>
                    <a:pt x="9" y="5"/>
                  </a:moveTo>
                  <a:lnTo>
                    <a:pt x="9" y="5"/>
                  </a:lnTo>
                  <a:lnTo>
                    <a:pt x="8" y="5"/>
                  </a:lnTo>
                  <a:lnTo>
                    <a:pt x="9" y="5"/>
                  </a:lnTo>
                  <a:close/>
                  <a:moveTo>
                    <a:pt x="9" y="5"/>
                  </a:moveTo>
                  <a:cubicBezTo>
                    <a:pt x="7" y="7"/>
                    <a:pt x="6" y="8"/>
                    <a:pt x="5" y="10"/>
                  </a:cubicBezTo>
                  <a:lnTo>
                    <a:pt x="3" y="9"/>
                  </a:lnTo>
                  <a:cubicBezTo>
                    <a:pt x="5" y="7"/>
                    <a:pt x="6" y="6"/>
                    <a:pt x="8" y="4"/>
                  </a:cubicBezTo>
                  <a:lnTo>
                    <a:pt x="9" y="5"/>
                  </a:lnTo>
                  <a:close/>
                  <a:moveTo>
                    <a:pt x="5" y="10"/>
                  </a:moveTo>
                  <a:cubicBezTo>
                    <a:pt x="4" y="12"/>
                    <a:pt x="3" y="13"/>
                    <a:pt x="1" y="15"/>
                  </a:cubicBezTo>
                  <a:lnTo>
                    <a:pt x="0" y="14"/>
                  </a:lnTo>
                  <a:cubicBezTo>
                    <a:pt x="2" y="12"/>
                    <a:pt x="3" y="11"/>
                    <a:pt x="3" y="9"/>
                  </a:cubicBezTo>
                  <a:lnTo>
                    <a:pt x="5" y="10"/>
                  </a:lnTo>
                  <a:close/>
                  <a:moveTo>
                    <a:pt x="0" y="14"/>
                  </a:moveTo>
                  <a:lnTo>
                    <a:pt x="0" y="14"/>
                  </a:lnTo>
                  <a:lnTo>
                    <a:pt x="1" y="14"/>
                  </a:lnTo>
                  <a:lnTo>
                    <a:pt x="0" y="14"/>
                  </a:lnTo>
                  <a:close/>
                  <a:moveTo>
                    <a:pt x="1" y="15"/>
                  </a:moveTo>
                  <a:cubicBezTo>
                    <a:pt x="1" y="15"/>
                    <a:pt x="1" y="15"/>
                    <a:pt x="1" y="15"/>
                  </a:cubicBezTo>
                  <a:lnTo>
                    <a:pt x="0" y="14"/>
                  </a:lnTo>
                  <a:cubicBezTo>
                    <a:pt x="0" y="14"/>
                    <a:pt x="0" y="14"/>
                    <a:pt x="0" y="14"/>
                  </a:cubicBezTo>
                  <a:lnTo>
                    <a:pt x="1" y="15"/>
                  </a:lnTo>
                  <a:close/>
                  <a:moveTo>
                    <a:pt x="1" y="15"/>
                  </a:moveTo>
                  <a:cubicBezTo>
                    <a:pt x="1" y="15"/>
                    <a:pt x="1" y="15"/>
                    <a:pt x="1" y="15"/>
                  </a:cubicBezTo>
                  <a:lnTo>
                    <a:pt x="0" y="15"/>
                  </a:lnTo>
                  <a:cubicBezTo>
                    <a:pt x="0" y="15"/>
                    <a:pt x="0" y="15"/>
                    <a:pt x="0" y="14"/>
                  </a:cubicBezTo>
                  <a:lnTo>
                    <a:pt x="1" y="15"/>
                  </a:lnTo>
                  <a:close/>
                  <a:moveTo>
                    <a:pt x="1" y="15"/>
                  </a:moveTo>
                  <a:cubicBezTo>
                    <a:pt x="1" y="15"/>
                    <a:pt x="1" y="15"/>
                    <a:pt x="1" y="15"/>
                  </a:cubicBezTo>
                  <a:lnTo>
                    <a:pt x="0" y="16"/>
                  </a:lnTo>
                  <a:cubicBezTo>
                    <a:pt x="0" y="16"/>
                    <a:pt x="0" y="16"/>
                    <a:pt x="0" y="15"/>
                  </a:cubicBezTo>
                  <a:lnTo>
                    <a:pt x="1" y="15"/>
                  </a:lnTo>
                  <a:close/>
                  <a:moveTo>
                    <a:pt x="0" y="16"/>
                  </a:moveTo>
                  <a:lnTo>
                    <a:pt x="0" y="16"/>
                  </a:lnTo>
                  <a:lnTo>
                    <a:pt x="1" y="16"/>
                  </a:lnTo>
                  <a:lnTo>
                    <a:pt x="0" y="16"/>
                  </a:lnTo>
                  <a:close/>
                  <a:moveTo>
                    <a:pt x="1" y="15"/>
                  </a:moveTo>
                  <a:cubicBezTo>
                    <a:pt x="2" y="15"/>
                    <a:pt x="2" y="16"/>
                    <a:pt x="2" y="16"/>
                  </a:cubicBezTo>
                  <a:lnTo>
                    <a:pt x="1" y="17"/>
                  </a:lnTo>
                  <a:cubicBezTo>
                    <a:pt x="1" y="17"/>
                    <a:pt x="1" y="17"/>
                    <a:pt x="0" y="16"/>
                  </a:cubicBezTo>
                  <a:lnTo>
                    <a:pt x="1" y="15"/>
                  </a:lnTo>
                  <a:close/>
                  <a:moveTo>
                    <a:pt x="2" y="16"/>
                  </a:moveTo>
                  <a:lnTo>
                    <a:pt x="2" y="16"/>
                  </a:lnTo>
                  <a:lnTo>
                    <a:pt x="2" y="16"/>
                  </a:lnTo>
                  <a:lnTo>
                    <a:pt x="2" y="16"/>
                  </a:lnTo>
                  <a:close/>
                  <a:moveTo>
                    <a:pt x="2" y="16"/>
                  </a:moveTo>
                  <a:cubicBezTo>
                    <a:pt x="4" y="17"/>
                    <a:pt x="5" y="18"/>
                    <a:pt x="7" y="19"/>
                  </a:cubicBezTo>
                  <a:lnTo>
                    <a:pt x="6" y="20"/>
                  </a:lnTo>
                  <a:cubicBezTo>
                    <a:pt x="5" y="19"/>
                    <a:pt x="3" y="18"/>
                    <a:pt x="1" y="17"/>
                  </a:cubicBezTo>
                  <a:lnTo>
                    <a:pt x="2" y="16"/>
                  </a:lnTo>
                  <a:close/>
                  <a:moveTo>
                    <a:pt x="7" y="19"/>
                  </a:moveTo>
                  <a:cubicBezTo>
                    <a:pt x="9" y="21"/>
                    <a:pt x="12" y="22"/>
                    <a:pt x="15" y="23"/>
                  </a:cubicBezTo>
                  <a:lnTo>
                    <a:pt x="15" y="24"/>
                  </a:lnTo>
                  <a:cubicBezTo>
                    <a:pt x="11" y="24"/>
                    <a:pt x="9" y="22"/>
                    <a:pt x="6" y="20"/>
                  </a:cubicBezTo>
                  <a:lnTo>
                    <a:pt x="7" y="19"/>
                  </a:lnTo>
                  <a:close/>
                  <a:moveTo>
                    <a:pt x="15" y="23"/>
                  </a:moveTo>
                  <a:lnTo>
                    <a:pt x="15" y="23"/>
                  </a:lnTo>
                  <a:lnTo>
                    <a:pt x="15" y="23"/>
                  </a:lnTo>
                  <a:close/>
                  <a:moveTo>
                    <a:pt x="15" y="23"/>
                  </a:moveTo>
                  <a:cubicBezTo>
                    <a:pt x="18" y="23"/>
                    <a:pt x="19" y="19"/>
                    <a:pt x="20" y="16"/>
                  </a:cubicBezTo>
                  <a:lnTo>
                    <a:pt x="21" y="16"/>
                  </a:lnTo>
                  <a:cubicBezTo>
                    <a:pt x="20" y="20"/>
                    <a:pt x="19" y="24"/>
                    <a:pt x="15" y="24"/>
                  </a:cubicBezTo>
                  <a:lnTo>
                    <a:pt x="15" y="23"/>
                  </a:lnTo>
                  <a:close/>
                  <a:moveTo>
                    <a:pt x="20" y="16"/>
                  </a:moveTo>
                  <a:cubicBezTo>
                    <a:pt x="20" y="16"/>
                    <a:pt x="20" y="15"/>
                    <a:pt x="20" y="15"/>
                  </a:cubicBezTo>
                  <a:lnTo>
                    <a:pt x="21" y="15"/>
                  </a:lnTo>
                  <a:cubicBezTo>
                    <a:pt x="21" y="15"/>
                    <a:pt x="21" y="16"/>
                    <a:pt x="21" y="16"/>
                  </a:cubicBezTo>
                  <a:lnTo>
                    <a:pt x="20" y="16"/>
                  </a:lnTo>
                  <a:close/>
                  <a:moveTo>
                    <a:pt x="20" y="15"/>
                  </a:moveTo>
                  <a:lnTo>
                    <a:pt x="20" y="15"/>
                  </a:lnTo>
                  <a:lnTo>
                    <a:pt x="21" y="15"/>
                  </a:lnTo>
                  <a:lnTo>
                    <a:pt x="20" y="15"/>
                  </a:lnTo>
                  <a:close/>
                  <a:moveTo>
                    <a:pt x="20" y="15"/>
                  </a:moveTo>
                  <a:lnTo>
                    <a:pt x="20" y="15"/>
                  </a:lnTo>
                  <a:lnTo>
                    <a:pt x="21" y="15"/>
                  </a:lnTo>
                  <a:lnTo>
                    <a:pt x="21" y="15"/>
                  </a:lnTo>
                  <a:lnTo>
                    <a:pt x="20" y="15"/>
                  </a:lnTo>
                  <a:close/>
                  <a:moveTo>
                    <a:pt x="20" y="15"/>
                  </a:moveTo>
                  <a:cubicBezTo>
                    <a:pt x="20" y="14"/>
                    <a:pt x="20" y="14"/>
                    <a:pt x="20" y="14"/>
                  </a:cubicBezTo>
                  <a:lnTo>
                    <a:pt x="21" y="14"/>
                  </a:lnTo>
                  <a:cubicBezTo>
                    <a:pt x="21" y="14"/>
                    <a:pt x="21" y="15"/>
                    <a:pt x="21" y="15"/>
                  </a:cubicBezTo>
                  <a:lnTo>
                    <a:pt x="20" y="15"/>
                  </a:lnTo>
                  <a:close/>
                  <a:moveTo>
                    <a:pt x="20" y="14"/>
                  </a:moveTo>
                  <a:cubicBezTo>
                    <a:pt x="20" y="13"/>
                    <a:pt x="20" y="13"/>
                    <a:pt x="20" y="13"/>
                  </a:cubicBezTo>
                  <a:lnTo>
                    <a:pt x="21" y="13"/>
                  </a:lnTo>
                  <a:cubicBezTo>
                    <a:pt x="21" y="13"/>
                    <a:pt x="21" y="13"/>
                    <a:pt x="21" y="14"/>
                  </a:cubicBezTo>
                  <a:lnTo>
                    <a:pt x="20" y="14"/>
                  </a:lnTo>
                  <a:close/>
                  <a:moveTo>
                    <a:pt x="20" y="13"/>
                  </a:moveTo>
                  <a:cubicBezTo>
                    <a:pt x="20" y="11"/>
                    <a:pt x="19" y="8"/>
                    <a:pt x="18" y="6"/>
                  </a:cubicBezTo>
                  <a:lnTo>
                    <a:pt x="19" y="6"/>
                  </a:lnTo>
                  <a:cubicBezTo>
                    <a:pt x="20" y="7"/>
                    <a:pt x="21" y="10"/>
                    <a:pt x="21" y="13"/>
                  </a:cubicBezTo>
                  <a:lnTo>
                    <a:pt x="20" y="1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8" name="Freeform 648"/>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69" name="Freeform 649"/>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70" name="Freeform 650"/>
            <p:cNvSpPr>
              <a:spLocks noEditPoints="1"/>
            </p:cNvSpPr>
            <p:nvPr/>
          </p:nvSpPr>
          <p:spPr bwMode="auto">
            <a:xfrm>
              <a:off x="2388" y="1894"/>
              <a:ext cx="140" cy="112"/>
            </a:xfrm>
            <a:custGeom>
              <a:avLst/>
              <a:gdLst>
                <a:gd name="T0" fmla="*/ 14 w 25"/>
                <a:gd name="T1" fmla="*/ 4 h 20"/>
                <a:gd name="T2" fmla="*/ 23 w 25"/>
                <a:gd name="T3" fmla="*/ 9 h 20"/>
                <a:gd name="T4" fmla="*/ 14 w 25"/>
                <a:gd name="T5" fmla="*/ 4 h 20"/>
                <a:gd name="T6" fmla="*/ 4 w 25"/>
                <a:gd name="T7" fmla="*/ 0 h 20"/>
                <a:gd name="T8" fmla="*/ 14 w 25"/>
                <a:gd name="T9" fmla="*/ 4 h 20"/>
                <a:gd name="T10" fmla="*/ 3 w 25"/>
                <a:gd name="T11" fmla="*/ 2 h 20"/>
                <a:gd name="T12" fmla="*/ 3 w 25"/>
                <a:gd name="T13" fmla="*/ 2 h 20"/>
                <a:gd name="T14" fmla="*/ 3 w 25"/>
                <a:gd name="T15" fmla="*/ 2 h 20"/>
                <a:gd name="T16" fmla="*/ 4 w 25"/>
                <a:gd name="T17" fmla="*/ 1 h 20"/>
                <a:gd name="T18" fmla="*/ 3 w 25"/>
                <a:gd name="T19" fmla="*/ 2 h 20"/>
                <a:gd name="T20" fmla="*/ 1 w 25"/>
                <a:gd name="T21" fmla="*/ 1 h 20"/>
                <a:gd name="T22" fmla="*/ 3 w 25"/>
                <a:gd name="T23" fmla="*/ 2 h 20"/>
                <a:gd name="T24" fmla="*/ 1 w 25"/>
                <a:gd name="T25" fmla="*/ 1 h 20"/>
                <a:gd name="T26" fmla="*/ 1 w 25"/>
                <a:gd name="T27" fmla="*/ 1 h 20"/>
                <a:gd name="T28" fmla="*/ 2 w 25"/>
                <a:gd name="T29" fmla="*/ 3 h 20"/>
                <a:gd name="T30" fmla="*/ 1 w 25"/>
                <a:gd name="T31" fmla="*/ 1 h 20"/>
                <a:gd name="T32" fmla="*/ 2 w 25"/>
                <a:gd name="T33" fmla="*/ 3 h 20"/>
                <a:gd name="T34" fmla="*/ 0 w 25"/>
                <a:gd name="T35" fmla="*/ 4 h 20"/>
                <a:gd name="T36" fmla="*/ 2 w 25"/>
                <a:gd name="T37" fmla="*/ 3 h 20"/>
                <a:gd name="T38" fmla="*/ 2 w 25"/>
                <a:gd name="T39" fmla="*/ 3 h 20"/>
                <a:gd name="T40" fmla="*/ 2 w 25"/>
                <a:gd name="T41" fmla="*/ 3 h 20"/>
                <a:gd name="T42" fmla="*/ 10 w 25"/>
                <a:gd name="T43" fmla="*/ 14 h 20"/>
                <a:gd name="T44" fmla="*/ 0 w 25"/>
                <a:gd name="T45" fmla="*/ 4 h 20"/>
                <a:gd name="T46" fmla="*/ 10 w 25"/>
                <a:gd name="T47" fmla="*/ 14 h 20"/>
                <a:gd name="T48" fmla="*/ 22 w 25"/>
                <a:gd name="T49" fmla="*/ 20 h 20"/>
                <a:gd name="T50" fmla="*/ 10 w 25"/>
                <a:gd name="T51" fmla="*/ 14 h 20"/>
                <a:gd name="T52" fmla="*/ 23 w 25"/>
                <a:gd name="T53" fmla="*/ 20 h 20"/>
                <a:gd name="T54" fmla="*/ 22 w 25"/>
                <a:gd name="T55" fmla="*/ 19 h 20"/>
                <a:gd name="T56" fmla="*/ 21 w 25"/>
                <a:gd name="T57" fmla="*/ 19 h 20"/>
                <a:gd name="T58" fmla="*/ 23 w 25"/>
                <a:gd name="T59" fmla="*/ 20 h 20"/>
                <a:gd name="T60" fmla="*/ 21 w 25"/>
                <a:gd name="T61" fmla="*/ 19 h 20"/>
                <a:gd name="T62" fmla="*/ 23 w 25"/>
                <a:gd name="T63" fmla="*/ 19 h 20"/>
                <a:gd name="T64" fmla="*/ 23 w 25"/>
                <a:gd name="T65" fmla="*/ 20 h 20"/>
                <a:gd name="T66" fmla="*/ 23 w 25"/>
                <a:gd name="T67" fmla="*/ 19 h 20"/>
                <a:gd name="T68" fmla="*/ 23 w 25"/>
                <a:gd name="T69" fmla="*/ 19 h 20"/>
                <a:gd name="T70" fmla="*/ 23 w 25"/>
                <a:gd name="T71" fmla="*/ 18 h 20"/>
                <a:gd name="T72" fmla="*/ 24 w 25"/>
                <a:gd name="T73" fmla="*/ 19 h 20"/>
                <a:gd name="T74" fmla="*/ 23 w 25"/>
                <a:gd name="T75" fmla="*/ 18 h 20"/>
                <a:gd name="T76" fmla="*/ 23 w 25"/>
                <a:gd name="T77" fmla="*/ 19 h 20"/>
                <a:gd name="T78" fmla="*/ 23 w 25"/>
                <a:gd name="T79" fmla="*/ 18 h 20"/>
                <a:gd name="T80" fmla="*/ 25 w 25"/>
                <a:gd name="T81" fmla="*/ 17 h 20"/>
                <a:gd name="T82" fmla="*/ 23 w 25"/>
                <a:gd name="T83" fmla="*/ 18 h 20"/>
                <a:gd name="T84" fmla="*/ 23 w 25"/>
                <a:gd name="T85" fmla="*/ 15 h 20"/>
                <a:gd name="T86" fmla="*/ 25 w 25"/>
                <a:gd name="T87" fmla="*/ 17 h 20"/>
                <a:gd name="T88" fmla="*/ 23 w 25"/>
                <a:gd name="T89" fmla="*/ 15 h 20"/>
                <a:gd name="T90" fmla="*/ 21 w 25"/>
                <a:gd name="T91" fmla="*/ 7 h 20"/>
                <a:gd name="T92" fmla="*/ 23 w 25"/>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0">
                  <a:moveTo>
                    <a:pt x="22" y="10"/>
                  </a:moveTo>
                  <a:cubicBezTo>
                    <a:pt x="20" y="7"/>
                    <a:pt x="17" y="5"/>
                    <a:pt x="14" y="4"/>
                  </a:cubicBezTo>
                  <a:lnTo>
                    <a:pt x="14" y="3"/>
                  </a:lnTo>
                  <a:cubicBezTo>
                    <a:pt x="18" y="4"/>
                    <a:pt x="21" y="6"/>
                    <a:pt x="23" y="9"/>
                  </a:cubicBezTo>
                  <a:lnTo>
                    <a:pt x="22" y="10"/>
                  </a:lnTo>
                  <a:close/>
                  <a:moveTo>
                    <a:pt x="14" y="4"/>
                  </a:moveTo>
                  <a:cubicBezTo>
                    <a:pt x="11" y="3"/>
                    <a:pt x="7" y="2"/>
                    <a:pt x="3" y="2"/>
                  </a:cubicBezTo>
                  <a:lnTo>
                    <a:pt x="4" y="0"/>
                  </a:lnTo>
                  <a:cubicBezTo>
                    <a:pt x="7" y="1"/>
                    <a:pt x="11" y="2"/>
                    <a:pt x="14" y="3"/>
                  </a:cubicBezTo>
                  <a:lnTo>
                    <a:pt x="14" y="4"/>
                  </a:lnTo>
                  <a:close/>
                  <a:moveTo>
                    <a:pt x="3" y="2"/>
                  </a:moveTo>
                  <a:lnTo>
                    <a:pt x="3" y="2"/>
                  </a:lnTo>
                  <a:lnTo>
                    <a:pt x="4" y="1"/>
                  </a:lnTo>
                  <a:lnTo>
                    <a:pt x="3" y="2"/>
                  </a:lnTo>
                  <a:close/>
                  <a:moveTo>
                    <a:pt x="3" y="2"/>
                  </a:moveTo>
                  <a:cubicBezTo>
                    <a:pt x="3" y="2"/>
                    <a:pt x="3" y="2"/>
                    <a:pt x="3" y="2"/>
                  </a:cubicBezTo>
                  <a:lnTo>
                    <a:pt x="2" y="1"/>
                  </a:lnTo>
                  <a:cubicBezTo>
                    <a:pt x="3" y="0"/>
                    <a:pt x="3" y="0"/>
                    <a:pt x="4" y="1"/>
                  </a:cubicBezTo>
                  <a:lnTo>
                    <a:pt x="3" y="2"/>
                  </a:lnTo>
                  <a:close/>
                  <a:moveTo>
                    <a:pt x="3" y="2"/>
                  </a:moveTo>
                  <a:cubicBezTo>
                    <a:pt x="2" y="2"/>
                    <a:pt x="2" y="2"/>
                    <a:pt x="2" y="2"/>
                  </a:cubicBezTo>
                  <a:lnTo>
                    <a:pt x="1" y="1"/>
                  </a:lnTo>
                  <a:cubicBezTo>
                    <a:pt x="1" y="1"/>
                    <a:pt x="2" y="1"/>
                    <a:pt x="2" y="1"/>
                  </a:cubicBezTo>
                  <a:lnTo>
                    <a:pt x="3" y="2"/>
                  </a:lnTo>
                  <a:close/>
                  <a:moveTo>
                    <a:pt x="1" y="1"/>
                  </a:moveTo>
                  <a:lnTo>
                    <a:pt x="1" y="1"/>
                  </a:lnTo>
                  <a:lnTo>
                    <a:pt x="2" y="2"/>
                  </a:lnTo>
                  <a:lnTo>
                    <a:pt x="1" y="1"/>
                  </a:lnTo>
                  <a:close/>
                  <a:moveTo>
                    <a:pt x="2" y="2"/>
                  </a:moveTo>
                  <a:cubicBezTo>
                    <a:pt x="2" y="2"/>
                    <a:pt x="2" y="3"/>
                    <a:pt x="2" y="3"/>
                  </a:cubicBezTo>
                  <a:lnTo>
                    <a:pt x="0" y="3"/>
                  </a:lnTo>
                  <a:cubicBezTo>
                    <a:pt x="0" y="2"/>
                    <a:pt x="1" y="2"/>
                    <a:pt x="1" y="1"/>
                  </a:cubicBezTo>
                  <a:lnTo>
                    <a:pt x="2" y="2"/>
                  </a:lnTo>
                  <a:close/>
                  <a:moveTo>
                    <a:pt x="2" y="3"/>
                  </a:moveTo>
                  <a:cubicBezTo>
                    <a:pt x="2" y="3"/>
                    <a:pt x="2" y="3"/>
                    <a:pt x="2" y="3"/>
                  </a:cubicBezTo>
                  <a:lnTo>
                    <a:pt x="0" y="4"/>
                  </a:lnTo>
                  <a:cubicBezTo>
                    <a:pt x="0" y="3"/>
                    <a:pt x="0" y="3"/>
                    <a:pt x="0" y="3"/>
                  </a:cubicBezTo>
                  <a:lnTo>
                    <a:pt x="2" y="3"/>
                  </a:lnTo>
                  <a:close/>
                  <a:moveTo>
                    <a:pt x="2" y="3"/>
                  </a:moveTo>
                  <a:lnTo>
                    <a:pt x="2" y="3"/>
                  </a:lnTo>
                  <a:lnTo>
                    <a:pt x="1" y="3"/>
                  </a:lnTo>
                  <a:lnTo>
                    <a:pt x="2" y="3"/>
                  </a:lnTo>
                  <a:close/>
                  <a:moveTo>
                    <a:pt x="2" y="3"/>
                  </a:moveTo>
                  <a:cubicBezTo>
                    <a:pt x="3" y="8"/>
                    <a:pt x="6" y="11"/>
                    <a:pt x="10" y="14"/>
                  </a:cubicBezTo>
                  <a:lnTo>
                    <a:pt x="9" y="15"/>
                  </a:lnTo>
                  <a:cubicBezTo>
                    <a:pt x="5" y="12"/>
                    <a:pt x="2" y="9"/>
                    <a:pt x="0" y="4"/>
                  </a:cubicBezTo>
                  <a:lnTo>
                    <a:pt x="2" y="3"/>
                  </a:lnTo>
                  <a:close/>
                  <a:moveTo>
                    <a:pt x="10" y="14"/>
                  </a:moveTo>
                  <a:cubicBezTo>
                    <a:pt x="13" y="16"/>
                    <a:pt x="18" y="18"/>
                    <a:pt x="22" y="19"/>
                  </a:cubicBezTo>
                  <a:lnTo>
                    <a:pt x="22" y="20"/>
                  </a:lnTo>
                  <a:cubicBezTo>
                    <a:pt x="17" y="19"/>
                    <a:pt x="13" y="17"/>
                    <a:pt x="9" y="15"/>
                  </a:cubicBezTo>
                  <a:lnTo>
                    <a:pt x="10" y="14"/>
                  </a:lnTo>
                  <a:close/>
                  <a:moveTo>
                    <a:pt x="23" y="20"/>
                  </a:moveTo>
                  <a:lnTo>
                    <a:pt x="23" y="20"/>
                  </a:lnTo>
                  <a:lnTo>
                    <a:pt x="22" y="20"/>
                  </a:lnTo>
                  <a:lnTo>
                    <a:pt x="22" y="19"/>
                  </a:lnTo>
                  <a:lnTo>
                    <a:pt x="23" y="20"/>
                  </a:lnTo>
                  <a:close/>
                  <a:moveTo>
                    <a:pt x="21" y="19"/>
                  </a:moveTo>
                  <a:cubicBezTo>
                    <a:pt x="22" y="18"/>
                    <a:pt x="22" y="18"/>
                    <a:pt x="23" y="18"/>
                  </a:cubicBezTo>
                  <a:lnTo>
                    <a:pt x="23" y="20"/>
                  </a:lnTo>
                  <a:cubicBezTo>
                    <a:pt x="23" y="20"/>
                    <a:pt x="23" y="20"/>
                    <a:pt x="23" y="20"/>
                  </a:cubicBezTo>
                  <a:lnTo>
                    <a:pt x="21" y="19"/>
                  </a:lnTo>
                  <a:close/>
                  <a:moveTo>
                    <a:pt x="23" y="18"/>
                  </a:moveTo>
                  <a:cubicBezTo>
                    <a:pt x="23" y="18"/>
                    <a:pt x="23" y="19"/>
                    <a:pt x="23" y="19"/>
                  </a:cubicBezTo>
                  <a:lnTo>
                    <a:pt x="24" y="19"/>
                  </a:lnTo>
                  <a:cubicBezTo>
                    <a:pt x="24" y="19"/>
                    <a:pt x="24" y="19"/>
                    <a:pt x="23" y="20"/>
                  </a:cubicBezTo>
                  <a:lnTo>
                    <a:pt x="23" y="18"/>
                  </a:lnTo>
                  <a:close/>
                  <a:moveTo>
                    <a:pt x="23" y="19"/>
                  </a:moveTo>
                  <a:lnTo>
                    <a:pt x="23" y="18"/>
                  </a:lnTo>
                  <a:lnTo>
                    <a:pt x="23" y="19"/>
                  </a:lnTo>
                  <a:close/>
                  <a:moveTo>
                    <a:pt x="23" y="18"/>
                  </a:moveTo>
                  <a:lnTo>
                    <a:pt x="23" y="18"/>
                  </a:lnTo>
                  <a:lnTo>
                    <a:pt x="24" y="19"/>
                  </a:lnTo>
                  <a:lnTo>
                    <a:pt x="24" y="19"/>
                  </a:lnTo>
                  <a:lnTo>
                    <a:pt x="23" y="18"/>
                  </a:lnTo>
                  <a:close/>
                  <a:moveTo>
                    <a:pt x="23" y="18"/>
                  </a:moveTo>
                  <a:lnTo>
                    <a:pt x="23" y="18"/>
                  </a:lnTo>
                  <a:lnTo>
                    <a:pt x="23" y="19"/>
                  </a:lnTo>
                  <a:lnTo>
                    <a:pt x="23" y="18"/>
                  </a:lnTo>
                  <a:close/>
                  <a:moveTo>
                    <a:pt x="23" y="18"/>
                  </a:moveTo>
                  <a:cubicBezTo>
                    <a:pt x="23" y="18"/>
                    <a:pt x="23" y="18"/>
                    <a:pt x="23" y="17"/>
                  </a:cubicBezTo>
                  <a:lnTo>
                    <a:pt x="25" y="17"/>
                  </a:lnTo>
                  <a:cubicBezTo>
                    <a:pt x="24" y="18"/>
                    <a:pt x="24" y="18"/>
                    <a:pt x="24" y="19"/>
                  </a:cubicBezTo>
                  <a:lnTo>
                    <a:pt x="23" y="18"/>
                  </a:lnTo>
                  <a:close/>
                  <a:moveTo>
                    <a:pt x="23" y="17"/>
                  </a:moveTo>
                  <a:cubicBezTo>
                    <a:pt x="23" y="16"/>
                    <a:pt x="23" y="16"/>
                    <a:pt x="23" y="15"/>
                  </a:cubicBezTo>
                  <a:lnTo>
                    <a:pt x="25" y="16"/>
                  </a:lnTo>
                  <a:cubicBezTo>
                    <a:pt x="25" y="16"/>
                    <a:pt x="25" y="17"/>
                    <a:pt x="25" y="17"/>
                  </a:cubicBezTo>
                  <a:lnTo>
                    <a:pt x="23" y="17"/>
                  </a:lnTo>
                  <a:close/>
                  <a:moveTo>
                    <a:pt x="23" y="15"/>
                  </a:moveTo>
                  <a:cubicBezTo>
                    <a:pt x="24" y="13"/>
                    <a:pt x="23" y="10"/>
                    <a:pt x="20" y="8"/>
                  </a:cubicBezTo>
                  <a:lnTo>
                    <a:pt x="21" y="7"/>
                  </a:lnTo>
                  <a:cubicBezTo>
                    <a:pt x="24" y="9"/>
                    <a:pt x="25" y="12"/>
                    <a:pt x="25" y="16"/>
                  </a:cubicBezTo>
                  <a:lnTo>
                    <a:pt x="23" y="1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1" name="Freeform 651"/>
            <p:cNvSpPr>
              <a:spLocks/>
            </p:cNvSpPr>
            <p:nvPr/>
          </p:nvSpPr>
          <p:spPr bwMode="auto">
            <a:xfrm>
              <a:off x="2528" y="1939"/>
              <a:ext cx="118" cy="84"/>
            </a:xfrm>
            <a:custGeom>
              <a:avLst/>
              <a:gdLst>
                <a:gd name="T0" fmla="*/ 15 w 21"/>
                <a:gd name="T1" fmla="*/ 1 h 15"/>
                <a:gd name="T2" fmla="*/ 1 w 21"/>
                <a:gd name="T3" fmla="*/ 3 h 15"/>
                <a:gd name="T4" fmla="*/ 3 w 21"/>
                <a:gd name="T5" fmla="*/ 12 h 15"/>
                <a:gd name="T6" fmla="*/ 18 w 21"/>
                <a:gd name="T7" fmla="*/ 10 h 15"/>
                <a:gd name="T8" fmla="*/ 15 w 21"/>
                <a:gd name="T9" fmla="*/ 1 h 15"/>
              </a:gdLst>
              <a:ahLst/>
              <a:cxnLst>
                <a:cxn ang="0">
                  <a:pos x="T0" y="T1"/>
                </a:cxn>
                <a:cxn ang="0">
                  <a:pos x="T2" y="T3"/>
                </a:cxn>
                <a:cxn ang="0">
                  <a:pos x="T4" y="T5"/>
                </a:cxn>
                <a:cxn ang="0">
                  <a:pos x="T6" y="T7"/>
                </a:cxn>
                <a:cxn ang="0">
                  <a:pos x="T8" y="T9"/>
                </a:cxn>
              </a:cxnLst>
              <a:rect l="0" t="0" r="r" b="b"/>
              <a:pathLst>
                <a:path w="21" h="15">
                  <a:moveTo>
                    <a:pt x="15" y="1"/>
                  </a:moveTo>
                  <a:cubicBezTo>
                    <a:pt x="10" y="0"/>
                    <a:pt x="6" y="3"/>
                    <a:pt x="1" y="3"/>
                  </a:cubicBezTo>
                  <a:cubicBezTo>
                    <a:pt x="0" y="6"/>
                    <a:pt x="1" y="10"/>
                    <a:pt x="3" y="12"/>
                  </a:cubicBezTo>
                  <a:cubicBezTo>
                    <a:pt x="7" y="15"/>
                    <a:pt x="13" y="12"/>
                    <a:pt x="18" y="10"/>
                  </a:cubicBezTo>
                  <a:cubicBezTo>
                    <a:pt x="21" y="9"/>
                    <a:pt x="19" y="3"/>
                    <a:pt x="1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2" name="Freeform 652"/>
            <p:cNvSpPr>
              <a:spLocks noEditPoints="1"/>
            </p:cNvSpPr>
            <p:nvPr/>
          </p:nvSpPr>
          <p:spPr bwMode="auto">
            <a:xfrm>
              <a:off x="2528" y="1939"/>
              <a:ext cx="112" cy="90"/>
            </a:xfrm>
            <a:custGeom>
              <a:avLst/>
              <a:gdLst>
                <a:gd name="T0" fmla="*/ 8 w 20"/>
                <a:gd name="T1" fmla="*/ 2 h 16"/>
                <a:gd name="T2" fmla="*/ 15 w 20"/>
                <a:gd name="T3" fmla="*/ 0 h 16"/>
                <a:gd name="T4" fmla="*/ 8 w 20"/>
                <a:gd name="T5" fmla="*/ 2 h 16"/>
                <a:gd name="T6" fmla="*/ 2 w 20"/>
                <a:gd name="T7" fmla="*/ 2 h 16"/>
                <a:gd name="T8" fmla="*/ 8 w 20"/>
                <a:gd name="T9" fmla="*/ 2 h 16"/>
                <a:gd name="T10" fmla="*/ 1 w 20"/>
                <a:gd name="T11" fmla="*/ 2 h 16"/>
                <a:gd name="T12" fmla="*/ 1 w 20"/>
                <a:gd name="T13" fmla="*/ 3 h 16"/>
                <a:gd name="T14" fmla="*/ 2 w 20"/>
                <a:gd name="T15" fmla="*/ 3 h 16"/>
                <a:gd name="T16" fmla="*/ 1 w 20"/>
                <a:gd name="T17" fmla="*/ 2 h 16"/>
                <a:gd name="T18" fmla="*/ 2 w 20"/>
                <a:gd name="T19" fmla="*/ 3 h 16"/>
                <a:gd name="T20" fmla="*/ 1 w 20"/>
                <a:gd name="T21" fmla="*/ 2 h 16"/>
                <a:gd name="T22" fmla="*/ 1 w 20"/>
                <a:gd name="T23" fmla="*/ 2 h 16"/>
                <a:gd name="T24" fmla="*/ 2 w 20"/>
                <a:gd name="T25" fmla="*/ 4 h 16"/>
                <a:gd name="T26" fmla="*/ 1 w 20"/>
                <a:gd name="T27" fmla="*/ 2 h 16"/>
                <a:gd name="T28" fmla="*/ 2 w 20"/>
                <a:gd name="T29" fmla="*/ 4 h 16"/>
                <a:gd name="T30" fmla="*/ 0 w 20"/>
                <a:gd name="T31" fmla="*/ 6 h 16"/>
                <a:gd name="T32" fmla="*/ 2 w 20"/>
                <a:gd name="T33" fmla="*/ 4 h 16"/>
                <a:gd name="T34" fmla="*/ 3 w 20"/>
                <a:gd name="T35" fmla="*/ 11 h 16"/>
                <a:gd name="T36" fmla="*/ 0 w 20"/>
                <a:gd name="T37" fmla="*/ 6 h 16"/>
                <a:gd name="T38" fmla="*/ 2 w 20"/>
                <a:gd name="T39" fmla="*/ 12 h 16"/>
                <a:gd name="T40" fmla="*/ 3 w 20"/>
                <a:gd name="T41" fmla="*/ 12 h 16"/>
                <a:gd name="T42" fmla="*/ 3 w 20"/>
                <a:gd name="T43" fmla="*/ 11 h 16"/>
                <a:gd name="T44" fmla="*/ 17 w 20"/>
                <a:gd name="T45" fmla="*/ 11 h 16"/>
                <a:gd name="T46" fmla="*/ 3 w 20"/>
                <a:gd name="T47" fmla="*/ 11 h 16"/>
                <a:gd name="T48" fmla="*/ 17 w 20"/>
                <a:gd name="T49" fmla="*/ 9 h 16"/>
                <a:gd name="T50" fmla="*/ 17 w 20"/>
                <a:gd name="T51" fmla="*/ 11 h 16"/>
                <a:gd name="T52" fmla="*/ 17 w 20"/>
                <a:gd name="T53" fmla="*/ 9 h 16"/>
                <a:gd name="T54" fmla="*/ 18 w 20"/>
                <a:gd name="T55" fmla="*/ 10 h 16"/>
                <a:gd name="T56" fmla="*/ 18 w 20"/>
                <a:gd name="T57" fmla="*/ 9 h 16"/>
                <a:gd name="T58" fmla="*/ 19 w 20"/>
                <a:gd name="T59" fmla="*/ 10 h 16"/>
                <a:gd name="T60" fmla="*/ 18 w 20"/>
                <a:gd name="T61" fmla="*/ 9 h 16"/>
                <a:gd name="T62" fmla="*/ 19 w 20"/>
                <a:gd name="T63" fmla="*/ 7 h 16"/>
                <a:gd name="T64" fmla="*/ 19 w 20"/>
                <a:gd name="T65" fmla="*/ 10 h 16"/>
                <a:gd name="T66" fmla="*/ 19 w 20"/>
                <a:gd name="T67" fmla="*/ 7 h 16"/>
                <a:gd name="T68" fmla="*/ 19 w 20"/>
                <a:gd name="T69" fmla="*/ 4 h 16"/>
                <a:gd name="T70" fmla="*/ 19 w 20"/>
                <a:gd name="T71" fmla="*/ 7 h 16"/>
                <a:gd name="T72" fmla="*/ 14 w 20"/>
                <a:gd name="T73" fmla="*/ 2 h 16"/>
                <a:gd name="T74" fmla="*/ 19 w 20"/>
                <a:gd name="T75" fmla="*/ 4 h 16"/>
                <a:gd name="T76" fmla="*/ 15 w 20"/>
                <a:gd name="T77" fmla="*/ 0 h 16"/>
                <a:gd name="T78" fmla="*/ 15 w 20"/>
                <a:gd name="T7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6">
                  <a:moveTo>
                    <a:pt x="14" y="2"/>
                  </a:moveTo>
                  <a:cubicBezTo>
                    <a:pt x="12" y="1"/>
                    <a:pt x="10" y="2"/>
                    <a:pt x="8" y="2"/>
                  </a:cubicBezTo>
                  <a:lnTo>
                    <a:pt x="7" y="1"/>
                  </a:lnTo>
                  <a:cubicBezTo>
                    <a:pt x="10" y="0"/>
                    <a:pt x="12" y="0"/>
                    <a:pt x="15" y="0"/>
                  </a:cubicBezTo>
                  <a:lnTo>
                    <a:pt x="14" y="2"/>
                  </a:lnTo>
                  <a:close/>
                  <a:moveTo>
                    <a:pt x="8" y="2"/>
                  </a:moveTo>
                  <a:cubicBezTo>
                    <a:pt x="6" y="3"/>
                    <a:pt x="4" y="4"/>
                    <a:pt x="1" y="3"/>
                  </a:cubicBezTo>
                  <a:lnTo>
                    <a:pt x="2" y="2"/>
                  </a:lnTo>
                  <a:cubicBezTo>
                    <a:pt x="4" y="2"/>
                    <a:pt x="5" y="2"/>
                    <a:pt x="7" y="1"/>
                  </a:cubicBezTo>
                  <a:lnTo>
                    <a:pt x="8" y="2"/>
                  </a:lnTo>
                  <a:close/>
                  <a:moveTo>
                    <a:pt x="1" y="2"/>
                  </a:moveTo>
                  <a:lnTo>
                    <a:pt x="1" y="2"/>
                  </a:lnTo>
                  <a:lnTo>
                    <a:pt x="2" y="2"/>
                  </a:lnTo>
                  <a:lnTo>
                    <a:pt x="1" y="3"/>
                  </a:lnTo>
                  <a:lnTo>
                    <a:pt x="1" y="2"/>
                  </a:lnTo>
                  <a:close/>
                  <a:moveTo>
                    <a:pt x="2" y="3"/>
                  </a:moveTo>
                  <a:lnTo>
                    <a:pt x="2" y="3"/>
                  </a:lnTo>
                  <a:lnTo>
                    <a:pt x="1" y="2"/>
                  </a:lnTo>
                  <a:lnTo>
                    <a:pt x="1" y="2"/>
                  </a:lnTo>
                  <a:lnTo>
                    <a:pt x="2" y="3"/>
                  </a:lnTo>
                  <a:close/>
                  <a:moveTo>
                    <a:pt x="1" y="2"/>
                  </a:moveTo>
                  <a:lnTo>
                    <a:pt x="1" y="2"/>
                  </a:lnTo>
                  <a:lnTo>
                    <a:pt x="1" y="3"/>
                  </a:lnTo>
                  <a:lnTo>
                    <a:pt x="1" y="2"/>
                  </a:lnTo>
                  <a:close/>
                  <a:moveTo>
                    <a:pt x="2" y="3"/>
                  </a:moveTo>
                  <a:cubicBezTo>
                    <a:pt x="2" y="3"/>
                    <a:pt x="2" y="4"/>
                    <a:pt x="2" y="4"/>
                  </a:cubicBezTo>
                  <a:lnTo>
                    <a:pt x="0" y="4"/>
                  </a:lnTo>
                  <a:cubicBezTo>
                    <a:pt x="1" y="3"/>
                    <a:pt x="1" y="3"/>
                    <a:pt x="1" y="2"/>
                  </a:cubicBezTo>
                  <a:lnTo>
                    <a:pt x="2" y="3"/>
                  </a:lnTo>
                  <a:close/>
                  <a:moveTo>
                    <a:pt x="2" y="4"/>
                  </a:moveTo>
                  <a:cubicBezTo>
                    <a:pt x="2" y="5"/>
                    <a:pt x="2" y="5"/>
                    <a:pt x="2" y="6"/>
                  </a:cubicBezTo>
                  <a:lnTo>
                    <a:pt x="0" y="6"/>
                  </a:lnTo>
                  <a:cubicBezTo>
                    <a:pt x="0" y="5"/>
                    <a:pt x="0" y="4"/>
                    <a:pt x="0" y="4"/>
                  </a:cubicBezTo>
                  <a:lnTo>
                    <a:pt x="2" y="4"/>
                  </a:lnTo>
                  <a:close/>
                  <a:moveTo>
                    <a:pt x="2" y="6"/>
                  </a:moveTo>
                  <a:cubicBezTo>
                    <a:pt x="2" y="8"/>
                    <a:pt x="2" y="10"/>
                    <a:pt x="3" y="11"/>
                  </a:cubicBezTo>
                  <a:lnTo>
                    <a:pt x="2" y="12"/>
                  </a:lnTo>
                  <a:cubicBezTo>
                    <a:pt x="1" y="11"/>
                    <a:pt x="0" y="8"/>
                    <a:pt x="0" y="6"/>
                  </a:cubicBezTo>
                  <a:lnTo>
                    <a:pt x="2" y="6"/>
                  </a:lnTo>
                  <a:close/>
                  <a:moveTo>
                    <a:pt x="2" y="12"/>
                  </a:moveTo>
                  <a:lnTo>
                    <a:pt x="2" y="12"/>
                  </a:lnTo>
                  <a:lnTo>
                    <a:pt x="3" y="12"/>
                  </a:lnTo>
                  <a:lnTo>
                    <a:pt x="2" y="12"/>
                  </a:lnTo>
                  <a:close/>
                  <a:moveTo>
                    <a:pt x="3" y="11"/>
                  </a:moveTo>
                  <a:cubicBezTo>
                    <a:pt x="6" y="14"/>
                    <a:pt x="12" y="12"/>
                    <a:pt x="16" y="10"/>
                  </a:cubicBezTo>
                  <a:lnTo>
                    <a:pt x="17" y="11"/>
                  </a:lnTo>
                  <a:cubicBezTo>
                    <a:pt x="12" y="13"/>
                    <a:pt x="6" y="16"/>
                    <a:pt x="2" y="12"/>
                  </a:cubicBezTo>
                  <a:lnTo>
                    <a:pt x="3" y="11"/>
                  </a:lnTo>
                  <a:close/>
                  <a:moveTo>
                    <a:pt x="16" y="10"/>
                  </a:moveTo>
                  <a:cubicBezTo>
                    <a:pt x="16" y="10"/>
                    <a:pt x="17" y="10"/>
                    <a:pt x="17" y="9"/>
                  </a:cubicBezTo>
                  <a:lnTo>
                    <a:pt x="18" y="11"/>
                  </a:lnTo>
                  <a:cubicBezTo>
                    <a:pt x="18" y="11"/>
                    <a:pt x="17" y="11"/>
                    <a:pt x="17" y="11"/>
                  </a:cubicBezTo>
                  <a:lnTo>
                    <a:pt x="16" y="10"/>
                  </a:lnTo>
                  <a:close/>
                  <a:moveTo>
                    <a:pt x="17" y="9"/>
                  </a:moveTo>
                  <a:lnTo>
                    <a:pt x="18" y="9"/>
                  </a:lnTo>
                  <a:lnTo>
                    <a:pt x="18" y="10"/>
                  </a:lnTo>
                  <a:lnTo>
                    <a:pt x="17" y="9"/>
                  </a:lnTo>
                  <a:close/>
                  <a:moveTo>
                    <a:pt x="18" y="9"/>
                  </a:moveTo>
                  <a:cubicBezTo>
                    <a:pt x="18" y="9"/>
                    <a:pt x="18" y="9"/>
                    <a:pt x="18" y="9"/>
                  </a:cubicBezTo>
                  <a:lnTo>
                    <a:pt x="19" y="10"/>
                  </a:lnTo>
                  <a:cubicBezTo>
                    <a:pt x="19" y="10"/>
                    <a:pt x="19" y="10"/>
                    <a:pt x="18" y="11"/>
                  </a:cubicBezTo>
                  <a:lnTo>
                    <a:pt x="18" y="9"/>
                  </a:lnTo>
                  <a:close/>
                  <a:moveTo>
                    <a:pt x="18" y="9"/>
                  </a:moveTo>
                  <a:cubicBezTo>
                    <a:pt x="19" y="8"/>
                    <a:pt x="19" y="8"/>
                    <a:pt x="19" y="7"/>
                  </a:cubicBezTo>
                  <a:lnTo>
                    <a:pt x="20" y="7"/>
                  </a:lnTo>
                  <a:cubicBezTo>
                    <a:pt x="20" y="8"/>
                    <a:pt x="20" y="9"/>
                    <a:pt x="19" y="10"/>
                  </a:cubicBezTo>
                  <a:lnTo>
                    <a:pt x="18" y="9"/>
                  </a:lnTo>
                  <a:close/>
                  <a:moveTo>
                    <a:pt x="19" y="7"/>
                  </a:moveTo>
                  <a:cubicBezTo>
                    <a:pt x="18" y="6"/>
                    <a:pt x="18" y="5"/>
                    <a:pt x="18" y="4"/>
                  </a:cubicBezTo>
                  <a:lnTo>
                    <a:pt x="19" y="4"/>
                  </a:lnTo>
                  <a:cubicBezTo>
                    <a:pt x="19" y="5"/>
                    <a:pt x="20" y="6"/>
                    <a:pt x="20" y="7"/>
                  </a:cubicBezTo>
                  <a:lnTo>
                    <a:pt x="19" y="7"/>
                  </a:lnTo>
                  <a:close/>
                  <a:moveTo>
                    <a:pt x="18" y="4"/>
                  </a:moveTo>
                  <a:cubicBezTo>
                    <a:pt x="17" y="3"/>
                    <a:pt x="16" y="2"/>
                    <a:pt x="14" y="2"/>
                  </a:cubicBezTo>
                  <a:lnTo>
                    <a:pt x="15" y="0"/>
                  </a:lnTo>
                  <a:cubicBezTo>
                    <a:pt x="16" y="1"/>
                    <a:pt x="18" y="2"/>
                    <a:pt x="19" y="4"/>
                  </a:cubicBezTo>
                  <a:lnTo>
                    <a:pt x="18" y="4"/>
                  </a:lnTo>
                  <a:close/>
                  <a:moveTo>
                    <a:pt x="15" y="0"/>
                  </a:moveTo>
                  <a:lnTo>
                    <a:pt x="15" y="0"/>
                  </a:lnTo>
                  <a:lnTo>
                    <a:pt x="15" y="1"/>
                  </a:lnTo>
                  <a:lnTo>
                    <a:pt x="15"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3" name="Freeform 653"/>
            <p:cNvSpPr>
              <a:spLocks noEditPoints="1"/>
            </p:cNvSpPr>
            <p:nvPr/>
          </p:nvSpPr>
          <p:spPr bwMode="auto">
            <a:xfrm>
              <a:off x="2472" y="1844"/>
              <a:ext cx="135" cy="101"/>
            </a:xfrm>
            <a:custGeom>
              <a:avLst/>
              <a:gdLst>
                <a:gd name="T0" fmla="*/ 21 w 24"/>
                <a:gd name="T1" fmla="*/ 6 h 18"/>
                <a:gd name="T2" fmla="*/ 21 w 24"/>
                <a:gd name="T3" fmla="*/ 6 h 18"/>
                <a:gd name="T4" fmla="*/ 21 w 24"/>
                <a:gd name="T5" fmla="*/ 6 h 18"/>
                <a:gd name="T6" fmla="*/ 6 w 24"/>
                <a:gd name="T7" fmla="*/ 1 h 18"/>
                <a:gd name="T8" fmla="*/ 6 w 24"/>
                <a:gd name="T9" fmla="*/ 2 h 18"/>
                <a:gd name="T10" fmla="*/ 6 w 24"/>
                <a:gd name="T11" fmla="*/ 1 h 18"/>
                <a:gd name="T12" fmla="*/ 3 w 24"/>
                <a:gd name="T13" fmla="*/ 0 h 18"/>
                <a:gd name="T14" fmla="*/ 2 w 24"/>
                <a:gd name="T15" fmla="*/ 2 h 18"/>
                <a:gd name="T16" fmla="*/ 3 w 24"/>
                <a:gd name="T17" fmla="*/ 0 h 18"/>
                <a:gd name="T18" fmla="*/ 2 w 24"/>
                <a:gd name="T19" fmla="*/ 5 h 18"/>
                <a:gd name="T20" fmla="*/ 2 w 24"/>
                <a:gd name="T21" fmla="*/ 2 h 18"/>
                <a:gd name="T22" fmla="*/ 0 w 24"/>
                <a:gd name="T23" fmla="*/ 9 h 18"/>
                <a:gd name="T24" fmla="*/ 1 w 24"/>
                <a:gd name="T25" fmla="*/ 9 h 18"/>
                <a:gd name="T26" fmla="*/ 1 w 24"/>
                <a:gd name="T27" fmla="*/ 10 h 18"/>
                <a:gd name="T28" fmla="*/ 0 w 24"/>
                <a:gd name="T29" fmla="*/ 9 h 18"/>
                <a:gd name="T30" fmla="*/ 1 w 24"/>
                <a:gd name="T31" fmla="*/ 10 h 18"/>
                <a:gd name="T32" fmla="*/ 1 w 24"/>
                <a:gd name="T33" fmla="*/ 10 h 18"/>
                <a:gd name="T34" fmla="*/ 0 w 24"/>
                <a:gd name="T35" fmla="*/ 9 h 18"/>
                <a:gd name="T36" fmla="*/ 1 w 24"/>
                <a:gd name="T37" fmla="*/ 10 h 18"/>
                <a:gd name="T38" fmla="*/ 1 w 24"/>
                <a:gd name="T39" fmla="*/ 10 h 18"/>
                <a:gd name="T40" fmla="*/ 3 w 24"/>
                <a:gd name="T41" fmla="*/ 13 h 18"/>
                <a:gd name="T42" fmla="*/ 4 w 24"/>
                <a:gd name="T43" fmla="*/ 12 h 18"/>
                <a:gd name="T44" fmla="*/ 4 w 24"/>
                <a:gd name="T45" fmla="*/ 12 h 18"/>
                <a:gd name="T46" fmla="*/ 6 w 24"/>
                <a:gd name="T47" fmla="*/ 15 h 18"/>
                <a:gd name="T48" fmla="*/ 6 w 24"/>
                <a:gd name="T49" fmla="*/ 14 h 18"/>
                <a:gd name="T50" fmla="*/ 6 w 24"/>
                <a:gd name="T51" fmla="*/ 15 h 18"/>
                <a:gd name="T52" fmla="*/ 16 w 24"/>
                <a:gd name="T53" fmla="*/ 17 h 18"/>
                <a:gd name="T54" fmla="*/ 16 w 24"/>
                <a:gd name="T55" fmla="*/ 17 h 18"/>
                <a:gd name="T56" fmla="*/ 16 w 24"/>
                <a:gd name="T57" fmla="*/ 18 h 18"/>
                <a:gd name="T58" fmla="*/ 17 w 24"/>
                <a:gd name="T59" fmla="*/ 17 h 18"/>
                <a:gd name="T60" fmla="*/ 16 w 24"/>
                <a:gd name="T61" fmla="*/ 17 h 18"/>
                <a:gd name="T62" fmla="*/ 18 w 24"/>
                <a:gd name="T63" fmla="*/ 18 h 18"/>
                <a:gd name="T64" fmla="*/ 18 w 24"/>
                <a:gd name="T65" fmla="*/ 17 h 18"/>
                <a:gd name="T66" fmla="*/ 18 w 24"/>
                <a:gd name="T67" fmla="*/ 18 h 18"/>
                <a:gd name="T68" fmla="*/ 23 w 24"/>
                <a:gd name="T69" fmla="*/ 16 h 18"/>
                <a:gd name="T70" fmla="*/ 22 w 24"/>
                <a:gd name="T71" fmla="*/ 15 h 18"/>
                <a:gd name="T72" fmla="*/ 22 w 24"/>
                <a:gd name="T73" fmla="*/ 15 h 18"/>
                <a:gd name="T74" fmla="*/ 23 w 24"/>
                <a:gd name="T75" fmla="*/ 10 h 18"/>
                <a:gd name="T76" fmla="*/ 22 w 24"/>
                <a:gd name="T77" fmla="*/ 10 h 18"/>
                <a:gd name="T78" fmla="*/ 23 w 24"/>
                <a:gd name="T79" fmla="*/ 10 h 18"/>
                <a:gd name="T80" fmla="*/ 20 w 24"/>
                <a:gd name="T81" fmla="*/ 7 h 18"/>
                <a:gd name="T82" fmla="*/ 20 w 24"/>
                <a:gd name="T83" fmla="*/ 7 h 18"/>
                <a:gd name="T84" fmla="*/ 21 w 24"/>
                <a:gd name="T8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8">
                  <a:moveTo>
                    <a:pt x="20" y="7"/>
                  </a:moveTo>
                  <a:lnTo>
                    <a:pt x="20" y="7"/>
                  </a:lnTo>
                  <a:lnTo>
                    <a:pt x="21" y="6"/>
                  </a:lnTo>
                  <a:lnTo>
                    <a:pt x="21" y="6"/>
                  </a:lnTo>
                  <a:lnTo>
                    <a:pt x="20" y="7"/>
                  </a:lnTo>
                  <a:close/>
                  <a:moveTo>
                    <a:pt x="21" y="6"/>
                  </a:moveTo>
                  <a:lnTo>
                    <a:pt x="21" y="6"/>
                  </a:lnTo>
                  <a:lnTo>
                    <a:pt x="20" y="6"/>
                  </a:lnTo>
                  <a:lnTo>
                    <a:pt x="21" y="6"/>
                  </a:lnTo>
                  <a:close/>
                  <a:moveTo>
                    <a:pt x="20" y="7"/>
                  </a:moveTo>
                  <a:cubicBezTo>
                    <a:pt x="16" y="4"/>
                    <a:pt x="11" y="3"/>
                    <a:pt x="6" y="2"/>
                  </a:cubicBezTo>
                  <a:lnTo>
                    <a:pt x="6" y="1"/>
                  </a:lnTo>
                  <a:cubicBezTo>
                    <a:pt x="11" y="2"/>
                    <a:pt x="16" y="3"/>
                    <a:pt x="21" y="6"/>
                  </a:cubicBezTo>
                  <a:lnTo>
                    <a:pt x="20" y="7"/>
                  </a:lnTo>
                  <a:close/>
                  <a:moveTo>
                    <a:pt x="6" y="2"/>
                  </a:moveTo>
                  <a:cubicBezTo>
                    <a:pt x="5" y="2"/>
                    <a:pt x="4" y="2"/>
                    <a:pt x="2" y="2"/>
                  </a:cubicBezTo>
                  <a:lnTo>
                    <a:pt x="3" y="0"/>
                  </a:lnTo>
                  <a:cubicBezTo>
                    <a:pt x="4" y="1"/>
                    <a:pt x="5" y="1"/>
                    <a:pt x="6" y="1"/>
                  </a:cubicBezTo>
                  <a:lnTo>
                    <a:pt x="6" y="2"/>
                  </a:lnTo>
                  <a:close/>
                  <a:moveTo>
                    <a:pt x="3" y="0"/>
                  </a:moveTo>
                  <a:lnTo>
                    <a:pt x="3" y="0"/>
                  </a:lnTo>
                  <a:lnTo>
                    <a:pt x="3" y="1"/>
                  </a:lnTo>
                  <a:lnTo>
                    <a:pt x="3" y="0"/>
                  </a:lnTo>
                  <a:close/>
                  <a:moveTo>
                    <a:pt x="2" y="2"/>
                  </a:moveTo>
                  <a:cubicBezTo>
                    <a:pt x="2" y="2"/>
                    <a:pt x="2" y="2"/>
                    <a:pt x="2" y="2"/>
                  </a:cubicBezTo>
                  <a:lnTo>
                    <a:pt x="0" y="2"/>
                  </a:lnTo>
                  <a:cubicBezTo>
                    <a:pt x="1" y="1"/>
                    <a:pt x="1" y="0"/>
                    <a:pt x="3" y="0"/>
                  </a:cubicBezTo>
                  <a:lnTo>
                    <a:pt x="2" y="2"/>
                  </a:lnTo>
                  <a:close/>
                  <a:moveTo>
                    <a:pt x="2" y="2"/>
                  </a:moveTo>
                  <a:cubicBezTo>
                    <a:pt x="2" y="3"/>
                    <a:pt x="2" y="4"/>
                    <a:pt x="2" y="5"/>
                  </a:cubicBezTo>
                  <a:lnTo>
                    <a:pt x="0" y="5"/>
                  </a:lnTo>
                  <a:cubicBezTo>
                    <a:pt x="0" y="4"/>
                    <a:pt x="0" y="3"/>
                    <a:pt x="0" y="2"/>
                  </a:cubicBezTo>
                  <a:lnTo>
                    <a:pt x="2" y="2"/>
                  </a:lnTo>
                  <a:close/>
                  <a:moveTo>
                    <a:pt x="2" y="5"/>
                  </a:moveTo>
                  <a:cubicBezTo>
                    <a:pt x="2" y="6"/>
                    <a:pt x="2" y="8"/>
                    <a:pt x="1" y="9"/>
                  </a:cubicBezTo>
                  <a:lnTo>
                    <a:pt x="0" y="9"/>
                  </a:lnTo>
                  <a:cubicBezTo>
                    <a:pt x="0" y="8"/>
                    <a:pt x="0" y="6"/>
                    <a:pt x="0" y="5"/>
                  </a:cubicBezTo>
                  <a:lnTo>
                    <a:pt x="2" y="5"/>
                  </a:lnTo>
                  <a:close/>
                  <a:moveTo>
                    <a:pt x="1" y="9"/>
                  </a:moveTo>
                  <a:lnTo>
                    <a:pt x="1" y="10"/>
                  </a:lnTo>
                  <a:lnTo>
                    <a:pt x="1" y="9"/>
                  </a:lnTo>
                  <a:close/>
                  <a:moveTo>
                    <a:pt x="1" y="10"/>
                  </a:moveTo>
                  <a:lnTo>
                    <a:pt x="1" y="10"/>
                  </a:lnTo>
                  <a:lnTo>
                    <a:pt x="0" y="9"/>
                  </a:lnTo>
                  <a:lnTo>
                    <a:pt x="0" y="9"/>
                  </a:lnTo>
                  <a:lnTo>
                    <a:pt x="1" y="10"/>
                  </a:lnTo>
                  <a:close/>
                  <a:moveTo>
                    <a:pt x="1" y="10"/>
                  </a:moveTo>
                  <a:lnTo>
                    <a:pt x="1" y="10"/>
                  </a:lnTo>
                  <a:lnTo>
                    <a:pt x="1" y="9"/>
                  </a:lnTo>
                  <a:lnTo>
                    <a:pt x="1" y="10"/>
                  </a:lnTo>
                  <a:close/>
                  <a:moveTo>
                    <a:pt x="1" y="10"/>
                  </a:moveTo>
                  <a:cubicBezTo>
                    <a:pt x="1" y="10"/>
                    <a:pt x="1" y="10"/>
                    <a:pt x="1" y="10"/>
                  </a:cubicBezTo>
                  <a:lnTo>
                    <a:pt x="0" y="10"/>
                  </a:lnTo>
                  <a:cubicBezTo>
                    <a:pt x="0" y="10"/>
                    <a:pt x="0" y="9"/>
                    <a:pt x="0" y="9"/>
                  </a:cubicBezTo>
                  <a:lnTo>
                    <a:pt x="1" y="10"/>
                  </a:lnTo>
                  <a:close/>
                  <a:moveTo>
                    <a:pt x="1" y="10"/>
                  </a:moveTo>
                  <a:cubicBezTo>
                    <a:pt x="1" y="10"/>
                    <a:pt x="1" y="10"/>
                    <a:pt x="1" y="10"/>
                  </a:cubicBezTo>
                  <a:lnTo>
                    <a:pt x="0" y="11"/>
                  </a:lnTo>
                  <a:cubicBezTo>
                    <a:pt x="0" y="10"/>
                    <a:pt x="0" y="10"/>
                    <a:pt x="0" y="10"/>
                  </a:cubicBezTo>
                  <a:lnTo>
                    <a:pt x="1" y="10"/>
                  </a:lnTo>
                  <a:close/>
                  <a:moveTo>
                    <a:pt x="1" y="10"/>
                  </a:moveTo>
                  <a:cubicBezTo>
                    <a:pt x="2" y="11"/>
                    <a:pt x="3" y="12"/>
                    <a:pt x="4" y="12"/>
                  </a:cubicBezTo>
                  <a:lnTo>
                    <a:pt x="3" y="13"/>
                  </a:lnTo>
                  <a:cubicBezTo>
                    <a:pt x="2" y="13"/>
                    <a:pt x="1" y="12"/>
                    <a:pt x="0" y="11"/>
                  </a:cubicBezTo>
                  <a:lnTo>
                    <a:pt x="1" y="10"/>
                  </a:lnTo>
                  <a:close/>
                  <a:moveTo>
                    <a:pt x="4" y="12"/>
                  </a:moveTo>
                  <a:lnTo>
                    <a:pt x="4" y="12"/>
                  </a:lnTo>
                  <a:lnTo>
                    <a:pt x="3" y="13"/>
                  </a:lnTo>
                  <a:lnTo>
                    <a:pt x="4" y="12"/>
                  </a:lnTo>
                  <a:close/>
                  <a:moveTo>
                    <a:pt x="4" y="12"/>
                  </a:moveTo>
                  <a:cubicBezTo>
                    <a:pt x="5" y="13"/>
                    <a:pt x="6" y="13"/>
                    <a:pt x="6" y="14"/>
                  </a:cubicBezTo>
                  <a:lnTo>
                    <a:pt x="6" y="15"/>
                  </a:lnTo>
                  <a:cubicBezTo>
                    <a:pt x="5" y="14"/>
                    <a:pt x="4" y="14"/>
                    <a:pt x="3" y="13"/>
                  </a:cubicBezTo>
                  <a:lnTo>
                    <a:pt x="4" y="12"/>
                  </a:lnTo>
                  <a:close/>
                  <a:moveTo>
                    <a:pt x="6" y="14"/>
                  </a:moveTo>
                  <a:cubicBezTo>
                    <a:pt x="9" y="15"/>
                    <a:pt x="12" y="17"/>
                    <a:pt x="16" y="17"/>
                  </a:cubicBezTo>
                  <a:lnTo>
                    <a:pt x="16" y="18"/>
                  </a:lnTo>
                  <a:cubicBezTo>
                    <a:pt x="11" y="18"/>
                    <a:pt x="9" y="17"/>
                    <a:pt x="6" y="15"/>
                  </a:cubicBezTo>
                  <a:lnTo>
                    <a:pt x="6" y="14"/>
                  </a:lnTo>
                  <a:close/>
                  <a:moveTo>
                    <a:pt x="16" y="17"/>
                  </a:moveTo>
                  <a:lnTo>
                    <a:pt x="16" y="17"/>
                  </a:lnTo>
                  <a:lnTo>
                    <a:pt x="16" y="18"/>
                  </a:lnTo>
                  <a:lnTo>
                    <a:pt x="16" y="17"/>
                  </a:lnTo>
                  <a:close/>
                  <a:moveTo>
                    <a:pt x="16" y="17"/>
                  </a:moveTo>
                  <a:lnTo>
                    <a:pt x="16" y="17"/>
                  </a:lnTo>
                  <a:lnTo>
                    <a:pt x="16" y="18"/>
                  </a:lnTo>
                  <a:lnTo>
                    <a:pt x="16" y="18"/>
                  </a:lnTo>
                  <a:lnTo>
                    <a:pt x="16" y="17"/>
                  </a:lnTo>
                  <a:close/>
                  <a:moveTo>
                    <a:pt x="16" y="17"/>
                  </a:moveTo>
                  <a:cubicBezTo>
                    <a:pt x="16" y="17"/>
                    <a:pt x="16" y="17"/>
                    <a:pt x="17" y="17"/>
                  </a:cubicBezTo>
                  <a:lnTo>
                    <a:pt x="17" y="18"/>
                  </a:lnTo>
                  <a:cubicBezTo>
                    <a:pt x="16" y="18"/>
                    <a:pt x="16" y="18"/>
                    <a:pt x="16" y="18"/>
                  </a:cubicBezTo>
                  <a:lnTo>
                    <a:pt x="16" y="17"/>
                  </a:lnTo>
                  <a:close/>
                  <a:moveTo>
                    <a:pt x="17" y="17"/>
                  </a:moveTo>
                  <a:cubicBezTo>
                    <a:pt x="17" y="17"/>
                    <a:pt x="17" y="17"/>
                    <a:pt x="18" y="17"/>
                  </a:cubicBezTo>
                  <a:lnTo>
                    <a:pt x="18" y="18"/>
                  </a:lnTo>
                  <a:cubicBezTo>
                    <a:pt x="18" y="18"/>
                    <a:pt x="17" y="18"/>
                    <a:pt x="17" y="18"/>
                  </a:cubicBezTo>
                  <a:lnTo>
                    <a:pt x="17" y="17"/>
                  </a:lnTo>
                  <a:close/>
                  <a:moveTo>
                    <a:pt x="18" y="17"/>
                  </a:moveTo>
                  <a:cubicBezTo>
                    <a:pt x="20" y="17"/>
                    <a:pt x="21" y="16"/>
                    <a:pt x="22" y="15"/>
                  </a:cubicBezTo>
                  <a:lnTo>
                    <a:pt x="23" y="16"/>
                  </a:lnTo>
                  <a:cubicBezTo>
                    <a:pt x="22" y="17"/>
                    <a:pt x="20" y="18"/>
                    <a:pt x="18" y="18"/>
                  </a:cubicBezTo>
                  <a:lnTo>
                    <a:pt x="18" y="17"/>
                  </a:lnTo>
                  <a:close/>
                  <a:moveTo>
                    <a:pt x="23" y="16"/>
                  </a:moveTo>
                  <a:lnTo>
                    <a:pt x="23" y="16"/>
                  </a:lnTo>
                  <a:lnTo>
                    <a:pt x="23" y="16"/>
                  </a:lnTo>
                  <a:close/>
                  <a:moveTo>
                    <a:pt x="22" y="15"/>
                  </a:moveTo>
                  <a:cubicBezTo>
                    <a:pt x="22" y="15"/>
                    <a:pt x="22" y="15"/>
                    <a:pt x="22" y="15"/>
                  </a:cubicBezTo>
                  <a:lnTo>
                    <a:pt x="23" y="15"/>
                  </a:lnTo>
                  <a:cubicBezTo>
                    <a:pt x="23" y="15"/>
                    <a:pt x="23" y="16"/>
                    <a:pt x="23" y="16"/>
                  </a:cubicBezTo>
                  <a:lnTo>
                    <a:pt x="22" y="15"/>
                  </a:lnTo>
                  <a:close/>
                  <a:moveTo>
                    <a:pt x="22" y="15"/>
                  </a:moveTo>
                  <a:cubicBezTo>
                    <a:pt x="22" y="14"/>
                    <a:pt x="22" y="12"/>
                    <a:pt x="22" y="10"/>
                  </a:cubicBezTo>
                  <a:lnTo>
                    <a:pt x="23" y="10"/>
                  </a:lnTo>
                  <a:cubicBezTo>
                    <a:pt x="24" y="12"/>
                    <a:pt x="24" y="14"/>
                    <a:pt x="23" y="15"/>
                  </a:cubicBezTo>
                  <a:lnTo>
                    <a:pt x="22" y="15"/>
                  </a:lnTo>
                  <a:close/>
                  <a:moveTo>
                    <a:pt x="22" y="10"/>
                  </a:moveTo>
                  <a:cubicBezTo>
                    <a:pt x="22" y="9"/>
                    <a:pt x="21" y="8"/>
                    <a:pt x="20" y="7"/>
                  </a:cubicBezTo>
                  <a:lnTo>
                    <a:pt x="21" y="6"/>
                  </a:lnTo>
                  <a:cubicBezTo>
                    <a:pt x="22" y="7"/>
                    <a:pt x="23" y="8"/>
                    <a:pt x="23" y="10"/>
                  </a:cubicBezTo>
                  <a:lnTo>
                    <a:pt x="22" y="10"/>
                  </a:lnTo>
                  <a:close/>
                  <a:moveTo>
                    <a:pt x="20" y="7"/>
                  </a:moveTo>
                  <a:lnTo>
                    <a:pt x="20" y="7"/>
                  </a:lnTo>
                  <a:lnTo>
                    <a:pt x="21" y="7"/>
                  </a:lnTo>
                  <a:lnTo>
                    <a:pt x="20" y="7"/>
                  </a:lnTo>
                  <a:close/>
                  <a:moveTo>
                    <a:pt x="20" y="7"/>
                  </a:moveTo>
                  <a:cubicBezTo>
                    <a:pt x="20" y="7"/>
                    <a:pt x="20" y="7"/>
                    <a:pt x="20" y="7"/>
                  </a:cubicBezTo>
                  <a:lnTo>
                    <a:pt x="20" y="6"/>
                  </a:lnTo>
                  <a:cubicBezTo>
                    <a:pt x="20" y="6"/>
                    <a:pt x="21" y="6"/>
                    <a:pt x="21" y="6"/>
                  </a:cubicBezTo>
                  <a:lnTo>
                    <a:pt x="20"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4" name="Freeform 654"/>
            <p:cNvSpPr>
              <a:spLocks noEditPoints="1"/>
            </p:cNvSpPr>
            <p:nvPr/>
          </p:nvSpPr>
          <p:spPr bwMode="auto">
            <a:xfrm>
              <a:off x="2484" y="1777"/>
              <a:ext cx="123" cy="95"/>
            </a:xfrm>
            <a:custGeom>
              <a:avLst/>
              <a:gdLst>
                <a:gd name="T0" fmla="*/ 13 w 22"/>
                <a:gd name="T1" fmla="*/ 1 h 17"/>
                <a:gd name="T2" fmla="*/ 13 w 22"/>
                <a:gd name="T3" fmla="*/ 0 h 17"/>
                <a:gd name="T4" fmla="*/ 13 w 22"/>
                <a:gd name="T5" fmla="*/ 0 h 17"/>
                <a:gd name="T6" fmla="*/ 13 w 22"/>
                <a:gd name="T7" fmla="*/ 1 h 17"/>
                <a:gd name="T8" fmla="*/ 13 w 22"/>
                <a:gd name="T9" fmla="*/ 1 h 17"/>
                <a:gd name="T10" fmla="*/ 10 w 22"/>
                <a:gd name="T11" fmla="*/ 1 h 17"/>
                <a:gd name="T12" fmla="*/ 13 w 22"/>
                <a:gd name="T13" fmla="*/ 1 h 17"/>
                <a:gd name="T14" fmla="*/ 2 w 22"/>
                <a:gd name="T15" fmla="*/ 9 h 17"/>
                <a:gd name="T16" fmla="*/ 10 w 22"/>
                <a:gd name="T17" fmla="*/ 1 h 17"/>
                <a:gd name="T18" fmla="*/ 2 w 22"/>
                <a:gd name="T19" fmla="*/ 9 h 17"/>
                <a:gd name="T20" fmla="*/ 1 w 22"/>
                <a:gd name="T21" fmla="*/ 9 h 17"/>
                <a:gd name="T22" fmla="*/ 2 w 22"/>
                <a:gd name="T23" fmla="*/ 9 h 17"/>
                <a:gd name="T24" fmla="*/ 1 w 22"/>
                <a:gd name="T25" fmla="*/ 10 h 17"/>
                <a:gd name="T26" fmla="*/ 2 w 22"/>
                <a:gd name="T27" fmla="*/ 9 h 17"/>
                <a:gd name="T28" fmla="*/ 1 w 22"/>
                <a:gd name="T29" fmla="*/ 10 h 17"/>
                <a:gd name="T30" fmla="*/ 1 w 22"/>
                <a:gd name="T31" fmla="*/ 10 h 17"/>
                <a:gd name="T32" fmla="*/ 2 w 22"/>
                <a:gd name="T33" fmla="*/ 10 h 17"/>
                <a:gd name="T34" fmla="*/ 1 w 22"/>
                <a:gd name="T35" fmla="*/ 10 h 17"/>
                <a:gd name="T36" fmla="*/ 2 w 22"/>
                <a:gd name="T37" fmla="*/ 10 h 17"/>
                <a:gd name="T38" fmla="*/ 1 w 22"/>
                <a:gd name="T39" fmla="*/ 11 h 17"/>
                <a:gd name="T40" fmla="*/ 2 w 22"/>
                <a:gd name="T41" fmla="*/ 10 h 17"/>
                <a:gd name="T42" fmla="*/ 2 w 22"/>
                <a:gd name="T43" fmla="*/ 10 h 17"/>
                <a:gd name="T44" fmla="*/ 2 w 22"/>
                <a:gd name="T45" fmla="*/ 10 h 17"/>
                <a:gd name="T46" fmla="*/ 4 w 22"/>
                <a:gd name="T47" fmla="*/ 12 h 17"/>
                <a:gd name="T48" fmla="*/ 2 w 22"/>
                <a:gd name="T49" fmla="*/ 10 h 17"/>
                <a:gd name="T50" fmla="*/ 4 w 22"/>
                <a:gd name="T51" fmla="*/ 12 h 17"/>
                <a:gd name="T52" fmla="*/ 4 w 22"/>
                <a:gd name="T53" fmla="*/ 12 h 17"/>
                <a:gd name="T54" fmla="*/ 4 w 22"/>
                <a:gd name="T55" fmla="*/ 11 h 17"/>
                <a:gd name="T56" fmla="*/ 4 w 22"/>
                <a:gd name="T57" fmla="*/ 12 h 17"/>
                <a:gd name="T58" fmla="*/ 4 w 22"/>
                <a:gd name="T59" fmla="*/ 11 h 17"/>
                <a:gd name="T60" fmla="*/ 9 w 22"/>
                <a:gd name="T61" fmla="*/ 14 h 17"/>
                <a:gd name="T62" fmla="*/ 4 w 22"/>
                <a:gd name="T63" fmla="*/ 11 h 17"/>
                <a:gd name="T64" fmla="*/ 19 w 22"/>
                <a:gd name="T65" fmla="*/ 14 h 17"/>
                <a:gd name="T66" fmla="*/ 9 w 22"/>
                <a:gd name="T67" fmla="*/ 14 h 17"/>
                <a:gd name="T68" fmla="*/ 19 w 22"/>
                <a:gd name="T69" fmla="*/ 14 h 17"/>
                <a:gd name="T70" fmla="*/ 19 w 22"/>
                <a:gd name="T71" fmla="*/ 14 h 17"/>
                <a:gd name="T72" fmla="*/ 20 w 22"/>
                <a:gd name="T73" fmla="*/ 8 h 17"/>
                <a:gd name="T74" fmla="*/ 19 w 22"/>
                <a:gd name="T75" fmla="*/ 15 h 17"/>
                <a:gd name="T76" fmla="*/ 20 w 22"/>
                <a:gd name="T77" fmla="*/ 8 h 17"/>
                <a:gd name="T78" fmla="*/ 22 w 22"/>
                <a:gd name="T79" fmla="*/ 6 h 17"/>
                <a:gd name="T80" fmla="*/ 20 w 22"/>
                <a:gd name="T81" fmla="*/ 8 h 17"/>
                <a:gd name="T82" fmla="*/ 22 w 22"/>
                <a:gd name="T83" fmla="*/ 6 h 17"/>
                <a:gd name="T84" fmla="*/ 22 w 22"/>
                <a:gd name="T85" fmla="*/ 6 h 17"/>
                <a:gd name="T86" fmla="*/ 20 w 22"/>
                <a:gd name="T87" fmla="*/ 6 h 17"/>
                <a:gd name="T88" fmla="*/ 22 w 22"/>
                <a:gd name="T89" fmla="*/ 6 h 17"/>
                <a:gd name="T90" fmla="*/ 22 w 22"/>
                <a:gd name="T91" fmla="*/ 6 h 17"/>
                <a:gd name="T92" fmla="*/ 21 w 22"/>
                <a:gd name="T93" fmla="*/ 6 h 17"/>
                <a:gd name="T94" fmla="*/ 20 w 22"/>
                <a:gd name="T95" fmla="*/ 6 h 17"/>
                <a:gd name="T96" fmla="*/ 22 w 22"/>
                <a:gd name="T97" fmla="*/ 5 h 17"/>
                <a:gd name="T98" fmla="*/ 20 w 22"/>
                <a:gd name="T99" fmla="*/ 6 h 17"/>
                <a:gd name="T100" fmla="*/ 20 w 22"/>
                <a:gd name="T101" fmla="*/ 5 h 17"/>
                <a:gd name="T102" fmla="*/ 22 w 22"/>
                <a:gd name="T103" fmla="*/ 5 h 17"/>
                <a:gd name="T104" fmla="*/ 21 w 22"/>
                <a:gd name="T105" fmla="*/ 4 h 17"/>
                <a:gd name="T106" fmla="*/ 21 w 22"/>
                <a:gd name="T107" fmla="*/ 4 h 17"/>
                <a:gd name="T108" fmla="*/ 17 w 22"/>
                <a:gd name="T109" fmla="*/ 3 h 17"/>
                <a:gd name="T110" fmla="*/ 21 w 22"/>
                <a:gd name="T111" fmla="*/ 4 h 17"/>
                <a:gd name="T112" fmla="*/ 17 w 22"/>
                <a:gd name="T113" fmla="*/ 3 h 17"/>
                <a:gd name="T114" fmla="*/ 18 w 22"/>
                <a:gd name="T115" fmla="*/ 2 h 17"/>
                <a:gd name="T116" fmla="*/ 17 w 22"/>
                <a:gd name="T117" fmla="*/ 3 h 17"/>
                <a:gd name="T118" fmla="*/ 16 w 22"/>
                <a:gd name="T119" fmla="*/ 1 h 17"/>
                <a:gd name="T120" fmla="*/ 17 w 22"/>
                <a:gd name="T121" fmla="*/ 3 h 17"/>
                <a:gd name="T122" fmla="*/ 13 w 22"/>
                <a:gd name="T123" fmla="*/ 1 h 17"/>
                <a:gd name="T124" fmla="*/ 16 w 22"/>
                <a:gd name="T1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7">
                  <a:moveTo>
                    <a:pt x="13" y="1"/>
                  </a:moveTo>
                  <a:lnTo>
                    <a:pt x="13" y="1"/>
                  </a:lnTo>
                  <a:lnTo>
                    <a:pt x="13" y="0"/>
                  </a:lnTo>
                  <a:lnTo>
                    <a:pt x="13" y="0"/>
                  </a:lnTo>
                  <a:lnTo>
                    <a:pt x="13" y="1"/>
                  </a:lnTo>
                  <a:close/>
                  <a:moveTo>
                    <a:pt x="13" y="0"/>
                  </a:moveTo>
                  <a:lnTo>
                    <a:pt x="13" y="0"/>
                  </a:lnTo>
                  <a:lnTo>
                    <a:pt x="13" y="1"/>
                  </a:lnTo>
                  <a:lnTo>
                    <a:pt x="13" y="0"/>
                  </a:lnTo>
                  <a:close/>
                  <a:moveTo>
                    <a:pt x="13" y="1"/>
                  </a:moveTo>
                  <a:cubicBezTo>
                    <a:pt x="13" y="2"/>
                    <a:pt x="11" y="2"/>
                    <a:pt x="10" y="3"/>
                  </a:cubicBezTo>
                  <a:lnTo>
                    <a:pt x="10" y="1"/>
                  </a:lnTo>
                  <a:cubicBezTo>
                    <a:pt x="11" y="1"/>
                    <a:pt x="12" y="1"/>
                    <a:pt x="13" y="0"/>
                  </a:cubicBezTo>
                  <a:lnTo>
                    <a:pt x="13" y="1"/>
                  </a:lnTo>
                  <a:close/>
                  <a:moveTo>
                    <a:pt x="10" y="3"/>
                  </a:moveTo>
                  <a:cubicBezTo>
                    <a:pt x="6" y="4"/>
                    <a:pt x="1" y="6"/>
                    <a:pt x="2" y="9"/>
                  </a:cubicBezTo>
                  <a:lnTo>
                    <a:pt x="1" y="10"/>
                  </a:lnTo>
                  <a:cubicBezTo>
                    <a:pt x="0" y="5"/>
                    <a:pt x="5" y="3"/>
                    <a:pt x="10" y="1"/>
                  </a:cubicBezTo>
                  <a:lnTo>
                    <a:pt x="10" y="3"/>
                  </a:lnTo>
                  <a:close/>
                  <a:moveTo>
                    <a:pt x="2" y="9"/>
                  </a:moveTo>
                  <a:lnTo>
                    <a:pt x="2" y="9"/>
                  </a:lnTo>
                  <a:lnTo>
                    <a:pt x="1" y="9"/>
                  </a:lnTo>
                  <a:lnTo>
                    <a:pt x="2" y="9"/>
                  </a:lnTo>
                  <a:close/>
                  <a:moveTo>
                    <a:pt x="2" y="9"/>
                  </a:moveTo>
                  <a:lnTo>
                    <a:pt x="2" y="9"/>
                  </a:lnTo>
                  <a:lnTo>
                    <a:pt x="1" y="10"/>
                  </a:lnTo>
                  <a:lnTo>
                    <a:pt x="1" y="10"/>
                  </a:lnTo>
                  <a:lnTo>
                    <a:pt x="2" y="9"/>
                  </a:lnTo>
                  <a:close/>
                  <a:moveTo>
                    <a:pt x="1" y="10"/>
                  </a:moveTo>
                  <a:lnTo>
                    <a:pt x="1" y="10"/>
                  </a:lnTo>
                  <a:lnTo>
                    <a:pt x="1" y="9"/>
                  </a:lnTo>
                  <a:lnTo>
                    <a:pt x="1" y="10"/>
                  </a:lnTo>
                  <a:close/>
                  <a:moveTo>
                    <a:pt x="2" y="9"/>
                  </a:moveTo>
                  <a:cubicBezTo>
                    <a:pt x="2" y="9"/>
                    <a:pt x="2" y="10"/>
                    <a:pt x="2" y="10"/>
                  </a:cubicBezTo>
                  <a:lnTo>
                    <a:pt x="1" y="10"/>
                  </a:lnTo>
                  <a:cubicBezTo>
                    <a:pt x="1" y="10"/>
                    <a:pt x="1" y="10"/>
                    <a:pt x="1" y="10"/>
                  </a:cubicBezTo>
                  <a:lnTo>
                    <a:pt x="2" y="9"/>
                  </a:lnTo>
                  <a:close/>
                  <a:moveTo>
                    <a:pt x="2" y="10"/>
                  </a:moveTo>
                  <a:cubicBezTo>
                    <a:pt x="2" y="10"/>
                    <a:pt x="2" y="10"/>
                    <a:pt x="2" y="10"/>
                  </a:cubicBezTo>
                  <a:lnTo>
                    <a:pt x="1" y="11"/>
                  </a:lnTo>
                  <a:cubicBezTo>
                    <a:pt x="1" y="11"/>
                    <a:pt x="1" y="10"/>
                    <a:pt x="1" y="10"/>
                  </a:cubicBezTo>
                  <a:lnTo>
                    <a:pt x="2" y="10"/>
                  </a:lnTo>
                  <a:close/>
                  <a:moveTo>
                    <a:pt x="2" y="10"/>
                  </a:moveTo>
                  <a:lnTo>
                    <a:pt x="2" y="10"/>
                  </a:lnTo>
                  <a:lnTo>
                    <a:pt x="2" y="10"/>
                  </a:lnTo>
                  <a:close/>
                  <a:moveTo>
                    <a:pt x="2" y="10"/>
                  </a:moveTo>
                  <a:cubicBezTo>
                    <a:pt x="3" y="10"/>
                    <a:pt x="3" y="11"/>
                    <a:pt x="4" y="11"/>
                  </a:cubicBezTo>
                  <a:lnTo>
                    <a:pt x="4" y="12"/>
                  </a:lnTo>
                  <a:cubicBezTo>
                    <a:pt x="3" y="12"/>
                    <a:pt x="2" y="11"/>
                    <a:pt x="1" y="11"/>
                  </a:cubicBezTo>
                  <a:lnTo>
                    <a:pt x="2" y="10"/>
                  </a:lnTo>
                  <a:close/>
                  <a:moveTo>
                    <a:pt x="4" y="12"/>
                  </a:moveTo>
                  <a:lnTo>
                    <a:pt x="4" y="12"/>
                  </a:lnTo>
                  <a:lnTo>
                    <a:pt x="4" y="11"/>
                  </a:lnTo>
                  <a:lnTo>
                    <a:pt x="4" y="12"/>
                  </a:lnTo>
                  <a:close/>
                  <a:moveTo>
                    <a:pt x="4" y="11"/>
                  </a:moveTo>
                  <a:lnTo>
                    <a:pt x="4" y="11"/>
                  </a:lnTo>
                  <a:lnTo>
                    <a:pt x="4" y="12"/>
                  </a:lnTo>
                  <a:lnTo>
                    <a:pt x="4" y="12"/>
                  </a:lnTo>
                  <a:lnTo>
                    <a:pt x="4" y="11"/>
                  </a:lnTo>
                  <a:close/>
                  <a:moveTo>
                    <a:pt x="4" y="11"/>
                  </a:moveTo>
                  <a:cubicBezTo>
                    <a:pt x="6" y="11"/>
                    <a:pt x="8" y="12"/>
                    <a:pt x="10" y="13"/>
                  </a:cubicBezTo>
                  <a:lnTo>
                    <a:pt x="9" y="14"/>
                  </a:lnTo>
                  <a:cubicBezTo>
                    <a:pt x="8" y="13"/>
                    <a:pt x="6" y="12"/>
                    <a:pt x="4" y="12"/>
                  </a:cubicBezTo>
                  <a:lnTo>
                    <a:pt x="4" y="11"/>
                  </a:lnTo>
                  <a:close/>
                  <a:moveTo>
                    <a:pt x="10" y="13"/>
                  </a:moveTo>
                  <a:cubicBezTo>
                    <a:pt x="13" y="14"/>
                    <a:pt x="16" y="15"/>
                    <a:pt x="19" y="14"/>
                  </a:cubicBezTo>
                  <a:lnTo>
                    <a:pt x="19" y="15"/>
                  </a:lnTo>
                  <a:cubicBezTo>
                    <a:pt x="16" y="17"/>
                    <a:pt x="13" y="15"/>
                    <a:pt x="9" y="14"/>
                  </a:cubicBezTo>
                  <a:lnTo>
                    <a:pt x="10" y="13"/>
                  </a:lnTo>
                  <a:close/>
                  <a:moveTo>
                    <a:pt x="19" y="14"/>
                  </a:moveTo>
                  <a:lnTo>
                    <a:pt x="19" y="14"/>
                  </a:lnTo>
                  <a:lnTo>
                    <a:pt x="19" y="14"/>
                  </a:lnTo>
                  <a:close/>
                  <a:moveTo>
                    <a:pt x="19" y="14"/>
                  </a:moveTo>
                  <a:cubicBezTo>
                    <a:pt x="20" y="13"/>
                    <a:pt x="20" y="11"/>
                    <a:pt x="20" y="8"/>
                  </a:cubicBezTo>
                  <a:lnTo>
                    <a:pt x="22" y="8"/>
                  </a:lnTo>
                  <a:cubicBezTo>
                    <a:pt x="22" y="11"/>
                    <a:pt x="21" y="14"/>
                    <a:pt x="19" y="15"/>
                  </a:cubicBezTo>
                  <a:lnTo>
                    <a:pt x="19" y="14"/>
                  </a:lnTo>
                  <a:close/>
                  <a:moveTo>
                    <a:pt x="20" y="8"/>
                  </a:moveTo>
                  <a:cubicBezTo>
                    <a:pt x="20" y="7"/>
                    <a:pt x="20" y="6"/>
                    <a:pt x="20" y="6"/>
                  </a:cubicBezTo>
                  <a:lnTo>
                    <a:pt x="22" y="6"/>
                  </a:lnTo>
                  <a:cubicBezTo>
                    <a:pt x="22" y="7"/>
                    <a:pt x="22" y="7"/>
                    <a:pt x="22" y="8"/>
                  </a:cubicBezTo>
                  <a:lnTo>
                    <a:pt x="20" y="8"/>
                  </a:lnTo>
                  <a:close/>
                  <a:moveTo>
                    <a:pt x="22" y="6"/>
                  </a:moveTo>
                  <a:lnTo>
                    <a:pt x="22" y="6"/>
                  </a:lnTo>
                  <a:lnTo>
                    <a:pt x="21" y="6"/>
                  </a:lnTo>
                  <a:lnTo>
                    <a:pt x="22" y="6"/>
                  </a:lnTo>
                  <a:close/>
                  <a:moveTo>
                    <a:pt x="20" y="6"/>
                  </a:moveTo>
                  <a:lnTo>
                    <a:pt x="20" y="6"/>
                  </a:lnTo>
                  <a:lnTo>
                    <a:pt x="22" y="6"/>
                  </a:lnTo>
                  <a:lnTo>
                    <a:pt x="22" y="6"/>
                  </a:lnTo>
                  <a:lnTo>
                    <a:pt x="20" y="6"/>
                  </a:lnTo>
                  <a:close/>
                  <a:moveTo>
                    <a:pt x="22" y="6"/>
                  </a:moveTo>
                  <a:lnTo>
                    <a:pt x="22" y="6"/>
                  </a:lnTo>
                  <a:lnTo>
                    <a:pt x="21" y="6"/>
                  </a:lnTo>
                  <a:lnTo>
                    <a:pt x="22" y="6"/>
                  </a:lnTo>
                  <a:close/>
                  <a:moveTo>
                    <a:pt x="20" y="6"/>
                  </a:moveTo>
                  <a:cubicBezTo>
                    <a:pt x="20" y="6"/>
                    <a:pt x="20" y="5"/>
                    <a:pt x="20" y="5"/>
                  </a:cubicBezTo>
                  <a:lnTo>
                    <a:pt x="22" y="5"/>
                  </a:lnTo>
                  <a:cubicBezTo>
                    <a:pt x="22" y="5"/>
                    <a:pt x="22" y="5"/>
                    <a:pt x="22" y="6"/>
                  </a:cubicBezTo>
                  <a:lnTo>
                    <a:pt x="20" y="6"/>
                  </a:lnTo>
                  <a:close/>
                  <a:moveTo>
                    <a:pt x="20" y="5"/>
                  </a:moveTo>
                  <a:cubicBezTo>
                    <a:pt x="20" y="5"/>
                    <a:pt x="20" y="5"/>
                    <a:pt x="20" y="5"/>
                  </a:cubicBezTo>
                  <a:lnTo>
                    <a:pt x="21" y="4"/>
                  </a:lnTo>
                  <a:cubicBezTo>
                    <a:pt x="21" y="4"/>
                    <a:pt x="22" y="5"/>
                    <a:pt x="22" y="5"/>
                  </a:cubicBezTo>
                  <a:lnTo>
                    <a:pt x="20" y="5"/>
                  </a:lnTo>
                  <a:close/>
                  <a:moveTo>
                    <a:pt x="21" y="4"/>
                  </a:moveTo>
                  <a:lnTo>
                    <a:pt x="21" y="4"/>
                  </a:lnTo>
                  <a:lnTo>
                    <a:pt x="21" y="4"/>
                  </a:lnTo>
                  <a:close/>
                  <a:moveTo>
                    <a:pt x="20" y="5"/>
                  </a:moveTo>
                  <a:cubicBezTo>
                    <a:pt x="20" y="4"/>
                    <a:pt x="18" y="3"/>
                    <a:pt x="17" y="3"/>
                  </a:cubicBezTo>
                  <a:lnTo>
                    <a:pt x="18" y="1"/>
                  </a:lnTo>
                  <a:cubicBezTo>
                    <a:pt x="19" y="2"/>
                    <a:pt x="21" y="3"/>
                    <a:pt x="21" y="4"/>
                  </a:cubicBezTo>
                  <a:lnTo>
                    <a:pt x="20" y="5"/>
                  </a:lnTo>
                  <a:close/>
                  <a:moveTo>
                    <a:pt x="17" y="3"/>
                  </a:moveTo>
                  <a:lnTo>
                    <a:pt x="17" y="3"/>
                  </a:lnTo>
                  <a:lnTo>
                    <a:pt x="18" y="2"/>
                  </a:lnTo>
                  <a:lnTo>
                    <a:pt x="17" y="3"/>
                  </a:lnTo>
                  <a:close/>
                  <a:moveTo>
                    <a:pt x="17" y="3"/>
                  </a:moveTo>
                  <a:cubicBezTo>
                    <a:pt x="17" y="2"/>
                    <a:pt x="16" y="2"/>
                    <a:pt x="15" y="2"/>
                  </a:cubicBezTo>
                  <a:lnTo>
                    <a:pt x="16" y="1"/>
                  </a:lnTo>
                  <a:cubicBezTo>
                    <a:pt x="16" y="1"/>
                    <a:pt x="17" y="1"/>
                    <a:pt x="18" y="1"/>
                  </a:cubicBezTo>
                  <a:lnTo>
                    <a:pt x="17" y="3"/>
                  </a:lnTo>
                  <a:close/>
                  <a:moveTo>
                    <a:pt x="15" y="2"/>
                  </a:moveTo>
                  <a:cubicBezTo>
                    <a:pt x="14" y="2"/>
                    <a:pt x="14" y="2"/>
                    <a:pt x="13" y="1"/>
                  </a:cubicBezTo>
                  <a:lnTo>
                    <a:pt x="13" y="0"/>
                  </a:lnTo>
                  <a:cubicBezTo>
                    <a:pt x="14" y="0"/>
                    <a:pt x="15" y="1"/>
                    <a:pt x="16" y="1"/>
                  </a:cubicBez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5" name="Freeform 655"/>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6" name="Freeform 656"/>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77" name="Freeform 657"/>
            <p:cNvSpPr>
              <a:spLocks noEditPoints="1"/>
            </p:cNvSpPr>
            <p:nvPr/>
          </p:nvSpPr>
          <p:spPr bwMode="auto">
            <a:xfrm>
              <a:off x="2439" y="1710"/>
              <a:ext cx="128" cy="84"/>
            </a:xfrm>
            <a:custGeom>
              <a:avLst/>
              <a:gdLst>
                <a:gd name="T0" fmla="*/ 9 w 23"/>
                <a:gd name="T1" fmla="*/ 2 h 15"/>
                <a:gd name="T2" fmla="*/ 18 w 23"/>
                <a:gd name="T3" fmla="*/ 1 h 15"/>
                <a:gd name="T4" fmla="*/ 9 w 23"/>
                <a:gd name="T5" fmla="*/ 2 h 15"/>
                <a:gd name="T6" fmla="*/ 4 w 23"/>
                <a:gd name="T7" fmla="*/ 3 h 15"/>
                <a:gd name="T8" fmla="*/ 9 w 23"/>
                <a:gd name="T9" fmla="*/ 2 h 15"/>
                <a:gd name="T10" fmla="*/ 2 w 23"/>
                <a:gd name="T11" fmla="*/ 7 h 15"/>
                <a:gd name="T12" fmla="*/ 4 w 23"/>
                <a:gd name="T13" fmla="*/ 3 h 15"/>
                <a:gd name="T14" fmla="*/ 2 w 23"/>
                <a:gd name="T15" fmla="*/ 7 h 15"/>
                <a:gd name="T16" fmla="*/ 1 w 23"/>
                <a:gd name="T17" fmla="*/ 10 h 15"/>
                <a:gd name="T18" fmla="*/ 2 w 23"/>
                <a:gd name="T19" fmla="*/ 7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9 w 23"/>
                <a:gd name="T45" fmla="*/ 15 h 15"/>
                <a:gd name="T46" fmla="*/ 9 w 23"/>
                <a:gd name="T47" fmla="*/ 13 h 15"/>
                <a:gd name="T48" fmla="*/ 10 w 23"/>
                <a:gd name="T49" fmla="*/ 13 h 15"/>
                <a:gd name="T50" fmla="*/ 9 w 23"/>
                <a:gd name="T51" fmla="*/ 15 h 15"/>
                <a:gd name="T52" fmla="*/ 10 w 23"/>
                <a:gd name="T53" fmla="*/ 13 h 15"/>
                <a:gd name="T54" fmla="*/ 12 w 23"/>
                <a:gd name="T55" fmla="*/ 14 h 15"/>
                <a:gd name="T56" fmla="*/ 10 w 23"/>
                <a:gd name="T57" fmla="*/ 13 h 15"/>
                <a:gd name="T58" fmla="*/ 20 w 23"/>
                <a:gd name="T59" fmla="*/ 9 h 15"/>
                <a:gd name="T60" fmla="*/ 12 w 23"/>
                <a:gd name="T61" fmla="*/ 14 h 15"/>
                <a:gd name="T62" fmla="*/ 20 w 23"/>
                <a:gd name="T63" fmla="*/ 9 h 15"/>
                <a:gd name="T64" fmla="*/ 23 w 23"/>
                <a:gd name="T65" fmla="*/ 8 h 15"/>
                <a:gd name="T66" fmla="*/ 20 w 23"/>
                <a:gd name="T67" fmla="*/ 9 h 15"/>
                <a:gd name="T68" fmla="*/ 22 w 23"/>
                <a:gd name="T69" fmla="*/ 6 h 15"/>
                <a:gd name="T70" fmla="*/ 23 w 23"/>
                <a:gd name="T71" fmla="*/ 8 h 15"/>
                <a:gd name="T72" fmla="*/ 22 w 23"/>
                <a:gd name="T73" fmla="*/ 6 h 15"/>
                <a:gd name="T74" fmla="*/ 22 w 23"/>
                <a:gd name="T75" fmla="*/ 5 h 15"/>
                <a:gd name="T76" fmla="*/ 22 w 23"/>
                <a:gd name="T77" fmla="*/ 6 h 15"/>
                <a:gd name="T78" fmla="*/ 18 w 23"/>
                <a:gd name="T79" fmla="*/ 3 h 15"/>
                <a:gd name="T80" fmla="*/ 22 w 23"/>
                <a:gd name="T8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15">
                  <a:moveTo>
                    <a:pt x="17" y="2"/>
                  </a:moveTo>
                  <a:cubicBezTo>
                    <a:pt x="15" y="1"/>
                    <a:pt x="12" y="1"/>
                    <a:pt x="9" y="2"/>
                  </a:cubicBezTo>
                  <a:lnTo>
                    <a:pt x="9" y="1"/>
                  </a:lnTo>
                  <a:cubicBezTo>
                    <a:pt x="12" y="0"/>
                    <a:pt x="15" y="0"/>
                    <a:pt x="18" y="1"/>
                  </a:cubicBezTo>
                  <a:lnTo>
                    <a:pt x="17" y="2"/>
                  </a:lnTo>
                  <a:close/>
                  <a:moveTo>
                    <a:pt x="9" y="2"/>
                  </a:moveTo>
                  <a:cubicBezTo>
                    <a:pt x="7" y="2"/>
                    <a:pt x="6" y="3"/>
                    <a:pt x="5" y="4"/>
                  </a:cubicBezTo>
                  <a:lnTo>
                    <a:pt x="4" y="3"/>
                  </a:lnTo>
                  <a:cubicBezTo>
                    <a:pt x="5" y="2"/>
                    <a:pt x="7" y="1"/>
                    <a:pt x="9" y="1"/>
                  </a:cubicBezTo>
                  <a:lnTo>
                    <a:pt x="9" y="2"/>
                  </a:lnTo>
                  <a:close/>
                  <a:moveTo>
                    <a:pt x="5" y="4"/>
                  </a:moveTo>
                  <a:cubicBezTo>
                    <a:pt x="3" y="5"/>
                    <a:pt x="3" y="6"/>
                    <a:pt x="2" y="7"/>
                  </a:cubicBezTo>
                  <a:lnTo>
                    <a:pt x="1" y="6"/>
                  </a:lnTo>
                  <a:cubicBezTo>
                    <a:pt x="1" y="5"/>
                    <a:pt x="2" y="4"/>
                    <a:pt x="4" y="3"/>
                  </a:cubicBezTo>
                  <a:lnTo>
                    <a:pt x="5" y="4"/>
                  </a:lnTo>
                  <a:close/>
                  <a:moveTo>
                    <a:pt x="2" y="7"/>
                  </a:moveTo>
                  <a:cubicBezTo>
                    <a:pt x="2" y="8"/>
                    <a:pt x="2" y="9"/>
                    <a:pt x="2" y="10"/>
                  </a:cubicBezTo>
                  <a:lnTo>
                    <a:pt x="1" y="10"/>
                  </a:lnTo>
                  <a:cubicBezTo>
                    <a:pt x="0" y="9"/>
                    <a:pt x="0" y="8"/>
                    <a:pt x="1" y="6"/>
                  </a:cubicBezTo>
                  <a:lnTo>
                    <a:pt x="2" y="7"/>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lnTo>
                    <a:pt x="9" y="13"/>
                  </a:lnTo>
                  <a:lnTo>
                    <a:pt x="9" y="15"/>
                  </a:lnTo>
                  <a:lnTo>
                    <a:pt x="9" y="15"/>
                  </a:lnTo>
                  <a:lnTo>
                    <a:pt x="9" y="13"/>
                  </a:lnTo>
                  <a:close/>
                  <a:moveTo>
                    <a:pt x="9" y="13"/>
                  </a:moveTo>
                  <a:cubicBezTo>
                    <a:pt x="9" y="13"/>
                    <a:pt x="10" y="13"/>
                    <a:pt x="10" y="13"/>
                  </a:cubicBezTo>
                  <a:lnTo>
                    <a:pt x="11" y="14"/>
                  </a:lnTo>
                  <a:cubicBezTo>
                    <a:pt x="10" y="15"/>
                    <a:pt x="10" y="15"/>
                    <a:pt x="9" y="15"/>
                  </a:cubicBezTo>
                  <a:lnTo>
                    <a:pt x="9" y="13"/>
                  </a:lnTo>
                  <a:close/>
                  <a:moveTo>
                    <a:pt x="10" y="13"/>
                  </a:moveTo>
                  <a:cubicBezTo>
                    <a:pt x="11" y="13"/>
                    <a:pt x="12" y="13"/>
                    <a:pt x="12" y="13"/>
                  </a:cubicBezTo>
                  <a:lnTo>
                    <a:pt x="12" y="14"/>
                  </a:lnTo>
                  <a:cubicBezTo>
                    <a:pt x="12" y="14"/>
                    <a:pt x="11" y="14"/>
                    <a:pt x="11" y="14"/>
                  </a:cubicBezTo>
                  <a:lnTo>
                    <a:pt x="10" y="13"/>
                  </a:lnTo>
                  <a:close/>
                  <a:moveTo>
                    <a:pt x="12" y="13"/>
                  </a:moveTo>
                  <a:cubicBezTo>
                    <a:pt x="15" y="12"/>
                    <a:pt x="17" y="11"/>
                    <a:pt x="20" y="9"/>
                  </a:cubicBezTo>
                  <a:lnTo>
                    <a:pt x="20" y="11"/>
                  </a:lnTo>
                  <a:cubicBezTo>
                    <a:pt x="18" y="12"/>
                    <a:pt x="15" y="13"/>
                    <a:pt x="12" y="14"/>
                  </a:cubicBezTo>
                  <a:lnTo>
                    <a:pt x="12" y="13"/>
                  </a:lnTo>
                  <a:close/>
                  <a:moveTo>
                    <a:pt x="20" y="9"/>
                  </a:moveTo>
                  <a:cubicBezTo>
                    <a:pt x="21" y="9"/>
                    <a:pt x="21" y="8"/>
                    <a:pt x="21" y="8"/>
                  </a:cubicBezTo>
                  <a:lnTo>
                    <a:pt x="23" y="8"/>
                  </a:lnTo>
                  <a:cubicBezTo>
                    <a:pt x="22" y="9"/>
                    <a:pt x="22" y="10"/>
                    <a:pt x="20" y="11"/>
                  </a:cubicBezTo>
                  <a:lnTo>
                    <a:pt x="20" y="9"/>
                  </a:lnTo>
                  <a:close/>
                  <a:moveTo>
                    <a:pt x="21" y="8"/>
                  </a:moveTo>
                  <a:cubicBezTo>
                    <a:pt x="22" y="7"/>
                    <a:pt x="22" y="7"/>
                    <a:pt x="22" y="6"/>
                  </a:cubicBezTo>
                  <a:lnTo>
                    <a:pt x="23" y="6"/>
                  </a:lnTo>
                  <a:cubicBezTo>
                    <a:pt x="23" y="7"/>
                    <a:pt x="23" y="7"/>
                    <a:pt x="23" y="8"/>
                  </a:cubicBezTo>
                  <a:lnTo>
                    <a:pt x="21" y="8"/>
                  </a:lnTo>
                  <a:close/>
                  <a:moveTo>
                    <a:pt x="22" y="6"/>
                  </a:moveTo>
                  <a:cubicBezTo>
                    <a:pt x="22" y="6"/>
                    <a:pt x="21" y="6"/>
                    <a:pt x="21" y="5"/>
                  </a:cubicBezTo>
                  <a:lnTo>
                    <a:pt x="22" y="5"/>
                  </a:lnTo>
                  <a:cubicBezTo>
                    <a:pt x="23" y="5"/>
                    <a:pt x="23" y="6"/>
                    <a:pt x="23" y="6"/>
                  </a:cubicBezTo>
                  <a:lnTo>
                    <a:pt x="22" y="6"/>
                  </a:lnTo>
                  <a:close/>
                  <a:moveTo>
                    <a:pt x="21" y="5"/>
                  </a:moveTo>
                  <a:cubicBezTo>
                    <a:pt x="21" y="4"/>
                    <a:pt x="20" y="3"/>
                    <a:pt x="18" y="3"/>
                  </a:cubicBezTo>
                  <a:lnTo>
                    <a:pt x="19" y="2"/>
                  </a:lnTo>
                  <a:cubicBezTo>
                    <a:pt x="20" y="2"/>
                    <a:pt x="22" y="3"/>
                    <a:pt x="22" y="5"/>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8" name="Freeform 658"/>
            <p:cNvSpPr>
              <a:spLocks noEditPoints="1"/>
            </p:cNvSpPr>
            <p:nvPr/>
          </p:nvSpPr>
          <p:spPr bwMode="auto">
            <a:xfrm>
              <a:off x="2439" y="1710"/>
              <a:ext cx="128" cy="84"/>
            </a:xfrm>
            <a:custGeom>
              <a:avLst/>
              <a:gdLst>
                <a:gd name="T0" fmla="*/ 10 w 23"/>
                <a:gd name="T1" fmla="*/ 2 h 15"/>
                <a:gd name="T2" fmla="*/ 20 w 23"/>
                <a:gd name="T3" fmla="*/ 2 h 15"/>
                <a:gd name="T4" fmla="*/ 10 w 23"/>
                <a:gd name="T5" fmla="*/ 2 h 15"/>
                <a:gd name="T6" fmla="*/ 5 w 23"/>
                <a:gd name="T7" fmla="*/ 2 h 15"/>
                <a:gd name="T8" fmla="*/ 10 w 23"/>
                <a:gd name="T9" fmla="*/ 2 h 15"/>
                <a:gd name="T10" fmla="*/ 3 w 23"/>
                <a:gd name="T11" fmla="*/ 6 h 15"/>
                <a:gd name="T12" fmla="*/ 5 w 23"/>
                <a:gd name="T13" fmla="*/ 2 h 15"/>
                <a:gd name="T14" fmla="*/ 3 w 23"/>
                <a:gd name="T15" fmla="*/ 6 h 15"/>
                <a:gd name="T16" fmla="*/ 1 w 23"/>
                <a:gd name="T17" fmla="*/ 10 h 15"/>
                <a:gd name="T18" fmla="*/ 3 w 23"/>
                <a:gd name="T19" fmla="*/ 6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15 w 23"/>
                <a:gd name="T45" fmla="*/ 13 h 15"/>
                <a:gd name="T46" fmla="*/ 9 w 23"/>
                <a:gd name="T47" fmla="*/ 13 h 15"/>
                <a:gd name="T48" fmla="*/ 19 w 23"/>
                <a:gd name="T49" fmla="*/ 10 h 15"/>
                <a:gd name="T50" fmla="*/ 15 w 23"/>
                <a:gd name="T51" fmla="*/ 13 h 15"/>
                <a:gd name="T52" fmla="*/ 20 w 23"/>
                <a:gd name="T53" fmla="*/ 11 h 15"/>
                <a:gd name="T54" fmla="*/ 19 w 23"/>
                <a:gd name="T55" fmla="*/ 10 h 15"/>
                <a:gd name="T56" fmla="*/ 19 w 23"/>
                <a:gd name="T57" fmla="*/ 10 h 15"/>
                <a:gd name="T58" fmla="*/ 23 w 23"/>
                <a:gd name="T59" fmla="*/ 7 h 15"/>
                <a:gd name="T60" fmla="*/ 19 w 23"/>
                <a:gd name="T61" fmla="*/ 10 h 15"/>
                <a:gd name="T62" fmla="*/ 21 w 23"/>
                <a:gd name="T63" fmla="*/ 7 h 15"/>
                <a:gd name="T64" fmla="*/ 21 w 23"/>
                <a:gd name="T65" fmla="*/ 7 h 15"/>
                <a:gd name="T66" fmla="*/ 20 w 23"/>
                <a:gd name="T67" fmla="*/ 4 h 15"/>
                <a:gd name="T68" fmla="*/ 23 w 23"/>
                <a:gd name="T69" fmla="*/ 7 h 15"/>
                <a:gd name="T70" fmla="*/ 20 w 23"/>
                <a:gd name="T71" fmla="*/ 4 h 15"/>
                <a:gd name="T72" fmla="*/ 21 w 23"/>
                <a:gd name="T73" fmla="*/ 4 h 15"/>
                <a:gd name="T74" fmla="*/ 21 w 23"/>
                <a:gd name="T75" fmla="*/ 4 h 15"/>
                <a:gd name="T76" fmla="*/ 21 w 23"/>
                <a:gd name="T77" fmla="*/ 4 h 15"/>
                <a:gd name="T78" fmla="*/ 21 w 23"/>
                <a:gd name="T79" fmla="*/ 4 h 15"/>
                <a:gd name="T80" fmla="*/ 21 w 23"/>
                <a:gd name="T81" fmla="*/ 5 h 15"/>
                <a:gd name="T82" fmla="*/ 22 w 23"/>
                <a:gd name="T83" fmla="*/ 5 h 15"/>
                <a:gd name="T84" fmla="*/ 19 w 23"/>
                <a:gd name="T85" fmla="*/ 4 h 15"/>
                <a:gd name="T86" fmla="*/ 21 w 23"/>
                <a:gd name="T87" fmla="*/ 4 h 15"/>
                <a:gd name="T88" fmla="*/ 19 w 23"/>
                <a:gd name="T89" fmla="*/ 4 h 15"/>
                <a:gd name="T90" fmla="*/ 20 w 23"/>
                <a:gd name="T91" fmla="*/ 2 h 15"/>
                <a:gd name="T92" fmla="*/ 19 w 23"/>
                <a:gd name="T9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15">
                  <a:moveTo>
                    <a:pt x="19" y="3"/>
                  </a:moveTo>
                  <a:cubicBezTo>
                    <a:pt x="17" y="1"/>
                    <a:pt x="13" y="1"/>
                    <a:pt x="10" y="2"/>
                  </a:cubicBezTo>
                  <a:lnTo>
                    <a:pt x="9" y="1"/>
                  </a:lnTo>
                  <a:cubicBezTo>
                    <a:pt x="13" y="0"/>
                    <a:pt x="17" y="0"/>
                    <a:pt x="20" y="2"/>
                  </a:cubicBezTo>
                  <a:lnTo>
                    <a:pt x="19" y="3"/>
                  </a:lnTo>
                  <a:close/>
                  <a:moveTo>
                    <a:pt x="10" y="2"/>
                  </a:moveTo>
                  <a:cubicBezTo>
                    <a:pt x="8" y="2"/>
                    <a:pt x="7" y="3"/>
                    <a:pt x="6" y="3"/>
                  </a:cubicBezTo>
                  <a:lnTo>
                    <a:pt x="5" y="2"/>
                  </a:lnTo>
                  <a:cubicBezTo>
                    <a:pt x="6" y="2"/>
                    <a:pt x="8" y="1"/>
                    <a:pt x="9" y="1"/>
                  </a:cubicBezTo>
                  <a:lnTo>
                    <a:pt x="10" y="2"/>
                  </a:lnTo>
                  <a:close/>
                  <a:moveTo>
                    <a:pt x="6" y="3"/>
                  </a:moveTo>
                  <a:cubicBezTo>
                    <a:pt x="5" y="4"/>
                    <a:pt x="4" y="5"/>
                    <a:pt x="3" y="6"/>
                  </a:cubicBezTo>
                  <a:lnTo>
                    <a:pt x="2" y="5"/>
                  </a:lnTo>
                  <a:cubicBezTo>
                    <a:pt x="3" y="4"/>
                    <a:pt x="4" y="3"/>
                    <a:pt x="5" y="2"/>
                  </a:cubicBezTo>
                  <a:lnTo>
                    <a:pt x="6" y="3"/>
                  </a:lnTo>
                  <a:close/>
                  <a:moveTo>
                    <a:pt x="3" y="6"/>
                  </a:moveTo>
                  <a:cubicBezTo>
                    <a:pt x="2" y="7"/>
                    <a:pt x="1" y="8"/>
                    <a:pt x="2" y="10"/>
                  </a:cubicBezTo>
                  <a:lnTo>
                    <a:pt x="1" y="10"/>
                  </a:lnTo>
                  <a:cubicBezTo>
                    <a:pt x="0" y="8"/>
                    <a:pt x="1" y="6"/>
                    <a:pt x="2" y="5"/>
                  </a:cubicBezTo>
                  <a:lnTo>
                    <a:pt x="3" y="6"/>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cubicBezTo>
                    <a:pt x="11" y="13"/>
                    <a:pt x="12" y="13"/>
                    <a:pt x="14" y="12"/>
                  </a:cubicBezTo>
                  <a:lnTo>
                    <a:pt x="15" y="13"/>
                  </a:lnTo>
                  <a:cubicBezTo>
                    <a:pt x="13" y="14"/>
                    <a:pt x="11" y="14"/>
                    <a:pt x="9" y="15"/>
                  </a:cubicBezTo>
                  <a:lnTo>
                    <a:pt x="9" y="13"/>
                  </a:lnTo>
                  <a:close/>
                  <a:moveTo>
                    <a:pt x="14" y="12"/>
                  </a:moveTo>
                  <a:cubicBezTo>
                    <a:pt x="16" y="11"/>
                    <a:pt x="17" y="11"/>
                    <a:pt x="19" y="10"/>
                  </a:cubicBezTo>
                  <a:lnTo>
                    <a:pt x="20" y="11"/>
                  </a:lnTo>
                  <a:cubicBezTo>
                    <a:pt x="18" y="12"/>
                    <a:pt x="16" y="13"/>
                    <a:pt x="15" y="13"/>
                  </a:cubicBezTo>
                  <a:lnTo>
                    <a:pt x="14" y="12"/>
                  </a:lnTo>
                  <a:close/>
                  <a:moveTo>
                    <a:pt x="20" y="11"/>
                  </a:moveTo>
                  <a:lnTo>
                    <a:pt x="20" y="11"/>
                  </a:lnTo>
                  <a:lnTo>
                    <a:pt x="19" y="10"/>
                  </a:lnTo>
                  <a:lnTo>
                    <a:pt x="20" y="11"/>
                  </a:lnTo>
                  <a:close/>
                  <a:moveTo>
                    <a:pt x="19" y="10"/>
                  </a:moveTo>
                  <a:cubicBezTo>
                    <a:pt x="21" y="9"/>
                    <a:pt x="21" y="8"/>
                    <a:pt x="21" y="7"/>
                  </a:cubicBezTo>
                  <a:lnTo>
                    <a:pt x="23" y="7"/>
                  </a:lnTo>
                  <a:cubicBezTo>
                    <a:pt x="23" y="8"/>
                    <a:pt x="22" y="10"/>
                    <a:pt x="20" y="11"/>
                  </a:cubicBezTo>
                  <a:lnTo>
                    <a:pt x="19" y="10"/>
                  </a:lnTo>
                  <a:close/>
                  <a:moveTo>
                    <a:pt x="21" y="7"/>
                  </a:moveTo>
                  <a:lnTo>
                    <a:pt x="21" y="7"/>
                  </a:lnTo>
                  <a:lnTo>
                    <a:pt x="22" y="7"/>
                  </a:lnTo>
                  <a:lnTo>
                    <a:pt x="21" y="7"/>
                  </a:lnTo>
                  <a:close/>
                  <a:moveTo>
                    <a:pt x="21" y="7"/>
                  </a:moveTo>
                  <a:cubicBezTo>
                    <a:pt x="22" y="6"/>
                    <a:pt x="21" y="5"/>
                    <a:pt x="20" y="4"/>
                  </a:cubicBezTo>
                  <a:lnTo>
                    <a:pt x="21" y="4"/>
                  </a:lnTo>
                  <a:cubicBezTo>
                    <a:pt x="22" y="5"/>
                    <a:pt x="23" y="6"/>
                    <a:pt x="23" y="7"/>
                  </a:cubicBezTo>
                  <a:lnTo>
                    <a:pt x="21" y="7"/>
                  </a:lnTo>
                  <a:close/>
                  <a:moveTo>
                    <a:pt x="20" y="4"/>
                  </a:moveTo>
                  <a:lnTo>
                    <a:pt x="21" y="4"/>
                  </a:lnTo>
                  <a:lnTo>
                    <a:pt x="21" y="4"/>
                  </a:lnTo>
                  <a:lnTo>
                    <a:pt x="20" y="4"/>
                  </a:lnTo>
                  <a:close/>
                  <a:moveTo>
                    <a:pt x="21" y="4"/>
                  </a:moveTo>
                  <a:cubicBezTo>
                    <a:pt x="22" y="4"/>
                    <a:pt x="22" y="4"/>
                    <a:pt x="22" y="5"/>
                  </a:cubicBezTo>
                  <a:lnTo>
                    <a:pt x="21" y="4"/>
                  </a:lnTo>
                  <a:cubicBezTo>
                    <a:pt x="21" y="3"/>
                    <a:pt x="21" y="5"/>
                    <a:pt x="20" y="5"/>
                  </a:cubicBezTo>
                  <a:lnTo>
                    <a:pt x="21" y="4"/>
                  </a:lnTo>
                  <a:close/>
                  <a:moveTo>
                    <a:pt x="22" y="5"/>
                  </a:moveTo>
                  <a:lnTo>
                    <a:pt x="21" y="5"/>
                  </a:lnTo>
                  <a:lnTo>
                    <a:pt x="21" y="4"/>
                  </a:lnTo>
                  <a:lnTo>
                    <a:pt x="22" y="5"/>
                  </a:lnTo>
                  <a:close/>
                  <a:moveTo>
                    <a:pt x="21" y="5"/>
                  </a:moveTo>
                  <a:cubicBezTo>
                    <a:pt x="21" y="5"/>
                    <a:pt x="20" y="5"/>
                    <a:pt x="19" y="4"/>
                  </a:cubicBezTo>
                  <a:lnTo>
                    <a:pt x="20" y="3"/>
                  </a:lnTo>
                  <a:cubicBezTo>
                    <a:pt x="21" y="3"/>
                    <a:pt x="20" y="4"/>
                    <a:pt x="21" y="4"/>
                  </a:cubicBezTo>
                  <a:lnTo>
                    <a:pt x="21" y="5"/>
                  </a:lnTo>
                  <a:close/>
                  <a:moveTo>
                    <a:pt x="19" y="4"/>
                  </a:moveTo>
                  <a:lnTo>
                    <a:pt x="19" y="3"/>
                  </a:lnTo>
                  <a:lnTo>
                    <a:pt x="20" y="2"/>
                  </a:lnTo>
                  <a:lnTo>
                    <a:pt x="20" y="3"/>
                  </a:lnTo>
                  <a:lnTo>
                    <a:pt x="19"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79" name="Freeform 659"/>
            <p:cNvSpPr>
              <a:spLocks noEditPoints="1"/>
            </p:cNvSpPr>
            <p:nvPr/>
          </p:nvSpPr>
          <p:spPr bwMode="auto">
            <a:xfrm>
              <a:off x="2528" y="1704"/>
              <a:ext cx="325" cy="56"/>
            </a:xfrm>
            <a:custGeom>
              <a:avLst/>
              <a:gdLst>
                <a:gd name="T0" fmla="*/ 4 w 58"/>
                <a:gd name="T1" fmla="*/ 3 h 10"/>
                <a:gd name="T2" fmla="*/ 4 w 58"/>
                <a:gd name="T3" fmla="*/ 2 h 10"/>
                <a:gd name="T4" fmla="*/ 4 w 58"/>
                <a:gd name="T5" fmla="*/ 3 h 10"/>
                <a:gd name="T6" fmla="*/ 4 w 58"/>
                <a:gd name="T7" fmla="*/ 3 h 10"/>
                <a:gd name="T8" fmla="*/ 4 w 58"/>
                <a:gd name="T9" fmla="*/ 2 h 10"/>
                <a:gd name="T10" fmla="*/ 4 w 58"/>
                <a:gd name="T11" fmla="*/ 2 h 10"/>
                <a:gd name="T12" fmla="*/ 4 w 58"/>
                <a:gd name="T13" fmla="*/ 3 h 10"/>
                <a:gd name="T14" fmla="*/ 4 w 58"/>
                <a:gd name="T15" fmla="*/ 3 h 10"/>
                <a:gd name="T16" fmla="*/ 4 w 58"/>
                <a:gd name="T17" fmla="*/ 2 h 10"/>
                <a:gd name="T18" fmla="*/ 4 w 58"/>
                <a:gd name="T19" fmla="*/ 3 h 10"/>
                <a:gd name="T20" fmla="*/ 4 w 58"/>
                <a:gd name="T21" fmla="*/ 2 h 10"/>
                <a:gd name="T22" fmla="*/ 4 w 58"/>
                <a:gd name="T23" fmla="*/ 3 h 10"/>
                <a:gd name="T24" fmla="*/ 4 w 58"/>
                <a:gd name="T25" fmla="*/ 2 h 10"/>
                <a:gd name="T26" fmla="*/ 4 w 58"/>
                <a:gd name="T27" fmla="*/ 4 h 10"/>
                <a:gd name="T28" fmla="*/ 4 w 58"/>
                <a:gd name="T29" fmla="*/ 2 h 10"/>
                <a:gd name="T30" fmla="*/ 4 w 58"/>
                <a:gd name="T31" fmla="*/ 2 h 10"/>
                <a:gd name="T32" fmla="*/ 4 w 58"/>
                <a:gd name="T33" fmla="*/ 3 h 10"/>
                <a:gd name="T34" fmla="*/ 5 w 58"/>
                <a:gd name="T35" fmla="*/ 2 h 10"/>
                <a:gd name="T36" fmla="*/ 7 w 58"/>
                <a:gd name="T37" fmla="*/ 5 h 10"/>
                <a:gd name="T38" fmla="*/ 5 w 58"/>
                <a:gd name="T39" fmla="*/ 2 h 10"/>
                <a:gd name="T40" fmla="*/ 12 w 58"/>
                <a:gd name="T41" fmla="*/ 5 h 10"/>
                <a:gd name="T42" fmla="*/ 7 w 58"/>
                <a:gd name="T43" fmla="*/ 5 h 10"/>
                <a:gd name="T44" fmla="*/ 11 w 58"/>
                <a:gd name="T45" fmla="*/ 7 h 10"/>
                <a:gd name="T46" fmla="*/ 11 w 58"/>
                <a:gd name="T47" fmla="*/ 6 h 10"/>
                <a:gd name="T48" fmla="*/ 12 w 58"/>
                <a:gd name="T49" fmla="*/ 5 h 10"/>
                <a:gd name="T50" fmla="*/ 11 w 58"/>
                <a:gd name="T51" fmla="*/ 7 h 10"/>
                <a:gd name="T52" fmla="*/ 12 w 58"/>
                <a:gd name="T53" fmla="*/ 5 h 10"/>
                <a:gd name="T54" fmla="*/ 14 w 58"/>
                <a:gd name="T55" fmla="*/ 6 h 10"/>
                <a:gd name="T56" fmla="*/ 11 w 58"/>
                <a:gd name="T57" fmla="*/ 7 h 10"/>
                <a:gd name="T58" fmla="*/ 14 w 58"/>
                <a:gd name="T59" fmla="*/ 6 h 10"/>
                <a:gd name="T60" fmla="*/ 16 w 58"/>
                <a:gd name="T61" fmla="*/ 8 h 10"/>
                <a:gd name="T62" fmla="*/ 14 w 58"/>
                <a:gd name="T63" fmla="*/ 6 h 10"/>
                <a:gd name="T64" fmla="*/ 30 w 58"/>
                <a:gd name="T65" fmla="*/ 8 h 10"/>
                <a:gd name="T66" fmla="*/ 16 w 58"/>
                <a:gd name="T67" fmla="*/ 8 h 10"/>
                <a:gd name="T68" fmla="*/ 30 w 58"/>
                <a:gd name="T69" fmla="*/ 8 h 10"/>
                <a:gd name="T70" fmla="*/ 30 w 58"/>
                <a:gd name="T71" fmla="*/ 9 h 10"/>
                <a:gd name="T72" fmla="*/ 30 w 58"/>
                <a:gd name="T73" fmla="*/ 8 h 10"/>
                <a:gd name="T74" fmla="*/ 42 w 58"/>
                <a:gd name="T75" fmla="*/ 9 h 10"/>
                <a:gd name="T76" fmla="*/ 30 w 58"/>
                <a:gd name="T77" fmla="*/ 8 h 10"/>
                <a:gd name="T78" fmla="*/ 49 w 58"/>
                <a:gd name="T79" fmla="*/ 7 h 10"/>
                <a:gd name="T80" fmla="*/ 42 w 58"/>
                <a:gd name="T81" fmla="*/ 9 h 10"/>
                <a:gd name="T82" fmla="*/ 49 w 58"/>
                <a:gd name="T83" fmla="*/ 8 h 10"/>
                <a:gd name="T84" fmla="*/ 49 w 58"/>
                <a:gd name="T85" fmla="*/ 7 h 10"/>
                <a:gd name="T86" fmla="*/ 49 w 58"/>
                <a:gd name="T87" fmla="*/ 7 h 10"/>
                <a:gd name="T88" fmla="*/ 49 w 58"/>
                <a:gd name="T89" fmla="*/ 8 h 10"/>
                <a:gd name="T90" fmla="*/ 49 w 58"/>
                <a:gd name="T91" fmla="*/ 7 h 10"/>
                <a:gd name="T92" fmla="*/ 49 w 58"/>
                <a:gd name="T93" fmla="*/ 8 h 10"/>
                <a:gd name="T94" fmla="*/ 49 w 58"/>
                <a:gd name="T95" fmla="*/ 8 h 10"/>
                <a:gd name="T96" fmla="*/ 52 w 58"/>
                <a:gd name="T97" fmla="*/ 6 h 10"/>
                <a:gd name="T98" fmla="*/ 49 w 58"/>
                <a:gd name="T99" fmla="*/ 8 h 10"/>
                <a:gd name="T100" fmla="*/ 52 w 58"/>
                <a:gd name="T101" fmla="*/ 6 h 10"/>
                <a:gd name="T102" fmla="*/ 58 w 58"/>
                <a:gd name="T103" fmla="*/ 7 h 10"/>
                <a:gd name="T104" fmla="*/ 52 w 58"/>
                <a:gd name="T10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10">
                  <a:moveTo>
                    <a:pt x="4" y="3"/>
                  </a:moveTo>
                  <a:cubicBezTo>
                    <a:pt x="4" y="3"/>
                    <a:pt x="4" y="3"/>
                    <a:pt x="4" y="3"/>
                  </a:cubicBezTo>
                  <a:lnTo>
                    <a:pt x="4" y="2"/>
                  </a:lnTo>
                  <a:cubicBezTo>
                    <a:pt x="4" y="2"/>
                    <a:pt x="4" y="2"/>
                    <a:pt x="4" y="2"/>
                  </a:cubicBezTo>
                  <a:lnTo>
                    <a:pt x="4" y="3"/>
                  </a:lnTo>
                  <a:close/>
                  <a:moveTo>
                    <a:pt x="4" y="3"/>
                  </a:moveTo>
                  <a:lnTo>
                    <a:pt x="4" y="3"/>
                  </a:lnTo>
                  <a:lnTo>
                    <a:pt x="4" y="3"/>
                  </a:lnTo>
                  <a:close/>
                  <a:moveTo>
                    <a:pt x="4" y="3"/>
                  </a:moveTo>
                  <a:cubicBezTo>
                    <a:pt x="0" y="2"/>
                    <a:pt x="2" y="0"/>
                    <a:pt x="4" y="2"/>
                  </a:cubicBezTo>
                  <a:lnTo>
                    <a:pt x="4" y="3"/>
                  </a:lnTo>
                  <a:cubicBezTo>
                    <a:pt x="1" y="1"/>
                    <a:pt x="1" y="0"/>
                    <a:pt x="4" y="2"/>
                  </a:cubicBezTo>
                  <a:lnTo>
                    <a:pt x="4" y="3"/>
                  </a:lnTo>
                  <a:close/>
                  <a:moveTo>
                    <a:pt x="4" y="3"/>
                  </a:moveTo>
                  <a:lnTo>
                    <a:pt x="4" y="3"/>
                  </a:lnTo>
                  <a:lnTo>
                    <a:pt x="4" y="3"/>
                  </a:lnTo>
                  <a:lnTo>
                    <a:pt x="4" y="3"/>
                  </a:lnTo>
                  <a:close/>
                  <a:moveTo>
                    <a:pt x="4" y="2"/>
                  </a:moveTo>
                  <a:lnTo>
                    <a:pt x="4" y="2"/>
                  </a:lnTo>
                  <a:lnTo>
                    <a:pt x="4" y="3"/>
                  </a:lnTo>
                  <a:lnTo>
                    <a:pt x="4" y="3"/>
                  </a:lnTo>
                  <a:lnTo>
                    <a:pt x="4" y="2"/>
                  </a:lnTo>
                  <a:close/>
                  <a:moveTo>
                    <a:pt x="4" y="3"/>
                  </a:moveTo>
                  <a:lnTo>
                    <a:pt x="4" y="3"/>
                  </a:lnTo>
                  <a:lnTo>
                    <a:pt x="4" y="3"/>
                  </a:lnTo>
                  <a:close/>
                  <a:moveTo>
                    <a:pt x="4" y="2"/>
                  </a:moveTo>
                  <a:cubicBezTo>
                    <a:pt x="4" y="2"/>
                    <a:pt x="4" y="2"/>
                    <a:pt x="4" y="2"/>
                  </a:cubicBezTo>
                  <a:lnTo>
                    <a:pt x="4" y="4"/>
                  </a:lnTo>
                  <a:cubicBezTo>
                    <a:pt x="4" y="4"/>
                    <a:pt x="4" y="3"/>
                    <a:pt x="4" y="3"/>
                  </a:cubicBezTo>
                  <a:lnTo>
                    <a:pt x="4" y="2"/>
                  </a:lnTo>
                  <a:close/>
                  <a:moveTo>
                    <a:pt x="4" y="2"/>
                  </a:moveTo>
                  <a:lnTo>
                    <a:pt x="4" y="2"/>
                  </a:lnTo>
                  <a:lnTo>
                    <a:pt x="5" y="2"/>
                  </a:lnTo>
                  <a:lnTo>
                    <a:pt x="4" y="3"/>
                  </a:lnTo>
                  <a:lnTo>
                    <a:pt x="4" y="2"/>
                  </a:lnTo>
                  <a:close/>
                  <a:moveTo>
                    <a:pt x="5" y="2"/>
                  </a:moveTo>
                  <a:cubicBezTo>
                    <a:pt x="6" y="3"/>
                    <a:pt x="7" y="4"/>
                    <a:pt x="8" y="4"/>
                  </a:cubicBezTo>
                  <a:lnTo>
                    <a:pt x="7" y="5"/>
                  </a:lnTo>
                  <a:cubicBezTo>
                    <a:pt x="6" y="5"/>
                    <a:pt x="5" y="4"/>
                    <a:pt x="4" y="3"/>
                  </a:cubicBezTo>
                  <a:lnTo>
                    <a:pt x="5" y="2"/>
                  </a:lnTo>
                  <a:close/>
                  <a:moveTo>
                    <a:pt x="8" y="4"/>
                  </a:moveTo>
                  <a:cubicBezTo>
                    <a:pt x="9" y="5"/>
                    <a:pt x="10" y="5"/>
                    <a:pt x="12" y="5"/>
                  </a:cubicBezTo>
                  <a:lnTo>
                    <a:pt x="11" y="7"/>
                  </a:lnTo>
                  <a:cubicBezTo>
                    <a:pt x="10" y="6"/>
                    <a:pt x="9" y="6"/>
                    <a:pt x="7" y="5"/>
                  </a:cubicBezTo>
                  <a:lnTo>
                    <a:pt x="8" y="4"/>
                  </a:lnTo>
                  <a:close/>
                  <a:moveTo>
                    <a:pt x="11" y="7"/>
                  </a:moveTo>
                  <a:lnTo>
                    <a:pt x="11" y="7"/>
                  </a:lnTo>
                  <a:lnTo>
                    <a:pt x="11" y="6"/>
                  </a:lnTo>
                  <a:lnTo>
                    <a:pt x="11" y="7"/>
                  </a:lnTo>
                  <a:close/>
                  <a:moveTo>
                    <a:pt x="12" y="5"/>
                  </a:moveTo>
                  <a:lnTo>
                    <a:pt x="12" y="5"/>
                  </a:lnTo>
                  <a:lnTo>
                    <a:pt x="11" y="7"/>
                  </a:lnTo>
                  <a:lnTo>
                    <a:pt x="11" y="7"/>
                  </a:lnTo>
                  <a:lnTo>
                    <a:pt x="12" y="5"/>
                  </a:lnTo>
                  <a:close/>
                  <a:moveTo>
                    <a:pt x="12" y="5"/>
                  </a:moveTo>
                  <a:cubicBezTo>
                    <a:pt x="13" y="6"/>
                    <a:pt x="13" y="6"/>
                    <a:pt x="14" y="6"/>
                  </a:cubicBezTo>
                  <a:lnTo>
                    <a:pt x="14" y="7"/>
                  </a:lnTo>
                  <a:cubicBezTo>
                    <a:pt x="13" y="7"/>
                    <a:pt x="12" y="7"/>
                    <a:pt x="11" y="7"/>
                  </a:cubicBezTo>
                  <a:lnTo>
                    <a:pt x="12" y="5"/>
                  </a:lnTo>
                  <a:close/>
                  <a:moveTo>
                    <a:pt x="14" y="6"/>
                  </a:moveTo>
                  <a:cubicBezTo>
                    <a:pt x="15" y="6"/>
                    <a:pt x="16" y="7"/>
                    <a:pt x="17" y="7"/>
                  </a:cubicBezTo>
                  <a:lnTo>
                    <a:pt x="16" y="8"/>
                  </a:lnTo>
                  <a:cubicBezTo>
                    <a:pt x="16" y="8"/>
                    <a:pt x="15" y="8"/>
                    <a:pt x="14" y="7"/>
                  </a:cubicBezTo>
                  <a:lnTo>
                    <a:pt x="14" y="6"/>
                  </a:lnTo>
                  <a:close/>
                  <a:moveTo>
                    <a:pt x="17" y="7"/>
                  </a:moveTo>
                  <a:cubicBezTo>
                    <a:pt x="21" y="8"/>
                    <a:pt x="26" y="8"/>
                    <a:pt x="30" y="8"/>
                  </a:cubicBezTo>
                  <a:lnTo>
                    <a:pt x="30" y="10"/>
                  </a:lnTo>
                  <a:cubicBezTo>
                    <a:pt x="25" y="10"/>
                    <a:pt x="21" y="9"/>
                    <a:pt x="16" y="8"/>
                  </a:cubicBezTo>
                  <a:lnTo>
                    <a:pt x="17" y="7"/>
                  </a:lnTo>
                  <a:close/>
                  <a:moveTo>
                    <a:pt x="30" y="8"/>
                  </a:moveTo>
                  <a:lnTo>
                    <a:pt x="30" y="8"/>
                  </a:lnTo>
                  <a:lnTo>
                    <a:pt x="30" y="9"/>
                  </a:lnTo>
                  <a:lnTo>
                    <a:pt x="30" y="8"/>
                  </a:lnTo>
                  <a:close/>
                  <a:moveTo>
                    <a:pt x="30" y="8"/>
                  </a:moveTo>
                  <a:cubicBezTo>
                    <a:pt x="34" y="8"/>
                    <a:pt x="38" y="8"/>
                    <a:pt x="41" y="7"/>
                  </a:cubicBezTo>
                  <a:lnTo>
                    <a:pt x="42" y="9"/>
                  </a:lnTo>
                  <a:cubicBezTo>
                    <a:pt x="38" y="9"/>
                    <a:pt x="34" y="10"/>
                    <a:pt x="30" y="10"/>
                  </a:cubicBezTo>
                  <a:lnTo>
                    <a:pt x="30" y="8"/>
                  </a:lnTo>
                  <a:close/>
                  <a:moveTo>
                    <a:pt x="41" y="7"/>
                  </a:moveTo>
                  <a:cubicBezTo>
                    <a:pt x="44" y="7"/>
                    <a:pt x="46" y="7"/>
                    <a:pt x="49" y="7"/>
                  </a:cubicBezTo>
                  <a:lnTo>
                    <a:pt x="49" y="8"/>
                  </a:lnTo>
                  <a:cubicBezTo>
                    <a:pt x="47" y="8"/>
                    <a:pt x="44" y="8"/>
                    <a:pt x="42" y="9"/>
                  </a:cubicBezTo>
                  <a:lnTo>
                    <a:pt x="41" y="7"/>
                  </a:lnTo>
                  <a:close/>
                  <a:moveTo>
                    <a:pt x="49" y="8"/>
                  </a:moveTo>
                  <a:lnTo>
                    <a:pt x="49" y="8"/>
                  </a:lnTo>
                  <a:lnTo>
                    <a:pt x="49" y="7"/>
                  </a:lnTo>
                  <a:lnTo>
                    <a:pt x="49" y="8"/>
                  </a:lnTo>
                  <a:close/>
                  <a:moveTo>
                    <a:pt x="49" y="7"/>
                  </a:moveTo>
                  <a:lnTo>
                    <a:pt x="49" y="7"/>
                  </a:lnTo>
                  <a:lnTo>
                    <a:pt x="49" y="8"/>
                  </a:lnTo>
                  <a:lnTo>
                    <a:pt x="49" y="8"/>
                  </a:lnTo>
                  <a:lnTo>
                    <a:pt x="49" y="7"/>
                  </a:lnTo>
                  <a:close/>
                  <a:moveTo>
                    <a:pt x="49" y="8"/>
                  </a:moveTo>
                  <a:lnTo>
                    <a:pt x="49" y="8"/>
                  </a:lnTo>
                  <a:lnTo>
                    <a:pt x="49" y="7"/>
                  </a:lnTo>
                  <a:lnTo>
                    <a:pt x="49" y="8"/>
                  </a:lnTo>
                  <a:close/>
                  <a:moveTo>
                    <a:pt x="49" y="7"/>
                  </a:moveTo>
                  <a:cubicBezTo>
                    <a:pt x="50" y="7"/>
                    <a:pt x="51" y="6"/>
                    <a:pt x="52" y="6"/>
                  </a:cubicBezTo>
                  <a:lnTo>
                    <a:pt x="52" y="8"/>
                  </a:lnTo>
                  <a:cubicBezTo>
                    <a:pt x="51" y="8"/>
                    <a:pt x="50" y="8"/>
                    <a:pt x="49" y="8"/>
                  </a:cubicBezTo>
                  <a:lnTo>
                    <a:pt x="49" y="7"/>
                  </a:lnTo>
                  <a:close/>
                  <a:moveTo>
                    <a:pt x="52" y="6"/>
                  </a:moveTo>
                  <a:cubicBezTo>
                    <a:pt x="54" y="6"/>
                    <a:pt x="56" y="6"/>
                    <a:pt x="58" y="6"/>
                  </a:cubicBezTo>
                  <a:lnTo>
                    <a:pt x="58" y="7"/>
                  </a:lnTo>
                  <a:cubicBezTo>
                    <a:pt x="56" y="7"/>
                    <a:pt x="54" y="7"/>
                    <a:pt x="52" y="8"/>
                  </a:cubicBezTo>
                  <a:lnTo>
                    <a:pt x="5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0" name="Freeform 660"/>
            <p:cNvSpPr>
              <a:spLocks/>
            </p:cNvSpPr>
            <p:nvPr/>
          </p:nvSpPr>
          <p:spPr bwMode="auto">
            <a:xfrm>
              <a:off x="2360" y="1660"/>
              <a:ext cx="112" cy="117"/>
            </a:xfrm>
            <a:custGeom>
              <a:avLst/>
              <a:gdLst>
                <a:gd name="T0" fmla="*/ 16 w 20"/>
                <a:gd name="T1" fmla="*/ 5 h 21"/>
                <a:gd name="T2" fmla="*/ 5 w 20"/>
                <a:gd name="T3" fmla="*/ 1 h 21"/>
                <a:gd name="T4" fmla="*/ 2 w 20"/>
                <a:gd name="T5" fmla="*/ 4 h 21"/>
                <a:gd name="T6" fmla="*/ 0 w 20"/>
                <a:gd name="T7" fmla="*/ 11 h 21"/>
                <a:gd name="T8" fmla="*/ 11 w 20"/>
                <a:gd name="T9" fmla="*/ 18 h 21"/>
                <a:gd name="T10" fmla="*/ 19 w 20"/>
                <a:gd name="T11" fmla="*/ 8 h 21"/>
                <a:gd name="T12" fmla="*/ 16 w 2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6" y="5"/>
                  </a:moveTo>
                  <a:cubicBezTo>
                    <a:pt x="11" y="4"/>
                    <a:pt x="9" y="0"/>
                    <a:pt x="5" y="1"/>
                  </a:cubicBezTo>
                  <a:cubicBezTo>
                    <a:pt x="3" y="1"/>
                    <a:pt x="3" y="3"/>
                    <a:pt x="2" y="4"/>
                  </a:cubicBezTo>
                  <a:cubicBezTo>
                    <a:pt x="1" y="6"/>
                    <a:pt x="0" y="10"/>
                    <a:pt x="0" y="11"/>
                  </a:cubicBezTo>
                  <a:cubicBezTo>
                    <a:pt x="1" y="15"/>
                    <a:pt x="6" y="21"/>
                    <a:pt x="11" y="18"/>
                  </a:cubicBezTo>
                  <a:cubicBezTo>
                    <a:pt x="14" y="15"/>
                    <a:pt x="17" y="12"/>
                    <a:pt x="19" y="8"/>
                  </a:cubicBezTo>
                  <a:cubicBezTo>
                    <a:pt x="20" y="6"/>
                    <a:pt x="18" y="9"/>
                    <a:pt x="16"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1" name="Freeform 661"/>
            <p:cNvSpPr>
              <a:spLocks noEditPoints="1"/>
            </p:cNvSpPr>
            <p:nvPr/>
          </p:nvSpPr>
          <p:spPr bwMode="auto">
            <a:xfrm>
              <a:off x="2355" y="1654"/>
              <a:ext cx="117" cy="117"/>
            </a:xfrm>
            <a:custGeom>
              <a:avLst/>
              <a:gdLst>
                <a:gd name="T0" fmla="*/ 12 w 21"/>
                <a:gd name="T1" fmla="*/ 4 h 21"/>
                <a:gd name="T2" fmla="*/ 17 w 21"/>
                <a:gd name="T3" fmla="*/ 5 h 21"/>
                <a:gd name="T4" fmla="*/ 12 w 21"/>
                <a:gd name="T5" fmla="*/ 4 h 21"/>
                <a:gd name="T6" fmla="*/ 6 w 21"/>
                <a:gd name="T7" fmla="*/ 1 h 21"/>
                <a:gd name="T8" fmla="*/ 12 w 21"/>
                <a:gd name="T9" fmla="*/ 4 h 21"/>
                <a:gd name="T10" fmla="*/ 6 w 21"/>
                <a:gd name="T11" fmla="*/ 3 h 21"/>
                <a:gd name="T12" fmla="*/ 6 w 21"/>
                <a:gd name="T13" fmla="*/ 3 h 21"/>
                <a:gd name="T14" fmla="*/ 4 w 21"/>
                <a:gd name="T15" fmla="*/ 5 h 21"/>
                <a:gd name="T16" fmla="*/ 6 w 21"/>
                <a:gd name="T17" fmla="*/ 1 h 21"/>
                <a:gd name="T18" fmla="*/ 4 w 21"/>
                <a:gd name="T19" fmla="*/ 5 h 21"/>
                <a:gd name="T20" fmla="*/ 2 w 21"/>
                <a:gd name="T21" fmla="*/ 5 h 21"/>
                <a:gd name="T22" fmla="*/ 4 w 21"/>
                <a:gd name="T23" fmla="*/ 5 h 21"/>
                <a:gd name="T24" fmla="*/ 2 w 21"/>
                <a:gd name="T25" fmla="*/ 5 h 21"/>
                <a:gd name="T26" fmla="*/ 2 w 21"/>
                <a:gd name="T27" fmla="*/ 5 h 21"/>
                <a:gd name="T28" fmla="*/ 3 w 21"/>
                <a:gd name="T29" fmla="*/ 6 h 21"/>
                <a:gd name="T30" fmla="*/ 2 w 21"/>
                <a:gd name="T31" fmla="*/ 5 h 21"/>
                <a:gd name="T32" fmla="*/ 2 w 21"/>
                <a:gd name="T33" fmla="*/ 5 h 21"/>
                <a:gd name="T34" fmla="*/ 3 w 21"/>
                <a:gd name="T35" fmla="*/ 5 h 21"/>
                <a:gd name="T36" fmla="*/ 3 w 21"/>
                <a:gd name="T37" fmla="*/ 6 h 21"/>
                <a:gd name="T38" fmla="*/ 2 w 21"/>
                <a:gd name="T39" fmla="*/ 6 h 21"/>
                <a:gd name="T40" fmla="*/ 3 w 21"/>
                <a:gd name="T41" fmla="*/ 6 h 21"/>
                <a:gd name="T42" fmla="*/ 3 w 21"/>
                <a:gd name="T43" fmla="*/ 8 h 21"/>
                <a:gd name="T44" fmla="*/ 2 w 21"/>
                <a:gd name="T45" fmla="*/ 6 h 21"/>
                <a:gd name="T46" fmla="*/ 3 w 21"/>
                <a:gd name="T47" fmla="*/ 8 h 21"/>
                <a:gd name="T48" fmla="*/ 0 w 21"/>
                <a:gd name="T49" fmla="*/ 12 h 21"/>
                <a:gd name="T50" fmla="*/ 3 w 21"/>
                <a:gd name="T51" fmla="*/ 8 h 21"/>
                <a:gd name="T52" fmla="*/ 2 w 21"/>
                <a:gd name="T53" fmla="*/ 12 h 21"/>
                <a:gd name="T54" fmla="*/ 2 w 21"/>
                <a:gd name="T55" fmla="*/ 12 h 21"/>
                <a:gd name="T56" fmla="*/ 3 w 21"/>
                <a:gd name="T57" fmla="*/ 16 h 21"/>
                <a:gd name="T58" fmla="*/ 0 w 21"/>
                <a:gd name="T59" fmla="*/ 12 h 21"/>
                <a:gd name="T60" fmla="*/ 3 w 21"/>
                <a:gd name="T61" fmla="*/ 16 h 21"/>
                <a:gd name="T62" fmla="*/ 5 w 21"/>
                <a:gd name="T63" fmla="*/ 19 h 21"/>
                <a:gd name="T64" fmla="*/ 3 w 21"/>
                <a:gd name="T65" fmla="*/ 16 h 21"/>
                <a:gd name="T66" fmla="*/ 9 w 21"/>
                <a:gd name="T67" fmla="*/ 19 h 21"/>
                <a:gd name="T68" fmla="*/ 5 w 21"/>
                <a:gd name="T69" fmla="*/ 19 h 21"/>
                <a:gd name="T70" fmla="*/ 9 w 21"/>
                <a:gd name="T71" fmla="*/ 19 h 21"/>
                <a:gd name="T72" fmla="*/ 12 w 21"/>
                <a:gd name="T73" fmla="*/ 19 h 21"/>
                <a:gd name="T74" fmla="*/ 9 w 21"/>
                <a:gd name="T75" fmla="*/ 19 h 21"/>
                <a:gd name="T76" fmla="*/ 11 w 21"/>
                <a:gd name="T77" fmla="*/ 18 h 21"/>
                <a:gd name="T78" fmla="*/ 11 w 21"/>
                <a:gd name="T79" fmla="*/ 18 h 21"/>
                <a:gd name="T80" fmla="*/ 16 w 21"/>
                <a:gd name="T81" fmla="*/ 14 h 21"/>
                <a:gd name="T82" fmla="*/ 12 w 21"/>
                <a:gd name="T83" fmla="*/ 19 h 21"/>
                <a:gd name="T84" fmla="*/ 16 w 21"/>
                <a:gd name="T85" fmla="*/ 14 h 21"/>
                <a:gd name="T86" fmla="*/ 20 w 21"/>
                <a:gd name="T87" fmla="*/ 9 h 21"/>
                <a:gd name="T88" fmla="*/ 16 w 21"/>
                <a:gd name="T89" fmla="*/ 14 h 21"/>
                <a:gd name="T90" fmla="*/ 19 w 21"/>
                <a:gd name="T91" fmla="*/ 9 h 21"/>
                <a:gd name="T92" fmla="*/ 19 w 21"/>
                <a:gd name="T93" fmla="*/ 9 h 21"/>
                <a:gd name="T94" fmla="*/ 20 w 21"/>
                <a:gd name="T95" fmla="*/ 9 h 21"/>
                <a:gd name="T96" fmla="*/ 20 w 21"/>
                <a:gd name="T97" fmla="*/ 9 h 21"/>
                <a:gd name="T98" fmla="*/ 20 w 21"/>
                <a:gd name="T99" fmla="*/ 9 h 21"/>
                <a:gd name="T100" fmla="*/ 20 w 21"/>
                <a:gd name="T101" fmla="*/ 7 h 21"/>
                <a:gd name="T102" fmla="*/ 20 w 21"/>
                <a:gd name="T103" fmla="*/ 9 h 21"/>
                <a:gd name="T104" fmla="*/ 16 w 21"/>
                <a:gd name="T105" fmla="*/ 6 h 21"/>
                <a:gd name="T106" fmla="*/ 20 w 21"/>
                <a:gd name="T107" fmla="*/ 7 h 21"/>
                <a:gd name="T108" fmla="*/ 17 w 21"/>
                <a:gd name="T109" fmla="*/ 5 h 21"/>
                <a:gd name="T110" fmla="*/ 17 w 21"/>
                <a:gd name="T111" fmla="*/ 6 h 21"/>
                <a:gd name="T112" fmla="*/ 17 w 21"/>
                <a:gd name="T11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1">
                  <a:moveTo>
                    <a:pt x="17" y="6"/>
                  </a:moveTo>
                  <a:cubicBezTo>
                    <a:pt x="15" y="6"/>
                    <a:pt x="13" y="5"/>
                    <a:pt x="12" y="4"/>
                  </a:cubicBezTo>
                  <a:lnTo>
                    <a:pt x="12" y="3"/>
                  </a:lnTo>
                  <a:cubicBezTo>
                    <a:pt x="14" y="4"/>
                    <a:pt x="15" y="5"/>
                    <a:pt x="17" y="5"/>
                  </a:cubicBezTo>
                  <a:lnTo>
                    <a:pt x="17" y="6"/>
                  </a:lnTo>
                  <a:close/>
                  <a:moveTo>
                    <a:pt x="12" y="4"/>
                  </a:moveTo>
                  <a:cubicBezTo>
                    <a:pt x="10" y="3"/>
                    <a:pt x="8" y="2"/>
                    <a:pt x="6" y="3"/>
                  </a:cubicBezTo>
                  <a:lnTo>
                    <a:pt x="6" y="1"/>
                  </a:lnTo>
                  <a:cubicBezTo>
                    <a:pt x="9" y="0"/>
                    <a:pt x="10" y="2"/>
                    <a:pt x="12" y="3"/>
                  </a:cubicBezTo>
                  <a:lnTo>
                    <a:pt x="12" y="4"/>
                  </a:lnTo>
                  <a:close/>
                  <a:moveTo>
                    <a:pt x="6" y="3"/>
                  </a:moveTo>
                  <a:lnTo>
                    <a:pt x="6" y="3"/>
                  </a:lnTo>
                  <a:lnTo>
                    <a:pt x="6" y="2"/>
                  </a:lnTo>
                  <a:lnTo>
                    <a:pt x="6" y="3"/>
                  </a:lnTo>
                  <a:close/>
                  <a:moveTo>
                    <a:pt x="6" y="3"/>
                  </a:moveTo>
                  <a:cubicBezTo>
                    <a:pt x="5" y="3"/>
                    <a:pt x="4" y="4"/>
                    <a:pt x="4" y="5"/>
                  </a:cubicBezTo>
                  <a:lnTo>
                    <a:pt x="2" y="5"/>
                  </a:lnTo>
                  <a:cubicBezTo>
                    <a:pt x="3" y="3"/>
                    <a:pt x="4" y="2"/>
                    <a:pt x="6" y="1"/>
                  </a:cubicBezTo>
                  <a:lnTo>
                    <a:pt x="6" y="3"/>
                  </a:lnTo>
                  <a:close/>
                  <a:moveTo>
                    <a:pt x="4" y="5"/>
                  </a:moveTo>
                  <a:cubicBezTo>
                    <a:pt x="4" y="5"/>
                    <a:pt x="3" y="6"/>
                    <a:pt x="3" y="6"/>
                  </a:cubicBezTo>
                  <a:lnTo>
                    <a:pt x="2" y="5"/>
                  </a:lnTo>
                  <a:cubicBezTo>
                    <a:pt x="2" y="5"/>
                    <a:pt x="2" y="5"/>
                    <a:pt x="2" y="5"/>
                  </a:cubicBezTo>
                  <a:lnTo>
                    <a:pt x="4" y="5"/>
                  </a:lnTo>
                  <a:close/>
                  <a:moveTo>
                    <a:pt x="2" y="5"/>
                  </a:moveTo>
                  <a:lnTo>
                    <a:pt x="2" y="5"/>
                  </a:lnTo>
                  <a:lnTo>
                    <a:pt x="3" y="5"/>
                  </a:lnTo>
                  <a:lnTo>
                    <a:pt x="2" y="5"/>
                  </a:lnTo>
                  <a:close/>
                  <a:moveTo>
                    <a:pt x="3" y="6"/>
                  </a:moveTo>
                  <a:lnTo>
                    <a:pt x="3" y="6"/>
                  </a:lnTo>
                  <a:lnTo>
                    <a:pt x="2" y="5"/>
                  </a:lnTo>
                  <a:lnTo>
                    <a:pt x="2" y="5"/>
                  </a:lnTo>
                  <a:lnTo>
                    <a:pt x="3" y="6"/>
                  </a:lnTo>
                  <a:close/>
                  <a:moveTo>
                    <a:pt x="2" y="5"/>
                  </a:moveTo>
                  <a:lnTo>
                    <a:pt x="2" y="5"/>
                  </a:lnTo>
                  <a:lnTo>
                    <a:pt x="3" y="5"/>
                  </a:lnTo>
                  <a:lnTo>
                    <a:pt x="2" y="5"/>
                  </a:lnTo>
                  <a:close/>
                  <a:moveTo>
                    <a:pt x="3" y="6"/>
                  </a:moveTo>
                  <a:cubicBezTo>
                    <a:pt x="3" y="6"/>
                    <a:pt x="3" y="6"/>
                    <a:pt x="3" y="7"/>
                  </a:cubicBezTo>
                  <a:lnTo>
                    <a:pt x="2" y="6"/>
                  </a:lnTo>
                  <a:cubicBezTo>
                    <a:pt x="2" y="6"/>
                    <a:pt x="2" y="5"/>
                    <a:pt x="2" y="5"/>
                  </a:cubicBezTo>
                  <a:lnTo>
                    <a:pt x="3" y="6"/>
                  </a:lnTo>
                  <a:close/>
                  <a:moveTo>
                    <a:pt x="3" y="7"/>
                  </a:moveTo>
                  <a:cubicBezTo>
                    <a:pt x="3" y="7"/>
                    <a:pt x="3" y="7"/>
                    <a:pt x="3" y="8"/>
                  </a:cubicBezTo>
                  <a:lnTo>
                    <a:pt x="1" y="7"/>
                  </a:lnTo>
                  <a:cubicBezTo>
                    <a:pt x="1" y="7"/>
                    <a:pt x="2" y="6"/>
                    <a:pt x="2" y="6"/>
                  </a:cubicBezTo>
                  <a:lnTo>
                    <a:pt x="3" y="7"/>
                  </a:lnTo>
                  <a:close/>
                  <a:moveTo>
                    <a:pt x="3" y="8"/>
                  </a:moveTo>
                  <a:cubicBezTo>
                    <a:pt x="2" y="9"/>
                    <a:pt x="2" y="11"/>
                    <a:pt x="2" y="12"/>
                  </a:cubicBezTo>
                  <a:lnTo>
                    <a:pt x="0" y="12"/>
                  </a:lnTo>
                  <a:cubicBezTo>
                    <a:pt x="0" y="11"/>
                    <a:pt x="1" y="9"/>
                    <a:pt x="1" y="7"/>
                  </a:cubicBezTo>
                  <a:lnTo>
                    <a:pt x="3" y="8"/>
                  </a:lnTo>
                  <a:close/>
                  <a:moveTo>
                    <a:pt x="2" y="12"/>
                  </a:moveTo>
                  <a:lnTo>
                    <a:pt x="2" y="12"/>
                  </a:lnTo>
                  <a:lnTo>
                    <a:pt x="1" y="12"/>
                  </a:lnTo>
                  <a:lnTo>
                    <a:pt x="2" y="12"/>
                  </a:lnTo>
                  <a:close/>
                  <a:moveTo>
                    <a:pt x="2" y="12"/>
                  </a:moveTo>
                  <a:cubicBezTo>
                    <a:pt x="2" y="13"/>
                    <a:pt x="3" y="14"/>
                    <a:pt x="3" y="16"/>
                  </a:cubicBezTo>
                  <a:lnTo>
                    <a:pt x="2" y="16"/>
                  </a:lnTo>
                  <a:cubicBezTo>
                    <a:pt x="1" y="15"/>
                    <a:pt x="1" y="14"/>
                    <a:pt x="0" y="12"/>
                  </a:cubicBezTo>
                  <a:lnTo>
                    <a:pt x="2" y="12"/>
                  </a:lnTo>
                  <a:close/>
                  <a:moveTo>
                    <a:pt x="3" y="16"/>
                  </a:moveTo>
                  <a:cubicBezTo>
                    <a:pt x="4" y="17"/>
                    <a:pt x="5" y="18"/>
                    <a:pt x="6" y="18"/>
                  </a:cubicBezTo>
                  <a:lnTo>
                    <a:pt x="5" y="19"/>
                  </a:lnTo>
                  <a:cubicBezTo>
                    <a:pt x="4" y="19"/>
                    <a:pt x="3" y="18"/>
                    <a:pt x="2" y="16"/>
                  </a:cubicBezTo>
                  <a:lnTo>
                    <a:pt x="3" y="16"/>
                  </a:lnTo>
                  <a:close/>
                  <a:moveTo>
                    <a:pt x="6" y="18"/>
                  </a:moveTo>
                  <a:cubicBezTo>
                    <a:pt x="7" y="19"/>
                    <a:pt x="8" y="19"/>
                    <a:pt x="9" y="19"/>
                  </a:cubicBezTo>
                  <a:lnTo>
                    <a:pt x="10" y="20"/>
                  </a:lnTo>
                  <a:cubicBezTo>
                    <a:pt x="8" y="21"/>
                    <a:pt x="7" y="20"/>
                    <a:pt x="5" y="19"/>
                  </a:cubicBezTo>
                  <a:lnTo>
                    <a:pt x="6" y="18"/>
                  </a:lnTo>
                  <a:close/>
                  <a:moveTo>
                    <a:pt x="9" y="19"/>
                  </a:moveTo>
                  <a:cubicBezTo>
                    <a:pt x="10" y="19"/>
                    <a:pt x="11" y="19"/>
                    <a:pt x="11" y="18"/>
                  </a:cubicBezTo>
                  <a:lnTo>
                    <a:pt x="12" y="19"/>
                  </a:lnTo>
                  <a:cubicBezTo>
                    <a:pt x="11" y="20"/>
                    <a:pt x="10" y="20"/>
                    <a:pt x="10" y="20"/>
                  </a:cubicBezTo>
                  <a:lnTo>
                    <a:pt x="9" y="19"/>
                  </a:lnTo>
                  <a:close/>
                  <a:moveTo>
                    <a:pt x="11" y="18"/>
                  </a:moveTo>
                  <a:lnTo>
                    <a:pt x="11" y="18"/>
                  </a:lnTo>
                  <a:lnTo>
                    <a:pt x="12" y="19"/>
                  </a:lnTo>
                  <a:lnTo>
                    <a:pt x="11" y="18"/>
                  </a:lnTo>
                  <a:close/>
                  <a:moveTo>
                    <a:pt x="11" y="18"/>
                  </a:moveTo>
                  <a:cubicBezTo>
                    <a:pt x="13" y="17"/>
                    <a:pt x="14" y="16"/>
                    <a:pt x="16" y="14"/>
                  </a:cubicBezTo>
                  <a:lnTo>
                    <a:pt x="17" y="15"/>
                  </a:lnTo>
                  <a:cubicBezTo>
                    <a:pt x="15" y="17"/>
                    <a:pt x="14" y="18"/>
                    <a:pt x="12" y="19"/>
                  </a:cubicBezTo>
                  <a:lnTo>
                    <a:pt x="11" y="18"/>
                  </a:lnTo>
                  <a:close/>
                  <a:moveTo>
                    <a:pt x="16" y="14"/>
                  </a:moveTo>
                  <a:cubicBezTo>
                    <a:pt x="17" y="12"/>
                    <a:pt x="18" y="11"/>
                    <a:pt x="19" y="9"/>
                  </a:cubicBezTo>
                  <a:lnTo>
                    <a:pt x="20" y="9"/>
                  </a:lnTo>
                  <a:cubicBezTo>
                    <a:pt x="19" y="11"/>
                    <a:pt x="18" y="13"/>
                    <a:pt x="17" y="15"/>
                  </a:cubicBezTo>
                  <a:lnTo>
                    <a:pt x="16" y="14"/>
                  </a:lnTo>
                  <a:close/>
                  <a:moveTo>
                    <a:pt x="19" y="9"/>
                  </a:moveTo>
                  <a:lnTo>
                    <a:pt x="19" y="9"/>
                  </a:lnTo>
                  <a:lnTo>
                    <a:pt x="20" y="9"/>
                  </a:lnTo>
                  <a:lnTo>
                    <a:pt x="19" y="9"/>
                  </a:lnTo>
                  <a:close/>
                  <a:moveTo>
                    <a:pt x="19" y="9"/>
                  </a:moveTo>
                  <a:cubicBezTo>
                    <a:pt x="19" y="8"/>
                    <a:pt x="20" y="9"/>
                    <a:pt x="20" y="9"/>
                  </a:cubicBezTo>
                  <a:lnTo>
                    <a:pt x="20" y="8"/>
                  </a:lnTo>
                  <a:cubicBezTo>
                    <a:pt x="21" y="8"/>
                    <a:pt x="21" y="8"/>
                    <a:pt x="20" y="9"/>
                  </a:cubicBezTo>
                  <a:lnTo>
                    <a:pt x="19" y="9"/>
                  </a:lnTo>
                  <a:close/>
                  <a:moveTo>
                    <a:pt x="20" y="9"/>
                  </a:moveTo>
                  <a:cubicBezTo>
                    <a:pt x="20" y="9"/>
                    <a:pt x="20" y="9"/>
                    <a:pt x="20" y="9"/>
                  </a:cubicBezTo>
                  <a:lnTo>
                    <a:pt x="20" y="7"/>
                  </a:lnTo>
                  <a:cubicBezTo>
                    <a:pt x="20" y="7"/>
                    <a:pt x="20" y="7"/>
                    <a:pt x="20" y="8"/>
                  </a:cubicBezTo>
                  <a:lnTo>
                    <a:pt x="20" y="9"/>
                  </a:lnTo>
                  <a:close/>
                  <a:moveTo>
                    <a:pt x="20" y="9"/>
                  </a:moveTo>
                  <a:cubicBezTo>
                    <a:pt x="19" y="9"/>
                    <a:pt x="17" y="9"/>
                    <a:pt x="16" y="6"/>
                  </a:cubicBezTo>
                  <a:lnTo>
                    <a:pt x="17" y="6"/>
                  </a:lnTo>
                  <a:cubicBezTo>
                    <a:pt x="18" y="7"/>
                    <a:pt x="19" y="7"/>
                    <a:pt x="20" y="7"/>
                  </a:cubicBezTo>
                  <a:lnTo>
                    <a:pt x="20" y="9"/>
                  </a:lnTo>
                  <a:close/>
                  <a:moveTo>
                    <a:pt x="17" y="5"/>
                  </a:moveTo>
                  <a:lnTo>
                    <a:pt x="17" y="5"/>
                  </a:lnTo>
                  <a:lnTo>
                    <a:pt x="17" y="6"/>
                  </a:lnTo>
                  <a:lnTo>
                    <a:pt x="17" y="6"/>
                  </a:lnTo>
                  <a:lnTo>
                    <a:pt x="17"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2" name="Freeform 662"/>
            <p:cNvSpPr>
              <a:spLocks noEditPoints="1"/>
            </p:cNvSpPr>
            <p:nvPr/>
          </p:nvSpPr>
          <p:spPr bwMode="auto">
            <a:xfrm>
              <a:off x="2226" y="1637"/>
              <a:ext cx="140" cy="112"/>
            </a:xfrm>
            <a:custGeom>
              <a:avLst/>
              <a:gdLst>
                <a:gd name="T0" fmla="*/ 15 w 25"/>
                <a:gd name="T1" fmla="*/ 4 h 20"/>
                <a:gd name="T2" fmla="*/ 14 w 25"/>
                <a:gd name="T3" fmla="*/ 2 h 20"/>
                <a:gd name="T4" fmla="*/ 15 w 25"/>
                <a:gd name="T5" fmla="*/ 4 h 20"/>
                <a:gd name="T6" fmla="*/ 15 w 25"/>
                <a:gd name="T7" fmla="*/ 3 h 20"/>
                <a:gd name="T8" fmla="*/ 15 w 25"/>
                <a:gd name="T9" fmla="*/ 4 h 20"/>
                <a:gd name="T10" fmla="*/ 12 w 25"/>
                <a:gd name="T11" fmla="*/ 2 h 20"/>
                <a:gd name="T12" fmla="*/ 15 w 25"/>
                <a:gd name="T13" fmla="*/ 4 h 20"/>
                <a:gd name="T14" fmla="*/ 4 w 25"/>
                <a:gd name="T15" fmla="*/ 2 h 20"/>
                <a:gd name="T16" fmla="*/ 12 w 25"/>
                <a:gd name="T17" fmla="*/ 2 h 20"/>
                <a:gd name="T18" fmla="*/ 4 w 25"/>
                <a:gd name="T19" fmla="*/ 2 h 20"/>
                <a:gd name="T20" fmla="*/ 4 w 25"/>
                <a:gd name="T21" fmla="*/ 2 h 20"/>
                <a:gd name="T22" fmla="*/ 2 w 25"/>
                <a:gd name="T23" fmla="*/ 4 h 20"/>
                <a:gd name="T24" fmla="*/ 4 w 25"/>
                <a:gd name="T25" fmla="*/ 1 h 20"/>
                <a:gd name="T26" fmla="*/ 2 w 25"/>
                <a:gd name="T27" fmla="*/ 4 h 20"/>
                <a:gd name="T28" fmla="*/ 0 w 25"/>
                <a:gd name="T29" fmla="*/ 6 h 20"/>
                <a:gd name="T30" fmla="*/ 2 w 25"/>
                <a:gd name="T31" fmla="*/ 4 h 20"/>
                <a:gd name="T32" fmla="*/ 1 w 25"/>
                <a:gd name="T33" fmla="*/ 9 h 20"/>
                <a:gd name="T34" fmla="*/ 0 w 25"/>
                <a:gd name="T35" fmla="*/ 6 h 20"/>
                <a:gd name="T36" fmla="*/ 1 w 25"/>
                <a:gd name="T37" fmla="*/ 9 h 20"/>
                <a:gd name="T38" fmla="*/ 5 w 25"/>
                <a:gd name="T39" fmla="*/ 17 h 20"/>
                <a:gd name="T40" fmla="*/ 1 w 25"/>
                <a:gd name="T41" fmla="*/ 9 h 20"/>
                <a:gd name="T42" fmla="*/ 5 w 25"/>
                <a:gd name="T43" fmla="*/ 17 h 20"/>
                <a:gd name="T44" fmla="*/ 6 w 25"/>
                <a:gd name="T45" fmla="*/ 16 h 20"/>
                <a:gd name="T46" fmla="*/ 5 w 25"/>
                <a:gd name="T47" fmla="*/ 17 h 20"/>
                <a:gd name="T48" fmla="*/ 6 w 25"/>
                <a:gd name="T49" fmla="*/ 16 h 20"/>
                <a:gd name="T50" fmla="*/ 6 w 25"/>
                <a:gd name="T51" fmla="*/ 16 h 20"/>
                <a:gd name="T52" fmla="*/ 6 w 25"/>
                <a:gd name="T53" fmla="*/ 16 h 20"/>
                <a:gd name="T54" fmla="*/ 7 w 25"/>
                <a:gd name="T55" fmla="*/ 17 h 20"/>
                <a:gd name="T56" fmla="*/ 5 w 25"/>
                <a:gd name="T57" fmla="*/ 17 h 20"/>
                <a:gd name="T58" fmla="*/ 7 w 25"/>
                <a:gd name="T59" fmla="*/ 17 h 20"/>
                <a:gd name="T60" fmla="*/ 9 w 25"/>
                <a:gd name="T61" fmla="*/ 19 h 20"/>
                <a:gd name="T62" fmla="*/ 7 w 25"/>
                <a:gd name="T63" fmla="*/ 17 h 20"/>
                <a:gd name="T64" fmla="*/ 21 w 25"/>
                <a:gd name="T65" fmla="*/ 15 h 20"/>
                <a:gd name="T66" fmla="*/ 9 w 25"/>
                <a:gd name="T67" fmla="*/ 19 h 20"/>
                <a:gd name="T68" fmla="*/ 22 w 25"/>
                <a:gd name="T69" fmla="*/ 16 h 20"/>
                <a:gd name="T70" fmla="*/ 21 w 25"/>
                <a:gd name="T71" fmla="*/ 16 h 20"/>
                <a:gd name="T72" fmla="*/ 21 w 25"/>
                <a:gd name="T73" fmla="*/ 15 h 20"/>
                <a:gd name="T74" fmla="*/ 22 w 25"/>
                <a:gd name="T75" fmla="*/ 16 h 20"/>
                <a:gd name="T76" fmla="*/ 21 w 25"/>
                <a:gd name="T77" fmla="*/ 15 h 20"/>
                <a:gd name="T78" fmla="*/ 21 w 25"/>
                <a:gd name="T79" fmla="*/ 15 h 20"/>
                <a:gd name="T80" fmla="*/ 21 w 25"/>
                <a:gd name="T81" fmla="*/ 15 h 20"/>
                <a:gd name="T82" fmla="*/ 22 w 25"/>
                <a:gd name="T83" fmla="*/ 14 h 20"/>
                <a:gd name="T84" fmla="*/ 22 w 25"/>
                <a:gd name="T85" fmla="*/ 16 h 20"/>
                <a:gd name="T86" fmla="*/ 22 w 25"/>
                <a:gd name="T87" fmla="*/ 14 h 20"/>
                <a:gd name="T88" fmla="*/ 23 w 25"/>
                <a:gd name="T89" fmla="*/ 14 h 20"/>
                <a:gd name="T90" fmla="*/ 22 w 25"/>
                <a:gd name="T91" fmla="*/ 14 h 20"/>
                <a:gd name="T92" fmla="*/ 22 w 25"/>
                <a:gd name="T93" fmla="*/ 7 h 20"/>
                <a:gd name="T94" fmla="*/ 23 w 25"/>
                <a:gd name="T95" fmla="*/ 14 h 20"/>
                <a:gd name="T96" fmla="*/ 22 w 25"/>
                <a:gd name="T97" fmla="*/ 7 h 20"/>
                <a:gd name="T98" fmla="*/ 23 w 25"/>
                <a:gd name="T99" fmla="*/ 6 h 20"/>
                <a:gd name="T100" fmla="*/ 22 w 25"/>
                <a:gd name="T101" fmla="*/ 7 h 20"/>
                <a:gd name="T102" fmla="*/ 18 w 25"/>
                <a:gd name="T103" fmla="*/ 3 h 20"/>
                <a:gd name="T104" fmla="*/ 22 w 25"/>
                <a:gd name="T105" fmla="*/ 7 h 20"/>
                <a:gd name="T106" fmla="*/ 14 w 25"/>
                <a:gd name="T107" fmla="*/ 4 h 20"/>
                <a:gd name="T108" fmla="*/ 18 w 25"/>
                <a:gd name="T10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0">
                  <a:moveTo>
                    <a:pt x="15" y="4"/>
                  </a:moveTo>
                  <a:lnTo>
                    <a:pt x="15" y="4"/>
                  </a:lnTo>
                  <a:lnTo>
                    <a:pt x="14" y="2"/>
                  </a:lnTo>
                  <a:lnTo>
                    <a:pt x="14" y="2"/>
                  </a:lnTo>
                  <a:lnTo>
                    <a:pt x="15" y="4"/>
                  </a:lnTo>
                  <a:close/>
                  <a:moveTo>
                    <a:pt x="15" y="4"/>
                  </a:moveTo>
                  <a:lnTo>
                    <a:pt x="15" y="4"/>
                  </a:lnTo>
                  <a:lnTo>
                    <a:pt x="15" y="3"/>
                  </a:lnTo>
                  <a:lnTo>
                    <a:pt x="15" y="4"/>
                  </a:lnTo>
                  <a:close/>
                  <a:moveTo>
                    <a:pt x="15" y="4"/>
                  </a:moveTo>
                  <a:cubicBezTo>
                    <a:pt x="15" y="4"/>
                    <a:pt x="13" y="4"/>
                    <a:pt x="12" y="3"/>
                  </a:cubicBezTo>
                  <a:lnTo>
                    <a:pt x="12" y="2"/>
                  </a:lnTo>
                  <a:cubicBezTo>
                    <a:pt x="13" y="2"/>
                    <a:pt x="14" y="2"/>
                    <a:pt x="14" y="2"/>
                  </a:cubicBezTo>
                  <a:lnTo>
                    <a:pt x="15" y="4"/>
                  </a:lnTo>
                  <a:close/>
                  <a:moveTo>
                    <a:pt x="12" y="3"/>
                  </a:moveTo>
                  <a:cubicBezTo>
                    <a:pt x="10" y="3"/>
                    <a:pt x="7" y="2"/>
                    <a:pt x="4" y="2"/>
                  </a:cubicBezTo>
                  <a:lnTo>
                    <a:pt x="4" y="1"/>
                  </a:lnTo>
                  <a:cubicBezTo>
                    <a:pt x="7" y="0"/>
                    <a:pt x="10" y="1"/>
                    <a:pt x="12" y="2"/>
                  </a:cubicBezTo>
                  <a:lnTo>
                    <a:pt x="12" y="3"/>
                  </a:lnTo>
                  <a:close/>
                  <a:moveTo>
                    <a:pt x="4" y="2"/>
                  </a:move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1" y="4"/>
                    <a:pt x="1" y="5"/>
                    <a:pt x="1" y="6"/>
                  </a:cubicBezTo>
                  <a:lnTo>
                    <a:pt x="0" y="6"/>
                  </a:lnTo>
                  <a:cubicBezTo>
                    <a:pt x="0" y="5"/>
                    <a:pt x="0" y="4"/>
                    <a:pt x="1" y="3"/>
                  </a:cubicBezTo>
                  <a:lnTo>
                    <a:pt x="2" y="4"/>
                  </a:lnTo>
                  <a:close/>
                  <a:moveTo>
                    <a:pt x="1" y="6"/>
                  </a:moveTo>
                  <a:cubicBezTo>
                    <a:pt x="1" y="7"/>
                    <a:pt x="1" y="8"/>
                    <a:pt x="1" y="9"/>
                  </a:cubicBezTo>
                  <a:lnTo>
                    <a:pt x="0" y="9"/>
                  </a:lnTo>
                  <a:cubicBezTo>
                    <a:pt x="0" y="8"/>
                    <a:pt x="0" y="7"/>
                    <a:pt x="0" y="6"/>
                  </a:cubicBezTo>
                  <a:lnTo>
                    <a:pt x="1" y="6"/>
                  </a:lnTo>
                  <a:close/>
                  <a:moveTo>
                    <a:pt x="1" y="9"/>
                  </a:moveTo>
                  <a:cubicBezTo>
                    <a:pt x="2" y="12"/>
                    <a:pt x="4" y="15"/>
                    <a:pt x="6" y="16"/>
                  </a:cubicBezTo>
                  <a:lnTo>
                    <a:pt x="5" y="17"/>
                  </a:lnTo>
                  <a:cubicBezTo>
                    <a:pt x="3" y="16"/>
                    <a:pt x="1" y="12"/>
                    <a:pt x="0" y="9"/>
                  </a:cubicBezTo>
                  <a:lnTo>
                    <a:pt x="1" y="9"/>
                  </a:lnTo>
                  <a:close/>
                  <a:moveTo>
                    <a:pt x="5" y="17"/>
                  </a:moveTo>
                  <a:lnTo>
                    <a:pt x="5" y="17"/>
                  </a:lnTo>
                  <a:lnTo>
                    <a:pt x="5" y="17"/>
                  </a:lnTo>
                  <a:close/>
                  <a:moveTo>
                    <a:pt x="6" y="16"/>
                  </a:moveTo>
                  <a:lnTo>
                    <a:pt x="6" y="16"/>
                  </a:lnTo>
                  <a:lnTo>
                    <a:pt x="5" y="17"/>
                  </a:lnTo>
                  <a:lnTo>
                    <a:pt x="5" y="17"/>
                  </a:lnTo>
                  <a:lnTo>
                    <a:pt x="6" y="16"/>
                  </a:lnTo>
                  <a:close/>
                  <a:moveTo>
                    <a:pt x="6" y="16"/>
                  </a:moveTo>
                  <a:lnTo>
                    <a:pt x="6" y="16"/>
                  </a:lnTo>
                  <a:lnTo>
                    <a:pt x="5" y="17"/>
                  </a:lnTo>
                  <a:lnTo>
                    <a:pt x="6" y="16"/>
                  </a:lnTo>
                  <a:close/>
                  <a:moveTo>
                    <a:pt x="6" y="16"/>
                  </a:moveTo>
                  <a:cubicBezTo>
                    <a:pt x="6" y="17"/>
                    <a:pt x="7" y="17"/>
                    <a:pt x="7" y="17"/>
                  </a:cubicBezTo>
                  <a:lnTo>
                    <a:pt x="7" y="19"/>
                  </a:lnTo>
                  <a:cubicBezTo>
                    <a:pt x="6" y="18"/>
                    <a:pt x="5" y="18"/>
                    <a:pt x="5" y="17"/>
                  </a:cubicBezTo>
                  <a:lnTo>
                    <a:pt x="6" y="16"/>
                  </a:lnTo>
                  <a:close/>
                  <a:moveTo>
                    <a:pt x="7" y="17"/>
                  </a:moveTo>
                  <a:cubicBezTo>
                    <a:pt x="8" y="18"/>
                    <a:pt x="9" y="18"/>
                    <a:pt x="9" y="18"/>
                  </a:cubicBezTo>
                  <a:lnTo>
                    <a:pt x="9" y="19"/>
                  </a:lnTo>
                  <a:cubicBezTo>
                    <a:pt x="8" y="19"/>
                    <a:pt x="8" y="19"/>
                    <a:pt x="7" y="19"/>
                  </a:cubicBezTo>
                  <a:lnTo>
                    <a:pt x="7" y="17"/>
                  </a:lnTo>
                  <a:close/>
                  <a:moveTo>
                    <a:pt x="9" y="18"/>
                  </a:moveTo>
                  <a:cubicBezTo>
                    <a:pt x="13" y="19"/>
                    <a:pt x="18" y="17"/>
                    <a:pt x="21" y="15"/>
                  </a:cubicBezTo>
                  <a:lnTo>
                    <a:pt x="22" y="16"/>
                  </a:lnTo>
                  <a:cubicBezTo>
                    <a:pt x="18" y="19"/>
                    <a:pt x="13" y="20"/>
                    <a:pt x="9" y="19"/>
                  </a:cubicBezTo>
                  <a:lnTo>
                    <a:pt x="9" y="18"/>
                  </a:lnTo>
                  <a:close/>
                  <a:moveTo>
                    <a:pt x="22" y="16"/>
                  </a:moveTo>
                  <a:lnTo>
                    <a:pt x="22" y="16"/>
                  </a:lnTo>
                  <a:lnTo>
                    <a:pt x="21" y="16"/>
                  </a:lnTo>
                  <a:lnTo>
                    <a:pt x="22" y="16"/>
                  </a:lnTo>
                  <a:close/>
                  <a:moveTo>
                    <a:pt x="21" y="15"/>
                  </a:moveTo>
                  <a:lnTo>
                    <a:pt x="21" y="15"/>
                  </a:lnTo>
                  <a:lnTo>
                    <a:pt x="22" y="16"/>
                  </a:lnTo>
                  <a:lnTo>
                    <a:pt x="22" y="16"/>
                  </a:lnTo>
                  <a:lnTo>
                    <a:pt x="21" y="15"/>
                  </a:lnTo>
                  <a:close/>
                  <a:moveTo>
                    <a:pt x="21" y="15"/>
                  </a:moveTo>
                  <a:lnTo>
                    <a:pt x="21" y="15"/>
                  </a:lnTo>
                  <a:lnTo>
                    <a:pt x="21" y="16"/>
                  </a:lnTo>
                  <a:lnTo>
                    <a:pt x="21" y="15"/>
                  </a:lnTo>
                  <a:close/>
                  <a:moveTo>
                    <a:pt x="21" y="15"/>
                  </a:moveTo>
                  <a:cubicBezTo>
                    <a:pt x="21" y="15"/>
                    <a:pt x="21" y="15"/>
                    <a:pt x="22" y="14"/>
                  </a:cubicBezTo>
                  <a:lnTo>
                    <a:pt x="23" y="15"/>
                  </a:lnTo>
                  <a:cubicBezTo>
                    <a:pt x="22" y="15"/>
                    <a:pt x="22" y="16"/>
                    <a:pt x="22" y="16"/>
                  </a:cubicBezTo>
                  <a:lnTo>
                    <a:pt x="21" y="15"/>
                  </a:lnTo>
                  <a:close/>
                  <a:moveTo>
                    <a:pt x="22" y="14"/>
                  </a:moveTo>
                  <a:cubicBezTo>
                    <a:pt x="22" y="14"/>
                    <a:pt x="22" y="14"/>
                    <a:pt x="22" y="13"/>
                  </a:cubicBezTo>
                  <a:lnTo>
                    <a:pt x="23" y="14"/>
                  </a:lnTo>
                  <a:cubicBezTo>
                    <a:pt x="23" y="14"/>
                    <a:pt x="23" y="15"/>
                    <a:pt x="23" y="15"/>
                  </a:cubicBezTo>
                  <a:lnTo>
                    <a:pt x="22" y="14"/>
                  </a:lnTo>
                  <a:close/>
                  <a:moveTo>
                    <a:pt x="22" y="13"/>
                  </a:moveTo>
                  <a:cubicBezTo>
                    <a:pt x="23" y="11"/>
                    <a:pt x="23" y="9"/>
                    <a:pt x="22" y="7"/>
                  </a:cubicBezTo>
                  <a:lnTo>
                    <a:pt x="23" y="6"/>
                  </a:lnTo>
                  <a:cubicBezTo>
                    <a:pt x="25" y="9"/>
                    <a:pt x="25" y="12"/>
                    <a:pt x="23" y="14"/>
                  </a:cubicBezTo>
                  <a:lnTo>
                    <a:pt x="22" y="13"/>
                  </a:lnTo>
                  <a:close/>
                  <a:moveTo>
                    <a:pt x="22" y="7"/>
                  </a:moveTo>
                  <a:lnTo>
                    <a:pt x="22" y="7"/>
                  </a:lnTo>
                  <a:lnTo>
                    <a:pt x="23" y="6"/>
                  </a:lnTo>
                  <a:lnTo>
                    <a:pt x="22" y="7"/>
                  </a:lnTo>
                  <a:close/>
                  <a:moveTo>
                    <a:pt x="22" y="7"/>
                  </a:moveTo>
                  <a:cubicBezTo>
                    <a:pt x="21" y="5"/>
                    <a:pt x="19" y="5"/>
                    <a:pt x="18" y="4"/>
                  </a:cubicBezTo>
                  <a:lnTo>
                    <a:pt x="18" y="3"/>
                  </a:lnTo>
                  <a:cubicBezTo>
                    <a:pt x="20" y="3"/>
                    <a:pt x="22" y="4"/>
                    <a:pt x="23" y="6"/>
                  </a:cubicBezTo>
                  <a:lnTo>
                    <a:pt x="22" y="7"/>
                  </a:lnTo>
                  <a:close/>
                  <a:moveTo>
                    <a:pt x="18" y="4"/>
                  </a:moveTo>
                  <a:cubicBezTo>
                    <a:pt x="17" y="4"/>
                    <a:pt x="15" y="4"/>
                    <a:pt x="14" y="4"/>
                  </a:cubicBezTo>
                  <a:lnTo>
                    <a:pt x="15" y="2"/>
                  </a:lnTo>
                  <a:cubicBezTo>
                    <a:pt x="16" y="3"/>
                    <a:pt x="17" y="3"/>
                    <a:pt x="18" y="3"/>
                  </a:cubicBezTo>
                  <a:lnTo>
                    <a:pt x="18"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3" name="Freeform 663"/>
            <p:cNvSpPr>
              <a:spLocks/>
            </p:cNvSpPr>
            <p:nvPr/>
          </p:nvSpPr>
          <p:spPr bwMode="auto">
            <a:xfrm>
              <a:off x="2098" y="1436"/>
              <a:ext cx="84" cy="134"/>
            </a:xfrm>
            <a:custGeom>
              <a:avLst/>
              <a:gdLst>
                <a:gd name="T0" fmla="*/ 12 w 15"/>
                <a:gd name="T1" fmla="*/ 0 h 24"/>
                <a:gd name="T2" fmla="*/ 8 w 15"/>
                <a:gd name="T3" fmla="*/ 21 h 24"/>
                <a:gd name="T4" fmla="*/ 6 w 15"/>
                <a:gd name="T5" fmla="*/ 23 h 24"/>
                <a:gd name="T6" fmla="*/ 4 w 15"/>
                <a:gd name="T7" fmla="*/ 10 h 24"/>
                <a:gd name="T8" fmla="*/ 12 w 15"/>
                <a:gd name="T9" fmla="*/ 0 h 24"/>
              </a:gdLst>
              <a:ahLst/>
              <a:cxnLst>
                <a:cxn ang="0">
                  <a:pos x="T0" y="T1"/>
                </a:cxn>
                <a:cxn ang="0">
                  <a:pos x="T2" y="T3"/>
                </a:cxn>
                <a:cxn ang="0">
                  <a:pos x="T4" y="T5"/>
                </a:cxn>
                <a:cxn ang="0">
                  <a:pos x="T6" y="T7"/>
                </a:cxn>
                <a:cxn ang="0">
                  <a:pos x="T8" y="T9"/>
                </a:cxn>
              </a:cxnLst>
              <a:rect l="0" t="0" r="r" b="b"/>
              <a:pathLst>
                <a:path w="15" h="24">
                  <a:moveTo>
                    <a:pt x="12" y="0"/>
                  </a:moveTo>
                  <a:cubicBezTo>
                    <a:pt x="15" y="8"/>
                    <a:pt x="11" y="15"/>
                    <a:pt x="8" y="21"/>
                  </a:cubicBezTo>
                  <a:cubicBezTo>
                    <a:pt x="8" y="22"/>
                    <a:pt x="7" y="24"/>
                    <a:pt x="6" y="23"/>
                  </a:cubicBezTo>
                  <a:cubicBezTo>
                    <a:pt x="0" y="22"/>
                    <a:pt x="1" y="14"/>
                    <a:pt x="4" y="10"/>
                  </a:cubicBezTo>
                  <a:cubicBezTo>
                    <a:pt x="6" y="7"/>
                    <a:pt x="8" y="2"/>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4" name="Freeform 664"/>
            <p:cNvSpPr>
              <a:spLocks noEditPoints="1"/>
            </p:cNvSpPr>
            <p:nvPr/>
          </p:nvSpPr>
          <p:spPr bwMode="auto">
            <a:xfrm>
              <a:off x="2103" y="1430"/>
              <a:ext cx="79" cy="140"/>
            </a:xfrm>
            <a:custGeom>
              <a:avLst/>
              <a:gdLst>
                <a:gd name="T0" fmla="*/ 9 w 14"/>
                <a:gd name="T1" fmla="*/ 21 h 25"/>
                <a:gd name="T2" fmla="*/ 10 w 14"/>
                <a:gd name="T3" fmla="*/ 1 h 25"/>
                <a:gd name="T4" fmla="*/ 9 w 14"/>
                <a:gd name="T5" fmla="*/ 21 h 25"/>
                <a:gd name="T6" fmla="*/ 6 w 14"/>
                <a:gd name="T7" fmla="*/ 22 h 25"/>
                <a:gd name="T8" fmla="*/ 9 w 14"/>
                <a:gd name="T9" fmla="*/ 21 h 25"/>
                <a:gd name="T10" fmla="*/ 6 w 14"/>
                <a:gd name="T11" fmla="*/ 22 h 25"/>
                <a:gd name="T12" fmla="*/ 6 w 14"/>
                <a:gd name="T13" fmla="*/ 22 h 25"/>
                <a:gd name="T14" fmla="*/ 8 w 14"/>
                <a:gd name="T15" fmla="*/ 23 h 25"/>
                <a:gd name="T16" fmla="*/ 6 w 14"/>
                <a:gd name="T17" fmla="*/ 22 h 25"/>
                <a:gd name="T18" fmla="*/ 6 w 14"/>
                <a:gd name="T19" fmla="*/ 22 h 25"/>
                <a:gd name="T20" fmla="*/ 7 w 14"/>
                <a:gd name="T21" fmla="*/ 22 h 25"/>
                <a:gd name="T22" fmla="*/ 8 w 14"/>
                <a:gd name="T23" fmla="*/ 23 h 25"/>
                <a:gd name="T24" fmla="*/ 6 w 14"/>
                <a:gd name="T25" fmla="*/ 22 h 25"/>
                <a:gd name="T26" fmla="*/ 8 w 14"/>
                <a:gd name="T27" fmla="*/ 23 h 25"/>
                <a:gd name="T28" fmla="*/ 7 w 14"/>
                <a:gd name="T29" fmla="*/ 24 h 25"/>
                <a:gd name="T30" fmla="*/ 6 w 14"/>
                <a:gd name="T31" fmla="*/ 22 h 25"/>
                <a:gd name="T32" fmla="*/ 7 w 14"/>
                <a:gd name="T33" fmla="*/ 24 h 25"/>
                <a:gd name="T34" fmla="*/ 5 w 14"/>
                <a:gd name="T35" fmla="*/ 24 h 25"/>
                <a:gd name="T36" fmla="*/ 7 w 14"/>
                <a:gd name="T37" fmla="*/ 24 h 25"/>
                <a:gd name="T38" fmla="*/ 5 w 14"/>
                <a:gd name="T39" fmla="*/ 24 h 25"/>
                <a:gd name="T40" fmla="*/ 5 w 14"/>
                <a:gd name="T41" fmla="*/ 25 h 25"/>
                <a:gd name="T42" fmla="*/ 3 w 14"/>
                <a:gd name="T43" fmla="*/ 23 h 25"/>
                <a:gd name="T44" fmla="*/ 5 w 14"/>
                <a:gd name="T45" fmla="*/ 25 h 25"/>
                <a:gd name="T46" fmla="*/ 0 w 14"/>
                <a:gd name="T47" fmla="*/ 20 h 25"/>
                <a:gd name="T48" fmla="*/ 3 w 14"/>
                <a:gd name="T49" fmla="*/ 23 h 25"/>
                <a:gd name="T50" fmla="*/ 0 w 14"/>
                <a:gd name="T51" fmla="*/ 20 h 25"/>
                <a:gd name="T52" fmla="*/ 2 w 14"/>
                <a:gd name="T53" fmla="*/ 16 h 25"/>
                <a:gd name="T54" fmla="*/ 0 w 14"/>
                <a:gd name="T55" fmla="*/ 20 h 25"/>
                <a:gd name="T56" fmla="*/ 2 w 14"/>
                <a:gd name="T57" fmla="*/ 11 h 25"/>
                <a:gd name="T58" fmla="*/ 2 w 14"/>
                <a:gd name="T59" fmla="*/ 16 h 25"/>
                <a:gd name="T60" fmla="*/ 2 w 14"/>
                <a:gd name="T61" fmla="*/ 11 h 25"/>
                <a:gd name="T62" fmla="*/ 3 w 14"/>
                <a:gd name="T63" fmla="*/ 11 h 25"/>
                <a:gd name="T64" fmla="*/ 2 w 14"/>
                <a:gd name="T65" fmla="*/ 11 h 25"/>
                <a:gd name="T66" fmla="*/ 3 w 14"/>
                <a:gd name="T67" fmla="*/ 12 h 25"/>
                <a:gd name="T68" fmla="*/ 2 w 14"/>
                <a:gd name="T69" fmla="*/ 11 h 25"/>
                <a:gd name="T70" fmla="*/ 3 w 14"/>
                <a:gd name="T71" fmla="*/ 12 h 25"/>
                <a:gd name="T72" fmla="*/ 3 w 14"/>
                <a:gd name="T73" fmla="*/ 12 h 25"/>
                <a:gd name="T74" fmla="*/ 4 w 14"/>
                <a:gd name="T75" fmla="*/ 8 h 25"/>
                <a:gd name="T76" fmla="*/ 3 w 14"/>
                <a:gd name="T77" fmla="*/ 12 h 25"/>
                <a:gd name="T78" fmla="*/ 5 w 14"/>
                <a:gd name="T79" fmla="*/ 8 h 25"/>
                <a:gd name="T80" fmla="*/ 5 w 14"/>
                <a:gd name="T81" fmla="*/ 8 h 25"/>
                <a:gd name="T82" fmla="*/ 11 w 14"/>
                <a:gd name="T83" fmla="*/ 0 h 25"/>
                <a:gd name="T84" fmla="*/ 5 w 14"/>
                <a:gd name="T85" fmla="*/ 8 h 25"/>
                <a:gd name="T86" fmla="*/ 11 w 14"/>
                <a:gd name="T87" fmla="*/ 0 h 25"/>
                <a:gd name="T88" fmla="*/ 12 w 14"/>
                <a:gd name="T89" fmla="*/ 1 h 25"/>
                <a:gd name="T90" fmla="*/ 11 w 14"/>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25">
                  <a:moveTo>
                    <a:pt x="12" y="1"/>
                  </a:moveTo>
                  <a:cubicBezTo>
                    <a:pt x="14" y="8"/>
                    <a:pt x="11" y="14"/>
                    <a:pt x="9" y="21"/>
                  </a:cubicBezTo>
                  <a:lnTo>
                    <a:pt x="7" y="20"/>
                  </a:lnTo>
                  <a:cubicBezTo>
                    <a:pt x="10" y="14"/>
                    <a:pt x="13" y="8"/>
                    <a:pt x="10" y="1"/>
                  </a:cubicBezTo>
                  <a:lnTo>
                    <a:pt x="12" y="1"/>
                  </a:lnTo>
                  <a:close/>
                  <a:moveTo>
                    <a:pt x="9" y="21"/>
                  </a:moveTo>
                  <a:cubicBezTo>
                    <a:pt x="8" y="21"/>
                    <a:pt x="8" y="22"/>
                    <a:pt x="8" y="23"/>
                  </a:cubicBezTo>
                  <a:lnTo>
                    <a:pt x="6" y="22"/>
                  </a:lnTo>
                  <a:cubicBezTo>
                    <a:pt x="7" y="21"/>
                    <a:pt x="7" y="21"/>
                    <a:pt x="7" y="20"/>
                  </a:cubicBezTo>
                  <a:lnTo>
                    <a:pt x="9" y="21"/>
                  </a:lnTo>
                  <a:close/>
                  <a:moveTo>
                    <a:pt x="6" y="22"/>
                  </a:moveTo>
                  <a:lnTo>
                    <a:pt x="6" y="22"/>
                  </a:lnTo>
                  <a:lnTo>
                    <a:pt x="7" y="22"/>
                  </a:lnTo>
                  <a:lnTo>
                    <a:pt x="6" y="22"/>
                  </a:lnTo>
                  <a:close/>
                  <a:moveTo>
                    <a:pt x="8" y="23"/>
                  </a:moveTo>
                  <a:lnTo>
                    <a:pt x="8" y="23"/>
                  </a:lnTo>
                  <a:lnTo>
                    <a:pt x="6" y="22"/>
                  </a:lnTo>
                  <a:lnTo>
                    <a:pt x="6" y="22"/>
                  </a:lnTo>
                  <a:lnTo>
                    <a:pt x="8" y="23"/>
                  </a:lnTo>
                  <a:close/>
                  <a:moveTo>
                    <a:pt x="6" y="22"/>
                  </a:moveTo>
                  <a:lnTo>
                    <a:pt x="6" y="22"/>
                  </a:lnTo>
                  <a:lnTo>
                    <a:pt x="7" y="22"/>
                  </a:lnTo>
                  <a:lnTo>
                    <a:pt x="6" y="22"/>
                  </a:lnTo>
                  <a:close/>
                  <a:moveTo>
                    <a:pt x="8" y="23"/>
                  </a:moveTo>
                  <a:cubicBezTo>
                    <a:pt x="8" y="23"/>
                    <a:pt x="7" y="23"/>
                    <a:pt x="7" y="23"/>
                  </a:cubicBezTo>
                  <a:lnTo>
                    <a:pt x="6" y="22"/>
                  </a:lnTo>
                  <a:cubicBezTo>
                    <a:pt x="6" y="22"/>
                    <a:pt x="6" y="22"/>
                    <a:pt x="6" y="22"/>
                  </a:cubicBezTo>
                  <a:lnTo>
                    <a:pt x="8" y="23"/>
                  </a:lnTo>
                  <a:close/>
                  <a:moveTo>
                    <a:pt x="7" y="23"/>
                  </a:moveTo>
                  <a:cubicBezTo>
                    <a:pt x="7" y="23"/>
                    <a:pt x="7" y="23"/>
                    <a:pt x="7" y="24"/>
                  </a:cubicBezTo>
                  <a:lnTo>
                    <a:pt x="6" y="23"/>
                  </a:lnTo>
                  <a:cubicBezTo>
                    <a:pt x="6" y="23"/>
                    <a:pt x="6" y="23"/>
                    <a:pt x="6" y="22"/>
                  </a:cubicBezTo>
                  <a:lnTo>
                    <a:pt x="7" y="23"/>
                  </a:lnTo>
                  <a:close/>
                  <a:moveTo>
                    <a:pt x="7" y="24"/>
                  </a:moveTo>
                  <a:cubicBezTo>
                    <a:pt x="7" y="24"/>
                    <a:pt x="6" y="25"/>
                    <a:pt x="5" y="25"/>
                  </a:cubicBezTo>
                  <a:lnTo>
                    <a:pt x="5" y="24"/>
                  </a:lnTo>
                  <a:cubicBezTo>
                    <a:pt x="5" y="24"/>
                    <a:pt x="6" y="23"/>
                    <a:pt x="6" y="23"/>
                  </a:cubicBezTo>
                  <a:lnTo>
                    <a:pt x="7" y="24"/>
                  </a:lnTo>
                  <a:close/>
                  <a:moveTo>
                    <a:pt x="5" y="24"/>
                  </a:moveTo>
                  <a:lnTo>
                    <a:pt x="5" y="24"/>
                  </a:lnTo>
                  <a:lnTo>
                    <a:pt x="5" y="24"/>
                  </a:lnTo>
                  <a:close/>
                  <a:moveTo>
                    <a:pt x="5" y="25"/>
                  </a:moveTo>
                  <a:cubicBezTo>
                    <a:pt x="4" y="25"/>
                    <a:pt x="3" y="24"/>
                    <a:pt x="2" y="24"/>
                  </a:cubicBezTo>
                  <a:lnTo>
                    <a:pt x="3" y="23"/>
                  </a:lnTo>
                  <a:cubicBezTo>
                    <a:pt x="4" y="23"/>
                    <a:pt x="4" y="23"/>
                    <a:pt x="5" y="24"/>
                  </a:cubicBezTo>
                  <a:lnTo>
                    <a:pt x="5" y="25"/>
                  </a:lnTo>
                  <a:close/>
                  <a:moveTo>
                    <a:pt x="2" y="24"/>
                  </a:moveTo>
                  <a:cubicBezTo>
                    <a:pt x="1" y="23"/>
                    <a:pt x="0" y="22"/>
                    <a:pt x="0" y="20"/>
                  </a:cubicBezTo>
                  <a:lnTo>
                    <a:pt x="1" y="20"/>
                  </a:lnTo>
                  <a:cubicBezTo>
                    <a:pt x="2" y="21"/>
                    <a:pt x="2" y="22"/>
                    <a:pt x="3" y="23"/>
                  </a:cubicBezTo>
                  <a:lnTo>
                    <a:pt x="2" y="24"/>
                  </a:lnTo>
                  <a:close/>
                  <a:moveTo>
                    <a:pt x="0" y="20"/>
                  </a:moveTo>
                  <a:cubicBezTo>
                    <a:pt x="0" y="19"/>
                    <a:pt x="0" y="17"/>
                    <a:pt x="0" y="15"/>
                  </a:cubicBezTo>
                  <a:lnTo>
                    <a:pt x="2" y="16"/>
                  </a:lnTo>
                  <a:cubicBezTo>
                    <a:pt x="1" y="17"/>
                    <a:pt x="1" y="19"/>
                    <a:pt x="1" y="20"/>
                  </a:cubicBezTo>
                  <a:lnTo>
                    <a:pt x="0" y="20"/>
                  </a:lnTo>
                  <a:close/>
                  <a:moveTo>
                    <a:pt x="0" y="15"/>
                  </a:moveTo>
                  <a:cubicBezTo>
                    <a:pt x="1" y="14"/>
                    <a:pt x="1" y="12"/>
                    <a:pt x="2" y="11"/>
                  </a:cubicBezTo>
                  <a:lnTo>
                    <a:pt x="3" y="12"/>
                  </a:lnTo>
                  <a:cubicBezTo>
                    <a:pt x="2" y="13"/>
                    <a:pt x="2" y="14"/>
                    <a:pt x="2" y="16"/>
                  </a:cubicBezTo>
                  <a:lnTo>
                    <a:pt x="0" y="15"/>
                  </a:lnTo>
                  <a:close/>
                  <a:moveTo>
                    <a:pt x="2" y="11"/>
                  </a:moveTo>
                  <a:lnTo>
                    <a:pt x="2" y="11"/>
                  </a:lnTo>
                  <a:lnTo>
                    <a:pt x="3" y="11"/>
                  </a:lnTo>
                  <a:lnTo>
                    <a:pt x="2" y="11"/>
                  </a:lnTo>
                  <a:close/>
                  <a:moveTo>
                    <a:pt x="2" y="11"/>
                  </a:moveTo>
                  <a:lnTo>
                    <a:pt x="2" y="11"/>
                  </a:lnTo>
                  <a:lnTo>
                    <a:pt x="3" y="12"/>
                  </a:lnTo>
                  <a:lnTo>
                    <a:pt x="3" y="12"/>
                  </a:lnTo>
                  <a:lnTo>
                    <a:pt x="2" y="11"/>
                  </a:lnTo>
                  <a:close/>
                  <a:moveTo>
                    <a:pt x="3" y="12"/>
                  </a:moveTo>
                  <a:lnTo>
                    <a:pt x="3" y="12"/>
                  </a:lnTo>
                  <a:lnTo>
                    <a:pt x="3" y="11"/>
                  </a:lnTo>
                  <a:lnTo>
                    <a:pt x="3" y="12"/>
                  </a:lnTo>
                  <a:close/>
                  <a:moveTo>
                    <a:pt x="2" y="11"/>
                  </a:moveTo>
                  <a:cubicBezTo>
                    <a:pt x="3" y="10"/>
                    <a:pt x="3" y="9"/>
                    <a:pt x="4" y="8"/>
                  </a:cubicBezTo>
                  <a:lnTo>
                    <a:pt x="5" y="8"/>
                  </a:lnTo>
                  <a:cubicBezTo>
                    <a:pt x="5" y="10"/>
                    <a:pt x="4" y="11"/>
                    <a:pt x="3" y="12"/>
                  </a:cubicBezTo>
                  <a:lnTo>
                    <a:pt x="2" y="11"/>
                  </a:lnTo>
                  <a:close/>
                  <a:moveTo>
                    <a:pt x="5" y="8"/>
                  </a:moveTo>
                  <a:lnTo>
                    <a:pt x="5" y="8"/>
                  </a:lnTo>
                  <a:lnTo>
                    <a:pt x="5" y="8"/>
                  </a:lnTo>
                  <a:close/>
                  <a:moveTo>
                    <a:pt x="4" y="8"/>
                  </a:moveTo>
                  <a:cubicBezTo>
                    <a:pt x="6" y="5"/>
                    <a:pt x="7" y="2"/>
                    <a:pt x="11" y="0"/>
                  </a:cubicBezTo>
                  <a:lnTo>
                    <a:pt x="11" y="2"/>
                  </a:lnTo>
                  <a:cubicBezTo>
                    <a:pt x="8" y="3"/>
                    <a:pt x="7" y="6"/>
                    <a:pt x="5" y="8"/>
                  </a:cubicBezTo>
                  <a:lnTo>
                    <a:pt x="4" y="8"/>
                  </a:lnTo>
                  <a:close/>
                  <a:moveTo>
                    <a:pt x="11" y="0"/>
                  </a:moveTo>
                  <a:lnTo>
                    <a:pt x="12" y="0"/>
                  </a:lnTo>
                  <a:lnTo>
                    <a:pt x="12" y="1"/>
                  </a:lnTo>
                  <a:lnTo>
                    <a:pt x="11" y="1"/>
                  </a:lnTo>
                  <a:lnTo>
                    <a:pt x="11"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5" name="Freeform 665"/>
            <p:cNvSpPr>
              <a:spLocks/>
            </p:cNvSpPr>
            <p:nvPr/>
          </p:nvSpPr>
          <p:spPr bwMode="auto">
            <a:xfrm>
              <a:off x="2165" y="1386"/>
              <a:ext cx="112" cy="100"/>
            </a:xfrm>
            <a:custGeom>
              <a:avLst/>
              <a:gdLst>
                <a:gd name="T0" fmla="*/ 17 w 20"/>
                <a:gd name="T1" fmla="*/ 4 h 18"/>
                <a:gd name="T2" fmla="*/ 6 w 20"/>
                <a:gd name="T3" fmla="*/ 2 h 18"/>
                <a:gd name="T4" fmla="*/ 3 w 20"/>
                <a:gd name="T5" fmla="*/ 14 h 18"/>
                <a:gd name="T6" fmla="*/ 18 w 20"/>
                <a:gd name="T7" fmla="*/ 12 h 18"/>
                <a:gd name="T8" fmla="*/ 17 w 20"/>
                <a:gd name="T9" fmla="*/ 4 h 18"/>
              </a:gdLst>
              <a:ahLst/>
              <a:cxnLst>
                <a:cxn ang="0">
                  <a:pos x="T0" y="T1"/>
                </a:cxn>
                <a:cxn ang="0">
                  <a:pos x="T2" y="T3"/>
                </a:cxn>
                <a:cxn ang="0">
                  <a:pos x="T4" y="T5"/>
                </a:cxn>
                <a:cxn ang="0">
                  <a:pos x="T6" y="T7"/>
                </a:cxn>
                <a:cxn ang="0">
                  <a:pos x="T8" y="T9"/>
                </a:cxn>
              </a:cxnLst>
              <a:rect l="0" t="0" r="r" b="b"/>
              <a:pathLst>
                <a:path w="20" h="18">
                  <a:moveTo>
                    <a:pt x="17" y="4"/>
                  </a:moveTo>
                  <a:cubicBezTo>
                    <a:pt x="14" y="1"/>
                    <a:pt x="9" y="0"/>
                    <a:pt x="6" y="2"/>
                  </a:cubicBezTo>
                  <a:cubicBezTo>
                    <a:pt x="2" y="5"/>
                    <a:pt x="0" y="11"/>
                    <a:pt x="3" y="14"/>
                  </a:cubicBezTo>
                  <a:cubicBezTo>
                    <a:pt x="7" y="18"/>
                    <a:pt x="14" y="17"/>
                    <a:pt x="18" y="12"/>
                  </a:cubicBezTo>
                  <a:cubicBezTo>
                    <a:pt x="20" y="10"/>
                    <a:pt x="19" y="6"/>
                    <a:pt x="17"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6" name="Freeform 666"/>
            <p:cNvSpPr>
              <a:spLocks noEditPoints="1"/>
            </p:cNvSpPr>
            <p:nvPr/>
          </p:nvSpPr>
          <p:spPr bwMode="auto">
            <a:xfrm>
              <a:off x="2170" y="1386"/>
              <a:ext cx="107" cy="95"/>
            </a:xfrm>
            <a:custGeom>
              <a:avLst/>
              <a:gdLst>
                <a:gd name="T0" fmla="*/ 15 w 19"/>
                <a:gd name="T1" fmla="*/ 5 h 17"/>
                <a:gd name="T2" fmla="*/ 16 w 19"/>
                <a:gd name="T3" fmla="*/ 4 h 17"/>
                <a:gd name="T4" fmla="*/ 16 w 19"/>
                <a:gd name="T5" fmla="*/ 4 h 17"/>
                <a:gd name="T6" fmla="*/ 16 w 19"/>
                <a:gd name="T7" fmla="*/ 4 h 17"/>
                <a:gd name="T8" fmla="*/ 14 w 19"/>
                <a:gd name="T9" fmla="*/ 4 h 17"/>
                <a:gd name="T10" fmla="*/ 16 w 19"/>
                <a:gd name="T11" fmla="*/ 4 h 17"/>
                <a:gd name="T12" fmla="*/ 14 w 19"/>
                <a:gd name="T13" fmla="*/ 4 h 17"/>
                <a:gd name="T14" fmla="*/ 13 w 19"/>
                <a:gd name="T15" fmla="*/ 2 h 17"/>
                <a:gd name="T16" fmla="*/ 14 w 19"/>
                <a:gd name="T17" fmla="*/ 4 h 17"/>
                <a:gd name="T18" fmla="*/ 12 w 19"/>
                <a:gd name="T19" fmla="*/ 3 h 17"/>
                <a:gd name="T20" fmla="*/ 12 w 19"/>
                <a:gd name="T21" fmla="*/ 3 h 17"/>
                <a:gd name="T22" fmla="*/ 5 w 19"/>
                <a:gd name="T23" fmla="*/ 2 h 17"/>
                <a:gd name="T24" fmla="*/ 13 w 19"/>
                <a:gd name="T25" fmla="*/ 2 h 17"/>
                <a:gd name="T26" fmla="*/ 5 w 19"/>
                <a:gd name="T27" fmla="*/ 2 h 17"/>
                <a:gd name="T28" fmla="*/ 5 w 19"/>
                <a:gd name="T29" fmla="*/ 2 h 17"/>
                <a:gd name="T30" fmla="*/ 4 w 19"/>
                <a:gd name="T31" fmla="*/ 4 h 17"/>
                <a:gd name="T32" fmla="*/ 4 w 19"/>
                <a:gd name="T33" fmla="*/ 1 h 17"/>
                <a:gd name="T34" fmla="*/ 4 w 19"/>
                <a:gd name="T35" fmla="*/ 4 h 17"/>
                <a:gd name="T36" fmla="*/ 0 w 19"/>
                <a:gd name="T37" fmla="*/ 8 h 17"/>
                <a:gd name="T38" fmla="*/ 4 w 19"/>
                <a:gd name="T39" fmla="*/ 4 h 17"/>
                <a:gd name="T40" fmla="*/ 2 w 19"/>
                <a:gd name="T41" fmla="*/ 13 h 17"/>
                <a:gd name="T42" fmla="*/ 0 w 19"/>
                <a:gd name="T43" fmla="*/ 8 h 17"/>
                <a:gd name="T44" fmla="*/ 2 w 19"/>
                <a:gd name="T45" fmla="*/ 13 h 17"/>
                <a:gd name="T46" fmla="*/ 2 w 19"/>
                <a:gd name="T47" fmla="*/ 15 h 17"/>
                <a:gd name="T48" fmla="*/ 2 w 19"/>
                <a:gd name="T49" fmla="*/ 13 h 17"/>
                <a:gd name="T50" fmla="*/ 3 w 19"/>
                <a:gd name="T51" fmla="*/ 14 h 17"/>
                <a:gd name="T52" fmla="*/ 3 w 19"/>
                <a:gd name="T53" fmla="*/ 14 h 17"/>
                <a:gd name="T54" fmla="*/ 3 w 19"/>
                <a:gd name="T55" fmla="*/ 15 h 17"/>
                <a:gd name="T56" fmla="*/ 2 w 19"/>
                <a:gd name="T57" fmla="*/ 15 h 17"/>
                <a:gd name="T58" fmla="*/ 3 w 19"/>
                <a:gd name="T59" fmla="*/ 15 h 17"/>
                <a:gd name="T60" fmla="*/ 10 w 19"/>
                <a:gd name="T61" fmla="*/ 17 h 17"/>
                <a:gd name="T62" fmla="*/ 3 w 19"/>
                <a:gd name="T63" fmla="*/ 15 h 17"/>
                <a:gd name="T64" fmla="*/ 16 w 19"/>
                <a:gd name="T65" fmla="*/ 13 h 17"/>
                <a:gd name="T66" fmla="*/ 10 w 19"/>
                <a:gd name="T67" fmla="*/ 17 h 17"/>
                <a:gd name="T68" fmla="*/ 16 w 19"/>
                <a:gd name="T69" fmla="*/ 13 h 17"/>
                <a:gd name="T70" fmla="*/ 17 w 19"/>
                <a:gd name="T71" fmla="*/ 13 h 17"/>
                <a:gd name="T72" fmla="*/ 16 w 19"/>
                <a:gd name="T73" fmla="*/ 13 h 17"/>
                <a:gd name="T74" fmla="*/ 17 w 19"/>
                <a:gd name="T75" fmla="*/ 13 h 17"/>
                <a:gd name="T76" fmla="*/ 17 w 19"/>
                <a:gd name="T77" fmla="*/ 13 h 17"/>
                <a:gd name="T78" fmla="*/ 16 w 19"/>
                <a:gd name="T79" fmla="*/ 12 h 17"/>
                <a:gd name="T80" fmla="*/ 17 w 19"/>
                <a:gd name="T81" fmla="*/ 13 h 17"/>
                <a:gd name="T82" fmla="*/ 16 w 19"/>
                <a:gd name="T83" fmla="*/ 12 h 17"/>
                <a:gd name="T84" fmla="*/ 17 w 19"/>
                <a:gd name="T85" fmla="*/ 12 h 17"/>
                <a:gd name="T86" fmla="*/ 16 w 19"/>
                <a:gd name="T87" fmla="*/ 12 h 17"/>
                <a:gd name="T88" fmla="*/ 18 w 19"/>
                <a:gd name="T89" fmla="*/ 11 h 17"/>
                <a:gd name="T90" fmla="*/ 16 w 19"/>
                <a:gd name="T91" fmla="*/ 12 h 17"/>
                <a:gd name="T92" fmla="*/ 17 w 19"/>
                <a:gd name="T93" fmla="*/ 10 h 17"/>
                <a:gd name="T94" fmla="*/ 18 w 19"/>
                <a:gd name="T95" fmla="*/ 11 h 17"/>
                <a:gd name="T96" fmla="*/ 17 w 19"/>
                <a:gd name="T97" fmla="*/ 10 h 17"/>
                <a:gd name="T98" fmla="*/ 16 w 19"/>
                <a:gd name="T99" fmla="*/ 4 h 17"/>
                <a:gd name="T100" fmla="*/ 17 w 19"/>
                <a:gd name="T101" fmla="*/ 10 h 17"/>
                <a:gd name="T102" fmla="*/ 15 w 19"/>
                <a:gd name="T103" fmla="*/ 5 h 17"/>
                <a:gd name="T104" fmla="*/ 15 w 19"/>
                <a:gd name="T10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7">
                  <a:moveTo>
                    <a:pt x="15" y="5"/>
                  </a:moveTo>
                  <a:lnTo>
                    <a:pt x="15" y="5"/>
                  </a:lnTo>
                  <a:lnTo>
                    <a:pt x="16" y="4"/>
                  </a:lnTo>
                  <a:lnTo>
                    <a:pt x="16" y="4"/>
                  </a:lnTo>
                  <a:lnTo>
                    <a:pt x="15" y="5"/>
                  </a:lnTo>
                  <a:close/>
                  <a:moveTo>
                    <a:pt x="16" y="4"/>
                  </a:moveTo>
                  <a:lnTo>
                    <a:pt x="16" y="4"/>
                  </a:lnTo>
                  <a:lnTo>
                    <a:pt x="16" y="4"/>
                  </a:lnTo>
                  <a:close/>
                  <a:moveTo>
                    <a:pt x="15" y="5"/>
                  </a:moveTo>
                  <a:cubicBezTo>
                    <a:pt x="15" y="4"/>
                    <a:pt x="14" y="4"/>
                    <a:pt x="14" y="4"/>
                  </a:cubicBezTo>
                  <a:lnTo>
                    <a:pt x="15" y="3"/>
                  </a:lnTo>
                  <a:cubicBezTo>
                    <a:pt x="15" y="3"/>
                    <a:pt x="16" y="3"/>
                    <a:pt x="16" y="4"/>
                  </a:cubicBezTo>
                  <a:lnTo>
                    <a:pt x="15" y="5"/>
                  </a:lnTo>
                  <a:close/>
                  <a:moveTo>
                    <a:pt x="14" y="4"/>
                  </a:moveTo>
                  <a:cubicBezTo>
                    <a:pt x="13" y="3"/>
                    <a:pt x="13" y="3"/>
                    <a:pt x="12" y="3"/>
                  </a:cubicBezTo>
                  <a:lnTo>
                    <a:pt x="13" y="2"/>
                  </a:lnTo>
                  <a:cubicBezTo>
                    <a:pt x="14" y="2"/>
                    <a:pt x="14" y="2"/>
                    <a:pt x="15" y="3"/>
                  </a:cubicBezTo>
                  <a:lnTo>
                    <a:pt x="14" y="4"/>
                  </a:lnTo>
                  <a:close/>
                  <a:moveTo>
                    <a:pt x="12" y="3"/>
                  </a:moveTo>
                  <a:lnTo>
                    <a:pt x="12" y="3"/>
                  </a:lnTo>
                  <a:lnTo>
                    <a:pt x="13" y="2"/>
                  </a:lnTo>
                  <a:lnTo>
                    <a:pt x="12" y="3"/>
                  </a:lnTo>
                  <a:close/>
                  <a:moveTo>
                    <a:pt x="12" y="3"/>
                  </a:moveTo>
                  <a:cubicBezTo>
                    <a:pt x="10" y="1"/>
                    <a:pt x="7" y="1"/>
                    <a:pt x="5" y="2"/>
                  </a:cubicBezTo>
                  <a:lnTo>
                    <a:pt x="4" y="1"/>
                  </a:lnTo>
                  <a:cubicBezTo>
                    <a:pt x="7" y="0"/>
                    <a:pt x="10" y="0"/>
                    <a:pt x="13" y="2"/>
                  </a:cubicBezTo>
                  <a:lnTo>
                    <a:pt x="12" y="3"/>
                  </a:lnTo>
                  <a:close/>
                  <a:moveTo>
                    <a:pt x="5" y="2"/>
                  </a:moveTo>
                  <a:lnTo>
                    <a:pt x="5" y="2"/>
                  </a:lnTo>
                  <a:lnTo>
                    <a:pt x="5" y="2"/>
                  </a:lnTo>
                  <a:close/>
                  <a:moveTo>
                    <a:pt x="5" y="2"/>
                  </a:moveTo>
                  <a:cubicBezTo>
                    <a:pt x="5" y="3"/>
                    <a:pt x="4" y="3"/>
                    <a:pt x="4" y="4"/>
                  </a:cubicBezTo>
                  <a:lnTo>
                    <a:pt x="3" y="3"/>
                  </a:lnTo>
                  <a:cubicBezTo>
                    <a:pt x="3" y="2"/>
                    <a:pt x="4" y="2"/>
                    <a:pt x="4" y="1"/>
                  </a:cubicBezTo>
                  <a:lnTo>
                    <a:pt x="5" y="2"/>
                  </a:lnTo>
                  <a:close/>
                  <a:moveTo>
                    <a:pt x="4" y="4"/>
                  </a:moveTo>
                  <a:cubicBezTo>
                    <a:pt x="2" y="5"/>
                    <a:pt x="2" y="7"/>
                    <a:pt x="1" y="9"/>
                  </a:cubicBezTo>
                  <a:lnTo>
                    <a:pt x="0" y="8"/>
                  </a:lnTo>
                  <a:cubicBezTo>
                    <a:pt x="0" y="6"/>
                    <a:pt x="1" y="4"/>
                    <a:pt x="3" y="3"/>
                  </a:cubicBezTo>
                  <a:lnTo>
                    <a:pt x="4" y="4"/>
                  </a:lnTo>
                  <a:close/>
                  <a:moveTo>
                    <a:pt x="1" y="9"/>
                  </a:moveTo>
                  <a:cubicBezTo>
                    <a:pt x="1" y="10"/>
                    <a:pt x="1" y="12"/>
                    <a:pt x="2" y="13"/>
                  </a:cubicBezTo>
                  <a:lnTo>
                    <a:pt x="1" y="14"/>
                  </a:lnTo>
                  <a:cubicBezTo>
                    <a:pt x="0" y="13"/>
                    <a:pt x="0" y="10"/>
                    <a:pt x="0" y="8"/>
                  </a:cubicBezTo>
                  <a:lnTo>
                    <a:pt x="1" y="9"/>
                  </a:lnTo>
                  <a:close/>
                  <a:moveTo>
                    <a:pt x="2" y="13"/>
                  </a:moveTo>
                  <a:cubicBezTo>
                    <a:pt x="2" y="14"/>
                    <a:pt x="3" y="14"/>
                    <a:pt x="3" y="14"/>
                  </a:cubicBezTo>
                  <a:lnTo>
                    <a:pt x="2" y="15"/>
                  </a:lnTo>
                  <a:cubicBezTo>
                    <a:pt x="2" y="15"/>
                    <a:pt x="1" y="14"/>
                    <a:pt x="1" y="14"/>
                  </a:cubicBezTo>
                  <a:lnTo>
                    <a:pt x="2" y="13"/>
                  </a:lnTo>
                  <a:close/>
                  <a:moveTo>
                    <a:pt x="3" y="14"/>
                  </a:moveTo>
                  <a:lnTo>
                    <a:pt x="3" y="14"/>
                  </a:lnTo>
                  <a:lnTo>
                    <a:pt x="2" y="14"/>
                  </a:lnTo>
                  <a:lnTo>
                    <a:pt x="3" y="14"/>
                  </a:lnTo>
                  <a:close/>
                  <a:moveTo>
                    <a:pt x="3" y="14"/>
                  </a:moveTo>
                  <a:cubicBezTo>
                    <a:pt x="3" y="14"/>
                    <a:pt x="3" y="14"/>
                    <a:pt x="3" y="15"/>
                  </a:cubicBezTo>
                  <a:lnTo>
                    <a:pt x="3" y="16"/>
                  </a:lnTo>
                  <a:cubicBezTo>
                    <a:pt x="2" y="15"/>
                    <a:pt x="2" y="15"/>
                    <a:pt x="2" y="15"/>
                  </a:cubicBezTo>
                  <a:lnTo>
                    <a:pt x="3" y="14"/>
                  </a:lnTo>
                  <a:close/>
                  <a:moveTo>
                    <a:pt x="3" y="15"/>
                  </a:moveTo>
                  <a:cubicBezTo>
                    <a:pt x="5" y="16"/>
                    <a:pt x="7" y="16"/>
                    <a:pt x="10" y="16"/>
                  </a:cubicBezTo>
                  <a:lnTo>
                    <a:pt x="10" y="17"/>
                  </a:lnTo>
                  <a:cubicBezTo>
                    <a:pt x="7" y="17"/>
                    <a:pt x="5" y="17"/>
                    <a:pt x="3" y="16"/>
                  </a:cubicBezTo>
                  <a:lnTo>
                    <a:pt x="3" y="15"/>
                  </a:lnTo>
                  <a:close/>
                  <a:moveTo>
                    <a:pt x="10" y="16"/>
                  </a:moveTo>
                  <a:cubicBezTo>
                    <a:pt x="12" y="16"/>
                    <a:pt x="14" y="15"/>
                    <a:pt x="16" y="13"/>
                  </a:cubicBezTo>
                  <a:lnTo>
                    <a:pt x="16" y="14"/>
                  </a:lnTo>
                  <a:cubicBezTo>
                    <a:pt x="15" y="16"/>
                    <a:pt x="12" y="17"/>
                    <a:pt x="10" y="17"/>
                  </a:cubicBezTo>
                  <a:lnTo>
                    <a:pt x="10" y="16"/>
                  </a:lnTo>
                  <a:close/>
                  <a:moveTo>
                    <a:pt x="16" y="13"/>
                  </a:moveTo>
                  <a:cubicBezTo>
                    <a:pt x="16" y="13"/>
                    <a:pt x="16" y="12"/>
                    <a:pt x="16" y="12"/>
                  </a:cubicBezTo>
                  <a:lnTo>
                    <a:pt x="17" y="13"/>
                  </a:lnTo>
                  <a:cubicBezTo>
                    <a:pt x="17" y="13"/>
                    <a:pt x="17" y="14"/>
                    <a:pt x="16" y="14"/>
                  </a:cubicBezTo>
                  <a:lnTo>
                    <a:pt x="16" y="13"/>
                  </a:lnTo>
                  <a:close/>
                  <a:moveTo>
                    <a:pt x="17" y="13"/>
                  </a:moveTo>
                  <a:lnTo>
                    <a:pt x="17" y="13"/>
                  </a:lnTo>
                  <a:lnTo>
                    <a:pt x="17" y="12"/>
                  </a:lnTo>
                  <a:lnTo>
                    <a:pt x="17" y="13"/>
                  </a:lnTo>
                  <a:close/>
                  <a:moveTo>
                    <a:pt x="16" y="12"/>
                  </a:moveTo>
                  <a:lnTo>
                    <a:pt x="16" y="12"/>
                  </a:lnTo>
                  <a:lnTo>
                    <a:pt x="17" y="13"/>
                  </a:lnTo>
                  <a:lnTo>
                    <a:pt x="17" y="13"/>
                  </a:lnTo>
                  <a:lnTo>
                    <a:pt x="16" y="12"/>
                  </a:lnTo>
                  <a:close/>
                  <a:moveTo>
                    <a:pt x="16" y="12"/>
                  </a:moveTo>
                  <a:lnTo>
                    <a:pt x="16" y="12"/>
                  </a:lnTo>
                  <a:lnTo>
                    <a:pt x="17" y="12"/>
                  </a:lnTo>
                  <a:lnTo>
                    <a:pt x="16" y="12"/>
                  </a:lnTo>
                  <a:close/>
                  <a:moveTo>
                    <a:pt x="16" y="12"/>
                  </a:moveTo>
                  <a:cubicBezTo>
                    <a:pt x="16" y="12"/>
                    <a:pt x="17" y="11"/>
                    <a:pt x="17" y="11"/>
                  </a:cubicBezTo>
                  <a:lnTo>
                    <a:pt x="18" y="11"/>
                  </a:lnTo>
                  <a:cubicBezTo>
                    <a:pt x="18" y="12"/>
                    <a:pt x="18" y="12"/>
                    <a:pt x="17" y="13"/>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6" y="6"/>
                    <a:pt x="15" y="5"/>
                  </a:cubicBezTo>
                  <a:lnTo>
                    <a:pt x="16" y="4"/>
                  </a:lnTo>
                  <a:cubicBezTo>
                    <a:pt x="18" y="5"/>
                    <a:pt x="19" y="8"/>
                    <a:pt x="18" y="10"/>
                  </a:cubicBezTo>
                  <a:lnTo>
                    <a:pt x="17" y="10"/>
                  </a:lnTo>
                  <a:close/>
                  <a:moveTo>
                    <a:pt x="15" y="5"/>
                  </a:moveTo>
                  <a:lnTo>
                    <a:pt x="15" y="5"/>
                  </a:lnTo>
                  <a:lnTo>
                    <a:pt x="16" y="4"/>
                  </a:lnTo>
                  <a:lnTo>
                    <a:pt x="15"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7" name="Freeform 667"/>
            <p:cNvSpPr>
              <a:spLocks noEditPoints="1"/>
            </p:cNvSpPr>
            <p:nvPr/>
          </p:nvSpPr>
          <p:spPr bwMode="auto">
            <a:xfrm>
              <a:off x="2148" y="1492"/>
              <a:ext cx="112" cy="117"/>
            </a:xfrm>
            <a:custGeom>
              <a:avLst/>
              <a:gdLst>
                <a:gd name="T0" fmla="*/ 12 w 20"/>
                <a:gd name="T1" fmla="*/ 2 h 21"/>
                <a:gd name="T2" fmla="*/ 16 w 20"/>
                <a:gd name="T3" fmla="*/ 0 h 21"/>
                <a:gd name="T4" fmla="*/ 12 w 20"/>
                <a:gd name="T5" fmla="*/ 2 h 21"/>
                <a:gd name="T6" fmla="*/ 10 w 20"/>
                <a:gd name="T7" fmla="*/ 0 h 21"/>
                <a:gd name="T8" fmla="*/ 12 w 20"/>
                <a:gd name="T9" fmla="*/ 2 h 21"/>
                <a:gd name="T10" fmla="*/ 10 w 20"/>
                <a:gd name="T11" fmla="*/ 2 h 21"/>
                <a:gd name="T12" fmla="*/ 10 w 20"/>
                <a:gd name="T13" fmla="*/ 2 h 21"/>
                <a:gd name="T14" fmla="*/ 9 w 20"/>
                <a:gd name="T15" fmla="*/ 2 h 21"/>
                <a:gd name="T16" fmla="*/ 10 w 20"/>
                <a:gd name="T17" fmla="*/ 0 h 21"/>
                <a:gd name="T18" fmla="*/ 9 w 20"/>
                <a:gd name="T19" fmla="*/ 2 h 21"/>
                <a:gd name="T20" fmla="*/ 9 w 20"/>
                <a:gd name="T21" fmla="*/ 1 h 21"/>
                <a:gd name="T22" fmla="*/ 9 w 20"/>
                <a:gd name="T23" fmla="*/ 2 h 21"/>
                <a:gd name="T24" fmla="*/ 3 w 20"/>
                <a:gd name="T25" fmla="*/ 5 h 21"/>
                <a:gd name="T26" fmla="*/ 9 w 20"/>
                <a:gd name="T27" fmla="*/ 2 h 21"/>
                <a:gd name="T28" fmla="*/ 2 w 20"/>
                <a:gd name="T29" fmla="*/ 12 h 21"/>
                <a:gd name="T30" fmla="*/ 3 w 20"/>
                <a:gd name="T31" fmla="*/ 5 h 21"/>
                <a:gd name="T32" fmla="*/ 2 w 20"/>
                <a:gd name="T33" fmla="*/ 12 h 21"/>
                <a:gd name="T34" fmla="*/ 0 w 20"/>
                <a:gd name="T35" fmla="*/ 13 h 21"/>
                <a:gd name="T36" fmla="*/ 2 w 20"/>
                <a:gd name="T37" fmla="*/ 12 h 21"/>
                <a:gd name="T38" fmla="*/ 0 w 20"/>
                <a:gd name="T39" fmla="*/ 13 h 21"/>
                <a:gd name="T40" fmla="*/ 0 w 20"/>
                <a:gd name="T41" fmla="*/ 13 h 21"/>
                <a:gd name="T42" fmla="*/ 2 w 20"/>
                <a:gd name="T43" fmla="*/ 13 h 21"/>
                <a:gd name="T44" fmla="*/ 0 w 20"/>
                <a:gd name="T45" fmla="*/ 13 h 21"/>
                <a:gd name="T46" fmla="*/ 0 w 20"/>
                <a:gd name="T47" fmla="*/ 13 h 21"/>
                <a:gd name="T48" fmla="*/ 1 w 20"/>
                <a:gd name="T49" fmla="*/ 13 h 21"/>
                <a:gd name="T50" fmla="*/ 2 w 20"/>
                <a:gd name="T51" fmla="*/ 13 h 21"/>
                <a:gd name="T52" fmla="*/ 1 w 20"/>
                <a:gd name="T53" fmla="*/ 15 h 21"/>
                <a:gd name="T54" fmla="*/ 2 w 20"/>
                <a:gd name="T55" fmla="*/ 13 h 21"/>
                <a:gd name="T56" fmla="*/ 3 w 20"/>
                <a:gd name="T57" fmla="*/ 15 h 21"/>
                <a:gd name="T58" fmla="*/ 1 w 20"/>
                <a:gd name="T59" fmla="*/ 15 h 21"/>
                <a:gd name="T60" fmla="*/ 3 w 20"/>
                <a:gd name="T61" fmla="*/ 15 h 21"/>
                <a:gd name="T62" fmla="*/ 11 w 20"/>
                <a:gd name="T63" fmla="*/ 21 h 21"/>
                <a:gd name="T64" fmla="*/ 3 w 20"/>
                <a:gd name="T65" fmla="*/ 15 h 21"/>
                <a:gd name="T66" fmla="*/ 11 w 20"/>
                <a:gd name="T67" fmla="*/ 21 h 21"/>
                <a:gd name="T68" fmla="*/ 11 w 20"/>
                <a:gd name="T69" fmla="*/ 21 h 21"/>
                <a:gd name="T70" fmla="*/ 11 w 20"/>
                <a:gd name="T71" fmla="*/ 20 h 21"/>
                <a:gd name="T72" fmla="*/ 11 w 20"/>
                <a:gd name="T73" fmla="*/ 21 h 21"/>
                <a:gd name="T74" fmla="*/ 11 w 20"/>
                <a:gd name="T75" fmla="*/ 21 h 21"/>
                <a:gd name="T76" fmla="*/ 11 w 20"/>
                <a:gd name="T77" fmla="*/ 20 h 21"/>
                <a:gd name="T78" fmla="*/ 11 w 20"/>
                <a:gd name="T79" fmla="*/ 20 h 21"/>
                <a:gd name="T80" fmla="*/ 12 w 20"/>
                <a:gd name="T81" fmla="*/ 21 h 21"/>
                <a:gd name="T82" fmla="*/ 11 w 20"/>
                <a:gd name="T83" fmla="*/ 20 h 21"/>
                <a:gd name="T84" fmla="*/ 13 w 20"/>
                <a:gd name="T85" fmla="*/ 20 h 21"/>
                <a:gd name="T86" fmla="*/ 12 w 20"/>
                <a:gd name="T87" fmla="*/ 21 h 21"/>
                <a:gd name="T88" fmla="*/ 13 w 20"/>
                <a:gd name="T89" fmla="*/ 20 h 21"/>
                <a:gd name="T90" fmla="*/ 18 w 20"/>
                <a:gd name="T91" fmla="*/ 17 h 21"/>
                <a:gd name="T92" fmla="*/ 13 w 20"/>
                <a:gd name="T93" fmla="*/ 20 h 21"/>
                <a:gd name="T94" fmla="*/ 17 w 20"/>
                <a:gd name="T95" fmla="*/ 17 h 21"/>
                <a:gd name="T96" fmla="*/ 17 w 20"/>
                <a:gd name="T97" fmla="*/ 17 h 21"/>
                <a:gd name="T98" fmla="*/ 19 w 20"/>
                <a:gd name="T99" fmla="*/ 9 h 21"/>
                <a:gd name="T100" fmla="*/ 18 w 20"/>
                <a:gd name="T101" fmla="*/ 17 h 21"/>
                <a:gd name="T102" fmla="*/ 19 w 20"/>
                <a:gd name="T103" fmla="*/ 9 h 21"/>
                <a:gd name="T104" fmla="*/ 17 w 20"/>
                <a:gd name="T105" fmla="*/ 1 h 21"/>
                <a:gd name="T106" fmla="*/ 19 w 20"/>
                <a:gd name="T107"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21">
                  <a:moveTo>
                    <a:pt x="17" y="2"/>
                  </a:moveTo>
                  <a:cubicBezTo>
                    <a:pt x="15" y="2"/>
                    <a:pt x="14" y="2"/>
                    <a:pt x="12" y="2"/>
                  </a:cubicBezTo>
                  <a:lnTo>
                    <a:pt x="12" y="1"/>
                  </a:lnTo>
                  <a:cubicBezTo>
                    <a:pt x="14" y="1"/>
                    <a:pt x="15" y="1"/>
                    <a:pt x="16" y="0"/>
                  </a:cubicBezTo>
                  <a:lnTo>
                    <a:pt x="17" y="2"/>
                  </a:lnTo>
                  <a:close/>
                  <a:moveTo>
                    <a:pt x="12" y="2"/>
                  </a:moveTo>
                  <a:cubicBezTo>
                    <a:pt x="11" y="2"/>
                    <a:pt x="11" y="2"/>
                    <a:pt x="10" y="2"/>
                  </a:cubicBezTo>
                  <a:lnTo>
                    <a:pt x="10" y="0"/>
                  </a:lnTo>
                  <a:cubicBezTo>
                    <a:pt x="11" y="0"/>
                    <a:pt x="11" y="0"/>
                    <a:pt x="12" y="1"/>
                  </a:cubicBezTo>
                  <a:lnTo>
                    <a:pt x="12" y="2"/>
                  </a:lnTo>
                  <a:close/>
                  <a:moveTo>
                    <a:pt x="10" y="2"/>
                  </a:moveTo>
                  <a:lnTo>
                    <a:pt x="10" y="2"/>
                  </a:lnTo>
                  <a:lnTo>
                    <a:pt x="10" y="1"/>
                  </a:lnTo>
                  <a:lnTo>
                    <a:pt x="10" y="2"/>
                  </a:lnTo>
                  <a:close/>
                  <a:moveTo>
                    <a:pt x="10" y="2"/>
                  </a:moveTo>
                  <a:cubicBezTo>
                    <a:pt x="10" y="2"/>
                    <a:pt x="9" y="2"/>
                    <a:pt x="9" y="2"/>
                  </a:cubicBezTo>
                  <a:lnTo>
                    <a:pt x="9" y="0"/>
                  </a:lnTo>
                  <a:cubicBezTo>
                    <a:pt x="9" y="0"/>
                    <a:pt x="10" y="0"/>
                    <a:pt x="10" y="0"/>
                  </a:cubicBezTo>
                  <a:lnTo>
                    <a:pt x="10" y="2"/>
                  </a:lnTo>
                  <a:close/>
                  <a:moveTo>
                    <a:pt x="9" y="2"/>
                  </a:moveTo>
                  <a:lnTo>
                    <a:pt x="9" y="2"/>
                  </a:lnTo>
                  <a:lnTo>
                    <a:pt x="9" y="1"/>
                  </a:lnTo>
                  <a:lnTo>
                    <a:pt x="9" y="2"/>
                  </a:lnTo>
                  <a:close/>
                  <a:moveTo>
                    <a:pt x="9" y="2"/>
                  </a:moveTo>
                  <a:cubicBezTo>
                    <a:pt x="7" y="2"/>
                    <a:pt x="5" y="3"/>
                    <a:pt x="4" y="5"/>
                  </a:cubicBezTo>
                  <a:lnTo>
                    <a:pt x="3" y="5"/>
                  </a:lnTo>
                  <a:cubicBezTo>
                    <a:pt x="4" y="2"/>
                    <a:pt x="6" y="1"/>
                    <a:pt x="9" y="0"/>
                  </a:cubicBezTo>
                  <a:lnTo>
                    <a:pt x="9" y="2"/>
                  </a:lnTo>
                  <a:close/>
                  <a:moveTo>
                    <a:pt x="4" y="5"/>
                  </a:moveTo>
                  <a:cubicBezTo>
                    <a:pt x="3" y="7"/>
                    <a:pt x="2" y="10"/>
                    <a:pt x="2" y="12"/>
                  </a:cubicBezTo>
                  <a:lnTo>
                    <a:pt x="0" y="12"/>
                  </a:lnTo>
                  <a:cubicBezTo>
                    <a:pt x="1" y="9"/>
                    <a:pt x="1" y="7"/>
                    <a:pt x="3" y="5"/>
                  </a:cubicBezTo>
                  <a:lnTo>
                    <a:pt x="4" y="5"/>
                  </a:lnTo>
                  <a:close/>
                  <a:moveTo>
                    <a:pt x="2" y="12"/>
                  </a:moveTo>
                  <a:cubicBezTo>
                    <a:pt x="2" y="12"/>
                    <a:pt x="2" y="12"/>
                    <a:pt x="2" y="13"/>
                  </a:cubicBezTo>
                  <a:lnTo>
                    <a:pt x="0" y="13"/>
                  </a:lnTo>
                  <a:cubicBezTo>
                    <a:pt x="0" y="13"/>
                    <a:pt x="0" y="12"/>
                    <a:pt x="0" y="12"/>
                  </a:cubicBezTo>
                  <a:lnTo>
                    <a:pt x="2" y="12"/>
                  </a:lnTo>
                  <a:close/>
                  <a:moveTo>
                    <a:pt x="0" y="13"/>
                  </a:moveTo>
                  <a:lnTo>
                    <a:pt x="0" y="13"/>
                  </a:lnTo>
                  <a:lnTo>
                    <a:pt x="1" y="13"/>
                  </a:lnTo>
                  <a:lnTo>
                    <a:pt x="0" y="13"/>
                  </a:lnTo>
                  <a:close/>
                  <a:moveTo>
                    <a:pt x="2" y="13"/>
                  </a:moveTo>
                  <a:lnTo>
                    <a:pt x="2" y="13"/>
                  </a:lnTo>
                  <a:lnTo>
                    <a:pt x="0" y="13"/>
                  </a:lnTo>
                  <a:lnTo>
                    <a:pt x="0" y="13"/>
                  </a:lnTo>
                  <a:lnTo>
                    <a:pt x="2" y="13"/>
                  </a:lnTo>
                  <a:close/>
                  <a:moveTo>
                    <a:pt x="0" y="13"/>
                  </a:moveTo>
                  <a:lnTo>
                    <a:pt x="0" y="13"/>
                  </a:lnTo>
                  <a:lnTo>
                    <a:pt x="1" y="13"/>
                  </a:lnTo>
                  <a:lnTo>
                    <a:pt x="0" y="13"/>
                  </a:lnTo>
                  <a:close/>
                  <a:moveTo>
                    <a:pt x="2" y="13"/>
                  </a:moveTo>
                  <a:cubicBezTo>
                    <a:pt x="2" y="13"/>
                    <a:pt x="2" y="14"/>
                    <a:pt x="2" y="14"/>
                  </a:cubicBezTo>
                  <a:lnTo>
                    <a:pt x="1" y="15"/>
                  </a:lnTo>
                  <a:cubicBezTo>
                    <a:pt x="1" y="14"/>
                    <a:pt x="1" y="14"/>
                    <a:pt x="0" y="13"/>
                  </a:cubicBezTo>
                  <a:lnTo>
                    <a:pt x="2" y="13"/>
                  </a:lnTo>
                  <a:close/>
                  <a:moveTo>
                    <a:pt x="2" y="14"/>
                  </a:moveTo>
                  <a:cubicBezTo>
                    <a:pt x="2" y="15"/>
                    <a:pt x="3" y="15"/>
                    <a:pt x="3" y="15"/>
                  </a:cubicBezTo>
                  <a:lnTo>
                    <a:pt x="2" y="16"/>
                  </a:lnTo>
                  <a:cubicBezTo>
                    <a:pt x="2" y="16"/>
                    <a:pt x="1" y="15"/>
                    <a:pt x="1" y="15"/>
                  </a:cubicBezTo>
                  <a:lnTo>
                    <a:pt x="2" y="14"/>
                  </a:lnTo>
                  <a:close/>
                  <a:moveTo>
                    <a:pt x="3" y="15"/>
                  </a:moveTo>
                  <a:cubicBezTo>
                    <a:pt x="5" y="18"/>
                    <a:pt x="8" y="19"/>
                    <a:pt x="11" y="20"/>
                  </a:cubicBezTo>
                  <a:lnTo>
                    <a:pt x="11" y="21"/>
                  </a:lnTo>
                  <a:cubicBezTo>
                    <a:pt x="8" y="21"/>
                    <a:pt x="4" y="19"/>
                    <a:pt x="2" y="16"/>
                  </a:cubicBezTo>
                  <a:lnTo>
                    <a:pt x="3" y="15"/>
                  </a:lnTo>
                  <a:close/>
                  <a:moveTo>
                    <a:pt x="11" y="21"/>
                  </a:moveTo>
                  <a:lnTo>
                    <a:pt x="11" y="21"/>
                  </a:lnTo>
                  <a:lnTo>
                    <a:pt x="11" y="20"/>
                  </a:lnTo>
                  <a:lnTo>
                    <a:pt x="11" y="21"/>
                  </a:lnTo>
                  <a:close/>
                  <a:moveTo>
                    <a:pt x="11" y="20"/>
                  </a:moveTo>
                  <a:lnTo>
                    <a:pt x="11" y="20"/>
                  </a:lnTo>
                  <a:lnTo>
                    <a:pt x="11" y="21"/>
                  </a:lnTo>
                  <a:lnTo>
                    <a:pt x="11" y="21"/>
                  </a:lnTo>
                  <a:lnTo>
                    <a:pt x="11" y="20"/>
                  </a:lnTo>
                  <a:close/>
                  <a:moveTo>
                    <a:pt x="11" y="21"/>
                  </a:moveTo>
                  <a:lnTo>
                    <a:pt x="11" y="21"/>
                  </a:lnTo>
                  <a:lnTo>
                    <a:pt x="11" y="20"/>
                  </a:lnTo>
                  <a:lnTo>
                    <a:pt x="11" y="21"/>
                  </a:lnTo>
                  <a:close/>
                  <a:moveTo>
                    <a:pt x="11" y="20"/>
                  </a:moveTo>
                  <a:cubicBezTo>
                    <a:pt x="11" y="20"/>
                    <a:pt x="11" y="20"/>
                    <a:pt x="12" y="20"/>
                  </a:cubicBezTo>
                  <a:lnTo>
                    <a:pt x="12" y="21"/>
                  </a:lnTo>
                  <a:cubicBezTo>
                    <a:pt x="11" y="21"/>
                    <a:pt x="11" y="21"/>
                    <a:pt x="11" y="21"/>
                  </a:cubicBezTo>
                  <a:lnTo>
                    <a:pt x="11" y="20"/>
                  </a:lnTo>
                  <a:close/>
                  <a:moveTo>
                    <a:pt x="12" y="20"/>
                  </a:moveTo>
                  <a:cubicBezTo>
                    <a:pt x="12" y="20"/>
                    <a:pt x="12" y="20"/>
                    <a:pt x="13" y="20"/>
                  </a:cubicBezTo>
                  <a:lnTo>
                    <a:pt x="13" y="21"/>
                  </a:lnTo>
                  <a:cubicBezTo>
                    <a:pt x="13" y="21"/>
                    <a:pt x="12" y="21"/>
                    <a:pt x="12" y="21"/>
                  </a:cubicBezTo>
                  <a:lnTo>
                    <a:pt x="12" y="20"/>
                  </a:lnTo>
                  <a:close/>
                  <a:moveTo>
                    <a:pt x="13" y="20"/>
                  </a:moveTo>
                  <a:cubicBezTo>
                    <a:pt x="15" y="19"/>
                    <a:pt x="16" y="18"/>
                    <a:pt x="17" y="17"/>
                  </a:cubicBezTo>
                  <a:lnTo>
                    <a:pt x="18" y="17"/>
                  </a:lnTo>
                  <a:cubicBezTo>
                    <a:pt x="18" y="19"/>
                    <a:pt x="15" y="20"/>
                    <a:pt x="13" y="21"/>
                  </a:cubicBezTo>
                  <a:lnTo>
                    <a:pt x="13" y="20"/>
                  </a:lnTo>
                  <a:close/>
                  <a:moveTo>
                    <a:pt x="17" y="17"/>
                  </a:moveTo>
                  <a:lnTo>
                    <a:pt x="17" y="17"/>
                  </a:lnTo>
                  <a:lnTo>
                    <a:pt x="18" y="17"/>
                  </a:lnTo>
                  <a:lnTo>
                    <a:pt x="17" y="17"/>
                  </a:lnTo>
                  <a:close/>
                  <a:moveTo>
                    <a:pt x="17" y="17"/>
                  </a:moveTo>
                  <a:cubicBezTo>
                    <a:pt x="18" y="14"/>
                    <a:pt x="19" y="12"/>
                    <a:pt x="19" y="9"/>
                  </a:cubicBezTo>
                  <a:lnTo>
                    <a:pt x="20" y="10"/>
                  </a:lnTo>
                  <a:cubicBezTo>
                    <a:pt x="20" y="12"/>
                    <a:pt x="19" y="15"/>
                    <a:pt x="18" y="17"/>
                  </a:cubicBezTo>
                  <a:lnTo>
                    <a:pt x="17" y="17"/>
                  </a:lnTo>
                  <a:close/>
                  <a:moveTo>
                    <a:pt x="19" y="9"/>
                  </a:moveTo>
                  <a:cubicBezTo>
                    <a:pt x="19" y="7"/>
                    <a:pt x="18" y="4"/>
                    <a:pt x="16" y="1"/>
                  </a:cubicBezTo>
                  <a:lnTo>
                    <a:pt x="17" y="1"/>
                  </a:lnTo>
                  <a:cubicBezTo>
                    <a:pt x="20" y="4"/>
                    <a:pt x="20" y="7"/>
                    <a:pt x="20" y="10"/>
                  </a:cubicBezTo>
                  <a:lnTo>
                    <a:pt x="19"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8" name="Freeform 668"/>
            <p:cNvSpPr>
              <a:spLocks/>
            </p:cNvSpPr>
            <p:nvPr/>
          </p:nvSpPr>
          <p:spPr bwMode="auto">
            <a:xfrm>
              <a:off x="2226" y="1609"/>
              <a:ext cx="84" cy="39"/>
            </a:xfrm>
            <a:custGeom>
              <a:avLst/>
              <a:gdLst>
                <a:gd name="T0" fmla="*/ 11 w 15"/>
                <a:gd name="T1" fmla="*/ 2 h 7"/>
                <a:gd name="T2" fmla="*/ 4 w 15"/>
                <a:gd name="T3" fmla="*/ 1 h 7"/>
                <a:gd name="T4" fmla="*/ 2 w 15"/>
                <a:gd name="T5" fmla="*/ 4 h 7"/>
                <a:gd name="T6" fmla="*/ 13 w 15"/>
                <a:gd name="T7" fmla="*/ 6 h 7"/>
                <a:gd name="T8" fmla="*/ 11 w 15"/>
                <a:gd name="T9" fmla="*/ 2 h 7"/>
              </a:gdLst>
              <a:ahLst/>
              <a:cxnLst>
                <a:cxn ang="0">
                  <a:pos x="T0" y="T1"/>
                </a:cxn>
                <a:cxn ang="0">
                  <a:pos x="T2" y="T3"/>
                </a:cxn>
                <a:cxn ang="0">
                  <a:pos x="T4" y="T5"/>
                </a:cxn>
                <a:cxn ang="0">
                  <a:pos x="T6" y="T7"/>
                </a:cxn>
                <a:cxn ang="0">
                  <a:pos x="T8" y="T9"/>
                </a:cxn>
              </a:cxnLst>
              <a:rect l="0" t="0" r="r" b="b"/>
              <a:pathLst>
                <a:path w="15" h="7">
                  <a:moveTo>
                    <a:pt x="11" y="2"/>
                  </a:moveTo>
                  <a:cubicBezTo>
                    <a:pt x="8" y="2"/>
                    <a:pt x="6" y="0"/>
                    <a:pt x="4" y="1"/>
                  </a:cubicBezTo>
                  <a:cubicBezTo>
                    <a:pt x="2" y="1"/>
                    <a:pt x="0" y="4"/>
                    <a:pt x="2" y="4"/>
                  </a:cubicBezTo>
                  <a:cubicBezTo>
                    <a:pt x="6" y="4"/>
                    <a:pt x="10" y="7"/>
                    <a:pt x="13" y="6"/>
                  </a:cubicBezTo>
                  <a:cubicBezTo>
                    <a:pt x="15" y="5"/>
                    <a:pt x="13" y="2"/>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89" name="Freeform 669"/>
            <p:cNvSpPr>
              <a:spLocks noEditPoints="1"/>
            </p:cNvSpPr>
            <p:nvPr/>
          </p:nvSpPr>
          <p:spPr bwMode="auto">
            <a:xfrm>
              <a:off x="2226" y="1604"/>
              <a:ext cx="84" cy="50"/>
            </a:xfrm>
            <a:custGeom>
              <a:avLst/>
              <a:gdLst>
                <a:gd name="T0" fmla="*/ 11 w 15"/>
                <a:gd name="T1" fmla="*/ 4 h 9"/>
                <a:gd name="T2" fmla="*/ 11 w 15"/>
                <a:gd name="T3" fmla="*/ 2 h 9"/>
                <a:gd name="T4" fmla="*/ 11 w 15"/>
                <a:gd name="T5" fmla="*/ 4 h 9"/>
                <a:gd name="T6" fmla="*/ 9 w 15"/>
                <a:gd name="T7" fmla="*/ 2 h 9"/>
                <a:gd name="T8" fmla="*/ 11 w 15"/>
                <a:gd name="T9" fmla="*/ 4 h 9"/>
                <a:gd name="T10" fmla="*/ 4 w 15"/>
                <a:gd name="T11" fmla="*/ 2 h 9"/>
                <a:gd name="T12" fmla="*/ 9 w 15"/>
                <a:gd name="T13" fmla="*/ 2 h 9"/>
                <a:gd name="T14" fmla="*/ 4 w 15"/>
                <a:gd name="T15" fmla="*/ 2 h 9"/>
                <a:gd name="T16" fmla="*/ 4 w 15"/>
                <a:gd name="T17" fmla="*/ 2 h 9"/>
                <a:gd name="T18" fmla="*/ 4 w 15"/>
                <a:gd name="T19" fmla="*/ 2 h 9"/>
                <a:gd name="T20" fmla="*/ 1 w 15"/>
                <a:gd name="T21" fmla="*/ 3 h 9"/>
                <a:gd name="T22" fmla="*/ 4 w 15"/>
                <a:gd name="T23" fmla="*/ 2 h 9"/>
                <a:gd name="T24" fmla="*/ 2 w 15"/>
                <a:gd name="T25" fmla="*/ 4 h 9"/>
                <a:gd name="T26" fmla="*/ 1 w 15"/>
                <a:gd name="T27" fmla="*/ 3 h 9"/>
                <a:gd name="T28" fmla="*/ 2 w 15"/>
                <a:gd name="T29" fmla="*/ 4 h 9"/>
                <a:gd name="T30" fmla="*/ 1 w 15"/>
                <a:gd name="T31" fmla="*/ 5 h 9"/>
                <a:gd name="T32" fmla="*/ 2 w 15"/>
                <a:gd name="T33" fmla="*/ 4 h 9"/>
                <a:gd name="T34" fmla="*/ 1 w 15"/>
                <a:gd name="T35" fmla="*/ 5 h 9"/>
                <a:gd name="T36" fmla="*/ 2 w 15"/>
                <a:gd name="T37" fmla="*/ 4 h 9"/>
                <a:gd name="T38" fmla="*/ 2 w 15"/>
                <a:gd name="T39" fmla="*/ 6 h 9"/>
                <a:gd name="T40" fmla="*/ 2 w 15"/>
                <a:gd name="T41" fmla="*/ 4 h 9"/>
                <a:gd name="T42" fmla="*/ 2 w 15"/>
                <a:gd name="T43" fmla="*/ 4 h 9"/>
                <a:gd name="T44" fmla="*/ 2 w 15"/>
                <a:gd name="T45" fmla="*/ 4 h 9"/>
                <a:gd name="T46" fmla="*/ 7 w 15"/>
                <a:gd name="T47" fmla="*/ 6 h 9"/>
                <a:gd name="T48" fmla="*/ 2 w 15"/>
                <a:gd name="T49" fmla="*/ 6 h 9"/>
                <a:gd name="T50" fmla="*/ 7 w 15"/>
                <a:gd name="T51" fmla="*/ 6 h 9"/>
                <a:gd name="T52" fmla="*/ 13 w 15"/>
                <a:gd name="T53" fmla="*/ 8 h 9"/>
                <a:gd name="T54" fmla="*/ 7 w 15"/>
                <a:gd name="T55" fmla="*/ 6 h 9"/>
                <a:gd name="T56" fmla="*/ 13 w 15"/>
                <a:gd name="T57" fmla="*/ 8 h 9"/>
                <a:gd name="T58" fmla="*/ 14 w 15"/>
                <a:gd name="T59" fmla="*/ 8 h 9"/>
                <a:gd name="T60" fmla="*/ 13 w 15"/>
                <a:gd name="T61" fmla="*/ 6 h 9"/>
                <a:gd name="T62" fmla="*/ 14 w 15"/>
                <a:gd name="T63" fmla="*/ 8 h 9"/>
                <a:gd name="T64" fmla="*/ 13 w 15"/>
                <a:gd name="T65" fmla="*/ 6 h 9"/>
                <a:gd name="T66" fmla="*/ 14 w 15"/>
                <a:gd name="T67" fmla="*/ 5 h 9"/>
                <a:gd name="T68" fmla="*/ 13 w 15"/>
                <a:gd name="T69" fmla="*/ 6 h 9"/>
                <a:gd name="T70" fmla="*/ 12 w 15"/>
                <a:gd name="T71" fmla="*/ 5 h 9"/>
                <a:gd name="T72" fmla="*/ 14 w 15"/>
                <a:gd name="T73" fmla="*/ 5 h 9"/>
                <a:gd name="T74" fmla="*/ 12 w 15"/>
                <a:gd name="T75" fmla="*/ 5 h 9"/>
                <a:gd name="T76" fmla="*/ 11 w 15"/>
                <a:gd name="T77" fmla="*/ 2 h 9"/>
                <a:gd name="T78" fmla="*/ 12 w 15"/>
                <a:gd name="T79" fmla="*/ 5 h 9"/>
                <a:gd name="T80" fmla="*/ 11 w 15"/>
                <a:gd name="T81" fmla="*/ 4 h 9"/>
                <a:gd name="T82" fmla="*/ 11 w 15"/>
                <a:gd name="T8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9">
                  <a:moveTo>
                    <a:pt x="11" y="4"/>
                  </a:moveTo>
                  <a:lnTo>
                    <a:pt x="11" y="4"/>
                  </a:lnTo>
                  <a:lnTo>
                    <a:pt x="11" y="2"/>
                  </a:lnTo>
                  <a:lnTo>
                    <a:pt x="11" y="2"/>
                  </a:lnTo>
                  <a:lnTo>
                    <a:pt x="11" y="4"/>
                  </a:lnTo>
                  <a:close/>
                  <a:moveTo>
                    <a:pt x="11" y="4"/>
                  </a:moveTo>
                  <a:cubicBezTo>
                    <a:pt x="10" y="3"/>
                    <a:pt x="9" y="3"/>
                    <a:pt x="8" y="3"/>
                  </a:cubicBezTo>
                  <a:lnTo>
                    <a:pt x="9" y="2"/>
                  </a:lnTo>
                  <a:cubicBezTo>
                    <a:pt x="9" y="2"/>
                    <a:pt x="10" y="2"/>
                    <a:pt x="11" y="2"/>
                  </a:cubicBezTo>
                  <a:lnTo>
                    <a:pt x="11" y="4"/>
                  </a:lnTo>
                  <a:close/>
                  <a:moveTo>
                    <a:pt x="8" y="3"/>
                  </a:moveTo>
                  <a:cubicBezTo>
                    <a:pt x="7" y="2"/>
                    <a:pt x="5" y="2"/>
                    <a:pt x="4" y="2"/>
                  </a:cubicBezTo>
                  <a:lnTo>
                    <a:pt x="4" y="1"/>
                  </a:lnTo>
                  <a:cubicBezTo>
                    <a:pt x="5" y="0"/>
                    <a:pt x="7" y="1"/>
                    <a:pt x="9" y="2"/>
                  </a:cubicBezTo>
                  <a:lnTo>
                    <a:pt x="8" y="3"/>
                  </a:lnTo>
                  <a:close/>
                  <a:moveTo>
                    <a:pt x="4" y="2"/>
                  </a:moveTo>
                  <a:lnTo>
                    <a:pt x="4" y="2"/>
                  </a:ln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2" y="4"/>
                    <a:pt x="2" y="4"/>
                    <a:pt x="2" y="4"/>
                  </a:cubicBezTo>
                  <a:lnTo>
                    <a:pt x="1" y="4"/>
                  </a:lnTo>
                  <a:cubicBezTo>
                    <a:pt x="1" y="4"/>
                    <a:pt x="1" y="3"/>
                    <a:pt x="1" y="3"/>
                  </a:cubicBezTo>
                  <a:lnTo>
                    <a:pt x="2" y="4"/>
                  </a:lnTo>
                  <a:close/>
                  <a:moveTo>
                    <a:pt x="2" y="4"/>
                  </a:moveTo>
                  <a:lnTo>
                    <a:pt x="2" y="4"/>
                  </a:lnTo>
                  <a:lnTo>
                    <a:pt x="1" y="5"/>
                  </a:lnTo>
                  <a:cubicBezTo>
                    <a:pt x="1" y="5"/>
                    <a:pt x="0" y="4"/>
                    <a:pt x="1" y="4"/>
                  </a:cubicBezTo>
                  <a:lnTo>
                    <a:pt x="2" y="4"/>
                  </a:lnTo>
                  <a:close/>
                  <a:moveTo>
                    <a:pt x="1" y="5"/>
                  </a:moveTo>
                  <a:lnTo>
                    <a:pt x="1" y="5"/>
                  </a:lnTo>
                  <a:lnTo>
                    <a:pt x="1" y="5"/>
                  </a:lnTo>
                  <a:close/>
                  <a:moveTo>
                    <a:pt x="2" y="4"/>
                  </a:moveTo>
                  <a:cubicBezTo>
                    <a:pt x="2" y="4"/>
                    <a:pt x="2" y="4"/>
                    <a:pt x="2" y="4"/>
                  </a:cubicBezTo>
                  <a:lnTo>
                    <a:pt x="2" y="6"/>
                  </a:lnTo>
                  <a:cubicBezTo>
                    <a:pt x="2" y="6"/>
                    <a:pt x="1" y="5"/>
                    <a:pt x="1" y="5"/>
                  </a:cubicBezTo>
                  <a:lnTo>
                    <a:pt x="2" y="4"/>
                  </a:lnTo>
                  <a:close/>
                  <a:moveTo>
                    <a:pt x="2" y="4"/>
                  </a:moveTo>
                  <a:lnTo>
                    <a:pt x="2" y="4"/>
                  </a:lnTo>
                  <a:lnTo>
                    <a:pt x="2" y="5"/>
                  </a:lnTo>
                  <a:lnTo>
                    <a:pt x="2" y="4"/>
                  </a:lnTo>
                  <a:close/>
                  <a:moveTo>
                    <a:pt x="2" y="4"/>
                  </a:moveTo>
                  <a:cubicBezTo>
                    <a:pt x="4" y="4"/>
                    <a:pt x="6" y="5"/>
                    <a:pt x="7" y="6"/>
                  </a:cubicBezTo>
                  <a:lnTo>
                    <a:pt x="7" y="7"/>
                  </a:lnTo>
                  <a:cubicBezTo>
                    <a:pt x="5" y="6"/>
                    <a:pt x="4" y="6"/>
                    <a:pt x="2" y="6"/>
                  </a:cubicBezTo>
                  <a:lnTo>
                    <a:pt x="2" y="4"/>
                  </a:lnTo>
                  <a:close/>
                  <a:moveTo>
                    <a:pt x="7" y="6"/>
                  </a:moveTo>
                  <a:cubicBezTo>
                    <a:pt x="9" y="6"/>
                    <a:pt x="11" y="7"/>
                    <a:pt x="13" y="6"/>
                  </a:cubicBezTo>
                  <a:lnTo>
                    <a:pt x="13" y="8"/>
                  </a:lnTo>
                  <a:cubicBezTo>
                    <a:pt x="11" y="9"/>
                    <a:pt x="9" y="8"/>
                    <a:pt x="7" y="7"/>
                  </a:cubicBezTo>
                  <a:lnTo>
                    <a:pt x="7" y="6"/>
                  </a:lnTo>
                  <a:close/>
                  <a:moveTo>
                    <a:pt x="14" y="8"/>
                  </a:moveTo>
                  <a:lnTo>
                    <a:pt x="13" y="8"/>
                  </a:lnTo>
                  <a:lnTo>
                    <a:pt x="13" y="7"/>
                  </a:lnTo>
                  <a:lnTo>
                    <a:pt x="14" y="8"/>
                  </a:lnTo>
                  <a:close/>
                  <a:moveTo>
                    <a:pt x="13" y="6"/>
                  </a:moveTo>
                  <a:cubicBezTo>
                    <a:pt x="13" y="6"/>
                    <a:pt x="13" y="6"/>
                    <a:pt x="13" y="6"/>
                  </a:cubicBezTo>
                  <a:lnTo>
                    <a:pt x="14" y="7"/>
                  </a:lnTo>
                  <a:cubicBezTo>
                    <a:pt x="14" y="7"/>
                    <a:pt x="14" y="7"/>
                    <a:pt x="14" y="8"/>
                  </a:cubicBezTo>
                  <a:lnTo>
                    <a:pt x="13" y="6"/>
                  </a:lnTo>
                  <a:close/>
                  <a:moveTo>
                    <a:pt x="13" y="6"/>
                  </a:moveTo>
                  <a:cubicBezTo>
                    <a:pt x="13" y="6"/>
                    <a:pt x="13" y="6"/>
                    <a:pt x="13" y="6"/>
                  </a:cubicBezTo>
                  <a:lnTo>
                    <a:pt x="14" y="5"/>
                  </a:lnTo>
                  <a:cubicBezTo>
                    <a:pt x="14" y="6"/>
                    <a:pt x="15" y="6"/>
                    <a:pt x="14" y="7"/>
                  </a:cubicBezTo>
                  <a:lnTo>
                    <a:pt x="13" y="6"/>
                  </a:lnTo>
                  <a:close/>
                  <a:moveTo>
                    <a:pt x="13" y="6"/>
                  </a:moveTo>
                  <a:cubicBezTo>
                    <a:pt x="13" y="5"/>
                    <a:pt x="13" y="5"/>
                    <a:pt x="12" y="5"/>
                  </a:cubicBezTo>
                  <a:lnTo>
                    <a:pt x="14" y="4"/>
                  </a:lnTo>
                  <a:cubicBezTo>
                    <a:pt x="14" y="4"/>
                    <a:pt x="14" y="5"/>
                    <a:pt x="14" y="5"/>
                  </a:cubicBezTo>
                  <a:lnTo>
                    <a:pt x="13" y="6"/>
                  </a:lnTo>
                  <a:close/>
                  <a:moveTo>
                    <a:pt x="12" y="5"/>
                  </a:moveTo>
                  <a:cubicBezTo>
                    <a:pt x="12" y="4"/>
                    <a:pt x="11" y="4"/>
                    <a:pt x="11" y="4"/>
                  </a:cubicBezTo>
                  <a:lnTo>
                    <a:pt x="11" y="2"/>
                  </a:lnTo>
                  <a:cubicBezTo>
                    <a:pt x="12" y="2"/>
                    <a:pt x="13" y="3"/>
                    <a:pt x="14" y="4"/>
                  </a:cubicBezTo>
                  <a:lnTo>
                    <a:pt x="12" y="5"/>
                  </a:lnTo>
                  <a:close/>
                  <a:moveTo>
                    <a:pt x="11" y="4"/>
                  </a:moveTo>
                  <a:lnTo>
                    <a:pt x="11" y="4"/>
                  </a:lnTo>
                  <a:lnTo>
                    <a:pt x="11" y="3"/>
                  </a:lnTo>
                  <a:lnTo>
                    <a:pt x="11"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0" name="Freeform 670"/>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1" name="Freeform 671"/>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392" name="Freeform 672"/>
            <p:cNvSpPr>
              <a:spLocks noEditPoints="1"/>
            </p:cNvSpPr>
            <p:nvPr/>
          </p:nvSpPr>
          <p:spPr bwMode="auto">
            <a:xfrm>
              <a:off x="2249" y="1537"/>
              <a:ext cx="151" cy="123"/>
            </a:xfrm>
            <a:custGeom>
              <a:avLst/>
              <a:gdLst>
                <a:gd name="T0" fmla="*/ 21 w 27"/>
                <a:gd name="T1" fmla="*/ 4 h 22"/>
                <a:gd name="T2" fmla="*/ 20 w 27"/>
                <a:gd name="T3" fmla="*/ 3 h 22"/>
                <a:gd name="T4" fmla="*/ 21 w 27"/>
                <a:gd name="T5" fmla="*/ 4 h 22"/>
                <a:gd name="T6" fmla="*/ 20 w 27"/>
                <a:gd name="T7" fmla="*/ 4 h 22"/>
                <a:gd name="T8" fmla="*/ 21 w 27"/>
                <a:gd name="T9" fmla="*/ 4 h 22"/>
                <a:gd name="T10" fmla="*/ 16 w 27"/>
                <a:gd name="T11" fmla="*/ 2 h 22"/>
                <a:gd name="T12" fmla="*/ 21 w 27"/>
                <a:gd name="T13" fmla="*/ 4 h 22"/>
                <a:gd name="T14" fmla="*/ 3 w 27"/>
                <a:gd name="T15" fmla="*/ 5 h 22"/>
                <a:gd name="T16" fmla="*/ 16 w 27"/>
                <a:gd name="T17" fmla="*/ 2 h 22"/>
                <a:gd name="T18" fmla="*/ 3 w 27"/>
                <a:gd name="T19" fmla="*/ 5 h 22"/>
                <a:gd name="T20" fmla="*/ 3 w 27"/>
                <a:gd name="T21" fmla="*/ 4 h 22"/>
                <a:gd name="T22" fmla="*/ 3 w 27"/>
                <a:gd name="T23" fmla="*/ 5 h 22"/>
                <a:gd name="T24" fmla="*/ 2 w 27"/>
                <a:gd name="T25" fmla="*/ 9 h 22"/>
                <a:gd name="T26" fmla="*/ 3 w 27"/>
                <a:gd name="T27" fmla="*/ 5 h 22"/>
                <a:gd name="T28" fmla="*/ 6 w 27"/>
                <a:gd name="T29" fmla="*/ 10 h 22"/>
                <a:gd name="T30" fmla="*/ 2 w 27"/>
                <a:gd name="T31" fmla="*/ 9 h 22"/>
                <a:gd name="T32" fmla="*/ 6 w 27"/>
                <a:gd name="T33" fmla="*/ 10 h 22"/>
                <a:gd name="T34" fmla="*/ 10 w 27"/>
                <a:gd name="T35" fmla="*/ 15 h 22"/>
                <a:gd name="T36" fmla="*/ 6 w 27"/>
                <a:gd name="T37" fmla="*/ 10 h 22"/>
                <a:gd name="T38" fmla="*/ 11 w 27"/>
                <a:gd name="T39" fmla="*/ 15 h 22"/>
                <a:gd name="T40" fmla="*/ 11 w 27"/>
                <a:gd name="T41" fmla="*/ 14 h 22"/>
                <a:gd name="T42" fmla="*/ 11 w 27"/>
                <a:gd name="T43" fmla="*/ 15 h 22"/>
                <a:gd name="T44" fmla="*/ 10 w 27"/>
                <a:gd name="T45" fmla="*/ 15 h 22"/>
                <a:gd name="T46" fmla="*/ 11 w 27"/>
                <a:gd name="T47" fmla="*/ 15 h 22"/>
                <a:gd name="T48" fmla="*/ 10 w 27"/>
                <a:gd name="T49" fmla="*/ 15 h 22"/>
                <a:gd name="T50" fmla="*/ 11 w 27"/>
                <a:gd name="T51" fmla="*/ 15 h 22"/>
                <a:gd name="T52" fmla="*/ 10 w 27"/>
                <a:gd name="T53" fmla="*/ 16 h 22"/>
                <a:gd name="T54" fmla="*/ 11 w 27"/>
                <a:gd name="T55" fmla="*/ 15 h 22"/>
                <a:gd name="T56" fmla="*/ 11 w 27"/>
                <a:gd name="T57" fmla="*/ 15 h 22"/>
                <a:gd name="T58" fmla="*/ 11 w 27"/>
                <a:gd name="T59" fmla="*/ 15 h 22"/>
                <a:gd name="T60" fmla="*/ 13 w 27"/>
                <a:gd name="T61" fmla="*/ 20 h 22"/>
                <a:gd name="T62" fmla="*/ 11 w 27"/>
                <a:gd name="T63" fmla="*/ 15 h 22"/>
                <a:gd name="T64" fmla="*/ 15 w 27"/>
                <a:gd name="T65" fmla="*/ 20 h 22"/>
                <a:gd name="T66" fmla="*/ 13 w 27"/>
                <a:gd name="T67" fmla="*/ 20 h 22"/>
                <a:gd name="T68" fmla="*/ 15 w 27"/>
                <a:gd name="T69" fmla="*/ 20 h 22"/>
                <a:gd name="T70" fmla="*/ 20 w 27"/>
                <a:gd name="T71" fmla="*/ 22 h 22"/>
                <a:gd name="T72" fmla="*/ 15 w 27"/>
                <a:gd name="T73" fmla="*/ 20 h 22"/>
                <a:gd name="T74" fmla="*/ 23 w 27"/>
                <a:gd name="T75" fmla="*/ 18 h 22"/>
                <a:gd name="T76" fmla="*/ 20 w 27"/>
                <a:gd name="T77" fmla="*/ 22 h 22"/>
                <a:gd name="T78" fmla="*/ 23 w 27"/>
                <a:gd name="T79" fmla="*/ 18 h 22"/>
                <a:gd name="T80" fmla="*/ 25 w 27"/>
                <a:gd name="T81" fmla="*/ 17 h 22"/>
                <a:gd name="T82" fmla="*/ 23 w 27"/>
                <a:gd name="T83" fmla="*/ 18 h 22"/>
                <a:gd name="T84" fmla="*/ 25 w 27"/>
                <a:gd name="T85" fmla="*/ 17 h 22"/>
                <a:gd name="T86" fmla="*/ 24 w 27"/>
                <a:gd name="T87" fmla="*/ 17 h 22"/>
                <a:gd name="T88" fmla="*/ 22 w 27"/>
                <a:gd name="T89" fmla="*/ 5 h 22"/>
                <a:gd name="T90" fmla="*/ 24 w 27"/>
                <a:gd name="T91" fmla="*/ 17 h 22"/>
                <a:gd name="T92" fmla="*/ 20 w 27"/>
                <a:gd name="T93" fmla="*/ 4 h 22"/>
                <a:gd name="T94" fmla="*/ 22 w 27"/>
                <a:gd name="T9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22">
                  <a:moveTo>
                    <a:pt x="21" y="4"/>
                  </a:moveTo>
                  <a:lnTo>
                    <a:pt x="21" y="4"/>
                  </a:lnTo>
                  <a:lnTo>
                    <a:pt x="20" y="3"/>
                  </a:lnTo>
                  <a:lnTo>
                    <a:pt x="20" y="3"/>
                  </a:lnTo>
                  <a:lnTo>
                    <a:pt x="21" y="4"/>
                  </a:lnTo>
                  <a:close/>
                  <a:moveTo>
                    <a:pt x="21" y="4"/>
                  </a:moveTo>
                  <a:lnTo>
                    <a:pt x="21" y="4"/>
                  </a:lnTo>
                  <a:lnTo>
                    <a:pt x="20" y="4"/>
                  </a:lnTo>
                  <a:lnTo>
                    <a:pt x="21" y="4"/>
                  </a:lnTo>
                  <a:close/>
                  <a:moveTo>
                    <a:pt x="21" y="4"/>
                  </a:moveTo>
                  <a:cubicBezTo>
                    <a:pt x="19" y="4"/>
                    <a:pt x="18" y="4"/>
                    <a:pt x="16" y="4"/>
                  </a:cubicBezTo>
                  <a:lnTo>
                    <a:pt x="16" y="2"/>
                  </a:lnTo>
                  <a:cubicBezTo>
                    <a:pt x="18" y="3"/>
                    <a:pt x="19" y="3"/>
                    <a:pt x="20" y="3"/>
                  </a:cubicBezTo>
                  <a:lnTo>
                    <a:pt x="21" y="4"/>
                  </a:lnTo>
                  <a:close/>
                  <a:moveTo>
                    <a:pt x="16" y="4"/>
                  </a:moveTo>
                  <a:cubicBezTo>
                    <a:pt x="12" y="3"/>
                    <a:pt x="6" y="1"/>
                    <a:pt x="3" y="5"/>
                  </a:cubicBezTo>
                  <a:lnTo>
                    <a:pt x="2" y="4"/>
                  </a:lnTo>
                  <a:cubicBezTo>
                    <a:pt x="6" y="0"/>
                    <a:pt x="12" y="1"/>
                    <a:pt x="16" y="2"/>
                  </a:cubicBezTo>
                  <a:lnTo>
                    <a:pt x="16" y="4"/>
                  </a:lnTo>
                  <a:close/>
                  <a:moveTo>
                    <a:pt x="3" y="5"/>
                  </a:moveTo>
                  <a:lnTo>
                    <a:pt x="3" y="5"/>
                  </a:lnTo>
                  <a:lnTo>
                    <a:pt x="3" y="4"/>
                  </a:lnTo>
                  <a:lnTo>
                    <a:pt x="3" y="5"/>
                  </a:lnTo>
                  <a:close/>
                  <a:moveTo>
                    <a:pt x="3" y="5"/>
                  </a:moveTo>
                  <a:cubicBezTo>
                    <a:pt x="2" y="6"/>
                    <a:pt x="2" y="7"/>
                    <a:pt x="3" y="8"/>
                  </a:cubicBezTo>
                  <a:lnTo>
                    <a:pt x="2" y="9"/>
                  </a:lnTo>
                  <a:cubicBezTo>
                    <a:pt x="1" y="7"/>
                    <a:pt x="0" y="6"/>
                    <a:pt x="2" y="4"/>
                  </a:cubicBezTo>
                  <a:lnTo>
                    <a:pt x="3" y="5"/>
                  </a:lnTo>
                  <a:close/>
                  <a:moveTo>
                    <a:pt x="3" y="8"/>
                  </a:moveTo>
                  <a:cubicBezTo>
                    <a:pt x="4" y="8"/>
                    <a:pt x="5" y="9"/>
                    <a:pt x="6" y="10"/>
                  </a:cubicBezTo>
                  <a:lnTo>
                    <a:pt x="5" y="11"/>
                  </a:lnTo>
                  <a:cubicBezTo>
                    <a:pt x="4" y="10"/>
                    <a:pt x="3" y="9"/>
                    <a:pt x="2" y="9"/>
                  </a:cubicBezTo>
                  <a:lnTo>
                    <a:pt x="3" y="8"/>
                  </a:lnTo>
                  <a:close/>
                  <a:moveTo>
                    <a:pt x="6" y="10"/>
                  </a:moveTo>
                  <a:cubicBezTo>
                    <a:pt x="8" y="11"/>
                    <a:pt x="10" y="13"/>
                    <a:pt x="11" y="14"/>
                  </a:cubicBezTo>
                  <a:lnTo>
                    <a:pt x="10" y="15"/>
                  </a:lnTo>
                  <a:cubicBezTo>
                    <a:pt x="9" y="14"/>
                    <a:pt x="7" y="12"/>
                    <a:pt x="5" y="11"/>
                  </a:cubicBezTo>
                  <a:lnTo>
                    <a:pt x="6" y="10"/>
                  </a:lnTo>
                  <a:close/>
                  <a:moveTo>
                    <a:pt x="11" y="14"/>
                  </a:moveTo>
                  <a:lnTo>
                    <a:pt x="11" y="15"/>
                  </a:lnTo>
                  <a:lnTo>
                    <a:pt x="10" y="15"/>
                  </a:lnTo>
                  <a:lnTo>
                    <a:pt x="11" y="14"/>
                  </a:lnTo>
                  <a:close/>
                  <a:moveTo>
                    <a:pt x="11" y="15"/>
                  </a:moveTo>
                  <a:lnTo>
                    <a:pt x="11" y="15"/>
                  </a:lnTo>
                  <a:lnTo>
                    <a:pt x="10" y="15"/>
                  </a:lnTo>
                  <a:lnTo>
                    <a:pt x="10" y="15"/>
                  </a:lnTo>
                  <a:lnTo>
                    <a:pt x="11" y="15"/>
                  </a:lnTo>
                  <a:close/>
                  <a:moveTo>
                    <a:pt x="11" y="15"/>
                  </a:moveTo>
                  <a:lnTo>
                    <a:pt x="11" y="15"/>
                  </a:lnTo>
                  <a:lnTo>
                    <a:pt x="10" y="15"/>
                  </a:lnTo>
                  <a:lnTo>
                    <a:pt x="11" y="15"/>
                  </a:lnTo>
                  <a:close/>
                  <a:moveTo>
                    <a:pt x="11" y="15"/>
                  </a:moveTo>
                  <a:cubicBezTo>
                    <a:pt x="11" y="15"/>
                    <a:pt x="11" y="15"/>
                    <a:pt x="11" y="15"/>
                  </a:cubicBezTo>
                  <a:lnTo>
                    <a:pt x="10" y="16"/>
                  </a:lnTo>
                  <a:lnTo>
                    <a:pt x="10" y="15"/>
                  </a:lnTo>
                  <a:lnTo>
                    <a:pt x="11" y="15"/>
                  </a:lnTo>
                  <a:close/>
                  <a:moveTo>
                    <a:pt x="11" y="15"/>
                  </a:moveTo>
                  <a:lnTo>
                    <a:pt x="11" y="15"/>
                  </a:lnTo>
                  <a:lnTo>
                    <a:pt x="11" y="15"/>
                  </a:lnTo>
                  <a:close/>
                  <a:moveTo>
                    <a:pt x="11" y="15"/>
                  </a:moveTo>
                  <a:cubicBezTo>
                    <a:pt x="12" y="17"/>
                    <a:pt x="13" y="18"/>
                    <a:pt x="14" y="19"/>
                  </a:cubicBezTo>
                  <a:lnTo>
                    <a:pt x="13" y="20"/>
                  </a:lnTo>
                  <a:cubicBezTo>
                    <a:pt x="12" y="19"/>
                    <a:pt x="11" y="17"/>
                    <a:pt x="10" y="16"/>
                  </a:cubicBezTo>
                  <a:lnTo>
                    <a:pt x="11" y="15"/>
                  </a:lnTo>
                  <a:close/>
                  <a:moveTo>
                    <a:pt x="14" y="19"/>
                  </a:moveTo>
                  <a:cubicBezTo>
                    <a:pt x="15" y="19"/>
                    <a:pt x="15" y="20"/>
                    <a:pt x="15" y="20"/>
                  </a:cubicBezTo>
                  <a:lnTo>
                    <a:pt x="15" y="21"/>
                  </a:lnTo>
                  <a:cubicBezTo>
                    <a:pt x="14" y="21"/>
                    <a:pt x="14" y="20"/>
                    <a:pt x="13" y="20"/>
                  </a:cubicBezTo>
                  <a:lnTo>
                    <a:pt x="14" y="19"/>
                  </a:lnTo>
                  <a:close/>
                  <a:moveTo>
                    <a:pt x="15" y="20"/>
                  </a:moveTo>
                  <a:cubicBezTo>
                    <a:pt x="17" y="20"/>
                    <a:pt x="18" y="21"/>
                    <a:pt x="20" y="20"/>
                  </a:cubicBezTo>
                  <a:lnTo>
                    <a:pt x="20" y="22"/>
                  </a:lnTo>
                  <a:cubicBezTo>
                    <a:pt x="18" y="22"/>
                    <a:pt x="17" y="22"/>
                    <a:pt x="15" y="21"/>
                  </a:cubicBezTo>
                  <a:lnTo>
                    <a:pt x="15" y="20"/>
                  </a:lnTo>
                  <a:close/>
                  <a:moveTo>
                    <a:pt x="20" y="20"/>
                  </a:moveTo>
                  <a:cubicBezTo>
                    <a:pt x="21" y="20"/>
                    <a:pt x="22" y="19"/>
                    <a:pt x="23" y="18"/>
                  </a:cubicBezTo>
                  <a:lnTo>
                    <a:pt x="24" y="19"/>
                  </a:lnTo>
                  <a:cubicBezTo>
                    <a:pt x="23" y="20"/>
                    <a:pt x="22" y="21"/>
                    <a:pt x="20" y="22"/>
                  </a:cubicBezTo>
                  <a:lnTo>
                    <a:pt x="20" y="20"/>
                  </a:lnTo>
                  <a:close/>
                  <a:moveTo>
                    <a:pt x="23" y="18"/>
                  </a:moveTo>
                  <a:cubicBezTo>
                    <a:pt x="24" y="18"/>
                    <a:pt x="24" y="17"/>
                    <a:pt x="24" y="17"/>
                  </a:cubicBezTo>
                  <a:lnTo>
                    <a:pt x="25" y="17"/>
                  </a:lnTo>
                  <a:cubicBezTo>
                    <a:pt x="25" y="18"/>
                    <a:pt x="25" y="18"/>
                    <a:pt x="24" y="19"/>
                  </a:cubicBezTo>
                  <a:lnTo>
                    <a:pt x="23" y="18"/>
                  </a:lnTo>
                  <a:close/>
                  <a:moveTo>
                    <a:pt x="25" y="17"/>
                  </a:moveTo>
                  <a:lnTo>
                    <a:pt x="25" y="17"/>
                  </a:lnTo>
                  <a:lnTo>
                    <a:pt x="25" y="17"/>
                  </a:lnTo>
                  <a:close/>
                  <a:moveTo>
                    <a:pt x="24" y="17"/>
                  </a:moveTo>
                  <a:cubicBezTo>
                    <a:pt x="26" y="13"/>
                    <a:pt x="23" y="9"/>
                    <a:pt x="21" y="5"/>
                  </a:cubicBezTo>
                  <a:lnTo>
                    <a:pt x="22" y="5"/>
                  </a:lnTo>
                  <a:cubicBezTo>
                    <a:pt x="24" y="8"/>
                    <a:pt x="27" y="13"/>
                    <a:pt x="25" y="17"/>
                  </a:cubicBezTo>
                  <a:lnTo>
                    <a:pt x="24" y="17"/>
                  </a:lnTo>
                  <a:close/>
                  <a:moveTo>
                    <a:pt x="21" y="5"/>
                  </a:moveTo>
                  <a:lnTo>
                    <a:pt x="20" y="4"/>
                  </a:lnTo>
                  <a:lnTo>
                    <a:pt x="21" y="4"/>
                  </a:lnTo>
                  <a:lnTo>
                    <a:pt x="22" y="5"/>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3" name="Freeform 673"/>
            <p:cNvSpPr>
              <a:spLocks noEditPoints="1"/>
            </p:cNvSpPr>
            <p:nvPr/>
          </p:nvSpPr>
          <p:spPr bwMode="auto">
            <a:xfrm>
              <a:off x="2254" y="1447"/>
              <a:ext cx="134" cy="106"/>
            </a:xfrm>
            <a:custGeom>
              <a:avLst/>
              <a:gdLst>
                <a:gd name="T0" fmla="*/ 19 w 24"/>
                <a:gd name="T1" fmla="*/ 5 h 19"/>
                <a:gd name="T2" fmla="*/ 19 w 24"/>
                <a:gd name="T3" fmla="*/ 4 h 19"/>
                <a:gd name="T4" fmla="*/ 19 w 24"/>
                <a:gd name="T5" fmla="*/ 5 h 19"/>
                <a:gd name="T6" fmla="*/ 19 w 24"/>
                <a:gd name="T7" fmla="*/ 5 h 19"/>
                <a:gd name="T8" fmla="*/ 17 w 24"/>
                <a:gd name="T9" fmla="*/ 5 h 19"/>
                <a:gd name="T10" fmla="*/ 19 w 24"/>
                <a:gd name="T11" fmla="*/ 4 h 19"/>
                <a:gd name="T12" fmla="*/ 17 w 24"/>
                <a:gd name="T13" fmla="*/ 5 h 19"/>
                <a:gd name="T14" fmla="*/ 16 w 24"/>
                <a:gd name="T15" fmla="*/ 2 h 19"/>
                <a:gd name="T16" fmla="*/ 17 w 24"/>
                <a:gd name="T17" fmla="*/ 5 h 19"/>
                <a:gd name="T18" fmla="*/ 7 w 24"/>
                <a:gd name="T19" fmla="*/ 1 h 19"/>
                <a:gd name="T20" fmla="*/ 16 w 24"/>
                <a:gd name="T21" fmla="*/ 2 h 19"/>
                <a:gd name="T22" fmla="*/ 7 w 24"/>
                <a:gd name="T23" fmla="*/ 1 h 19"/>
                <a:gd name="T24" fmla="*/ 7 w 24"/>
                <a:gd name="T25" fmla="*/ 1 h 19"/>
                <a:gd name="T26" fmla="*/ 7 w 24"/>
                <a:gd name="T27" fmla="*/ 1 h 19"/>
                <a:gd name="T28" fmla="*/ 7 w 24"/>
                <a:gd name="T29" fmla="*/ 0 h 19"/>
                <a:gd name="T30" fmla="*/ 7 w 24"/>
                <a:gd name="T31" fmla="*/ 0 h 19"/>
                <a:gd name="T32" fmla="*/ 7 w 24"/>
                <a:gd name="T33" fmla="*/ 1 h 19"/>
                <a:gd name="T34" fmla="*/ 7 w 24"/>
                <a:gd name="T35" fmla="*/ 1 h 19"/>
                <a:gd name="T36" fmla="*/ 5 w 24"/>
                <a:gd name="T37" fmla="*/ 0 h 19"/>
                <a:gd name="T38" fmla="*/ 7 w 24"/>
                <a:gd name="T39" fmla="*/ 1 h 19"/>
                <a:gd name="T40" fmla="*/ 5 w 24"/>
                <a:gd name="T41" fmla="*/ 2 h 19"/>
                <a:gd name="T42" fmla="*/ 5 w 24"/>
                <a:gd name="T43" fmla="*/ 0 h 19"/>
                <a:gd name="T44" fmla="*/ 5 w 24"/>
                <a:gd name="T45" fmla="*/ 2 h 19"/>
                <a:gd name="T46" fmla="*/ 1 w 24"/>
                <a:gd name="T47" fmla="*/ 7 h 19"/>
                <a:gd name="T48" fmla="*/ 5 w 24"/>
                <a:gd name="T49" fmla="*/ 2 h 19"/>
                <a:gd name="T50" fmla="*/ 1 w 24"/>
                <a:gd name="T51" fmla="*/ 7 h 19"/>
                <a:gd name="T52" fmla="*/ 2 w 24"/>
                <a:gd name="T53" fmla="*/ 8 h 19"/>
                <a:gd name="T54" fmla="*/ 1 w 24"/>
                <a:gd name="T55" fmla="*/ 7 h 19"/>
                <a:gd name="T56" fmla="*/ 2 w 24"/>
                <a:gd name="T57" fmla="*/ 8 h 19"/>
                <a:gd name="T58" fmla="*/ 1 w 24"/>
                <a:gd name="T59" fmla="*/ 7 h 19"/>
                <a:gd name="T60" fmla="*/ 2 w 24"/>
                <a:gd name="T61" fmla="*/ 8 h 19"/>
                <a:gd name="T62" fmla="*/ 0 w 24"/>
                <a:gd name="T63" fmla="*/ 9 h 19"/>
                <a:gd name="T64" fmla="*/ 2 w 24"/>
                <a:gd name="T65" fmla="*/ 8 h 19"/>
                <a:gd name="T66" fmla="*/ 2 w 24"/>
                <a:gd name="T67" fmla="*/ 10 h 19"/>
                <a:gd name="T68" fmla="*/ 0 w 24"/>
                <a:gd name="T69" fmla="*/ 9 h 19"/>
                <a:gd name="T70" fmla="*/ 2 w 24"/>
                <a:gd name="T71" fmla="*/ 10 h 19"/>
                <a:gd name="T72" fmla="*/ 6 w 24"/>
                <a:gd name="T73" fmla="*/ 17 h 19"/>
                <a:gd name="T74" fmla="*/ 2 w 24"/>
                <a:gd name="T75" fmla="*/ 10 h 19"/>
                <a:gd name="T76" fmla="*/ 6 w 24"/>
                <a:gd name="T77" fmla="*/ 16 h 19"/>
                <a:gd name="T78" fmla="*/ 6 w 24"/>
                <a:gd name="T79" fmla="*/ 16 h 19"/>
                <a:gd name="T80" fmla="*/ 6 w 24"/>
                <a:gd name="T81" fmla="*/ 17 h 19"/>
                <a:gd name="T82" fmla="*/ 6 w 24"/>
                <a:gd name="T83" fmla="*/ 16 h 19"/>
                <a:gd name="T84" fmla="*/ 8 w 24"/>
                <a:gd name="T85" fmla="*/ 16 h 19"/>
                <a:gd name="T86" fmla="*/ 6 w 24"/>
                <a:gd name="T87" fmla="*/ 17 h 19"/>
                <a:gd name="T88" fmla="*/ 8 w 24"/>
                <a:gd name="T89" fmla="*/ 16 h 19"/>
                <a:gd name="T90" fmla="*/ 19 w 24"/>
                <a:gd name="T91" fmla="*/ 17 h 19"/>
                <a:gd name="T92" fmla="*/ 8 w 24"/>
                <a:gd name="T93" fmla="*/ 16 h 19"/>
                <a:gd name="T94" fmla="*/ 18 w 24"/>
                <a:gd name="T95" fmla="*/ 16 h 19"/>
                <a:gd name="T96" fmla="*/ 18 w 24"/>
                <a:gd name="T97" fmla="*/ 16 h 19"/>
                <a:gd name="T98" fmla="*/ 22 w 24"/>
                <a:gd name="T99" fmla="*/ 13 h 19"/>
                <a:gd name="T100" fmla="*/ 19 w 24"/>
                <a:gd name="T101" fmla="*/ 17 h 19"/>
                <a:gd name="T102" fmla="*/ 22 w 24"/>
                <a:gd name="T103" fmla="*/ 13 h 19"/>
                <a:gd name="T104" fmla="*/ 24 w 24"/>
                <a:gd name="T105" fmla="*/ 11 h 19"/>
                <a:gd name="T106" fmla="*/ 22 w 24"/>
                <a:gd name="T107" fmla="*/ 13 h 19"/>
                <a:gd name="T108" fmla="*/ 24 w 24"/>
                <a:gd name="T109" fmla="*/ 11 h 19"/>
                <a:gd name="T110" fmla="*/ 24 w 24"/>
                <a:gd name="T111" fmla="*/ 11 h 19"/>
                <a:gd name="T112" fmla="*/ 22 w 24"/>
                <a:gd name="T113" fmla="*/ 9 h 19"/>
                <a:gd name="T114" fmla="*/ 24 w 24"/>
                <a:gd name="T115" fmla="*/ 11 h 19"/>
                <a:gd name="T116" fmla="*/ 22 w 24"/>
                <a:gd name="T117" fmla="*/ 9 h 19"/>
                <a:gd name="T118" fmla="*/ 19 w 24"/>
                <a:gd name="T119" fmla="*/ 4 h 19"/>
                <a:gd name="T120" fmla="*/ 22 w 24"/>
                <a:gd name="T1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9">
                  <a:moveTo>
                    <a:pt x="19" y="5"/>
                  </a:moveTo>
                  <a:lnTo>
                    <a:pt x="19" y="5"/>
                  </a:lnTo>
                  <a:lnTo>
                    <a:pt x="19" y="4"/>
                  </a:lnTo>
                  <a:lnTo>
                    <a:pt x="19" y="4"/>
                  </a:lnTo>
                  <a:lnTo>
                    <a:pt x="19" y="5"/>
                  </a:lnTo>
                  <a:close/>
                  <a:moveTo>
                    <a:pt x="19" y="5"/>
                  </a:moveTo>
                  <a:lnTo>
                    <a:pt x="19" y="5"/>
                  </a:lnTo>
                  <a:lnTo>
                    <a:pt x="19" y="5"/>
                  </a:lnTo>
                  <a:close/>
                  <a:moveTo>
                    <a:pt x="19" y="5"/>
                  </a:moveTo>
                  <a:cubicBezTo>
                    <a:pt x="18" y="5"/>
                    <a:pt x="18" y="5"/>
                    <a:pt x="17" y="5"/>
                  </a:cubicBezTo>
                  <a:lnTo>
                    <a:pt x="18" y="3"/>
                  </a:lnTo>
                  <a:cubicBezTo>
                    <a:pt x="18" y="4"/>
                    <a:pt x="19" y="4"/>
                    <a:pt x="19" y="4"/>
                  </a:cubicBezTo>
                  <a:lnTo>
                    <a:pt x="19" y="5"/>
                  </a:lnTo>
                  <a:close/>
                  <a:moveTo>
                    <a:pt x="17" y="5"/>
                  </a:moveTo>
                  <a:cubicBezTo>
                    <a:pt x="16" y="4"/>
                    <a:pt x="16" y="4"/>
                    <a:pt x="15" y="4"/>
                  </a:cubicBezTo>
                  <a:lnTo>
                    <a:pt x="16" y="2"/>
                  </a:lnTo>
                  <a:cubicBezTo>
                    <a:pt x="17" y="3"/>
                    <a:pt x="17" y="3"/>
                    <a:pt x="18" y="3"/>
                  </a:cubicBezTo>
                  <a:lnTo>
                    <a:pt x="17" y="5"/>
                  </a:lnTo>
                  <a:close/>
                  <a:moveTo>
                    <a:pt x="15" y="4"/>
                  </a:moveTo>
                  <a:cubicBezTo>
                    <a:pt x="13" y="2"/>
                    <a:pt x="9" y="1"/>
                    <a:pt x="7" y="1"/>
                  </a:cubicBezTo>
                  <a:lnTo>
                    <a:pt x="7" y="0"/>
                  </a:lnTo>
                  <a:cubicBezTo>
                    <a:pt x="10" y="0"/>
                    <a:pt x="13" y="1"/>
                    <a:pt x="16" y="2"/>
                  </a:cubicBezTo>
                  <a:lnTo>
                    <a:pt x="15" y="4"/>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6" y="1"/>
                    <a:pt x="6" y="1"/>
                    <a:pt x="6" y="2"/>
                  </a:cubicBezTo>
                  <a:lnTo>
                    <a:pt x="5" y="0"/>
                  </a:lnTo>
                  <a:cubicBezTo>
                    <a:pt x="6" y="0"/>
                    <a:pt x="6" y="0"/>
                    <a:pt x="7" y="0"/>
                  </a:cubicBezTo>
                  <a:lnTo>
                    <a:pt x="7" y="1"/>
                  </a:lnTo>
                  <a:close/>
                  <a:moveTo>
                    <a:pt x="6" y="2"/>
                  </a:moveTo>
                  <a:cubicBezTo>
                    <a:pt x="5" y="2"/>
                    <a:pt x="5" y="2"/>
                    <a:pt x="5" y="2"/>
                  </a:cubicBezTo>
                  <a:lnTo>
                    <a:pt x="4" y="1"/>
                  </a:lnTo>
                  <a:cubicBezTo>
                    <a:pt x="4" y="1"/>
                    <a:pt x="5" y="0"/>
                    <a:pt x="5" y="0"/>
                  </a:cubicBezTo>
                  <a:lnTo>
                    <a:pt x="6" y="2"/>
                  </a:lnTo>
                  <a:close/>
                  <a:moveTo>
                    <a:pt x="5" y="2"/>
                  </a:moveTo>
                  <a:cubicBezTo>
                    <a:pt x="3" y="3"/>
                    <a:pt x="2" y="5"/>
                    <a:pt x="2" y="8"/>
                  </a:cubicBezTo>
                  <a:lnTo>
                    <a:pt x="1" y="7"/>
                  </a:lnTo>
                  <a:cubicBezTo>
                    <a:pt x="1" y="5"/>
                    <a:pt x="2" y="2"/>
                    <a:pt x="4" y="1"/>
                  </a:cubicBezTo>
                  <a:lnTo>
                    <a:pt x="5" y="2"/>
                  </a:lnTo>
                  <a:close/>
                  <a:moveTo>
                    <a:pt x="1" y="7"/>
                  </a:moveTo>
                  <a:lnTo>
                    <a:pt x="1" y="7"/>
                  </a:lnTo>
                  <a:lnTo>
                    <a:pt x="1" y="7"/>
                  </a:lnTo>
                  <a:close/>
                  <a:moveTo>
                    <a:pt x="2" y="8"/>
                  </a:moveTo>
                  <a:lnTo>
                    <a:pt x="2" y="8"/>
                  </a:lnTo>
                  <a:lnTo>
                    <a:pt x="1" y="7"/>
                  </a:lnTo>
                  <a:lnTo>
                    <a:pt x="1" y="7"/>
                  </a:lnTo>
                  <a:lnTo>
                    <a:pt x="2" y="8"/>
                  </a:lnTo>
                  <a:close/>
                  <a:moveTo>
                    <a:pt x="1" y="7"/>
                  </a:moveTo>
                  <a:lnTo>
                    <a:pt x="1" y="7"/>
                  </a:lnTo>
                  <a:lnTo>
                    <a:pt x="1" y="7"/>
                  </a:lnTo>
                  <a:close/>
                  <a:moveTo>
                    <a:pt x="2" y="8"/>
                  </a:moveTo>
                  <a:cubicBezTo>
                    <a:pt x="2" y="8"/>
                    <a:pt x="2" y="8"/>
                    <a:pt x="2" y="9"/>
                  </a:cubicBezTo>
                  <a:lnTo>
                    <a:pt x="0" y="9"/>
                  </a:lnTo>
                  <a:cubicBezTo>
                    <a:pt x="0" y="8"/>
                    <a:pt x="0" y="8"/>
                    <a:pt x="1" y="7"/>
                  </a:cubicBezTo>
                  <a:lnTo>
                    <a:pt x="2" y="8"/>
                  </a:lnTo>
                  <a:close/>
                  <a:moveTo>
                    <a:pt x="2" y="9"/>
                  </a:moveTo>
                  <a:cubicBezTo>
                    <a:pt x="2" y="9"/>
                    <a:pt x="2" y="10"/>
                    <a:pt x="2" y="10"/>
                  </a:cubicBezTo>
                  <a:lnTo>
                    <a:pt x="1" y="11"/>
                  </a:lnTo>
                  <a:cubicBezTo>
                    <a:pt x="1" y="10"/>
                    <a:pt x="0" y="10"/>
                    <a:pt x="0" y="9"/>
                  </a:cubicBezTo>
                  <a:lnTo>
                    <a:pt x="2" y="9"/>
                  </a:lnTo>
                  <a:close/>
                  <a:moveTo>
                    <a:pt x="2" y="10"/>
                  </a:moveTo>
                  <a:cubicBezTo>
                    <a:pt x="2" y="13"/>
                    <a:pt x="4" y="15"/>
                    <a:pt x="6" y="16"/>
                  </a:cubicBezTo>
                  <a:lnTo>
                    <a:pt x="6" y="17"/>
                  </a:lnTo>
                  <a:cubicBezTo>
                    <a:pt x="3" y="16"/>
                    <a:pt x="1" y="14"/>
                    <a:pt x="1" y="11"/>
                  </a:cubicBezTo>
                  <a:lnTo>
                    <a:pt x="2" y="10"/>
                  </a:lnTo>
                  <a:close/>
                  <a:moveTo>
                    <a:pt x="6" y="16"/>
                  </a:moveTo>
                  <a:lnTo>
                    <a:pt x="6" y="16"/>
                  </a:lnTo>
                  <a:lnTo>
                    <a:pt x="6" y="16"/>
                  </a:lnTo>
                  <a:close/>
                  <a:moveTo>
                    <a:pt x="6" y="16"/>
                  </a:moveTo>
                  <a:lnTo>
                    <a:pt x="6" y="16"/>
                  </a:lnTo>
                  <a:lnTo>
                    <a:pt x="6" y="17"/>
                  </a:lnTo>
                  <a:lnTo>
                    <a:pt x="6" y="17"/>
                  </a:lnTo>
                  <a:lnTo>
                    <a:pt x="6" y="16"/>
                  </a:lnTo>
                  <a:close/>
                  <a:moveTo>
                    <a:pt x="6" y="16"/>
                  </a:moveTo>
                  <a:cubicBezTo>
                    <a:pt x="7" y="16"/>
                    <a:pt x="8" y="16"/>
                    <a:pt x="8" y="16"/>
                  </a:cubicBezTo>
                  <a:lnTo>
                    <a:pt x="8" y="17"/>
                  </a:lnTo>
                  <a:cubicBezTo>
                    <a:pt x="7" y="17"/>
                    <a:pt x="7" y="17"/>
                    <a:pt x="6" y="17"/>
                  </a:cubicBezTo>
                  <a:lnTo>
                    <a:pt x="6" y="16"/>
                  </a:lnTo>
                  <a:close/>
                  <a:moveTo>
                    <a:pt x="8" y="16"/>
                  </a:moveTo>
                  <a:cubicBezTo>
                    <a:pt x="12" y="17"/>
                    <a:pt x="15" y="17"/>
                    <a:pt x="18" y="16"/>
                  </a:cubicBezTo>
                  <a:lnTo>
                    <a:pt x="19" y="17"/>
                  </a:lnTo>
                  <a:cubicBezTo>
                    <a:pt x="15" y="19"/>
                    <a:pt x="12" y="18"/>
                    <a:pt x="8" y="17"/>
                  </a:cubicBezTo>
                  <a:lnTo>
                    <a:pt x="8" y="16"/>
                  </a:lnTo>
                  <a:close/>
                  <a:moveTo>
                    <a:pt x="18" y="16"/>
                  </a:moveTo>
                  <a:lnTo>
                    <a:pt x="18" y="16"/>
                  </a:lnTo>
                  <a:lnTo>
                    <a:pt x="18" y="17"/>
                  </a:lnTo>
                  <a:lnTo>
                    <a:pt x="18" y="16"/>
                  </a:lnTo>
                  <a:close/>
                  <a:moveTo>
                    <a:pt x="18" y="16"/>
                  </a:moveTo>
                  <a:cubicBezTo>
                    <a:pt x="20" y="15"/>
                    <a:pt x="21" y="14"/>
                    <a:pt x="22" y="13"/>
                  </a:cubicBezTo>
                  <a:lnTo>
                    <a:pt x="23" y="14"/>
                  </a:lnTo>
                  <a:cubicBezTo>
                    <a:pt x="22" y="15"/>
                    <a:pt x="21" y="16"/>
                    <a:pt x="19" y="17"/>
                  </a:cubicBezTo>
                  <a:lnTo>
                    <a:pt x="18" y="16"/>
                  </a:lnTo>
                  <a:close/>
                  <a:moveTo>
                    <a:pt x="22" y="13"/>
                  </a:moveTo>
                  <a:cubicBezTo>
                    <a:pt x="22" y="12"/>
                    <a:pt x="23" y="12"/>
                    <a:pt x="23" y="11"/>
                  </a:cubicBezTo>
                  <a:lnTo>
                    <a:pt x="24" y="11"/>
                  </a:lnTo>
                  <a:cubicBezTo>
                    <a:pt x="24" y="12"/>
                    <a:pt x="24" y="13"/>
                    <a:pt x="23" y="14"/>
                  </a:cubicBezTo>
                  <a:lnTo>
                    <a:pt x="22" y="13"/>
                  </a:lnTo>
                  <a:close/>
                  <a:moveTo>
                    <a:pt x="24" y="11"/>
                  </a:moveTo>
                  <a:lnTo>
                    <a:pt x="24" y="11"/>
                  </a:lnTo>
                  <a:lnTo>
                    <a:pt x="23" y="11"/>
                  </a:lnTo>
                  <a:lnTo>
                    <a:pt x="24" y="11"/>
                  </a:lnTo>
                  <a:close/>
                  <a:moveTo>
                    <a:pt x="23" y="11"/>
                  </a:moveTo>
                  <a:cubicBezTo>
                    <a:pt x="23" y="10"/>
                    <a:pt x="23" y="10"/>
                    <a:pt x="22" y="9"/>
                  </a:cubicBezTo>
                  <a:lnTo>
                    <a:pt x="23" y="9"/>
                  </a:lnTo>
                  <a:cubicBezTo>
                    <a:pt x="24" y="9"/>
                    <a:pt x="24" y="10"/>
                    <a:pt x="24" y="11"/>
                  </a:cubicBezTo>
                  <a:lnTo>
                    <a:pt x="23" y="11"/>
                  </a:lnTo>
                  <a:close/>
                  <a:moveTo>
                    <a:pt x="22" y="9"/>
                  </a:moveTo>
                  <a:cubicBezTo>
                    <a:pt x="22" y="8"/>
                    <a:pt x="21" y="7"/>
                    <a:pt x="19" y="5"/>
                  </a:cubicBezTo>
                  <a:lnTo>
                    <a:pt x="19" y="4"/>
                  </a:lnTo>
                  <a:cubicBezTo>
                    <a:pt x="22" y="6"/>
                    <a:pt x="23" y="7"/>
                    <a:pt x="23" y="9"/>
                  </a:cubicBez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4" name="Freeform 674"/>
            <p:cNvSpPr>
              <a:spLocks/>
            </p:cNvSpPr>
            <p:nvPr/>
          </p:nvSpPr>
          <p:spPr bwMode="auto">
            <a:xfrm>
              <a:off x="2249" y="1347"/>
              <a:ext cx="184" cy="106"/>
            </a:xfrm>
            <a:custGeom>
              <a:avLst/>
              <a:gdLst>
                <a:gd name="T0" fmla="*/ 28 w 33"/>
                <a:gd name="T1" fmla="*/ 3 h 19"/>
                <a:gd name="T2" fmla="*/ 18 w 33"/>
                <a:gd name="T3" fmla="*/ 3 h 19"/>
                <a:gd name="T4" fmla="*/ 5 w 33"/>
                <a:gd name="T5" fmla="*/ 2 h 19"/>
                <a:gd name="T6" fmla="*/ 1 w 33"/>
                <a:gd name="T7" fmla="*/ 5 h 19"/>
                <a:gd name="T8" fmla="*/ 5 w 33"/>
                <a:gd name="T9" fmla="*/ 14 h 19"/>
                <a:gd name="T10" fmla="*/ 9 w 33"/>
                <a:gd name="T11" fmla="*/ 17 h 19"/>
                <a:gd name="T12" fmla="*/ 20 w 33"/>
                <a:gd name="T13" fmla="*/ 18 h 19"/>
                <a:gd name="T14" fmla="*/ 31 w 33"/>
                <a:gd name="T15" fmla="*/ 11 h 19"/>
                <a:gd name="T16" fmla="*/ 33 w 33"/>
                <a:gd name="T17" fmla="*/ 7 h 19"/>
                <a:gd name="T18" fmla="*/ 28 w 33"/>
                <a:gd name="T1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9">
                  <a:moveTo>
                    <a:pt x="28" y="3"/>
                  </a:moveTo>
                  <a:cubicBezTo>
                    <a:pt x="25" y="3"/>
                    <a:pt x="21" y="3"/>
                    <a:pt x="18" y="3"/>
                  </a:cubicBezTo>
                  <a:cubicBezTo>
                    <a:pt x="14" y="2"/>
                    <a:pt x="10" y="0"/>
                    <a:pt x="5" y="2"/>
                  </a:cubicBezTo>
                  <a:cubicBezTo>
                    <a:pt x="3" y="2"/>
                    <a:pt x="1" y="3"/>
                    <a:pt x="1" y="5"/>
                  </a:cubicBezTo>
                  <a:cubicBezTo>
                    <a:pt x="0" y="9"/>
                    <a:pt x="4" y="10"/>
                    <a:pt x="5" y="14"/>
                  </a:cubicBezTo>
                  <a:cubicBezTo>
                    <a:pt x="6" y="15"/>
                    <a:pt x="7" y="16"/>
                    <a:pt x="9" y="17"/>
                  </a:cubicBezTo>
                  <a:cubicBezTo>
                    <a:pt x="13" y="19"/>
                    <a:pt x="17" y="19"/>
                    <a:pt x="20" y="18"/>
                  </a:cubicBezTo>
                  <a:cubicBezTo>
                    <a:pt x="25" y="18"/>
                    <a:pt x="28" y="14"/>
                    <a:pt x="31" y="11"/>
                  </a:cubicBezTo>
                  <a:cubicBezTo>
                    <a:pt x="32" y="10"/>
                    <a:pt x="33" y="8"/>
                    <a:pt x="33" y="7"/>
                  </a:cubicBezTo>
                  <a:cubicBezTo>
                    <a:pt x="33" y="5"/>
                    <a:pt x="30" y="3"/>
                    <a:pt x="2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5" name="Freeform 675"/>
            <p:cNvSpPr>
              <a:spLocks noEditPoints="1"/>
            </p:cNvSpPr>
            <p:nvPr/>
          </p:nvSpPr>
          <p:spPr bwMode="auto">
            <a:xfrm>
              <a:off x="2243" y="1347"/>
              <a:ext cx="196" cy="106"/>
            </a:xfrm>
            <a:custGeom>
              <a:avLst/>
              <a:gdLst>
                <a:gd name="T0" fmla="*/ 28 w 35"/>
                <a:gd name="T1" fmla="*/ 3 h 19"/>
                <a:gd name="T2" fmla="*/ 28 w 35"/>
                <a:gd name="T3" fmla="*/ 4 h 19"/>
                <a:gd name="T4" fmla="*/ 28 w 35"/>
                <a:gd name="T5" fmla="*/ 3 h 19"/>
                <a:gd name="T6" fmla="*/ 19 w 35"/>
                <a:gd name="T7" fmla="*/ 2 h 19"/>
                <a:gd name="T8" fmla="*/ 19 w 35"/>
                <a:gd name="T9" fmla="*/ 4 h 19"/>
                <a:gd name="T10" fmla="*/ 19 w 35"/>
                <a:gd name="T11" fmla="*/ 2 h 19"/>
                <a:gd name="T12" fmla="*/ 7 w 35"/>
                <a:gd name="T13" fmla="*/ 2 h 19"/>
                <a:gd name="T14" fmla="*/ 15 w 35"/>
                <a:gd name="T15" fmla="*/ 3 h 19"/>
                <a:gd name="T16" fmla="*/ 6 w 35"/>
                <a:gd name="T17" fmla="*/ 2 h 19"/>
                <a:gd name="T18" fmla="*/ 6 w 35"/>
                <a:gd name="T19" fmla="*/ 2 h 19"/>
                <a:gd name="T20" fmla="*/ 7 w 35"/>
                <a:gd name="T21" fmla="*/ 2 h 19"/>
                <a:gd name="T22" fmla="*/ 6 w 35"/>
                <a:gd name="T23" fmla="*/ 2 h 19"/>
                <a:gd name="T24" fmla="*/ 6 w 35"/>
                <a:gd name="T25" fmla="*/ 2 h 19"/>
                <a:gd name="T26" fmla="*/ 7 w 35"/>
                <a:gd name="T27" fmla="*/ 2 h 19"/>
                <a:gd name="T28" fmla="*/ 1 w 35"/>
                <a:gd name="T29" fmla="*/ 5 h 19"/>
                <a:gd name="T30" fmla="*/ 2 w 35"/>
                <a:gd name="T31" fmla="*/ 5 h 19"/>
                <a:gd name="T32" fmla="*/ 2 w 35"/>
                <a:gd name="T33" fmla="*/ 5 h 19"/>
                <a:gd name="T34" fmla="*/ 1 w 35"/>
                <a:gd name="T35" fmla="*/ 5 h 19"/>
                <a:gd name="T36" fmla="*/ 7 w 35"/>
                <a:gd name="T37" fmla="*/ 14 h 19"/>
                <a:gd name="T38" fmla="*/ 4 w 35"/>
                <a:gd name="T39" fmla="*/ 9 h 19"/>
                <a:gd name="T40" fmla="*/ 6 w 35"/>
                <a:gd name="T41" fmla="*/ 14 h 19"/>
                <a:gd name="T42" fmla="*/ 9 w 35"/>
                <a:gd name="T43" fmla="*/ 17 h 19"/>
                <a:gd name="T44" fmla="*/ 9 w 35"/>
                <a:gd name="T45" fmla="*/ 17 h 19"/>
                <a:gd name="T46" fmla="*/ 9 w 35"/>
                <a:gd name="T47" fmla="*/ 17 h 19"/>
                <a:gd name="T48" fmla="*/ 9 w 35"/>
                <a:gd name="T49" fmla="*/ 17 h 19"/>
                <a:gd name="T50" fmla="*/ 10 w 35"/>
                <a:gd name="T51" fmla="*/ 17 h 19"/>
                <a:gd name="T52" fmla="*/ 10 w 35"/>
                <a:gd name="T53" fmla="*/ 16 h 19"/>
                <a:gd name="T54" fmla="*/ 10 w 35"/>
                <a:gd name="T55" fmla="*/ 17 h 19"/>
                <a:gd name="T56" fmla="*/ 21 w 35"/>
                <a:gd name="T57" fmla="*/ 18 h 19"/>
                <a:gd name="T58" fmla="*/ 16 w 35"/>
                <a:gd name="T59" fmla="*/ 18 h 19"/>
                <a:gd name="T60" fmla="*/ 21 w 35"/>
                <a:gd name="T61" fmla="*/ 18 h 19"/>
                <a:gd name="T62" fmla="*/ 30 w 35"/>
                <a:gd name="T63" fmla="*/ 14 h 19"/>
                <a:gd name="T64" fmla="*/ 29 w 35"/>
                <a:gd name="T65" fmla="*/ 13 h 19"/>
                <a:gd name="T66" fmla="*/ 30 w 35"/>
                <a:gd name="T67" fmla="*/ 14 h 19"/>
                <a:gd name="T68" fmla="*/ 32 w 35"/>
                <a:gd name="T69" fmla="*/ 10 h 19"/>
                <a:gd name="T70" fmla="*/ 32 w 35"/>
                <a:gd name="T71" fmla="*/ 10 h 19"/>
                <a:gd name="T72" fmla="*/ 33 w 35"/>
                <a:gd name="T73" fmla="*/ 11 h 19"/>
                <a:gd name="T74" fmla="*/ 33 w 35"/>
                <a:gd name="T75" fmla="*/ 11 h 19"/>
                <a:gd name="T76" fmla="*/ 32 w 35"/>
                <a:gd name="T77" fmla="*/ 10 h 19"/>
                <a:gd name="T78" fmla="*/ 33 w 35"/>
                <a:gd name="T79" fmla="*/ 11 h 19"/>
                <a:gd name="T80" fmla="*/ 33 w 35"/>
                <a:gd name="T81" fmla="*/ 10 h 19"/>
                <a:gd name="T82" fmla="*/ 32 w 35"/>
                <a:gd name="T83" fmla="*/ 10 h 19"/>
                <a:gd name="T84" fmla="*/ 34 w 35"/>
                <a:gd name="T85" fmla="*/ 7 h 19"/>
                <a:gd name="T86" fmla="*/ 33 w 35"/>
                <a:gd name="T87" fmla="*/ 7 h 19"/>
                <a:gd name="T88" fmla="*/ 33 w 35"/>
                <a:gd name="T89" fmla="*/ 7 h 19"/>
                <a:gd name="T90" fmla="*/ 34 w 35"/>
                <a:gd name="T91" fmla="*/ 6 h 19"/>
                <a:gd name="T92" fmla="*/ 34 w 35"/>
                <a:gd name="T93" fmla="*/ 6 h 19"/>
                <a:gd name="T94" fmla="*/ 33 w 35"/>
                <a:gd name="T95" fmla="*/ 7 h 19"/>
                <a:gd name="T96" fmla="*/ 34 w 35"/>
                <a:gd name="T97" fmla="*/ 6 h 19"/>
                <a:gd name="T98" fmla="*/ 32 w 35"/>
                <a:gd name="T99" fmla="*/ 5 h 19"/>
                <a:gd name="T100" fmla="*/ 33 w 35"/>
                <a:gd name="T101" fmla="*/ 6 h 19"/>
                <a:gd name="T102" fmla="*/ 29 w 35"/>
                <a:gd name="T103" fmla="*/ 3 h 19"/>
                <a:gd name="T104" fmla="*/ 29 w 35"/>
                <a:gd name="T10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9">
                  <a:moveTo>
                    <a:pt x="29" y="4"/>
                  </a:moveTo>
                  <a:lnTo>
                    <a:pt x="28" y="4"/>
                  </a:lnTo>
                  <a:lnTo>
                    <a:pt x="28" y="3"/>
                  </a:lnTo>
                  <a:lnTo>
                    <a:pt x="29" y="3"/>
                  </a:lnTo>
                  <a:lnTo>
                    <a:pt x="29" y="4"/>
                  </a:lnTo>
                  <a:close/>
                  <a:moveTo>
                    <a:pt x="28" y="4"/>
                  </a:moveTo>
                  <a:cubicBezTo>
                    <a:pt x="25" y="4"/>
                    <a:pt x="22" y="4"/>
                    <a:pt x="19" y="4"/>
                  </a:cubicBezTo>
                  <a:lnTo>
                    <a:pt x="19" y="2"/>
                  </a:lnTo>
                  <a:cubicBezTo>
                    <a:pt x="22" y="3"/>
                    <a:pt x="25" y="3"/>
                    <a:pt x="28" y="3"/>
                  </a:cubicBezTo>
                  <a:lnTo>
                    <a:pt x="28" y="4"/>
                  </a:lnTo>
                  <a:close/>
                  <a:moveTo>
                    <a:pt x="19" y="2"/>
                  </a:moveTo>
                  <a:lnTo>
                    <a:pt x="19" y="2"/>
                  </a:lnTo>
                  <a:lnTo>
                    <a:pt x="19" y="3"/>
                  </a:lnTo>
                  <a:lnTo>
                    <a:pt x="19" y="2"/>
                  </a:lnTo>
                  <a:close/>
                  <a:moveTo>
                    <a:pt x="19" y="4"/>
                  </a:moveTo>
                  <a:cubicBezTo>
                    <a:pt x="18" y="3"/>
                    <a:pt x="16" y="3"/>
                    <a:pt x="15" y="3"/>
                  </a:cubicBezTo>
                  <a:lnTo>
                    <a:pt x="15" y="1"/>
                  </a:lnTo>
                  <a:cubicBezTo>
                    <a:pt x="17" y="2"/>
                    <a:pt x="18" y="2"/>
                    <a:pt x="19" y="2"/>
                  </a:cubicBezTo>
                  <a:lnTo>
                    <a:pt x="19" y="4"/>
                  </a:lnTo>
                  <a:close/>
                  <a:moveTo>
                    <a:pt x="15" y="3"/>
                  </a:moveTo>
                  <a:cubicBezTo>
                    <a:pt x="12" y="2"/>
                    <a:pt x="9" y="1"/>
                    <a:pt x="7" y="2"/>
                  </a:cubicBezTo>
                  <a:lnTo>
                    <a:pt x="6" y="1"/>
                  </a:lnTo>
                  <a:cubicBezTo>
                    <a:pt x="9" y="0"/>
                    <a:pt x="12" y="1"/>
                    <a:pt x="15" y="1"/>
                  </a:cubicBezTo>
                  <a:lnTo>
                    <a:pt x="15" y="3"/>
                  </a:lnTo>
                  <a:close/>
                  <a:moveTo>
                    <a:pt x="7" y="2"/>
                  </a:moveTo>
                  <a:lnTo>
                    <a:pt x="7" y="2"/>
                  </a:lnTo>
                  <a:lnTo>
                    <a:pt x="6" y="2"/>
                  </a:lnTo>
                  <a:lnTo>
                    <a:pt x="7" y="2"/>
                  </a:lnTo>
                  <a:close/>
                  <a:moveTo>
                    <a:pt x="7" y="2"/>
                  </a:moveTo>
                  <a:lnTo>
                    <a:pt x="6" y="2"/>
                  </a:lnTo>
                  <a:lnTo>
                    <a:pt x="6" y="1"/>
                  </a:lnTo>
                  <a:lnTo>
                    <a:pt x="6" y="1"/>
                  </a:lnTo>
                  <a:lnTo>
                    <a:pt x="7" y="2"/>
                  </a:lnTo>
                  <a:close/>
                  <a:moveTo>
                    <a:pt x="6" y="1"/>
                  </a:moveTo>
                  <a:lnTo>
                    <a:pt x="6" y="1"/>
                  </a:lnTo>
                  <a:lnTo>
                    <a:pt x="6" y="2"/>
                  </a:lnTo>
                  <a:lnTo>
                    <a:pt x="6" y="1"/>
                  </a:lnTo>
                  <a:close/>
                  <a:moveTo>
                    <a:pt x="7" y="2"/>
                  </a:moveTo>
                  <a:cubicBezTo>
                    <a:pt x="6" y="2"/>
                    <a:pt x="6" y="2"/>
                    <a:pt x="6" y="2"/>
                  </a:cubicBezTo>
                  <a:lnTo>
                    <a:pt x="6" y="1"/>
                  </a:lnTo>
                  <a:cubicBezTo>
                    <a:pt x="6" y="1"/>
                    <a:pt x="6" y="1"/>
                    <a:pt x="6" y="1"/>
                  </a:cubicBezTo>
                  <a:lnTo>
                    <a:pt x="7" y="2"/>
                  </a:lnTo>
                  <a:close/>
                  <a:moveTo>
                    <a:pt x="6" y="2"/>
                  </a:moveTo>
                  <a:cubicBezTo>
                    <a:pt x="4" y="3"/>
                    <a:pt x="2" y="3"/>
                    <a:pt x="2" y="5"/>
                  </a:cubicBezTo>
                  <a:lnTo>
                    <a:pt x="1" y="5"/>
                  </a:lnTo>
                  <a:cubicBezTo>
                    <a:pt x="1" y="2"/>
                    <a:pt x="4" y="2"/>
                    <a:pt x="6" y="1"/>
                  </a:cubicBezTo>
                  <a:lnTo>
                    <a:pt x="6" y="2"/>
                  </a:lnTo>
                  <a:close/>
                  <a:moveTo>
                    <a:pt x="2" y="5"/>
                  </a:moveTo>
                  <a:lnTo>
                    <a:pt x="2" y="5"/>
                  </a:lnTo>
                  <a:lnTo>
                    <a:pt x="2" y="5"/>
                  </a:lnTo>
                  <a:close/>
                  <a:moveTo>
                    <a:pt x="2" y="5"/>
                  </a:moveTo>
                  <a:cubicBezTo>
                    <a:pt x="2" y="7"/>
                    <a:pt x="3" y="8"/>
                    <a:pt x="4" y="9"/>
                  </a:cubicBezTo>
                  <a:lnTo>
                    <a:pt x="3" y="10"/>
                  </a:lnTo>
                  <a:cubicBezTo>
                    <a:pt x="2" y="9"/>
                    <a:pt x="0" y="7"/>
                    <a:pt x="1" y="5"/>
                  </a:cubicBezTo>
                  <a:lnTo>
                    <a:pt x="2" y="5"/>
                  </a:lnTo>
                  <a:close/>
                  <a:moveTo>
                    <a:pt x="4" y="9"/>
                  </a:moveTo>
                  <a:cubicBezTo>
                    <a:pt x="5" y="11"/>
                    <a:pt x="6" y="12"/>
                    <a:pt x="7" y="14"/>
                  </a:cubicBezTo>
                  <a:lnTo>
                    <a:pt x="6" y="14"/>
                  </a:lnTo>
                  <a:cubicBezTo>
                    <a:pt x="5" y="12"/>
                    <a:pt x="4" y="11"/>
                    <a:pt x="3" y="10"/>
                  </a:cubicBezTo>
                  <a:lnTo>
                    <a:pt x="4" y="9"/>
                  </a:lnTo>
                  <a:close/>
                  <a:moveTo>
                    <a:pt x="6" y="14"/>
                  </a:moveTo>
                  <a:lnTo>
                    <a:pt x="6" y="14"/>
                  </a:lnTo>
                  <a:lnTo>
                    <a:pt x="6" y="14"/>
                  </a:lnTo>
                  <a:close/>
                  <a:moveTo>
                    <a:pt x="7" y="14"/>
                  </a:moveTo>
                  <a:cubicBezTo>
                    <a:pt x="7" y="14"/>
                    <a:pt x="8" y="15"/>
                    <a:pt x="9" y="15"/>
                  </a:cubicBezTo>
                  <a:lnTo>
                    <a:pt x="9" y="17"/>
                  </a:lnTo>
                  <a:cubicBezTo>
                    <a:pt x="7" y="16"/>
                    <a:pt x="6" y="15"/>
                    <a:pt x="6" y="14"/>
                  </a:cubicBezTo>
                  <a:lnTo>
                    <a:pt x="7" y="14"/>
                  </a:lnTo>
                  <a:close/>
                  <a:moveTo>
                    <a:pt x="9" y="17"/>
                  </a:moveTo>
                  <a:lnTo>
                    <a:pt x="9" y="17"/>
                  </a:lnTo>
                  <a:lnTo>
                    <a:pt x="9" y="16"/>
                  </a:lnTo>
                  <a:lnTo>
                    <a:pt x="9" y="17"/>
                  </a:lnTo>
                  <a:close/>
                  <a:moveTo>
                    <a:pt x="9" y="15"/>
                  </a:moveTo>
                  <a:cubicBezTo>
                    <a:pt x="9" y="16"/>
                    <a:pt x="10" y="16"/>
                    <a:pt x="10" y="16"/>
                  </a:cubicBezTo>
                  <a:lnTo>
                    <a:pt x="9" y="17"/>
                  </a:lnTo>
                  <a:cubicBezTo>
                    <a:pt x="9" y="17"/>
                    <a:pt x="9" y="17"/>
                    <a:pt x="9" y="17"/>
                  </a:cubicBezTo>
                  <a:lnTo>
                    <a:pt x="9" y="15"/>
                  </a:lnTo>
                  <a:close/>
                  <a:moveTo>
                    <a:pt x="10" y="17"/>
                  </a:moveTo>
                  <a:lnTo>
                    <a:pt x="9" y="17"/>
                  </a:lnTo>
                  <a:lnTo>
                    <a:pt x="10" y="17"/>
                  </a:lnTo>
                  <a:close/>
                  <a:moveTo>
                    <a:pt x="10" y="16"/>
                  </a:moveTo>
                  <a:cubicBezTo>
                    <a:pt x="12" y="17"/>
                    <a:pt x="14" y="17"/>
                    <a:pt x="16" y="18"/>
                  </a:cubicBezTo>
                  <a:lnTo>
                    <a:pt x="16" y="19"/>
                  </a:lnTo>
                  <a:cubicBezTo>
                    <a:pt x="13" y="19"/>
                    <a:pt x="11" y="18"/>
                    <a:pt x="10" y="17"/>
                  </a:cubicBezTo>
                  <a:lnTo>
                    <a:pt x="10" y="16"/>
                  </a:lnTo>
                  <a:close/>
                  <a:moveTo>
                    <a:pt x="16" y="18"/>
                  </a:moveTo>
                  <a:cubicBezTo>
                    <a:pt x="18" y="18"/>
                    <a:pt x="20" y="18"/>
                    <a:pt x="21" y="18"/>
                  </a:cubicBezTo>
                  <a:lnTo>
                    <a:pt x="22" y="19"/>
                  </a:lnTo>
                  <a:cubicBezTo>
                    <a:pt x="20" y="19"/>
                    <a:pt x="18" y="19"/>
                    <a:pt x="16" y="19"/>
                  </a:cubicBezTo>
                  <a:lnTo>
                    <a:pt x="16" y="18"/>
                  </a:lnTo>
                  <a:close/>
                  <a:moveTo>
                    <a:pt x="21" y="18"/>
                  </a:moveTo>
                  <a:lnTo>
                    <a:pt x="21" y="18"/>
                  </a:lnTo>
                  <a:lnTo>
                    <a:pt x="21" y="18"/>
                  </a:lnTo>
                  <a:close/>
                  <a:moveTo>
                    <a:pt x="21" y="18"/>
                  </a:moveTo>
                  <a:cubicBezTo>
                    <a:pt x="25" y="17"/>
                    <a:pt x="27" y="15"/>
                    <a:pt x="29" y="13"/>
                  </a:cubicBezTo>
                  <a:lnTo>
                    <a:pt x="30" y="14"/>
                  </a:lnTo>
                  <a:cubicBezTo>
                    <a:pt x="28" y="16"/>
                    <a:pt x="25" y="19"/>
                    <a:pt x="22" y="19"/>
                  </a:cubicBezTo>
                  <a:lnTo>
                    <a:pt x="21" y="18"/>
                  </a:lnTo>
                  <a:close/>
                  <a:moveTo>
                    <a:pt x="29" y="13"/>
                  </a:moveTo>
                  <a:cubicBezTo>
                    <a:pt x="30" y="12"/>
                    <a:pt x="31" y="11"/>
                    <a:pt x="32" y="10"/>
                  </a:cubicBezTo>
                  <a:lnTo>
                    <a:pt x="33" y="11"/>
                  </a:lnTo>
                  <a:cubicBezTo>
                    <a:pt x="32" y="12"/>
                    <a:pt x="31" y="13"/>
                    <a:pt x="30" y="14"/>
                  </a:cubicBezTo>
                  <a:lnTo>
                    <a:pt x="29" y="13"/>
                  </a:lnTo>
                  <a:close/>
                  <a:moveTo>
                    <a:pt x="32" y="10"/>
                  </a:moveTo>
                  <a:lnTo>
                    <a:pt x="32" y="10"/>
                  </a:lnTo>
                  <a:lnTo>
                    <a:pt x="32" y="11"/>
                  </a:lnTo>
                  <a:lnTo>
                    <a:pt x="32" y="10"/>
                  </a:lnTo>
                  <a:close/>
                  <a:moveTo>
                    <a:pt x="32" y="10"/>
                  </a:moveTo>
                  <a:lnTo>
                    <a:pt x="32" y="10"/>
                  </a:lnTo>
                  <a:lnTo>
                    <a:pt x="33" y="11"/>
                  </a:lnTo>
                  <a:lnTo>
                    <a:pt x="33" y="11"/>
                  </a:lnTo>
                  <a:lnTo>
                    <a:pt x="32" y="10"/>
                  </a:lnTo>
                  <a:close/>
                  <a:moveTo>
                    <a:pt x="33" y="11"/>
                  </a:moveTo>
                  <a:lnTo>
                    <a:pt x="33" y="11"/>
                  </a:lnTo>
                  <a:lnTo>
                    <a:pt x="32" y="11"/>
                  </a:lnTo>
                  <a:lnTo>
                    <a:pt x="33" y="11"/>
                  </a:lnTo>
                  <a:close/>
                  <a:moveTo>
                    <a:pt x="32" y="10"/>
                  </a:moveTo>
                  <a:cubicBezTo>
                    <a:pt x="32" y="10"/>
                    <a:pt x="32" y="10"/>
                    <a:pt x="32" y="10"/>
                  </a:cubicBezTo>
                  <a:lnTo>
                    <a:pt x="33" y="11"/>
                  </a:lnTo>
                  <a:cubicBezTo>
                    <a:pt x="33" y="11"/>
                    <a:pt x="33" y="11"/>
                    <a:pt x="33" y="11"/>
                  </a:cubicBezTo>
                  <a:lnTo>
                    <a:pt x="32" y="10"/>
                  </a:lnTo>
                  <a:close/>
                  <a:moveTo>
                    <a:pt x="32" y="10"/>
                  </a:moveTo>
                  <a:cubicBezTo>
                    <a:pt x="32" y="10"/>
                    <a:pt x="33" y="10"/>
                    <a:pt x="33" y="10"/>
                  </a:cubicBezTo>
                  <a:lnTo>
                    <a:pt x="34" y="10"/>
                  </a:lnTo>
                  <a:cubicBezTo>
                    <a:pt x="34" y="10"/>
                    <a:pt x="34" y="11"/>
                    <a:pt x="33" y="11"/>
                  </a:cubicBezTo>
                  <a:lnTo>
                    <a:pt x="32" y="10"/>
                  </a:lnTo>
                  <a:close/>
                  <a:moveTo>
                    <a:pt x="33" y="10"/>
                  </a:moveTo>
                  <a:cubicBezTo>
                    <a:pt x="33" y="9"/>
                    <a:pt x="33" y="8"/>
                    <a:pt x="33" y="7"/>
                  </a:cubicBezTo>
                  <a:lnTo>
                    <a:pt x="34" y="7"/>
                  </a:lnTo>
                  <a:cubicBezTo>
                    <a:pt x="35" y="8"/>
                    <a:pt x="34" y="9"/>
                    <a:pt x="34" y="10"/>
                  </a:cubicBezTo>
                  <a:lnTo>
                    <a:pt x="33" y="10"/>
                  </a:lnTo>
                  <a:close/>
                  <a:moveTo>
                    <a:pt x="33" y="7"/>
                  </a:moveTo>
                  <a:lnTo>
                    <a:pt x="33" y="7"/>
                  </a:lnTo>
                  <a:lnTo>
                    <a:pt x="34" y="7"/>
                  </a:lnTo>
                  <a:lnTo>
                    <a:pt x="33" y="7"/>
                  </a:lnTo>
                  <a:close/>
                  <a:moveTo>
                    <a:pt x="33" y="7"/>
                  </a:moveTo>
                  <a:cubicBezTo>
                    <a:pt x="33" y="7"/>
                    <a:pt x="33" y="7"/>
                    <a:pt x="33" y="7"/>
                  </a:cubicBezTo>
                  <a:lnTo>
                    <a:pt x="34" y="6"/>
                  </a:lnTo>
                  <a:cubicBezTo>
                    <a:pt x="34" y="6"/>
                    <a:pt x="34" y="7"/>
                    <a:pt x="34" y="7"/>
                  </a:cubicBezTo>
                  <a:lnTo>
                    <a:pt x="33" y="7"/>
                  </a:lnTo>
                  <a:close/>
                  <a:moveTo>
                    <a:pt x="34" y="6"/>
                  </a:moveTo>
                  <a:lnTo>
                    <a:pt x="34" y="6"/>
                  </a:lnTo>
                  <a:lnTo>
                    <a:pt x="34" y="6"/>
                  </a:lnTo>
                  <a:close/>
                  <a:moveTo>
                    <a:pt x="33" y="7"/>
                  </a:moveTo>
                  <a:cubicBezTo>
                    <a:pt x="33" y="6"/>
                    <a:pt x="33" y="6"/>
                    <a:pt x="33" y="6"/>
                  </a:cubicBezTo>
                  <a:lnTo>
                    <a:pt x="34" y="5"/>
                  </a:lnTo>
                  <a:cubicBezTo>
                    <a:pt x="34" y="6"/>
                    <a:pt x="34" y="6"/>
                    <a:pt x="34" y="6"/>
                  </a:cubicBezTo>
                  <a:lnTo>
                    <a:pt x="33" y="7"/>
                  </a:lnTo>
                  <a:close/>
                  <a:moveTo>
                    <a:pt x="33" y="6"/>
                  </a:moveTo>
                  <a:cubicBezTo>
                    <a:pt x="33" y="6"/>
                    <a:pt x="33" y="5"/>
                    <a:pt x="32" y="5"/>
                  </a:cubicBezTo>
                  <a:lnTo>
                    <a:pt x="33" y="4"/>
                  </a:lnTo>
                  <a:cubicBezTo>
                    <a:pt x="34" y="5"/>
                    <a:pt x="34" y="5"/>
                    <a:pt x="34" y="5"/>
                  </a:cubicBezTo>
                  <a:lnTo>
                    <a:pt x="33" y="6"/>
                  </a:lnTo>
                  <a:close/>
                  <a:moveTo>
                    <a:pt x="32" y="5"/>
                  </a:moveTo>
                  <a:cubicBezTo>
                    <a:pt x="32" y="4"/>
                    <a:pt x="30" y="4"/>
                    <a:pt x="29" y="4"/>
                  </a:cubicBezTo>
                  <a:lnTo>
                    <a:pt x="29" y="3"/>
                  </a:lnTo>
                  <a:cubicBezTo>
                    <a:pt x="31" y="3"/>
                    <a:pt x="32" y="3"/>
                    <a:pt x="33" y="4"/>
                  </a:cubicBezTo>
                  <a:lnTo>
                    <a:pt x="32" y="5"/>
                  </a:lnTo>
                  <a:close/>
                  <a:moveTo>
                    <a:pt x="29" y="3"/>
                  </a:moveTo>
                  <a:lnTo>
                    <a:pt x="29" y="3"/>
                  </a:lnTo>
                  <a:lnTo>
                    <a:pt x="2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6" name="Freeform 676"/>
            <p:cNvSpPr>
              <a:spLocks noEditPoints="1"/>
            </p:cNvSpPr>
            <p:nvPr/>
          </p:nvSpPr>
          <p:spPr bwMode="auto">
            <a:xfrm>
              <a:off x="2523" y="1341"/>
              <a:ext cx="139" cy="117"/>
            </a:xfrm>
            <a:custGeom>
              <a:avLst/>
              <a:gdLst>
                <a:gd name="T0" fmla="*/ 20 w 25"/>
                <a:gd name="T1" fmla="*/ 4 h 21"/>
                <a:gd name="T2" fmla="*/ 21 w 25"/>
                <a:gd name="T3" fmla="*/ 3 h 21"/>
                <a:gd name="T4" fmla="*/ 21 w 25"/>
                <a:gd name="T5" fmla="*/ 3 h 21"/>
                <a:gd name="T6" fmla="*/ 20 w 25"/>
                <a:gd name="T7" fmla="*/ 4 h 21"/>
                <a:gd name="T8" fmla="*/ 20 w 25"/>
                <a:gd name="T9" fmla="*/ 4 h 21"/>
                <a:gd name="T10" fmla="*/ 10 w 25"/>
                <a:gd name="T11" fmla="*/ 1 h 21"/>
                <a:gd name="T12" fmla="*/ 20 w 25"/>
                <a:gd name="T13" fmla="*/ 4 h 21"/>
                <a:gd name="T14" fmla="*/ 2 w 25"/>
                <a:gd name="T15" fmla="*/ 7 h 21"/>
                <a:gd name="T16" fmla="*/ 10 w 25"/>
                <a:gd name="T17" fmla="*/ 1 h 21"/>
                <a:gd name="T18" fmla="*/ 1 w 25"/>
                <a:gd name="T19" fmla="*/ 6 h 21"/>
                <a:gd name="T20" fmla="*/ 2 w 25"/>
                <a:gd name="T21" fmla="*/ 6 h 21"/>
                <a:gd name="T22" fmla="*/ 2 w 25"/>
                <a:gd name="T23" fmla="*/ 7 h 21"/>
                <a:gd name="T24" fmla="*/ 1 w 25"/>
                <a:gd name="T25" fmla="*/ 6 h 21"/>
                <a:gd name="T26" fmla="*/ 2 w 25"/>
                <a:gd name="T27" fmla="*/ 7 h 21"/>
                <a:gd name="T28" fmla="*/ 2 w 25"/>
                <a:gd name="T29" fmla="*/ 7 h 21"/>
                <a:gd name="T30" fmla="*/ 2 w 25"/>
                <a:gd name="T31" fmla="*/ 7 h 21"/>
                <a:gd name="T32" fmla="*/ 2 w 25"/>
                <a:gd name="T33" fmla="*/ 7 h 21"/>
                <a:gd name="T34" fmla="*/ 1 w 25"/>
                <a:gd name="T35" fmla="*/ 6 h 21"/>
                <a:gd name="T36" fmla="*/ 1 w 25"/>
                <a:gd name="T37" fmla="*/ 6 h 21"/>
                <a:gd name="T38" fmla="*/ 1 w 25"/>
                <a:gd name="T39" fmla="*/ 7 h 21"/>
                <a:gd name="T40" fmla="*/ 2 w 25"/>
                <a:gd name="T41" fmla="*/ 7 h 21"/>
                <a:gd name="T42" fmla="*/ 0 w 25"/>
                <a:gd name="T43" fmla="*/ 7 h 21"/>
                <a:gd name="T44" fmla="*/ 2 w 25"/>
                <a:gd name="T45" fmla="*/ 7 h 21"/>
                <a:gd name="T46" fmla="*/ 1 w 25"/>
                <a:gd name="T47" fmla="*/ 9 h 21"/>
                <a:gd name="T48" fmla="*/ 0 w 25"/>
                <a:gd name="T49" fmla="*/ 7 h 21"/>
                <a:gd name="T50" fmla="*/ 1 w 25"/>
                <a:gd name="T51" fmla="*/ 9 h 21"/>
                <a:gd name="T52" fmla="*/ 3 w 25"/>
                <a:gd name="T53" fmla="*/ 18 h 21"/>
                <a:gd name="T54" fmla="*/ 1 w 25"/>
                <a:gd name="T55" fmla="*/ 9 h 21"/>
                <a:gd name="T56" fmla="*/ 4 w 25"/>
                <a:gd name="T57" fmla="*/ 17 h 21"/>
                <a:gd name="T58" fmla="*/ 4 w 25"/>
                <a:gd name="T59" fmla="*/ 17 h 21"/>
                <a:gd name="T60" fmla="*/ 4 w 25"/>
                <a:gd name="T61" fmla="*/ 19 h 21"/>
                <a:gd name="T62" fmla="*/ 4 w 25"/>
                <a:gd name="T63" fmla="*/ 17 h 21"/>
                <a:gd name="T64" fmla="*/ 9 w 25"/>
                <a:gd name="T65" fmla="*/ 19 h 21"/>
                <a:gd name="T66" fmla="*/ 4 w 25"/>
                <a:gd name="T67" fmla="*/ 19 h 21"/>
                <a:gd name="T68" fmla="*/ 9 w 25"/>
                <a:gd name="T69" fmla="*/ 19 h 21"/>
                <a:gd name="T70" fmla="*/ 14 w 25"/>
                <a:gd name="T71" fmla="*/ 20 h 21"/>
                <a:gd name="T72" fmla="*/ 9 w 25"/>
                <a:gd name="T73" fmla="*/ 19 h 21"/>
                <a:gd name="T74" fmla="*/ 13 w 25"/>
                <a:gd name="T75" fmla="*/ 18 h 21"/>
                <a:gd name="T76" fmla="*/ 14 w 25"/>
                <a:gd name="T77" fmla="*/ 20 h 21"/>
                <a:gd name="T78" fmla="*/ 14 w 25"/>
                <a:gd name="T79" fmla="*/ 19 h 21"/>
                <a:gd name="T80" fmla="*/ 14 w 25"/>
                <a:gd name="T81" fmla="*/ 18 h 21"/>
                <a:gd name="T82" fmla="*/ 13 w 25"/>
                <a:gd name="T83" fmla="*/ 18 h 21"/>
                <a:gd name="T84" fmla="*/ 19 w 25"/>
                <a:gd name="T85" fmla="*/ 16 h 21"/>
                <a:gd name="T86" fmla="*/ 13 w 25"/>
                <a:gd name="T87" fmla="*/ 18 h 21"/>
                <a:gd name="T88" fmla="*/ 18 w 25"/>
                <a:gd name="T89" fmla="*/ 14 h 21"/>
                <a:gd name="T90" fmla="*/ 18 w 25"/>
                <a:gd name="T91" fmla="*/ 14 h 21"/>
                <a:gd name="T92" fmla="*/ 23 w 25"/>
                <a:gd name="T93" fmla="*/ 11 h 21"/>
                <a:gd name="T94" fmla="*/ 19 w 25"/>
                <a:gd name="T95" fmla="*/ 16 h 21"/>
                <a:gd name="T96" fmla="*/ 23 w 25"/>
                <a:gd name="T97" fmla="*/ 11 h 21"/>
                <a:gd name="T98" fmla="*/ 23 w 25"/>
                <a:gd name="T99" fmla="*/ 11 h 21"/>
                <a:gd name="T100" fmla="*/ 23 w 25"/>
                <a:gd name="T101" fmla="*/ 11 h 21"/>
                <a:gd name="T102" fmla="*/ 24 w 25"/>
                <a:gd name="T103" fmla="*/ 12 h 21"/>
                <a:gd name="T104" fmla="*/ 23 w 25"/>
                <a:gd name="T105" fmla="*/ 11 h 21"/>
                <a:gd name="T106" fmla="*/ 24 w 25"/>
                <a:gd name="T107" fmla="*/ 8 h 21"/>
                <a:gd name="T108" fmla="*/ 23 w 25"/>
                <a:gd name="T109" fmla="*/ 11 h 21"/>
                <a:gd name="T110" fmla="*/ 21 w 25"/>
                <a:gd name="T111" fmla="*/ 5 h 21"/>
                <a:gd name="T112" fmla="*/ 24 w 25"/>
                <a:gd name="T113" fmla="*/ 8 h 21"/>
                <a:gd name="T114" fmla="*/ 21 w 25"/>
                <a:gd name="T115" fmla="*/ 5 h 21"/>
                <a:gd name="T116" fmla="*/ 21 w 25"/>
                <a:gd name="T117" fmla="*/ 3 h 21"/>
                <a:gd name="T118" fmla="*/ 21 w 25"/>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 h="21">
                  <a:moveTo>
                    <a:pt x="20" y="4"/>
                  </a:moveTo>
                  <a:lnTo>
                    <a:pt x="20" y="4"/>
                  </a:lnTo>
                  <a:lnTo>
                    <a:pt x="21" y="3"/>
                  </a:lnTo>
                  <a:lnTo>
                    <a:pt x="21" y="3"/>
                  </a:lnTo>
                  <a:lnTo>
                    <a:pt x="20" y="4"/>
                  </a:lnTo>
                  <a:close/>
                  <a:moveTo>
                    <a:pt x="21" y="3"/>
                  </a:moveTo>
                  <a:lnTo>
                    <a:pt x="21" y="3"/>
                  </a:lnTo>
                  <a:lnTo>
                    <a:pt x="20" y="4"/>
                  </a:lnTo>
                  <a:lnTo>
                    <a:pt x="21" y="3"/>
                  </a:lnTo>
                  <a:close/>
                  <a:moveTo>
                    <a:pt x="20" y="4"/>
                  </a:moveTo>
                  <a:cubicBezTo>
                    <a:pt x="17" y="1"/>
                    <a:pt x="14" y="1"/>
                    <a:pt x="11" y="2"/>
                  </a:cubicBezTo>
                  <a:lnTo>
                    <a:pt x="10" y="1"/>
                  </a:lnTo>
                  <a:cubicBezTo>
                    <a:pt x="14" y="0"/>
                    <a:pt x="18" y="0"/>
                    <a:pt x="21" y="3"/>
                  </a:cubicBezTo>
                  <a:lnTo>
                    <a:pt x="20" y="4"/>
                  </a:lnTo>
                  <a:close/>
                  <a:moveTo>
                    <a:pt x="11" y="2"/>
                  </a:moveTo>
                  <a:cubicBezTo>
                    <a:pt x="7" y="3"/>
                    <a:pt x="4" y="5"/>
                    <a:pt x="2" y="7"/>
                  </a:cubicBezTo>
                  <a:lnTo>
                    <a:pt x="1" y="6"/>
                  </a:lnTo>
                  <a:cubicBezTo>
                    <a:pt x="3" y="4"/>
                    <a:pt x="7" y="2"/>
                    <a:pt x="10" y="1"/>
                  </a:cubicBezTo>
                  <a:lnTo>
                    <a:pt x="11" y="2"/>
                  </a:lnTo>
                  <a:close/>
                  <a:moveTo>
                    <a:pt x="1" y="6"/>
                  </a:moveTo>
                  <a:lnTo>
                    <a:pt x="1" y="6"/>
                  </a:lnTo>
                  <a:lnTo>
                    <a:pt x="2" y="6"/>
                  </a:lnTo>
                  <a:lnTo>
                    <a:pt x="1" y="6"/>
                  </a:lnTo>
                  <a:close/>
                  <a:moveTo>
                    <a:pt x="2" y="7"/>
                  </a:moveTo>
                  <a:lnTo>
                    <a:pt x="2" y="7"/>
                  </a:lnTo>
                  <a:lnTo>
                    <a:pt x="1" y="6"/>
                  </a:lnTo>
                  <a:lnTo>
                    <a:pt x="1" y="6"/>
                  </a:lnTo>
                  <a:lnTo>
                    <a:pt x="2" y="7"/>
                  </a:lnTo>
                  <a:close/>
                  <a:moveTo>
                    <a:pt x="2" y="7"/>
                  </a:moveTo>
                  <a:lnTo>
                    <a:pt x="2" y="7"/>
                  </a:lnTo>
                  <a:lnTo>
                    <a:pt x="1" y="7"/>
                  </a:lnTo>
                  <a:lnTo>
                    <a:pt x="2" y="7"/>
                  </a:lnTo>
                  <a:close/>
                  <a:moveTo>
                    <a:pt x="2" y="7"/>
                  </a:moveTo>
                  <a:lnTo>
                    <a:pt x="2" y="7"/>
                  </a:lnTo>
                  <a:lnTo>
                    <a:pt x="1" y="6"/>
                  </a:lnTo>
                  <a:lnTo>
                    <a:pt x="1" y="6"/>
                  </a:lnTo>
                  <a:lnTo>
                    <a:pt x="2" y="7"/>
                  </a:lnTo>
                  <a:close/>
                  <a:moveTo>
                    <a:pt x="1" y="6"/>
                  </a:moveTo>
                  <a:lnTo>
                    <a:pt x="1" y="6"/>
                  </a:lnTo>
                  <a:lnTo>
                    <a:pt x="1" y="7"/>
                  </a:lnTo>
                  <a:lnTo>
                    <a:pt x="1" y="6"/>
                  </a:lnTo>
                  <a:close/>
                  <a:moveTo>
                    <a:pt x="2" y="7"/>
                  </a:moveTo>
                  <a:cubicBezTo>
                    <a:pt x="2" y="7"/>
                    <a:pt x="1" y="8"/>
                    <a:pt x="1" y="8"/>
                  </a:cubicBezTo>
                  <a:lnTo>
                    <a:pt x="0" y="7"/>
                  </a:lnTo>
                  <a:cubicBezTo>
                    <a:pt x="0" y="7"/>
                    <a:pt x="1" y="6"/>
                    <a:pt x="1" y="6"/>
                  </a:cubicBezTo>
                  <a:lnTo>
                    <a:pt x="2" y="7"/>
                  </a:lnTo>
                  <a:close/>
                  <a:moveTo>
                    <a:pt x="1" y="8"/>
                  </a:moveTo>
                  <a:cubicBezTo>
                    <a:pt x="1" y="8"/>
                    <a:pt x="1" y="9"/>
                    <a:pt x="1" y="9"/>
                  </a:cubicBezTo>
                  <a:lnTo>
                    <a:pt x="0" y="9"/>
                  </a:lnTo>
                  <a:cubicBezTo>
                    <a:pt x="0" y="8"/>
                    <a:pt x="0" y="8"/>
                    <a:pt x="0" y="7"/>
                  </a:cubicBezTo>
                  <a:lnTo>
                    <a:pt x="1" y="8"/>
                  </a:lnTo>
                  <a:close/>
                  <a:moveTo>
                    <a:pt x="1" y="9"/>
                  </a:moveTo>
                  <a:cubicBezTo>
                    <a:pt x="1" y="11"/>
                    <a:pt x="3" y="15"/>
                    <a:pt x="4" y="17"/>
                  </a:cubicBezTo>
                  <a:lnTo>
                    <a:pt x="3" y="18"/>
                  </a:lnTo>
                  <a:cubicBezTo>
                    <a:pt x="1" y="15"/>
                    <a:pt x="0" y="12"/>
                    <a:pt x="0" y="9"/>
                  </a:cubicBezTo>
                  <a:lnTo>
                    <a:pt x="1" y="9"/>
                  </a:lnTo>
                  <a:close/>
                  <a:moveTo>
                    <a:pt x="4" y="17"/>
                  </a:moveTo>
                  <a:lnTo>
                    <a:pt x="4" y="17"/>
                  </a:lnTo>
                  <a:lnTo>
                    <a:pt x="4" y="17"/>
                  </a:lnTo>
                  <a:close/>
                  <a:moveTo>
                    <a:pt x="4" y="17"/>
                  </a:moveTo>
                  <a:cubicBezTo>
                    <a:pt x="4" y="17"/>
                    <a:pt x="4" y="18"/>
                    <a:pt x="5" y="18"/>
                  </a:cubicBezTo>
                  <a:lnTo>
                    <a:pt x="4" y="19"/>
                  </a:lnTo>
                  <a:cubicBezTo>
                    <a:pt x="3" y="18"/>
                    <a:pt x="3" y="18"/>
                    <a:pt x="3" y="18"/>
                  </a:cubicBezTo>
                  <a:lnTo>
                    <a:pt x="4" y="17"/>
                  </a:lnTo>
                  <a:close/>
                  <a:moveTo>
                    <a:pt x="5" y="18"/>
                  </a:moveTo>
                  <a:cubicBezTo>
                    <a:pt x="6" y="19"/>
                    <a:pt x="7" y="19"/>
                    <a:pt x="9" y="19"/>
                  </a:cubicBezTo>
                  <a:lnTo>
                    <a:pt x="8" y="21"/>
                  </a:lnTo>
                  <a:cubicBezTo>
                    <a:pt x="7" y="21"/>
                    <a:pt x="5" y="20"/>
                    <a:pt x="4" y="19"/>
                  </a:cubicBezTo>
                  <a:lnTo>
                    <a:pt x="5" y="18"/>
                  </a:lnTo>
                  <a:close/>
                  <a:moveTo>
                    <a:pt x="9" y="19"/>
                  </a:moveTo>
                  <a:cubicBezTo>
                    <a:pt x="10" y="20"/>
                    <a:pt x="12" y="19"/>
                    <a:pt x="13" y="19"/>
                  </a:cubicBezTo>
                  <a:lnTo>
                    <a:pt x="14" y="20"/>
                  </a:lnTo>
                  <a:cubicBezTo>
                    <a:pt x="12" y="21"/>
                    <a:pt x="10" y="21"/>
                    <a:pt x="8" y="21"/>
                  </a:cubicBezTo>
                  <a:lnTo>
                    <a:pt x="9" y="19"/>
                  </a:lnTo>
                  <a:close/>
                  <a:moveTo>
                    <a:pt x="13" y="19"/>
                  </a:moveTo>
                  <a:cubicBezTo>
                    <a:pt x="13" y="18"/>
                    <a:pt x="13" y="18"/>
                    <a:pt x="13" y="18"/>
                  </a:cubicBezTo>
                  <a:lnTo>
                    <a:pt x="14" y="19"/>
                  </a:lnTo>
                  <a:cubicBezTo>
                    <a:pt x="14" y="19"/>
                    <a:pt x="14" y="19"/>
                    <a:pt x="14" y="20"/>
                  </a:cubicBezTo>
                  <a:lnTo>
                    <a:pt x="13" y="19"/>
                  </a:lnTo>
                  <a:close/>
                  <a:moveTo>
                    <a:pt x="14" y="19"/>
                  </a:moveTo>
                  <a:lnTo>
                    <a:pt x="14" y="19"/>
                  </a:lnTo>
                  <a:lnTo>
                    <a:pt x="14" y="18"/>
                  </a:lnTo>
                  <a:lnTo>
                    <a:pt x="14" y="19"/>
                  </a:lnTo>
                  <a:close/>
                  <a:moveTo>
                    <a:pt x="13" y="18"/>
                  </a:moveTo>
                  <a:cubicBezTo>
                    <a:pt x="15" y="17"/>
                    <a:pt x="17" y="15"/>
                    <a:pt x="18" y="14"/>
                  </a:cubicBezTo>
                  <a:lnTo>
                    <a:pt x="19" y="16"/>
                  </a:lnTo>
                  <a:cubicBezTo>
                    <a:pt x="17" y="17"/>
                    <a:pt x="16" y="18"/>
                    <a:pt x="14" y="19"/>
                  </a:cubicBezTo>
                  <a:lnTo>
                    <a:pt x="13" y="18"/>
                  </a:lnTo>
                  <a:close/>
                  <a:moveTo>
                    <a:pt x="18" y="14"/>
                  </a:moveTo>
                  <a:lnTo>
                    <a:pt x="18" y="14"/>
                  </a:lnTo>
                  <a:lnTo>
                    <a:pt x="19" y="15"/>
                  </a:lnTo>
                  <a:lnTo>
                    <a:pt x="18" y="14"/>
                  </a:lnTo>
                  <a:close/>
                  <a:moveTo>
                    <a:pt x="18" y="14"/>
                  </a:moveTo>
                  <a:cubicBezTo>
                    <a:pt x="20" y="13"/>
                    <a:pt x="21" y="12"/>
                    <a:pt x="23" y="11"/>
                  </a:cubicBezTo>
                  <a:lnTo>
                    <a:pt x="24" y="12"/>
                  </a:lnTo>
                  <a:cubicBezTo>
                    <a:pt x="22" y="13"/>
                    <a:pt x="20" y="14"/>
                    <a:pt x="19" y="16"/>
                  </a:cubicBezTo>
                  <a:lnTo>
                    <a:pt x="18" y="14"/>
                  </a:lnTo>
                  <a:close/>
                  <a:moveTo>
                    <a:pt x="23" y="11"/>
                  </a:moveTo>
                  <a:lnTo>
                    <a:pt x="23" y="11"/>
                  </a:lnTo>
                  <a:lnTo>
                    <a:pt x="23" y="11"/>
                  </a:lnTo>
                  <a:close/>
                  <a:moveTo>
                    <a:pt x="23" y="11"/>
                  </a:moveTo>
                  <a:cubicBezTo>
                    <a:pt x="23" y="11"/>
                    <a:pt x="23" y="11"/>
                    <a:pt x="23" y="11"/>
                  </a:cubicBezTo>
                  <a:lnTo>
                    <a:pt x="24" y="12"/>
                  </a:lnTo>
                  <a:cubicBezTo>
                    <a:pt x="24" y="12"/>
                    <a:pt x="24" y="12"/>
                    <a:pt x="24" y="12"/>
                  </a:cubicBezTo>
                  <a:lnTo>
                    <a:pt x="23" y="11"/>
                  </a:lnTo>
                  <a:close/>
                  <a:moveTo>
                    <a:pt x="23" y="11"/>
                  </a:moveTo>
                  <a:cubicBezTo>
                    <a:pt x="23" y="10"/>
                    <a:pt x="23" y="9"/>
                    <a:pt x="23" y="8"/>
                  </a:cubicBezTo>
                  <a:lnTo>
                    <a:pt x="24" y="8"/>
                  </a:lnTo>
                  <a:cubicBezTo>
                    <a:pt x="24" y="9"/>
                    <a:pt x="25" y="11"/>
                    <a:pt x="24" y="12"/>
                  </a:cubicBezTo>
                  <a:lnTo>
                    <a:pt x="23" y="11"/>
                  </a:lnTo>
                  <a:close/>
                  <a:moveTo>
                    <a:pt x="23" y="8"/>
                  </a:moveTo>
                  <a:cubicBezTo>
                    <a:pt x="22" y="7"/>
                    <a:pt x="22" y="6"/>
                    <a:pt x="21" y="5"/>
                  </a:cubicBezTo>
                  <a:lnTo>
                    <a:pt x="22" y="4"/>
                  </a:lnTo>
                  <a:cubicBezTo>
                    <a:pt x="23" y="5"/>
                    <a:pt x="23" y="7"/>
                    <a:pt x="24" y="8"/>
                  </a:cubicBezTo>
                  <a:lnTo>
                    <a:pt x="23" y="8"/>
                  </a:lnTo>
                  <a:close/>
                  <a:moveTo>
                    <a:pt x="21" y="5"/>
                  </a:moveTo>
                  <a:cubicBezTo>
                    <a:pt x="20" y="5"/>
                    <a:pt x="20" y="5"/>
                    <a:pt x="20" y="4"/>
                  </a:cubicBezTo>
                  <a:lnTo>
                    <a:pt x="21" y="3"/>
                  </a:lnTo>
                  <a:cubicBezTo>
                    <a:pt x="21" y="3"/>
                    <a:pt x="21" y="4"/>
                    <a:pt x="22" y="4"/>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7" name="Freeform 677"/>
            <p:cNvSpPr>
              <a:spLocks/>
            </p:cNvSpPr>
            <p:nvPr/>
          </p:nvSpPr>
          <p:spPr bwMode="auto">
            <a:xfrm>
              <a:off x="2439" y="1374"/>
              <a:ext cx="100" cy="79"/>
            </a:xfrm>
            <a:custGeom>
              <a:avLst/>
              <a:gdLst>
                <a:gd name="T0" fmla="*/ 13 w 18"/>
                <a:gd name="T1" fmla="*/ 3 h 14"/>
                <a:gd name="T2" fmla="*/ 7 w 18"/>
                <a:gd name="T3" fmla="*/ 0 h 14"/>
                <a:gd name="T4" fmla="*/ 1 w 18"/>
                <a:gd name="T5" fmla="*/ 3 h 14"/>
                <a:gd name="T6" fmla="*/ 3 w 18"/>
                <a:gd name="T7" fmla="*/ 6 h 14"/>
                <a:gd name="T8" fmla="*/ 14 w 18"/>
                <a:gd name="T9" fmla="*/ 12 h 14"/>
                <a:gd name="T10" fmla="*/ 13 w 18"/>
                <a:gd name="T11" fmla="*/ 3 h 14"/>
              </a:gdLst>
              <a:ahLst/>
              <a:cxnLst>
                <a:cxn ang="0">
                  <a:pos x="T0" y="T1"/>
                </a:cxn>
                <a:cxn ang="0">
                  <a:pos x="T2" y="T3"/>
                </a:cxn>
                <a:cxn ang="0">
                  <a:pos x="T4" y="T5"/>
                </a:cxn>
                <a:cxn ang="0">
                  <a:pos x="T6" y="T7"/>
                </a:cxn>
                <a:cxn ang="0">
                  <a:pos x="T8" y="T9"/>
                </a:cxn>
                <a:cxn ang="0">
                  <a:pos x="T10" y="T11"/>
                </a:cxn>
              </a:cxnLst>
              <a:rect l="0" t="0" r="r" b="b"/>
              <a:pathLst>
                <a:path w="18" h="14">
                  <a:moveTo>
                    <a:pt x="13" y="3"/>
                  </a:moveTo>
                  <a:cubicBezTo>
                    <a:pt x="12" y="1"/>
                    <a:pt x="10" y="0"/>
                    <a:pt x="7" y="0"/>
                  </a:cubicBezTo>
                  <a:cubicBezTo>
                    <a:pt x="5" y="0"/>
                    <a:pt x="3" y="1"/>
                    <a:pt x="1" y="3"/>
                  </a:cubicBezTo>
                  <a:cubicBezTo>
                    <a:pt x="0" y="4"/>
                    <a:pt x="2" y="5"/>
                    <a:pt x="3" y="6"/>
                  </a:cubicBezTo>
                  <a:cubicBezTo>
                    <a:pt x="7" y="8"/>
                    <a:pt x="10" y="14"/>
                    <a:pt x="14" y="12"/>
                  </a:cubicBezTo>
                  <a:cubicBezTo>
                    <a:pt x="18" y="10"/>
                    <a:pt x="14" y="6"/>
                    <a:pt x="13"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8" name="Freeform 678"/>
            <p:cNvSpPr>
              <a:spLocks noEditPoints="1"/>
            </p:cNvSpPr>
            <p:nvPr/>
          </p:nvSpPr>
          <p:spPr bwMode="auto">
            <a:xfrm>
              <a:off x="2439" y="1369"/>
              <a:ext cx="95" cy="84"/>
            </a:xfrm>
            <a:custGeom>
              <a:avLst/>
              <a:gdLst>
                <a:gd name="T0" fmla="*/ 12 w 17"/>
                <a:gd name="T1" fmla="*/ 4 h 15"/>
                <a:gd name="T2" fmla="*/ 13 w 17"/>
                <a:gd name="T3" fmla="*/ 4 h 15"/>
                <a:gd name="T4" fmla="*/ 13 w 17"/>
                <a:gd name="T5" fmla="*/ 3 h 15"/>
                <a:gd name="T6" fmla="*/ 13 w 17"/>
                <a:gd name="T7" fmla="*/ 4 h 15"/>
                <a:gd name="T8" fmla="*/ 12 w 17"/>
                <a:gd name="T9" fmla="*/ 4 h 15"/>
                <a:gd name="T10" fmla="*/ 13 w 17"/>
                <a:gd name="T11" fmla="*/ 3 h 15"/>
                <a:gd name="T12" fmla="*/ 12 w 17"/>
                <a:gd name="T13" fmla="*/ 4 h 15"/>
                <a:gd name="T14" fmla="*/ 11 w 17"/>
                <a:gd name="T15" fmla="*/ 3 h 15"/>
                <a:gd name="T16" fmla="*/ 13 w 17"/>
                <a:gd name="T17" fmla="*/ 3 h 15"/>
                <a:gd name="T18" fmla="*/ 11 w 17"/>
                <a:gd name="T19" fmla="*/ 3 h 15"/>
                <a:gd name="T20" fmla="*/ 7 w 17"/>
                <a:gd name="T21" fmla="*/ 1 h 15"/>
                <a:gd name="T22" fmla="*/ 11 w 17"/>
                <a:gd name="T23" fmla="*/ 3 h 15"/>
                <a:gd name="T24" fmla="*/ 7 w 17"/>
                <a:gd name="T25" fmla="*/ 2 h 15"/>
                <a:gd name="T26" fmla="*/ 7 w 17"/>
                <a:gd name="T27" fmla="*/ 2 h 15"/>
                <a:gd name="T28" fmla="*/ 4 w 17"/>
                <a:gd name="T29" fmla="*/ 2 h 15"/>
                <a:gd name="T30" fmla="*/ 7 w 17"/>
                <a:gd name="T31" fmla="*/ 1 h 15"/>
                <a:gd name="T32" fmla="*/ 4 w 17"/>
                <a:gd name="T33" fmla="*/ 2 h 15"/>
                <a:gd name="T34" fmla="*/ 1 w 17"/>
                <a:gd name="T35" fmla="*/ 3 h 15"/>
                <a:gd name="T36" fmla="*/ 4 w 17"/>
                <a:gd name="T37" fmla="*/ 2 h 15"/>
                <a:gd name="T38" fmla="*/ 1 w 17"/>
                <a:gd name="T39" fmla="*/ 3 h 15"/>
                <a:gd name="T40" fmla="*/ 1 w 17"/>
                <a:gd name="T41" fmla="*/ 3 h 15"/>
                <a:gd name="T42" fmla="*/ 2 w 17"/>
                <a:gd name="T43" fmla="*/ 4 h 15"/>
                <a:gd name="T44" fmla="*/ 1 w 17"/>
                <a:gd name="T45" fmla="*/ 3 h 15"/>
                <a:gd name="T46" fmla="*/ 0 w 17"/>
                <a:gd name="T47" fmla="*/ 4 h 15"/>
                <a:gd name="T48" fmla="*/ 1 w 17"/>
                <a:gd name="T49" fmla="*/ 4 h 15"/>
                <a:gd name="T50" fmla="*/ 2 w 17"/>
                <a:gd name="T51" fmla="*/ 4 h 15"/>
                <a:gd name="T52" fmla="*/ 0 w 17"/>
                <a:gd name="T53" fmla="*/ 5 h 15"/>
                <a:gd name="T54" fmla="*/ 2 w 17"/>
                <a:gd name="T55" fmla="*/ 4 h 15"/>
                <a:gd name="T56" fmla="*/ 2 w 17"/>
                <a:gd name="T57" fmla="*/ 6 h 15"/>
                <a:gd name="T58" fmla="*/ 0 w 17"/>
                <a:gd name="T59" fmla="*/ 5 h 15"/>
                <a:gd name="T60" fmla="*/ 2 w 17"/>
                <a:gd name="T61" fmla="*/ 6 h 15"/>
                <a:gd name="T62" fmla="*/ 2 w 17"/>
                <a:gd name="T63" fmla="*/ 7 h 15"/>
                <a:gd name="T64" fmla="*/ 2 w 17"/>
                <a:gd name="T65" fmla="*/ 6 h 15"/>
                <a:gd name="T66" fmla="*/ 3 w 17"/>
                <a:gd name="T67" fmla="*/ 6 h 15"/>
                <a:gd name="T68" fmla="*/ 3 w 17"/>
                <a:gd name="T69" fmla="*/ 6 h 15"/>
                <a:gd name="T70" fmla="*/ 3 w 17"/>
                <a:gd name="T71" fmla="*/ 6 h 15"/>
                <a:gd name="T72" fmla="*/ 2 w 17"/>
                <a:gd name="T73" fmla="*/ 7 h 15"/>
                <a:gd name="T74" fmla="*/ 3 w 17"/>
                <a:gd name="T75" fmla="*/ 6 h 15"/>
                <a:gd name="T76" fmla="*/ 3 w 17"/>
                <a:gd name="T77" fmla="*/ 7 h 15"/>
                <a:gd name="T78" fmla="*/ 3 w 17"/>
                <a:gd name="T79" fmla="*/ 6 h 15"/>
                <a:gd name="T80" fmla="*/ 6 w 17"/>
                <a:gd name="T81" fmla="*/ 10 h 15"/>
                <a:gd name="T82" fmla="*/ 3 w 17"/>
                <a:gd name="T83" fmla="*/ 6 h 15"/>
                <a:gd name="T84" fmla="*/ 14 w 17"/>
                <a:gd name="T85" fmla="*/ 12 h 15"/>
                <a:gd name="T86" fmla="*/ 6 w 17"/>
                <a:gd name="T87" fmla="*/ 10 h 15"/>
                <a:gd name="T88" fmla="*/ 14 w 17"/>
                <a:gd name="T89" fmla="*/ 12 h 15"/>
                <a:gd name="T90" fmla="*/ 14 w 17"/>
                <a:gd name="T91" fmla="*/ 13 h 15"/>
                <a:gd name="T92" fmla="*/ 14 w 17"/>
                <a:gd name="T93" fmla="*/ 12 h 15"/>
                <a:gd name="T94" fmla="*/ 15 w 17"/>
                <a:gd name="T95" fmla="*/ 8 h 15"/>
                <a:gd name="T96" fmla="*/ 14 w 17"/>
                <a:gd name="T97" fmla="*/ 12 h 15"/>
                <a:gd name="T98" fmla="*/ 13 w 17"/>
                <a:gd name="T99" fmla="*/ 7 h 15"/>
                <a:gd name="T100" fmla="*/ 15 w 17"/>
                <a:gd name="T101" fmla="*/ 8 h 15"/>
                <a:gd name="T102" fmla="*/ 13 w 17"/>
                <a:gd name="T103" fmla="*/ 7 h 15"/>
                <a:gd name="T104" fmla="*/ 13 w 17"/>
                <a:gd name="T105" fmla="*/ 3 h 15"/>
                <a:gd name="T106" fmla="*/ 13 w 17"/>
                <a:gd name="T107" fmla="*/ 7 h 15"/>
                <a:gd name="T108" fmla="*/ 12 w 17"/>
                <a:gd name="T109" fmla="*/ 4 h 15"/>
                <a:gd name="T110" fmla="*/ 12 w 17"/>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5">
                  <a:moveTo>
                    <a:pt x="12" y="4"/>
                  </a:moveTo>
                  <a:lnTo>
                    <a:pt x="12" y="4"/>
                  </a:lnTo>
                  <a:lnTo>
                    <a:pt x="13" y="3"/>
                  </a:lnTo>
                  <a:lnTo>
                    <a:pt x="13" y="4"/>
                  </a:lnTo>
                  <a:lnTo>
                    <a:pt x="12" y="4"/>
                  </a:lnTo>
                  <a:close/>
                  <a:moveTo>
                    <a:pt x="13" y="3"/>
                  </a:moveTo>
                  <a:lnTo>
                    <a:pt x="13" y="3"/>
                  </a:lnTo>
                  <a:lnTo>
                    <a:pt x="13" y="4"/>
                  </a:lnTo>
                  <a:lnTo>
                    <a:pt x="13" y="3"/>
                  </a:lnTo>
                  <a:close/>
                  <a:moveTo>
                    <a:pt x="12" y="4"/>
                  </a:moveTo>
                  <a:cubicBezTo>
                    <a:pt x="12" y="4"/>
                    <a:pt x="12" y="4"/>
                    <a:pt x="12" y="4"/>
                  </a:cubicBezTo>
                  <a:lnTo>
                    <a:pt x="13" y="3"/>
                  </a:lnTo>
                  <a:cubicBezTo>
                    <a:pt x="13" y="3"/>
                    <a:pt x="13" y="3"/>
                    <a:pt x="13" y="3"/>
                  </a:cubicBezTo>
                  <a:lnTo>
                    <a:pt x="12" y="4"/>
                  </a:lnTo>
                  <a:close/>
                  <a:moveTo>
                    <a:pt x="12" y="4"/>
                  </a:moveTo>
                  <a:cubicBezTo>
                    <a:pt x="12" y="3"/>
                    <a:pt x="12" y="3"/>
                    <a:pt x="11" y="3"/>
                  </a:cubicBezTo>
                  <a:lnTo>
                    <a:pt x="12" y="2"/>
                  </a:lnTo>
                  <a:cubicBezTo>
                    <a:pt x="12" y="2"/>
                    <a:pt x="13" y="3"/>
                    <a:pt x="13" y="3"/>
                  </a:cubicBezTo>
                  <a:lnTo>
                    <a:pt x="12" y="4"/>
                  </a:lnTo>
                  <a:close/>
                  <a:moveTo>
                    <a:pt x="11" y="3"/>
                  </a:moveTo>
                  <a:cubicBezTo>
                    <a:pt x="10" y="3"/>
                    <a:pt x="9" y="2"/>
                    <a:pt x="7" y="2"/>
                  </a:cubicBezTo>
                  <a:lnTo>
                    <a:pt x="7" y="1"/>
                  </a:lnTo>
                  <a:cubicBezTo>
                    <a:pt x="9" y="1"/>
                    <a:pt x="11" y="1"/>
                    <a:pt x="12" y="2"/>
                  </a:cubicBezTo>
                  <a:lnTo>
                    <a:pt x="11" y="3"/>
                  </a:lnTo>
                  <a:close/>
                  <a:moveTo>
                    <a:pt x="7" y="2"/>
                  </a:moveTo>
                  <a:lnTo>
                    <a:pt x="7" y="2"/>
                  </a:lnTo>
                  <a:lnTo>
                    <a:pt x="7" y="1"/>
                  </a:lnTo>
                  <a:lnTo>
                    <a:pt x="7" y="2"/>
                  </a:lnTo>
                  <a:close/>
                  <a:moveTo>
                    <a:pt x="7" y="2"/>
                  </a:moveTo>
                  <a:cubicBezTo>
                    <a:pt x="6" y="2"/>
                    <a:pt x="5" y="2"/>
                    <a:pt x="4" y="2"/>
                  </a:cubicBezTo>
                  <a:lnTo>
                    <a:pt x="4" y="1"/>
                  </a:lnTo>
                  <a:cubicBezTo>
                    <a:pt x="5" y="1"/>
                    <a:pt x="6" y="0"/>
                    <a:pt x="7" y="1"/>
                  </a:cubicBezTo>
                  <a:lnTo>
                    <a:pt x="7" y="2"/>
                  </a:lnTo>
                  <a:close/>
                  <a:moveTo>
                    <a:pt x="4" y="2"/>
                  </a:moveTo>
                  <a:cubicBezTo>
                    <a:pt x="3" y="3"/>
                    <a:pt x="3" y="3"/>
                    <a:pt x="2" y="4"/>
                  </a:cubicBezTo>
                  <a:lnTo>
                    <a:pt x="1" y="3"/>
                  </a:lnTo>
                  <a:cubicBezTo>
                    <a:pt x="2" y="2"/>
                    <a:pt x="3" y="2"/>
                    <a:pt x="4" y="1"/>
                  </a:cubicBezTo>
                  <a:lnTo>
                    <a:pt x="4" y="2"/>
                  </a:lnTo>
                  <a:close/>
                  <a:moveTo>
                    <a:pt x="1" y="3"/>
                  </a:moveTo>
                  <a:lnTo>
                    <a:pt x="1" y="3"/>
                  </a:lnTo>
                  <a:lnTo>
                    <a:pt x="1" y="4"/>
                  </a:lnTo>
                  <a:lnTo>
                    <a:pt x="1" y="3"/>
                  </a:lnTo>
                  <a:close/>
                  <a:moveTo>
                    <a:pt x="2" y="4"/>
                  </a:moveTo>
                  <a:cubicBezTo>
                    <a:pt x="2" y="4"/>
                    <a:pt x="2" y="4"/>
                    <a:pt x="2" y="4"/>
                  </a:cubicBezTo>
                  <a:lnTo>
                    <a:pt x="1" y="4"/>
                  </a:lnTo>
                  <a:cubicBezTo>
                    <a:pt x="1" y="4"/>
                    <a:pt x="1" y="3"/>
                    <a:pt x="1" y="3"/>
                  </a:cubicBezTo>
                  <a:lnTo>
                    <a:pt x="2" y="4"/>
                  </a:lnTo>
                  <a:close/>
                  <a:moveTo>
                    <a:pt x="0" y="4"/>
                  </a:moveTo>
                  <a:lnTo>
                    <a:pt x="1" y="4"/>
                  </a:lnTo>
                  <a:lnTo>
                    <a:pt x="1" y="4"/>
                  </a:lnTo>
                  <a:lnTo>
                    <a:pt x="0" y="4"/>
                  </a:lnTo>
                  <a:close/>
                  <a:moveTo>
                    <a:pt x="2" y="4"/>
                  </a:moveTo>
                  <a:cubicBezTo>
                    <a:pt x="2" y="5"/>
                    <a:pt x="2" y="5"/>
                    <a:pt x="2" y="5"/>
                  </a:cubicBezTo>
                  <a:lnTo>
                    <a:pt x="0" y="5"/>
                  </a:lnTo>
                  <a:cubicBezTo>
                    <a:pt x="0" y="5"/>
                    <a:pt x="0" y="4"/>
                    <a:pt x="0" y="4"/>
                  </a:cubicBezTo>
                  <a:lnTo>
                    <a:pt x="2" y="4"/>
                  </a:lnTo>
                  <a:close/>
                  <a:moveTo>
                    <a:pt x="2" y="5"/>
                  </a:moveTo>
                  <a:cubicBezTo>
                    <a:pt x="2" y="5"/>
                    <a:pt x="2" y="5"/>
                    <a:pt x="2" y="6"/>
                  </a:cubicBezTo>
                  <a:lnTo>
                    <a:pt x="1" y="7"/>
                  </a:lnTo>
                  <a:cubicBezTo>
                    <a:pt x="1" y="6"/>
                    <a:pt x="1" y="6"/>
                    <a:pt x="0" y="5"/>
                  </a:cubicBezTo>
                  <a:lnTo>
                    <a:pt x="2" y="5"/>
                  </a:lnTo>
                  <a:close/>
                  <a:moveTo>
                    <a:pt x="2" y="6"/>
                  </a:moveTo>
                  <a:cubicBezTo>
                    <a:pt x="2" y="6"/>
                    <a:pt x="3" y="6"/>
                    <a:pt x="3" y="6"/>
                  </a:cubicBezTo>
                  <a:lnTo>
                    <a:pt x="2" y="7"/>
                  </a:lnTo>
                  <a:cubicBezTo>
                    <a:pt x="2" y="7"/>
                    <a:pt x="2" y="7"/>
                    <a:pt x="1" y="7"/>
                  </a:cubicBezTo>
                  <a:lnTo>
                    <a:pt x="2" y="6"/>
                  </a:lnTo>
                  <a:close/>
                  <a:moveTo>
                    <a:pt x="3" y="6"/>
                  </a:moveTo>
                  <a:lnTo>
                    <a:pt x="3" y="6"/>
                  </a:lnTo>
                  <a:lnTo>
                    <a:pt x="3" y="7"/>
                  </a:lnTo>
                  <a:lnTo>
                    <a:pt x="3" y="6"/>
                  </a:lnTo>
                  <a:close/>
                  <a:moveTo>
                    <a:pt x="3" y="6"/>
                  </a:moveTo>
                  <a:lnTo>
                    <a:pt x="3" y="6"/>
                  </a:lnTo>
                  <a:lnTo>
                    <a:pt x="2" y="7"/>
                  </a:lnTo>
                  <a:lnTo>
                    <a:pt x="2" y="7"/>
                  </a:lnTo>
                  <a:lnTo>
                    <a:pt x="3" y="6"/>
                  </a:lnTo>
                  <a:close/>
                  <a:moveTo>
                    <a:pt x="3" y="6"/>
                  </a:moveTo>
                  <a:lnTo>
                    <a:pt x="3" y="6"/>
                  </a:lnTo>
                  <a:lnTo>
                    <a:pt x="3" y="7"/>
                  </a:lnTo>
                  <a:lnTo>
                    <a:pt x="3" y="6"/>
                  </a:lnTo>
                  <a:close/>
                  <a:moveTo>
                    <a:pt x="3" y="6"/>
                  </a:moveTo>
                  <a:cubicBezTo>
                    <a:pt x="4" y="7"/>
                    <a:pt x="6" y="8"/>
                    <a:pt x="7" y="9"/>
                  </a:cubicBezTo>
                  <a:lnTo>
                    <a:pt x="6" y="10"/>
                  </a:lnTo>
                  <a:cubicBezTo>
                    <a:pt x="5" y="9"/>
                    <a:pt x="4" y="8"/>
                    <a:pt x="2" y="7"/>
                  </a:cubicBezTo>
                  <a:lnTo>
                    <a:pt x="3" y="6"/>
                  </a:lnTo>
                  <a:close/>
                  <a:moveTo>
                    <a:pt x="7" y="9"/>
                  </a:moveTo>
                  <a:cubicBezTo>
                    <a:pt x="9" y="11"/>
                    <a:pt x="12" y="13"/>
                    <a:pt x="14" y="12"/>
                  </a:cubicBezTo>
                  <a:lnTo>
                    <a:pt x="14" y="14"/>
                  </a:lnTo>
                  <a:cubicBezTo>
                    <a:pt x="11" y="15"/>
                    <a:pt x="9" y="13"/>
                    <a:pt x="6" y="10"/>
                  </a:cubicBezTo>
                  <a:lnTo>
                    <a:pt x="7" y="9"/>
                  </a:lnTo>
                  <a:close/>
                  <a:moveTo>
                    <a:pt x="14" y="12"/>
                  </a:moveTo>
                  <a:lnTo>
                    <a:pt x="14" y="12"/>
                  </a:lnTo>
                  <a:lnTo>
                    <a:pt x="14" y="13"/>
                  </a:lnTo>
                  <a:lnTo>
                    <a:pt x="14" y="12"/>
                  </a:lnTo>
                  <a:close/>
                  <a:moveTo>
                    <a:pt x="14" y="12"/>
                  </a:moveTo>
                  <a:cubicBezTo>
                    <a:pt x="15" y="12"/>
                    <a:pt x="15" y="10"/>
                    <a:pt x="14" y="9"/>
                  </a:cubicBezTo>
                  <a:lnTo>
                    <a:pt x="15" y="8"/>
                  </a:lnTo>
                  <a:cubicBezTo>
                    <a:pt x="16" y="10"/>
                    <a:pt x="17" y="12"/>
                    <a:pt x="14" y="14"/>
                  </a:cubicBezTo>
                  <a:lnTo>
                    <a:pt x="14" y="12"/>
                  </a:lnTo>
                  <a:close/>
                  <a:moveTo>
                    <a:pt x="14" y="9"/>
                  </a:moveTo>
                  <a:cubicBezTo>
                    <a:pt x="14" y="8"/>
                    <a:pt x="14" y="8"/>
                    <a:pt x="13" y="7"/>
                  </a:cubicBezTo>
                  <a:lnTo>
                    <a:pt x="15" y="6"/>
                  </a:lnTo>
                  <a:cubicBezTo>
                    <a:pt x="15" y="7"/>
                    <a:pt x="15" y="7"/>
                    <a:pt x="15" y="8"/>
                  </a:cubicBezTo>
                  <a:lnTo>
                    <a:pt x="14" y="9"/>
                  </a:lnTo>
                  <a:close/>
                  <a:moveTo>
                    <a:pt x="13" y="7"/>
                  </a:moveTo>
                  <a:cubicBezTo>
                    <a:pt x="13" y="6"/>
                    <a:pt x="12" y="5"/>
                    <a:pt x="12" y="4"/>
                  </a:cubicBezTo>
                  <a:lnTo>
                    <a:pt x="13" y="3"/>
                  </a:lnTo>
                  <a:cubicBezTo>
                    <a:pt x="13" y="4"/>
                    <a:pt x="14" y="5"/>
                    <a:pt x="15" y="6"/>
                  </a:cubicBezTo>
                  <a:lnTo>
                    <a:pt x="13" y="7"/>
                  </a:lnTo>
                  <a:close/>
                  <a:moveTo>
                    <a:pt x="12" y="4"/>
                  </a:moveTo>
                  <a:lnTo>
                    <a:pt x="12" y="4"/>
                  </a:lnTo>
                  <a:lnTo>
                    <a:pt x="13" y="4"/>
                  </a:lnTo>
                  <a:lnTo>
                    <a:pt x="1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399" name="Freeform 679"/>
            <p:cNvSpPr>
              <a:spLocks noEditPoints="1"/>
            </p:cNvSpPr>
            <p:nvPr/>
          </p:nvSpPr>
          <p:spPr bwMode="auto">
            <a:xfrm>
              <a:off x="2377" y="1414"/>
              <a:ext cx="151" cy="95"/>
            </a:xfrm>
            <a:custGeom>
              <a:avLst/>
              <a:gdLst>
                <a:gd name="T0" fmla="*/ 18 w 27"/>
                <a:gd name="T1" fmla="*/ 5 h 17"/>
                <a:gd name="T2" fmla="*/ 24 w 27"/>
                <a:gd name="T3" fmla="*/ 8 h 17"/>
                <a:gd name="T4" fmla="*/ 18 w 27"/>
                <a:gd name="T5" fmla="*/ 5 h 17"/>
                <a:gd name="T6" fmla="*/ 9 w 27"/>
                <a:gd name="T7" fmla="*/ 2 h 17"/>
                <a:gd name="T8" fmla="*/ 18 w 27"/>
                <a:gd name="T9" fmla="*/ 5 h 17"/>
                <a:gd name="T10" fmla="*/ 9 w 27"/>
                <a:gd name="T11" fmla="*/ 2 h 17"/>
                <a:gd name="T12" fmla="*/ 9 w 27"/>
                <a:gd name="T13" fmla="*/ 3 h 17"/>
                <a:gd name="T14" fmla="*/ 6 w 27"/>
                <a:gd name="T15" fmla="*/ 3 h 17"/>
                <a:gd name="T16" fmla="*/ 9 w 27"/>
                <a:gd name="T17" fmla="*/ 3 h 17"/>
                <a:gd name="T18" fmla="*/ 2 w 27"/>
                <a:gd name="T19" fmla="*/ 7 h 17"/>
                <a:gd name="T20" fmla="*/ 6 w 27"/>
                <a:gd name="T21" fmla="*/ 3 h 17"/>
                <a:gd name="T22" fmla="*/ 1 w 27"/>
                <a:gd name="T23" fmla="*/ 7 h 17"/>
                <a:gd name="T24" fmla="*/ 1 w 27"/>
                <a:gd name="T25" fmla="*/ 7 h 17"/>
                <a:gd name="T26" fmla="*/ 2 w 27"/>
                <a:gd name="T27" fmla="*/ 7 h 17"/>
                <a:gd name="T28" fmla="*/ 1 w 27"/>
                <a:gd name="T29" fmla="*/ 7 h 17"/>
                <a:gd name="T30" fmla="*/ 1 w 27"/>
                <a:gd name="T31" fmla="*/ 7 h 17"/>
                <a:gd name="T32" fmla="*/ 1 w 27"/>
                <a:gd name="T33" fmla="*/ 7 h 17"/>
                <a:gd name="T34" fmla="*/ 2 w 27"/>
                <a:gd name="T35" fmla="*/ 8 h 17"/>
                <a:gd name="T36" fmla="*/ 1 w 27"/>
                <a:gd name="T37" fmla="*/ 7 h 17"/>
                <a:gd name="T38" fmla="*/ 2 w 27"/>
                <a:gd name="T39" fmla="*/ 8 h 17"/>
                <a:gd name="T40" fmla="*/ 0 w 27"/>
                <a:gd name="T41" fmla="*/ 8 h 17"/>
                <a:gd name="T42" fmla="*/ 2 w 27"/>
                <a:gd name="T43" fmla="*/ 8 h 17"/>
                <a:gd name="T44" fmla="*/ 3 w 27"/>
                <a:gd name="T45" fmla="*/ 10 h 17"/>
                <a:gd name="T46" fmla="*/ 0 w 27"/>
                <a:gd name="T47" fmla="*/ 8 h 17"/>
                <a:gd name="T48" fmla="*/ 3 w 27"/>
                <a:gd name="T49" fmla="*/ 10 h 17"/>
                <a:gd name="T50" fmla="*/ 2 w 27"/>
                <a:gd name="T51" fmla="*/ 10 h 17"/>
                <a:gd name="T52" fmla="*/ 3 w 27"/>
                <a:gd name="T53" fmla="*/ 10 h 17"/>
                <a:gd name="T54" fmla="*/ 3 w 27"/>
                <a:gd name="T55" fmla="*/ 12 h 17"/>
                <a:gd name="T56" fmla="*/ 3 w 27"/>
                <a:gd name="T57" fmla="*/ 10 h 17"/>
                <a:gd name="T58" fmla="*/ 5 w 27"/>
                <a:gd name="T59" fmla="*/ 12 h 17"/>
                <a:gd name="T60" fmla="*/ 3 w 27"/>
                <a:gd name="T61" fmla="*/ 12 h 17"/>
                <a:gd name="T62" fmla="*/ 5 w 27"/>
                <a:gd name="T63" fmla="*/ 12 h 17"/>
                <a:gd name="T64" fmla="*/ 15 w 27"/>
                <a:gd name="T65" fmla="*/ 17 h 17"/>
                <a:gd name="T66" fmla="*/ 5 w 27"/>
                <a:gd name="T67" fmla="*/ 12 h 17"/>
                <a:gd name="T68" fmla="*/ 15 w 27"/>
                <a:gd name="T69" fmla="*/ 17 h 17"/>
                <a:gd name="T70" fmla="*/ 15 w 27"/>
                <a:gd name="T71" fmla="*/ 16 h 17"/>
                <a:gd name="T72" fmla="*/ 21 w 27"/>
                <a:gd name="T73" fmla="*/ 16 h 17"/>
                <a:gd name="T74" fmla="*/ 15 w 27"/>
                <a:gd name="T75" fmla="*/ 16 h 17"/>
                <a:gd name="T76" fmla="*/ 25 w 27"/>
                <a:gd name="T77" fmla="*/ 11 h 17"/>
                <a:gd name="T78" fmla="*/ 21 w 27"/>
                <a:gd name="T79" fmla="*/ 16 h 17"/>
                <a:gd name="T80" fmla="*/ 26 w 27"/>
                <a:gd name="T81" fmla="*/ 11 h 17"/>
                <a:gd name="T82" fmla="*/ 26 w 27"/>
                <a:gd name="T83" fmla="*/ 12 h 17"/>
                <a:gd name="T84" fmla="*/ 26 w 27"/>
                <a:gd name="T85" fmla="*/ 12 h 17"/>
                <a:gd name="T86" fmla="*/ 26 w 27"/>
                <a:gd name="T87" fmla="*/ 11 h 17"/>
                <a:gd name="T88" fmla="*/ 26 w 27"/>
                <a:gd name="T89" fmla="*/ 12 h 17"/>
                <a:gd name="T90" fmla="*/ 26 w 27"/>
                <a:gd name="T91" fmla="*/ 12 h 17"/>
                <a:gd name="T92" fmla="*/ 26 w 27"/>
                <a:gd name="T93" fmla="*/ 12 h 17"/>
                <a:gd name="T94" fmla="*/ 25 w 27"/>
                <a:gd name="T95" fmla="*/ 12 h 17"/>
                <a:gd name="T96" fmla="*/ 26 w 27"/>
                <a:gd name="T97" fmla="*/ 11 h 17"/>
                <a:gd name="T98" fmla="*/ 25 w 27"/>
                <a:gd name="T99" fmla="*/ 12 h 17"/>
                <a:gd name="T100" fmla="*/ 25 w 27"/>
                <a:gd name="T101" fmla="*/ 11 h 17"/>
                <a:gd name="T102" fmla="*/ 25 w 27"/>
                <a:gd name="T103" fmla="*/ 12 h 17"/>
                <a:gd name="T104" fmla="*/ 26 w 27"/>
                <a:gd name="T105" fmla="*/ 10 h 17"/>
                <a:gd name="T106" fmla="*/ 25 w 27"/>
                <a:gd name="T107" fmla="*/ 12 h 17"/>
                <a:gd name="T108" fmla="*/ 24 w 27"/>
                <a:gd name="T109" fmla="*/ 9 h 17"/>
                <a:gd name="T110" fmla="*/ 26 w 27"/>
                <a:gd name="T11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17">
                  <a:moveTo>
                    <a:pt x="24" y="9"/>
                  </a:moveTo>
                  <a:cubicBezTo>
                    <a:pt x="22" y="9"/>
                    <a:pt x="20" y="7"/>
                    <a:pt x="18" y="5"/>
                  </a:cubicBezTo>
                  <a:lnTo>
                    <a:pt x="19" y="4"/>
                  </a:lnTo>
                  <a:cubicBezTo>
                    <a:pt x="21" y="6"/>
                    <a:pt x="22" y="7"/>
                    <a:pt x="24" y="8"/>
                  </a:cubicBezTo>
                  <a:lnTo>
                    <a:pt x="24" y="9"/>
                  </a:lnTo>
                  <a:close/>
                  <a:moveTo>
                    <a:pt x="18" y="5"/>
                  </a:moveTo>
                  <a:cubicBezTo>
                    <a:pt x="15" y="3"/>
                    <a:pt x="13" y="1"/>
                    <a:pt x="9" y="3"/>
                  </a:cubicBezTo>
                  <a:lnTo>
                    <a:pt x="9" y="2"/>
                  </a:lnTo>
                  <a:cubicBezTo>
                    <a:pt x="13" y="0"/>
                    <a:pt x="16" y="2"/>
                    <a:pt x="19" y="4"/>
                  </a:cubicBezTo>
                  <a:lnTo>
                    <a:pt x="18" y="5"/>
                  </a:lnTo>
                  <a:close/>
                  <a:moveTo>
                    <a:pt x="9" y="2"/>
                  </a:moveTo>
                  <a:lnTo>
                    <a:pt x="9" y="2"/>
                  </a:lnTo>
                  <a:lnTo>
                    <a:pt x="9" y="2"/>
                  </a:lnTo>
                  <a:close/>
                  <a:moveTo>
                    <a:pt x="9" y="3"/>
                  </a:moveTo>
                  <a:cubicBezTo>
                    <a:pt x="8" y="3"/>
                    <a:pt x="8" y="4"/>
                    <a:pt x="7" y="4"/>
                  </a:cubicBezTo>
                  <a:lnTo>
                    <a:pt x="6" y="3"/>
                  </a:lnTo>
                  <a:cubicBezTo>
                    <a:pt x="7" y="2"/>
                    <a:pt x="8" y="2"/>
                    <a:pt x="9" y="2"/>
                  </a:cubicBezTo>
                  <a:lnTo>
                    <a:pt x="9" y="3"/>
                  </a:lnTo>
                  <a:close/>
                  <a:moveTo>
                    <a:pt x="7" y="4"/>
                  </a:moveTo>
                  <a:cubicBezTo>
                    <a:pt x="5" y="5"/>
                    <a:pt x="3" y="5"/>
                    <a:pt x="2" y="7"/>
                  </a:cubicBezTo>
                  <a:lnTo>
                    <a:pt x="1" y="7"/>
                  </a:lnTo>
                  <a:cubicBezTo>
                    <a:pt x="2" y="4"/>
                    <a:pt x="4" y="4"/>
                    <a:pt x="6" y="3"/>
                  </a:cubicBezTo>
                  <a:lnTo>
                    <a:pt x="7" y="4"/>
                  </a:lnTo>
                  <a:close/>
                  <a:moveTo>
                    <a:pt x="1" y="7"/>
                  </a:moveTo>
                  <a:lnTo>
                    <a:pt x="1" y="7"/>
                  </a:lnTo>
                  <a:lnTo>
                    <a:pt x="1" y="7"/>
                  </a:lnTo>
                  <a:close/>
                  <a:moveTo>
                    <a:pt x="2" y="7"/>
                  </a:moveTo>
                  <a:lnTo>
                    <a:pt x="2" y="7"/>
                  </a:lnTo>
                  <a:lnTo>
                    <a:pt x="1" y="7"/>
                  </a:lnTo>
                  <a:lnTo>
                    <a:pt x="1" y="7"/>
                  </a:lnTo>
                  <a:lnTo>
                    <a:pt x="2" y="7"/>
                  </a:lnTo>
                  <a:close/>
                  <a:moveTo>
                    <a:pt x="1" y="7"/>
                  </a:moveTo>
                  <a:lnTo>
                    <a:pt x="1" y="7"/>
                  </a:lnTo>
                  <a:lnTo>
                    <a:pt x="1" y="7"/>
                  </a:lnTo>
                  <a:close/>
                  <a:moveTo>
                    <a:pt x="2" y="7"/>
                  </a:moveTo>
                  <a:cubicBezTo>
                    <a:pt x="2" y="7"/>
                    <a:pt x="2" y="7"/>
                    <a:pt x="2" y="8"/>
                  </a:cubicBezTo>
                  <a:lnTo>
                    <a:pt x="0" y="7"/>
                  </a:lnTo>
                  <a:cubicBezTo>
                    <a:pt x="0" y="7"/>
                    <a:pt x="1" y="7"/>
                    <a:pt x="1" y="7"/>
                  </a:cubicBezTo>
                  <a:lnTo>
                    <a:pt x="2" y="7"/>
                  </a:lnTo>
                  <a:close/>
                  <a:moveTo>
                    <a:pt x="2" y="8"/>
                  </a:moveTo>
                  <a:cubicBezTo>
                    <a:pt x="2" y="8"/>
                    <a:pt x="2" y="8"/>
                    <a:pt x="2" y="8"/>
                  </a:cubicBezTo>
                  <a:lnTo>
                    <a:pt x="0" y="8"/>
                  </a:lnTo>
                  <a:cubicBezTo>
                    <a:pt x="0" y="8"/>
                    <a:pt x="0" y="7"/>
                    <a:pt x="0" y="7"/>
                  </a:cubicBezTo>
                  <a:lnTo>
                    <a:pt x="2" y="8"/>
                  </a:lnTo>
                  <a:close/>
                  <a:moveTo>
                    <a:pt x="2" y="8"/>
                  </a:moveTo>
                  <a:cubicBezTo>
                    <a:pt x="2" y="9"/>
                    <a:pt x="2" y="9"/>
                    <a:pt x="3" y="10"/>
                  </a:cubicBezTo>
                  <a:lnTo>
                    <a:pt x="2" y="11"/>
                  </a:lnTo>
                  <a:cubicBezTo>
                    <a:pt x="1" y="10"/>
                    <a:pt x="0" y="9"/>
                    <a:pt x="0" y="8"/>
                  </a:cubicBezTo>
                  <a:lnTo>
                    <a:pt x="2" y="8"/>
                  </a:lnTo>
                  <a:close/>
                  <a:moveTo>
                    <a:pt x="3" y="10"/>
                  </a:moveTo>
                  <a:lnTo>
                    <a:pt x="3" y="10"/>
                  </a:lnTo>
                  <a:lnTo>
                    <a:pt x="2" y="10"/>
                  </a:lnTo>
                  <a:lnTo>
                    <a:pt x="3" y="10"/>
                  </a:lnTo>
                  <a:close/>
                  <a:moveTo>
                    <a:pt x="3" y="10"/>
                  </a:moveTo>
                  <a:cubicBezTo>
                    <a:pt x="3" y="10"/>
                    <a:pt x="3" y="10"/>
                    <a:pt x="3" y="10"/>
                  </a:cubicBezTo>
                  <a:lnTo>
                    <a:pt x="3" y="12"/>
                  </a:lnTo>
                  <a:cubicBezTo>
                    <a:pt x="2" y="11"/>
                    <a:pt x="2" y="11"/>
                    <a:pt x="2" y="11"/>
                  </a:cubicBezTo>
                  <a:lnTo>
                    <a:pt x="3" y="10"/>
                  </a:lnTo>
                  <a:close/>
                  <a:moveTo>
                    <a:pt x="3" y="10"/>
                  </a:moveTo>
                  <a:cubicBezTo>
                    <a:pt x="4" y="11"/>
                    <a:pt x="5" y="11"/>
                    <a:pt x="5" y="12"/>
                  </a:cubicBezTo>
                  <a:lnTo>
                    <a:pt x="4" y="13"/>
                  </a:lnTo>
                  <a:cubicBezTo>
                    <a:pt x="4" y="12"/>
                    <a:pt x="3" y="12"/>
                    <a:pt x="3" y="12"/>
                  </a:cubicBezTo>
                  <a:lnTo>
                    <a:pt x="3" y="10"/>
                  </a:lnTo>
                  <a:close/>
                  <a:moveTo>
                    <a:pt x="5" y="12"/>
                  </a:moveTo>
                  <a:cubicBezTo>
                    <a:pt x="8" y="14"/>
                    <a:pt x="11" y="16"/>
                    <a:pt x="15" y="16"/>
                  </a:cubicBezTo>
                  <a:lnTo>
                    <a:pt x="15" y="17"/>
                  </a:lnTo>
                  <a:cubicBezTo>
                    <a:pt x="11" y="17"/>
                    <a:pt x="8" y="15"/>
                    <a:pt x="4" y="13"/>
                  </a:cubicBezTo>
                  <a:lnTo>
                    <a:pt x="5" y="12"/>
                  </a:lnTo>
                  <a:close/>
                  <a:moveTo>
                    <a:pt x="15" y="17"/>
                  </a:moveTo>
                  <a:lnTo>
                    <a:pt x="15" y="17"/>
                  </a:lnTo>
                  <a:lnTo>
                    <a:pt x="15" y="17"/>
                  </a:lnTo>
                  <a:close/>
                  <a:moveTo>
                    <a:pt x="15" y="16"/>
                  </a:moveTo>
                  <a:cubicBezTo>
                    <a:pt x="17" y="16"/>
                    <a:pt x="19" y="16"/>
                    <a:pt x="21" y="15"/>
                  </a:cubicBezTo>
                  <a:lnTo>
                    <a:pt x="21" y="16"/>
                  </a:lnTo>
                  <a:cubicBezTo>
                    <a:pt x="19" y="17"/>
                    <a:pt x="17" y="17"/>
                    <a:pt x="15" y="17"/>
                  </a:cubicBezTo>
                  <a:lnTo>
                    <a:pt x="15" y="16"/>
                  </a:lnTo>
                  <a:close/>
                  <a:moveTo>
                    <a:pt x="21" y="15"/>
                  </a:moveTo>
                  <a:cubicBezTo>
                    <a:pt x="23" y="14"/>
                    <a:pt x="25" y="13"/>
                    <a:pt x="25" y="11"/>
                  </a:cubicBezTo>
                  <a:lnTo>
                    <a:pt x="26" y="12"/>
                  </a:lnTo>
                  <a:cubicBezTo>
                    <a:pt x="26" y="14"/>
                    <a:pt x="24" y="15"/>
                    <a:pt x="21" y="16"/>
                  </a:cubicBezTo>
                  <a:lnTo>
                    <a:pt x="21" y="15"/>
                  </a:lnTo>
                  <a:close/>
                  <a:moveTo>
                    <a:pt x="26" y="11"/>
                  </a:moveTo>
                  <a:lnTo>
                    <a:pt x="27" y="11"/>
                  </a:lnTo>
                  <a:lnTo>
                    <a:pt x="26" y="12"/>
                  </a:lnTo>
                  <a:lnTo>
                    <a:pt x="26" y="11"/>
                  </a:lnTo>
                  <a:close/>
                  <a:moveTo>
                    <a:pt x="26" y="12"/>
                  </a:moveTo>
                  <a:lnTo>
                    <a:pt x="26" y="12"/>
                  </a:lnTo>
                  <a:lnTo>
                    <a:pt x="26" y="11"/>
                  </a:lnTo>
                  <a:lnTo>
                    <a:pt x="26" y="11"/>
                  </a:lnTo>
                  <a:lnTo>
                    <a:pt x="26" y="12"/>
                  </a:lnTo>
                  <a:close/>
                  <a:moveTo>
                    <a:pt x="26" y="12"/>
                  </a:moveTo>
                  <a:lnTo>
                    <a:pt x="26" y="12"/>
                  </a:lnTo>
                  <a:lnTo>
                    <a:pt x="26" y="11"/>
                  </a:lnTo>
                  <a:lnTo>
                    <a:pt x="26" y="12"/>
                  </a:lnTo>
                  <a:close/>
                  <a:moveTo>
                    <a:pt x="26" y="12"/>
                  </a:moveTo>
                  <a:cubicBezTo>
                    <a:pt x="25" y="12"/>
                    <a:pt x="25" y="12"/>
                    <a:pt x="25" y="12"/>
                  </a:cubicBezTo>
                  <a:lnTo>
                    <a:pt x="26" y="11"/>
                  </a:lnTo>
                  <a:cubicBezTo>
                    <a:pt x="26" y="11"/>
                    <a:pt x="26" y="11"/>
                    <a:pt x="26" y="11"/>
                  </a:cubicBezTo>
                  <a:lnTo>
                    <a:pt x="26" y="12"/>
                  </a:lnTo>
                  <a:close/>
                  <a:moveTo>
                    <a:pt x="25" y="12"/>
                  </a:moveTo>
                  <a:lnTo>
                    <a:pt x="25" y="12"/>
                  </a:lnTo>
                  <a:lnTo>
                    <a:pt x="25" y="11"/>
                  </a:lnTo>
                  <a:lnTo>
                    <a:pt x="25" y="12"/>
                  </a:lnTo>
                  <a:close/>
                  <a:moveTo>
                    <a:pt x="25" y="12"/>
                  </a:moveTo>
                  <a:cubicBezTo>
                    <a:pt x="25" y="12"/>
                    <a:pt x="25" y="11"/>
                    <a:pt x="25" y="11"/>
                  </a:cubicBezTo>
                  <a:lnTo>
                    <a:pt x="26" y="10"/>
                  </a:lnTo>
                  <a:cubicBezTo>
                    <a:pt x="26" y="11"/>
                    <a:pt x="26" y="11"/>
                    <a:pt x="26" y="11"/>
                  </a:cubicBezTo>
                  <a:lnTo>
                    <a:pt x="25" y="12"/>
                  </a:lnTo>
                  <a:close/>
                  <a:moveTo>
                    <a:pt x="25" y="11"/>
                  </a:moveTo>
                  <a:cubicBezTo>
                    <a:pt x="24" y="10"/>
                    <a:pt x="24" y="9"/>
                    <a:pt x="24" y="9"/>
                  </a:cubicBezTo>
                  <a:lnTo>
                    <a:pt x="25" y="8"/>
                  </a:lnTo>
                  <a:cubicBezTo>
                    <a:pt x="25" y="9"/>
                    <a:pt x="25" y="10"/>
                    <a:pt x="26" y="10"/>
                  </a:cubicBezTo>
                  <a:lnTo>
                    <a:pt x="2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0" name="Freeform 680"/>
            <p:cNvSpPr>
              <a:spLocks/>
            </p:cNvSpPr>
            <p:nvPr/>
          </p:nvSpPr>
          <p:spPr bwMode="auto">
            <a:xfrm>
              <a:off x="2495" y="1453"/>
              <a:ext cx="140" cy="100"/>
            </a:xfrm>
            <a:custGeom>
              <a:avLst/>
              <a:gdLst>
                <a:gd name="T0" fmla="*/ 17 w 25"/>
                <a:gd name="T1" fmla="*/ 5 h 18"/>
                <a:gd name="T2" fmla="*/ 8 w 25"/>
                <a:gd name="T3" fmla="*/ 1 h 18"/>
                <a:gd name="T4" fmla="*/ 6 w 25"/>
                <a:gd name="T5" fmla="*/ 5 h 18"/>
                <a:gd name="T6" fmla="*/ 2 w 25"/>
                <a:gd name="T7" fmla="*/ 12 h 18"/>
                <a:gd name="T8" fmla="*/ 22 w 25"/>
                <a:gd name="T9" fmla="*/ 13 h 18"/>
                <a:gd name="T10" fmla="*/ 17 w 25"/>
                <a:gd name="T11" fmla="*/ 5 h 18"/>
              </a:gdLst>
              <a:ahLst/>
              <a:cxnLst>
                <a:cxn ang="0">
                  <a:pos x="T0" y="T1"/>
                </a:cxn>
                <a:cxn ang="0">
                  <a:pos x="T2" y="T3"/>
                </a:cxn>
                <a:cxn ang="0">
                  <a:pos x="T4" y="T5"/>
                </a:cxn>
                <a:cxn ang="0">
                  <a:pos x="T6" y="T7"/>
                </a:cxn>
                <a:cxn ang="0">
                  <a:pos x="T8" y="T9"/>
                </a:cxn>
                <a:cxn ang="0">
                  <a:pos x="T10" y="T11"/>
                </a:cxn>
              </a:cxnLst>
              <a:rect l="0" t="0" r="r" b="b"/>
              <a:pathLst>
                <a:path w="25" h="18">
                  <a:moveTo>
                    <a:pt x="17" y="5"/>
                  </a:moveTo>
                  <a:cubicBezTo>
                    <a:pt x="15" y="2"/>
                    <a:pt x="12" y="0"/>
                    <a:pt x="8" y="1"/>
                  </a:cubicBezTo>
                  <a:cubicBezTo>
                    <a:pt x="7" y="1"/>
                    <a:pt x="8" y="4"/>
                    <a:pt x="6" y="5"/>
                  </a:cubicBezTo>
                  <a:cubicBezTo>
                    <a:pt x="4" y="7"/>
                    <a:pt x="0" y="10"/>
                    <a:pt x="2" y="12"/>
                  </a:cubicBezTo>
                  <a:cubicBezTo>
                    <a:pt x="7" y="17"/>
                    <a:pt x="16" y="18"/>
                    <a:pt x="22" y="13"/>
                  </a:cubicBezTo>
                  <a:cubicBezTo>
                    <a:pt x="25" y="11"/>
                    <a:pt x="19" y="8"/>
                    <a:pt x="17"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1" name="Freeform 681"/>
            <p:cNvSpPr>
              <a:spLocks noEditPoints="1"/>
            </p:cNvSpPr>
            <p:nvPr/>
          </p:nvSpPr>
          <p:spPr bwMode="auto">
            <a:xfrm>
              <a:off x="2495" y="1447"/>
              <a:ext cx="134" cy="106"/>
            </a:xfrm>
            <a:custGeom>
              <a:avLst/>
              <a:gdLst>
                <a:gd name="T0" fmla="*/ 17 w 24"/>
                <a:gd name="T1" fmla="*/ 6 h 19"/>
                <a:gd name="T2" fmla="*/ 18 w 24"/>
                <a:gd name="T3" fmla="*/ 6 h 19"/>
                <a:gd name="T4" fmla="*/ 18 w 24"/>
                <a:gd name="T5" fmla="*/ 6 h 19"/>
                <a:gd name="T6" fmla="*/ 17 w 24"/>
                <a:gd name="T7" fmla="*/ 6 h 19"/>
                <a:gd name="T8" fmla="*/ 17 w 24"/>
                <a:gd name="T9" fmla="*/ 6 h 19"/>
                <a:gd name="T10" fmla="*/ 17 w 24"/>
                <a:gd name="T11" fmla="*/ 4 h 19"/>
                <a:gd name="T12" fmla="*/ 17 w 24"/>
                <a:gd name="T13" fmla="*/ 6 h 19"/>
                <a:gd name="T14" fmla="*/ 15 w 24"/>
                <a:gd name="T15" fmla="*/ 4 h 19"/>
                <a:gd name="T16" fmla="*/ 17 w 24"/>
                <a:gd name="T17" fmla="*/ 4 h 19"/>
                <a:gd name="T18" fmla="*/ 15 w 24"/>
                <a:gd name="T19" fmla="*/ 4 h 19"/>
                <a:gd name="T20" fmla="*/ 8 w 24"/>
                <a:gd name="T21" fmla="*/ 1 h 19"/>
                <a:gd name="T22" fmla="*/ 15 w 24"/>
                <a:gd name="T23" fmla="*/ 4 h 19"/>
                <a:gd name="T24" fmla="*/ 8 w 24"/>
                <a:gd name="T25" fmla="*/ 1 h 19"/>
                <a:gd name="T26" fmla="*/ 8 w 24"/>
                <a:gd name="T27" fmla="*/ 1 h 19"/>
                <a:gd name="T28" fmla="*/ 8 w 24"/>
                <a:gd name="T29" fmla="*/ 4 h 19"/>
                <a:gd name="T30" fmla="*/ 8 w 24"/>
                <a:gd name="T31" fmla="*/ 1 h 19"/>
                <a:gd name="T32" fmla="*/ 8 w 24"/>
                <a:gd name="T33" fmla="*/ 4 h 19"/>
                <a:gd name="T34" fmla="*/ 6 w 24"/>
                <a:gd name="T35" fmla="*/ 6 h 19"/>
                <a:gd name="T36" fmla="*/ 8 w 24"/>
                <a:gd name="T37" fmla="*/ 4 h 19"/>
                <a:gd name="T38" fmla="*/ 7 w 24"/>
                <a:gd name="T39" fmla="*/ 7 h 19"/>
                <a:gd name="T40" fmla="*/ 7 w 24"/>
                <a:gd name="T41" fmla="*/ 7 h 19"/>
                <a:gd name="T42" fmla="*/ 7 w 24"/>
                <a:gd name="T43" fmla="*/ 7 h 19"/>
                <a:gd name="T44" fmla="*/ 6 w 24"/>
                <a:gd name="T45" fmla="*/ 6 h 19"/>
                <a:gd name="T46" fmla="*/ 7 w 24"/>
                <a:gd name="T47" fmla="*/ 7 h 19"/>
                <a:gd name="T48" fmla="*/ 5 w 24"/>
                <a:gd name="T49" fmla="*/ 7 h 19"/>
                <a:gd name="T50" fmla="*/ 7 w 24"/>
                <a:gd name="T51" fmla="*/ 7 h 19"/>
                <a:gd name="T52" fmla="*/ 3 w 24"/>
                <a:gd name="T53" fmla="*/ 10 h 19"/>
                <a:gd name="T54" fmla="*/ 5 w 24"/>
                <a:gd name="T55" fmla="*/ 7 h 19"/>
                <a:gd name="T56" fmla="*/ 3 w 24"/>
                <a:gd name="T57" fmla="*/ 10 h 19"/>
                <a:gd name="T58" fmla="*/ 2 w 24"/>
                <a:gd name="T59" fmla="*/ 14 h 19"/>
                <a:gd name="T60" fmla="*/ 3 w 24"/>
                <a:gd name="T61" fmla="*/ 10 h 19"/>
                <a:gd name="T62" fmla="*/ 2 w 24"/>
                <a:gd name="T63" fmla="*/ 14 h 19"/>
                <a:gd name="T64" fmla="*/ 2 w 24"/>
                <a:gd name="T65" fmla="*/ 14 h 19"/>
                <a:gd name="T66" fmla="*/ 3 w 24"/>
                <a:gd name="T67" fmla="*/ 13 h 19"/>
                <a:gd name="T68" fmla="*/ 2 w 24"/>
                <a:gd name="T69" fmla="*/ 14 h 19"/>
                <a:gd name="T70" fmla="*/ 2 w 24"/>
                <a:gd name="T71" fmla="*/ 14 h 19"/>
                <a:gd name="T72" fmla="*/ 2 w 24"/>
                <a:gd name="T73" fmla="*/ 13 h 19"/>
                <a:gd name="T74" fmla="*/ 3 w 24"/>
                <a:gd name="T75" fmla="*/ 13 h 19"/>
                <a:gd name="T76" fmla="*/ 4 w 24"/>
                <a:gd name="T77" fmla="*/ 16 h 19"/>
                <a:gd name="T78" fmla="*/ 3 w 24"/>
                <a:gd name="T79" fmla="*/ 13 h 19"/>
                <a:gd name="T80" fmla="*/ 7 w 24"/>
                <a:gd name="T81" fmla="*/ 16 h 19"/>
                <a:gd name="T82" fmla="*/ 4 w 24"/>
                <a:gd name="T83" fmla="*/ 16 h 19"/>
                <a:gd name="T84" fmla="*/ 7 w 24"/>
                <a:gd name="T85" fmla="*/ 16 h 19"/>
                <a:gd name="T86" fmla="*/ 22 w 24"/>
                <a:gd name="T87" fmla="*/ 15 h 19"/>
                <a:gd name="T88" fmla="*/ 7 w 24"/>
                <a:gd name="T89" fmla="*/ 16 h 19"/>
                <a:gd name="T90" fmla="*/ 22 w 24"/>
                <a:gd name="T91" fmla="*/ 15 h 19"/>
                <a:gd name="T92" fmla="*/ 22 w 24"/>
                <a:gd name="T93" fmla="*/ 15 h 19"/>
                <a:gd name="T94" fmla="*/ 21 w 24"/>
                <a:gd name="T95" fmla="*/ 11 h 19"/>
                <a:gd name="T96" fmla="*/ 22 w 24"/>
                <a:gd name="T97" fmla="*/ 15 h 19"/>
                <a:gd name="T98" fmla="*/ 21 w 24"/>
                <a:gd name="T99" fmla="*/ 11 h 19"/>
                <a:gd name="T100" fmla="*/ 20 w 24"/>
                <a:gd name="T101" fmla="*/ 8 h 19"/>
                <a:gd name="T102" fmla="*/ 21 w 24"/>
                <a:gd name="T103" fmla="*/ 11 h 19"/>
                <a:gd name="T104" fmla="*/ 17 w 24"/>
                <a:gd name="T105" fmla="*/ 6 h 19"/>
                <a:gd name="T106" fmla="*/ 20 w 24"/>
                <a:gd name="T107" fmla="*/ 8 h 19"/>
                <a:gd name="T108" fmla="*/ 17 w 24"/>
                <a:gd name="T109" fmla="*/ 6 h 19"/>
                <a:gd name="T110" fmla="*/ 17 w 24"/>
                <a:gd name="T11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19">
                  <a:moveTo>
                    <a:pt x="17" y="6"/>
                  </a:moveTo>
                  <a:lnTo>
                    <a:pt x="17" y="6"/>
                  </a:lnTo>
                  <a:lnTo>
                    <a:pt x="18" y="6"/>
                  </a:lnTo>
                  <a:lnTo>
                    <a:pt x="18" y="6"/>
                  </a:lnTo>
                  <a:lnTo>
                    <a:pt x="17" y="6"/>
                  </a:lnTo>
                  <a:close/>
                  <a:moveTo>
                    <a:pt x="18" y="6"/>
                  </a:moveTo>
                  <a:lnTo>
                    <a:pt x="18" y="6"/>
                  </a:lnTo>
                  <a:lnTo>
                    <a:pt x="17" y="6"/>
                  </a:lnTo>
                  <a:lnTo>
                    <a:pt x="18" y="6"/>
                  </a:lnTo>
                  <a:close/>
                  <a:moveTo>
                    <a:pt x="17" y="6"/>
                  </a:moveTo>
                  <a:cubicBezTo>
                    <a:pt x="16" y="6"/>
                    <a:pt x="16" y="6"/>
                    <a:pt x="16" y="5"/>
                  </a:cubicBezTo>
                  <a:lnTo>
                    <a:pt x="17" y="4"/>
                  </a:lnTo>
                  <a:cubicBezTo>
                    <a:pt x="17" y="5"/>
                    <a:pt x="17" y="5"/>
                    <a:pt x="18" y="6"/>
                  </a:cubicBezTo>
                  <a:lnTo>
                    <a:pt x="17" y="6"/>
                  </a:lnTo>
                  <a:close/>
                  <a:moveTo>
                    <a:pt x="16" y="5"/>
                  </a:moveTo>
                  <a:cubicBezTo>
                    <a:pt x="16" y="5"/>
                    <a:pt x="15" y="5"/>
                    <a:pt x="15" y="4"/>
                  </a:cubicBezTo>
                  <a:lnTo>
                    <a:pt x="16" y="3"/>
                  </a:lnTo>
                  <a:cubicBezTo>
                    <a:pt x="16" y="4"/>
                    <a:pt x="16" y="4"/>
                    <a:pt x="17" y="4"/>
                  </a:cubicBezTo>
                  <a:lnTo>
                    <a:pt x="16" y="5"/>
                  </a:lnTo>
                  <a:close/>
                  <a:moveTo>
                    <a:pt x="15" y="4"/>
                  </a:moveTo>
                  <a:cubicBezTo>
                    <a:pt x="13" y="3"/>
                    <a:pt x="11" y="2"/>
                    <a:pt x="8" y="2"/>
                  </a:cubicBezTo>
                  <a:lnTo>
                    <a:pt x="8" y="1"/>
                  </a:lnTo>
                  <a:cubicBezTo>
                    <a:pt x="11" y="0"/>
                    <a:pt x="14" y="2"/>
                    <a:pt x="16" y="3"/>
                  </a:cubicBezTo>
                  <a:lnTo>
                    <a:pt x="15" y="4"/>
                  </a:lnTo>
                  <a:close/>
                  <a:moveTo>
                    <a:pt x="8" y="1"/>
                  </a:moveTo>
                  <a:lnTo>
                    <a:pt x="8" y="1"/>
                  </a:lnTo>
                  <a:lnTo>
                    <a:pt x="8" y="2"/>
                  </a:lnTo>
                  <a:lnTo>
                    <a:pt x="8" y="1"/>
                  </a:lnTo>
                  <a:close/>
                  <a:moveTo>
                    <a:pt x="8" y="2"/>
                  </a:moveTo>
                  <a:cubicBezTo>
                    <a:pt x="8" y="2"/>
                    <a:pt x="8" y="3"/>
                    <a:pt x="8" y="4"/>
                  </a:cubicBezTo>
                  <a:lnTo>
                    <a:pt x="7" y="4"/>
                  </a:lnTo>
                  <a:cubicBezTo>
                    <a:pt x="7" y="2"/>
                    <a:pt x="7" y="1"/>
                    <a:pt x="8" y="1"/>
                  </a:cubicBezTo>
                  <a:lnTo>
                    <a:pt x="8" y="2"/>
                  </a:lnTo>
                  <a:close/>
                  <a:moveTo>
                    <a:pt x="8" y="4"/>
                  </a:moveTo>
                  <a:cubicBezTo>
                    <a:pt x="8" y="5"/>
                    <a:pt x="8" y="6"/>
                    <a:pt x="7" y="7"/>
                  </a:cubicBezTo>
                  <a:lnTo>
                    <a:pt x="6" y="6"/>
                  </a:lnTo>
                  <a:cubicBezTo>
                    <a:pt x="7" y="5"/>
                    <a:pt x="7" y="4"/>
                    <a:pt x="7" y="4"/>
                  </a:cubicBezTo>
                  <a:lnTo>
                    <a:pt x="8" y="4"/>
                  </a:lnTo>
                  <a:close/>
                  <a:moveTo>
                    <a:pt x="7" y="7"/>
                  </a:moveTo>
                  <a:lnTo>
                    <a:pt x="7" y="7"/>
                  </a:lnTo>
                  <a:lnTo>
                    <a:pt x="6" y="6"/>
                  </a:lnTo>
                  <a:lnTo>
                    <a:pt x="7" y="7"/>
                  </a:lnTo>
                  <a:close/>
                  <a:moveTo>
                    <a:pt x="7" y="7"/>
                  </a:moveTo>
                  <a:lnTo>
                    <a:pt x="7" y="7"/>
                  </a:lnTo>
                  <a:lnTo>
                    <a:pt x="6" y="6"/>
                  </a:lnTo>
                  <a:lnTo>
                    <a:pt x="6" y="6"/>
                  </a:lnTo>
                  <a:lnTo>
                    <a:pt x="7" y="7"/>
                  </a:lnTo>
                  <a:close/>
                  <a:moveTo>
                    <a:pt x="7" y="7"/>
                  </a:moveTo>
                  <a:cubicBezTo>
                    <a:pt x="7" y="7"/>
                    <a:pt x="6" y="7"/>
                    <a:pt x="6" y="8"/>
                  </a:cubicBezTo>
                  <a:lnTo>
                    <a:pt x="5" y="7"/>
                  </a:lnTo>
                  <a:cubicBezTo>
                    <a:pt x="5" y="6"/>
                    <a:pt x="6" y="6"/>
                    <a:pt x="6" y="6"/>
                  </a:cubicBezTo>
                  <a:lnTo>
                    <a:pt x="7" y="7"/>
                  </a:lnTo>
                  <a:close/>
                  <a:moveTo>
                    <a:pt x="6" y="8"/>
                  </a:moveTo>
                  <a:cubicBezTo>
                    <a:pt x="5" y="8"/>
                    <a:pt x="4" y="9"/>
                    <a:pt x="3" y="10"/>
                  </a:cubicBezTo>
                  <a:lnTo>
                    <a:pt x="2" y="9"/>
                  </a:lnTo>
                  <a:cubicBezTo>
                    <a:pt x="3" y="8"/>
                    <a:pt x="4" y="7"/>
                    <a:pt x="5" y="7"/>
                  </a:cubicBezTo>
                  <a:lnTo>
                    <a:pt x="6" y="8"/>
                  </a:lnTo>
                  <a:close/>
                  <a:moveTo>
                    <a:pt x="3" y="10"/>
                  </a:moveTo>
                  <a:cubicBezTo>
                    <a:pt x="2" y="11"/>
                    <a:pt x="2" y="12"/>
                    <a:pt x="3" y="13"/>
                  </a:cubicBezTo>
                  <a:lnTo>
                    <a:pt x="2" y="14"/>
                  </a:lnTo>
                  <a:cubicBezTo>
                    <a:pt x="0" y="12"/>
                    <a:pt x="1" y="10"/>
                    <a:pt x="2" y="9"/>
                  </a:cubicBezTo>
                  <a:lnTo>
                    <a:pt x="3" y="10"/>
                  </a:lnTo>
                  <a:close/>
                  <a:moveTo>
                    <a:pt x="2" y="14"/>
                  </a:moveTo>
                  <a:lnTo>
                    <a:pt x="2" y="14"/>
                  </a:lnTo>
                  <a:lnTo>
                    <a:pt x="2" y="13"/>
                  </a:lnTo>
                  <a:lnTo>
                    <a:pt x="2" y="14"/>
                  </a:lnTo>
                  <a:close/>
                  <a:moveTo>
                    <a:pt x="3" y="13"/>
                  </a:moveTo>
                  <a:lnTo>
                    <a:pt x="3" y="13"/>
                  </a:lnTo>
                  <a:lnTo>
                    <a:pt x="2" y="14"/>
                  </a:lnTo>
                  <a:lnTo>
                    <a:pt x="2" y="14"/>
                  </a:lnTo>
                  <a:lnTo>
                    <a:pt x="3" y="13"/>
                  </a:lnTo>
                  <a:close/>
                  <a:moveTo>
                    <a:pt x="2" y="14"/>
                  </a:moveTo>
                  <a:lnTo>
                    <a:pt x="2" y="14"/>
                  </a:lnTo>
                  <a:lnTo>
                    <a:pt x="2" y="13"/>
                  </a:lnTo>
                  <a:lnTo>
                    <a:pt x="2" y="14"/>
                  </a:lnTo>
                  <a:close/>
                  <a:moveTo>
                    <a:pt x="3" y="13"/>
                  </a:moveTo>
                  <a:cubicBezTo>
                    <a:pt x="3" y="13"/>
                    <a:pt x="4" y="14"/>
                    <a:pt x="5" y="14"/>
                  </a:cubicBezTo>
                  <a:lnTo>
                    <a:pt x="4" y="16"/>
                  </a:lnTo>
                  <a:cubicBezTo>
                    <a:pt x="3" y="15"/>
                    <a:pt x="2" y="14"/>
                    <a:pt x="2" y="14"/>
                  </a:cubicBezTo>
                  <a:lnTo>
                    <a:pt x="3" y="13"/>
                  </a:lnTo>
                  <a:close/>
                  <a:moveTo>
                    <a:pt x="5" y="14"/>
                  </a:moveTo>
                  <a:cubicBezTo>
                    <a:pt x="6" y="15"/>
                    <a:pt x="7" y="15"/>
                    <a:pt x="7" y="16"/>
                  </a:cubicBezTo>
                  <a:lnTo>
                    <a:pt x="7" y="17"/>
                  </a:lnTo>
                  <a:cubicBezTo>
                    <a:pt x="6" y="16"/>
                    <a:pt x="5" y="16"/>
                    <a:pt x="4" y="16"/>
                  </a:cubicBezTo>
                  <a:lnTo>
                    <a:pt x="5" y="14"/>
                  </a:lnTo>
                  <a:close/>
                  <a:moveTo>
                    <a:pt x="7" y="16"/>
                  </a:moveTo>
                  <a:cubicBezTo>
                    <a:pt x="12" y="17"/>
                    <a:pt x="18" y="17"/>
                    <a:pt x="21" y="14"/>
                  </a:cubicBezTo>
                  <a:lnTo>
                    <a:pt x="22" y="15"/>
                  </a:lnTo>
                  <a:cubicBezTo>
                    <a:pt x="18" y="18"/>
                    <a:pt x="12" y="19"/>
                    <a:pt x="7" y="17"/>
                  </a:cubicBezTo>
                  <a:lnTo>
                    <a:pt x="7" y="16"/>
                  </a:lnTo>
                  <a:close/>
                  <a:moveTo>
                    <a:pt x="22" y="15"/>
                  </a:moveTo>
                  <a:lnTo>
                    <a:pt x="22" y="15"/>
                  </a:lnTo>
                  <a:lnTo>
                    <a:pt x="22" y="14"/>
                  </a:lnTo>
                  <a:lnTo>
                    <a:pt x="22" y="15"/>
                  </a:lnTo>
                  <a:close/>
                  <a:moveTo>
                    <a:pt x="21" y="14"/>
                  </a:moveTo>
                  <a:cubicBezTo>
                    <a:pt x="22" y="13"/>
                    <a:pt x="22" y="12"/>
                    <a:pt x="21" y="11"/>
                  </a:cubicBezTo>
                  <a:lnTo>
                    <a:pt x="22" y="10"/>
                  </a:lnTo>
                  <a:cubicBezTo>
                    <a:pt x="23" y="12"/>
                    <a:pt x="24" y="13"/>
                    <a:pt x="22" y="15"/>
                  </a:cubicBezTo>
                  <a:lnTo>
                    <a:pt x="21" y="14"/>
                  </a:lnTo>
                  <a:close/>
                  <a:moveTo>
                    <a:pt x="21" y="11"/>
                  </a:moveTo>
                  <a:cubicBezTo>
                    <a:pt x="20" y="10"/>
                    <a:pt x="20" y="9"/>
                    <a:pt x="19" y="9"/>
                  </a:cubicBezTo>
                  <a:lnTo>
                    <a:pt x="20" y="8"/>
                  </a:lnTo>
                  <a:cubicBezTo>
                    <a:pt x="21" y="8"/>
                    <a:pt x="21" y="9"/>
                    <a:pt x="22" y="10"/>
                  </a:cubicBezTo>
                  <a:lnTo>
                    <a:pt x="21" y="11"/>
                  </a:lnTo>
                  <a:close/>
                  <a:moveTo>
                    <a:pt x="19" y="9"/>
                  </a:moveTo>
                  <a:cubicBezTo>
                    <a:pt x="18" y="8"/>
                    <a:pt x="17" y="7"/>
                    <a:pt x="17" y="6"/>
                  </a:cubicBezTo>
                  <a:lnTo>
                    <a:pt x="18" y="6"/>
                  </a:lnTo>
                  <a:cubicBezTo>
                    <a:pt x="18" y="6"/>
                    <a:pt x="19" y="7"/>
                    <a:pt x="20" y="8"/>
                  </a:cubicBezTo>
                  <a:lnTo>
                    <a:pt x="19" y="9"/>
                  </a:lnTo>
                  <a:close/>
                  <a:moveTo>
                    <a:pt x="17" y="6"/>
                  </a:moveTo>
                  <a:lnTo>
                    <a:pt x="17"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2" name="Freeform 682"/>
            <p:cNvSpPr>
              <a:spLocks/>
            </p:cNvSpPr>
            <p:nvPr/>
          </p:nvSpPr>
          <p:spPr bwMode="auto">
            <a:xfrm>
              <a:off x="2601" y="1425"/>
              <a:ext cx="123" cy="95"/>
            </a:xfrm>
            <a:custGeom>
              <a:avLst/>
              <a:gdLst>
                <a:gd name="T0" fmla="*/ 12 w 22"/>
                <a:gd name="T1" fmla="*/ 0 h 17"/>
                <a:gd name="T2" fmla="*/ 4 w 22"/>
                <a:gd name="T3" fmla="*/ 2 h 17"/>
                <a:gd name="T4" fmla="*/ 1 w 22"/>
                <a:gd name="T5" fmla="*/ 9 h 17"/>
                <a:gd name="T6" fmla="*/ 9 w 22"/>
                <a:gd name="T7" fmla="*/ 15 h 17"/>
                <a:gd name="T8" fmla="*/ 21 w 22"/>
                <a:gd name="T9" fmla="*/ 8 h 17"/>
                <a:gd name="T10" fmla="*/ 13 w 22"/>
                <a:gd name="T11" fmla="*/ 1 h 17"/>
                <a:gd name="T12" fmla="*/ 12 w 2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12" y="0"/>
                  </a:moveTo>
                  <a:cubicBezTo>
                    <a:pt x="9" y="0"/>
                    <a:pt x="6" y="1"/>
                    <a:pt x="4" y="2"/>
                  </a:cubicBezTo>
                  <a:cubicBezTo>
                    <a:pt x="2" y="4"/>
                    <a:pt x="0" y="7"/>
                    <a:pt x="1" y="9"/>
                  </a:cubicBezTo>
                  <a:cubicBezTo>
                    <a:pt x="1" y="13"/>
                    <a:pt x="5" y="17"/>
                    <a:pt x="9" y="15"/>
                  </a:cubicBezTo>
                  <a:cubicBezTo>
                    <a:pt x="13" y="14"/>
                    <a:pt x="20" y="13"/>
                    <a:pt x="21" y="8"/>
                  </a:cubicBezTo>
                  <a:cubicBezTo>
                    <a:pt x="22" y="5"/>
                    <a:pt x="20" y="0"/>
                    <a:pt x="13" y="1"/>
                  </a:cubicBezTo>
                  <a:cubicBezTo>
                    <a:pt x="13" y="1"/>
                    <a:pt x="12" y="0"/>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3" name="Freeform 683"/>
            <p:cNvSpPr>
              <a:spLocks noEditPoints="1"/>
            </p:cNvSpPr>
            <p:nvPr/>
          </p:nvSpPr>
          <p:spPr bwMode="auto">
            <a:xfrm>
              <a:off x="2601" y="1419"/>
              <a:ext cx="123" cy="95"/>
            </a:xfrm>
            <a:custGeom>
              <a:avLst/>
              <a:gdLst>
                <a:gd name="T0" fmla="*/ 12 w 22"/>
                <a:gd name="T1" fmla="*/ 0 h 17"/>
                <a:gd name="T2" fmla="*/ 12 w 22"/>
                <a:gd name="T3" fmla="*/ 0 h 17"/>
                <a:gd name="T4" fmla="*/ 12 w 22"/>
                <a:gd name="T5" fmla="*/ 0 h 17"/>
                <a:gd name="T6" fmla="*/ 9 w 22"/>
                <a:gd name="T7" fmla="*/ 1 h 17"/>
                <a:gd name="T8" fmla="*/ 9 w 22"/>
                <a:gd name="T9" fmla="*/ 2 h 17"/>
                <a:gd name="T10" fmla="*/ 9 w 22"/>
                <a:gd name="T11" fmla="*/ 1 h 17"/>
                <a:gd name="T12" fmla="*/ 4 w 22"/>
                <a:gd name="T13" fmla="*/ 4 h 17"/>
                <a:gd name="T14" fmla="*/ 8 w 22"/>
                <a:gd name="T15" fmla="*/ 2 h 17"/>
                <a:gd name="T16" fmla="*/ 4 w 22"/>
                <a:gd name="T17" fmla="*/ 3 h 17"/>
                <a:gd name="T18" fmla="*/ 4 w 22"/>
                <a:gd name="T19" fmla="*/ 4 h 17"/>
                <a:gd name="T20" fmla="*/ 4 w 22"/>
                <a:gd name="T21" fmla="*/ 4 h 17"/>
                <a:gd name="T22" fmla="*/ 4 w 22"/>
                <a:gd name="T23" fmla="*/ 3 h 17"/>
                <a:gd name="T24" fmla="*/ 3 w 22"/>
                <a:gd name="T25" fmla="*/ 4 h 17"/>
                <a:gd name="T26" fmla="*/ 3 w 22"/>
                <a:gd name="T27" fmla="*/ 5 h 17"/>
                <a:gd name="T28" fmla="*/ 3 w 22"/>
                <a:gd name="T29" fmla="*/ 5 h 17"/>
                <a:gd name="T30" fmla="*/ 2 w 22"/>
                <a:gd name="T31" fmla="*/ 5 h 17"/>
                <a:gd name="T32" fmla="*/ 3 w 22"/>
                <a:gd name="T33" fmla="*/ 5 h 17"/>
                <a:gd name="T34" fmla="*/ 2 w 22"/>
                <a:gd name="T35" fmla="*/ 5 h 17"/>
                <a:gd name="T36" fmla="*/ 1 w 22"/>
                <a:gd name="T37" fmla="*/ 10 h 17"/>
                <a:gd name="T38" fmla="*/ 2 w 22"/>
                <a:gd name="T39" fmla="*/ 12 h 17"/>
                <a:gd name="T40" fmla="*/ 1 w 22"/>
                <a:gd name="T41" fmla="*/ 10 h 17"/>
                <a:gd name="T42" fmla="*/ 3 w 22"/>
                <a:gd name="T43" fmla="*/ 16 h 17"/>
                <a:gd name="T44" fmla="*/ 4 w 22"/>
                <a:gd name="T45" fmla="*/ 15 h 17"/>
                <a:gd name="T46" fmla="*/ 3 w 22"/>
                <a:gd name="T47" fmla="*/ 16 h 17"/>
                <a:gd name="T48" fmla="*/ 9 w 22"/>
                <a:gd name="T49" fmla="*/ 16 h 17"/>
                <a:gd name="T50" fmla="*/ 7 w 22"/>
                <a:gd name="T51" fmla="*/ 16 h 17"/>
                <a:gd name="T52" fmla="*/ 9 w 22"/>
                <a:gd name="T53" fmla="*/ 16 h 17"/>
                <a:gd name="T54" fmla="*/ 9 w 22"/>
                <a:gd name="T55" fmla="*/ 16 h 17"/>
                <a:gd name="T56" fmla="*/ 9 w 22"/>
                <a:gd name="T57" fmla="*/ 16 h 17"/>
                <a:gd name="T58" fmla="*/ 9 w 22"/>
                <a:gd name="T59" fmla="*/ 16 h 17"/>
                <a:gd name="T60" fmla="*/ 12 w 22"/>
                <a:gd name="T61" fmla="*/ 16 h 17"/>
                <a:gd name="T62" fmla="*/ 12 w 22"/>
                <a:gd name="T63" fmla="*/ 15 h 17"/>
                <a:gd name="T64" fmla="*/ 12 w 22"/>
                <a:gd name="T65" fmla="*/ 16 h 17"/>
                <a:gd name="T66" fmla="*/ 20 w 22"/>
                <a:gd name="T67" fmla="*/ 9 h 17"/>
                <a:gd name="T68" fmla="*/ 20 w 22"/>
                <a:gd name="T69" fmla="*/ 9 h 17"/>
                <a:gd name="T70" fmla="*/ 21 w 22"/>
                <a:gd name="T71" fmla="*/ 9 h 17"/>
                <a:gd name="T72" fmla="*/ 19 w 22"/>
                <a:gd name="T73" fmla="*/ 4 h 17"/>
                <a:gd name="T74" fmla="*/ 20 w 22"/>
                <a:gd name="T75" fmla="*/ 6 h 17"/>
                <a:gd name="T76" fmla="*/ 17 w 22"/>
                <a:gd name="T77" fmla="*/ 1 h 17"/>
                <a:gd name="T78" fmla="*/ 17 w 22"/>
                <a:gd name="T79" fmla="*/ 3 h 17"/>
                <a:gd name="T80" fmla="*/ 17 w 22"/>
                <a:gd name="T81" fmla="*/ 1 h 17"/>
                <a:gd name="T82" fmla="*/ 13 w 22"/>
                <a:gd name="T83" fmla="*/ 1 h 17"/>
                <a:gd name="T84" fmla="*/ 13 w 22"/>
                <a:gd name="T85" fmla="*/ 1 h 17"/>
                <a:gd name="T86" fmla="*/ 13 w 22"/>
                <a:gd name="T87" fmla="*/ 1 h 17"/>
                <a:gd name="T88" fmla="*/ 12 w 22"/>
                <a:gd name="T89" fmla="*/ 2 h 17"/>
                <a:gd name="T90" fmla="*/ 13 w 22"/>
                <a:gd name="T91" fmla="*/ 1 h 17"/>
                <a:gd name="T92" fmla="*/ 12 w 22"/>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12" y="2"/>
                  </a:moveTo>
                  <a:lnTo>
                    <a:pt x="12" y="2"/>
                  </a:lnTo>
                  <a:lnTo>
                    <a:pt x="12" y="0"/>
                  </a:lnTo>
                  <a:lnTo>
                    <a:pt x="12" y="0"/>
                  </a:lnTo>
                  <a:lnTo>
                    <a:pt x="12" y="2"/>
                  </a:lnTo>
                  <a:close/>
                  <a:moveTo>
                    <a:pt x="12" y="0"/>
                  </a:moveTo>
                  <a:lnTo>
                    <a:pt x="12" y="0"/>
                  </a:lnTo>
                  <a:lnTo>
                    <a:pt x="12" y="1"/>
                  </a:lnTo>
                  <a:lnTo>
                    <a:pt x="12" y="0"/>
                  </a:lnTo>
                  <a:close/>
                  <a:moveTo>
                    <a:pt x="12" y="2"/>
                  </a:moveTo>
                  <a:cubicBezTo>
                    <a:pt x="11" y="2"/>
                    <a:pt x="10" y="2"/>
                    <a:pt x="9" y="2"/>
                  </a:cubicBezTo>
                  <a:lnTo>
                    <a:pt x="9" y="1"/>
                  </a:lnTo>
                  <a:cubicBezTo>
                    <a:pt x="10" y="0"/>
                    <a:pt x="11" y="0"/>
                    <a:pt x="12" y="0"/>
                  </a:cubicBezTo>
                  <a:lnTo>
                    <a:pt x="12" y="2"/>
                  </a:lnTo>
                  <a:close/>
                  <a:moveTo>
                    <a:pt x="9" y="2"/>
                  </a:moveTo>
                  <a:cubicBezTo>
                    <a:pt x="9" y="2"/>
                    <a:pt x="8" y="2"/>
                    <a:pt x="8" y="2"/>
                  </a:cubicBezTo>
                  <a:lnTo>
                    <a:pt x="8" y="1"/>
                  </a:lnTo>
                  <a:cubicBezTo>
                    <a:pt x="8" y="1"/>
                    <a:pt x="8" y="1"/>
                    <a:pt x="9" y="1"/>
                  </a:cubicBezTo>
                  <a:lnTo>
                    <a:pt x="9" y="2"/>
                  </a:lnTo>
                  <a:close/>
                  <a:moveTo>
                    <a:pt x="8" y="2"/>
                  </a:moveTo>
                  <a:cubicBezTo>
                    <a:pt x="7" y="3"/>
                    <a:pt x="6" y="3"/>
                    <a:pt x="4" y="4"/>
                  </a:cubicBezTo>
                  <a:lnTo>
                    <a:pt x="4" y="3"/>
                  </a:lnTo>
                  <a:cubicBezTo>
                    <a:pt x="5" y="2"/>
                    <a:pt x="6" y="1"/>
                    <a:pt x="8" y="1"/>
                  </a:cubicBezTo>
                  <a:lnTo>
                    <a:pt x="8" y="2"/>
                  </a:lnTo>
                  <a:close/>
                  <a:moveTo>
                    <a:pt x="4" y="4"/>
                  </a:moveTo>
                  <a:lnTo>
                    <a:pt x="4" y="4"/>
                  </a:lnTo>
                  <a:lnTo>
                    <a:pt x="4" y="3"/>
                  </a:lnTo>
                  <a:lnTo>
                    <a:pt x="4" y="4"/>
                  </a:lnTo>
                  <a:close/>
                  <a:moveTo>
                    <a:pt x="4" y="4"/>
                  </a:moveTo>
                  <a:lnTo>
                    <a:pt x="4" y="4"/>
                  </a:lnTo>
                  <a:lnTo>
                    <a:pt x="4" y="3"/>
                  </a:lnTo>
                  <a:lnTo>
                    <a:pt x="4" y="3"/>
                  </a:lnTo>
                  <a:lnTo>
                    <a:pt x="4" y="4"/>
                  </a:lnTo>
                  <a:close/>
                  <a:moveTo>
                    <a:pt x="4" y="3"/>
                  </a:moveTo>
                  <a:lnTo>
                    <a:pt x="4" y="3"/>
                  </a:lnTo>
                  <a:lnTo>
                    <a:pt x="4" y="3"/>
                  </a:lnTo>
                  <a:close/>
                  <a:moveTo>
                    <a:pt x="4" y="4"/>
                  </a:moveTo>
                  <a:cubicBezTo>
                    <a:pt x="4" y="4"/>
                    <a:pt x="4" y="4"/>
                    <a:pt x="3" y="5"/>
                  </a:cubicBezTo>
                  <a:lnTo>
                    <a:pt x="3" y="4"/>
                  </a:lnTo>
                  <a:cubicBezTo>
                    <a:pt x="3" y="3"/>
                    <a:pt x="3" y="3"/>
                    <a:pt x="4" y="3"/>
                  </a:cubicBezTo>
                  <a:lnTo>
                    <a:pt x="4" y="4"/>
                  </a:lnTo>
                  <a:close/>
                  <a:moveTo>
                    <a:pt x="3" y="5"/>
                  </a:moveTo>
                  <a:lnTo>
                    <a:pt x="3" y="5"/>
                  </a:lnTo>
                  <a:lnTo>
                    <a:pt x="3" y="4"/>
                  </a:lnTo>
                  <a:lnTo>
                    <a:pt x="3" y="5"/>
                  </a:lnTo>
                  <a:close/>
                  <a:moveTo>
                    <a:pt x="3" y="5"/>
                  </a:moveTo>
                  <a:cubicBezTo>
                    <a:pt x="3" y="5"/>
                    <a:pt x="3" y="5"/>
                    <a:pt x="3" y="5"/>
                  </a:cubicBezTo>
                  <a:lnTo>
                    <a:pt x="2" y="5"/>
                  </a:lnTo>
                  <a:cubicBezTo>
                    <a:pt x="2" y="4"/>
                    <a:pt x="2" y="4"/>
                    <a:pt x="3" y="4"/>
                  </a:cubicBezTo>
                  <a:lnTo>
                    <a:pt x="3" y="5"/>
                  </a:lnTo>
                  <a:close/>
                  <a:moveTo>
                    <a:pt x="3" y="5"/>
                  </a:moveTo>
                  <a:cubicBezTo>
                    <a:pt x="2" y="7"/>
                    <a:pt x="1" y="9"/>
                    <a:pt x="1" y="10"/>
                  </a:cubicBezTo>
                  <a:lnTo>
                    <a:pt x="0" y="10"/>
                  </a:lnTo>
                  <a:cubicBezTo>
                    <a:pt x="0" y="9"/>
                    <a:pt x="0" y="6"/>
                    <a:pt x="2" y="5"/>
                  </a:cubicBezTo>
                  <a:lnTo>
                    <a:pt x="3" y="5"/>
                  </a:lnTo>
                  <a:close/>
                  <a:moveTo>
                    <a:pt x="1" y="10"/>
                  </a:moveTo>
                  <a:lnTo>
                    <a:pt x="1" y="10"/>
                  </a:lnTo>
                  <a:lnTo>
                    <a:pt x="1" y="10"/>
                  </a:lnTo>
                  <a:close/>
                  <a:moveTo>
                    <a:pt x="1" y="10"/>
                  </a:moveTo>
                  <a:cubicBezTo>
                    <a:pt x="1" y="11"/>
                    <a:pt x="1" y="11"/>
                    <a:pt x="2" y="12"/>
                  </a:cubicBezTo>
                  <a:lnTo>
                    <a:pt x="0" y="12"/>
                  </a:lnTo>
                  <a:cubicBezTo>
                    <a:pt x="0" y="12"/>
                    <a:pt x="0" y="11"/>
                    <a:pt x="0" y="10"/>
                  </a:cubicBezTo>
                  <a:lnTo>
                    <a:pt x="1" y="10"/>
                  </a:lnTo>
                  <a:close/>
                  <a:moveTo>
                    <a:pt x="2" y="12"/>
                  </a:moveTo>
                  <a:cubicBezTo>
                    <a:pt x="2" y="13"/>
                    <a:pt x="3" y="14"/>
                    <a:pt x="4" y="15"/>
                  </a:cubicBezTo>
                  <a:lnTo>
                    <a:pt x="3" y="16"/>
                  </a:lnTo>
                  <a:cubicBezTo>
                    <a:pt x="2" y="15"/>
                    <a:pt x="1" y="14"/>
                    <a:pt x="0" y="12"/>
                  </a:cubicBezTo>
                  <a:lnTo>
                    <a:pt x="2" y="12"/>
                  </a:lnTo>
                  <a:close/>
                  <a:moveTo>
                    <a:pt x="4" y="15"/>
                  </a:moveTo>
                  <a:cubicBezTo>
                    <a:pt x="5" y="15"/>
                    <a:pt x="6" y="16"/>
                    <a:pt x="7" y="16"/>
                  </a:cubicBezTo>
                  <a:lnTo>
                    <a:pt x="7" y="17"/>
                  </a:lnTo>
                  <a:cubicBezTo>
                    <a:pt x="6" y="17"/>
                    <a:pt x="4" y="17"/>
                    <a:pt x="3" y="16"/>
                  </a:cubicBezTo>
                  <a:lnTo>
                    <a:pt x="4" y="15"/>
                  </a:lnTo>
                  <a:close/>
                  <a:moveTo>
                    <a:pt x="7" y="16"/>
                  </a:moveTo>
                  <a:cubicBezTo>
                    <a:pt x="8" y="16"/>
                    <a:pt x="8" y="16"/>
                    <a:pt x="9" y="16"/>
                  </a:cubicBezTo>
                  <a:lnTo>
                    <a:pt x="9" y="17"/>
                  </a:lnTo>
                  <a:cubicBezTo>
                    <a:pt x="9" y="17"/>
                    <a:pt x="8" y="17"/>
                    <a:pt x="7" y="17"/>
                  </a:cubicBezTo>
                  <a:lnTo>
                    <a:pt x="7" y="16"/>
                  </a:lnTo>
                  <a:close/>
                  <a:moveTo>
                    <a:pt x="9" y="17"/>
                  </a:moveTo>
                  <a:lnTo>
                    <a:pt x="9" y="17"/>
                  </a:lnTo>
                  <a:lnTo>
                    <a:pt x="9" y="16"/>
                  </a:lnTo>
                  <a:lnTo>
                    <a:pt x="9" y="17"/>
                  </a:lnTo>
                  <a:close/>
                  <a:moveTo>
                    <a:pt x="9" y="16"/>
                  </a:moveTo>
                  <a:lnTo>
                    <a:pt x="9" y="16"/>
                  </a:lnTo>
                  <a:lnTo>
                    <a:pt x="9" y="17"/>
                  </a:lnTo>
                  <a:lnTo>
                    <a:pt x="9" y="17"/>
                  </a:lnTo>
                  <a:lnTo>
                    <a:pt x="9" y="16"/>
                  </a:lnTo>
                  <a:close/>
                  <a:moveTo>
                    <a:pt x="9" y="16"/>
                  </a:moveTo>
                  <a:lnTo>
                    <a:pt x="9" y="16"/>
                  </a:lnTo>
                  <a:lnTo>
                    <a:pt x="9" y="16"/>
                  </a:lnTo>
                  <a:close/>
                  <a:moveTo>
                    <a:pt x="9" y="16"/>
                  </a:moveTo>
                  <a:cubicBezTo>
                    <a:pt x="10" y="15"/>
                    <a:pt x="11" y="15"/>
                    <a:pt x="12" y="15"/>
                  </a:cubicBezTo>
                  <a:lnTo>
                    <a:pt x="12" y="16"/>
                  </a:lnTo>
                  <a:cubicBezTo>
                    <a:pt x="11" y="16"/>
                    <a:pt x="10" y="17"/>
                    <a:pt x="9" y="17"/>
                  </a:cubicBezTo>
                  <a:lnTo>
                    <a:pt x="9" y="16"/>
                  </a:lnTo>
                  <a:close/>
                  <a:moveTo>
                    <a:pt x="12" y="15"/>
                  </a:moveTo>
                  <a:cubicBezTo>
                    <a:pt x="16" y="13"/>
                    <a:pt x="19" y="12"/>
                    <a:pt x="20" y="9"/>
                  </a:cubicBezTo>
                  <a:lnTo>
                    <a:pt x="21" y="9"/>
                  </a:lnTo>
                  <a:cubicBezTo>
                    <a:pt x="20" y="13"/>
                    <a:pt x="16" y="15"/>
                    <a:pt x="12" y="16"/>
                  </a:cubicBezTo>
                  <a:lnTo>
                    <a:pt x="12" y="15"/>
                  </a:lnTo>
                  <a:close/>
                  <a:moveTo>
                    <a:pt x="20" y="9"/>
                  </a:moveTo>
                  <a:lnTo>
                    <a:pt x="20" y="9"/>
                  </a:lnTo>
                  <a:lnTo>
                    <a:pt x="21" y="9"/>
                  </a:lnTo>
                  <a:lnTo>
                    <a:pt x="20" y="9"/>
                  </a:lnTo>
                  <a:close/>
                  <a:moveTo>
                    <a:pt x="20" y="9"/>
                  </a:moveTo>
                  <a:cubicBezTo>
                    <a:pt x="20" y="8"/>
                    <a:pt x="20" y="7"/>
                    <a:pt x="20" y="6"/>
                  </a:cubicBezTo>
                  <a:lnTo>
                    <a:pt x="21" y="6"/>
                  </a:lnTo>
                  <a:cubicBezTo>
                    <a:pt x="22" y="7"/>
                    <a:pt x="22" y="8"/>
                    <a:pt x="21" y="9"/>
                  </a:cubicBezTo>
                  <a:lnTo>
                    <a:pt x="20" y="9"/>
                  </a:lnTo>
                  <a:close/>
                  <a:moveTo>
                    <a:pt x="20" y="6"/>
                  </a:moveTo>
                  <a:cubicBezTo>
                    <a:pt x="20" y="5"/>
                    <a:pt x="19" y="4"/>
                    <a:pt x="19" y="4"/>
                  </a:cubicBezTo>
                  <a:lnTo>
                    <a:pt x="20" y="3"/>
                  </a:lnTo>
                  <a:cubicBezTo>
                    <a:pt x="21" y="4"/>
                    <a:pt x="21" y="5"/>
                    <a:pt x="21" y="6"/>
                  </a:cubicBezTo>
                  <a:lnTo>
                    <a:pt x="20" y="6"/>
                  </a:lnTo>
                  <a:close/>
                  <a:moveTo>
                    <a:pt x="19" y="4"/>
                  </a:moveTo>
                  <a:cubicBezTo>
                    <a:pt x="18" y="3"/>
                    <a:pt x="18" y="3"/>
                    <a:pt x="17" y="3"/>
                  </a:cubicBezTo>
                  <a:lnTo>
                    <a:pt x="17" y="1"/>
                  </a:lnTo>
                  <a:cubicBezTo>
                    <a:pt x="18" y="2"/>
                    <a:pt x="19" y="2"/>
                    <a:pt x="20" y="3"/>
                  </a:cubicBezTo>
                  <a:lnTo>
                    <a:pt x="19" y="4"/>
                  </a:lnTo>
                  <a:close/>
                  <a:moveTo>
                    <a:pt x="17" y="3"/>
                  </a:moveTo>
                  <a:cubicBezTo>
                    <a:pt x="16" y="2"/>
                    <a:pt x="15" y="2"/>
                    <a:pt x="14" y="3"/>
                  </a:cubicBezTo>
                  <a:lnTo>
                    <a:pt x="13" y="1"/>
                  </a:lnTo>
                  <a:cubicBezTo>
                    <a:pt x="15" y="1"/>
                    <a:pt x="16" y="1"/>
                    <a:pt x="17" y="1"/>
                  </a:cubicBezTo>
                  <a:lnTo>
                    <a:pt x="17" y="3"/>
                  </a:lnTo>
                  <a:close/>
                  <a:moveTo>
                    <a:pt x="13" y="1"/>
                  </a:moveTo>
                  <a:lnTo>
                    <a:pt x="13" y="1"/>
                  </a:lnTo>
                  <a:lnTo>
                    <a:pt x="13" y="1"/>
                  </a:lnTo>
                  <a:lnTo>
                    <a:pt x="13" y="2"/>
                  </a:lnTo>
                  <a:lnTo>
                    <a:pt x="13" y="1"/>
                  </a:lnTo>
                  <a:close/>
                  <a:moveTo>
                    <a:pt x="14" y="3"/>
                  </a:moveTo>
                  <a:cubicBezTo>
                    <a:pt x="13" y="3"/>
                    <a:pt x="13" y="3"/>
                    <a:pt x="12" y="2"/>
                  </a:cubicBezTo>
                  <a:lnTo>
                    <a:pt x="13" y="1"/>
                  </a:lnTo>
                  <a:cubicBezTo>
                    <a:pt x="13" y="1"/>
                    <a:pt x="13" y="2"/>
                    <a:pt x="13" y="1"/>
                  </a:cubicBezTo>
                  <a:lnTo>
                    <a:pt x="14" y="3"/>
                  </a:lnTo>
                  <a:close/>
                  <a:moveTo>
                    <a:pt x="12" y="2"/>
                  </a:moveTo>
                  <a:cubicBezTo>
                    <a:pt x="12" y="2"/>
                    <a:pt x="12" y="2"/>
                    <a:pt x="12" y="2"/>
                  </a:cubicBezTo>
                  <a:lnTo>
                    <a:pt x="12" y="0"/>
                  </a:lnTo>
                  <a:cubicBezTo>
                    <a:pt x="12" y="0"/>
                    <a:pt x="13" y="1"/>
                    <a:pt x="13" y="1"/>
                  </a:cubicBezTo>
                  <a:lnTo>
                    <a:pt x="12" y="2"/>
                  </a:lnTo>
                  <a:close/>
                  <a:moveTo>
                    <a:pt x="12" y="2"/>
                  </a:moveTo>
                  <a:lnTo>
                    <a:pt x="12" y="2"/>
                  </a:lnTo>
                  <a:lnTo>
                    <a:pt x="12" y="1"/>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4" name="Freeform 684"/>
            <p:cNvSpPr>
              <a:spLocks/>
            </p:cNvSpPr>
            <p:nvPr/>
          </p:nvSpPr>
          <p:spPr bwMode="auto">
            <a:xfrm>
              <a:off x="2646" y="1358"/>
              <a:ext cx="151" cy="95"/>
            </a:xfrm>
            <a:custGeom>
              <a:avLst/>
              <a:gdLst>
                <a:gd name="T0" fmla="*/ 21 w 27"/>
                <a:gd name="T1" fmla="*/ 2 h 17"/>
                <a:gd name="T2" fmla="*/ 13 w 27"/>
                <a:gd name="T3" fmla="*/ 0 h 17"/>
                <a:gd name="T4" fmla="*/ 4 w 27"/>
                <a:gd name="T5" fmla="*/ 4 h 17"/>
                <a:gd name="T6" fmla="*/ 15 w 27"/>
                <a:gd name="T7" fmla="*/ 14 h 17"/>
                <a:gd name="T8" fmla="*/ 15 w 27"/>
                <a:gd name="T9" fmla="*/ 16 h 17"/>
                <a:gd name="T10" fmla="*/ 26 w 27"/>
                <a:gd name="T11" fmla="*/ 11 h 17"/>
                <a:gd name="T12" fmla="*/ 21 w 2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1" y="2"/>
                  </a:moveTo>
                  <a:cubicBezTo>
                    <a:pt x="19" y="1"/>
                    <a:pt x="16" y="0"/>
                    <a:pt x="13" y="0"/>
                  </a:cubicBezTo>
                  <a:cubicBezTo>
                    <a:pt x="9" y="0"/>
                    <a:pt x="5" y="2"/>
                    <a:pt x="4" y="4"/>
                  </a:cubicBezTo>
                  <a:cubicBezTo>
                    <a:pt x="0" y="10"/>
                    <a:pt x="10" y="11"/>
                    <a:pt x="15" y="14"/>
                  </a:cubicBezTo>
                  <a:cubicBezTo>
                    <a:pt x="15" y="14"/>
                    <a:pt x="15" y="16"/>
                    <a:pt x="15" y="16"/>
                  </a:cubicBezTo>
                  <a:cubicBezTo>
                    <a:pt x="19" y="17"/>
                    <a:pt x="25" y="14"/>
                    <a:pt x="26" y="11"/>
                  </a:cubicBezTo>
                  <a:cubicBezTo>
                    <a:pt x="27" y="8"/>
                    <a:pt x="26" y="4"/>
                    <a:pt x="2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5" name="Freeform 685"/>
            <p:cNvSpPr>
              <a:spLocks noEditPoints="1"/>
            </p:cNvSpPr>
            <p:nvPr/>
          </p:nvSpPr>
          <p:spPr bwMode="auto">
            <a:xfrm>
              <a:off x="2651" y="1352"/>
              <a:ext cx="146" cy="101"/>
            </a:xfrm>
            <a:custGeom>
              <a:avLst/>
              <a:gdLst>
                <a:gd name="T0" fmla="*/ 16 w 26"/>
                <a:gd name="T1" fmla="*/ 1 h 18"/>
                <a:gd name="T2" fmla="*/ 16 w 26"/>
                <a:gd name="T3" fmla="*/ 2 h 18"/>
                <a:gd name="T4" fmla="*/ 16 w 26"/>
                <a:gd name="T5" fmla="*/ 1 h 18"/>
                <a:gd name="T6" fmla="*/ 12 w 26"/>
                <a:gd name="T7" fmla="*/ 2 h 18"/>
                <a:gd name="T8" fmla="*/ 12 w 26"/>
                <a:gd name="T9" fmla="*/ 2 h 18"/>
                <a:gd name="T10" fmla="*/ 12 w 26"/>
                <a:gd name="T11" fmla="*/ 0 h 18"/>
                <a:gd name="T12" fmla="*/ 10 w 26"/>
                <a:gd name="T13" fmla="*/ 2 h 18"/>
                <a:gd name="T14" fmla="*/ 12 w 26"/>
                <a:gd name="T15" fmla="*/ 2 h 18"/>
                <a:gd name="T16" fmla="*/ 10 w 26"/>
                <a:gd name="T17" fmla="*/ 1 h 18"/>
                <a:gd name="T18" fmla="*/ 9 w 26"/>
                <a:gd name="T19" fmla="*/ 1 h 18"/>
                <a:gd name="T20" fmla="*/ 9 w 26"/>
                <a:gd name="T21" fmla="*/ 2 h 18"/>
                <a:gd name="T22" fmla="*/ 9 w 26"/>
                <a:gd name="T23" fmla="*/ 1 h 18"/>
                <a:gd name="T24" fmla="*/ 2 w 26"/>
                <a:gd name="T25" fmla="*/ 5 h 18"/>
                <a:gd name="T26" fmla="*/ 3 w 26"/>
                <a:gd name="T27" fmla="*/ 6 h 18"/>
                <a:gd name="T28" fmla="*/ 2 w 26"/>
                <a:gd name="T29" fmla="*/ 5 h 18"/>
                <a:gd name="T30" fmla="*/ 5 w 26"/>
                <a:gd name="T31" fmla="*/ 10 h 18"/>
                <a:gd name="T32" fmla="*/ 5 w 26"/>
                <a:gd name="T33" fmla="*/ 10 h 18"/>
                <a:gd name="T34" fmla="*/ 4 w 26"/>
                <a:gd name="T35" fmla="*/ 12 h 18"/>
                <a:gd name="T36" fmla="*/ 14 w 26"/>
                <a:gd name="T37" fmla="*/ 15 h 18"/>
                <a:gd name="T38" fmla="*/ 9 w 26"/>
                <a:gd name="T39" fmla="*/ 12 h 18"/>
                <a:gd name="T40" fmla="*/ 13 w 26"/>
                <a:gd name="T41" fmla="*/ 16 h 18"/>
                <a:gd name="T42" fmla="*/ 14 w 26"/>
                <a:gd name="T43" fmla="*/ 15 h 18"/>
                <a:gd name="T44" fmla="*/ 13 w 26"/>
                <a:gd name="T45" fmla="*/ 16 h 18"/>
                <a:gd name="T46" fmla="*/ 15 w 26"/>
                <a:gd name="T47" fmla="*/ 16 h 18"/>
                <a:gd name="T48" fmla="*/ 15 w 26"/>
                <a:gd name="T49" fmla="*/ 16 h 18"/>
                <a:gd name="T50" fmla="*/ 14 w 26"/>
                <a:gd name="T51" fmla="*/ 17 h 18"/>
                <a:gd name="T52" fmla="*/ 15 w 26"/>
                <a:gd name="T53" fmla="*/ 16 h 18"/>
                <a:gd name="T54" fmla="*/ 15 w 26"/>
                <a:gd name="T55" fmla="*/ 16 h 18"/>
                <a:gd name="T56" fmla="*/ 15 w 26"/>
                <a:gd name="T57" fmla="*/ 17 h 18"/>
                <a:gd name="T58" fmla="*/ 20 w 26"/>
                <a:gd name="T59" fmla="*/ 16 h 18"/>
                <a:gd name="T60" fmla="*/ 15 w 26"/>
                <a:gd name="T61" fmla="*/ 16 h 18"/>
                <a:gd name="T62" fmla="*/ 26 w 26"/>
                <a:gd name="T63" fmla="*/ 12 h 18"/>
                <a:gd name="T64" fmla="*/ 26 w 26"/>
                <a:gd name="T65" fmla="*/ 12 h 18"/>
                <a:gd name="T66" fmla="*/ 26 w 26"/>
                <a:gd name="T67" fmla="*/ 12 h 18"/>
                <a:gd name="T68" fmla="*/ 26 w 26"/>
                <a:gd name="T69" fmla="*/ 12 h 18"/>
                <a:gd name="T70" fmla="*/ 24 w 26"/>
                <a:gd name="T71" fmla="*/ 12 h 18"/>
                <a:gd name="T72" fmla="*/ 24 w 26"/>
                <a:gd name="T73" fmla="*/ 12 h 18"/>
                <a:gd name="T74" fmla="*/ 26 w 26"/>
                <a:gd name="T75" fmla="*/ 12 h 18"/>
                <a:gd name="T76" fmla="*/ 26 w 26"/>
                <a:gd name="T77" fmla="*/ 12 h 18"/>
                <a:gd name="T78" fmla="*/ 26 w 26"/>
                <a:gd name="T79" fmla="*/ 12 h 18"/>
                <a:gd name="T80" fmla="*/ 25 w 26"/>
                <a:gd name="T81" fmla="*/ 7 h 18"/>
                <a:gd name="T82" fmla="*/ 24 w 26"/>
                <a:gd name="T83" fmla="*/ 7 h 18"/>
                <a:gd name="T84" fmla="*/ 25 w 26"/>
                <a:gd name="T85" fmla="*/ 7 h 18"/>
                <a:gd name="T86" fmla="*/ 21 w 26"/>
                <a:gd name="T87" fmla="*/ 3 h 18"/>
                <a:gd name="T88" fmla="*/ 20 w 26"/>
                <a:gd name="T89" fmla="*/ 4 h 18"/>
                <a:gd name="T90" fmla="*/ 20 w 26"/>
                <a:gd name="T91" fmla="*/ 4 h 18"/>
                <a:gd name="T92" fmla="*/ 20 w 26"/>
                <a:gd name="T9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8">
                  <a:moveTo>
                    <a:pt x="20" y="4"/>
                  </a:moveTo>
                  <a:cubicBezTo>
                    <a:pt x="19" y="3"/>
                    <a:pt x="17" y="3"/>
                    <a:pt x="16" y="2"/>
                  </a:cubicBezTo>
                  <a:lnTo>
                    <a:pt x="16" y="1"/>
                  </a:lnTo>
                  <a:cubicBezTo>
                    <a:pt x="18" y="1"/>
                    <a:pt x="19" y="2"/>
                    <a:pt x="21" y="3"/>
                  </a:cubicBezTo>
                  <a:lnTo>
                    <a:pt x="20" y="4"/>
                  </a:lnTo>
                  <a:close/>
                  <a:moveTo>
                    <a:pt x="16" y="2"/>
                  </a:moveTo>
                  <a:cubicBezTo>
                    <a:pt x="15" y="2"/>
                    <a:pt x="13" y="2"/>
                    <a:pt x="12" y="2"/>
                  </a:cubicBezTo>
                  <a:lnTo>
                    <a:pt x="12" y="0"/>
                  </a:lnTo>
                  <a:cubicBezTo>
                    <a:pt x="13" y="0"/>
                    <a:pt x="15" y="0"/>
                    <a:pt x="16" y="1"/>
                  </a:cubicBezTo>
                  <a:lnTo>
                    <a:pt x="16" y="2"/>
                  </a:lnTo>
                  <a:close/>
                  <a:moveTo>
                    <a:pt x="12" y="2"/>
                  </a:moveTo>
                  <a:lnTo>
                    <a:pt x="12" y="2"/>
                  </a:lnTo>
                  <a:lnTo>
                    <a:pt x="12" y="1"/>
                  </a:lnTo>
                  <a:lnTo>
                    <a:pt x="12" y="2"/>
                  </a:lnTo>
                  <a:close/>
                  <a:moveTo>
                    <a:pt x="12" y="2"/>
                  </a:moveTo>
                  <a:lnTo>
                    <a:pt x="12" y="2"/>
                  </a:lnTo>
                  <a:lnTo>
                    <a:pt x="12" y="0"/>
                  </a:lnTo>
                  <a:lnTo>
                    <a:pt x="12" y="0"/>
                  </a:lnTo>
                  <a:lnTo>
                    <a:pt x="12" y="2"/>
                  </a:lnTo>
                  <a:close/>
                  <a:moveTo>
                    <a:pt x="12" y="2"/>
                  </a:moveTo>
                  <a:cubicBezTo>
                    <a:pt x="11" y="2"/>
                    <a:pt x="11" y="2"/>
                    <a:pt x="10" y="2"/>
                  </a:cubicBezTo>
                  <a:lnTo>
                    <a:pt x="10" y="1"/>
                  </a:lnTo>
                  <a:cubicBezTo>
                    <a:pt x="11" y="1"/>
                    <a:pt x="11" y="0"/>
                    <a:pt x="12" y="0"/>
                  </a:cubicBezTo>
                  <a:lnTo>
                    <a:pt x="12" y="2"/>
                  </a:lnTo>
                  <a:close/>
                  <a:moveTo>
                    <a:pt x="10" y="1"/>
                  </a:moveTo>
                  <a:lnTo>
                    <a:pt x="10" y="1"/>
                  </a:lnTo>
                  <a:lnTo>
                    <a:pt x="10" y="1"/>
                  </a:lnTo>
                  <a:close/>
                  <a:moveTo>
                    <a:pt x="10" y="2"/>
                  </a:moveTo>
                  <a:cubicBezTo>
                    <a:pt x="10" y="2"/>
                    <a:pt x="9" y="2"/>
                    <a:pt x="9" y="2"/>
                  </a:cubicBezTo>
                  <a:lnTo>
                    <a:pt x="9" y="1"/>
                  </a:lnTo>
                  <a:cubicBezTo>
                    <a:pt x="9" y="1"/>
                    <a:pt x="10" y="1"/>
                    <a:pt x="10" y="1"/>
                  </a:cubicBezTo>
                  <a:lnTo>
                    <a:pt x="10" y="2"/>
                  </a:lnTo>
                  <a:close/>
                  <a:moveTo>
                    <a:pt x="9" y="2"/>
                  </a:moveTo>
                  <a:cubicBezTo>
                    <a:pt x="6" y="3"/>
                    <a:pt x="4" y="4"/>
                    <a:pt x="3" y="6"/>
                  </a:cubicBezTo>
                  <a:lnTo>
                    <a:pt x="2" y="5"/>
                  </a:lnTo>
                  <a:cubicBezTo>
                    <a:pt x="3" y="3"/>
                    <a:pt x="6" y="2"/>
                    <a:pt x="9" y="1"/>
                  </a:cubicBezTo>
                  <a:lnTo>
                    <a:pt x="9" y="2"/>
                  </a:lnTo>
                  <a:close/>
                  <a:moveTo>
                    <a:pt x="2" y="5"/>
                  </a:moveTo>
                  <a:lnTo>
                    <a:pt x="2" y="5"/>
                  </a:lnTo>
                  <a:lnTo>
                    <a:pt x="3" y="5"/>
                  </a:lnTo>
                  <a:lnTo>
                    <a:pt x="2" y="5"/>
                  </a:lnTo>
                  <a:close/>
                  <a:moveTo>
                    <a:pt x="3" y="6"/>
                  </a:moveTo>
                  <a:cubicBezTo>
                    <a:pt x="2" y="8"/>
                    <a:pt x="3" y="9"/>
                    <a:pt x="5" y="10"/>
                  </a:cubicBezTo>
                  <a:lnTo>
                    <a:pt x="4" y="12"/>
                  </a:lnTo>
                  <a:cubicBezTo>
                    <a:pt x="2" y="10"/>
                    <a:pt x="0" y="8"/>
                    <a:pt x="2" y="5"/>
                  </a:cubicBezTo>
                  <a:lnTo>
                    <a:pt x="3" y="6"/>
                  </a:lnTo>
                  <a:close/>
                  <a:moveTo>
                    <a:pt x="5" y="10"/>
                  </a:moveTo>
                  <a:lnTo>
                    <a:pt x="5" y="10"/>
                  </a:lnTo>
                  <a:lnTo>
                    <a:pt x="5" y="11"/>
                  </a:lnTo>
                  <a:lnTo>
                    <a:pt x="5" y="10"/>
                  </a:lnTo>
                  <a:close/>
                  <a:moveTo>
                    <a:pt x="5" y="10"/>
                  </a:moveTo>
                  <a:cubicBezTo>
                    <a:pt x="6" y="11"/>
                    <a:pt x="8" y="12"/>
                    <a:pt x="9" y="12"/>
                  </a:cubicBezTo>
                  <a:lnTo>
                    <a:pt x="9" y="14"/>
                  </a:lnTo>
                  <a:cubicBezTo>
                    <a:pt x="7" y="13"/>
                    <a:pt x="5" y="12"/>
                    <a:pt x="4" y="12"/>
                  </a:cubicBezTo>
                  <a:lnTo>
                    <a:pt x="5" y="10"/>
                  </a:lnTo>
                  <a:close/>
                  <a:moveTo>
                    <a:pt x="9" y="12"/>
                  </a:moveTo>
                  <a:cubicBezTo>
                    <a:pt x="11" y="13"/>
                    <a:pt x="13" y="14"/>
                    <a:pt x="14" y="15"/>
                  </a:cubicBezTo>
                  <a:lnTo>
                    <a:pt x="13" y="16"/>
                  </a:lnTo>
                  <a:cubicBezTo>
                    <a:pt x="12" y="15"/>
                    <a:pt x="10" y="14"/>
                    <a:pt x="9" y="14"/>
                  </a:cubicBezTo>
                  <a:lnTo>
                    <a:pt x="9" y="12"/>
                  </a:lnTo>
                  <a:close/>
                  <a:moveTo>
                    <a:pt x="13" y="16"/>
                  </a:moveTo>
                  <a:lnTo>
                    <a:pt x="13" y="16"/>
                  </a:lnTo>
                  <a:lnTo>
                    <a:pt x="13" y="16"/>
                  </a:lnTo>
                  <a:lnTo>
                    <a:pt x="14" y="15"/>
                  </a:lnTo>
                  <a:lnTo>
                    <a:pt x="13" y="16"/>
                  </a:lnTo>
                  <a:close/>
                  <a:moveTo>
                    <a:pt x="14" y="15"/>
                  </a:moveTo>
                  <a:cubicBezTo>
                    <a:pt x="15" y="15"/>
                    <a:pt x="15" y="16"/>
                    <a:pt x="15" y="16"/>
                  </a:cubicBezTo>
                  <a:lnTo>
                    <a:pt x="14" y="16"/>
                  </a:lnTo>
                  <a:cubicBezTo>
                    <a:pt x="14" y="16"/>
                    <a:pt x="14" y="16"/>
                    <a:pt x="13" y="16"/>
                  </a:cubicBezTo>
                  <a:lnTo>
                    <a:pt x="14" y="15"/>
                  </a:lnTo>
                  <a:close/>
                  <a:moveTo>
                    <a:pt x="15" y="16"/>
                  </a:moveTo>
                  <a:cubicBezTo>
                    <a:pt x="15" y="16"/>
                    <a:pt x="14" y="16"/>
                    <a:pt x="15" y="16"/>
                  </a:cubicBezTo>
                  <a:lnTo>
                    <a:pt x="14" y="17"/>
                  </a:lnTo>
                  <a:cubicBezTo>
                    <a:pt x="14" y="17"/>
                    <a:pt x="14" y="17"/>
                    <a:pt x="14" y="16"/>
                  </a:cubicBezTo>
                  <a:lnTo>
                    <a:pt x="15" y="16"/>
                  </a:lnTo>
                  <a:close/>
                  <a:moveTo>
                    <a:pt x="15" y="16"/>
                  </a:moveTo>
                  <a:lnTo>
                    <a:pt x="15" y="16"/>
                  </a:lnTo>
                  <a:lnTo>
                    <a:pt x="14" y="17"/>
                  </a:lnTo>
                  <a:lnTo>
                    <a:pt x="15" y="16"/>
                  </a:lnTo>
                  <a:close/>
                  <a:moveTo>
                    <a:pt x="15" y="16"/>
                  </a:moveTo>
                  <a:lnTo>
                    <a:pt x="15" y="16"/>
                  </a:lnTo>
                  <a:lnTo>
                    <a:pt x="14" y="17"/>
                  </a:lnTo>
                  <a:lnTo>
                    <a:pt x="14" y="17"/>
                  </a:lnTo>
                  <a:lnTo>
                    <a:pt x="15" y="16"/>
                  </a:lnTo>
                  <a:close/>
                  <a:moveTo>
                    <a:pt x="14" y="17"/>
                  </a:moveTo>
                  <a:lnTo>
                    <a:pt x="14" y="17"/>
                  </a:lnTo>
                  <a:lnTo>
                    <a:pt x="15" y="17"/>
                  </a:lnTo>
                  <a:lnTo>
                    <a:pt x="14" y="17"/>
                  </a:lnTo>
                  <a:close/>
                  <a:moveTo>
                    <a:pt x="15" y="16"/>
                  </a:moveTo>
                  <a:cubicBezTo>
                    <a:pt x="17" y="17"/>
                    <a:pt x="19" y="16"/>
                    <a:pt x="20" y="16"/>
                  </a:cubicBezTo>
                  <a:lnTo>
                    <a:pt x="21" y="17"/>
                  </a:lnTo>
                  <a:cubicBezTo>
                    <a:pt x="19" y="18"/>
                    <a:pt x="16" y="18"/>
                    <a:pt x="14" y="17"/>
                  </a:cubicBezTo>
                  <a:lnTo>
                    <a:pt x="15" y="16"/>
                  </a:lnTo>
                  <a:close/>
                  <a:moveTo>
                    <a:pt x="20" y="16"/>
                  </a:moveTo>
                  <a:cubicBezTo>
                    <a:pt x="22" y="15"/>
                    <a:pt x="24" y="13"/>
                    <a:pt x="24" y="12"/>
                  </a:cubicBezTo>
                  <a:lnTo>
                    <a:pt x="26" y="12"/>
                  </a:lnTo>
                  <a:cubicBezTo>
                    <a:pt x="25" y="14"/>
                    <a:pt x="23" y="16"/>
                    <a:pt x="21" y="17"/>
                  </a:cubicBezTo>
                  <a:lnTo>
                    <a:pt x="20" y="16"/>
                  </a:lnTo>
                  <a:close/>
                  <a:moveTo>
                    <a:pt x="26" y="12"/>
                  </a:moveTo>
                  <a:lnTo>
                    <a:pt x="26" y="12"/>
                  </a:lnTo>
                  <a:lnTo>
                    <a:pt x="25" y="12"/>
                  </a:lnTo>
                  <a:lnTo>
                    <a:pt x="26" y="12"/>
                  </a:lnTo>
                  <a:close/>
                  <a:moveTo>
                    <a:pt x="24" y="12"/>
                  </a:moveTo>
                  <a:lnTo>
                    <a:pt x="24" y="12"/>
                  </a:lnTo>
                  <a:lnTo>
                    <a:pt x="26" y="12"/>
                  </a:lnTo>
                  <a:lnTo>
                    <a:pt x="26" y="12"/>
                  </a:lnTo>
                  <a:lnTo>
                    <a:pt x="24" y="12"/>
                  </a:lnTo>
                  <a:close/>
                  <a:moveTo>
                    <a:pt x="24" y="12"/>
                  </a:moveTo>
                  <a:lnTo>
                    <a:pt x="24" y="12"/>
                  </a:lnTo>
                  <a:lnTo>
                    <a:pt x="25" y="12"/>
                  </a:lnTo>
                  <a:lnTo>
                    <a:pt x="24" y="12"/>
                  </a:lnTo>
                  <a:close/>
                  <a:moveTo>
                    <a:pt x="24" y="12"/>
                  </a:moveTo>
                  <a:lnTo>
                    <a:pt x="24" y="11"/>
                  </a:lnTo>
                  <a:lnTo>
                    <a:pt x="26" y="12"/>
                  </a:lnTo>
                  <a:lnTo>
                    <a:pt x="26" y="12"/>
                  </a:lnTo>
                  <a:lnTo>
                    <a:pt x="24" y="12"/>
                  </a:lnTo>
                  <a:close/>
                  <a:moveTo>
                    <a:pt x="26" y="12"/>
                  </a:moveTo>
                  <a:lnTo>
                    <a:pt x="26" y="12"/>
                  </a:lnTo>
                  <a:lnTo>
                    <a:pt x="25" y="12"/>
                  </a:lnTo>
                  <a:lnTo>
                    <a:pt x="26" y="12"/>
                  </a:lnTo>
                  <a:close/>
                  <a:moveTo>
                    <a:pt x="24" y="11"/>
                  </a:moveTo>
                  <a:cubicBezTo>
                    <a:pt x="25" y="10"/>
                    <a:pt x="25" y="9"/>
                    <a:pt x="24" y="7"/>
                  </a:cubicBezTo>
                  <a:lnTo>
                    <a:pt x="25" y="7"/>
                  </a:lnTo>
                  <a:cubicBezTo>
                    <a:pt x="26" y="9"/>
                    <a:pt x="26" y="11"/>
                    <a:pt x="26" y="12"/>
                  </a:cubicBezTo>
                  <a:lnTo>
                    <a:pt x="24" y="11"/>
                  </a:lnTo>
                  <a:close/>
                  <a:moveTo>
                    <a:pt x="24" y="7"/>
                  </a:moveTo>
                  <a:cubicBezTo>
                    <a:pt x="24" y="6"/>
                    <a:pt x="22" y="5"/>
                    <a:pt x="20" y="4"/>
                  </a:cubicBezTo>
                  <a:lnTo>
                    <a:pt x="21" y="3"/>
                  </a:lnTo>
                  <a:cubicBezTo>
                    <a:pt x="23" y="4"/>
                    <a:pt x="25" y="5"/>
                    <a:pt x="25" y="7"/>
                  </a:cubicBezTo>
                  <a:lnTo>
                    <a:pt x="24" y="7"/>
                  </a:lnTo>
                  <a:close/>
                  <a:moveTo>
                    <a:pt x="21" y="3"/>
                  </a:moveTo>
                  <a:lnTo>
                    <a:pt x="21" y="3"/>
                  </a:lnTo>
                  <a:lnTo>
                    <a:pt x="21" y="3"/>
                  </a:lnTo>
                  <a:close/>
                  <a:moveTo>
                    <a:pt x="20" y="4"/>
                  </a:moveTo>
                  <a:lnTo>
                    <a:pt x="20" y="4"/>
                  </a:lnTo>
                  <a:lnTo>
                    <a:pt x="21" y="3"/>
                  </a:lnTo>
                  <a:lnTo>
                    <a:pt x="21" y="3"/>
                  </a:lnTo>
                  <a:lnTo>
                    <a:pt x="20" y="4"/>
                  </a:lnTo>
                  <a:close/>
                  <a:moveTo>
                    <a:pt x="20" y="4"/>
                  </a:moveTo>
                  <a:lnTo>
                    <a:pt x="20" y="4"/>
                  </a:lnTo>
                  <a:lnTo>
                    <a:pt x="20" y="3"/>
                  </a:lnTo>
                  <a:lnTo>
                    <a:pt x="20"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6" name="Freeform 686"/>
            <p:cNvSpPr>
              <a:spLocks noEditPoints="1"/>
            </p:cNvSpPr>
            <p:nvPr/>
          </p:nvSpPr>
          <p:spPr bwMode="auto">
            <a:xfrm>
              <a:off x="2618" y="1514"/>
              <a:ext cx="162" cy="129"/>
            </a:xfrm>
            <a:custGeom>
              <a:avLst/>
              <a:gdLst>
                <a:gd name="T0" fmla="*/ 25 w 29"/>
                <a:gd name="T1" fmla="*/ 5 h 23"/>
                <a:gd name="T2" fmla="*/ 25 w 29"/>
                <a:gd name="T3" fmla="*/ 4 h 23"/>
                <a:gd name="T4" fmla="*/ 25 w 29"/>
                <a:gd name="T5" fmla="*/ 4 h 23"/>
                <a:gd name="T6" fmla="*/ 25 w 29"/>
                <a:gd name="T7" fmla="*/ 4 h 23"/>
                <a:gd name="T8" fmla="*/ 20 w 29"/>
                <a:gd name="T9" fmla="*/ 3 h 23"/>
                <a:gd name="T10" fmla="*/ 25 w 29"/>
                <a:gd name="T11" fmla="*/ 4 h 23"/>
                <a:gd name="T12" fmla="*/ 20 w 29"/>
                <a:gd name="T13" fmla="*/ 3 h 23"/>
                <a:gd name="T14" fmla="*/ 12 w 29"/>
                <a:gd name="T15" fmla="*/ 1 h 23"/>
                <a:gd name="T16" fmla="*/ 20 w 29"/>
                <a:gd name="T17" fmla="*/ 3 h 23"/>
                <a:gd name="T18" fmla="*/ 12 w 29"/>
                <a:gd name="T19" fmla="*/ 2 h 23"/>
                <a:gd name="T20" fmla="*/ 12 w 29"/>
                <a:gd name="T21" fmla="*/ 1 h 23"/>
                <a:gd name="T22" fmla="*/ 12 w 29"/>
                <a:gd name="T23" fmla="*/ 1 h 23"/>
                <a:gd name="T24" fmla="*/ 12 w 29"/>
                <a:gd name="T25" fmla="*/ 1 h 23"/>
                <a:gd name="T26" fmla="*/ 11 w 29"/>
                <a:gd name="T27" fmla="*/ 2 h 23"/>
                <a:gd name="T28" fmla="*/ 12 w 29"/>
                <a:gd name="T29" fmla="*/ 1 h 23"/>
                <a:gd name="T30" fmla="*/ 11 w 29"/>
                <a:gd name="T31" fmla="*/ 2 h 23"/>
                <a:gd name="T32" fmla="*/ 9 w 29"/>
                <a:gd name="T33" fmla="*/ 1 h 23"/>
                <a:gd name="T34" fmla="*/ 11 w 29"/>
                <a:gd name="T35" fmla="*/ 2 h 23"/>
                <a:gd name="T36" fmla="*/ 4 w 29"/>
                <a:gd name="T37" fmla="*/ 6 h 23"/>
                <a:gd name="T38" fmla="*/ 9 w 29"/>
                <a:gd name="T39" fmla="*/ 1 h 23"/>
                <a:gd name="T40" fmla="*/ 4 w 29"/>
                <a:gd name="T41" fmla="*/ 6 h 23"/>
                <a:gd name="T42" fmla="*/ 4 w 29"/>
                <a:gd name="T43" fmla="*/ 6 h 23"/>
                <a:gd name="T44" fmla="*/ 4 w 29"/>
                <a:gd name="T45" fmla="*/ 16 h 23"/>
                <a:gd name="T46" fmla="*/ 3 w 29"/>
                <a:gd name="T47" fmla="*/ 5 h 23"/>
                <a:gd name="T48" fmla="*/ 4 w 29"/>
                <a:gd name="T49" fmla="*/ 16 h 23"/>
                <a:gd name="T50" fmla="*/ 3 w 29"/>
                <a:gd name="T51" fmla="*/ 16 h 23"/>
                <a:gd name="T52" fmla="*/ 4 w 29"/>
                <a:gd name="T53" fmla="*/ 16 h 23"/>
                <a:gd name="T54" fmla="*/ 3 w 29"/>
                <a:gd name="T55" fmla="*/ 20 h 23"/>
                <a:gd name="T56" fmla="*/ 4 w 29"/>
                <a:gd name="T57" fmla="*/ 16 h 23"/>
                <a:gd name="T58" fmla="*/ 3 w 29"/>
                <a:gd name="T59" fmla="*/ 20 h 23"/>
                <a:gd name="T60" fmla="*/ 3 w 29"/>
                <a:gd name="T61" fmla="*/ 20 h 23"/>
                <a:gd name="T62" fmla="*/ 7 w 29"/>
                <a:gd name="T63" fmla="*/ 22 h 23"/>
                <a:gd name="T64" fmla="*/ 3 w 29"/>
                <a:gd name="T65" fmla="*/ 20 h 23"/>
                <a:gd name="T66" fmla="*/ 7 w 29"/>
                <a:gd name="T67" fmla="*/ 22 h 23"/>
                <a:gd name="T68" fmla="*/ 12 w 29"/>
                <a:gd name="T69" fmla="*/ 21 h 23"/>
                <a:gd name="T70" fmla="*/ 7 w 29"/>
                <a:gd name="T71" fmla="*/ 22 h 23"/>
                <a:gd name="T72" fmla="*/ 17 w 29"/>
                <a:gd name="T73" fmla="*/ 17 h 23"/>
                <a:gd name="T74" fmla="*/ 12 w 29"/>
                <a:gd name="T75" fmla="*/ 21 h 23"/>
                <a:gd name="T76" fmla="*/ 17 w 29"/>
                <a:gd name="T77" fmla="*/ 18 h 23"/>
                <a:gd name="T78" fmla="*/ 17 w 29"/>
                <a:gd name="T79" fmla="*/ 18 h 23"/>
                <a:gd name="T80" fmla="*/ 22 w 29"/>
                <a:gd name="T81" fmla="*/ 16 h 23"/>
                <a:gd name="T82" fmla="*/ 17 w 29"/>
                <a:gd name="T83" fmla="*/ 18 h 23"/>
                <a:gd name="T84" fmla="*/ 23 w 29"/>
                <a:gd name="T85" fmla="*/ 17 h 23"/>
                <a:gd name="T86" fmla="*/ 23 w 29"/>
                <a:gd name="T87" fmla="*/ 16 h 23"/>
                <a:gd name="T88" fmla="*/ 22 w 29"/>
                <a:gd name="T89" fmla="*/ 16 h 23"/>
                <a:gd name="T90" fmla="*/ 28 w 29"/>
                <a:gd name="T91" fmla="*/ 13 h 23"/>
                <a:gd name="T92" fmla="*/ 22 w 29"/>
                <a:gd name="T93" fmla="*/ 16 h 23"/>
                <a:gd name="T94" fmla="*/ 27 w 29"/>
                <a:gd name="T95" fmla="*/ 12 h 23"/>
                <a:gd name="T96" fmla="*/ 27 w 29"/>
                <a:gd name="T97" fmla="*/ 12 h 23"/>
                <a:gd name="T98" fmla="*/ 27 w 29"/>
                <a:gd name="T99" fmla="*/ 12 h 23"/>
                <a:gd name="T100" fmla="*/ 28 w 29"/>
                <a:gd name="T101" fmla="*/ 13 h 23"/>
                <a:gd name="T102" fmla="*/ 27 w 29"/>
                <a:gd name="T103" fmla="*/ 12 h 23"/>
                <a:gd name="T104" fmla="*/ 29 w 29"/>
                <a:gd name="T105" fmla="*/ 8 h 23"/>
                <a:gd name="T106" fmla="*/ 27 w 29"/>
                <a:gd name="T107" fmla="*/ 12 h 23"/>
                <a:gd name="T108" fmla="*/ 26 w 29"/>
                <a:gd name="T109" fmla="*/ 5 h 23"/>
                <a:gd name="T110" fmla="*/ 29 w 29"/>
                <a:gd name="T111" fmla="*/ 8 h 23"/>
                <a:gd name="T112" fmla="*/ 26 w 29"/>
                <a:gd name="T113" fmla="*/ 5 h 23"/>
                <a:gd name="T114" fmla="*/ 26 w 29"/>
                <a:gd name="T115" fmla="*/ 4 h 23"/>
                <a:gd name="T116" fmla="*/ 26 w 29"/>
                <a:gd name="T11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23">
                  <a:moveTo>
                    <a:pt x="25" y="5"/>
                  </a:moveTo>
                  <a:lnTo>
                    <a:pt x="25" y="5"/>
                  </a:lnTo>
                  <a:lnTo>
                    <a:pt x="25" y="4"/>
                  </a:lnTo>
                  <a:lnTo>
                    <a:pt x="25" y="4"/>
                  </a:lnTo>
                  <a:lnTo>
                    <a:pt x="25" y="5"/>
                  </a:lnTo>
                  <a:close/>
                  <a:moveTo>
                    <a:pt x="25" y="4"/>
                  </a:moveTo>
                  <a:lnTo>
                    <a:pt x="25" y="4"/>
                  </a:lnTo>
                  <a:lnTo>
                    <a:pt x="25" y="4"/>
                  </a:lnTo>
                  <a:close/>
                  <a:moveTo>
                    <a:pt x="25" y="5"/>
                  </a:moveTo>
                  <a:cubicBezTo>
                    <a:pt x="23" y="5"/>
                    <a:pt x="22" y="4"/>
                    <a:pt x="20" y="3"/>
                  </a:cubicBezTo>
                  <a:lnTo>
                    <a:pt x="20" y="2"/>
                  </a:lnTo>
                  <a:cubicBezTo>
                    <a:pt x="22" y="3"/>
                    <a:pt x="24" y="3"/>
                    <a:pt x="25" y="4"/>
                  </a:cubicBezTo>
                  <a:lnTo>
                    <a:pt x="25" y="5"/>
                  </a:lnTo>
                  <a:close/>
                  <a:moveTo>
                    <a:pt x="20" y="3"/>
                  </a:moveTo>
                  <a:cubicBezTo>
                    <a:pt x="17" y="3"/>
                    <a:pt x="15" y="2"/>
                    <a:pt x="12" y="2"/>
                  </a:cubicBezTo>
                  <a:lnTo>
                    <a:pt x="12" y="1"/>
                  </a:lnTo>
                  <a:cubicBezTo>
                    <a:pt x="15" y="0"/>
                    <a:pt x="18" y="1"/>
                    <a:pt x="20" y="2"/>
                  </a:cubicBezTo>
                  <a:lnTo>
                    <a:pt x="20" y="3"/>
                  </a:lnTo>
                  <a:close/>
                  <a:moveTo>
                    <a:pt x="12" y="2"/>
                  </a:moveTo>
                  <a:lnTo>
                    <a:pt x="12" y="2"/>
                  </a:lnTo>
                  <a:lnTo>
                    <a:pt x="12" y="1"/>
                  </a:lnTo>
                  <a:lnTo>
                    <a:pt x="12" y="1"/>
                  </a:lnTo>
                  <a:lnTo>
                    <a:pt x="12" y="2"/>
                  </a:lnTo>
                  <a:close/>
                  <a:moveTo>
                    <a:pt x="12" y="1"/>
                  </a:moveTo>
                  <a:lnTo>
                    <a:pt x="12" y="1"/>
                  </a:lnTo>
                  <a:lnTo>
                    <a:pt x="12" y="1"/>
                  </a:lnTo>
                  <a:close/>
                  <a:moveTo>
                    <a:pt x="12" y="2"/>
                  </a:moveTo>
                  <a:cubicBezTo>
                    <a:pt x="12" y="2"/>
                    <a:pt x="12" y="2"/>
                    <a:pt x="11" y="2"/>
                  </a:cubicBezTo>
                  <a:lnTo>
                    <a:pt x="11" y="1"/>
                  </a:lnTo>
                  <a:cubicBezTo>
                    <a:pt x="11" y="1"/>
                    <a:pt x="12" y="1"/>
                    <a:pt x="12" y="1"/>
                  </a:cubicBezTo>
                  <a:lnTo>
                    <a:pt x="12" y="2"/>
                  </a:lnTo>
                  <a:close/>
                  <a:moveTo>
                    <a:pt x="11" y="2"/>
                  </a:moveTo>
                  <a:cubicBezTo>
                    <a:pt x="11" y="2"/>
                    <a:pt x="10" y="2"/>
                    <a:pt x="10" y="2"/>
                  </a:cubicBezTo>
                  <a:lnTo>
                    <a:pt x="9" y="1"/>
                  </a:lnTo>
                  <a:cubicBezTo>
                    <a:pt x="10" y="1"/>
                    <a:pt x="10" y="1"/>
                    <a:pt x="11" y="1"/>
                  </a:cubicBezTo>
                  <a:lnTo>
                    <a:pt x="11" y="2"/>
                  </a:lnTo>
                  <a:close/>
                  <a:moveTo>
                    <a:pt x="10" y="2"/>
                  </a:moveTo>
                  <a:cubicBezTo>
                    <a:pt x="8" y="3"/>
                    <a:pt x="5" y="4"/>
                    <a:pt x="4" y="6"/>
                  </a:cubicBezTo>
                  <a:lnTo>
                    <a:pt x="3" y="5"/>
                  </a:lnTo>
                  <a:cubicBezTo>
                    <a:pt x="5" y="3"/>
                    <a:pt x="7" y="2"/>
                    <a:pt x="9" y="1"/>
                  </a:cubicBezTo>
                  <a:lnTo>
                    <a:pt x="10" y="2"/>
                  </a:lnTo>
                  <a:close/>
                  <a:moveTo>
                    <a:pt x="4" y="6"/>
                  </a:moveTo>
                  <a:lnTo>
                    <a:pt x="4" y="6"/>
                  </a:lnTo>
                  <a:lnTo>
                    <a:pt x="4" y="6"/>
                  </a:lnTo>
                  <a:close/>
                  <a:moveTo>
                    <a:pt x="4" y="6"/>
                  </a:moveTo>
                  <a:cubicBezTo>
                    <a:pt x="2" y="9"/>
                    <a:pt x="3" y="13"/>
                    <a:pt x="4" y="16"/>
                  </a:cubicBezTo>
                  <a:lnTo>
                    <a:pt x="2" y="16"/>
                  </a:lnTo>
                  <a:cubicBezTo>
                    <a:pt x="1" y="13"/>
                    <a:pt x="0" y="9"/>
                    <a:pt x="3" y="5"/>
                  </a:cubicBezTo>
                  <a:lnTo>
                    <a:pt x="4" y="6"/>
                  </a:lnTo>
                  <a:close/>
                  <a:moveTo>
                    <a:pt x="4" y="16"/>
                  </a:moveTo>
                  <a:lnTo>
                    <a:pt x="4" y="16"/>
                  </a:lnTo>
                  <a:lnTo>
                    <a:pt x="3" y="16"/>
                  </a:lnTo>
                  <a:lnTo>
                    <a:pt x="4" y="16"/>
                  </a:lnTo>
                  <a:close/>
                  <a:moveTo>
                    <a:pt x="4" y="16"/>
                  </a:moveTo>
                  <a:cubicBezTo>
                    <a:pt x="4" y="17"/>
                    <a:pt x="4" y="18"/>
                    <a:pt x="5" y="20"/>
                  </a:cubicBezTo>
                  <a:lnTo>
                    <a:pt x="3" y="20"/>
                  </a:lnTo>
                  <a:cubicBezTo>
                    <a:pt x="3" y="19"/>
                    <a:pt x="3" y="18"/>
                    <a:pt x="2" y="16"/>
                  </a:cubicBezTo>
                  <a:lnTo>
                    <a:pt x="4" y="16"/>
                  </a:lnTo>
                  <a:close/>
                  <a:moveTo>
                    <a:pt x="3" y="20"/>
                  </a:moveTo>
                  <a:lnTo>
                    <a:pt x="3" y="20"/>
                  </a:lnTo>
                  <a:lnTo>
                    <a:pt x="4" y="20"/>
                  </a:lnTo>
                  <a:lnTo>
                    <a:pt x="3" y="20"/>
                  </a:lnTo>
                  <a:close/>
                  <a:moveTo>
                    <a:pt x="5" y="20"/>
                  </a:moveTo>
                  <a:cubicBezTo>
                    <a:pt x="5" y="21"/>
                    <a:pt x="6" y="22"/>
                    <a:pt x="7" y="22"/>
                  </a:cubicBezTo>
                  <a:lnTo>
                    <a:pt x="7" y="23"/>
                  </a:lnTo>
                  <a:cubicBezTo>
                    <a:pt x="5" y="23"/>
                    <a:pt x="4" y="23"/>
                    <a:pt x="3" y="20"/>
                  </a:cubicBezTo>
                  <a:lnTo>
                    <a:pt x="5" y="20"/>
                  </a:lnTo>
                  <a:close/>
                  <a:moveTo>
                    <a:pt x="7" y="22"/>
                  </a:moveTo>
                  <a:cubicBezTo>
                    <a:pt x="8" y="21"/>
                    <a:pt x="9" y="20"/>
                    <a:pt x="11" y="20"/>
                  </a:cubicBezTo>
                  <a:lnTo>
                    <a:pt x="12" y="21"/>
                  </a:lnTo>
                  <a:cubicBezTo>
                    <a:pt x="10" y="22"/>
                    <a:pt x="8" y="23"/>
                    <a:pt x="7" y="23"/>
                  </a:cubicBezTo>
                  <a:lnTo>
                    <a:pt x="7" y="22"/>
                  </a:lnTo>
                  <a:close/>
                  <a:moveTo>
                    <a:pt x="11" y="20"/>
                  </a:moveTo>
                  <a:cubicBezTo>
                    <a:pt x="13" y="18"/>
                    <a:pt x="15" y="17"/>
                    <a:pt x="17" y="17"/>
                  </a:cubicBezTo>
                  <a:lnTo>
                    <a:pt x="17" y="18"/>
                  </a:lnTo>
                  <a:cubicBezTo>
                    <a:pt x="15" y="19"/>
                    <a:pt x="13" y="20"/>
                    <a:pt x="12" y="21"/>
                  </a:cubicBezTo>
                  <a:lnTo>
                    <a:pt x="11" y="20"/>
                  </a:lnTo>
                  <a:close/>
                  <a:moveTo>
                    <a:pt x="17" y="18"/>
                  </a:moveTo>
                  <a:lnTo>
                    <a:pt x="17" y="18"/>
                  </a:lnTo>
                  <a:lnTo>
                    <a:pt x="17" y="18"/>
                  </a:lnTo>
                  <a:close/>
                  <a:moveTo>
                    <a:pt x="16" y="17"/>
                  </a:moveTo>
                  <a:cubicBezTo>
                    <a:pt x="19" y="17"/>
                    <a:pt x="21" y="16"/>
                    <a:pt x="22" y="16"/>
                  </a:cubicBezTo>
                  <a:lnTo>
                    <a:pt x="23" y="17"/>
                  </a:lnTo>
                  <a:cubicBezTo>
                    <a:pt x="21" y="18"/>
                    <a:pt x="19" y="18"/>
                    <a:pt x="17" y="18"/>
                  </a:cubicBezTo>
                  <a:lnTo>
                    <a:pt x="16" y="17"/>
                  </a:lnTo>
                  <a:close/>
                  <a:moveTo>
                    <a:pt x="23" y="17"/>
                  </a:moveTo>
                  <a:lnTo>
                    <a:pt x="23" y="17"/>
                  </a:lnTo>
                  <a:lnTo>
                    <a:pt x="23" y="16"/>
                  </a:lnTo>
                  <a:lnTo>
                    <a:pt x="23" y="17"/>
                  </a:lnTo>
                  <a:close/>
                  <a:moveTo>
                    <a:pt x="22" y="16"/>
                  </a:moveTo>
                  <a:cubicBezTo>
                    <a:pt x="24" y="15"/>
                    <a:pt x="26" y="14"/>
                    <a:pt x="27" y="12"/>
                  </a:cubicBezTo>
                  <a:lnTo>
                    <a:pt x="28" y="13"/>
                  </a:lnTo>
                  <a:cubicBezTo>
                    <a:pt x="27" y="15"/>
                    <a:pt x="25" y="16"/>
                    <a:pt x="23" y="17"/>
                  </a:cubicBezTo>
                  <a:lnTo>
                    <a:pt x="22" y="16"/>
                  </a:lnTo>
                  <a:close/>
                  <a:moveTo>
                    <a:pt x="27" y="12"/>
                  </a:moveTo>
                  <a:lnTo>
                    <a:pt x="27" y="12"/>
                  </a:lnTo>
                  <a:lnTo>
                    <a:pt x="27" y="13"/>
                  </a:lnTo>
                  <a:lnTo>
                    <a:pt x="27" y="12"/>
                  </a:lnTo>
                  <a:close/>
                  <a:moveTo>
                    <a:pt x="27" y="12"/>
                  </a:moveTo>
                  <a:cubicBezTo>
                    <a:pt x="27" y="12"/>
                    <a:pt x="27" y="12"/>
                    <a:pt x="27" y="12"/>
                  </a:cubicBezTo>
                  <a:lnTo>
                    <a:pt x="28" y="13"/>
                  </a:lnTo>
                  <a:cubicBezTo>
                    <a:pt x="28" y="13"/>
                    <a:pt x="28" y="13"/>
                    <a:pt x="28" y="13"/>
                  </a:cubicBezTo>
                  <a:lnTo>
                    <a:pt x="27" y="12"/>
                  </a:lnTo>
                  <a:close/>
                  <a:moveTo>
                    <a:pt x="27" y="12"/>
                  </a:moveTo>
                  <a:cubicBezTo>
                    <a:pt x="28" y="11"/>
                    <a:pt x="28" y="10"/>
                    <a:pt x="28" y="9"/>
                  </a:cubicBezTo>
                  <a:lnTo>
                    <a:pt x="29" y="8"/>
                  </a:lnTo>
                  <a:cubicBezTo>
                    <a:pt x="29" y="10"/>
                    <a:pt x="29" y="11"/>
                    <a:pt x="28" y="13"/>
                  </a:cubicBezTo>
                  <a:lnTo>
                    <a:pt x="27" y="12"/>
                  </a:lnTo>
                  <a:close/>
                  <a:moveTo>
                    <a:pt x="28" y="9"/>
                  </a:moveTo>
                  <a:cubicBezTo>
                    <a:pt x="27" y="7"/>
                    <a:pt x="27" y="6"/>
                    <a:pt x="26" y="5"/>
                  </a:cubicBezTo>
                  <a:lnTo>
                    <a:pt x="27" y="4"/>
                  </a:lnTo>
                  <a:cubicBezTo>
                    <a:pt x="28" y="5"/>
                    <a:pt x="29" y="7"/>
                    <a:pt x="29" y="8"/>
                  </a:cubicBezTo>
                  <a:lnTo>
                    <a:pt x="28" y="9"/>
                  </a:lnTo>
                  <a:close/>
                  <a:moveTo>
                    <a:pt x="26" y="5"/>
                  </a:moveTo>
                  <a:cubicBezTo>
                    <a:pt x="26" y="5"/>
                    <a:pt x="25" y="5"/>
                    <a:pt x="25" y="5"/>
                  </a:cubicBezTo>
                  <a:lnTo>
                    <a:pt x="26" y="4"/>
                  </a:lnTo>
                  <a:cubicBezTo>
                    <a:pt x="26" y="4"/>
                    <a:pt x="26" y="4"/>
                    <a:pt x="27" y="4"/>
                  </a:cubicBezTo>
                  <a:lnTo>
                    <a:pt x="26"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7" name="Freeform 687"/>
            <p:cNvSpPr>
              <a:spLocks/>
            </p:cNvSpPr>
            <p:nvPr/>
          </p:nvSpPr>
          <p:spPr bwMode="auto">
            <a:xfrm>
              <a:off x="2696" y="1436"/>
              <a:ext cx="179" cy="101"/>
            </a:xfrm>
            <a:custGeom>
              <a:avLst/>
              <a:gdLst>
                <a:gd name="T0" fmla="*/ 27 w 32"/>
                <a:gd name="T1" fmla="*/ 6 h 18"/>
                <a:gd name="T2" fmla="*/ 20 w 32"/>
                <a:gd name="T3" fmla="*/ 0 h 18"/>
                <a:gd name="T4" fmla="*/ 13 w 32"/>
                <a:gd name="T5" fmla="*/ 4 h 18"/>
                <a:gd name="T6" fmla="*/ 7 w 32"/>
                <a:gd name="T7" fmla="*/ 5 h 18"/>
                <a:gd name="T8" fmla="*/ 2 w 32"/>
                <a:gd name="T9" fmla="*/ 13 h 18"/>
                <a:gd name="T10" fmla="*/ 14 w 32"/>
                <a:gd name="T11" fmla="*/ 18 h 18"/>
                <a:gd name="T12" fmla="*/ 27 w 32"/>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27" y="6"/>
                  </a:moveTo>
                  <a:cubicBezTo>
                    <a:pt x="26" y="3"/>
                    <a:pt x="24" y="0"/>
                    <a:pt x="20" y="0"/>
                  </a:cubicBezTo>
                  <a:cubicBezTo>
                    <a:pt x="17" y="1"/>
                    <a:pt x="15" y="3"/>
                    <a:pt x="13" y="4"/>
                  </a:cubicBezTo>
                  <a:cubicBezTo>
                    <a:pt x="11" y="5"/>
                    <a:pt x="9" y="4"/>
                    <a:pt x="7" y="5"/>
                  </a:cubicBezTo>
                  <a:cubicBezTo>
                    <a:pt x="5" y="8"/>
                    <a:pt x="0" y="11"/>
                    <a:pt x="2" y="13"/>
                  </a:cubicBezTo>
                  <a:cubicBezTo>
                    <a:pt x="4" y="17"/>
                    <a:pt x="10" y="15"/>
                    <a:pt x="14" y="18"/>
                  </a:cubicBezTo>
                  <a:cubicBezTo>
                    <a:pt x="20" y="15"/>
                    <a:pt x="32" y="13"/>
                    <a:pt x="2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8" name="Freeform 688"/>
            <p:cNvSpPr>
              <a:spLocks noEditPoints="1"/>
            </p:cNvSpPr>
            <p:nvPr/>
          </p:nvSpPr>
          <p:spPr bwMode="auto">
            <a:xfrm>
              <a:off x="2696" y="1436"/>
              <a:ext cx="168" cy="106"/>
            </a:xfrm>
            <a:custGeom>
              <a:avLst/>
              <a:gdLst>
                <a:gd name="T0" fmla="*/ 24 w 30"/>
                <a:gd name="T1" fmla="*/ 3 h 19"/>
                <a:gd name="T2" fmla="*/ 28 w 30"/>
                <a:gd name="T3" fmla="*/ 5 h 19"/>
                <a:gd name="T4" fmla="*/ 24 w 30"/>
                <a:gd name="T5" fmla="*/ 3 h 19"/>
                <a:gd name="T6" fmla="*/ 20 w 30"/>
                <a:gd name="T7" fmla="*/ 0 h 19"/>
                <a:gd name="T8" fmla="*/ 24 w 30"/>
                <a:gd name="T9" fmla="*/ 3 h 19"/>
                <a:gd name="T10" fmla="*/ 20 w 30"/>
                <a:gd name="T11" fmla="*/ 0 h 19"/>
                <a:gd name="T12" fmla="*/ 20 w 30"/>
                <a:gd name="T13" fmla="*/ 1 h 19"/>
                <a:gd name="T14" fmla="*/ 15 w 30"/>
                <a:gd name="T15" fmla="*/ 2 h 19"/>
                <a:gd name="T16" fmla="*/ 20 w 30"/>
                <a:gd name="T17" fmla="*/ 1 h 19"/>
                <a:gd name="T18" fmla="*/ 13 w 30"/>
                <a:gd name="T19" fmla="*/ 4 h 19"/>
                <a:gd name="T20" fmla="*/ 15 w 30"/>
                <a:gd name="T21" fmla="*/ 2 h 19"/>
                <a:gd name="T22" fmla="*/ 13 w 30"/>
                <a:gd name="T23" fmla="*/ 4 h 19"/>
                <a:gd name="T24" fmla="*/ 13 w 30"/>
                <a:gd name="T25" fmla="*/ 4 h 19"/>
                <a:gd name="T26" fmla="*/ 13 w 30"/>
                <a:gd name="T27" fmla="*/ 4 h 19"/>
                <a:gd name="T28" fmla="*/ 12 w 30"/>
                <a:gd name="T29" fmla="*/ 3 h 19"/>
                <a:gd name="T30" fmla="*/ 13 w 30"/>
                <a:gd name="T31" fmla="*/ 4 h 19"/>
                <a:gd name="T32" fmla="*/ 13 w 30"/>
                <a:gd name="T33" fmla="*/ 4 h 19"/>
                <a:gd name="T34" fmla="*/ 10 w 30"/>
                <a:gd name="T35" fmla="*/ 5 h 19"/>
                <a:gd name="T36" fmla="*/ 12 w 30"/>
                <a:gd name="T37" fmla="*/ 3 h 19"/>
                <a:gd name="T38" fmla="*/ 10 w 30"/>
                <a:gd name="T39" fmla="*/ 5 h 19"/>
                <a:gd name="T40" fmla="*/ 7 w 30"/>
                <a:gd name="T41" fmla="*/ 5 h 19"/>
                <a:gd name="T42" fmla="*/ 10 w 30"/>
                <a:gd name="T43" fmla="*/ 5 h 19"/>
                <a:gd name="T44" fmla="*/ 7 w 30"/>
                <a:gd name="T45" fmla="*/ 5 h 19"/>
                <a:gd name="T46" fmla="*/ 8 w 30"/>
                <a:gd name="T47" fmla="*/ 6 h 19"/>
                <a:gd name="T48" fmla="*/ 6 w 30"/>
                <a:gd name="T49" fmla="*/ 5 h 19"/>
                <a:gd name="T50" fmla="*/ 8 w 30"/>
                <a:gd name="T51" fmla="*/ 6 h 19"/>
                <a:gd name="T52" fmla="*/ 2 w 30"/>
                <a:gd name="T53" fmla="*/ 13 h 19"/>
                <a:gd name="T54" fmla="*/ 6 w 30"/>
                <a:gd name="T55" fmla="*/ 5 h 19"/>
                <a:gd name="T56" fmla="*/ 2 w 30"/>
                <a:gd name="T57" fmla="*/ 13 h 19"/>
                <a:gd name="T58" fmla="*/ 2 w 30"/>
                <a:gd name="T59" fmla="*/ 13 h 19"/>
                <a:gd name="T60" fmla="*/ 8 w 30"/>
                <a:gd name="T61" fmla="*/ 15 h 19"/>
                <a:gd name="T62" fmla="*/ 1 w 30"/>
                <a:gd name="T63" fmla="*/ 14 h 19"/>
                <a:gd name="T64" fmla="*/ 8 w 30"/>
                <a:gd name="T65" fmla="*/ 15 h 19"/>
                <a:gd name="T66" fmla="*/ 13 w 30"/>
                <a:gd name="T67" fmla="*/ 18 h 19"/>
                <a:gd name="T68" fmla="*/ 8 w 30"/>
                <a:gd name="T69" fmla="*/ 15 h 19"/>
                <a:gd name="T70" fmla="*/ 14 w 30"/>
                <a:gd name="T71" fmla="*/ 19 h 19"/>
                <a:gd name="T72" fmla="*/ 14 w 30"/>
                <a:gd name="T73" fmla="*/ 18 h 19"/>
                <a:gd name="T74" fmla="*/ 14 w 30"/>
                <a:gd name="T75" fmla="*/ 17 h 19"/>
                <a:gd name="T76" fmla="*/ 14 w 30"/>
                <a:gd name="T77" fmla="*/ 19 h 19"/>
                <a:gd name="T78" fmla="*/ 14 w 30"/>
                <a:gd name="T79" fmla="*/ 17 h 19"/>
                <a:gd name="T80" fmla="*/ 14 w 30"/>
                <a:gd name="T81" fmla="*/ 19 h 19"/>
                <a:gd name="T82" fmla="*/ 14 w 30"/>
                <a:gd name="T83" fmla="*/ 19 h 19"/>
                <a:gd name="T84" fmla="*/ 18 w 30"/>
                <a:gd name="T85" fmla="*/ 16 h 19"/>
                <a:gd name="T86" fmla="*/ 14 w 30"/>
                <a:gd name="T87" fmla="*/ 19 h 19"/>
                <a:gd name="T88" fmla="*/ 18 w 30"/>
                <a:gd name="T89" fmla="*/ 16 h 19"/>
                <a:gd name="T90" fmla="*/ 25 w 30"/>
                <a:gd name="T91" fmla="*/ 14 h 19"/>
                <a:gd name="T92" fmla="*/ 18 w 30"/>
                <a:gd name="T93" fmla="*/ 16 h 19"/>
                <a:gd name="T94" fmla="*/ 25 w 30"/>
                <a:gd name="T95" fmla="*/ 14 h 19"/>
                <a:gd name="T96" fmla="*/ 24 w 30"/>
                <a:gd name="T97" fmla="*/ 13 h 19"/>
                <a:gd name="T98" fmla="*/ 28 w 30"/>
                <a:gd name="T99" fmla="*/ 5 h 19"/>
                <a:gd name="T100" fmla="*/ 24 w 30"/>
                <a:gd name="T101" fmla="*/ 13 h 19"/>
                <a:gd name="T102" fmla="*/ 27 w 30"/>
                <a:gd name="T10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7" y="6"/>
                  </a:moveTo>
                  <a:cubicBezTo>
                    <a:pt x="26" y="5"/>
                    <a:pt x="25" y="4"/>
                    <a:pt x="24" y="3"/>
                  </a:cubicBezTo>
                  <a:lnTo>
                    <a:pt x="25" y="2"/>
                  </a:lnTo>
                  <a:cubicBezTo>
                    <a:pt x="26" y="3"/>
                    <a:pt x="27" y="4"/>
                    <a:pt x="28" y="5"/>
                  </a:cubicBezTo>
                  <a:lnTo>
                    <a:pt x="27" y="6"/>
                  </a:lnTo>
                  <a:close/>
                  <a:moveTo>
                    <a:pt x="24" y="3"/>
                  </a:moveTo>
                  <a:cubicBezTo>
                    <a:pt x="23" y="2"/>
                    <a:pt x="22" y="1"/>
                    <a:pt x="20" y="1"/>
                  </a:cubicBezTo>
                  <a:lnTo>
                    <a:pt x="20" y="0"/>
                  </a:lnTo>
                  <a:cubicBezTo>
                    <a:pt x="22" y="0"/>
                    <a:pt x="24" y="0"/>
                    <a:pt x="25" y="2"/>
                  </a:cubicBezTo>
                  <a:lnTo>
                    <a:pt x="24" y="3"/>
                  </a:lnTo>
                  <a:close/>
                  <a:moveTo>
                    <a:pt x="20" y="0"/>
                  </a:moveTo>
                  <a:lnTo>
                    <a:pt x="20" y="0"/>
                  </a:lnTo>
                  <a:lnTo>
                    <a:pt x="20" y="0"/>
                  </a:lnTo>
                  <a:close/>
                  <a:moveTo>
                    <a:pt x="20" y="1"/>
                  </a:moveTo>
                  <a:cubicBezTo>
                    <a:pt x="18" y="1"/>
                    <a:pt x="17" y="2"/>
                    <a:pt x="15" y="3"/>
                  </a:cubicBezTo>
                  <a:lnTo>
                    <a:pt x="15" y="2"/>
                  </a:lnTo>
                  <a:cubicBezTo>
                    <a:pt x="16" y="1"/>
                    <a:pt x="18" y="0"/>
                    <a:pt x="20" y="0"/>
                  </a:cubicBezTo>
                  <a:lnTo>
                    <a:pt x="20" y="1"/>
                  </a:lnTo>
                  <a:close/>
                  <a:moveTo>
                    <a:pt x="15" y="3"/>
                  </a:moveTo>
                  <a:cubicBezTo>
                    <a:pt x="15" y="4"/>
                    <a:pt x="14" y="4"/>
                    <a:pt x="13" y="4"/>
                  </a:cubicBezTo>
                  <a:lnTo>
                    <a:pt x="12" y="3"/>
                  </a:lnTo>
                  <a:cubicBezTo>
                    <a:pt x="13" y="3"/>
                    <a:pt x="14" y="2"/>
                    <a:pt x="15" y="2"/>
                  </a:cubicBezTo>
                  <a:lnTo>
                    <a:pt x="15"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1" y="5"/>
                    <a:pt x="10" y="5"/>
                  </a:cubicBezTo>
                  <a:lnTo>
                    <a:pt x="10" y="4"/>
                  </a:lnTo>
                  <a:cubicBezTo>
                    <a:pt x="11" y="4"/>
                    <a:pt x="12" y="4"/>
                    <a:pt x="12" y="3"/>
                  </a:cubicBezTo>
                  <a:lnTo>
                    <a:pt x="13" y="4"/>
                  </a:lnTo>
                  <a:close/>
                  <a:moveTo>
                    <a:pt x="10" y="5"/>
                  </a:moveTo>
                  <a:cubicBezTo>
                    <a:pt x="9" y="5"/>
                    <a:pt x="8" y="5"/>
                    <a:pt x="8" y="6"/>
                  </a:cubicBezTo>
                  <a:lnTo>
                    <a:pt x="7" y="5"/>
                  </a:lnTo>
                  <a:cubicBezTo>
                    <a:pt x="8" y="4"/>
                    <a:pt x="9" y="4"/>
                    <a:pt x="10" y="4"/>
                  </a:cubicBezTo>
                  <a:lnTo>
                    <a:pt x="10" y="5"/>
                  </a:lnTo>
                  <a:close/>
                  <a:moveTo>
                    <a:pt x="7" y="5"/>
                  </a:moveTo>
                  <a:lnTo>
                    <a:pt x="7" y="5"/>
                  </a:lnTo>
                  <a:lnTo>
                    <a:pt x="7" y="5"/>
                  </a:lnTo>
                  <a:close/>
                  <a:moveTo>
                    <a:pt x="8" y="6"/>
                  </a:moveTo>
                  <a:cubicBezTo>
                    <a:pt x="8" y="6"/>
                    <a:pt x="7" y="6"/>
                    <a:pt x="7" y="6"/>
                  </a:cubicBezTo>
                  <a:lnTo>
                    <a:pt x="6" y="5"/>
                  </a:lnTo>
                  <a:cubicBezTo>
                    <a:pt x="6" y="5"/>
                    <a:pt x="7" y="5"/>
                    <a:pt x="7" y="5"/>
                  </a:cubicBezTo>
                  <a:lnTo>
                    <a:pt x="8" y="6"/>
                  </a:lnTo>
                  <a:close/>
                  <a:moveTo>
                    <a:pt x="7" y="6"/>
                  </a:moveTo>
                  <a:cubicBezTo>
                    <a:pt x="5" y="8"/>
                    <a:pt x="1" y="11"/>
                    <a:pt x="2" y="13"/>
                  </a:cubicBezTo>
                  <a:lnTo>
                    <a:pt x="1" y="14"/>
                  </a:lnTo>
                  <a:cubicBezTo>
                    <a:pt x="0" y="11"/>
                    <a:pt x="3" y="8"/>
                    <a:pt x="6" y="5"/>
                  </a:cubicBezTo>
                  <a:lnTo>
                    <a:pt x="7" y="6"/>
                  </a:lnTo>
                  <a:close/>
                  <a:moveTo>
                    <a:pt x="2" y="13"/>
                  </a:moveTo>
                  <a:lnTo>
                    <a:pt x="2" y="13"/>
                  </a:lnTo>
                  <a:lnTo>
                    <a:pt x="2" y="13"/>
                  </a:lnTo>
                  <a:close/>
                  <a:moveTo>
                    <a:pt x="2" y="13"/>
                  </a:moveTo>
                  <a:cubicBezTo>
                    <a:pt x="3" y="14"/>
                    <a:pt x="5" y="15"/>
                    <a:pt x="8" y="15"/>
                  </a:cubicBezTo>
                  <a:lnTo>
                    <a:pt x="7" y="16"/>
                  </a:lnTo>
                  <a:cubicBezTo>
                    <a:pt x="5" y="16"/>
                    <a:pt x="2" y="16"/>
                    <a:pt x="1" y="14"/>
                  </a:cubicBezTo>
                  <a:lnTo>
                    <a:pt x="2" y="13"/>
                  </a:lnTo>
                  <a:close/>
                  <a:moveTo>
                    <a:pt x="8" y="15"/>
                  </a:moveTo>
                  <a:cubicBezTo>
                    <a:pt x="10" y="16"/>
                    <a:pt x="12" y="16"/>
                    <a:pt x="14" y="17"/>
                  </a:cubicBezTo>
                  <a:lnTo>
                    <a:pt x="13" y="18"/>
                  </a:lnTo>
                  <a:cubicBezTo>
                    <a:pt x="12" y="17"/>
                    <a:pt x="10" y="17"/>
                    <a:pt x="7" y="16"/>
                  </a:cubicBezTo>
                  <a:lnTo>
                    <a:pt x="8" y="15"/>
                  </a:lnTo>
                  <a:close/>
                  <a:moveTo>
                    <a:pt x="14" y="19"/>
                  </a:moveTo>
                  <a:lnTo>
                    <a:pt x="14" y="19"/>
                  </a:lnTo>
                  <a:lnTo>
                    <a:pt x="13" y="18"/>
                  </a:lnTo>
                  <a:lnTo>
                    <a:pt x="14" y="18"/>
                  </a:lnTo>
                  <a:lnTo>
                    <a:pt x="14" y="19"/>
                  </a:lnTo>
                  <a:close/>
                  <a:moveTo>
                    <a:pt x="14" y="17"/>
                  </a:moveTo>
                  <a:lnTo>
                    <a:pt x="14" y="17"/>
                  </a:lnTo>
                  <a:lnTo>
                    <a:pt x="14" y="19"/>
                  </a:lnTo>
                  <a:lnTo>
                    <a:pt x="14" y="19"/>
                  </a:lnTo>
                  <a:lnTo>
                    <a:pt x="14" y="17"/>
                  </a:lnTo>
                  <a:close/>
                  <a:moveTo>
                    <a:pt x="14" y="19"/>
                  </a:moveTo>
                  <a:lnTo>
                    <a:pt x="14" y="19"/>
                  </a:lnTo>
                  <a:lnTo>
                    <a:pt x="14" y="18"/>
                  </a:lnTo>
                  <a:lnTo>
                    <a:pt x="14" y="19"/>
                  </a:lnTo>
                  <a:close/>
                  <a:moveTo>
                    <a:pt x="14" y="17"/>
                  </a:moveTo>
                  <a:cubicBezTo>
                    <a:pt x="15" y="17"/>
                    <a:pt x="16" y="16"/>
                    <a:pt x="18" y="16"/>
                  </a:cubicBezTo>
                  <a:lnTo>
                    <a:pt x="18" y="17"/>
                  </a:lnTo>
                  <a:cubicBezTo>
                    <a:pt x="17" y="18"/>
                    <a:pt x="15" y="18"/>
                    <a:pt x="14" y="19"/>
                  </a:cubicBezTo>
                  <a:lnTo>
                    <a:pt x="14" y="17"/>
                  </a:lnTo>
                  <a:close/>
                  <a:moveTo>
                    <a:pt x="18" y="16"/>
                  </a:moveTo>
                  <a:cubicBezTo>
                    <a:pt x="20" y="15"/>
                    <a:pt x="22" y="14"/>
                    <a:pt x="24" y="13"/>
                  </a:cubicBezTo>
                  <a:lnTo>
                    <a:pt x="25" y="14"/>
                  </a:lnTo>
                  <a:cubicBezTo>
                    <a:pt x="23" y="15"/>
                    <a:pt x="20" y="16"/>
                    <a:pt x="18" y="17"/>
                  </a:cubicBezTo>
                  <a:lnTo>
                    <a:pt x="18" y="16"/>
                  </a:lnTo>
                  <a:close/>
                  <a:moveTo>
                    <a:pt x="25" y="14"/>
                  </a:moveTo>
                  <a:lnTo>
                    <a:pt x="25" y="14"/>
                  </a:lnTo>
                  <a:lnTo>
                    <a:pt x="25" y="14"/>
                  </a:lnTo>
                  <a:close/>
                  <a:moveTo>
                    <a:pt x="24" y="13"/>
                  </a:moveTo>
                  <a:cubicBezTo>
                    <a:pt x="27" y="11"/>
                    <a:pt x="28" y="9"/>
                    <a:pt x="27" y="6"/>
                  </a:cubicBezTo>
                  <a:lnTo>
                    <a:pt x="28" y="5"/>
                  </a:lnTo>
                  <a:cubicBezTo>
                    <a:pt x="30" y="10"/>
                    <a:pt x="28" y="12"/>
                    <a:pt x="25" y="14"/>
                  </a:cubicBezTo>
                  <a:lnTo>
                    <a:pt x="24" y="13"/>
                  </a:lnTo>
                  <a:close/>
                  <a:moveTo>
                    <a:pt x="27" y="6"/>
                  </a:moveTo>
                  <a:lnTo>
                    <a:pt x="27" y="6"/>
                  </a:lnTo>
                  <a:lnTo>
                    <a:pt x="2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09" name="Freeform 689"/>
            <p:cNvSpPr>
              <a:spLocks/>
            </p:cNvSpPr>
            <p:nvPr/>
          </p:nvSpPr>
          <p:spPr bwMode="auto">
            <a:xfrm>
              <a:off x="2489" y="1542"/>
              <a:ext cx="134" cy="95"/>
            </a:xfrm>
            <a:custGeom>
              <a:avLst/>
              <a:gdLst>
                <a:gd name="T0" fmla="*/ 22 w 24"/>
                <a:gd name="T1" fmla="*/ 1 h 17"/>
                <a:gd name="T2" fmla="*/ 3 w 24"/>
                <a:gd name="T3" fmla="*/ 0 h 17"/>
                <a:gd name="T4" fmla="*/ 0 w 24"/>
                <a:gd name="T5" fmla="*/ 3 h 17"/>
                <a:gd name="T6" fmla="*/ 5 w 24"/>
                <a:gd name="T7" fmla="*/ 14 h 17"/>
                <a:gd name="T8" fmla="*/ 9 w 24"/>
                <a:gd name="T9" fmla="*/ 17 h 17"/>
                <a:gd name="T10" fmla="*/ 17 w 24"/>
                <a:gd name="T11" fmla="*/ 15 h 17"/>
                <a:gd name="T12" fmla="*/ 22 w 24"/>
                <a:gd name="T13" fmla="*/ 14 h 17"/>
                <a:gd name="T14" fmla="*/ 24 w 24"/>
                <a:gd name="T15" fmla="*/ 2 h 17"/>
                <a:gd name="T16" fmla="*/ 22 w 24"/>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7">
                  <a:moveTo>
                    <a:pt x="22" y="1"/>
                  </a:moveTo>
                  <a:cubicBezTo>
                    <a:pt x="16" y="4"/>
                    <a:pt x="9" y="1"/>
                    <a:pt x="3" y="0"/>
                  </a:cubicBezTo>
                  <a:cubicBezTo>
                    <a:pt x="2" y="0"/>
                    <a:pt x="0" y="2"/>
                    <a:pt x="0" y="3"/>
                  </a:cubicBezTo>
                  <a:cubicBezTo>
                    <a:pt x="0" y="7"/>
                    <a:pt x="1" y="12"/>
                    <a:pt x="5" y="14"/>
                  </a:cubicBezTo>
                  <a:cubicBezTo>
                    <a:pt x="7" y="15"/>
                    <a:pt x="7" y="16"/>
                    <a:pt x="9" y="17"/>
                  </a:cubicBezTo>
                  <a:cubicBezTo>
                    <a:pt x="12" y="17"/>
                    <a:pt x="14" y="14"/>
                    <a:pt x="17" y="15"/>
                  </a:cubicBezTo>
                  <a:cubicBezTo>
                    <a:pt x="19" y="15"/>
                    <a:pt x="21" y="15"/>
                    <a:pt x="22" y="14"/>
                  </a:cubicBezTo>
                  <a:cubicBezTo>
                    <a:pt x="24" y="11"/>
                    <a:pt x="23" y="6"/>
                    <a:pt x="24" y="2"/>
                  </a:cubicBezTo>
                  <a:cubicBezTo>
                    <a:pt x="24" y="2"/>
                    <a:pt x="23" y="1"/>
                    <a:pt x="2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0" name="Freeform 690"/>
            <p:cNvSpPr>
              <a:spLocks noEditPoints="1"/>
            </p:cNvSpPr>
            <p:nvPr/>
          </p:nvSpPr>
          <p:spPr bwMode="auto">
            <a:xfrm>
              <a:off x="2484" y="1537"/>
              <a:ext cx="145" cy="106"/>
            </a:xfrm>
            <a:custGeom>
              <a:avLst/>
              <a:gdLst>
                <a:gd name="T0" fmla="*/ 9 w 26"/>
                <a:gd name="T1" fmla="*/ 1 h 19"/>
                <a:gd name="T2" fmla="*/ 8 w 26"/>
                <a:gd name="T3" fmla="*/ 3 h 19"/>
                <a:gd name="T4" fmla="*/ 9 w 26"/>
                <a:gd name="T5" fmla="*/ 1 h 19"/>
                <a:gd name="T6" fmla="*/ 4 w 26"/>
                <a:gd name="T7" fmla="*/ 2 h 19"/>
                <a:gd name="T8" fmla="*/ 4 w 26"/>
                <a:gd name="T9" fmla="*/ 2 h 19"/>
                <a:gd name="T10" fmla="*/ 4 w 26"/>
                <a:gd name="T11" fmla="*/ 0 h 19"/>
                <a:gd name="T12" fmla="*/ 3 w 26"/>
                <a:gd name="T13" fmla="*/ 2 h 19"/>
                <a:gd name="T14" fmla="*/ 4 w 26"/>
                <a:gd name="T15" fmla="*/ 2 h 19"/>
                <a:gd name="T16" fmla="*/ 0 w 26"/>
                <a:gd name="T17" fmla="*/ 4 h 19"/>
                <a:gd name="T18" fmla="*/ 2 w 26"/>
                <a:gd name="T19" fmla="*/ 4 h 19"/>
                <a:gd name="T20" fmla="*/ 2 w 26"/>
                <a:gd name="T21" fmla="*/ 4 h 19"/>
                <a:gd name="T22" fmla="*/ 0 w 26"/>
                <a:gd name="T23" fmla="*/ 4 h 19"/>
                <a:gd name="T24" fmla="*/ 0 w 26"/>
                <a:gd name="T25" fmla="*/ 4 h 19"/>
                <a:gd name="T26" fmla="*/ 0 w 26"/>
                <a:gd name="T27" fmla="*/ 4 h 19"/>
                <a:gd name="T28" fmla="*/ 0 w 26"/>
                <a:gd name="T29" fmla="*/ 4 h 19"/>
                <a:gd name="T30" fmla="*/ 0 w 26"/>
                <a:gd name="T31" fmla="*/ 4 h 19"/>
                <a:gd name="T32" fmla="*/ 0 w 26"/>
                <a:gd name="T33" fmla="*/ 4 h 19"/>
                <a:gd name="T34" fmla="*/ 0 w 26"/>
                <a:gd name="T35" fmla="*/ 6 h 19"/>
                <a:gd name="T36" fmla="*/ 2 w 26"/>
                <a:gd name="T37" fmla="*/ 6 h 19"/>
                <a:gd name="T38" fmla="*/ 0 w 26"/>
                <a:gd name="T39" fmla="*/ 6 h 19"/>
                <a:gd name="T40" fmla="*/ 6 w 26"/>
                <a:gd name="T41" fmla="*/ 14 h 19"/>
                <a:gd name="T42" fmla="*/ 2 w 26"/>
                <a:gd name="T43" fmla="*/ 7 h 19"/>
                <a:gd name="T44" fmla="*/ 6 w 26"/>
                <a:gd name="T45" fmla="*/ 15 h 19"/>
                <a:gd name="T46" fmla="*/ 8 w 26"/>
                <a:gd name="T47" fmla="*/ 16 h 19"/>
                <a:gd name="T48" fmla="*/ 6 w 26"/>
                <a:gd name="T49" fmla="*/ 14 h 19"/>
                <a:gd name="T50" fmla="*/ 10 w 26"/>
                <a:gd name="T51" fmla="*/ 18 h 19"/>
                <a:gd name="T52" fmla="*/ 10 w 26"/>
                <a:gd name="T53" fmla="*/ 18 h 19"/>
                <a:gd name="T54" fmla="*/ 10 w 26"/>
                <a:gd name="T55" fmla="*/ 17 h 19"/>
                <a:gd name="T56" fmla="*/ 10 w 26"/>
                <a:gd name="T57" fmla="*/ 18 h 19"/>
                <a:gd name="T58" fmla="*/ 18 w 26"/>
                <a:gd name="T59" fmla="*/ 15 h 19"/>
                <a:gd name="T60" fmla="*/ 14 w 26"/>
                <a:gd name="T61" fmla="*/ 16 h 19"/>
                <a:gd name="T62" fmla="*/ 18 w 26"/>
                <a:gd name="T63" fmla="*/ 17 h 19"/>
                <a:gd name="T64" fmla="*/ 18 w 26"/>
                <a:gd name="T65" fmla="*/ 17 h 19"/>
                <a:gd name="T66" fmla="*/ 18 w 26"/>
                <a:gd name="T67" fmla="*/ 17 h 19"/>
                <a:gd name="T68" fmla="*/ 18 w 26"/>
                <a:gd name="T69" fmla="*/ 17 h 19"/>
                <a:gd name="T70" fmla="*/ 19 w 26"/>
                <a:gd name="T71" fmla="*/ 15 h 19"/>
                <a:gd name="T72" fmla="*/ 18 w 26"/>
                <a:gd name="T73" fmla="*/ 17 h 19"/>
                <a:gd name="T74" fmla="*/ 22 w 26"/>
                <a:gd name="T75" fmla="*/ 15 h 19"/>
                <a:gd name="T76" fmla="*/ 19 w 26"/>
                <a:gd name="T77" fmla="*/ 15 h 19"/>
                <a:gd name="T78" fmla="*/ 23 w 26"/>
                <a:gd name="T79" fmla="*/ 15 h 19"/>
                <a:gd name="T80" fmla="*/ 25 w 26"/>
                <a:gd name="T81" fmla="*/ 8 h 19"/>
                <a:gd name="T82" fmla="*/ 24 w 26"/>
                <a:gd name="T83" fmla="*/ 8 h 19"/>
                <a:gd name="T84" fmla="*/ 25 w 26"/>
                <a:gd name="T85" fmla="*/ 8 h 19"/>
                <a:gd name="T86" fmla="*/ 25 w 26"/>
                <a:gd name="T87" fmla="*/ 3 h 19"/>
                <a:gd name="T88" fmla="*/ 25 w 26"/>
                <a:gd name="T89" fmla="*/ 3 h 19"/>
                <a:gd name="T90" fmla="*/ 25 w 26"/>
                <a:gd name="T91" fmla="*/ 3 h 19"/>
                <a:gd name="T92" fmla="*/ 25 w 26"/>
                <a:gd name="T93" fmla="*/ 2 h 19"/>
                <a:gd name="T94" fmla="*/ 25 w 26"/>
                <a:gd name="T95" fmla="*/ 2 h 19"/>
                <a:gd name="T96" fmla="*/ 25 w 26"/>
                <a:gd name="T97" fmla="*/ 2 h 19"/>
                <a:gd name="T98" fmla="*/ 24 w 26"/>
                <a:gd name="T99" fmla="*/ 2 h 19"/>
                <a:gd name="T100" fmla="*/ 24 w 26"/>
                <a:gd name="T101" fmla="*/ 3 h 19"/>
                <a:gd name="T102" fmla="*/ 24 w 26"/>
                <a:gd name="T103" fmla="*/ 3 h 19"/>
                <a:gd name="T104" fmla="*/ 23 w 26"/>
                <a:gd name="T105" fmla="*/ 2 h 19"/>
                <a:gd name="T106" fmla="*/ 24 w 26"/>
                <a:gd name="T107" fmla="*/ 3 h 19"/>
                <a:gd name="T108" fmla="*/ 24 w 26"/>
                <a:gd name="T10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9">
                  <a:moveTo>
                    <a:pt x="23" y="3"/>
                  </a:moveTo>
                  <a:cubicBezTo>
                    <a:pt x="18" y="5"/>
                    <a:pt x="13" y="4"/>
                    <a:pt x="8" y="3"/>
                  </a:cubicBezTo>
                  <a:lnTo>
                    <a:pt x="9" y="1"/>
                  </a:lnTo>
                  <a:cubicBezTo>
                    <a:pt x="13" y="3"/>
                    <a:pt x="18" y="4"/>
                    <a:pt x="23" y="2"/>
                  </a:cubicBezTo>
                  <a:lnTo>
                    <a:pt x="23" y="3"/>
                  </a:lnTo>
                  <a:close/>
                  <a:moveTo>
                    <a:pt x="8" y="3"/>
                  </a:moveTo>
                  <a:cubicBezTo>
                    <a:pt x="7" y="2"/>
                    <a:pt x="5" y="2"/>
                    <a:pt x="4" y="2"/>
                  </a:cubicBezTo>
                  <a:lnTo>
                    <a:pt x="4" y="0"/>
                  </a:lnTo>
                  <a:cubicBezTo>
                    <a:pt x="6" y="1"/>
                    <a:pt x="7" y="1"/>
                    <a:pt x="9" y="1"/>
                  </a:cubicBezTo>
                  <a:lnTo>
                    <a:pt x="8" y="3"/>
                  </a:lnTo>
                  <a:close/>
                  <a:moveTo>
                    <a:pt x="4" y="2"/>
                  </a:moveTo>
                  <a:lnTo>
                    <a:pt x="4" y="2"/>
                  </a:lnTo>
                  <a:lnTo>
                    <a:pt x="4" y="1"/>
                  </a:lnTo>
                  <a:lnTo>
                    <a:pt x="4" y="2"/>
                  </a:lnTo>
                  <a:close/>
                  <a:moveTo>
                    <a:pt x="4" y="2"/>
                  </a:moveTo>
                  <a:cubicBezTo>
                    <a:pt x="4" y="2"/>
                    <a:pt x="4" y="2"/>
                    <a:pt x="4" y="2"/>
                  </a:cubicBezTo>
                  <a:lnTo>
                    <a:pt x="4" y="0"/>
                  </a:lnTo>
                  <a:cubicBezTo>
                    <a:pt x="4" y="0"/>
                    <a:pt x="4" y="0"/>
                    <a:pt x="4" y="0"/>
                  </a:cubicBezTo>
                  <a:lnTo>
                    <a:pt x="4" y="2"/>
                  </a:lnTo>
                  <a:close/>
                  <a:moveTo>
                    <a:pt x="4" y="2"/>
                  </a:moveTo>
                  <a:cubicBezTo>
                    <a:pt x="3" y="1"/>
                    <a:pt x="3" y="2"/>
                    <a:pt x="3" y="2"/>
                  </a:cubicBezTo>
                  <a:lnTo>
                    <a:pt x="2" y="1"/>
                  </a:lnTo>
                  <a:cubicBezTo>
                    <a:pt x="2" y="1"/>
                    <a:pt x="3" y="0"/>
                    <a:pt x="4" y="0"/>
                  </a:cubicBezTo>
                  <a:lnTo>
                    <a:pt x="4" y="2"/>
                  </a:lnTo>
                  <a:close/>
                  <a:moveTo>
                    <a:pt x="3" y="2"/>
                  </a:moveTo>
                  <a:cubicBezTo>
                    <a:pt x="2" y="3"/>
                    <a:pt x="2" y="4"/>
                    <a:pt x="2" y="4"/>
                  </a:cubicBezTo>
                  <a:lnTo>
                    <a:pt x="0" y="4"/>
                  </a:lnTo>
                  <a:cubicBezTo>
                    <a:pt x="0" y="3"/>
                    <a:pt x="1" y="2"/>
                    <a:pt x="2" y="1"/>
                  </a:cubicBezTo>
                  <a:lnTo>
                    <a:pt x="3" y="2"/>
                  </a:lnTo>
                  <a:close/>
                  <a:moveTo>
                    <a:pt x="2" y="4"/>
                  </a:moveTo>
                  <a:lnTo>
                    <a:pt x="2" y="4"/>
                  </a:lnTo>
                  <a:lnTo>
                    <a:pt x="1" y="4"/>
                  </a:lnTo>
                  <a:lnTo>
                    <a:pt x="2" y="4"/>
                  </a:lnTo>
                  <a:close/>
                  <a:moveTo>
                    <a:pt x="2" y="4"/>
                  </a:moveTo>
                  <a:lnTo>
                    <a:pt x="2" y="4"/>
                  </a:lnTo>
                  <a:lnTo>
                    <a:pt x="0" y="4"/>
                  </a:lnTo>
                  <a:cubicBezTo>
                    <a:pt x="0" y="4"/>
                    <a:pt x="0" y="4"/>
                    <a:pt x="0" y="4"/>
                  </a:cubicBezTo>
                  <a:lnTo>
                    <a:pt x="2" y="4"/>
                  </a:lnTo>
                  <a:close/>
                  <a:moveTo>
                    <a:pt x="0" y="4"/>
                  </a:moveTo>
                  <a:lnTo>
                    <a:pt x="0" y="4"/>
                  </a:lnTo>
                  <a:lnTo>
                    <a:pt x="1" y="4"/>
                  </a:lnTo>
                  <a:lnTo>
                    <a:pt x="0" y="4"/>
                  </a:lnTo>
                  <a:close/>
                  <a:moveTo>
                    <a:pt x="2" y="4"/>
                  </a:moveTo>
                  <a:lnTo>
                    <a:pt x="2" y="4"/>
                  </a:lnTo>
                  <a:lnTo>
                    <a:pt x="0" y="4"/>
                  </a:lnTo>
                  <a:lnTo>
                    <a:pt x="0" y="4"/>
                  </a:lnTo>
                  <a:lnTo>
                    <a:pt x="2" y="4"/>
                  </a:lnTo>
                  <a:close/>
                  <a:moveTo>
                    <a:pt x="0" y="4"/>
                  </a:moveTo>
                  <a:lnTo>
                    <a:pt x="0" y="4"/>
                  </a:lnTo>
                  <a:lnTo>
                    <a:pt x="1" y="4"/>
                  </a:lnTo>
                  <a:lnTo>
                    <a:pt x="0" y="4"/>
                  </a:lnTo>
                  <a:close/>
                  <a:moveTo>
                    <a:pt x="2" y="4"/>
                  </a:moveTo>
                  <a:cubicBezTo>
                    <a:pt x="2" y="4"/>
                    <a:pt x="2" y="5"/>
                    <a:pt x="2" y="6"/>
                  </a:cubicBezTo>
                  <a:lnTo>
                    <a:pt x="0" y="6"/>
                  </a:lnTo>
                  <a:cubicBezTo>
                    <a:pt x="0" y="5"/>
                    <a:pt x="0" y="4"/>
                    <a:pt x="0" y="4"/>
                  </a:cubicBezTo>
                  <a:lnTo>
                    <a:pt x="2" y="4"/>
                  </a:lnTo>
                  <a:close/>
                  <a:moveTo>
                    <a:pt x="2" y="6"/>
                  </a:moveTo>
                  <a:cubicBezTo>
                    <a:pt x="2" y="6"/>
                    <a:pt x="2" y="7"/>
                    <a:pt x="2" y="7"/>
                  </a:cubicBezTo>
                  <a:lnTo>
                    <a:pt x="0" y="8"/>
                  </a:lnTo>
                  <a:cubicBezTo>
                    <a:pt x="0" y="7"/>
                    <a:pt x="0" y="6"/>
                    <a:pt x="0" y="6"/>
                  </a:cubicBezTo>
                  <a:lnTo>
                    <a:pt x="2" y="6"/>
                  </a:lnTo>
                  <a:close/>
                  <a:moveTo>
                    <a:pt x="2" y="7"/>
                  </a:moveTo>
                  <a:cubicBezTo>
                    <a:pt x="2" y="10"/>
                    <a:pt x="3" y="13"/>
                    <a:pt x="6" y="14"/>
                  </a:cubicBezTo>
                  <a:lnTo>
                    <a:pt x="6" y="16"/>
                  </a:lnTo>
                  <a:cubicBezTo>
                    <a:pt x="2" y="14"/>
                    <a:pt x="1" y="11"/>
                    <a:pt x="0" y="8"/>
                  </a:cubicBezTo>
                  <a:lnTo>
                    <a:pt x="2" y="7"/>
                  </a:lnTo>
                  <a:close/>
                  <a:moveTo>
                    <a:pt x="6" y="16"/>
                  </a:moveTo>
                  <a:lnTo>
                    <a:pt x="6" y="16"/>
                  </a:lnTo>
                  <a:lnTo>
                    <a:pt x="6" y="15"/>
                  </a:lnTo>
                  <a:lnTo>
                    <a:pt x="6" y="16"/>
                  </a:lnTo>
                  <a:close/>
                  <a:moveTo>
                    <a:pt x="6" y="14"/>
                  </a:moveTo>
                  <a:cubicBezTo>
                    <a:pt x="7" y="15"/>
                    <a:pt x="8" y="15"/>
                    <a:pt x="8" y="16"/>
                  </a:cubicBezTo>
                  <a:lnTo>
                    <a:pt x="7" y="17"/>
                  </a:lnTo>
                  <a:cubicBezTo>
                    <a:pt x="7" y="16"/>
                    <a:pt x="6" y="16"/>
                    <a:pt x="6" y="16"/>
                  </a:cubicBezTo>
                  <a:lnTo>
                    <a:pt x="6" y="14"/>
                  </a:lnTo>
                  <a:close/>
                  <a:moveTo>
                    <a:pt x="8" y="16"/>
                  </a:moveTo>
                  <a:cubicBezTo>
                    <a:pt x="9" y="16"/>
                    <a:pt x="9" y="17"/>
                    <a:pt x="10" y="17"/>
                  </a:cubicBezTo>
                  <a:lnTo>
                    <a:pt x="10" y="18"/>
                  </a:lnTo>
                  <a:cubicBezTo>
                    <a:pt x="9" y="18"/>
                    <a:pt x="8" y="17"/>
                    <a:pt x="7" y="17"/>
                  </a:cubicBezTo>
                  <a:lnTo>
                    <a:pt x="8" y="16"/>
                  </a:lnTo>
                  <a:close/>
                  <a:moveTo>
                    <a:pt x="10" y="18"/>
                  </a:moveTo>
                  <a:lnTo>
                    <a:pt x="10" y="18"/>
                  </a:lnTo>
                  <a:lnTo>
                    <a:pt x="10" y="18"/>
                  </a:lnTo>
                  <a:close/>
                  <a:moveTo>
                    <a:pt x="10" y="17"/>
                  </a:moveTo>
                  <a:cubicBezTo>
                    <a:pt x="11" y="17"/>
                    <a:pt x="12" y="17"/>
                    <a:pt x="14" y="16"/>
                  </a:cubicBezTo>
                  <a:lnTo>
                    <a:pt x="14" y="17"/>
                  </a:lnTo>
                  <a:cubicBezTo>
                    <a:pt x="13" y="18"/>
                    <a:pt x="11" y="19"/>
                    <a:pt x="10" y="18"/>
                  </a:cubicBezTo>
                  <a:lnTo>
                    <a:pt x="10" y="17"/>
                  </a:lnTo>
                  <a:close/>
                  <a:moveTo>
                    <a:pt x="14" y="16"/>
                  </a:moveTo>
                  <a:cubicBezTo>
                    <a:pt x="15" y="16"/>
                    <a:pt x="16" y="15"/>
                    <a:pt x="18" y="15"/>
                  </a:cubicBezTo>
                  <a:lnTo>
                    <a:pt x="18" y="17"/>
                  </a:lnTo>
                  <a:cubicBezTo>
                    <a:pt x="16" y="16"/>
                    <a:pt x="15" y="17"/>
                    <a:pt x="14" y="17"/>
                  </a:cubicBezTo>
                  <a:lnTo>
                    <a:pt x="14" y="16"/>
                  </a:lnTo>
                  <a:close/>
                  <a:moveTo>
                    <a:pt x="18" y="15"/>
                  </a:moveTo>
                  <a:lnTo>
                    <a:pt x="18" y="15"/>
                  </a:lnTo>
                  <a:lnTo>
                    <a:pt x="18" y="17"/>
                  </a:lnTo>
                  <a:lnTo>
                    <a:pt x="18" y="17"/>
                  </a:lnTo>
                  <a:lnTo>
                    <a:pt x="18" y="15"/>
                  </a:lnTo>
                  <a:close/>
                  <a:moveTo>
                    <a:pt x="18" y="17"/>
                  </a:moveTo>
                  <a:lnTo>
                    <a:pt x="18" y="17"/>
                  </a:lnTo>
                  <a:lnTo>
                    <a:pt x="18" y="16"/>
                  </a:lnTo>
                  <a:lnTo>
                    <a:pt x="18" y="17"/>
                  </a:lnTo>
                  <a:close/>
                  <a:moveTo>
                    <a:pt x="18" y="15"/>
                  </a:moveTo>
                  <a:cubicBezTo>
                    <a:pt x="18" y="15"/>
                    <a:pt x="18" y="15"/>
                    <a:pt x="19" y="15"/>
                  </a:cubicBezTo>
                  <a:lnTo>
                    <a:pt x="18" y="17"/>
                  </a:lnTo>
                  <a:cubicBezTo>
                    <a:pt x="18" y="17"/>
                    <a:pt x="18" y="17"/>
                    <a:pt x="18" y="17"/>
                  </a:cubicBezTo>
                  <a:lnTo>
                    <a:pt x="18" y="15"/>
                  </a:lnTo>
                  <a:close/>
                  <a:moveTo>
                    <a:pt x="19" y="15"/>
                  </a:moveTo>
                  <a:cubicBezTo>
                    <a:pt x="19" y="15"/>
                    <a:pt x="19" y="15"/>
                    <a:pt x="19" y="15"/>
                  </a:cubicBezTo>
                  <a:lnTo>
                    <a:pt x="19" y="17"/>
                  </a:lnTo>
                  <a:cubicBezTo>
                    <a:pt x="19" y="17"/>
                    <a:pt x="19" y="17"/>
                    <a:pt x="18" y="17"/>
                  </a:cubicBezTo>
                  <a:lnTo>
                    <a:pt x="19" y="15"/>
                  </a:lnTo>
                  <a:close/>
                  <a:moveTo>
                    <a:pt x="19" y="15"/>
                  </a:moveTo>
                  <a:cubicBezTo>
                    <a:pt x="21" y="15"/>
                    <a:pt x="22" y="15"/>
                    <a:pt x="22" y="15"/>
                  </a:cubicBezTo>
                  <a:lnTo>
                    <a:pt x="23" y="15"/>
                  </a:lnTo>
                  <a:cubicBezTo>
                    <a:pt x="23" y="16"/>
                    <a:pt x="21" y="17"/>
                    <a:pt x="19" y="17"/>
                  </a:cubicBezTo>
                  <a:lnTo>
                    <a:pt x="19" y="15"/>
                  </a:lnTo>
                  <a:close/>
                  <a:moveTo>
                    <a:pt x="23" y="15"/>
                  </a:moveTo>
                  <a:lnTo>
                    <a:pt x="23" y="15"/>
                  </a:lnTo>
                  <a:lnTo>
                    <a:pt x="23" y="15"/>
                  </a:lnTo>
                  <a:close/>
                  <a:moveTo>
                    <a:pt x="22" y="15"/>
                  </a:moveTo>
                  <a:cubicBezTo>
                    <a:pt x="23" y="13"/>
                    <a:pt x="24" y="10"/>
                    <a:pt x="24" y="8"/>
                  </a:cubicBezTo>
                  <a:lnTo>
                    <a:pt x="25" y="8"/>
                  </a:lnTo>
                  <a:cubicBezTo>
                    <a:pt x="25" y="11"/>
                    <a:pt x="25" y="13"/>
                    <a:pt x="23" y="15"/>
                  </a:cubicBezTo>
                  <a:lnTo>
                    <a:pt x="22" y="15"/>
                  </a:lnTo>
                  <a:close/>
                  <a:moveTo>
                    <a:pt x="24" y="8"/>
                  </a:moveTo>
                  <a:cubicBezTo>
                    <a:pt x="24" y="6"/>
                    <a:pt x="24" y="5"/>
                    <a:pt x="25" y="3"/>
                  </a:cubicBezTo>
                  <a:lnTo>
                    <a:pt x="26" y="4"/>
                  </a:lnTo>
                  <a:cubicBezTo>
                    <a:pt x="26" y="5"/>
                    <a:pt x="25" y="7"/>
                    <a:pt x="25" y="8"/>
                  </a:cubicBezTo>
                  <a:lnTo>
                    <a:pt x="24" y="8"/>
                  </a:lnTo>
                  <a:close/>
                  <a:moveTo>
                    <a:pt x="25" y="3"/>
                  </a:moveTo>
                  <a:lnTo>
                    <a:pt x="25" y="3"/>
                  </a:lnTo>
                  <a:lnTo>
                    <a:pt x="25" y="3"/>
                  </a:lnTo>
                  <a:close/>
                  <a:moveTo>
                    <a:pt x="25" y="3"/>
                  </a:moveTo>
                  <a:cubicBezTo>
                    <a:pt x="25" y="3"/>
                    <a:pt x="25" y="4"/>
                    <a:pt x="25" y="3"/>
                  </a:cubicBezTo>
                  <a:lnTo>
                    <a:pt x="26" y="3"/>
                  </a:lnTo>
                  <a:cubicBezTo>
                    <a:pt x="26" y="3"/>
                    <a:pt x="26" y="3"/>
                    <a:pt x="26" y="4"/>
                  </a:cubicBezTo>
                  <a:lnTo>
                    <a:pt x="25" y="3"/>
                  </a:lnTo>
                  <a:close/>
                  <a:moveTo>
                    <a:pt x="25" y="3"/>
                  </a:moveTo>
                  <a:cubicBezTo>
                    <a:pt x="25" y="3"/>
                    <a:pt x="25" y="3"/>
                    <a:pt x="24" y="3"/>
                  </a:cubicBezTo>
                  <a:lnTo>
                    <a:pt x="25" y="2"/>
                  </a:lnTo>
                  <a:cubicBezTo>
                    <a:pt x="26" y="2"/>
                    <a:pt x="26" y="3"/>
                    <a:pt x="26" y="3"/>
                  </a:cubicBezTo>
                  <a:lnTo>
                    <a:pt x="25" y="3"/>
                  </a:lnTo>
                  <a:close/>
                  <a:moveTo>
                    <a:pt x="25" y="2"/>
                  </a:moveTo>
                  <a:lnTo>
                    <a:pt x="25" y="2"/>
                  </a:lnTo>
                  <a:lnTo>
                    <a:pt x="25" y="3"/>
                  </a:lnTo>
                  <a:lnTo>
                    <a:pt x="25" y="2"/>
                  </a:lnTo>
                  <a:close/>
                  <a:moveTo>
                    <a:pt x="24" y="3"/>
                  </a:moveTo>
                  <a:cubicBezTo>
                    <a:pt x="24" y="3"/>
                    <a:pt x="24" y="3"/>
                    <a:pt x="24" y="3"/>
                  </a:cubicBezTo>
                  <a:lnTo>
                    <a:pt x="24" y="2"/>
                  </a:lnTo>
                  <a:cubicBezTo>
                    <a:pt x="25" y="2"/>
                    <a:pt x="25" y="2"/>
                    <a:pt x="25" y="2"/>
                  </a:cubicBezTo>
                  <a:lnTo>
                    <a:pt x="24" y="3"/>
                  </a:lnTo>
                  <a:close/>
                  <a:moveTo>
                    <a:pt x="24" y="3"/>
                  </a:moveTo>
                  <a:lnTo>
                    <a:pt x="24" y="3"/>
                  </a:lnTo>
                  <a:lnTo>
                    <a:pt x="24" y="2"/>
                  </a:lnTo>
                  <a:lnTo>
                    <a:pt x="24" y="3"/>
                  </a:lnTo>
                  <a:close/>
                  <a:moveTo>
                    <a:pt x="24" y="3"/>
                  </a:moveTo>
                  <a:cubicBezTo>
                    <a:pt x="24" y="3"/>
                    <a:pt x="24" y="3"/>
                    <a:pt x="24" y="3"/>
                  </a:cubicBezTo>
                  <a:lnTo>
                    <a:pt x="23" y="2"/>
                  </a:lnTo>
                  <a:cubicBezTo>
                    <a:pt x="23" y="1"/>
                    <a:pt x="24" y="1"/>
                    <a:pt x="24" y="2"/>
                  </a:cubicBezTo>
                  <a:lnTo>
                    <a:pt x="24" y="3"/>
                  </a:lnTo>
                  <a:close/>
                  <a:moveTo>
                    <a:pt x="24" y="3"/>
                  </a:moveTo>
                  <a:lnTo>
                    <a:pt x="23" y="3"/>
                  </a:lnTo>
                  <a:lnTo>
                    <a:pt x="23" y="2"/>
                  </a:lnTo>
                  <a:lnTo>
                    <a:pt x="24"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1" name="Freeform 691"/>
            <p:cNvSpPr>
              <a:spLocks/>
            </p:cNvSpPr>
            <p:nvPr/>
          </p:nvSpPr>
          <p:spPr bwMode="auto">
            <a:xfrm>
              <a:off x="2377" y="1509"/>
              <a:ext cx="112" cy="100"/>
            </a:xfrm>
            <a:custGeom>
              <a:avLst/>
              <a:gdLst>
                <a:gd name="T0" fmla="*/ 18 w 20"/>
                <a:gd name="T1" fmla="*/ 2 h 18"/>
                <a:gd name="T2" fmla="*/ 17 w 20"/>
                <a:gd name="T3" fmla="*/ 3 h 18"/>
                <a:gd name="T4" fmla="*/ 5 w 20"/>
                <a:gd name="T5" fmla="*/ 0 h 18"/>
                <a:gd name="T6" fmla="*/ 0 w 20"/>
                <a:gd name="T7" fmla="*/ 7 h 18"/>
                <a:gd name="T8" fmla="*/ 3 w 20"/>
                <a:gd name="T9" fmla="*/ 13 h 18"/>
                <a:gd name="T10" fmla="*/ 14 w 20"/>
                <a:gd name="T11" fmla="*/ 17 h 18"/>
                <a:gd name="T12" fmla="*/ 16 w 20"/>
                <a:gd name="T13" fmla="*/ 18 h 18"/>
                <a:gd name="T14" fmla="*/ 19 w 20"/>
                <a:gd name="T15" fmla="*/ 15 h 18"/>
                <a:gd name="T16" fmla="*/ 19 w 20"/>
                <a:gd name="T17" fmla="*/ 4 h 18"/>
                <a:gd name="T18" fmla="*/ 18 w 20"/>
                <a:gd name="T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18" y="2"/>
                  </a:moveTo>
                  <a:cubicBezTo>
                    <a:pt x="18" y="2"/>
                    <a:pt x="17" y="3"/>
                    <a:pt x="17" y="3"/>
                  </a:cubicBezTo>
                  <a:cubicBezTo>
                    <a:pt x="13" y="3"/>
                    <a:pt x="9" y="0"/>
                    <a:pt x="5" y="0"/>
                  </a:cubicBezTo>
                  <a:cubicBezTo>
                    <a:pt x="3" y="0"/>
                    <a:pt x="3" y="5"/>
                    <a:pt x="0" y="7"/>
                  </a:cubicBezTo>
                  <a:cubicBezTo>
                    <a:pt x="2" y="9"/>
                    <a:pt x="2" y="11"/>
                    <a:pt x="3" y="13"/>
                  </a:cubicBezTo>
                  <a:cubicBezTo>
                    <a:pt x="5" y="16"/>
                    <a:pt x="10" y="16"/>
                    <a:pt x="14" y="17"/>
                  </a:cubicBezTo>
                  <a:cubicBezTo>
                    <a:pt x="15" y="17"/>
                    <a:pt x="15" y="18"/>
                    <a:pt x="16" y="18"/>
                  </a:cubicBezTo>
                  <a:cubicBezTo>
                    <a:pt x="17" y="17"/>
                    <a:pt x="19" y="17"/>
                    <a:pt x="19" y="15"/>
                  </a:cubicBezTo>
                  <a:cubicBezTo>
                    <a:pt x="19" y="11"/>
                    <a:pt x="18" y="8"/>
                    <a:pt x="19" y="4"/>
                  </a:cubicBezTo>
                  <a:cubicBezTo>
                    <a:pt x="19" y="3"/>
                    <a:pt x="20" y="2"/>
                    <a:pt x="1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2" name="Freeform 692"/>
            <p:cNvSpPr>
              <a:spLocks noEditPoints="1"/>
            </p:cNvSpPr>
            <p:nvPr/>
          </p:nvSpPr>
          <p:spPr bwMode="auto">
            <a:xfrm>
              <a:off x="2372" y="1509"/>
              <a:ext cx="117" cy="106"/>
            </a:xfrm>
            <a:custGeom>
              <a:avLst/>
              <a:gdLst>
                <a:gd name="T0" fmla="*/ 18 w 21"/>
                <a:gd name="T1" fmla="*/ 2 h 19"/>
                <a:gd name="T2" fmla="*/ 18 w 21"/>
                <a:gd name="T3" fmla="*/ 2 h 19"/>
                <a:gd name="T4" fmla="*/ 19 w 21"/>
                <a:gd name="T5" fmla="*/ 3 h 19"/>
                <a:gd name="T6" fmla="*/ 18 w 21"/>
                <a:gd name="T7" fmla="*/ 2 h 19"/>
                <a:gd name="T8" fmla="*/ 18 w 21"/>
                <a:gd name="T9" fmla="*/ 2 h 19"/>
                <a:gd name="T10" fmla="*/ 18 w 21"/>
                <a:gd name="T11" fmla="*/ 2 h 19"/>
                <a:gd name="T12" fmla="*/ 12 w 21"/>
                <a:gd name="T13" fmla="*/ 1 h 19"/>
                <a:gd name="T14" fmla="*/ 12 w 21"/>
                <a:gd name="T15" fmla="*/ 1 h 19"/>
                <a:gd name="T16" fmla="*/ 12 w 21"/>
                <a:gd name="T17" fmla="*/ 1 h 19"/>
                <a:gd name="T18" fmla="*/ 6 w 21"/>
                <a:gd name="T19" fmla="*/ 0 h 19"/>
                <a:gd name="T20" fmla="*/ 6 w 21"/>
                <a:gd name="T21" fmla="*/ 1 h 19"/>
                <a:gd name="T22" fmla="*/ 6 w 21"/>
                <a:gd name="T23" fmla="*/ 1 h 19"/>
                <a:gd name="T24" fmla="*/ 3 w 21"/>
                <a:gd name="T25" fmla="*/ 3 h 19"/>
                <a:gd name="T26" fmla="*/ 4 w 21"/>
                <a:gd name="T27" fmla="*/ 3 h 19"/>
                <a:gd name="T28" fmla="*/ 3 w 21"/>
                <a:gd name="T29" fmla="*/ 3 h 19"/>
                <a:gd name="T30" fmla="*/ 0 w 21"/>
                <a:gd name="T31" fmla="*/ 6 h 19"/>
                <a:gd name="T32" fmla="*/ 0 w 21"/>
                <a:gd name="T33" fmla="*/ 7 h 19"/>
                <a:gd name="T34" fmla="*/ 2 w 21"/>
                <a:gd name="T35" fmla="*/ 11 h 19"/>
                <a:gd name="T36" fmla="*/ 4 w 21"/>
                <a:gd name="T37" fmla="*/ 10 h 19"/>
                <a:gd name="T38" fmla="*/ 2 w 21"/>
                <a:gd name="T39" fmla="*/ 11 h 19"/>
                <a:gd name="T40" fmla="*/ 4 w 21"/>
                <a:gd name="T41" fmla="*/ 13 h 19"/>
                <a:gd name="T42" fmla="*/ 13 w 21"/>
                <a:gd name="T43" fmla="*/ 16 h 19"/>
                <a:gd name="T44" fmla="*/ 5 w 21"/>
                <a:gd name="T45" fmla="*/ 13 h 19"/>
                <a:gd name="T46" fmla="*/ 14 w 21"/>
                <a:gd name="T47" fmla="*/ 18 h 19"/>
                <a:gd name="T48" fmla="*/ 14 w 21"/>
                <a:gd name="T49" fmla="*/ 18 h 19"/>
                <a:gd name="T50" fmla="*/ 14 w 21"/>
                <a:gd name="T51" fmla="*/ 18 h 19"/>
                <a:gd name="T52" fmla="*/ 15 w 21"/>
                <a:gd name="T53" fmla="*/ 18 h 19"/>
                <a:gd name="T54" fmla="*/ 16 w 21"/>
                <a:gd name="T55" fmla="*/ 17 h 19"/>
                <a:gd name="T56" fmla="*/ 15 w 21"/>
                <a:gd name="T57" fmla="*/ 18 h 19"/>
                <a:gd name="T58" fmla="*/ 17 w 21"/>
                <a:gd name="T59" fmla="*/ 17 h 19"/>
                <a:gd name="T60" fmla="*/ 17 w 21"/>
                <a:gd name="T61" fmla="*/ 17 h 19"/>
                <a:gd name="T62" fmla="*/ 17 w 21"/>
                <a:gd name="T63" fmla="*/ 19 h 19"/>
                <a:gd name="T64" fmla="*/ 20 w 21"/>
                <a:gd name="T65" fmla="*/ 17 h 19"/>
                <a:gd name="T66" fmla="*/ 19 w 21"/>
                <a:gd name="T67" fmla="*/ 16 h 19"/>
                <a:gd name="T68" fmla="*/ 20 w 21"/>
                <a:gd name="T69" fmla="*/ 17 h 19"/>
                <a:gd name="T70" fmla="*/ 19 w 21"/>
                <a:gd name="T71" fmla="*/ 15 h 19"/>
                <a:gd name="T72" fmla="*/ 19 w 21"/>
                <a:gd name="T73" fmla="*/ 15 h 19"/>
                <a:gd name="T74" fmla="*/ 21 w 21"/>
                <a:gd name="T75" fmla="*/ 15 h 19"/>
                <a:gd name="T76" fmla="*/ 19 w 21"/>
                <a:gd name="T77" fmla="*/ 4 h 19"/>
                <a:gd name="T78" fmla="*/ 19 w 21"/>
                <a:gd name="T79" fmla="*/ 12 h 19"/>
                <a:gd name="T80" fmla="*/ 20 w 21"/>
                <a:gd name="T81" fmla="*/ 4 h 19"/>
                <a:gd name="T82" fmla="*/ 19 w 21"/>
                <a:gd name="T83" fmla="*/ 4 h 19"/>
                <a:gd name="T84" fmla="*/ 19 w 21"/>
                <a:gd name="T85" fmla="*/ 4 h 19"/>
                <a:gd name="T86" fmla="*/ 21 w 21"/>
                <a:gd name="T87" fmla="*/ 3 h 19"/>
                <a:gd name="T88" fmla="*/ 20 w 21"/>
                <a:gd name="T89" fmla="*/ 3 h 19"/>
                <a:gd name="T90" fmla="*/ 21 w 21"/>
                <a:gd name="T91" fmla="*/ 3 h 19"/>
                <a:gd name="T92" fmla="*/ 19 w 21"/>
                <a:gd name="T93" fmla="*/ 3 h 19"/>
                <a:gd name="T94" fmla="*/ 19 w 21"/>
                <a:gd name="T9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9">
                  <a:moveTo>
                    <a:pt x="19" y="3"/>
                  </a:moveTo>
                  <a:lnTo>
                    <a:pt x="19" y="3"/>
                  </a:lnTo>
                  <a:lnTo>
                    <a:pt x="18" y="2"/>
                  </a:lnTo>
                  <a:cubicBezTo>
                    <a:pt x="18" y="1"/>
                    <a:pt x="19" y="1"/>
                    <a:pt x="19" y="1"/>
                  </a:cubicBezTo>
                  <a:lnTo>
                    <a:pt x="19" y="3"/>
                  </a:lnTo>
                  <a:close/>
                  <a:moveTo>
                    <a:pt x="18" y="2"/>
                  </a:moveTo>
                  <a:lnTo>
                    <a:pt x="18" y="2"/>
                  </a:lnTo>
                  <a:lnTo>
                    <a:pt x="18" y="2"/>
                  </a:lnTo>
                  <a:close/>
                  <a:moveTo>
                    <a:pt x="19" y="3"/>
                  </a:moveTo>
                  <a:cubicBezTo>
                    <a:pt x="19" y="3"/>
                    <a:pt x="18" y="3"/>
                    <a:pt x="18" y="3"/>
                  </a:cubicBezTo>
                  <a:lnTo>
                    <a:pt x="18" y="2"/>
                  </a:lnTo>
                  <a:cubicBezTo>
                    <a:pt x="18" y="2"/>
                    <a:pt x="18" y="2"/>
                    <a:pt x="18" y="2"/>
                  </a:cubicBezTo>
                  <a:lnTo>
                    <a:pt x="19" y="3"/>
                  </a:lnTo>
                  <a:close/>
                  <a:moveTo>
                    <a:pt x="18" y="2"/>
                  </a:moveTo>
                  <a:lnTo>
                    <a:pt x="18" y="2"/>
                  </a:lnTo>
                  <a:lnTo>
                    <a:pt x="18" y="2"/>
                  </a:lnTo>
                  <a:lnTo>
                    <a:pt x="18" y="3"/>
                  </a:lnTo>
                  <a:lnTo>
                    <a:pt x="18" y="2"/>
                  </a:lnTo>
                  <a:close/>
                  <a:moveTo>
                    <a:pt x="18" y="3"/>
                  </a:moveTo>
                  <a:cubicBezTo>
                    <a:pt x="16" y="3"/>
                    <a:pt x="13" y="3"/>
                    <a:pt x="11" y="2"/>
                  </a:cubicBezTo>
                  <a:lnTo>
                    <a:pt x="12" y="1"/>
                  </a:lnTo>
                  <a:cubicBezTo>
                    <a:pt x="14" y="1"/>
                    <a:pt x="16" y="2"/>
                    <a:pt x="18" y="2"/>
                  </a:cubicBezTo>
                  <a:lnTo>
                    <a:pt x="18" y="3"/>
                  </a:lnTo>
                  <a:close/>
                  <a:moveTo>
                    <a:pt x="12" y="1"/>
                  </a:moveTo>
                  <a:lnTo>
                    <a:pt x="12" y="1"/>
                  </a:lnTo>
                  <a:lnTo>
                    <a:pt x="12" y="2"/>
                  </a:lnTo>
                  <a:lnTo>
                    <a:pt x="12" y="1"/>
                  </a:lnTo>
                  <a:close/>
                  <a:moveTo>
                    <a:pt x="11" y="2"/>
                  </a:moveTo>
                  <a:cubicBezTo>
                    <a:pt x="10" y="2"/>
                    <a:pt x="8" y="1"/>
                    <a:pt x="6" y="1"/>
                  </a:cubicBezTo>
                  <a:lnTo>
                    <a:pt x="6" y="0"/>
                  </a:lnTo>
                  <a:cubicBezTo>
                    <a:pt x="8" y="0"/>
                    <a:pt x="10" y="0"/>
                    <a:pt x="12" y="1"/>
                  </a:cubicBezTo>
                  <a:lnTo>
                    <a:pt x="11" y="2"/>
                  </a:lnTo>
                  <a:close/>
                  <a:moveTo>
                    <a:pt x="6" y="1"/>
                  </a:moveTo>
                  <a:lnTo>
                    <a:pt x="6" y="1"/>
                  </a:lnTo>
                  <a:lnTo>
                    <a:pt x="6" y="0"/>
                  </a:lnTo>
                  <a:lnTo>
                    <a:pt x="6" y="1"/>
                  </a:lnTo>
                  <a:close/>
                  <a:moveTo>
                    <a:pt x="6" y="1"/>
                  </a:moveTo>
                  <a:cubicBezTo>
                    <a:pt x="6" y="1"/>
                    <a:pt x="5" y="2"/>
                    <a:pt x="4" y="3"/>
                  </a:cubicBezTo>
                  <a:lnTo>
                    <a:pt x="3" y="3"/>
                  </a:lnTo>
                  <a:cubicBezTo>
                    <a:pt x="4" y="1"/>
                    <a:pt x="5" y="0"/>
                    <a:pt x="6" y="0"/>
                  </a:cubicBezTo>
                  <a:lnTo>
                    <a:pt x="6" y="1"/>
                  </a:lnTo>
                  <a:close/>
                  <a:moveTo>
                    <a:pt x="4" y="3"/>
                  </a:moveTo>
                  <a:cubicBezTo>
                    <a:pt x="4" y="5"/>
                    <a:pt x="3" y="6"/>
                    <a:pt x="1" y="7"/>
                  </a:cubicBezTo>
                  <a:lnTo>
                    <a:pt x="1" y="6"/>
                  </a:lnTo>
                  <a:cubicBezTo>
                    <a:pt x="2" y="5"/>
                    <a:pt x="2" y="4"/>
                    <a:pt x="3" y="3"/>
                  </a:cubicBezTo>
                  <a:lnTo>
                    <a:pt x="4" y="3"/>
                  </a:lnTo>
                  <a:close/>
                  <a:moveTo>
                    <a:pt x="0" y="7"/>
                  </a:moveTo>
                  <a:lnTo>
                    <a:pt x="0" y="6"/>
                  </a:lnTo>
                  <a:lnTo>
                    <a:pt x="1" y="6"/>
                  </a:lnTo>
                  <a:lnTo>
                    <a:pt x="1" y="7"/>
                  </a:lnTo>
                  <a:lnTo>
                    <a:pt x="0" y="7"/>
                  </a:lnTo>
                  <a:close/>
                  <a:moveTo>
                    <a:pt x="1" y="6"/>
                  </a:moveTo>
                  <a:cubicBezTo>
                    <a:pt x="3" y="8"/>
                    <a:pt x="3" y="9"/>
                    <a:pt x="4" y="10"/>
                  </a:cubicBezTo>
                  <a:lnTo>
                    <a:pt x="2" y="11"/>
                  </a:lnTo>
                  <a:cubicBezTo>
                    <a:pt x="2" y="9"/>
                    <a:pt x="2" y="8"/>
                    <a:pt x="0" y="7"/>
                  </a:cubicBezTo>
                  <a:lnTo>
                    <a:pt x="1" y="6"/>
                  </a:lnTo>
                  <a:close/>
                  <a:moveTo>
                    <a:pt x="4" y="10"/>
                  </a:moveTo>
                  <a:cubicBezTo>
                    <a:pt x="4" y="11"/>
                    <a:pt x="4" y="12"/>
                    <a:pt x="5" y="13"/>
                  </a:cubicBezTo>
                  <a:lnTo>
                    <a:pt x="4" y="13"/>
                  </a:lnTo>
                  <a:cubicBezTo>
                    <a:pt x="3" y="13"/>
                    <a:pt x="3" y="12"/>
                    <a:pt x="2" y="11"/>
                  </a:cubicBezTo>
                  <a:lnTo>
                    <a:pt x="4" y="10"/>
                  </a:lnTo>
                  <a:close/>
                  <a:moveTo>
                    <a:pt x="4" y="13"/>
                  </a:moveTo>
                  <a:lnTo>
                    <a:pt x="4" y="13"/>
                  </a:lnTo>
                  <a:lnTo>
                    <a:pt x="4" y="13"/>
                  </a:lnTo>
                  <a:close/>
                  <a:moveTo>
                    <a:pt x="5" y="13"/>
                  </a:moveTo>
                  <a:cubicBezTo>
                    <a:pt x="6" y="15"/>
                    <a:pt x="9" y="16"/>
                    <a:pt x="13" y="16"/>
                  </a:cubicBezTo>
                  <a:lnTo>
                    <a:pt x="12" y="17"/>
                  </a:lnTo>
                  <a:cubicBezTo>
                    <a:pt x="9" y="17"/>
                    <a:pt x="5" y="16"/>
                    <a:pt x="4" y="13"/>
                  </a:cubicBezTo>
                  <a:lnTo>
                    <a:pt x="5" y="13"/>
                  </a:lnTo>
                  <a:close/>
                  <a:moveTo>
                    <a:pt x="13" y="16"/>
                  </a:moveTo>
                  <a:cubicBezTo>
                    <a:pt x="13" y="16"/>
                    <a:pt x="14" y="16"/>
                    <a:pt x="15" y="16"/>
                  </a:cubicBezTo>
                  <a:lnTo>
                    <a:pt x="14" y="18"/>
                  </a:lnTo>
                  <a:cubicBezTo>
                    <a:pt x="14" y="17"/>
                    <a:pt x="13" y="17"/>
                    <a:pt x="12" y="17"/>
                  </a:cubicBezTo>
                  <a:lnTo>
                    <a:pt x="13" y="16"/>
                  </a:lnTo>
                  <a:close/>
                  <a:moveTo>
                    <a:pt x="14" y="18"/>
                  </a:moveTo>
                  <a:lnTo>
                    <a:pt x="14" y="18"/>
                  </a:lnTo>
                  <a:lnTo>
                    <a:pt x="15" y="17"/>
                  </a:lnTo>
                  <a:lnTo>
                    <a:pt x="14" y="18"/>
                  </a:lnTo>
                  <a:close/>
                  <a:moveTo>
                    <a:pt x="15" y="16"/>
                  </a:moveTo>
                  <a:cubicBezTo>
                    <a:pt x="15" y="16"/>
                    <a:pt x="16" y="17"/>
                    <a:pt x="16" y="17"/>
                  </a:cubicBezTo>
                  <a:lnTo>
                    <a:pt x="15" y="18"/>
                  </a:lnTo>
                  <a:cubicBezTo>
                    <a:pt x="15" y="18"/>
                    <a:pt x="15" y="18"/>
                    <a:pt x="14" y="18"/>
                  </a:cubicBezTo>
                  <a:lnTo>
                    <a:pt x="15" y="16"/>
                  </a:lnTo>
                  <a:close/>
                  <a:moveTo>
                    <a:pt x="16" y="17"/>
                  </a:moveTo>
                  <a:cubicBezTo>
                    <a:pt x="16" y="17"/>
                    <a:pt x="17" y="17"/>
                    <a:pt x="17" y="17"/>
                  </a:cubicBezTo>
                  <a:lnTo>
                    <a:pt x="17" y="18"/>
                  </a:lnTo>
                  <a:cubicBezTo>
                    <a:pt x="16" y="19"/>
                    <a:pt x="16" y="18"/>
                    <a:pt x="15" y="18"/>
                  </a:cubicBezTo>
                  <a:lnTo>
                    <a:pt x="16" y="17"/>
                  </a:lnTo>
                  <a:close/>
                  <a:moveTo>
                    <a:pt x="17" y="17"/>
                  </a:moveTo>
                  <a:lnTo>
                    <a:pt x="17" y="17"/>
                  </a:lnTo>
                  <a:lnTo>
                    <a:pt x="17" y="18"/>
                  </a:lnTo>
                  <a:lnTo>
                    <a:pt x="17" y="17"/>
                  </a:lnTo>
                  <a:close/>
                  <a:moveTo>
                    <a:pt x="17" y="17"/>
                  </a:moveTo>
                  <a:cubicBezTo>
                    <a:pt x="18" y="17"/>
                    <a:pt x="18" y="17"/>
                    <a:pt x="19" y="16"/>
                  </a:cubicBezTo>
                  <a:lnTo>
                    <a:pt x="20" y="17"/>
                  </a:lnTo>
                  <a:cubicBezTo>
                    <a:pt x="19" y="18"/>
                    <a:pt x="18" y="18"/>
                    <a:pt x="17" y="19"/>
                  </a:cubicBezTo>
                  <a:lnTo>
                    <a:pt x="17" y="17"/>
                  </a:lnTo>
                  <a:close/>
                  <a:moveTo>
                    <a:pt x="20" y="17"/>
                  </a:moveTo>
                  <a:lnTo>
                    <a:pt x="20" y="17"/>
                  </a:lnTo>
                  <a:lnTo>
                    <a:pt x="19" y="17"/>
                  </a:lnTo>
                  <a:lnTo>
                    <a:pt x="20" y="17"/>
                  </a:lnTo>
                  <a:close/>
                  <a:moveTo>
                    <a:pt x="19" y="16"/>
                  </a:moveTo>
                  <a:cubicBezTo>
                    <a:pt x="19" y="16"/>
                    <a:pt x="19" y="16"/>
                    <a:pt x="19" y="15"/>
                  </a:cubicBezTo>
                  <a:lnTo>
                    <a:pt x="21" y="15"/>
                  </a:lnTo>
                  <a:cubicBezTo>
                    <a:pt x="21" y="16"/>
                    <a:pt x="20" y="17"/>
                    <a:pt x="20" y="17"/>
                  </a:cubicBezTo>
                  <a:lnTo>
                    <a:pt x="19" y="16"/>
                  </a:lnTo>
                  <a:close/>
                  <a:moveTo>
                    <a:pt x="19" y="15"/>
                  </a:moveTo>
                  <a:lnTo>
                    <a:pt x="19" y="15"/>
                  </a:lnTo>
                  <a:lnTo>
                    <a:pt x="20" y="15"/>
                  </a:lnTo>
                  <a:lnTo>
                    <a:pt x="19" y="15"/>
                  </a:lnTo>
                  <a:close/>
                  <a:moveTo>
                    <a:pt x="19" y="15"/>
                  </a:moveTo>
                  <a:cubicBezTo>
                    <a:pt x="19" y="14"/>
                    <a:pt x="19" y="13"/>
                    <a:pt x="19" y="12"/>
                  </a:cubicBezTo>
                  <a:lnTo>
                    <a:pt x="20" y="12"/>
                  </a:lnTo>
                  <a:cubicBezTo>
                    <a:pt x="20" y="13"/>
                    <a:pt x="21" y="14"/>
                    <a:pt x="21" y="15"/>
                  </a:cubicBezTo>
                  <a:lnTo>
                    <a:pt x="19" y="15"/>
                  </a:lnTo>
                  <a:close/>
                  <a:moveTo>
                    <a:pt x="19" y="12"/>
                  </a:moveTo>
                  <a:cubicBezTo>
                    <a:pt x="19" y="9"/>
                    <a:pt x="19" y="7"/>
                    <a:pt x="19" y="4"/>
                  </a:cubicBezTo>
                  <a:lnTo>
                    <a:pt x="21" y="4"/>
                  </a:lnTo>
                  <a:cubicBezTo>
                    <a:pt x="20" y="7"/>
                    <a:pt x="20" y="9"/>
                    <a:pt x="20" y="12"/>
                  </a:cubicBezTo>
                  <a:lnTo>
                    <a:pt x="19" y="12"/>
                  </a:lnTo>
                  <a:close/>
                  <a:moveTo>
                    <a:pt x="21" y="4"/>
                  </a:moveTo>
                  <a:lnTo>
                    <a:pt x="21" y="4"/>
                  </a:lnTo>
                  <a:lnTo>
                    <a:pt x="20" y="4"/>
                  </a:lnTo>
                  <a:lnTo>
                    <a:pt x="21" y="4"/>
                  </a:lnTo>
                  <a:close/>
                  <a:moveTo>
                    <a:pt x="19" y="4"/>
                  </a:moveTo>
                  <a:cubicBezTo>
                    <a:pt x="19" y="4"/>
                    <a:pt x="19" y="4"/>
                    <a:pt x="19" y="4"/>
                  </a:cubicBezTo>
                  <a:lnTo>
                    <a:pt x="21" y="4"/>
                  </a:lnTo>
                  <a:cubicBezTo>
                    <a:pt x="21" y="4"/>
                    <a:pt x="21" y="4"/>
                    <a:pt x="21" y="4"/>
                  </a:cubicBezTo>
                  <a:lnTo>
                    <a:pt x="19" y="4"/>
                  </a:lnTo>
                  <a:close/>
                  <a:moveTo>
                    <a:pt x="19" y="4"/>
                  </a:moveTo>
                  <a:cubicBezTo>
                    <a:pt x="20" y="3"/>
                    <a:pt x="20" y="3"/>
                    <a:pt x="20" y="3"/>
                  </a:cubicBezTo>
                  <a:lnTo>
                    <a:pt x="21" y="3"/>
                  </a:lnTo>
                  <a:cubicBezTo>
                    <a:pt x="21" y="3"/>
                    <a:pt x="21" y="4"/>
                    <a:pt x="21" y="4"/>
                  </a:cubicBezTo>
                  <a:lnTo>
                    <a:pt x="19" y="4"/>
                  </a:lnTo>
                  <a:close/>
                  <a:moveTo>
                    <a:pt x="20" y="3"/>
                  </a:moveTo>
                  <a:cubicBezTo>
                    <a:pt x="20" y="3"/>
                    <a:pt x="20" y="3"/>
                    <a:pt x="19" y="3"/>
                  </a:cubicBezTo>
                  <a:lnTo>
                    <a:pt x="19" y="1"/>
                  </a:lnTo>
                  <a:cubicBezTo>
                    <a:pt x="21" y="1"/>
                    <a:pt x="21" y="2"/>
                    <a:pt x="21" y="3"/>
                  </a:cubicBezTo>
                  <a:lnTo>
                    <a:pt x="20" y="3"/>
                  </a:lnTo>
                  <a:close/>
                  <a:moveTo>
                    <a:pt x="19" y="3"/>
                  </a:moveTo>
                  <a:lnTo>
                    <a:pt x="19" y="3"/>
                  </a:lnTo>
                  <a:lnTo>
                    <a:pt x="19" y="3"/>
                  </a:lnTo>
                  <a:lnTo>
                    <a:pt x="19" y="2"/>
                  </a:ln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3" name="Freeform 693"/>
            <p:cNvSpPr>
              <a:spLocks/>
            </p:cNvSpPr>
            <p:nvPr/>
          </p:nvSpPr>
          <p:spPr bwMode="auto">
            <a:xfrm>
              <a:off x="2400" y="1609"/>
              <a:ext cx="128" cy="95"/>
            </a:xfrm>
            <a:custGeom>
              <a:avLst/>
              <a:gdLst>
                <a:gd name="T0" fmla="*/ 23 w 23"/>
                <a:gd name="T1" fmla="*/ 6 h 17"/>
                <a:gd name="T2" fmla="*/ 16 w 23"/>
                <a:gd name="T3" fmla="*/ 2 h 17"/>
                <a:gd name="T4" fmla="*/ 12 w 23"/>
                <a:gd name="T5" fmla="*/ 3 h 17"/>
                <a:gd name="T6" fmla="*/ 2 w 23"/>
                <a:gd name="T7" fmla="*/ 3 h 17"/>
                <a:gd name="T8" fmla="*/ 1 w 23"/>
                <a:gd name="T9" fmla="*/ 6 h 17"/>
                <a:gd name="T10" fmla="*/ 14 w 23"/>
                <a:gd name="T11" fmla="*/ 15 h 17"/>
                <a:gd name="T12" fmla="*/ 22 w 23"/>
                <a:gd name="T13" fmla="*/ 11 h 17"/>
                <a:gd name="T14" fmla="*/ 23 w 23"/>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7">
                  <a:moveTo>
                    <a:pt x="23" y="6"/>
                  </a:moveTo>
                  <a:cubicBezTo>
                    <a:pt x="20" y="5"/>
                    <a:pt x="19" y="1"/>
                    <a:pt x="16" y="2"/>
                  </a:cubicBezTo>
                  <a:cubicBezTo>
                    <a:pt x="15" y="2"/>
                    <a:pt x="13" y="3"/>
                    <a:pt x="12" y="3"/>
                  </a:cubicBezTo>
                  <a:cubicBezTo>
                    <a:pt x="8" y="2"/>
                    <a:pt x="5" y="0"/>
                    <a:pt x="2" y="3"/>
                  </a:cubicBezTo>
                  <a:cubicBezTo>
                    <a:pt x="1" y="3"/>
                    <a:pt x="0" y="5"/>
                    <a:pt x="1" y="6"/>
                  </a:cubicBezTo>
                  <a:cubicBezTo>
                    <a:pt x="4" y="10"/>
                    <a:pt x="10" y="11"/>
                    <a:pt x="14" y="15"/>
                  </a:cubicBezTo>
                  <a:cubicBezTo>
                    <a:pt x="17" y="17"/>
                    <a:pt x="21" y="14"/>
                    <a:pt x="22" y="11"/>
                  </a:cubicBezTo>
                  <a:cubicBezTo>
                    <a:pt x="22" y="9"/>
                    <a:pt x="22" y="8"/>
                    <a:pt x="23"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4" name="Freeform 694"/>
            <p:cNvSpPr>
              <a:spLocks noEditPoints="1"/>
            </p:cNvSpPr>
            <p:nvPr/>
          </p:nvSpPr>
          <p:spPr bwMode="auto">
            <a:xfrm>
              <a:off x="2400" y="1609"/>
              <a:ext cx="128" cy="90"/>
            </a:xfrm>
            <a:custGeom>
              <a:avLst/>
              <a:gdLst>
                <a:gd name="T0" fmla="*/ 23 w 23"/>
                <a:gd name="T1" fmla="*/ 6 h 16"/>
                <a:gd name="T2" fmla="*/ 23 w 23"/>
                <a:gd name="T3" fmla="*/ 6 h 16"/>
                <a:gd name="T4" fmla="*/ 22 w 23"/>
                <a:gd name="T5" fmla="*/ 7 h 16"/>
                <a:gd name="T6" fmla="*/ 23 w 23"/>
                <a:gd name="T7" fmla="*/ 6 h 16"/>
                <a:gd name="T8" fmla="*/ 16 w 23"/>
                <a:gd name="T9" fmla="*/ 2 h 16"/>
                <a:gd name="T10" fmla="*/ 20 w 23"/>
                <a:gd name="T11" fmla="*/ 5 h 16"/>
                <a:gd name="T12" fmla="*/ 16 w 23"/>
                <a:gd name="T13" fmla="*/ 2 h 16"/>
                <a:gd name="T14" fmla="*/ 16 w 23"/>
                <a:gd name="T15" fmla="*/ 1 h 16"/>
                <a:gd name="T16" fmla="*/ 16 w 23"/>
                <a:gd name="T17" fmla="*/ 1 h 16"/>
                <a:gd name="T18" fmla="*/ 16 w 23"/>
                <a:gd name="T19" fmla="*/ 1 h 16"/>
                <a:gd name="T20" fmla="*/ 14 w 23"/>
                <a:gd name="T21" fmla="*/ 2 h 16"/>
                <a:gd name="T22" fmla="*/ 15 w 23"/>
                <a:gd name="T23" fmla="*/ 3 h 16"/>
                <a:gd name="T24" fmla="*/ 14 w 23"/>
                <a:gd name="T25" fmla="*/ 2 h 16"/>
                <a:gd name="T26" fmla="*/ 12 w 23"/>
                <a:gd name="T27" fmla="*/ 3 h 16"/>
                <a:gd name="T28" fmla="*/ 12 w 23"/>
                <a:gd name="T29" fmla="*/ 3 h 16"/>
                <a:gd name="T30" fmla="*/ 12 w 23"/>
                <a:gd name="T31" fmla="*/ 3 h 16"/>
                <a:gd name="T32" fmla="*/ 12 w 23"/>
                <a:gd name="T33" fmla="*/ 3 h 16"/>
                <a:gd name="T34" fmla="*/ 11 w 23"/>
                <a:gd name="T35" fmla="*/ 2 h 16"/>
                <a:gd name="T36" fmla="*/ 11 w 23"/>
                <a:gd name="T37" fmla="*/ 3 h 16"/>
                <a:gd name="T38" fmla="*/ 11 w 23"/>
                <a:gd name="T39" fmla="*/ 2 h 16"/>
                <a:gd name="T40" fmla="*/ 2 w 23"/>
                <a:gd name="T41" fmla="*/ 2 h 16"/>
                <a:gd name="T42" fmla="*/ 2 w 23"/>
                <a:gd name="T43" fmla="*/ 3 h 16"/>
                <a:gd name="T44" fmla="*/ 2 w 23"/>
                <a:gd name="T45" fmla="*/ 2 h 16"/>
                <a:gd name="T46" fmla="*/ 2 w 23"/>
                <a:gd name="T47" fmla="*/ 2 h 16"/>
                <a:gd name="T48" fmla="*/ 2 w 23"/>
                <a:gd name="T49" fmla="*/ 3 h 16"/>
                <a:gd name="T50" fmla="*/ 2 w 23"/>
                <a:gd name="T51" fmla="*/ 2 h 16"/>
                <a:gd name="T52" fmla="*/ 2 w 23"/>
                <a:gd name="T53" fmla="*/ 4 h 16"/>
                <a:gd name="T54" fmla="*/ 2 w 23"/>
                <a:gd name="T55" fmla="*/ 3 h 16"/>
                <a:gd name="T56" fmla="*/ 0 w 23"/>
                <a:gd name="T57" fmla="*/ 6 h 16"/>
                <a:gd name="T58" fmla="*/ 1 w 23"/>
                <a:gd name="T59" fmla="*/ 5 h 16"/>
                <a:gd name="T60" fmla="*/ 1 w 23"/>
                <a:gd name="T61" fmla="*/ 5 h 16"/>
                <a:gd name="T62" fmla="*/ 8 w 23"/>
                <a:gd name="T63" fmla="*/ 12 h 16"/>
                <a:gd name="T64" fmla="*/ 9 w 23"/>
                <a:gd name="T65" fmla="*/ 11 h 16"/>
                <a:gd name="T66" fmla="*/ 8 w 23"/>
                <a:gd name="T67" fmla="*/ 12 h 16"/>
                <a:gd name="T68" fmla="*/ 14 w 23"/>
                <a:gd name="T69" fmla="*/ 15 h 16"/>
                <a:gd name="T70" fmla="*/ 16 w 23"/>
                <a:gd name="T71" fmla="*/ 15 h 16"/>
                <a:gd name="T72" fmla="*/ 15 w 23"/>
                <a:gd name="T73" fmla="*/ 14 h 16"/>
                <a:gd name="T74" fmla="*/ 19 w 23"/>
                <a:gd name="T75" fmla="*/ 16 h 16"/>
                <a:gd name="T76" fmla="*/ 18 w 23"/>
                <a:gd name="T77" fmla="*/ 14 h 16"/>
                <a:gd name="T78" fmla="*/ 19 w 23"/>
                <a:gd name="T79" fmla="*/ 16 h 16"/>
                <a:gd name="T80" fmla="*/ 21 w 23"/>
                <a:gd name="T81" fmla="*/ 10 h 16"/>
                <a:gd name="T82" fmla="*/ 20 w 23"/>
                <a:gd name="T83" fmla="*/ 13 h 16"/>
                <a:gd name="T84" fmla="*/ 22 w 23"/>
                <a:gd name="T85" fmla="*/ 11 h 16"/>
                <a:gd name="T86" fmla="*/ 21 w 23"/>
                <a:gd name="T87" fmla="*/ 8 h 16"/>
                <a:gd name="T88" fmla="*/ 21 w 23"/>
                <a:gd name="T89" fmla="*/ 11 h 16"/>
                <a:gd name="T90" fmla="*/ 23 w 23"/>
                <a:gd name="T91" fmla="*/ 7 h 16"/>
                <a:gd name="T92" fmla="*/ 23 w 23"/>
                <a:gd name="T93" fmla="*/ 6 h 16"/>
                <a:gd name="T94" fmla="*/ 23 w 23"/>
                <a:gd name="T9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6">
                  <a:moveTo>
                    <a:pt x="22" y="7"/>
                  </a:moveTo>
                  <a:lnTo>
                    <a:pt x="22" y="7"/>
                  </a:lnTo>
                  <a:lnTo>
                    <a:pt x="23" y="6"/>
                  </a:lnTo>
                  <a:lnTo>
                    <a:pt x="23" y="6"/>
                  </a:lnTo>
                  <a:lnTo>
                    <a:pt x="22" y="7"/>
                  </a:lnTo>
                  <a:close/>
                  <a:moveTo>
                    <a:pt x="23" y="6"/>
                  </a:moveTo>
                  <a:lnTo>
                    <a:pt x="23" y="6"/>
                  </a:lnTo>
                  <a:lnTo>
                    <a:pt x="23" y="6"/>
                  </a:lnTo>
                  <a:close/>
                  <a:moveTo>
                    <a:pt x="22" y="7"/>
                  </a:moveTo>
                  <a:cubicBezTo>
                    <a:pt x="21" y="6"/>
                    <a:pt x="21" y="5"/>
                    <a:pt x="20" y="5"/>
                  </a:cubicBezTo>
                  <a:lnTo>
                    <a:pt x="21" y="4"/>
                  </a:lnTo>
                  <a:cubicBezTo>
                    <a:pt x="22" y="4"/>
                    <a:pt x="22" y="5"/>
                    <a:pt x="23" y="6"/>
                  </a:cubicBezTo>
                  <a:lnTo>
                    <a:pt x="22" y="7"/>
                  </a:lnTo>
                  <a:close/>
                  <a:moveTo>
                    <a:pt x="20" y="5"/>
                  </a:moveTo>
                  <a:cubicBezTo>
                    <a:pt x="19" y="3"/>
                    <a:pt x="18" y="2"/>
                    <a:pt x="16" y="2"/>
                  </a:cubicBezTo>
                  <a:lnTo>
                    <a:pt x="16" y="1"/>
                  </a:lnTo>
                  <a:cubicBezTo>
                    <a:pt x="18" y="0"/>
                    <a:pt x="20" y="2"/>
                    <a:pt x="21" y="4"/>
                  </a:cubicBezTo>
                  <a:lnTo>
                    <a:pt x="20" y="5"/>
                  </a:lnTo>
                  <a:close/>
                  <a:moveTo>
                    <a:pt x="16" y="2"/>
                  </a:moveTo>
                  <a:lnTo>
                    <a:pt x="16" y="2"/>
                  </a:lnTo>
                  <a:lnTo>
                    <a:pt x="16" y="2"/>
                  </a:lnTo>
                  <a:close/>
                  <a:moveTo>
                    <a:pt x="16" y="2"/>
                  </a:moveTo>
                  <a:lnTo>
                    <a:pt x="16" y="2"/>
                  </a:lnTo>
                  <a:lnTo>
                    <a:pt x="16" y="1"/>
                  </a:lnTo>
                  <a:lnTo>
                    <a:pt x="16" y="1"/>
                  </a:lnTo>
                  <a:lnTo>
                    <a:pt x="16" y="2"/>
                  </a:lnTo>
                  <a:close/>
                  <a:moveTo>
                    <a:pt x="16" y="1"/>
                  </a:moveTo>
                  <a:lnTo>
                    <a:pt x="16" y="1"/>
                  </a:lnTo>
                  <a:lnTo>
                    <a:pt x="16" y="2"/>
                  </a:lnTo>
                  <a:lnTo>
                    <a:pt x="16" y="1"/>
                  </a:lnTo>
                  <a:close/>
                  <a:moveTo>
                    <a:pt x="16" y="2"/>
                  </a:moveTo>
                  <a:cubicBezTo>
                    <a:pt x="16" y="2"/>
                    <a:pt x="15" y="3"/>
                    <a:pt x="15" y="3"/>
                  </a:cubicBezTo>
                  <a:lnTo>
                    <a:pt x="14" y="2"/>
                  </a:lnTo>
                  <a:cubicBezTo>
                    <a:pt x="15" y="1"/>
                    <a:pt x="15" y="1"/>
                    <a:pt x="16" y="1"/>
                  </a:cubicBezTo>
                  <a:lnTo>
                    <a:pt x="16" y="2"/>
                  </a:lnTo>
                  <a:close/>
                  <a:moveTo>
                    <a:pt x="15" y="3"/>
                  </a:moveTo>
                  <a:cubicBezTo>
                    <a:pt x="14" y="3"/>
                    <a:pt x="13" y="4"/>
                    <a:pt x="12" y="3"/>
                  </a:cubicBezTo>
                  <a:lnTo>
                    <a:pt x="12" y="2"/>
                  </a:lnTo>
                  <a:cubicBezTo>
                    <a:pt x="13" y="2"/>
                    <a:pt x="13" y="2"/>
                    <a:pt x="14" y="2"/>
                  </a:cubicBezTo>
                  <a:lnTo>
                    <a:pt x="15" y="3"/>
                  </a:lnTo>
                  <a:close/>
                  <a:moveTo>
                    <a:pt x="12" y="3"/>
                  </a:moveTo>
                  <a:lnTo>
                    <a:pt x="12" y="3"/>
                  </a:lnTo>
                  <a:lnTo>
                    <a:pt x="12" y="3"/>
                  </a:lnTo>
                  <a:close/>
                  <a:moveTo>
                    <a:pt x="12" y="3"/>
                  </a:moveTo>
                  <a:lnTo>
                    <a:pt x="12" y="3"/>
                  </a:lnTo>
                  <a:lnTo>
                    <a:pt x="12" y="2"/>
                  </a:lnTo>
                  <a:lnTo>
                    <a:pt x="12" y="2"/>
                  </a:lnTo>
                  <a:lnTo>
                    <a:pt x="12" y="3"/>
                  </a:lnTo>
                  <a:close/>
                  <a:moveTo>
                    <a:pt x="12" y="3"/>
                  </a:moveTo>
                  <a:lnTo>
                    <a:pt x="12" y="3"/>
                  </a:lnTo>
                  <a:lnTo>
                    <a:pt x="12" y="3"/>
                  </a:lnTo>
                  <a:close/>
                  <a:moveTo>
                    <a:pt x="12" y="3"/>
                  </a:moveTo>
                  <a:cubicBezTo>
                    <a:pt x="11" y="3"/>
                    <a:pt x="11" y="3"/>
                    <a:pt x="11" y="3"/>
                  </a:cubicBezTo>
                  <a:lnTo>
                    <a:pt x="11" y="2"/>
                  </a:lnTo>
                  <a:cubicBezTo>
                    <a:pt x="11" y="2"/>
                    <a:pt x="12" y="2"/>
                    <a:pt x="12" y="2"/>
                  </a:cubicBezTo>
                  <a:lnTo>
                    <a:pt x="12" y="3"/>
                  </a:lnTo>
                  <a:close/>
                  <a:moveTo>
                    <a:pt x="11" y="3"/>
                  </a:moveTo>
                  <a:cubicBezTo>
                    <a:pt x="8" y="2"/>
                    <a:pt x="5" y="1"/>
                    <a:pt x="2" y="3"/>
                  </a:cubicBezTo>
                  <a:lnTo>
                    <a:pt x="2" y="2"/>
                  </a:lnTo>
                  <a:cubicBezTo>
                    <a:pt x="5" y="0"/>
                    <a:pt x="8" y="1"/>
                    <a:pt x="11" y="2"/>
                  </a:cubicBezTo>
                  <a:lnTo>
                    <a:pt x="11" y="3"/>
                  </a:lnTo>
                  <a:close/>
                  <a:moveTo>
                    <a:pt x="2" y="2"/>
                  </a:moveTo>
                  <a:lnTo>
                    <a:pt x="2" y="2"/>
                  </a:lnTo>
                  <a:lnTo>
                    <a:pt x="2" y="3"/>
                  </a:lnTo>
                  <a:lnTo>
                    <a:pt x="2" y="2"/>
                  </a:lnTo>
                  <a:close/>
                  <a:moveTo>
                    <a:pt x="2" y="3"/>
                  </a:moveTo>
                  <a:lnTo>
                    <a:pt x="2" y="3"/>
                  </a:lnTo>
                  <a:lnTo>
                    <a:pt x="2" y="2"/>
                  </a:lnTo>
                  <a:lnTo>
                    <a:pt x="2" y="2"/>
                  </a:lnTo>
                  <a:lnTo>
                    <a:pt x="2" y="3"/>
                  </a:lnTo>
                  <a:close/>
                  <a:moveTo>
                    <a:pt x="2" y="2"/>
                  </a:moveTo>
                  <a:lnTo>
                    <a:pt x="2" y="2"/>
                  </a:lnTo>
                  <a:lnTo>
                    <a:pt x="2" y="3"/>
                  </a:lnTo>
                  <a:lnTo>
                    <a:pt x="2" y="2"/>
                  </a:lnTo>
                  <a:close/>
                  <a:moveTo>
                    <a:pt x="2" y="3"/>
                  </a:moveTo>
                  <a:cubicBezTo>
                    <a:pt x="2" y="3"/>
                    <a:pt x="2" y="3"/>
                    <a:pt x="2" y="3"/>
                  </a:cubicBezTo>
                  <a:lnTo>
                    <a:pt x="1" y="2"/>
                  </a:lnTo>
                  <a:cubicBezTo>
                    <a:pt x="1" y="2"/>
                    <a:pt x="1" y="2"/>
                    <a:pt x="2" y="2"/>
                  </a:cubicBezTo>
                  <a:lnTo>
                    <a:pt x="2" y="3"/>
                  </a:lnTo>
                  <a:close/>
                  <a:moveTo>
                    <a:pt x="2" y="3"/>
                  </a:moveTo>
                  <a:cubicBezTo>
                    <a:pt x="2" y="3"/>
                    <a:pt x="2" y="4"/>
                    <a:pt x="2" y="4"/>
                  </a:cubicBezTo>
                  <a:lnTo>
                    <a:pt x="1" y="3"/>
                  </a:lnTo>
                  <a:cubicBezTo>
                    <a:pt x="1" y="3"/>
                    <a:pt x="1" y="3"/>
                    <a:pt x="1" y="2"/>
                  </a:cubicBezTo>
                  <a:lnTo>
                    <a:pt x="2" y="3"/>
                  </a:lnTo>
                  <a:close/>
                  <a:moveTo>
                    <a:pt x="2" y="4"/>
                  </a:moveTo>
                  <a:cubicBezTo>
                    <a:pt x="1" y="4"/>
                    <a:pt x="1" y="5"/>
                    <a:pt x="1" y="5"/>
                  </a:cubicBezTo>
                  <a:lnTo>
                    <a:pt x="0" y="6"/>
                  </a:lnTo>
                  <a:cubicBezTo>
                    <a:pt x="0" y="5"/>
                    <a:pt x="0" y="4"/>
                    <a:pt x="1" y="3"/>
                  </a:cubicBezTo>
                  <a:lnTo>
                    <a:pt x="2" y="4"/>
                  </a:lnTo>
                  <a:close/>
                  <a:moveTo>
                    <a:pt x="1" y="5"/>
                  </a:moveTo>
                  <a:lnTo>
                    <a:pt x="1" y="5"/>
                  </a:lnTo>
                  <a:lnTo>
                    <a:pt x="1" y="6"/>
                  </a:lnTo>
                  <a:lnTo>
                    <a:pt x="1" y="5"/>
                  </a:lnTo>
                  <a:close/>
                  <a:moveTo>
                    <a:pt x="1" y="5"/>
                  </a:moveTo>
                  <a:cubicBezTo>
                    <a:pt x="3" y="8"/>
                    <a:pt x="6" y="9"/>
                    <a:pt x="9" y="11"/>
                  </a:cubicBezTo>
                  <a:lnTo>
                    <a:pt x="8" y="12"/>
                  </a:lnTo>
                  <a:cubicBezTo>
                    <a:pt x="5" y="11"/>
                    <a:pt x="2" y="9"/>
                    <a:pt x="0" y="6"/>
                  </a:cubicBezTo>
                  <a:lnTo>
                    <a:pt x="1" y="5"/>
                  </a:lnTo>
                  <a:close/>
                  <a:moveTo>
                    <a:pt x="9" y="11"/>
                  </a:moveTo>
                  <a:cubicBezTo>
                    <a:pt x="11" y="12"/>
                    <a:pt x="13" y="13"/>
                    <a:pt x="15" y="14"/>
                  </a:cubicBezTo>
                  <a:lnTo>
                    <a:pt x="14" y="15"/>
                  </a:lnTo>
                  <a:cubicBezTo>
                    <a:pt x="12" y="14"/>
                    <a:pt x="10" y="13"/>
                    <a:pt x="8" y="12"/>
                  </a:cubicBezTo>
                  <a:lnTo>
                    <a:pt x="9" y="11"/>
                  </a:lnTo>
                  <a:close/>
                  <a:moveTo>
                    <a:pt x="14" y="15"/>
                  </a:moveTo>
                  <a:lnTo>
                    <a:pt x="14" y="15"/>
                  </a:lnTo>
                  <a:lnTo>
                    <a:pt x="14" y="15"/>
                  </a:lnTo>
                  <a:close/>
                  <a:moveTo>
                    <a:pt x="15" y="14"/>
                  </a:moveTo>
                  <a:cubicBezTo>
                    <a:pt x="15" y="14"/>
                    <a:pt x="16" y="15"/>
                    <a:pt x="16" y="15"/>
                  </a:cubicBezTo>
                  <a:lnTo>
                    <a:pt x="16" y="16"/>
                  </a:lnTo>
                  <a:cubicBezTo>
                    <a:pt x="16" y="16"/>
                    <a:pt x="15" y="16"/>
                    <a:pt x="14" y="15"/>
                  </a:cubicBezTo>
                  <a:lnTo>
                    <a:pt x="15" y="14"/>
                  </a:lnTo>
                  <a:close/>
                  <a:moveTo>
                    <a:pt x="16" y="15"/>
                  </a:moveTo>
                  <a:cubicBezTo>
                    <a:pt x="17" y="15"/>
                    <a:pt x="18" y="15"/>
                    <a:pt x="18" y="14"/>
                  </a:cubicBezTo>
                  <a:lnTo>
                    <a:pt x="19" y="16"/>
                  </a:lnTo>
                  <a:cubicBezTo>
                    <a:pt x="18" y="16"/>
                    <a:pt x="17" y="16"/>
                    <a:pt x="16" y="16"/>
                  </a:cubicBezTo>
                  <a:lnTo>
                    <a:pt x="16" y="15"/>
                  </a:lnTo>
                  <a:close/>
                  <a:moveTo>
                    <a:pt x="18" y="14"/>
                  </a:moveTo>
                  <a:cubicBezTo>
                    <a:pt x="19" y="14"/>
                    <a:pt x="20" y="14"/>
                    <a:pt x="20" y="13"/>
                  </a:cubicBezTo>
                  <a:lnTo>
                    <a:pt x="21" y="14"/>
                  </a:lnTo>
                  <a:cubicBezTo>
                    <a:pt x="20" y="15"/>
                    <a:pt x="20" y="15"/>
                    <a:pt x="19" y="16"/>
                  </a:cubicBezTo>
                  <a:lnTo>
                    <a:pt x="18" y="14"/>
                  </a:lnTo>
                  <a:close/>
                  <a:moveTo>
                    <a:pt x="20" y="13"/>
                  </a:moveTo>
                  <a:cubicBezTo>
                    <a:pt x="20" y="12"/>
                    <a:pt x="21" y="11"/>
                    <a:pt x="21" y="10"/>
                  </a:cubicBezTo>
                  <a:lnTo>
                    <a:pt x="22" y="11"/>
                  </a:lnTo>
                  <a:cubicBezTo>
                    <a:pt x="22" y="12"/>
                    <a:pt x="22" y="13"/>
                    <a:pt x="21" y="14"/>
                  </a:cubicBezTo>
                  <a:lnTo>
                    <a:pt x="20" y="13"/>
                  </a:lnTo>
                  <a:close/>
                  <a:moveTo>
                    <a:pt x="22" y="11"/>
                  </a:moveTo>
                  <a:lnTo>
                    <a:pt x="22" y="11"/>
                  </a:lnTo>
                  <a:lnTo>
                    <a:pt x="22" y="11"/>
                  </a:lnTo>
                  <a:lnTo>
                    <a:pt x="22" y="11"/>
                  </a:lnTo>
                  <a:close/>
                  <a:moveTo>
                    <a:pt x="21" y="11"/>
                  </a:moveTo>
                  <a:cubicBezTo>
                    <a:pt x="21" y="10"/>
                    <a:pt x="21" y="9"/>
                    <a:pt x="21" y="8"/>
                  </a:cubicBezTo>
                  <a:lnTo>
                    <a:pt x="22" y="9"/>
                  </a:lnTo>
                  <a:cubicBezTo>
                    <a:pt x="22" y="9"/>
                    <a:pt x="22" y="10"/>
                    <a:pt x="22" y="11"/>
                  </a:cubicBezTo>
                  <a:lnTo>
                    <a:pt x="21" y="11"/>
                  </a:lnTo>
                  <a:close/>
                  <a:moveTo>
                    <a:pt x="21" y="8"/>
                  </a:moveTo>
                  <a:cubicBezTo>
                    <a:pt x="21" y="8"/>
                    <a:pt x="21" y="7"/>
                    <a:pt x="22" y="6"/>
                  </a:cubicBezTo>
                  <a:lnTo>
                    <a:pt x="23" y="7"/>
                  </a:lnTo>
                  <a:cubicBezTo>
                    <a:pt x="23" y="8"/>
                    <a:pt x="23" y="8"/>
                    <a:pt x="22" y="9"/>
                  </a:cubicBezTo>
                  <a:lnTo>
                    <a:pt x="21" y="8"/>
                  </a:lnTo>
                  <a:close/>
                  <a:moveTo>
                    <a:pt x="23" y="6"/>
                  </a:moveTo>
                  <a:lnTo>
                    <a:pt x="23" y="6"/>
                  </a:lnTo>
                  <a:lnTo>
                    <a:pt x="23" y="7"/>
                  </a:lnTo>
                  <a:lnTo>
                    <a:pt x="23"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5" name="Freeform 695"/>
            <p:cNvSpPr>
              <a:spLocks noEditPoints="1"/>
            </p:cNvSpPr>
            <p:nvPr/>
          </p:nvSpPr>
          <p:spPr bwMode="auto">
            <a:xfrm>
              <a:off x="2517" y="1637"/>
              <a:ext cx="140" cy="106"/>
            </a:xfrm>
            <a:custGeom>
              <a:avLst/>
              <a:gdLst>
                <a:gd name="T0" fmla="*/ 22 w 25"/>
                <a:gd name="T1" fmla="*/ 1 h 19"/>
                <a:gd name="T2" fmla="*/ 22 w 25"/>
                <a:gd name="T3" fmla="*/ 1 h 19"/>
                <a:gd name="T4" fmla="*/ 21 w 25"/>
                <a:gd name="T5" fmla="*/ 2 h 19"/>
                <a:gd name="T6" fmla="*/ 22 w 25"/>
                <a:gd name="T7" fmla="*/ 1 h 19"/>
                <a:gd name="T8" fmla="*/ 21 w 25"/>
                <a:gd name="T9" fmla="*/ 0 h 19"/>
                <a:gd name="T10" fmla="*/ 20 w 25"/>
                <a:gd name="T11" fmla="*/ 2 h 19"/>
                <a:gd name="T12" fmla="*/ 21 w 25"/>
                <a:gd name="T13" fmla="*/ 0 h 19"/>
                <a:gd name="T14" fmla="*/ 16 w 25"/>
                <a:gd name="T15" fmla="*/ 1 h 19"/>
                <a:gd name="T16" fmla="*/ 20 w 25"/>
                <a:gd name="T17" fmla="*/ 1 h 19"/>
                <a:gd name="T18" fmla="*/ 16 w 25"/>
                <a:gd name="T19" fmla="*/ 1 h 19"/>
                <a:gd name="T20" fmla="*/ 12 w 25"/>
                <a:gd name="T21" fmla="*/ 0 h 19"/>
                <a:gd name="T22" fmla="*/ 12 w 25"/>
                <a:gd name="T23" fmla="*/ 2 h 19"/>
                <a:gd name="T24" fmla="*/ 12 w 25"/>
                <a:gd name="T25" fmla="*/ 0 h 19"/>
                <a:gd name="T26" fmla="*/ 8 w 25"/>
                <a:gd name="T27" fmla="*/ 0 h 19"/>
                <a:gd name="T28" fmla="*/ 8 w 25"/>
                <a:gd name="T29" fmla="*/ 2 h 19"/>
                <a:gd name="T30" fmla="*/ 8 w 25"/>
                <a:gd name="T31" fmla="*/ 2 h 19"/>
                <a:gd name="T32" fmla="*/ 8 w 25"/>
                <a:gd name="T33" fmla="*/ 1 h 19"/>
                <a:gd name="T34" fmla="*/ 7 w 25"/>
                <a:gd name="T35" fmla="*/ 2 h 19"/>
                <a:gd name="T36" fmla="*/ 8 w 25"/>
                <a:gd name="T37" fmla="*/ 2 h 19"/>
                <a:gd name="T38" fmla="*/ 5 w 25"/>
                <a:gd name="T39" fmla="*/ 2 h 19"/>
                <a:gd name="T40" fmla="*/ 6 w 25"/>
                <a:gd name="T41" fmla="*/ 3 h 19"/>
                <a:gd name="T42" fmla="*/ 5 w 25"/>
                <a:gd name="T43" fmla="*/ 2 h 19"/>
                <a:gd name="T44" fmla="*/ 1 w 25"/>
                <a:gd name="T45" fmla="*/ 9 h 19"/>
                <a:gd name="T46" fmla="*/ 2 w 25"/>
                <a:gd name="T47" fmla="*/ 9 h 19"/>
                <a:gd name="T48" fmla="*/ 1 w 25"/>
                <a:gd name="T49" fmla="*/ 9 h 19"/>
                <a:gd name="T50" fmla="*/ 1 w 25"/>
                <a:gd name="T51" fmla="*/ 9 h 19"/>
                <a:gd name="T52" fmla="*/ 2 w 25"/>
                <a:gd name="T53" fmla="*/ 9 h 19"/>
                <a:gd name="T54" fmla="*/ 1 w 25"/>
                <a:gd name="T55" fmla="*/ 9 h 19"/>
                <a:gd name="T56" fmla="*/ 3 w 25"/>
                <a:gd name="T57" fmla="*/ 11 h 19"/>
                <a:gd name="T58" fmla="*/ 3 w 25"/>
                <a:gd name="T59" fmla="*/ 10 h 19"/>
                <a:gd name="T60" fmla="*/ 8 w 25"/>
                <a:gd name="T61" fmla="*/ 16 h 19"/>
                <a:gd name="T62" fmla="*/ 8 w 25"/>
                <a:gd name="T63" fmla="*/ 16 h 19"/>
                <a:gd name="T64" fmla="*/ 8 w 25"/>
                <a:gd name="T65" fmla="*/ 16 h 19"/>
                <a:gd name="T66" fmla="*/ 14 w 25"/>
                <a:gd name="T67" fmla="*/ 18 h 19"/>
                <a:gd name="T68" fmla="*/ 15 w 25"/>
                <a:gd name="T69" fmla="*/ 17 h 19"/>
                <a:gd name="T70" fmla="*/ 14 w 25"/>
                <a:gd name="T71" fmla="*/ 18 h 19"/>
                <a:gd name="T72" fmla="*/ 21 w 25"/>
                <a:gd name="T73" fmla="*/ 19 h 19"/>
                <a:gd name="T74" fmla="*/ 21 w 25"/>
                <a:gd name="T75" fmla="*/ 17 h 19"/>
                <a:gd name="T76" fmla="*/ 21 w 25"/>
                <a:gd name="T77" fmla="*/ 19 h 19"/>
                <a:gd name="T78" fmla="*/ 22 w 25"/>
                <a:gd name="T79" fmla="*/ 11 h 19"/>
                <a:gd name="T80" fmla="*/ 23 w 25"/>
                <a:gd name="T81" fmla="*/ 15 h 19"/>
                <a:gd name="T82" fmla="*/ 23 w 25"/>
                <a:gd name="T83" fmla="*/ 8 h 19"/>
                <a:gd name="T84" fmla="*/ 23 w 25"/>
                <a:gd name="T85" fmla="*/ 8 h 19"/>
                <a:gd name="T86" fmla="*/ 23 w 25"/>
                <a:gd name="T87" fmla="*/ 8 h 19"/>
                <a:gd name="T88" fmla="*/ 23 w 25"/>
                <a:gd name="T89" fmla="*/ 6 h 19"/>
                <a:gd name="T90" fmla="*/ 22 w 25"/>
                <a:gd name="T91" fmla="*/ 5 h 19"/>
                <a:gd name="T92" fmla="*/ 23 w 25"/>
                <a:gd name="T9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9">
                  <a:moveTo>
                    <a:pt x="21" y="2"/>
                  </a:moveTo>
                  <a:cubicBezTo>
                    <a:pt x="21" y="2"/>
                    <a:pt x="21" y="2"/>
                    <a:pt x="21" y="2"/>
                  </a:cubicBezTo>
                  <a:lnTo>
                    <a:pt x="22" y="1"/>
                  </a:lnTo>
                  <a:cubicBezTo>
                    <a:pt x="22" y="1"/>
                    <a:pt x="22" y="1"/>
                    <a:pt x="22" y="1"/>
                  </a:cubicBezTo>
                  <a:lnTo>
                    <a:pt x="21" y="2"/>
                  </a:lnTo>
                  <a:close/>
                  <a:moveTo>
                    <a:pt x="22" y="1"/>
                  </a:moveTo>
                  <a:lnTo>
                    <a:pt x="22" y="1"/>
                  </a:lnTo>
                  <a:lnTo>
                    <a:pt x="22" y="1"/>
                  </a:lnTo>
                  <a:close/>
                  <a:moveTo>
                    <a:pt x="21" y="2"/>
                  </a:moveTo>
                  <a:cubicBezTo>
                    <a:pt x="21" y="2"/>
                    <a:pt x="21" y="2"/>
                    <a:pt x="20" y="2"/>
                  </a:cubicBezTo>
                  <a:lnTo>
                    <a:pt x="21" y="0"/>
                  </a:lnTo>
                  <a:cubicBezTo>
                    <a:pt x="21" y="0"/>
                    <a:pt x="22" y="1"/>
                    <a:pt x="22" y="1"/>
                  </a:cubicBezTo>
                  <a:lnTo>
                    <a:pt x="21" y="2"/>
                  </a:lnTo>
                  <a:close/>
                  <a:moveTo>
                    <a:pt x="21" y="0"/>
                  </a:moveTo>
                  <a:lnTo>
                    <a:pt x="21" y="0"/>
                  </a:lnTo>
                  <a:lnTo>
                    <a:pt x="21" y="1"/>
                  </a:lnTo>
                  <a:lnTo>
                    <a:pt x="21" y="0"/>
                  </a:lnTo>
                  <a:close/>
                  <a:moveTo>
                    <a:pt x="20" y="2"/>
                  </a:moveTo>
                  <a:cubicBezTo>
                    <a:pt x="20" y="2"/>
                    <a:pt x="20" y="1"/>
                    <a:pt x="20" y="1"/>
                  </a:cubicBezTo>
                  <a:lnTo>
                    <a:pt x="20" y="0"/>
                  </a:lnTo>
                  <a:cubicBezTo>
                    <a:pt x="20" y="0"/>
                    <a:pt x="21" y="0"/>
                    <a:pt x="21" y="0"/>
                  </a:cubicBezTo>
                  <a:lnTo>
                    <a:pt x="20" y="2"/>
                  </a:lnTo>
                  <a:close/>
                  <a:moveTo>
                    <a:pt x="20" y="1"/>
                  </a:moveTo>
                  <a:cubicBezTo>
                    <a:pt x="18" y="1"/>
                    <a:pt x="17" y="1"/>
                    <a:pt x="16" y="1"/>
                  </a:cubicBezTo>
                  <a:lnTo>
                    <a:pt x="16" y="0"/>
                  </a:lnTo>
                  <a:cubicBezTo>
                    <a:pt x="16" y="0"/>
                    <a:pt x="18" y="0"/>
                    <a:pt x="20" y="0"/>
                  </a:cubicBezTo>
                  <a:lnTo>
                    <a:pt x="20" y="1"/>
                  </a:lnTo>
                  <a:close/>
                  <a:moveTo>
                    <a:pt x="16" y="1"/>
                  </a:moveTo>
                  <a:lnTo>
                    <a:pt x="16" y="1"/>
                  </a:lnTo>
                  <a:lnTo>
                    <a:pt x="16" y="1"/>
                  </a:lnTo>
                  <a:close/>
                  <a:moveTo>
                    <a:pt x="16" y="1"/>
                  </a:moveTo>
                  <a:cubicBezTo>
                    <a:pt x="15" y="2"/>
                    <a:pt x="13" y="2"/>
                    <a:pt x="12" y="2"/>
                  </a:cubicBezTo>
                  <a:lnTo>
                    <a:pt x="12" y="0"/>
                  </a:lnTo>
                  <a:cubicBezTo>
                    <a:pt x="13" y="0"/>
                    <a:pt x="15" y="1"/>
                    <a:pt x="16" y="0"/>
                  </a:cubicBezTo>
                  <a:lnTo>
                    <a:pt x="16" y="1"/>
                  </a:lnTo>
                  <a:close/>
                  <a:moveTo>
                    <a:pt x="12" y="2"/>
                  </a:moveTo>
                  <a:cubicBezTo>
                    <a:pt x="11" y="1"/>
                    <a:pt x="9" y="1"/>
                    <a:pt x="8" y="2"/>
                  </a:cubicBezTo>
                  <a:lnTo>
                    <a:pt x="8" y="0"/>
                  </a:lnTo>
                  <a:cubicBezTo>
                    <a:pt x="9" y="0"/>
                    <a:pt x="11" y="0"/>
                    <a:pt x="12" y="0"/>
                  </a:cubicBezTo>
                  <a:lnTo>
                    <a:pt x="12" y="2"/>
                  </a:lnTo>
                  <a:close/>
                  <a:moveTo>
                    <a:pt x="8" y="1"/>
                  </a:moveTo>
                  <a:lnTo>
                    <a:pt x="8" y="0"/>
                  </a:lnTo>
                  <a:lnTo>
                    <a:pt x="8" y="1"/>
                  </a:lnTo>
                  <a:close/>
                  <a:moveTo>
                    <a:pt x="8" y="2"/>
                  </a:moveTo>
                  <a:lnTo>
                    <a:pt x="8" y="2"/>
                  </a:lnTo>
                  <a:lnTo>
                    <a:pt x="8" y="1"/>
                  </a:lnTo>
                  <a:lnTo>
                    <a:pt x="8" y="1"/>
                  </a:lnTo>
                  <a:lnTo>
                    <a:pt x="8" y="2"/>
                  </a:lnTo>
                  <a:close/>
                  <a:moveTo>
                    <a:pt x="8" y="2"/>
                  </a:moveTo>
                  <a:lnTo>
                    <a:pt x="8" y="2"/>
                  </a:lnTo>
                  <a:lnTo>
                    <a:pt x="8" y="1"/>
                  </a:lnTo>
                  <a:lnTo>
                    <a:pt x="8" y="2"/>
                  </a:lnTo>
                  <a:close/>
                  <a:moveTo>
                    <a:pt x="8" y="2"/>
                  </a:moveTo>
                  <a:cubicBezTo>
                    <a:pt x="8" y="2"/>
                    <a:pt x="7" y="2"/>
                    <a:pt x="7" y="2"/>
                  </a:cubicBezTo>
                  <a:lnTo>
                    <a:pt x="6" y="1"/>
                  </a:lnTo>
                  <a:cubicBezTo>
                    <a:pt x="7" y="1"/>
                    <a:pt x="7" y="1"/>
                    <a:pt x="8" y="1"/>
                  </a:cubicBezTo>
                  <a:lnTo>
                    <a:pt x="8" y="2"/>
                  </a:lnTo>
                  <a:close/>
                  <a:moveTo>
                    <a:pt x="7" y="2"/>
                  </a:moveTo>
                  <a:cubicBezTo>
                    <a:pt x="6" y="3"/>
                    <a:pt x="6" y="3"/>
                    <a:pt x="6" y="3"/>
                  </a:cubicBezTo>
                  <a:lnTo>
                    <a:pt x="5" y="2"/>
                  </a:lnTo>
                  <a:cubicBezTo>
                    <a:pt x="5" y="2"/>
                    <a:pt x="6" y="2"/>
                    <a:pt x="6" y="1"/>
                  </a:cubicBezTo>
                  <a:lnTo>
                    <a:pt x="7" y="2"/>
                  </a:lnTo>
                  <a:close/>
                  <a:moveTo>
                    <a:pt x="6" y="3"/>
                  </a:moveTo>
                  <a:cubicBezTo>
                    <a:pt x="3" y="5"/>
                    <a:pt x="2" y="7"/>
                    <a:pt x="2" y="9"/>
                  </a:cubicBezTo>
                  <a:lnTo>
                    <a:pt x="1" y="9"/>
                  </a:lnTo>
                  <a:cubicBezTo>
                    <a:pt x="0" y="6"/>
                    <a:pt x="2" y="4"/>
                    <a:pt x="5" y="2"/>
                  </a:cubicBezTo>
                  <a:lnTo>
                    <a:pt x="6" y="3"/>
                  </a:lnTo>
                  <a:close/>
                  <a:moveTo>
                    <a:pt x="1" y="9"/>
                  </a:moveTo>
                  <a:lnTo>
                    <a:pt x="1" y="9"/>
                  </a:lnTo>
                  <a:lnTo>
                    <a:pt x="2" y="9"/>
                  </a:lnTo>
                  <a:lnTo>
                    <a:pt x="1" y="9"/>
                  </a:lnTo>
                  <a:close/>
                  <a:moveTo>
                    <a:pt x="2" y="9"/>
                  </a:moveTo>
                  <a:lnTo>
                    <a:pt x="2" y="9"/>
                  </a:lnTo>
                  <a:lnTo>
                    <a:pt x="1" y="9"/>
                  </a:lnTo>
                  <a:lnTo>
                    <a:pt x="1" y="9"/>
                  </a:lnTo>
                  <a:lnTo>
                    <a:pt x="2" y="9"/>
                  </a:lnTo>
                  <a:close/>
                  <a:moveTo>
                    <a:pt x="1" y="9"/>
                  </a:moveTo>
                  <a:lnTo>
                    <a:pt x="1" y="9"/>
                  </a:lnTo>
                  <a:lnTo>
                    <a:pt x="2" y="9"/>
                  </a:lnTo>
                  <a:lnTo>
                    <a:pt x="1" y="9"/>
                  </a:lnTo>
                  <a:close/>
                  <a:moveTo>
                    <a:pt x="2" y="9"/>
                  </a:moveTo>
                  <a:cubicBezTo>
                    <a:pt x="2" y="9"/>
                    <a:pt x="3" y="9"/>
                    <a:pt x="3" y="10"/>
                  </a:cubicBezTo>
                  <a:lnTo>
                    <a:pt x="2" y="10"/>
                  </a:lnTo>
                  <a:cubicBezTo>
                    <a:pt x="1" y="10"/>
                    <a:pt x="1" y="9"/>
                    <a:pt x="1" y="9"/>
                  </a:cubicBezTo>
                  <a:lnTo>
                    <a:pt x="2" y="9"/>
                  </a:lnTo>
                  <a:close/>
                  <a:moveTo>
                    <a:pt x="3" y="10"/>
                  </a:moveTo>
                  <a:cubicBezTo>
                    <a:pt x="3" y="10"/>
                    <a:pt x="3" y="10"/>
                    <a:pt x="3" y="11"/>
                  </a:cubicBezTo>
                  <a:lnTo>
                    <a:pt x="2" y="11"/>
                  </a:lnTo>
                  <a:cubicBezTo>
                    <a:pt x="2" y="11"/>
                    <a:pt x="2" y="11"/>
                    <a:pt x="2" y="10"/>
                  </a:cubicBezTo>
                  <a:lnTo>
                    <a:pt x="3" y="10"/>
                  </a:lnTo>
                  <a:close/>
                  <a:moveTo>
                    <a:pt x="3" y="11"/>
                  </a:moveTo>
                  <a:cubicBezTo>
                    <a:pt x="5" y="12"/>
                    <a:pt x="7" y="14"/>
                    <a:pt x="9" y="15"/>
                  </a:cubicBezTo>
                  <a:lnTo>
                    <a:pt x="8" y="16"/>
                  </a:lnTo>
                  <a:cubicBezTo>
                    <a:pt x="6" y="15"/>
                    <a:pt x="4" y="13"/>
                    <a:pt x="2" y="11"/>
                  </a:cubicBezTo>
                  <a:lnTo>
                    <a:pt x="3" y="11"/>
                  </a:lnTo>
                  <a:close/>
                  <a:moveTo>
                    <a:pt x="8" y="16"/>
                  </a:moveTo>
                  <a:lnTo>
                    <a:pt x="8" y="16"/>
                  </a:lnTo>
                  <a:lnTo>
                    <a:pt x="9" y="15"/>
                  </a:lnTo>
                  <a:lnTo>
                    <a:pt x="8" y="16"/>
                  </a:lnTo>
                  <a:close/>
                  <a:moveTo>
                    <a:pt x="9" y="14"/>
                  </a:moveTo>
                  <a:cubicBezTo>
                    <a:pt x="11" y="15"/>
                    <a:pt x="13" y="16"/>
                    <a:pt x="15" y="17"/>
                  </a:cubicBezTo>
                  <a:lnTo>
                    <a:pt x="14" y="18"/>
                  </a:lnTo>
                  <a:cubicBezTo>
                    <a:pt x="12" y="17"/>
                    <a:pt x="10" y="17"/>
                    <a:pt x="8" y="16"/>
                  </a:cubicBezTo>
                  <a:lnTo>
                    <a:pt x="9" y="14"/>
                  </a:lnTo>
                  <a:close/>
                  <a:moveTo>
                    <a:pt x="15" y="17"/>
                  </a:moveTo>
                  <a:cubicBezTo>
                    <a:pt x="17" y="17"/>
                    <a:pt x="19" y="18"/>
                    <a:pt x="21" y="17"/>
                  </a:cubicBezTo>
                  <a:lnTo>
                    <a:pt x="21" y="19"/>
                  </a:lnTo>
                  <a:cubicBezTo>
                    <a:pt x="19" y="19"/>
                    <a:pt x="17" y="19"/>
                    <a:pt x="14" y="18"/>
                  </a:cubicBezTo>
                  <a:lnTo>
                    <a:pt x="15" y="17"/>
                  </a:lnTo>
                  <a:close/>
                  <a:moveTo>
                    <a:pt x="21" y="19"/>
                  </a:moveTo>
                  <a:lnTo>
                    <a:pt x="21" y="19"/>
                  </a:lnTo>
                  <a:lnTo>
                    <a:pt x="21" y="18"/>
                  </a:lnTo>
                  <a:lnTo>
                    <a:pt x="21" y="19"/>
                  </a:lnTo>
                  <a:close/>
                  <a:moveTo>
                    <a:pt x="21" y="17"/>
                  </a:moveTo>
                  <a:cubicBezTo>
                    <a:pt x="23" y="17"/>
                    <a:pt x="23" y="16"/>
                    <a:pt x="23" y="15"/>
                  </a:cubicBezTo>
                  <a:lnTo>
                    <a:pt x="24" y="15"/>
                  </a:lnTo>
                  <a:cubicBezTo>
                    <a:pt x="25" y="17"/>
                    <a:pt x="24" y="19"/>
                    <a:pt x="21" y="19"/>
                  </a:cubicBezTo>
                  <a:lnTo>
                    <a:pt x="21" y="17"/>
                  </a:lnTo>
                  <a:close/>
                  <a:moveTo>
                    <a:pt x="23" y="15"/>
                  </a:moveTo>
                  <a:cubicBezTo>
                    <a:pt x="23" y="14"/>
                    <a:pt x="23" y="13"/>
                    <a:pt x="22" y="11"/>
                  </a:cubicBezTo>
                  <a:lnTo>
                    <a:pt x="24" y="11"/>
                  </a:lnTo>
                  <a:cubicBezTo>
                    <a:pt x="24" y="12"/>
                    <a:pt x="24" y="14"/>
                    <a:pt x="24" y="15"/>
                  </a:cubicBezTo>
                  <a:lnTo>
                    <a:pt x="23" y="15"/>
                  </a:lnTo>
                  <a:close/>
                  <a:moveTo>
                    <a:pt x="22" y="11"/>
                  </a:moveTo>
                  <a:cubicBezTo>
                    <a:pt x="22" y="10"/>
                    <a:pt x="21" y="9"/>
                    <a:pt x="21" y="8"/>
                  </a:cubicBezTo>
                  <a:lnTo>
                    <a:pt x="23" y="8"/>
                  </a:lnTo>
                  <a:cubicBezTo>
                    <a:pt x="23" y="9"/>
                    <a:pt x="23" y="10"/>
                    <a:pt x="24" y="11"/>
                  </a:cubicBezTo>
                  <a:lnTo>
                    <a:pt x="22" y="11"/>
                  </a:lnTo>
                  <a:close/>
                  <a:moveTo>
                    <a:pt x="23" y="8"/>
                  </a:moveTo>
                  <a:lnTo>
                    <a:pt x="23" y="8"/>
                  </a:lnTo>
                  <a:lnTo>
                    <a:pt x="22" y="8"/>
                  </a:lnTo>
                  <a:lnTo>
                    <a:pt x="23" y="8"/>
                  </a:lnTo>
                  <a:close/>
                  <a:moveTo>
                    <a:pt x="21" y="8"/>
                  </a:moveTo>
                  <a:cubicBezTo>
                    <a:pt x="21" y="7"/>
                    <a:pt x="21" y="6"/>
                    <a:pt x="22" y="5"/>
                  </a:cubicBezTo>
                  <a:lnTo>
                    <a:pt x="23" y="6"/>
                  </a:lnTo>
                  <a:cubicBezTo>
                    <a:pt x="23" y="6"/>
                    <a:pt x="23" y="7"/>
                    <a:pt x="23" y="8"/>
                  </a:cubicBezTo>
                  <a:lnTo>
                    <a:pt x="21" y="8"/>
                  </a:lnTo>
                  <a:close/>
                  <a:moveTo>
                    <a:pt x="22" y="5"/>
                  </a:moveTo>
                  <a:cubicBezTo>
                    <a:pt x="22" y="4"/>
                    <a:pt x="22" y="3"/>
                    <a:pt x="21" y="2"/>
                  </a:cubicBezTo>
                  <a:lnTo>
                    <a:pt x="22" y="1"/>
                  </a:lnTo>
                  <a:cubicBezTo>
                    <a:pt x="23" y="3"/>
                    <a:pt x="23" y="4"/>
                    <a:pt x="23" y="6"/>
                  </a:cubicBez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6" name="Freeform 696"/>
            <p:cNvSpPr>
              <a:spLocks/>
            </p:cNvSpPr>
            <p:nvPr/>
          </p:nvSpPr>
          <p:spPr bwMode="auto">
            <a:xfrm>
              <a:off x="2646" y="1626"/>
              <a:ext cx="128" cy="73"/>
            </a:xfrm>
            <a:custGeom>
              <a:avLst/>
              <a:gdLst>
                <a:gd name="T0" fmla="*/ 14 w 23"/>
                <a:gd name="T1" fmla="*/ 0 h 13"/>
                <a:gd name="T2" fmla="*/ 18 w 23"/>
                <a:gd name="T3" fmla="*/ 10 h 13"/>
                <a:gd name="T4" fmla="*/ 5 w 23"/>
                <a:gd name="T5" fmla="*/ 13 h 13"/>
                <a:gd name="T6" fmla="*/ 2 w 23"/>
                <a:gd name="T7" fmla="*/ 11 h 13"/>
                <a:gd name="T8" fmla="*/ 1 w 23"/>
                <a:gd name="T9" fmla="*/ 9 h 13"/>
                <a:gd name="T10" fmla="*/ 2 w 23"/>
                <a:gd name="T11" fmla="*/ 6 h 13"/>
                <a:gd name="T12" fmla="*/ 7 w 23"/>
                <a:gd name="T13" fmla="*/ 3 h 13"/>
                <a:gd name="T14" fmla="*/ 12 w 23"/>
                <a:gd name="T15" fmla="*/ 0 h 13"/>
                <a:gd name="T16" fmla="*/ 14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14" y="0"/>
                  </a:moveTo>
                  <a:cubicBezTo>
                    <a:pt x="16" y="3"/>
                    <a:pt x="23" y="8"/>
                    <a:pt x="18" y="10"/>
                  </a:cubicBezTo>
                  <a:cubicBezTo>
                    <a:pt x="14" y="11"/>
                    <a:pt x="10" y="12"/>
                    <a:pt x="5" y="13"/>
                  </a:cubicBezTo>
                  <a:cubicBezTo>
                    <a:pt x="4" y="13"/>
                    <a:pt x="2" y="12"/>
                    <a:pt x="2" y="11"/>
                  </a:cubicBezTo>
                  <a:cubicBezTo>
                    <a:pt x="2" y="9"/>
                    <a:pt x="1" y="10"/>
                    <a:pt x="1" y="9"/>
                  </a:cubicBezTo>
                  <a:cubicBezTo>
                    <a:pt x="0" y="8"/>
                    <a:pt x="1" y="7"/>
                    <a:pt x="2" y="6"/>
                  </a:cubicBezTo>
                  <a:cubicBezTo>
                    <a:pt x="3" y="5"/>
                    <a:pt x="4" y="4"/>
                    <a:pt x="7" y="3"/>
                  </a:cubicBezTo>
                  <a:cubicBezTo>
                    <a:pt x="9" y="3"/>
                    <a:pt x="10" y="1"/>
                    <a:pt x="12" y="0"/>
                  </a:cubicBezTo>
                  <a:cubicBezTo>
                    <a:pt x="12" y="0"/>
                    <a:pt x="13"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7" name="Freeform 697"/>
            <p:cNvSpPr>
              <a:spLocks noEditPoints="1"/>
            </p:cNvSpPr>
            <p:nvPr/>
          </p:nvSpPr>
          <p:spPr bwMode="auto">
            <a:xfrm>
              <a:off x="2646" y="1620"/>
              <a:ext cx="117" cy="84"/>
            </a:xfrm>
            <a:custGeom>
              <a:avLst/>
              <a:gdLst>
                <a:gd name="T0" fmla="*/ 13 w 21"/>
                <a:gd name="T1" fmla="*/ 1 h 15"/>
                <a:gd name="T2" fmla="*/ 14 w 21"/>
                <a:gd name="T3" fmla="*/ 0 h 15"/>
                <a:gd name="T4" fmla="*/ 14 w 21"/>
                <a:gd name="T5" fmla="*/ 0 h 15"/>
                <a:gd name="T6" fmla="*/ 15 w 21"/>
                <a:gd name="T7" fmla="*/ 3 h 15"/>
                <a:gd name="T8" fmla="*/ 16 w 21"/>
                <a:gd name="T9" fmla="*/ 2 h 15"/>
                <a:gd name="T10" fmla="*/ 15 w 21"/>
                <a:gd name="T11" fmla="*/ 3 h 15"/>
                <a:gd name="T12" fmla="*/ 18 w 21"/>
                <a:gd name="T13" fmla="*/ 11 h 15"/>
                <a:gd name="T14" fmla="*/ 20 w 21"/>
                <a:gd name="T15" fmla="*/ 8 h 15"/>
                <a:gd name="T16" fmla="*/ 18 w 21"/>
                <a:gd name="T17" fmla="*/ 11 h 15"/>
                <a:gd name="T18" fmla="*/ 11 w 21"/>
                <a:gd name="T19" fmla="*/ 13 h 15"/>
                <a:gd name="T20" fmla="*/ 18 w 21"/>
                <a:gd name="T21" fmla="*/ 11 h 15"/>
                <a:gd name="T22" fmla="*/ 5 w 21"/>
                <a:gd name="T23" fmla="*/ 13 h 15"/>
                <a:gd name="T24" fmla="*/ 6 w 21"/>
                <a:gd name="T25" fmla="*/ 15 h 15"/>
                <a:gd name="T26" fmla="*/ 6 w 21"/>
                <a:gd name="T27" fmla="*/ 15 h 15"/>
                <a:gd name="T28" fmla="*/ 5 w 21"/>
                <a:gd name="T29" fmla="*/ 13 h 15"/>
                <a:gd name="T30" fmla="*/ 4 w 21"/>
                <a:gd name="T31" fmla="*/ 15 h 15"/>
                <a:gd name="T32" fmla="*/ 5 w 21"/>
                <a:gd name="T33" fmla="*/ 13 h 15"/>
                <a:gd name="T34" fmla="*/ 2 w 21"/>
                <a:gd name="T35" fmla="*/ 13 h 15"/>
                <a:gd name="T36" fmla="*/ 3 w 21"/>
                <a:gd name="T37" fmla="*/ 14 h 15"/>
                <a:gd name="T38" fmla="*/ 2 w 21"/>
                <a:gd name="T39" fmla="*/ 13 h 15"/>
                <a:gd name="T40" fmla="*/ 3 w 21"/>
                <a:gd name="T41" fmla="*/ 12 h 15"/>
                <a:gd name="T42" fmla="*/ 3 w 21"/>
                <a:gd name="T43" fmla="*/ 12 h 15"/>
                <a:gd name="T44" fmla="*/ 2 w 21"/>
                <a:gd name="T45" fmla="*/ 12 h 15"/>
                <a:gd name="T46" fmla="*/ 1 w 21"/>
                <a:gd name="T47" fmla="*/ 11 h 15"/>
                <a:gd name="T48" fmla="*/ 2 w 21"/>
                <a:gd name="T49" fmla="*/ 12 h 15"/>
                <a:gd name="T50" fmla="*/ 1 w 21"/>
                <a:gd name="T51" fmla="*/ 10 h 15"/>
                <a:gd name="T52" fmla="*/ 1 w 21"/>
                <a:gd name="T53" fmla="*/ 9 h 15"/>
                <a:gd name="T54" fmla="*/ 1 w 21"/>
                <a:gd name="T55" fmla="*/ 9 h 15"/>
                <a:gd name="T56" fmla="*/ 1 w 21"/>
                <a:gd name="T57" fmla="*/ 9 h 15"/>
                <a:gd name="T58" fmla="*/ 0 w 21"/>
                <a:gd name="T59" fmla="*/ 10 h 15"/>
                <a:gd name="T60" fmla="*/ 0 w 21"/>
                <a:gd name="T61" fmla="*/ 10 h 15"/>
                <a:gd name="T62" fmla="*/ 1 w 21"/>
                <a:gd name="T63" fmla="*/ 9 h 15"/>
                <a:gd name="T64" fmla="*/ 0 w 21"/>
                <a:gd name="T65" fmla="*/ 9 h 15"/>
                <a:gd name="T66" fmla="*/ 1 w 21"/>
                <a:gd name="T67" fmla="*/ 9 h 15"/>
                <a:gd name="T68" fmla="*/ 1 w 21"/>
                <a:gd name="T69" fmla="*/ 9 h 15"/>
                <a:gd name="T70" fmla="*/ 1 w 21"/>
                <a:gd name="T71" fmla="*/ 7 h 15"/>
                <a:gd name="T72" fmla="*/ 0 w 21"/>
                <a:gd name="T73" fmla="*/ 9 h 15"/>
                <a:gd name="T74" fmla="*/ 2 w 21"/>
                <a:gd name="T75" fmla="*/ 8 h 15"/>
                <a:gd name="T76" fmla="*/ 1 w 21"/>
                <a:gd name="T77" fmla="*/ 7 h 15"/>
                <a:gd name="T78" fmla="*/ 2 w 21"/>
                <a:gd name="T79" fmla="*/ 8 h 15"/>
                <a:gd name="T80" fmla="*/ 7 w 21"/>
                <a:gd name="T81" fmla="*/ 4 h 15"/>
                <a:gd name="T82" fmla="*/ 2 w 21"/>
                <a:gd name="T83" fmla="*/ 6 h 15"/>
                <a:gd name="T84" fmla="*/ 7 w 21"/>
                <a:gd name="T85" fmla="*/ 4 h 15"/>
                <a:gd name="T86" fmla="*/ 10 w 21"/>
                <a:gd name="T87" fmla="*/ 3 h 15"/>
                <a:gd name="T88" fmla="*/ 9 w 21"/>
                <a:gd name="T89" fmla="*/ 2 h 15"/>
                <a:gd name="T90" fmla="*/ 10 w 21"/>
                <a:gd name="T91" fmla="*/ 3 h 15"/>
                <a:gd name="T92" fmla="*/ 12 w 21"/>
                <a:gd name="T93" fmla="*/ 2 h 15"/>
                <a:gd name="T94" fmla="*/ 12 w 21"/>
                <a:gd name="T95" fmla="*/ 0 h 15"/>
                <a:gd name="T96" fmla="*/ 12 w 21"/>
                <a:gd name="T97" fmla="*/ 2 h 15"/>
                <a:gd name="T98" fmla="*/ 12 w 21"/>
                <a:gd name="T99" fmla="*/ 2 h 15"/>
                <a:gd name="T100" fmla="*/ 12 w 21"/>
                <a:gd name="T101" fmla="*/ 0 h 15"/>
                <a:gd name="T102" fmla="*/ 12 w 21"/>
                <a:gd name="T103" fmla="*/ 2 h 15"/>
                <a:gd name="T104" fmla="*/ 12 w 21"/>
                <a:gd name="T105" fmla="*/ 2 h 15"/>
                <a:gd name="T106" fmla="*/ 12 w 21"/>
                <a:gd name="T107" fmla="*/ 0 h 15"/>
                <a:gd name="T108" fmla="*/ 12 w 21"/>
                <a:gd name="T109" fmla="*/ 2 h 15"/>
                <a:gd name="T110" fmla="*/ 13 w 21"/>
                <a:gd name="T111" fmla="*/ 1 h 15"/>
                <a:gd name="T112" fmla="*/ 12 w 21"/>
                <a:gd name="T113" fmla="*/ 0 h 15"/>
                <a:gd name="T114" fmla="*/ 13 w 21"/>
                <a:gd name="T115" fmla="*/ 1 h 15"/>
                <a:gd name="T116" fmla="*/ 13 w 21"/>
                <a:gd name="T117" fmla="*/ 1 h 15"/>
                <a:gd name="T118" fmla="*/ 13 w 21"/>
                <a:gd name="T1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15">
                  <a:moveTo>
                    <a:pt x="14" y="0"/>
                  </a:moveTo>
                  <a:lnTo>
                    <a:pt x="14" y="0"/>
                  </a:lnTo>
                  <a:lnTo>
                    <a:pt x="13" y="1"/>
                  </a:lnTo>
                  <a:lnTo>
                    <a:pt x="13" y="1"/>
                  </a:lnTo>
                  <a:lnTo>
                    <a:pt x="14" y="0"/>
                  </a:lnTo>
                  <a:close/>
                  <a:moveTo>
                    <a:pt x="14" y="0"/>
                  </a:moveTo>
                  <a:lnTo>
                    <a:pt x="14" y="0"/>
                  </a:lnTo>
                  <a:lnTo>
                    <a:pt x="14" y="1"/>
                  </a:lnTo>
                  <a:lnTo>
                    <a:pt x="14" y="0"/>
                  </a:lnTo>
                  <a:close/>
                  <a:moveTo>
                    <a:pt x="14" y="0"/>
                  </a:moveTo>
                  <a:cubicBezTo>
                    <a:pt x="14" y="1"/>
                    <a:pt x="15" y="1"/>
                    <a:pt x="16" y="2"/>
                  </a:cubicBezTo>
                  <a:lnTo>
                    <a:pt x="15" y="3"/>
                  </a:lnTo>
                  <a:cubicBezTo>
                    <a:pt x="14" y="2"/>
                    <a:pt x="14" y="2"/>
                    <a:pt x="13" y="1"/>
                  </a:cubicBezTo>
                  <a:lnTo>
                    <a:pt x="14" y="0"/>
                  </a:lnTo>
                  <a:close/>
                  <a:moveTo>
                    <a:pt x="16" y="2"/>
                  </a:moveTo>
                  <a:cubicBezTo>
                    <a:pt x="17" y="4"/>
                    <a:pt x="20" y="6"/>
                    <a:pt x="20" y="8"/>
                  </a:cubicBezTo>
                  <a:lnTo>
                    <a:pt x="19" y="8"/>
                  </a:lnTo>
                  <a:cubicBezTo>
                    <a:pt x="18" y="6"/>
                    <a:pt x="16" y="5"/>
                    <a:pt x="15" y="3"/>
                  </a:cubicBezTo>
                  <a:lnTo>
                    <a:pt x="16" y="2"/>
                  </a:lnTo>
                  <a:close/>
                  <a:moveTo>
                    <a:pt x="20" y="8"/>
                  </a:moveTo>
                  <a:cubicBezTo>
                    <a:pt x="21" y="9"/>
                    <a:pt x="20" y="10"/>
                    <a:pt x="18" y="11"/>
                  </a:cubicBezTo>
                  <a:lnTo>
                    <a:pt x="17" y="10"/>
                  </a:lnTo>
                  <a:cubicBezTo>
                    <a:pt x="19" y="10"/>
                    <a:pt x="19" y="9"/>
                    <a:pt x="19" y="8"/>
                  </a:cubicBezTo>
                  <a:lnTo>
                    <a:pt x="20" y="8"/>
                  </a:lnTo>
                  <a:close/>
                  <a:moveTo>
                    <a:pt x="17" y="10"/>
                  </a:moveTo>
                  <a:lnTo>
                    <a:pt x="17" y="10"/>
                  </a:lnTo>
                  <a:lnTo>
                    <a:pt x="18" y="11"/>
                  </a:lnTo>
                  <a:lnTo>
                    <a:pt x="17" y="10"/>
                  </a:lnTo>
                  <a:close/>
                  <a:moveTo>
                    <a:pt x="18" y="11"/>
                  </a:moveTo>
                  <a:cubicBezTo>
                    <a:pt x="15" y="12"/>
                    <a:pt x="13" y="13"/>
                    <a:pt x="11" y="13"/>
                  </a:cubicBezTo>
                  <a:lnTo>
                    <a:pt x="11" y="12"/>
                  </a:lnTo>
                  <a:cubicBezTo>
                    <a:pt x="13" y="11"/>
                    <a:pt x="15" y="11"/>
                    <a:pt x="17" y="10"/>
                  </a:cubicBezTo>
                  <a:lnTo>
                    <a:pt x="18" y="11"/>
                  </a:lnTo>
                  <a:close/>
                  <a:moveTo>
                    <a:pt x="11" y="13"/>
                  </a:moveTo>
                  <a:cubicBezTo>
                    <a:pt x="9" y="14"/>
                    <a:pt x="7" y="14"/>
                    <a:pt x="6" y="15"/>
                  </a:cubicBezTo>
                  <a:lnTo>
                    <a:pt x="5" y="13"/>
                  </a:lnTo>
                  <a:cubicBezTo>
                    <a:pt x="7" y="13"/>
                    <a:pt x="9" y="12"/>
                    <a:pt x="11" y="12"/>
                  </a:cubicBezTo>
                  <a:lnTo>
                    <a:pt x="11" y="13"/>
                  </a:lnTo>
                  <a:close/>
                  <a:moveTo>
                    <a:pt x="6" y="15"/>
                  </a:moveTo>
                  <a:lnTo>
                    <a:pt x="6" y="15"/>
                  </a:lnTo>
                  <a:lnTo>
                    <a:pt x="5" y="14"/>
                  </a:lnTo>
                  <a:lnTo>
                    <a:pt x="6" y="15"/>
                  </a:lnTo>
                  <a:close/>
                  <a:moveTo>
                    <a:pt x="6" y="15"/>
                  </a:moveTo>
                  <a:cubicBezTo>
                    <a:pt x="5" y="15"/>
                    <a:pt x="5" y="15"/>
                    <a:pt x="4" y="15"/>
                  </a:cubicBezTo>
                  <a:lnTo>
                    <a:pt x="5" y="13"/>
                  </a:lnTo>
                  <a:cubicBezTo>
                    <a:pt x="5" y="13"/>
                    <a:pt x="5" y="13"/>
                    <a:pt x="5" y="13"/>
                  </a:cubicBezTo>
                  <a:lnTo>
                    <a:pt x="6" y="15"/>
                  </a:lnTo>
                  <a:close/>
                  <a:moveTo>
                    <a:pt x="4" y="15"/>
                  </a:moveTo>
                  <a:cubicBezTo>
                    <a:pt x="4" y="14"/>
                    <a:pt x="3" y="14"/>
                    <a:pt x="3" y="14"/>
                  </a:cubicBezTo>
                  <a:lnTo>
                    <a:pt x="3" y="13"/>
                  </a:lnTo>
                  <a:cubicBezTo>
                    <a:pt x="4" y="13"/>
                    <a:pt x="4" y="13"/>
                    <a:pt x="5" y="13"/>
                  </a:cubicBezTo>
                  <a:lnTo>
                    <a:pt x="4" y="15"/>
                  </a:lnTo>
                  <a:close/>
                  <a:moveTo>
                    <a:pt x="3" y="14"/>
                  </a:moveTo>
                  <a:cubicBezTo>
                    <a:pt x="2" y="14"/>
                    <a:pt x="2" y="13"/>
                    <a:pt x="2" y="13"/>
                  </a:cubicBezTo>
                  <a:lnTo>
                    <a:pt x="3" y="12"/>
                  </a:lnTo>
                  <a:cubicBezTo>
                    <a:pt x="3" y="12"/>
                    <a:pt x="3" y="13"/>
                    <a:pt x="3" y="13"/>
                  </a:cubicBezTo>
                  <a:lnTo>
                    <a:pt x="3" y="14"/>
                  </a:lnTo>
                  <a:close/>
                  <a:moveTo>
                    <a:pt x="2" y="13"/>
                  </a:moveTo>
                  <a:lnTo>
                    <a:pt x="2" y="13"/>
                  </a:lnTo>
                  <a:lnTo>
                    <a:pt x="2" y="13"/>
                  </a:lnTo>
                  <a:close/>
                  <a:moveTo>
                    <a:pt x="2" y="13"/>
                  </a:moveTo>
                  <a:cubicBezTo>
                    <a:pt x="2" y="13"/>
                    <a:pt x="2" y="12"/>
                    <a:pt x="2" y="12"/>
                  </a:cubicBezTo>
                  <a:lnTo>
                    <a:pt x="3" y="12"/>
                  </a:lnTo>
                  <a:cubicBezTo>
                    <a:pt x="3" y="13"/>
                    <a:pt x="3" y="12"/>
                    <a:pt x="3" y="12"/>
                  </a:cubicBezTo>
                  <a:lnTo>
                    <a:pt x="2" y="13"/>
                  </a:lnTo>
                  <a:close/>
                  <a:moveTo>
                    <a:pt x="3" y="12"/>
                  </a:moveTo>
                  <a:lnTo>
                    <a:pt x="3" y="12"/>
                  </a:lnTo>
                  <a:lnTo>
                    <a:pt x="3" y="12"/>
                  </a:lnTo>
                  <a:lnTo>
                    <a:pt x="2" y="12"/>
                  </a:lnTo>
                  <a:lnTo>
                    <a:pt x="3" y="12"/>
                  </a:lnTo>
                  <a:close/>
                  <a:moveTo>
                    <a:pt x="2" y="12"/>
                  </a:moveTo>
                  <a:cubicBezTo>
                    <a:pt x="2" y="12"/>
                    <a:pt x="1" y="11"/>
                    <a:pt x="1" y="11"/>
                  </a:cubicBezTo>
                  <a:lnTo>
                    <a:pt x="2" y="10"/>
                  </a:lnTo>
                  <a:cubicBezTo>
                    <a:pt x="2" y="10"/>
                    <a:pt x="3" y="11"/>
                    <a:pt x="3" y="12"/>
                  </a:cubicBezTo>
                  <a:lnTo>
                    <a:pt x="2" y="12"/>
                  </a:lnTo>
                  <a:close/>
                  <a:moveTo>
                    <a:pt x="1" y="11"/>
                  </a:moveTo>
                  <a:cubicBezTo>
                    <a:pt x="0" y="11"/>
                    <a:pt x="0" y="11"/>
                    <a:pt x="0" y="10"/>
                  </a:cubicBezTo>
                  <a:lnTo>
                    <a:pt x="1" y="10"/>
                  </a:lnTo>
                  <a:cubicBezTo>
                    <a:pt x="1" y="10"/>
                    <a:pt x="1" y="10"/>
                    <a:pt x="2" y="10"/>
                  </a:cubicBezTo>
                  <a:lnTo>
                    <a:pt x="1" y="11"/>
                  </a:lnTo>
                  <a:close/>
                  <a:moveTo>
                    <a:pt x="1" y="9"/>
                  </a:moveTo>
                  <a:lnTo>
                    <a:pt x="1" y="10"/>
                  </a:lnTo>
                  <a:lnTo>
                    <a:pt x="1" y="10"/>
                  </a:lnTo>
                  <a:lnTo>
                    <a:pt x="1" y="9"/>
                  </a:lnTo>
                  <a:close/>
                  <a:moveTo>
                    <a:pt x="0" y="10"/>
                  </a:moveTo>
                  <a:lnTo>
                    <a:pt x="0" y="10"/>
                  </a:lnTo>
                  <a:lnTo>
                    <a:pt x="1" y="9"/>
                  </a:lnTo>
                  <a:lnTo>
                    <a:pt x="1" y="9"/>
                  </a:lnTo>
                  <a:lnTo>
                    <a:pt x="0" y="10"/>
                  </a:lnTo>
                  <a:close/>
                  <a:moveTo>
                    <a:pt x="0" y="10"/>
                  </a:moveTo>
                  <a:lnTo>
                    <a:pt x="0" y="10"/>
                  </a:lnTo>
                  <a:lnTo>
                    <a:pt x="1" y="10"/>
                  </a:lnTo>
                  <a:lnTo>
                    <a:pt x="0" y="10"/>
                  </a:lnTo>
                  <a:close/>
                  <a:moveTo>
                    <a:pt x="0" y="10"/>
                  </a:moveTo>
                  <a:cubicBezTo>
                    <a:pt x="0" y="10"/>
                    <a:pt x="0" y="9"/>
                    <a:pt x="0" y="9"/>
                  </a:cubicBezTo>
                  <a:lnTo>
                    <a:pt x="1" y="9"/>
                  </a:lnTo>
                  <a:cubicBezTo>
                    <a:pt x="1" y="9"/>
                    <a:pt x="1" y="9"/>
                    <a:pt x="1" y="9"/>
                  </a:cubicBezTo>
                  <a:lnTo>
                    <a:pt x="0" y="10"/>
                  </a:lnTo>
                  <a:close/>
                  <a:moveTo>
                    <a:pt x="0" y="9"/>
                  </a:moveTo>
                  <a:cubicBezTo>
                    <a:pt x="0" y="9"/>
                    <a:pt x="0" y="9"/>
                    <a:pt x="0" y="9"/>
                  </a:cubicBezTo>
                  <a:lnTo>
                    <a:pt x="1" y="9"/>
                  </a:lnTo>
                  <a:cubicBezTo>
                    <a:pt x="1" y="9"/>
                    <a:pt x="1" y="9"/>
                    <a:pt x="1" y="9"/>
                  </a:cubicBezTo>
                  <a:lnTo>
                    <a:pt x="0" y="9"/>
                  </a:lnTo>
                  <a:close/>
                  <a:moveTo>
                    <a:pt x="1" y="9"/>
                  </a:moveTo>
                  <a:lnTo>
                    <a:pt x="1" y="9"/>
                  </a:lnTo>
                  <a:lnTo>
                    <a:pt x="1" y="9"/>
                  </a:lnTo>
                  <a:close/>
                  <a:moveTo>
                    <a:pt x="0" y="9"/>
                  </a:moveTo>
                  <a:cubicBezTo>
                    <a:pt x="0" y="8"/>
                    <a:pt x="0" y="7"/>
                    <a:pt x="1" y="7"/>
                  </a:cubicBezTo>
                  <a:lnTo>
                    <a:pt x="2" y="8"/>
                  </a:lnTo>
                  <a:cubicBezTo>
                    <a:pt x="1" y="8"/>
                    <a:pt x="1" y="8"/>
                    <a:pt x="1" y="9"/>
                  </a:cubicBezTo>
                  <a:lnTo>
                    <a:pt x="0" y="9"/>
                  </a:lnTo>
                  <a:close/>
                  <a:moveTo>
                    <a:pt x="2" y="8"/>
                  </a:moveTo>
                  <a:lnTo>
                    <a:pt x="2" y="8"/>
                  </a:lnTo>
                  <a:lnTo>
                    <a:pt x="2" y="8"/>
                  </a:lnTo>
                  <a:lnTo>
                    <a:pt x="2" y="7"/>
                  </a:lnTo>
                  <a:lnTo>
                    <a:pt x="2" y="8"/>
                  </a:lnTo>
                  <a:close/>
                  <a:moveTo>
                    <a:pt x="1" y="7"/>
                  </a:moveTo>
                  <a:cubicBezTo>
                    <a:pt x="1" y="6"/>
                    <a:pt x="2" y="6"/>
                    <a:pt x="2" y="6"/>
                  </a:cubicBezTo>
                  <a:lnTo>
                    <a:pt x="3" y="7"/>
                  </a:lnTo>
                  <a:cubicBezTo>
                    <a:pt x="3" y="7"/>
                    <a:pt x="2" y="8"/>
                    <a:pt x="2" y="8"/>
                  </a:cubicBezTo>
                  <a:lnTo>
                    <a:pt x="1" y="7"/>
                  </a:lnTo>
                  <a:close/>
                  <a:moveTo>
                    <a:pt x="2" y="6"/>
                  </a:moveTo>
                  <a:cubicBezTo>
                    <a:pt x="3" y="5"/>
                    <a:pt x="5" y="4"/>
                    <a:pt x="7" y="4"/>
                  </a:cubicBezTo>
                  <a:lnTo>
                    <a:pt x="7" y="5"/>
                  </a:lnTo>
                  <a:cubicBezTo>
                    <a:pt x="5" y="5"/>
                    <a:pt x="4" y="6"/>
                    <a:pt x="3" y="7"/>
                  </a:cubicBezTo>
                  <a:lnTo>
                    <a:pt x="2" y="6"/>
                  </a:lnTo>
                  <a:close/>
                  <a:moveTo>
                    <a:pt x="7" y="4"/>
                  </a:moveTo>
                  <a:lnTo>
                    <a:pt x="7" y="4"/>
                  </a:lnTo>
                  <a:lnTo>
                    <a:pt x="7" y="4"/>
                  </a:lnTo>
                  <a:close/>
                  <a:moveTo>
                    <a:pt x="7" y="4"/>
                  </a:moveTo>
                  <a:cubicBezTo>
                    <a:pt x="8" y="4"/>
                    <a:pt x="8" y="3"/>
                    <a:pt x="9" y="2"/>
                  </a:cubicBezTo>
                  <a:lnTo>
                    <a:pt x="10" y="3"/>
                  </a:lnTo>
                  <a:cubicBezTo>
                    <a:pt x="9" y="4"/>
                    <a:pt x="8" y="5"/>
                    <a:pt x="7" y="5"/>
                  </a:cubicBezTo>
                  <a:lnTo>
                    <a:pt x="7" y="4"/>
                  </a:lnTo>
                  <a:close/>
                  <a:moveTo>
                    <a:pt x="9" y="2"/>
                  </a:moveTo>
                  <a:cubicBezTo>
                    <a:pt x="10" y="2"/>
                    <a:pt x="11" y="1"/>
                    <a:pt x="12" y="0"/>
                  </a:cubicBezTo>
                  <a:lnTo>
                    <a:pt x="12" y="2"/>
                  </a:lnTo>
                  <a:cubicBezTo>
                    <a:pt x="11" y="2"/>
                    <a:pt x="11" y="3"/>
                    <a:pt x="10" y="3"/>
                  </a:cubicBezTo>
                  <a:lnTo>
                    <a:pt x="9" y="2"/>
                  </a:lnTo>
                  <a:close/>
                  <a:moveTo>
                    <a:pt x="12" y="2"/>
                  </a:moveTo>
                  <a:lnTo>
                    <a:pt x="12" y="2"/>
                  </a:lnTo>
                  <a:lnTo>
                    <a:pt x="12" y="1"/>
                  </a:lnTo>
                  <a:lnTo>
                    <a:pt x="12" y="2"/>
                  </a:lnTo>
                  <a:close/>
                  <a:moveTo>
                    <a:pt x="12" y="0"/>
                  </a:moveTo>
                  <a:lnTo>
                    <a:pt x="12" y="0"/>
                  </a:lnTo>
                  <a:lnTo>
                    <a:pt x="12" y="2"/>
                  </a:lnTo>
                  <a:lnTo>
                    <a:pt x="12" y="2"/>
                  </a:lnTo>
                  <a:lnTo>
                    <a:pt x="12" y="0"/>
                  </a:lnTo>
                  <a:close/>
                  <a:moveTo>
                    <a:pt x="12" y="2"/>
                  </a:moveTo>
                  <a:lnTo>
                    <a:pt x="12" y="2"/>
                  </a:lnTo>
                  <a:lnTo>
                    <a:pt x="12" y="1"/>
                  </a:lnTo>
                  <a:lnTo>
                    <a:pt x="12" y="2"/>
                  </a:lnTo>
                  <a:close/>
                  <a:moveTo>
                    <a:pt x="12" y="0"/>
                  </a:moveTo>
                  <a:cubicBezTo>
                    <a:pt x="12" y="0"/>
                    <a:pt x="12" y="0"/>
                    <a:pt x="12" y="0"/>
                  </a:cubicBezTo>
                  <a:lnTo>
                    <a:pt x="12" y="2"/>
                  </a:lnTo>
                  <a:cubicBezTo>
                    <a:pt x="12" y="2"/>
                    <a:pt x="12" y="2"/>
                    <a:pt x="12" y="2"/>
                  </a:cubicBezTo>
                  <a:lnTo>
                    <a:pt x="12" y="0"/>
                  </a:lnTo>
                  <a:close/>
                  <a:moveTo>
                    <a:pt x="12" y="2"/>
                  </a:moveTo>
                  <a:lnTo>
                    <a:pt x="12" y="2"/>
                  </a:lnTo>
                  <a:lnTo>
                    <a:pt x="12" y="1"/>
                  </a:lnTo>
                  <a:lnTo>
                    <a:pt x="12" y="2"/>
                  </a:lnTo>
                  <a:close/>
                  <a:moveTo>
                    <a:pt x="12" y="0"/>
                  </a:moveTo>
                  <a:cubicBezTo>
                    <a:pt x="12" y="0"/>
                    <a:pt x="12" y="0"/>
                    <a:pt x="12" y="0"/>
                  </a:cubicBezTo>
                  <a:lnTo>
                    <a:pt x="13" y="1"/>
                  </a:lnTo>
                  <a:cubicBezTo>
                    <a:pt x="13" y="1"/>
                    <a:pt x="12" y="1"/>
                    <a:pt x="12" y="2"/>
                  </a:cubicBezTo>
                  <a:lnTo>
                    <a:pt x="12" y="0"/>
                  </a:lnTo>
                  <a:close/>
                  <a:moveTo>
                    <a:pt x="13" y="1"/>
                  </a:moveTo>
                  <a:lnTo>
                    <a:pt x="13" y="1"/>
                  </a:lnTo>
                  <a:lnTo>
                    <a:pt x="12" y="1"/>
                  </a:lnTo>
                  <a:lnTo>
                    <a:pt x="13" y="1"/>
                  </a:lnTo>
                  <a:close/>
                  <a:moveTo>
                    <a:pt x="12" y="0"/>
                  </a:moveTo>
                  <a:cubicBezTo>
                    <a:pt x="13" y="0"/>
                    <a:pt x="14" y="0"/>
                    <a:pt x="14" y="0"/>
                  </a:cubicBezTo>
                  <a:lnTo>
                    <a:pt x="13" y="1"/>
                  </a:lnTo>
                  <a:cubicBezTo>
                    <a:pt x="13" y="1"/>
                    <a:pt x="13" y="1"/>
                    <a:pt x="13" y="1"/>
                  </a:cubicBezTo>
                  <a:lnTo>
                    <a:pt x="12" y="0"/>
                  </a:lnTo>
                  <a:close/>
                  <a:moveTo>
                    <a:pt x="13" y="1"/>
                  </a:moveTo>
                  <a:lnTo>
                    <a:pt x="13" y="1"/>
                  </a:lnTo>
                  <a:lnTo>
                    <a:pt x="13" y="1"/>
                  </a:lnTo>
                  <a:lnTo>
                    <a:pt x="14" y="1"/>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8" name="Freeform 698"/>
            <p:cNvSpPr>
              <a:spLocks noEditPoints="1"/>
            </p:cNvSpPr>
            <p:nvPr/>
          </p:nvSpPr>
          <p:spPr bwMode="auto">
            <a:xfrm>
              <a:off x="2690" y="1671"/>
              <a:ext cx="157" cy="72"/>
            </a:xfrm>
            <a:custGeom>
              <a:avLst/>
              <a:gdLst>
                <a:gd name="T0" fmla="*/ 13 w 28"/>
                <a:gd name="T1" fmla="*/ 2 h 13"/>
                <a:gd name="T2" fmla="*/ 13 w 28"/>
                <a:gd name="T3" fmla="*/ 3 h 13"/>
                <a:gd name="T4" fmla="*/ 13 w 28"/>
                <a:gd name="T5" fmla="*/ 2 h 13"/>
                <a:gd name="T6" fmla="*/ 11 w 28"/>
                <a:gd name="T7" fmla="*/ 2 h 13"/>
                <a:gd name="T8" fmla="*/ 11 w 28"/>
                <a:gd name="T9" fmla="*/ 3 h 13"/>
                <a:gd name="T10" fmla="*/ 11 w 28"/>
                <a:gd name="T11" fmla="*/ 2 h 13"/>
                <a:gd name="T12" fmla="*/ 1 w 28"/>
                <a:gd name="T13" fmla="*/ 8 h 13"/>
                <a:gd name="T14" fmla="*/ 6 w 28"/>
                <a:gd name="T15" fmla="*/ 6 h 13"/>
                <a:gd name="T16" fmla="*/ 1 w 28"/>
                <a:gd name="T17" fmla="*/ 7 h 13"/>
                <a:gd name="T18" fmla="*/ 1 w 28"/>
                <a:gd name="T19" fmla="*/ 8 h 13"/>
                <a:gd name="T20" fmla="*/ 1 w 28"/>
                <a:gd name="T21" fmla="*/ 8 h 13"/>
                <a:gd name="T22" fmla="*/ 0 w 28"/>
                <a:gd name="T23" fmla="*/ 8 h 13"/>
                <a:gd name="T24" fmla="*/ 1 w 28"/>
                <a:gd name="T25" fmla="*/ 8 h 13"/>
                <a:gd name="T26" fmla="*/ 0 w 28"/>
                <a:gd name="T27" fmla="*/ 8 h 13"/>
                <a:gd name="T28" fmla="*/ 3 w 28"/>
                <a:gd name="T29" fmla="*/ 11 h 13"/>
                <a:gd name="T30" fmla="*/ 1 w 28"/>
                <a:gd name="T31" fmla="*/ 9 h 13"/>
                <a:gd name="T32" fmla="*/ 2 w 28"/>
                <a:gd name="T33" fmla="*/ 11 h 13"/>
                <a:gd name="T34" fmla="*/ 3 w 28"/>
                <a:gd name="T35" fmla="*/ 11 h 13"/>
                <a:gd name="T36" fmla="*/ 3 w 28"/>
                <a:gd name="T37" fmla="*/ 11 h 13"/>
                <a:gd name="T38" fmla="*/ 2 w 28"/>
                <a:gd name="T39" fmla="*/ 11 h 13"/>
                <a:gd name="T40" fmla="*/ 4 w 28"/>
                <a:gd name="T41" fmla="*/ 11 h 13"/>
                <a:gd name="T42" fmla="*/ 3 w 28"/>
                <a:gd name="T43" fmla="*/ 11 h 13"/>
                <a:gd name="T44" fmla="*/ 4 w 28"/>
                <a:gd name="T45" fmla="*/ 13 h 13"/>
                <a:gd name="T46" fmla="*/ 4 w 28"/>
                <a:gd name="T47" fmla="*/ 11 h 13"/>
                <a:gd name="T48" fmla="*/ 4 w 28"/>
                <a:gd name="T49" fmla="*/ 13 h 13"/>
                <a:gd name="T50" fmla="*/ 9 w 28"/>
                <a:gd name="T51" fmla="*/ 12 h 13"/>
                <a:gd name="T52" fmla="*/ 9 w 28"/>
                <a:gd name="T53" fmla="*/ 12 h 13"/>
                <a:gd name="T54" fmla="*/ 9 w 28"/>
                <a:gd name="T55" fmla="*/ 13 h 13"/>
                <a:gd name="T56" fmla="*/ 11 w 28"/>
                <a:gd name="T57" fmla="*/ 12 h 13"/>
                <a:gd name="T58" fmla="*/ 9 w 28"/>
                <a:gd name="T59" fmla="*/ 12 h 13"/>
                <a:gd name="T60" fmla="*/ 13 w 28"/>
                <a:gd name="T61" fmla="*/ 12 h 13"/>
                <a:gd name="T62" fmla="*/ 13 w 28"/>
                <a:gd name="T63" fmla="*/ 11 h 13"/>
                <a:gd name="T64" fmla="*/ 13 w 28"/>
                <a:gd name="T65" fmla="*/ 12 h 13"/>
                <a:gd name="T66" fmla="*/ 27 w 28"/>
                <a:gd name="T67" fmla="*/ 7 h 13"/>
                <a:gd name="T68" fmla="*/ 26 w 28"/>
                <a:gd name="T69" fmla="*/ 6 h 13"/>
                <a:gd name="T70" fmla="*/ 27 w 28"/>
                <a:gd name="T71" fmla="*/ 7 h 13"/>
                <a:gd name="T72" fmla="*/ 27 w 28"/>
                <a:gd name="T73" fmla="*/ 3 h 13"/>
                <a:gd name="T74" fmla="*/ 27 w 28"/>
                <a:gd name="T75" fmla="*/ 5 h 13"/>
                <a:gd name="T76" fmla="*/ 27 w 28"/>
                <a:gd name="T77" fmla="*/ 1 h 13"/>
                <a:gd name="T78" fmla="*/ 26 w 28"/>
                <a:gd name="T79" fmla="*/ 2 h 13"/>
                <a:gd name="T80" fmla="*/ 27 w 28"/>
                <a:gd name="T81" fmla="*/ 1 h 13"/>
                <a:gd name="T82" fmla="*/ 26 w 28"/>
                <a:gd name="T83" fmla="*/ 0 h 13"/>
                <a:gd name="T84" fmla="*/ 26 w 28"/>
                <a:gd name="T85" fmla="*/ 1 h 13"/>
                <a:gd name="T86" fmla="*/ 26 w 28"/>
                <a:gd name="T87" fmla="*/ 0 h 13"/>
                <a:gd name="T88" fmla="*/ 20 w 28"/>
                <a:gd name="T89" fmla="*/ 2 h 13"/>
                <a:gd name="T90" fmla="*/ 22 w 28"/>
                <a:gd name="T9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13">
                  <a:moveTo>
                    <a:pt x="20" y="2"/>
                  </a:moveTo>
                  <a:cubicBezTo>
                    <a:pt x="17" y="2"/>
                    <a:pt x="17" y="2"/>
                    <a:pt x="13" y="3"/>
                  </a:cubicBezTo>
                  <a:lnTo>
                    <a:pt x="13" y="2"/>
                  </a:lnTo>
                  <a:cubicBezTo>
                    <a:pt x="17" y="1"/>
                    <a:pt x="17" y="1"/>
                    <a:pt x="19" y="1"/>
                  </a:cubicBezTo>
                  <a:lnTo>
                    <a:pt x="20" y="2"/>
                  </a:lnTo>
                  <a:close/>
                  <a:moveTo>
                    <a:pt x="13" y="3"/>
                  </a:moveTo>
                  <a:lnTo>
                    <a:pt x="11" y="3"/>
                  </a:lnTo>
                  <a:lnTo>
                    <a:pt x="11" y="2"/>
                  </a:lnTo>
                  <a:lnTo>
                    <a:pt x="13" y="2"/>
                  </a:lnTo>
                  <a:lnTo>
                    <a:pt x="13" y="3"/>
                  </a:lnTo>
                  <a:close/>
                  <a:moveTo>
                    <a:pt x="11" y="2"/>
                  </a:moveTo>
                  <a:lnTo>
                    <a:pt x="11" y="2"/>
                  </a:lnTo>
                  <a:lnTo>
                    <a:pt x="11" y="3"/>
                  </a:lnTo>
                  <a:lnTo>
                    <a:pt x="11" y="2"/>
                  </a:lnTo>
                  <a:close/>
                  <a:moveTo>
                    <a:pt x="11" y="3"/>
                  </a:moveTo>
                  <a:cubicBezTo>
                    <a:pt x="9" y="4"/>
                    <a:pt x="7" y="5"/>
                    <a:pt x="6" y="6"/>
                  </a:cubicBezTo>
                  <a:lnTo>
                    <a:pt x="5" y="5"/>
                  </a:lnTo>
                  <a:cubicBezTo>
                    <a:pt x="7" y="4"/>
                    <a:pt x="9" y="3"/>
                    <a:pt x="11" y="2"/>
                  </a:cubicBezTo>
                  <a:lnTo>
                    <a:pt x="11" y="3"/>
                  </a:lnTo>
                  <a:close/>
                  <a:moveTo>
                    <a:pt x="6" y="6"/>
                  </a:moveTo>
                  <a:cubicBezTo>
                    <a:pt x="4" y="6"/>
                    <a:pt x="3" y="7"/>
                    <a:pt x="1" y="8"/>
                  </a:cubicBezTo>
                  <a:lnTo>
                    <a:pt x="1" y="7"/>
                  </a:lnTo>
                  <a:cubicBezTo>
                    <a:pt x="2" y="6"/>
                    <a:pt x="4" y="5"/>
                    <a:pt x="5" y="5"/>
                  </a:cubicBezTo>
                  <a:lnTo>
                    <a:pt x="6" y="6"/>
                  </a:lnTo>
                  <a:close/>
                  <a:moveTo>
                    <a:pt x="1" y="8"/>
                  </a:moveTo>
                  <a:lnTo>
                    <a:pt x="1" y="8"/>
                  </a:lnTo>
                  <a:lnTo>
                    <a:pt x="1" y="7"/>
                  </a:lnTo>
                  <a:lnTo>
                    <a:pt x="1" y="8"/>
                  </a:lnTo>
                  <a:close/>
                  <a:moveTo>
                    <a:pt x="1" y="8"/>
                  </a:moveTo>
                  <a:cubicBezTo>
                    <a:pt x="1" y="8"/>
                    <a:pt x="1" y="8"/>
                    <a:pt x="1" y="8"/>
                  </a:cubicBezTo>
                  <a:lnTo>
                    <a:pt x="0" y="7"/>
                  </a:lnTo>
                  <a:cubicBezTo>
                    <a:pt x="0" y="7"/>
                    <a:pt x="1" y="7"/>
                    <a:pt x="1" y="7"/>
                  </a:cubicBezTo>
                  <a:lnTo>
                    <a:pt x="1" y="8"/>
                  </a:lnTo>
                  <a:close/>
                  <a:moveTo>
                    <a:pt x="1" y="8"/>
                  </a:moveTo>
                  <a:cubicBezTo>
                    <a:pt x="1" y="8"/>
                    <a:pt x="1" y="8"/>
                    <a:pt x="1" y="8"/>
                  </a:cubicBezTo>
                  <a:lnTo>
                    <a:pt x="0" y="8"/>
                  </a:lnTo>
                  <a:cubicBezTo>
                    <a:pt x="0" y="8"/>
                    <a:pt x="0" y="7"/>
                    <a:pt x="0" y="7"/>
                  </a:cubicBezTo>
                  <a:lnTo>
                    <a:pt x="1" y="8"/>
                  </a:lnTo>
                  <a:close/>
                  <a:moveTo>
                    <a:pt x="1" y="8"/>
                  </a:moveTo>
                  <a:cubicBezTo>
                    <a:pt x="1" y="8"/>
                    <a:pt x="1" y="9"/>
                    <a:pt x="1" y="9"/>
                  </a:cubicBezTo>
                  <a:lnTo>
                    <a:pt x="0" y="10"/>
                  </a:lnTo>
                  <a:cubicBezTo>
                    <a:pt x="0" y="9"/>
                    <a:pt x="0" y="9"/>
                    <a:pt x="0" y="8"/>
                  </a:cubicBezTo>
                  <a:lnTo>
                    <a:pt x="1" y="8"/>
                  </a:lnTo>
                  <a:close/>
                  <a:moveTo>
                    <a:pt x="1" y="9"/>
                  </a:moveTo>
                  <a:cubicBezTo>
                    <a:pt x="2" y="10"/>
                    <a:pt x="2" y="10"/>
                    <a:pt x="3" y="11"/>
                  </a:cubicBezTo>
                  <a:lnTo>
                    <a:pt x="2" y="12"/>
                  </a:lnTo>
                  <a:cubicBezTo>
                    <a:pt x="1" y="11"/>
                    <a:pt x="1" y="11"/>
                    <a:pt x="0" y="10"/>
                  </a:cubicBezTo>
                  <a:lnTo>
                    <a:pt x="1" y="9"/>
                  </a:lnTo>
                  <a:close/>
                  <a:moveTo>
                    <a:pt x="2" y="12"/>
                  </a:moveTo>
                  <a:lnTo>
                    <a:pt x="2" y="12"/>
                  </a:lnTo>
                  <a:lnTo>
                    <a:pt x="2" y="11"/>
                  </a:lnTo>
                  <a:lnTo>
                    <a:pt x="2" y="12"/>
                  </a:lnTo>
                  <a:close/>
                  <a:moveTo>
                    <a:pt x="3" y="11"/>
                  </a:moveTo>
                  <a:lnTo>
                    <a:pt x="3" y="11"/>
                  </a:lnTo>
                  <a:lnTo>
                    <a:pt x="2" y="12"/>
                  </a:lnTo>
                  <a:lnTo>
                    <a:pt x="2" y="12"/>
                  </a:lnTo>
                  <a:lnTo>
                    <a:pt x="3" y="11"/>
                  </a:lnTo>
                  <a:close/>
                  <a:moveTo>
                    <a:pt x="3" y="11"/>
                  </a:moveTo>
                  <a:lnTo>
                    <a:pt x="3" y="11"/>
                  </a:lnTo>
                  <a:lnTo>
                    <a:pt x="2" y="11"/>
                  </a:lnTo>
                  <a:lnTo>
                    <a:pt x="3" y="11"/>
                  </a:lnTo>
                  <a:close/>
                  <a:moveTo>
                    <a:pt x="3" y="11"/>
                  </a:moveTo>
                  <a:cubicBezTo>
                    <a:pt x="3" y="11"/>
                    <a:pt x="3" y="11"/>
                    <a:pt x="4" y="11"/>
                  </a:cubicBezTo>
                  <a:lnTo>
                    <a:pt x="3" y="12"/>
                  </a:lnTo>
                  <a:cubicBezTo>
                    <a:pt x="3" y="12"/>
                    <a:pt x="2" y="12"/>
                    <a:pt x="2" y="12"/>
                  </a:cubicBezTo>
                  <a:lnTo>
                    <a:pt x="3" y="11"/>
                  </a:lnTo>
                  <a:close/>
                  <a:moveTo>
                    <a:pt x="4" y="11"/>
                  </a:moveTo>
                  <a:cubicBezTo>
                    <a:pt x="4" y="11"/>
                    <a:pt x="4" y="11"/>
                    <a:pt x="4" y="11"/>
                  </a:cubicBezTo>
                  <a:lnTo>
                    <a:pt x="4" y="13"/>
                  </a:lnTo>
                  <a:cubicBezTo>
                    <a:pt x="4" y="13"/>
                    <a:pt x="3" y="12"/>
                    <a:pt x="3" y="12"/>
                  </a:cubicBezTo>
                  <a:lnTo>
                    <a:pt x="4" y="11"/>
                  </a:lnTo>
                  <a:close/>
                  <a:moveTo>
                    <a:pt x="4" y="11"/>
                  </a:moveTo>
                  <a:cubicBezTo>
                    <a:pt x="6" y="12"/>
                    <a:pt x="7" y="12"/>
                    <a:pt x="9" y="12"/>
                  </a:cubicBezTo>
                  <a:lnTo>
                    <a:pt x="9" y="13"/>
                  </a:lnTo>
                  <a:cubicBezTo>
                    <a:pt x="7" y="13"/>
                    <a:pt x="6" y="13"/>
                    <a:pt x="4" y="13"/>
                  </a:cubicBezTo>
                  <a:lnTo>
                    <a:pt x="4" y="11"/>
                  </a:lnTo>
                  <a:close/>
                  <a:moveTo>
                    <a:pt x="9" y="12"/>
                  </a:moveTo>
                  <a:lnTo>
                    <a:pt x="9" y="12"/>
                  </a:lnTo>
                  <a:lnTo>
                    <a:pt x="9" y="13"/>
                  </a:lnTo>
                  <a:lnTo>
                    <a:pt x="9" y="12"/>
                  </a:lnTo>
                  <a:close/>
                  <a:moveTo>
                    <a:pt x="9" y="12"/>
                  </a:moveTo>
                  <a:lnTo>
                    <a:pt x="9" y="12"/>
                  </a:lnTo>
                  <a:lnTo>
                    <a:pt x="9" y="13"/>
                  </a:lnTo>
                  <a:lnTo>
                    <a:pt x="9" y="13"/>
                  </a:lnTo>
                  <a:lnTo>
                    <a:pt x="9" y="12"/>
                  </a:lnTo>
                  <a:close/>
                  <a:moveTo>
                    <a:pt x="9" y="12"/>
                  </a:moveTo>
                  <a:cubicBezTo>
                    <a:pt x="9" y="12"/>
                    <a:pt x="10" y="12"/>
                    <a:pt x="11" y="12"/>
                  </a:cubicBezTo>
                  <a:lnTo>
                    <a:pt x="11" y="13"/>
                  </a:lnTo>
                  <a:cubicBezTo>
                    <a:pt x="10" y="13"/>
                    <a:pt x="9" y="13"/>
                    <a:pt x="9" y="13"/>
                  </a:cubicBezTo>
                  <a:lnTo>
                    <a:pt x="9" y="12"/>
                  </a:lnTo>
                  <a:close/>
                  <a:moveTo>
                    <a:pt x="11" y="12"/>
                  </a:moveTo>
                  <a:cubicBezTo>
                    <a:pt x="11" y="11"/>
                    <a:pt x="12" y="11"/>
                    <a:pt x="13" y="11"/>
                  </a:cubicBezTo>
                  <a:lnTo>
                    <a:pt x="13" y="12"/>
                  </a:lnTo>
                  <a:cubicBezTo>
                    <a:pt x="12" y="12"/>
                    <a:pt x="12" y="13"/>
                    <a:pt x="11" y="13"/>
                  </a:cubicBezTo>
                  <a:lnTo>
                    <a:pt x="11" y="12"/>
                  </a:lnTo>
                  <a:close/>
                  <a:moveTo>
                    <a:pt x="13" y="11"/>
                  </a:moveTo>
                  <a:cubicBezTo>
                    <a:pt x="18" y="10"/>
                    <a:pt x="24" y="8"/>
                    <a:pt x="26" y="6"/>
                  </a:cubicBezTo>
                  <a:lnTo>
                    <a:pt x="27" y="7"/>
                  </a:lnTo>
                  <a:cubicBezTo>
                    <a:pt x="25" y="9"/>
                    <a:pt x="18" y="11"/>
                    <a:pt x="13" y="12"/>
                  </a:cubicBezTo>
                  <a:lnTo>
                    <a:pt x="13" y="11"/>
                  </a:lnTo>
                  <a:close/>
                  <a:moveTo>
                    <a:pt x="27" y="7"/>
                  </a:moveTo>
                  <a:lnTo>
                    <a:pt x="27" y="7"/>
                  </a:lnTo>
                  <a:lnTo>
                    <a:pt x="26" y="7"/>
                  </a:lnTo>
                  <a:lnTo>
                    <a:pt x="27" y="7"/>
                  </a:lnTo>
                  <a:close/>
                  <a:moveTo>
                    <a:pt x="26" y="6"/>
                  </a:moveTo>
                  <a:cubicBezTo>
                    <a:pt x="26" y="6"/>
                    <a:pt x="27" y="6"/>
                    <a:pt x="27" y="5"/>
                  </a:cubicBezTo>
                  <a:lnTo>
                    <a:pt x="28" y="6"/>
                  </a:lnTo>
                  <a:cubicBezTo>
                    <a:pt x="28" y="6"/>
                    <a:pt x="27" y="7"/>
                    <a:pt x="27" y="7"/>
                  </a:cubicBezTo>
                  <a:lnTo>
                    <a:pt x="26" y="6"/>
                  </a:lnTo>
                  <a:close/>
                  <a:moveTo>
                    <a:pt x="27" y="5"/>
                  </a:moveTo>
                  <a:cubicBezTo>
                    <a:pt x="27" y="5"/>
                    <a:pt x="27" y="4"/>
                    <a:pt x="27" y="3"/>
                  </a:cubicBezTo>
                  <a:lnTo>
                    <a:pt x="28" y="3"/>
                  </a:lnTo>
                  <a:cubicBezTo>
                    <a:pt x="28" y="4"/>
                    <a:pt x="28" y="5"/>
                    <a:pt x="28" y="6"/>
                  </a:cubicBezTo>
                  <a:lnTo>
                    <a:pt x="27" y="5"/>
                  </a:lnTo>
                  <a:close/>
                  <a:moveTo>
                    <a:pt x="27" y="3"/>
                  </a:moveTo>
                  <a:cubicBezTo>
                    <a:pt x="27" y="3"/>
                    <a:pt x="27" y="2"/>
                    <a:pt x="26" y="2"/>
                  </a:cubicBezTo>
                  <a:lnTo>
                    <a:pt x="27" y="1"/>
                  </a:lnTo>
                  <a:cubicBezTo>
                    <a:pt x="28" y="2"/>
                    <a:pt x="28" y="2"/>
                    <a:pt x="28" y="3"/>
                  </a:cubicBezTo>
                  <a:lnTo>
                    <a:pt x="27" y="3"/>
                  </a:lnTo>
                  <a:close/>
                  <a:moveTo>
                    <a:pt x="26" y="2"/>
                  </a:moveTo>
                  <a:cubicBezTo>
                    <a:pt x="26" y="2"/>
                    <a:pt x="26" y="1"/>
                    <a:pt x="26" y="1"/>
                  </a:cubicBezTo>
                  <a:lnTo>
                    <a:pt x="26" y="0"/>
                  </a:lnTo>
                  <a:cubicBezTo>
                    <a:pt x="27" y="0"/>
                    <a:pt x="27" y="1"/>
                    <a:pt x="27" y="1"/>
                  </a:cubicBezTo>
                  <a:lnTo>
                    <a:pt x="26" y="2"/>
                  </a:lnTo>
                  <a:close/>
                  <a:moveTo>
                    <a:pt x="26" y="0"/>
                  </a:moveTo>
                  <a:lnTo>
                    <a:pt x="26" y="0"/>
                  </a:lnTo>
                  <a:lnTo>
                    <a:pt x="26" y="1"/>
                  </a:lnTo>
                  <a:lnTo>
                    <a:pt x="26" y="0"/>
                  </a:lnTo>
                  <a:close/>
                  <a:moveTo>
                    <a:pt x="26" y="1"/>
                  </a:moveTo>
                  <a:cubicBezTo>
                    <a:pt x="25" y="1"/>
                    <a:pt x="23" y="1"/>
                    <a:pt x="22" y="2"/>
                  </a:cubicBezTo>
                  <a:lnTo>
                    <a:pt x="22" y="0"/>
                  </a:lnTo>
                  <a:cubicBezTo>
                    <a:pt x="23" y="0"/>
                    <a:pt x="25" y="0"/>
                    <a:pt x="26" y="0"/>
                  </a:cubicBezTo>
                  <a:lnTo>
                    <a:pt x="26" y="1"/>
                  </a:lnTo>
                  <a:close/>
                  <a:moveTo>
                    <a:pt x="22" y="2"/>
                  </a:moveTo>
                  <a:cubicBezTo>
                    <a:pt x="21" y="2"/>
                    <a:pt x="20" y="2"/>
                    <a:pt x="20" y="2"/>
                  </a:cubicBezTo>
                  <a:lnTo>
                    <a:pt x="20" y="1"/>
                  </a:lnTo>
                  <a:cubicBezTo>
                    <a:pt x="20" y="1"/>
                    <a:pt x="21" y="0"/>
                    <a:pt x="22" y="0"/>
                  </a:cubicBezTo>
                  <a:lnTo>
                    <a:pt x="2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19" name="Freeform 699"/>
            <p:cNvSpPr>
              <a:spLocks/>
            </p:cNvSpPr>
            <p:nvPr/>
          </p:nvSpPr>
          <p:spPr bwMode="auto">
            <a:xfrm>
              <a:off x="2662" y="1710"/>
              <a:ext cx="34" cy="39"/>
            </a:xfrm>
            <a:custGeom>
              <a:avLst/>
              <a:gdLst>
                <a:gd name="T0" fmla="*/ 4 w 6"/>
                <a:gd name="T1" fmla="*/ 2 h 7"/>
                <a:gd name="T2" fmla="*/ 2 w 6"/>
                <a:gd name="T3" fmla="*/ 0 h 7"/>
                <a:gd name="T4" fmla="*/ 1 w 6"/>
                <a:gd name="T5" fmla="*/ 5 h 7"/>
                <a:gd name="T6" fmla="*/ 5 w 6"/>
                <a:gd name="T7" fmla="*/ 6 h 7"/>
                <a:gd name="T8" fmla="*/ 4 w 6"/>
                <a:gd name="T9" fmla="*/ 2 h 7"/>
              </a:gdLst>
              <a:ahLst/>
              <a:cxnLst>
                <a:cxn ang="0">
                  <a:pos x="T0" y="T1"/>
                </a:cxn>
                <a:cxn ang="0">
                  <a:pos x="T2" y="T3"/>
                </a:cxn>
                <a:cxn ang="0">
                  <a:pos x="T4" y="T5"/>
                </a:cxn>
                <a:cxn ang="0">
                  <a:pos x="T6" y="T7"/>
                </a:cxn>
                <a:cxn ang="0">
                  <a:pos x="T8" y="T9"/>
                </a:cxn>
              </a:cxnLst>
              <a:rect l="0" t="0" r="r" b="b"/>
              <a:pathLst>
                <a:path w="6" h="7">
                  <a:moveTo>
                    <a:pt x="4" y="2"/>
                  </a:moveTo>
                  <a:cubicBezTo>
                    <a:pt x="4" y="1"/>
                    <a:pt x="3" y="0"/>
                    <a:pt x="2" y="0"/>
                  </a:cubicBezTo>
                  <a:cubicBezTo>
                    <a:pt x="1" y="1"/>
                    <a:pt x="0" y="4"/>
                    <a:pt x="1" y="5"/>
                  </a:cubicBezTo>
                  <a:cubicBezTo>
                    <a:pt x="2" y="7"/>
                    <a:pt x="6" y="7"/>
                    <a:pt x="5" y="6"/>
                  </a:cubicBezTo>
                  <a:cubicBezTo>
                    <a:pt x="5" y="4"/>
                    <a:pt x="5" y="4"/>
                    <a:pt x="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0" name="Freeform 700"/>
            <p:cNvSpPr>
              <a:spLocks noEditPoints="1"/>
            </p:cNvSpPr>
            <p:nvPr/>
          </p:nvSpPr>
          <p:spPr bwMode="auto">
            <a:xfrm>
              <a:off x="2657" y="1710"/>
              <a:ext cx="39" cy="39"/>
            </a:xfrm>
            <a:custGeom>
              <a:avLst/>
              <a:gdLst>
                <a:gd name="T0" fmla="*/ 4 w 7"/>
                <a:gd name="T1" fmla="*/ 2 h 7"/>
                <a:gd name="T2" fmla="*/ 6 w 7"/>
                <a:gd name="T3" fmla="*/ 2 h 7"/>
                <a:gd name="T4" fmla="*/ 4 w 7"/>
                <a:gd name="T5" fmla="*/ 2 h 7"/>
                <a:gd name="T6" fmla="*/ 4 w 7"/>
                <a:gd name="T7" fmla="*/ 0 h 7"/>
                <a:gd name="T8" fmla="*/ 4 w 7"/>
                <a:gd name="T9" fmla="*/ 2 h 7"/>
                <a:gd name="T10" fmla="*/ 3 w 7"/>
                <a:gd name="T11" fmla="*/ 1 h 7"/>
                <a:gd name="T12" fmla="*/ 4 w 7"/>
                <a:gd name="T13" fmla="*/ 0 h 7"/>
                <a:gd name="T14" fmla="*/ 3 w 7"/>
                <a:gd name="T15" fmla="*/ 1 h 7"/>
                <a:gd name="T16" fmla="*/ 3 w 7"/>
                <a:gd name="T17" fmla="*/ 0 h 7"/>
                <a:gd name="T18" fmla="*/ 3 w 7"/>
                <a:gd name="T19" fmla="*/ 1 h 7"/>
                <a:gd name="T20" fmla="*/ 3 w 7"/>
                <a:gd name="T21" fmla="*/ 0 h 7"/>
                <a:gd name="T22" fmla="*/ 3 w 7"/>
                <a:gd name="T23" fmla="*/ 1 h 7"/>
                <a:gd name="T24" fmla="*/ 3 w 7"/>
                <a:gd name="T25" fmla="*/ 0 h 7"/>
                <a:gd name="T26" fmla="*/ 3 w 7"/>
                <a:gd name="T27" fmla="*/ 1 h 7"/>
                <a:gd name="T28" fmla="*/ 2 w 7"/>
                <a:gd name="T29" fmla="*/ 0 h 7"/>
                <a:gd name="T30" fmla="*/ 3 w 7"/>
                <a:gd name="T31" fmla="*/ 1 h 7"/>
                <a:gd name="T32" fmla="*/ 2 w 7"/>
                <a:gd name="T33" fmla="*/ 0 h 7"/>
                <a:gd name="T34" fmla="*/ 2 w 7"/>
                <a:gd name="T35" fmla="*/ 0 h 7"/>
                <a:gd name="T36" fmla="*/ 2 w 7"/>
                <a:gd name="T37" fmla="*/ 3 h 7"/>
                <a:gd name="T38" fmla="*/ 2 w 7"/>
                <a:gd name="T39" fmla="*/ 0 h 7"/>
                <a:gd name="T40" fmla="*/ 2 w 7"/>
                <a:gd name="T41" fmla="*/ 3 h 7"/>
                <a:gd name="T42" fmla="*/ 1 w 7"/>
                <a:gd name="T43" fmla="*/ 5 h 7"/>
                <a:gd name="T44" fmla="*/ 2 w 7"/>
                <a:gd name="T45" fmla="*/ 3 h 7"/>
                <a:gd name="T46" fmla="*/ 1 w 7"/>
                <a:gd name="T47" fmla="*/ 5 h 7"/>
                <a:gd name="T48" fmla="*/ 1 w 7"/>
                <a:gd name="T49" fmla="*/ 5 h 7"/>
                <a:gd name="T50" fmla="*/ 2 w 7"/>
                <a:gd name="T51" fmla="*/ 5 h 7"/>
                <a:gd name="T52" fmla="*/ 1 w 7"/>
                <a:gd name="T53" fmla="*/ 5 h 7"/>
                <a:gd name="T54" fmla="*/ 2 w 7"/>
                <a:gd name="T55" fmla="*/ 5 h 7"/>
                <a:gd name="T56" fmla="*/ 2 w 7"/>
                <a:gd name="T57" fmla="*/ 5 h 7"/>
                <a:gd name="T58" fmla="*/ 2 w 7"/>
                <a:gd name="T59" fmla="*/ 5 h 7"/>
                <a:gd name="T60" fmla="*/ 5 w 7"/>
                <a:gd name="T61" fmla="*/ 7 h 7"/>
                <a:gd name="T62" fmla="*/ 2 w 7"/>
                <a:gd name="T63" fmla="*/ 5 h 7"/>
                <a:gd name="T64" fmla="*/ 6 w 7"/>
                <a:gd name="T65" fmla="*/ 6 h 7"/>
                <a:gd name="T66" fmla="*/ 5 w 7"/>
                <a:gd name="T67" fmla="*/ 7 h 7"/>
                <a:gd name="T68" fmla="*/ 6 w 7"/>
                <a:gd name="T69" fmla="*/ 6 h 7"/>
                <a:gd name="T70" fmla="*/ 7 w 7"/>
                <a:gd name="T71" fmla="*/ 7 h 7"/>
                <a:gd name="T72" fmla="*/ 6 w 7"/>
                <a:gd name="T73" fmla="*/ 6 h 7"/>
                <a:gd name="T74" fmla="*/ 7 w 7"/>
                <a:gd name="T75" fmla="*/ 7 h 7"/>
                <a:gd name="T76" fmla="*/ 7 w 7"/>
                <a:gd name="T77" fmla="*/ 7 h 7"/>
                <a:gd name="T78" fmla="*/ 6 w 7"/>
                <a:gd name="T79" fmla="*/ 7 h 7"/>
                <a:gd name="T80" fmla="*/ 7 w 7"/>
                <a:gd name="T81" fmla="*/ 7 h 7"/>
                <a:gd name="T82" fmla="*/ 6 w 7"/>
                <a:gd name="T83" fmla="*/ 7 h 7"/>
                <a:gd name="T84" fmla="*/ 6 w 7"/>
                <a:gd name="T85" fmla="*/ 6 h 7"/>
                <a:gd name="T86" fmla="*/ 6 w 7"/>
                <a:gd name="T87" fmla="*/ 7 h 7"/>
                <a:gd name="T88" fmla="*/ 5 w 7"/>
                <a:gd name="T89" fmla="*/ 4 h 7"/>
                <a:gd name="T90" fmla="*/ 7 w 7"/>
                <a:gd name="T91" fmla="*/ 6 h 7"/>
                <a:gd name="T92" fmla="*/ 5 w 7"/>
                <a:gd name="T93" fmla="*/ 4 h 7"/>
                <a:gd name="T94" fmla="*/ 6 w 7"/>
                <a:gd name="T95" fmla="*/ 2 h 7"/>
                <a:gd name="T96" fmla="*/ 5 w 7"/>
                <a:gd name="T97" fmla="*/ 4 h 7"/>
                <a:gd name="T98" fmla="*/ 5 w 7"/>
                <a:gd name="T9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7">
                  <a:moveTo>
                    <a:pt x="5" y="2"/>
                  </a:moveTo>
                  <a:cubicBezTo>
                    <a:pt x="5" y="2"/>
                    <a:pt x="5" y="2"/>
                    <a:pt x="4" y="2"/>
                  </a:cubicBezTo>
                  <a:lnTo>
                    <a:pt x="6" y="1"/>
                  </a:lnTo>
                  <a:cubicBezTo>
                    <a:pt x="6" y="1"/>
                    <a:pt x="6" y="2"/>
                    <a:pt x="6" y="2"/>
                  </a:cubicBezTo>
                  <a:lnTo>
                    <a:pt x="5" y="2"/>
                  </a:lnTo>
                  <a:close/>
                  <a:moveTo>
                    <a:pt x="4" y="2"/>
                  </a:moveTo>
                  <a:cubicBezTo>
                    <a:pt x="4" y="2"/>
                    <a:pt x="4" y="1"/>
                    <a:pt x="4" y="1"/>
                  </a:cubicBezTo>
                  <a:lnTo>
                    <a:pt x="4" y="0"/>
                  </a:lnTo>
                  <a:cubicBezTo>
                    <a:pt x="5" y="0"/>
                    <a:pt x="5" y="1"/>
                    <a:pt x="6" y="1"/>
                  </a:cubicBezTo>
                  <a:lnTo>
                    <a:pt x="4" y="2"/>
                  </a:lnTo>
                  <a:close/>
                  <a:moveTo>
                    <a:pt x="4" y="1"/>
                  </a:moveTo>
                  <a:cubicBezTo>
                    <a:pt x="3" y="1"/>
                    <a:pt x="3" y="1"/>
                    <a:pt x="3" y="1"/>
                  </a:cubicBezTo>
                  <a:lnTo>
                    <a:pt x="3" y="0"/>
                  </a:lnTo>
                  <a:cubicBezTo>
                    <a:pt x="3" y="0"/>
                    <a:pt x="4" y="0"/>
                    <a:pt x="4" y="0"/>
                  </a:cubicBezTo>
                  <a:lnTo>
                    <a:pt x="4" y="1"/>
                  </a:lnTo>
                  <a:close/>
                  <a:moveTo>
                    <a:pt x="3" y="1"/>
                  </a:moveTo>
                  <a:lnTo>
                    <a:pt x="3" y="1"/>
                  </a:lnTo>
                  <a:lnTo>
                    <a:pt x="3" y="0"/>
                  </a:lnTo>
                  <a:lnTo>
                    <a:pt x="3" y="1"/>
                  </a:lnTo>
                  <a:close/>
                  <a:moveTo>
                    <a:pt x="3" y="1"/>
                  </a:moveTo>
                  <a:cubicBezTo>
                    <a:pt x="3" y="1"/>
                    <a:pt x="3" y="1"/>
                    <a:pt x="3" y="1"/>
                  </a:cubicBezTo>
                  <a:lnTo>
                    <a:pt x="3" y="0"/>
                  </a:lnTo>
                  <a:cubicBezTo>
                    <a:pt x="3" y="0"/>
                    <a:pt x="3" y="0"/>
                    <a:pt x="3" y="0"/>
                  </a:cubicBezTo>
                  <a:lnTo>
                    <a:pt x="3" y="1"/>
                  </a:lnTo>
                  <a:close/>
                  <a:moveTo>
                    <a:pt x="3" y="0"/>
                  </a:moveTo>
                  <a:lnTo>
                    <a:pt x="3" y="0"/>
                  </a:lnTo>
                  <a:lnTo>
                    <a:pt x="3" y="0"/>
                  </a:lnTo>
                  <a:close/>
                  <a:moveTo>
                    <a:pt x="3" y="1"/>
                  </a:moveTo>
                  <a:cubicBezTo>
                    <a:pt x="3" y="1"/>
                    <a:pt x="3" y="1"/>
                    <a:pt x="3" y="1"/>
                  </a:cubicBezTo>
                  <a:lnTo>
                    <a:pt x="2" y="0"/>
                  </a:lnTo>
                  <a:cubicBezTo>
                    <a:pt x="2" y="0"/>
                    <a:pt x="2" y="0"/>
                    <a:pt x="3" y="0"/>
                  </a:cubicBezTo>
                  <a:lnTo>
                    <a:pt x="3" y="1"/>
                  </a:lnTo>
                  <a:close/>
                  <a:moveTo>
                    <a:pt x="2" y="0"/>
                  </a:moveTo>
                  <a:lnTo>
                    <a:pt x="2" y="0"/>
                  </a:lnTo>
                  <a:lnTo>
                    <a:pt x="2" y="1"/>
                  </a:lnTo>
                  <a:lnTo>
                    <a:pt x="2" y="0"/>
                  </a:lnTo>
                  <a:close/>
                  <a:moveTo>
                    <a:pt x="3" y="1"/>
                  </a:moveTo>
                  <a:cubicBezTo>
                    <a:pt x="2" y="2"/>
                    <a:pt x="2" y="2"/>
                    <a:pt x="2" y="3"/>
                  </a:cubicBezTo>
                  <a:lnTo>
                    <a:pt x="1" y="3"/>
                  </a:lnTo>
                  <a:cubicBezTo>
                    <a:pt x="1" y="2"/>
                    <a:pt x="1" y="1"/>
                    <a:pt x="2" y="0"/>
                  </a:cubicBezTo>
                  <a:lnTo>
                    <a:pt x="3" y="1"/>
                  </a:lnTo>
                  <a:close/>
                  <a:moveTo>
                    <a:pt x="2" y="3"/>
                  </a:moveTo>
                  <a:cubicBezTo>
                    <a:pt x="2" y="4"/>
                    <a:pt x="2" y="4"/>
                    <a:pt x="2" y="4"/>
                  </a:cubicBezTo>
                  <a:lnTo>
                    <a:pt x="1" y="5"/>
                  </a:lnTo>
                  <a:cubicBezTo>
                    <a:pt x="1" y="5"/>
                    <a:pt x="0" y="4"/>
                    <a:pt x="1" y="3"/>
                  </a:cubicBezTo>
                  <a:lnTo>
                    <a:pt x="2" y="3"/>
                  </a:lnTo>
                  <a:close/>
                  <a:moveTo>
                    <a:pt x="1" y="5"/>
                  </a:moveTo>
                  <a:lnTo>
                    <a:pt x="1" y="5"/>
                  </a:lnTo>
                  <a:lnTo>
                    <a:pt x="2" y="5"/>
                  </a:lnTo>
                  <a:lnTo>
                    <a:pt x="1" y="5"/>
                  </a:lnTo>
                  <a:close/>
                  <a:moveTo>
                    <a:pt x="2" y="4"/>
                  </a:moveTo>
                  <a:cubicBezTo>
                    <a:pt x="2" y="5"/>
                    <a:pt x="2" y="5"/>
                    <a:pt x="2" y="5"/>
                  </a:cubicBezTo>
                  <a:lnTo>
                    <a:pt x="1" y="6"/>
                  </a:lnTo>
                  <a:cubicBezTo>
                    <a:pt x="1" y="5"/>
                    <a:pt x="1" y="5"/>
                    <a:pt x="1" y="5"/>
                  </a:cubicBezTo>
                  <a:lnTo>
                    <a:pt x="2" y="4"/>
                  </a:lnTo>
                  <a:close/>
                  <a:moveTo>
                    <a:pt x="2" y="5"/>
                  </a:moveTo>
                  <a:lnTo>
                    <a:pt x="2" y="5"/>
                  </a:lnTo>
                  <a:lnTo>
                    <a:pt x="2" y="5"/>
                  </a:lnTo>
                  <a:lnTo>
                    <a:pt x="2" y="5"/>
                  </a:lnTo>
                  <a:close/>
                  <a:moveTo>
                    <a:pt x="2" y="5"/>
                  </a:moveTo>
                  <a:cubicBezTo>
                    <a:pt x="3" y="5"/>
                    <a:pt x="4" y="6"/>
                    <a:pt x="5" y="6"/>
                  </a:cubicBezTo>
                  <a:lnTo>
                    <a:pt x="5" y="7"/>
                  </a:lnTo>
                  <a:cubicBezTo>
                    <a:pt x="4" y="7"/>
                    <a:pt x="2" y="7"/>
                    <a:pt x="1" y="6"/>
                  </a:cubicBezTo>
                  <a:lnTo>
                    <a:pt x="2" y="5"/>
                  </a:lnTo>
                  <a:close/>
                  <a:moveTo>
                    <a:pt x="5" y="6"/>
                  </a:moveTo>
                  <a:cubicBezTo>
                    <a:pt x="6" y="6"/>
                    <a:pt x="6" y="6"/>
                    <a:pt x="6" y="6"/>
                  </a:cubicBezTo>
                  <a:lnTo>
                    <a:pt x="6" y="7"/>
                  </a:lnTo>
                  <a:cubicBezTo>
                    <a:pt x="6" y="7"/>
                    <a:pt x="6" y="7"/>
                    <a:pt x="5" y="7"/>
                  </a:cubicBezTo>
                  <a:lnTo>
                    <a:pt x="5" y="6"/>
                  </a:lnTo>
                  <a:close/>
                  <a:moveTo>
                    <a:pt x="6" y="6"/>
                  </a:moveTo>
                  <a:cubicBezTo>
                    <a:pt x="6" y="6"/>
                    <a:pt x="6" y="6"/>
                    <a:pt x="6" y="6"/>
                  </a:cubicBezTo>
                  <a:lnTo>
                    <a:pt x="7" y="7"/>
                  </a:lnTo>
                  <a:cubicBezTo>
                    <a:pt x="7" y="7"/>
                    <a:pt x="7" y="7"/>
                    <a:pt x="6" y="7"/>
                  </a:cubicBezTo>
                  <a:lnTo>
                    <a:pt x="6" y="6"/>
                  </a:lnTo>
                  <a:close/>
                  <a:moveTo>
                    <a:pt x="7" y="7"/>
                  </a:moveTo>
                  <a:lnTo>
                    <a:pt x="7" y="7"/>
                  </a:lnTo>
                  <a:lnTo>
                    <a:pt x="6" y="6"/>
                  </a:lnTo>
                  <a:lnTo>
                    <a:pt x="7" y="7"/>
                  </a:lnTo>
                  <a:close/>
                  <a:moveTo>
                    <a:pt x="6" y="6"/>
                  </a:moveTo>
                  <a:cubicBezTo>
                    <a:pt x="6" y="6"/>
                    <a:pt x="6" y="7"/>
                    <a:pt x="6" y="7"/>
                  </a:cubicBezTo>
                  <a:lnTo>
                    <a:pt x="7" y="6"/>
                  </a:lnTo>
                  <a:cubicBezTo>
                    <a:pt x="7" y="6"/>
                    <a:pt x="7" y="7"/>
                    <a:pt x="7" y="7"/>
                  </a:cubicBezTo>
                  <a:lnTo>
                    <a:pt x="6" y="6"/>
                  </a:lnTo>
                  <a:close/>
                  <a:moveTo>
                    <a:pt x="6" y="7"/>
                  </a:moveTo>
                  <a:lnTo>
                    <a:pt x="6" y="6"/>
                  </a:lnTo>
                  <a:lnTo>
                    <a:pt x="6" y="6"/>
                  </a:lnTo>
                  <a:lnTo>
                    <a:pt x="6" y="6"/>
                  </a:lnTo>
                  <a:lnTo>
                    <a:pt x="6" y="7"/>
                  </a:lnTo>
                  <a:close/>
                  <a:moveTo>
                    <a:pt x="6" y="6"/>
                  </a:moveTo>
                  <a:cubicBezTo>
                    <a:pt x="6" y="5"/>
                    <a:pt x="5" y="5"/>
                    <a:pt x="5" y="4"/>
                  </a:cubicBezTo>
                  <a:lnTo>
                    <a:pt x="6" y="3"/>
                  </a:lnTo>
                  <a:cubicBezTo>
                    <a:pt x="7" y="4"/>
                    <a:pt x="7" y="5"/>
                    <a:pt x="7" y="6"/>
                  </a:cubicBezTo>
                  <a:lnTo>
                    <a:pt x="6" y="6"/>
                  </a:lnTo>
                  <a:close/>
                  <a:moveTo>
                    <a:pt x="5" y="4"/>
                  </a:moveTo>
                  <a:cubicBezTo>
                    <a:pt x="5" y="3"/>
                    <a:pt x="5" y="3"/>
                    <a:pt x="5" y="2"/>
                  </a:cubicBezTo>
                  <a:lnTo>
                    <a:pt x="6" y="2"/>
                  </a:lnTo>
                  <a:cubicBezTo>
                    <a:pt x="6" y="3"/>
                    <a:pt x="6" y="3"/>
                    <a:pt x="6" y="3"/>
                  </a:cubicBezTo>
                  <a:lnTo>
                    <a:pt x="5" y="4"/>
                  </a:lnTo>
                  <a:close/>
                  <a:moveTo>
                    <a:pt x="5" y="2"/>
                  </a:moveTo>
                  <a:lnTo>
                    <a:pt x="5" y="2"/>
                  </a:lnTo>
                  <a:lnTo>
                    <a:pt x="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1" name="Freeform 701"/>
            <p:cNvSpPr>
              <a:spLocks/>
            </p:cNvSpPr>
            <p:nvPr/>
          </p:nvSpPr>
          <p:spPr bwMode="auto">
            <a:xfrm>
              <a:off x="2847" y="1654"/>
              <a:ext cx="151" cy="101"/>
            </a:xfrm>
            <a:custGeom>
              <a:avLst/>
              <a:gdLst>
                <a:gd name="T0" fmla="*/ 26 w 27"/>
                <a:gd name="T1" fmla="*/ 6 h 18"/>
                <a:gd name="T2" fmla="*/ 19 w 27"/>
                <a:gd name="T3" fmla="*/ 4 h 18"/>
                <a:gd name="T4" fmla="*/ 6 w 27"/>
                <a:gd name="T5" fmla="*/ 0 h 18"/>
                <a:gd name="T6" fmla="*/ 2 w 27"/>
                <a:gd name="T7" fmla="*/ 9 h 18"/>
                <a:gd name="T8" fmla="*/ 26 w 27"/>
                <a:gd name="T9" fmla="*/ 8 h 18"/>
                <a:gd name="T10" fmla="*/ 26 w 27"/>
                <a:gd name="T11" fmla="*/ 6 h 18"/>
              </a:gdLst>
              <a:ahLst/>
              <a:cxnLst>
                <a:cxn ang="0">
                  <a:pos x="T0" y="T1"/>
                </a:cxn>
                <a:cxn ang="0">
                  <a:pos x="T2" y="T3"/>
                </a:cxn>
                <a:cxn ang="0">
                  <a:pos x="T4" y="T5"/>
                </a:cxn>
                <a:cxn ang="0">
                  <a:pos x="T6" y="T7"/>
                </a:cxn>
                <a:cxn ang="0">
                  <a:pos x="T8" y="T9"/>
                </a:cxn>
                <a:cxn ang="0">
                  <a:pos x="T10" y="T11"/>
                </a:cxn>
              </a:cxnLst>
              <a:rect l="0" t="0" r="r" b="b"/>
              <a:pathLst>
                <a:path w="27" h="18">
                  <a:moveTo>
                    <a:pt x="26" y="6"/>
                  </a:moveTo>
                  <a:cubicBezTo>
                    <a:pt x="24" y="5"/>
                    <a:pt x="22" y="5"/>
                    <a:pt x="19" y="4"/>
                  </a:cubicBezTo>
                  <a:cubicBezTo>
                    <a:pt x="15" y="4"/>
                    <a:pt x="11" y="0"/>
                    <a:pt x="6" y="0"/>
                  </a:cubicBezTo>
                  <a:cubicBezTo>
                    <a:pt x="1" y="0"/>
                    <a:pt x="0" y="6"/>
                    <a:pt x="2" y="9"/>
                  </a:cubicBezTo>
                  <a:cubicBezTo>
                    <a:pt x="6" y="18"/>
                    <a:pt x="19" y="13"/>
                    <a:pt x="26" y="8"/>
                  </a:cubicBezTo>
                  <a:cubicBezTo>
                    <a:pt x="27" y="7"/>
                    <a:pt x="27" y="6"/>
                    <a:pt x="2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2" name="Freeform 702"/>
            <p:cNvSpPr>
              <a:spLocks noEditPoints="1"/>
            </p:cNvSpPr>
            <p:nvPr/>
          </p:nvSpPr>
          <p:spPr bwMode="auto">
            <a:xfrm>
              <a:off x="2847" y="1648"/>
              <a:ext cx="157" cy="90"/>
            </a:xfrm>
            <a:custGeom>
              <a:avLst/>
              <a:gdLst>
                <a:gd name="T0" fmla="*/ 26 w 28"/>
                <a:gd name="T1" fmla="*/ 7 h 16"/>
                <a:gd name="T2" fmla="*/ 26 w 28"/>
                <a:gd name="T3" fmla="*/ 6 h 16"/>
                <a:gd name="T4" fmla="*/ 26 w 28"/>
                <a:gd name="T5" fmla="*/ 7 h 16"/>
                <a:gd name="T6" fmla="*/ 25 w 28"/>
                <a:gd name="T7" fmla="*/ 6 h 16"/>
                <a:gd name="T8" fmla="*/ 26 w 28"/>
                <a:gd name="T9" fmla="*/ 7 h 16"/>
                <a:gd name="T10" fmla="*/ 19 w 28"/>
                <a:gd name="T11" fmla="*/ 6 h 16"/>
                <a:gd name="T12" fmla="*/ 25 w 28"/>
                <a:gd name="T13" fmla="*/ 6 h 16"/>
                <a:gd name="T14" fmla="*/ 19 w 28"/>
                <a:gd name="T15" fmla="*/ 5 h 16"/>
                <a:gd name="T16" fmla="*/ 19 w 28"/>
                <a:gd name="T17" fmla="*/ 5 h 16"/>
                <a:gd name="T18" fmla="*/ 13 w 28"/>
                <a:gd name="T19" fmla="*/ 4 h 16"/>
                <a:gd name="T20" fmla="*/ 19 w 28"/>
                <a:gd name="T21" fmla="*/ 5 h 16"/>
                <a:gd name="T22" fmla="*/ 13 w 28"/>
                <a:gd name="T23" fmla="*/ 4 h 16"/>
                <a:gd name="T24" fmla="*/ 6 w 28"/>
                <a:gd name="T25" fmla="*/ 0 h 16"/>
                <a:gd name="T26" fmla="*/ 13 w 28"/>
                <a:gd name="T27" fmla="*/ 4 h 16"/>
                <a:gd name="T28" fmla="*/ 4 w 28"/>
                <a:gd name="T29" fmla="*/ 2 h 16"/>
                <a:gd name="T30" fmla="*/ 6 w 28"/>
                <a:gd name="T31" fmla="*/ 0 h 16"/>
                <a:gd name="T32" fmla="*/ 4 w 28"/>
                <a:gd name="T33" fmla="*/ 2 h 16"/>
                <a:gd name="T34" fmla="*/ 1 w 28"/>
                <a:gd name="T35" fmla="*/ 3 h 16"/>
                <a:gd name="T36" fmla="*/ 4 w 28"/>
                <a:gd name="T37" fmla="*/ 2 h 16"/>
                <a:gd name="T38" fmla="*/ 2 w 28"/>
                <a:gd name="T39" fmla="*/ 7 h 16"/>
                <a:gd name="T40" fmla="*/ 1 w 28"/>
                <a:gd name="T41" fmla="*/ 3 h 16"/>
                <a:gd name="T42" fmla="*/ 2 w 28"/>
                <a:gd name="T43" fmla="*/ 7 h 16"/>
                <a:gd name="T44" fmla="*/ 1 w 28"/>
                <a:gd name="T45" fmla="*/ 11 h 16"/>
                <a:gd name="T46" fmla="*/ 2 w 28"/>
                <a:gd name="T47" fmla="*/ 7 h 16"/>
                <a:gd name="T48" fmla="*/ 2 w 28"/>
                <a:gd name="T49" fmla="*/ 10 h 16"/>
                <a:gd name="T50" fmla="*/ 2 w 28"/>
                <a:gd name="T51" fmla="*/ 10 h 16"/>
                <a:gd name="T52" fmla="*/ 2 w 28"/>
                <a:gd name="T53" fmla="*/ 12 h 16"/>
                <a:gd name="T54" fmla="*/ 2 w 28"/>
                <a:gd name="T55" fmla="*/ 10 h 16"/>
                <a:gd name="T56" fmla="*/ 11 w 28"/>
                <a:gd name="T57" fmla="*/ 14 h 16"/>
                <a:gd name="T58" fmla="*/ 2 w 28"/>
                <a:gd name="T59" fmla="*/ 12 h 16"/>
                <a:gd name="T60" fmla="*/ 11 w 28"/>
                <a:gd name="T61" fmla="*/ 14 h 16"/>
                <a:gd name="T62" fmla="*/ 22 w 28"/>
                <a:gd name="T63" fmla="*/ 12 h 16"/>
                <a:gd name="T64" fmla="*/ 11 w 28"/>
                <a:gd name="T65" fmla="*/ 14 h 16"/>
                <a:gd name="T66" fmla="*/ 26 w 28"/>
                <a:gd name="T67" fmla="*/ 9 h 16"/>
                <a:gd name="T68" fmla="*/ 22 w 28"/>
                <a:gd name="T69" fmla="*/ 12 h 16"/>
                <a:gd name="T70" fmla="*/ 26 w 28"/>
                <a:gd name="T71" fmla="*/ 9 h 16"/>
                <a:gd name="T72" fmla="*/ 26 w 28"/>
                <a:gd name="T73" fmla="*/ 9 h 16"/>
                <a:gd name="T74" fmla="*/ 26 w 28"/>
                <a:gd name="T75" fmla="*/ 8 h 16"/>
                <a:gd name="T76" fmla="*/ 27 w 28"/>
                <a:gd name="T77" fmla="*/ 10 h 16"/>
                <a:gd name="T78" fmla="*/ 26 w 28"/>
                <a:gd name="T79" fmla="*/ 8 h 16"/>
                <a:gd name="T80" fmla="*/ 28 w 28"/>
                <a:gd name="T81" fmla="*/ 8 h 16"/>
                <a:gd name="T82" fmla="*/ 26 w 28"/>
                <a:gd name="T83" fmla="*/ 8 h 16"/>
                <a:gd name="T84" fmla="*/ 26 w 28"/>
                <a:gd name="T85" fmla="*/ 7 h 16"/>
                <a:gd name="T86" fmla="*/ 28 w 28"/>
                <a:gd name="T87" fmla="*/ 8 h 16"/>
                <a:gd name="T88" fmla="*/ 26 w 28"/>
                <a:gd name="T89" fmla="*/ 7 h 16"/>
                <a:gd name="T90" fmla="*/ 27 w 28"/>
                <a:gd name="T91" fmla="*/ 7 h 16"/>
                <a:gd name="T92" fmla="*/ 26 w 28"/>
                <a:gd name="T93" fmla="*/ 7 h 16"/>
                <a:gd name="T94" fmla="*/ 26 w 28"/>
                <a:gd name="T95" fmla="*/ 6 h 16"/>
                <a:gd name="T96" fmla="*/ 26 w 28"/>
                <a:gd name="T97" fmla="*/ 7 h 16"/>
                <a:gd name="T98" fmla="*/ 26 w 28"/>
                <a:gd name="T99" fmla="*/ 6 h 16"/>
                <a:gd name="T100" fmla="*/ 26 w 28"/>
                <a:gd name="T101"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6">
                  <a:moveTo>
                    <a:pt x="26" y="7"/>
                  </a:moveTo>
                  <a:lnTo>
                    <a:pt x="26" y="7"/>
                  </a:lnTo>
                  <a:lnTo>
                    <a:pt x="26" y="6"/>
                  </a:lnTo>
                  <a:lnTo>
                    <a:pt x="26" y="6"/>
                  </a:lnTo>
                  <a:lnTo>
                    <a:pt x="26" y="7"/>
                  </a:lnTo>
                  <a:close/>
                  <a:moveTo>
                    <a:pt x="26" y="7"/>
                  </a:moveTo>
                  <a:cubicBezTo>
                    <a:pt x="25" y="7"/>
                    <a:pt x="25" y="7"/>
                    <a:pt x="24" y="7"/>
                  </a:cubicBezTo>
                  <a:lnTo>
                    <a:pt x="25" y="6"/>
                  </a:lnTo>
                  <a:cubicBezTo>
                    <a:pt x="25" y="6"/>
                    <a:pt x="26" y="6"/>
                    <a:pt x="26" y="6"/>
                  </a:cubicBezTo>
                  <a:lnTo>
                    <a:pt x="26" y="7"/>
                  </a:lnTo>
                  <a:close/>
                  <a:moveTo>
                    <a:pt x="24" y="7"/>
                  </a:moveTo>
                  <a:cubicBezTo>
                    <a:pt x="23" y="7"/>
                    <a:pt x="21" y="6"/>
                    <a:pt x="19" y="6"/>
                  </a:cubicBezTo>
                  <a:lnTo>
                    <a:pt x="19" y="5"/>
                  </a:lnTo>
                  <a:cubicBezTo>
                    <a:pt x="21" y="5"/>
                    <a:pt x="23" y="5"/>
                    <a:pt x="25" y="6"/>
                  </a:cubicBezTo>
                  <a:lnTo>
                    <a:pt x="24" y="7"/>
                  </a:lnTo>
                  <a:close/>
                  <a:moveTo>
                    <a:pt x="19" y="5"/>
                  </a:moveTo>
                  <a:lnTo>
                    <a:pt x="19" y="5"/>
                  </a:lnTo>
                  <a:lnTo>
                    <a:pt x="19" y="5"/>
                  </a:lnTo>
                  <a:close/>
                  <a:moveTo>
                    <a:pt x="19" y="6"/>
                  </a:moveTo>
                  <a:cubicBezTo>
                    <a:pt x="17" y="6"/>
                    <a:pt x="15" y="5"/>
                    <a:pt x="13" y="4"/>
                  </a:cubicBezTo>
                  <a:lnTo>
                    <a:pt x="13" y="3"/>
                  </a:lnTo>
                  <a:cubicBezTo>
                    <a:pt x="15" y="4"/>
                    <a:pt x="17" y="5"/>
                    <a:pt x="19" y="5"/>
                  </a:cubicBezTo>
                  <a:lnTo>
                    <a:pt x="19" y="6"/>
                  </a:lnTo>
                  <a:close/>
                  <a:moveTo>
                    <a:pt x="13" y="4"/>
                  </a:moveTo>
                  <a:cubicBezTo>
                    <a:pt x="11" y="3"/>
                    <a:pt x="9" y="1"/>
                    <a:pt x="6" y="1"/>
                  </a:cubicBezTo>
                  <a:lnTo>
                    <a:pt x="6" y="0"/>
                  </a:lnTo>
                  <a:cubicBezTo>
                    <a:pt x="9" y="0"/>
                    <a:pt x="11" y="1"/>
                    <a:pt x="13" y="3"/>
                  </a:cubicBezTo>
                  <a:lnTo>
                    <a:pt x="13" y="4"/>
                  </a:lnTo>
                  <a:close/>
                  <a:moveTo>
                    <a:pt x="6" y="1"/>
                  </a:moveTo>
                  <a:cubicBezTo>
                    <a:pt x="5" y="1"/>
                    <a:pt x="5" y="2"/>
                    <a:pt x="4" y="2"/>
                  </a:cubicBezTo>
                  <a:lnTo>
                    <a:pt x="3" y="1"/>
                  </a:lnTo>
                  <a:cubicBezTo>
                    <a:pt x="4" y="0"/>
                    <a:pt x="5" y="0"/>
                    <a:pt x="6" y="0"/>
                  </a:cubicBezTo>
                  <a:lnTo>
                    <a:pt x="6" y="1"/>
                  </a:lnTo>
                  <a:close/>
                  <a:moveTo>
                    <a:pt x="4" y="2"/>
                  </a:moveTo>
                  <a:cubicBezTo>
                    <a:pt x="3" y="2"/>
                    <a:pt x="3" y="3"/>
                    <a:pt x="2" y="4"/>
                  </a:cubicBezTo>
                  <a:lnTo>
                    <a:pt x="1" y="3"/>
                  </a:lnTo>
                  <a:cubicBezTo>
                    <a:pt x="2" y="2"/>
                    <a:pt x="2" y="1"/>
                    <a:pt x="3" y="1"/>
                  </a:cubicBezTo>
                  <a:lnTo>
                    <a:pt x="4" y="2"/>
                  </a:lnTo>
                  <a:close/>
                  <a:moveTo>
                    <a:pt x="2" y="4"/>
                  </a:moveTo>
                  <a:cubicBezTo>
                    <a:pt x="2" y="5"/>
                    <a:pt x="2" y="6"/>
                    <a:pt x="2" y="7"/>
                  </a:cubicBezTo>
                  <a:lnTo>
                    <a:pt x="0" y="7"/>
                  </a:lnTo>
                  <a:cubicBezTo>
                    <a:pt x="0" y="6"/>
                    <a:pt x="1" y="4"/>
                    <a:pt x="1" y="3"/>
                  </a:cubicBezTo>
                  <a:lnTo>
                    <a:pt x="2" y="4"/>
                  </a:lnTo>
                  <a:close/>
                  <a:moveTo>
                    <a:pt x="2" y="7"/>
                  </a:moveTo>
                  <a:cubicBezTo>
                    <a:pt x="2" y="8"/>
                    <a:pt x="2" y="9"/>
                    <a:pt x="2" y="10"/>
                  </a:cubicBezTo>
                  <a:lnTo>
                    <a:pt x="1" y="11"/>
                  </a:lnTo>
                  <a:cubicBezTo>
                    <a:pt x="1" y="10"/>
                    <a:pt x="0" y="8"/>
                    <a:pt x="0" y="7"/>
                  </a:cubicBezTo>
                  <a:lnTo>
                    <a:pt x="2" y="7"/>
                  </a:lnTo>
                  <a:close/>
                  <a:moveTo>
                    <a:pt x="2" y="10"/>
                  </a:moveTo>
                  <a:lnTo>
                    <a:pt x="2" y="10"/>
                  </a:lnTo>
                  <a:lnTo>
                    <a:pt x="2" y="10"/>
                  </a:lnTo>
                  <a:close/>
                  <a:moveTo>
                    <a:pt x="2" y="10"/>
                  </a:moveTo>
                  <a:cubicBezTo>
                    <a:pt x="3" y="10"/>
                    <a:pt x="3" y="11"/>
                    <a:pt x="3" y="11"/>
                  </a:cubicBezTo>
                  <a:lnTo>
                    <a:pt x="2" y="12"/>
                  </a:lnTo>
                  <a:cubicBezTo>
                    <a:pt x="2" y="12"/>
                    <a:pt x="1" y="11"/>
                    <a:pt x="1" y="11"/>
                  </a:cubicBezTo>
                  <a:lnTo>
                    <a:pt x="2" y="10"/>
                  </a:lnTo>
                  <a:close/>
                  <a:moveTo>
                    <a:pt x="3" y="11"/>
                  </a:moveTo>
                  <a:cubicBezTo>
                    <a:pt x="5" y="14"/>
                    <a:pt x="8" y="14"/>
                    <a:pt x="11" y="14"/>
                  </a:cubicBezTo>
                  <a:lnTo>
                    <a:pt x="11" y="16"/>
                  </a:lnTo>
                  <a:cubicBezTo>
                    <a:pt x="7" y="16"/>
                    <a:pt x="4" y="15"/>
                    <a:pt x="2" y="12"/>
                  </a:cubicBezTo>
                  <a:lnTo>
                    <a:pt x="3" y="11"/>
                  </a:lnTo>
                  <a:close/>
                  <a:moveTo>
                    <a:pt x="11" y="14"/>
                  </a:moveTo>
                  <a:cubicBezTo>
                    <a:pt x="15" y="14"/>
                    <a:pt x="18" y="13"/>
                    <a:pt x="22" y="11"/>
                  </a:cubicBezTo>
                  <a:lnTo>
                    <a:pt x="22" y="12"/>
                  </a:lnTo>
                  <a:cubicBezTo>
                    <a:pt x="19" y="14"/>
                    <a:pt x="15" y="15"/>
                    <a:pt x="11" y="16"/>
                  </a:cubicBezTo>
                  <a:lnTo>
                    <a:pt x="11" y="14"/>
                  </a:lnTo>
                  <a:close/>
                  <a:moveTo>
                    <a:pt x="22" y="11"/>
                  </a:moveTo>
                  <a:cubicBezTo>
                    <a:pt x="23" y="10"/>
                    <a:pt x="25" y="10"/>
                    <a:pt x="26" y="9"/>
                  </a:cubicBezTo>
                  <a:lnTo>
                    <a:pt x="27" y="10"/>
                  </a:lnTo>
                  <a:cubicBezTo>
                    <a:pt x="25" y="11"/>
                    <a:pt x="24" y="12"/>
                    <a:pt x="22" y="12"/>
                  </a:cubicBezTo>
                  <a:lnTo>
                    <a:pt x="22" y="11"/>
                  </a:lnTo>
                  <a:close/>
                  <a:moveTo>
                    <a:pt x="26" y="9"/>
                  </a:moveTo>
                  <a:lnTo>
                    <a:pt x="26" y="9"/>
                  </a:lnTo>
                  <a:lnTo>
                    <a:pt x="26" y="9"/>
                  </a:lnTo>
                  <a:close/>
                  <a:moveTo>
                    <a:pt x="26" y="9"/>
                  </a:moveTo>
                  <a:cubicBezTo>
                    <a:pt x="26" y="9"/>
                    <a:pt x="26" y="8"/>
                    <a:pt x="26" y="8"/>
                  </a:cubicBezTo>
                  <a:lnTo>
                    <a:pt x="27" y="9"/>
                  </a:lnTo>
                  <a:cubicBezTo>
                    <a:pt x="27" y="9"/>
                    <a:pt x="27" y="9"/>
                    <a:pt x="27" y="10"/>
                  </a:cubicBezTo>
                  <a:lnTo>
                    <a:pt x="26" y="9"/>
                  </a:lnTo>
                  <a:close/>
                  <a:moveTo>
                    <a:pt x="26" y="8"/>
                  </a:moveTo>
                  <a:cubicBezTo>
                    <a:pt x="26" y="8"/>
                    <a:pt x="26" y="8"/>
                    <a:pt x="26" y="8"/>
                  </a:cubicBezTo>
                  <a:lnTo>
                    <a:pt x="28" y="8"/>
                  </a:lnTo>
                  <a:cubicBezTo>
                    <a:pt x="28" y="8"/>
                    <a:pt x="28" y="8"/>
                    <a:pt x="27" y="9"/>
                  </a:cubicBezTo>
                  <a:lnTo>
                    <a:pt x="26" y="8"/>
                  </a:lnTo>
                  <a:close/>
                  <a:moveTo>
                    <a:pt x="26" y="8"/>
                  </a:moveTo>
                  <a:cubicBezTo>
                    <a:pt x="26" y="8"/>
                    <a:pt x="26" y="7"/>
                    <a:pt x="26" y="7"/>
                  </a:cubicBezTo>
                  <a:lnTo>
                    <a:pt x="27" y="7"/>
                  </a:lnTo>
                  <a:cubicBezTo>
                    <a:pt x="27" y="7"/>
                    <a:pt x="27" y="7"/>
                    <a:pt x="28" y="8"/>
                  </a:cubicBezTo>
                  <a:lnTo>
                    <a:pt x="26" y="8"/>
                  </a:lnTo>
                  <a:close/>
                  <a:moveTo>
                    <a:pt x="26" y="7"/>
                  </a:moveTo>
                  <a:lnTo>
                    <a:pt x="26" y="7"/>
                  </a:lnTo>
                  <a:lnTo>
                    <a:pt x="27" y="7"/>
                  </a:lnTo>
                  <a:lnTo>
                    <a:pt x="26" y="7"/>
                  </a:lnTo>
                  <a:close/>
                  <a:moveTo>
                    <a:pt x="26" y="7"/>
                  </a:moveTo>
                  <a:cubicBezTo>
                    <a:pt x="26" y="7"/>
                    <a:pt x="26" y="7"/>
                    <a:pt x="26" y="7"/>
                  </a:cubicBezTo>
                  <a:lnTo>
                    <a:pt x="26" y="6"/>
                  </a:lnTo>
                  <a:cubicBezTo>
                    <a:pt x="27" y="6"/>
                    <a:pt x="27" y="6"/>
                    <a:pt x="27" y="7"/>
                  </a:cubicBezTo>
                  <a:lnTo>
                    <a:pt x="26" y="7"/>
                  </a:lnTo>
                  <a:close/>
                  <a:moveTo>
                    <a:pt x="26" y="6"/>
                  </a:moveTo>
                  <a:lnTo>
                    <a:pt x="26" y="6"/>
                  </a:lnTo>
                  <a:lnTo>
                    <a:pt x="26" y="6"/>
                  </a:lnTo>
                  <a:lnTo>
                    <a:pt x="26" y="7"/>
                  </a:lnTo>
                  <a:lnTo>
                    <a:pt x="26"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3" name="Freeform 703"/>
            <p:cNvSpPr>
              <a:spLocks/>
            </p:cNvSpPr>
            <p:nvPr/>
          </p:nvSpPr>
          <p:spPr bwMode="auto">
            <a:xfrm>
              <a:off x="2746" y="1604"/>
              <a:ext cx="118" cy="72"/>
            </a:xfrm>
            <a:custGeom>
              <a:avLst/>
              <a:gdLst>
                <a:gd name="T0" fmla="*/ 21 w 21"/>
                <a:gd name="T1" fmla="*/ 7 h 13"/>
                <a:gd name="T2" fmla="*/ 6 w 21"/>
                <a:gd name="T3" fmla="*/ 0 h 13"/>
                <a:gd name="T4" fmla="*/ 1 w 21"/>
                <a:gd name="T5" fmla="*/ 5 h 13"/>
                <a:gd name="T6" fmla="*/ 6 w 21"/>
                <a:gd name="T7" fmla="*/ 12 h 13"/>
                <a:gd name="T8" fmla="*/ 21 w 21"/>
                <a:gd name="T9" fmla="*/ 9 h 13"/>
                <a:gd name="T10" fmla="*/ 21 w 21"/>
                <a:gd name="T11" fmla="*/ 7 h 13"/>
                <a:gd name="T12" fmla="*/ 21 w 21"/>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1" y="7"/>
                  </a:moveTo>
                  <a:cubicBezTo>
                    <a:pt x="15" y="5"/>
                    <a:pt x="10" y="0"/>
                    <a:pt x="6" y="0"/>
                  </a:cubicBezTo>
                  <a:cubicBezTo>
                    <a:pt x="4" y="1"/>
                    <a:pt x="0" y="2"/>
                    <a:pt x="1" y="5"/>
                  </a:cubicBezTo>
                  <a:cubicBezTo>
                    <a:pt x="1" y="7"/>
                    <a:pt x="3" y="11"/>
                    <a:pt x="6" y="12"/>
                  </a:cubicBezTo>
                  <a:cubicBezTo>
                    <a:pt x="11" y="13"/>
                    <a:pt x="17" y="12"/>
                    <a:pt x="21" y="9"/>
                  </a:cubicBezTo>
                  <a:cubicBezTo>
                    <a:pt x="21" y="8"/>
                    <a:pt x="21" y="7"/>
                    <a:pt x="21" y="7"/>
                  </a:cubicBezTo>
                  <a:cubicBezTo>
                    <a:pt x="21" y="7"/>
                    <a:pt x="21" y="7"/>
                    <a:pt x="21"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4" name="Freeform 704"/>
            <p:cNvSpPr>
              <a:spLocks noEditPoints="1"/>
            </p:cNvSpPr>
            <p:nvPr/>
          </p:nvSpPr>
          <p:spPr bwMode="auto">
            <a:xfrm>
              <a:off x="2746" y="1598"/>
              <a:ext cx="129" cy="78"/>
            </a:xfrm>
            <a:custGeom>
              <a:avLst/>
              <a:gdLst>
                <a:gd name="T0" fmla="*/ 21 w 23"/>
                <a:gd name="T1" fmla="*/ 7 h 14"/>
                <a:gd name="T2" fmla="*/ 21 w 23"/>
                <a:gd name="T3" fmla="*/ 8 h 14"/>
                <a:gd name="T4" fmla="*/ 21 w 23"/>
                <a:gd name="T5" fmla="*/ 8 h 14"/>
                <a:gd name="T6" fmla="*/ 21 w 23"/>
                <a:gd name="T7" fmla="*/ 7 h 14"/>
                <a:gd name="T8" fmla="*/ 6 w 23"/>
                <a:gd name="T9" fmla="*/ 2 h 14"/>
                <a:gd name="T10" fmla="*/ 13 w 23"/>
                <a:gd name="T11" fmla="*/ 5 h 14"/>
                <a:gd name="T12" fmla="*/ 6 w 23"/>
                <a:gd name="T13" fmla="*/ 1 h 14"/>
                <a:gd name="T14" fmla="*/ 6 w 23"/>
                <a:gd name="T15" fmla="*/ 2 h 14"/>
                <a:gd name="T16" fmla="*/ 6 w 23"/>
                <a:gd name="T17" fmla="*/ 2 h 14"/>
                <a:gd name="T18" fmla="*/ 6 w 23"/>
                <a:gd name="T19" fmla="*/ 1 h 14"/>
                <a:gd name="T20" fmla="*/ 3 w 23"/>
                <a:gd name="T21" fmla="*/ 3 h 14"/>
                <a:gd name="T22" fmla="*/ 6 w 23"/>
                <a:gd name="T23" fmla="*/ 2 h 14"/>
                <a:gd name="T24" fmla="*/ 0 w 23"/>
                <a:gd name="T25" fmla="*/ 6 h 14"/>
                <a:gd name="T26" fmla="*/ 0 w 23"/>
                <a:gd name="T27" fmla="*/ 6 h 14"/>
                <a:gd name="T28" fmla="*/ 0 w 23"/>
                <a:gd name="T29" fmla="*/ 6 h 14"/>
                <a:gd name="T30" fmla="*/ 0 w 23"/>
                <a:gd name="T31" fmla="*/ 6 h 14"/>
                <a:gd name="T32" fmla="*/ 0 w 23"/>
                <a:gd name="T33" fmla="*/ 6 h 14"/>
                <a:gd name="T34" fmla="*/ 0 w 23"/>
                <a:gd name="T35" fmla="*/ 6 h 14"/>
                <a:gd name="T36" fmla="*/ 0 w 23"/>
                <a:gd name="T37" fmla="*/ 6 h 14"/>
                <a:gd name="T38" fmla="*/ 1 w 23"/>
                <a:gd name="T39" fmla="*/ 6 h 14"/>
                <a:gd name="T40" fmla="*/ 0 w 23"/>
                <a:gd name="T41" fmla="*/ 6 h 14"/>
                <a:gd name="T42" fmla="*/ 2 w 23"/>
                <a:gd name="T43" fmla="*/ 8 h 14"/>
                <a:gd name="T44" fmla="*/ 2 w 23"/>
                <a:gd name="T45" fmla="*/ 7 h 14"/>
                <a:gd name="T46" fmla="*/ 6 w 23"/>
                <a:gd name="T47" fmla="*/ 14 h 14"/>
                <a:gd name="T48" fmla="*/ 7 w 23"/>
                <a:gd name="T49" fmla="*/ 12 h 14"/>
                <a:gd name="T50" fmla="*/ 7 w 23"/>
                <a:gd name="T51" fmla="*/ 12 h 14"/>
                <a:gd name="T52" fmla="*/ 6 w 23"/>
                <a:gd name="T53" fmla="*/ 14 h 14"/>
                <a:gd name="T54" fmla="*/ 6 w 23"/>
                <a:gd name="T55" fmla="*/ 14 h 14"/>
                <a:gd name="T56" fmla="*/ 6 w 23"/>
                <a:gd name="T57" fmla="*/ 14 h 14"/>
                <a:gd name="T58" fmla="*/ 9 w 23"/>
                <a:gd name="T59" fmla="*/ 14 h 14"/>
                <a:gd name="T60" fmla="*/ 9 w 23"/>
                <a:gd name="T61" fmla="*/ 12 h 14"/>
                <a:gd name="T62" fmla="*/ 9 w 23"/>
                <a:gd name="T63" fmla="*/ 14 h 14"/>
                <a:gd name="T64" fmla="*/ 21 w 23"/>
                <a:gd name="T65" fmla="*/ 9 h 14"/>
                <a:gd name="T66" fmla="*/ 11 w 23"/>
                <a:gd name="T67" fmla="*/ 12 h 14"/>
                <a:gd name="T68" fmla="*/ 22 w 23"/>
                <a:gd name="T69" fmla="*/ 10 h 14"/>
                <a:gd name="T70" fmla="*/ 21 w 23"/>
                <a:gd name="T71" fmla="*/ 9 h 14"/>
                <a:gd name="T72" fmla="*/ 22 w 23"/>
                <a:gd name="T73" fmla="*/ 10 h 14"/>
                <a:gd name="T74" fmla="*/ 22 w 23"/>
                <a:gd name="T75" fmla="*/ 10 h 14"/>
                <a:gd name="T76" fmla="*/ 21 w 23"/>
                <a:gd name="T77" fmla="*/ 9 h 14"/>
                <a:gd name="T78" fmla="*/ 22 w 23"/>
                <a:gd name="T79" fmla="*/ 10 h 14"/>
                <a:gd name="T80" fmla="*/ 21 w 23"/>
                <a:gd name="T81" fmla="*/ 9 h 14"/>
                <a:gd name="T82" fmla="*/ 21 w 23"/>
                <a:gd name="T83" fmla="*/ 9 h 14"/>
                <a:gd name="T84" fmla="*/ 21 w 23"/>
                <a:gd name="T85" fmla="*/ 7 h 14"/>
                <a:gd name="T86" fmla="*/ 20 w 23"/>
                <a:gd name="T87" fmla="*/ 8 h 14"/>
                <a:gd name="T88" fmla="*/ 21 w 23"/>
                <a:gd name="T89" fmla="*/ 8 h 14"/>
                <a:gd name="T90" fmla="*/ 22 w 23"/>
                <a:gd name="T91" fmla="*/ 8 h 14"/>
                <a:gd name="T92" fmla="*/ 21 w 23"/>
                <a:gd name="T93" fmla="*/ 7 h 14"/>
                <a:gd name="T94" fmla="*/ 22 w 23"/>
                <a:gd name="T95" fmla="*/ 8 h 14"/>
                <a:gd name="T96" fmla="*/ 22 w 23"/>
                <a:gd name="T97" fmla="*/ 8 h 14"/>
                <a:gd name="T98" fmla="*/ 20 w 23"/>
                <a:gd name="T99" fmla="*/ 8 h 14"/>
                <a:gd name="T100" fmla="*/ 21 w 23"/>
                <a:gd name="T101" fmla="*/ 7 h 14"/>
                <a:gd name="T102" fmla="*/ 21 w 23"/>
                <a:gd name="T103" fmla="*/ 8 h 14"/>
                <a:gd name="T104" fmla="*/ 21 w 23"/>
                <a:gd name="T105" fmla="*/ 7 h 14"/>
                <a:gd name="T106" fmla="*/ 21 w 23"/>
                <a:gd name="T107" fmla="*/ 7 h 14"/>
                <a:gd name="T108" fmla="*/ 21 w 23"/>
                <a:gd name="T109" fmla="*/ 7 h 14"/>
                <a:gd name="T110" fmla="*/ 21 w 23"/>
                <a:gd name="T111" fmla="*/ 8 h 14"/>
                <a:gd name="T112" fmla="*/ 21 w 23"/>
                <a:gd name="T113" fmla="*/ 7 h 14"/>
                <a:gd name="T114" fmla="*/ 21 w 23"/>
                <a:gd name="T11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4">
                  <a:moveTo>
                    <a:pt x="21" y="8"/>
                  </a:moveTo>
                  <a:lnTo>
                    <a:pt x="21" y="8"/>
                  </a:lnTo>
                  <a:lnTo>
                    <a:pt x="21" y="7"/>
                  </a:lnTo>
                  <a:lnTo>
                    <a:pt x="21" y="7"/>
                  </a:lnTo>
                  <a:lnTo>
                    <a:pt x="21" y="8"/>
                  </a:lnTo>
                  <a:close/>
                  <a:moveTo>
                    <a:pt x="21" y="8"/>
                  </a:moveTo>
                  <a:lnTo>
                    <a:pt x="21" y="8"/>
                  </a:lnTo>
                  <a:lnTo>
                    <a:pt x="21" y="8"/>
                  </a:lnTo>
                  <a:close/>
                  <a:moveTo>
                    <a:pt x="21" y="8"/>
                  </a:moveTo>
                  <a:cubicBezTo>
                    <a:pt x="18" y="8"/>
                    <a:pt x="15" y="6"/>
                    <a:pt x="13" y="5"/>
                  </a:cubicBezTo>
                  <a:lnTo>
                    <a:pt x="14" y="4"/>
                  </a:lnTo>
                  <a:cubicBezTo>
                    <a:pt x="16" y="5"/>
                    <a:pt x="18" y="6"/>
                    <a:pt x="21" y="7"/>
                  </a:cubicBezTo>
                  <a:lnTo>
                    <a:pt x="21" y="8"/>
                  </a:lnTo>
                  <a:close/>
                  <a:moveTo>
                    <a:pt x="13" y="5"/>
                  </a:moveTo>
                  <a:cubicBezTo>
                    <a:pt x="10" y="3"/>
                    <a:pt x="8" y="2"/>
                    <a:pt x="6" y="2"/>
                  </a:cubicBezTo>
                  <a:lnTo>
                    <a:pt x="6" y="1"/>
                  </a:lnTo>
                  <a:cubicBezTo>
                    <a:pt x="9" y="0"/>
                    <a:pt x="11" y="2"/>
                    <a:pt x="14" y="4"/>
                  </a:cubicBezTo>
                  <a:lnTo>
                    <a:pt x="13" y="5"/>
                  </a:lnTo>
                  <a:close/>
                  <a:moveTo>
                    <a:pt x="6" y="2"/>
                  </a:moveTo>
                  <a:lnTo>
                    <a:pt x="6" y="2"/>
                  </a:lnTo>
                  <a:lnTo>
                    <a:pt x="6" y="1"/>
                  </a:lnTo>
                  <a:lnTo>
                    <a:pt x="6" y="2"/>
                  </a:lnTo>
                  <a:close/>
                  <a:moveTo>
                    <a:pt x="6" y="2"/>
                  </a:moveTo>
                  <a:lnTo>
                    <a:pt x="6" y="2"/>
                  </a:lnTo>
                  <a:lnTo>
                    <a:pt x="6" y="1"/>
                  </a:lnTo>
                  <a:cubicBezTo>
                    <a:pt x="6" y="1"/>
                    <a:pt x="6" y="1"/>
                    <a:pt x="6" y="1"/>
                  </a:cubicBezTo>
                  <a:lnTo>
                    <a:pt x="6" y="2"/>
                  </a:lnTo>
                  <a:close/>
                  <a:moveTo>
                    <a:pt x="6" y="2"/>
                  </a:moveTo>
                  <a:lnTo>
                    <a:pt x="6" y="2"/>
                  </a:lnTo>
                  <a:lnTo>
                    <a:pt x="6" y="1"/>
                  </a:lnTo>
                  <a:lnTo>
                    <a:pt x="6" y="2"/>
                  </a:lnTo>
                  <a:close/>
                  <a:moveTo>
                    <a:pt x="6" y="2"/>
                  </a:moveTo>
                  <a:cubicBezTo>
                    <a:pt x="5" y="2"/>
                    <a:pt x="4" y="3"/>
                    <a:pt x="3" y="3"/>
                  </a:cubicBezTo>
                  <a:lnTo>
                    <a:pt x="2" y="2"/>
                  </a:lnTo>
                  <a:cubicBezTo>
                    <a:pt x="3" y="1"/>
                    <a:pt x="5" y="1"/>
                    <a:pt x="6" y="1"/>
                  </a:cubicBezTo>
                  <a:lnTo>
                    <a:pt x="6" y="2"/>
                  </a:lnTo>
                  <a:close/>
                  <a:moveTo>
                    <a:pt x="3" y="3"/>
                  </a:moveTo>
                  <a:cubicBezTo>
                    <a:pt x="2" y="4"/>
                    <a:pt x="1" y="5"/>
                    <a:pt x="1" y="5"/>
                  </a:cubicBezTo>
                  <a:lnTo>
                    <a:pt x="0" y="6"/>
                  </a:lnTo>
                  <a:cubicBezTo>
                    <a:pt x="0" y="4"/>
                    <a:pt x="1" y="3"/>
                    <a:pt x="2" y="2"/>
                  </a:cubicBezTo>
                  <a:lnTo>
                    <a:pt x="3" y="3"/>
                  </a:lnTo>
                  <a:close/>
                  <a:moveTo>
                    <a:pt x="0" y="6"/>
                  </a:moveTo>
                  <a:lnTo>
                    <a:pt x="0" y="6"/>
                  </a:lnTo>
                  <a:lnTo>
                    <a:pt x="1" y="6"/>
                  </a:lnTo>
                  <a:lnTo>
                    <a:pt x="0" y="6"/>
                  </a:lnTo>
                  <a:close/>
                  <a:moveTo>
                    <a:pt x="1" y="5"/>
                  </a:moveTo>
                  <a:lnTo>
                    <a:pt x="1" y="6"/>
                  </a:lnTo>
                  <a:lnTo>
                    <a:pt x="0" y="6"/>
                  </a:lnTo>
                  <a:lnTo>
                    <a:pt x="0" y="6"/>
                  </a:lnTo>
                  <a:lnTo>
                    <a:pt x="1" y="5"/>
                  </a:lnTo>
                  <a:close/>
                  <a:moveTo>
                    <a:pt x="0" y="6"/>
                  </a:moveTo>
                  <a:lnTo>
                    <a:pt x="0" y="6"/>
                  </a:lnTo>
                  <a:lnTo>
                    <a:pt x="1" y="6"/>
                  </a:lnTo>
                  <a:lnTo>
                    <a:pt x="0" y="6"/>
                  </a:lnTo>
                  <a:close/>
                  <a:moveTo>
                    <a:pt x="1" y="6"/>
                  </a:moveTo>
                  <a:lnTo>
                    <a:pt x="1" y="6"/>
                  </a:lnTo>
                  <a:lnTo>
                    <a:pt x="0" y="6"/>
                  </a:lnTo>
                  <a:lnTo>
                    <a:pt x="0" y="6"/>
                  </a:lnTo>
                  <a:lnTo>
                    <a:pt x="1" y="6"/>
                  </a:lnTo>
                  <a:close/>
                  <a:moveTo>
                    <a:pt x="1" y="6"/>
                  </a:moveTo>
                  <a:cubicBezTo>
                    <a:pt x="1" y="6"/>
                    <a:pt x="1" y="6"/>
                    <a:pt x="2" y="7"/>
                  </a:cubicBezTo>
                  <a:lnTo>
                    <a:pt x="0" y="7"/>
                  </a:lnTo>
                  <a:cubicBezTo>
                    <a:pt x="0" y="7"/>
                    <a:pt x="0" y="6"/>
                    <a:pt x="0" y="6"/>
                  </a:cubicBezTo>
                  <a:lnTo>
                    <a:pt x="1" y="6"/>
                  </a:lnTo>
                  <a:close/>
                  <a:moveTo>
                    <a:pt x="2" y="7"/>
                  </a:moveTo>
                  <a:cubicBezTo>
                    <a:pt x="2" y="7"/>
                    <a:pt x="2" y="8"/>
                    <a:pt x="2" y="8"/>
                  </a:cubicBezTo>
                  <a:lnTo>
                    <a:pt x="1" y="8"/>
                  </a:lnTo>
                  <a:cubicBezTo>
                    <a:pt x="1" y="8"/>
                    <a:pt x="0" y="8"/>
                    <a:pt x="0" y="7"/>
                  </a:cubicBezTo>
                  <a:lnTo>
                    <a:pt x="2" y="7"/>
                  </a:lnTo>
                  <a:close/>
                  <a:moveTo>
                    <a:pt x="2" y="8"/>
                  </a:moveTo>
                  <a:cubicBezTo>
                    <a:pt x="3" y="10"/>
                    <a:pt x="4" y="12"/>
                    <a:pt x="7" y="12"/>
                  </a:cubicBezTo>
                  <a:lnTo>
                    <a:pt x="6" y="14"/>
                  </a:lnTo>
                  <a:cubicBezTo>
                    <a:pt x="4" y="13"/>
                    <a:pt x="2" y="11"/>
                    <a:pt x="1" y="8"/>
                  </a:cubicBezTo>
                  <a:lnTo>
                    <a:pt x="2" y="8"/>
                  </a:lnTo>
                  <a:close/>
                  <a:moveTo>
                    <a:pt x="7" y="12"/>
                  </a:moveTo>
                  <a:lnTo>
                    <a:pt x="7" y="12"/>
                  </a:lnTo>
                  <a:lnTo>
                    <a:pt x="6" y="13"/>
                  </a:lnTo>
                  <a:lnTo>
                    <a:pt x="7" y="12"/>
                  </a:lnTo>
                  <a:close/>
                  <a:moveTo>
                    <a:pt x="7" y="12"/>
                  </a:moveTo>
                  <a:lnTo>
                    <a:pt x="7" y="12"/>
                  </a:lnTo>
                  <a:lnTo>
                    <a:pt x="6" y="14"/>
                  </a:lnTo>
                  <a:lnTo>
                    <a:pt x="6" y="14"/>
                  </a:lnTo>
                  <a:lnTo>
                    <a:pt x="7" y="12"/>
                  </a:lnTo>
                  <a:close/>
                  <a:moveTo>
                    <a:pt x="6" y="14"/>
                  </a:moveTo>
                  <a:lnTo>
                    <a:pt x="6" y="14"/>
                  </a:lnTo>
                  <a:lnTo>
                    <a:pt x="6" y="13"/>
                  </a:lnTo>
                  <a:lnTo>
                    <a:pt x="6" y="14"/>
                  </a:lnTo>
                  <a:close/>
                  <a:moveTo>
                    <a:pt x="7" y="12"/>
                  </a:moveTo>
                  <a:cubicBezTo>
                    <a:pt x="7" y="12"/>
                    <a:pt x="8" y="12"/>
                    <a:pt x="9" y="12"/>
                  </a:cubicBezTo>
                  <a:lnTo>
                    <a:pt x="9" y="14"/>
                  </a:lnTo>
                  <a:cubicBezTo>
                    <a:pt x="8" y="14"/>
                    <a:pt x="7" y="14"/>
                    <a:pt x="6" y="14"/>
                  </a:cubicBezTo>
                  <a:lnTo>
                    <a:pt x="7" y="12"/>
                  </a:lnTo>
                  <a:close/>
                  <a:moveTo>
                    <a:pt x="9" y="12"/>
                  </a:moveTo>
                  <a:cubicBezTo>
                    <a:pt x="9" y="13"/>
                    <a:pt x="10" y="13"/>
                    <a:pt x="11" y="12"/>
                  </a:cubicBezTo>
                  <a:lnTo>
                    <a:pt x="11" y="14"/>
                  </a:lnTo>
                  <a:cubicBezTo>
                    <a:pt x="10" y="14"/>
                    <a:pt x="9" y="14"/>
                    <a:pt x="9" y="14"/>
                  </a:cubicBezTo>
                  <a:lnTo>
                    <a:pt x="9" y="12"/>
                  </a:lnTo>
                  <a:close/>
                  <a:moveTo>
                    <a:pt x="11" y="12"/>
                  </a:moveTo>
                  <a:cubicBezTo>
                    <a:pt x="14" y="12"/>
                    <a:pt x="18" y="11"/>
                    <a:pt x="21" y="9"/>
                  </a:cubicBezTo>
                  <a:lnTo>
                    <a:pt x="22" y="10"/>
                  </a:lnTo>
                  <a:cubicBezTo>
                    <a:pt x="19" y="12"/>
                    <a:pt x="15" y="14"/>
                    <a:pt x="11" y="14"/>
                  </a:cubicBezTo>
                  <a:lnTo>
                    <a:pt x="11" y="12"/>
                  </a:lnTo>
                  <a:close/>
                  <a:moveTo>
                    <a:pt x="22" y="10"/>
                  </a:moveTo>
                  <a:lnTo>
                    <a:pt x="22" y="10"/>
                  </a:lnTo>
                  <a:lnTo>
                    <a:pt x="22" y="10"/>
                  </a:lnTo>
                  <a:lnTo>
                    <a:pt x="21" y="10"/>
                  </a:lnTo>
                  <a:lnTo>
                    <a:pt x="22" y="10"/>
                  </a:lnTo>
                  <a:close/>
                  <a:moveTo>
                    <a:pt x="21" y="9"/>
                  </a:moveTo>
                  <a:lnTo>
                    <a:pt x="21" y="9"/>
                  </a:lnTo>
                  <a:lnTo>
                    <a:pt x="22" y="10"/>
                  </a:lnTo>
                  <a:lnTo>
                    <a:pt x="22" y="10"/>
                  </a:lnTo>
                  <a:lnTo>
                    <a:pt x="21" y="9"/>
                  </a:lnTo>
                  <a:close/>
                  <a:moveTo>
                    <a:pt x="22" y="10"/>
                  </a:moveTo>
                  <a:lnTo>
                    <a:pt x="22" y="10"/>
                  </a:lnTo>
                  <a:lnTo>
                    <a:pt x="21" y="9"/>
                  </a:lnTo>
                  <a:lnTo>
                    <a:pt x="22" y="10"/>
                  </a:lnTo>
                  <a:close/>
                  <a:moveTo>
                    <a:pt x="21" y="9"/>
                  </a:moveTo>
                  <a:lnTo>
                    <a:pt x="21" y="9"/>
                  </a:lnTo>
                  <a:lnTo>
                    <a:pt x="22" y="9"/>
                  </a:lnTo>
                  <a:cubicBezTo>
                    <a:pt x="22" y="10"/>
                    <a:pt x="22" y="10"/>
                    <a:pt x="22" y="10"/>
                  </a:cubicBezTo>
                  <a:lnTo>
                    <a:pt x="21" y="9"/>
                  </a:lnTo>
                  <a:close/>
                  <a:moveTo>
                    <a:pt x="21" y="9"/>
                  </a:moveTo>
                  <a:cubicBezTo>
                    <a:pt x="21" y="9"/>
                    <a:pt x="21" y="9"/>
                    <a:pt x="21" y="9"/>
                  </a:cubicBezTo>
                  <a:lnTo>
                    <a:pt x="22" y="9"/>
                  </a:lnTo>
                  <a:cubicBezTo>
                    <a:pt x="22" y="9"/>
                    <a:pt x="22" y="9"/>
                    <a:pt x="22" y="9"/>
                  </a:cubicBezTo>
                  <a:lnTo>
                    <a:pt x="21" y="9"/>
                  </a:lnTo>
                  <a:close/>
                  <a:moveTo>
                    <a:pt x="21" y="9"/>
                  </a:moveTo>
                  <a:cubicBezTo>
                    <a:pt x="21" y="9"/>
                    <a:pt x="21" y="8"/>
                    <a:pt x="20" y="8"/>
                  </a:cubicBezTo>
                  <a:lnTo>
                    <a:pt x="21" y="7"/>
                  </a:lnTo>
                  <a:cubicBezTo>
                    <a:pt x="22" y="8"/>
                    <a:pt x="22" y="9"/>
                    <a:pt x="22" y="9"/>
                  </a:cubicBezTo>
                  <a:lnTo>
                    <a:pt x="21" y="9"/>
                  </a:lnTo>
                  <a:close/>
                  <a:moveTo>
                    <a:pt x="20" y="8"/>
                  </a:moveTo>
                  <a:lnTo>
                    <a:pt x="19" y="7"/>
                  </a:lnTo>
                  <a:lnTo>
                    <a:pt x="21" y="7"/>
                  </a:lnTo>
                  <a:lnTo>
                    <a:pt x="21" y="8"/>
                  </a:lnTo>
                  <a:lnTo>
                    <a:pt x="20" y="8"/>
                  </a:lnTo>
                  <a:close/>
                  <a:moveTo>
                    <a:pt x="21" y="7"/>
                  </a:moveTo>
                  <a:cubicBezTo>
                    <a:pt x="21" y="7"/>
                    <a:pt x="21" y="7"/>
                    <a:pt x="22" y="8"/>
                  </a:cubicBezTo>
                  <a:lnTo>
                    <a:pt x="20" y="8"/>
                  </a:lnTo>
                  <a:cubicBezTo>
                    <a:pt x="20" y="8"/>
                    <a:pt x="21" y="8"/>
                    <a:pt x="21" y="8"/>
                  </a:cubicBezTo>
                  <a:lnTo>
                    <a:pt x="21" y="7"/>
                  </a:lnTo>
                  <a:close/>
                  <a:moveTo>
                    <a:pt x="22" y="8"/>
                  </a:moveTo>
                  <a:lnTo>
                    <a:pt x="22" y="8"/>
                  </a:lnTo>
                  <a:lnTo>
                    <a:pt x="22" y="8"/>
                  </a:lnTo>
                  <a:lnTo>
                    <a:pt x="21" y="8"/>
                  </a:lnTo>
                  <a:lnTo>
                    <a:pt x="22" y="8"/>
                  </a:lnTo>
                  <a:close/>
                  <a:moveTo>
                    <a:pt x="22" y="8"/>
                  </a:moveTo>
                  <a:cubicBezTo>
                    <a:pt x="22" y="8"/>
                    <a:pt x="21" y="8"/>
                    <a:pt x="21" y="8"/>
                  </a:cubicBezTo>
                  <a:lnTo>
                    <a:pt x="21" y="7"/>
                  </a:lnTo>
                  <a:cubicBezTo>
                    <a:pt x="21" y="7"/>
                    <a:pt x="20" y="8"/>
                    <a:pt x="20" y="8"/>
                  </a:cubicBezTo>
                  <a:lnTo>
                    <a:pt x="22" y="8"/>
                  </a:lnTo>
                  <a:close/>
                  <a:moveTo>
                    <a:pt x="21" y="7"/>
                  </a:moveTo>
                  <a:lnTo>
                    <a:pt x="21" y="7"/>
                  </a:lnTo>
                  <a:lnTo>
                    <a:pt x="21" y="8"/>
                  </a:lnTo>
                  <a:lnTo>
                    <a:pt x="21" y="7"/>
                  </a:lnTo>
                  <a:close/>
                  <a:moveTo>
                    <a:pt x="21" y="8"/>
                  </a:moveTo>
                  <a:cubicBezTo>
                    <a:pt x="21" y="9"/>
                    <a:pt x="21" y="8"/>
                    <a:pt x="20" y="8"/>
                  </a:cubicBezTo>
                  <a:lnTo>
                    <a:pt x="21" y="7"/>
                  </a:lnTo>
                  <a:cubicBezTo>
                    <a:pt x="21" y="7"/>
                    <a:pt x="21" y="7"/>
                    <a:pt x="21" y="7"/>
                  </a:cubicBezTo>
                  <a:lnTo>
                    <a:pt x="21" y="8"/>
                  </a:lnTo>
                  <a:close/>
                  <a:moveTo>
                    <a:pt x="21" y="7"/>
                  </a:moveTo>
                  <a:lnTo>
                    <a:pt x="21" y="7"/>
                  </a:lnTo>
                  <a:lnTo>
                    <a:pt x="21" y="7"/>
                  </a:lnTo>
                  <a:lnTo>
                    <a:pt x="21" y="8"/>
                  </a:lnTo>
                  <a:lnTo>
                    <a:pt x="21" y="7"/>
                  </a:lnTo>
                  <a:close/>
                  <a:moveTo>
                    <a:pt x="20" y="8"/>
                  </a:moveTo>
                  <a:cubicBezTo>
                    <a:pt x="20" y="8"/>
                    <a:pt x="20" y="7"/>
                    <a:pt x="21" y="7"/>
                  </a:cubicBezTo>
                  <a:lnTo>
                    <a:pt x="21" y="8"/>
                  </a:lnTo>
                  <a:cubicBezTo>
                    <a:pt x="20" y="9"/>
                    <a:pt x="20" y="7"/>
                    <a:pt x="21" y="7"/>
                  </a:cubicBezTo>
                  <a:lnTo>
                    <a:pt x="20" y="8"/>
                  </a:lnTo>
                  <a:close/>
                  <a:moveTo>
                    <a:pt x="21" y="7"/>
                  </a:moveTo>
                  <a:lnTo>
                    <a:pt x="23" y="8"/>
                  </a:lnTo>
                  <a:lnTo>
                    <a:pt x="21" y="8"/>
                  </a:lnTo>
                  <a:lnTo>
                    <a:pt x="21" y="8"/>
                  </a:lnTo>
                  <a:lnTo>
                    <a:pt x="21"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5" name="Freeform 705"/>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6" name="Freeform 706"/>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27" name="Freeform 707"/>
            <p:cNvSpPr>
              <a:spLocks noEditPoints="1"/>
            </p:cNvSpPr>
            <p:nvPr/>
          </p:nvSpPr>
          <p:spPr bwMode="auto">
            <a:xfrm>
              <a:off x="2780" y="1531"/>
              <a:ext cx="134" cy="95"/>
            </a:xfrm>
            <a:custGeom>
              <a:avLst/>
              <a:gdLst>
                <a:gd name="T0" fmla="*/ 17 w 24"/>
                <a:gd name="T1" fmla="*/ 3 h 17"/>
                <a:gd name="T2" fmla="*/ 17 w 24"/>
                <a:gd name="T3" fmla="*/ 4 h 17"/>
                <a:gd name="T4" fmla="*/ 17 w 24"/>
                <a:gd name="T5" fmla="*/ 3 h 17"/>
                <a:gd name="T6" fmla="*/ 9 w 24"/>
                <a:gd name="T7" fmla="*/ 2 h 17"/>
                <a:gd name="T8" fmla="*/ 14 w 24"/>
                <a:gd name="T9" fmla="*/ 3 h 17"/>
                <a:gd name="T10" fmla="*/ 7 w 24"/>
                <a:gd name="T11" fmla="*/ 0 h 17"/>
                <a:gd name="T12" fmla="*/ 7 w 24"/>
                <a:gd name="T13" fmla="*/ 2 h 17"/>
                <a:gd name="T14" fmla="*/ 7 w 24"/>
                <a:gd name="T15" fmla="*/ 2 h 17"/>
                <a:gd name="T16" fmla="*/ 7 w 24"/>
                <a:gd name="T17" fmla="*/ 0 h 17"/>
                <a:gd name="T18" fmla="*/ 7 w 24"/>
                <a:gd name="T19" fmla="*/ 0 h 17"/>
                <a:gd name="T20" fmla="*/ 7 w 24"/>
                <a:gd name="T21" fmla="*/ 0 h 17"/>
                <a:gd name="T22" fmla="*/ 6 w 24"/>
                <a:gd name="T23" fmla="*/ 0 h 17"/>
                <a:gd name="T24" fmla="*/ 6 w 24"/>
                <a:gd name="T25" fmla="*/ 2 h 17"/>
                <a:gd name="T26" fmla="*/ 6 w 24"/>
                <a:gd name="T27" fmla="*/ 0 h 17"/>
                <a:gd name="T28" fmla="*/ 2 w 24"/>
                <a:gd name="T29" fmla="*/ 4 h 17"/>
                <a:gd name="T30" fmla="*/ 6 w 24"/>
                <a:gd name="T31" fmla="*/ 2 h 17"/>
                <a:gd name="T32" fmla="*/ 2 w 24"/>
                <a:gd name="T33" fmla="*/ 3 h 17"/>
                <a:gd name="T34" fmla="*/ 3 w 24"/>
                <a:gd name="T35" fmla="*/ 6 h 17"/>
                <a:gd name="T36" fmla="*/ 2 w 24"/>
                <a:gd name="T37" fmla="*/ 4 h 17"/>
                <a:gd name="T38" fmla="*/ 3 w 24"/>
                <a:gd name="T39" fmla="*/ 9 h 17"/>
                <a:gd name="T40" fmla="*/ 4 w 24"/>
                <a:gd name="T41" fmla="*/ 9 h 17"/>
                <a:gd name="T42" fmla="*/ 4 w 24"/>
                <a:gd name="T43" fmla="*/ 9 h 17"/>
                <a:gd name="T44" fmla="*/ 3 w 24"/>
                <a:gd name="T45" fmla="*/ 9 h 17"/>
                <a:gd name="T46" fmla="*/ 4 w 24"/>
                <a:gd name="T47" fmla="*/ 10 h 17"/>
                <a:gd name="T48" fmla="*/ 4 w 24"/>
                <a:gd name="T49" fmla="*/ 10 h 17"/>
                <a:gd name="T50" fmla="*/ 3 w 24"/>
                <a:gd name="T51" fmla="*/ 10 h 17"/>
                <a:gd name="T52" fmla="*/ 3 w 24"/>
                <a:gd name="T53" fmla="*/ 12 h 17"/>
                <a:gd name="T54" fmla="*/ 4 w 24"/>
                <a:gd name="T55" fmla="*/ 11 h 17"/>
                <a:gd name="T56" fmla="*/ 3 w 24"/>
                <a:gd name="T57" fmla="*/ 12 h 17"/>
                <a:gd name="T58" fmla="*/ 4 w 24"/>
                <a:gd name="T59" fmla="*/ 11 h 17"/>
                <a:gd name="T60" fmla="*/ 4 w 24"/>
                <a:gd name="T61" fmla="*/ 11 h 17"/>
                <a:gd name="T62" fmla="*/ 3 w 24"/>
                <a:gd name="T63" fmla="*/ 12 h 17"/>
                <a:gd name="T64" fmla="*/ 4 w 24"/>
                <a:gd name="T65" fmla="*/ 13 h 17"/>
                <a:gd name="T66" fmla="*/ 5 w 24"/>
                <a:gd name="T67" fmla="*/ 12 h 17"/>
                <a:gd name="T68" fmla="*/ 4 w 24"/>
                <a:gd name="T69" fmla="*/ 13 h 17"/>
                <a:gd name="T70" fmla="*/ 17 w 24"/>
                <a:gd name="T71" fmla="*/ 15 h 17"/>
                <a:gd name="T72" fmla="*/ 6 w 24"/>
                <a:gd name="T73" fmla="*/ 13 h 17"/>
                <a:gd name="T74" fmla="*/ 17 w 24"/>
                <a:gd name="T75" fmla="*/ 16 h 17"/>
                <a:gd name="T76" fmla="*/ 20 w 24"/>
                <a:gd name="T77" fmla="*/ 15 h 17"/>
                <a:gd name="T78" fmla="*/ 17 w 24"/>
                <a:gd name="T79" fmla="*/ 15 h 17"/>
                <a:gd name="T80" fmla="*/ 23 w 24"/>
                <a:gd name="T81" fmla="*/ 13 h 17"/>
                <a:gd name="T82" fmla="*/ 22 w 24"/>
                <a:gd name="T83" fmla="*/ 13 h 17"/>
                <a:gd name="T84" fmla="*/ 23 w 24"/>
                <a:gd name="T85" fmla="*/ 13 h 17"/>
                <a:gd name="T86" fmla="*/ 22 w 24"/>
                <a:gd name="T87" fmla="*/ 6 h 17"/>
                <a:gd name="T88" fmla="*/ 23 w 24"/>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17">
                  <a:moveTo>
                    <a:pt x="22" y="6"/>
                  </a:moveTo>
                  <a:cubicBezTo>
                    <a:pt x="20" y="6"/>
                    <a:pt x="18" y="5"/>
                    <a:pt x="17" y="4"/>
                  </a:cubicBezTo>
                  <a:lnTo>
                    <a:pt x="17" y="3"/>
                  </a:lnTo>
                  <a:cubicBezTo>
                    <a:pt x="19" y="4"/>
                    <a:pt x="20" y="4"/>
                    <a:pt x="22" y="4"/>
                  </a:cubicBezTo>
                  <a:lnTo>
                    <a:pt x="22" y="6"/>
                  </a:lnTo>
                  <a:close/>
                  <a:moveTo>
                    <a:pt x="17" y="4"/>
                  </a:moveTo>
                  <a:cubicBezTo>
                    <a:pt x="16" y="4"/>
                    <a:pt x="15" y="3"/>
                    <a:pt x="14" y="3"/>
                  </a:cubicBezTo>
                  <a:lnTo>
                    <a:pt x="15" y="2"/>
                  </a:lnTo>
                  <a:cubicBezTo>
                    <a:pt x="16" y="2"/>
                    <a:pt x="16" y="2"/>
                    <a:pt x="17" y="3"/>
                  </a:cubicBezTo>
                  <a:lnTo>
                    <a:pt x="17" y="4"/>
                  </a:lnTo>
                  <a:close/>
                  <a:moveTo>
                    <a:pt x="14" y="3"/>
                  </a:moveTo>
                  <a:cubicBezTo>
                    <a:pt x="13" y="2"/>
                    <a:pt x="11" y="2"/>
                    <a:pt x="9" y="2"/>
                  </a:cubicBezTo>
                  <a:lnTo>
                    <a:pt x="9" y="1"/>
                  </a:lnTo>
                  <a:cubicBezTo>
                    <a:pt x="11" y="1"/>
                    <a:pt x="13" y="1"/>
                    <a:pt x="15" y="2"/>
                  </a:cubicBezTo>
                  <a:lnTo>
                    <a:pt x="14" y="3"/>
                  </a:lnTo>
                  <a:close/>
                  <a:moveTo>
                    <a:pt x="9" y="2"/>
                  </a:moveTo>
                  <a:cubicBezTo>
                    <a:pt x="8" y="2"/>
                    <a:pt x="8" y="2"/>
                    <a:pt x="7" y="2"/>
                  </a:cubicBezTo>
                  <a:lnTo>
                    <a:pt x="7" y="0"/>
                  </a:lnTo>
                  <a:cubicBezTo>
                    <a:pt x="8" y="0"/>
                    <a:pt x="8" y="1"/>
                    <a:pt x="9" y="1"/>
                  </a:cubicBezTo>
                  <a:lnTo>
                    <a:pt x="9" y="2"/>
                  </a:lnTo>
                  <a:close/>
                  <a:moveTo>
                    <a:pt x="7" y="2"/>
                  </a:moveTo>
                  <a:lnTo>
                    <a:pt x="7" y="2"/>
                  </a:lnTo>
                  <a:lnTo>
                    <a:pt x="7" y="1"/>
                  </a:lnTo>
                  <a:lnTo>
                    <a:pt x="7" y="2"/>
                  </a:lnTo>
                  <a:close/>
                  <a:moveTo>
                    <a:pt x="7" y="2"/>
                  </a:moveTo>
                  <a:lnTo>
                    <a:pt x="7" y="2"/>
                  </a:lnTo>
                  <a:lnTo>
                    <a:pt x="7" y="0"/>
                  </a:lnTo>
                  <a:lnTo>
                    <a:pt x="7" y="0"/>
                  </a:lnTo>
                  <a:lnTo>
                    <a:pt x="7" y="2"/>
                  </a:lnTo>
                  <a:close/>
                  <a:moveTo>
                    <a:pt x="7" y="0"/>
                  </a:moveTo>
                  <a:lnTo>
                    <a:pt x="7" y="0"/>
                  </a:lnTo>
                  <a:lnTo>
                    <a:pt x="7" y="1"/>
                  </a:lnTo>
                  <a:lnTo>
                    <a:pt x="7" y="0"/>
                  </a:lnTo>
                  <a:close/>
                  <a:moveTo>
                    <a:pt x="7" y="2"/>
                  </a:moveTo>
                  <a:cubicBezTo>
                    <a:pt x="7" y="2"/>
                    <a:pt x="7" y="2"/>
                    <a:pt x="6" y="2"/>
                  </a:cubicBezTo>
                  <a:lnTo>
                    <a:pt x="6" y="0"/>
                  </a:lnTo>
                  <a:cubicBezTo>
                    <a:pt x="7" y="0"/>
                    <a:pt x="7" y="0"/>
                    <a:pt x="7" y="0"/>
                  </a:cubicBezTo>
                  <a:lnTo>
                    <a:pt x="7" y="2"/>
                  </a:lnTo>
                  <a:close/>
                  <a:moveTo>
                    <a:pt x="6" y="2"/>
                  </a:moveTo>
                  <a:cubicBezTo>
                    <a:pt x="6" y="2"/>
                    <a:pt x="6" y="2"/>
                    <a:pt x="6" y="2"/>
                  </a:cubicBezTo>
                  <a:lnTo>
                    <a:pt x="5" y="0"/>
                  </a:lnTo>
                  <a:cubicBezTo>
                    <a:pt x="6" y="0"/>
                    <a:pt x="6" y="0"/>
                    <a:pt x="6" y="0"/>
                  </a:cubicBezTo>
                  <a:lnTo>
                    <a:pt x="6" y="2"/>
                  </a:lnTo>
                  <a:close/>
                  <a:moveTo>
                    <a:pt x="6" y="2"/>
                  </a:moveTo>
                  <a:cubicBezTo>
                    <a:pt x="4" y="2"/>
                    <a:pt x="3" y="3"/>
                    <a:pt x="2" y="4"/>
                  </a:cubicBezTo>
                  <a:lnTo>
                    <a:pt x="1" y="3"/>
                  </a:lnTo>
                  <a:cubicBezTo>
                    <a:pt x="2" y="2"/>
                    <a:pt x="4" y="1"/>
                    <a:pt x="5" y="0"/>
                  </a:cubicBezTo>
                  <a:lnTo>
                    <a:pt x="6" y="2"/>
                  </a:lnTo>
                  <a:close/>
                  <a:moveTo>
                    <a:pt x="1" y="3"/>
                  </a:moveTo>
                  <a:lnTo>
                    <a:pt x="1" y="3"/>
                  </a:lnTo>
                  <a:lnTo>
                    <a:pt x="2" y="3"/>
                  </a:lnTo>
                  <a:lnTo>
                    <a:pt x="1" y="3"/>
                  </a:lnTo>
                  <a:close/>
                  <a:moveTo>
                    <a:pt x="2" y="4"/>
                  </a:moveTo>
                  <a:cubicBezTo>
                    <a:pt x="2" y="4"/>
                    <a:pt x="3" y="5"/>
                    <a:pt x="3" y="6"/>
                  </a:cubicBezTo>
                  <a:lnTo>
                    <a:pt x="2" y="7"/>
                  </a:lnTo>
                  <a:cubicBezTo>
                    <a:pt x="1" y="5"/>
                    <a:pt x="0" y="4"/>
                    <a:pt x="1" y="3"/>
                  </a:cubicBezTo>
                  <a:lnTo>
                    <a:pt x="2" y="4"/>
                  </a:lnTo>
                  <a:close/>
                  <a:moveTo>
                    <a:pt x="3" y="6"/>
                  </a:moveTo>
                  <a:cubicBezTo>
                    <a:pt x="4" y="7"/>
                    <a:pt x="5" y="8"/>
                    <a:pt x="4" y="9"/>
                  </a:cubicBezTo>
                  <a:lnTo>
                    <a:pt x="3" y="9"/>
                  </a:lnTo>
                  <a:cubicBezTo>
                    <a:pt x="3" y="8"/>
                    <a:pt x="3" y="7"/>
                    <a:pt x="2" y="7"/>
                  </a:cubicBezTo>
                  <a:lnTo>
                    <a:pt x="3" y="6"/>
                  </a:lnTo>
                  <a:close/>
                  <a:moveTo>
                    <a:pt x="4" y="9"/>
                  </a:moveTo>
                  <a:lnTo>
                    <a:pt x="4" y="9"/>
                  </a:lnTo>
                  <a:lnTo>
                    <a:pt x="4" y="9"/>
                  </a:lnTo>
                  <a:close/>
                  <a:moveTo>
                    <a:pt x="4" y="9"/>
                  </a:moveTo>
                  <a:lnTo>
                    <a:pt x="4" y="10"/>
                  </a:lnTo>
                  <a:lnTo>
                    <a:pt x="3" y="9"/>
                  </a:lnTo>
                  <a:lnTo>
                    <a:pt x="3" y="9"/>
                  </a:lnTo>
                  <a:lnTo>
                    <a:pt x="4" y="9"/>
                  </a:lnTo>
                  <a:close/>
                  <a:moveTo>
                    <a:pt x="4" y="10"/>
                  </a:moveTo>
                  <a:cubicBezTo>
                    <a:pt x="4" y="10"/>
                    <a:pt x="4" y="10"/>
                    <a:pt x="4" y="10"/>
                  </a:cubicBezTo>
                  <a:lnTo>
                    <a:pt x="3" y="10"/>
                  </a:lnTo>
                  <a:cubicBezTo>
                    <a:pt x="3" y="10"/>
                    <a:pt x="3" y="9"/>
                    <a:pt x="3" y="9"/>
                  </a:cubicBezTo>
                  <a:lnTo>
                    <a:pt x="4" y="10"/>
                  </a:lnTo>
                  <a:close/>
                  <a:moveTo>
                    <a:pt x="3" y="10"/>
                  </a:moveTo>
                  <a:lnTo>
                    <a:pt x="3" y="10"/>
                  </a:lnTo>
                  <a:lnTo>
                    <a:pt x="3" y="10"/>
                  </a:lnTo>
                  <a:close/>
                  <a:moveTo>
                    <a:pt x="4" y="10"/>
                  </a:moveTo>
                  <a:cubicBezTo>
                    <a:pt x="4" y="11"/>
                    <a:pt x="4" y="11"/>
                    <a:pt x="4" y="11"/>
                  </a:cubicBezTo>
                  <a:lnTo>
                    <a:pt x="3" y="12"/>
                  </a:lnTo>
                  <a:cubicBezTo>
                    <a:pt x="2" y="11"/>
                    <a:pt x="2" y="11"/>
                    <a:pt x="3" y="10"/>
                  </a:cubicBezTo>
                  <a:lnTo>
                    <a:pt x="4" y="10"/>
                  </a:lnTo>
                  <a:close/>
                  <a:moveTo>
                    <a:pt x="4" y="11"/>
                  </a:moveTo>
                  <a:lnTo>
                    <a:pt x="4" y="11"/>
                  </a:lnTo>
                  <a:lnTo>
                    <a:pt x="4" y="11"/>
                  </a:lnTo>
                  <a:lnTo>
                    <a:pt x="3" y="12"/>
                  </a:lnTo>
                  <a:lnTo>
                    <a:pt x="4" y="11"/>
                  </a:lnTo>
                  <a:close/>
                  <a:moveTo>
                    <a:pt x="4" y="11"/>
                  </a:moveTo>
                  <a:lnTo>
                    <a:pt x="4" y="11"/>
                  </a:lnTo>
                  <a:lnTo>
                    <a:pt x="3" y="12"/>
                  </a:lnTo>
                  <a:lnTo>
                    <a:pt x="3" y="12"/>
                  </a:lnTo>
                  <a:lnTo>
                    <a:pt x="4" y="11"/>
                  </a:lnTo>
                  <a:close/>
                  <a:moveTo>
                    <a:pt x="3" y="12"/>
                  </a:moveTo>
                  <a:lnTo>
                    <a:pt x="3" y="12"/>
                  </a:lnTo>
                  <a:lnTo>
                    <a:pt x="3" y="12"/>
                  </a:lnTo>
                  <a:close/>
                  <a:moveTo>
                    <a:pt x="4" y="11"/>
                  </a:moveTo>
                  <a:cubicBezTo>
                    <a:pt x="4" y="12"/>
                    <a:pt x="4" y="12"/>
                    <a:pt x="5" y="12"/>
                  </a:cubicBezTo>
                  <a:lnTo>
                    <a:pt x="4" y="13"/>
                  </a:lnTo>
                  <a:cubicBezTo>
                    <a:pt x="3" y="13"/>
                    <a:pt x="3" y="13"/>
                    <a:pt x="3" y="12"/>
                  </a:cubicBezTo>
                  <a:lnTo>
                    <a:pt x="4" y="11"/>
                  </a:lnTo>
                  <a:close/>
                  <a:moveTo>
                    <a:pt x="5" y="12"/>
                  </a:moveTo>
                  <a:cubicBezTo>
                    <a:pt x="5" y="13"/>
                    <a:pt x="6" y="13"/>
                    <a:pt x="6" y="13"/>
                  </a:cubicBezTo>
                  <a:lnTo>
                    <a:pt x="5" y="15"/>
                  </a:lnTo>
                  <a:cubicBezTo>
                    <a:pt x="5" y="14"/>
                    <a:pt x="4" y="14"/>
                    <a:pt x="4" y="13"/>
                  </a:cubicBezTo>
                  <a:lnTo>
                    <a:pt x="5" y="12"/>
                  </a:lnTo>
                  <a:close/>
                  <a:moveTo>
                    <a:pt x="6" y="13"/>
                  </a:moveTo>
                  <a:cubicBezTo>
                    <a:pt x="9" y="15"/>
                    <a:pt x="13" y="15"/>
                    <a:pt x="17" y="15"/>
                  </a:cubicBezTo>
                  <a:lnTo>
                    <a:pt x="17" y="17"/>
                  </a:lnTo>
                  <a:cubicBezTo>
                    <a:pt x="13" y="17"/>
                    <a:pt x="8" y="16"/>
                    <a:pt x="5" y="15"/>
                  </a:cubicBezTo>
                  <a:lnTo>
                    <a:pt x="6" y="13"/>
                  </a:lnTo>
                  <a:close/>
                  <a:moveTo>
                    <a:pt x="17" y="15"/>
                  </a:moveTo>
                  <a:lnTo>
                    <a:pt x="17" y="15"/>
                  </a:lnTo>
                  <a:lnTo>
                    <a:pt x="17" y="16"/>
                  </a:lnTo>
                  <a:lnTo>
                    <a:pt x="17" y="15"/>
                  </a:lnTo>
                  <a:close/>
                  <a:moveTo>
                    <a:pt x="17" y="15"/>
                  </a:moveTo>
                  <a:cubicBezTo>
                    <a:pt x="18" y="15"/>
                    <a:pt x="19" y="15"/>
                    <a:pt x="20" y="15"/>
                  </a:cubicBezTo>
                  <a:lnTo>
                    <a:pt x="20" y="16"/>
                  </a:lnTo>
                  <a:cubicBezTo>
                    <a:pt x="19" y="16"/>
                    <a:pt x="18" y="17"/>
                    <a:pt x="17" y="17"/>
                  </a:cubicBezTo>
                  <a:lnTo>
                    <a:pt x="17" y="15"/>
                  </a:lnTo>
                  <a:close/>
                  <a:moveTo>
                    <a:pt x="20" y="15"/>
                  </a:moveTo>
                  <a:cubicBezTo>
                    <a:pt x="21" y="14"/>
                    <a:pt x="21" y="13"/>
                    <a:pt x="22" y="13"/>
                  </a:cubicBezTo>
                  <a:lnTo>
                    <a:pt x="23" y="13"/>
                  </a:lnTo>
                  <a:cubicBezTo>
                    <a:pt x="22" y="14"/>
                    <a:pt x="21" y="15"/>
                    <a:pt x="20" y="16"/>
                  </a:cubicBezTo>
                  <a:lnTo>
                    <a:pt x="20" y="15"/>
                  </a:lnTo>
                  <a:close/>
                  <a:moveTo>
                    <a:pt x="22" y="13"/>
                  </a:moveTo>
                  <a:cubicBezTo>
                    <a:pt x="22" y="12"/>
                    <a:pt x="23" y="11"/>
                    <a:pt x="23" y="10"/>
                  </a:cubicBezTo>
                  <a:lnTo>
                    <a:pt x="24" y="10"/>
                  </a:lnTo>
                  <a:cubicBezTo>
                    <a:pt x="24" y="11"/>
                    <a:pt x="24" y="12"/>
                    <a:pt x="23" y="13"/>
                  </a:cubicBezTo>
                  <a:lnTo>
                    <a:pt x="22" y="13"/>
                  </a:lnTo>
                  <a:close/>
                  <a:moveTo>
                    <a:pt x="23" y="10"/>
                  </a:moveTo>
                  <a:cubicBezTo>
                    <a:pt x="23" y="9"/>
                    <a:pt x="23" y="7"/>
                    <a:pt x="22" y="6"/>
                  </a:cubicBezTo>
                  <a:lnTo>
                    <a:pt x="23" y="5"/>
                  </a:lnTo>
                  <a:cubicBezTo>
                    <a:pt x="24" y="7"/>
                    <a:pt x="24" y="9"/>
                    <a:pt x="24" y="10"/>
                  </a:cubicBezTo>
                  <a:lnTo>
                    <a:pt x="23"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8" name="Freeform 708"/>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29" name="Freeform 709"/>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30" name="Freeform 710"/>
            <p:cNvSpPr>
              <a:spLocks noEditPoints="1"/>
            </p:cNvSpPr>
            <p:nvPr/>
          </p:nvSpPr>
          <p:spPr bwMode="auto">
            <a:xfrm>
              <a:off x="2886" y="1565"/>
              <a:ext cx="123" cy="95"/>
            </a:xfrm>
            <a:custGeom>
              <a:avLst/>
              <a:gdLst>
                <a:gd name="T0" fmla="*/ 16 w 22"/>
                <a:gd name="T1" fmla="*/ 3 h 17"/>
                <a:gd name="T2" fmla="*/ 7 w 22"/>
                <a:gd name="T3" fmla="*/ 2 h 17"/>
                <a:gd name="T4" fmla="*/ 16 w 22"/>
                <a:gd name="T5" fmla="*/ 3 h 17"/>
                <a:gd name="T6" fmla="*/ 21 w 22"/>
                <a:gd name="T7" fmla="*/ 6 h 17"/>
                <a:gd name="T8" fmla="*/ 16 w 22"/>
                <a:gd name="T9" fmla="*/ 3 h 17"/>
                <a:gd name="T10" fmla="*/ 22 w 22"/>
                <a:gd name="T11" fmla="*/ 5 h 17"/>
                <a:gd name="T12" fmla="*/ 21 w 22"/>
                <a:gd name="T13" fmla="*/ 5 h 17"/>
                <a:gd name="T14" fmla="*/ 21 w 22"/>
                <a:gd name="T15" fmla="*/ 6 h 17"/>
                <a:gd name="T16" fmla="*/ 20 w 22"/>
                <a:gd name="T17" fmla="*/ 5 h 17"/>
                <a:gd name="T18" fmla="*/ 21 w 22"/>
                <a:gd name="T19" fmla="*/ 6 h 17"/>
                <a:gd name="T20" fmla="*/ 21 w 22"/>
                <a:gd name="T21" fmla="*/ 5 h 17"/>
                <a:gd name="T22" fmla="*/ 21 w 22"/>
                <a:gd name="T23" fmla="*/ 6 h 17"/>
                <a:gd name="T24" fmla="*/ 19 w 22"/>
                <a:gd name="T25" fmla="*/ 9 h 17"/>
                <a:gd name="T26" fmla="*/ 21 w 22"/>
                <a:gd name="T27" fmla="*/ 6 h 17"/>
                <a:gd name="T28" fmla="*/ 14 w 22"/>
                <a:gd name="T29" fmla="*/ 17 h 17"/>
                <a:gd name="T30" fmla="*/ 19 w 22"/>
                <a:gd name="T31" fmla="*/ 9 h 17"/>
                <a:gd name="T32" fmla="*/ 14 w 22"/>
                <a:gd name="T33" fmla="*/ 15 h 17"/>
                <a:gd name="T34" fmla="*/ 14 w 22"/>
                <a:gd name="T35" fmla="*/ 16 h 17"/>
                <a:gd name="T36" fmla="*/ 15 w 22"/>
                <a:gd name="T37" fmla="*/ 17 h 17"/>
                <a:gd name="T38" fmla="*/ 14 w 22"/>
                <a:gd name="T39" fmla="*/ 15 h 17"/>
                <a:gd name="T40" fmla="*/ 15 w 22"/>
                <a:gd name="T41" fmla="*/ 17 h 17"/>
                <a:gd name="T42" fmla="*/ 15 w 22"/>
                <a:gd name="T43" fmla="*/ 17 h 17"/>
                <a:gd name="T44" fmla="*/ 15 w 22"/>
                <a:gd name="T45" fmla="*/ 17 h 17"/>
                <a:gd name="T46" fmla="*/ 13 w 22"/>
                <a:gd name="T47" fmla="*/ 17 h 17"/>
                <a:gd name="T48" fmla="*/ 14 w 22"/>
                <a:gd name="T49" fmla="*/ 15 h 17"/>
                <a:gd name="T50" fmla="*/ 13 w 22"/>
                <a:gd name="T51" fmla="*/ 17 h 17"/>
                <a:gd name="T52" fmla="*/ 10 w 22"/>
                <a:gd name="T53" fmla="*/ 16 h 17"/>
                <a:gd name="T54" fmla="*/ 13 w 22"/>
                <a:gd name="T55" fmla="*/ 17 h 17"/>
                <a:gd name="T56" fmla="*/ 1 w 22"/>
                <a:gd name="T57" fmla="*/ 12 h 17"/>
                <a:gd name="T58" fmla="*/ 10 w 22"/>
                <a:gd name="T59" fmla="*/ 16 h 17"/>
                <a:gd name="T60" fmla="*/ 1 w 22"/>
                <a:gd name="T61" fmla="*/ 12 h 17"/>
                <a:gd name="T62" fmla="*/ 1 w 22"/>
                <a:gd name="T63" fmla="*/ 11 h 17"/>
                <a:gd name="T64" fmla="*/ 1 w 22"/>
                <a:gd name="T65" fmla="*/ 11 h 17"/>
                <a:gd name="T66" fmla="*/ 5 w 22"/>
                <a:gd name="T67" fmla="*/ 9 h 17"/>
                <a:gd name="T68" fmla="*/ 1 w 22"/>
                <a:gd name="T69" fmla="*/ 11 h 17"/>
                <a:gd name="T70" fmla="*/ 6 w 22"/>
                <a:gd name="T71" fmla="*/ 5 h 17"/>
                <a:gd name="T72" fmla="*/ 5 w 22"/>
                <a:gd name="T73" fmla="*/ 9 h 17"/>
                <a:gd name="T74" fmla="*/ 7 w 22"/>
                <a:gd name="T75" fmla="*/ 6 h 17"/>
                <a:gd name="T76" fmla="*/ 7 w 22"/>
                <a:gd name="T77" fmla="*/ 5 h 17"/>
                <a:gd name="T78" fmla="*/ 6 w 22"/>
                <a:gd name="T79" fmla="*/ 5 h 17"/>
                <a:gd name="T80" fmla="*/ 7 w 22"/>
                <a:gd name="T81" fmla="*/ 5 h 17"/>
                <a:gd name="T82" fmla="*/ 6 w 22"/>
                <a:gd name="T83" fmla="*/ 5 h 17"/>
                <a:gd name="T84" fmla="*/ 6 w 22"/>
                <a:gd name="T85" fmla="*/ 3 h 17"/>
                <a:gd name="T86" fmla="*/ 7 w 22"/>
                <a:gd name="T87" fmla="*/ 5 h 17"/>
                <a:gd name="T88" fmla="*/ 6 w 22"/>
                <a:gd name="T89" fmla="*/ 3 h 17"/>
                <a:gd name="T90" fmla="*/ 8 w 22"/>
                <a:gd name="T91" fmla="*/ 2 h 17"/>
                <a:gd name="T92" fmla="*/ 6 w 22"/>
                <a:gd name="T9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8" y="0"/>
                  </a:moveTo>
                  <a:cubicBezTo>
                    <a:pt x="10" y="2"/>
                    <a:pt x="13" y="3"/>
                    <a:pt x="16" y="3"/>
                  </a:cubicBezTo>
                  <a:lnTo>
                    <a:pt x="16" y="5"/>
                  </a:lnTo>
                  <a:cubicBezTo>
                    <a:pt x="13" y="4"/>
                    <a:pt x="10" y="3"/>
                    <a:pt x="7" y="2"/>
                  </a:cubicBezTo>
                  <a:lnTo>
                    <a:pt x="8" y="0"/>
                  </a:lnTo>
                  <a:close/>
                  <a:moveTo>
                    <a:pt x="16" y="3"/>
                  </a:moveTo>
                  <a:cubicBezTo>
                    <a:pt x="18" y="4"/>
                    <a:pt x="19" y="4"/>
                    <a:pt x="21" y="5"/>
                  </a:cubicBezTo>
                  <a:lnTo>
                    <a:pt x="21" y="6"/>
                  </a:lnTo>
                  <a:cubicBezTo>
                    <a:pt x="19" y="5"/>
                    <a:pt x="17" y="5"/>
                    <a:pt x="16" y="5"/>
                  </a:cubicBezTo>
                  <a:lnTo>
                    <a:pt x="16" y="3"/>
                  </a:lnTo>
                  <a:close/>
                  <a:moveTo>
                    <a:pt x="21" y="5"/>
                  </a:moveTo>
                  <a:lnTo>
                    <a:pt x="22" y="5"/>
                  </a:lnTo>
                  <a:lnTo>
                    <a:pt x="21" y="6"/>
                  </a:lnTo>
                  <a:lnTo>
                    <a:pt x="21" y="5"/>
                  </a:lnTo>
                  <a:close/>
                  <a:moveTo>
                    <a:pt x="21" y="6"/>
                  </a:moveTo>
                  <a:lnTo>
                    <a:pt x="21" y="6"/>
                  </a:lnTo>
                  <a:lnTo>
                    <a:pt x="20" y="5"/>
                  </a:lnTo>
                  <a:lnTo>
                    <a:pt x="20" y="5"/>
                  </a:lnTo>
                  <a:lnTo>
                    <a:pt x="21" y="6"/>
                  </a:lnTo>
                  <a:close/>
                  <a:moveTo>
                    <a:pt x="21" y="6"/>
                  </a:moveTo>
                  <a:lnTo>
                    <a:pt x="21" y="6"/>
                  </a:lnTo>
                  <a:lnTo>
                    <a:pt x="21" y="5"/>
                  </a:lnTo>
                  <a:lnTo>
                    <a:pt x="21" y="6"/>
                  </a:lnTo>
                  <a:close/>
                  <a:moveTo>
                    <a:pt x="21" y="6"/>
                  </a:moveTo>
                  <a:cubicBezTo>
                    <a:pt x="21" y="7"/>
                    <a:pt x="20" y="8"/>
                    <a:pt x="20" y="9"/>
                  </a:cubicBezTo>
                  <a:lnTo>
                    <a:pt x="19" y="9"/>
                  </a:lnTo>
                  <a:cubicBezTo>
                    <a:pt x="19" y="7"/>
                    <a:pt x="20" y="6"/>
                    <a:pt x="20" y="5"/>
                  </a:cubicBezTo>
                  <a:lnTo>
                    <a:pt x="21" y="6"/>
                  </a:lnTo>
                  <a:close/>
                  <a:moveTo>
                    <a:pt x="20" y="9"/>
                  </a:moveTo>
                  <a:cubicBezTo>
                    <a:pt x="19" y="12"/>
                    <a:pt x="18" y="15"/>
                    <a:pt x="14" y="17"/>
                  </a:cubicBezTo>
                  <a:lnTo>
                    <a:pt x="14" y="15"/>
                  </a:lnTo>
                  <a:cubicBezTo>
                    <a:pt x="16" y="14"/>
                    <a:pt x="18" y="11"/>
                    <a:pt x="19" y="9"/>
                  </a:cubicBezTo>
                  <a:lnTo>
                    <a:pt x="20" y="9"/>
                  </a:lnTo>
                  <a:close/>
                  <a:moveTo>
                    <a:pt x="14" y="15"/>
                  </a:moveTo>
                  <a:lnTo>
                    <a:pt x="14" y="15"/>
                  </a:lnTo>
                  <a:lnTo>
                    <a:pt x="14" y="16"/>
                  </a:lnTo>
                  <a:lnTo>
                    <a:pt x="14" y="15"/>
                  </a:lnTo>
                  <a:close/>
                  <a:moveTo>
                    <a:pt x="15" y="17"/>
                  </a:moveTo>
                  <a:lnTo>
                    <a:pt x="15" y="17"/>
                  </a:lnTo>
                  <a:lnTo>
                    <a:pt x="14" y="15"/>
                  </a:lnTo>
                  <a:lnTo>
                    <a:pt x="14" y="15"/>
                  </a:lnTo>
                  <a:lnTo>
                    <a:pt x="15" y="17"/>
                  </a:lnTo>
                  <a:close/>
                  <a:moveTo>
                    <a:pt x="15" y="17"/>
                  </a:moveTo>
                  <a:lnTo>
                    <a:pt x="15" y="17"/>
                  </a:lnTo>
                  <a:lnTo>
                    <a:pt x="14" y="16"/>
                  </a:lnTo>
                  <a:lnTo>
                    <a:pt x="15" y="17"/>
                  </a:lnTo>
                  <a:close/>
                  <a:moveTo>
                    <a:pt x="15" y="17"/>
                  </a:moveTo>
                  <a:cubicBezTo>
                    <a:pt x="14" y="17"/>
                    <a:pt x="13" y="17"/>
                    <a:pt x="13" y="17"/>
                  </a:cubicBezTo>
                  <a:lnTo>
                    <a:pt x="12" y="16"/>
                  </a:lnTo>
                  <a:cubicBezTo>
                    <a:pt x="13" y="16"/>
                    <a:pt x="13" y="16"/>
                    <a:pt x="14" y="15"/>
                  </a:cubicBezTo>
                  <a:lnTo>
                    <a:pt x="15" y="17"/>
                  </a:lnTo>
                  <a:close/>
                  <a:moveTo>
                    <a:pt x="13" y="17"/>
                  </a:moveTo>
                  <a:cubicBezTo>
                    <a:pt x="12" y="17"/>
                    <a:pt x="11" y="17"/>
                    <a:pt x="10" y="17"/>
                  </a:cubicBezTo>
                  <a:lnTo>
                    <a:pt x="10" y="16"/>
                  </a:lnTo>
                  <a:cubicBezTo>
                    <a:pt x="11" y="16"/>
                    <a:pt x="12" y="16"/>
                    <a:pt x="12" y="16"/>
                  </a:cubicBezTo>
                  <a:lnTo>
                    <a:pt x="13" y="17"/>
                  </a:lnTo>
                  <a:close/>
                  <a:moveTo>
                    <a:pt x="10" y="17"/>
                  </a:moveTo>
                  <a:cubicBezTo>
                    <a:pt x="7" y="17"/>
                    <a:pt x="3" y="15"/>
                    <a:pt x="1" y="12"/>
                  </a:cubicBezTo>
                  <a:lnTo>
                    <a:pt x="2" y="11"/>
                  </a:lnTo>
                  <a:cubicBezTo>
                    <a:pt x="4" y="14"/>
                    <a:pt x="7" y="16"/>
                    <a:pt x="10" y="16"/>
                  </a:cubicBezTo>
                  <a:lnTo>
                    <a:pt x="10" y="17"/>
                  </a:lnTo>
                  <a:close/>
                  <a:moveTo>
                    <a:pt x="1" y="12"/>
                  </a:moveTo>
                  <a:lnTo>
                    <a:pt x="0" y="11"/>
                  </a:lnTo>
                  <a:lnTo>
                    <a:pt x="1" y="11"/>
                  </a:lnTo>
                  <a:lnTo>
                    <a:pt x="1" y="12"/>
                  </a:lnTo>
                  <a:close/>
                  <a:moveTo>
                    <a:pt x="1" y="11"/>
                  </a:moveTo>
                  <a:cubicBezTo>
                    <a:pt x="2" y="10"/>
                    <a:pt x="3" y="10"/>
                    <a:pt x="4" y="8"/>
                  </a:cubicBezTo>
                  <a:lnTo>
                    <a:pt x="5" y="9"/>
                  </a:lnTo>
                  <a:cubicBezTo>
                    <a:pt x="4" y="11"/>
                    <a:pt x="3" y="12"/>
                    <a:pt x="2" y="12"/>
                  </a:cubicBezTo>
                  <a:lnTo>
                    <a:pt x="1" y="11"/>
                  </a:lnTo>
                  <a:close/>
                  <a:moveTo>
                    <a:pt x="4" y="8"/>
                  </a:moveTo>
                  <a:cubicBezTo>
                    <a:pt x="5" y="7"/>
                    <a:pt x="6" y="6"/>
                    <a:pt x="6" y="5"/>
                  </a:cubicBezTo>
                  <a:lnTo>
                    <a:pt x="7" y="6"/>
                  </a:lnTo>
                  <a:cubicBezTo>
                    <a:pt x="7" y="7"/>
                    <a:pt x="6" y="8"/>
                    <a:pt x="5" y="9"/>
                  </a:cubicBezTo>
                  <a:lnTo>
                    <a:pt x="4" y="8"/>
                  </a:lnTo>
                  <a:close/>
                  <a:moveTo>
                    <a:pt x="7" y="6"/>
                  </a:moveTo>
                  <a:lnTo>
                    <a:pt x="7" y="6"/>
                  </a:lnTo>
                  <a:lnTo>
                    <a:pt x="7" y="5"/>
                  </a:lnTo>
                  <a:lnTo>
                    <a:pt x="7" y="6"/>
                  </a:lnTo>
                  <a:close/>
                  <a:moveTo>
                    <a:pt x="6" y="5"/>
                  </a:moveTo>
                  <a:lnTo>
                    <a:pt x="6" y="5"/>
                  </a:lnTo>
                  <a:lnTo>
                    <a:pt x="7" y="5"/>
                  </a:lnTo>
                  <a:lnTo>
                    <a:pt x="7" y="6"/>
                  </a:lnTo>
                  <a:lnTo>
                    <a:pt x="6" y="5"/>
                  </a:lnTo>
                  <a:close/>
                  <a:moveTo>
                    <a:pt x="6" y="5"/>
                  </a:moveTo>
                  <a:cubicBezTo>
                    <a:pt x="6" y="5"/>
                    <a:pt x="6" y="4"/>
                    <a:pt x="6" y="3"/>
                  </a:cubicBezTo>
                  <a:lnTo>
                    <a:pt x="8" y="3"/>
                  </a:lnTo>
                  <a:cubicBezTo>
                    <a:pt x="8" y="4"/>
                    <a:pt x="8" y="5"/>
                    <a:pt x="7" y="5"/>
                  </a:cubicBezTo>
                  <a:lnTo>
                    <a:pt x="6" y="5"/>
                  </a:lnTo>
                  <a:close/>
                  <a:moveTo>
                    <a:pt x="6" y="3"/>
                  </a:moveTo>
                  <a:cubicBezTo>
                    <a:pt x="7" y="3"/>
                    <a:pt x="7" y="2"/>
                    <a:pt x="7" y="1"/>
                  </a:cubicBezTo>
                  <a:lnTo>
                    <a:pt x="8" y="2"/>
                  </a:lnTo>
                  <a:cubicBezTo>
                    <a:pt x="8" y="2"/>
                    <a:pt x="8" y="3"/>
                    <a:pt x="8" y="3"/>
                  </a:cubicBezTo>
                  <a:lnTo>
                    <a:pt x="6"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1" name="Freeform 711"/>
            <p:cNvSpPr>
              <a:spLocks noEditPoints="1"/>
            </p:cNvSpPr>
            <p:nvPr/>
          </p:nvSpPr>
          <p:spPr bwMode="auto">
            <a:xfrm>
              <a:off x="2970" y="1593"/>
              <a:ext cx="134" cy="89"/>
            </a:xfrm>
            <a:custGeom>
              <a:avLst/>
              <a:gdLst>
                <a:gd name="T0" fmla="*/ 21 w 24"/>
                <a:gd name="T1" fmla="*/ 5 h 16"/>
                <a:gd name="T2" fmla="*/ 22 w 24"/>
                <a:gd name="T3" fmla="*/ 5 h 16"/>
                <a:gd name="T4" fmla="*/ 21 w 24"/>
                <a:gd name="T5" fmla="*/ 5 h 16"/>
                <a:gd name="T6" fmla="*/ 19 w 24"/>
                <a:gd name="T7" fmla="*/ 1 h 16"/>
                <a:gd name="T8" fmla="*/ 21 w 24"/>
                <a:gd name="T9" fmla="*/ 5 h 16"/>
                <a:gd name="T10" fmla="*/ 14 w 24"/>
                <a:gd name="T11" fmla="*/ 1 h 16"/>
                <a:gd name="T12" fmla="*/ 19 w 24"/>
                <a:gd name="T13" fmla="*/ 1 h 16"/>
                <a:gd name="T14" fmla="*/ 14 w 24"/>
                <a:gd name="T15" fmla="*/ 0 h 16"/>
                <a:gd name="T16" fmla="*/ 14 w 24"/>
                <a:gd name="T17" fmla="*/ 1 h 16"/>
                <a:gd name="T18" fmla="*/ 14 w 24"/>
                <a:gd name="T19" fmla="*/ 1 h 16"/>
                <a:gd name="T20" fmla="*/ 11 w 24"/>
                <a:gd name="T21" fmla="*/ 1 h 16"/>
                <a:gd name="T22" fmla="*/ 14 w 24"/>
                <a:gd name="T23" fmla="*/ 1 h 16"/>
                <a:gd name="T24" fmla="*/ 11 w 24"/>
                <a:gd name="T25" fmla="*/ 1 h 16"/>
                <a:gd name="T26" fmla="*/ 11 w 24"/>
                <a:gd name="T27" fmla="*/ 2 h 16"/>
                <a:gd name="T28" fmla="*/ 11 w 24"/>
                <a:gd name="T29" fmla="*/ 1 h 16"/>
                <a:gd name="T30" fmla="*/ 11 w 24"/>
                <a:gd name="T31" fmla="*/ 2 h 16"/>
                <a:gd name="T32" fmla="*/ 11 w 24"/>
                <a:gd name="T33" fmla="*/ 2 h 16"/>
                <a:gd name="T34" fmla="*/ 11 w 24"/>
                <a:gd name="T35" fmla="*/ 2 h 16"/>
                <a:gd name="T36" fmla="*/ 9 w 24"/>
                <a:gd name="T37" fmla="*/ 3 h 16"/>
                <a:gd name="T38" fmla="*/ 11 w 24"/>
                <a:gd name="T39" fmla="*/ 1 h 16"/>
                <a:gd name="T40" fmla="*/ 9 w 24"/>
                <a:gd name="T41" fmla="*/ 3 h 16"/>
                <a:gd name="T42" fmla="*/ 7 w 24"/>
                <a:gd name="T43" fmla="*/ 3 h 16"/>
                <a:gd name="T44" fmla="*/ 9 w 24"/>
                <a:gd name="T45" fmla="*/ 3 h 16"/>
                <a:gd name="T46" fmla="*/ 8 w 24"/>
                <a:gd name="T47" fmla="*/ 4 h 16"/>
                <a:gd name="T48" fmla="*/ 8 w 24"/>
                <a:gd name="T49" fmla="*/ 4 h 16"/>
                <a:gd name="T50" fmla="*/ 2 w 24"/>
                <a:gd name="T51" fmla="*/ 13 h 16"/>
                <a:gd name="T52" fmla="*/ 7 w 24"/>
                <a:gd name="T53" fmla="*/ 3 h 16"/>
                <a:gd name="T54" fmla="*/ 2 w 24"/>
                <a:gd name="T55" fmla="*/ 13 h 16"/>
                <a:gd name="T56" fmla="*/ 1 w 24"/>
                <a:gd name="T57" fmla="*/ 13 h 16"/>
                <a:gd name="T58" fmla="*/ 2 w 24"/>
                <a:gd name="T59" fmla="*/ 13 h 16"/>
                <a:gd name="T60" fmla="*/ 1 w 24"/>
                <a:gd name="T61" fmla="*/ 15 h 16"/>
                <a:gd name="T62" fmla="*/ 2 w 24"/>
                <a:gd name="T63" fmla="*/ 13 h 16"/>
                <a:gd name="T64" fmla="*/ 6 w 24"/>
                <a:gd name="T65" fmla="*/ 14 h 16"/>
                <a:gd name="T66" fmla="*/ 1 w 24"/>
                <a:gd name="T67" fmla="*/ 15 h 16"/>
                <a:gd name="T68" fmla="*/ 6 w 24"/>
                <a:gd name="T69" fmla="*/ 14 h 16"/>
                <a:gd name="T70" fmla="*/ 6 w 24"/>
                <a:gd name="T71" fmla="*/ 15 h 16"/>
                <a:gd name="T72" fmla="*/ 6 w 24"/>
                <a:gd name="T73" fmla="*/ 14 h 16"/>
                <a:gd name="T74" fmla="*/ 6 w 24"/>
                <a:gd name="T75" fmla="*/ 15 h 16"/>
                <a:gd name="T76" fmla="*/ 6 w 24"/>
                <a:gd name="T77" fmla="*/ 14 h 16"/>
                <a:gd name="T78" fmla="*/ 6 w 24"/>
                <a:gd name="T79" fmla="*/ 15 h 16"/>
                <a:gd name="T80" fmla="*/ 6 w 24"/>
                <a:gd name="T81" fmla="*/ 14 h 16"/>
                <a:gd name="T82" fmla="*/ 22 w 24"/>
                <a:gd name="T83" fmla="*/ 9 h 16"/>
                <a:gd name="T84" fmla="*/ 6 w 24"/>
                <a:gd name="T85" fmla="*/ 15 h 16"/>
                <a:gd name="T86" fmla="*/ 22 w 24"/>
                <a:gd name="T87" fmla="*/ 9 h 16"/>
                <a:gd name="T88" fmla="*/ 22 w 24"/>
                <a:gd name="T89" fmla="*/ 10 h 16"/>
                <a:gd name="T90" fmla="*/ 22 w 24"/>
                <a:gd name="T91" fmla="*/ 9 h 16"/>
                <a:gd name="T92" fmla="*/ 23 w 24"/>
                <a:gd name="T93" fmla="*/ 7 h 16"/>
                <a:gd name="T94" fmla="*/ 22 w 24"/>
                <a:gd name="T95" fmla="*/ 9 h 16"/>
                <a:gd name="T96" fmla="*/ 22 w 24"/>
                <a:gd name="T97" fmla="*/ 8 h 16"/>
                <a:gd name="T98" fmla="*/ 22 w 24"/>
                <a:gd name="T99" fmla="*/ 8 h 16"/>
                <a:gd name="T100" fmla="*/ 21 w 24"/>
                <a:gd name="T101" fmla="*/ 5 h 16"/>
                <a:gd name="T102" fmla="*/ 23 w 24"/>
                <a:gd name="T10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6">
                  <a:moveTo>
                    <a:pt x="21" y="5"/>
                  </a:moveTo>
                  <a:cubicBezTo>
                    <a:pt x="21" y="5"/>
                    <a:pt x="21" y="5"/>
                    <a:pt x="21" y="5"/>
                  </a:cubicBezTo>
                  <a:lnTo>
                    <a:pt x="22" y="4"/>
                  </a:lnTo>
                  <a:cubicBezTo>
                    <a:pt x="22" y="5"/>
                    <a:pt x="22" y="5"/>
                    <a:pt x="22" y="5"/>
                  </a:cubicBezTo>
                  <a:lnTo>
                    <a:pt x="21" y="5"/>
                  </a:lnTo>
                  <a:close/>
                  <a:moveTo>
                    <a:pt x="21" y="5"/>
                  </a:moveTo>
                  <a:cubicBezTo>
                    <a:pt x="21" y="4"/>
                    <a:pt x="20" y="3"/>
                    <a:pt x="18" y="3"/>
                  </a:cubicBezTo>
                  <a:lnTo>
                    <a:pt x="19" y="1"/>
                  </a:lnTo>
                  <a:cubicBezTo>
                    <a:pt x="20" y="2"/>
                    <a:pt x="22" y="3"/>
                    <a:pt x="22" y="4"/>
                  </a:cubicBezTo>
                  <a:lnTo>
                    <a:pt x="21" y="5"/>
                  </a:lnTo>
                  <a:close/>
                  <a:moveTo>
                    <a:pt x="18" y="3"/>
                  </a:moveTo>
                  <a:cubicBezTo>
                    <a:pt x="17" y="2"/>
                    <a:pt x="15" y="1"/>
                    <a:pt x="14" y="1"/>
                  </a:cubicBezTo>
                  <a:lnTo>
                    <a:pt x="14" y="0"/>
                  </a:lnTo>
                  <a:cubicBezTo>
                    <a:pt x="16" y="0"/>
                    <a:pt x="17" y="1"/>
                    <a:pt x="19" y="1"/>
                  </a:cubicBezTo>
                  <a:lnTo>
                    <a:pt x="18" y="3"/>
                  </a:lnTo>
                  <a:close/>
                  <a:moveTo>
                    <a:pt x="14" y="0"/>
                  </a:moveTo>
                  <a:lnTo>
                    <a:pt x="14" y="0"/>
                  </a:lnTo>
                  <a:lnTo>
                    <a:pt x="14" y="1"/>
                  </a:lnTo>
                  <a:lnTo>
                    <a:pt x="14" y="0"/>
                  </a:lnTo>
                  <a:close/>
                  <a:moveTo>
                    <a:pt x="14" y="1"/>
                  </a:moveTo>
                  <a:cubicBezTo>
                    <a:pt x="13" y="1"/>
                    <a:pt x="12" y="1"/>
                    <a:pt x="11" y="2"/>
                  </a:cubicBezTo>
                  <a:lnTo>
                    <a:pt x="11" y="1"/>
                  </a:lnTo>
                  <a:cubicBezTo>
                    <a:pt x="12" y="0"/>
                    <a:pt x="13" y="0"/>
                    <a:pt x="14" y="0"/>
                  </a:cubicBezTo>
                  <a:lnTo>
                    <a:pt x="14" y="1"/>
                  </a:lnTo>
                  <a:close/>
                  <a:moveTo>
                    <a:pt x="11" y="1"/>
                  </a:moveTo>
                  <a:lnTo>
                    <a:pt x="11" y="1"/>
                  </a:lnTo>
                  <a:lnTo>
                    <a:pt x="11" y="1"/>
                  </a:lnTo>
                  <a:close/>
                  <a:moveTo>
                    <a:pt x="11" y="2"/>
                  </a:moveTo>
                  <a:lnTo>
                    <a:pt x="11" y="2"/>
                  </a:lnTo>
                  <a:lnTo>
                    <a:pt x="11" y="1"/>
                  </a:lnTo>
                  <a:lnTo>
                    <a:pt x="11" y="1"/>
                  </a:lnTo>
                  <a:lnTo>
                    <a:pt x="11" y="2"/>
                  </a:lnTo>
                  <a:close/>
                  <a:moveTo>
                    <a:pt x="11" y="2"/>
                  </a:moveTo>
                  <a:lnTo>
                    <a:pt x="11" y="2"/>
                  </a:lnTo>
                  <a:lnTo>
                    <a:pt x="11" y="1"/>
                  </a:lnTo>
                  <a:lnTo>
                    <a:pt x="11" y="2"/>
                  </a:lnTo>
                  <a:close/>
                  <a:moveTo>
                    <a:pt x="11" y="2"/>
                  </a:moveTo>
                  <a:cubicBezTo>
                    <a:pt x="11" y="2"/>
                    <a:pt x="10" y="2"/>
                    <a:pt x="9" y="3"/>
                  </a:cubicBezTo>
                  <a:lnTo>
                    <a:pt x="9" y="2"/>
                  </a:lnTo>
                  <a:cubicBezTo>
                    <a:pt x="9" y="1"/>
                    <a:pt x="10" y="1"/>
                    <a:pt x="11" y="1"/>
                  </a:cubicBezTo>
                  <a:lnTo>
                    <a:pt x="11" y="2"/>
                  </a:lnTo>
                  <a:close/>
                  <a:moveTo>
                    <a:pt x="9" y="3"/>
                  </a:moveTo>
                  <a:cubicBezTo>
                    <a:pt x="9" y="3"/>
                    <a:pt x="8" y="4"/>
                    <a:pt x="8" y="4"/>
                  </a:cubicBezTo>
                  <a:lnTo>
                    <a:pt x="7" y="3"/>
                  </a:lnTo>
                  <a:cubicBezTo>
                    <a:pt x="7" y="3"/>
                    <a:pt x="8" y="2"/>
                    <a:pt x="9" y="2"/>
                  </a:cubicBezTo>
                  <a:lnTo>
                    <a:pt x="9" y="3"/>
                  </a:lnTo>
                  <a:close/>
                  <a:moveTo>
                    <a:pt x="8" y="4"/>
                  </a:moveTo>
                  <a:lnTo>
                    <a:pt x="8" y="4"/>
                  </a:lnTo>
                  <a:lnTo>
                    <a:pt x="7" y="4"/>
                  </a:lnTo>
                  <a:lnTo>
                    <a:pt x="8" y="4"/>
                  </a:lnTo>
                  <a:close/>
                  <a:moveTo>
                    <a:pt x="8" y="4"/>
                  </a:moveTo>
                  <a:cubicBezTo>
                    <a:pt x="5" y="7"/>
                    <a:pt x="3" y="10"/>
                    <a:pt x="2" y="13"/>
                  </a:cubicBezTo>
                  <a:lnTo>
                    <a:pt x="1" y="13"/>
                  </a:lnTo>
                  <a:cubicBezTo>
                    <a:pt x="2" y="9"/>
                    <a:pt x="4" y="6"/>
                    <a:pt x="7" y="3"/>
                  </a:cubicBezTo>
                  <a:lnTo>
                    <a:pt x="8" y="4"/>
                  </a:lnTo>
                  <a:close/>
                  <a:moveTo>
                    <a:pt x="2" y="13"/>
                  </a:moveTo>
                  <a:lnTo>
                    <a:pt x="2" y="13"/>
                  </a:lnTo>
                  <a:lnTo>
                    <a:pt x="1" y="13"/>
                  </a:lnTo>
                  <a:lnTo>
                    <a:pt x="2" y="13"/>
                  </a:lnTo>
                  <a:close/>
                  <a:moveTo>
                    <a:pt x="2" y="13"/>
                  </a:moveTo>
                  <a:cubicBezTo>
                    <a:pt x="2" y="14"/>
                    <a:pt x="2" y="14"/>
                    <a:pt x="2" y="14"/>
                  </a:cubicBezTo>
                  <a:lnTo>
                    <a:pt x="1" y="15"/>
                  </a:lnTo>
                  <a:cubicBezTo>
                    <a:pt x="0" y="15"/>
                    <a:pt x="0" y="14"/>
                    <a:pt x="1" y="13"/>
                  </a:cubicBezTo>
                  <a:lnTo>
                    <a:pt x="2" y="13"/>
                  </a:lnTo>
                  <a:close/>
                  <a:moveTo>
                    <a:pt x="2" y="14"/>
                  </a:moveTo>
                  <a:cubicBezTo>
                    <a:pt x="3" y="14"/>
                    <a:pt x="5" y="14"/>
                    <a:pt x="6" y="14"/>
                  </a:cubicBezTo>
                  <a:lnTo>
                    <a:pt x="6" y="15"/>
                  </a:lnTo>
                  <a:cubicBezTo>
                    <a:pt x="5" y="15"/>
                    <a:pt x="3" y="16"/>
                    <a:pt x="1" y="15"/>
                  </a:cubicBezTo>
                  <a:lnTo>
                    <a:pt x="2" y="14"/>
                  </a:lnTo>
                  <a:close/>
                  <a:moveTo>
                    <a:pt x="6" y="14"/>
                  </a:moveTo>
                  <a:lnTo>
                    <a:pt x="6" y="14"/>
                  </a:lnTo>
                  <a:lnTo>
                    <a:pt x="6" y="15"/>
                  </a:lnTo>
                  <a:lnTo>
                    <a:pt x="6" y="15"/>
                  </a:lnTo>
                  <a:lnTo>
                    <a:pt x="6" y="14"/>
                  </a:lnTo>
                  <a:close/>
                  <a:moveTo>
                    <a:pt x="6" y="15"/>
                  </a:moveTo>
                  <a:lnTo>
                    <a:pt x="6" y="15"/>
                  </a:lnTo>
                  <a:lnTo>
                    <a:pt x="6" y="15"/>
                  </a:lnTo>
                  <a:close/>
                  <a:moveTo>
                    <a:pt x="6" y="14"/>
                  </a:moveTo>
                  <a:lnTo>
                    <a:pt x="6" y="14"/>
                  </a:lnTo>
                  <a:lnTo>
                    <a:pt x="6" y="15"/>
                  </a:lnTo>
                  <a:lnTo>
                    <a:pt x="6" y="15"/>
                  </a:lnTo>
                  <a:lnTo>
                    <a:pt x="6" y="14"/>
                  </a:lnTo>
                  <a:close/>
                  <a:moveTo>
                    <a:pt x="6" y="14"/>
                  </a:moveTo>
                  <a:cubicBezTo>
                    <a:pt x="12" y="14"/>
                    <a:pt x="18" y="13"/>
                    <a:pt x="22" y="9"/>
                  </a:cubicBezTo>
                  <a:lnTo>
                    <a:pt x="23" y="10"/>
                  </a:lnTo>
                  <a:cubicBezTo>
                    <a:pt x="19" y="14"/>
                    <a:pt x="12" y="15"/>
                    <a:pt x="6" y="15"/>
                  </a:cubicBezTo>
                  <a:lnTo>
                    <a:pt x="6" y="14"/>
                  </a:lnTo>
                  <a:close/>
                  <a:moveTo>
                    <a:pt x="22" y="9"/>
                  </a:moveTo>
                  <a:lnTo>
                    <a:pt x="22" y="9"/>
                  </a:lnTo>
                  <a:lnTo>
                    <a:pt x="22" y="10"/>
                  </a:lnTo>
                  <a:lnTo>
                    <a:pt x="22" y="9"/>
                  </a:lnTo>
                  <a:close/>
                  <a:moveTo>
                    <a:pt x="22" y="9"/>
                  </a:moveTo>
                  <a:cubicBezTo>
                    <a:pt x="22" y="9"/>
                    <a:pt x="22" y="8"/>
                    <a:pt x="22" y="8"/>
                  </a:cubicBezTo>
                  <a:lnTo>
                    <a:pt x="23" y="7"/>
                  </a:lnTo>
                  <a:cubicBezTo>
                    <a:pt x="24" y="8"/>
                    <a:pt x="24" y="9"/>
                    <a:pt x="23" y="10"/>
                  </a:cubicBezTo>
                  <a:lnTo>
                    <a:pt x="22" y="9"/>
                  </a:lnTo>
                  <a:close/>
                  <a:moveTo>
                    <a:pt x="22" y="8"/>
                  </a:moveTo>
                  <a:lnTo>
                    <a:pt x="22" y="8"/>
                  </a:lnTo>
                  <a:lnTo>
                    <a:pt x="22" y="7"/>
                  </a:lnTo>
                  <a:lnTo>
                    <a:pt x="22" y="8"/>
                  </a:lnTo>
                  <a:close/>
                  <a:moveTo>
                    <a:pt x="22" y="8"/>
                  </a:moveTo>
                  <a:cubicBezTo>
                    <a:pt x="21" y="7"/>
                    <a:pt x="21" y="6"/>
                    <a:pt x="21" y="5"/>
                  </a:cubicBezTo>
                  <a:lnTo>
                    <a:pt x="22" y="6"/>
                  </a:lnTo>
                  <a:cubicBezTo>
                    <a:pt x="22" y="6"/>
                    <a:pt x="23" y="7"/>
                    <a:pt x="23" y="7"/>
                  </a:cubicBezTo>
                  <a:lnTo>
                    <a:pt x="22"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2" name="Freeform 712"/>
            <p:cNvSpPr>
              <a:spLocks/>
            </p:cNvSpPr>
            <p:nvPr/>
          </p:nvSpPr>
          <p:spPr bwMode="auto">
            <a:xfrm>
              <a:off x="3104" y="1581"/>
              <a:ext cx="90" cy="56"/>
            </a:xfrm>
            <a:custGeom>
              <a:avLst/>
              <a:gdLst>
                <a:gd name="T0" fmla="*/ 15 w 16"/>
                <a:gd name="T1" fmla="*/ 3 h 10"/>
                <a:gd name="T2" fmla="*/ 5 w 16"/>
                <a:gd name="T3" fmla="*/ 1 h 10"/>
                <a:gd name="T4" fmla="*/ 3 w 16"/>
                <a:gd name="T5" fmla="*/ 9 h 10"/>
                <a:gd name="T6" fmla="*/ 15 w 16"/>
                <a:gd name="T7" fmla="*/ 7 h 10"/>
                <a:gd name="T8" fmla="*/ 15 w 16"/>
                <a:gd name="T9" fmla="*/ 3 h 10"/>
              </a:gdLst>
              <a:ahLst/>
              <a:cxnLst>
                <a:cxn ang="0">
                  <a:pos x="T0" y="T1"/>
                </a:cxn>
                <a:cxn ang="0">
                  <a:pos x="T2" y="T3"/>
                </a:cxn>
                <a:cxn ang="0">
                  <a:pos x="T4" y="T5"/>
                </a:cxn>
                <a:cxn ang="0">
                  <a:pos x="T6" y="T7"/>
                </a:cxn>
                <a:cxn ang="0">
                  <a:pos x="T8" y="T9"/>
                </a:cxn>
              </a:cxnLst>
              <a:rect l="0" t="0" r="r" b="b"/>
              <a:pathLst>
                <a:path w="16" h="10">
                  <a:moveTo>
                    <a:pt x="15" y="3"/>
                  </a:moveTo>
                  <a:cubicBezTo>
                    <a:pt x="11" y="3"/>
                    <a:pt x="8" y="0"/>
                    <a:pt x="5" y="1"/>
                  </a:cubicBezTo>
                  <a:cubicBezTo>
                    <a:pt x="1" y="2"/>
                    <a:pt x="0" y="9"/>
                    <a:pt x="3" y="9"/>
                  </a:cubicBezTo>
                  <a:cubicBezTo>
                    <a:pt x="8" y="9"/>
                    <a:pt x="11" y="10"/>
                    <a:pt x="15" y="7"/>
                  </a:cubicBezTo>
                  <a:cubicBezTo>
                    <a:pt x="16" y="6"/>
                    <a:pt x="14" y="4"/>
                    <a:pt x="1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3" name="Freeform 713"/>
            <p:cNvSpPr>
              <a:spLocks noEditPoints="1"/>
            </p:cNvSpPr>
            <p:nvPr/>
          </p:nvSpPr>
          <p:spPr bwMode="auto">
            <a:xfrm>
              <a:off x="3110" y="1581"/>
              <a:ext cx="84" cy="56"/>
            </a:xfrm>
            <a:custGeom>
              <a:avLst/>
              <a:gdLst>
                <a:gd name="T0" fmla="*/ 9 w 15"/>
                <a:gd name="T1" fmla="*/ 2 h 10"/>
                <a:gd name="T2" fmla="*/ 14 w 15"/>
                <a:gd name="T3" fmla="*/ 2 h 10"/>
                <a:gd name="T4" fmla="*/ 9 w 15"/>
                <a:gd name="T5" fmla="*/ 2 h 10"/>
                <a:gd name="T6" fmla="*/ 3 w 15"/>
                <a:gd name="T7" fmla="*/ 0 h 10"/>
                <a:gd name="T8" fmla="*/ 9 w 15"/>
                <a:gd name="T9" fmla="*/ 2 h 10"/>
                <a:gd name="T10" fmla="*/ 4 w 15"/>
                <a:gd name="T11" fmla="*/ 2 h 10"/>
                <a:gd name="T12" fmla="*/ 4 w 15"/>
                <a:gd name="T13" fmla="*/ 2 h 10"/>
                <a:gd name="T14" fmla="*/ 1 w 15"/>
                <a:gd name="T15" fmla="*/ 5 h 10"/>
                <a:gd name="T16" fmla="*/ 3 w 15"/>
                <a:gd name="T17" fmla="*/ 0 h 10"/>
                <a:gd name="T18" fmla="*/ 1 w 15"/>
                <a:gd name="T19" fmla="*/ 5 h 10"/>
                <a:gd name="T20" fmla="*/ 0 w 15"/>
                <a:gd name="T21" fmla="*/ 7 h 10"/>
                <a:gd name="T22" fmla="*/ 1 w 15"/>
                <a:gd name="T23" fmla="*/ 5 h 10"/>
                <a:gd name="T24" fmla="*/ 0 w 15"/>
                <a:gd name="T25" fmla="*/ 7 h 10"/>
                <a:gd name="T26" fmla="*/ 1 w 15"/>
                <a:gd name="T27" fmla="*/ 6 h 10"/>
                <a:gd name="T28" fmla="*/ 0 w 15"/>
                <a:gd name="T29" fmla="*/ 9 h 10"/>
                <a:gd name="T30" fmla="*/ 1 w 15"/>
                <a:gd name="T31" fmla="*/ 6 h 10"/>
                <a:gd name="T32" fmla="*/ 2 w 15"/>
                <a:gd name="T33" fmla="*/ 8 h 10"/>
                <a:gd name="T34" fmla="*/ 0 w 15"/>
                <a:gd name="T35" fmla="*/ 9 h 10"/>
                <a:gd name="T36" fmla="*/ 2 w 15"/>
                <a:gd name="T37" fmla="*/ 8 h 10"/>
                <a:gd name="T38" fmla="*/ 2 w 15"/>
                <a:gd name="T39" fmla="*/ 9 h 10"/>
                <a:gd name="T40" fmla="*/ 2 w 15"/>
                <a:gd name="T41" fmla="*/ 8 h 10"/>
                <a:gd name="T42" fmla="*/ 4 w 15"/>
                <a:gd name="T43" fmla="*/ 10 h 10"/>
                <a:gd name="T44" fmla="*/ 2 w 15"/>
                <a:gd name="T45" fmla="*/ 8 h 10"/>
                <a:gd name="T46" fmla="*/ 13 w 15"/>
                <a:gd name="T47" fmla="*/ 6 h 10"/>
                <a:gd name="T48" fmla="*/ 4 w 15"/>
                <a:gd name="T49" fmla="*/ 10 h 10"/>
                <a:gd name="T50" fmla="*/ 13 w 15"/>
                <a:gd name="T51" fmla="*/ 6 h 10"/>
                <a:gd name="T52" fmla="*/ 14 w 15"/>
                <a:gd name="T53" fmla="*/ 7 h 10"/>
                <a:gd name="T54" fmla="*/ 13 w 15"/>
                <a:gd name="T55" fmla="*/ 6 h 10"/>
                <a:gd name="T56" fmla="*/ 15 w 15"/>
                <a:gd name="T57" fmla="*/ 5 h 10"/>
                <a:gd name="T58" fmla="*/ 13 w 15"/>
                <a:gd name="T59" fmla="*/ 6 h 10"/>
                <a:gd name="T60" fmla="*/ 13 w 15"/>
                <a:gd name="T61" fmla="*/ 3 h 10"/>
                <a:gd name="T62" fmla="*/ 15 w 15"/>
                <a:gd name="T63" fmla="*/ 5 h 10"/>
                <a:gd name="T64" fmla="*/ 14 w 15"/>
                <a:gd name="T65" fmla="*/ 2 h 10"/>
                <a:gd name="T66" fmla="*/ 15 w 15"/>
                <a:gd name="T67" fmla="*/ 3 h 10"/>
                <a:gd name="T68" fmla="*/ 14 w 15"/>
                <a:gd name="T6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0">
                  <a:moveTo>
                    <a:pt x="14" y="4"/>
                  </a:moveTo>
                  <a:cubicBezTo>
                    <a:pt x="12" y="4"/>
                    <a:pt x="11" y="3"/>
                    <a:pt x="9" y="2"/>
                  </a:cubicBezTo>
                  <a:lnTo>
                    <a:pt x="10" y="1"/>
                  </a:lnTo>
                  <a:cubicBezTo>
                    <a:pt x="11" y="2"/>
                    <a:pt x="12" y="2"/>
                    <a:pt x="14" y="2"/>
                  </a:cubicBezTo>
                  <a:lnTo>
                    <a:pt x="14" y="4"/>
                  </a:lnTo>
                  <a:close/>
                  <a:moveTo>
                    <a:pt x="9" y="2"/>
                  </a:moveTo>
                  <a:cubicBezTo>
                    <a:pt x="7" y="2"/>
                    <a:pt x="6" y="1"/>
                    <a:pt x="4" y="2"/>
                  </a:cubicBezTo>
                  <a:lnTo>
                    <a:pt x="3" y="0"/>
                  </a:lnTo>
                  <a:cubicBezTo>
                    <a:pt x="6" y="0"/>
                    <a:pt x="8" y="0"/>
                    <a:pt x="10" y="1"/>
                  </a:cubicBezTo>
                  <a:lnTo>
                    <a:pt x="9" y="2"/>
                  </a:lnTo>
                  <a:close/>
                  <a:moveTo>
                    <a:pt x="4" y="2"/>
                  </a:moveTo>
                  <a:lnTo>
                    <a:pt x="4" y="2"/>
                  </a:lnTo>
                  <a:lnTo>
                    <a:pt x="4" y="1"/>
                  </a:lnTo>
                  <a:lnTo>
                    <a:pt x="4" y="2"/>
                  </a:lnTo>
                  <a:close/>
                  <a:moveTo>
                    <a:pt x="4" y="2"/>
                  </a:moveTo>
                  <a:cubicBezTo>
                    <a:pt x="2" y="2"/>
                    <a:pt x="2" y="3"/>
                    <a:pt x="1" y="5"/>
                  </a:cubicBezTo>
                  <a:lnTo>
                    <a:pt x="0" y="4"/>
                  </a:lnTo>
                  <a:cubicBezTo>
                    <a:pt x="0" y="2"/>
                    <a:pt x="2" y="1"/>
                    <a:pt x="3" y="0"/>
                  </a:cubicBezTo>
                  <a:lnTo>
                    <a:pt x="4" y="2"/>
                  </a:lnTo>
                  <a:close/>
                  <a:moveTo>
                    <a:pt x="1" y="5"/>
                  </a:moveTo>
                  <a:cubicBezTo>
                    <a:pt x="1" y="5"/>
                    <a:pt x="1" y="6"/>
                    <a:pt x="1" y="6"/>
                  </a:cubicBezTo>
                  <a:lnTo>
                    <a:pt x="0" y="7"/>
                  </a:lnTo>
                  <a:cubicBezTo>
                    <a:pt x="0" y="6"/>
                    <a:pt x="0" y="5"/>
                    <a:pt x="0" y="4"/>
                  </a:cubicBezTo>
                  <a:lnTo>
                    <a:pt x="1" y="5"/>
                  </a:lnTo>
                  <a:close/>
                  <a:moveTo>
                    <a:pt x="0" y="7"/>
                  </a:moveTo>
                  <a:lnTo>
                    <a:pt x="0" y="7"/>
                  </a:lnTo>
                  <a:lnTo>
                    <a:pt x="0" y="7"/>
                  </a:lnTo>
                  <a:close/>
                  <a:moveTo>
                    <a:pt x="1" y="6"/>
                  </a:moveTo>
                  <a:cubicBezTo>
                    <a:pt x="1" y="7"/>
                    <a:pt x="1" y="8"/>
                    <a:pt x="1" y="8"/>
                  </a:cubicBezTo>
                  <a:lnTo>
                    <a:pt x="0" y="9"/>
                  </a:lnTo>
                  <a:cubicBezTo>
                    <a:pt x="0" y="8"/>
                    <a:pt x="0" y="7"/>
                    <a:pt x="0" y="7"/>
                  </a:cubicBezTo>
                  <a:lnTo>
                    <a:pt x="1" y="6"/>
                  </a:lnTo>
                  <a:close/>
                  <a:moveTo>
                    <a:pt x="1" y="8"/>
                  </a:moveTo>
                  <a:cubicBezTo>
                    <a:pt x="1" y="8"/>
                    <a:pt x="2" y="8"/>
                    <a:pt x="2" y="8"/>
                  </a:cubicBezTo>
                  <a:lnTo>
                    <a:pt x="2" y="10"/>
                  </a:lnTo>
                  <a:cubicBezTo>
                    <a:pt x="1" y="10"/>
                    <a:pt x="0" y="9"/>
                    <a:pt x="0" y="9"/>
                  </a:cubicBezTo>
                  <a:lnTo>
                    <a:pt x="1" y="8"/>
                  </a:lnTo>
                  <a:close/>
                  <a:moveTo>
                    <a:pt x="2" y="8"/>
                  </a:moveTo>
                  <a:lnTo>
                    <a:pt x="2" y="8"/>
                  </a:lnTo>
                  <a:lnTo>
                    <a:pt x="2" y="9"/>
                  </a:lnTo>
                  <a:lnTo>
                    <a:pt x="2" y="8"/>
                  </a:lnTo>
                  <a:close/>
                  <a:moveTo>
                    <a:pt x="2" y="8"/>
                  </a:moveTo>
                  <a:cubicBezTo>
                    <a:pt x="3" y="8"/>
                    <a:pt x="3" y="9"/>
                    <a:pt x="4" y="9"/>
                  </a:cubicBezTo>
                  <a:lnTo>
                    <a:pt x="4" y="10"/>
                  </a:lnTo>
                  <a:cubicBezTo>
                    <a:pt x="3" y="10"/>
                    <a:pt x="3" y="10"/>
                    <a:pt x="2" y="10"/>
                  </a:cubicBezTo>
                  <a:lnTo>
                    <a:pt x="2" y="8"/>
                  </a:lnTo>
                  <a:close/>
                  <a:moveTo>
                    <a:pt x="4" y="9"/>
                  </a:moveTo>
                  <a:cubicBezTo>
                    <a:pt x="8" y="9"/>
                    <a:pt x="10" y="9"/>
                    <a:pt x="13" y="6"/>
                  </a:cubicBezTo>
                  <a:lnTo>
                    <a:pt x="14" y="8"/>
                  </a:lnTo>
                  <a:cubicBezTo>
                    <a:pt x="11" y="10"/>
                    <a:pt x="8" y="10"/>
                    <a:pt x="4" y="10"/>
                  </a:cubicBezTo>
                  <a:lnTo>
                    <a:pt x="4" y="9"/>
                  </a:lnTo>
                  <a:close/>
                  <a:moveTo>
                    <a:pt x="13" y="6"/>
                  </a:moveTo>
                  <a:lnTo>
                    <a:pt x="13" y="6"/>
                  </a:lnTo>
                  <a:lnTo>
                    <a:pt x="14" y="7"/>
                  </a:lnTo>
                  <a:lnTo>
                    <a:pt x="13" y="6"/>
                  </a:lnTo>
                  <a:close/>
                  <a:moveTo>
                    <a:pt x="13" y="6"/>
                  </a:moveTo>
                  <a:cubicBezTo>
                    <a:pt x="14" y="6"/>
                    <a:pt x="13" y="6"/>
                    <a:pt x="13" y="5"/>
                  </a:cubicBezTo>
                  <a:lnTo>
                    <a:pt x="15" y="5"/>
                  </a:lnTo>
                  <a:cubicBezTo>
                    <a:pt x="15" y="6"/>
                    <a:pt x="15" y="7"/>
                    <a:pt x="14" y="8"/>
                  </a:cubicBezTo>
                  <a:lnTo>
                    <a:pt x="13" y="6"/>
                  </a:lnTo>
                  <a:close/>
                  <a:moveTo>
                    <a:pt x="13" y="5"/>
                  </a:moveTo>
                  <a:cubicBezTo>
                    <a:pt x="13" y="4"/>
                    <a:pt x="13" y="3"/>
                    <a:pt x="13" y="3"/>
                  </a:cubicBezTo>
                  <a:lnTo>
                    <a:pt x="15" y="3"/>
                  </a:lnTo>
                  <a:cubicBezTo>
                    <a:pt x="14" y="4"/>
                    <a:pt x="15" y="4"/>
                    <a:pt x="15" y="5"/>
                  </a:cubicBezTo>
                  <a:lnTo>
                    <a:pt x="13" y="5"/>
                  </a:lnTo>
                  <a:close/>
                  <a:moveTo>
                    <a:pt x="14" y="2"/>
                  </a:moveTo>
                  <a:lnTo>
                    <a:pt x="15" y="2"/>
                  </a:lnTo>
                  <a:lnTo>
                    <a:pt x="15" y="3"/>
                  </a:lnTo>
                  <a:lnTo>
                    <a:pt x="14" y="3"/>
                  </a:lnTo>
                  <a:lnTo>
                    <a:pt x="1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4" name="Freeform 714"/>
            <p:cNvSpPr>
              <a:spLocks noEditPoints="1"/>
            </p:cNvSpPr>
            <p:nvPr/>
          </p:nvSpPr>
          <p:spPr bwMode="auto">
            <a:xfrm>
              <a:off x="2847" y="1470"/>
              <a:ext cx="201" cy="100"/>
            </a:xfrm>
            <a:custGeom>
              <a:avLst/>
              <a:gdLst>
                <a:gd name="T0" fmla="*/ 30 w 36"/>
                <a:gd name="T1" fmla="*/ 2 h 18"/>
                <a:gd name="T2" fmla="*/ 31 w 36"/>
                <a:gd name="T3" fmla="*/ 1 h 18"/>
                <a:gd name="T4" fmla="*/ 31 w 36"/>
                <a:gd name="T5" fmla="*/ 1 h 18"/>
                <a:gd name="T6" fmla="*/ 30 w 36"/>
                <a:gd name="T7" fmla="*/ 2 h 18"/>
                <a:gd name="T8" fmla="*/ 30 w 36"/>
                <a:gd name="T9" fmla="*/ 2 h 18"/>
                <a:gd name="T10" fmla="*/ 21 w 36"/>
                <a:gd name="T11" fmla="*/ 2 h 18"/>
                <a:gd name="T12" fmla="*/ 30 w 36"/>
                <a:gd name="T13" fmla="*/ 2 h 18"/>
                <a:gd name="T14" fmla="*/ 18 w 36"/>
                <a:gd name="T15" fmla="*/ 4 h 18"/>
                <a:gd name="T16" fmla="*/ 21 w 36"/>
                <a:gd name="T17" fmla="*/ 2 h 18"/>
                <a:gd name="T18" fmla="*/ 18 w 36"/>
                <a:gd name="T19" fmla="*/ 3 h 18"/>
                <a:gd name="T20" fmla="*/ 18 w 36"/>
                <a:gd name="T21" fmla="*/ 4 h 18"/>
                <a:gd name="T22" fmla="*/ 18 w 36"/>
                <a:gd name="T23" fmla="*/ 4 h 18"/>
                <a:gd name="T24" fmla="*/ 18 w 36"/>
                <a:gd name="T25" fmla="*/ 3 h 18"/>
                <a:gd name="T26" fmla="*/ 18 w 36"/>
                <a:gd name="T27" fmla="*/ 4 h 18"/>
                <a:gd name="T28" fmla="*/ 18 w 36"/>
                <a:gd name="T29" fmla="*/ 4 h 18"/>
                <a:gd name="T30" fmla="*/ 18 w 36"/>
                <a:gd name="T31" fmla="*/ 4 h 18"/>
                <a:gd name="T32" fmla="*/ 13 w 36"/>
                <a:gd name="T33" fmla="*/ 4 h 18"/>
                <a:gd name="T34" fmla="*/ 18 w 36"/>
                <a:gd name="T35" fmla="*/ 4 h 18"/>
                <a:gd name="T36" fmla="*/ 1 w 36"/>
                <a:gd name="T37" fmla="*/ 10 h 18"/>
                <a:gd name="T38" fmla="*/ 13 w 36"/>
                <a:gd name="T39" fmla="*/ 4 h 18"/>
                <a:gd name="T40" fmla="*/ 0 w 36"/>
                <a:gd name="T41" fmla="*/ 10 h 18"/>
                <a:gd name="T42" fmla="*/ 0 w 36"/>
                <a:gd name="T43" fmla="*/ 9 h 18"/>
                <a:gd name="T44" fmla="*/ 0 w 36"/>
                <a:gd name="T45" fmla="*/ 10 h 18"/>
                <a:gd name="T46" fmla="*/ 9 w 36"/>
                <a:gd name="T47" fmla="*/ 15 h 18"/>
                <a:gd name="T48" fmla="*/ 0 w 36"/>
                <a:gd name="T49" fmla="*/ 10 h 18"/>
                <a:gd name="T50" fmla="*/ 9 w 36"/>
                <a:gd name="T51" fmla="*/ 15 h 18"/>
                <a:gd name="T52" fmla="*/ 19 w 36"/>
                <a:gd name="T53" fmla="*/ 18 h 18"/>
                <a:gd name="T54" fmla="*/ 9 w 36"/>
                <a:gd name="T55" fmla="*/ 15 h 18"/>
                <a:gd name="T56" fmla="*/ 19 w 36"/>
                <a:gd name="T57" fmla="*/ 16 h 18"/>
                <a:gd name="T58" fmla="*/ 19 w 36"/>
                <a:gd name="T59" fmla="*/ 16 h 18"/>
                <a:gd name="T60" fmla="*/ 27 w 36"/>
                <a:gd name="T61" fmla="*/ 14 h 18"/>
                <a:gd name="T62" fmla="*/ 19 w 36"/>
                <a:gd name="T63" fmla="*/ 18 h 18"/>
                <a:gd name="T64" fmla="*/ 27 w 36"/>
                <a:gd name="T65" fmla="*/ 14 h 18"/>
                <a:gd name="T66" fmla="*/ 34 w 36"/>
                <a:gd name="T67" fmla="*/ 10 h 18"/>
                <a:gd name="T68" fmla="*/ 27 w 36"/>
                <a:gd name="T69" fmla="*/ 14 h 18"/>
                <a:gd name="T70" fmla="*/ 34 w 36"/>
                <a:gd name="T71" fmla="*/ 9 h 18"/>
                <a:gd name="T72" fmla="*/ 34 w 36"/>
                <a:gd name="T73" fmla="*/ 9 h 18"/>
                <a:gd name="T74" fmla="*/ 34 w 36"/>
                <a:gd name="T75" fmla="*/ 8 h 18"/>
                <a:gd name="T76" fmla="*/ 34 w 36"/>
                <a:gd name="T77" fmla="*/ 10 h 18"/>
                <a:gd name="T78" fmla="*/ 34 w 36"/>
                <a:gd name="T79" fmla="*/ 8 h 18"/>
                <a:gd name="T80" fmla="*/ 36 w 36"/>
                <a:gd name="T81" fmla="*/ 7 h 18"/>
                <a:gd name="T82" fmla="*/ 34 w 36"/>
                <a:gd name="T83" fmla="*/ 8 h 18"/>
                <a:gd name="T84" fmla="*/ 33 w 36"/>
                <a:gd name="T85" fmla="*/ 5 h 18"/>
                <a:gd name="T86" fmla="*/ 36 w 36"/>
                <a:gd name="T87" fmla="*/ 7 h 18"/>
                <a:gd name="T88" fmla="*/ 33 w 36"/>
                <a:gd name="T89" fmla="*/ 5 h 18"/>
                <a:gd name="T90" fmla="*/ 31 w 36"/>
                <a:gd name="T91" fmla="*/ 1 h 18"/>
                <a:gd name="T92" fmla="*/ 33 w 36"/>
                <a:gd name="T9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18">
                  <a:moveTo>
                    <a:pt x="30" y="2"/>
                  </a:moveTo>
                  <a:lnTo>
                    <a:pt x="30" y="2"/>
                  </a:lnTo>
                  <a:lnTo>
                    <a:pt x="31" y="1"/>
                  </a:lnTo>
                  <a:lnTo>
                    <a:pt x="31" y="1"/>
                  </a:lnTo>
                  <a:lnTo>
                    <a:pt x="30" y="2"/>
                  </a:lnTo>
                  <a:close/>
                  <a:moveTo>
                    <a:pt x="31" y="1"/>
                  </a:moveTo>
                  <a:lnTo>
                    <a:pt x="31" y="1"/>
                  </a:lnTo>
                  <a:lnTo>
                    <a:pt x="30" y="2"/>
                  </a:lnTo>
                  <a:lnTo>
                    <a:pt x="31" y="1"/>
                  </a:lnTo>
                  <a:close/>
                  <a:moveTo>
                    <a:pt x="30" y="2"/>
                  </a:moveTo>
                  <a:cubicBezTo>
                    <a:pt x="28" y="1"/>
                    <a:pt x="25" y="2"/>
                    <a:pt x="22" y="3"/>
                  </a:cubicBezTo>
                  <a:lnTo>
                    <a:pt x="21" y="2"/>
                  </a:lnTo>
                  <a:cubicBezTo>
                    <a:pt x="25" y="1"/>
                    <a:pt x="28" y="0"/>
                    <a:pt x="31" y="1"/>
                  </a:cubicBezTo>
                  <a:lnTo>
                    <a:pt x="30" y="2"/>
                  </a:lnTo>
                  <a:close/>
                  <a:moveTo>
                    <a:pt x="22" y="3"/>
                  </a:moveTo>
                  <a:cubicBezTo>
                    <a:pt x="20" y="4"/>
                    <a:pt x="19" y="4"/>
                    <a:pt x="18" y="4"/>
                  </a:cubicBezTo>
                  <a:lnTo>
                    <a:pt x="18" y="3"/>
                  </a:lnTo>
                  <a:cubicBezTo>
                    <a:pt x="19" y="3"/>
                    <a:pt x="20" y="3"/>
                    <a:pt x="21" y="2"/>
                  </a:cubicBezTo>
                  <a:lnTo>
                    <a:pt x="22" y="3"/>
                  </a:lnTo>
                  <a:close/>
                  <a:moveTo>
                    <a:pt x="18" y="3"/>
                  </a:moveTo>
                  <a:lnTo>
                    <a:pt x="18" y="3"/>
                  </a:lnTo>
                  <a:lnTo>
                    <a:pt x="18" y="4"/>
                  </a:lnTo>
                  <a:lnTo>
                    <a:pt x="18" y="3"/>
                  </a:lnTo>
                  <a:close/>
                  <a:moveTo>
                    <a:pt x="18" y="4"/>
                  </a:moveTo>
                  <a:lnTo>
                    <a:pt x="18" y="4"/>
                  </a:lnTo>
                  <a:lnTo>
                    <a:pt x="18" y="3"/>
                  </a:lnTo>
                  <a:lnTo>
                    <a:pt x="18" y="3"/>
                  </a:lnTo>
                  <a:lnTo>
                    <a:pt x="18" y="4"/>
                  </a:lnTo>
                  <a:close/>
                  <a:moveTo>
                    <a:pt x="18" y="4"/>
                  </a:moveTo>
                  <a:lnTo>
                    <a:pt x="18" y="4"/>
                  </a:lnTo>
                  <a:lnTo>
                    <a:pt x="18" y="4"/>
                  </a:lnTo>
                  <a:close/>
                  <a:moveTo>
                    <a:pt x="18" y="4"/>
                  </a:moveTo>
                  <a:cubicBezTo>
                    <a:pt x="16" y="5"/>
                    <a:pt x="15" y="5"/>
                    <a:pt x="13" y="5"/>
                  </a:cubicBezTo>
                  <a:lnTo>
                    <a:pt x="13" y="4"/>
                  </a:lnTo>
                  <a:cubicBezTo>
                    <a:pt x="14" y="4"/>
                    <a:pt x="16" y="3"/>
                    <a:pt x="18" y="3"/>
                  </a:cubicBezTo>
                  <a:lnTo>
                    <a:pt x="18" y="4"/>
                  </a:lnTo>
                  <a:close/>
                  <a:moveTo>
                    <a:pt x="13" y="5"/>
                  </a:moveTo>
                  <a:cubicBezTo>
                    <a:pt x="8" y="5"/>
                    <a:pt x="3" y="6"/>
                    <a:pt x="1" y="10"/>
                  </a:cubicBezTo>
                  <a:lnTo>
                    <a:pt x="0" y="9"/>
                  </a:lnTo>
                  <a:cubicBezTo>
                    <a:pt x="2" y="4"/>
                    <a:pt x="8" y="4"/>
                    <a:pt x="13" y="4"/>
                  </a:cubicBezTo>
                  <a:lnTo>
                    <a:pt x="13" y="5"/>
                  </a:lnTo>
                  <a:close/>
                  <a:moveTo>
                    <a:pt x="0" y="10"/>
                  </a:moveTo>
                  <a:lnTo>
                    <a:pt x="0" y="10"/>
                  </a:lnTo>
                  <a:lnTo>
                    <a:pt x="0" y="9"/>
                  </a:lnTo>
                  <a:lnTo>
                    <a:pt x="1" y="10"/>
                  </a:lnTo>
                  <a:lnTo>
                    <a:pt x="0" y="10"/>
                  </a:lnTo>
                  <a:close/>
                  <a:moveTo>
                    <a:pt x="1" y="9"/>
                  </a:moveTo>
                  <a:cubicBezTo>
                    <a:pt x="3" y="12"/>
                    <a:pt x="6" y="14"/>
                    <a:pt x="9" y="15"/>
                  </a:cubicBezTo>
                  <a:lnTo>
                    <a:pt x="9" y="16"/>
                  </a:lnTo>
                  <a:cubicBezTo>
                    <a:pt x="5" y="15"/>
                    <a:pt x="2" y="13"/>
                    <a:pt x="0" y="10"/>
                  </a:cubicBezTo>
                  <a:lnTo>
                    <a:pt x="1" y="9"/>
                  </a:lnTo>
                  <a:close/>
                  <a:moveTo>
                    <a:pt x="9" y="15"/>
                  </a:moveTo>
                  <a:cubicBezTo>
                    <a:pt x="12" y="16"/>
                    <a:pt x="16" y="16"/>
                    <a:pt x="19" y="16"/>
                  </a:cubicBezTo>
                  <a:lnTo>
                    <a:pt x="19" y="18"/>
                  </a:lnTo>
                  <a:cubicBezTo>
                    <a:pt x="16" y="17"/>
                    <a:pt x="12" y="17"/>
                    <a:pt x="9" y="16"/>
                  </a:cubicBezTo>
                  <a:lnTo>
                    <a:pt x="9" y="15"/>
                  </a:lnTo>
                  <a:close/>
                  <a:moveTo>
                    <a:pt x="19" y="16"/>
                  </a:moveTo>
                  <a:lnTo>
                    <a:pt x="19" y="16"/>
                  </a:lnTo>
                  <a:lnTo>
                    <a:pt x="19" y="17"/>
                  </a:lnTo>
                  <a:lnTo>
                    <a:pt x="19" y="16"/>
                  </a:lnTo>
                  <a:close/>
                  <a:moveTo>
                    <a:pt x="19" y="16"/>
                  </a:moveTo>
                  <a:cubicBezTo>
                    <a:pt x="22" y="17"/>
                    <a:pt x="24" y="16"/>
                    <a:pt x="27" y="14"/>
                  </a:cubicBezTo>
                  <a:lnTo>
                    <a:pt x="27" y="16"/>
                  </a:lnTo>
                  <a:cubicBezTo>
                    <a:pt x="25" y="17"/>
                    <a:pt x="22" y="18"/>
                    <a:pt x="19" y="18"/>
                  </a:cubicBezTo>
                  <a:lnTo>
                    <a:pt x="19" y="16"/>
                  </a:lnTo>
                  <a:close/>
                  <a:moveTo>
                    <a:pt x="27" y="14"/>
                  </a:moveTo>
                  <a:cubicBezTo>
                    <a:pt x="29" y="13"/>
                    <a:pt x="31" y="11"/>
                    <a:pt x="34" y="9"/>
                  </a:cubicBezTo>
                  <a:lnTo>
                    <a:pt x="34" y="10"/>
                  </a:lnTo>
                  <a:cubicBezTo>
                    <a:pt x="32" y="12"/>
                    <a:pt x="30" y="14"/>
                    <a:pt x="27" y="16"/>
                  </a:cubicBezTo>
                  <a:lnTo>
                    <a:pt x="27" y="14"/>
                  </a:lnTo>
                  <a:close/>
                  <a:moveTo>
                    <a:pt x="34" y="9"/>
                  </a:moveTo>
                  <a:lnTo>
                    <a:pt x="34" y="9"/>
                  </a:lnTo>
                  <a:lnTo>
                    <a:pt x="34" y="10"/>
                  </a:lnTo>
                  <a:lnTo>
                    <a:pt x="34" y="9"/>
                  </a:lnTo>
                  <a:close/>
                  <a:moveTo>
                    <a:pt x="34" y="9"/>
                  </a:moveTo>
                  <a:cubicBezTo>
                    <a:pt x="34" y="9"/>
                    <a:pt x="34" y="9"/>
                    <a:pt x="34" y="8"/>
                  </a:cubicBezTo>
                  <a:lnTo>
                    <a:pt x="35" y="9"/>
                  </a:lnTo>
                  <a:cubicBezTo>
                    <a:pt x="35" y="9"/>
                    <a:pt x="35" y="10"/>
                    <a:pt x="34" y="10"/>
                  </a:cubicBezTo>
                  <a:lnTo>
                    <a:pt x="34" y="9"/>
                  </a:lnTo>
                  <a:close/>
                  <a:moveTo>
                    <a:pt x="34" y="8"/>
                  </a:moveTo>
                  <a:cubicBezTo>
                    <a:pt x="34" y="8"/>
                    <a:pt x="34" y="7"/>
                    <a:pt x="34" y="7"/>
                  </a:cubicBezTo>
                  <a:lnTo>
                    <a:pt x="36" y="7"/>
                  </a:lnTo>
                  <a:cubicBezTo>
                    <a:pt x="36" y="7"/>
                    <a:pt x="36" y="8"/>
                    <a:pt x="35" y="9"/>
                  </a:cubicBezTo>
                  <a:lnTo>
                    <a:pt x="34" y="8"/>
                  </a:lnTo>
                  <a:close/>
                  <a:moveTo>
                    <a:pt x="34" y="7"/>
                  </a:moveTo>
                  <a:cubicBezTo>
                    <a:pt x="34" y="6"/>
                    <a:pt x="34" y="6"/>
                    <a:pt x="33" y="5"/>
                  </a:cubicBezTo>
                  <a:lnTo>
                    <a:pt x="34" y="4"/>
                  </a:lnTo>
                  <a:cubicBezTo>
                    <a:pt x="35" y="5"/>
                    <a:pt x="35" y="6"/>
                    <a:pt x="36" y="7"/>
                  </a:cubicBezTo>
                  <a:lnTo>
                    <a:pt x="34" y="7"/>
                  </a:lnTo>
                  <a:close/>
                  <a:moveTo>
                    <a:pt x="33" y="5"/>
                  </a:moveTo>
                  <a:cubicBezTo>
                    <a:pt x="32" y="4"/>
                    <a:pt x="31" y="3"/>
                    <a:pt x="30" y="2"/>
                  </a:cubicBezTo>
                  <a:lnTo>
                    <a:pt x="31" y="1"/>
                  </a:lnTo>
                  <a:cubicBezTo>
                    <a:pt x="32" y="2"/>
                    <a:pt x="33" y="3"/>
                    <a:pt x="34" y="4"/>
                  </a:cubicBezTo>
                  <a:lnTo>
                    <a:pt x="33"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5" name="Freeform 715"/>
            <p:cNvSpPr>
              <a:spLocks noEditPoints="1"/>
            </p:cNvSpPr>
            <p:nvPr/>
          </p:nvSpPr>
          <p:spPr bwMode="auto">
            <a:xfrm>
              <a:off x="2797" y="1347"/>
              <a:ext cx="156" cy="139"/>
            </a:xfrm>
            <a:custGeom>
              <a:avLst/>
              <a:gdLst>
                <a:gd name="T0" fmla="*/ 15 w 28"/>
                <a:gd name="T1" fmla="*/ 1 h 25"/>
                <a:gd name="T2" fmla="*/ 15 w 28"/>
                <a:gd name="T3" fmla="*/ 3 h 25"/>
                <a:gd name="T4" fmla="*/ 15 w 28"/>
                <a:gd name="T5" fmla="*/ 1 h 25"/>
                <a:gd name="T6" fmla="*/ 6 w 28"/>
                <a:gd name="T7" fmla="*/ 0 h 25"/>
                <a:gd name="T8" fmla="*/ 7 w 28"/>
                <a:gd name="T9" fmla="*/ 1 h 25"/>
                <a:gd name="T10" fmla="*/ 6 w 28"/>
                <a:gd name="T11" fmla="*/ 0 h 25"/>
                <a:gd name="T12" fmla="*/ 6 w 28"/>
                <a:gd name="T13" fmla="*/ 0 h 25"/>
                <a:gd name="T14" fmla="*/ 7 w 28"/>
                <a:gd name="T15" fmla="*/ 1 h 25"/>
                <a:gd name="T16" fmla="*/ 6 w 28"/>
                <a:gd name="T17" fmla="*/ 0 h 25"/>
                <a:gd name="T18" fmla="*/ 5 w 28"/>
                <a:gd name="T19" fmla="*/ 2 h 25"/>
                <a:gd name="T20" fmla="*/ 6 w 28"/>
                <a:gd name="T21" fmla="*/ 1 h 25"/>
                <a:gd name="T22" fmla="*/ 1 w 28"/>
                <a:gd name="T23" fmla="*/ 4 h 25"/>
                <a:gd name="T24" fmla="*/ 2 w 28"/>
                <a:gd name="T25" fmla="*/ 5 h 25"/>
                <a:gd name="T26" fmla="*/ 2 w 28"/>
                <a:gd name="T27" fmla="*/ 5 h 25"/>
                <a:gd name="T28" fmla="*/ 1 w 28"/>
                <a:gd name="T29" fmla="*/ 4 h 25"/>
                <a:gd name="T30" fmla="*/ 2 w 28"/>
                <a:gd name="T31" fmla="*/ 9 h 25"/>
                <a:gd name="T32" fmla="*/ 4 w 28"/>
                <a:gd name="T33" fmla="*/ 11 h 25"/>
                <a:gd name="T34" fmla="*/ 3 w 28"/>
                <a:gd name="T35" fmla="*/ 9 h 25"/>
                <a:gd name="T36" fmla="*/ 3 w 28"/>
                <a:gd name="T37" fmla="*/ 11 h 25"/>
                <a:gd name="T38" fmla="*/ 7 w 28"/>
                <a:gd name="T39" fmla="*/ 14 h 25"/>
                <a:gd name="T40" fmla="*/ 4 w 28"/>
                <a:gd name="T41" fmla="*/ 11 h 25"/>
                <a:gd name="T42" fmla="*/ 8 w 28"/>
                <a:gd name="T43" fmla="*/ 18 h 25"/>
                <a:gd name="T44" fmla="*/ 8 w 28"/>
                <a:gd name="T45" fmla="*/ 18 h 25"/>
                <a:gd name="T46" fmla="*/ 8 w 28"/>
                <a:gd name="T47" fmla="*/ 18 h 25"/>
                <a:gd name="T48" fmla="*/ 8 w 28"/>
                <a:gd name="T49" fmla="*/ 18 h 25"/>
                <a:gd name="T50" fmla="*/ 10 w 28"/>
                <a:gd name="T51" fmla="*/ 17 h 25"/>
                <a:gd name="T52" fmla="*/ 10 w 28"/>
                <a:gd name="T53" fmla="*/ 17 h 25"/>
                <a:gd name="T54" fmla="*/ 10 w 28"/>
                <a:gd name="T55" fmla="*/ 20 h 25"/>
                <a:gd name="T56" fmla="*/ 11 w 28"/>
                <a:gd name="T57" fmla="*/ 19 h 25"/>
                <a:gd name="T58" fmla="*/ 10 w 28"/>
                <a:gd name="T59" fmla="*/ 20 h 25"/>
                <a:gd name="T60" fmla="*/ 23 w 28"/>
                <a:gd name="T61" fmla="*/ 22 h 25"/>
                <a:gd name="T62" fmla="*/ 13 w 28"/>
                <a:gd name="T63" fmla="*/ 21 h 25"/>
                <a:gd name="T64" fmla="*/ 24 w 28"/>
                <a:gd name="T65" fmla="*/ 23 h 25"/>
                <a:gd name="T66" fmla="*/ 24 w 28"/>
                <a:gd name="T67" fmla="*/ 23 h 25"/>
                <a:gd name="T68" fmla="*/ 23 w 28"/>
                <a:gd name="T69" fmla="*/ 22 h 25"/>
                <a:gd name="T70" fmla="*/ 24 w 28"/>
                <a:gd name="T71" fmla="*/ 23 h 25"/>
                <a:gd name="T72" fmla="*/ 25 w 28"/>
                <a:gd name="T73" fmla="*/ 21 h 25"/>
                <a:gd name="T74" fmla="*/ 24 w 28"/>
                <a:gd name="T75" fmla="*/ 22 h 25"/>
                <a:gd name="T76" fmla="*/ 25 w 28"/>
                <a:gd name="T77" fmla="*/ 22 h 25"/>
                <a:gd name="T78" fmla="*/ 26 w 28"/>
                <a:gd name="T79" fmla="*/ 19 h 25"/>
                <a:gd name="T80" fmla="*/ 25 w 28"/>
                <a:gd name="T81" fmla="*/ 21 h 25"/>
                <a:gd name="T82" fmla="*/ 27 w 28"/>
                <a:gd name="T83" fmla="*/ 19 h 25"/>
                <a:gd name="T84" fmla="*/ 26 w 28"/>
                <a:gd name="T85" fmla="*/ 19 h 25"/>
                <a:gd name="T86" fmla="*/ 26 w 28"/>
                <a:gd name="T87" fmla="*/ 19 h 25"/>
                <a:gd name="T88" fmla="*/ 28 w 28"/>
                <a:gd name="T89" fmla="*/ 16 h 25"/>
                <a:gd name="T90" fmla="*/ 27 w 28"/>
                <a:gd name="T91" fmla="*/ 16 h 25"/>
                <a:gd name="T92" fmla="*/ 28 w 28"/>
                <a:gd name="T9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25">
                  <a:moveTo>
                    <a:pt x="24" y="6"/>
                  </a:moveTo>
                  <a:cubicBezTo>
                    <a:pt x="21" y="5"/>
                    <a:pt x="18" y="3"/>
                    <a:pt x="15" y="3"/>
                  </a:cubicBezTo>
                  <a:lnTo>
                    <a:pt x="15" y="1"/>
                  </a:lnTo>
                  <a:cubicBezTo>
                    <a:pt x="18" y="2"/>
                    <a:pt x="21" y="3"/>
                    <a:pt x="24" y="4"/>
                  </a:cubicBezTo>
                  <a:lnTo>
                    <a:pt x="24" y="6"/>
                  </a:lnTo>
                  <a:close/>
                  <a:moveTo>
                    <a:pt x="15" y="3"/>
                  </a:moveTo>
                  <a:cubicBezTo>
                    <a:pt x="12" y="2"/>
                    <a:pt x="9" y="1"/>
                    <a:pt x="7" y="1"/>
                  </a:cubicBezTo>
                  <a:lnTo>
                    <a:pt x="6" y="0"/>
                  </a:lnTo>
                  <a:cubicBezTo>
                    <a:pt x="9" y="0"/>
                    <a:pt x="12" y="0"/>
                    <a:pt x="15" y="1"/>
                  </a:cubicBezTo>
                  <a:lnTo>
                    <a:pt x="15" y="3"/>
                  </a:lnTo>
                  <a:close/>
                  <a:moveTo>
                    <a:pt x="6" y="0"/>
                  </a:moveTo>
                  <a:lnTo>
                    <a:pt x="6" y="0"/>
                  </a:lnTo>
                  <a:lnTo>
                    <a:pt x="6" y="1"/>
                  </a:lnTo>
                  <a:lnTo>
                    <a:pt x="6" y="0"/>
                  </a:lnTo>
                  <a:close/>
                  <a:moveTo>
                    <a:pt x="7" y="1"/>
                  </a:moveTo>
                  <a:lnTo>
                    <a:pt x="7" y="1"/>
                  </a:lnTo>
                  <a:lnTo>
                    <a:pt x="6" y="0"/>
                  </a:lnTo>
                  <a:lnTo>
                    <a:pt x="6" y="0"/>
                  </a:lnTo>
                  <a:lnTo>
                    <a:pt x="7" y="1"/>
                  </a:lnTo>
                  <a:close/>
                  <a:moveTo>
                    <a:pt x="6" y="0"/>
                  </a:moveTo>
                  <a:lnTo>
                    <a:pt x="6" y="0"/>
                  </a:lnTo>
                  <a:lnTo>
                    <a:pt x="6" y="1"/>
                  </a:lnTo>
                  <a:lnTo>
                    <a:pt x="6" y="0"/>
                  </a:lnTo>
                  <a:close/>
                  <a:moveTo>
                    <a:pt x="7" y="1"/>
                  </a:moveTo>
                  <a:cubicBezTo>
                    <a:pt x="6" y="1"/>
                    <a:pt x="6" y="1"/>
                    <a:pt x="6" y="1"/>
                  </a:cubicBezTo>
                  <a:lnTo>
                    <a:pt x="5" y="0"/>
                  </a:lnTo>
                  <a:cubicBezTo>
                    <a:pt x="6" y="0"/>
                    <a:pt x="6" y="0"/>
                    <a:pt x="6" y="0"/>
                  </a:cubicBezTo>
                  <a:lnTo>
                    <a:pt x="7" y="1"/>
                  </a:lnTo>
                  <a:close/>
                  <a:moveTo>
                    <a:pt x="6" y="1"/>
                  </a:moveTo>
                  <a:cubicBezTo>
                    <a:pt x="5" y="2"/>
                    <a:pt x="5" y="2"/>
                    <a:pt x="5" y="2"/>
                  </a:cubicBezTo>
                  <a:lnTo>
                    <a:pt x="4" y="1"/>
                  </a:lnTo>
                  <a:cubicBezTo>
                    <a:pt x="5" y="0"/>
                    <a:pt x="5" y="0"/>
                    <a:pt x="5" y="0"/>
                  </a:cubicBezTo>
                  <a:lnTo>
                    <a:pt x="6" y="1"/>
                  </a:lnTo>
                  <a:close/>
                  <a:moveTo>
                    <a:pt x="5" y="2"/>
                  </a:moveTo>
                  <a:cubicBezTo>
                    <a:pt x="4" y="2"/>
                    <a:pt x="3" y="4"/>
                    <a:pt x="2" y="5"/>
                  </a:cubicBezTo>
                  <a:lnTo>
                    <a:pt x="1" y="4"/>
                  </a:lnTo>
                  <a:cubicBezTo>
                    <a:pt x="2" y="3"/>
                    <a:pt x="3" y="1"/>
                    <a:pt x="4" y="1"/>
                  </a:cubicBezTo>
                  <a:lnTo>
                    <a:pt x="5" y="2"/>
                  </a:lnTo>
                  <a:close/>
                  <a:moveTo>
                    <a:pt x="2" y="5"/>
                  </a:moveTo>
                  <a:lnTo>
                    <a:pt x="2" y="5"/>
                  </a:lnTo>
                  <a:lnTo>
                    <a:pt x="2" y="5"/>
                  </a:lnTo>
                  <a:close/>
                  <a:moveTo>
                    <a:pt x="2" y="5"/>
                  </a:moveTo>
                  <a:cubicBezTo>
                    <a:pt x="2" y="6"/>
                    <a:pt x="2" y="7"/>
                    <a:pt x="3" y="9"/>
                  </a:cubicBezTo>
                  <a:lnTo>
                    <a:pt x="2" y="9"/>
                  </a:lnTo>
                  <a:cubicBezTo>
                    <a:pt x="1" y="8"/>
                    <a:pt x="0" y="6"/>
                    <a:pt x="1" y="4"/>
                  </a:cubicBezTo>
                  <a:lnTo>
                    <a:pt x="2" y="5"/>
                  </a:lnTo>
                  <a:close/>
                  <a:moveTo>
                    <a:pt x="2" y="9"/>
                  </a:moveTo>
                  <a:lnTo>
                    <a:pt x="2" y="9"/>
                  </a:lnTo>
                  <a:lnTo>
                    <a:pt x="2" y="9"/>
                  </a:lnTo>
                  <a:close/>
                  <a:moveTo>
                    <a:pt x="3" y="9"/>
                  </a:moveTo>
                  <a:cubicBezTo>
                    <a:pt x="3" y="9"/>
                    <a:pt x="3" y="10"/>
                    <a:pt x="4" y="11"/>
                  </a:cubicBezTo>
                  <a:lnTo>
                    <a:pt x="2" y="11"/>
                  </a:lnTo>
                  <a:cubicBezTo>
                    <a:pt x="2" y="11"/>
                    <a:pt x="2" y="10"/>
                    <a:pt x="2" y="9"/>
                  </a:cubicBezTo>
                  <a:lnTo>
                    <a:pt x="3" y="9"/>
                  </a:lnTo>
                  <a:close/>
                  <a:moveTo>
                    <a:pt x="4" y="11"/>
                  </a:moveTo>
                  <a:lnTo>
                    <a:pt x="4" y="11"/>
                  </a:lnTo>
                  <a:lnTo>
                    <a:pt x="3" y="11"/>
                  </a:lnTo>
                  <a:lnTo>
                    <a:pt x="4" y="11"/>
                  </a:lnTo>
                  <a:close/>
                  <a:moveTo>
                    <a:pt x="4" y="11"/>
                  </a:moveTo>
                  <a:cubicBezTo>
                    <a:pt x="4" y="12"/>
                    <a:pt x="5" y="13"/>
                    <a:pt x="7" y="14"/>
                  </a:cubicBezTo>
                  <a:lnTo>
                    <a:pt x="6" y="15"/>
                  </a:lnTo>
                  <a:cubicBezTo>
                    <a:pt x="4" y="14"/>
                    <a:pt x="3" y="13"/>
                    <a:pt x="2" y="11"/>
                  </a:cubicBezTo>
                  <a:lnTo>
                    <a:pt x="4" y="11"/>
                  </a:lnTo>
                  <a:close/>
                  <a:moveTo>
                    <a:pt x="7" y="14"/>
                  </a:moveTo>
                  <a:cubicBezTo>
                    <a:pt x="8" y="15"/>
                    <a:pt x="9" y="16"/>
                    <a:pt x="10" y="17"/>
                  </a:cubicBezTo>
                  <a:lnTo>
                    <a:pt x="8" y="18"/>
                  </a:lnTo>
                  <a:cubicBezTo>
                    <a:pt x="8" y="17"/>
                    <a:pt x="7" y="16"/>
                    <a:pt x="6" y="15"/>
                  </a:cubicBezTo>
                  <a:lnTo>
                    <a:pt x="7" y="14"/>
                  </a:lnTo>
                  <a:close/>
                  <a:moveTo>
                    <a:pt x="8" y="18"/>
                  </a:moveTo>
                  <a:lnTo>
                    <a:pt x="8" y="18"/>
                  </a:lnTo>
                  <a:lnTo>
                    <a:pt x="9" y="17"/>
                  </a:lnTo>
                  <a:lnTo>
                    <a:pt x="8" y="18"/>
                  </a:lnTo>
                  <a:close/>
                  <a:moveTo>
                    <a:pt x="10" y="17"/>
                  </a:moveTo>
                  <a:lnTo>
                    <a:pt x="10" y="17"/>
                  </a:lnTo>
                  <a:lnTo>
                    <a:pt x="8" y="18"/>
                  </a:lnTo>
                  <a:lnTo>
                    <a:pt x="8" y="18"/>
                  </a:lnTo>
                  <a:lnTo>
                    <a:pt x="10" y="17"/>
                  </a:lnTo>
                  <a:close/>
                  <a:moveTo>
                    <a:pt x="10" y="17"/>
                  </a:moveTo>
                  <a:lnTo>
                    <a:pt x="10" y="17"/>
                  </a:lnTo>
                  <a:lnTo>
                    <a:pt x="9" y="17"/>
                  </a:lnTo>
                  <a:lnTo>
                    <a:pt x="10" y="17"/>
                  </a:lnTo>
                  <a:close/>
                  <a:moveTo>
                    <a:pt x="10" y="17"/>
                  </a:moveTo>
                  <a:cubicBezTo>
                    <a:pt x="10" y="18"/>
                    <a:pt x="11" y="19"/>
                    <a:pt x="11" y="19"/>
                  </a:cubicBezTo>
                  <a:lnTo>
                    <a:pt x="10" y="20"/>
                  </a:lnTo>
                  <a:cubicBezTo>
                    <a:pt x="9" y="19"/>
                    <a:pt x="9" y="19"/>
                    <a:pt x="8" y="18"/>
                  </a:cubicBezTo>
                  <a:lnTo>
                    <a:pt x="10" y="17"/>
                  </a:lnTo>
                  <a:close/>
                  <a:moveTo>
                    <a:pt x="11" y="19"/>
                  </a:moveTo>
                  <a:cubicBezTo>
                    <a:pt x="12" y="20"/>
                    <a:pt x="12" y="20"/>
                    <a:pt x="13" y="21"/>
                  </a:cubicBezTo>
                  <a:lnTo>
                    <a:pt x="12" y="22"/>
                  </a:lnTo>
                  <a:cubicBezTo>
                    <a:pt x="11" y="21"/>
                    <a:pt x="11" y="21"/>
                    <a:pt x="10" y="20"/>
                  </a:cubicBezTo>
                  <a:lnTo>
                    <a:pt x="11" y="19"/>
                  </a:lnTo>
                  <a:close/>
                  <a:moveTo>
                    <a:pt x="13" y="21"/>
                  </a:moveTo>
                  <a:cubicBezTo>
                    <a:pt x="16" y="23"/>
                    <a:pt x="20" y="23"/>
                    <a:pt x="23" y="22"/>
                  </a:cubicBezTo>
                  <a:lnTo>
                    <a:pt x="24" y="23"/>
                  </a:lnTo>
                  <a:cubicBezTo>
                    <a:pt x="20" y="25"/>
                    <a:pt x="15" y="24"/>
                    <a:pt x="12" y="22"/>
                  </a:cubicBezTo>
                  <a:lnTo>
                    <a:pt x="13" y="21"/>
                  </a:lnTo>
                  <a:close/>
                  <a:moveTo>
                    <a:pt x="23" y="22"/>
                  </a:moveTo>
                  <a:lnTo>
                    <a:pt x="23" y="22"/>
                  </a:lnTo>
                  <a:lnTo>
                    <a:pt x="24" y="23"/>
                  </a:lnTo>
                  <a:lnTo>
                    <a:pt x="24" y="23"/>
                  </a:lnTo>
                  <a:lnTo>
                    <a:pt x="23" y="22"/>
                  </a:lnTo>
                  <a:close/>
                  <a:moveTo>
                    <a:pt x="24" y="23"/>
                  </a:moveTo>
                  <a:lnTo>
                    <a:pt x="24" y="23"/>
                  </a:lnTo>
                  <a:lnTo>
                    <a:pt x="24" y="23"/>
                  </a:lnTo>
                  <a:close/>
                  <a:moveTo>
                    <a:pt x="23" y="22"/>
                  </a:moveTo>
                  <a:cubicBezTo>
                    <a:pt x="23" y="22"/>
                    <a:pt x="24" y="22"/>
                    <a:pt x="24" y="22"/>
                  </a:cubicBezTo>
                  <a:lnTo>
                    <a:pt x="24" y="23"/>
                  </a:lnTo>
                  <a:cubicBezTo>
                    <a:pt x="24" y="23"/>
                    <a:pt x="24" y="23"/>
                    <a:pt x="24" y="23"/>
                  </a:cubicBezTo>
                  <a:lnTo>
                    <a:pt x="23" y="22"/>
                  </a:lnTo>
                  <a:close/>
                  <a:moveTo>
                    <a:pt x="24" y="22"/>
                  </a:moveTo>
                  <a:cubicBezTo>
                    <a:pt x="24" y="22"/>
                    <a:pt x="24" y="22"/>
                    <a:pt x="25" y="21"/>
                  </a:cubicBezTo>
                  <a:lnTo>
                    <a:pt x="25" y="23"/>
                  </a:lnTo>
                  <a:cubicBezTo>
                    <a:pt x="25" y="23"/>
                    <a:pt x="25" y="23"/>
                    <a:pt x="24" y="23"/>
                  </a:cubicBezTo>
                  <a:lnTo>
                    <a:pt x="24" y="22"/>
                  </a:lnTo>
                  <a:close/>
                  <a:moveTo>
                    <a:pt x="25" y="21"/>
                  </a:moveTo>
                  <a:lnTo>
                    <a:pt x="25" y="21"/>
                  </a:lnTo>
                  <a:lnTo>
                    <a:pt x="25" y="22"/>
                  </a:lnTo>
                  <a:lnTo>
                    <a:pt x="25" y="21"/>
                  </a:lnTo>
                  <a:close/>
                  <a:moveTo>
                    <a:pt x="25" y="21"/>
                  </a:moveTo>
                  <a:cubicBezTo>
                    <a:pt x="26" y="21"/>
                    <a:pt x="26" y="20"/>
                    <a:pt x="26" y="19"/>
                  </a:cubicBezTo>
                  <a:lnTo>
                    <a:pt x="28" y="19"/>
                  </a:lnTo>
                  <a:cubicBezTo>
                    <a:pt x="28" y="21"/>
                    <a:pt x="27" y="22"/>
                    <a:pt x="25" y="23"/>
                  </a:cubicBezTo>
                  <a:lnTo>
                    <a:pt x="25" y="21"/>
                  </a:lnTo>
                  <a:close/>
                  <a:moveTo>
                    <a:pt x="28" y="19"/>
                  </a:moveTo>
                  <a:lnTo>
                    <a:pt x="28" y="19"/>
                  </a:lnTo>
                  <a:lnTo>
                    <a:pt x="27" y="19"/>
                  </a:lnTo>
                  <a:lnTo>
                    <a:pt x="28" y="19"/>
                  </a:lnTo>
                  <a:close/>
                  <a:moveTo>
                    <a:pt x="26" y="19"/>
                  </a:moveTo>
                  <a:lnTo>
                    <a:pt x="26" y="19"/>
                  </a:lnTo>
                  <a:lnTo>
                    <a:pt x="28" y="19"/>
                  </a:lnTo>
                  <a:lnTo>
                    <a:pt x="28" y="19"/>
                  </a:lnTo>
                  <a:lnTo>
                    <a:pt x="26" y="19"/>
                  </a:lnTo>
                  <a:close/>
                  <a:moveTo>
                    <a:pt x="26" y="19"/>
                  </a:moveTo>
                  <a:cubicBezTo>
                    <a:pt x="26" y="18"/>
                    <a:pt x="26" y="17"/>
                    <a:pt x="27" y="16"/>
                  </a:cubicBezTo>
                  <a:lnTo>
                    <a:pt x="28" y="16"/>
                  </a:lnTo>
                  <a:cubicBezTo>
                    <a:pt x="28" y="17"/>
                    <a:pt x="28" y="18"/>
                    <a:pt x="28" y="19"/>
                  </a:cubicBezTo>
                  <a:lnTo>
                    <a:pt x="26" y="19"/>
                  </a:lnTo>
                  <a:close/>
                  <a:moveTo>
                    <a:pt x="27" y="16"/>
                  </a:moveTo>
                  <a:cubicBezTo>
                    <a:pt x="27" y="12"/>
                    <a:pt x="27" y="8"/>
                    <a:pt x="24" y="5"/>
                  </a:cubicBezTo>
                  <a:lnTo>
                    <a:pt x="24" y="4"/>
                  </a:lnTo>
                  <a:cubicBezTo>
                    <a:pt x="28" y="7"/>
                    <a:pt x="28" y="12"/>
                    <a:pt x="28" y="16"/>
                  </a:cubicBezTo>
                  <a:lnTo>
                    <a:pt x="27" y="1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6" name="Freeform 716"/>
            <p:cNvSpPr>
              <a:spLocks noEditPoints="1"/>
            </p:cNvSpPr>
            <p:nvPr/>
          </p:nvSpPr>
          <p:spPr bwMode="auto">
            <a:xfrm>
              <a:off x="2942" y="1335"/>
              <a:ext cx="90" cy="129"/>
            </a:xfrm>
            <a:custGeom>
              <a:avLst/>
              <a:gdLst>
                <a:gd name="T0" fmla="*/ 9 w 16"/>
                <a:gd name="T1" fmla="*/ 2 h 23"/>
                <a:gd name="T2" fmla="*/ 12 w 16"/>
                <a:gd name="T3" fmla="*/ 2 h 23"/>
                <a:gd name="T4" fmla="*/ 9 w 16"/>
                <a:gd name="T5" fmla="*/ 2 h 23"/>
                <a:gd name="T6" fmla="*/ 4 w 16"/>
                <a:gd name="T7" fmla="*/ 1 h 23"/>
                <a:gd name="T8" fmla="*/ 9 w 16"/>
                <a:gd name="T9" fmla="*/ 2 h 23"/>
                <a:gd name="T10" fmla="*/ 2 w 16"/>
                <a:gd name="T11" fmla="*/ 4 h 23"/>
                <a:gd name="T12" fmla="*/ 4 w 16"/>
                <a:gd name="T13" fmla="*/ 1 h 23"/>
                <a:gd name="T14" fmla="*/ 2 w 16"/>
                <a:gd name="T15" fmla="*/ 4 h 23"/>
                <a:gd name="T16" fmla="*/ 0 w 16"/>
                <a:gd name="T17" fmla="*/ 5 h 23"/>
                <a:gd name="T18" fmla="*/ 2 w 16"/>
                <a:gd name="T19" fmla="*/ 4 h 23"/>
                <a:gd name="T20" fmla="*/ 0 w 16"/>
                <a:gd name="T21" fmla="*/ 5 h 23"/>
                <a:gd name="T22" fmla="*/ 0 w 16"/>
                <a:gd name="T23" fmla="*/ 5 h 23"/>
                <a:gd name="T24" fmla="*/ 2 w 16"/>
                <a:gd name="T25" fmla="*/ 9 h 23"/>
                <a:gd name="T26" fmla="*/ 0 w 16"/>
                <a:gd name="T27" fmla="*/ 5 h 23"/>
                <a:gd name="T28" fmla="*/ 2 w 16"/>
                <a:gd name="T29" fmla="*/ 9 h 23"/>
                <a:gd name="T30" fmla="*/ 2 w 16"/>
                <a:gd name="T31" fmla="*/ 13 h 23"/>
                <a:gd name="T32" fmla="*/ 2 w 16"/>
                <a:gd name="T33" fmla="*/ 9 h 23"/>
                <a:gd name="T34" fmla="*/ 2 w 16"/>
                <a:gd name="T35" fmla="*/ 13 h 23"/>
                <a:gd name="T36" fmla="*/ 2 w 16"/>
                <a:gd name="T37" fmla="*/ 13 h 23"/>
                <a:gd name="T38" fmla="*/ 3 w 16"/>
                <a:gd name="T39" fmla="*/ 13 h 23"/>
                <a:gd name="T40" fmla="*/ 2 w 16"/>
                <a:gd name="T41" fmla="*/ 13 h 23"/>
                <a:gd name="T42" fmla="*/ 3 w 16"/>
                <a:gd name="T43" fmla="*/ 13 h 23"/>
                <a:gd name="T44" fmla="*/ 3 w 16"/>
                <a:gd name="T45" fmla="*/ 13 h 23"/>
                <a:gd name="T46" fmla="*/ 3 w 16"/>
                <a:gd name="T47" fmla="*/ 16 h 23"/>
                <a:gd name="T48" fmla="*/ 2 w 16"/>
                <a:gd name="T49" fmla="*/ 13 h 23"/>
                <a:gd name="T50" fmla="*/ 3 w 16"/>
                <a:gd name="T51" fmla="*/ 16 h 23"/>
                <a:gd name="T52" fmla="*/ 2 w 16"/>
                <a:gd name="T53" fmla="*/ 21 h 23"/>
                <a:gd name="T54" fmla="*/ 3 w 16"/>
                <a:gd name="T55" fmla="*/ 16 h 23"/>
                <a:gd name="T56" fmla="*/ 4 w 16"/>
                <a:gd name="T57" fmla="*/ 20 h 23"/>
                <a:gd name="T58" fmla="*/ 4 w 16"/>
                <a:gd name="T59" fmla="*/ 20 h 23"/>
                <a:gd name="T60" fmla="*/ 2 w 16"/>
                <a:gd name="T61" fmla="*/ 21 h 23"/>
                <a:gd name="T62" fmla="*/ 4 w 16"/>
                <a:gd name="T63" fmla="*/ 20 h 23"/>
                <a:gd name="T64" fmla="*/ 2 w 16"/>
                <a:gd name="T65" fmla="*/ 21 h 23"/>
                <a:gd name="T66" fmla="*/ 2 w 16"/>
                <a:gd name="T67" fmla="*/ 21 h 23"/>
                <a:gd name="T68" fmla="*/ 4 w 16"/>
                <a:gd name="T69" fmla="*/ 21 h 23"/>
                <a:gd name="T70" fmla="*/ 2 w 16"/>
                <a:gd name="T71" fmla="*/ 21 h 23"/>
                <a:gd name="T72" fmla="*/ 4 w 16"/>
                <a:gd name="T73" fmla="*/ 21 h 23"/>
                <a:gd name="T74" fmla="*/ 3 w 16"/>
                <a:gd name="T75" fmla="*/ 22 h 23"/>
                <a:gd name="T76" fmla="*/ 4 w 16"/>
                <a:gd name="T77" fmla="*/ 21 h 23"/>
                <a:gd name="T78" fmla="*/ 5 w 16"/>
                <a:gd name="T79" fmla="*/ 22 h 23"/>
                <a:gd name="T80" fmla="*/ 3 w 16"/>
                <a:gd name="T81" fmla="*/ 22 h 23"/>
                <a:gd name="T82" fmla="*/ 5 w 16"/>
                <a:gd name="T83" fmla="*/ 23 h 23"/>
                <a:gd name="T84" fmla="*/ 5 w 16"/>
                <a:gd name="T85" fmla="*/ 23 h 23"/>
                <a:gd name="T86" fmla="*/ 5 w 16"/>
                <a:gd name="T87" fmla="*/ 22 h 23"/>
                <a:gd name="T88" fmla="*/ 12 w 16"/>
                <a:gd name="T89" fmla="*/ 20 h 23"/>
                <a:gd name="T90" fmla="*/ 5 w 16"/>
                <a:gd name="T91" fmla="*/ 22 h 23"/>
                <a:gd name="T92" fmla="*/ 14 w 16"/>
                <a:gd name="T93" fmla="*/ 14 h 23"/>
                <a:gd name="T94" fmla="*/ 12 w 16"/>
                <a:gd name="T95" fmla="*/ 20 h 23"/>
                <a:gd name="T96" fmla="*/ 14 w 16"/>
                <a:gd name="T97" fmla="*/ 14 h 23"/>
                <a:gd name="T98" fmla="*/ 15 w 16"/>
                <a:gd name="T99" fmla="*/ 8 h 23"/>
                <a:gd name="T100" fmla="*/ 14 w 16"/>
                <a:gd name="T101" fmla="*/ 14 h 23"/>
                <a:gd name="T102" fmla="*/ 11 w 16"/>
                <a:gd name="T103" fmla="*/ 3 h 23"/>
                <a:gd name="T104" fmla="*/ 15 w 16"/>
                <a:gd name="T10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23">
                  <a:moveTo>
                    <a:pt x="11" y="3"/>
                  </a:moveTo>
                  <a:cubicBezTo>
                    <a:pt x="10" y="2"/>
                    <a:pt x="10" y="2"/>
                    <a:pt x="9" y="2"/>
                  </a:cubicBezTo>
                  <a:lnTo>
                    <a:pt x="9" y="1"/>
                  </a:lnTo>
                  <a:cubicBezTo>
                    <a:pt x="10" y="1"/>
                    <a:pt x="11" y="1"/>
                    <a:pt x="12" y="2"/>
                  </a:cubicBezTo>
                  <a:lnTo>
                    <a:pt x="11" y="3"/>
                  </a:lnTo>
                  <a:close/>
                  <a:moveTo>
                    <a:pt x="9" y="2"/>
                  </a:moveTo>
                  <a:cubicBezTo>
                    <a:pt x="7" y="2"/>
                    <a:pt x="6" y="2"/>
                    <a:pt x="5" y="2"/>
                  </a:cubicBezTo>
                  <a:lnTo>
                    <a:pt x="4" y="1"/>
                  </a:lnTo>
                  <a:cubicBezTo>
                    <a:pt x="6" y="0"/>
                    <a:pt x="7" y="0"/>
                    <a:pt x="9" y="1"/>
                  </a:cubicBezTo>
                  <a:lnTo>
                    <a:pt x="9" y="2"/>
                  </a:lnTo>
                  <a:close/>
                  <a:moveTo>
                    <a:pt x="5" y="2"/>
                  </a:moveTo>
                  <a:cubicBezTo>
                    <a:pt x="3" y="2"/>
                    <a:pt x="2" y="3"/>
                    <a:pt x="2" y="4"/>
                  </a:cubicBezTo>
                  <a:lnTo>
                    <a:pt x="1" y="3"/>
                  </a:lnTo>
                  <a:cubicBezTo>
                    <a:pt x="1" y="2"/>
                    <a:pt x="3" y="1"/>
                    <a:pt x="4" y="1"/>
                  </a:cubicBezTo>
                  <a:lnTo>
                    <a:pt x="5" y="2"/>
                  </a:lnTo>
                  <a:close/>
                  <a:moveTo>
                    <a:pt x="2" y="4"/>
                  </a:moveTo>
                  <a:cubicBezTo>
                    <a:pt x="2" y="4"/>
                    <a:pt x="1" y="5"/>
                    <a:pt x="1" y="5"/>
                  </a:cubicBezTo>
                  <a:lnTo>
                    <a:pt x="0" y="5"/>
                  </a:lnTo>
                  <a:cubicBezTo>
                    <a:pt x="0" y="4"/>
                    <a:pt x="0" y="4"/>
                    <a:pt x="1" y="3"/>
                  </a:cubicBezTo>
                  <a:lnTo>
                    <a:pt x="2" y="4"/>
                  </a:lnTo>
                  <a:close/>
                  <a:moveTo>
                    <a:pt x="0" y="5"/>
                  </a:moveTo>
                  <a:lnTo>
                    <a:pt x="0" y="5"/>
                  </a:lnTo>
                  <a:lnTo>
                    <a:pt x="1" y="5"/>
                  </a:lnTo>
                  <a:lnTo>
                    <a:pt x="0" y="5"/>
                  </a:lnTo>
                  <a:close/>
                  <a:moveTo>
                    <a:pt x="1" y="5"/>
                  </a:moveTo>
                  <a:cubicBezTo>
                    <a:pt x="1" y="6"/>
                    <a:pt x="2" y="8"/>
                    <a:pt x="2" y="9"/>
                  </a:cubicBezTo>
                  <a:lnTo>
                    <a:pt x="1" y="10"/>
                  </a:lnTo>
                  <a:cubicBezTo>
                    <a:pt x="0" y="8"/>
                    <a:pt x="0" y="7"/>
                    <a:pt x="0" y="5"/>
                  </a:cubicBezTo>
                  <a:lnTo>
                    <a:pt x="1" y="5"/>
                  </a:lnTo>
                  <a:close/>
                  <a:moveTo>
                    <a:pt x="2" y="9"/>
                  </a:moveTo>
                  <a:cubicBezTo>
                    <a:pt x="3" y="10"/>
                    <a:pt x="3" y="12"/>
                    <a:pt x="3" y="13"/>
                  </a:cubicBezTo>
                  <a:lnTo>
                    <a:pt x="2" y="13"/>
                  </a:lnTo>
                  <a:cubicBezTo>
                    <a:pt x="2" y="12"/>
                    <a:pt x="2" y="11"/>
                    <a:pt x="1" y="10"/>
                  </a:cubicBezTo>
                  <a:lnTo>
                    <a:pt x="2" y="9"/>
                  </a:lnTo>
                  <a:close/>
                  <a:moveTo>
                    <a:pt x="2" y="13"/>
                  </a:moveTo>
                  <a:lnTo>
                    <a:pt x="2" y="13"/>
                  </a:lnTo>
                  <a:lnTo>
                    <a:pt x="3" y="13"/>
                  </a:lnTo>
                  <a:lnTo>
                    <a:pt x="2" y="13"/>
                  </a:lnTo>
                  <a:close/>
                  <a:moveTo>
                    <a:pt x="3" y="13"/>
                  </a:moveTo>
                  <a:lnTo>
                    <a:pt x="3" y="13"/>
                  </a:lnTo>
                  <a:lnTo>
                    <a:pt x="2" y="13"/>
                  </a:lnTo>
                  <a:lnTo>
                    <a:pt x="2" y="13"/>
                  </a:lnTo>
                  <a:lnTo>
                    <a:pt x="3" y="13"/>
                  </a:lnTo>
                  <a:close/>
                  <a:moveTo>
                    <a:pt x="3" y="13"/>
                  </a:moveTo>
                  <a:lnTo>
                    <a:pt x="3" y="13"/>
                  </a:lnTo>
                  <a:lnTo>
                    <a:pt x="3" y="13"/>
                  </a:lnTo>
                  <a:close/>
                  <a:moveTo>
                    <a:pt x="3" y="13"/>
                  </a:moveTo>
                  <a:cubicBezTo>
                    <a:pt x="4" y="14"/>
                    <a:pt x="3" y="15"/>
                    <a:pt x="3" y="16"/>
                  </a:cubicBezTo>
                  <a:lnTo>
                    <a:pt x="2" y="16"/>
                  </a:lnTo>
                  <a:cubicBezTo>
                    <a:pt x="2" y="15"/>
                    <a:pt x="2" y="14"/>
                    <a:pt x="2" y="13"/>
                  </a:cubicBezTo>
                  <a:lnTo>
                    <a:pt x="3" y="13"/>
                  </a:lnTo>
                  <a:close/>
                  <a:moveTo>
                    <a:pt x="3" y="16"/>
                  </a:moveTo>
                  <a:cubicBezTo>
                    <a:pt x="3" y="17"/>
                    <a:pt x="3" y="19"/>
                    <a:pt x="3" y="20"/>
                  </a:cubicBezTo>
                  <a:lnTo>
                    <a:pt x="2" y="21"/>
                  </a:lnTo>
                  <a:cubicBezTo>
                    <a:pt x="2" y="19"/>
                    <a:pt x="2" y="17"/>
                    <a:pt x="2" y="16"/>
                  </a:cubicBezTo>
                  <a:lnTo>
                    <a:pt x="3" y="16"/>
                  </a:lnTo>
                  <a:close/>
                  <a:moveTo>
                    <a:pt x="3" y="20"/>
                  </a:moveTo>
                  <a:lnTo>
                    <a:pt x="4" y="20"/>
                  </a:lnTo>
                  <a:lnTo>
                    <a:pt x="3" y="20"/>
                  </a:lnTo>
                  <a:close/>
                  <a:moveTo>
                    <a:pt x="4" y="20"/>
                  </a:moveTo>
                  <a:lnTo>
                    <a:pt x="4" y="20"/>
                  </a:lnTo>
                  <a:lnTo>
                    <a:pt x="2" y="21"/>
                  </a:lnTo>
                  <a:lnTo>
                    <a:pt x="2" y="21"/>
                  </a:lnTo>
                  <a:lnTo>
                    <a:pt x="4" y="20"/>
                  </a:lnTo>
                  <a:close/>
                  <a:moveTo>
                    <a:pt x="2" y="21"/>
                  </a:moveTo>
                  <a:lnTo>
                    <a:pt x="2" y="21"/>
                  </a:lnTo>
                  <a:lnTo>
                    <a:pt x="3" y="20"/>
                  </a:lnTo>
                  <a:lnTo>
                    <a:pt x="2" y="21"/>
                  </a:lnTo>
                  <a:close/>
                  <a:moveTo>
                    <a:pt x="4" y="20"/>
                  </a:moveTo>
                  <a:cubicBezTo>
                    <a:pt x="4" y="20"/>
                    <a:pt x="4" y="20"/>
                    <a:pt x="4" y="21"/>
                  </a:cubicBezTo>
                  <a:lnTo>
                    <a:pt x="2" y="21"/>
                  </a:lnTo>
                  <a:cubicBezTo>
                    <a:pt x="2" y="21"/>
                    <a:pt x="2" y="21"/>
                    <a:pt x="2" y="21"/>
                  </a:cubicBezTo>
                  <a:lnTo>
                    <a:pt x="4" y="20"/>
                  </a:lnTo>
                  <a:close/>
                  <a:moveTo>
                    <a:pt x="4" y="21"/>
                  </a:moveTo>
                  <a:cubicBezTo>
                    <a:pt x="4" y="21"/>
                    <a:pt x="4" y="21"/>
                    <a:pt x="4" y="21"/>
                  </a:cubicBezTo>
                  <a:lnTo>
                    <a:pt x="3" y="22"/>
                  </a:lnTo>
                  <a:cubicBezTo>
                    <a:pt x="3" y="21"/>
                    <a:pt x="3" y="21"/>
                    <a:pt x="2" y="21"/>
                  </a:cubicBezTo>
                  <a:lnTo>
                    <a:pt x="4" y="21"/>
                  </a:lnTo>
                  <a:close/>
                  <a:moveTo>
                    <a:pt x="4" y="21"/>
                  </a:moveTo>
                  <a:cubicBezTo>
                    <a:pt x="4" y="22"/>
                    <a:pt x="5" y="22"/>
                    <a:pt x="5" y="22"/>
                  </a:cubicBezTo>
                  <a:lnTo>
                    <a:pt x="5" y="23"/>
                  </a:lnTo>
                  <a:cubicBezTo>
                    <a:pt x="5" y="23"/>
                    <a:pt x="3" y="23"/>
                    <a:pt x="3" y="22"/>
                  </a:cubicBezTo>
                  <a:lnTo>
                    <a:pt x="4" y="21"/>
                  </a:lnTo>
                  <a:close/>
                  <a:moveTo>
                    <a:pt x="5" y="23"/>
                  </a:moveTo>
                  <a:lnTo>
                    <a:pt x="5" y="23"/>
                  </a:lnTo>
                  <a:lnTo>
                    <a:pt x="5" y="23"/>
                  </a:lnTo>
                  <a:lnTo>
                    <a:pt x="5" y="23"/>
                  </a:lnTo>
                  <a:close/>
                  <a:moveTo>
                    <a:pt x="5" y="22"/>
                  </a:moveTo>
                  <a:cubicBezTo>
                    <a:pt x="7" y="22"/>
                    <a:pt x="9" y="21"/>
                    <a:pt x="11" y="19"/>
                  </a:cubicBezTo>
                  <a:lnTo>
                    <a:pt x="12" y="20"/>
                  </a:lnTo>
                  <a:cubicBezTo>
                    <a:pt x="10" y="22"/>
                    <a:pt x="8" y="23"/>
                    <a:pt x="5" y="23"/>
                  </a:cubicBezTo>
                  <a:lnTo>
                    <a:pt x="5" y="22"/>
                  </a:lnTo>
                  <a:close/>
                  <a:moveTo>
                    <a:pt x="11" y="19"/>
                  </a:moveTo>
                  <a:cubicBezTo>
                    <a:pt x="12" y="17"/>
                    <a:pt x="13" y="16"/>
                    <a:pt x="14" y="14"/>
                  </a:cubicBezTo>
                  <a:lnTo>
                    <a:pt x="15" y="14"/>
                  </a:lnTo>
                  <a:cubicBezTo>
                    <a:pt x="14" y="16"/>
                    <a:pt x="13" y="18"/>
                    <a:pt x="12" y="20"/>
                  </a:cubicBezTo>
                  <a:lnTo>
                    <a:pt x="11" y="19"/>
                  </a:lnTo>
                  <a:close/>
                  <a:moveTo>
                    <a:pt x="14" y="14"/>
                  </a:moveTo>
                  <a:cubicBezTo>
                    <a:pt x="14" y="12"/>
                    <a:pt x="14" y="10"/>
                    <a:pt x="14" y="8"/>
                  </a:cubicBezTo>
                  <a:lnTo>
                    <a:pt x="15" y="8"/>
                  </a:lnTo>
                  <a:cubicBezTo>
                    <a:pt x="16" y="10"/>
                    <a:pt x="15" y="12"/>
                    <a:pt x="15" y="14"/>
                  </a:cubicBezTo>
                  <a:lnTo>
                    <a:pt x="14" y="14"/>
                  </a:lnTo>
                  <a:close/>
                  <a:moveTo>
                    <a:pt x="14" y="8"/>
                  </a:moveTo>
                  <a:cubicBezTo>
                    <a:pt x="14" y="6"/>
                    <a:pt x="13" y="4"/>
                    <a:pt x="11" y="3"/>
                  </a:cubicBezTo>
                  <a:lnTo>
                    <a:pt x="12" y="2"/>
                  </a:lnTo>
                  <a:cubicBezTo>
                    <a:pt x="14" y="3"/>
                    <a:pt x="15" y="6"/>
                    <a:pt x="15" y="8"/>
                  </a:cubicBezTo>
                  <a:lnTo>
                    <a:pt x="14"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7" name="Freeform 717"/>
            <p:cNvSpPr>
              <a:spLocks/>
            </p:cNvSpPr>
            <p:nvPr/>
          </p:nvSpPr>
          <p:spPr bwMode="auto">
            <a:xfrm>
              <a:off x="3026" y="1363"/>
              <a:ext cx="101" cy="129"/>
            </a:xfrm>
            <a:custGeom>
              <a:avLst/>
              <a:gdLst>
                <a:gd name="T0" fmla="*/ 13 w 18"/>
                <a:gd name="T1" fmla="*/ 4 h 23"/>
                <a:gd name="T2" fmla="*/ 6 w 18"/>
                <a:gd name="T3" fmla="*/ 1 h 23"/>
                <a:gd name="T4" fmla="*/ 1 w 18"/>
                <a:gd name="T5" fmla="*/ 5 h 23"/>
                <a:gd name="T6" fmla="*/ 2 w 18"/>
                <a:gd name="T7" fmla="*/ 7 h 23"/>
                <a:gd name="T8" fmla="*/ 0 w 18"/>
                <a:gd name="T9" fmla="*/ 15 h 23"/>
                <a:gd name="T10" fmla="*/ 4 w 18"/>
                <a:gd name="T11" fmla="*/ 20 h 23"/>
                <a:gd name="T12" fmla="*/ 6 w 18"/>
                <a:gd name="T13" fmla="*/ 23 h 23"/>
                <a:gd name="T14" fmla="*/ 14 w 18"/>
                <a:gd name="T15" fmla="*/ 14 h 23"/>
                <a:gd name="T16" fmla="*/ 1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13" y="4"/>
                  </a:moveTo>
                  <a:cubicBezTo>
                    <a:pt x="11" y="3"/>
                    <a:pt x="8" y="0"/>
                    <a:pt x="6" y="1"/>
                  </a:cubicBezTo>
                  <a:cubicBezTo>
                    <a:pt x="4" y="1"/>
                    <a:pt x="1" y="2"/>
                    <a:pt x="1" y="5"/>
                  </a:cubicBezTo>
                  <a:cubicBezTo>
                    <a:pt x="1" y="6"/>
                    <a:pt x="1" y="7"/>
                    <a:pt x="2" y="7"/>
                  </a:cubicBezTo>
                  <a:cubicBezTo>
                    <a:pt x="2" y="10"/>
                    <a:pt x="0" y="13"/>
                    <a:pt x="0" y="15"/>
                  </a:cubicBezTo>
                  <a:cubicBezTo>
                    <a:pt x="0" y="17"/>
                    <a:pt x="3" y="18"/>
                    <a:pt x="4" y="20"/>
                  </a:cubicBezTo>
                  <a:cubicBezTo>
                    <a:pt x="5" y="21"/>
                    <a:pt x="4" y="23"/>
                    <a:pt x="6" y="23"/>
                  </a:cubicBezTo>
                  <a:cubicBezTo>
                    <a:pt x="10" y="22"/>
                    <a:pt x="12" y="18"/>
                    <a:pt x="14" y="14"/>
                  </a:cubicBezTo>
                  <a:cubicBezTo>
                    <a:pt x="15" y="11"/>
                    <a:pt x="18" y="6"/>
                    <a:pt x="13"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8" name="Freeform 718"/>
            <p:cNvSpPr>
              <a:spLocks noEditPoints="1"/>
            </p:cNvSpPr>
            <p:nvPr/>
          </p:nvSpPr>
          <p:spPr bwMode="auto">
            <a:xfrm>
              <a:off x="3020" y="1363"/>
              <a:ext cx="107" cy="134"/>
            </a:xfrm>
            <a:custGeom>
              <a:avLst/>
              <a:gdLst>
                <a:gd name="T0" fmla="*/ 14 w 19"/>
                <a:gd name="T1" fmla="*/ 3 h 24"/>
                <a:gd name="T2" fmla="*/ 14 w 19"/>
                <a:gd name="T3" fmla="*/ 4 h 24"/>
                <a:gd name="T4" fmla="*/ 14 w 19"/>
                <a:gd name="T5" fmla="*/ 3 h 24"/>
                <a:gd name="T6" fmla="*/ 7 w 19"/>
                <a:gd name="T7" fmla="*/ 1 h 24"/>
                <a:gd name="T8" fmla="*/ 11 w 19"/>
                <a:gd name="T9" fmla="*/ 3 h 24"/>
                <a:gd name="T10" fmla="*/ 7 w 19"/>
                <a:gd name="T11" fmla="*/ 1 h 24"/>
                <a:gd name="T12" fmla="*/ 7 w 19"/>
                <a:gd name="T13" fmla="*/ 0 h 24"/>
                <a:gd name="T14" fmla="*/ 7 w 19"/>
                <a:gd name="T15" fmla="*/ 0 h 24"/>
                <a:gd name="T16" fmla="*/ 7 w 19"/>
                <a:gd name="T17" fmla="*/ 0 h 24"/>
                <a:gd name="T18" fmla="*/ 6 w 19"/>
                <a:gd name="T19" fmla="*/ 0 h 24"/>
                <a:gd name="T20" fmla="*/ 6 w 19"/>
                <a:gd name="T21" fmla="*/ 1 h 24"/>
                <a:gd name="T22" fmla="*/ 6 w 19"/>
                <a:gd name="T23" fmla="*/ 0 h 24"/>
                <a:gd name="T24" fmla="*/ 5 w 19"/>
                <a:gd name="T25" fmla="*/ 0 h 24"/>
                <a:gd name="T26" fmla="*/ 5 w 19"/>
                <a:gd name="T27" fmla="*/ 2 h 24"/>
                <a:gd name="T28" fmla="*/ 5 w 19"/>
                <a:gd name="T29" fmla="*/ 0 h 24"/>
                <a:gd name="T30" fmla="*/ 1 w 19"/>
                <a:gd name="T31" fmla="*/ 5 h 24"/>
                <a:gd name="T32" fmla="*/ 1 w 19"/>
                <a:gd name="T33" fmla="*/ 5 h 24"/>
                <a:gd name="T34" fmla="*/ 1 w 19"/>
                <a:gd name="T35" fmla="*/ 5 h 24"/>
                <a:gd name="T36" fmla="*/ 1 w 19"/>
                <a:gd name="T37" fmla="*/ 5 h 24"/>
                <a:gd name="T38" fmla="*/ 1 w 19"/>
                <a:gd name="T39" fmla="*/ 5 h 24"/>
                <a:gd name="T40" fmla="*/ 2 w 19"/>
                <a:gd name="T41" fmla="*/ 7 h 24"/>
                <a:gd name="T42" fmla="*/ 3 w 19"/>
                <a:gd name="T43" fmla="*/ 6 h 24"/>
                <a:gd name="T44" fmla="*/ 3 w 19"/>
                <a:gd name="T45" fmla="*/ 6 h 24"/>
                <a:gd name="T46" fmla="*/ 2 w 19"/>
                <a:gd name="T47" fmla="*/ 8 h 24"/>
                <a:gd name="T48" fmla="*/ 3 w 19"/>
                <a:gd name="T49" fmla="*/ 7 h 24"/>
                <a:gd name="T50" fmla="*/ 3 w 19"/>
                <a:gd name="T51" fmla="*/ 7 h 24"/>
                <a:gd name="T52" fmla="*/ 1 w 19"/>
                <a:gd name="T53" fmla="*/ 12 h 24"/>
                <a:gd name="T54" fmla="*/ 2 w 19"/>
                <a:gd name="T55" fmla="*/ 12 h 24"/>
                <a:gd name="T56" fmla="*/ 1 w 19"/>
                <a:gd name="T57" fmla="*/ 12 h 24"/>
                <a:gd name="T58" fmla="*/ 0 w 19"/>
                <a:gd name="T59" fmla="*/ 15 h 24"/>
                <a:gd name="T60" fmla="*/ 1 w 19"/>
                <a:gd name="T61" fmla="*/ 15 h 24"/>
                <a:gd name="T62" fmla="*/ 0 w 19"/>
                <a:gd name="T63" fmla="*/ 15 h 24"/>
                <a:gd name="T64" fmla="*/ 6 w 19"/>
                <a:gd name="T65" fmla="*/ 20 h 24"/>
                <a:gd name="T66" fmla="*/ 3 w 19"/>
                <a:gd name="T67" fmla="*/ 18 h 24"/>
                <a:gd name="T68" fmla="*/ 5 w 19"/>
                <a:gd name="T69" fmla="*/ 20 h 24"/>
                <a:gd name="T70" fmla="*/ 6 w 19"/>
                <a:gd name="T71" fmla="*/ 20 h 24"/>
                <a:gd name="T72" fmla="*/ 6 w 19"/>
                <a:gd name="T73" fmla="*/ 20 h 24"/>
                <a:gd name="T74" fmla="*/ 5 w 19"/>
                <a:gd name="T75" fmla="*/ 20 h 24"/>
                <a:gd name="T76" fmla="*/ 6 w 19"/>
                <a:gd name="T77" fmla="*/ 21 h 24"/>
                <a:gd name="T78" fmla="*/ 6 w 19"/>
                <a:gd name="T79" fmla="*/ 20 h 24"/>
                <a:gd name="T80" fmla="*/ 6 w 19"/>
                <a:gd name="T81" fmla="*/ 21 h 24"/>
                <a:gd name="T82" fmla="*/ 7 w 19"/>
                <a:gd name="T83" fmla="*/ 24 h 24"/>
                <a:gd name="T84" fmla="*/ 7 w 19"/>
                <a:gd name="T85" fmla="*/ 24 h 24"/>
                <a:gd name="T86" fmla="*/ 7 w 19"/>
                <a:gd name="T87" fmla="*/ 24 h 24"/>
                <a:gd name="T88" fmla="*/ 15 w 19"/>
                <a:gd name="T89" fmla="*/ 16 h 24"/>
                <a:gd name="T90" fmla="*/ 13 w 19"/>
                <a:gd name="T91" fmla="*/ 15 h 24"/>
                <a:gd name="T92" fmla="*/ 15 w 19"/>
                <a:gd name="T93" fmla="*/ 16 h 24"/>
                <a:gd name="T94" fmla="*/ 14 w 19"/>
                <a:gd name="T95" fmla="*/ 14 h 24"/>
                <a:gd name="T96" fmla="*/ 14 w 19"/>
                <a:gd name="T97" fmla="*/ 14 h 24"/>
                <a:gd name="T98" fmla="*/ 15 w 19"/>
                <a:gd name="T99" fmla="*/ 14 h 24"/>
                <a:gd name="T100" fmla="*/ 14 w 19"/>
                <a:gd name="T101" fmla="*/ 13 h 24"/>
                <a:gd name="T102" fmla="*/ 14 w 19"/>
                <a:gd name="T103" fmla="*/ 13 h 24"/>
                <a:gd name="T104" fmla="*/ 16 w 19"/>
                <a:gd name="T105" fmla="*/ 14 h 24"/>
                <a:gd name="T106" fmla="*/ 14 w 19"/>
                <a:gd name="T107" fmla="*/ 4 h 24"/>
                <a:gd name="T108" fmla="*/ 15 w 19"/>
                <a:gd name="T10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4" y="4"/>
                  </a:moveTo>
                  <a:lnTo>
                    <a:pt x="14" y="4"/>
                  </a:lnTo>
                  <a:lnTo>
                    <a:pt x="14" y="3"/>
                  </a:lnTo>
                  <a:lnTo>
                    <a:pt x="14" y="3"/>
                  </a:lnTo>
                  <a:lnTo>
                    <a:pt x="14" y="4"/>
                  </a:lnTo>
                  <a:close/>
                  <a:moveTo>
                    <a:pt x="14" y="4"/>
                  </a:moveTo>
                  <a:cubicBezTo>
                    <a:pt x="13" y="4"/>
                    <a:pt x="12" y="3"/>
                    <a:pt x="11" y="3"/>
                  </a:cubicBezTo>
                  <a:lnTo>
                    <a:pt x="12" y="2"/>
                  </a:lnTo>
                  <a:cubicBezTo>
                    <a:pt x="13" y="2"/>
                    <a:pt x="14" y="3"/>
                    <a:pt x="14" y="3"/>
                  </a:cubicBezTo>
                  <a:lnTo>
                    <a:pt x="14" y="4"/>
                  </a:lnTo>
                  <a:close/>
                  <a:moveTo>
                    <a:pt x="11" y="3"/>
                  </a:moveTo>
                  <a:cubicBezTo>
                    <a:pt x="10" y="2"/>
                    <a:pt x="8" y="1"/>
                    <a:pt x="7" y="1"/>
                  </a:cubicBezTo>
                  <a:lnTo>
                    <a:pt x="7" y="0"/>
                  </a:lnTo>
                  <a:cubicBezTo>
                    <a:pt x="8" y="0"/>
                    <a:pt x="10" y="1"/>
                    <a:pt x="12" y="2"/>
                  </a:cubicBezTo>
                  <a:lnTo>
                    <a:pt x="11" y="3"/>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7" y="1"/>
                    <a:pt x="6" y="1"/>
                    <a:pt x="6" y="1"/>
                  </a:cubicBezTo>
                  <a:lnTo>
                    <a:pt x="6" y="0"/>
                  </a:lnTo>
                  <a:cubicBezTo>
                    <a:pt x="6" y="0"/>
                    <a:pt x="6" y="0"/>
                    <a:pt x="7" y="0"/>
                  </a:cubicBezTo>
                  <a:lnTo>
                    <a:pt x="7" y="1"/>
                  </a:lnTo>
                  <a:close/>
                  <a:moveTo>
                    <a:pt x="6" y="1"/>
                  </a:moveTo>
                  <a:cubicBezTo>
                    <a:pt x="6" y="1"/>
                    <a:pt x="6" y="2"/>
                    <a:pt x="5" y="2"/>
                  </a:cubicBezTo>
                  <a:lnTo>
                    <a:pt x="5" y="0"/>
                  </a:lnTo>
                  <a:cubicBezTo>
                    <a:pt x="5" y="0"/>
                    <a:pt x="5" y="0"/>
                    <a:pt x="6" y="0"/>
                  </a:cubicBezTo>
                  <a:lnTo>
                    <a:pt x="6" y="1"/>
                  </a:lnTo>
                  <a:close/>
                  <a:moveTo>
                    <a:pt x="5" y="0"/>
                  </a:moveTo>
                  <a:lnTo>
                    <a:pt x="5" y="0"/>
                  </a:lnTo>
                  <a:lnTo>
                    <a:pt x="5" y="1"/>
                  </a:lnTo>
                  <a:lnTo>
                    <a:pt x="5" y="0"/>
                  </a:lnTo>
                  <a:close/>
                  <a:moveTo>
                    <a:pt x="5" y="2"/>
                  </a:moveTo>
                  <a:cubicBezTo>
                    <a:pt x="4" y="2"/>
                    <a:pt x="3" y="3"/>
                    <a:pt x="3" y="5"/>
                  </a:cubicBezTo>
                  <a:lnTo>
                    <a:pt x="1" y="5"/>
                  </a:lnTo>
                  <a:cubicBezTo>
                    <a:pt x="2" y="3"/>
                    <a:pt x="3" y="1"/>
                    <a:pt x="5" y="0"/>
                  </a:cubicBezTo>
                  <a:lnTo>
                    <a:pt x="5" y="2"/>
                  </a:lnTo>
                  <a:close/>
                  <a:moveTo>
                    <a:pt x="1" y="5"/>
                  </a:moveTo>
                  <a:lnTo>
                    <a:pt x="1" y="5"/>
                  </a:lnTo>
                  <a:lnTo>
                    <a:pt x="1" y="5"/>
                  </a:lnTo>
                  <a:lnTo>
                    <a:pt x="2" y="5"/>
                  </a:lnTo>
                  <a:lnTo>
                    <a:pt x="1" y="5"/>
                  </a:lnTo>
                  <a:close/>
                  <a:moveTo>
                    <a:pt x="3" y="5"/>
                  </a:moveTo>
                  <a:lnTo>
                    <a:pt x="3" y="5"/>
                  </a:lnTo>
                  <a:lnTo>
                    <a:pt x="1" y="5"/>
                  </a:lnTo>
                  <a:lnTo>
                    <a:pt x="1" y="5"/>
                  </a:lnTo>
                  <a:lnTo>
                    <a:pt x="3" y="5"/>
                  </a:lnTo>
                  <a:close/>
                  <a:moveTo>
                    <a:pt x="1" y="5"/>
                  </a:moveTo>
                  <a:lnTo>
                    <a:pt x="1" y="5"/>
                  </a:lnTo>
                  <a:lnTo>
                    <a:pt x="2" y="5"/>
                  </a:lnTo>
                  <a:lnTo>
                    <a:pt x="1" y="5"/>
                  </a:lnTo>
                  <a:close/>
                  <a:moveTo>
                    <a:pt x="3" y="5"/>
                  </a:moveTo>
                  <a:cubicBezTo>
                    <a:pt x="3" y="5"/>
                    <a:pt x="3" y="6"/>
                    <a:pt x="3" y="6"/>
                  </a:cubicBezTo>
                  <a:lnTo>
                    <a:pt x="2" y="7"/>
                  </a:lnTo>
                  <a:cubicBezTo>
                    <a:pt x="2" y="6"/>
                    <a:pt x="1" y="6"/>
                    <a:pt x="1" y="5"/>
                  </a:cubicBezTo>
                  <a:lnTo>
                    <a:pt x="3" y="5"/>
                  </a:lnTo>
                  <a:close/>
                  <a:moveTo>
                    <a:pt x="3" y="6"/>
                  </a:moveTo>
                  <a:lnTo>
                    <a:pt x="3" y="6"/>
                  </a:lnTo>
                  <a:lnTo>
                    <a:pt x="2" y="6"/>
                  </a:lnTo>
                  <a:lnTo>
                    <a:pt x="3" y="6"/>
                  </a:lnTo>
                  <a:close/>
                  <a:moveTo>
                    <a:pt x="3" y="6"/>
                  </a:moveTo>
                  <a:cubicBezTo>
                    <a:pt x="3" y="7"/>
                    <a:pt x="3" y="7"/>
                    <a:pt x="3" y="7"/>
                  </a:cubicBezTo>
                  <a:lnTo>
                    <a:pt x="2" y="8"/>
                  </a:lnTo>
                  <a:cubicBezTo>
                    <a:pt x="2" y="7"/>
                    <a:pt x="2" y="7"/>
                    <a:pt x="2" y="7"/>
                  </a:cubicBezTo>
                  <a:lnTo>
                    <a:pt x="3" y="6"/>
                  </a:lnTo>
                  <a:close/>
                  <a:moveTo>
                    <a:pt x="3" y="7"/>
                  </a:moveTo>
                  <a:lnTo>
                    <a:pt x="3" y="7"/>
                  </a:lnTo>
                  <a:lnTo>
                    <a:pt x="3" y="7"/>
                  </a:lnTo>
                  <a:lnTo>
                    <a:pt x="3" y="7"/>
                  </a:lnTo>
                  <a:close/>
                  <a:moveTo>
                    <a:pt x="3" y="7"/>
                  </a:moveTo>
                  <a:cubicBezTo>
                    <a:pt x="4" y="9"/>
                    <a:pt x="3" y="11"/>
                    <a:pt x="2" y="12"/>
                  </a:cubicBezTo>
                  <a:lnTo>
                    <a:pt x="1" y="12"/>
                  </a:lnTo>
                  <a:cubicBezTo>
                    <a:pt x="2" y="10"/>
                    <a:pt x="2" y="9"/>
                    <a:pt x="2" y="8"/>
                  </a:cubicBezTo>
                  <a:lnTo>
                    <a:pt x="3" y="7"/>
                  </a:lnTo>
                  <a:close/>
                  <a:moveTo>
                    <a:pt x="2" y="12"/>
                  </a:moveTo>
                  <a:cubicBezTo>
                    <a:pt x="2" y="13"/>
                    <a:pt x="1" y="14"/>
                    <a:pt x="1" y="15"/>
                  </a:cubicBezTo>
                  <a:lnTo>
                    <a:pt x="0" y="15"/>
                  </a:lnTo>
                  <a:cubicBezTo>
                    <a:pt x="0" y="14"/>
                    <a:pt x="0" y="13"/>
                    <a:pt x="1" y="12"/>
                  </a:cubicBezTo>
                  <a:lnTo>
                    <a:pt x="2" y="12"/>
                  </a:lnTo>
                  <a:close/>
                  <a:moveTo>
                    <a:pt x="0" y="15"/>
                  </a:moveTo>
                  <a:lnTo>
                    <a:pt x="0" y="15"/>
                  </a:lnTo>
                  <a:lnTo>
                    <a:pt x="1" y="15"/>
                  </a:lnTo>
                  <a:lnTo>
                    <a:pt x="0" y="15"/>
                  </a:lnTo>
                  <a:close/>
                  <a:moveTo>
                    <a:pt x="1" y="15"/>
                  </a:moveTo>
                  <a:cubicBezTo>
                    <a:pt x="1" y="16"/>
                    <a:pt x="2" y="17"/>
                    <a:pt x="3" y="18"/>
                  </a:cubicBezTo>
                  <a:lnTo>
                    <a:pt x="2" y="19"/>
                  </a:lnTo>
                  <a:cubicBezTo>
                    <a:pt x="1" y="18"/>
                    <a:pt x="0" y="17"/>
                    <a:pt x="0" y="15"/>
                  </a:cubicBezTo>
                  <a:lnTo>
                    <a:pt x="1" y="15"/>
                  </a:lnTo>
                  <a:close/>
                  <a:moveTo>
                    <a:pt x="3" y="18"/>
                  </a:moveTo>
                  <a:cubicBezTo>
                    <a:pt x="4" y="18"/>
                    <a:pt x="5" y="19"/>
                    <a:pt x="6" y="20"/>
                  </a:cubicBezTo>
                  <a:lnTo>
                    <a:pt x="5" y="21"/>
                  </a:lnTo>
                  <a:cubicBezTo>
                    <a:pt x="4" y="20"/>
                    <a:pt x="3" y="19"/>
                    <a:pt x="2" y="19"/>
                  </a:cubicBezTo>
                  <a:lnTo>
                    <a:pt x="3" y="18"/>
                  </a:lnTo>
                  <a:close/>
                  <a:moveTo>
                    <a:pt x="6" y="20"/>
                  </a:moveTo>
                  <a:lnTo>
                    <a:pt x="6" y="20"/>
                  </a:lnTo>
                  <a:lnTo>
                    <a:pt x="5" y="20"/>
                  </a:lnTo>
                  <a:lnTo>
                    <a:pt x="6" y="20"/>
                  </a:lnTo>
                  <a:close/>
                  <a:moveTo>
                    <a:pt x="6" y="20"/>
                  </a:moveTo>
                  <a:lnTo>
                    <a:pt x="6" y="20"/>
                  </a:lnTo>
                  <a:lnTo>
                    <a:pt x="5" y="21"/>
                  </a:lnTo>
                  <a:lnTo>
                    <a:pt x="5" y="21"/>
                  </a:lnTo>
                  <a:lnTo>
                    <a:pt x="6" y="20"/>
                  </a:lnTo>
                  <a:close/>
                  <a:moveTo>
                    <a:pt x="6" y="20"/>
                  </a:moveTo>
                  <a:lnTo>
                    <a:pt x="6" y="20"/>
                  </a:lnTo>
                  <a:lnTo>
                    <a:pt x="5" y="20"/>
                  </a:lnTo>
                  <a:lnTo>
                    <a:pt x="6" y="20"/>
                  </a:lnTo>
                  <a:close/>
                  <a:moveTo>
                    <a:pt x="6" y="20"/>
                  </a:moveTo>
                  <a:cubicBezTo>
                    <a:pt x="6" y="20"/>
                    <a:pt x="6" y="21"/>
                    <a:pt x="6" y="21"/>
                  </a:cubicBezTo>
                  <a:lnTo>
                    <a:pt x="5" y="22"/>
                  </a:lnTo>
                  <a:cubicBezTo>
                    <a:pt x="5" y="21"/>
                    <a:pt x="5" y="21"/>
                    <a:pt x="5" y="21"/>
                  </a:cubicBezTo>
                  <a:lnTo>
                    <a:pt x="6" y="20"/>
                  </a:lnTo>
                  <a:close/>
                  <a:moveTo>
                    <a:pt x="6" y="21"/>
                  </a:moveTo>
                  <a:lnTo>
                    <a:pt x="6" y="21"/>
                  </a:lnTo>
                  <a:lnTo>
                    <a:pt x="6" y="21"/>
                  </a:lnTo>
                  <a:close/>
                  <a:moveTo>
                    <a:pt x="6" y="21"/>
                  </a:moveTo>
                  <a:cubicBezTo>
                    <a:pt x="6" y="22"/>
                    <a:pt x="6" y="22"/>
                    <a:pt x="7" y="22"/>
                  </a:cubicBezTo>
                  <a:lnTo>
                    <a:pt x="7" y="24"/>
                  </a:lnTo>
                  <a:cubicBezTo>
                    <a:pt x="5" y="24"/>
                    <a:pt x="5" y="23"/>
                    <a:pt x="5" y="22"/>
                  </a:cubicBezTo>
                  <a:lnTo>
                    <a:pt x="6" y="21"/>
                  </a:lnTo>
                  <a:close/>
                  <a:moveTo>
                    <a:pt x="7" y="24"/>
                  </a:moveTo>
                  <a:lnTo>
                    <a:pt x="7" y="24"/>
                  </a:lnTo>
                  <a:lnTo>
                    <a:pt x="7" y="23"/>
                  </a:lnTo>
                  <a:lnTo>
                    <a:pt x="7" y="24"/>
                  </a:lnTo>
                  <a:close/>
                  <a:moveTo>
                    <a:pt x="7" y="22"/>
                  </a:moveTo>
                  <a:cubicBezTo>
                    <a:pt x="10" y="22"/>
                    <a:pt x="12" y="18"/>
                    <a:pt x="13" y="15"/>
                  </a:cubicBezTo>
                  <a:lnTo>
                    <a:pt x="15" y="16"/>
                  </a:lnTo>
                  <a:cubicBezTo>
                    <a:pt x="13" y="19"/>
                    <a:pt x="11" y="23"/>
                    <a:pt x="7" y="24"/>
                  </a:cubicBezTo>
                  <a:lnTo>
                    <a:pt x="7" y="22"/>
                  </a:lnTo>
                  <a:close/>
                  <a:moveTo>
                    <a:pt x="13" y="15"/>
                  </a:moveTo>
                  <a:cubicBezTo>
                    <a:pt x="14" y="15"/>
                    <a:pt x="14" y="14"/>
                    <a:pt x="14" y="14"/>
                  </a:cubicBezTo>
                  <a:lnTo>
                    <a:pt x="15" y="14"/>
                  </a:lnTo>
                  <a:cubicBezTo>
                    <a:pt x="15" y="15"/>
                    <a:pt x="15" y="15"/>
                    <a:pt x="15" y="16"/>
                  </a:cubicBezTo>
                  <a:lnTo>
                    <a:pt x="13" y="15"/>
                  </a:lnTo>
                  <a:close/>
                  <a:moveTo>
                    <a:pt x="14" y="14"/>
                  </a:moveTo>
                  <a:lnTo>
                    <a:pt x="14" y="14"/>
                  </a:lnTo>
                  <a:lnTo>
                    <a:pt x="15" y="14"/>
                  </a:lnTo>
                  <a:lnTo>
                    <a:pt x="14" y="14"/>
                  </a:lnTo>
                  <a:close/>
                  <a:moveTo>
                    <a:pt x="14" y="14"/>
                  </a:moveTo>
                  <a:lnTo>
                    <a:pt x="14" y="13"/>
                  </a:lnTo>
                  <a:lnTo>
                    <a:pt x="16" y="14"/>
                  </a:lnTo>
                  <a:lnTo>
                    <a:pt x="15" y="14"/>
                  </a:lnTo>
                  <a:lnTo>
                    <a:pt x="14" y="14"/>
                  </a:lnTo>
                  <a:close/>
                  <a:moveTo>
                    <a:pt x="14" y="13"/>
                  </a:moveTo>
                  <a:lnTo>
                    <a:pt x="14" y="13"/>
                  </a:lnTo>
                  <a:lnTo>
                    <a:pt x="15" y="14"/>
                  </a:lnTo>
                  <a:lnTo>
                    <a:pt x="14" y="13"/>
                  </a:lnTo>
                  <a:close/>
                  <a:moveTo>
                    <a:pt x="14" y="13"/>
                  </a:moveTo>
                  <a:cubicBezTo>
                    <a:pt x="15" y="13"/>
                    <a:pt x="15" y="12"/>
                    <a:pt x="15" y="11"/>
                  </a:cubicBezTo>
                  <a:lnTo>
                    <a:pt x="17" y="12"/>
                  </a:lnTo>
                  <a:cubicBezTo>
                    <a:pt x="16" y="12"/>
                    <a:pt x="16" y="13"/>
                    <a:pt x="16" y="14"/>
                  </a:cubicBezTo>
                  <a:lnTo>
                    <a:pt x="14" y="13"/>
                  </a:lnTo>
                  <a:close/>
                  <a:moveTo>
                    <a:pt x="15" y="11"/>
                  </a:moveTo>
                  <a:cubicBezTo>
                    <a:pt x="16" y="9"/>
                    <a:pt x="17" y="6"/>
                    <a:pt x="14" y="4"/>
                  </a:cubicBezTo>
                  <a:lnTo>
                    <a:pt x="14" y="3"/>
                  </a:lnTo>
                  <a:cubicBezTo>
                    <a:pt x="19" y="5"/>
                    <a:pt x="18" y="8"/>
                    <a:pt x="17" y="12"/>
                  </a:cubicBezTo>
                  <a:lnTo>
                    <a:pt x="1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39" name="Freeform 719"/>
            <p:cNvSpPr>
              <a:spLocks/>
            </p:cNvSpPr>
            <p:nvPr/>
          </p:nvSpPr>
          <p:spPr bwMode="auto">
            <a:xfrm>
              <a:off x="3015" y="1497"/>
              <a:ext cx="156" cy="84"/>
            </a:xfrm>
            <a:custGeom>
              <a:avLst/>
              <a:gdLst>
                <a:gd name="T0" fmla="*/ 25 w 28"/>
                <a:gd name="T1" fmla="*/ 3 h 15"/>
                <a:gd name="T2" fmla="*/ 18 w 28"/>
                <a:gd name="T3" fmla="*/ 0 h 15"/>
                <a:gd name="T4" fmla="*/ 12 w 28"/>
                <a:gd name="T5" fmla="*/ 3 h 15"/>
                <a:gd name="T6" fmla="*/ 9 w 28"/>
                <a:gd name="T7" fmla="*/ 3 h 15"/>
                <a:gd name="T8" fmla="*/ 0 w 28"/>
                <a:gd name="T9" fmla="*/ 12 h 15"/>
                <a:gd name="T10" fmla="*/ 10 w 28"/>
                <a:gd name="T11" fmla="*/ 15 h 15"/>
                <a:gd name="T12" fmla="*/ 26 w 28"/>
                <a:gd name="T13" fmla="*/ 9 h 15"/>
                <a:gd name="T14" fmla="*/ 25 w 28"/>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5">
                  <a:moveTo>
                    <a:pt x="25" y="3"/>
                  </a:moveTo>
                  <a:cubicBezTo>
                    <a:pt x="22" y="3"/>
                    <a:pt x="20" y="0"/>
                    <a:pt x="18" y="0"/>
                  </a:cubicBezTo>
                  <a:cubicBezTo>
                    <a:pt x="16" y="1"/>
                    <a:pt x="14" y="1"/>
                    <a:pt x="12" y="3"/>
                  </a:cubicBezTo>
                  <a:cubicBezTo>
                    <a:pt x="11" y="3"/>
                    <a:pt x="9" y="2"/>
                    <a:pt x="9" y="3"/>
                  </a:cubicBezTo>
                  <a:cubicBezTo>
                    <a:pt x="6" y="6"/>
                    <a:pt x="2" y="9"/>
                    <a:pt x="0" y="12"/>
                  </a:cubicBezTo>
                  <a:cubicBezTo>
                    <a:pt x="0" y="15"/>
                    <a:pt x="7" y="15"/>
                    <a:pt x="10" y="15"/>
                  </a:cubicBezTo>
                  <a:cubicBezTo>
                    <a:pt x="16" y="15"/>
                    <a:pt x="22" y="13"/>
                    <a:pt x="26" y="9"/>
                  </a:cubicBezTo>
                  <a:cubicBezTo>
                    <a:pt x="28" y="7"/>
                    <a:pt x="27" y="4"/>
                    <a:pt x="2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0" name="Freeform 720"/>
            <p:cNvSpPr>
              <a:spLocks noEditPoints="1"/>
            </p:cNvSpPr>
            <p:nvPr/>
          </p:nvSpPr>
          <p:spPr bwMode="auto">
            <a:xfrm>
              <a:off x="3009" y="1492"/>
              <a:ext cx="162" cy="95"/>
            </a:xfrm>
            <a:custGeom>
              <a:avLst/>
              <a:gdLst>
                <a:gd name="T0" fmla="*/ 26 w 29"/>
                <a:gd name="T1" fmla="*/ 4 h 17"/>
                <a:gd name="T2" fmla="*/ 25 w 29"/>
                <a:gd name="T3" fmla="*/ 5 h 17"/>
                <a:gd name="T4" fmla="*/ 25 w 29"/>
                <a:gd name="T5" fmla="*/ 5 h 17"/>
                <a:gd name="T6" fmla="*/ 24 w 29"/>
                <a:gd name="T7" fmla="*/ 2 h 17"/>
                <a:gd name="T8" fmla="*/ 23 w 29"/>
                <a:gd name="T9" fmla="*/ 3 h 17"/>
                <a:gd name="T10" fmla="*/ 24 w 29"/>
                <a:gd name="T11" fmla="*/ 2 h 17"/>
                <a:gd name="T12" fmla="*/ 19 w 29"/>
                <a:gd name="T13" fmla="*/ 1 h 17"/>
                <a:gd name="T14" fmla="*/ 17 w 29"/>
                <a:gd name="T15" fmla="*/ 3 h 17"/>
                <a:gd name="T16" fmla="*/ 20 w 29"/>
                <a:gd name="T17" fmla="*/ 2 h 17"/>
                <a:gd name="T18" fmla="*/ 12 w 29"/>
                <a:gd name="T19" fmla="*/ 3 h 17"/>
                <a:gd name="T20" fmla="*/ 13 w 29"/>
                <a:gd name="T21" fmla="*/ 4 h 17"/>
                <a:gd name="T22" fmla="*/ 13 w 29"/>
                <a:gd name="T23" fmla="*/ 4 h 17"/>
                <a:gd name="T24" fmla="*/ 12 w 29"/>
                <a:gd name="T25" fmla="*/ 3 h 17"/>
                <a:gd name="T26" fmla="*/ 13 w 29"/>
                <a:gd name="T27" fmla="*/ 4 h 17"/>
                <a:gd name="T28" fmla="*/ 11 w 29"/>
                <a:gd name="T29" fmla="*/ 4 h 17"/>
                <a:gd name="T30" fmla="*/ 13 w 29"/>
                <a:gd name="T31" fmla="*/ 4 h 17"/>
                <a:gd name="T32" fmla="*/ 9 w 29"/>
                <a:gd name="T33" fmla="*/ 3 h 17"/>
                <a:gd name="T34" fmla="*/ 9 w 29"/>
                <a:gd name="T35" fmla="*/ 3 h 17"/>
                <a:gd name="T36" fmla="*/ 9 w 29"/>
                <a:gd name="T37" fmla="*/ 3 h 17"/>
                <a:gd name="T38" fmla="*/ 9 w 29"/>
                <a:gd name="T39" fmla="*/ 3 h 17"/>
                <a:gd name="T40" fmla="*/ 9 w 29"/>
                <a:gd name="T41" fmla="*/ 3 h 17"/>
                <a:gd name="T42" fmla="*/ 9 w 29"/>
                <a:gd name="T43" fmla="*/ 3 h 17"/>
                <a:gd name="T44" fmla="*/ 7 w 29"/>
                <a:gd name="T45" fmla="*/ 6 h 17"/>
                <a:gd name="T46" fmla="*/ 8 w 29"/>
                <a:gd name="T47" fmla="*/ 7 h 17"/>
                <a:gd name="T48" fmla="*/ 7 w 29"/>
                <a:gd name="T49" fmla="*/ 6 h 17"/>
                <a:gd name="T50" fmla="*/ 0 w 29"/>
                <a:gd name="T51" fmla="*/ 13 h 17"/>
                <a:gd name="T52" fmla="*/ 0 w 29"/>
                <a:gd name="T53" fmla="*/ 13 h 17"/>
                <a:gd name="T54" fmla="*/ 5 w 29"/>
                <a:gd name="T55" fmla="*/ 17 h 17"/>
                <a:gd name="T56" fmla="*/ 5 w 29"/>
                <a:gd name="T57" fmla="*/ 15 h 17"/>
                <a:gd name="T58" fmla="*/ 5 w 29"/>
                <a:gd name="T59" fmla="*/ 17 h 17"/>
                <a:gd name="T60" fmla="*/ 11 w 29"/>
                <a:gd name="T61" fmla="*/ 16 h 17"/>
                <a:gd name="T62" fmla="*/ 11 w 29"/>
                <a:gd name="T63" fmla="*/ 16 h 17"/>
                <a:gd name="T64" fmla="*/ 11 w 29"/>
                <a:gd name="T65" fmla="*/ 16 h 17"/>
                <a:gd name="T66" fmla="*/ 11 w 29"/>
                <a:gd name="T67" fmla="*/ 16 h 17"/>
                <a:gd name="T68" fmla="*/ 14 w 29"/>
                <a:gd name="T69" fmla="*/ 15 h 17"/>
                <a:gd name="T70" fmla="*/ 11 w 29"/>
                <a:gd name="T71" fmla="*/ 16 h 17"/>
                <a:gd name="T72" fmla="*/ 16 w 29"/>
                <a:gd name="T73" fmla="*/ 16 h 17"/>
                <a:gd name="T74" fmla="*/ 16 w 29"/>
                <a:gd name="T75" fmla="*/ 16 h 17"/>
                <a:gd name="T76" fmla="*/ 16 w 29"/>
                <a:gd name="T77" fmla="*/ 15 h 17"/>
                <a:gd name="T78" fmla="*/ 16 w 29"/>
                <a:gd name="T79" fmla="*/ 16 h 17"/>
                <a:gd name="T80" fmla="*/ 27 w 29"/>
                <a:gd name="T81" fmla="*/ 9 h 17"/>
                <a:gd name="T82" fmla="*/ 27 w 29"/>
                <a:gd name="T83" fmla="*/ 9 h 17"/>
                <a:gd name="T84" fmla="*/ 28 w 29"/>
                <a:gd name="T85" fmla="*/ 10 h 17"/>
                <a:gd name="T86" fmla="*/ 27 w 29"/>
                <a:gd name="T87" fmla="*/ 7 h 17"/>
                <a:gd name="T88" fmla="*/ 27 w 29"/>
                <a:gd name="T89" fmla="*/ 9 h 17"/>
                <a:gd name="T90" fmla="*/ 27 w 29"/>
                <a:gd name="T91" fmla="*/ 5 h 17"/>
                <a:gd name="T92" fmla="*/ 27 w 29"/>
                <a:gd name="T93" fmla="*/ 6 h 17"/>
                <a:gd name="T94" fmla="*/ 27 w 29"/>
                <a:gd name="T95" fmla="*/ 5 h 17"/>
                <a:gd name="T96" fmla="*/ 26 w 29"/>
                <a:gd name="T9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7">
                  <a:moveTo>
                    <a:pt x="25" y="5"/>
                  </a:moveTo>
                  <a:lnTo>
                    <a:pt x="25" y="5"/>
                  </a:lnTo>
                  <a:lnTo>
                    <a:pt x="26" y="4"/>
                  </a:lnTo>
                  <a:lnTo>
                    <a:pt x="26" y="4"/>
                  </a:lnTo>
                  <a:lnTo>
                    <a:pt x="25" y="5"/>
                  </a:lnTo>
                  <a:close/>
                  <a:moveTo>
                    <a:pt x="25" y="5"/>
                  </a:moveTo>
                  <a:lnTo>
                    <a:pt x="25" y="5"/>
                  </a:lnTo>
                  <a:lnTo>
                    <a:pt x="26" y="4"/>
                  </a:lnTo>
                  <a:lnTo>
                    <a:pt x="25" y="5"/>
                  </a:lnTo>
                  <a:close/>
                  <a:moveTo>
                    <a:pt x="25" y="5"/>
                  </a:moveTo>
                  <a:cubicBezTo>
                    <a:pt x="24" y="5"/>
                    <a:pt x="24" y="4"/>
                    <a:pt x="23" y="3"/>
                  </a:cubicBezTo>
                  <a:lnTo>
                    <a:pt x="24" y="2"/>
                  </a:lnTo>
                  <a:cubicBezTo>
                    <a:pt x="24" y="3"/>
                    <a:pt x="25" y="4"/>
                    <a:pt x="26" y="4"/>
                  </a:cubicBezTo>
                  <a:lnTo>
                    <a:pt x="25" y="5"/>
                  </a:lnTo>
                  <a:close/>
                  <a:moveTo>
                    <a:pt x="23" y="3"/>
                  </a:moveTo>
                  <a:cubicBezTo>
                    <a:pt x="22" y="3"/>
                    <a:pt x="21" y="2"/>
                    <a:pt x="20" y="2"/>
                  </a:cubicBezTo>
                  <a:lnTo>
                    <a:pt x="19" y="1"/>
                  </a:lnTo>
                  <a:cubicBezTo>
                    <a:pt x="21" y="0"/>
                    <a:pt x="22" y="1"/>
                    <a:pt x="24" y="2"/>
                  </a:cubicBezTo>
                  <a:lnTo>
                    <a:pt x="23" y="3"/>
                  </a:lnTo>
                  <a:close/>
                  <a:moveTo>
                    <a:pt x="19" y="1"/>
                  </a:moveTo>
                  <a:lnTo>
                    <a:pt x="19" y="1"/>
                  </a:lnTo>
                  <a:lnTo>
                    <a:pt x="19" y="1"/>
                  </a:lnTo>
                  <a:close/>
                  <a:moveTo>
                    <a:pt x="20" y="2"/>
                  </a:moveTo>
                  <a:cubicBezTo>
                    <a:pt x="19" y="2"/>
                    <a:pt x="18" y="3"/>
                    <a:pt x="17" y="3"/>
                  </a:cubicBezTo>
                  <a:lnTo>
                    <a:pt x="16" y="2"/>
                  </a:lnTo>
                  <a:cubicBezTo>
                    <a:pt x="17" y="1"/>
                    <a:pt x="18" y="1"/>
                    <a:pt x="19" y="1"/>
                  </a:cubicBezTo>
                  <a:lnTo>
                    <a:pt x="20" y="2"/>
                  </a:lnTo>
                  <a:close/>
                  <a:moveTo>
                    <a:pt x="17" y="3"/>
                  </a:moveTo>
                  <a:cubicBezTo>
                    <a:pt x="15" y="3"/>
                    <a:pt x="14" y="4"/>
                    <a:pt x="13" y="4"/>
                  </a:cubicBezTo>
                  <a:lnTo>
                    <a:pt x="12" y="3"/>
                  </a:lnTo>
                  <a:cubicBezTo>
                    <a:pt x="14" y="2"/>
                    <a:pt x="15" y="2"/>
                    <a:pt x="16" y="2"/>
                  </a:cubicBezTo>
                  <a:lnTo>
                    <a:pt x="17"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2" y="5"/>
                    <a:pt x="11" y="4"/>
                  </a:cubicBezTo>
                  <a:lnTo>
                    <a:pt x="11" y="3"/>
                  </a:lnTo>
                  <a:cubicBezTo>
                    <a:pt x="12" y="3"/>
                    <a:pt x="12" y="3"/>
                    <a:pt x="12" y="3"/>
                  </a:cubicBezTo>
                  <a:lnTo>
                    <a:pt x="13" y="4"/>
                  </a:lnTo>
                  <a:close/>
                  <a:moveTo>
                    <a:pt x="11" y="4"/>
                  </a:moveTo>
                  <a:cubicBezTo>
                    <a:pt x="11" y="4"/>
                    <a:pt x="10" y="4"/>
                    <a:pt x="10" y="4"/>
                  </a:cubicBezTo>
                  <a:lnTo>
                    <a:pt x="9" y="3"/>
                  </a:lnTo>
                  <a:cubicBezTo>
                    <a:pt x="10" y="3"/>
                    <a:pt x="11" y="3"/>
                    <a:pt x="11" y="3"/>
                  </a:cubicBezTo>
                  <a:lnTo>
                    <a:pt x="11" y="4"/>
                  </a:lnTo>
                  <a:close/>
                  <a:moveTo>
                    <a:pt x="9" y="3"/>
                  </a:moveTo>
                  <a:lnTo>
                    <a:pt x="9" y="3"/>
                  </a:lnTo>
                  <a:lnTo>
                    <a:pt x="10" y="4"/>
                  </a:lnTo>
                  <a:lnTo>
                    <a:pt x="9" y="3"/>
                  </a:lnTo>
                  <a:close/>
                  <a:moveTo>
                    <a:pt x="10" y="4"/>
                  </a:moveTo>
                  <a:lnTo>
                    <a:pt x="10" y="4"/>
                  </a:lnTo>
                  <a:lnTo>
                    <a:pt x="9" y="3"/>
                  </a:lnTo>
                  <a:lnTo>
                    <a:pt x="9" y="3"/>
                  </a:lnTo>
                  <a:lnTo>
                    <a:pt x="10" y="4"/>
                  </a:lnTo>
                  <a:close/>
                  <a:moveTo>
                    <a:pt x="9" y="3"/>
                  </a:moveTo>
                  <a:lnTo>
                    <a:pt x="9" y="3"/>
                  </a:lnTo>
                  <a:lnTo>
                    <a:pt x="10" y="4"/>
                  </a:lnTo>
                  <a:lnTo>
                    <a:pt x="9" y="3"/>
                  </a:lnTo>
                  <a:close/>
                  <a:moveTo>
                    <a:pt x="10" y="4"/>
                  </a:moveTo>
                  <a:cubicBezTo>
                    <a:pt x="9" y="5"/>
                    <a:pt x="8" y="6"/>
                    <a:pt x="8" y="7"/>
                  </a:cubicBezTo>
                  <a:lnTo>
                    <a:pt x="7" y="6"/>
                  </a:lnTo>
                  <a:cubicBezTo>
                    <a:pt x="8" y="5"/>
                    <a:pt x="8" y="4"/>
                    <a:pt x="9" y="3"/>
                  </a:cubicBezTo>
                  <a:lnTo>
                    <a:pt x="10" y="4"/>
                  </a:lnTo>
                  <a:close/>
                  <a:moveTo>
                    <a:pt x="8" y="7"/>
                  </a:moveTo>
                  <a:cubicBezTo>
                    <a:pt x="5" y="9"/>
                    <a:pt x="3" y="11"/>
                    <a:pt x="2" y="14"/>
                  </a:cubicBezTo>
                  <a:lnTo>
                    <a:pt x="1" y="13"/>
                  </a:lnTo>
                  <a:cubicBezTo>
                    <a:pt x="2" y="10"/>
                    <a:pt x="4" y="8"/>
                    <a:pt x="7" y="6"/>
                  </a:cubicBezTo>
                  <a:lnTo>
                    <a:pt x="8" y="7"/>
                  </a:lnTo>
                  <a:close/>
                  <a:moveTo>
                    <a:pt x="0" y="13"/>
                  </a:moveTo>
                  <a:lnTo>
                    <a:pt x="0" y="13"/>
                  </a:lnTo>
                  <a:lnTo>
                    <a:pt x="1" y="13"/>
                  </a:lnTo>
                  <a:lnTo>
                    <a:pt x="1" y="13"/>
                  </a:lnTo>
                  <a:lnTo>
                    <a:pt x="0" y="13"/>
                  </a:lnTo>
                  <a:close/>
                  <a:moveTo>
                    <a:pt x="2" y="13"/>
                  </a:moveTo>
                  <a:cubicBezTo>
                    <a:pt x="2" y="14"/>
                    <a:pt x="3" y="15"/>
                    <a:pt x="5" y="15"/>
                  </a:cubicBezTo>
                  <a:lnTo>
                    <a:pt x="5" y="17"/>
                  </a:lnTo>
                  <a:cubicBezTo>
                    <a:pt x="2" y="16"/>
                    <a:pt x="0" y="15"/>
                    <a:pt x="0" y="13"/>
                  </a:cubicBezTo>
                  <a:lnTo>
                    <a:pt x="2" y="13"/>
                  </a:lnTo>
                  <a:close/>
                  <a:moveTo>
                    <a:pt x="5" y="15"/>
                  </a:moveTo>
                  <a:cubicBezTo>
                    <a:pt x="7" y="16"/>
                    <a:pt x="10" y="16"/>
                    <a:pt x="11" y="16"/>
                  </a:cubicBezTo>
                  <a:lnTo>
                    <a:pt x="11" y="17"/>
                  </a:lnTo>
                  <a:cubicBezTo>
                    <a:pt x="10" y="17"/>
                    <a:pt x="7" y="17"/>
                    <a:pt x="5" y="17"/>
                  </a:cubicBezTo>
                  <a:lnTo>
                    <a:pt x="5" y="15"/>
                  </a:lnTo>
                  <a:close/>
                  <a:moveTo>
                    <a:pt x="11" y="16"/>
                  </a:moveTo>
                  <a:lnTo>
                    <a:pt x="11" y="16"/>
                  </a:lnTo>
                  <a:lnTo>
                    <a:pt x="11" y="16"/>
                  </a:lnTo>
                  <a:close/>
                  <a:moveTo>
                    <a:pt x="11" y="16"/>
                  </a:moveTo>
                  <a:lnTo>
                    <a:pt x="11" y="16"/>
                  </a:lnTo>
                  <a:lnTo>
                    <a:pt x="11" y="17"/>
                  </a:lnTo>
                  <a:lnTo>
                    <a:pt x="11" y="17"/>
                  </a:lnTo>
                  <a:lnTo>
                    <a:pt x="11" y="16"/>
                  </a:lnTo>
                  <a:close/>
                  <a:moveTo>
                    <a:pt x="11" y="17"/>
                  </a:moveTo>
                  <a:lnTo>
                    <a:pt x="11" y="17"/>
                  </a:lnTo>
                  <a:lnTo>
                    <a:pt x="11" y="16"/>
                  </a:lnTo>
                  <a:lnTo>
                    <a:pt x="11" y="17"/>
                  </a:lnTo>
                  <a:close/>
                  <a:moveTo>
                    <a:pt x="11" y="16"/>
                  </a:moveTo>
                  <a:cubicBezTo>
                    <a:pt x="12" y="15"/>
                    <a:pt x="13" y="15"/>
                    <a:pt x="14" y="15"/>
                  </a:cubicBezTo>
                  <a:lnTo>
                    <a:pt x="14" y="17"/>
                  </a:lnTo>
                  <a:cubicBezTo>
                    <a:pt x="13" y="17"/>
                    <a:pt x="12" y="17"/>
                    <a:pt x="11" y="17"/>
                  </a:cubicBezTo>
                  <a:lnTo>
                    <a:pt x="11" y="16"/>
                  </a:lnTo>
                  <a:close/>
                  <a:moveTo>
                    <a:pt x="14" y="15"/>
                  </a:moveTo>
                  <a:cubicBezTo>
                    <a:pt x="14" y="15"/>
                    <a:pt x="15" y="15"/>
                    <a:pt x="16" y="15"/>
                  </a:cubicBezTo>
                  <a:lnTo>
                    <a:pt x="16" y="16"/>
                  </a:lnTo>
                  <a:cubicBezTo>
                    <a:pt x="16" y="16"/>
                    <a:pt x="15" y="17"/>
                    <a:pt x="14" y="17"/>
                  </a:cubicBezTo>
                  <a:lnTo>
                    <a:pt x="14" y="15"/>
                  </a:lnTo>
                  <a:close/>
                  <a:moveTo>
                    <a:pt x="16" y="16"/>
                  </a:moveTo>
                  <a:lnTo>
                    <a:pt x="16" y="16"/>
                  </a:lnTo>
                  <a:lnTo>
                    <a:pt x="16" y="16"/>
                  </a:lnTo>
                  <a:close/>
                  <a:moveTo>
                    <a:pt x="16" y="15"/>
                  </a:moveTo>
                  <a:cubicBezTo>
                    <a:pt x="20" y="14"/>
                    <a:pt x="24" y="12"/>
                    <a:pt x="27" y="9"/>
                  </a:cubicBezTo>
                  <a:lnTo>
                    <a:pt x="28" y="10"/>
                  </a:lnTo>
                  <a:cubicBezTo>
                    <a:pt x="25" y="13"/>
                    <a:pt x="21" y="15"/>
                    <a:pt x="16" y="16"/>
                  </a:cubicBezTo>
                  <a:lnTo>
                    <a:pt x="16" y="15"/>
                  </a:lnTo>
                  <a:close/>
                  <a:moveTo>
                    <a:pt x="27" y="9"/>
                  </a:moveTo>
                  <a:lnTo>
                    <a:pt x="27" y="9"/>
                  </a:lnTo>
                  <a:lnTo>
                    <a:pt x="27" y="10"/>
                  </a:lnTo>
                  <a:lnTo>
                    <a:pt x="27" y="9"/>
                  </a:lnTo>
                  <a:close/>
                  <a:moveTo>
                    <a:pt x="27" y="9"/>
                  </a:moveTo>
                  <a:cubicBezTo>
                    <a:pt x="27" y="9"/>
                    <a:pt x="27" y="9"/>
                    <a:pt x="27" y="9"/>
                  </a:cubicBezTo>
                  <a:lnTo>
                    <a:pt x="28" y="9"/>
                  </a:lnTo>
                  <a:cubicBezTo>
                    <a:pt x="28" y="10"/>
                    <a:pt x="28" y="10"/>
                    <a:pt x="28" y="10"/>
                  </a:cubicBezTo>
                  <a:lnTo>
                    <a:pt x="27" y="9"/>
                  </a:lnTo>
                  <a:close/>
                  <a:moveTo>
                    <a:pt x="27" y="9"/>
                  </a:moveTo>
                  <a:cubicBezTo>
                    <a:pt x="27" y="8"/>
                    <a:pt x="27" y="8"/>
                    <a:pt x="27" y="7"/>
                  </a:cubicBezTo>
                  <a:lnTo>
                    <a:pt x="29" y="7"/>
                  </a:lnTo>
                  <a:cubicBezTo>
                    <a:pt x="29" y="8"/>
                    <a:pt x="29" y="8"/>
                    <a:pt x="28" y="9"/>
                  </a:cubicBezTo>
                  <a:lnTo>
                    <a:pt x="27" y="9"/>
                  </a:lnTo>
                  <a:close/>
                  <a:moveTo>
                    <a:pt x="27" y="7"/>
                  </a:moveTo>
                  <a:cubicBezTo>
                    <a:pt x="27" y="7"/>
                    <a:pt x="27" y="6"/>
                    <a:pt x="27" y="6"/>
                  </a:cubicBezTo>
                  <a:lnTo>
                    <a:pt x="27" y="5"/>
                  </a:lnTo>
                  <a:cubicBezTo>
                    <a:pt x="28" y="6"/>
                    <a:pt x="28" y="6"/>
                    <a:pt x="29" y="7"/>
                  </a:cubicBezTo>
                  <a:lnTo>
                    <a:pt x="27" y="7"/>
                  </a:lnTo>
                  <a:close/>
                  <a:moveTo>
                    <a:pt x="27" y="6"/>
                  </a:moveTo>
                  <a:cubicBezTo>
                    <a:pt x="26" y="6"/>
                    <a:pt x="26" y="5"/>
                    <a:pt x="25" y="5"/>
                  </a:cubicBezTo>
                  <a:lnTo>
                    <a:pt x="26" y="4"/>
                  </a:lnTo>
                  <a:cubicBezTo>
                    <a:pt x="27" y="4"/>
                    <a:pt x="27" y="5"/>
                    <a:pt x="27" y="5"/>
                  </a:cubicBezTo>
                  <a:lnTo>
                    <a:pt x="27" y="6"/>
                  </a:lnTo>
                  <a:close/>
                  <a:moveTo>
                    <a:pt x="26" y="4"/>
                  </a:moveTo>
                  <a:lnTo>
                    <a:pt x="26" y="4"/>
                  </a:lnTo>
                  <a:lnTo>
                    <a:pt x="26"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1" name="Freeform 721"/>
            <p:cNvSpPr>
              <a:spLocks/>
            </p:cNvSpPr>
            <p:nvPr/>
          </p:nvSpPr>
          <p:spPr bwMode="auto">
            <a:xfrm>
              <a:off x="3160" y="1520"/>
              <a:ext cx="106" cy="67"/>
            </a:xfrm>
            <a:custGeom>
              <a:avLst/>
              <a:gdLst>
                <a:gd name="T0" fmla="*/ 19 w 19"/>
                <a:gd name="T1" fmla="*/ 0 h 12"/>
                <a:gd name="T2" fmla="*/ 10 w 19"/>
                <a:gd name="T3" fmla="*/ 10 h 12"/>
                <a:gd name="T4" fmla="*/ 2 w 19"/>
                <a:gd name="T5" fmla="*/ 9 h 12"/>
                <a:gd name="T6" fmla="*/ 4 w 19"/>
                <a:gd name="T7" fmla="*/ 3 h 12"/>
                <a:gd name="T8" fmla="*/ 19 w 19"/>
                <a:gd name="T9" fmla="*/ 0 h 12"/>
              </a:gdLst>
              <a:ahLst/>
              <a:cxnLst>
                <a:cxn ang="0">
                  <a:pos x="T0" y="T1"/>
                </a:cxn>
                <a:cxn ang="0">
                  <a:pos x="T2" y="T3"/>
                </a:cxn>
                <a:cxn ang="0">
                  <a:pos x="T4" y="T5"/>
                </a:cxn>
                <a:cxn ang="0">
                  <a:pos x="T6" y="T7"/>
                </a:cxn>
                <a:cxn ang="0">
                  <a:pos x="T8" y="T9"/>
                </a:cxn>
              </a:cxnLst>
              <a:rect l="0" t="0" r="r" b="b"/>
              <a:pathLst>
                <a:path w="19" h="12">
                  <a:moveTo>
                    <a:pt x="19" y="0"/>
                  </a:moveTo>
                  <a:cubicBezTo>
                    <a:pt x="18" y="5"/>
                    <a:pt x="13" y="7"/>
                    <a:pt x="10" y="10"/>
                  </a:cubicBezTo>
                  <a:cubicBezTo>
                    <a:pt x="8" y="12"/>
                    <a:pt x="3" y="11"/>
                    <a:pt x="2" y="9"/>
                  </a:cubicBezTo>
                  <a:cubicBezTo>
                    <a:pt x="0" y="7"/>
                    <a:pt x="2" y="4"/>
                    <a:pt x="4" y="3"/>
                  </a:cubicBezTo>
                  <a:cubicBezTo>
                    <a:pt x="9" y="1"/>
                    <a:pt x="14" y="1"/>
                    <a:pt x="19"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2" name="Freeform 722"/>
            <p:cNvSpPr>
              <a:spLocks noEditPoints="1"/>
            </p:cNvSpPr>
            <p:nvPr/>
          </p:nvSpPr>
          <p:spPr bwMode="auto">
            <a:xfrm>
              <a:off x="3160" y="1514"/>
              <a:ext cx="112" cy="73"/>
            </a:xfrm>
            <a:custGeom>
              <a:avLst/>
              <a:gdLst>
                <a:gd name="T0" fmla="*/ 13 w 20"/>
                <a:gd name="T1" fmla="*/ 9 h 13"/>
                <a:gd name="T2" fmla="*/ 19 w 20"/>
                <a:gd name="T3" fmla="*/ 1 h 13"/>
                <a:gd name="T4" fmla="*/ 13 w 20"/>
                <a:gd name="T5" fmla="*/ 9 h 13"/>
                <a:gd name="T6" fmla="*/ 10 w 20"/>
                <a:gd name="T7" fmla="*/ 11 h 13"/>
                <a:gd name="T8" fmla="*/ 13 w 20"/>
                <a:gd name="T9" fmla="*/ 9 h 13"/>
                <a:gd name="T10" fmla="*/ 10 w 20"/>
                <a:gd name="T11" fmla="*/ 11 h 13"/>
                <a:gd name="T12" fmla="*/ 9 w 20"/>
                <a:gd name="T13" fmla="*/ 11 h 13"/>
                <a:gd name="T14" fmla="*/ 10 w 20"/>
                <a:gd name="T15" fmla="*/ 12 h 13"/>
                <a:gd name="T16" fmla="*/ 9 w 20"/>
                <a:gd name="T17" fmla="*/ 11 h 13"/>
                <a:gd name="T18" fmla="*/ 10 w 20"/>
                <a:gd name="T19" fmla="*/ 12 h 13"/>
                <a:gd name="T20" fmla="*/ 10 w 20"/>
                <a:gd name="T21" fmla="*/ 11 h 13"/>
                <a:gd name="T22" fmla="*/ 10 w 20"/>
                <a:gd name="T23" fmla="*/ 12 h 13"/>
                <a:gd name="T24" fmla="*/ 6 w 20"/>
                <a:gd name="T25" fmla="*/ 12 h 13"/>
                <a:gd name="T26" fmla="*/ 10 w 20"/>
                <a:gd name="T27" fmla="*/ 12 h 13"/>
                <a:gd name="T28" fmla="*/ 1 w 20"/>
                <a:gd name="T29" fmla="*/ 11 h 13"/>
                <a:gd name="T30" fmla="*/ 6 w 20"/>
                <a:gd name="T31" fmla="*/ 12 h 13"/>
                <a:gd name="T32" fmla="*/ 1 w 20"/>
                <a:gd name="T33" fmla="*/ 11 h 13"/>
                <a:gd name="T34" fmla="*/ 2 w 20"/>
                <a:gd name="T35" fmla="*/ 10 h 13"/>
                <a:gd name="T36" fmla="*/ 1 w 20"/>
                <a:gd name="T37" fmla="*/ 11 h 13"/>
                <a:gd name="T38" fmla="*/ 1 w 20"/>
                <a:gd name="T39" fmla="*/ 11 h 13"/>
                <a:gd name="T40" fmla="*/ 1 w 20"/>
                <a:gd name="T41" fmla="*/ 11 h 13"/>
                <a:gd name="T42" fmla="*/ 1 w 20"/>
                <a:gd name="T43" fmla="*/ 10 h 13"/>
                <a:gd name="T44" fmla="*/ 2 w 20"/>
                <a:gd name="T45" fmla="*/ 10 h 13"/>
                <a:gd name="T46" fmla="*/ 1 w 20"/>
                <a:gd name="T47" fmla="*/ 10 h 13"/>
                <a:gd name="T48" fmla="*/ 1 w 20"/>
                <a:gd name="T49" fmla="*/ 10 h 13"/>
                <a:gd name="T50" fmla="*/ 1 w 20"/>
                <a:gd name="T51" fmla="*/ 7 h 13"/>
                <a:gd name="T52" fmla="*/ 2 w 20"/>
                <a:gd name="T53" fmla="*/ 9 h 13"/>
                <a:gd name="T54" fmla="*/ 1 w 20"/>
                <a:gd name="T55" fmla="*/ 7 h 13"/>
                <a:gd name="T56" fmla="*/ 4 w 20"/>
                <a:gd name="T57" fmla="*/ 5 h 13"/>
                <a:gd name="T58" fmla="*/ 1 w 20"/>
                <a:gd name="T59" fmla="*/ 7 h 13"/>
                <a:gd name="T60" fmla="*/ 4 w 20"/>
                <a:gd name="T61" fmla="*/ 3 h 13"/>
                <a:gd name="T62" fmla="*/ 4 w 20"/>
                <a:gd name="T63" fmla="*/ 5 h 13"/>
                <a:gd name="T64" fmla="*/ 4 w 20"/>
                <a:gd name="T65" fmla="*/ 3 h 13"/>
                <a:gd name="T66" fmla="*/ 4 w 20"/>
                <a:gd name="T67" fmla="*/ 4 h 13"/>
                <a:gd name="T68" fmla="*/ 4 w 20"/>
                <a:gd name="T69" fmla="*/ 3 h 13"/>
                <a:gd name="T70" fmla="*/ 13 w 20"/>
                <a:gd name="T71" fmla="*/ 3 h 13"/>
                <a:gd name="T72" fmla="*/ 4 w 20"/>
                <a:gd name="T73" fmla="*/ 3 h 13"/>
                <a:gd name="T74" fmla="*/ 19 w 20"/>
                <a:gd name="T75" fmla="*/ 0 h 13"/>
                <a:gd name="T76" fmla="*/ 13 w 20"/>
                <a:gd name="T77" fmla="*/ 3 h 13"/>
                <a:gd name="T78" fmla="*/ 19 w 20"/>
                <a:gd name="T79" fmla="*/ 0 h 13"/>
                <a:gd name="T80" fmla="*/ 20 w 20"/>
                <a:gd name="T81" fmla="*/ 1 h 13"/>
                <a:gd name="T82" fmla="*/ 19 w 20"/>
                <a:gd name="T8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3">
                  <a:moveTo>
                    <a:pt x="20" y="1"/>
                  </a:moveTo>
                  <a:cubicBezTo>
                    <a:pt x="19" y="5"/>
                    <a:pt x="16" y="7"/>
                    <a:pt x="13" y="9"/>
                  </a:cubicBezTo>
                  <a:lnTo>
                    <a:pt x="13" y="8"/>
                  </a:lnTo>
                  <a:cubicBezTo>
                    <a:pt x="15" y="6"/>
                    <a:pt x="18" y="4"/>
                    <a:pt x="19" y="1"/>
                  </a:cubicBezTo>
                  <a:lnTo>
                    <a:pt x="20" y="1"/>
                  </a:lnTo>
                  <a:close/>
                  <a:moveTo>
                    <a:pt x="13" y="9"/>
                  </a:moveTo>
                  <a:cubicBezTo>
                    <a:pt x="12" y="10"/>
                    <a:pt x="11" y="11"/>
                    <a:pt x="10" y="12"/>
                  </a:cubicBezTo>
                  <a:lnTo>
                    <a:pt x="10" y="11"/>
                  </a:lnTo>
                  <a:cubicBezTo>
                    <a:pt x="10" y="10"/>
                    <a:pt x="12" y="9"/>
                    <a:pt x="13" y="8"/>
                  </a:cubicBezTo>
                  <a:lnTo>
                    <a:pt x="13" y="9"/>
                  </a:lnTo>
                  <a:close/>
                  <a:moveTo>
                    <a:pt x="9" y="11"/>
                  </a:moveTo>
                  <a:lnTo>
                    <a:pt x="10" y="11"/>
                  </a:lnTo>
                  <a:lnTo>
                    <a:pt x="10" y="11"/>
                  </a:lnTo>
                  <a:lnTo>
                    <a:pt x="9" y="11"/>
                  </a:lnTo>
                  <a:close/>
                  <a:moveTo>
                    <a:pt x="10" y="12"/>
                  </a:moveTo>
                  <a:cubicBezTo>
                    <a:pt x="10" y="12"/>
                    <a:pt x="10" y="12"/>
                    <a:pt x="10" y="12"/>
                  </a:cubicBezTo>
                  <a:lnTo>
                    <a:pt x="9" y="11"/>
                  </a:lnTo>
                  <a:cubicBezTo>
                    <a:pt x="9" y="11"/>
                    <a:pt x="9" y="11"/>
                    <a:pt x="9" y="11"/>
                  </a:cubicBezTo>
                  <a:lnTo>
                    <a:pt x="10" y="12"/>
                  </a:lnTo>
                  <a:close/>
                  <a:moveTo>
                    <a:pt x="10" y="12"/>
                  </a:moveTo>
                  <a:lnTo>
                    <a:pt x="10" y="12"/>
                  </a:lnTo>
                  <a:lnTo>
                    <a:pt x="10" y="11"/>
                  </a:lnTo>
                  <a:lnTo>
                    <a:pt x="10" y="12"/>
                  </a:lnTo>
                  <a:close/>
                  <a:moveTo>
                    <a:pt x="10" y="12"/>
                  </a:moveTo>
                  <a:cubicBezTo>
                    <a:pt x="9" y="13"/>
                    <a:pt x="7" y="13"/>
                    <a:pt x="6" y="13"/>
                  </a:cubicBezTo>
                  <a:lnTo>
                    <a:pt x="6" y="12"/>
                  </a:lnTo>
                  <a:cubicBezTo>
                    <a:pt x="7" y="12"/>
                    <a:pt x="8" y="12"/>
                    <a:pt x="9" y="11"/>
                  </a:cubicBezTo>
                  <a:lnTo>
                    <a:pt x="10" y="12"/>
                  </a:lnTo>
                  <a:close/>
                  <a:moveTo>
                    <a:pt x="6" y="13"/>
                  </a:moveTo>
                  <a:cubicBezTo>
                    <a:pt x="4" y="13"/>
                    <a:pt x="2" y="12"/>
                    <a:pt x="1" y="11"/>
                  </a:cubicBezTo>
                  <a:lnTo>
                    <a:pt x="2" y="10"/>
                  </a:lnTo>
                  <a:cubicBezTo>
                    <a:pt x="3" y="11"/>
                    <a:pt x="4" y="11"/>
                    <a:pt x="6" y="12"/>
                  </a:cubicBezTo>
                  <a:lnTo>
                    <a:pt x="6" y="13"/>
                  </a:lnTo>
                  <a:close/>
                  <a:moveTo>
                    <a:pt x="1" y="11"/>
                  </a:moveTo>
                  <a:cubicBezTo>
                    <a:pt x="1" y="11"/>
                    <a:pt x="1" y="11"/>
                    <a:pt x="1" y="11"/>
                  </a:cubicBezTo>
                  <a:lnTo>
                    <a:pt x="2" y="10"/>
                  </a:lnTo>
                  <a:cubicBezTo>
                    <a:pt x="2" y="10"/>
                    <a:pt x="2" y="10"/>
                    <a:pt x="2" y="10"/>
                  </a:cubicBezTo>
                  <a:lnTo>
                    <a:pt x="1" y="11"/>
                  </a:lnTo>
                  <a:close/>
                  <a:moveTo>
                    <a:pt x="1" y="11"/>
                  </a:moveTo>
                  <a:lnTo>
                    <a:pt x="1" y="11"/>
                  </a:lnTo>
                  <a:lnTo>
                    <a:pt x="2" y="10"/>
                  </a:lnTo>
                  <a:lnTo>
                    <a:pt x="1" y="11"/>
                  </a:lnTo>
                  <a:close/>
                  <a:moveTo>
                    <a:pt x="1" y="11"/>
                  </a:moveTo>
                  <a:cubicBezTo>
                    <a:pt x="1" y="11"/>
                    <a:pt x="1" y="10"/>
                    <a:pt x="1" y="10"/>
                  </a:cubicBezTo>
                  <a:lnTo>
                    <a:pt x="2" y="9"/>
                  </a:lnTo>
                  <a:cubicBezTo>
                    <a:pt x="2" y="10"/>
                    <a:pt x="2" y="10"/>
                    <a:pt x="2" y="10"/>
                  </a:cubicBezTo>
                  <a:lnTo>
                    <a:pt x="1" y="11"/>
                  </a:lnTo>
                  <a:close/>
                  <a:moveTo>
                    <a:pt x="1" y="10"/>
                  </a:moveTo>
                  <a:lnTo>
                    <a:pt x="1" y="10"/>
                  </a:lnTo>
                  <a:lnTo>
                    <a:pt x="1" y="10"/>
                  </a:lnTo>
                  <a:close/>
                  <a:moveTo>
                    <a:pt x="1" y="10"/>
                  </a:moveTo>
                  <a:cubicBezTo>
                    <a:pt x="0" y="9"/>
                    <a:pt x="0" y="8"/>
                    <a:pt x="1" y="7"/>
                  </a:cubicBezTo>
                  <a:lnTo>
                    <a:pt x="2" y="7"/>
                  </a:lnTo>
                  <a:cubicBezTo>
                    <a:pt x="2" y="8"/>
                    <a:pt x="2" y="9"/>
                    <a:pt x="2" y="9"/>
                  </a:cubicBezTo>
                  <a:lnTo>
                    <a:pt x="1" y="10"/>
                  </a:lnTo>
                  <a:close/>
                  <a:moveTo>
                    <a:pt x="1" y="7"/>
                  </a:moveTo>
                  <a:cubicBezTo>
                    <a:pt x="1" y="6"/>
                    <a:pt x="2" y="4"/>
                    <a:pt x="3" y="4"/>
                  </a:cubicBezTo>
                  <a:lnTo>
                    <a:pt x="4" y="5"/>
                  </a:lnTo>
                  <a:cubicBezTo>
                    <a:pt x="3" y="5"/>
                    <a:pt x="2" y="6"/>
                    <a:pt x="2" y="7"/>
                  </a:cubicBezTo>
                  <a:lnTo>
                    <a:pt x="1" y="7"/>
                  </a:lnTo>
                  <a:close/>
                  <a:moveTo>
                    <a:pt x="3" y="4"/>
                  </a:moveTo>
                  <a:cubicBezTo>
                    <a:pt x="3" y="3"/>
                    <a:pt x="4" y="3"/>
                    <a:pt x="4" y="3"/>
                  </a:cubicBezTo>
                  <a:lnTo>
                    <a:pt x="5" y="4"/>
                  </a:lnTo>
                  <a:cubicBezTo>
                    <a:pt x="4" y="4"/>
                    <a:pt x="4" y="5"/>
                    <a:pt x="4" y="5"/>
                  </a:cubicBezTo>
                  <a:lnTo>
                    <a:pt x="3" y="4"/>
                  </a:lnTo>
                  <a:close/>
                  <a:moveTo>
                    <a:pt x="4" y="3"/>
                  </a:moveTo>
                  <a:lnTo>
                    <a:pt x="4" y="3"/>
                  </a:lnTo>
                  <a:lnTo>
                    <a:pt x="4" y="4"/>
                  </a:lnTo>
                  <a:lnTo>
                    <a:pt x="4" y="3"/>
                  </a:lnTo>
                  <a:close/>
                  <a:moveTo>
                    <a:pt x="4" y="3"/>
                  </a:moveTo>
                  <a:cubicBezTo>
                    <a:pt x="7" y="2"/>
                    <a:pt x="10" y="2"/>
                    <a:pt x="13" y="1"/>
                  </a:cubicBezTo>
                  <a:lnTo>
                    <a:pt x="13" y="3"/>
                  </a:lnTo>
                  <a:cubicBezTo>
                    <a:pt x="10" y="3"/>
                    <a:pt x="7" y="3"/>
                    <a:pt x="5" y="4"/>
                  </a:cubicBezTo>
                  <a:lnTo>
                    <a:pt x="4" y="3"/>
                  </a:lnTo>
                  <a:close/>
                  <a:moveTo>
                    <a:pt x="13" y="1"/>
                  </a:moveTo>
                  <a:cubicBezTo>
                    <a:pt x="15" y="1"/>
                    <a:pt x="17" y="1"/>
                    <a:pt x="19" y="0"/>
                  </a:cubicBezTo>
                  <a:lnTo>
                    <a:pt x="20" y="1"/>
                  </a:lnTo>
                  <a:cubicBezTo>
                    <a:pt x="17" y="2"/>
                    <a:pt x="15" y="2"/>
                    <a:pt x="13" y="3"/>
                  </a:cubicBezTo>
                  <a:lnTo>
                    <a:pt x="13" y="1"/>
                  </a:lnTo>
                  <a:close/>
                  <a:moveTo>
                    <a:pt x="19" y="0"/>
                  </a:moveTo>
                  <a:lnTo>
                    <a:pt x="20" y="0"/>
                  </a:lnTo>
                  <a:lnTo>
                    <a:pt x="20" y="1"/>
                  </a:lnTo>
                  <a:lnTo>
                    <a:pt x="19" y="1"/>
                  </a:lnTo>
                  <a:lnTo>
                    <a:pt x="19"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3" name="Freeform 723"/>
            <p:cNvSpPr>
              <a:spLocks noEditPoints="1"/>
            </p:cNvSpPr>
            <p:nvPr/>
          </p:nvSpPr>
          <p:spPr bwMode="auto">
            <a:xfrm>
              <a:off x="3227" y="1514"/>
              <a:ext cx="146" cy="84"/>
            </a:xfrm>
            <a:custGeom>
              <a:avLst/>
              <a:gdLst>
                <a:gd name="T0" fmla="*/ 4 w 26"/>
                <a:gd name="T1" fmla="*/ 14 h 15"/>
                <a:gd name="T2" fmla="*/ 25 w 26"/>
                <a:gd name="T3" fmla="*/ 2 h 15"/>
                <a:gd name="T4" fmla="*/ 3 w 26"/>
                <a:gd name="T5" fmla="*/ 13 h 15"/>
                <a:gd name="T6" fmla="*/ 4 w 26"/>
                <a:gd name="T7" fmla="*/ 14 h 15"/>
                <a:gd name="T8" fmla="*/ 4 w 26"/>
                <a:gd name="T9" fmla="*/ 14 h 15"/>
                <a:gd name="T10" fmla="*/ 3 w 26"/>
                <a:gd name="T11" fmla="*/ 13 h 15"/>
                <a:gd name="T12" fmla="*/ 4 w 26"/>
                <a:gd name="T13" fmla="*/ 14 h 15"/>
                <a:gd name="T14" fmla="*/ 3 w 26"/>
                <a:gd name="T15" fmla="*/ 13 h 15"/>
                <a:gd name="T16" fmla="*/ 3 w 26"/>
                <a:gd name="T17" fmla="*/ 13 h 15"/>
                <a:gd name="T18" fmla="*/ 1 w 26"/>
                <a:gd name="T19" fmla="*/ 14 h 15"/>
                <a:gd name="T20" fmla="*/ 3 w 26"/>
                <a:gd name="T21" fmla="*/ 13 h 15"/>
                <a:gd name="T22" fmla="*/ 1 w 26"/>
                <a:gd name="T23" fmla="*/ 14 h 15"/>
                <a:gd name="T24" fmla="*/ 3 w 26"/>
                <a:gd name="T25" fmla="*/ 13 h 15"/>
                <a:gd name="T26" fmla="*/ 1 w 26"/>
                <a:gd name="T27" fmla="*/ 14 h 15"/>
                <a:gd name="T28" fmla="*/ 1 w 26"/>
                <a:gd name="T29" fmla="*/ 12 h 15"/>
                <a:gd name="T30" fmla="*/ 3 w 26"/>
                <a:gd name="T31" fmla="*/ 13 h 15"/>
                <a:gd name="T32" fmla="*/ 1 w 26"/>
                <a:gd name="T33" fmla="*/ 12 h 15"/>
                <a:gd name="T34" fmla="*/ 1 w 26"/>
                <a:gd name="T35" fmla="*/ 11 h 15"/>
                <a:gd name="T36" fmla="*/ 1 w 26"/>
                <a:gd name="T37" fmla="*/ 11 h 15"/>
                <a:gd name="T38" fmla="*/ 2 w 26"/>
                <a:gd name="T39" fmla="*/ 12 h 15"/>
                <a:gd name="T40" fmla="*/ 1 w 26"/>
                <a:gd name="T41" fmla="*/ 11 h 15"/>
                <a:gd name="T42" fmla="*/ 2 w 26"/>
                <a:gd name="T43" fmla="*/ 12 h 15"/>
                <a:gd name="T44" fmla="*/ 2 w 26"/>
                <a:gd name="T45" fmla="*/ 12 h 15"/>
                <a:gd name="T46" fmla="*/ 2 w 26"/>
                <a:gd name="T47" fmla="*/ 9 h 15"/>
                <a:gd name="T48" fmla="*/ 2 w 26"/>
                <a:gd name="T49" fmla="*/ 12 h 15"/>
                <a:gd name="T50" fmla="*/ 2 w 26"/>
                <a:gd name="T51" fmla="*/ 9 h 15"/>
                <a:gd name="T52" fmla="*/ 5 w 26"/>
                <a:gd name="T53" fmla="*/ 8 h 15"/>
                <a:gd name="T54" fmla="*/ 2 w 26"/>
                <a:gd name="T55" fmla="*/ 9 h 15"/>
                <a:gd name="T56" fmla="*/ 14 w 26"/>
                <a:gd name="T57" fmla="*/ 1 h 15"/>
                <a:gd name="T58" fmla="*/ 5 w 26"/>
                <a:gd name="T59" fmla="*/ 8 h 15"/>
                <a:gd name="T60" fmla="*/ 14 w 26"/>
                <a:gd name="T61" fmla="*/ 2 h 15"/>
                <a:gd name="T62" fmla="*/ 14 w 26"/>
                <a:gd name="T63" fmla="*/ 2 h 15"/>
                <a:gd name="T64" fmla="*/ 14 w 26"/>
                <a:gd name="T65" fmla="*/ 1 h 15"/>
                <a:gd name="T66" fmla="*/ 14 w 26"/>
                <a:gd name="T67" fmla="*/ 2 h 15"/>
                <a:gd name="T68" fmla="*/ 14 w 26"/>
                <a:gd name="T69" fmla="*/ 1 h 15"/>
                <a:gd name="T70" fmla="*/ 21 w 26"/>
                <a:gd name="T71" fmla="*/ 2 h 15"/>
                <a:gd name="T72" fmla="*/ 14 w 26"/>
                <a:gd name="T73" fmla="*/ 1 h 15"/>
                <a:gd name="T74" fmla="*/ 26 w 26"/>
                <a:gd name="T75" fmla="*/ 2 h 15"/>
                <a:gd name="T76" fmla="*/ 21 w 26"/>
                <a:gd name="T77" fmla="*/ 2 h 15"/>
                <a:gd name="T78" fmla="*/ 26 w 26"/>
                <a:gd name="T79" fmla="*/ 2 h 15"/>
                <a:gd name="T80" fmla="*/ 25 w 26"/>
                <a:gd name="T81" fmla="*/ 2 h 15"/>
                <a:gd name="T82" fmla="*/ 26 w 26"/>
                <a:gd name="T83" fmla="*/ 2 h 15"/>
                <a:gd name="T84" fmla="*/ 25 w 26"/>
                <a:gd name="T85" fmla="*/ 2 h 15"/>
                <a:gd name="T86" fmla="*/ 26 w 26"/>
                <a:gd name="T8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5">
                  <a:moveTo>
                    <a:pt x="26" y="2"/>
                  </a:moveTo>
                  <a:cubicBezTo>
                    <a:pt x="22" y="11"/>
                    <a:pt x="12" y="13"/>
                    <a:pt x="4" y="14"/>
                  </a:cubicBezTo>
                  <a:lnTo>
                    <a:pt x="3" y="13"/>
                  </a:lnTo>
                  <a:cubicBezTo>
                    <a:pt x="12" y="12"/>
                    <a:pt x="21" y="10"/>
                    <a:pt x="25" y="2"/>
                  </a:cubicBezTo>
                  <a:lnTo>
                    <a:pt x="26" y="2"/>
                  </a:lnTo>
                  <a:close/>
                  <a:moveTo>
                    <a:pt x="3" y="13"/>
                  </a:moveTo>
                  <a:lnTo>
                    <a:pt x="3" y="13"/>
                  </a:lnTo>
                  <a:lnTo>
                    <a:pt x="4" y="14"/>
                  </a:lnTo>
                  <a:lnTo>
                    <a:pt x="3" y="13"/>
                  </a:lnTo>
                  <a:close/>
                  <a:moveTo>
                    <a:pt x="4" y="14"/>
                  </a:moveTo>
                  <a:lnTo>
                    <a:pt x="3" y="15"/>
                  </a:lnTo>
                  <a:lnTo>
                    <a:pt x="3" y="13"/>
                  </a:lnTo>
                  <a:lnTo>
                    <a:pt x="3" y="13"/>
                  </a:lnTo>
                  <a:lnTo>
                    <a:pt x="4" y="14"/>
                  </a:lnTo>
                  <a:close/>
                  <a:moveTo>
                    <a:pt x="3" y="13"/>
                  </a:moveTo>
                  <a:lnTo>
                    <a:pt x="3" y="13"/>
                  </a:lnTo>
                  <a:lnTo>
                    <a:pt x="3" y="14"/>
                  </a:lnTo>
                  <a:lnTo>
                    <a:pt x="3" y="13"/>
                  </a:lnTo>
                  <a:close/>
                  <a:moveTo>
                    <a:pt x="3" y="15"/>
                  </a:moveTo>
                  <a:cubicBezTo>
                    <a:pt x="2" y="15"/>
                    <a:pt x="2" y="14"/>
                    <a:pt x="1" y="14"/>
                  </a:cubicBezTo>
                  <a:lnTo>
                    <a:pt x="3" y="13"/>
                  </a:lnTo>
                  <a:cubicBezTo>
                    <a:pt x="3" y="13"/>
                    <a:pt x="3" y="13"/>
                    <a:pt x="3" y="13"/>
                  </a:cubicBezTo>
                  <a:lnTo>
                    <a:pt x="3" y="15"/>
                  </a:lnTo>
                  <a:close/>
                  <a:moveTo>
                    <a:pt x="1" y="14"/>
                  </a:moveTo>
                  <a:cubicBezTo>
                    <a:pt x="1" y="13"/>
                    <a:pt x="1" y="13"/>
                    <a:pt x="1" y="13"/>
                  </a:cubicBezTo>
                  <a:lnTo>
                    <a:pt x="3" y="13"/>
                  </a:lnTo>
                  <a:cubicBezTo>
                    <a:pt x="3" y="13"/>
                    <a:pt x="3" y="13"/>
                    <a:pt x="3" y="13"/>
                  </a:cubicBezTo>
                  <a:lnTo>
                    <a:pt x="1" y="14"/>
                  </a:lnTo>
                  <a:close/>
                  <a:moveTo>
                    <a:pt x="1" y="13"/>
                  </a:moveTo>
                  <a:cubicBezTo>
                    <a:pt x="1" y="13"/>
                    <a:pt x="1" y="12"/>
                    <a:pt x="1" y="12"/>
                  </a:cubicBezTo>
                  <a:lnTo>
                    <a:pt x="1" y="11"/>
                  </a:lnTo>
                  <a:cubicBezTo>
                    <a:pt x="3" y="11"/>
                    <a:pt x="3" y="12"/>
                    <a:pt x="3" y="13"/>
                  </a:cubicBezTo>
                  <a:lnTo>
                    <a:pt x="1" y="13"/>
                  </a:lnTo>
                  <a:close/>
                  <a:moveTo>
                    <a:pt x="1" y="12"/>
                  </a:moveTo>
                  <a:lnTo>
                    <a:pt x="0" y="12"/>
                  </a:lnTo>
                  <a:lnTo>
                    <a:pt x="1" y="11"/>
                  </a:lnTo>
                  <a:lnTo>
                    <a:pt x="1" y="12"/>
                  </a:lnTo>
                  <a:close/>
                  <a:moveTo>
                    <a:pt x="1" y="11"/>
                  </a:moveTo>
                  <a:lnTo>
                    <a:pt x="1" y="11"/>
                  </a:lnTo>
                  <a:lnTo>
                    <a:pt x="2" y="12"/>
                  </a:lnTo>
                  <a:lnTo>
                    <a:pt x="2" y="12"/>
                  </a:lnTo>
                  <a:lnTo>
                    <a:pt x="1" y="11"/>
                  </a:lnTo>
                  <a:close/>
                  <a:moveTo>
                    <a:pt x="2" y="12"/>
                  </a:moveTo>
                  <a:lnTo>
                    <a:pt x="2" y="12"/>
                  </a:lnTo>
                  <a:lnTo>
                    <a:pt x="1" y="12"/>
                  </a:lnTo>
                  <a:lnTo>
                    <a:pt x="2" y="12"/>
                  </a:lnTo>
                  <a:close/>
                  <a:moveTo>
                    <a:pt x="1" y="11"/>
                  </a:moveTo>
                  <a:cubicBezTo>
                    <a:pt x="1" y="11"/>
                    <a:pt x="1" y="10"/>
                    <a:pt x="2" y="9"/>
                  </a:cubicBezTo>
                  <a:lnTo>
                    <a:pt x="3" y="10"/>
                  </a:lnTo>
                  <a:cubicBezTo>
                    <a:pt x="3" y="11"/>
                    <a:pt x="2" y="12"/>
                    <a:pt x="2" y="12"/>
                  </a:cubicBezTo>
                  <a:lnTo>
                    <a:pt x="1" y="11"/>
                  </a:lnTo>
                  <a:close/>
                  <a:moveTo>
                    <a:pt x="2" y="9"/>
                  </a:moveTo>
                  <a:cubicBezTo>
                    <a:pt x="2" y="9"/>
                    <a:pt x="3" y="8"/>
                    <a:pt x="4" y="8"/>
                  </a:cubicBezTo>
                  <a:lnTo>
                    <a:pt x="5" y="8"/>
                  </a:lnTo>
                  <a:cubicBezTo>
                    <a:pt x="4" y="9"/>
                    <a:pt x="4" y="10"/>
                    <a:pt x="3" y="10"/>
                  </a:cubicBezTo>
                  <a:lnTo>
                    <a:pt x="2" y="9"/>
                  </a:lnTo>
                  <a:close/>
                  <a:moveTo>
                    <a:pt x="4" y="8"/>
                  </a:moveTo>
                  <a:cubicBezTo>
                    <a:pt x="6" y="5"/>
                    <a:pt x="10" y="2"/>
                    <a:pt x="14" y="1"/>
                  </a:cubicBezTo>
                  <a:lnTo>
                    <a:pt x="14" y="2"/>
                  </a:lnTo>
                  <a:cubicBezTo>
                    <a:pt x="11" y="3"/>
                    <a:pt x="7" y="6"/>
                    <a:pt x="5" y="8"/>
                  </a:cubicBezTo>
                  <a:lnTo>
                    <a:pt x="4" y="8"/>
                  </a:lnTo>
                  <a:close/>
                  <a:moveTo>
                    <a:pt x="14" y="2"/>
                  </a:moveTo>
                  <a:lnTo>
                    <a:pt x="14" y="2"/>
                  </a:lnTo>
                  <a:lnTo>
                    <a:pt x="14" y="2"/>
                  </a:lnTo>
                  <a:close/>
                  <a:moveTo>
                    <a:pt x="14" y="1"/>
                  </a:moveTo>
                  <a:cubicBezTo>
                    <a:pt x="14" y="1"/>
                    <a:pt x="14" y="1"/>
                    <a:pt x="14" y="1"/>
                  </a:cubicBezTo>
                  <a:lnTo>
                    <a:pt x="15" y="2"/>
                  </a:lnTo>
                  <a:cubicBezTo>
                    <a:pt x="15" y="2"/>
                    <a:pt x="14" y="2"/>
                    <a:pt x="14" y="2"/>
                  </a:cubicBezTo>
                  <a:lnTo>
                    <a:pt x="14" y="1"/>
                  </a:lnTo>
                  <a:close/>
                  <a:moveTo>
                    <a:pt x="14" y="1"/>
                  </a:moveTo>
                  <a:cubicBezTo>
                    <a:pt x="16" y="0"/>
                    <a:pt x="19" y="0"/>
                    <a:pt x="21" y="0"/>
                  </a:cubicBezTo>
                  <a:lnTo>
                    <a:pt x="21" y="2"/>
                  </a:lnTo>
                  <a:cubicBezTo>
                    <a:pt x="19" y="1"/>
                    <a:pt x="16" y="2"/>
                    <a:pt x="15" y="2"/>
                  </a:cubicBezTo>
                  <a:lnTo>
                    <a:pt x="14" y="1"/>
                  </a:lnTo>
                  <a:close/>
                  <a:moveTo>
                    <a:pt x="21" y="0"/>
                  </a:moveTo>
                  <a:cubicBezTo>
                    <a:pt x="23" y="0"/>
                    <a:pt x="26" y="1"/>
                    <a:pt x="26" y="2"/>
                  </a:cubicBezTo>
                  <a:lnTo>
                    <a:pt x="25" y="2"/>
                  </a:lnTo>
                  <a:cubicBezTo>
                    <a:pt x="25" y="2"/>
                    <a:pt x="23" y="2"/>
                    <a:pt x="21" y="2"/>
                  </a:cubicBezTo>
                  <a:lnTo>
                    <a:pt x="21" y="0"/>
                  </a:lnTo>
                  <a:close/>
                  <a:moveTo>
                    <a:pt x="26" y="2"/>
                  </a:moveTo>
                  <a:lnTo>
                    <a:pt x="26" y="2"/>
                  </a:lnTo>
                  <a:lnTo>
                    <a:pt x="25" y="2"/>
                  </a:lnTo>
                  <a:lnTo>
                    <a:pt x="26" y="2"/>
                  </a:lnTo>
                  <a:close/>
                  <a:moveTo>
                    <a:pt x="26" y="2"/>
                  </a:moveTo>
                  <a:cubicBezTo>
                    <a:pt x="26" y="2"/>
                    <a:pt x="26" y="2"/>
                    <a:pt x="26" y="2"/>
                  </a:cubicBezTo>
                  <a:lnTo>
                    <a:pt x="25" y="2"/>
                  </a:lnTo>
                  <a:lnTo>
                    <a:pt x="25" y="2"/>
                  </a:lnTo>
                  <a:lnTo>
                    <a:pt x="2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4" name="Freeform 724"/>
            <p:cNvSpPr>
              <a:spLocks/>
            </p:cNvSpPr>
            <p:nvPr/>
          </p:nvSpPr>
          <p:spPr bwMode="auto">
            <a:xfrm>
              <a:off x="3367" y="1525"/>
              <a:ext cx="112" cy="56"/>
            </a:xfrm>
            <a:custGeom>
              <a:avLst/>
              <a:gdLst>
                <a:gd name="T0" fmla="*/ 20 w 20"/>
                <a:gd name="T1" fmla="*/ 1 h 10"/>
                <a:gd name="T2" fmla="*/ 0 w 20"/>
                <a:gd name="T3" fmla="*/ 5 h 10"/>
                <a:gd name="T4" fmla="*/ 20 w 20"/>
                <a:gd name="T5" fmla="*/ 1 h 10"/>
              </a:gdLst>
              <a:ahLst/>
              <a:cxnLst>
                <a:cxn ang="0">
                  <a:pos x="T0" y="T1"/>
                </a:cxn>
                <a:cxn ang="0">
                  <a:pos x="T2" y="T3"/>
                </a:cxn>
                <a:cxn ang="0">
                  <a:pos x="T4" y="T5"/>
                </a:cxn>
              </a:cxnLst>
              <a:rect l="0" t="0" r="r" b="b"/>
              <a:pathLst>
                <a:path w="20" h="10">
                  <a:moveTo>
                    <a:pt x="20" y="1"/>
                  </a:moveTo>
                  <a:cubicBezTo>
                    <a:pt x="16" y="2"/>
                    <a:pt x="5" y="0"/>
                    <a:pt x="0" y="5"/>
                  </a:cubicBezTo>
                  <a:cubicBezTo>
                    <a:pt x="6" y="8"/>
                    <a:pt x="19" y="10"/>
                    <a:pt x="20"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5" name="Freeform 725"/>
            <p:cNvSpPr>
              <a:spLocks noEditPoints="1"/>
            </p:cNvSpPr>
            <p:nvPr/>
          </p:nvSpPr>
          <p:spPr bwMode="auto">
            <a:xfrm>
              <a:off x="3362" y="1525"/>
              <a:ext cx="117" cy="45"/>
            </a:xfrm>
            <a:custGeom>
              <a:avLst/>
              <a:gdLst>
                <a:gd name="T0" fmla="*/ 21 w 21"/>
                <a:gd name="T1" fmla="*/ 1 h 8"/>
                <a:gd name="T2" fmla="*/ 21 w 21"/>
                <a:gd name="T3" fmla="*/ 1 h 8"/>
                <a:gd name="T4" fmla="*/ 20 w 21"/>
                <a:gd name="T5" fmla="*/ 0 h 8"/>
                <a:gd name="T6" fmla="*/ 20 w 21"/>
                <a:gd name="T7" fmla="*/ 0 h 8"/>
                <a:gd name="T8" fmla="*/ 21 w 21"/>
                <a:gd name="T9" fmla="*/ 1 h 8"/>
                <a:gd name="T10" fmla="*/ 21 w 21"/>
                <a:gd name="T11" fmla="*/ 1 h 8"/>
                <a:gd name="T12" fmla="*/ 21 w 21"/>
                <a:gd name="T13" fmla="*/ 1 h 8"/>
                <a:gd name="T14" fmla="*/ 21 w 21"/>
                <a:gd name="T15" fmla="*/ 1 h 8"/>
                <a:gd name="T16" fmla="*/ 21 w 21"/>
                <a:gd name="T17" fmla="*/ 1 h 8"/>
                <a:gd name="T18" fmla="*/ 16 w 21"/>
                <a:gd name="T19" fmla="*/ 2 h 8"/>
                <a:gd name="T20" fmla="*/ 16 w 21"/>
                <a:gd name="T21" fmla="*/ 0 h 8"/>
                <a:gd name="T22" fmla="*/ 20 w 21"/>
                <a:gd name="T23" fmla="*/ 0 h 8"/>
                <a:gd name="T24" fmla="*/ 21 w 21"/>
                <a:gd name="T25" fmla="*/ 1 h 8"/>
                <a:gd name="T26" fmla="*/ 16 w 21"/>
                <a:gd name="T27" fmla="*/ 2 h 8"/>
                <a:gd name="T28" fmla="*/ 1 w 21"/>
                <a:gd name="T29" fmla="*/ 5 h 8"/>
                <a:gd name="T30" fmla="*/ 0 w 21"/>
                <a:gd name="T31" fmla="*/ 5 h 8"/>
                <a:gd name="T32" fmla="*/ 16 w 21"/>
                <a:gd name="T33" fmla="*/ 0 h 8"/>
                <a:gd name="T34" fmla="*/ 16 w 21"/>
                <a:gd name="T35" fmla="*/ 2 h 8"/>
                <a:gd name="T36" fmla="*/ 1 w 21"/>
                <a:gd name="T37" fmla="*/ 6 h 8"/>
                <a:gd name="T38" fmla="*/ 0 w 21"/>
                <a:gd name="T39" fmla="*/ 5 h 8"/>
                <a:gd name="T40" fmla="*/ 0 w 21"/>
                <a:gd name="T41" fmla="*/ 5 h 8"/>
                <a:gd name="T42" fmla="*/ 1 w 21"/>
                <a:gd name="T43" fmla="*/ 5 h 8"/>
                <a:gd name="T44" fmla="*/ 1 w 21"/>
                <a:gd name="T45" fmla="*/ 6 h 8"/>
                <a:gd name="T46" fmla="*/ 1 w 21"/>
                <a:gd name="T47" fmla="*/ 4 h 8"/>
                <a:gd name="T48" fmla="*/ 10 w 21"/>
                <a:gd name="T49" fmla="*/ 7 h 8"/>
                <a:gd name="T50" fmla="*/ 10 w 21"/>
                <a:gd name="T51" fmla="*/ 8 h 8"/>
                <a:gd name="T52" fmla="*/ 1 w 21"/>
                <a:gd name="T53" fmla="*/ 6 h 8"/>
                <a:gd name="T54" fmla="*/ 1 w 21"/>
                <a:gd name="T55" fmla="*/ 4 h 8"/>
                <a:gd name="T56" fmla="*/ 10 w 21"/>
                <a:gd name="T57" fmla="*/ 7 h 8"/>
                <a:gd name="T58" fmla="*/ 16 w 21"/>
                <a:gd name="T59" fmla="*/ 6 h 8"/>
                <a:gd name="T60" fmla="*/ 16 w 21"/>
                <a:gd name="T61" fmla="*/ 7 h 8"/>
                <a:gd name="T62" fmla="*/ 10 w 21"/>
                <a:gd name="T63" fmla="*/ 8 h 8"/>
                <a:gd name="T64" fmla="*/ 10 w 21"/>
                <a:gd name="T65" fmla="*/ 7 h 8"/>
                <a:gd name="T66" fmla="*/ 16 w 21"/>
                <a:gd name="T67" fmla="*/ 6 h 8"/>
                <a:gd name="T68" fmla="*/ 19 w 21"/>
                <a:gd name="T69" fmla="*/ 3 h 8"/>
                <a:gd name="T70" fmla="*/ 20 w 21"/>
                <a:gd name="T71" fmla="*/ 4 h 8"/>
                <a:gd name="T72" fmla="*/ 16 w 21"/>
                <a:gd name="T73" fmla="*/ 7 h 8"/>
                <a:gd name="T74" fmla="*/ 16 w 21"/>
                <a:gd name="T75" fmla="*/ 6 h 8"/>
                <a:gd name="T76" fmla="*/ 19 w 21"/>
                <a:gd name="T77" fmla="*/ 3 h 8"/>
                <a:gd name="T78" fmla="*/ 20 w 21"/>
                <a:gd name="T79" fmla="*/ 1 h 8"/>
                <a:gd name="T80" fmla="*/ 21 w 21"/>
                <a:gd name="T81" fmla="*/ 1 h 8"/>
                <a:gd name="T82" fmla="*/ 20 w 21"/>
                <a:gd name="T83" fmla="*/ 4 h 8"/>
                <a:gd name="T84" fmla="*/ 19 w 21"/>
                <a:gd name="T85" fmla="*/ 3 h 8"/>
                <a:gd name="T86" fmla="*/ 20 w 21"/>
                <a:gd name="T87" fmla="*/ 0 h 8"/>
                <a:gd name="T88" fmla="*/ 21 w 21"/>
                <a:gd name="T89" fmla="*/ 0 h 8"/>
                <a:gd name="T90" fmla="*/ 21 w 21"/>
                <a:gd name="T91" fmla="*/ 1 h 8"/>
                <a:gd name="T92" fmla="*/ 21 w 21"/>
                <a:gd name="T93" fmla="*/ 1 h 8"/>
                <a:gd name="T94" fmla="*/ 20 w 21"/>
                <a:gd name="T9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8">
                  <a:moveTo>
                    <a:pt x="21" y="1"/>
                  </a:moveTo>
                  <a:lnTo>
                    <a:pt x="21" y="1"/>
                  </a:lnTo>
                  <a:lnTo>
                    <a:pt x="20" y="0"/>
                  </a:lnTo>
                  <a:lnTo>
                    <a:pt x="20" y="0"/>
                  </a:lnTo>
                  <a:lnTo>
                    <a:pt x="21" y="1"/>
                  </a:lnTo>
                  <a:close/>
                  <a:moveTo>
                    <a:pt x="21" y="1"/>
                  </a:moveTo>
                  <a:lnTo>
                    <a:pt x="21" y="1"/>
                  </a:lnTo>
                  <a:lnTo>
                    <a:pt x="21" y="1"/>
                  </a:lnTo>
                  <a:close/>
                  <a:moveTo>
                    <a:pt x="21" y="1"/>
                  </a:moveTo>
                  <a:cubicBezTo>
                    <a:pt x="20" y="2"/>
                    <a:pt x="18" y="2"/>
                    <a:pt x="16" y="2"/>
                  </a:cubicBezTo>
                  <a:lnTo>
                    <a:pt x="16" y="0"/>
                  </a:lnTo>
                  <a:cubicBezTo>
                    <a:pt x="18" y="0"/>
                    <a:pt x="19" y="0"/>
                    <a:pt x="20" y="0"/>
                  </a:cubicBezTo>
                  <a:lnTo>
                    <a:pt x="21" y="1"/>
                  </a:lnTo>
                  <a:close/>
                  <a:moveTo>
                    <a:pt x="16" y="2"/>
                  </a:moveTo>
                  <a:cubicBezTo>
                    <a:pt x="11" y="2"/>
                    <a:pt x="5" y="2"/>
                    <a:pt x="1" y="5"/>
                  </a:cubicBezTo>
                  <a:lnTo>
                    <a:pt x="0" y="5"/>
                  </a:lnTo>
                  <a:cubicBezTo>
                    <a:pt x="4" y="1"/>
                    <a:pt x="11" y="1"/>
                    <a:pt x="16" y="0"/>
                  </a:cubicBezTo>
                  <a:lnTo>
                    <a:pt x="16" y="2"/>
                  </a:lnTo>
                  <a:close/>
                  <a:moveTo>
                    <a:pt x="1" y="6"/>
                  </a:moveTo>
                  <a:lnTo>
                    <a:pt x="0" y="5"/>
                  </a:lnTo>
                  <a:lnTo>
                    <a:pt x="0" y="5"/>
                  </a:lnTo>
                  <a:lnTo>
                    <a:pt x="1" y="5"/>
                  </a:lnTo>
                  <a:lnTo>
                    <a:pt x="1" y="6"/>
                  </a:lnTo>
                  <a:close/>
                  <a:moveTo>
                    <a:pt x="1" y="4"/>
                  </a:moveTo>
                  <a:cubicBezTo>
                    <a:pt x="4" y="5"/>
                    <a:pt x="7" y="6"/>
                    <a:pt x="10" y="7"/>
                  </a:cubicBezTo>
                  <a:lnTo>
                    <a:pt x="10" y="8"/>
                  </a:lnTo>
                  <a:cubicBezTo>
                    <a:pt x="7" y="8"/>
                    <a:pt x="3" y="7"/>
                    <a:pt x="1" y="6"/>
                  </a:cubicBezTo>
                  <a:lnTo>
                    <a:pt x="1" y="4"/>
                  </a:lnTo>
                  <a:close/>
                  <a:moveTo>
                    <a:pt x="10" y="7"/>
                  </a:moveTo>
                  <a:cubicBezTo>
                    <a:pt x="12" y="7"/>
                    <a:pt x="14" y="7"/>
                    <a:pt x="16" y="6"/>
                  </a:cubicBezTo>
                  <a:lnTo>
                    <a:pt x="16" y="7"/>
                  </a:lnTo>
                  <a:cubicBezTo>
                    <a:pt x="14" y="8"/>
                    <a:pt x="12" y="8"/>
                    <a:pt x="10" y="8"/>
                  </a:cubicBezTo>
                  <a:lnTo>
                    <a:pt x="10" y="7"/>
                  </a:lnTo>
                  <a:close/>
                  <a:moveTo>
                    <a:pt x="16" y="6"/>
                  </a:moveTo>
                  <a:cubicBezTo>
                    <a:pt x="17" y="6"/>
                    <a:pt x="19" y="5"/>
                    <a:pt x="19" y="3"/>
                  </a:cubicBezTo>
                  <a:lnTo>
                    <a:pt x="20" y="4"/>
                  </a:lnTo>
                  <a:cubicBezTo>
                    <a:pt x="20" y="6"/>
                    <a:pt x="18" y="7"/>
                    <a:pt x="16" y="7"/>
                  </a:cubicBezTo>
                  <a:lnTo>
                    <a:pt x="16" y="6"/>
                  </a:lnTo>
                  <a:close/>
                  <a:moveTo>
                    <a:pt x="19" y="3"/>
                  </a:moveTo>
                  <a:cubicBezTo>
                    <a:pt x="20" y="2"/>
                    <a:pt x="20" y="2"/>
                    <a:pt x="20" y="1"/>
                  </a:cubicBezTo>
                  <a:lnTo>
                    <a:pt x="21" y="1"/>
                  </a:lnTo>
                  <a:cubicBezTo>
                    <a:pt x="21" y="2"/>
                    <a:pt x="21" y="3"/>
                    <a:pt x="20" y="4"/>
                  </a:cubicBezTo>
                  <a:lnTo>
                    <a:pt x="19" y="3"/>
                  </a:lnTo>
                  <a:close/>
                  <a:moveTo>
                    <a:pt x="20" y="0"/>
                  </a:moveTo>
                  <a:lnTo>
                    <a:pt x="21" y="0"/>
                  </a:lnTo>
                  <a:lnTo>
                    <a:pt x="21" y="1"/>
                  </a:lnTo>
                  <a:lnTo>
                    <a:pt x="21" y="1"/>
                  </a:lnTo>
                  <a:lnTo>
                    <a:pt x="20"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6" name="Freeform 726"/>
            <p:cNvSpPr>
              <a:spLocks/>
            </p:cNvSpPr>
            <p:nvPr/>
          </p:nvSpPr>
          <p:spPr bwMode="auto">
            <a:xfrm>
              <a:off x="3121" y="1430"/>
              <a:ext cx="162" cy="101"/>
            </a:xfrm>
            <a:custGeom>
              <a:avLst/>
              <a:gdLst>
                <a:gd name="T0" fmla="*/ 25 w 29"/>
                <a:gd name="T1" fmla="*/ 1 h 18"/>
                <a:gd name="T2" fmla="*/ 5 w 29"/>
                <a:gd name="T3" fmla="*/ 1 h 18"/>
                <a:gd name="T4" fmla="*/ 1 w 29"/>
                <a:gd name="T5" fmla="*/ 8 h 18"/>
                <a:gd name="T6" fmla="*/ 5 w 29"/>
                <a:gd name="T7" fmla="*/ 13 h 18"/>
                <a:gd name="T8" fmla="*/ 17 w 29"/>
                <a:gd name="T9" fmla="*/ 16 h 18"/>
                <a:gd name="T10" fmla="*/ 27 w 29"/>
                <a:gd name="T11" fmla="*/ 12 h 18"/>
                <a:gd name="T12" fmla="*/ 29 w 29"/>
                <a:gd name="T13" fmla="*/ 4 h 18"/>
                <a:gd name="T14" fmla="*/ 26 w 29"/>
                <a:gd name="T15" fmla="*/ 0 h 18"/>
                <a:gd name="T16" fmla="*/ 25 w 29"/>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25" y="1"/>
                  </a:moveTo>
                  <a:cubicBezTo>
                    <a:pt x="19" y="5"/>
                    <a:pt x="12" y="3"/>
                    <a:pt x="5" y="1"/>
                  </a:cubicBezTo>
                  <a:cubicBezTo>
                    <a:pt x="1" y="0"/>
                    <a:pt x="0" y="5"/>
                    <a:pt x="1" y="8"/>
                  </a:cubicBezTo>
                  <a:cubicBezTo>
                    <a:pt x="1" y="10"/>
                    <a:pt x="3" y="12"/>
                    <a:pt x="5" y="13"/>
                  </a:cubicBezTo>
                  <a:cubicBezTo>
                    <a:pt x="9" y="15"/>
                    <a:pt x="12" y="18"/>
                    <a:pt x="17" y="16"/>
                  </a:cubicBezTo>
                  <a:cubicBezTo>
                    <a:pt x="20" y="15"/>
                    <a:pt x="25" y="15"/>
                    <a:pt x="27" y="12"/>
                  </a:cubicBezTo>
                  <a:cubicBezTo>
                    <a:pt x="29" y="10"/>
                    <a:pt x="29" y="7"/>
                    <a:pt x="29" y="4"/>
                  </a:cubicBezTo>
                  <a:cubicBezTo>
                    <a:pt x="29" y="3"/>
                    <a:pt x="29" y="0"/>
                    <a:pt x="26" y="0"/>
                  </a:cubicBezTo>
                  <a:cubicBezTo>
                    <a:pt x="25" y="0"/>
                    <a:pt x="25" y="0"/>
                    <a:pt x="2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7" name="Freeform 727"/>
            <p:cNvSpPr>
              <a:spLocks noEditPoints="1"/>
            </p:cNvSpPr>
            <p:nvPr/>
          </p:nvSpPr>
          <p:spPr bwMode="auto">
            <a:xfrm>
              <a:off x="3121" y="1425"/>
              <a:ext cx="168" cy="106"/>
            </a:xfrm>
            <a:custGeom>
              <a:avLst/>
              <a:gdLst>
                <a:gd name="T0" fmla="*/ 15 w 30"/>
                <a:gd name="T1" fmla="*/ 4 h 19"/>
                <a:gd name="T2" fmla="*/ 15 w 30"/>
                <a:gd name="T3" fmla="*/ 5 h 19"/>
                <a:gd name="T4" fmla="*/ 15 w 30"/>
                <a:gd name="T5" fmla="*/ 4 h 19"/>
                <a:gd name="T6" fmla="*/ 5 w 30"/>
                <a:gd name="T7" fmla="*/ 3 h 19"/>
                <a:gd name="T8" fmla="*/ 5 w 30"/>
                <a:gd name="T9" fmla="*/ 3 h 19"/>
                <a:gd name="T10" fmla="*/ 6 w 30"/>
                <a:gd name="T11" fmla="*/ 2 h 19"/>
                <a:gd name="T12" fmla="*/ 3 w 30"/>
                <a:gd name="T13" fmla="*/ 2 h 19"/>
                <a:gd name="T14" fmla="*/ 2 w 30"/>
                <a:gd name="T15" fmla="*/ 4 h 19"/>
                <a:gd name="T16" fmla="*/ 3 w 30"/>
                <a:gd name="T17" fmla="*/ 3 h 19"/>
                <a:gd name="T18" fmla="*/ 0 w 30"/>
                <a:gd name="T19" fmla="*/ 5 h 19"/>
                <a:gd name="T20" fmla="*/ 1 w 30"/>
                <a:gd name="T21" fmla="*/ 5 h 19"/>
                <a:gd name="T22" fmla="*/ 0 w 30"/>
                <a:gd name="T23" fmla="*/ 5 h 19"/>
                <a:gd name="T24" fmla="*/ 1 w 30"/>
                <a:gd name="T25" fmla="*/ 9 h 19"/>
                <a:gd name="T26" fmla="*/ 1 w 30"/>
                <a:gd name="T27" fmla="*/ 9 h 19"/>
                <a:gd name="T28" fmla="*/ 1 w 30"/>
                <a:gd name="T29" fmla="*/ 9 h 19"/>
                <a:gd name="T30" fmla="*/ 1 w 30"/>
                <a:gd name="T31" fmla="*/ 9 h 19"/>
                <a:gd name="T32" fmla="*/ 2 w 30"/>
                <a:gd name="T33" fmla="*/ 10 h 19"/>
                <a:gd name="T34" fmla="*/ 1 w 30"/>
                <a:gd name="T35" fmla="*/ 9 h 19"/>
                <a:gd name="T36" fmla="*/ 1 w 30"/>
                <a:gd name="T37" fmla="*/ 11 h 19"/>
                <a:gd name="T38" fmla="*/ 2 w 30"/>
                <a:gd name="T39" fmla="*/ 11 h 19"/>
                <a:gd name="T40" fmla="*/ 1 w 30"/>
                <a:gd name="T41" fmla="*/ 11 h 19"/>
                <a:gd name="T42" fmla="*/ 5 w 30"/>
                <a:gd name="T43" fmla="*/ 13 h 19"/>
                <a:gd name="T44" fmla="*/ 5 w 30"/>
                <a:gd name="T45" fmla="*/ 13 h 19"/>
                <a:gd name="T46" fmla="*/ 5 w 30"/>
                <a:gd name="T47" fmla="*/ 14 h 19"/>
                <a:gd name="T48" fmla="*/ 8 w 30"/>
                <a:gd name="T49" fmla="*/ 15 h 19"/>
                <a:gd name="T50" fmla="*/ 5 w 30"/>
                <a:gd name="T51" fmla="*/ 13 h 19"/>
                <a:gd name="T52" fmla="*/ 17 w 30"/>
                <a:gd name="T53" fmla="*/ 18 h 19"/>
                <a:gd name="T54" fmla="*/ 16 w 30"/>
                <a:gd name="T55" fmla="*/ 16 h 19"/>
                <a:gd name="T56" fmla="*/ 16 w 30"/>
                <a:gd name="T57" fmla="*/ 16 h 19"/>
                <a:gd name="T58" fmla="*/ 17 w 30"/>
                <a:gd name="T59" fmla="*/ 18 h 19"/>
                <a:gd name="T60" fmla="*/ 16 w 30"/>
                <a:gd name="T61" fmla="*/ 16 h 19"/>
                <a:gd name="T62" fmla="*/ 16 w 30"/>
                <a:gd name="T63" fmla="*/ 16 h 19"/>
                <a:gd name="T64" fmla="*/ 20 w 30"/>
                <a:gd name="T65" fmla="*/ 17 h 19"/>
                <a:gd name="T66" fmla="*/ 20 w 30"/>
                <a:gd name="T67" fmla="*/ 15 h 19"/>
                <a:gd name="T68" fmla="*/ 20 w 30"/>
                <a:gd name="T69" fmla="*/ 17 h 19"/>
                <a:gd name="T70" fmla="*/ 28 w 30"/>
                <a:gd name="T71" fmla="*/ 13 h 19"/>
                <a:gd name="T72" fmla="*/ 27 w 30"/>
                <a:gd name="T73" fmla="*/ 13 h 19"/>
                <a:gd name="T74" fmla="*/ 28 w 30"/>
                <a:gd name="T75" fmla="*/ 13 h 19"/>
                <a:gd name="T76" fmla="*/ 28 w 30"/>
                <a:gd name="T77" fmla="*/ 5 h 19"/>
                <a:gd name="T78" fmla="*/ 28 w 30"/>
                <a:gd name="T79" fmla="*/ 8 h 19"/>
                <a:gd name="T80" fmla="*/ 29 w 30"/>
                <a:gd name="T81" fmla="*/ 5 h 19"/>
                <a:gd name="T82" fmla="*/ 28 w 30"/>
                <a:gd name="T83" fmla="*/ 5 h 19"/>
                <a:gd name="T84" fmla="*/ 28 w 30"/>
                <a:gd name="T85" fmla="*/ 5 h 19"/>
                <a:gd name="T86" fmla="*/ 29 w 30"/>
                <a:gd name="T87" fmla="*/ 2 h 19"/>
                <a:gd name="T88" fmla="*/ 28 w 30"/>
                <a:gd name="T89" fmla="*/ 3 h 19"/>
                <a:gd name="T90" fmla="*/ 29 w 30"/>
                <a:gd name="T91" fmla="*/ 2 h 19"/>
                <a:gd name="T92" fmla="*/ 26 w 30"/>
                <a:gd name="T93" fmla="*/ 1 h 19"/>
                <a:gd name="T94" fmla="*/ 26 w 30"/>
                <a:gd name="T95" fmla="*/ 2 h 19"/>
                <a:gd name="T96" fmla="*/ 26 w 30"/>
                <a:gd name="T97" fmla="*/ 1 h 19"/>
                <a:gd name="T98" fmla="*/ 25 w 30"/>
                <a:gd name="T99" fmla="*/ 2 h 19"/>
                <a:gd name="T100" fmla="*/ 26 w 30"/>
                <a:gd name="T101" fmla="*/ 1 h 19"/>
                <a:gd name="T102" fmla="*/ 24 w 30"/>
                <a:gd name="T10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5" y="2"/>
                  </a:moveTo>
                  <a:cubicBezTo>
                    <a:pt x="22" y="5"/>
                    <a:pt x="19" y="5"/>
                    <a:pt x="15" y="5"/>
                  </a:cubicBezTo>
                  <a:lnTo>
                    <a:pt x="15" y="4"/>
                  </a:lnTo>
                  <a:cubicBezTo>
                    <a:pt x="18" y="4"/>
                    <a:pt x="21" y="3"/>
                    <a:pt x="24" y="1"/>
                  </a:cubicBezTo>
                  <a:lnTo>
                    <a:pt x="25" y="2"/>
                  </a:lnTo>
                  <a:close/>
                  <a:moveTo>
                    <a:pt x="15" y="5"/>
                  </a:moveTo>
                  <a:cubicBezTo>
                    <a:pt x="12" y="5"/>
                    <a:pt x="8" y="4"/>
                    <a:pt x="5" y="3"/>
                  </a:cubicBezTo>
                  <a:lnTo>
                    <a:pt x="6" y="2"/>
                  </a:lnTo>
                  <a:cubicBezTo>
                    <a:pt x="9" y="3"/>
                    <a:pt x="12" y="3"/>
                    <a:pt x="15" y="4"/>
                  </a:cubicBezTo>
                  <a:lnTo>
                    <a:pt x="15" y="5"/>
                  </a:lnTo>
                  <a:close/>
                  <a:moveTo>
                    <a:pt x="5" y="3"/>
                  </a:moveTo>
                  <a:lnTo>
                    <a:pt x="5" y="3"/>
                  </a:lnTo>
                  <a:lnTo>
                    <a:pt x="5" y="2"/>
                  </a:lnTo>
                  <a:lnTo>
                    <a:pt x="5" y="3"/>
                  </a:lnTo>
                  <a:close/>
                  <a:moveTo>
                    <a:pt x="5" y="3"/>
                  </a:moveTo>
                  <a:cubicBezTo>
                    <a:pt x="4" y="3"/>
                    <a:pt x="4" y="3"/>
                    <a:pt x="3" y="3"/>
                  </a:cubicBezTo>
                  <a:lnTo>
                    <a:pt x="3" y="2"/>
                  </a:lnTo>
                  <a:cubicBezTo>
                    <a:pt x="4" y="1"/>
                    <a:pt x="5" y="1"/>
                    <a:pt x="6" y="2"/>
                  </a:cubicBezTo>
                  <a:lnTo>
                    <a:pt x="5" y="3"/>
                  </a:lnTo>
                  <a:close/>
                  <a:moveTo>
                    <a:pt x="3" y="2"/>
                  </a:moveTo>
                  <a:lnTo>
                    <a:pt x="3" y="2"/>
                  </a:lnTo>
                  <a:lnTo>
                    <a:pt x="3" y="2"/>
                  </a:lnTo>
                  <a:close/>
                  <a:moveTo>
                    <a:pt x="3" y="3"/>
                  </a:moveTo>
                  <a:cubicBezTo>
                    <a:pt x="3" y="3"/>
                    <a:pt x="2" y="3"/>
                    <a:pt x="2" y="4"/>
                  </a:cubicBezTo>
                  <a:lnTo>
                    <a:pt x="1" y="3"/>
                  </a:lnTo>
                  <a:cubicBezTo>
                    <a:pt x="1" y="2"/>
                    <a:pt x="2" y="2"/>
                    <a:pt x="3" y="2"/>
                  </a:cubicBezTo>
                  <a:lnTo>
                    <a:pt x="3" y="3"/>
                  </a:lnTo>
                  <a:close/>
                  <a:moveTo>
                    <a:pt x="2" y="4"/>
                  </a:moveTo>
                  <a:cubicBezTo>
                    <a:pt x="2" y="4"/>
                    <a:pt x="1" y="5"/>
                    <a:pt x="1" y="5"/>
                  </a:cubicBezTo>
                  <a:lnTo>
                    <a:pt x="0" y="5"/>
                  </a:lnTo>
                  <a:cubicBezTo>
                    <a:pt x="0" y="4"/>
                    <a:pt x="1" y="4"/>
                    <a:pt x="1" y="3"/>
                  </a:cubicBezTo>
                  <a:lnTo>
                    <a:pt x="2" y="4"/>
                  </a:lnTo>
                  <a:close/>
                  <a:moveTo>
                    <a:pt x="1" y="5"/>
                  </a:moveTo>
                  <a:cubicBezTo>
                    <a:pt x="1" y="7"/>
                    <a:pt x="1" y="8"/>
                    <a:pt x="1" y="9"/>
                  </a:cubicBezTo>
                  <a:lnTo>
                    <a:pt x="0" y="10"/>
                  </a:lnTo>
                  <a:cubicBezTo>
                    <a:pt x="0" y="8"/>
                    <a:pt x="0" y="6"/>
                    <a:pt x="0" y="5"/>
                  </a:cubicBezTo>
                  <a:lnTo>
                    <a:pt x="1" y="5"/>
                  </a:lnTo>
                  <a:close/>
                  <a:moveTo>
                    <a:pt x="1" y="9"/>
                  </a:moveTo>
                  <a:lnTo>
                    <a:pt x="1" y="9"/>
                  </a:lnTo>
                  <a:lnTo>
                    <a:pt x="1" y="9"/>
                  </a:lnTo>
                  <a:close/>
                  <a:moveTo>
                    <a:pt x="1" y="9"/>
                  </a:moveTo>
                  <a:lnTo>
                    <a:pt x="1" y="9"/>
                  </a:lnTo>
                  <a:lnTo>
                    <a:pt x="0" y="10"/>
                  </a:lnTo>
                  <a:lnTo>
                    <a:pt x="0" y="10"/>
                  </a:lnTo>
                  <a:lnTo>
                    <a:pt x="1" y="9"/>
                  </a:lnTo>
                  <a:close/>
                  <a:moveTo>
                    <a:pt x="0" y="10"/>
                  </a:moveTo>
                  <a:lnTo>
                    <a:pt x="0" y="10"/>
                  </a:lnTo>
                  <a:lnTo>
                    <a:pt x="1" y="9"/>
                  </a:lnTo>
                  <a:lnTo>
                    <a:pt x="0" y="10"/>
                  </a:lnTo>
                  <a:close/>
                  <a:moveTo>
                    <a:pt x="1" y="9"/>
                  </a:moveTo>
                  <a:cubicBezTo>
                    <a:pt x="1" y="9"/>
                    <a:pt x="2" y="10"/>
                    <a:pt x="2" y="10"/>
                  </a:cubicBezTo>
                  <a:lnTo>
                    <a:pt x="0" y="11"/>
                  </a:lnTo>
                  <a:cubicBezTo>
                    <a:pt x="0" y="10"/>
                    <a:pt x="0" y="10"/>
                    <a:pt x="0" y="10"/>
                  </a:cubicBezTo>
                  <a:lnTo>
                    <a:pt x="1" y="9"/>
                  </a:lnTo>
                  <a:close/>
                  <a:moveTo>
                    <a:pt x="2" y="10"/>
                  </a:moveTo>
                  <a:cubicBezTo>
                    <a:pt x="2" y="10"/>
                    <a:pt x="2" y="10"/>
                    <a:pt x="2" y="11"/>
                  </a:cubicBezTo>
                  <a:lnTo>
                    <a:pt x="1" y="11"/>
                  </a:lnTo>
                  <a:cubicBezTo>
                    <a:pt x="1" y="11"/>
                    <a:pt x="1" y="11"/>
                    <a:pt x="0" y="11"/>
                  </a:cubicBezTo>
                  <a:lnTo>
                    <a:pt x="2" y="10"/>
                  </a:lnTo>
                  <a:close/>
                  <a:moveTo>
                    <a:pt x="2" y="11"/>
                  </a:moveTo>
                  <a:cubicBezTo>
                    <a:pt x="3" y="12"/>
                    <a:pt x="4" y="13"/>
                    <a:pt x="5" y="13"/>
                  </a:cubicBezTo>
                  <a:lnTo>
                    <a:pt x="5" y="15"/>
                  </a:lnTo>
                  <a:cubicBezTo>
                    <a:pt x="3" y="14"/>
                    <a:pt x="2" y="13"/>
                    <a:pt x="1" y="11"/>
                  </a:cubicBezTo>
                  <a:lnTo>
                    <a:pt x="2" y="11"/>
                  </a:lnTo>
                  <a:close/>
                  <a:moveTo>
                    <a:pt x="5" y="13"/>
                  </a:moveTo>
                  <a:lnTo>
                    <a:pt x="5" y="13"/>
                  </a:lnTo>
                  <a:lnTo>
                    <a:pt x="5" y="15"/>
                  </a:lnTo>
                  <a:lnTo>
                    <a:pt x="5" y="15"/>
                  </a:lnTo>
                  <a:lnTo>
                    <a:pt x="5" y="13"/>
                  </a:lnTo>
                  <a:close/>
                  <a:moveTo>
                    <a:pt x="5" y="13"/>
                  </a:moveTo>
                  <a:lnTo>
                    <a:pt x="5" y="13"/>
                  </a:lnTo>
                  <a:lnTo>
                    <a:pt x="5" y="14"/>
                  </a:lnTo>
                  <a:lnTo>
                    <a:pt x="5" y="13"/>
                  </a:lnTo>
                  <a:close/>
                  <a:moveTo>
                    <a:pt x="5" y="13"/>
                  </a:moveTo>
                  <a:cubicBezTo>
                    <a:pt x="6" y="14"/>
                    <a:pt x="7" y="14"/>
                    <a:pt x="8" y="15"/>
                  </a:cubicBezTo>
                  <a:lnTo>
                    <a:pt x="7" y="16"/>
                  </a:lnTo>
                  <a:cubicBezTo>
                    <a:pt x="6" y="15"/>
                    <a:pt x="5" y="15"/>
                    <a:pt x="4" y="15"/>
                  </a:cubicBezTo>
                  <a:lnTo>
                    <a:pt x="5" y="13"/>
                  </a:lnTo>
                  <a:close/>
                  <a:moveTo>
                    <a:pt x="8" y="15"/>
                  </a:moveTo>
                  <a:cubicBezTo>
                    <a:pt x="11" y="16"/>
                    <a:pt x="13" y="17"/>
                    <a:pt x="16" y="16"/>
                  </a:cubicBezTo>
                  <a:lnTo>
                    <a:pt x="17" y="18"/>
                  </a:lnTo>
                  <a:cubicBezTo>
                    <a:pt x="13" y="19"/>
                    <a:pt x="10" y="17"/>
                    <a:pt x="7" y="16"/>
                  </a:cubicBezTo>
                  <a:lnTo>
                    <a:pt x="8" y="15"/>
                  </a:lnTo>
                  <a:close/>
                  <a:moveTo>
                    <a:pt x="16" y="16"/>
                  </a:moveTo>
                  <a:lnTo>
                    <a:pt x="16" y="16"/>
                  </a:lnTo>
                  <a:lnTo>
                    <a:pt x="17" y="17"/>
                  </a:lnTo>
                  <a:lnTo>
                    <a:pt x="16" y="16"/>
                  </a:lnTo>
                  <a:close/>
                  <a:moveTo>
                    <a:pt x="16" y="16"/>
                  </a:moveTo>
                  <a:lnTo>
                    <a:pt x="16" y="16"/>
                  </a:lnTo>
                  <a:lnTo>
                    <a:pt x="17" y="18"/>
                  </a:lnTo>
                  <a:lnTo>
                    <a:pt x="17" y="18"/>
                  </a:lnTo>
                  <a:lnTo>
                    <a:pt x="16" y="16"/>
                  </a:lnTo>
                  <a:close/>
                  <a:moveTo>
                    <a:pt x="16" y="16"/>
                  </a:moveTo>
                  <a:lnTo>
                    <a:pt x="16" y="16"/>
                  </a:lnTo>
                  <a:lnTo>
                    <a:pt x="17" y="17"/>
                  </a:lnTo>
                  <a:lnTo>
                    <a:pt x="16" y="16"/>
                  </a:lnTo>
                  <a:close/>
                  <a:moveTo>
                    <a:pt x="16" y="16"/>
                  </a:moveTo>
                  <a:cubicBezTo>
                    <a:pt x="18" y="16"/>
                    <a:pt x="19" y="16"/>
                    <a:pt x="20" y="15"/>
                  </a:cubicBezTo>
                  <a:lnTo>
                    <a:pt x="20" y="17"/>
                  </a:lnTo>
                  <a:cubicBezTo>
                    <a:pt x="19" y="17"/>
                    <a:pt x="18" y="17"/>
                    <a:pt x="17" y="18"/>
                  </a:cubicBezTo>
                  <a:lnTo>
                    <a:pt x="16" y="16"/>
                  </a:lnTo>
                  <a:close/>
                  <a:moveTo>
                    <a:pt x="20" y="15"/>
                  </a:moveTo>
                  <a:cubicBezTo>
                    <a:pt x="23" y="15"/>
                    <a:pt x="25" y="14"/>
                    <a:pt x="27" y="13"/>
                  </a:cubicBezTo>
                  <a:lnTo>
                    <a:pt x="28" y="13"/>
                  </a:lnTo>
                  <a:cubicBezTo>
                    <a:pt x="26" y="15"/>
                    <a:pt x="23" y="16"/>
                    <a:pt x="20" y="17"/>
                  </a:cubicBezTo>
                  <a:lnTo>
                    <a:pt x="20" y="15"/>
                  </a:lnTo>
                  <a:close/>
                  <a:moveTo>
                    <a:pt x="28" y="13"/>
                  </a:moveTo>
                  <a:lnTo>
                    <a:pt x="28" y="13"/>
                  </a:lnTo>
                  <a:lnTo>
                    <a:pt x="27" y="13"/>
                  </a:lnTo>
                  <a:lnTo>
                    <a:pt x="28" y="13"/>
                  </a:lnTo>
                  <a:close/>
                  <a:moveTo>
                    <a:pt x="27" y="13"/>
                  </a:moveTo>
                  <a:cubicBezTo>
                    <a:pt x="28" y="11"/>
                    <a:pt x="28" y="9"/>
                    <a:pt x="28" y="8"/>
                  </a:cubicBezTo>
                  <a:lnTo>
                    <a:pt x="30" y="8"/>
                  </a:lnTo>
                  <a:cubicBezTo>
                    <a:pt x="29" y="10"/>
                    <a:pt x="29" y="12"/>
                    <a:pt x="28" y="13"/>
                  </a:cubicBezTo>
                  <a:lnTo>
                    <a:pt x="27" y="13"/>
                  </a:lnTo>
                  <a:close/>
                  <a:moveTo>
                    <a:pt x="28" y="8"/>
                  </a:moveTo>
                  <a:cubicBezTo>
                    <a:pt x="28" y="7"/>
                    <a:pt x="28" y="6"/>
                    <a:pt x="28" y="5"/>
                  </a:cubicBezTo>
                  <a:lnTo>
                    <a:pt x="30" y="5"/>
                  </a:lnTo>
                  <a:cubicBezTo>
                    <a:pt x="30" y="6"/>
                    <a:pt x="30" y="7"/>
                    <a:pt x="30" y="8"/>
                  </a:cubicBezTo>
                  <a:lnTo>
                    <a:pt x="28" y="8"/>
                  </a:lnTo>
                  <a:close/>
                  <a:moveTo>
                    <a:pt x="30" y="5"/>
                  </a:moveTo>
                  <a:lnTo>
                    <a:pt x="30" y="5"/>
                  </a:lnTo>
                  <a:lnTo>
                    <a:pt x="29" y="5"/>
                  </a:lnTo>
                  <a:lnTo>
                    <a:pt x="30" y="5"/>
                  </a:lnTo>
                  <a:close/>
                  <a:moveTo>
                    <a:pt x="28" y="5"/>
                  </a:moveTo>
                  <a:cubicBezTo>
                    <a:pt x="28" y="5"/>
                    <a:pt x="28" y="5"/>
                    <a:pt x="28" y="5"/>
                  </a:cubicBezTo>
                  <a:lnTo>
                    <a:pt x="30" y="5"/>
                  </a:lnTo>
                  <a:cubicBezTo>
                    <a:pt x="30" y="5"/>
                    <a:pt x="30" y="5"/>
                    <a:pt x="30" y="5"/>
                  </a:cubicBezTo>
                  <a:lnTo>
                    <a:pt x="28" y="5"/>
                  </a:lnTo>
                  <a:close/>
                  <a:moveTo>
                    <a:pt x="28" y="5"/>
                  </a:moveTo>
                  <a:cubicBezTo>
                    <a:pt x="28" y="4"/>
                    <a:pt x="28" y="3"/>
                    <a:pt x="28" y="3"/>
                  </a:cubicBezTo>
                  <a:lnTo>
                    <a:pt x="29" y="2"/>
                  </a:lnTo>
                  <a:cubicBezTo>
                    <a:pt x="30" y="3"/>
                    <a:pt x="30" y="4"/>
                    <a:pt x="30" y="5"/>
                  </a:cubicBezTo>
                  <a:lnTo>
                    <a:pt x="28" y="5"/>
                  </a:lnTo>
                  <a:close/>
                  <a:moveTo>
                    <a:pt x="28" y="3"/>
                  </a:moveTo>
                  <a:cubicBezTo>
                    <a:pt x="28" y="2"/>
                    <a:pt x="27" y="2"/>
                    <a:pt x="26" y="2"/>
                  </a:cubicBezTo>
                  <a:lnTo>
                    <a:pt x="26" y="0"/>
                  </a:lnTo>
                  <a:cubicBezTo>
                    <a:pt x="28" y="0"/>
                    <a:pt x="29" y="1"/>
                    <a:pt x="29" y="2"/>
                  </a:cubicBezTo>
                  <a:lnTo>
                    <a:pt x="28" y="3"/>
                  </a:lnTo>
                  <a:close/>
                  <a:moveTo>
                    <a:pt x="26" y="2"/>
                  </a:moveTo>
                  <a:cubicBezTo>
                    <a:pt x="26" y="1"/>
                    <a:pt x="26" y="1"/>
                    <a:pt x="26" y="1"/>
                  </a:cubicBezTo>
                  <a:lnTo>
                    <a:pt x="26" y="0"/>
                  </a:lnTo>
                  <a:cubicBezTo>
                    <a:pt x="26" y="0"/>
                    <a:pt x="26" y="0"/>
                    <a:pt x="26" y="0"/>
                  </a:cubicBezTo>
                  <a:lnTo>
                    <a:pt x="26" y="2"/>
                  </a:lnTo>
                  <a:close/>
                  <a:moveTo>
                    <a:pt x="26" y="1"/>
                  </a:moveTo>
                  <a:lnTo>
                    <a:pt x="26" y="1"/>
                  </a:lnTo>
                  <a:lnTo>
                    <a:pt x="26" y="1"/>
                  </a:lnTo>
                  <a:lnTo>
                    <a:pt x="26" y="1"/>
                  </a:lnTo>
                  <a:close/>
                  <a:moveTo>
                    <a:pt x="26" y="1"/>
                  </a:moveTo>
                  <a:cubicBezTo>
                    <a:pt x="26" y="1"/>
                    <a:pt x="26" y="2"/>
                    <a:pt x="25" y="2"/>
                  </a:cubicBezTo>
                  <a:lnTo>
                    <a:pt x="24" y="1"/>
                  </a:lnTo>
                  <a:cubicBezTo>
                    <a:pt x="25" y="0"/>
                    <a:pt x="25" y="0"/>
                    <a:pt x="26" y="0"/>
                  </a:cubicBezTo>
                  <a:lnTo>
                    <a:pt x="26" y="1"/>
                  </a:lnTo>
                  <a:close/>
                  <a:moveTo>
                    <a:pt x="25" y="2"/>
                  </a:moveTo>
                  <a:cubicBezTo>
                    <a:pt x="25" y="2"/>
                    <a:pt x="25" y="2"/>
                    <a:pt x="25" y="2"/>
                  </a:cubicBezTo>
                  <a:lnTo>
                    <a:pt x="24" y="1"/>
                  </a:lnTo>
                  <a:cubicBezTo>
                    <a:pt x="24" y="1"/>
                    <a:pt x="24" y="1"/>
                    <a:pt x="24" y="1"/>
                  </a:cubicBezTo>
                  <a:lnTo>
                    <a:pt x="2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8" name="Freeform 728"/>
            <p:cNvSpPr>
              <a:spLocks/>
            </p:cNvSpPr>
            <p:nvPr/>
          </p:nvSpPr>
          <p:spPr bwMode="auto">
            <a:xfrm>
              <a:off x="3127" y="1347"/>
              <a:ext cx="111" cy="95"/>
            </a:xfrm>
            <a:custGeom>
              <a:avLst/>
              <a:gdLst>
                <a:gd name="T0" fmla="*/ 12 w 20"/>
                <a:gd name="T1" fmla="*/ 1 h 17"/>
                <a:gd name="T2" fmla="*/ 4 w 20"/>
                <a:gd name="T3" fmla="*/ 3 h 17"/>
                <a:gd name="T4" fmla="*/ 3 w 20"/>
                <a:gd name="T5" fmla="*/ 11 h 17"/>
                <a:gd name="T6" fmla="*/ 17 w 20"/>
                <a:gd name="T7" fmla="*/ 16 h 17"/>
                <a:gd name="T8" fmla="*/ 20 w 20"/>
                <a:gd name="T9" fmla="*/ 12 h 17"/>
                <a:gd name="T10" fmla="*/ 17 w 20"/>
                <a:gd name="T11" fmla="*/ 6 h 17"/>
                <a:gd name="T12" fmla="*/ 16 w 20"/>
                <a:gd name="T13" fmla="*/ 1 h 17"/>
                <a:gd name="T14" fmla="*/ 12 w 20"/>
                <a:gd name="T15" fmla="*/ 1 h 17"/>
                <a:gd name="T16" fmla="*/ 12 w 20"/>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7">
                  <a:moveTo>
                    <a:pt x="12" y="1"/>
                  </a:moveTo>
                  <a:cubicBezTo>
                    <a:pt x="8" y="1"/>
                    <a:pt x="6" y="2"/>
                    <a:pt x="4" y="3"/>
                  </a:cubicBezTo>
                  <a:cubicBezTo>
                    <a:pt x="1" y="5"/>
                    <a:pt x="0" y="9"/>
                    <a:pt x="3" y="11"/>
                  </a:cubicBezTo>
                  <a:cubicBezTo>
                    <a:pt x="7" y="15"/>
                    <a:pt x="12" y="16"/>
                    <a:pt x="17" y="16"/>
                  </a:cubicBezTo>
                  <a:cubicBezTo>
                    <a:pt x="19" y="17"/>
                    <a:pt x="20" y="14"/>
                    <a:pt x="20" y="12"/>
                  </a:cubicBezTo>
                  <a:cubicBezTo>
                    <a:pt x="20" y="10"/>
                    <a:pt x="18" y="8"/>
                    <a:pt x="17" y="6"/>
                  </a:cubicBezTo>
                  <a:cubicBezTo>
                    <a:pt x="17" y="5"/>
                    <a:pt x="17" y="3"/>
                    <a:pt x="16" y="1"/>
                  </a:cubicBezTo>
                  <a:cubicBezTo>
                    <a:pt x="15" y="0"/>
                    <a:pt x="14" y="1"/>
                    <a:pt x="12" y="1"/>
                  </a:cubicBezTo>
                  <a:cubicBezTo>
                    <a:pt x="12" y="1"/>
                    <a:pt x="12" y="1"/>
                    <a:pt x="1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49" name="Freeform 729"/>
            <p:cNvSpPr>
              <a:spLocks noEditPoints="1"/>
            </p:cNvSpPr>
            <p:nvPr/>
          </p:nvSpPr>
          <p:spPr bwMode="auto">
            <a:xfrm>
              <a:off x="3127" y="1341"/>
              <a:ext cx="111" cy="101"/>
            </a:xfrm>
            <a:custGeom>
              <a:avLst/>
              <a:gdLst>
                <a:gd name="T0" fmla="*/ 5 w 20"/>
                <a:gd name="T1" fmla="*/ 3 h 18"/>
                <a:gd name="T2" fmla="*/ 5 w 20"/>
                <a:gd name="T3" fmla="*/ 3 h 18"/>
                <a:gd name="T4" fmla="*/ 5 w 20"/>
                <a:gd name="T5" fmla="*/ 3 h 18"/>
                <a:gd name="T6" fmla="*/ 3 w 20"/>
                <a:gd name="T7" fmla="*/ 4 h 18"/>
                <a:gd name="T8" fmla="*/ 3 w 20"/>
                <a:gd name="T9" fmla="*/ 4 h 18"/>
                <a:gd name="T10" fmla="*/ 3 w 20"/>
                <a:gd name="T11" fmla="*/ 4 h 18"/>
                <a:gd name="T12" fmla="*/ 2 w 20"/>
                <a:gd name="T13" fmla="*/ 5 h 18"/>
                <a:gd name="T14" fmla="*/ 3 w 20"/>
                <a:gd name="T15" fmla="*/ 6 h 18"/>
                <a:gd name="T16" fmla="*/ 2 w 20"/>
                <a:gd name="T17" fmla="*/ 5 h 18"/>
                <a:gd name="T18" fmla="*/ 2 w 20"/>
                <a:gd name="T19" fmla="*/ 10 h 18"/>
                <a:gd name="T20" fmla="*/ 2 w 20"/>
                <a:gd name="T21" fmla="*/ 8 h 18"/>
                <a:gd name="T22" fmla="*/ 2 w 20"/>
                <a:gd name="T23" fmla="*/ 13 h 18"/>
                <a:gd name="T24" fmla="*/ 3 w 20"/>
                <a:gd name="T25" fmla="*/ 12 h 18"/>
                <a:gd name="T26" fmla="*/ 3 w 20"/>
                <a:gd name="T27" fmla="*/ 12 h 18"/>
                <a:gd name="T28" fmla="*/ 2 w 20"/>
                <a:gd name="T29" fmla="*/ 13 h 18"/>
                <a:gd name="T30" fmla="*/ 17 w 20"/>
                <a:gd name="T31" fmla="*/ 17 h 18"/>
                <a:gd name="T32" fmla="*/ 10 w 20"/>
                <a:gd name="T33" fmla="*/ 15 h 18"/>
                <a:gd name="T34" fmla="*/ 17 w 20"/>
                <a:gd name="T35" fmla="*/ 17 h 18"/>
                <a:gd name="T36" fmla="*/ 18 w 20"/>
                <a:gd name="T37" fmla="*/ 18 h 18"/>
                <a:gd name="T38" fmla="*/ 18 w 20"/>
                <a:gd name="T39" fmla="*/ 17 h 18"/>
                <a:gd name="T40" fmla="*/ 18 w 20"/>
                <a:gd name="T41" fmla="*/ 18 h 18"/>
                <a:gd name="T42" fmla="*/ 19 w 20"/>
                <a:gd name="T43" fmla="*/ 15 h 18"/>
                <a:gd name="T44" fmla="*/ 19 w 20"/>
                <a:gd name="T45" fmla="*/ 16 h 18"/>
                <a:gd name="T46" fmla="*/ 20 w 20"/>
                <a:gd name="T47" fmla="*/ 13 h 18"/>
                <a:gd name="T48" fmla="*/ 19 w 20"/>
                <a:gd name="T49" fmla="*/ 13 h 18"/>
                <a:gd name="T50" fmla="*/ 19 w 20"/>
                <a:gd name="T51" fmla="*/ 13 h 18"/>
                <a:gd name="T52" fmla="*/ 19 w 20"/>
                <a:gd name="T53" fmla="*/ 9 h 18"/>
                <a:gd name="T54" fmla="*/ 18 w 20"/>
                <a:gd name="T55" fmla="*/ 10 h 18"/>
                <a:gd name="T56" fmla="*/ 19 w 20"/>
                <a:gd name="T57" fmla="*/ 9 h 18"/>
                <a:gd name="T58" fmla="*/ 17 w 20"/>
                <a:gd name="T59" fmla="*/ 7 h 18"/>
                <a:gd name="T60" fmla="*/ 17 w 20"/>
                <a:gd name="T61" fmla="*/ 7 h 18"/>
                <a:gd name="T62" fmla="*/ 17 w 20"/>
                <a:gd name="T63" fmla="*/ 7 h 18"/>
                <a:gd name="T64" fmla="*/ 17 w 20"/>
                <a:gd name="T65" fmla="*/ 7 h 18"/>
                <a:gd name="T66" fmla="*/ 18 w 20"/>
                <a:gd name="T67" fmla="*/ 5 h 18"/>
                <a:gd name="T68" fmla="*/ 16 w 20"/>
                <a:gd name="T69" fmla="*/ 6 h 18"/>
                <a:gd name="T70" fmla="*/ 18 w 20"/>
                <a:gd name="T71" fmla="*/ 5 h 18"/>
                <a:gd name="T72" fmla="*/ 17 w 20"/>
                <a:gd name="T73" fmla="*/ 2 h 18"/>
                <a:gd name="T74" fmla="*/ 16 w 20"/>
                <a:gd name="T75" fmla="*/ 2 h 18"/>
                <a:gd name="T76" fmla="*/ 17 w 20"/>
                <a:gd name="T77" fmla="*/ 2 h 18"/>
                <a:gd name="T78" fmla="*/ 12 w 20"/>
                <a:gd name="T79" fmla="*/ 2 h 18"/>
                <a:gd name="T80" fmla="*/ 13 w 20"/>
                <a:gd name="T81" fmla="*/ 2 h 18"/>
                <a:gd name="T82" fmla="*/ 12 w 20"/>
                <a:gd name="T83" fmla="*/ 1 h 18"/>
                <a:gd name="T84" fmla="*/ 12 w 20"/>
                <a:gd name="T85" fmla="*/ 1 h 18"/>
                <a:gd name="T86" fmla="*/ 13 w 20"/>
                <a:gd name="T87" fmla="*/ 1 h 18"/>
                <a:gd name="T88" fmla="*/ 13 w 20"/>
                <a:gd name="T89" fmla="*/ 1 h 18"/>
                <a:gd name="T90" fmla="*/ 12 w 20"/>
                <a:gd name="T91" fmla="*/ 2 h 18"/>
                <a:gd name="T92" fmla="*/ 13 w 20"/>
                <a:gd name="T93" fmla="*/ 1 h 18"/>
                <a:gd name="T94" fmla="*/ 12 w 20"/>
                <a:gd name="T95" fmla="*/ 1 h 18"/>
                <a:gd name="T96" fmla="*/ 12 w 20"/>
                <a:gd name="T97" fmla="*/ 1 h 18"/>
                <a:gd name="T98" fmla="*/ 12 w 20"/>
                <a:gd name="T99" fmla="*/ 2 h 18"/>
                <a:gd name="T100" fmla="*/ 13 w 20"/>
                <a:gd name="T101" fmla="*/ 1 h 18"/>
                <a:gd name="T102" fmla="*/ 12 w 20"/>
                <a:gd name="T10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18">
                  <a:moveTo>
                    <a:pt x="12" y="2"/>
                  </a:moveTo>
                  <a:cubicBezTo>
                    <a:pt x="9" y="3"/>
                    <a:pt x="7" y="3"/>
                    <a:pt x="6" y="4"/>
                  </a:cubicBezTo>
                  <a:lnTo>
                    <a:pt x="5" y="3"/>
                  </a:lnTo>
                  <a:cubicBezTo>
                    <a:pt x="7" y="2"/>
                    <a:pt x="9" y="1"/>
                    <a:pt x="12" y="1"/>
                  </a:cubicBezTo>
                  <a:lnTo>
                    <a:pt x="12" y="2"/>
                  </a:lnTo>
                  <a:close/>
                  <a:moveTo>
                    <a:pt x="5" y="3"/>
                  </a:moveTo>
                  <a:lnTo>
                    <a:pt x="5" y="3"/>
                  </a:lnTo>
                  <a:lnTo>
                    <a:pt x="5" y="4"/>
                  </a:lnTo>
                  <a:lnTo>
                    <a:pt x="5" y="3"/>
                  </a:lnTo>
                  <a:close/>
                  <a:moveTo>
                    <a:pt x="6" y="4"/>
                  </a:moveTo>
                  <a:cubicBezTo>
                    <a:pt x="5" y="4"/>
                    <a:pt x="5" y="5"/>
                    <a:pt x="4" y="5"/>
                  </a:cubicBezTo>
                  <a:lnTo>
                    <a:pt x="3" y="4"/>
                  </a:lnTo>
                  <a:cubicBezTo>
                    <a:pt x="4" y="4"/>
                    <a:pt x="5" y="3"/>
                    <a:pt x="5" y="3"/>
                  </a:cubicBezTo>
                  <a:lnTo>
                    <a:pt x="6" y="4"/>
                  </a:lnTo>
                  <a:close/>
                  <a:moveTo>
                    <a:pt x="3" y="4"/>
                  </a:moveTo>
                  <a:lnTo>
                    <a:pt x="3" y="4"/>
                  </a:lnTo>
                  <a:lnTo>
                    <a:pt x="4" y="4"/>
                  </a:lnTo>
                  <a:lnTo>
                    <a:pt x="3" y="4"/>
                  </a:lnTo>
                  <a:close/>
                  <a:moveTo>
                    <a:pt x="4" y="5"/>
                  </a:moveTo>
                  <a:cubicBezTo>
                    <a:pt x="3" y="5"/>
                    <a:pt x="3" y="6"/>
                    <a:pt x="3" y="6"/>
                  </a:cubicBezTo>
                  <a:lnTo>
                    <a:pt x="2" y="5"/>
                  </a:lnTo>
                  <a:cubicBezTo>
                    <a:pt x="2" y="5"/>
                    <a:pt x="3" y="4"/>
                    <a:pt x="3" y="4"/>
                  </a:cubicBezTo>
                  <a:lnTo>
                    <a:pt x="4" y="5"/>
                  </a:lnTo>
                  <a:close/>
                  <a:moveTo>
                    <a:pt x="3" y="6"/>
                  </a:moveTo>
                  <a:cubicBezTo>
                    <a:pt x="2" y="6"/>
                    <a:pt x="2" y="7"/>
                    <a:pt x="2" y="8"/>
                  </a:cubicBezTo>
                  <a:lnTo>
                    <a:pt x="0" y="8"/>
                  </a:lnTo>
                  <a:cubicBezTo>
                    <a:pt x="1" y="7"/>
                    <a:pt x="1" y="6"/>
                    <a:pt x="2" y="5"/>
                  </a:cubicBezTo>
                  <a:lnTo>
                    <a:pt x="3" y="6"/>
                  </a:lnTo>
                  <a:close/>
                  <a:moveTo>
                    <a:pt x="2" y="8"/>
                  </a:moveTo>
                  <a:cubicBezTo>
                    <a:pt x="2" y="9"/>
                    <a:pt x="2" y="10"/>
                    <a:pt x="2" y="10"/>
                  </a:cubicBezTo>
                  <a:lnTo>
                    <a:pt x="1" y="11"/>
                  </a:lnTo>
                  <a:cubicBezTo>
                    <a:pt x="1" y="10"/>
                    <a:pt x="0" y="9"/>
                    <a:pt x="0" y="8"/>
                  </a:cubicBezTo>
                  <a:lnTo>
                    <a:pt x="2" y="8"/>
                  </a:lnTo>
                  <a:close/>
                  <a:moveTo>
                    <a:pt x="2" y="10"/>
                  </a:moveTo>
                  <a:cubicBezTo>
                    <a:pt x="2" y="11"/>
                    <a:pt x="3" y="11"/>
                    <a:pt x="3" y="12"/>
                  </a:cubicBezTo>
                  <a:lnTo>
                    <a:pt x="2" y="13"/>
                  </a:lnTo>
                  <a:cubicBezTo>
                    <a:pt x="2" y="12"/>
                    <a:pt x="1" y="12"/>
                    <a:pt x="1" y="11"/>
                  </a:cubicBezTo>
                  <a:lnTo>
                    <a:pt x="2" y="10"/>
                  </a:lnTo>
                  <a:close/>
                  <a:moveTo>
                    <a:pt x="3" y="12"/>
                  </a:moveTo>
                  <a:lnTo>
                    <a:pt x="3" y="12"/>
                  </a:lnTo>
                  <a:lnTo>
                    <a:pt x="3" y="12"/>
                  </a:lnTo>
                  <a:close/>
                  <a:moveTo>
                    <a:pt x="3" y="12"/>
                  </a:moveTo>
                  <a:cubicBezTo>
                    <a:pt x="5" y="13"/>
                    <a:pt x="7" y="15"/>
                    <a:pt x="10" y="15"/>
                  </a:cubicBezTo>
                  <a:lnTo>
                    <a:pt x="9" y="17"/>
                  </a:lnTo>
                  <a:cubicBezTo>
                    <a:pt x="7" y="16"/>
                    <a:pt x="4" y="15"/>
                    <a:pt x="2" y="13"/>
                  </a:cubicBezTo>
                  <a:lnTo>
                    <a:pt x="3" y="12"/>
                  </a:lnTo>
                  <a:close/>
                  <a:moveTo>
                    <a:pt x="10" y="15"/>
                  </a:moveTo>
                  <a:cubicBezTo>
                    <a:pt x="12" y="16"/>
                    <a:pt x="15" y="16"/>
                    <a:pt x="17" y="17"/>
                  </a:cubicBezTo>
                  <a:lnTo>
                    <a:pt x="17" y="18"/>
                  </a:lnTo>
                  <a:cubicBezTo>
                    <a:pt x="15" y="18"/>
                    <a:pt x="12" y="17"/>
                    <a:pt x="9" y="17"/>
                  </a:cubicBezTo>
                  <a:lnTo>
                    <a:pt x="10" y="15"/>
                  </a:lnTo>
                  <a:close/>
                  <a:moveTo>
                    <a:pt x="17" y="17"/>
                  </a:moveTo>
                  <a:lnTo>
                    <a:pt x="17" y="17"/>
                  </a:lnTo>
                  <a:lnTo>
                    <a:pt x="17" y="17"/>
                  </a:lnTo>
                  <a:close/>
                  <a:moveTo>
                    <a:pt x="17" y="17"/>
                  </a:moveTo>
                  <a:cubicBezTo>
                    <a:pt x="18" y="17"/>
                    <a:pt x="18" y="17"/>
                    <a:pt x="18" y="17"/>
                  </a:cubicBezTo>
                  <a:lnTo>
                    <a:pt x="18" y="18"/>
                  </a:lnTo>
                  <a:cubicBezTo>
                    <a:pt x="18" y="18"/>
                    <a:pt x="17" y="18"/>
                    <a:pt x="17" y="18"/>
                  </a:cubicBezTo>
                  <a:lnTo>
                    <a:pt x="17" y="17"/>
                  </a:lnTo>
                  <a:close/>
                  <a:moveTo>
                    <a:pt x="18" y="17"/>
                  </a:moveTo>
                  <a:cubicBezTo>
                    <a:pt x="18" y="17"/>
                    <a:pt x="18" y="16"/>
                    <a:pt x="19" y="16"/>
                  </a:cubicBezTo>
                  <a:lnTo>
                    <a:pt x="20" y="17"/>
                  </a:lnTo>
                  <a:cubicBezTo>
                    <a:pt x="19" y="18"/>
                    <a:pt x="19" y="18"/>
                    <a:pt x="18" y="18"/>
                  </a:cubicBezTo>
                  <a:lnTo>
                    <a:pt x="18" y="17"/>
                  </a:lnTo>
                  <a:close/>
                  <a:moveTo>
                    <a:pt x="19" y="16"/>
                  </a:moveTo>
                  <a:cubicBezTo>
                    <a:pt x="19" y="16"/>
                    <a:pt x="19" y="15"/>
                    <a:pt x="19" y="15"/>
                  </a:cubicBezTo>
                  <a:lnTo>
                    <a:pt x="20" y="15"/>
                  </a:lnTo>
                  <a:cubicBezTo>
                    <a:pt x="20" y="15"/>
                    <a:pt x="20" y="16"/>
                    <a:pt x="20" y="17"/>
                  </a:cubicBezTo>
                  <a:lnTo>
                    <a:pt x="19" y="16"/>
                  </a:lnTo>
                  <a:close/>
                  <a:moveTo>
                    <a:pt x="19" y="15"/>
                  </a:moveTo>
                  <a:cubicBezTo>
                    <a:pt x="19" y="14"/>
                    <a:pt x="19" y="14"/>
                    <a:pt x="19" y="13"/>
                  </a:cubicBezTo>
                  <a:lnTo>
                    <a:pt x="20" y="13"/>
                  </a:lnTo>
                  <a:cubicBezTo>
                    <a:pt x="20" y="14"/>
                    <a:pt x="20" y="14"/>
                    <a:pt x="20" y="15"/>
                  </a:cubicBezTo>
                  <a:lnTo>
                    <a:pt x="19" y="15"/>
                  </a:lnTo>
                  <a:close/>
                  <a:moveTo>
                    <a:pt x="19" y="13"/>
                  </a:moveTo>
                  <a:lnTo>
                    <a:pt x="19" y="13"/>
                  </a:lnTo>
                  <a:lnTo>
                    <a:pt x="20" y="13"/>
                  </a:lnTo>
                  <a:lnTo>
                    <a:pt x="19" y="13"/>
                  </a:lnTo>
                  <a:close/>
                  <a:moveTo>
                    <a:pt x="19" y="13"/>
                  </a:moveTo>
                  <a:cubicBezTo>
                    <a:pt x="19" y="12"/>
                    <a:pt x="18" y="11"/>
                    <a:pt x="18" y="10"/>
                  </a:cubicBezTo>
                  <a:lnTo>
                    <a:pt x="19" y="9"/>
                  </a:lnTo>
                  <a:cubicBezTo>
                    <a:pt x="20" y="11"/>
                    <a:pt x="20" y="12"/>
                    <a:pt x="20" y="13"/>
                  </a:cubicBezTo>
                  <a:lnTo>
                    <a:pt x="19" y="13"/>
                  </a:lnTo>
                  <a:close/>
                  <a:moveTo>
                    <a:pt x="18" y="10"/>
                  </a:moveTo>
                  <a:cubicBezTo>
                    <a:pt x="17" y="9"/>
                    <a:pt x="17" y="8"/>
                    <a:pt x="17" y="7"/>
                  </a:cubicBezTo>
                  <a:lnTo>
                    <a:pt x="18" y="7"/>
                  </a:lnTo>
                  <a:cubicBezTo>
                    <a:pt x="18" y="8"/>
                    <a:pt x="19" y="9"/>
                    <a:pt x="19" y="9"/>
                  </a:cubicBezTo>
                  <a:lnTo>
                    <a:pt x="18" y="10"/>
                  </a:lnTo>
                  <a:close/>
                  <a:moveTo>
                    <a:pt x="17" y="7"/>
                  </a:moveTo>
                  <a:lnTo>
                    <a:pt x="17" y="7"/>
                  </a:lnTo>
                  <a:lnTo>
                    <a:pt x="17" y="7"/>
                  </a:lnTo>
                  <a:close/>
                  <a:moveTo>
                    <a:pt x="17" y="7"/>
                  </a:moveTo>
                  <a:lnTo>
                    <a:pt x="17" y="7"/>
                  </a:lnTo>
                  <a:lnTo>
                    <a:pt x="18" y="7"/>
                  </a:lnTo>
                  <a:lnTo>
                    <a:pt x="18" y="7"/>
                  </a:lnTo>
                  <a:lnTo>
                    <a:pt x="17" y="7"/>
                  </a:lnTo>
                  <a:close/>
                  <a:moveTo>
                    <a:pt x="17" y="7"/>
                  </a:moveTo>
                  <a:lnTo>
                    <a:pt x="17" y="7"/>
                  </a:lnTo>
                  <a:lnTo>
                    <a:pt x="17" y="7"/>
                  </a:lnTo>
                  <a:close/>
                  <a:moveTo>
                    <a:pt x="17" y="7"/>
                  </a:moveTo>
                  <a:cubicBezTo>
                    <a:pt x="17" y="7"/>
                    <a:pt x="16" y="6"/>
                    <a:pt x="16" y="6"/>
                  </a:cubicBezTo>
                  <a:lnTo>
                    <a:pt x="18" y="5"/>
                  </a:lnTo>
                  <a:cubicBezTo>
                    <a:pt x="18" y="6"/>
                    <a:pt x="18" y="6"/>
                    <a:pt x="18" y="7"/>
                  </a:cubicBezTo>
                  <a:lnTo>
                    <a:pt x="17" y="7"/>
                  </a:lnTo>
                  <a:close/>
                  <a:moveTo>
                    <a:pt x="16" y="6"/>
                  </a:moveTo>
                  <a:cubicBezTo>
                    <a:pt x="16" y="4"/>
                    <a:pt x="16" y="3"/>
                    <a:pt x="16" y="2"/>
                  </a:cubicBezTo>
                  <a:lnTo>
                    <a:pt x="17" y="2"/>
                  </a:lnTo>
                  <a:cubicBezTo>
                    <a:pt x="17" y="3"/>
                    <a:pt x="17" y="4"/>
                    <a:pt x="18" y="5"/>
                  </a:cubicBezTo>
                  <a:lnTo>
                    <a:pt x="16" y="6"/>
                  </a:lnTo>
                  <a:close/>
                  <a:moveTo>
                    <a:pt x="17" y="2"/>
                  </a:moveTo>
                  <a:lnTo>
                    <a:pt x="17" y="2"/>
                  </a:lnTo>
                  <a:lnTo>
                    <a:pt x="16" y="2"/>
                  </a:lnTo>
                  <a:lnTo>
                    <a:pt x="17" y="2"/>
                  </a:lnTo>
                  <a:close/>
                  <a:moveTo>
                    <a:pt x="16" y="2"/>
                  </a:moveTo>
                  <a:cubicBezTo>
                    <a:pt x="15" y="2"/>
                    <a:pt x="14" y="2"/>
                    <a:pt x="13" y="2"/>
                  </a:cubicBezTo>
                  <a:lnTo>
                    <a:pt x="13" y="1"/>
                  </a:lnTo>
                  <a:cubicBezTo>
                    <a:pt x="14" y="1"/>
                    <a:pt x="16" y="0"/>
                    <a:pt x="17" y="2"/>
                  </a:cubicBezTo>
                  <a:lnTo>
                    <a:pt x="16" y="2"/>
                  </a:lnTo>
                  <a:close/>
                  <a:moveTo>
                    <a:pt x="13" y="2"/>
                  </a:moveTo>
                  <a:cubicBezTo>
                    <a:pt x="13" y="2"/>
                    <a:pt x="12" y="2"/>
                    <a:pt x="12" y="2"/>
                  </a:cubicBezTo>
                  <a:lnTo>
                    <a:pt x="12" y="1"/>
                  </a:lnTo>
                  <a:cubicBezTo>
                    <a:pt x="12" y="1"/>
                    <a:pt x="13" y="1"/>
                    <a:pt x="13" y="1"/>
                  </a:cubicBezTo>
                  <a:lnTo>
                    <a:pt x="13" y="2"/>
                  </a:lnTo>
                  <a:close/>
                  <a:moveTo>
                    <a:pt x="12" y="2"/>
                  </a:moveTo>
                  <a:lnTo>
                    <a:pt x="11" y="1"/>
                  </a:lnTo>
                  <a:lnTo>
                    <a:pt x="12" y="1"/>
                  </a:lnTo>
                  <a:lnTo>
                    <a:pt x="12" y="2"/>
                  </a:lnTo>
                  <a:close/>
                  <a:moveTo>
                    <a:pt x="13" y="1"/>
                  </a:moveTo>
                  <a:cubicBezTo>
                    <a:pt x="13" y="2"/>
                    <a:pt x="12" y="2"/>
                    <a:pt x="12" y="1"/>
                  </a:cubicBezTo>
                  <a:lnTo>
                    <a:pt x="13" y="2"/>
                  </a:lnTo>
                  <a:cubicBezTo>
                    <a:pt x="12" y="3"/>
                    <a:pt x="12" y="3"/>
                    <a:pt x="12" y="2"/>
                  </a:cubicBezTo>
                  <a:lnTo>
                    <a:pt x="13" y="1"/>
                  </a:lnTo>
                  <a:close/>
                  <a:moveTo>
                    <a:pt x="12" y="1"/>
                  </a:moveTo>
                  <a:cubicBezTo>
                    <a:pt x="12" y="1"/>
                    <a:pt x="12" y="2"/>
                    <a:pt x="12" y="2"/>
                  </a:cubicBezTo>
                  <a:lnTo>
                    <a:pt x="13" y="1"/>
                  </a:lnTo>
                  <a:cubicBezTo>
                    <a:pt x="13" y="2"/>
                    <a:pt x="13" y="2"/>
                    <a:pt x="13" y="2"/>
                  </a:cubicBezTo>
                  <a:lnTo>
                    <a:pt x="12" y="1"/>
                  </a:lnTo>
                  <a:close/>
                  <a:moveTo>
                    <a:pt x="12" y="2"/>
                  </a:moveTo>
                  <a:cubicBezTo>
                    <a:pt x="12" y="2"/>
                    <a:pt x="13" y="2"/>
                    <a:pt x="12" y="2"/>
                  </a:cubicBezTo>
                  <a:lnTo>
                    <a:pt x="12" y="1"/>
                  </a:lnTo>
                  <a:cubicBezTo>
                    <a:pt x="12" y="1"/>
                    <a:pt x="13" y="1"/>
                    <a:pt x="13" y="1"/>
                  </a:cubicBezTo>
                  <a:lnTo>
                    <a:pt x="12" y="2"/>
                  </a:lnTo>
                  <a:close/>
                  <a:moveTo>
                    <a:pt x="12" y="1"/>
                  </a:moveTo>
                  <a:lnTo>
                    <a:pt x="12" y="1"/>
                  </a:lnTo>
                  <a:lnTo>
                    <a:pt x="12" y="1"/>
                  </a:lnTo>
                  <a:lnTo>
                    <a:pt x="12" y="2"/>
                  </a:lnTo>
                  <a:lnTo>
                    <a:pt x="12" y="1"/>
                  </a:lnTo>
                  <a:close/>
                  <a:moveTo>
                    <a:pt x="13" y="2"/>
                  </a:moveTo>
                  <a:cubicBezTo>
                    <a:pt x="12" y="2"/>
                    <a:pt x="13" y="1"/>
                    <a:pt x="13" y="1"/>
                  </a:cubicBezTo>
                  <a:lnTo>
                    <a:pt x="12" y="2"/>
                  </a:lnTo>
                  <a:cubicBezTo>
                    <a:pt x="11" y="2"/>
                    <a:pt x="11" y="1"/>
                    <a:pt x="12" y="1"/>
                  </a:cubicBezTo>
                  <a:lnTo>
                    <a:pt x="13" y="2"/>
                  </a:lnTo>
                  <a:close/>
                  <a:moveTo>
                    <a:pt x="13" y="1"/>
                  </a:moveTo>
                  <a:lnTo>
                    <a:pt x="13" y="2"/>
                  </a:lnTo>
                  <a:lnTo>
                    <a:pt x="12" y="2"/>
                  </a:lnTo>
                  <a:lnTo>
                    <a:pt x="12" y="2"/>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0" name="Freeform 730"/>
            <p:cNvSpPr>
              <a:spLocks/>
            </p:cNvSpPr>
            <p:nvPr/>
          </p:nvSpPr>
          <p:spPr bwMode="auto">
            <a:xfrm>
              <a:off x="3250" y="1285"/>
              <a:ext cx="134" cy="162"/>
            </a:xfrm>
            <a:custGeom>
              <a:avLst/>
              <a:gdLst>
                <a:gd name="T0" fmla="*/ 10 w 24"/>
                <a:gd name="T1" fmla="*/ 7 h 29"/>
                <a:gd name="T2" fmla="*/ 2 w 24"/>
                <a:gd name="T3" fmla="*/ 10 h 29"/>
                <a:gd name="T4" fmla="*/ 0 w 24"/>
                <a:gd name="T5" fmla="*/ 15 h 29"/>
                <a:gd name="T6" fmla="*/ 2 w 24"/>
                <a:gd name="T7" fmla="*/ 22 h 29"/>
                <a:gd name="T8" fmla="*/ 9 w 24"/>
                <a:gd name="T9" fmla="*/ 27 h 29"/>
                <a:gd name="T10" fmla="*/ 15 w 24"/>
                <a:gd name="T11" fmla="*/ 23 h 29"/>
                <a:gd name="T12" fmla="*/ 24 w 24"/>
                <a:gd name="T13" fmla="*/ 6 h 29"/>
                <a:gd name="T14" fmla="*/ 10 w 24"/>
                <a:gd name="T15" fmla="*/ 7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10" y="7"/>
                  </a:moveTo>
                  <a:cubicBezTo>
                    <a:pt x="7" y="8"/>
                    <a:pt x="4" y="8"/>
                    <a:pt x="2" y="10"/>
                  </a:cubicBezTo>
                  <a:cubicBezTo>
                    <a:pt x="1" y="11"/>
                    <a:pt x="0" y="13"/>
                    <a:pt x="0" y="15"/>
                  </a:cubicBezTo>
                  <a:cubicBezTo>
                    <a:pt x="0" y="18"/>
                    <a:pt x="1" y="20"/>
                    <a:pt x="2" y="22"/>
                  </a:cubicBezTo>
                  <a:cubicBezTo>
                    <a:pt x="3" y="25"/>
                    <a:pt x="6" y="26"/>
                    <a:pt x="9" y="27"/>
                  </a:cubicBezTo>
                  <a:cubicBezTo>
                    <a:pt x="12" y="29"/>
                    <a:pt x="14" y="25"/>
                    <a:pt x="15" y="23"/>
                  </a:cubicBezTo>
                  <a:cubicBezTo>
                    <a:pt x="17" y="17"/>
                    <a:pt x="18" y="10"/>
                    <a:pt x="24" y="6"/>
                  </a:cubicBezTo>
                  <a:cubicBezTo>
                    <a:pt x="20" y="0"/>
                    <a:pt x="15" y="5"/>
                    <a:pt x="10"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1" name="Freeform 731"/>
            <p:cNvSpPr>
              <a:spLocks noEditPoints="1"/>
            </p:cNvSpPr>
            <p:nvPr/>
          </p:nvSpPr>
          <p:spPr bwMode="auto">
            <a:xfrm>
              <a:off x="3244" y="1291"/>
              <a:ext cx="145" cy="156"/>
            </a:xfrm>
            <a:custGeom>
              <a:avLst/>
              <a:gdLst>
                <a:gd name="T0" fmla="*/ 11 w 26"/>
                <a:gd name="T1" fmla="*/ 5 h 28"/>
                <a:gd name="T2" fmla="*/ 11 w 26"/>
                <a:gd name="T3" fmla="*/ 6 h 28"/>
                <a:gd name="T4" fmla="*/ 11 w 26"/>
                <a:gd name="T5" fmla="*/ 6 h 28"/>
                <a:gd name="T6" fmla="*/ 11 w 26"/>
                <a:gd name="T7" fmla="*/ 5 h 28"/>
                <a:gd name="T8" fmla="*/ 4 w 26"/>
                <a:gd name="T9" fmla="*/ 9 h 28"/>
                <a:gd name="T10" fmla="*/ 9 w 26"/>
                <a:gd name="T11" fmla="*/ 7 h 28"/>
                <a:gd name="T12" fmla="*/ 3 w 26"/>
                <a:gd name="T13" fmla="*/ 9 h 28"/>
                <a:gd name="T14" fmla="*/ 4 w 26"/>
                <a:gd name="T15" fmla="*/ 9 h 28"/>
                <a:gd name="T16" fmla="*/ 4 w 26"/>
                <a:gd name="T17" fmla="*/ 9 h 28"/>
                <a:gd name="T18" fmla="*/ 2 w 26"/>
                <a:gd name="T19" fmla="*/ 9 h 28"/>
                <a:gd name="T20" fmla="*/ 3 w 26"/>
                <a:gd name="T21" fmla="*/ 10 h 28"/>
                <a:gd name="T22" fmla="*/ 3 w 26"/>
                <a:gd name="T23" fmla="*/ 10 h 28"/>
                <a:gd name="T24" fmla="*/ 1 w 26"/>
                <a:gd name="T25" fmla="*/ 10 h 28"/>
                <a:gd name="T26" fmla="*/ 3 w 26"/>
                <a:gd name="T27" fmla="*/ 10 h 28"/>
                <a:gd name="T28" fmla="*/ 1 w 26"/>
                <a:gd name="T29" fmla="*/ 10 h 28"/>
                <a:gd name="T30" fmla="*/ 0 w 26"/>
                <a:gd name="T31" fmla="*/ 14 h 28"/>
                <a:gd name="T32" fmla="*/ 2 w 26"/>
                <a:gd name="T33" fmla="*/ 14 h 28"/>
                <a:gd name="T34" fmla="*/ 0 w 26"/>
                <a:gd name="T35" fmla="*/ 14 h 28"/>
                <a:gd name="T36" fmla="*/ 0 w 26"/>
                <a:gd name="T37" fmla="*/ 14 h 28"/>
                <a:gd name="T38" fmla="*/ 2 w 26"/>
                <a:gd name="T39" fmla="*/ 14 h 28"/>
                <a:gd name="T40" fmla="*/ 0 w 26"/>
                <a:gd name="T41" fmla="*/ 14 h 28"/>
                <a:gd name="T42" fmla="*/ 2 w 26"/>
                <a:gd name="T43" fmla="*/ 16 h 28"/>
                <a:gd name="T44" fmla="*/ 2 w 26"/>
                <a:gd name="T45" fmla="*/ 15 h 28"/>
                <a:gd name="T46" fmla="*/ 3 w 26"/>
                <a:gd name="T47" fmla="*/ 22 h 28"/>
                <a:gd name="T48" fmla="*/ 4 w 26"/>
                <a:gd name="T49" fmla="*/ 21 h 28"/>
                <a:gd name="T50" fmla="*/ 4 w 26"/>
                <a:gd name="T51" fmla="*/ 21 h 28"/>
                <a:gd name="T52" fmla="*/ 8 w 26"/>
                <a:gd name="T53" fmla="*/ 26 h 28"/>
                <a:gd name="T54" fmla="*/ 8 w 26"/>
                <a:gd name="T55" fmla="*/ 24 h 28"/>
                <a:gd name="T56" fmla="*/ 8 w 26"/>
                <a:gd name="T57" fmla="*/ 26 h 28"/>
                <a:gd name="T58" fmla="*/ 10 w 26"/>
                <a:gd name="T59" fmla="*/ 25 h 28"/>
                <a:gd name="T60" fmla="*/ 10 w 26"/>
                <a:gd name="T61" fmla="*/ 25 h 28"/>
                <a:gd name="T62" fmla="*/ 9 w 26"/>
                <a:gd name="T63" fmla="*/ 27 h 28"/>
                <a:gd name="T64" fmla="*/ 15 w 26"/>
                <a:gd name="T65" fmla="*/ 22 h 28"/>
                <a:gd name="T66" fmla="*/ 14 w 26"/>
                <a:gd name="T67" fmla="*/ 24 h 28"/>
                <a:gd name="T68" fmla="*/ 16 w 26"/>
                <a:gd name="T69" fmla="*/ 22 h 28"/>
                <a:gd name="T70" fmla="*/ 16 w 26"/>
                <a:gd name="T71" fmla="*/ 22 h 28"/>
                <a:gd name="T72" fmla="*/ 15 w 26"/>
                <a:gd name="T73" fmla="*/ 21 h 28"/>
                <a:gd name="T74" fmla="*/ 16 w 26"/>
                <a:gd name="T75" fmla="*/ 22 h 28"/>
                <a:gd name="T76" fmla="*/ 16 w 26"/>
                <a:gd name="T77" fmla="*/ 22 h 28"/>
                <a:gd name="T78" fmla="*/ 17 w 26"/>
                <a:gd name="T79" fmla="*/ 16 h 28"/>
                <a:gd name="T80" fmla="*/ 15 w 26"/>
                <a:gd name="T81" fmla="*/ 21 h 28"/>
                <a:gd name="T82" fmla="*/ 25 w 26"/>
                <a:gd name="T83" fmla="*/ 6 h 28"/>
                <a:gd name="T84" fmla="*/ 25 w 26"/>
                <a:gd name="T85" fmla="*/ 5 h 28"/>
                <a:gd name="T86" fmla="*/ 25 w 26"/>
                <a:gd name="T87" fmla="*/ 5 h 28"/>
                <a:gd name="T88" fmla="*/ 14 w 26"/>
                <a:gd name="T89" fmla="*/ 4 h 28"/>
                <a:gd name="T90" fmla="*/ 15 w 26"/>
                <a:gd name="T91" fmla="*/ 5 h 28"/>
                <a:gd name="T92" fmla="*/ 14 w 26"/>
                <a:gd name="T93" fmla="*/ 4 h 28"/>
                <a:gd name="T94" fmla="*/ 11 w 26"/>
                <a:gd name="T9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8">
                  <a:moveTo>
                    <a:pt x="11" y="6"/>
                  </a:moveTo>
                  <a:lnTo>
                    <a:pt x="11" y="6"/>
                  </a:lnTo>
                  <a:lnTo>
                    <a:pt x="11" y="5"/>
                  </a:lnTo>
                  <a:lnTo>
                    <a:pt x="11" y="5"/>
                  </a:lnTo>
                  <a:lnTo>
                    <a:pt x="11" y="6"/>
                  </a:lnTo>
                  <a:close/>
                  <a:moveTo>
                    <a:pt x="11" y="6"/>
                  </a:moveTo>
                  <a:lnTo>
                    <a:pt x="11" y="6"/>
                  </a:lnTo>
                  <a:lnTo>
                    <a:pt x="11" y="6"/>
                  </a:lnTo>
                  <a:close/>
                  <a:moveTo>
                    <a:pt x="11" y="6"/>
                  </a:moveTo>
                  <a:cubicBezTo>
                    <a:pt x="10" y="7"/>
                    <a:pt x="10" y="7"/>
                    <a:pt x="9" y="7"/>
                  </a:cubicBezTo>
                  <a:lnTo>
                    <a:pt x="8" y="6"/>
                  </a:lnTo>
                  <a:cubicBezTo>
                    <a:pt x="9" y="5"/>
                    <a:pt x="10" y="5"/>
                    <a:pt x="11" y="5"/>
                  </a:cubicBezTo>
                  <a:lnTo>
                    <a:pt x="11" y="6"/>
                  </a:lnTo>
                  <a:close/>
                  <a:moveTo>
                    <a:pt x="9" y="7"/>
                  </a:moveTo>
                  <a:cubicBezTo>
                    <a:pt x="7" y="7"/>
                    <a:pt x="5" y="8"/>
                    <a:pt x="4" y="9"/>
                  </a:cubicBezTo>
                  <a:lnTo>
                    <a:pt x="3" y="8"/>
                  </a:lnTo>
                  <a:cubicBezTo>
                    <a:pt x="4" y="7"/>
                    <a:pt x="6" y="6"/>
                    <a:pt x="8" y="6"/>
                  </a:cubicBezTo>
                  <a:lnTo>
                    <a:pt x="9" y="7"/>
                  </a:lnTo>
                  <a:close/>
                  <a:moveTo>
                    <a:pt x="3" y="8"/>
                  </a:moveTo>
                  <a:lnTo>
                    <a:pt x="3" y="8"/>
                  </a:lnTo>
                  <a:lnTo>
                    <a:pt x="3" y="9"/>
                  </a:lnTo>
                  <a:lnTo>
                    <a:pt x="3" y="8"/>
                  </a:lnTo>
                  <a:close/>
                  <a:moveTo>
                    <a:pt x="4" y="9"/>
                  </a:moveTo>
                  <a:lnTo>
                    <a:pt x="4" y="9"/>
                  </a:lnTo>
                  <a:lnTo>
                    <a:pt x="3" y="8"/>
                  </a:lnTo>
                  <a:lnTo>
                    <a:pt x="3" y="8"/>
                  </a:lnTo>
                  <a:lnTo>
                    <a:pt x="4" y="9"/>
                  </a:lnTo>
                  <a:close/>
                  <a:moveTo>
                    <a:pt x="4" y="9"/>
                  </a:moveTo>
                  <a:cubicBezTo>
                    <a:pt x="3" y="9"/>
                    <a:pt x="3" y="9"/>
                    <a:pt x="3" y="10"/>
                  </a:cubicBezTo>
                  <a:lnTo>
                    <a:pt x="2" y="9"/>
                  </a:lnTo>
                  <a:cubicBezTo>
                    <a:pt x="2" y="9"/>
                    <a:pt x="2" y="8"/>
                    <a:pt x="3" y="8"/>
                  </a:cubicBezTo>
                  <a:lnTo>
                    <a:pt x="4" y="9"/>
                  </a:lnTo>
                  <a:close/>
                  <a:moveTo>
                    <a:pt x="3" y="10"/>
                  </a:moveTo>
                  <a:lnTo>
                    <a:pt x="3" y="10"/>
                  </a:lnTo>
                  <a:lnTo>
                    <a:pt x="3" y="9"/>
                  </a:lnTo>
                  <a:lnTo>
                    <a:pt x="3" y="10"/>
                  </a:lnTo>
                  <a:close/>
                  <a:moveTo>
                    <a:pt x="3" y="10"/>
                  </a:moveTo>
                  <a:cubicBezTo>
                    <a:pt x="3" y="10"/>
                    <a:pt x="3" y="10"/>
                    <a:pt x="3" y="10"/>
                  </a:cubicBezTo>
                  <a:lnTo>
                    <a:pt x="1" y="10"/>
                  </a:lnTo>
                  <a:cubicBezTo>
                    <a:pt x="2" y="9"/>
                    <a:pt x="2" y="9"/>
                    <a:pt x="2" y="9"/>
                  </a:cubicBezTo>
                  <a:lnTo>
                    <a:pt x="3" y="10"/>
                  </a:lnTo>
                  <a:close/>
                  <a:moveTo>
                    <a:pt x="3" y="10"/>
                  </a:moveTo>
                  <a:cubicBezTo>
                    <a:pt x="2" y="12"/>
                    <a:pt x="2" y="13"/>
                    <a:pt x="2" y="14"/>
                  </a:cubicBezTo>
                  <a:lnTo>
                    <a:pt x="0" y="14"/>
                  </a:lnTo>
                  <a:cubicBezTo>
                    <a:pt x="0" y="13"/>
                    <a:pt x="1" y="11"/>
                    <a:pt x="1" y="10"/>
                  </a:cubicBezTo>
                  <a:lnTo>
                    <a:pt x="3" y="10"/>
                  </a:lnTo>
                  <a:close/>
                  <a:moveTo>
                    <a:pt x="0" y="14"/>
                  </a:moveTo>
                  <a:lnTo>
                    <a:pt x="0" y="14"/>
                  </a:lnTo>
                  <a:lnTo>
                    <a:pt x="1" y="14"/>
                  </a:lnTo>
                  <a:lnTo>
                    <a:pt x="0" y="14"/>
                  </a:lnTo>
                  <a:close/>
                  <a:moveTo>
                    <a:pt x="2" y="14"/>
                  </a:moveTo>
                  <a:lnTo>
                    <a:pt x="2" y="14"/>
                  </a:lnTo>
                  <a:lnTo>
                    <a:pt x="0" y="14"/>
                  </a:lnTo>
                  <a:lnTo>
                    <a:pt x="0" y="14"/>
                  </a:lnTo>
                  <a:lnTo>
                    <a:pt x="2" y="14"/>
                  </a:lnTo>
                  <a:close/>
                  <a:moveTo>
                    <a:pt x="0" y="14"/>
                  </a:moveTo>
                  <a:lnTo>
                    <a:pt x="0" y="14"/>
                  </a:lnTo>
                  <a:lnTo>
                    <a:pt x="1" y="14"/>
                  </a:lnTo>
                  <a:lnTo>
                    <a:pt x="0" y="14"/>
                  </a:lnTo>
                  <a:close/>
                  <a:moveTo>
                    <a:pt x="2" y="14"/>
                  </a:moveTo>
                  <a:cubicBezTo>
                    <a:pt x="2" y="15"/>
                    <a:pt x="2" y="15"/>
                    <a:pt x="2" y="15"/>
                  </a:cubicBezTo>
                  <a:lnTo>
                    <a:pt x="0" y="16"/>
                  </a:lnTo>
                  <a:cubicBezTo>
                    <a:pt x="0" y="15"/>
                    <a:pt x="0" y="15"/>
                    <a:pt x="0" y="14"/>
                  </a:cubicBezTo>
                  <a:lnTo>
                    <a:pt x="2" y="14"/>
                  </a:lnTo>
                  <a:close/>
                  <a:moveTo>
                    <a:pt x="2" y="15"/>
                  </a:moveTo>
                  <a:cubicBezTo>
                    <a:pt x="2" y="16"/>
                    <a:pt x="2" y="16"/>
                    <a:pt x="2" y="16"/>
                  </a:cubicBezTo>
                  <a:lnTo>
                    <a:pt x="1" y="17"/>
                  </a:lnTo>
                  <a:cubicBezTo>
                    <a:pt x="1" y="16"/>
                    <a:pt x="0" y="16"/>
                    <a:pt x="0" y="16"/>
                  </a:cubicBezTo>
                  <a:lnTo>
                    <a:pt x="2" y="15"/>
                  </a:lnTo>
                  <a:close/>
                  <a:moveTo>
                    <a:pt x="2" y="16"/>
                  </a:moveTo>
                  <a:cubicBezTo>
                    <a:pt x="2" y="18"/>
                    <a:pt x="3" y="20"/>
                    <a:pt x="4" y="21"/>
                  </a:cubicBezTo>
                  <a:lnTo>
                    <a:pt x="3" y="22"/>
                  </a:lnTo>
                  <a:cubicBezTo>
                    <a:pt x="2" y="20"/>
                    <a:pt x="1" y="18"/>
                    <a:pt x="1" y="17"/>
                  </a:cubicBezTo>
                  <a:lnTo>
                    <a:pt x="2" y="16"/>
                  </a:lnTo>
                  <a:close/>
                  <a:moveTo>
                    <a:pt x="4" y="21"/>
                  </a:moveTo>
                  <a:lnTo>
                    <a:pt x="4" y="21"/>
                  </a:lnTo>
                  <a:lnTo>
                    <a:pt x="3" y="21"/>
                  </a:lnTo>
                  <a:lnTo>
                    <a:pt x="4" y="21"/>
                  </a:lnTo>
                  <a:close/>
                  <a:moveTo>
                    <a:pt x="4" y="21"/>
                  </a:moveTo>
                  <a:cubicBezTo>
                    <a:pt x="5" y="23"/>
                    <a:pt x="6" y="24"/>
                    <a:pt x="8" y="24"/>
                  </a:cubicBezTo>
                  <a:lnTo>
                    <a:pt x="8" y="26"/>
                  </a:lnTo>
                  <a:cubicBezTo>
                    <a:pt x="6" y="25"/>
                    <a:pt x="4" y="24"/>
                    <a:pt x="3" y="22"/>
                  </a:cubicBezTo>
                  <a:lnTo>
                    <a:pt x="4" y="21"/>
                  </a:lnTo>
                  <a:close/>
                  <a:moveTo>
                    <a:pt x="8" y="24"/>
                  </a:moveTo>
                  <a:cubicBezTo>
                    <a:pt x="9" y="25"/>
                    <a:pt x="10" y="25"/>
                    <a:pt x="10" y="25"/>
                  </a:cubicBezTo>
                  <a:lnTo>
                    <a:pt x="9" y="27"/>
                  </a:lnTo>
                  <a:cubicBezTo>
                    <a:pt x="9" y="26"/>
                    <a:pt x="8" y="26"/>
                    <a:pt x="8" y="26"/>
                  </a:cubicBezTo>
                  <a:lnTo>
                    <a:pt x="8" y="24"/>
                  </a:lnTo>
                  <a:close/>
                  <a:moveTo>
                    <a:pt x="10" y="25"/>
                  </a:moveTo>
                  <a:lnTo>
                    <a:pt x="10" y="25"/>
                  </a:lnTo>
                  <a:lnTo>
                    <a:pt x="10" y="26"/>
                  </a:lnTo>
                  <a:lnTo>
                    <a:pt x="10" y="25"/>
                  </a:lnTo>
                  <a:close/>
                  <a:moveTo>
                    <a:pt x="10" y="25"/>
                  </a:moveTo>
                  <a:cubicBezTo>
                    <a:pt x="12" y="26"/>
                    <a:pt x="13" y="26"/>
                    <a:pt x="14" y="24"/>
                  </a:cubicBezTo>
                  <a:lnTo>
                    <a:pt x="15" y="25"/>
                  </a:lnTo>
                  <a:cubicBezTo>
                    <a:pt x="13" y="27"/>
                    <a:pt x="12" y="28"/>
                    <a:pt x="9" y="27"/>
                  </a:cubicBezTo>
                  <a:lnTo>
                    <a:pt x="10" y="25"/>
                  </a:lnTo>
                  <a:close/>
                  <a:moveTo>
                    <a:pt x="14" y="24"/>
                  </a:moveTo>
                  <a:cubicBezTo>
                    <a:pt x="14" y="24"/>
                    <a:pt x="14" y="23"/>
                    <a:pt x="15" y="22"/>
                  </a:cubicBezTo>
                  <a:lnTo>
                    <a:pt x="16" y="23"/>
                  </a:lnTo>
                  <a:cubicBezTo>
                    <a:pt x="16" y="23"/>
                    <a:pt x="15" y="24"/>
                    <a:pt x="15" y="25"/>
                  </a:cubicBezTo>
                  <a:lnTo>
                    <a:pt x="14" y="24"/>
                  </a:lnTo>
                  <a:close/>
                  <a:moveTo>
                    <a:pt x="15" y="22"/>
                  </a:moveTo>
                  <a:cubicBezTo>
                    <a:pt x="15" y="22"/>
                    <a:pt x="15" y="21"/>
                    <a:pt x="15" y="21"/>
                  </a:cubicBezTo>
                  <a:lnTo>
                    <a:pt x="16" y="22"/>
                  </a:lnTo>
                  <a:cubicBezTo>
                    <a:pt x="16" y="22"/>
                    <a:pt x="16" y="22"/>
                    <a:pt x="16" y="23"/>
                  </a:cubicBezTo>
                  <a:lnTo>
                    <a:pt x="15" y="22"/>
                  </a:lnTo>
                  <a:close/>
                  <a:moveTo>
                    <a:pt x="16" y="22"/>
                  </a:moveTo>
                  <a:lnTo>
                    <a:pt x="16" y="22"/>
                  </a:lnTo>
                  <a:lnTo>
                    <a:pt x="16" y="22"/>
                  </a:lnTo>
                  <a:close/>
                  <a:moveTo>
                    <a:pt x="15" y="21"/>
                  </a:moveTo>
                  <a:lnTo>
                    <a:pt x="15" y="21"/>
                  </a:lnTo>
                  <a:lnTo>
                    <a:pt x="16" y="22"/>
                  </a:lnTo>
                  <a:lnTo>
                    <a:pt x="16" y="22"/>
                  </a:lnTo>
                  <a:lnTo>
                    <a:pt x="15" y="21"/>
                  </a:lnTo>
                  <a:close/>
                  <a:moveTo>
                    <a:pt x="16" y="22"/>
                  </a:moveTo>
                  <a:lnTo>
                    <a:pt x="16" y="22"/>
                  </a:lnTo>
                  <a:lnTo>
                    <a:pt x="16" y="22"/>
                  </a:lnTo>
                  <a:close/>
                  <a:moveTo>
                    <a:pt x="15" y="21"/>
                  </a:moveTo>
                  <a:cubicBezTo>
                    <a:pt x="16" y="20"/>
                    <a:pt x="16" y="18"/>
                    <a:pt x="17" y="16"/>
                  </a:cubicBezTo>
                  <a:lnTo>
                    <a:pt x="18" y="17"/>
                  </a:lnTo>
                  <a:cubicBezTo>
                    <a:pt x="18" y="18"/>
                    <a:pt x="17" y="20"/>
                    <a:pt x="16" y="22"/>
                  </a:cubicBezTo>
                  <a:lnTo>
                    <a:pt x="15" y="21"/>
                  </a:lnTo>
                  <a:close/>
                  <a:moveTo>
                    <a:pt x="17" y="16"/>
                  </a:moveTo>
                  <a:cubicBezTo>
                    <a:pt x="19" y="12"/>
                    <a:pt x="20" y="8"/>
                    <a:pt x="24" y="5"/>
                  </a:cubicBezTo>
                  <a:lnTo>
                    <a:pt x="25" y="6"/>
                  </a:lnTo>
                  <a:cubicBezTo>
                    <a:pt x="21" y="8"/>
                    <a:pt x="20" y="13"/>
                    <a:pt x="18" y="17"/>
                  </a:cubicBezTo>
                  <a:lnTo>
                    <a:pt x="17" y="16"/>
                  </a:lnTo>
                  <a:close/>
                  <a:moveTo>
                    <a:pt x="25" y="5"/>
                  </a:moveTo>
                  <a:lnTo>
                    <a:pt x="26" y="5"/>
                  </a:lnTo>
                  <a:lnTo>
                    <a:pt x="25" y="6"/>
                  </a:lnTo>
                  <a:lnTo>
                    <a:pt x="25" y="5"/>
                  </a:lnTo>
                  <a:close/>
                  <a:moveTo>
                    <a:pt x="24" y="5"/>
                  </a:moveTo>
                  <a:cubicBezTo>
                    <a:pt x="22" y="2"/>
                    <a:pt x="18" y="3"/>
                    <a:pt x="15" y="5"/>
                  </a:cubicBezTo>
                  <a:lnTo>
                    <a:pt x="14" y="4"/>
                  </a:lnTo>
                  <a:cubicBezTo>
                    <a:pt x="18" y="2"/>
                    <a:pt x="22" y="0"/>
                    <a:pt x="25" y="5"/>
                  </a:cubicBezTo>
                  <a:lnTo>
                    <a:pt x="24" y="5"/>
                  </a:lnTo>
                  <a:close/>
                  <a:moveTo>
                    <a:pt x="15" y="5"/>
                  </a:moveTo>
                  <a:cubicBezTo>
                    <a:pt x="13" y="5"/>
                    <a:pt x="12" y="6"/>
                    <a:pt x="11" y="6"/>
                  </a:cubicBezTo>
                  <a:lnTo>
                    <a:pt x="11" y="5"/>
                  </a:lnTo>
                  <a:cubicBezTo>
                    <a:pt x="12" y="5"/>
                    <a:pt x="13" y="4"/>
                    <a:pt x="14" y="4"/>
                  </a:cubicBezTo>
                  <a:lnTo>
                    <a:pt x="15" y="5"/>
                  </a:lnTo>
                  <a:close/>
                  <a:moveTo>
                    <a:pt x="11" y="5"/>
                  </a:moveTo>
                  <a:lnTo>
                    <a:pt x="11" y="5"/>
                  </a:lnTo>
                  <a:lnTo>
                    <a:pt x="11" y="6"/>
                  </a:lnTo>
                  <a:lnTo>
                    <a:pt x="1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2" name="Freeform 732"/>
            <p:cNvSpPr>
              <a:spLocks/>
            </p:cNvSpPr>
            <p:nvPr/>
          </p:nvSpPr>
          <p:spPr bwMode="auto">
            <a:xfrm>
              <a:off x="3362" y="1296"/>
              <a:ext cx="139" cy="78"/>
            </a:xfrm>
            <a:custGeom>
              <a:avLst/>
              <a:gdLst>
                <a:gd name="T0" fmla="*/ 23 w 25"/>
                <a:gd name="T1" fmla="*/ 5 h 14"/>
                <a:gd name="T2" fmla="*/ 6 w 25"/>
                <a:gd name="T3" fmla="*/ 4 h 14"/>
                <a:gd name="T4" fmla="*/ 0 w 25"/>
                <a:gd name="T5" fmla="*/ 11 h 14"/>
                <a:gd name="T6" fmla="*/ 0 w 25"/>
                <a:gd name="T7" fmla="*/ 12 h 14"/>
                <a:gd name="T8" fmla="*/ 15 w 25"/>
                <a:gd name="T9" fmla="*/ 10 h 14"/>
                <a:gd name="T10" fmla="*/ 21 w 25"/>
                <a:gd name="T11" fmla="*/ 10 h 14"/>
                <a:gd name="T12" fmla="*/ 24 w 25"/>
                <a:gd name="T13" fmla="*/ 9 h 14"/>
                <a:gd name="T14" fmla="*/ 23 w 25"/>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4">
                  <a:moveTo>
                    <a:pt x="23" y="5"/>
                  </a:moveTo>
                  <a:cubicBezTo>
                    <a:pt x="18" y="3"/>
                    <a:pt x="10" y="0"/>
                    <a:pt x="6" y="4"/>
                  </a:cubicBezTo>
                  <a:cubicBezTo>
                    <a:pt x="4" y="6"/>
                    <a:pt x="3" y="9"/>
                    <a:pt x="0" y="11"/>
                  </a:cubicBezTo>
                  <a:cubicBezTo>
                    <a:pt x="0" y="11"/>
                    <a:pt x="0" y="12"/>
                    <a:pt x="0" y="12"/>
                  </a:cubicBezTo>
                  <a:cubicBezTo>
                    <a:pt x="5" y="14"/>
                    <a:pt x="10" y="11"/>
                    <a:pt x="15" y="10"/>
                  </a:cubicBezTo>
                  <a:cubicBezTo>
                    <a:pt x="17" y="10"/>
                    <a:pt x="19" y="11"/>
                    <a:pt x="21" y="10"/>
                  </a:cubicBezTo>
                  <a:cubicBezTo>
                    <a:pt x="22" y="10"/>
                    <a:pt x="23" y="10"/>
                    <a:pt x="24" y="9"/>
                  </a:cubicBezTo>
                  <a:cubicBezTo>
                    <a:pt x="25" y="8"/>
                    <a:pt x="25" y="5"/>
                    <a:pt x="23"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3" name="Freeform 733"/>
            <p:cNvSpPr>
              <a:spLocks noEditPoints="1"/>
            </p:cNvSpPr>
            <p:nvPr/>
          </p:nvSpPr>
          <p:spPr bwMode="auto">
            <a:xfrm>
              <a:off x="3356" y="1302"/>
              <a:ext cx="145" cy="72"/>
            </a:xfrm>
            <a:custGeom>
              <a:avLst/>
              <a:gdLst>
                <a:gd name="T0" fmla="*/ 15 w 26"/>
                <a:gd name="T1" fmla="*/ 1 h 13"/>
                <a:gd name="T2" fmla="*/ 15 w 26"/>
                <a:gd name="T3" fmla="*/ 2 h 13"/>
                <a:gd name="T4" fmla="*/ 15 w 26"/>
                <a:gd name="T5" fmla="*/ 1 h 13"/>
                <a:gd name="T6" fmla="*/ 7 w 26"/>
                <a:gd name="T7" fmla="*/ 4 h 13"/>
                <a:gd name="T8" fmla="*/ 7 w 26"/>
                <a:gd name="T9" fmla="*/ 4 h 13"/>
                <a:gd name="T10" fmla="*/ 6 w 26"/>
                <a:gd name="T11" fmla="*/ 3 h 13"/>
                <a:gd name="T12" fmla="*/ 2 w 26"/>
                <a:gd name="T13" fmla="*/ 11 h 13"/>
                <a:gd name="T14" fmla="*/ 5 w 26"/>
                <a:gd name="T15" fmla="*/ 7 h 13"/>
                <a:gd name="T16" fmla="*/ 1 w 26"/>
                <a:gd name="T17" fmla="*/ 10 h 13"/>
                <a:gd name="T18" fmla="*/ 2 w 26"/>
                <a:gd name="T19" fmla="*/ 11 h 13"/>
                <a:gd name="T20" fmla="*/ 2 w 26"/>
                <a:gd name="T21" fmla="*/ 11 h 13"/>
                <a:gd name="T22" fmla="*/ 0 w 26"/>
                <a:gd name="T23" fmla="*/ 11 h 13"/>
                <a:gd name="T24" fmla="*/ 2 w 26"/>
                <a:gd name="T25" fmla="*/ 11 h 13"/>
                <a:gd name="T26" fmla="*/ 2 w 26"/>
                <a:gd name="T27" fmla="*/ 11 h 13"/>
                <a:gd name="T28" fmla="*/ 1 w 26"/>
                <a:gd name="T29" fmla="*/ 12 h 13"/>
                <a:gd name="T30" fmla="*/ 2 w 26"/>
                <a:gd name="T31" fmla="*/ 11 h 13"/>
                <a:gd name="T32" fmla="*/ 1 w 26"/>
                <a:gd name="T33" fmla="*/ 12 h 13"/>
                <a:gd name="T34" fmla="*/ 1 w 26"/>
                <a:gd name="T35" fmla="*/ 11 h 13"/>
                <a:gd name="T36" fmla="*/ 12 w 26"/>
                <a:gd name="T37" fmla="*/ 10 h 13"/>
                <a:gd name="T38" fmla="*/ 1 w 26"/>
                <a:gd name="T39" fmla="*/ 11 h 13"/>
                <a:gd name="T40" fmla="*/ 17 w 26"/>
                <a:gd name="T41" fmla="*/ 10 h 13"/>
                <a:gd name="T42" fmla="*/ 17 w 26"/>
                <a:gd name="T43" fmla="*/ 10 h 13"/>
                <a:gd name="T44" fmla="*/ 17 w 26"/>
                <a:gd name="T45" fmla="*/ 10 h 13"/>
                <a:gd name="T46" fmla="*/ 19 w 26"/>
                <a:gd name="T47" fmla="*/ 10 h 13"/>
                <a:gd name="T48" fmla="*/ 19 w 26"/>
                <a:gd name="T49" fmla="*/ 8 h 13"/>
                <a:gd name="T50" fmla="*/ 19 w 26"/>
                <a:gd name="T51" fmla="*/ 10 h 13"/>
                <a:gd name="T52" fmla="*/ 22 w 26"/>
                <a:gd name="T53" fmla="*/ 8 h 13"/>
                <a:gd name="T54" fmla="*/ 22 w 26"/>
                <a:gd name="T55" fmla="*/ 8 h 13"/>
                <a:gd name="T56" fmla="*/ 22 w 26"/>
                <a:gd name="T57" fmla="*/ 10 h 13"/>
                <a:gd name="T58" fmla="*/ 22 w 26"/>
                <a:gd name="T59" fmla="*/ 10 h 13"/>
                <a:gd name="T60" fmla="*/ 22 w 26"/>
                <a:gd name="T61" fmla="*/ 8 h 13"/>
                <a:gd name="T62" fmla="*/ 22 w 26"/>
                <a:gd name="T63" fmla="*/ 10 h 13"/>
                <a:gd name="T64" fmla="*/ 24 w 26"/>
                <a:gd name="T65" fmla="*/ 8 h 13"/>
                <a:gd name="T66" fmla="*/ 23 w 26"/>
                <a:gd name="T67" fmla="*/ 8 h 13"/>
                <a:gd name="T68" fmla="*/ 24 w 26"/>
                <a:gd name="T69" fmla="*/ 7 h 13"/>
                <a:gd name="T70" fmla="*/ 24 w 26"/>
                <a:gd name="T71" fmla="*/ 7 h 13"/>
                <a:gd name="T72" fmla="*/ 25 w 26"/>
                <a:gd name="T73" fmla="*/ 8 h 13"/>
                <a:gd name="T74" fmla="*/ 25 w 26"/>
                <a:gd name="T75" fmla="*/ 6 h 13"/>
                <a:gd name="T76" fmla="*/ 25 w 26"/>
                <a:gd name="T77" fmla="*/ 7 h 13"/>
                <a:gd name="T78" fmla="*/ 25 w 26"/>
                <a:gd name="T79" fmla="*/ 4 h 13"/>
                <a:gd name="T80" fmla="*/ 24 w 26"/>
                <a:gd name="T81" fmla="*/ 5 h 13"/>
                <a:gd name="T82" fmla="*/ 25 w 26"/>
                <a:gd name="T83" fmla="*/ 4 h 13"/>
                <a:gd name="T84" fmla="*/ 24 w 26"/>
                <a:gd name="T8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4" y="4"/>
                  </a:moveTo>
                  <a:cubicBezTo>
                    <a:pt x="21" y="3"/>
                    <a:pt x="18" y="2"/>
                    <a:pt x="15" y="2"/>
                  </a:cubicBezTo>
                  <a:lnTo>
                    <a:pt x="15" y="1"/>
                  </a:lnTo>
                  <a:cubicBezTo>
                    <a:pt x="18" y="1"/>
                    <a:pt x="22" y="2"/>
                    <a:pt x="24" y="3"/>
                  </a:cubicBezTo>
                  <a:lnTo>
                    <a:pt x="24" y="4"/>
                  </a:lnTo>
                  <a:close/>
                  <a:moveTo>
                    <a:pt x="15" y="2"/>
                  </a:moveTo>
                  <a:cubicBezTo>
                    <a:pt x="12" y="2"/>
                    <a:pt x="9" y="2"/>
                    <a:pt x="7" y="4"/>
                  </a:cubicBezTo>
                  <a:lnTo>
                    <a:pt x="6" y="3"/>
                  </a:lnTo>
                  <a:cubicBezTo>
                    <a:pt x="9" y="1"/>
                    <a:pt x="12" y="0"/>
                    <a:pt x="15" y="1"/>
                  </a:cubicBezTo>
                  <a:lnTo>
                    <a:pt x="15" y="2"/>
                  </a:lnTo>
                  <a:close/>
                  <a:moveTo>
                    <a:pt x="7" y="4"/>
                  </a:moveTo>
                  <a:lnTo>
                    <a:pt x="7" y="4"/>
                  </a:lnTo>
                  <a:lnTo>
                    <a:pt x="7" y="3"/>
                  </a:lnTo>
                  <a:lnTo>
                    <a:pt x="7" y="4"/>
                  </a:lnTo>
                  <a:close/>
                  <a:moveTo>
                    <a:pt x="7" y="4"/>
                  </a:moveTo>
                  <a:cubicBezTo>
                    <a:pt x="6" y="5"/>
                    <a:pt x="6" y="6"/>
                    <a:pt x="5" y="7"/>
                  </a:cubicBezTo>
                  <a:lnTo>
                    <a:pt x="4" y="6"/>
                  </a:lnTo>
                  <a:cubicBezTo>
                    <a:pt x="5" y="5"/>
                    <a:pt x="5" y="4"/>
                    <a:pt x="6" y="3"/>
                  </a:cubicBezTo>
                  <a:lnTo>
                    <a:pt x="7" y="4"/>
                  </a:lnTo>
                  <a:close/>
                  <a:moveTo>
                    <a:pt x="5" y="7"/>
                  </a:moveTo>
                  <a:cubicBezTo>
                    <a:pt x="4" y="8"/>
                    <a:pt x="3" y="10"/>
                    <a:pt x="2" y="11"/>
                  </a:cubicBezTo>
                  <a:lnTo>
                    <a:pt x="1" y="9"/>
                  </a:lnTo>
                  <a:cubicBezTo>
                    <a:pt x="2" y="9"/>
                    <a:pt x="3" y="7"/>
                    <a:pt x="4" y="6"/>
                  </a:cubicBezTo>
                  <a:lnTo>
                    <a:pt x="5" y="7"/>
                  </a:lnTo>
                  <a:close/>
                  <a:moveTo>
                    <a:pt x="2" y="11"/>
                  </a:moveTo>
                  <a:lnTo>
                    <a:pt x="2" y="11"/>
                  </a:lnTo>
                  <a:lnTo>
                    <a:pt x="1" y="10"/>
                  </a:lnTo>
                  <a:lnTo>
                    <a:pt x="2" y="11"/>
                  </a:lnTo>
                  <a:close/>
                  <a:moveTo>
                    <a:pt x="2" y="11"/>
                  </a:moveTo>
                  <a:cubicBezTo>
                    <a:pt x="2" y="11"/>
                    <a:pt x="2" y="11"/>
                    <a:pt x="2" y="11"/>
                  </a:cubicBezTo>
                  <a:lnTo>
                    <a:pt x="0" y="10"/>
                  </a:lnTo>
                  <a:cubicBezTo>
                    <a:pt x="0" y="10"/>
                    <a:pt x="1" y="10"/>
                    <a:pt x="1" y="9"/>
                  </a:cubicBezTo>
                  <a:lnTo>
                    <a:pt x="2" y="11"/>
                  </a:lnTo>
                  <a:close/>
                  <a:moveTo>
                    <a:pt x="2" y="11"/>
                  </a:moveTo>
                  <a:cubicBezTo>
                    <a:pt x="2" y="11"/>
                    <a:pt x="2" y="11"/>
                    <a:pt x="2" y="11"/>
                  </a:cubicBezTo>
                  <a:lnTo>
                    <a:pt x="0" y="11"/>
                  </a:lnTo>
                  <a:cubicBezTo>
                    <a:pt x="0" y="11"/>
                    <a:pt x="0" y="10"/>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1"/>
                  </a:cubicBezTo>
                  <a:lnTo>
                    <a:pt x="2" y="11"/>
                  </a:lnTo>
                  <a:close/>
                  <a:moveTo>
                    <a:pt x="2" y="11"/>
                  </a:moveTo>
                  <a:cubicBezTo>
                    <a:pt x="2" y="11"/>
                    <a:pt x="1" y="11"/>
                    <a:pt x="1" y="11"/>
                  </a:cubicBezTo>
                  <a:lnTo>
                    <a:pt x="1" y="12"/>
                  </a:lnTo>
                  <a:cubicBezTo>
                    <a:pt x="1" y="12"/>
                    <a:pt x="1" y="12"/>
                    <a:pt x="1" y="12"/>
                  </a:cubicBezTo>
                  <a:lnTo>
                    <a:pt x="2" y="11"/>
                  </a:lnTo>
                  <a:close/>
                  <a:moveTo>
                    <a:pt x="1" y="11"/>
                  </a:moveTo>
                  <a:lnTo>
                    <a:pt x="1" y="11"/>
                  </a:lnTo>
                  <a:lnTo>
                    <a:pt x="1" y="11"/>
                  </a:lnTo>
                  <a:close/>
                  <a:moveTo>
                    <a:pt x="1" y="11"/>
                  </a:moveTo>
                  <a:cubicBezTo>
                    <a:pt x="5" y="12"/>
                    <a:pt x="9" y="11"/>
                    <a:pt x="12" y="10"/>
                  </a:cubicBezTo>
                  <a:lnTo>
                    <a:pt x="13" y="11"/>
                  </a:lnTo>
                  <a:cubicBezTo>
                    <a:pt x="9" y="12"/>
                    <a:pt x="5" y="13"/>
                    <a:pt x="1" y="12"/>
                  </a:cubicBezTo>
                  <a:lnTo>
                    <a:pt x="1" y="11"/>
                  </a:lnTo>
                  <a:close/>
                  <a:moveTo>
                    <a:pt x="12" y="10"/>
                  </a:moveTo>
                  <a:cubicBezTo>
                    <a:pt x="14" y="9"/>
                    <a:pt x="15" y="9"/>
                    <a:pt x="16" y="8"/>
                  </a:cubicBezTo>
                  <a:lnTo>
                    <a:pt x="17" y="10"/>
                  </a:lnTo>
                  <a:cubicBezTo>
                    <a:pt x="15" y="10"/>
                    <a:pt x="14" y="11"/>
                    <a:pt x="13" y="11"/>
                  </a:cubicBezTo>
                  <a:lnTo>
                    <a:pt x="12" y="10"/>
                  </a:lnTo>
                  <a:close/>
                  <a:moveTo>
                    <a:pt x="17" y="10"/>
                  </a:moveTo>
                  <a:lnTo>
                    <a:pt x="17" y="10"/>
                  </a:lnTo>
                  <a:lnTo>
                    <a:pt x="16" y="9"/>
                  </a:lnTo>
                  <a:lnTo>
                    <a:pt x="17" y="10"/>
                  </a:lnTo>
                  <a:close/>
                  <a:moveTo>
                    <a:pt x="16" y="8"/>
                  </a:moveTo>
                  <a:cubicBezTo>
                    <a:pt x="17" y="8"/>
                    <a:pt x="18" y="8"/>
                    <a:pt x="19" y="8"/>
                  </a:cubicBezTo>
                  <a:lnTo>
                    <a:pt x="19" y="10"/>
                  </a:lnTo>
                  <a:cubicBezTo>
                    <a:pt x="18" y="10"/>
                    <a:pt x="17" y="10"/>
                    <a:pt x="17" y="10"/>
                  </a:cubicBezTo>
                  <a:lnTo>
                    <a:pt x="16" y="8"/>
                  </a:lnTo>
                  <a:close/>
                  <a:moveTo>
                    <a:pt x="19" y="8"/>
                  </a:moveTo>
                  <a:cubicBezTo>
                    <a:pt x="20" y="8"/>
                    <a:pt x="21" y="9"/>
                    <a:pt x="22" y="8"/>
                  </a:cubicBezTo>
                  <a:lnTo>
                    <a:pt x="22" y="10"/>
                  </a:lnTo>
                  <a:cubicBezTo>
                    <a:pt x="21" y="10"/>
                    <a:pt x="20" y="10"/>
                    <a:pt x="19" y="10"/>
                  </a:cubicBezTo>
                  <a:lnTo>
                    <a:pt x="19" y="8"/>
                  </a:lnTo>
                  <a:close/>
                  <a:moveTo>
                    <a:pt x="22" y="8"/>
                  </a:moveTo>
                  <a:lnTo>
                    <a:pt x="22" y="8"/>
                  </a:lnTo>
                  <a:lnTo>
                    <a:pt x="22" y="9"/>
                  </a:lnTo>
                  <a:lnTo>
                    <a:pt x="22" y="8"/>
                  </a:lnTo>
                  <a:close/>
                  <a:moveTo>
                    <a:pt x="22" y="8"/>
                  </a:moveTo>
                  <a:lnTo>
                    <a:pt x="22" y="8"/>
                  </a:lnTo>
                  <a:lnTo>
                    <a:pt x="22" y="10"/>
                  </a:lnTo>
                  <a:lnTo>
                    <a:pt x="22" y="10"/>
                  </a:lnTo>
                  <a:lnTo>
                    <a:pt x="22" y="8"/>
                  </a:lnTo>
                  <a:close/>
                  <a:moveTo>
                    <a:pt x="22" y="10"/>
                  </a:moveTo>
                  <a:lnTo>
                    <a:pt x="22" y="10"/>
                  </a:lnTo>
                  <a:lnTo>
                    <a:pt x="22" y="9"/>
                  </a:lnTo>
                  <a:lnTo>
                    <a:pt x="22" y="10"/>
                  </a:lnTo>
                  <a:close/>
                  <a:moveTo>
                    <a:pt x="22" y="8"/>
                  </a:moveTo>
                  <a:cubicBezTo>
                    <a:pt x="22" y="8"/>
                    <a:pt x="22" y="8"/>
                    <a:pt x="23" y="8"/>
                  </a:cubicBezTo>
                  <a:lnTo>
                    <a:pt x="23" y="9"/>
                  </a:lnTo>
                  <a:cubicBezTo>
                    <a:pt x="23" y="9"/>
                    <a:pt x="22" y="9"/>
                    <a:pt x="22" y="10"/>
                  </a:cubicBezTo>
                  <a:lnTo>
                    <a:pt x="22" y="8"/>
                  </a:lnTo>
                  <a:close/>
                  <a:moveTo>
                    <a:pt x="23" y="8"/>
                  </a:moveTo>
                  <a:cubicBezTo>
                    <a:pt x="23" y="8"/>
                    <a:pt x="24" y="8"/>
                    <a:pt x="24" y="8"/>
                  </a:cubicBezTo>
                  <a:lnTo>
                    <a:pt x="25" y="8"/>
                  </a:lnTo>
                  <a:cubicBezTo>
                    <a:pt x="25" y="9"/>
                    <a:pt x="24" y="9"/>
                    <a:pt x="23" y="9"/>
                  </a:cubicBezTo>
                  <a:lnTo>
                    <a:pt x="23" y="8"/>
                  </a:lnTo>
                  <a:close/>
                  <a:moveTo>
                    <a:pt x="24" y="8"/>
                  </a:moveTo>
                  <a:lnTo>
                    <a:pt x="24" y="8"/>
                  </a:lnTo>
                  <a:lnTo>
                    <a:pt x="24" y="7"/>
                  </a:lnTo>
                  <a:lnTo>
                    <a:pt x="25" y="8"/>
                  </a:lnTo>
                  <a:lnTo>
                    <a:pt x="24" y="8"/>
                  </a:lnTo>
                  <a:close/>
                  <a:moveTo>
                    <a:pt x="24" y="7"/>
                  </a:moveTo>
                  <a:cubicBezTo>
                    <a:pt x="24" y="7"/>
                    <a:pt x="25" y="7"/>
                    <a:pt x="25" y="7"/>
                  </a:cubicBezTo>
                  <a:lnTo>
                    <a:pt x="26" y="7"/>
                  </a:lnTo>
                  <a:cubicBezTo>
                    <a:pt x="26" y="8"/>
                    <a:pt x="26" y="8"/>
                    <a:pt x="25" y="8"/>
                  </a:cubicBezTo>
                  <a:lnTo>
                    <a:pt x="24" y="7"/>
                  </a:lnTo>
                  <a:close/>
                  <a:moveTo>
                    <a:pt x="25" y="7"/>
                  </a:moveTo>
                  <a:cubicBezTo>
                    <a:pt x="25" y="7"/>
                    <a:pt x="25" y="6"/>
                    <a:pt x="25" y="6"/>
                  </a:cubicBezTo>
                  <a:lnTo>
                    <a:pt x="26" y="5"/>
                  </a:lnTo>
                  <a:cubicBezTo>
                    <a:pt x="26" y="6"/>
                    <a:pt x="26" y="7"/>
                    <a:pt x="26" y="7"/>
                  </a:cubicBezTo>
                  <a:lnTo>
                    <a:pt x="25" y="7"/>
                  </a:lnTo>
                  <a:close/>
                  <a:moveTo>
                    <a:pt x="25" y="6"/>
                  </a:moveTo>
                  <a:cubicBezTo>
                    <a:pt x="25" y="5"/>
                    <a:pt x="25" y="5"/>
                    <a:pt x="24" y="5"/>
                  </a:cubicBezTo>
                  <a:lnTo>
                    <a:pt x="25" y="4"/>
                  </a:lnTo>
                  <a:cubicBezTo>
                    <a:pt x="26" y="4"/>
                    <a:pt x="26" y="5"/>
                    <a:pt x="26" y="5"/>
                  </a:cubicBezTo>
                  <a:lnTo>
                    <a:pt x="25" y="6"/>
                  </a:lnTo>
                  <a:close/>
                  <a:moveTo>
                    <a:pt x="24" y="5"/>
                  </a:moveTo>
                  <a:cubicBezTo>
                    <a:pt x="24" y="4"/>
                    <a:pt x="24" y="4"/>
                    <a:pt x="24" y="4"/>
                  </a:cubicBezTo>
                  <a:lnTo>
                    <a:pt x="24" y="3"/>
                  </a:lnTo>
                  <a:cubicBezTo>
                    <a:pt x="25" y="3"/>
                    <a:pt x="25" y="3"/>
                    <a:pt x="25" y="4"/>
                  </a:cubicBezTo>
                  <a:lnTo>
                    <a:pt x="24" y="5"/>
                  </a:lnTo>
                  <a:close/>
                  <a:moveTo>
                    <a:pt x="24" y="4"/>
                  </a:moveTo>
                  <a:lnTo>
                    <a:pt x="24" y="4"/>
                  </a:lnTo>
                  <a:lnTo>
                    <a:pt x="24"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4" name="Freeform 734"/>
            <p:cNvSpPr>
              <a:spLocks noEditPoints="1"/>
            </p:cNvSpPr>
            <p:nvPr/>
          </p:nvSpPr>
          <p:spPr bwMode="auto">
            <a:xfrm>
              <a:off x="3283" y="1436"/>
              <a:ext cx="140" cy="95"/>
            </a:xfrm>
            <a:custGeom>
              <a:avLst/>
              <a:gdLst>
                <a:gd name="T0" fmla="*/ 19 w 25"/>
                <a:gd name="T1" fmla="*/ 3 h 17"/>
                <a:gd name="T2" fmla="*/ 18 w 25"/>
                <a:gd name="T3" fmla="*/ 2 h 17"/>
                <a:gd name="T4" fmla="*/ 19 w 25"/>
                <a:gd name="T5" fmla="*/ 3 h 17"/>
                <a:gd name="T6" fmla="*/ 19 w 25"/>
                <a:gd name="T7" fmla="*/ 2 h 17"/>
                <a:gd name="T8" fmla="*/ 19 w 25"/>
                <a:gd name="T9" fmla="*/ 3 h 17"/>
                <a:gd name="T10" fmla="*/ 14 w 25"/>
                <a:gd name="T11" fmla="*/ 1 h 17"/>
                <a:gd name="T12" fmla="*/ 19 w 25"/>
                <a:gd name="T13" fmla="*/ 3 h 17"/>
                <a:gd name="T14" fmla="*/ 12 w 25"/>
                <a:gd name="T15" fmla="*/ 2 h 17"/>
                <a:gd name="T16" fmla="*/ 14 w 25"/>
                <a:gd name="T17" fmla="*/ 1 h 17"/>
                <a:gd name="T18" fmla="*/ 12 w 25"/>
                <a:gd name="T19" fmla="*/ 2 h 17"/>
                <a:gd name="T20" fmla="*/ 12 w 25"/>
                <a:gd name="T21" fmla="*/ 1 h 17"/>
                <a:gd name="T22" fmla="*/ 12 w 25"/>
                <a:gd name="T23" fmla="*/ 2 h 17"/>
                <a:gd name="T24" fmla="*/ 5 w 25"/>
                <a:gd name="T25" fmla="*/ 3 h 17"/>
                <a:gd name="T26" fmla="*/ 12 w 25"/>
                <a:gd name="T27" fmla="*/ 2 h 17"/>
                <a:gd name="T28" fmla="*/ 6 w 25"/>
                <a:gd name="T29" fmla="*/ 5 h 17"/>
                <a:gd name="T30" fmla="*/ 5 w 25"/>
                <a:gd name="T31" fmla="*/ 3 h 17"/>
                <a:gd name="T32" fmla="*/ 5 w 25"/>
                <a:gd name="T33" fmla="*/ 4 h 17"/>
                <a:gd name="T34" fmla="*/ 5 w 25"/>
                <a:gd name="T35" fmla="*/ 4 h 17"/>
                <a:gd name="T36" fmla="*/ 6 w 25"/>
                <a:gd name="T37" fmla="*/ 5 h 17"/>
                <a:gd name="T38" fmla="*/ 5 w 25"/>
                <a:gd name="T39" fmla="*/ 4 h 17"/>
                <a:gd name="T40" fmla="*/ 6 w 25"/>
                <a:gd name="T41" fmla="*/ 5 h 17"/>
                <a:gd name="T42" fmla="*/ 6 w 25"/>
                <a:gd name="T43" fmla="*/ 5 h 17"/>
                <a:gd name="T44" fmla="*/ 6 w 25"/>
                <a:gd name="T45" fmla="*/ 5 h 17"/>
                <a:gd name="T46" fmla="*/ 5 w 25"/>
                <a:gd name="T47" fmla="*/ 6 h 17"/>
                <a:gd name="T48" fmla="*/ 5 w 25"/>
                <a:gd name="T49" fmla="*/ 4 h 17"/>
                <a:gd name="T50" fmla="*/ 5 w 25"/>
                <a:gd name="T51" fmla="*/ 6 h 17"/>
                <a:gd name="T52" fmla="*/ 3 w 25"/>
                <a:gd name="T53" fmla="*/ 6 h 17"/>
                <a:gd name="T54" fmla="*/ 5 w 25"/>
                <a:gd name="T55" fmla="*/ 6 h 17"/>
                <a:gd name="T56" fmla="*/ 2 w 25"/>
                <a:gd name="T57" fmla="*/ 13 h 17"/>
                <a:gd name="T58" fmla="*/ 3 w 25"/>
                <a:gd name="T59" fmla="*/ 6 h 17"/>
                <a:gd name="T60" fmla="*/ 1 w 25"/>
                <a:gd name="T61" fmla="*/ 14 h 17"/>
                <a:gd name="T62" fmla="*/ 2 w 25"/>
                <a:gd name="T63" fmla="*/ 13 h 17"/>
                <a:gd name="T64" fmla="*/ 2 w 25"/>
                <a:gd name="T65" fmla="*/ 13 h 17"/>
                <a:gd name="T66" fmla="*/ 5 w 25"/>
                <a:gd name="T67" fmla="*/ 14 h 17"/>
                <a:gd name="T68" fmla="*/ 2 w 25"/>
                <a:gd name="T69" fmla="*/ 13 h 17"/>
                <a:gd name="T70" fmla="*/ 8 w 25"/>
                <a:gd name="T71" fmla="*/ 12 h 17"/>
                <a:gd name="T72" fmla="*/ 5 w 25"/>
                <a:gd name="T73" fmla="*/ 14 h 17"/>
                <a:gd name="T74" fmla="*/ 8 w 25"/>
                <a:gd name="T75" fmla="*/ 14 h 17"/>
                <a:gd name="T76" fmla="*/ 8 w 25"/>
                <a:gd name="T77" fmla="*/ 13 h 17"/>
                <a:gd name="T78" fmla="*/ 8 w 25"/>
                <a:gd name="T79" fmla="*/ 12 h 17"/>
                <a:gd name="T80" fmla="*/ 8 w 25"/>
                <a:gd name="T81" fmla="*/ 14 h 17"/>
                <a:gd name="T82" fmla="*/ 8 w 25"/>
                <a:gd name="T83" fmla="*/ 12 h 17"/>
                <a:gd name="T84" fmla="*/ 13 w 25"/>
                <a:gd name="T85" fmla="*/ 13 h 17"/>
                <a:gd name="T86" fmla="*/ 8 w 25"/>
                <a:gd name="T87" fmla="*/ 14 h 17"/>
                <a:gd name="T88" fmla="*/ 13 w 25"/>
                <a:gd name="T89" fmla="*/ 13 h 17"/>
                <a:gd name="T90" fmla="*/ 23 w 25"/>
                <a:gd name="T91" fmla="*/ 15 h 17"/>
                <a:gd name="T92" fmla="*/ 13 w 25"/>
                <a:gd name="T93" fmla="*/ 13 h 17"/>
                <a:gd name="T94" fmla="*/ 23 w 25"/>
                <a:gd name="T95" fmla="*/ 15 h 17"/>
                <a:gd name="T96" fmla="*/ 23 w 25"/>
                <a:gd name="T97" fmla="*/ 15 h 17"/>
                <a:gd name="T98" fmla="*/ 23 w 25"/>
                <a:gd name="T99" fmla="*/ 12 h 17"/>
                <a:gd name="T100" fmla="*/ 23 w 25"/>
                <a:gd name="T101" fmla="*/ 15 h 17"/>
                <a:gd name="T102" fmla="*/ 23 w 25"/>
                <a:gd name="T103" fmla="*/ 12 h 17"/>
                <a:gd name="T104" fmla="*/ 25 w 25"/>
                <a:gd name="T105" fmla="*/ 9 h 17"/>
                <a:gd name="T106" fmla="*/ 23 w 25"/>
                <a:gd name="T107" fmla="*/ 12 h 17"/>
                <a:gd name="T108" fmla="*/ 22 w 25"/>
                <a:gd name="T109" fmla="*/ 7 h 17"/>
                <a:gd name="T110" fmla="*/ 25 w 25"/>
                <a:gd name="T111" fmla="*/ 9 h 17"/>
                <a:gd name="T112" fmla="*/ 22 w 25"/>
                <a:gd name="T113" fmla="*/ 7 h 17"/>
                <a:gd name="T114" fmla="*/ 19 w 25"/>
                <a:gd name="T115" fmla="*/ 2 h 17"/>
                <a:gd name="T116" fmla="*/ 22 w 25"/>
                <a:gd name="T1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17">
                  <a:moveTo>
                    <a:pt x="19" y="3"/>
                  </a:moveTo>
                  <a:lnTo>
                    <a:pt x="19" y="3"/>
                  </a:lnTo>
                  <a:lnTo>
                    <a:pt x="18" y="2"/>
                  </a:lnTo>
                  <a:lnTo>
                    <a:pt x="18" y="2"/>
                  </a:lnTo>
                  <a:lnTo>
                    <a:pt x="19" y="3"/>
                  </a:lnTo>
                  <a:close/>
                  <a:moveTo>
                    <a:pt x="19" y="3"/>
                  </a:moveTo>
                  <a:lnTo>
                    <a:pt x="19" y="3"/>
                  </a:lnTo>
                  <a:lnTo>
                    <a:pt x="19" y="2"/>
                  </a:lnTo>
                  <a:lnTo>
                    <a:pt x="19" y="3"/>
                  </a:lnTo>
                  <a:close/>
                  <a:moveTo>
                    <a:pt x="19" y="3"/>
                  </a:moveTo>
                  <a:cubicBezTo>
                    <a:pt x="17" y="3"/>
                    <a:pt x="15" y="3"/>
                    <a:pt x="13" y="2"/>
                  </a:cubicBezTo>
                  <a:lnTo>
                    <a:pt x="14" y="1"/>
                  </a:lnTo>
                  <a:cubicBezTo>
                    <a:pt x="15" y="1"/>
                    <a:pt x="17" y="2"/>
                    <a:pt x="18" y="2"/>
                  </a:cubicBezTo>
                  <a:lnTo>
                    <a:pt x="19" y="3"/>
                  </a:lnTo>
                  <a:close/>
                  <a:moveTo>
                    <a:pt x="13" y="2"/>
                  </a:moveTo>
                  <a:cubicBezTo>
                    <a:pt x="13" y="2"/>
                    <a:pt x="12" y="2"/>
                    <a:pt x="12" y="2"/>
                  </a:cubicBezTo>
                  <a:lnTo>
                    <a:pt x="12" y="1"/>
                  </a:lnTo>
                  <a:cubicBezTo>
                    <a:pt x="12" y="1"/>
                    <a:pt x="13" y="1"/>
                    <a:pt x="14" y="1"/>
                  </a:cubicBezTo>
                  <a:lnTo>
                    <a:pt x="13" y="2"/>
                  </a:lnTo>
                  <a:close/>
                  <a:moveTo>
                    <a:pt x="12" y="2"/>
                  </a:moveTo>
                  <a:lnTo>
                    <a:pt x="12" y="2"/>
                  </a:lnTo>
                  <a:lnTo>
                    <a:pt x="12" y="1"/>
                  </a:lnTo>
                  <a:lnTo>
                    <a:pt x="12" y="2"/>
                  </a:lnTo>
                  <a:close/>
                  <a:moveTo>
                    <a:pt x="12" y="2"/>
                  </a:moveTo>
                  <a:cubicBezTo>
                    <a:pt x="9" y="1"/>
                    <a:pt x="8" y="3"/>
                    <a:pt x="6" y="4"/>
                  </a:cubicBezTo>
                  <a:lnTo>
                    <a:pt x="5" y="3"/>
                  </a:lnTo>
                  <a:cubicBezTo>
                    <a:pt x="7" y="2"/>
                    <a:pt x="9" y="0"/>
                    <a:pt x="12" y="1"/>
                  </a:cubicBezTo>
                  <a:lnTo>
                    <a:pt x="12" y="2"/>
                  </a:lnTo>
                  <a:close/>
                  <a:moveTo>
                    <a:pt x="6" y="4"/>
                  </a:moveTo>
                  <a:cubicBezTo>
                    <a:pt x="6" y="5"/>
                    <a:pt x="6" y="5"/>
                    <a:pt x="6" y="5"/>
                  </a:cubicBezTo>
                  <a:lnTo>
                    <a:pt x="5" y="4"/>
                  </a:lnTo>
                  <a:cubicBezTo>
                    <a:pt x="5" y="4"/>
                    <a:pt x="5" y="4"/>
                    <a:pt x="5" y="3"/>
                  </a:cubicBezTo>
                  <a:lnTo>
                    <a:pt x="6" y="4"/>
                  </a:lnTo>
                  <a:close/>
                  <a:moveTo>
                    <a:pt x="5" y="4"/>
                  </a:moveTo>
                  <a:lnTo>
                    <a:pt x="5" y="4"/>
                  </a:lnTo>
                  <a:lnTo>
                    <a:pt x="5" y="4"/>
                  </a:lnTo>
                  <a:lnTo>
                    <a:pt x="5" y="4"/>
                  </a:lnTo>
                  <a:close/>
                  <a:moveTo>
                    <a:pt x="6" y="5"/>
                  </a:moveTo>
                  <a:lnTo>
                    <a:pt x="6" y="5"/>
                  </a:lnTo>
                  <a:lnTo>
                    <a:pt x="5" y="4"/>
                  </a:lnTo>
                  <a:lnTo>
                    <a:pt x="5" y="4"/>
                  </a:lnTo>
                  <a:lnTo>
                    <a:pt x="6" y="5"/>
                  </a:lnTo>
                  <a:close/>
                  <a:moveTo>
                    <a:pt x="6" y="5"/>
                  </a:moveTo>
                  <a:lnTo>
                    <a:pt x="6" y="5"/>
                  </a:lnTo>
                  <a:lnTo>
                    <a:pt x="5" y="4"/>
                  </a:lnTo>
                  <a:lnTo>
                    <a:pt x="6" y="5"/>
                  </a:lnTo>
                  <a:close/>
                  <a:moveTo>
                    <a:pt x="6" y="5"/>
                  </a:moveTo>
                  <a:cubicBezTo>
                    <a:pt x="6" y="5"/>
                    <a:pt x="5" y="6"/>
                    <a:pt x="5" y="6"/>
                  </a:cubicBezTo>
                  <a:lnTo>
                    <a:pt x="4" y="5"/>
                  </a:lnTo>
                  <a:cubicBezTo>
                    <a:pt x="4" y="5"/>
                    <a:pt x="5" y="4"/>
                    <a:pt x="5" y="4"/>
                  </a:cubicBezTo>
                  <a:lnTo>
                    <a:pt x="6" y="5"/>
                  </a:lnTo>
                  <a:close/>
                  <a:moveTo>
                    <a:pt x="5" y="6"/>
                  </a:moveTo>
                  <a:cubicBezTo>
                    <a:pt x="5" y="6"/>
                    <a:pt x="4" y="7"/>
                    <a:pt x="4" y="7"/>
                  </a:cubicBezTo>
                  <a:lnTo>
                    <a:pt x="3" y="6"/>
                  </a:lnTo>
                  <a:cubicBezTo>
                    <a:pt x="3" y="6"/>
                    <a:pt x="4" y="5"/>
                    <a:pt x="4" y="5"/>
                  </a:cubicBezTo>
                  <a:lnTo>
                    <a:pt x="5" y="6"/>
                  </a:lnTo>
                  <a:close/>
                  <a:moveTo>
                    <a:pt x="4" y="7"/>
                  </a:moveTo>
                  <a:cubicBezTo>
                    <a:pt x="3" y="9"/>
                    <a:pt x="2" y="11"/>
                    <a:pt x="2" y="13"/>
                  </a:cubicBezTo>
                  <a:lnTo>
                    <a:pt x="1" y="14"/>
                  </a:lnTo>
                  <a:cubicBezTo>
                    <a:pt x="0" y="11"/>
                    <a:pt x="1" y="8"/>
                    <a:pt x="3" y="6"/>
                  </a:cubicBezTo>
                  <a:lnTo>
                    <a:pt x="4" y="7"/>
                  </a:lnTo>
                  <a:close/>
                  <a:moveTo>
                    <a:pt x="1" y="14"/>
                  </a:moveTo>
                  <a:lnTo>
                    <a:pt x="1" y="14"/>
                  </a:lnTo>
                  <a:lnTo>
                    <a:pt x="2" y="13"/>
                  </a:lnTo>
                  <a:lnTo>
                    <a:pt x="1" y="14"/>
                  </a:lnTo>
                  <a:close/>
                  <a:moveTo>
                    <a:pt x="2" y="13"/>
                  </a:moveTo>
                  <a:cubicBezTo>
                    <a:pt x="3" y="14"/>
                    <a:pt x="3" y="13"/>
                    <a:pt x="4" y="13"/>
                  </a:cubicBezTo>
                  <a:lnTo>
                    <a:pt x="5" y="14"/>
                  </a:lnTo>
                  <a:cubicBezTo>
                    <a:pt x="3" y="15"/>
                    <a:pt x="2" y="15"/>
                    <a:pt x="1" y="14"/>
                  </a:cubicBezTo>
                  <a:lnTo>
                    <a:pt x="2" y="13"/>
                  </a:lnTo>
                  <a:close/>
                  <a:moveTo>
                    <a:pt x="4" y="13"/>
                  </a:moveTo>
                  <a:cubicBezTo>
                    <a:pt x="5" y="13"/>
                    <a:pt x="7" y="12"/>
                    <a:pt x="8" y="12"/>
                  </a:cubicBezTo>
                  <a:lnTo>
                    <a:pt x="8" y="14"/>
                  </a:lnTo>
                  <a:cubicBezTo>
                    <a:pt x="7" y="14"/>
                    <a:pt x="6" y="14"/>
                    <a:pt x="5" y="14"/>
                  </a:cubicBezTo>
                  <a:lnTo>
                    <a:pt x="4" y="13"/>
                  </a:lnTo>
                  <a:close/>
                  <a:moveTo>
                    <a:pt x="8" y="14"/>
                  </a:moveTo>
                  <a:lnTo>
                    <a:pt x="8" y="14"/>
                  </a:lnTo>
                  <a:lnTo>
                    <a:pt x="8" y="13"/>
                  </a:lnTo>
                  <a:lnTo>
                    <a:pt x="8" y="14"/>
                  </a:lnTo>
                  <a:close/>
                  <a:moveTo>
                    <a:pt x="8" y="12"/>
                  </a:moveTo>
                  <a:lnTo>
                    <a:pt x="8" y="12"/>
                  </a:lnTo>
                  <a:lnTo>
                    <a:pt x="8" y="14"/>
                  </a:lnTo>
                  <a:lnTo>
                    <a:pt x="8" y="14"/>
                  </a:lnTo>
                  <a:lnTo>
                    <a:pt x="8" y="12"/>
                  </a:lnTo>
                  <a:close/>
                  <a:moveTo>
                    <a:pt x="8" y="12"/>
                  </a:moveTo>
                  <a:cubicBezTo>
                    <a:pt x="9" y="12"/>
                    <a:pt x="11" y="13"/>
                    <a:pt x="13" y="13"/>
                  </a:cubicBezTo>
                  <a:lnTo>
                    <a:pt x="12" y="15"/>
                  </a:lnTo>
                  <a:cubicBezTo>
                    <a:pt x="11" y="14"/>
                    <a:pt x="9" y="14"/>
                    <a:pt x="8" y="14"/>
                  </a:cubicBezTo>
                  <a:lnTo>
                    <a:pt x="8" y="12"/>
                  </a:lnTo>
                  <a:close/>
                  <a:moveTo>
                    <a:pt x="13" y="13"/>
                  </a:moveTo>
                  <a:cubicBezTo>
                    <a:pt x="16" y="14"/>
                    <a:pt x="19" y="15"/>
                    <a:pt x="22" y="13"/>
                  </a:cubicBezTo>
                  <a:lnTo>
                    <a:pt x="23" y="15"/>
                  </a:lnTo>
                  <a:cubicBezTo>
                    <a:pt x="19" y="17"/>
                    <a:pt x="16" y="16"/>
                    <a:pt x="12" y="15"/>
                  </a:cubicBezTo>
                  <a:lnTo>
                    <a:pt x="13" y="13"/>
                  </a:lnTo>
                  <a:close/>
                  <a:moveTo>
                    <a:pt x="23" y="15"/>
                  </a:moveTo>
                  <a:lnTo>
                    <a:pt x="23" y="15"/>
                  </a:lnTo>
                  <a:lnTo>
                    <a:pt x="22" y="14"/>
                  </a:lnTo>
                  <a:lnTo>
                    <a:pt x="23" y="15"/>
                  </a:lnTo>
                  <a:close/>
                  <a:moveTo>
                    <a:pt x="22" y="13"/>
                  </a:moveTo>
                  <a:cubicBezTo>
                    <a:pt x="23" y="13"/>
                    <a:pt x="23" y="13"/>
                    <a:pt x="23" y="12"/>
                  </a:cubicBezTo>
                  <a:lnTo>
                    <a:pt x="24" y="13"/>
                  </a:lnTo>
                  <a:cubicBezTo>
                    <a:pt x="24" y="13"/>
                    <a:pt x="24" y="14"/>
                    <a:pt x="23" y="15"/>
                  </a:cubicBezTo>
                  <a:lnTo>
                    <a:pt x="22" y="13"/>
                  </a:lnTo>
                  <a:close/>
                  <a:moveTo>
                    <a:pt x="23" y="12"/>
                  </a:moveTo>
                  <a:cubicBezTo>
                    <a:pt x="24" y="11"/>
                    <a:pt x="24" y="10"/>
                    <a:pt x="24" y="10"/>
                  </a:cubicBezTo>
                  <a:lnTo>
                    <a:pt x="25" y="9"/>
                  </a:lnTo>
                  <a:cubicBezTo>
                    <a:pt x="25" y="10"/>
                    <a:pt x="25" y="12"/>
                    <a:pt x="24" y="13"/>
                  </a:cubicBezTo>
                  <a:lnTo>
                    <a:pt x="23" y="12"/>
                  </a:lnTo>
                  <a:close/>
                  <a:moveTo>
                    <a:pt x="24" y="10"/>
                  </a:moveTo>
                  <a:cubicBezTo>
                    <a:pt x="23" y="9"/>
                    <a:pt x="23" y="8"/>
                    <a:pt x="22" y="7"/>
                  </a:cubicBezTo>
                  <a:lnTo>
                    <a:pt x="23" y="6"/>
                  </a:lnTo>
                  <a:cubicBezTo>
                    <a:pt x="24" y="7"/>
                    <a:pt x="25" y="8"/>
                    <a:pt x="25" y="9"/>
                  </a:cubicBezTo>
                  <a:lnTo>
                    <a:pt x="24" y="10"/>
                  </a:lnTo>
                  <a:close/>
                  <a:moveTo>
                    <a:pt x="22" y="7"/>
                  </a:moveTo>
                  <a:cubicBezTo>
                    <a:pt x="21" y="5"/>
                    <a:pt x="20" y="4"/>
                    <a:pt x="18" y="3"/>
                  </a:cubicBezTo>
                  <a:lnTo>
                    <a:pt x="19" y="2"/>
                  </a:lnTo>
                  <a:cubicBezTo>
                    <a:pt x="21" y="3"/>
                    <a:pt x="22" y="4"/>
                    <a:pt x="23" y="6"/>
                  </a:cubicBezTo>
                  <a:lnTo>
                    <a:pt x="22"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5" name="Freeform 735"/>
            <p:cNvSpPr>
              <a:spLocks/>
            </p:cNvSpPr>
            <p:nvPr/>
          </p:nvSpPr>
          <p:spPr bwMode="auto">
            <a:xfrm>
              <a:off x="3496" y="1509"/>
              <a:ext cx="95" cy="44"/>
            </a:xfrm>
            <a:custGeom>
              <a:avLst/>
              <a:gdLst>
                <a:gd name="T0" fmla="*/ 16 w 17"/>
                <a:gd name="T1" fmla="*/ 2 h 8"/>
                <a:gd name="T2" fmla="*/ 8 w 17"/>
                <a:gd name="T3" fmla="*/ 2 h 8"/>
                <a:gd name="T4" fmla="*/ 8 w 17"/>
                <a:gd name="T5" fmla="*/ 3 h 8"/>
                <a:gd name="T6" fmla="*/ 0 w 17"/>
                <a:gd name="T7" fmla="*/ 6 h 8"/>
                <a:gd name="T8" fmla="*/ 2 w 17"/>
                <a:gd name="T9" fmla="*/ 7 h 8"/>
                <a:gd name="T10" fmla="*/ 15 w 17"/>
                <a:gd name="T11" fmla="*/ 6 h 8"/>
                <a:gd name="T12" fmla="*/ 16 w 1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6" y="2"/>
                  </a:moveTo>
                  <a:cubicBezTo>
                    <a:pt x="13" y="2"/>
                    <a:pt x="11" y="0"/>
                    <a:pt x="8" y="2"/>
                  </a:cubicBezTo>
                  <a:cubicBezTo>
                    <a:pt x="8" y="2"/>
                    <a:pt x="8" y="3"/>
                    <a:pt x="8" y="3"/>
                  </a:cubicBezTo>
                  <a:cubicBezTo>
                    <a:pt x="5" y="3"/>
                    <a:pt x="2" y="3"/>
                    <a:pt x="0" y="6"/>
                  </a:cubicBezTo>
                  <a:cubicBezTo>
                    <a:pt x="1" y="6"/>
                    <a:pt x="2" y="7"/>
                    <a:pt x="2" y="7"/>
                  </a:cubicBezTo>
                  <a:cubicBezTo>
                    <a:pt x="6" y="8"/>
                    <a:pt x="11" y="7"/>
                    <a:pt x="15" y="6"/>
                  </a:cubicBezTo>
                  <a:cubicBezTo>
                    <a:pt x="17" y="5"/>
                    <a:pt x="17" y="1"/>
                    <a:pt x="16"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6" name="Freeform 736"/>
            <p:cNvSpPr>
              <a:spLocks noEditPoints="1"/>
            </p:cNvSpPr>
            <p:nvPr/>
          </p:nvSpPr>
          <p:spPr bwMode="auto">
            <a:xfrm>
              <a:off x="3490" y="1509"/>
              <a:ext cx="106" cy="44"/>
            </a:xfrm>
            <a:custGeom>
              <a:avLst/>
              <a:gdLst>
                <a:gd name="T0" fmla="*/ 14 w 19"/>
                <a:gd name="T1" fmla="*/ 1 h 8"/>
                <a:gd name="T2" fmla="*/ 14 w 19"/>
                <a:gd name="T3" fmla="*/ 2 h 8"/>
                <a:gd name="T4" fmla="*/ 14 w 19"/>
                <a:gd name="T5" fmla="*/ 1 h 8"/>
                <a:gd name="T6" fmla="*/ 9 w 19"/>
                <a:gd name="T7" fmla="*/ 1 h 8"/>
                <a:gd name="T8" fmla="*/ 10 w 19"/>
                <a:gd name="T9" fmla="*/ 2 h 8"/>
                <a:gd name="T10" fmla="*/ 9 w 19"/>
                <a:gd name="T11" fmla="*/ 1 h 8"/>
                <a:gd name="T12" fmla="*/ 9 w 19"/>
                <a:gd name="T13" fmla="*/ 1 h 8"/>
                <a:gd name="T14" fmla="*/ 10 w 19"/>
                <a:gd name="T15" fmla="*/ 2 h 8"/>
                <a:gd name="T16" fmla="*/ 9 w 19"/>
                <a:gd name="T17" fmla="*/ 1 h 8"/>
                <a:gd name="T18" fmla="*/ 10 w 19"/>
                <a:gd name="T19" fmla="*/ 3 h 8"/>
                <a:gd name="T20" fmla="*/ 10 w 19"/>
                <a:gd name="T21" fmla="*/ 3 h 8"/>
                <a:gd name="T22" fmla="*/ 9 w 19"/>
                <a:gd name="T23" fmla="*/ 3 h 8"/>
                <a:gd name="T24" fmla="*/ 9 w 19"/>
                <a:gd name="T25" fmla="*/ 4 h 8"/>
                <a:gd name="T26" fmla="*/ 10 w 19"/>
                <a:gd name="T27" fmla="*/ 3 h 8"/>
                <a:gd name="T28" fmla="*/ 9 w 19"/>
                <a:gd name="T29" fmla="*/ 2 h 8"/>
                <a:gd name="T30" fmla="*/ 9 w 19"/>
                <a:gd name="T31" fmla="*/ 4 h 8"/>
                <a:gd name="T32" fmla="*/ 9 w 19"/>
                <a:gd name="T33" fmla="*/ 2 h 8"/>
                <a:gd name="T34" fmla="*/ 1 w 19"/>
                <a:gd name="T35" fmla="*/ 6 h 8"/>
                <a:gd name="T36" fmla="*/ 5 w 19"/>
                <a:gd name="T37" fmla="*/ 4 h 8"/>
                <a:gd name="T38" fmla="*/ 0 w 19"/>
                <a:gd name="T39" fmla="*/ 5 h 8"/>
                <a:gd name="T40" fmla="*/ 1 w 19"/>
                <a:gd name="T41" fmla="*/ 5 h 8"/>
                <a:gd name="T42" fmla="*/ 1 w 19"/>
                <a:gd name="T43" fmla="*/ 5 h 8"/>
                <a:gd name="T44" fmla="*/ 1 w 19"/>
                <a:gd name="T45" fmla="*/ 6 h 8"/>
                <a:gd name="T46" fmla="*/ 3 w 19"/>
                <a:gd name="T47" fmla="*/ 6 h 8"/>
                <a:gd name="T48" fmla="*/ 1 w 19"/>
                <a:gd name="T49" fmla="*/ 5 h 8"/>
                <a:gd name="T50" fmla="*/ 3 w 19"/>
                <a:gd name="T51" fmla="*/ 8 h 8"/>
                <a:gd name="T52" fmla="*/ 3 w 19"/>
                <a:gd name="T53" fmla="*/ 7 h 8"/>
                <a:gd name="T54" fmla="*/ 3 w 19"/>
                <a:gd name="T55" fmla="*/ 7 h 8"/>
                <a:gd name="T56" fmla="*/ 3 w 19"/>
                <a:gd name="T57" fmla="*/ 8 h 8"/>
                <a:gd name="T58" fmla="*/ 3 w 19"/>
                <a:gd name="T59" fmla="*/ 8 h 8"/>
                <a:gd name="T60" fmla="*/ 3 w 19"/>
                <a:gd name="T61" fmla="*/ 7 h 8"/>
                <a:gd name="T62" fmla="*/ 3 w 19"/>
                <a:gd name="T63" fmla="*/ 8 h 8"/>
                <a:gd name="T64" fmla="*/ 7 w 19"/>
                <a:gd name="T65" fmla="*/ 7 h 8"/>
                <a:gd name="T66" fmla="*/ 5 w 19"/>
                <a:gd name="T67" fmla="*/ 7 h 8"/>
                <a:gd name="T68" fmla="*/ 16 w 19"/>
                <a:gd name="T69" fmla="*/ 6 h 8"/>
                <a:gd name="T70" fmla="*/ 16 w 19"/>
                <a:gd name="T71" fmla="*/ 5 h 8"/>
                <a:gd name="T72" fmla="*/ 16 w 19"/>
                <a:gd name="T73" fmla="*/ 5 h 8"/>
                <a:gd name="T74" fmla="*/ 18 w 19"/>
                <a:gd name="T75" fmla="*/ 3 h 8"/>
                <a:gd name="T76" fmla="*/ 17 w 19"/>
                <a:gd name="T77" fmla="*/ 3 h 8"/>
                <a:gd name="T78" fmla="*/ 18 w 19"/>
                <a:gd name="T79" fmla="*/ 3 h 8"/>
                <a:gd name="T80" fmla="*/ 17 w 19"/>
                <a:gd name="T81" fmla="*/ 2 h 8"/>
                <a:gd name="T82" fmla="*/ 17 w 19"/>
                <a:gd name="T83" fmla="*/ 2 h 8"/>
                <a:gd name="T84" fmla="*/ 18 w 19"/>
                <a:gd name="T85" fmla="*/ 2 h 8"/>
                <a:gd name="T86" fmla="*/ 17 w 19"/>
                <a:gd name="T87" fmla="*/ 2 h 8"/>
                <a:gd name="T88" fmla="*/ 17 w 19"/>
                <a:gd name="T89" fmla="*/ 2 h 8"/>
                <a:gd name="T90" fmla="*/ 17 w 19"/>
                <a:gd name="T9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8">
                  <a:moveTo>
                    <a:pt x="17" y="2"/>
                  </a:moveTo>
                  <a:cubicBezTo>
                    <a:pt x="16" y="3"/>
                    <a:pt x="15" y="2"/>
                    <a:pt x="14" y="2"/>
                  </a:cubicBezTo>
                  <a:lnTo>
                    <a:pt x="14" y="1"/>
                  </a:lnTo>
                  <a:cubicBezTo>
                    <a:pt x="15" y="1"/>
                    <a:pt x="16" y="1"/>
                    <a:pt x="17" y="1"/>
                  </a:cubicBezTo>
                  <a:lnTo>
                    <a:pt x="17" y="2"/>
                  </a:lnTo>
                  <a:close/>
                  <a:moveTo>
                    <a:pt x="14" y="2"/>
                  </a:moveTo>
                  <a:cubicBezTo>
                    <a:pt x="12" y="2"/>
                    <a:pt x="11" y="2"/>
                    <a:pt x="10" y="2"/>
                  </a:cubicBezTo>
                  <a:lnTo>
                    <a:pt x="9" y="1"/>
                  </a:lnTo>
                  <a:cubicBezTo>
                    <a:pt x="11" y="0"/>
                    <a:pt x="12" y="1"/>
                    <a:pt x="14" y="1"/>
                  </a:cubicBezTo>
                  <a:lnTo>
                    <a:pt x="14" y="2"/>
                  </a:lnTo>
                  <a:close/>
                  <a:moveTo>
                    <a:pt x="9" y="1"/>
                  </a:moveTo>
                  <a:lnTo>
                    <a:pt x="9" y="1"/>
                  </a:lnTo>
                  <a:lnTo>
                    <a:pt x="9" y="2"/>
                  </a:lnTo>
                  <a:lnTo>
                    <a:pt x="9" y="1"/>
                  </a:lnTo>
                  <a:close/>
                  <a:moveTo>
                    <a:pt x="10" y="2"/>
                  </a:moveTo>
                  <a:lnTo>
                    <a:pt x="10" y="2"/>
                  </a:lnTo>
                  <a:lnTo>
                    <a:pt x="9" y="1"/>
                  </a:lnTo>
                  <a:lnTo>
                    <a:pt x="9" y="1"/>
                  </a:lnTo>
                  <a:lnTo>
                    <a:pt x="10" y="2"/>
                  </a:lnTo>
                  <a:close/>
                  <a:moveTo>
                    <a:pt x="9" y="1"/>
                  </a:moveTo>
                  <a:lnTo>
                    <a:pt x="9" y="1"/>
                  </a:lnTo>
                  <a:lnTo>
                    <a:pt x="9" y="2"/>
                  </a:lnTo>
                  <a:lnTo>
                    <a:pt x="9" y="1"/>
                  </a:lnTo>
                  <a:close/>
                  <a:moveTo>
                    <a:pt x="10" y="2"/>
                  </a:moveTo>
                  <a:cubicBezTo>
                    <a:pt x="10" y="2"/>
                    <a:pt x="10" y="3"/>
                    <a:pt x="10" y="3"/>
                  </a:cubicBezTo>
                  <a:lnTo>
                    <a:pt x="8" y="2"/>
                  </a:lnTo>
                  <a:cubicBezTo>
                    <a:pt x="8" y="2"/>
                    <a:pt x="9" y="1"/>
                    <a:pt x="9" y="1"/>
                  </a:cubicBezTo>
                  <a:lnTo>
                    <a:pt x="10" y="2"/>
                  </a:lnTo>
                  <a:close/>
                  <a:moveTo>
                    <a:pt x="10" y="3"/>
                  </a:moveTo>
                  <a:cubicBezTo>
                    <a:pt x="10" y="3"/>
                    <a:pt x="10" y="3"/>
                    <a:pt x="10" y="3"/>
                  </a:cubicBezTo>
                  <a:lnTo>
                    <a:pt x="8" y="3"/>
                  </a:lnTo>
                  <a:lnTo>
                    <a:pt x="8" y="2"/>
                  </a:lnTo>
                  <a:lnTo>
                    <a:pt x="10" y="3"/>
                  </a:lnTo>
                  <a:close/>
                  <a:moveTo>
                    <a:pt x="10" y="3"/>
                  </a:moveTo>
                  <a:lnTo>
                    <a:pt x="10" y="3"/>
                  </a:lnTo>
                  <a:lnTo>
                    <a:pt x="9" y="3"/>
                  </a:lnTo>
                  <a:lnTo>
                    <a:pt x="10" y="3"/>
                  </a:lnTo>
                  <a:close/>
                  <a:moveTo>
                    <a:pt x="10" y="3"/>
                  </a:moveTo>
                  <a:cubicBezTo>
                    <a:pt x="9" y="3"/>
                    <a:pt x="9" y="4"/>
                    <a:pt x="9" y="4"/>
                  </a:cubicBezTo>
                  <a:lnTo>
                    <a:pt x="9" y="2"/>
                  </a:lnTo>
                  <a:cubicBezTo>
                    <a:pt x="10" y="2"/>
                    <a:pt x="8" y="3"/>
                    <a:pt x="8" y="3"/>
                  </a:cubicBezTo>
                  <a:lnTo>
                    <a:pt x="10" y="3"/>
                  </a:lnTo>
                  <a:close/>
                  <a:moveTo>
                    <a:pt x="9" y="2"/>
                  </a:moveTo>
                  <a:lnTo>
                    <a:pt x="9" y="2"/>
                  </a:lnTo>
                  <a:lnTo>
                    <a:pt x="9" y="2"/>
                  </a:lnTo>
                  <a:lnTo>
                    <a:pt x="9" y="3"/>
                  </a:lnTo>
                  <a:lnTo>
                    <a:pt x="9" y="2"/>
                  </a:lnTo>
                  <a:close/>
                  <a:moveTo>
                    <a:pt x="9" y="4"/>
                  </a:moveTo>
                  <a:cubicBezTo>
                    <a:pt x="7" y="3"/>
                    <a:pt x="6" y="4"/>
                    <a:pt x="5" y="4"/>
                  </a:cubicBezTo>
                  <a:lnTo>
                    <a:pt x="4" y="3"/>
                  </a:lnTo>
                  <a:cubicBezTo>
                    <a:pt x="6" y="2"/>
                    <a:pt x="7" y="2"/>
                    <a:pt x="9" y="2"/>
                  </a:cubicBezTo>
                  <a:lnTo>
                    <a:pt x="9" y="4"/>
                  </a:lnTo>
                  <a:close/>
                  <a:moveTo>
                    <a:pt x="5" y="4"/>
                  </a:moveTo>
                  <a:cubicBezTo>
                    <a:pt x="3" y="4"/>
                    <a:pt x="2" y="5"/>
                    <a:pt x="1" y="6"/>
                  </a:cubicBezTo>
                  <a:lnTo>
                    <a:pt x="0" y="5"/>
                  </a:lnTo>
                  <a:cubicBezTo>
                    <a:pt x="1" y="4"/>
                    <a:pt x="3" y="3"/>
                    <a:pt x="4" y="3"/>
                  </a:cubicBezTo>
                  <a:lnTo>
                    <a:pt x="5" y="4"/>
                  </a:lnTo>
                  <a:close/>
                  <a:moveTo>
                    <a:pt x="1" y="6"/>
                  </a:moveTo>
                  <a:lnTo>
                    <a:pt x="0" y="6"/>
                  </a:lnTo>
                  <a:lnTo>
                    <a:pt x="0" y="5"/>
                  </a:lnTo>
                  <a:lnTo>
                    <a:pt x="1" y="6"/>
                  </a:lnTo>
                  <a:close/>
                  <a:moveTo>
                    <a:pt x="1" y="5"/>
                  </a:moveTo>
                  <a:lnTo>
                    <a:pt x="1" y="5"/>
                  </a:lnTo>
                  <a:lnTo>
                    <a:pt x="1" y="6"/>
                  </a:lnTo>
                  <a:lnTo>
                    <a:pt x="1" y="6"/>
                  </a:lnTo>
                  <a:lnTo>
                    <a:pt x="1" y="5"/>
                  </a:lnTo>
                  <a:close/>
                  <a:moveTo>
                    <a:pt x="1" y="5"/>
                  </a:moveTo>
                  <a:lnTo>
                    <a:pt x="1" y="5"/>
                  </a:lnTo>
                  <a:lnTo>
                    <a:pt x="1" y="6"/>
                  </a:lnTo>
                  <a:lnTo>
                    <a:pt x="1" y="5"/>
                  </a:lnTo>
                  <a:close/>
                  <a:moveTo>
                    <a:pt x="1" y="5"/>
                  </a:moveTo>
                  <a:cubicBezTo>
                    <a:pt x="2" y="5"/>
                    <a:pt x="2" y="6"/>
                    <a:pt x="3" y="6"/>
                  </a:cubicBezTo>
                  <a:lnTo>
                    <a:pt x="2" y="7"/>
                  </a:lnTo>
                  <a:cubicBezTo>
                    <a:pt x="1" y="7"/>
                    <a:pt x="1" y="6"/>
                    <a:pt x="1" y="6"/>
                  </a:cubicBezTo>
                  <a:lnTo>
                    <a:pt x="1" y="5"/>
                  </a:lnTo>
                  <a:close/>
                  <a:moveTo>
                    <a:pt x="3" y="6"/>
                  </a:moveTo>
                  <a:cubicBezTo>
                    <a:pt x="3" y="6"/>
                    <a:pt x="3" y="7"/>
                    <a:pt x="3" y="7"/>
                  </a:cubicBezTo>
                  <a:lnTo>
                    <a:pt x="3" y="8"/>
                  </a:lnTo>
                  <a:cubicBezTo>
                    <a:pt x="3" y="8"/>
                    <a:pt x="2" y="7"/>
                    <a:pt x="2" y="7"/>
                  </a:cubicBezTo>
                  <a:lnTo>
                    <a:pt x="3" y="6"/>
                  </a:lnTo>
                  <a:close/>
                  <a:moveTo>
                    <a:pt x="3" y="7"/>
                  </a:moveTo>
                  <a:lnTo>
                    <a:pt x="3" y="7"/>
                  </a:lnTo>
                  <a:lnTo>
                    <a:pt x="3" y="7"/>
                  </a:lnTo>
                  <a:close/>
                  <a:moveTo>
                    <a:pt x="3" y="7"/>
                  </a:moveTo>
                  <a:lnTo>
                    <a:pt x="3" y="7"/>
                  </a:lnTo>
                  <a:lnTo>
                    <a:pt x="3" y="8"/>
                  </a:lnTo>
                  <a:lnTo>
                    <a:pt x="3" y="8"/>
                  </a:lnTo>
                  <a:lnTo>
                    <a:pt x="3" y="7"/>
                  </a:lnTo>
                  <a:close/>
                  <a:moveTo>
                    <a:pt x="3" y="8"/>
                  </a:moveTo>
                  <a:lnTo>
                    <a:pt x="3" y="8"/>
                  </a:lnTo>
                  <a:lnTo>
                    <a:pt x="3" y="7"/>
                  </a:lnTo>
                  <a:lnTo>
                    <a:pt x="3" y="8"/>
                  </a:lnTo>
                  <a:close/>
                  <a:moveTo>
                    <a:pt x="3" y="7"/>
                  </a:moveTo>
                  <a:cubicBezTo>
                    <a:pt x="4" y="7"/>
                    <a:pt x="5" y="7"/>
                    <a:pt x="5" y="7"/>
                  </a:cubicBezTo>
                  <a:lnTo>
                    <a:pt x="5" y="8"/>
                  </a:lnTo>
                  <a:cubicBezTo>
                    <a:pt x="4" y="8"/>
                    <a:pt x="4" y="8"/>
                    <a:pt x="3" y="8"/>
                  </a:cubicBezTo>
                  <a:lnTo>
                    <a:pt x="3" y="7"/>
                  </a:lnTo>
                  <a:close/>
                  <a:moveTo>
                    <a:pt x="5" y="7"/>
                  </a:moveTo>
                  <a:cubicBezTo>
                    <a:pt x="6" y="7"/>
                    <a:pt x="6" y="7"/>
                    <a:pt x="7" y="7"/>
                  </a:cubicBezTo>
                  <a:lnTo>
                    <a:pt x="7" y="8"/>
                  </a:lnTo>
                  <a:cubicBezTo>
                    <a:pt x="6" y="8"/>
                    <a:pt x="6" y="8"/>
                    <a:pt x="5" y="8"/>
                  </a:cubicBezTo>
                  <a:lnTo>
                    <a:pt x="5" y="7"/>
                  </a:lnTo>
                  <a:close/>
                  <a:moveTo>
                    <a:pt x="7" y="7"/>
                  </a:moveTo>
                  <a:cubicBezTo>
                    <a:pt x="10" y="7"/>
                    <a:pt x="13" y="6"/>
                    <a:pt x="16" y="5"/>
                  </a:cubicBezTo>
                  <a:lnTo>
                    <a:pt x="16" y="6"/>
                  </a:lnTo>
                  <a:cubicBezTo>
                    <a:pt x="13" y="8"/>
                    <a:pt x="10" y="8"/>
                    <a:pt x="7" y="8"/>
                  </a:cubicBezTo>
                  <a:lnTo>
                    <a:pt x="7" y="7"/>
                  </a:lnTo>
                  <a:close/>
                  <a:moveTo>
                    <a:pt x="16" y="5"/>
                  </a:moveTo>
                  <a:lnTo>
                    <a:pt x="16" y="5"/>
                  </a:lnTo>
                  <a:lnTo>
                    <a:pt x="16" y="6"/>
                  </a:lnTo>
                  <a:lnTo>
                    <a:pt x="16" y="5"/>
                  </a:lnTo>
                  <a:close/>
                  <a:moveTo>
                    <a:pt x="16" y="5"/>
                  </a:moveTo>
                  <a:cubicBezTo>
                    <a:pt x="17" y="5"/>
                    <a:pt x="17" y="4"/>
                    <a:pt x="17" y="3"/>
                  </a:cubicBezTo>
                  <a:lnTo>
                    <a:pt x="18" y="3"/>
                  </a:lnTo>
                  <a:cubicBezTo>
                    <a:pt x="18" y="4"/>
                    <a:pt x="18" y="6"/>
                    <a:pt x="16" y="6"/>
                  </a:cubicBezTo>
                  <a:lnTo>
                    <a:pt x="16" y="5"/>
                  </a:lnTo>
                  <a:close/>
                  <a:moveTo>
                    <a:pt x="17" y="3"/>
                  </a:moveTo>
                  <a:cubicBezTo>
                    <a:pt x="17" y="3"/>
                    <a:pt x="17" y="3"/>
                    <a:pt x="17" y="2"/>
                  </a:cubicBezTo>
                  <a:lnTo>
                    <a:pt x="18" y="2"/>
                  </a:lnTo>
                  <a:cubicBezTo>
                    <a:pt x="19" y="3"/>
                    <a:pt x="19" y="3"/>
                    <a:pt x="18" y="3"/>
                  </a:cubicBezTo>
                  <a:lnTo>
                    <a:pt x="17" y="3"/>
                  </a:lnTo>
                  <a:close/>
                  <a:moveTo>
                    <a:pt x="17" y="2"/>
                  </a:moveTo>
                  <a:cubicBezTo>
                    <a:pt x="17" y="2"/>
                    <a:pt x="17" y="2"/>
                    <a:pt x="17" y="2"/>
                  </a:cubicBezTo>
                  <a:lnTo>
                    <a:pt x="18" y="1"/>
                  </a:lnTo>
                  <a:cubicBezTo>
                    <a:pt x="18" y="2"/>
                    <a:pt x="18" y="2"/>
                    <a:pt x="18" y="2"/>
                  </a:cubicBezTo>
                  <a:lnTo>
                    <a:pt x="17" y="2"/>
                  </a:lnTo>
                  <a:close/>
                  <a:moveTo>
                    <a:pt x="18" y="1"/>
                  </a:moveTo>
                  <a:lnTo>
                    <a:pt x="18" y="1"/>
                  </a:lnTo>
                  <a:lnTo>
                    <a:pt x="18" y="2"/>
                  </a:lnTo>
                  <a:lnTo>
                    <a:pt x="18" y="1"/>
                  </a:lnTo>
                  <a:close/>
                  <a:moveTo>
                    <a:pt x="17" y="2"/>
                  </a:moveTo>
                  <a:cubicBezTo>
                    <a:pt x="17" y="2"/>
                    <a:pt x="17" y="2"/>
                    <a:pt x="17" y="2"/>
                  </a:cubicBezTo>
                  <a:lnTo>
                    <a:pt x="17" y="1"/>
                  </a:lnTo>
                  <a:cubicBezTo>
                    <a:pt x="17" y="1"/>
                    <a:pt x="18" y="1"/>
                    <a:pt x="18" y="1"/>
                  </a:cubicBezTo>
                  <a:lnTo>
                    <a:pt x="17" y="2"/>
                  </a:lnTo>
                  <a:close/>
                  <a:moveTo>
                    <a:pt x="17" y="2"/>
                  </a:moveTo>
                  <a:lnTo>
                    <a:pt x="17" y="2"/>
                  </a:lnTo>
                  <a:lnTo>
                    <a:pt x="17" y="2"/>
                  </a:lnTo>
                  <a:lnTo>
                    <a:pt x="17"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7" name="Freeform 737"/>
            <p:cNvSpPr>
              <a:spLocks/>
            </p:cNvSpPr>
            <p:nvPr/>
          </p:nvSpPr>
          <p:spPr bwMode="auto">
            <a:xfrm>
              <a:off x="3608" y="1470"/>
              <a:ext cx="95" cy="72"/>
            </a:xfrm>
            <a:custGeom>
              <a:avLst/>
              <a:gdLst>
                <a:gd name="T0" fmla="*/ 17 w 17"/>
                <a:gd name="T1" fmla="*/ 0 h 13"/>
                <a:gd name="T2" fmla="*/ 0 w 17"/>
                <a:gd name="T3" fmla="*/ 9 h 13"/>
                <a:gd name="T4" fmla="*/ 9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cubicBezTo>
                    <a:pt x="11" y="3"/>
                    <a:pt x="0" y="2"/>
                    <a:pt x="0" y="9"/>
                  </a:cubicBezTo>
                  <a:cubicBezTo>
                    <a:pt x="0" y="13"/>
                    <a:pt x="5" y="12"/>
                    <a:pt x="9" y="11"/>
                  </a:cubicBezTo>
                  <a:cubicBezTo>
                    <a:pt x="13" y="9"/>
                    <a:pt x="17" y="5"/>
                    <a:pt x="17"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8" name="Freeform 738"/>
            <p:cNvSpPr>
              <a:spLocks noEditPoints="1"/>
            </p:cNvSpPr>
            <p:nvPr/>
          </p:nvSpPr>
          <p:spPr bwMode="auto">
            <a:xfrm>
              <a:off x="3602" y="1464"/>
              <a:ext cx="106" cy="73"/>
            </a:xfrm>
            <a:custGeom>
              <a:avLst/>
              <a:gdLst>
                <a:gd name="T0" fmla="*/ 18 w 19"/>
                <a:gd name="T1" fmla="*/ 2 h 13"/>
                <a:gd name="T2" fmla="*/ 18 w 19"/>
                <a:gd name="T3" fmla="*/ 0 h 13"/>
                <a:gd name="T4" fmla="*/ 18 w 19"/>
                <a:gd name="T5" fmla="*/ 2 h 13"/>
                <a:gd name="T6" fmla="*/ 18 w 19"/>
                <a:gd name="T7" fmla="*/ 1 h 13"/>
                <a:gd name="T8" fmla="*/ 18 w 19"/>
                <a:gd name="T9" fmla="*/ 2 h 13"/>
                <a:gd name="T10" fmla="*/ 11 w 19"/>
                <a:gd name="T11" fmla="*/ 3 h 13"/>
                <a:gd name="T12" fmla="*/ 18 w 19"/>
                <a:gd name="T13" fmla="*/ 2 h 13"/>
                <a:gd name="T14" fmla="*/ 1 w 19"/>
                <a:gd name="T15" fmla="*/ 10 h 13"/>
                <a:gd name="T16" fmla="*/ 11 w 19"/>
                <a:gd name="T17" fmla="*/ 3 h 13"/>
                <a:gd name="T18" fmla="*/ 0 w 19"/>
                <a:gd name="T19" fmla="*/ 10 h 13"/>
                <a:gd name="T20" fmla="*/ 1 w 19"/>
                <a:gd name="T21" fmla="*/ 10 h 13"/>
                <a:gd name="T22" fmla="*/ 1 w 19"/>
                <a:gd name="T23" fmla="*/ 10 h 13"/>
                <a:gd name="T24" fmla="*/ 0 w 19"/>
                <a:gd name="T25" fmla="*/ 11 h 13"/>
                <a:gd name="T26" fmla="*/ 1 w 19"/>
                <a:gd name="T27" fmla="*/ 10 h 13"/>
                <a:gd name="T28" fmla="*/ 3 w 19"/>
                <a:gd name="T29" fmla="*/ 12 h 13"/>
                <a:gd name="T30" fmla="*/ 0 w 19"/>
                <a:gd name="T31" fmla="*/ 11 h 13"/>
                <a:gd name="T32" fmla="*/ 3 w 19"/>
                <a:gd name="T33" fmla="*/ 12 h 13"/>
                <a:gd name="T34" fmla="*/ 5 w 19"/>
                <a:gd name="T35" fmla="*/ 13 h 13"/>
                <a:gd name="T36" fmla="*/ 3 w 19"/>
                <a:gd name="T37" fmla="*/ 12 h 13"/>
                <a:gd name="T38" fmla="*/ 10 w 19"/>
                <a:gd name="T39" fmla="*/ 11 h 13"/>
                <a:gd name="T40" fmla="*/ 5 w 19"/>
                <a:gd name="T41" fmla="*/ 13 h 13"/>
                <a:gd name="T42" fmla="*/ 10 w 19"/>
                <a:gd name="T43" fmla="*/ 12 h 13"/>
                <a:gd name="T44" fmla="*/ 10 w 19"/>
                <a:gd name="T45" fmla="*/ 12 h 13"/>
                <a:gd name="T46" fmla="*/ 10 w 19"/>
                <a:gd name="T47" fmla="*/ 11 h 13"/>
                <a:gd name="T48" fmla="*/ 10 w 19"/>
                <a:gd name="T49" fmla="*/ 12 h 13"/>
                <a:gd name="T50" fmla="*/ 10 w 19"/>
                <a:gd name="T51" fmla="*/ 11 h 13"/>
                <a:gd name="T52" fmla="*/ 12 w 19"/>
                <a:gd name="T53" fmla="*/ 11 h 13"/>
                <a:gd name="T54" fmla="*/ 10 w 19"/>
                <a:gd name="T55" fmla="*/ 11 h 13"/>
                <a:gd name="T56" fmla="*/ 13 w 19"/>
                <a:gd name="T57" fmla="*/ 9 h 13"/>
                <a:gd name="T58" fmla="*/ 12 w 19"/>
                <a:gd name="T59" fmla="*/ 11 h 13"/>
                <a:gd name="T60" fmla="*/ 13 w 19"/>
                <a:gd name="T61" fmla="*/ 9 h 13"/>
                <a:gd name="T62" fmla="*/ 19 w 19"/>
                <a:gd name="T63" fmla="*/ 1 h 13"/>
                <a:gd name="T64" fmla="*/ 13 w 19"/>
                <a:gd name="T65" fmla="*/ 9 h 13"/>
                <a:gd name="T66" fmla="*/ 19 w 19"/>
                <a:gd name="T67" fmla="*/ 0 h 13"/>
                <a:gd name="T68" fmla="*/ 18 w 19"/>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3">
                  <a:moveTo>
                    <a:pt x="18" y="2"/>
                  </a:moveTo>
                  <a:lnTo>
                    <a:pt x="18" y="2"/>
                  </a:lnTo>
                  <a:lnTo>
                    <a:pt x="18" y="1"/>
                  </a:lnTo>
                  <a:lnTo>
                    <a:pt x="18" y="0"/>
                  </a:lnTo>
                  <a:lnTo>
                    <a:pt x="18" y="2"/>
                  </a:lnTo>
                  <a:close/>
                  <a:moveTo>
                    <a:pt x="18" y="2"/>
                  </a:moveTo>
                  <a:lnTo>
                    <a:pt x="18" y="2"/>
                  </a:lnTo>
                  <a:lnTo>
                    <a:pt x="18" y="1"/>
                  </a:lnTo>
                  <a:lnTo>
                    <a:pt x="18" y="2"/>
                  </a:lnTo>
                  <a:close/>
                  <a:moveTo>
                    <a:pt x="18" y="2"/>
                  </a:moveTo>
                  <a:cubicBezTo>
                    <a:pt x="16" y="3"/>
                    <a:pt x="13" y="3"/>
                    <a:pt x="11" y="4"/>
                  </a:cubicBezTo>
                  <a:lnTo>
                    <a:pt x="11" y="3"/>
                  </a:lnTo>
                  <a:cubicBezTo>
                    <a:pt x="13" y="2"/>
                    <a:pt x="16" y="2"/>
                    <a:pt x="18" y="1"/>
                  </a:cubicBezTo>
                  <a:lnTo>
                    <a:pt x="18" y="2"/>
                  </a:lnTo>
                  <a:close/>
                  <a:moveTo>
                    <a:pt x="11" y="4"/>
                  </a:moveTo>
                  <a:cubicBezTo>
                    <a:pt x="6" y="5"/>
                    <a:pt x="2" y="6"/>
                    <a:pt x="1" y="10"/>
                  </a:cubicBezTo>
                  <a:lnTo>
                    <a:pt x="0" y="10"/>
                  </a:lnTo>
                  <a:cubicBezTo>
                    <a:pt x="0" y="5"/>
                    <a:pt x="5" y="4"/>
                    <a:pt x="11" y="3"/>
                  </a:cubicBezTo>
                  <a:lnTo>
                    <a:pt x="11" y="4"/>
                  </a:lnTo>
                  <a:close/>
                  <a:moveTo>
                    <a:pt x="0" y="10"/>
                  </a:moveTo>
                  <a:lnTo>
                    <a:pt x="0" y="10"/>
                  </a:lnTo>
                  <a:lnTo>
                    <a:pt x="1" y="10"/>
                  </a:lnTo>
                  <a:lnTo>
                    <a:pt x="0" y="10"/>
                  </a:lnTo>
                  <a:close/>
                  <a:moveTo>
                    <a:pt x="1" y="10"/>
                  </a:moveTo>
                  <a:cubicBezTo>
                    <a:pt x="1" y="10"/>
                    <a:pt x="2" y="11"/>
                    <a:pt x="2" y="11"/>
                  </a:cubicBezTo>
                  <a:lnTo>
                    <a:pt x="0" y="11"/>
                  </a:lnTo>
                  <a:cubicBezTo>
                    <a:pt x="0" y="11"/>
                    <a:pt x="0" y="11"/>
                    <a:pt x="0" y="10"/>
                  </a:cubicBezTo>
                  <a:lnTo>
                    <a:pt x="1" y="10"/>
                  </a:lnTo>
                  <a:close/>
                  <a:moveTo>
                    <a:pt x="2" y="11"/>
                  </a:moveTo>
                  <a:cubicBezTo>
                    <a:pt x="2" y="11"/>
                    <a:pt x="2" y="12"/>
                    <a:pt x="3" y="12"/>
                  </a:cubicBezTo>
                  <a:lnTo>
                    <a:pt x="2" y="13"/>
                  </a:lnTo>
                  <a:cubicBezTo>
                    <a:pt x="1" y="13"/>
                    <a:pt x="1" y="12"/>
                    <a:pt x="0" y="11"/>
                  </a:cubicBezTo>
                  <a:lnTo>
                    <a:pt x="2" y="11"/>
                  </a:lnTo>
                  <a:close/>
                  <a:moveTo>
                    <a:pt x="3" y="12"/>
                  </a:moveTo>
                  <a:cubicBezTo>
                    <a:pt x="3" y="12"/>
                    <a:pt x="4" y="12"/>
                    <a:pt x="5" y="12"/>
                  </a:cubicBezTo>
                  <a:lnTo>
                    <a:pt x="5" y="13"/>
                  </a:lnTo>
                  <a:cubicBezTo>
                    <a:pt x="4" y="13"/>
                    <a:pt x="3" y="13"/>
                    <a:pt x="2" y="13"/>
                  </a:cubicBezTo>
                  <a:lnTo>
                    <a:pt x="3" y="12"/>
                  </a:lnTo>
                  <a:close/>
                  <a:moveTo>
                    <a:pt x="5" y="12"/>
                  </a:moveTo>
                  <a:cubicBezTo>
                    <a:pt x="6" y="12"/>
                    <a:pt x="8" y="12"/>
                    <a:pt x="10" y="11"/>
                  </a:cubicBezTo>
                  <a:lnTo>
                    <a:pt x="10" y="12"/>
                  </a:lnTo>
                  <a:cubicBezTo>
                    <a:pt x="8" y="13"/>
                    <a:pt x="6" y="13"/>
                    <a:pt x="5" y="13"/>
                  </a:cubicBezTo>
                  <a:lnTo>
                    <a:pt x="5" y="12"/>
                  </a:lnTo>
                  <a:close/>
                  <a:moveTo>
                    <a:pt x="10" y="12"/>
                  </a:moveTo>
                  <a:lnTo>
                    <a:pt x="10" y="12"/>
                  </a:lnTo>
                  <a:lnTo>
                    <a:pt x="10" y="12"/>
                  </a:lnTo>
                  <a:close/>
                  <a:moveTo>
                    <a:pt x="10" y="11"/>
                  </a:moveTo>
                  <a:cubicBezTo>
                    <a:pt x="10" y="11"/>
                    <a:pt x="10" y="11"/>
                    <a:pt x="10" y="11"/>
                  </a:cubicBezTo>
                  <a:lnTo>
                    <a:pt x="11" y="12"/>
                  </a:lnTo>
                  <a:cubicBezTo>
                    <a:pt x="10" y="12"/>
                    <a:pt x="10" y="12"/>
                    <a:pt x="10" y="12"/>
                  </a:cubicBezTo>
                  <a:lnTo>
                    <a:pt x="10" y="11"/>
                  </a:lnTo>
                  <a:close/>
                  <a:moveTo>
                    <a:pt x="10" y="11"/>
                  </a:moveTo>
                  <a:cubicBezTo>
                    <a:pt x="11" y="11"/>
                    <a:pt x="11" y="11"/>
                    <a:pt x="12" y="10"/>
                  </a:cubicBezTo>
                  <a:lnTo>
                    <a:pt x="12" y="11"/>
                  </a:lnTo>
                  <a:cubicBezTo>
                    <a:pt x="12" y="12"/>
                    <a:pt x="11" y="12"/>
                    <a:pt x="11" y="12"/>
                  </a:cubicBezTo>
                  <a:lnTo>
                    <a:pt x="10" y="11"/>
                  </a:lnTo>
                  <a:close/>
                  <a:moveTo>
                    <a:pt x="12" y="10"/>
                  </a:moveTo>
                  <a:cubicBezTo>
                    <a:pt x="12" y="10"/>
                    <a:pt x="13" y="9"/>
                    <a:pt x="13" y="9"/>
                  </a:cubicBezTo>
                  <a:lnTo>
                    <a:pt x="14" y="10"/>
                  </a:lnTo>
                  <a:cubicBezTo>
                    <a:pt x="14" y="11"/>
                    <a:pt x="13" y="11"/>
                    <a:pt x="12" y="11"/>
                  </a:cubicBezTo>
                  <a:lnTo>
                    <a:pt x="12" y="10"/>
                  </a:lnTo>
                  <a:close/>
                  <a:moveTo>
                    <a:pt x="13" y="9"/>
                  </a:moveTo>
                  <a:cubicBezTo>
                    <a:pt x="16" y="7"/>
                    <a:pt x="17" y="4"/>
                    <a:pt x="17" y="1"/>
                  </a:cubicBezTo>
                  <a:lnTo>
                    <a:pt x="19" y="1"/>
                  </a:lnTo>
                  <a:cubicBezTo>
                    <a:pt x="19" y="4"/>
                    <a:pt x="17" y="8"/>
                    <a:pt x="14" y="10"/>
                  </a:cubicBezTo>
                  <a:lnTo>
                    <a:pt x="13" y="9"/>
                  </a:lnTo>
                  <a:close/>
                  <a:moveTo>
                    <a:pt x="18" y="0"/>
                  </a:moveTo>
                  <a:lnTo>
                    <a:pt x="19" y="0"/>
                  </a:lnTo>
                  <a:lnTo>
                    <a:pt x="19" y="1"/>
                  </a:lnTo>
                  <a:lnTo>
                    <a:pt x="18" y="1"/>
                  </a:lnTo>
                  <a:lnTo>
                    <a:pt x="18"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59" name="Freeform 739"/>
            <p:cNvSpPr>
              <a:spLocks/>
            </p:cNvSpPr>
            <p:nvPr/>
          </p:nvSpPr>
          <p:spPr bwMode="auto">
            <a:xfrm>
              <a:off x="3429" y="1447"/>
              <a:ext cx="95" cy="84"/>
            </a:xfrm>
            <a:custGeom>
              <a:avLst/>
              <a:gdLst>
                <a:gd name="T0" fmla="*/ 15 w 17"/>
                <a:gd name="T1" fmla="*/ 0 h 15"/>
                <a:gd name="T2" fmla="*/ 10 w 17"/>
                <a:gd name="T3" fmla="*/ 2 h 15"/>
                <a:gd name="T4" fmla="*/ 1 w 17"/>
                <a:gd name="T5" fmla="*/ 4 h 15"/>
                <a:gd name="T6" fmla="*/ 2 w 17"/>
                <a:gd name="T7" fmla="*/ 9 h 15"/>
                <a:gd name="T8" fmla="*/ 0 w 17"/>
                <a:gd name="T9" fmla="*/ 12 h 15"/>
                <a:gd name="T10" fmla="*/ 0 w 17"/>
                <a:gd name="T11" fmla="*/ 13 h 15"/>
                <a:gd name="T12" fmla="*/ 11 w 17"/>
                <a:gd name="T13" fmla="*/ 13 h 15"/>
                <a:gd name="T14" fmla="*/ 17 w 17"/>
                <a:gd name="T15" fmla="*/ 5 h 15"/>
                <a:gd name="T16" fmla="*/ 15 w 1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
                  <a:moveTo>
                    <a:pt x="15" y="0"/>
                  </a:moveTo>
                  <a:cubicBezTo>
                    <a:pt x="13" y="0"/>
                    <a:pt x="12" y="2"/>
                    <a:pt x="10" y="2"/>
                  </a:cubicBezTo>
                  <a:cubicBezTo>
                    <a:pt x="6" y="3"/>
                    <a:pt x="3" y="3"/>
                    <a:pt x="1" y="4"/>
                  </a:cubicBezTo>
                  <a:cubicBezTo>
                    <a:pt x="2" y="6"/>
                    <a:pt x="2" y="7"/>
                    <a:pt x="2" y="9"/>
                  </a:cubicBezTo>
                  <a:cubicBezTo>
                    <a:pt x="2" y="10"/>
                    <a:pt x="1" y="11"/>
                    <a:pt x="0" y="12"/>
                  </a:cubicBezTo>
                  <a:cubicBezTo>
                    <a:pt x="0" y="12"/>
                    <a:pt x="0" y="13"/>
                    <a:pt x="0" y="13"/>
                  </a:cubicBezTo>
                  <a:cubicBezTo>
                    <a:pt x="4" y="15"/>
                    <a:pt x="5" y="14"/>
                    <a:pt x="11" y="13"/>
                  </a:cubicBezTo>
                  <a:cubicBezTo>
                    <a:pt x="15" y="12"/>
                    <a:pt x="17" y="9"/>
                    <a:pt x="17" y="5"/>
                  </a:cubicBezTo>
                  <a:cubicBezTo>
                    <a:pt x="17" y="3"/>
                    <a:pt x="17" y="0"/>
                    <a:pt x="1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0" name="Freeform 740"/>
            <p:cNvSpPr>
              <a:spLocks noEditPoints="1"/>
            </p:cNvSpPr>
            <p:nvPr/>
          </p:nvSpPr>
          <p:spPr bwMode="auto">
            <a:xfrm>
              <a:off x="3423" y="1447"/>
              <a:ext cx="106" cy="84"/>
            </a:xfrm>
            <a:custGeom>
              <a:avLst/>
              <a:gdLst>
                <a:gd name="T0" fmla="*/ 15 w 19"/>
                <a:gd name="T1" fmla="*/ 0 h 15"/>
                <a:gd name="T2" fmla="*/ 16 w 19"/>
                <a:gd name="T3" fmla="*/ 1 h 15"/>
                <a:gd name="T4" fmla="*/ 15 w 19"/>
                <a:gd name="T5" fmla="*/ 0 h 15"/>
                <a:gd name="T6" fmla="*/ 11 w 19"/>
                <a:gd name="T7" fmla="*/ 3 h 15"/>
                <a:gd name="T8" fmla="*/ 13 w 19"/>
                <a:gd name="T9" fmla="*/ 2 h 15"/>
                <a:gd name="T10" fmla="*/ 11 w 19"/>
                <a:gd name="T11" fmla="*/ 2 h 15"/>
                <a:gd name="T12" fmla="*/ 9 w 19"/>
                <a:gd name="T13" fmla="*/ 3 h 15"/>
                <a:gd name="T14" fmla="*/ 11 w 19"/>
                <a:gd name="T15" fmla="*/ 3 h 15"/>
                <a:gd name="T16" fmla="*/ 1 w 19"/>
                <a:gd name="T17" fmla="*/ 4 h 15"/>
                <a:gd name="T18" fmla="*/ 1 w 19"/>
                <a:gd name="T19" fmla="*/ 5 h 15"/>
                <a:gd name="T20" fmla="*/ 2 w 19"/>
                <a:gd name="T21" fmla="*/ 4 h 15"/>
                <a:gd name="T22" fmla="*/ 3 w 19"/>
                <a:gd name="T23" fmla="*/ 6 h 15"/>
                <a:gd name="T24" fmla="*/ 2 w 19"/>
                <a:gd name="T25" fmla="*/ 4 h 15"/>
                <a:gd name="T26" fmla="*/ 2 w 19"/>
                <a:gd name="T27" fmla="*/ 9 h 15"/>
                <a:gd name="T28" fmla="*/ 2 w 19"/>
                <a:gd name="T29" fmla="*/ 9 h 15"/>
                <a:gd name="T30" fmla="*/ 2 w 19"/>
                <a:gd name="T31" fmla="*/ 9 h 15"/>
                <a:gd name="T32" fmla="*/ 2 w 19"/>
                <a:gd name="T33" fmla="*/ 10 h 15"/>
                <a:gd name="T34" fmla="*/ 3 w 19"/>
                <a:gd name="T35" fmla="*/ 11 h 15"/>
                <a:gd name="T36" fmla="*/ 2 w 19"/>
                <a:gd name="T37" fmla="*/ 10 h 15"/>
                <a:gd name="T38" fmla="*/ 1 w 19"/>
                <a:gd name="T39" fmla="*/ 12 h 15"/>
                <a:gd name="T40" fmla="*/ 2 w 19"/>
                <a:gd name="T41" fmla="*/ 12 h 15"/>
                <a:gd name="T42" fmla="*/ 1 w 19"/>
                <a:gd name="T43" fmla="*/ 12 h 15"/>
                <a:gd name="T44" fmla="*/ 0 w 19"/>
                <a:gd name="T45" fmla="*/ 12 h 15"/>
                <a:gd name="T46" fmla="*/ 2 w 19"/>
                <a:gd name="T47" fmla="*/ 12 h 15"/>
                <a:gd name="T48" fmla="*/ 0 w 19"/>
                <a:gd name="T49" fmla="*/ 12 h 15"/>
                <a:gd name="T50" fmla="*/ 2 w 19"/>
                <a:gd name="T51" fmla="*/ 12 h 15"/>
                <a:gd name="T52" fmla="*/ 2 w 19"/>
                <a:gd name="T53" fmla="*/ 12 h 15"/>
                <a:gd name="T54" fmla="*/ 0 w 19"/>
                <a:gd name="T55" fmla="*/ 13 h 15"/>
                <a:gd name="T56" fmla="*/ 1 w 19"/>
                <a:gd name="T57" fmla="*/ 12 h 15"/>
                <a:gd name="T58" fmla="*/ 1 w 19"/>
                <a:gd name="T59" fmla="*/ 12 h 15"/>
                <a:gd name="T60" fmla="*/ 10 w 19"/>
                <a:gd name="T61" fmla="*/ 14 h 15"/>
                <a:gd name="T62" fmla="*/ 9 w 19"/>
                <a:gd name="T63" fmla="*/ 13 h 15"/>
                <a:gd name="T64" fmla="*/ 10 w 19"/>
                <a:gd name="T65" fmla="*/ 14 h 15"/>
                <a:gd name="T66" fmla="*/ 12 w 19"/>
                <a:gd name="T67" fmla="*/ 14 h 15"/>
                <a:gd name="T68" fmla="*/ 11 w 19"/>
                <a:gd name="T69" fmla="*/ 12 h 15"/>
                <a:gd name="T70" fmla="*/ 12 w 19"/>
                <a:gd name="T71" fmla="*/ 14 h 15"/>
                <a:gd name="T72" fmla="*/ 13 w 19"/>
                <a:gd name="T73" fmla="*/ 12 h 15"/>
                <a:gd name="T74" fmla="*/ 11 w 19"/>
                <a:gd name="T75" fmla="*/ 12 h 15"/>
                <a:gd name="T76" fmla="*/ 15 w 19"/>
                <a:gd name="T77" fmla="*/ 12 h 15"/>
                <a:gd name="T78" fmla="*/ 14 w 19"/>
                <a:gd name="T79" fmla="*/ 11 h 15"/>
                <a:gd name="T80" fmla="*/ 15 w 19"/>
                <a:gd name="T81" fmla="*/ 12 h 15"/>
                <a:gd name="T82" fmla="*/ 17 w 19"/>
                <a:gd name="T83" fmla="*/ 5 h 15"/>
                <a:gd name="T84" fmla="*/ 17 w 19"/>
                <a:gd name="T85" fmla="*/ 5 h 15"/>
                <a:gd name="T86" fmla="*/ 19 w 19"/>
                <a:gd name="T87" fmla="*/ 5 h 15"/>
                <a:gd name="T88" fmla="*/ 16 w 19"/>
                <a:gd name="T89" fmla="*/ 1 h 15"/>
                <a:gd name="T90" fmla="*/ 17 w 19"/>
                <a:gd name="T91" fmla="*/ 2 h 15"/>
                <a:gd name="T92" fmla="*/ 16 w 19"/>
                <a:gd name="T9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5">
                  <a:moveTo>
                    <a:pt x="16" y="1"/>
                  </a:moveTo>
                  <a:cubicBezTo>
                    <a:pt x="16" y="1"/>
                    <a:pt x="16" y="1"/>
                    <a:pt x="16" y="1"/>
                  </a:cubicBezTo>
                  <a:lnTo>
                    <a:pt x="15" y="0"/>
                  </a:lnTo>
                  <a:cubicBezTo>
                    <a:pt x="16" y="0"/>
                    <a:pt x="16" y="0"/>
                    <a:pt x="16" y="0"/>
                  </a:cubicBezTo>
                  <a:lnTo>
                    <a:pt x="16" y="1"/>
                  </a:lnTo>
                  <a:close/>
                  <a:moveTo>
                    <a:pt x="16" y="1"/>
                  </a:moveTo>
                  <a:cubicBezTo>
                    <a:pt x="15" y="1"/>
                    <a:pt x="14" y="2"/>
                    <a:pt x="13" y="2"/>
                  </a:cubicBezTo>
                  <a:lnTo>
                    <a:pt x="13" y="1"/>
                  </a:lnTo>
                  <a:cubicBezTo>
                    <a:pt x="14" y="0"/>
                    <a:pt x="15" y="0"/>
                    <a:pt x="15" y="0"/>
                  </a:cubicBezTo>
                  <a:lnTo>
                    <a:pt x="16" y="1"/>
                  </a:lnTo>
                  <a:close/>
                  <a:moveTo>
                    <a:pt x="13" y="2"/>
                  </a:moveTo>
                  <a:cubicBezTo>
                    <a:pt x="13" y="2"/>
                    <a:pt x="12" y="3"/>
                    <a:pt x="11" y="3"/>
                  </a:cubicBezTo>
                  <a:lnTo>
                    <a:pt x="11" y="1"/>
                  </a:lnTo>
                  <a:cubicBezTo>
                    <a:pt x="11" y="1"/>
                    <a:pt x="12" y="1"/>
                    <a:pt x="13" y="1"/>
                  </a:cubicBezTo>
                  <a:lnTo>
                    <a:pt x="13" y="2"/>
                  </a:lnTo>
                  <a:close/>
                  <a:moveTo>
                    <a:pt x="10" y="1"/>
                  </a:moveTo>
                  <a:lnTo>
                    <a:pt x="11" y="1"/>
                  </a:lnTo>
                  <a:lnTo>
                    <a:pt x="11" y="2"/>
                  </a:lnTo>
                  <a:lnTo>
                    <a:pt x="10" y="1"/>
                  </a:lnTo>
                  <a:close/>
                  <a:moveTo>
                    <a:pt x="11" y="3"/>
                  </a:moveTo>
                  <a:cubicBezTo>
                    <a:pt x="10" y="3"/>
                    <a:pt x="10" y="3"/>
                    <a:pt x="9" y="3"/>
                  </a:cubicBezTo>
                  <a:lnTo>
                    <a:pt x="9" y="2"/>
                  </a:lnTo>
                  <a:cubicBezTo>
                    <a:pt x="10" y="2"/>
                    <a:pt x="10" y="1"/>
                    <a:pt x="10" y="1"/>
                  </a:cubicBezTo>
                  <a:lnTo>
                    <a:pt x="11" y="3"/>
                  </a:lnTo>
                  <a:close/>
                  <a:moveTo>
                    <a:pt x="9" y="3"/>
                  </a:moveTo>
                  <a:cubicBezTo>
                    <a:pt x="7" y="3"/>
                    <a:pt x="4" y="4"/>
                    <a:pt x="2" y="5"/>
                  </a:cubicBezTo>
                  <a:lnTo>
                    <a:pt x="1" y="4"/>
                  </a:lnTo>
                  <a:cubicBezTo>
                    <a:pt x="4" y="3"/>
                    <a:pt x="6" y="2"/>
                    <a:pt x="9" y="2"/>
                  </a:cubicBezTo>
                  <a:lnTo>
                    <a:pt x="9" y="3"/>
                  </a:lnTo>
                  <a:close/>
                  <a:moveTo>
                    <a:pt x="1" y="5"/>
                  </a:moveTo>
                  <a:lnTo>
                    <a:pt x="1" y="4"/>
                  </a:lnTo>
                  <a:lnTo>
                    <a:pt x="1" y="4"/>
                  </a:lnTo>
                  <a:lnTo>
                    <a:pt x="2" y="4"/>
                  </a:lnTo>
                  <a:lnTo>
                    <a:pt x="1" y="5"/>
                  </a:lnTo>
                  <a:close/>
                  <a:moveTo>
                    <a:pt x="2" y="4"/>
                  </a:moveTo>
                  <a:cubicBezTo>
                    <a:pt x="3" y="5"/>
                    <a:pt x="3" y="6"/>
                    <a:pt x="3" y="6"/>
                  </a:cubicBezTo>
                  <a:lnTo>
                    <a:pt x="2" y="7"/>
                  </a:lnTo>
                  <a:cubicBezTo>
                    <a:pt x="2" y="6"/>
                    <a:pt x="1" y="6"/>
                    <a:pt x="1" y="5"/>
                  </a:cubicBezTo>
                  <a:lnTo>
                    <a:pt x="2" y="4"/>
                  </a:lnTo>
                  <a:close/>
                  <a:moveTo>
                    <a:pt x="3" y="6"/>
                  </a:moveTo>
                  <a:cubicBezTo>
                    <a:pt x="4" y="7"/>
                    <a:pt x="4" y="8"/>
                    <a:pt x="4" y="9"/>
                  </a:cubicBezTo>
                  <a:lnTo>
                    <a:pt x="2" y="9"/>
                  </a:lnTo>
                  <a:cubicBezTo>
                    <a:pt x="2" y="8"/>
                    <a:pt x="2" y="7"/>
                    <a:pt x="2" y="7"/>
                  </a:cubicBezTo>
                  <a:lnTo>
                    <a:pt x="3" y="6"/>
                  </a:lnTo>
                  <a:close/>
                  <a:moveTo>
                    <a:pt x="2" y="9"/>
                  </a:moveTo>
                  <a:lnTo>
                    <a:pt x="2" y="9"/>
                  </a:lnTo>
                  <a:lnTo>
                    <a:pt x="3" y="9"/>
                  </a:lnTo>
                  <a:lnTo>
                    <a:pt x="2" y="9"/>
                  </a:lnTo>
                  <a:close/>
                  <a:moveTo>
                    <a:pt x="4" y="9"/>
                  </a:moveTo>
                  <a:cubicBezTo>
                    <a:pt x="4" y="10"/>
                    <a:pt x="3" y="10"/>
                    <a:pt x="3" y="11"/>
                  </a:cubicBezTo>
                  <a:lnTo>
                    <a:pt x="2" y="10"/>
                  </a:lnTo>
                  <a:cubicBezTo>
                    <a:pt x="2" y="10"/>
                    <a:pt x="2" y="9"/>
                    <a:pt x="2" y="9"/>
                  </a:cubicBezTo>
                  <a:lnTo>
                    <a:pt x="4" y="9"/>
                  </a:lnTo>
                  <a:close/>
                  <a:moveTo>
                    <a:pt x="3" y="11"/>
                  </a:moveTo>
                  <a:cubicBezTo>
                    <a:pt x="3" y="12"/>
                    <a:pt x="2" y="12"/>
                    <a:pt x="1" y="12"/>
                  </a:cubicBezTo>
                  <a:lnTo>
                    <a:pt x="1" y="11"/>
                  </a:lnTo>
                  <a:cubicBezTo>
                    <a:pt x="1" y="11"/>
                    <a:pt x="2" y="11"/>
                    <a:pt x="2" y="10"/>
                  </a:cubicBezTo>
                  <a:lnTo>
                    <a:pt x="3" y="11"/>
                  </a:lnTo>
                  <a:close/>
                  <a:moveTo>
                    <a:pt x="1" y="12"/>
                  </a:moveTo>
                  <a:lnTo>
                    <a:pt x="1" y="12"/>
                  </a:lnTo>
                  <a:lnTo>
                    <a:pt x="1" y="12"/>
                  </a:lnTo>
                  <a:close/>
                  <a:moveTo>
                    <a:pt x="1" y="12"/>
                  </a:moveTo>
                  <a:cubicBezTo>
                    <a:pt x="1" y="12"/>
                    <a:pt x="2" y="12"/>
                    <a:pt x="2" y="12"/>
                  </a:cubicBezTo>
                  <a:lnTo>
                    <a:pt x="0" y="12"/>
                  </a:lnTo>
                  <a:cubicBezTo>
                    <a:pt x="0" y="11"/>
                    <a:pt x="0" y="11"/>
                    <a:pt x="1" y="11"/>
                  </a:cubicBezTo>
                  <a:lnTo>
                    <a:pt x="1" y="12"/>
                  </a:lnTo>
                  <a:close/>
                  <a:moveTo>
                    <a:pt x="2" y="12"/>
                  </a:moveTo>
                  <a:cubicBezTo>
                    <a:pt x="2" y="12"/>
                    <a:pt x="2" y="12"/>
                    <a:pt x="2" y="12"/>
                  </a:cubicBezTo>
                  <a:lnTo>
                    <a:pt x="0" y="12"/>
                  </a:lnTo>
                  <a:cubicBezTo>
                    <a:pt x="0" y="12"/>
                    <a:pt x="0" y="12"/>
                    <a:pt x="0" y="12"/>
                  </a:cubicBezTo>
                  <a:lnTo>
                    <a:pt x="2" y="12"/>
                  </a:lnTo>
                  <a:close/>
                  <a:moveTo>
                    <a:pt x="2" y="12"/>
                  </a:moveTo>
                  <a:cubicBezTo>
                    <a:pt x="2" y="12"/>
                    <a:pt x="2" y="12"/>
                    <a:pt x="2" y="12"/>
                  </a:cubicBezTo>
                  <a:lnTo>
                    <a:pt x="0" y="13"/>
                  </a:lnTo>
                  <a:cubicBezTo>
                    <a:pt x="0" y="13"/>
                    <a:pt x="0" y="12"/>
                    <a:pt x="0" y="12"/>
                  </a:cubicBezTo>
                  <a:lnTo>
                    <a:pt x="2" y="12"/>
                  </a:lnTo>
                  <a:close/>
                  <a:moveTo>
                    <a:pt x="2" y="12"/>
                  </a:moveTo>
                  <a:lnTo>
                    <a:pt x="2" y="12"/>
                  </a:lnTo>
                  <a:lnTo>
                    <a:pt x="1" y="13"/>
                  </a:lnTo>
                  <a:lnTo>
                    <a:pt x="2" y="12"/>
                  </a:lnTo>
                  <a:close/>
                  <a:moveTo>
                    <a:pt x="2" y="12"/>
                  </a:moveTo>
                  <a:cubicBezTo>
                    <a:pt x="2" y="12"/>
                    <a:pt x="1" y="12"/>
                    <a:pt x="1" y="12"/>
                  </a:cubicBezTo>
                  <a:lnTo>
                    <a:pt x="1" y="13"/>
                  </a:lnTo>
                  <a:cubicBezTo>
                    <a:pt x="1" y="13"/>
                    <a:pt x="0" y="13"/>
                    <a:pt x="0" y="13"/>
                  </a:cubicBezTo>
                  <a:lnTo>
                    <a:pt x="2" y="12"/>
                  </a:lnTo>
                  <a:close/>
                  <a:moveTo>
                    <a:pt x="1" y="12"/>
                  </a:moveTo>
                  <a:lnTo>
                    <a:pt x="1" y="12"/>
                  </a:lnTo>
                  <a:lnTo>
                    <a:pt x="1" y="12"/>
                  </a:lnTo>
                  <a:lnTo>
                    <a:pt x="1" y="13"/>
                  </a:lnTo>
                  <a:lnTo>
                    <a:pt x="1" y="12"/>
                  </a:lnTo>
                  <a:close/>
                  <a:moveTo>
                    <a:pt x="1" y="12"/>
                  </a:moveTo>
                  <a:cubicBezTo>
                    <a:pt x="4" y="14"/>
                    <a:pt x="5" y="13"/>
                    <a:pt x="9" y="13"/>
                  </a:cubicBezTo>
                  <a:lnTo>
                    <a:pt x="10" y="14"/>
                  </a:lnTo>
                  <a:cubicBezTo>
                    <a:pt x="5" y="15"/>
                    <a:pt x="4" y="15"/>
                    <a:pt x="1" y="13"/>
                  </a:cubicBezTo>
                  <a:lnTo>
                    <a:pt x="1" y="12"/>
                  </a:lnTo>
                  <a:close/>
                  <a:moveTo>
                    <a:pt x="9" y="13"/>
                  </a:moveTo>
                  <a:cubicBezTo>
                    <a:pt x="10" y="13"/>
                    <a:pt x="11" y="12"/>
                    <a:pt x="11" y="12"/>
                  </a:cubicBezTo>
                  <a:lnTo>
                    <a:pt x="12" y="14"/>
                  </a:lnTo>
                  <a:cubicBezTo>
                    <a:pt x="11" y="14"/>
                    <a:pt x="10" y="14"/>
                    <a:pt x="10" y="14"/>
                  </a:cubicBezTo>
                  <a:lnTo>
                    <a:pt x="9" y="13"/>
                  </a:lnTo>
                  <a:close/>
                  <a:moveTo>
                    <a:pt x="12" y="14"/>
                  </a:moveTo>
                  <a:lnTo>
                    <a:pt x="12" y="14"/>
                  </a:lnTo>
                  <a:lnTo>
                    <a:pt x="12" y="13"/>
                  </a:lnTo>
                  <a:lnTo>
                    <a:pt x="12" y="14"/>
                  </a:lnTo>
                  <a:close/>
                  <a:moveTo>
                    <a:pt x="11" y="12"/>
                  </a:moveTo>
                  <a:lnTo>
                    <a:pt x="11" y="12"/>
                  </a:lnTo>
                  <a:lnTo>
                    <a:pt x="12" y="14"/>
                  </a:lnTo>
                  <a:lnTo>
                    <a:pt x="12" y="14"/>
                  </a:lnTo>
                  <a:lnTo>
                    <a:pt x="11" y="12"/>
                  </a:lnTo>
                  <a:close/>
                  <a:moveTo>
                    <a:pt x="11" y="12"/>
                  </a:moveTo>
                  <a:cubicBezTo>
                    <a:pt x="12" y="12"/>
                    <a:pt x="12" y="12"/>
                    <a:pt x="13" y="12"/>
                  </a:cubicBezTo>
                  <a:lnTo>
                    <a:pt x="13" y="13"/>
                  </a:lnTo>
                  <a:cubicBezTo>
                    <a:pt x="13" y="13"/>
                    <a:pt x="12" y="13"/>
                    <a:pt x="12" y="14"/>
                  </a:cubicBezTo>
                  <a:lnTo>
                    <a:pt x="11" y="12"/>
                  </a:lnTo>
                  <a:close/>
                  <a:moveTo>
                    <a:pt x="13" y="12"/>
                  </a:moveTo>
                  <a:cubicBezTo>
                    <a:pt x="13" y="12"/>
                    <a:pt x="14" y="11"/>
                    <a:pt x="14" y="11"/>
                  </a:cubicBezTo>
                  <a:lnTo>
                    <a:pt x="15" y="12"/>
                  </a:lnTo>
                  <a:cubicBezTo>
                    <a:pt x="14" y="12"/>
                    <a:pt x="14" y="13"/>
                    <a:pt x="13" y="13"/>
                  </a:cubicBezTo>
                  <a:lnTo>
                    <a:pt x="13" y="12"/>
                  </a:lnTo>
                  <a:close/>
                  <a:moveTo>
                    <a:pt x="14" y="11"/>
                  </a:moveTo>
                  <a:cubicBezTo>
                    <a:pt x="16" y="10"/>
                    <a:pt x="17" y="7"/>
                    <a:pt x="17" y="5"/>
                  </a:cubicBezTo>
                  <a:lnTo>
                    <a:pt x="19" y="5"/>
                  </a:lnTo>
                  <a:cubicBezTo>
                    <a:pt x="18" y="8"/>
                    <a:pt x="17" y="10"/>
                    <a:pt x="15" y="12"/>
                  </a:cubicBezTo>
                  <a:lnTo>
                    <a:pt x="14" y="11"/>
                  </a:lnTo>
                  <a:close/>
                  <a:moveTo>
                    <a:pt x="17" y="5"/>
                  </a:moveTo>
                  <a:lnTo>
                    <a:pt x="17" y="5"/>
                  </a:lnTo>
                  <a:lnTo>
                    <a:pt x="18" y="5"/>
                  </a:lnTo>
                  <a:lnTo>
                    <a:pt x="17" y="5"/>
                  </a:lnTo>
                  <a:close/>
                  <a:moveTo>
                    <a:pt x="17" y="5"/>
                  </a:moveTo>
                  <a:cubicBezTo>
                    <a:pt x="17" y="4"/>
                    <a:pt x="18" y="3"/>
                    <a:pt x="17" y="2"/>
                  </a:cubicBezTo>
                  <a:lnTo>
                    <a:pt x="19" y="2"/>
                  </a:lnTo>
                  <a:cubicBezTo>
                    <a:pt x="19" y="3"/>
                    <a:pt x="19" y="4"/>
                    <a:pt x="19" y="5"/>
                  </a:cubicBezTo>
                  <a:lnTo>
                    <a:pt x="17" y="5"/>
                  </a:lnTo>
                  <a:close/>
                  <a:moveTo>
                    <a:pt x="17" y="2"/>
                  </a:moveTo>
                  <a:cubicBezTo>
                    <a:pt x="17" y="1"/>
                    <a:pt x="17" y="1"/>
                    <a:pt x="16" y="1"/>
                  </a:cubicBezTo>
                  <a:lnTo>
                    <a:pt x="16" y="0"/>
                  </a:lnTo>
                  <a:cubicBezTo>
                    <a:pt x="18" y="0"/>
                    <a:pt x="18" y="1"/>
                    <a:pt x="19" y="2"/>
                  </a:cubicBezTo>
                  <a:lnTo>
                    <a:pt x="17" y="2"/>
                  </a:lnTo>
                  <a:close/>
                  <a:moveTo>
                    <a:pt x="16" y="1"/>
                  </a:moveTo>
                  <a:lnTo>
                    <a:pt x="16" y="1"/>
                  </a:lnTo>
                  <a:lnTo>
                    <a:pt x="16" y="0"/>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1" name="Freeform 741"/>
            <p:cNvSpPr>
              <a:spLocks/>
            </p:cNvSpPr>
            <p:nvPr/>
          </p:nvSpPr>
          <p:spPr bwMode="auto">
            <a:xfrm>
              <a:off x="3529" y="1430"/>
              <a:ext cx="101" cy="90"/>
            </a:xfrm>
            <a:custGeom>
              <a:avLst/>
              <a:gdLst>
                <a:gd name="T0" fmla="*/ 13 w 18"/>
                <a:gd name="T1" fmla="*/ 0 h 16"/>
                <a:gd name="T2" fmla="*/ 4 w 18"/>
                <a:gd name="T3" fmla="*/ 5 h 16"/>
                <a:gd name="T4" fmla="*/ 3 w 18"/>
                <a:gd name="T5" fmla="*/ 12 h 16"/>
                <a:gd name="T6" fmla="*/ 17 w 18"/>
                <a:gd name="T7" fmla="*/ 8 h 16"/>
                <a:gd name="T8" fmla="*/ 13 w 18"/>
                <a:gd name="T9" fmla="*/ 0 h 16"/>
              </a:gdLst>
              <a:ahLst/>
              <a:cxnLst>
                <a:cxn ang="0">
                  <a:pos x="T0" y="T1"/>
                </a:cxn>
                <a:cxn ang="0">
                  <a:pos x="T2" y="T3"/>
                </a:cxn>
                <a:cxn ang="0">
                  <a:pos x="T4" y="T5"/>
                </a:cxn>
                <a:cxn ang="0">
                  <a:pos x="T6" y="T7"/>
                </a:cxn>
                <a:cxn ang="0">
                  <a:pos x="T8" y="T9"/>
                </a:cxn>
              </a:cxnLst>
              <a:rect l="0" t="0" r="r" b="b"/>
              <a:pathLst>
                <a:path w="18" h="16">
                  <a:moveTo>
                    <a:pt x="13" y="0"/>
                  </a:moveTo>
                  <a:cubicBezTo>
                    <a:pt x="10" y="1"/>
                    <a:pt x="6" y="3"/>
                    <a:pt x="4" y="5"/>
                  </a:cubicBezTo>
                  <a:cubicBezTo>
                    <a:pt x="2" y="7"/>
                    <a:pt x="0" y="11"/>
                    <a:pt x="3" y="12"/>
                  </a:cubicBezTo>
                  <a:cubicBezTo>
                    <a:pt x="7" y="16"/>
                    <a:pt x="15" y="13"/>
                    <a:pt x="17" y="8"/>
                  </a:cubicBezTo>
                  <a:cubicBezTo>
                    <a:pt x="18" y="5"/>
                    <a:pt x="17" y="0"/>
                    <a:pt x="1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2" name="Freeform 742"/>
            <p:cNvSpPr>
              <a:spLocks noEditPoints="1"/>
            </p:cNvSpPr>
            <p:nvPr/>
          </p:nvSpPr>
          <p:spPr bwMode="auto">
            <a:xfrm>
              <a:off x="3535" y="1425"/>
              <a:ext cx="95" cy="89"/>
            </a:xfrm>
            <a:custGeom>
              <a:avLst/>
              <a:gdLst>
                <a:gd name="T0" fmla="*/ 12 w 17"/>
                <a:gd name="T1" fmla="*/ 2 h 16"/>
                <a:gd name="T2" fmla="*/ 12 w 17"/>
                <a:gd name="T3" fmla="*/ 0 h 16"/>
                <a:gd name="T4" fmla="*/ 12 w 17"/>
                <a:gd name="T5" fmla="*/ 2 h 16"/>
                <a:gd name="T6" fmla="*/ 10 w 17"/>
                <a:gd name="T7" fmla="*/ 1 h 16"/>
                <a:gd name="T8" fmla="*/ 12 w 17"/>
                <a:gd name="T9" fmla="*/ 2 h 16"/>
                <a:gd name="T10" fmla="*/ 9 w 17"/>
                <a:gd name="T11" fmla="*/ 3 h 16"/>
                <a:gd name="T12" fmla="*/ 10 w 17"/>
                <a:gd name="T13" fmla="*/ 1 h 16"/>
                <a:gd name="T14" fmla="*/ 9 w 17"/>
                <a:gd name="T15" fmla="*/ 3 h 16"/>
                <a:gd name="T16" fmla="*/ 2 w 17"/>
                <a:gd name="T17" fmla="*/ 6 h 16"/>
                <a:gd name="T18" fmla="*/ 9 w 17"/>
                <a:gd name="T19" fmla="*/ 3 h 16"/>
                <a:gd name="T20" fmla="*/ 2 w 17"/>
                <a:gd name="T21" fmla="*/ 6 h 16"/>
                <a:gd name="T22" fmla="*/ 2 w 17"/>
                <a:gd name="T23" fmla="*/ 6 h 16"/>
                <a:gd name="T24" fmla="*/ 3 w 17"/>
                <a:gd name="T25" fmla="*/ 7 h 16"/>
                <a:gd name="T26" fmla="*/ 2 w 17"/>
                <a:gd name="T27" fmla="*/ 6 h 16"/>
                <a:gd name="T28" fmla="*/ 3 w 17"/>
                <a:gd name="T29" fmla="*/ 7 h 16"/>
                <a:gd name="T30" fmla="*/ 0 w 17"/>
                <a:gd name="T31" fmla="*/ 10 h 16"/>
                <a:gd name="T32" fmla="*/ 3 w 17"/>
                <a:gd name="T33" fmla="*/ 7 h 16"/>
                <a:gd name="T34" fmla="*/ 2 w 17"/>
                <a:gd name="T35" fmla="*/ 13 h 16"/>
                <a:gd name="T36" fmla="*/ 0 w 17"/>
                <a:gd name="T37" fmla="*/ 10 h 16"/>
                <a:gd name="T38" fmla="*/ 1 w 17"/>
                <a:gd name="T39" fmla="*/ 14 h 16"/>
                <a:gd name="T40" fmla="*/ 1 w 17"/>
                <a:gd name="T41" fmla="*/ 13 h 16"/>
                <a:gd name="T42" fmla="*/ 2 w 17"/>
                <a:gd name="T43" fmla="*/ 13 h 16"/>
                <a:gd name="T44" fmla="*/ 1 w 17"/>
                <a:gd name="T45" fmla="*/ 14 h 16"/>
                <a:gd name="T46" fmla="*/ 2 w 17"/>
                <a:gd name="T47" fmla="*/ 13 h 16"/>
                <a:gd name="T48" fmla="*/ 2 w 17"/>
                <a:gd name="T49" fmla="*/ 13 h 16"/>
                <a:gd name="T50" fmla="*/ 2 w 17"/>
                <a:gd name="T51" fmla="*/ 13 h 16"/>
                <a:gd name="T52" fmla="*/ 3 w 17"/>
                <a:gd name="T53" fmla="*/ 15 h 16"/>
                <a:gd name="T54" fmla="*/ 2 w 17"/>
                <a:gd name="T55" fmla="*/ 13 h 16"/>
                <a:gd name="T56" fmla="*/ 10 w 17"/>
                <a:gd name="T57" fmla="*/ 14 h 16"/>
                <a:gd name="T58" fmla="*/ 3 w 17"/>
                <a:gd name="T59" fmla="*/ 15 h 16"/>
                <a:gd name="T60" fmla="*/ 10 w 17"/>
                <a:gd name="T61" fmla="*/ 14 h 16"/>
                <a:gd name="T62" fmla="*/ 15 w 17"/>
                <a:gd name="T63" fmla="*/ 12 h 16"/>
                <a:gd name="T64" fmla="*/ 10 w 17"/>
                <a:gd name="T65" fmla="*/ 14 h 16"/>
                <a:gd name="T66" fmla="*/ 15 w 17"/>
                <a:gd name="T67" fmla="*/ 9 h 16"/>
                <a:gd name="T68" fmla="*/ 15 w 17"/>
                <a:gd name="T69" fmla="*/ 12 h 16"/>
                <a:gd name="T70" fmla="*/ 17 w 17"/>
                <a:gd name="T71" fmla="*/ 10 h 16"/>
                <a:gd name="T72" fmla="*/ 16 w 17"/>
                <a:gd name="T73" fmla="*/ 9 h 16"/>
                <a:gd name="T74" fmla="*/ 15 w 17"/>
                <a:gd name="T75" fmla="*/ 9 h 16"/>
                <a:gd name="T76" fmla="*/ 17 w 17"/>
                <a:gd name="T77" fmla="*/ 6 h 16"/>
                <a:gd name="T78" fmla="*/ 15 w 17"/>
                <a:gd name="T79" fmla="*/ 9 h 16"/>
                <a:gd name="T80" fmla="*/ 17 w 17"/>
                <a:gd name="T81" fmla="*/ 6 h 16"/>
                <a:gd name="T82" fmla="*/ 17 w 17"/>
                <a:gd name="T83" fmla="*/ 6 h 16"/>
                <a:gd name="T84" fmla="*/ 15 w 17"/>
                <a:gd name="T85" fmla="*/ 3 h 16"/>
                <a:gd name="T86" fmla="*/ 17 w 17"/>
                <a:gd name="T87" fmla="*/ 6 h 16"/>
                <a:gd name="T88" fmla="*/ 15 w 17"/>
                <a:gd name="T89" fmla="*/ 3 h 16"/>
                <a:gd name="T90" fmla="*/ 14 w 17"/>
                <a:gd name="T91" fmla="*/ 1 h 16"/>
                <a:gd name="T92" fmla="*/ 15 w 17"/>
                <a:gd name="T93" fmla="*/ 3 h 16"/>
                <a:gd name="T94" fmla="*/ 12 w 17"/>
                <a:gd name="T95" fmla="*/ 2 h 16"/>
                <a:gd name="T96" fmla="*/ 14 w 17"/>
                <a:gd name="T97" fmla="*/ 1 h 16"/>
                <a:gd name="T98" fmla="*/ 12 w 17"/>
                <a:gd name="T99" fmla="*/ 0 h 16"/>
                <a:gd name="T100" fmla="*/ 12 w 17"/>
                <a:gd name="T10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6">
                  <a:moveTo>
                    <a:pt x="12" y="2"/>
                  </a:moveTo>
                  <a:lnTo>
                    <a:pt x="12" y="2"/>
                  </a:lnTo>
                  <a:lnTo>
                    <a:pt x="12" y="0"/>
                  </a:lnTo>
                  <a:lnTo>
                    <a:pt x="12" y="0"/>
                  </a:lnTo>
                  <a:lnTo>
                    <a:pt x="12" y="2"/>
                  </a:lnTo>
                  <a:close/>
                  <a:moveTo>
                    <a:pt x="12" y="2"/>
                  </a:moveTo>
                  <a:cubicBezTo>
                    <a:pt x="12" y="2"/>
                    <a:pt x="11" y="2"/>
                    <a:pt x="11" y="2"/>
                  </a:cubicBezTo>
                  <a:lnTo>
                    <a:pt x="10" y="1"/>
                  </a:lnTo>
                  <a:cubicBezTo>
                    <a:pt x="11" y="1"/>
                    <a:pt x="11" y="0"/>
                    <a:pt x="12" y="0"/>
                  </a:cubicBezTo>
                  <a:lnTo>
                    <a:pt x="12" y="2"/>
                  </a:lnTo>
                  <a:close/>
                  <a:moveTo>
                    <a:pt x="11" y="2"/>
                  </a:moveTo>
                  <a:cubicBezTo>
                    <a:pt x="10" y="2"/>
                    <a:pt x="10" y="2"/>
                    <a:pt x="9" y="3"/>
                  </a:cubicBezTo>
                  <a:lnTo>
                    <a:pt x="9" y="1"/>
                  </a:lnTo>
                  <a:cubicBezTo>
                    <a:pt x="9" y="1"/>
                    <a:pt x="10" y="1"/>
                    <a:pt x="10" y="1"/>
                  </a:cubicBezTo>
                  <a:lnTo>
                    <a:pt x="11" y="2"/>
                  </a:lnTo>
                  <a:close/>
                  <a:moveTo>
                    <a:pt x="9" y="3"/>
                  </a:moveTo>
                  <a:cubicBezTo>
                    <a:pt x="7" y="4"/>
                    <a:pt x="5" y="5"/>
                    <a:pt x="3" y="7"/>
                  </a:cubicBezTo>
                  <a:lnTo>
                    <a:pt x="2" y="6"/>
                  </a:lnTo>
                  <a:cubicBezTo>
                    <a:pt x="4" y="4"/>
                    <a:pt x="6" y="2"/>
                    <a:pt x="9" y="1"/>
                  </a:cubicBezTo>
                  <a:lnTo>
                    <a:pt x="9" y="3"/>
                  </a:lnTo>
                  <a:close/>
                  <a:moveTo>
                    <a:pt x="2" y="6"/>
                  </a:moveTo>
                  <a:lnTo>
                    <a:pt x="2" y="6"/>
                  </a:lnTo>
                  <a:lnTo>
                    <a:pt x="3" y="6"/>
                  </a:lnTo>
                  <a:lnTo>
                    <a:pt x="2" y="6"/>
                  </a:lnTo>
                  <a:close/>
                  <a:moveTo>
                    <a:pt x="3" y="7"/>
                  </a:moveTo>
                  <a:cubicBezTo>
                    <a:pt x="3" y="7"/>
                    <a:pt x="3" y="7"/>
                    <a:pt x="3" y="7"/>
                  </a:cubicBezTo>
                  <a:lnTo>
                    <a:pt x="2" y="7"/>
                  </a:lnTo>
                  <a:cubicBezTo>
                    <a:pt x="2" y="6"/>
                    <a:pt x="2" y="6"/>
                    <a:pt x="2" y="6"/>
                  </a:cubicBezTo>
                  <a:lnTo>
                    <a:pt x="3" y="7"/>
                  </a:lnTo>
                  <a:close/>
                  <a:moveTo>
                    <a:pt x="3" y="7"/>
                  </a:moveTo>
                  <a:cubicBezTo>
                    <a:pt x="2" y="8"/>
                    <a:pt x="2" y="9"/>
                    <a:pt x="1" y="10"/>
                  </a:cubicBezTo>
                  <a:lnTo>
                    <a:pt x="0" y="10"/>
                  </a:lnTo>
                  <a:cubicBezTo>
                    <a:pt x="0" y="9"/>
                    <a:pt x="1" y="7"/>
                    <a:pt x="2" y="7"/>
                  </a:cubicBezTo>
                  <a:lnTo>
                    <a:pt x="3" y="7"/>
                  </a:lnTo>
                  <a:close/>
                  <a:moveTo>
                    <a:pt x="1" y="10"/>
                  </a:moveTo>
                  <a:cubicBezTo>
                    <a:pt x="1" y="11"/>
                    <a:pt x="1" y="12"/>
                    <a:pt x="2" y="13"/>
                  </a:cubicBezTo>
                  <a:lnTo>
                    <a:pt x="1" y="14"/>
                  </a:lnTo>
                  <a:cubicBezTo>
                    <a:pt x="0" y="13"/>
                    <a:pt x="0" y="11"/>
                    <a:pt x="0" y="10"/>
                  </a:cubicBezTo>
                  <a:lnTo>
                    <a:pt x="1" y="10"/>
                  </a:lnTo>
                  <a:close/>
                  <a:moveTo>
                    <a:pt x="1" y="14"/>
                  </a:moveTo>
                  <a:lnTo>
                    <a:pt x="1" y="14"/>
                  </a:lnTo>
                  <a:lnTo>
                    <a:pt x="1" y="13"/>
                  </a:lnTo>
                  <a:lnTo>
                    <a:pt x="1" y="14"/>
                  </a:lnTo>
                  <a:close/>
                  <a:moveTo>
                    <a:pt x="2" y="13"/>
                  </a:moveTo>
                  <a:cubicBezTo>
                    <a:pt x="2" y="13"/>
                    <a:pt x="2" y="13"/>
                    <a:pt x="2" y="13"/>
                  </a:cubicBezTo>
                  <a:lnTo>
                    <a:pt x="1" y="14"/>
                  </a:lnTo>
                  <a:cubicBezTo>
                    <a:pt x="1" y="14"/>
                    <a:pt x="1" y="14"/>
                    <a:pt x="1" y="14"/>
                  </a:cubicBezTo>
                  <a:lnTo>
                    <a:pt x="2" y="13"/>
                  </a:lnTo>
                  <a:close/>
                  <a:moveTo>
                    <a:pt x="2" y="13"/>
                  </a:moveTo>
                  <a:lnTo>
                    <a:pt x="2" y="13"/>
                  </a:lnTo>
                  <a:lnTo>
                    <a:pt x="2" y="13"/>
                  </a:lnTo>
                  <a:close/>
                  <a:moveTo>
                    <a:pt x="2" y="13"/>
                  </a:moveTo>
                  <a:cubicBezTo>
                    <a:pt x="2" y="13"/>
                    <a:pt x="3" y="14"/>
                    <a:pt x="4" y="14"/>
                  </a:cubicBezTo>
                  <a:lnTo>
                    <a:pt x="3" y="15"/>
                  </a:lnTo>
                  <a:cubicBezTo>
                    <a:pt x="3" y="15"/>
                    <a:pt x="2" y="14"/>
                    <a:pt x="1" y="14"/>
                  </a:cubicBezTo>
                  <a:lnTo>
                    <a:pt x="2" y="13"/>
                  </a:lnTo>
                  <a:close/>
                  <a:moveTo>
                    <a:pt x="4" y="14"/>
                  </a:moveTo>
                  <a:cubicBezTo>
                    <a:pt x="6" y="14"/>
                    <a:pt x="8" y="14"/>
                    <a:pt x="10" y="14"/>
                  </a:cubicBezTo>
                  <a:lnTo>
                    <a:pt x="10" y="15"/>
                  </a:lnTo>
                  <a:cubicBezTo>
                    <a:pt x="8" y="16"/>
                    <a:pt x="5" y="16"/>
                    <a:pt x="3" y="15"/>
                  </a:cubicBezTo>
                  <a:lnTo>
                    <a:pt x="4" y="14"/>
                  </a:lnTo>
                  <a:close/>
                  <a:moveTo>
                    <a:pt x="10" y="14"/>
                  </a:moveTo>
                  <a:cubicBezTo>
                    <a:pt x="12" y="13"/>
                    <a:pt x="13" y="12"/>
                    <a:pt x="14" y="11"/>
                  </a:cubicBezTo>
                  <a:lnTo>
                    <a:pt x="15" y="12"/>
                  </a:lnTo>
                  <a:cubicBezTo>
                    <a:pt x="14" y="13"/>
                    <a:pt x="12" y="15"/>
                    <a:pt x="10" y="15"/>
                  </a:cubicBezTo>
                  <a:lnTo>
                    <a:pt x="10" y="14"/>
                  </a:lnTo>
                  <a:close/>
                  <a:moveTo>
                    <a:pt x="14" y="11"/>
                  </a:moveTo>
                  <a:cubicBezTo>
                    <a:pt x="15" y="10"/>
                    <a:pt x="15" y="10"/>
                    <a:pt x="15" y="9"/>
                  </a:cubicBezTo>
                  <a:lnTo>
                    <a:pt x="17" y="10"/>
                  </a:lnTo>
                  <a:cubicBezTo>
                    <a:pt x="16" y="10"/>
                    <a:pt x="16" y="11"/>
                    <a:pt x="15" y="12"/>
                  </a:cubicBezTo>
                  <a:lnTo>
                    <a:pt x="14" y="11"/>
                  </a:lnTo>
                  <a:close/>
                  <a:moveTo>
                    <a:pt x="17" y="10"/>
                  </a:moveTo>
                  <a:lnTo>
                    <a:pt x="17" y="10"/>
                  </a:lnTo>
                  <a:lnTo>
                    <a:pt x="16" y="9"/>
                  </a:lnTo>
                  <a:lnTo>
                    <a:pt x="17" y="10"/>
                  </a:lnTo>
                  <a:close/>
                  <a:moveTo>
                    <a:pt x="15" y="9"/>
                  </a:moveTo>
                  <a:cubicBezTo>
                    <a:pt x="16" y="8"/>
                    <a:pt x="16" y="7"/>
                    <a:pt x="16" y="6"/>
                  </a:cubicBezTo>
                  <a:lnTo>
                    <a:pt x="17" y="6"/>
                  </a:lnTo>
                  <a:cubicBezTo>
                    <a:pt x="17" y="7"/>
                    <a:pt x="17" y="8"/>
                    <a:pt x="17" y="10"/>
                  </a:cubicBezTo>
                  <a:lnTo>
                    <a:pt x="15" y="9"/>
                  </a:lnTo>
                  <a:close/>
                  <a:moveTo>
                    <a:pt x="17" y="6"/>
                  </a:moveTo>
                  <a:lnTo>
                    <a:pt x="17" y="6"/>
                  </a:lnTo>
                  <a:lnTo>
                    <a:pt x="16" y="6"/>
                  </a:lnTo>
                  <a:lnTo>
                    <a:pt x="17" y="6"/>
                  </a:lnTo>
                  <a:close/>
                  <a:moveTo>
                    <a:pt x="16" y="6"/>
                  </a:moveTo>
                  <a:cubicBezTo>
                    <a:pt x="16" y="5"/>
                    <a:pt x="15" y="4"/>
                    <a:pt x="15" y="3"/>
                  </a:cubicBezTo>
                  <a:lnTo>
                    <a:pt x="16" y="3"/>
                  </a:lnTo>
                  <a:cubicBezTo>
                    <a:pt x="17" y="3"/>
                    <a:pt x="17" y="4"/>
                    <a:pt x="17" y="6"/>
                  </a:cubicBezTo>
                  <a:lnTo>
                    <a:pt x="16" y="6"/>
                  </a:lnTo>
                  <a:close/>
                  <a:moveTo>
                    <a:pt x="15" y="3"/>
                  </a:moveTo>
                  <a:cubicBezTo>
                    <a:pt x="14" y="3"/>
                    <a:pt x="14" y="2"/>
                    <a:pt x="13" y="2"/>
                  </a:cubicBezTo>
                  <a:lnTo>
                    <a:pt x="14" y="1"/>
                  </a:lnTo>
                  <a:cubicBezTo>
                    <a:pt x="15" y="1"/>
                    <a:pt x="15" y="2"/>
                    <a:pt x="16" y="3"/>
                  </a:cubicBezTo>
                  <a:lnTo>
                    <a:pt x="15" y="3"/>
                  </a:lnTo>
                  <a:close/>
                  <a:moveTo>
                    <a:pt x="13" y="2"/>
                  </a:moveTo>
                  <a:cubicBezTo>
                    <a:pt x="13" y="2"/>
                    <a:pt x="12" y="2"/>
                    <a:pt x="12" y="2"/>
                  </a:cubicBezTo>
                  <a:lnTo>
                    <a:pt x="12" y="0"/>
                  </a:lnTo>
                  <a:cubicBezTo>
                    <a:pt x="12" y="0"/>
                    <a:pt x="13" y="0"/>
                    <a:pt x="14" y="1"/>
                  </a:cubicBezTo>
                  <a:lnTo>
                    <a:pt x="13" y="2"/>
                  </a:lnTo>
                  <a:close/>
                  <a:moveTo>
                    <a:pt x="12" y="0"/>
                  </a:moveTo>
                  <a:lnTo>
                    <a:pt x="12" y="0"/>
                  </a:lnTo>
                  <a:lnTo>
                    <a:pt x="12" y="1"/>
                  </a:lnTo>
                  <a:lnTo>
                    <a:pt x="12"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3" name="Freeform 743"/>
            <p:cNvSpPr>
              <a:spLocks/>
            </p:cNvSpPr>
            <p:nvPr/>
          </p:nvSpPr>
          <p:spPr bwMode="auto">
            <a:xfrm>
              <a:off x="3636" y="1391"/>
              <a:ext cx="89" cy="84"/>
            </a:xfrm>
            <a:custGeom>
              <a:avLst/>
              <a:gdLst>
                <a:gd name="T0" fmla="*/ 14 w 16"/>
                <a:gd name="T1" fmla="*/ 0 h 15"/>
                <a:gd name="T2" fmla="*/ 0 w 16"/>
                <a:gd name="T3" fmla="*/ 7 h 15"/>
                <a:gd name="T4" fmla="*/ 0 w 16"/>
                <a:gd name="T5" fmla="*/ 14 h 15"/>
                <a:gd name="T6" fmla="*/ 1 w 16"/>
                <a:gd name="T7" fmla="*/ 14 h 15"/>
                <a:gd name="T8" fmla="*/ 10 w 16"/>
                <a:gd name="T9" fmla="*/ 12 h 15"/>
                <a:gd name="T10" fmla="*/ 13 w 16"/>
                <a:gd name="T11" fmla="*/ 4 h 15"/>
                <a:gd name="T12" fmla="*/ 15 w 16"/>
                <a:gd name="T13" fmla="*/ 0 h 15"/>
                <a:gd name="T14" fmla="*/ 14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4" y="0"/>
                  </a:moveTo>
                  <a:cubicBezTo>
                    <a:pt x="10" y="3"/>
                    <a:pt x="2" y="2"/>
                    <a:pt x="0" y="7"/>
                  </a:cubicBezTo>
                  <a:cubicBezTo>
                    <a:pt x="0" y="9"/>
                    <a:pt x="1" y="11"/>
                    <a:pt x="0" y="14"/>
                  </a:cubicBezTo>
                  <a:cubicBezTo>
                    <a:pt x="0" y="14"/>
                    <a:pt x="1" y="15"/>
                    <a:pt x="1" y="14"/>
                  </a:cubicBezTo>
                  <a:cubicBezTo>
                    <a:pt x="4" y="13"/>
                    <a:pt x="9" y="15"/>
                    <a:pt x="10" y="12"/>
                  </a:cubicBezTo>
                  <a:cubicBezTo>
                    <a:pt x="11" y="9"/>
                    <a:pt x="12" y="6"/>
                    <a:pt x="13" y="4"/>
                  </a:cubicBezTo>
                  <a:cubicBezTo>
                    <a:pt x="13" y="2"/>
                    <a:pt x="16" y="2"/>
                    <a:pt x="15" y="0"/>
                  </a:cubicBezTo>
                  <a:cubicBezTo>
                    <a:pt x="15" y="0"/>
                    <a:pt x="15"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4" name="Freeform 744"/>
            <p:cNvSpPr>
              <a:spLocks noEditPoints="1"/>
            </p:cNvSpPr>
            <p:nvPr/>
          </p:nvSpPr>
          <p:spPr bwMode="auto">
            <a:xfrm>
              <a:off x="3630" y="1386"/>
              <a:ext cx="95" cy="89"/>
            </a:xfrm>
            <a:custGeom>
              <a:avLst/>
              <a:gdLst>
                <a:gd name="T0" fmla="*/ 16 w 17"/>
                <a:gd name="T1" fmla="*/ 2 h 16"/>
                <a:gd name="T2" fmla="*/ 15 w 17"/>
                <a:gd name="T3" fmla="*/ 1 h 16"/>
                <a:gd name="T4" fmla="*/ 16 w 17"/>
                <a:gd name="T5" fmla="*/ 2 h 16"/>
                <a:gd name="T6" fmla="*/ 15 w 17"/>
                <a:gd name="T7" fmla="*/ 1 h 16"/>
                <a:gd name="T8" fmla="*/ 16 w 17"/>
                <a:gd name="T9" fmla="*/ 2 h 16"/>
                <a:gd name="T10" fmla="*/ 10 w 17"/>
                <a:gd name="T11" fmla="*/ 2 h 16"/>
                <a:gd name="T12" fmla="*/ 16 w 17"/>
                <a:gd name="T13" fmla="*/ 2 h 16"/>
                <a:gd name="T14" fmla="*/ 2 w 17"/>
                <a:gd name="T15" fmla="*/ 8 h 16"/>
                <a:gd name="T16" fmla="*/ 10 w 17"/>
                <a:gd name="T17" fmla="*/ 2 h 16"/>
                <a:gd name="T18" fmla="*/ 1 w 17"/>
                <a:gd name="T19" fmla="*/ 8 h 16"/>
                <a:gd name="T20" fmla="*/ 1 w 17"/>
                <a:gd name="T21" fmla="*/ 8 h 16"/>
                <a:gd name="T22" fmla="*/ 2 w 17"/>
                <a:gd name="T23" fmla="*/ 10 h 16"/>
                <a:gd name="T24" fmla="*/ 1 w 17"/>
                <a:gd name="T25" fmla="*/ 8 h 16"/>
                <a:gd name="T26" fmla="*/ 2 w 17"/>
                <a:gd name="T27" fmla="*/ 10 h 16"/>
                <a:gd name="T28" fmla="*/ 0 w 17"/>
                <a:gd name="T29" fmla="*/ 14 h 16"/>
                <a:gd name="T30" fmla="*/ 2 w 17"/>
                <a:gd name="T31" fmla="*/ 10 h 16"/>
                <a:gd name="T32" fmla="*/ 0 w 17"/>
                <a:gd name="T33" fmla="*/ 14 h 16"/>
                <a:gd name="T34" fmla="*/ 0 w 17"/>
                <a:gd name="T35" fmla="*/ 14 h 16"/>
                <a:gd name="T36" fmla="*/ 1 w 17"/>
                <a:gd name="T37" fmla="*/ 15 h 16"/>
                <a:gd name="T38" fmla="*/ 0 w 17"/>
                <a:gd name="T39" fmla="*/ 14 h 16"/>
                <a:gd name="T40" fmla="*/ 0 w 17"/>
                <a:gd name="T41" fmla="*/ 15 h 16"/>
                <a:gd name="T42" fmla="*/ 1 w 17"/>
                <a:gd name="T43" fmla="*/ 15 h 16"/>
                <a:gd name="T44" fmla="*/ 1 w 17"/>
                <a:gd name="T45" fmla="*/ 15 h 16"/>
                <a:gd name="T46" fmla="*/ 1 w 17"/>
                <a:gd name="T47" fmla="*/ 16 h 16"/>
                <a:gd name="T48" fmla="*/ 1 w 17"/>
                <a:gd name="T49" fmla="*/ 15 h 16"/>
                <a:gd name="T50" fmla="*/ 2 w 17"/>
                <a:gd name="T51" fmla="*/ 15 h 16"/>
                <a:gd name="T52" fmla="*/ 1 w 17"/>
                <a:gd name="T53" fmla="*/ 16 h 16"/>
                <a:gd name="T54" fmla="*/ 2 w 17"/>
                <a:gd name="T55" fmla="*/ 15 h 16"/>
                <a:gd name="T56" fmla="*/ 2 w 17"/>
                <a:gd name="T57" fmla="*/ 15 h 16"/>
                <a:gd name="T58" fmla="*/ 2 w 17"/>
                <a:gd name="T59" fmla="*/ 15 h 16"/>
                <a:gd name="T60" fmla="*/ 1 w 17"/>
                <a:gd name="T61" fmla="*/ 16 h 16"/>
                <a:gd name="T62" fmla="*/ 2 w 17"/>
                <a:gd name="T63" fmla="*/ 15 h 16"/>
                <a:gd name="T64" fmla="*/ 2 w 17"/>
                <a:gd name="T65" fmla="*/ 15 h 16"/>
                <a:gd name="T66" fmla="*/ 2 w 17"/>
                <a:gd name="T67" fmla="*/ 15 h 16"/>
                <a:gd name="T68" fmla="*/ 2 w 17"/>
                <a:gd name="T69" fmla="*/ 16 h 16"/>
                <a:gd name="T70" fmla="*/ 2 w 17"/>
                <a:gd name="T71" fmla="*/ 15 h 16"/>
                <a:gd name="T72" fmla="*/ 2 w 17"/>
                <a:gd name="T73" fmla="*/ 16 h 16"/>
                <a:gd name="T74" fmla="*/ 2 w 17"/>
                <a:gd name="T75" fmla="*/ 16 h 16"/>
                <a:gd name="T76" fmla="*/ 6 w 17"/>
                <a:gd name="T77" fmla="*/ 14 h 16"/>
                <a:gd name="T78" fmla="*/ 2 w 17"/>
                <a:gd name="T79" fmla="*/ 16 h 16"/>
                <a:gd name="T80" fmla="*/ 6 w 17"/>
                <a:gd name="T81" fmla="*/ 14 h 16"/>
                <a:gd name="T82" fmla="*/ 12 w 17"/>
                <a:gd name="T83" fmla="*/ 13 h 16"/>
                <a:gd name="T84" fmla="*/ 6 w 17"/>
                <a:gd name="T85" fmla="*/ 14 h 16"/>
                <a:gd name="T86" fmla="*/ 12 w 17"/>
                <a:gd name="T87" fmla="*/ 13 h 16"/>
                <a:gd name="T88" fmla="*/ 12 w 17"/>
                <a:gd name="T89" fmla="*/ 13 h 16"/>
                <a:gd name="T90" fmla="*/ 12 w 17"/>
                <a:gd name="T91" fmla="*/ 9 h 16"/>
                <a:gd name="T92" fmla="*/ 12 w 17"/>
                <a:gd name="T93" fmla="*/ 13 h 16"/>
                <a:gd name="T94" fmla="*/ 12 w 17"/>
                <a:gd name="T95" fmla="*/ 9 h 16"/>
                <a:gd name="T96" fmla="*/ 14 w 17"/>
                <a:gd name="T97" fmla="*/ 5 h 16"/>
                <a:gd name="T98" fmla="*/ 12 w 17"/>
                <a:gd name="T99" fmla="*/ 9 h 16"/>
                <a:gd name="T100" fmla="*/ 13 w 17"/>
                <a:gd name="T101" fmla="*/ 4 h 16"/>
                <a:gd name="T102" fmla="*/ 13 w 17"/>
                <a:gd name="T103" fmla="*/ 4 h 16"/>
                <a:gd name="T104" fmla="*/ 15 w 17"/>
                <a:gd name="T105" fmla="*/ 3 h 16"/>
                <a:gd name="T106" fmla="*/ 14 w 17"/>
                <a:gd name="T107" fmla="*/ 5 h 16"/>
                <a:gd name="T108" fmla="*/ 15 w 17"/>
                <a:gd name="T109" fmla="*/ 3 h 16"/>
                <a:gd name="T110" fmla="*/ 15 w 17"/>
                <a:gd name="T111" fmla="*/ 3 h 16"/>
                <a:gd name="T112" fmla="*/ 16 w 17"/>
                <a:gd name="T113" fmla="*/ 1 h 16"/>
                <a:gd name="T114" fmla="*/ 15 w 17"/>
                <a:gd name="T115" fmla="*/ 4 h 16"/>
                <a:gd name="T116" fmla="*/ 16 w 17"/>
                <a:gd name="T117" fmla="*/ 0 h 16"/>
                <a:gd name="T118" fmla="*/ 17 w 17"/>
                <a:gd name="T119" fmla="*/ 1 h 16"/>
                <a:gd name="T120" fmla="*/ 16 w 17"/>
                <a:gd name="T121" fmla="*/ 0 h 16"/>
                <a:gd name="T122" fmla="*/ 16 w 17"/>
                <a:gd name="T123" fmla="*/ 2 h 16"/>
                <a:gd name="T124" fmla="*/ 16 w 17"/>
                <a:gd name="T1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16">
                  <a:moveTo>
                    <a:pt x="16" y="2"/>
                  </a:moveTo>
                  <a:lnTo>
                    <a:pt x="16" y="2"/>
                  </a:lnTo>
                  <a:lnTo>
                    <a:pt x="15" y="1"/>
                  </a:lnTo>
                  <a:lnTo>
                    <a:pt x="15" y="1"/>
                  </a:lnTo>
                  <a:lnTo>
                    <a:pt x="16" y="2"/>
                  </a:lnTo>
                  <a:close/>
                  <a:moveTo>
                    <a:pt x="16" y="2"/>
                  </a:moveTo>
                  <a:lnTo>
                    <a:pt x="16" y="2"/>
                  </a:lnTo>
                  <a:lnTo>
                    <a:pt x="15" y="1"/>
                  </a:lnTo>
                  <a:lnTo>
                    <a:pt x="16" y="2"/>
                  </a:lnTo>
                  <a:close/>
                  <a:moveTo>
                    <a:pt x="16" y="2"/>
                  </a:moveTo>
                  <a:cubicBezTo>
                    <a:pt x="14" y="3"/>
                    <a:pt x="12" y="3"/>
                    <a:pt x="10" y="4"/>
                  </a:cubicBezTo>
                  <a:lnTo>
                    <a:pt x="10" y="2"/>
                  </a:lnTo>
                  <a:cubicBezTo>
                    <a:pt x="12" y="2"/>
                    <a:pt x="14" y="1"/>
                    <a:pt x="15" y="1"/>
                  </a:cubicBezTo>
                  <a:lnTo>
                    <a:pt x="16" y="2"/>
                  </a:lnTo>
                  <a:close/>
                  <a:moveTo>
                    <a:pt x="10" y="4"/>
                  </a:moveTo>
                  <a:cubicBezTo>
                    <a:pt x="6" y="5"/>
                    <a:pt x="3" y="5"/>
                    <a:pt x="2" y="8"/>
                  </a:cubicBezTo>
                  <a:lnTo>
                    <a:pt x="1" y="8"/>
                  </a:lnTo>
                  <a:cubicBezTo>
                    <a:pt x="2" y="4"/>
                    <a:pt x="6" y="3"/>
                    <a:pt x="10" y="2"/>
                  </a:cubicBezTo>
                  <a:lnTo>
                    <a:pt x="10" y="4"/>
                  </a:lnTo>
                  <a:close/>
                  <a:moveTo>
                    <a:pt x="1" y="8"/>
                  </a:moveTo>
                  <a:lnTo>
                    <a:pt x="1" y="8"/>
                  </a:lnTo>
                  <a:lnTo>
                    <a:pt x="1" y="8"/>
                  </a:lnTo>
                  <a:close/>
                  <a:moveTo>
                    <a:pt x="2" y="8"/>
                  </a:moveTo>
                  <a:cubicBezTo>
                    <a:pt x="2" y="9"/>
                    <a:pt x="2" y="10"/>
                    <a:pt x="2" y="10"/>
                  </a:cubicBezTo>
                  <a:lnTo>
                    <a:pt x="0" y="11"/>
                  </a:lnTo>
                  <a:cubicBezTo>
                    <a:pt x="0" y="10"/>
                    <a:pt x="0" y="9"/>
                    <a:pt x="1" y="8"/>
                  </a:cubicBezTo>
                  <a:lnTo>
                    <a:pt x="2" y="8"/>
                  </a:lnTo>
                  <a:close/>
                  <a:moveTo>
                    <a:pt x="2" y="10"/>
                  </a:moveTo>
                  <a:cubicBezTo>
                    <a:pt x="2" y="12"/>
                    <a:pt x="2" y="13"/>
                    <a:pt x="1" y="15"/>
                  </a:cubicBezTo>
                  <a:lnTo>
                    <a:pt x="0" y="14"/>
                  </a:lnTo>
                  <a:cubicBezTo>
                    <a:pt x="1" y="13"/>
                    <a:pt x="1" y="12"/>
                    <a:pt x="0" y="11"/>
                  </a:cubicBezTo>
                  <a:lnTo>
                    <a:pt x="2" y="10"/>
                  </a:lnTo>
                  <a:close/>
                  <a:moveTo>
                    <a:pt x="0" y="14"/>
                  </a:moveTo>
                  <a:lnTo>
                    <a:pt x="0" y="14"/>
                  </a:lnTo>
                  <a:lnTo>
                    <a:pt x="1" y="15"/>
                  </a:lnTo>
                  <a:lnTo>
                    <a:pt x="0" y="14"/>
                  </a:lnTo>
                  <a:close/>
                  <a:moveTo>
                    <a:pt x="1" y="15"/>
                  </a:moveTo>
                  <a:cubicBezTo>
                    <a:pt x="1" y="15"/>
                    <a:pt x="1" y="14"/>
                    <a:pt x="1" y="15"/>
                  </a:cubicBezTo>
                  <a:lnTo>
                    <a:pt x="0" y="15"/>
                  </a:lnTo>
                  <a:cubicBezTo>
                    <a:pt x="0" y="15"/>
                    <a:pt x="0" y="15"/>
                    <a:pt x="0" y="14"/>
                  </a:cubicBezTo>
                  <a:lnTo>
                    <a:pt x="1" y="15"/>
                  </a:lnTo>
                  <a:close/>
                  <a:moveTo>
                    <a:pt x="0" y="15"/>
                  </a:moveTo>
                  <a:lnTo>
                    <a:pt x="0" y="15"/>
                  </a:lnTo>
                  <a:lnTo>
                    <a:pt x="1" y="15"/>
                  </a:lnTo>
                  <a:lnTo>
                    <a:pt x="0" y="15"/>
                  </a:lnTo>
                  <a:close/>
                  <a:moveTo>
                    <a:pt x="1" y="15"/>
                  </a:moveTo>
                  <a:cubicBezTo>
                    <a:pt x="1" y="15"/>
                    <a:pt x="1" y="15"/>
                    <a:pt x="2" y="15"/>
                  </a:cubicBezTo>
                  <a:lnTo>
                    <a:pt x="1" y="16"/>
                  </a:lnTo>
                  <a:cubicBezTo>
                    <a:pt x="0" y="16"/>
                    <a:pt x="0" y="15"/>
                    <a:pt x="0" y="15"/>
                  </a:cubicBezTo>
                  <a:lnTo>
                    <a:pt x="1" y="15"/>
                  </a:lnTo>
                  <a:close/>
                  <a:moveTo>
                    <a:pt x="2" y="15"/>
                  </a:moveTo>
                  <a:cubicBezTo>
                    <a:pt x="2" y="15"/>
                    <a:pt x="2" y="15"/>
                    <a:pt x="2" y="15"/>
                  </a:cubicBezTo>
                  <a:lnTo>
                    <a:pt x="1" y="16"/>
                  </a:lnTo>
                  <a:cubicBezTo>
                    <a:pt x="1" y="16"/>
                    <a:pt x="1" y="16"/>
                    <a:pt x="1" y="16"/>
                  </a:cubicBezTo>
                  <a:lnTo>
                    <a:pt x="2" y="15"/>
                  </a:lnTo>
                  <a:close/>
                  <a:moveTo>
                    <a:pt x="2" y="15"/>
                  </a:moveTo>
                  <a:lnTo>
                    <a:pt x="2" y="15"/>
                  </a:lnTo>
                  <a:lnTo>
                    <a:pt x="2" y="15"/>
                  </a:lnTo>
                  <a:close/>
                  <a:moveTo>
                    <a:pt x="2" y="15"/>
                  </a:moveTo>
                  <a:cubicBezTo>
                    <a:pt x="2" y="15"/>
                    <a:pt x="2" y="15"/>
                    <a:pt x="2" y="15"/>
                  </a:cubicBezTo>
                  <a:lnTo>
                    <a:pt x="2" y="16"/>
                  </a:lnTo>
                  <a:cubicBezTo>
                    <a:pt x="2" y="16"/>
                    <a:pt x="2" y="16"/>
                    <a:pt x="1" y="16"/>
                  </a:cubicBezTo>
                  <a:lnTo>
                    <a:pt x="2" y="15"/>
                  </a:lnTo>
                  <a:close/>
                  <a:moveTo>
                    <a:pt x="2" y="15"/>
                  </a:moveTo>
                  <a:lnTo>
                    <a:pt x="2" y="15"/>
                  </a:lnTo>
                  <a:lnTo>
                    <a:pt x="2" y="15"/>
                  </a:lnTo>
                  <a:lnTo>
                    <a:pt x="2" y="15"/>
                  </a:lnTo>
                  <a:close/>
                  <a:moveTo>
                    <a:pt x="2" y="15"/>
                  </a:moveTo>
                  <a:lnTo>
                    <a:pt x="2" y="15"/>
                  </a:lnTo>
                  <a:lnTo>
                    <a:pt x="2" y="16"/>
                  </a:lnTo>
                  <a:lnTo>
                    <a:pt x="2" y="16"/>
                  </a:lnTo>
                  <a:lnTo>
                    <a:pt x="2" y="15"/>
                  </a:lnTo>
                  <a:close/>
                  <a:moveTo>
                    <a:pt x="2" y="16"/>
                  </a:moveTo>
                  <a:lnTo>
                    <a:pt x="2" y="16"/>
                  </a:lnTo>
                  <a:lnTo>
                    <a:pt x="2" y="15"/>
                  </a:lnTo>
                  <a:lnTo>
                    <a:pt x="2" y="16"/>
                  </a:lnTo>
                  <a:close/>
                  <a:moveTo>
                    <a:pt x="2" y="15"/>
                  </a:moveTo>
                  <a:cubicBezTo>
                    <a:pt x="3" y="14"/>
                    <a:pt x="4" y="14"/>
                    <a:pt x="6" y="14"/>
                  </a:cubicBezTo>
                  <a:lnTo>
                    <a:pt x="6" y="16"/>
                  </a:lnTo>
                  <a:cubicBezTo>
                    <a:pt x="5" y="16"/>
                    <a:pt x="3" y="16"/>
                    <a:pt x="2" y="16"/>
                  </a:cubicBezTo>
                  <a:lnTo>
                    <a:pt x="2" y="15"/>
                  </a:lnTo>
                  <a:close/>
                  <a:moveTo>
                    <a:pt x="6" y="14"/>
                  </a:moveTo>
                  <a:cubicBezTo>
                    <a:pt x="8" y="14"/>
                    <a:pt x="10" y="14"/>
                    <a:pt x="10" y="13"/>
                  </a:cubicBezTo>
                  <a:lnTo>
                    <a:pt x="12" y="13"/>
                  </a:lnTo>
                  <a:cubicBezTo>
                    <a:pt x="11" y="15"/>
                    <a:pt x="8" y="16"/>
                    <a:pt x="6" y="16"/>
                  </a:cubicBezTo>
                  <a:lnTo>
                    <a:pt x="6" y="14"/>
                  </a:lnTo>
                  <a:close/>
                  <a:moveTo>
                    <a:pt x="12" y="13"/>
                  </a:moveTo>
                  <a:lnTo>
                    <a:pt x="12" y="13"/>
                  </a:lnTo>
                  <a:lnTo>
                    <a:pt x="11" y="13"/>
                  </a:lnTo>
                  <a:lnTo>
                    <a:pt x="12" y="13"/>
                  </a:lnTo>
                  <a:close/>
                  <a:moveTo>
                    <a:pt x="10" y="13"/>
                  </a:moveTo>
                  <a:cubicBezTo>
                    <a:pt x="11" y="11"/>
                    <a:pt x="11" y="10"/>
                    <a:pt x="12" y="9"/>
                  </a:cubicBezTo>
                  <a:lnTo>
                    <a:pt x="13" y="10"/>
                  </a:lnTo>
                  <a:cubicBezTo>
                    <a:pt x="12" y="11"/>
                    <a:pt x="12" y="12"/>
                    <a:pt x="12" y="13"/>
                  </a:cubicBezTo>
                  <a:lnTo>
                    <a:pt x="10" y="13"/>
                  </a:lnTo>
                  <a:close/>
                  <a:moveTo>
                    <a:pt x="12" y="9"/>
                  </a:moveTo>
                  <a:cubicBezTo>
                    <a:pt x="12" y="8"/>
                    <a:pt x="13" y="6"/>
                    <a:pt x="13" y="4"/>
                  </a:cubicBezTo>
                  <a:lnTo>
                    <a:pt x="14" y="5"/>
                  </a:lnTo>
                  <a:cubicBezTo>
                    <a:pt x="14" y="6"/>
                    <a:pt x="13" y="8"/>
                    <a:pt x="13" y="10"/>
                  </a:cubicBezTo>
                  <a:lnTo>
                    <a:pt x="12" y="9"/>
                  </a:lnTo>
                  <a:close/>
                  <a:moveTo>
                    <a:pt x="13" y="4"/>
                  </a:moveTo>
                  <a:lnTo>
                    <a:pt x="13" y="4"/>
                  </a:lnTo>
                  <a:lnTo>
                    <a:pt x="14" y="5"/>
                  </a:lnTo>
                  <a:lnTo>
                    <a:pt x="13" y="4"/>
                  </a:lnTo>
                  <a:close/>
                  <a:moveTo>
                    <a:pt x="13" y="4"/>
                  </a:moveTo>
                  <a:cubicBezTo>
                    <a:pt x="14" y="4"/>
                    <a:pt x="14" y="3"/>
                    <a:pt x="15" y="3"/>
                  </a:cubicBezTo>
                  <a:lnTo>
                    <a:pt x="15" y="4"/>
                  </a:lnTo>
                  <a:cubicBezTo>
                    <a:pt x="15" y="4"/>
                    <a:pt x="15" y="5"/>
                    <a:pt x="14" y="5"/>
                  </a:cubicBezTo>
                  <a:lnTo>
                    <a:pt x="13" y="4"/>
                  </a:lnTo>
                  <a:close/>
                  <a:moveTo>
                    <a:pt x="15" y="3"/>
                  </a:moveTo>
                  <a:lnTo>
                    <a:pt x="15" y="3"/>
                  </a:lnTo>
                  <a:lnTo>
                    <a:pt x="15" y="3"/>
                  </a:lnTo>
                  <a:close/>
                  <a:moveTo>
                    <a:pt x="15" y="3"/>
                  </a:moveTo>
                  <a:cubicBezTo>
                    <a:pt x="15" y="2"/>
                    <a:pt x="16" y="2"/>
                    <a:pt x="16" y="1"/>
                  </a:cubicBezTo>
                  <a:lnTo>
                    <a:pt x="17" y="1"/>
                  </a:lnTo>
                  <a:cubicBezTo>
                    <a:pt x="17" y="2"/>
                    <a:pt x="16" y="3"/>
                    <a:pt x="15" y="4"/>
                  </a:cubicBezTo>
                  <a:lnTo>
                    <a:pt x="15" y="3"/>
                  </a:lnTo>
                  <a:close/>
                  <a:moveTo>
                    <a:pt x="16" y="0"/>
                  </a:moveTo>
                  <a:lnTo>
                    <a:pt x="17" y="0"/>
                  </a:lnTo>
                  <a:lnTo>
                    <a:pt x="17" y="1"/>
                  </a:lnTo>
                  <a:lnTo>
                    <a:pt x="16" y="1"/>
                  </a:lnTo>
                  <a:lnTo>
                    <a:pt x="16" y="0"/>
                  </a:lnTo>
                  <a:close/>
                  <a:moveTo>
                    <a:pt x="17" y="1"/>
                  </a:moveTo>
                  <a:lnTo>
                    <a:pt x="16" y="2"/>
                  </a:lnTo>
                  <a:lnTo>
                    <a:pt x="15" y="1"/>
                  </a:lnTo>
                  <a:lnTo>
                    <a:pt x="16" y="0"/>
                  </a:lnTo>
                  <a:lnTo>
                    <a:pt x="17"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5" name="Freeform 745"/>
            <p:cNvSpPr>
              <a:spLocks/>
            </p:cNvSpPr>
            <p:nvPr/>
          </p:nvSpPr>
          <p:spPr bwMode="auto">
            <a:xfrm>
              <a:off x="3703" y="1397"/>
              <a:ext cx="61" cy="73"/>
            </a:xfrm>
            <a:custGeom>
              <a:avLst/>
              <a:gdLst>
                <a:gd name="T0" fmla="*/ 8 w 11"/>
                <a:gd name="T1" fmla="*/ 2 h 13"/>
                <a:gd name="T2" fmla="*/ 3 w 11"/>
                <a:gd name="T3" fmla="*/ 3 h 13"/>
                <a:gd name="T4" fmla="*/ 1 w 11"/>
                <a:gd name="T5" fmla="*/ 10 h 13"/>
                <a:gd name="T6" fmla="*/ 4 w 11"/>
                <a:gd name="T7" fmla="*/ 12 h 13"/>
                <a:gd name="T8" fmla="*/ 8 w 11"/>
                <a:gd name="T9" fmla="*/ 2 h 13"/>
              </a:gdLst>
              <a:ahLst/>
              <a:cxnLst>
                <a:cxn ang="0">
                  <a:pos x="T0" y="T1"/>
                </a:cxn>
                <a:cxn ang="0">
                  <a:pos x="T2" y="T3"/>
                </a:cxn>
                <a:cxn ang="0">
                  <a:pos x="T4" y="T5"/>
                </a:cxn>
                <a:cxn ang="0">
                  <a:pos x="T6" y="T7"/>
                </a:cxn>
                <a:cxn ang="0">
                  <a:pos x="T8" y="T9"/>
                </a:cxn>
              </a:cxnLst>
              <a:rect l="0" t="0" r="r" b="b"/>
              <a:pathLst>
                <a:path w="11" h="13">
                  <a:moveTo>
                    <a:pt x="8" y="2"/>
                  </a:moveTo>
                  <a:cubicBezTo>
                    <a:pt x="7" y="0"/>
                    <a:pt x="4" y="2"/>
                    <a:pt x="3" y="3"/>
                  </a:cubicBezTo>
                  <a:cubicBezTo>
                    <a:pt x="2" y="5"/>
                    <a:pt x="3" y="8"/>
                    <a:pt x="1" y="10"/>
                  </a:cubicBezTo>
                  <a:cubicBezTo>
                    <a:pt x="0" y="12"/>
                    <a:pt x="2" y="13"/>
                    <a:pt x="4" y="12"/>
                  </a:cubicBezTo>
                  <a:cubicBezTo>
                    <a:pt x="8" y="11"/>
                    <a:pt x="11" y="5"/>
                    <a:pt x="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6" name="Freeform 746"/>
            <p:cNvSpPr>
              <a:spLocks noEditPoints="1"/>
            </p:cNvSpPr>
            <p:nvPr/>
          </p:nvSpPr>
          <p:spPr bwMode="auto">
            <a:xfrm>
              <a:off x="3703" y="1397"/>
              <a:ext cx="56" cy="73"/>
            </a:xfrm>
            <a:custGeom>
              <a:avLst/>
              <a:gdLst>
                <a:gd name="T0" fmla="*/ 7 w 10"/>
                <a:gd name="T1" fmla="*/ 2 h 13"/>
                <a:gd name="T2" fmla="*/ 9 w 10"/>
                <a:gd name="T3" fmla="*/ 1 h 13"/>
                <a:gd name="T4" fmla="*/ 7 w 10"/>
                <a:gd name="T5" fmla="*/ 2 h 13"/>
                <a:gd name="T6" fmla="*/ 5 w 10"/>
                <a:gd name="T7" fmla="*/ 1 h 13"/>
                <a:gd name="T8" fmla="*/ 7 w 10"/>
                <a:gd name="T9" fmla="*/ 2 h 13"/>
                <a:gd name="T10" fmla="*/ 4 w 10"/>
                <a:gd name="T11" fmla="*/ 3 h 13"/>
                <a:gd name="T12" fmla="*/ 5 w 10"/>
                <a:gd name="T13" fmla="*/ 1 h 13"/>
                <a:gd name="T14" fmla="*/ 4 w 10"/>
                <a:gd name="T15" fmla="*/ 3 h 13"/>
                <a:gd name="T16" fmla="*/ 2 w 10"/>
                <a:gd name="T17" fmla="*/ 3 h 13"/>
                <a:gd name="T18" fmla="*/ 4 w 10"/>
                <a:gd name="T19" fmla="*/ 3 h 13"/>
                <a:gd name="T20" fmla="*/ 3 w 10"/>
                <a:gd name="T21" fmla="*/ 4 h 13"/>
                <a:gd name="T22" fmla="*/ 4 w 10"/>
                <a:gd name="T23" fmla="*/ 4 h 13"/>
                <a:gd name="T24" fmla="*/ 3 w 10"/>
                <a:gd name="T25" fmla="*/ 6 h 13"/>
                <a:gd name="T26" fmla="*/ 2 w 10"/>
                <a:gd name="T27" fmla="*/ 3 h 13"/>
                <a:gd name="T28" fmla="*/ 3 w 10"/>
                <a:gd name="T29" fmla="*/ 6 h 13"/>
                <a:gd name="T30" fmla="*/ 1 w 10"/>
                <a:gd name="T31" fmla="*/ 10 h 13"/>
                <a:gd name="T32" fmla="*/ 3 w 10"/>
                <a:gd name="T33" fmla="*/ 6 h 13"/>
                <a:gd name="T34" fmla="*/ 0 w 10"/>
                <a:gd name="T35" fmla="*/ 10 h 13"/>
                <a:gd name="T36" fmla="*/ 1 w 10"/>
                <a:gd name="T37" fmla="*/ 10 h 13"/>
                <a:gd name="T38" fmla="*/ 2 w 10"/>
                <a:gd name="T39" fmla="*/ 10 h 13"/>
                <a:gd name="T40" fmla="*/ 0 w 10"/>
                <a:gd name="T41" fmla="*/ 11 h 13"/>
                <a:gd name="T42" fmla="*/ 2 w 10"/>
                <a:gd name="T43" fmla="*/ 10 h 13"/>
                <a:gd name="T44" fmla="*/ 2 w 10"/>
                <a:gd name="T45" fmla="*/ 11 h 13"/>
                <a:gd name="T46" fmla="*/ 0 w 10"/>
                <a:gd name="T47" fmla="*/ 11 h 13"/>
                <a:gd name="T48" fmla="*/ 2 w 10"/>
                <a:gd name="T49" fmla="*/ 11 h 13"/>
                <a:gd name="T50" fmla="*/ 2 w 10"/>
                <a:gd name="T51" fmla="*/ 13 h 13"/>
                <a:gd name="T52" fmla="*/ 2 w 10"/>
                <a:gd name="T53" fmla="*/ 11 h 13"/>
                <a:gd name="T54" fmla="*/ 4 w 10"/>
                <a:gd name="T55" fmla="*/ 11 h 13"/>
                <a:gd name="T56" fmla="*/ 2 w 10"/>
                <a:gd name="T57" fmla="*/ 13 h 13"/>
                <a:gd name="T58" fmla="*/ 4 w 10"/>
                <a:gd name="T59" fmla="*/ 11 h 13"/>
                <a:gd name="T60" fmla="*/ 4 w 10"/>
                <a:gd name="T61" fmla="*/ 12 h 13"/>
                <a:gd name="T62" fmla="*/ 4 w 10"/>
                <a:gd name="T63" fmla="*/ 11 h 13"/>
                <a:gd name="T64" fmla="*/ 7 w 10"/>
                <a:gd name="T65" fmla="*/ 11 h 13"/>
                <a:gd name="T66" fmla="*/ 4 w 10"/>
                <a:gd name="T67" fmla="*/ 11 h 13"/>
                <a:gd name="T68" fmla="*/ 8 w 10"/>
                <a:gd name="T69" fmla="*/ 7 h 13"/>
                <a:gd name="T70" fmla="*/ 7 w 10"/>
                <a:gd name="T71" fmla="*/ 11 h 13"/>
                <a:gd name="T72" fmla="*/ 8 w 10"/>
                <a:gd name="T73" fmla="*/ 7 h 13"/>
                <a:gd name="T74" fmla="*/ 10 w 10"/>
                <a:gd name="T75" fmla="*/ 3 h 13"/>
                <a:gd name="T76" fmla="*/ 8 w 10"/>
                <a:gd name="T77" fmla="*/ 7 h 13"/>
                <a:gd name="T78" fmla="*/ 8 w 10"/>
                <a:gd name="T79" fmla="*/ 2 h 13"/>
                <a:gd name="T80" fmla="*/ 10 w 10"/>
                <a:gd name="T81" fmla="*/ 3 h 13"/>
                <a:gd name="T82" fmla="*/ 9 w 10"/>
                <a:gd name="T83" fmla="*/ 1 h 13"/>
                <a:gd name="T84" fmla="*/ 8 w 10"/>
                <a:gd name="T8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3">
                  <a:moveTo>
                    <a:pt x="8" y="2"/>
                  </a:moveTo>
                  <a:cubicBezTo>
                    <a:pt x="8" y="2"/>
                    <a:pt x="7" y="2"/>
                    <a:pt x="7" y="2"/>
                  </a:cubicBezTo>
                  <a:lnTo>
                    <a:pt x="8" y="1"/>
                  </a:lnTo>
                  <a:cubicBezTo>
                    <a:pt x="8" y="1"/>
                    <a:pt x="8" y="1"/>
                    <a:pt x="9" y="1"/>
                  </a:cubicBezTo>
                  <a:lnTo>
                    <a:pt x="8" y="2"/>
                  </a:lnTo>
                  <a:close/>
                  <a:moveTo>
                    <a:pt x="7" y="2"/>
                  </a:moveTo>
                  <a:cubicBezTo>
                    <a:pt x="7" y="2"/>
                    <a:pt x="6" y="2"/>
                    <a:pt x="6" y="2"/>
                  </a:cubicBezTo>
                  <a:lnTo>
                    <a:pt x="5" y="1"/>
                  </a:lnTo>
                  <a:cubicBezTo>
                    <a:pt x="6" y="0"/>
                    <a:pt x="7" y="0"/>
                    <a:pt x="8" y="1"/>
                  </a:cubicBezTo>
                  <a:lnTo>
                    <a:pt x="7" y="2"/>
                  </a:lnTo>
                  <a:close/>
                  <a:moveTo>
                    <a:pt x="6" y="2"/>
                  </a:moveTo>
                  <a:cubicBezTo>
                    <a:pt x="5" y="2"/>
                    <a:pt x="5" y="3"/>
                    <a:pt x="4" y="3"/>
                  </a:cubicBezTo>
                  <a:lnTo>
                    <a:pt x="3" y="2"/>
                  </a:lnTo>
                  <a:cubicBezTo>
                    <a:pt x="4" y="1"/>
                    <a:pt x="5" y="1"/>
                    <a:pt x="5" y="1"/>
                  </a:cubicBezTo>
                  <a:lnTo>
                    <a:pt x="6" y="2"/>
                  </a:lnTo>
                  <a:close/>
                  <a:moveTo>
                    <a:pt x="4" y="3"/>
                  </a:moveTo>
                  <a:cubicBezTo>
                    <a:pt x="4" y="3"/>
                    <a:pt x="4" y="3"/>
                    <a:pt x="4" y="4"/>
                  </a:cubicBezTo>
                  <a:lnTo>
                    <a:pt x="2" y="3"/>
                  </a:lnTo>
                  <a:cubicBezTo>
                    <a:pt x="3" y="3"/>
                    <a:pt x="3" y="2"/>
                    <a:pt x="3" y="2"/>
                  </a:cubicBezTo>
                  <a:lnTo>
                    <a:pt x="4" y="3"/>
                  </a:lnTo>
                  <a:close/>
                  <a:moveTo>
                    <a:pt x="4" y="4"/>
                  </a:moveTo>
                  <a:lnTo>
                    <a:pt x="3" y="4"/>
                  </a:lnTo>
                  <a:lnTo>
                    <a:pt x="3" y="3"/>
                  </a:lnTo>
                  <a:lnTo>
                    <a:pt x="4" y="4"/>
                  </a:lnTo>
                  <a:close/>
                  <a:moveTo>
                    <a:pt x="3" y="4"/>
                  </a:moveTo>
                  <a:cubicBezTo>
                    <a:pt x="3" y="4"/>
                    <a:pt x="3" y="5"/>
                    <a:pt x="3" y="6"/>
                  </a:cubicBezTo>
                  <a:lnTo>
                    <a:pt x="2" y="6"/>
                  </a:lnTo>
                  <a:cubicBezTo>
                    <a:pt x="2" y="5"/>
                    <a:pt x="2" y="4"/>
                    <a:pt x="2" y="3"/>
                  </a:cubicBezTo>
                  <a:lnTo>
                    <a:pt x="3" y="4"/>
                  </a:lnTo>
                  <a:close/>
                  <a:moveTo>
                    <a:pt x="3" y="6"/>
                  </a:moveTo>
                  <a:cubicBezTo>
                    <a:pt x="3" y="8"/>
                    <a:pt x="3" y="9"/>
                    <a:pt x="1" y="11"/>
                  </a:cubicBezTo>
                  <a:lnTo>
                    <a:pt x="1" y="10"/>
                  </a:lnTo>
                  <a:cubicBezTo>
                    <a:pt x="2" y="9"/>
                    <a:pt x="2" y="8"/>
                    <a:pt x="2" y="6"/>
                  </a:cubicBezTo>
                  <a:lnTo>
                    <a:pt x="3" y="6"/>
                  </a:lnTo>
                  <a:close/>
                  <a:moveTo>
                    <a:pt x="0" y="10"/>
                  </a:moveTo>
                  <a:lnTo>
                    <a:pt x="0" y="10"/>
                  </a:lnTo>
                  <a:lnTo>
                    <a:pt x="1" y="10"/>
                  </a:lnTo>
                  <a:lnTo>
                    <a:pt x="1" y="10"/>
                  </a:lnTo>
                  <a:lnTo>
                    <a:pt x="0" y="10"/>
                  </a:lnTo>
                  <a:close/>
                  <a:moveTo>
                    <a:pt x="2" y="10"/>
                  </a:moveTo>
                  <a:cubicBezTo>
                    <a:pt x="2" y="11"/>
                    <a:pt x="2" y="11"/>
                    <a:pt x="2" y="11"/>
                  </a:cubicBezTo>
                  <a:lnTo>
                    <a:pt x="0" y="11"/>
                  </a:lnTo>
                  <a:cubicBezTo>
                    <a:pt x="0" y="11"/>
                    <a:pt x="0" y="10"/>
                    <a:pt x="0" y="10"/>
                  </a:cubicBezTo>
                  <a:lnTo>
                    <a:pt x="2" y="10"/>
                  </a:lnTo>
                  <a:close/>
                  <a:moveTo>
                    <a:pt x="2" y="11"/>
                  </a:moveTo>
                  <a:cubicBezTo>
                    <a:pt x="2" y="11"/>
                    <a:pt x="2" y="11"/>
                    <a:pt x="2" y="11"/>
                  </a:cubicBezTo>
                  <a:lnTo>
                    <a:pt x="1" y="12"/>
                  </a:lnTo>
                  <a:cubicBezTo>
                    <a:pt x="1" y="12"/>
                    <a:pt x="0" y="12"/>
                    <a:pt x="0" y="11"/>
                  </a:cubicBezTo>
                  <a:lnTo>
                    <a:pt x="2" y="11"/>
                  </a:lnTo>
                  <a:close/>
                  <a:moveTo>
                    <a:pt x="2" y="11"/>
                  </a:moveTo>
                  <a:cubicBezTo>
                    <a:pt x="2" y="11"/>
                    <a:pt x="2" y="11"/>
                    <a:pt x="2" y="11"/>
                  </a:cubicBezTo>
                  <a:lnTo>
                    <a:pt x="2" y="13"/>
                  </a:lnTo>
                  <a:cubicBezTo>
                    <a:pt x="1" y="12"/>
                    <a:pt x="1" y="12"/>
                    <a:pt x="1" y="12"/>
                  </a:cubicBezTo>
                  <a:lnTo>
                    <a:pt x="2" y="11"/>
                  </a:lnTo>
                  <a:close/>
                  <a:moveTo>
                    <a:pt x="2" y="11"/>
                  </a:moveTo>
                  <a:cubicBezTo>
                    <a:pt x="3" y="11"/>
                    <a:pt x="3" y="12"/>
                    <a:pt x="4" y="11"/>
                  </a:cubicBezTo>
                  <a:lnTo>
                    <a:pt x="4" y="13"/>
                  </a:lnTo>
                  <a:cubicBezTo>
                    <a:pt x="3" y="13"/>
                    <a:pt x="2" y="13"/>
                    <a:pt x="2" y="13"/>
                  </a:cubicBezTo>
                  <a:lnTo>
                    <a:pt x="2" y="11"/>
                  </a:lnTo>
                  <a:close/>
                  <a:moveTo>
                    <a:pt x="4" y="11"/>
                  </a:moveTo>
                  <a:lnTo>
                    <a:pt x="4" y="11"/>
                  </a:lnTo>
                  <a:lnTo>
                    <a:pt x="4" y="12"/>
                  </a:lnTo>
                  <a:lnTo>
                    <a:pt x="4" y="11"/>
                  </a:lnTo>
                  <a:close/>
                  <a:moveTo>
                    <a:pt x="4" y="11"/>
                  </a:moveTo>
                  <a:cubicBezTo>
                    <a:pt x="4" y="11"/>
                    <a:pt x="5" y="11"/>
                    <a:pt x="6" y="10"/>
                  </a:cubicBezTo>
                  <a:lnTo>
                    <a:pt x="7" y="11"/>
                  </a:lnTo>
                  <a:cubicBezTo>
                    <a:pt x="6" y="12"/>
                    <a:pt x="5" y="12"/>
                    <a:pt x="4" y="13"/>
                  </a:cubicBezTo>
                  <a:lnTo>
                    <a:pt x="4" y="11"/>
                  </a:lnTo>
                  <a:close/>
                  <a:moveTo>
                    <a:pt x="6" y="10"/>
                  </a:moveTo>
                  <a:cubicBezTo>
                    <a:pt x="7" y="9"/>
                    <a:pt x="8" y="8"/>
                    <a:pt x="8" y="7"/>
                  </a:cubicBezTo>
                  <a:lnTo>
                    <a:pt x="9" y="7"/>
                  </a:lnTo>
                  <a:cubicBezTo>
                    <a:pt x="9" y="9"/>
                    <a:pt x="8" y="10"/>
                    <a:pt x="7" y="11"/>
                  </a:cubicBezTo>
                  <a:lnTo>
                    <a:pt x="6" y="10"/>
                  </a:lnTo>
                  <a:close/>
                  <a:moveTo>
                    <a:pt x="8" y="7"/>
                  </a:moveTo>
                  <a:cubicBezTo>
                    <a:pt x="9" y="6"/>
                    <a:pt x="9" y="5"/>
                    <a:pt x="8" y="3"/>
                  </a:cubicBezTo>
                  <a:lnTo>
                    <a:pt x="10" y="3"/>
                  </a:lnTo>
                  <a:cubicBezTo>
                    <a:pt x="10" y="4"/>
                    <a:pt x="10" y="6"/>
                    <a:pt x="9" y="7"/>
                  </a:cubicBezTo>
                  <a:lnTo>
                    <a:pt x="8" y="7"/>
                  </a:lnTo>
                  <a:close/>
                  <a:moveTo>
                    <a:pt x="8" y="3"/>
                  </a:moveTo>
                  <a:cubicBezTo>
                    <a:pt x="8" y="3"/>
                    <a:pt x="8" y="3"/>
                    <a:pt x="8" y="2"/>
                  </a:cubicBezTo>
                  <a:lnTo>
                    <a:pt x="9" y="1"/>
                  </a:lnTo>
                  <a:cubicBezTo>
                    <a:pt x="9" y="2"/>
                    <a:pt x="9" y="2"/>
                    <a:pt x="10" y="3"/>
                  </a:cubicBezTo>
                  <a:lnTo>
                    <a:pt x="8" y="3"/>
                  </a:lnTo>
                  <a:close/>
                  <a:moveTo>
                    <a:pt x="9" y="1"/>
                  </a:moveTo>
                  <a:lnTo>
                    <a:pt x="9" y="1"/>
                  </a:lnTo>
                  <a:lnTo>
                    <a:pt x="8" y="2"/>
                  </a:lnTo>
                  <a:lnTo>
                    <a:pt x="9"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7" name="Freeform 747"/>
            <p:cNvSpPr>
              <a:spLocks/>
            </p:cNvSpPr>
            <p:nvPr/>
          </p:nvSpPr>
          <p:spPr bwMode="auto">
            <a:xfrm>
              <a:off x="3775" y="1196"/>
              <a:ext cx="79" cy="95"/>
            </a:xfrm>
            <a:custGeom>
              <a:avLst/>
              <a:gdLst>
                <a:gd name="T0" fmla="*/ 11 w 14"/>
                <a:gd name="T1" fmla="*/ 2 h 17"/>
                <a:gd name="T2" fmla="*/ 2 w 14"/>
                <a:gd name="T3" fmla="*/ 3 h 17"/>
                <a:gd name="T4" fmla="*/ 0 w 14"/>
                <a:gd name="T5" fmla="*/ 11 h 17"/>
                <a:gd name="T6" fmla="*/ 6 w 14"/>
                <a:gd name="T7" fmla="*/ 15 h 17"/>
                <a:gd name="T8" fmla="*/ 9 w 14"/>
                <a:gd name="T9" fmla="*/ 16 h 17"/>
                <a:gd name="T10" fmla="*/ 11 w 14"/>
                <a:gd name="T11" fmla="*/ 2 h 17"/>
              </a:gdLst>
              <a:ahLst/>
              <a:cxnLst>
                <a:cxn ang="0">
                  <a:pos x="T0" y="T1"/>
                </a:cxn>
                <a:cxn ang="0">
                  <a:pos x="T2" y="T3"/>
                </a:cxn>
                <a:cxn ang="0">
                  <a:pos x="T4" y="T5"/>
                </a:cxn>
                <a:cxn ang="0">
                  <a:pos x="T6" y="T7"/>
                </a:cxn>
                <a:cxn ang="0">
                  <a:pos x="T8" y="T9"/>
                </a:cxn>
                <a:cxn ang="0">
                  <a:pos x="T10" y="T11"/>
                </a:cxn>
              </a:cxnLst>
              <a:rect l="0" t="0" r="r" b="b"/>
              <a:pathLst>
                <a:path w="14" h="17">
                  <a:moveTo>
                    <a:pt x="11" y="2"/>
                  </a:moveTo>
                  <a:cubicBezTo>
                    <a:pt x="9" y="0"/>
                    <a:pt x="4" y="0"/>
                    <a:pt x="2" y="3"/>
                  </a:cubicBezTo>
                  <a:cubicBezTo>
                    <a:pt x="0" y="6"/>
                    <a:pt x="0" y="9"/>
                    <a:pt x="0" y="11"/>
                  </a:cubicBezTo>
                  <a:cubicBezTo>
                    <a:pt x="0" y="14"/>
                    <a:pt x="3" y="15"/>
                    <a:pt x="6" y="15"/>
                  </a:cubicBezTo>
                  <a:cubicBezTo>
                    <a:pt x="7" y="15"/>
                    <a:pt x="9" y="17"/>
                    <a:pt x="9" y="16"/>
                  </a:cubicBezTo>
                  <a:cubicBezTo>
                    <a:pt x="12" y="12"/>
                    <a:pt x="14" y="5"/>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8" name="Freeform 748"/>
            <p:cNvSpPr>
              <a:spLocks noEditPoints="1"/>
            </p:cNvSpPr>
            <p:nvPr/>
          </p:nvSpPr>
          <p:spPr bwMode="auto">
            <a:xfrm>
              <a:off x="3770" y="1196"/>
              <a:ext cx="84" cy="95"/>
            </a:xfrm>
            <a:custGeom>
              <a:avLst/>
              <a:gdLst>
                <a:gd name="T0" fmla="*/ 11 w 15"/>
                <a:gd name="T1" fmla="*/ 2 h 17"/>
                <a:gd name="T2" fmla="*/ 13 w 15"/>
                <a:gd name="T3" fmla="*/ 1 h 17"/>
                <a:gd name="T4" fmla="*/ 11 w 15"/>
                <a:gd name="T5" fmla="*/ 2 h 17"/>
                <a:gd name="T6" fmla="*/ 8 w 15"/>
                <a:gd name="T7" fmla="*/ 0 h 17"/>
                <a:gd name="T8" fmla="*/ 11 w 15"/>
                <a:gd name="T9" fmla="*/ 2 h 17"/>
                <a:gd name="T10" fmla="*/ 4 w 15"/>
                <a:gd name="T11" fmla="*/ 3 h 17"/>
                <a:gd name="T12" fmla="*/ 8 w 15"/>
                <a:gd name="T13" fmla="*/ 0 h 17"/>
                <a:gd name="T14" fmla="*/ 4 w 15"/>
                <a:gd name="T15" fmla="*/ 3 h 17"/>
                <a:gd name="T16" fmla="*/ 4 w 15"/>
                <a:gd name="T17" fmla="*/ 3 h 17"/>
                <a:gd name="T18" fmla="*/ 4 w 15"/>
                <a:gd name="T19" fmla="*/ 4 h 17"/>
                <a:gd name="T20" fmla="*/ 3 w 15"/>
                <a:gd name="T21" fmla="*/ 2 h 17"/>
                <a:gd name="T22" fmla="*/ 4 w 15"/>
                <a:gd name="T23" fmla="*/ 4 h 17"/>
                <a:gd name="T24" fmla="*/ 3 w 15"/>
                <a:gd name="T25" fmla="*/ 3 h 17"/>
                <a:gd name="T26" fmla="*/ 4 w 15"/>
                <a:gd name="T27" fmla="*/ 4 h 17"/>
                <a:gd name="T28" fmla="*/ 1 w 15"/>
                <a:gd name="T29" fmla="*/ 10 h 17"/>
                <a:gd name="T30" fmla="*/ 4 w 15"/>
                <a:gd name="T31" fmla="*/ 4 h 17"/>
                <a:gd name="T32" fmla="*/ 2 w 15"/>
                <a:gd name="T33" fmla="*/ 11 h 17"/>
                <a:gd name="T34" fmla="*/ 1 w 15"/>
                <a:gd name="T35" fmla="*/ 10 h 17"/>
                <a:gd name="T36" fmla="*/ 1 w 15"/>
                <a:gd name="T37" fmla="*/ 11 h 17"/>
                <a:gd name="T38" fmla="*/ 1 w 15"/>
                <a:gd name="T39" fmla="*/ 11 h 17"/>
                <a:gd name="T40" fmla="*/ 2 w 15"/>
                <a:gd name="T41" fmla="*/ 12 h 17"/>
                <a:gd name="T42" fmla="*/ 1 w 15"/>
                <a:gd name="T43" fmla="*/ 11 h 17"/>
                <a:gd name="T44" fmla="*/ 2 w 15"/>
                <a:gd name="T45" fmla="*/ 12 h 17"/>
                <a:gd name="T46" fmla="*/ 2 w 15"/>
                <a:gd name="T47" fmla="*/ 14 h 17"/>
                <a:gd name="T48" fmla="*/ 2 w 15"/>
                <a:gd name="T49" fmla="*/ 12 h 17"/>
                <a:gd name="T50" fmla="*/ 5 w 15"/>
                <a:gd name="T51" fmla="*/ 14 h 17"/>
                <a:gd name="T52" fmla="*/ 2 w 15"/>
                <a:gd name="T53" fmla="*/ 14 h 17"/>
                <a:gd name="T54" fmla="*/ 5 w 15"/>
                <a:gd name="T55" fmla="*/ 14 h 17"/>
                <a:gd name="T56" fmla="*/ 7 w 15"/>
                <a:gd name="T57" fmla="*/ 15 h 17"/>
                <a:gd name="T58" fmla="*/ 5 w 15"/>
                <a:gd name="T59" fmla="*/ 14 h 17"/>
                <a:gd name="T60" fmla="*/ 7 w 15"/>
                <a:gd name="T61" fmla="*/ 15 h 17"/>
                <a:gd name="T62" fmla="*/ 7 w 15"/>
                <a:gd name="T63" fmla="*/ 14 h 17"/>
                <a:gd name="T64" fmla="*/ 7 w 15"/>
                <a:gd name="T65" fmla="*/ 15 h 17"/>
                <a:gd name="T66" fmla="*/ 7 w 15"/>
                <a:gd name="T67" fmla="*/ 14 h 17"/>
                <a:gd name="T68" fmla="*/ 7 w 15"/>
                <a:gd name="T69" fmla="*/ 14 h 17"/>
                <a:gd name="T70" fmla="*/ 7 w 15"/>
                <a:gd name="T71" fmla="*/ 14 h 17"/>
                <a:gd name="T72" fmla="*/ 9 w 15"/>
                <a:gd name="T73" fmla="*/ 15 h 17"/>
                <a:gd name="T74" fmla="*/ 7 w 15"/>
                <a:gd name="T75" fmla="*/ 15 h 17"/>
                <a:gd name="T76" fmla="*/ 9 w 15"/>
                <a:gd name="T77" fmla="*/ 15 h 17"/>
                <a:gd name="T78" fmla="*/ 10 w 15"/>
                <a:gd name="T79" fmla="*/ 17 h 17"/>
                <a:gd name="T80" fmla="*/ 9 w 15"/>
                <a:gd name="T81" fmla="*/ 15 h 17"/>
                <a:gd name="T82" fmla="*/ 10 w 15"/>
                <a:gd name="T83" fmla="*/ 16 h 17"/>
                <a:gd name="T84" fmla="*/ 10 w 15"/>
                <a:gd name="T85" fmla="*/ 17 h 17"/>
                <a:gd name="T86" fmla="*/ 11 w 15"/>
                <a:gd name="T87" fmla="*/ 17 h 17"/>
                <a:gd name="T88" fmla="*/ 10 w 15"/>
                <a:gd name="T89" fmla="*/ 16 h 17"/>
                <a:gd name="T90" fmla="*/ 10 w 15"/>
                <a:gd name="T91" fmla="*/ 16 h 17"/>
                <a:gd name="T92" fmla="*/ 14 w 15"/>
                <a:gd name="T93" fmla="*/ 9 h 17"/>
                <a:gd name="T94" fmla="*/ 10 w 15"/>
                <a:gd name="T95" fmla="*/ 16 h 17"/>
                <a:gd name="T96" fmla="*/ 12 w 15"/>
                <a:gd name="T97" fmla="*/ 2 h 17"/>
                <a:gd name="T98" fmla="*/ 14 w 15"/>
                <a:gd name="T99" fmla="*/ 9 h 17"/>
                <a:gd name="T100" fmla="*/ 12 w 15"/>
                <a:gd name="T101" fmla="*/ 2 h 17"/>
                <a:gd name="T102" fmla="*/ 12 w 15"/>
                <a:gd name="T10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7">
                  <a:moveTo>
                    <a:pt x="12" y="2"/>
                  </a:moveTo>
                  <a:cubicBezTo>
                    <a:pt x="11" y="2"/>
                    <a:pt x="11" y="2"/>
                    <a:pt x="11" y="2"/>
                  </a:cubicBezTo>
                  <a:lnTo>
                    <a:pt x="12" y="1"/>
                  </a:lnTo>
                  <a:cubicBezTo>
                    <a:pt x="12" y="1"/>
                    <a:pt x="12" y="1"/>
                    <a:pt x="13" y="1"/>
                  </a:cubicBezTo>
                  <a:lnTo>
                    <a:pt x="12" y="2"/>
                  </a:lnTo>
                  <a:close/>
                  <a:moveTo>
                    <a:pt x="11" y="2"/>
                  </a:moveTo>
                  <a:cubicBezTo>
                    <a:pt x="11" y="1"/>
                    <a:pt x="9" y="1"/>
                    <a:pt x="8" y="1"/>
                  </a:cubicBezTo>
                  <a:lnTo>
                    <a:pt x="8" y="0"/>
                  </a:lnTo>
                  <a:cubicBezTo>
                    <a:pt x="10" y="0"/>
                    <a:pt x="11" y="0"/>
                    <a:pt x="12" y="1"/>
                  </a:cubicBezTo>
                  <a:lnTo>
                    <a:pt x="11" y="2"/>
                  </a:lnTo>
                  <a:close/>
                  <a:moveTo>
                    <a:pt x="8" y="1"/>
                  </a:moveTo>
                  <a:cubicBezTo>
                    <a:pt x="7" y="2"/>
                    <a:pt x="5" y="2"/>
                    <a:pt x="4" y="3"/>
                  </a:cubicBezTo>
                  <a:lnTo>
                    <a:pt x="3" y="2"/>
                  </a:lnTo>
                  <a:cubicBezTo>
                    <a:pt x="5" y="1"/>
                    <a:pt x="6" y="0"/>
                    <a:pt x="8" y="0"/>
                  </a:cubicBezTo>
                  <a:lnTo>
                    <a:pt x="8" y="1"/>
                  </a:lnTo>
                  <a:close/>
                  <a:moveTo>
                    <a:pt x="4" y="3"/>
                  </a:moveTo>
                  <a:lnTo>
                    <a:pt x="4" y="3"/>
                  </a:lnTo>
                  <a:lnTo>
                    <a:pt x="4" y="3"/>
                  </a:lnTo>
                  <a:close/>
                  <a:moveTo>
                    <a:pt x="4" y="3"/>
                  </a:moveTo>
                  <a:cubicBezTo>
                    <a:pt x="4" y="3"/>
                    <a:pt x="4" y="4"/>
                    <a:pt x="4" y="4"/>
                  </a:cubicBezTo>
                  <a:lnTo>
                    <a:pt x="3" y="3"/>
                  </a:lnTo>
                  <a:cubicBezTo>
                    <a:pt x="3" y="3"/>
                    <a:pt x="3" y="2"/>
                    <a:pt x="3" y="2"/>
                  </a:cubicBezTo>
                  <a:lnTo>
                    <a:pt x="4" y="3"/>
                  </a:lnTo>
                  <a:close/>
                  <a:moveTo>
                    <a:pt x="4" y="4"/>
                  </a:moveTo>
                  <a:lnTo>
                    <a:pt x="4" y="4"/>
                  </a:lnTo>
                  <a:lnTo>
                    <a:pt x="3" y="3"/>
                  </a:lnTo>
                  <a:lnTo>
                    <a:pt x="4" y="4"/>
                  </a:lnTo>
                  <a:close/>
                  <a:moveTo>
                    <a:pt x="4" y="4"/>
                  </a:moveTo>
                  <a:cubicBezTo>
                    <a:pt x="2" y="5"/>
                    <a:pt x="2" y="8"/>
                    <a:pt x="2" y="10"/>
                  </a:cubicBezTo>
                  <a:lnTo>
                    <a:pt x="1" y="10"/>
                  </a:lnTo>
                  <a:cubicBezTo>
                    <a:pt x="1" y="7"/>
                    <a:pt x="1" y="5"/>
                    <a:pt x="3" y="3"/>
                  </a:cubicBezTo>
                  <a:lnTo>
                    <a:pt x="4" y="4"/>
                  </a:lnTo>
                  <a:close/>
                  <a:moveTo>
                    <a:pt x="2" y="10"/>
                  </a:moveTo>
                  <a:cubicBezTo>
                    <a:pt x="2" y="10"/>
                    <a:pt x="2" y="11"/>
                    <a:pt x="2" y="11"/>
                  </a:cubicBezTo>
                  <a:lnTo>
                    <a:pt x="1" y="11"/>
                  </a:lnTo>
                  <a:cubicBezTo>
                    <a:pt x="1" y="11"/>
                    <a:pt x="1" y="10"/>
                    <a:pt x="1" y="10"/>
                  </a:cubicBezTo>
                  <a:lnTo>
                    <a:pt x="2" y="10"/>
                  </a:lnTo>
                  <a:close/>
                  <a:moveTo>
                    <a:pt x="1" y="11"/>
                  </a:moveTo>
                  <a:lnTo>
                    <a:pt x="1" y="11"/>
                  </a:lnTo>
                  <a:lnTo>
                    <a:pt x="1" y="11"/>
                  </a:lnTo>
                  <a:close/>
                  <a:moveTo>
                    <a:pt x="2" y="11"/>
                  </a:moveTo>
                  <a:cubicBezTo>
                    <a:pt x="2" y="11"/>
                    <a:pt x="2" y="12"/>
                    <a:pt x="2" y="12"/>
                  </a:cubicBezTo>
                  <a:lnTo>
                    <a:pt x="1" y="12"/>
                  </a:lnTo>
                  <a:cubicBezTo>
                    <a:pt x="0" y="12"/>
                    <a:pt x="0" y="11"/>
                    <a:pt x="1" y="11"/>
                  </a:cubicBezTo>
                  <a:lnTo>
                    <a:pt x="2" y="11"/>
                  </a:lnTo>
                  <a:close/>
                  <a:moveTo>
                    <a:pt x="2" y="12"/>
                  </a:moveTo>
                  <a:cubicBezTo>
                    <a:pt x="2" y="12"/>
                    <a:pt x="2" y="13"/>
                    <a:pt x="3" y="13"/>
                  </a:cubicBezTo>
                  <a:lnTo>
                    <a:pt x="2" y="14"/>
                  </a:lnTo>
                  <a:cubicBezTo>
                    <a:pt x="1" y="14"/>
                    <a:pt x="1" y="13"/>
                    <a:pt x="1" y="12"/>
                  </a:cubicBezTo>
                  <a:lnTo>
                    <a:pt x="2" y="12"/>
                  </a:lnTo>
                  <a:close/>
                  <a:moveTo>
                    <a:pt x="3" y="13"/>
                  </a:moveTo>
                  <a:cubicBezTo>
                    <a:pt x="3" y="14"/>
                    <a:pt x="4" y="14"/>
                    <a:pt x="5" y="14"/>
                  </a:cubicBezTo>
                  <a:lnTo>
                    <a:pt x="5" y="15"/>
                  </a:lnTo>
                  <a:cubicBezTo>
                    <a:pt x="4" y="15"/>
                    <a:pt x="3" y="15"/>
                    <a:pt x="2" y="14"/>
                  </a:cubicBezTo>
                  <a:lnTo>
                    <a:pt x="3" y="13"/>
                  </a:lnTo>
                  <a:close/>
                  <a:moveTo>
                    <a:pt x="5" y="14"/>
                  </a:moveTo>
                  <a:cubicBezTo>
                    <a:pt x="6" y="14"/>
                    <a:pt x="6" y="14"/>
                    <a:pt x="7" y="14"/>
                  </a:cubicBezTo>
                  <a:lnTo>
                    <a:pt x="7" y="15"/>
                  </a:lnTo>
                  <a:cubicBezTo>
                    <a:pt x="6" y="15"/>
                    <a:pt x="6" y="15"/>
                    <a:pt x="5" y="15"/>
                  </a:cubicBezTo>
                  <a:lnTo>
                    <a:pt x="5" y="14"/>
                  </a:lnTo>
                  <a:close/>
                  <a:moveTo>
                    <a:pt x="7" y="15"/>
                  </a:moveTo>
                  <a:lnTo>
                    <a:pt x="7" y="15"/>
                  </a:lnTo>
                  <a:lnTo>
                    <a:pt x="7" y="15"/>
                  </a:lnTo>
                  <a:close/>
                  <a:moveTo>
                    <a:pt x="7" y="14"/>
                  </a:moveTo>
                  <a:lnTo>
                    <a:pt x="7" y="14"/>
                  </a:lnTo>
                  <a:lnTo>
                    <a:pt x="7" y="15"/>
                  </a:lnTo>
                  <a:lnTo>
                    <a:pt x="7" y="15"/>
                  </a:lnTo>
                  <a:lnTo>
                    <a:pt x="7" y="14"/>
                  </a:lnTo>
                  <a:close/>
                  <a:moveTo>
                    <a:pt x="7" y="14"/>
                  </a:moveTo>
                  <a:lnTo>
                    <a:pt x="7" y="14"/>
                  </a:lnTo>
                  <a:lnTo>
                    <a:pt x="7" y="15"/>
                  </a:lnTo>
                  <a:lnTo>
                    <a:pt x="7" y="14"/>
                  </a:lnTo>
                  <a:close/>
                  <a:moveTo>
                    <a:pt x="7" y="14"/>
                  </a:moveTo>
                  <a:cubicBezTo>
                    <a:pt x="8" y="14"/>
                    <a:pt x="8" y="15"/>
                    <a:pt x="9" y="15"/>
                  </a:cubicBezTo>
                  <a:lnTo>
                    <a:pt x="8" y="16"/>
                  </a:lnTo>
                  <a:cubicBezTo>
                    <a:pt x="8" y="16"/>
                    <a:pt x="7" y="15"/>
                    <a:pt x="7" y="15"/>
                  </a:cubicBezTo>
                  <a:lnTo>
                    <a:pt x="7" y="14"/>
                  </a:lnTo>
                  <a:close/>
                  <a:moveTo>
                    <a:pt x="9" y="15"/>
                  </a:moveTo>
                  <a:cubicBezTo>
                    <a:pt x="10" y="15"/>
                    <a:pt x="10" y="16"/>
                    <a:pt x="10" y="16"/>
                  </a:cubicBezTo>
                  <a:lnTo>
                    <a:pt x="10" y="17"/>
                  </a:lnTo>
                  <a:cubicBezTo>
                    <a:pt x="9" y="17"/>
                    <a:pt x="9" y="16"/>
                    <a:pt x="8" y="16"/>
                  </a:cubicBezTo>
                  <a:lnTo>
                    <a:pt x="9" y="15"/>
                  </a:lnTo>
                  <a:close/>
                  <a:moveTo>
                    <a:pt x="10" y="16"/>
                  </a:moveTo>
                  <a:cubicBezTo>
                    <a:pt x="10" y="16"/>
                    <a:pt x="10" y="16"/>
                    <a:pt x="10" y="16"/>
                  </a:cubicBezTo>
                  <a:lnTo>
                    <a:pt x="11" y="17"/>
                  </a:lnTo>
                  <a:cubicBezTo>
                    <a:pt x="11" y="17"/>
                    <a:pt x="10" y="17"/>
                    <a:pt x="10" y="17"/>
                  </a:cubicBezTo>
                  <a:lnTo>
                    <a:pt x="10" y="16"/>
                  </a:lnTo>
                  <a:close/>
                  <a:moveTo>
                    <a:pt x="11" y="17"/>
                  </a:moveTo>
                  <a:lnTo>
                    <a:pt x="11" y="17"/>
                  </a:lnTo>
                  <a:lnTo>
                    <a:pt x="10" y="16"/>
                  </a:lnTo>
                  <a:lnTo>
                    <a:pt x="11" y="17"/>
                  </a:lnTo>
                  <a:close/>
                  <a:moveTo>
                    <a:pt x="10" y="16"/>
                  </a:moveTo>
                  <a:cubicBezTo>
                    <a:pt x="11" y="14"/>
                    <a:pt x="12" y="11"/>
                    <a:pt x="13" y="9"/>
                  </a:cubicBezTo>
                  <a:lnTo>
                    <a:pt x="14" y="9"/>
                  </a:lnTo>
                  <a:cubicBezTo>
                    <a:pt x="13" y="12"/>
                    <a:pt x="12" y="14"/>
                    <a:pt x="11" y="17"/>
                  </a:cubicBezTo>
                  <a:lnTo>
                    <a:pt x="10" y="16"/>
                  </a:lnTo>
                  <a:close/>
                  <a:moveTo>
                    <a:pt x="13" y="9"/>
                  </a:moveTo>
                  <a:cubicBezTo>
                    <a:pt x="13" y="6"/>
                    <a:pt x="13" y="4"/>
                    <a:pt x="12" y="2"/>
                  </a:cubicBezTo>
                  <a:lnTo>
                    <a:pt x="13" y="1"/>
                  </a:lnTo>
                  <a:cubicBezTo>
                    <a:pt x="14" y="3"/>
                    <a:pt x="15" y="6"/>
                    <a:pt x="14" y="9"/>
                  </a:cubicBezTo>
                  <a:lnTo>
                    <a:pt x="13" y="9"/>
                  </a:lnTo>
                  <a:close/>
                  <a:moveTo>
                    <a:pt x="12" y="2"/>
                  </a:moveTo>
                  <a:lnTo>
                    <a:pt x="12" y="2"/>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69" name="Freeform 749"/>
            <p:cNvSpPr>
              <a:spLocks/>
            </p:cNvSpPr>
            <p:nvPr/>
          </p:nvSpPr>
          <p:spPr bwMode="auto">
            <a:xfrm>
              <a:off x="3552" y="1313"/>
              <a:ext cx="106" cy="89"/>
            </a:xfrm>
            <a:custGeom>
              <a:avLst/>
              <a:gdLst>
                <a:gd name="T0" fmla="*/ 14 w 19"/>
                <a:gd name="T1" fmla="*/ 0 h 16"/>
                <a:gd name="T2" fmla="*/ 4 w 19"/>
                <a:gd name="T3" fmla="*/ 3 h 16"/>
                <a:gd name="T4" fmla="*/ 0 w 19"/>
                <a:gd name="T5" fmla="*/ 10 h 16"/>
                <a:gd name="T6" fmla="*/ 6 w 19"/>
                <a:gd name="T7" fmla="*/ 15 h 16"/>
                <a:gd name="T8" fmla="*/ 18 w 19"/>
                <a:gd name="T9" fmla="*/ 7 h 16"/>
                <a:gd name="T10" fmla="*/ 19 w 19"/>
                <a:gd name="T11" fmla="*/ 4 h 16"/>
                <a:gd name="T12" fmla="*/ 14 w 19"/>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4" y="0"/>
                  </a:moveTo>
                  <a:cubicBezTo>
                    <a:pt x="11" y="1"/>
                    <a:pt x="7" y="1"/>
                    <a:pt x="4" y="3"/>
                  </a:cubicBezTo>
                  <a:cubicBezTo>
                    <a:pt x="1" y="5"/>
                    <a:pt x="0" y="7"/>
                    <a:pt x="0" y="10"/>
                  </a:cubicBezTo>
                  <a:cubicBezTo>
                    <a:pt x="0" y="14"/>
                    <a:pt x="4" y="16"/>
                    <a:pt x="6" y="15"/>
                  </a:cubicBezTo>
                  <a:cubicBezTo>
                    <a:pt x="10" y="13"/>
                    <a:pt x="13" y="9"/>
                    <a:pt x="18" y="7"/>
                  </a:cubicBezTo>
                  <a:cubicBezTo>
                    <a:pt x="18" y="6"/>
                    <a:pt x="19" y="5"/>
                    <a:pt x="19" y="4"/>
                  </a:cubicBezTo>
                  <a:cubicBezTo>
                    <a:pt x="19" y="2"/>
                    <a:pt x="17"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0" name="Freeform 750"/>
            <p:cNvSpPr>
              <a:spLocks noEditPoints="1"/>
            </p:cNvSpPr>
            <p:nvPr/>
          </p:nvSpPr>
          <p:spPr bwMode="auto">
            <a:xfrm>
              <a:off x="3546" y="1307"/>
              <a:ext cx="118" cy="95"/>
            </a:xfrm>
            <a:custGeom>
              <a:avLst/>
              <a:gdLst>
                <a:gd name="T0" fmla="*/ 10 w 21"/>
                <a:gd name="T1" fmla="*/ 3 h 17"/>
                <a:gd name="T2" fmla="*/ 15 w 21"/>
                <a:gd name="T3" fmla="*/ 1 h 17"/>
                <a:gd name="T4" fmla="*/ 10 w 21"/>
                <a:gd name="T5" fmla="*/ 3 h 17"/>
                <a:gd name="T6" fmla="*/ 5 w 21"/>
                <a:gd name="T7" fmla="*/ 4 h 17"/>
                <a:gd name="T8" fmla="*/ 10 w 21"/>
                <a:gd name="T9" fmla="*/ 3 h 17"/>
                <a:gd name="T10" fmla="*/ 5 w 21"/>
                <a:gd name="T11" fmla="*/ 4 h 17"/>
                <a:gd name="T12" fmla="*/ 6 w 21"/>
                <a:gd name="T13" fmla="*/ 5 h 17"/>
                <a:gd name="T14" fmla="*/ 2 w 21"/>
                <a:gd name="T15" fmla="*/ 7 h 17"/>
                <a:gd name="T16" fmla="*/ 6 w 21"/>
                <a:gd name="T17" fmla="*/ 5 h 17"/>
                <a:gd name="T18" fmla="*/ 2 w 21"/>
                <a:gd name="T19" fmla="*/ 7 h 17"/>
                <a:gd name="T20" fmla="*/ 3 w 21"/>
                <a:gd name="T21" fmla="*/ 8 h 17"/>
                <a:gd name="T22" fmla="*/ 0 w 21"/>
                <a:gd name="T23" fmla="*/ 11 h 17"/>
                <a:gd name="T24" fmla="*/ 3 w 21"/>
                <a:gd name="T25" fmla="*/ 8 h 17"/>
                <a:gd name="T26" fmla="*/ 0 w 21"/>
                <a:gd name="T27" fmla="*/ 11 h 17"/>
                <a:gd name="T28" fmla="*/ 0 w 21"/>
                <a:gd name="T29" fmla="*/ 11 h 17"/>
                <a:gd name="T30" fmla="*/ 2 w 21"/>
                <a:gd name="T31" fmla="*/ 13 h 17"/>
                <a:gd name="T32" fmla="*/ 0 w 21"/>
                <a:gd name="T33" fmla="*/ 11 h 17"/>
                <a:gd name="T34" fmla="*/ 2 w 21"/>
                <a:gd name="T35" fmla="*/ 13 h 17"/>
                <a:gd name="T36" fmla="*/ 3 w 21"/>
                <a:gd name="T37" fmla="*/ 16 h 17"/>
                <a:gd name="T38" fmla="*/ 2 w 21"/>
                <a:gd name="T39" fmla="*/ 13 h 17"/>
                <a:gd name="T40" fmla="*/ 5 w 21"/>
                <a:gd name="T41" fmla="*/ 15 h 17"/>
                <a:gd name="T42" fmla="*/ 3 w 21"/>
                <a:gd name="T43" fmla="*/ 16 h 17"/>
                <a:gd name="T44" fmla="*/ 5 w 21"/>
                <a:gd name="T45" fmla="*/ 15 h 17"/>
                <a:gd name="T46" fmla="*/ 7 w 21"/>
                <a:gd name="T47" fmla="*/ 16 h 17"/>
                <a:gd name="T48" fmla="*/ 5 w 21"/>
                <a:gd name="T49" fmla="*/ 15 h 17"/>
                <a:gd name="T50" fmla="*/ 7 w 21"/>
                <a:gd name="T51" fmla="*/ 15 h 17"/>
                <a:gd name="T52" fmla="*/ 7 w 21"/>
                <a:gd name="T53" fmla="*/ 15 h 17"/>
                <a:gd name="T54" fmla="*/ 7 w 21"/>
                <a:gd name="T55" fmla="*/ 15 h 17"/>
                <a:gd name="T56" fmla="*/ 7 w 21"/>
                <a:gd name="T57" fmla="*/ 16 h 17"/>
                <a:gd name="T58" fmla="*/ 7 w 21"/>
                <a:gd name="T59" fmla="*/ 16 h 17"/>
                <a:gd name="T60" fmla="*/ 7 w 21"/>
                <a:gd name="T61" fmla="*/ 16 h 17"/>
                <a:gd name="T62" fmla="*/ 13 w 21"/>
                <a:gd name="T63" fmla="*/ 11 h 17"/>
                <a:gd name="T64" fmla="*/ 7 w 21"/>
                <a:gd name="T65" fmla="*/ 16 h 17"/>
                <a:gd name="T66" fmla="*/ 13 w 21"/>
                <a:gd name="T67" fmla="*/ 11 h 17"/>
                <a:gd name="T68" fmla="*/ 19 w 21"/>
                <a:gd name="T69" fmla="*/ 8 h 17"/>
                <a:gd name="T70" fmla="*/ 13 w 21"/>
                <a:gd name="T71" fmla="*/ 11 h 17"/>
                <a:gd name="T72" fmla="*/ 18 w 21"/>
                <a:gd name="T73" fmla="*/ 7 h 17"/>
                <a:gd name="T74" fmla="*/ 18 w 21"/>
                <a:gd name="T75" fmla="*/ 7 h 17"/>
                <a:gd name="T76" fmla="*/ 18 w 21"/>
                <a:gd name="T77" fmla="*/ 7 h 17"/>
                <a:gd name="T78" fmla="*/ 19 w 21"/>
                <a:gd name="T79" fmla="*/ 8 h 17"/>
                <a:gd name="T80" fmla="*/ 18 w 21"/>
                <a:gd name="T81" fmla="*/ 7 h 17"/>
                <a:gd name="T82" fmla="*/ 19 w 21"/>
                <a:gd name="T83" fmla="*/ 8 h 17"/>
                <a:gd name="T84" fmla="*/ 18 w 21"/>
                <a:gd name="T85" fmla="*/ 7 h 17"/>
                <a:gd name="T86" fmla="*/ 19 w 21"/>
                <a:gd name="T87" fmla="*/ 7 h 17"/>
                <a:gd name="T88" fmla="*/ 19 w 21"/>
                <a:gd name="T89" fmla="*/ 8 h 17"/>
                <a:gd name="T90" fmla="*/ 19 w 21"/>
                <a:gd name="T91" fmla="*/ 7 h 17"/>
                <a:gd name="T92" fmla="*/ 21 w 21"/>
                <a:gd name="T93" fmla="*/ 5 h 17"/>
                <a:gd name="T94" fmla="*/ 19 w 21"/>
                <a:gd name="T95" fmla="*/ 7 h 17"/>
                <a:gd name="T96" fmla="*/ 21 w 21"/>
                <a:gd name="T97" fmla="*/ 5 h 17"/>
                <a:gd name="T98" fmla="*/ 21 w 21"/>
                <a:gd name="T99" fmla="*/ 5 h 17"/>
                <a:gd name="T100" fmla="*/ 20 w 21"/>
                <a:gd name="T101" fmla="*/ 5 h 17"/>
                <a:gd name="T102" fmla="*/ 21 w 21"/>
                <a:gd name="T103" fmla="*/ 5 h 17"/>
                <a:gd name="T104" fmla="*/ 20 w 21"/>
                <a:gd name="T105" fmla="*/ 5 h 17"/>
                <a:gd name="T106" fmla="*/ 20 w 21"/>
                <a:gd name="T107" fmla="*/ 4 h 17"/>
                <a:gd name="T108" fmla="*/ 20 w 21"/>
                <a:gd name="T109" fmla="*/ 5 h 17"/>
                <a:gd name="T110" fmla="*/ 19 w 21"/>
                <a:gd name="T111" fmla="*/ 4 h 17"/>
                <a:gd name="T112" fmla="*/ 20 w 21"/>
                <a:gd name="T113" fmla="*/ 4 h 17"/>
                <a:gd name="T114" fmla="*/ 19 w 21"/>
                <a:gd name="T115" fmla="*/ 4 h 17"/>
                <a:gd name="T116" fmla="*/ 15 w 21"/>
                <a:gd name="T117" fmla="*/ 1 h 17"/>
                <a:gd name="T118" fmla="*/ 19 w 21"/>
                <a:gd name="T119" fmla="*/ 4 h 17"/>
                <a:gd name="T120" fmla="*/ 15 w 21"/>
                <a:gd name="T121" fmla="*/ 2 h 17"/>
                <a:gd name="T122" fmla="*/ 15 w 21"/>
                <a:gd name="T1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7">
                  <a:moveTo>
                    <a:pt x="15" y="2"/>
                  </a:moveTo>
                  <a:cubicBezTo>
                    <a:pt x="14" y="2"/>
                    <a:pt x="12" y="2"/>
                    <a:pt x="10" y="3"/>
                  </a:cubicBezTo>
                  <a:lnTo>
                    <a:pt x="10" y="2"/>
                  </a:lnTo>
                  <a:cubicBezTo>
                    <a:pt x="12" y="1"/>
                    <a:pt x="13" y="1"/>
                    <a:pt x="15" y="1"/>
                  </a:cubicBezTo>
                  <a:lnTo>
                    <a:pt x="15" y="2"/>
                  </a:lnTo>
                  <a:close/>
                  <a:moveTo>
                    <a:pt x="10" y="3"/>
                  </a:moveTo>
                  <a:cubicBezTo>
                    <a:pt x="9" y="3"/>
                    <a:pt x="7" y="4"/>
                    <a:pt x="6" y="5"/>
                  </a:cubicBezTo>
                  <a:lnTo>
                    <a:pt x="5" y="4"/>
                  </a:lnTo>
                  <a:cubicBezTo>
                    <a:pt x="7" y="3"/>
                    <a:pt x="8" y="2"/>
                    <a:pt x="10" y="2"/>
                  </a:cubicBezTo>
                  <a:lnTo>
                    <a:pt x="10" y="3"/>
                  </a:lnTo>
                  <a:close/>
                  <a:moveTo>
                    <a:pt x="5" y="4"/>
                  </a:moveTo>
                  <a:lnTo>
                    <a:pt x="5" y="4"/>
                  </a:lnTo>
                  <a:lnTo>
                    <a:pt x="5" y="4"/>
                  </a:lnTo>
                  <a:close/>
                  <a:moveTo>
                    <a:pt x="6" y="5"/>
                  </a:moveTo>
                  <a:cubicBezTo>
                    <a:pt x="4" y="5"/>
                    <a:pt x="3" y="6"/>
                    <a:pt x="3" y="8"/>
                  </a:cubicBezTo>
                  <a:lnTo>
                    <a:pt x="2" y="7"/>
                  </a:lnTo>
                  <a:cubicBezTo>
                    <a:pt x="2" y="6"/>
                    <a:pt x="3" y="4"/>
                    <a:pt x="5" y="4"/>
                  </a:cubicBezTo>
                  <a:lnTo>
                    <a:pt x="6" y="5"/>
                  </a:lnTo>
                  <a:close/>
                  <a:moveTo>
                    <a:pt x="2" y="7"/>
                  </a:moveTo>
                  <a:lnTo>
                    <a:pt x="2" y="7"/>
                  </a:lnTo>
                  <a:lnTo>
                    <a:pt x="2" y="7"/>
                  </a:lnTo>
                  <a:close/>
                  <a:moveTo>
                    <a:pt x="3" y="8"/>
                  </a:moveTo>
                  <a:cubicBezTo>
                    <a:pt x="2" y="9"/>
                    <a:pt x="2" y="10"/>
                    <a:pt x="2" y="11"/>
                  </a:cubicBezTo>
                  <a:lnTo>
                    <a:pt x="0" y="11"/>
                  </a:lnTo>
                  <a:cubicBezTo>
                    <a:pt x="1" y="10"/>
                    <a:pt x="1" y="8"/>
                    <a:pt x="2" y="7"/>
                  </a:cubicBezTo>
                  <a:lnTo>
                    <a:pt x="3" y="8"/>
                  </a:lnTo>
                  <a:close/>
                  <a:moveTo>
                    <a:pt x="0" y="11"/>
                  </a:moveTo>
                  <a:lnTo>
                    <a:pt x="0" y="11"/>
                  </a:lnTo>
                  <a:lnTo>
                    <a:pt x="1" y="11"/>
                  </a:lnTo>
                  <a:lnTo>
                    <a:pt x="0" y="11"/>
                  </a:lnTo>
                  <a:close/>
                  <a:moveTo>
                    <a:pt x="2" y="11"/>
                  </a:moveTo>
                  <a:cubicBezTo>
                    <a:pt x="2" y="12"/>
                    <a:pt x="2" y="13"/>
                    <a:pt x="2" y="13"/>
                  </a:cubicBezTo>
                  <a:lnTo>
                    <a:pt x="1" y="14"/>
                  </a:lnTo>
                  <a:cubicBezTo>
                    <a:pt x="0" y="13"/>
                    <a:pt x="0" y="12"/>
                    <a:pt x="0" y="11"/>
                  </a:cubicBezTo>
                  <a:lnTo>
                    <a:pt x="2" y="11"/>
                  </a:lnTo>
                  <a:close/>
                  <a:moveTo>
                    <a:pt x="2" y="13"/>
                  </a:moveTo>
                  <a:cubicBezTo>
                    <a:pt x="2" y="14"/>
                    <a:pt x="3" y="14"/>
                    <a:pt x="3" y="15"/>
                  </a:cubicBezTo>
                  <a:lnTo>
                    <a:pt x="3" y="16"/>
                  </a:lnTo>
                  <a:cubicBezTo>
                    <a:pt x="2" y="15"/>
                    <a:pt x="1" y="15"/>
                    <a:pt x="1" y="14"/>
                  </a:cubicBezTo>
                  <a:lnTo>
                    <a:pt x="2" y="13"/>
                  </a:lnTo>
                  <a:close/>
                  <a:moveTo>
                    <a:pt x="3" y="15"/>
                  </a:moveTo>
                  <a:cubicBezTo>
                    <a:pt x="4" y="15"/>
                    <a:pt x="5" y="15"/>
                    <a:pt x="5" y="15"/>
                  </a:cubicBezTo>
                  <a:lnTo>
                    <a:pt x="5" y="17"/>
                  </a:lnTo>
                  <a:cubicBezTo>
                    <a:pt x="4" y="16"/>
                    <a:pt x="3" y="16"/>
                    <a:pt x="3" y="16"/>
                  </a:cubicBezTo>
                  <a:lnTo>
                    <a:pt x="3" y="15"/>
                  </a:lnTo>
                  <a:close/>
                  <a:moveTo>
                    <a:pt x="5" y="15"/>
                  </a:moveTo>
                  <a:cubicBezTo>
                    <a:pt x="6" y="15"/>
                    <a:pt x="6" y="15"/>
                    <a:pt x="7" y="15"/>
                  </a:cubicBezTo>
                  <a:lnTo>
                    <a:pt x="7" y="16"/>
                  </a:lnTo>
                  <a:cubicBezTo>
                    <a:pt x="7" y="17"/>
                    <a:pt x="6" y="17"/>
                    <a:pt x="5" y="17"/>
                  </a:cubicBezTo>
                  <a:lnTo>
                    <a:pt x="5" y="15"/>
                  </a:lnTo>
                  <a:close/>
                  <a:moveTo>
                    <a:pt x="7" y="15"/>
                  </a:moveTo>
                  <a:lnTo>
                    <a:pt x="7" y="15"/>
                  </a:lnTo>
                  <a:lnTo>
                    <a:pt x="7" y="16"/>
                  </a:lnTo>
                  <a:lnTo>
                    <a:pt x="7" y="15"/>
                  </a:lnTo>
                  <a:close/>
                  <a:moveTo>
                    <a:pt x="7" y="15"/>
                  </a:moveTo>
                  <a:lnTo>
                    <a:pt x="7" y="15"/>
                  </a:lnTo>
                  <a:lnTo>
                    <a:pt x="7" y="16"/>
                  </a:lnTo>
                  <a:lnTo>
                    <a:pt x="7" y="16"/>
                  </a:lnTo>
                  <a:lnTo>
                    <a:pt x="7" y="15"/>
                  </a:lnTo>
                  <a:close/>
                  <a:moveTo>
                    <a:pt x="7" y="16"/>
                  </a:moveTo>
                  <a:lnTo>
                    <a:pt x="7" y="16"/>
                  </a:lnTo>
                  <a:lnTo>
                    <a:pt x="7" y="16"/>
                  </a:lnTo>
                  <a:close/>
                  <a:moveTo>
                    <a:pt x="7" y="15"/>
                  </a:moveTo>
                  <a:cubicBezTo>
                    <a:pt x="9" y="14"/>
                    <a:pt x="11" y="12"/>
                    <a:pt x="13" y="11"/>
                  </a:cubicBezTo>
                  <a:lnTo>
                    <a:pt x="14" y="12"/>
                  </a:lnTo>
                  <a:cubicBezTo>
                    <a:pt x="12" y="13"/>
                    <a:pt x="10" y="15"/>
                    <a:pt x="7" y="16"/>
                  </a:cubicBezTo>
                  <a:lnTo>
                    <a:pt x="7" y="15"/>
                  </a:lnTo>
                  <a:close/>
                  <a:moveTo>
                    <a:pt x="13" y="11"/>
                  </a:moveTo>
                  <a:cubicBezTo>
                    <a:pt x="15" y="9"/>
                    <a:pt x="17" y="8"/>
                    <a:pt x="18" y="7"/>
                  </a:cubicBezTo>
                  <a:lnTo>
                    <a:pt x="19" y="8"/>
                  </a:lnTo>
                  <a:cubicBezTo>
                    <a:pt x="17" y="9"/>
                    <a:pt x="16" y="10"/>
                    <a:pt x="14" y="12"/>
                  </a:cubicBezTo>
                  <a:lnTo>
                    <a:pt x="13" y="11"/>
                  </a:lnTo>
                  <a:close/>
                  <a:moveTo>
                    <a:pt x="18" y="7"/>
                  </a:moveTo>
                  <a:lnTo>
                    <a:pt x="18" y="7"/>
                  </a:lnTo>
                  <a:lnTo>
                    <a:pt x="19" y="8"/>
                  </a:lnTo>
                  <a:lnTo>
                    <a:pt x="18" y="7"/>
                  </a:lnTo>
                  <a:close/>
                  <a:moveTo>
                    <a:pt x="18" y="7"/>
                  </a:moveTo>
                  <a:lnTo>
                    <a:pt x="18" y="7"/>
                  </a:lnTo>
                  <a:lnTo>
                    <a:pt x="19" y="8"/>
                  </a:lnTo>
                  <a:lnTo>
                    <a:pt x="19" y="8"/>
                  </a:lnTo>
                  <a:lnTo>
                    <a:pt x="18" y="7"/>
                  </a:lnTo>
                  <a:close/>
                  <a:moveTo>
                    <a:pt x="18" y="7"/>
                  </a:moveTo>
                  <a:cubicBezTo>
                    <a:pt x="18" y="7"/>
                    <a:pt x="18" y="7"/>
                    <a:pt x="18" y="7"/>
                  </a:cubicBezTo>
                  <a:lnTo>
                    <a:pt x="19" y="8"/>
                  </a:lnTo>
                  <a:cubicBezTo>
                    <a:pt x="19" y="8"/>
                    <a:pt x="19" y="8"/>
                    <a:pt x="19" y="8"/>
                  </a:cubicBezTo>
                  <a:lnTo>
                    <a:pt x="18" y="7"/>
                  </a:lnTo>
                  <a:close/>
                  <a:moveTo>
                    <a:pt x="18" y="7"/>
                  </a:moveTo>
                  <a:cubicBezTo>
                    <a:pt x="19" y="7"/>
                    <a:pt x="19" y="7"/>
                    <a:pt x="19" y="7"/>
                  </a:cubicBezTo>
                  <a:lnTo>
                    <a:pt x="20" y="8"/>
                  </a:lnTo>
                  <a:cubicBezTo>
                    <a:pt x="20" y="8"/>
                    <a:pt x="19" y="8"/>
                    <a:pt x="19" y="8"/>
                  </a:cubicBezTo>
                  <a:lnTo>
                    <a:pt x="18" y="7"/>
                  </a:lnTo>
                  <a:close/>
                  <a:moveTo>
                    <a:pt x="19" y="7"/>
                  </a:moveTo>
                  <a:cubicBezTo>
                    <a:pt x="19" y="6"/>
                    <a:pt x="20" y="6"/>
                    <a:pt x="20" y="5"/>
                  </a:cubicBezTo>
                  <a:lnTo>
                    <a:pt x="21" y="5"/>
                  </a:lnTo>
                  <a:cubicBezTo>
                    <a:pt x="21" y="6"/>
                    <a:pt x="20" y="7"/>
                    <a:pt x="20" y="8"/>
                  </a:cubicBezTo>
                  <a:lnTo>
                    <a:pt x="19" y="7"/>
                  </a:lnTo>
                  <a:close/>
                  <a:moveTo>
                    <a:pt x="21" y="5"/>
                  </a:moveTo>
                  <a:lnTo>
                    <a:pt x="21" y="5"/>
                  </a:lnTo>
                  <a:lnTo>
                    <a:pt x="20" y="5"/>
                  </a:lnTo>
                  <a:lnTo>
                    <a:pt x="21" y="5"/>
                  </a:lnTo>
                  <a:close/>
                  <a:moveTo>
                    <a:pt x="20" y="5"/>
                  </a:moveTo>
                  <a:lnTo>
                    <a:pt x="20" y="5"/>
                  </a:lnTo>
                  <a:lnTo>
                    <a:pt x="21" y="5"/>
                  </a:lnTo>
                  <a:lnTo>
                    <a:pt x="21" y="5"/>
                  </a:lnTo>
                  <a:lnTo>
                    <a:pt x="20" y="5"/>
                  </a:lnTo>
                  <a:close/>
                  <a:moveTo>
                    <a:pt x="20" y="5"/>
                  </a:moveTo>
                  <a:cubicBezTo>
                    <a:pt x="19" y="5"/>
                    <a:pt x="19" y="5"/>
                    <a:pt x="19" y="4"/>
                  </a:cubicBezTo>
                  <a:lnTo>
                    <a:pt x="20" y="4"/>
                  </a:lnTo>
                  <a:cubicBezTo>
                    <a:pt x="21" y="4"/>
                    <a:pt x="21" y="5"/>
                    <a:pt x="21" y="5"/>
                  </a:cubicBezTo>
                  <a:lnTo>
                    <a:pt x="20" y="5"/>
                  </a:lnTo>
                  <a:close/>
                  <a:moveTo>
                    <a:pt x="19" y="4"/>
                  </a:moveTo>
                  <a:cubicBezTo>
                    <a:pt x="19" y="4"/>
                    <a:pt x="19" y="4"/>
                    <a:pt x="19" y="4"/>
                  </a:cubicBezTo>
                  <a:lnTo>
                    <a:pt x="20" y="3"/>
                  </a:lnTo>
                  <a:cubicBezTo>
                    <a:pt x="20" y="3"/>
                    <a:pt x="20" y="4"/>
                    <a:pt x="20" y="4"/>
                  </a:cubicBezTo>
                  <a:lnTo>
                    <a:pt x="19" y="4"/>
                  </a:lnTo>
                  <a:close/>
                  <a:moveTo>
                    <a:pt x="19" y="4"/>
                  </a:moveTo>
                  <a:cubicBezTo>
                    <a:pt x="18" y="3"/>
                    <a:pt x="17" y="2"/>
                    <a:pt x="15" y="2"/>
                  </a:cubicBezTo>
                  <a:lnTo>
                    <a:pt x="15" y="1"/>
                  </a:lnTo>
                  <a:cubicBezTo>
                    <a:pt x="17" y="0"/>
                    <a:pt x="19" y="1"/>
                    <a:pt x="20" y="3"/>
                  </a:cubicBezTo>
                  <a:lnTo>
                    <a:pt x="19" y="4"/>
                  </a:lnTo>
                  <a:close/>
                  <a:moveTo>
                    <a:pt x="15" y="2"/>
                  </a:moveTo>
                  <a:lnTo>
                    <a:pt x="15" y="2"/>
                  </a:lnTo>
                  <a:lnTo>
                    <a:pt x="15"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1" name="Freeform 751"/>
            <p:cNvSpPr>
              <a:spLocks/>
            </p:cNvSpPr>
            <p:nvPr/>
          </p:nvSpPr>
          <p:spPr bwMode="auto">
            <a:xfrm>
              <a:off x="3580" y="1358"/>
              <a:ext cx="139" cy="61"/>
            </a:xfrm>
            <a:custGeom>
              <a:avLst/>
              <a:gdLst>
                <a:gd name="T0" fmla="*/ 24 w 25"/>
                <a:gd name="T1" fmla="*/ 2 h 11"/>
                <a:gd name="T2" fmla="*/ 17 w 25"/>
                <a:gd name="T3" fmla="*/ 0 h 11"/>
                <a:gd name="T4" fmla="*/ 4 w 25"/>
                <a:gd name="T5" fmla="*/ 6 h 11"/>
                <a:gd name="T6" fmla="*/ 2 w 25"/>
                <a:gd name="T7" fmla="*/ 9 h 11"/>
                <a:gd name="T8" fmla="*/ 9 w 25"/>
                <a:gd name="T9" fmla="*/ 10 h 11"/>
                <a:gd name="T10" fmla="*/ 24 w 25"/>
                <a:gd name="T11" fmla="*/ 4 h 11"/>
                <a:gd name="T12" fmla="*/ 24 w 2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5" h="11">
                  <a:moveTo>
                    <a:pt x="24" y="2"/>
                  </a:moveTo>
                  <a:cubicBezTo>
                    <a:pt x="21" y="2"/>
                    <a:pt x="20" y="0"/>
                    <a:pt x="17" y="0"/>
                  </a:cubicBezTo>
                  <a:cubicBezTo>
                    <a:pt x="12" y="1"/>
                    <a:pt x="8" y="4"/>
                    <a:pt x="4" y="6"/>
                  </a:cubicBezTo>
                  <a:cubicBezTo>
                    <a:pt x="3" y="7"/>
                    <a:pt x="0" y="8"/>
                    <a:pt x="2" y="9"/>
                  </a:cubicBezTo>
                  <a:cubicBezTo>
                    <a:pt x="4" y="11"/>
                    <a:pt x="8" y="11"/>
                    <a:pt x="9" y="10"/>
                  </a:cubicBezTo>
                  <a:cubicBezTo>
                    <a:pt x="14" y="8"/>
                    <a:pt x="20" y="7"/>
                    <a:pt x="24" y="4"/>
                  </a:cubicBezTo>
                  <a:cubicBezTo>
                    <a:pt x="25" y="3"/>
                    <a:pt x="25" y="3"/>
                    <a:pt x="2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2" name="Freeform 752"/>
            <p:cNvSpPr>
              <a:spLocks noEditPoints="1"/>
            </p:cNvSpPr>
            <p:nvPr/>
          </p:nvSpPr>
          <p:spPr bwMode="auto">
            <a:xfrm>
              <a:off x="3580" y="1352"/>
              <a:ext cx="145" cy="73"/>
            </a:xfrm>
            <a:custGeom>
              <a:avLst/>
              <a:gdLst>
                <a:gd name="T0" fmla="*/ 20 w 26"/>
                <a:gd name="T1" fmla="*/ 2 h 13"/>
                <a:gd name="T2" fmla="*/ 24 w 26"/>
                <a:gd name="T3" fmla="*/ 2 h 13"/>
                <a:gd name="T4" fmla="*/ 20 w 26"/>
                <a:gd name="T5" fmla="*/ 2 h 13"/>
                <a:gd name="T6" fmla="*/ 17 w 26"/>
                <a:gd name="T7" fmla="*/ 0 h 13"/>
                <a:gd name="T8" fmla="*/ 20 w 26"/>
                <a:gd name="T9" fmla="*/ 2 h 13"/>
                <a:gd name="T10" fmla="*/ 17 w 26"/>
                <a:gd name="T11" fmla="*/ 0 h 13"/>
                <a:gd name="T12" fmla="*/ 17 w 26"/>
                <a:gd name="T13" fmla="*/ 0 h 13"/>
                <a:gd name="T14" fmla="*/ 5 w 26"/>
                <a:gd name="T15" fmla="*/ 8 h 13"/>
                <a:gd name="T16" fmla="*/ 17 w 26"/>
                <a:gd name="T17" fmla="*/ 0 h 13"/>
                <a:gd name="T18" fmla="*/ 5 w 26"/>
                <a:gd name="T19" fmla="*/ 8 h 13"/>
                <a:gd name="T20" fmla="*/ 4 w 26"/>
                <a:gd name="T21" fmla="*/ 7 h 13"/>
                <a:gd name="T22" fmla="*/ 5 w 26"/>
                <a:gd name="T23" fmla="*/ 8 h 13"/>
                <a:gd name="T24" fmla="*/ 5 w 26"/>
                <a:gd name="T25" fmla="*/ 8 h 13"/>
                <a:gd name="T26" fmla="*/ 5 w 26"/>
                <a:gd name="T27" fmla="*/ 8 h 13"/>
                <a:gd name="T28" fmla="*/ 5 w 26"/>
                <a:gd name="T29" fmla="*/ 8 h 13"/>
                <a:gd name="T30" fmla="*/ 4 w 26"/>
                <a:gd name="T31" fmla="*/ 7 h 13"/>
                <a:gd name="T32" fmla="*/ 4 w 26"/>
                <a:gd name="T33" fmla="*/ 7 h 13"/>
                <a:gd name="T34" fmla="*/ 4 w 26"/>
                <a:gd name="T35" fmla="*/ 7 h 13"/>
                <a:gd name="T36" fmla="*/ 4 w 26"/>
                <a:gd name="T37" fmla="*/ 8 h 13"/>
                <a:gd name="T38" fmla="*/ 4 w 26"/>
                <a:gd name="T39" fmla="*/ 7 h 13"/>
                <a:gd name="T40" fmla="*/ 3 w 26"/>
                <a:gd name="T41" fmla="*/ 7 h 13"/>
                <a:gd name="T42" fmla="*/ 4 w 26"/>
                <a:gd name="T43" fmla="*/ 7 h 13"/>
                <a:gd name="T44" fmla="*/ 4 w 26"/>
                <a:gd name="T45" fmla="*/ 8 h 13"/>
                <a:gd name="T46" fmla="*/ 1 w 26"/>
                <a:gd name="T47" fmla="*/ 8 h 13"/>
                <a:gd name="T48" fmla="*/ 4 w 26"/>
                <a:gd name="T49" fmla="*/ 8 h 13"/>
                <a:gd name="T50" fmla="*/ 2 w 26"/>
                <a:gd name="T51" fmla="*/ 10 h 13"/>
                <a:gd name="T52" fmla="*/ 1 w 26"/>
                <a:gd name="T53" fmla="*/ 8 h 13"/>
                <a:gd name="T54" fmla="*/ 2 w 26"/>
                <a:gd name="T55" fmla="*/ 11 h 13"/>
                <a:gd name="T56" fmla="*/ 2 w 26"/>
                <a:gd name="T57" fmla="*/ 10 h 13"/>
                <a:gd name="T58" fmla="*/ 2 w 26"/>
                <a:gd name="T59" fmla="*/ 10 h 13"/>
                <a:gd name="T60" fmla="*/ 2 w 26"/>
                <a:gd name="T61" fmla="*/ 11 h 13"/>
                <a:gd name="T62" fmla="*/ 2 w 26"/>
                <a:gd name="T63" fmla="*/ 10 h 13"/>
                <a:gd name="T64" fmla="*/ 2 w 26"/>
                <a:gd name="T65" fmla="*/ 11 h 13"/>
                <a:gd name="T66" fmla="*/ 2 w 26"/>
                <a:gd name="T67" fmla="*/ 10 h 13"/>
                <a:gd name="T68" fmla="*/ 3 w 26"/>
                <a:gd name="T69" fmla="*/ 12 h 13"/>
                <a:gd name="T70" fmla="*/ 2 w 26"/>
                <a:gd name="T71" fmla="*/ 10 h 13"/>
                <a:gd name="T72" fmla="*/ 4 w 26"/>
                <a:gd name="T73" fmla="*/ 11 h 13"/>
                <a:gd name="T74" fmla="*/ 3 w 26"/>
                <a:gd name="T75" fmla="*/ 12 h 13"/>
                <a:gd name="T76" fmla="*/ 4 w 26"/>
                <a:gd name="T77" fmla="*/ 11 h 13"/>
                <a:gd name="T78" fmla="*/ 10 w 26"/>
                <a:gd name="T79" fmla="*/ 12 h 13"/>
                <a:gd name="T80" fmla="*/ 4 w 26"/>
                <a:gd name="T81" fmla="*/ 11 h 13"/>
                <a:gd name="T82" fmla="*/ 9 w 26"/>
                <a:gd name="T83" fmla="*/ 11 h 13"/>
                <a:gd name="T84" fmla="*/ 9 w 26"/>
                <a:gd name="T85" fmla="*/ 11 h 13"/>
                <a:gd name="T86" fmla="*/ 16 w 26"/>
                <a:gd name="T87" fmla="*/ 10 h 13"/>
                <a:gd name="T88" fmla="*/ 9 w 26"/>
                <a:gd name="T89" fmla="*/ 11 h 13"/>
                <a:gd name="T90" fmla="*/ 24 w 26"/>
                <a:gd name="T91" fmla="*/ 4 h 13"/>
                <a:gd name="T92" fmla="*/ 16 w 26"/>
                <a:gd name="T93" fmla="*/ 10 h 13"/>
                <a:gd name="T94" fmla="*/ 24 w 26"/>
                <a:gd name="T95" fmla="*/ 4 h 13"/>
                <a:gd name="T96" fmla="*/ 24 w 26"/>
                <a:gd name="T97" fmla="*/ 5 h 13"/>
                <a:gd name="T98" fmla="*/ 24 w 26"/>
                <a:gd name="T99" fmla="*/ 4 h 13"/>
                <a:gd name="T100" fmla="*/ 25 w 26"/>
                <a:gd name="T101" fmla="*/ 3 h 13"/>
                <a:gd name="T102" fmla="*/ 24 w 26"/>
                <a:gd name="T103" fmla="*/ 4 h 13"/>
                <a:gd name="T104" fmla="*/ 23 w 26"/>
                <a:gd name="T105" fmla="*/ 3 h 13"/>
                <a:gd name="T106" fmla="*/ 25 w 26"/>
                <a:gd name="T107" fmla="*/ 3 h 13"/>
                <a:gd name="T108" fmla="*/ 23 w 26"/>
                <a:gd name="T109" fmla="*/ 3 h 13"/>
                <a:gd name="T110" fmla="*/ 24 w 26"/>
                <a:gd name="T111" fmla="*/ 3 h 13"/>
                <a:gd name="T112" fmla="*/ 23 w 26"/>
                <a:gd name="T113" fmla="*/ 3 h 13"/>
                <a:gd name="T114" fmla="*/ 24 w 26"/>
                <a:gd name="T115" fmla="*/ 2 h 13"/>
                <a:gd name="T116" fmla="*/ 23 w 26"/>
                <a:gd name="T117" fmla="*/ 3 h 13"/>
                <a:gd name="T118" fmla="*/ 24 w 26"/>
                <a:gd name="T119" fmla="*/ 2 h 13"/>
                <a:gd name="T120" fmla="*/ 24 w 26"/>
                <a:gd name="T1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13">
                  <a:moveTo>
                    <a:pt x="24" y="4"/>
                  </a:moveTo>
                  <a:cubicBezTo>
                    <a:pt x="22" y="4"/>
                    <a:pt x="21" y="3"/>
                    <a:pt x="20" y="2"/>
                  </a:cubicBezTo>
                  <a:lnTo>
                    <a:pt x="21" y="1"/>
                  </a:lnTo>
                  <a:cubicBezTo>
                    <a:pt x="22" y="2"/>
                    <a:pt x="23" y="2"/>
                    <a:pt x="24" y="2"/>
                  </a:cubicBezTo>
                  <a:lnTo>
                    <a:pt x="24" y="4"/>
                  </a:lnTo>
                  <a:close/>
                  <a:moveTo>
                    <a:pt x="20" y="2"/>
                  </a:moveTo>
                  <a:cubicBezTo>
                    <a:pt x="19" y="2"/>
                    <a:pt x="18" y="1"/>
                    <a:pt x="17" y="2"/>
                  </a:cubicBezTo>
                  <a:lnTo>
                    <a:pt x="17" y="0"/>
                  </a:lnTo>
                  <a:cubicBezTo>
                    <a:pt x="19" y="0"/>
                    <a:pt x="20" y="1"/>
                    <a:pt x="21" y="1"/>
                  </a:cubicBezTo>
                  <a:lnTo>
                    <a:pt x="20" y="2"/>
                  </a:lnTo>
                  <a:close/>
                  <a:moveTo>
                    <a:pt x="17" y="0"/>
                  </a:moveTo>
                  <a:lnTo>
                    <a:pt x="17" y="0"/>
                  </a:lnTo>
                  <a:lnTo>
                    <a:pt x="17" y="1"/>
                  </a:lnTo>
                  <a:lnTo>
                    <a:pt x="17" y="0"/>
                  </a:lnTo>
                  <a:close/>
                  <a:moveTo>
                    <a:pt x="17" y="2"/>
                  </a:moveTo>
                  <a:cubicBezTo>
                    <a:pt x="13" y="3"/>
                    <a:pt x="9" y="5"/>
                    <a:pt x="5" y="8"/>
                  </a:cubicBezTo>
                  <a:lnTo>
                    <a:pt x="4" y="6"/>
                  </a:lnTo>
                  <a:cubicBezTo>
                    <a:pt x="8" y="4"/>
                    <a:pt x="12" y="1"/>
                    <a:pt x="17" y="0"/>
                  </a:cubicBezTo>
                  <a:lnTo>
                    <a:pt x="17" y="2"/>
                  </a:lnTo>
                  <a:close/>
                  <a:moveTo>
                    <a:pt x="5" y="8"/>
                  </a:moveTo>
                  <a:lnTo>
                    <a:pt x="5" y="8"/>
                  </a:lnTo>
                  <a:lnTo>
                    <a:pt x="4" y="7"/>
                  </a:lnTo>
                  <a:lnTo>
                    <a:pt x="4" y="6"/>
                  </a:lnTo>
                  <a:lnTo>
                    <a:pt x="5" y="8"/>
                  </a:lnTo>
                  <a:close/>
                  <a:moveTo>
                    <a:pt x="5" y="8"/>
                  </a:moveTo>
                  <a:lnTo>
                    <a:pt x="5" y="8"/>
                  </a:lnTo>
                  <a:lnTo>
                    <a:pt x="4" y="7"/>
                  </a:lnTo>
                  <a:lnTo>
                    <a:pt x="5" y="8"/>
                  </a:lnTo>
                  <a:close/>
                  <a:moveTo>
                    <a:pt x="5" y="8"/>
                  </a:moveTo>
                  <a:lnTo>
                    <a:pt x="5" y="8"/>
                  </a:lnTo>
                  <a:lnTo>
                    <a:pt x="4" y="7"/>
                  </a:lnTo>
                  <a:lnTo>
                    <a:pt x="4" y="7"/>
                  </a:lnTo>
                  <a:lnTo>
                    <a:pt x="5" y="8"/>
                  </a:lnTo>
                  <a:close/>
                  <a:moveTo>
                    <a:pt x="4" y="7"/>
                  </a:moveTo>
                  <a:lnTo>
                    <a:pt x="4" y="7"/>
                  </a:lnTo>
                  <a:lnTo>
                    <a:pt x="4" y="7"/>
                  </a:lnTo>
                  <a:close/>
                  <a:moveTo>
                    <a:pt x="5" y="8"/>
                  </a:moveTo>
                  <a:cubicBezTo>
                    <a:pt x="4" y="8"/>
                    <a:pt x="4" y="8"/>
                    <a:pt x="4" y="8"/>
                  </a:cubicBezTo>
                  <a:lnTo>
                    <a:pt x="3" y="7"/>
                  </a:lnTo>
                  <a:cubicBezTo>
                    <a:pt x="4" y="7"/>
                    <a:pt x="4" y="7"/>
                    <a:pt x="4" y="7"/>
                  </a:cubicBezTo>
                  <a:lnTo>
                    <a:pt x="5" y="8"/>
                  </a:lnTo>
                  <a:close/>
                  <a:moveTo>
                    <a:pt x="3" y="7"/>
                  </a:moveTo>
                  <a:lnTo>
                    <a:pt x="3" y="7"/>
                  </a:lnTo>
                  <a:lnTo>
                    <a:pt x="4" y="7"/>
                  </a:lnTo>
                  <a:lnTo>
                    <a:pt x="3" y="7"/>
                  </a:lnTo>
                  <a:close/>
                  <a:moveTo>
                    <a:pt x="4" y="8"/>
                  </a:moveTo>
                  <a:cubicBezTo>
                    <a:pt x="3" y="8"/>
                    <a:pt x="3" y="9"/>
                    <a:pt x="2" y="9"/>
                  </a:cubicBezTo>
                  <a:lnTo>
                    <a:pt x="1" y="8"/>
                  </a:lnTo>
                  <a:cubicBezTo>
                    <a:pt x="2" y="8"/>
                    <a:pt x="3" y="7"/>
                    <a:pt x="3" y="7"/>
                  </a:cubicBezTo>
                  <a:lnTo>
                    <a:pt x="4" y="8"/>
                  </a:lnTo>
                  <a:close/>
                  <a:moveTo>
                    <a:pt x="2" y="9"/>
                  </a:moveTo>
                  <a:cubicBezTo>
                    <a:pt x="2" y="9"/>
                    <a:pt x="2" y="10"/>
                    <a:pt x="2" y="10"/>
                  </a:cubicBezTo>
                  <a:lnTo>
                    <a:pt x="2" y="11"/>
                  </a:lnTo>
                  <a:cubicBezTo>
                    <a:pt x="0" y="10"/>
                    <a:pt x="1" y="9"/>
                    <a:pt x="1" y="8"/>
                  </a:cubicBezTo>
                  <a:lnTo>
                    <a:pt x="2" y="9"/>
                  </a:lnTo>
                  <a:close/>
                  <a:moveTo>
                    <a:pt x="2" y="11"/>
                  </a:moveTo>
                  <a:lnTo>
                    <a:pt x="2" y="11"/>
                  </a:lnTo>
                  <a:lnTo>
                    <a:pt x="2" y="10"/>
                  </a:lnTo>
                  <a:lnTo>
                    <a:pt x="2" y="11"/>
                  </a:lnTo>
                  <a:close/>
                  <a:moveTo>
                    <a:pt x="2" y="10"/>
                  </a:moveTo>
                  <a:lnTo>
                    <a:pt x="2" y="10"/>
                  </a:lnTo>
                  <a:lnTo>
                    <a:pt x="2" y="11"/>
                  </a:lnTo>
                  <a:lnTo>
                    <a:pt x="2" y="11"/>
                  </a:lnTo>
                  <a:lnTo>
                    <a:pt x="2" y="10"/>
                  </a:lnTo>
                  <a:close/>
                  <a:moveTo>
                    <a:pt x="2" y="11"/>
                  </a:moveTo>
                  <a:lnTo>
                    <a:pt x="2" y="11"/>
                  </a:lnTo>
                  <a:lnTo>
                    <a:pt x="2" y="11"/>
                  </a:lnTo>
                  <a:close/>
                  <a:moveTo>
                    <a:pt x="2" y="10"/>
                  </a:moveTo>
                  <a:cubicBezTo>
                    <a:pt x="3" y="10"/>
                    <a:pt x="3" y="10"/>
                    <a:pt x="3" y="11"/>
                  </a:cubicBezTo>
                  <a:lnTo>
                    <a:pt x="3" y="12"/>
                  </a:lnTo>
                  <a:cubicBezTo>
                    <a:pt x="2" y="12"/>
                    <a:pt x="2" y="11"/>
                    <a:pt x="2" y="11"/>
                  </a:cubicBezTo>
                  <a:lnTo>
                    <a:pt x="2" y="10"/>
                  </a:lnTo>
                  <a:close/>
                  <a:moveTo>
                    <a:pt x="3" y="11"/>
                  </a:moveTo>
                  <a:cubicBezTo>
                    <a:pt x="4" y="11"/>
                    <a:pt x="4" y="11"/>
                    <a:pt x="4" y="11"/>
                  </a:cubicBezTo>
                  <a:lnTo>
                    <a:pt x="4" y="12"/>
                  </a:lnTo>
                  <a:cubicBezTo>
                    <a:pt x="3" y="12"/>
                    <a:pt x="3" y="12"/>
                    <a:pt x="3" y="12"/>
                  </a:cubicBezTo>
                  <a:lnTo>
                    <a:pt x="3" y="11"/>
                  </a:lnTo>
                  <a:close/>
                  <a:moveTo>
                    <a:pt x="4" y="11"/>
                  </a:moveTo>
                  <a:cubicBezTo>
                    <a:pt x="6" y="11"/>
                    <a:pt x="8" y="11"/>
                    <a:pt x="9" y="11"/>
                  </a:cubicBezTo>
                  <a:lnTo>
                    <a:pt x="10" y="12"/>
                  </a:lnTo>
                  <a:cubicBezTo>
                    <a:pt x="9" y="13"/>
                    <a:pt x="6" y="13"/>
                    <a:pt x="4" y="12"/>
                  </a:cubicBezTo>
                  <a:lnTo>
                    <a:pt x="4" y="11"/>
                  </a:lnTo>
                  <a:close/>
                  <a:moveTo>
                    <a:pt x="9" y="11"/>
                  </a:moveTo>
                  <a:lnTo>
                    <a:pt x="9" y="11"/>
                  </a:lnTo>
                  <a:lnTo>
                    <a:pt x="9" y="11"/>
                  </a:lnTo>
                  <a:close/>
                  <a:moveTo>
                    <a:pt x="9" y="11"/>
                  </a:moveTo>
                  <a:cubicBezTo>
                    <a:pt x="11" y="10"/>
                    <a:pt x="13" y="9"/>
                    <a:pt x="15" y="8"/>
                  </a:cubicBezTo>
                  <a:lnTo>
                    <a:pt x="16" y="10"/>
                  </a:lnTo>
                  <a:cubicBezTo>
                    <a:pt x="14" y="10"/>
                    <a:pt x="12" y="11"/>
                    <a:pt x="10" y="12"/>
                  </a:cubicBezTo>
                  <a:lnTo>
                    <a:pt x="9" y="11"/>
                  </a:lnTo>
                  <a:close/>
                  <a:moveTo>
                    <a:pt x="15" y="8"/>
                  </a:moveTo>
                  <a:cubicBezTo>
                    <a:pt x="18" y="7"/>
                    <a:pt x="21" y="6"/>
                    <a:pt x="24" y="4"/>
                  </a:cubicBezTo>
                  <a:lnTo>
                    <a:pt x="25" y="5"/>
                  </a:lnTo>
                  <a:cubicBezTo>
                    <a:pt x="22" y="7"/>
                    <a:pt x="19" y="9"/>
                    <a:pt x="16" y="10"/>
                  </a:cubicBezTo>
                  <a:lnTo>
                    <a:pt x="15" y="8"/>
                  </a:lnTo>
                  <a:close/>
                  <a:moveTo>
                    <a:pt x="24" y="4"/>
                  </a:moveTo>
                  <a:lnTo>
                    <a:pt x="24" y="4"/>
                  </a:lnTo>
                  <a:lnTo>
                    <a:pt x="24" y="5"/>
                  </a:lnTo>
                  <a:lnTo>
                    <a:pt x="24" y="4"/>
                  </a:lnTo>
                  <a:close/>
                  <a:moveTo>
                    <a:pt x="24" y="4"/>
                  </a:moveTo>
                  <a:cubicBezTo>
                    <a:pt x="24" y="4"/>
                    <a:pt x="24" y="4"/>
                    <a:pt x="24" y="4"/>
                  </a:cubicBezTo>
                  <a:lnTo>
                    <a:pt x="25" y="3"/>
                  </a:lnTo>
                  <a:cubicBezTo>
                    <a:pt x="26" y="4"/>
                    <a:pt x="26" y="5"/>
                    <a:pt x="25" y="5"/>
                  </a:cubicBezTo>
                  <a:lnTo>
                    <a:pt x="24" y="4"/>
                  </a:lnTo>
                  <a:close/>
                  <a:moveTo>
                    <a:pt x="24" y="4"/>
                  </a:moveTo>
                  <a:cubicBezTo>
                    <a:pt x="24" y="4"/>
                    <a:pt x="24" y="4"/>
                    <a:pt x="23" y="3"/>
                  </a:cubicBezTo>
                  <a:lnTo>
                    <a:pt x="24" y="2"/>
                  </a:lnTo>
                  <a:cubicBezTo>
                    <a:pt x="24" y="3"/>
                    <a:pt x="25" y="3"/>
                    <a:pt x="25" y="3"/>
                  </a:cubicBezTo>
                  <a:lnTo>
                    <a:pt x="24" y="4"/>
                  </a:lnTo>
                  <a:close/>
                  <a:moveTo>
                    <a:pt x="23" y="3"/>
                  </a:moveTo>
                  <a:lnTo>
                    <a:pt x="23" y="3"/>
                  </a:lnTo>
                  <a:lnTo>
                    <a:pt x="24" y="3"/>
                  </a:lnTo>
                  <a:lnTo>
                    <a:pt x="23" y="3"/>
                  </a:lnTo>
                  <a:close/>
                  <a:moveTo>
                    <a:pt x="23" y="3"/>
                  </a:moveTo>
                  <a:lnTo>
                    <a:pt x="23" y="3"/>
                  </a:lnTo>
                  <a:lnTo>
                    <a:pt x="24" y="2"/>
                  </a:lnTo>
                  <a:lnTo>
                    <a:pt x="24" y="2"/>
                  </a:lnTo>
                  <a:lnTo>
                    <a:pt x="23" y="3"/>
                  </a:lnTo>
                  <a:close/>
                  <a:moveTo>
                    <a:pt x="24" y="2"/>
                  </a:moveTo>
                  <a:lnTo>
                    <a:pt x="24" y="2"/>
                  </a:lnTo>
                  <a:lnTo>
                    <a:pt x="24" y="2"/>
                  </a:lnTo>
                  <a:lnTo>
                    <a:pt x="24" y="3"/>
                  </a:lnTo>
                  <a:lnTo>
                    <a:pt x="2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3" name="Freeform 753"/>
            <p:cNvSpPr>
              <a:spLocks/>
            </p:cNvSpPr>
            <p:nvPr/>
          </p:nvSpPr>
          <p:spPr bwMode="auto">
            <a:xfrm>
              <a:off x="3451" y="1335"/>
              <a:ext cx="101" cy="95"/>
            </a:xfrm>
            <a:custGeom>
              <a:avLst/>
              <a:gdLst>
                <a:gd name="T0" fmla="*/ 18 w 18"/>
                <a:gd name="T1" fmla="*/ 3 h 17"/>
                <a:gd name="T2" fmla="*/ 16 w 18"/>
                <a:gd name="T3" fmla="*/ 1 h 17"/>
                <a:gd name="T4" fmla="*/ 1 w 18"/>
                <a:gd name="T5" fmla="*/ 7 h 17"/>
                <a:gd name="T6" fmla="*/ 0 w 18"/>
                <a:gd name="T7" fmla="*/ 9 h 17"/>
                <a:gd name="T8" fmla="*/ 7 w 18"/>
                <a:gd name="T9" fmla="*/ 17 h 17"/>
                <a:gd name="T10" fmla="*/ 18 w 18"/>
                <a:gd name="T11" fmla="*/ 3 h 17"/>
              </a:gdLst>
              <a:ahLst/>
              <a:cxnLst>
                <a:cxn ang="0">
                  <a:pos x="T0" y="T1"/>
                </a:cxn>
                <a:cxn ang="0">
                  <a:pos x="T2" y="T3"/>
                </a:cxn>
                <a:cxn ang="0">
                  <a:pos x="T4" y="T5"/>
                </a:cxn>
                <a:cxn ang="0">
                  <a:pos x="T6" y="T7"/>
                </a:cxn>
                <a:cxn ang="0">
                  <a:pos x="T8" y="T9"/>
                </a:cxn>
                <a:cxn ang="0">
                  <a:pos x="T10" y="T11"/>
                </a:cxn>
              </a:cxnLst>
              <a:rect l="0" t="0" r="r" b="b"/>
              <a:pathLst>
                <a:path w="18" h="17">
                  <a:moveTo>
                    <a:pt x="18" y="3"/>
                  </a:moveTo>
                  <a:cubicBezTo>
                    <a:pt x="18" y="2"/>
                    <a:pt x="17" y="1"/>
                    <a:pt x="16" y="1"/>
                  </a:cubicBezTo>
                  <a:cubicBezTo>
                    <a:pt x="10" y="0"/>
                    <a:pt x="7" y="5"/>
                    <a:pt x="1" y="7"/>
                  </a:cubicBezTo>
                  <a:cubicBezTo>
                    <a:pt x="1" y="7"/>
                    <a:pt x="0" y="8"/>
                    <a:pt x="0" y="9"/>
                  </a:cubicBezTo>
                  <a:cubicBezTo>
                    <a:pt x="2" y="12"/>
                    <a:pt x="3" y="17"/>
                    <a:pt x="7" y="17"/>
                  </a:cubicBezTo>
                  <a:cubicBezTo>
                    <a:pt x="14" y="16"/>
                    <a:pt x="17" y="9"/>
                    <a:pt x="1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4" name="Freeform 754"/>
            <p:cNvSpPr>
              <a:spLocks noEditPoints="1"/>
            </p:cNvSpPr>
            <p:nvPr/>
          </p:nvSpPr>
          <p:spPr bwMode="auto">
            <a:xfrm>
              <a:off x="3451" y="1335"/>
              <a:ext cx="106" cy="101"/>
            </a:xfrm>
            <a:custGeom>
              <a:avLst/>
              <a:gdLst>
                <a:gd name="T0" fmla="*/ 17 w 19"/>
                <a:gd name="T1" fmla="*/ 3 h 18"/>
                <a:gd name="T2" fmla="*/ 18 w 19"/>
                <a:gd name="T3" fmla="*/ 3 h 18"/>
                <a:gd name="T4" fmla="*/ 17 w 19"/>
                <a:gd name="T5" fmla="*/ 3 h 18"/>
                <a:gd name="T6" fmla="*/ 18 w 19"/>
                <a:gd name="T7" fmla="*/ 1 h 18"/>
                <a:gd name="T8" fmla="*/ 17 w 19"/>
                <a:gd name="T9" fmla="*/ 3 h 18"/>
                <a:gd name="T10" fmla="*/ 16 w 19"/>
                <a:gd name="T11" fmla="*/ 1 h 18"/>
                <a:gd name="T12" fmla="*/ 18 w 19"/>
                <a:gd name="T13" fmla="*/ 1 h 18"/>
                <a:gd name="T14" fmla="*/ 16 w 19"/>
                <a:gd name="T15" fmla="*/ 1 h 18"/>
                <a:gd name="T16" fmla="*/ 16 w 19"/>
                <a:gd name="T17" fmla="*/ 1 h 18"/>
                <a:gd name="T18" fmla="*/ 16 w 19"/>
                <a:gd name="T19" fmla="*/ 1 h 18"/>
                <a:gd name="T20" fmla="*/ 16 w 19"/>
                <a:gd name="T21" fmla="*/ 0 h 18"/>
                <a:gd name="T22" fmla="*/ 16 w 19"/>
                <a:gd name="T23" fmla="*/ 0 h 18"/>
                <a:gd name="T24" fmla="*/ 16 w 19"/>
                <a:gd name="T25" fmla="*/ 1 h 18"/>
                <a:gd name="T26" fmla="*/ 16 w 19"/>
                <a:gd name="T27" fmla="*/ 1 h 18"/>
                <a:gd name="T28" fmla="*/ 7 w 19"/>
                <a:gd name="T29" fmla="*/ 3 h 18"/>
                <a:gd name="T30" fmla="*/ 16 w 19"/>
                <a:gd name="T31" fmla="*/ 1 h 18"/>
                <a:gd name="T32" fmla="*/ 1 w 19"/>
                <a:gd name="T33" fmla="*/ 8 h 18"/>
                <a:gd name="T34" fmla="*/ 7 w 19"/>
                <a:gd name="T35" fmla="*/ 3 h 18"/>
                <a:gd name="T36" fmla="*/ 1 w 19"/>
                <a:gd name="T37" fmla="*/ 8 h 18"/>
                <a:gd name="T38" fmla="*/ 1 w 19"/>
                <a:gd name="T39" fmla="*/ 7 h 18"/>
                <a:gd name="T40" fmla="*/ 1 w 19"/>
                <a:gd name="T41" fmla="*/ 8 h 18"/>
                <a:gd name="T42" fmla="*/ 1 w 19"/>
                <a:gd name="T43" fmla="*/ 6 h 18"/>
                <a:gd name="T44" fmla="*/ 1 w 19"/>
                <a:gd name="T45" fmla="*/ 8 h 18"/>
                <a:gd name="T46" fmla="*/ 1 w 19"/>
                <a:gd name="T47" fmla="*/ 6 h 18"/>
                <a:gd name="T48" fmla="*/ 1 w 19"/>
                <a:gd name="T49" fmla="*/ 6 h 18"/>
                <a:gd name="T50" fmla="*/ 1 w 19"/>
                <a:gd name="T51" fmla="*/ 8 h 18"/>
                <a:gd name="T52" fmla="*/ 1 w 19"/>
                <a:gd name="T53" fmla="*/ 6 h 18"/>
                <a:gd name="T54" fmla="*/ 1 w 19"/>
                <a:gd name="T55" fmla="*/ 8 h 18"/>
                <a:gd name="T56" fmla="*/ 0 w 19"/>
                <a:gd name="T57" fmla="*/ 9 h 18"/>
                <a:gd name="T58" fmla="*/ 1 w 19"/>
                <a:gd name="T59" fmla="*/ 8 h 18"/>
                <a:gd name="T60" fmla="*/ 1 w 19"/>
                <a:gd name="T61" fmla="*/ 9 h 18"/>
                <a:gd name="T62" fmla="*/ 0 w 19"/>
                <a:gd name="T63" fmla="*/ 9 h 18"/>
                <a:gd name="T64" fmla="*/ 0 w 19"/>
                <a:gd name="T65" fmla="*/ 9 h 18"/>
                <a:gd name="T66" fmla="*/ 0 w 19"/>
                <a:gd name="T67" fmla="*/ 9 h 18"/>
                <a:gd name="T68" fmla="*/ 1 w 19"/>
                <a:gd name="T69" fmla="*/ 10 h 18"/>
                <a:gd name="T70" fmla="*/ 0 w 19"/>
                <a:gd name="T71" fmla="*/ 9 h 18"/>
                <a:gd name="T72" fmla="*/ 1 w 19"/>
                <a:gd name="T73" fmla="*/ 10 h 18"/>
                <a:gd name="T74" fmla="*/ 7 w 19"/>
                <a:gd name="T75" fmla="*/ 17 h 18"/>
                <a:gd name="T76" fmla="*/ 1 w 19"/>
                <a:gd name="T77" fmla="*/ 10 h 18"/>
                <a:gd name="T78" fmla="*/ 7 w 19"/>
                <a:gd name="T79" fmla="*/ 17 h 18"/>
                <a:gd name="T80" fmla="*/ 7 w 19"/>
                <a:gd name="T81" fmla="*/ 16 h 18"/>
                <a:gd name="T82" fmla="*/ 7 w 19"/>
                <a:gd name="T83" fmla="*/ 17 h 18"/>
                <a:gd name="T84" fmla="*/ 7 w 19"/>
                <a:gd name="T85" fmla="*/ 16 h 18"/>
                <a:gd name="T86" fmla="*/ 7 w 19"/>
                <a:gd name="T87" fmla="*/ 17 h 18"/>
                <a:gd name="T88" fmla="*/ 7 w 19"/>
                <a:gd name="T89" fmla="*/ 16 h 18"/>
                <a:gd name="T90" fmla="*/ 10 w 19"/>
                <a:gd name="T91" fmla="*/ 17 h 18"/>
                <a:gd name="T92" fmla="*/ 7 w 19"/>
                <a:gd name="T93" fmla="*/ 16 h 18"/>
                <a:gd name="T94" fmla="*/ 12 w 19"/>
                <a:gd name="T95" fmla="*/ 14 h 18"/>
                <a:gd name="T96" fmla="*/ 10 w 19"/>
                <a:gd name="T97" fmla="*/ 17 h 18"/>
                <a:gd name="T98" fmla="*/ 12 w 19"/>
                <a:gd name="T99" fmla="*/ 14 h 18"/>
                <a:gd name="T100" fmla="*/ 18 w 19"/>
                <a:gd name="T101" fmla="*/ 3 h 18"/>
                <a:gd name="T102" fmla="*/ 12 w 19"/>
                <a:gd name="T103" fmla="*/ 14 h 18"/>
                <a:gd name="T104" fmla="*/ 17 w 19"/>
                <a:gd name="T105" fmla="*/ 3 h 18"/>
                <a:gd name="T106" fmla="*/ 17 w 19"/>
                <a:gd name="T10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18">
                  <a:moveTo>
                    <a:pt x="17" y="3"/>
                  </a:moveTo>
                  <a:lnTo>
                    <a:pt x="17" y="3"/>
                  </a:lnTo>
                  <a:lnTo>
                    <a:pt x="18" y="3"/>
                  </a:lnTo>
                  <a:cubicBezTo>
                    <a:pt x="18" y="3"/>
                    <a:pt x="18" y="3"/>
                    <a:pt x="18" y="3"/>
                  </a:cubicBezTo>
                  <a:lnTo>
                    <a:pt x="17" y="3"/>
                  </a:lnTo>
                  <a:close/>
                  <a:moveTo>
                    <a:pt x="17" y="3"/>
                  </a:moveTo>
                  <a:cubicBezTo>
                    <a:pt x="17" y="2"/>
                    <a:pt x="17" y="2"/>
                    <a:pt x="17" y="2"/>
                  </a:cubicBezTo>
                  <a:lnTo>
                    <a:pt x="18" y="1"/>
                  </a:lnTo>
                  <a:cubicBezTo>
                    <a:pt x="18" y="1"/>
                    <a:pt x="19" y="2"/>
                    <a:pt x="18" y="3"/>
                  </a:cubicBezTo>
                  <a:lnTo>
                    <a:pt x="17" y="3"/>
                  </a:lnTo>
                  <a:close/>
                  <a:moveTo>
                    <a:pt x="17" y="2"/>
                  </a:moveTo>
                  <a:cubicBezTo>
                    <a:pt x="16" y="2"/>
                    <a:pt x="16" y="1"/>
                    <a:pt x="16" y="1"/>
                  </a:cubicBezTo>
                  <a:lnTo>
                    <a:pt x="16" y="0"/>
                  </a:lnTo>
                  <a:cubicBezTo>
                    <a:pt x="16" y="0"/>
                    <a:pt x="17" y="0"/>
                    <a:pt x="18" y="1"/>
                  </a:cubicBezTo>
                  <a:lnTo>
                    <a:pt x="17" y="2"/>
                  </a:lnTo>
                  <a:close/>
                  <a:moveTo>
                    <a:pt x="16" y="1"/>
                  </a:moveTo>
                  <a:lnTo>
                    <a:pt x="16" y="1"/>
                  </a:lnTo>
                  <a:lnTo>
                    <a:pt x="16" y="1"/>
                  </a:lnTo>
                  <a:close/>
                  <a:moveTo>
                    <a:pt x="16" y="1"/>
                  </a:moveTo>
                  <a:lnTo>
                    <a:pt x="16" y="1"/>
                  </a:lnTo>
                  <a:lnTo>
                    <a:pt x="16" y="0"/>
                  </a:lnTo>
                  <a:cubicBezTo>
                    <a:pt x="16" y="0"/>
                    <a:pt x="16" y="0"/>
                    <a:pt x="16" y="0"/>
                  </a:cubicBezTo>
                  <a:lnTo>
                    <a:pt x="16" y="1"/>
                  </a:lnTo>
                  <a:close/>
                  <a:moveTo>
                    <a:pt x="16" y="0"/>
                  </a:moveTo>
                  <a:lnTo>
                    <a:pt x="16" y="0"/>
                  </a:lnTo>
                  <a:lnTo>
                    <a:pt x="16" y="1"/>
                  </a:lnTo>
                  <a:lnTo>
                    <a:pt x="16" y="0"/>
                  </a:lnTo>
                  <a:close/>
                  <a:moveTo>
                    <a:pt x="16" y="1"/>
                  </a:moveTo>
                  <a:cubicBezTo>
                    <a:pt x="13" y="1"/>
                    <a:pt x="10" y="3"/>
                    <a:pt x="8" y="4"/>
                  </a:cubicBezTo>
                  <a:lnTo>
                    <a:pt x="7" y="3"/>
                  </a:lnTo>
                  <a:cubicBezTo>
                    <a:pt x="10" y="2"/>
                    <a:pt x="12" y="0"/>
                    <a:pt x="16" y="0"/>
                  </a:cubicBezTo>
                  <a:lnTo>
                    <a:pt x="16" y="1"/>
                  </a:lnTo>
                  <a:close/>
                  <a:moveTo>
                    <a:pt x="8" y="4"/>
                  </a:moveTo>
                  <a:cubicBezTo>
                    <a:pt x="6" y="6"/>
                    <a:pt x="4" y="7"/>
                    <a:pt x="1" y="8"/>
                  </a:cubicBezTo>
                  <a:lnTo>
                    <a:pt x="1" y="6"/>
                  </a:lnTo>
                  <a:cubicBezTo>
                    <a:pt x="3" y="6"/>
                    <a:pt x="5" y="4"/>
                    <a:pt x="7" y="3"/>
                  </a:cubicBezTo>
                  <a:lnTo>
                    <a:pt x="8" y="4"/>
                  </a:lnTo>
                  <a:close/>
                  <a:moveTo>
                    <a:pt x="1" y="8"/>
                  </a:moveTo>
                  <a:lnTo>
                    <a:pt x="1" y="8"/>
                  </a:lnTo>
                  <a:lnTo>
                    <a:pt x="1" y="7"/>
                  </a:lnTo>
                  <a:lnTo>
                    <a:pt x="1" y="8"/>
                  </a:lnTo>
                  <a:close/>
                  <a:moveTo>
                    <a:pt x="1" y="8"/>
                  </a:moveTo>
                  <a:lnTo>
                    <a:pt x="1" y="8"/>
                  </a:lnTo>
                  <a:lnTo>
                    <a:pt x="1" y="6"/>
                  </a:lnTo>
                  <a:lnTo>
                    <a:pt x="1" y="6"/>
                  </a:lnTo>
                  <a:lnTo>
                    <a:pt x="1" y="8"/>
                  </a:lnTo>
                  <a:close/>
                  <a:moveTo>
                    <a:pt x="1" y="6"/>
                  </a:moveTo>
                  <a:lnTo>
                    <a:pt x="1" y="6"/>
                  </a:lnTo>
                  <a:lnTo>
                    <a:pt x="1" y="7"/>
                  </a:lnTo>
                  <a:lnTo>
                    <a:pt x="1" y="6"/>
                  </a:lnTo>
                  <a:close/>
                  <a:moveTo>
                    <a:pt x="1" y="8"/>
                  </a:moveTo>
                  <a:cubicBezTo>
                    <a:pt x="1" y="8"/>
                    <a:pt x="1" y="8"/>
                    <a:pt x="1" y="8"/>
                  </a:cubicBezTo>
                  <a:lnTo>
                    <a:pt x="0" y="7"/>
                  </a:lnTo>
                  <a:cubicBezTo>
                    <a:pt x="0" y="7"/>
                    <a:pt x="1" y="6"/>
                    <a:pt x="1" y="6"/>
                  </a:cubicBezTo>
                  <a:lnTo>
                    <a:pt x="1" y="8"/>
                  </a:lnTo>
                  <a:close/>
                  <a:moveTo>
                    <a:pt x="1" y="8"/>
                  </a:moveTo>
                  <a:cubicBezTo>
                    <a:pt x="1" y="8"/>
                    <a:pt x="1" y="9"/>
                    <a:pt x="1" y="9"/>
                  </a:cubicBezTo>
                  <a:lnTo>
                    <a:pt x="0" y="9"/>
                  </a:lnTo>
                  <a:cubicBezTo>
                    <a:pt x="0" y="9"/>
                    <a:pt x="0" y="8"/>
                    <a:pt x="0" y="7"/>
                  </a:cubicBezTo>
                  <a:lnTo>
                    <a:pt x="1" y="8"/>
                  </a:lnTo>
                  <a:close/>
                  <a:moveTo>
                    <a:pt x="1" y="9"/>
                  </a:moveTo>
                  <a:lnTo>
                    <a:pt x="1" y="9"/>
                  </a:lnTo>
                  <a:lnTo>
                    <a:pt x="0" y="9"/>
                  </a:lnTo>
                  <a:cubicBezTo>
                    <a:pt x="0" y="9"/>
                    <a:pt x="0" y="9"/>
                    <a:pt x="0" y="9"/>
                  </a:cubicBezTo>
                  <a:lnTo>
                    <a:pt x="1" y="9"/>
                  </a:lnTo>
                  <a:close/>
                  <a:moveTo>
                    <a:pt x="0" y="9"/>
                  </a:moveTo>
                  <a:lnTo>
                    <a:pt x="0" y="9"/>
                  </a:lnTo>
                  <a:lnTo>
                    <a:pt x="0" y="9"/>
                  </a:lnTo>
                  <a:close/>
                  <a:moveTo>
                    <a:pt x="1" y="9"/>
                  </a:moveTo>
                  <a:lnTo>
                    <a:pt x="1" y="10"/>
                  </a:lnTo>
                  <a:lnTo>
                    <a:pt x="0" y="10"/>
                  </a:lnTo>
                  <a:cubicBezTo>
                    <a:pt x="0" y="10"/>
                    <a:pt x="0" y="10"/>
                    <a:pt x="0" y="9"/>
                  </a:cubicBezTo>
                  <a:lnTo>
                    <a:pt x="1" y="9"/>
                  </a:lnTo>
                  <a:close/>
                  <a:moveTo>
                    <a:pt x="1" y="10"/>
                  </a:moveTo>
                  <a:cubicBezTo>
                    <a:pt x="2" y="13"/>
                    <a:pt x="4" y="16"/>
                    <a:pt x="7" y="16"/>
                  </a:cubicBezTo>
                  <a:lnTo>
                    <a:pt x="7" y="17"/>
                  </a:lnTo>
                  <a:cubicBezTo>
                    <a:pt x="3" y="18"/>
                    <a:pt x="1" y="14"/>
                    <a:pt x="0" y="10"/>
                  </a:cubicBezTo>
                  <a:lnTo>
                    <a:pt x="1" y="10"/>
                  </a:lnTo>
                  <a:close/>
                  <a:moveTo>
                    <a:pt x="7" y="17"/>
                  </a:moveTo>
                  <a:lnTo>
                    <a:pt x="7" y="17"/>
                  </a:lnTo>
                  <a:lnTo>
                    <a:pt x="7" y="17"/>
                  </a:lnTo>
                  <a:close/>
                  <a:moveTo>
                    <a:pt x="7" y="16"/>
                  </a:moveTo>
                  <a:lnTo>
                    <a:pt x="7" y="16"/>
                  </a:lnTo>
                  <a:lnTo>
                    <a:pt x="7" y="17"/>
                  </a:lnTo>
                  <a:lnTo>
                    <a:pt x="7" y="17"/>
                  </a:lnTo>
                  <a:lnTo>
                    <a:pt x="7" y="16"/>
                  </a:lnTo>
                  <a:close/>
                  <a:moveTo>
                    <a:pt x="7" y="17"/>
                  </a:moveTo>
                  <a:lnTo>
                    <a:pt x="7" y="17"/>
                  </a:lnTo>
                  <a:lnTo>
                    <a:pt x="7" y="17"/>
                  </a:lnTo>
                  <a:close/>
                  <a:moveTo>
                    <a:pt x="7" y="16"/>
                  </a:moveTo>
                  <a:cubicBezTo>
                    <a:pt x="8" y="16"/>
                    <a:pt x="9" y="16"/>
                    <a:pt x="9" y="15"/>
                  </a:cubicBezTo>
                  <a:lnTo>
                    <a:pt x="10" y="17"/>
                  </a:lnTo>
                  <a:cubicBezTo>
                    <a:pt x="9" y="17"/>
                    <a:pt x="8" y="17"/>
                    <a:pt x="7" y="17"/>
                  </a:cubicBezTo>
                  <a:lnTo>
                    <a:pt x="7" y="16"/>
                  </a:lnTo>
                  <a:close/>
                  <a:moveTo>
                    <a:pt x="9" y="15"/>
                  </a:moveTo>
                  <a:cubicBezTo>
                    <a:pt x="10" y="15"/>
                    <a:pt x="11" y="15"/>
                    <a:pt x="12" y="14"/>
                  </a:cubicBezTo>
                  <a:lnTo>
                    <a:pt x="12" y="15"/>
                  </a:lnTo>
                  <a:cubicBezTo>
                    <a:pt x="12" y="16"/>
                    <a:pt x="11" y="16"/>
                    <a:pt x="10" y="17"/>
                  </a:cubicBezTo>
                  <a:lnTo>
                    <a:pt x="9" y="15"/>
                  </a:lnTo>
                  <a:close/>
                  <a:moveTo>
                    <a:pt x="12" y="14"/>
                  </a:moveTo>
                  <a:cubicBezTo>
                    <a:pt x="15" y="12"/>
                    <a:pt x="17" y="7"/>
                    <a:pt x="17" y="3"/>
                  </a:cubicBezTo>
                  <a:lnTo>
                    <a:pt x="18" y="3"/>
                  </a:lnTo>
                  <a:cubicBezTo>
                    <a:pt x="18" y="7"/>
                    <a:pt x="16" y="13"/>
                    <a:pt x="12" y="15"/>
                  </a:cubicBezTo>
                  <a:lnTo>
                    <a:pt x="12" y="14"/>
                  </a:lnTo>
                  <a:close/>
                  <a:moveTo>
                    <a:pt x="17" y="3"/>
                  </a:moveTo>
                  <a:lnTo>
                    <a:pt x="17" y="3"/>
                  </a:lnTo>
                  <a:lnTo>
                    <a:pt x="18" y="3"/>
                  </a:lnTo>
                  <a:lnTo>
                    <a:pt x="17"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5" name="Freeform 755"/>
            <p:cNvSpPr>
              <a:spLocks/>
            </p:cNvSpPr>
            <p:nvPr/>
          </p:nvSpPr>
          <p:spPr bwMode="auto">
            <a:xfrm>
              <a:off x="3513" y="1397"/>
              <a:ext cx="55" cy="50"/>
            </a:xfrm>
            <a:custGeom>
              <a:avLst/>
              <a:gdLst>
                <a:gd name="T0" fmla="*/ 10 w 10"/>
                <a:gd name="T1" fmla="*/ 3 h 9"/>
                <a:gd name="T2" fmla="*/ 7 w 10"/>
                <a:gd name="T3" fmla="*/ 1 h 9"/>
                <a:gd name="T4" fmla="*/ 0 w 10"/>
                <a:gd name="T5" fmla="*/ 6 h 9"/>
                <a:gd name="T6" fmla="*/ 3 w 10"/>
                <a:gd name="T7" fmla="*/ 9 h 9"/>
                <a:gd name="T8" fmla="*/ 10 w 10"/>
                <a:gd name="T9" fmla="*/ 3 h 9"/>
              </a:gdLst>
              <a:ahLst/>
              <a:cxnLst>
                <a:cxn ang="0">
                  <a:pos x="T0" y="T1"/>
                </a:cxn>
                <a:cxn ang="0">
                  <a:pos x="T2" y="T3"/>
                </a:cxn>
                <a:cxn ang="0">
                  <a:pos x="T4" y="T5"/>
                </a:cxn>
                <a:cxn ang="0">
                  <a:pos x="T6" y="T7"/>
                </a:cxn>
                <a:cxn ang="0">
                  <a:pos x="T8" y="T9"/>
                </a:cxn>
              </a:cxnLst>
              <a:rect l="0" t="0" r="r" b="b"/>
              <a:pathLst>
                <a:path w="10" h="9">
                  <a:moveTo>
                    <a:pt x="10" y="3"/>
                  </a:moveTo>
                  <a:cubicBezTo>
                    <a:pt x="10" y="2"/>
                    <a:pt x="7" y="0"/>
                    <a:pt x="7" y="1"/>
                  </a:cubicBezTo>
                  <a:cubicBezTo>
                    <a:pt x="4" y="3"/>
                    <a:pt x="2" y="4"/>
                    <a:pt x="0" y="6"/>
                  </a:cubicBezTo>
                  <a:cubicBezTo>
                    <a:pt x="0" y="7"/>
                    <a:pt x="2" y="9"/>
                    <a:pt x="3" y="9"/>
                  </a:cubicBezTo>
                  <a:cubicBezTo>
                    <a:pt x="6" y="8"/>
                    <a:pt x="10" y="7"/>
                    <a:pt x="10"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6" name="Freeform 756"/>
            <p:cNvSpPr>
              <a:spLocks noEditPoints="1"/>
            </p:cNvSpPr>
            <p:nvPr/>
          </p:nvSpPr>
          <p:spPr bwMode="auto">
            <a:xfrm>
              <a:off x="3513" y="1397"/>
              <a:ext cx="61" cy="56"/>
            </a:xfrm>
            <a:custGeom>
              <a:avLst/>
              <a:gdLst>
                <a:gd name="T0" fmla="*/ 9 w 11"/>
                <a:gd name="T1" fmla="*/ 2 h 10"/>
                <a:gd name="T2" fmla="*/ 11 w 11"/>
                <a:gd name="T3" fmla="*/ 3 h 10"/>
                <a:gd name="T4" fmla="*/ 9 w 11"/>
                <a:gd name="T5" fmla="*/ 2 h 10"/>
                <a:gd name="T6" fmla="*/ 9 w 11"/>
                <a:gd name="T7" fmla="*/ 1 h 10"/>
                <a:gd name="T8" fmla="*/ 9 w 11"/>
                <a:gd name="T9" fmla="*/ 2 h 10"/>
                <a:gd name="T10" fmla="*/ 7 w 11"/>
                <a:gd name="T11" fmla="*/ 2 h 10"/>
                <a:gd name="T12" fmla="*/ 9 w 11"/>
                <a:gd name="T13" fmla="*/ 1 h 10"/>
                <a:gd name="T14" fmla="*/ 7 w 11"/>
                <a:gd name="T15" fmla="*/ 2 h 10"/>
                <a:gd name="T16" fmla="*/ 6 w 11"/>
                <a:gd name="T17" fmla="*/ 1 h 10"/>
                <a:gd name="T18" fmla="*/ 7 w 11"/>
                <a:gd name="T19" fmla="*/ 2 h 10"/>
                <a:gd name="T20" fmla="*/ 7 w 11"/>
                <a:gd name="T21" fmla="*/ 2 h 10"/>
                <a:gd name="T22" fmla="*/ 7 w 11"/>
                <a:gd name="T23" fmla="*/ 2 h 10"/>
                <a:gd name="T24" fmla="*/ 7 w 11"/>
                <a:gd name="T25" fmla="*/ 2 h 10"/>
                <a:gd name="T26" fmla="*/ 6 w 11"/>
                <a:gd name="T27" fmla="*/ 1 h 10"/>
                <a:gd name="T28" fmla="*/ 6 w 11"/>
                <a:gd name="T29" fmla="*/ 1 h 10"/>
                <a:gd name="T30" fmla="*/ 7 w 11"/>
                <a:gd name="T31" fmla="*/ 1 h 10"/>
                <a:gd name="T32" fmla="*/ 7 w 11"/>
                <a:gd name="T33" fmla="*/ 2 h 10"/>
                <a:gd name="T34" fmla="*/ 4 w 11"/>
                <a:gd name="T35" fmla="*/ 3 h 10"/>
                <a:gd name="T36" fmla="*/ 7 w 11"/>
                <a:gd name="T37" fmla="*/ 2 h 10"/>
                <a:gd name="T38" fmla="*/ 4 w 11"/>
                <a:gd name="T39" fmla="*/ 4 h 10"/>
                <a:gd name="T40" fmla="*/ 4 w 11"/>
                <a:gd name="T41" fmla="*/ 4 h 10"/>
                <a:gd name="T42" fmla="*/ 1 w 11"/>
                <a:gd name="T43" fmla="*/ 7 h 10"/>
                <a:gd name="T44" fmla="*/ 4 w 11"/>
                <a:gd name="T45" fmla="*/ 3 h 10"/>
                <a:gd name="T46" fmla="*/ 1 w 11"/>
                <a:gd name="T47" fmla="*/ 7 h 10"/>
                <a:gd name="T48" fmla="*/ 0 w 11"/>
                <a:gd name="T49" fmla="*/ 6 h 10"/>
                <a:gd name="T50" fmla="*/ 1 w 11"/>
                <a:gd name="T51" fmla="*/ 7 h 10"/>
                <a:gd name="T52" fmla="*/ 0 w 11"/>
                <a:gd name="T53" fmla="*/ 7 h 10"/>
                <a:gd name="T54" fmla="*/ 1 w 11"/>
                <a:gd name="T55" fmla="*/ 7 h 10"/>
                <a:gd name="T56" fmla="*/ 1 w 11"/>
                <a:gd name="T57" fmla="*/ 7 h 10"/>
                <a:gd name="T58" fmla="*/ 0 w 11"/>
                <a:gd name="T59" fmla="*/ 7 h 10"/>
                <a:gd name="T60" fmla="*/ 0 w 11"/>
                <a:gd name="T61" fmla="*/ 8 h 10"/>
                <a:gd name="T62" fmla="*/ 1 w 11"/>
                <a:gd name="T63" fmla="*/ 8 h 10"/>
                <a:gd name="T64" fmla="*/ 1 w 11"/>
                <a:gd name="T65" fmla="*/ 7 h 10"/>
                <a:gd name="T66" fmla="*/ 1 w 11"/>
                <a:gd name="T67" fmla="*/ 9 h 10"/>
                <a:gd name="T68" fmla="*/ 1 w 11"/>
                <a:gd name="T69" fmla="*/ 7 h 10"/>
                <a:gd name="T70" fmla="*/ 3 w 11"/>
                <a:gd name="T71" fmla="*/ 8 h 10"/>
                <a:gd name="T72" fmla="*/ 1 w 11"/>
                <a:gd name="T73" fmla="*/ 9 h 10"/>
                <a:gd name="T74" fmla="*/ 3 w 11"/>
                <a:gd name="T75" fmla="*/ 9 h 10"/>
                <a:gd name="T76" fmla="*/ 3 w 11"/>
                <a:gd name="T77" fmla="*/ 9 h 10"/>
                <a:gd name="T78" fmla="*/ 8 w 11"/>
                <a:gd name="T79" fmla="*/ 6 h 10"/>
                <a:gd name="T80" fmla="*/ 3 w 11"/>
                <a:gd name="T81" fmla="*/ 9 h 10"/>
                <a:gd name="T82" fmla="*/ 8 w 11"/>
                <a:gd name="T83" fmla="*/ 6 h 10"/>
                <a:gd name="T84" fmla="*/ 11 w 11"/>
                <a:gd name="T85" fmla="*/ 3 h 10"/>
                <a:gd name="T86" fmla="*/ 8 w 11"/>
                <a:gd name="T87" fmla="*/ 6 h 10"/>
                <a:gd name="T88" fmla="*/ 11 w 11"/>
                <a:gd name="T89" fmla="*/ 3 h 10"/>
                <a:gd name="T90" fmla="*/ 11 w 11"/>
                <a:gd name="T9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0">
                  <a:moveTo>
                    <a:pt x="10" y="3"/>
                  </a:moveTo>
                  <a:cubicBezTo>
                    <a:pt x="10" y="3"/>
                    <a:pt x="9" y="3"/>
                    <a:pt x="9" y="2"/>
                  </a:cubicBezTo>
                  <a:lnTo>
                    <a:pt x="10" y="2"/>
                  </a:lnTo>
                  <a:cubicBezTo>
                    <a:pt x="11" y="2"/>
                    <a:pt x="11" y="3"/>
                    <a:pt x="11" y="3"/>
                  </a:cubicBezTo>
                  <a:lnTo>
                    <a:pt x="10" y="3"/>
                  </a:lnTo>
                  <a:close/>
                  <a:moveTo>
                    <a:pt x="9" y="2"/>
                  </a:moveTo>
                  <a:cubicBezTo>
                    <a:pt x="9" y="2"/>
                    <a:pt x="9" y="2"/>
                    <a:pt x="8" y="2"/>
                  </a:cubicBezTo>
                  <a:lnTo>
                    <a:pt x="9" y="1"/>
                  </a:lnTo>
                  <a:cubicBezTo>
                    <a:pt x="9" y="1"/>
                    <a:pt x="10" y="1"/>
                    <a:pt x="10" y="2"/>
                  </a:cubicBezTo>
                  <a:lnTo>
                    <a:pt x="9" y="2"/>
                  </a:lnTo>
                  <a:close/>
                  <a:moveTo>
                    <a:pt x="8" y="2"/>
                  </a:moveTo>
                  <a:cubicBezTo>
                    <a:pt x="8" y="2"/>
                    <a:pt x="8" y="2"/>
                    <a:pt x="7" y="2"/>
                  </a:cubicBezTo>
                  <a:lnTo>
                    <a:pt x="7" y="0"/>
                  </a:lnTo>
                  <a:cubicBezTo>
                    <a:pt x="8" y="0"/>
                    <a:pt x="8" y="0"/>
                    <a:pt x="9" y="1"/>
                  </a:cubicBezTo>
                  <a:lnTo>
                    <a:pt x="8" y="2"/>
                  </a:lnTo>
                  <a:close/>
                  <a:moveTo>
                    <a:pt x="7" y="2"/>
                  </a:moveTo>
                  <a:cubicBezTo>
                    <a:pt x="7" y="2"/>
                    <a:pt x="7" y="2"/>
                    <a:pt x="7" y="2"/>
                  </a:cubicBezTo>
                  <a:lnTo>
                    <a:pt x="6" y="1"/>
                  </a:lnTo>
                  <a:cubicBezTo>
                    <a:pt x="6" y="0"/>
                    <a:pt x="7" y="0"/>
                    <a:pt x="7" y="0"/>
                  </a:cubicBezTo>
                  <a:lnTo>
                    <a:pt x="7" y="2"/>
                  </a:lnTo>
                  <a:close/>
                  <a:moveTo>
                    <a:pt x="7" y="2"/>
                  </a:moveTo>
                  <a:lnTo>
                    <a:pt x="7" y="2"/>
                  </a:lnTo>
                  <a:lnTo>
                    <a:pt x="7" y="1"/>
                  </a:lnTo>
                  <a:lnTo>
                    <a:pt x="7" y="2"/>
                  </a:lnTo>
                  <a:close/>
                  <a:moveTo>
                    <a:pt x="7" y="2"/>
                  </a:moveTo>
                  <a:lnTo>
                    <a:pt x="7" y="2"/>
                  </a:lnTo>
                  <a:lnTo>
                    <a:pt x="6" y="1"/>
                  </a:lnTo>
                  <a:lnTo>
                    <a:pt x="6" y="1"/>
                  </a:lnTo>
                  <a:lnTo>
                    <a:pt x="7" y="2"/>
                  </a:lnTo>
                  <a:close/>
                  <a:moveTo>
                    <a:pt x="6" y="1"/>
                  </a:moveTo>
                  <a:lnTo>
                    <a:pt x="6" y="1"/>
                  </a:lnTo>
                  <a:lnTo>
                    <a:pt x="7" y="1"/>
                  </a:lnTo>
                  <a:lnTo>
                    <a:pt x="6" y="1"/>
                  </a:lnTo>
                  <a:close/>
                  <a:moveTo>
                    <a:pt x="7" y="2"/>
                  </a:moveTo>
                  <a:cubicBezTo>
                    <a:pt x="6" y="2"/>
                    <a:pt x="5" y="3"/>
                    <a:pt x="4" y="4"/>
                  </a:cubicBezTo>
                  <a:lnTo>
                    <a:pt x="4" y="3"/>
                  </a:lnTo>
                  <a:cubicBezTo>
                    <a:pt x="4" y="2"/>
                    <a:pt x="5" y="1"/>
                    <a:pt x="6" y="1"/>
                  </a:cubicBezTo>
                  <a:lnTo>
                    <a:pt x="7" y="2"/>
                  </a:lnTo>
                  <a:close/>
                  <a:moveTo>
                    <a:pt x="4" y="4"/>
                  </a:moveTo>
                  <a:lnTo>
                    <a:pt x="4" y="4"/>
                  </a:lnTo>
                  <a:lnTo>
                    <a:pt x="4" y="3"/>
                  </a:lnTo>
                  <a:lnTo>
                    <a:pt x="4" y="4"/>
                  </a:lnTo>
                  <a:close/>
                  <a:moveTo>
                    <a:pt x="4" y="4"/>
                  </a:moveTo>
                  <a:cubicBezTo>
                    <a:pt x="3" y="5"/>
                    <a:pt x="2" y="6"/>
                    <a:pt x="1" y="7"/>
                  </a:cubicBezTo>
                  <a:lnTo>
                    <a:pt x="0" y="6"/>
                  </a:lnTo>
                  <a:cubicBezTo>
                    <a:pt x="1" y="5"/>
                    <a:pt x="2" y="4"/>
                    <a:pt x="4" y="3"/>
                  </a:cubicBezTo>
                  <a:lnTo>
                    <a:pt x="4" y="4"/>
                  </a:lnTo>
                  <a:close/>
                  <a:moveTo>
                    <a:pt x="1" y="7"/>
                  </a:moveTo>
                  <a:lnTo>
                    <a:pt x="1" y="7"/>
                  </a:lnTo>
                  <a:lnTo>
                    <a:pt x="0" y="6"/>
                  </a:lnTo>
                  <a:lnTo>
                    <a:pt x="1" y="7"/>
                  </a:lnTo>
                  <a:close/>
                  <a:moveTo>
                    <a:pt x="1" y="7"/>
                  </a:moveTo>
                  <a:cubicBezTo>
                    <a:pt x="1" y="7"/>
                    <a:pt x="1" y="7"/>
                    <a:pt x="1" y="7"/>
                  </a:cubicBezTo>
                  <a:lnTo>
                    <a:pt x="0" y="7"/>
                  </a:lnTo>
                  <a:cubicBezTo>
                    <a:pt x="0" y="7"/>
                    <a:pt x="0" y="6"/>
                    <a:pt x="0" y="6"/>
                  </a:cubicBezTo>
                  <a:lnTo>
                    <a:pt x="1" y="7"/>
                  </a:lnTo>
                  <a:close/>
                  <a:moveTo>
                    <a:pt x="1" y="7"/>
                  </a:moveTo>
                  <a:cubicBezTo>
                    <a:pt x="1" y="7"/>
                    <a:pt x="1" y="7"/>
                    <a:pt x="1" y="7"/>
                  </a:cubicBezTo>
                  <a:lnTo>
                    <a:pt x="0" y="8"/>
                  </a:lnTo>
                  <a:cubicBezTo>
                    <a:pt x="0" y="8"/>
                    <a:pt x="0" y="7"/>
                    <a:pt x="0" y="7"/>
                  </a:cubicBezTo>
                  <a:lnTo>
                    <a:pt x="1" y="7"/>
                  </a:lnTo>
                  <a:close/>
                  <a:moveTo>
                    <a:pt x="0" y="8"/>
                  </a:moveTo>
                  <a:lnTo>
                    <a:pt x="0" y="8"/>
                  </a:lnTo>
                  <a:lnTo>
                    <a:pt x="1" y="8"/>
                  </a:lnTo>
                  <a:lnTo>
                    <a:pt x="0" y="8"/>
                  </a:lnTo>
                  <a:close/>
                  <a:moveTo>
                    <a:pt x="1" y="7"/>
                  </a:moveTo>
                  <a:cubicBezTo>
                    <a:pt x="1" y="7"/>
                    <a:pt x="1" y="7"/>
                    <a:pt x="1" y="8"/>
                  </a:cubicBezTo>
                  <a:lnTo>
                    <a:pt x="1" y="9"/>
                  </a:lnTo>
                  <a:cubicBezTo>
                    <a:pt x="0" y="8"/>
                    <a:pt x="0" y="8"/>
                    <a:pt x="0" y="8"/>
                  </a:cubicBezTo>
                  <a:lnTo>
                    <a:pt x="1" y="7"/>
                  </a:lnTo>
                  <a:close/>
                  <a:moveTo>
                    <a:pt x="1" y="8"/>
                  </a:moveTo>
                  <a:cubicBezTo>
                    <a:pt x="2" y="8"/>
                    <a:pt x="3" y="8"/>
                    <a:pt x="3" y="8"/>
                  </a:cubicBezTo>
                  <a:lnTo>
                    <a:pt x="3" y="9"/>
                  </a:lnTo>
                  <a:cubicBezTo>
                    <a:pt x="2" y="10"/>
                    <a:pt x="1" y="9"/>
                    <a:pt x="1" y="9"/>
                  </a:cubicBezTo>
                  <a:lnTo>
                    <a:pt x="1" y="8"/>
                  </a:lnTo>
                  <a:close/>
                  <a:moveTo>
                    <a:pt x="3" y="9"/>
                  </a:moveTo>
                  <a:lnTo>
                    <a:pt x="3" y="9"/>
                  </a:lnTo>
                  <a:lnTo>
                    <a:pt x="3" y="9"/>
                  </a:lnTo>
                  <a:close/>
                  <a:moveTo>
                    <a:pt x="3" y="8"/>
                  </a:moveTo>
                  <a:cubicBezTo>
                    <a:pt x="5" y="8"/>
                    <a:pt x="6" y="7"/>
                    <a:pt x="8" y="6"/>
                  </a:cubicBezTo>
                  <a:lnTo>
                    <a:pt x="8" y="8"/>
                  </a:lnTo>
                  <a:cubicBezTo>
                    <a:pt x="7" y="8"/>
                    <a:pt x="5" y="9"/>
                    <a:pt x="3" y="9"/>
                  </a:cubicBezTo>
                  <a:lnTo>
                    <a:pt x="3" y="8"/>
                  </a:lnTo>
                  <a:close/>
                  <a:moveTo>
                    <a:pt x="8" y="6"/>
                  </a:moveTo>
                  <a:cubicBezTo>
                    <a:pt x="9" y="6"/>
                    <a:pt x="10" y="5"/>
                    <a:pt x="10" y="3"/>
                  </a:cubicBezTo>
                  <a:lnTo>
                    <a:pt x="11" y="3"/>
                  </a:lnTo>
                  <a:cubicBezTo>
                    <a:pt x="11" y="5"/>
                    <a:pt x="10" y="7"/>
                    <a:pt x="8" y="8"/>
                  </a:cubicBezTo>
                  <a:lnTo>
                    <a:pt x="8" y="6"/>
                  </a:lnTo>
                  <a:close/>
                  <a:moveTo>
                    <a:pt x="11" y="3"/>
                  </a:moveTo>
                  <a:lnTo>
                    <a:pt x="11" y="3"/>
                  </a:lnTo>
                  <a:lnTo>
                    <a:pt x="10" y="3"/>
                  </a:lnTo>
                  <a:lnTo>
                    <a:pt x="11"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7" name="Freeform 757"/>
            <p:cNvSpPr>
              <a:spLocks/>
            </p:cNvSpPr>
            <p:nvPr/>
          </p:nvSpPr>
          <p:spPr bwMode="auto">
            <a:xfrm>
              <a:off x="3339" y="1374"/>
              <a:ext cx="134" cy="90"/>
            </a:xfrm>
            <a:custGeom>
              <a:avLst/>
              <a:gdLst>
                <a:gd name="T0" fmla="*/ 20 w 24"/>
                <a:gd name="T1" fmla="*/ 8 h 16"/>
                <a:gd name="T2" fmla="*/ 17 w 24"/>
                <a:gd name="T3" fmla="*/ 1 h 16"/>
                <a:gd name="T4" fmla="*/ 5 w 24"/>
                <a:gd name="T5" fmla="*/ 2 h 16"/>
                <a:gd name="T6" fmla="*/ 0 w 24"/>
                <a:gd name="T7" fmla="*/ 10 h 16"/>
                <a:gd name="T8" fmla="*/ 9 w 24"/>
                <a:gd name="T9" fmla="*/ 11 h 16"/>
                <a:gd name="T10" fmla="*/ 14 w 24"/>
                <a:gd name="T11" fmla="*/ 14 h 16"/>
                <a:gd name="T12" fmla="*/ 22 w 24"/>
                <a:gd name="T13" fmla="*/ 13 h 16"/>
                <a:gd name="T14" fmla="*/ 20 w 24"/>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6">
                  <a:moveTo>
                    <a:pt x="20" y="8"/>
                  </a:moveTo>
                  <a:cubicBezTo>
                    <a:pt x="20" y="5"/>
                    <a:pt x="19" y="1"/>
                    <a:pt x="17" y="1"/>
                  </a:cubicBezTo>
                  <a:cubicBezTo>
                    <a:pt x="13" y="0"/>
                    <a:pt x="9" y="0"/>
                    <a:pt x="5" y="2"/>
                  </a:cubicBezTo>
                  <a:cubicBezTo>
                    <a:pt x="3" y="3"/>
                    <a:pt x="1" y="7"/>
                    <a:pt x="0" y="10"/>
                  </a:cubicBezTo>
                  <a:cubicBezTo>
                    <a:pt x="3" y="10"/>
                    <a:pt x="6" y="9"/>
                    <a:pt x="9" y="11"/>
                  </a:cubicBezTo>
                  <a:cubicBezTo>
                    <a:pt x="11" y="12"/>
                    <a:pt x="12" y="13"/>
                    <a:pt x="14" y="14"/>
                  </a:cubicBezTo>
                  <a:cubicBezTo>
                    <a:pt x="17" y="16"/>
                    <a:pt x="20" y="14"/>
                    <a:pt x="22" y="13"/>
                  </a:cubicBezTo>
                  <a:cubicBezTo>
                    <a:pt x="24" y="11"/>
                    <a:pt x="20" y="10"/>
                    <a:pt x="20"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8" name="Freeform 758"/>
            <p:cNvSpPr>
              <a:spLocks noEditPoints="1"/>
            </p:cNvSpPr>
            <p:nvPr/>
          </p:nvSpPr>
          <p:spPr bwMode="auto">
            <a:xfrm>
              <a:off x="3334" y="1369"/>
              <a:ext cx="139" cy="95"/>
            </a:xfrm>
            <a:custGeom>
              <a:avLst/>
              <a:gdLst>
                <a:gd name="T0" fmla="*/ 22 w 25"/>
                <a:gd name="T1" fmla="*/ 9 h 17"/>
                <a:gd name="T2" fmla="*/ 22 w 25"/>
                <a:gd name="T3" fmla="*/ 9 h 17"/>
                <a:gd name="T4" fmla="*/ 22 w 25"/>
                <a:gd name="T5" fmla="*/ 9 h 17"/>
                <a:gd name="T6" fmla="*/ 22 w 25"/>
                <a:gd name="T7" fmla="*/ 8 h 17"/>
                <a:gd name="T8" fmla="*/ 20 w 25"/>
                <a:gd name="T9" fmla="*/ 8 h 17"/>
                <a:gd name="T10" fmla="*/ 22 w 25"/>
                <a:gd name="T11" fmla="*/ 8 h 17"/>
                <a:gd name="T12" fmla="*/ 17 w 25"/>
                <a:gd name="T13" fmla="*/ 2 h 17"/>
                <a:gd name="T14" fmla="*/ 20 w 25"/>
                <a:gd name="T15" fmla="*/ 7 h 17"/>
                <a:gd name="T16" fmla="*/ 18 w 25"/>
                <a:gd name="T17" fmla="*/ 2 h 17"/>
                <a:gd name="T18" fmla="*/ 17 w 25"/>
                <a:gd name="T19" fmla="*/ 2 h 17"/>
                <a:gd name="T20" fmla="*/ 17 w 25"/>
                <a:gd name="T21" fmla="*/ 2 h 17"/>
                <a:gd name="T22" fmla="*/ 16 w 25"/>
                <a:gd name="T23" fmla="*/ 1 h 17"/>
                <a:gd name="T24" fmla="*/ 16 w 25"/>
                <a:gd name="T25" fmla="*/ 2 h 17"/>
                <a:gd name="T26" fmla="*/ 16 w 25"/>
                <a:gd name="T27" fmla="*/ 1 h 17"/>
                <a:gd name="T28" fmla="*/ 7 w 25"/>
                <a:gd name="T29" fmla="*/ 3 h 17"/>
                <a:gd name="T30" fmla="*/ 15 w 25"/>
                <a:gd name="T31" fmla="*/ 2 h 17"/>
                <a:gd name="T32" fmla="*/ 6 w 25"/>
                <a:gd name="T33" fmla="*/ 3 h 17"/>
                <a:gd name="T34" fmla="*/ 7 w 25"/>
                <a:gd name="T35" fmla="*/ 3 h 17"/>
                <a:gd name="T36" fmla="*/ 7 w 25"/>
                <a:gd name="T37" fmla="*/ 3 h 17"/>
                <a:gd name="T38" fmla="*/ 6 w 25"/>
                <a:gd name="T39" fmla="*/ 3 h 17"/>
                <a:gd name="T40" fmla="*/ 1 w 25"/>
                <a:gd name="T41" fmla="*/ 11 h 17"/>
                <a:gd name="T42" fmla="*/ 7 w 25"/>
                <a:gd name="T43" fmla="*/ 3 h 17"/>
                <a:gd name="T44" fmla="*/ 0 w 25"/>
                <a:gd name="T45" fmla="*/ 10 h 17"/>
                <a:gd name="T46" fmla="*/ 1 w 25"/>
                <a:gd name="T47" fmla="*/ 11 h 17"/>
                <a:gd name="T48" fmla="*/ 1 w 25"/>
                <a:gd name="T49" fmla="*/ 11 h 17"/>
                <a:gd name="T50" fmla="*/ 1 w 25"/>
                <a:gd name="T51" fmla="*/ 11 h 17"/>
                <a:gd name="T52" fmla="*/ 1 w 25"/>
                <a:gd name="T53" fmla="*/ 10 h 17"/>
                <a:gd name="T54" fmla="*/ 1 w 25"/>
                <a:gd name="T55" fmla="*/ 11 h 17"/>
                <a:gd name="T56" fmla="*/ 11 w 25"/>
                <a:gd name="T57" fmla="*/ 12 h 17"/>
                <a:gd name="T58" fmla="*/ 4 w 25"/>
                <a:gd name="T59" fmla="*/ 10 h 17"/>
                <a:gd name="T60" fmla="*/ 10 w 25"/>
                <a:gd name="T61" fmla="*/ 12 h 17"/>
                <a:gd name="T62" fmla="*/ 11 w 25"/>
                <a:gd name="T63" fmla="*/ 12 h 17"/>
                <a:gd name="T64" fmla="*/ 11 w 25"/>
                <a:gd name="T65" fmla="*/ 12 h 17"/>
                <a:gd name="T66" fmla="*/ 10 w 25"/>
                <a:gd name="T67" fmla="*/ 12 h 17"/>
                <a:gd name="T68" fmla="*/ 11 w 25"/>
                <a:gd name="T69" fmla="*/ 12 h 17"/>
                <a:gd name="T70" fmla="*/ 11 w 25"/>
                <a:gd name="T71" fmla="*/ 12 h 17"/>
                <a:gd name="T72" fmla="*/ 11 w 25"/>
                <a:gd name="T73" fmla="*/ 13 h 17"/>
                <a:gd name="T74" fmla="*/ 15 w 25"/>
                <a:gd name="T75" fmla="*/ 14 h 17"/>
                <a:gd name="T76" fmla="*/ 11 w 25"/>
                <a:gd name="T77" fmla="*/ 12 h 17"/>
                <a:gd name="T78" fmla="*/ 15 w 25"/>
                <a:gd name="T79" fmla="*/ 15 h 17"/>
                <a:gd name="T80" fmla="*/ 15 w 25"/>
                <a:gd name="T81" fmla="*/ 14 h 17"/>
                <a:gd name="T82" fmla="*/ 15 w 25"/>
                <a:gd name="T83" fmla="*/ 14 h 17"/>
                <a:gd name="T84" fmla="*/ 15 w 25"/>
                <a:gd name="T85" fmla="*/ 15 h 17"/>
                <a:gd name="T86" fmla="*/ 16 w 25"/>
                <a:gd name="T87" fmla="*/ 15 h 17"/>
                <a:gd name="T88" fmla="*/ 15 w 25"/>
                <a:gd name="T89" fmla="*/ 14 h 17"/>
                <a:gd name="T90" fmla="*/ 17 w 25"/>
                <a:gd name="T91" fmla="*/ 16 h 17"/>
                <a:gd name="T92" fmla="*/ 17 w 25"/>
                <a:gd name="T93" fmla="*/ 15 h 17"/>
                <a:gd name="T94" fmla="*/ 17 w 25"/>
                <a:gd name="T95" fmla="*/ 16 h 17"/>
                <a:gd name="T96" fmla="*/ 23 w 25"/>
                <a:gd name="T97" fmla="*/ 14 h 17"/>
                <a:gd name="T98" fmla="*/ 23 w 25"/>
                <a:gd name="T99" fmla="*/ 13 h 17"/>
                <a:gd name="T100" fmla="*/ 24 w 25"/>
                <a:gd name="T101" fmla="*/ 14 h 17"/>
                <a:gd name="T102" fmla="*/ 22 w 25"/>
                <a:gd name="T103" fmla="*/ 12 h 17"/>
                <a:gd name="T104" fmla="*/ 23 w 25"/>
                <a:gd name="T105" fmla="*/ 12 h 17"/>
                <a:gd name="T106" fmla="*/ 22 w 25"/>
                <a:gd name="T107" fmla="*/ 9 h 17"/>
                <a:gd name="T108" fmla="*/ 22 w 25"/>
                <a:gd name="T109" fmla="*/ 9 h 17"/>
                <a:gd name="T110" fmla="*/ 22 w 25"/>
                <a:gd name="T11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7">
                  <a:moveTo>
                    <a:pt x="20" y="9"/>
                  </a:moveTo>
                  <a:lnTo>
                    <a:pt x="20" y="9"/>
                  </a:lnTo>
                  <a:lnTo>
                    <a:pt x="22" y="9"/>
                  </a:lnTo>
                  <a:lnTo>
                    <a:pt x="22" y="9"/>
                  </a:lnTo>
                  <a:lnTo>
                    <a:pt x="20" y="9"/>
                  </a:lnTo>
                  <a:close/>
                  <a:moveTo>
                    <a:pt x="22" y="9"/>
                  </a:moveTo>
                  <a:lnTo>
                    <a:pt x="22" y="9"/>
                  </a:lnTo>
                  <a:lnTo>
                    <a:pt x="21" y="9"/>
                  </a:lnTo>
                  <a:lnTo>
                    <a:pt x="22" y="9"/>
                  </a:lnTo>
                  <a:close/>
                  <a:moveTo>
                    <a:pt x="20" y="9"/>
                  </a:moveTo>
                  <a:cubicBezTo>
                    <a:pt x="20" y="9"/>
                    <a:pt x="20" y="8"/>
                    <a:pt x="20" y="8"/>
                  </a:cubicBezTo>
                  <a:lnTo>
                    <a:pt x="22" y="8"/>
                  </a:lnTo>
                  <a:cubicBezTo>
                    <a:pt x="22" y="8"/>
                    <a:pt x="22" y="9"/>
                    <a:pt x="22" y="9"/>
                  </a:cubicBezTo>
                  <a:lnTo>
                    <a:pt x="20" y="9"/>
                  </a:lnTo>
                  <a:close/>
                  <a:moveTo>
                    <a:pt x="20" y="8"/>
                  </a:moveTo>
                  <a:cubicBezTo>
                    <a:pt x="20" y="8"/>
                    <a:pt x="20" y="7"/>
                    <a:pt x="20" y="7"/>
                  </a:cubicBezTo>
                  <a:lnTo>
                    <a:pt x="21" y="6"/>
                  </a:lnTo>
                  <a:cubicBezTo>
                    <a:pt x="21" y="7"/>
                    <a:pt x="22" y="7"/>
                    <a:pt x="22" y="8"/>
                  </a:cubicBezTo>
                  <a:lnTo>
                    <a:pt x="20" y="8"/>
                  </a:lnTo>
                  <a:close/>
                  <a:moveTo>
                    <a:pt x="20" y="7"/>
                  </a:moveTo>
                  <a:cubicBezTo>
                    <a:pt x="20" y="5"/>
                    <a:pt x="19" y="3"/>
                    <a:pt x="17" y="2"/>
                  </a:cubicBezTo>
                  <a:lnTo>
                    <a:pt x="18" y="1"/>
                  </a:lnTo>
                  <a:cubicBezTo>
                    <a:pt x="19" y="1"/>
                    <a:pt x="21" y="4"/>
                    <a:pt x="21" y="6"/>
                  </a:cubicBezTo>
                  <a:lnTo>
                    <a:pt x="20" y="7"/>
                  </a:lnTo>
                  <a:close/>
                  <a:moveTo>
                    <a:pt x="17" y="2"/>
                  </a:moveTo>
                  <a:lnTo>
                    <a:pt x="17" y="2"/>
                  </a:lnTo>
                  <a:lnTo>
                    <a:pt x="18" y="2"/>
                  </a:lnTo>
                  <a:lnTo>
                    <a:pt x="17" y="2"/>
                  </a:lnTo>
                  <a:close/>
                  <a:moveTo>
                    <a:pt x="17" y="2"/>
                  </a:moveTo>
                  <a:lnTo>
                    <a:pt x="17" y="2"/>
                  </a:lnTo>
                  <a:lnTo>
                    <a:pt x="18" y="1"/>
                  </a:lnTo>
                  <a:lnTo>
                    <a:pt x="18" y="1"/>
                  </a:lnTo>
                  <a:lnTo>
                    <a:pt x="17" y="2"/>
                  </a:lnTo>
                  <a:close/>
                  <a:moveTo>
                    <a:pt x="17" y="2"/>
                  </a:moveTo>
                  <a:cubicBezTo>
                    <a:pt x="17" y="2"/>
                    <a:pt x="16" y="2"/>
                    <a:pt x="16" y="2"/>
                  </a:cubicBezTo>
                  <a:lnTo>
                    <a:pt x="16" y="1"/>
                  </a:lnTo>
                  <a:cubicBezTo>
                    <a:pt x="17" y="1"/>
                    <a:pt x="17" y="1"/>
                    <a:pt x="18" y="1"/>
                  </a:cubicBezTo>
                  <a:lnTo>
                    <a:pt x="17" y="2"/>
                  </a:lnTo>
                  <a:close/>
                  <a:moveTo>
                    <a:pt x="16" y="2"/>
                  </a:moveTo>
                  <a:cubicBezTo>
                    <a:pt x="16" y="2"/>
                    <a:pt x="15" y="2"/>
                    <a:pt x="15" y="2"/>
                  </a:cubicBezTo>
                  <a:lnTo>
                    <a:pt x="15" y="0"/>
                  </a:lnTo>
                  <a:cubicBezTo>
                    <a:pt x="15" y="0"/>
                    <a:pt x="16" y="1"/>
                    <a:pt x="16" y="1"/>
                  </a:cubicBezTo>
                  <a:lnTo>
                    <a:pt x="16" y="2"/>
                  </a:lnTo>
                  <a:close/>
                  <a:moveTo>
                    <a:pt x="15" y="2"/>
                  </a:moveTo>
                  <a:cubicBezTo>
                    <a:pt x="12" y="2"/>
                    <a:pt x="9" y="2"/>
                    <a:pt x="7" y="3"/>
                  </a:cubicBezTo>
                  <a:lnTo>
                    <a:pt x="6" y="2"/>
                  </a:lnTo>
                  <a:cubicBezTo>
                    <a:pt x="9" y="1"/>
                    <a:pt x="12" y="0"/>
                    <a:pt x="15" y="0"/>
                  </a:cubicBezTo>
                  <a:lnTo>
                    <a:pt x="15" y="2"/>
                  </a:lnTo>
                  <a:close/>
                  <a:moveTo>
                    <a:pt x="7" y="3"/>
                  </a:moveTo>
                  <a:lnTo>
                    <a:pt x="7" y="3"/>
                  </a:lnTo>
                  <a:lnTo>
                    <a:pt x="6" y="3"/>
                  </a:lnTo>
                  <a:lnTo>
                    <a:pt x="7" y="3"/>
                  </a:lnTo>
                  <a:close/>
                  <a:moveTo>
                    <a:pt x="7" y="3"/>
                  </a:moveTo>
                  <a:lnTo>
                    <a:pt x="7" y="3"/>
                  </a:lnTo>
                  <a:lnTo>
                    <a:pt x="6" y="2"/>
                  </a:lnTo>
                  <a:lnTo>
                    <a:pt x="6" y="2"/>
                  </a:lnTo>
                  <a:lnTo>
                    <a:pt x="7" y="3"/>
                  </a:lnTo>
                  <a:close/>
                  <a:moveTo>
                    <a:pt x="6" y="2"/>
                  </a:moveTo>
                  <a:lnTo>
                    <a:pt x="6" y="2"/>
                  </a:lnTo>
                  <a:lnTo>
                    <a:pt x="6" y="3"/>
                  </a:lnTo>
                  <a:lnTo>
                    <a:pt x="6" y="2"/>
                  </a:lnTo>
                  <a:close/>
                  <a:moveTo>
                    <a:pt x="7" y="3"/>
                  </a:moveTo>
                  <a:cubicBezTo>
                    <a:pt x="4" y="5"/>
                    <a:pt x="3" y="8"/>
                    <a:pt x="1" y="11"/>
                  </a:cubicBezTo>
                  <a:lnTo>
                    <a:pt x="0" y="10"/>
                  </a:lnTo>
                  <a:cubicBezTo>
                    <a:pt x="2" y="7"/>
                    <a:pt x="3" y="4"/>
                    <a:pt x="6" y="2"/>
                  </a:cubicBezTo>
                  <a:lnTo>
                    <a:pt x="7" y="3"/>
                  </a:lnTo>
                  <a:close/>
                  <a:moveTo>
                    <a:pt x="1" y="11"/>
                  </a:moveTo>
                  <a:lnTo>
                    <a:pt x="1" y="11"/>
                  </a:lnTo>
                  <a:lnTo>
                    <a:pt x="0" y="10"/>
                  </a:lnTo>
                  <a:lnTo>
                    <a:pt x="0" y="10"/>
                  </a:lnTo>
                  <a:lnTo>
                    <a:pt x="1" y="11"/>
                  </a:lnTo>
                  <a:close/>
                  <a:moveTo>
                    <a:pt x="1" y="11"/>
                  </a:moveTo>
                  <a:lnTo>
                    <a:pt x="0" y="11"/>
                  </a:lnTo>
                  <a:lnTo>
                    <a:pt x="0" y="10"/>
                  </a:lnTo>
                  <a:lnTo>
                    <a:pt x="1" y="11"/>
                  </a:lnTo>
                  <a:close/>
                  <a:moveTo>
                    <a:pt x="1" y="10"/>
                  </a:moveTo>
                  <a:lnTo>
                    <a:pt x="1" y="10"/>
                  </a:lnTo>
                  <a:lnTo>
                    <a:pt x="1" y="11"/>
                  </a:lnTo>
                  <a:lnTo>
                    <a:pt x="1" y="11"/>
                  </a:lnTo>
                  <a:lnTo>
                    <a:pt x="1" y="10"/>
                  </a:lnTo>
                  <a:close/>
                  <a:moveTo>
                    <a:pt x="1" y="10"/>
                  </a:moveTo>
                  <a:cubicBezTo>
                    <a:pt x="2" y="10"/>
                    <a:pt x="3" y="10"/>
                    <a:pt x="4" y="10"/>
                  </a:cubicBezTo>
                  <a:lnTo>
                    <a:pt x="4" y="12"/>
                  </a:lnTo>
                  <a:cubicBezTo>
                    <a:pt x="3" y="12"/>
                    <a:pt x="2" y="12"/>
                    <a:pt x="1" y="11"/>
                  </a:cubicBezTo>
                  <a:lnTo>
                    <a:pt x="1" y="10"/>
                  </a:lnTo>
                  <a:close/>
                  <a:moveTo>
                    <a:pt x="4" y="10"/>
                  </a:moveTo>
                  <a:cubicBezTo>
                    <a:pt x="7" y="10"/>
                    <a:pt x="9" y="10"/>
                    <a:pt x="11" y="12"/>
                  </a:cubicBezTo>
                  <a:lnTo>
                    <a:pt x="10" y="13"/>
                  </a:lnTo>
                  <a:cubicBezTo>
                    <a:pt x="8" y="12"/>
                    <a:pt x="6" y="12"/>
                    <a:pt x="4" y="12"/>
                  </a:cubicBezTo>
                  <a:lnTo>
                    <a:pt x="4" y="10"/>
                  </a:lnTo>
                  <a:close/>
                  <a:moveTo>
                    <a:pt x="10" y="13"/>
                  </a:moveTo>
                  <a:lnTo>
                    <a:pt x="10" y="13"/>
                  </a:lnTo>
                  <a:lnTo>
                    <a:pt x="10" y="12"/>
                  </a:lnTo>
                  <a:lnTo>
                    <a:pt x="10" y="13"/>
                  </a:lnTo>
                  <a:close/>
                  <a:moveTo>
                    <a:pt x="11" y="12"/>
                  </a:moveTo>
                  <a:lnTo>
                    <a:pt x="11" y="12"/>
                  </a:lnTo>
                  <a:lnTo>
                    <a:pt x="10" y="13"/>
                  </a:lnTo>
                  <a:lnTo>
                    <a:pt x="10" y="13"/>
                  </a:lnTo>
                  <a:lnTo>
                    <a:pt x="11" y="12"/>
                  </a:lnTo>
                  <a:close/>
                  <a:moveTo>
                    <a:pt x="11" y="12"/>
                  </a:moveTo>
                  <a:lnTo>
                    <a:pt x="11" y="12"/>
                  </a:lnTo>
                  <a:lnTo>
                    <a:pt x="10" y="12"/>
                  </a:lnTo>
                  <a:lnTo>
                    <a:pt x="11" y="12"/>
                  </a:lnTo>
                  <a:close/>
                  <a:moveTo>
                    <a:pt x="11" y="12"/>
                  </a:moveTo>
                  <a:lnTo>
                    <a:pt x="11" y="12"/>
                  </a:lnTo>
                  <a:lnTo>
                    <a:pt x="10" y="13"/>
                  </a:lnTo>
                  <a:lnTo>
                    <a:pt x="10" y="13"/>
                  </a:lnTo>
                  <a:lnTo>
                    <a:pt x="11" y="12"/>
                  </a:lnTo>
                  <a:close/>
                  <a:moveTo>
                    <a:pt x="11" y="12"/>
                  </a:moveTo>
                  <a:lnTo>
                    <a:pt x="11" y="12"/>
                  </a:lnTo>
                  <a:lnTo>
                    <a:pt x="11" y="13"/>
                  </a:lnTo>
                  <a:lnTo>
                    <a:pt x="11" y="12"/>
                  </a:lnTo>
                  <a:close/>
                  <a:moveTo>
                    <a:pt x="11" y="12"/>
                  </a:moveTo>
                  <a:cubicBezTo>
                    <a:pt x="12" y="13"/>
                    <a:pt x="14" y="14"/>
                    <a:pt x="15" y="14"/>
                  </a:cubicBezTo>
                  <a:lnTo>
                    <a:pt x="14" y="16"/>
                  </a:lnTo>
                  <a:cubicBezTo>
                    <a:pt x="13" y="15"/>
                    <a:pt x="12" y="14"/>
                    <a:pt x="10" y="13"/>
                  </a:cubicBezTo>
                  <a:lnTo>
                    <a:pt x="11" y="12"/>
                  </a:lnTo>
                  <a:close/>
                  <a:moveTo>
                    <a:pt x="15" y="14"/>
                  </a:moveTo>
                  <a:lnTo>
                    <a:pt x="15" y="14"/>
                  </a:lnTo>
                  <a:lnTo>
                    <a:pt x="15" y="15"/>
                  </a:lnTo>
                  <a:lnTo>
                    <a:pt x="15" y="14"/>
                  </a:lnTo>
                  <a:close/>
                  <a:moveTo>
                    <a:pt x="15" y="14"/>
                  </a:moveTo>
                  <a:lnTo>
                    <a:pt x="15" y="14"/>
                  </a:lnTo>
                  <a:lnTo>
                    <a:pt x="14" y="16"/>
                  </a:lnTo>
                  <a:lnTo>
                    <a:pt x="14" y="16"/>
                  </a:lnTo>
                  <a:lnTo>
                    <a:pt x="15" y="14"/>
                  </a:lnTo>
                  <a:close/>
                  <a:moveTo>
                    <a:pt x="14" y="16"/>
                  </a:moveTo>
                  <a:lnTo>
                    <a:pt x="14" y="16"/>
                  </a:lnTo>
                  <a:lnTo>
                    <a:pt x="15" y="15"/>
                  </a:lnTo>
                  <a:lnTo>
                    <a:pt x="14" y="16"/>
                  </a:lnTo>
                  <a:close/>
                  <a:moveTo>
                    <a:pt x="15" y="14"/>
                  </a:moveTo>
                  <a:cubicBezTo>
                    <a:pt x="15" y="15"/>
                    <a:pt x="16" y="15"/>
                    <a:pt x="16" y="15"/>
                  </a:cubicBezTo>
                  <a:lnTo>
                    <a:pt x="16" y="16"/>
                  </a:lnTo>
                  <a:cubicBezTo>
                    <a:pt x="15" y="16"/>
                    <a:pt x="15" y="16"/>
                    <a:pt x="14" y="16"/>
                  </a:cubicBezTo>
                  <a:lnTo>
                    <a:pt x="15" y="14"/>
                  </a:lnTo>
                  <a:close/>
                  <a:moveTo>
                    <a:pt x="16" y="15"/>
                  </a:moveTo>
                  <a:cubicBezTo>
                    <a:pt x="16" y="15"/>
                    <a:pt x="17" y="15"/>
                    <a:pt x="17" y="15"/>
                  </a:cubicBezTo>
                  <a:lnTo>
                    <a:pt x="17" y="16"/>
                  </a:lnTo>
                  <a:cubicBezTo>
                    <a:pt x="17" y="16"/>
                    <a:pt x="16" y="16"/>
                    <a:pt x="16" y="16"/>
                  </a:cubicBezTo>
                  <a:lnTo>
                    <a:pt x="16" y="15"/>
                  </a:lnTo>
                  <a:close/>
                  <a:moveTo>
                    <a:pt x="17" y="15"/>
                  </a:moveTo>
                  <a:cubicBezTo>
                    <a:pt x="19" y="15"/>
                    <a:pt x="21" y="14"/>
                    <a:pt x="23" y="13"/>
                  </a:cubicBezTo>
                  <a:lnTo>
                    <a:pt x="23" y="14"/>
                  </a:lnTo>
                  <a:cubicBezTo>
                    <a:pt x="22" y="16"/>
                    <a:pt x="19" y="17"/>
                    <a:pt x="17" y="16"/>
                  </a:cubicBezTo>
                  <a:lnTo>
                    <a:pt x="17" y="15"/>
                  </a:lnTo>
                  <a:close/>
                  <a:moveTo>
                    <a:pt x="24" y="14"/>
                  </a:moveTo>
                  <a:lnTo>
                    <a:pt x="23" y="14"/>
                  </a:lnTo>
                  <a:lnTo>
                    <a:pt x="23" y="14"/>
                  </a:lnTo>
                  <a:lnTo>
                    <a:pt x="24" y="14"/>
                  </a:lnTo>
                  <a:close/>
                  <a:moveTo>
                    <a:pt x="23" y="13"/>
                  </a:moveTo>
                  <a:cubicBezTo>
                    <a:pt x="23" y="13"/>
                    <a:pt x="23" y="13"/>
                    <a:pt x="23" y="12"/>
                  </a:cubicBezTo>
                  <a:lnTo>
                    <a:pt x="24" y="12"/>
                  </a:lnTo>
                  <a:cubicBezTo>
                    <a:pt x="24" y="13"/>
                    <a:pt x="25" y="13"/>
                    <a:pt x="24" y="14"/>
                  </a:cubicBezTo>
                  <a:lnTo>
                    <a:pt x="23" y="13"/>
                  </a:lnTo>
                  <a:close/>
                  <a:moveTo>
                    <a:pt x="23" y="12"/>
                  </a:moveTo>
                  <a:cubicBezTo>
                    <a:pt x="22" y="12"/>
                    <a:pt x="22" y="12"/>
                    <a:pt x="22" y="12"/>
                  </a:cubicBezTo>
                  <a:lnTo>
                    <a:pt x="23" y="11"/>
                  </a:lnTo>
                  <a:cubicBezTo>
                    <a:pt x="23" y="11"/>
                    <a:pt x="24" y="11"/>
                    <a:pt x="24" y="12"/>
                  </a:cubicBezTo>
                  <a:lnTo>
                    <a:pt x="23" y="12"/>
                  </a:lnTo>
                  <a:close/>
                  <a:moveTo>
                    <a:pt x="22" y="12"/>
                  </a:moveTo>
                  <a:cubicBezTo>
                    <a:pt x="21" y="11"/>
                    <a:pt x="20" y="10"/>
                    <a:pt x="20" y="9"/>
                  </a:cubicBezTo>
                  <a:lnTo>
                    <a:pt x="22" y="9"/>
                  </a:lnTo>
                  <a:cubicBezTo>
                    <a:pt x="22" y="10"/>
                    <a:pt x="22" y="10"/>
                    <a:pt x="23" y="11"/>
                  </a:cubicBezTo>
                  <a:lnTo>
                    <a:pt x="22" y="12"/>
                  </a:lnTo>
                  <a:close/>
                  <a:moveTo>
                    <a:pt x="22" y="9"/>
                  </a:moveTo>
                  <a:lnTo>
                    <a:pt x="22" y="9"/>
                  </a:lnTo>
                  <a:lnTo>
                    <a:pt x="21" y="9"/>
                  </a:ln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79" name="Freeform 759"/>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80" name="Freeform 760"/>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81" name="Freeform 761"/>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82" name="Freeform 762"/>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83" name="Freeform 763"/>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84" name="Freeform 764"/>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85" name="Freeform 765"/>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86" name="Freeform 766"/>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87" name="Freeform 767"/>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88" name="Freeform 768"/>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89" name="Freeform 769"/>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90" name="Freeform 770"/>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91" name="Freeform 771"/>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92" name="Freeform 772"/>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93" name="Freeform 773"/>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94" name="Freeform 774"/>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95" name="Freeform 775"/>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96" name="Freeform 776"/>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97" name="Freeform 777"/>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498" name="Freeform 778"/>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499" name="Freeform 779"/>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00" name="Freeform 780"/>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01" name="Freeform 781"/>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02" name="Freeform 782"/>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03" name="Freeform 783"/>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04" name="Freeform 784"/>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05" name="Freeform 785"/>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06" name="Freeform 786"/>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07" name="Freeform 787"/>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08" name="Freeform 788"/>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09" name="Freeform 789"/>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10" name="Freeform 790"/>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11" name="Freeform 791"/>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12" name="Freeform 792"/>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13" name="Freeform 793"/>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14" name="Freeform 794"/>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15" name="Freeform 795"/>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16" name="Freeform 796"/>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17" name="Freeform 797"/>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18" name="Freeform 798"/>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19" name="Freeform 799"/>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20" name="Freeform 800"/>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21" name="Freeform 801"/>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22" name="Freeform 802"/>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23" name="Freeform 803"/>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24" name="Freeform 804"/>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25" name="Freeform 805"/>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26" name="Freeform 806"/>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27" name="Freeform 807"/>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28" name="Freeform 808"/>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29" name="Freeform 809"/>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30" name="Freeform 810"/>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31" name="Freeform 811"/>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32" name="Freeform 812"/>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33" name="Freeform 813"/>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34" name="Freeform 814"/>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35" name="Freeform 815"/>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36" name="Freeform 816"/>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37" name="Freeform 817"/>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38" name="Freeform 818"/>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39" name="Freeform 819"/>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40" name="Freeform 820"/>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41" name="Freeform 821"/>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42" name="Freeform 822"/>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43" name="Freeform 823"/>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44" name="Freeform 824"/>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45" name="Freeform 825"/>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46" name="Freeform 826"/>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47" name="Freeform 827"/>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48" name="Freeform 828"/>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49" name="Freeform 829"/>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50" name="Freeform 830"/>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51" name="Freeform 831"/>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52" name="Freeform 832"/>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53" name="Freeform 833"/>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54" name="Freeform 834"/>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55" name="Freeform 835"/>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56" name="Freeform 836"/>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57" name="Freeform 837"/>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58" name="Freeform 838"/>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59" name="Freeform 839"/>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60" name="Freeform 840"/>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61" name="Freeform 841"/>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62" name="Freeform 842"/>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63" name="Freeform 843"/>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64" name="Freeform 844"/>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65" name="Freeform 845"/>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66" name="Freeform 846"/>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67" name="Freeform 847"/>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68" name="Freeform 848"/>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69" name="Freeform 849"/>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70" name="Freeform 850"/>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71" name="Freeform 851"/>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72" name="Freeform 852"/>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73" name="Freeform 853"/>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74" name="Freeform 854"/>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75" name="Freeform 855"/>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76" name="Freeform 856"/>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77" name="Freeform 857"/>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78" name="Freeform 858"/>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79" name="Freeform 859"/>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80" name="Freeform 860"/>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81" name="Freeform 861"/>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82" name="Freeform 862"/>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83" name="Freeform 863"/>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84" name="Freeform 864"/>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85" name="Freeform 865"/>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86" name="Freeform 866"/>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87" name="Freeform 867"/>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88" name="Freeform 868"/>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89" name="Freeform 869"/>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90" name="Freeform 870"/>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91" name="Freeform 871"/>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92" name="Freeform 872"/>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93" name="Freeform 873"/>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94" name="Freeform 874"/>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95" name="Freeform 875"/>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96" name="Freeform 876"/>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97" name="Freeform 877"/>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598" name="Freeform 878"/>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599" name="Freeform 879"/>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00" name="Freeform 880"/>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01" name="Freeform 881"/>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02" name="Freeform 882"/>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03" name="Freeform 883"/>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04" name="Freeform 884"/>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05" name="Freeform 885"/>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06" name="Freeform 886"/>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07" name="Freeform 887"/>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08" name="Freeform 888"/>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09" name="Freeform 889"/>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10" name="Freeform 890"/>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11" name="Freeform 891"/>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12" name="Freeform 892"/>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13" name="Freeform 893"/>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14" name="Freeform 894"/>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15" name="Freeform 895"/>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16" name="Freeform 896"/>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17" name="Freeform 897"/>
            <p:cNvSpPr>
              <a:spLocks/>
            </p:cNvSpPr>
            <p:nvPr/>
          </p:nvSpPr>
          <p:spPr bwMode="auto">
            <a:xfrm>
              <a:off x="2556" y="1738"/>
              <a:ext cx="39" cy="28"/>
            </a:xfrm>
            <a:custGeom>
              <a:avLst/>
              <a:gdLst>
                <a:gd name="T0" fmla="*/ 7 w 7"/>
                <a:gd name="T1" fmla="*/ 1 h 5"/>
                <a:gd name="T2" fmla="*/ 5 w 7"/>
                <a:gd name="T3" fmla="*/ 0 h 5"/>
                <a:gd name="T4" fmla="*/ 0 w 7"/>
                <a:gd name="T5" fmla="*/ 5 h 5"/>
              </a:gdLst>
              <a:ahLst/>
              <a:cxnLst>
                <a:cxn ang="0">
                  <a:pos x="T0" y="T1"/>
                </a:cxn>
                <a:cxn ang="0">
                  <a:pos x="T2" y="T3"/>
                </a:cxn>
                <a:cxn ang="0">
                  <a:pos x="T4" y="T5"/>
                </a:cxn>
              </a:cxnLst>
              <a:rect l="0" t="0" r="r" b="b"/>
              <a:pathLst>
                <a:path w="7" h="5">
                  <a:moveTo>
                    <a:pt x="7" y="1"/>
                  </a:moveTo>
                  <a:cubicBezTo>
                    <a:pt x="7" y="0"/>
                    <a:pt x="5" y="0"/>
                    <a:pt x="5" y="0"/>
                  </a:cubicBezTo>
                  <a:cubicBezTo>
                    <a:pt x="4" y="0"/>
                    <a:pt x="3" y="4"/>
                    <a:pt x="0" y="5"/>
                  </a:cubicBezTo>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18" name="Freeform 898"/>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19" name="Freeform 899"/>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20" name="Freeform 900"/>
            <p:cNvSpPr>
              <a:spLocks noEditPoints="1"/>
            </p:cNvSpPr>
            <p:nvPr/>
          </p:nvSpPr>
          <p:spPr bwMode="auto">
            <a:xfrm>
              <a:off x="2718" y="1743"/>
              <a:ext cx="118" cy="118"/>
            </a:xfrm>
            <a:custGeom>
              <a:avLst/>
              <a:gdLst>
                <a:gd name="T0" fmla="*/ 15 w 21"/>
                <a:gd name="T1" fmla="*/ 1 h 21"/>
                <a:gd name="T2" fmla="*/ 15 w 21"/>
                <a:gd name="T3" fmla="*/ 1 h 21"/>
                <a:gd name="T4" fmla="*/ 15 w 21"/>
                <a:gd name="T5" fmla="*/ 1 h 21"/>
                <a:gd name="T6" fmla="*/ 13 w 21"/>
                <a:gd name="T7" fmla="*/ 1 h 21"/>
                <a:gd name="T8" fmla="*/ 13 w 21"/>
                <a:gd name="T9" fmla="*/ 3 h 21"/>
                <a:gd name="T10" fmla="*/ 13 w 21"/>
                <a:gd name="T11" fmla="*/ 3 h 21"/>
                <a:gd name="T12" fmla="*/ 11 w 21"/>
                <a:gd name="T13" fmla="*/ 1 h 21"/>
                <a:gd name="T14" fmla="*/ 12 w 21"/>
                <a:gd name="T15" fmla="*/ 3 h 21"/>
                <a:gd name="T16" fmla="*/ 11 w 21"/>
                <a:gd name="T17" fmla="*/ 1 h 21"/>
                <a:gd name="T18" fmla="*/ 3 w 21"/>
                <a:gd name="T19" fmla="*/ 16 h 21"/>
                <a:gd name="T20" fmla="*/ 4 w 21"/>
                <a:gd name="T21" fmla="*/ 6 h 21"/>
                <a:gd name="T22" fmla="*/ 3 w 21"/>
                <a:gd name="T23" fmla="*/ 19 h 21"/>
                <a:gd name="T24" fmla="*/ 4 w 21"/>
                <a:gd name="T25" fmla="*/ 19 h 21"/>
                <a:gd name="T26" fmla="*/ 4 w 21"/>
                <a:gd name="T27" fmla="*/ 19 h 21"/>
                <a:gd name="T28" fmla="*/ 3 w 21"/>
                <a:gd name="T29" fmla="*/ 20 h 21"/>
                <a:gd name="T30" fmla="*/ 3 w 21"/>
                <a:gd name="T31" fmla="*/ 20 h 21"/>
                <a:gd name="T32" fmla="*/ 3 w 21"/>
                <a:gd name="T33" fmla="*/ 20 h 21"/>
                <a:gd name="T34" fmla="*/ 4 w 21"/>
                <a:gd name="T35" fmla="*/ 21 h 21"/>
                <a:gd name="T36" fmla="*/ 5 w 21"/>
                <a:gd name="T37" fmla="*/ 20 h 21"/>
                <a:gd name="T38" fmla="*/ 4 w 21"/>
                <a:gd name="T39" fmla="*/ 21 h 21"/>
                <a:gd name="T40" fmla="*/ 7 w 21"/>
                <a:gd name="T41" fmla="*/ 20 h 21"/>
                <a:gd name="T42" fmla="*/ 6 w 21"/>
                <a:gd name="T43" fmla="*/ 20 h 21"/>
                <a:gd name="T44" fmla="*/ 7 w 21"/>
                <a:gd name="T45" fmla="*/ 20 h 21"/>
                <a:gd name="T46" fmla="*/ 9 w 21"/>
                <a:gd name="T47" fmla="*/ 13 h 21"/>
                <a:gd name="T48" fmla="*/ 7 w 21"/>
                <a:gd name="T49" fmla="*/ 20 h 21"/>
                <a:gd name="T50" fmla="*/ 10 w 21"/>
                <a:gd name="T51" fmla="*/ 12 h 21"/>
                <a:gd name="T52" fmla="*/ 10 w 21"/>
                <a:gd name="T53" fmla="*/ 12 h 21"/>
                <a:gd name="T54" fmla="*/ 10 w 21"/>
                <a:gd name="T55" fmla="*/ 12 h 21"/>
                <a:gd name="T56" fmla="*/ 10 w 21"/>
                <a:gd name="T57" fmla="*/ 12 h 21"/>
                <a:gd name="T58" fmla="*/ 9 w 21"/>
                <a:gd name="T59" fmla="*/ 12 h 21"/>
                <a:gd name="T60" fmla="*/ 9 w 21"/>
                <a:gd name="T61" fmla="*/ 12 h 21"/>
                <a:gd name="T62" fmla="*/ 10 w 21"/>
                <a:gd name="T63" fmla="*/ 12 h 21"/>
                <a:gd name="T64" fmla="*/ 9 w 21"/>
                <a:gd name="T65" fmla="*/ 11 h 21"/>
                <a:gd name="T66" fmla="*/ 9 w 21"/>
                <a:gd name="T67" fmla="*/ 11 h 21"/>
                <a:gd name="T68" fmla="*/ 12 w 21"/>
                <a:gd name="T69" fmla="*/ 8 h 21"/>
                <a:gd name="T70" fmla="*/ 12 w 21"/>
                <a:gd name="T71" fmla="*/ 8 h 21"/>
                <a:gd name="T72" fmla="*/ 12 w 21"/>
                <a:gd name="T73" fmla="*/ 7 h 21"/>
                <a:gd name="T74" fmla="*/ 12 w 21"/>
                <a:gd name="T75" fmla="*/ 8 h 21"/>
                <a:gd name="T76" fmla="*/ 19 w 21"/>
                <a:gd name="T77" fmla="*/ 2 h 21"/>
                <a:gd name="T78" fmla="*/ 14 w 21"/>
                <a:gd name="T79" fmla="*/ 6 h 21"/>
                <a:gd name="T80" fmla="*/ 19 w 21"/>
                <a:gd name="T81" fmla="*/ 2 h 21"/>
                <a:gd name="T82" fmla="*/ 20 w 21"/>
                <a:gd name="T83" fmla="*/ 1 h 21"/>
                <a:gd name="T84" fmla="*/ 19 w 21"/>
                <a:gd name="T85" fmla="*/ 2 h 21"/>
                <a:gd name="T86" fmla="*/ 20 w 21"/>
                <a:gd name="T87" fmla="*/ 1 h 21"/>
                <a:gd name="T88" fmla="*/ 15 w 21"/>
                <a:gd name="T89" fmla="*/ 2 h 21"/>
                <a:gd name="T90" fmla="*/ 16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15" y="2"/>
                  </a:moveTo>
                  <a:lnTo>
                    <a:pt x="15" y="2"/>
                  </a:lnTo>
                  <a:lnTo>
                    <a:pt x="15" y="1"/>
                  </a:lnTo>
                  <a:lnTo>
                    <a:pt x="15" y="1"/>
                  </a:lnTo>
                  <a:lnTo>
                    <a:pt x="15" y="2"/>
                  </a:lnTo>
                  <a:close/>
                  <a:moveTo>
                    <a:pt x="15" y="1"/>
                  </a:moveTo>
                  <a:lnTo>
                    <a:pt x="15" y="1"/>
                  </a:lnTo>
                  <a:lnTo>
                    <a:pt x="15" y="2"/>
                  </a:lnTo>
                  <a:lnTo>
                    <a:pt x="15" y="1"/>
                  </a:lnTo>
                  <a:close/>
                  <a:moveTo>
                    <a:pt x="15" y="2"/>
                  </a:moveTo>
                  <a:cubicBezTo>
                    <a:pt x="15" y="2"/>
                    <a:pt x="14" y="2"/>
                    <a:pt x="13" y="3"/>
                  </a:cubicBezTo>
                  <a:lnTo>
                    <a:pt x="13" y="1"/>
                  </a:lnTo>
                  <a:cubicBezTo>
                    <a:pt x="14" y="1"/>
                    <a:pt x="15" y="1"/>
                    <a:pt x="15" y="1"/>
                  </a:cubicBezTo>
                  <a:lnTo>
                    <a:pt x="15" y="2"/>
                  </a:lnTo>
                  <a:close/>
                  <a:moveTo>
                    <a:pt x="13" y="3"/>
                  </a:moveTo>
                  <a:lnTo>
                    <a:pt x="13" y="3"/>
                  </a:lnTo>
                  <a:lnTo>
                    <a:pt x="13" y="2"/>
                  </a:lnTo>
                  <a:lnTo>
                    <a:pt x="13" y="3"/>
                  </a:lnTo>
                  <a:close/>
                  <a:moveTo>
                    <a:pt x="13" y="3"/>
                  </a:moveTo>
                  <a:cubicBezTo>
                    <a:pt x="13" y="3"/>
                    <a:pt x="12" y="3"/>
                    <a:pt x="12" y="3"/>
                  </a:cubicBezTo>
                  <a:lnTo>
                    <a:pt x="11" y="1"/>
                  </a:lnTo>
                  <a:cubicBezTo>
                    <a:pt x="12" y="1"/>
                    <a:pt x="13" y="1"/>
                    <a:pt x="13" y="1"/>
                  </a:cubicBezTo>
                  <a:lnTo>
                    <a:pt x="13" y="3"/>
                  </a:lnTo>
                  <a:close/>
                  <a:moveTo>
                    <a:pt x="12" y="3"/>
                  </a:moveTo>
                  <a:cubicBezTo>
                    <a:pt x="9" y="3"/>
                    <a:pt x="6" y="5"/>
                    <a:pt x="4" y="6"/>
                  </a:cubicBezTo>
                  <a:lnTo>
                    <a:pt x="3" y="6"/>
                  </a:lnTo>
                  <a:cubicBezTo>
                    <a:pt x="5" y="4"/>
                    <a:pt x="8" y="2"/>
                    <a:pt x="11" y="1"/>
                  </a:cubicBezTo>
                  <a:lnTo>
                    <a:pt x="12" y="3"/>
                  </a:lnTo>
                  <a:close/>
                  <a:moveTo>
                    <a:pt x="4" y="6"/>
                  </a:moveTo>
                  <a:cubicBezTo>
                    <a:pt x="2" y="9"/>
                    <a:pt x="2" y="12"/>
                    <a:pt x="3" y="16"/>
                  </a:cubicBezTo>
                  <a:lnTo>
                    <a:pt x="2" y="16"/>
                  </a:lnTo>
                  <a:cubicBezTo>
                    <a:pt x="1" y="12"/>
                    <a:pt x="0" y="9"/>
                    <a:pt x="3" y="6"/>
                  </a:cubicBezTo>
                  <a:lnTo>
                    <a:pt x="4" y="6"/>
                  </a:lnTo>
                  <a:close/>
                  <a:moveTo>
                    <a:pt x="3" y="16"/>
                  </a:moveTo>
                  <a:cubicBezTo>
                    <a:pt x="4" y="17"/>
                    <a:pt x="4" y="18"/>
                    <a:pt x="4" y="19"/>
                  </a:cubicBezTo>
                  <a:lnTo>
                    <a:pt x="3" y="19"/>
                  </a:lnTo>
                  <a:cubicBezTo>
                    <a:pt x="3" y="18"/>
                    <a:pt x="2" y="17"/>
                    <a:pt x="2" y="16"/>
                  </a:cubicBezTo>
                  <a:lnTo>
                    <a:pt x="3" y="16"/>
                  </a:lnTo>
                  <a:close/>
                  <a:moveTo>
                    <a:pt x="4" y="19"/>
                  </a:moveTo>
                  <a:lnTo>
                    <a:pt x="4" y="19"/>
                  </a:lnTo>
                  <a:lnTo>
                    <a:pt x="3" y="19"/>
                  </a:lnTo>
                  <a:lnTo>
                    <a:pt x="4" y="19"/>
                  </a:lnTo>
                  <a:close/>
                  <a:moveTo>
                    <a:pt x="4" y="19"/>
                  </a:moveTo>
                  <a:lnTo>
                    <a:pt x="4" y="19"/>
                  </a:lnTo>
                  <a:lnTo>
                    <a:pt x="3" y="20"/>
                  </a:lnTo>
                  <a:cubicBezTo>
                    <a:pt x="3" y="19"/>
                    <a:pt x="3" y="19"/>
                    <a:pt x="3" y="19"/>
                  </a:cubicBezTo>
                  <a:lnTo>
                    <a:pt x="4" y="19"/>
                  </a:lnTo>
                  <a:close/>
                  <a:moveTo>
                    <a:pt x="3" y="20"/>
                  </a:moveTo>
                  <a:lnTo>
                    <a:pt x="3" y="20"/>
                  </a:lnTo>
                  <a:lnTo>
                    <a:pt x="3" y="19"/>
                  </a:lnTo>
                  <a:lnTo>
                    <a:pt x="3" y="20"/>
                  </a:lnTo>
                  <a:close/>
                  <a:moveTo>
                    <a:pt x="4" y="19"/>
                  </a:moveTo>
                  <a:cubicBezTo>
                    <a:pt x="4" y="19"/>
                    <a:pt x="4" y="19"/>
                    <a:pt x="5" y="20"/>
                  </a:cubicBezTo>
                  <a:lnTo>
                    <a:pt x="4" y="21"/>
                  </a:lnTo>
                  <a:cubicBezTo>
                    <a:pt x="3" y="21"/>
                    <a:pt x="3" y="20"/>
                    <a:pt x="3" y="20"/>
                  </a:cubicBezTo>
                  <a:lnTo>
                    <a:pt x="4" y="19"/>
                  </a:lnTo>
                  <a:close/>
                  <a:moveTo>
                    <a:pt x="5" y="20"/>
                  </a:moveTo>
                  <a:cubicBezTo>
                    <a:pt x="5" y="20"/>
                    <a:pt x="6" y="20"/>
                    <a:pt x="6" y="20"/>
                  </a:cubicBezTo>
                  <a:lnTo>
                    <a:pt x="6" y="21"/>
                  </a:lnTo>
                  <a:cubicBezTo>
                    <a:pt x="6" y="21"/>
                    <a:pt x="5" y="21"/>
                    <a:pt x="4" y="21"/>
                  </a:cubicBezTo>
                  <a:lnTo>
                    <a:pt x="5" y="20"/>
                  </a:lnTo>
                  <a:close/>
                  <a:moveTo>
                    <a:pt x="6" y="20"/>
                  </a:moveTo>
                  <a:cubicBezTo>
                    <a:pt x="6" y="20"/>
                    <a:pt x="6" y="20"/>
                    <a:pt x="7" y="20"/>
                  </a:cubicBezTo>
                  <a:lnTo>
                    <a:pt x="7" y="21"/>
                  </a:lnTo>
                  <a:cubicBezTo>
                    <a:pt x="7" y="21"/>
                    <a:pt x="7" y="21"/>
                    <a:pt x="6" y="21"/>
                  </a:cubicBezTo>
                  <a:lnTo>
                    <a:pt x="6" y="20"/>
                  </a:lnTo>
                  <a:close/>
                  <a:moveTo>
                    <a:pt x="7" y="21"/>
                  </a:moveTo>
                  <a:lnTo>
                    <a:pt x="7" y="21"/>
                  </a:lnTo>
                  <a:lnTo>
                    <a:pt x="7" y="20"/>
                  </a:lnTo>
                  <a:lnTo>
                    <a:pt x="7" y="21"/>
                  </a:lnTo>
                  <a:close/>
                  <a:moveTo>
                    <a:pt x="7" y="20"/>
                  </a:moveTo>
                  <a:cubicBezTo>
                    <a:pt x="10" y="19"/>
                    <a:pt x="9" y="16"/>
                    <a:pt x="9" y="13"/>
                  </a:cubicBezTo>
                  <a:lnTo>
                    <a:pt x="10" y="13"/>
                  </a:lnTo>
                  <a:cubicBezTo>
                    <a:pt x="11" y="16"/>
                    <a:pt x="11" y="20"/>
                    <a:pt x="7" y="21"/>
                  </a:cubicBezTo>
                  <a:lnTo>
                    <a:pt x="7" y="20"/>
                  </a:lnTo>
                  <a:close/>
                  <a:moveTo>
                    <a:pt x="9" y="13"/>
                  </a:moveTo>
                  <a:cubicBezTo>
                    <a:pt x="9" y="13"/>
                    <a:pt x="9" y="13"/>
                    <a:pt x="9" y="12"/>
                  </a:cubicBezTo>
                  <a:lnTo>
                    <a:pt x="10" y="12"/>
                  </a:lnTo>
                  <a:cubicBezTo>
                    <a:pt x="10" y="12"/>
                    <a:pt x="10" y="13"/>
                    <a:pt x="10" y="13"/>
                  </a:cubicBezTo>
                  <a:lnTo>
                    <a:pt x="9" y="13"/>
                  </a:lnTo>
                  <a:close/>
                  <a:moveTo>
                    <a:pt x="10" y="12"/>
                  </a:moveTo>
                  <a:lnTo>
                    <a:pt x="10" y="12"/>
                  </a:lnTo>
                  <a:lnTo>
                    <a:pt x="9" y="12"/>
                  </a:lnTo>
                  <a:lnTo>
                    <a:pt x="10" y="12"/>
                  </a:lnTo>
                  <a:close/>
                  <a:moveTo>
                    <a:pt x="9" y="12"/>
                  </a:moveTo>
                  <a:lnTo>
                    <a:pt x="9" y="12"/>
                  </a:lnTo>
                  <a:lnTo>
                    <a:pt x="10" y="12"/>
                  </a:lnTo>
                  <a:lnTo>
                    <a:pt x="10" y="12"/>
                  </a:lnTo>
                  <a:lnTo>
                    <a:pt x="9" y="12"/>
                  </a:lnTo>
                  <a:close/>
                  <a:moveTo>
                    <a:pt x="9" y="12"/>
                  </a:moveTo>
                  <a:lnTo>
                    <a:pt x="9" y="12"/>
                  </a:lnTo>
                  <a:lnTo>
                    <a:pt x="9" y="12"/>
                  </a:lnTo>
                  <a:close/>
                  <a:moveTo>
                    <a:pt x="9" y="12"/>
                  </a:moveTo>
                  <a:cubicBezTo>
                    <a:pt x="9" y="12"/>
                    <a:pt x="9" y="12"/>
                    <a:pt x="9" y="11"/>
                  </a:cubicBezTo>
                  <a:lnTo>
                    <a:pt x="10" y="12"/>
                  </a:lnTo>
                  <a:cubicBezTo>
                    <a:pt x="10" y="12"/>
                    <a:pt x="10" y="12"/>
                    <a:pt x="10" y="12"/>
                  </a:cubicBezTo>
                  <a:lnTo>
                    <a:pt x="9" y="12"/>
                  </a:lnTo>
                  <a:close/>
                  <a:moveTo>
                    <a:pt x="9" y="11"/>
                  </a:moveTo>
                  <a:cubicBezTo>
                    <a:pt x="9" y="11"/>
                    <a:pt x="9" y="11"/>
                    <a:pt x="9" y="11"/>
                  </a:cubicBezTo>
                  <a:lnTo>
                    <a:pt x="10" y="11"/>
                  </a:lnTo>
                  <a:cubicBezTo>
                    <a:pt x="10" y="11"/>
                    <a:pt x="10" y="11"/>
                    <a:pt x="10" y="12"/>
                  </a:cubicBezTo>
                  <a:lnTo>
                    <a:pt x="9" y="11"/>
                  </a:lnTo>
                  <a:close/>
                  <a:moveTo>
                    <a:pt x="9" y="11"/>
                  </a:moveTo>
                  <a:cubicBezTo>
                    <a:pt x="9" y="9"/>
                    <a:pt x="10" y="8"/>
                    <a:pt x="12" y="7"/>
                  </a:cubicBezTo>
                  <a:lnTo>
                    <a:pt x="12" y="8"/>
                  </a:lnTo>
                  <a:cubicBezTo>
                    <a:pt x="11" y="9"/>
                    <a:pt x="10" y="10"/>
                    <a:pt x="10" y="11"/>
                  </a:cubicBezTo>
                  <a:lnTo>
                    <a:pt x="9" y="11"/>
                  </a:lnTo>
                  <a:close/>
                  <a:moveTo>
                    <a:pt x="12" y="8"/>
                  </a:moveTo>
                  <a:lnTo>
                    <a:pt x="12" y="8"/>
                  </a:lnTo>
                  <a:lnTo>
                    <a:pt x="12" y="8"/>
                  </a:lnTo>
                  <a:close/>
                  <a:moveTo>
                    <a:pt x="12" y="7"/>
                  </a:moveTo>
                  <a:cubicBezTo>
                    <a:pt x="12" y="7"/>
                    <a:pt x="13" y="6"/>
                    <a:pt x="14" y="6"/>
                  </a:cubicBezTo>
                  <a:lnTo>
                    <a:pt x="14" y="7"/>
                  </a:lnTo>
                  <a:cubicBezTo>
                    <a:pt x="14" y="7"/>
                    <a:pt x="13" y="8"/>
                    <a:pt x="12" y="8"/>
                  </a:cubicBezTo>
                  <a:lnTo>
                    <a:pt x="12" y="7"/>
                  </a:lnTo>
                  <a:close/>
                  <a:moveTo>
                    <a:pt x="14" y="6"/>
                  </a:moveTo>
                  <a:cubicBezTo>
                    <a:pt x="16" y="5"/>
                    <a:pt x="17" y="4"/>
                    <a:pt x="19" y="2"/>
                  </a:cubicBezTo>
                  <a:lnTo>
                    <a:pt x="20" y="3"/>
                  </a:lnTo>
                  <a:cubicBezTo>
                    <a:pt x="18" y="5"/>
                    <a:pt x="16" y="6"/>
                    <a:pt x="14" y="7"/>
                  </a:cubicBezTo>
                  <a:lnTo>
                    <a:pt x="14" y="6"/>
                  </a:lnTo>
                  <a:close/>
                  <a:moveTo>
                    <a:pt x="19" y="2"/>
                  </a:moveTo>
                  <a:lnTo>
                    <a:pt x="19" y="2"/>
                  </a:lnTo>
                  <a:lnTo>
                    <a:pt x="19" y="2"/>
                  </a:lnTo>
                  <a:close/>
                  <a:moveTo>
                    <a:pt x="19" y="2"/>
                  </a:moveTo>
                  <a:cubicBezTo>
                    <a:pt x="19" y="2"/>
                    <a:pt x="19" y="2"/>
                    <a:pt x="19" y="2"/>
                  </a:cubicBezTo>
                  <a:lnTo>
                    <a:pt x="20" y="1"/>
                  </a:lnTo>
                  <a:cubicBezTo>
                    <a:pt x="20" y="1"/>
                    <a:pt x="21" y="2"/>
                    <a:pt x="20" y="3"/>
                  </a:cubicBezTo>
                  <a:lnTo>
                    <a:pt x="19" y="2"/>
                  </a:lnTo>
                  <a:close/>
                  <a:moveTo>
                    <a:pt x="19" y="2"/>
                  </a:moveTo>
                  <a:cubicBezTo>
                    <a:pt x="19" y="2"/>
                    <a:pt x="17" y="2"/>
                    <a:pt x="16" y="2"/>
                  </a:cubicBezTo>
                  <a:lnTo>
                    <a:pt x="16" y="1"/>
                  </a:lnTo>
                  <a:cubicBezTo>
                    <a:pt x="17" y="1"/>
                    <a:pt x="19" y="0"/>
                    <a:pt x="20" y="1"/>
                  </a:cubicBezTo>
                  <a:lnTo>
                    <a:pt x="19" y="2"/>
                  </a:lnTo>
                  <a:close/>
                  <a:moveTo>
                    <a:pt x="16" y="2"/>
                  </a:moveTo>
                  <a:cubicBezTo>
                    <a:pt x="16" y="2"/>
                    <a:pt x="15" y="2"/>
                    <a:pt x="15" y="2"/>
                  </a:cubicBezTo>
                  <a:lnTo>
                    <a:pt x="15" y="1"/>
                  </a:lnTo>
                  <a:cubicBezTo>
                    <a:pt x="15" y="1"/>
                    <a:pt x="16" y="1"/>
                    <a:pt x="16" y="1"/>
                  </a:cubicBezTo>
                  <a:lnTo>
                    <a:pt x="1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1" name="Freeform 901"/>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2" name="Freeform 902"/>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23" name="Freeform 903"/>
            <p:cNvSpPr>
              <a:spLocks noEditPoints="1"/>
            </p:cNvSpPr>
            <p:nvPr/>
          </p:nvSpPr>
          <p:spPr bwMode="auto">
            <a:xfrm>
              <a:off x="2674" y="1760"/>
              <a:ext cx="56" cy="84"/>
            </a:xfrm>
            <a:custGeom>
              <a:avLst/>
              <a:gdLst>
                <a:gd name="T0" fmla="*/ 9 w 10"/>
                <a:gd name="T1" fmla="*/ 2 h 15"/>
                <a:gd name="T2" fmla="*/ 10 w 10"/>
                <a:gd name="T3" fmla="*/ 1 h 15"/>
                <a:gd name="T4" fmla="*/ 9 w 10"/>
                <a:gd name="T5" fmla="*/ 2 h 15"/>
                <a:gd name="T6" fmla="*/ 5 w 10"/>
                <a:gd name="T7" fmla="*/ 0 h 15"/>
                <a:gd name="T8" fmla="*/ 9 w 10"/>
                <a:gd name="T9" fmla="*/ 2 h 15"/>
                <a:gd name="T10" fmla="*/ 2 w 10"/>
                <a:gd name="T11" fmla="*/ 2 h 15"/>
                <a:gd name="T12" fmla="*/ 5 w 10"/>
                <a:gd name="T13" fmla="*/ 0 h 15"/>
                <a:gd name="T14" fmla="*/ 2 w 10"/>
                <a:gd name="T15" fmla="*/ 1 h 15"/>
                <a:gd name="T16" fmla="*/ 2 w 10"/>
                <a:gd name="T17" fmla="*/ 2 h 15"/>
                <a:gd name="T18" fmla="*/ 2 w 10"/>
                <a:gd name="T19" fmla="*/ 2 h 15"/>
                <a:gd name="T20" fmla="*/ 1 w 10"/>
                <a:gd name="T21" fmla="*/ 1 h 15"/>
                <a:gd name="T22" fmla="*/ 2 w 10"/>
                <a:gd name="T23" fmla="*/ 2 h 15"/>
                <a:gd name="T24" fmla="*/ 1 w 10"/>
                <a:gd name="T25" fmla="*/ 1 h 15"/>
                <a:gd name="T26" fmla="*/ 1 w 10"/>
                <a:gd name="T27" fmla="*/ 1 h 15"/>
                <a:gd name="T28" fmla="*/ 1 w 10"/>
                <a:gd name="T29" fmla="*/ 9 h 15"/>
                <a:gd name="T30" fmla="*/ 1 w 10"/>
                <a:gd name="T31" fmla="*/ 1 h 15"/>
                <a:gd name="T32" fmla="*/ 1 w 10"/>
                <a:gd name="T33" fmla="*/ 9 h 15"/>
                <a:gd name="T34" fmla="*/ 0 w 10"/>
                <a:gd name="T35" fmla="*/ 11 h 15"/>
                <a:gd name="T36" fmla="*/ 1 w 10"/>
                <a:gd name="T37" fmla="*/ 9 h 15"/>
                <a:gd name="T38" fmla="*/ 1 w 10"/>
                <a:gd name="T39" fmla="*/ 11 h 15"/>
                <a:gd name="T40" fmla="*/ 1 w 10"/>
                <a:gd name="T41" fmla="*/ 11 h 15"/>
                <a:gd name="T42" fmla="*/ 0 w 10"/>
                <a:gd name="T43" fmla="*/ 11 h 15"/>
                <a:gd name="T44" fmla="*/ 1 w 10"/>
                <a:gd name="T45" fmla="*/ 11 h 15"/>
                <a:gd name="T46" fmla="*/ 0 w 10"/>
                <a:gd name="T47" fmla="*/ 11 h 15"/>
                <a:gd name="T48" fmla="*/ 0 w 10"/>
                <a:gd name="T49" fmla="*/ 11 h 15"/>
                <a:gd name="T50" fmla="*/ 1 w 10"/>
                <a:gd name="T51" fmla="*/ 12 h 15"/>
                <a:gd name="T52" fmla="*/ 0 w 10"/>
                <a:gd name="T53" fmla="*/ 11 h 15"/>
                <a:gd name="T54" fmla="*/ 1 w 10"/>
                <a:gd name="T55" fmla="*/ 12 h 15"/>
                <a:gd name="T56" fmla="*/ 1 w 10"/>
                <a:gd name="T57" fmla="*/ 12 h 15"/>
                <a:gd name="T58" fmla="*/ 2 w 10"/>
                <a:gd name="T59" fmla="*/ 12 h 15"/>
                <a:gd name="T60" fmla="*/ 0 w 10"/>
                <a:gd name="T61" fmla="*/ 12 h 15"/>
                <a:gd name="T62" fmla="*/ 2 w 10"/>
                <a:gd name="T63" fmla="*/ 12 h 15"/>
                <a:gd name="T64" fmla="*/ 1 w 10"/>
                <a:gd name="T65" fmla="*/ 13 h 15"/>
                <a:gd name="T66" fmla="*/ 2 w 10"/>
                <a:gd name="T67" fmla="*/ 12 h 15"/>
                <a:gd name="T68" fmla="*/ 4 w 10"/>
                <a:gd name="T69" fmla="*/ 15 h 15"/>
                <a:gd name="T70" fmla="*/ 2 w 10"/>
                <a:gd name="T71" fmla="*/ 12 h 15"/>
                <a:gd name="T72" fmla="*/ 4 w 10"/>
                <a:gd name="T73" fmla="*/ 15 h 15"/>
                <a:gd name="T74" fmla="*/ 4 w 10"/>
                <a:gd name="T75" fmla="*/ 14 h 15"/>
                <a:gd name="T76" fmla="*/ 4 w 10"/>
                <a:gd name="T77" fmla="*/ 15 h 15"/>
                <a:gd name="T78" fmla="*/ 4 w 10"/>
                <a:gd name="T79" fmla="*/ 14 h 15"/>
                <a:gd name="T80" fmla="*/ 4 w 10"/>
                <a:gd name="T81" fmla="*/ 15 h 15"/>
                <a:gd name="T82" fmla="*/ 4 w 10"/>
                <a:gd name="T83" fmla="*/ 14 h 15"/>
                <a:gd name="T84" fmla="*/ 8 w 10"/>
                <a:gd name="T85" fmla="*/ 15 h 15"/>
                <a:gd name="T86" fmla="*/ 4 w 10"/>
                <a:gd name="T87" fmla="*/ 14 h 15"/>
                <a:gd name="T88" fmla="*/ 9 w 10"/>
                <a:gd name="T89" fmla="*/ 12 h 15"/>
                <a:gd name="T90" fmla="*/ 8 w 10"/>
                <a:gd name="T91" fmla="*/ 15 h 15"/>
                <a:gd name="T92" fmla="*/ 10 w 10"/>
                <a:gd name="T93" fmla="*/ 12 h 15"/>
                <a:gd name="T94" fmla="*/ 9 w 10"/>
                <a:gd name="T95" fmla="*/ 12 h 15"/>
                <a:gd name="T96" fmla="*/ 9 w 10"/>
                <a:gd name="T97" fmla="*/ 12 h 15"/>
                <a:gd name="T98" fmla="*/ 10 w 10"/>
                <a:gd name="T99" fmla="*/ 12 h 15"/>
                <a:gd name="T100" fmla="*/ 9 w 10"/>
                <a:gd name="T101" fmla="*/ 12 h 15"/>
                <a:gd name="T102" fmla="*/ 10 w 10"/>
                <a:gd name="T103" fmla="*/ 12 h 15"/>
                <a:gd name="T104" fmla="*/ 10 w 10"/>
                <a:gd name="T105" fmla="*/ 12 h 15"/>
                <a:gd name="T106" fmla="*/ 8 w 10"/>
                <a:gd name="T107" fmla="*/ 8 h 15"/>
                <a:gd name="T108" fmla="*/ 10 w 10"/>
                <a:gd name="T109" fmla="*/ 12 h 15"/>
                <a:gd name="T110" fmla="*/ 8 w 10"/>
                <a:gd name="T111" fmla="*/ 8 h 15"/>
                <a:gd name="T112" fmla="*/ 10 w 10"/>
                <a:gd name="T113" fmla="*/ 2 h 15"/>
                <a:gd name="T114" fmla="*/ 8 w 10"/>
                <a:gd name="T11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15">
                  <a:moveTo>
                    <a:pt x="9" y="2"/>
                  </a:moveTo>
                  <a:cubicBezTo>
                    <a:pt x="9" y="2"/>
                    <a:pt x="9" y="2"/>
                    <a:pt x="9" y="2"/>
                  </a:cubicBezTo>
                  <a:lnTo>
                    <a:pt x="9" y="1"/>
                  </a:lnTo>
                  <a:cubicBezTo>
                    <a:pt x="9" y="1"/>
                    <a:pt x="10" y="1"/>
                    <a:pt x="10" y="1"/>
                  </a:cubicBezTo>
                  <a:lnTo>
                    <a:pt x="9" y="2"/>
                  </a:lnTo>
                  <a:close/>
                  <a:moveTo>
                    <a:pt x="9" y="2"/>
                  </a:moveTo>
                  <a:cubicBezTo>
                    <a:pt x="8" y="1"/>
                    <a:pt x="7" y="1"/>
                    <a:pt x="5" y="1"/>
                  </a:cubicBezTo>
                  <a:lnTo>
                    <a:pt x="5" y="0"/>
                  </a:lnTo>
                  <a:cubicBezTo>
                    <a:pt x="7" y="0"/>
                    <a:pt x="8" y="0"/>
                    <a:pt x="9" y="1"/>
                  </a:cubicBezTo>
                  <a:lnTo>
                    <a:pt x="9" y="2"/>
                  </a:lnTo>
                  <a:close/>
                  <a:moveTo>
                    <a:pt x="5" y="1"/>
                  </a:moveTo>
                  <a:cubicBezTo>
                    <a:pt x="4" y="1"/>
                    <a:pt x="3" y="2"/>
                    <a:pt x="2" y="2"/>
                  </a:cubicBezTo>
                  <a:lnTo>
                    <a:pt x="2" y="1"/>
                  </a:lnTo>
                  <a:cubicBezTo>
                    <a:pt x="2" y="0"/>
                    <a:pt x="4" y="0"/>
                    <a:pt x="5" y="0"/>
                  </a:cubicBezTo>
                  <a:lnTo>
                    <a:pt x="5" y="1"/>
                  </a:lnTo>
                  <a:close/>
                  <a:moveTo>
                    <a:pt x="2" y="1"/>
                  </a:moveTo>
                  <a:lnTo>
                    <a:pt x="2" y="1"/>
                  </a:lnTo>
                  <a:lnTo>
                    <a:pt x="2" y="2"/>
                  </a:lnTo>
                  <a:lnTo>
                    <a:pt x="2" y="1"/>
                  </a:lnTo>
                  <a:close/>
                  <a:moveTo>
                    <a:pt x="2" y="2"/>
                  </a:moveTo>
                  <a:cubicBezTo>
                    <a:pt x="2" y="2"/>
                    <a:pt x="2" y="2"/>
                    <a:pt x="2" y="2"/>
                  </a:cubicBezTo>
                  <a:lnTo>
                    <a:pt x="1" y="1"/>
                  </a:lnTo>
                  <a:cubicBezTo>
                    <a:pt x="1" y="1"/>
                    <a:pt x="1" y="1"/>
                    <a:pt x="2" y="1"/>
                  </a:cubicBezTo>
                  <a:lnTo>
                    <a:pt x="2" y="2"/>
                  </a:lnTo>
                  <a:close/>
                  <a:moveTo>
                    <a:pt x="1" y="1"/>
                  </a:moveTo>
                  <a:lnTo>
                    <a:pt x="1" y="1"/>
                  </a:lnTo>
                  <a:lnTo>
                    <a:pt x="2" y="2"/>
                  </a:lnTo>
                  <a:lnTo>
                    <a:pt x="1" y="1"/>
                  </a:lnTo>
                  <a:close/>
                  <a:moveTo>
                    <a:pt x="2" y="2"/>
                  </a:moveTo>
                  <a:cubicBezTo>
                    <a:pt x="1" y="4"/>
                    <a:pt x="1" y="6"/>
                    <a:pt x="1" y="9"/>
                  </a:cubicBezTo>
                  <a:lnTo>
                    <a:pt x="0" y="9"/>
                  </a:lnTo>
                  <a:cubicBezTo>
                    <a:pt x="0" y="6"/>
                    <a:pt x="0" y="4"/>
                    <a:pt x="1" y="1"/>
                  </a:cubicBezTo>
                  <a:lnTo>
                    <a:pt x="2" y="2"/>
                  </a:lnTo>
                  <a:close/>
                  <a:moveTo>
                    <a:pt x="1" y="9"/>
                  </a:moveTo>
                  <a:cubicBezTo>
                    <a:pt x="1" y="9"/>
                    <a:pt x="1" y="10"/>
                    <a:pt x="1" y="11"/>
                  </a:cubicBezTo>
                  <a:lnTo>
                    <a:pt x="0" y="11"/>
                  </a:lnTo>
                  <a:cubicBezTo>
                    <a:pt x="0" y="10"/>
                    <a:pt x="0" y="9"/>
                    <a:pt x="0" y="9"/>
                  </a:cubicBezTo>
                  <a:lnTo>
                    <a:pt x="1" y="9"/>
                  </a:lnTo>
                  <a:close/>
                  <a:moveTo>
                    <a:pt x="1" y="11"/>
                  </a:moveTo>
                  <a:lnTo>
                    <a:pt x="1" y="11"/>
                  </a:lnTo>
                  <a:lnTo>
                    <a:pt x="1" y="11"/>
                  </a:lnTo>
                  <a:close/>
                  <a:moveTo>
                    <a:pt x="1" y="11"/>
                  </a:moveTo>
                  <a:lnTo>
                    <a:pt x="1" y="11"/>
                  </a:lnTo>
                  <a:lnTo>
                    <a:pt x="0" y="11"/>
                  </a:lnTo>
                  <a:lnTo>
                    <a:pt x="0" y="11"/>
                  </a:lnTo>
                  <a:lnTo>
                    <a:pt x="1" y="11"/>
                  </a:lnTo>
                  <a:close/>
                  <a:moveTo>
                    <a:pt x="0" y="11"/>
                  </a:moveTo>
                  <a:lnTo>
                    <a:pt x="0" y="11"/>
                  </a:lnTo>
                  <a:lnTo>
                    <a:pt x="1" y="11"/>
                  </a:lnTo>
                  <a:lnTo>
                    <a:pt x="0" y="11"/>
                  </a:lnTo>
                  <a:close/>
                  <a:moveTo>
                    <a:pt x="1" y="11"/>
                  </a:moveTo>
                  <a:cubicBezTo>
                    <a:pt x="1" y="12"/>
                    <a:pt x="1" y="12"/>
                    <a:pt x="1" y="12"/>
                  </a:cubicBezTo>
                  <a:lnTo>
                    <a:pt x="0" y="12"/>
                  </a:lnTo>
                  <a:cubicBezTo>
                    <a:pt x="0" y="12"/>
                    <a:pt x="0" y="12"/>
                    <a:pt x="0" y="11"/>
                  </a:cubicBezTo>
                  <a:lnTo>
                    <a:pt x="1" y="11"/>
                  </a:lnTo>
                  <a:close/>
                  <a:moveTo>
                    <a:pt x="1" y="12"/>
                  </a:moveTo>
                  <a:lnTo>
                    <a:pt x="1" y="12"/>
                  </a:lnTo>
                  <a:lnTo>
                    <a:pt x="1" y="12"/>
                  </a:lnTo>
                  <a:close/>
                  <a:moveTo>
                    <a:pt x="1" y="12"/>
                  </a:moveTo>
                  <a:cubicBezTo>
                    <a:pt x="1" y="12"/>
                    <a:pt x="1" y="12"/>
                    <a:pt x="2" y="12"/>
                  </a:cubicBezTo>
                  <a:lnTo>
                    <a:pt x="0" y="13"/>
                  </a:lnTo>
                  <a:cubicBezTo>
                    <a:pt x="0" y="13"/>
                    <a:pt x="0" y="12"/>
                    <a:pt x="0" y="12"/>
                  </a:cubicBezTo>
                  <a:lnTo>
                    <a:pt x="1" y="12"/>
                  </a:lnTo>
                  <a:close/>
                  <a:moveTo>
                    <a:pt x="2" y="12"/>
                  </a:moveTo>
                  <a:lnTo>
                    <a:pt x="2" y="12"/>
                  </a:lnTo>
                  <a:lnTo>
                    <a:pt x="1" y="13"/>
                  </a:lnTo>
                  <a:lnTo>
                    <a:pt x="2" y="12"/>
                  </a:lnTo>
                  <a:close/>
                  <a:moveTo>
                    <a:pt x="2" y="12"/>
                  </a:moveTo>
                  <a:cubicBezTo>
                    <a:pt x="2" y="13"/>
                    <a:pt x="3" y="14"/>
                    <a:pt x="4" y="14"/>
                  </a:cubicBezTo>
                  <a:lnTo>
                    <a:pt x="4" y="15"/>
                  </a:lnTo>
                  <a:cubicBezTo>
                    <a:pt x="2" y="15"/>
                    <a:pt x="1" y="14"/>
                    <a:pt x="0" y="13"/>
                  </a:cubicBezTo>
                  <a:lnTo>
                    <a:pt x="2" y="12"/>
                  </a:lnTo>
                  <a:close/>
                  <a:moveTo>
                    <a:pt x="4" y="15"/>
                  </a:moveTo>
                  <a:lnTo>
                    <a:pt x="4" y="15"/>
                  </a:lnTo>
                  <a:lnTo>
                    <a:pt x="4" y="15"/>
                  </a:lnTo>
                  <a:close/>
                  <a:moveTo>
                    <a:pt x="4" y="14"/>
                  </a:moveTo>
                  <a:lnTo>
                    <a:pt x="4" y="14"/>
                  </a:lnTo>
                  <a:lnTo>
                    <a:pt x="4" y="15"/>
                  </a:lnTo>
                  <a:lnTo>
                    <a:pt x="4" y="15"/>
                  </a:lnTo>
                  <a:lnTo>
                    <a:pt x="4" y="14"/>
                  </a:lnTo>
                  <a:close/>
                  <a:moveTo>
                    <a:pt x="4" y="15"/>
                  </a:moveTo>
                  <a:lnTo>
                    <a:pt x="4" y="15"/>
                  </a:lnTo>
                  <a:lnTo>
                    <a:pt x="4" y="15"/>
                  </a:lnTo>
                  <a:close/>
                  <a:moveTo>
                    <a:pt x="4" y="14"/>
                  </a:moveTo>
                  <a:cubicBezTo>
                    <a:pt x="5" y="14"/>
                    <a:pt x="6" y="14"/>
                    <a:pt x="7" y="14"/>
                  </a:cubicBezTo>
                  <a:lnTo>
                    <a:pt x="8" y="15"/>
                  </a:lnTo>
                  <a:cubicBezTo>
                    <a:pt x="6" y="15"/>
                    <a:pt x="5" y="15"/>
                    <a:pt x="4" y="15"/>
                  </a:cubicBezTo>
                  <a:lnTo>
                    <a:pt x="4" y="14"/>
                  </a:lnTo>
                  <a:close/>
                  <a:moveTo>
                    <a:pt x="7" y="14"/>
                  </a:moveTo>
                  <a:cubicBezTo>
                    <a:pt x="8" y="13"/>
                    <a:pt x="9" y="13"/>
                    <a:pt x="9" y="12"/>
                  </a:cubicBezTo>
                  <a:lnTo>
                    <a:pt x="10" y="12"/>
                  </a:lnTo>
                  <a:cubicBezTo>
                    <a:pt x="10" y="14"/>
                    <a:pt x="9" y="14"/>
                    <a:pt x="8" y="15"/>
                  </a:cubicBezTo>
                  <a:lnTo>
                    <a:pt x="7" y="14"/>
                  </a:lnTo>
                  <a:close/>
                  <a:moveTo>
                    <a:pt x="10" y="12"/>
                  </a:moveTo>
                  <a:lnTo>
                    <a:pt x="10" y="12"/>
                  </a:lnTo>
                  <a:lnTo>
                    <a:pt x="9" y="12"/>
                  </a:lnTo>
                  <a:lnTo>
                    <a:pt x="10" y="12"/>
                  </a:lnTo>
                  <a:close/>
                  <a:moveTo>
                    <a:pt x="9" y="12"/>
                  </a:moveTo>
                  <a:lnTo>
                    <a:pt x="9" y="12"/>
                  </a:lnTo>
                  <a:lnTo>
                    <a:pt x="10" y="12"/>
                  </a:lnTo>
                  <a:lnTo>
                    <a:pt x="10" y="12"/>
                  </a:lnTo>
                  <a:lnTo>
                    <a:pt x="9" y="12"/>
                  </a:lnTo>
                  <a:close/>
                  <a:moveTo>
                    <a:pt x="10" y="12"/>
                  </a:moveTo>
                  <a:lnTo>
                    <a:pt x="10" y="12"/>
                  </a:lnTo>
                  <a:lnTo>
                    <a:pt x="9" y="12"/>
                  </a:lnTo>
                  <a:lnTo>
                    <a:pt x="10" y="12"/>
                  </a:lnTo>
                  <a:close/>
                  <a:moveTo>
                    <a:pt x="9" y="12"/>
                  </a:moveTo>
                  <a:cubicBezTo>
                    <a:pt x="9" y="11"/>
                    <a:pt x="9" y="10"/>
                    <a:pt x="8" y="8"/>
                  </a:cubicBezTo>
                  <a:lnTo>
                    <a:pt x="10" y="8"/>
                  </a:lnTo>
                  <a:cubicBezTo>
                    <a:pt x="10" y="9"/>
                    <a:pt x="10" y="11"/>
                    <a:pt x="10" y="12"/>
                  </a:cubicBezTo>
                  <a:lnTo>
                    <a:pt x="9" y="12"/>
                  </a:lnTo>
                  <a:close/>
                  <a:moveTo>
                    <a:pt x="8" y="8"/>
                  </a:moveTo>
                  <a:cubicBezTo>
                    <a:pt x="8" y="6"/>
                    <a:pt x="8" y="5"/>
                    <a:pt x="9" y="1"/>
                  </a:cubicBezTo>
                  <a:lnTo>
                    <a:pt x="10" y="2"/>
                  </a:lnTo>
                  <a:cubicBezTo>
                    <a:pt x="9" y="5"/>
                    <a:pt x="9" y="6"/>
                    <a:pt x="10" y="8"/>
                  </a:cubicBezTo>
                  <a:lnTo>
                    <a:pt x="8"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4" name="Freeform 904"/>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5" name="Freeform 905"/>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26" name="Freeform 906"/>
            <p:cNvSpPr>
              <a:spLocks noEditPoints="1"/>
            </p:cNvSpPr>
            <p:nvPr/>
          </p:nvSpPr>
          <p:spPr bwMode="auto">
            <a:xfrm>
              <a:off x="2579" y="1743"/>
              <a:ext cx="89" cy="90"/>
            </a:xfrm>
            <a:custGeom>
              <a:avLst/>
              <a:gdLst>
                <a:gd name="T0" fmla="*/ 15 w 16"/>
                <a:gd name="T1" fmla="*/ 4 h 16"/>
                <a:gd name="T2" fmla="*/ 15 w 16"/>
                <a:gd name="T3" fmla="*/ 3 h 16"/>
                <a:gd name="T4" fmla="*/ 15 w 16"/>
                <a:gd name="T5" fmla="*/ 4 h 16"/>
                <a:gd name="T6" fmla="*/ 15 w 16"/>
                <a:gd name="T7" fmla="*/ 4 h 16"/>
                <a:gd name="T8" fmla="*/ 13 w 16"/>
                <a:gd name="T9" fmla="*/ 4 h 16"/>
                <a:gd name="T10" fmla="*/ 15 w 16"/>
                <a:gd name="T11" fmla="*/ 3 h 16"/>
                <a:gd name="T12" fmla="*/ 13 w 16"/>
                <a:gd name="T13" fmla="*/ 4 h 16"/>
                <a:gd name="T14" fmla="*/ 12 w 16"/>
                <a:gd name="T15" fmla="*/ 2 h 16"/>
                <a:gd name="T16" fmla="*/ 13 w 16"/>
                <a:gd name="T17" fmla="*/ 4 h 16"/>
                <a:gd name="T18" fmla="*/ 3 w 16"/>
                <a:gd name="T19" fmla="*/ 3 h 16"/>
                <a:gd name="T20" fmla="*/ 12 w 16"/>
                <a:gd name="T21" fmla="*/ 2 h 16"/>
                <a:gd name="T22" fmla="*/ 3 w 16"/>
                <a:gd name="T23" fmla="*/ 3 h 16"/>
                <a:gd name="T24" fmla="*/ 3 w 16"/>
                <a:gd name="T25" fmla="*/ 2 h 16"/>
                <a:gd name="T26" fmla="*/ 3 w 16"/>
                <a:gd name="T27" fmla="*/ 3 h 16"/>
                <a:gd name="T28" fmla="*/ 4 w 16"/>
                <a:gd name="T29" fmla="*/ 10 h 16"/>
                <a:gd name="T30" fmla="*/ 3 w 16"/>
                <a:gd name="T31" fmla="*/ 3 h 16"/>
                <a:gd name="T32" fmla="*/ 8 w 16"/>
                <a:gd name="T33" fmla="*/ 12 h 16"/>
                <a:gd name="T34" fmla="*/ 4 w 16"/>
                <a:gd name="T35" fmla="*/ 10 h 16"/>
                <a:gd name="T36" fmla="*/ 8 w 16"/>
                <a:gd name="T37" fmla="*/ 12 h 16"/>
                <a:gd name="T38" fmla="*/ 7 w 16"/>
                <a:gd name="T39" fmla="*/ 12 h 16"/>
                <a:gd name="T40" fmla="*/ 8 w 16"/>
                <a:gd name="T41" fmla="*/ 12 h 16"/>
                <a:gd name="T42" fmla="*/ 8 w 16"/>
                <a:gd name="T43" fmla="*/ 14 h 16"/>
                <a:gd name="T44" fmla="*/ 8 w 16"/>
                <a:gd name="T45" fmla="*/ 12 h 16"/>
                <a:gd name="T46" fmla="*/ 11 w 16"/>
                <a:gd name="T47" fmla="*/ 15 h 16"/>
                <a:gd name="T48" fmla="*/ 8 w 16"/>
                <a:gd name="T49" fmla="*/ 14 h 16"/>
                <a:gd name="T50" fmla="*/ 11 w 16"/>
                <a:gd name="T51" fmla="*/ 15 h 16"/>
                <a:gd name="T52" fmla="*/ 14 w 16"/>
                <a:gd name="T53" fmla="*/ 16 h 16"/>
                <a:gd name="T54" fmla="*/ 11 w 16"/>
                <a:gd name="T55" fmla="*/ 15 h 16"/>
                <a:gd name="T56" fmla="*/ 14 w 16"/>
                <a:gd name="T57" fmla="*/ 14 h 16"/>
                <a:gd name="T58" fmla="*/ 14 w 16"/>
                <a:gd name="T59" fmla="*/ 16 h 16"/>
                <a:gd name="T60" fmla="*/ 14 w 16"/>
                <a:gd name="T61" fmla="*/ 14 h 16"/>
                <a:gd name="T62" fmla="*/ 14 w 16"/>
                <a:gd name="T63" fmla="*/ 15 h 16"/>
                <a:gd name="T64" fmla="*/ 14 w 16"/>
                <a:gd name="T65" fmla="*/ 14 h 16"/>
                <a:gd name="T66" fmla="*/ 16 w 16"/>
                <a:gd name="T67" fmla="*/ 10 h 16"/>
                <a:gd name="T68" fmla="*/ 14 w 16"/>
                <a:gd name="T69" fmla="*/ 14 h 16"/>
                <a:gd name="T70" fmla="*/ 14 w 16"/>
                <a:gd name="T71" fmla="*/ 4 h 16"/>
                <a:gd name="T72" fmla="*/ 16 w 16"/>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6">
                  <a:moveTo>
                    <a:pt x="15" y="4"/>
                  </a:moveTo>
                  <a:lnTo>
                    <a:pt x="15" y="4"/>
                  </a:lnTo>
                  <a:lnTo>
                    <a:pt x="15" y="3"/>
                  </a:lnTo>
                  <a:lnTo>
                    <a:pt x="15" y="3"/>
                  </a:lnTo>
                  <a:lnTo>
                    <a:pt x="15" y="4"/>
                  </a:lnTo>
                  <a:close/>
                  <a:moveTo>
                    <a:pt x="15" y="4"/>
                  </a:moveTo>
                  <a:lnTo>
                    <a:pt x="15" y="4"/>
                  </a:lnTo>
                  <a:lnTo>
                    <a:pt x="15" y="4"/>
                  </a:lnTo>
                  <a:close/>
                  <a:moveTo>
                    <a:pt x="15" y="4"/>
                  </a:moveTo>
                  <a:cubicBezTo>
                    <a:pt x="14" y="4"/>
                    <a:pt x="14" y="4"/>
                    <a:pt x="13" y="4"/>
                  </a:cubicBezTo>
                  <a:lnTo>
                    <a:pt x="14" y="3"/>
                  </a:lnTo>
                  <a:cubicBezTo>
                    <a:pt x="14" y="3"/>
                    <a:pt x="15" y="3"/>
                    <a:pt x="15" y="3"/>
                  </a:cubicBezTo>
                  <a:lnTo>
                    <a:pt x="15" y="4"/>
                  </a:lnTo>
                  <a:close/>
                  <a:moveTo>
                    <a:pt x="13" y="4"/>
                  </a:moveTo>
                  <a:cubicBezTo>
                    <a:pt x="13" y="4"/>
                    <a:pt x="12" y="4"/>
                    <a:pt x="11" y="3"/>
                  </a:cubicBezTo>
                  <a:lnTo>
                    <a:pt x="12" y="2"/>
                  </a:lnTo>
                  <a:cubicBezTo>
                    <a:pt x="12" y="2"/>
                    <a:pt x="13" y="2"/>
                    <a:pt x="14" y="3"/>
                  </a:cubicBezTo>
                  <a:lnTo>
                    <a:pt x="13" y="4"/>
                  </a:lnTo>
                  <a:close/>
                  <a:moveTo>
                    <a:pt x="11" y="3"/>
                  </a:moveTo>
                  <a:cubicBezTo>
                    <a:pt x="8" y="2"/>
                    <a:pt x="4" y="2"/>
                    <a:pt x="3" y="3"/>
                  </a:cubicBezTo>
                  <a:lnTo>
                    <a:pt x="2" y="2"/>
                  </a:lnTo>
                  <a:cubicBezTo>
                    <a:pt x="3" y="0"/>
                    <a:pt x="8" y="1"/>
                    <a:pt x="12" y="2"/>
                  </a:cubicBezTo>
                  <a:lnTo>
                    <a:pt x="11" y="3"/>
                  </a:lnTo>
                  <a:close/>
                  <a:moveTo>
                    <a:pt x="3" y="3"/>
                  </a:moveTo>
                  <a:lnTo>
                    <a:pt x="3" y="3"/>
                  </a:lnTo>
                  <a:lnTo>
                    <a:pt x="3" y="2"/>
                  </a:lnTo>
                  <a:lnTo>
                    <a:pt x="3" y="3"/>
                  </a:lnTo>
                  <a:close/>
                  <a:moveTo>
                    <a:pt x="3" y="3"/>
                  </a:moveTo>
                  <a:cubicBezTo>
                    <a:pt x="2" y="5"/>
                    <a:pt x="4" y="7"/>
                    <a:pt x="5" y="9"/>
                  </a:cubicBezTo>
                  <a:lnTo>
                    <a:pt x="4" y="10"/>
                  </a:lnTo>
                  <a:cubicBezTo>
                    <a:pt x="2" y="7"/>
                    <a:pt x="0" y="5"/>
                    <a:pt x="2" y="2"/>
                  </a:cubicBezTo>
                  <a:lnTo>
                    <a:pt x="3" y="3"/>
                  </a:lnTo>
                  <a:close/>
                  <a:moveTo>
                    <a:pt x="5" y="9"/>
                  </a:moveTo>
                  <a:cubicBezTo>
                    <a:pt x="6" y="10"/>
                    <a:pt x="7" y="11"/>
                    <a:pt x="8" y="12"/>
                  </a:cubicBezTo>
                  <a:lnTo>
                    <a:pt x="6" y="13"/>
                  </a:lnTo>
                  <a:cubicBezTo>
                    <a:pt x="6" y="12"/>
                    <a:pt x="5" y="11"/>
                    <a:pt x="4" y="10"/>
                  </a:cubicBezTo>
                  <a:lnTo>
                    <a:pt x="5" y="9"/>
                  </a:lnTo>
                  <a:close/>
                  <a:moveTo>
                    <a:pt x="8" y="12"/>
                  </a:moveTo>
                  <a:lnTo>
                    <a:pt x="8" y="12"/>
                  </a:lnTo>
                  <a:lnTo>
                    <a:pt x="7" y="12"/>
                  </a:lnTo>
                  <a:lnTo>
                    <a:pt x="8" y="12"/>
                  </a:lnTo>
                  <a:close/>
                  <a:moveTo>
                    <a:pt x="8" y="12"/>
                  </a:moveTo>
                  <a:cubicBezTo>
                    <a:pt x="8" y="13"/>
                    <a:pt x="8" y="13"/>
                    <a:pt x="9" y="13"/>
                  </a:cubicBezTo>
                  <a:lnTo>
                    <a:pt x="8" y="14"/>
                  </a:lnTo>
                  <a:cubicBezTo>
                    <a:pt x="7" y="14"/>
                    <a:pt x="7" y="13"/>
                    <a:pt x="6" y="13"/>
                  </a:cubicBezTo>
                  <a:lnTo>
                    <a:pt x="8" y="12"/>
                  </a:lnTo>
                  <a:close/>
                  <a:moveTo>
                    <a:pt x="9" y="13"/>
                  </a:moveTo>
                  <a:cubicBezTo>
                    <a:pt x="9" y="14"/>
                    <a:pt x="10" y="14"/>
                    <a:pt x="11" y="15"/>
                  </a:cubicBezTo>
                  <a:lnTo>
                    <a:pt x="11" y="16"/>
                  </a:lnTo>
                  <a:cubicBezTo>
                    <a:pt x="10" y="16"/>
                    <a:pt x="9" y="15"/>
                    <a:pt x="8" y="14"/>
                  </a:cubicBezTo>
                  <a:lnTo>
                    <a:pt x="9" y="13"/>
                  </a:lnTo>
                  <a:close/>
                  <a:moveTo>
                    <a:pt x="11" y="15"/>
                  </a:moveTo>
                  <a:cubicBezTo>
                    <a:pt x="12" y="15"/>
                    <a:pt x="13" y="15"/>
                    <a:pt x="13" y="15"/>
                  </a:cubicBezTo>
                  <a:lnTo>
                    <a:pt x="14" y="16"/>
                  </a:lnTo>
                  <a:cubicBezTo>
                    <a:pt x="13" y="16"/>
                    <a:pt x="12" y="16"/>
                    <a:pt x="11" y="16"/>
                  </a:cubicBezTo>
                  <a:lnTo>
                    <a:pt x="11" y="15"/>
                  </a:lnTo>
                  <a:close/>
                  <a:moveTo>
                    <a:pt x="13" y="15"/>
                  </a:moveTo>
                  <a:cubicBezTo>
                    <a:pt x="13" y="15"/>
                    <a:pt x="14" y="14"/>
                    <a:pt x="14" y="14"/>
                  </a:cubicBezTo>
                  <a:lnTo>
                    <a:pt x="15" y="15"/>
                  </a:lnTo>
                  <a:cubicBezTo>
                    <a:pt x="15" y="15"/>
                    <a:pt x="14" y="16"/>
                    <a:pt x="14" y="16"/>
                  </a:cubicBezTo>
                  <a:lnTo>
                    <a:pt x="13" y="15"/>
                  </a:lnTo>
                  <a:close/>
                  <a:moveTo>
                    <a:pt x="14" y="14"/>
                  </a:moveTo>
                  <a:lnTo>
                    <a:pt x="14" y="14"/>
                  </a:lnTo>
                  <a:lnTo>
                    <a:pt x="14" y="15"/>
                  </a:lnTo>
                  <a:lnTo>
                    <a:pt x="14" y="14"/>
                  </a:lnTo>
                  <a:close/>
                  <a:moveTo>
                    <a:pt x="14" y="14"/>
                  </a:moveTo>
                  <a:cubicBezTo>
                    <a:pt x="15" y="13"/>
                    <a:pt x="15" y="11"/>
                    <a:pt x="15" y="10"/>
                  </a:cubicBezTo>
                  <a:lnTo>
                    <a:pt x="16" y="10"/>
                  </a:lnTo>
                  <a:cubicBezTo>
                    <a:pt x="16" y="12"/>
                    <a:pt x="16" y="14"/>
                    <a:pt x="15" y="15"/>
                  </a:cubicBezTo>
                  <a:lnTo>
                    <a:pt x="14" y="14"/>
                  </a:lnTo>
                  <a:close/>
                  <a:moveTo>
                    <a:pt x="15" y="10"/>
                  </a:moveTo>
                  <a:cubicBezTo>
                    <a:pt x="15" y="8"/>
                    <a:pt x="15" y="6"/>
                    <a:pt x="14" y="4"/>
                  </a:cubicBezTo>
                  <a:lnTo>
                    <a:pt x="16" y="4"/>
                  </a:lnTo>
                  <a:cubicBezTo>
                    <a:pt x="16" y="6"/>
                    <a:pt x="16" y="8"/>
                    <a:pt x="16" y="10"/>
                  </a:cubicBezTo>
                  <a:lnTo>
                    <a:pt x="15"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7" name="Freeform 907"/>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28" name="Freeform 908"/>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29" name="Freeform 909"/>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0" name="Freeform 910"/>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31" name="Freeform 911"/>
            <p:cNvSpPr>
              <a:spLocks noEditPoints="1"/>
            </p:cNvSpPr>
            <p:nvPr/>
          </p:nvSpPr>
          <p:spPr bwMode="auto">
            <a:xfrm>
              <a:off x="2607" y="1833"/>
              <a:ext cx="139" cy="78"/>
            </a:xfrm>
            <a:custGeom>
              <a:avLst/>
              <a:gdLst>
                <a:gd name="T0" fmla="*/ 16 w 25"/>
                <a:gd name="T1" fmla="*/ 3 h 14"/>
                <a:gd name="T2" fmla="*/ 22 w 25"/>
                <a:gd name="T3" fmla="*/ 4 h 14"/>
                <a:gd name="T4" fmla="*/ 16 w 25"/>
                <a:gd name="T5" fmla="*/ 3 h 14"/>
                <a:gd name="T6" fmla="*/ 10 w 25"/>
                <a:gd name="T7" fmla="*/ 0 h 14"/>
                <a:gd name="T8" fmla="*/ 16 w 25"/>
                <a:gd name="T9" fmla="*/ 3 h 14"/>
                <a:gd name="T10" fmla="*/ 10 w 25"/>
                <a:gd name="T11" fmla="*/ 0 h 14"/>
                <a:gd name="T12" fmla="*/ 10 w 25"/>
                <a:gd name="T13" fmla="*/ 0 h 14"/>
                <a:gd name="T14" fmla="*/ 4 w 25"/>
                <a:gd name="T15" fmla="*/ 4 h 14"/>
                <a:gd name="T16" fmla="*/ 10 w 25"/>
                <a:gd name="T17" fmla="*/ 0 h 14"/>
                <a:gd name="T18" fmla="*/ 4 w 25"/>
                <a:gd name="T19" fmla="*/ 4 h 14"/>
                <a:gd name="T20" fmla="*/ 1 w 25"/>
                <a:gd name="T21" fmla="*/ 5 h 14"/>
                <a:gd name="T22" fmla="*/ 4 w 25"/>
                <a:gd name="T23" fmla="*/ 4 h 14"/>
                <a:gd name="T24" fmla="*/ 2 w 25"/>
                <a:gd name="T25" fmla="*/ 7 h 14"/>
                <a:gd name="T26" fmla="*/ 1 w 25"/>
                <a:gd name="T27" fmla="*/ 5 h 14"/>
                <a:gd name="T28" fmla="*/ 2 w 25"/>
                <a:gd name="T29" fmla="*/ 7 h 14"/>
                <a:gd name="T30" fmla="*/ 1 w 25"/>
                <a:gd name="T31" fmla="*/ 10 h 14"/>
                <a:gd name="T32" fmla="*/ 2 w 25"/>
                <a:gd name="T33" fmla="*/ 7 h 14"/>
                <a:gd name="T34" fmla="*/ 2 w 25"/>
                <a:gd name="T35" fmla="*/ 9 h 14"/>
                <a:gd name="T36" fmla="*/ 2 w 25"/>
                <a:gd name="T37" fmla="*/ 9 h 14"/>
                <a:gd name="T38" fmla="*/ 13 w 25"/>
                <a:gd name="T39" fmla="*/ 13 h 14"/>
                <a:gd name="T40" fmla="*/ 2 w 25"/>
                <a:gd name="T41" fmla="*/ 9 h 14"/>
                <a:gd name="T42" fmla="*/ 19 w 25"/>
                <a:gd name="T43" fmla="*/ 13 h 14"/>
                <a:gd name="T44" fmla="*/ 13 w 25"/>
                <a:gd name="T45" fmla="*/ 13 h 14"/>
                <a:gd name="T46" fmla="*/ 19 w 25"/>
                <a:gd name="T47" fmla="*/ 14 h 14"/>
                <a:gd name="T48" fmla="*/ 19 w 25"/>
                <a:gd name="T49" fmla="*/ 13 h 14"/>
                <a:gd name="T50" fmla="*/ 19 w 25"/>
                <a:gd name="T51" fmla="*/ 13 h 14"/>
                <a:gd name="T52" fmla="*/ 19 w 25"/>
                <a:gd name="T53" fmla="*/ 14 h 14"/>
                <a:gd name="T54" fmla="*/ 19 w 25"/>
                <a:gd name="T55" fmla="*/ 13 h 14"/>
                <a:gd name="T56" fmla="*/ 19 w 25"/>
                <a:gd name="T57" fmla="*/ 14 h 14"/>
                <a:gd name="T58" fmla="*/ 19 w 25"/>
                <a:gd name="T59" fmla="*/ 14 h 14"/>
                <a:gd name="T60" fmla="*/ 19 w 25"/>
                <a:gd name="T61" fmla="*/ 13 h 14"/>
                <a:gd name="T62" fmla="*/ 19 w 25"/>
                <a:gd name="T63" fmla="*/ 14 h 14"/>
                <a:gd name="T64" fmla="*/ 19 w 25"/>
                <a:gd name="T65" fmla="*/ 13 h 14"/>
                <a:gd name="T66" fmla="*/ 20 w 25"/>
                <a:gd name="T67" fmla="*/ 14 h 14"/>
                <a:gd name="T68" fmla="*/ 19 w 25"/>
                <a:gd name="T69" fmla="*/ 13 h 14"/>
                <a:gd name="T70" fmla="*/ 21 w 25"/>
                <a:gd name="T71" fmla="*/ 12 h 14"/>
                <a:gd name="T72" fmla="*/ 20 w 25"/>
                <a:gd name="T73" fmla="*/ 14 h 14"/>
                <a:gd name="T74" fmla="*/ 22 w 25"/>
                <a:gd name="T75" fmla="*/ 13 h 14"/>
                <a:gd name="T76" fmla="*/ 21 w 25"/>
                <a:gd name="T77" fmla="*/ 13 h 14"/>
                <a:gd name="T78" fmla="*/ 21 w 25"/>
                <a:gd name="T79" fmla="*/ 12 h 14"/>
                <a:gd name="T80" fmla="*/ 24 w 25"/>
                <a:gd name="T81" fmla="*/ 10 h 14"/>
                <a:gd name="T82" fmla="*/ 21 w 25"/>
                <a:gd name="T83" fmla="*/ 12 h 14"/>
                <a:gd name="T84" fmla="*/ 23 w 25"/>
                <a:gd name="T85" fmla="*/ 7 h 14"/>
                <a:gd name="T86" fmla="*/ 24 w 25"/>
                <a:gd name="T87" fmla="*/ 10 h 14"/>
                <a:gd name="T88" fmla="*/ 23 w 25"/>
                <a:gd name="T89" fmla="*/ 7 h 14"/>
                <a:gd name="T90" fmla="*/ 24 w 25"/>
                <a:gd name="T91" fmla="*/ 7 h 14"/>
                <a:gd name="T92" fmla="*/ 23 w 25"/>
                <a:gd name="T93" fmla="*/ 7 h 14"/>
                <a:gd name="T94" fmla="*/ 21 w 25"/>
                <a:gd name="T95" fmla="*/ 4 h 14"/>
                <a:gd name="T96" fmla="*/ 23 w 25"/>
                <a:gd name="T97" fmla="*/ 7 h 14"/>
                <a:gd name="T98" fmla="*/ 21 w 25"/>
                <a:gd name="T99" fmla="*/ 5 h 14"/>
                <a:gd name="T100" fmla="*/ 21 w 25"/>
                <a:gd name="T10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4">
                  <a:moveTo>
                    <a:pt x="21" y="5"/>
                  </a:moveTo>
                  <a:cubicBezTo>
                    <a:pt x="19" y="4"/>
                    <a:pt x="17" y="3"/>
                    <a:pt x="16" y="3"/>
                  </a:cubicBezTo>
                  <a:lnTo>
                    <a:pt x="16" y="1"/>
                  </a:lnTo>
                  <a:cubicBezTo>
                    <a:pt x="18" y="2"/>
                    <a:pt x="20" y="3"/>
                    <a:pt x="22" y="4"/>
                  </a:cubicBezTo>
                  <a:lnTo>
                    <a:pt x="21" y="5"/>
                  </a:lnTo>
                  <a:close/>
                  <a:moveTo>
                    <a:pt x="16" y="3"/>
                  </a:moveTo>
                  <a:cubicBezTo>
                    <a:pt x="14" y="2"/>
                    <a:pt x="12" y="2"/>
                    <a:pt x="10" y="2"/>
                  </a:cubicBezTo>
                  <a:lnTo>
                    <a:pt x="10" y="0"/>
                  </a:lnTo>
                  <a:cubicBezTo>
                    <a:pt x="12" y="0"/>
                    <a:pt x="14" y="1"/>
                    <a:pt x="16" y="1"/>
                  </a:cubicBezTo>
                  <a:lnTo>
                    <a:pt x="16" y="3"/>
                  </a:lnTo>
                  <a:close/>
                  <a:moveTo>
                    <a:pt x="10" y="0"/>
                  </a:moveTo>
                  <a:lnTo>
                    <a:pt x="10" y="0"/>
                  </a:lnTo>
                  <a:lnTo>
                    <a:pt x="10" y="1"/>
                  </a:lnTo>
                  <a:lnTo>
                    <a:pt x="10" y="0"/>
                  </a:lnTo>
                  <a:close/>
                  <a:moveTo>
                    <a:pt x="10" y="2"/>
                  </a:moveTo>
                  <a:cubicBezTo>
                    <a:pt x="8" y="2"/>
                    <a:pt x="5" y="3"/>
                    <a:pt x="4" y="4"/>
                  </a:cubicBezTo>
                  <a:lnTo>
                    <a:pt x="3" y="3"/>
                  </a:lnTo>
                  <a:cubicBezTo>
                    <a:pt x="5" y="1"/>
                    <a:pt x="7" y="0"/>
                    <a:pt x="10" y="0"/>
                  </a:cubicBezTo>
                  <a:lnTo>
                    <a:pt x="10" y="2"/>
                  </a:lnTo>
                  <a:close/>
                  <a:moveTo>
                    <a:pt x="4" y="4"/>
                  </a:moveTo>
                  <a:cubicBezTo>
                    <a:pt x="3" y="4"/>
                    <a:pt x="3" y="5"/>
                    <a:pt x="2" y="5"/>
                  </a:cubicBezTo>
                  <a:lnTo>
                    <a:pt x="1" y="5"/>
                  </a:lnTo>
                  <a:cubicBezTo>
                    <a:pt x="1" y="4"/>
                    <a:pt x="2" y="3"/>
                    <a:pt x="3" y="3"/>
                  </a:cubicBezTo>
                  <a:lnTo>
                    <a:pt x="4" y="4"/>
                  </a:lnTo>
                  <a:close/>
                  <a:moveTo>
                    <a:pt x="2" y="5"/>
                  </a:moveTo>
                  <a:cubicBezTo>
                    <a:pt x="2" y="6"/>
                    <a:pt x="2" y="6"/>
                    <a:pt x="2" y="7"/>
                  </a:cubicBezTo>
                  <a:lnTo>
                    <a:pt x="0" y="7"/>
                  </a:lnTo>
                  <a:cubicBezTo>
                    <a:pt x="0" y="6"/>
                    <a:pt x="1" y="5"/>
                    <a:pt x="1" y="5"/>
                  </a:cubicBezTo>
                  <a:lnTo>
                    <a:pt x="2" y="5"/>
                  </a:lnTo>
                  <a:close/>
                  <a:moveTo>
                    <a:pt x="2" y="7"/>
                  </a:moveTo>
                  <a:cubicBezTo>
                    <a:pt x="2" y="8"/>
                    <a:pt x="2" y="8"/>
                    <a:pt x="2" y="9"/>
                  </a:cubicBezTo>
                  <a:lnTo>
                    <a:pt x="1" y="10"/>
                  </a:lnTo>
                  <a:cubicBezTo>
                    <a:pt x="1" y="9"/>
                    <a:pt x="0" y="8"/>
                    <a:pt x="0" y="7"/>
                  </a:cubicBezTo>
                  <a:lnTo>
                    <a:pt x="2" y="7"/>
                  </a:lnTo>
                  <a:close/>
                  <a:moveTo>
                    <a:pt x="2" y="9"/>
                  </a:moveTo>
                  <a:lnTo>
                    <a:pt x="2" y="9"/>
                  </a:lnTo>
                  <a:lnTo>
                    <a:pt x="2" y="9"/>
                  </a:lnTo>
                  <a:close/>
                  <a:moveTo>
                    <a:pt x="2" y="9"/>
                  </a:moveTo>
                  <a:cubicBezTo>
                    <a:pt x="5" y="12"/>
                    <a:pt x="9" y="12"/>
                    <a:pt x="13" y="12"/>
                  </a:cubicBezTo>
                  <a:lnTo>
                    <a:pt x="13" y="13"/>
                  </a:lnTo>
                  <a:cubicBezTo>
                    <a:pt x="8" y="13"/>
                    <a:pt x="4" y="13"/>
                    <a:pt x="1" y="10"/>
                  </a:cubicBezTo>
                  <a:lnTo>
                    <a:pt x="2" y="9"/>
                  </a:lnTo>
                  <a:close/>
                  <a:moveTo>
                    <a:pt x="13" y="12"/>
                  </a:moveTo>
                  <a:cubicBezTo>
                    <a:pt x="15" y="12"/>
                    <a:pt x="17" y="12"/>
                    <a:pt x="19" y="13"/>
                  </a:cubicBezTo>
                  <a:lnTo>
                    <a:pt x="19" y="14"/>
                  </a:lnTo>
                  <a:cubicBezTo>
                    <a:pt x="17" y="13"/>
                    <a:pt x="15" y="13"/>
                    <a:pt x="13" y="13"/>
                  </a:cubicBezTo>
                  <a:lnTo>
                    <a:pt x="13" y="12"/>
                  </a:lnTo>
                  <a:close/>
                  <a:moveTo>
                    <a:pt x="19" y="14"/>
                  </a:moveTo>
                  <a:lnTo>
                    <a:pt x="19" y="14"/>
                  </a:lnTo>
                  <a:lnTo>
                    <a:pt x="19" y="13"/>
                  </a:lnTo>
                  <a:lnTo>
                    <a:pt x="19" y="14"/>
                  </a:lnTo>
                  <a:close/>
                  <a:moveTo>
                    <a:pt x="19" y="13"/>
                  </a:moveTo>
                  <a:lnTo>
                    <a:pt x="19" y="13"/>
                  </a:lnTo>
                  <a:lnTo>
                    <a:pt x="19" y="14"/>
                  </a:lnTo>
                  <a:lnTo>
                    <a:pt x="19" y="14"/>
                  </a:lnTo>
                  <a:lnTo>
                    <a:pt x="19" y="13"/>
                  </a:lnTo>
                  <a:close/>
                  <a:moveTo>
                    <a:pt x="19" y="14"/>
                  </a:moveTo>
                  <a:lnTo>
                    <a:pt x="19" y="14"/>
                  </a:lnTo>
                  <a:lnTo>
                    <a:pt x="19" y="13"/>
                  </a:lnTo>
                  <a:lnTo>
                    <a:pt x="19" y="14"/>
                  </a:lnTo>
                  <a:close/>
                  <a:moveTo>
                    <a:pt x="19" y="13"/>
                  </a:moveTo>
                  <a:cubicBezTo>
                    <a:pt x="19" y="13"/>
                    <a:pt x="19" y="13"/>
                    <a:pt x="19" y="13"/>
                  </a:cubicBezTo>
                  <a:lnTo>
                    <a:pt x="19" y="14"/>
                  </a:lnTo>
                  <a:cubicBezTo>
                    <a:pt x="19" y="14"/>
                    <a:pt x="19" y="14"/>
                    <a:pt x="19" y="14"/>
                  </a:cubicBezTo>
                  <a:lnTo>
                    <a:pt x="19" y="13"/>
                  </a:lnTo>
                  <a:close/>
                  <a:moveTo>
                    <a:pt x="19" y="13"/>
                  </a:moveTo>
                  <a:cubicBezTo>
                    <a:pt x="19" y="13"/>
                    <a:pt x="19" y="13"/>
                    <a:pt x="20" y="13"/>
                  </a:cubicBezTo>
                  <a:lnTo>
                    <a:pt x="20" y="14"/>
                  </a:lnTo>
                  <a:cubicBezTo>
                    <a:pt x="20" y="14"/>
                    <a:pt x="19" y="14"/>
                    <a:pt x="19" y="14"/>
                  </a:cubicBezTo>
                  <a:lnTo>
                    <a:pt x="19" y="13"/>
                  </a:lnTo>
                  <a:close/>
                  <a:moveTo>
                    <a:pt x="20" y="13"/>
                  </a:moveTo>
                  <a:cubicBezTo>
                    <a:pt x="20" y="13"/>
                    <a:pt x="21" y="12"/>
                    <a:pt x="21" y="12"/>
                  </a:cubicBezTo>
                  <a:lnTo>
                    <a:pt x="22" y="13"/>
                  </a:lnTo>
                  <a:cubicBezTo>
                    <a:pt x="21" y="14"/>
                    <a:pt x="21" y="14"/>
                    <a:pt x="20" y="14"/>
                  </a:cubicBezTo>
                  <a:lnTo>
                    <a:pt x="20" y="13"/>
                  </a:lnTo>
                  <a:close/>
                  <a:moveTo>
                    <a:pt x="22" y="13"/>
                  </a:moveTo>
                  <a:lnTo>
                    <a:pt x="22" y="13"/>
                  </a:lnTo>
                  <a:lnTo>
                    <a:pt x="21" y="13"/>
                  </a:lnTo>
                  <a:lnTo>
                    <a:pt x="22" y="13"/>
                  </a:lnTo>
                  <a:close/>
                  <a:moveTo>
                    <a:pt x="21" y="12"/>
                  </a:moveTo>
                  <a:cubicBezTo>
                    <a:pt x="22" y="11"/>
                    <a:pt x="22" y="10"/>
                    <a:pt x="23" y="9"/>
                  </a:cubicBezTo>
                  <a:lnTo>
                    <a:pt x="24" y="10"/>
                  </a:lnTo>
                  <a:cubicBezTo>
                    <a:pt x="23" y="11"/>
                    <a:pt x="23" y="12"/>
                    <a:pt x="22" y="13"/>
                  </a:cubicBezTo>
                  <a:lnTo>
                    <a:pt x="21" y="12"/>
                  </a:lnTo>
                  <a:close/>
                  <a:moveTo>
                    <a:pt x="23" y="9"/>
                  </a:moveTo>
                  <a:cubicBezTo>
                    <a:pt x="23" y="9"/>
                    <a:pt x="23" y="8"/>
                    <a:pt x="23" y="7"/>
                  </a:cubicBezTo>
                  <a:lnTo>
                    <a:pt x="24" y="7"/>
                  </a:lnTo>
                  <a:cubicBezTo>
                    <a:pt x="25" y="8"/>
                    <a:pt x="25" y="9"/>
                    <a:pt x="24" y="10"/>
                  </a:cubicBezTo>
                  <a:lnTo>
                    <a:pt x="23" y="9"/>
                  </a:lnTo>
                  <a:close/>
                  <a:moveTo>
                    <a:pt x="23" y="7"/>
                  </a:moveTo>
                  <a:lnTo>
                    <a:pt x="23" y="7"/>
                  </a:lnTo>
                  <a:lnTo>
                    <a:pt x="24" y="7"/>
                  </a:lnTo>
                  <a:lnTo>
                    <a:pt x="23" y="7"/>
                  </a:lnTo>
                  <a:close/>
                  <a:moveTo>
                    <a:pt x="23" y="7"/>
                  </a:moveTo>
                  <a:cubicBezTo>
                    <a:pt x="22" y="6"/>
                    <a:pt x="22" y="5"/>
                    <a:pt x="21" y="5"/>
                  </a:cubicBezTo>
                  <a:lnTo>
                    <a:pt x="21" y="4"/>
                  </a:lnTo>
                  <a:cubicBezTo>
                    <a:pt x="23" y="4"/>
                    <a:pt x="23" y="5"/>
                    <a:pt x="24" y="7"/>
                  </a:cubicBezTo>
                  <a:lnTo>
                    <a:pt x="23" y="7"/>
                  </a:lnTo>
                  <a:close/>
                  <a:moveTo>
                    <a:pt x="21" y="5"/>
                  </a:moveTo>
                  <a:lnTo>
                    <a:pt x="21" y="5"/>
                  </a:lnTo>
                  <a:lnTo>
                    <a:pt x="21" y="4"/>
                  </a:lnTo>
                  <a:lnTo>
                    <a:pt x="21" y="4"/>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2" name="Freeform 912"/>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3" name="Freeform 913"/>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34" name="Freeform 914"/>
            <p:cNvSpPr>
              <a:spLocks noEditPoints="1"/>
            </p:cNvSpPr>
            <p:nvPr/>
          </p:nvSpPr>
          <p:spPr bwMode="auto">
            <a:xfrm>
              <a:off x="2724" y="1855"/>
              <a:ext cx="84" cy="95"/>
            </a:xfrm>
            <a:custGeom>
              <a:avLst/>
              <a:gdLst>
                <a:gd name="T0" fmla="*/ 15 w 15"/>
                <a:gd name="T1" fmla="*/ 1 h 17"/>
                <a:gd name="T2" fmla="*/ 10 w 15"/>
                <a:gd name="T3" fmla="*/ 4 h 17"/>
                <a:gd name="T4" fmla="*/ 10 w 15"/>
                <a:gd name="T5" fmla="*/ 2 h 17"/>
                <a:gd name="T6" fmla="*/ 14 w 15"/>
                <a:gd name="T7" fmla="*/ 0 h 17"/>
                <a:gd name="T8" fmla="*/ 15 w 15"/>
                <a:gd name="T9" fmla="*/ 1 h 17"/>
                <a:gd name="T10" fmla="*/ 10 w 15"/>
                <a:gd name="T11" fmla="*/ 4 h 17"/>
                <a:gd name="T12" fmla="*/ 7 w 15"/>
                <a:gd name="T13" fmla="*/ 5 h 17"/>
                <a:gd name="T14" fmla="*/ 6 w 15"/>
                <a:gd name="T15" fmla="*/ 4 h 17"/>
                <a:gd name="T16" fmla="*/ 10 w 15"/>
                <a:gd name="T17" fmla="*/ 2 h 17"/>
                <a:gd name="T18" fmla="*/ 10 w 15"/>
                <a:gd name="T19" fmla="*/ 4 h 17"/>
                <a:gd name="T20" fmla="*/ 7 w 15"/>
                <a:gd name="T21" fmla="*/ 5 h 17"/>
                <a:gd name="T22" fmla="*/ 7 w 15"/>
                <a:gd name="T23" fmla="*/ 5 h 17"/>
                <a:gd name="T24" fmla="*/ 6 w 15"/>
                <a:gd name="T25" fmla="*/ 5 h 17"/>
                <a:gd name="T26" fmla="*/ 7 w 15"/>
                <a:gd name="T27" fmla="*/ 5 h 17"/>
                <a:gd name="T28" fmla="*/ 7 w 15"/>
                <a:gd name="T29" fmla="*/ 5 h 17"/>
                <a:gd name="T30" fmla="*/ 3 w 15"/>
                <a:gd name="T31" fmla="*/ 12 h 17"/>
                <a:gd name="T32" fmla="*/ 2 w 15"/>
                <a:gd name="T33" fmla="*/ 12 h 17"/>
                <a:gd name="T34" fmla="*/ 6 w 15"/>
                <a:gd name="T35" fmla="*/ 4 h 17"/>
                <a:gd name="T36" fmla="*/ 7 w 15"/>
                <a:gd name="T37" fmla="*/ 5 h 17"/>
                <a:gd name="T38" fmla="*/ 3 w 15"/>
                <a:gd name="T39" fmla="*/ 12 h 17"/>
                <a:gd name="T40" fmla="*/ 2 w 15"/>
                <a:gd name="T41" fmla="*/ 15 h 17"/>
                <a:gd name="T42" fmla="*/ 1 w 15"/>
                <a:gd name="T43" fmla="*/ 15 h 17"/>
                <a:gd name="T44" fmla="*/ 2 w 15"/>
                <a:gd name="T45" fmla="*/ 12 h 17"/>
                <a:gd name="T46" fmla="*/ 3 w 15"/>
                <a:gd name="T47" fmla="*/ 12 h 17"/>
                <a:gd name="T48" fmla="*/ 2 w 15"/>
                <a:gd name="T49" fmla="*/ 16 h 17"/>
                <a:gd name="T50" fmla="*/ 0 w 15"/>
                <a:gd name="T51" fmla="*/ 17 h 17"/>
                <a:gd name="T52" fmla="*/ 1 w 15"/>
                <a:gd name="T53" fmla="*/ 15 h 17"/>
                <a:gd name="T54" fmla="*/ 1 w 15"/>
                <a:gd name="T55" fmla="*/ 15 h 17"/>
                <a:gd name="T56" fmla="*/ 2 w 15"/>
                <a:gd name="T57" fmla="*/ 16 h 17"/>
                <a:gd name="T58" fmla="*/ 1 w 15"/>
                <a:gd name="T59" fmla="*/ 14 h 17"/>
                <a:gd name="T60" fmla="*/ 10 w 15"/>
                <a:gd name="T61" fmla="*/ 8 h 17"/>
                <a:gd name="T62" fmla="*/ 11 w 15"/>
                <a:gd name="T63" fmla="*/ 9 h 17"/>
                <a:gd name="T64" fmla="*/ 2 w 15"/>
                <a:gd name="T65" fmla="*/ 16 h 17"/>
                <a:gd name="T66" fmla="*/ 1 w 15"/>
                <a:gd name="T67" fmla="*/ 14 h 17"/>
                <a:gd name="T68" fmla="*/ 10 w 15"/>
                <a:gd name="T69" fmla="*/ 8 h 17"/>
                <a:gd name="T70" fmla="*/ 14 w 15"/>
                <a:gd name="T71" fmla="*/ 0 h 17"/>
                <a:gd name="T72" fmla="*/ 15 w 15"/>
                <a:gd name="T73" fmla="*/ 1 h 17"/>
                <a:gd name="T74" fmla="*/ 11 w 15"/>
                <a:gd name="T75" fmla="*/ 9 h 17"/>
                <a:gd name="T76" fmla="*/ 10 w 15"/>
                <a:gd name="T7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7">
                  <a:moveTo>
                    <a:pt x="15" y="1"/>
                  </a:moveTo>
                  <a:cubicBezTo>
                    <a:pt x="14" y="3"/>
                    <a:pt x="12" y="3"/>
                    <a:pt x="10" y="4"/>
                  </a:cubicBezTo>
                  <a:lnTo>
                    <a:pt x="10" y="2"/>
                  </a:lnTo>
                  <a:cubicBezTo>
                    <a:pt x="12" y="2"/>
                    <a:pt x="13" y="2"/>
                    <a:pt x="14" y="0"/>
                  </a:cubicBezTo>
                  <a:lnTo>
                    <a:pt x="15" y="1"/>
                  </a:lnTo>
                  <a:close/>
                  <a:moveTo>
                    <a:pt x="10" y="4"/>
                  </a:moveTo>
                  <a:cubicBezTo>
                    <a:pt x="9" y="4"/>
                    <a:pt x="8" y="4"/>
                    <a:pt x="7" y="5"/>
                  </a:cubicBezTo>
                  <a:lnTo>
                    <a:pt x="6" y="4"/>
                  </a:lnTo>
                  <a:cubicBezTo>
                    <a:pt x="7" y="3"/>
                    <a:pt x="9" y="3"/>
                    <a:pt x="10" y="2"/>
                  </a:cubicBezTo>
                  <a:lnTo>
                    <a:pt x="10" y="4"/>
                  </a:lnTo>
                  <a:close/>
                  <a:moveTo>
                    <a:pt x="7" y="5"/>
                  </a:moveTo>
                  <a:lnTo>
                    <a:pt x="7" y="5"/>
                  </a:lnTo>
                  <a:lnTo>
                    <a:pt x="6" y="5"/>
                  </a:lnTo>
                  <a:lnTo>
                    <a:pt x="7" y="5"/>
                  </a:lnTo>
                  <a:close/>
                  <a:moveTo>
                    <a:pt x="7" y="5"/>
                  </a:moveTo>
                  <a:cubicBezTo>
                    <a:pt x="5" y="7"/>
                    <a:pt x="4" y="10"/>
                    <a:pt x="3" y="12"/>
                  </a:cubicBezTo>
                  <a:lnTo>
                    <a:pt x="2" y="12"/>
                  </a:lnTo>
                  <a:cubicBezTo>
                    <a:pt x="3" y="9"/>
                    <a:pt x="3" y="6"/>
                    <a:pt x="6" y="4"/>
                  </a:cubicBezTo>
                  <a:lnTo>
                    <a:pt x="7" y="5"/>
                  </a:lnTo>
                  <a:close/>
                  <a:moveTo>
                    <a:pt x="3" y="12"/>
                  </a:moveTo>
                  <a:cubicBezTo>
                    <a:pt x="3" y="13"/>
                    <a:pt x="2" y="14"/>
                    <a:pt x="2" y="15"/>
                  </a:cubicBezTo>
                  <a:lnTo>
                    <a:pt x="1" y="15"/>
                  </a:lnTo>
                  <a:cubicBezTo>
                    <a:pt x="1" y="14"/>
                    <a:pt x="1" y="13"/>
                    <a:pt x="2" y="12"/>
                  </a:cubicBezTo>
                  <a:lnTo>
                    <a:pt x="3" y="12"/>
                  </a:lnTo>
                  <a:close/>
                  <a:moveTo>
                    <a:pt x="2" y="16"/>
                  </a:moveTo>
                  <a:lnTo>
                    <a:pt x="0" y="17"/>
                  </a:lnTo>
                  <a:lnTo>
                    <a:pt x="1" y="15"/>
                  </a:lnTo>
                  <a:lnTo>
                    <a:pt x="1" y="15"/>
                  </a:lnTo>
                  <a:lnTo>
                    <a:pt x="2" y="16"/>
                  </a:lnTo>
                  <a:close/>
                  <a:moveTo>
                    <a:pt x="1" y="14"/>
                  </a:moveTo>
                  <a:cubicBezTo>
                    <a:pt x="5" y="12"/>
                    <a:pt x="8" y="10"/>
                    <a:pt x="10" y="8"/>
                  </a:cubicBezTo>
                  <a:lnTo>
                    <a:pt x="11" y="9"/>
                  </a:lnTo>
                  <a:cubicBezTo>
                    <a:pt x="9" y="11"/>
                    <a:pt x="6" y="13"/>
                    <a:pt x="2" y="16"/>
                  </a:cubicBezTo>
                  <a:lnTo>
                    <a:pt x="1" y="14"/>
                  </a:lnTo>
                  <a:close/>
                  <a:moveTo>
                    <a:pt x="10" y="8"/>
                  </a:moveTo>
                  <a:cubicBezTo>
                    <a:pt x="12" y="6"/>
                    <a:pt x="13" y="3"/>
                    <a:pt x="14" y="0"/>
                  </a:cubicBezTo>
                  <a:lnTo>
                    <a:pt x="15" y="1"/>
                  </a:lnTo>
                  <a:cubicBezTo>
                    <a:pt x="14" y="4"/>
                    <a:pt x="13" y="6"/>
                    <a:pt x="11" y="9"/>
                  </a:cubicBezTo>
                  <a:lnTo>
                    <a:pt x="10"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5" name="Freeform 915"/>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6" name="Freeform 916"/>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37" name="Freeform 917"/>
            <p:cNvSpPr>
              <a:spLocks noEditPoints="1"/>
            </p:cNvSpPr>
            <p:nvPr/>
          </p:nvSpPr>
          <p:spPr bwMode="auto">
            <a:xfrm>
              <a:off x="2780" y="1755"/>
              <a:ext cx="78" cy="106"/>
            </a:xfrm>
            <a:custGeom>
              <a:avLst/>
              <a:gdLst>
                <a:gd name="T0" fmla="*/ 12 w 14"/>
                <a:gd name="T1" fmla="*/ 2 h 19"/>
                <a:gd name="T2" fmla="*/ 11 w 14"/>
                <a:gd name="T3" fmla="*/ 0 h 19"/>
                <a:gd name="T4" fmla="*/ 12 w 14"/>
                <a:gd name="T5" fmla="*/ 2 h 19"/>
                <a:gd name="T6" fmla="*/ 12 w 14"/>
                <a:gd name="T7" fmla="*/ 1 h 19"/>
                <a:gd name="T8" fmla="*/ 12 w 14"/>
                <a:gd name="T9" fmla="*/ 2 h 19"/>
                <a:gd name="T10" fmla="*/ 7 w 14"/>
                <a:gd name="T11" fmla="*/ 3 h 19"/>
                <a:gd name="T12" fmla="*/ 12 w 14"/>
                <a:gd name="T13" fmla="*/ 2 h 19"/>
                <a:gd name="T14" fmla="*/ 3 w 14"/>
                <a:gd name="T15" fmla="*/ 6 h 19"/>
                <a:gd name="T16" fmla="*/ 7 w 14"/>
                <a:gd name="T17" fmla="*/ 3 h 19"/>
                <a:gd name="T18" fmla="*/ 3 w 14"/>
                <a:gd name="T19" fmla="*/ 5 h 19"/>
                <a:gd name="T20" fmla="*/ 3 w 14"/>
                <a:gd name="T21" fmla="*/ 5 h 19"/>
                <a:gd name="T22" fmla="*/ 2 w 14"/>
                <a:gd name="T23" fmla="*/ 8 h 19"/>
                <a:gd name="T24" fmla="*/ 3 w 14"/>
                <a:gd name="T25" fmla="*/ 5 h 19"/>
                <a:gd name="T26" fmla="*/ 2 w 14"/>
                <a:gd name="T27" fmla="*/ 8 h 19"/>
                <a:gd name="T28" fmla="*/ 0 w 14"/>
                <a:gd name="T29" fmla="*/ 12 h 19"/>
                <a:gd name="T30" fmla="*/ 2 w 14"/>
                <a:gd name="T31" fmla="*/ 8 h 19"/>
                <a:gd name="T32" fmla="*/ 2 w 14"/>
                <a:gd name="T33" fmla="*/ 15 h 19"/>
                <a:gd name="T34" fmla="*/ 0 w 14"/>
                <a:gd name="T35" fmla="*/ 12 h 19"/>
                <a:gd name="T36" fmla="*/ 2 w 14"/>
                <a:gd name="T37" fmla="*/ 15 h 19"/>
                <a:gd name="T38" fmla="*/ 3 w 14"/>
                <a:gd name="T39" fmla="*/ 17 h 19"/>
                <a:gd name="T40" fmla="*/ 2 w 14"/>
                <a:gd name="T41" fmla="*/ 15 h 19"/>
                <a:gd name="T42" fmla="*/ 3 w 14"/>
                <a:gd name="T43" fmla="*/ 17 h 19"/>
                <a:gd name="T44" fmla="*/ 3 w 14"/>
                <a:gd name="T45" fmla="*/ 17 h 19"/>
                <a:gd name="T46" fmla="*/ 9 w 14"/>
                <a:gd name="T47" fmla="*/ 11 h 19"/>
                <a:gd name="T48" fmla="*/ 3 w 14"/>
                <a:gd name="T49" fmla="*/ 17 h 19"/>
                <a:gd name="T50" fmla="*/ 9 w 14"/>
                <a:gd name="T51" fmla="*/ 11 h 19"/>
                <a:gd name="T52" fmla="*/ 11 w 14"/>
                <a:gd name="T53" fmla="*/ 11 h 19"/>
                <a:gd name="T54" fmla="*/ 9 w 14"/>
                <a:gd name="T55" fmla="*/ 11 h 19"/>
                <a:gd name="T56" fmla="*/ 10 w 14"/>
                <a:gd name="T57" fmla="*/ 10 h 19"/>
                <a:gd name="T58" fmla="*/ 10 w 14"/>
                <a:gd name="T59" fmla="*/ 10 h 19"/>
                <a:gd name="T60" fmla="*/ 10 w 14"/>
                <a:gd name="T61" fmla="*/ 10 h 19"/>
                <a:gd name="T62" fmla="*/ 11 w 14"/>
                <a:gd name="T63" fmla="*/ 11 h 19"/>
                <a:gd name="T64" fmla="*/ 11 w 14"/>
                <a:gd name="T65" fmla="*/ 11 h 19"/>
                <a:gd name="T66" fmla="*/ 11 w 14"/>
                <a:gd name="T67" fmla="*/ 10 h 19"/>
                <a:gd name="T68" fmla="*/ 10 w 14"/>
                <a:gd name="T69" fmla="*/ 10 h 19"/>
                <a:gd name="T70" fmla="*/ 12 w 14"/>
                <a:gd name="T71" fmla="*/ 10 h 19"/>
                <a:gd name="T72" fmla="*/ 10 w 14"/>
                <a:gd name="T73" fmla="*/ 10 h 19"/>
                <a:gd name="T74" fmla="*/ 11 w 14"/>
                <a:gd name="T75" fmla="*/ 8 h 19"/>
                <a:gd name="T76" fmla="*/ 12 w 14"/>
                <a:gd name="T77" fmla="*/ 10 h 19"/>
                <a:gd name="T78" fmla="*/ 11 w 14"/>
                <a:gd name="T79" fmla="*/ 8 h 19"/>
                <a:gd name="T80" fmla="*/ 12 w 14"/>
                <a:gd name="T81" fmla="*/ 1 h 19"/>
                <a:gd name="T82" fmla="*/ 11 w 14"/>
                <a:gd name="T8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9">
                  <a:moveTo>
                    <a:pt x="12" y="2"/>
                  </a:moveTo>
                  <a:lnTo>
                    <a:pt x="12" y="2"/>
                  </a:lnTo>
                  <a:lnTo>
                    <a:pt x="11" y="0"/>
                  </a:lnTo>
                  <a:lnTo>
                    <a:pt x="11" y="0"/>
                  </a:lnTo>
                  <a:lnTo>
                    <a:pt x="12" y="2"/>
                  </a:lnTo>
                  <a:close/>
                  <a:moveTo>
                    <a:pt x="12" y="2"/>
                  </a:moveTo>
                  <a:lnTo>
                    <a:pt x="12" y="2"/>
                  </a:lnTo>
                  <a:lnTo>
                    <a:pt x="12" y="1"/>
                  </a:lnTo>
                  <a:lnTo>
                    <a:pt x="12" y="2"/>
                  </a:lnTo>
                  <a:close/>
                  <a:moveTo>
                    <a:pt x="12" y="2"/>
                  </a:moveTo>
                  <a:cubicBezTo>
                    <a:pt x="10" y="3"/>
                    <a:pt x="9" y="3"/>
                    <a:pt x="7" y="4"/>
                  </a:cubicBezTo>
                  <a:lnTo>
                    <a:pt x="7" y="3"/>
                  </a:lnTo>
                  <a:cubicBezTo>
                    <a:pt x="8" y="2"/>
                    <a:pt x="10" y="1"/>
                    <a:pt x="11" y="0"/>
                  </a:cubicBezTo>
                  <a:lnTo>
                    <a:pt x="12" y="2"/>
                  </a:lnTo>
                  <a:close/>
                  <a:moveTo>
                    <a:pt x="7" y="4"/>
                  </a:moveTo>
                  <a:cubicBezTo>
                    <a:pt x="6" y="5"/>
                    <a:pt x="5" y="5"/>
                    <a:pt x="3" y="6"/>
                  </a:cubicBezTo>
                  <a:lnTo>
                    <a:pt x="3" y="5"/>
                  </a:lnTo>
                  <a:cubicBezTo>
                    <a:pt x="4" y="4"/>
                    <a:pt x="5" y="3"/>
                    <a:pt x="7" y="3"/>
                  </a:cubicBezTo>
                  <a:lnTo>
                    <a:pt x="7" y="4"/>
                  </a:lnTo>
                  <a:close/>
                  <a:moveTo>
                    <a:pt x="3" y="5"/>
                  </a:moveTo>
                  <a:lnTo>
                    <a:pt x="3" y="5"/>
                  </a:lnTo>
                  <a:lnTo>
                    <a:pt x="3" y="5"/>
                  </a:lnTo>
                  <a:close/>
                  <a:moveTo>
                    <a:pt x="3" y="6"/>
                  </a:moveTo>
                  <a:cubicBezTo>
                    <a:pt x="3" y="6"/>
                    <a:pt x="2" y="7"/>
                    <a:pt x="2" y="8"/>
                  </a:cubicBezTo>
                  <a:lnTo>
                    <a:pt x="1" y="7"/>
                  </a:lnTo>
                  <a:cubicBezTo>
                    <a:pt x="1" y="6"/>
                    <a:pt x="2" y="5"/>
                    <a:pt x="3" y="5"/>
                  </a:cubicBezTo>
                  <a:lnTo>
                    <a:pt x="3" y="6"/>
                  </a:lnTo>
                  <a:close/>
                  <a:moveTo>
                    <a:pt x="2" y="8"/>
                  </a:moveTo>
                  <a:cubicBezTo>
                    <a:pt x="1" y="9"/>
                    <a:pt x="1" y="10"/>
                    <a:pt x="1" y="12"/>
                  </a:cubicBezTo>
                  <a:lnTo>
                    <a:pt x="0" y="12"/>
                  </a:lnTo>
                  <a:cubicBezTo>
                    <a:pt x="0" y="10"/>
                    <a:pt x="0" y="9"/>
                    <a:pt x="1" y="7"/>
                  </a:cubicBezTo>
                  <a:lnTo>
                    <a:pt x="2" y="8"/>
                  </a:lnTo>
                  <a:close/>
                  <a:moveTo>
                    <a:pt x="1" y="12"/>
                  </a:moveTo>
                  <a:cubicBezTo>
                    <a:pt x="1" y="13"/>
                    <a:pt x="2" y="14"/>
                    <a:pt x="2" y="15"/>
                  </a:cubicBezTo>
                  <a:lnTo>
                    <a:pt x="1" y="16"/>
                  </a:lnTo>
                  <a:cubicBezTo>
                    <a:pt x="0" y="14"/>
                    <a:pt x="0" y="13"/>
                    <a:pt x="0" y="12"/>
                  </a:cubicBezTo>
                  <a:lnTo>
                    <a:pt x="1" y="12"/>
                  </a:lnTo>
                  <a:close/>
                  <a:moveTo>
                    <a:pt x="2" y="15"/>
                  </a:moveTo>
                  <a:cubicBezTo>
                    <a:pt x="3" y="15"/>
                    <a:pt x="3" y="16"/>
                    <a:pt x="4" y="16"/>
                  </a:cubicBezTo>
                  <a:lnTo>
                    <a:pt x="3" y="17"/>
                  </a:lnTo>
                  <a:cubicBezTo>
                    <a:pt x="2" y="17"/>
                    <a:pt x="2" y="16"/>
                    <a:pt x="1" y="16"/>
                  </a:cubicBezTo>
                  <a:lnTo>
                    <a:pt x="2" y="15"/>
                  </a:lnTo>
                  <a:close/>
                  <a:moveTo>
                    <a:pt x="3" y="17"/>
                  </a:moveTo>
                  <a:lnTo>
                    <a:pt x="3" y="17"/>
                  </a:lnTo>
                  <a:lnTo>
                    <a:pt x="4" y="17"/>
                  </a:lnTo>
                  <a:lnTo>
                    <a:pt x="3" y="17"/>
                  </a:lnTo>
                  <a:close/>
                  <a:moveTo>
                    <a:pt x="4" y="16"/>
                  </a:moveTo>
                  <a:cubicBezTo>
                    <a:pt x="5" y="17"/>
                    <a:pt x="8" y="14"/>
                    <a:pt x="9" y="11"/>
                  </a:cubicBezTo>
                  <a:lnTo>
                    <a:pt x="11" y="12"/>
                  </a:lnTo>
                  <a:cubicBezTo>
                    <a:pt x="8" y="15"/>
                    <a:pt x="6" y="19"/>
                    <a:pt x="3" y="17"/>
                  </a:cubicBezTo>
                  <a:lnTo>
                    <a:pt x="4" y="16"/>
                  </a:lnTo>
                  <a:close/>
                  <a:moveTo>
                    <a:pt x="9" y="11"/>
                  </a:moveTo>
                  <a:cubicBezTo>
                    <a:pt x="10" y="11"/>
                    <a:pt x="10" y="10"/>
                    <a:pt x="10" y="10"/>
                  </a:cubicBezTo>
                  <a:lnTo>
                    <a:pt x="11" y="11"/>
                  </a:lnTo>
                  <a:cubicBezTo>
                    <a:pt x="11" y="11"/>
                    <a:pt x="11" y="11"/>
                    <a:pt x="11" y="12"/>
                  </a:cubicBezTo>
                  <a:lnTo>
                    <a:pt x="9" y="11"/>
                  </a:lnTo>
                  <a:close/>
                  <a:moveTo>
                    <a:pt x="10" y="10"/>
                  </a:moveTo>
                  <a:lnTo>
                    <a:pt x="10" y="10"/>
                  </a:lnTo>
                  <a:lnTo>
                    <a:pt x="11" y="10"/>
                  </a:lnTo>
                  <a:lnTo>
                    <a:pt x="10" y="10"/>
                  </a:lnTo>
                  <a:close/>
                  <a:moveTo>
                    <a:pt x="10" y="10"/>
                  </a:moveTo>
                  <a:lnTo>
                    <a:pt x="10" y="10"/>
                  </a:lnTo>
                  <a:lnTo>
                    <a:pt x="11" y="11"/>
                  </a:lnTo>
                  <a:lnTo>
                    <a:pt x="11" y="11"/>
                  </a:lnTo>
                  <a:lnTo>
                    <a:pt x="10" y="10"/>
                  </a:lnTo>
                  <a:close/>
                  <a:moveTo>
                    <a:pt x="11" y="11"/>
                  </a:moveTo>
                  <a:lnTo>
                    <a:pt x="11" y="11"/>
                  </a:lnTo>
                  <a:lnTo>
                    <a:pt x="11" y="10"/>
                  </a:lnTo>
                  <a:lnTo>
                    <a:pt x="11" y="11"/>
                  </a:lnTo>
                  <a:close/>
                  <a:moveTo>
                    <a:pt x="10" y="10"/>
                  </a:moveTo>
                  <a:cubicBezTo>
                    <a:pt x="10" y="10"/>
                    <a:pt x="11" y="9"/>
                    <a:pt x="11" y="9"/>
                  </a:cubicBezTo>
                  <a:lnTo>
                    <a:pt x="12" y="10"/>
                  </a:lnTo>
                  <a:cubicBezTo>
                    <a:pt x="12" y="10"/>
                    <a:pt x="12" y="10"/>
                    <a:pt x="11" y="11"/>
                  </a:cubicBezTo>
                  <a:lnTo>
                    <a:pt x="10" y="10"/>
                  </a:lnTo>
                  <a:close/>
                  <a:moveTo>
                    <a:pt x="11" y="9"/>
                  </a:moveTo>
                  <a:cubicBezTo>
                    <a:pt x="11" y="9"/>
                    <a:pt x="11" y="8"/>
                    <a:pt x="11" y="8"/>
                  </a:cubicBezTo>
                  <a:lnTo>
                    <a:pt x="13" y="8"/>
                  </a:lnTo>
                  <a:cubicBezTo>
                    <a:pt x="12" y="9"/>
                    <a:pt x="12" y="9"/>
                    <a:pt x="12" y="10"/>
                  </a:cubicBezTo>
                  <a:lnTo>
                    <a:pt x="11" y="9"/>
                  </a:lnTo>
                  <a:close/>
                  <a:moveTo>
                    <a:pt x="11" y="8"/>
                  </a:moveTo>
                  <a:cubicBezTo>
                    <a:pt x="12" y="6"/>
                    <a:pt x="12" y="4"/>
                    <a:pt x="11" y="1"/>
                  </a:cubicBezTo>
                  <a:lnTo>
                    <a:pt x="12" y="1"/>
                  </a:lnTo>
                  <a:cubicBezTo>
                    <a:pt x="14" y="3"/>
                    <a:pt x="14" y="6"/>
                    <a:pt x="13" y="8"/>
                  </a:cubicBezTo>
                  <a:lnTo>
                    <a:pt x="11"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8" name="Freeform 918"/>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39" name="Freeform 919"/>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sp>
          <p:nvSpPr>
            <p:cNvPr id="415640" name="Freeform 920"/>
            <p:cNvSpPr>
              <a:spLocks noEditPoints="1"/>
            </p:cNvSpPr>
            <p:nvPr/>
          </p:nvSpPr>
          <p:spPr bwMode="auto">
            <a:xfrm>
              <a:off x="2612" y="1900"/>
              <a:ext cx="106" cy="101"/>
            </a:xfrm>
            <a:custGeom>
              <a:avLst/>
              <a:gdLst>
                <a:gd name="T0" fmla="*/ 10 w 19"/>
                <a:gd name="T1" fmla="*/ 2 h 18"/>
                <a:gd name="T2" fmla="*/ 10 w 19"/>
                <a:gd name="T3" fmla="*/ 3 h 18"/>
                <a:gd name="T4" fmla="*/ 10 w 19"/>
                <a:gd name="T5" fmla="*/ 2 h 18"/>
                <a:gd name="T6" fmla="*/ 4 w 19"/>
                <a:gd name="T7" fmla="*/ 2 h 18"/>
                <a:gd name="T8" fmla="*/ 4 w 19"/>
                <a:gd name="T9" fmla="*/ 2 h 18"/>
                <a:gd name="T10" fmla="*/ 4 w 19"/>
                <a:gd name="T11" fmla="*/ 0 h 18"/>
                <a:gd name="T12" fmla="*/ 3 w 19"/>
                <a:gd name="T13" fmla="*/ 1 h 18"/>
                <a:gd name="T14" fmla="*/ 2 w 19"/>
                <a:gd name="T15" fmla="*/ 3 h 18"/>
                <a:gd name="T16" fmla="*/ 3 w 19"/>
                <a:gd name="T17" fmla="*/ 2 h 18"/>
                <a:gd name="T18" fmla="*/ 0 w 19"/>
                <a:gd name="T19" fmla="*/ 4 h 18"/>
                <a:gd name="T20" fmla="*/ 0 w 19"/>
                <a:gd name="T21" fmla="*/ 4 h 18"/>
                <a:gd name="T22" fmla="*/ 0 w 19"/>
                <a:gd name="T23" fmla="*/ 4 h 18"/>
                <a:gd name="T24" fmla="*/ 0 w 19"/>
                <a:gd name="T25" fmla="*/ 5 h 18"/>
                <a:gd name="T26" fmla="*/ 0 w 19"/>
                <a:gd name="T27" fmla="*/ 5 h 18"/>
                <a:gd name="T28" fmla="*/ 0 w 19"/>
                <a:gd name="T29" fmla="*/ 5 h 18"/>
                <a:gd name="T30" fmla="*/ 3 w 19"/>
                <a:gd name="T31" fmla="*/ 8 h 18"/>
                <a:gd name="T32" fmla="*/ 4 w 19"/>
                <a:gd name="T33" fmla="*/ 7 h 18"/>
                <a:gd name="T34" fmla="*/ 3 w 19"/>
                <a:gd name="T35" fmla="*/ 8 h 18"/>
                <a:gd name="T36" fmla="*/ 5 w 19"/>
                <a:gd name="T37" fmla="*/ 11 h 18"/>
                <a:gd name="T38" fmla="*/ 5 w 19"/>
                <a:gd name="T39" fmla="*/ 11 h 18"/>
                <a:gd name="T40" fmla="*/ 6 w 19"/>
                <a:gd name="T41" fmla="*/ 14 h 18"/>
                <a:gd name="T42" fmla="*/ 8 w 19"/>
                <a:gd name="T43" fmla="*/ 13 h 18"/>
                <a:gd name="T44" fmla="*/ 6 w 19"/>
                <a:gd name="T45" fmla="*/ 14 h 18"/>
                <a:gd name="T46" fmla="*/ 9 w 19"/>
                <a:gd name="T47" fmla="*/ 16 h 18"/>
                <a:gd name="T48" fmla="*/ 9 w 19"/>
                <a:gd name="T49" fmla="*/ 16 h 18"/>
                <a:gd name="T50" fmla="*/ 9 w 19"/>
                <a:gd name="T51" fmla="*/ 16 h 18"/>
                <a:gd name="T52" fmla="*/ 9 w 19"/>
                <a:gd name="T53" fmla="*/ 16 h 18"/>
                <a:gd name="T54" fmla="*/ 9 w 19"/>
                <a:gd name="T55" fmla="*/ 16 h 18"/>
                <a:gd name="T56" fmla="*/ 9 w 19"/>
                <a:gd name="T57" fmla="*/ 16 h 18"/>
                <a:gd name="T58" fmla="*/ 9 w 19"/>
                <a:gd name="T59" fmla="*/ 16 h 18"/>
                <a:gd name="T60" fmla="*/ 10 w 19"/>
                <a:gd name="T61" fmla="*/ 16 h 18"/>
                <a:gd name="T62" fmla="*/ 9 w 19"/>
                <a:gd name="T63" fmla="*/ 16 h 18"/>
                <a:gd name="T64" fmla="*/ 12 w 19"/>
                <a:gd name="T65" fmla="*/ 18 h 18"/>
                <a:gd name="T66" fmla="*/ 12 w 19"/>
                <a:gd name="T67" fmla="*/ 16 h 18"/>
                <a:gd name="T68" fmla="*/ 12 w 19"/>
                <a:gd name="T69" fmla="*/ 16 h 18"/>
                <a:gd name="T70" fmla="*/ 16 w 19"/>
                <a:gd name="T71" fmla="*/ 15 h 18"/>
                <a:gd name="T72" fmla="*/ 15 w 19"/>
                <a:gd name="T73" fmla="*/ 14 h 18"/>
                <a:gd name="T74" fmla="*/ 16 w 19"/>
                <a:gd name="T75" fmla="*/ 15 h 18"/>
                <a:gd name="T76" fmla="*/ 17 w 19"/>
                <a:gd name="T77" fmla="*/ 13 h 18"/>
                <a:gd name="T78" fmla="*/ 16 w 19"/>
                <a:gd name="T79" fmla="*/ 12 h 18"/>
                <a:gd name="T80" fmla="*/ 17 w 19"/>
                <a:gd name="T81" fmla="*/ 13 h 18"/>
                <a:gd name="T82" fmla="*/ 17 w 19"/>
                <a:gd name="T83" fmla="*/ 11 h 18"/>
                <a:gd name="T84" fmla="*/ 16 w 19"/>
                <a:gd name="T85" fmla="*/ 12 h 18"/>
                <a:gd name="T86" fmla="*/ 18 w 19"/>
                <a:gd name="T87" fmla="*/ 10 h 18"/>
                <a:gd name="T88" fmla="*/ 17 w 19"/>
                <a:gd name="T89" fmla="*/ 10 h 18"/>
                <a:gd name="T90" fmla="*/ 18 w 19"/>
                <a:gd name="T9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8">
                  <a:moveTo>
                    <a:pt x="18" y="5"/>
                  </a:moveTo>
                  <a:cubicBezTo>
                    <a:pt x="15" y="5"/>
                    <a:pt x="12" y="4"/>
                    <a:pt x="10" y="3"/>
                  </a:cubicBezTo>
                  <a:lnTo>
                    <a:pt x="10" y="2"/>
                  </a:lnTo>
                  <a:cubicBezTo>
                    <a:pt x="13" y="3"/>
                    <a:pt x="15" y="4"/>
                    <a:pt x="17" y="4"/>
                  </a:cubicBezTo>
                  <a:lnTo>
                    <a:pt x="18" y="5"/>
                  </a:lnTo>
                  <a:close/>
                  <a:moveTo>
                    <a:pt x="10" y="3"/>
                  </a:moveTo>
                  <a:cubicBezTo>
                    <a:pt x="8" y="3"/>
                    <a:pt x="6" y="2"/>
                    <a:pt x="4" y="2"/>
                  </a:cubicBezTo>
                  <a:lnTo>
                    <a:pt x="4" y="0"/>
                  </a:lnTo>
                  <a:cubicBezTo>
                    <a:pt x="6" y="1"/>
                    <a:pt x="8" y="1"/>
                    <a:pt x="10" y="2"/>
                  </a:cubicBezTo>
                  <a:lnTo>
                    <a:pt x="10" y="3"/>
                  </a:lnTo>
                  <a:close/>
                  <a:moveTo>
                    <a:pt x="4" y="2"/>
                  </a:moveTo>
                  <a:lnTo>
                    <a:pt x="4" y="2"/>
                  </a:lnTo>
                  <a:lnTo>
                    <a:pt x="4" y="1"/>
                  </a:lnTo>
                  <a:lnTo>
                    <a:pt x="4" y="2"/>
                  </a:lnTo>
                  <a:close/>
                  <a:moveTo>
                    <a:pt x="4" y="2"/>
                  </a:moveTo>
                  <a:cubicBezTo>
                    <a:pt x="3" y="2"/>
                    <a:pt x="3" y="2"/>
                    <a:pt x="3" y="2"/>
                  </a:cubicBezTo>
                  <a:lnTo>
                    <a:pt x="3" y="1"/>
                  </a:lnTo>
                  <a:cubicBezTo>
                    <a:pt x="3" y="0"/>
                    <a:pt x="3" y="0"/>
                    <a:pt x="4" y="0"/>
                  </a:cubicBezTo>
                  <a:lnTo>
                    <a:pt x="4" y="2"/>
                  </a:lnTo>
                  <a:close/>
                  <a:moveTo>
                    <a:pt x="3" y="1"/>
                  </a:moveTo>
                  <a:lnTo>
                    <a:pt x="3" y="1"/>
                  </a:lnTo>
                  <a:lnTo>
                    <a:pt x="3" y="1"/>
                  </a:lnTo>
                  <a:close/>
                  <a:moveTo>
                    <a:pt x="3" y="2"/>
                  </a:moveTo>
                  <a:cubicBezTo>
                    <a:pt x="3" y="2"/>
                    <a:pt x="2" y="2"/>
                    <a:pt x="2" y="3"/>
                  </a:cubicBezTo>
                  <a:lnTo>
                    <a:pt x="1" y="2"/>
                  </a:lnTo>
                  <a:cubicBezTo>
                    <a:pt x="1" y="1"/>
                    <a:pt x="2" y="1"/>
                    <a:pt x="3" y="1"/>
                  </a:cubicBezTo>
                  <a:lnTo>
                    <a:pt x="3" y="2"/>
                  </a:lnTo>
                  <a:close/>
                  <a:moveTo>
                    <a:pt x="2" y="3"/>
                  </a:moveTo>
                  <a:cubicBezTo>
                    <a:pt x="2" y="3"/>
                    <a:pt x="2" y="3"/>
                    <a:pt x="2" y="4"/>
                  </a:cubicBezTo>
                  <a:lnTo>
                    <a:pt x="0" y="4"/>
                  </a:lnTo>
                  <a:cubicBezTo>
                    <a:pt x="0" y="3"/>
                    <a:pt x="1" y="2"/>
                    <a:pt x="1" y="2"/>
                  </a:cubicBezTo>
                  <a:lnTo>
                    <a:pt x="2" y="3"/>
                  </a:lnTo>
                  <a:close/>
                  <a:moveTo>
                    <a:pt x="0" y="4"/>
                  </a:moveTo>
                  <a:lnTo>
                    <a:pt x="0" y="4"/>
                  </a:lnTo>
                  <a:lnTo>
                    <a:pt x="1" y="4"/>
                  </a:lnTo>
                  <a:lnTo>
                    <a:pt x="0" y="4"/>
                  </a:lnTo>
                  <a:close/>
                  <a:moveTo>
                    <a:pt x="2" y="4"/>
                  </a:moveTo>
                  <a:cubicBezTo>
                    <a:pt x="2" y="4"/>
                    <a:pt x="2" y="4"/>
                    <a:pt x="2" y="4"/>
                  </a:cubicBezTo>
                  <a:lnTo>
                    <a:pt x="0" y="5"/>
                  </a:lnTo>
                  <a:cubicBezTo>
                    <a:pt x="0" y="4"/>
                    <a:pt x="0" y="4"/>
                    <a:pt x="0" y="4"/>
                  </a:cubicBezTo>
                  <a:lnTo>
                    <a:pt x="2" y="4"/>
                  </a:lnTo>
                  <a:close/>
                  <a:moveTo>
                    <a:pt x="0" y="5"/>
                  </a:moveTo>
                  <a:lnTo>
                    <a:pt x="0" y="5"/>
                  </a:lnTo>
                  <a:lnTo>
                    <a:pt x="1" y="4"/>
                  </a:lnTo>
                  <a:lnTo>
                    <a:pt x="0" y="5"/>
                  </a:lnTo>
                  <a:close/>
                  <a:moveTo>
                    <a:pt x="2" y="4"/>
                  </a:moveTo>
                  <a:cubicBezTo>
                    <a:pt x="2" y="5"/>
                    <a:pt x="3" y="6"/>
                    <a:pt x="4" y="7"/>
                  </a:cubicBezTo>
                  <a:lnTo>
                    <a:pt x="3" y="8"/>
                  </a:lnTo>
                  <a:cubicBezTo>
                    <a:pt x="2" y="7"/>
                    <a:pt x="1" y="6"/>
                    <a:pt x="0" y="5"/>
                  </a:cubicBezTo>
                  <a:lnTo>
                    <a:pt x="2" y="4"/>
                  </a:lnTo>
                  <a:close/>
                  <a:moveTo>
                    <a:pt x="4" y="7"/>
                  </a:moveTo>
                  <a:cubicBezTo>
                    <a:pt x="5" y="8"/>
                    <a:pt x="6" y="9"/>
                    <a:pt x="7" y="11"/>
                  </a:cubicBezTo>
                  <a:lnTo>
                    <a:pt x="5" y="11"/>
                  </a:lnTo>
                  <a:cubicBezTo>
                    <a:pt x="5" y="10"/>
                    <a:pt x="4" y="9"/>
                    <a:pt x="3" y="8"/>
                  </a:cubicBezTo>
                  <a:lnTo>
                    <a:pt x="4" y="7"/>
                  </a:lnTo>
                  <a:close/>
                  <a:moveTo>
                    <a:pt x="5" y="11"/>
                  </a:moveTo>
                  <a:lnTo>
                    <a:pt x="5" y="11"/>
                  </a:lnTo>
                  <a:lnTo>
                    <a:pt x="5" y="11"/>
                  </a:lnTo>
                  <a:lnTo>
                    <a:pt x="6" y="11"/>
                  </a:lnTo>
                  <a:lnTo>
                    <a:pt x="5" y="11"/>
                  </a:lnTo>
                  <a:close/>
                  <a:moveTo>
                    <a:pt x="7" y="11"/>
                  </a:moveTo>
                  <a:cubicBezTo>
                    <a:pt x="7" y="12"/>
                    <a:pt x="7" y="13"/>
                    <a:pt x="8" y="13"/>
                  </a:cubicBezTo>
                  <a:lnTo>
                    <a:pt x="6" y="14"/>
                  </a:lnTo>
                  <a:cubicBezTo>
                    <a:pt x="6" y="13"/>
                    <a:pt x="6" y="12"/>
                    <a:pt x="5" y="11"/>
                  </a:cubicBezTo>
                  <a:lnTo>
                    <a:pt x="7" y="11"/>
                  </a:lnTo>
                  <a:close/>
                  <a:moveTo>
                    <a:pt x="8" y="13"/>
                  </a:moveTo>
                  <a:cubicBezTo>
                    <a:pt x="8" y="14"/>
                    <a:pt x="9" y="15"/>
                    <a:pt x="9" y="16"/>
                  </a:cubicBezTo>
                  <a:lnTo>
                    <a:pt x="8" y="16"/>
                  </a:lnTo>
                  <a:cubicBezTo>
                    <a:pt x="7" y="16"/>
                    <a:pt x="7" y="15"/>
                    <a:pt x="6" y="14"/>
                  </a:cubicBezTo>
                  <a:lnTo>
                    <a:pt x="8" y="13"/>
                  </a:lnTo>
                  <a:close/>
                  <a:moveTo>
                    <a:pt x="9" y="16"/>
                  </a:moveTo>
                  <a:lnTo>
                    <a:pt x="9" y="16"/>
                  </a:lnTo>
                  <a:lnTo>
                    <a:pt x="9" y="16"/>
                  </a:lnTo>
                  <a:close/>
                  <a:moveTo>
                    <a:pt x="9" y="16"/>
                  </a:moveTo>
                  <a:lnTo>
                    <a:pt x="9" y="16"/>
                  </a:lnTo>
                  <a:lnTo>
                    <a:pt x="8" y="16"/>
                  </a:lnTo>
                  <a:lnTo>
                    <a:pt x="8" y="16"/>
                  </a:lnTo>
                  <a:lnTo>
                    <a:pt x="9" y="16"/>
                  </a:lnTo>
                  <a:close/>
                  <a:moveTo>
                    <a:pt x="8" y="16"/>
                  </a:moveTo>
                  <a:lnTo>
                    <a:pt x="8" y="16"/>
                  </a:lnTo>
                  <a:lnTo>
                    <a:pt x="9" y="16"/>
                  </a:lnTo>
                  <a:lnTo>
                    <a:pt x="8" y="16"/>
                  </a:lnTo>
                  <a:close/>
                  <a:moveTo>
                    <a:pt x="9" y="16"/>
                  </a:moveTo>
                  <a:cubicBezTo>
                    <a:pt x="9" y="16"/>
                    <a:pt x="9" y="16"/>
                    <a:pt x="9" y="16"/>
                  </a:cubicBezTo>
                  <a:lnTo>
                    <a:pt x="9" y="17"/>
                  </a:lnTo>
                  <a:cubicBezTo>
                    <a:pt x="8" y="17"/>
                    <a:pt x="8" y="17"/>
                    <a:pt x="8" y="16"/>
                  </a:cubicBezTo>
                  <a:lnTo>
                    <a:pt x="9" y="16"/>
                  </a:lnTo>
                  <a:close/>
                  <a:moveTo>
                    <a:pt x="9" y="17"/>
                  </a:moveTo>
                  <a:lnTo>
                    <a:pt x="9" y="17"/>
                  </a:lnTo>
                  <a:lnTo>
                    <a:pt x="9" y="16"/>
                  </a:lnTo>
                  <a:lnTo>
                    <a:pt x="9" y="17"/>
                  </a:lnTo>
                  <a:close/>
                  <a:moveTo>
                    <a:pt x="9" y="16"/>
                  </a:moveTo>
                  <a:cubicBezTo>
                    <a:pt x="10" y="16"/>
                    <a:pt x="10" y="16"/>
                    <a:pt x="10" y="16"/>
                  </a:cubicBezTo>
                  <a:lnTo>
                    <a:pt x="9" y="17"/>
                  </a:lnTo>
                  <a:cubicBezTo>
                    <a:pt x="9" y="17"/>
                    <a:pt x="9" y="17"/>
                    <a:pt x="9" y="17"/>
                  </a:cubicBezTo>
                  <a:lnTo>
                    <a:pt x="9" y="16"/>
                  </a:lnTo>
                  <a:close/>
                  <a:moveTo>
                    <a:pt x="10" y="16"/>
                  </a:moveTo>
                  <a:cubicBezTo>
                    <a:pt x="10" y="16"/>
                    <a:pt x="11" y="16"/>
                    <a:pt x="12" y="16"/>
                  </a:cubicBezTo>
                  <a:lnTo>
                    <a:pt x="12" y="18"/>
                  </a:lnTo>
                  <a:cubicBezTo>
                    <a:pt x="11" y="18"/>
                    <a:pt x="10" y="18"/>
                    <a:pt x="9" y="17"/>
                  </a:cubicBezTo>
                  <a:lnTo>
                    <a:pt x="10" y="16"/>
                  </a:lnTo>
                  <a:close/>
                  <a:moveTo>
                    <a:pt x="12" y="16"/>
                  </a:moveTo>
                  <a:lnTo>
                    <a:pt x="12" y="16"/>
                  </a:lnTo>
                  <a:lnTo>
                    <a:pt x="12" y="17"/>
                  </a:lnTo>
                  <a:lnTo>
                    <a:pt x="12" y="16"/>
                  </a:lnTo>
                  <a:close/>
                  <a:moveTo>
                    <a:pt x="12" y="16"/>
                  </a:moveTo>
                  <a:cubicBezTo>
                    <a:pt x="13" y="16"/>
                    <a:pt x="14" y="15"/>
                    <a:pt x="15" y="14"/>
                  </a:cubicBezTo>
                  <a:lnTo>
                    <a:pt x="16" y="15"/>
                  </a:lnTo>
                  <a:cubicBezTo>
                    <a:pt x="15" y="16"/>
                    <a:pt x="14" y="17"/>
                    <a:pt x="12" y="18"/>
                  </a:cubicBezTo>
                  <a:lnTo>
                    <a:pt x="12" y="16"/>
                  </a:lnTo>
                  <a:close/>
                  <a:moveTo>
                    <a:pt x="15" y="14"/>
                  </a:moveTo>
                  <a:cubicBezTo>
                    <a:pt x="15" y="13"/>
                    <a:pt x="16" y="13"/>
                    <a:pt x="16" y="12"/>
                  </a:cubicBezTo>
                  <a:lnTo>
                    <a:pt x="17" y="13"/>
                  </a:lnTo>
                  <a:cubicBezTo>
                    <a:pt x="17" y="13"/>
                    <a:pt x="16" y="14"/>
                    <a:pt x="16" y="15"/>
                  </a:cubicBezTo>
                  <a:lnTo>
                    <a:pt x="15" y="14"/>
                  </a:lnTo>
                  <a:close/>
                  <a:moveTo>
                    <a:pt x="17" y="13"/>
                  </a:moveTo>
                  <a:lnTo>
                    <a:pt x="17" y="13"/>
                  </a:lnTo>
                  <a:lnTo>
                    <a:pt x="17" y="12"/>
                  </a:lnTo>
                  <a:lnTo>
                    <a:pt x="17" y="13"/>
                  </a:lnTo>
                  <a:close/>
                  <a:moveTo>
                    <a:pt x="16" y="12"/>
                  </a:moveTo>
                  <a:cubicBezTo>
                    <a:pt x="16" y="12"/>
                    <a:pt x="16" y="12"/>
                    <a:pt x="16" y="12"/>
                  </a:cubicBezTo>
                  <a:lnTo>
                    <a:pt x="17" y="12"/>
                  </a:lnTo>
                  <a:cubicBezTo>
                    <a:pt x="17" y="12"/>
                    <a:pt x="17" y="13"/>
                    <a:pt x="17" y="13"/>
                  </a:cubicBezTo>
                  <a:lnTo>
                    <a:pt x="16" y="12"/>
                  </a:lnTo>
                  <a:close/>
                  <a:moveTo>
                    <a:pt x="16" y="12"/>
                  </a:moveTo>
                  <a:cubicBezTo>
                    <a:pt x="17" y="11"/>
                    <a:pt x="17" y="11"/>
                    <a:pt x="17" y="11"/>
                  </a:cubicBezTo>
                  <a:lnTo>
                    <a:pt x="18" y="11"/>
                  </a:lnTo>
                  <a:cubicBezTo>
                    <a:pt x="18" y="12"/>
                    <a:pt x="18" y="12"/>
                    <a:pt x="17" y="12"/>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7" y="6"/>
                    <a:pt x="17" y="4"/>
                  </a:cubicBezTo>
                  <a:lnTo>
                    <a:pt x="18" y="4"/>
                  </a:lnTo>
                  <a:cubicBezTo>
                    <a:pt x="19" y="6"/>
                    <a:pt x="19" y="8"/>
                    <a:pt x="18" y="10"/>
                  </a:cubicBezTo>
                  <a:lnTo>
                    <a:pt x="17"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41" name="Freeform 921"/>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642" name="Freeform 922"/>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sv-SE"/>
            </a:p>
          </p:txBody>
        </p:sp>
      </p:grpSp>
      <p:grpSp>
        <p:nvGrpSpPr>
          <p:cNvPr id="415646" name="Group 926"/>
          <p:cNvGrpSpPr>
            <a:grpSpLocks/>
          </p:cNvGrpSpPr>
          <p:nvPr/>
        </p:nvGrpSpPr>
        <p:grpSpPr bwMode="auto">
          <a:xfrm>
            <a:off x="6502400" y="2133601"/>
            <a:ext cx="990600" cy="588963"/>
            <a:chOff x="3072" y="1344"/>
            <a:chExt cx="468" cy="371"/>
          </a:xfrm>
        </p:grpSpPr>
        <p:sp>
          <p:nvSpPr>
            <p:cNvPr id="415643" name="Freeform 923"/>
            <p:cNvSpPr>
              <a:spLocks/>
            </p:cNvSpPr>
            <p:nvPr/>
          </p:nvSpPr>
          <p:spPr bwMode="auto">
            <a:xfrm rot="9968101">
              <a:off x="3168" y="1488"/>
              <a:ext cx="240" cy="227"/>
            </a:xfrm>
            <a:custGeom>
              <a:avLst/>
              <a:gdLst>
                <a:gd name="T0" fmla="*/ 53 w 476"/>
                <a:gd name="T1" fmla="*/ 75 h 332"/>
                <a:gd name="T2" fmla="*/ 8 w 476"/>
                <a:gd name="T3" fmla="*/ 256 h 332"/>
                <a:gd name="T4" fmla="*/ 99 w 476"/>
                <a:gd name="T5" fmla="*/ 211 h 332"/>
                <a:gd name="T6" fmla="*/ 99 w 476"/>
                <a:gd name="T7" fmla="*/ 30 h 332"/>
                <a:gd name="T8" fmla="*/ 144 w 476"/>
                <a:gd name="T9" fmla="*/ 30 h 332"/>
                <a:gd name="T10" fmla="*/ 144 w 476"/>
                <a:gd name="T11" fmla="*/ 211 h 332"/>
                <a:gd name="T12" fmla="*/ 189 w 476"/>
                <a:gd name="T13" fmla="*/ 256 h 332"/>
                <a:gd name="T14" fmla="*/ 235 w 476"/>
                <a:gd name="T15" fmla="*/ 120 h 332"/>
                <a:gd name="T16" fmla="*/ 280 w 476"/>
                <a:gd name="T17" fmla="*/ 30 h 332"/>
                <a:gd name="T18" fmla="*/ 325 w 476"/>
                <a:gd name="T19" fmla="*/ 75 h 332"/>
                <a:gd name="T20" fmla="*/ 280 w 476"/>
                <a:gd name="T21" fmla="*/ 211 h 332"/>
                <a:gd name="T22" fmla="*/ 325 w 476"/>
                <a:gd name="T23" fmla="*/ 211 h 332"/>
                <a:gd name="T24" fmla="*/ 416 w 476"/>
                <a:gd name="T25" fmla="*/ 75 h 332"/>
                <a:gd name="T26" fmla="*/ 461 w 476"/>
                <a:gd name="T27" fmla="*/ 120 h 332"/>
                <a:gd name="T28" fmla="*/ 325 w 476"/>
                <a:gd name="T29" fmla="*/ 302 h 332"/>
                <a:gd name="T30" fmla="*/ 371 w 476"/>
                <a:gd name="T31" fmla="*/ 3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6" h="332">
                  <a:moveTo>
                    <a:pt x="53" y="75"/>
                  </a:moveTo>
                  <a:cubicBezTo>
                    <a:pt x="26" y="154"/>
                    <a:pt x="0" y="233"/>
                    <a:pt x="8" y="256"/>
                  </a:cubicBezTo>
                  <a:cubicBezTo>
                    <a:pt x="16" y="279"/>
                    <a:pt x="84" y="249"/>
                    <a:pt x="99" y="211"/>
                  </a:cubicBezTo>
                  <a:cubicBezTo>
                    <a:pt x="114" y="173"/>
                    <a:pt x="92" y="60"/>
                    <a:pt x="99" y="30"/>
                  </a:cubicBezTo>
                  <a:cubicBezTo>
                    <a:pt x="106" y="0"/>
                    <a:pt x="137" y="0"/>
                    <a:pt x="144" y="30"/>
                  </a:cubicBezTo>
                  <a:cubicBezTo>
                    <a:pt x="151" y="60"/>
                    <a:pt x="136" y="173"/>
                    <a:pt x="144" y="211"/>
                  </a:cubicBezTo>
                  <a:cubicBezTo>
                    <a:pt x="152" y="249"/>
                    <a:pt x="174" y="271"/>
                    <a:pt x="189" y="256"/>
                  </a:cubicBezTo>
                  <a:cubicBezTo>
                    <a:pt x="204" y="241"/>
                    <a:pt x="220" y="158"/>
                    <a:pt x="235" y="120"/>
                  </a:cubicBezTo>
                  <a:cubicBezTo>
                    <a:pt x="250" y="82"/>
                    <a:pt x="265" y="37"/>
                    <a:pt x="280" y="30"/>
                  </a:cubicBezTo>
                  <a:cubicBezTo>
                    <a:pt x="295" y="23"/>
                    <a:pt x="325" y="45"/>
                    <a:pt x="325" y="75"/>
                  </a:cubicBezTo>
                  <a:cubicBezTo>
                    <a:pt x="325" y="105"/>
                    <a:pt x="280" y="188"/>
                    <a:pt x="280" y="211"/>
                  </a:cubicBezTo>
                  <a:cubicBezTo>
                    <a:pt x="280" y="234"/>
                    <a:pt x="302" y="234"/>
                    <a:pt x="325" y="211"/>
                  </a:cubicBezTo>
                  <a:cubicBezTo>
                    <a:pt x="348" y="188"/>
                    <a:pt x="393" y="90"/>
                    <a:pt x="416" y="75"/>
                  </a:cubicBezTo>
                  <a:cubicBezTo>
                    <a:pt x="439" y="60"/>
                    <a:pt x="476" y="82"/>
                    <a:pt x="461" y="120"/>
                  </a:cubicBezTo>
                  <a:cubicBezTo>
                    <a:pt x="446" y="158"/>
                    <a:pt x="340" y="272"/>
                    <a:pt x="325" y="302"/>
                  </a:cubicBezTo>
                  <a:cubicBezTo>
                    <a:pt x="310" y="332"/>
                    <a:pt x="363" y="302"/>
                    <a:pt x="371" y="302"/>
                  </a:cubicBezTo>
                </a:path>
              </a:pathLst>
            </a:custGeom>
            <a:noFill/>
            <a:ln w="12700">
              <a:solidFill>
                <a:srgbClr val="3333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415644" name="Text Box 924"/>
            <p:cNvSpPr txBox="1">
              <a:spLocks noChangeArrowheads="1"/>
            </p:cNvSpPr>
            <p:nvPr/>
          </p:nvSpPr>
          <p:spPr bwMode="auto">
            <a:xfrm rot="-321349">
              <a:off x="3072" y="1344"/>
              <a:ext cx="46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400" b="1" i="1">
                  <a:solidFill>
                    <a:srgbClr val="292929"/>
                  </a:solidFill>
                </a:rPr>
                <a:t>GIPR</a:t>
              </a:r>
              <a:endParaRPr lang="en-US" altLang="sv-SE" sz="1400" b="1" i="1">
                <a:solidFill>
                  <a:srgbClr val="292929"/>
                </a:solidFill>
              </a:endParaRPr>
            </a:p>
          </p:txBody>
        </p:sp>
      </p:grpSp>
      <p:sp>
        <p:nvSpPr>
          <p:cNvPr id="928" name="Title 1"/>
          <p:cNvSpPr>
            <a:spLocks noGrp="1"/>
          </p:cNvSpPr>
          <p:nvPr>
            <p:ph type="title"/>
          </p:nvPr>
        </p:nvSpPr>
        <p:spPr>
          <a:xfrm>
            <a:off x="165100" y="387862"/>
            <a:ext cx="12026900" cy="672075"/>
          </a:xfrm>
        </p:spPr>
        <p:txBody>
          <a:bodyPr>
            <a:normAutofit fontScale="90000"/>
          </a:bodyPr>
          <a:lstStyle/>
          <a:p>
            <a:pPr marL="0" indent="0" algn="ctr">
              <a:buNone/>
            </a:pPr>
            <a:r>
              <a:rPr lang="en-US" altLang="sv-SE" i="1" dirty="0">
                <a:latin typeface="Arial" panose="020B0604020202020204" pitchFamily="34" charset="0"/>
                <a:cs typeface="Arial" panose="020B0604020202020204" pitchFamily="34" charset="0"/>
              </a:rPr>
              <a:t>GIPR - </a:t>
            </a:r>
            <a:r>
              <a:rPr lang="en-US" altLang="sv-SE" sz="4800" dirty="0">
                <a:latin typeface="Arial" panose="020B0604020202020204" pitchFamily="34" charset="0"/>
                <a:cs typeface="Arial" panose="020B0604020202020204" pitchFamily="34" charset="0"/>
              </a:rPr>
              <a:t>glucose-dependent </a:t>
            </a:r>
            <a:r>
              <a:rPr lang="en-US" altLang="sv-SE" sz="4800" dirty="0" err="1">
                <a:latin typeface="Arial" panose="020B0604020202020204" pitchFamily="34" charset="0"/>
                <a:cs typeface="Arial" panose="020B0604020202020204" pitchFamily="34" charset="0"/>
              </a:rPr>
              <a:t>insulinotropic</a:t>
            </a:r>
            <a:r>
              <a:rPr lang="en-US" altLang="sv-SE" sz="4800" dirty="0">
                <a:latin typeface="Arial" panose="020B0604020202020204" pitchFamily="34" charset="0"/>
                <a:cs typeface="Arial" panose="020B0604020202020204" pitchFamily="34" charset="0"/>
              </a:rPr>
              <a:t> polypeptide</a:t>
            </a:r>
            <a:r>
              <a:rPr lang="en-US" altLang="sv-SE" sz="4800" i="1" dirty="0">
                <a:latin typeface="Arial" panose="020B0604020202020204" pitchFamily="34" charset="0"/>
                <a:cs typeface="Arial" panose="020B0604020202020204" pitchFamily="34" charset="0"/>
              </a:rPr>
              <a:t> </a:t>
            </a:r>
            <a:r>
              <a:rPr lang="en-US" altLang="sv-SE" sz="4800" dirty="0">
                <a:latin typeface="Arial" panose="020B0604020202020204" pitchFamily="34" charset="0"/>
                <a:cs typeface="Arial" panose="020B0604020202020204" pitchFamily="34" charset="0"/>
              </a:rPr>
              <a:t>receptor</a:t>
            </a:r>
            <a:endParaRPr lang="sv-SE"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2769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15646"/>
                                        </p:tgtEl>
                                        <p:attrNameLst>
                                          <p:attrName>style.visibility</p:attrName>
                                        </p:attrNameLst>
                                      </p:cBhvr>
                                      <p:to>
                                        <p:strVal val="visible"/>
                                      </p:to>
                                    </p:set>
                                    <p:animEffect transition="in" filter="fade">
                                      <p:cBhvr>
                                        <p:cTn id="7" dur="500"/>
                                        <p:tgtEl>
                                          <p:spTgt spid="415646"/>
                                        </p:tgtEl>
                                      </p:cBhvr>
                                    </p:animEffect>
                                  </p:childTnLst>
                                </p:cTn>
                              </p:par>
                              <p:par>
                                <p:cTn id="8" presetID="10" presetClass="entr" presetSubtype="0" fill="hold" nodeType="withEffect">
                                  <p:stCondLst>
                                    <p:cond delay="0"/>
                                  </p:stCondLst>
                                  <p:childTnLst>
                                    <p:set>
                                      <p:cBhvr>
                                        <p:cTn id="9" dur="1" fill="hold">
                                          <p:stCondLst>
                                            <p:cond delay="0"/>
                                          </p:stCondLst>
                                        </p:cTn>
                                        <p:tgtEl>
                                          <p:spTgt spid="415290"/>
                                        </p:tgtEl>
                                        <p:attrNameLst>
                                          <p:attrName>style.visibility</p:attrName>
                                        </p:attrNameLst>
                                      </p:cBhvr>
                                      <p:to>
                                        <p:strVal val="visible"/>
                                      </p:to>
                                    </p:set>
                                    <p:animEffect transition="in" filter="fade">
                                      <p:cBhvr>
                                        <p:cTn id="10" dur="500"/>
                                        <p:tgtEl>
                                          <p:spTgt spid="415290"/>
                                        </p:tgtEl>
                                      </p:cBhvr>
                                    </p:animEffect>
                                  </p:childTnLst>
                                </p:cTn>
                              </p:par>
                              <p:par>
                                <p:cTn id="11" presetID="10" presetClass="entr" presetSubtype="0" fill="hold" nodeType="withEffect">
                                  <p:stCondLst>
                                    <p:cond delay="0"/>
                                  </p:stCondLst>
                                  <p:childTnLst>
                                    <p:set>
                                      <p:cBhvr>
                                        <p:cTn id="12" dur="1" fill="hold">
                                          <p:stCondLst>
                                            <p:cond delay="0"/>
                                          </p:stCondLst>
                                        </p:cTn>
                                        <p:tgtEl>
                                          <p:spTgt spid="415293"/>
                                        </p:tgtEl>
                                        <p:attrNameLst>
                                          <p:attrName>style.visibility</p:attrName>
                                        </p:attrNameLst>
                                      </p:cBhvr>
                                      <p:to>
                                        <p:strVal val="visible"/>
                                      </p:to>
                                    </p:set>
                                    <p:animEffect transition="in" filter="fade">
                                      <p:cBhvr>
                                        <p:cTn id="13" dur="500"/>
                                        <p:tgtEl>
                                          <p:spTgt spid="415293"/>
                                        </p:tgtEl>
                                      </p:cBhvr>
                                    </p:animEffect>
                                  </p:childTnLst>
                                </p:cTn>
                              </p:par>
                              <p:par>
                                <p:cTn id="14" presetID="10" presetClass="entr" presetSubtype="0" fill="hold" nodeType="withEffect">
                                  <p:stCondLst>
                                    <p:cond delay="0"/>
                                  </p:stCondLst>
                                  <p:childTnLst>
                                    <p:set>
                                      <p:cBhvr>
                                        <p:cTn id="15" dur="1" fill="hold">
                                          <p:stCondLst>
                                            <p:cond delay="0"/>
                                          </p:stCondLst>
                                        </p:cTn>
                                        <p:tgtEl>
                                          <p:spTgt spid="415285"/>
                                        </p:tgtEl>
                                        <p:attrNameLst>
                                          <p:attrName>style.visibility</p:attrName>
                                        </p:attrNameLst>
                                      </p:cBhvr>
                                      <p:to>
                                        <p:strVal val="visible"/>
                                      </p:to>
                                    </p:set>
                                    <p:animEffect transition="in" filter="fade">
                                      <p:cBhvr>
                                        <p:cTn id="16" dur="500"/>
                                        <p:tgtEl>
                                          <p:spTgt spid="415285"/>
                                        </p:tgtEl>
                                      </p:cBhvr>
                                    </p:animEffect>
                                  </p:childTnLst>
                                </p:cTn>
                              </p:par>
                              <p:par>
                                <p:cTn id="17" presetID="10" presetClass="entr" presetSubtype="0" fill="hold" nodeType="withEffect">
                                  <p:stCondLst>
                                    <p:cond delay="0"/>
                                  </p:stCondLst>
                                  <p:childTnLst>
                                    <p:set>
                                      <p:cBhvr>
                                        <p:cTn id="18" dur="1" fill="hold">
                                          <p:stCondLst>
                                            <p:cond delay="0"/>
                                          </p:stCondLst>
                                        </p:cTn>
                                        <p:tgtEl>
                                          <p:spTgt spid="415645"/>
                                        </p:tgtEl>
                                        <p:attrNameLst>
                                          <p:attrName>style.visibility</p:attrName>
                                        </p:attrNameLst>
                                      </p:cBhvr>
                                      <p:to>
                                        <p:strVal val="visible"/>
                                      </p:to>
                                    </p:set>
                                    <p:animEffect transition="in" filter="fade">
                                      <p:cBhvr>
                                        <p:cTn id="19" dur="500"/>
                                        <p:tgtEl>
                                          <p:spTgt spid="41564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nodeType="clickEffect">
                                  <p:stCondLst>
                                    <p:cond delay="0"/>
                                  </p:stCondLst>
                                  <p:childTnLst>
                                    <p:set>
                                      <p:cBhvr>
                                        <p:cTn id="23" dur="1" fill="hold">
                                          <p:stCondLst>
                                            <p:cond delay="0"/>
                                          </p:stCondLst>
                                        </p:cTn>
                                        <p:tgtEl>
                                          <p:spTgt spid="415296"/>
                                        </p:tgtEl>
                                        <p:attrNameLst>
                                          <p:attrName>style.visibility</p:attrName>
                                        </p:attrNameLst>
                                      </p:cBhvr>
                                      <p:to>
                                        <p:strVal val="visible"/>
                                      </p:to>
                                    </p:set>
                                    <p:animEffect transition="in" filter="fade">
                                      <p:cBhvr>
                                        <p:cTn id="24" dur="1000"/>
                                        <p:tgtEl>
                                          <p:spTgt spid="415296"/>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0" presetClass="path" presetSubtype="0" accel="50000" decel="50000" fill="hold" nodeType="clickEffect">
                                  <p:stCondLst>
                                    <p:cond delay="0"/>
                                  </p:stCondLst>
                                  <p:childTnLst>
                                    <p:animMotion origin="layout" path="M 0 0.00092 C 0.00469 0.00023 0.0092 4.44444E-6 0.01337 -0.0007 C 0.01493 -0.00093 0.01615 -0.00301 0.01736 -0.00255 C 0.02101 -0.00116 0.02344 0.003 0.02656 0.00463 C 0.03056 0.00393 0.0349 0.00463 0.03854 0.00277 C 0.03993 0.00208 0.03976 -0.00139 0.04132 -0.00255 C 0.04427 -0.00487 0.04844 -0.00463 0.05174 -0.00602 C 0.06302 0.00416 0.06701 -0.00116 0.08472 -0.00255 C 0.09392 -0.01088 0.0941 -0.00533 0.10451 -0.0007 C 0.10781 0.00069 0.11493 0.00277 0.11493 0.003 C 0.11771 0.00208 0.12031 0.00069 0.12309 0.00092 C 0.12569 0.00115 0.13073 0.00463 0.13073 0.00486 C 0.13299 0.00393 0.13611 0.00463 0.13837 0.00277 C 0.13941 0.00185 0.13837 -0.00162 0.13958 -0.00255 C 0.14097 -0.00371 0.14688 0.00208 0.1474 0.00277 C 0.14948 0.00208 0.15104 0.00208 0.15278 0.00092 C 0.15434 -0.00024 0.15486 -0.00371 0.15694 -0.0044 C 0.15764 -0.00463 0.16476 -0.00139 0.16597 -0.0007 C 0.17014 -0.00139 0.17413 -0.00116 0.17795 -0.00255 C 0.17934 -0.00301 0.18021 -0.00602 0.18177 -0.00602 C 0.18472 -0.00602 0.18993 -0.00255 0.18993 -0.00232 C 0.19913 -0.00371 0.20729 -0.00278 0.21476 -0.0095 C 0.22622 -0.00463 0.23247 -0.00394 0.24531 -0.00255 C 0.25 0.00185 0.26233 0.00463 0.26233 0.00486 C 0.27083 0.00393 0.27934 0.00439 0.2875 0.00277 C 0.28906 0.00254 0.28976 -0.00047 0.29167 -0.0007 C 0.29878 -0.00162 0.30642 0.00208 0.31267 0.00625 C 0.31892 0.00509 0.32274 0.00671 0.32708 0.00092 C 0.3283 -0.00047 0.3283 -0.00371 0.32969 -0.0044 C 0.33368 -0.00602 0.3375 -0.00533 0.34167 -0.00602 C 0.34514 -0.00371 0.34931 -0.00278 0.35226 0.00092 C 0.35573 0.00578 0.35608 0.0074 0.36146 0.00972 C 0.36476 0.01134 0.37188 0.01342 0.37188 0.01365 C 0.37413 0.01273 0.37639 0.01111 0.37847 0.01157 C 0.38038 0.0118 0.3809 0.01504 0.38247 0.01504 C 0.38628 0.01504 0.38958 0.01273 0.39323 0.01157 C 0.39479 0.00925 0.39896 0.00231 0.40243 0.00277 C 0.40434 0.00324 0.40556 0.00648 0.40764 0.0081 C 0.40885 0.00902 0.41024 0.00902 0.41146 0.00972 C 0.41753 0.00902 0.42396 0.00949 0.43003 0.0081 C 0.4434 0.00486 0.42188 0.00115 0.4408 0.00625 C 0.4474 0.00509 0.45417 0.00463 0.46059 0.00277 C 0.4625 0.00231 0.46372 -0.00116 0.46563 -0.0007 C 0.46736 -0.00024 0.46788 0.00254 0.4684 0.00463 C 0.47118 0.0125 0.47083 0.01898 0.4776 0.02222 C 0.48316 0.01111 0.48767 -0.00093 0.4974 -0.0044 C 0.49983 -0.00371 0.50295 -0.00417 0.50521 -0.00255 C 0.50642 -0.00162 0.50677 0.00092 0.50816 0.00277 C 0.51146 0.00949 0.51389 0.0162 0.5184 0.02222 C 0.52049 0.02152 0.52361 0.02291 0.525 0.02037 C 0.52604 0.01851 0.52205 0.01713 0.52257 0.01504 C 0.52309 0.01273 0.53333 0.00185 0.5342 0.00092 C 0.54358 0.00254 0.54358 0.00092 0.55017 0.00625 C 0.55278 0.00856 0.55816 0.01342 0.55816 0.01365 C 0.56111 0.01273 0.56441 0.01296 0.56719 0.01157 C 0.575 0.00787 0.58056 -0.00672 0.59115 -0.01135 C 0.59792 -0.00834 0.59983 -0.00672 0.60972 -0.01135 C 0.61181 -0.01227 0.61198 -0.01644 0.61354 -0.01829 C 0.61441 -0.01945 0.61632 -0.01945 0.61753 -0.02014 C 0.62222 -0.01806 0.62691 -0.01389 0.63212 -0.01135 C 0.63663 -0.01204 0.6408 -0.01181 0.64531 -0.0132 C 0.65069 -0.01459 0.65538 -0.01852 0.66094 -0.02014 C 0.66302 -0.01945 0.66563 -0.01899 0.66753 -0.01829 C 0.67118 -0.01737 0.6783 -0.01482 0.6783 -0.01459 C 0.6809 -0.01551 0.68351 -0.01528 0.68611 -0.01667 C 0.68802 -0.01783 0.68941 -0.02037 0.69149 -0.022 C 0.69271 -0.02269 0.6941 -0.02292 0.69531 -0.02362 C 0.70469 -0.01551 0.70035 -0.01806 0.70729 -0.01482 C 0.70903 -0.01551 0.71128 -0.01505 0.71267 -0.01667 C 0.71372 -0.01783 0.71267 -0.02176 0.71389 -0.022 C 0.71701 -0.02223 0.7316 -0.01829 0.7375 -0.01667 C 0.74531 -0.01158 0.7526 -0.01181 0.75885 -0.02014 C 0.76007 -0.02176 0.76007 -0.02431 0.76146 -0.02547 C 0.76354 -0.02732 0.76684 -0.02732 0.76927 -0.02894 C 0.77378 -0.03172 0.78247 -0.03774 0.78247 -0.0375 C 0.78611 -0.03704 0.78958 -0.03565 0.79323 -0.03612 C 0.79583 -0.03635 0.79826 -0.03843 0.80104 -0.03959 C 0.80226 -0.04028 0.80486 -0.04121 0.80486 -0.04098 C 0.80642 -0.04306 0.80729 -0.04561 0.80885 -0.04653 C 0.81198 -0.04862 0.81962 -0.05 0.81962 -0.04977 C 0.82674 -0.0463 0.83229 -0.04213 0.83906 -0.03774 C 0.84948 -0.03959 0.85087 -0.04028 0.85885 -0.03426 C 0.8625 -0.03195 0.86962 -0.02732 0.86962 -0.02709 C 0.87587 -0.02848 0.87813 -0.03033 0.88403 -0.02732 C 0.88958 -0.02431 0.89306 -0.01899 0.89861 -0.01667 C 0.90313 -0.01737 0.90781 -0.01713 0.91181 -0.01829 C 0.92014 -0.02084 0.92622 -0.03079 0.93455 -0.03426 C 0.94618 -0.03033 0.94149 -0.03218 0.94896 -0.02894 C 0.95955 -0.0338 0.95382 -0.03195 0.96597 -0.03426 C 0.96719 -0.03542 0.96858 -0.0382 0.96997 -0.03774 C 0.975 -0.03635 0.97153 -0.02547 0.97135 -0.02362 C 0.96979 -0.03195 0.96927 -0.02848 0.97135 -0.03426 " pathEditMode="relative" rAng="0" ptsTypes="fffffffffffffffffffffffffffffffffffffffffffffffffffffffffffffffffffffffffffffffffffffffffffA">
                                      <p:cBhvr>
                                        <p:cTn id="28" dur="3000" fill="hold"/>
                                        <p:tgtEl>
                                          <p:spTgt spid="415307"/>
                                        </p:tgtEl>
                                        <p:attrNameLst>
                                          <p:attrName>ppt_x</p:attrName>
                                          <p:attrName>ppt_y</p:attrName>
                                        </p:attrNameLst>
                                      </p:cBhvr>
                                      <p:rCtr x="48750" y="-1458"/>
                                    </p:animMotion>
                                  </p:childTnLst>
                                </p:cTn>
                              </p:par>
                            </p:childTnLst>
                          </p:cTn>
                        </p:par>
                        <p:par>
                          <p:cTn id="29" fill="hold" nodeType="afterGroup">
                            <p:stCondLst>
                              <p:cond delay="3000"/>
                            </p:stCondLst>
                            <p:childTnLst>
                              <p:par>
                                <p:cTn id="30" presetID="10" presetClass="exit" presetSubtype="0" fill="hold" nodeType="afterEffect">
                                  <p:stCondLst>
                                    <p:cond delay="0"/>
                                  </p:stCondLst>
                                  <p:childTnLst>
                                    <p:animEffect transition="out" filter="fade">
                                      <p:cBhvr>
                                        <p:cTn id="31" dur="500"/>
                                        <p:tgtEl>
                                          <p:spTgt spid="415307"/>
                                        </p:tgtEl>
                                      </p:cBhvr>
                                    </p:animEffect>
                                    <p:set>
                                      <p:cBhvr>
                                        <p:cTn id="32" dur="1" fill="hold">
                                          <p:stCondLst>
                                            <p:cond delay="499"/>
                                          </p:stCondLst>
                                        </p:cTn>
                                        <p:tgtEl>
                                          <p:spTgt spid="415307"/>
                                        </p:tgtEl>
                                        <p:attrNameLst>
                                          <p:attrName>style.visibility</p:attrName>
                                        </p:attrNameLst>
                                      </p:cBhvr>
                                      <p:to>
                                        <p:strVal val="hidden"/>
                                      </p:to>
                                    </p:set>
                                  </p:childTnLst>
                                </p:cTn>
                              </p:par>
                              <p:par>
                                <p:cTn id="33" presetID="10" presetClass="entr" presetSubtype="0" fill="hold" nodeType="withEffect">
                                  <p:stCondLst>
                                    <p:cond delay="0"/>
                                  </p:stCondLst>
                                  <p:childTnLst>
                                    <p:set>
                                      <p:cBhvr>
                                        <p:cTn id="34" dur="1" fill="hold">
                                          <p:stCondLst>
                                            <p:cond delay="0"/>
                                          </p:stCondLst>
                                        </p:cTn>
                                        <p:tgtEl>
                                          <p:spTgt spid="415301"/>
                                        </p:tgtEl>
                                        <p:attrNameLst>
                                          <p:attrName>style.visibility</p:attrName>
                                        </p:attrNameLst>
                                      </p:cBhvr>
                                      <p:to>
                                        <p:strVal val="visible"/>
                                      </p:to>
                                    </p:set>
                                    <p:animEffect transition="in" filter="fade">
                                      <p:cBhvr>
                                        <p:cTn id="35" dur="500"/>
                                        <p:tgtEl>
                                          <p:spTgt spid="415301"/>
                                        </p:tgtEl>
                                      </p:cBhvr>
                                    </p:animEffect>
                                  </p:childTnLst>
                                </p:cTn>
                              </p:par>
                            </p:childTnLst>
                          </p:cTn>
                        </p:par>
                        <p:par>
                          <p:cTn id="36" fill="hold" nodeType="afterGroup">
                            <p:stCondLst>
                              <p:cond delay="3500"/>
                            </p:stCondLst>
                            <p:childTnLst>
                              <p:par>
                                <p:cTn id="37" presetID="0" presetClass="path" presetSubtype="0" accel="50000" decel="50000" fill="hold" nodeType="afterEffect">
                                  <p:stCondLst>
                                    <p:cond delay="0"/>
                                  </p:stCondLst>
                                  <p:childTnLst>
                                    <p:animMotion origin="layout" path="M 0 0.00185 C 0.02361 -0.00023 0.03941 0.00232 0.06181 -0.00116 C 0.08229 -0.00856 0.07431 -0.0118 0.08698 0.00185 C 0.09635 0.00093 0.10608 0.00116 0.1151 -0.00116 C 0.12517 -0.0037 0.13299 -0.01574 0.14323 -0.01944 C 0.14774 -0.00509 0.1533 -0.00509 0.16563 0.00185 C 0.20035 -0.00046 0.21302 0.00208 0.23872 -0.01643 C 0.24253 -0.01551 0.2467 -0.01574 0.25 -0.01342 C 0.25278 -0.01134 0.25313 -0.00648 0.25556 -0.00417 C 0.26753 0.00695 0.26944 0.00695 0.2809 0.01111 C 0.28941 0.00995 0.29809 0.01019 0.30625 0.00787 C 0.31233 0.00625 0.31719 0.00093 0.32309 -0.00116 C 0.3526 0.00949 0.32795 0.00185 0.3625 0.00185 " pathEditMode="relative" rAng="0" ptsTypes="ffffffffffffA">
                                      <p:cBhvr>
                                        <p:cTn id="38" dur="2000" fill="hold"/>
                                        <p:tgtEl>
                                          <p:spTgt spid="415301"/>
                                        </p:tgtEl>
                                        <p:attrNameLst>
                                          <p:attrName>ppt_x</p:attrName>
                                          <p:attrName>ppt_y</p:attrName>
                                        </p:attrNameLst>
                                      </p:cBhvr>
                                      <p:rCtr x="18125" y="-602"/>
                                    </p:animMotion>
                                  </p:childTnLst>
                                </p:cTn>
                              </p:par>
                              <p:par>
                                <p:cTn id="39" presetID="10" presetClass="entr" presetSubtype="0" fill="hold" nodeType="withEffect">
                                  <p:stCondLst>
                                    <p:cond delay="0"/>
                                  </p:stCondLst>
                                  <p:childTnLst>
                                    <p:set>
                                      <p:cBhvr>
                                        <p:cTn id="40" dur="1" fill="hold">
                                          <p:stCondLst>
                                            <p:cond delay="0"/>
                                          </p:stCondLst>
                                        </p:cTn>
                                        <p:tgtEl>
                                          <p:spTgt spid="415310"/>
                                        </p:tgtEl>
                                        <p:attrNameLst>
                                          <p:attrName>style.visibility</p:attrName>
                                        </p:attrNameLst>
                                      </p:cBhvr>
                                      <p:to>
                                        <p:strVal val="visible"/>
                                      </p:to>
                                    </p:set>
                                    <p:animEffect transition="in" filter="fade">
                                      <p:cBhvr>
                                        <p:cTn id="41" dur="500"/>
                                        <p:tgtEl>
                                          <p:spTgt spid="415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9" name="Group 3"/>
          <p:cNvGrpSpPr>
            <a:grpSpLocks/>
          </p:cNvGrpSpPr>
          <p:nvPr/>
        </p:nvGrpSpPr>
        <p:grpSpPr bwMode="auto">
          <a:xfrm>
            <a:off x="527051" y="1700214"/>
            <a:ext cx="5367867" cy="2406650"/>
            <a:chOff x="1429" y="1047"/>
            <a:chExt cx="2536" cy="1516"/>
          </a:xfrm>
        </p:grpSpPr>
        <p:sp>
          <p:nvSpPr>
            <p:cNvPr id="510" name="Line 4"/>
            <p:cNvSpPr>
              <a:spLocks noChangeShapeType="1"/>
            </p:cNvSpPr>
            <p:nvPr/>
          </p:nvSpPr>
          <p:spPr bwMode="auto">
            <a:xfrm>
              <a:off x="1611" y="1285"/>
              <a:ext cx="2354" cy="0"/>
            </a:xfrm>
            <a:prstGeom prst="line">
              <a:avLst/>
            </a:prstGeom>
            <a:noFill/>
            <a:ln w="6350">
              <a:solidFill>
                <a:srgbClr val="C0C0C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1" name="Line 5"/>
            <p:cNvSpPr>
              <a:spLocks noChangeShapeType="1"/>
            </p:cNvSpPr>
            <p:nvPr/>
          </p:nvSpPr>
          <p:spPr bwMode="auto">
            <a:xfrm flipV="1">
              <a:off x="2600" y="2377"/>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2" name="Line 6"/>
            <p:cNvSpPr>
              <a:spLocks noChangeShapeType="1"/>
            </p:cNvSpPr>
            <p:nvPr/>
          </p:nvSpPr>
          <p:spPr bwMode="auto">
            <a:xfrm flipV="1">
              <a:off x="2600" y="2351"/>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3" name="Line 7"/>
            <p:cNvSpPr>
              <a:spLocks noChangeShapeType="1"/>
            </p:cNvSpPr>
            <p:nvPr/>
          </p:nvSpPr>
          <p:spPr bwMode="auto">
            <a:xfrm flipV="1">
              <a:off x="2600" y="2325"/>
              <a:ext cx="0" cy="13"/>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4" name="Line 8"/>
            <p:cNvSpPr>
              <a:spLocks noChangeShapeType="1"/>
            </p:cNvSpPr>
            <p:nvPr/>
          </p:nvSpPr>
          <p:spPr bwMode="auto">
            <a:xfrm flipV="1">
              <a:off x="2600" y="2298"/>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5" name="Line 9"/>
            <p:cNvSpPr>
              <a:spLocks noChangeShapeType="1"/>
            </p:cNvSpPr>
            <p:nvPr/>
          </p:nvSpPr>
          <p:spPr bwMode="auto">
            <a:xfrm flipV="1">
              <a:off x="2600" y="2272"/>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6" name="Line 10"/>
            <p:cNvSpPr>
              <a:spLocks noChangeShapeType="1"/>
            </p:cNvSpPr>
            <p:nvPr/>
          </p:nvSpPr>
          <p:spPr bwMode="auto">
            <a:xfrm flipV="1">
              <a:off x="2600" y="2246"/>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7" name="Line 11"/>
            <p:cNvSpPr>
              <a:spLocks noChangeShapeType="1"/>
            </p:cNvSpPr>
            <p:nvPr/>
          </p:nvSpPr>
          <p:spPr bwMode="auto">
            <a:xfrm flipV="1">
              <a:off x="2600" y="2220"/>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8" name="Line 12"/>
            <p:cNvSpPr>
              <a:spLocks noChangeShapeType="1"/>
            </p:cNvSpPr>
            <p:nvPr/>
          </p:nvSpPr>
          <p:spPr bwMode="auto">
            <a:xfrm flipV="1">
              <a:off x="2600" y="2194"/>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19" name="Line 13"/>
            <p:cNvSpPr>
              <a:spLocks noChangeShapeType="1"/>
            </p:cNvSpPr>
            <p:nvPr/>
          </p:nvSpPr>
          <p:spPr bwMode="auto">
            <a:xfrm flipV="1">
              <a:off x="2600" y="2167"/>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0" name="Line 14"/>
            <p:cNvSpPr>
              <a:spLocks noChangeShapeType="1"/>
            </p:cNvSpPr>
            <p:nvPr/>
          </p:nvSpPr>
          <p:spPr bwMode="auto">
            <a:xfrm flipV="1">
              <a:off x="2600" y="2141"/>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1" name="Line 15"/>
            <p:cNvSpPr>
              <a:spLocks noChangeShapeType="1"/>
            </p:cNvSpPr>
            <p:nvPr/>
          </p:nvSpPr>
          <p:spPr bwMode="auto">
            <a:xfrm flipV="1">
              <a:off x="2600" y="2116"/>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2" name="Line 16"/>
            <p:cNvSpPr>
              <a:spLocks noChangeShapeType="1"/>
            </p:cNvSpPr>
            <p:nvPr/>
          </p:nvSpPr>
          <p:spPr bwMode="auto">
            <a:xfrm flipV="1">
              <a:off x="2600" y="2089"/>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3" name="Line 17"/>
            <p:cNvSpPr>
              <a:spLocks noChangeShapeType="1"/>
            </p:cNvSpPr>
            <p:nvPr/>
          </p:nvSpPr>
          <p:spPr bwMode="auto">
            <a:xfrm flipV="1">
              <a:off x="2600" y="2063"/>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4" name="Line 18"/>
            <p:cNvSpPr>
              <a:spLocks noChangeShapeType="1"/>
            </p:cNvSpPr>
            <p:nvPr/>
          </p:nvSpPr>
          <p:spPr bwMode="auto">
            <a:xfrm flipV="1">
              <a:off x="2600" y="2037"/>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5" name="Line 19"/>
            <p:cNvSpPr>
              <a:spLocks noChangeShapeType="1"/>
            </p:cNvSpPr>
            <p:nvPr/>
          </p:nvSpPr>
          <p:spPr bwMode="auto">
            <a:xfrm flipV="1">
              <a:off x="2600" y="2011"/>
              <a:ext cx="0" cy="13"/>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6" name="Line 20"/>
            <p:cNvSpPr>
              <a:spLocks noChangeShapeType="1"/>
            </p:cNvSpPr>
            <p:nvPr/>
          </p:nvSpPr>
          <p:spPr bwMode="auto">
            <a:xfrm flipV="1">
              <a:off x="2600" y="1985"/>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7" name="Line 21"/>
            <p:cNvSpPr>
              <a:spLocks noChangeShapeType="1"/>
            </p:cNvSpPr>
            <p:nvPr/>
          </p:nvSpPr>
          <p:spPr bwMode="auto">
            <a:xfrm flipV="1">
              <a:off x="2600" y="1959"/>
              <a:ext cx="0" cy="13"/>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8" name="Line 22"/>
            <p:cNvSpPr>
              <a:spLocks noChangeShapeType="1"/>
            </p:cNvSpPr>
            <p:nvPr/>
          </p:nvSpPr>
          <p:spPr bwMode="auto">
            <a:xfrm flipV="1">
              <a:off x="2600" y="1932"/>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9" name="Line 23"/>
            <p:cNvSpPr>
              <a:spLocks noChangeShapeType="1"/>
            </p:cNvSpPr>
            <p:nvPr/>
          </p:nvSpPr>
          <p:spPr bwMode="auto">
            <a:xfrm flipV="1">
              <a:off x="2600" y="1906"/>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0" name="Line 24"/>
            <p:cNvSpPr>
              <a:spLocks noChangeShapeType="1"/>
            </p:cNvSpPr>
            <p:nvPr/>
          </p:nvSpPr>
          <p:spPr bwMode="auto">
            <a:xfrm flipV="1">
              <a:off x="2600" y="1880"/>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1" name="Line 25"/>
            <p:cNvSpPr>
              <a:spLocks noChangeShapeType="1"/>
            </p:cNvSpPr>
            <p:nvPr/>
          </p:nvSpPr>
          <p:spPr bwMode="auto">
            <a:xfrm flipV="1">
              <a:off x="2600" y="1854"/>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2" name="Line 26"/>
            <p:cNvSpPr>
              <a:spLocks noChangeShapeType="1"/>
            </p:cNvSpPr>
            <p:nvPr/>
          </p:nvSpPr>
          <p:spPr bwMode="auto">
            <a:xfrm flipV="1">
              <a:off x="2600" y="1828"/>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3" name="Line 27"/>
            <p:cNvSpPr>
              <a:spLocks noChangeShapeType="1"/>
            </p:cNvSpPr>
            <p:nvPr/>
          </p:nvSpPr>
          <p:spPr bwMode="auto">
            <a:xfrm flipV="1">
              <a:off x="2600" y="1801"/>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4" name="Line 28"/>
            <p:cNvSpPr>
              <a:spLocks noChangeShapeType="1"/>
            </p:cNvSpPr>
            <p:nvPr/>
          </p:nvSpPr>
          <p:spPr bwMode="auto">
            <a:xfrm flipV="1">
              <a:off x="2600" y="1775"/>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5" name="Line 29"/>
            <p:cNvSpPr>
              <a:spLocks noChangeShapeType="1"/>
            </p:cNvSpPr>
            <p:nvPr/>
          </p:nvSpPr>
          <p:spPr bwMode="auto">
            <a:xfrm flipV="1">
              <a:off x="2600" y="1750"/>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6" name="Line 30"/>
            <p:cNvSpPr>
              <a:spLocks noChangeShapeType="1"/>
            </p:cNvSpPr>
            <p:nvPr/>
          </p:nvSpPr>
          <p:spPr bwMode="auto">
            <a:xfrm flipV="1">
              <a:off x="2600" y="1723"/>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7" name="Line 31"/>
            <p:cNvSpPr>
              <a:spLocks noChangeShapeType="1"/>
            </p:cNvSpPr>
            <p:nvPr/>
          </p:nvSpPr>
          <p:spPr bwMode="auto">
            <a:xfrm flipV="1">
              <a:off x="2600" y="1697"/>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8" name="Line 32"/>
            <p:cNvSpPr>
              <a:spLocks noChangeShapeType="1"/>
            </p:cNvSpPr>
            <p:nvPr/>
          </p:nvSpPr>
          <p:spPr bwMode="auto">
            <a:xfrm flipV="1">
              <a:off x="2600" y="1671"/>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9" name="Line 33"/>
            <p:cNvSpPr>
              <a:spLocks noChangeShapeType="1"/>
            </p:cNvSpPr>
            <p:nvPr/>
          </p:nvSpPr>
          <p:spPr bwMode="auto">
            <a:xfrm flipV="1">
              <a:off x="2600" y="1644"/>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0" name="Line 34"/>
            <p:cNvSpPr>
              <a:spLocks noChangeShapeType="1"/>
            </p:cNvSpPr>
            <p:nvPr/>
          </p:nvSpPr>
          <p:spPr bwMode="auto">
            <a:xfrm flipV="1">
              <a:off x="2600" y="1619"/>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1" name="Line 35"/>
            <p:cNvSpPr>
              <a:spLocks noChangeShapeType="1"/>
            </p:cNvSpPr>
            <p:nvPr/>
          </p:nvSpPr>
          <p:spPr bwMode="auto">
            <a:xfrm flipV="1">
              <a:off x="2600" y="1593"/>
              <a:ext cx="0" cy="13"/>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2" name="Line 36"/>
            <p:cNvSpPr>
              <a:spLocks noChangeShapeType="1"/>
            </p:cNvSpPr>
            <p:nvPr/>
          </p:nvSpPr>
          <p:spPr bwMode="auto">
            <a:xfrm flipV="1">
              <a:off x="2600" y="1566"/>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3" name="Line 37"/>
            <p:cNvSpPr>
              <a:spLocks noChangeShapeType="1"/>
            </p:cNvSpPr>
            <p:nvPr/>
          </p:nvSpPr>
          <p:spPr bwMode="auto">
            <a:xfrm flipV="1">
              <a:off x="2600" y="1540"/>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4" name="Line 38"/>
            <p:cNvSpPr>
              <a:spLocks noChangeShapeType="1"/>
            </p:cNvSpPr>
            <p:nvPr/>
          </p:nvSpPr>
          <p:spPr bwMode="auto">
            <a:xfrm flipV="1">
              <a:off x="2600" y="1514"/>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5" name="Line 39"/>
            <p:cNvSpPr>
              <a:spLocks noChangeShapeType="1"/>
            </p:cNvSpPr>
            <p:nvPr/>
          </p:nvSpPr>
          <p:spPr bwMode="auto">
            <a:xfrm flipV="1">
              <a:off x="2600" y="1488"/>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6" name="Line 40"/>
            <p:cNvSpPr>
              <a:spLocks noChangeShapeType="1"/>
            </p:cNvSpPr>
            <p:nvPr/>
          </p:nvSpPr>
          <p:spPr bwMode="auto">
            <a:xfrm flipV="1">
              <a:off x="2600" y="1462"/>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7" name="Line 41"/>
            <p:cNvSpPr>
              <a:spLocks noChangeShapeType="1"/>
            </p:cNvSpPr>
            <p:nvPr/>
          </p:nvSpPr>
          <p:spPr bwMode="auto">
            <a:xfrm flipV="1">
              <a:off x="2600" y="1435"/>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8" name="Line 42"/>
            <p:cNvSpPr>
              <a:spLocks noChangeShapeType="1"/>
            </p:cNvSpPr>
            <p:nvPr/>
          </p:nvSpPr>
          <p:spPr bwMode="auto">
            <a:xfrm flipV="1">
              <a:off x="2600" y="1409"/>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49" name="Line 43"/>
            <p:cNvSpPr>
              <a:spLocks noChangeShapeType="1"/>
            </p:cNvSpPr>
            <p:nvPr/>
          </p:nvSpPr>
          <p:spPr bwMode="auto">
            <a:xfrm flipV="1">
              <a:off x="2600" y="1384"/>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0" name="Line 44"/>
            <p:cNvSpPr>
              <a:spLocks noChangeShapeType="1"/>
            </p:cNvSpPr>
            <p:nvPr/>
          </p:nvSpPr>
          <p:spPr bwMode="auto">
            <a:xfrm flipV="1">
              <a:off x="2600" y="1357"/>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1" name="Line 45"/>
            <p:cNvSpPr>
              <a:spLocks noChangeShapeType="1"/>
            </p:cNvSpPr>
            <p:nvPr/>
          </p:nvSpPr>
          <p:spPr bwMode="auto">
            <a:xfrm flipV="1">
              <a:off x="2600" y="1331"/>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2" name="Line 46"/>
            <p:cNvSpPr>
              <a:spLocks noChangeShapeType="1"/>
            </p:cNvSpPr>
            <p:nvPr/>
          </p:nvSpPr>
          <p:spPr bwMode="auto">
            <a:xfrm flipV="1">
              <a:off x="2600" y="1305"/>
              <a:ext cx="0" cy="14"/>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3" name="Line 47"/>
            <p:cNvSpPr>
              <a:spLocks noChangeShapeType="1"/>
            </p:cNvSpPr>
            <p:nvPr/>
          </p:nvSpPr>
          <p:spPr bwMode="auto">
            <a:xfrm flipV="1">
              <a:off x="2600" y="1285"/>
              <a:ext cx="0" cy="7"/>
            </a:xfrm>
            <a:prstGeom prst="line">
              <a:avLst/>
            </a:prstGeom>
            <a:noFill/>
            <a:ln w="6350">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4" name="Line 48"/>
            <p:cNvSpPr>
              <a:spLocks noChangeShapeType="1"/>
            </p:cNvSpPr>
            <p:nvPr/>
          </p:nvSpPr>
          <p:spPr bwMode="auto">
            <a:xfrm flipV="1">
              <a:off x="2683" y="1285"/>
              <a:ext cx="0" cy="110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5" name="Rectangle 49"/>
            <p:cNvSpPr>
              <a:spLocks noChangeArrowheads="1"/>
            </p:cNvSpPr>
            <p:nvPr/>
          </p:nvSpPr>
          <p:spPr bwMode="auto">
            <a:xfrm>
              <a:off x="2582" y="1931"/>
              <a:ext cx="13" cy="12"/>
            </a:xfrm>
            <a:prstGeom prst="rect">
              <a:avLst/>
            </a:prstGeom>
            <a:solidFill>
              <a:srgbClr val="B4B4B4"/>
            </a:solidFill>
            <a:ln w="7938">
              <a:solidFill>
                <a:srgbClr val="B4B4B4"/>
              </a:solidFill>
              <a:miter lim="800000"/>
              <a:headEnd/>
              <a:tailEnd/>
            </a:ln>
          </p:spPr>
          <p:txBody>
            <a:bodyPr/>
            <a:lstStyle/>
            <a:p>
              <a:endParaRPr lang="sv-SE"/>
            </a:p>
          </p:txBody>
        </p:sp>
        <p:sp>
          <p:nvSpPr>
            <p:cNvPr id="556" name="Rectangle 50"/>
            <p:cNvSpPr>
              <a:spLocks noChangeArrowheads="1"/>
            </p:cNvSpPr>
            <p:nvPr/>
          </p:nvSpPr>
          <p:spPr bwMode="auto">
            <a:xfrm>
              <a:off x="2510" y="2045"/>
              <a:ext cx="10" cy="11"/>
            </a:xfrm>
            <a:prstGeom prst="rect">
              <a:avLst/>
            </a:prstGeom>
            <a:solidFill>
              <a:srgbClr val="B4B4B4"/>
            </a:solidFill>
            <a:ln w="7938">
              <a:solidFill>
                <a:srgbClr val="B4B4B4"/>
              </a:solidFill>
              <a:miter lim="800000"/>
              <a:headEnd/>
              <a:tailEnd/>
            </a:ln>
          </p:spPr>
          <p:txBody>
            <a:bodyPr/>
            <a:lstStyle/>
            <a:p>
              <a:endParaRPr lang="sv-SE"/>
            </a:p>
          </p:txBody>
        </p:sp>
        <p:sp>
          <p:nvSpPr>
            <p:cNvPr id="557" name="Rectangle 51"/>
            <p:cNvSpPr>
              <a:spLocks noChangeArrowheads="1"/>
            </p:cNvSpPr>
            <p:nvPr/>
          </p:nvSpPr>
          <p:spPr bwMode="auto">
            <a:xfrm>
              <a:off x="2564" y="1816"/>
              <a:ext cx="14" cy="14"/>
            </a:xfrm>
            <a:prstGeom prst="rect">
              <a:avLst/>
            </a:prstGeom>
            <a:solidFill>
              <a:srgbClr val="B4B4B4"/>
            </a:solidFill>
            <a:ln w="7938">
              <a:solidFill>
                <a:srgbClr val="B4B4B4"/>
              </a:solidFill>
              <a:miter lim="800000"/>
              <a:headEnd/>
              <a:tailEnd/>
            </a:ln>
          </p:spPr>
          <p:txBody>
            <a:bodyPr/>
            <a:lstStyle/>
            <a:p>
              <a:endParaRPr lang="sv-SE"/>
            </a:p>
          </p:txBody>
        </p:sp>
        <p:sp>
          <p:nvSpPr>
            <p:cNvPr id="558" name="Line 52"/>
            <p:cNvSpPr>
              <a:spLocks noChangeShapeType="1"/>
            </p:cNvSpPr>
            <p:nvPr/>
          </p:nvSpPr>
          <p:spPr bwMode="auto">
            <a:xfrm>
              <a:off x="2557" y="1596"/>
              <a:ext cx="7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59" name="Line 53"/>
            <p:cNvSpPr>
              <a:spLocks noChangeShapeType="1"/>
            </p:cNvSpPr>
            <p:nvPr/>
          </p:nvSpPr>
          <p:spPr bwMode="auto">
            <a:xfrm>
              <a:off x="2219" y="1937"/>
              <a:ext cx="739"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0" name="Line 54"/>
            <p:cNvSpPr>
              <a:spLocks noChangeShapeType="1"/>
            </p:cNvSpPr>
            <p:nvPr/>
          </p:nvSpPr>
          <p:spPr bwMode="auto">
            <a:xfrm>
              <a:off x="2564" y="1483"/>
              <a:ext cx="2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1" name="Line 55"/>
            <p:cNvSpPr>
              <a:spLocks noChangeShapeType="1"/>
            </p:cNvSpPr>
            <p:nvPr/>
          </p:nvSpPr>
          <p:spPr bwMode="auto">
            <a:xfrm>
              <a:off x="2538" y="1710"/>
              <a:ext cx="16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2" name="Line 56"/>
            <p:cNvSpPr>
              <a:spLocks noChangeShapeType="1"/>
            </p:cNvSpPr>
            <p:nvPr/>
          </p:nvSpPr>
          <p:spPr bwMode="auto">
            <a:xfrm>
              <a:off x="2094" y="2051"/>
              <a:ext cx="84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3" name="Line 57"/>
            <p:cNvSpPr>
              <a:spLocks noChangeShapeType="1"/>
            </p:cNvSpPr>
            <p:nvPr/>
          </p:nvSpPr>
          <p:spPr bwMode="auto">
            <a:xfrm>
              <a:off x="2483" y="1370"/>
              <a:ext cx="18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4" name="Line 58"/>
            <p:cNvSpPr>
              <a:spLocks noChangeShapeType="1"/>
            </p:cNvSpPr>
            <p:nvPr/>
          </p:nvSpPr>
          <p:spPr bwMode="auto">
            <a:xfrm>
              <a:off x="2254" y="1823"/>
              <a:ext cx="6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5" name="Line 59"/>
            <p:cNvSpPr>
              <a:spLocks noChangeShapeType="1"/>
            </p:cNvSpPr>
            <p:nvPr/>
          </p:nvSpPr>
          <p:spPr bwMode="auto">
            <a:xfrm flipV="1">
              <a:off x="2570" y="2119"/>
              <a:ext cx="30" cy="45"/>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6" name="Line 60"/>
            <p:cNvSpPr>
              <a:spLocks noChangeShapeType="1"/>
            </p:cNvSpPr>
            <p:nvPr/>
          </p:nvSpPr>
          <p:spPr bwMode="auto">
            <a:xfrm>
              <a:off x="2600" y="2119"/>
              <a:ext cx="30" cy="45"/>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7" name="Line 61"/>
            <p:cNvSpPr>
              <a:spLocks noChangeShapeType="1"/>
            </p:cNvSpPr>
            <p:nvPr/>
          </p:nvSpPr>
          <p:spPr bwMode="auto">
            <a:xfrm flipH="1">
              <a:off x="2600" y="2164"/>
              <a:ext cx="30" cy="45"/>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8" name="Line 62"/>
            <p:cNvSpPr>
              <a:spLocks noChangeShapeType="1"/>
            </p:cNvSpPr>
            <p:nvPr/>
          </p:nvSpPr>
          <p:spPr bwMode="auto">
            <a:xfrm flipH="1" flipV="1">
              <a:off x="2570" y="2164"/>
              <a:ext cx="30" cy="45"/>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69" name="Rectangle 63"/>
            <p:cNvSpPr>
              <a:spLocks noChangeArrowheads="1"/>
            </p:cNvSpPr>
            <p:nvPr/>
          </p:nvSpPr>
          <p:spPr bwMode="auto">
            <a:xfrm>
              <a:off x="1429" y="2123"/>
              <a:ext cx="1161"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altLang="sv-SE" sz="1400">
                  <a:solidFill>
                    <a:srgbClr val="000000"/>
                  </a:solidFill>
                  <a:latin typeface="Candara" pitchFamily="34" charset="0"/>
                </a:rPr>
                <a:t>All studies </a:t>
              </a:r>
              <a:r>
                <a:rPr lang="en-US" altLang="sv-SE" sz="1400" i="1">
                  <a:solidFill>
                    <a:srgbClr val="000000"/>
                  </a:solidFill>
                  <a:latin typeface="Candara" pitchFamily="34" charset="0"/>
                </a:rPr>
                <a:t>P</a:t>
              </a:r>
              <a:r>
                <a:rPr lang="en-US" altLang="sv-SE" sz="1400">
                  <a:solidFill>
                    <a:srgbClr val="000000"/>
                  </a:solidFill>
                  <a:latin typeface="Candara" pitchFamily="34" charset="0"/>
                </a:rPr>
                <a:t>=</a:t>
              </a:r>
              <a:r>
                <a:rPr lang="en-US" altLang="sv-SE" sz="1400">
                  <a:latin typeface="Candara" pitchFamily="34" charset="0"/>
                </a:rPr>
                <a:t>6.3×10</a:t>
              </a:r>
              <a:r>
                <a:rPr lang="en-US" altLang="sv-SE" sz="1400" baseline="30000">
                  <a:latin typeface="Candara" pitchFamily="34" charset="0"/>
                </a:rPr>
                <a:t>8</a:t>
              </a:r>
            </a:p>
            <a:p>
              <a:r>
                <a:rPr lang="sv-SE" altLang="sv-SE" sz="1400">
                  <a:latin typeface="Candara" pitchFamily="34" charset="0"/>
                </a:rPr>
                <a:t>N=</a:t>
              </a:r>
              <a:r>
                <a:rPr lang="en-US" altLang="sv-SE" sz="1400">
                  <a:latin typeface="Candara" pitchFamily="34" charset="0"/>
                </a:rPr>
                <a:t>38,845</a:t>
              </a:r>
            </a:p>
          </p:txBody>
        </p:sp>
        <p:sp>
          <p:nvSpPr>
            <p:cNvPr id="570" name="Rectangle 64"/>
            <p:cNvSpPr>
              <a:spLocks noChangeArrowheads="1"/>
            </p:cNvSpPr>
            <p:nvPr/>
          </p:nvSpPr>
          <p:spPr bwMode="auto">
            <a:xfrm>
              <a:off x="1612" y="1534"/>
              <a:ext cx="17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MDC</a:t>
              </a:r>
              <a:endParaRPr lang="en-US" altLang="sv-SE" sz="1400">
                <a:latin typeface="Candara" pitchFamily="34" charset="0"/>
              </a:endParaRPr>
            </a:p>
          </p:txBody>
        </p:sp>
        <p:sp>
          <p:nvSpPr>
            <p:cNvPr id="571" name="Rectangle 65"/>
            <p:cNvSpPr>
              <a:spLocks noChangeArrowheads="1"/>
            </p:cNvSpPr>
            <p:nvPr/>
          </p:nvSpPr>
          <p:spPr bwMode="auto">
            <a:xfrm>
              <a:off x="1616" y="1886"/>
              <a:ext cx="25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Verona</a:t>
              </a:r>
              <a:endParaRPr lang="en-US" altLang="sv-SE" sz="1400">
                <a:latin typeface="Candara" pitchFamily="34" charset="0"/>
              </a:endParaRPr>
            </a:p>
          </p:txBody>
        </p:sp>
        <p:sp>
          <p:nvSpPr>
            <p:cNvPr id="572" name="Rectangle 66"/>
            <p:cNvSpPr>
              <a:spLocks noChangeArrowheads="1"/>
            </p:cNvSpPr>
            <p:nvPr/>
          </p:nvSpPr>
          <p:spPr bwMode="auto">
            <a:xfrm>
              <a:off x="1612" y="1421"/>
              <a:ext cx="14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BPS</a:t>
              </a:r>
              <a:endParaRPr lang="en-US" altLang="sv-SE" sz="1400">
                <a:latin typeface="Candara" pitchFamily="34" charset="0"/>
              </a:endParaRPr>
            </a:p>
          </p:txBody>
        </p:sp>
        <p:sp>
          <p:nvSpPr>
            <p:cNvPr id="573" name="Rectangle 67"/>
            <p:cNvSpPr>
              <a:spLocks noChangeArrowheads="1"/>
            </p:cNvSpPr>
            <p:nvPr/>
          </p:nvSpPr>
          <p:spPr bwMode="auto">
            <a:xfrm>
              <a:off x="1616" y="1659"/>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METSIM</a:t>
              </a:r>
              <a:endParaRPr lang="en-US" altLang="sv-SE" sz="1400">
                <a:latin typeface="Candara" pitchFamily="34" charset="0"/>
              </a:endParaRPr>
            </a:p>
          </p:txBody>
        </p:sp>
        <p:sp>
          <p:nvSpPr>
            <p:cNvPr id="574" name="Rectangle 68"/>
            <p:cNvSpPr>
              <a:spLocks noChangeArrowheads="1"/>
            </p:cNvSpPr>
            <p:nvPr/>
          </p:nvSpPr>
          <p:spPr bwMode="auto">
            <a:xfrm>
              <a:off x="1616" y="2000"/>
              <a:ext cx="43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Steno Twins</a:t>
              </a:r>
              <a:endParaRPr lang="en-US" altLang="sv-SE" sz="1400">
                <a:latin typeface="Candara" pitchFamily="34" charset="0"/>
              </a:endParaRPr>
            </a:p>
          </p:txBody>
        </p:sp>
        <p:sp>
          <p:nvSpPr>
            <p:cNvPr id="575" name="Rectangle 69"/>
            <p:cNvSpPr>
              <a:spLocks noChangeArrowheads="1"/>
            </p:cNvSpPr>
            <p:nvPr/>
          </p:nvSpPr>
          <p:spPr bwMode="auto">
            <a:xfrm>
              <a:off x="1623" y="1138"/>
              <a:ext cx="20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Study</a:t>
              </a:r>
              <a:endParaRPr lang="en-US" altLang="sv-SE" sz="1400">
                <a:latin typeface="Candara" pitchFamily="34" charset="0"/>
              </a:endParaRPr>
            </a:p>
          </p:txBody>
        </p:sp>
        <p:sp>
          <p:nvSpPr>
            <p:cNvPr id="576" name="Rectangle 70"/>
            <p:cNvSpPr>
              <a:spLocks noChangeArrowheads="1"/>
            </p:cNvSpPr>
            <p:nvPr/>
          </p:nvSpPr>
          <p:spPr bwMode="auto">
            <a:xfrm>
              <a:off x="1608" y="1295"/>
              <a:ext cx="39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Botnia-PPP</a:t>
              </a:r>
              <a:endParaRPr lang="en-US" altLang="sv-SE" sz="1400">
                <a:latin typeface="Candara" pitchFamily="34" charset="0"/>
              </a:endParaRPr>
            </a:p>
          </p:txBody>
        </p:sp>
        <p:sp>
          <p:nvSpPr>
            <p:cNvPr id="577" name="Rectangle 71"/>
            <p:cNvSpPr>
              <a:spLocks noChangeArrowheads="1"/>
            </p:cNvSpPr>
            <p:nvPr/>
          </p:nvSpPr>
          <p:spPr bwMode="auto">
            <a:xfrm>
              <a:off x="1616" y="1773"/>
              <a:ext cx="3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GENFIEV</a:t>
              </a:r>
              <a:endParaRPr lang="en-US" altLang="sv-SE" sz="1400">
                <a:latin typeface="Candara" pitchFamily="34" charset="0"/>
              </a:endParaRPr>
            </a:p>
          </p:txBody>
        </p:sp>
        <p:sp>
          <p:nvSpPr>
            <p:cNvPr id="578" name="Rectangle 72"/>
            <p:cNvSpPr>
              <a:spLocks noChangeArrowheads="1"/>
            </p:cNvSpPr>
            <p:nvPr/>
          </p:nvSpPr>
          <p:spPr bwMode="auto">
            <a:xfrm>
              <a:off x="3297" y="2106"/>
              <a:ext cx="60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-0.18 (-0.24, -0.11)</a:t>
              </a:r>
              <a:endParaRPr lang="en-US" altLang="sv-SE" sz="1400" b="0">
                <a:latin typeface="Candara" pitchFamily="34" charset="0"/>
              </a:endParaRPr>
            </a:p>
          </p:txBody>
        </p:sp>
        <p:sp>
          <p:nvSpPr>
            <p:cNvPr id="579" name="Rectangle 73"/>
            <p:cNvSpPr>
              <a:spLocks noChangeArrowheads="1"/>
            </p:cNvSpPr>
            <p:nvPr/>
          </p:nvSpPr>
          <p:spPr bwMode="auto">
            <a:xfrm>
              <a:off x="3297" y="1538"/>
              <a:ext cx="6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-0.19 (-0.27, -0.11)</a:t>
              </a:r>
              <a:endParaRPr lang="en-US" altLang="sv-SE" sz="1400" b="0">
                <a:latin typeface="Candara" pitchFamily="34" charset="0"/>
              </a:endParaRPr>
            </a:p>
          </p:txBody>
        </p:sp>
        <p:sp>
          <p:nvSpPr>
            <p:cNvPr id="580" name="Rectangle 74"/>
            <p:cNvSpPr>
              <a:spLocks noChangeArrowheads="1"/>
            </p:cNvSpPr>
            <p:nvPr/>
          </p:nvSpPr>
          <p:spPr bwMode="auto">
            <a:xfrm>
              <a:off x="3297" y="1878"/>
              <a:ext cx="63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-0.20 (-0.98, 0.58)</a:t>
              </a:r>
              <a:endParaRPr lang="en-US" altLang="sv-SE" sz="1400" b="0">
                <a:latin typeface="Candara" pitchFamily="34" charset="0"/>
              </a:endParaRPr>
            </a:p>
          </p:txBody>
        </p:sp>
        <p:sp>
          <p:nvSpPr>
            <p:cNvPr id="581" name="Rectangle 75"/>
            <p:cNvSpPr>
              <a:spLocks noChangeArrowheads="1"/>
            </p:cNvSpPr>
            <p:nvPr/>
          </p:nvSpPr>
          <p:spPr bwMode="auto">
            <a:xfrm>
              <a:off x="3297" y="1425"/>
              <a:ext cx="62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-0.00 (-0.25, 0.25)</a:t>
              </a:r>
              <a:endParaRPr lang="en-US" altLang="sv-SE" sz="1400" b="0">
                <a:latin typeface="Candara" pitchFamily="34" charset="0"/>
              </a:endParaRPr>
            </a:p>
          </p:txBody>
        </p:sp>
        <p:sp>
          <p:nvSpPr>
            <p:cNvPr id="582" name="Rectangle 76"/>
            <p:cNvSpPr>
              <a:spLocks noChangeArrowheads="1"/>
            </p:cNvSpPr>
            <p:nvPr/>
          </p:nvSpPr>
          <p:spPr bwMode="auto">
            <a:xfrm>
              <a:off x="3297" y="1651"/>
              <a:ext cx="5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-0.14 (-0.31, 0.03)</a:t>
              </a:r>
              <a:endParaRPr lang="en-US" altLang="sv-SE" sz="1400" b="0">
                <a:latin typeface="Candara" pitchFamily="34" charset="0"/>
              </a:endParaRPr>
            </a:p>
          </p:txBody>
        </p:sp>
        <p:sp>
          <p:nvSpPr>
            <p:cNvPr id="583" name="Rectangle 77"/>
            <p:cNvSpPr>
              <a:spLocks noChangeArrowheads="1"/>
            </p:cNvSpPr>
            <p:nvPr/>
          </p:nvSpPr>
          <p:spPr bwMode="auto">
            <a:xfrm>
              <a:off x="3297" y="1992"/>
              <a:ext cx="60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-0.36 (-1.25, 0.54)</a:t>
              </a:r>
              <a:endParaRPr lang="en-US" altLang="sv-SE" sz="1400" b="0">
                <a:latin typeface="Candara" pitchFamily="34" charset="0"/>
              </a:endParaRPr>
            </a:p>
          </p:txBody>
        </p:sp>
        <p:sp>
          <p:nvSpPr>
            <p:cNvPr id="584" name="Rectangle 78"/>
            <p:cNvSpPr>
              <a:spLocks noChangeArrowheads="1"/>
            </p:cNvSpPr>
            <p:nvPr/>
          </p:nvSpPr>
          <p:spPr bwMode="auto">
            <a:xfrm>
              <a:off x="3297" y="1311"/>
              <a:ext cx="64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-0.23 (-0.43, -0.04)</a:t>
              </a:r>
              <a:endParaRPr lang="en-US" altLang="sv-SE" sz="1400" b="0">
                <a:latin typeface="Candara" pitchFamily="34" charset="0"/>
              </a:endParaRPr>
            </a:p>
          </p:txBody>
        </p:sp>
        <p:sp>
          <p:nvSpPr>
            <p:cNvPr id="585" name="Rectangle 79"/>
            <p:cNvSpPr>
              <a:spLocks noChangeArrowheads="1"/>
            </p:cNvSpPr>
            <p:nvPr/>
          </p:nvSpPr>
          <p:spPr bwMode="auto">
            <a:xfrm>
              <a:off x="3297" y="1765"/>
              <a:ext cx="61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-0.24 (-0.91, 0.44)</a:t>
              </a:r>
              <a:endParaRPr lang="en-US" altLang="sv-SE" sz="1400" b="0">
                <a:latin typeface="Candara" pitchFamily="34" charset="0"/>
              </a:endParaRPr>
            </a:p>
          </p:txBody>
        </p:sp>
        <p:sp>
          <p:nvSpPr>
            <p:cNvPr id="586" name="Rectangle 80"/>
            <p:cNvSpPr>
              <a:spLocks noChangeArrowheads="1"/>
            </p:cNvSpPr>
            <p:nvPr/>
          </p:nvSpPr>
          <p:spPr bwMode="auto">
            <a:xfrm>
              <a:off x="3297" y="2106"/>
              <a:ext cx="60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-0.18 (-0.24, -0.11)</a:t>
              </a:r>
              <a:endParaRPr lang="en-US" altLang="sv-SE" sz="1400" b="0">
                <a:latin typeface="Candara" pitchFamily="34" charset="0"/>
              </a:endParaRPr>
            </a:p>
          </p:txBody>
        </p:sp>
        <p:sp>
          <p:nvSpPr>
            <p:cNvPr id="587" name="Rectangle 81"/>
            <p:cNvSpPr>
              <a:spLocks noChangeArrowheads="1"/>
            </p:cNvSpPr>
            <p:nvPr/>
          </p:nvSpPr>
          <p:spPr bwMode="auto">
            <a:xfrm>
              <a:off x="3297" y="1538"/>
              <a:ext cx="6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-0.19 (-0.27, -0.11)</a:t>
              </a:r>
              <a:endParaRPr lang="en-US" altLang="sv-SE" sz="1400" b="0">
                <a:latin typeface="Candara" pitchFamily="34" charset="0"/>
              </a:endParaRPr>
            </a:p>
          </p:txBody>
        </p:sp>
        <p:sp>
          <p:nvSpPr>
            <p:cNvPr id="588" name="Rectangle 82"/>
            <p:cNvSpPr>
              <a:spLocks noChangeArrowheads="1"/>
            </p:cNvSpPr>
            <p:nvPr/>
          </p:nvSpPr>
          <p:spPr bwMode="auto">
            <a:xfrm>
              <a:off x="3297" y="1878"/>
              <a:ext cx="63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-0.20 (-0.98, 0.58)</a:t>
              </a:r>
              <a:endParaRPr lang="en-US" altLang="sv-SE" sz="1400" b="0">
                <a:latin typeface="Candara" pitchFamily="34" charset="0"/>
              </a:endParaRPr>
            </a:p>
          </p:txBody>
        </p:sp>
        <p:sp>
          <p:nvSpPr>
            <p:cNvPr id="589" name="Rectangle 83"/>
            <p:cNvSpPr>
              <a:spLocks noChangeArrowheads="1"/>
            </p:cNvSpPr>
            <p:nvPr/>
          </p:nvSpPr>
          <p:spPr bwMode="auto">
            <a:xfrm>
              <a:off x="3334" y="1138"/>
              <a:ext cx="46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Beta (95% CI)</a:t>
              </a:r>
              <a:endParaRPr lang="en-US" altLang="sv-SE" sz="1400">
                <a:latin typeface="Candara" pitchFamily="34" charset="0"/>
              </a:endParaRPr>
            </a:p>
          </p:txBody>
        </p:sp>
        <p:sp>
          <p:nvSpPr>
            <p:cNvPr id="590" name="Rectangle 84"/>
            <p:cNvSpPr>
              <a:spLocks noChangeArrowheads="1"/>
            </p:cNvSpPr>
            <p:nvPr/>
          </p:nvSpPr>
          <p:spPr bwMode="auto">
            <a:xfrm>
              <a:off x="3297" y="1425"/>
              <a:ext cx="62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-0.00 (-0.25, 0.25)</a:t>
              </a:r>
              <a:endParaRPr lang="en-US" altLang="sv-SE" sz="1400" b="0">
                <a:latin typeface="Candara" pitchFamily="34" charset="0"/>
              </a:endParaRPr>
            </a:p>
          </p:txBody>
        </p:sp>
        <p:sp>
          <p:nvSpPr>
            <p:cNvPr id="591" name="Rectangle 85"/>
            <p:cNvSpPr>
              <a:spLocks noChangeArrowheads="1"/>
            </p:cNvSpPr>
            <p:nvPr/>
          </p:nvSpPr>
          <p:spPr bwMode="auto">
            <a:xfrm>
              <a:off x="3297" y="1651"/>
              <a:ext cx="5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-0.14 (-0.31, 0.03)</a:t>
              </a:r>
              <a:endParaRPr lang="en-US" altLang="sv-SE" sz="1400" b="0">
                <a:latin typeface="Candara" pitchFamily="34" charset="0"/>
              </a:endParaRPr>
            </a:p>
          </p:txBody>
        </p:sp>
        <p:sp>
          <p:nvSpPr>
            <p:cNvPr id="592" name="Rectangle 86"/>
            <p:cNvSpPr>
              <a:spLocks noChangeArrowheads="1"/>
            </p:cNvSpPr>
            <p:nvPr/>
          </p:nvSpPr>
          <p:spPr bwMode="auto">
            <a:xfrm>
              <a:off x="3297" y="1992"/>
              <a:ext cx="60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-0.36 (-1.25, 0.54)</a:t>
              </a:r>
              <a:endParaRPr lang="en-US" altLang="sv-SE" sz="1400" b="0">
                <a:latin typeface="Candara" pitchFamily="34" charset="0"/>
              </a:endParaRPr>
            </a:p>
          </p:txBody>
        </p:sp>
        <p:sp>
          <p:nvSpPr>
            <p:cNvPr id="593" name="Rectangle 87"/>
            <p:cNvSpPr>
              <a:spLocks noChangeArrowheads="1"/>
            </p:cNvSpPr>
            <p:nvPr/>
          </p:nvSpPr>
          <p:spPr bwMode="auto">
            <a:xfrm>
              <a:off x="3297" y="1311"/>
              <a:ext cx="64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-0.23 (-0.43, -0.04)</a:t>
              </a:r>
              <a:endParaRPr lang="en-US" altLang="sv-SE" sz="1400" b="0">
                <a:latin typeface="Candara" pitchFamily="34" charset="0"/>
              </a:endParaRPr>
            </a:p>
          </p:txBody>
        </p:sp>
        <p:sp>
          <p:nvSpPr>
            <p:cNvPr id="594" name="Rectangle 88"/>
            <p:cNvSpPr>
              <a:spLocks noChangeArrowheads="1"/>
            </p:cNvSpPr>
            <p:nvPr/>
          </p:nvSpPr>
          <p:spPr bwMode="auto">
            <a:xfrm>
              <a:off x="3297" y="1765"/>
              <a:ext cx="61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-0.24 (-0.91, 0.44)</a:t>
              </a:r>
              <a:endParaRPr lang="en-US" altLang="sv-SE" sz="1400" b="0">
                <a:latin typeface="Candara" pitchFamily="34" charset="0"/>
              </a:endParaRPr>
            </a:p>
          </p:txBody>
        </p:sp>
        <p:sp>
          <p:nvSpPr>
            <p:cNvPr id="595" name="Freeform 89"/>
            <p:cNvSpPr>
              <a:spLocks/>
            </p:cNvSpPr>
            <p:nvPr/>
          </p:nvSpPr>
          <p:spPr bwMode="auto">
            <a:xfrm>
              <a:off x="2587" y="1590"/>
              <a:ext cx="12" cy="13"/>
            </a:xfrm>
            <a:custGeom>
              <a:avLst/>
              <a:gdLst>
                <a:gd name="T0" fmla="*/ 12 w 25"/>
                <a:gd name="T1" fmla="*/ 0 h 25"/>
                <a:gd name="T2" fmla="*/ 0 w 25"/>
                <a:gd name="T3" fmla="*/ 13 h 25"/>
                <a:gd name="T4" fmla="*/ 12 w 25"/>
                <a:gd name="T5" fmla="*/ 25 h 25"/>
                <a:gd name="T6" fmla="*/ 25 w 25"/>
                <a:gd name="T7" fmla="*/ 13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3"/>
                  </a:lnTo>
                  <a:lnTo>
                    <a:pt x="12" y="25"/>
                  </a:lnTo>
                  <a:lnTo>
                    <a:pt x="25" y="13"/>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596" name="Freeform 90"/>
            <p:cNvSpPr>
              <a:spLocks/>
            </p:cNvSpPr>
            <p:nvPr/>
          </p:nvSpPr>
          <p:spPr bwMode="auto">
            <a:xfrm>
              <a:off x="2582" y="1931"/>
              <a:ext cx="13" cy="12"/>
            </a:xfrm>
            <a:custGeom>
              <a:avLst/>
              <a:gdLst>
                <a:gd name="T0" fmla="*/ 12 w 24"/>
                <a:gd name="T1" fmla="*/ 0 h 25"/>
                <a:gd name="T2" fmla="*/ 0 w 24"/>
                <a:gd name="T3" fmla="*/ 13 h 25"/>
                <a:gd name="T4" fmla="*/ 12 w 24"/>
                <a:gd name="T5" fmla="*/ 25 h 25"/>
                <a:gd name="T6" fmla="*/ 24 w 24"/>
                <a:gd name="T7" fmla="*/ 13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3"/>
                  </a:lnTo>
                  <a:lnTo>
                    <a:pt x="12" y="25"/>
                  </a:lnTo>
                  <a:lnTo>
                    <a:pt x="24" y="13"/>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597" name="Freeform 91"/>
            <p:cNvSpPr>
              <a:spLocks/>
            </p:cNvSpPr>
            <p:nvPr/>
          </p:nvSpPr>
          <p:spPr bwMode="auto">
            <a:xfrm>
              <a:off x="2677" y="1477"/>
              <a:ext cx="12" cy="13"/>
            </a:xfrm>
            <a:custGeom>
              <a:avLst/>
              <a:gdLst>
                <a:gd name="T0" fmla="*/ 13 w 25"/>
                <a:gd name="T1" fmla="*/ 0 h 25"/>
                <a:gd name="T2" fmla="*/ 0 w 25"/>
                <a:gd name="T3" fmla="*/ 13 h 25"/>
                <a:gd name="T4" fmla="*/ 13 w 25"/>
                <a:gd name="T5" fmla="*/ 25 h 25"/>
                <a:gd name="T6" fmla="*/ 25 w 25"/>
                <a:gd name="T7" fmla="*/ 13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3"/>
                  </a:lnTo>
                  <a:lnTo>
                    <a:pt x="13" y="25"/>
                  </a:lnTo>
                  <a:lnTo>
                    <a:pt x="25" y="13"/>
                  </a:lnTo>
                  <a:lnTo>
                    <a:pt x="13" y="0"/>
                  </a:lnTo>
                  <a:close/>
                </a:path>
              </a:pathLst>
            </a:custGeom>
            <a:solidFill>
              <a:srgbClr val="000000"/>
            </a:solidFill>
            <a:ln w="38100">
              <a:solidFill>
                <a:srgbClr val="000000"/>
              </a:solidFill>
              <a:prstDash val="solid"/>
              <a:round/>
              <a:headEnd/>
              <a:tailEnd/>
            </a:ln>
          </p:spPr>
          <p:txBody>
            <a:bodyPr/>
            <a:lstStyle/>
            <a:p>
              <a:endParaRPr lang="sv-SE"/>
            </a:p>
          </p:txBody>
        </p:sp>
        <p:sp>
          <p:nvSpPr>
            <p:cNvPr id="598" name="Freeform 92"/>
            <p:cNvSpPr>
              <a:spLocks/>
            </p:cNvSpPr>
            <p:nvPr/>
          </p:nvSpPr>
          <p:spPr bwMode="auto">
            <a:xfrm>
              <a:off x="2612" y="1704"/>
              <a:ext cx="13" cy="12"/>
            </a:xfrm>
            <a:custGeom>
              <a:avLst/>
              <a:gdLst>
                <a:gd name="T0" fmla="*/ 12 w 25"/>
                <a:gd name="T1" fmla="*/ 0 h 25"/>
                <a:gd name="T2" fmla="*/ 0 w 25"/>
                <a:gd name="T3" fmla="*/ 12 h 25"/>
                <a:gd name="T4" fmla="*/ 12 w 25"/>
                <a:gd name="T5" fmla="*/ 25 h 25"/>
                <a:gd name="T6" fmla="*/ 25 w 25"/>
                <a:gd name="T7" fmla="*/ 12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2"/>
                  </a:lnTo>
                  <a:lnTo>
                    <a:pt x="12" y="25"/>
                  </a:lnTo>
                  <a:lnTo>
                    <a:pt x="25"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599" name="Freeform 93"/>
            <p:cNvSpPr>
              <a:spLocks/>
            </p:cNvSpPr>
            <p:nvPr/>
          </p:nvSpPr>
          <p:spPr bwMode="auto">
            <a:xfrm>
              <a:off x="2509" y="2044"/>
              <a:ext cx="12" cy="13"/>
            </a:xfrm>
            <a:custGeom>
              <a:avLst/>
              <a:gdLst>
                <a:gd name="T0" fmla="*/ 12 w 24"/>
                <a:gd name="T1" fmla="*/ 0 h 25"/>
                <a:gd name="T2" fmla="*/ 0 w 24"/>
                <a:gd name="T3" fmla="*/ 12 h 25"/>
                <a:gd name="T4" fmla="*/ 12 w 24"/>
                <a:gd name="T5" fmla="*/ 25 h 25"/>
                <a:gd name="T6" fmla="*/ 24 w 24"/>
                <a:gd name="T7" fmla="*/ 12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2"/>
                  </a:lnTo>
                  <a:lnTo>
                    <a:pt x="12" y="25"/>
                  </a:lnTo>
                  <a:lnTo>
                    <a:pt x="24"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600" name="Freeform 94"/>
            <p:cNvSpPr>
              <a:spLocks/>
            </p:cNvSpPr>
            <p:nvPr/>
          </p:nvSpPr>
          <p:spPr bwMode="auto">
            <a:xfrm>
              <a:off x="2567" y="1363"/>
              <a:ext cx="12" cy="13"/>
            </a:xfrm>
            <a:custGeom>
              <a:avLst/>
              <a:gdLst>
                <a:gd name="T0" fmla="*/ 12 w 24"/>
                <a:gd name="T1" fmla="*/ 0 h 25"/>
                <a:gd name="T2" fmla="*/ 0 w 24"/>
                <a:gd name="T3" fmla="*/ 12 h 25"/>
                <a:gd name="T4" fmla="*/ 12 w 24"/>
                <a:gd name="T5" fmla="*/ 25 h 25"/>
                <a:gd name="T6" fmla="*/ 24 w 24"/>
                <a:gd name="T7" fmla="*/ 12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2"/>
                  </a:lnTo>
                  <a:lnTo>
                    <a:pt x="12" y="25"/>
                  </a:lnTo>
                  <a:lnTo>
                    <a:pt x="24"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601" name="Freeform 95"/>
            <p:cNvSpPr>
              <a:spLocks/>
            </p:cNvSpPr>
            <p:nvPr/>
          </p:nvSpPr>
          <p:spPr bwMode="auto">
            <a:xfrm>
              <a:off x="2565" y="1817"/>
              <a:ext cx="13" cy="12"/>
            </a:xfrm>
            <a:custGeom>
              <a:avLst/>
              <a:gdLst>
                <a:gd name="T0" fmla="*/ 12 w 24"/>
                <a:gd name="T1" fmla="*/ 0 h 25"/>
                <a:gd name="T2" fmla="*/ 0 w 24"/>
                <a:gd name="T3" fmla="*/ 12 h 25"/>
                <a:gd name="T4" fmla="*/ 12 w 24"/>
                <a:gd name="T5" fmla="*/ 25 h 25"/>
                <a:gd name="T6" fmla="*/ 24 w 24"/>
                <a:gd name="T7" fmla="*/ 12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2"/>
                  </a:lnTo>
                  <a:lnTo>
                    <a:pt x="12" y="25"/>
                  </a:lnTo>
                  <a:lnTo>
                    <a:pt x="24"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602" name="Line 96"/>
            <p:cNvSpPr>
              <a:spLocks noChangeShapeType="1"/>
            </p:cNvSpPr>
            <p:nvPr/>
          </p:nvSpPr>
          <p:spPr bwMode="auto">
            <a:xfrm>
              <a:off x="1611" y="2391"/>
              <a:ext cx="2354"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03" name="Rectangle 97"/>
            <p:cNvSpPr>
              <a:spLocks noChangeArrowheads="1"/>
            </p:cNvSpPr>
            <p:nvPr/>
          </p:nvSpPr>
          <p:spPr bwMode="auto">
            <a:xfrm>
              <a:off x="2378" y="2403"/>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604" name="Rectangle 98"/>
            <p:cNvSpPr>
              <a:spLocks noChangeArrowheads="1"/>
            </p:cNvSpPr>
            <p:nvPr/>
          </p:nvSpPr>
          <p:spPr bwMode="auto">
            <a:xfrm>
              <a:off x="2966" y="2403"/>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605" name="Line 99"/>
            <p:cNvSpPr>
              <a:spLocks noChangeShapeType="1"/>
            </p:cNvSpPr>
            <p:nvPr/>
          </p:nvSpPr>
          <p:spPr bwMode="auto">
            <a:xfrm>
              <a:off x="2683" y="2391"/>
              <a:ext cx="0"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06" name="Rectangle 100"/>
            <p:cNvSpPr>
              <a:spLocks noChangeArrowheads="1"/>
            </p:cNvSpPr>
            <p:nvPr/>
          </p:nvSpPr>
          <p:spPr bwMode="auto">
            <a:xfrm>
              <a:off x="2655" y="2427"/>
              <a:ext cx="4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a:t>
              </a:r>
              <a:endParaRPr lang="en-US" altLang="sv-SE" sz="1400">
                <a:latin typeface="Candara" pitchFamily="34" charset="0"/>
              </a:endParaRPr>
            </a:p>
          </p:txBody>
        </p:sp>
        <p:sp>
          <p:nvSpPr>
            <p:cNvPr id="607" name="Line 101"/>
            <p:cNvSpPr>
              <a:spLocks noChangeShapeType="1"/>
            </p:cNvSpPr>
            <p:nvPr/>
          </p:nvSpPr>
          <p:spPr bwMode="auto">
            <a:xfrm>
              <a:off x="2094" y="2391"/>
              <a:ext cx="0"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08" name="Rectangle 102"/>
            <p:cNvSpPr>
              <a:spLocks noChangeArrowheads="1"/>
            </p:cNvSpPr>
            <p:nvPr/>
          </p:nvSpPr>
          <p:spPr bwMode="auto">
            <a:xfrm>
              <a:off x="1996" y="2427"/>
              <a:ext cx="15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-1.25</a:t>
              </a:r>
              <a:endParaRPr lang="en-US" altLang="sv-SE" sz="1400">
                <a:latin typeface="Candara" pitchFamily="34" charset="0"/>
              </a:endParaRPr>
            </a:p>
          </p:txBody>
        </p:sp>
        <p:sp>
          <p:nvSpPr>
            <p:cNvPr id="609" name="Line 103"/>
            <p:cNvSpPr>
              <a:spLocks noChangeShapeType="1"/>
            </p:cNvSpPr>
            <p:nvPr/>
          </p:nvSpPr>
          <p:spPr bwMode="auto">
            <a:xfrm>
              <a:off x="2683" y="2391"/>
              <a:ext cx="0"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10" name="Line 104"/>
            <p:cNvSpPr>
              <a:spLocks noChangeShapeType="1"/>
            </p:cNvSpPr>
            <p:nvPr/>
          </p:nvSpPr>
          <p:spPr bwMode="auto">
            <a:xfrm>
              <a:off x="3271" y="2395"/>
              <a:ext cx="0"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11" name="Rectangle 105"/>
            <p:cNvSpPr>
              <a:spLocks noChangeArrowheads="1"/>
            </p:cNvSpPr>
            <p:nvPr/>
          </p:nvSpPr>
          <p:spPr bwMode="auto">
            <a:xfrm>
              <a:off x="3197" y="2427"/>
              <a:ext cx="13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1.25</a:t>
              </a:r>
              <a:endParaRPr lang="en-US" altLang="sv-SE" sz="1400">
                <a:latin typeface="Candara" pitchFamily="34" charset="0"/>
              </a:endParaRPr>
            </a:p>
          </p:txBody>
        </p:sp>
        <p:sp>
          <p:nvSpPr>
            <p:cNvPr id="612" name="Line 106"/>
            <p:cNvSpPr>
              <a:spLocks noChangeShapeType="1"/>
            </p:cNvSpPr>
            <p:nvPr/>
          </p:nvSpPr>
          <p:spPr bwMode="auto">
            <a:xfrm>
              <a:off x="2683" y="2391"/>
              <a:ext cx="0"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13" name="AutoShape 107"/>
            <p:cNvSpPr>
              <a:spLocks noChangeArrowheads="1"/>
            </p:cNvSpPr>
            <p:nvPr/>
          </p:nvSpPr>
          <p:spPr bwMode="auto">
            <a:xfrm>
              <a:off x="2567" y="2122"/>
              <a:ext cx="68" cy="91"/>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614" name="Rectangle 108"/>
            <p:cNvSpPr>
              <a:spLocks noChangeArrowheads="1"/>
            </p:cNvSpPr>
            <p:nvPr/>
          </p:nvSpPr>
          <p:spPr bwMode="auto">
            <a:xfrm>
              <a:off x="2575" y="1047"/>
              <a:ext cx="14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BMI</a:t>
              </a:r>
              <a:endParaRPr lang="en-US" altLang="sv-SE" sz="1400">
                <a:latin typeface="Candara" pitchFamily="34" charset="0"/>
              </a:endParaRPr>
            </a:p>
          </p:txBody>
        </p:sp>
      </p:grpSp>
      <p:grpSp>
        <p:nvGrpSpPr>
          <p:cNvPr id="615" name="Group 109"/>
          <p:cNvGrpSpPr>
            <a:grpSpLocks/>
          </p:cNvGrpSpPr>
          <p:nvPr/>
        </p:nvGrpSpPr>
        <p:grpSpPr bwMode="auto">
          <a:xfrm>
            <a:off x="527051" y="3933825"/>
            <a:ext cx="4986867" cy="2570163"/>
            <a:chOff x="236" y="2527"/>
            <a:chExt cx="2356" cy="1619"/>
          </a:xfrm>
        </p:grpSpPr>
        <p:sp>
          <p:nvSpPr>
            <p:cNvPr id="616" name="Rectangle 110"/>
            <p:cNvSpPr>
              <a:spLocks noChangeArrowheads="1"/>
            </p:cNvSpPr>
            <p:nvPr/>
          </p:nvSpPr>
          <p:spPr bwMode="auto">
            <a:xfrm>
              <a:off x="236" y="2527"/>
              <a:ext cx="2356" cy="1447"/>
            </a:xfrm>
            <a:prstGeom prst="rect">
              <a:avLst/>
            </a:prstGeom>
            <a:solidFill>
              <a:srgbClr val="FFFFFF"/>
            </a:solidFill>
            <a:ln w="4763">
              <a:solidFill>
                <a:srgbClr val="FFFFFF"/>
              </a:solidFill>
              <a:miter lim="800000"/>
              <a:headEnd/>
              <a:tailEnd/>
            </a:ln>
          </p:spPr>
          <p:txBody>
            <a:bodyPr/>
            <a:lstStyle/>
            <a:p>
              <a:endParaRPr lang="sv-SE"/>
            </a:p>
          </p:txBody>
        </p:sp>
        <p:sp>
          <p:nvSpPr>
            <p:cNvPr id="617" name="Line 111"/>
            <p:cNvSpPr>
              <a:spLocks noChangeShapeType="1"/>
            </p:cNvSpPr>
            <p:nvPr/>
          </p:nvSpPr>
          <p:spPr bwMode="auto">
            <a:xfrm>
              <a:off x="236" y="2918"/>
              <a:ext cx="2356" cy="0"/>
            </a:xfrm>
            <a:prstGeom prst="line">
              <a:avLst/>
            </a:prstGeom>
            <a:noFill/>
            <a:ln w="4763">
              <a:solidFill>
                <a:srgbClr val="C0C0C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18" name="Line 112"/>
            <p:cNvSpPr>
              <a:spLocks noChangeShapeType="1"/>
            </p:cNvSpPr>
            <p:nvPr/>
          </p:nvSpPr>
          <p:spPr bwMode="auto">
            <a:xfrm flipV="1">
              <a:off x="1242" y="3961"/>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19" name="Line 113"/>
            <p:cNvSpPr>
              <a:spLocks noChangeShapeType="1"/>
            </p:cNvSpPr>
            <p:nvPr/>
          </p:nvSpPr>
          <p:spPr bwMode="auto">
            <a:xfrm flipV="1">
              <a:off x="1242" y="3935"/>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0" name="Line 114"/>
            <p:cNvSpPr>
              <a:spLocks noChangeShapeType="1"/>
            </p:cNvSpPr>
            <p:nvPr/>
          </p:nvSpPr>
          <p:spPr bwMode="auto">
            <a:xfrm flipV="1">
              <a:off x="1242" y="390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1" name="Line 115"/>
            <p:cNvSpPr>
              <a:spLocks noChangeShapeType="1"/>
            </p:cNvSpPr>
            <p:nvPr/>
          </p:nvSpPr>
          <p:spPr bwMode="auto">
            <a:xfrm flipV="1">
              <a:off x="1242" y="388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2" name="Line 116"/>
            <p:cNvSpPr>
              <a:spLocks noChangeShapeType="1"/>
            </p:cNvSpPr>
            <p:nvPr/>
          </p:nvSpPr>
          <p:spPr bwMode="auto">
            <a:xfrm flipV="1">
              <a:off x="1242" y="3858"/>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3" name="Line 117"/>
            <p:cNvSpPr>
              <a:spLocks noChangeShapeType="1"/>
            </p:cNvSpPr>
            <p:nvPr/>
          </p:nvSpPr>
          <p:spPr bwMode="auto">
            <a:xfrm flipV="1">
              <a:off x="1242" y="3832"/>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4" name="Line 118"/>
            <p:cNvSpPr>
              <a:spLocks noChangeShapeType="1"/>
            </p:cNvSpPr>
            <p:nvPr/>
          </p:nvSpPr>
          <p:spPr bwMode="auto">
            <a:xfrm flipV="1">
              <a:off x="1242" y="380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5" name="Line 119"/>
            <p:cNvSpPr>
              <a:spLocks noChangeShapeType="1"/>
            </p:cNvSpPr>
            <p:nvPr/>
          </p:nvSpPr>
          <p:spPr bwMode="auto">
            <a:xfrm flipV="1">
              <a:off x="1242" y="3781"/>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6" name="Line 120"/>
            <p:cNvSpPr>
              <a:spLocks noChangeShapeType="1"/>
            </p:cNvSpPr>
            <p:nvPr/>
          </p:nvSpPr>
          <p:spPr bwMode="auto">
            <a:xfrm flipV="1">
              <a:off x="1242" y="3755"/>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7" name="Line 121"/>
            <p:cNvSpPr>
              <a:spLocks noChangeShapeType="1"/>
            </p:cNvSpPr>
            <p:nvPr/>
          </p:nvSpPr>
          <p:spPr bwMode="auto">
            <a:xfrm flipV="1">
              <a:off x="1242" y="372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8" name="Line 122"/>
            <p:cNvSpPr>
              <a:spLocks noChangeShapeType="1"/>
            </p:cNvSpPr>
            <p:nvPr/>
          </p:nvSpPr>
          <p:spPr bwMode="auto">
            <a:xfrm flipV="1">
              <a:off x="1242" y="370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29" name="Line 123"/>
            <p:cNvSpPr>
              <a:spLocks noChangeShapeType="1"/>
            </p:cNvSpPr>
            <p:nvPr/>
          </p:nvSpPr>
          <p:spPr bwMode="auto">
            <a:xfrm flipV="1">
              <a:off x="1242" y="3678"/>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0" name="Line 124"/>
            <p:cNvSpPr>
              <a:spLocks noChangeShapeType="1"/>
            </p:cNvSpPr>
            <p:nvPr/>
          </p:nvSpPr>
          <p:spPr bwMode="auto">
            <a:xfrm flipV="1">
              <a:off x="1242" y="3652"/>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1" name="Line 125"/>
            <p:cNvSpPr>
              <a:spLocks noChangeShapeType="1"/>
            </p:cNvSpPr>
            <p:nvPr/>
          </p:nvSpPr>
          <p:spPr bwMode="auto">
            <a:xfrm flipV="1">
              <a:off x="1242" y="3627"/>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2" name="Line 126"/>
            <p:cNvSpPr>
              <a:spLocks noChangeShapeType="1"/>
            </p:cNvSpPr>
            <p:nvPr/>
          </p:nvSpPr>
          <p:spPr bwMode="auto">
            <a:xfrm flipV="1">
              <a:off x="1242" y="3601"/>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3" name="Line 127"/>
            <p:cNvSpPr>
              <a:spLocks noChangeShapeType="1"/>
            </p:cNvSpPr>
            <p:nvPr/>
          </p:nvSpPr>
          <p:spPr bwMode="auto">
            <a:xfrm flipV="1">
              <a:off x="1242" y="357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4" name="Line 128"/>
            <p:cNvSpPr>
              <a:spLocks noChangeShapeType="1"/>
            </p:cNvSpPr>
            <p:nvPr/>
          </p:nvSpPr>
          <p:spPr bwMode="auto">
            <a:xfrm flipV="1">
              <a:off x="1242" y="354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5" name="Line 129"/>
            <p:cNvSpPr>
              <a:spLocks noChangeShapeType="1"/>
            </p:cNvSpPr>
            <p:nvPr/>
          </p:nvSpPr>
          <p:spPr bwMode="auto">
            <a:xfrm flipV="1">
              <a:off x="1242" y="352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6" name="Line 130"/>
            <p:cNvSpPr>
              <a:spLocks noChangeShapeType="1"/>
            </p:cNvSpPr>
            <p:nvPr/>
          </p:nvSpPr>
          <p:spPr bwMode="auto">
            <a:xfrm flipV="1">
              <a:off x="1242" y="3498"/>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7" name="Line 131"/>
            <p:cNvSpPr>
              <a:spLocks noChangeShapeType="1"/>
            </p:cNvSpPr>
            <p:nvPr/>
          </p:nvSpPr>
          <p:spPr bwMode="auto">
            <a:xfrm flipV="1">
              <a:off x="1242" y="3472"/>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8" name="Line 132"/>
            <p:cNvSpPr>
              <a:spLocks noChangeShapeType="1"/>
            </p:cNvSpPr>
            <p:nvPr/>
          </p:nvSpPr>
          <p:spPr bwMode="auto">
            <a:xfrm flipV="1">
              <a:off x="1242" y="344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39" name="Line 133"/>
            <p:cNvSpPr>
              <a:spLocks noChangeShapeType="1"/>
            </p:cNvSpPr>
            <p:nvPr/>
          </p:nvSpPr>
          <p:spPr bwMode="auto">
            <a:xfrm flipV="1">
              <a:off x="1242" y="3420"/>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0" name="Line 134"/>
            <p:cNvSpPr>
              <a:spLocks noChangeShapeType="1"/>
            </p:cNvSpPr>
            <p:nvPr/>
          </p:nvSpPr>
          <p:spPr bwMode="auto">
            <a:xfrm flipV="1">
              <a:off x="1242" y="339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1" name="Line 135"/>
            <p:cNvSpPr>
              <a:spLocks noChangeShapeType="1"/>
            </p:cNvSpPr>
            <p:nvPr/>
          </p:nvSpPr>
          <p:spPr bwMode="auto">
            <a:xfrm flipV="1">
              <a:off x="1242" y="336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2" name="Line 136"/>
            <p:cNvSpPr>
              <a:spLocks noChangeShapeType="1"/>
            </p:cNvSpPr>
            <p:nvPr/>
          </p:nvSpPr>
          <p:spPr bwMode="auto">
            <a:xfrm flipV="1">
              <a:off x="1242" y="334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3" name="Line 137"/>
            <p:cNvSpPr>
              <a:spLocks noChangeShapeType="1"/>
            </p:cNvSpPr>
            <p:nvPr/>
          </p:nvSpPr>
          <p:spPr bwMode="auto">
            <a:xfrm flipV="1">
              <a:off x="1242" y="3318"/>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4" name="Line 138"/>
            <p:cNvSpPr>
              <a:spLocks noChangeShapeType="1"/>
            </p:cNvSpPr>
            <p:nvPr/>
          </p:nvSpPr>
          <p:spPr bwMode="auto">
            <a:xfrm flipV="1">
              <a:off x="1242" y="3292"/>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5" name="Line 139"/>
            <p:cNvSpPr>
              <a:spLocks noChangeShapeType="1"/>
            </p:cNvSpPr>
            <p:nvPr/>
          </p:nvSpPr>
          <p:spPr bwMode="auto">
            <a:xfrm flipV="1">
              <a:off x="1242" y="326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6" name="Line 140"/>
            <p:cNvSpPr>
              <a:spLocks noChangeShapeType="1"/>
            </p:cNvSpPr>
            <p:nvPr/>
          </p:nvSpPr>
          <p:spPr bwMode="auto">
            <a:xfrm flipV="1">
              <a:off x="1242" y="3240"/>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7" name="Line 141"/>
            <p:cNvSpPr>
              <a:spLocks noChangeShapeType="1"/>
            </p:cNvSpPr>
            <p:nvPr/>
          </p:nvSpPr>
          <p:spPr bwMode="auto">
            <a:xfrm flipV="1">
              <a:off x="1242" y="321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8" name="Line 142"/>
            <p:cNvSpPr>
              <a:spLocks noChangeShapeType="1"/>
            </p:cNvSpPr>
            <p:nvPr/>
          </p:nvSpPr>
          <p:spPr bwMode="auto">
            <a:xfrm flipV="1">
              <a:off x="1242" y="318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49" name="Line 143"/>
            <p:cNvSpPr>
              <a:spLocks noChangeShapeType="1"/>
            </p:cNvSpPr>
            <p:nvPr/>
          </p:nvSpPr>
          <p:spPr bwMode="auto">
            <a:xfrm flipV="1">
              <a:off x="1242" y="316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0" name="Line 144"/>
            <p:cNvSpPr>
              <a:spLocks noChangeShapeType="1"/>
            </p:cNvSpPr>
            <p:nvPr/>
          </p:nvSpPr>
          <p:spPr bwMode="auto">
            <a:xfrm flipV="1">
              <a:off x="1242" y="3138"/>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1" name="Line 145"/>
            <p:cNvSpPr>
              <a:spLocks noChangeShapeType="1"/>
            </p:cNvSpPr>
            <p:nvPr/>
          </p:nvSpPr>
          <p:spPr bwMode="auto">
            <a:xfrm flipV="1">
              <a:off x="1242" y="3111"/>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2" name="Line 146"/>
            <p:cNvSpPr>
              <a:spLocks noChangeShapeType="1"/>
            </p:cNvSpPr>
            <p:nvPr/>
          </p:nvSpPr>
          <p:spPr bwMode="auto">
            <a:xfrm flipV="1">
              <a:off x="1242" y="308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3" name="Line 147"/>
            <p:cNvSpPr>
              <a:spLocks noChangeShapeType="1"/>
            </p:cNvSpPr>
            <p:nvPr/>
          </p:nvSpPr>
          <p:spPr bwMode="auto">
            <a:xfrm flipV="1">
              <a:off x="1242" y="3060"/>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4" name="Line 148"/>
            <p:cNvSpPr>
              <a:spLocks noChangeShapeType="1"/>
            </p:cNvSpPr>
            <p:nvPr/>
          </p:nvSpPr>
          <p:spPr bwMode="auto">
            <a:xfrm flipV="1">
              <a:off x="1242" y="303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5" name="Line 149"/>
            <p:cNvSpPr>
              <a:spLocks noChangeShapeType="1"/>
            </p:cNvSpPr>
            <p:nvPr/>
          </p:nvSpPr>
          <p:spPr bwMode="auto">
            <a:xfrm flipV="1">
              <a:off x="1242" y="3009"/>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6" name="Line 150"/>
            <p:cNvSpPr>
              <a:spLocks noChangeShapeType="1"/>
            </p:cNvSpPr>
            <p:nvPr/>
          </p:nvSpPr>
          <p:spPr bwMode="auto">
            <a:xfrm flipV="1">
              <a:off x="1242" y="298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7" name="Line 151"/>
            <p:cNvSpPr>
              <a:spLocks noChangeShapeType="1"/>
            </p:cNvSpPr>
            <p:nvPr/>
          </p:nvSpPr>
          <p:spPr bwMode="auto">
            <a:xfrm flipV="1">
              <a:off x="1242" y="2957"/>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8" name="Line 152"/>
            <p:cNvSpPr>
              <a:spLocks noChangeShapeType="1"/>
            </p:cNvSpPr>
            <p:nvPr/>
          </p:nvSpPr>
          <p:spPr bwMode="auto">
            <a:xfrm flipV="1">
              <a:off x="1242" y="2932"/>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59" name="Line 153"/>
            <p:cNvSpPr>
              <a:spLocks noChangeShapeType="1"/>
            </p:cNvSpPr>
            <p:nvPr/>
          </p:nvSpPr>
          <p:spPr bwMode="auto">
            <a:xfrm flipV="1">
              <a:off x="1242" y="2918"/>
              <a:ext cx="0" cy="2"/>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0" name="Line 154"/>
            <p:cNvSpPr>
              <a:spLocks noChangeShapeType="1"/>
            </p:cNvSpPr>
            <p:nvPr/>
          </p:nvSpPr>
          <p:spPr bwMode="auto">
            <a:xfrm flipV="1">
              <a:off x="1305" y="2918"/>
              <a:ext cx="0" cy="105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1" name="Rectangle 155"/>
            <p:cNvSpPr>
              <a:spLocks noChangeArrowheads="1"/>
            </p:cNvSpPr>
            <p:nvPr/>
          </p:nvSpPr>
          <p:spPr bwMode="auto">
            <a:xfrm>
              <a:off x="1062" y="3605"/>
              <a:ext cx="15" cy="15"/>
            </a:xfrm>
            <a:prstGeom prst="rect">
              <a:avLst/>
            </a:prstGeom>
            <a:solidFill>
              <a:srgbClr val="B4B4B4"/>
            </a:solidFill>
            <a:ln w="7938">
              <a:solidFill>
                <a:srgbClr val="B4B4B4"/>
              </a:solidFill>
              <a:miter lim="800000"/>
              <a:headEnd/>
              <a:tailEnd/>
            </a:ln>
          </p:spPr>
          <p:txBody>
            <a:bodyPr/>
            <a:lstStyle/>
            <a:p>
              <a:endParaRPr lang="sv-SE"/>
            </a:p>
          </p:txBody>
        </p:sp>
        <p:sp>
          <p:nvSpPr>
            <p:cNvPr id="662" name="Rectangle 156"/>
            <p:cNvSpPr>
              <a:spLocks noChangeArrowheads="1"/>
            </p:cNvSpPr>
            <p:nvPr/>
          </p:nvSpPr>
          <p:spPr bwMode="auto">
            <a:xfrm>
              <a:off x="1233" y="3482"/>
              <a:ext cx="19" cy="19"/>
            </a:xfrm>
            <a:prstGeom prst="rect">
              <a:avLst/>
            </a:prstGeom>
            <a:solidFill>
              <a:srgbClr val="B4B4B4"/>
            </a:solidFill>
            <a:ln w="7938">
              <a:solidFill>
                <a:srgbClr val="B4B4B4"/>
              </a:solidFill>
              <a:miter lim="800000"/>
              <a:headEnd/>
              <a:tailEnd/>
            </a:ln>
          </p:spPr>
          <p:txBody>
            <a:bodyPr/>
            <a:lstStyle/>
            <a:p>
              <a:endParaRPr lang="sv-SE"/>
            </a:p>
          </p:txBody>
        </p:sp>
        <p:sp>
          <p:nvSpPr>
            <p:cNvPr id="663" name="Line 157"/>
            <p:cNvSpPr>
              <a:spLocks noChangeShapeType="1"/>
            </p:cNvSpPr>
            <p:nvPr/>
          </p:nvSpPr>
          <p:spPr bwMode="auto">
            <a:xfrm>
              <a:off x="716" y="3613"/>
              <a:ext cx="70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4" name="Line 158"/>
            <p:cNvSpPr>
              <a:spLocks noChangeShapeType="1"/>
            </p:cNvSpPr>
            <p:nvPr/>
          </p:nvSpPr>
          <p:spPr bwMode="auto">
            <a:xfrm>
              <a:off x="1214" y="3130"/>
              <a:ext cx="24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5" name="Line 159"/>
            <p:cNvSpPr>
              <a:spLocks noChangeShapeType="1"/>
            </p:cNvSpPr>
            <p:nvPr/>
          </p:nvSpPr>
          <p:spPr bwMode="auto">
            <a:xfrm>
              <a:off x="1187" y="3371"/>
              <a:ext cx="1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6" name="Line 160"/>
            <p:cNvSpPr>
              <a:spLocks noChangeShapeType="1"/>
            </p:cNvSpPr>
            <p:nvPr/>
          </p:nvSpPr>
          <p:spPr bwMode="auto">
            <a:xfrm>
              <a:off x="1168" y="3250"/>
              <a:ext cx="9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7" name="Line 161"/>
            <p:cNvSpPr>
              <a:spLocks noChangeShapeType="1"/>
            </p:cNvSpPr>
            <p:nvPr/>
          </p:nvSpPr>
          <p:spPr bwMode="auto">
            <a:xfrm>
              <a:off x="1165" y="3009"/>
              <a:ext cx="16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8" name="Line 162"/>
            <p:cNvSpPr>
              <a:spLocks noChangeShapeType="1"/>
            </p:cNvSpPr>
            <p:nvPr/>
          </p:nvSpPr>
          <p:spPr bwMode="auto">
            <a:xfrm>
              <a:off x="952" y="3492"/>
              <a:ext cx="58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69" name="Line 163"/>
            <p:cNvSpPr>
              <a:spLocks noChangeShapeType="1"/>
            </p:cNvSpPr>
            <p:nvPr/>
          </p:nvSpPr>
          <p:spPr bwMode="auto">
            <a:xfrm flipV="1">
              <a:off x="1206" y="3685"/>
              <a:ext cx="36" cy="48"/>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70" name="Line 164"/>
            <p:cNvSpPr>
              <a:spLocks noChangeShapeType="1"/>
            </p:cNvSpPr>
            <p:nvPr/>
          </p:nvSpPr>
          <p:spPr bwMode="auto">
            <a:xfrm>
              <a:off x="1242" y="3685"/>
              <a:ext cx="34" cy="48"/>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71" name="Line 165"/>
            <p:cNvSpPr>
              <a:spLocks noChangeShapeType="1"/>
            </p:cNvSpPr>
            <p:nvPr/>
          </p:nvSpPr>
          <p:spPr bwMode="auto">
            <a:xfrm flipH="1">
              <a:off x="1242" y="3733"/>
              <a:ext cx="34" cy="48"/>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72" name="Line 166"/>
            <p:cNvSpPr>
              <a:spLocks noChangeShapeType="1"/>
            </p:cNvSpPr>
            <p:nvPr/>
          </p:nvSpPr>
          <p:spPr bwMode="auto">
            <a:xfrm flipH="1" flipV="1">
              <a:off x="1206" y="3733"/>
              <a:ext cx="36" cy="48"/>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673" name="Rectangle 167"/>
            <p:cNvSpPr>
              <a:spLocks noChangeArrowheads="1"/>
            </p:cNvSpPr>
            <p:nvPr/>
          </p:nvSpPr>
          <p:spPr bwMode="auto">
            <a:xfrm>
              <a:off x="261" y="3719"/>
              <a:ext cx="771"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All studies </a:t>
              </a:r>
              <a:r>
                <a:rPr lang="en-US" altLang="sv-SE" sz="1400" i="1">
                  <a:solidFill>
                    <a:srgbClr val="000000"/>
                  </a:solidFill>
                  <a:latin typeface="Candara" pitchFamily="34" charset="0"/>
                </a:rPr>
                <a:t>P</a:t>
              </a:r>
              <a:r>
                <a:rPr lang="en-US" altLang="sv-SE" sz="1400">
                  <a:solidFill>
                    <a:srgbClr val="000000"/>
                  </a:solidFill>
                  <a:latin typeface="Candara" pitchFamily="34" charset="0"/>
                </a:rPr>
                <a:t>=</a:t>
              </a:r>
              <a:r>
                <a:rPr lang="en-US" altLang="sv-SE" sz="1400">
                  <a:latin typeface="Candara" pitchFamily="34" charset="0"/>
                </a:rPr>
                <a:t>6.53×10</a:t>
              </a:r>
              <a:r>
                <a:rPr lang="en-US" altLang="sv-SE" sz="1400" baseline="30000">
                  <a:latin typeface="Candara" pitchFamily="34" charset="0"/>
                </a:rPr>
                <a:t>6</a:t>
              </a:r>
            </a:p>
            <a:p>
              <a:r>
                <a:rPr lang="sv-SE" altLang="sv-SE" sz="1400">
                  <a:latin typeface="Candara" pitchFamily="34" charset="0"/>
                </a:rPr>
                <a:t>N=</a:t>
              </a:r>
              <a:r>
                <a:rPr lang="en-US" altLang="sv-SE" sz="1400">
                  <a:latin typeface="Candara" pitchFamily="34" charset="0"/>
                </a:rPr>
                <a:t>26,666</a:t>
              </a:r>
            </a:p>
          </p:txBody>
        </p:sp>
        <p:sp>
          <p:nvSpPr>
            <p:cNvPr id="674" name="Rectangle 168"/>
            <p:cNvSpPr>
              <a:spLocks noChangeArrowheads="1"/>
            </p:cNvSpPr>
            <p:nvPr/>
          </p:nvSpPr>
          <p:spPr bwMode="auto">
            <a:xfrm>
              <a:off x="261" y="3559"/>
              <a:ext cx="43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Steno Twins</a:t>
              </a:r>
              <a:endParaRPr lang="en-US" altLang="sv-SE" sz="1400">
                <a:latin typeface="Candara" pitchFamily="34" charset="0"/>
              </a:endParaRPr>
            </a:p>
          </p:txBody>
        </p:sp>
        <p:sp>
          <p:nvSpPr>
            <p:cNvPr id="675" name="Rectangle 169"/>
            <p:cNvSpPr>
              <a:spLocks noChangeArrowheads="1"/>
            </p:cNvSpPr>
            <p:nvPr/>
          </p:nvSpPr>
          <p:spPr bwMode="auto">
            <a:xfrm>
              <a:off x="261" y="3076"/>
              <a:ext cx="14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BPS</a:t>
              </a:r>
              <a:endParaRPr lang="en-US" altLang="sv-SE" sz="1400">
                <a:latin typeface="Candara" pitchFamily="34" charset="0"/>
              </a:endParaRPr>
            </a:p>
          </p:txBody>
        </p:sp>
        <p:sp>
          <p:nvSpPr>
            <p:cNvPr id="676" name="Rectangle 170"/>
            <p:cNvSpPr>
              <a:spLocks noChangeArrowheads="1"/>
            </p:cNvSpPr>
            <p:nvPr/>
          </p:nvSpPr>
          <p:spPr bwMode="auto">
            <a:xfrm>
              <a:off x="261" y="3317"/>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METSIM</a:t>
              </a:r>
              <a:endParaRPr lang="en-US" altLang="sv-SE" sz="1400">
                <a:latin typeface="Candara" pitchFamily="34" charset="0"/>
              </a:endParaRPr>
            </a:p>
          </p:txBody>
        </p:sp>
        <p:sp>
          <p:nvSpPr>
            <p:cNvPr id="677" name="Rectangle 171"/>
            <p:cNvSpPr>
              <a:spLocks noChangeArrowheads="1"/>
            </p:cNvSpPr>
            <p:nvPr/>
          </p:nvSpPr>
          <p:spPr bwMode="auto">
            <a:xfrm>
              <a:off x="261" y="3196"/>
              <a:ext cx="17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altLang="sv-SE" sz="1400">
                  <a:solidFill>
                    <a:srgbClr val="000000"/>
                  </a:solidFill>
                  <a:latin typeface="Candara" pitchFamily="34" charset="0"/>
                </a:rPr>
                <a:t>MDC</a:t>
              </a:r>
              <a:endParaRPr lang="en-US" altLang="sv-SE" sz="1400">
                <a:latin typeface="Candara" pitchFamily="34" charset="0"/>
              </a:endParaRPr>
            </a:p>
          </p:txBody>
        </p:sp>
        <p:sp>
          <p:nvSpPr>
            <p:cNvPr id="678" name="Rectangle 172"/>
            <p:cNvSpPr>
              <a:spLocks noChangeArrowheads="1"/>
            </p:cNvSpPr>
            <p:nvPr/>
          </p:nvSpPr>
          <p:spPr bwMode="auto">
            <a:xfrm>
              <a:off x="261" y="2955"/>
              <a:ext cx="39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Botnia-PPP</a:t>
              </a:r>
              <a:endParaRPr lang="en-US" altLang="sv-SE" sz="1400">
                <a:latin typeface="Candara" pitchFamily="34" charset="0"/>
              </a:endParaRPr>
            </a:p>
          </p:txBody>
        </p:sp>
        <p:sp>
          <p:nvSpPr>
            <p:cNvPr id="679" name="Rectangle 173"/>
            <p:cNvSpPr>
              <a:spLocks noChangeArrowheads="1"/>
            </p:cNvSpPr>
            <p:nvPr/>
          </p:nvSpPr>
          <p:spPr bwMode="auto">
            <a:xfrm>
              <a:off x="249" y="2746"/>
              <a:ext cx="20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Study</a:t>
              </a:r>
              <a:endParaRPr lang="en-US" altLang="sv-SE" sz="1400">
                <a:latin typeface="Candara" pitchFamily="34" charset="0"/>
              </a:endParaRPr>
            </a:p>
          </p:txBody>
        </p:sp>
        <p:sp>
          <p:nvSpPr>
            <p:cNvPr id="680" name="Rectangle 174"/>
            <p:cNvSpPr>
              <a:spLocks noChangeArrowheads="1"/>
            </p:cNvSpPr>
            <p:nvPr/>
          </p:nvSpPr>
          <p:spPr bwMode="auto">
            <a:xfrm>
              <a:off x="261" y="3438"/>
              <a:ext cx="3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GENFIEV</a:t>
              </a:r>
              <a:endParaRPr lang="en-US" altLang="sv-SE" sz="1400">
                <a:latin typeface="Candara" pitchFamily="34" charset="0"/>
              </a:endParaRPr>
            </a:p>
          </p:txBody>
        </p:sp>
        <p:sp>
          <p:nvSpPr>
            <p:cNvPr id="681" name="Rectangle 175"/>
            <p:cNvSpPr>
              <a:spLocks noChangeArrowheads="1"/>
            </p:cNvSpPr>
            <p:nvPr/>
          </p:nvSpPr>
          <p:spPr bwMode="auto">
            <a:xfrm>
              <a:off x="1919" y="3677"/>
              <a:ext cx="63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-0.39 (-0.60, -0.17)</a:t>
              </a:r>
              <a:endParaRPr lang="en-US" altLang="sv-SE" sz="1400" b="0">
                <a:latin typeface="Candara" pitchFamily="34" charset="0"/>
              </a:endParaRPr>
            </a:p>
          </p:txBody>
        </p:sp>
        <p:sp>
          <p:nvSpPr>
            <p:cNvPr id="682" name="Rectangle 176"/>
            <p:cNvSpPr>
              <a:spLocks noChangeArrowheads="1"/>
            </p:cNvSpPr>
            <p:nvPr/>
          </p:nvSpPr>
          <p:spPr bwMode="auto">
            <a:xfrm>
              <a:off x="1919" y="3557"/>
              <a:ext cx="58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-1.43 (-3.57, 0.72)</a:t>
              </a:r>
              <a:endParaRPr lang="en-US" altLang="sv-SE" sz="1400" b="0">
                <a:latin typeface="Candara" pitchFamily="34" charset="0"/>
              </a:endParaRPr>
            </a:p>
          </p:txBody>
        </p:sp>
        <p:sp>
          <p:nvSpPr>
            <p:cNvPr id="683" name="Rectangle 177"/>
            <p:cNvSpPr>
              <a:spLocks noChangeArrowheads="1"/>
            </p:cNvSpPr>
            <p:nvPr/>
          </p:nvSpPr>
          <p:spPr bwMode="auto">
            <a:xfrm>
              <a:off x="1919" y="3074"/>
              <a:ext cx="5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0.18 (-0.55, 0.91)</a:t>
              </a:r>
              <a:endParaRPr lang="en-US" altLang="sv-SE" sz="1400" b="0">
                <a:latin typeface="Candara" pitchFamily="34" charset="0"/>
              </a:endParaRPr>
            </a:p>
          </p:txBody>
        </p:sp>
        <p:sp>
          <p:nvSpPr>
            <p:cNvPr id="684" name="Rectangle 178"/>
            <p:cNvSpPr>
              <a:spLocks noChangeArrowheads="1"/>
            </p:cNvSpPr>
            <p:nvPr/>
          </p:nvSpPr>
          <p:spPr bwMode="auto">
            <a:xfrm>
              <a:off x="1919" y="3315"/>
              <a:ext cx="60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-0.24 (-0.71, 0.24)</a:t>
              </a:r>
              <a:endParaRPr lang="en-US" altLang="sv-SE" sz="1400" b="0">
                <a:latin typeface="Candara" pitchFamily="34" charset="0"/>
              </a:endParaRPr>
            </a:p>
          </p:txBody>
        </p:sp>
        <p:sp>
          <p:nvSpPr>
            <p:cNvPr id="685" name="Rectangle 179"/>
            <p:cNvSpPr>
              <a:spLocks noChangeArrowheads="1"/>
            </p:cNvSpPr>
            <p:nvPr/>
          </p:nvSpPr>
          <p:spPr bwMode="auto">
            <a:xfrm>
              <a:off x="2018" y="2750"/>
              <a:ext cx="46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Beta (95% CI)</a:t>
              </a:r>
              <a:endParaRPr lang="en-US" altLang="sv-SE" sz="1400">
                <a:latin typeface="Candara" pitchFamily="34" charset="0"/>
              </a:endParaRPr>
            </a:p>
          </p:txBody>
        </p:sp>
        <p:sp>
          <p:nvSpPr>
            <p:cNvPr id="686" name="Rectangle 180"/>
            <p:cNvSpPr>
              <a:spLocks noChangeArrowheads="1"/>
            </p:cNvSpPr>
            <p:nvPr/>
          </p:nvSpPr>
          <p:spPr bwMode="auto">
            <a:xfrm>
              <a:off x="1919" y="3194"/>
              <a:ext cx="63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-0.53 (-0.83, -0.23)</a:t>
              </a:r>
              <a:endParaRPr lang="en-US" altLang="sv-SE" sz="1400" b="0">
                <a:latin typeface="Candara" pitchFamily="34" charset="0"/>
              </a:endParaRPr>
            </a:p>
          </p:txBody>
        </p:sp>
        <p:sp>
          <p:nvSpPr>
            <p:cNvPr id="687" name="Rectangle 181"/>
            <p:cNvSpPr>
              <a:spLocks noChangeArrowheads="1"/>
            </p:cNvSpPr>
            <p:nvPr/>
          </p:nvSpPr>
          <p:spPr bwMode="auto">
            <a:xfrm>
              <a:off x="1919" y="2953"/>
              <a:ext cx="60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-0.35 (-0.85, 0.15)</a:t>
              </a:r>
              <a:endParaRPr lang="en-US" altLang="sv-SE" sz="1400" b="0">
                <a:latin typeface="Candara" pitchFamily="34" charset="0"/>
              </a:endParaRPr>
            </a:p>
          </p:txBody>
        </p:sp>
        <p:sp>
          <p:nvSpPr>
            <p:cNvPr id="688" name="Rectangle 182"/>
            <p:cNvSpPr>
              <a:spLocks noChangeArrowheads="1"/>
            </p:cNvSpPr>
            <p:nvPr/>
          </p:nvSpPr>
          <p:spPr bwMode="auto">
            <a:xfrm>
              <a:off x="1919" y="3436"/>
              <a:ext cx="59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-0.38 (-2.14, 1.38)</a:t>
              </a:r>
              <a:endParaRPr lang="en-US" altLang="sv-SE" sz="1400" b="0">
                <a:latin typeface="Candara" pitchFamily="34" charset="0"/>
              </a:endParaRPr>
            </a:p>
          </p:txBody>
        </p:sp>
        <p:sp>
          <p:nvSpPr>
            <p:cNvPr id="689" name="Rectangle 183"/>
            <p:cNvSpPr>
              <a:spLocks noChangeArrowheads="1"/>
            </p:cNvSpPr>
            <p:nvPr/>
          </p:nvSpPr>
          <p:spPr bwMode="auto">
            <a:xfrm>
              <a:off x="1919" y="3677"/>
              <a:ext cx="63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-0.39 (-0.60, -0.17)</a:t>
              </a:r>
              <a:endParaRPr lang="en-US" altLang="sv-SE" sz="1400" b="0">
                <a:latin typeface="Candara" pitchFamily="34" charset="0"/>
              </a:endParaRPr>
            </a:p>
          </p:txBody>
        </p:sp>
        <p:sp>
          <p:nvSpPr>
            <p:cNvPr id="690" name="Rectangle 184"/>
            <p:cNvSpPr>
              <a:spLocks noChangeArrowheads="1"/>
            </p:cNvSpPr>
            <p:nvPr/>
          </p:nvSpPr>
          <p:spPr bwMode="auto">
            <a:xfrm>
              <a:off x="1919" y="3557"/>
              <a:ext cx="58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-1.43 (-3.57, 0.72)</a:t>
              </a:r>
              <a:endParaRPr lang="en-US" altLang="sv-SE" sz="1400" b="0">
                <a:latin typeface="Candara" pitchFamily="34" charset="0"/>
              </a:endParaRPr>
            </a:p>
          </p:txBody>
        </p:sp>
        <p:sp>
          <p:nvSpPr>
            <p:cNvPr id="691" name="Rectangle 185"/>
            <p:cNvSpPr>
              <a:spLocks noChangeArrowheads="1"/>
            </p:cNvSpPr>
            <p:nvPr/>
          </p:nvSpPr>
          <p:spPr bwMode="auto">
            <a:xfrm>
              <a:off x="1919" y="3074"/>
              <a:ext cx="5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0.18 (-0.55, 0.91)</a:t>
              </a:r>
              <a:endParaRPr lang="en-US" altLang="sv-SE" sz="1400" b="0">
                <a:latin typeface="Candara" pitchFamily="34" charset="0"/>
              </a:endParaRPr>
            </a:p>
          </p:txBody>
        </p:sp>
        <p:sp>
          <p:nvSpPr>
            <p:cNvPr id="692" name="Rectangle 186"/>
            <p:cNvSpPr>
              <a:spLocks noChangeArrowheads="1"/>
            </p:cNvSpPr>
            <p:nvPr/>
          </p:nvSpPr>
          <p:spPr bwMode="auto">
            <a:xfrm>
              <a:off x="1919" y="3315"/>
              <a:ext cx="60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-0.24 (-0.71, 0.24)</a:t>
              </a:r>
              <a:endParaRPr lang="en-US" altLang="sv-SE" sz="1400" b="0">
                <a:latin typeface="Candara" pitchFamily="34" charset="0"/>
              </a:endParaRPr>
            </a:p>
          </p:txBody>
        </p:sp>
        <p:sp>
          <p:nvSpPr>
            <p:cNvPr id="693" name="Rectangle 187"/>
            <p:cNvSpPr>
              <a:spLocks noChangeArrowheads="1"/>
            </p:cNvSpPr>
            <p:nvPr/>
          </p:nvSpPr>
          <p:spPr bwMode="auto">
            <a:xfrm>
              <a:off x="1919" y="3194"/>
              <a:ext cx="63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-0.53 (-0.83, -0.23)</a:t>
              </a:r>
              <a:endParaRPr lang="en-US" altLang="sv-SE" sz="1400" b="0">
                <a:latin typeface="Candara" pitchFamily="34" charset="0"/>
              </a:endParaRPr>
            </a:p>
          </p:txBody>
        </p:sp>
        <p:sp>
          <p:nvSpPr>
            <p:cNvPr id="694" name="Rectangle 188"/>
            <p:cNvSpPr>
              <a:spLocks noChangeArrowheads="1"/>
            </p:cNvSpPr>
            <p:nvPr/>
          </p:nvSpPr>
          <p:spPr bwMode="auto">
            <a:xfrm>
              <a:off x="1919" y="2953"/>
              <a:ext cx="60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-0.35 (-0.85, 0.15)</a:t>
              </a:r>
              <a:endParaRPr lang="en-US" altLang="sv-SE" sz="1400" b="0">
                <a:latin typeface="Candara" pitchFamily="34" charset="0"/>
              </a:endParaRPr>
            </a:p>
          </p:txBody>
        </p:sp>
        <p:sp>
          <p:nvSpPr>
            <p:cNvPr id="695" name="Rectangle 189"/>
            <p:cNvSpPr>
              <a:spLocks noChangeArrowheads="1"/>
            </p:cNvSpPr>
            <p:nvPr/>
          </p:nvSpPr>
          <p:spPr bwMode="auto">
            <a:xfrm>
              <a:off x="1919" y="3436"/>
              <a:ext cx="59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b="0">
                  <a:solidFill>
                    <a:srgbClr val="000000"/>
                  </a:solidFill>
                  <a:latin typeface="Candara" pitchFamily="34" charset="0"/>
                </a:rPr>
                <a:t>-0.38 (-2.14, 1.38)</a:t>
              </a:r>
              <a:endParaRPr lang="en-US" altLang="sv-SE" sz="1400" b="0">
                <a:latin typeface="Candara" pitchFamily="34" charset="0"/>
              </a:endParaRPr>
            </a:p>
          </p:txBody>
        </p:sp>
        <p:sp>
          <p:nvSpPr>
            <p:cNvPr id="696" name="Freeform 190"/>
            <p:cNvSpPr>
              <a:spLocks/>
            </p:cNvSpPr>
            <p:nvPr/>
          </p:nvSpPr>
          <p:spPr bwMode="auto">
            <a:xfrm>
              <a:off x="1063" y="3606"/>
              <a:ext cx="13" cy="13"/>
            </a:xfrm>
            <a:custGeom>
              <a:avLst/>
              <a:gdLst>
                <a:gd name="T0" fmla="*/ 12 w 24"/>
                <a:gd name="T1" fmla="*/ 0 h 25"/>
                <a:gd name="T2" fmla="*/ 0 w 24"/>
                <a:gd name="T3" fmla="*/ 12 h 25"/>
                <a:gd name="T4" fmla="*/ 12 w 24"/>
                <a:gd name="T5" fmla="*/ 25 h 25"/>
                <a:gd name="T6" fmla="*/ 24 w 24"/>
                <a:gd name="T7" fmla="*/ 12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2"/>
                  </a:lnTo>
                  <a:lnTo>
                    <a:pt x="12" y="25"/>
                  </a:lnTo>
                  <a:lnTo>
                    <a:pt x="24"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697" name="Freeform 191"/>
            <p:cNvSpPr>
              <a:spLocks/>
            </p:cNvSpPr>
            <p:nvPr/>
          </p:nvSpPr>
          <p:spPr bwMode="auto">
            <a:xfrm>
              <a:off x="1328" y="3124"/>
              <a:ext cx="12" cy="12"/>
            </a:xfrm>
            <a:custGeom>
              <a:avLst/>
              <a:gdLst>
                <a:gd name="T0" fmla="*/ 13 w 25"/>
                <a:gd name="T1" fmla="*/ 0 h 25"/>
                <a:gd name="T2" fmla="*/ 0 w 25"/>
                <a:gd name="T3" fmla="*/ 12 h 25"/>
                <a:gd name="T4" fmla="*/ 13 w 25"/>
                <a:gd name="T5" fmla="*/ 25 h 25"/>
                <a:gd name="T6" fmla="*/ 25 w 25"/>
                <a:gd name="T7" fmla="*/ 12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2"/>
                  </a:lnTo>
                  <a:lnTo>
                    <a:pt x="13" y="25"/>
                  </a:lnTo>
                  <a:lnTo>
                    <a:pt x="25" y="12"/>
                  </a:lnTo>
                  <a:lnTo>
                    <a:pt x="13" y="0"/>
                  </a:lnTo>
                  <a:close/>
                </a:path>
              </a:pathLst>
            </a:custGeom>
            <a:solidFill>
              <a:srgbClr val="000000"/>
            </a:solidFill>
            <a:ln w="38100">
              <a:solidFill>
                <a:srgbClr val="000000"/>
              </a:solidFill>
              <a:prstDash val="solid"/>
              <a:round/>
              <a:headEnd/>
              <a:tailEnd/>
            </a:ln>
          </p:spPr>
          <p:txBody>
            <a:bodyPr/>
            <a:lstStyle/>
            <a:p>
              <a:endParaRPr lang="sv-SE"/>
            </a:p>
          </p:txBody>
        </p:sp>
        <p:sp>
          <p:nvSpPr>
            <p:cNvPr id="698" name="Freeform 192"/>
            <p:cNvSpPr>
              <a:spLocks/>
            </p:cNvSpPr>
            <p:nvPr/>
          </p:nvSpPr>
          <p:spPr bwMode="auto">
            <a:xfrm>
              <a:off x="1260" y="3365"/>
              <a:ext cx="13" cy="13"/>
            </a:xfrm>
            <a:custGeom>
              <a:avLst/>
              <a:gdLst>
                <a:gd name="T0" fmla="*/ 13 w 25"/>
                <a:gd name="T1" fmla="*/ 0 h 25"/>
                <a:gd name="T2" fmla="*/ 0 w 25"/>
                <a:gd name="T3" fmla="*/ 13 h 25"/>
                <a:gd name="T4" fmla="*/ 13 w 25"/>
                <a:gd name="T5" fmla="*/ 25 h 25"/>
                <a:gd name="T6" fmla="*/ 25 w 25"/>
                <a:gd name="T7" fmla="*/ 13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3"/>
                  </a:lnTo>
                  <a:lnTo>
                    <a:pt x="13" y="25"/>
                  </a:lnTo>
                  <a:lnTo>
                    <a:pt x="25" y="13"/>
                  </a:lnTo>
                  <a:lnTo>
                    <a:pt x="13" y="0"/>
                  </a:lnTo>
                  <a:close/>
                </a:path>
              </a:pathLst>
            </a:custGeom>
            <a:solidFill>
              <a:srgbClr val="000000"/>
            </a:solidFill>
            <a:ln w="38100">
              <a:solidFill>
                <a:srgbClr val="000000"/>
              </a:solidFill>
              <a:prstDash val="solid"/>
              <a:round/>
              <a:headEnd/>
              <a:tailEnd/>
            </a:ln>
          </p:spPr>
          <p:txBody>
            <a:bodyPr/>
            <a:lstStyle/>
            <a:p>
              <a:endParaRPr lang="sv-SE"/>
            </a:p>
          </p:txBody>
        </p:sp>
        <p:sp>
          <p:nvSpPr>
            <p:cNvPr id="699" name="Freeform 193"/>
            <p:cNvSpPr>
              <a:spLocks/>
            </p:cNvSpPr>
            <p:nvPr/>
          </p:nvSpPr>
          <p:spPr bwMode="auto">
            <a:xfrm>
              <a:off x="1211" y="3244"/>
              <a:ext cx="13" cy="13"/>
            </a:xfrm>
            <a:custGeom>
              <a:avLst/>
              <a:gdLst>
                <a:gd name="T0" fmla="*/ 12 w 24"/>
                <a:gd name="T1" fmla="*/ 0 h 25"/>
                <a:gd name="T2" fmla="*/ 0 w 24"/>
                <a:gd name="T3" fmla="*/ 13 h 25"/>
                <a:gd name="T4" fmla="*/ 12 w 24"/>
                <a:gd name="T5" fmla="*/ 25 h 25"/>
                <a:gd name="T6" fmla="*/ 24 w 24"/>
                <a:gd name="T7" fmla="*/ 13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3"/>
                  </a:lnTo>
                  <a:lnTo>
                    <a:pt x="12" y="25"/>
                  </a:lnTo>
                  <a:lnTo>
                    <a:pt x="24" y="13"/>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700" name="Freeform 194"/>
            <p:cNvSpPr>
              <a:spLocks/>
            </p:cNvSpPr>
            <p:nvPr/>
          </p:nvSpPr>
          <p:spPr bwMode="auto">
            <a:xfrm>
              <a:off x="1241" y="3003"/>
              <a:ext cx="12" cy="12"/>
            </a:xfrm>
            <a:custGeom>
              <a:avLst/>
              <a:gdLst>
                <a:gd name="T0" fmla="*/ 12 w 24"/>
                <a:gd name="T1" fmla="*/ 0 h 25"/>
                <a:gd name="T2" fmla="*/ 0 w 24"/>
                <a:gd name="T3" fmla="*/ 12 h 25"/>
                <a:gd name="T4" fmla="*/ 12 w 24"/>
                <a:gd name="T5" fmla="*/ 25 h 25"/>
                <a:gd name="T6" fmla="*/ 24 w 24"/>
                <a:gd name="T7" fmla="*/ 12 h 25"/>
                <a:gd name="T8" fmla="*/ 12 w 24"/>
                <a:gd name="T9" fmla="*/ 0 h 25"/>
              </a:gdLst>
              <a:ahLst/>
              <a:cxnLst>
                <a:cxn ang="0">
                  <a:pos x="T0" y="T1"/>
                </a:cxn>
                <a:cxn ang="0">
                  <a:pos x="T2" y="T3"/>
                </a:cxn>
                <a:cxn ang="0">
                  <a:pos x="T4" y="T5"/>
                </a:cxn>
                <a:cxn ang="0">
                  <a:pos x="T6" y="T7"/>
                </a:cxn>
                <a:cxn ang="0">
                  <a:pos x="T8" y="T9"/>
                </a:cxn>
              </a:cxnLst>
              <a:rect l="0" t="0" r="r" b="b"/>
              <a:pathLst>
                <a:path w="24" h="25">
                  <a:moveTo>
                    <a:pt x="12" y="0"/>
                  </a:moveTo>
                  <a:lnTo>
                    <a:pt x="0" y="12"/>
                  </a:lnTo>
                  <a:lnTo>
                    <a:pt x="12" y="25"/>
                  </a:lnTo>
                  <a:lnTo>
                    <a:pt x="24"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701" name="Freeform 195"/>
            <p:cNvSpPr>
              <a:spLocks/>
            </p:cNvSpPr>
            <p:nvPr/>
          </p:nvSpPr>
          <p:spPr bwMode="auto">
            <a:xfrm>
              <a:off x="1236" y="3485"/>
              <a:ext cx="13" cy="13"/>
            </a:xfrm>
            <a:custGeom>
              <a:avLst/>
              <a:gdLst>
                <a:gd name="T0" fmla="*/ 13 w 25"/>
                <a:gd name="T1" fmla="*/ 0 h 25"/>
                <a:gd name="T2" fmla="*/ 0 w 25"/>
                <a:gd name="T3" fmla="*/ 12 h 25"/>
                <a:gd name="T4" fmla="*/ 13 w 25"/>
                <a:gd name="T5" fmla="*/ 25 h 25"/>
                <a:gd name="T6" fmla="*/ 25 w 25"/>
                <a:gd name="T7" fmla="*/ 12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2"/>
                  </a:lnTo>
                  <a:lnTo>
                    <a:pt x="13" y="25"/>
                  </a:lnTo>
                  <a:lnTo>
                    <a:pt x="25" y="12"/>
                  </a:lnTo>
                  <a:lnTo>
                    <a:pt x="13" y="0"/>
                  </a:lnTo>
                  <a:close/>
                </a:path>
              </a:pathLst>
            </a:custGeom>
            <a:solidFill>
              <a:srgbClr val="000000"/>
            </a:solidFill>
            <a:ln w="38100">
              <a:solidFill>
                <a:srgbClr val="000000"/>
              </a:solidFill>
              <a:prstDash val="solid"/>
              <a:round/>
              <a:headEnd/>
              <a:tailEnd/>
            </a:ln>
          </p:spPr>
          <p:txBody>
            <a:bodyPr/>
            <a:lstStyle/>
            <a:p>
              <a:endParaRPr lang="sv-SE"/>
            </a:p>
          </p:txBody>
        </p:sp>
        <p:sp>
          <p:nvSpPr>
            <p:cNvPr id="702" name="Line 196"/>
            <p:cNvSpPr>
              <a:spLocks noChangeShapeType="1"/>
            </p:cNvSpPr>
            <p:nvPr/>
          </p:nvSpPr>
          <p:spPr bwMode="auto">
            <a:xfrm>
              <a:off x="236" y="3974"/>
              <a:ext cx="2356"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03" name="Rectangle 197"/>
            <p:cNvSpPr>
              <a:spLocks noChangeArrowheads="1"/>
            </p:cNvSpPr>
            <p:nvPr/>
          </p:nvSpPr>
          <p:spPr bwMode="auto">
            <a:xfrm>
              <a:off x="1000" y="3986"/>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704" name="Rectangle 198"/>
            <p:cNvSpPr>
              <a:spLocks noChangeArrowheads="1"/>
            </p:cNvSpPr>
            <p:nvPr/>
          </p:nvSpPr>
          <p:spPr bwMode="auto">
            <a:xfrm>
              <a:off x="1589" y="3986"/>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705" name="Line 199"/>
            <p:cNvSpPr>
              <a:spLocks noChangeShapeType="1"/>
            </p:cNvSpPr>
            <p:nvPr/>
          </p:nvSpPr>
          <p:spPr bwMode="auto">
            <a:xfrm>
              <a:off x="1305" y="3974"/>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06" name="Rectangle 200"/>
            <p:cNvSpPr>
              <a:spLocks noChangeArrowheads="1"/>
            </p:cNvSpPr>
            <p:nvPr/>
          </p:nvSpPr>
          <p:spPr bwMode="auto">
            <a:xfrm>
              <a:off x="1285" y="4010"/>
              <a:ext cx="4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a:t>
              </a:r>
              <a:endParaRPr lang="en-US" altLang="sv-SE" sz="1400">
                <a:latin typeface="Candara" pitchFamily="34" charset="0"/>
              </a:endParaRPr>
            </a:p>
          </p:txBody>
        </p:sp>
        <p:sp>
          <p:nvSpPr>
            <p:cNvPr id="707" name="Line 201"/>
            <p:cNvSpPr>
              <a:spLocks noChangeShapeType="1"/>
            </p:cNvSpPr>
            <p:nvPr/>
          </p:nvSpPr>
          <p:spPr bwMode="auto">
            <a:xfrm>
              <a:off x="716" y="3974"/>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08" name="Rectangle 202"/>
            <p:cNvSpPr>
              <a:spLocks noChangeArrowheads="1"/>
            </p:cNvSpPr>
            <p:nvPr/>
          </p:nvSpPr>
          <p:spPr bwMode="auto">
            <a:xfrm>
              <a:off x="673" y="4010"/>
              <a:ext cx="16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-3.57</a:t>
              </a:r>
              <a:endParaRPr lang="en-US" altLang="sv-SE" sz="1400">
                <a:latin typeface="Candara" pitchFamily="34" charset="0"/>
              </a:endParaRPr>
            </a:p>
          </p:txBody>
        </p:sp>
        <p:sp>
          <p:nvSpPr>
            <p:cNvPr id="709" name="Line 203"/>
            <p:cNvSpPr>
              <a:spLocks noChangeShapeType="1"/>
            </p:cNvSpPr>
            <p:nvPr/>
          </p:nvSpPr>
          <p:spPr bwMode="auto">
            <a:xfrm>
              <a:off x="1305" y="3974"/>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10" name="Line 204"/>
            <p:cNvSpPr>
              <a:spLocks noChangeShapeType="1"/>
            </p:cNvSpPr>
            <p:nvPr/>
          </p:nvSpPr>
          <p:spPr bwMode="auto">
            <a:xfrm>
              <a:off x="1894" y="3974"/>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11" name="Rectangle 205"/>
            <p:cNvSpPr>
              <a:spLocks noChangeArrowheads="1"/>
            </p:cNvSpPr>
            <p:nvPr/>
          </p:nvSpPr>
          <p:spPr bwMode="auto">
            <a:xfrm>
              <a:off x="1856" y="4010"/>
              <a:ext cx="14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3.57</a:t>
              </a:r>
              <a:endParaRPr lang="en-US" altLang="sv-SE" sz="1400">
                <a:latin typeface="Candara" pitchFamily="34" charset="0"/>
              </a:endParaRPr>
            </a:p>
          </p:txBody>
        </p:sp>
        <p:sp>
          <p:nvSpPr>
            <p:cNvPr id="712" name="Line 206"/>
            <p:cNvSpPr>
              <a:spLocks noChangeShapeType="1"/>
            </p:cNvSpPr>
            <p:nvPr/>
          </p:nvSpPr>
          <p:spPr bwMode="auto">
            <a:xfrm>
              <a:off x="1305" y="3974"/>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13" name="Rectangle 207"/>
            <p:cNvSpPr>
              <a:spLocks noChangeArrowheads="1"/>
            </p:cNvSpPr>
            <p:nvPr/>
          </p:nvSpPr>
          <p:spPr bwMode="auto">
            <a:xfrm>
              <a:off x="1157" y="2705"/>
              <a:ext cx="1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Waist</a:t>
              </a:r>
              <a:endParaRPr lang="en-US" altLang="sv-SE" sz="1400">
                <a:latin typeface="Candara" pitchFamily="34" charset="0"/>
              </a:endParaRPr>
            </a:p>
          </p:txBody>
        </p:sp>
        <p:sp>
          <p:nvSpPr>
            <p:cNvPr id="714" name="AutoShape 208"/>
            <p:cNvSpPr>
              <a:spLocks noChangeArrowheads="1"/>
            </p:cNvSpPr>
            <p:nvPr/>
          </p:nvSpPr>
          <p:spPr bwMode="auto">
            <a:xfrm>
              <a:off x="1205" y="3686"/>
              <a:ext cx="75" cy="97"/>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grpSp>
      <p:sp>
        <p:nvSpPr>
          <p:cNvPr id="715" name="Rectangle 209"/>
          <p:cNvSpPr>
            <a:spLocks noChangeArrowheads="1"/>
          </p:cNvSpPr>
          <p:nvPr/>
        </p:nvSpPr>
        <p:spPr bwMode="auto">
          <a:xfrm>
            <a:off x="6538385" y="4046538"/>
            <a:ext cx="5285316" cy="2252662"/>
          </a:xfrm>
          <a:prstGeom prst="rect">
            <a:avLst/>
          </a:prstGeom>
          <a:solidFill>
            <a:srgbClr val="FFFFFF"/>
          </a:solidFill>
          <a:ln w="4763">
            <a:solidFill>
              <a:srgbClr val="FFFFFF"/>
            </a:solidFill>
            <a:miter lim="800000"/>
            <a:headEnd/>
            <a:tailEnd/>
          </a:ln>
        </p:spPr>
        <p:txBody>
          <a:bodyPr/>
          <a:lstStyle/>
          <a:p>
            <a:endParaRPr lang="sv-SE"/>
          </a:p>
        </p:txBody>
      </p:sp>
      <p:grpSp>
        <p:nvGrpSpPr>
          <p:cNvPr id="716" name="Group 210"/>
          <p:cNvGrpSpPr>
            <a:grpSpLocks/>
          </p:cNvGrpSpPr>
          <p:nvPr/>
        </p:nvGrpSpPr>
        <p:grpSpPr bwMode="auto">
          <a:xfrm>
            <a:off x="6538385" y="4221163"/>
            <a:ext cx="5285316" cy="2282825"/>
            <a:chOff x="3089" y="2705"/>
            <a:chExt cx="2497" cy="1438"/>
          </a:xfrm>
        </p:grpSpPr>
        <p:sp>
          <p:nvSpPr>
            <p:cNvPr id="717" name="Line 211"/>
            <p:cNvSpPr>
              <a:spLocks noChangeShapeType="1"/>
            </p:cNvSpPr>
            <p:nvPr/>
          </p:nvSpPr>
          <p:spPr bwMode="auto">
            <a:xfrm>
              <a:off x="3089" y="3062"/>
              <a:ext cx="2497" cy="0"/>
            </a:xfrm>
            <a:prstGeom prst="line">
              <a:avLst/>
            </a:prstGeom>
            <a:noFill/>
            <a:ln w="4763">
              <a:solidFill>
                <a:srgbClr val="C0C0C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18" name="Line 212"/>
            <p:cNvSpPr>
              <a:spLocks noChangeShapeType="1"/>
            </p:cNvSpPr>
            <p:nvPr/>
          </p:nvSpPr>
          <p:spPr bwMode="auto">
            <a:xfrm flipV="1">
              <a:off x="4068" y="3955"/>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19" name="Line 213"/>
            <p:cNvSpPr>
              <a:spLocks noChangeShapeType="1"/>
            </p:cNvSpPr>
            <p:nvPr/>
          </p:nvSpPr>
          <p:spPr bwMode="auto">
            <a:xfrm flipV="1">
              <a:off x="4068" y="392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0" name="Line 214"/>
            <p:cNvSpPr>
              <a:spLocks noChangeShapeType="1"/>
            </p:cNvSpPr>
            <p:nvPr/>
          </p:nvSpPr>
          <p:spPr bwMode="auto">
            <a:xfrm flipV="1">
              <a:off x="4068" y="3904"/>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1" name="Line 215"/>
            <p:cNvSpPr>
              <a:spLocks noChangeShapeType="1"/>
            </p:cNvSpPr>
            <p:nvPr/>
          </p:nvSpPr>
          <p:spPr bwMode="auto">
            <a:xfrm flipV="1">
              <a:off x="4068" y="3879"/>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2" name="Line 216"/>
            <p:cNvSpPr>
              <a:spLocks noChangeShapeType="1"/>
            </p:cNvSpPr>
            <p:nvPr/>
          </p:nvSpPr>
          <p:spPr bwMode="auto">
            <a:xfrm flipV="1">
              <a:off x="4068" y="385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3" name="Line 217"/>
            <p:cNvSpPr>
              <a:spLocks noChangeShapeType="1"/>
            </p:cNvSpPr>
            <p:nvPr/>
          </p:nvSpPr>
          <p:spPr bwMode="auto">
            <a:xfrm flipV="1">
              <a:off x="4068" y="3828"/>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4" name="Line 218"/>
            <p:cNvSpPr>
              <a:spLocks noChangeShapeType="1"/>
            </p:cNvSpPr>
            <p:nvPr/>
          </p:nvSpPr>
          <p:spPr bwMode="auto">
            <a:xfrm flipV="1">
              <a:off x="4068" y="3803"/>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5" name="Line 219"/>
            <p:cNvSpPr>
              <a:spLocks noChangeShapeType="1"/>
            </p:cNvSpPr>
            <p:nvPr/>
          </p:nvSpPr>
          <p:spPr bwMode="auto">
            <a:xfrm flipV="1">
              <a:off x="4068" y="3777"/>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6" name="Line 220"/>
            <p:cNvSpPr>
              <a:spLocks noChangeShapeType="1"/>
            </p:cNvSpPr>
            <p:nvPr/>
          </p:nvSpPr>
          <p:spPr bwMode="auto">
            <a:xfrm flipV="1">
              <a:off x="4068" y="3752"/>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7" name="Line 221"/>
            <p:cNvSpPr>
              <a:spLocks noChangeShapeType="1"/>
            </p:cNvSpPr>
            <p:nvPr/>
          </p:nvSpPr>
          <p:spPr bwMode="auto">
            <a:xfrm flipV="1">
              <a:off x="4068" y="3727"/>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8" name="Line 222"/>
            <p:cNvSpPr>
              <a:spLocks noChangeShapeType="1"/>
            </p:cNvSpPr>
            <p:nvPr/>
          </p:nvSpPr>
          <p:spPr bwMode="auto">
            <a:xfrm flipV="1">
              <a:off x="4068" y="3701"/>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29" name="Line 223"/>
            <p:cNvSpPr>
              <a:spLocks noChangeShapeType="1"/>
            </p:cNvSpPr>
            <p:nvPr/>
          </p:nvSpPr>
          <p:spPr bwMode="auto">
            <a:xfrm flipV="1">
              <a:off x="4068" y="367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0" name="Line 224"/>
            <p:cNvSpPr>
              <a:spLocks noChangeShapeType="1"/>
            </p:cNvSpPr>
            <p:nvPr/>
          </p:nvSpPr>
          <p:spPr bwMode="auto">
            <a:xfrm flipV="1">
              <a:off x="4068" y="3651"/>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1" name="Line 225"/>
            <p:cNvSpPr>
              <a:spLocks noChangeShapeType="1"/>
            </p:cNvSpPr>
            <p:nvPr/>
          </p:nvSpPr>
          <p:spPr bwMode="auto">
            <a:xfrm flipV="1">
              <a:off x="4068" y="362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2" name="Line 226"/>
            <p:cNvSpPr>
              <a:spLocks noChangeShapeType="1"/>
            </p:cNvSpPr>
            <p:nvPr/>
          </p:nvSpPr>
          <p:spPr bwMode="auto">
            <a:xfrm flipV="1">
              <a:off x="4068" y="3600"/>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3" name="Line 227"/>
            <p:cNvSpPr>
              <a:spLocks noChangeShapeType="1"/>
            </p:cNvSpPr>
            <p:nvPr/>
          </p:nvSpPr>
          <p:spPr bwMode="auto">
            <a:xfrm flipV="1">
              <a:off x="4068" y="3575"/>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4" name="Line 228"/>
            <p:cNvSpPr>
              <a:spLocks noChangeShapeType="1"/>
            </p:cNvSpPr>
            <p:nvPr/>
          </p:nvSpPr>
          <p:spPr bwMode="auto">
            <a:xfrm flipV="1">
              <a:off x="4068" y="354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5" name="Line 229"/>
            <p:cNvSpPr>
              <a:spLocks noChangeShapeType="1"/>
            </p:cNvSpPr>
            <p:nvPr/>
          </p:nvSpPr>
          <p:spPr bwMode="auto">
            <a:xfrm flipV="1">
              <a:off x="4068" y="3524"/>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6" name="Line 230"/>
            <p:cNvSpPr>
              <a:spLocks noChangeShapeType="1"/>
            </p:cNvSpPr>
            <p:nvPr/>
          </p:nvSpPr>
          <p:spPr bwMode="auto">
            <a:xfrm flipV="1">
              <a:off x="4068" y="3499"/>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7" name="Line 231"/>
            <p:cNvSpPr>
              <a:spLocks noChangeShapeType="1"/>
            </p:cNvSpPr>
            <p:nvPr/>
          </p:nvSpPr>
          <p:spPr bwMode="auto">
            <a:xfrm flipV="1">
              <a:off x="4068" y="347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8" name="Line 232"/>
            <p:cNvSpPr>
              <a:spLocks noChangeShapeType="1"/>
            </p:cNvSpPr>
            <p:nvPr/>
          </p:nvSpPr>
          <p:spPr bwMode="auto">
            <a:xfrm flipV="1">
              <a:off x="4068" y="3448"/>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39" name="Line 233"/>
            <p:cNvSpPr>
              <a:spLocks noChangeShapeType="1"/>
            </p:cNvSpPr>
            <p:nvPr/>
          </p:nvSpPr>
          <p:spPr bwMode="auto">
            <a:xfrm flipV="1">
              <a:off x="4068" y="3423"/>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0" name="Line 234"/>
            <p:cNvSpPr>
              <a:spLocks noChangeShapeType="1"/>
            </p:cNvSpPr>
            <p:nvPr/>
          </p:nvSpPr>
          <p:spPr bwMode="auto">
            <a:xfrm flipV="1">
              <a:off x="4068" y="3397"/>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1" name="Line 235"/>
            <p:cNvSpPr>
              <a:spLocks noChangeShapeType="1"/>
            </p:cNvSpPr>
            <p:nvPr/>
          </p:nvSpPr>
          <p:spPr bwMode="auto">
            <a:xfrm flipV="1">
              <a:off x="4068" y="3372"/>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2" name="Line 236"/>
            <p:cNvSpPr>
              <a:spLocks noChangeShapeType="1"/>
            </p:cNvSpPr>
            <p:nvPr/>
          </p:nvSpPr>
          <p:spPr bwMode="auto">
            <a:xfrm flipV="1">
              <a:off x="4068" y="3347"/>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3" name="Line 237"/>
            <p:cNvSpPr>
              <a:spLocks noChangeShapeType="1"/>
            </p:cNvSpPr>
            <p:nvPr/>
          </p:nvSpPr>
          <p:spPr bwMode="auto">
            <a:xfrm flipV="1">
              <a:off x="4068" y="3321"/>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4" name="Line 238"/>
            <p:cNvSpPr>
              <a:spLocks noChangeShapeType="1"/>
            </p:cNvSpPr>
            <p:nvPr/>
          </p:nvSpPr>
          <p:spPr bwMode="auto">
            <a:xfrm flipV="1">
              <a:off x="4068" y="3296"/>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5" name="Line 239"/>
            <p:cNvSpPr>
              <a:spLocks noChangeShapeType="1"/>
            </p:cNvSpPr>
            <p:nvPr/>
          </p:nvSpPr>
          <p:spPr bwMode="auto">
            <a:xfrm flipV="1">
              <a:off x="4068" y="3271"/>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6" name="Line 240"/>
            <p:cNvSpPr>
              <a:spLocks noChangeShapeType="1"/>
            </p:cNvSpPr>
            <p:nvPr/>
          </p:nvSpPr>
          <p:spPr bwMode="auto">
            <a:xfrm flipV="1">
              <a:off x="4068" y="3245"/>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7" name="Line 241"/>
            <p:cNvSpPr>
              <a:spLocks noChangeShapeType="1"/>
            </p:cNvSpPr>
            <p:nvPr/>
          </p:nvSpPr>
          <p:spPr bwMode="auto">
            <a:xfrm flipV="1">
              <a:off x="4068" y="3220"/>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8" name="Line 242"/>
            <p:cNvSpPr>
              <a:spLocks noChangeShapeType="1"/>
            </p:cNvSpPr>
            <p:nvPr/>
          </p:nvSpPr>
          <p:spPr bwMode="auto">
            <a:xfrm flipV="1">
              <a:off x="4068" y="3195"/>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49" name="Line 243"/>
            <p:cNvSpPr>
              <a:spLocks noChangeShapeType="1"/>
            </p:cNvSpPr>
            <p:nvPr/>
          </p:nvSpPr>
          <p:spPr bwMode="auto">
            <a:xfrm flipV="1">
              <a:off x="4068" y="3169"/>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0" name="Line 244"/>
            <p:cNvSpPr>
              <a:spLocks noChangeShapeType="1"/>
            </p:cNvSpPr>
            <p:nvPr/>
          </p:nvSpPr>
          <p:spPr bwMode="auto">
            <a:xfrm flipV="1">
              <a:off x="4068" y="3144"/>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1" name="Line 245"/>
            <p:cNvSpPr>
              <a:spLocks noChangeShapeType="1"/>
            </p:cNvSpPr>
            <p:nvPr/>
          </p:nvSpPr>
          <p:spPr bwMode="auto">
            <a:xfrm flipV="1">
              <a:off x="4068" y="3119"/>
              <a:ext cx="0" cy="13"/>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2" name="Line 246"/>
            <p:cNvSpPr>
              <a:spLocks noChangeShapeType="1"/>
            </p:cNvSpPr>
            <p:nvPr/>
          </p:nvSpPr>
          <p:spPr bwMode="auto">
            <a:xfrm flipV="1">
              <a:off x="4068" y="3093"/>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3" name="Line 247"/>
            <p:cNvSpPr>
              <a:spLocks noChangeShapeType="1"/>
            </p:cNvSpPr>
            <p:nvPr/>
          </p:nvSpPr>
          <p:spPr bwMode="auto">
            <a:xfrm flipV="1">
              <a:off x="4068" y="3068"/>
              <a:ext cx="0" cy="14"/>
            </a:xfrm>
            <a:prstGeom prst="line">
              <a:avLst/>
            </a:prstGeom>
            <a:noFill/>
            <a:ln w="4763">
              <a:solidFill>
                <a:srgbClr val="90353B"/>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4" name="Line 248"/>
            <p:cNvSpPr>
              <a:spLocks noChangeShapeType="1"/>
            </p:cNvSpPr>
            <p:nvPr/>
          </p:nvSpPr>
          <p:spPr bwMode="auto">
            <a:xfrm flipV="1">
              <a:off x="4301" y="3062"/>
              <a:ext cx="0" cy="90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5" name="Rectangle 249"/>
            <p:cNvSpPr>
              <a:spLocks noChangeArrowheads="1"/>
            </p:cNvSpPr>
            <p:nvPr/>
          </p:nvSpPr>
          <p:spPr bwMode="auto">
            <a:xfrm>
              <a:off x="4176" y="3329"/>
              <a:ext cx="16" cy="17"/>
            </a:xfrm>
            <a:prstGeom prst="rect">
              <a:avLst/>
            </a:prstGeom>
            <a:solidFill>
              <a:srgbClr val="B4B4B4"/>
            </a:solidFill>
            <a:ln w="7938">
              <a:solidFill>
                <a:srgbClr val="B4B4B4"/>
              </a:solidFill>
              <a:miter lim="800000"/>
              <a:headEnd/>
              <a:tailEnd/>
            </a:ln>
          </p:spPr>
          <p:txBody>
            <a:bodyPr/>
            <a:lstStyle/>
            <a:p>
              <a:endParaRPr lang="sv-SE"/>
            </a:p>
          </p:txBody>
        </p:sp>
        <p:sp>
          <p:nvSpPr>
            <p:cNvPr id="756" name="Rectangle 250"/>
            <p:cNvSpPr>
              <a:spLocks noChangeArrowheads="1"/>
            </p:cNvSpPr>
            <p:nvPr/>
          </p:nvSpPr>
          <p:spPr bwMode="auto">
            <a:xfrm>
              <a:off x="4073" y="3171"/>
              <a:ext cx="18" cy="18"/>
            </a:xfrm>
            <a:prstGeom prst="rect">
              <a:avLst/>
            </a:prstGeom>
            <a:solidFill>
              <a:srgbClr val="B4B4B4"/>
            </a:solidFill>
            <a:ln w="7938">
              <a:solidFill>
                <a:srgbClr val="B4B4B4"/>
              </a:solidFill>
              <a:miter lim="800000"/>
              <a:headEnd/>
              <a:tailEnd/>
            </a:ln>
          </p:spPr>
          <p:txBody>
            <a:bodyPr/>
            <a:lstStyle/>
            <a:p>
              <a:endParaRPr lang="sv-SE"/>
            </a:p>
          </p:txBody>
        </p:sp>
        <p:sp>
          <p:nvSpPr>
            <p:cNvPr id="757" name="Line 251"/>
            <p:cNvSpPr>
              <a:spLocks noChangeShapeType="1"/>
            </p:cNvSpPr>
            <p:nvPr/>
          </p:nvSpPr>
          <p:spPr bwMode="auto">
            <a:xfrm>
              <a:off x="3751" y="3338"/>
              <a:ext cx="86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8" name="Line 252"/>
            <p:cNvSpPr>
              <a:spLocks noChangeShapeType="1"/>
            </p:cNvSpPr>
            <p:nvPr/>
          </p:nvSpPr>
          <p:spPr bwMode="auto">
            <a:xfrm>
              <a:off x="3676" y="3180"/>
              <a:ext cx="81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59" name="Line 253"/>
            <p:cNvSpPr>
              <a:spLocks noChangeShapeType="1"/>
            </p:cNvSpPr>
            <p:nvPr/>
          </p:nvSpPr>
          <p:spPr bwMode="auto">
            <a:xfrm>
              <a:off x="3885" y="3495"/>
              <a:ext cx="32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60" name="Line 254"/>
            <p:cNvSpPr>
              <a:spLocks noChangeShapeType="1"/>
            </p:cNvSpPr>
            <p:nvPr/>
          </p:nvSpPr>
          <p:spPr bwMode="auto">
            <a:xfrm flipV="1">
              <a:off x="3924" y="3590"/>
              <a:ext cx="144" cy="62"/>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61" name="Line 255"/>
            <p:cNvSpPr>
              <a:spLocks noChangeShapeType="1"/>
            </p:cNvSpPr>
            <p:nvPr/>
          </p:nvSpPr>
          <p:spPr bwMode="auto">
            <a:xfrm>
              <a:off x="4068" y="3590"/>
              <a:ext cx="143" cy="62"/>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62" name="Line 256"/>
            <p:cNvSpPr>
              <a:spLocks noChangeShapeType="1"/>
            </p:cNvSpPr>
            <p:nvPr/>
          </p:nvSpPr>
          <p:spPr bwMode="auto">
            <a:xfrm flipH="1">
              <a:off x="4068" y="3652"/>
              <a:ext cx="143" cy="64"/>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63" name="Line 257"/>
            <p:cNvSpPr>
              <a:spLocks noChangeShapeType="1"/>
            </p:cNvSpPr>
            <p:nvPr/>
          </p:nvSpPr>
          <p:spPr bwMode="auto">
            <a:xfrm flipH="1" flipV="1">
              <a:off x="3924" y="3652"/>
              <a:ext cx="144" cy="64"/>
            </a:xfrm>
            <a:prstGeom prst="line">
              <a:avLst/>
            </a:prstGeom>
            <a:noFill/>
            <a:ln w="7938">
              <a:solidFill>
                <a:srgbClr val="000064"/>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64" name="Rectangle 258"/>
            <p:cNvSpPr>
              <a:spLocks noChangeArrowheads="1"/>
            </p:cNvSpPr>
            <p:nvPr/>
          </p:nvSpPr>
          <p:spPr bwMode="auto">
            <a:xfrm>
              <a:off x="3114" y="3643"/>
              <a:ext cx="67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All studies </a:t>
              </a:r>
              <a:r>
                <a:rPr lang="en-US" altLang="sv-SE" sz="1400" i="1">
                  <a:solidFill>
                    <a:srgbClr val="000000"/>
                  </a:solidFill>
                  <a:latin typeface="Candara" pitchFamily="34" charset="0"/>
                </a:rPr>
                <a:t>P</a:t>
              </a:r>
              <a:r>
                <a:rPr lang="en-US" altLang="sv-SE" sz="1400">
                  <a:solidFill>
                    <a:srgbClr val="000000"/>
                  </a:solidFill>
                  <a:latin typeface="Candara" pitchFamily="34" charset="0"/>
                </a:rPr>
                <a:t>=0.002</a:t>
              </a:r>
              <a:endParaRPr lang="en-US" altLang="sv-SE" sz="1400">
                <a:latin typeface="Candara" pitchFamily="34" charset="0"/>
              </a:endParaRPr>
            </a:p>
            <a:p>
              <a:r>
                <a:rPr lang="sv-SE" altLang="sv-SE" sz="1400">
                  <a:latin typeface="Candara" pitchFamily="34" charset="0"/>
                </a:rPr>
                <a:t>N=</a:t>
              </a:r>
              <a:r>
                <a:rPr lang="en-US" altLang="sv-SE" sz="1400">
                  <a:latin typeface="Candara" pitchFamily="34" charset="0"/>
                </a:rPr>
                <a:t>30,051</a:t>
              </a:r>
            </a:p>
          </p:txBody>
        </p:sp>
        <p:sp>
          <p:nvSpPr>
            <p:cNvPr id="765" name="Rectangle 259"/>
            <p:cNvSpPr>
              <a:spLocks noChangeArrowheads="1"/>
            </p:cNvSpPr>
            <p:nvPr/>
          </p:nvSpPr>
          <p:spPr bwMode="auto">
            <a:xfrm>
              <a:off x="3106" y="2750"/>
              <a:ext cx="20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Study</a:t>
              </a:r>
              <a:endParaRPr lang="en-US" altLang="sv-SE" sz="1400">
                <a:latin typeface="Candara" pitchFamily="34" charset="0"/>
              </a:endParaRPr>
            </a:p>
          </p:txBody>
        </p:sp>
        <p:sp>
          <p:nvSpPr>
            <p:cNvPr id="766" name="Rectangle 260"/>
            <p:cNvSpPr>
              <a:spLocks noChangeArrowheads="1"/>
            </p:cNvSpPr>
            <p:nvPr/>
          </p:nvSpPr>
          <p:spPr bwMode="auto">
            <a:xfrm>
              <a:off x="3114" y="3281"/>
              <a:ext cx="14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BPS</a:t>
              </a:r>
              <a:endParaRPr lang="en-US" altLang="sv-SE" sz="1400">
                <a:latin typeface="Candara" pitchFamily="34" charset="0"/>
              </a:endParaRPr>
            </a:p>
          </p:txBody>
        </p:sp>
        <p:sp>
          <p:nvSpPr>
            <p:cNvPr id="767" name="Rectangle 261"/>
            <p:cNvSpPr>
              <a:spLocks noChangeArrowheads="1"/>
            </p:cNvSpPr>
            <p:nvPr/>
          </p:nvSpPr>
          <p:spPr bwMode="auto">
            <a:xfrm>
              <a:off x="3114" y="3123"/>
              <a:ext cx="39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Botnia-PPP</a:t>
              </a:r>
              <a:endParaRPr lang="en-US" altLang="sv-SE" sz="1400">
                <a:latin typeface="Candara" pitchFamily="34" charset="0"/>
              </a:endParaRPr>
            </a:p>
          </p:txBody>
        </p:sp>
        <p:sp>
          <p:nvSpPr>
            <p:cNvPr id="768" name="Rectangle 262"/>
            <p:cNvSpPr>
              <a:spLocks noChangeArrowheads="1"/>
            </p:cNvSpPr>
            <p:nvPr/>
          </p:nvSpPr>
          <p:spPr bwMode="auto">
            <a:xfrm>
              <a:off x="3114" y="3439"/>
              <a:ext cx="17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MDC</a:t>
              </a:r>
              <a:endParaRPr lang="en-US" altLang="sv-SE" sz="1400">
                <a:latin typeface="Candara" pitchFamily="34" charset="0"/>
              </a:endParaRPr>
            </a:p>
          </p:txBody>
        </p:sp>
        <p:sp>
          <p:nvSpPr>
            <p:cNvPr id="769" name="Rectangle 263"/>
            <p:cNvSpPr>
              <a:spLocks noChangeArrowheads="1"/>
            </p:cNvSpPr>
            <p:nvPr/>
          </p:nvSpPr>
          <p:spPr bwMode="auto">
            <a:xfrm>
              <a:off x="4841" y="3603"/>
              <a:ext cx="61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-0.19 (-0.31, -0.07)</a:t>
              </a:r>
              <a:endParaRPr lang="en-US" altLang="sv-SE" sz="1400">
                <a:latin typeface="Candara" pitchFamily="34" charset="0"/>
              </a:endParaRPr>
            </a:p>
          </p:txBody>
        </p:sp>
        <p:sp>
          <p:nvSpPr>
            <p:cNvPr id="770" name="Rectangle 264"/>
            <p:cNvSpPr>
              <a:spLocks noChangeArrowheads="1"/>
            </p:cNvSpPr>
            <p:nvPr/>
          </p:nvSpPr>
          <p:spPr bwMode="auto">
            <a:xfrm>
              <a:off x="4841" y="3288"/>
              <a:ext cx="61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-0.10 (-0.46, 0.27)</a:t>
              </a:r>
              <a:endParaRPr lang="en-US" altLang="sv-SE" sz="1400">
                <a:latin typeface="Candara" pitchFamily="34" charset="0"/>
              </a:endParaRPr>
            </a:p>
          </p:txBody>
        </p:sp>
        <p:sp>
          <p:nvSpPr>
            <p:cNvPr id="771" name="Rectangle 265"/>
            <p:cNvSpPr>
              <a:spLocks noChangeArrowheads="1"/>
            </p:cNvSpPr>
            <p:nvPr/>
          </p:nvSpPr>
          <p:spPr bwMode="auto">
            <a:xfrm>
              <a:off x="4841" y="3130"/>
              <a:ext cx="5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-0.18 (-0.52, 0.16)</a:t>
              </a:r>
              <a:endParaRPr lang="en-US" altLang="sv-SE" sz="1400">
                <a:latin typeface="Candara" pitchFamily="34" charset="0"/>
              </a:endParaRPr>
            </a:p>
          </p:txBody>
        </p:sp>
        <p:sp>
          <p:nvSpPr>
            <p:cNvPr id="772" name="Rectangle 266"/>
            <p:cNvSpPr>
              <a:spLocks noChangeArrowheads="1"/>
            </p:cNvSpPr>
            <p:nvPr/>
          </p:nvSpPr>
          <p:spPr bwMode="auto">
            <a:xfrm>
              <a:off x="4841" y="3446"/>
              <a:ext cx="62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-0.21 (-0.35, -0.07)</a:t>
              </a:r>
              <a:endParaRPr lang="en-US" altLang="sv-SE" sz="1400">
                <a:latin typeface="Candara" pitchFamily="34" charset="0"/>
              </a:endParaRPr>
            </a:p>
          </p:txBody>
        </p:sp>
        <p:sp>
          <p:nvSpPr>
            <p:cNvPr id="773" name="Rectangle 267"/>
            <p:cNvSpPr>
              <a:spLocks noChangeArrowheads="1"/>
            </p:cNvSpPr>
            <p:nvPr/>
          </p:nvSpPr>
          <p:spPr bwMode="auto">
            <a:xfrm>
              <a:off x="4943" y="2754"/>
              <a:ext cx="46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Beta (95% CI)</a:t>
              </a:r>
              <a:endParaRPr lang="en-US" altLang="sv-SE" sz="1400">
                <a:latin typeface="Candara" pitchFamily="34" charset="0"/>
              </a:endParaRPr>
            </a:p>
          </p:txBody>
        </p:sp>
        <p:sp>
          <p:nvSpPr>
            <p:cNvPr id="774" name="Rectangle 268"/>
            <p:cNvSpPr>
              <a:spLocks noChangeArrowheads="1"/>
            </p:cNvSpPr>
            <p:nvPr/>
          </p:nvSpPr>
          <p:spPr bwMode="auto">
            <a:xfrm>
              <a:off x="4841" y="3603"/>
              <a:ext cx="61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-0.19 (-0.31, -0.07)</a:t>
              </a:r>
              <a:endParaRPr lang="en-US" altLang="sv-SE" sz="1400">
                <a:latin typeface="Candara" pitchFamily="34" charset="0"/>
              </a:endParaRPr>
            </a:p>
          </p:txBody>
        </p:sp>
        <p:sp>
          <p:nvSpPr>
            <p:cNvPr id="775" name="Rectangle 269"/>
            <p:cNvSpPr>
              <a:spLocks noChangeArrowheads="1"/>
            </p:cNvSpPr>
            <p:nvPr/>
          </p:nvSpPr>
          <p:spPr bwMode="auto">
            <a:xfrm>
              <a:off x="4841" y="3288"/>
              <a:ext cx="61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-0.10 (-0.46, 0.27)</a:t>
              </a:r>
              <a:endParaRPr lang="en-US" altLang="sv-SE" sz="1400">
                <a:latin typeface="Candara" pitchFamily="34" charset="0"/>
              </a:endParaRPr>
            </a:p>
          </p:txBody>
        </p:sp>
        <p:sp>
          <p:nvSpPr>
            <p:cNvPr id="776" name="Rectangle 270"/>
            <p:cNvSpPr>
              <a:spLocks noChangeArrowheads="1"/>
            </p:cNvSpPr>
            <p:nvPr/>
          </p:nvSpPr>
          <p:spPr bwMode="auto">
            <a:xfrm>
              <a:off x="4841" y="3130"/>
              <a:ext cx="5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-0.18 (-0.52, 0.16)</a:t>
              </a:r>
              <a:endParaRPr lang="en-US" altLang="sv-SE" sz="1400">
                <a:latin typeface="Candara" pitchFamily="34" charset="0"/>
              </a:endParaRPr>
            </a:p>
          </p:txBody>
        </p:sp>
        <p:sp>
          <p:nvSpPr>
            <p:cNvPr id="777" name="Rectangle 271"/>
            <p:cNvSpPr>
              <a:spLocks noChangeArrowheads="1"/>
            </p:cNvSpPr>
            <p:nvPr/>
          </p:nvSpPr>
          <p:spPr bwMode="auto">
            <a:xfrm>
              <a:off x="4841" y="3446"/>
              <a:ext cx="62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-0.21 (-0.35, -0.07)</a:t>
              </a:r>
              <a:endParaRPr lang="en-US" altLang="sv-SE" sz="1400">
                <a:latin typeface="Candara" pitchFamily="34" charset="0"/>
              </a:endParaRPr>
            </a:p>
          </p:txBody>
        </p:sp>
        <p:sp>
          <p:nvSpPr>
            <p:cNvPr id="778" name="Freeform 272"/>
            <p:cNvSpPr>
              <a:spLocks/>
            </p:cNvSpPr>
            <p:nvPr/>
          </p:nvSpPr>
          <p:spPr bwMode="auto">
            <a:xfrm>
              <a:off x="4178" y="3332"/>
              <a:ext cx="12" cy="11"/>
            </a:xfrm>
            <a:custGeom>
              <a:avLst/>
              <a:gdLst>
                <a:gd name="T0" fmla="*/ 11 w 23"/>
                <a:gd name="T1" fmla="*/ 0 h 23"/>
                <a:gd name="T2" fmla="*/ 0 w 23"/>
                <a:gd name="T3" fmla="*/ 11 h 23"/>
                <a:gd name="T4" fmla="*/ 11 w 23"/>
                <a:gd name="T5" fmla="*/ 23 h 23"/>
                <a:gd name="T6" fmla="*/ 23 w 23"/>
                <a:gd name="T7" fmla="*/ 11 h 23"/>
                <a:gd name="T8" fmla="*/ 11 w 23"/>
                <a:gd name="T9" fmla="*/ 0 h 23"/>
              </a:gdLst>
              <a:ahLst/>
              <a:cxnLst>
                <a:cxn ang="0">
                  <a:pos x="T0" y="T1"/>
                </a:cxn>
                <a:cxn ang="0">
                  <a:pos x="T2" y="T3"/>
                </a:cxn>
                <a:cxn ang="0">
                  <a:pos x="T4" y="T5"/>
                </a:cxn>
                <a:cxn ang="0">
                  <a:pos x="T6" y="T7"/>
                </a:cxn>
                <a:cxn ang="0">
                  <a:pos x="T8" y="T9"/>
                </a:cxn>
              </a:cxnLst>
              <a:rect l="0" t="0" r="r" b="b"/>
              <a:pathLst>
                <a:path w="23" h="23">
                  <a:moveTo>
                    <a:pt x="11" y="0"/>
                  </a:moveTo>
                  <a:lnTo>
                    <a:pt x="0" y="11"/>
                  </a:lnTo>
                  <a:lnTo>
                    <a:pt x="11" y="23"/>
                  </a:lnTo>
                  <a:lnTo>
                    <a:pt x="23" y="11"/>
                  </a:lnTo>
                  <a:lnTo>
                    <a:pt x="11" y="0"/>
                  </a:lnTo>
                  <a:close/>
                </a:path>
              </a:pathLst>
            </a:custGeom>
            <a:solidFill>
              <a:srgbClr val="000000"/>
            </a:solidFill>
            <a:ln w="38100">
              <a:solidFill>
                <a:srgbClr val="000000"/>
              </a:solidFill>
              <a:prstDash val="solid"/>
              <a:round/>
              <a:headEnd/>
              <a:tailEnd/>
            </a:ln>
          </p:spPr>
          <p:txBody>
            <a:bodyPr/>
            <a:lstStyle/>
            <a:p>
              <a:endParaRPr lang="sv-SE"/>
            </a:p>
          </p:txBody>
        </p:sp>
        <p:sp>
          <p:nvSpPr>
            <p:cNvPr id="779" name="Freeform 273"/>
            <p:cNvSpPr>
              <a:spLocks/>
            </p:cNvSpPr>
            <p:nvPr/>
          </p:nvSpPr>
          <p:spPr bwMode="auto">
            <a:xfrm>
              <a:off x="4076" y="3174"/>
              <a:ext cx="12" cy="12"/>
            </a:xfrm>
            <a:custGeom>
              <a:avLst/>
              <a:gdLst>
                <a:gd name="T0" fmla="*/ 12 w 23"/>
                <a:gd name="T1" fmla="*/ 0 h 23"/>
                <a:gd name="T2" fmla="*/ 0 w 23"/>
                <a:gd name="T3" fmla="*/ 12 h 23"/>
                <a:gd name="T4" fmla="*/ 12 w 23"/>
                <a:gd name="T5" fmla="*/ 23 h 23"/>
                <a:gd name="T6" fmla="*/ 23 w 23"/>
                <a:gd name="T7" fmla="*/ 12 h 23"/>
                <a:gd name="T8" fmla="*/ 12 w 23"/>
                <a:gd name="T9" fmla="*/ 0 h 23"/>
              </a:gdLst>
              <a:ahLst/>
              <a:cxnLst>
                <a:cxn ang="0">
                  <a:pos x="T0" y="T1"/>
                </a:cxn>
                <a:cxn ang="0">
                  <a:pos x="T2" y="T3"/>
                </a:cxn>
                <a:cxn ang="0">
                  <a:pos x="T4" y="T5"/>
                </a:cxn>
                <a:cxn ang="0">
                  <a:pos x="T6" y="T7"/>
                </a:cxn>
                <a:cxn ang="0">
                  <a:pos x="T8" y="T9"/>
                </a:cxn>
              </a:cxnLst>
              <a:rect l="0" t="0" r="r" b="b"/>
              <a:pathLst>
                <a:path w="23" h="23">
                  <a:moveTo>
                    <a:pt x="12" y="0"/>
                  </a:moveTo>
                  <a:lnTo>
                    <a:pt x="0" y="12"/>
                  </a:lnTo>
                  <a:lnTo>
                    <a:pt x="12" y="23"/>
                  </a:lnTo>
                  <a:lnTo>
                    <a:pt x="23"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780" name="Freeform 274"/>
            <p:cNvSpPr>
              <a:spLocks/>
            </p:cNvSpPr>
            <p:nvPr/>
          </p:nvSpPr>
          <p:spPr bwMode="auto">
            <a:xfrm>
              <a:off x="4043" y="3490"/>
              <a:ext cx="12" cy="11"/>
            </a:xfrm>
            <a:custGeom>
              <a:avLst/>
              <a:gdLst>
                <a:gd name="T0" fmla="*/ 12 w 23"/>
                <a:gd name="T1" fmla="*/ 0 h 23"/>
                <a:gd name="T2" fmla="*/ 0 w 23"/>
                <a:gd name="T3" fmla="*/ 12 h 23"/>
                <a:gd name="T4" fmla="*/ 12 w 23"/>
                <a:gd name="T5" fmla="*/ 23 h 23"/>
                <a:gd name="T6" fmla="*/ 23 w 23"/>
                <a:gd name="T7" fmla="*/ 12 h 23"/>
                <a:gd name="T8" fmla="*/ 12 w 23"/>
                <a:gd name="T9" fmla="*/ 0 h 23"/>
              </a:gdLst>
              <a:ahLst/>
              <a:cxnLst>
                <a:cxn ang="0">
                  <a:pos x="T0" y="T1"/>
                </a:cxn>
                <a:cxn ang="0">
                  <a:pos x="T2" y="T3"/>
                </a:cxn>
                <a:cxn ang="0">
                  <a:pos x="T4" y="T5"/>
                </a:cxn>
                <a:cxn ang="0">
                  <a:pos x="T6" y="T7"/>
                </a:cxn>
                <a:cxn ang="0">
                  <a:pos x="T8" y="T9"/>
                </a:cxn>
              </a:cxnLst>
              <a:rect l="0" t="0" r="r" b="b"/>
              <a:pathLst>
                <a:path w="23" h="23">
                  <a:moveTo>
                    <a:pt x="12" y="0"/>
                  </a:moveTo>
                  <a:lnTo>
                    <a:pt x="0" y="12"/>
                  </a:lnTo>
                  <a:lnTo>
                    <a:pt x="12" y="23"/>
                  </a:lnTo>
                  <a:lnTo>
                    <a:pt x="23" y="12"/>
                  </a:lnTo>
                  <a:lnTo>
                    <a:pt x="12" y="0"/>
                  </a:lnTo>
                  <a:close/>
                </a:path>
              </a:pathLst>
            </a:custGeom>
            <a:solidFill>
              <a:srgbClr val="000000"/>
            </a:solidFill>
            <a:ln w="38100">
              <a:solidFill>
                <a:srgbClr val="000000"/>
              </a:solidFill>
              <a:prstDash val="solid"/>
              <a:round/>
              <a:headEnd/>
              <a:tailEnd/>
            </a:ln>
          </p:spPr>
          <p:txBody>
            <a:bodyPr/>
            <a:lstStyle/>
            <a:p>
              <a:endParaRPr lang="sv-SE"/>
            </a:p>
          </p:txBody>
        </p:sp>
        <p:sp>
          <p:nvSpPr>
            <p:cNvPr id="781" name="Line 275"/>
            <p:cNvSpPr>
              <a:spLocks noChangeShapeType="1"/>
            </p:cNvSpPr>
            <p:nvPr/>
          </p:nvSpPr>
          <p:spPr bwMode="auto">
            <a:xfrm>
              <a:off x="3089" y="3968"/>
              <a:ext cx="249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82" name="Rectangle 276"/>
            <p:cNvSpPr>
              <a:spLocks noChangeArrowheads="1"/>
            </p:cNvSpPr>
            <p:nvPr/>
          </p:nvSpPr>
          <p:spPr bwMode="auto">
            <a:xfrm>
              <a:off x="3981" y="3980"/>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783" name="Rectangle 277"/>
            <p:cNvSpPr>
              <a:spLocks noChangeArrowheads="1"/>
            </p:cNvSpPr>
            <p:nvPr/>
          </p:nvSpPr>
          <p:spPr bwMode="auto">
            <a:xfrm>
              <a:off x="4605" y="3980"/>
              <a:ext cx="1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 </a:t>
              </a:r>
              <a:endParaRPr lang="en-US" altLang="sv-SE" sz="1400">
                <a:latin typeface="Candara" pitchFamily="34" charset="0"/>
              </a:endParaRPr>
            </a:p>
          </p:txBody>
        </p:sp>
        <p:sp>
          <p:nvSpPr>
            <p:cNvPr id="784" name="Line 278"/>
            <p:cNvSpPr>
              <a:spLocks noChangeShapeType="1"/>
            </p:cNvSpPr>
            <p:nvPr/>
          </p:nvSpPr>
          <p:spPr bwMode="auto">
            <a:xfrm>
              <a:off x="4301" y="3968"/>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85" name="Rectangle 279"/>
            <p:cNvSpPr>
              <a:spLocks noChangeArrowheads="1"/>
            </p:cNvSpPr>
            <p:nvPr/>
          </p:nvSpPr>
          <p:spPr bwMode="auto">
            <a:xfrm>
              <a:off x="4281" y="4007"/>
              <a:ext cx="4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a:t>
              </a:r>
              <a:endParaRPr lang="en-US" altLang="sv-SE" sz="1400">
                <a:latin typeface="Candara" pitchFamily="34" charset="0"/>
              </a:endParaRPr>
            </a:p>
          </p:txBody>
        </p:sp>
        <p:sp>
          <p:nvSpPr>
            <p:cNvPr id="786" name="Line 280"/>
            <p:cNvSpPr>
              <a:spLocks noChangeShapeType="1"/>
            </p:cNvSpPr>
            <p:nvPr/>
          </p:nvSpPr>
          <p:spPr bwMode="auto">
            <a:xfrm>
              <a:off x="3676" y="3968"/>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87" name="Rectangle 281"/>
            <p:cNvSpPr>
              <a:spLocks noChangeArrowheads="1"/>
            </p:cNvSpPr>
            <p:nvPr/>
          </p:nvSpPr>
          <p:spPr bwMode="auto">
            <a:xfrm>
              <a:off x="3564" y="4003"/>
              <a:ext cx="2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-0.522</a:t>
              </a:r>
              <a:endParaRPr lang="en-US" altLang="sv-SE" sz="1400">
                <a:latin typeface="Candara" pitchFamily="34" charset="0"/>
              </a:endParaRPr>
            </a:p>
          </p:txBody>
        </p:sp>
        <p:sp>
          <p:nvSpPr>
            <p:cNvPr id="788" name="Line 282"/>
            <p:cNvSpPr>
              <a:spLocks noChangeShapeType="1"/>
            </p:cNvSpPr>
            <p:nvPr/>
          </p:nvSpPr>
          <p:spPr bwMode="auto">
            <a:xfrm>
              <a:off x="4301" y="3968"/>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89" name="Line 283"/>
            <p:cNvSpPr>
              <a:spLocks noChangeShapeType="1"/>
            </p:cNvSpPr>
            <p:nvPr/>
          </p:nvSpPr>
          <p:spPr bwMode="auto">
            <a:xfrm>
              <a:off x="4925" y="3968"/>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90" name="Rectangle 284"/>
            <p:cNvSpPr>
              <a:spLocks noChangeArrowheads="1"/>
            </p:cNvSpPr>
            <p:nvPr/>
          </p:nvSpPr>
          <p:spPr bwMode="auto">
            <a:xfrm>
              <a:off x="4829" y="4003"/>
              <a:ext cx="18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0.522</a:t>
              </a:r>
              <a:endParaRPr lang="en-US" altLang="sv-SE" sz="1400">
                <a:latin typeface="Candara" pitchFamily="34" charset="0"/>
              </a:endParaRPr>
            </a:p>
          </p:txBody>
        </p:sp>
        <p:sp>
          <p:nvSpPr>
            <p:cNvPr id="791" name="Line 285"/>
            <p:cNvSpPr>
              <a:spLocks noChangeShapeType="1"/>
            </p:cNvSpPr>
            <p:nvPr/>
          </p:nvSpPr>
          <p:spPr bwMode="auto">
            <a:xfrm>
              <a:off x="4301" y="3968"/>
              <a:ext cx="0" cy="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792" name="Rectangle 286"/>
            <p:cNvSpPr>
              <a:spLocks noChangeArrowheads="1"/>
            </p:cNvSpPr>
            <p:nvPr/>
          </p:nvSpPr>
          <p:spPr bwMode="auto">
            <a:xfrm>
              <a:off x="4149" y="2705"/>
              <a:ext cx="16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400">
                  <a:solidFill>
                    <a:srgbClr val="000000"/>
                  </a:solidFill>
                  <a:latin typeface="Candara" pitchFamily="34" charset="0"/>
                </a:rPr>
                <a:t>LBM</a:t>
              </a:r>
              <a:endParaRPr lang="en-US" altLang="sv-SE" sz="1400">
                <a:latin typeface="Candara" pitchFamily="34" charset="0"/>
              </a:endParaRPr>
            </a:p>
          </p:txBody>
        </p:sp>
        <p:sp>
          <p:nvSpPr>
            <p:cNvPr id="793" name="AutoShape 287"/>
            <p:cNvSpPr>
              <a:spLocks noChangeArrowheads="1"/>
            </p:cNvSpPr>
            <p:nvPr/>
          </p:nvSpPr>
          <p:spPr bwMode="auto">
            <a:xfrm>
              <a:off x="3922" y="3586"/>
              <a:ext cx="295" cy="131"/>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grpSp>
      <p:sp>
        <p:nvSpPr>
          <p:cNvPr id="794" name="Rectangle 288"/>
          <p:cNvSpPr txBox="1">
            <a:spLocks noChangeArrowheads="1"/>
          </p:cNvSpPr>
          <p:nvPr/>
        </p:nvSpPr>
        <p:spPr bwMode="auto">
          <a:xfrm>
            <a:off x="382060" y="111127"/>
            <a:ext cx="1163275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31" tIns="45715" rIns="91431" bIns="45715" numCol="1" rtlCol="0" anchor="ctr" anchorCtr="0" compatLnSpc="1">
            <a:prstTxWarp prst="textNoShape">
              <a:avLst/>
            </a:prstTxWarp>
            <a:noAutofit/>
          </a:bodyPr>
          <a:lstStyle>
            <a:lvl1pPr algn="l" defTabSz="914400" rtl="0" eaLnBrk="1" latinLnBrk="0" hangingPunct="1">
              <a:lnSpc>
                <a:spcPct val="90000"/>
              </a:lnSpc>
              <a:spcBef>
                <a:spcPct val="0"/>
              </a:spcBef>
              <a:buNone/>
              <a:defRPr sz="4400" kern="1200" baseline="0">
                <a:solidFill>
                  <a:schemeClr val="bg1"/>
                </a:solidFill>
                <a:latin typeface="+mj-lt"/>
                <a:ea typeface="+mj-ea"/>
                <a:cs typeface="+mj-cs"/>
              </a:defRPr>
            </a:lvl1pPr>
          </a:lstStyle>
          <a:p>
            <a:r>
              <a:rPr lang="en-US" altLang="sv-SE" sz="4000" b="1" i="1" dirty="0">
                <a:latin typeface="Arial" panose="020B0604020202020204" pitchFamily="34" charset="0"/>
                <a:cs typeface="Arial" panose="020B0604020202020204" pitchFamily="34" charset="0"/>
              </a:rPr>
              <a:t>GIPR</a:t>
            </a:r>
            <a:r>
              <a:rPr lang="en-US" altLang="sv-SE" sz="4000" b="1" dirty="0">
                <a:latin typeface="Arial" panose="020B0604020202020204" pitchFamily="34" charset="0"/>
                <a:cs typeface="Arial" panose="020B0604020202020204" pitchFamily="34" charset="0"/>
              </a:rPr>
              <a:t> variant is associated with lean body phenotype </a:t>
            </a:r>
          </a:p>
        </p:txBody>
      </p:sp>
      <p:pic>
        <p:nvPicPr>
          <p:cNvPr id="1298" name="Picture 79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29453" y="1865314"/>
            <a:ext cx="4126223" cy="1066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299" name="Text Box 796"/>
          <p:cNvSpPr txBox="1">
            <a:spLocks noChangeArrowheads="1"/>
          </p:cNvSpPr>
          <p:nvPr/>
        </p:nvSpPr>
        <p:spPr bwMode="auto">
          <a:xfrm>
            <a:off x="8208433" y="6553200"/>
            <a:ext cx="309783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400" b="0" dirty="0" err="1">
                <a:latin typeface="Candara" pitchFamily="34" charset="0"/>
              </a:rPr>
              <a:t>Lyssenko</a:t>
            </a:r>
            <a:r>
              <a:rPr lang="sv-SE" altLang="sv-SE" sz="1400" b="0" dirty="0">
                <a:latin typeface="Candara" pitchFamily="34" charset="0"/>
              </a:rPr>
              <a:t> et al. </a:t>
            </a:r>
            <a:r>
              <a:rPr lang="sv-SE" altLang="sv-SE" sz="1400" b="0" i="1" dirty="0">
                <a:latin typeface="Candara" pitchFamily="34" charset="0"/>
              </a:rPr>
              <a:t>Diabetes</a:t>
            </a:r>
            <a:r>
              <a:rPr lang="sv-SE" altLang="sv-SE" sz="1400" b="0" dirty="0">
                <a:latin typeface="Candara" pitchFamily="34" charset="0"/>
              </a:rPr>
              <a:t> 2011,: 2424-33. </a:t>
            </a:r>
            <a:endParaRPr lang="en-US" altLang="sv-SE" sz="1400" b="0" i="1" dirty="0">
              <a:latin typeface="Candara" pitchFamily="34" charset="0"/>
            </a:endParaRPr>
          </a:p>
        </p:txBody>
      </p:sp>
      <p:sp>
        <p:nvSpPr>
          <p:cNvPr id="1300" name="Text Box 797"/>
          <p:cNvSpPr txBox="1">
            <a:spLocks noChangeArrowheads="1"/>
          </p:cNvSpPr>
          <p:nvPr/>
        </p:nvSpPr>
        <p:spPr bwMode="auto">
          <a:xfrm>
            <a:off x="4368800" y="1341438"/>
            <a:ext cx="190949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a:solidFill>
                  <a:srgbClr val="FF0000"/>
                </a:solidFill>
                <a:latin typeface="Candara" pitchFamily="34" charset="0"/>
              </a:rPr>
              <a:t>Reduced function</a:t>
            </a:r>
          </a:p>
        </p:txBody>
      </p:sp>
    </p:spTree>
    <p:extLst>
      <p:ext uri="{BB962C8B-B14F-4D97-AF65-F5344CB8AC3E}">
        <p14:creationId xmlns:p14="http://schemas.microsoft.com/office/powerpoint/2010/main" val="8188593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46DFE4-0064-3655-BF13-A9B434E15D8D}"/>
              </a:ext>
            </a:extLst>
          </p:cNvPr>
          <p:cNvSpPr>
            <a:spLocks noGrp="1"/>
          </p:cNvSpPr>
          <p:nvPr>
            <p:ph type="title"/>
          </p:nvPr>
        </p:nvSpPr>
        <p:spPr>
          <a:xfrm>
            <a:off x="743371" y="310647"/>
            <a:ext cx="10632016" cy="672075"/>
          </a:xfrm>
        </p:spPr>
        <p:txBody>
          <a:bodyPr/>
          <a:lstStyle/>
          <a:p>
            <a:r>
              <a:rPr lang="en-US" altLang="en-SE" sz="4400" b="1" i="1" dirty="0">
                <a:latin typeface="Arial" panose="020B0604020202020204" pitchFamily="34" charset="0"/>
                <a:cs typeface="Arial" panose="020B0604020202020204" pitchFamily="34" charset="0"/>
              </a:rPr>
              <a:t>GIPR</a:t>
            </a:r>
            <a:r>
              <a:rPr lang="en-US" altLang="en-SE" sz="4400" b="1" dirty="0">
                <a:latin typeface="Arial" panose="020B0604020202020204" pitchFamily="34" charset="0"/>
                <a:cs typeface="Arial" panose="020B0604020202020204" pitchFamily="34" charset="0"/>
              </a:rPr>
              <a:t> variant influences islet function</a:t>
            </a:r>
            <a:r>
              <a:rPr lang="en-US" altLang="en-SE" sz="4400" dirty="0">
                <a:latin typeface="Arial" panose="020B0604020202020204" pitchFamily="34" charset="0"/>
                <a:cs typeface="Arial" panose="020B0604020202020204" pitchFamily="34" charset="0"/>
              </a:rPr>
              <a:t> </a:t>
            </a:r>
            <a:endParaRPr lang="en-SE" dirty="0">
              <a:latin typeface="Arial" panose="020B0604020202020204" pitchFamily="34" charset="0"/>
              <a:cs typeface="Arial" panose="020B0604020202020204" pitchFamily="34" charset="0"/>
            </a:endParaRPr>
          </a:p>
        </p:txBody>
      </p:sp>
      <p:sp>
        <p:nvSpPr>
          <p:cNvPr id="3" name="Text Box 796">
            <a:extLst>
              <a:ext uri="{FF2B5EF4-FFF2-40B4-BE49-F238E27FC236}">
                <a16:creationId xmlns:a16="http://schemas.microsoft.com/office/drawing/2014/main" id="{730264D6-9B1E-0C52-D17F-0DF23B7AEBF9}"/>
              </a:ext>
            </a:extLst>
          </p:cNvPr>
          <p:cNvSpPr txBox="1">
            <a:spLocks noChangeArrowheads="1"/>
          </p:cNvSpPr>
          <p:nvPr/>
        </p:nvSpPr>
        <p:spPr bwMode="auto">
          <a:xfrm>
            <a:off x="8208433" y="6553200"/>
            <a:ext cx="309783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400" b="0" dirty="0" err="1">
                <a:latin typeface="Candara" pitchFamily="34" charset="0"/>
              </a:rPr>
              <a:t>Lyssenko</a:t>
            </a:r>
            <a:r>
              <a:rPr lang="sv-SE" altLang="sv-SE" sz="1400" b="0" dirty="0">
                <a:latin typeface="Candara" pitchFamily="34" charset="0"/>
              </a:rPr>
              <a:t> et al. </a:t>
            </a:r>
            <a:r>
              <a:rPr lang="sv-SE" altLang="sv-SE" sz="1400" b="0" i="1" dirty="0">
                <a:latin typeface="Candara" pitchFamily="34" charset="0"/>
              </a:rPr>
              <a:t>Diabetes</a:t>
            </a:r>
            <a:r>
              <a:rPr lang="sv-SE" altLang="sv-SE" sz="1400" b="0" dirty="0">
                <a:latin typeface="Candara" pitchFamily="34" charset="0"/>
              </a:rPr>
              <a:t> 2011,: 2424-33. </a:t>
            </a:r>
            <a:endParaRPr lang="en-US" altLang="sv-SE" sz="1400" b="0" i="1" dirty="0">
              <a:latin typeface="Candara" pitchFamily="34" charset="0"/>
            </a:endParaRPr>
          </a:p>
        </p:txBody>
      </p:sp>
      <p:sp>
        <p:nvSpPr>
          <p:cNvPr id="4" name="Rectangle 2">
            <a:extLst>
              <a:ext uri="{FF2B5EF4-FFF2-40B4-BE49-F238E27FC236}">
                <a16:creationId xmlns:a16="http://schemas.microsoft.com/office/drawing/2014/main" id="{9EE4E159-5B9E-D19C-DAFF-D3889EDF27FD}"/>
              </a:ext>
            </a:extLst>
          </p:cNvPr>
          <p:cNvSpPr>
            <a:spLocks noChangeArrowheads="1"/>
          </p:cNvSpPr>
          <p:nvPr/>
        </p:nvSpPr>
        <p:spPr bwMode="auto">
          <a:xfrm>
            <a:off x="2028032" y="1398928"/>
            <a:ext cx="3421063" cy="2346325"/>
          </a:xfrm>
          <a:prstGeom prst="rect">
            <a:avLst/>
          </a:prstGeom>
          <a:solidFill>
            <a:srgbClr val="FFFFFF"/>
          </a:solidFill>
          <a:ln w="9525">
            <a:solidFill>
              <a:srgbClr val="FFFFFF"/>
            </a:solidFill>
            <a:miter lim="800000"/>
            <a:headEnd/>
            <a:tailEnd/>
          </a:ln>
        </p:spPr>
        <p:txBody>
          <a:bodyPr/>
          <a:lstStyle/>
          <a:p>
            <a:endParaRPr lang="en-SE"/>
          </a:p>
        </p:txBody>
      </p:sp>
      <p:grpSp>
        <p:nvGrpSpPr>
          <p:cNvPr id="5" name="Group 3">
            <a:extLst>
              <a:ext uri="{FF2B5EF4-FFF2-40B4-BE49-F238E27FC236}">
                <a16:creationId xmlns:a16="http://schemas.microsoft.com/office/drawing/2014/main" id="{6A3FA087-C49E-5195-F85C-151ACB806711}"/>
              </a:ext>
            </a:extLst>
          </p:cNvPr>
          <p:cNvGrpSpPr>
            <a:grpSpLocks/>
          </p:cNvGrpSpPr>
          <p:nvPr/>
        </p:nvGrpSpPr>
        <p:grpSpPr bwMode="auto">
          <a:xfrm>
            <a:off x="239715" y="1336478"/>
            <a:ext cx="1219200" cy="685800"/>
            <a:chOff x="2064" y="1162"/>
            <a:chExt cx="1801" cy="895"/>
          </a:xfrm>
        </p:grpSpPr>
        <p:sp>
          <p:nvSpPr>
            <p:cNvPr id="6" name="Freeform 4">
              <a:extLst>
                <a:ext uri="{FF2B5EF4-FFF2-40B4-BE49-F238E27FC236}">
                  <a16:creationId xmlns:a16="http://schemas.microsoft.com/office/drawing/2014/main" id="{95311192-6F9A-B893-529A-16B9D86C60BB}"/>
                </a:ext>
              </a:extLst>
            </p:cNvPr>
            <p:cNvSpPr>
              <a:spLocks/>
            </p:cNvSpPr>
            <p:nvPr/>
          </p:nvSpPr>
          <p:spPr bwMode="auto">
            <a:xfrm>
              <a:off x="2070" y="1162"/>
              <a:ext cx="1789" cy="895"/>
            </a:xfrm>
            <a:custGeom>
              <a:avLst/>
              <a:gdLst>
                <a:gd name="T0" fmla="*/ 236 w 320"/>
                <a:gd name="T1" fmla="*/ 12 h 160"/>
                <a:gd name="T2" fmla="*/ 207 w 320"/>
                <a:gd name="T3" fmla="*/ 19 h 160"/>
                <a:gd name="T4" fmla="*/ 172 w 320"/>
                <a:gd name="T5" fmla="*/ 19 h 160"/>
                <a:gd name="T6" fmla="*/ 132 w 320"/>
                <a:gd name="T7" fmla="*/ 18 h 160"/>
                <a:gd name="T8" fmla="*/ 127 w 320"/>
                <a:gd name="T9" fmla="*/ 20 h 160"/>
                <a:gd name="T10" fmla="*/ 114 w 320"/>
                <a:gd name="T11" fmla="*/ 16 h 160"/>
                <a:gd name="T12" fmla="*/ 95 w 320"/>
                <a:gd name="T13" fmla="*/ 21 h 160"/>
                <a:gd name="T14" fmla="*/ 50 w 320"/>
                <a:gd name="T15" fmla="*/ 25 h 160"/>
                <a:gd name="T16" fmla="*/ 39 w 320"/>
                <a:gd name="T17" fmla="*/ 31 h 160"/>
                <a:gd name="T18" fmla="*/ 28 w 320"/>
                <a:gd name="T19" fmla="*/ 35 h 160"/>
                <a:gd name="T20" fmla="*/ 5 w 320"/>
                <a:gd name="T21" fmla="*/ 68 h 160"/>
                <a:gd name="T22" fmla="*/ 6 w 320"/>
                <a:gd name="T23" fmla="*/ 74 h 160"/>
                <a:gd name="T24" fmla="*/ 5 w 320"/>
                <a:gd name="T25" fmla="*/ 96 h 160"/>
                <a:gd name="T26" fmla="*/ 10 w 320"/>
                <a:gd name="T27" fmla="*/ 105 h 160"/>
                <a:gd name="T28" fmla="*/ 18 w 320"/>
                <a:gd name="T29" fmla="*/ 121 h 160"/>
                <a:gd name="T30" fmla="*/ 36 w 320"/>
                <a:gd name="T31" fmla="*/ 132 h 160"/>
                <a:gd name="T32" fmla="*/ 38 w 320"/>
                <a:gd name="T33" fmla="*/ 138 h 160"/>
                <a:gd name="T34" fmla="*/ 59 w 320"/>
                <a:gd name="T35" fmla="*/ 145 h 160"/>
                <a:gd name="T36" fmla="*/ 91 w 320"/>
                <a:gd name="T37" fmla="*/ 154 h 160"/>
                <a:gd name="T38" fmla="*/ 113 w 320"/>
                <a:gd name="T39" fmla="*/ 149 h 160"/>
                <a:gd name="T40" fmla="*/ 116 w 320"/>
                <a:gd name="T41" fmla="*/ 143 h 160"/>
                <a:gd name="T42" fmla="*/ 124 w 320"/>
                <a:gd name="T43" fmla="*/ 141 h 160"/>
                <a:gd name="T44" fmla="*/ 128 w 320"/>
                <a:gd name="T45" fmla="*/ 137 h 160"/>
                <a:gd name="T46" fmla="*/ 134 w 320"/>
                <a:gd name="T47" fmla="*/ 125 h 160"/>
                <a:gd name="T48" fmla="*/ 142 w 320"/>
                <a:gd name="T49" fmla="*/ 114 h 160"/>
                <a:gd name="T50" fmla="*/ 142 w 320"/>
                <a:gd name="T51" fmla="*/ 108 h 160"/>
                <a:gd name="T52" fmla="*/ 140 w 320"/>
                <a:gd name="T53" fmla="*/ 103 h 160"/>
                <a:gd name="T54" fmla="*/ 165 w 320"/>
                <a:gd name="T55" fmla="*/ 100 h 160"/>
                <a:gd name="T56" fmla="*/ 172 w 320"/>
                <a:gd name="T57" fmla="*/ 94 h 160"/>
                <a:gd name="T58" fmla="*/ 188 w 320"/>
                <a:gd name="T59" fmla="*/ 87 h 160"/>
                <a:gd name="T60" fmla="*/ 200 w 320"/>
                <a:gd name="T61" fmla="*/ 84 h 160"/>
                <a:gd name="T62" fmla="*/ 205 w 320"/>
                <a:gd name="T63" fmla="*/ 81 h 160"/>
                <a:gd name="T64" fmla="*/ 226 w 320"/>
                <a:gd name="T65" fmla="*/ 77 h 160"/>
                <a:gd name="T66" fmla="*/ 249 w 320"/>
                <a:gd name="T67" fmla="*/ 72 h 160"/>
                <a:gd name="T68" fmla="*/ 260 w 320"/>
                <a:gd name="T69" fmla="*/ 73 h 160"/>
                <a:gd name="T70" fmla="*/ 266 w 320"/>
                <a:gd name="T71" fmla="*/ 70 h 160"/>
                <a:gd name="T72" fmla="*/ 269 w 320"/>
                <a:gd name="T73" fmla="*/ 71 h 160"/>
                <a:gd name="T74" fmla="*/ 277 w 320"/>
                <a:gd name="T75" fmla="*/ 68 h 160"/>
                <a:gd name="T76" fmla="*/ 288 w 320"/>
                <a:gd name="T77" fmla="*/ 67 h 160"/>
                <a:gd name="T78" fmla="*/ 302 w 320"/>
                <a:gd name="T79" fmla="*/ 54 h 160"/>
                <a:gd name="T80" fmla="*/ 304 w 320"/>
                <a:gd name="T81" fmla="*/ 41 h 160"/>
                <a:gd name="T82" fmla="*/ 320 w 320"/>
                <a:gd name="T83" fmla="*/ 7 h 160"/>
                <a:gd name="T84" fmla="*/ 316 w 320"/>
                <a:gd name="T85" fmla="*/ 4 h 160"/>
                <a:gd name="T86" fmla="*/ 299 w 320"/>
                <a:gd name="T87" fmla="*/ 4 h 160"/>
                <a:gd name="T88" fmla="*/ 281 w 320"/>
                <a:gd name="T89" fmla="*/ 10 h 160"/>
                <a:gd name="T90" fmla="*/ 263 w 320"/>
                <a:gd name="T91" fmla="*/ 20 h 160"/>
                <a:gd name="T92" fmla="*/ 236 w 320"/>
                <a:gd name="T93" fmla="*/ 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0" h="160">
                  <a:moveTo>
                    <a:pt x="236" y="12"/>
                  </a:moveTo>
                  <a:cubicBezTo>
                    <a:pt x="222" y="12"/>
                    <a:pt x="216" y="18"/>
                    <a:pt x="207" y="19"/>
                  </a:cubicBezTo>
                  <a:cubicBezTo>
                    <a:pt x="195" y="20"/>
                    <a:pt x="195" y="13"/>
                    <a:pt x="172" y="19"/>
                  </a:cubicBezTo>
                  <a:cubicBezTo>
                    <a:pt x="159" y="23"/>
                    <a:pt x="161" y="10"/>
                    <a:pt x="132" y="18"/>
                  </a:cubicBezTo>
                  <a:cubicBezTo>
                    <a:pt x="131" y="18"/>
                    <a:pt x="126" y="19"/>
                    <a:pt x="127" y="20"/>
                  </a:cubicBezTo>
                  <a:cubicBezTo>
                    <a:pt x="122" y="18"/>
                    <a:pt x="119" y="17"/>
                    <a:pt x="114" y="16"/>
                  </a:cubicBezTo>
                  <a:cubicBezTo>
                    <a:pt x="107" y="15"/>
                    <a:pt x="101" y="24"/>
                    <a:pt x="95" y="21"/>
                  </a:cubicBezTo>
                  <a:cubicBezTo>
                    <a:pt x="71" y="13"/>
                    <a:pt x="65" y="21"/>
                    <a:pt x="50" y="25"/>
                  </a:cubicBezTo>
                  <a:cubicBezTo>
                    <a:pt x="46" y="26"/>
                    <a:pt x="43" y="28"/>
                    <a:pt x="39" y="31"/>
                  </a:cubicBezTo>
                  <a:cubicBezTo>
                    <a:pt x="36" y="33"/>
                    <a:pt x="32" y="33"/>
                    <a:pt x="28" y="35"/>
                  </a:cubicBezTo>
                  <a:cubicBezTo>
                    <a:pt x="16" y="42"/>
                    <a:pt x="7" y="54"/>
                    <a:pt x="5" y="68"/>
                  </a:cubicBezTo>
                  <a:cubicBezTo>
                    <a:pt x="4" y="70"/>
                    <a:pt x="7" y="73"/>
                    <a:pt x="6" y="74"/>
                  </a:cubicBezTo>
                  <a:cubicBezTo>
                    <a:pt x="3" y="82"/>
                    <a:pt x="0" y="88"/>
                    <a:pt x="5" y="96"/>
                  </a:cubicBezTo>
                  <a:cubicBezTo>
                    <a:pt x="7" y="99"/>
                    <a:pt x="10" y="102"/>
                    <a:pt x="10" y="105"/>
                  </a:cubicBezTo>
                  <a:cubicBezTo>
                    <a:pt x="10" y="113"/>
                    <a:pt x="16" y="116"/>
                    <a:pt x="18" y="121"/>
                  </a:cubicBezTo>
                  <a:cubicBezTo>
                    <a:pt x="21" y="127"/>
                    <a:pt x="27" y="131"/>
                    <a:pt x="36" y="132"/>
                  </a:cubicBezTo>
                  <a:cubicBezTo>
                    <a:pt x="35" y="134"/>
                    <a:pt x="37" y="137"/>
                    <a:pt x="38" y="138"/>
                  </a:cubicBezTo>
                  <a:cubicBezTo>
                    <a:pt x="45" y="143"/>
                    <a:pt x="52" y="146"/>
                    <a:pt x="59" y="145"/>
                  </a:cubicBezTo>
                  <a:cubicBezTo>
                    <a:pt x="72" y="145"/>
                    <a:pt x="80" y="160"/>
                    <a:pt x="91" y="154"/>
                  </a:cubicBezTo>
                  <a:cubicBezTo>
                    <a:pt x="103" y="147"/>
                    <a:pt x="106" y="153"/>
                    <a:pt x="113" y="149"/>
                  </a:cubicBezTo>
                  <a:cubicBezTo>
                    <a:pt x="115" y="149"/>
                    <a:pt x="115" y="144"/>
                    <a:pt x="116" y="143"/>
                  </a:cubicBezTo>
                  <a:cubicBezTo>
                    <a:pt x="119" y="142"/>
                    <a:pt x="122" y="142"/>
                    <a:pt x="124" y="141"/>
                  </a:cubicBezTo>
                  <a:cubicBezTo>
                    <a:pt x="125" y="139"/>
                    <a:pt x="127" y="138"/>
                    <a:pt x="128" y="137"/>
                  </a:cubicBezTo>
                  <a:cubicBezTo>
                    <a:pt x="130" y="134"/>
                    <a:pt x="132" y="132"/>
                    <a:pt x="134" y="125"/>
                  </a:cubicBezTo>
                  <a:cubicBezTo>
                    <a:pt x="135" y="123"/>
                    <a:pt x="139" y="119"/>
                    <a:pt x="142" y="114"/>
                  </a:cubicBezTo>
                  <a:cubicBezTo>
                    <a:pt x="143" y="112"/>
                    <a:pt x="143" y="110"/>
                    <a:pt x="142" y="108"/>
                  </a:cubicBezTo>
                  <a:cubicBezTo>
                    <a:pt x="141" y="105"/>
                    <a:pt x="141" y="107"/>
                    <a:pt x="140" y="103"/>
                  </a:cubicBezTo>
                  <a:cubicBezTo>
                    <a:pt x="147" y="107"/>
                    <a:pt x="156" y="104"/>
                    <a:pt x="165" y="100"/>
                  </a:cubicBezTo>
                  <a:cubicBezTo>
                    <a:pt x="167" y="99"/>
                    <a:pt x="169" y="95"/>
                    <a:pt x="172" y="94"/>
                  </a:cubicBezTo>
                  <a:cubicBezTo>
                    <a:pt x="178" y="92"/>
                    <a:pt x="182" y="92"/>
                    <a:pt x="188" y="87"/>
                  </a:cubicBezTo>
                  <a:cubicBezTo>
                    <a:pt x="192" y="85"/>
                    <a:pt x="196" y="85"/>
                    <a:pt x="200" y="84"/>
                  </a:cubicBezTo>
                  <a:cubicBezTo>
                    <a:pt x="202" y="83"/>
                    <a:pt x="203" y="81"/>
                    <a:pt x="205" y="81"/>
                  </a:cubicBezTo>
                  <a:cubicBezTo>
                    <a:pt x="212" y="78"/>
                    <a:pt x="218" y="83"/>
                    <a:pt x="226" y="77"/>
                  </a:cubicBezTo>
                  <a:cubicBezTo>
                    <a:pt x="231" y="73"/>
                    <a:pt x="240" y="78"/>
                    <a:pt x="249" y="72"/>
                  </a:cubicBezTo>
                  <a:cubicBezTo>
                    <a:pt x="252" y="70"/>
                    <a:pt x="257" y="73"/>
                    <a:pt x="260" y="73"/>
                  </a:cubicBezTo>
                  <a:cubicBezTo>
                    <a:pt x="261" y="73"/>
                    <a:pt x="264" y="72"/>
                    <a:pt x="266" y="70"/>
                  </a:cubicBezTo>
                  <a:cubicBezTo>
                    <a:pt x="266" y="70"/>
                    <a:pt x="268" y="71"/>
                    <a:pt x="269" y="71"/>
                  </a:cubicBezTo>
                  <a:cubicBezTo>
                    <a:pt x="271" y="71"/>
                    <a:pt x="276" y="67"/>
                    <a:pt x="277" y="68"/>
                  </a:cubicBezTo>
                  <a:cubicBezTo>
                    <a:pt x="280" y="70"/>
                    <a:pt x="284" y="70"/>
                    <a:pt x="288" y="67"/>
                  </a:cubicBezTo>
                  <a:cubicBezTo>
                    <a:pt x="293" y="63"/>
                    <a:pt x="298" y="59"/>
                    <a:pt x="302" y="54"/>
                  </a:cubicBezTo>
                  <a:cubicBezTo>
                    <a:pt x="304" y="52"/>
                    <a:pt x="303" y="42"/>
                    <a:pt x="304" y="41"/>
                  </a:cubicBezTo>
                  <a:cubicBezTo>
                    <a:pt x="314" y="30"/>
                    <a:pt x="320" y="21"/>
                    <a:pt x="320" y="7"/>
                  </a:cubicBezTo>
                  <a:cubicBezTo>
                    <a:pt x="319" y="6"/>
                    <a:pt x="318" y="5"/>
                    <a:pt x="316" y="4"/>
                  </a:cubicBezTo>
                  <a:cubicBezTo>
                    <a:pt x="311" y="0"/>
                    <a:pt x="305" y="4"/>
                    <a:pt x="299" y="4"/>
                  </a:cubicBezTo>
                  <a:cubicBezTo>
                    <a:pt x="289" y="4"/>
                    <a:pt x="287" y="12"/>
                    <a:pt x="281" y="10"/>
                  </a:cubicBezTo>
                  <a:cubicBezTo>
                    <a:pt x="281" y="10"/>
                    <a:pt x="271" y="10"/>
                    <a:pt x="263" y="20"/>
                  </a:cubicBezTo>
                  <a:cubicBezTo>
                    <a:pt x="255" y="17"/>
                    <a:pt x="244" y="14"/>
                    <a:pt x="236" y="1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 name="Freeform 5">
              <a:extLst>
                <a:ext uri="{FF2B5EF4-FFF2-40B4-BE49-F238E27FC236}">
                  <a16:creationId xmlns:a16="http://schemas.microsoft.com/office/drawing/2014/main" id="{C52EADE7-6C96-A8B0-5CFC-0FA05F17B8BE}"/>
                </a:ext>
              </a:extLst>
            </p:cNvPr>
            <p:cNvSpPr>
              <a:spLocks noEditPoints="1"/>
            </p:cNvSpPr>
            <p:nvPr/>
          </p:nvSpPr>
          <p:spPr bwMode="auto">
            <a:xfrm>
              <a:off x="2064" y="1168"/>
              <a:ext cx="1801" cy="877"/>
            </a:xfrm>
            <a:custGeom>
              <a:avLst/>
              <a:gdLst>
                <a:gd name="T0" fmla="*/ 208 w 322"/>
                <a:gd name="T1" fmla="*/ 19 h 157"/>
                <a:gd name="T2" fmla="*/ 173 w 322"/>
                <a:gd name="T3" fmla="*/ 19 h 157"/>
                <a:gd name="T4" fmla="*/ 133 w 322"/>
                <a:gd name="T5" fmla="*/ 18 h 157"/>
                <a:gd name="T6" fmla="*/ 132 w 322"/>
                <a:gd name="T7" fmla="*/ 17 h 157"/>
                <a:gd name="T8" fmla="*/ 128 w 322"/>
                <a:gd name="T9" fmla="*/ 20 h 157"/>
                <a:gd name="T10" fmla="*/ 115 w 322"/>
                <a:gd name="T11" fmla="*/ 15 h 157"/>
                <a:gd name="T12" fmla="*/ 96 w 322"/>
                <a:gd name="T13" fmla="*/ 20 h 157"/>
                <a:gd name="T14" fmla="*/ 50 w 322"/>
                <a:gd name="T15" fmla="*/ 23 h 157"/>
                <a:gd name="T16" fmla="*/ 40 w 322"/>
                <a:gd name="T17" fmla="*/ 29 h 157"/>
                <a:gd name="T18" fmla="*/ 35 w 322"/>
                <a:gd name="T19" fmla="*/ 33 h 157"/>
                <a:gd name="T20" fmla="*/ 30 w 322"/>
                <a:gd name="T21" fmla="*/ 34 h 157"/>
                <a:gd name="T22" fmla="*/ 20 w 322"/>
                <a:gd name="T23" fmla="*/ 41 h 157"/>
                <a:gd name="T24" fmla="*/ 7 w 322"/>
                <a:gd name="T25" fmla="*/ 70 h 157"/>
                <a:gd name="T26" fmla="*/ 8 w 322"/>
                <a:gd name="T27" fmla="*/ 74 h 157"/>
                <a:gd name="T28" fmla="*/ 8 w 322"/>
                <a:gd name="T29" fmla="*/ 96 h 157"/>
                <a:gd name="T30" fmla="*/ 11 w 322"/>
                <a:gd name="T31" fmla="*/ 104 h 157"/>
                <a:gd name="T32" fmla="*/ 19 w 322"/>
                <a:gd name="T33" fmla="*/ 120 h 157"/>
                <a:gd name="T34" fmla="*/ 37 w 322"/>
                <a:gd name="T35" fmla="*/ 131 h 157"/>
                <a:gd name="T36" fmla="*/ 37 w 322"/>
                <a:gd name="T37" fmla="*/ 131 h 157"/>
                <a:gd name="T38" fmla="*/ 39 w 322"/>
                <a:gd name="T39" fmla="*/ 136 h 157"/>
                <a:gd name="T40" fmla="*/ 42 w 322"/>
                <a:gd name="T41" fmla="*/ 140 h 157"/>
                <a:gd name="T42" fmla="*/ 60 w 322"/>
                <a:gd name="T43" fmla="*/ 145 h 157"/>
                <a:gd name="T44" fmla="*/ 92 w 322"/>
                <a:gd name="T45" fmla="*/ 152 h 157"/>
                <a:gd name="T46" fmla="*/ 114 w 322"/>
                <a:gd name="T47" fmla="*/ 148 h 157"/>
                <a:gd name="T48" fmla="*/ 117 w 322"/>
                <a:gd name="T49" fmla="*/ 142 h 157"/>
                <a:gd name="T50" fmla="*/ 125 w 322"/>
                <a:gd name="T51" fmla="*/ 140 h 157"/>
                <a:gd name="T52" fmla="*/ 124 w 322"/>
                <a:gd name="T53" fmla="*/ 139 h 157"/>
                <a:gd name="T54" fmla="*/ 132 w 322"/>
                <a:gd name="T55" fmla="*/ 131 h 157"/>
                <a:gd name="T56" fmla="*/ 135 w 322"/>
                <a:gd name="T57" fmla="*/ 123 h 157"/>
                <a:gd name="T58" fmla="*/ 143 w 322"/>
                <a:gd name="T59" fmla="*/ 112 h 157"/>
                <a:gd name="T60" fmla="*/ 143 w 322"/>
                <a:gd name="T61" fmla="*/ 112 h 157"/>
                <a:gd name="T62" fmla="*/ 142 w 322"/>
                <a:gd name="T63" fmla="*/ 107 h 157"/>
                <a:gd name="T64" fmla="*/ 140 w 322"/>
                <a:gd name="T65" fmla="*/ 103 h 157"/>
                <a:gd name="T66" fmla="*/ 166 w 322"/>
                <a:gd name="T67" fmla="*/ 98 h 157"/>
                <a:gd name="T68" fmla="*/ 167 w 322"/>
                <a:gd name="T69" fmla="*/ 97 h 157"/>
                <a:gd name="T70" fmla="*/ 177 w 322"/>
                <a:gd name="T71" fmla="*/ 91 h 157"/>
                <a:gd name="T72" fmla="*/ 196 w 322"/>
                <a:gd name="T73" fmla="*/ 83 h 157"/>
                <a:gd name="T74" fmla="*/ 201 w 322"/>
                <a:gd name="T75" fmla="*/ 84 h 157"/>
                <a:gd name="T76" fmla="*/ 206 w 322"/>
                <a:gd name="T77" fmla="*/ 79 h 157"/>
                <a:gd name="T78" fmla="*/ 227 w 322"/>
                <a:gd name="T79" fmla="*/ 75 h 157"/>
                <a:gd name="T80" fmla="*/ 249 w 322"/>
                <a:gd name="T81" fmla="*/ 71 h 157"/>
                <a:gd name="T82" fmla="*/ 257 w 322"/>
                <a:gd name="T83" fmla="*/ 71 h 157"/>
                <a:gd name="T84" fmla="*/ 261 w 322"/>
                <a:gd name="T85" fmla="*/ 71 h 157"/>
                <a:gd name="T86" fmla="*/ 266 w 322"/>
                <a:gd name="T87" fmla="*/ 69 h 157"/>
                <a:gd name="T88" fmla="*/ 270 w 322"/>
                <a:gd name="T89" fmla="*/ 70 h 157"/>
                <a:gd name="T90" fmla="*/ 270 w 322"/>
                <a:gd name="T91" fmla="*/ 71 h 157"/>
                <a:gd name="T92" fmla="*/ 278 w 322"/>
                <a:gd name="T93" fmla="*/ 68 h 157"/>
                <a:gd name="T94" fmla="*/ 280 w 322"/>
                <a:gd name="T95" fmla="*/ 67 h 157"/>
                <a:gd name="T96" fmla="*/ 289 w 322"/>
                <a:gd name="T97" fmla="*/ 66 h 157"/>
                <a:gd name="T98" fmla="*/ 303 w 322"/>
                <a:gd name="T99" fmla="*/ 54 h 157"/>
                <a:gd name="T100" fmla="*/ 305 w 322"/>
                <a:gd name="T101" fmla="*/ 44 h 157"/>
                <a:gd name="T102" fmla="*/ 306 w 322"/>
                <a:gd name="T103" fmla="*/ 41 h 157"/>
                <a:gd name="T104" fmla="*/ 320 w 322"/>
                <a:gd name="T105" fmla="*/ 6 h 157"/>
                <a:gd name="T106" fmla="*/ 306 w 322"/>
                <a:gd name="T107" fmla="*/ 3 h 157"/>
                <a:gd name="T108" fmla="*/ 290 w 322"/>
                <a:gd name="T109" fmla="*/ 8 h 157"/>
                <a:gd name="T110" fmla="*/ 282 w 322"/>
                <a:gd name="T111" fmla="*/ 9 h 157"/>
                <a:gd name="T112" fmla="*/ 264 w 322"/>
                <a:gd name="T113" fmla="*/ 20 h 157"/>
                <a:gd name="T114" fmla="*/ 264 w 322"/>
                <a:gd name="T115" fmla="*/ 19 h 157"/>
                <a:gd name="T116" fmla="*/ 236 w 322"/>
                <a:gd name="T117"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2" h="157">
                  <a:moveTo>
                    <a:pt x="237" y="12"/>
                  </a:moveTo>
                  <a:cubicBezTo>
                    <a:pt x="228" y="12"/>
                    <a:pt x="223" y="14"/>
                    <a:pt x="218" y="16"/>
                  </a:cubicBezTo>
                  <a:lnTo>
                    <a:pt x="218" y="14"/>
                  </a:lnTo>
                  <a:cubicBezTo>
                    <a:pt x="223" y="12"/>
                    <a:pt x="228" y="10"/>
                    <a:pt x="237" y="11"/>
                  </a:cubicBezTo>
                  <a:lnTo>
                    <a:pt x="237" y="12"/>
                  </a:lnTo>
                  <a:close/>
                  <a:moveTo>
                    <a:pt x="218" y="16"/>
                  </a:moveTo>
                  <a:cubicBezTo>
                    <a:pt x="215" y="17"/>
                    <a:pt x="212" y="18"/>
                    <a:pt x="208" y="19"/>
                  </a:cubicBezTo>
                  <a:lnTo>
                    <a:pt x="208" y="17"/>
                  </a:lnTo>
                  <a:cubicBezTo>
                    <a:pt x="212" y="17"/>
                    <a:pt x="215" y="16"/>
                    <a:pt x="218" y="14"/>
                  </a:cubicBezTo>
                  <a:lnTo>
                    <a:pt x="218" y="16"/>
                  </a:lnTo>
                  <a:close/>
                  <a:moveTo>
                    <a:pt x="208" y="19"/>
                  </a:moveTo>
                  <a:lnTo>
                    <a:pt x="208" y="19"/>
                  </a:lnTo>
                  <a:lnTo>
                    <a:pt x="208" y="18"/>
                  </a:lnTo>
                  <a:lnTo>
                    <a:pt x="208" y="19"/>
                  </a:lnTo>
                  <a:close/>
                  <a:moveTo>
                    <a:pt x="208" y="19"/>
                  </a:moveTo>
                  <a:cubicBezTo>
                    <a:pt x="204" y="19"/>
                    <a:pt x="201" y="18"/>
                    <a:pt x="198" y="18"/>
                  </a:cubicBezTo>
                  <a:lnTo>
                    <a:pt x="198" y="16"/>
                  </a:lnTo>
                  <a:cubicBezTo>
                    <a:pt x="201" y="17"/>
                    <a:pt x="204" y="18"/>
                    <a:pt x="208" y="17"/>
                  </a:cubicBezTo>
                  <a:lnTo>
                    <a:pt x="208" y="19"/>
                  </a:lnTo>
                  <a:close/>
                  <a:moveTo>
                    <a:pt x="198" y="18"/>
                  </a:moveTo>
                  <a:cubicBezTo>
                    <a:pt x="193" y="16"/>
                    <a:pt x="188" y="15"/>
                    <a:pt x="173" y="19"/>
                  </a:cubicBezTo>
                  <a:lnTo>
                    <a:pt x="173" y="18"/>
                  </a:lnTo>
                  <a:cubicBezTo>
                    <a:pt x="188" y="14"/>
                    <a:pt x="193" y="15"/>
                    <a:pt x="198" y="16"/>
                  </a:cubicBezTo>
                  <a:lnTo>
                    <a:pt x="198" y="18"/>
                  </a:lnTo>
                  <a:close/>
                  <a:moveTo>
                    <a:pt x="173" y="18"/>
                  </a:moveTo>
                  <a:lnTo>
                    <a:pt x="173" y="18"/>
                  </a:lnTo>
                  <a:lnTo>
                    <a:pt x="173" y="18"/>
                  </a:lnTo>
                  <a:close/>
                  <a:moveTo>
                    <a:pt x="173" y="19"/>
                  </a:moveTo>
                  <a:cubicBezTo>
                    <a:pt x="168" y="21"/>
                    <a:pt x="165" y="19"/>
                    <a:pt x="161" y="18"/>
                  </a:cubicBezTo>
                  <a:lnTo>
                    <a:pt x="162" y="17"/>
                  </a:lnTo>
                  <a:cubicBezTo>
                    <a:pt x="165" y="18"/>
                    <a:pt x="168" y="19"/>
                    <a:pt x="173" y="18"/>
                  </a:cubicBezTo>
                  <a:lnTo>
                    <a:pt x="173" y="19"/>
                  </a:lnTo>
                  <a:close/>
                  <a:moveTo>
                    <a:pt x="161" y="18"/>
                  </a:moveTo>
                  <a:cubicBezTo>
                    <a:pt x="156" y="16"/>
                    <a:pt x="150" y="13"/>
                    <a:pt x="133" y="18"/>
                  </a:cubicBezTo>
                  <a:lnTo>
                    <a:pt x="132" y="17"/>
                  </a:lnTo>
                  <a:cubicBezTo>
                    <a:pt x="150" y="12"/>
                    <a:pt x="157" y="14"/>
                    <a:pt x="162" y="17"/>
                  </a:cubicBezTo>
                  <a:lnTo>
                    <a:pt x="161" y="18"/>
                  </a:lnTo>
                  <a:close/>
                  <a:moveTo>
                    <a:pt x="133" y="18"/>
                  </a:moveTo>
                  <a:lnTo>
                    <a:pt x="133" y="18"/>
                  </a:lnTo>
                  <a:lnTo>
                    <a:pt x="133" y="17"/>
                  </a:lnTo>
                  <a:lnTo>
                    <a:pt x="133" y="18"/>
                  </a:lnTo>
                  <a:close/>
                  <a:moveTo>
                    <a:pt x="133" y="18"/>
                  </a:moveTo>
                  <a:lnTo>
                    <a:pt x="133" y="18"/>
                  </a:lnTo>
                  <a:lnTo>
                    <a:pt x="132" y="17"/>
                  </a:lnTo>
                  <a:lnTo>
                    <a:pt x="133" y="17"/>
                  </a:lnTo>
                  <a:lnTo>
                    <a:pt x="133" y="18"/>
                  </a:lnTo>
                  <a:close/>
                  <a:moveTo>
                    <a:pt x="133" y="18"/>
                  </a:moveTo>
                  <a:lnTo>
                    <a:pt x="133" y="18"/>
                  </a:lnTo>
                  <a:lnTo>
                    <a:pt x="133" y="17"/>
                  </a:lnTo>
                  <a:lnTo>
                    <a:pt x="133" y="18"/>
                  </a:lnTo>
                  <a:close/>
                  <a:moveTo>
                    <a:pt x="133" y="18"/>
                  </a:moveTo>
                  <a:cubicBezTo>
                    <a:pt x="133" y="18"/>
                    <a:pt x="132" y="18"/>
                    <a:pt x="132" y="18"/>
                  </a:cubicBezTo>
                  <a:lnTo>
                    <a:pt x="132" y="17"/>
                  </a:lnTo>
                  <a:cubicBezTo>
                    <a:pt x="132" y="17"/>
                    <a:pt x="132" y="17"/>
                    <a:pt x="132" y="17"/>
                  </a:cubicBezTo>
                  <a:lnTo>
                    <a:pt x="133" y="18"/>
                  </a:lnTo>
                  <a:close/>
                  <a:moveTo>
                    <a:pt x="132" y="17"/>
                  </a:moveTo>
                  <a:lnTo>
                    <a:pt x="132" y="17"/>
                  </a:lnTo>
                  <a:lnTo>
                    <a:pt x="132" y="17"/>
                  </a:lnTo>
                  <a:close/>
                  <a:moveTo>
                    <a:pt x="132" y="18"/>
                  </a:moveTo>
                  <a:cubicBezTo>
                    <a:pt x="132" y="18"/>
                    <a:pt x="131" y="18"/>
                    <a:pt x="131" y="18"/>
                  </a:cubicBezTo>
                  <a:lnTo>
                    <a:pt x="131" y="17"/>
                  </a:lnTo>
                  <a:cubicBezTo>
                    <a:pt x="131" y="17"/>
                    <a:pt x="131" y="17"/>
                    <a:pt x="132" y="17"/>
                  </a:cubicBezTo>
                  <a:lnTo>
                    <a:pt x="132" y="18"/>
                  </a:lnTo>
                  <a:close/>
                  <a:moveTo>
                    <a:pt x="131" y="18"/>
                  </a:moveTo>
                  <a:cubicBezTo>
                    <a:pt x="130" y="18"/>
                    <a:pt x="128" y="19"/>
                    <a:pt x="128" y="19"/>
                  </a:cubicBezTo>
                  <a:lnTo>
                    <a:pt x="127" y="19"/>
                  </a:lnTo>
                  <a:cubicBezTo>
                    <a:pt x="127" y="18"/>
                    <a:pt x="129" y="17"/>
                    <a:pt x="131" y="17"/>
                  </a:cubicBezTo>
                  <a:lnTo>
                    <a:pt x="131" y="18"/>
                  </a:lnTo>
                  <a:close/>
                  <a:moveTo>
                    <a:pt x="128" y="19"/>
                  </a:moveTo>
                  <a:lnTo>
                    <a:pt x="128" y="20"/>
                  </a:lnTo>
                  <a:lnTo>
                    <a:pt x="127" y="20"/>
                  </a:lnTo>
                  <a:lnTo>
                    <a:pt x="128" y="19"/>
                  </a:lnTo>
                  <a:close/>
                  <a:moveTo>
                    <a:pt x="127" y="20"/>
                  </a:moveTo>
                  <a:cubicBezTo>
                    <a:pt x="125" y="19"/>
                    <a:pt x="123" y="18"/>
                    <a:pt x="121" y="17"/>
                  </a:cubicBezTo>
                  <a:lnTo>
                    <a:pt x="122" y="16"/>
                  </a:lnTo>
                  <a:cubicBezTo>
                    <a:pt x="124" y="17"/>
                    <a:pt x="125" y="17"/>
                    <a:pt x="128" y="19"/>
                  </a:cubicBezTo>
                  <a:lnTo>
                    <a:pt x="127" y="20"/>
                  </a:lnTo>
                  <a:close/>
                  <a:moveTo>
                    <a:pt x="121" y="17"/>
                  </a:moveTo>
                  <a:cubicBezTo>
                    <a:pt x="119" y="17"/>
                    <a:pt x="118" y="16"/>
                    <a:pt x="115" y="16"/>
                  </a:cubicBezTo>
                  <a:lnTo>
                    <a:pt x="115" y="15"/>
                  </a:lnTo>
                  <a:cubicBezTo>
                    <a:pt x="118" y="15"/>
                    <a:pt x="120" y="15"/>
                    <a:pt x="122" y="16"/>
                  </a:cubicBezTo>
                  <a:lnTo>
                    <a:pt x="121" y="17"/>
                  </a:lnTo>
                  <a:close/>
                  <a:moveTo>
                    <a:pt x="115" y="15"/>
                  </a:moveTo>
                  <a:lnTo>
                    <a:pt x="115" y="15"/>
                  </a:lnTo>
                  <a:lnTo>
                    <a:pt x="115" y="15"/>
                  </a:lnTo>
                  <a:close/>
                  <a:moveTo>
                    <a:pt x="115" y="16"/>
                  </a:moveTo>
                  <a:cubicBezTo>
                    <a:pt x="112" y="15"/>
                    <a:pt x="109" y="17"/>
                    <a:pt x="106" y="19"/>
                  </a:cubicBezTo>
                  <a:lnTo>
                    <a:pt x="105" y="17"/>
                  </a:lnTo>
                  <a:cubicBezTo>
                    <a:pt x="109" y="16"/>
                    <a:pt x="112" y="14"/>
                    <a:pt x="115" y="15"/>
                  </a:cubicBezTo>
                  <a:lnTo>
                    <a:pt x="115" y="16"/>
                  </a:lnTo>
                  <a:close/>
                  <a:moveTo>
                    <a:pt x="106" y="19"/>
                  </a:moveTo>
                  <a:cubicBezTo>
                    <a:pt x="102" y="21"/>
                    <a:pt x="99" y="22"/>
                    <a:pt x="95" y="21"/>
                  </a:cubicBezTo>
                  <a:lnTo>
                    <a:pt x="96" y="20"/>
                  </a:lnTo>
                  <a:cubicBezTo>
                    <a:pt x="99" y="21"/>
                    <a:pt x="102" y="19"/>
                    <a:pt x="105" y="17"/>
                  </a:cubicBezTo>
                  <a:lnTo>
                    <a:pt x="106" y="19"/>
                  </a:lnTo>
                  <a:close/>
                  <a:moveTo>
                    <a:pt x="96" y="20"/>
                  </a:moveTo>
                  <a:lnTo>
                    <a:pt x="96" y="20"/>
                  </a:lnTo>
                  <a:lnTo>
                    <a:pt x="96" y="20"/>
                  </a:lnTo>
                  <a:close/>
                  <a:moveTo>
                    <a:pt x="95" y="21"/>
                  </a:moveTo>
                  <a:cubicBezTo>
                    <a:pt x="78" y="14"/>
                    <a:pt x="70" y="18"/>
                    <a:pt x="60" y="21"/>
                  </a:cubicBezTo>
                  <a:lnTo>
                    <a:pt x="60" y="20"/>
                  </a:lnTo>
                  <a:cubicBezTo>
                    <a:pt x="70" y="16"/>
                    <a:pt x="78" y="13"/>
                    <a:pt x="96" y="20"/>
                  </a:cubicBezTo>
                  <a:lnTo>
                    <a:pt x="95" y="21"/>
                  </a:lnTo>
                  <a:close/>
                  <a:moveTo>
                    <a:pt x="60" y="21"/>
                  </a:moveTo>
                  <a:cubicBezTo>
                    <a:pt x="57" y="22"/>
                    <a:pt x="54" y="24"/>
                    <a:pt x="51" y="25"/>
                  </a:cubicBezTo>
                  <a:lnTo>
                    <a:pt x="50" y="23"/>
                  </a:lnTo>
                  <a:cubicBezTo>
                    <a:pt x="54" y="22"/>
                    <a:pt x="57" y="21"/>
                    <a:pt x="60" y="20"/>
                  </a:cubicBezTo>
                  <a:lnTo>
                    <a:pt x="60" y="21"/>
                  </a:lnTo>
                  <a:close/>
                  <a:moveTo>
                    <a:pt x="50" y="23"/>
                  </a:moveTo>
                  <a:lnTo>
                    <a:pt x="50" y="23"/>
                  </a:lnTo>
                  <a:lnTo>
                    <a:pt x="51" y="24"/>
                  </a:lnTo>
                  <a:lnTo>
                    <a:pt x="50" y="23"/>
                  </a:lnTo>
                  <a:close/>
                  <a:moveTo>
                    <a:pt x="51" y="25"/>
                  </a:moveTo>
                  <a:cubicBezTo>
                    <a:pt x="49" y="25"/>
                    <a:pt x="47" y="26"/>
                    <a:pt x="46" y="27"/>
                  </a:cubicBezTo>
                  <a:lnTo>
                    <a:pt x="45" y="26"/>
                  </a:lnTo>
                  <a:cubicBezTo>
                    <a:pt x="47" y="25"/>
                    <a:pt x="49" y="24"/>
                    <a:pt x="50" y="23"/>
                  </a:cubicBezTo>
                  <a:lnTo>
                    <a:pt x="51" y="25"/>
                  </a:lnTo>
                  <a:close/>
                  <a:moveTo>
                    <a:pt x="46" y="27"/>
                  </a:moveTo>
                  <a:cubicBezTo>
                    <a:pt x="44" y="28"/>
                    <a:pt x="42" y="29"/>
                    <a:pt x="41" y="30"/>
                  </a:cubicBezTo>
                  <a:lnTo>
                    <a:pt x="40" y="29"/>
                  </a:lnTo>
                  <a:cubicBezTo>
                    <a:pt x="42" y="28"/>
                    <a:pt x="43" y="27"/>
                    <a:pt x="45" y="26"/>
                  </a:cubicBezTo>
                  <a:lnTo>
                    <a:pt x="46" y="27"/>
                  </a:lnTo>
                  <a:close/>
                  <a:moveTo>
                    <a:pt x="40" y="29"/>
                  </a:moveTo>
                  <a:lnTo>
                    <a:pt x="40" y="29"/>
                  </a:lnTo>
                  <a:lnTo>
                    <a:pt x="40" y="30"/>
                  </a:lnTo>
                  <a:lnTo>
                    <a:pt x="40" y="29"/>
                  </a:lnTo>
                  <a:close/>
                  <a:moveTo>
                    <a:pt x="41" y="30"/>
                  </a:moveTo>
                  <a:cubicBezTo>
                    <a:pt x="39" y="32"/>
                    <a:pt x="37" y="32"/>
                    <a:pt x="35" y="33"/>
                  </a:cubicBezTo>
                  <a:lnTo>
                    <a:pt x="34" y="31"/>
                  </a:lnTo>
                  <a:cubicBezTo>
                    <a:pt x="36" y="31"/>
                    <a:pt x="38" y="31"/>
                    <a:pt x="40" y="29"/>
                  </a:cubicBezTo>
                  <a:lnTo>
                    <a:pt x="41" y="30"/>
                  </a:lnTo>
                  <a:close/>
                  <a:moveTo>
                    <a:pt x="35" y="33"/>
                  </a:moveTo>
                  <a:lnTo>
                    <a:pt x="35" y="33"/>
                  </a:lnTo>
                  <a:lnTo>
                    <a:pt x="35" y="32"/>
                  </a:lnTo>
                  <a:lnTo>
                    <a:pt x="35" y="33"/>
                  </a:lnTo>
                  <a:close/>
                  <a:moveTo>
                    <a:pt x="35" y="33"/>
                  </a:moveTo>
                  <a:cubicBezTo>
                    <a:pt x="33" y="33"/>
                    <a:pt x="31" y="33"/>
                    <a:pt x="30" y="34"/>
                  </a:cubicBezTo>
                  <a:lnTo>
                    <a:pt x="29" y="33"/>
                  </a:lnTo>
                  <a:cubicBezTo>
                    <a:pt x="31" y="32"/>
                    <a:pt x="33" y="32"/>
                    <a:pt x="34" y="31"/>
                  </a:cubicBezTo>
                  <a:lnTo>
                    <a:pt x="35" y="33"/>
                  </a:lnTo>
                  <a:close/>
                  <a:moveTo>
                    <a:pt x="29" y="33"/>
                  </a:moveTo>
                  <a:lnTo>
                    <a:pt x="29" y="33"/>
                  </a:lnTo>
                  <a:lnTo>
                    <a:pt x="29" y="34"/>
                  </a:lnTo>
                  <a:lnTo>
                    <a:pt x="29" y="33"/>
                  </a:lnTo>
                  <a:close/>
                  <a:moveTo>
                    <a:pt x="30" y="34"/>
                  </a:moveTo>
                  <a:lnTo>
                    <a:pt x="30" y="34"/>
                  </a:lnTo>
                  <a:lnTo>
                    <a:pt x="29" y="33"/>
                  </a:lnTo>
                  <a:lnTo>
                    <a:pt x="29" y="33"/>
                  </a:lnTo>
                  <a:lnTo>
                    <a:pt x="30" y="34"/>
                  </a:lnTo>
                  <a:close/>
                  <a:moveTo>
                    <a:pt x="30" y="34"/>
                  </a:moveTo>
                  <a:lnTo>
                    <a:pt x="30" y="34"/>
                  </a:lnTo>
                  <a:lnTo>
                    <a:pt x="29" y="34"/>
                  </a:lnTo>
                  <a:lnTo>
                    <a:pt x="30" y="34"/>
                  </a:lnTo>
                  <a:close/>
                  <a:moveTo>
                    <a:pt x="30" y="34"/>
                  </a:moveTo>
                  <a:cubicBezTo>
                    <a:pt x="28" y="35"/>
                    <a:pt x="26" y="36"/>
                    <a:pt x="25" y="38"/>
                  </a:cubicBezTo>
                  <a:lnTo>
                    <a:pt x="24" y="36"/>
                  </a:lnTo>
                  <a:cubicBezTo>
                    <a:pt x="25" y="35"/>
                    <a:pt x="27" y="34"/>
                    <a:pt x="29" y="33"/>
                  </a:cubicBezTo>
                  <a:lnTo>
                    <a:pt x="30" y="34"/>
                  </a:lnTo>
                  <a:close/>
                  <a:moveTo>
                    <a:pt x="25" y="38"/>
                  </a:moveTo>
                  <a:cubicBezTo>
                    <a:pt x="23" y="39"/>
                    <a:pt x="22" y="40"/>
                    <a:pt x="20" y="41"/>
                  </a:cubicBezTo>
                  <a:lnTo>
                    <a:pt x="19" y="40"/>
                  </a:lnTo>
                  <a:cubicBezTo>
                    <a:pt x="21" y="39"/>
                    <a:pt x="22" y="38"/>
                    <a:pt x="24" y="36"/>
                  </a:cubicBezTo>
                  <a:lnTo>
                    <a:pt x="25" y="38"/>
                  </a:lnTo>
                  <a:close/>
                  <a:moveTo>
                    <a:pt x="20" y="41"/>
                  </a:moveTo>
                  <a:cubicBezTo>
                    <a:pt x="13" y="48"/>
                    <a:pt x="8" y="57"/>
                    <a:pt x="6" y="67"/>
                  </a:cubicBezTo>
                  <a:lnTo>
                    <a:pt x="5" y="67"/>
                  </a:lnTo>
                  <a:cubicBezTo>
                    <a:pt x="7" y="56"/>
                    <a:pt x="12" y="47"/>
                    <a:pt x="19" y="40"/>
                  </a:cubicBezTo>
                  <a:lnTo>
                    <a:pt x="20" y="41"/>
                  </a:lnTo>
                  <a:close/>
                  <a:moveTo>
                    <a:pt x="6" y="67"/>
                  </a:moveTo>
                  <a:lnTo>
                    <a:pt x="6" y="67"/>
                  </a:lnTo>
                  <a:lnTo>
                    <a:pt x="6" y="67"/>
                  </a:lnTo>
                  <a:close/>
                  <a:moveTo>
                    <a:pt x="6" y="67"/>
                  </a:moveTo>
                  <a:lnTo>
                    <a:pt x="6" y="67"/>
                  </a:lnTo>
                  <a:lnTo>
                    <a:pt x="5" y="67"/>
                  </a:lnTo>
                  <a:lnTo>
                    <a:pt x="5" y="67"/>
                  </a:lnTo>
                  <a:lnTo>
                    <a:pt x="6" y="67"/>
                  </a:lnTo>
                  <a:close/>
                  <a:moveTo>
                    <a:pt x="5" y="67"/>
                  </a:moveTo>
                  <a:lnTo>
                    <a:pt x="5" y="67"/>
                  </a:lnTo>
                  <a:lnTo>
                    <a:pt x="6" y="67"/>
                  </a:lnTo>
                  <a:lnTo>
                    <a:pt x="5" y="67"/>
                  </a:lnTo>
                  <a:close/>
                  <a:moveTo>
                    <a:pt x="6" y="67"/>
                  </a:moveTo>
                  <a:cubicBezTo>
                    <a:pt x="6" y="68"/>
                    <a:pt x="7" y="69"/>
                    <a:pt x="7" y="70"/>
                  </a:cubicBezTo>
                  <a:lnTo>
                    <a:pt x="6" y="70"/>
                  </a:lnTo>
                  <a:cubicBezTo>
                    <a:pt x="5" y="69"/>
                    <a:pt x="5" y="68"/>
                    <a:pt x="5" y="67"/>
                  </a:cubicBezTo>
                  <a:lnTo>
                    <a:pt x="6" y="67"/>
                  </a:lnTo>
                  <a:close/>
                  <a:moveTo>
                    <a:pt x="7" y="70"/>
                  </a:moveTo>
                  <a:cubicBezTo>
                    <a:pt x="8" y="71"/>
                    <a:pt x="8" y="73"/>
                    <a:pt x="8" y="74"/>
                  </a:cubicBezTo>
                  <a:lnTo>
                    <a:pt x="6" y="73"/>
                  </a:lnTo>
                  <a:cubicBezTo>
                    <a:pt x="7" y="73"/>
                    <a:pt x="6" y="71"/>
                    <a:pt x="6" y="70"/>
                  </a:cubicBezTo>
                  <a:lnTo>
                    <a:pt x="7" y="70"/>
                  </a:lnTo>
                  <a:close/>
                  <a:moveTo>
                    <a:pt x="8" y="74"/>
                  </a:moveTo>
                  <a:lnTo>
                    <a:pt x="8" y="74"/>
                  </a:lnTo>
                  <a:lnTo>
                    <a:pt x="7" y="73"/>
                  </a:lnTo>
                  <a:lnTo>
                    <a:pt x="8" y="74"/>
                  </a:lnTo>
                  <a:close/>
                  <a:moveTo>
                    <a:pt x="8" y="74"/>
                  </a:moveTo>
                  <a:lnTo>
                    <a:pt x="8" y="74"/>
                  </a:lnTo>
                  <a:lnTo>
                    <a:pt x="6" y="74"/>
                  </a:lnTo>
                  <a:lnTo>
                    <a:pt x="7" y="73"/>
                  </a:lnTo>
                  <a:lnTo>
                    <a:pt x="8" y="74"/>
                  </a:lnTo>
                  <a:close/>
                  <a:moveTo>
                    <a:pt x="8" y="74"/>
                  </a:moveTo>
                  <a:cubicBezTo>
                    <a:pt x="4" y="81"/>
                    <a:pt x="2" y="87"/>
                    <a:pt x="7" y="95"/>
                  </a:cubicBezTo>
                  <a:lnTo>
                    <a:pt x="6" y="96"/>
                  </a:lnTo>
                  <a:cubicBezTo>
                    <a:pt x="0" y="87"/>
                    <a:pt x="3" y="81"/>
                    <a:pt x="6" y="74"/>
                  </a:cubicBezTo>
                  <a:lnTo>
                    <a:pt x="8" y="74"/>
                  </a:lnTo>
                  <a:close/>
                  <a:moveTo>
                    <a:pt x="6" y="96"/>
                  </a:moveTo>
                  <a:lnTo>
                    <a:pt x="6" y="96"/>
                  </a:lnTo>
                  <a:lnTo>
                    <a:pt x="6" y="95"/>
                  </a:lnTo>
                  <a:lnTo>
                    <a:pt x="6" y="96"/>
                  </a:lnTo>
                  <a:close/>
                  <a:moveTo>
                    <a:pt x="7" y="95"/>
                  </a:moveTo>
                  <a:lnTo>
                    <a:pt x="8" y="96"/>
                  </a:lnTo>
                  <a:lnTo>
                    <a:pt x="6" y="97"/>
                  </a:lnTo>
                  <a:lnTo>
                    <a:pt x="6" y="96"/>
                  </a:lnTo>
                  <a:lnTo>
                    <a:pt x="7" y="95"/>
                  </a:lnTo>
                  <a:close/>
                  <a:moveTo>
                    <a:pt x="6" y="97"/>
                  </a:moveTo>
                  <a:lnTo>
                    <a:pt x="6" y="97"/>
                  </a:lnTo>
                  <a:lnTo>
                    <a:pt x="7" y="96"/>
                  </a:lnTo>
                  <a:lnTo>
                    <a:pt x="6" y="97"/>
                  </a:lnTo>
                  <a:close/>
                  <a:moveTo>
                    <a:pt x="8" y="96"/>
                  </a:moveTo>
                  <a:cubicBezTo>
                    <a:pt x="9" y="98"/>
                    <a:pt x="11" y="101"/>
                    <a:pt x="11" y="104"/>
                  </a:cubicBezTo>
                  <a:lnTo>
                    <a:pt x="10" y="104"/>
                  </a:lnTo>
                  <a:cubicBezTo>
                    <a:pt x="10" y="101"/>
                    <a:pt x="8" y="99"/>
                    <a:pt x="6" y="97"/>
                  </a:cubicBezTo>
                  <a:lnTo>
                    <a:pt x="8" y="96"/>
                  </a:lnTo>
                  <a:close/>
                  <a:moveTo>
                    <a:pt x="11" y="104"/>
                  </a:moveTo>
                  <a:lnTo>
                    <a:pt x="11" y="104"/>
                  </a:lnTo>
                  <a:lnTo>
                    <a:pt x="11" y="104"/>
                  </a:lnTo>
                  <a:close/>
                  <a:moveTo>
                    <a:pt x="11" y="104"/>
                  </a:moveTo>
                  <a:cubicBezTo>
                    <a:pt x="11" y="109"/>
                    <a:pt x="14" y="112"/>
                    <a:pt x="16" y="115"/>
                  </a:cubicBezTo>
                  <a:lnTo>
                    <a:pt x="15" y="116"/>
                  </a:lnTo>
                  <a:cubicBezTo>
                    <a:pt x="13" y="113"/>
                    <a:pt x="10" y="110"/>
                    <a:pt x="10" y="104"/>
                  </a:cubicBezTo>
                  <a:lnTo>
                    <a:pt x="11" y="104"/>
                  </a:lnTo>
                  <a:close/>
                  <a:moveTo>
                    <a:pt x="16" y="115"/>
                  </a:moveTo>
                  <a:cubicBezTo>
                    <a:pt x="18" y="116"/>
                    <a:pt x="19" y="118"/>
                    <a:pt x="20" y="120"/>
                  </a:cubicBezTo>
                  <a:lnTo>
                    <a:pt x="19" y="120"/>
                  </a:lnTo>
                  <a:cubicBezTo>
                    <a:pt x="18" y="118"/>
                    <a:pt x="17" y="117"/>
                    <a:pt x="15" y="116"/>
                  </a:cubicBezTo>
                  <a:lnTo>
                    <a:pt x="16" y="115"/>
                  </a:lnTo>
                  <a:close/>
                  <a:moveTo>
                    <a:pt x="19" y="120"/>
                  </a:moveTo>
                  <a:lnTo>
                    <a:pt x="19" y="120"/>
                  </a:lnTo>
                  <a:lnTo>
                    <a:pt x="19" y="120"/>
                  </a:lnTo>
                  <a:close/>
                  <a:moveTo>
                    <a:pt x="20" y="120"/>
                  </a:moveTo>
                  <a:cubicBezTo>
                    <a:pt x="21" y="123"/>
                    <a:pt x="23" y="125"/>
                    <a:pt x="26" y="127"/>
                  </a:cubicBezTo>
                  <a:lnTo>
                    <a:pt x="26" y="128"/>
                  </a:lnTo>
                  <a:cubicBezTo>
                    <a:pt x="23" y="126"/>
                    <a:pt x="20" y="124"/>
                    <a:pt x="19" y="120"/>
                  </a:cubicBezTo>
                  <a:lnTo>
                    <a:pt x="20" y="120"/>
                  </a:lnTo>
                  <a:close/>
                  <a:moveTo>
                    <a:pt x="26" y="127"/>
                  </a:moveTo>
                  <a:cubicBezTo>
                    <a:pt x="29" y="129"/>
                    <a:pt x="33" y="130"/>
                    <a:pt x="37" y="131"/>
                  </a:cubicBezTo>
                  <a:lnTo>
                    <a:pt x="37" y="132"/>
                  </a:lnTo>
                  <a:cubicBezTo>
                    <a:pt x="32" y="131"/>
                    <a:pt x="29" y="130"/>
                    <a:pt x="26" y="128"/>
                  </a:cubicBezTo>
                  <a:lnTo>
                    <a:pt x="26" y="127"/>
                  </a:lnTo>
                  <a:close/>
                  <a:moveTo>
                    <a:pt x="37" y="131"/>
                  </a:moveTo>
                  <a:lnTo>
                    <a:pt x="38" y="131"/>
                  </a:lnTo>
                  <a:lnTo>
                    <a:pt x="37" y="131"/>
                  </a:lnTo>
                  <a:lnTo>
                    <a:pt x="37" y="131"/>
                  </a:lnTo>
                  <a:close/>
                  <a:moveTo>
                    <a:pt x="37" y="131"/>
                  </a:moveTo>
                  <a:lnTo>
                    <a:pt x="37" y="131"/>
                  </a:lnTo>
                  <a:lnTo>
                    <a:pt x="36" y="131"/>
                  </a:lnTo>
                  <a:lnTo>
                    <a:pt x="36" y="131"/>
                  </a:lnTo>
                  <a:lnTo>
                    <a:pt x="37" y="131"/>
                  </a:lnTo>
                  <a:close/>
                  <a:moveTo>
                    <a:pt x="36" y="131"/>
                  </a:moveTo>
                  <a:lnTo>
                    <a:pt x="36" y="131"/>
                  </a:lnTo>
                  <a:lnTo>
                    <a:pt x="37" y="131"/>
                  </a:lnTo>
                  <a:lnTo>
                    <a:pt x="36" y="131"/>
                  </a:lnTo>
                  <a:close/>
                  <a:moveTo>
                    <a:pt x="37" y="131"/>
                  </a:moveTo>
                  <a:cubicBezTo>
                    <a:pt x="37" y="132"/>
                    <a:pt x="37" y="132"/>
                    <a:pt x="37" y="132"/>
                  </a:cubicBezTo>
                  <a:lnTo>
                    <a:pt x="36" y="132"/>
                  </a:lnTo>
                  <a:cubicBezTo>
                    <a:pt x="36" y="132"/>
                    <a:pt x="36" y="131"/>
                    <a:pt x="36" y="131"/>
                  </a:cubicBezTo>
                  <a:lnTo>
                    <a:pt x="37" y="131"/>
                  </a:lnTo>
                  <a:close/>
                  <a:moveTo>
                    <a:pt x="37" y="132"/>
                  </a:moveTo>
                  <a:cubicBezTo>
                    <a:pt x="37" y="132"/>
                    <a:pt x="37" y="133"/>
                    <a:pt x="37" y="133"/>
                  </a:cubicBezTo>
                  <a:lnTo>
                    <a:pt x="36" y="133"/>
                  </a:lnTo>
                  <a:cubicBezTo>
                    <a:pt x="36" y="133"/>
                    <a:pt x="36" y="132"/>
                    <a:pt x="36" y="132"/>
                  </a:cubicBezTo>
                  <a:lnTo>
                    <a:pt x="37" y="132"/>
                  </a:lnTo>
                  <a:close/>
                  <a:moveTo>
                    <a:pt x="37" y="133"/>
                  </a:moveTo>
                  <a:cubicBezTo>
                    <a:pt x="38" y="134"/>
                    <a:pt x="39" y="136"/>
                    <a:pt x="39" y="136"/>
                  </a:cubicBezTo>
                  <a:lnTo>
                    <a:pt x="39" y="137"/>
                  </a:lnTo>
                  <a:cubicBezTo>
                    <a:pt x="38" y="137"/>
                    <a:pt x="37" y="135"/>
                    <a:pt x="36" y="133"/>
                  </a:cubicBezTo>
                  <a:lnTo>
                    <a:pt x="37" y="133"/>
                  </a:lnTo>
                  <a:close/>
                  <a:moveTo>
                    <a:pt x="39" y="136"/>
                  </a:moveTo>
                  <a:lnTo>
                    <a:pt x="39" y="136"/>
                  </a:lnTo>
                  <a:lnTo>
                    <a:pt x="39" y="137"/>
                  </a:lnTo>
                  <a:lnTo>
                    <a:pt x="39" y="136"/>
                  </a:lnTo>
                  <a:close/>
                  <a:moveTo>
                    <a:pt x="39" y="136"/>
                  </a:moveTo>
                  <a:lnTo>
                    <a:pt x="39" y="136"/>
                  </a:lnTo>
                  <a:lnTo>
                    <a:pt x="39" y="138"/>
                  </a:lnTo>
                  <a:lnTo>
                    <a:pt x="38" y="137"/>
                  </a:lnTo>
                  <a:lnTo>
                    <a:pt x="39" y="136"/>
                  </a:lnTo>
                  <a:close/>
                  <a:moveTo>
                    <a:pt x="39" y="136"/>
                  </a:moveTo>
                  <a:cubicBezTo>
                    <a:pt x="40" y="137"/>
                    <a:pt x="41" y="138"/>
                    <a:pt x="42" y="138"/>
                  </a:cubicBezTo>
                  <a:lnTo>
                    <a:pt x="42" y="140"/>
                  </a:lnTo>
                  <a:cubicBezTo>
                    <a:pt x="41" y="139"/>
                    <a:pt x="40" y="138"/>
                    <a:pt x="39" y="138"/>
                  </a:cubicBezTo>
                  <a:lnTo>
                    <a:pt x="39" y="136"/>
                  </a:lnTo>
                  <a:close/>
                  <a:moveTo>
                    <a:pt x="42" y="140"/>
                  </a:moveTo>
                  <a:lnTo>
                    <a:pt x="42" y="140"/>
                  </a:lnTo>
                  <a:lnTo>
                    <a:pt x="42" y="139"/>
                  </a:lnTo>
                  <a:lnTo>
                    <a:pt x="42" y="140"/>
                  </a:lnTo>
                  <a:close/>
                  <a:moveTo>
                    <a:pt x="42" y="138"/>
                  </a:moveTo>
                  <a:cubicBezTo>
                    <a:pt x="43" y="139"/>
                    <a:pt x="44" y="140"/>
                    <a:pt x="45" y="140"/>
                  </a:cubicBezTo>
                  <a:lnTo>
                    <a:pt x="45" y="141"/>
                  </a:lnTo>
                  <a:cubicBezTo>
                    <a:pt x="44" y="141"/>
                    <a:pt x="43" y="140"/>
                    <a:pt x="42" y="140"/>
                  </a:cubicBezTo>
                  <a:lnTo>
                    <a:pt x="42" y="138"/>
                  </a:lnTo>
                  <a:close/>
                  <a:moveTo>
                    <a:pt x="45" y="140"/>
                  </a:moveTo>
                  <a:cubicBezTo>
                    <a:pt x="50" y="143"/>
                    <a:pt x="55" y="144"/>
                    <a:pt x="60" y="144"/>
                  </a:cubicBezTo>
                  <a:lnTo>
                    <a:pt x="60" y="145"/>
                  </a:lnTo>
                  <a:cubicBezTo>
                    <a:pt x="55" y="145"/>
                    <a:pt x="50" y="144"/>
                    <a:pt x="45" y="141"/>
                  </a:cubicBezTo>
                  <a:lnTo>
                    <a:pt x="45" y="140"/>
                  </a:lnTo>
                  <a:close/>
                  <a:moveTo>
                    <a:pt x="60" y="145"/>
                  </a:moveTo>
                  <a:lnTo>
                    <a:pt x="60" y="145"/>
                  </a:lnTo>
                  <a:lnTo>
                    <a:pt x="60" y="144"/>
                  </a:lnTo>
                  <a:lnTo>
                    <a:pt x="60" y="145"/>
                  </a:lnTo>
                  <a:close/>
                  <a:moveTo>
                    <a:pt x="60" y="144"/>
                  </a:moveTo>
                  <a:cubicBezTo>
                    <a:pt x="66" y="144"/>
                    <a:pt x="71" y="146"/>
                    <a:pt x="76" y="149"/>
                  </a:cubicBezTo>
                  <a:lnTo>
                    <a:pt x="75" y="150"/>
                  </a:lnTo>
                  <a:cubicBezTo>
                    <a:pt x="70" y="148"/>
                    <a:pt x="66" y="145"/>
                    <a:pt x="60" y="145"/>
                  </a:cubicBezTo>
                  <a:lnTo>
                    <a:pt x="60" y="144"/>
                  </a:lnTo>
                  <a:close/>
                  <a:moveTo>
                    <a:pt x="76" y="149"/>
                  </a:moveTo>
                  <a:cubicBezTo>
                    <a:pt x="81" y="152"/>
                    <a:pt x="86" y="155"/>
                    <a:pt x="92" y="152"/>
                  </a:cubicBezTo>
                  <a:lnTo>
                    <a:pt x="92" y="153"/>
                  </a:lnTo>
                  <a:cubicBezTo>
                    <a:pt x="86" y="157"/>
                    <a:pt x="81" y="154"/>
                    <a:pt x="75" y="150"/>
                  </a:cubicBezTo>
                  <a:lnTo>
                    <a:pt x="76" y="149"/>
                  </a:lnTo>
                  <a:close/>
                  <a:moveTo>
                    <a:pt x="92" y="152"/>
                  </a:moveTo>
                  <a:lnTo>
                    <a:pt x="92" y="152"/>
                  </a:lnTo>
                  <a:lnTo>
                    <a:pt x="92" y="153"/>
                  </a:lnTo>
                  <a:lnTo>
                    <a:pt x="92" y="152"/>
                  </a:lnTo>
                  <a:close/>
                  <a:moveTo>
                    <a:pt x="92" y="152"/>
                  </a:moveTo>
                  <a:cubicBezTo>
                    <a:pt x="98" y="148"/>
                    <a:pt x="102" y="149"/>
                    <a:pt x="106" y="149"/>
                  </a:cubicBezTo>
                  <a:lnTo>
                    <a:pt x="106" y="150"/>
                  </a:lnTo>
                  <a:cubicBezTo>
                    <a:pt x="102" y="150"/>
                    <a:pt x="99" y="150"/>
                    <a:pt x="92" y="153"/>
                  </a:cubicBezTo>
                  <a:lnTo>
                    <a:pt x="92" y="152"/>
                  </a:lnTo>
                  <a:close/>
                  <a:moveTo>
                    <a:pt x="106" y="149"/>
                  </a:moveTo>
                  <a:cubicBezTo>
                    <a:pt x="108" y="149"/>
                    <a:pt x="111" y="149"/>
                    <a:pt x="114" y="148"/>
                  </a:cubicBezTo>
                  <a:lnTo>
                    <a:pt x="115" y="149"/>
                  </a:lnTo>
                  <a:cubicBezTo>
                    <a:pt x="111" y="150"/>
                    <a:pt x="109" y="150"/>
                    <a:pt x="106" y="150"/>
                  </a:cubicBezTo>
                  <a:lnTo>
                    <a:pt x="106" y="149"/>
                  </a:lnTo>
                  <a:close/>
                  <a:moveTo>
                    <a:pt x="114" y="148"/>
                  </a:moveTo>
                  <a:lnTo>
                    <a:pt x="114" y="148"/>
                  </a:lnTo>
                  <a:lnTo>
                    <a:pt x="114" y="148"/>
                  </a:lnTo>
                  <a:close/>
                  <a:moveTo>
                    <a:pt x="114" y="148"/>
                  </a:moveTo>
                  <a:cubicBezTo>
                    <a:pt x="115" y="147"/>
                    <a:pt x="115" y="146"/>
                    <a:pt x="115" y="145"/>
                  </a:cubicBezTo>
                  <a:lnTo>
                    <a:pt x="116" y="145"/>
                  </a:lnTo>
                  <a:cubicBezTo>
                    <a:pt x="116" y="147"/>
                    <a:pt x="116" y="148"/>
                    <a:pt x="115" y="149"/>
                  </a:cubicBezTo>
                  <a:lnTo>
                    <a:pt x="114" y="148"/>
                  </a:lnTo>
                  <a:close/>
                  <a:moveTo>
                    <a:pt x="115" y="145"/>
                  </a:moveTo>
                  <a:cubicBezTo>
                    <a:pt x="116" y="144"/>
                    <a:pt x="116" y="142"/>
                    <a:pt x="117" y="142"/>
                  </a:cubicBezTo>
                  <a:lnTo>
                    <a:pt x="118" y="143"/>
                  </a:lnTo>
                  <a:cubicBezTo>
                    <a:pt x="117" y="143"/>
                    <a:pt x="117" y="144"/>
                    <a:pt x="116" y="145"/>
                  </a:cubicBezTo>
                  <a:lnTo>
                    <a:pt x="115" y="145"/>
                  </a:lnTo>
                  <a:close/>
                  <a:moveTo>
                    <a:pt x="117" y="142"/>
                  </a:moveTo>
                  <a:lnTo>
                    <a:pt x="117" y="142"/>
                  </a:lnTo>
                  <a:lnTo>
                    <a:pt x="117" y="142"/>
                  </a:lnTo>
                  <a:close/>
                  <a:moveTo>
                    <a:pt x="117" y="142"/>
                  </a:moveTo>
                  <a:lnTo>
                    <a:pt x="117" y="142"/>
                  </a:lnTo>
                  <a:lnTo>
                    <a:pt x="118" y="143"/>
                  </a:lnTo>
                  <a:lnTo>
                    <a:pt x="118" y="143"/>
                  </a:lnTo>
                  <a:lnTo>
                    <a:pt x="117" y="142"/>
                  </a:lnTo>
                  <a:close/>
                  <a:moveTo>
                    <a:pt x="117" y="142"/>
                  </a:moveTo>
                  <a:lnTo>
                    <a:pt x="117" y="142"/>
                  </a:lnTo>
                  <a:lnTo>
                    <a:pt x="117" y="142"/>
                  </a:lnTo>
                  <a:close/>
                  <a:moveTo>
                    <a:pt x="117" y="142"/>
                  </a:moveTo>
                  <a:cubicBezTo>
                    <a:pt x="118" y="141"/>
                    <a:pt x="119" y="141"/>
                    <a:pt x="120" y="141"/>
                  </a:cubicBezTo>
                  <a:lnTo>
                    <a:pt x="120" y="142"/>
                  </a:lnTo>
                  <a:cubicBezTo>
                    <a:pt x="119" y="142"/>
                    <a:pt x="118" y="142"/>
                    <a:pt x="118" y="143"/>
                  </a:cubicBezTo>
                  <a:lnTo>
                    <a:pt x="117" y="142"/>
                  </a:lnTo>
                  <a:close/>
                  <a:moveTo>
                    <a:pt x="120" y="141"/>
                  </a:moveTo>
                  <a:cubicBezTo>
                    <a:pt x="122" y="140"/>
                    <a:pt x="123" y="140"/>
                    <a:pt x="124" y="139"/>
                  </a:cubicBezTo>
                  <a:lnTo>
                    <a:pt x="125" y="140"/>
                  </a:lnTo>
                  <a:cubicBezTo>
                    <a:pt x="124" y="141"/>
                    <a:pt x="122" y="142"/>
                    <a:pt x="120" y="142"/>
                  </a:cubicBezTo>
                  <a:lnTo>
                    <a:pt x="120" y="141"/>
                  </a:lnTo>
                  <a:close/>
                  <a:moveTo>
                    <a:pt x="125" y="140"/>
                  </a:moveTo>
                  <a:lnTo>
                    <a:pt x="125" y="140"/>
                  </a:lnTo>
                  <a:lnTo>
                    <a:pt x="125" y="140"/>
                  </a:lnTo>
                  <a:close/>
                  <a:moveTo>
                    <a:pt x="124" y="139"/>
                  </a:moveTo>
                  <a:lnTo>
                    <a:pt x="124" y="139"/>
                  </a:lnTo>
                  <a:lnTo>
                    <a:pt x="125" y="140"/>
                  </a:lnTo>
                  <a:lnTo>
                    <a:pt x="125" y="140"/>
                  </a:lnTo>
                  <a:lnTo>
                    <a:pt x="124" y="139"/>
                  </a:lnTo>
                  <a:close/>
                  <a:moveTo>
                    <a:pt x="125" y="140"/>
                  </a:moveTo>
                  <a:lnTo>
                    <a:pt x="125" y="140"/>
                  </a:lnTo>
                  <a:lnTo>
                    <a:pt x="125" y="140"/>
                  </a:lnTo>
                  <a:close/>
                  <a:moveTo>
                    <a:pt x="124" y="139"/>
                  </a:moveTo>
                  <a:cubicBezTo>
                    <a:pt x="125" y="138"/>
                    <a:pt x="126" y="138"/>
                    <a:pt x="126" y="137"/>
                  </a:cubicBezTo>
                  <a:lnTo>
                    <a:pt x="127" y="139"/>
                  </a:lnTo>
                  <a:cubicBezTo>
                    <a:pt x="126" y="139"/>
                    <a:pt x="126" y="139"/>
                    <a:pt x="125" y="140"/>
                  </a:cubicBezTo>
                  <a:lnTo>
                    <a:pt x="124" y="139"/>
                  </a:lnTo>
                  <a:close/>
                  <a:moveTo>
                    <a:pt x="126" y="137"/>
                  </a:moveTo>
                  <a:cubicBezTo>
                    <a:pt x="127" y="137"/>
                    <a:pt x="128" y="136"/>
                    <a:pt x="129" y="136"/>
                  </a:cubicBezTo>
                  <a:lnTo>
                    <a:pt x="130" y="136"/>
                  </a:lnTo>
                  <a:cubicBezTo>
                    <a:pt x="129" y="137"/>
                    <a:pt x="128" y="138"/>
                    <a:pt x="127" y="139"/>
                  </a:cubicBezTo>
                  <a:lnTo>
                    <a:pt x="126" y="137"/>
                  </a:lnTo>
                  <a:close/>
                  <a:moveTo>
                    <a:pt x="129" y="136"/>
                  </a:moveTo>
                  <a:lnTo>
                    <a:pt x="129" y="136"/>
                  </a:lnTo>
                  <a:lnTo>
                    <a:pt x="129" y="136"/>
                  </a:lnTo>
                  <a:close/>
                  <a:moveTo>
                    <a:pt x="129" y="136"/>
                  </a:moveTo>
                  <a:cubicBezTo>
                    <a:pt x="130" y="134"/>
                    <a:pt x="131" y="133"/>
                    <a:pt x="132" y="131"/>
                  </a:cubicBezTo>
                  <a:lnTo>
                    <a:pt x="133" y="132"/>
                  </a:lnTo>
                  <a:cubicBezTo>
                    <a:pt x="132" y="133"/>
                    <a:pt x="131" y="135"/>
                    <a:pt x="130" y="136"/>
                  </a:cubicBezTo>
                  <a:lnTo>
                    <a:pt x="129" y="136"/>
                  </a:lnTo>
                  <a:close/>
                  <a:moveTo>
                    <a:pt x="132" y="131"/>
                  </a:moveTo>
                  <a:cubicBezTo>
                    <a:pt x="132" y="129"/>
                    <a:pt x="133" y="127"/>
                    <a:pt x="135" y="123"/>
                  </a:cubicBezTo>
                  <a:lnTo>
                    <a:pt x="136" y="124"/>
                  </a:lnTo>
                  <a:cubicBezTo>
                    <a:pt x="135" y="127"/>
                    <a:pt x="134" y="130"/>
                    <a:pt x="133" y="132"/>
                  </a:cubicBezTo>
                  <a:lnTo>
                    <a:pt x="132" y="131"/>
                  </a:lnTo>
                  <a:close/>
                  <a:moveTo>
                    <a:pt x="135" y="123"/>
                  </a:moveTo>
                  <a:lnTo>
                    <a:pt x="135" y="123"/>
                  </a:lnTo>
                  <a:lnTo>
                    <a:pt x="136" y="124"/>
                  </a:lnTo>
                  <a:lnTo>
                    <a:pt x="136" y="124"/>
                  </a:lnTo>
                  <a:lnTo>
                    <a:pt x="135" y="123"/>
                  </a:lnTo>
                  <a:close/>
                  <a:moveTo>
                    <a:pt x="135" y="123"/>
                  </a:moveTo>
                  <a:cubicBezTo>
                    <a:pt x="135" y="122"/>
                    <a:pt x="136" y="121"/>
                    <a:pt x="137" y="120"/>
                  </a:cubicBezTo>
                  <a:lnTo>
                    <a:pt x="139" y="120"/>
                  </a:lnTo>
                  <a:cubicBezTo>
                    <a:pt x="137" y="122"/>
                    <a:pt x="136" y="123"/>
                    <a:pt x="136" y="124"/>
                  </a:cubicBezTo>
                  <a:lnTo>
                    <a:pt x="135" y="123"/>
                  </a:lnTo>
                  <a:close/>
                  <a:moveTo>
                    <a:pt x="137" y="120"/>
                  </a:moveTo>
                  <a:cubicBezTo>
                    <a:pt x="139" y="118"/>
                    <a:pt x="141" y="115"/>
                    <a:pt x="143" y="112"/>
                  </a:cubicBezTo>
                  <a:lnTo>
                    <a:pt x="144" y="113"/>
                  </a:lnTo>
                  <a:cubicBezTo>
                    <a:pt x="142" y="116"/>
                    <a:pt x="140" y="119"/>
                    <a:pt x="139" y="120"/>
                  </a:cubicBezTo>
                  <a:lnTo>
                    <a:pt x="137" y="120"/>
                  </a:lnTo>
                  <a:close/>
                  <a:moveTo>
                    <a:pt x="144" y="113"/>
                  </a:moveTo>
                  <a:lnTo>
                    <a:pt x="144" y="113"/>
                  </a:lnTo>
                  <a:lnTo>
                    <a:pt x="143" y="113"/>
                  </a:lnTo>
                  <a:lnTo>
                    <a:pt x="144" y="113"/>
                  </a:lnTo>
                  <a:close/>
                  <a:moveTo>
                    <a:pt x="143" y="112"/>
                  </a:moveTo>
                  <a:lnTo>
                    <a:pt x="143" y="112"/>
                  </a:lnTo>
                  <a:lnTo>
                    <a:pt x="144" y="113"/>
                  </a:lnTo>
                  <a:lnTo>
                    <a:pt x="144" y="113"/>
                  </a:lnTo>
                  <a:lnTo>
                    <a:pt x="143" y="112"/>
                  </a:lnTo>
                  <a:close/>
                  <a:moveTo>
                    <a:pt x="144" y="113"/>
                  </a:moveTo>
                  <a:lnTo>
                    <a:pt x="144" y="113"/>
                  </a:lnTo>
                  <a:lnTo>
                    <a:pt x="143" y="113"/>
                  </a:lnTo>
                  <a:lnTo>
                    <a:pt x="144" y="113"/>
                  </a:lnTo>
                  <a:close/>
                  <a:moveTo>
                    <a:pt x="143" y="112"/>
                  </a:moveTo>
                  <a:cubicBezTo>
                    <a:pt x="143" y="112"/>
                    <a:pt x="143" y="112"/>
                    <a:pt x="143" y="112"/>
                  </a:cubicBezTo>
                  <a:lnTo>
                    <a:pt x="144" y="112"/>
                  </a:lnTo>
                  <a:cubicBezTo>
                    <a:pt x="144" y="113"/>
                    <a:pt x="144" y="113"/>
                    <a:pt x="144" y="113"/>
                  </a:cubicBezTo>
                  <a:lnTo>
                    <a:pt x="143" y="112"/>
                  </a:lnTo>
                  <a:close/>
                  <a:moveTo>
                    <a:pt x="143" y="112"/>
                  </a:moveTo>
                  <a:cubicBezTo>
                    <a:pt x="143" y="112"/>
                    <a:pt x="143" y="111"/>
                    <a:pt x="143" y="111"/>
                  </a:cubicBezTo>
                  <a:lnTo>
                    <a:pt x="144" y="111"/>
                  </a:lnTo>
                  <a:cubicBezTo>
                    <a:pt x="144" y="112"/>
                    <a:pt x="144" y="112"/>
                    <a:pt x="144" y="112"/>
                  </a:cubicBezTo>
                  <a:lnTo>
                    <a:pt x="143" y="112"/>
                  </a:lnTo>
                  <a:close/>
                  <a:moveTo>
                    <a:pt x="143" y="111"/>
                  </a:moveTo>
                  <a:cubicBezTo>
                    <a:pt x="143" y="110"/>
                    <a:pt x="143" y="108"/>
                    <a:pt x="142" y="107"/>
                  </a:cubicBezTo>
                  <a:lnTo>
                    <a:pt x="144" y="107"/>
                  </a:lnTo>
                  <a:cubicBezTo>
                    <a:pt x="144" y="108"/>
                    <a:pt x="145" y="110"/>
                    <a:pt x="144" y="111"/>
                  </a:cubicBezTo>
                  <a:lnTo>
                    <a:pt x="143" y="111"/>
                  </a:lnTo>
                  <a:close/>
                  <a:moveTo>
                    <a:pt x="142" y="107"/>
                  </a:moveTo>
                  <a:lnTo>
                    <a:pt x="142" y="107"/>
                  </a:lnTo>
                  <a:lnTo>
                    <a:pt x="143" y="107"/>
                  </a:lnTo>
                  <a:lnTo>
                    <a:pt x="142" y="107"/>
                  </a:lnTo>
                  <a:close/>
                  <a:moveTo>
                    <a:pt x="142" y="107"/>
                  </a:moveTo>
                  <a:cubicBezTo>
                    <a:pt x="142" y="106"/>
                    <a:pt x="142" y="106"/>
                    <a:pt x="141" y="105"/>
                  </a:cubicBezTo>
                  <a:lnTo>
                    <a:pt x="142" y="105"/>
                  </a:lnTo>
                  <a:cubicBezTo>
                    <a:pt x="143" y="105"/>
                    <a:pt x="143" y="105"/>
                    <a:pt x="144" y="107"/>
                  </a:cubicBezTo>
                  <a:lnTo>
                    <a:pt x="142" y="107"/>
                  </a:lnTo>
                  <a:close/>
                  <a:moveTo>
                    <a:pt x="141" y="105"/>
                  </a:moveTo>
                  <a:cubicBezTo>
                    <a:pt x="141" y="105"/>
                    <a:pt x="141" y="104"/>
                    <a:pt x="140" y="103"/>
                  </a:cubicBezTo>
                  <a:lnTo>
                    <a:pt x="141" y="102"/>
                  </a:lnTo>
                  <a:cubicBezTo>
                    <a:pt x="142" y="104"/>
                    <a:pt x="142" y="104"/>
                    <a:pt x="142" y="105"/>
                  </a:cubicBezTo>
                  <a:lnTo>
                    <a:pt x="141" y="105"/>
                  </a:lnTo>
                  <a:close/>
                  <a:moveTo>
                    <a:pt x="140" y="103"/>
                  </a:moveTo>
                  <a:lnTo>
                    <a:pt x="140" y="101"/>
                  </a:lnTo>
                  <a:lnTo>
                    <a:pt x="141" y="102"/>
                  </a:lnTo>
                  <a:lnTo>
                    <a:pt x="141" y="102"/>
                  </a:lnTo>
                  <a:lnTo>
                    <a:pt x="140" y="103"/>
                  </a:lnTo>
                  <a:close/>
                  <a:moveTo>
                    <a:pt x="141" y="102"/>
                  </a:moveTo>
                  <a:cubicBezTo>
                    <a:pt x="144" y="104"/>
                    <a:pt x="148" y="104"/>
                    <a:pt x="153" y="103"/>
                  </a:cubicBezTo>
                  <a:lnTo>
                    <a:pt x="153" y="104"/>
                  </a:lnTo>
                  <a:cubicBezTo>
                    <a:pt x="148" y="105"/>
                    <a:pt x="144" y="105"/>
                    <a:pt x="140" y="103"/>
                  </a:cubicBezTo>
                  <a:lnTo>
                    <a:pt x="141" y="102"/>
                  </a:lnTo>
                  <a:close/>
                  <a:moveTo>
                    <a:pt x="153" y="103"/>
                  </a:moveTo>
                  <a:cubicBezTo>
                    <a:pt x="157" y="102"/>
                    <a:pt x="161" y="100"/>
                    <a:pt x="166" y="98"/>
                  </a:cubicBezTo>
                  <a:lnTo>
                    <a:pt x="166" y="99"/>
                  </a:lnTo>
                  <a:cubicBezTo>
                    <a:pt x="162" y="102"/>
                    <a:pt x="157" y="103"/>
                    <a:pt x="153" y="104"/>
                  </a:cubicBezTo>
                  <a:lnTo>
                    <a:pt x="153" y="103"/>
                  </a:lnTo>
                  <a:close/>
                  <a:moveTo>
                    <a:pt x="166" y="98"/>
                  </a:moveTo>
                  <a:lnTo>
                    <a:pt x="166" y="98"/>
                  </a:lnTo>
                  <a:lnTo>
                    <a:pt x="166" y="99"/>
                  </a:lnTo>
                  <a:lnTo>
                    <a:pt x="166" y="98"/>
                  </a:lnTo>
                  <a:close/>
                  <a:moveTo>
                    <a:pt x="166" y="98"/>
                  </a:moveTo>
                  <a:lnTo>
                    <a:pt x="166" y="98"/>
                  </a:lnTo>
                  <a:lnTo>
                    <a:pt x="166" y="99"/>
                  </a:lnTo>
                  <a:lnTo>
                    <a:pt x="166" y="99"/>
                  </a:lnTo>
                  <a:lnTo>
                    <a:pt x="166" y="98"/>
                  </a:lnTo>
                  <a:close/>
                  <a:moveTo>
                    <a:pt x="166" y="99"/>
                  </a:moveTo>
                  <a:lnTo>
                    <a:pt x="166" y="99"/>
                  </a:lnTo>
                  <a:lnTo>
                    <a:pt x="166" y="99"/>
                  </a:lnTo>
                  <a:close/>
                  <a:moveTo>
                    <a:pt x="166" y="98"/>
                  </a:moveTo>
                  <a:cubicBezTo>
                    <a:pt x="166" y="98"/>
                    <a:pt x="167" y="97"/>
                    <a:pt x="167" y="97"/>
                  </a:cubicBezTo>
                  <a:lnTo>
                    <a:pt x="168" y="97"/>
                  </a:lnTo>
                  <a:cubicBezTo>
                    <a:pt x="168" y="98"/>
                    <a:pt x="167" y="99"/>
                    <a:pt x="166" y="99"/>
                  </a:cubicBezTo>
                  <a:lnTo>
                    <a:pt x="166" y="98"/>
                  </a:lnTo>
                  <a:close/>
                  <a:moveTo>
                    <a:pt x="167" y="97"/>
                  </a:moveTo>
                  <a:cubicBezTo>
                    <a:pt x="169" y="95"/>
                    <a:pt x="170" y="93"/>
                    <a:pt x="173" y="93"/>
                  </a:cubicBezTo>
                  <a:lnTo>
                    <a:pt x="173" y="94"/>
                  </a:lnTo>
                  <a:cubicBezTo>
                    <a:pt x="171" y="94"/>
                    <a:pt x="170" y="96"/>
                    <a:pt x="168" y="97"/>
                  </a:cubicBezTo>
                  <a:lnTo>
                    <a:pt x="167" y="97"/>
                  </a:lnTo>
                  <a:close/>
                  <a:moveTo>
                    <a:pt x="173" y="94"/>
                  </a:moveTo>
                  <a:lnTo>
                    <a:pt x="173" y="94"/>
                  </a:lnTo>
                  <a:lnTo>
                    <a:pt x="173" y="93"/>
                  </a:lnTo>
                  <a:lnTo>
                    <a:pt x="173" y="94"/>
                  </a:lnTo>
                  <a:close/>
                  <a:moveTo>
                    <a:pt x="173" y="93"/>
                  </a:moveTo>
                  <a:cubicBezTo>
                    <a:pt x="174" y="92"/>
                    <a:pt x="175" y="92"/>
                    <a:pt x="177" y="91"/>
                  </a:cubicBezTo>
                  <a:lnTo>
                    <a:pt x="177" y="93"/>
                  </a:lnTo>
                  <a:cubicBezTo>
                    <a:pt x="176" y="93"/>
                    <a:pt x="174" y="93"/>
                    <a:pt x="173" y="94"/>
                  </a:cubicBezTo>
                  <a:lnTo>
                    <a:pt x="173" y="93"/>
                  </a:lnTo>
                  <a:close/>
                  <a:moveTo>
                    <a:pt x="177" y="91"/>
                  </a:moveTo>
                  <a:cubicBezTo>
                    <a:pt x="181" y="90"/>
                    <a:pt x="184" y="89"/>
                    <a:pt x="189" y="85"/>
                  </a:cubicBezTo>
                  <a:lnTo>
                    <a:pt x="190" y="87"/>
                  </a:lnTo>
                  <a:cubicBezTo>
                    <a:pt x="185" y="90"/>
                    <a:pt x="181" y="91"/>
                    <a:pt x="177" y="93"/>
                  </a:cubicBezTo>
                  <a:lnTo>
                    <a:pt x="177" y="91"/>
                  </a:lnTo>
                  <a:close/>
                  <a:moveTo>
                    <a:pt x="189" y="85"/>
                  </a:moveTo>
                  <a:lnTo>
                    <a:pt x="189" y="85"/>
                  </a:lnTo>
                  <a:lnTo>
                    <a:pt x="189" y="86"/>
                  </a:lnTo>
                  <a:lnTo>
                    <a:pt x="189" y="85"/>
                  </a:lnTo>
                  <a:close/>
                  <a:moveTo>
                    <a:pt x="189" y="85"/>
                  </a:moveTo>
                  <a:cubicBezTo>
                    <a:pt x="191" y="84"/>
                    <a:pt x="194" y="84"/>
                    <a:pt x="196" y="83"/>
                  </a:cubicBezTo>
                  <a:lnTo>
                    <a:pt x="196" y="85"/>
                  </a:lnTo>
                  <a:cubicBezTo>
                    <a:pt x="194" y="85"/>
                    <a:pt x="192" y="85"/>
                    <a:pt x="190" y="87"/>
                  </a:cubicBezTo>
                  <a:lnTo>
                    <a:pt x="189" y="85"/>
                  </a:lnTo>
                  <a:close/>
                  <a:moveTo>
                    <a:pt x="196" y="83"/>
                  </a:moveTo>
                  <a:cubicBezTo>
                    <a:pt x="198" y="83"/>
                    <a:pt x="199" y="83"/>
                    <a:pt x="201" y="82"/>
                  </a:cubicBezTo>
                  <a:lnTo>
                    <a:pt x="201" y="84"/>
                  </a:lnTo>
                  <a:cubicBezTo>
                    <a:pt x="199" y="84"/>
                    <a:pt x="198" y="84"/>
                    <a:pt x="196" y="85"/>
                  </a:cubicBezTo>
                  <a:lnTo>
                    <a:pt x="196" y="83"/>
                  </a:lnTo>
                  <a:close/>
                  <a:moveTo>
                    <a:pt x="201" y="84"/>
                  </a:moveTo>
                  <a:lnTo>
                    <a:pt x="201" y="84"/>
                  </a:lnTo>
                  <a:lnTo>
                    <a:pt x="201" y="83"/>
                  </a:lnTo>
                  <a:lnTo>
                    <a:pt x="201" y="84"/>
                  </a:lnTo>
                  <a:close/>
                  <a:moveTo>
                    <a:pt x="201" y="82"/>
                  </a:moveTo>
                  <a:lnTo>
                    <a:pt x="201" y="82"/>
                  </a:lnTo>
                  <a:lnTo>
                    <a:pt x="201" y="84"/>
                  </a:lnTo>
                  <a:lnTo>
                    <a:pt x="201" y="84"/>
                  </a:lnTo>
                  <a:lnTo>
                    <a:pt x="201" y="82"/>
                  </a:lnTo>
                  <a:close/>
                  <a:moveTo>
                    <a:pt x="201" y="84"/>
                  </a:moveTo>
                  <a:lnTo>
                    <a:pt x="201" y="84"/>
                  </a:lnTo>
                  <a:lnTo>
                    <a:pt x="201" y="83"/>
                  </a:lnTo>
                  <a:lnTo>
                    <a:pt x="201" y="84"/>
                  </a:lnTo>
                  <a:close/>
                  <a:moveTo>
                    <a:pt x="201" y="82"/>
                  </a:moveTo>
                  <a:cubicBezTo>
                    <a:pt x="202" y="82"/>
                    <a:pt x="202" y="81"/>
                    <a:pt x="203" y="81"/>
                  </a:cubicBezTo>
                  <a:lnTo>
                    <a:pt x="204" y="82"/>
                  </a:lnTo>
                  <a:cubicBezTo>
                    <a:pt x="203" y="83"/>
                    <a:pt x="202" y="83"/>
                    <a:pt x="201" y="84"/>
                  </a:cubicBezTo>
                  <a:lnTo>
                    <a:pt x="201" y="82"/>
                  </a:lnTo>
                  <a:close/>
                  <a:moveTo>
                    <a:pt x="203" y="81"/>
                  </a:moveTo>
                  <a:cubicBezTo>
                    <a:pt x="204" y="80"/>
                    <a:pt x="205" y="79"/>
                    <a:pt x="206" y="79"/>
                  </a:cubicBezTo>
                  <a:lnTo>
                    <a:pt x="206" y="80"/>
                  </a:lnTo>
                  <a:cubicBezTo>
                    <a:pt x="205" y="81"/>
                    <a:pt x="205" y="81"/>
                    <a:pt x="204" y="82"/>
                  </a:cubicBezTo>
                  <a:lnTo>
                    <a:pt x="203" y="81"/>
                  </a:lnTo>
                  <a:close/>
                  <a:moveTo>
                    <a:pt x="206" y="79"/>
                  </a:moveTo>
                  <a:cubicBezTo>
                    <a:pt x="209" y="78"/>
                    <a:pt x="211" y="78"/>
                    <a:pt x="214" y="79"/>
                  </a:cubicBezTo>
                  <a:lnTo>
                    <a:pt x="214" y="80"/>
                  </a:lnTo>
                  <a:cubicBezTo>
                    <a:pt x="211" y="80"/>
                    <a:pt x="209" y="80"/>
                    <a:pt x="206" y="80"/>
                  </a:cubicBezTo>
                  <a:lnTo>
                    <a:pt x="206" y="79"/>
                  </a:lnTo>
                  <a:close/>
                  <a:moveTo>
                    <a:pt x="214" y="79"/>
                  </a:moveTo>
                  <a:cubicBezTo>
                    <a:pt x="218" y="79"/>
                    <a:pt x="222" y="79"/>
                    <a:pt x="227" y="75"/>
                  </a:cubicBezTo>
                  <a:lnTo>
                    <a:pt x="227" y="77"/>
                  </a:lnTo>
                  <a:cubicBezTo>
                    <a:pt x="222" y="81"/>
                    <a:pt x="218" y="80"/>
                    <a:pt x="214" y="80"/>
                  </a:cubicBezTo>
                  <a:lnTo>
                    <a:pt x="214" y="79"/>
                  </a:lnTo>
                  <a:close/>
                  <a:moveTo>
                    <a:pt x="227" y="75"/>
                  </a:moveTo>
                  <a:cubicBezTo>
                    <a:pt x="229" y="73"/>
                    <a:pt x="232" y="74"/>
                    <a:pt x="236" y="74"/>
                  </a:cubicBezTo>
                  <a:lnTo>
                    <a:pt x="236" y="75"/>
                  </a:lnTo>
                  <a:cubicBezTo>
                    <a:pt x="233" y="75"/>
                    <a:pt x="230" y="75"/>
                    <a:pt x="227" y="77"/>
                  </a:cubicBezTo>
                  <a:lnTo>
                    <a:pt x="227" y="75"/>
                  </a:lnTo>
                  <a:close/>
                  <a:moveTo>
                    <a:pt x="236" y="74"/>
                  </a:moveTo>
                  <a:cubicBezTo>
                    <a:pt x="240" y="74"/>
                    <a:pt x="245" y="74"/>
                    <a:pt x="249" y="71"/>
                  </a:cubicBezTo>
                  <a:lnTo>
                    <a:pt x="250" y="72"/>
                  </a:lnTo>
                  <a:cubicBezTo>
                    <a:pt x="245" y="75"/>
                    <a:pt x="240" y="75"/>
                    <a:pt x="236" y="75"/>
                  </a:cubicBezTo>
                  <a:lnTo>
                    <a:pt x="236" y="74"/>
                  </a:lnTo>
                  <a:close/>
                  <a:moveTo>
                    <a:pt x="250" y="72"/>
                  </a:moveTo>
                  <a:lnTo>
                    <a:pt x="250" y="72"/>
                  </a:lnTo>
                  <a:lnTo>
                    <a:pt x="250" y="71"/>
                  </a:lnTo>
                  <a:lnTo>
                    <a:pt x="250" y="72"/>
                  </a:lnTo>
                  <a:close/>
                  <a:moveTo>
                    <a:pt x="249" y="71"/>
                  </a:moveTo>
                  <a:lnTo>
                    <a:pt x="249" y="71"/>
                  </a:lnTo>
                  <a:lnTo>
                    <a:pt x="250" y="72"/>
                  </a:lnTo>
                  <a:lnTo>
                    <a:pt x="250" y="72"/>
                  </a:lnTo>
                  <a:lnTo>
                    <a:pt x="249" y="71"/>
                  </a:lnTo>
                  <a:close/>
                  <a:moveTo>
                    <a:pt x="249" y="71"/>
                  </a:moveTo>
                  <a:lnTo>
                    <a:pt x="249" y="71"/>
                  </a:lnTo>
                  <a:lnTo>
                    <a:pt x="250" y="71"/>
                  </a:lnTo>
                  <a:lnTo>
                    <a:pt x="249" y="71"/>
                  </a:lnTo>
                  <a:close/>
                  <a:moveTo>
                    <a:pt x="249" y="71"/>
                  </a:moveTo>
                  <a:cubicBezTo>
                    <a:pt x="252" y="69"/>
                    <a:pt x="255" y="70"/>
                    <a:pt x="257" y="71"/>
                  </a:cubicBezTo>
                  <a:lnTo>
                    <a:pt x="257" y="72"/>
                  </a:lnTo>
                  <a:cubicBezTo>
                    <a:pt x="255" y="71"/>
                    <a:pt x="252" y="71"/>
                    <a:pt x="250" y="72"/>
                  </a:cubicBezTo>
                  <a:lnTo>
                    <a:pt x="249" y="71"/>
                  </a:lnTo>
                  <a:close/>
                  <a:moveTo>
                    <a:pt x="257" y="71"/>
                  </a:moveTo>
                  <a:cubicBezTo>
                    <a:pt x="259" y="71"/>
                    <a:pt x="260" y="71"/>
                    <a:pt x="261" y="71"/>
                  </a:cubicBezTo>
                  <a:lnTo>
                    <a:pt x="261" y="73"/>
                  </a:lnTo>
                  <a:cubicBezTo>
                    <a:pt x="260" y="73"/>
                    <a:pt x="258" y="72"/>
                    <a:pt x="257" y="72"/>
                  </a:cubicBezTo>
                  <a:lnTo>
                    <a:pt x="257" y="71"/>
                  </a:lnTo>
                  <a:close/>
                  <a:moveTo>
                    <a:pt x="261" y="73"/>
                  </a:moveTo>
                  <a:lnTo>
                    <a:pt x="261" y="73"/>
                  </a:lnTo>
                  <a:lnTo>
                    <a:pt x="261" y="72"/>
                  </a:lnTo>
                  <a:lnTo>
                    <a:pt x="261" y="73"/>
                  </a:lnTo>
                  <a:close/>
                  <a:moveTo>
                    <a:pt x="261" y="71"/>
                  </a:moveTo>
                  <a:lnTo>
                    <a:pt x="261" y="71"/>
                  </a:lnTo>
                  <a:lnTo>
                    <a:pt x="261" y="73"/>
                  </a:lnTo>
                  <a:lnTo>
                    <a:pt x="261" y="73"/>
                  </a:lnTo>
                  <a:lnTo>
                    <a:pt x="261" y="71"/>
                  </a:lnTo>
                  <a:close/>
                  <a:moveTo>
                    <a:pt x="261" y="73"/>
                  </a:moveTo>
                  <a:lnTo>
                    <a:pt x="261" y="73"/>
                  </a:lnTo>
                  <a:lnTo>
                    <a:pt x="261" y="72"/>
                  </a:lnTo>
                  <a:lnTo>
                    <a:pt x="261" y="73"/>
                  </a:lnTo>
                  <a:close/>
                  <a:moveTo>
                    <a:pt x="261" y="71"/>
                  </a:moveTo>
                  <a:cubicBezTo>
                    <a:pt x="261" y="71"/>
                    <a:pt x="261" y="71"/>
                    <a:pt x="261" y="71"/>
                  </a:cubicBezTo>
                  <a:lnTo>
                    <a:pt x="262" y="72"/>
                  </a:lnTo>
                  <a:cubicBezTo>
                    <a:pt x="261" y="72"/>
                    <a:pt x="261" y="73"/>
                    <a:pt x="261" y="73"/>
                  </a:cubicBezTo>
                  <a:lnTo>
                    <a:pt x="261" y="71"/>
                  </a:lnTo>
                  <a:close/>
                  <a:moveTo>
                    <a:pt x="262" y="72"/>
                  </a:moveTo>
                  <a:lnTo>
                    <a:pt x="262" y="72"/>
                  </a:lnTo>
                  <a:lnTo>
                    <a:pt x="262" y="72"/>
                  </a:lnTo>
                  <a:close/>
                  <a:moveTo>
                    <a:pt x="261" y="71"/>
                  </a:moveTo>
                  <a:cubicBezTo>
                    <a:pt x="262" y="71"/>
                    <a:pt x="262" y="71"/>
                    <a:pt x="262" y="71"/>
                  </a:cubicBezTo>
                  <a:lnTo>
                    <a:pt x="263" y="72"/>
                  </a:lnTo>
                  <a:cubicBezTo>
                    <a:pt x="262" y="72"/>
                    <a:pt x="262" y="72"/>
                    <a:pt x="262" y="72"/>
                  </a:cubicBezTo>
                  <a:lnTo>
                    <a:pt x="261" y="71"/>
                  </a:lnTo>
                  <a:close/>
                  <a:moveTo>
                    <a:pt x="262" y="71"/>
                  </a:moveTo>
                  <a:cubicBezTo>
                    <a:pt x="264" y="70"/>
                    <a:pt x="265" y="70"/>
                    <a:pt x="266" y="69"/>
                  </a:cubicBezTo>
                  <a:lnTo>
                    <a:pt x="267" y="70"/>
                  </a:lnTo>
                  <a:cubicBezTo>
                    <a:pt x="266" y="71"/>
                    <a:pt x="264" y="72"/>
                    <a:pt x="263" y="72"/>
                  </a:cubicBezTo>
                  <a:lnTo>
                    <a:pt x="262" y="71"/>
                  </a:lnTo>
                  <a:close/>
                  <a:moveTo>
                    <a:pt x="267" y="70"/>
                  </a:moveTo>
                  <a:lnTo>
                    <a:pt x="267" y="70"/>
                  </a:lnTo>
                  <a:lnTo>
                    <a:pt x="267" y="69"/>
                  </a:lnTo>
                  <a:lnTo>
                    <a:pt x="267" y="70"/>
                  </a:lnTo>
                  <a:close/>
                  <a:moveTo>
                    <a:pt x="266" y="69"/>
                  </a:moveTo>
                  <a:cubicBezTo>
                    <a:pt x="267" y="68"/>
                    <a:pt x="268" y="69"/>
                    <a:pt x="269" y="69"/>
                  </a:cubicBezTo>
                  <a:lnTo>
                    <a:pt x="268" y="70"/>
                  </a:lnTo>
                  <a:cubicBezTo>
                    <a:pt x="268" y="70"/>
                    <a:pt x="267" y="70"/>
                    <a:pt x="267" y="70"/>
                  </a:cubicBezTo>
                  <a:lnTo>
                    <a:pt x="266" y="69"/>
                  </a:lnTo>
                  <a:close/>
                  <a:moveTo>
                    <a:pt x="269" y="69"/>
                  </a:moveTo>
                  <a:cubicBezTo>
                    <a:pt x="269" y="69"/>
                    <a:pt x="269" y="70"/>
                    <a:pt x="270" y="70"/>
                  </a:cubicBezTo>
                  <a:lnTo>
                    <a:pt x="270" y="71"/>
                  </a:lnTo>
                  <a:cubicBezTo>
                    <a:pt x="269" y="71"/>
                    <a:pt x="269" y="71"/>
                    <a:pt x="268" y="70"/>
                  </a:cubicBezTo>
                  <a:lnTo>
                    <a:pt x="269" y="69"/>
                  </a:lnTo>
                  <a:close/>
                  <a:moveTo>
                    <a:pt x="270" y="71"/>
                  </a:moveTo>
                  <a:lnTo>
                    <a:pt x="270" y="71"/>
                  </a:lnTo>
                  <a:lnTo>
                    <a:pt x="270" y="71"/>
                  </a:lnTo>
                  <a:lnTo>
                    <a:pt x="270" y="70"/>
                  </a:lnTo>
                  <a:lnTo>
                    <a:pt x="270" y="71"/>
                  </a:lnTo>
                  <a:close/>
                  <a:moveTo>
                    <a:pt x="270" y="70"/>
                  </a:moveTo>
                  <a:lnTo>
                    <a:pt x="270" y="70"/>
                  </a:lnTo>
                  <a:lnTo>
                    <a:pt x="270" y="71"/>
                  </a:lnTo>
                  <a:lnTo>
                    <a:pt x="270" y="71"/>
                  </a:lnTo>
                  <a:lnTo>
                    <a:pt x="270" y="70"/>
                  </a:lnTo>
                  <a:close/>
                  <a:moveTo>
                    <a:pt x="270" y="71"/>
                  </a:moveTo>
                  <a:lnTo>
                    <a:pt x="270" y="71"/>
                  </a:lnTo>
                  <a:lnTo>
                    <a:pt x="270" y="70"/>
                  </a:lnTo>
                  <a:lnTo>
                    <a:pt x="270" y="71"/>
                  </a:lnTo>
                  <a:close/>
                  <a:moveTo>
                    <a:pt x="270" y="70"/>
                  </a:moveTo>
                  <a:cubicBezTo>
                    <a:pt x="271" y="69"/>
                    <a:pt x="272" y="69"/>
                    <a:pt x="273" y="68"/>
                  </a:cubicBezTo>
                  <a:lnTo>
                    <a:pt x="274" y="69"/>
                  </a:lnTo>
                  <a:cubicBezTo>
                    <a:pt x="273" y="70"/>
                    <a:pt x="271" y="71"/>
                    <a:pt x="270" y="71"/>
                  </a:cubicBezTo>
                  <a:lnTo>
                    <a:pt x="270" y="70"/>
                  </a:lnTo>
                  <a:close/>
                  <a:moveTo>
                    <a:pt x="273" y="68"/>
                  </a:moveTo>
                  <a:cubicBezTo>
                    <a:pt x="275" y="67"/>
                    <a:pt x="277" y="66"/>
                    <a:pt x="278" y="67"/>
                  </a:cubicBezTo>
                  <a:lnTo>
                    <a:pt x="278" y="68"/>
                  </a:lnTo>
                  <a:cubicBezTo>
                    <a:pt x="277" y="68"/>
                    <a:pt x="276" y="68"/>
                    <a:pt x="274" y="69"/>
                  </a:cubicBezTo>
                  <a:lnTo>
                    <a:pt x="273" y="68"/>
                  </a:lnTo>
                  <a:close/>
                  <a:moveTo>
                    <a:pt x="278" y="68"/>
                  </a:moveTo>
                  <a:lnTo>
                    <a:pt x="278" y="68"/>
                  </a:lnTo>
                  <a:lnTo>
                    <a:pt x="278" y="67"/>
                  </a:lnTo>
                  <a:lnTo>
                    <a:pt x="278" y="68"/>
                  </a:lnTo>
                  <a:close/>
                  <a:moveTo>
                    <a:pt x="278" y="67"/>
                  </a:moveTo>
                  <a:lnTo>
                    <a:pt x="278" y="67"/>
                  </a:lnTo>
                  <a:lnTo>
                    <a:pt x="278" y="68"/>
                  </a:lnTo>
                  <a:lnTo>
                    <a:pt x="278" y="68"/>
                  </a:lnTo>
                  <a:lnTo>
                    <a:pt x="278" y="67"/>
                  </a:lnTo>
                  <a:close/>
                  <a:moveTo>
                    <a:pt x="278" y="68"/>
                  </a:moveTo>
                  <a:lnTo>
                    <a:pt x="278" y="68"/>
                  </a:lnTo>
                  <a:lnTo>
                    <a:pt x="278" y="67"/>
                  </a:lnTo>
                  <a:lnTo>
                    <a:pt x="278" y="68"/>
                  </a:lnTo>
                  <a:close/>
                  <a:moveTo>
                    <a:pt x="278" y="67"/>
                  </a:moveTo>
                  <a:cubicBezTo>
                    <a:pt x="279" y="67"/>
                    <a:pt x="279" y="67"/>
                    <a:pt x="280" y="67"/>
                  </a:cubicBezTo>
                  <a:lnTo>
                    <a:pt x="279" y="69"/>
                  </a:lnTo>
                  <a:cubicBezTo>
                    <a:pt x="279" y="68"/>
                    <a:pt x="278" y="68"/>
                    <a:pt x="278" y="68"/>
                  </a:cubicBezTo>
                  <a:lnTo>
                    <a:pt x="278" y="67"/>
                  </a:lnTo>
                  <a:close/>
                  <a:moveTo>
                    <a:pt x="280" y="67"/>
                  </a:moveTo>
                  <a:cubicBezTo>
                    <a:pt x="280" y="68"/>
                    <a:pt x="281" y="68"/>
                    <a:pt x="281" y="68"/>
                  </a:cubicBezTo>
                  <a:lnTo>
                    <a:pt x="281" y="69"/>
                  </a:lnTo>
                  <a:cubicBezTo>
                    <a:pt x="280" y="69"/>
                    <a:pt x="280" y="69"/>
                    <a:pt x="279" y="69"/>
                  </a:cubicBezTo>
                  <a:lnTo>
                    <a:pt x="280" y="67"/>
                  </a:lnTo>
                  <a:close/>
                  <a:moveTo>
                    <a:pt x="281" y="68"/>
                  </a:moveTo>
                  <a:cubicBezTo>
                    <a:pt x="283" y="68"/>
                    <a:pt x="286" y="67"/>
                    <a:pt x="288" y="65"/>
                  </a:cubicBezTo>
                  <a:lnTo>
                    <a:pt x="289" y="66"/>
                  </a:lnTo>
                  <a:cubicBezTo>
                    <a:pt x="286" y="68"/>
                    <a:pt x="284" y="69"/>
                    <a:pt x="281" y="69"/>
                  </a:cubicBezTo>
                  <a:lnTo>
                    <a:pt x="281" y="68"/>
                  </a:lnTo>
                  <a:close/>
                  <a:moveTo>
                    <a:pt x="289" y="66"/>
                  </a:moveTo>
                  <a:lnTo>
                    <a:pt x="289" y="66"/>
                  </a:lnTo>
                  <a:lnTo>
                    <a:pt x="289" y="66"/>
                  </a:lnTo>
                  <a:close/>
                  <a:moveTo>
                    <a:pt x="288" y="65"/>
                  </a:moveTo>
                  <a:cubicBezTo>
                    <a:pt x="289" y="64"/>
                    <a:pt x="291" y="63"/>
                    <a:pt x="292" y="62"/>
                  </a:cubicBezTo>
                  <a:lnTo>
                    <a:pt x="293" y="63"/>
                  </a:lnTo>
                  <a:cubicBezTo>
                    <a:pt x="292" y="64"/>
                    <a:pt x="290" y="65"/>
                    <a:pt x="289" y="66"/>
                  </a:cubicBezTo>
                  <a:lnTo>
                    <a:pt x="288" y="65"/>
                  </a:lnTo>
                  <a:close/>
                  <a:moveTo>
                    <a:pt x="292" y="62"/>
                  </a:moveTo>
                  <a:cubicBezTo>
                    <a:pt x="296" y="59"/>
                    <a:pt x="299" y="57"/>
                    <a:pt x="302" y="53"/>
                  </a:cubicBezTo>
                  <a:lnTo>
                    <a:pt x="303" y="54"/>
                  </a:lnTo>
                  <a:cubicBezTo>
                    <a:pt x="300" y="58"/>
                    <a:pt x="297" y="60"/>
                    <a:pt x="293" y="63"/>
                  </a:cubicBezTo>
                  <a:lnTo>
                    <a:pt x="292" y="62"/>
                  </a:lnTo>
                  <a:close/>
                  <a:moveTo>
                    <a:pt x="303" y="54"/>
                  </a:moveTo>
                  <a:lnTo>
                    <a:pt x="303" y="54"/>
                  </a:lnTo>
                  <a:lnTo>
                    <a:pt x="303" y="53"/>
                  </a:lnTo>
                  <a:lnTo>
                    <a:pt x="303" y="54"/>
                  </a:lnTo>
                  <a:close/>
                  <a:moveTo>
                    <a:pt x="302" y="53"/>
                  </a:moveTo>
                  <a:lnTo>
                    <a:pt x="302" y="53"/>
                  </a:lnTo>
                  <a:lnTo>
                    <a:pt x="303" y="54"/>
                  </a:lnTo>
                  <a:lnTo>
                    <a:pt x="303" y="54"/>
                  </a:lnTo>
                  <a:lnTo>
                    <a:pt x="302" y="53"/>
                  </a:lnTo>
                  <a:close/>
                  <a:moveTo>
                    <a:pt x="303" y="54"/>
                  </a:moveTo>
                  <a:lnTo>
                    <a:pt x="303" y="54"/>
                  </a:lnTo>
                  <a:lnTo>
                    <a:pt x="303" y="53"/>
                  </a:lnTo>
                  <a:lnTo>
                    <a:pt x="303" y="54"/>
                  </a:lnTo>
                  <a:close/>
                  <a:moveTo>
                    <a:pt x="302" y="53"/>
                  </a:moveTo>
                  <a:cubicBezTo>
                    <a:pt x="303" y="51"/>
                    <a:pt x="304" y="47"/>
                    <a:pt x="304" y="44"/>
                  </a:cubicBezTo>
                  <a:lnTo>
                    <a:pt x="305" y="44"/>
                  </a:lnTo>
                  <a:cubicBezTo>
                    <a:pt x="305" y="48"/>
                    <a:pt x="305" y="52"/>
                    <a:pt x="303" y="54"/>
                  </a:cubicBezTo>
                  <a:lnTo>
                    <a:pt x="302" y="53"/>
                  </a:lnTo>
                  <a:close/>
                  <a:moveTo>
                    <a:pt x="304" y="44"/>
                  </a:moveTo>
                  <a:cubicBezTo>
                    <a:pt x="304" y="42"/>
                    <a:pt x="304" y="40"/>
                    <a:pt x="305" y="40"/>
                  </a:cubicBezTo>
                  <a:lnTo>
                    <a:pt x="306" y="41"/>
                  </a:lnTo>
                  <a:cubicBezTo>
                    <a:pt x="306" y="41"/>
                    <a:pt x="305" y="42"/>
                    <a:pt x="305" y="44"/>
                  </a:cubicBezTo>
                  <a:lnTo>
                    <a:pt x="304" y="44"/>
                  </a:lnTo>
                  <a:close/>
                  <a:moveTo>
                    <a:pt x="305" y="40"/>
                  </a:moveTo>
                  <a:lnTo>
                    <a:pt x="305" y="40"/>
                  </a:lnTo>
                  <a:lnTo>
                    <a:pt x="305" y="40"/>
                  </a:lnTo>
                  <a:close/>
                  <a:moveTo>
                    <a:pt x="305" y="40"/>
                  </a:moveTo>
                  <a:cubicBezTo>
                    <a:pt x="309" y="34"/>
                    <a:pt x="313" y="29"/>
                    <a:pt x="316" y="24"/>
                  </a:cubicBezTo>
                  <a:lnTo>
                    <a:pt x="317" y="24"/>
                  </a:lnTo>
                  <a:cubicBezTo>
                    <a:pt x="315" y="30"/>
                    <a:pt x="311" y="35"/>
                    <a:pt x="306" y="41"/>
                  </a:cubicBezTo>
                  <a:lnTo>
                    <a:pt x="305" y="40"/>
                  </a:lnTo>
                  <a:close/>
                  <a:moveTo>
                    <a:pt x="316" y="24"/>
                  </a:moveTo>
                  <a:cubicBezTo>
                    <a:pt x="319" y="18"/>
                    <a:pt x="320" y="13"/>
                    <a:pt x="320" y="6"/>
                  </a:cubicBezTo>
                  <a:lnTo>
                    <a:pt x="321" y="6"/>
                  </a:lnTo>
                  <a:cubicBezTo>
                    <a:pt x="322" y="13"/>
                    <a:pt x="320" y="19"/>
                    <a:pt x="317" y="24"/>
                  </a:cubicBezTo>
                  <a:lnTo>
                    <a:pt x="316" y="24"/>
                  </a:lnTo>
                  <a:close/>
                  <a:moveTo>
                    <a:pt x="321" y="6"/>
                  </a:moveTo>
                  <a:lnTo>
                    <a:pt x="321" y="6"/>
                  </a:lnTo>
                  <a:lnTo>
                    <a:pt x="321" y="6"/>
                  </a:lnTo>
                  <a:close/>
                  <a:moveTo>
                    <a:pt x="320" y="6"/>
                  </a:moveTo>
                  <a:cubicBezTo>
                    <a:pt x="320" y="6"/>
                    <a:pt x="320" y="6"/>
                    <a:pt x="319" y="5"/>
                  </a:cubicBezTo>
                  <a:lnTo>
                    <a:pt x="320" y="4"/>
                  </a:lnTo>
                  <a:cubicBezTo>
                    <a:pt x="321" y="5"/>
                    <a:pt x="321" y="5"/>
                    <a:pt x="321" y="6"/>
                  </a:cubicBezTo>
                  <a:lnTo>
                    <a:pt x="320" y="6"/>
                  </a:lnTo>
                  <a:close/>
                  <a:moveTo>
                    <a:pt x="319" y="5"/>
                  </a:moveTo>
                  <a:cubicBezTo>
                    <a:pt x="319" y="5"/>
                    <a:pt x="318" y="4"/>
                    <a:pt x="317" y="3"/>
                  </a:cubicBezTo>
                  <a:lnTo>
                    <a:pt x="318" y="2"/>
                  </a:lnTo>
                  <a:cubicBezTo>
                    <a:pt x="319" y="3"/>
                    <a:pt x="319" y="4"/>
                    <a:pt x="320" y="4"/>
                  </a:cubicBezTo>
                  <a:lnTo>
                    <a:pt x="319" y="5"/>
                  </a:lnTo>
                  <a:close/>
                  <a:moveTo>
                    <a:pt x="317" y="3"/>
                  </a:moveTo>
                  <a:lnTo>
                    <a:pt x="317" y="3"/>
                  </a:lnTo>
                  <a:lnTo>
                    <a:pt x="317" y="3"/>
                  </a:lnTo>
                  <a:close/>
                  <a:moveTo>
                    <a:pt x="317" y="3"/>
                  </a:moveTo>
                  <a:cubicBezTo>
                    <a:pt x="314" y="1"/>
                    <a:pt x="310" y="2"/>
                    <a:pt x="306" y="3"/>
                  </a:cubicBezTo>
                  <a:lnTo>
                    <a:pt x="305" y="1"/>
                  </a:lnTo>
                  <a:cubicBezTo>
                    <a:pt x="310" y="0"/>
                    <a:pt x="314" y="0"/>
                    <a:pt x="318" y="2"/>
                  </a:cubicBezTo>
                  <a:lnTo>
                    <a:pt x="317" y="3"/>
                  </a:lnTo>
                  <a:close/>
                  <a:moveTo>
                    <a:pt x="306" y="3"/>
                  </a:moveTo>
                  <a:cubicBezTo>
                    <a:pt x="304" y="3"/>
                    <a:pt x="302" y="3"/>
                    <a:pt x="300" y="3"/>
                  </a:cubicBezTo>
                  <a:lnTo>
                    <a:pt x="300" y="2"/>
                  </a:lnTo>
                  <a:cubicBezTo>
                    <a:pt x="302" y="2"/>
                    <a:pt x="303" y="2"/>
                    <a:pt x="305" y="1"/>
                  </a:cubicBezTo>
                  <a:lnTo>
                    <a:pt x="306" y="3"/>
                  </a:lnTo>
                  <a:close/>
                  <a:moveTo>
                    <a:pt x="300" y="2"/>
                  </a:moveTo>
                  <a:lnTo>
                    <a:pt x="300" y="2"/>
                  </a:lnTo>
                  <a:lnTo>
                    <a:pt x="300" y="3"/>
                  </a:lnTo>
                  <a:lnTo>
                    <a:pt x="300" y="2"/>
                  </a:lnTo>
                  <a:close/>
                  <a:moveTo>
                    <a:pt x="300" y="3"/>
                  </a:moveTo>
                  <a:cubicBezTo>
                    <a:pt x="295" y="4"/>
                    <a:pt x="292" y="6"/>
                    <a:pt x="290" y="8"/>
                  </a:cubicBezTo>
                  <a:lnTo>
                    <a:pt x="289" y="6"/>
                  </a:lnTo>
                  <a:cubicBezTo>
                    <a:pt x="291" y="5"/>
                    <a:pt x="294" y="2"/>
                    <a:pt x="300" y="2"/>
                  </a:cubicBezTo>
                  <a:lnTo>
                    <a:pt x="300" y="3"/>
                  </a:lnTo>
                  <a:close/>
                  <a:moveTo>
                    <a:pt x="290" y="8"/>
                  </a:moveTo>
                  <a:cubicBezTo>
                    <a:pt x="287" y="9"/>
                    <a:pt x="285" y="11"/>
                    <a:pt x="282" y="10"/>
                  </a:cubicBezTo>
                  <a:lnTo>
                    <a:pt x="282" y="9"/>
                  </a:lnTo>
                  <a:cubicBezTo>
                    <a:pt x="285" y="9"/>
                    <a:pt x="287" y="8"/>
                    <a:pt x="289" y="6"/>
                  </a:cubicBezTo>
                  <a:lnTo>
                    <a:pt x="290" y="8"/>
                  </a:lnTo>
                  <a:close/>
                  <a:moveTo>
                    <a:pt x="282" y="10"/>
                  </a:moveTo>
                  <a:lnTo>
                    <a:pt x="282" y="10"/>
                  </a:lnTo>
                  <a:lnTo>
                    <a:pt x="282" y="9"/>
                  </a:lnTo>
                  <a:lnTo>
                    <a:pt x="282" y="10"/>
                  </a:lnTo>
                  <a:close/>
                  <a:moveTo>
                    <a:pt x="282" y="10"/>
                  </a:moveTo>
                  <a:lnTo>
                    <a:pt x="282" y="10"/>
                  </a:lnTo>
                  <a:lnTo>
                    <a:pt x="282" y="9"/>
                  </a:lnTo>
                  <a:lnTo>
                    <a:pt x="282" y="9"/>
                  </a:lnTo>
                  <a:lnTo>
                    <a:pt x="282" y="10"/>
                  </a:lnTo>
                  <a:close/>
                  <a:moveTo>
                    <a:pt x="282" y="9"/>
                  </a:moveTo>
                  <a:lnTo>
                    <a:pt x="282" y="9"/>
                  </a:lnTo>
                  <a:lnTo>
                    <a:pt x="282" y="9"/>
                  </a:lnTo>
                  <a:close/>
                  <a:moveTo>
                    <a:pt x="282" y="10"/>
                  </a:moveTo>
                  <a:cubicBezTo>
                    <a:pt x="282" y="10"/>
                    <a:pt x="282" y="10"/>
                    <a:pt x="282" y="10"/>
                  </a:cubicBezTo>
                  <a:lnTo>
                    <a:pt x="282" y="9"/>
                  </a:lnTo>
                  <a:cubicBezTo>
                    <a:pt x="282" y="9"/>
                    <a:pt x="282" y="9"/>
                    <a:pt x="282" y="9"/>
                  </a:cubicBezTo>
                  <a:lnTo>
                    <a:pt x="282" y="10"/>
                  </a:lnTo>
                  <a:close/>
                  <a:moveTo>
                    <a:pt x="282" y="10"/>
                  </a:moveTo>
                  <a:cubicBezTo>
                    <a:pt x="281" y="10"/>
                    <a:pt x="281" y="10"/>
                    <a:pt x="280" y="10"/>
                  </a:cubicBezTo>
                  <a:lnTo>
                    <a:pt x="280" y="9"/>
                  </a:lnTo>
                  <a:cubicBezTo>
                    <a:pt x="281" y="9"/>
                    <a:pt x="281" y="9"/>
                    <a:pt x="282" y="9"/>
                  </a:cubicBezTo>
                  <a:lnTo>
                    <a:pt x="282" y="10"/>
                  </a:lnTo>
                  <a:close/>
                  <a:moveTo>
                    <a:pt x="280" y="10"/>
                  </a:moveTo>
                  <a:cubicBezTo>
                    <a:pt x="277" y="10"/>
                    <a:pt x="270" y="12"/>
                    <a:pt x="264" y="20"/>
                  </a:cubicBezTo>
                  <a:lnTo>
                    <a:pt x="263" y="19"/>
                  </a:lnTo>
                  <a:cubicBezTo>
                    <a:pt x="270" y="11"/>
                    <a:pt x="276" y="9"/>
                    <a:pt x="280" y="9"/>
                  </a:cubicBezTo>
                  <a:lnTo>
                    <a:pt x="280" y="10"/>
                  </a:lnTo>
                  <a:close/>
                  <a:moveTo>
                    <a:pt x="264" y="20"/>
                  </a:moveTo>
                  <a:lnTo>
                    <a:pt x="264" y="20"/>
                  </a:lnTo>
                  <a:lnTo>
                    <a:pt x="264" y="20"/>
                  </a:lnTo>
                  <a:lnTo>
                    <a:pt x="264" y="19"/>
                  </a:lnTo>
                  <a:lnTo>
                    <a:pt x="264" y="20"/>
                  </a:lnTo>
                  <a:close/>
                  <a:moveTo>
                    <a:pt x="264" y="20"/>
                  </a:moveTo>
                  <a:lnTo>
                    <a:pt x="264" y="20"/>
                  </a:lnTo>
                  <a:lnTo>
                    <a:pt x="264" y="19"/>
                  </a:lnTo>
                  <a:lnTo>
                    <a:pt x="264" y="19"/>
                  </a:lnTo>
                  <a:lnTo>
                    <a:pt x="264" y="20"/>
                  </a:lnTo>
                  <a:close/>
                  <a:moveTo>
                    <a:pt x="264" y="19"/>
                  </a:moveTo>
                  <a:lnTo>
                    <a:pt x="264" y="19"/>
                  </a:lnTo>
                  <a:lnTo>
                    <a:pt x="264" y="19"/>
                  </a:lnTo>
                  <a:close/>
                  <a:moveTo>
                    <a:pt x="264" y="20"/>
                  </a:moveTo>
                  <a:cubicBezTo>
                    <a:pt x="262" y="20"/>
                    <a:pt x="261" y="19"/>
                    <a:pt x="260" y="19"/>
                  </a:cubicBezTo>
                  <a:lnTo>
                    <a:pt x="261" y="17"/>
                  </a:lnTo>
                  <a:cubicBezTo>
                    <a:pt x="262" y="18"/>
                    <a:pt x="263" y="18"/>
                    <a:pt x="264" y="19"/>
                  </a:cubicBezTo>
                  <a:lnTo>
                    <a:pt x="264" y="20"/>
                  </a:lnTo>
                  <a:close/>
                  <a:moveTo>
                    <a:pt x="260" y="19"/>
                  </a:moveTo>
                  <a:cubicBezTo>
                    <a:pt x="259" y="18"/>
                    <a:pt x="258" y="18"/>
                    <a:pt x="256" y="17"/>
                  </a:cubicBezTo>
                  <a:lnTo>
                    <a:pt x="257" y="16"/>
                  </a:lnTo>
                  <a:cubicBezTo>
                    <a:pt x="258" y="16"/>
                    <a:pt x="259" y="17"/>
                    <a:pt x="261" y="17"/>
                  </a:cubicBezTo>
                  <a:lnTo>
                    <a:pt x="260" y="19"/>
                  </a:lnTo>
                  <a:close/>
                  <a:moveTo>
                    <a:pt x="256" y="17"/>
                  </a:moveTo>
                  <a:cubicBezTo>
                    <a:pt x="250" y="15"/>
                    <a:pt x="243" y="13"/>
                    <a:pt x="236" y="12"/>
                  </a:cubicBezTo>
                  <a:lnTo>
                    <a:pt x="237" y="11"/>
                  </a:lnTo>
                  <a:cubicBezTo>
                    <a:pt x="243" y="12"/>
                    <a:pt x="250" y="14"/>
                    <a:pt x="257" y="16"/>
                  </a:cubicBezTo>
                  <a:lnTo>
                    <a:pt x="256" y="17"/>
                  </a:lnTo>
                  <a:close/>
                  <a:moveTo>
                    <a:pt x="237" y="11"/>
                  </a:moveTo>
                  <a:lnTo>
                    <a:pt x="237" y="11"/>
                  </a:lnTo>
                  <a:lnTo>
                    <a:pt x="237" y="11"/>
                  </a:lnTo>
                  <a:lnTo>
                    <a:pt x="237"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 name="Freeform 6">
              <a:extLst>
                <a:ext uri="{FF2B5EF4-FFF2-40B4-BE49-F238E27FC236}">
                  <a16:creationId xmlns:a16="http://schemas.microsoft.com/office/drawing/2014/main" id="{E33E9DF7-4FF1-4098-B13A-FF032AA3EEA2}"/>
                </a:ext>
              </a:extLst>
            </p:cNvPr>
            <p:cNvSpPr>
              <a:spLocks/>
            </p:cNvSpPr>
            <p:nvPr/>
          </p:nvSpPr>
          <p:spPr bwMode="auto">
            <a:xfrm>
              <a:off x="2316" y="1279"/>
              <a:ext cx="151" cy="84"/>
            </a:xfrm>
            <a:custGeom>
              <a:avLst/>
              <a:gdLst>
                <a:gd name="T0" fmla="*/ 25 w 27"/>
                <a:gd name="T1" fmla="*/ 7 h 15"/>
                <a:gd name="T2" fmla="*/ 14 w 27"/>
                <a:gd name="T3" fmla="*/ 3 h 15"/>
                <a:gd name="T4" fmla="*/ 3 w 27"/>
                <a:gd name="T5" fmla="*/ 9 h 15"/>
                <a:gd name="T6" fmla="*/ 4 w 27"/>
                <a:gd name="T7" fmla="*/ 12 h 15"/>
                <a:gd name="T8" fmla="*/ 24 w 27"/>
                <a:gd name="T9" fmla="*/ 14 h 15"/>
                <a:gd name="T10" fmla="*/ 25 w 27"/>
                <a:gd name="T11" fmla="*/ 7 h 15"/>
              </a:gdLst>
              <a:ahLst/>
              <a:cxnLst>
                <a:cxn ang="0">
                  <a:pos x="T0" y="T1"/>
                </a:cxn>
                <a:cxn ang="0">
                  <a:pos x="T2" y="T3"/>
                </a:cxn>
                <a:cxn ang="0">
                  <a:pos x="T4" y="T5"/>
                </a:cxn>
                <a:cxn ang="0">
                  <a:pos x="T6" y="T7"/>
                </a:cxn>
                <a:cxn ang="0">
                  <a:pos x="T8" y="T9"/>
                </a:cxn>
                <a:cxn ang="0">
                  <a:pos x="T10" y="T11"/>
                </a:cxn>
              </a:cxnLst>
              <a:rect l="0" t="0" r="r" b="b"/>
              <a:pathLst>
                <a:path w="27" h="15">
                  <a:moveTo>
                    <a:pt x="25" y="7"/>
                  </a:moveTo>
                  <a:cubicBezTo>
                    <a:pt x="23" y="2"/>
                    <a:pt x="18" y="0"/>
                    <a:pt x="14" y="3"/>
                  </a:cubicBezTo>
                  <a:cubicBezTo>
                    <a:pt x="10" y="5"/>
                    <a:pt x="6" y="6"/>
                    <a:pt x="3" y="9"/>
                  </a:cubicBezTo>
                  <a:cubicBezTo>
                    <a:pt x="0" y="10"/>
                    <a:pt x="2" y="12"/>
                    <a:pt x="4" y="12"/>
                  </a:cubicBezTo>
                  <a:cubicBezTo>
                    <a:pt x="10" y="14"/>
                    <a:pt x="17" y="15"/>
                    <a:pt x="24" y="14"/>
                  </a:cubicBezTo>
                  <a:cubicBezTo>
                    <a:pt x="26" y="14"/>
                    <a:pt x="27" y="10"/>
                    <a:pt x="25"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 name="Freeform 7">
              <a:extLst>
                <a:ext uri="{FF2B5EF4-FFF2-40B4-BE49-F238E27FC236}">
                  <a16:creationId xmlns:a16="http://schemas.microsoft.com/office/drawing/2014/main" id="{7299BF0F-D606-70AC-F78F-B2B7369B9BEE}"/>
                </a:ext>
              </a:extLst>
            </p:cNvPr>
            <p:cNvSpPr>
              <a:spLocks noEditPoints="1"/>
            </p:cNvSpPr>
            <p:nvPr/>
          </p:nvSpPr>
          <p:spPr bwMode="auto">
            <a:xfrm>
              <a:off x="2321" y="1285"/>
              <a:ext cx="146" cy="84"/>
            </a:xfrm>
            <a:custGeom>
              <a:avLst/>
              <a:gdLst>
                <a:gd name="T0" fmla="*/ 23 w 26"/>
                <a:gd name="T1" fmla="*/ 5 h 15"/>
                <a:gd name="T2" fmla="*/ 25 w 26"/>
                <a:gd name="T3" fmla="*/ 6 h 15"/>
                <a:gd name="T4" fmla="*/ 24 w 26"/>
                <a:gd name="T5" fmla="*/ 4 h 15"/>
                <a:gd name="T6" fmla="*/ 24 w 26"/>
                <a:gd name="T7" fmla="*/ 5 h 15"/>
                <a:gd name="T8" fmla="*/ 23 w 26"/>
                <a:gd name="T9" fmla="*/ 5 h 15"/>
                <a:gd name="T10" fmla="*/ 20 w 26"/>
                <a:gd name="T11" fmla="*/ 0 h 15"/>
                <a:gd name="T12" fmla="*/ 23 w 26"/>
                <a:gd name="T13" fmla="*/ 5 h 15"/>
                <a:gd name="T14" fmla="*/ 14 w 26"/>
                <a:gd name="T15" fmla="*/ 2 h 15"/>
                <a:gd name="T16" fmla="*/ 20 w 26"/>
                <a:gd name="T17" fmla="*/ 0 h 15"/>
                <a:gd name="T18" fmla="*/ 14 w 26"/>
                <a:gd name="T19" fmla="*/ 2 h 15"/>
                <a:gd name="T20" fmla="*/ 13 w 26"/>
                <a:gd name="T21" fmla="*/ 1 h 15"/>
                <a:gd name="T22" fmla="*/ 14 w 26"/>
                <a:gd name="T23" fmla="*/ 2 h 15"/>
                <a:gd name="T24" fmla="*/ 13 w 26"/>
                <a:gd name="T25" fmla="*/ 1 h 15"/>
                <a:gd name="T26" fmla="*/ 13 w 26"/>
                <a:gd name="T27" fmla="*/ 1 h 15"/>
                <a:gd name="T28" fmla="*/ 8 w 26"/>
                <a:gd name="T29" fmla="*/ 5 h 15"/>
                <a:gd name="T30" fmla="*/ 13 w 26"/>
                <a:gd name="T31" fmla="*/ 1 h 15"/>
                <a:gd name="T32" fmla="*/ 8 w 26"/>
                <a:gd name="T33" fmla="*/ 5 h 15"/>
                <a:gd name="T34" fmla="*/ 1 w 26"/>
                <a:gd name="T35" fmla="*/ 7 h 15"/>
                <a:gd name="T36" fmla="*/ 8 w 26"/>
                <a:gd name="T37" fmla="*/ 5 h 15"/>
                <a:gd name="T38" fmla="*/ 2 w 26"/>
                <a:gd name="T39" fmla="*/ 8 h 15"/>
                <a:gd name="T40" fmla="*/ 2 w 26"/>
                <a:gd name="T41" fmla="*/ 8 h 15"/>
                <a:gd name="T42" fmla="*/ 0 w 26"/>
                <a:gd name="T43" fmla="*/ 8 h 15"/>
                <a:gd name="T44" fmla="*/ 2 w 26"/>
                <a:gd name="T45" fmla="*/ 8 h 15"/>
                <a:gd name="T46" fmla="*/ 1 w 26"/>
                <a:gd name="T47" fmla="*/ 10 h 15"/>
                <a:gd name="T48" fmla="*/ 0 w 26"/>
                <a:gd name="T49" fmla="*/ 8 h 15"/>
                <a:gd name="T50" fmla="*/ 1 w 26"/>
                <a:gd name="T51" fmla="*/ 10 h 15"/>
                <a:gd name="T52" fmla="*/ 0 w 26"/>
                <a:gd name="T53" fmla="*/ 11 h 15"/>
                <a:gd name="T54" fmla="*/ 1 w 26"/>
                <a:gd name="T55" fmla="*/ 10 h 15"/>
                <a:gd name="T56" fmla="*/ 3 w 26"/>
                <a:gd name="T57" fmla="*/ 11 h 15"/>
                <a:gd name="T58" fmla="*/ 0 w 26"/>
                <a:gd name="T59" fmla="*/ 11 h 15"/>
                <a:gd name="T60" fmla="*/ 3 w 26"/>
                <a:gd name="T61" fmla="*/ 11 h 15"/>
                <a:gd name="T62" fmla="*/ 3 w 26"/>
                <a:gd name="T63" fmla="*/ 11 h 15"/>
                <a:gd name="T64" fmla="*/ 3 w 26"/>
                <a:gd name="T65" fmla="*/ 11 h 15"/>
                <a:gd name="T66" fmla="*/ 3 w 26"/>
                <a:gd name="T67" fmla="*/ 12 h 15"/>
                <a:gd name="T68" fmla="*/ 3 w 26"/>
                <a:gd name="T69" fmla="*/ 12 h 15"/>
                <a:gd name="T70" fmla="*/ 3 w 26"/>
                <a:gd name="T71" fmla="*/ 11 h 15"/>
                <a:gd name="T72" fmla="*/ 3 w 26"/>
                <a:gd name="T73" fmla="*/ 11 h 15"/>
                <a:gd name="T74" fmla="*/ 5 w 26"/>
                <a:gd name="T75" fmla="*/ 12 h 15"/>
                <a:gd name="T76" fmla="*/ 3 w 26"/>
                <a:gd name="T77" fmla="*/ 11 h 15"/>
                <a:gd name="T78" fmla="*/ 23 w 26"/>
                <a:gd name="T79" fmla="*/ 13 h 15"/>
                <a:gd name="T80" fmla="*/ 5 w 26"/>
                <a:gd name="T81" fmla="*/ 12 h 15"/>
                <a:gd name="T82" fmla="*/ 23 w 26"/>
                <a:gd name="T83" fmla="*/ 13 h 15"/>
                <a:gd name="T84" fmla="*/ 24 w 26"/>
                <a:gd name="T85" fmla="*/ 14 h 15"/>
                <a:gd name="T86" fmla="*/ 23 w 26"/>
                <a:gd name="T87" fmla="*/ 13 h 15"/>
                <a:gd name="T88" fmla="*/ 24 w 26"/>
                <a:gd name="T89" fmla="*/ 11 h 15"/>
                <a:gd name="T90" fmla="*/ 24 w 26"/>
                <a:gd name="T91" fmla="*/ 14 h 15"/>
                <a:gd name="T92" fmla="*/ 24 w 26"/>
                <a:gd name="T93" fmla="*/ 11 h 15"/>
                <a:gd name="T94" fmla="*/ 26 w 26"/>
                <a:gd name="T95" fmla="*/ 9 h 15"/>
                <a:gd name="T96" fmla="*/ 24 w 26"/>
                <a:gd name="T97" fmla="*/ 11 h 15"/>
                <a:gd name="T98" fmla="*/ 24 w 26"/>
                <a:gd name="T99" fmla="*/ 6 h 15"/>
                <a:gd name="T100" fmla="*/ 26 w 26"/>
                <a:gd name="T101" fmla="*/ 9 h 15"/>
                <a:gd name="T102" fmla="*/ 24 w 26"/>
                <a:gd name="T103" fmla="*/ 6 h 15"/>
                <a:gd name="T104" fmla="*/ 24 w 26"/>
                <a:gd name="T10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15">
                  <a:moveTo>
                    <a:pt x="24" y="6"/>
                  </a:moveTo>
                  <a:cubicBezTo>
                    <a:pt x="24" y="6"/>
                    <a:pt x="23" y="6"/>
                    <a:pt x="23" y="5"/>
                  </a:cubicBezTo>
                  <a:lnTo>
                    <a:pt x="24" y="4"/>
                  </a:lnTo>
                  <a:cubicBezTo>
                    <a:pt x="24" y="5"/>
                    <a:pt x="25" y="5"/>
                    <a:pt x="25" y="6"/>
                  </a:cubicBezTo>
                  <a:lnTo>
                    <a:pt x="24" y="6"/>
                  </a:lnTo>
                  <a:close/>
                  <a:moveTo>
                    <a:pt x="24" y="4"/>
                  </a:moveTo>
                  <a:lnTo>
                    <a:pt x="24" y="4"/>
                  </a:lnTo>
                  <a:lnTo>
                    <a:pt x="24" y="5"/>
                  </a:lnTo>
                  <a:lnTo>
                    <a:pt x="24" y="4"/>
                  </a:lnTo>
                  <a:close/>
                  <a:moveTo>
                    <a:pt x="23" y="5"/>
                  </a:moveTo>
                  <a:cubicBezTo>
                    <a:pt x="22" y="3"/>
                    <a:pt x="21" y="2"/>
                    <a:pt x="19" y="2"/>
                  </a:cubicBezTo>
                  <a:lnTo>
                    <a:pt x="20" y="0"/>
                  </a:lnTo>
                  <a:cubicBezTo>
                    <a:pt x="21" y="1"/>
                    <a:pt x="23" y="2"/>
                    <a:pt x="24" y="4"/>
                  </a:cubicBezTo>
                  <a:lnTo>
                    <a:pt x="23" y="5"/>
                  </a:lnTo>
                  <a:close/>
                  <a:moveTo>
                    <a:pt x="19" y="2"/>
                  </a:moveTo>
                  <a:cubicBezTo>
                    <a:pt x="18" y="1"/>
                    <a:pt x="16" y="1"/>
                    <a:pt x="14" y="2"/>
                  </a:cubicBezTo>
                  <a:lnTo>
                    <a:pt x="14" y="0"/>
                  </a:lnTo>
                  <a:cubicBezTo>
                    <a:pt x="16" y="0"/>
                    <a:pt x="18" y="0"/>
                    <a:pt x="20" y="0"/>
                  </a:cubicBezTo>
                  <a:lnTo>
                    <a:pt x="19" y="2"/>
                  </a:lnTo>
                  <a:close/>
                  <a:moveTo>
                    <a:pt x="14" y="2"/>
                  </a:moveTo>
                  <a:cubicBezTo>
                    <a:pt x="14" y="2"/>
                    <a:pt x="14" y="2"/>
                    <a:pt x="13" y="2"/>
                  </a:cubicBezTo>
                  <a:lnTo>
                    <a:pt x="13" y="1"/>
                  </a:lnTo>
                  <a:cubicBezTo>
                    <a:pt x="13" y="1"/>
                    <a:pt x="13" y="1"/>
                    <a:pt x="14" y="0"/>
                  </a:cubicBezTo>
                  <a:lnTo>
                    <a:pt x="14" y="2"/>
                  </a:lnTo>
                  <a:close/>
                  <a:moveTo>
                    <a:pt x="13" y="1"/>
                  </a:moveTo>
                  <a:lnTo>
                    <a:pt x="13" y="1"/>
                  </a:lnTo>
                  <a:lnTo>
                    <a:pt x="13" y="2"/>
                  </a:lnTo>
                  <a:lnTo>
                    <a:pt x="13" y="1"/>
                  </a:lnTo>
                  <a:close/>
                  <a:moveTo>
                    <a:pt x="13" y="2"/>
                  </a:moveTo>
                  <a:cubicBezTo>
                    <a:pt x="11" y="3"/>
                    <a:pt x="10" y="4"/>
                    <a:pt x="8" y="5"/>
                  </a:cubicBezTo>
                  <a:lnTo>
                    <a:pt x="7" y="4"/>
                  </a:lnTo>
                  <a:cubicBezTo>
                    <a:pt x="9" y="3"/>
                    <a:pt x="11" y="2"/>
                    <a:pt x="13" y="1"/>
                  </a:cubicBezTo>
                  <a:lnTo>
                    <a:pt x="13" y="2"/>
                  </a:lnTo>
                  <a:close/>
                  <a:moveTo>
                    <a:pt x="8" y="5"/>
                  </a:moveTo>
                  <a:cubicBezTo>
                    <a:pt x="6" y="6"/>
                    <a:pt x="4" y="7"/>
                    <a:pt x="2" y="8"/>
                  </a:cubicBezTo>
                  <a:lnTo>
                    <a:pt x="1" y="7"/>
                  </a:lnTo>
                  <a:cubicBezTo>
                    <a:pt x="3" y="6"/>
                    <a:pt x="5" y="5"/>
                    <a:pt x="7" y="4"/>
                  </a:cubicBezTo>
                  <a:lnTo>
                    <a:pt x="8" y="5"/>
                  </a:lnTo>
                  <a:close/>
                  <a:moveTo>
                    <a:pt x="2" y="8"/>
                  </a:moveTo>
                  <a:lnTo>
                    <a:pt x="2" y="8"/>
                  </a:lnTo>
                  <a:lnTo>
                    <a:pt x="2" y="8"/>
                  </a:lnTo>
                  <a:close/>
                  <a:moveTo>
                    <a:pt x="2" y="8"/>
                  </a:moveTo>
                  <a:cubicBezTo>
                    <a:pt x="2" y="9"/>
                    <a:pt x="1" y="9"/>
                    <a:pt x="1" y="9"/>
                  </a:cubicBezTo>
                  <a:lnTo>
                    <a:pt x="0" y="8"/>
                  </a:lnTo>
                  <a:cubicBezTo>
                    <a:pt x="0" y="8"/>
                    <a:pt x="1" y="7"/>
                    <a:pt x="1" y="7"/>
                  </a:cubicBezTo>
                  <a:lnTo>
                    <a:pt x="2" y="8"/>
                  </a:lnTo>
                  <a:close/>
                  <a:moveTo>
                    <a:pt x="1" y="9"/>
                  </a:moveTo>
                  <a:cubicBezTo>
                    <a:pt x="1" y="9"/>
                    <a:pt x="1" y="9"/>
                    <a:pt x="1" y="10"/>
                  </a:cubicBezTo>
                  <a:lnTo>
                    <a:pt x="0" y="10"/>
                  </a:lnTo>
                  <a:cubicBezTo>
                    <a:pt x="0" y="9"/>
                    <a:pt x="0" y="9"/>
                    <a:pt x="0" y="8"/>
                  </a:cubicBezTo>
                  <a:lnTo>
                    <a:pt x="1" y="9"/>
                  </a:lnTo>
                  <a:close/>
                  <a:moveTo>
                    <a:pt x="1" y="10"/>
                  </a:moveTo>
                  <a:cubicBezTo>
                    <a:pt x="1" y="10"/>
                    <a:pt x="1" y="10"/>
                    <a:pt x="1" y="10"/>
                  </a:cubicBezTo>
                  <a:lnTo>
                    <a:pt x="0" y="11"/>
                  </a:lnTo>
                  <a:cubicBezTo>
                    <a:pt x="0" y="11"/>
                    <a:pt x="0" y="10"/>
                    <a:pt x="0" y="10"/>
                  </a:cubicBezTo>
                  <a:lnTo>
                    <a:pt x="1" y="10"/>
                  </a:lnTo>
                  <a:close/>
                  <a:moveTo>
                    <a:pt x="1" y="10"/>
                  </a:moveTo>
                  <a:cubicBezTo>
                    <a:pt x="2" y="10"/>
                    <a:pt x="2" y="11"/>
                    <a:pt x="3" y="11"/>
                  </a:cubicBezTo>
                  <a:lnTo>
                    <a:pt x="3" y="12"/>
                  </a:lnTo>
                  <a:cubicBezTo>
                    <a:pt x="2" y="12"/>
                    <a:pt x="1" y="12"/>
                    <a:pt x="0" y="11"/>
                  </a:cubicBezTo>
                  <a:lnTo>
                    <a:pt x="1" y="10"/>
                  </a:lnTo>
                  <a:close/>
                  <a:moveTo>
                    <a:pt x="3" y="11"/>
                  </a:moveTo>
                  <a:lnTo>
                    <a:pt x="3" y="11"/>
                  </a:lnTo>
                  <a:lnTo>
                    <a:pt x="3" y="11"/>
                  </a:lnTo>
                  <a:close/>
                  <a:moveTo>
                    <a:pt x="3" y="11"/>
                  </a:moveTo>
                  <a:lnTo>
                    <a:pt x="3" y="11"/>
                  </a:lnTo>
                  <a:lnTo>
                    <a:pt x="3" y="12"/>
                  </a:lnTo>
                  <a:lnTo>
                    <a:pt x="3" y="12"/>
                  </a:lnTo>
                  <a:lnTo>
                    <a:pt x="3" y="11"/>
                  </a:lnTo>
                  <a:close/>
                  <a:moveTo>
                    <a:pt x="3" y="12"/>
                  </a:moveTo>
                  <a:lnTo>
                    <a:pt x="3" y="12"/>
                  </a:lnTo>
                  <a:lnTo>
                    <a:pt x="3" y="11"/>
                  </a:lnTo>
                  <a:lnTo>
                    <a:pt x="3" y="12"/>
                  </a:lnTo>
                  <a:close/>
                  <a:moveTo>
                    <a:pt x="3" y="11"/>
                  </a:moveTo>
                  <a:cubicBezTo>
                    <a:pt x="4" y="11"/>
                    <a:pt x="4" y="11"/>
                    <a:pt x="5" y="11"/>
                  </a:cubicBezTo>
                  <a:lnTo>
                    <a:pt x="5" y="12"/>
                  </a:lnTo>
                  <a:cubicBezTo>
                    <a:pt x="4" y="12"/>
                    <a:pt x="3" y="12"/>
                    <a:pt x="3" y="12"/>
                  </a:cubicBezTo>
                  <a:lnTo>
                    <a:pt x="3" y="11"/>
                  </a:lnTo>
                  <a:close/>
                  <a:moveTo>
                    <a:pt x="5" y="11"/>
                  </a:moveTo>
                  <a:cubicBezTo>
                    <a:pt x="11" y="12"/>
                    <a:pt x="17" y="13"/>
                    <a:pt x="23" y="13"/>
                  </a:cubicBezTo>
                  <a:lnTo>
                    <a:pt x="23" y="14"/>
                  </a:lnTo>
                  <a:cubicBezTo>
                    <a:pt x="17" y="15"/>
                    <a:pt x="11" y="14"/>
                    <a:pt x="5" y="12"/>
                  </a:cubicBezTo>
                  <a:lnTo>
                    <a:pt x="5" y="11"/>
                  </a:lnTo>
                  <a:close/>
                  <a:moveTo>
                    <a:pt x="23" y="13"/>
                  </a:moveTo>
                  <a:cubicBezTo>
                    <a:pt x="23" y="13"/>
                    <a:pt x="23" y="13"/>
                    <a:pt x="23" y="13"/>
                  </a:cubicBezTo>
                  <a:lnTo>
                    <a:pt x="24" y="14"/>
                  </a:lnTo>
                  <a:cubicBezTo>
                    <a:pt x="23" y="14"/>
                    <a:pt x="23" y="14"/>
                    <a:pt x="23" y="14"/>
                  </a:cubicBezTo>
                  <a:lnTo>
                    <a:pt x="23" y="13"/>
                  </a:lnTo>
                  <a:close/>
                  <a:moveTo>
                    <a:pt x="23" y="13"/>
                  </a:moveTo>
                  <a:cubicBezTo>
                    <a:pt x="24" y="12"/>
                    <a:pt x="24" y="12"/>
                    <a:pt x="24" y="11"/>
                  </a:cubicBezTo>
                  <a:lnTo>
                    <a:pt x="25" y="12"/>
                  </a:lnTo>
                  <a:cubicBezTo>
                    <a:pt x="25" y="13"/>
                    <a:pt x="25" y="13"/>
                    <a:pt x="24" y="14"/>
                  </a:cubicBezTo>
                  <a:lnTo>
                    <a:pt x="23" y="13"/>
                  </a:lnTo>
                  <a:close/>
                  <a:moveTo>
                    <a:pt x="24" y="11"/>
                  </a:moveTo>
                  <a:cubicBezTo>
                    <a:pt x="24" y="11"/>
                    <a:pt x="24" y="10"/>
                    <a:pt x="24" y="9"/>
                  </a:cubicBezTo>
                  <a:lnTo>
                    <a:pt x="26" y="9"/>
                  </a:lnTo>
                  <a:cubicBezTo>
                    <a:pt x="26" y="10"/>
                    <a:pt x="26" y="11"/>
                    <a:pt x="25" y="12"/>
                  </a:cubicBezTo>
                  <a:lnTo>
                    <a:pt x="24" y="11"/>
                  </a:lnTo>
                  <a:close/>
                  <a:moveTo>
                    <a:pt x="24" y="9"/>
                  </a:moveTo>
                  <a:cubicBezTo>
                    <a:pt x="24" y="8"/>
                    <a:pt x="24" y="7"/>
                    <a:pt x="24" y="6"/>
                  </a:cubicBezTo>
                  <a:lnTo>
                    <a:pt x="25" y="6"/>
                  </a:lnTo>
                  <a:cubicBezTo>
                    <a:pt x="25" y="7"/>
                    <a:pt x="26" y="8"/>
                    <a:pt x="26" y="9"/>
                  </a:cubicBezTo>
                  <a:lnTo>
                    <a:pt x="24" y="9"/>
                  </a:lnTo>
                  <a:close/>
                  <a:moveTo>
                    <a:pt x="24" y="6"/>
                  </a:moveTo>
                  <a:lnTo>
                    <a:pt x="24" y="6"/>
                  </a:lnTo>
                  <a:lnTo>
                    <a:pt x="24"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 name="Freeform 8">
              <a:extLst>
                <a:ext uri="{FF2B5EF4-FFF2-40B4-BE49-F238E27FC236}">
                  <a16:creationId xmlns:a16="http://schemas.microsoft.com/office/drawing/2014/main" id="{9E698ABB-E292-2EA2-A5F7-12838B8FB39A}"/>
                </a:ext>
              </a:extLst>
            </p:cNvPr>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 name="Freeform 9">
              <a:extLst>
                <a:ext uri="{FF2B5EF4-FFF2-40B4-BE49-F238E27FC236}">
                  <a16:creationId xmlns:a16="http://schemas.microsoft.com/office/drawing/2014/main" id="{2D275CAB-C08F-9130-8C72-05074B6DD905}"/>
                </a:ext>
              </a:extLst>
            </p:cNvPr>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13" name="Freeform 10">
              <a:extLst>
                <a:ext uri="{FF2B5EF4-FFF2-40B4-BE49-F238E27FC236}">
                  <a16:creationId xmlns:a16="http://schemas.microsoft.com/office/drawing/2014/main" id="{8CE17676-0443-7A34-405B-B949FF3B9C56}"/>
                </a:ext>
              </a:extLst>
            </p:cNvPr>
            <p:cNvSpPr>
              <a:spLocks noEditPoints="1"/>
            </p:cNvSpPr>
            <p:nvPr/>
          </p:nvSpPr>
          <p:spPr bwMode="auto">
            <a:xfrm>
              <a:off x="2444" y="1263"/>
              <a:ext cx="157" cy="100"/>
            </a:xfrm>
            <a:custGeom>
              <a:avLst/>
              <a:gdLst>
                <a:gd name="T0" fmla="*/ 24 w 28"/>
                <a:gd name="T1" fmla="*/ 6 h 18"/>
                <a:gd name="T2" fmla="*/ 25 w 28"/>
                <a:gd name="T3" fmla="*/ 5 h 18"/>
                <a:gd name="T4" fmla="*/ 24 w 28"/>
                <a:gd name="T5" fmla="*/ 6 h 18"/>
                <a:gd name="T6" fmla="*/ 25 w 28"/>
                <a:gd name="T7" fmla="*/ 6 h 18"/>
                <a:gd name="T8" fmla="*/ 24 w 28"/>
                <a:gd name="T9" fmla="*/ 6 h 18"/>
                <a:gd name="T10" fmla="*/ 22 w 28"/>
                <a:gd name="T11" fmla="*/ 3 h 18"/>
                <a:gd name="T12" fmla="*/ 24 w 28"/>
                <a:gd name="T13" fmla="*/ 6 h 18"/>
                <a:gd name="T14" fmla="*/ 18 w 28"/>
                <a:gd name="T15" fmla="*/ 3 h 18"/>
                <a:gd name="T16" fmla="*/ 22 w 28"/>
                <a:gd name="T17" fmla="*/ 3 h 18"/>
                <a:gd name="T18" fmla="*/ 18 w 28"/>
                <a:gd name="T19" fmla="*/ 3 h 18"/>
                <a:gd name="T20" fmla="*/ 2 w 28"/>
                <a:gd name="T21" fmla="*/ 4 h 18"/>
                <a:gd name="T22" fmla="*/ 18 w 28"/>
                <a:gd name="T23" fmla="*/ 3 h 18"/>
                <a:gd name="T24" fmla="*/ 2 w 28"/>
                <a:gd name="T25" fmla="*/ 5 h 18"/>
                <a:gd name="T26" fmla="*/ 2 w 28"/>
                <a:gd name="T27" fmla="*/ 5 h 18"/>
                <a:gd name="T28" fmla="*/ 3 w 28"/>
                <a:gd name="T29" fmla="*/ 8 h 18"/>
                <a:gd name="T30" fmla="*/ 2 w 28"/>
                <a:gd name="T31" fmla="*/ 4 h 18"/>
                <a:gd name="T32" fmla="*/ 3 w 28"/>
                <a:gd name="T33" fmla="*/ 8 h 18"/>
                <a:gd name="T34" fmla="*/ 4 w 28"/>
                <a:gd name="T35" fmla="*/ 12 h 18"/>
                <a:gd name="T36" fmla="*/ 3 w 28"/>
                <a:gd name="T37" fmla="*/ 8 h 18"/>
                <a:gd name="T38" fmla="*/ 4 w 28"/>
                <a:gd name="T39" fmla="*/ 12 h 18"/>
                <a:gd name="T40" fmla="*/ 5 w 28"/>
                <a:gd name="T41" fmla="*/ 12 h 18"/>
                <a:gd name="T42" fmla="*/ 4 w 28"/>
                <a:gd name="T43" fmla="*/ 12 h 18"/>
                <a:gd name="T44" fmla="*/ 5 w 28"/>
                <a:gd name="T45" fmla="*/ 12 h 18"/>
                <a:gd name="T46" fmla="*/ 5 w 28"/>
                <a:gd name="T47" fmla="*/ 12 h 18"/>
                <a:gd name="T48" fmla="*/ 5 w 28"/>
                <a:gd name="T49" fmla="*/ 12 h 18"/>
                <a:gd name="T50" fmla="*/ 5 w 28"/>
                <a:gd name="T51" fmla="*/ 13 h 18"/>
                <a:gd name="T52" fmla="*/ 4 w 28"/>
                <a:gd name="T53" fmla="*/ 12 h 18"/>
                <a:gd name="T54" fmla="*/ 5 w 28"/>
                <a:gd name="T55" fmla="*/ 13 h 18"/>
                <a:gd name="T56" fmla="*/ 4 w 28"/>
                <a:gd name="T57" fmla="*/ 14 h 18"/>
                <a:gd name="T58" fmla="*/ 5 w 28"/>
                <a:gd name="T59" fmla="*/ 13 h 18"/>
                <a:gd name="T60" fmla="*/ 4 w 28"/>
                <a:gd name="T61" fmla="*/ 14 h 18"/>
                <a:gd name="T62" fmla="*/ 4 w 28"/>
                <a:gd name="T63" fmla="*/ 14 h 18"/>
                <a:gd name="T64" fmla="*/ 9 w 28"/>
                <a:gd name="T65" fmla="*/ 16 h 18"/>
                <a:gd name="T66" fmla="*/ 4 w 28"/>
                <a:gd name="T67" fmla="*/ 14 h 18"/>
                <a:gd name="T68" fmla="*/ 8 w 28"/>
                <a:gd name="T69" fmla="*/ 18 h 18"/>
                <a:gd name="T70" fmla="*/ 9 w 28"/>
                <a:gd name="T71" fmla="*/ 17 h 18"/>
                <a:gd name="T72" fmla="*/ 9 w 28"/>
                <a:gd name="T73" fmla="*/ 16 h 18"/>
                <a:gd name="T74" fmla="*/ 18 w 28"/>
                <a:gd name="T75" fmla="*/ 17 h 18"/>
                <a:gd name="T76" fmla="*/ 9 w 28"/>
                <a:gd name="T77" fmla="*/ 16 h 18"/>
                <a:gd name="T78" fmla="*/ 25 w 28"/>
                <a:gd name="T79" fmla="*/ 11 h 18"/>
                <a:gd name="T80" fmla="*/ 18 w 28"/>
                <a:gd name="T81" fmla="*/ 17 h 18"/>
                <a:gd name="T82" fmla="*/ 25 w 28"/>
                <a:gd name="T83" fmla="*/ 11 h 18"/>
                <a:gd name="T84" fmla="*/ 25 w 28"/>
                <a:gd name="T85" fmla="*/ 12 h 18"/>
                <a:gd name="T86" fmla="*/ 25 w 28"/>
                <a:gd name="T87" fmla="*/ 11 h 18"/>
                <a:gd name="T88" fmla="*/ 27 w 28"/>
                <a:gd name="T89" fmla="*/ 10 h 18"/>
                <a:gd name="T90" fmla="*/ 25 w 28"/>
                <a:gd name="T91" fmla="*/ 11 h 18"/>
                <a:gd name="T92" fmla="*/ 26 w 28"/>
                <a:gd name="T93" fmla="*/ 8 h 18"/>
                <a:gd name="T94" fmla="*/ 27 w 28"/>
                <a:gd name="T95" fmla="*/ 10 h 18"/>
                <a:gd name="T96" fmla="*/ 26 w 28"/>
                <a:gd name="T97" fmla="*/ 8 h 18"/>
                <a:gd name="T98" fmla="*/ 26 w 28"/>
                <a:gd name="T99" fmla="*/ 5 h 18"/>
                <a:gd name="T100" fmla="*/ 26 w 28"/>
                <a:gd name="T101" fmla="*/ 8 h 18"/>
                <a:gd name="T102" fmla="*/ 22 w 28"/>
                <a:gd name="T103" fmla="*/ 5 h 18"/>
                <a:gd name="T104" fmla="*/ 26 w 28"/>
                <a:gd name="T10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8">
                  <a:moveTo>
                    <a:pt x="24" y="6"/>
                  </a:moveTo>
                  <a:lnTo>
                    <a:pt x="24" y="6"/>
                  </a:lnTo>
                  <a:lnTo>
                    <a:pt x="25" y="5"/>
                  </a:lnTo>
                  <a:lnTo>
                    <a:pt x="25" y="5"/>
                  </a:lnTo>
                  <a:lnTo>
                    <a:pt x="24" y="6"/>
                  </a:lnTo>
                  <a:close/>
                  <a:moveTo>
                    <a:pt x="24" y="6"/>
                  </a:moveTo>
                  <a:lnTo>
                    <a:pt x="24" y="6"/>
                  </a:lnTo>
                  <a:lnTo>
                    <a:pt x="25" y="6"/>
                  </a:lnTo>
                  <a:lnTo>
                    <a:pt x="24" y="6"/>
                  </a:lnTo>
                  <a:close/>
                  <a:moveTo>
                    <a:pt x="24" y="6"/>
                  </a:moveTo>
                  <a:cubicBezTo>
                    <a:pt x="23" y="6"/>
                    <a:pt x="22" y="5"/>
                    <a:pt x="21" y="4"/>
                  </a:cubicBezTo>
                  <a:lnTo>
                    <a:pt x="22" y="3"/>
                  </a:lnTo>
                  <a:cubicBezTo>
                    <a:pt x="23" y="4"/>
                    <a:pt x="24" y="4"/>
                    <a:pt x="25" y="5"/>
                  </a:cubicBezTo>
                  <a:lnTo>
                    <a:pt x="24" y="6"/>
                  </a:lnTo>
                  <a:close/>
                  <a:moveTo>
                    <a:pt x="21" y="4"/>
                  </a:moveTo>
                  <a:cubicBezTo>
                    <a:pt x="20" y="4"/>
                    <a:pt x="19" y="3"/>
                    <a:pt x="18" y="3"/>
                  </a:cubicBezTo>
                  <a:lnTo>
                    <a:pt x="19" y="2"/>
                  </a:lnTo>
                  <a:cubicBezTo>
                    <a:pt x="20" y="2"/>
                    <a:pt x="21" y="3"/>
                    <a:pt x="22" y="3"/>
                  </a:cubicBezTo>
                  <a:lnTo>
                    <a:pt x="21" y="4"/>
                  </a:lnTo>
                  <a:close/>
                  <a:moveTo>
                    <a:pt x="18" y="3"/>
                  </a:moveTo>
                  <a:cubicBezTo>
                    <a:pt x="13" y="1"/>
                    <a:pt x="6" y="1"/>
                    <a:pt x="2" y="5"/>
                  </a:cubicBezTo>
                  <a:lnTo>
                    <a:pt x="2" y="4"/>
                  </a:lnTo>
                  <a:cubicBezTo>
                    <a:pt x="6" y="0"/>
                    <a:pt x="13" y="0"/>
                    <a:pt x="19" y="2"/>
                  </a:cubicBezTo>
                  <a:lnTo>
                    <a:pt x="18" y="3"/>
                  </a:lnTo>
                  <a:close/>
                  <a:moveTo>
                    <a:pt x="2" y="5"/>
                  </a:moveTo>
                  <a:lnTo>
                    <a:pt x="2" y="5"/>
                  </a:lnTo>
                  <a:lnTo>
                    <a:pt x="2" y="4"/>
                  </a:lnTo>
                  <a:lnTo>
                    <a:pt x="2" y="5"/>
                  </a:lnTo>
                  <a:close/>
                  <a:moveTo>
                    <a:pt x="2" y="5"/>
                  </a:moveTo>
                  <a:cubicBezTo>
                    <a:pt x="2" y="5"/>
                    <a:pt x="2" y="7"/>
                    <a:pt x="3" y="8"/>
                  </a:cubicBezTo>
                  <a:lnTo>
                    <a:pt x="2" y="9"/>
                  </a:lnTo>
                  <a:cubicBezTo>
                    <a:pt x="1" y="7"/>
                    <a:pt x="0" y="5"/>
                    <a:pt x="2" y="4"/>
                  </a:cubicBezTo>
                  <a:lnTo>
                    <a:pt x="2" y="5"/>
                  </a:lnTo>
                  <a:close/>
                  <a:moveTo>
                    <a:pt x="3" y="8"/>
                  </a:moveTo>
                  <a:cubicBezTo>
                    <a:pt x="4" y="9"/>
                    <a:pt x="5" y="11"/>
                    <a:pt x="5" y="12"/>
                  </a:cubicBezTo>
                  <a:lnTo>
                    <a:pt x="4" y="12"/>
                  </a:lnTo>
                  <a:cubicBezTo>
                    <a:pt x="3" y="11"/>
                    <a:pt x="3" y="10"/>
                    <a:pt x="2" y="9"/>
                  </a:cubicBezTo>
                  <a:lnTo>
                    <a:pt x="3" y="8"/>
                  </a:lnTo>
                  <a:close/>
                  <a:moveTo>
                    <a:pt x="4" y="12"/>
                  </a:moveTo>
                  <a:lnTo>
                    <a:pt x="4" y="12"/>
                  </a:lnTo>
                  <a:lnTo>
                    <a:pt x="4" y="12"/>
                  </a:lnTo>
                  <a:close/>
                  <a:moveTo>
                    <a:pt x="5" y="12"/>
                  </a:moveTo>
                  <a:lnTo>
                    <a:pt x="5" y="12"/>
                  </a:lnTo>
                  <a:lnTo>
                    <a:pt x="4" y="12"/>
                  </a:lnTo>
                  <a:lnTo>
                    <a:pt x="4" y="12"/>
                  </a:lnTo>
                  <a:lnTo>
                    <a:pt x="5" y="12"/>
                  </a:lnTo>
                  <a:close/>
                  <a:moveTo>
                    <a:pt x="5" y="12"/>
                  </a:moveTo>
                  <a:lnTo>
                    <a:pt x="5" y="12"/>
                  </a:lnTo>
                  <a:lnTo>
                    <a:pt x="4" y="12"/>
                  </a:lnTo>
                  <a:lnTo>
                    <a:pt x="5" y="12"/>
                  </a:lnTo>
                  <a:close/>
                  <a:moveTo>
                    <a:pt x="5" y="12"/>
                  </a:moveTo>
                  <a:cubicBezTo>
                    <a:pt x="5" y="12"/>
                    <a:pt x="5" y="12"/>
                    <a:pt x="5" y="13"/>
                  </a:cubicBezTo>
                  <a:lnTo>
                    <a:pt x="4" y="13"/>
                  </a:lnTo>
                  <a:cubicBezTo>
                    <a:pt x="4" y="13"/>
                    <a:pt x="4" y="12"/>
                    <a:pt x="4" y="12"/>
                  </a:cubicBezTo>
                  <a:lnTo>
                    <a:pt x="5" y="12"/>
                  </a:lnTo>
                  <a:close/>
                  <a:moveTo>
                    <a:pt x="5" y="13"/>
                  </a:moveTo>
                  <a:cubicBezTo>
                    <a:pt x="5" y="13"/>
                    <a:pt x="5" y="13"/>
                    <a:pt x="6" y="13"/>
                  </a:cubicBezTo>
                  <a:lnTo>
                    <a:pt x="4" y="14"/>
                  </a:lnTo>
                  <a:cubicBezTo>
                    <a:pt x="4" y="14"/>
                    <a:pt x="4" y="13"/>
                    <a:pt x="4" y="13"/>
                  </a:cubicBezTo>
                  <a:lnTo>
                    <a:pt x="5" y="13"/>
                  </a:lnTo>
                  <a:close/>
                  <a:moveTo>
                    <a:pt x="4" y="14"/>
                  </a:moveTo>
                  <a:lnTo>
                    <a:pt x="4" y="14"/>
                  </a:lnTo>
                  <a:lnTo>
                    <a:pt x="5" y="14"/>
                  </a:lnTo>
                  <a:lnTo>
                    <a:pt x="4" y="14"/>
                  </a:lnTo>
                  <a:close/>
                  <a:moveTo>
                    <a:pt x="6" y="13"/>
                  </a:moveTo>
                  <a:cubicBezTo>
                    <a:pt x="6" y="15"/>
                    <a:pt x="8" y="16"/>
                    <a:pt x="9" y="16"/>
                  </a:cubicBezTo>
                  <a:lnTo>
                    <a:pt x="8" y="18"/>
                  </a:lnTo>
                  <a:cubicBezTo>
                    <a:pt x="7" y="17"/>
                    <a:pt x="5" y="16"/>
                    <a:pt x="4" y="14"/>
                  </a:cubicBezTo>
                  <a:lnTo>
                    <a:pt x="6" y="13"/>
                  </a:lnTo>
                  <a:close/>
                  <a:moveTo>
                    <a:pt x="8" y="18"/>
                  </a:moveTo>
                  <a:lnTo>
                    <a:pt x="8" y="18"/>
                  </a:lnTo>
                  <a:lnTo>
                    <a:pt x="9" y="17"/>
                  </a:lnTo>
                  <a:lnTo>
                    <a:pt x="8" y="18"/>
                  </a:lnTo>
                  <a:close/>
                  <a:moveTo>
                    <a:pt x="9" y="16"/>
                  </a:moveTo>
                  <a:cubicBezTo>
                    <a:pt x="12" y="17"/>
                    <a:pt x="14" y="17"/>
                    <a:pt x="17" y="16"/>
                  </a:cubicBezTo>
                  <a:lnTo>
                    <a:pt x="18" y="17"/>
                  </a:lnTo>
                  <a:cubicBezTo>
                    <a:pt x="15" y="18"/>
                    <a:pt x="12" y="18"/>
                    <a:pt x="8" y="18"/>
                  </a:cubicBezTo>
                  <a:lnTo>
                    <a:pt x="9" y="16"/>
                  </a:lnTo>
                  <a:close/>
                  <a:moveTo>
                    <a:pt x="17" y="16"/>
                  </a:moveTo>
                  <a:cubicBezTo>
                    <a:pt x="20" y="15"/>
                    <a:pt x="22" y="13"/>
                    <a:pt x="25" y="11"/>
                  </a:cubicBezTo>
                  <a:lnTo>
                    <a:pt x="26" y="12"/>
                  </a:lnTo>
                  <a:cubicBezTo>
                    <a:pt x="23" y="14"/>
                    <a:pt x="20" y="16"/>
                    <a:pt x="18" y="17"/>
                  </a:cubicBezTo>
                  <a:lnTo>
                    <a:pt x="17" y="16"/>
                  </a:lnTo>
                  <a:close/>
                  <a:moveTo>
                    <a:pt x="25" y="11"/>
                  </a:moveTo>
                  <a:lnTo>
                    <a:pt x="25" y="11"/>
                  </a:lnTo>
                  <a:lnTo>
                    <a:pt x="25" y="12"/>
                  </a:lnTo>
                  <a:lnTo>
                    <a:pt x="25" y="11"/>
                  </a:lnTo>
                  <a:close/>
                  <a:moveTo>
                    <a:pt x="25" y="11"/>
                  </a:moveTo>
                  <a:cubicBezTo>
                    <a:pt x="26" y="11"/>
                    <a:pt x="26" y="10"/>
                    <a:pt x="26" y="10"/>
                  </a:cubicBezTo>
                  <a:lnTo>
                    <a:pt x="27" y="10"/>
                  </a:lnTo>
                  <a:cubicBezTo>
                    <a:pt x="27" y="11"/>
                    <a:pt x="27" y="12"/>
                    <a:pt x="26" y="12"/>
                  </a:cubicBezTo>
                  <a:lnTo>
                    <a:pt x="25" y="11"/>
                  </a:lnTo>
                  <a:close/>
                  <a:moveTo>
                    <a:pt x="26" y="10"/>
                  </a:moveTo>
                  <a:cubicBezTo>
                    <a:pt x="26" y="9"/>
                    <a:pt x="26" y="8"/>
                    <a:pt x="26" y="8"/>
                  </a:cubicBezTo>
                  <a:lnTo>
                    <a:pt x="27" y="7"/>
                  </a:lnTo>
                  <a:cubicBezTo>
                    <a:pt x="28" y="8"/>
                    <a:pt x="28" y="9"/>
                    <a:pt x="27" y="10"/>
                  </a:cubicBezTo>
                  <a:lnTo>
                    <a:pt x="26" y="10"/>
                  </a:lnTo>
                  <a:close/>
                  <a:moveTo>
                    <a:pt x="26" y="8"/>
                  </a:moveTo>
                  <a:cubicBezTo>
                    <a:pt x="26" y="7"/>
                    <a:pt x="26" y="7"/>
                    <a:pt x="25" y="6"/>
                  </a:cubicBezTo>
                  <a:lnTo>
                    <a:pt x="26" y="5"/>
                  </a:lnTo>
                  <a:cubicBezTo>
                    <a:pt x="27" y="6"/>
                    <a:pt x="27" y="7"/>
                    <a:pt x="27" y="7"/>
                  </a:cubicBezTo>
                  <a:lnTo>
                    <a:pt x="26" y="8"/>
                  </a:lnTo>
                  <a:close/>
                  <a:moveTo>
                    <a:pt x="25" y="6"/>
                  </a:moveTo>
                  <a:cubicBezTo>
                    <a:pt x="24" y="5"/>
                    <a:pt x="23" y="5"/>
                    <a:pt x="22" y="5"/>
                  </a:cubicBezTo>
                  <a:lnTo>
                    <a:pt x="22" y="3"/>
                  </a:lnTo>
                  <a:cubicBezTo>
                    <a:pt x="24" y="4"/>
                    <a:pt x="25" y="4"/>
                    <a:pt x="26" y="5"/>
                  </a:cubicBezTo>
                  <a:lnTo>
                    <a:pt x="25"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4" name="Freeform 11">
              <a:extLst>
                <a:ext uri="{FF2B5EF4-FFF2-40B4-BE49-F238E27FC236}">
                  <a16:creationId xmlns:a16="http://schemas.microsoft.com/office/drawing/2014/main" id="{8EEBD776-C57B-8427-08BD-1C7998DACDB7}"/>
                </a:ext>
              </a:extLst>
            </p:cNvPr>
            <p:cNvSpPr>
              <a:spLocks/>
            </p:cNvSpPr>
            <p:nvPr/>
          </p:nvSpPr>
          <p:spPr bwMode="auto">
            <a:xfrm>
              <a:off x="2618" y="1268"/>
              <a:ext cx="173" cy="95"/>
            </a:xfrm>
            <a:custGeom>
              <a:avLst/>
              <a:gdLst>
                <a:gd name="T0" fmla="*/ 31 w 31"/>
                <a:gd name="T1" fmla="*/ 5 h 17"/>
                <a:gd name="T2" fmla="*/ 20 w 31"/>
                <a:gd name="T3" fmla="*/ 1 h 17"/>
                <a:gd name="T4" fmla="*/ 14 w 31"/>
                <a:gd name="T5" fmla="*/ 1 h 17"/>
                <a:gd name="T6" fmla="*/ 6 w 31"/>
                <a:gd name="T7" fmla="*/ 3 h 17"/>
                <a:gd name="T8" fmla="*/ 2 w 31"/>
                <a:gd name="T9" fmla="*/ 4 h 17"/>
                <a:gd name="T10" fmla="*/ 0 w 31"/>
                <a:gd name="T11" fmla="*/ 6 h 17"/>
                <a:gd name="T12" fmla="*/ 5 w 31"/>
                <a:gd name="T13" fmla="*/ 13 h 17"/>
                <a:gd name="T14" fmla="*/ 16 w 31"/>
                <a:gd name="T15" fmla="*/ 16 h 17"/>
                <a:gd name="T16" fmla="*/ 31 w 31"/>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7">
                  <a:moveTo>
                    <a:pt x="31" y="5"/>
                  </a:moveTo>
                  <a:cubicBezTo>
                    <a:pt x="27" y="4"/>
                    <a:pt x="24" y="1"/>
                    <a:pt x="20" y="1"/>
                  </a:cubicBezTo>
                  <a:cubicBezTo>
                    <a:pt x="18" y="1"/>
                    <a:pt x="16" y="0"/>
                    <a:pt x="14" y="1"/>
                  </a:cubicBezTo>
                  <a:cubicBezTo>
                    <a:pt x="11" y="2"/>
                    <a:pt x="9" y="3"/>
                    <a:pt x="6" y="3"/>
                  </a:cubicBezTo>
                  <a:cubicBezTo>
                    <a:pt x="4" y="3"/>
                    <a:pt x="3" y="4"/>
                    <a:pt x="2" y="4"/>
                  </a:cubicBezTo>
                  <a:cubicBezTo>
                    <a:pt x="1" y="4"/>
                    <a:pt x="0" y="5"/>
                    <a:pt x="0" y="6"/>
                  </a:cubicBezTo>
                  <a:cubicBezTo>
                    <a:pt x="1" y="9"/>
                    <a:pt x="3" y="11"/>
                    <a:pt x="5" y="13"/>
                  </a:cubicBezTo>
                  <a:cubicBezTo>
                    <a:pt x="8" y="15"/>
                    <a:pt x="12" y="17"/>
                    <a:pt x="16" y="16"/>
                  </a:cubicBezTo>
                  <a:cubicBezTo>
                    <a:pt x="21" y="13"/>
                    <a:pt x="30" y="12"/>
                    <a:pt x="3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5" name="Freeform 12">
              <a:extLst>
                <a:ext uri="{FF2B5EF4-FFF2-40B4-BE49-F238E27FC236}">
                  <a16:creationId xmlns:a16="http://schemas.microsoft.com/office/drawing/2014/main" id="{90F49423-866F-A70C-1286-02926A0A77C0}"/>
                </a:ext>
              </a:extLst>
            </p:cNvPr>
            <p:cNvSpPr>
              <a:spLocks noEditPoints="1"/>
            </p:cNvSpPr>
            <p:nvPr/>
          </p:nvSpPr>
          <p:spPr bwMode="auto">
            <a:xfrm>
              <a:off x="2612" y="1268"/>
              <a:ext cx="185" cy="95"/>
            </a:xfrm>
            <a:custGeom>
              <a:avLst/>
              <a:gdLst>
                <a:gd name="T0" fmla="*/ 32 w 33"/>
                <a:gd name="T1" fmla="*/ 5 h 17"/>
                <a:gd name="T2" fmla="*/ 32 w 33"/>
                <a:gd name="T3" fmla="*/ 5 h 17"/>
                <a:gd name="T4" fmla="*/ 32 w 33"/>
                <a:gd name="T5" fmla="*/ 6 h 17"/>
                <a:gd name="T6" fmla="*/ 32 w 33"/>
                <a:gd name="T7" fmla="*/ 5 h 17"/>
                <a:gd name="T8" fmla="*/ 21 w 33"/>
                <a:gd name="T9" fmla="*/ 1 h 17"/>
                <a:gd name="T10" fmla="*/ 28 w 33"/>
                <a:gd name="T11" fmla="*/ 4 h 17"/>
                <a:gd name="T12" fmla="*/ 21 w 33"/>
                <a:gd name="T13" fmla="*/ 1 h 17"/>
                <a:gd name="T14" fmla="*/ 21 w 33"/>
                <a:gd name="T15" fmla="*/ 1 h 17"/>
                <a:gd name="T16" fmla="*/ 21 w 33"/>
                <a:gd name="T17" fmla="*/ 1 h 17"/>
                <a:gd name="T18" fmla="*/ 21 w 33"/>
                <a:gd name="T19" fmla="*/ 1 h 17"/>
                <a:gd name="T20" fmla="*/ 19 w 33"/>
                <a:gd name="T21" fmla="*/ 0 h 17"/>
                <a:gd name="T22" fmla="*/ 19 w 33"/>
                <a:gd name="T23" fmla="*/ 1 h 17"/>
                <a:gd name="T24" fmla="*/ 19 w 33"/>
                <a:gd name="T25" fmla="*/ 0 h 17"/>
                <a:gd name="T26" fmla="*/ 14 w 33"/>
                <a:gd name="T27" fmla="*/ 0 h 17"/>
                <a:gd name="T28" fmla="*/ 15 w 33"/>
                <a:gd name="T29" fmla="*/ 1 h 17"/>
                <a:gd name="T30" fmla="*/ 14 w 33"/>
                <a:gd name="T31" fmla="*/ 0 h 17"/>
                <a:gd name="T32" fmla="*/ 14 w 33"/>
                <a:gd name="T33" fmla="*/ 0 h 17"/>
                <a:gd name="T34" fmla="*/ 15 w 33"/>
                <a:gd name="T35" fmla="*/ 1 h 17"/>
                <a:gd name="T36" fmla="*/ 14 w 33"/>
                <a:gd name="T37" fmla="*/ 0 h 17"/>
                <a:gd name="T38" fmla="*/ 7 w 33"/>
                <a:gd name="T39" fmla="*/ 4 h 17"/>
                <a:gd name="T40" fmla="*/ 13 w 33"/>
                <a:gd name="T41" fmla="*/ 2 h 17"/>
                <a:gd name="T42" fmla="*/ 7 w 33"/>
                <a:gd name="T43" fmla="*/ 3 h 17"/>
                <a:gd name="T44" fmla="*/ 5 w 33"/>
                <a:gd name="T45" fmla="*/ 4 h 17"/>
                <a:gd name="T46" fmla="*/ 7 w 33"/>
                <a:gd name="T47" fmla="*/ 4 h 17"/>
                <a:gd name="T48" fmla="*/ 3 w 33"/>
                <a:gd name="T49" fmla="*/ 3 h 17"/>
                <a:gd name="T50" fmla="*/ 3 w 33"/>
                <a:gd name="T51" fmla="*/ 3 h 17"/>
                <a:gd name="T52" fmla="*/ 3 w 33"/>
                <a:gd name="T53" fmla="*/ 4 h 17"/>
                <a:gd name="T54" fmla="*/ 3 w 33"/>
                <a:gd name="T55" fmla="*/ 5 h 17"/>
                <a:gd name="T56" fmla="*/ 3 w 33"/>
                <a:gd name="T57" fmla="*/ 4 h 17"/>
                <a:gd name="T58" fmla="*/ 1 w 33"/>
                <a:gd name="T59" fmla="*/ 4 h 17"/>
                <a:gd name="T60" fmla="*/ 2 w 33"/>
                <a:gd name="T61" fmla="*/ 5 h 17"/>
                <a:gd name="T62" fmla="*/ 1 w 33"/>
                <a:gd name="T63" fmla="*/ 4 h 17"/>
                <a:gd name="T64" fmla="*/ 0 w 33"/>
                <a:gd name="T65" fmla="*/ 6 h 17"/>
                <a:gd name="T66" fmla="*/ 2 w 33"/>
                <a:gd name="T67" fmla="*/ 6 h 17"/>
                <a:gd name="T68" fmla="*/ 0 w 33"/>
                <a:gd name="T69" fmla="*/ 6 h 17"/>
                <a:gd name="T70" fmla="*/ 2 w 33"/>
                <a:gd name="T71" fmla="*/ 6 h 17"/>
                <a:gd name="T72" fmla="*/ 2 w 33"/>
                <a:gd name="T73" fmla="*/ 6 h 17"/>
                <a:gd name="T74" fmla="*/ 0 w 33"/>
                <a:gd name="T75" fmla="*/ 6 h 17"/>
                <a:gd name="T76" fmla="*/ 0 w 33"/>
                <a:gd name="T77" fmla="*/ 6 h 17"/>
                <a:gd name="T78" fmla="*/ 2 w 33"/>
                <a:gd name="T79" fmla="*/ 6 h 17"/>
                <a:gd name="T80" fmla="*/ 0 w 33"/>
                <a:gd name="T81" fmla="*/ 6 h 17"/>
                <a:gd name="T82" fmla="*/ 3 w 33"/>
                <a:gd name="T83" fmla="*/ 8 h 17"/>
                <a:gd name="T84" fmla="*/ 2 w 33"/>
                <a:gd name="T85" fmla="*/ 7 h 17"/>
                <a:gd name="T86" fmla="*/ 6 w 33"/>
                <a:gd name="T87" fmla="*/ 14 h 17"/>
                <a:gd name="T88" fmla="*/ 6 w 33"/>
                <a:gd name="T89" fmla="*/ 14 h 17"/>
                <a:gd name="T90" fmla="*/ 6 w 33"/>
                <a:gd name="T91" fmla="*/ 14 h 17"/>
                <a:gd name="T92" fmla="*/ 11 w 33"/>
                <a:gd name="T93" fmla="*/ 16 h 17"/>
                <a:gd name="T94" fmla="*/ 11 w 33"/>
                <a:gd name="T95" fmla="*/ 15 h 17"/>
                <a:gd name="T96" fmla="*/ 11 w 33"/>
                <a:gd name="T97" fmla="*/ 16 h 17"/>
                <a:gd name="T98" fmla="*/ 16 w 33"/>
                <a:gd name="T99" fmla="*/ 15 h 17"/>
                <a:gd name="T100" fmla="*/ 16 w 33"/>
                <a:gd name="T101" fmla="*/ 15 h 17"/>
                <a:gd name="T102" fmla="*/ 17 w 33"/>
                <a:gd name="T103" fmla="*/ 16 h 17"/>
                <a:gd name="T104" fmla="*/ 17 w 33"/>
                <a:gd name="T105" fmla="*/ 16 h 17"/>
                <a:gd name="T106" fmla="*/ 21 w 33"/>
                <a:gd name="T107" fmla="*/ 13 h 17"/>
                <a:gd name="T108" fmla="*/ 16 w 33"/>
                <a:gd name="T109" fmla="*/ 15 h 17"/>
                <a:gd name="T110" fmla="*/ 33 w 33"/>
                <a:gd name="T111" fmla="*/ 5 h 17"/>
                <a:gd name="T112" fmla="*/ 32 w 33"/>
                <a:gd name="T113" fmla="*/ 5 h 17"/>
                <a:gd name="T114" fmla="*/ 32 w 33"/>
                <a:gd name="T11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17">
                  <a:moveTo>
                    <a:pt x="32" y="6"/>
                  </a:moveTo>
                  <a:lnTo>
                    <a:pt x="32" y="6"/>
                  </a:lnTo>
                  <a:lnTo>
                    <a:pt x="32" y="5"/>
                  </a:lnTo>
                  <a:lnTo>
                    <a:pt x="32" y="5"/>
                  </a:lnTo>
                  <a:lnTo>
                    <a:pt x="32" y="6"/>
                  </a:lnTo>
                  <a:close/>
                  <a:moveTo>
                    <a:pt x="32" y="5"/>
                  </a:moveTo>
                  <a:lnTo>
                    <a:pt x="32" y="5"/>
                  </a:lnTo>
                  <a:lnTo>
                    <a:pt x="32" y="5"/>
                  </a:lnTo>
                  <a:close/>
                  <a:moveTo>
                    <a:pt x="32" y="6"/>
                  </a:moveTo>
                  <a:cubicBezTo>
                    <a:pt x="30" y="5"/>
                    <a:pt x="29" y="5"/>
                    <a:pt x="28" y="4"/>
                  </a:cubicBezTo>
                  <a:lnTo>
                    <a:pt x="28" y="3"/>
                  </a:lnTo>
                  <a:cubicBezTo>
                    <a:pt x="30" y="3"/>
                    <a:pt x="31" y="4"/>
                    <a:pt x="32" y="5"/>
                  </a:cubicBezTo>
                  <a:lnTo>
                    <a:pt x="32" y="6"/>
                  </a:lnTo>
                  <a:close/>
                  <a:moveTo>
                    <a:pt x="28" y="4"/>
                  </a:moveTo>
                  <a:cubicBezTo>
                    <a:pt x="26" y="3"/>
                    <a:pt x="23" y="2"/>
                    <a:pt x="21" y="1"/>
                  </a:cubicBezTo>
                  <a:lnTo>
                    <a:pt x="21" y="0"/>
                  </a:lnTo>
                  <a:cubicBezTo>
                    <a:pt x="24" y="0"/>
                    <a:pt x="26" y="1"/>
                    <a:pt x="28" y="3"/>
                  </a:cubicBezTo>
                  <a:lnTo>
                    <a:pt x="28" y="4"/>
                  </a:lnTo>
                  <a:close/>
                  <a:moveTo>
                    <a:pt x="21" y="0"/>
                  </a:moveTo>
                  <a:lnTo>
                    <a:pt x="21" y="0"/>
                  </a:lnTo>
                  <a:lnTo>
                    <a:pt x="21" y="1"/>
                  </a:lnTo>
                  <a:lnTo>
                    <a:pt x="21" y="0"/>
                  </a:lnTo>
                  <a:close/>
                  <a:moveTo>
                    <a:pt x="21" y="1"/>
                  </a:moveTo>
                  <a:lnTo>
                    <a:pt x="21" y="1"/>
                  </a:lnTo>
                  <a:lnTo>
                    <a:pt x="21" y="0"/>
                  </a:lnTo>
                  <a:lnTo>
                    <a:pt x="21" y="0"/>
                  </a:lnTo>
                  <a:lnTo>
                    <a:pt x="21" y="1"/>
                  </a:lnTo>
                  <a:close/>
                  <a:moveTo>
                    <a:pt x="21" y="1"/>
                  </a:moveTo>
                  <a:lnTo>
                    <a:pt x="21" y="1"/>
                  </a:lnTo>
                  <a:lnTo>
                    <a:pt x="21" y="1"/>
                  </a:lnTo>
                  <a:close/>
                  <a:moveTo>
                    <a:pt x="21" y="1"/>
                  </a:moveTo>
                  <a:cubicBezTo>
                    <a:pt x="20" y="1"/>
                    <a:pt x="20" y="1"/>
                    <a:pt x="19" y="1"/>
                  </a:cubicBezTo>
                  <a:lnTo>
                    <a:pt x="19" y="0"/>
                  </a:lnTo>
                  <a:cubicBezTo>
                    <a:pt x="20" y="0"/>
                    <a:pt x="20" y="0"/>
                    <a:pt x="21" y="0"/>
                  </a:cubicBezTo>
                  <a:lnTo>
                    <a:pt x="21" y="1"/>
                  </a:lnTo>
                  <a:close/>
                  <a:moveTo>
                    <a:pt x="19" y="1"/>
                  </a:moveTo>
                  <a:cubicBezTo>
                    <a:pt x="18" y="1"/>
                    <a:pt x="16" y="1"/>
                    <a:pt x="15" y="1"/>
                  </a:cubicBezTo>
                  <a:lnTo>
                    <a:pt x="14" y="0"/>
                  </a:lnTo>
                  <a:cubicBezTo>
                    <a:pt x="16" y="0"/>
                    <a:pt x="18" y="0"/>
                    <a:pt x="19" y="0"/>
                  </a:cubicBezTo>
                  <a:lnTo>
                    <a:pt x="19" y="1"/>
                  </a:lnTo>
                  <a:close/>
                  <a:moveTo>
                    <a:pt x="14" y="0"/>
                  </a:moveTo>
                  <a:lnTo>
                    <a:pt x="14" y="0"/>
                  </a:lnTo>
                  <a:lnTo>
                    <a:pt x="15" y="1"/>
                  </a:lnTo>
                  <a:lnTo>
                    <a:pt x="14" y="0"/>
                  </a:lnTo>
                  <a:close/>
                  <a:moveTo>
                    <a:pt x="15" y="1"/>
                  </a:moveTo>
                  <a:lnTo>
                    <a:pt x="15" y="1"/>
                  </a:lnTo>
                  <a:lnTo>
                    <a:pt x="14" y="0"/>
                  </a:lnTo>
                  <a:lnTo>
                    <a:pt x="14" y="0"/>
                  </a:lnTo>
                  <a:lnTo>
                    <a:pt x="15" y="1"/>
                  </a:lnTo>
                  <a:close/>
                  <a:moveTo>
                    <a:pt x="14" y="0"/>
                  </a:moveTo>
                  <a:lnTo>
                    <a:pt x="14" y="0"/>
                  </a:lnTo>
                  <a:lnTo>
                    <a:pt x="14" y="1"/>
                  </a:lnTo>
                  <a:lnTo>
                    <a:pt x="14" y="0"/>
                  </a:lnTo>
                  <a:close/>
                  <a:moveTo>
                    <a:pt x="15" y="1"/>
                  </a:moveTo>
                  <a:cubicBezTo>
                    <a:pt x="14" y="2"/>
                    <a:pt x="13" y="2"/>
                    <a:pt x="13" y="2"/>
                  </a:cubicBezTo>
                  <a:lnTo>
                    <a:pt x="12" y="1"/>
                  </a:lnTo>
                  <a:cubicBezTo>
                    <a:pt x="13" y="1"/>
                    <a:pt x="14" y="0"/>
                    <a:pt x="14" y="0"/>
                  </a:cubicBezTo>
                  <a:lnTo>
                    <a:pt x="15" y="1"/>
                  </a:lnTo>
                  <a:close/>
                  <a:moveTo>
                    <a:pt x="13" y="2"/>
                  </a:moveTo>
                  <a:cubicBezTo>
                    <a:pt x="11" y="3"/>
                    <a:pt x="9" y="4"/>
                    <a:pt x="7" y="4"/>
                  </a:cubicBezTo>
                  <a:lnTo>
                    <a:pt x="7" y="2"/>
                  </a:lnTo>
                  <a:cubicBezTo>
                    <a:pt x="9" y="3"/>
                    <a:pt x="10" y="2"/>
                    <a:pt x="12" y="1"/>
                  </a:cubicBezTo>
                  <a:lnTo>
                    <a:pt x="13" y="2"/>
                  </a:lnTo>
                  <a:close/>
                  <a:moveTo>
                    <a:pt x="7" y="2"/>
                  </a:moveTo>
                  <a:lnTo>
                    <a:pt x="7" y="2"/>
                  </a:lnTo>
                  <a:lnTo>
                    <a:pt x="7" y="3"/>
                  </a:lnTo>
                  <a:lnTo>
                    <a:pt x="7" y="2"/>
                  </a:lnTo>
                  <a:close/>
                  <a:moveTo>
                    <a:pt x="7" y="4"/>
                  </a:moveTo>
                  <a:cubicBezTo>
                    <a:pt x="6" y="4"/>
                    <a:pt x="5" y="4"/>
                    <a:pt x="5" y="4"/>
                  </a:cubicBezTo>
                  <a:lnTo>
                    <a:pt x="4" y="3"/>
                  </a:lnTo>
                  <a:cubicBezTo>
                    <a:pt x="5" y="3"/>
                    <a:pt x="6" y="2"/>
                    <a:pt x="7" y="2"/>
                  </a:cubicBezTo>
                  <a:lnTo>
                    <a:pt x="7" y="4"/>
                  </a:lnTo>
                  <a:close/>
                  <a:moveTo>
                    <a:pt x="5" y="4"/>
                  </a:moveTo>
                  <a:cubicBezTo>
                    <a:pt x="4" y="4"/>
                    <a:pt x="3" y="4"/>
                    <a:pt x="3" y="4"/>
                  </a:cubicBezTo>
                  <a:lnTo>
                    <a:pt x="3" y="3"/>
                  </a:lnTo>
                  <a:cubicBezTo>
                    <a:pt x="3" y="3"/>
                    <a:pt x="4" y="3"/>
                    <a:pt x="4" y="3"/>
                  </a:cubicBezTo>
                  <a:lnTo>
                    <a:pt x="5" y="4"/>
                  </a:lnTo>
                  <a:close/>
                  <a:moveTo>
                    <a:pt x="3" y="3"/>
                  </a:moveTo>
                  <a:lnTo>
                    <a:pt x="3" y="3"/>
                  </a:lnTo>
                  <a:lnTo>
                    <a:pt x="3" y="3"/>
                  </a:lnTo>
                  <a:lnTo>
                    <a:pt x="3" y="4"/>
                  </a:lnTo>
                  <a:lnTo>
                    <a:pt x="3" y="3"/>
                  </a:lnTo>
                  <a:close/>
                  <a:moveTo>
                    <a:pt x="3" y="4"/>
                  </a:moveTo>
                  <a:cubicBezTo>
                    <a:pt x="3" y="5"/>
                    <a:pt x="3" y="5"/>
                    <a:pt x="3" y="5"/>
                  </a:cubicBezTo>
                  <a:lnTo>
                    <a:pt x="2" y="3"/>
                  </a:lnTo>
                  <a:cubicBezTo>
                    <a:pt x="2" y="3"/>
                    <a:pt x="2" y="3"/>
                    <a:pt x="3" y="3"/>
                  </a:cubicBezTo>
                  <a:lnTo>
                    <a:pt x="3" y="4"/>
                  </a:lnTo>
                  <a:close/>
                  <a:moveTo>
                    <a:pt x="3" y="5"/>
                  </a:moveTo>
                  <a:cubicBezTo>
                    <a:pt x="2" y="5"/>
                    <a:pt x="2" y="5"/>
                    <a:pt x="2" y="5"/>
                  </a:cubicBezTo>
                  <a:lnTo>
                    <a:pt x="1" y="4"/>
                  </a:lnTo>
                  <a:cubicBezTo>
                    <a:pt x="1" y="4"/>
                    <a:pt x="2" y="4"/>
                    <a:pt x="2" y="3"/>
                  </a:cubicBezTo>
                  <a:lnTo>
                    <a:pt x="3" y="5"/>
                  </a:lnTo>
                  <a:close/>
                  <a:moveTo>
                    <a:pt x="2" y="5"/>
                  </a:moveTo>
                  <a:cubicBezTo>
                    <a:pt x="2" y="5"/>
                    <a:pt x="2" y="5"/>
                    <a:pt x="2" y="6"/>
                  </a:cubicBezTo>
                  <a:lnTo>
                    <a:pt x="0" y="6"/>
                  </a:lnTo>
                  <a:cubicBezTo>
                    <a:pt x="0" y="5"/>
                    <a:pt x="0" y="5"/>
                    <a:pt x="1" y="4"/>
                  </a:cubicBezTo>
                  <a:lnTo>
                    <a:pt x="2" y="5"/>
                  </a:lnTo>
                  <a:close/>
                  <a:moveTo>
                    <a:pt x="0" y="6"/>
                  </a:moveTo>
                  <a:lnTo>
                    <a:pt x="0" y="6"/>
                  </a:lnTo>
                  <a:lnTo>
                    <a:pt x="1" y="6"/>
                  </a:lnTo>
                  <a:lnTo>
                    <a:pt x="0" y="6"/>
                  </a:lnTo>
                  <a:close/>
                  <a:moveTo>
                    <a:pt x="2" y="6"/>
                  </a:moveTo>
                  <a:cubicBezTo>
                    <a:pt x="2" y="6"/>
                    <a:pt x="2" y="6"/>
                    <a:pt x="2" y="6"/>
                  </a:cubicBezTo>
                  <a:lnTo>
                    <a:pt x="0" y="6"/>
                  </a:lnTo>
                  <a:cubicBezTo>
                    <a:pt x="0" y="6"/>
                    <a:pt x="0" y="6"/>
                    <a:pt x="0" y="6"/>
                  </a:cubicBezTo>
                  <a:lnTo>
                    <a:pt x="2" y="6"/>
                  </a:lnTo>
                  <a:close/>
                  <a:moveTo>
                    <a:pt x="2" y="6"/>
                  </a:moveTo>
                  <a:lnTo>
                    <a:pt x="2" y="6"/>
                  </a:lnTo>
                  <a:lnTo>
                    <a:pt x="1" y="6"/>
                  </a:lnTo>
                  <a:lnTo>
                    <a:pt x="2" y="6"/>
                  </a:lnTo>
                  <a:close/>
                  <a:moveTo>
                    <a:pt x="2" y="6"/>
                  </a:moveTo>
                  <a:lnTo>
                    <a:pt x="2" y="6"/>
                  </a:lnTo>
                  <a:lnTo>
                    <a:pt x="0" y="6"/>
                  </a:lnTo>
                  <a:lnTo>
                    <a:pt x="0" y="6"/>
                  </a:lnTo>
                  <a:lnTo>
                    <a:pt x="2" y="6"/>
                  </a:lnTo>
                  <a:close/>
                  <a:moveTo>
                    <a:pt x="0" y="6"/>
                  </a:moveTo>
                  <a:lnTo>
                    <a:pt x="0" y="6"/>
                  </a:lnTo>
                  <a:lnTo>
                    <a:pt x="1" y="6"/>
                  </a:lnTo>
                  <a:lnTo>
                    <a:pt x="0" y="6"/>
                  </a:lnTo>
                  <a:close/>
                  <a:moveTo>
                    <a:pt x="2" y="6"/>
                  </a:moveTo>
                  <a:cubicBezTo>
                    <a:pt x="2" y="6"/>
                    <a:pt x="2" y="6"/>
                    <a:pt x="2" y="7"/>
                  </a:cubicBezTo>
                  <a:lnTo>
                    <a:pt x="1" y="7"/>
                  </a:lnTo>
                  <a:cubicBezTo>
                    <a:pt x="1" y="7"/>
                    <a:pt x="1" y="6"/>
                    <a:pt x="0" y="6"/>
                  </a:cubicBezTo>
                  <a:lnTo>
                    <a:pt x="2" y="6"/>
                  </a:lnTo>
                  <a:close/>
                  <a:moveTo>
                    <a:pt x="2" y="7"/>
                  </a:moveTo>
                  <a:cubicBezTo>
                    <a:pt x="2" y="7"/>
                    <a:pt x="2" y="7"/>
                    <a:pt x="3" y="8"/>
                  </a:cubicBezTo>
                  <a:lnTo>
                    <a:pt x="1" y="8"/>
                  </a:lnTo>
                  <a:cubicBezTo>
                    <a:pt x="1" y="8"/>
                    <a:pt x="1" y="8"/>
                    <a:pt x="1" y="7"/>
                  </a:cubicBezTo>
                  <a:lnTo>
                    <a:pt x="2" y="7"/>
                  </a:lnTo>
                  <a:close/>
                  <a:moveTo>
                    <a:pt x="3" y="8"/>
                  </a:moveTo>
                  <a:cubicBezTo>
                    <a:pt x="4" y="10"/>
                    <a:pt x="5" y="11"/>
                    <a:pt x="6" y="12"/>
                  </a:cubicBezTo>
                  <a:lnTo>
                    <a:pt x="6" y="14"/>
                  </a:lnTo>
                  <a:cubicBezTo>
                    <a:pt x="4" y="12"/>
                    <a:pt x="3" y="11"/>
                    <a:pt x="1" y="8"/>
                  </a:cubicBezTo>
                  <a:lnTo>
                    <a:pt x="3" y="8"/>
                  </a:lnTo>
                  <a:close/>
                  <a:moveTo>
                    <a:pt x="6" y="14"/>
                  </a:moveTo>
                  <a:lnTo>
                    <a:pt x="6" y="14"/>
                  </a:lnTo>
                  <a:lnTo>
                    <a:pt x="6" y="13"/>
                  </a:lnTo>
                  <a:lnTo>
                    <a:pt x="6" y="14"/>
                  </a:lnTo>
                  <a:close/>
                  <a:moveTo>
                    <a:pt x="6" y="12"/>
                  </a:moveTo>
                  <a:cubicBezTo>
                    <a:pt x="8" y="13"/>
                    <a:pt x="10" y="14"/>
                    <a:pt x="11" y="15"/>
                  </a:cubicBezTo>
                  <a:lnTo>
                    <a:pt x="11" y="16"/>
                  </a:lnTo>
                  <a:cubicBezTo>
                    <a:pt x="9" y="16"/>
                    <a:pt x="7" y="15"/>
                    <a:pt x="6" y="14"/>
                  </a:cubicBezTo>
                  <a:lnTo>
                    <a:pt x="6" y="12"/>
                  </a:lnTo>
                  <a:close/>
                  <a:moveTo>
                    <a:pt x="11" y="15"/>
                  </a:moveTo>
                  <a:cubicBezTo>
                    <a:pt x="13" y="16"/>
                    <a:pt x="15" y="16"/>
                    <a:pt x="16" y="15"/>
                  </a:cubicBezTo>
                  <a:lnTo>
                    <a:pt x="17" y="16"/>
                  </a:lnTo>
                  <a:cubicBezTo>
                    <a:pt x="15" y="17"/>
                    <a:pt x="13" y="17"/>
                    <a:pt x="11" y="16"/>
                  </a:cubicBezTo>
                  <a:lnTo>
                    <a:pt x="11" y="15"/>
                  </a:lnTo>
                  <a:close/>
                  <a:moveTo>
                    <a:pt x="16" y="15"/>
                  </a:moveTo>
                  <a:lnTo>
                    <a:pt x="16" y="15"/>
                  </a:lnTo>
                  <a:lnTo>
                    <a:pt x="17" y="16"/>
                  </a:lnTo>
                  <a:lnTo>
                    <a:pt x="16" y="15"/>
                  </a:lnTo>
                  <a:close/>
                  <a:moveTo>
                    <a:pt x="16" y="15"/>
                  </a:moveTo>
                  <a:lnTo>
                    <a:pt x="16" y="15"/>
                  </a:lnTo>
                  <a:lnTo>
                    <a:pt x="17" y="16"/>
                  </a:lnTo>
                  <a:lnTo>
                    <a:pt x="17" y="16"/>
                  </a:lnTo>
                  <a:lnTo>
                    <a:pt x="16" y="15"/>
                  </a:lnTo>
                  <a:close/>
                  <a:moveTo>
                    <a:pt x="17" y="16"/>
                  </a:moveTo>
                  <a:lnTo>
                    <a:pt x="17" y="16"/>
                  </a:lnTo>
                  <a:lnTo>
                    <a:pt x="17" y="16"/>
                  </a:lnTo>
                  <a:close/>
                  <a:moveTo>
                    <a:pt x="16" y="15"/>
                  </a:moveTo>
                  <a:cubicBezTo>
                    <a:pt x="18" y="14"/>
                    <a:pt x="19" y="14"/>
                    <a:pt x="21" y="13"/>
                  </a:cubicBezTo>
                  <a:lnTo>
                    <a:pt x="21" y="15"/>
                  </a:lnTo>
                  <a:cubicBezTo>
                    <a:pt x="20" y="15"/>
                    <a:pt x="18" y="16"/>
                    <a:pt x="17" y="16"/>
                  </a:cubicBezTo>
                  <a:lnTo>
                    <a:pt x="16" y="15"/>
                  </a:lnTo>
                  <a:close/>
                  <a:moveTo>
                    <a:pt x="21" y="13"/>
                  </a:moveTo>
                  <a:cubicBezTo>
                    <a:pt x="26" y="12"/>
                    <a:pt x="30" y="10"/>
                    <a:pt x="31" y="5"/>
                  </a:cubicBezTo>
                  <a:lnTo>
                    <a:pt x="33" y="5"/>
                  </a:lnTo>
                  <a:cubicBezTo>
                    <a:pt x="32" y="11"/>
                    <a:pt x="26" y="13"/>
                    <a:pt x="21" y="15"/>
                  </a:cubicBezTo>
                  <a:lnTo>
                    <a:pt x="21" y="13"/>
                  </a:lnTo>
                  <a:close/>
                  <a:moveTo>
                    <a:pt x="32" y="5"/>
                  </a:moveTo>
                  <a:lnTo>
                    <a:pt x="33" y="5"/>
                  </a:lnTo>
                  <a:lnTo>
                    <a:pt x="33" y="5"/>
                  </a:lnTo>
                  <a:lnTo>
                    <a:pt x="3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6" name="Freeform 13">
              <a:extLst>
                <a:ext uri="{FF2B5EF4-FFF2-40B4-BE49-F238E27FC236}">
                  <a16:creationId xmlns:a16="http://schemas.microsoft.com/office/drawing/2014/main" id="{BFD2F51B-9C56-FE2D-3D09-5810BF93F848}"/>
                </a:ext>
              </a:extLst>
            </p:cNvPr>
            <p:cNvSpPr>
              <a:spLocks/>
            </p:cNvSpPr>
            <p:nvPr/>
          </p:nvSpPr>
          <p:spPr bwMode="auto">
            <a:xfrm>
              <a:off x="2797" y="1257"/>
              <a:ext cx="117" cy="84"/>
            </a:xfrm>
            <a:custGeom>
              <a:avLst/>
              <a:gdLst>
                <a:gd name="T0" fmla="*/ 17 w 21"/>
                <a:gd name="T1" fmla="*/ 1 h 15"/>
                <a:gd name="T2" fmla="*/ 2 w 21"/>
                <a:gd name="T3" fmla="*/ 6 h 15"/>
                <a:gd name="T4" fmla="*/ 6 w 21"/>
                <a:gd name="T5" fmla="*/ 15 h 15"/>
                <a:gd name="T6" fmla="*/ 16 w 21"/>
                <a:gd name="T7" fmla="*/ 11 h 15"/>
                <a:gd name="T8" fmla="*/ 21 w 21"/>
                <a:gd name="T9" fmla="*/ 5 h 15"/>
                <a:gd name="T10" fmla="*/ 17 w 21"/>
                <a:gd name="T11" fmla="*/ 1 h 15"/>
              </a:gdLst>
              <a:ahLst/>
              <a:cxnLst>
                <a:cxn ang="0">
                  <a:pos x="T0" y="T1"/>
                </a:cxn>
                <a:cxn ang="0">
                  <a:pos x="T2" y="T3"/>
                </a:cxn>
                <a:cxn ang="0">
                  <a:pos x="T4" y="T5"/>
                </a:cxn>
                <a:cxn ang="0">
                  <a:pos x="T6" y="T7"/>
                </a:cxn>
                <a:cxn ang="0">
                  <a:pos x="T8" y="T9"/>
                </a:cxn>
                <a:cxn ang="0">
                  <a:pos x="T10" y="T11"/>
                </a:cxn>
              </a:cxnLst>
              <a:rect l="0" t="0" r="r" b="b"/>
              <a:pathLst>
                <a:path w="21" h="15">
                  <a:moveTo>
                    <a:pt x="17" y="1"/>
                  </a:moveTo>
                  <a:cubicBezTo>
                    <a:pt x="11" y="0"/>
                    <a:pt x="5" y="1"/>
                    <a:pt x="2" y="6"/>
                  </a:cubicBezTo>
                  <a:cubicBezTo>
                    <a:pt x="0" y="9"/>
                    <a:pt x="2" y="14"/>
                    <a:pt x="6" y="15"/>
                  </a:cubicBezTo>
                  <a:cubicBezTo>
                    <a:pt x="9" y="15"/>
                    <a:pt x="14" y="15"/>
                    <a:pt x="16" y="11"/>
                  </a:cubicBezTo>
                  <a:cubicBezTo>
                    <a:pt x="18" y="9"/>
                    <a:pt x="21" y="7"/>
                    <a:pt x="21" y="5"/>
                  </a:cubicBezTo>
                  <a:cubicBezTo>
                    <a:pt x="21" y="3"/>
                    <a:pt x="19" y="2"/>
                    <a:pt x="17"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7" name="Freeform 14">
              <a:extLst>
                <a:ext uri="{FF2B5EF4-FFF2-40B4-BE49-F238E27FC236}">
                  <a16:creationId xmlns:a16="http://schemas.microsoft.com/office/drawing/2014/main" id="{6031E46D-5A0A-C2A3-7B7B-9203CF05B0C9}"/>
                </a:ext>
              </a:extLst>
            </p:cNvPr>
            <p:cNvSpPr>
              <a:spLocks noEditPoints="1"/>
            </p:cNvSpPr>
            <p:nvPr/>
          </p:nvSpPr>
          <p:spPr bwMode="auto">
            <a:xfrm>
              <a:off x="2802" y="1257"/>
              <a:ext cx="118" cy="84"/>
            </a:xfrm>
            <a:custGeom>
              <a:avLst/>
              <a:gdLst>
                <a:gd name="T0" fmla="*/ 15 w 21"/>
                <a:gd name="T1" fmla="*/ 2 h 15"/>
                <a:gd name="T2" fmla="*/ 16 w 21"/>
                <a:gd name="T3" fmla="*/ 1 h 15"/>
                <a:gd name="T4" fmla="*/ 16 w 21"/>
                <a:gd name="T5" fmla="*/ 1 h 15"/>
                <a:gd name="T6" fmla="*/ 16 w 21"/>
                <a:gd name="T7" fmla="*/ 1 h 15"/>
                <a:gd name="T8" fmla="*/ 13 w 21"/>
                <a:gd name="T9" fmla="*/ 2 h 15"/>
                <a:gd name="T10" fmla="*/ 16 w 21"/>
                <a:gd name="T11" fmla="*/ 1 h 15"/>
                <a:gd name="T12" fmla="*/ 13 w 21"/>
                <a:gd name="T13" fmla="*/ 2 h 15"/>
                <a:gd name="T14" fmla="*/ 11 w 21"/>
                <a:gd name="T15" fmla="*/ 0 h 15"/>
                <a:gd name="T16" fmla="*/ 13 w 21"/>
                <a:gd name="T17" fmla="*/ 2 h 15"/>
                <a:gd name="T18" fmla="*/ 2 w 21"/>
                <a:gd name="T19" fmla="*/ 6 h 15"/>
                <a:gd name="T20" fmla="*/ 11 w 21"/>
                <a:gd name="T21" fmla="*/ 0 h 15"/>
                <a:gd name="T22" fmla="*/ 1 w 21"/>
                <a:gd name="T23" fmla="*/ 6 h 15"/>
                <a:gd name="T24" fmla="*/ 1 w 21"/>
                <a:gd name="T25" fmla="*/ 6 h 15"/>
                <a:gd name="T26" fmla="*/ 1 w 21"/>
                <a:gd name="T27" fmla="*/ 8 h 15"/>
                <a:gd name="T28" fmla="*/ 1 w 21"/>
                <a:gd name="T29" fmla="*/ 6 h 15"/>
                <a:gd name="T30" fmla="*/ 1 w 21"/>
                <a:gd name="T31" fmla="*/ 8 h 15"/>
                <a:gd name="T32" fmla="*/ 0 w 21"/>
                <a:gd name="T33" fmla="*/ 12 h 15"/>
                <a:gd name="T34" fmla="*/ 1 w 21"/>
                <a:gd name="T35" fmla="*/ 8 h 15"/>
                <a:gd name="T36" fmla="*/ 4 w 21"/>
                <a:gd name="T37" fmla="*/ 13 h 15"/>
                <a:gd name="T38" fmla="*/ 0 w 21"/>
                <a:gd name="T39" fmla="*/ 12 h 15"/>
                <a:gd name="T40" fmla="*/ 4 w 21"/>
                <a:gd name="T41" fmla="*/ 13 h 15"/>
                <a:gd name="T42" fmla="*/ 3 w 21"/>
                <a:gd name="T43" fmla="*/ 14 h 15"/>
                <a:gd name="T44" fmla="*/ 4 w 21"/>
                <a:gd name="T45" fmla="*/ 13 h 15"/>
                <a:gd name="T46" fmla="*/ 5 w 21"/>
                <a:gd name="T47" fmla="*/ 15 h 15"/>
                <a:gd name="T48" fmla="*/ 4 w 21"/>
                <a:gd name="T49" fmla="*/ 13 h 15"/>
                <a:gd name="T50" fmla="*/ 5 w 21"/>
                <a:gd name="T51" fmla="*/ 15 h 15"/>
                <a:gd name="T52" fmla="*/ 5 w 21"/>
                <a:gd name="T53" fmla="*/ 14 h 15"/>
                <a:gd name="T54" fmla="*/ 11 w 21"/>
                <a:gd name="T55" fmla="*/ 15 h 15"/>
                <a:gd name="T56" fmla="*/ 5 w 21"/>
                <a:gd name="T57" fmla="*/ 14 h 15"/>
                <a:gd name="T58" fmla="*/ 14 w 21"/>
                <a:gd name="T59" fmla="*/ 11 h 15"/>
                <a:gd name="T60" fmla="*/ 11 w 21"/>
                <a:gd name="T61" fmla="*/ 15 h 15"/>
                <a:gd name="T62" fmla="*/ 14 w 21"/>
                <a:gd name="T63" fmla="*/ 11 h 15"/>
                <a:gd name="T64" fmla="*/ 15 w 21"/>
                <a:gd name="T65" fmla="*/ 11 h 15"/>
                <a:gd name="T66" fmla="*/ 14 w 21"/>
                <a:gd name="T67" fmla="*/ 11 h 15"/>
                <a:gd name="T68" fmla="*/ 16 w 21"/>
                <a:gd name="T69" fmla="*/ 12 h 15"/>
                <a:gd name="T70" fmla="*/ 14 w 21"/>
                <a:gd name="T71" fmla="*/ 11 h 15"/>
                <a:gd name="T72" fmla="*/ 17 w 21"/>
                <a:gd name="T73" fmla="*/ 8 h 15"/>
                <a:gd name="T74" fmla="*/ 16 w 21"/>
                <a:gd name="T75" fmla="*/ 12 h 15"/>
                <a:gd name="T76" fmla="*/ 17 w 21"/>
                <a:gd name="T77" fmla="*/ 8 h 15"/>
                <a:gd name="T78" fmla="*/ 21 w 21"/>
                <a:gd name="T79" fmla="*/ 5 h 15"/>
                <a:gd name="T80" fmla="*/ 17 w 21"/>
                <a:gd name="T81" fmla="*/ 8 h 15"/>
                <a:gd name="T82" fmla="*/ 19 w 21"/>
                <a:gd name="T83" fmla="*/ 5 h 15"/>
                <a:gd name="T84" fmla="*/ 19 w 21"/>
                <a:gd name="T85" fmla="*/ 5 h 15"/>
                <a:gd name="T86" fmla="*/ 19 w 21"/>
                <a:gd name="T87" fmla="*/ 5 h 15"/>
                <a:gd name="T88" fmla="*/ 21 w 21"/>
                <a:gd name="T89" fmla="*/ 5 h 15"/>
                <a:gd name="T90" fmla="*/ 21 w 21"/>
                <a:gd name="T91" fmla="*/ 5 h 15"/>
                <a:gd name="T92" fmla="*/ 20 w 21"/>
                <a:gd name="T93" fmla="*/ 5 h 15"/>
                <a:gd name="T94" fmla="*/ 19 w 21"/>
                <a:gd name="T95" fmla="*/ 5 h 15"/>
                <a:gd name="T96" fmla="*/ 20 w 21"/>
                <a:gd name="T97" fmla="*/ 4 h 15"/>
                <a:gd name="T98" fmla="*/ 19 w 21"/>
                <a:gd name="T99" fmla="*/ 5 h 15"/>
                <a:gd name="T100" fmla="*/ 19 w 21"/>
                <a:gd name="T101" fmla="*/ 4 h 15"/>
                <a:gd name="T102" fmla="*/ 20 w 21"/>
                <a:gd name="T103" fmla="*/ 4 h 15"/>
                <a:gd name="T104" fmla="*/ 19 w 21"/>
                <a:gd name="T105" fmla="*/ 4 h 15"/>
                <a:gd name="T106" fmla="*/ 16 w 21"/>
                <a:gd name="T107" fmla="*/ 1 h 15"/>
                <a:gd name="T108" fmla="*/ 19 w 21"/>
                <a:gd name="T109" fmla="*/ 4 h 15"/>
                <a:gd name="T110" fmla="*/ 15 w 21"/>
                <a:gd name="T111" fmla="*/ 2 h 15"/>
                <a:gd name="T112" fmla="*/ 15 w 21"/>
                <a:gd name="T11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15">
                  <a:moveTo>
                    <a:pt x="15" y="2"/>
                  </a:moveTo>
                  <a:lnTo>
                    <a:pt x="15" y="2"/>
                  </a:lnTo>
                  <a:lnTo>
                    <a:pt x="16" y="1"/>
                  </a:lnTo>
                  <a:lnTo>
                    <a:pt x="16" y="1"/>
                  </a:lnTo>
                  <a:lnTo>
                    <a:pt x="15" y="2"/>
                  </a:lnTo>
                  <a:close/>
                  <a:moveTo>
                    <a:pt x="16" y="1"/>
                  </a:moveTo>
                  <a:lnTo>
                    <a:pt x="16" y="1"/>
                  </a:lnTo>
                  <a:lnTo>
                    <a:pt x="16" y="1"/>
                  </a:lnTo>
                  <a:close/>
                  <a:moveTo>
                    <a:pt x="15" y="2"/>
                  </a:moveTo>
                  <a:cubicBezTo>
                    <a:pt x="15" y="2"/>
                    <a:pt x="14" y="2"/>
                    <a:pt x="13" y="2"/>
                  </a:cubicBezTo>
                  <a:lnTo>
                    <a:pt x="13" y="0"/>
                  </a:lnTo>
                  <a:cubicBezTo>
                    <a:pt x="14" y="0"/>
                    <a:pt x="15" y="1"/>
                    <a:pt x="16" y="1"/>
                  </a:cubicBezTo>
                  <a:lnTo>
                    <a:pt x="15" y="2"/>
                  </a:lnTo>
                  <a:close/>
                  <a:moveTo>
                    <a:pt x="13" y="2"/>
                  </a:moveTo>
                  <a:cubicBezTo>
                    <a:pt x="12" y="2"/>
                    <a:pt x="12" y="2"/>
                    <a:pt x="11" y="2"/>
                  </a:cubicBezTo>
                  <a:lnTo>
                    <a:pt x="11" y="0"/>
                  </a:lnTo>
                  <a:cubicBezTo>
                    <a:pt x="12" y="0"/>
                    <a:pt x="13" y="0"/>
                    <a:pt x="13" y="0"/>
                  </a:cubicBezTo>
                  <a:lnTo>
                    <a:pt x="13" y="2"/>
                  </a:lnTo>
                  <a:close/>
                  <a:moveTo>
                    <a:pt x="11" y="2"/>
                  </a:moveTo>
                  <a:cubicBezTo>
                    <a:pt x="7" y="2"/>
                    <a:pt x="4" y="3"/>
                    <a:pt x="2" y="6"/>
                  </a:cubicBezTo>
                  <a:lnTo>
                    <a:pt x="1" y="6"/>
                  </a:lnTo>
                  <a:cubicBezTo>
                    <a:pt x="3" y="2"/>
                    <a:pt x="7" y="0"/>
                    <a:pt x="11" y="0"/>
                  </a:cubicBezTo>
                  <a:lnTo>
                    <a:pt x="11" y="2"/>
                  </a:lnTo>
                  <a:close/>
                  <a:moveTo>
                    <a:pt x="1" y="6"/>
                  </a:moveTo>
                  <a:lnTo>
                    <a:pt x="1" y="6"/>
                  </a:lnTo>
                  <a:lnTo>
                    <a:pt x="1" y="6"/>
                  </a:lnTo>
                  <a:close/>
                  <a:moveTo>
                    <a:pt x="2" y="6"/>
                  </a:moveTo>
                  <a:cubicBezTo>
                    <a:pt x="1" y="7"/>
                    <a:pt x="1" y="8"/>
                    <a:pt x="1" y="8"/>
                  </a:cubicBezTo>
                  <a:lnTo>
                    <a:pt x="0" y="8"/>
                  </a:lnTo>
                  <a:cubicBezTo>
                    <a:pt x="0" y="7"/>
                    <a:pt x="0" y="6"/>
                    <a:pt x="1" y="6"/>
                  </a:cubicBezTo>
                  <a:lnTo>
                    <a:pt x="2" y="6"/>
                  </a:lnTo>
                  <a:close/>
                  <a:moveTo>
                    <a:pt x="1" y="8"/>
                  </a:moveTo>
                  <a:cubicBezTo>
                    <a:pt x="1" y="9"/>
                    <a:pt x="1" y="10"/>
                    <a:pt x="2" y="11"/>
                  </a:cubicBezTo>
                  <a:lnTo>
                    <a:pt x="0" y="12"/>
                  </a:lnTo>
                  <a:cubicBezTo>
                    <a:pt x="0" y="11"/>
                    <a:pt x="0" y="9"/>
                    <a:pt x="0" y="8"/>
                  </a:cubicBezTo>
                  <a:lnTo>
                    <a:pt x="1" y="8"/>
                  </a:lnTo>
                  <a:close/>
                  <a:moveTo>
                    <a:pt x="2" y="11"/>
                  </a:moveTo>
                  <a:cubicBezTo>
                    <a:pt x="2" y="12"/>
                    <a:pt x="3" y="13"/>
                    <a:pt x="4" y="13"/>
                  </a:cubicBezTo>
                  <a:lnTo>
                    <a:pt x="3" y="15"/>
                  </a:lnTo>
                  <a:cubicBezTo>
                    <a:pt x="2" y="14"/>
                    <a:pt x="1" y="13"/>
                    <a:pt x="0" y="12"/>
                  </a:cubicBezTo>
                  <a:lnTo>
                    <a:pt x="2" y="11"/>
                  </a:lnTo>
                  <a:close/>
                  <a:moveTo>
                    <a:pt x="4" y="13"/>
                  </a:moveTo>
                  <a:lnTo>
                    <a:pt x="4" y="13"/>
                  </a:lnTo>
                  <a:lnTo>
                    <a:pt x="3" y="14"/>
                  </a:lnTo>
                  <a:lnTo>
                    <a:pt x="4" y="13"/>
                  </a:lnTo>
                  <a:close/>
                  <a:moveTo>
                    <a:pt x="4" y="13"/>
                  </a:moveTo>
                  <a:cubicBezTo>
                    <a:pt x="4" y="14"/>
                    <a:pt x="4" y="14"/>
                    <a:pt x="5" y="14"/>
                  </a:cubicBezTo>
                  <a:lnTo>
                    <a:pt x="5" y="15"/>
                  </a:lnTo>
                  <a:cubicBezTo>
                    <a:pt x="4" y="15"/>
                    <a:pt x="3" y="15"/>
                    <a:pt x="3" y="15"/>
                  </a:cubicBezTo>
                  <a:lnTo>
                    <a:pt x="4" y="13"/>
                  </a:lnTo>
                  <a:close/>
                  <a:moveTo>
                    <a:pt x="5" y="15"/>
                  </a:moveTo>
                  <a:lnTo>
                    <a:pt x="5" y="15"/>
                  </a:lnTo>
                  <a:lnTo>
                    <a:pt x="5" y="15"/>
                  </a:lnTo>
                  <a:close/>
                  <a:moveTo>
                    <a:pt x="5" y="14"/>
                  </a:moveTo>
                  <a:cubicBezTo>
                    <a:pt x="7" y="14"/>
                    <a:pt x="9" y="14"/>
                    <a:pt x="10" y="14"/>
                  </a:cubicBezTo>
                  <a:lnTo>
                    <a:pt x="11" y="15"/>
                  </a:lnTo>
                  <a:cubicBezTo>
                    <a:pt x="9" y="15"/>
                    <a:pt x="7" y="15"/>
                    <a:pt x="5" y="15"/>
                  </a:cubicBezTo>
                  <a:lnTo>
                    <a:pt x="5" y="14"/>
                  </a:lnTo>
                  <a:close/>
                  <a:moveTo>
                    <a:pt x="10" y="14"/>
                  </a:moveTo>
                  <a:cubicBezTo>
                    <a:pt x="12" y="13"/>
                    <a:pt x="14" y="13"/>
                    <a:pt x="14" y="11"/>
                  </a:cubicBezTo>
                  <a:lnTo>
                    <a:pt x="16" y="12"/>
                  </a:lnTo>
                  <a:cubicBezTo>
                    <a:pt x="15" y="14"/>
                    <a:pt x="13" y="15"/>
                    <a:pt x="11" y="15"/>
                  </a:cubicBezTo>
                  <a:lnTo>
                    <a:pt x="10" y="14"/>
                  </a:lnTo>
                  <a:close/>
                  <a:moveTo>
                    <a:pt x="14" y="11"/>
                  </a:moveTo>
                  <a:lnTo>
                    <a:pt x="14" y="11"/>
                  </a:lnTo>
                  <a:lnTo>
                    <a:pt x="15" y="11"/>
                  </a:lnTo>
                  <a:lnTo>
                    <a:pt x="14" y="11"/>
                  </a:lnTo>
                  <a:close/>
                  <a:moveTo>
                    <a:pt x="14" y="11"/>
                  </a:moveTo>
                  <a:cubicBezTo>
                    <a:pt x="15" y="11"/>
                    <a:pt x="15" y="11"/>
                    <a:pt x="15" y="11"/>
                  </a:cubicBezTo>
                  <a:lnTo>
                    <a:pt x="16" y="12"/>
                  </a:lnTo>
                  <a:cubicBezTo>
                    <a:pt x="16" y="12"/>
                    <a:pt x="16" y="12"/>
                    <a:pt x="16" y="12"/>
                  </a:cubicBezTo>
                  <a:lnTo>
                    <a:pt x="14" y="11"/>
                  </a:lnTo>
                  <a:close/>
                  <a:moveTo>
                    <a:pt x="15" y="11"/>
                  </a:moveTo>
                  <a:cubicBezTo>
                    <a:pt x="15" y="10"/>
                    <a:pt x="16" y="9"/>
                    <a:pt x="17" y="8"/>
                  </a:cubicBezTo>
                  <a:lnTo>
                    <a:pt x="18" y="9"/>
                  </a:lnTo>
                  <a:cubicBezTo>
                    <a:pt x="17" y="10"/>
                    <a:pt x="16" y="11"/>
                    <a:pt x="16" y="12"/>
                  </a:cubicBezTo>
                  <a:lnTo>
                    <a:pt x="15" y="11"/>
                  </a:lnTo>
                  <a:close/>
                  <a:moveTo>
                    <a:pt x="17" y="8"/>
                  </a:moveTo>
                  <a:cubicBezTo>
                    <a:pt x="18" y="7"/>
                    <a:pt x="19" y="6"/>
                    <a:pt x="19" y="5"/>
                  </a:cubicBezTo>
                  <a:lnTo>
                    <a:pt x="21" y="5"/>
                  </a:lnTo>
                  <a:cubicBezTo>
                    <a:pt x="21" y="7"/>
                    <a:pt x="19" y="8"/>
                    <a:pt x="18" y="9"/>
                  </a:cubicBezTo>
                  <a:lnTo>
                    <a:pt x="17" y="8"/>
                  </a:lnTo>
                  <a:close/>
                  <a:moveTo>
                    <a:pt x="19" y="5"/>
                  </a:moveTo>
                  <a:lnTo>
                    <a:pt x="19" y="5"/>
                  </a:lnTo>
                  <a:lnTo>
                    <a:pt x="20" y="5"/>
                  </a:lnTo>
                  <a:lnTo>
                    <a:pt x="19" y="5"/>
                  </a:lnTo>
                  <a:close/>
                  <a:moveTo>
                    <a:pt x="19" y="5"/>
                  </a:moveTo>
                  <a:lnTo>
                    <a:pt x="19" y="5"/>
                  </a:lnTo>
                  <a:lnTo>
                    <a:pt x="21" y="5"/>
                  </a:lnTo>
                  <a:lnTo>
                    <a:pt x="21" y="5"/>
                  </a:lnTo>
                  <a:lnTo>
                    <a:pt x="19" y="5"/>
                  </a:lnTo>
                  <a:close/>
                  <a:moveTo>
                    <a:pt x="21" y="5"/>
                  </a:moveTo>
                  <a:lnTo>
                    <a:pt x="21" y="5"/>
                  </a:lnTo>
                  <a:lnTo>
                    <a:pt x="20" y="5"/>
                  </a:lnTo>
                  <a:lnTo>
                    <a:pt x="21" y="5"/>
                  </a:lnTo>
                  <a:close/>
                  <a:moveTo>
                    <a:pt x="19" y="5"/>
                  </a:moveTo>
                  <a:cubicBezTo>
                    <a:pt x="19" y="4"/>
                    <a:pt x="19" y="4"/>
                    <a:pt x="19" y="4"/>
                  </a:cubicBezTo>
                  <a:lnTo>
                    <a:pt x="20" y="4"/>
                  </a:lnTo>
                  <a:cubicBezTo>
                    <a:pt x="21" y="4"/>
                    <a:pt x="21" y="4"/>
                    <a:pt x="21" y="5"/>
                  </a:cubicBezTo>
                  <a:lnTo>
                    <a:pt x="19" y="5"/>
                  </a:lnTo>
                  <a:close/>
                  <a:moveTo>
                    <a:pt x="19" y="4"/>
                  </a:moveTo>
                  <a:cubicBezTo>
                    <a:pt x="19" y="4"/>
                    <a:pt x="19" y="4"/>
                    <a:pt x="19" y="4"/>
                  </a:cubicBezTo>
                  <a:lnTo>
                    <a:pt x="20" y="3"/>
                  </a:lnTo>
                  <a:cubicBezTo>
                    <a:pt x="20" y="3"/>
                    <a:pt x="20" y="3"/>
                    <a:pt x="20" y="4"/>
                  </a:cubicBezTo>
                  <a:lnTo>
                    <a:pt x="19" y="4"/>
                  </a:lnTo>
                  <a:close/>
                  <a:moveTo>
                    <a:pt x="19" y="4"/>
                  </a:moveTo>
                  <a:cubicBezTo>
                    <a:pt x="18" y="3"/>
                    <a:pt x="17" y="2"/>
                    <a:pt x="15" y="2"/>
                  </a:cubicBezTo>
                  <a:lnTo>
                    <a:pt x="16" y="1"/>
                  </a:lnTo>
                  <a:cubicBezTo>
                    <a:pt x="17" y="1"/>
                    <a:pt x="19" y="2"/>
                    <a:pt x="20" y="3"/>
                  </a:cubicBezTo>
                  <a:lnTo>
                    <a:pt x="19" y="4"/>
                  </a:lnTo>
                  <a:close/>
                  <a:moveTo>
                    <a:pt x="15" y="2"/>
                  </a:moveTo>
                  <a:lnTo>
                    <a:pt x="15" y="2"/>
                  </a:lnTo>
                  <a:lnTo>
                    <a:pt x="16"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8" name="Freeform 15">
              <a:extLst>
                <a:ext uri="{FF2B5EF4-FFF2-40B4-BE49-F238E27FC236}">
                  <a16:creationId xmlns:a16="http://schemas.microsoft.com/office/drawing/2014/main" id="{09A3E9F7-A429-96AF-4910-4813F1D54814}"/>
                </a:ext>
              </a:extLst>
            </p:cNvPr>
            <p:cNvSpPr>
              <a:spLocks/>
            </p:cNvSpPr>
            <p:nvPr/>
          </p:nvSpPr>
          <p:spPr bwMode="auto">
            <a:xfrm>
              <a:off x="2892" y="1263"/>
              <a:ext cx="123" cy="95"/>
            </a:xfrm>
            <a:custGeom>
              <a:avLst/>
              <a:gdLst>
                <a:gd name="T0" fmla="*/ 21 w 22"/>
                <a:gd name="T1" fmla="*/ 5 h 17"/>
                <a:gd name="T2" fmla="*/ 9 w 22"/>
                <a:gd name="T3" fmla="*/ 3 h 17"/>
                <a:gd name="T4" fmla="*/ 0 w 22"/>
                <a:gd name="T5" fmla="*/ 14 h 17"/>
                <a:gd name="T6" fmla="*/ 6 w 22"/>
                <a:gd name="T7" fmla="*/ 17 h 17"/>
                <a:gd name="T8" fmla="*/ 14 w 22"/>
                <a:gd name="T9" fmla="*/ 11 h 17"/>
                <a:gd name="T10" fmla="*/ 21 w 22"/>
                <a:gd name="T11" fmla="*/ 8 h 17"/>
                <a:gd name="T12" fmla="*/ 21 w 2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21" y="5"/>
                  </a:moveTo>
                  <a:cubicBezTo>
                    <a:pt x="17" y="4"/>
                    <a:pt x="13" y="0"/>
                    <a:pt x="9" y="3"/>
                  </a:cubicBezTo>
                  <a:cubicBezTo>
                    <a:pt x="5" y="6"/>
                    <a:pt x="1" y="9"/>
                    <a:pt x="0" y="14"/>
                  </a:cubicBezTo>
                  <a:cubicBezTo>
                    <a:pt x="0" y="16"/>
                    <a:pt x="4" y="17"/>
                    <a:pt x="6" y="17"/>
                  </a:cubicBezTo>
                  <a:cubicBezTo>
                    <a:pt x="10" y="16"/>
                    <a:pt x="12" y="13"/>
                    <a:pt x="14" y="11"/>
                  </a:cubicBezTo>
                  <a:cubicBezTo>
                    <a:pt x="16" y="9"/>
                    <a:pt x="19" y="10"/>
                    <a:pt x="21" y="8"/>
                  </a:cubicBezTo>
                  <a:cubicBezTo>
                    <a:pt x="21" y="7"/>
                    <a:pt x="22" y="6"/>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9" name="Freeform 16">
              <a:extLst>
                <a:ext uri="{FF2B5EF4-FFF2-40B4-BE49-F238E27FC236}">
                  <a16:creationId xmlns:a16="http://schemas.microsoft.com/office/drawing/2014/main" id="{9EC1F7C0-1807-F847-F123-CDE3CD0B85BB}"/>
                </a:ext>
              </a:extLst>
            </p:cNvPr>
            <p:cNvSpPr>
              <a:spLocks noEditPoints="1"/>
            </p:cNvSpPr>
            <p:nvPr/>
          </p:nvSpPr>
          <p:spPr bwMode="auto">
            <a:xfrm>
              <a:off x="2886" y="1263"/>
              <a:ext cx="129" cy="100"/>
            </a:xfrm>
            <a:custGeom>
              <a:avLst/>
              <a:gdLst>
                <a:gd name="T0" fmla="*/ 22 w 23"/>
                <a:gd name="T1" fmla="*/ 6 h 18"/>
                <a:gd name="T2" fmla="*/ 22 w 23"/>
                <a:gd name="T3" fmla="*/ 5 h 18"/>
                <a:gd name="T4" fmla="*/ 22 w 23"/>
                <a:gd name="T5" fmla="*/ 5 h 18"/>
                <a:gd name="T6" fmla="*/ 22 w 23"/>
                <a:gd name="T7" fmla="*/ 5 h 18"/>
                <a:gd name="T8" fmla="*/ 19 w 23"/>
                <a:gd name="T9" fmla="*/ 5 h 18"/>
                <a:gd name="T10" fmla="*/ 22 w 23"/>
                <a:gd name="T11" fmla="*/ 5 h 18"/>
                <a:gd name="T12" fmla="*/ 20 w 23"/>
                <a:gd name="T13" fmla="*/ 4 h 18"/>
                <a:gd name="T14" fmla="*/ 19 w 23"/>
                <a:gd name="T15" fmla="*/ 4 h 18"/>
                <a:gd name="T16" fmla="*/ 19 w 23"/>
                <a:gd name="T17" fmla="*/ 5 h 18"/>
                <a:gd name="T18" fmla="*/ 10 w 23"/>
                <a:gd name="T19" fmla="*/ 2 h 18"/>
                <a:gd name="T20" fmla="*/ 19 w 23"/>
                <a:gd name="T21" fmla="*/ 5 h 18"/>
                <a:gd name="T22" fmla="*/ 11 w 23"/>
                <a:gd name="T23" fmla="*/ 3 h 18"/>
                <a:gd name="T24" fmla="*/ 11 w 23"/>
                <a:gd name="T25" fmla="*/ 3 h 18"/>
                <a:gd name="T26" fmla="*/ 5 w 23"/>
                <a:gd name="T27" fmla="*/ 8 h 18"/>
                <a:gd name="T28" fmla="*/ 10 w 23"/>
                <a:gd name="T29" fmla="*/ 2 h 18"/>
                <a:gd name="T30" fmla="*/ 5 w 23"/>
                <a:gd name="T31" fmla="*/ 8 h 18"/>
                <a:gd name="T32" fmla="*/ 0 w 23"/>
                <a:gd name="T33" fmla="*/ 14 h 18"/>
                <a:gd name="T34" fmla="*/ 5 w 23"/>
                <a:gd name="T35" fmla="*/ 8 h 18"/>
                <a:gd name="T36" fmla="*/ 0 w 23"/>
                <a:gd name="T37" fmla="*/ 14 h 18"/>
                <a:gd name="T38" fmla="*/ 0 w 23"/>
                <a:gd name="T39" fmla="*/ 14 h 18"/>
                <a:gd name="T40" fmla="*/ 2 w 23"/>
                <a:gd name="T41" fmla="*/ 14 h 18"/>
                <a:gd name="T42" fmla="*/ 0 w 23"/>
                <a:gd name="T43" fmla="*/ 14 h 18"/>
                <a:gd name="T44" fmla="*/ 2 w 23"/>
                <a:gd name="T45" fmla="*/ 14 h 18"/>
                <a:gd name="T46" fmla="*/ 2 w 23"/>
                <a:gd name="T47" fmla="*/ 16 h 18"/>
                <a:gd name="T48" fmla="*/ 2 w 23"/>
                <a:gd name="T49" fmla="*/ 14 h 18"/>
                <a:gd name="T50" fmla="*/ 4 w 23"/>
                <a:gd name="T51" fmla="*/ 16 h 18"/>
                <a:gd name="T52" fmla="*/ 2 w 23"/>
                <a:gd name="T53" fmla="*/ 16 h 18"/>
                <a:gd name="T54" fmla="*/ 4 w 23"/>
                <a:gd name="T55" fmla="*/ 16 h 18"/>
                <a:gd name="T56" fmla="*/ 4 w 23"/>
                <a:gd name="T57" fmla="*/ 17 h 18"/>
                <a:gd name="T58" fmla="*/ 4 w 23"/>
                <a:gd name="T59" fmla="*/ 16 h 18"/>
                <a:gd name="T60" fmla="*/ 7 w 23"/>
                <a:gd name="T61" fmla="*/ 17 h 18"/>
                <a:gd name="T62" fmla="*/ 4 w 23"/>
                <a:gd name="T63" fmla="*/ 16 h 18"/>
                <a:gd name="T64" fmla="*/ 7 w 23"/>
                <a:gd name="T65" fmla="*/ 16 h 18"/>
                <a:gd name="T66" fmla="*/ 7 w 23"/>
                <a:gd name="T67" fmla="*/ 16 h 18"/>
                <a:gd name="T68" fmla="*/ 14 w 23"/>
                <a:gd name="T69" fmla="*/ 12 h 18"/>
                <a:gd name="T70" fmla="*/ 7 w 23"/>
                <a:gd name="T71" fmla="*/ 17 h 18"/>
                <a:gd name="T72" fmla="*/ 14 w 23"/>
                <a:gd name="T73" fmla="*/ 13 h 18"/>
                <a:gd name="T74" fmla="*/ 14 w 23"/>
                <a:gd name="T75" fmla="*/ 12 h 18"/>
                <a:gd name="T76" fmla="*/ 14 w 23"/>
                <a:gd name="T77" fmla="*/ 12 h 18"/>
                <a:gd name="T78" fmla="*/ 16 w 23"/>
                <a:gd name="T79" fmla="*/ 11 h 18"/>
                <a:gd name="T80" fmla="*/ 14 w 23"/>
                <a:gd name="T81" fmla="*/ 12 h 18"/>
                <a:gd name="T82" fmla="*/ 16 w 23"/>
                <a:gd name="T83" fmla="*/ 11 h 18"/>
                <a:gd name="T84" fmla="*/ 16 w 23"/>
                <a:gd name="T85" fmla="*/ 11 h 18"/>
                <a:gd name="T86" fmla="*/ 18 w 23"/>
                <a:gd name="T87" fmla="*/ 9 h 18"/>
                <a:gd name="T88" fmla="*/ 16 w 23"/>
                <a:gd name="T89" fmla="*/ 11 h 18"/>
                <a:gd name="T90" fmla="*/ 18 w 23"/>
                <a:gd name="T91" fmla="*/ 9 h 18"/>
                <a:gd name="T92" fmla="*/ 22 w 23"/>
                <a:gd name="T93" fmla="*/ 8 h 18"/>
                <a:gd name="T94" fmla="*/ 18 w 23"/>
                <a:gd name="T95" fmla="*/ 9 h 18"/>
                <a:gd name="T96" fmla="*/ 22 w 23"/>
                <a:gd name="T97" fmla="*/ 8 h 18"/>
                <a:gd name="T98" fmla="*/ 21 w 23"/>
                <a:gd name="T99" fmla="*/ 7 h 18"/>
                <a:gd name="T100" fmla="*/ 23 w 23"/>
                <a:gd name="T101" fmla="*/ 7 h 18"/>
                <a:gd name="T102" fmla="*/ 21 w 23"/>
                <a:gd name="T103" fmla="*/ 7 h 18"/>
                <a:gd name="T104" fmla="*/ 22 w 23"/>
                <a:gd name="T105" fmla="*/ 6 h 18"/>
                <a:gd name="T106" fmla="*/ 23 w 23"/>
                <a:gd name="T107" fmla="*/ 7 h 18"/>
                <a:gd name="T108" fmla="*/ 22 w 23"/>
                <a:gd name="T109" fmla="*/ 6 h 18"/>
                <a:gd name="T110" fmla="*/ 22 w 23"/>
                <a:gd name="T111" fmla="*/ 5 h 18"/>
                <a:gd name="T112" fmla="*/ 22 w 23"/>
                <a:gd name="T113" fmla="*/ 6 h 18"/>
                <a:gd name="T114" fmla="*/ 22 w 23"/>
                <a:gd name="T115" fmla="*/ 5 h 18"/>
                <a:gd name="T116" fmla="*/ 22 w 23"/>
                <a:gd name="T117" fmla="*/ 6 h 18"/>
                <a:gd name="T118" fmla="*/ 22 w 23"/>
                <a:gd name="T119" fmla="*/ 5 h 18"/>
                <a:gd name="T120" fmla="*/ 22 w 23"/>
                <a:gd name="T121" fmla="*/ 6 h 18"/>
                <a:gd name="T122" fmla="*/ 22 w 23"/>
                <a:gd name="T123" fmla="*/ 6 h 18"/>
                <a:gd name="T124" fmla="*/ 22 w 23"/>
                <a:gd name="T1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8">
                  <a:moveTo>
                    <a:pt x="22" y="6"/>
                  </a:moveTo>
                  <a:lnTo>
                    <a:pt x="22" y="6"/>
                  </a:lnTo>
                  <a:lnTo>
                    <a:pt x="22" y="5"/>
                  </a:lnTo>
                  <a:lnTo>
                    <a:pt x="22" y="5"/>
                  </a:lnTo>
                  <a:lnTo>
                    <a:pt x="22" y="6"/>
                  </a:lnTo>
                  <a:close/>
                  <a:moveTo>
                    <a:pt x="22" y="5"/>
                  </a:moveTo>
                  <a:lnTo>
                    <a:pt x="22" y="5"/>
                  </a:lnTo>
                  <a:lnTo>
                    <a:pt x="22" y="5"/>
                  </a:lnTo>
                  <a:close/>
                  <a:moveTo>
                    <a:pt x="22" y="6"/>
                  </a:moveTo>
                  <a:cubicBezTo>
                    <a:pt x="21" y="6"/>
                    <a:pt x="20" y="5"/>
                    <a:pt x="19" y="5"/>
                  </a:cubicBezTo>
                  <a:lnTo>
                    <a:pt x="20" y="4"/>
                  </a:lnTo>
                  <a:cubicBezTo>
                    <a:pt x="21" y="4"/>
                    <a:pt x="21" y="4"/>
                    <a:pt x="22" y="5"/>
                  </a:cubicBezTo>
                  <a:lnTo>
                    <a:pt x="22" y="6"/>
                  </a:lnTo>
                  <a:close/>
                  <a:moveTo>
                    <a:pt x="20" y="4"/>
                  </a:moveTo>
                  <a:lnTo>
                    <a:pt x="20" y="4"/>
                  </a:lnTo>
                  <a:lnTo>
                    <a:pt x="19" y="4"/>
                  </a:lnTo>
                  <a:lnTo>
                    <a:pt x="20" y="4"/>
                  </a:lnTo>
                  <a:close/>
                  <a:moveTo>
                    <a:pt x="19" y="5"/>
                  </a:moveTo>
                  <a:cubicBezTo>
                    <a:pt x="16" y="3"/>
                    <a:pt x="13" y="2"/>
                    <a:pt x="11" y="3"/>
                  </a:cubicBezTo>
                  <a:lnTo>
                    <a:pt x="10" y="2"/>
                  </a:lnTo>
                  <a:cubicBezTo>
                    <a:pt x="13" y="0"/>
                    <a:pt x="16" y="2"/>
                    <a:pt x="20" y="4"/>
                  </a:cubicBezTo>
                  <a:lnTo>
                    <a:pt x="19" y="5"/>
                  </a:lnTo>
                  <a:close/>
                  <a:moveTo>
                    <a:pt x="11" y="3"/>
                  </a:moveTo>
                  <a:lnTo>
                    <a:pt x="11" y="3"/>
                  </a:lnTo>
                  <a:lnTo>
                    <a:pt x="10" y="3"/>
                  </a:lnTo>
                  <a:lnTo>
                    <a:pt x="11" y="3"/>
                  </a:lnTo>
                  <a:close/>
                  <a:moveTo>
                    <a:pt x="11" y="3"/>
                  </a:moveTo>
                  <a:cubicBezTo>
                    <a:pt x="9" y="5"/>
                    <a:pt x="7" y="6"/>
                    <a:pt x="5" y="8"/>
                  </a:cubicBezTo>
                  <a:lnTo>
                    <a:pt x="4" y="7"/>
                  </a:lnTo>
                  <a:cubicBezTo>
                    <a:pt x="6" y="5"/>
                    <a:pt x="8" y="4"/>
                    <a:pt x="10" y="2"/>
                  </a:cubicBezTo>
                  <a:lnTo>
                    <a:pt x="11" y="3"/>
                  </a:lnTo>
                  <a:close/>
                  <a:moveTo>
                    <a:pt x="5" y="8"/>
                  </a:moveTo>
                  <a:cubicBezTo>
                    <a:pt x="4" y="10"/>
                    <a:pt x="2" y="12"/>
                    <a:pt x="2" y="14"/>
                  </a:cubicBezTo>
                  <a:lnTo>
                    <a:pt x="0" y="14"/>
                  </a:lnTo>
                  <a:cubicBezTo>
                    <a:pt x="1" y="11"/>
                    <a:pt x="2" y="9"/>
                    <a:pt x="4" y="7"/>
                  </a:cubicBezTo>
                  <a:lnTo>
                    <a:pt x="5" y="8"/>
                  </a:lnTo>
                  <a:close/>
                  <a:moveTo>
                    <a:pt x="0" y="14"/>
                  </a:moveTo>
                  <a:lnTo>
                    <a:pt x="0" y="14"/>
                  </a:lnTo>
                  <a:lnTo>
                    <a:pt x="1" y="14"/>
                  </a:lnTo>
                  <a:lnTo>
                    <a:pt x="0" y="14"/>
                  </a:lnTo>
                  <a:close/>
                  <a:moveTo>
                    <a:pt x="2" y="14"/>
                  </a:moveTo>
                  <a:cubicBezTo>
                    <a:pt x="2" y="14"/>
                    <a:pt x="2" y="14"/>
                    <a:pt x="2" y="14"/>
                  </a:cubicBezTo>
                  <a:lnTo>
                    <a:pt x="0" y="15"/>
                  </a:lnTo>
                  <a:cubicBezTo>
                    <a:pt x="0" y="14"/>
                    <a:pt x="0" y="14"/>
                    <a:pt x="0" y="14"/>
                  </a:cubicBezTo>
                  <a:lnTo>
                    <a:pt x="2" y="14"/>
                  </a:lnTo>
                  <a:close/>
                  <a:moveTo>
                    <a:pt x="2" y="14"/>
                  </a:moveTo>
                  <a:cubicBezTo>
                    <a:pt x="2" y="15"/>
                    <a:pt x="2" y="15"/>
                    <a:pt x="2" y="15"/>
                  </a:cubicBezTo>
                  <a:lnTo>
                    <a:pt x="2" y="16"/>
                  </a:lnTo>
                  <a:cubicBezTo>
                    <a:pt x="1" y="16"/>
                    <a:pt x="1" y="15"/>
                    <a:pt x="0" y="15"/>
                  </a:cubicBezTo>
                  <a:lnTo>
                    <a:pt x="2" y="14"/>
                  </a:lnTo>
                  <a:close/>
                  <a:moveTo>
                    <a:pt x="2" y="15"/>
                  </a:moveTo>
                  <a:cubicBezTo>
                    <a:pt x="3" y="16"/>
                    <a:pt x="4" y="16"/>
                    <a:pt x="4" y="16"/>
                  </a:cubicBezTo>
                  <a:lnTo>
                    <a:pt x="4" y="17"/>
                  </a:lnTo>
                  <a:cubicBezTo>
                    <a:pt x="3" y="17"/>
                    <a:pt x="2" y="17"/>
                    <a:pt x="2" y="16"/>
                  </a:cubicBezTo>
                  <a:lnTo>
                    <a:pt x="2" y="15"/>
                  </a:lnTo>
                  <a:close/>
                  <a:moveTo>
                    <a:pt x="4" y="16"/>
                  </a:moveTo>
                  <a:lnTo>
                    <a:pt x="4" y="16"/>
                  </a:lnTo>
                  <a:lnTo>
                    <a:pt x="4" y="17"/>
                  </a:lnTo>
                  <a:lnTo>
                    <a:pt x="4" y="16"/>
                  </a:lnTo>
                  <a:close/>
                  <a:moveTo>
                    <a:pt x="4" y="16"/>
                  </a:moveTo>
                  <a:cubicBezTo>
                    <a:pt x="5" y="16"/>
                    <a:pt x="6" y="16"/>
                    <a:pt x="7" y="16"/>
                  </a:cubicBezTo>
                  <a:lnTo>
                    <a:pt x="7" y="17"/>
                  </a:lnTo>
                  <a:cubicBezTo>
                    <a:pt x="6" y="18"/>
                    <a:pt x="5" y="18"/>
                    <a:pt x="4" y="17"/>
                  </a:cubicBezTo>
                  <a:lnTo>
                    <a:pt x="4" y="16"/>
                  </a:lnTo>
                  <a:close/>
                  <a:moveTo>
                    <a:pt x="7" y="16"/>
                  </a:moveTo>
                  <a:lnTo>
                    <a:pt x="7" y="16"/>
                  </a:lnTo>
                  <a:lnTo>
                    <a:pt x="7" y="17"/>
                  </a:lnTo>
                  <a:lnTo>
                    <a:pt x="7" y="16"/>
                  </a:lnTo>
                  <a:close/>
                  <a:moveTo>
                    <a:pt x="7" y="16"/>
                  </a:moveTo>
                  <a:cubicBezTo>
                    <a:pt x="10" y="15"/>
                    <a:pt x="12" y="14"/>
                    <a:pt x="14" y="12"/>
                  </a:cubicBezTo>
                  <a:lnTo>
                    <a:pt x="14" y="13"/>
                  </a:lnTo>
                  <a:cubicBezTo>
                    <a:pt x="12" y="15"/>
                    <a:pt x="10" y="17"/>
                    <a:pt x="7" y="17"/>
                  </a:cubicBezTo>
                  <a:lnTo>
                    <a:pt x="7" y="16"/>
                  </a:lnTo>
                  <a:close/>
                  <a:moveTo>
                    <a:pt x="14" y="13"/>
                  </a:moveTo>
                  <a:lnTo>
                    <a:pt x="14" y="13"/>
                  </a:lnTo>
                  <a:lnTo>
                    <a:pt x="14" y="12"/>
                  </a:lnTo>
                  <a:lnTo>
                    <a:pt x="14" y="13"/>
                  </a:lnTo>
                  <a:close/>
                  <a:moveTo>
                    <a:pt x="14" y="12"/>
                  </a:moveTo>
                  <a:cubicBezTo>
                    <a:pt x="14" y="11"/>
                    <a:pt x="14" y="11"/>
                    <a:pt x="15" y="10"/>
                  </a:cubicBezTo>
                  <a:lnTo>
                    <a:pt x="16" y="11"/>
                  </a:lnTo>
                  <a:cubicBezTo>
                    <a:pt x="15" y="12"/>
                    <a:pt x="15" y="12"/>
                    <a:pt x="14" y="13"/>
                  </a:cubicBezTo>
                  <a:lnTo>
                    <a:pt x="14" y="12"/>
                  </a:lnTo>
                  <a:close/>
                  <a:moveTo>
                    <a:pt x="16" y="11"/>
                  </a:moveTo>
                  <a:lnTo>
                    <a:pt x="16" y="11"/>
                  </a:lnTo>
                  <a:lnTo>
                    <a:pt x="15" y="11"/>
                  </a:lnTo>
                  <a:lnTo>
                    <a:pt x="16" y="11"/>
                  </a:lnTo>
                  <a:close/>
                  <a:moveTo>
                    <a:pt x="15" y="10"/>
                  </a:moveTo>
                  <a:cubicBezTo>
                    <a:pt x="16" y="10"/>
                    <a:pt x="17" y="9"/>
                    <a:pt x="18" y="9"/>
                  </a:cubicBezTo>
                  <a:lnTo>
                    <a:pt x="19" y="10"/>
                  </a:lnTo>
                  <a:cubicBezTo>
                    <a:pt x="18" y="11"/>
                    <a:pt x="17" y="11"/>
                    <a:pt x="16" y="11"/>
                  </a:cubicBezTo>
                  <a:lnTo>
                    <a:pt x="15" y="10"/>
                  </a:lnTo>
                  <a:close/>
                  <a:moveTo>
                    <a:pt x="18" y="9"/>
                  </a:moveTo>
                  <a:cubicBezTo>
                    <a:pt x="19" y="9"/>
                    <a:pt x="20" y="8"/>
                    <a:pt x="21" y="7"/>
                  </a:cubicBezTo>
                  <a:lnTo>
                    <a:pt x="22" y="8"/>
                  </a:lnTo>
                  <a:cubicBezTo>
                    <a:pt x="21" y="9"/>
                    <a:pt x="20" y="10"/>
                    <a:pt x="19" y="10"/>
                  </a:cubicBezTo>
                  <a:lnTo>
                    <a:pt x="18" y="9"/>
                  </a:lnTo>
                  <a:close/>
                  <a:moveTo>
                    <a:pt x="22" y="8"/>
                  </a:moveTo>
                  <a:lnTo>
                    <a:pt x="22" y="8"/>
                  </a:lnTo>
                  <a:lnTo>
                    <a:pt x="22" y="8"/>
                  </a:lnTo>
                  <a:close/>
                  <a:moveTo>
                    <a:pt x="21" y="7"/>
                  </a:moveTo>
                  <a:cubicBezTo>
                    <a:pt x="21" y="7"/>
                    <a:pt x="21" y="7"/>
                    <a:pt x="22" y="6"/>
                  </a:cubicBezTo>
                  <a:lnTo>
                    <a:pt x="23" y="7"/>
                  </a:lnTo>
                  <a:cubicBezTo>
                    <a:pt x="23" y="7"/>
                    <a:pt x="22" y="8"/>
                    <a:pt x="22" y="8"/>
                  </a:cubicBezTo>
                  <a:lnTo>
                    <a:pt x="21" y="7"/>
                  </a:lnTo>
                  <a:close/>
                  <a:moveTo>
                    <a:pt x="22" y="6"/>
                  </a:moveTo>
                  <a:cubicBezTo>
                    <a:pt x="22" y="6"/>
                    <a:pt x="22" y="6"/>
                    <a:pt x="22" y="6"/>
                  </a:cubicBezTo>
                  <a:lnTo>
                    <a:pt x="23" y="6"/>
                  </a:lnTo>
                  <a:cubicBezTo>
                    <a:pt x="23" y="6"/>
                    <a:pt x="23" y="7"/>
                    <a:pt x="23" y="7"/>
                  </a:cubicBezTo>
                  <a:lnTo>
                    <a:pt x="22" y="6"/>
                  </a:lnTo>
                  <a:close/>
                  <a:moveTo>
                    <a:pt x="22" y="6"/>
                  </a:moveTo>
                  <a:cubicBezTo>
                    <a:pt x="22" y="6"/>
                    <a:pt x="22" y="6"/>
                    <a:pt x="22" y="6"/>
                  </a:cubicBezTo>
                  <a:lnTo>
                    <a:pt x="22" y="5"/>
                  </a:lnTo>
                  <a:cubicBezTo>
                    <a:pt x="23" y="5"/>
                    <a:pt x="23" y="5"/>
                    <a:pt x="23" y="6"/>
                  </a:cubicBezTo>
                  <a:lnTo>
                    <a:pt x="22" y="6"/>
                  </a:lnTo>
                  <a:close/>
                  <a:moveTo>
                    <a:pt x="22" y="5"/>
                  </a:moveTo>
                  <a:lnTo>
                    <a:pt x="22" y="5"/>
                  </a:lnTo>
                  <a:lnTo>
                    <a:pt x="22" y="5"/>
                  </a:lnTo>
                  <a:close/>
                  <a:moveTo>
                    <a:pt x="22" y="6"/>
                  </a:moveTo>
                  <a:cubicBezTo>
                    <a:pt x="22" y="6"/>
                    <a:pt x="22" y="6"/>
                    <a:pt x="22" y="6"/>
                  </a:cubicBezTo>
                  <a:lnTo>
                    <a:pt x="22" y="5"/>
                  </a:lnTo>
                  <a:cubicBezTo>
                    <a:pt x="22" y="5"/>
                    <a:pt x="22" y="5"/>
                    <a:pt x="22" y="5"/>
                  </a:cubicBezTo>
                  <a:lnTo>
                    <a:pt x="22" y="6"/>
                  </a:lnTo>
                  <a:close/>
                  <a:moveTo>
                    <a:pt x="22" y="6"/>
                  </a:moveTo>
                  <a:lnTo>
                    <a:pt x="22" y="6"/>
                  </a:lnTo>
                  <a:lnTo>
                    <a:pt x="22" y="5"/>
                  </a:lnTo>
                  <a:lnTo>
                    <a:pt x="2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0" name="Freeform 17">
              <a:extLst>
                <a:ext uri="{FF2B5EF4-FFF2-40B4-BE49-F238E27FC236}">
                  <a16:creationId xmlns:a16="http://schemas.microsoft.com/office/drawing/2014/main" id="{CFE6E0C5-C017-BD41-2214-C94677D98545}"/>
                </a:ext>
              </a:extLst>
            </p:cNvPr>
            <p:cNvSpPr>
              <a:spLocks/>
            </p:cNvSpPr>
            <p:nvPr/>
          </p:nvSpPr>
          <p:spPr bwMode="auto">
            <a:xfrm>
              <a:off x="3004" y="1263"/>
              <a:ext cx="173" cy="106"/>
            </a:xfrm>
            <a:custGeom>
              <a:avLst/>
              <a:gdLst>
                <a:gd name="T0" fmla="*/ 31 w 31"/>
                <a:gd name="T1" fmla="*/ 2 h 19"/>
                <a:gd name="T2" fmla="*/ 10 w 31"/>
                <a:gd name="T3" fmla="*/ 4 h 19"/>
                <a:gd name="T4" fmla="*/ 0 w 31"/>
                <a:gd name="T5" fmla="*/ 12 h 19"/>
                <a:gd name="T6" fmla="*/ 1 w 31"/>
                <a:gd name="T7" fmla="*/ 13 h 19"/>
                <a:gd name="T8" fmla="*/ 11 w 31"/>
                <a:gd name="T9" fmla="*/ 14 h 19"/>
                <a:gd name="T10" fmla="*/ 22 w 31"/>
                <a:gd name="T11" fmla="*/ 16 h 19"/>
                <a:gd name="T12" fmla="*/ 31 w 31"/>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31" y="2"/>
                  </a:moveTo>
                  <a:cubicBezTo>
                    <a:pt x="24" y="2"/>
                    <a:pt x="17" y="0"/>
                    <a:pt x="10" y="4"/>
                  </a:cubicBezTo>
                  <a:cubicBezTo>
                    <a:pt x="6" y="6"/>
                    <a:pt x="2" y="8"/>
                    <a:pt x="0" y="12"/>
                  </a:cubicBezTo>
                  <a:cubicBezTo>
                    <a:pt x="0" y="12"/>
                    <a:pt x="0" y="13"/>
                    <a:pt x="1" y="13"/>
                  </a:cubicBezTo>
                  <a:cubicBezTo>
                    <a:pt x="4" y="14"/>
                    <a:pt x="8" y="12"/>
                    <a:pt x="11" y="14"/>
                  </a:cubicBezTo>
                  <a:cubicBezTo>
                    <a:pt x="14" y="16"/>
                    <a:pt x="19" y="19"/>
                    <a:pt x="22" y="16"/>
                  </a:cubicBezTo>
                  <a:cubicBezTo>
                    <a:pt x="26" y="13"/>
                    <a:pt x="30" y="8"/>
                    <a:pt x="3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1" name="Freeform 18">
              <a:extLst>
                <a:ext uri="{FF2B5EF4-FFF2-40B4-BE49-F238E27FC236}">
                  <a16:creationId xmlns:a16="http://schemas.microsoft.com/office/drawing/2014/main" id="{022B5F50-6EEC-0896-346C-5026837899B3}"/>
                </a:ext>
              </a:extLst>
            </p:cNvPr>
            <p:cNvSpPr>
              <a:spLocks noEditPoints="1"/>
            </p:cNvSpPr>
            <p:nvPr/>
          </p:nvSpPr>
          <p:spPr bwMode="auto">
            <a:xfrm>
              <a:off x="2998" y="1268"/>
              <a:ext cx="185" cy="101"/>
            </a:xfrm>
            <a:custGeom>
              <a:avLst/>
              <a:gdLst>
                <a:gd name="T0" fmla="*/ 26 w 33"/>
                <a:gd name="T1" fmla="*/ 0 h 18"/>
                <a:gd name="T2" fmla="*/ 26 w 33"/>
                <a:gd name="T3" fmla="*/ 2 h 18"/>
                <a:gd name="T4" fmla="*/ 26 w 33"/>
                <a:gd name="T5" fmla="*/ 0 h 18"/>
                <a:gd name="T6" fmla="*/ 11 w 33"/>
                <a:gd name="T7" fmla="*/ 2 h 18"/>
                <a:gd name="T8" fmla="*/ 11 w 33"/>
                <a:gd name="T9" fmla="*/ 3 h 18"/>
                <a:gd name="T10" fmla="*/ 11 w 33"/>
                <a:gd name="T11" fmla="*/ 2 h 18"/>
                <a:gd name="T12" fmla="*/ 2 w 33"/>
                <a:gd name="T13" fmla="*/ 11 h 18"/>
                <a:gd name="T14" fmla="*/ 11 w 33"/>
                <a:gd name="T15" fmla="*/ 4 h 18"/>
                <a:gd name="T16" fmla="*/ 0 w 33"/>
                <a:gd name="T17" fmla="*/ 10 h 18"/>
                <a:gd name="T18" fmla="*/ 2 w 33"/>
                <a:gd name="T19" fmla="*/ 11 h 18"/>
                <a:gd name="T20" fmla="*/ 0 w 33"/>
                <a:gd name="T21" fmla="*/ 10 h 18"/>
                <a:gd name="T22" fmla="*/ 2 w 33"/>
                <a:gd name="T23" fmla="*/ 11 h 18"/>
                <a:gd name="T24" fmla="*/ 2 w 33"/>
                <a:gd name="T25" fmla="*/ 11 h 18"/>
                <a:gd name="T26" fmla="*/ 0 w 33"/>
                <a:gd name="T27" fmla="*/ 10 h 18"/>
                <a:gd name="T28" fmla="*/ 2 w 33"/>
                <a:gd name="T29" fmla="*/ 11 h 18"/>
                <a:gd name="T30" fmla="*/ 2 w 33"/>
                <a:gd name="T31" fmla="*/ 11 h 18"/>
                <a:gd name="T32" fmla="*/ 1 w 33"/>
                <a:gd name="T33" fmla="*/ 12 h 18"/>
                <a:gd name="T34" fmla="*/ 1 w 33"/>
                <a:gd name="T35" fmla="*/ 12 h 18"/>
                <a:gd name="T36" fmla="*/ 2 w 33"/>
                <a:gd name="T37" fmla="*/ 11 h 18"/>
                <a:gd name="T38" fmla="*/ 1 w 33"/>
                <a:gd name="T39" fmla="*/ 12 h 18"/>
                <a:gd name="T40" fmla="*/ 1 w 33"/>
                <a:gd name="T41" fmla="*/ 12 h 18"/>
                <a:gd name="T42" fmla="*/ 6 w 33"/>
                <a:gd name="T43" fmla="*/ 11 h 18"/>
                <a:gd name="T44" fmla="*/ 2 w 33"/>
                <a:gd name="T45" fmla="*/ 11 h 18"/>
                <a:gd name="T46" fmla="*/ 12 w 33"/>
                <a:gd name="T47" fmla="*/ 14 h 18"/>
                <a:gd name="T48" fmla="*/ 12 w 33"/>
                <a:gd name="T49" fmla="*/ 14 h 18"/>
                <a:gd name="T50" fmla="*/ 12 w 33"/>
                <a:gd name="T51" fmla="*/ 14 h 18"/>
                <a:gd name="T52" fmla="*/ 12 w 33"/>
                <a:gd name="T53" fmla="*/ 14 h 18"/>
                <a:gd name="T54" fmla="*/ 13 w 33"/>
                <a:gd name="T55" fmla="*/ 13 h 18"/>
                <a:gd name="T56" fmla="*/ 13 w 33"/>
                <a:gd name="T57" fmla="*/ 13 h 18"/>
                <a:gd name="T58" fmla="*/ 13 w 33"/>
                <a:gd name="T59" fmla="*/ 15 h 18"/>
                <a:gd name="T60" fmla="*/ 14 w 33"/>
                <a:gd name="T61" fmla="*/ 14 h 18"/>
                <a:gd name="T62" fmla="*/ 14 w 33"/>
                <a:gd name="T63" fmla="*/ 14 h 18"/>
                <a:gd name="T64" fmla="*/ 13 w 33"/>
                <a:gd name="T65" fmla="*/ 15 h 18"/>
                <a:gd name="T66" fmla="*/ 22 w 33"/>
                <a:gd name="T67" fmla="*/ 15 h 18"/>
                <a:gd name="T68" fmla="*/ 16 w 33"/>
                <a:gd name="T69" fmla="*/ 14 h 18"/>
                <a:gd name="T70" fmla="*/ 23 w 33"/>
                <a:gd name="T71" fmla="*/ 15 h 18"/>
                <a:gd name="T72" fmla="*/ 22 w 33"/>
                <a:gd name="T73" fmla="*/ 15 h 18"/>
                <a:gd name="T74" fmla="*/ 22 w 33"/>
                <a:gd name="T75" fmla="*/ 15 h 18"/>
                <a:gd name="T76" fmla="*/ 23 w 33"/>
                <a:gd name="T77" fmla="*/ 15 h 18"/>
                <a:gd name="T78" fmla="*/ 24 w 33"/>
                <a:gd name="T79" fmla="*/ 13 h 18"/>
                <a:gd name="T80" fmla="*/ 22 w 33"/>
                <a:gd name="T81" fmla="*/ 15 h 18"/>
                <a:gd name="T82" fmla="*/ 27 w 33"/>
                <a:gd name="T83" fmla="*/ 12 h 18"/>
                <a:gd name="T84" fmla="*/ 26 w 33"/>
                <a:gd name="T85" fmla="*/ 11 h 18"/>
                <a:gd name="T86" fmla="*/ 27 w 33"/>
                <a:gd name="T87" fmla="*/ 12 h 18"/>
                <a:gd name="T88" fmla="*/ 33 w 33"/>
                <a:gd name="T8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18">
                  <a:moveTo>
                    <a:pt x="32" y="2"/>
                  </a:moveTo>
                  <a:cubicBezTo>
                    <a:pt x="30" y="2"/>
                    <a:pt x="28" y="2"/>
                    <a:pt x="26" y="2"/>
                  </a:cubicBezTo>
                  <a:lnTo>
                    <a:pt x="26" y="0"/>
                  </a:lnTo>
                  <a:cubicBezTo>
                    <a:pt x="28" y="1"/>
                    <a:pt x="30" y="1"/>
                    <a:pt x="32" y="1"/>
                  </a:cubicBezTo>
                  <a:lnTo>
                    <a:pt x="32" y="2"/>
                  </a:lnTo>
                  <a:close/>
                  <a:moveTo>
                    <a:pt x="26" y="2"/>
                  </a:moveTo>
                  <a:cubicBezTo>
                    <a:pt x="21" y="1"/>
                    <a:pt x="16" y="1"/>
                    <a:pt x="11" y="3"/>
                  </a:cubicBezTo>
                  <a:lnTo>
                    <a:pt x="11" y="2"/>
                  </a:lnTo>
                  <a:cubicBezTo>
                    <a:pt x="16" y="0"/>
                    <a:pt x="21" y="0"/>
                    <a:pt x="26" y="0"/>
                  </a:cubicBezTo>
                  <a:lnTo>
                    <a:pt x="26" y="2"/>
                  </a:lnTo>
                  <a:close/>
                  <a:moveTo>
                    <a:pt x="11" y="2"/>
                  </a:moveTo>
                  <a:lnTo>
                    <a:pt x="11" y="2"/>
                  </a:lnTo>
                  <a:lnTo>
                    <a:pt x="11" y="3"/>
                  </a:lnTo>
                  <a:lnTo>
                    <a:pt x="11" y="2"/>
                  </a:lnTo>
                  <a:close/>
                  <a:moveTo>
                    <a:pt x="11" y="3"/>
                  </a:moveTo>
                  <a:lnTo>
                    <a:pt x="11" y="4"/>
                  </a:lnTo>
                  <a:lnTo>
                    <a:pt x="10" y="2"/>
                  </a:lnTo>
                  <a:lnTo>
                    <a:pt x="11" y="2"/>
                  </a:lnTo>
                  <a:lnTo>
                    <a:pt x="11" y="3"/>
                  </a:lnTo>
                  <a:close/>
                  <a:moveTo>
                    <a:pt x="11" y="4"/>
                  </a:moveTo>
                  <a:cubicBezTo>
                    <a:pt x="7" y="6"/>
                    <a:pt x="4" y="7"/>
                    <a:pt x="2" y="11"/>
                  </a:cubicBezTo>
                  <a:lnTo>
                    <a:pt x="0" y="10"/>
                  </a:lnTo>
                  <a:cubicBezTo>
                    <a:pt x="3" y="6"/>
                    <a:pt x="7" y="4"/>
                    <a:pt x="10" y="2"/>
                  </a:cubicBezTo>
                  <a:lnTo>
                    <a:pt x="11" y="4"/>
                  </a:lnTo>
                  <a:close/>
                  <a:moveTo>
                    <a:pt x="0" y="10"/>
                  </a:moveTo>
                  <a:lnTo>
                    <a:pt x="0" y="10"/>
                  </a:lnTo>
                  <a:lnTo>
                    <a:pt x="0" y="10"/>
                  </a:lnTo>
                  <a:lnTo>
                    <a:pt x="1" y="11"/>
                  </a:lnTo>
                  <a:lnTo>
                    <a:pt x="0" y="10"/>
                  </a:lnTo>
                  <a:close/>
                  <a:moveTo>
                    <a:pt x="2" y="11"/>
                  </a:moveTo>
                  <a:lnTo>
                    <a:pt x="2" y="11"/>
                  </a:lnTo>
                  <a:lnTo>
                    <a:pt x="0" y="10"/>
                  </a:lnTo>
                  <a:lnTo>
                    <a:pt x="0" y="10"/>
                  </a:ln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2" y="12"/>
                  </a:moveTo>
                  <a:lnTo>
                    <a:pt x="1" y="12"/>
                  </a:lnTo>
                  <a:lnTo>
                    <a:pt x="2" y="12"/>
                  </a:lnTo>
                  <a:close/>
                  <a:moveTo>
                    <a:pt x="2" y="11"/>
                  </a:moveTo>
                  <a:cubicBezTo>
                    <a:pt x="3" y="12"/>
                    <a:pt x="5" y="11"/>
                    <a:pt x="6" y="11"/>
                  </a:cubicBezTo>
                  <a:lnTo>
                    <a:pt x="6" y="13"/>
                  </a:lnTo>
                  <a:cubicBezTo>
                    <a:pt x="5" y="13"/>
                    <a:pt x="3" y="13"/>
                    <a:pt x="2" y="12"/>
                  </a:cubicBezTo>
                  <a:lnTo>
                    <a:pt x="2" y="11"/>
                  </a:lnTo>
                  <a:close/>
                  <a:moveTo>
                    <a:pt x="6" y="11"/>
                  </a:moveTo>
                  <a:cubicBezTo>
                    <a:pt x="8" y="11"/>
                    <a:pt x="11" y="11"/>
                    <a:pt x="13" y="13"/>
                  </a:cubicBezTo>
                  <a:lnTo>
                    <a:pt x="12" y="14"/>
                  </a:lnTo>
                  <a:cubicBezTo>
                    <a:pt x="10" y="13"/>
                    <a:pt x="8" y="13"/>
                    <a:pt x="6" y="13"/>
                  </a:cubicBezTo>
                  <a:lnTo>
                    <a:pt x="6" y="11"/>
                  </a:lnTo>
                  <a:close/>
                  <a:moveTo>
                    <a:pt x="12" y="14"/>
                  </a:moveTo>
                  <a:lnTo>
                    <a:pt x="12" y="14"/>
                  </a:lnTo>
                  <a:lnTo>
                    <a:pt x="12" y="13"/>
                  </a:lnTo>
                  <a:lnTo>
                    <a:pt x="12" y="14"/>
                  </a:lnTo>
                  <a:close/>
                  <a:moveTo>
                    <a:pt x="13" y="13"/>
                  </a:moveTo>
                  <a:lnTo>
                    <a:pt x="13" y="13"/>
                  </a:lnTo>
                  <a:lnTo>
                    <a:pt x="12" y="14"/>
                  </a:lnTo>
                  <a:lnTo>
                    <a:pt x="12" y="14"/>
                  </a:lnTo>
                  <a:lnTo>
                    <a:pt x="13" y="13"/>
                  </a:lnTo>
                  <a:close/>
                  <a:moveTo>
                    <a:pt x="13" y="13"/>
                  </a:moveTo>
                  <a:lnTo>
                    <a:pt x="13" y="13"/>
                  </a:lnTo>
                  <a:lnTo>
                    <a:pt x="12" y="13"/>
                  </a:lnTo>
                  <a:lnTo>
                    <a:pt x="13" y="13"/>
                  </a:lnTo>
                  <a:close/>
                  <a:moveTo>
                    <a:pt x="13" y="13"/>
                  </a:moveTo>
                  <a:cubicBezTo>
                    <a:pt x="13" y="13"/>
                    <a:pt x="14" y="13"/>
                    <a:pt x="14" y="14"/>
                  </a:cubicBezTo>
                  <a:lnTo>
                    <a:pt x="13" y="15"/>
                  </a:lnTo>
                  <a:cubicBezTo>
                    <a:pt x="13" y="15"/>
                    <a:pt x="12" y="14"/>
                    <a:pt x="12" y="14"/>
                  </a:cubicBezTo>
                  <a:lnTo>
                    <a:pt x="13" y="13"/>
                  </a:lnTo>
                  <a:close/>
                  <a:moveTo>
                    <a:pt x="14" y="14"/>
                  </a:moveTo>
                  <a:lnTo>
                    <a:pt x="14" y="14"/>
                  </a:lnTo>
                  <a:lnTo>
                    <a:pt x="14" y="14"/>
                  </a:lnTo>
                  <a:close/>
                  <a:moveTo>
                    <a:pt x="14" y="14"/>
                  </a:moveTo>
                  <a:cubicBezTo>
                    <a:pt x="15" y="14"/>
                    <a:pt x="15" y="14"/>
                    <a:pt x="16" y="14"/>
                  </a:cubicBezTo>
                  <a:lnTo>
                    <a:pt x="15" y="16"/>
                  </a:lnTo>
                  <a:cubicBezTo>
                    <a:pt x="14" y="15"/>
                    <a:pt x="14" y="15"/>
                    <a:pt x="13" y="15"/>
                  </a:cubicBezTo>
                  <a:lnTo>
                    <a:pt x="14" y="14"/>
                  </a:lnTo>
                  <a:close/>
                  <a:moveTo>
                    <a:pt x="16" y="14"/>
                  </a:moveTo>
                  <a:cubicBezTo>
                    <a:pt x="18" y="16"/>
                    <a:pt x="21" y="16"/>
                    <a:pt x="22" y="15"/>
                  </a:cubicBezTo>
                  <a:lnTo>
                    <a:pt x="23" y="16"/>
                  </a:lnTo>
                  <a:cubicBezTo>
                    <a:pt x="21" y="18"/>
                    <a:pt x="18" y="17"/>
                    <a:pt x="15" y="16"/>
                  </a:cubicBezTo>
                  <a:lnTo>
                    <a:pt x="16" y="14"/>
                  </a:lnTo>
                  <a:close/>
                  <a:moveTo>
                    <a:pt x="22" y="15"/>
                  </a:moveTo>
                  <a:lnTo>
                    <a:pt x="22" y="15"/>
                  </a:lnTo>
                  <a:lnTo>
                    <a:pt x="23" y="15"/>
                  </a:lnTo>
                  <a:lnTo>
                    <a:pt x="22" y="15"/>
                  </a:lnTo>
                  <a:close/>
                  <a:moveTo>
                    <a:pt x="22" y="15"/>
                  </a:moveTo>
                  <a:lnTo>
                    <a:pt x="22" y="15"/>
                  </a:lnTo>
                  <a:lnTo>
                    <a:pt x="23" y="16"/>
                  </a:lnTo>
                  <a:lnTo>
                    <a:pt x="23" y="16"/>
                  </a:lnTo>
                  <a:lnTo>
                    <a:pt x="22" y="15"/>
                  </a:lnTo>
                  <a:close/>
                  <a:moveTo>
                    <a:pt x="22" y="15"/>
                  </a:moveTo>
                  <a:lnTo>
                    <a:pt x="22" y="15"/>
                  </a:lnTo>
                  <a:lnTo>
                    <a:pt x="23" y="15"/>
                  </a:lnTo>
                  <a:lnTo>
                    <a:pt x="22" y="15"/>
                  </a:lnTo>
                  <a:close/>
                  <a:moveTo>
                    <a:pt x="22" y="15"/>
                  </a:moveTo>
                  <a:cubicBezTo>
                    <a:pt x="23" y="14"/>
                    <a:pt x="24" y="14"/>
                    <a:pt x="24" y="13"/>
                  </a:cubicBezTo>
                  <a:lnTo>
                    <a:pt x="25" y="14"/>
                  </a:lnTo>
                  <a:cubicBezTo>
                    <a:pt x="24" y="15"/>
                    <a:pt x="24" y="15"/>
                    <a:pt x="23" y="16"/>
                  </a:cubicBezTo>
                  <a:lnTo>
                    <a:pt x="22" y="15"/>
                  </a:lnTo>
                  <a:close/>
                  <a:moveTo>
                    <a:pt x="24" y="13"/>
                  </a:moveTo>
                  <a:cubicBezTo>
                    <a:pt x="25" y="13"/>
                    <a:pt x="25" y="12"/>
                    <a:pt x="26" y="11"/>
                  </a:cubicBezTo>
                  <a:lnTo>
                    <a:pt x="27" y="12"/>
                  </a:lnTo>
                  <a:cubicBezTo>
                    <a:pt x="26" y="13"/>
                    <a:pt x="26" y="13"/>
                    <a:pt x="25" y="14"/>
                  </a:cubicBezTo>
                  <a:lnTo>
                    <a:pt x="24" y="13"/>
                  </a:lnTo>
                  <a:close/>
                  <a:moveTo>
                    <a:pt x="26" y="11"/>
                  </a:moveTo>
                  <a:cubicBezTo>
                    <a:pt x="29" y="8"/>
                    <a:pt x="31" y="5"/>
                    <a:pt x="32" y="1"/>
                  </a:cubicBezTo>
                  <a:lnTo>
                    <a:pt x="33" y="2"/>
                  </a:lnTo>
                  <a:cubicBezTo>
                    <a:pt x="32" y="5"/>
                    <a:pt x="30" y="9"/>
                    <a:pt x="27" y="12"/>
                  </a:cubicBezTo>
                  <a:lnTo>
                    <a:pt x="26" y="11"/>
                  </a:lnTo>
                  <a:close/>
                  <a:moveTo>
                    <a:pt x="32" y="1"/>
                  </a:moveTo>
                  <a:lnTo>
                    <a:pt x="33" y="1"/>
                  </a:lnTo>
                  <a:lnTo>
                    <a:pt x="33" y="2"/>
                  </a:lnTo>
                  <a:lnTo>
                    <a:pt x="32"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2" name="Freeform 19">
              <a:extLst>
                <a:ext uri="{FF2B5EF4-FFF2-40B4-BE49-F238E27FC236}">
                  <a16:creationId xmlns:a16="http://schemas.microsoft.com/office/drawing/2014/main" id="{F57554A2-7A0F-D7DD-57D4-525C6F6C4A02}"/>
                </a:ext>
              </a:extLst>
            </p:cNvPr>
            <p:cNvSpPr>
              <a:spLocks noEditPoints="1"/>
            </p:cNvSpPr>
            <p:nvPr/>
          </p:nvSpPr>
          <p:spPr bwMode="auto">
            <a:xfrm>
              <a:off x="3166" y="1274"/>
              <a:ext cx="134" cy="61"/>
            </a:xfrm>
            <a:custGeom>
              <a:avLst/>
              <a:gdLst>
                <a:gd name="T0" fmla="*/ 21 w 24"/>
                <a:gd name="T1" fmla="*/ 2 h 11"/>
                <a:gd name="T2" fmla="*/ 21 w 24"/>
                <a:gd name="T3" fmla="*/ 1 h 11"/>
                <a:gd name="T4" fmla="*/ 21 w 24"/>
                <a:gd name="T5" fmla="*/ 1 h 11"/>
                <a:gd name="T6" fmla="*/ 21 w 24"/>
                <a:gd name="T7" fmla="*/ 2 h 11"/>
                <a:gd name="T8" fmla="*/ 21 w 24"/>
                <a:gd name="T9" fmla="*/ 2 h 11"/>
                <a:gd name="T10" fmla="*/ 19 w 24"/>
                <a:gd name="T11" fmla="*/ 1 h 11"/>
                <a:gd name="T12" fmla="*/ 21 w 24"/>
                <a:gd name="T13" fmla="*/ 2 h 11"/>
                <a:gd name="T14" fmla="*/ 17 w 24"/>
                <a:gd name="T15" fmla="*/ 2 h 11"/>
                <a:gd name="T16" fmla="*/ 19 w 24"/>
                <a:gd name="T17" fmla="*/ 1 h 11"/>
                <a:gd name="T18" fmla="*/ 17 w 24"/>
                <a:gd name="T19" fmla="*/ 2 h 11"/>
                <a:gd name="T20" fmla="*/ 7 w 24"/>
                <a:gd name="T21" fmla="*/ 2 h 11"/>
                <a:gd name="T22" fmla="*/ 17 w 24"/>
                <a:gd name="T23" fmla="*/ 2 h 11"/>
                <a:gd name="T24" fmla="*/ 8 w 24"/>
                <a:gd name="T25" fmla="*/ 3 h 11"/>
                <a:gd name="T26" fmla="*/ 8 w 24"/>
                <a:gd name="T27" fmla="*/ 3 h 11"/>
                <a:gd name="T28" fmla="*/ 8 w 24"/>
                <a:gd name="T29" fmla="*/ 3 h 11"/>
                <a:gd name="T30" fmla="*/ 7 w 24"/>
                <a:gd name="T31" fmla="*/ 2 h 11"/>
                <a:gd name="T32" fmla="*/ 7 w 24"/>
                <a:gd name="T33" fmla="*/ 2 h 11"/>
                <a:gd name="T34" fmla="*/ 7 w 24"/>
                <a:gd name="T35" fmla="*/ 3 h 11"/>
                <a:gd name="T36" fmla="*/ 8 w 24"/>
                <a:gd name="T37" fmla="*/ 3 h 11"/>
                <a:gd name="T38" fmla="*/ 5 w 24"/>
                <a:gd name="T39" fmla="*/ 4 h 11"/>
                <a:gd name="T40" fmla="*/ 8 w 24"/>
                <a:gd name="T41" fmla="*/ 3 h 11"/>
                <a:gd name="T42" fmla="*/ 4 w 24"/>
                <a:gd name="T43" fmla="*/ 6 h 11"/>
                <a:gd name="T44" fmla="*/ 5 w 24"/>
                <a:gd name="T45" fmla="*/ 4 h 11"/>
                <a:gd name="T46" fmla="*/ 4 w 24"/>
                <a:gd name="T47" fmla="*/ 6 h 11"/>
                <a:gd name="T48" fmla="*/ 2 w 24"/>
                <a:gd name="T49" fmla="*/ 10 h 11"/>
                <a:gd name="T50" fmla="*/ 4 w 24"/>
                <a:gd name="T51" fmla="*/ 6 h 11"/>
                <a:gd name="T52" fmla="*/ 3 w 24"/>
                <a:gd name="T53" fmla="*/ 9 h 11"/>
                <a:gd name="T54" fmla="*/ 3 w 24"/>
                <a:gd name="T55" fmla="*/ 9 h 11"/>
                <a:gd name="T56" fmla="*/ 5 w 24"/>
                <a:gd name="T57" fmla="*/ 10 h 11"/>
                <a:gd name="T58" fmla="*/ 1 w 24"/>
                <a:gd name="T59" fmla="*/ 10 h 11"/>
                <a:gd name="T60" fmla="*/ 5 w 24"/>
                <a:gd name="T61" fmla="*/ 10 h 11"/>
                <a:gd name="T62" fmla="*/ 6 w 24"/>
                <a:gd name="T63" fmla="*/ 11 h 11"/>
                <a:gd name="T64" fmla="*/ 5 w 24"/>
                <a:gd name="T65" fmla="*/ 10 h 11"/>
                <a:gd name="T66" fmla="*/ 6 w 24"/>
                <a:gd name="T67" fmla="*/ 11 h 11"/>
                <a:gd name="T68" fmla="*/ 6 w 24"/>
                <a:gd name="T69" fmla="*/ 10 h 11"/>
                <a:gd name="T70" fmla="*/ 6 w 24"/>
                <a:gd name="T71" fmla="*/ 9 h 11"/>
                <a:gd name="T72" fmla="*/ 7 w 24"/>
                <a:gd name="T73" fmla="*/ 11 h 11"/>
                <a:gd name="T74" fmla="*/ 6 w 24"/>
                <a:gd name="T75" fmla="*/ 9 h 11"/>
                <a:gd name="T76" fmla="*/ 7 w 24"/>
                <a:gd name="T77" fmla="*/ 11 h 11"/>
                <a:gd name="T78" fmla="*/ 7 w 24"/>
                <a:gd name="T79" fmla="*/ 11 h 11"/>
                <a:gd name="T80" fmla="*/ 12 w 24"/>
                <a:gd name="T81" fmla="*/ 9 h 11"/>
                <a:gd name="T82" fmla="*/ 7 w 24"/>
                <a:gd name="T83" fmla="*/ 11 h 11"/>
                <a:gd name="T84" fmla="*/ 12 w 24"/>
                <a:gd name="T85" fmla="*/ 9 h 11"/>
                <a:gd name="T86" fmla="*/ 23 w 24"/>
                <a:gd name="T87" fmla="*/ 7 h 11"/>
                <a:gd name="T88" fmla="*/ 12 w 24"/>
                <a:gd name="T89" fmla="*/ 9 h 11"/>
                <a:gd name="T90" fmla="*/ 22 w 24"/>
                <a:gd name="T91" fmla="*/ 5 h 11"/>
                <a:gd name="T92" fmla="*/ 22 w 24"/>
                <a:gd name="T93" fmla="*/ 5 h 11"/>
                <a:gd name="T94" fmla="*/ 24 w 24"/>
                <a:gd name="T95" fmla="*/ 4 h 11"/>
                <a:gd name="T96" fmla="*/ 22 w 24"/>
                <a:gd name="T97" fmla="*/ 5 h 11"/>
                <a:gd name="T98" fmla="*/ 22 w 24"/>
                <a:gd name="T99" fmla="*/ 4 h 11"/>
                <a:gd name="T100" fmla="*/ 24 w 24"/>
                <a:gd name="T101" fmla="*/ 4 h 11"/>
                <a:gd name="T102" fmla="*/ 22 w 24"/>
                <a:gd name="T103" fmla="*/ 4 h 11"/>
                <a:gd name="T104" fmla="*/ 21 w 24"/>
                <a:gd name="T105" fmla="*/ 2 h 11"/>
                <a:gd name="T106" fmla="*/ 22 w 24"/>
                <a:gd name="T10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1">
                  <a:moveTo>
                    <a:pt x="21" y="2"/>
                  </a:moveTo>
                  <a:lnTo>
                    <a:pt x="21" y="2"/>
                  </a:lnTo>
                  <a:lnTo>
                    <a:pt x="21" y="1"/>
                  </a:lnTo>
                  <a:lnTo>
                    <a:pt x="21" y="1"/>
                  </a:lnTo>
                  <a:lnTo>
                    <a:pt x="21" y="2"/>
                  </a:lnTo>
                  <a:close/>
                  <a:moveTo>
                    <a:pt x="21" y="1"/>
                  </a:moveTo>
                  <a:lnTo>
                    <a:pt x="21" y="1"/>
                  </a:lnTo>
                  <a:lnTo>
                    <a:pt x="21" y="2"/>
                  </a:lnTo>
                  <a:lnTo>
                    <a:pt x="21" y="1"/>
                  </a:lnTo>
                  <a:close/>
                  <a:moveTo>
                    <a:pt x="21" y="2"/>
                  </a:moveTo>
                  <a:cubicBezTo>
                    <a:pt x="20" y="2"/>
                    <a:pt x="20" y="2"/>
                    <a:pt x="19" y="2"/>
                  </a:cubicBezTo>
                  <a:lnTo>
                    <a:pt x="19" y="1"/>
                  </a:lnTo>
                  <a:cubicBezTo>
                    <a:pt x="20" y="1"/>
                    <a:pt x="20" y="1"/>
                    <a:pt x="21" y="1"/>
                  </a:cubicBezTo>
                  <a:lnTo>
                    <a:pt x="21" y="2"/>
                  </a:lnTo>
                  <a:close/>
                  <a:moveTo>
                    <a:pt x="19" y="2"/>
                  </a:moveTo>
                  <a:cubicBezTo>
                    <a:pt x="18" y="2"/>
                    <a:pt x="18" y="2"/>
                    <a:pt x="17" y="2"/>
                  </a:cubicBezTo>
                  <a:lnTo>
                    <a:pt x="17" y="0"/>
                  </a:lnTo>
                  <a:cubicBezTo>
                    <a:pt x="18" y="0"/>
                    <a:pt x="19" y="1"/>
                    <a:pt x="19" y="1"/>
                  </a:cubicBezTo>
                  <a:lnTo>
                    <a:pt x="19" y="2"/>
                  </a:lnTo>
                  <a:close/>
                  <a:moveTo>
                    <a:pt x="17" y="2"/>
                  </a:moveTo>
                  <a:cubicBezTo>
                    <a:pt x="14" y="1"/>
                    <a:pt x="9" y="1"/>
                    <a:pt x="8" y="3"/>
                  </a:cubicBezTo>
                  <a:lnTo>
                    <a:pt x="7" y="2"/>
                  </a:lnTo>
                  <a:cubicBezTo>
                    <a:pt x="9" y="0"/>
                    <a:pt x="13" y="0"/>
                    <a:pt x="17" y="0"/>
                  </a:cubicBezTo>
                  <a:lnTo>
                    <a:pt x="17" y="2"/>
                  </a:lnTo>
                  <a:close/>
                  <a:moveTo>
                    <a:pt x="8" y="3"/>
                  </a:moveTo>
                  <a:lnTo>
                    <a:pt x="8" y="3"/>
                  </a:lnTo>
                  <a:lnTo>
                    <a:pt x="7" y="3"/>
                  </a:lnTo>
                  <a:lnTo>
                    <a:pt x="8" y="3"/>
                  </a:lnTo>
                  <a:close/>
                  <a:moveTo>
                    <a:pt x="8" y="3"/>
                  </a:moveTo>
                  <a:lnTo>
                    <a:pt x="8" y="3"/>
                  </a:lnTo>
                  <a:lnTo>
                    <a:pt x="7" y="2"/>
                  </a:lnTo>
                  <a:lnTo>
                    <a:pt x="7" y="2"/>
                  </a:lnTo>
                  <a:lnTo>
                    <a:pt x="8" y="3"/>
                  </a:lnTo>
                  <a:close/>
                  <a:moveTo>
                    <a:pt x="7" y="2"/>
                  </a:moveTo>
                  <a:lnTo>
                    <a:pt x="7" y="2"/>
                  </a:lnTo>
                  <a:lnTo>
                    <a:pt x="7" y="3"/>
                  </a:lnTo>
                  <a:lnTo>
                    <a:pt x="7" y="2"/>
                  </a:lnTo>
                  <a:close/>
                  <a:moveTo>
                    <a:pt x="8" y="3"/>
                  </a:moveTo>
                  <a:cubicBezTo>
                    <a:pt x="7" y="4"/>
                    <a:pt x="6" y="4"/>
                    <a:pt x="5" y="5"/>
                  </a:cubicBezTo>
                  <a:lnTo>
                    <a:pt x="5" y="4"/>
                  </a:lnTo>
                  <a:cubicBezTo>
                    <a:pt x="5" y="3"/>
                    <a:pt x="6" y="3"/>
                    <a:pt x="7" y="2"/>
                  </a:cubicBezTo>
                  <a:lnTo>
                    <a:pt x="8" y="3"/>
                  </a:lnTo>
                  <a:close/>
                  <a:moveTo>
                    <a:pt x="5" y="5"/>
                  </a:moveTo>
                  <a:cubicBezTo>
                    <a:pt x="5" y="5"/>
                    <a:pt x="4" y="6"/>
                    <a:pt x="4" y="6"/>
                  </a:cubicBezTo>
                  <a:lnTo>
                    <a:pt x="3" y="5"/>
                  </a:lnTo>
                  <a:cubicBezTo>
                    <a:pt x="3" y="4"/>
                    <a:pt x="4" y="4"/>
                    <a:pt x="5" y="4"/>
                  </a:cubicBezTo>
                  <a:lnTo>
                    <a:pt x="5" y="5"/>
                  </a:lnTo>
                  <a:close/>
                  <a:moveTo>
                    <a:pt x="4" y="6"/>
                  </a:moveTo>
                  <a:cubicBezTo>
                    <a:pt x="2" y="7"/>
                    <a:pt x="2" y="8"/>
                    <a:pt x="3" y="9"/>
                  </a:cubicBezTo>
                  <a:lnTo>
                    <a:pt x="2" y="10"/>
                  </a:lnTo>
                  <a:cubicBezTo>
                    <a:pt x="0" y="8"/>
                    <a:pt x="1" y="6"/>
                    <a:pt x="3" y="5"/>
                  </a:cubicBezTo>
                  <a:lnTo>
                    <a:pt x="4" y="6"/>
                  </a:lnTo>
                  <a:close/>
                  <a:moveTo>
                    <a:pt x="3" y="9"/>
                  </a:moveTo>
                  <a:lnTo>
                    <a:pt x="3" y="9"/>
                  </a:lnTo>
                  <a:lnTo>
                    <a:pt x="2" y="10"/>
                  </a:lnTo>
                  <a:lnTo>
                    <a:pt x="3" y="9"/>
                  </a:lnTo>
                  <a:close/>
                  <a:moveTo>
                    <a:pt x="3" y="9"/>
                  </a:moveTo>
                  <a:cubicBezTo>
                    <a:pt x="3" y="10"/>
                    <a:pt x="4" y="10"/>
                    <a:pt x="5" y="10"/>
                  </a:cubicBezTo>
                  <a:lnTo>
                    <a:pt x="5" y="11"/>
                  </a:lnTo>
                  <a:cubicBezTo>
                    <a:pt x="4" y="11"/>
                    <a:pt x="2" y="11"/>
                    <a:pt x="1" y="10"/>
                  </a:cubicBezTo>
                  <a:lnTo>
                    <a:pt x="3" y="9"/>
                  </a:lnTo>
                  <a:close/>
                  <a:moveTo>
                    <a:pt x="5" y="10"/>
                  </a:moveTo>
                  <a:cubicBezTo>
                    <a:pt x="6" y="9"/>
                    <a:pt x="6" y="9"/>
                    <a:pt x="6" y="9"/>
                  </a:cubicBezTo>
                  <a:lnTo>
                    <a:pt x="6" y="11"/>
                  </a:lnTo>
                  <a:cubicBezTo>
                    <a:pt x="6" y="11"/>
                    <a:pt x="6" y="11"/>
                    <a:pt x="5" y="11"/>
                  </a:cubicBezTo>
                  <a:lnTo>
                    <a:pt x="5" y="10"/>
                  </a:lnTo>
                  <a:close/>
                  <a:moveTo>
                    <a:pt x="7" y="11"/>
                  </a:moveTo>
                  <a:lnTo>
                    <a:pt x="6" y="11"/>
                  </a:lnTo>
                  <a:lnTo>
                    <a:pt x="6" y="11"/>
                  </a:lnTo>
                  <a:lnTo>
                    <a:pt x="6" y="10"/>
                  </a:lnTo>
                  <a:lnTo>
                    <a:pt x="7" y="11"/>
                  </a:lnTo>
                  <a:close/>
                  <a:moveTo>
                    <a:pt x="6" y="9"/>
                  </a:moveTo>
                  <a:lnTo>
                    <a:pt x="6" y="9"/>
                  </a:lnTo>
                  <a:lnTo>
                    <a:pt x="7" y="11"/>
                  </a:lnTo>
                  <a:lnTo>
                    <a:pt x="7" y="11"/>
                  </a:lnTo>
                  <a:lnTo>
                    <a:pt x="6" y="9"/>
                  </a:lnTo>
                  <a:close/>
                  <a:moveTo>
                    <a:pt x="7" y="11"/>
                  </a:moveTo>
                  <a:lnTo>
                    <a:pt x="7" y="11"/>
                  </a:lnTo>
                  <a:lnTo>
                    <a:pt x="6" y="10"/>
                  </a:lnTo>
                  <a:lnTo>
                    <a:pt x="7" y="11"/>
                  </a:lnTo>
                  <a:close/>
                  <a:moveTo>
                    <a:pt x="6" y="9"/>
                  </a:moveTo>
                  <a:cubicBezTo>
                    <a:pt x="8" y="9"/>
                    <a:pt x="10" y="9"/>
                    <a:pt x="12" y="9"/>
                  </a:cubicBezTo>
                  <a:lnTo>
                    <a:pt x="12" y="10"/>
                  </a:lnTo>
                  <a:cubicBezTo>
                    <a:pt x="10" y="10"/>
                    <a:pt x="8" y="10"/>
                    <a:pt x="7" y="11"/>
                  </a:cubicBezTo>
                  <a:lnTo>
                    <a:pt x="6" y="9"/>
                  </a:lnTo>
                  <a:close/>
                  <a:moveTo>
                    <a:pt x="12" y="9"/>
                  </a:moveTo>
                  <a:cubicBezTo>
                    <a:pt x="15" y="8"/>
                    <a:pt x="19" y="8"/>
                    <a:pt x="22" y="6"/>
                  </a:cubicBezTo>
                  <a:lnTo>
                    <a:pt x="23" y="7"/>
                  </a:lnTo>
                  <a:cubicBezTo>
                    <a:pt x="20" y="9"/>
                    <a:pt x="16" y="10"/>
                    <a:pt x="12" y="10"/>
                  </a:cubicBezTo>
                  <a:lnTo>
                    <a:pt x="12" y="9"/>
                  </a:lnTo>
                  <a:close/>
                  <a:moveTo>
                    <a:pt x="22" y="6"/>
                  </a:moveTo>
                  <a:lnTo>
                    <a:pt x="22" y="5"/>
                  </a:lnTo>
                  <a:lnTo>
                    <a:pt x="22" y="6"/>
                  </a:lnTo>
                  <a:close/>
                  <a:moveTo>
                    <a:pt x="22" y="5"/>
                  </a:moveTo>
                  <a:cubicBezTo>
                    <a:pt x="23" y="5"/>
                    <a:pt x="23" y="5"/>
                    <a:pt x="22" y="5"/>
                  </a:cubicBezTo>
                  <a:lnTo>
                    <a:pt x="24" y="4"/>
                  </a:lnTo>
                  <a:cubicBezTo>
                    <a:pt x="24" y="5"/>
                    <a:pt x="24" y="6"/>
                    <a:pt x="23" y="7"/>
                  </a:cubicBezTo>
                  <a:lnTo>
                    <a:pt x="22" y="5"/>
                  </a:lnTo>
                  <a:close/>
                  <a:moveTo>
                    <a:pt x="22" y="5"/>
                  </a:moveTo>
                  <a:cubicBezTo>
                    <a:pt x="22" y="5"/>
                    <a:pt x="22" y="4"/>
                    <a:pt x="22" y="4"/>
                  </a:cubicBezTo>
                  <a:lnTo>
                    <a:pt x="23" y="3"/>
                  </a:lnTo>
                  <a:cubicBezTo>
                    <a:pt x="23" y="3"/>
                    <a:pt x="23" y="4"/>
                    <a:pt x="24" y="4"/>
                  </a:cubicBezTo>
                  <a:lnTo>
                    <a:pt x="22" y="5"/>
                  </a:lnTo>
                  <a:close/>
                  <a:moveTo>
                    <a:pt x="22" y="4"/>
                  </a:moveTo>
                  <a:cubicBezTo>
                    <a:pt x="21" y="3"/>
                    <a:pt x="20" y="3"/>
                    <a:pt x="20" y="2"/>
                  </a:cubicBezTo>
                  <a:lnTo>
                    <a:pt x="21" y="2"/>
                  </a:lnTo>
                  <a:cubicBezTo>
                    <a:pt x="22" y="2"/>
                    <a:pt x="22" y="3"/>
                    <a:pt x="23" y="3"/>
                  </a:cubicBezTo>
                  <a:lnTo>
                    <a:pt x="2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3" name="Freeform 20">
              <a:extLst>
                <a:ext uri="{FF2B5EF4-FFF2-40B4-BE49-F238E27FC236}">
                  <a16:creationId xmlns:a16="http://schemas.microsoft.com/office/drawing/2014/main" id="{1DEBE0EA-6F3F-7679-39E8-54D4036A2405}"/>
                </a:ext>
              </a:extLst>
            </p:cNvPr>
            <p:cNvSpPr>
              <a:spLocks noEditPoints="1"/>
            </p:cNvSpPr>
            <p:nvPr/>
          </p:nvSpPr>
          <p:spPr bwMode="auto">
            <a:xfrm>
              <a:off x="3294" y="1235"/>
              <a:ext cx="129" cy="67"/>
            </a:xfrm>
            <a:custGeom>
              <a:avLst/>
              <a:gdLst>
                <a:gd name="T0" fmla="*/ 17 w 23"/>
                <a:gd name="T1" fmla="*/ 3 h 12"/>
                <a:gd name="T2" fmla="*/ 17 w 23"/>
                <a:gd name="T3" fmla="*/ 2 h 12"/>
                <a:gd name="T4" fmla="*/ 17 w 23"/>
                <a:gd name="T5" fmla="*/ 3 h 12"/>
                <a:gd name="T6" fmla="*/ 17 w 23"/>
                <a:gd name="T7" fmla="*/ 2 h 12"/>
                <a:gd name="T8" fmla="*/ 17 w 23"/>
                <a:gd name="T9" fmla="*/ 3 h 12"/>
                <a:gd name="T10" fmla="*/ 16 w 23"/>
                <a:gd name="T11" fmla="*/ 1 h 12"/>
                <a:gd name="T12" fmla="*/ 17 w 23"/>
                <a:gd name="T13" fmla="*/ 3 h 12"/>
                <a:gd name="T14" fmla="*/ 9 w 23"/>
                <a:gd name="T15" fmla="*/ 2 h 12"/>
                <a:gd name="T16" fmla="*/ 16 w 23"/>
                <a:gd name="T17" fmla="*/ 1 h 12"/>
                <a:gd name="T18" fmla="*/ 9 w 23"/>
                <a:gd name="T19" fmla="*/ 2 h 12"/>
                <a:gd name="T20" fmla="*/ 9 w 23"/>
                <a:gd name="T21" fmla="*/ 1 h 12"/>
                <a:gd name="T22" fmla="*/ 9 w 23"/>
                <a:gd name="T23" fmla="*/ 2 h 12"/>
                <a:gd name="T24" fmla="*/ 4 w 23"/>
                <a:gd name="T25" fmla="*/ 2 h 12"/>
                <a:gd name="T26" fmla="*/ 9 w 23"/>
                <a:gd name="T27" fmla="*/ 2 h 12"/>
                <a:gd name="T28" fmla="*/ 2 w 23"/>
                <a:gd name="T29" fmla="*/ 4 h 12"/>
                <a:gd name="T30" fmla="*/ 4 w 23"/>
                <a:gd name="T31" fmla="*/ 2 h 12"/>
                <a:gd name="T32" fmla="*/ 2 w 23"/>
                <a:gd name="T33" fmla="*/ 4 h 12"/>
                <a:gd name="T34" fmla="*/ 0 w 23"/>
                <a:gd name="T35" fmla="*/ 6 h 12"/>
                <a:gd name="T36" fmla="*/ 2 w 23"/>
                <a:gd name="T37" fmla="*/ 4 h 12"/>
                <a:gd name="T38" fmla="*/ 2 w 23"/>
                <a:gd name="T39" fmla="*/ 6 h 12"/>
                <a:gd name="T40" fmla="*/ 2 w 23"/>
                <a:gd name="T41" fmla="*/ 6 h 12"/>
                <a:gd name="T42" fmla="*/ 2 w 23"/>
                <a:gd name="T43" fmla="*/ 6 h 12"/>
                <a:gd name="T44" fmla="*/ 0 w 23"/>
                <a:gd name="T45" fmla="*/ 6 h 12"/>
                <a:gd name="T46" fmla="*/ 2 w 23"/>
                <a:gd name="T47" fmla="*/ 6 h 12"/>
                <a:gd name="T48" fmla="*/ 1 w 23"/>
                <a:gd name="T49" fmla="*/ 6 h 12"/>
                <a:gd name="T50" fmla="*/ 2 w 23"/>
                <a:gd name="T51" fmla="*/ 6 h 12"/>
                <a:gd name="T52" fmla="*/ 12 w 23"/>
                <a:gd name="T53" fmla="*/ 11 h 12"/>
                <a:gd name="T54" fmla="*/ 2 w 23"/>
                <a:gd name="T55" fmla="*/ 6 h 12"/>
                <a:gd name="T56" fmla="*/ 19 w 23"/>
                <a:gd name="T57" fmla="*/ 9 h 12"/>
                <a:gd name="T58" fmla="*/ 12 w 23"/>
                <a:gd name="T59" fmla="*/ 11 h 12"/>
                <a:gd name="T60" fmla="*/ 19 w 23"/>
                <a:gd name="T61" fmla="*/ 11 h 12"/>
                <a:gd name="T62" fmla="*/ 19 w 23"/>
                <a:gd name="T63" fmla="*/ 10 h 12"/>
                <a:gd name="T64" fmla="*/ 19 w 23"/>
                <a:gd name="T65" fmla="*/ 9 h 12"/>
                <a:gd name="T66" fmla="*/ 19 w 23"/>
                <a:gd name="T67" fmla="*/ 11 h 12"/>
                <a:gd name="T68" fmla="*/ 19 w 23"/>
                <a:gd name="T69" fmla="*/ 9 h 12"/>
                <a:gd name="T70" fmla="*/ 19 w 23"/>
                <a:gd name="T71" fmla="*/ 9 h 12"/>
                <a:gd name="T72" fmla="*/ 19 w 23"/>
                <a:gd name="T73" fmla="*/ 9 h 12"/>
                <a:gd name="T74" fmla="*/ 22 w 23"/>
                <a:gd name="T75" fmla="*/ 10 h 12"/>
                <a:gd name="T76" fmla="*/ 19 w 23"/>
                <a:gd name="T77" fmla="*/ 11 h 12"/>
                <a:gd name="T78" fmla="*/ 22 w 23"/>
                <a:gd name="T79" fmla="*/ 10 h 12"/>
                <a:gd name="T80" fmla="*/ 22 w 23"/>
                <a:gd name="T81" fmla="*/ 12 h 12"/>
                <a:gd name="T82" fmla="*/ 22 w 23"/>
                <a:gd name="T83" fmla="*/ 10 h 12"/>
                <a:gd name="T84" fmla="*/ 23 w 23"/>
                <a:gd name="T85" fmla="*/ 12 h 12"/>
                <a:gd name="T86" fmla="*/ 23 w 23"/>
                <a:gd name="T87" fmla="*/ 11 h 12"/>
                <a:gd name="T88" fmla="*/ 22 w 23"/>
                <a:gd name="T89" fmla="*/ 10 h 12"/>
                <a:gd name="T90" fmla="*/ 23 w 23"/>
                <a:gd name="T91" fmla="*/ 11 h 12"/>
                <a:gd name="T92" fmla="*/ 23 w 23"/>
                <a:gd name="T93" fmla="*/ 9 h 12"/>
                <a:gd name="T94" fmla="*/ 22 w 23"/>
                <a:gd name="T95" fmla="*/ 10 h 12"/>
                <a:gd name="T96" fmla="*/ 22 w 23"/>
                <a:gd name="T97" fmla="*/ 10 h 12"/>
                <a:gd name="T98" fmla="*/ 22 w 23"/>
                <a:gd name="T99" fmla="*/ 5 h 12"/>
                <a:gd name="T100" fmla="*/ 22 w 23"/>
                <a:gd name="T101" fmla="*/ 10 h 12"/>
                <a:gd name="T102" fmla="*/ 18 w 23"/>
                <a:gd name="T103" fmla="*/ 3 h 12"/>
                <a:gd name="T104" fmla="*/ 22 w 23"/>
                <a:gd name="T105" fmla="*/ 5 h 12"/>
                <a:gd name="T106" fmla="*/ 18 w 23"/>
                <a:gd name="T107" fmla="*/ 3 h 12"/>
                <a:gd name="T108" fmla="*/ 17 w 23"/>
                <a:gd name="T109" fmla="*/ 2 h 12"/>
                <a:gd name="T110" fmla="*/ 18 w 23"/>
                <a:gd name="T11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12">
                  <a:moveTo>
                    <a:pt x="17" y="3"/>
                  </a:moveTo>
                  <a:lnTo>
                    <a:pt x="17" y="3"/>
                  </a:lnTo>
                  <a:lnTo>
                    <a:pt x="17" y="2"/>
                  </a:lnTo>
                  <a:lnTo>
                    <a:pt x="17" y="2"/>
                  </a:lnTo>
                  <a:lnTo>
                    <a:pt x="17" y="3"/>
                  </a:lnTo>
                  <a:close/>
                  <a:moveTo>
                    <a:pt x="17" y="3"/>
                  </a:moveTo>
                  <a:lnTo>
                    <a:pt x="17" y="3"/>
                  </a:lnTo>
                  <a:lnTo>
                    <a:pt x="17" y="2"/>
                  </a:lnTo>
                  <a:lnTo>
                    <a:pt x="17" y="3"/>
                  </a:lnTo>
                  <a:close/>
                  <a:moveTo>
                    <a:pt x="17" y="3"/>
                  </a:moveTo>
                  <a:cubicBezTo>
                    <a:pt x="17" y="3"/>
                    <a:pt x="16" y="3"/>
                    <a:pt x="15" y="3"/>
                  </a:cubicBezTo>
                  <a:lnTo>
                    <a:pt x="16" y="1"/>
                  </a:lnTo>
                  <a:cubicBezTo>
                    <a:pt x="16" y="2"/>
                    <a:pt x="17" y="2"/>
                    <a:pt x="17" y="2"/>
                  </a:cubicBezTo>
                  <a:lnTo>
                    <a:pt x="17" y="3"/>
                  </a:lnTo>
                  <a:close/>
                  <a:moveTo>
                    <a:pt x="15" y="3"/>
                  </a:moveTo>
                  <a:cubicBezTo>
                    <a:pt x="13" y="2"/>
                    <a:pt x="11" y="2"/>
                    <a:pt x="9" y="2"/>
                  </a:cubicBezTo>
                  <a:lnTo>
                    <a:pt x="9" y="1"/>
                  </a:lnTo>
                  <a:cubicBezTo>
                    <a:pt x="11" y="0"/>
                    <a:pt x="13" y="1"/>
                    <a:pt x="16" y="1"/>
                  </a:cubicBezTo>
                  <a:lnTo>
                    <a:pt x="15" y="3"/>
                  </a:lnTo>
                  <a:close/>
                  <a:moveTo>
                    <a:pt x="9" y="2"/>
                  </a:moveTo>
                  <a:lnTo>
                    <a:pt x="9" y="2"/>
                  </a:lnTo>
                  <a:lnTo>
                    <a:pt x="9" y="1"/>
                  </a:lnTo>
                  <a:lnTo>
                    <a:pt x="9" y="2"/>
                  </a:lnTo>
                  <a:close/>
                  <a:moveTo>
                    <a:pt x="9" y="2"/>
                  </a:moveTo>
                  <a:cubicBezTo>
                    <a:pt x="8" y="2"/>
                    <a:pt x="6" y="2"/>
                    <a:pt x="5" y="3"/>
                  </a:cubicBezTo>
                  <a:lnTo>
                    <a:pt x="4" y="2"/>
                  </a:lnTo>
                  <a:cubicBezTo>
                    <a:pt x="6" y="1"/>
                    <a:pt x="7" y="1"/>
                    <a:pt x="9" y="1"/>
                  </a:cubicBezTo>
                  <a:lnTo>
                    <a:pt x="9" y="2"/>
                  </a:lnTo>
                  <a:close/>
                  <a:moveTo>
                    <a:pt x="5" y="3"/>
                  </a:moveTo>
                  <a:cubicBezTo>
                    <a:pt x="4" y="3"/>
                    <a:pt x="3" y="4"/>
                    <a:pt x="2" y="4"/>
                  </a:cubicBezTo>
                  <a:lnTo>
                    <a:pt x="1" y="3"/>
                  </a:lnTo>
                  <a:cubicBezTo>
                    <a:pt x="2" y="3"/>
                    <a:pt x="3" y="2"/>
                    <a:pt x="4" y="2"/>
                  </a:cubicBezTo>
                  <a:lnTo>
                    <a:pt x="5" y="3"/>
                  </a:lnTo>
                  <a:close/>
                  <a:moveTo>
                    <a:pt x="2" y="4"/>
                  </a:moveTo>
                  <a:cubicBezTo>
                    <a:pt x="2" y="5"/>
                    <a:pt x="2" y="5"/>
                    <a:pt x="2" y="6"/>
                  </a:cubicBezTo>
                  <a:lnTo>
                    <a:pt x="0" y="6"/>
                  </a:lnTo>
                  <a:cubicBezTo>
                    <a:pt x="0" y="5"/>
                    <a:pt x="1" y="4"/>
                    <a:pt x="1" y="3"/>
                  </a:cubicBezTo>
                  <a:lnTo>
                    <a:pt x="2" y="4"/>
                  </a:lnTo>
                  <a:close/>
                  <a:moveTo>
                    <a:pt x="2" y="6"/>
                  </a:moveTo>
                  <a:lnTo>
                    <a:pt x="2" y="6"/>
                  </a:lnTo>
                  <a:lnTo>
                    <a:pt x="1" y="6"/>
                  </a:lnTo>
                  <a:lnTo>
                    <a:pt x="2" y="6"/>
                  </a:lnTo>
                  <a:close/>
                  <a:moveTo>
                    <a:pt x="2" y="6"/>
                  </a:moveTo>
                  <a:cubicBezTo>
                    <a:pt x="2" y="6"/>
                    <a:pt x="2" y="6"/>
                    <a:pt x="2" y="6"/>
                  </a:cubicBezTo>
                  <a:lnTo>
                    <a:pt x="1" y="7"/>
                  </a:lnTo>
                  <a:cubicBezTo>
                    <a:pt x="0" y="6"/>
                    <a:pt x="0" y="6"/>
                    <a:pt x="0" y="6"/>
                  </a:cubicBezTo>
                  <a:lnTo>
                    <a:pt x="2" y="6"/>
                  </a:lnTo>
                  <a:close/>
                  <a:moveTo>
                    <a:pt x="2" y="6"/>
                  </a:moveTo>
                  <a:lnTo>
                    <a:pt x="2" y="6"/>
                  </a:lnTo>
                  <a:lnTo>
                    <a:pt x="1" y="6"/>
                  </a:lnTo>
                  <a:lnTo>
                    <a:pt x="2" y="6"/>
                  </a:lnTo>
                  <a:close/>
                  <a:moveTo>
                    <a:pt x="2" y="6"/>
                  </a:moveTo>
                  <a:cubicBezTo>
                    <a:pt x="3" y="10"/>
                    <a:pt x="8" y="10"/>
                    <a:pt x="12" y="9"/>
                  </a:cubicBezTo>
                  <a:lnTo>
                    <a:pt x="12" y="11"/>
                  </a:lnTo>
                  <a:cubicBezTo>
                    <a:pt x="7" y="11"/>
                    <a:pt x="2" y="12"/>
                    <a:pt x="1" y="7"/>
                  </a:cubicBezTo>
                  <a:lnTo>
                    <a:pt x="2" y="6"/>
                  </a:lnTo>
                  <a:close/>
                  <a:moveTo>
                    <a:pt x="12" y="9"/>
                  </a:moveTo>
                  <a:cubicBezTo>
                    <a:pt x="15" y="9"/>
                    <a:pt x="17" y="9"/>
                    <a:pt x="19" y="9"/>
                  </a:cubicBezTo>
                  <a:lnTo>
                    <a:pt x="19" y="11"/>
                  </a:lnTo>
                  <a:cubicBezTo>
                    <a:pt x="17" y="10"/>
                    <a:pt x="15" y="11"/>
                    <a:pt x="12" y="11"/>
                  </a:cubicBezTo>
                  <a:lnTo>
                    <a:pt x="12" y="9"/>
                  </a:lnTo>
                  <a:close/>
                  <a:moveTo>
                    <a:pt x="19" y="11"/>
                  </a:moveTo>
                  <a:lnTo>
                    <a:pt x="19" y="11"/>
                  </a:lnTo>
                  <a:lnTo>
                    <a:pt x="19" y="10"/>
                  </a:lnTo>
                  <a:lnTo>
                    <a:pt x="19" y="11"/>
                  </a:lnTo>
                  <a:close/>
                  <a:moveTo>
                    <a:pt x="19" y="9"/>
                  </a:moveTo>
                  <a:lnTo>
                    <a:pt x="19" y="9"/>
                  </a:lnTo>
                  <a:lnTo>
                    <a:pt x="19" y="11"/>
                  </a:lnTo>
                  <a:lnTo>
                    <a:pt x="19" y="11"/>
                  </a:lnTo>
                  <a:lnTo>
                    <a:pt x="19" y="9"/>
                  </a:lnTo>
                  <a:close/>
                  <a:moveTo>
                    <a:pt x="19" y="9"/>
                  </a:moveTo>
                  <a:lnTo>
                    <a:pt x="19" y="9"/>
                  </a:lnTo>
                  <a:lnTo>
                    <a:pt x="19" y="10"/>
                  </a:lnTo>
                  <a:lnTo>
                    <a:pt x="19" y="9"/>
                  </a:lnTo>
                  <a:close/>
                  <a:moveTo>
                    <a:pt x="19" y="9"/>
                  </a:moveTo>
                  <a:cubicBezTo>
                    <a:pt x="20" y="9"/>
                    <a:pt x="21" y="10"/>
                    <a:pt x="22" y="10"/>
                  </a:cubicBezTo>
                  <a:lnTo>
                    <a:pt x="21" y="11"/>
                  </a:lnTo>
                  <a:cubicBezTo>
                    <a:pt x="20" y="11"/>
                    <a:pt x="20" y="11"/>
                    <a:pt x="19" y="11"/>
                  </a:cubicBezTo>
                  <a:lnTo>
                    <a:pt x="19" y="9"/>
                  </a:lnTo>
                  <a:close/>
                  <a:moveTo>
                    <a:pt x="22" y="10"/>
                  </a:moveTo>
                  <a:cubicBezTo>
                    <a:pt x="22" y="10"/>
                    <a:pt x="22" y="10"/>
                    <a:pt x="23" y="10"/>
                  </a:cubicBezTo>
                  <a:lnTo>
                    <a:pt x="22" y="12"/>
                  </a:lnTo>
                  <a:cubicBezTo>
                    <a:pt x="22" y="12"/>
                    <a:pt x="22" y="11"/>
                    <a:pt x="21" y="11"/>
                  </a:cubicBezTo>
                  <a:lnTo>
                    <a:pt x="22" y="10"/>
                  </a:lnTo>
                  <a:close/>
                  <a:moveTo>
                    <a:pt x="23" y="11"/>
                  </a:moveTo>
                  <a:lnTo>
                    <a:pt x="23" y="12"/>
                  </a:lnTo>
                  <a:lnTo>
                    <a:pt x="22" y="12"/>
                  </a:lnTo>
                  <a:lnTo>
                    <a:pt x="23" y="11"/>
                  </a:lnTo>
                  <a:close/>
                  <a:moveTo>
                    <a:pt x="22" y="11"/>
                  </a:moveTo>
                  <a:cubicBezTo>
                    <a:pt x="22" y="11"/>
                    <a:pt x="22" y="10"/>
                    <a:pt x="22" y="10"/>
                  </a:cubicBezTo>
                  <a:lnTo>
                    <a:pt x="23" y="9"/>
                  </a:lnTo>
                  <a:cubicBezTo>
                    <a:pt x="23" y="10"/>
                    <a:pt x="23" y="11"/>
                    <a:pt x="23" y="11"/>
                  </a:cubicBezTo>
                  <a:lnTo>
                    <a:pt x="22" y="11"/>
                  </a:lnTo>
                  <a:close/>
                  <a:moveTo>
                    <a:pt x="23" y="9"/>
                  </a:moveTo>
                  <a:lnTo>
                    <a:pt x="23" y="9"/>
                  </a:lnTo>
                  <a:lnTo>
                    <a:pt x="22" y="10"/>
                  </a:lnTo>
                  <a:lnTo>
                    <a:pt x="23" y="9"/>
                  </a:lnTo>
                  <a:close/>
                  <a:moveTo>
                    <a:pt x="22" y="10"/>
                  </a:moveTo>
                  <a:cubicBezTo>
                    <a:pt x="22" y="8"/>
                    <a:pt x="21" y="7"/>
                    <a:pt x="20" y="5"/>
                  </a:cubicBezTo>
                  <a:lnTo>
                    <a:pt x="22" y="5"/>
                  </a:lnTo>
                  <a:cubicBezTo>
                    <a:pt x="22" y="6"/>
                    <a:pt x="23" y="8"/>
                    <a:pt x="23" y="9"/>
                  </a:cubicBezTo>
                  <a:lnTo>
                    <a:pt x="22" y="10"/>
                  </a:lnTo>
                  <a:close/>
                  <a:moveTo>
                    <a:pt x="20" y="5"/>
                  </a:moveTo>
                  <a:cubicBezTo>
                    <a:pt x="20" y="4"/>
                    <a:pt x="19" y="3"/>
                    <a:pt x="18" y="3"/>
                  </a:cubicBezTo>
                  <a:lnTo>
                    <a:pt x="18" y="2"/>
                  </a:lnTo>
                  <a:cubicBezTo>
                    <a:pt x="19" y="2"/>
                    <a:pt x="21" y="3"/>
                    <a:pt x="22" y="5"/>
                  </a:cubicBezTo>
                  <a:lnTo>
                    <a:pt x="20" y="5"/>
                  </a:lnTo>
                  <a:close/>
                  <a:moveTo>
                    <a:pt x="18" y="3"/>
                  </a:moveTo>
                  <a:cubicBezTo>
                    <a:pt x="18" y="3"/>
                    <a:pt x="18" y="3"/>
                    <a:pt x="17" y="3"/>
                  </a:cubicBezTo>
                  <a:lnTo>
                    <a:pt x="17" y="2"/>
                  </a:lnTo>
                  <a:cubicBezTo>
                    <a:pt x="17" y="2"/>
                    <a:pt x="17" y="2"/>
                    <a:pt x="18" y="2"/>
                  </a:cubicBezTo>
                  <a:lnTo>
                    <a:pt x="18"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4" name="Freeform 21">
              <a:extLst>
                <a:ext uri="{FF2B5EF4-FFF2-40B4-BE49-F238E27FC236}">
                  <a16:creationId xmlns:a16="http://schemas.microsoft.com/office/drawing/2014/main" id="{38E407FB-1313-CC7D-29CA-2F5BE3AE137D}"/>
                </a:ext>
              </a:extLst>
            </p:cNvPr>
            <p:cNvSpPr>
              <a:spLocks/>
            </p:cNvSpPr>
            <p:nvPr/>
          </p:nvSpPr>
          <p:spPr bwMode="auto">
            <a:xfrm>
              <a:off x="3429" y="1257"/>
              <a:ext cx="106" cy="56"/>
            </a:xfrm>
            <a:custGeom>
              <a:avLst/>
              <a:gdLst>
                <a:gd name="T0" fmla="*/ 16 w 19"/>
                <a:gd name="T1" fmla="*/ 6 h 10"/>
                <a:gd name="T2" fmla="*/ 3 w 19"/>
                <a:gd name="T3" fmla="*/ 1 h 10"/>
                <a:gd name="T4" fmla="*/ 5 w 19"/>
                <a:gd name="T5" fmla="*/ 8 h 10"/>
                <a:gd name="T6" fmla="*/ 19 w 19"/>
                <a:gd name="T7" fmla="*/ 10 h 10"/>
                <a:gd name="T8" fmla="*/ 16 w 19"/>
                <a:gd name="T9" fmla="*/ 6 h 10"/>
              </a:gdLst>
              <a:ahLst/>
              <a:cxnLst>
                <a:cxn ang="0">
                  <a:pos x="T0" y="T1"/>
                </a:cxn>
                <a:cxn ang="0">
                  <a:pos x="T2" y="T3"/>
                </a:cxn>
                <a:cxn ang="0">
                  <a:pos x="T4" y="T5"/>
                </a:cxn>
                <a:cxn ang="0">
                  <a:pos x="T6" y="T7"/>
                </a:cxn>
                <a:cxn ang="0">
                  <a:pos x="T8" y="T9"/>
                </a:cxn>
              </a:cxnLst>
              <a:rect l="0" t="0" r="r" b="b"/>
              <a:pathLst>
                <a:path w="19" h="10">
                  <a:moveTo>
                    <a:pt x="16" y="6"/>
                  </a:moveTo>
                  <a:cubicBezTo>
                    <a:pt x="12" y="3"/>
                    <a:pt x="8" y="0"/>
                    <a:pt x="3" y="1"/>
                  </a:cubicBezTo>
                  <a:cubicBezTo>
                    <a:pt x="0" y="2"/>
                    <a:pt x="0" y="8"/>
                    <a:pt x="5" y="8"/>
                  </a:cubicBezTo>
                  <a:cubicBezTo>
                    <a:pt x="10" y="7"/>
                    <a:pt x="14" y="9"/>
                    <a:pt x="19" y="10"/>
                  </a:cubicBezTo>
                  <a:cubicBezTo>
                    <a:pt x="18" y="8"/>
                    <a:pt x="17" y="7"/>
                    <a:pt x="1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 name="Freeform 22">
              <a:extLst>
                <a:ext uri="{FF2B5EF4-FFF2-40B4-BE49-F238E27FC236}">
                  <a16:creationId xmlns:a16="http://schemas.microsoft.com/office/drawing/2014/main" id="{EF1B8112-B987-9A8A-FE2A-15A8D6AF8364}"/>
                </a:ext>
              </a:extLst>
            </p:cNvPr>
            <p:cNvSpPr>
              <a:spLocks noEditPoints="1"/>
            </p:cNvSpPr>
            <p:nvPr/>
          </p:nvSpPr>
          <p:spPr bwMode="auto">
            <a:xfrm>
              <a:off x="3429" y="1257"/>
              <a:ext cx="106" cy="56"/>
            </a:xfrm>
            <a:custGeom>
              <a:avLst/>
              <a:gdLst>
                <a:gd name="T0" fmla="*/ 16 w 19"/>
                <a:gd name="T1" fmla="*/ 7 h 10"/>
                <a:gd name="T2" fmla="*/ 17 w 19"/>
                <a:gd name="T3" fmla="*/ 6 h 10"/>
                <a:gd name="T4" fmla="*/ 16 w 19"/>
                <a:gd name="T5" fmla="*/ 7 h 10"/>
                <a:gd name="T6" fmla="*/ 16 w 19"/>
                <a:gd name="T7" fmla="*/ 6 h 10"/>
                <a:gd name="T8" fmla="*/ 16 w 19"/>
                <a:gd name="T9" fmla="*/ 7 h 10"/>
                <a:gd name="T10" fmla="*/ 15 w 19"/>
                <a:gd name="T11" fmla="*/ 4 h 10"/>
                <a:gd name="T12" fmla="*/ 16 w 19"/>
                <a:gd name="T13" fmla="*/ 7 h 10"/>
                <a:gd name="T14" fmla="*/ 12 w 19"/>
                <a:gd name="T15" fmla="*/ 4 h 10"/>
                <a:gd name="T16" fmla="*/ 15 w 19"/>
                <a:gd name="T17" fmla="*/ 4 h 10"/>
                <a:gd name="T18" fmla="*/ 12 w 19"/>
                <a:gd name="T19" fmla="*/ 4 h 10"/>
                <a:gd name="T20" fmla="*/ 3 w 19"/>
                <a:gd name="T21" fmla="*/ 0 h 10"/>
                <a:gd name="T22" fmla="*/ 12 w 19"/>
                <a:gd name="T23" fmla="*/ 4 h 10"/>
                <a:gd name="T24" fmla="*/ 3 w 19"/>
                <a:gd name="T25" fmla="*/ 2 h 10"/>
                <a:gd name="T26" fmla="*/ 3 w 19"/>
                <a:gd name="T27" fmla="*/ 2 h 10"/>
                <a:gd name="T28" fmla="*/ 2 w 19"/>
                <a:gd name="T29" fmla="*/ 3 h 10"/>
                <a:gd name="T30" fmla="*/ 3 w 19"/>
                <a:gd name="T31" fmla="*/ 0 h 10"/>
                <a:gd name="T32" fmla="*/ 2 w 19"/>
                <a:gd name="T33" fmla="*/ 3 h 10"/>
                <a:gd name="T34" fmla="*/ 0 w 19"/>
                <a:gd name="T35" fmla="*/ 5 h 10"/>
                <a:gd name="T36" fmla="*/ 2 w 19"/>
                <a:gd name="T37" fmla="*/ 3 h 10"/>
                <a:gd name="T38" fmla="*/ 2 w 19"/>
                <a:gd name="T39" fmla="*/ 6 h 10"/>
                <a:gd name="T40" fmla="*/ 0 w 19"/>
                <a:gd name="T41" fmla="*/ 5 h 10"/>
                <a:gd name="T42" fmla="*/ 2 w 19"/>
                <a:gd name="T43" fmla="*/ 6 h 10"/>
                <a:gd name="T44" fmla="*/ 5 w 19"/>
                <a:gd name="T45" fmla="*/ 8 h 10"/>
                <a:gd name="T46" fmla="*/ 2 w 19"/>
                <a:gd name="T47" fmla="*/ 6 h 10"/>
                <a:gd name="T48" fmla="*/ 5 w 19"/>
                <a:gd name="T49" fmla="*/ 8 h 10"/>
                <a:gd name="T50" fmla="*/ 5 w 19"/>
                <a:gd name="T51" fmla="*/ 7 h 10"/>
                <a:gd name="T52" fmla="*/ 13 w 19"/>
                <a:gd name="T53" fmla="*/ 9 h 10"/>
                <a:gd name="T54" fmla="*/ 5 w 19"/>
                <a:gd name="T55" fmla="*/ 7 h 10"/>
                <a:gd name="T56" fmla="*/ 19 w 19"/>
                <a:gd name="T57" fmla="*/ 9 h 10"/>
                <a:gd name="T58" fmla="*/ 13 w 19"/>
                <a:gd name="T59" fmla="*/ 9 h 10"/>
                <a:gd name="T60" fmla="*/ 19 w 19"/>
                <a:gd name="T61" fmla="*/ 9 h 10"/>
                <a:gd name="T62" fmla="*/ 19 w 19"/>
                <a:gd name="T63" fmla="*/ 10 h 10"/>
                <a:gd name="T64" fmla="*/ 19 w 19"/>
                <a:gd name="T65" fmla="*/ 9 h 10"/>
                <a:gd name="T66" fmla="*/ 16 w 19"/>
                <a:gd name="T67" fmla="*/ 7 h 10"/>
                <a:gd name="T68" fmla="*/ 19 w 19"/>
                <a:gd name="T69" fmla="*/ 9 h 10"/>
                <a:gd name="T70" fmla="*/ 16 w 19"/>
                <a:gd name="T71" fmla="*/ 7 h 10"/>
                <a:gd name="T72" fmla="*/ 17 w 19"/>
                <a:gd name="T73" fmla="*/ 6 h 10"/>
                <a:gd name="T74" fmla="*/ 16 w 19"/>
                <a:gd name="T75" fmla="*/ 7 h 10"/>
                <a:gd name="T76" fmla="*/ 17 w 19"/>
                <a:gd name="T77" fmla="*/ 6 h 10"/>
                <a:gd name="T78" fmla="*/ 17 w 19"/>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0">
                  <a:moveTo>
                    <a:pt x="16" y="7"/>
                  </a:moveTo>
                  <a:lnTo>
                    <a:pt x="16" y="7"/>
                  </a:lnTo>
                  <a:lnTo>
                    <a:pt x="17" y="6"/>
                  </a:lnTo>
                  <a:lnTo>
                    <a:pt x="17" y="6"/>
                  </a:lnTo>
                  <a:lnTo>
                    <a:pt x="16" y="7"/>
                  </a:lnTo>
                  <a:close/>
                  <a:moveTo>
                    <a:pt x="16" y="7"/>
                  </a:moveTo>
                  <a:lnTo>
                    <a:pt x="16" y="7"/>
                  </a:lnTo>
                  <a:lnTo>
                    <a:pt x="16" y="6"/>
                  </a:lnTo>
                  <a:lnTo>
                    <a:pt x="16" y="7"/>
                  </a:lnTo>
                  <a:close/>
                  <a:moveTo>
                    <a:pt x="16" y="7"/>
                  </a:moveTo>
                  <a:cubicBezTo>
                    <a:pt x="15" y="6"/>
                    <a:pt x="15" y="6"/>
                    <a:pt x="14" y="5"/>
                  </a:cubicBezTo>
                  <a:lnTo>
                    <a:pt x="15" y="4"/>
                  </a:lnTo>
                  <a:cubicBezTo>
                    <a:pt x="16" y="5"/>
                    <a:pt x="16" y="5"/>
                    <a:pt x="17" y="6"/>
                  </a:cubicBezTo>
                  <a:lnTo>
                    <a:pt x="16" y="7"/>
                  </a:lnTo>
                  <a:close/>
                  <a:moveTo>
                    <a:pt x="14" y="5"/>
                  </a:moveTo>
                  <a:cubicBezTo>
                    <a:pt x="14" y="5"/>
                    <a:pt x="13" y="4"/>
                    <a:pt x="12" y="4"/>
                  </a:cubicBezTo>
                  <a:lnTo>
                    <a:pt x="13" y="3"/>
                  </a:lnTo>
                  <a:cubicBezTo>
                    <a:pt x="14" y="3"/>
                    <a:pt x="14" y="4"/>
                    <a:pt x="15" y="4"/>
                  </a:cubicBezTo>
                  <a:lnTo>
                    <a:pt x="14" y="5"/>
                  </a:lnTo>
                  <a:close/>
                  <a:moveTo>
                    <a:pt x="12" y="4"/>
                  </a:moveTo>
                  <a:cubicBezTo>
                    <a:pt x="9" y="2"/>
                    <a:pt x="6" y="1"/>
                    <a:pt x="3" y="2"/>
                  </a:cubicBezTo>
                  <a:lnTo>
                    <a:pt x="3" y="0"/>
                  </a:lnTo>
                  <a:cubicBezTo>
                    <a:pt x="6" y="0"/>
                    <a:pt x="10" y="1"/>
                    <a:pt x="13" y="3"/>
                  </a:cubicBezTo>
                  <a:lnTo>
                    <a:pt x="12" y="4"/>
                  </a:lnTo>
                  <a:close/>
                  <a:moveTo>
                    <a:pt x="3" y="2"/>
                  </a:moveTo>
                  <a:lnTo>
                    <a:pt x="3" y="2"/>
                  </a:lnTo>
                  <a:lnTo>
                    <a:pt x="3" y="1"/>
                  </a:lnTo>
                  <a:lnTo>
                    <a:pt x="3" y="2"/>
                  </a:lnTo>
                  <a:close/>
                  <a:moveTo>
                    <a:pt x="3" y="2"/>
                  </a:moveTo>
                  <a:cubicBezTo>
                    <a:pt x="2" y="2"/>
                    <a:pt x="2" y="2"/>
                    <a:pt x="2" y="3"/>
                  </a:cubicBezTo>
                  <a:lnTo>
                    <a:pt x="0" y="3"/>
                  </a:lnTo>
                  <a:cubicBezTo>
                    <a:pt x="1" y="2"/>
                    <a:pt x="1" y="1"/>
                    <a:pt x="3" y="0"/>
                  </a:cubicBezTo>
                  <a:lnTo>
                    <a:pt x="3" y="2"/>
                  </a:lnTo>
                  <a:close/>
                  <a:moveTo>
                    <a:pt x="2" y="3"/>
                  </a:moveTo>
                  <a:cubicBezTo>
                    <a:pt x="1" y="4"/>
                    <a:pt x="1" y="4"/>
                    <a:pt x="2" y="5"/>
                  </a:cubicBezTo>
                  <a:lnTo>
                    <a:pt x="0" y="5"/>
                  </a:lnTo>
                  <a:cubicBezTo>
                    <a:pt x="0" y="4"/>
                    <a:pt x="0" y="3"/>
                    <a:pt x="0" y="3"/>
                  </a:cubicBezTo>
                  <a:lnTo>
                    <a:pt x="2" y="3"/>
                  </a:lnTo>
                  <a:close/>
                  <a:moveTo>
                    <a:pt x="2" y="5"/>
                  </a:moveTo>
                  <a:cubicBezTo>
                    <a:pt x="2" y="5"/>
                    <a:pt x="2" y="5"/>
                    <a:pt x="2" y="6"/>
                  </a:cubicBezTo>
                  <a:lnTo>
                    <a:pt x="1" y="6"/>
                  </a:lnTo>
                  <a:cubicBezTo>
                    <a:pt x="0" y="6"/>
                    <a:pt x="0" y="5"/>
                    <a:pt x="0" y="5"/>
                  </a:cubicBezTo>
                  <a:lnTo>
                    <a:pt x="2" y="5"/>
                  </a:lnTo>
                  <a:close/>
                  <a:moveTo>
                    <a:pt x="2" y="6"/>
                  </a:moveTo>
                  <a:cubicBezTo>
                    <a:pt x="2" y="7"/>
                    <a:pt x="3" y="7"/>
                    <a:pt x="5" y="7"/>
                  </a:cubicBezTo>
                  <a:lnTo>
                    <a:pt x="5" y="8"/>
                  </a:lnTo>
                  <a:cubicBezTo>
                    <a:pt x="3" y="9"/>
                    <a:pt x="2" y="8"/>
                    <a:pt x="1" y="6"/>
                  </a:cubicBezTo>
                  <a:lnTo>
                    <a:pt x="2" y="6"/>
                  </a:lnTo>
                  <a:close/>
                  <a:moveTo>
                    <a:pt x="5" y="8"/>
                  </a:moveTo>
                  <a:lnTo>
                    <a:pt x="5" y="8"/>
                  </a:lnTo>
                  <a:lnTo>
                    <a:pt x="5" y="8"/>
                  </a:lnTo>
                  <a:close/>
                  <a:moveTo>
                    <a:pt x="5" y="7"/>
                  </a:moveTo>
                  <a:cubicBezTo>
                    <a:pt x="8" y="7"/>
                    <a:pt x="11" y="7"/>
                    <a:pt x="13" y="8"/>
                  </a:cubicBezTo>
                  <a:lnTo>
                    <a:pt x="13" y="9"/>
                  </a:lnTo>
                  <a:cubicBezTo>
                    <a:pt x="10" y="9"/>
                    <a:pt x="8" y="8"/>
                    <a:pt x="5" y="8"/>
                  </a:cubicBezTo>
                  <a:lnTo>
                    <a:pt x="5" y="7"/>
                  </a:lnTo>
                  <a:close/>
                  <a:moveTo>
                    <a:pt x="13" y="8"/>
                  </a:moveTo>
                  <a:cubicBezTo>
                    <a:pt x="15" y="8"/>
                    <a:pt x="17" y="9"/>
                    <a:pt x="19" y="9"/>
                  </a:cubicBezTo>
                  <a:lnTo>
                    <a:pt x="19" y="10"/>
                  </a:lnTo>
                  <a:cubicBezTo>
                    <a:pt x="17" y="10"/>
                    <a:pt x="15" y="10"/>
                    <a:pt x="13" y="9"/>
                  </a:cubicBezTo>
                  <a:lnTo>
                    <a:pt x="13" y="8"/>
                  </a:lnTo>
                  <a:close/>
                  <a:moveTo>
                    <a:pt x="19" y="9"/>
                  </a:moveTo>
                  <a:lnTo>
                    <a:pt x="19" y="10"/>
                  </a:lnTo>
                  <a:lnTo>
                    <a:pt x="19" y="10"/>
                  </a:lnTo>
                  <a:lnTo>
                    <a:pt x="19" y="10"/>
                  </a:lnTo>
                  <a:lnTo>
                    <a:pt x="19" y="9"/>
                  </a:lnTo>
                  <a:close/>
                  <a:moveTo>
                    <a:pt x="18" y="10"/>
                  </a:moveTo>
                  <a:cubicBezTo>
                    <a:pt x="18" y="8"/>
                    <a:pt x="17" y="8"/>
                    <a:pt x="16" y="7"/>
                  </a:cubicBezTo>
                  <a:lnTo>
                    <a:pt x="17" y="6"/>
                  </a:lnTo>
                  <a:cubicBezTo>
                    <a:pt x="18" y="7"/>
                    <a:pt x="19" y="8"/>
                    <a:pt x="19" y="9"/>
                  </a:cubicBezTo>
                  <a:lnTo>
                    <a:pt x="18" y="10"/>
                  </a:lnTo>
                  <a:close/>
                  <a:moveTo>
                    <a:pt x="16" y="7"/>
                  </a:moveTo>
                  <a:cubicBezTo>
                    <a:pt x="16" y="7"/>
                    <a:pt x="16" y="7"/>
                    <a:pt x="16" y="7"/>
                  </a:cubicBezTo>
                  <a:lnTo>
                    <a:pt x="17" y="6"/>
                  </a:lnTo>
                  <a:cubicBezTo>
                    <a:pt x="17" y="6"/>
                    <a:pt x="17" y="6"/>
                    <a:pt x="17" y="6"/>
                  </a:cubicBezTo>
                  <a:lnTo>
                    <a:pt x="16" y="7"/>
                  </a:lnTo>
                  <a:close/>
                  <a:moveTo>
                    <a:pt x="17" y="6"/>
                  </a:moveTo>
                  <a:lnTo>
                    <a:pt x="17" y="6"/>
                  </a:lnTo>
                  <a:lnTo>
                    <a:pt x="16"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 name="Freeform 23">
              <a:extLst>
                <a:ext uri="{FF2B5EF4-FFF2-40B4-BE49-F238E27FC236}">
                  <a16:creationId xmlns:a16="http://schemas.microsoft.com/office/drawing/2014/main" id="{BF80E931-FA30-C806-8CF0-E366A5B50F5C}"/>
                </a:ext>
              </a:extLst>
            </p:cNvPr>
            <p:cNvSpPr>
              <a:spLocks/>
            </p:cNvSpPr>
            <p:nvPr/>
          </p:nvSpPr>
          <p:spPr bwMode="auto">
            <a:xfrm>
              <a:off x="3725" y="1285"/>
              <a:ext cx="95" cy="101"/>
            </a:xfrm>
            <a:custGeom>
              <a:avLst/>
              <a:gdLst>
                <a:gd name="T0" fmla="*/ 11 w 17"/>
                <a:gd name="T1" fmla="*/ 1 h 18"/>
                <a:gd name="T2" fmla="*/ 1 w 17"/>
                <a:gd name="T3" fmla="*/ 11 h 18"/>
                <a:gd name="T4" fmla="*/ 5 w 17"/>
                <a:gd name="T5" fmla="*/ 17 h 18"/>
                <a:gd name="T6" fmla="*/ 13 w 17"/>
                <a:gd name="T7" fmla="*/ 11 h 18"/>
                <a:gd name="T8" fmla="*/ 15 w 17"/>
                <a:gd name="T9" fmla="*/ 1 h 18"/>
                <a:gd name="T10" fmla="*/ 11 w 17"/>
                <a:gd name="T11" fmla="*/ 1 h 18"/>
              </a:gdLst>
              <a:ahLst/>
              <a:cxnLst>
                <a:cxn ang="0">
                  <a:pos x="T0" y="T1"/>
                </a:cxn>
                <a:cxn ang="0">
                  <a:pos x="T2" y="T3"/>
                </a:cxn>
                <a:cxn ang="0">
                  <a:pos x="T4" y="T5"/>
                </a:cxn>
                <a:cxn ang="0">
                  <a:pos x="T6" y="T7"/>
                </a:cxn>
                <a:cxn ang="0">
                  <a:pos x="T8" y="T9"/>
                </a:cxn>
                <a:cxn ang="0">
                  <a:pos x="T10" y="T11"/>
                </a:cxn>
              </a:cxnLst>
              <a:rect l="0" t="0" r="r" b="b"/>
              <a:pathLst>
                <a:path w="17" h="18">
                  <a:moveTo>
                    <a:pt x="11" y="1"/>
                  </a:moveTo>
                  <a:cubicBezTo>
                    <a:pt x="7" y="3"/>
                    <a:pt x="2" y="6"/>
                    <a:pt x="1" y="11"/>
                  </a:cubicBezTo>
                  <a:cubicBezTo>
                    <a:pt x="0" y="14"/>
                    <a:pt x="2" y="17"/>
                    <a:pt x="5" y="17"/>
                  </a:cubicBezTo>
                  <a:cubicBezTo>
                    <a:pt x="8" y="18"/>
                    <a:pt x="11" y="14"/>
                    <a:pt x="13" y="11"/>
                  </a:cubicBezTo>
                  <a:cubicBezTo>
                    <a:pt x="15" y="8"/>
                    <a:pt x="17" y="4"/>
                    <a:pt x="15" y="1"/>
                  </a:cubicBezTo>
                  <a:cubicBezTo>
                    <a:pt x="14" y="0"/>
                    <a:pt x="11" y="0"/>
                    <a:pt x="1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7" name="Freeform 24">
              <a:extLst>
                <a:ext uri="{FF2B5EF4-FFF2-40B4-BE49-F238E27FC236}">
                  <a16:creationId xmlns:a16="http://schemas.microsoft.com/office/drawing/2014/main" id="{041BEC69-F129-4816-959E-53B69FC3FFE0}"/>
                </a:ext>
              </a:extLst>
            </p:cNvPr>
            <p:cNvSpPr>
              <a:spLocks noEditPoints="1"/>
            </p:cNvSpPr>
            <p:nvPr/>
          </p:nvSpPr>
          <p:spPr bwMode="auto">
            <a:xfrm>
              <a:off x="3725" y="1279"/>
              <a:ext cx="95" cy="107"/>
            </a:xfrm>
            <a:custGeom>
              <a:avLst/>
              <a:gdLst>
                <a:gd name="T0" fmla="*/ 11 w 17"/>
                <a:gd name="T1" fmla="*/ 2 h 19"/>
                <a:gd name="T2" fmla="*/ 10 w 17"/>
                <a:gd name="T3" fmla="*/ 1 h 19"/>
                <a:gd name="T4" fmla="*/ 10 w 17"/>
                <a:gd name="T5" fmla="*/ 1 h 19"/>
                <a:gd name="T6" fmla="*/ 11 w 17"/>
                <a:gd name="T7" fmla="*/ 2 h 19"/>
                <a:gd name="T8" fmla="*/ 11 w 17"/>
                <a:gd name="T9" fmla="*/ 2 h 19"/>
                <a:gd name="T10" fmla="*/ 9 w 17"/>
                <a:gd name="T11" fmla="*/ 2 h 19"/>
                <a:gd name="T12" fmla="*/ 11 w 17"/>
                <a:gd name="T13" fmla="*/ 2 h 19"/>
                <a:gd name="T14" fmla="*/ 2 w 17"/>
                <a:gd name="T15" fmla="*/ 12 h 19"/>
                <a:gd name="T16" fmla="*/ 9 w 17"/>
                <a:gd name="T17" fmla="*/ 2 h 19"/>
                <a:gd name="T18" fmla="*/ 2 w 17"/>
                <a:gd name="T19" fmla="*/ 12 h 19"/>
                <a:gd name="T20" fmla="*/ 1 w 17"/>
                <a:gd name="T21" fmla="*/ 12 h 19"/>
                <a:gd name="T22" fmla="*/ 2 w 17"/>
                <a:gd name="T23" fmla="*/ 12 h 19"/>
                <a:gd name="T24" fmla="*/ 0 w 17"/>
                <a:gd name="T25" fmla="*/ 12 h 19"/>
                <a:gd name="T26" fmla="*/ 2 w 17"/>
                <a:gd name="T27" fmla="*/ 12 h 19"/>
                <a:gd name="T28" fmla="*/ 2 w 17"/>
                <a:gd name="T29" fmla="*/ 16 h 19"/>
                <a:gd name="T30" fmla="*/ 0 w 17"/>
                <a:gd name="T31" fmla="*/ 12 h 19"/>
                <a:gd name="T32" fmla="*/ 2 w 17"/>
                <a:gd name="T33" fmla="*/ 16 h 19"/>
                <a:gd name="T34" fmla="*/ 4 w 17"/>
                <a:gd name="T35" fmla="*/ 19 h 19"/>
                <a:gd name="T36" fmla="*/ 2 w 17"/>
                <a:gd name="T37" fmla="*/ 16 h 19"/>
                <a:gd name="T38" fmla="*/ 4 w 17"/>
                <a:gd name="T39" fmla="*/ 19 h 19"/>
                <a:gd name="T40" fmla="*/ 4 w 17"/>
                <a:gd name="T41" fmla="*/ 19 h 19"/>
                <a:gd name="T42" fmla="*/ 5 w 17"/>
                <a:gd name="T43" fmla="*/ 18 h 19"/>
                <a:gd name="T44" fmla="*/ 4 w 17"/>
                <a:gd name="T45" fmla="*/ 19 h 19"/>
                <a:gd name="T46" fmla="*/ 5 w 17"/>
                <a:gd name="T47" fmla="*/ 18 h 19"/>
                <a:gd name="T48" fmla="*/ 5 w 17"/>
                <a:gd name="T49" fmla="*/ 18 h 19"/>
                <a:gd name="T50" fmla="*/ 9 w 17"/>
                <a:gd name="T51" fmla="*/ 16 h 19"/>
                <a:gd name="T52" fmla="*/ 4 w 17"/>
                <a:gd name="T53" fmla="*/ 19 h 19"/>
                <a:gd name="T54" fmla="*/ 9 w 17"/>
                <a:gd name="T55" fmla="*/ 16 h 19"/>
                <a:gd name="T56" fmla="*/ 14 w 17"/>
                <a:gd name="T57" fmla="*/ 13 h 19"/>
                <a:gd name="T58" fmla="*/ 9 w 17"/>
                <a:gd name="T59" fmla="*/ 16 h 19"/>
                <a:gd name="T60" fmla="*/ 13 w 17"/>
                <a:gd name="T61" fmla="*/ 12 h 19"/>
                <a:gd name="T62" fmla="*/ 14 w 17"/>
                <a:gd name="T63" fmla="*/ 13 h 19"/>
                <a:gd name="T64" fmla="*/ 13 w 17"/>
                <a:gd name="T65" fmla="*/ 12 h 19"/>
                <a:gd name="T66" fmla="*/ 13 w 17"/>
                <a:gd name="T67" fmla="*/ 12 h 19"/>
                <a:gd name="T68" fmla="*/ 14 w 17"/>
                <a:gd name="T69" fmla="*/ 11 h 19"/>
                <a:gd name="T70" fmla="*/ 14 w 17"/>
                <a:gd name="T71" fmla="*/ 13 h 19"/>
                <a:gd name="T72" fmla="*/ 14 w 17"/>
                <a:gd name="T73" fmla="*/ 11 h 19"/>
                <a:gd name="T74" fmla="*/ 16 w 17"/>
                <a:gd name="T75" fmla="*/ 10 h 19"/>
                <a:gd name="T76" fmla="*/ 14 w 17"/>
                <a:gd name="T77" fmla="*/ 11 h 19"/>
                <a:gd name="T78" fmla="*/ 14 w 17"/>
                <a:gd name="T79" fmla="*/ 3 h 19"/>
                <a:gd name="T80" fmla="*/ 16 w 17"/>
                <a:gd name="T81" fmla="*/ 10 h 19"/>
                <a:gd name="T82" fmla="*/ 15 w 17"/>
                <a:gd name="T83" fmla="*/ 2 h 19"/>
                <a:gd name="T84" fmla="*/ 16 w 17"/>
                <a:gd name="T85" fmla="*/ 2 h 19"/>
                <a:gd name="T86" fmla="*/ 14 w 17"/>
                <a:gd name="T87" fmla="*/ 3 h 19"/>
                <a:gd name="T88" fmla="*/ 15 w 17"/>
                <a:gd name="T89" fmla="*/ 2 h 19"/>
                <a:gd name="T90" fmla="*/ 14 w 17"/>
                <a:gd name="T91" fmla="*/ 3 h 19"/>
                <a:gd name="T92" fmla="*/ 14 w 17"/>
                <a:gd name="T93" fmla="*/ 3 h 19"/>
                <a:gd name="T94" fmla="*/ 14 w 17"/>
                <a:gd name="T95" fmla="*/ 3 h 19"/>
                <a:gd name="T96" fmla="*/ 14 w 17"/>
                <a:gd name="T97" fmla="*/ 2 h 19"/>
                <a:gd name="T98" fmla="*/ 15 w 17"/>
                <a:gd name="T99" fmla="*/ 2 h 19"/>
                <a:gd name="T100" fmla="*/ 14 w 17"/>
                <a:gd name="T101" fmla="*/ 2 h 19"/>
                <a:gd name="T102" fmla="*/ 14 w 17"/>
                <a:gd name="T103" fmla="*/ 1 h 19"/>
                <a:gd name="T104" fmla="*/ 14 w 17"/>
                <a:gd name="T105" fmla="*/ 2 h 19"/>
                <a:gd name="T106" fmla="*/ 11 w 17"/>
                <a:gd name="T107" fmla="*/ 2 h 19"/>
                <a:gd name="T108" fmla="*/ 14 w 17"/>
                <a:gd name="T109" fmla="*/ 1 h 19"/>
                <a:gd name="T110" fmla="*/ 10 w 17"/>
                <a:gd name="T111" fmla="*/ 1 h 19"/>
                <a:gd name="T112" fmla="*/ 11 w 17"/>
                <a:gd name="T11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9">
                  <a:moveTo>
                    <a:pt x="11" y="2"/>
                  </a:moveTo>
                  <a:lnTo>
                    <a:pt x="11" y="2"/>
                  </a:lnTo>
                  <a:lnTo>
                    <a:pt x="10" y="1"/>
                  </a:lnTo>
                  <a:lnTo>
                    <a:pt x="10" y="1"/>
                  </a:lnTo>
                  <a:lnTo>
                    <a:pt x="11" y="2"/>
                  </a:lnTo>
                  <a:close/>
                  <a:moveTo>
                    <a:pt x="10" y="1"/>
                  </a:moveTo>
                  <a:lnTo>
                    <a:pt x="10" y="1"/>
                  </a:lnTo>
                  <a:lnTo>
                    <a:pt x="11" y="2"/>
                  </a:lnTo>
                  <a:lnTo>
                    <a:pt x="10" y="1"/>
                  </a:lnTo>
                  <a:close/>
                  <a:moveTo>
                    <a:pt x="11" y="2"/>
                  </a:moveTo>
                  <a:cubicBezTo>
                    <a:pt x="11" y="3"/>
                    <a:pt x="10" y="3"/>
                    <a:pt x="9" y="3"/>
                  </a:cubicBezTo>
                  <a:lnTo>
                    <a:pt x="9" y="2"/>
                  </a:lnTo>
                  <a:cubicBezTo>
                    <a:pt x="9" y="2"/>
                    <a:pt x="10" y="1"/>
                    <a:pt x="10" y="1"/>
                  </a:cubicBezTo>
                  <a:lnTo>
                    <a:pt x="11" y="2"/>
                  </a:lnTo>
                  <a:close/>
                  <a:moveTo>
                    <a:pt x="9" y="3"/>
                  </a:moveTo>
                  <a:cubicBezTo>
                    <a:pt x="6" y="6"/>
                    <a:pt x="2" y="8"/>
                    <a:pt x="2" y="12"/>
                  </a:cubicBezTo>
                  <a:lnTo>
                    <a:pt x="0" y="12"/>
                  </a:lnTo>
                  <a:cubicBezTo>
                    <a:pt x="1" y="7"/>
                    <a:pt x="5" y="5"/>
                    <a:pt x="9" y="2"/>
                  </a:cubicBezTo>
                  <a:lnTo>
                    <a:pt x="9" y="3"/>
                  </a:lnTo>
                  <a:close/>
                  <a:moveTo>
                    <a:pt x="2" y="12"/>
                  </a:moveTo>
                  <a:lnTo>
                    <a:pt x="2" y="12"/>
                  </a:lnTo>
                  <a:lnTo>
                    <a:pt x="1" y="12"/>
                  </a:lnTo>
                  <a:lnTo>
                    <a:pt x="2" y="12"/>
                  </a:lnTo>
                  <a:close/>
                  <a:moveTo>
                    <a:pt x="2" y="12"/>
                  </a:moveTo>
                  <a:cubicBezTo>
                    <a:pt x="2" y="12"/>
                    <a:pt x="2" y="12"/>
                    <a:pt x="2" y="12"/>
                  </a:cubicBezTo>
                  <a:lnTo>
                    <a:pt x="0" y="12"/>
                  </a:lnTo>
                  <a:cubicBezTo>
                    <a:pt x="0" y="12"/>
                    <a:pt x="0" y="12"/>
                    <a:pt x="0" y="12"/>
                  </a:cubicBezTo>
                  <a:lnTo>
                    <a:pt x="2" y="12"/>
                  </a:lnTo>
                  <a:close/>
                  <a:moveTo>
                    <a:pt x="2" y="12"/>
                  </a:moveTo>
                  <a:cubicBezTo>
                    <a:pt x="1" y="13"/>
                    <a:pt x="2" y="15"/>
                    <a:pt x="2" y="16"/>
                  </a:cubicBezTo>
                  <a:lnTo>
                    <a:pt x="1" y="16"/>
                  </a:lnTo>
                  <a:cubicBezTo>
                    <a:pt x="0" y="15"/>
                    <a:pt x="0" y="13"/>
                    <a:pt x="0" y="12"/>
                  </a:cubicBezTo>
                  <a:lnTo>
                    <a:pt x="2" y="12"/>
                  </a:lnTo>
                  <a:close/>
                  <a:moveTo>
                    <a:pt x="2" y="16"/>
                  </a:moveTo>
                  <a:cubicBezTo>
                    <a:pt x="3" y="17"/>
                    <a:pt x="3" y="17"/>
                    <a:pt x="5" y="18"/>
                  </a:cubicBezTo>
                  <a:lnTo>
                    <a:pt x="4" y="19"/>
                  </a:lnTo>
                  <a:cubicBezTo>
                    <a:pt x="3" y="19"/>
                    <a:pt x="2" y="18"/>
                    <a:pt x="1" y="16"/>
                  </a:cubicBezTo>
                  <a:lnTo>
                    <a:pt x="2" y="16"/>
                  </a:lnTo>
                  <a:close/>
                  <a:moveTo>
                    <a:pt x="4" y="19"/>
                  </a:moveTo>
                  <a:lnTo>
                    <a:pt x="4" y="19"/>
                  </a:lnTo>
                  <a:lnTo>
                    <a:pt x="4" y="18"/>
                  </a:lnTo>
                  <a:lnTo>
                    <a:pt x="4" y="19"/>
                  </a:lnTo>
                  <a:close/>
                  <a:moveTo>
                    <a:pt x="5" y="18"/>
                  </a:moveTo>
                  <a:cubicBezTo>
                    <a:pt x="5" y="18"/>
                    <a:pt x="5" y="18"/>
                    <a:pt x="5" y="18"/>
                  </a:cubicBezTo>
                  <a:lnTo>
                    <a:pt x="5" y="19"/>
                  </a:lnTo>
                  <a:cubicBezTo>
                    <a:pt x="4" y="19"/>
                    <a:pt x="4" y="19"/>
                    <a:pt x="4" y="19"/>
                  </a:cubicBezTo>
                  <a:lnTo>
                    <a:pt x="5" y="18"/>
                  </a:lnTo>
                  <a:close/>
                  <a:moveTo>
                    <a:pt x="5" y="18"/>
                  </a:moveTo>
                  <a:lnTo>
                    <a:pt x="5" y="18"/>
                  </a:lnTo>
                  <a:lnTo>
                    <a:pt x="5" y="18"/>
                  </a:lnTo>
                  <a:close/>
                  <a:moveTo>
                    <a:pt x="5" y="18"/>
                  </a:moveTo>
                  <a:cubicBezTo>
                    <a:pt x="6" y="18"/>
                    <a:pt x="8" y="17"/>
                    <a:pt x="9" y="16"/>
                  </a:cubicBezTo>
                  <a:lnTo>
                    <a:pt x="10" y="17"/>
                  </a:lnTo>
                  <a:cubicBezTo>
                    <a:pt x="8" y="18"/>
                    <a:pt x="7" y="19"/>
                    <a:pt x="4" y="19"/>
                  </a:cubicBezTo>
                  <a:lnTo>
                    <a:pt x="5" y="18"/>
                  </a:lnTo>
                  <a:close/>
                  <a:moveTo>
                    <a:pt x="9" y="16"/>
                  </a:moveTo>
                  <a:cubicBezTo>
                    <a:pt x="11" y="15"/>
                    <a:pt x="12" y="13"/>
                    <a:pt x="13" y="12"/>
                  </a:cubicBezTo>
                  <a:lnTo>
                    <a:pt x="14" y="13"/>
                  </a:lnTo>
                  <a:cubicBezTo>
                    <a:pt x="13" y="14"/>
                    <a:pt x="12" y="16"/>
                    <a:pt x="10" y="17"/>
                  </a:cubicBezTo>
                  <a:lnTo>
                    <a:pt x="9" y="16"/>
                  </a:lnTo>
                  <a:close/>
                  <a:moveTo>
                    <a:pt x="13" y="12"/>
                  </a:moveTo>
                  <a:lnTo>
                    <a:pt x="13" y="12"/>
                  </a:lnTo>
                  <a:lnTo>
                    <a:pt x="14" y="13"/>
                  </a:lnTo>
                  <a:lnTo>
                    <a:pt x="14" y="13"/>
                  </a:lnTo>
                  <a:lnTo>
                    <a:pt x="13" y="12"/>
                  </a:lnTo>
                  <a:close/>
                  <a:moveTo>
                    <a:pt x="13" y="12"/>
                  </a:moveTo>
                  <a:lnTo>
                    <a:pt x="13" y="12"/>
                  </a:lnTo>
                  <a:lnTo>
                    <a:pt x="13" y="12"/>
                  </a:lnTo>
                  <a:close/>
                  <a:moveTo>
                    <a:pt x="13" y="12"/>
                  </a:moveTo>
                  <a:cubicBezTo>
                    <a:pt x="13" y="12"/>
                    <a:pt x="13" y="11"/>
                    <a:pt x="14" y="11"/>
                  </a:cubicBezTo>
                  <a:lnTo>
                    <a:pt x="15" y="11"/>
                  </a:lnTo>
                  <a:cubicBezTo>
                    <a:pt x="15" y="12"/>
                    <a:pt x="14" y="12"/>
                    <a:pt x="14" y="13"/>
                  </a:cubicBezTo>
                  <a:lnTo>
                    <a:pt x="13" y="12"/>
                  </a:lnTo>
                  <a:close/>
                  <a:moveTo>
                    <a:pt x="14" y="11"/>
                  </a:moveTo>
                  <a:cubicBezTo>
                    <a:pt x="14" y="10"/>
                    <a:pt x="14" y="10"/>
                    <a:pt x="14" y="9"/>
                  </a:cubicBezTo>
                  <a:lnTo>
                    <a:pt x="16" y="10"/>
                  </a:lnTo>
                  <a:cubicBezTo>
                    <a:pt x="15" y="10"/>
                    <a:pt x="15" y="11"/>
                    <a:pt x="15" y="11"/>
                  </a:cubicBezTo>
                  <a:lnTo>
                    <a:pt x="14" y="11"/>
                  </a:lnTo>
                  <a:close/>
                  <a:moveTo>
                    <a:pt x="14" y="9"/>
                  </a:moveTo>
                  <a:cubicBezTo>
                    <a:pt x="15" y="7"/>
                    <a:pt x="16" y="5"/>
                    <a:pt x="14" y="3"/>
                  </a:cubicBezTo>
                  <a:lnTo>
                    <a:pt x="16" y="2"/>
                  </a:lnTo>
                  <a:cubicBezTo>
                    <a:pt x="17" y="4"/>
                    <a:pt x="17" y="7"/>
                    <a:pt x="16" y="10"/>
                  </a:cubicBezTo>
                  <a:lnTo>
                    <a:pt x="14" y="9"/>
                  </a:lnTo>
                  <a:close/>
                  <a:moveTo>
                    <a:pt x="15" y="2"/>
                  </a:moveTo>
                  <a:lnTo>
                    <a:pt x="16" y="2"/>
                  </a:lnTo>
                  <a:lnTo>
                    <a:pt x="16" y="2"/>
                  </a:lnTo>
                  <a:lnTo>
                    <a:pt x="15" y="2"/>
                  </a:lnTo>
                  <a:close/>
                  <a:moveTo>
                    <a:pt x="14" y="3"/>
                  </a:moveTo>
                  <a:lnTo>
                    <a:pt x="14" y="3"/>
                  </a:lnTo>
                  <a:lnTo>
                    <a:pt x="15" y="2"/>
                  </a:lnTo>
                  <a:lnTo>
                    <a:pt x="15" y="2"/>
                  </a:lnTo>
                  <a:lnTo>
                    <a:pt x="14" y="3"/>
                  </a:lnTo>
                  <a:close/>
                  <a:moveTo>
                    <a:pt x="14" y="3"/>
                  </a:moveTo>
                  <a:lnTo>
                    <a:pt x="14" y="3"/>
                  </a:lnTo>
                  <a:lnTo>
                    <a:pt x="15" y="2"/>
                  </a:lnTo>
                  <a:lnTo>
                    <a:pt x="14" y="3"/>
                  </a:lnTo>
                  <a:close/>
                  <a:moveTo>
                    <a:pt x="14" y="3"/>
                  </a:moveTo>
                  <a:cubicBezTo>
                    <a:pt x="14" y="2"/>
                    <a:pt x="14" y="2"/>
                    <a:pt x="14" y="2"/>
                  </a:cubicBezTo>
                  <a:lnTo>
                    <a:pt x="15" y="1"/>
                  </a:lnTo>
                  <a:cubicBezTo>
                    <a:pt x="15" y="1"/>
                    <a:pt x="15" y="2"/>
                    <a:pt x="15" y="2"/>
                  </a:cubicBezTo>
                  <a:lnTo>
                    <a:pt x="14" y="3"/>
                  </a:lnTo>
                  <a:close/>
                  <a:moveTo>
                    <a:pt x="14" y="2"/>
                  </a:moveTo>
                  <a:cubicBezTo>
                    <a:pt x="14" y="2"/>
                    <a:pt x="14" y="2"/>
                    <a:pt x="14" y="2"/>
                  </a:cubicBezTo>
                  <a:lnTo>
                    <a:pt x="14" y="1"/>
                  </a:lnTo>
                  <a:cubicBezTo>
                    <a:pt x="14" y="1"/>
                    <a:pt x="15" y="1"/>
                    <a:pt x="15" y="1"/>
                  </a:cubicBezTo>
                  <a:lnTo>
                    <a:pt x="14" y="2"/>
                  </a:lnTo>
                  <a:close/>
                  <a:moveTo>
                    <a:pt x="14" y="2"/>
                  </a:moveTo>
                  <a:cubicBezTo>
                    <a:pt x="13" y="2"/>
                    <a:pt x="12" y="2"/>
                    <a:pt x="11" y="2"/>
                  </a:cubicBezTo>
                  <a:lnTo>
                    <a:pt x="11" y="1"/>
                  </a:lnTo>
                  <a:cubicBezTo>
                    <a:pt x="11" y="1"/>
                    <a:pt x="13" y="0"/>
                    <a:pt x="14" y="1"/>
                  </a:cubicBezTo>
                  <a:lnTo>
                    <a:pt x="14" y="2"/>
                  </a:lnTo>
                  <a:close/>
                  <a:moveTo>
                    <a:pt x="10" y="1"/>
                  </a:moveTo>
                  <a:lnTo>
                    <a:pt x="11" y="1"/>
                  </a:lnTo>
                  <a:lnTo>
                    <a:pt x="11" y="2"/>
                  </a:lnTo>
                  <a:lnTo>
                    <a:pt x="10"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8" name="Freeform 25">
              <a:extLst>
                <a:ext uri="{FF2B5EF4-FFF2-40B4-BE49-F238E27FC236}">
                  <a16:creationId xmlns:a16="http://schemas.microsoft.com/office/drawing/2014/main" id="{EEE69B14-38BD-9B94-623E-AEE1EFE7E0ED}"/>
                </a:ext>
              </a:extLst>
            </p:cNvPr>
            <p:cNvSpPr>
              <a:spLocks/>
            </p:cNvSpPr>
            <p:nvPr/>
          </p:nvSpPr>
          <p:spPr bwMode="auto">
            <a:xfrm>
              <a:off x="3658" y="1196"/>
              <a:ext cx="117" cy="83"/>
            </a:xfrm>
            <a:custGeom>
              <a:avLst/>
              <a:gdLst>
                <a:gd name="T0" fmla="*/ 18 w 21"/>
                <a:gd name="T1" fmla="*/ 1 h 15"/>
                <a:gd name="T2" fmla="*/ 1 w 21"/>
                <a:gd name="T3" fmla="*/ 8 h 15"/>
                <a:gd name="T4" fmla="*/ 2 w 21"/>
                <a:gd name="T5" fmla="*/ 12 h 15"/>
                <a:gd name="T6" fmla="*/ 9 w 21"/>
                <a:gd name="T7" fmla="*/ 15 h 15"/>
                <a:gd name="T8" fmla="*/ 18 w 21"/>
                <a:gd name="T9" fmla="*/ 12 h 15"/>
                <a:gd name="T10" fmla="*/ 20 w 21"/>
                <a:gd name="T11" fmla="*/ 2 h 15"/>
                <a:gd name="T12" fmla="*/ 18 w 2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18" y="1"/>
                  </a:moveTo>
                  <a:cubicBezTo>
                    <a:pt x="12" y="1"/>
                    <a:pt x="6" y="3"/>
                    <a:pt x="1" y="8"/>
                  </a:cubicBezTo>
                  <a:cubicBezTo>
                    <a:pt x="0" y="9"/>
                    <a:pt x="0" y="11"/>
                    <a:pt x="2" y="12"/>
                  </a:cubicBezTo>
                  <a:cubicBezTo>
                    <a:pt x="4" y="13"/>
                    <a:pt x="7" y="15"/>
                    <a:pt x="9" y="15"/>
                  </a:cubicBezTo>
                  <a:cubicBezTo>
                    <a:pt x="12" y="14"/>
                    <a:pt x="16" y="14"/>
                    <a:pt x="18" y="12"/>
                  </a:cubicBezTo>
                  <a:cubicBezTo>
                    <a:pt x="20" y="9"/>
                    <a:pt x="21" y="5"/>
                    <a:pt x="20" y="2"/>
                  </a:cubicBezTo>
                  <a:cubicBezTo>
                    <a:pt x="20" y="1"/>
                    <a:pt x="19" y="0"/>
                    <a:pt x="1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9" name="Freeform 26">
              <a:extLst>
                <a:ext uri="{FF2B5EF4-FFF2-40B4-BE49-F238E27FC236}">
                  <a16:creationId xmlns:a16="http://schemas.microsoft.com/office/drawing/2014/main" id="{9BFAC348-2FDD-54E6-0C16-6DBB843F3F00}"/>
                </a:ext>
              </a:extLst>
            </p:cNvPr>
            <p:cNvSpPr>
              <a:spLocks noEditPoints="1"/>
            </p:cNvSpPr>
            <p:nvPr/>
          </p:nvSpPr>
          <p:spPr bwMode="auto">
            <a:xfrm>
              <a:off x="3658" y="1196"/>
              <a:ext cx="117" cy="83"/>
            </a:xfrm>
            <a:custGeom>
              <a:avLst/>
              <a:gdLst>
                <a:gd name="T0" fmla="*/ 18 w 21"/>
                <a:gd name="T1" fmla="*/ 0 h 15"/>
                <a:gd name="T2" fmla="*/ 18 w 21"/>
                <a:gd name="T3" fmla="*/ 1 h 15"/>
                <a:gd name="T4" fmla="*/ 18 w 21"/>
                <a:gd name="T5" fmla="*/ 0 h 15"/>
                <a:gd name="T6" fmla="*/ 13 w 21"/>
                <a:gd name="T7" fmla="*/ 2 h 15"/>
                <a:gd name="T8" fmla="*/ 15 w 21"/>
                <a:gd name="T9" fmla="*/ 2 h 15"/>
                <a:gd name="T10" fmla="*/ 1 w 21"/>
                <a:gd name="T11" fmla="*/ 7 h 15"/>
                <a:gd name="T12" fmla="*/ 2 w 21"/>
                <a:gd name="T13" fmla="*/ 8 h 15"/>
                <a:gd name="T14" fmla="*/ 2 w 21"/>
                <a:gd name="T15" fmla="*/ 8 h 15"/>
                <a:gd name="T16" fmla="*/ 0 w 21"/>
                <a:gd name="T17" fmla="*/ 8 h 15"/>
                <a:gd name="T18" fmla="*/ 2 w 21"/>
                <a:gd name="T19" fmla="*/ 8 h 15"/>
                <a:gd name="T20" fmla="*/ 0 w 21"/>
                <a:gd name="T21" fmla="*/ 8 h 15"/>
                <a:gd name="T22" fmla="*/ 2 w 21"/>
                <a:gd name="T23" fmla="*/ 11 h 15"/>
                <a:gd name="T24" fmla="*/ 1 w 21"/>
                <a:gd name="T25" fmla="*/ 10 h 15"/>
                <a:gd name="T26" fmla="*/ 1 w 21"/>
                <a:gd name="T27" fmla="*/ 12 h 15"/>
                <a:gd name="T28" fmla="*/ 1 w 21"/>
                <a:gd name="T29" fmla="*/ 12 h 15"/>
                <a:gd name="T30" fmla="*/ 1 w 21"/>
                <a:gd name="T31" fmla="*/ 12 h 15"/>
                <a:gd name="T32" fmla="*/ 1 w 21"/>
                <a:gd name="T33" fmla="*/ 12 h 15"/>
                <a:gd name="T34" fmla="*/ 1 w 21"/>
                <a:gd name="T35" fmla="*/ 12 h 15"/>
                <a:gd name="T36" fmla="*/ 1 w 21"/>
                <a:gd name="T37" fmla="*/ 12 h 15"/>
                <a:gd name="T38" fmla="*/ 2 w 21"/>
                <a:gd name="T39" fmla="*/ 13 h 15"/>
                <a:gd name="T40" fmla="*/ 3 w 21"/>
                <a:gd name="T41" fmla="*/ 12 h 15"/>
                <a:gd name="T42" fmla="*/ 2 w 21"/>
                <a:gd name="T43" fmla="*/ 13 h 15"/>
                <a:gd name="T44" fmla="*/ 4 w 21"/>
                <a:gd name="T45" fmla="*/ 12 h 15"/>
                <a:gd name="T46" fmla="*/ 4 w 21"/>
                <a:gd name="T47" fmla="*/ 12 h 15"/>
                <a:gd name="T48" fmla="*/ 3 w 21"/>
                <a:gd name="T49" fmla="*/ 13 h 15"/>
                <a:gd name="T50" fmla="*/ 9 w 21"/>
                <a:gd name="T51" fmla="*/ 15 h 15"/>
                <a:gd name="T52" fmla="*/ 9 w 21"/>
                <a:gd name="T53" fmla="*/ 14 h 15"/>
                <a:gd name="T54" fmla="*/ 9 w 21"/>
                <a:gd name="T55" fmla="*/ 14 h 15"/>
                <a:gd name="T56" fmla="*/ 11 w 21"/>
                <a:gd name="T57" fmla="*/ 15 h 15"/>
                <a:gd name="T58" fmla="*/ 11 w 21"/>
                <a:gd name="T59" fmla="*/ 14 h 15"/>
                <a:gd name="T60" fmla="*/ 11 w 21"/>
                <a:gd name="T61" fmla="*/ 15 h 15"/>
                <a:gd name="T62" fmla="*/ 17 w 21"/>
                <a:gd name="T63" fmla="*/ 11 h 15"/>
                <a:gd name="T64" fmla="*/ 12 w 21"/>
                <a:gd name="T65" fmla="*/ 14 h 15"/>
                <a:gd name="T66" fmla="*/ 18 w 21"/>
                <a:gd name="T67" fmla="*/ 12 h 15"/>
                <a:gd name="T68" fmla="*/ 18 w 21"/>
                <a:gd name="T69" fmla="*/ 12 h 15"/>
                <a:gd name="T70" fmla="*/ 17 w 21"/>
                <a:gd name="T71" fmla="*/ 11 h 15"/>
                <a:gd name="T72" fmla="*/ 18 w 21"/>
                <a:gd name="T73" fmla="*/ 12 h 15"/>
                <a:gd name="T74" fmla="*/ 19 w 21"/>
                <a:gd name="T75" fmla="*/ 9 h 15"/>
                <a:gd name="T76" fmla="*/ 18 w 21"/>
                <a:gd name="T77" fmla="*/ 10 h 15"/>
                <a:gd name="T78" fmla="*/ 21 w 21"/>
                <a:gd name="T79" fmla="*/ 2 h 15"/>
                <a:gd name="T80" fmla="*/ 21 w 21"/>
                <a:gd name="T81" fmla="*/ 2 h 15"/>
                <a:gd name="T82" fmla="*/ 21 w 21"/>
                <a:gd name="T83" fmla="*/ 2 h 15"/>
                <a:gd name="T84" fmla="*/ 21 w 21"/>
                <a:gd name="T85" fmla="*/ 2 h 15"/>
                <a:gd name="T86" fmla="*/ 21 w 21"/>
                <a:gd name="T87" fmla="*/ 2 h 15"/>
                <a:gd name="T88" fmla="*/ 21 w 21"/>
                <a:gd name="T89" fmla="*/ 2 h 15"/>
                <a:gd name="T90" fmla="*/ 20 w 21"/>
                <a:gd name="T91" fmla="*/ 0 h 15"/>
                <a:gd name="T92" fmla="*/ 19 w 21"/>
                <a:gd name="T93" fmla="*/ 1 h 15"/>
                <a:gd name="T94" fmla="*/ 19 w 21"/>
                <a:gd name="T95" fmla="*/ 1 h 15"/>
                <a:gd name="T96" fmla="*/ 18 w 21"/>
                <a:gd name="T97" fmla="*/ 0 h 15"/>
                <a:gd name="T98" fmla="*/ 18 w 21"/>
                <a:gd name="T99" fmla="*/ 0 h 15"/>
                <a:gd name="T100" fmla="*/ 18 w 21"/>
                <a:gd name="T101" fmla="*/ 1 h 15"/>
                <a:gd name="T102" fmla="*/ 18 w 21"/>
                <a:gd name="T103" fmla="*/ 0 h 15"/>
                <a:gd name="T104" fmla="*/ 18 w 21"/>
                <a:gd name="T10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5">
                  <a:moveTo>
                    <a:pt x="18" y="1"/>
                  </a:moveTo>
                  <a:lnTo>
                    <a:pt x="18" y="1"/>
                  </a:lnTo>
                  <a:lnTo>
                    <a:pt x="18" y="0"/>
                  </a:lnTo>
                  <a:lnTo>
                    <a:pt x="18" y="0"/>
                  </a:lnTo>
                  <a:lnTo>
                    <a:pt x="18" y="1"/>
                  </a:lnTo>
                  <a:close/>
                  <a:moveTo>
                    <a:pt x="18" y="1"/>
                  </a:moveTo>
                  <a:cubicBezTo>
                    <a:pt x="17" y="1"/>
                    <a:pt x="16" y="1"/>
                    <a:pt x="15" y="2"/>
                  </a:cubicBezTo>
                  <a:lnTo>
                    <a:pt x="15" y="0"/>
                  </a:lnTo>
                  <a:cubicBezTo>
                    <a:pt x="16" y="0"/>
                    <a:pt x="17" y="0"/>
                    <a:pt x="18" y="0"/>
                  </a:cubicBezTo>
                  <a:lnTo>
                    <a:pt x="18" y="1"/>
                  </a:lnTo>
                  <a:close/>
                  <a:moveTo>
                    <a:pt x="15" y="2"/>
                  </a:moveTo>
                  <a:cubicBezTo>
                    <a:pt x="15" y="2"/>
                    <a:pt x="14" y="2"/>
                    <a:pt x="13" y="2"/>
                  </a:cubicBezTo>
                  <a:lnTo>
                    <a:pt x="13" y="1"/>
                  </a:lnTo>
                  <a:cubicBezTo>
                    <a:pt x="13" y="1"/>
                    <a:pt x="14" y="0"/>
                    <a:pt x="15" y="0"/>
                  </a:cubicBezTo>
                  <a:lnTo>
                    <a:pt x="15" y="2"/>
                  </a:lnTo>
                  <a:close/>
                  <a:moveTo>
                    <a:pt x="13" y="2"/>
                  </a:moveTo>
                  <a:cubicBezTo>
                    <a:pt x="9" y="3"/>
                    <a:pt x="5" y="5"/>
                    <a:pt x="2" y="8"/>
                  </a:cubicBezTo>
                  <a:lnTo>
                    <a:pt x="1" y="7"/>
                  </a:lnTo>
                  <a:cubicBezTo>
                    <a:pt x="4" y="4"/>
                    <a:pt x="8" y="2"/>
                    <a:pt x="13" y="1"/>
                  </a:cubicBezTo>
                  <a:lnTo>
                    <a:pt x="13" y="2"/>
                  </a:lnTo>
                  <a:close/>
                  <a:moveTo>
                    <a:pt x="2" y="8"/>
                  </a:moveTo>
                  <a:lnTo>
                    <a:pt x="2" y="8"/>
                  </a:lnTo>
                  <a:lnTo>
                    <a:pt x="1" y="8"/>
                  </a:lnTo>
                  <a:lnTo>
                    <a:pt x="2" y="8"/>
                  </a:lnTo>
                  <a:close/>
                  <a:moveTo>
                    <a:pt x="2" y="8"/>
                  </a:moveTo>
                  <a:cubicBezTo>
                    <a:pt x="2" y="8"/>
                    <a:pt x="2" y="8"/>
                    <a:pt x="2" y="8"/>
                  </a:cubicBezTo>
                  <a:lnTo>
                    <a:pt x="0" y="8"/>
                  </a:lnTo>
                  <a:cubicBezTo>
                    <a:pt x="1" y="7"/>
                    <a:pt x="1" y="7"/>
                    <a:pt x="1" y="7"/>
                  </a:cubicBezTo>
                  <a:lnTo>
                    <a:pt x="2" y="8"/>
                  </a:lnTo>
                  <a:close/>
                  <a:moveTo>
                    <a:pt x="2" y="8"/>
                  </a:moveTo>
                  <a:cubicBezTo>
                    <a:pt x="1" y="9"/>
                    <a:pt x="1" y="9"/>
                    <a:pt x="1" y="10"/>
                  </a:cubicBezTo>
                  <a:lnTo>
                    <a:pt x="0" y="10"/>
                  </a:lnTo>
                  <a:cubicBezTo>
                    <a:pt x="0" y="9"/>
                    <a:pt x="0" y="8"/>
                    <a:pt x="0" y="8"/>
                  </a:cubicBezTo>
                  <a:lnTo>
                    <a:pt x="2" y="8"/>
                  </a:lnTo>
                  <a:close/>
                  <a:moveTo>
                    <a:pt x="1" y="10"/>
                  </a:moveTo>
                  <a:cubicBezTo>
                    <a:pt x="1" y="10"/>
                    <a:pt x="1" y="10"/>
                    <a:pt x="2" y="11"/>
                  </a:cubicBezTo>
                  <a:lnTo>
                    <a:pt x="1" y="12"/>
                  </a:lnTo>
                  <a:cubicBezTo>
                    <a:pt x="0" y="11"/>
                    <a:pt x="0" y="10"/>
                    <a:pt x="0" y="10"/>
                  </a:cubicBezTo>
                  <a:lnTo>
                    <a:pt x="1" y="10"/>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1" y="12"/>
                  </a:moveTo>
                  <a:lnTo>
                    <a:pt x="1" y="12"/>
                  </a:lnTo>
                  <a:lnTo>
                    <a:pt x="2" y="12"/>
                  </a:lnTo>
                  <a:lnTo>
                    <a:pt x="1" y="12"/>
                  </a:lnTo>
                  <a:close/>
                  <a:moveTo>
                    <a:pt x="2" y="11"/>
                  </a:moveTo>
                  <a:cubicBezTo>
                    <a:pt x="2" y="11"/>
                    <a:pt x="3" y="12"/>
                    <a:pt x="3" y="12"/>
                  </a:cubicBezTo>
                  <a:lnTo>
                    <a:pt x="2" y="13"/>
                  </a:lnTo>
                  <a:cubicBezTo>
                    <a:pt x="2" y="13"/>
                    <a:pt x="2" y="12"/>
                    <a:pt x="1" y="12"/>
                  </a:cubicBezTo>
                  <a:lnTo>
                    <a:pt x="2" y="11"/>
                  </a:lnTo>
                  <a:close/>
                  <a:moveTo>
                    <a:pt x="3" y="12"/>
                  </a:moveTo>
                  <a:cubicBezTo>
                    <a:pt x="3" y="12"/>
                    <a:pt x="4" y="12"/>
                    <a:pt x="4" y="12"/>
                  </a:cubicBezTo>
                  <a:lnTo>
                    <a:pt x="3" y="13"/>
                  </a:lnTo>
                  <a:cubicBezTo>
                    <a:pt x="3" y="13"/>
                    <a:pt x="3" y="13"/>
                    <a:pt x="2" y="13"/>
                  </a:cubicBezTo>
                  <a:lnTo>
                    <a:pt x="3" y="12"/>
                  </a:lnTo>
                  <a:close/>
                  <a:moveTo>
                    <a:pt x="4" y="12"/>
                  </a:moveTo>
                  <a:lnTo>
                    <a:pt x="4" y="12"/>
                  </a:lnTo>
                  <a:lnTo>
                    <a:pt x="4" y="13"/>
                  </a:lnTo>
                  <a:lnTo>
                    <a:pt x="4" y="12"/>
                  </a:lnTo>
                  <a:close/>
                  <a:moveTo>
                    <a:pt x="4" y="12"/>
                  </a:moveTo>
                  <a:cubicBezTo>
                    <a:pt x="6" y="13"/>
                    <a:pt x="7" y="14"/>
                    <a:pt x="9" y="14"/>
                  </a:cubicBezTo>
                  <a:lnTo>
                    <a:pt x="9" y="15"/>
                  </a:lnTo>
                  <a:cubicBezTo>
                    <a:pt x="7" y="15"/>
                    <a:pt x="5" y="15"/>
                    <a:pt x="3" y="13"/>
                  </a:cubicBezTo>
                  <a:lnTo>
                    <a:pt x="4" y="12"/>
                  </a:lnTo>
                  <a:close/>
                  <a:moveTo>
                    <a:pt x="9" y="15"/>
                  </a:moveTo>
                  <a:lnTo>
                    <a:pt x="9" y="15"/>
                  </a:lnTo>
                  <a:lnTo>
                    <a:pt x="9" y="15"/>
                  </a:lnTo>
                  <a:close/>
                  <a:moveTo>
                    <a:pt x="9" y="14"/>
                  </a:moveTo>
                  <a:lnTo>
                    <a:pt x="9" y="14"/>
                  </a:lnTo>
                  <a:lnTo>
                    <a:pt x="9" y="15"/>
                  </a:lnTo>
                  <a:lnTo>
                    <a:pt x="9" y="15"/>
                  </a:lnTo>
                  <a:lnTo>
                    <a:pt x="9" y="14"/>
                  </a:lnTo>
                  <a:close/>
                  <a:moveTo>
                    <a:pt x="9" y="14"/>
                  </a:moveTo>
                  <a:cubicBezTo>
                    <a:pt x="10" y="14"/>
                    <a:pt x="10" y="14"/>
                    <a:pt x="11" y="14"/>
                  </a:cubicBezTo>
                  <a:lnTo>
                    <a:pt x="11" y="15"/>
                  </a:lnTo>
                  <a:cubicBezTo>
                    <a:pt x="10" y="15"/>
                    <a:pt x="10" y="15"/>
                    <a:pt x="9" y="15"/>
                  </a:cubicBezTo>
                  <a:lnTo>
                    <a:pt x="9" y="14"/>
                  </a:lnTo>
                  <a:close/>
                  <a:moveTo>
                    <a:pt x="11" y="14"/>
                  </a:moveTo>
                  <a:cubicBezTo>
                    <a:pt x="11" y="14"/>
                    <a:pt x="11" y="14"/>
                    <a:pt x="12" y="14"/>
                  </a:cubicBezTo>
                  <a:lnTo>
                    <a:pt x="12" y="15"/>
                  </a:lnTo>
                  <a:cubicBezTo>
                    <a:pt x="12" y="15"/>
                    <a:pt x="11" y="15"/>
                    <a:pt x="11" y="15"/>
                  </a:cubicBezTo>
                  <a:lnTo>
                    <a:pt x="11" y="14"/>
                  </a:lnTo>
                  <a:close/>
                  <a:moveTo>
                    <a:pt x="12" y="14"/>
                  </a:moveTo>
                  <a:cubicBezTo>
                    <a:pt x="14" y="13"/>
                    <a:pt x="16" y="12"/>
                    <a:pt x="17" y="11"/>
                  </a:cubicBezTo>
                  <a:lnTo>
                    <a:pt x="18" y="12"/>
                  </a:lnTo>
                  <a:cubicBezTo>
                    <a:pt x="17" y="14"/>
                    <a:pt x="14" y="14"/>
                    <a:pt x="12" y="15"/>
                  </a:cubicBezTo>
                  <a:lnTo>
                    <a:pt x="12" y="14"/>
                  </a:lnTo>
                  <a:close/>
                  <a:moveTo>
                    <a:pt x="18" y="12"/>
                  </a:moveTo>
                  <a:lnTo>
                    <a:pt x="18" y="12"/>
                  </a:lnTo>
                  <a:lnTo>
                    <a:pt x="18" y="12"/>
                  </a:lnTo>
                  <a:close/>
                  <a:moveTo>
                    <a:pt x="17" y="11"/>
                  </a:moveTo>
                  <a:lnTo>
                    <a:pt x="17" y="11"/>
                  </a:lnTo>
                  <a:lnTo>
                    <a:pt x="18" y="12"/>
                  </a:lnTo>
                  <a:lnTo>
                    <a:pt x="18" y="12"/>
                  </a:lnTo>
                  <a:lnTo>
                    <a:pt x="17" y="11"/>
                  </a:lnTo>
                  <a:close/>
                  <a:moveTo>
                    <a:pt x="17" y="11"/>
                  </a:moveTo>
                  <a:cubicBezTo>
                    <a:pt x="18" y="11"/>
                    <a:pt x="18" y="11"/>
                    <a:pt x="18" y="10"/>
                  </a:cubicBezTo>
                  <a:lnTo>
                    <a:pt x="19" y="11"/>
                  </a:lnTo>
                  <a:cubicBezTo>
                    <a:pt x="19" y="11"/>
                    <a:pt x="19" y="12"/>
                    <a:pt x="18" y="12"/>
                  </a:cubicBezTo>
                  <a:lnTo>
                    <a:pt x="17" y="11"/>
                  </a:lnTo>
                  <a:close/>
                  <a:moveTo>
                    <a:pt x="18" y="10"/>
                  </a:moveTo>
                  <a:cubicBezTo>
                    <a:pt x="18" y="10"/>
                    <a:pt x="19" y="9"/>
                    <a:pt x="19" y="9"/>
                  </a:cubicBezTo>
                  <a:lnTo>
                    <a:pt x="20" y="10"/>
                  </a:lnTo>
                  <a:cubicBezTo>
                    <a:pt x="20" y="10"/>
                    <a:pt x="20" y="11"/>
                    <a:pt x="19" y="11"/>
                  </a:cubicBezTo>
                  <a:lnTo>
                    <a:pt x="18" y="10"/>
                  </a:lnTo>
                  <a:close/>
                  <a:moveTo>
                    <a:pt x="19" y="9"/>
                  </a:moveTo>
                  <a:cubicBezTo>
                    <a:pt x="20" y="7"/>
                    <a:pt x="20" y="4"/>
                    <a:pt x="20" y="2"/>
                  </a:cubicBezTo>
                  <a:lnTo>
                    <a:pt x="21" y="2"/>
                  </a:lnTo>
                  <a:cubicBezTo>
                    <a:pt x="21" y="4"/>
                    <a:pt x="21" y="7"/>
                    <a:pt x="20" y="10"/>
                  </a:cubicBezTo>
                  <a:lnTo>
                    <a:pt x="19" y="9"/>
                  </a:lnTo>
                  <a:close/>
                  <a:moveTo>
                    <a:pt x="21" y="2"/>
                  </a:moveTo>
                  <a:lnTo>
                    <a:pt x="21" y="2"/>
                  </a:lnTo>
                  <a:lnTo>
                    <a:pt x="20" y="2"/>
                  </a:lnTo>
                  <a:lnTo>
                    <a:pt x="21" y="2"/>
                  </a:lnTo>
                  <a:close/>
                  <a:moveTo>
                    <a:pt x="20" y="2"/>
                  </a:moveTo>
                  <a:lnTo>
                    <a:pt x="20" y="2"/>
                  </a:lnTo>
                  <a:lnTo>
                    <a:pt x="21" y="2"/>
                  </a:lnTo>
                  <a:lnTo>
                    <a:pt x="21" y="2"/>
                  </a:lnTo>
                  <a:lnTo>
                    <a:pt x="20" y="2"/>
                  </a:lnTo>
                  <a:close/>
                  <a:moveTo>
                    <a:pt x="21" y="2"/>
                  </a:moveTo>
                  <a:lnTo>
                    <a:pt x="21" y="2"/>
                  </a:lnTo>
                  <a:lnTo>
                    <a:pt x="20" y="2"/>
                  </a:lnTo>
                  <a:lnTo>
                    <a:pt x="21" y="2"/>
                  </a:lnTo>
                  <a:close/>
                  <a:moveTo>
                    <a:pt x="20" y="2"/>
                  </a:moveTo>
                  <a:cubicBezTo>
                    <a:pt x="20" y="2"/>
                    <a:pt x="20" y="1"/>
                    <a:pt x="19" y="1"/>
                  </a:cubicBezTo>
                  <a:lnTo>
                    <a:pt x="20" y="0"/>
                  </a:lnTo>
                  <a:cubicBezTo>
                    <a:pt x="21" y="0"/>
                    <a:pt x="21" y="1"/>
                    <a:pt x="21" y="2"/>
                  </a:cubicBezTo>
                  <a:lnTo>
                    <a:pt x="20" y="2"/>
                  </a:lnTo>
                  <a:close/>
                  <a:moveTo>
                    <a:pt x="19" y="1"/>
                  </a:moveTo>
                  <a:lnTo>
                    <a:pt x="19" y="1"/>
                  </a:lnTo>
                  <a:lnTo>
                    <a:pt x="20" y="1"/>
                  </a:lnTo>
                  <a:lnTo>
                    <a:pt x="19" y="1"/>
                  </a:lnTo>
                  <a:close/>
                  <a:moveTo>
                    <a:pt x="19" y="1"/>
                  </a:moveTo>
                  <a:cubicBezTo>
                    <a:pt x="19" y="1"/>
                    <a:pt x="19" y="1"/>
                    <a:pt x="18" y="1"/>
                  </a:cubicBezTo>
                  <a:lnTo>
                    <a:pt x="18" y="0"/>
                  </a:lnTo>
                  <a:cubicBezTo>
                    <a:pt x="19" y="0"/>
                    <a:pt x="19" y="0"/>
                    <a:pt x="20" y="0"/>
                  </a:cubicBezTo>
                  <a:lnTo>
                    <a:pt x="19" y="1"/>
                  </a:lnTo>
                  <a:close/>
                  <a:moveTo>
                    <a:pt x="18" y="0"/>
                  </a:moveTo>
                  <a:lnTo>
                    <a:pt x="18" y="0"/>
                  </a:lnTo>
                  <a:lnTo>
                    <a:pt x="18" y="0"/>
                  </a:lnTo>
                  <a:close/>
                  <a:moveTo>
                    <a:pt x="18" y="1"/>
                  </a:moveTo>
                  <a:cubicBezTo>
                    <a:pt x="18" y="1"/>
                    <a:pt x="18" y="1"/>
                    <a:pt x="18" y="1"/>
                  </a:cubicBezTo>
                  <a:lnTo>
                    <a:pt x="18" y="0"/>
                  </a:lnTo>
                  <a:cubicBezTo>
                    <a:pt x="18" y="0"/>
                    <a:pt x="18" y="0"/>
                    <a:pt x="18" y="0"/>
                  </a:cubicBezTo>
                  <a:lnTo>
                    <a:pt x="18" y="1"/>
                  </a:lnTo>
                  <a:close/>
                  <a:moveTo>
                    <a:pt x="18" y="1"/>
                  </a:moveTo>
                  <a:lnTo>
                    <a:pt x="18" y="1"/>
                  </a:lnTo>
                  <a:lnTo>
                    <a:pt x="18"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0" name="Freeform 27">
              <a:extLst>
                <a:ext uri="{FF2B5EF4-FFF2-40B4-BE49-F238E27FC236}">
                  <a16:creationId xmlns:a16="http://schemas.microsoft.com/office/drawing/2014/main" id="{F6E32AC4-D4BB-1086-95C7-4F775C09D4A6}"/>
                </a:ext>
              </a:extLst>
            </p:cNvPr>
            <p:cNvSpPr>
              <a:spLocks noEditPoints="1"/>
            </p:cNvSpPr>
            <p:nvPr/>
          </p:nvSpPr>
          <p:spPr bwMode="auto">
            <a:xfrm>
              <a:off x="3540" y="1235"/>
              <a:ext cx="118" cy="84"/>
            </a:xfrm>
            <a:custGeom>
              <a:avLst/>
              <a:gdLst>
                <a:gd name="T0" fmla="*/ 19 w 21"/>
                <a:gd name="T1" fmla="*/ 3 h 15"/>
                <a:gd name="T2" fmla="*/ 20 w 21"/>
                <a:gd name="T3" fmla="*/ 2 h 15"/>
                <a:gd name="T4" fmla="*/ 19 w 21"/>
                <a:gd name="T5" fmla="*/ 3 h 15"/>
                <a:gd name="T6" fmla="*/ 20 w 21"/>
                <a:gd name="T7" fmla="*/ 2 h 15"/>
                <a:gd name="T8" fmla="*/ 19 w 21"/>
                <a:gd name="T9" fmla="*/ 3 h 15"/>
                <a:gd name="T10" fmla="*/ 15 w 21"/>
                <a:gd name="T11" fmla="*/ 1 h 15"/>
                <a:gd name="T12" fmla="*/ 19 w 21"/>
                <a:gd name="T13" fmla="*/ 3 h 15"/>
                <a:gd name="T14" fmla="*/ 15 w 21"/>
                <a:gd name="T15" fmla="*/ 2 h 15"/>
                <a:gd name="T16" fmla="*/ 15 w 21"/>
                <a:gd name="T17" fmla="*/ 1 h 15"/>
                <a:gd name="T18" fmla="*/ 15 w 21"/>
                <a:gd name="T19" fmla="*/ 1 h 15"/>
                <a:gd name="T20" fmla="*/ 15 w 21"/>
                <a:gd name="T21" fmla="*/ 1 h 15"/>
                <a:gd name="T22" fmla="*/ 15 w 21"/>
                <a:gd name="T23" fmla="*/ 2 h 15"/>
                <a:gd name="T24" fmla="*/ 15 w 21"/>
                <a:gd name="T25" fmla="*/ 1 h 15"/>
                <a:gd name="T26" fmla="*/ 15 w 21"/>
                <a:gd name="T27" fmla="*/ 2 h 15"/>
                <a:gd name="T28" fmla="*/ 12 w 21"/>
                <a:gd name="T29" fmla="*/ 2 h 15"/>
                <a:gd name="T30" fmla="*/ 15 w 21"/>
                <a:gd name="T31" fmla="*/ 2 h 15"/>
                <a:gd name="T32" fmla="*/ 10 w 21"/>
                <a:gd name="T33" fmla="*/ 4 h 15"/>
                <a:gd name="T34" fmla="*/ 12 w 21"/>
                <a:gd name="T35" fmla="*/ 2 h 15"/>
                <a:gd name="T36" fmla="*/ 10 w 21"/>
                <a:gd name="T37" fmla="*/ 4 h 15"/>
                <a:gd name="T38" fmla="*/ 0 w 21"/>
                <a:gd name="T39" fmla="*/ 11 h 15"/>
                <a:gd name="T40" fmla="*/ 10 w 21"/>
                <a:gd name="T41" fmla="*/ 4 h 15"/>
                <a:gd name="T42" fmla="*/ 0 w 21"/>
                <a:gd name="T43" fmla="*/ 11 h 15"/>
                <a:gd name="T44" fmla="*/ 0 w 21"/>
                <a:gd name="T45" fmla="*/ 11 h 15"/>
                <a:gd name="T46" fmla="*/ 1 w 21"/>
                <a:gd name="T47" fmla="*/ 12 h 15"/>
                <a:gd name="T48" fmla="*/ 0 w 21"/>
                <a:gd name="T49" fmla="*/ 11 h 15"/>
                <a:gd name="T50" fmla="*/ 1 w 21"/>
                <a:gd name="T51" fmla="*/ 12 h 15"/>
                <a:gd name="T52" fmla="*/ 0 w 21"/>
                <a:gd name="T53" fmla="*/ 14 h 15"/>
                <a:gd name="T54" fmla="*/ 1 w 21"/>
                <a:gd name="T55" fmla="*/ 12 h 15"/>
                <a:gd name="T56" fmla="*/ 1 w 21"/>
                <a:gd name="T57" fmla="*/ 13 h 15"/>
                <a:gd name="T58" fmla="*/ 1 w 21"/>
                <a:gd name="T59" fmla="*/ 13 h 15"/>
                <a:gd name="T60" fmla="*/ 2 w 21"/>
                <a:gd name="T61" fmla="*/ 15 h 15"/>
                <a:gd name="T62" fmla="*/ 1 w 21"/>
                <a:gd name="T63" fmla="*/ 13 h 15"/>
                <a:gd name="T64" fmla="*/ 5 w 21"/>
                <a:gd name="T65" fmla="*/ 14 h 15"/>
                <a:gd name="T66" fmla="*/ 2 w 21"/>
                <a:gd name="T67" fmla="*/ 15 h 15"/>
                <a:gd name="T68" fmla="*/ 5 w 21"/>
                <a:gd name="T69" fmla="*/ 15 h 15"/>
                <a:gd name="T70" fmla="*/ 5 w 21"/>
                <a:gd name="T71" fmla="*/ 15 h 15"/>
                <a:gd name="T72" fmla="*/ 15 w 21"/>
                <a:gd name="T73" fmla="*/ 11 h 15"/>
                <a:gd name="T74" fmla="*/ 5 w 21"/>
                <a:gd name="T75" fmla="*/ 15 h 15"/>
                <a:gd name="T76" fmla="*/ 15 w 21"/>
                <a:gd name="T77" fmla="*/ 11 h 15"/>
                <a:gd name="T78" fmla="*/ 18 w 21"/>
                <a:gd name="T79" fmla="*/ 12 h 15"/>
                <a:gd name="T80" fmla="*/ 15 w 21"/>
                <a:gd name="T81" fmla="*/ 11 h 15"/>
                <a:gd name="T82" fmla="*/ 18 w 21"/>
                <a:gd name="T83" fmla="*/ 12 h 15"/>
                <a:gd name="T84" fmla="*/ 18 w 21"/>
                <a:gd name="T85" fmla="*/ 12 h 15"/>
                <a:gd name="T86" fmla="*/ 19 w 21"/>
                <a:gd name="T87" fmla="*/ 3 h 15"/>
                <a:gd name="T88" fmla="*/ 18 w 21"/>
                <a:gd name="T89" fmla="*/ 12 h 15"/>
                <a:gd name="T90" fmla="*/ 19 w 21"/>
                <a:gd name="T91" fmla="*/ 3 h 15"/>
                <a:gd name="T92" fmla="*/ 21 w 21"/>
                <a:gd name="T93" fmla="*/ 2 h 15"/>
                <a:gd name="T94" fmla="*/ 19 w 21"/>
                <a:gd name="T9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5">
                  <a:moveTo>
                    <a:pt x="19" y="3"/>
                  </a:moveTo>
                  <a:lnTo>
                    <a:pt x="19" y="3"/>
                  </a:lnTo>
                  <a:lnTo>
                    <a:pt x="20" y="2"/>
                  </a:lnTo>
                  <a:lnTo>
                    <a:pt x="20" y="2"/>
                  </a:lnTo>
                  <a:lnTo>
                    <a:pt x="19" y="3"/>
                  </a:lnTo>
                  <a:close/>
                  <a:moveTo>
                    <a:pt x="19" y="3"/>
                  </a:moveTo>
                  <a:lnTo>
                    <a:pt x="19" y="3"/>
                  </a:lnTo>
                  <a:lnTo>
                    <a:pt x="20" y="2"/>
                  </a:lnTo>
                  <a:lnTo>
                    <a:pt x="19" y="3"/>
                  </a:lnTo>
                  <a:close/>
                  <a:moveTo>
                    <a:pt x="19" y="3"/>
                  </a:moveTo>
                  <a:cubicBezTo>
                    <a:pt x="18" y="1"/>
                    <a:pt x="16" y="2"/>
                    <a:pt x="15" y="2"/>
                  </a:cubicBezTo>
                  <a:lnTo>
                    <a:pt x="15" y="1"/>
                  </a:lnTo>
                  <a:cubicBezTo>
                    <a:pt x="16" y="0"/>
                    <a:pt x="19" y="0"/>
                    <a:pt x="20" y="2"/>
                  </a:cubicBezTo>
                  <a:lnTo>
                    <a:pt x="19" y="3"/>
                  </a:lnTo>
                  <a:close/>
                  <a:moveTo>
                    <a:pt x="15" y="2"/>
                  </a:moveTo>
                  <a:lnTo>
                    <a:pt x="15" y="2"/>
                  </a:lnTo>
                  <a:lnTo>
                    <a:pt x="15" y="1"/>
                  </a:lnTo>
                  <a:lnTo>
                    <a:pt x="15" y="1"/>
                  </a:lnTo>
                  <a:lnTo>
                    <a:pt x="15" y="2"/>
                  </a:lnTo>
                  <a:close/>
                  <a:moveTo>
                    <a:pt x="15" y="1"/>
                  </a:moveTo>
                  <a:lnTo>
                    <a:pt x="15" y="1"/>
                  </a:lnTo>
                  <a:lnTo>
                    <a:pt x="15" y="1"/>
                  </a:lnTo>
                  <a:close/>
                  <a:moveTo>
                    <a:pt x="15" y="2"/>
                  </a:moveTo>
                  <a:lnTo>
                    <a:pt x="15" y="2"/>
                  </a:lnTo>
                  <a:lnTo>
                    <a:pt x="15" y="1"/>
                  </a:lnTo>
                  <a:lnTo>
                    <a:pt x="15" y="1"/>
                  </a:lnTo>
                  <a:lnTo>
                    <a:pt x="15" y="2"/>
                  </a:lnTo>
                  <a:close/>
                  <a:moveTo>
                    <a:pt x="15" y="2"/>
                  </a:moveTo>
                  <a:cubicBezTo>
                    <a:pt x="14" y="2"/>
                    <a:pt x="14" y="2"/>
                    <a:pt x="13" y="3"/>
                  </a:cubicBezTo>
                  <a:lnTo>
                    <a:pt x="12" y="2"/>
                  </a:lnTo>
                  <a:cubicBezTo>
                    <a:pt x="13" y="1"/>
                    <a:pt x="14" y="1"/>
                    <a:pt x="15" y="1"/>
                  </a:cubicBezTo>
                  <a:lnTo>
                    <a:pt x="15" y="2"/>
                  </a:lnTo>
                  <a:close/>
                  <a:moveTo>
                    <a:pt x="13" y="3"/>
                  </a:moveTo>
                  <a:cubicBezTo>
                    <a:pt x="12" y="3"/>
                    <a:pt x="11" y="3"/>
                    <a:pt x="10" y="4"/>
                  </a:cubicBezTo>
                  <a:lnTo>
                    <a:pt x="10" y="3"/>
                  </a:lnTo>
                  <a:cubicBezTo>
                    <a:pt x="11" y="2"/>
                    <a:pt x="12" y="2"/>
                    <a:pt x="12" y="2"/>
                  </a:cubicBezTo>
                  <a:lnTo>
                    <a:pt x="13" y="3"/>
                  </a:lnTo>
                  <a:close/>
                  <a:moveTo>
                    <a:pt x="10" y="4"/>
                  </a:moveTo>
                  <a:cubicBezTo>
                    <a:pt x="7" y="6"/>
                    <a:pt x="3" y="8"/>
                    <a:pt x="1" y="12"/>
                  </a:cubicBezTo>
                  <a:lnTo>
                    <a:pt x="0" y="11"/>
                  </a:lnTo>
                  <a:cubicBezTo>
                    <a:pt x="2" y="7"/>
                    <a:pt x="6" y="4"/>
                    <a:pt x="10" y="3"/>
                  </a:cubicBezTo>
                  <a:lnTo>
                    <a:pt x="10" y="4"/>
                  </a:lnTo>
                  <a:close/>
                  <a:moveTo>
                    <a:pt x="0" y="11"/>
                  </a:moveTo>
                  <a:lnTo>
                    <a:pt x="0" y="11"/>
                  </a:lnTo>
                  <a:lnTo>
                    <a:pt x="1" y="11"/>
                  </a:lnTo>
                  <a:lnTo>
                    <a:pt x="0" y="11"/>
                  </a:lnTo>
                  <a:close/>
                  <a:moveTo>
                    <a:pt x="1" y="12"/>
                  </a:moveTo>
                  <a:cubicBezTo>
                    <a:pt x="1" y="12"/>
                    <a:pt x="1" y="12"/>
                    <a:pt x="1" y="12"/>
                  </a:cubicBezTo>
                  <a:lnTo>
                    <a:pt x="0" y="13"/>
                  </a:lnTo>
                  <a:cubicBezTo>
                    <a:pt x="0" y="12"/>
                    <a:pt x="0" y="12"/>
                    <a:pt x="0" y="11"/>
                  </a:cubicBezTo>
                  <a:lnTo>
                    <a:pt x="1" y="12"/>
                  </a:lnTo>
                  <a:close/>
                  <a:moveTo>
                    <a:pt x="1" y="12"/>
                  </a:moveTo>
                  <a:cubicBezTo>
                    <a:pt x="1" y="13"/>
                    <a:pt x="1" y="13"/>
                    <a:pt x="1" y="13"/>
                  </a:cubicBezTo>
                  <a:lnTo>
                    <a:pt x="0" y="14"/>
                  </a:lnTo>
                  <a:cubicBezTo>
                    <a:pt x="0" y="14"/>
                    <a:pt x="0" y="13"/>
                    <a:pt x="0" y="13"/>
                  </a:cubicBezTo>
                  <a:lnTo>
                    <a:pt x="1" y="12"/>
                  </a:lnTo>
                  <a:close/>
                  <a:moveTo>
                    <a:pt x="1" y="13"/>
                  </a:moveTo>
                  <a:lnTo>
                    <a:pt x="1" y="13"/>
                  </a:lnTo>
                  <a:lnTo>
                    <a:pt x="1" y="13"/>
                  </a:lnTo>
                  <a:close/>
                  <a:moveTo>
                    <a:pt x="1" y="13"/>
                  </a:moveTo>
                  <a:cubicBezTo>
                    <a:pt x="2" y="13"/>
                    <a:pt x="2" y="13"/>
                    <a:pt x="2" y="14"/>
                  </a:cubicBezTo>
                  <a:lnTo>
                    <a:pt x="2" y="15"/>
                  </a:lnTo>
                  <a:cubicBezTo>
                    <a:pt x="1" y="15"/>
                    <a:pt x="1" y="14"/>
                    <a:pt x="0" y="14"/>
                  </a:cubicBezTo>
                  <a:lnTo>
                    <a:pt x="1" y="13"/>
                  </a:lnTo>
                  <a:close/>
                  <a:moveTo>
                    <a:pt x="2" y="14"/>
                  </a:moveTo>
                  <a:cubicBezTo>
                    <a:pt x="3" y="14"/>
                    <a:pt x="4" y="14"/>
                    <a:pt x="5" y="14"/>
                  </a:cubicBezTo>
                  <a:lnTo>
                    <a:pt x="5" y="15"/>
                  </a:lnTo>
                  <a:cubicBezTo>
                    <a:pt x="4" y="15"/>
                    <a:pt x="3" y="15"/>
                    <a:pt x="2" y="15"/>
                  </a:cubicBezTo>
                  <a:lnTo>
                    <a:pt x="2" y="14"/>
                  </a:lnTo>
                  <a:close/>
                  <a:moveTo>
                    <a:pt x="5" y="15"/>
                  </a:moveTo>
                  <a:lnTo>
                    <a:pt x="5" y="15"/>
                  </a:lnTo>
                  <a:lnTo>
                    <a:pt x="5" y="15"/>
                  </a:lnTo>
                  <a:close/>
                  <a:moveTo>
                    <a:pt x="5" y="14"/>
                  </a:moveTo>
                  <a:cubicBezTo>
                    <a:pt x="8" y="14"/>
                    <a:pt x="12" y="12"/>
                    <a:pt x="15" y="11"/>
                  </a:cubicBezTo>
                  <a:lnTo>
                    <a:pt x="15" y="13"/>
                  </a:lnTo>
                  <a:cubicBezTo>
                    <a:pt x="12" y="14"/>
                    <a:pt x="8" y="15"/>
                    <a:pt x="5" y="15"/>
                  </a:cubicBezTo>
                  <a:lnTo>
                    <a:pt x="5" y="14"/>
                  </a:lnTo>
                  <a:close/>
                  <a:moveTo>
                    <a:pt x="15" y="11"/>
                  </a:moveTo>
                  <a:cubicBezTo>
                    <a:pt x="16" y="11"/>
                    <a:pt x="17" y="11"/>
                    <a:pt x="18" y="11"/>
                  </a:cubicBezTo>
                  <a:lnTo>
                    <a:pt x="18" y="12"/>
                  </a:lnTo>
                  <a:cubicBezTo>
                    <a:pt x="17" y="12"/>
                    <a:pt x="16" y="12"/>
                    <a:pt x="15" y="13"/>
                  </a:cubicBezTo>
                  <a:lnTo>
                    <a:pt x="15" y="11"/>
                  </a:lnTo>
                  <a:close/>
                  <a:moveTo>
                    <a:pt x="18" y="12"/>
                  </a:moveTo>
                  <a:lnTo>
                    <a:pt x="18" y="12"/>
                  </a:lnTo>
                  <a:lnTo>
                    <a:pt x="18" y="11"/>
                  </a:lnTo>
                  <a:lnTo>
                    <a:pt x="18" y="12"/>
                  </a:lnTo>
                  <a:close/>
                  <a:moveTo>
                    <a:pt x="18" y="11"/>
                  </a:moveTo>
                  <a:cubicBezTo>
                    <a:pt x="20" y="10"/>
                    <a:pt x="20" y="6"/>
                    <a:pt x="19" y="3"/>
                  </a:cubicBezTo>
                  <a:lnTo>
                    <a:pt x="21" y="3"/>
                  </a:lnTo>
                  <a:cubicBezTo>
                    <a:pt x="21" y="7"/>
                    <a:pt x="21" y="11"/>
                    <a:pt x="18" y="12"/>
                  </a:cubicBezTo>
                  <a:lnTo>
                    <a:pt x="18" y="11"/>
                  </a:lnTo>
                  <a:close/>
                  <a:moveTo>
                    <a:pt x="19" y="3"/>
                  </a:moveTo>
                  <a:cubicBezTo>
                    <a:pt x="19" y="3"/>
                    <a:pt x="19" y="2"/>
                    <a:pt x="19" y="2"/>
                  </a:cubicBezTo>
                  <a:lnTo>
                    <a:pt x="21" y="2"/>
                  </a:lnTo>
                  <a:cubicBezTo>
                    <a:pt x="21" y="3"/>
                    <a:pt x="21" y="3"/>
                    <a:pt x="21" y="3"/>
                  </a:cubicBez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 name="Freeform 28">
              <a:extLst>
                <a:ext uri="{FF2B5EF4-FFF2-40B4-BE49-F238E27FC236}">
                  <a16:creationId xmlns:a16="http://schemas.microsoft.com/office/drawing/2014/main" id="{110F11CF-D6A3-FB1E-6E00-C30CE18C0F4D}"/>
                </a:ext>
              </a:extLst>
            </p:cNvPr>
            <p:cNvSpPr>
              <a:spLocks/>
            </p:cNvSpPr>
            <p:nvPr/>
          </p:nvSpPr>
          <p:spPr bwMode="auto">
            <a:xfrm>
              <a:off x="3658" y="1285"/>
              <a:ext cx="89" cy="73"/>
            </a:xfrm>
            <a:custGeom>
              <a:avLst/>
              <a:gdLst>
                <a:gd name="T0" fmla="*/ 16 w 16"/>
                <a:gd name="T1" fmla="*/ 0 h 13"/>
                <a:gd name="T2" fmla="*/ 1 w 16"/>
                <a:gd name="T3" fmla="*/ 4 h 13"/>
                <a:gd name="T4" fmla="*/ 1 w 16"/>
                <a:gd name="T5" fmla="*/ 7 h 13"/>
                <a:gd name="T6" fmla="*/ 9 w 16"/>
                <a:gd name="T7" fmla="*/ 11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1" y="3"/>
                    <a:pt x="6" y="1"/>
                    <a:pt x="1" y="4"/>
                  </a:cubicBezTo>
                  <a:cubicBezTo>
                    <a:pt x="0" y="4"/>
                    <a:pt x="0" y="6"/>
                    <a:pt x="1" y="7"/>
                  </a:cubicBezTo>
                  <a:cubicBezTo>
                    <a:pt x="3" y="9"/>
                    <a:pt x="5" y="13"/>
                    <a:pt x="9" y="11"/>
                  </a:cubicBezTo>
                  <a:cubicBezTo>
                    <a:pt x="13" y="9"/>
                    <a:pt x="13" y="4"/>
                    <a:pt x="1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 name="Freeform 29">
              <a:extLst>
                <a:ext uri="{FF2B5EF4-FFF2-40B4-BE49-F238E27FC236}">
                  <a16:creationId xmlns:a16="http://schemas.microsoft.com/office/drawing/2014/main" id="{A8DAC2FB-ECF9-82BE-63FA-E7FDCFA37A30}"/>
                </a:ext>
              </a:extLst>
            </p:cNvPr>
            <p:cNvSpPr>
              <a:spLocks noEditPoints="1"/>
            </p:cNvSpPr>
            <p:nvPr/>
          </p:nvSpPr>
          <p:spPr bwMode="auto">
            <a:xfrm>
              <a:off x="3658" y="1279"/>
              <a:ext cx="101" cy="84"/>
            </a:xfrm>
            <a:custGeom>
              <a:avLst/>
              <a:gdLst>
                <a:gd name="T0" fmla="*/ 9 w 18"/>
                <a:gd name="T1" fmla="*/ 3 h 15"/>
                <a:gd name="T2" fmla="*/ 16 w 18"/>
                <a:gd name="T3" fmla="*/ 1 h 15"/>
                <a:gd name="T4" fmla="*/ 9 w 18"/>
                <a:gd name="T5" fmla="*/ 3 h 15"/>
                <a:gd name="T6" fmla="*/ 1 w 18"/>
                <a:gd name="T7" fmla="*/ 4 h 15"/>
                <a:gd name="T8" fmla="*/ 9 w 18"/>
                <a:gd name="T9" fmla="*/ 3 h 15"/>
                <a:gd name="T10" fmla="*/ 1 w 18"/>
                <a:gd name="T11" fmla="*/ 4 h 15"/>
                <a:gd name="T12" fmla="*/ 1 w 18"/>
                <a:gd name="T13" fmla="*/ 4 h 15"/>
                <a:gd name="T14" fmla="*/ 2 w 18"/>
                <a:gd name="T15" fmla="*/ 5 h 15"/>
                <a:gd name="T16" fmla="*/ 1 w 18"/>
                <a:gd name="T17" fmla="*/ 4 h 15"/>
                <a:gd name="T18" fmla="*/ 1 w 18"/>
                <a:gd name="T19" fmla="*/ 4 h 15"/>
                <a:gd name="T20" fmla="*/ 1 w 18"/>
                <a:gd name="T21" fmla="*/ 5 h 15"/>
                <a:gd name="T22" fmla="*/ 2 w 18"/>
                <a:gd name="T23" fmla="*/ 5 h 15"/>
                <a:gd name="T24" fmla="*/ 0 w 18"/>
                <a:gd name="T25" fmla="*/ 6 h 15"/>
                <a:gd name="T26" fmla="*/ 2 w 18"/>
                <a:gd name="T27" fmla="*/ 5 h 15"/>
                <a:gd name="T28" fmla="*/ 1 w 18"/>
                <a:gd name="T29" fmla="*/ 7 h 15"/>
                <a:gd name="T30" fmla="*/ 0 w 18"/>
                <a:gd name="T31" fmla="*/ 6 h 15"/>
                <a:gd name="T32" fmla="*/ 1 w 18"/>
                <a:gd name="T33" fmla="*/ 7 h 15"/>
                <a:gd name="T34" fmla="*/ 0 w 18"/>
                <a:gd name="T35" fmla="*/ 8 h 15"/>
                <a:gd name="T36" fmla="*/ 1 w 18"/>
                <a:gd name="T37" fmla="*/ 7 h 15"/>
                <a:gd name="T38" fmla="*/ 1 w 18"/>
                <a:gd name="T39" fmla="*/ 7 h 15"/>
                <a:gd name="T40" fmla="*/ 1 w 18"/>
                <a:gd name="T41" fmla="*/ 7 h 15"/>
                <a:gd name="T42" fmla="*/ 1 w 18"/>
                <a:gd name="T43" fmla="*/ 7 h 15"/>
                <a:gd name="T44" fmla="*/ 0 w 18"/>
                <a:gd name="T45" fmla="*/ 8 h 15"/>
                <a:gd name="T46" fmla="*/ 0 w 18"/>
                <a:gd name="T47" fmla="*/ 8 h 15"/>
                <a:gd name="T48" fmla="*/ 1 w 18"/>
                <a:gd name="T49" fmla="*/ 8 h 15"/>
                <a:gd name="T50" fmla="*/ 1 w 18"/>
                <a:gd name="T51" fmla="*/ 7 h 15"/>
                <a:gd name="T52" fmla="*/ 2 w 18"/>
                <a:gd name="T53" fmla="*/ 10 h 15"/>
                <a:gd name="T54" fmla="*/ 1 w 18"/>
                <a:gd name="T55" fmla="*/ 7 h 15"/>
                <a:gd name="T56" fmla="*/ 9 w 18"/>
                <a:gd name="T57" fmla="*/ 11 h 15"/>
                <a:gd name="T58" fmla="*/ 2 w 18"/>
                <a:gd name="T59" fmla="*/ 10 h 15"/>
                <a:gd name="T60" fmla="*/ 9 w 18"/>
                <a:gd name="T61" fmla="*/ 13 h 15"/>
                <a:gd name="T62" fmla="*/ 9 w 18"/>
                <a:gd name="T63" fmla="*/ 12 h 15"/>
                <a:gd name="T64" fmla="*/ 9 w 18"/>
                <a:gd name="T65" fmla="*/ 11 h 15"/>
                <a:gd name="T66" fmla="*/ 14 w 18"/>
                <a:gd name="T67" fmla="*/ 6 h 15"/>
                <a:gd name="T68" fmla="*/ 9 w 18"/>
                <a:gd name="T69" fmla="*/ 11 h 15"/>
                <a:gd name="T70" fmla="*/ 13 w 18"/>
                <a:gd name="T71" fmla="*/ 5 h 15"/>
                <a:gd name="T72" fmla="*/ 13 w 18"/>
                <a:gd name="T73" fmla="*/ 5 h 15"/>
                <a:gd name="T74" fmla="*/ 15 w 18"/>
                <a:gd name="T75" fmla="*/ 1 h 15"/>
                <a:gd name="T76" fmla="*/ 14 w 18"/>
                <a:gd name="T77" fmla="*/ 6 h 15"/>
                <a:gd name="T78" fmla="*/ 16 w 18"/>
                <a:gd name="T79" fmla="*/ 1 h 15"/>
                <a:gd name="T80" fmla="*/ 16 w 18"/>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5">
                  <a:moveTo>
                    <a:pt x="16" y="2"/>
                  </a:moveTo>
                  <a:cubicBezTo>
                    <a:pt x="14" y="3"/>
                    <a:pt x="12" y="3"/>
                    <a:pt x="9" y="3"/>
                  </a:cubicBezTo>
                  <a:lnTo>
                    <a:pt x="9" y="2"/>
                  </a:lnTo>
                  <a:cubicBezTo>
                    <a:pt x="11" y="2"/>
                    <a:pt x="14" y="2"/>
                    <a:pt x="16" y="1"/>
                  </a:cubicBezTo>
                  <a:lnTo>
                    <a:pt x="16" y="2"/>
                  </a:lnTo>
                  <a:close/>
                  <a:moveTo>
                    <a:pt x="9" y="3"/>
                  </a:moveTo>
                  <a:cubicBezTo>
                    <a:pt x="7" y="4"/>
                    <a:pt x="4" y="4"/>
                    <a:pt x="2" y="5"/>
                  </a:cubicBezTo>
                  <a:lnTo>
                    <a:pt x="1" y="4"/>
                  </a:lnTo>
                  <a:cubicBezTo>
                    <a:pt x="3" y="2"/>
                    <a:pt x="6" y="2"/>
                    <a:pt x="9" y="2"/>
                  </a:cubicBezTo>
                  <a:lnTo>
                    <a:pt x="9" y="3"/>
                  </a:lnTo>
                  <a:close/>
                  <a:moveTo>
                    <a:pt x="1" y="4"/>
                  </a:moveTo>
                  <a:lnTo>
                    <a:pt x="1" y="4"/>
                  </a:lnTo>
                  <a:lnTo>
                    <a:pt x="1" y="5"/>
                  </a:lnTo>
                  <a:lnTo>
                    <a:pt x="1" y="4"/>
                  </a:lnTo>
                  <a:close/>
                  <a:moveTo>
                    <a:pt x="2" y="5"/>
                  </a:moveTo>
                  <a:cubicBezTo>
                    <a:pt x="2" y="5"/>
                    <a:pt x="2" y="5"/>
                    <a:pt x="2" y="5"/>
                  </a:cubicBezTo>
                  <a:lnTo>
                    <a:pt x="1" y="4"/>
                  </a:lnTo>
                  <a:cubicBezTo>
                    <a:pt x="1" y="4"/>
                    <a:pt x="1" y="4"/>
                    <a:pt x="1" y="4"/>
                  </a:cubicBezTo>
                  <a:lnTo>
                    <a:pt x="2" y="5"/>
                  </a:lnTo>
                  <a:close/>
                  <a:moveTo>
                    <a:pt x="1" y="4"/>
                  </a:moveTo>
                  <a:lnTo>
                    <a:pt x="1" y="4"/>
                  </a:lnTo>
                  <a:lnTo>
                    <a:pt x="1" y="5"/>
                  </a:lnTo>
                  <a:lnTo>
                    <a:pt x="1" y="4"/>
                  </a:lnTo>
                  <a:close/>
                  <a:moveTo>
                    <a:pt x="2" y="5"/>
                  </a:moveTo>
                  <a:cubicBezTo>
                    <a:pt x="1" y="6"/>
                    <a:pt x="1" y="6"/>
                    <a:pt x="1" y="6"/>
                  </a:cubicBezTo>
                  <a:lnTo>
                    <a:pt x="0" y="6"/>
                  </a:lnTo>
                  <a:cubicBezTo>
                    <a:pt x="0" y="5"/>
                    <a:pt x="0" y="5"/>
                    <a:pt x="1" y="4"/>
                  </a:cubicBezTo>
                  <a:lnTo>
                    <a:pt x="2" y="5"/>
                  </a:lnTo>
                  <a:close/>
                  <a:moveTo>
                    <a:pt x="1" y="6"/>
                  </a:moveTo>
                  <a:cubicBezTo>
                    <a:pt x="1" y="7"/>
                    <a:pt x="1" y="7"/>
                    <a:pt x="1" y="7"/>
                  </a:cubicBezTo>
                  <a:lnTo>
                    <a:pt x="0" y="8"/>
                  </a:lnTo>
                  <a:cubicBezTo>
                    <a:pt x="0" y="7"/>
                    <a:pt x="0" y="7"/>
                    <a:pt x="0" y="6"/>
                  </a:cubicBezTo>
                  <a:lnTo>
                    <a:pt x="1" y="6"/>
                  </a:lnTo>
                  <a:close/>
                  <a:moveTo>
                    <a:pt x="1" y="7"/>
                  </a:moveTo>
                  <a:cubicBezTo>
                    <a:pt x="1" y="7"/>
                    <a:pt x="1" y="7"/>
                    <a:pt x="1" y="7"/>
                  </a:cubicBezTo>
                  <a:lnTo>
                    <a:pt x="0" y="8"/>
                  </a:lnTo>
                  <a:cubicBezTo>
                    <a:pt x="0" y="8"/>
                    <a:pt x="0" y="8"/>
                    <a:pt x="0" y="8"/>
                  </a:cubicBezTo>
                  <a:lnTo>
                    <a:pt x="1" y="7"/>
                  </a:lnTo>
                  <a:close/>
                  <a:moveTo>
                    <a:pt x="1" y="7"/>
                  </a:moveTo>
                  <a:lnTo>
                    <a:pt x="1" y="7"/>
                  </a:lnTo>
                  <a:lnTo>
                    <a:pt x="1" y="8"/>
                  </a:lnTo>
                  <a:lnTo>
                    <a:pt x="1" y="7"/>
                  </a:lnTo>
                  <a:close/>
                  <a:moveTo>
                    <a:pt x="1" y="7"/>
                  </a:moveTo>
                  <a:lnTo>
                    <a:pt x="1" y="7"/>
                  </a:lnTo>
                  <a:lnTo>
                    <a:pt x="0" y="8"/>
                  </a:lnTo>
                  <a:lnTo>
                    <a:pt x="0" y="8"/>
                  </a:lnTo>
                  <a:lnTo>
                    <a:pt x="1" y="7"/>
                  </a:lnTo>
                  <a:close/>
                  <a:moveTo>
                    <a:pt x="0" y="8"/>
                  </a:moveTo>
                  <a:lnTo>
                    <a:pt x="0" y="8"/>
                  </a:lnTo>
                  <a:lnTo>
                    <a:pt x="1" y="8"/>
                  </a:lnTo>
                  <a:lnTo>
                    <a:pt x="0" y="8"/>
                  </a:lnTo>
                  <a:close/>
                  <a:moveTo>
                    <a:pt x="1" y="7"/>
                  </a:moveTo>
                  <a:cubicBezTo>
                    <a:pt x="2" y="8"/>
                    <a:pt x="2" y="8"/>
                    <a:pt x="3" y="9"/>
                  </a:cubicBezTo>
                  <a:lnTo>
                    <a:pt x="2" y="10"/>
                  </a:lnTo>
                  <a:cubicBezTo>
                    <a:pt x="1" y="9"/>
                    <a:pt x="1" y="9"/>
                    <a:pt x="0" y="8"/>
                  </a:cubicBezTo>
                  <a:lnTo>
                    <a:pt x="1" y="7"/>
                  </a:lnTo>
                  <a:close/>
                  <a:moveTo>
                    <a:pt x="3" y="9"/>
                  </a:moveTo>
                  <a:cubicBezTo>
                    <a:pt x="4" y="11"/>
                    <a:pt x="6" y="13"/>
                    <a:pt x="9" y="11"/>
                  </a:cubicBezTo>
                  <a:lnTo>
                    <a:pt x="9" y="13"/>
                  </a:lnTo>
                  <a:cubicBezTo>
                    <a:pt x="5" y="15"/>
                    <a:pt x="3" y="12"/>
                    <a:pt x="2" y="10"/>
                  </a:cubicBezTo>
                  <a:lnTo>
                    <a:pt x="3" y="9"/>
                  </a:lnTo>
                  <a:close/>
                  <a:moveTo>
                    <a:pt x="9" y="13"/>
                  </a:moveTo>
                  <a:lnTo>
                    <a:pt x="9" y="13"/>
                  </a:lnTo>
                  <a:lnTo>
                    <a:pt x="9" y="12"/>
                  </a:lnTo>
                  <a:lnTo>
                    <a:pt x="9" y="13"/>
                  </a:lnTo>
                  <a:close/>
                  <a:moveTo>
                    <a:pt x="9" y="11"/>
                  </a:moveTo>
                  <a:cubicBezTo>
                    <a:pt x="11" y="10"/>
                    <a:pt x="12" y="8"/>
                    <a:pt x="13" y="5"/>
                  </a:cubicBezTo>
                  <a:lnTo>
                    <a:pt x="14" y="6"/>
                  </a:lnTo>
                  <a:cubicBezTo>
                    <a:pt x="13" y="8"/>
                    <a:pt x="12" y="11"/>
                    <a:pt x="9" y="13"/>
                  </a:cubicBezTo>
                  <a:lnTo>
                    <a:pt x="9" y="11"/>
                  </a:lnTo>
                  <a:close/>
                  <a:moveTo>
                    <a:pt x="13" y="5"/>
                  </a:moveTo>
                  <a:lnTo>
                    <a:pt x="13" y="5"/>
                  </a:lnTo>
                  <a:lnTo>
                    <a:pt x="14" y="5"/>
                  </a:lnTo>
                  <a:lnTo>
                    <a:pt x="13" y="5"/>
                  </a:lnTo>
                  <a:close/>
                  <a:moveTo>
                    <a:pt x="13" y="5"/>
                  </a:moveTo>
                  <a:cubicBezTo>
                    <a:pt x="14" y="4"/>
                    <a:pt x="14" y="2"/>
                    <a:pt x="15" y="1"/>
                  </a:cubicBezTo>
                  <a:lnTo>
                    <a:pt x="16" y="2"/>
                  </a:lnTo>
                  <a:cubicBezTo>
                    <a:pt x="16" y="3"/>
                    <a:pt x="15" y="4"/>
                    <a:pt x="14" y="6"/>
                  </a:cubicBezTo>
                  <a:lnTo>
                    <a:pt x="13" y="5"/>
                  </a:lnTo>
                  <a:close/>
                  <a:moveTo>
                    <a:pt x="16" y="1"/>
                  </a:moveTo>
                  <a:lnTo>
                    <a:pt x="18" y="0"/>
                  </a:lnTo>
                  <a:lnTo>
                    <a:pt x="16" y="2"/>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3" name="Freeform 30">
              <a:extLst>
                <a:ext uri="{FF2B5EF4-FFF2-40B4-BE49-F238E27FC236}">
                  <a16:creationId xmlns:a16="http://schemas.microsoft.com/office/drawing/2014/main" id="{32E2BD52-0FDC-F2F1-6747-B3894E3295FC}"/>
                </a:ext>
              </a:extLst>
            </p:cNvPr>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4" name="Freeform 31">
              <a:extLst>
                <a:ext uri="{FF2B5EF4-FFF2-40B4-BE49-F238E27FC236}">
                  <a16:creationId xmlns:a16="http://schemas.microsoft.com/office/drawing/2014/main" id="{5ED36486-3603-76F1-2B6F-2C02260EA6D9}"/>
                </a:ext>
              </a:extLst>
            </p:cNvPr>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5" name="Freeform 32">
              <a:extLst>
                <a:ext uri="{FF2B5EF4-FFF2-40B4-BE49-F238E27FC236}">
                  <a16:creationId xmlns:a16="http://schemas.microsoft.com/office/drawing/2014/main" id="{DC584B79-22A6-50FB-C6ED-2239FFD44A8E}"/>
                </a:ext>
              </a:extLst>
            </p:cNvPr>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6" name="Freeform 33">
              <a:extLst>
                <a:ext uri="{FF2B5EF4-FFF2-40B4-BE49-F238E27FC236}">
                  <a16:creationId xmlns:a16="http://schemas.microsoft.com/office/drawing/2014/main" id="{1C4F313E-C7F2-16C6-CE4E-E9790AB09E03}"/>
                </a:ext>
              </a:extLst>
            </p:cNvPr>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7" name="Freeform 34">
              <a:extLst>
                <a:ext uri="{FF2B5EF4-FFF2-40B4-BE49-F238E27FC236}">
                  <a16:creationId xmlns:a16="http://schemas.microsoft.com/office/drawing/2014/main" id="{16C5E217-B99A-9FB0-5469-985B3E061D7D}"/>
                </a:ext>
              </a:extLst>
            </p:cNvPr>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8" name="Freeform 35">
              <a:extLst>
                <a:ext uri="{FF2B5EF4-FFF2-40B4-BE49-F238E27FC236}">
                  <a16:creationId xmlns:a16="http://schemas.microsoft.com/office/drawing/2014/main" id="{FFFA2956-3A22-B9FE-0563-D793F1E95355}"/>
                </a:ext>
              </a:extLst>
            </p:cNvPr>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9" name="Freeform 36">
              <a:extLst>
                <a:ext uri="{FF2B5EF4-FFF2-40B4-BE49-F238E27FC236}">
                  <a16:creationId xmlns:a16="http://schemas.microsoft.com/office/drawing/2014/main" id="{AD48F7F1-3ACB-580B-2455-A14075EB0C86}"/>
                </a:ext>
              </a:extLst>
            </p:cNvPr>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0" name="Freeform 37">
              <a:extLst>
                <a:ext uri="{FF2B5EF4-FFF2-40B4-BE49-F238E27FC236}">
                  <a16:creationId xmlns:a16="http://schemas.microsoft.com/office/drawing/2014/main" id="{74750293-5AB0-455F-DA8D-40EDCF8D9108}"/>
                </a:ext>
              </a:extLst>
            </p:cNvPr>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1" name="Freeform 38">
              <a:extLst>
                <a:ext uri="{FF2B5EF4-FFF2-40B4-BE49-F238E27FC236}">
                  <a16:creationId xmlns:a16="http://schemas.microsoft.com/office/drawing/2014/main" id="{F1942B3B-A861-200C-63A3-691846E52611}"/>
                </a:ext>
              </a:extLst>
            </p:cNvPr>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2" name="Freeform 39">
              <a:extLst>
                <a:ext uri="{FF2B5EF4-FFF2-40B4-BE49-F238E27FC236}">
                  <a16:creationId xmlns:a16="http://schemas.microsoft.com/office/drawing/2014/main" id="{AC82417D-B5E7-0487-34BA-7FAF5C21E9D7}"/>
                </a:ext>
              </a:extLst>
            </p:cNvPr>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3" name="Freeform 40">
              <a:extLst>
                <a:ext uri="{FF2B5EF4-FFF2-40B4-BE49-F238E27FC236}">
                  <a16:creationId xmlns:a16="http://schemas.microsoft.com/office/drawing/2014/main" id="{B6976C01-CA04-44A6-117E-587D51F207A4}"/>
                </a:ext>
              </a:extLst>
            </p:cNvPr>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4" name="Freeform 41">
              <a:extLst>
                <a:ext uri="{FF2B5EF4-FFF2-40B4-BE49-F238E27FC236}">
                  <a16:creationId xmlns:a16="http://schemas.microsoft.com/office/drawing/2014/main" id="{ECB3CB92-84AC-1FB5-5119-130E6CC73A8B}"/>
                </a:ext>
              </a:extLst>
            </p:cNvPr>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5" name="Freeform 42">
              <a:extLst>
                <a:ext uri="{FF2B5EF4-FFF2-40B4-BE49-F238E27FC236}">
                  <a16:creationId xmlns:a16="http://schemas.microsoft.com/office/drawing/2014/main" id="{59FC803F-2F7A-5984-5BB9-995D01FD78C8}"/>
                </a:ext>
              </a:extLst>
            </p:cNvPr>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6" name="Freeform 43">
              <a:extLst>
                <a:ext uri="{FF2B5EF4-FFF2-40B4-BE49-F238E27FC236}">
                  <a16:creationId xmlns:a16="http://schemas.microsoft.com/office/drawing/2014/main" id="{BA558E9D-825D-2F07-D34A-B9EA2A0AB887}"/>
                </a:ext>
              </a:extLst>
            </p:cNvPr>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7" name="Freeform 44">
              <a:extLst>
                <a:ext uri="{FF2B5EF4-FFF2-40B4-BE49-F238E27FC236}">
                  <a16:creationId xmlns:a16="http://schemas.microsoft.com/office/drawing/2014/main" id="{7365494C-7693-ADB6-F99D-2A89FEF68DD0}"/>
                </a:ext>
              </a:extLst>
            </p:cNvPr>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8" name="Freeform 45">
              <a:extLst>
                <a:ext uri="{FF2B5EF4-FFF2-40B4-BE49-F238E27FC236}">
                  <a16:creationId xmlns:a16="http://schemas.microsoft.com/office/drawing/2014/main" id="{CCBEB4E3-5DB9-7C77-8B4A-4FDBBF496211}"/>
                </a:ext>
              </a:extLst>
            </p:cNvPr>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9" name="Freeform 46">
              <a:extLst>
                <a:ext uri="{FF2B5EF4-FFF2-40B4-BE49-F238E27FC236}">
                  <a16:creationId xmlns:a16="http://schemas.microsoft.com/office/drawing/2014/main" id="{97EAFF51-DE8C-5CA4-3E63-7DD9640A6962}"/>
                </a:ext>
              </a:extLst>
            </p:cNvPr>
            <p:cNvSpPr>
              <a:spLocks/>
            </p:cNvSpPr>
            <p:nvPr/>
          </p:nvSpPr>
          <p:spPr bwMode="auto">
            <a:xfrm>
              <a:off x="2109" y="1587"/>
              <a:ext cx="123" cy="145"/>
            </a:xfrm>
            <a:custGeom>
              <a:avLst/>
              <a:gdLst>
                <a:gd name="T0" fmla="*/ 15 w 22"/>
                <a:gd name="T1" fmla="*/ 4 h 26"/>
                <a:gd name="T2" fmla="*/ 2 w 22"/>
                <a:gd name="T3" fmla="*/ 4 h 26"/>
                <a:gd name="T4" fmla="*/ 1 w 22"/>
                <a:gd name="T5" fmla="*/ 15 h 26"/>
                <a:gd name="T6" fmla="*/ 5 w 22"/>
                <a:gd name="T7" fmla="*/ 24 h 26"/>
                <a:gd name="T8" fmla="*/ 10 w 22"/>
                <a:gd name="T9" fmla="*/ 25 h 26"/>
                <a:gd name="T10" fmla="*/ 20 w 22"/>
                <a:gd name="T11" fmla="*/ 18 h 26"/>
                <a:gd name="T12" fmla="*/ 15 w 22"/>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5" y="4"/>
                  </a:moveTo>
                  <a:cubicBezTo>
                    <a:pt x="11" y="1"/>
                    <a:pt x="4" y="0"/>
                    <a:pt x="2" y="4"/>
                  </a:cubicBezTo>
                  <a:cubicBezTo>
                    <a:pt x="0" y="7"/>
                    <a:pt x="0" y="11"/>
                    <a:pt x="1" y="15"/>
                  </a:cubicBezTo>
                  <a:cubicBezTo>
                    <a:pt x="1" y="18"/>
                    <a:pt x="3" y="21"/>
                    <a:pt x="5" y="24"/>
                  </a:cubicBezTo>
                  <a:cubicBezTo>
                    <a:pt x="6" y="26"/>
                    <a:pt x="8" y="25"/>
                    <a:pt x="10" y="25"/>
                  </a:cubicBezTo>
                  <a:cubicBezTo>
                    <a:pt x="14" y="25"/>
                    <a:pt x="19" y="22"/>
                    <a:pt x="20" y="18"/>
                  </a:cubicBezTo>
                  <a:cubicBezTo>
                    <a:pt x="22" y="13"/>
                    <a:pt x="19" y="8"/>
                    <a:pt x="15"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0" name="Freeform 47">
              <a:extLst>
                <a:ext uri="{FF2B5EF4-FFF2-40B4-BE49-F238E27FC236}">
                  <a16:creationId xmlns:a16="http://schemas.microsoft.com/office/drawing/2014/main" id="{30AAC371-AD08-ADCA-878E-875DC7BE03FD}"/>
                </a:ext>
              </a:extLst>
            </p:cNvPr>
            <p:cNvSpPr>
              <a:spLocks noEditPoints="1"/>
            </p:cNvSpPr>
            <p:nvPr/>
          </p:nvSpPr>
          <p:spPr bwMode="auto">
            <a:xfrm>
              <a:off x="2109" y="1593"/>
              <a:ext cx="117" cy="139"/>
            </a:xfrm>
            <a:custGeom>
              <a:avLst/>
              <a:gdLst>
                <a:gd name="T0" fmla="*/ 13 w 21"/>
                <a:gd name="T1" fmla="*/ 2 h 25"/>
                <a:gd name="T2" fmla="*/ 15 w 21"/>
                <a:gd name="T3" fmla="*/ 3 h 25"/>
                <a:gd name="T4" fmla="*/ 13 w 21"/>
                <a:gd name="T5" fmla="*/ 2 h 25"/>
                <a:gd name="T6" fmla="*/ 7 w 21"/>
                <a:gd name="T7" fmla="*/ 0 h 25"/>
                <a:gd name="T8" fmla="*/ 13 w 21"/>
                <a:gd name="T9" fmla="*/ 2 h 25"/>
                <a:gd name="T10" fmla="*/ 3 w 21"/>
                <a:gd name="T11" fmla="*/ 3 h 25"/>
                <a:gd name="T12" fmla="*/ 7 w 21"/>
                <a:gd name="T13" fmla="*/ 0 h 25"/>
                <a:gd name="T14" fmla="*/ 3 w 21"/>
                <a:gd name="T15" fmla="*/ 3 h 25"/>
                <a:gd name="T16" fmla="*/ 1 w 21"/>
                <a:gd name="T17" fmla="*/ 3 h 25"/>
                <a:gd name="T18" fmla="*/ 3 w 21"/>
                <a:gd name="T19" fmla="*/ 3 h 25"/>
                <a:gd name="T20" fmla="*/ 1 w 21"/>
                <a:gd name="T21" fmla="*/ 3 h 25"/>
                <a:gd name="T22" fmla="*/ 1 w 21"/>
                <a:gd name="T23" fmla="*/ 3 h 25"/>
                <a:gd name="T24" fmla="*/ 1 w 21"/>
                <a:gd name="T25" fmla="*/ 8 h 25"/>
                <a:gd name="T26" fmla="*/ 1 w 21"/>
                <a:gd name="T27" fmla="*/ 3 h 25"/>
                <a:gd name="T28" fmla="*/ 1 w 21"/>
                <a:gd name="T29" fmla="*/ 8 h 25"/>
                <a:gd name="T30" fmla="*/ 0 w 21"/>
                <a:gd name="T31" fmla="*/ 14 h 25"/>
                <a:gd name="T32" fmla="*/ 1 w 21"/>
                <a:gd name="T33" fmla="*/ 8 h 25"/>
                <a:gd name="T34" fmla="*/ 2 w 21"/>
                <a:gd name="T35" fmla="*/ 14 h 25"/>
                <a:gd name="T36" fmla="*/ 2 w 21"/>
                <a:gd name="T37" fmla="*/ 14 h 25"/>
                <a:gd name="T38" fmla="*/ 3 w 21"/>
                <a:gd name="T39" fmla="*/ 18 h 25"/>
                <a:gd name="T40" fmla="*/ 0 w 21"/>
                <a:gd name="T41" fmla="*/ 14 h 25"/>
                <a:gd name="T42" fmla="*/ 3 w 21"/>
                <a:gd name="T43" fmla="*/ 18 h 25"/>
                <a:gd name="T44" fmla="*/ 4 w 21"/>
                <a:gd name="T45" fmla="*/ 23 h 25"/>
                <a:gd name="T46" fmla="*/ 3 w 21"/>
                <a:gd name="T47" fmla="*/ 18 h 25"/>
                <a:gd name="T48" fmla="*/ 6 w 21"/>
                <a:gd name="T49" fmla="*/ 23 h 25"/>
                <a:gd name="T50" fmla="*/ 6 w 21"/>
                <a:gd name="T51" fmla="*/ 23 h 25"/>
                <a:gd name="T52" fmla="*/ 7 w 21"/>
                <a:gd name="T53" fmla="*/ 24 h 25"/>
                <a:gd name="T54" fmla="*/ 4 w 21"/>
                <a:gd name="T55" fmla="*/ 23 h 25"/>
                <a:gd name="T56" fmla="*/ 7 w 21"/>
                <a:gd name="T57" fmla="*/ 24 h 25"/>
                <a:gd name="T58" fmla="*/ 10 w 21"/>
                <a:gd name="T59" fmla="*/ 25 h 25"/>
                <a:gd name="T60" fmla="*/ 7 w 21"/>
                <a:gd name="T61" fmla="*/ 24 h 25"/>
                <a:gd name="T62" fmla="*/ 10 w 21"/>
                <a:gd name="T63" fmla="*/ 23 h 25"/>
                <a:gd name="T64" fmla="*/ 10 w 21"/>
                <a:gd name="T65" fmla="*/ 23 h 25"/>
                <a:gd name="T66" fmla="*/ 10 w 21"/>
                <a:gd name="T67" fmla="*/ 23 h 25"/>
                <a:gd name="T68" fmla="*/ 10 w 21"/>
                <a:gd name="T69" fmla="*/ 25 h 25"/>
                <a:gd name="T70" fmla="*/ 10 w 21"/>
                <a:gd name="T71" fmla="*/ 23 h 25"/>
                <a:gd name="T72" fmla="*/ 12 w 21"/>
                <a:gd name="T73" fmla="*/ 24 h 25"/>
                <a:gd name="T74" fmla="*/ 10 w 21"/>
                <a:gd name="T75" fmla="*/ 23 h 25"/>
                <a:gd name="T76" fmla="*/ 14 w 21"/>
                <a:gd name="T77" fmla="*/ 23 h 25"/>
                <a:gd name="T78" fmla="*/ 12 w 21"/>
                <a:gd name="T79" fmla="*/ 24 h 25"/>
                <a:gd name="T80" fmla="*/ 14 w 21"/>
                <a:gd name="T81" fmla="*/ 23 h 25"/>
                <a:gd name="T82" fmla="*/ 21 w 21"/>
                <a:gd name="T83" fmla="*/ 18 h 25"/>
                <a:gd name="T84" fmla="*/ 14 w 21"/>
                <a:gd name="T85" fmla="*/ 23 h 25"/>
                <a:gd name="T86" fmla="*/ 20 w 21"/>
                <a:gd name="T87" fmla="*/ 17 h 25"/>
                <a:gd name="T88" fmla="*/ 20 w 21"/>
                <a:gd name="T89" fmla="*/ 17 h 25"/>
                <a:gd name="T90" fmla="*/ 21 w 21"/>
                <a:gd name="T91" fmla="*/ 18 h 25"/>
                <a:gd name="T92" fmla="*/ 20 w 21"/>
                <a:gd name="T93" fmla="*/ 17 h 25"/>
                <a:gd name="T94" fmla="*/ 20 w 21"/>
                <a:gd name="T95" fmla="*/ 15 h 25"/>
                <a:gd name="T96" fmla="*/ 21 w 21"/>
                <a:gd name="T97" fmla="*/ 18 h 25"/>
                <a:gd name="T98" fmla="*/ 20 w 21"/>
                <a:gd name="T99" fmla="*/ 15 h 25"/>
                <a:gd name="T100" fmla="*/ 21 w 21"/>
                <a:gd name="T101" fmla="*/ 13 h 25"/>
                <a:gd name="T102" fmla="*/ 20 w 21"/>
                <a:gd name="T103" fmla="*/ 15 h 25"/>
                <a:gd name="T104" fmla="*/ 21 w 21"/>
                <a:gd name="T105" fmla="*/ 13 h 25"/>
                <a:gd name="T106" fmla="*/ 20 w 21"/>
                <a:gd name="T107" fmla="*/ 13 h 25"/>
                <a:gd name="T108" fmla="*/ 15 w 21"/>
                <a:gd name="T109" fmla="*/ 3 h 25"/>
                <a:gd name="T110" fmla="*/ 20 w 21"/>
                <a:gd name="T111" fmla="*/ 13 h 25"/>
                <a:gd name="T112" fmla="*/ 15 w 21"/>
                <a:gd name="T11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5">
                  <a:moveTo>
                    <a:pt x="14" y="4"/>
                  </a:moveTo>
                  <a:cubicBezTo>
                    <a:pt x="14" y="3"/>
                    <a:pt x="13" y="3"/>
                    <a:pt x="13" y="2"/>
                  </a:cubicBezTo>
                  <a:lnTo>
                    <a:pt x="13" y="1"/>
                  </a:lnTo>
                  <a:cubicBezTo>
                    <a:pt x="14" y="2"/>
                    <a:pt x="15" y="2"/>
                    <a:pt x="15" y="3"/>
                  </a:cubicBezTo>
                  <a:lnTo>
                    <a:pt x="14" y="4"/>
                  </a:lnTo>
                  <a:close/>
                  <a:moveTo>
                    <a:pt x="13" y="2"/>
                  </a:moveTo>
                  <a:cubicBezTo>
                    <a:pt x="11" y="1"/>
                    <a:pt x="9" y="1"/>
                    <a:pt x="7" y="1"/>
                  </a:cubicBezTo>
                  <a:lnTo>
                    <a:pt x="7" y="0"/>
                  </a:lnTo>
                  <a:cubicBezTo>
                    <a:pt x="9" y="0"/>
                    <a:pt x="11" y="0"/>
                    <a:pt x="13" y="1"/>
                  </a:cubicBezTo>
                  <a:lnTo>
                    <a:pt x="13" y="2"/>
                  </a:lnTo>
                  <a:close/>
                  <a:moveTo>
                    <a:pt x="7" y="1"/>
                  </a:moveTo>
                  <a:cubicBezTo>
                    <a:pt x="5" y="1"/>
                    <a:pt x="4" y="2"/>
                    <a:pt x="3" y="3"/>
                  </a:cubicBezTo>
                  <a:lnTo>
                    <a:pt x="2" y="2"/>
                  </a:lnTo>
                  <a:cubicBezTo>
                    <a:pt x="3" y="0"/>
                    <a:pt x="5" y="0"/>
                    <a:pt x="7" y="0"/>
                  </a:cubicBezTo>
                  <a:lnTo>
                    <a:pt x="7" y="1"/>
                  </a:lnTo>
                  <a:close/>
                  <a:moveTo>
                    <a:pt x="3" y="3"/>
                  </a:moveTo>
                  <a:cubicBezTo>
                    <a:pt x="3" y="3"/>
                    <a:pt x="2" y="3"/>
                    <a:pt x="2" y="3"/>
                  </a:cubicBezTo>
                  <a:lnTo>
                    <a:pt x="1" y="3"/>
                  </a:lnTo>
                  <a:cubicBezTo>
                    <a:pt x="1" y="2"/>
                    <a:pt x="1" y="2"/>
                    <a:pt x="2" y="2"/>
                  </a:cubicBezTo>
                  <a:lnTo>
                    <a:pt x="3" y="3"/>
                  </a:lnTo>
                  <a:close/>
                  <a:moveTo>
                    <a:pt x="1" y="3"/>
                  </a:moveTo>
                  <a:lnTo>
                    <a:pt x="1" y="3"/>
                  </a:lnTo>
                  <a:lnTo>
                    <a:pt x="2" y="3"/>
                  </a:lnTo>
                  <a:lnTo>
                    <a:pt x="1" y="3"/>
                  </a:lnTo>
                  <a:close/>
                  <a:moveTo>
                    <a:pt x="2" y="3"/>
                  </a:moveTo>
                  <a:cubicBezTo>
                    <a:pt x="2" y="5"/>
                    <a:pt x="1" y="6"/>
                    <a:pt x="1" y="8"/>
                  </a:cubicBezTo>
                  <a:lnTo>
                    <a:pt x="0" y="8"/>
                  </a:lnTo>
                  <a:cubicBezTo>
                    <a:pt x="0" y="6"/>
                    <a:pt x="0" y="4"/>
                    <a:pt x="1" y="3"/>
                  </a:cubicBezTo>
                  <a:lnTo>
                    <a:pt x="2" y="3"/>
                  </a:lnTo>
                  <a:close/>
                  <a:moveTo>
                    <a:pt x="1" y="8"/>
                  </a:moveTo>
                  <a:cubicBezTo>
                    <a:pt x="1" y="10"/>
                    <a:pt x="1" y="12"/>
                    <a:pt x="2" y="14"/>
                  </a:cubicBezTo>
                  <a:lnTo>
                    <a:pt x="0" y="14"/>
                  </a:lnTo>
                  <a:cubicBezTo>
                    <a:pt x="0" y="12"/>
                    <a:pt x="0" y="10"/>
                    <a:pt x="0" y="8"/>
                  </a:cubicBezTo>
                  <a:lnTo>
                    <a:pt x="1" y="8"/>
                  </a:lnTo>
                  <a:close/>
                  <a:moveTo>
                    <a:pt x="2" y="14"/>
                  </a:moveTo>
                  <a:lnTo>
                    <a:pt x="2" y="14"/>
                  </a:lnTo>
                  <a:lnTo>
                    <a:pt x="1" y="14"/>
                  </a:lnTo>
                  <a:lnTo>
                    <a:pt x="2" y="14"/>
                  </a:lnTo>
                  <a:close/>
                  <a:moveTo>
                    <a:pt x="2" y="14"/>
                  </a:moveTo>
                  <a:cubicBezTo>
                    <a:pt x="2" y="15"/>
                    <a:pt x="2" y="17"/>
                    <a:pt x="3" y="18"/>
                  </a:cubicBezTo>
                  <a:lnTo>
                    <a:pt x="2" y="19"/>
                  </a:lnTo>
                  <a:cubicBezTo>
                    <a:pt x="1" y="17"/>
                    <a:pt x="0" y="16"/>
                    <a:pt x="0" y="14"/>
                  </a:cubicBezTo>
                  <a:lnTo>
                    <a:pt x="2" y="14"/>
                  </a:lnTo>
                  <a:close/>
                  <a:moveTo>
                    <a:pt x="3" y="18"/>
                  </a:moveTo>
                  <a:cubicBezTo>
                    <a:pt x="4" y="20"/>
                    <a:pt x="5" y="21"/>
                    <a:pt x="6" y="23"/>
                  </a:cubicBezTo>
                  <a:lnTo>
                    <a:pt x="4" y="23"/>
                  </a:lnTo>
                  <a:cubicBezTo>
                    <a:pt x="3" y="22"/>
                    <a:pt x="2" y="20"/>
                    <a:pt x="2" y="19"/>
                  </a:cubicBezTo>
                  <a:lnTo>
                    <a:pt x="3" y="18"/>
                  </a:lnTo>
                  <a:close/>
                  <a:moveTo>
                    <a:pt x="6" y="23"/>
                  </a:moveTo>
                  <a:lnTo>
                    <a:pt x="6" y="23"/>
                  </a:lnTo>
                  <a:lnTo>
                    <a:pt x="5" y="23"/>
                  </a:lnTo>
                  <a:lnTo>
                    <a:pt x="6" y="23"/>
                  </a:lnTo>
                  <a:close/>
                  <a:moveTo>
                    <a:pt x="6" y="23"/>
                  </a:moveTo>
                  <a:cubicBezTo>
                    <a:pt x="6" y="23"/>
                    <a:pt x="7" y="23"/>
                    <a:pt x="7" y="24"/>
                  </a:cubicBezTo>
                  <a:lnTo>
                    <a:pt x="7" y="25"/>
                  </a:lnTo>
                  <a:cubicBezTo>
                    <a:pt x="6" y="25"/>
                    <a:pt x="5" y="24"/>
                    <a:pt x="4" y="23"/>
                  </a:cubicBezTo>
                  <a:lnTo>
                    <a:pt x="6" y="23"/>
                  </a:lnTo>
                  <a:close/>
                  <a:moveTo>
                    <a:pt x="7" y="24"/>
                  </a:moveTo>
                  <a:cubicBezTo>
                    <a:pt x="8" y="24"/>
                    <a:pt x="9" y="24"/>
                    <a:pt x="10" y="23"/>
                  </a:cubicBezTo>
                  <a:lnTo>
                    <a:pt x="10" y="25"/>
                  </a:lnTo>
                  <a:cubicBezTo>
                    <a:pt x="9" y="25"/>
                    <a:pt x="8" y="25"/>
                    <a:pt x="7" y="25"/>
                  </a:cubicBezTo>
                  <a:lnTo>
                    <a:pt x="7" y="24"/>
                  </a:lnTo>
                  <a:close/>
                  <a:moveTo>
                    <a:pt x="10" y="23"/>
                  </a:moveTo>
                  <a:lnTo>
                    <a:pt x="10" y="23"/>
                  </a:lnTo>
                  <a:lnTo>
                    <a:pt x="10" y="24"/>
                  </a:lnTo>
                  <a:lnTo>
                    <a:pt x="10" y="23"/>
                  </a:lnTo>
                  <a:close/>
                  <a:moveTo>
                    <a:pt x="10" y="23"/>
                  </a:moveTo>
                  <a:lnTo>
                    <a:pt x="10" y="23"/>
                  </a:lnTo>
                  <a:lnTo>
                    <a:pt x="10" y="25"/>
                  </a:lnTo>
                  <a:lnTo>
                    <a:pt x="10" y="25"/>
                  </a:lnTo>
                  <a:lnTo>
                    <a:pt x="10" y="23"/>
                  </a:lnTo>
                  <a:close/>
                  <a:moveTo>
                    <a:pt x="10" y="23"/>
                  </a:moveTo>
                  <a:cubicBezTo>
                    <a:pt x="11" y="23"/>
                    <a:pt x="11" y="23"/>
                    <a:pt x="12" y="23"/>
                  </a:cubicBezTo>
                  <a:lnTo>
                    <a:pt x="12" y="24"/>
                  </a:lnTo>
                  <a:cubicBezTo>
                    <a:pt x="11" y="25"/>
                    <a:pt x="11" y="25"/>
                    <a:pt x="10" y="25"/>
                  </a:cubicBezTo>
                  <a:lnTo>
                    <a:pt x="10" y="23"/>
                  </a:lnTo>
                  <a:close/>
                  <a:moveTo>
                    <a:pt x="12" y="23"/>
                  </a:moveTo>
                  <a:cubicBezTo>
                    <a:pt x="12" y="23"/>
                    <a:pt x="13" y="23"/>
                    <a:pt x="14" y="23"/>
                  </a:cubicBezTo>
                  <a:lnTo>
                    <a:pt x="14" y="24"/>
                  </a:lnTo>
                  <a:cubicBezTo>
                    <a:pt x="13" y="24"/>
                    <a:pt x="13" y="24"/>
                    <a:pt x="12" y="24"/>
                  </a:cubicBezTo>
                  <a:lnTo>
                    <a:pt x="12" y="23"/>
                  </a:lnTo>
                  <a:close/>
                  <a:moveTo>
                    <a:pt x="14" y="23"/>
                  </a:moveTo>
                  <a:cubicBezTo>
                    <a:pt x="16" y="22"/>
                    <a:pt x="19" y="20"/>
                    <a:pt x="20" y="17"/>
                  </a:cubicBezTo>
                  <a:lnTo>
                    <a:pt x="21" y="18"/>
                  </a:lnTo>
                  <a:cubicBezTo>
                    <a:pt x="20" y="20"/>
                    <a:pt x="17" y="23"/>
                    <a:pt x="14" y="24"/>
                  </a:cubicBezTo>
                  <a:lnTo>
                    <a:pt x="14" y="23"/>
                  </a:lnTo>
                  <a:close/>
                  <a:moveTo>
                    <a:pt x="20" y="17"/>
                  </a:moveTo>
                  <a:lnTo>
                    <a:pt x="20" y="17"/>
                  </a:lnTo>
                  <a:lnTo>
                    <a:pt x="20" y="17"/>
                  </a:lnTo>
                  <a:close/>
                  <a:moveTo>
                    <a:pt x="20" y="17"/>
                  </a:moveTo>
                  <a:lnTo>
                    <a:pt x="20" y="17"/>
                  </a:lnTo>
                  <a:lnTo>
                    <a:pt x="21" y="18"/>
                  </a:lnTo>
                  <a:lnTo>
                    <a:pt x="21" y="18"/>
                  </a:lnTo>
                  <a:lnTo>
                    <a:pt x="20" y="17"/>
                  </a:lnTo>
                  <a:close/>
                  <a:moveTo>
                    <a:pt x="20" y="17"/>
                  </a:moveTo>
                  <a:cubicBezTo>
                    <a:pt x="20" y="17"/>
                    <a:pt x="20" y="16"/>
                    <a:pt x="20" y="15"/>
                  </a:cubicBezTo>
                  <a:lnTo>
                    <a:pt x="21" y="15"/>
                  </a:lnTo>
                  <a:cubicBezTo>
                    <a:pt x="21" y="16"/>
                    <a:pt x="21" y="17"/>
                    <a:pt x="21" y="18"/>
                  </a:cubicBezTo>
                  <a:lnTo>
                    <a:pt x="20" y="17"/>
                  </a:lnTo>
                  <a:close/>
                  <a:moveTo>
                    <a:pt x="20" y="15"/>
                  </a:moveTo>
                  <a:cubicBezTo>
                    <a:pt x="20" y="15"/>
                    <a:pt x="20" y="14"/>
                    <a:pt x="20" y="13"/>
                  </a:cubicBezTo>
                  <a:lnTo>
                    <a:pt x="21" y="13"/>
                  </a:lnTo>
                  <a:cubicBezTo>
                    <a:pt x="21" y="14"/>
                    <a:pt x="21" y="15"/>
                    <a:pt x="21" y="15"/>
                  </a:cubicBezTo>
                  <a:lnTo>
                    <a:pt x="20" y="15"/>
                  </a:lnTo>
                  <a:close/>
                  <a:moveTo>
                    <a:pt x="21" y="13"/>
                  </a:moveTo>
                  <a:lnTo>
                    <a:pt x="21" y="13"/>
                  </a:lnTo>
                  <a:lnTo>
                    <a:pt x="21" y="13"/>
                  </a:lnTo>
                  <a:close/>
                  <a:moveTo>
                    <a:pt x="20" y="13"/>
                  </a:moveTo>
                  <a:cubicBezTo>
                    <a:pt x="19" y="10"/>
                    <a:pt x="17" y="6"/>
                    <a:pt x="14" y="4"/>
                  </a:cubicBezTo>
                  <a:lnTo>
                    <a:pt x="15" y="3"/>
                  </a:lnTo>
                  <a:cubicBezTo>
                    <a:pt x="18" y="5"/>
                    <a:pt x="21" y="9"/>
                    <a:pt x="21" y="13"/>
                  </a:cubicBezTo>
                  <a:lnTo>
                    <a:pt x="20" y="13"/>
                  </a:lnTo>
                  <a:close/>
                  <a:moveTo>
                    <a:pt x="15" y="3"/>
                  </a:moveTo>
                  <a:lnTo>
                    <a:pt x="15" y="3"/>
                  </a:lnTo>
                  <a:lnTo>
                    <a:pt x="15"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 name="Freeform 48">
              <a:extLst>
                <a:ext uri="{FF2B5EF4-FFF2-40B4-BE49-F238E27FC236}">
                  <a16:creationId xmlns:a16="http://schemas.microsoft.com/office/drawing/2014/main" id="{699ED3B0-323F-B084-3712-017AE7B6F0D6}"/>
                </a:ext>
              </a:extLst>
            </p:cNvPr>
            <p:cNvSpPr>
              <a:spLocks/>
            </p:cNvSpPr>
            <p:nvPr/>
          </p:nvSpPr>
          <p:spPr bwMode="auto">
            <a:xfrm>
              <a:off x="2137" y="1704"/>
              <a:ext cx="123" cy="135"/>
            </a:xfrm>
            <a:custGeom>
              <a:avLst/>
              <a:gdLst>
                <a:gd name="T0" fmla="*/ 21 w 22"/>
                <a:gd name="T1" fmla="*/ 5 h 24"/>
                <a:gd name="T2" fmla="*/ 16 w 22"/>
                <a:gd name="T3" fmla="*/ 1 h 24"/>
                <a:gd name="T4" fmla="*/ 1 w 22"/>
                <a:gd name="T5" fmla="*/ 7 h 24"/>
                <a:gd name="T6" fmla="*/ 1 w 22"/>
                <a:gd name="T7" fmla="*/ 14 h 24"/>
                <a:gd name="T8" fmla="*/ 9 w 22"/>
                <a:gd name="T9" fmla="*/ 23 h 24"/>
                <a:gd name="T10" fmla="*/ 11 w 22"/>
                <a:gd name="T11" fmla="*/ 23 h 24"/>
                <a:gd name="T12" fmla="*/ 20 w 22"/>
                <a:gd name="T13" fmla="*/ 13 h 24"/>
                <a:gd name="T14" fmla="*/ 21 w 22"/>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21" y="5"/>
                  </a:moveTo>
                  <a:cubicBezTo>
                    <a:pt x="18" y="5"/>
                    <a:pt x="18" y="0"/>
                    <a:pt x="16" y="1"/>
                  </a:cubicBezTo>
                  <a:cubicBezTo>
                    <a:pt x="11" y="3"/>
                    <a:pt x="6" y="4"/>
                    <a:pt x="1" y="7"/>
                  </a:cubicBezTo>
                  <a:cubicBezTo>
                    <a:pt x="0" y="9"/>
                    <a:pt x="0" y="11"/>
                    <a:pt x="1" y="14"/>
                  </a:cubicBezTo>
                  <a:cubicBezTo>
                    <a:pt x="2" y="18"/>
                    <a:pt x="7" y="20"/>
                    <a:pt x="9" y="23"/>
                  </a:cubicBezTo>
                  <a:cubicBezTo>
                    <a:pt x="10" y="24"/>
                    <a:pt x="11" y="23"/>
                    <a:pt x="11" y="23"/>
                  </a:cubicBezTo>
                  <a:cubicBezTo>
                    <a:pt x="13" y="19"/>
                    <a:pt x="17" y="17"/>
                    <a:pt x="20" y="13"/>
                  </a:cubicBezTo>
                  <a:cubicBezTo>
                    <a:pt x="22" y="11"/>
                    <a:pt x="20" y="8"/>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 name="Freeform 49">
              <a:extLst>
                <a:ext uri="{FF2B5EF4-FFF2-40B4-BE49-F238E27FC236}">
                  <a16:creationId xmlns:a16="http://schemas.microsoft.com/office/drawing/2014/main" id="{0D80C6FC-E7F9-9898-D798-F99FE2BB74C3}"/>
                </a:ext>
              </a:extLst>
            </p:cNvPr>
            <p:cNvSpPr>
              <a:spLocks noEditPoints="1"/>
            </p:cNvSpPr>
            <p:nvPr/>
          </p:nvSpPr>
          <p:spPr bwMode="auto">
            <a:xfrm>
              <a:off x="2131" y="1704"/>
              <a:ext cx="129" cy="135"/>
            </a:xfrm>
            <a:custGeom>
              <a:avLst/>
              <a:gdLst>
                <a:gd name="T0" fmla="*/ 19 w 23"/>
                <a:gd name="T1" fmla="*/ 3 h 24"/>
                <a:gd name="T2" fmla="*/ 22 w 23"/>
                <a:gd name="T3" fmla="*/ 5 h 24"/>
                <a:gd name="T4" fmla="*/ 19 w 23"/>
                <a:gd name="T5" fmla="*/ 3 h 24"/>
                <a:gd name="T6" fmla="*/ 16 w 23"/>
                <a:gd name="T7" fmla="*/ 1 h 24"/>
                <a:gd name="T8" fmla="*/ 19 w 23"/>
                <a:gd name="T9" fmla="*/ 3 h 24"/>
                <a:gd name="T10" fmla="*/ 16 w 23"/>
                <a:gd name="T11" fmla="*/ 1 h 24"/>
                <a:gd name="T12" fmla="*/ 16 w 23"/>
                <a:gd name="T13" fmla="*/ 1 h 24"/>
                <a:gd name="T14" fmla="*/ 11 w 23"/>
                <a:gd name="T15" fmla="*/ 4 h 24"/>
                <a:gd name="T16" fmla="*/ 16 w 23"/>
                <a:gd name="T17" fmla="*/ 1 h 24"/>
                <a:gd name="T18" fmla="*/ 11 w 23"/>
                <a:gd name="T19" fmla="*/ 4 h 24"/>
                <a:gd name="T20" fmla="*/ 2 w 23"/>
                <a:gd name="T21" fmla="*/ 7 h 24"/>
                <a:gd name="T22" fmla="*/ 11 w 23"/>
                <a:gd name="T23" fmla="*/ 4 h 24"/>
                <a:gd name="T24" fmla="*/ 3 w 23"/>
                <a:gd name="T25" fmla="*/ 8 h 24"/>
                <a:gd name="T26" fmla="*/ 3 w 23"/>
                <a:gd name="T27" fmla="*/ 8 h 24"/>
                <a:gd name="T28" fmla="*/ 2 w 23"/>
                <a:gd name="T29" fmla="*/ 10 h 24"/>
                <a:gd name="T30" fmla="*/ 2 w 23"/>
                <a:gd name="T31" fmla="*/ 7 h 24"/>
                <a:gd name="T32" fmla="*/ 2 w 23"/>
                <a:gd name="T33" fmla="*/ 10 h 24"/>
                <a:gd name="T34" fmla="*/ 1 w 23"/>
                <a:gd name="T35" fmla="*/ 14 h 24"/>
                <a:gd name="T36" fmla="*/ 2 w 23"/>
                <a:gd name="T37" fmla="*/ 10 h 24"/>
                <a:gd name="T38" fmla="*/ 1 w 23"/>
                <a:gd name="T39" fmla="*/ 14 h 24"/>
                <a:gd name="T40" fmla="*/ 1 w 23"/>
                <a:gd name="T41" fmla="*/ 14 h 24"/>
                <a:gd name="T42" fmla="*/ 7 w 23"/>
                <a:gd name="T43" fmla="*/ 19 h 24"/>
                <a:gd name="T44" fmla="*/ 1 w 23"/>
                <a:gd name="T45" fmla="*/ 14 h 24"/>
                <a:gd name="T46" fmla="*/ 7 w 23"/>
                <a:gd name="T47" fmla="*/ 19 h 24"/>
                <a:gd name="T48" fmla="*/ 10 w 23"/>
                <a:gd name="T49" fmla="*/ 24 h 24"/>
                <a:gd name="T50" fmla="*/ 7 w 23"/>
                <a:gd name="T51" fmla="*/ 19 h 24"/>
                <a:gd name="T52" fmla="*/ 10 w 23"/>
                <a:gd name="T53" fmla="*/ 24 h 24"/>
                <a:gd name="T54" fmla="*/ 10 w 23"/>
                <a:gd name="T55" fmla="*/ 23 h 24"/>
                <a:gd name="T56" fmla="*/ 11 w 23"/>
                <a:gd name="T57" fmla="*/ 23 h 24"/>
                <a:gd name="T58" fmla="*/ 10 w 23"/>
                <a:gd name="T59" fmla="*/ 24 h 24"/>
                <a:gd name="T60" fmla="*/ 11 w 23"/>
                <a:gd name="T61" fmla="*/ 23 h 24"/>
                <a:gd name="T62" fmla="*/ 11 w 23"/>
                <a:gd name="T63" fmla="*/ 23 h 24"/>
                <a:gd name="T64" fmla="*/ 10 w 23"/>
                <a:gd name="T65" fmla="*/ 24 h 24"/>
                <a:gd name="T66" fmla="*/ 11 w 23"/>
                <a:gd name="T67" fmla="*/ 23 h 24"/>
                <a:gd name="T68" fmla="*/ 12 w 23"/>
                <a:gd name="T69" fmla="*/ 23 h 24"/>
                <a:gd name="T70" fmla="*/ 11 w 23"/>
                <a:gd name="T71" fmla="*/ 23 h 24"/>
                <a:gd name="T72" fmla="*/ 11 w 23"/>
                <a:gd name="T73" fmla="*/ 23 h 24"/>
                <a:gd name="T74" fmla="*/ 12 w 23"/>
                <a:gd name="T75" fmla="*/ 23 h 24"/>
                <a:gd name="T76" fmla="*/ 11 w 23"/>
                <a:gd name="T77" fmla="*/ 23 h 24"/>
                <a:gd name="T78" fmla="*/ 12 w 23"/>
                <a:gd name="T79" fmla="*/ 23 h 24"/>
                <a:gd name="T80" fmla="*/ 11 w 23"/>
                <a:gd name="T81" fmla="*/ 23 h 24"/>
                <a:gd name="T82" fmla="*/ 18 w 23"/>
                <a:gd name="T83" fmla="*/ 17 h 24"/>
                <a:gd name="T84" fmla="*/ 11 w 23"/>
                <a:gd name="T85" fmla="*/ 23 h 24"/>
                <a:gd name="T86" fmla="*/ 20 w 23"/>
                <a:gd name="T87" fmla="*/ 13 h 24"/>
                <a:gd name="T88" fmla="*/ 18 w 23"/>
                <a:gd name="T89" fmla="*/ 17 h 24"/>
                <a:gd name="T90" fmla="*/ 20 w 23"/>
                <a:gd name="T91" fmla="*/ 13 h 24"/>
                <a:gd name="T92" fmla="*/ 21 w 23"/>
                <a:gd name="T93" fmla="*/ 13 h 24"/>
                <a:gd name="T94" fmla="*/ 20 w 23"/>
                <a:gd name="T95" fmla="*/ 13 h 24"/>
                <a:gd name="T96" fmla="*/ 22 w 23"/>
                <a:gd name="T97" fmla="*/ 9 h 24"/>
                <a:gd name="T98" fmla="*/ 20 w 23"/>
                <a:gd name="T99" fmla="*/ 13 h 24"/>
                <a:gd name="T100" fmla="*/ 21 w 23"/>
                <a:gd name="T101" fmla="*/ 5 h 24"/>
                <a:gd name="T102" fmla="*/ 22 w 23"/>
                <a:gd name="T103" fmla="*/ 9 h 24"/>
                <a:gd name="T104" fmla="*/ 22 w 23"/>
                <a:gd name="T105" fmla="*/ 5 h 24"/>
                <a:gd name="T106" fmla="*/ 23 w 23"/>
                <a:gd name="T10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4">
                  <a:moveTo>
                    <a:pt x="22" y="6"/>
                  </a:moveTo>
                  <a:cubicBezTo>
                    <a:pt x="20" y="6"/>
                    <a:pt x="19" y="4"/>
                    <a:pt x="19" y="3"/>
                  </a:cubicBezTo>
                  <a:lnTo>
                    <a:pt x="20" y="3"/>
                  </a:lnTo>
                  <a:cubicBezTo>
                    <a:pt x="20" y="3"/>
                    <a:pt x="21" y="4"/>
                    <a:pt x="22" y="5"/>
                  </a:cubicBezTo>
                  <a:lnTo>
                    <a:pt x="22" y="6"/>
                  </a:lnTo>
                  <a:close/>
                  <a:moveTo>
                    <a:pt x="19" y="3"/>
                  </a:moveTo>
                  <a:cubicBezTo>
                    <a:pt x="18" y="2"/>
                    <a:pt x="17" y="2"/>
                    <a:pt x="17" y="2"/>
                  </a:cubicBezTo>
                  <a:lnTo>
                    <a:pt x="16" y="1"/>
                  </a:lnTo>
                  <a:cubicBezTo>
                    <a:pt x="18" y="0"/>
                    <a:pt x="19" y="1"/>
                    <a:pt x="20" y="3"/>
                  </a:cubicBezTo>
                  <a:lnTo>
                    <a:pt x="19" y="3"/>
                  </a:lnTo>
                  <a:close/>
                  <a:moveTo>
                    <a:pt x="16" y="1"/>
                  </a:moveTo>
                  <a:lnTo>
                    <a:pt x="16" y="1"/>
                  </a:lnTo>
                  <a:lnTo>
                    <a:pt x="17" y="1"/>
                  </a:lnTo>
                  <a:lnTo>
                    <a:pt x="16" y="1"/>
                  </a:lnTo>
                  <a:close/>
                  <a:moveTo>
                    <a:pt x="17" y="2"/>
                  </a:moveTo>
                  <a:cubicBezTo>
                    <a:pt x="15" y="3"/>
                    <a:pt x="13" y="3"/>
                    <a:pt x="11" y="4"/>
                  </a:cubicBezTo>
                  <a:lnTo>
                    <a:pt x="11" y="3"/>
                  </a:lnTo>
                  <a:cubicBezTo>
                    <a:pt x="13" y="2"/>
                    <a:pt x="15" y="1"/>
                    <a:pt x="16" y="1"/>
                  </a:cubicBezTo>
                  <a:lnTo>
                    <a:pt x="17" y="2"/>
                  </a:lnTo>
                  <a:close/>
                  <a:moveTo>
                    <a:pt x="11" y="4"/>
                  </a:moveTo>
                  <a:cubicBezTo>
                    <a:pt x="8" y="5"/>
                    <a:pt x="6" y="6"/>
                    <a:pt x="3" y="8"/>
                  </a:cubicBezTo>
                  <a:lnTo>
                    <a:pt x="2" y="7"/>
                  </a:lnTo>
                  <a:cubicBezTo>
                    <a:pt x="5" y="5"/>
                    <a:pt x="8" y="4"/>
                    <a:pt x="11" y="3"/>
                  </a:cubicBezTo>
                  <a:lnTo>
                    <a:pt x="11" y="4"/>
                  </a:lnTo>
                  <a:close/>
                  <a:moveTo>
                    <a:pt x="3" y="8"/>
                  </a:moveTo>
                  <a:lnTo>
                    <a:pt x="3" y="8"/>
                  </a:lnTo>
                  <a:lnTo>
                    <a:pt x="2" y="7"/>
                  </a:lnTo>
                  <a:lnTo>
                    <a:pt x="3" y="8"/>
                  </a:lnTo>
                  <a:close/>
                  <a:moveTo>
                    <a:pt x="3" y="8"/>
                  </a:moveTo>
                  <a:cubicBezTo>
                    <a:pt x="2" y="8"/>
                    <a:pt x="2" y="9"/>
                    <a:pt x="2" y="10"/>
                  </a:cubicBezTo>
                  <a:lnTo>
                    <a:pt x="0" y="10"/>
                  </a:lnTo>
                  <a:cubicBezTo>
                    <a:pt x="0" y="9"/>
                    <a:pt x="1" y="8"/>
                    <a:pt x="2" y="7"/>
                  </a:cubicBezTo>
                  <a:lnTo>
                    <a:pt x="3" y="8"/>
                  </a:lnTo>
                  <a:close/>
                  <a:moveTo>
                    <a:pt x="2" y="10"/>
                  </a:moveTo>
                  <a:cubicBezTo>
                    <a:pt x="2" y="11"/>
                    <a:pt x="2" y="12"/>
                    <a:pt x="2" y="14"/>
                  </a:cubicBezTo>
                  <a:lnTo>
                    <a:pt x="1" y="14"/>
                  </a:lnTo>
                  <a:cubicBezTo>
                    <a:pt x="1" y="13"/>
                    <a:pt x="0" y="11"/>
                    <a:pt x="0" y="10"/>
                  </a:cubicBezTo>
                  <a:lnTo>
                    <a:pt x="2" y="10"/>
                  </a:lnTo>
                  <a:close/>
                  <a:moveTo>
                    <a:pt x="1" y="14"/>
                  </a:moveTo>
                  <a:lnTo>
                    <a:pt x="1" y="14"/>
                  </a:lnTo>
                  <a:lnTo>
                    <a:pt x="2" y="14"/>
                  </a:lnTo>
                  <a:lnTo>
                    <a:pt x="1" y="14"/>
                  </a:lnTo>
                  <a:close/>
                  <a:moveTo>
                    <a:pt x="2" y="14"/>
                  </a:moveTo>
                  <a:cubicBezTo>
                    <a:pt x="3" y="16"/>
                    <a:pt x="5" y="18"/>
                    <a:pt x="7" y="19"/>
                  </a:cubicBezTo>
                  <a:lnTo>
                    <a:pt x="6" y="20"/>
                  </a:lnTo>
                  <a:cubicBezTo>
                    <a:pt x="4" y="19"/>
                    <a:pt x="2" y="17"/>
                    <a:pt x="1" y="14"/>
                  </a:cubicBezTo>
                  <a:lnTo>
                    <a:pt x="2" y="14"/>
                  </a:lnTo>
                  <a:close/>
                  <a:moveTo>
                    <a:pt x="7" y="19"/>
                  </a:moveTo>
                  <a:cubicBezTo>
                    <a:pt x="8" y="20"/>
                    <a:pt x="10" y="21"/>
                    <a:pt x="11" y="23"/>
                  </a:cubicBezTo>
                  <a:lnTo>
                    <a:pt x="10" y="24"/>
                  </a:lnTo>
                  <a:cubicBezTo>
                    <a:pt x="9" y="22"/>
                    <a:pt x="7" y="21"/>
                    <a:pt x="6" y="20"/>
                  </a:cubicBezTo>
                  <a:lnTo>
                    <a:pt x="7" y="19"/>
                  </a:lnTo>
                  <a:close/>
                  <a:moveTo>
                    <a:pt x="10" y="24"/>
                  </a:moveTo>
                  <a:lnTo>
                    <a:pt x="10" y="24"/>
                  </a:lnTo>
                  <a:lnTo>
                    <a:pt x="10" y="24"/>
                  </a:lnTo>
                  <a:lnTo>
                    <a:pt x="10" y="23"/>
                  </a:lnTo>
                  <a:lnTo>
                    <a:pt x="10" y="24"/>
                  </a:lnTo>
                  <a:close/>
                  <a:moveTo>
                    <a:pt x="11" y="23"/>
                  </a:moveTo>
                  <a:cubicBezTo>
                    <a:pt x="11" y="23"/>
                    <a:pt x="11" y="23"/>
                    <a:pt x="11" y="23"/>
                  </a:cubicBezTo>
                  <a:lnTo>
                    <a:pt x="10" y="24"/>
                  </a:lnTo>
                  <a:cubicBezTo>
                    <a:pt x="10" y="24"/>
                    <a:pt x="10" y="24"/>
                    <a:pt x="10" y="24"/>
                  </a:cubicBezTo>
                  <a:lnTo>
                    <a:pt x="11" y="23"/>
                  </a:lnTo>
                  <a:close/>
                  <a:moveTo>
                    <a:pt x="11" y="23"/>
                  </a:moveTo>
                  <a:cubicBezTo>
                    <a:pt x="11" y="23"/>
                    <a:pt x="11" y="23"/>
                    <a:pt x="11" y="23"/>
                  </a:cubicBezTo>
                  <a:lnTo>
                    <a:pt x="11" y="24"/>
                  </a:lnTo>
                  <a:cubicBezTo>
                    <a:pt x="11" y="24"/>
                    <a:pt x="11" y="24"/>
                    <a:pt x="10" y="24"/>
                  </a:cubicBezTo>
                  <a:lnTo>
                    <a:pt x="11" y="23"/>
                  </a:lnTo>
                  <a:close/>
                  <a:moveTo>
                    <a:pt x="11" y="23"/>
                  </a:moveTo>
                  <a:cubicBezTo>
                    <a:pt x="11" y="23"/>
                    <a:pt x="11" y="23"/>
                    <a:pt x="11" y="23"/>
                  </a:cubicBezTo>
                  <a:lnTo>
                    <a:pt x="12" y="23"/>
                  </a:lnTo>
                  <a:cubicBezTo>
                    <a:pt x="12" y="24"/>
                    <a:pt x="12" y="24"/>
                    <a:pt x="11" y="24"/>
                  </a:cubicBezTo>
                  <a:lnTo>
                    <a:pt x="11" y="23"/>
                  </a:lnTo>
                  <a:close/>
                  <a:moveTo>
                    <a:pt x="11" y="23"/>
                  </a:moveTo>
                  <a:cubicBezTo>
                    <a:pt x="11" y="23"/>
                    <a:pt x="11" y="23"/>
                    <a:pt x="11" y="23"/>
                  </a:cubicBezTo>
                  <a:lnTo>
                    <a:pt x="13" y="23"/>
                  </a:lnTo>
                  <a:cubicBezTo>
                    <a:pt x="13" y="23"/>
                    <a:pt x="13" y="23"/>
                    <a:pt x="12" y="23"/>
                  </a:cubicBezTo>
                  <a:lnTo>
                    <a:pt x="11" y="23"/>
                  </a:lnTo>
                  <a:close/>
                  <a:moveTo>
                    <a:pt x="11" y="23"/>
                  </a:moveTo>
                  <a:lnTo>
                    <a:pt x="11" y="23"/>
                  </a:lnTo>
                  <a:lnTo>
                    <a:pt x="12" y="23"/>
                  </a:lnTo>
                  <a:lnTo>
                    <a:pt x="11" y="23"/>
                  </a:lnTo>
                  <a:close/>
                  <a:moveTo>
                    <a:pt x="11" y="23"/>
                  </a:moveTo>
                  <a:cubicBezTo>
                    <a:pt x="13" y="20"/>
                    <a:pt x="15" y="18"/>
                    <a:pt x="17" y="16"/>
                  </a:cubicBezTo>
                  <a:lnTo>
                    <a:pt x="18" y="17"/>
                  </a:lnTo>
                  <a:cubicBezTo>
                    <a:pt x="16" y="19"/>
                    <a:pt x="14" y="21"/>
                    <a:pt x="13" y="23"/>
                  </a:cubicBezTo>
                  <a:lnTo>
                    <a:pt x="11" y="23"/>
                  </a:lnTo>
                  <a:close/>
                  <a:moveTo>
                    <a:pt x="17" y="16"/>
                  </a:moveTo>
                  <a:cubicBezTo>
                    <a:pt x="18" y="15"/>
                    <a:pt x="19" y="14"/>
                    <a:pt x="20" y="13"/>
                  </a:cubicBezTo>
                  <a:lnTo>
                    <a:pt x="21" y="13"/>
                  </a:lnTo>
                  <a:cubicBezTo>
                    <a:pt x="20" y="15"/>
                    <a:pt x="19" y="16"/>
                    <a:pt x="18" y="17"/>
                  </a:cubicBezTo>
                  <a:lnTo>
                    <a:pt x="17" y="16"/>
                  </a:lnTo>
                  <a:close/>
                  <a:moveTo>
                    <a:pt x="20" y="13"/>
                  </a:moveTo>
                  <a:lnTo>
                    <a:pt x="20" y="13"/>
                  </a:lnTo>
                  <a:lnTo>
                    <a:pt x="21" y="13"/>
                  </a:lnTo>
                  <a:lnTo>
                    <a:pt x="20" y="13"/>
                  </a:lnTo>
                  <a:close/>
                  <a:moveTo>
                    <a:pt x="20" y="13"/>
                  </a:moveTo>
                  <a:cubicBezTo>
                    <a:pt x="21" y="12"/>
                    <a:pt x="21" y="10"/>
                    <a:pt x="21" y="9"/>
                  </a:cubicBezTo>
                  <a:lnTo>
                    <a:pt x="22" y="9"/>
                  </a:lnTo>
                  <a:cubicBezTo>
                    <a:pt x="22" y="11"/>
                    <a:pt x="23" y="12"/>
                    <a:pt x="21" y="13"/>
                  </a:cubicBezTo>
                  <a:lnTo>
                    <a:pt x="20" y="13"/>
                  </a:lnTo>
                  <a:close/>
                  <a:moveTo>
                    <a:pt x="21" y="9"/>
                  </a:moveTo>
                  <a:cubicBezTo>
                    <a:pt x="21" y="8"/>
                    <a:pt x="21" y="7"/>
                    <a:pt x="21" y="5"/>
                  </a:cubicBezTo>
                  <a:lnTo>
                    <a:pt x="23" y="6"/>
                  </a:lnTo>
                  <a:cubicBezTo>
                    <a:pt x="22" y="7"/>
                    <a:pt x="22" y="8"/>
                    <a:pt x="22" y="9"/>
                  </a:cubicBezTo>
                  <a:lnTo>
                    <a:pt x="21" y="9"/>
                  </a:lnTo>
                  <a:close/>
                  <a:moveTo>
                    <a:pt x="22" y="5"/>
                  </a:moveTo>
                  <a:lnTo>
                    <a:pt x="23" y="5"/>
                  </a:lnTo>
                  <a:lnTo>
                    <a:pt x="23" y="6"/>
                  </a:ln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 name="Freeform 50">
              <a:extLst>
                <a:ext uri="{FF2B5EF4-FFF2-40B4-BE49-F238E27FC236}">
                  <a16:creationId xmlns:a16="http://schemas.microsoft.com/office/drawing/2014/main" id="{F450FD94-02BD-FD55-EC44-7191D721C06A}"/>
                </a:ext>
              </a:extLst>
            </p:cNvPr>
            <p:cNvSpPr>
              <a:spLocks noEditPoints="1"/>
            </p:cNvSpPr>
            <p:nvPr/>
          </p:nvSpPr>
          <p:spPr bwMode="auto">
            <a:xfrm>
              <a:off x="2254" y="1738"/>
              <a:ext cx="134" cy="117"/>
            </a:xfrm>
            <a:custGeom>
              <a:avLst/>
              <a:gdLst>
                <a:gd name="T0" fmla="*/ 20 w 24"/>
                <a:gd name="T1" fmla="*/ 1 h 21"/>
                <a:gd name="T2" fmla="*/ 19 w 24"/>
                <a:gd name="T3" fmla="*/ 2 h 21"/>
                <a:gd name="T4" fmla="*/ 20 w 24"/>
                <a:gd name="T5" fmla="*/ 1 h 21"/>
                <a:gd name="T6" fmla="*/ 15 w 24"/>
                <a:gd name="T7" fmla="*/ 0 h 21"/>
                <a:gd name="T8" fmla="*/ 15 w 24"/>
                <a:gd name="T9" fmla="*/ 1 h 21"/>
                <a:gd name="T10" fmla="*/ 15 w 24"/>
                <a:gd name="T11" fmla="*/ 0 h 21"/>
                <a:gd name="T12" fmla="*/ 4 w 24"/>
                <a:gd name="T13" fmla="*/ 4 h 21"/>
                <a:gd name="T14" fmla="*/ 10 w 24"/>
                <a:gd name="T15" fmla="*/ 3 h 21"/>
                <a:gd name="T16" fmla="*/ 4 w 24"/>
                <a:gd name="T17" fmla="*/ 3 h 21"/>
                <a:gd name="T18" fmla="*/ 3 w 24"/>
                <a:gd name="T19" fmla="*/ 4 h 21"/>
                <a:gd name="T20" fmla="*/ 4 w 24"/>
                <a:gd name="T21" fmla="*/ 4 h 21"/>
                <a:gd name="T22" fmla="*/ 0 w 24"/>
                <a:gd name="T23" fmla="*/ 5 h 21"/>
                <a:gd name="T24" fmla="*/ 2 w 24"/>
                <a:gd name="T25" fmla="*/ 6 h 21"/>
                <a:gd name="T26" fmla="*/ 0 w 24"/>
                <a:gd name="T27" fmla="*/ 5 h 21"/>
                <a:gd name="T28" fmla="*/ 1 w 24"/>
                <a:gd name="T29" fmla="*/ 9 h 21"/>
                <a:gd name="T30" fmla="*/ 1 w 24"/>
                <a:gd name="T31" fmla="*/ 8 h 21"/>
                <a:gd name="T32" fmla="*/ 1 w 24"/>
                <a:gd name="T33" fmla="*/ 9 h 21"/>
                <a:gd name="T34" fmla="*/ 12 w 24"/>
                <a:gd name="T35" fmla="*/ 21 h 21"/>
                <a:gd name="T36" fmla="*/ 13 w 24"/>
                <a:gd name="T37" fmla="*/ 20 h 21"/>
                <a:gd name="T38" fmla="*/ 12 w 24"/>
                <a:gd name="T39" fmla="*/ 21 h 21"/>
                <a:gd name="T40" fmla="*/ 12 w 24"/>
                <a:gd name="T41" fmla="*/ 21 h 21"/>
                <a:gd name="T42" fmla="*/ 13 w 24"/>
                <a:gd name="T43" fmla="*/ 20 h 21"/>
                <a:gd name="T44" fmla="*/ 12 w 24"/>
                <a:gd name="T45" fmla="*/ 21 h 21"/>
                <a:gd name="T46" fmla="*/ 13 w 24"/>
                <a:gd name="T47" fmla="*/ 20 h 21"/>
                <a:gd name="T48" fmla="*/ 13 w 24"/>
                <a:gd name="T49" fmla="*/ 20 h 21"/>
                <a:gd name="T50" fmla="*/ 12 w 24"/>
                <a:gd name="T51" fmla="*/ 21 h 21"/>
                <a:gd name="T52" fmla="*/ 13 w 24"/>
                <a:gd name="T53" fmla="*/ 20 h 21"/>
                <a:gd name="T54" fmla="*/ 13 w 24"/>
                <a:gd name="T55" fmla="*/ 20 h 21"/>
                <a:gd name="T56" fmla="*/ 17 w 24"/>
                <a:gd name="T57" fmla="*/ 19 h 21"/>
                <a:gd name="T58" fmla="*/ 17 w 24"/>
                <a:gd name="T59" fmla="*/ 19 h 21"/>
                <a:gd name="T60" fmla="*/ 16 w 24"/>
                <a:gd name="T61" fmla="*/ 19 h 21"/>
                <a:gd name="T62" fmla="*/ 17 w 24"/>
                <a:gd name="T63" fmla="*/ 17 h 21"/>
                <a:gd name="T64" fmla="*/ 16 w 24"/>
                <a:gd name="T65" fmla="*/ 18 h 21"/>
                <a:gd name="T66" fmla="*/ 24 w 24"/>
                <a:gd name="T67" fmla="*/ 8 h 21"/>
                <a:gd name="T68" fmla="*/ 23 w 24"/>
                <a:gd name="T69" fmla="*/ 8 h 21"/>
                <a:gd name="T70" fmla="*/ 24 w 24"/>
                <a:gd name="T71" fmla="*/ 8 h 21"/>
                <a:gd name="T72" fmla="*/ 23 w 24"/>
                <a:gd name="T73" fmla="*/ 8 h 21"/>
                <a:gd name="T74" fmla="*/ 24 w 24"/>
                <a:gd name="T75" fmla="*/ 7 h 21"/>
                <a:gd name="T76" fmla="*/ 23 w 24"/>
                <a:gd name="T77" fmla="*/ 9 h 21"/>
                <a:gd name="T78" fmla="*/ 24 w 24"/>
                <a:gd name="T79" fmla="*/ 7 h 21"/>
                <a:gd name="T80" fmla="*/ 23 w 24"/>
                <a:gd name="T81" fmla="*/ 7 h 21"/>
                <a:gd name="T82" fmla="*/ 23 w 24"/>
                <a:gd name="T83" fmla="*/ 8 h 21"/>
                <a:gd name="T84" fmla="*/ 23 w 24"/>
                <a:gd name="T85" fmla="*/ 7 h 21"/>
                <a:gd name="T86" fmla="*/ 22 w 24"/>
                <a:gd name="T8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1">
                  <a:moveTo>
                    <a:pt x="22" y="5"/>
                  </a:moveTo>
                  <a:cubicBezTo>
                    <a:pt x="21" y="4"/>
                    <a:pt x="20" y="3"/>
                    <a:pt x="19" y="2"/>
                  </a:cubicBezTo>
                  <a:lnTo>
                    <a:pt x="20" y="1"/>
                  </a:lnTo>
                  <a:cubicBezTo>
                    <a:pt x="21" y="2"/>
                    <a:pt x="22" y="3"/>
                    <a:pt x="23" y="5"/>
                  </a:cubicBezTo>
                  <a:lnTo>
                    <a:pt x="22" y="5"/>
                  </a:lnTo>
                  <a:close/>
                  <a:moveTo>
                    <a:pt x="19" y="2"/>
                  </a:moveTo>
                  <a:cubicBezTo>
                    <a:pt x="18" y="2"/>
                    <a:pt x="17" y="1"/>
                    <a:pt x="15" y="1"/>
                  </a:cubicBezTo>
                  <a:lnTo>
                    <a:pt x="15" y="0"/>
                  </a:lnTo>
                  <a:cubicBezTo>
                    <a:pt x="17" y="0"/>
                    <a:pt x="19" y="0"/>
                    <a:pt x="20" y="1"/>
                  </a:cubicBezTo>
                  <a:lnTo>
                    <a:pt x="19" y="2"/>
                  </a:lnTo>
                  <a:close/>
                  <a:moveTo>
                    <a:pt x="15" y="0"/>
                  </a:moveTo>
                  <a:lnTo>
                    <a:pt x="15" y="0"/>
                  </a:lnTo>
                  <a:lnTo>
                    <a:pt x="15" y="1"/>
                  </a:lnTo>
                  <a:lnTo>
                    <a:pt x="15" y="0"/>
                  </a:lnTo>
                  <a:close/>
                  <a:moveTo>
                    <a:pt x="15" y="1"/>
                  </a:moveTo>
                  <a:cubicBezTo>
                    <a:pt x="13" y="1"/>
                    <a:pt x="12" y="2"/>
                    <a:pt x="10" y="3"/>
                  </a:cubicBezTo>
                  <a:lnTo>
                    <a:pt x="10" y="1"/>
                  </a:lnTo>
                  <a:cubicBezTo>
                    <a:pt x="11" y="1"/>
                    <a:pt x="13" y="0"/>
                    <a:pt x="15" y="0"/>
                  </a:cubicBezTo>
                  <a:lnTo>
                    <a:pt x="15" y="1"/>
                  </a:lnTo>
                  <a:close/>
                  <a:moveTo>
                    <a:pt x="10" y="3"/>
                  </a:moveTo>
                  <a:cubicBezTo>
                    <a:pt x="8" y="3"/>
                    <a:pt x="6" y="4"/>
                    <a:pt x="4" y="4"/>
                  </a:cubicBezTo>
                  <a:lnTo>
                    <a:pt x="4" y="3"/>
                  </a:lnTo>
                  <a:cubicBezTo>
                    <a:pt x="6" y="2"/>
                    <a:pt x="8" y="2"/>
                    <a:pt x="10" y="1"/>
                  </a:cubicBezTo>
                  <a:lnTo>
                    <a:pt x="10" y="3"/>
                  </a:lnTo>
                  <a:close/>
                  <a:moveTo>
                    <a:pt x="4" y="4"/>
                  </a:moveTo>
                  <a:lnTo>
                    <a:pt x="4" y="4"/>
                  </a:lnTo>
                  <a:lnTo>
                    <a:pt x="4" y="3"/>
                  </a:lnTo>
                  <a:lnTo>
                    <a:pt x="4" y="4"/>
                  </a:lnTo>
                  <a:close/>
                  <a:moveTo>
                    <a:pt x="4" y="4"/>
                  </a:moveTo>
                  <a:cubicBezTo>
                    <a:pt x="4" y="4"/>
                    <a:pt x="4" y="4"/>
                    <a:pt x="3" y="4"/>
                  </a:cubicBezTo>
                  <a:lnTo>
                    <a:pt x="3" y="3"/>
                  </a:lnTo>
                  <a:cubicBezTo>
                    <a:pt x="3" y="3"/>
                    <a:pt x="4" y="3"/>
                    <a:pt x="4" y="3"/>
                  </a:cubicBezTo>
                  <a:lnTo>
                    <a:pt x="4" y="4"/>
                  </a:lnTo>
                  <a:close/>
                  <a:moveTo>
                    <a:pt x="3" y="4"/>
                  </a:moveTo>
                  <a:cubicBezTo>
                    <a:pt x="3" y="4"/>
                    <a:pt x="2" y="5"/>
                    <a:pt x="2" y="6"/>
                  </a:cubicBezTo>
                  <a:lnTo>
                    <a:pt x="0" y="5"/>
                  </a:lnTo>
                  <a:cubicBezTo>
                    <a:pt x="1" y="4"/>
                    <a:pt x="2" y="3"/>
                    <a:pt x="3" y="3"/>
                  </a:cubicBezTo>
                  <a:lnTo>
                    <a:pt x="3" y="4"/>
                  </a:lnTo>
                  <a:close/>
                  <a:moveTo>
                    <a:pt x="2" y="6"/>
                  </a:moveTo>
                  <a:cubicBezTo>
                    <a:pt x="1" y="6"/>
                    <a:pt x="1" y="7"/>
                    <a:pt x="1" y="8"/>
                  </a:cubicBezTo>
                  <a:lnTo>
                    <a:pt x="0" y="8"/>
                  </a:lnTo>
                  <a:cubicBezTo>
                    <a:pt x="0" y="7"/>
                    <a:pt x="0" y="6"/>
                    <a:pt x="0" y="5"/>
                  </a:cubicBezTo>
                  <a:lnTo>
                    <a:pt x="2" y="6"/>
                  </a:lnTo>
                  <a:close/>
                  <a:moveTo>
                    <a:pt x="1" y="8"/>
                  </a:moveTo>
                  <a:cubicBezTo>
                    <a:pt x="1" y="8"/>
                    <a:pt x="1" y="9"/>
                    <a:pt x="1" y="9"/>
                  </a:cubicBezTo>
                  <a:lnTo>
                    <a:pt x="0" y="9"/>
                  </a:lnTo>
                  <a:cubicBezTo>
                    <a:pt x="0" y="9"/>
                    <a:pt x="0" y="8"/>
                    <a:pt x="0" y="8"/>
                  </a:cubicBezTo>
                  <a:lnTo>
                    <a:pt x="1" y="8"/>
                  </a:lnTo>
                  <a:close/>
                  <a:moveTo>
                    <a:pt x="1" y="9"/>
                  </a:moveTo>
                  <a:lnTo>
                    <a:pt x="1" y="9"/>
                  </a:lnTo>
                  <a:lnTo>
                    <a:pt x="1" y="9"/>
                  </a:lnTo>
                  <a:close/>
                  <a:moveTo>
                    <a:pt x="1" y="9"/>
                  </a:moveTo>
                  <a:cubicBezTo>
                    <a:pt x="3" y="14"/>
                    <a:pt x="8" y="17"/>
                    <a:pt x="13" y="20"/>
                  </a:cubicBezTo>
                  <a:lnTo>
                    <a:pt x="12" y="21"/>
                  </a:lnTo>
                  <a:cubicBezTo>
                    <a:pt x="7" y="18"/>
                    <a:pt x="1" y="15"/>
                    <a:pt x="0" y="9"/>
                  </a:cubicBezTo>
                  <a:lnTo>
                    <a:pt x="1" y="9"/>
                  </a:lnTo>
                  <a:close/>
                  <a:moveTo>
                    <a:pt x="13" y="20"/>
                  </a:moveTo>
                  <a:lnTo>
                    <a:pt x="13" y="20"/>
                  </a:lnTo>
                  <a:lnTo>
                    <a:pt x="12" y="21"/>
                  </a:lnTo>
                  <a:lnTo>
                    <a:pt x="12" y="21"/>
                  </a:lnTo>
                  <a:lnTo>
                    <a:pt x="13" y="20"/>
                  </a:lnTo>
                  <a:close/>
                  <a:moveTo>
                    <a:pt x="12" y="21"/>
                  </a:moveTo>
                  <a:lnTo>
                    <a:pt x="12" y="21"/>
                  </a:lnTo>
                  <a:lnTo>
                    <a:pt x="12" y="20"/>
                  </a:lnTo>
                  <a:lnTo>
                    <a:pt x="12" y="21"/>
                  </a:lnTo>
                  <a:close/>
                  <a:moveTo>
                    <a:pt x="13" y="20"/>
                  </a:moveTo>
                  <a:lnTo>
                    <a:pt x="13" y="20"/>
                  </a:lnTo>
                  <a:lnTo>
                    <a:pt x="12" y="21"/>
                  </a:lnTo>
                  <a:lnTo>
                    <a:pt x="12" y="21"/>
                  </a:lnTo>
                  <a:lnTo>
                    <a:pt x="13" y="20"/>
                  </a:lnTo>
                  <a:close/>
                  <a:moveTo>
                    <a:pt x="13" y="20"/>
                  </a:moveTo>
                  <a:lnTo>
                    <a:pt x="13" y="20"/>
                  </a:lnTo>
                  <a:lnTo>
                    <a:pt x="12" y="20"/>
                  </a:lnTo>
                  <a:lnTo>
                    <a:pt x="13" y="20"/>
                  </a:lnTo>
                  <a:close/>
                  <a:moveTo>
                    <a:pt x="13" y="20"/>
                  </a:moveTo>
                  <a:cubicBezTo>
                    <a:pt x="13" y="20"/>
                    <a:pt x="13" y="20"/>
                    <a:pt x="13" y="20"/>
                  </a:cubicBezTo>
                  <a:lnTo>
                    <a:pt x="13" y="21"/>
                  </a:lnTo>
                  <a:cubicBezTo>
                    <a:pt x="12" y="21"/>
                    <a:pt x="12" y="21"/>
                    <a:pt x="12" y="21"/>
                  </a:cubicBezTo>
                  <a:lnTo>
                    <a:pt x="13" y="20"/>
                  </a:lnTo>
                  <a:close/>
                  <a:moveTo>
                    <a:pt x="13" y="20"/>
                  </a:moveTo>
                  <a:cubicBezTo>
                    <a:pt x="13" y="20"/>
                    <a:pt x="13" y="20"/>
                    <a:pt x="13" y="20"/>
                  </a:cubicBezTo>
                  <a:lnTo>
                    <a:pt x="13" y="21"/>
                  </a:lnTo>
                  <a:cubicBezTo>
                    <a:pt x="13" y="21"/>
                    <a:pt x="13" y="21"/>
                    <a:pt x="13" y="21"/>
                  </a:cubicBezTo>
                  <a:lnTo>
                    <a:pt x="13" y="20"/>
                  </a:lnTo>
                  <a:close/>
                  <a:moveTo>
                    <a:pt x="13" y="20"/>
                  </a:moveTo>
                  <a:cubicBezTo>
                    <a:pt x="14" y="20"/>
                    <a:pt x="15" y="19"/>
                    <a:pt x="16" y="18"/>
                  </a:cubicBezTo>
                  <a:lnTo>
                    <a:pt x="17" y="19"/>
                  </a:lnTo>
                  <a:cubicBezTo>
                    <a:pt x="16" y="20"/>
                    <a:pt x="15" y="21"/>
                    <a:pt x="13" y="21"/>
                  </a:cubicBezTo>
                  <a:lnTo>
                    <a:pt x="13" y="20"/>
                  </a:lnTo>
                  <a:close/>
                  <a:moveTo>
                    <a:pt x="17" y="19"/>
                  </a:moveTo>
                  <a:lnTo>
                    <a:pt x="17" y="19"/>
                  </a:lnTo>
                  <a:lnTo>
                    <a:pt x="17" y="19"/>
                  </a:lnTo>
                  <a:lnTo>
                    <a:pt x="16" y="19"/>
                  </a:lnTo>
                  <a:lnTo>
                    <a:pt x="17" y="19"/>
                  </a:lnTo>
                  <a:close/>
                  <a:moveTo>
                    <a:pt x="16" y="18"/>
                  </a:moveTo>
                  <a:cubicBezTo>
                    <a:pt x="16" y="18"/>
                    <a:pt x="17" y="17"/>
                    <a:pt x="17" y="17"/>
                  </a:cubicBezTo>
                  <a:lnTo>
                    <a:pt x="18" y="17"/>
                  </a:lnTo>
                  <a:cubicBezTo>
                    <a:pt x="18" y="18"/>
                    <a:pt x="17" y="19"/>
                    <a:pt x="17" y="19"/>
                  </a:cubicBezTo>
                  <a:lnTo>
                    <a:pt x="16" y="18"/>
                  </a:lnTo>
                  <a:close/>
                  <a:moveTo>
                    <a:pt x="17" y="17"/>
                  </a:moveTo>
                  <a:cubicBezTo>
                    <a:pt x="20" y="14"/>
                    <a:pt x="22" y="11"/>
                    <a:pt x="23" y="8"/>
                  </a:cubicBezTo>
                  <a:lnTo>
                    <a:pt x="24" y="8"/>
                  </a:lnTo>
                  <a:cubicBezTo>
                    <a:pt x="23" y="12"/>
                    <a:pt x="21" y="14"/>
                    <a:pt x="18" y="17"/>
                  </a:cubicBezTo>
                  <a:lnTo>
                    <a:pt x="17" y="17"/>
                  </a:lnTo>
                  <a:close/>
                  <a:moveTo>
                    <a:pt x="23" y="8"/>
                  </a:moveTo>
                  <a:lnTo>
                    <a:pt x="24" y="8"/>
                  </a:lnTo>
                  <a:lnTo>
                    <a:pt x="23" y="8"/>
                  </a:lnTo>
                  <a:close/>
                  <a:moveTo>
                    <a:pt x="24" y="8"/>
                  </a:moveTo>
                  <a:cubicBezTo>
                    <a:pt x="24" y="9"/>
                    <a:pt x="24" y="9"/>
                    <a:pt x="23" y="9"/>
                  </a:cubicBezTo>
                  <a:lnTo>
                    <a:pt x="24" y="7"/>
                  </a:lnTo>
                  <a:cubicBezTo>
                    <a:pt x="24" y="8"/>
                    <a:pt x="23" y="8"/>
                    <a:pt x="23" y="8"/>
                  </a:cubicBezTo>
                  <a:lnTo>
                    <a:pt x="24" y="8"/>
                  </a:lnTo>
                  <a:close/>
                  <a:moveTo>
                    <a:pt x="24" y="7"/>
                  </a:moveTo>
                  <a:lnTo>
                    <a:pt x="24" y="7"/>
                  </a:lnTo>
                  <a:lnTo>
                    <a:pt x="23" y="8"/>
                  </a:lnTo>
                  <a:lnTo>
                    <a:pt x="24" y="7"/>
                  </a:lnTo>
                  <a:close/>
                  <a:moveTo>
                    <a:pt x="23" y="9"/>
                  </a:moveTo>
                  <a:cubicBezTo>
                    <a:pt x="23" y="8"/>
                    <a:pt x="23" y="8"/>
                    <a:pt x="23" y="8"/>
                  </a:cubicBezTo>
                  <a:lnTo>
                    <a:pt x="24" y="8"/>
                  </a:lnTo>
                  <a:cubicBezTo>
                    <a:pt x="24" y="8"/>
                    <a:pt x="23" y="7"/>
                    <a:pt x="24" y="7"/>
                  </a:cubicBezTo>
                  <a:lnTo>
                    <a:pt x="23" y="9"/>
                  </a:lnTo>
                  <a:close/>
                  <a:moveTo>
                    <a:pt x="23" y="8"/>
                  </a:moveTo>
                  <a:cubicBezTo>
                    <a:pt x="23" y="7"/>
                    <a:pt x="23" y="7"/>
                    <a:pt x="23" y="7"/>
                  </a:cubicBezTo>
                  <a:lnTo>
                    <a:pt x="24" y="7"/>
                  </a:lnTo>
                  <a:cubicBezTo>
                    <a:pt x="24" y="7"/>
                    <a:pt x="24" y="8"/>
                    <a:pt x="24" y="8"/>
                  </a:cubicBezTo>
                  <a:lnTo>
                    <a:pt x="23" y="8"/>
                  </a:lnTo>
                  <a:close/>
                  <a:moveTo>
                    <a:pt x="23" y="7"/>
                  </a:moveTo>
                  <a:lnTo>
                    <a:pt x="23" y="7"/>
                  </a:lnTo>
                  <a:lnTo>
                    <a:pt x="23" y="7"/>
                  </a:lnTo>
                  <a:close/>
                  <a:moveTo>
                    <a:pt x="23" y="7"/>
                  </a:moveTo>
                  <a:cubicBezTo>
                    <a:pt x="23" y="6"/>
                    <a:pt x="23" y="6"/>
                    <a:pt x="22" y="6"/>
                  </a:cubicBezTo>
                  <a:lnTo>
                    <a:pt x="22" y="4"/>
                  </a:lnTo>
                  <a:cubicBezTo>
                    <a:pt x="24" y="4"/>
                    <a:pt x="24" y="6"/>
                    <a:pt x="24" y="7"/>
                  </a:cubicBezTo>
                  <a:lnTo>
                    <a:pt x="23"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 name="Freeform 51">
              <a:extLst>
                <a:ext uri="{FF2B5EF4-FFF2-40B4-BE49-F238E27FC236}">
                  <a16:creationId xmlns:a16="http://schemas.microsoft.com/office/drawing/2014/main" id="{63B0C26F-B9F0-A942-C28E-2B9EDDF1C9EE}"/>
                </a:ext>
              </a:extLst>
            </p:cNvPr>
            <p:cNvSpPr>
              <a:spLocks/>
            </p:cNvSpPr>
            <p:nvPr/>
          </p:nvSpPr>
          <p:spPr bwMode="auto">
            <a:xfrm>
              <a:off x="2204" y="1805"/>
              <a:ext cx="101" cy="95"/>
            </a:xfrm>
            <a:custGeom>
              <a:avLst/>
              <a:gdLst>
                <a:gd name="T0" fmla="*/ 16 w 18"/>
                <a:gd name="T1" fmla="*/ 8 h 17"/>
                <a:gd name="T2" fmla="*/ 7 w 18"/>
                <a:gd name="T3" fmla="*/ 1 h 17"/>
                <a:gd name="T4" fmla="*/ 1 w 18"/>
                <a:gd name="T5" fmla="*/ 9 h 17"/>
                <a:gd name="T6" fmla="*/ 12 w 18"/>
                <a:gd name="T7" fmla="*/ 16 h 17"/>
                <a:gd name="T8" fmla="*/ 15 w 18"/>
                <a:gd name="T9" fmla="*/ 12 h 17"/>
                <a:gd name="T10" fmla="*/ 16 w 18"/>
                <a:gd name="T11" fmla="*/ 8 h 17"/>
              </a:gdLst>
              <a:ahLst/>
              <a:cxnLst>
                <a:cxn ang="0">
                  <a:pos x="T0" y="T1"/>
                </a:cxn>
                <a:cxn ang="0">
                  <a:pos x="T2" y="T3"/>
                </a:cxn>
                <a:cxn ang="0">
                  <a:pos x="T4" y="T5"/>
                </a:cxn>
                <a:cxn ang="0">
                  <a:pos x="T6" y="T7"/>
                </a:cxn>
                <a:cxn ang="0">
                  <a:pos x="T8" y="T9"/>
                </a:cxn>
                <a:cxn ang="0">
                  <a:pos x="T10" y="T11"/>
                </a:cxn>
              </a:cxnLst>
              <a:rect l="0" t="0" r="r" b="b"/>
              <a:pathLst>
                <a:path w="18" h="17">
                  <a:moveTo>
                    <a:pt x="16" y="8"/>
                  </a:moveTo>
                  <a:cubicBezTo>
                    <a:pt x="14" y="5"/>
                    <a:pt x="11" y="0"/>
                    <a:pt x="7" y="1"/>
                  </a:cubicBezTo>
                  <a:cubicBezTo>
                    <a:pt x="4" y="2"/>
                    <a:pt x="0" y="6"/>
                    <a:pt x="1" y="9"/>
                  </a:cubicBezTo>
                  <a:cubicBezTo>
                    <a:pt x="3" y="13"/>
                    <a:pt x="8" y="17"/>
                    <a:pt x="12" y="16"/>
                  </a:cubicBezTo>
                  <a:cubicBezTo>
                    <a:pt x="13" y="15"/>
                    <a:pt x="14" y="13"/>
                    <a:pt x="15" y="12"/>
                  </a:cubicBezTo>
                  <a:cubicBezTo>
                    <a:pt x="16" y="10"/>
                    <a:pt x="18" y="9"/>
                    <a:pt x="16"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 name="Freeform 52">
              <a:extLst>
                <a:ext uri="{FF2B5EF4-FFF2-40B4-BE49-F238E27FC236}">
                  <a16:creationId xmlns:a16="http://schemas.microsoft.com/office/drawing/2014/main" id="{885CF134-60E6-08DF-161D-D619FCAB583D}"/>
                </a:ext>
              </a:extLst>
            </p:cNvPr>
            <p:cNvSpPr>
              <a:spLocks noEditPoints="1"/>
            </p:cNvSpPr>
            <p:nvPr/>
          </p:nvSpPr>
          <p:spPr bwMode="auto">
            <a:xfrm>
              <a:off x="2204" y="1805"/>
              <a:ext cx="101" cy="95"/>
            </a:xfrm>
            <a:custGeom>
              <a:avLst/>
              <a:gdLst>
                <a:gd name="T0" fmla="*/ 17 w 18"/>
                <a:gd name="T1" fmla="*/ 7 h 17"/>
                <a:gd name="T2" fmla="*/ 16 w 18"/>
                <a:gd name="T3" fmla="*/ 8 h 17"/>
                <a:gd name="T4" fmla="*/ 16 w 18"/>
                <a:gd name="T5" fmla="*/ 8 h 17"/>
                <a:gd name="T6" fmla="*/ 17 w 18"/>
                <a:gd name="T7" fmla="*/ 7 h 17"/>
                <a:gd name="T8" fmla="*/ 7 w 18"/>
                <a:gd name="T9" fmla="*/ 2 h 17"/>
                <a:gd name="T10" fmla="*/ 15 w 18"/>
                <a:gd name="T11" fmla="*/ 7 h 17"/>
                <a:gd name="T12" fmla="*/ 7 w 18"/>
                <a:gd name="T13" fmla="*/ 1 h 17"/>
                <a:gd name="T14" fmla="*/ 7 w 18"/>
                <a:gd name="T15" fmla="*/ 2 h 17"/>
                <a:gd name="T16" fmla="*/ 7 w 18"/>
                <a:gd name="T17" fmla="*/ 2 h 17"/>
                <a:gd name="T18" fmla="*/ 7 w 18"/>
                <a:gd name="T19" fmla="*/ 2 h 17"/>
                <a:gd name="T20" fmla="*/ 3 w 18"/>
                <a:gd name="T21" fmla="*/ 5 h 17"/>
                <a:gd name="T22" fmla="*/ 7 w 18"/>
                <a:gd name="T23" fmla="*/ 2 h 17"/>
                <a:gd name="T24" fmla="*/ 1 w 18"/>
                <a:gd name="T25" fmla="*/ 9 h 17"/>
                <a:gd name="T26" fmla="*/ 1 w 18"/>
                <a:gd name="T27" fmla="*/ 9 h 17"/>
                <a:gd name="T28" fmla="*/ 2 w 18"/>
                <a:gd name="T29" fmla="*/ 9 h 17"/>
                <a:gd name="T30" fmla="*/ 1 w 18"/>
                <a:gd name="T31" fmla="*/ 9 h 17"/>
                <a:gd name="T32" fmla="*/ 2 w 18"/>
                <a:gd name="T33" fmla="*/ 9 h 17"/>
                <a:gd name="T34" fmla="*/ 2 w 18"/>
                <a:gd name="T35" fmla="*/ 9 h 17"/>
                <a:gd name="T36" fmla="*/ 1 w 18"/>
                <a:gd name="T37" fmla="*/ 9 h 17"/>
                <a:gd name="T38" fmla="*/ 1 w 18"/>
                <a:gd name="T39" fmla="*/ 9 h 17"/>
                <a:gd name="T40" fmla="*/ 6 w 18"/>
                <a:gd name="T41" fmla="*/ 14 h 17"/>
                <a:gd name="T42" fmla="*/ 2 w 18"/>
                <a:gd name="T43" fmla="*/ 9 h 17"/>
                <a:gd name="T44" fmla="*/ 13 w 18"/>
                <a:gd name="T45" fmla="*/ 16 h 17"/>
                <a:gd name="T46" fmla="*/ 13 w 18"/>
                <a:gd name="T47" fmla="*/ 16 h 17"/>
                <a:gd name="T48" fmla="*/ 13 w 18"/>
                <a:gd name="T49" fmla="*/ 16 h 17"/>
                <a:gd name="T50" fmla="*/ 13 w 18"/>
                <a:gd name="T51" fmla="*/ 16 h 17"/>
                <a:gd name="T52" fmla="*/ 12 w 18"/>
                <a:gd name="T53" fmla="*/ 15 h 17"/>
                <a:gd name="T54" fmla="*/ 12 w 18"/>
                <a:gd name="T55" fmla="*/ 15 h 17"/>
                <a:gd name="T56" fmla="*/ 13 w 18"/>
                <a:gd name="T57" fmla="*/ 16 h 17"/>
                <a:gd name="T58" fmla="*/ 13 w 18"/>
                <a:gd name="T59" fmla="*/ 16 h 17"/>
                <a:gd name="T60" fmla="*/ 13 w 18"/>
                <a:gd name="T61" fmla="*/ 16 h 17"/>
                <a:gd name="T62" fmla="*/ 15 w 18"/>
                <a:gd name="T63" fmla="*/ 13 h 17"/>
                <a:gd name="T64" fmla="*/ 14 w 18"/>
                <a:gd name="T65" fmla="*/ 13 h 17"/>
                <a:gd name="T66" fmla="*/ 15 w 18"/>
                <a:gd name="T67" fmla="*/ 13 h 17"/>
                <a:gd name="T68" fmla="*/ 14 w 18"/>
                <a:gd name="T69" fmla="*/ 11 h 17"/>
                <a:gd name="T70" fmla="*/ 14 w 18"/>
                <a:gd name="T71" fmla="*/ 11 h 17"/>
                <a:gd name="T72" fmla="*/ 15 w 18"/>
                <a:gd name="T73" fmla="*/ 12 h 17"/>
                <a:gd name="T74" fmla="*/ 14 w 18"/>
                <a:gd name="T75" fmla="*/ 11 h 17"/>
                <a:gd name="T76" fmla="*/ 14 w 18"/>
                <a:gd name="T77" fmla="*/ 11 h 17"/>
                <a:gd name="T78" fmla="*/ 15 w 18"/>
                <a:gd name="T79" fmla="*/ 12 h 17"/>
                <a:gd name="T80" fmla="*/ 16 w 18"/>
                <a:gd name="T81" fmla="*/ 8 h 17"/>
                <a:gd name="T82" fmla="*/ 15 w 18"/>
                <a:gd name="T83" fmla="*/ 10 h 17"/>
                <a:gd name="T84" fmla="*/ 16 w 18"/>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7">
                  <a:moveTo>
                    <a:pt x="16" y="8"/>
                  </a:moveTo>
                  <a:lnTo>
                    <a:pt x="16" y="8"/>
                  </a:lnTo>
                  <a:lnTo>
                    <a:pt x="17" y="7"/>
                  </a:lnTo>
                  <a:lnTo>
                    <a:pt x="17" y="7"/>
                  </a:lnTo>
                  <a:lnTo>
                    <a:pt x="16" y="8"/>
                  </a:lnTo>
                  <a:close/>
                  <a:moveTo>
                    <a:pt x="16" y="8"/>
                  </a:moveTo>
                  <a:lnTo>
                    <a:pt x="16" y="8"/>
                  </a:lnTo>
                  <a:lnTo>
                    <a:pt x="16" y="8"/>
                  </a:lnTo>
                  <a:close/>
                  <a:moveTo>
                    <a:pt x="16" y="8"/>
                  </a:moveTo>
                  <a:cubicBezTo>
                    <a:pt x="16" y="8"/>
                    <a:pt x="15" y="7"/>
                    <a:pt x="15" y="7"/>
                  </a:cubicBezTo>
                  <a:lnTo>
                    <a:pt x="16" y="6"/>
                  </a:lnTo>
                  <a:cubicBezTo>
                    <a:pt x="16" y="7"/>
                    <a:pt x="17" y="7"/>
                    <a:pt x="17" y="7"/>
                  </a:cubicBezTo>
                  <a:lnTo>
                    <a:pt x="16" y="8"/>
                  </a:lnTo>
                  <a:close/>
                  <a:moveTo>
                    <a:pt x="15" y="7"/>
                  </a:moveTo>
                  <a:cubicBezTo>
                    <a:pt x="13" y="4"/>
                    <a:pt x="10" y="1"/>
                    <a:pt x="7" y="2"/>
                  </a:cubicBezTo>
                  <a:lnTo>
                    <a:pt x="6" y="1"/>
                  </a:lnTo>
                  <a:cubicBezTo>
                    <a:pt x="11" y="0"/>
                    <a:pt x="13" y="3"/>
                    <a:pt x="16" y="6"/>
                  </a:cubicBezTo>
                  <a:lnTo>
                    <a:pt x="15" y="7"/>
                  </a:lnTo>
                  <a:close/>
                  <a:moveTo>
                    <a:pt x="6" y="1"/>
                  </a:moveTo>
                  <a:lnTo>
                    <a:pt x="6" y="1"/>
                  </a:lnTo>
                  <a:lnTo>
                    <a:pt x="7" y="1"/>
                  </a:lnTo>
                  <a:lnTo>
                    <a:pt x="6" y="1"/>
                  </a:lnTo>
                  <a:close/>
                  <a:moveTo>
                    <a:pt x="7" y="2"/>
                  </a:moveTo>
                  <a:lnTo>
                    <a:pt x="7" y="2"/>
                  </a:lnTo>
                  <a:lnTo>
                    <a:pt x="6" y="1"/>
                  </a:lnTo>
                  <a:lnTo>
                    <a:pt x="6" y="1"/>
                  </a:lnTo>
                  <a:lnTo>
                    <a:pt x="7" y="2"/>
                  </a:lnTo>
                  <a:close/>
                  <a:moveTo>
                    <a:pt x="6" y="1"/>
                  </a:moveTo>
                  <a:lnTo>
                    <a:pt x="6" y="1"/>
                  </a:lnTo>
                  <a:lnTo>
                    <a:pt x="7" y="2"/>
                  </a:lnTo>
                  <a:lnTo>
                    <a:pt x="6" y="1"/>
                  </a:lnTo>
                  <a:close/>
                  <a:moveTo>
                    <a:pt x="7" y="2"/>
                  </a:moveTo>
                  <a:cubicBezTo>
                    <a:pt x="5" y="3"/>
                    <a:pt x="4" y="4"/>
                    <a:pt x="3" y="5"/>
                  </a:cubicBezTo>
                  <a:lnTo>
                    <a:pt x="2" y="4"/>
                  </a:lnTo>
                  <a:cubicBezTo>
                    <a:pt x="3" y="3"/>
                    <a:pt x="5" y="1"/>
                    <a:pt x="6" y="1"/>
                  </a:cubicBezTo>
                  <a:lnTo>
                    <a:pt x="7" y="2"/>
                  </a:lnTo>
                  <a:close/>
                  <a:moveTo>
                    <a:pt x="3" y="5"/>
                  </a:moveTo>
                  <a:cubicBezTo>
                    <a:pt x="2" y="6"/>
                    <a:pt x="1" y="8"/>
                    <a:pt x="2" y="9"/>
                  </a:cubicBezTo>
                  <a:lnTo>
                    <a:pt x="1" y="9"/>
                  </a:lnTo>
                  <a:cubicBezTo>
                    <a:pt x="0" y="8"/>
                    <a:pt x="1" y="6"/>
                    <a:pt x="2" y="4"/>
                  </a:cubicBezTo>
                  <a:lnTo>
                    <a:pt x="3" y="5"/>
                  </a:lnTo>
                  <a:close/>
                  <a:moveTo>
                    <a:pt x="1" y="9"/>
                  </a:moveTo>
                  <a:lnTo>
                    <a:pt x="1" y="9"/>
                  </a:lnTo>
                  <a:lnTo>
                    <a:pt x="1" y="9"/>
                  </a:lnTo>
                  <a:close/>
                  <a:moveTo>
                    <a:pt x="2" y="9"/>
                  </a:moveTo>
                  <a:lnTo>
                    <a:pt x="2" y="9"/>
                  </a:lnTo>
                  <a:lnTo>
                    <a:pt x="1" y="9"/>
                  </a:lnTo>
                  <a:lnTo>
                    <a:pt x="1" y="9"/>
                  </a:lnTo>
                  <a:lnTo>
                    <a:pt x="2" y="9"/>
                  </a:lnTo>
                  <a:close/>
                  <a:moveTo>
                    <a:pt x="2" y="9"/>
                  </a:moveTo>
                  <a:lnTo>
                    <a:pt x="2" y="9"/>
                  </a:lnTo>
                  <a:lnTo>
                    <a:pt x="1" y="9"/>
                  </a:lnTo>
                  <a:lnTo>
                    <a:pt x="2" y="9"/>
                  </a:lnTo>
                  <a:close/>
                  <a:moveTo>
                    <a:pt x="2" y="9"/>
                  </a:moveTo>
                  <a:lnTo>
                    <a:pt x="2" y="9"/>
                  </a:lnTo>
                  <a:lnTo>
                    <a:pt x="1" y="9"/>
                  </a:lnTo>
                  <a:lnTo>
                    <a:pt x="1" y="9"/>
                  </a:lnTo>
                  <a:lnTo>
                    <a:pt x="2" y="9"/>
                  </a:lnTo>
                  <a:close/>
                  <a:moveTo>
                    <a:pt x="1" y="9"/>
                  </a:moveTo>
                  <a:lnTo>
                    <a:pt x="1" y="9"/>
                  </a:lnTo>
                  <a:lnTo>
                    <a:pt x="1" y="9"/>
                  </a:lnTo>
                  <a:close/>
                  <a:moveTo>
                    <a:pt x="2" y="9"/>
                  </a:moveTo>
                  <a:cubicBezTo>
                    <a:pt x="3" y="11"/>
                    <a:pt x="4" y="13"/>
                    <a:pt x="6" y="14"/>
                  </a:cubicBezTo>
                  <a:lnTo>
                    <a:pt x="5" y="15"/>
                  </a:lnTo>
                  <a:cubicBezTo>
                    <a:pt x="3" y="14"/>
                    <a:pt x="1" y="12"/>
                    <a:pt x="1" y="9"/>
                  </a:cubicBezTo>
                  <a:lnTo>
                    <a:pt x="2" y="9"/>
                  </a:lnTo>
                  <a:close/>
                  <a:moveTo>
                    <a:pt x="6" y="14"/>
                  </a:moveTo>
                  <a:cubicBezTo>
                    <a:pt x="8" y="15"/>
                    <a:pt x="10" y="16"/>
                    <a:pt x="12" y="15"/>
                  </a:cubicBezTo>
                  <a:lnTo>
                    <a:pt x="13" y="16"/>
                  </a:lnTo>
                  <a:cubicBezTo>
                    <a:pt x="10" y="17"/>
                    <a:pt x="7" y="16"/>
                    <a:pt x="5" y="15"/>
                  </a:cubicBezTo>
                  <a:lnTo>
                    <a:pt x="6" y="14"/>
                  </a:lnTo>
                  <a:close/>
                  <a:moveTo>
                    <a:pt x="13" y="16"/>
                  </a:moveTo>
                  <a:lnTo>
                    <a:pt x="13" y="16"/>
                  </a:lnTo>
                  <a:lnTo>
                    <a:pt x="12" y="16"/>
                  </a:lnTo>
                  <a:lnTo>
                    <a:pt x="13" y="16"/>
                  </a:lnTo>
                  <a:close/>
                  <a:moveTo>
                    <a:pt x="12" y="15"/>
                  </a:moveTo>
                  <a:lnTo>
                    <a:pt x="12" y="15"/>
                  </a:lnTo>
                  <a:lnTo>
                    <a:pt x="13" y="16"/>
                  </a:lnTo>
                  <a:lnTo>
                    <a:pt x="13" y="16"/>
                  </a:lnTo>
                  <a:lnTo>
                    <a:pt x="12" y="15"/>
                  </a:lnTo>
                  <a:close/>
                  <a:moveTo>
                    <a:pt x="12" y="15"/>
                  </a:moveTo>
                  <a:lnTo>
                    <a:pt x="12" y="15"/>
                  </a:lnTo>
                  <a:lnTo>
                    <a:pt x="12" y="16"/>
                  </a:lnTo>
                  <a:lnTo>
                    <a:pt x="12" y="15"/>
                  </a:lnTo>
                  <a:close/>
                  <a:moveTo>
                    <a:pt x="12" y="15"/>
                  </a:moveTo>
                  <a:lnTo>
                    <a:pt x="12" y="15"/>
                  </a:lnTo>
                  <a:lnTo>
                    <a:pt x="13" y="16"/>
                  </a:lnTo>
                  <a:lnTo>
                    <a:pt x="13" y="16"/>
                  </a:lnTo>
                  <a:lnTo>
                    <a:pt x="12" y="15"/>
                  </a:lnTo>
                  <a:close/>
                  <a:moveTo>
                    <a:pt x="13" y="16"/>
                  </a:moveTo>
                  <a:lnTo>
                    <a:pt x="13" y="16"/>
                  </a:lnTo>
                  <a:lnTo>
                    <a:pt x="12" y="16"/>
                  </a:lnTo>
                  <a:lnTo>
                    <a:pt x="13" y="16"/>
                  </a:lnTo>
                  <a:close/>
                  <a:moveTo>
                    <a:pt x="12" y="15"/>
                  </a:moveTo>
                  <a:cubicBezTo>
                    <a:pt x="13" y="15"/>
                    <a:pt x="13" y="14"/>
                    <a:pt x="14" y="13"/>
                  </a:cubicBezTo>
                  <a:lnTo>
                    <a:pt x="15" y="13"/>
                  </a:lnTo>
                  <a:cubicBezTo>
                    <a:pt x="14" y="14"/>
                    <a:pt x="13" y="16"/>
                    <a:pt x="13" y="16"/>
                  </a:cubicBezTo>
                  <a:lnTo>
                    <a:pt x="12" y="15"/>
                  </a:lnTo>
                  <a:close/>
                  <a:moveTo>
                    <a:pt x="14" y="13"/>
                  </a:moveTo>
                  <a:cubicBezTo>
                    <a:pt x="14" y="12"/>
                    <a:pt x="14" y="12"/>
                    <a:pt x="14" y="11"/>
                  </a:cubicBezTo>
                  <a:lnTo>
                    <a:pt x="15" y="12"/>
                  </a:lnTo>
                  <a:cubicBezTo>
                    <a:pt x="15" y="12"/>
                    <a:pt x="15" y="13"/>
                    <a:pt x="15" y="13"/>
                  </a:cubicBezTo>
                  <a:lnTo>
                    <a:pt x="14" y="13"/>
                  </a:lnTo>
                  <a:close/>
                  <a:moveTo>
                    <a:pt x="14" y="11"/>
                  </a:moveTo>
                  <a:lnTo>
                    <a:pt x="14" y="11"/>
                  </a:lnTo>
                  <a:lnTo>
                    <a:pt x="15" y="12"/>
                  </a:lnTo>
                  <a:lnTo>
                    <a:pt x="14" y="11"/>
                  </a:lnTo>
                  <a:close/>
                  <a:moveTo>
                    <a:pt x="14" y="11"/>
                  </a:moveTo>
                  <a:lnTo>
                    <a:pt x="14" y="11"/>
                  </a:lnTo>
                  <a:lnTo>
                    <a:pt x="15" y="12"/>
                  </a:lnTo>
                  <a:lnTo>
                    <a:pt x="15" y="12"/>
                  </a:lnTo>
                  <a:lnTo>
                    <a:pt x="14" y="11"/>
                  </a:lnTo>
                  <a:close/>
                  <a:moveTo>
                    <a:pt x="14" y="11"/>
                  </a:moveTo>
                  <a:lnTo>
                    <a:pt x="14" y="11"/>
                  </a:lnTo>
                  <a:lnTo>
                    <a:pt x="15" y="12"/>
                  </a:lnTo>
                  <a:lnTo>
                    <a:pt x="14" y="11"/>
                  </a:lnTo>
                  <a:close/>
                  <a:moveTo>
                    <a:pt x="14" y="11"/>
                  </a:moveTo>
                  <a:cubicBezTo>
                    <a:pt x="15" y="11"/>
                    <a:pt x="15" y="10"/>
                    <a:pt x="15" y="10"/>
                  </a:cubicBezTo>
                  <a:lnTo>
                    <a:pt x="16" y="11"/>
                  </a:lnTo>
                  <a:cubicBezTo>
                    <a:pt x="16" y="11"/>
                    <a:pt x="16" y="12"/>
                    <a:pt x="15" y="12"/>
                  </a:cubicBezTo>
                  <a:lnTo>
                    <a:pt x="14" y="11"/>
                  </a:lnTo>
                  <a:close/>
                  <a:moveTo>
                    <a:pt x="15" y="10"/>
                  </a:moveTo>
                  <a:cubicBezTo>
                    <a:pt x="16" y="10"/>
                    <a:pt x="17" y="9"/>
                    <a:pt x="16" y="8"/>
                  </a:cubicBezTo>
                  <a:lnTo>
                    <a:pt x="17" y="7"/>
                  </a:lnTo>
                  <a:cubicBezTo>
                    <a:pt x="18" y="9"/>
                    <a:pt x="17" y="10"/>
                    <a:pt x="16" y="11"/>
                  </a:cubicBezTo>
                  <a:lnTo>
                    <a:pt x="15" y="10"/>
                  </a:lnTo>
                  <a:close/>
                  <a:moveTo>
                    <a:pt x="16" y="8"/>
                  </a:moveTo>
                  <a:lnTo>
                    <a:pt x="16" y="8"/>
                  </a:lnTo>
                  <a:lnTo>
                    <a:pt x="16"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 name="Freeform 53">
              <a:extLst>
                <a:ext uri="{FF2B5EF4-FFF2-40B4-BE49-F238E27FC236}">
                  <a16:creationId xmlns:a16="http://schemas.microsoft.com/office/drawing/2014/main" id="{0561CBFC-D54B-4593-1DED-1D25B46F1D03}"/>
                </a:ext>
              </a:extLst>
            </p:cNvPr>
            <p:cNvSpPr>
              <a:spLocks/>
            </p:cNvSpPr>
            <p:nvPr/>
          </p:nvSpPr>
          <p:spPr bwMode="auto">
            <a:xfrm>
              <a:off x="2282" y="1861"/>
              <a:ext cx="118" cy="106"/>
            </a:xfrm>
            <a:custGeom>
              <a:avLst/>
              <a:gdLst>
                <a:gd name="T0" fmla="*/ 17 w 21"/>
                <a:gd name="T1" fmla="*/ 6 h 19"/>
                <a:gd name="T2" fmla="*/ 5 w 21"/>
                <a:gd name="T3" fmla="*/ 1 h 19"/>
                <a:gd name="T4" fmla="*/ 1 w 21"/>
                <a:gd name="T5" fmla="*/ 8 h 19"/>
                <a:gd name="T6" fmla="*/ 21 w 21"/>
                <a:gd name="T7" fmla="*/ 19 h 19"/>
                <a:gd name="T8" fmla="*/ 18 w 21"/>
                <a:gd name="T9" fmla="*/ 10 h 19"/>
                <a:gd name="T10" fmla="*/ 17 w 21"/>
                <a:gd name="T11" fmla="*/ 6 h 19"/>
              </a:gdLst>
              <a:ahLst/>
              <a:cxnLst>
                <a:cxn ang="0">
                  <a:pos x="T0" y="T1"/>
                </a:cxn>
                <a:cxn ang="0">
                  <a:pos x="T2" y="T3"/>
                </a:cxn>
                <a:cxn ang="0">
                  <a:pos x="T4" y="T5"/>
                </a:cxn>
                <a:cxn ang="0">
                  <a:pos x="T6" y="T7"/>
                </a:cxn>
                <a:cxn ang="0">
                  <a:pos x="T8" y="T9"/>
                </a:cxn>
                <a:cxn ang="0">
                  <a:pos x="T10" y="T11"/>
                </a:cxn>
              </a:cxnLst>
              <a:rect l="0" t="0" r="r" b="b"/>
              <a:pathLst>
                <a:path w="21" h="19">
                  <a:moveTo>
                    <a:pt x="17" y="6"/>
                  </a:moveTo>
                  <a:cubicBezTo>
                    <a:pt x="14" y="3"/>
                    <a:pt x="9" y="0"/>
                    <a:pt x="5" y="1"/>
                  </a:cubicBezTo>
                  <a:cubicBezTo>
                    <a:pt x="3" y="2"/>
                    <a:pt x="0" y="5"/>
                    <a:pt x="1" y="8"/>
                  </a:cubicBezTo>
                  <a:cubicBezTo>
                    <a:pt x="3" y="16"/>
                    <a:pt x="13" y="19"/>
                    <a:pt x="21" y="19"/>
                  </a:cubicBezTo>
                  <a:cubicBezTo>
                    <a:pt x="21" y="15"/>
                    <a:pt x="18" y="13"/>
                    <a:pt x="18" y="10"/>
                  </a:cubicBezTo>
                  <a:cubicBezTo>
                    <a:pt x="17" y="9"/>
                    <a:pt x="18" y="7"/>
                    <a:pt x="1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 name="Freeform 54">
              <a:extLst>
                <a:ext uri="{FF2B5EF4-FFF2-40B4-BE49-F238E27FC236}">
                  <a16:creationId xmlns:a16="http://schemas.microsoft.com/office/drawing/2014/main" id="{CA7C2C3E-AA4F-8062-B4E7-8D6E4C9D713B}"/>
                </a:ext>
              </a:extLst>
            </p:cNvPr>
            <p:cNvSpPr>
              <a:spLocks noEditPoints="1"/>
            </p:cNvSpPr>
            <p:nvPr/>
          </p:nvSpPr>
          <p:spPr bwMode="auto">
            <a:xfrm>
              <a:off x="2277" y="1861"/>
              <a:ext cx="128" cy="112"/>
            </a:xfrm>
            <a:custGeom>
              <a:avLst/>
              <a:gdLst>
                <a:gd name="T0" fmla="*/ 18 w 23"/>
                <a:gd name="T1" fmla="*/ 7 h 20"/>
                <a:gd name="T2" fmla="*/ 19 w 23"/>
                <a:gd name="T3" fmla="*/ 6 h 20"/>
                <a:gd name="T4" fmla="*/ 19 w 23"/>
                <a:gd name="T5" fmla="*/ 6 h 20"/>
                <a:gd name="T6" fmla="*/ 18 w 23"/>
                <a:gd name="T7" fmla="*/ 6 h 20"/>
                <a:gd name="T8" fmla="*/ 18 w 23"/>
                <a:gd name="T9" fmla="*/ 7 h 20"/>
                <a:gd name="T10" fmla="*/ 17 w 23"/>
                <a:gd name="T11" fmla="*/ 4 h 20"/>
                <a:gd name="T12" fmla="*/ 18 w 23"/>
                <a:gd name="T13" fmla="*/ 7 h 20"/>
                <a:gd name="T14" fmla="*/ 15 w 23"/>
                <a:gd name="T15" fmla="*/ 4 h 20"/>
                <a:gd name="T16" fmla="*/ 17 w 23"/>
                <a:gd name="T17" fmla="*/ 4 h 20"/>
                <a:gd name="T18" fmla="*/ 15 w 23"/>
                <a:gd name="T19" fmla="*/ 4 h 20"/>
                <a:gd name="T20" fmla="*/ 6 w 23"/>
                <a:gd name="T21" fmla="*/ 1 h 20"/>
                <a:gd name="T22" fmla="*/ 15 w 23"/>
                <a:gd name="T23" fmla="*/ 4 h 20"/>
                <a:gd name="T24" fmla="*/ 6 w 23"/>
                <a:gd name="T25" fmla="*/ 2 h 20"/>
                <a:gd name="T26" fmla="*/ 6 w 23"/>
                <a:gd name="T27" fmla="*/ 2 h 20"/>
                <a:gd name="T28" fmla="*/ 6 w 23"/>
                <a:gd name="T29" fmla="*/ 2 h 20"/>
                <a:gd name="T30" fmla="*/ 6 w 23"/>
                <a:gd name="T31" fmla="*/ 1 h 20"/>
                <a:gd name="T32" fmla="*/ 6 w 23"/>
                <a:gd name="T33" fmla="*/ 2 h 20"/>
                <a:gd name="T34" fmla="*/ 6 w 23"/>
                <a:gd name="T35" fmla="*/ 1 h 20"/>
                <a:gd name="T36" fmla="*/ 6 w 23"/>
                <a:gd name="T37" fmla="*/ 2 h 20"/>
                <a:gd name="T38" fmla="*/ 2 w 23"/>
                <a:gd name="T39" fmla="*/ 4 h 20"/>
                <a:gd name="T40" fmla="*/ 6 w 23"/>
                <a:gd name="T41" fmla="*/ 2 h 20"/>
                <a:gd name="T42" fmla="*/ 2 w 23"/>
                <a:gd name="T43" fmla="*/ 8 h 20"/>
                <a:gd name="T44" fmla="*/ 2 w 23"/>
                <a:gd name="T45" fmla="*/ 4 h 20"/>
                <a:gd name="T46" fmla="*/ 2 w 23"/>
                <a:gd name="T47" fmla="*/ 8 h 20"/>
                <a:gd name="T48" fmla="*/ 1 w 23"/>
                <a:gd name="T49" fmla="*/ 8 h 20"/>
                <a:gd name="T50" fmla="*/ 2 w 23"/>
                <a:gd name="T51" fmla="*/ 8 h 20"/>
                <a:gd name="T52" fmla="*/ 1 w 23"/>
                <a:gd name="T53" fmla="*/ 8 h 20"/>
                <a:gd name="T54" fmla="*/ 1 w 23"/>
                <a:gd name="T55" fmla="*/ 8 h 20"/>
                <a:gd name="T56" fmla="*/ 2 w 23"/>
                <a:gd name="T57" fmla="*/ 8 h 20"/>
                <a:gd name="T58" fmla="*/ 1 w 23"/>
                <a:gd name="T59" fmla="*/ 8 h 20"/>
                <a:gd name="T60" fmla="*/ 1 w 23"/>
                <a:gd name="T61" fmla="*/ 8 h 20"/>
                <a:gd name="T62" fmla="*/ 2 w 23"/>
                <a:gd name="T63" fmla="*/ 8 h 20"/>
                <a:gd name="T64" fmla="*/ 2 w 23"/>
                <a:gd name="T65" fmla="*/ 8 h 20"/>
                <a:gd name="T66" fmla="*/ 3 w 23"/>
                <a:gd name="T67" fmla="*/ 11 h 20"/>
                <a:gd name="T68" fmla="*/ 2 w 23"/>
                <a:gd name="T69" fmla="*/ 8 h 20"/>
                <a:gd name="T70" fmla="*/ 6 w 23"/>
                <a:gd name="T71" fmla="*/ 13 h 20"/>
                <a:gd name="T72" fmla="*/ 3 w 23"/>
                <a:gd name="T73" fmla="*/ 11 h 20"/>
                <a:gd name="T74" fmla="*/ 6 w 23"/>
                <a:gd name="T75" fmla="*/ 13 h 20"/>
                <a:gd name="T76" fmla="*/ 23 w 23"/>
                <a:gd name="T77" fmla="*/ 19 h 20"/>
                <a:gd name="T78" fmla="*/ 6 w 23"/>
                <a:gd name="T79" fmla="*/ 13 h 20"/>
                <a:gd name="T80" fmla="*/ 23 w 23"/>
                <a:gd name="T81" fmla="*/ 19 h 20"/>
                <a:gd name="T82" fmla="*/ 22 w 23"/>
                <a:gd name="T83" fmla="*/ 19 h 20"/>
                <a:gd name="T84" fmla="*/ 22 w 23"/>
                <a:gd name="T85" fmla="*/ 19 h 20"/>
                <a:gd name="T86" fmla="*/ 21 w 23"/>
                <a:gd name="T87" fmla="*/ 14 h 20"/>
                <a:gd name="T88" fmla="*/ 22 w 23"/>
                <a:gd name="T89" fmla="*/ 19 h 20"/>
                <a:gd name="T90" fmla="*/ 18 w 23"/>
                <a:gd name="T91" fmla="*/ 10 h 20"/>
                <a:gd name="T92" fmla="*/ 21 w 23"/>
                <a:gd name="T93" fmla="*/ 14 h 20"/>
                <a:gd name="T94" fmla="*/ 19 w 23"/>
                <a:gd name="T95" fmla="*/ 10 h 20"/>
                <a:gd name="T96" fmla="*/ 19 w 23"/>
                <a:gd name="T97" fmla="*/ 10 h 20"/>
                <a:gd name="T98" fmla="*/ 18 w 23"/>
                <a:gd name="T99" fmla="*/ 10 h 20"/>
                <a:gd name="T100" fmla="*/ 19 w 23"/>
                <a:gd name="T101" fmla="*/ 10 h 20"/>
                <a:gd name="T102" fmla="*/ 18 w 23"/>
                <a:gd name="T103" fmla="*/ 10 h 20"/>
                <a:gd name="T104" fmla="*/ 19 w 23"/>
                <a:gd name="T105" fmla="*/ 10 h 20"/>
                <a:gd name="T106" fmla="*/ 18 w 23"/>
                <a:gd name="T107" fmla="*/ 10 h 20"/>
                <a:gd name="T108" fmla="*/ 19 w 23"/>
                <a:gd name="T109" fmla="*/ 9 h 20"/>
                <a:gd name="T110" fmla="*/ 18 w 23"/>
                <a:gd name="T111" fmla="*/ 10 h 20"/>
                <a:gd name="T112" fmla="*/ 18 w 23"/>
                <a:gd name="T113" fmla="*/ 7 h 20"/>
                <a:gd name="T114" fmla="*/ 19 w 23"/>
                <a:gd name="T115" fmla="*/ 9 h 20"/>
                <a:gd name="T116" fmla="*/ 18 w 23"/>
                <a:gd name="T117" fmla="*/ 7 h 20"/>
                <a:gd name="T118" fmla="*/ 18 w 23"/>
                <a:gd name="T119" fmla="*/ 7 h 20"/>
                <a:gd name="T120" fmla="*/ 18 w 23"/>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 h="20">
                  <a:moveTo>
                    <a:pt x="18" y="7"/>
                  </a:moveTo>
                  <a:lnTo>
                    <a:pt x="18" y="7"/>
                  </a:lnTo>
                  <a:lnTo>
                    <a:pt x="19" y="6"/>
                  </a:lnTo>
                  <a:lnTo>
                    <a:pt x="19" y="6"/>
                  </a:lnTo>
                  <a:lnTo>
                    <a:pt x="18" y="7"/>
                  </a:lnTo>
                  <a:close/>
                  <a:moveTo>
                    <a:pt x="19" y="6"/>
                  </a:moveTo>
                  <a:lnTo>
                    <a:pt x="19" y="6"/>
                  </a:lnTo>
                  <a:lnTo>
                    <a:pt x="18" y="6"/>
                  </a:lnTo>
                  <a:lnTo>
                    <a:pt x="19" y="6"/>
                  </a:lnTo>
                  <a:close/>
                  <a:moveTo>
                    <a:pt x="18" y="7"/>
                  </a:moveTo>
                  <a:cubicBezTo>
                    <a:pt x="17" y="6"/>
                    <a:pt x="17" y="6"/>
                    <a:pt x="16" y="5"/>
                  </a:cubicBezTo>
                  <a:lnTo>
                    <a:pt x="17" y="4"/>
                  </a:lnTo>
                  <a:cubicBezTo>
                    <a:pt x="18" y="5"/>
                    <a:pt x="18" y="5"/>
                    <a:pt x="19" y="6"/>
                  </a:cubicBezTo>
                  <a:lnTo>
                    <a:pt x="18" y="7"/>
                  </a:lnTo>
                  <a:close/>
                  <a:moveTo>
                    <a:pt x="16" y="5"/>
                  </a:moveTo>
                  <a:cubicBezTo>
                    <a:pt x="16" y="5"/>
                    <a:pt x="16" y="4"/>
                    <a:pt x="15" y="4"/>
                  </a:cubicBezTo>
                  <a:lnTo>
                    <a:pt x="16" y="3"/>
                  </a:lnTo>
                  <a:cubicBezTo>
                    <a:pt x="16" y="3"/>
                    <a:pt x="17" y="4"/>
                    <a:pt x="17" y="4"/>
                  </a:cubicBezTo>
                  <a:lnTo>
                    <a:pt x="16" y="5"/>
                  </a:lnTo>
                  <a:close/>
                  <a:moveTo>
                    <a:pt x="15" y="4"/>
                  </a:moveTo>
                  <a:cubicBezTo>
                    <a:pt x="12" y="2"/>
                    <a:pt x="9" y="1"/>
                    <a:pt x="6" y="2"/>
                  </a:cubicBezTo>
                  <a:lnTo>
                    <a:pt x="6" y="1"/>
                  </a:lnTo>
                  <a:cubicBezTo>
                    <a:pt x="9" y="0"/>
                    <a:pt x="13" y="1"/>
                    <a:pt x="16" y="3"/>
                  </a:cubicBezTo>
                  <a:lnTo>
                    <a:pt x="15" y="4"/>
                  </a:lnTo>
                  <a:close/>
                  <a:moveTo>
                    <a:pt x="6" y="2"/>
                  </a:moveTo>
                  <a:lnTo>
                    <a:pt x="6" y="2"/>
                  </a:lnTo>
                  <a:lnTo>
                    <a:pt x="6" y="1"/>
                  </a:lnTo>
                  <a:lnTo>
                    <a:pt x="6" y="2"/>
                  </a:lnTo>
                  <a:close/>
                  <a:moveTo>
                    <a:pt x="6" y="2"/>
                  </a:moveTo>
                  <a:cubicBezTo>
                    <a:pt x="6" y="2"/>
                    <a:pt x="6" y="2"/>
                    <a:pt x="6" y="2"/>
                  </a:cubicBezTo>
                  <a:lnTo>
                    <a:pt x="6" y="1"/>
                  </a:lnTo>
                  <a:cubicBezTo>
                    <a:pt x="6" y="1"/>
                    <a:pt x="6" y="1"/>
                    <a:pt x="6" y="1"/>
                  </a:cubicBezTo>
                  <a:lnTo>
                    <a:pt x="6" y="2"/>
                  </a:lnTo>
                  <a:close/>
                  <a:moveTo>
                    <a:pt x="6" y="2"/>
                  </a:moveTo>
                  <a:lnTo>
                    <a:pt x="6" y="2"/>
                  </a:lnTo>
                  <a:lnTo>
                    <a:pt x="6" y="1"/>
                  </a:lnTo>
                  <a:lnTo>
                    <a:pt x="6" y="2"/>
                  </a:lnTo>
                  <a:close/>
                  <a:moveTo>
                    <a:pt x="6" y="2"/>
                  </a:moveTo>
                  <a:cubicBezTo>
                    <a:pt x="5" y="2"/>
                    <a:pt x="4" y="3"/>
                    <a:pt x="3" y="4"/>
                  </a:cubicBezTo>
                  <a:lnTo>
                    <a:pt x="2" y="4"/>
                  </a:lnTo>
                  <a:cubicBezTo>
                    <a:pt x="3" y="2"/>
                    <a:pt x="4" y="1"/>
                    <a:pt x="6" y="1"/>
                  </a:cubicBezTo>
                  <a:lnTo>
                    <a:pt x="6" y="2"/>
                  </a:lnTo>
                  <a:close/>
                  <a:moveTo>
                    <a:pt x="3" y="4"/>
                  </a:moveTo>
                  <a:cubicBezTo>
                    <a:pt x="2" y="5"/>
                    <a:pt x="2" y="7"/>
                    <a:pt x="2" y="8"/>
                  </a:cubicBezTo>
                  <a:lnTo>
                    <a:pt x="1" y="8"/>
                  </a:lnTo>
                  <a:cubicBezTo>
                    <a:pt x="0" y="7"/>
                    <a:pt x="1" y="5"/>
                    <a:pt x="2" y="4"/>
                  </a:cubicBezTo>
                  <a:lnTo>
                    <a:pt x="3" y="4"/>
                  </a:lnTo>
                  <a:close/>
                  <a:moveTo>
                    <a:pt x="2" y="8"/>
                  </a:moveTo>
                  <a:lnTo>
                    <a:pt x="2" y="8"/>
                  </a:lnTo>
                  <a:lnTo>
                    <a:pt x="1" y="8"/>
                  </a:lnTo>
                  <a:cubicBezTo>
                    <a:pt x="1" y="8"/>
                    <a:pt x="1" y="8"/>
                    <a:pt x="1" y="8"/>
                  </a:cubicBezTo>
                  <a:lnTo>
                    <a:pt x="2" y="8"/>
                  </a:lnTo>
                  <a:close/>
                  <a:moveTo>
                    <a:pt x="1" y="8"/>
                  </a:moveTo>
                  <a:lnTo>
                    <a:pt x="1" y="8"/>
                  </a:lnTo>
                  <a:lnTo>
                    <a:pt x="2" y="8"/>
                  </a:lnTo>
                  <a:lnTo>
                    <a:pt x="1" y="8"/>
                  </a:lnTo>
                  <a:close/>
                  <a:moveTo>
                    <a:pt x="2" y="8"/>
                  </a:moveTo>
                  <a:lnTo>
                    <a:pt x="2" y="8"/>
                  </a:lnTo>
                  <a:lnTo>
                    <a:pt x="1" y="8"/>
                  </a:lnTo>
                  <a:lnTo>
                    <a:pt x="1" y="8"/>
                  </a:lnTo>
                  <a:lnTo>
                    <a:pt x="2" y="8"/>
                  </a:lnTo>
                  <a:close/>
                  <a:moveTo>
                    <a:pt x="1" y="8"/>
                  </a:moveTo>
                  <a:lnTo>
                    <a:pt x="1" y="8"/>
                  </a:lnTo>
                  <a:lnTo>
                    <a:pt x="2" y="8"/>
                  </a:lnTo>
                  <a:lnTo>
                    <a:pt x="1" y="8"/>
                  </a:lnTo>
                  <a:close/>
                  <a:moveTo>
                    <a:pt x="2" y="8"/>
                  </a:moveTo>
                  <a:cubicBezTo>
                    <a:pt x="3" y="9"/>
                    <a:pt x="3" y="10"/>
                    <a:pt x="4" y="11"/>
                  </a:cubicBezTo>
                  <a:lnTo>
                    <a:pt x="3" y="11"/>
                  </a:lnTo>
                  <a:cubicBezTo>
                    <a:pt x="2" y="11"/>
                    <a:pt x="1" y="9"/>
                    <a:pt x="1" y="8"/>
                  </a:cubicBezTo>
                  <a:lnTo>
                    <a:pt x="2" y="8"/>
                  </a:lnTo>
                  <a:close/>
                  <a:moveTo>
                    <a:pt x="4" y="11"/>
                  </a:moveTo>
                  <a:cubicBezTo>
                    <a:pt x="4" y="12"/>
                    <a:pt x="5" y="12"/>
                    <a:pt x="6" y="13"/>
                  </a:cubicBezTo>
                  <a:lnTo>
                    <a:pt x="5" y="14"/>
                  </a:lnTo>
                  <a:cubicBezTo>
                    <a:pt x="4" y="13"/>
                    <a:pt x="3" y="12"/>
                    <a:pt x="3" y="11"/>
                  </a:cubicBezTo>
                  <a:lnTo>
                    <a:pt x="4" y="11"/>
                  </a:lnTo>
                  <a:close/>
                  <a:moveTo>
                    <a:pt x="6" y="13"/>
                  </a:moveTo>
                  <a:cubicBezTo>
                    <a:pt x="10" y="17"/>
                    <a:pt x="17" y="18"/>
                    <a:pt x="22" y="18"/>
                  </a:cubicBezTo>
                  <a:lnTo>
                    <a:pt x="23" y="19"/>
                  </a:lnTo>
                  <a:cubicBezTo>
                    <a:pt x="16" y="20"/>
                    <a:pt x="9" y="18"/>
                    <a:pt x="5" y="14"/>
                  </a:cubicBezTo>
                  <a:lnTo>
                    <a:pt x="6" y="13"/>
                  </a:lnTo>
                  <a:close/>
                  <a:moveTo>
                    <a:pt x="23" y="18"/>
                  </a:moveTo>
                  <a:lnTo>
                    <a:pt x="23" y="19"/>
                  </a:lnTo>
                  <a:lnTo>
                    <a:pt x="23" y="19"/>
                  </a:lnTo>
                  <a:lnTo>
                    <a:pt x="22" y="19"/>
                  </a:lnTo>
                  <a:lnTo>
                    <a:pt x="23" y="18"/>
                  </a:lnTo>
                  <a:close/>
                  <a:moveTo>
                    <a:pt x="22" y="19"/>
                  </a:moveTo>
                  <a:cubicBezTo>
                    <a:pt x="22" y="17"/>
                    <a:pt x="21" y="16"/>
                    <a:pt x="20" y="15"/>
                  </a:cubicBezTo>
                  <a:lnTo>
                    <a:pt x="21" y="14"/>
                  </a:lnTo>
                  <a:cubicBezTo>
                    <a:pt x="22" y="16"/>
                    <a:pt x="23" y="17"/>
                    <a:pt x="23" y="18"/>
                  </a:cubicBezTo>
                  <a:lnTo>
                    <a:pt x="22" y="19"/>
                  </a:lnTo>
                  <a:close/>
                  <a:moveTo>
                    <a:pt x="20" y="15"/>
                  </a:moveTo>
                  <a:cubicBezTo>
                    <a:pt x="19" y="14"/>
                    <a:pt x="18" y="12"/>
                    <a:pt x="18" y="10"/>
                  </a:cubicBezTo>
                  <a:lnTo>
                    <a:pt x="19" y="10"/>
                  </a:lnTo>
                  <a:cubicBezTo>
                    <a:pt x="19" y="12"/>
                    <a:pt x="20" y="13"/>
                    <a:pt x="21" y="14"/>
                  </a:cubicBezTo>
                  <a:lnTo>
                    <a:pt x="20" y="15"/>
                  </a:lnTo>
                  <a:close/>
                  <a:moveTo>
                    <a:pt x="19" y="10"/>
                  </a:moveTo>
                  <a:lnTo>
                    <a:pt x="19" y="10"/>
                  </a:lnTo>
                  <a:lnTo>
                    <a:pt x="19" y="10"/>
                  </a:lnTo>
                  <a:close/>
                  <a:moveTo>
                    <a:pt x="18" y="10"/>
                  </a:moveTo>
                  <a:lnTo>
                    <a:pt x="18" y="10"/>
                  </a:lnTo>
                  <a:lnTo>
                    <a:pt x="19" y="10"/>
                  </a:lnTo>
                  <a:lnTo>
                    <a:pt x="19" y="10"/>
                  </a:lnTo>
                  <a:lnTo>
                    <a:pt x="18" y="10"/>
                  </a:lnTo>
                  <a:close/>
                  <a:moveTo>
                    <a:pt x="18" y="10"/>
                  </a:moveTo>
                  <a:lnTo>
                    <a:pt x="18" y="10"/>
                  </a:lnTo>
                  <a:lnTo>
                    <a:pt x="19" y="10"/>
                  </a:lnTo>
                  <a:lnTo>
                    <a:pt x="18" y="10"/>
                  </a:lnTo>
                  <a:close/>
                  <a:moveTo>
                    <a:pt x="18" y="10"/>
                  </a:moveTo>
                  <a:cubicBezTo>
                    <a:pt x="18" y="10"/>
                    <a:pt x="18" y="9"/>
                    <a:pt x="18" y="9"/>
                  </a:cubicBezTo>
                  <a:lnTo>
                    <a:pt x="19" y="9"/>
                  </a:lnTo>
                  <a:cubicBezTo>
                    <a:pt x="19" y="9"/>
                    <a:pt x="19" y="10"/>
                    <a:pt x="19" y="10"/>
                  </a:cubicBezTo>
                  <a:lnTo>
                    <a:pt x="18" y="10"/>
                  </a:lnTo>
                  <a:close/>
                  <a:moveTo>
                    <a:pt x="18" y="9"/>
                  </a:moveTo>
                  <a:cubicBezTo>
                    <a:pt x="18" y="8"/>
                    <a:pt x="18" y="7"/>
                    <a:pt x="18" y="7"/>
                  </a:cubicBezTo>
                  <a:lnTo>
                    <a:pt x="19" y="6"/>
                  </a:lnTo>
                  <a:cubicBezTo>
                    <a:pt x="20" y="6"/>
                    <a:pt x="19" y="8"/>
                    <a:pt x="19" y="9"/>
                  </a:cubicBezTo>
                  <a:lnTo>
                    <a:pt x="18" y="9"/>
                  </a:lnTo>
                  <a:close/>
                  <a:moveTo>
                    <a:pt x="18" y="7"/>
                  </a:moveTo>
                  <a:lnTo>
                    <a:pt x="18" y="7"/>
                  </a:lnTo>
                  <a:lnTo>
                    <a:pt x="18" y="7"/>
                  </a:lnTo>
                  <a:lnTo>
                    <a:pt x="18" y="6"/>
                  </a:lnTo>
                  <a:lnTo>
                    <a:pt x="18"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 name="Freeform 55">
              <a:extLst>
                <a:ext uri="{FF2B5EF4-FFF2-40B4-BE49-F238E27FC236}">
                  <a16:creationId xmlns:a16="http://schemas.microsoft.com/office/drawing/2014/main" id="{7DD165D5-E280-8997-9E87-58C0C30F0701}"/>
                </a:ext>
              </a:extLst>
            </p:cNvPr>
            <p:cNvSpPr>
              <a:spLocks noEditPoints="1"/>
            </p:cNvSpPr>
            <p:nvPr/>
          </p:nvSpPr>
          <p:spPr bwMode="auto">
            <a:xfrm>
              <a:off x="2349" y="1771"/>
              <a:ext cx="118" cy="135"/>
            </a:xfrm>
            <a:custGeom>
              <a:avLst/>
              <a:gdLst>
                <a:gd name="T0" fmla="*/ 16 w 21"/>
                <a:gd name="T1" fmla="*/ 4 h 24"/>
                <a:gd name="T2" fmla="*/ 19 w 21"/>
                <a:gd name="T3" fmla="*/ 6 h 24"/>
                <a:gd name="T4" fmla="*/ 16 w 21"/>
                <a:gd name="T5" fmla="*/ 4 h 24"/>
                <a:gd name="T6" fmla="*/ 14 w 21"/>
                <a:gd name="T7" fmla="*/ 1 h 24"/>
                <a:gd name="T8" fmla="*/ 16 w 21"/>
                <a:gd name="T9" fmla="*/ 4 h 24"/>
                <a:gd name="T10" fmla="*/ 10 w 21"/>
                <a:gd name="T11" fmla="*/ 4 h 24"/>
                <a:gd name="T12" fmla="*/ 14 w 21"/>
                <a:gd name="T13" fmla="*/ 1 h 24"/>
                <a:gd name="T14" fmla="*/ 10 w 21"/>
                <a:gd name="T15" fmla="*/ 4 h 24"/>
                <a:gd name="T16" fmla="*/ 8 w 21"/>
                <a:gd name="T17" fmla="*/ 4 h 24"/>
                <a:gd name="T18" fmla="*/ 10 w 21"/>
                <a:gd name="T19" fmla="*/ 4 h 24"/>
                <a:gd name="T20" fmla="*/ 9 w 21"/>
                <a:gd name="T21" fmla="*/ 5 h 24"/>
                <a:gd name="T22" fmla="*/ 9 w 21"/>
                <a:gd name="T23" fmla="*/ 5 h 24"/>
                <a:gd name="T24" fmla="*/ 5 w 21"/>
                <a:gd name="T25" fmla="*/ 10 h 24"/>
                <a:gd name="T26" fmla="*/ 8 w 21"/>
                <a:gd name="T27" fmla="*/ 4 h 24"/>
                <a:gd name="T28" fmla="*/ 5 w 21"/>
                <a:gd name="T29" fmla="*/ 10 h 24"/>
                <a:gd name="T30" fmla="*/ 0 w 21"/>
                <a:gd name="T31" fmla="*/ 14 h 24"/>
                <a:gd name="T32" fmla="*/ 5 w 21"/>
                <a:gd name="T33" fmla="*/ 10 h 24"/>
                <a:gd name="T34" fmla="*/ 0 w 21"/>
                <a:gd name="T35" fmla="*/ 14 h 24"/>
                <a:gd name="T36" fmla="*/ 0 w 21"/>
                <a:gd name="T37" fmla="*/ 14 h 24"/>
                <a:gd name="T38" fmla="*/ 1 w 21"/>
                <a:gd name="T39" fmla="*/ 15 h 24"/>
                <a:gd name="T40" fmla="*/ 0 w 21"/>
                <a:gd name="T41" fmla="*/ 14 h 24"/>
                <a:gd name="T42" fmla="*/ 1 w 21"/>
                <a:gd name="T43" fmla="*/ 15 h 24"/>
                <a:gd name="T44" fmla="*/ 0 w 21"/>
                <a:gd name="T45" fmla="*/ 15 h 24"/>
                <a:gd name="T46" fmla="*/ 1 w 21"/>
                <a:gd name="T47" fmla="*/ 15 h 24"/>
                <a:gd name="T48" fmla="*/ 1 w 21"/>
                <a:gd name="T49" fmla="*/ 15 h 24"/>
                <a:gd name="T50" fmla="*/ 0 w 21"/>
                <a:gd name="T51" fmla="*/ 15 h 24"/>
                <a:gd name="T52" fmla="*/ 0 w 21"/>
                <a:gd name="T53" fmla="*/ 16 h 24"/>
                <a:gd name="T54" fmla="*/ 1 w 21"/>
                <a:gd name="T55" fmla="*/ 16 h 24"/>
                <a:gd name="T56" fmla="*/ 1 w 21"/>
                <a:gd name="T57" fmla="*/ 15 h 24"/>
                <a:gd name="T58" fmla="*/ 1 w 21"/>
                <a:gd name="T59" fmla="*/ 17 h 24"/>
                <a:gd name="T60" fmla="*/ 1 w 21"/>
                <a:gd name="T61" fmla="*/ 15 h 24"/>
                <a:gd name="T62" fmla="*/ 2 w 21"/>
                <a:gd name="T63" fmla="*/ 16 h 24"/>
                <a:gd name="T64" fmla="*/ 2 w 21"/>
                <a:gd name="T65" fmla="*/ 16 h 24"/>
                <a:gd name="T66" fmla="*/ 7 w 21"/>
                <a:gd name="T67" fmla="*/ 19 h 24"/>
                <a:gd name="T68" fmla="*/ 1 w 21"/>
                <a:gd name="T69" fmla="*/ 17 h 24"/>
                <a:gd name="T70" fmla="*/ 7 w 21"/>
                <a:gd name="T71" fmla="*/ 19 h 24"/>
                <a:gd name="T72" fmla="*/ 15 w 21"/>
                <a:gd name="T73" fmla="*/ 24 h 24"/>
                <a:gd name="T74" fmla="*/ 7 w 21"/>
                <a:gd name="T75" fmla="*/ 19 h 24"/>
                <a:gd name="T76" fmla="*/ 15 w 21"/>
                <a:gd name="T77" fmla="*/ 23 h 24"/>
                <a:gd name="T78" fmla="*/ 15 w 21"/>
                <a:gd name="T79" fmla="*/ 23 h 24"/>
                <a:gd name="T80" fmla="*/ 21 w 21"/>
                <a:gd name="T81" fmla="*/ 16 h 24"/>
                <a:gd name="T82" fmla="*/ 15 w 21"/>
                <a:gd name="T83" fmla="*/ 23 h 24"/>
                <a:gd name="T84" fmla="*/ 20 w 21"/>
                <a:gd name="T85" fmla="*/ 15 h 24"/>
                <a:gd name="T86" fmla="*/ 21 w 21"/>
                <a:gd name="T87" fmla="*/ 16 h 24"/>
                <a:gd name="T88" fmla="*/ 20 w 21"/>
                <a:gd name="T89" fmla="*/ 15 h 24"/>
                <a:gd name="T90" fmla="*/ 21 w 21"/>
                <a:gd name="T91" fmla="*/ 15 h 24"/>
                <a:gd name="T92" fmla="*/ 20 w 21"/>
                <a:gd name="T93" fmla="*/ 15 h 24"/>
                <a:gd name="T94" fmla="*/ 21 w 21"/>
                <a:gd name="T95" fmla="*/ 15 h 24"/>
                <a:gd name="T96" fmla="*/ 20 w 21"/>
                <a:gd name="T97" fmla="*/ 15 h 24"/>
                <a:gd name="T98" fmla="*/ 20 w 21"/>
                <a:gd name="T99" fmla="*/ 14 h 24"/>
                <a:gd name="T100" fmla="*/ 21 w 21"/>
                <a:gd name="T101" fmla="*/ 15 h 24"/>
                <a:gd name="T102" fmla="*/ 20 w 21"/>
                <a:gd name="T103" fmla="*/ 14 h 24"/>
                <a:gd name="T104" fmla="*/ 21 w 21"/>
                <a:gd name="T105" fmla="*/ 13 h 24"/>
                <a:gd name="T106" fmla="*/ 20 w 21"/>
                <a:gd name="T107" fmla="*/ 14 h 24"/>
                <a:gd name="T108" fmla="*/ 18 w 21"/>
                <a:gd name="T109" fmla="*/ 6 h 24"/>
                <a:gd name="T110" fmla="*/ 21 w 21"/>
                <a:gd name="T11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24">
                  <a:moveTo>
                    <a:pt x="18" y="6"/>
                  </a:moveTo>
                  <a:cubicBezTo>
                    <a:pt x="18" y="5"/>
                    <a:pt x="17" y="4"/>
                    <a:pt x="16" y="4"/>
                  </a:cubicBezTo>
                  <a:lnTo>
                    <a:pt x="17" y="3"/>
                  </a:lnTo>
                  <a:cubicBezTo>
                    <a:pt x="18" y="3"/>
                    <a:pt x="19" y="4"/>
                    <a:pt x="19" y="6"/>
                  </a:cubicBezTo>
                  <a:lnTo>
                    <a:pt x="18" y="6"/>
                  </a:lnTo>
                  <a:close/>
                  <a:moveTo>
                    <a:pt x="16" y="4"/>
                  </a:moveTo>
                  <a:cubicBezTo>
                    <a:pt x="16" y="3"/>
                    <a:pt x="15" y="3"/>
                    <a:pt x="14" y="2"/>
                  </a:cubicBezTo>
                  <a:lnTo>
                    <a:pt x="14" y="1"/>
                  </a:lnTo>
                  <a:cubicBezTo>
                    <a:pt x="15" y="1"/>
                    <a:pt x="16" y="2"/>
                    <a:pt x="17" y="3"/>
                  </a:cubicBezTo>
                  <a:lnTo>
                    <a:pt x="16" y="4"/>
                  </a:lnTo>
                  <a:close/>
                  <a:moveTo>
                    <a:pt x="14" y="2"/>
                  </a:moveTo>
                  <a:cubicBezTo>
                    <a:pt x="13" y="2"/>
                    <a:pt x="11" y="3"/>
                    <a:pt x="10" y="4"/>
                  </a:cubicBezTo>
                  <a:lnTo>
                    <a:pt x="9" y="3"/>
                  </a:lnTo>
                  <a:cubicBezTo>
                    <a:pt x="11" y="2"/>
                    <a:pt x="12" y="0"/>
                    <a:pt x="14" y="1"/>
                  </a:cubicBezTo>
                  <a:lnTo>
                    <a:pt x="14" y="2"/>
                  </a:lnTo>
                  <a:close/>
                  <a:moveTo>
                    <a:pt x="10" y="4"/>
                  </a:moveTo>
                  <a:cubicBezTo>
                    <a:pt x="10" y="4"/>
                    <a:pt x="9" y="5"/>
                    <a:pt x="9" y="5"/>
                  </a:cubicBezTo>
                  <a:lnTo>
                    <a:pt x="8" y="4"/>
                  </a:lnTo>
                  <a:cubicBezTo>
                    <a:pt x="8" y="4"/>
                    <a:pt x="9" y="3"/>
                    <a:pt x="9" y="3"/>
                  </a:cubicBezTo>
                  <a:lnTo>
                    <a:pt x="10" y="4"/>
                  </a:lnTo>
                  <a:close/>
                  <a:moveTo>
                    <a:pt x="9" y="5"/>
                  </a:moveTo>
                  <a:lnTo>
                    <a:pt x="9" y="5"/>
                  </a:lnTo>
                  <a:lnTo>
                    <a:pt x="8" y="5"/>
                  </a:lnTo>
                  <a:lnTo>
                    <a:pt x="9" y="5"/>
                  </a:lnTo>
                  <a:close/>
                  <a:moveTo>
                    <a:pt x="9" y="5"/>
                  </a:moveTo>
                  <a:cubicBezTo>
                    <a:pt x="7" y="7"/>
                    <a:pt x="6" y="8"/>
                    <a:pt x="5" y="10"/>
                  </a:cubicBezTo>
                  <a:lnTo>
                    <a:pt x="3" y="9"/>
                  </a:lnTo>
                  <a:cubicBezTo>
                    <a:pt x="5" y="7"/>
                    <a:pt x="6" y="6"/>
                    <a:pt x="8" y="4"/>
                  </a:cubicBezTo>
                  <a:lnTo>
                    <a:pt x="9" y="5"/>
                  </a:lnTo>
                  <a:close/>
                  <a:moveTo>
                    <a:pt x="5" y="10"/>
                  </a:moveTo>
                  <a:cubicBezTo>
                    <a:pt x="4" y="12"/>
                    <a:pt x="3" y="13"/>
                    <a:pt x="1" y="15"/>
                  </a:cubicBezTo>
                  <a:lnTo>
                    <a:pt x="0" y="14"/>
                  </a:lnTo>
                  <a:cubicBezTo>
                    <a:pt x="2" y="12"/>
                    <a:pt x="3" y="11"/>
                    <a:pt x="3" y="9"/>
                  </a:cubicBezTo>
                  <a:lnTo>
                    <a:pt x="5" y="10"/>
                  </a:lnTo>
                  <a:close/>
                  <a:moveTo>
                    <a:pt x="0" y="14"/>
                  </a:moveTo>
                  <a:lnTo>
                    <a:pt x="0" y="14"/>
                  </a:lnTo>
                  <a:lnTo>
                    <a:pt x="1" y="14"/>
                  </a:lnTo>
                  <a:lnTo>
                    <a:pt x="0" y="14"/>
                  </a:lnTo>
                  <a:close/>
                  <a:moveTo>
                    <a:pt x="1" y="15"/>
                  </a:moveTo>
                  <a:cubicBezTo>
                    <a:pt x="1" y="15"/>
                    <a:pt x="1" y="15"/>
                    <a:pt x="1" y="15"/>
                  </a:cubicBezTo>
                  <a:lnTo>
                    <a:pt x="0" y="14"/>
                  </a:lnTo>
                  <a:cubicBezTo>
                    <a:pt x="0" y="14"/>
                    <a:pt x="0" y="14"/>
                    <a:pt x="0" y="14"/>
                  </a:cubicBezTo>
                  <a:lnTo>
                    <a:pt x="1" y="15"/>
                  </a:lnTo>
                  <a:close/>
                  <a:moveTo>
                    <a:pt x="1" y="15"/>
                  </a:moveTo>
                  <a:cubicBezTo>
                    <a:pt x="1" y="15"/>
                    <a:pt x="1" y="15"/>
                    <a:pt x="1" y="15"/>
                  </a:cubicBezTo>
                  <a:lnTo>
                    <a:pt x="0" y="15"/>
                  </a:lnTo>
                  <a:cubicBezTo>
                    <a:pt x="0" y="15"/>
                    <a:pt x="0" y="15"/>
                    <a:pt x="0" y="14"/>
                  </a:cubicBezTo>
                  <a:lnTo>
                    <a:pt x="1" y="15"/>
                  </a:lnTo>
                  <a:close/>
                  <a:moveTo>
                    <a:pt x="1" y="15"/>
                  </a:moveTo>
                  <a:cubicBezTo>
                    <a:pt x="1" y="15"/>
                    <a:pt x="1" y="15"/>
                    <a:pt x="1" y="15"/>
                  </a:cubicBezTo>
                  <a:lnTo>
                    <a:pt x="0" y="16"/>
                  </a:lnTo>
                  <a:cubicBezTo>
                    <a:pt x="0" y="16"/>
                    <a:pt x="0" y="16"/>
                    <a:pt x="0" y="15"/>
                  </a:cubicBezTo>
                  <a:lnTo>
                    <a:pt x="1" y="15"/>
                  </a:lnTo>
                  <a:close/>
                  <a:moveTo>
                    <a:pt x="0" y="16"/>
                  </a:moveTo>
                  <a:lnTo>
                    <a:pt x="0" y="16"/>
                  </a:lnTo>
                  <a:lnTo>
                    <a:pt x="1" y="16"/>
                  </a:lnTo>
                  <a:lnTo>
                    <a:pt x="0" y="16"/>
                  </a:lnTo>
                  <a:close/>
                  <a:moveTo>
                    <a:pt x="1" y="15"/>
                  </a:moveTo>
                  <a:cubicBezTo>
                    <a:pt x="2" y="15"/>
                    <a:pt x="2" y="16"/>
                    <a:pt x="2" y="16"/>
                  </a:cubicBezTo>
                  <a:lnTo>
                    <a:pt x="1" y="17"/>
                  </a:lnTo>
                  <a:cubicBezTo>
                    <a:pt x="1" y="17"/>
                    <a:pt x="1" y="17"/>
                    <a:pt x="0" y="16"/>
                  </a:cubicBezTo>
                  <a:lnTo>
                    <a:pt x="1" y="15"/>
                  </a:lnTo>
                  <a:close/>
                  <a:moveTo>
                    <a:pt x="2" y="16"/>
                  </a:moveTo>
                  <a:lnTo>
                    <a:pt x="2" y="16"/>
                  </a:lnTo>
                  <a:lnTo>
                    <a:pt x="2" y="16"/>
                  </a:lnTo>
                  <a:lnTo>
                    <a:pt x="2" y="16"/>
                  </a:lnTo>
                  <a:close/>
                  <a:moveTo>
                    <a:pt x="2" y="16"/>
                  </a:moveTo>
                  <a:cubicBezTo>
                    <a:pt x="4" y="17"/>
                    <a:pt x="5" y="18"/>
                    <a:pt x="7" y="19"/>
                  </a:cubicBezTo>
                  <a:lnTo>
                    <a:pt x="6" y="20"/>
                  </a:lnTo>
                  <a:cubicBezTo>
                    <a:pt x="5" y="19"/>
                    <a:pt x="3" y="18"/>
                    <a:pt x="1" y="17"/>
                  </a:cubicBezTo>
                  <a:lnTo>
                    <a:pt x="2" y="16"/>
                  </a:lnTo>
                  <a:close/>
                  <a:moveTo>
                    <a:pt x="7" y="19"/>
                  </a:moveTo>
                  <a:cubicBezTo>
                    <a:pt x="9" y="21"/>
                    <a:pt x="12" y="22"/>
                    <a:pt x="15" y="23"/>
                  </a:cubicBezTo>
                  <a:lnTo>
                    <a:pt x="15" y="24"/>
                  </a:lnTo>
                  <a:cubicBezTo>
                    <a:pt x="11" y="24"/>
                    <a:pt x="9" y="22"/>
                    <a:pt x="6" y="20"/>
                  </a:cubicBezTo>
                  <a:lnTo>
                    <a:pt x="7" y="19"/>
                  </a:lnTo>
                  <a:close/>
                  <a:moveTo>
                    <a:pt x="15" y="23"/>
                  </a:moveTo>
                  <a:lnTo>
                    <a:pt x="15" y="23"/>
                  </a:lnTo>
                  <a:lnTo>
                    <a:pt x="15" y="23"/>
                  </a:lnTo>
                  <a:close/>
                  <a:moveTo>
                    <a:pt x="15" y="23"/>
                  </a:moveTo>
                  <a:cubicBezTo>
                    <a:pt x="18" y="23"/>
                    <a:pt x="19" y="19"/>
                    <a:pt x="20" y="16"/>
                  </a:cubicBezTo>
                  <a:lnTo>
                    <a:pt x="21" y="16"/>
                  </a:lnTo>
                  <a:cubicBezTo>
                    <a:pt x="20" y="20"/>
                    <a:pt x="19" y="24"/>
                    <a:pt x="15" y="24"/>
                  </a:cubicBezTo>
                  <a:lnTo>
                    <a:pt x="15" y="23"/>
                  </a:lnTo>
                  <a:close/>
                  <a:moveTo>
                    <a:pt x="20" y="16"/>
                  </a:moveTo>
                  <a:cubicBezTo>
                    <a:pt x="20" y="16"/>
                    <a:pt x="20" y="15"/>
                    <a:pt x="20" y="15"/>
                  </a:cubicBezTo>
                  <a:lnTo>
                    <a:pt x="21" y="15"/>
                  </a:lnTo>
                  <a:cubicBezTo>
                    <a:pt x="21" y="15"/>
                    <a:pt x="21" y="16"/>
                    <a:pt x="21" y="16"/>
                  </a:cubicBezTo>
                  <a:lnTo>
                    <a:pt x="20" y="16"/>
                  </a:lnTo>
                  <a:close/>
                  <a:moveTo>
                    <a:pt x="20" y="15"/>
                  </a:moveTo>
                  <a:lnTo>
                    <a:pt x="20" y="15"/>
                  </a:lnTo>
                  <a:lnTo>
                    <a:pt x="21" y="15"/>
                  </a:lnTo>
                  <a:lnTo>
                    <a:pt x="20" y="15"/>
                  </a:lnTo>
                  <a:close/>
                  <a:moveTo>
                    <a:pt x="20" y="15"/>
                  </a:moveTo>
                  <a:lnTo>
                    <a:pt x="20" y="15"/>
                  </a:lnTo>
                  <a:lnTo>
                    <a:pt x="21" y="15"/>
                  </a:lnTo>
                  <a:lnTo>
                    <a:pt x="21" y="15"/>
                  </a:lnTo>
                  <a:lnTo>
                    <a:pt x="20" y="15"/>
                  </a:lnTo>
                  <a:close/>
                  <a:moveTo>
                    <a:pt x="20" y="15"/>
                  </a:moveTo>
                  <a:cubicBezTo>
                    <a:pt x="20" y="14"/>
                    <a:pt x="20" y="14"/>
                    <a:pt x="20" y="14"/>
                  </a:cubicBezTo>
                  <a:lnTo>
                    <a:pt x="21" y="14"/>
                  </a:lnTo>
                  <a:cubicBezTo>
                    <a:pt x="21" y="14"/>
                    <a:pt x="21" y="15"/>
                    <a:pt x="21" y="15"/>
                  </a:cubicBezTo>
                  <a:lnTo>
                    <a:pt x="20" y="15"/>
                  </a:lnTo>
                  <a:close/>
                  <a:moveTo>
                    <a:pt x="20" y="14"/>
                  </a:moveTo>
                  <a:cubicBezTo>
                    <a:pt x="20" y="13"/>
                    <a:pt x="20" y="13"/>
                    <a:pt x="20" y="13"/>
                  </a:cubicBezTo>
                  <a:lnTo>
                    <a:pt x="21" y="13"/>
                  </a:lnTo>
                  <a:cubicBezTo>
                    <a:pt x="21" y="13"/>
                    <a:pt x="21" y="13"/>
                    <a:pt x="21" y="14"/>
                  </a:cubicBezTo>
                  <a:lnTo>
                    <a:pt x="20" y="14"/>
                  </a:lnTo>
                  <a:close/>
                  <a:moveTo>
                    <a:pt x="20" y="13"/>
                  </a:moveTo>
                  <a:cubicBezTo>
                    <a:pt x="20" y="11"/>
                    <a:pt x="19" y="8"/>
                    <a:pt x="18" y="6"/>
                  </a:cubicBezTo>
                  <a:lnTo>
                    <a:pt x="19" y="6"/>
                  </a:lnTo>
                  <a:cubicBezTo>
                    <a:pt x="20" y="7"/>
                    <a:pt x="21" y="10"/>
                    <a:pt x="21" y="13"/>
                  </a:cubicBezTo>
                  <a:lnTo>
                    <a:pt x="20" y="1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 name="Freeform 56">
              <a:extLst>
                <a:ext uri="{FF2B5EF4-FFF2-40B4-BE49-F238E27FC236}">
                  <a16:creationId xmlns:a16="http://schemas.microsoft.com/office/drawing/2014/main" id="{9A65C507-7A9C-FB3C-27A0-385EF02A15A6}"/>
                </a:ext>
              </a:extLst>
            </p:cNvPr>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 name="Freeform 57">
              <a:extLst>
                <a:ext uri="{FF2B5EF4-FFF2-40B4-BE49-F238E27FC236}">
                  <a16:creationId xmlns:a16="http://schemas.microsoft.com/office/drawing/2014/main" id="{1CA28F54-79C9-1B0F-5BD2-F3607A0AA0E8}"/>
                </a:ext>
              </a:extLst>
            </p:cNvPr>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1" name="Freeform 58">
              <a:extLst>
                <a:ext uri="{FF2B5EF4-FFF2-40B4-BE49-F238E27FC236}">
                  <a16:creationId xmlns:a16="http://schemas.microsoft.com/office/drawing/2014/main" id="{6DE1B0B3-B5C0-D516-9A41-59532E25DABC}"/>
                </a:ext>
              </a:extLst>
            </p:cNvPr>
            <p:cNvSpPr>
              <a:spLocks noEditPoints="1"/>
            </p:cNvSpPr>
            <p:nvPr/>
          </p:nvSpPr>
          <p:spPr bwMode="auto">
            <a:xfrm>
              <a:off x="2388" y="1894"/>
              <a:ext cx="140" cy="112"/>
            </a:xfrm>
            <a:custGeom>
              <a:avLst/>
              <a:gdLst>
                <a:gd name="T0" fmla="*/ 14 w 25"/>
                <a:gd name="T1" fmla="*/ 4 h 20"/>
                <a:gd name="T2" fmla="*/ 23 w 25"/>
                <a:gd name="T3" fmla="*/ 9 h 20"/>
                <a:gd name="T4" fmla="*/ 14 w 25"/>
                <a:gd name="T5" fmla="*/ 4 h 20"/>
                <a:gd name="T6" fmla="*/ 4 w 25"/>
                <a:gd name="T7" fmla="*/ 0 h 20"/>
                <a:gd name="T8" fmla="*/ 14 w 25"/>
                <a:gd name="T9" fmla="*/ 4 h 20"/>
                <a:gd name="T10" fmla="*/ 3 w 25"/>
                <a:gd name="T11" fmla="*/ 2 h 20"/>
                <a:gd name="T12" fmla="*/ 3 w 25"/>
                <a:gd name="T13" fmla="*/ 2 h 20"/>
                <a:gd name="T14" fmla="*/ 3 w 25"/>
                <a:gd name="T15" fmla="*/ 2 h 20"/>
                <a:gd name="T16" fmla="*/ 4 w 25"/>
                <a:gd name="T17" fmla="*/ 1 h 20"/>
                <a:gd name="T18" fmla="*/ 3 w 25"/>
                <a:gd name="T19" fmla="*/ 2 h 20"/>
                <a:gd name="T20" fmla="*/ 1 w 25"/>
                <a:gd name="T21" fmla="*/ 1 h 20"/>
                <a:gd name="T22" fmla="*/ 3 w 25"/>
                <a:gd name="T23" fmla="*/ 2 h 20"/>
                <a:gd name="T24" fmla="*/ 1 w 25"/>
                <a:gd name="T25" fmla="*/ 1 h 20"/>
                <a:gd name="T26" fmla="*/ 1 w 25"/>
                <a:gd name="T27" fmla="*/ 1 h 20"/>
                <a:gd name="T28" fmla="*/ 2 w 25"/>
                <a:gd name="T29" fmla="*/ 3 h 20"/>
                <a:gd name="T30" fmla="*/ 1 w 25"/>
                <a:gd name="T31" fmla="*/ 1 h 20"/>
                <a:gd name="T32" fmla="*/ 2 w 25"/>
                <a:gd name="T33" fmla="*/ 3 h 20"/>
                <a:gd name="T34" fmla="*/ 0 w 25"/>
                <a:gd name="T35" fmla="*/ 4 h 20"/>
                <a:gd name="T36" fmla="*/ 2 w 25"/>
                <a:gd name="T37" fmla="*/ 3 h 20"/>
                <a:gd name="T38" fmla="*/ 2 w 25"/>
                <a:gd name="T39" fmla="*/ 3 h 20"/>
                <a:gd name="T40" fmla="*/ 2 w 25"/>
                <a:gd name="T41" fmla="*/ 3 h 20"/>
                <a:gd name="T42" fmla="*/ 10 w 25"/>
                <a:gd name="T43" fmla="*/ 14 h 20"/>
                <a:gd name="T44" fmla="*/ 0 w 25"/>
                <a:gd name="T45" fmla="*/ 4 h 20"/>
                <a:gd name="T46" fmla="*/ 10 w 25"/>
                <a:gd name="T47" fmla="*/ 14 h 20"/>
                <a:gd name="T48" fmla="*/ 22 w 25"/>
                <a:gd name="T49" fmla="*/ 20 h 20"/>
                <a:gd name="T50" fmla="*/ 10 w 25"/>
                <a:gd name="T51" fmla="*/ 14 h 20"/>
                <a:gd name="T52" fmla="*/ 23 w 25"/>
                <a:gd name="T53" fmla="*/ 20 h 20"/>
                <a:gd name="T54" fmla="*/ 22 w 25"/>
                <a:gd name="T55" fmla="*/ 19 h 20"/>
                <a:gd name="T56" fmla="*/ 21 w 25"/>
                <a:gd name="T57" fmla="*/ 19 h 20"/>
                <a:gd name="T58" fmla="*/ 23 w 25"/>
                <a:gd name="T59" fmla="*/ 20 h 20"/>
                <a:gd name="T60" fmla="*/ 21 w 25"/>
                <a:gd name="T61" fmla="*/ 19 h 20"/>
                <a:gd name="T62" fmla="*/ 23 w 25"/>
                <a:gd name="T63" fmla="*/ 19 h 20"/>
                <a:gd name="T64" fmla="*/ 23 w 25"/>
                <a:gd name="T65" fmla="*/ 20 h 20"/>
                <a:gd name="T66" fmla="*/ 23 w 25"/>
                <a:gd name="T67" fmla="*/ 19 h 20"/>
                <a:gd name="T68" fmla="*/ 23 w 25"/>
                <a:gd name="T69" fmla="*/ 19 h 20"/>
                <a:gd name="T70" fmla="*/ 23 w 25"/>
                <a:gd name="T71" fmla="*/ 18 h 20"/>
                <a:gd name="T72" fmla="*/ 24 w 25"/>
                <a:gd name="T73" fmla="*/ 19 h 20"/>
                <a:gd name="T74" fmla="*/ 23 w 25"/>
                <a:gd name="T75" fmla="*/ 18 h 20"/>
                <a:gd name="T76" fmla="*/ 23 w 25"/>
                <a:gd name="T77" fmla="*/ 19 h 20"/>
                <a:gd name="T78" fmla="*/ 23 w 25"/>
                <a:gd name="T79" fmla="*/ 18 h 20"/>
                <a:gd name="T80" fmla="*/ 25 w 25"/>
                <a:gd name="T81" fmla="*/ 17 h 20"/>
                <a:gd name="T82" fmla="*/ 23 w 25"/>
                <a:gd name="T83" fmla="*/ 18 h 20"/>
                <a:gd name="T84" fmla="*/ 23 w 25"/>
                <a:gd name="T85" fmla="*/ 15 h 20"/>
                <a:gd name="T86" fmla="*/ 25 w 25"/>
                <a:gd name="T87" fmla="*/ 17 h 20"/>
                <a:gd name="T88" fmla="*/ 23 w 25"/>
                <a:gd name="T89" fmla="*/ 15 h 20"/>
                <a:gd name="T90" fmla="*/ 21 w 25"/>
                <a:gd name="T91" fmla="*/ 7 h 20"/>
                <a:gd name="T92" fmla="*/ 23 w 25"/>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0">
                  <a:moveTo>
                    <a:pt x="22" y="10"/>
                  </a:moveTo>
                  <a:cubicBezTo>
                    <a:pt x="20" y="7"/>
                    <a:pt x="17" y="5"/>
                    <a:pt x="14" y="4"/>
                  </a:cubicBezTo>
                  <a:lnTo>
                    <a:pt x="14" y="3"/>
                  </a:lnTo>
                  <a:cubicBezTo>
                    <a:pt x="18" y="4"/>
                    <a:pt x="21" y="6"/>
                    <a:pt x="23" y="9"/>
                  </a:cubicBezTo>
                  <a:lnTo>
                    <a:pt x="22" y="10"/>
                  </a:lnTo>
                  <a:close/>
                  <a:moveTo>
                    <a:pt x="14" y="4"/>
                  </a:moveTo>
                  <a:cubicBezTo>
                    <a:pt x="11" y="3"/>
                    <a:pt x="7" y="2"/>
                    <a:pt x="3" y="2"/>
                  </a:cubicBezTo>
                  <a:lnTo>
                    <a:pt x="4" y="0"/>
                  </a:lnTo>
                  <a:cubicBezTo>
                    <a:pt x="7" y="1"/>
                    <a:pt x="11" y="2"/>
                    <a:pt x="14" y="3"/>
                  </a:cubicBezTo>
                  <a:lnTo>
                    <a:pt x="14" y="4"/>
                  </a:lnTo>
                  <a:close/>
                  <a:moveTo>
                    <a:pt x="3" y="2"/>
                  </a:moveTo>
                  <a:lnTo>
                    <a:pt x="3" y="2"/>
                  </a:lnTo>
                  <a:lnTo>
                    <a:pt x="4" y="1"/>
                  </a:lnTo>
                  <a:lnTo>
                    <a:pt x="3" y="2"/>
                  </a:lnTo>
                  <a:close/>
                  <a:moveTo>
                    <a:pt x="3" y="2"/>
                  </a:moveTo>
                  <a:cubicBezTo>
                    <a:pt x="3" y="2"/>
                    <a:pt x="3" y="2"/>
                    <a:pt x="3" y="2"/>
                  </a:cubicBezTo>
                  <a:lnTo>
                    <a:pt x="2" y="1"/>
                  </a:lnTo>
                  <a:cubicBezTo>
                    <a:pt x="3" y="0"/>
                    <a:pt x="3" y="0"/>
                    <a:pt x="4" y="1"/>
                  </a:cubicBezTo>
                  <a:lnTo>
                    <a:pt x="3" y="2"/>
                  </a:lnTo>
                  <a:close/>
                  <a:moveTo>
                    <a:pt x="3" y="2"/>
                  </a:moveTo>
                  <a:cubicBezTo>
                    <a:pt x="2" y="2"/>
                    <a:pt x="2" y="2"/>
                    <a:pt x="2" y="2"/>
                  </a:cubicBezTo>
                  <a:lnTo>
                    <a:pt x="1" y="1"/>
                  </a:lnTo>
                  <a:cubicBezTo>
                    <a:pt x="1" y="1"/>
                    <a:pt x="2" y="1"/>
                    <a:pt x="2" y="1"/>
                  </a:cubicBezTo>
                  <a:lnTo>
                    <a:pt x="3" y="2"/>
                  </a:lnTo>
                  <a:close/>
                  <a:moveTo>
                    <a:pt x="1" y="1"/>
                  </a:moveTo>
                  <a:lnTo>
                    <a:pt x="1" y="1"/>
                  </a:lnTo>
                  <a:lnTo>
                    <a:pt x="2" y="2"/>
                  </a:lnTo>
                  <a:lnTo>
                    <a:pt x="1" y="1"/>
                  </a:lnTo>
                  <a:close/>
                  <a:moveTo>
                    <a:pt x="2" y="2"/>
                  </a:moveTo>
                  <a:cubicBezTo>
                    <a:pt x="2" y="2"/>
                    <a:pt x="2" y="3"/>
                    <a:pt x="2" y="3"/>
                  </a:cubicBezTo>
                  <a:lnTo>
                    <a:pt x="0" y="3"/>
                  </a:lnTo>
                  <a:cubicBezTo>
                    <a:pt x="0" y="2"/>
                    <a:pt x="1" y="2"/>
                    <a:pt x="1" y="1"/>
                  </a:cubicBezTo>
                  <a:lnTo>
                    <a:pt x="2" y="2"/>
                  </a:lnTo>
                  <a:close/>
                  <a:moveTo>
                    <a:pt x="2" y="3"/>
                  </a:moveTo>
                  <a:cubicBezTo>
                    <a:pt x="2" y="3"/>
                    <a:pt x="2" y="3"/>
                    <a:pt x="2" y="3"/>
                  </a:cubicBezTo>
                  <a:lnTo>
                    <a:pt x="0" y="4"/>
                  </a:lnTo>
                  <a:cubicBezTo>
                    <a:pt x="0" y="3"/>
                    <a:pt x="0" y="3"/>
                    <a:pt x="0" y="3"/>
                  </a:cubicBezTo>
                  <a:lnTo>
                    <a:pt x="2" y="3"/>
                  </a:lnTo>
                  <a:close/>
                  <a:moveTo>
                    <a:pt x="2" y="3"/>
                  </a:moveTo>
                  <a:lnTo>
                    <a:pt x="2" y="3"/>
                  </a:lnTo>
                  <a:lnTo>
                    <a:pt x="1" y="3"/>
                  </a:lnTo>
                  <a:lnTo>
                    <a:pt x="2" y="3"/>
                  </a:lnTo>
                  <a:close/>
                  <a:moveTo>
                    <a:pt x="2" y="3"/>
                  </a:moveTo>
                  <a:cubicBezTo>
                    <a:pt x="3" y="8"/>
                    <a:pt x="6" y="11"/>
                    <a:pt x="10" y="14"/>
                  </a:cubicBezTo>
                  <a:lnTo>
                    <a:pt x="9" y="15"/>
                  </a:lnTo>
                  <a:cubicBezTo>
                    <a:pt x="5" y="12"/>
                    <a:pt x="2" y="9"/>
                    <a:pt x="0" y="4"/>
                  </a:cubicBezTo>
                  <a:lnTo>
                    <a:pt x="2" y="3"/>
                  </a:lnTo>
                  <a:close/>
                  <a:moveTo>
                    <a:pt x="10" y="14"/>
                  </a:moveTo>
                  <a:cubicBezTo>
                    <a:pt x="13" y="16"/>
                    <a:pt x="18" y="18"/>
                    <a:pt x="22" y="19"/>
                  </a:cubicBezTo>
                  <a:lnTo>
                    <a:pt x="22" y="20"/>
                  </a:lnTo>
                  <a:cubicBezTo>
                    <a:pt x="17" y="19"/>
                    <a:pt x="13" y="17"/>
                    <a:pt x="9" y="15"/>
                  </a:cubicBezTo>
                  <a:lnTo>
                    <a:pt x="10" y="14"/>
                  </a:lnTo>
                  <a:close/>
                  <a:moveTo>
                    <a:pt x="23" y="20"/>
                  </a:moveTo>
                  <a:lnTo>
                    <a:pt x="23" y="20"/>
                  </a:lnTo>
                  <a:lnTo>
                    <a:pt x="22" y="20"/>
                  </a:lnTo>
                  <a:lnTo>
                    <a:pt x="22" y="19"/>
                  </a:lnTo>
                  <a:lnTo>
                    <a:pt x="23" y="20"/>
                  </a:lnTo>
                  <a:close/>
                  <a:moveTo>
                    <a:pt x="21" y="19"/>
                  </a:moveTo>
                  <a:cubicBezTo>
                    <a:pt x="22" y="18"/>
                    <a:pt x="22" y="18"/>
                    <a:pt x="23" y="18"/>
                  </a:cubicBezTo>
                  <a:lnTo>
                    <a:pt x="23" y="20"/>
                  </a:lnTo>
                  <a:cubicBezTo>
                    <a:pt x="23" y="20"/>
                    <a:pt x="23" y="20"/>
                    <a:pt x="23" y="20"/>
                  </a:cubicBezTo>
                  <a:lnTo>
                    <a:pt x="21" y="19"/>
                  </a:lnTo>
                  <a:close/>
                  <a:moveTo>
                    <a:pt x="23" y="18"/>
                  </a:moveTo>
                  <a:cubicBezTo>
                    <a:pt x="23" y="18"/>
                    <a:pt x="23" y="19"/>
                    <a:pt x="23" y="19"/>
                  </a:cubicBezTo>
                  <a:lnTo>
                    <a:pt x="24" y="19"/>
                  </a:lnTo>
                  <a:cubicBezTo>
                    <a:pt x="24" y="19"/>
                    <a:pt x="24" y="19"/>
                    <a:pt x="23" y="20"/>
                  </a:cubicBezTo>
                  <a:lnTo>
                    <a:pt x="23" y="18"/>
                  </a:lnTo>
                  <a:close/>
                  <a:moveTo>
                    <a:pt x="23" y="19"/>
                  </a:moveTo>
                  <a:lnTo>
                    <a:pt x="23" y="18"/>
                  </a:lnTo>
                  <a:lnTo>
                    <a:pt x="23" y="19"/>
                  </a:lnTo>
                  <a:close/>
                  <a:moveTo>
                    <a:pt x="23" y="18"/>
                  </a:moveTo>
                  <a:lnTo>
                    <a:pt x="23" y="18"/>
                  </a:lnTo>
                  <a:lnTo>
                    <a:pt x="24" y="19"/>
                  </a:lnTo>
                  <a:lnTo>
                    <a:pt x="24" y="19"/>
                  </a:lnTo>
                  <a:lnTo>
                    <a:pt x="23" y="18"/>
                  </a:lnTo>
                  <a:close/>
                  <a:moveTo>
                    <a:pt x="23" y="18"/>
                  </a:moveTo>
                  <a:lnTo>
                    <a:pt x="23" y="18"/>
                  </a:lnTo>
                  <a:lnTo>
                    <a:pt x="23" y="19"/>
                  </a:lnTo>
                  <a:lnTo>
                    <a:pt x="23" y="18"/>
                  </a:lnTo>
                  <a:close/>
                  <a:moveTo>
                    <a:pt x="23" y="18"/>
                  </a:moveTo>
                  <a:cubicBezTo>
                    <a:pt x="23" y="18"/>
                    <a:pt x="23" y="18"/>
                    <a:pt x="23" y="17"/>
                  </a:cubicBezTo>
                  <a:lnTo>
                    <a:pt x="25" y="17"/>
                  </a:lnTo>
                  <a:cubicBezTo>
                    <a:pt x="24" y="18"/>
                    <a:pt x="24" y="18"/>
                    <a:pt x="24" y="19"/>
                  </a:cubicBezTo>
                  <a:lnTo>
                    <a:pt x="23" y="18"/>
                  </a:lnTo>
                  <a:close/>
                  <a:moveTo>
                    <a:pt x="23" y="17"/>
                  </a:moveTo>
                  <a:cubicBezTo>
                    <a:pt x="23" y="16"/>
                    <a:pt x="23" y="16"/>
                    <a:pt x="23" y="15"/>
                  </a:cubicBezTo>
                  <a:lnTo>
                    <a:pt x="25" y="16"/>
                  </a:lnTo>
                  <a:cubicBezTo>
                    <a:pt x="25" y="16"/>
                    <a:pt x="25" y="17"/>
                    <a:pt x="25" y="17"/>
                  </a:cubicBezTo>
                  <a:lnTo>
                    <a:pt x="23" y="17"/>
                  </a:lnTo>
                  <a:close/>
                  <a:moveTo>
                    <a:pt x="23" y="15"/>
                  </a:moveTo>
                  <a:cubicBezTo>
                    <a:pt x="24" y="13"/>
                    <a:pt x="23" y="10"/>
                    <a:pt x="20" y="8"/>
                  </a:cubicBezTo>
                  <a:lnTo>
                    <a:pt x="21" y="7"/>
                  </a:lnTo>
                  <a:cubicBezTo>
                    <a:pt x="24" y="9"/>
                    <a:pt x="25" y="12"/>
                    <a:pt x="25" y="16"/>
                  </a:cubicBezTo>
                  <a:lnTo>
                    <a:pt x="23" y="1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 name="Freeform 59">
              <a:extLst>
                <a:ext uri="{FF2B5EF4-FFF2-40B4-BE49-F238E27FC236}">
                  <a16:creationId xmlns:a16="http://schemas.microsoft.com/office/drawing/2014/main" id="{FD0261D9-29E2-000D-212A-4FEE0A6B250F}"/>
                </a:ext>
              </a:extLst>
            </p:cNvPr>
            <p:cNvSpPr>
              <a:spLocks/>
            </p:cNvSpPr>
            <p:nvPr/>
          </p:nvSpPr>
          <p:spPr bwMode="auto">
            <a:xfrm>
              <a:off x="2528" y="1939"/>
              <a:ext cx="118" cy="84"/>
            </a:xfrm>
            <a:custGeom>
              <a:avLst/>
              <a:gdLst>
                <a:gd name="T0" fmla="*/ 15 w 21"/>
                <a:gd name="T1" fmla="*/ 1 h 15"/>
                <a:gd name="T2" fmla="*/ 1 w 21"/>
                <a:gd name="T3" fmla="*/ 3 h 15"/>
                <a:gd name="T4" fmla="*/ 3 w 21"/>
                <a:gd name="T5" fmla="*/ 12 h 15"/>
                <a:gd name="T6" fmla="*/ 18 w 21"/>
                <a:gd name="T7" fmla="*/ 10 h 15"/>
                <a:gd name="T8" fmla="*/ 15 w 21"/>
                <a:gd name="T9" fmla="*/ 1 h 15"/>
              </a:gdLst>
              <a:ahLst/>
              <a:cxnLst>
                <a:cxn ang="0">
                  <a:pos x="T0" y="T1"/>
                </a:cxn>
                <a:cxn ang="0">
                  <a:pos x="T2" y="T3"/>
                </a:cxn>
                <a:cxn ang="0">
                  <a:pos x="T4" y="T5"/>
                </a:cxn>
                <a:cxn ang="0">
                  <a:pos x="T6" y="T7"/>
                </a:cxn>
                <a:cxn ang="0">
                  <a:pos x="T8" y="T9"/>
                </a:cxn>
              </a:cxnLst>
              <a:rect l="0" t="0" r="r" b="b"/>
              <a:pathLst>
                <a:path w="21" h="15">
                  <a:moveTo>
                    <a:pt x="15" y="1"/>
                  </a:moveTo>
                  <a:cubicBezTo>
                    <a:pt x="10" y="0"/>
                    <a:pt x="6" y="3"/>
                    <a:pt x="1" y="3"/>
                  </a:cubicBezTo>
                  <a:cubicBezTo>
                    <a:pt x="0" y="6"/>
                    <a:pt x="1" y="10"/>
                    <a:pt x="3" y="12"/>
                  </a:cubicBezTo>
                  <a:cubicBezTo>
                    <a:pt x="7" y="15"/>
                    <a:pt x="13" y="12"/>
                    <a:pt x="18" y="10"/>
                  </a:cubicBezTo>
                  <a:cubicBezTo>
                    <a:pt x="21" y="9"/>
                    <a:pt x="19" y="3"/>
                    <a:pt x="1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 name="Freeform 60">
              <a:extLst>
                <a:ext uri="{FF2B5EF4-FFF2-40B4-BE49-F238E27FC236}">
                  <a16:creationId xmlns:a16="http://schemas.microsoft.com/office/drawing/2014/main" id="{7A0F1245-CCC9-34E5-BC9F-D0AAB475F83A}"/>
                </a:ext>
              </a:extLst>
            </p:cNvPr>
            <p:cNvSpPr>
              <a:spLocks noEditPoints="1"/>
            </p:cNvSpPr>
            <p:nvPr/>
          </p:nvSpPr>
          <p:spPr bwMode="auto">
            <a:xfrm>
              <a:off x="2528" y="1939"/>
              <a:ext cx="112" cy="90"/>
            </a:xfrm>
            <a:custGeom>
              <a:avLst/>
              <a:gdLst>
                <a:gd name="T0" fmla="*/ 8 w 20"/>
                <a:gd name="T1" fmla="*/ 2 h 16"/>
                <a:gd name="T2" fmla="*/ 15 w 20"/>
                <a:gd name="T3" fmla="*/ 0 h 16"/>
                <a:gd name="T4" fmla="*/ 8 w 20"/>
                <a:gd name="T5" fmla="*/ 2 h 16"/>
                <a:gd name="T6" fmla="*/ 2 w 20"/>
                <a:gd name="T7" fmla="*/ 2 h 16"/>
                <a:gd name="T8" fmla="*/ 8 w 20"/>
                <a:gd name="T9" fmla="*/ 2 h 16"/>
                <a:gd name="T10" fmla="*/ 1 w 20"/>
                <a:gd name="T11" fmla="*/ 2 h 16"/>
                <a:gd name="T12" fmla="*/ 1 w 20"/>
                <a:gd name="T13" fmla="*/ 3 h 16"/>
                <a:gd name="T14" fmla="*/ 2 w 20"/>
                <a:gd name="T15" fmla="*/ 3 h 16"/>
                <a:gd name="T16" fmla="*/ 1 w 20"/>
                <a:gd name="T17" fmla="*/ 2 h 16"/>
                <a:gd name="T18" fmla="*/ 2 w 20"/>
                <a:gd name="T19" fmla="*/ 3 h 16"/>
                <a:gd name="T20" fmla="*/ 1 w 20"/>
                <a:gd name="T21" fmla="*/ 2 h 16"/>
                <a:gd name="T22" fmla="*/ 1 w 20"/>
                <a:gd name="T23" fmla="*/ 2 h 16"/>
                <a:gd name="T24" fmla="*/ 2 w 20"/>
                <a:gd name="T25" fmla="*/ 4 h 16"/>
                <a:gd name="T26" fmla="*/ 1 w 20"/>
                <a:gd name="T27" fmla="*/ 2 h 16"/>
                <a:gd name="T28" fmla="*/ 2 w 20"/>
                <a:gd name="T29" fmla="*/ 4 h 16"/>
                <a:gd name="T30" fmla="*/ 0 w 20"/>
                <a:gd name="T31" fmla="*/ 6 h 16"/>
                <a:gd name="T32" fmla="*/ 2 w 20"/>
                <a:gd name="T33" fmla="*/ 4 h 16"/>
                <a:gd name="T34" fmla="*/ 3 w 20"/>
                <a:gd name="T35" fmla="*/ 11 h 16"/>
                <a:gd name="T36" fmla="*/ 0 w 20"/>
                <a:gd name="T37" fmla="*/ 6 h 16"/>
                <a:gd name="T38" fmla="*/ 2 w 20"/>
                <a:gd name="T39" fmla="*/ 12 h 16"/>
                <a:gd name="T40" fmla="*/ 3 w 20"/>
                <a:gd name="T41" fmla="*/ 12 h 16"/>
                <a:gd name="T42" fmla="*/ 3 w 20"/>
                <a:gd name="T43" fmla="*/ 11 h 16"/>
                <a:gd name="T44" fmla="*/ 17 w 20"/>
                <a:gd name="T45" fmla="*/ 11 h 16"/>
                <a:gd name="T46" fmla="*/ 3 w 20"/>
                <a:gd name="T47" fmla="*/ 11 h 16"/>
                <a:gd name="T48" fmla="*/ 17 w 20"/>
                <a:gd name="T49" fmla="*/ 9 h 16"/>
                <a:gd name="T50" fmla="*/ 17 w 20"/>
                <a:gd name="T51" fmla="*/ 11 h 16"/>
                <a:gd name="T52" fmla="*/ 17 w 20"/>
                <a:gd name="T53" fmla="*/ 9 h 16"/>
                <a:gd name="T54" fmla="*/ 18 w 20"/>
                <a:gd name="T55" fmla="*/ 10 h 16"/>
                <a:gd name="T56" fmla="*/ 18 w 20"/>
                <a:gd name="T57" fmla="*/ 9 h 16"/>
                <a:gd name="T58" fmla="*/ 19 w 20"/>
                <a:gd name="T59" fmla="*/ 10 h 16"/>
                <a:gd name="T60" fmla="*/ 18 w 20"/>
                <a:gd name="T61" fmla="*/ 9 h 16"/>
                <a:gd name="T62" fmla="*/ 19 w 20"/>
                <a:gd name="T63" fmla="*/ 7 h 16"/>
                <a:gd name="T64" fmla="*/ 19 w 20"/>
                <a:gd name="T65" fmla="*/ 10 h 16"/>
                <a:gd name="T66" fmla="*/ 19 w 20"/>
                <a:gd name="T67" fmla="*/ 7 h 16"/>
                <a:gd name="T68" fmla="*/ 19 w 20"/>
                <a:gd name="T69" fmla="*/ 4 h 16"/>
                <a:gd name="T70" fmla="*/ 19 w 20"/>
                <a:gd name="T71" fmla="*/ 7 h 16"/>
                <a:gd name="T72" fmla="*/ 14 w 20"/>
                <a:gd name="T73" fmla="*/ 2 h 16"/>
                <a:gd name="T74" fmla="*/ 19 w 20"/>
                <a:gd name="T75" fmla="*/ 4 h 16"/>
                <a:gd name="T76" fmla="*/ 15 w 20"/>
                <a:gd name="T77" fmla="*/ 0 h 16"/>
                <a:gd name="T78" fmla="*/ 15 w 20"/>
                <a:gd name="T7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6">
                  <a:moveTo>
                    <a:pt x="14" y="2"/>
                  </a:moveTo>
                  <a:cubicBezTo>
                    <a:pt x="12" y="1"/>
                    <a:pt x="10" y="2"/>
                    <a:pt x="8" y="2"/>
                  </a:cubicBezTo>
                  <a:lnTo>
                    <a:pt x="7" y="1"/>
                  </a:lnTo>
                  <a:cubicBezTo>
                    <a:pt x="10" y="0"/>
                    <a:pt x="12" y="0"/>
                    <a:pt x="15" y="0"/>
                  </a:cubicBezTo>
                  <a:lnTo>
                    <a:pt x="14" y="2"/>
                  </a:lnTo>
                  <a:close/>
                  <a:moveTo>
                    <a:pt x="8" y="2"/>
                  </a:moveTo>
                  <a:cubicBezTo>
                    <a:pt x="6" y="3"/>
                    <a:pt x="4" y="4"/>
                    <a:pt x="1" y="3"/>
                  </a:cubicBezTo>
                  <a:lnTo>
                    <a:pt x="2" y="2"/>
                  </a:lnTo>
                  <a:cubicBezTo>
                    <a:pt x="4" y="2"/>
                    <a:pt x="5" y="2"/>
                    <a:pt x="7" y="1"/>
                  </a:cubicBezTo>
                  <a:lnTo>
                    <a:pt x="8" y="2"/>
                  </a:lnTo>
                  <a:close/>
                  <a:moveTo>
                    <a:pt x="1" y="2"/>
                  </a:moveTo>
                  <a:lnTo>
                    <a:pt x="1" y="2"/>
                  </a:lnTo>
                  <a:lnTo>
                    <a:pt x="2" y="2"/>
                  </a:lnTo>
                  <a:lnTo>
                    <a:pt x="1" y="3"/>
                  </a:lnTo>
                  <a:lnTo>
                    <a:pt x="1" y="2"/>
                  </a:lnTo>
                  <a:close/>
                  <a:moveTo>
                    <a:pt x="2" y="3"/>
                  </a:moveTo>
                  <a:lnTo>
                    <a:pt x="2" y="3"/>
                  </a:lnTo>
                  <a:lnTo>
                    <a:pt x="1" y="2"/>
                  </a:lnTo>
                  <a:lnTo>
                    <a:pt x="1" y="2"/>
                  </a:lnTo>
                  <a:lnTo>
                    <a:pt x="2" y="3"/>
                  </a:lnTo>
                  <a:close/>
                  <a:moveTo>
                    <a:pt x="1" y="2"/>
                  </a:moveTo>
                  <a:lnTo>
                    <a:pt x="1" y="2"/>
                  </a:lnTo>
                  <a:lnTo>
                    <a:pt x="1" y="3"/>
                  </a:lnTo>
                  <a:lnTo>
                    <a:pt x="1" y="2"/>
                  </a:lnTo>
                  <a:close/>
                  <a:moveTo>
                    <a:pt x="2" y="3"/>
                  </a:moveTo>
                  <a:cubicBezTo>
                    <a:pt x="2" y="3"/>
                    <a:pt x="2" y="4"/>
                    <a:pt x="2" y="4"/>
                  </a:cubicBezTo>
                  <a:lnTo>
                    <a:pt x="0" y="4"/>
                  </a:lnTo>
                  <a:cubicBezTo>
                    <a:pt x="1" y="3"/>
                    <a:pt x="1" y="3"/>
                    <a:pt x="1" y="2"/>
                  </a:cubicBezTo>
                  <a:lnTo>
                    <a:pt x="2" y="3"/>
                  </a:lnTo>
                  <a:close/>
                  <a:moveTo>
                    <a:pt x="2" y="4"/>
                  </a:moveTo>
                  <a:cubicBezTo>
                    <a:pt x="2" y="5"/>
                    <a:pt x="2" y="5"/>
                    <a:pt x="2" y="6"/>
                  </a:cubicBezTo>
                  <a:lnTo>
                    <a:pt x="0" y="6"/>
                  </a:lnTo>
                  <a:cubicBezTo>
                    <a:pt x="0" y="5"/>
                    <a:pt x="0" y="4"/>
                    <a:pt x="0" y="4"/>
                  </a:cubicBezTo>
                  <a:lnTo>
                    <a:pt x="2" y="4"/>
                  </a:lnTo>
                  <a:close/>
                  <a:moveTo>
                    <a:pt x="2" y="6"/>
                  </a:moveTo>
                  <a:cubicBezTo>
                    <a:pt x="2" y="8"/>
                    <a:pt x="2" y="10"/>
                    <a:pt x="3" y="11"/>
                  </a:cubicBezTo>
                  <a:lnTo>
                    <a:pt x="2" y="12"/>
                  </a:lnTo>
                  <a:cubicBezTo>
                    <a:pt x="1" y="11"/>
                    <a:pt x="0" y="8"/>
                    <a:pt x="0" y="6"/>
                  </a:cubicBezTo>
                  <a:lnTo>
                    <a:pt x="2" y="6"/>
                  </a:lnTo>
                  <a:close/>
                  <a:moveTo>
                    <a:pt x="2" y="12"/>
                  </a:moveTo>
                  <a:lnTo>
                    <a:pt x="2" y="12"/>
                  </a:lnTo>
                  <a:lnTo>
                    <a:pt x="3" y="12"/>
                  </a:lnTo>
                  <a:lnTo>
                    <a:pt x="2" y="12"/>
                  </a:lnTo>
                  <a:close/>
                  <a:moveTo>
                    <a:pt x="3" y="11"/>
                  </a:moveTo>
                  <a:cubicBezTo>
                    <a:pt x="6" y="14"/>
                    <a:pt x="12" y="12"/>
                    <a:pt x="16" y="10"/>
                  </a:cubicBezTo>
                  <a:lnTo>
                    <a:pt x="17" y="11"/>
                  </a:lnTo>
                  <a:cubicBezTo>
                    <a:pt x="12" y="13"/>
                    <a:pt x="6" y="16"/>
                    <a:pt x="2" y="12"/>
                  </a:cubicBezTo>
                  <a:lnTo>
                    <a:pt x="3" y="11"/>
                  </a:lnTo>
                  <a:close/>
                  <a:moveTo>
                    <a:pt x="16" y="10"/>
                  </a:moveTo>
                  <a:cubicBezTo>
                    <a:pt x="16" y="10"/>
                    <a:pt x="17" y="10"/>
                    <a:pt x="17" y="9"/>
                  </a:cubicBezTo>
                  <a:lnTo>
                    <a:pt x="18" y="11"/>
                  </a:lnTo>
                  <a:cubicBezTo>
                    <a:pt x="18" y="11"/>
                    <a:pt x="17" y="11"/>
                    <a:pt x="17" y="11"/>
                  </a:cubicBezTo>
                  <a:lnTo>
                    <a:pt x="16" y="10"/>
                  </a:lnTo>
                  <a:close/>
                  <a:moveTo>
                    <a:pt x="17" y="9"/>
                  </a:moveTo>
                  <a:lnTo>
                    <a:pt x="18" y="9"/>
                  </a:lnTo>
                  <a:lnTo>
                    <a:pt x="18" y="10"/>
                  </a:lnTo>
                  <a:lnTo>
                    <a:pt x="17" y="9"/>
                  </a:lnTo>
                  <a:close/>
                  <a:moveTo>
                    <a:pt x="18" y="9"/>
                  </a:moveTo>
                  <a:cubicBezTo>
                    <a:pt x="18" y="9"/>
                    <a:pt x="18" y="9"/>
                    <a:pt x="18" y="9"/>
                  </a:cubicBezTo>
                  <a:lnTo>
                    <a:pt x="19" y="10"/>
                  </a:lnTo>
                  <a:cubicBezTo>
                    <a:pt x="19" y="10"/>
                    <a:pt x="19" y="10"/>
                    <a:pt x="18" y="11"/>
                  </a:cubicBezTo>
                  <a:lnTo>
                    <a:pt x="18" y="9"/>
                  </a:lnTo>
                  <a:close/>
                  <a:moveTo>
                    <a:pt x="18" y="9"/>
                  </a:moveTo>
                  <a:cubicBezTo>
                    <a:pt x="19" y="8"/>
                    <a:pt x="19" y="8"/>
                    <a:pt x="19" y="7"/>
                  </a:cubicBezTo>
                  <a:lnTo>
                    <a:pt x="20" y="7"/>
                  </a:lnTo>
                  <a:cubicBezTo>
                    <a:pt x="20" y="8"/>
                    <a:pt x="20" y="9"/>
                    <a:pt x="19" y="10"/>
                  </a:cubicBezTo>
                  <a:lnTo>
                    <a:pt x="18" y="9"/>
                  </a:lnTo>
                  <a:close/>
                  <a:moveTo>
                    <a:pt x="19" y="7"/>
                  </a:moveTo>
                  <a:cubicBezTo>
                    <a:pt x="18" y="6"/>
                    <a:pt x="18" y="5"/>
                    <a:pt x="18" y="4"/>
                  </a:cubicBezTo>
                  <a:lnTo>
                    <a:pt x="19" y="4"/>
                  </a:lnTo>
                  <a:cubicBezTo>
                    <a:pt x="19" y="5"/>
                    <a:pt x="20" y="6"/>
                    <a:pt x="20" y="7"/>
                  </a:cubicBezTo>
                  <a:lnTo>
                    <a:pt x="19" y="7"/>
                  </a:lnTo>
                  <a:close/>
                  <a:moveTo>
                    <a:pt x="18" y="4"/>
                  </a:moveTo>
                  <a:cubicBezTo>
                    <a:pt x="17" y="3"/>
                    <a:pt x="16" y="2"/>
                    <a:pt x="14" y="2"/>
                  </a:cubicBezTo>
                  <a:lnTo>
                    <a:pt x="15" y="0"/>
                  </a:lnTo>
                  <a:cubicBezTo>
                    <a:pt x="16" y="1"/>
                    <a:pt x="18" y="2"/>
                    <a:pt x="19" y="4"/>
                  </a:cubicBezTo>
                  <a:lnTo>
                    <a:pt x="18" y="4"/>
                  </a:lnTo>
                  <a:close/>
                  <a:moveTo>
                    <a:pt x="15" y="0"/>
                  </a:moveTo>
                  <a:lnTo>
                    <a:pt x="15" y="0"/>
                  </a:lnTo>
                  <a:lnTo>
                    <a:pt x="15" y="1"/>
                  </a:lnTo>
                  <a:lnTo>
                    <a:pt x="15"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2" name="Freeform 61">
              <a:extLst>
                <a:ext uri="{FF2B5EF4-FFF2-40B4-BE49-F238E27FC236}">
                  <a16:creationId xmlns:a16="http://schemas.microsoft.com/office/drawing/2014/main" id="{379502A2-6F36-57D8-4757-A7FAA6F6BC0E}"/>
                </a:ext>
              </a:extLst>
            </p:cNvPr>
            <p:cNvSpPr>
              <a:spLocks noEditPoints="1"/>
            </p:cNvSpPr>
            <p:nvPr/>
          </p:nvSpPr>
          <p:spPr bwMode="auto">
            <a:xfrm>
              <a:off x="2472" y="1844"/>
              <a:ext cx="135" cy="101"/>
            </a:xfrm>
            <a:custGeom>
              <a:avLst/>
              <a:gdLst>
                <a:gd name="T0" fmla="*/ 21 w 24"/>
                <a:gd name="T1" fmla="*/ 6 h 18"/>
                <a:gd name="T2" fmla="*/ 21 w 24"/>
                <a:gd name="T3" fmla="*/ 6 h 18"/>
                <a:gd name="T4" fmla="*/ 21 w 24"/>
                <a:gd name="T5" fmla="*/ 6 h 18"/>
                <a:gd name="T6" fmla="*/ 6 w 24"/>
                <a:gd name="T7" fmla="*/ 1 h 18"/>
                <a:gd name="T8" fmla="*/ 6 w 24"/>
                <a:gd name="T9" fmla="*/ 2 h 18"/>
                <a:gd name="T10" fmla="*/ 6 w 24"/>
                <a:gd name="T11" fmla="*/ 1 h 18"/>
                <a:gd name="T12" fmla="*/ 3 w 24"/>
                <a:gd name="T13" fmla="*/ 0 h 18"/>
                <a:gd name="T14" fmla="*/ 2 w 24"/>
                <a:gd name="T15" fmla="*/ 2 h 18"/>
                <a:gd name="T16" fmla="*/ 3 w 24"/>
                <a:gd name="T17" fmla="*/ 0 h 18"/>
                <a:gd name="T18" fmla="*/ 2 w 24"/>
                <a:gd name="T19" fmla="*/ 5 h 18"/>
                <a:gd name="T20" fmla="*/ 2 w 24"/>
                <a:gd name="T21" fmla="*/ 2 h 18"/>
                <a:gd name="T22" fmla="*/ 0 w 24"/>
                <a:gd name="T23" fmla="*/ 9 h 18"/>
                <a:gd name="T24" fmla="*/ 1 w 24"/>
                <a:gd name="T25" fmla="*/ 9 h 18"/>
                <a:gd name="T26" fmla="*/ 1 w 24"/>
                <a:gd name="T27" fmla="*/ 10 h 18"/>
                <a:gd name="T28" fmla="*/ 0 w 24"/>
                <a:gd name="T29" fmla="*/ 9 h 18"/>
                <a:gd name="T30" fmla="*/ 1 w 24"/>
                <a:gd name="T31" fmla="*/ 10 h 18"/>
                <a:gd name="T32" fmla="*/ 1 w 24"/>
                <a:gd name="T33" fmla="*/ 10 h 18"/>
                <a:gd name="T34" fmla="*/ 0 w 24"/>
                <a:gd name="T35" fmla="*/ 9 h 18"/>
                <a:gd name="T36" fmla="*/ 1 w 24"/>
                <a:gd name="T37" fmla="*/ 10 h 18"/>
                <a:gd name="T38" fmla="*/ 1 w 24"/>
                <a:gd name="T39" fmla="*/ 10 h 18"/>
                <a:gd name="T40" fmla="*/ 3 w 24"/>
                <a:gd name="T41" fmla="*/ 13 h 18"/>
                <a:gd name="T42" fmla="*/ 4 w 24"/>
                <a:gd name="T43" fmla="*/ 12 h 18"/>
                <a:gd name="T44" fmla="*/ 4 w 24"/>
                <a:gd name="T45" fmla="*/ 12 h 18"/>
                <a:gd name="T46" fmla="*/ 6 w 24"/>
                <a:gd name="T47" fmla="*/ 15 h 18"/>
                <a:gd name="T48" fmla="*/ 6 w 24"/>
                <a:gd name="T49" fmla="*/ 14 h 18"/>
                <a:gd name="T50" fmla="*/ 6 w 24"/>
                <a:gd name="T51" fmla="*/ 15 h 18"/>
                <a:gd name="T52" fmla="*/ 16 w 24"/>
                <a:gd name="T53" fmla="*/ 17 h 18"/>
                <a:gd name="T54" fmla="*/ 16 w 24"/>
                <a:gd name="T55" fmla="*/ 17 h 18"/>
                <a:gd name="T56" fmla="*/ 16 w 24"/>
                <a:gd name="T57" fmla="*/ 18 h 18"/>
                <a:gd name="T58" fmla="*/ 17 w 24"/>
                <a:gd name="T59" fmla="*/ 17 h 18"/>
                <a:gd name="T60" fmla="*/ 16 w 24"/>
                <a:gd name="T61" fmla="*/ 17 h 18"/>
                <a:gd name="T62" fmla="*/ 18 w 24"/>
                <a:gd name="T63" fmla="*/ 18 h 18"/>
                <a:gd name="T64" fmla="*/ 18 w 24"/>
                <a:gd name="T65" fmla="*/ 17 h 18"/>
                <a:gd name="T66" fmla="*/ 18 w 24"/>
                <a:gd name="T67" fmla="*/ 18 h 18"/>
                <a:gd name="T68" fmla="*/ 23 w 24"/>
                <a:gd name="T69" fmla="*/ 16 h 18"/>
                <a:gd name="T70" fmla="*/ 22 w 24"/>
                <a:gd name="T71" fmla="*/ 15 h 18"/>
                <a:gd name="T72" fmla="*/ 22 w 24"/>
                <a:gd name="T73" fmla="*/ 15 h 18"/>
                <a:gd name="T74" fmla="*/ 23 w 24"/>
                <a:gd name="T75" fmla="*/ 10 h 18"/>
                <a:gd name="T76" fmla="*/ 22 w 24"/>
                <a:gd name="T77" fmla="*/ 10 h 18"/>
                <a:gd name="T78" fmla="*/ 23 w 24"/>
                <a:gd name="T79" fmla="*/ 10 h 18"/>
                <a:gd name="T80" fmla="*/ 20 w 24"/>
                <a:gd name="T81" fmla="*/ 7 h 18"/>
                <a:gd name="T82" fmla="*/ 20 w 24"/>
                <a:gd name="T83" fmla="*/ 7 h 18"/>
                <a:gd name="T84" fmla="*/ 21 w 24"/>
                <a:gd name="T8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8">
                  <a:moveTo>
                    <a:pt x="20" y="7"/>
                  </a:moveTo>
                  <a:lnTo>
                    <a:pt x="20" y="7"/>
                  </a:lnTo>
                  <a:lnTo>
                    <a:pt x="21" y="6"/>
                  </a:lnTo>
                  <a:lnTo>
                    <a:pt x="21" y="6"/>
                  </a:lnTo>
                  <a:lnTo>
                    <a:pt x="20" y="7"/>
                  </a:lnTo>
                  <a:close/>
                  <a:moveTo>
                    <a:pt x="21" y="6"/>
                  </a:moveTo>
                  <a:lnTo>
                    <a:pt x="21" y="6"/>
                  </a:lnTo>
                  <a:lnTo>
                    <a:pt x="20" y="6"/>
                  </a:lnTo>
                  <a:lnTo>
                    <a:pt x="21" y="6"/>
                  </a:lnTo>
                  <a:close/>
                  <a:moveTo>
                    <a:pt x="20" y="7"/>
                  </a:moveTo>
                  <a:cubicBezTo>
                    <a:pt x="16" y="4"/>
                    <a:pt x="11" y="3"/>
                    <a:pt x="6" y="2"/>
                  </a:cubicBezTo>
                  <a:lnTo>
                    <a:pt x="6" y="1"/>
                  </a:lnTo>
                  <a:cubicBezTo>
                    <a:pt x="11" y="2"/>
                    <a:pt x="16" y="3"/>
                    <a:pt x="21" y="6"/>
                  </a:cubicBezTo>
                  <a:lnTo>
                    <a:pt x="20" y="7"/>
                  </a:lnTo>
                  <a:close/>
                  <a:moveTo>
                    <a:pt x="6" y="2"/>
                  </a:moveTo>
                  <a:cubicBezTo>
                    <a:pt x="5" y="2"/>
                    <a:pt x="4" y="2"/>
                    <a:pt x="2" y="2"/>
                  </a:cubicBezTo>
                  <a:lnTo>
                    <a:pt x="3" y="0"/>
                  </a:lnTo>
                  <a:cubicBezTo>
                    <a:pt x="4" y="1"/>
                    <a:pt x="5" y="1"/>
                    <a:pt x="6" y="1"/>
                  </a:cubicBezTo>
                  <a:lnTo>
                    <a:pt x="6" y="2"/>
                  </a:lnTo>
                  <a:close/>
                  <a:moveTo>
                    <a:pt x="3" y="0"/>
                  </a:moveTo>
                  <a:lnTo>
                    <a:pt x="3" y="0"/>
                  </a:lnTo>
                  <a:lnTo>
                    <a:pt x="3" y="1"/>
                  </a:lnTo>
                  <a:lnTo>
                    <a:pt x="3" y="0"/>
                  </a:lnTo>
                  <a:close/>
                  <a:moveTo>
                    <a:pt x="2" y="2"/>
                  </a:moveTo>
                  <a:cubicBezTo>
                    <a:pt x="2" y="2"/>
                    <a:pt x="2" y="2"/>
                    <a:pt x="2" y="2"/>
                  </a:cubicBezTo>
                  <a:lnTo>
                    <a:pt x="0" y="2"/>
                  </a:lnTo>
                  <a:cubicBezTo>
                    <a:pt x="1" y="1"/>
                    <a:pt x="1" y="0"/>
                    <a:pt x="3" y="0"/>
                  </a:cubicBezTo>
                  <a:lnTo>
                    <a:pt x="2" y="2"/>
                  </a:lnTo>
                  <a:close/>
                  <a:moveTo>
                    <a:pt x="2" y="2"/>
                  </a:moveTo>
                  <a:cubicBezTo>
                    <a:pt x="2" y="3"/>
                    <a:pt x="2" y="4"/>
                    <a:pt x="2" y="5"/>
                  </a:cubicBezTo>
                  <a:lnTo>
                    <a:pt x="0" y="5"/>
                  </a:lnTo>
                  <a:cubicBezTo>
                    <a:pt x="0" y="4"/>
                    <a:pt x="0" y="3"/>
                    <a:pt x="0" y="2"/>
                  </a:cubicBezTo>
                  <a:lnTo>
                    <a:pt x="2" y="2"/>
                  </a:lnTo>
                  <a:close/>
                  <a:moveTo>
                    <a:pt x="2" y="5"/>
                  </a:moveTo>
                  <a:cubicBezTo>
                    <a:pt x="2" y="6"/>
                    <a:pt x="2" y="8"/>
                    <a:pt x="1" y="9"/>
                  </a:cubicBezTo>
                  <a:lnTo>
                    <a:pt x="0" y="9"/>
                  </a:lnTo>
                  <a:cubicBezTo>
                    <a:pt x="0" y="8"/>
                    <a:pt x="0" y="6"/>
                    <a:pt x="0" y="5"/>
                  </a:cubicBezTo>
                  <a:lnTo>
                    <a:pt x="2" y="5"/>
                  </a:lnTo>
                  <a:close/>
                  <a:moveTo>
                    <a:pt x="1" y="9"/>
                  </a:moveTo>
                  <a:lnTo>
                    <a:pt x="1" y="10"/>
                  </a:lnTo>
                  <a:lnTo>
                    <a:pt x="1" y="9"/>
                  </a:lnTo>
                  <a:close/>
                  <a:moveTo>
                    <a:pt x="1" y="10"/>
                  </a:moveTo>
                  <a:lnTo>
                    <a:pt x="1" y="10"/>
                  </a:lnTo>
                  <a:lnTo>
                    <a:pt x="0" y="9"/>
                  </a:lnTo>
                  <a:lnTo>
                    <a:pt x="0" y="9"/>
                  </a:lnTo>
                  <a:lnTo>
                    <a:pt x="1" y="10"/>
                  </a:lnTo>
                  <a:close/>
                  <a:moveTo>
                    <a:pt x="1" y="10"/>
                  </a:moveTo>
                  <a:lnTo>
                    <a:pt x="1" y="10"/>
                  </a:lnTo>
                  <a:lnTo>
                    <a:pt x="1" y="9"/>
                  </a:lnTo>
                  <a:lnTo>
                    <a:pt x="1" y="10"/>
                  </a:lnTo>
                  <a:close/>
                  <a:moveTo>
                    <a:pt x="1" y="10"/>
                  </a:moveTo>
                  <a:cubicBezTo>
                    <a:pt x="1" y="10"/>
                    <a:pt x="1" y="10"/>
                    <a:pt x="1" y="10"/>
                  </a:cubicBezTo>
                  <a:lnTo>
                    <a:pt x="0" y="10"/>
                  </a:lnTo>
                  <a:cubicBezTo>
                    <a:pt x="0" y="10"/>
                    <a:pt x="0" y="9"/>
                    <a:pt x="0" y="9"/>
                  </a:cubicBezTo>
                  <a:lnTo>
                    <a:pt x="1" y="10"/>
                  </a:lnTo>
                  <a:close/>
                  <a:moveTo>
                    <a:pt x="1" y="10"/>
                  </a:moveTo>
                  <a:cubicBezTo>
                    <a:pt x="1" y="10"/>
                    <a:pt x="1" y="10"/>
                    <a:pt x="1" y="10"/>
                  </a:cubicBezTo>
                  <a:lnTo>
                    <a:pt x="0" y="11"/>
                  </a:lnTo>
                  <a:cubicBezTo>
                    <a:pt x="0" y="10"/>
                    <a:pt x="0" y="10"/>
                    <a:pt x="0" y="10"/>
                  </a:cubicBezTo>
                  <a:lnTo>
                    <a:pt x="1" y="10"/>
                  </a:lnTo>
                  <a:close/>
                  <a:moveTo>
                    <a:pt x="1" y="10"/>
                  </a:moveTo>
                  <a:cubicBezTo>
                    <a:pt x="2" y="11"/>
                    <a:pt x="3" y="12"/>
                    <a:pt x="4" y="12"/>
                  </a:cubicBezTo>
                  <a:lnTo>
                    <a:pt x="3" y="13"/>
                  </a:lnTo>
                  <a:cubicBezTo>
                    <a:pt x="2" y="13"/>
                    <a:pt x="1" y="12"/>
                    <a:pt x="0" y="11"/>
                  </a:cubicBezTo>
                  <a:lnTo>
                    <a:pt x="1" y="10"/>
                  </a:lnTo>
                  <a:close/>
                  <a:moveTo>
                    <a:pt x="4" y="12"/>
                  </a:moveTo>
                  <a:lnTo>
                    <a:pt x="4" y="12"/>
                  </a:lnTo>
                  <a:lnTo>
                    <a:pt x="3" y="13"/>
                  </a:lnTo>
                  <a:lnTo>
                    <a:pt x="4" y="12"/>
                  </a:lnTo>
                  <a:close/>
                  <a:moveTo>
                    <a:pt x="4" y="12"/>
                  </a:moveTo>
                  <a:cubicBezTo>
                    <a:pt x="5" y="13"/>
                    <a:pt x="6" y="13"/>
                    <a:pt x="6" y="14"/>
                  </a:cubicBezTo>
                  <a:lnTo>
                    <a:pt x="6" y="15"/>
                  </a:lnTo>
                  <a:cubicBezTo>
                    <a:pt x="5" y="14"/>
                    <a:pt x="4" y="14"/>
                    <a:pt x="3" y="13"/>
                  </a:cubicBezTo>
                  <a:lnTo>
                    <a:pt x="4" y="12"/>
                  </a:lnTo>
                  <a:close/>
                  <a:moveTo>
                    <a:pt x="6" y="14"/>
                  </a:moveTo>
                  <a:cubicBezTo>
                    <a:pt x="9" y="15"/>
                    <a:pt x="12" y="17"/>
                    <a:pt x="16" y="17"/>
                  </a:cubicBezTo>
                  <a:lnTo>
                    <a:pt x="16" y="18"/>
                  </a:lnTo>
                  <a:cubicBezTo>
                    <a:pt x="11" y="18"/>
                    <a:pt x="9" y="17"/>
                    <a:pt x="6" y="15"/>
                  </a:cubicBezTo>
                  <a:lnTo>
                    <a:pt x="6" y="14"/>
                  </a:lnTo>
                  <a:close/>
                  <a:moveTo>
                    <a:pt x="16" y="17"/>
                  </a:moveTo>
                  <a:lnTo>
                    <a:pt x="16" y="17"/>
                  </a:lnTo>
                  <a:lnTo>
                    <a:pt x="16" y="18"/>
                  </a:lnTo>
                  <a:lnTo>
                    <a:pt x="16" y="17"/>
                  </a:lnTo>
                  <a:close/>
                  <a:moveTo>
                    <a:pt x="16" y="17"/>
                  </a:moveTo>
                  <a:lnTo>
                    <a:pt x="16" y="17"/>
                  </a:lnTo>
                  <a:lnTo>
                    <a:pt x="16" y="18"/>
                  </a:lnTo>
                  <a:lnTo>
                    <a:pt x="16" y="18"/>
                  </a:lnTo>
                  <a:lnTo>
                    <a:pt x="16" y="17"/>
                  </a:lnTo>
                  <a:close/>
                  <a:moveTo>
                    <a:pt x="16" y="17"/>
                  </a:moveTo>
                  <a:cubicBezTo>
                    <a:pt x="16" y="17"/>
                    <a:pt x="16" y="17"/>
                    <a:pt x="17" y="17"/>
                  </a:cubicBezTo>
                  <a:lnTo>
                    <a:pt x="17" y="18"/>
                  </a:lnTo>
                  <a:cubicBezTo>
                    <a:pt x="16" y="18"/>
                    <a:pt x="16" y="18"/>
                    <a:pt x="16" y="18"/>
                  </a:cubicBezTo>
                  <a:lnTo>
                    <a:pt x="16" y="17"/>
                  </a:lnTo>
                  <a:close/>
                  <a:moveTo>
                    <a:pt x="17" y="17"/>
                  </a:moveTo>
                  <a:cubicBezTo>
                    <a:pt x="17" y="17"/>
                    <a:pt x="17" y="17"/>
                    <a:pt x="18" y="17"/>
                  </a:cubicBezTo>
                  <a:lnTo>
                    <a:pt x="18" y="18"/>
                  </a:lnTo>
                  <a:cubicBezTo>
                    <a:pt x="18" y="18"/>
                    <a:pt x="17" y="18"/>
                    <a:pt x="17" y="18"/>
                  </a:cubicBezTo>
                  <a:lnTo>
                    <a:pt x="17" y="17"/>
                  </a:lnTo>
                  <a:close/>
                  <a:moveTo>
                    <a:pt x="18" y="17"/>
                  </a:moveTo>
                  <a:cubicBezTo>
                    <a:pt x="20" y="17"/>
                    <a:pt x="21" y="16"/>
                    <a:pt x="22" y="15"/>
                  </a:cubicBezTo>
                  <a:lnTo>
                    <a:pt x="23" y="16"/>
                  </a:lnTo>
                  <a:cubicBezTo>
                    <a:pt x="22" y="17"/>
                    <a:pt x="20" y="18"/>
                    <a:pt x="18" y="18"/>
                  </a:cubicBezTo>
                  <a:lnTo>
                    <a:pt x="18" y="17"/>
                  </a:lnTo>
                  <a:close/>
                  <a:moveTo>
                    <a:pt x="23" y="16"/>
                  </a:moveTo>
                  <a:lnTo>
                    <a:pt x="23" y="16"/>
                  </a:lnTo>
                  <a:lnTo>
                    <a:pt x="23" y="16"/>
                  </a:lnTo>
                  <a:close/>
                  <a:moveTo>
                    <a:pt x="22" y="15"/>
                  </a:moveTo>
                  <a:cubicBezTo>
                    <a:pt x="22" y="15"/>
                    <a:pt x="22" y="15"/>
                    <a:pt x="22" y="15"/>
                  </a:cubicBezTo>
                  <a:lnTo>
                    <a:pt x="23" y="15"/>
                  </a:lnTo>
                  <a:cubicBezTo>
                    <a:pt x="23" y="15"/>
                    <a:pt x="23" y="16"/>
                    <a:pt x="23" y="16"/>
                  </a:cubicBezTo>
                  <a:lnTo>
                    <a:pt x="22" y="15"/>
                  </a:lnTo>
                  <a:close/>
                  <a:moveTo>
                    <a:pt x="22" y="15"/>
                  </a:moveTo>
                  <a:cubicBezTo>
                    <a:pt x="22" y="14"/>
                    <a:pt x="22" y="12"/>
                    <a:pt x="22" y="10"/>
                  </a:cubicBezTo>
                  <a:lnTo>
                    <a:pt x="23" y="10"/>
                  </a:lnTo>
                  <a:cubicBezTo>
                    <a:pt x="24" y="12"/>
                    <a:pt x="24" y="14"/>
                    <a:pt x="23" y="15"/>
                  </a:cubicBezTo>
                  <a:lnTo>
                    <a:pt x="22" y="15"/>
                  </a:lnTo>
                  <a:close/>
                  <a:moveTo>
                    <a:pt x="22" y="10"/>
                  </a:moveTo>
                  <a:cubicBezTo>
                    <a:pt x="22" y="9"/>
                    <a:pt x="21" y="8"/>
                    <a:pt x="20" y="7"/>
                  </a:cubicBezTo>
                  <a:lnTo>
                    <a:pt x="21" y="6"/>
                  </a:lnTo>
                  <a:cubicBezTo>
                    <a:pt x="22" y="7"/>
                    <a:pt x="23" y="8"/>
                    <a:pt x="23" y="10"/>
                  </a:cubicBezTo>
                  <a:lnTo>
                    <a:pt x="22" y="10"/>
                  </a:lnTo>
                  <a:close/>
                  <a:moveTo>
                    <a:pt x="20" y="7"/>
                  </a:moveTo>
                  <a:lnTo>
                    <a:pt x="20" y="7"/>
                  </a:lnTo>
                  <a:lnTo>
                    <a:pt x="21" y="7"/>
                  </a:lnTo>
                  <a:lnTo>
                    <a:pt x="20" y="7"/>
                  </a:lnTo>
                  <a:close/>
                  <a:moveTo>
                    <a:pt x="20" y="7"/>
                  </a:moveTo>
                  <a:cubicBezTo>
                    <a:pt x="20" y="7"/>
                    <a:pt x="20" y="7"/>
                    <a:pt x="20" y="7"/>
                  </a:cubicBezTo>
                  <a:lnTo>
                    <a:pt x="20" y="6"/>
                  </a:lnTo>
                  <a:cubicBezTo>
                    <a:pt x="20" y="6"/>
                    <a:pt x="21" y="6"/>
                    <a:pt x="21" y="6"/>
                  </a:cubicBezTo>
                  <a:lnTo>
                    <a:pt x="20"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3" name="Freeform 62">
              <a:extLst>
                <a:ext uri="{FF2B5EF4-FFF2-40B4-BE49-F238E27FC236}">
                  <a16:creationId xmlns:a16="http://schemas.microsoft.com/office/drawing/2014/main" id="{37B3EDF5-9BD1-E318-3FF2-0B6DE37D3FAA}"/>
                </a:ext>
              </a:extLst>
            </p:cNvPr>
            <p:cNvSpPr>
              <a:spLocks noEditPoints="1"/>
            </p:cNvSpPr>
            <p:nvPr/>
          </p:nvSpPr>
          <p:spPr bwMode="auto">
            <a:xfrm>
              <a:off x="2484" y="1777"/>
              <a:ext cx="123" cy="95"/>
            </a:xfrm>
            <a:custGeom>
              <a:avLst/>
              <a:gdLst>
                <a:gd name="T0" fmla="*/ 13 w 22"/>
                <a:gd name="T1" fmla="*/ 1 h 17"/>
                <a:gd name="T2" fmla="*/ 13 w 22"/>
                <a:gd name="T3" fmla="*/ 0 h 17"/>
                <a:gd name="T4" fmla="*/ 13 w 22"/>
                <a:gd name="T5" fmla="*/ 0 h 17"/>
                <a:gd name="T6" fmla="*/ 13 w 22"/>
                <a:gd name="T7" fmla="*/ 1 h 17"/>
                <a:gd name="T8" fmla="*/ 13 w 22"/>
                <a:gd name="T9" fmla="*/ 1 h 17"/>
                <a:gd name="T10" fmla="*/ 10 w 22"/>
                <a:gd name="T11" fmla="*/ 1 h 17"/>
                <a:gd name="T12" fmla="*/ 13 w 22"/>
                <a:gd name="T13" fmla="*/ 1 h 17"/>
                <a:gd name="T14" fmla="*/ 2 w 22"/>
                <a:gd name="T15" fmla="*/ 9 h 17"/>
                <a:gd name="T16" fmla="*/ 10 w 22"/>
                <a:gd name="T17" fmla="*/ 1 h 17"/>
                <a:gd name="T18" fmla="*/ 2 w 22"/>
                <a:gd name="T19" fmla="*/ 9 h 17"/>
                <a:gd name="T20" fmla="*/ 1 w 22"/>
                <a:gd name="T21" fmla="*/ 9 h 17"/>
                <a:gd name="T22" fmla="*/ 2 w 22"/>
                <a:gd name="T23" fmla="*/ 9 h 17"/>
                <a:gd name="T24" fmla="*/ 1 w 22"/>
                <a:gd name="T25" fmla="*/ 10 h 17"/>
                <a:gd name="T26" fmla="*/ 2 w 22"/>
                <a:gd name="T27" fmla="*/ 9 h 17"/>
                <a:gd name="T28" fmla="*/ 1 w 22"/>
                <a:gd name="T29" fmla="*/ 10 h 17"/>
                <a:gd name="T30" fmla="*/ 1 w 22"/>
                <a:gd name="T31" fmla="*/ 10 h 17"/>
                <a:gd name="T32" fmla="*/ 2 w 22"/>
                <a:gd name="T33" fmla="*/ 10 h 17"/>
                <a:gd name="T34" fmla="*/ 1 w 22"/>
                <a:gd name="T35" fmla="*/ 10 h 17"/>
                <a:gd name="T36" fmla="*/ 2 w 22"/>
                <a:gd name="T37" fmla="*/ 10 h 17"/>
                <a:gd name="T38" fmla="*/ 1 w 22"/>
                <a:gd name="T39" fmla="*/ 11 h 17"/>
                <a:gd name="T40" fmla="*/ 2 w 22"/>
                <a:gd name="T41" fmla="*/ 10 h 17"/>
                <a:gd name="T42" fmla="*/ 2 w 22"/>
                <a:gd name="T43" fmla="*/ 10 h 17"/>
                <a:gd name="T44" fmla="*/ 2 w 22"/>
                <a:gd name="T45" fmla="*/ 10 h 17"/>
                <a:gd name="T46" fmla="*/ 4 w 22"/>
                <a:gd name="T47" fmla="*/ 12 h 17"/>
                <a:gd name="T48" fmla="*/ 2 w 22"/>
                <a:gd name="T49" fmla="*/ 10 h 17"/>
                <a:gd name="T50" fmla="*/ 4 w 22"/>
                <a:gd name="T51" fmla="*/ 12 h 17"/>
                <a:gd name="T52" fmla="*/ 4 w 22"/>
                <a:gd name="T53" fmla="*/ 12 h 17"/>
                <a:gd name="T54" fmla="*/ 4 w 22"/>
                <a:gd name="T55" fmla="*/ 11 h 17"/>
                <a:gd name="T56" fmla="*/ 4 w 22"/>
                <a:gd name="T57" fmla="*/ 12 h 17"/>
                <a:gd name="T58" fmla="*/ 4 w 22"/>
                <a:gd name="T59" fmla="*/ 11 h 17"/>
                <a:gd name="T60" fmla="*/ 9 w 22"/>
                <a:gd name="T61" fmla="*/ 14 h 17"/>
                <a:gd name="T62" fmla="*/ 4 w 22"/>
                <a:gd name="T63" fmla="*/ 11 h 17"/>
                <a:gd name="T64" fmla="*/ 19 w 22"/>
                <a:gd name="T65" fmla="*/ 14 h 17"/>
                <a:gd name="T66" fmla="*/ 9 w 22"/>
                <a:gd name="T67" fmla="*/ 14 h 17"/>
                <a:gd name="T68" fmla="*/ 19 w 22"/>
                <a:gd name="T69" fmla="*/ 14 h 17"/>
                <a:gd name="T70" fmla="*/ 19 w 22"/>
                <a:gd name="T71" fmla="*/ 14 h 17"/>
                <a:gd name="T72" fmla="*/ 20 w 22"/>
                <a:gd name="T73" fmla="*/ 8 h 17"/>
                <a:gd name="T74" fmla="*/ 19 w 22"/>
                <a:gd name="T75" fmla="*/ 15 h 17"/>
                <a:gd name="T76" fmla="*/ 20 w 22"/>
                <a:gd name="T77" fmla="*/ 8 h 17"/>
                <a:gd name="T78" fmla="*/ 22 w 22"/>
                <a:gd name="T79" fmla="*/ 6 h 17"/>
                <a:gd name="T80" fmla="*/ 20 w 22"/>
                <a:gd name="T81" fmla="*/ 8 h 17"/>
                <a:gd name="T82" fmla="*/ 22 w 22"/>
                <a:gd name="T83" fmla="*/ 6 h 17"/>
                <a:gd name="T84" fmla="*/ 22 w 22"/>
                <a:gd name="T85" fmla="*/ 6 h 17"/>
                <a:gd name="T86" fmla="*/ 20 w 22"/>
                <a:gd name="T87" fmla="*/ 6 h 17"/>
                <a:gd name="T88" fmla="*/ 22 w 22"/>
                <a:gd name="T89" fmla="*/ 6 h 17"/>
                <a:gd name="T90" fmla="*/ 22 w 22"/>
                <a:gd name="T91" fmla="*/ 6 h 17"/>
                <a:gd name="T92" fmla="*/ 21 w 22"/>
                <a:gd name="T93" fmla="*/ 6 h 17"/>
                <a:gd name="T94" fmla="*/ 20 w 22"/>
                <a:gd name="T95" fmla="*/ 6 h 17"/>
                <a:gd name="T96" fmla="*/ 22 w 22"/>
                <a:gd name="T97" fmla="*/ 5 h 17"/>
                <a:gd name="T98" fmla="*/ 20 w 22"/>
                <a:gd name="T99" fmla="*/ 6 h 17"/>
                <a:gd name="T100" fmla="*/ 20 w 22"/>
                <a:gd name="T101" fmla="*/ 5 h 17"/>
                <a:gd name="T102" fmla="*/ 22 w 22"/>
                <a:gd name="T103" fmla="*/ 5 h 17"/>
                <a:gd name="T104" fmla="*/ 21 w 22"/>
                <a:gd name="T105" fmla="*/ 4 h 17"/>
                <a:gd name="T106" fmla="*/ 21 w 22"/>
                <a:gd name="T107" fmla="*/ 4 h 17"/>
                <a:gd name="T108" fmla="*/ 17 w 22"/>
                <a:gd name="T109" fmla="*/ 3 h 17"/>
                <a:gd name="T110" fmla="*/ 21 w 22"/>
                <a:gd name="T111" fmla="*/ 4 h 17"/>
                <a:gd name="T112" fmla="*/ 17 w 22"/>
                <a:gd name="T113" fmla="*/ 3 h 17"/>
                <a:gd name="T114" fmla="*/ 18 w 22"/>
                <a:gd name="T115" fmla="*/ 2 h 17"/>
                <a:gd name="T116" fmla="*/ 17 w 22"/>
                <a:gd name="T117" fmla="*/ 3 h 17"/>
                <a:gd name="T118" fmla="*/ 16 w 22"/>
                <a:gd name="T119" fmla="*/ 1 h 17"/>
                <a:gd name="T120" fmla="*/ 17 w 22"/>
                <a:gd name="T121" fmla="*/ 3 h 17"/>
                <a:gd name="T122" fmla="*/ 13 w 22"/>
                <a:gd name="T123" fmla="*/ 1 h 17"/>
                <a:gd name="T124" fmla="*/ 16 w 22"/>
                <a:gd name="T1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7">
                  <a:moveTo>
                    <a:pt x="13" y="1"/>
                  </a:moveTo>
                  <a:lnTo>
                    <a:pt x="13" y="1"/>
                  </a:lnTo>
                  <a:lnTo>
                    <a:pt x="13" y="0"/>
                  </a:lnTo>
                  <a:lnTo>
                    <a:pt x="13" y="0"/>
                  </a:lnTo>
                  <a:lnTo>
                    <a:pt x="13" y="1"/>
                  </a:lnTo>
                  <a:close/>
                  <a:moveTo>
                    <a:pt x="13" y="0"/>
                  </a:moveTo>
                  <a:lnTo>
                    <a:pt x="13" y="0"/>
                  </a:lnTo>
                  <a:lnTo>
                    <a:pt x="13" y="1"/>
                  </a:lnTo>
                  <a:lnTo>
                    <a:pt x="13" y="0"/>
                  </a:lnTo>
                  <a:close/>
                  <a:moveTo>
                    <a:pt x="13" y="1"/>
                  </a:moveTo>
                  <a:cubicBezTo>
                    <a:pt x="13" y="2"/>
                    <a:pt x="11" y="2"/>
                    <a:pt x="10" y="3"/>
                  </a:cubicBezTo>
                  <a:lnTo>
                    <a:pt x="10" y="1"/>
                  </a:lnTo>
                  <a:cubicBezTo>
                    <a:pt x="11" y="1"/>
                    <a:pt x="12" y="1"/>
                    <a:pt x="13" y="0"/>
                  </a:cubicBezTo>
                  <a:lnTo>
                    <a:pt x="13" y="1"/>
                  </a:lnTo>
                  <a:close/>
                  <a:moveTo>
                    <a:pt x="10" y="3"/>
                  </a:moveTo>
                  <a:cubicBezTo>
                    <a:pt x="6" y="4"/>
                    <a:pt x="1" y="6"/>
                    <a:pt x="2" y="9"/>
                  </a:cubicBezTo>
                  <a:lnTo>
                    <a:pt x="1" y="10"/>
                  </a:lnTo>
                  <a:cubicBezTo>
                    <a:pt x="0" y="5"/>
                    <a:pt x="5" y="3"/>
                    <a:pt x="10" y="1"/>
                  </a:cubicBezTo>
                  <a:lnTo>
                    <a:pt x="10" y="3"/>
                  </a:lnTo>
                  <a:close/>
                  <a:moveTo>
                    <a:pt x="2" y="9"/>
                  </a:moveTo>
                  <a:lnTo>
                    <a:pt x="2" y="9"/>
                  </a:lnTo>
                  <a:lnTo>
                    <a:pt x="1" y="9"/>
                  </a:lnTo>
                  <a:lnTo>
                    <a:pt x="2" y="9"/>
                  </a:lnTo>
                  <a:close/>
                  <a:moveTo>
                    <a:pt x="2" y="9"/>
                  </a:moveTo>
                  <a:lnTo>
                    <a:pt x="2" y="9"/>
                  </a:lnTo>
                  <a:lnTo>
                    <a:pt x="1" y="10"/>
                  </a:lnTo>
                  <a:lnTo>
                    <a:pt x="1" y="10"/>
                  </a:lnTo>
                  <a:lnTo>
                    <a:pt x="2" y="9"/>
                  </a:lnTo>
                  <a:close/>
                  <a:moveTo>
                    <a:pt x="1" y="10"/>
                  </a:moveTo>
                  <a:lnTo>
                    <a:pt x="1" y="10"/>
                  </a:lnTo>
                  <a:lnTo>
                    <a:pt x="1" y="9"/>
                  </a:lnTo>
                  <a:lnTo>
                    <a:pt x="1" y="10"/>
                  </a:lnTo>
                  <a:close/>
                  <a:moveTo>
                    <a:pt x="2" y="9"/>
                  </a:moveTo>
                  <a:cubicBezTo>
                    <a:pt x="2" y="9"/>
                    <a:pt x="2" y="10"/>
                    <a:pt x="2" y="10"/>
                  </a:cubicBezTo>
                  <a:lnTo>
                    <a:pt x="1" y="10"/>
                  </a:lnTo>
                  <a:cubicBezTo>
                    <a:pt x="1" y="10"/>
                    <a:pt x="1" y="10"/>
                    <a:pt x="1" y="10"/>
                  </a:cubicBezTo>
                  <a:lnTo>
                    <a:pt x="2" y="9"/>
                  </a:lnTo>
                  <a:close/>
                  <a:moveTo>
                    <a:pt x="2" y="10"/>
                  </a:moveTo>
                  <a:cubicBezTo>
                    <a:pt x="2" y="10"/>
                    <a:pt x="2" y="10"/>
                    <a:pt x="2" y="10"/>
                  </a:cubicBezTo>
                  <a:lnTo>
                    <a:pt x="1" y="11"/>
                  </a:lnTo>
                  <a:cubicBezTo>
                    <a:pt x="1" y="11"/>
                    <a:pt x="1" y="10"/>
                    <a:pt x="1" y="10"/>
                  </a:cubicBezTo>
                  <a:lnTo>
                    <a:pt x="2" y="10"/>
                  </a:lnTo>
                  <a:close/>
                  <a:moveTo>
                    <a:pt x="2" y="10"/>
                  </a:moveTo>
                  <a:lnTo>
                    <a:pt x="2" y="10"/>
                  </a:lnTo>
                  <a:lnTo>
                    <a:pt x="2" y="10"/>
                  </a:lnTo>
                  <a:close/>
                  <a:moveTo>
                    <a:pt x="2" y="10"/>
                  </a:moveTo>
                  <a:cubicBezTo>
                    <a:pt x="3" y="10"/>
                    <a:pt x="3" y="11"/>
                    <a:pt x="4" y="11"/>
                  </a:cubicBezTo>
                  <a:lnTo>
                    <a:pt x="4" y="12"/>
                  </a:lnTo>
                  <a:cubicBezTo>
                    <a:pt x="3" y="12"/>
                    <a:pt x="2" y="11"/>
                    <a:pt x="1" y="11"/>
                  </a:cubicBezTo>
                  <a:lnTo>
                    <a:pt x="2" y="10"/>
                  </a:lnTo>
                  <a:close/>
                  <a:moveTo>
                    <a:pt x="4" y="12"/>
                  </a:moveTo>
                  <a:lnTo>
                    <a:pt x="4" y="12"/>
                  </a:lnTo>
                  <a:lnTo>
                    <a:pt x="4" y="11"/>
                  </a:lnTo>
                  <a:lnTo>
                    <a:pt x="4" y="12"/>
                  </a:lnTo>
                  <a:close/>
                  <a:moveTo>
                    <a:pt x="4" y="11"/>
                  </a:moveTo>
                  <a:lnTo>
                    <a:pt x="4" y="11"/>
                  </a:lnTo>
                  <a:lnTo>
                    <a:pt x="4" y="12"/>
                  </a:lnTo>
                  <a:lnTo>
                    <a:pt x="4" y="12"/>
                  </a:lnTo>
                  <a:lnTo>
                    <a:pt x="4" y="11"/>
                  </a:lnTo>
                  <a:close/>
                  <a:moveTo>
                    <a:pt x="4" y="11"/>
                  </a:moveTo>
                  <a:cubicBezTo>
                    <a:pt x="6" y="11"/>
                    <a:pt x="8" y="12"/>
                    <a:pt x="10" y="13"/>
                  </a:cubicBezTo>
                  <a:lnTo>
                    <a:pt x="9" y="14"/>
                  </a:lnTo>
                  <a:cubicBezTo>
                    <a:pt x="8" y="13"/>
                    <a:pt x="6" y="12"/>
                    <a:pt x="4" y="12"/>
                  </a:cubicBezTo>
                  <a:lnTo>
                    <a:pt x="4" y="11"/>
                  </a:lnTo>
                  <a:close/>
                  <a:moveTo>
                    <a:pt x="10" y="13"/>
                  </a:moveTo>
                  <a:cubicBezTo>
                    <a:pt x="13" y="14"/>
                    <a:pt x="16" y="15"/>
                    <a:pt x="19" y="14"/>
                  </a:cubicBezTo>
                  <a:lnTo>
                    <a:pt x="19" y="15"/>
                  </a:lnTo>
                  <a:cubicBezTo>
                    <a:pt x="16" y="17"/>
                    <a:pt x="13" y="15"/>
                    <a:pt x="9" y="14"/>
                  </a:cubicBezTo>
                  <a:lnTo>
                    <a:pt x="10" y="13"/>
                  </a:lnTo>
                  <a:close/>
                  <a:moveTo>
                    <a:pt x="19" y="14"/>
                  </a:moveTo>
                  <a:lnTo>
                    <a:pt x="19" y="14"/>
                  </a:lnTo>
                  <a:lnTo>
                    <a:pt x="19" y="14"/>
                  </a:lnTo>
                  <a:close/>
                  <a:moveTo>
                    <a:pt x="19" y="14"/>
                  </a:moveTo>
                  <a:cubicBezTo>
                    <a:pt x="20" y="13"/>
                    <a:pt x="20" y="11"/>
                    <a:pt x="20" y="8"/>
                  </a:cubicBezTo>
                  <a:lnTo>
                    <a:pt x="22" y="8"/>
                  </a:lnTo>
                  <a:cubicBezTo>
                    <a:pt x="22" y="11"/>
                    <a:pt x="21" y="14"/>
                    <a:pt x="19" y="15"/>
                  </a:cubicBezTo>
                  <a:lnTo>
                    <a:pt x="19" y="14"/>
                  </a:lnTo>
                  <a:close/>
                  <a:moveTo>
                    <a:pt x="20" y="8"/>
                  </a:moveTo>
                  <a:cubicBezTo>
                    <a:pt x="20" y="7"/>
                    <a:pt x="20" y="6"/>
                    <a:pt x="20" y="6"/>
                  </a:cubicBezTo>
                  <a:lnTo>
                    <a:pt x="22" y="6"/>
                  </a:lnTo>
                  <a:cubicBezTo>
                    <a:pt x="22" y="7"/>
                    <a:pt x="22" y="7"/>
                    <a:pt x="22" y="8"/>
                  </a:cubicBezTo>
                  <a:lnTo>
                    <a:pt x="20" y="8"/>
                  </a:lnTo>
                  <a:close/>
                  <a:moveTo>
                    <a:pt x="22" y="6"/>
                  </a:moveTo>
                  <a:lnTo>
                    <a:pt x="22" y="6"/>
                  </a:lnTo>
                  <a:lnTo>
                    <a:pt x="21" y="6"/>
                  </a:lnTo>
                  <a:lnTo>
                    <a:pt x="22" y="6"/>
                  </a:lnTo>
                  <a:close/>
                  <a:moveTo>
                    <a:pt x="20" y="6"/>
                  </a:moveTo>
                  <a:lnTo>
                    <a:pt x="20" y="6"/>
                  </a:lnTo>
                  <a:lnTo>
                    <a:pt x="22" y="6"/>
                  </a:lnTo>
                  <a:lnTo>
                    <a:pt x="22" y="6"/>
                  </a:lnTo>
                  <a:lnTo>
                    <a:pt x="20" y="6"/>
                  </a:lnTo>
                  <a:close/>
                  <a:moveTo>
                    <a:pt x="22" y="6"/>
                  </a:moveTo>
                  <a:lnTo>
                    <a:pt x="22" y="6"/>
                  </a:lnTo>
                  <a:lnTo>
                    <a:pt x="21" y="6"/>
                  </a:lnTo>
                  <a:lnTo>
                    <a:pt x="22" y="6"/>
                  </a:lnTo>
                  <a:close/>
                  <a:moveTo>
                    <a:pt x="20" y="6"/>
                  </a:moveTo>
                  <a:cubicBezTo>
                    <a:pt x="20" y="6"/>
                    <a:pt x="20" y="5"/>
                    <a:pt x="20" y="5"/>
                  </a:cubicBezTo>
                  <a:lnTo>
                    <a:pt x="22" y="5"/>
                  </a:lnTo>
                  <a:cubicBezTo>
                    <a:pt x="22" y="5"/>
                    <a:pt x="22" y="5"/>
                    <a:pt x="22" y="6"/>
                  </a:cubicBezTo>
                  <a:lnTo>
                    <a:pt x="20" y="6"/>
                  </a:lnTo>
                  <a:close/>
                  <a:moveTo>
                    <a:pt x="20" y="5"/>
                  </a:moveTo>
                  <a:cubicBezTo>
                    <a:pt x="20" y="5"/>
                    <a:pt x="20" y="5"/>
                    <a:pt x="20" y="5"/>
                  </a:cubicBezTo>
                  <a:lnTo>
                    <a:pt x="21" y="4"/>
                  </a:lnTo>
                  <a:cubicBezTo>
                    <a:pt x="21" y="4"/>
                    <a:pt x="22" y="5"/>
                    <a:pt x="22" y="5"/>
                  </a:cubicBezTo>
                  <a:lnTo>
                    <a:pt x="20" y="5"/>
                  </a:lnTo>
                  <a:close/>
                  <a:moveTo>
                    <a:pt x="21" y="4"/>
                  </a:moveTo>
                  <a:lnTo>
                    <a:pt x="21" y="4"/>
                  </a:lnTo>
                  <a:lnTo>
                    <a:pt x="21" y="4"/>
                  </a:lnTo>
                  <a:close/>
                  <a:moveTo>
                    <a:pt x="20" y="5"/>
                  </a:moveTo>
                  <a:cubicBezTo>
                    <a:pt x="20" y="4"/>
                    <a:pt x="18" y="3"/>
                    <a:pt x="17" y="3"/>
                  </a:cubicBezTo>
                  <a:lnTo>
                    <a:pt x="18" y="1"/>
                  </a:lnTo>
                  <a:cubicBezTo>
                    <a:pt x="19" y="2"/>
                    <a:pt x="21" y="3"/>
                    <a:pt x="21" y="4"/>
                  </a:cubicBezTo>
                  <a:lnTo>
                    <a:pt x="20" y="5"/>
                  </a:lnTo>
                  <a:close/>
                  <a:moveTo>
                    <a:pt x="17" y="3"/>
                  </a:moveTo>
                  <a:lnTo>
                    <a:pt x="17" y="3"/>
                  </a:lnTo>
                  <a:lnTo>
                    <a:pt x="18" y="2"/>
                  </a:lnTo>
                  <a:lnTo>
                    <a:pt x="17" y="3"/>
                  </a:lnTo>
                  <a:close/>
                  <a:moveTo>
                    <a:pt x="17" y="3"/>
                  </a:moveTo>
                  <a:cubicBezTo>
                    <a:pt x="17" y="2"/>
                    <a:pt x="16" y="2"/>
                    <a:pt x="15" y="2"/>
                  </a:cubicBezTo>
                  <a:lnTo>
                    <a:pt x="16" y="1"/>
                  </a:lnTo>
                  <a:cubicBezTo>
                    <a:pt x="16" y="1"/>
                    <a:pt x="17" y="1"/>
                    <a:pt x="18" y="1"/>
                  </a:cubicBezTo>
                  <a:lnTo>
                    <a:pt x="17" y="3"/>
                  </a:lnTo>
                  <a:close/>
                  <a:moveTo>
                    <a:pt x="15" y="2"/>
                  </a:moveTo>
                  <a:cubicBezTo>
                    <a:pt x="14" y="2"/>
                    <a:pt x="14" y="2"/>
                    <a:pt x="13" y="1"/>
                  </a:cubicBezTo>
                  <a:lnTo>
                    <a:pt x="13" y="0"/>
                  </a:lnTo>
                  <a:cubicBezTo>
                    <a:pt x="14" y="0"/>
                    <a:pt x="15" y="1"/>
                    <a:pt x="16" y="1"/>
                  </a:cubicBez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4" name="Freeform 63">
              <a:extLst>
                <a:ext uri="{FF2B5EF4-FFF2-40B4-BE49-F238E27FC236}">
                  <a16:creationId xmlns:a16="http://schemas.microsoft.com/office/drawing/2014/main" id="{CC641AE3-A6EB-DC77-8620-F8D231C96C52}"/>
                </a:ext>
              </a:extLst>
            </p:cNvPr>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5" name="Freeform 64">
              <a:extLst>
                <a:ext uri="{FF2B5EF4-FFF2-40B4-BE49-F238E27FC236}">
                  <a16:creationId xmlns:a16="http://schemas.microsoft.com/office/drawing/2014/main" id="{6B51863E-F1DD-2380-7BEA-07189B85C992}"/>
                </a:ext>
              </a:extLst>
            </p:cNvPr>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16" name="Freeform 65">
              <a:extLst>
                <a:ext uri="{FF2B5EF4-FFF2-40B4-BE49-F238E27FC236}">
                  <a16:creationId xmlns:a16="http://schemas.microsoft.com/office/drawing/2014/main" id="{7930385E-C84B-72A8-C1B6-927D956A2DB5}"/>
                </a:ext>
              </a:extLst>
            </p:cNvPr>
            <p:cNvSpPr>
              <a:spLocks noEditPoints="1"/>
            </p:cNvSpPr>
            <p:nvPr/>
          </p:nvSpPr>
          <p:spPr bwMode="auto">
            <a:xfrm>
              <a:off x="2439" y="1710"/>
              <a:ext cx="128" cy="84"/>
            </a:xfrm>
            <a:custGeom>
              <a:avLst/>
              <a:gdLst>
                <a:gd name="T0" fmla="*/ 9 w 23"/>
                <a:gd name="T1" fmla="*/ 2 h 15"/>
                <a:gd name="T2" fmla="*/ 18 w 23"/>
                <a:gd name="T3" fmla="*/ 1 h 15"/>
                <a:gd name="T4" fmla="*/ 9 w 23"/>
                <a:gd name="T5" fmla="*/ 2 h 15"/>
                <a:gd name="T6" fmla="*/ 4 w 23"/>
                <a:gd name="T7" fmla="*/ 3 h 15"/>
                <a:gd name="T8" fmla="*/ 9 w 23"/>
                <a:gd name="T9" fmla="*/ 2 h 15"/>
                <a:gd name="T10" fmla="*/ 2 w 23"/>
                <a:gd name="T11" fmla="*/ 7 h 15"/>
                <a:gd name="T12" fmla="*/ 4 w 23"/>
                <a:gd name="T13" fmla="*/ 3 h 15"/>
                <a:gd name="T14" fmla="*/ 2 w 23"/>
                <a:gd name="T15" fmla="*/ 7 h 15"/>
                <a:gd name="T16" fmla="*/ 1 w 23"/>
                <a:gd name="T17" fmla="*/ 10 h 15"/>
                <a:gd name="T18" fmla="*/ 2 w 23"/>
                <a:gd name="T19" fmla="*/ 7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9 w 23"/>
                <a:gd name="T45" fmla="*/ 15 h 15"/>
                <a:gd name="T46" fmla="*/ 9 w 23"/>
                <a:gd name="T47" fmla="*/ 13 h 15"/>
                <a:gd name="T48" fmla="*/ 10 w 23"/>
                <a:gd name="T49" fmla="*/ 13 h 15"/>
                <a:gd name="T50" fmla="*/ 9 w 23"/>
                <a:gd name="T51" fmla="*/ 15 h 15"/>
                <a:gd name="T52" fmla="*/ 10 w 23"/>
                <a:gd name="T53" fmla="*/ 13 h 15"/>
                <a:gd name="T54" fmla="*/ 12 w 23"/>
                <a:gd name="T55" fmla="*/ 14 h 15"/>
                <a:gd name="T56" fmla="*/ 10 w 23"/>
                <a:gd name="T57" fmla="*/ 13 h 15"/>
                <a:gd name="T58" fmla="*/ 20 w 23"/>
                <a:gd name="T59" fmla="*/ 9 h 15"/>
                <a:gd name="T60" fmla="*/ 12 w 23"/>
                <a:gd name="T61" fmla="*/ 14 h 15"/>
                <a:gd name="T62" fmla="*/ 20 w 23"/>
                <a:gd name="T63" fmla="*/ 9 h 15"/>
                <a:gd name="T64" fmla="*/ 23 w 23"/>
                <a:gd name="T65" fmla="*/ 8 h 15"/>
                <a:gd name="T66" fmla="*/ 20 w 23"/>
                <a:gd name="T67" fmla="*/ 9 h 15"/>
                <a:gd name="T68" fmla="*/ 22 w 23"/>
                <a:gd name="T69" fmla="*/ 6 h 15"/>
                <a:gd name="T70" fmla="*/ 23 w 23"/>
                <a:gd name="T71" fmla="*/ 8 h 15"/>
                <a:gd name="T72" fmla="*/ 22 w 23"/>
                <a:gd name="T73" fmla="*/ 6 h 15"/>
                <a:gd name="T74" fmla="*/ 22 w 23"/>
                <a:gd name="T75" fmla="*/ 5 h 15"/>
                <a:gd name="T76" fmla="*/ 22 w 23"/>
                <a:gd name="T77" fmla="*/ 6 h 15"/>
                <a:gd name="T78" fmla="*/ 18 w 23"/>
                <a:gd name="T79" fmla="*/ 3 h 15"/>
                <a:gd name="T80" fmla="*/ 22 w 23"/>
                <a:gd name="T8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15">
                  <a:moveTo>
                    <a:pt x="17" y="2"/>
                  </a:moveTo>
                  <a:cubicBezTo>
                    <a:pt x="15" y="1"/>
                    <a:pt x="12" y="1"/>
                    <a:pt x="9" y="2"/>
                  </a:cubicBezTo>
                  <a:lnTo>
                    <a:pt x="9" y="1"/>
                  </a:lnTo>
                  <a:cubicBezTo>
                    <a:pt x="12" y="0"/>
                    <a:pt x="15" y="0"/>
                    <a:pt x="18" y="1"/>
                  </a:cubicBezTo>
                  <a:lnTo>
                    <a:pt x="17" y="2"/>
                  </a:lnTo>
                  <a:close/>
                  <a:moveTo>
                    <a:pt x="9" y="2"/>
                  </a:moveTo>
                  <a:cubicBezTo>
                    <a:pt x="7" y="2"/>
                    <a:pt x="6" y="3"/>
                    <a:pt x="5" y="4"/>
                  </a:cubicBezTo>
                  <a:lnTo>
                    <a:pt x="4" y="3"/>
                  </a:lnTo>
                  <a:cubicBezTo>
                    <a:pt x="5" y="2"/>
                    <a:pt x="7" y="1"/>
                    <a:pt x="9" y="1"/>
                  </a:cubicBezTo>
                  <a:lnTo>
                    <a:pt x="9" y="2"/>
                  </a:lnTo>
                  <a:close/>
                  <a:moveTo>
                    <a:pt x="5" y="4"/>
                  </a:moveTo>
                  <a:cubicBezTo>
                    <a:pt x="3" y="5"/>
                    <a:pt x="3" y="6"/>
                    <a:pt x="2" y="7"/>
                  </a:cubicBezTo>
                  <a:lnTo>
                    <a:pt x="1" y="6"/>
                  </a:lnTo>
                  <a:cubicBezTo>
                    <a:pt x="1" y="5"/>
                    <a:pt x="2" y="4"/>
                    <a:pt x="4" y="3"/>
                  </a:cubicBezTo>
                  <a:lnTo>
                    <a:pt x="5" y="4"/>
                  </a:lnTo>
                  <a:close/>
                  <a:moveTo>
                    <a:pt x="2" y="7"/>
                  </a:moveTo>
                  <a:cubicBezTo>
                    <a:pt x="2" y="8"/>
                    <a:pt x="2" y="9"/>
                    <a:pt x="2" y="10"/>
                  </a:cubicBezTo>
                  <a:lnTo>
                    <a:pt x="1" y="10"/>
                  </a:lnTo>
                  <a:cubicBezTo>
                    <a:pt x="0" y="9"/>
                    <a:pt x="0" y="8"/>
                    <a:pt x="1" y="6"/>
                  </a:cubicBezTo>
                  <a:lnTo>
                    <a:pt x="2" y="7"/>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lnTo>
                    <a:pt x="9" y="13"/>
                  </a:lnTo>
                  <a:lnTo>
                    <a:pt x="9" y="15"/>
                  </a:lnTo>
                  <a:lnTo>
                    <a:pt x="9" y="15"/>
                  </a:lnTo>
                  <a:lnTo>
                    <a:pt x="9" y="13"/>
                  </a:lnTo>
                  <a:close/>
                  <a:moveTo>
                    <a:pt x="9" y="13"/>
                  </a:moveTo>
                  <a:cubicBezTo>
                    <a:pt x="9" y="13"/>
                    <a:pt x="10" y="13"/>
                    <a:pt x="10" y="13"/>
                  </a:cubicBezTo>
                  <a:lnTo>
                    <a:pt x="11" y="14"/>
                  </a:lnTo>
                  <a:cubicBezTo>
                    <a:pt x="10" y="15"/>
                    <a:pt x="10" y="15"/>
                    <a:pt x="9" y="15"/>
                  </a:cubicBezTo>
                  <a:lnTo>
                    <a:pt x="9" y="13"/>
                  </a:lnTo>
                  <a:close/>
                  <a:moveTo>
                    <a:pt x="10" y="13"/>
                  </a:moveTo>
                  <a:cubicBezTo>
                    <a:pt x="11" y="13"/>
                    <a:pt x="12" y="13"/>
                    <a:pt x="12" y="13"/>
                  </a:cubicBezTo>
                  <a:lnTo>
                    <a:pt x="12" y="14"/>
                  </a:lnTo>
                  <a:cubicBezTo>
                    <a:pt x="12" y="14"/>
                    <a:pt x="11" y="14"/>
                    <a:pt x="11" y="14"/>
                  </a:cubicBezTo>
                  <a:lnTo>
                    <a:pt x="10" y="13"/>
                  </a:lnTo>
                  <a:close/>
                  <a:moveTo>
                    <a:pt x="12" y="13"/>
                  </a:moveTo>
                  <a:cubicBezTo>
                    <a:pt x="15" y="12"/>
                    <a:pt x="17" y="11"/>
                    <a:pt x="20" y="9"/>
                  </a:cubicBezTo>
                  <a:lnTo>
                    <a:pt x="20" y="11"/>
                  </a:lnTo>
                  <a:cubicBezTo>
                    <a:pt x="18" y="12"/>
                    <a:pt x="15" y="13"/>
                    <a:pt x="12" y="14"/>
                  </a:cubicBezTo>
                  <a:lnTo>
                    <a:pt x="12" y="13"/>
                  </a:lnTo>
                  <a:close/>
                  <a:moveTo>
                    <a:pt x="20" y="9"/>
                  </a:moveTo>
                  <a:cubicBezTo>
                    <a:pt x="21" y="9"/>
                    <a:pt x="21" y="8"/>
                    <a:pt x="21" y="8"/>
                  </a:cubicBezTo>
                  <a:lnTo>
                    <a:pt x="23" y="8"/>
                  </a:lnTo>
                  <a:cubicBezTo>
                    <a:pt x="22" y="9"/>
                    <a:pt x="22" y="10"/>
                    <a:pt x="20" y="11"/>
                  </a:cubicBezTo>
                  <a:lnTo>
                    <a:pt x="20" y="9"/>
                  </a:lnTo>
                  <a:close/>
                  <a:moveTo>
                    <a:pt x="21" y="8"/>
                  </a:moveTo>
                  <a:cubicBezTo>
                    <a:pt x="22" y="7"/>
                    <a:pt x="22" y="7"/>
                    <a:pt x="22" y="6"/>
                  </a:cubicBezTo>
                  <a:lnTo>
                    <a:pt x="23" y="6"/>
                  </a:lnTo>
                  <a:cubicBezTo>
                    <a:pt x="23" y="7"/>
                    <a:pt x="23" y="7"/>
                    <a:pt x="23" y="8"/>
                  </a:cubicBezTo>
                  <a:lnTo>
                    <a:pt x="21" y="8"/>
                  </a:lnTo>
                  <a:close/>
                  <a:moveTo>
                    <a:pt x="22" y="6"/>
                  </a:moveTo>
                  <a:cubicBezTo>
                    <a:pt x="22" y="6"/>
                    <a:pt x="21" y="6"/>
                    <a:pt x="21" y="5"/>
                  </a:cubicBezTo>
                  <a:lnTo>
                    <a:pt x="22" y="5"/>
                  </a:lnTo>
                  <a:cubicBezTo>
                    <a:pt x="23" y="5"/>
                    <a:pt x="23" y="6"/>
                    <a:pt x="23" y="6"/>
                  </a:cubicBezTo>
                  <a:lnTo>
                    <a:pt x="22" y="6"/>
                  </a:lnTo>
                  <a:close/>
                  <a:moveTo>
                    <a:pt x="21" y="5"/>
                  </a:moveTo>
                  <a:cubicBezTo>
                    <a:pt x="21" y="4"/>
                    <a:pt x="20" y="3"/>
                    <a:pt x="18" y="3"/>
                  </a:cubicBezTo>
                  <a:lnTo>
                    <a:pt x="19" y="2"/>
                  </a:lnTo>
                  <a:cubicBezTo>
                    <a:pt x="20" y="2"/>
                    <a:pt x="22" y="3"/>
                    <a:pt x="22" y="5"/>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7" name="Freeform 66">
              <a:extLst>
                <a:ext uri="{FF2B5EF4-FFF2-40B4-BE49-F238E27FC236}">
                  <a16:creationId xmlns:a16="http://schemas.microsoft.com/office/drawing/2014/main" id="{DF2943D8-BB0B-8D7A-BE5C-4D9F7A9E2DD2}"/>
                </a:ext>
              </a:extLst>
            </p:cNvPr>
            <p:cNvSpPr>
              <a:spLocks noEditPoints="1"/>
            </p:cNvSpPr>
            <p:nvPr/>
          </p:nvSpPr>
          <p:spPr bwMode="auto">
            <a:xfrm>
              <a:off x="2439" y="1710"/>
              <a:ext cx="128" cy="84"/>
            </a:xfrm>
            <a:custGeom>
              <a:avLst/>
              <a:gdLst>
                <a:gd name="T0" fmla="*/ 10 w 23"/>
                <a:gd name="T1" fmla="*/ 2 h 15"/>
                <a:gd name="T2" fmla="*/ 20 w 23"/>
                <a:gd name="T3" fmla="*/ 2 h 15"/>
                <a:gd name="T4" fmla="*/ 10 w 23"/>
                <a:gd name="T5" fmla="*/ 2 h 15"/>
                <a:gd name="T6" fmla="*/ 5 w 23"/>
                <a:gd name="T7" fmla="*/ 2 h 15"/>
                <a:gd name="T8" fmla="*/ 10 w 23"/>
                <a:gd name="T9" fmla="*/ 2 h 15"/>
                <a:gd name="T10" fmla="*/ 3 w 23"/>
                <a:gd name="T11" fmla="*/ 6 h 15"/>
                <a:gd name="T12" fmla="*/ 5 w 23"/>
                <a:gd name="T13" fmla="*/ 2 h 15"/>
                <a:gd name="T14" fmla="*/ 3 w 23"/>
                <a:gd name="T15" fmla="*/ 6 h 15"/>
                <a:gd name="T16" fmla="*/ 1 w 23"/>
                <a:gd name="T17" fmla="*/ 10 h 15"/>
                <a:gd name="T18" fmla="*/ 3 w 23"/>
                <a:gd name="T19" fmla="*/ 6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15 w 23"/>
                <a:gd name="T45" fmla="*/ 13 h 15"/>
                <a:gd name="T46" fmla="*/ 9 w 23"/>
                <a:gd name="T47" fmla="*/ 13 h 15"/>
                <a:gd name="T48" fmla="*/ 19 w 23"/>
                <a:gd name="T49" fmla="*/ 10 h 15"/>
                <a:gd name="T50" fmla="*/ 15 w 23"/>
                <a:gd name="T51" fmla="*/ 13 h 15"/>
                <a:gd name="T52" fmla="*/ 20 w 23"/>
                <a:gd name="T53" fmla="*/ 11 h 15"/>
                <a:gd name="T54" fmla="*/ 19 w 23"/>
                <a:gd name="T55" fmla="*/ 10 h 15"/>
                <a:gd name="T56" fmla="*/ 19 w 23"/>
                <a:gd name="T57" fmla="*/ 10 h 15"/>
                <a:gd name="T58" fmla="*/ 23 w 23"/>
                <a:gd name="T59" fmla="*/ 7 h 15"/>
                <a:gd name="T60" fmla="*/ 19 w 23"/>
                <a:gd name="T61" fmla="*/ 10 h 15"/>
                <a:gd name="T62" fmla="*/ 21 w 23"/>
                <a:gd name="T63" fmla="*/ 7 h 15"/>
                <a:gd name="T64" fmla="*/ 21 w 23"/>
                <a:gd name="T65" fmla="*/ 7 h 15"/>
                <a:gd name="T66" fmla="*/ 20 w 23"/>
                <a:gd name="T67" fmla="*/ 4 h 15"/>
                <a:gd name="T68" fmla="*/ 23 w 23"/>
                <a:gd name="T69" fmla="*/ 7 h 15"/>
                <a:gd name="T70" fmla="*/ 20 w 23"/>
                <a:gd name="T71" fmla="*/ 4 h 15"/>
                <a:gd name="T72" fmla="*/ 21 w 23"/>
                <a:gd name="T73" fmla="*/ 4 h 15"/>
                <a:gd name="T74" fmla="*/ 21 w 23"/>
                <a:gd name="T75" fmla="*/ 4 h 15"/>
                <a:gd name="T76" fmla="*/ 21 w 23"/>
                <a:gd name="T77" fmla="*/ 4 h 15"/>
                <a:gd name="T78" fmla="*/ 21 w 23"/>
                <a:gd name="T79" fmla="*/ 4 h 15"/>
                <a:gd name="T80" fmla="*/ 21 w 23"/>
                <a:gd name="T81" fmla="*/ 5 h 15"/>
                <a:gd name="T82" fmla="*/ 22 w 23"/>
                <a:gd name="T83" fmla="*/ 5 h 15"/>
                <a:gd name="T84" fmla="*/ 19 w 23"/>
                <a:gd name="T85" fmla="*/ 4 h 15"/>
                <a:gd name="T86" fmla="*/ 21 w 23"/>
                <a:gd name="T87" fmla="*/ 4 h 15"/>
                <a:gd name="T88" fmla="*/ 19 w 23"/>
                <a:gd name="T89" fmla="*/ 4 h 15"/>
                <a:gd name="T90" fmla="*/ 20 w 23"/>
                <a:gd name="T91" fmla="*/ 2 h 15"/>
                <a:gd name="T92" fmla="*/ 19 w 23"/>
                <a:gd name="T9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15">
                  <a:moveTo>
                    <a:pt x="19" y="3"/>
                  </a:moveTo>
                  <a:cubicBezTo>
                    <a:pt x="17" y="1"/>
                    <a:pt x="13" y="1"/>
                    <a:pt x="10" y="2"/>
                  </a:cubicBezTo>
                  <a:lnTo>
                    <a:pt x="9" y="1"/>
                  </a:lnTo>
                  <a:cubicBezTo>
                    <a:pt x="13" y="0"/>
                    <a:pt x="17" y="0"/>
                    <a:pt x="20" y="2"/>
                  </a:cubicBezTo>
                  <a:lnTo>
                    <a:pt x="19" y="3"/>
                  </a:lnTo>
                  <a:close/>
                  <a:moveTo>
                    <a:pt x="10" y="2"/>
                  </a:moveTo>
                  <a:cubicBezTo>
                    <a:pt x="8" y="2"/>
                    <a:pt x="7" y="3"/>
                    <a:pt x="6" y="3"/>
                  </a:cubicBezTo>
                  <a:lnTo>
                    <a:pt x="5" y="2"/>
                  </a:lnTo>
                  <a:cubicBezTo>
                    <a:pt x="6" y="2"/>
                    <a:pt x="8" y="1"/>
                    <a:pt x="9" y="1"/>
                  </a:cubicBezTo>
                  <a:lnTo>
                    <a:pt x="10" y="2"/>
                  </a:lnTo>
                  <a:close/>
                  <a:moveTo>
                    <a:pt x="6" y="3"/>
                  </a:moveTo>
                  <a:cubicBezTo>
                    <a:pt x="5" y="4"/>
                    <a:pt x="4" y="5"/>
                    <a:pt x="3" y="6"/>
                  </a:cubicBezTo>
                  <a:lnTo>
                    <a:pt x="2" y="5"/>
                  </a:lnTo>
                  <a:cubicBezTo>
                    <a:pt x="3" y="4"/>
                    <a:pt x="4" y="3"/>
                    <a:pt x="5" y="2"/>
                  </a:cubicBezTo>
                  <a:lnTo>
                    <a:pt x="6" y="3"/>
                  </a:lnTo>
                  <a:close/>
                  <a:moveTo>
                    <a:pt x="3" y="6"/>
                  </a:moveTo>
                  <a:cubicBezTo>
                    <a:pt x="2" y="7"/>
                    <a:pt x="1" y="8"/>
                    <a:pt x="2" y="10"/>
                  </a:cubicBezTo>
                  <a:lnTo>
                    <a:pt x="1" y="10"/>
                  </a:lnTo>
                  <a:cubicBezTo>
                    <a:pt x="0" y="8"/>
                    <a:pt x="1" y="6"/>
                    <a:pt x="2" y="5"/>
                  </a:cubicBezTo>
                  <a:lnTo>
                    <a:pt x="3" y="6"/>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cubicBezTo>
                    <a:pt x="11" y="13"/>
                    <a:pt x="12" y="13"/>
                    <a:pt x="14" y="12"/>
                  </a:cubicBezTo>
                  <a:lnTo>
                    <a:pt x="15" y="13"/>
                  </a:lnTo>
                  <a:cubicBezTo>
                    <a:pt x="13" y="14"/>
                    <a:pt x="11" y="14"/>
                    <a:pt x="9" y="15"/>
                  </a:cubicBezTo>
                  <a:lnTo>
                    <a:pt x="9" y="13"/>
                  </a:lnTo>
                  <a:close/>
                  <a:moveTo>
                    <a:pt x="14" y="12"/>
                  </a:moveTo>
                  <a:cubicBezTo>
                    <a:pt x="16" y="11"/>
                    <a:pt x="17" y="11"/>
                    <a:pt x="19" y="10"/>
                  </a:cubicBezTo>
                  <a:lnTo>
                    <a:pt x="20" y="11"/>
                  </a:lnTo>
                  <a:cubicBezTo>
                    <a:pt x="18" y="12"/>
                    <a:pt x="16" y="13"/>
                    <a:pt x="15" y="13"/>
                  </a:cubicBezTo>
                  <a:lnTo>
                    <a:pt x="14" y="12"/>
                  </a:lnTo>
                  <a:close/>
                  <a:moveTo>
                    <a:pt x="20" y="11"/>
                  </a:moveTo>
                  <a:lnTo>
                    <a:pt x="20" y="11"/>
                  </a:lnTo>
                  <a:lnTo>
                    <a:pt x="19" y="10"/>
                  </a:lnTo>
                  <a:lnTo>
                    <a:pt x="20" y="11"/>
                  </a:lnTo>
                  <a:close/>
                  <a:moveTo>
                    <a:pt x="19" y="10"/>
                  </a:moveTo>
                  <a:cubicBezTo>
                    <a:pt x="21" y="9"/>
                    <a:pt x="21" y="8"/>
                    <a:pt x="21" y="7"/>
                  </a:cubicBezTo>
                  <a:lnTo>
                    <a:pt x="23" y="7"/>
                  </a:lnTo>
                  <a:cubicBezTo>
                    <a:pt x="23" y="8"/>
                    <a:pt x="22" y="10"/>
                    <a:pt x="20" y="11"/>
                  </a:cubicBezTo>
                  <a:lnTo>
                    <a:pt x="19" y="10"/>
                  </a:lnTo>
                  <a:close/>
                  <a:moveTo>
                    <a:pt x="21" y="7"/>
                  </a:moveTo>
                  <a:lnTo>
                    <a:pt x="21" y="7"/>
                  </a:lnTo>
                  <a:lnTo>
                    <a:pt x="22" y="7"/>
                  </a:lnTo>
                  <a:lnTo>
                    <a:pt x="21" y="7"/>
                  </a:lnTo>
                  <a:close/>
                  <a:moveTo>
                    <a:pt x="21" y="7"/>
                  </a:moveTo>
                  <a:cubicBezTo>
                    <a:pt x="22" y="6"/>
                    <a:pt x="21" y="5"/>
                    <a:pt x="20" y="4"/>
                  </a:cubicBezTo>
                  <a:lnTo>
                    <a:pt x="21" y="4"/>
                  </a:lnTo>
                  <a:cubicBezTo>
                    <a:pt x="22" y="5"/>
                    <a:pt x="23" y="6"/>
                    <a:pt x="23" y="7"/>
                  </a:cubicBezTo>
                  <a:lnTo>
                    <a:pt x="21" y="7"/>
                  </a:lnTo>
                  <a:close/>
                  <a:moveTo>
                    <a:pt x="20" y="4"/>
                  </a:moveTo>
                  <a:lnTo>
                    <a:pt x="21" y="4"/>
                  </a:lnTo>
                  <a:lnTo>
                    <a:pt x="21" y="4"/>
                  </a:lnTo>
                  <a:lnTo>
                    <a:pt x="20" y="4"/>
                  </a:lnTo>
                  <a:close/>
                  <a:moveTo>
                    <a:pt x="21" y="4"/>
                  </a:moveTo>
                  <a:cubicBezTo>
                    <a:pt x="22" y="4"/>
                    <a:pt x="22" y="4"/>
                    <a:pt x="22" y="5"/>
                  </a:cubicBezTo>
                  <a:lnTo>
                    <a:pt x="21" y="4"/>
                  </a:lnTo>
                  <a:cubicBezTo>
                    <a:pt x="21" y="3"/>
                    <a:pt x="21" y="5"/>
                    <a:pt x="20" y="5"/>
                  </a:cubicBezTo>
                  <a:lnTo>
                    <a:pt x="21" y="4"/>
                  </a:lnTo>
                  <a:close/>
                  <a:moveTo>
                    <a:pt x="22" y="5"/>
                  </a:moveTo>
                  <a:lnTo>
                    <a:pt x="21" y="5"/>
                  </a:lnTo>
                  <a:lnTo>
                    <a:pt x="21" y="4"/>
                  </a:lnTo>
                  <a:lnTo>
                    <a:pt x="22" y="5"/>
                  </a:lnTo>
                  <a:close/>
                  <a:moveTo>
                    <a:pt x="21" y="5"/>
                  </a:moveTo>
                  <a:cubicBezTo>
                    <a:pt x="21" y="5"/>
                    <a:pt x="20" y="5"/>
                    <a:pt x="19" y="4"/>
                  </a:cubicBezTo>
                  <a:lnTo>
                    <a:pt x="20" y="3"/>
                  </a:lnTo>
                  <a:cubicBezTo>
                    <a:pt x="21" y="3"/>
                    <a:pt x="20" y="4"/>
                    <a:pt x="21" y="4"/>
                  </a:cubicBezTo>
                  <a:lnTo>
                    <a:pt x="21" y="5"/>
                  </a:lnTo>
                  <a:close/>
                  <a:moveTo>
                    <a:pt x="19" y="4"/>
                  </a:moveTo>
                  <a:lnTo>
                    <a:pt x="19" y="3"/>
                  </a:lnTo>
                  <a:lnTo>
                    <a:pt x="20" y="2"/>
                  </a:lnTo>
                  <a:lnTo>
                    <a:pt x="20" y="3"/>
                  </a:lnTo>
                  <a:lnTo>
                    <a:pt x="19"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8" name="Freeform 67">
              <a:extLst>
                <a:ext uri="{FF2B5EF4-FFF2-40B4-BE49-F238E27FC236}">
                  <a16:creationId xmlns:a16="http://schemas.microsoft.com/office/drawing/2014/main" id="{82D607A6-0A4D-6B7D-7458-6D5E056DD83E}"/>
                </a:ext>
              </a:extLst>
            </p:cNvPr>
            <p:cNvSpPr>
              <a:spLocks noEditPoints="1"/>
            </p:cNvSpPr>
            <p:nvPr/>
          </p:nvSpPr>
          <p:spPr bwMode="auto">
            <a:xfrm>
              <a:off x="2528" y="1704"/>
              <a:ext cx="325" cy="56"/>
            </a:xfrm>
            <a:custGeom>
              <a:avLst/>
              <a:gdLst>
                <a:gd name="T0" fmla="*/ 4 w 58"/>
                <a:gd name="T1" fmla="*/ 3 h 10"/>
                <a:gd name="T2" fmla="*/ 4 w 58"/>
                <a:gd name="T3" fmla="*/ 2 h 10"/>
                <a:gd name="T4" fmla="*/ 4 w 58"/>
                <a:gd name="T5" fmla="*/ 3 h 10"/>
                <a:gd name="T6" fmla="*/ 4 w 58"/>
                <a:gd name="T7" fmla="*/ 3 h 10"/>
                <a:gd name="T8" fmla="*/ 4 w 58"/>
                <a:gd name="T9" fmla="*/ 2 h 10"/>
                <a:gd name="T10" fmla="*/ 4 w 58"/>
                <a:gd name="T11" fmla="*/ 2 h 10"/>
                <a:gd name="T12" fmla="*/ 4 w 58"/>
                <a:gd name="T13" fmla="*/ 3 h 10"/>
                <a:gd name="T14" fmla="*/ 4 w 58"/>
                <a:gd name="T15" fmla="*/ 3 h 10"/>
                <a:gd name="T16" fmla="*/ 4 w 58"/>
                <a:gd name="T17" fmla="*/ 2 h 10"/>
                <a:gd name="T18" fmla="*/ 4 w 58"/>
                <a:gd name="T19" fmla="*/ 3 h 10"/>
                <a:gd name="T20" fmla="*/ 4 w 58"/>
                <a:gd name="T21" fmla="*/ 2 h 10"/>
                <a:gd name="T22" fmla="*/ 4 w 58"/>
                <a:gd name="T23" fmla="*/ 3 h 10"/>
                <a:gd name="T24" fmla="*/ 4 w 58"/>
                <a:gd name="T25" fmla="*/ 2 h 10"/>
                <a:gd name="T26" fmla="*/ 4 w 58"/>
                <a:gd name="T27" fmla="*/ 4 h 10"/>
                <a:gd name="T28" fmla="*/ 4 w 58"/>
                <a:gd name="T29" fmla="*/ 2 h 10"/>
                <a:gd name="T30" fmla="*/ 4 w 58"/>
                <a:gd name="T31" fmla="*/ 2 h 10"/>
                <a:gd name="T32" fmla="*/ 4 w 58"/>
                <a:gd name="T33" fmla="*/ 3 h 10"/>
                <a:gd name="T34" fmla="*/ 5 w 58"/>
                <a:gd name="T35" fmla="*/ 2 h 10"/>
                <a:gd name="T36" fmla="*/ 7 w 58"/>
                <a:gd name="T37" fmla="*/ 5 h 10"/>
                <a:gd name="T38" fmla="*/ 5 w 58"/>
                <a:gd name="T39" fmla="*/ 2 h 10"/>
                <a:gd name="T40" fmla="*/ 12 w 58"/>
                <a:gd name="T41" fmla="*/ 5 h 10"/>
                <a:gd name="T42" fmla="*/ 7 w 58"/>
                <a:gd name="T43" fmla="*/ 5 h 10"/>
                <a:gd name="T44" fmla="*/ 11 w 58"/>
                <a:gd name="T45" fmla="*/ 7 h 10"/>
                <a:gd name="T46" fmla="*/ 11 w 58"/>
                <a:gd name="T47" fmla="*/ 6 h 10"/>
                <a:gd name="T48" fmla="*/ 12 w 58"/>
                <a:gd name="T49" fmla="*/ 5 h 10"/>
                <a:gd name="T50" fmla="*/ 11 w 58"/>
                <a:gd name="T51" fmla="*/ 7 h 10"/>
                <a:gd name="T52" fmla="*/ 12 w 58"/>
                <a:gd name="T53" fmla="*/ 5 h 10"/>
                <a:gd name="T54" fmla="*/ 14 w 58"/>
                <a:gd name="T55" fmla="*/ 6 h 10"/>
                <a:gd name="T56" fmla="*/ 11 w 58"/>
                <a:gd name="T57" fmla="*/ 7 h 10"/>
                <a:gd name="T58" fmla="*/ 14 w 58"/>
                <a:gd name="T59" fmla="*/ 6 h 10"/>
                <a:gd name="T60" fmla="*/ 16 w 58"/>
                <a:gd name="T61" fmla="*/ 8 h 10"/>
                <a:gd name="T62" fmla="*/ 14 w 58"/>
                <a:gd name="T63" fmla="*/ 6 h 10"/>
                <a:gd name="T64" fmla="*/ 30 w 58"/>
                <a:gd name="T65" fmla="*/ 8 h 10"/>
                <a:gd name="T66" fmla="*/ 16 w 58"/>
                <a:gd name="T67" fmla="*/ 8 h 10"/>
                <a:gd name="T68" fmla="*/ 30 w 58"/>
                <a:gd name="T69" fmla="*/ 8 h 10"/>
                <a:gd name="T70" fmla="*/ 30 w 58"/>
                <a:gd name="T71" fmla="*/ 9 h 10"/>
                <a:gd name="T72" fmla="*/ 30 w 58"/>
                <a:gd name="T73" fmla="*/ 8 h 10"/>
                <a:gd name="T74" fmla="*/ 42 w 58"/>
                <a:gd name="T75" fmla="*/ 9 h 10"/>
                <a:gd name="T76" fmla="*/ 30 w 58"/>
                <a:gd name="T77" fmla="*/ 8 h 10"/>
                <a:gd name="T78" fmla="*/ 49 w 58"/>
                <a:gd name="T79" fmla="*/ 7 h 10"/>
                <a:gd name="T80" fmla="*/ 42 w 58"/>
                <a:gd name="T81" fmla="*/ 9 h 10"/>
                <a:gd name="T82" fmla="*/ 49 w 58"/>
                <a:gd name="T83" fmla="*/ 8 h 10"/>
                <a:gd name="T84" fmla="*/ 49 w 58"/>
                <a:gd name="T85" fmla="*/ 7 h 10"/>
                <a:gd name="T86" fmla="*/ 49 w 58"/>
                <a:gd name="T87" fmla="*/ 7 h 10"/>
                <a:gd name="T88" fmla="*/ 49 w 58"/>
                <a:gd name="T89" fmla="*/ 8 h 10"/>
                <a:gd name="T90" fmla="*/ 49 w 58"/>
                <a:gd name="T91" fmla="*/ 7 h 10"/>
                <a:gd name="T92" fmla="*/ 49 w 58"/>
                <a:gd name="T93" fmla="*/ 8 h 10"/>
                <a:gd name="T94" fmla="*/ 49 w 58"/>
                <a:gd name="T95" fmla="*/ 8 h 10"/>
                <a:gd name="T96" fmla="*/ 52 w 58"/>
                <a:gd name="T97" fmla="*/ 6 h 10"/>
                <a:gd name="T98" fmla="*/ 49 w 58"/>
                <a:gd name="T99" fmla="*/ 8 h 10"/>
                <a:gd name="T100" fmla="*/ 52 w 58"/>
                <a:gd name="T101" fmla="*/ 6 h 10"/>
                <a:gd name="T102" fmla="*/ 58 w 58"/>
                <a:gd name="T103" fmla="*/ 7 h 10"/>
                <a:gd name="T104" fmla="*/ 52 w 58"/>
                <a:gd name="T10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10">
                  <a:moveTo>
                    <a:pt x="4" y="3"/>
                  </a:moveTo>
                  <a:cubicBezTo>
                    <a:pt x="4" y="3"/>
                    <a:pt x="4" y="3"/>
                    <a:pt x="4" y="3"/>
                  </a:cubicBezTo>
                  <a:lnTo>
                    <a:pt x="4" y="2"/>
                  </a:lnTo>
                  <a:cubicBezTo>
                    <a:pt x="4" y="2"/>
                    <a:pt x="4" y="2"/>
                    <a:pt x="4" y="2"/>
                  </a:cubicBezTo>
                  <a:lnTo>
                    <a:pt x="4" y="3"/>
                  </a:lnTo>
                  <a:close/>
                  <a:moveTo>
                    <a:pt x="4" y="3"/>
                  </a:moveTo>
                  <a:lnTo>
                    <a:pt x="4" y="3"/>
                  </a:lnTo>
                  <a:lnTo>
                    <a:pt x="4" y="3"/>
                  </a:lnTo>
                  <a:close/>
                  <a:moveTo>
                    <a:pt x="4" y="3"/>
                  </a:moveTo>
                  <a:cubicBezTo>
                    <a:pt x="0" y="2"/>
                    <a:pt x="2" y="0"/>
                    <a:pt x="4" y="2"/>
                  </a:cubicBezTo>
                  <a:lnTo>
                    <a:pt x="4" y="3"/>
                  </a:lnTo>
                  <a:cubicBezTo>
                    <a:pt x="1" y="1"/>
                    <a:pt x="1" y="0"/>
                    <a:pt x="4" y="2"/>
                  </a:cubicBezTo>
                  <a:lnTo>
                    <a:pt x="4" y="3"/>
                  </a:lnTo>
                  <a:close/>
                  <a:moveTo>
                    <a:pt x="4" y="3"/>
                  </a:moveTo>
                  <a:lnTo>
                    <a:pt x="4" y="3"/>
                  </a:lnTo>
                  <a:lnTo>
                    <a:pt x="4" y="3"/>
                  </a:lnTo>
                  <a:lnTo>
                    <a:pt x="4" y="3"/>
                  </a:lnTo>
                  <a:close/>
                  <a:moveTo>
                    <a:pt x="4" y="2"/>
                  </a:moveTo>
                  <a:lnTo>
                    <a:pt x="4" y="2"/>
                  </a:lnTo>
                  <a:lnTo>
                    <a:pt x="4" y="3"/>
                  </a:lnTo>
                  <a:lnTo>
                    <a:pt x="4" y="3"/>
                  </a:lnTo>
                  <a:lnTo>
                    <a:pt x="4" y="2"/>
                  </a:lnTo>
                  <a:close/>
                  <a:moveTo>
                    <a:pt x="4" y="3"/>
                  </a:moveTo>
                  <a:lnTo>
                    <a:pt x="4" y="3"/>
                  </a:lnTo>
                  <a:lnTo>
                    <a:pt x="4" y="3"/>
                  </a:lnTo>
                  <a:close/>
                  <a:moveTo>
                    <a:pt x="4" y="2"/>
                  </a:moveTo>
                  <a:cubicBezTo>
                    <a:pt x="4" y="2"/>
                    <a:pt x="4" y="2"/>
                    <a:pt x="4" y="2"/>
                  </a:cubicBezTo>
                  <a:lnTo>
                    <a:pt x="4" y="4"/>
                  </a:lnTo>
                  <a:cubicBezTo>
                    <a:pt x="4" y="4"/>
                    <a:pt x="4" y="3"/>
                    <a:pt x="4" y="3"/>
                  </a:cubicBezTo>
                  <a:lnTo>
                    <a:pt x="4" y="2"/>
                  </a:lnTo>
                  <a:close/>
                  <a:moveTo>
                    <a:pt x="4" y="2"/>
                  </a:moveTo>
                  <a:lnTo>
                    <a:pt x="4" y="2"/>
                  </a:lnTo>
                  <a:lnTo>
                    <a:pt x="5" y="2"/>
                  </a:lnTo>
                  <a:lnTo>
                    <a:pt x="4" y="3"/>
                  </a:lnTo>
                  <a:lnTo>
                    <a:pt x="4" y="2"/>
                  </a:lnTo>
                  <a:close/>
                  <a:moveTo>
                    <a:pt x="5" y="2"/>
                  </a:moveTo>
                  <a:cubicBezTo>
                    <a:pt x="6" y="3"/>
                    <a:pt x="7" y="4"/>
                    <a:pt x="8" y="4"/>
                  </a:cubicBezTo>
                  <a:lnTo>
                    <a:pt x="7" y="5"/>
                  </a:lnTo>
                  <a:cubicBezTo>
                    <a:pt x="6" y="5"/>
                    <a:pt x="5" y="4"/>
                    <a:pt x="4" y="3"/>
                  </a:cubicBezTo>
                  <a:lnTo>
                    <a:pt x="5" y="2"/>
                  </a:lnTo>
                  <a:close/>
                  <a:moveTo>
                    <a:pt x="8" y="4"/>
                  </a:moveTo>
                  <a:cubicBezTo>
                    <a:pt x="9" y="5"/>
                    <a:pt x="10" y="5"/>
                    <a:pt x="12" y="5"/>
                  </a:cubicBezTo>
                  <a:lnTo>
                    <a:pt x="11" y="7"/>
                  </a:lnTo>
                  <a:cubicBezTo>
                    <a:pt x="10" y="6"/>
                    <a:pt x="9" y="6"/>
                    <a:pt x="7" y="5"/>
                  </a:cubicBezTo>
                  <a:lnTo>
                    <a:pt x="8" y="4"/>
                  </a:lnTo>
                  <a:close/>
                  <a:moveTo>
                    <a:pt x="11" y="7"/>
                  </a:moveTo>
                  <a:lnTo>
                    <a:pt x="11" y="7"/>
                  </a:lnTo>
                  <a:lnTo>
                    <a:pt x="11" y="6"/>
                  </a:lnTo>
                  <a:lnTo>
                    <a:pt x="11" y="7"/>
                  </a:lnTo>
                  <a:close/>
                  <a:moveTo>
                    <a:pt x="12" y="5"/>
                  </a:moveTo>
                  <a:lnTo>
                    <a:pt x="12" y="5"/>
                  </a:lnTo>
                  <a:lnTo>
                    <a:pt x="11" y="7"/>
                  </a:lnTo>
                  <a:lnTo>
                    <a:pt x="11" y="7"/>
                  </a:lnTo>
                  <a:lnTo>
                    <a:pt x="12" y="5"/>
                  </a:lnTo>
                  <a:close/>
                  <a:moveTo>
                    <a:pt x="12" y="5"/>
                  </a:moveTo>
                  <a:cubicBezTo>
                    <a:pt x="13" y="6"/>
                    <a:pt x="13" y="6"/>
                    <a:pt x="14" y="6"/>
                  </a:cubicBezTo>
                  <a:lnTo>
                    <a:pt x="14" y="7"/>
                  </a:lnTo>
                  <a:cubicBezTo>
                    <a:pt x="13" y="7"/>
                    <a:pt x="12" y="7"/>
                    <a:pt x="11" y="7"/>
                  </a:cubicBezTo>
                  <a:lnTo>
                    <a:pt x="12" y="5"/>
                  </a:lnTo>
                  <a:close/>
                  <a:moveTo>
                    <a:pt x="14" y="6"/>
                  </a:moveTo>
                  <a:cubicBezTo>
                    <a:pt x="15" y="6"/>
                    <a:pt x="16" y="7"/>
                    <a:pt x="17" y="7"/>
                  </a:cubicBezTo>
                  <a:lnTo>
                    <a:pt x="16" y="8"/>
                  </a:lnTo>
                  <a:cubicBezTo>
                    <a:pt x="16" y="8"/>
                    <a:pt x="15" y="8"/>
                    <a:pt x="14" y="7"/>
                  </a:cubicBezTo>
                  <a:lnTo>
                    <a:pt x="14" y="6"/>
                  </a:lnTo>
                  <a:close/>
                  <a:moveTo>
                    <a:pt x="17" y="7"/>
                  </a:moveTo>
                  <a:cubicBezTo>
                    <a:pt x="21" y="8"/>
                    <a:pt x="26" y="8"/>
                    <a:pt x="30" y="8"/>
                  </a:cubicBezTo>
                  <a:lnTo>
                    <a:pt x="30" y="10"/>
                  </a:lnTo>
                  <a:cubicBezTo>
                    <a:pt x="25" y="10"/>
                    <a:pt x="21" y="9"/>
                    <a:pt x="16" y="8"/>
                  </a:cubicBezTo>
                  <a:lnTo>
                    <a:pt x="17" y="7"/>
                  </a:lnTo>
                  <a:close/>
                  <a:moveTo>
                    <a:pt x="30" y="8"/>
                  </a:moveTo>
                  <a:lnTo>
                    <a:pt x="30" y="8"/>
                  </a:lnTo>
                  <a:lnTo>
                    <a:pt x="30" y="9"/>
                  </a:lnTo>
                  <a:lnTo>
                    <a:pt x="30" y="8"/>
                  </a:lnTo>
                  <a:close/>
                  <a:moveTo>
                    <a:pt x="30" y="8"/>
                  </a:moveTo>
                  <a:cubicBezTo>
                    <a:pt x="34" y="8"/>
                    <a:pt x="38" y="8"/>
                    <a:pt x="41" y="7"/>
                  </a:cubicBezTo>
                  <a:lnTo>
                    <a:pt x="42" y="9"/>
                  </a:lnTo>
                  <a:cubicBezTo>
                    <a:pt x="38" y="9"/>
                    <a:pt x="34" y="10"/>
                    <a:pt x="30" y="10"/>
                  </a:cubicBezTo>
                  <a:lnTo>
                    <a:pt x="30" y="8"/>
                  </a:lnTo>
                  <a:close/>
                  <a:moveTo>
                    <a:pt x="41" y="7"/>
                  </a:moveTo>
                  <a:cubicBezTo>
                    <a:pt x="44" y="7"/>
                    <a:pt x="46" y="7"/>
                    <a:pt x="49" y="7"/>
                  </a:cubicBezTo>
                  <a:lnTo>
                    <a:pt x="49" y="8"/>
                  </a:lnTo>
                  <a:cubicBezTo>
                    <a:pt x="47" y="8"/>
                    <a:pt x="44" y="8"/>
                    <a:pt x="42" y="9"/>
                  </a:cubicBezTo>
                  <a:lnTo>
                    <a:pt x="41" y="7"/>
                  </a:lnTo>
                  <a:close/>
                  <a:moveTo>
                    <a:pt x="49" y="8"/>
                  </a:moveTo>
                  <a:lnTo>
                    <a:pt x="49" y="8"/>
                  </a:lnTo>
                  <a:lnTo>
                    <a:pt x="49" y="7"/>
                  </a:lnTo>
                  <a:lnTo>
                    <a:pt x="49" y="8"/>
                  </a:lnTo>
                  <a:close/>
                  <a:moveTo>
                    <a:pt x="49" y="7"/>
                  </a:moveTo>
                  <a:lnTo>
                    <a:pt x="49" y="7"/>
                  </a:lnTo>
                  <a:lnTo>
                    <a:pt x="49" y="8"/>
                  </a:lnTo>
                  <a:lnTo>
                    <a:pt x="49" y="8"/>
                  </a:lnTo>
                  <a:lnTo>
                    <a:pt x="49" y="7"/>
                  </a:lnTo>
                  <a:close/>
                  <a:moveTo>
                    <a:pt x="49" y="8"/>
                  </a:moveTo>
                  <a:lnTo>
                    <a:pt x="49" y="8"/>
                  </a:lnTo>
                  <a:lnTo>
                    <a:pt x="49" y="7"/>
                  </a:lnTo>
                  <a:lnTo>
                    <a:pt x="49" y="8"/>
                  </a:lnTo>
                  <a:close/>
                  <a:moveTo>
                    <a:pt x="49" y="7"/>
                  </a:moveTo>
                  <a:cubicBezTo>
                    <a:pt x="50" y="7"/>
                    <a:pt x="51" y="6"/>
                    <a:pt x="52" y="6"/>
                  </a:cubicBezTo>
                  <a:lnTo>
                    <a:pt x="52" y="8"/>
                  </a:lnTo>
                  <a:cubicBezTo>
                    <a:pt x="51" y="8"/>
                    <a:pt x="50" y="8"/>
                    <a:pt x="49" y="8"/>
                  </a:cubicBezTo>
                  <a:lnTo>
                    <a:pt x="49" y="7"/>
                  </a:lnTo>
                  <a:close/>
                  <a:moveTo>
                    <a:pt x="52" y="6"/>
                  </a:moveTo>
                  <a:cubicBezTo>
                    <a:pt x="54" y="6"/>
                    <a:pt x="56" y="6"/>
                    <a:pt x="58" y="6"/>
                  </a:cubicBezTo>
                  <a:lnTo>
                    <a:pt x="58" y="7"/>
                  </a:lnTo>
                  <a:cubicBezTo>
                    <a:pt x="56" y="7"/>
                    <a:pt x="54" y="7"/>
                    <a:pt x="52" y="8"/>
                  </a:cubicBezTo>
                  <a:lnTo>
                    <a:pt x="5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9" name="Freeform 68">
              <a:extLst>
                <a:ext uri="{FF2B5EF4-FFF2-40B4-BE49-F238E27FC236}">
                  <a16:creationId xmlns:a16="http://schemas.microsoft.com/office/drawing/2014/main" id="{B1DCEADD-2D5E-8290-722A-AB69836F630B}"/>
                </a:ext>
              </a:extLst>
            </p:cNvPr>
            <p:cNvSpPr>
              <a:spLocks/>
            </p:cNvSpPr>
            <p:nvPr/>
          </p:nvSpPr>
          <p:spPr bwMode="auto">
            <a:xfrm>
              <a:off x="2360" y="1660"/>
              <a:ext cx="112" cy="117"/>
            </a:xfrm>
            <a:custGeom>
              <a:avLst/>
              <a:gdLst>
                <a:gd name="T0" fmla="*/ 16 w 20"/>
                <a:gd name="T1" fmla="*/ 5 h 21"/>
                <a:gd name="T2" fmla="*/ 5 w 20"/>
                <a:gd name="T3" fmla="*/ 1 h 21"/>
                <a:gd name="T4" fmla="*/ 2 w 20"/>
                <a:gd name="T5" fmla="*/ 4 h 21"/>
                <a:gd name="T6" fmla="*/ 0 w 20"/>
                <a:gd name="T7" fmla="*/ 11 h 21"/>
                <a:gd name="T8" fmla="*/ 11 w 20"/>
                <a:gd name="T9" fmla="*/ 18 h 21"/>
                <a:gd name="T10" fmla="*/ 19 w 20"/>
                <a:gd name="T11" fmla="*/ 8 h 21"/>
                <a:gd name="T12" fmla="*/ 16 w 2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6" y="5"/>
                  </a:moveTo>
                  <a:cubicBezTo>
                    <a:pt x="11" y="4"/>
                    <a:pt x="9" y="0"/>
                    <a:pt x="5" y="1"/>
                  </a:cubicBezTo>
                  <a:cubicBezTo>
                    <a:pt x="3" y="1"/>
                    <a:pt x="3" y="3"/>
                    <a:pt x="2" y="4"/>
                  </a:cubicBezTo>
                  <a:cubicBezTo>
                    <a:pt x="1" y="6"/>
                    <a:pt x="0" y="10"/>
                    <a:pt x="0" y="11"/>
                  </a:cubicBezTo>
                  <a:cubicBezTo>
                    <a:pt x="1" y="15"/>
                    <a:pt x="6" y="21"/>
                    <a:pt x="11" y="18"/>
                  </a:cubicBezTo>
                  <a:cubicBezTo>
                    <a:pt x="14" y="15"/>
                    <a:pt x="17" y="12"/>
                    <a:pt x="19" y="8"/>
                  </a:cubicBezTo>
                  <a:cubicBezTo>
                    <a:pt x="20" y="6"/>
                    <a:pt x="18" y="9"/>
                    <a:pt x="16"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0" name="Freeform 69">
              <a:extLst>
                <a:ext uri="{FF2B5EF4-FFF2-40B4-BE49-F238E27FC236}">
                  <a16:creationId xmlns:a16="http://schemas.microsoft.com/office/drawing/2014/main" id="{14E872F5-FC93-C7BC-5B2C-C48CA20089DD}"/>
                </a:ext>
              </a:extLst>
            </p:cNvPr>
            <p:cNvSpPr>
              <a:spLocks noEditPoints="1"/>
            </p:cNvSpPr>
            <p:nvPr/>
          </p:nvSpPr>
          <p:spPr bwMode="auto">
            <a:xfrm>
              <a:off x="2355" y="1654"/>
              <a:ext cx="117" cy="117"/>
            </a:xfrm>
            <a:custGeom>
              <a:avLst/>
              <a:gdLst>
                <a:gd name="T0" fmla="*/ 12 w 21"/>
                <a:gd name="T1" fmla="*/ 4 h 21"/>
                <a:gd name="T2" fmla="*/ 17 w 21"/>
                <a:gd name="T3" fmla="*/ 5 h 21"/>
                <a:gd name="T4" fmla="*/ 12 w 21"/>
                <a:gd name="T5" fmla="*/ 4 h 21"/>
                <a:gd name="T6" fmla="*/ 6 w 21"/>
                <a:gd name="T7" fmla="*/ 1 h 21"/>
                <a:gd name="T8" fmla="*/ 12 w 21"/>
                <a:gd name="T9" fmla="*/ 4 h 21"/>
                <a:gd name="T10" fmla="*/ 6 w 21"/>
                <a:gd name="T11" fmla="*/ 3 h 21"/>
                <a:gd name="T12" fmla="*/ 6 w 21"/>
                <a:gd name="T13" fmla="*/ 3 h 21"/>
                <a:gd name="T14" fmla="*/ 4 w 21"/>
                <a:gd name="T15" fmla="*/ 5 h 21"/>
                <a:gd name="T16" fmla="*/ 6 w 21"/>
                <a:gd name="T17" fmla="*/ 1 h 21"/>
                <a:gd name="T18" fmla="*/ 4 w 21"/>
                <a:gd name="T19" fmla="*/ 5 h 21"/>
                <a:gd name="T20" fmla="*/ 2 w 21"/>
                <a:gd name="T21" fmla="*/ 5 h 21"/>
                <a:gd name="T22" fmla="*/ 4 w 21"/>
                <a:gd name="T23" fmla="*/ 5 h 21"/>
                <a:gd name="T24" fmla="*/ 2 w 21"/>
                <a:gd name="T25" fmla="*/ 5 h 21"/>
                <a:gd name="T26" fmla="*/ 2 w 21"/>
                <a:gd name="T27" fmla="*/ 5 h 21"/>
                <a:gd name="T28" fmla="*/ 3 w 21"/>
                <a:gd name="T29" fmla="*/ 6 h 21"/>
                <a:gd name="T30" fmla="*/ 2 w 21"/>
                <a:gd name="T31" fmla="*/ 5 h 21"/>
                <a:gd name="T32" fmla="*/ 2 w 21"/>
                <a:gd name="T33" fmla="*/ 5 h 21"/>
                <a:gd name="T34" fmla="*/ 3 w 21"/>
                <a:gd name="T35" fmla="*/ 5 h 21"/>
                <a:gd name="T36" fmla="*/ 3 w 21"/>
                <a:gd name="T37" fmla="*/ 6 h 21"/>
                <a:gd name="T38" fmla="*/ 2 w 21"/>
                <a:gd name="T39" fmla="*/ 6 h 21"/>
                <a:gd name="T40" fmla="*/ 3 w 21"/>
                <a:gd name="T41" fmla="*/ 6 h 21"/>
                <a:gd name="T42" fmla="*/ 3 w 21"/>
                <a:gd name="T43" fmla="*/ 8 h 21"/>
                <a:gd name="T44" fmla="*/ 2 w 21"/>
                <a:gd name="T45" fmla="*/ 6 h 21"/>
                <a:gd name="T46" fmla="*/ 3 w 21"/>
                <a:gd name="T47" fmla="*/ 8 h 21"/>
                <a:gd name="T48" fmla="*/ 0 w 21"/>
                <a:gd name="T49" fmla="*/ 12 h 21"/>
                <a:gd name="T50" fmla="*/ 3 w 21"/>
                <a:gd name="T51" fmla="*/ 8 h 21"/>
                <a:gd name="T52" fmla="*/ 2 w 21"/>
                <a:gd name="T53" fmla="*/ 12 h 21"/>
                <a:gd name="T54" fmla="*/ 2 w 21"/>
                <a:gd name="T55" fmla="*/ 12 h 21"/>
                <a:gd name="T56" fmla="*/ 3 w 21"/>
                <a:gd name="T57" fmla="*/ 16 h 21"/>
                <a:gd name="T58" fmla="*/ 0 w 21"/>
                <a:gd name="T59" fmla="*/ 12 h 21"/>
                <a:gd name="T60" fmla="*/ 3 w 21"/>
                <a:gd name="T61" fmla="*/ 16 h 21"/>
                <a:gd name="T62" fmla="*/ 5 w 21"/>
                <a:gd name="T63" fmla="*/ 19 h 21"/>
                <a:gd name="T64" fmla="*/ 3 w 21"/>
                <a:gd name="T65" fmla="*/ 16 h 21"/>
                <a:gd name="T66" fmla="*/ 9 w 21"/>
                <a:gd name="T67" fmla="*/ 19 h 21"/>
                <a:gd name="T68" fmla="*/ 5 w 21"/>
                <a:gd name="T69" fmla="*/ 19 h 21"/>
                <a:gd name="T70" fmla="*/ 9 w 21"/>
                <a:gd name="T71" fmla="*/ 19 h 21"/>
                <a:gd name="T72" fmla="*/ 12 w 21"/>
                <a:gd name="T73" fmla="*/ 19 h 21"/>
                <a:gd name="T74" fmla="*/ 9 w 21"/>
                <a:gd name="T75" fmla="*/ 19 h 21"/>
                <a:gd name="T76" fmla="*/ 11 w 21"/>
                <a:gd name="T77" fmla="*/ 18 h 21"/>
                <a:gd name="T78" fmla="*/ 11 w 21"/>
                <a:gd name="T79" fmla="*/ 18 h 21"/>
                <a:gd name="T80" fmla="*/ 16 w 21"/>
                <a:gd name="T81" fmla="*/ 14 h 21"/>
                <a:gd name="T82" fmla="*/ 12 w 21"/>
                <a:gd name="T83" fmla="*/ 19 h 21"/>
                <a:gd name="T84" fmla="*/ 16 w 21"/>
                <a:gd name="T85" fmla="*/ 14 h 21"/>
                <a:gd name="T86" fmla="*/ 20 w 21"/>
                <a:gd name="T87" fmla="*/ 9 h 21"/>
                <a:gd name="T88" fmla="*/ 16 w 21"/>
                <a:gd name="T89" fmla="*/ 14 h 21"/>
                <a:gd name="T90" fmla="*/ 19 w 21"/>
                <a:gd name="T91" fmla="*/ 9 h 21"/>
                <a:gd name="T92" fmla="*/ 19 w 21"/>
                <a:gd name="T93" fmla="*/ 9 h 21"/>
                <a:gd name="T94" fmla="*/ 20 w 21"/>
                <a:gd name="T95" fmla="*/ 9 h 21"/>
                <a:gd name="T96" fmla="*/ 20 w 21"/>
                <a:gd name="T97" fmla="*/ 9 h 21"/>
                <a:gd name="T98" fmla="*/ 20 w 21"/>
                <a:gd name="T99" fmla="*/ 9 h 21"/>
                <a:gd name="T100" fmla="*/ 20 w 21"/>
                <a:gd name="T101" fmla="*/ 7 h 21"/>
                <a:gd name="T102" fmla="*/ 20 w 21"/>
                <a:gd name="T103" fmla="*/ 9 h 21"/>
                <a:gd name="T104" fmla="*/ 16 w 21"/>
                <a:gd name="T105" fmla="*/ 6 h 21"/>
                <a:gd name="T106" fmla="*/ 20 w 21"/>
                <a:gd name="T107" fmla="*/ 7 h 21"/>
                <a:gd name="T108" fmla="*/ 17 w 21"/>
                <a:gd name="T109" fmla="*/ 5 h 21"/>
                <a:gd name="T110" fmla="*/ 17 w 21"/>
                <a:gd name="T111" fmla="*/ 6 h 21"/>
                <a:gd name="T112" fmla="*/ 17 w 21"/>
                <a:gd name="T11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1">
                  <a:moveTo>
                    <a:pt x="17" y="6"/>
                  </a:moveTo>
                  <a:cubicBezTo>
                    <a:pt x="15" y="6"/>
                    <a:pt x="13" y="5"/>
                    <a:pt x="12" y="4"/>
                  </a:cubicBezTo>
                  <a:lnTo>
                    <a:pt x="12" y="3"/>
                  </a:lnTo>
                  <a:cubicBezTo>
                    <a:pt x="14" y="4"/>
                    <a:pt x="15" y="5"/>
                    <a:pt x="17" y="5"/>
                  </a:cubicBezTo>
                  <a:lnTo>
                    <a:pt x="17" y="6"/>
                  </a:lnTo>
                  <a:close/>
                  <a:moveTo>
                    <a:pt x="12" y="4"/>
                  </a:moveTo>
                  <a:cubicBezTo>
                    <a:pt x="10" y="3"/>
                    <a:pt x="8" y="2"/>
                    <a:pt x="6" y="3"/>
                  </a:cubicBezTo>
                  <a:lnTo>
                    <a:pt x="6" y="1"/>
                  </a:lnTo>
                  <a:cubicBezTo>
                    <a:pt x="9" y="0"/>
                    <a:pt x="10" y="2"/>
                    <a:pt x="12" y="3"/>
                  </a:cubicBezTo>
                  <a:lnTo>
                    <a:pt x="12" y="4"/>
                  </a:lnTo>
                  <a:close/>
                  <a:moveTo>
                    <a:pt x="6" y="3"/>
                  </a:moveTo>
                  <a:lnTo>
                    <a:pt x="6" y="3"/>
                  </a:lnTo>
                  <a:lnTo>
                    <a:pt x="6" y="2"/>
                  </a:lnTo>
                  <a:lnTo>
                    <a:pt x="6" y="3"/>
                  </a:lnTo>
                  <a:close/>
                  <a:moveTo>
                    <a:pt x="6" y="3"/>
                  </a:moveTo>
                  <a:cubicBezTo>
                    <a:pt x="5" y="3"/>
                    <a:pt x="4" y="4"/>
                    <a:pt x="4" y="5"/>
                  </a:cubicBezTo>
                  <a:lnTo>
                    <a:pt x="2" y="5"/>
                  </a:lnTo>
                  <a:cubicBezTo>
                    <a:pt x="3" y="3"/>
                    <a:pt x="4" y="2"/>
                    <a:pt x="6" y="1"/>
                  </a:cubicBezTo>
                  <a:lnTo>
                    <a:pt x="6" y="3"/>
                  </a:lnTo>
                  <a:close/>
                  <a:moveTo>
                    <a:pt x="4" y="5"/>
                  </a:moveTo>
                  <a:cubicBezTo>
                    <a:pt x="4" y="5"/>
                    <a:pt x="3" y="6"/>
                    <a:pt x="3" y="6"/>
                  </a:cubicBezTo>
                  <a:lnTo>
                    <a:pt x="2" y="5"/>
                  </a:lnTo>
                  <a:cubicBezTo>
                    <a:pt x="2" y="5"/>
                    <a:pt x="2" y="5"/>
                    <a:pt x="2" y="5"/>
                  </a:cubicBezTo>
                  <a:lnTo>
                    <a:pt x="4" y="5"/>
                  </a:lnTo>
                  <a:close/>
                  <a:moveTo>
                    <a:pt x="2" y="5"/>
                  </a:moveTo>
                  <a:lnTo>
                    <a:pt x="2" y="5"/>
                  </a:lnTo>
                  <a:lnTo>
                    <a:pt x="3" y="5"/>
                  </a:lnTo>
                  <a:lnTo>
                    <a:pt x="2" y="5"/>
                  </a:lnTo>
                  <a:close/>
                  <a:moveTo>
                    <a:pt x="3" y="6"/>
                  </a:moveTo>
                  <a:lnTo>
                    <a:pt x="3" y="6"/>
                  </a:lnTo>
                  <a:lnTo>
                    <a:pt x="2" y="5"/>
                  </a:lnTo>
                  <a:lnTo>
                    <a:pt x="2" y="5"/>
                  </a:lnTo>
                  <a:lnTo>
                    <a:pt x="3" y="6"/>
                  </a:lnTo>
                  <a:close/>
                  <a:moveTo>
                    <a:pt x="2" y="5"/>
                  </a:moveTo>
                  <a:lnTo>
                    <a:pt x="2" y="5"/>
                  </a:lnTo>
                  <a:lnTo>
                    <a:pt x="3" y="5"/>
                  </a:lnTo>
                  <a:lnTo>
                    <a:pt x="2" y="5"/>
                  </a:lnTo>
                  <a:close/>
                  <a:moveTo>
                    <a:pt x="3" y="6"/>
                  </a:moveTo>
                  <a:cubicBezTo>
                    <a:pt x="3" y="6"/>
                    <a:pt x="3" y="6"/>
                    <a:pt x="3" y="7"/>
                  </a:cubicBezTo>
                  <a:lnTo>
                    <a:pt x="2" y="6"/>
                  </a:lnTo>
                  <a:cubicBezTo>
                    <a:pt x="2" y="6"/>
                    <a:pt x="2" y="5"/>
                    <a:pt x="2" y="5"/>
                  </a:cubicBezTo>
                  <a:lnTo>
                    <a:pt x="3" y="6"/>
                  </a:lnTo>
                  <a:close/>
                  <a:moveTo>
                    <a:pt x="3" y="7"/>
                  </a:moveTo>
                  <a:cubicBezTo>
                    <a:pt x="3" y="7"/>
                    <a:pt x="3" y="7"/>
                    <a:pt x="3" y="8"/>
                  </a:cubicBezTo>
                  <a:lnTo>
                    <a:pt x="1" y="7"/>
                  </a:lnTo>
                  <a:cubicBezTo>
                    <a:pt x="1" y="7"/>
                    <a:pt x="2" y="6"/>
                    <a:pt x="2" y="6"/>
                  </a:cubicBezTo>
                  <a:lnTo>
                    <a:pt x="3" y="7"/>
                  </a:lnTo>
                  <a:close/>
                  <a:moveTo>
                    <a:pt x="3" y="8"/>
                  </a:moveTo>
                  <a:cubicBezTo>
                    <a:pt x="2" y="9"/>
                    <a:pt x="2" y="11"/>
                    <a:pt x="2" y="12"/>
                  </a:cubicBezTo>
                  <a:lnTo>
                    <a:pt x="0" y="12"/>
                  </a:lnTo>
                  <a:cubicBezTo>
                    <a:pt x="0" y="11"/>
                    <a:pt x="1" y="9"/>
                    <a:pt x="1" y="7"/>
                  </a:cubicBezTo>
                  <a:lnTo>
                    <a:pt x="3" y="8"/>
                  </a:lnTo>
                  <a:close/>
                  <a:moveTo>
                    <a:pt x="2" y="12"/>
                  </a:moveTo>
                  <a:lnTo>
                    <a:pt x="2" y="12"/>
                  </a:lnTo>
                  <a:lnTo>
                    <a:pt x="1" y="12"/>
                  </a:lnTo>
                  <a:lnTo>
                    <a:pt x="2" y="12"/>
                  </a:lnTo>
                  <a:close/>
                  <a:moveTo>
                    <a:pt x="2" y="12"/>
                  </a:moveTo>
                  <a:cubicBezTo>
                    <a:pt x="2" y="13"/>
                    <a:pt x="3" y="14"/>
                    <a:pt x="3" y="16"/>
                  </a:cubicBezTo>
                  <a:lnTo>
                    <a:pt x="2" y="16"/>
                  </a:lnTo>
                  <a:cubicBezTo>
                    <a:pt x="1" y="15"/>
                    <a:pt x="1" y="14"/>
                    <a:pt x="0" y="12"/>
                  </a:cubicBezTo>
                  <a:lnTo>
                    <a:pt x="2" y="12"/>
                  </a:lnTo>
                  <a:close/>
                  <a:moveTo>
                    <a:pt x="3" y="16"/>
                  </a:moveTo>
                  <a:cubicBezTo>
                    <a:pt x="4" y="17"/>
                    <a:pt x="5" y="18"/>
                    <a:pt x="6" y="18"/>
                  </a:cubicBezTo>
                  <a:lnTo>
                    <a:pt x="5" y="19"/>
                  </a:lnTo>
                  <a:cubicBezTo>
                    <a:pt x="4" y="19"/>
                    <a:pt x="3" y="18"/>
                    <a:pt x="2" y="16"/>
                  </a:cubicBezTo>
                  <a:lnTo>
                    <a:pt x="3" y="16"/>
                  </a:lnTo>
                  <a:close/>
                  <a:moveTo>
                    <a:pt x="6" y="18"/>
                  </a:moveTo>
                  <a:cubicBezTo>
                    <a:pt x="7" y="19"/>
                    <a:pt x="8" y="19"/>
                    <a:pt x="9" y="19"/>
                  </a:cubicBezTo>
                  <a:lnTo>
                    <a:pt x="10" y="20"/>
                  </a:lnTo>
                  <a:cubicBezTo>
                    <a:pt x="8" y="21"/>
                    <a:pt x="7" y="20"/>
                    <a:pt x="5" y="19"/>
                  </a:cubicBezTo>
                  <a:lnTo>
                    <a:pt x="6" y="18"/>
                  </a:lnTo>
                  <a:close/>
                  <a:moveTo>
                    <a:pt x="9" y="19"/>
                  </a:moveTo>
                  <a:cubicBezTo>
                    <a:pt x="10" y="19"/>
                    <a:pt x="11" y="19"/>
                    <a:pt x="11" y="18"/>
                  </a:cubicBezTo>
                  <a:lnTo>
                    <a:pt x="12" y="19"/>
                  </a:lnTo>
                  <a:cubicBezTo>
                    <a:pt x="11" y="20"/>
                    <a:pt x="10" y="20"/>
                    <a:pt x="10" y="20"/>
                  </a:cubicBezTo>
                  <a:lnTo>
                    <a:pt x="9" y="19"/>
                  </a:lnTo>
                  <a:close/>
                  <a:moveTo>
                    <a:pt x="11" y="18"/>
                  </a:moveTo>
                  <a:lnTo>
                    <a:pt x="11" y="18"/>
                  </a:lnTo>
                  <a:lnTo>
                    <a:pt x="12" y="19"/>
                  </a:lnTo>
                  <a:lnTo>
                    <a:pt x="11" y="18"/>
                  </a:lnTo>
                  <a:close/>
                  <a:moveTo>
                    <a:pt x="11" y="18"/>
                  </a:moveTo>
                  <a:cubicBezTo>
                    <a:pt x="13" y="17"/>
                    <a:pt x="14" y="16"/>
                    <a:pt x="16" y="14"/>
                  </a:cubicBezTo>
                  <a:lnTo>
                    <a:pt x="17" y="15"/>
                  </a:lnTo>
                  <a:cubicBezTo>
                    <a:pt x="15" y="17"/>
                    <a:pt x="14" y="18"/>
                    <a:pt x="12" y="19"/>
                  </a:cubicBezTo>
                  <a:lnTo>
                    <a:pt x="11" y="18"/>
                  </a:lnTo>
                  <a:close/>
                  <a:moveTo>
                    <a:pt x="16" y="14"/>
                  </a:moveTo>
                  <a:cubicBezTo>
                    <a:pt x="17" y="12"/>
                    <a:pt x="18" y="11"/>
                    <a:pt x="19" y="9"/>
                  </a:cubicBezTo>
                  <a:lnTo>
                    <a:pt x="20" y="9"/>
                  </a:lnTo>
                  <a:cubicBezTo>
                    <a:pt x="19" y="11"/>
                    <a:pt x="18" y="13"/>
                    <a:pt x="17" y="15"/>
                  </a:cubicBezTo>
                  <a:lnTo>
                    <a:pt x="16" y="14"/>
                  </a:lnTo>
                  <a:close/>
                  <a:moveTo>
                    <a:pt x="19" y="9"/>
                  </a:moveTo>
                  <a:lnTo>
                    <a:pt x="19" y="9"/>
                  </a:lnTo>
                  <a:lnTo>
                    <a:pt x="20" y="9"/>
                  </a:lnTo>
                  <a:lnTo>
                    <a:pt x="19" y="9"/>
                  </a:lnTo>
                  <a:close/>
                  <a:moveTo>
                    <a:pt x="19" y="9"/>
                  </a:moveTo>
                  <a:cubicBezTo>
                    <a:pt x="19" y="8"/>
                    <a:pt x="20" y="9"/>
                    <a:pt x="20" y="9"/>
                  </a:cubicBezTo>
                  <a:lnTo>
                    <a:pt x="20" y="8"/>
                  </a:lnTo>
                  <a:cubicBezTo>
                    <a:pt x="21" y="8"/>
                    <a:pt x="21" y="8"/>
                    <a:pt x="20" y="9"/>
                  </a:cubicBezTo>
                  <a:lnTo>
                    <a:pt x="19" y="9"/>
                  </a:lnTo>
                  <a:close/>
                  <a:moveTo>
                    <a:pt x="20" y="9"/>
                  </a:moveTo>
                  <a:cubicBezTo>
                    <a:pt x="20" y="9"/>
                    <a:pt x="20" y="9"/>
                    <a:pt x="20" y="9"/>
                  </a:cubicBezTo>
                  <a:lnTo>
                    <a:pt x="20" y="7"/>
                  </a:lnTo>
                  <a:cubicBezTo>
                    <a:pt x="20" y="7"/>
                    <a:pt x="20" y="7"/>
                    <a:pt x="20" y="8"/>
                  </a:cubicBezTo>
                  <a:lnTo>
                    <a:pt x="20" y="9"/>
                  </a:lnTo>
                  <a:close/>
                  <a:moveTo>
                    <a:pt x="20" y="9"/>
                  </a:moveTo>
                  <a:cubicBezTo>
                    <a:pt x="19" y="9"/>
                    <a:pt x="17" y="9"/>
                    <a:pt x="16" y="6"/>
                  </a:cubicBezTo>
                  <a:lnTo>
                    <a:pt x="17" y="6"/>
                  </a:lnTo>
                  <a:cubicBezTo>
                    <a:pt x="18" y="7"/>
                    <a:pt x="19" y="7"/>
                    <a:pt x="20" y="7"/>
                  </a:cubicBezTo>
                  <a:lnTo>
                    <a:pt x="20" y="9"/>
                  </a:lnTo>
                  <a:close/>
                  <a:moveTo>
                    <a:pt x="17" y="5"/>
                  </a:moveTo>
                  <a:lnTo>
                    <a:pt x="17" y="5"/>
                  </a:lnTo>
                  <a:lnTo>
                    <a:pt x="17" y="6"/>
                  </a:lnTo>
                  <a:lnTo>
                    <a:pt x="17" y="6"/>
                  </a:lnTo>
                  <a:lnTo>
                    <a:pt x="17"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1" name="Freeform 70">
              <a:extLst>
                <a:ext uri="{FF2B5EF4-FFF2-40B4-BE49-F238E27FC236}">
                  <a16:creationId xmlns:a16="http://schemas.microsoft.com/office/drawing/2014/main" id="{DCBCAD27-25AF-2F08-8F21-655637305534}"/>
                </a:ext>
              </a:extLst>
            </p:cNvPr>
            <p:cNvSpPr>
              <a:spLocks noEditPoints="1"/>
            </p:cNvSpPr>
            <p:nvPr/>
          </p:nvSpPr>
          <p:spPr bwMode="auto">
            <a:xfrm>
              <a:off x="2226" y="1637"/>
              <a:ext cx="140" cy="112"/>
            </a:xfrm>
            <a:custGeom>
              <a:avLst/>
              <a:gdLst>
                <a:gd name="T0" fmla="*/ 15 w 25"/>
                <a:gd name="T1" fmla="*/ 4 h 20"/>
                <a:gd name="T2" fmla="*/ 14 w 25"/>
                <a:gd name="T3" fmla="*/ 2 h 20"/>
                <a:gd name="T4" fmla="*/ 15 w 25"/>
                <a:gd name="T5" fmla="*/ 4 h 20"/>
                <a:gd name="T6" fmla="*/ 15 w 25"/>
                <a:gd name="T7" fmla="*/ 3 h 20"/>
                <a:gd name="T8" fmla="*/ 15 w 25"/>
                <a:gd name="T9" fmla="*/ 4 h 20"/>
                <a:gd name="T10" fmla="*/ 12 w 25"/>
                <a:gd name="T11" fmla="*/ 2 h 20"/>
                <a:gd name="T12" fmla="*/ 15 w 25"/>
                <a:gd name="T13" fmla="*/ 4 h 20"/>
                <a:gd name="T14" fmla="*/ 4 w 25"/>
                <a:gd name="T15" fmla="*/ 2 h 20"/>
                <a:gd name="T16" fmla="*/ 12 w 25"/>
                <a:gd name="T17" fmla="*/ 2 h 20"/>
                <a:gd name="T18" fmla="*/ 4 w 25"/>
                <a:gd name="T19" fmla="*/ 2 h 20"/>
                <a:gd name="T20" fmla="*/ 4 w 25"/>
                <a:gd name="T21" fmla="*/ 2 h 20"/>
                <a:gd name="T22" fmla="*/ 2 w 25"/>
                <a:gd name="T23" fmla="*/ 4 h 20"/>
                <a:gd name="T24" fmla="*/ 4 w 25"/>
                <a:gd name="T25" fmla="*/ 1 h 20"/>
                <a:gd name="T26" fmla="*/ 2 w 25"/>
                <a:gd name="T27" fmla="*/ 4 h 20"/>
                <a:gd name="T28" fmla="*/ 0 w 25"/>
                <a:gd name="T29" fmla="*/ 6 h 20"/>
                <a:gd name="T30" fmla="*/ 2 w 25"/>
                <a:gd name="T31" fmla="*/ 4 h 20"/>
                <a:gd name="T32" fmla="*/ 1 w 25"/>
                <a:gd name="T33" fmla="*/ 9 h 20"/>
                <a:gd name="T34" fmla="*/ 0 w 25"/>
                <a:gd name="T35" fmla="*/ 6 h 20"/>
                <a:gd name="T36" fmla="*/ 1 w 25"/>
                <a:gd name="T37" fmla="*/ 9 h 20"/>
                <a:gd name="T38" fmla="*/ 5 w 25"/>
                <a:gd name="T39" fmla="*/ 17 h 20"/>
                <a:gd name="T40" fmla="*/ 1 w 25"/>
                <a:gd name="T41" fmla="*/ 9 h 20"/>
                <a:gd name="T42" fmla="*/ 5 w 25"/>
                <a:gd name="T43" fmla="*/ 17 h 20"/>
                <a:gd name="T44" fmla="*/ 6 w 25"/>
                <a:gd name="T45" fmla="*/ 16 h 20"/>
                <a:gd name="T46" fmla="*/ 5 w 25"/>
                <a:gd name="T47" fmla="*/ 17 h 20"/>
                <a:gd name="T48" fmla="*/ 6 w 25"/>
                <a:gd name="T49" fmla="*/ 16 h 20"/>
                <a:gd name="T50" fmla="*/ 6 w 25"/>
                <a:gd name="T51" fmla="*/ 16 h 20"/>
                <a:gd name="T52" fmla="*/ 6 w 25"/>
                <a:gd name="T53" fmla="*/ 16 h 20"/>
                <a:gd name="T54" fmla="*/ 7 w 25"/>
                <a:gd name="T55" fmla="*/ 17 h 20"/>
                <a:gd name="T56" fmla="*/ 5 w 25"/>
                <a:gd name="T57" fmla="*/ 17 h 20"/>
                <a:gd name="T58" fmla="*/ 7 w 25"/>
                <a:gd name="T59" fmla="*/ 17 h 20"/>
                <a:gd name="T60" fmla="*/ 9 w 25"/>
                <a:gd name="T61" fmla="*/ 19 h 20"/>
                <a:gd name="T62" fmla="*/ 7 w 25"/>
                <a:gd name="T63" fmla="*/ 17 h 20"/>
                <a:gd name="T64" fmla="*/ 21 w 25"/>
                <a:gd name="T65" fmla="*/ 15 h 20"/>
                <a:gd name="T66" fmla="*/ 9 w 25"/>
                <a:gd name="T67" fmla="*/ 19 h 20"/>
                <a:gd name="T68" fmla="*/ 22 w 25"/>
                <a:gd name="T69" fmla="*/ 16 h 20"/>
                <a:gd name="T70" fmla="*/ 21 w 25"/>
                <a:gd name="T71" fmla="*/ 16 h 20"/>
                <a:gd name="T72" fmla="*/ 21 w 25"/>
                <a:gd name="T73" fmla="*/ 15 h 20"/>
                <a:gd name="T74" fmla="*/ 22 w 25"/>
                <a:gd name="T75" fmla="*/ 16 h 20"/>
                <a:gd name="T76" fmla="*/ 21 w 25"/>
                <a:gd name="T77" fmla="*/ 15 h 20"/>
                <a:gd name="T78" fmla="*/ 21 w 25"/>
                <a:gd name="T79" fmla="*/ 15 h 20"/>
                <a:gd name="T80" fmla="*/ 21 w 25"/>
                <a:gd name="T81" fmla="*/ 15 h 20"/>
                <a:gd name="T82" fmla="*/ 22 w 25"/>
                <a:gd name="T83" fmla="*/ 14 h 20"/>
                <a:gd name="T84" fmla="*/ 22 w 25"/>
                <a:gd name="T85" fmla="*/ 16 h 20"/>
                <a:gd name="T86" fmla="*/ 22 w 25"/>
                <a:gd name="T87" fmla="*/ 14 h 20"/>
                <a:gd name="T88" fmla="*/ 23 w 25"/>
                <a:gd name="T89" fmla="*/ 14 h 20"/>
                <a:gd name="T90" fmla="*/ 22 w 25"/>
                <a:gd name="T91" fmla="*/ 14 h 20"/>
                <a:gd name="T92" fmla="*/ 22 w 25"/>
                <a:gd name="T93" fmla="*/ 7 h 20"/>
                <a:gd name="T94" fmla="*/ 23 w 25"/>
                <a:gd name="T95" fmla="*/ 14 h 20"/>
                <a:gd name="T96" fmla="*/ 22 w 25"/>
                <a:gd name="T97" fmla="*/ 7 h 20"/>
                <a:gd name="T98" fmla="*/ 23 w 25"/>
                <a:gd name="T99" fmla="*/ 6 h 20"/>
                <a:gd name="T100" fmla="*/ 22 w 25"/>
                <a:gd name="T101" fmla="*/ 7 h 20"/>
                <a:gd name="T102" fmla="*/ 18 w 25"/>
                <a:gd name="T103" fmla="*/ 3 h 20"/>
                <a:gd name="T104" fmla="*/ 22 w 25"/>
                <a:gd name="T105" fmla="*/ 7 h 20"/>
                <a:gd name="T106" fmla="*/ 14 w 25"/>
                <a:gd name="T107" fmla="*/ 4 h 20"/>
                <a:gd name="T108" fmla="*/ 18 w 25"/>
                <a:gd name="T10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0">
                  <a:moveTo>
                    <a:pt x="15" y="4"/>
                  </a:moveTo>
                  <a:lnTo>
                    <a:pt x="15" y="4"/>
                  </a:lnTo>
                  <a:lnTo>
                    <a:pt x="14" y="2"/>
                  </a:lnTo>
                  <a:lnTo>
                    <a:pt x="14" y="2"/>
                  </a:lnTo>
                  <a:lnTo>
                    <a:pt x="15" y="4"/>
                  </a:lnTo>
                  <a:close/>
                  <a:moveTo>
                    <a:pt x="15" y="4"/>
                  </a:moveTo>
                  <a:lnTo>
                    <a:pt x="15" y="4"/>
                  </a:lnTo>
                  <a:lnTo>
                    <a:pt x="15" y="3"/>
                  </a:lnTo>
                  <a:lnTo>
                    <a:pt x="15" y="4"/>
                  </a:lnTo>
                  <a:close/>
                  <a:moveTo>
                    <a:pt x="15" y="4"/>
                  </a:moveTo>
                  <a:cubicBezTo>
                    <a:pt x="15" y="4"/>
                    <a:pt x="13" y="4"/>
                    <a:pt x="12" y="3"/>
                  </a:cubicBezTo>
                  <a:lnTo>
                    <a:pt x="12" y="2"/>
                  </a:lnTo>
                  <a:cubicBezTo>
                    <a:pt x="13" y="2"/>
                    <a:pt x="14" y="2"/>
                    <a:pt x="14" y="2"/>
                  </a:cubicBezTo>
                  <a:lnTo>
                    <a:pt x="15" y="4"/>
                  </a:lnTo>
                  <a:close/>
                  <a:moveTo>
                    <a:pt x="12" y="3"/>
                  </a:moveTo>
                  <a:cubicBezTo>
                    <a:pt x="10" y="3"/>
                    <a:pt x="7" y="2"/>
                    <a:pt x="4" y="2"/>
                  </a:cubicBezTo>
                  <a:lnTo>
                    <a:pt x="4" y="1"/>
                  </a:lnTo>
                  <a:cubicBezTo>
                    <a:pt x="7" y="0"/>
                    <a:pt x="10" y="1"/>
                    <a:pt x="12" y="2"/>
                  </a:cubicBezTo>
                  <a:lnTo>
                    <a:pt x="12" y="3"/>
                  </a:lnTo>
                  <a:close/>
                  <a:moveTo>
                    <a:pt x="4" y="2"/>
                  </a:move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1" y="4"/>
                    <a:pt x="1" y="5"/>
                    <a:pt x="1" y="6"/>
                  </a:cubicBezTo>
                  <a:lnTo>
                    <a:pt x="0" y="6"/>
                  </a:lnTo>
                  <a:cubicBezTo>
                    <a:pt x="0" y="5"/>
                    <a:pt x="0" y="4"/>
                    <a:pt x="1" y="3"/>
                  </a:cubicBezTo>
                  <a:lnTo>
                    <a:pt x="2" y="4"/>
                  </a:lnTo>
                  <a:close/>
                  <a:moveTo>
                    <a:pt x="1" y="6"/>
                  </a:moveTo>
                  <a:cubicBezTo>
                    <a:pt x="1" y="7"/>
                    <a:pt x="1" y="8"/>
                    <a:pt x="1" y="9"/>
                  </a:cubicBezTo>
                  <a:lnTo>
                    <a:pt x="0" y="9"/>
                  </a:lnTo>
                  <a:cubicBezTo>
                    <a:pt x="0" y="8"/>
                    <a:pt x="0" y="7"/>
                    <a:pt x="0" y="6"/>
                  </a:cubicBezTo>
                  <a:lnTo>
                    <a:pt x="1" y="6"/>
                  </a:lnTo>
                  <a:close/>
                  <a:moveTo>
                    <a:pt x="1" y="9"/>
                  </a:moveTo>
                  <a:cubicBezTo>
                    <a:pt x="2" y="12"/>
                    <a:pt x="4" y="15"/>
                    <a:pt x="6" y="16"/>
                  </a:cubicBezTo>
                  <a:lnTo>
                    <a:pt x="5" y="17"/>
                  </a:lnTo>
                  <a:cubicBezTo>
                    <a:pt x="3" y="16"/>
                    <a:pt x="1" y="12"/>
                    <a:pt x="0" y="9"/>
                  </a:cubicBezTo>
                  <a:lnTo>
                    <a:pt x="1" y="9"/>
                  </a:lnTo>
                  <a:close/>
                  <a:moveTo>
                    <a:pt x="5" y="17"/>
                  </a:moveTo>
                  <a:lnTo>
                    <a:pt x="5" y="17"/>
                  </a:lnTo>
                  <a:lnTo>
                    <a:pt x="5" y="17"/>
                  </a:lnTo>
                  <a:close/>
                  <a:moveTo>
                    <a:pt x="6" y="16"/>
                  </a:moveTo>
                  <a:lnTo>
                    <a:pt x="6" y="16"/>
                  </a:lnTo>
                  <a:lnTo>
                    <a:pt x="5" y="17"/>
                  </a:lnTo>
                  <a:lnTo>
                    <a:pt x="5" y="17"/>
                  </a:lnTo>
                  <a:lnTo>
                    <a:pt x="6" y="16"/>
                  </a:lnTo>
                  <a:close/>
                  <a:moveTo>
                    <a:pt x="6" y="16"/>
                  </a:moveTo>
                  <a:lnTo>
                    <a:pt x="6" y="16"/>
                  </a:lnTo>
                  <a:lnTo>
                    <a:pt x="5" y="17"/>
                  </a:lnTo>
                  <a:lnTo>
                    <a:pt x="6" y="16"/>
                  </a:lnTo>
                  <a:close/>
                  <a:moveTo>
                    <a:pt x="6" y="16"/>
                  </a:moveTo>
                  <a:cubicBezTo>
                    <a:pt x="6" y="17"/>
                    <a:pt x="7" y="17"/>
                    <a:pt x="7" y="17"/>
                  </a:cubicBezTo>
                  <a:lnTo>
                    <a:pt x="7" y="19"/>
                  </a:lnTo>
                  <a:cubicBezTo>
                    <a:pt x="6" y="18"/>
                    <a:pt x="5" y="18"/>
                    <a:pt x="5" y="17"/>
                  </a:cubicBezTo>
                  <a:lnTo>
                    <a:pt x="6" y="16"/>
                  </a:lnTo>
                  <a:close/>
                  <a:moveTo>
                    <a:pt x="7" y="17"/>
                  </a:moveTo>
                  <a:cubicBezTo>
                    <a:pt x="8" y="18"/>
                    <a:pt x="9" y="18"/>
                    <a:pt x="9" y="18"/>
                  </a:cubicBezTo>
                  <a:lnTo>
                    <a:pt x="9" y="19"/>
                  </a:lnTo>
                  <a:cubicBezTo>
                    <a:pt x="8" y="19"/>
                    <a:pt x="8" y="19"/>
                    <a:pt x="7" y="19"/>
                  </a:cubicBezTo>
                  <a:lnTo>
                    <a:pt x="7" y="17"/>
                  </a:lnTo>
                  <a:close/>
                  <a:moveTo>
                    <a:pt x="9" y="18"/>
                  </a:moveTo>
                  <a:cubicBezTo>
                    <a:pt x="13" y="19"/>
                    <a:pt x="18" y="17"/>
                    <a:pt x="21" y="15"/>
                  </a:cubicBezTo>
                  <a:lnTo>
                    <a:pt x="22" y="16"/>
                  </a:lnTo>
                  <a:cubicBezTo>
                    <a:pt x="18" y="19"/>
                    <a:pt x="13" y="20"/>
                    <a:pt x="9" y="19"/>
                  </a:cubicBezTo>
                  <a:lnTo>
                    <a:pt x="9" y="18"/>
                  </a:lnTo>
                  <a:close/>
                  <a:moveTo>
                    <a:pt x="22" y="16"/>
                  </a:moveTo>
                  <a:lnTo>
                    <a:pt x="22" y="16"/>
                  </a:lnTo>
                  <a:lnTo>
                    <a:pt x="21" y="16"/>
                  </a:lnTo>
                  <a:lnTo>
                    <a:pt x="22" y="16"/>
                  </a:lnTo>
                  <a:close/>
                  <a:moveTo>
                    <a:pt x="21" y="15"/>
                  </a:moveTo>
                  <a:lnTo>
                    <a:pt x="21" y="15"/>
                  </a:lnTo>
                  <a:lnTo>
                    <a:pt x="22" y="16"/>
                  </a:lnTo>
                  <a:lnTo>
                    <a:pt x="22" y="16"/>
                  </a:lnTo>
                  <a:lnTo>
                    <a:pt x="21" y="15"/>
                  </a:lnTo>
                  <a:close/>
                  <a:moveTo>
                    <a:pt x="21" y="15"/>
                  </a:moveTo>
                  <a:lnTo>
                    <a:pt x="21" y="15"/>
                  </a:lnTo>
                  <a:lnTo>
                    <a:pt x="21" y="16"/>
                  </a:lnTo>
                  <a:lnTo>
                    <a:pt x="21" y="15"/>
                  </a:lnTo>
                  <a:close/>
                  <a:moveTo>
                    <a:pt x="21" y="15"/>
                  </a:moveTo>
                  <a:cubicBezTo>
                    <a:pt x="21" y="15"/>
                    <a:pt x="21" y="15"/>
                    <a:pt x="22" y="14"/>
                  </a:cubicBezTo>
                  <a:lnTo>
                    <a:pt x="23" y="15"/>
                  </a:lnTo>
                  <a:cubicBezTo>
                    <a:pt x="22" y="15"/>
                    <a:pt x="22" y="16"/>
                    <a:pt x="22" y="16"/>
                  </a:cubicBezTo>
                  <a:lnTo>
                    <a:pt x="21" y="15"/>
                  </a:lnTo>
                  <a:close/>
                  <a:moveTo>
                    <a:pt x="22" y="14"/>
                  </a:moveTo>
                  <a:cubicBezTo>
                    <a:pt x="22" y="14"/>
                    <a:pt x="22" y="14"/>
                    <a:pt x="22" y="13"/>
                  </a:cubicBezTo>
                  <a:lnTo>
                    <a:pt x="23" y="14"/>
                  </a:lnTo>
                  <a:cubicBezTo>
                    <a:pt x="23" y="14"/>
                    <a:pt x="23" y="15"/>
                    <a:pt x="23" y="15"/>
                  </a:cubicBezTo>
                  <a:lnTo>
                    <a:pt x="22" y="14"/>
                  </a:lnTo>
                  <a:close/>
                  <a:moveTo>
                    <a:pt x="22" y="13"/>
                  </a:moveTo>
                  <a:cubicBezTo>
                    <a:pt x="23" y="11"/>
                    <a:pt x="23" y="9"/>
                    <a:pt x="22" y="7"/>
                  </a:cubicBezTo>
                  <a:lnTo>
                    <a:pt x="23" y="6"/>
                  </a:lnTo>
                  <a:cubicBezTo>
                    <a:pt x="25" y="9"/>
                    <a:pt x="25" y="12"/>
                    <a:pt x="23" y="14"/>
                  </a:cubicBezTo>
                  <a:lnTo>
                    <a:pt x="22" y="13"/>
                  </a:lnTo>
                  <a:close/>
                  <a:moveTo>
                    <a:pt x="22" y="7"/>
                  </a:moveTo>
                  <a:lnTo>
                    <a:pt x="22" y="7"/>
                  </a:lnTo>
                  <a:lnTo>
                    <a:pt x="23" y="6"/>
                  </a:lnTo>
                  <a:lnTo>
                    <a:pt x="22" y="7"/>
                  </a:lnTo>
                  <a:close/>
                  <a:moveTo>
                    <a:pt x="22" y="7"/>
                  </a:moveTo>
                  <a:cubicBezTo>
                    <a:pt x="21" y="5"/>
                    <a:pt x="19" y="5"/>
                    <a:pt x="18" y="4"/>
                  </a:cubicBezTo>
                  <a:lnTo>
                    <a:pt x="18" y="3"/>
                  </a:lnTo>
                  <a:cubicBezTo>
                    <a:pt x="20" y="3"/>
                    <a:pt x="22" y="4"/>
                    <a:pt x="23" y="6"/>
                  </a:cubicBezTo>
                  <a:lnTo>
                    <a:pt x="22" y="7"/>
                  </a:lnTo>
                  <a:close/>
                  <a:moveTo>
                    <a:pt x="18" y="4"/>
                  </a:moveTo>
                  <a:cubicBezTo>
                    <a:pt x="17" y="4"/>
                    <a:pt x="15" y="4"/>
                    <a:pt x="14" y="4"/>
                  </a:cubicBezTo>
                  <a:lnTo>
                    <a:pt x="15" y="2"/>
                  </a:lnTo>
                  <a:cubicBezTo>
                    <a:pt x="16" y="3"/>
                    <a:pt x="17" y="3"/>
                    <a:pt x="18" y="3"/>
                  </a:cubicBezTo>
                  <a:lnTo>
                    <a:pt x="18"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9" name="Freeform 71">
              <a:extLst>
                <a:ext uri="{FF2B5EF4-FFF2-40B4-BE49-F238E27FC236}">
                  <a16:creationId xmlns:a16="http://schemas.microsoft.com/office/drawing/2014/main" id="{D9A6AC8D-629C-3860-81CA-EE2801C33B2E}"/>
                </a:ext>
              </a:extLst>
            </p:cNvPr>
            <p:cNvSpPr>
              <a:spLocks/>
            </p:cNvSpPr>
            <p:nvPr/>
          </p:nvSpPr>
          <p:spPr bwMode="auto">
            <a:xfrm>
              <a:off x="2098" y="1436"/>
              <a:ext cx="84" cy="134"/>
            </a:xfrm>
            <a:custGeom>
              <a:avLst/>
              <a:gdLst>
                <a:gd name="T0" fmla="*/ 12 w 15"/>
                <a:gd name="T1" fmla="*/ 0 h 24"/>
                <a:gd name="T2" fmla="*/ 8 w 15"/>
                <a:gd name="T3" fmla="*/ 21 h 24"/>
                <a:gd name="T4" fmla="*/ 6 w 15"/>
                <a:gd name="T5" fmla="*/ 23 h 24"/>
                <a:gd name="T6" fmla="*/ 4 w 15"/>
                <a:gd name="T7" fmla="*/ 10 h 24"/>
                <a:gd name="T8" fmla="*/ 12 w 15"/>
                <a:gd name="T9" fmla="*/ 0 h 24"/>
              </a:gdLst>
              <a:ahLst/>
              <a:cxnLst>
                <a:cxn ang="0">
                  <a:pos x="T0" y="T1"/>
                </a:cxn>
                <a:cxn ang="0">
                  <a:pos x="T2" y="T3"/>
                </a:cxn>
                <a:cxn ang="0">
                  <a:pos x="T4" y="T5"/>
                </a:cxn>
                <a:cxn ang="0">
                  <a:pos x="T6" y="T7"/>
                </a:cxn>
                <a:cxn ang="0">
                  <a:pos x="T8" y="T9"/>
                </a:cxn>
              </a:cxnLst>
              <a:rect l="0" t="0" r="r" b="b"/>
              <a:pathLst>
                <a:path w="15" h="24">
                  <a:moveTo>
                    <a:pt x="12" y="0"/>
                  </a:moveTo>
                  <a:cubicBezTo>
                    <a:pt x="15" y="8"/>
                    <a:pt x="11" y="15"/>
                    <a:pt x="8" y="21"/>
                  </a:cubicBezTo>
                  <a:cubicBezTo>
                    <a:pt x="8" y="22"/>
                    <a:pt x="7" y="24"/>
                    <a:pt x="6" y="23"/>
                  </a:cubicBezTo>
                  <a:cubicBezTo>
                    <a:pt x="0" y="22"/>
                    <a:pt x="1" y="14"/>
                    <a:pt x="4" y="10"/>
                  </a:cubicBezTo>
                  <a:cubicBezTo>
                    <a:pt x="6" y="7"/>
                    <a:pt x="8" y="2"/>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0" name="Freeform 72">
              <a:extLst>
                <a:ext uri="{FF2B5EF4-FFF2-40B4-BE49-F238E27FC236}">
                  <a16:creationId xmlns:a16="http://schemas.microsoft.com/office/drawing/2014/main" id="{38BF607B-DA05-2A4C-E8D0-C90E84AD1728}"/>
                </a:ext>
              </a:extLst>
            </p:cNvPr>
            <p:cNvSpPr>
              <a:spLocks noEditPoints="1"/>
            </p:cNvSpPr>
            <p:nvPr/>
          </p:nvSpPr>
          <p:spPr bwMode="auto">
            <a:xfrm>
              <a:off x="2103" y="1430"/>
              <a:ext cx="79" cy="140"/>
            </a:xfrm>
            <a:custGeom>
              <a:avLst/>
              <a:gdLst>
                <a:gd name="T0" fmla="*/ 9 w 14"/>
                <a:gd name="T1" fmla="*/ 21 h 25"/>
                <a:gd name="T2" fmla="*/ 10 w 14"/>
                <a:gd name="T3" fmla="*/ 1 h 25"/>
                <a:gd name="T4" fmla="*/ 9 w 14"/>
                <a:gd name="T5" fmla="*/ 21 h 25"/>
                <a:gd name="T6" fmla="*/ 6 w 14"/>
                <a:gd name="T7" fmla="*/ 22 h 25"/>
                <a:gd name="T8" fmla="*/ 9 w 14"/>
                <a:gd name="T9" fmla="*/ 21 h 25"/>
                <a:gd name="T10" fmla="*/ 6 w 14"/>
                <a:gd name="T11" fmla="*/ 22 h 25"/>
                <a:gd name="T12" fmla="*/ 6 w 14"/>
                <a:gd name="T13" fmla="*/ 22 h 25"/>
                <a:gd name="T14" fmla="*/ 8 w 14"/>
                <a:gd name="T15" fmla="*/ 23 h 25"/>
                <a:gd name="T16" fmla="*/ 6 w 14"/>
                <a:gd name="T17" fmla="*/ 22 h 25"/>
                <a:gd name="T18" fmla="*/ 6 w 14"/>
                <a:gd name="T19" fmla="*/ 22 h 25"/>
                <a:gd name="T20" fmla="*/ 7 w 14"/>
                <a:gd name="T21" fmla="*/ 22 h 25"/>
                <a:gd name="T22" fmla="*/ 8 w 14"/>
                <a:gd name="T23" fmla="*/ 23 h 25"/>
                <a:gd name="T24" fmla="*/ 6 w 14"/>
                <a:gd name="T25" fmla="*/ 22 h 25"/>
                <a:gd name="T26" fmla="*/ 8 w 14"/>
                <a:gd name="T27" fmla="*/ 23 h 25"/>
                <a:gd name="T28" fmla="*/ 7 w 14"/>
                <a:gd name="T29" fmla="*/ 24 h 25"/>
                <a:gd name="T30" fmla="*/ 6 w 14"/>
                <a:gd name="T31" fmla="*/ 22 h 25"/>
                <a:gd name="T32" fmla="*/ 7 w 14"/>
                <a:gd name="T33" fmla="*/ 24 h 25"/>
                <a:gd name="T34" fmla="*/ 5 w 14"/>
                <a:gd name="T35" fmla="*/ 24 h 25"/>
                <a:gd name="T36" fmla="*/ 7 w 14"/>
                <a:gd name="T37" fmla="*/ 24 h 25"/>
                <a:gd name="T38" fmla="*/ 5 w 14"/>
                <a:gd name="T39" fmla="*/ 24 h 25"/>
                <a:gd name="T40" fmla="*/ 5 w 14"/>
                <a:gd name="T41" fmla="*/ 25 h 25"/>
                <a:gd name="T42" fmla="*/ 3 w 14"/>
                <a:gd name="T43" fmla="*/ 23 h 25"/>
                <a:gd name="T44" fmla="*/ 5 w 14"/>
                <a:gd name="T45" fmla="*/ 25 h 25"/>
                <a:gd name="T46" fmla="*/ 0 w 14"/>
                <a:gd name="T47" fmla="*/ 20 h 25"/>
                <a:gd name="T48" fmla="*/ 3 w 14"/>
                <a:gd name="T49" fmla="*/ 23 h 25"/>
                <a:gd name="T50" fmla="*/ 0 w 14"/>
                <a:gd name="T51" fmla="*/ 20 h 25"/>
                <a:gd name="T52" fmla="*/ 2 w 14"/>
                <a:gd name="T53" fmla="*/ 16 h 25"/>
                <a:gd name="T54" fmla="*/ 0 w 14"/>
                <a:gd name="T55" fmla="*/ 20 h 25"/>
                <a:gd name="T56" fmla="*/ 2 w 14"/>
                <a:gd name="T57" fmla="*/ 11 h 25"/>
                <a:gd name="T58" fmla="*/ 2 w 14"/>
                <a:gd name="T59" fmla="*/ 16 h 25"/>
                <a:gd name="T60" fmla="*/ 2 w 14"/>
                <a:gd name="T61" fmla="*/ 11 h 25"/>
                <a:gd name="T62" fmla="*/ 3 w 14"/>
                <a:gd name="T63" fmla="*/ 11 h 25"/>
                <a:gd name="T64" fmla="*/ 2 w 14"/>
                <a:gd name="T65" fmla="*/ 11 h 25"/>
                <a:gd name="T66" fmla="*/ 3 w 14"/>
                <a:gd name="T67" fmla="*/ 12 h 25"/>
                <a:gd name="T68" fmla="*/ 2 w 14"/>
                <a:gd name="T69" fmla="*/ 11 h 25"/>
                <a:gd name="T70" fmla="*/ 3 w 14"/>
                <a:gd name="T71" fmla="*/ 12 h 25"/>
                <a:gd name="T72" fmla="*/ 3 w 14"/>
                <a:gd name="T73" fmla="*/ 12 h 25"/>
                <a:gd name="T74" fmla="*/ 4 w 14"/>
                <a:gd name="T75" fmla="*/ 8 h 25"/>
                <a:gd name="T76" fmla="*/ 3 w 14"/>
                <a:gd name="T77" fmla="*/ 12 h 25"/>
                <a:gd name="T78" fmla="*/ 5 w 14"/>
                <a:gd name="T79" fmla="*/ 8 h 25"/>
                <a:gd name="T80" fmla="*/ 5 w 14"/>
                <a:gd name="T81" fmla="*/ 8 h 25"/>
                <a:gd name="T82" fmla="*/ 11 w 14"/>
                <a:gd name="T83" fmla="*/ 0 h 25"/>
                <a:gd name="T84" fmla="*/ 5 w 14"/>
                <a:gd name="T85" fmla="*/ 8 h 25"/>
                <a:gd name="T86" fmla="*/ 11 w 14"/>
                <a:gd name="T87" fmla="*/ 0 h 25"/>
                <a:gd name="T88" fmla="*/ 12 w 14"/>
                <a:gd name="T89" fmla="*/ 1 h 25"/>
                <a:gd name="T90" fmla="*/ 11 w 14"/>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25">
                  <a:moveTo>
                    <a:pt x="12" y="1"/>
                  </a:moveTo>
                  <a:cubicBezTo>
                    <a:pt x="14" y="8"/>
                    <a:pt x="11" y="14"/>
                    <a:pt x="9" y="21"/>
                  </a:cubicBezTo>
                  <a:lnTo>
                    <a:pt x="7" y="20"/>
                  </a:lnTo>
                  <a:cubicBezTo>
                    <a:pt x="10" y="14"/>
                    <a:pt x="13" y="8"/>
                    <a:pt x="10" y="1"/>
                  </a:cubicBezTo>
                  <a:lnTo>
                    <a:pt x="12" y="1"/>
                  </a:lnTo>
                  <a:close/>
                  <a:moveTo>
                    <a:pt x="9" y="21"/>
                  </a:moveTo>
                  <a:cubicBezTo>
                    <a:pt x="8" y="21"/>
                    <a:pt x="8" y="22"/>
                    <a:pt x="8" y="23"/>
                  </a:cubicBezTo>
                  <a:lnTo>
                    <a:pt x="6" y="22"/>
                  </a:lnTo>
                  <a:cubicBezTo>
                    <a:pt x="7" y="21"/>
                    <a:pt x="7" y="21"/>
                    <a:pt x="7" y="20"/>
                  </a:cubicBezTo>
                  <a:lnTo>
                    <a:pt x="9" y="21"/>
                  </a:lnTo>
                  <a:close/>
                  <a:moveTo>
                    <a:pt x="6" y="22"/>
                  </a:moveTo>
                  <a:lnTo>
                    <a:pt x="6" y="22"/>
                  </a:lnTo>
                  <a:lnTo>
                    <a:pt x="7" y="22"/>
                  </a:lnTo>
                  <a:lnTo>
                    <a:pt x="6" y="22"/>
                  </a:lnTo>
                  <a:close/>
                  <a:moveTo>
                    <a:pt x="8" y="23"/>
                  </a:moveTo>
                  <a:lnTo>
                    <a:pt x="8" y="23"/>
                  </a:lnTo>
                  <a:lnTo>
                    <a:pt x="6" y="22"/>
                  </a:lnTo>
                  <a:lnTo>
                    <a:pt x="6" y="22"/>
                  </a:lnTo>
                  <a:lnTo>
                    <a:pt x="8" y="23"/>
                  </a:lnTo>
                  <a:close/>
                  <a:moveTo>
                    <a:pt x="6" y="22"/>
                  </a:moveTo>
                  <a:lnTo>
                    <a:pt x="6" y="22"/>
                  </a:lnTo>
                  <a:lnTo>
                    <a:pt x="7" y="22"/>
                  </a:lnTo>
                  <a:lnTo>
                    <a:pt x="6" y="22"/>
                  </a:lnTo>
                  <a:close/>
                  <a:moveTo>
                    <a:pt x="8" y="23"/>
                  </a:moveTo>
                  <a:cubicBezTo>
                    <a:pt x="8" y="23"/>
                    <a:pt x="7" y="23"/>
                    <a:pt x="7" y="23"/>
                  </a:cubicBezTo>
                  <a:lnTo>
                    <a:pt x="6" y="22"/>
                  </a:lnTo>
                  <a:cubicBezTo>
                    <a:pt x="6" y="22"/>
                    <a:pt x="6" y="22"/>
                    <a:pt x="6" y="22"/>
                  </a:cubicBezTo>
                  <a:lnTo>
                    <a:pt x="8" y="23"/>
                  </a:lnTo>
                  <a:close/>
                  <a:moveTo>
                    <a:pt x="7" y="23"/>
                  </a:moveTo>
                  <a:cubicBezTo>
                    <a:pt x="7" y="23"/>
                    <a:pt x="7" y="23"/>
                    <a:pt x="7" y="24"/>
                  </a:cubicBezTo>
                  <a:lnTo>
                    <a:pt x="6" y="23"/>
                  </a:lnTo>
                  <a:cubicBezTo>
                    <a:pt x="6" y="23"/>
                    <a:pt x="6" y="23"/>
                    <a:pt x="6" y="22"/>
                  </a:cubicBezTo>
                  <a:lnTo>
                    <a:pt x="7" y="23"/>
                  </a:lnTo>
                  <a:close/>
                  <a:moveTo>
                    <a:pt x="7" y="24"/>
                  </a:moveTo>
                  <a:cubicBezTo>
                    <a:pt x="7" y="24"/>
                    <a:pt x="6" y="25"/>
                    <a:pt x="5" y="25"/>
                  </a:cubicBezTo>
                  <a:lnTo>
                    <a:pt x="5" y="24"/>
                  </a:lnTo>
                  <a:cubicBezTo>
                    <a:pt x="5" y="24"/>
                    <a:pt x="6" y="23"/>
                    <a:pt x="6" y="23"/>
                  </a:cubicBezTo>
                  <a:lnTo>
                    <a:pt x="7" y="24"/>
                  </a:lnTo>
                  <a:close/>
                  <a:moveTo>
                    <a:pt x="5" y="24"/>
                  </a:moveTo>
                  <a:lnTo>
                    <a:pt x="5" y="24"/>
                  </a:lnTo>
                  <a:lnTo>
                    <a:pt x="5" y="24"/>
                  </a:lnTo>
                  <a:close/>
                  <a:moveTo>
                    <a:pt x="5" y="25"/>
                  </a:moveTo>
                  <a:cubicBezTo>
                    <a:pt x="4" y="25"/>
                    <a:pt x="3" y="24"/>
                    <a:pt x="2" y="24"/>
                  </a:cubicBezTo>
                  <a:lnTo>
                    <a:pt x="3" y="23"/>
                  </a:lnTo>
                  <a:cubicBezTo>
                    <a:pt x="4" y="23"/>
                    <a:pt x="4" y="23"/>
                    <a:pt x="5" y="24"/>
                  </a:cubicBezTo>
                  <a:lnTo>
                    <a:pt x="5" y="25"/>
                  </a:lnTo>
                  <a:close/>
                  <a:moveTo>
                    <a:pt x="2" y="24"/>
                  </a:moveTo>
                  <a:cubicBezTo>
                    <a:pt x="1" y="23"/>
                    <a:pt x="0" y="22"/>
                    <a:pt x="0" y="20"/>
                  </a:cubicBezTo>
                  <a:lnTo>
                    <a:pt x="1" y="20"/>
                  </a:lnTo>
                  <a:cubicBezTo>
                    <a:pt x="2" y="21"/>
                    <a:pt x="2" y="22"/>
                    <a:pt x="3" y="23"/>
                  </a:cubicBezTo>
                  <a:lnTo>
                    <a:pt x="2" y="24"/>
                  </a:lnTo>
                  <a:close/>
                  <a:moveTo>
                    <a:pt x="0" y="20"/>
                  </a:moveTo>
                  <a:cubicBezTo>
                    <a:pt x="0" y="19"/>
                    <a:pt x="0" y="17"/>
                    <a:pt x="0" y="15"/>
                  </a:cubicBezTo>
                  <a:lnTo>
                    <a:pt x="2" y="16"/>
                  </a:lnTo>
                  <a:cubicBezTo>
                    <a:pt x="1" y="17"/>
                    <a:pt x="1" y="19"/>
                    <a:pt x="1" y="20"/>
                  </a:cubicBezTo>
                  <a:lnTo>
                    <a:pt x="0" y="20"/>
                  </a:lnTo>
                  <a:close/>
                  <a:moveTo>
                    <a:pt x="0" y="15"/>
                  </a:moveTo>
                  <a:cubicBezTo>
                    <a:pt x="1" y="14"/>
                    <a:pt x="1" y="12"/>
                    <a:pt x="2" y="11"/>
                  </a:cubicBezTo>
                  <a:lnTo>
                    <a:pt x="3" y="12"/>
                  </a:lnTo>
                  <a:cubicBezTo>
                    <a:pt x="2" y="13"/>
                    <a:pt x="2" y="14"/>
                    <a:pt x="2" y="16"/>
                  </a:cubicBezTo>
                  <a:lnTo>
                    <a:pt x="0" y="15"/>
                  </a:lnTo>
                  <a:close/>
                  <a:moveTo>
                    <a:pt x="2" y="11"/>
                  </a:moveTo>
                  <a:lnTo>
                    <a:pt x="2" y="11"/>
                  </a:lnTo>
                  <a:lnTo>
                    <a:pt x="3" y="11"/>
                  </a:lnTo>
                  <a:lnTo>
                    <a:pt x="2" y="11"/>
                  </a:lnTo>
                  <a:close/>
                  <a:moveTo>
                    <a:pt x="2" y="11"/>
                  </a:moveTo>
                  <a:lnTo>
                    <a:pt x="2" y="11"/>
                  </a:lnTo>
                  <a:lnTo>
                    <a:pt x="3" y="12"/>
                  </a:lnTo>
                  <a:lnTo>
                    <a:pt x="3" y="12"/>
                  </a:lnTo>
                  <a:lnTo>
                    <a:pt x="2" y="11"/>
                  </a:lnTo>
                  <a:close/>
                  <a:moveTo>
                    <a:pt x="3" y="12"/>
                  </a:moveTo>
                  <a:lnTo>
                    <a:pt x="3" y="12"/>
                  </a:lnTo>
                  <a:lnTo>
                    <a:pt x="3" y="11"/>
                  </a:lnTo>
                  <a:lnTo>
                    <a:pt x="3" y="12"/>
                  </a:lnTo>
                  <a:close/>
                  <a:moveTo>
                    <a:pt x="2" y="11"/>
                  </a:moveTo>
                  <a:cubicBezTo>
                    <a:pt x="3" y="10"/>
                    <a:pt x="3" y="9"/>
                    <a:pt x="4" y="8"/>
                  </a:cubicBezTo>
                  <a:lnTo>
                    <a:pt x="5" y="8"/>
                  </a:lnTo>
                  <a:cubicBezTo>
                    <a:pt x="5" y="10"/>
                    <a:pt x="4" y="11"/>
                    <a:pt x="3" y="12"/>
                  </a:cubicBezTo>
                  <a:lnTo>
                    <a:pt x="2" y="11"/>
                  </a:lnTo>
                  <a:close/>
                  <a:moveTo>
                    <a:pt x="5" y="8"/>
                  </a:moveTo>
                  <a:lnTo>
                    <a:pt x="5" y="8"/>
                  </a:lnTo>
                  <a:lnTo>
                    <a:pt x="5" y="8"/>
                  </a:lnTo>
                  <a:close/>
                  <a:moveTo>
                    <a:pt x="4" y="8"/>
                  </a:moveTo>
                  <a:cubicBezTo>
                    <a:pt x="6" y="5"/>
                    <a:pt x="7" y="2"/>
                    <a:pt x="11" y="0"/>
                  </a:cubicBezTo>
                  <a:lnTo>
                    <a:pt x="11" y="2"/>
                  </a:lnTo>
                  <a:cubicBezTo>
                    <a:pt x="8" y="3"/>
                    <a:pt x="7" y="6"/>
                    <a:pt x="5" y="8"/>
                  </a:cubicBezTo>
                  <a:lnTo>
                    <a:pt x="4" y="8"/>
                  </a:lnTo>
                  <a:close/>
                  <a:moveTo>
                    <a:pt x="11" y="0"/>
                  </a:moveTo>
                  <a:lnTo>
                    <a:pt x="12" y="0"/>
                  </a:lnTo>
                  <a:lnTo>
                    <a:pt x="12" y="1"/>
                  </a:lnTo>
                  <a:lnTo>
                    <a:pt x="11" y="1"/>
                  </a:lnTo>
                  <a:lnTo>
                    <a:pt x="11"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1" name="Freeform 73">
              <a:extLst>
                <a:ext uri="{FF2B5EF4-FFF2-40B4-BE49-F238E27FC236}">
                  <a16:creationId xmlns:a16="http://schemas.microsoft.com/office/drawing/2014/main" id="{D64B8BDE-0528-B15B-BE0C-FA2FC59271E2}"/>
                </a:ext>
              </a:extLst>
            </p:cNvPr>
            <p:cNvSpPr>
              <a:spLocks/>
            </p:cNvSpPr>
            <p:nvPr/>
          </p:nvSpPr>
          <p:spPr bwMode="auto">
            <a:xfrm>
              <a:off x="2165" y="1386"/>
              <a:ext cx="112" cy="100"/>
            </a:xfrm>
            <a:custGeom>
              <a:avLst/>
              <a:gdLst>
                <a:gd name="T0" fmla="*/ 17 w 20"/>
                <a:gd name="T1" fmla="*/ 4 h 18"/>
                <a:gd name="T2" fmla="*/ 6 w 20"/>
                <a:gd name="T3" fmla="*/ 2 h 18"/>
                <a:gd name="T4" fmla="*/ 3 w 20"/>
                <a:gd name="T5" fmla="*/ 14 h 18"/>
                <a:gd name="T6" fmla="*/ 18 w 20"/>
                <a:gd name="T7" fmla="*/ 12 h 18"/>
                <a:gd name="T8" fmla="*/ 17 w 20"/>
                <a:gd name="T9" fmla="*/ 4 h 18"/>
              </a:gdLst>
              <a:ahLst/>
              <a:cxnLst>
                <a:cxn ang="0">
                  <a:pos x="T0" y="T1"/>
                </a:cxn>
                <a:cxn ang="0">
                  <a:pos x="T2" y="T3"/>
                </a:cxn>
                <a:cxn ang="0">
                  <a:pos x="T4" y="T5"/>
                </a:cxn>
                <a:cxn ang="0">
                  <a:pos x="T6" y="T7"/>
                </a:cxn>
                <a:cxn ang="0">
                  <a:pos x="T8" y="T9"/>
                </a:cxn>
              </a:cxnLst>
              <a:rect l="0" t="0" r="r" b="b"/>
              <a:pathLst>
                <a:path w="20" h="18">
                  <a:moveTo>
                    <a:pt x="17" y="4"/>
                  </a:moveTo>
                  <a:cubicBezTo>
                    <a:pt x="14" y="1"/>
                    <a:pt x="9" y="0"/>
                    <a:pt x="6" y="2"/>
                  </a:cubicBezTo>
                  <a:cubicBezTo>
                    <a:pt x="2" y="5"/>
                    <a:pt x="0" y="11"/>
                    <a:pt x="3" y="14"/>
                  </a:cubicBezTo>
                  <a:cubicBezTo>
                    <a:pt x="7" y="18"/>
                    <a:pt x="14" y="17"/>
                    <a:pt x="18" y="12"/>
                  </a:cubicBezTo>
                  <a:cubicBezTo>
                    <a:pt x="20" y="10"/>
                    <a:pt x="19" y="6"/>
                    <a:pt x="17"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2" name="Freeform 74">
              <a:extLst>
                <a:ext uri="{FF2B5EF4-FFF2-40B4-BE49-F238E27FC236}">
                  <a16:creationId xmlns:a16="http://schemas.microsoft.com/office/drawing/2014/main" id="{A11705EA-DB0A-C9C8-ECFD-BA48B6771F7F}"/>
                </a:ext>
              </a:extLst>
            </p:cNvPr>
            <p:cNvSpPr>
              <a:spLocks noEditPoints="1"/>
            </p:cNvSpPr>
            <p:nvPr/>
          </p:nvSpPr>
          <p:spPr bwMode="auto">
            <a:xfrm>
              <a:off x="2170" y="1386"/>
              <a:ext cx="107" cy="95"/>
            </a:xfrm>
            <a:custGeom>
              <a:avLst/>
              <a:gdLst>
                <a:gd name="T0" fmla="*/ 15 w 19"/>
                <a:gd name="T1" fmla="*/ 5 h 17"/>
                <a:gd name="T2" fmla="*/ 16 w 19"/>
                <a:gd name="T3" fmla="*/ 4 h 17"/>
                <a:gd name="T4" fmla="*/ 16 w 19"/>
                <a:gd name="T5" fmla="*/ 4 h 17"/>
                <a:gd name="T6" fmla="*/ 16 w 19"/>
                <a:gd name="T7" fmla="*/ 4 h 17"/>
                <a:gd name="T8" fmla="*/ 14 w 19"/>
                <a:gd name="T9" fmla="*/ 4 h 17"/>
                <a:gd name="T10" fmla="*/ 16 w 19"/>
                <a:gd name="T11" fmla="*/ 4 h 17"/>
                <a:gd name="T12" fmla="*/ 14 w 19"/>
                <a:gd name="T13" fmla="*/ 4 h 17"/>
                <a:gd name="T14" fmla="*/ 13 w 19"/>
                <a:gd name="T15" fmla="*/ 2 h 17"/>
                <a:gd name="T16" fmla="*/ 14 w 19"/>
                <a:gd name="T17" fmla="*/ 4 h 17"/>
                <a:gd name="T18" fmla="*/ 12 w 19"/>
                <a:gd name="T19" fmla="*/ 3 h 17"/>
                <a:gd name="T20" fmla="*/ 12 w 19"/>
                <a:gd name="T21" fmla="*/ 3 h 17"/>
                <a:gd name="T22" fmla="*/ 5 w 19"/>
                <a:gd name="T23" fmla="*/ 2 h 17"/>
                <a:gd name="T24" fmla="*/ 13 w 19"/>
                <a:gd name="T25" fmla="*/ 2 h 17"/>
                <a:gd name="T26" fmla="*/ 5 w 19"/>
                <a:gd name="T27" fmla="*/ 2 h 17"/>
                <a:gd name="T28" fmla="*/ 5 w 19"/>
                <a:gd name="T29" fmla="*/ 2 h 17"/>
                <a:gd name="T30" fmla="*/ 4 w 19"/>
                <a:gd name="T31" fmla="*/ 4 h 17"/>
                <a:gd name="T32" fmla="*/ 4 w 19"/>
                <a:gd name="T33" fmla="*/ 1 h 17"/>
                <a:gd name="T34" fmla="*/ 4 w 19"/>
                <a:gd name="T35" fmla="*/ 4 h 17"/>
                <a:gd name="T36" fmla="*/ 0 w 19"/>
                <a:gd name="T37" fmla="*/ 8 h 17"/>
                <a:gd name="T38" fmla="*/ 4 w 19"/>
                <a:gd name="T39" fmla="*/ 4 h 17"/>
                <a:gd name="T40" fmla="*/ 2 w 19"/>
                <a:gd name="T41" fmla="*/ 13 h 17"/>
                <a:gd name="T42" fmla="*/ 0 w 19"/>
                <a:gd name="T43" fmla="*/ 8 h 17"/>
                <a:gd name="T44" fmla="*/ 2 w 19"/>
                <a:gd name="T45" fmla="*/ 13 h 17"/>
                <a:gd name="T46" fmla="*/ 2 w 19"/>
                <a:gd name="T47" fmla="*/ 15 h 17"/>
                <a:gd name="T48" fmla="*/ 2 w 19"/>
                <a:gd name="T49" fmla="*/ 13 h 17"/>
                <a:gd name="T50" fmla="*/ 3 w 19"/>
                <a:gd name="T51" fmla="*/ 14 h 17"/>
                <a:gd name="T52" fmla="*/ 3 w 19"/>
                <a:gd name="T53" fmla="*/ 14 h 17"/>
                <a:gd name="T54" fmla="*/ 3 w 19"/>
                <a:gd name="T55" fmla="*/ 15 h 17"/>
                <a:gd name="T56" fmla="*/ 2 w 19"/>
                <a:gd name="T57" fmla="*/ 15 h 17"/>
                <a:gd name="T58" fmla="*/ 3 w 19"/>
                <a:gd name="T59" fmla="*/ 15 h 17"/>
                <a:gd name="T60" fmla="*/ 10 w 19"/>
                <a:gd name="T61" fmla="*/ 17 h 17"/>
                <a:gd name="T62" fmla="*/ 3 w 19"/>
                <a:gd name="T63" fmla="*/ 15 h 17"/>
                <a:gd name="T64" fmla="*/ 16 w 19"/>
                <a:gd name="T65" fmla="*/ 13 h 17"/>
                <a:gd name="T66" fmla="*/ 10 w 19"/>
                <a:gd name="T67" fmla="*/ 17 h 17"/>
                <a:gd name="T68" fmla="*/ 16 w 19"/>
                <a:gd name="T69" fmla="*/ 13 h 17"/>
                <a:gd name="T70" fmla="*/ 17 w 19"/>
                <a:gd name="T71" fmla="*/ 13 h 17"/>
                <a:gd name="T72" fmla="*/ 16 w 19"/>
                <a:gd name="T73" fmla="*/ 13 h 17"/>
                <a:gd name="T74" fmla="*/ 17 w 19"/>
                <a:gd name="T75" fmla="*/ 13 h 17"/>
                <a:gd name="T76" fmla="*/ 17 w 19"/>
                <a:gd name="T77" fmla="*/ 13 h 17"/>
                <a:gd name="T78" fmla="*/ 16 w 19"/>
                <a:gd name="T79" fmla="*/ 12 h 17"/>
                <a:gd name="T80" fmla="*/ 17 w 19"/>
                <a:gd name="T81" fmla="*/ 13 h 17"/>
                <a:gd name="T82" fmla="*/ 16 w 19"/>
                <a:gd name="T83" fmla="*/ 12 h 17"/>
                <a:gd name="T84" fmla="*/ 17 w 19"/>
                <a:gd name="T85" fmla="*/ 12 h 17"/>
                <a:gd name="T86" fmla="*/ 16 w 19"/>
                <a:gd name="T87" fmla="*/ 12 h 17"/>
                <a:gd name="T88" fmla="*/ 18 w 19"/>
                <a:gd name="T89" fmla="*/ 11 h 17"/>
                <a:gd name="T90" fmla="*/ 16 w 19"/>
                <a:gd name="T91" fmla="*/ 12 h 17"/>
                <a:gd name="T92" fmla="*/ 17 w 19"/>
                <a:gd name="T93" fmla="*/ 10 h 17"/>
                <a:gd name="T94" fmla="*/ 18 w 19"/>
                <a:gd name="T95" fmla="*/ 11 h 17"/>
                <a:gd name="T96" fmla="*/ 17 w 19"/>
                <a:gd name="T97" fmla="*/ 10 h 17"/>
                <a:gd name="T98" fmla="*/ 16 w 19"/>
                <a:gd name="T99" fmla="*/ 4 h 17"/>
                <a:gd name="T100" fmla="*/ 17 w 19"/>
                <a:gd name="T101" fmla="*/ 10 h 17"/>
                <a:gd name="T102" fmla="*/ 15 w 19"/>
                <a:gd name="T103" fmla="*/ 5 h 17"/>
                <a:gd name="T104" fmla="*/ 15 w 19"/>
                <a:gd name="T10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7">
                  <a:moveTo>
                    <a:pt x="15" y="5"/>
                  </a:moveTo>
                  <a:lnTo>
                    <a:pt x="15" y="5"/>
                  </a:lnTo>
                  <a:lnTo>
                    <a:pt x="16" y="4"/>
                  </a:lnTo>
                  <a:lnTo>
                    <a:pt x="16" y="4"/>
                  </a:lnTo>
                  <a:lnTo>
                    <a:pt x="15" y="5"/>
                  </a:lnTo>
                  <a:close/>
                  <a:moveTo>
                    <a:pt x="16" y="4"/>
                  </a:moveTo>
                  <a:lnTo>
                    <a:pt x="16" y="4"/>
                  </a:lnTo>
                  <a:lnTo>
                    <a:pt x="16" y="4"/>
                  </a:lnTo>
                  <a:close/>
                  <a:moveTo>
                    <a:pt x="15" y="5"/>
                  </a:moveTo>
                  <a:cubicBezTo>
                    <a:pt x="15" y="4"/>
                    <a:pt x="14" y="4"/>
                    <a:pt x="14" y="4"/>
                  </a:cubicBezTo>
                  <a:lnTo>
                    <a:pt x="15" y="3"/>
                  </a:lnTo>
                  <a:cubicBezTo>
                    <a:pt x="15" y="3"/>
                    <a:pt x="16" y="3"/>
                    <a:pt x="16" y="4"/>
                  </a:cubicBezTo>
                  <a:lnTo>
                    <a:pt x="15" y="5"/>
                  </a:lnTo>
                  <a:close/>
                  <a:moveTo>
                    <a:pt x="14" y="4"/>
                  </a:moveTo>
                  <a:cubicBezTo>
                    <a:pt x="13" y="3"/>
                    <a:pt x="13" y="3"/>
                    <a:pt x="12" y="3"/>
                  </a:cubicBezTo>
                  <a:lnTo>
                    <a:pt x="13" y="2"/>
                  </a:lnTo>
                  <a:cubicBezTo>
                    <a:pt x="14" y="2"/>
                    <a:pt x="14" y="2"/>
                    <a:pt x="15" y="3"/>
                  </a:cubicBezTo>
                  <a:lnTo>
                    <a:pt x="14" y="4"/>
                  </a:lnTo>
                  <a:close/>
                  <a:moveTo>
                    <a:pt x="12" y="3"/>
                  </a:moveTo>
                  <a:lnTo>
                    <a:pt x="12" y="3"/>
                  </a:lnTo>
                  <a:lnTo>
                    <a:pt x="13" y="2"/>
                  </a:lnTo>
                  <a:lnTo>
                    <a:pt x="12" y="3"/>
                  </a:lnTo>
                  <a:close/>
                  <a:moveTo>
                    <a:pt x="12" y="3"/>
                  </a:moveTo>
                  <a:cubicBezTo>
                    <a:pt x="10" y="1"/>
                    <a:pt x="7" y="1"/>
                    <a:pt x="5" y="2"/>
                  </a:cubicBezTo>
                  <a:lnTo>
                    <a:pt x="4" y="1"/>
                  </a:lnTo>
                  <a:cubicBezTo>
                    <a:pt x="7" y="0"/>
                    <a:pt x="10" y="0"/>
                    <a:pt x="13" y="2"/>
                  </a:cubicBezTo>
                  <a:lnTo>
                    <a:pt x="12" y="3"/>
                  </a:lnTo>
                  <a:close/>
                  <a:moveTo>
                    <a:pt x="5" y="2"/>
                  </a:moveTo>
                  <a:lnTo>
                    <a:pt x="5" y="2"/>
                  </a:lnTo>
                  <a:lnTo>
                    <a:pt x="5" y="2"/>
                  </a:lnTo>
                  <a:close/>
                  <a:moveTo>
                    <a:pt x="5" y="2"/>
                  </a:moveTo>
                  <a:cubicBezTo>
                    <a:pt x="5" y="3"/>
                    <a:pt x="4" y="3"/>
                    <a:pt x="4" y="4"/>
                  </a:cubicBezTo>
                  <a:lnTo>
                    <a:pt x="3" y="3"/>
                  </a:lnTo>
                  <a:cubicBezTo>
                    <a:pt x="3" y="2"/>
                    <a:pt x="4" y="2"/>
                    <a:pt x="4" y="1"/>
                  </a:cubicBezTo>
                  <a:lnTo>
                    <a:pt x="5" y="2"/>
                  </a:lnTo>
                  <a:close/>
                  <a:moveTo>
                    <a:pt x="4" y="4"/>
                  </a:moveTo>
                  <a:cubicBezTo>
                    <a:pt x="2" y="5"/>
                    <a:pt x="2" y="7"/>
                    <a:pt x="1" y="9"/>
                  </a:cubicBezTo>
                  <a:lnTo>
                    <a:pt x="0" y="8"/>
                  </a:lnTo>
                  <a:cubicBezTo>
                    <a:pt x="0" y="6"/>
                    <a:pt x="1" y="4"/>
                    <a:pt x="3" y="3"/>
                  </a:cubicBezTo>
                  <a:lnTo>
                    <a:pt x="4" y="4"/>
                  </a:lnTo>
                  <a:close/>
                  <a:moveTo>
                    <a:pt x="1" y="9"/>
                  </a:moveTo>
                  <a:cubicBezTo>
                    <a:pt x="1" y="10"/>
                    <a:pt x="1" y="12"/>
                    <a:pt x="2" y="13"/>
                  </a:cubicBezTo>
                  <a:lnTo>
                    <a:pt x="1" y="14"/>
                  </a:lnTo>
                  <a:cubicBezTo>
                    <a:pt x="0" y="13"/>
                    <a:pt x="0" y="10"/>
                    <a:pt x="0" y="8"/>
                  </a:cubicBezTo>
                  <a:lnTo>
                    <a:pt x="1" y="9"/>
                  </a:lnTo>
                  <a:close/>
                  <a:moveTo>
                    <a:pt x="2" y="13"/>
                  </a:moveTo>
                  <a:cubicBezTo>
                    <a:pt x="2" y="14"/>
                    <a:pt x="3" y="14"/>
                    <a:pt x="3" y="14"/>
                  </a:cubicBezTo>
                  <a:lnTo>
                    <a:pt x="2" y="15"/>
                  </a:lnTo>
                  <a:cubicBezTo>
                    <a:pt x="2" y="15"/>
                    <a:pt x="1" y="14"/>
                    <a:pt x="1" y="14"/>
                  </a:cubicBezTo>
                  <a:lnTo>
                    <a:pt x="2" y="13"/>
                  </a:lnTo>
                  <a:close/>
                  <a:moveTo>
                    <a:pt x="3" y="14"/>
                  </a:moveTo>
                  <a:lnTo>
                    <a:pt x="3" y="14"/>
                  </a:lnTo>
                  <a:lnTo>
                    <a:pt x="2" y="14"/>
                  </a:lnTo>
                  <a:lnTo>
                    <a:pt x="3" y="14"/>
                  </a:lnTo>
                  <a:close/>
                  <a:moveTo>
                    <a:pt x="3" y="14"/>
                  </a:moveTo>
                  <a:cubicBezTo>
                    <a:pt x="3" y="14"/>
                    <a:pt x="3" y="14"/>
                    <a:pt x="3" y="15"/>
                  </a:cubicBezTo>
                  <a:lnTo>
                    <a:pt x="3" y="16"/>
                  </a:lnTo>
                  <a:cubicBezTo>
                    <a:pt x="2" y="15"/>
                    <a:pt x="2" y="15"/>
                    <a:pt x="2" y="15"/>
                  </a:cubicBezTo>
                  <a:lnTo>
                    <a:pt x="3" y="14"/>
                  </a:lnTo>
                  <a:close/>
                  <a:moveTo>
                    <a:pt x="3" y="15"/>
                  </a:moveTo>
                  <a:cubicBezTo>
                    <a:pt x="5" y="16"/>
                    <a:pt x="7" y="16"/>
                    <a:pt x="10" y="16"/>
                  </a:cubicBezTo>
                  <a:lnTo>
                    <a:pt x="10" y="17"/>
                  </a:lnTo>
                  <a:cubicBezTo>
                    <a:pt x="7" y="17"/>
                    <a:pt x="5" y="17"/>
                    <a:pt x="3" y="16"/>
                  </a:cubicBezTo>
                  <a:lnTo>
                    <a:pt x="3" y="15"/>
                  </a:lnTo>
                  <a:close/>
                  <a:moveTo>
                    <a:pt x="10" y="16"/>
                  </a:moveTo>
                  <a:cubicBezTo>
                    <a:pt x="12" y="16"/>
                    <a:pt x="14" y="15"/>
                    <a:pt x="16" y="13"/>
                  </a:cubicBezTo>
                  <a:lnTo>
                    <a:pt x="16" y="14"/>
                  </a:lnTo>
                  <a:cubicBezTo>
                    <a:pt x="15" y="16"/>
                    <a:pt x="12" y="17"/>
                    <a:pt x="10" y="17"/>
                  </a:cubicBezTo>
                  <a:lnTo>
                    <a:pt x="10" y="16"/>
                  </a:lnTo>
                  <a:close/>
                  <a:moveTo>
                    <a:pt x="16" y="13"/>
                  </a:moveTo>
                  <a:cubicBezTo>
                    <a:pt x="16" y="13"/>
                    <a:pt x="16" y="12"/>
                    <a:pt x="16" y="12"/>
                  </a:cubicBezTo>
                  <a:lnTo>
                    <a:pt x="17" y="13"/>
                  </a:lnTo>
                  <a:cubicBezTo>
                    <a:pt x="17" y="13"/>
                    <a:pt x="17" y="14"/>
                    <a:pt x="16" y="14"/>
                  </a:cubicBezTo>
                  <a:lnTo>
                    <a:pt x="16" y="13"/>
                  </a:lnTo>
                  <a:close/>
                  <a:moveTo>
                    <a:pt x="17" y="13"/>
                  </a:moveTo>
                  <a:lnTo>
                    <a:pt x="17" y="13"/>
                  </a:lnTo>
                  <a:lnTo>
                    <a:pt x="17" y="12"/>
                  </a:lnTo>
                  <a:lnTo>
                    <a:pt x="17" y="13"/>
                  </a:lnTo>
                  <a:close/>
                  <a:moveTo>
                    <a:pt x="16" y="12"/>
                  </a:moveTo>
                  <a:lnTo>
                    <a:pt x="16" y="12"/>
                  </a:lnTo>
                  <a:lnTo>
                    <a:pt x="17" y="13"/>
                  </a:lnTo>
                  <a:lnTo>
                    <a:pt x="17" y="13"/>
                  </a:lnTo>
                  <a:lnTo>
                    <a:pt x="16" y="12"/>
                  </a:lnTo>
                  <a:close/>
                  <a:moveTo>
                    <a:pt x="16" y="12"/>
                  </a:moveTo>
                  <a:lnTo>
                    <a:pt x="16" y="12"/>
                  </a:lnTo>
                  <a:lnTo>
                    <a:pt x="17" y="12"/>
                  </a:lnTo>
                  <a:lnTo>
                    <a:pt x="16" y="12"/>
                  </a:lnTo>
                  <a:close/>
                  <a:moveTo>
                    <a:pt x="16" y="12"/>
                  </a:moveTo>
                  <a:cubicBezTo>
                    <a:pt x="16" y="12"/>
                    <a:pt x="17" y="11"/>
                    <a:pt x="17" y="11"/>
                  </a:cubicBezTo>
                  <a:lnTo>
                    <a:pt x="18" y="11"/>
                  </a:lnTo>
                  <a:cubicBezTo>
                    <a:pt x="18" y="12"/>
                    <a:pt x="18" y="12"/>
                    <a:pt x="17" y="13"/>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6" y="6"/>
                    <a:pt x="15" y="5"/>
                  </a:cubicBezTo>
                  <a:lnTo>
                    <a:pt x="16" y="4"/>
                  </a:lnTo>
                  <a:cubicBezTo>
                    <a:pt x="18" y="5"/>
                    <a:pt x="19" y="8"/>
                    <a:pt x="18" y="10"/>
                  </a:cubicBezTo>
                  <a:lnTo>
                    <a:pt x="17" y="10"/>
                  </a:lnTo>
                  <a:close/>
                  <a:moveTo>
                    <a:pt x="15" y="5"/>
                  </a:moveTo>
                  <a:lnTo>
                    <a:pt x="15" y="5"/>
                  </a:lnTo>
                  <a:lnTo>
                    <a:pt x="16" y="4"/>
                  </a:lnTo>
                  <a:lnTo>
                    <a:pt x="15"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3" name="Freeform 75">
              <a:extLst>
                <a:ext uri="{FF2B5EF4-FFF2-40B4-BE49-F238E27FC236}">
                  <a16:creationId xmlns:a16="http://schemas.microsoft.com/office/drawing/2014/main" id="{0DA5EE2E-88EF-44C6-94D2-C0609D9D291A}"/>
                </a:ext>
              </a:extLst>
            </p:cNvPr>
            <p:cNvSpPr>
              <a:spLocks noEditPoints="1"/>
            </p:cNvSpPr>
            <p:nvPr/>
          </p:nvSpPr>
          <p:spPr bwMode="auto">
            <a:xfrm>
              <a:off x="2148" y="1492"/>
              <a:ext cx="112" cy="117"/>
            </a:xfrm>
            <a:custGeom>
              <a:avLst/>
              <a:gdLst>
                <a:gd name="T0" fmla="*/ 12 w 20"/>
                <a:gd name="T1" fmla="*/ 2 h 21"/>
                <a:gd name="T2" fmla="*/ 16 w 20"/>
                <a:gd name="T3" fmla="*/ 0 h 21"/>
                <a:gd name="T4" fmla="*/ 12 w 20"/>
                <a:gd name="T5" fmla="*/ 2 h 21"/>
                <a:gd name="T6" fmla="*/ 10 w 20"/>
                <a:gd name="T7" fmla="*/ 0 h 21"/>
                <a:gd name="T8" fmla="*/ 12 w 20"/>
                <a:gd name="T9" fmla="*/ 2 h 21"/>
                <a:gd name="T10" fmla="*/ 10 w 20"/>
                <a:gd name="T11" fmla="*/ 2 h 21"/>
                <a:gd name="T12" fmla="*/ 10 w 20"/>
                <a:gd name="T13" fmla="*/ 2 h 21"/>
                <a:gd name="T14" fmla="*/ 9 w 20"/>
                <a:gd name="T15" fmla="*/ 2 h 21"/>
                <a:gd name="T16" fmla="*/ 10 w 20"/>
                <a:gd name="T17" fmla="*/ 0 h 21"/>
                <a:gd name="T18" fmla="*/ 9 w 20"/>
                <a:gd name="T19" fmla="*/ 2 h 21"/>
                <a:gd name="T20" fmla="*/ 9 w 20"/>
                <a:gd name="T21" fmla="*/ 1 h 21"/>
                <a:gd name="T22" fmla="*/ 9 w 20"/>
                <a:gd name="T23" fmla="*/ 2 h 21"/>
                <a:gd name="T24" fmla="*/ 3 w 20"/>
                <a:gd name="T25" fmla="*/ 5 h 21"/>
                <a:gd name="T26" fmla="*/ 9 w 20"/>
                <a:gd name="T27" fmla="*/ 2 h 21"/>
                <a:gd name="T28" fmla="*/ 2 w 20"/>
                <a:gd name="T29" fmla="*/ 12 h 21"/>
                <a:gd name="T30" fmla="*/ 3 w 20"/>
                <a:gd name="T31" fmla="*/ 5 h 21"/>
                <a:gd name="T32" fmla="*/ 2 w 20"/>
                <a:gd name="T33" fmla="*/ 12 h 21"/>
                <a:gd name="T34" fmla="*/ 0 w 20"/>
                <a:gd name="T35" fmla="*/ 13 h 21"/>
                <a:gd name="T36" fmla="*/ 2 w 20"/>
                <a:gd name="T37" fmla="*/ 12 h 21"/>
                <a:gd name="T38" fmla="*/ 0 w 20"/>
                <a:gd name="T39" fmla="*/ 13 h 21"/>
                <a:gd name="T40" fmla="*/ 0 w 20"/>
                <a:gd name="T41" fmla="*/ 13 h 21"/>
                <a:gd name="T42" fmla="*/ 2 w 20"/>
                <a:gd name="T43" fmla="*/ 13 h 21"/>
                <a:gd name="T44" fmla="*/ 0 w 20"/>
                <a:gd name="T45" fmla="*/ 13 h 21"/>
                <a:gd name="T46" fmla="*/ 0 w 20"/>
                <a:gd name="T47" fmla="*/ 13 h 21"/>
                <a:gd name="T48" fmla="*/ 1 w 20"/>
                <a:gd name="T49" fmla="*/ 13 h 21"/>
                <a:gd name="T50" fmla="*/ 2 w 20"/>
                <a:gd name="T51" fmla="*/ 13 h 21"/>
                <a:gd name="T52" fmla="*/ 1 w 20"/>
                <a:gd name="T53" fmla="*/ 15 h 21"/>
                <a:gd name="T54" fmla="*/ 2 w 20"/>
                <a:gd name="T55" fmla="*/ 13 h 21"/>
                <a:gd name="T56" fmla="*/ 3 w 20"/>
                <a:gd name="T57" fmla="*/ 15 h 21"/>
                <a:gd name="T58" fmla="*/ 1 w 20"/>
                <a:gd name="T59" fmla="*/ 15 h 21"/>
                <a:gd name="T60" fmla="*/ 3 w 20"/>
                <a:gd name="T61" fmla="*/ 15 h 21"/>
                <a:gd name="T62" fmla="*/ 11 w 20"/>
                <a:gd name="T63" fmla="*/ 21 h 21"/>
                <a:gd name="T64" fmla="*/ 3 w 20"/>
                <a:gd name="T65" fmla="*/ 15 h 21"/>
                <a:gd name="T66" fmla="*/ 11 w 20"/>
                <a:gd name="T67" fmla="*/ 21 h 21"/>
                <a:gd name="T68" fmla="*/ 11 w 20"/>
                <a:gd name="T69" fmla="*/ 21 h 21"/>
                <a:gd name="T70" fmla="*/ 11 w 20"/>
                <a:gd name="T71" fmla="*/ 20 h 21"/>
                <a:gd name="T72" fmla="*/ 11 w 20"/>
                <a:gd name="T73" fmla="*/ 21 h 21"/>
                <a:gd name="T74" fmla="*/ 11 w 20"/>
                <a:gd name="T75" fmla="*/ 21 h 21"/>
                <a:gd name="T76" fmla="*/ 11 w 20"/>
                <a:gd name="T77" fmla="*/ 20 h 21"/>
                <a:gd name="T78" fmla="*/ 11 w 20"/>
                <a:gd name="T79" fmla="*/ 20 h 21"/>
                <a:gd name="T80" fmla="*/ 12 w 20"/>
                <a:gd name="T81" fmla="*/ 21 h 21"/>
                <a:gd name="T82" fmla="*/ 11 w 20"/>
                <a:gd name="T83" fmla="*/ 20 h 21"/>
                <a:gd name="T84" fmla="*/ 13 w 20"/>
                <a:gd name="T85" fmla="*/ 20 h 21"/>
                <a:gd name="T86" fmla="*/ 12 w 20"/>
                <a:gd name="T87" fmla="*/ 21 h 21"/>
                <a:gd name="T88" fmla="*/ 13 w 20"/>
                <a:gd name="T89" fmla="*/ 20 h 21"/>
                <a:gd name="T90" fmla="*/ 18 w 20"/>
                <a:gd name="T91" fmla="*/ 17 h 21"/>
                <a:gd name="T92" fmla="*/ 13 w 20"/>
                <a:gd name="T93" fmla="*/ 20 h 21"/>
                <a:gd name="T94" fmla="*/ 17 w 20"/>
                <a:gd name="T95" fmla="*/ 17 h 21"/>
                <a:gd name="T96" fmla="*/ 17 w 20"/>
                <a:gd name="T97" fmla="*/ 17 h 21"/>
                <a:gd name="T98" fmla="*/ 19 w 20"/>
                <a:gd name="T99" fmla="*/ 9 h 21"/>
                <a:gd name="T100" fmla="*/ 18 w 20"/>
                <a:gd name="T101" fmla="*/ 17 h 21"/>
                <a:gd name="T102" fmla="*/ 19 w 20"/>
                <a:gd name="T103" fmla="*/ 9 h 21"/>
                <a:gd name="T104" fmla="*/ 17 w 20"/>
                <a:gd name="T105" fmla="*/ 1 h 21"/>
                <a:gd name="T106" fmla="*/ 19 w 20"/>
                <a:gd name="T107"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21">
                  <a:moveTo>
                    <a:pt x="17" y="2"/>
                  </a:moveTo>
                  <a:cubicBezTo>
                    <a:pt x="15" y="2"/>
                    <a:pt x="14" y="2"/>
                    <a:pt x="12" y="2"/>
                  </a:cubicBezTo>
                  <a:lnTo>
                    <a:pt x="12" y="1"/>
                  </a:lnTo>
                  <a:cubicBezTo>
                    <a:pt x="14" y="1"/>
                    <a:pt x="15" y="1"/>
                    <a:pt x="16" y="0"/>
                  </a:cubicBezTo>
                  <a:lnTo>
                    <a:pt x="17" y="2"/>
                  </a:lnTo>
                  <a:close/>
                  <a:moveTo>
                    <a:pt x="12" y="2"/>
                  </a:moveTo>
                  <a:cubicBezTo>
                    <a:pt x="11" y="2"/>
                    <a:pt x="11" y="2"/>
                    <a:pt x="10" y="2"/>
                  </a:cubicBezTo>
                  <a:lnTo>
                    <a:pt x="10" y="0"/>
                  </a:lnTo>
                  <a:cubicBezTo>
                    <a:pt x="11" y="0"/>
                    <a:pt x="11" y="0"/>
                    <a:pt x="12" y="1"/>
                  </a:cubicBezTo>
                  <a:lnTo>
                    <a:pt x="12" y="2"/>
                  </a:lnTo>
                  <a:close/>
                  <a:moveTo>
                    <a:pt x="10" y="2"/>
                  </a:moveTo>
                  <a:lnTo>
                    <a:pt x="10" y="2"/>
                  </a:lnTo>
                  <a:lnTo>
                    <a:pt x="10" y="1"/>
                  </a:lnTo>
                  <a:lnTo>
                    <a:pt x="10" y="2"/>
                  </a:lnTo>
                  <a:close/>
                  <a:moveTo>
                    <a:pt x="10" y="2"/>
                  </a:moveTo>
                  <a:cubicBezTo>
                    <a:pt x="10" y="2"/>
                    <a:pt x="9" y="2"/>
                    <a:pt x="9" y="2"/>
                  </a:cubicBezTo>
                  <a:lnTo>
                    <a:pt x="9" y="0"/>
                  </a:lnTo>
                  <a:cubicBezTo>
                    <a:pt x="9" y="0"/>
                    <a:pt x="10" y="0"/>
                    <a:pt x="10" y="0"/>
                  </a:cubicBezTo>
                  <a:lnTo>
                    <a:pt x="10" y="2"/>
                  </a:lnTo>
                  <a:close/>
                  <a:moveTo>
                    <a:pt x="9" y="2"/>
                  </a:moveTo>
                  <a:lnTo>
                    <a:pt x="9" y="2"/>
                  </a:lnTo>
                  <a:lnTo>
                    <a:pt x="9" y="1"/>
                  </a:lnTo>
                  <a:lnTo>
                    <a:pt x="9" y="2"/>
                  </a:lnTo>
                  <a:close/>
                  <a:moveTo>
                    <a:pt x="9" y="2"/>
                  </a:moveTo>
                  <a:cubicBezTo>
                    <a:pt x="7" y="2"/>
                    <a:pt x="5" y="3"/>
                    <a:pt x="4" y="5"/>
                  </a:cubicBezTo>
                  <a:lnTo>
                    <a:pt x="3" y="5"/>
                  </a:lnTo>
                  <a:cubicBezTo>
                    <a:pt x="4" y="2"/>
                    <a:pt x="6" y="1"/>
                    <a:pt x="9" y="0"/>
                  </a:cubicBezTo>
                  <a:lnTo>
                    <a:pt x="9" y="2"/>
                  </a:lnTo>
                  <a:close/>
                  <a:moveTo>
                    <a:pt x="4" y="5"/>
                  </a:moveTo>
                  <a:cubicBezTo>
                    <a:pt x="3" y="7"/>
                    <a:pt x="2" y="10"/>
                    <a:pt x="2" y="12"/>
                  </a:cubicBezTo>
                  <a:lnTo>
                    <a:pt x="0" y="12"/>
                  </a:lnTo>
                  <a:cubicBezTo>
                    <a:pt x="1" y="9"/>
                    <a:pt x="1" y="7"/>
                    <a:pt x="3" y="5"/>
                  </a:cubicBezTo>
                  <a:lnTo>
                    <a:pt x="4" y="5"/>
                  </a:lnTo>
                  <a:close/>
                  <a:moveTo>
                    <a:pt x="2" y="12"/>
                  </a:moveTo>
                  <a:cubicBezTo>
                    <a:pt x="2" y="12"/>
                    <a:pt x="2" y="12"/>
                    <a:pt x="2" y="13"/>
                  </a:cubicBezTo>
                  <a:lnTo>
                    <a:pt x="0" y="13"/>
                  </a:lnTo>
                  <a:cubicBezTo>
                    <a:pt x="0" y="13"/>
                    <a:pt x="0" y="12"/>
                    <a:pt x="0" y="12"/>
                  </a:cubicBezTo>
                  <a:lnTo>
                    <a:pt x="2" y="12"/>
                  </a:lnTo>
                  <a:close/>
                  <a:moveTo>
                    <a:pt x="0" y="13"/>
                  </a:moveTo>
                  <a:lnTo>
                    <a:pt x="0" y="13"/>
                  </a:lnTo>
                  <a:lnTo>
                    <a:pt x="1" y="13"/>
                  </a:lnTo>
                  <a:lnTo>
                    <a:pt x="0" y="13"/>
                  </a:lnTo>
                  <a:close/>
                  <a:moveTo>
                    <a:pt x="2" y="13"/>
                  </a:moveTo>
                  <a:lnTo>
                    <a:pt x="2" y="13"/>
                  </a:lnTo>
                  <a:lnTo>
                    <a:pt x="0" y="13"/>
                  </a:lnTo>
                  <a:lnTo>
                    <a:pt x="0" y="13"/>
                  </a:lnTo>
                  <a:lnTo>
                    <a:pt x="2" y="13"/>
                  </a:lnTo>
                  <a:close/>
                  <a:moveTo>
                    <a:pt x="0" y="13"/>
                  </a:moveTo>
                  <a:lnTo>
                    <a:pt x="0" y="13"/>
                  </a:lnTo>
                  <a:lnTo>
                    <a:pt x="1" y="13"/>
                  </a:lnTo>
                  <a:lnTo>
                    <a:pt x="0" y="13"/>
                  </a:lnTo>
                  <a:close/>
                  <a:moveTo>
                    <a:pt x="2" y="13"/>
                  </a:moveTo>
                  <a:cubicBezTo>
                    <a:pt x="2" y="13"/>
                    <a:pt x="2" y="14"/>
                    <a:pt x="2" y="14"/>
                  </a:cubicBezTo>
                  <a:lnTo>
                    <a:pt x="1" y="15"/>
                  </a:lnTo>
                  <a:cubicBezTo>
                    <a:pt x="1" y="14"/>
                    <a:pt x="1" y="14"/>
                    <a:pt x="0" y="13"/>
                  </a:cubicBezTo>
                  <a:lnTo>
                    <a:pt x="2" y="13"/>
                  </a:lnTo>
                  <a:close/>
                  <a:moveTo>
                    <a:pt x="2" y="14"/>
                  </a:moveTo>
                  <a:cubicBezTo>
                    <a:pt x="2" y="15"/>
                    <a:pt x="3" y="15"/>
                    <a:pt x="3" y="15"/>
                  </a:cubicBezTo>
                  <a:lnTo>
                    <a:pt x="2" y="16"/>
                  </a:lnTo>
                  <a:cubicBezTo>
                    <a:pt x="2" y="16"/>
                    <a:pt x="1" y="15"/>
                    <a:pt x="1" y="15"/>
                  </a:cubicBezTo>
                  <a:lnTo>
                    <a:pt x="2" y="14"/>
                  </a:lnTo>
                  <a:close/>
                  <a:moveTo>
                    <a:pt x="3" y="15"/>
                  </a:moveTo>
                  <a:cubicBezTo>
                    <a:pt x="5" y="18"/>
                    <a:pt x="8" y="19"/>
                    <a:pt x="11" y="20"/>
                  </a:cubicBezTo>
                  <a:lnTo>
                    <a:pt x="11" y="21"/>
                  </a:lnTo>
                  <a:cubicBezTo>
                    <a:pt x="8" y="21"/>
                    <a:pt x="4" y="19"/>
                    <a:pt x="2" y="16"/>
                  </a:cubicBezTo>
                  <a:lnTo>
                    <a:pt x="3" y="15"/>
                  </a:lnTo>
                  <a:close/>
                  <a:moveTo>
                    <a:pt x="11" y="21"/>
                  </a:moveTo>
                  <a:lnTo>
                    <a:pt x="11" y="21"/>
                  </a:lnTo>
                  <a:lnTo>
                    <a:pt x="11" y="20"/>
                  </a:lnTo>
                  <a:lnTo>
                    <a:pt x="11" y="21"/>
                  </a:lnTo>
                  <a:close/>
                  <a:moveTo>
                    <a:pt x="11" y="20"/>
                  </a:moveTo>
                  <a:lnTo>
                    <a:pt x="11" y="20"/>
                  </a:lnTo>
                  <a:lnTo>
                    <a:pt x="11" y="21"/>
                  </a:lnTo>
                  <a:lnTo>
                    <a:pt x="11" y="21"/>
                  </a:lnTo>
                  <a:lnTo>
                    <a:pt x="11" y="20"/>
                  </a:lnTo>
                  <a:close/>
                  <a:moveTo>
                    <a:pt x="11" y="21"/>
                  </a:moveTo>
                  <a:lnTo>
                    <a:pt x="11" y="21"/>
                  </a:lnTo>
                  <a:lnTo>
                    <a:pt x="11" y="20"/>
                  </a:lnTo>
                  <a:lnTo>
                    <a:pt x="11" y="21"/>
                  </a:lnTo>
                  <a:close/>
                  <a:moveTo>
                    <a:pt x="11" y="20"/>
                  </a:moveTo>
                  <a:cubicBezTo>
                    <a:pt x="11" y="20"/>
                    <a:pt x="11" y="20"/>
                    <a:pt x="12" y="20"/>
                  </a:cubicBezTo>
                  <a:lnTo>
                    <a:pt x="12" y="21"/>
                  </a:lnTo>
                  <a:cubicBezTo>
                    <a:pt x="11" y="21"/>
                    <a:pt x="11" y="21"/>
                    <a:pt x="11" y="21"/>
                  </a:cubicBezTo>
                  <a:lnTo>
                    <a:pt x="11" y="20"/>
                  </a:lnTo>
                  <a:close/>
                  <a:moveTo>
                    <a:pt x="12" y="20"/>
                  </a:moveTo>
                  <a:cubicBezTo>
                    <a:pt x="12" y="20"/>
                    <a:pt x="12" y="20"/>
                    <a:pt x="13" y="20"/>
                  </a:cubicBezTo>
                  <a:lnTo>
                    <a:pt x="13" y="21"/>
                  </a:lnTo>
                  <a:cubicBezTo>
                    <a:pt x="13" y="21"/>
                    <a:pt x="12" y="21"/>
                    <a:pt x="12" y="21"/>
                  </a:cubicBezTo>
                  <a:lnTo>
                    <a:pt x="12" y="20"/>
                  </a:lnTo>
                  <a:close/>
                  <a:moveTo>
                    <a:pt x="13" y="20"/>
                  </a:moveTo>
                  <a:cubicBezTo>
                    <a:pt x="15" y="19"/>
                    <a:pt x="16" y="18"/>
                    <a:pt x="17" y="17"/>
                  </a:cubicBezTo>
                  <a:lnTo>
                    <a:pt x="18" y="17"/>
                  </a:lnTo>
                  <a:cubicBezTo>
                    <a:pt x="18" y="19"/>
                    <a:pt x="15" y="20"/>
                    <a:pt x="13" y="21"/>
                  </a:cubicBezTo>
                  <a:lnTo>
                    <a:pt x="13" y="20"/>
                  </a:lnTo>
                  <a:close/>
                  <a:moveTo>
                    <a:pt x="17" y="17"/>
                  </a:moveTo>
                  <a:lnTo>
                    <a:pt x="17" y="17"/>
                  </a:lnTo>
                  <a:lnTo>
                    <a:pt x="18" y="17"/>
                  </a:lnTo>
                  <a:lnTo>
                    <a:pt x="17" y="17"/>
                  </a:lnTo>
                  <a:close/>
                  <a:moveTo>
                    <a:pt x="17" y="17"/>
                  </a:moveTo>
                  <a:cubicBezTo>
                    <a:pt x="18" y="14"/>
                    <a:pt x="19" y="12"/>
                    <a:pt x="19" y="9"/>
                  </a:cubicBezTo>
                  <a:lnTo>
                    <a:pt x="20" y="10"/>
                  </a:lnTo>
                  <a:cubicBezTo>
                    <a:pt x="20" y="12"/>
                    <a:pt x="19" y="15"/>
                    <a:pt x="18" y="17"/>
                  </a:cubicBezTo>
                  <a:lnTo>
                    <a:pt x="17" y="17"/>
                  </a:lnTo>
                  <a:close/>
                  <a:moveTo>
                    <a:pt x="19" y="9"/>
                  </a:moveTo>
                  <a:cubicBezTo>
                    <a:pt x="19" y="7"/>
                    <a:pt x="18" y="4"/>
                    <a:pt x="16" y="1"/>
                  </a:cubicBezTo>
                  <a:lnTo>
                    <a:pt x="17" y="1"/>
                  </a:lnTo>
                  <a:cubicBezTo>
                    <a:pt x="20" y="4"/>
                    <a:pt x="20" y="7"/>
                    <a:pt x="20" y="10"/>
                  </a:cubicBezTo>
                  <a:lnTo>
                    <a:pt x="19"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4" name="Freeform 76">
              <a:extLst>
                <a:ext uri="{FF2B5EF4-FFF2-40B4-BE49-F238E27FC236}">
                  <a16:creationId xmlns:a16="http://schemas.microsoft.com/office/drawing/2014/main" id="{583894FF-60A0-ADFB-63EA-0C3EAB406BC4}"/>
                </a:ext>
              </a:extLst>
            </p:cNvPr>
            <p:cNvSpPr>
              <a:spLocks/>
            </p:cNvSpPr>
            <p:nvPr/>
          </p:nvSpPr>
          <p:spPr bwMode="auto">
            <a:xfrm>
              <a:off x="2226" y="1609"/>
              <a:ext cx="84" cy="39"/>
            </a:xfrm>
            <a:custGeom>
              <a:avLst/>
              <a:gdLst>
                <a:gd name="T0" fmla="*/ 11 w 15"/>
                <a:gd name="T1" fmla="*/ 2 h 7"/>
                <a:gd name="T2" fmla="*/ 4 w 15"/>
                <a:gd name="T3" fmla="*/ 1 h 7"/>
                <a:gd name="T4" fmla="*/ 2 w 15"/>
                <a:gd name="T5" fmla="*/ 4 h 7"/>
                <a:gd name="T6" fmla="*/ 13 w 15"/>
                <a:gd name="T7" fmla="*/ 6 h 7"/>
                <a:gd name="T8" fmla="*/ 11 w 15"/>
                <a:gd name="T9" fmla="*/ 2 h 7"/>
              </a:gdLst>
              <a:ahLst/>
              <a:cxnLst>
                <a:cxn ang="0">
                  <a:pos x="T0" y="T1"/>
                </a:cxn>
                <a:cxn ang="0">
                  <a:pos x="T2" y="T3"/>
                </a:cxn>
                <a:cxn ang="0">
                  <a:pos x="T4" y="T5"/>
                </a:cxn>
                <a:cxn ang="0">
                  <a:pos x="T6" y="T7"/>
                </a:cxn>
                <a:cxn ang="0">
                  <a:pos x="T8" y="T9"/>
                </a:cxn>
              </a:cxnLst>
              <a:rect l="0" t="0" r="r" b="b"/>
              <a:pathLst>
                <a:path w="15" h="7">
                  <a:moveTo>
                    <a:pt x="11" y="2"/>
                  </a:moveTo>
                  <a:cubicBezTo>
                    <a:pt x="8" y="2"/>
                    <a:pt x="6" y="0"/>
                    <a:pt x="4" y="1"/>
                  </a:cubicBezTo>
                  <a:cubicBezTo>
                    <a:pt x="2" y="1"/>
                    <a:pt x="0" y="4"/>
                    <a:pt x="2" y="4"/>
                  </a:cubicBezTo>
                  <a:cubicBezTo>
                    <a:pt x="6" y="4"/>
                    <a:pt x="10" y="7"/>
                    <a:pt x="13" y="6"/>
                  </a:cubicBezTo>
                  <a:cubicBezTo>
                    <a:pt x="15" y="5"/>
                    <a:pt x="13" y="2"/>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5" name="Freeform 77">
              <a:extLst>
                <a:ext uri="{FF2B5EF4-FFF2-40B4-BE49-F238E27FC236}">
                  <a16:creationId xmlns:a16="http://schemas.microsoft.com/office/drawing/2014/main" id="{474AF043-76AB-53E9-27E9-C63CBB019E0D}"/>
                </a:ext>
              </a:extLst>
            </p:cNvPr>
            <p:cNvSpPr>
              <a:spLocks noEditPoints="1"/>
            </p:cNvSpPr>
            <p:nvPr/>
          </p:nvSpPr>
          <p:spPr bwMode="auto">
            <a:xfrm>
              <a:off x="2226" y="1604"/>
              <a:ext cx="84" cy="50"/>
            </a:xfrm>
            <a:custGeom>
              <a:avLst/>
              <a:gdLst>
                <a:gd name="T0" fmla="*/ 11 w 15"/>
                <a:gd name="T1" fmla="*/ 4 h 9"/>
                <a:gd name="T2" fmla="*/ 11 w 15"/>
                <a:gd name="T3" fmla="*/ 2 h 9"/>
                <a:gd name="T4" fmla="*/ 11 w 15"/>
                <a:gd name="T5" fmla="*/ 4 h 9"/>
                <a:gd name="T6" fmla="*/ 9 w 15"/>
                <a:gd name="T7" fmla="*/ 2 h 9"/>
                <a:gd name="T8" fmla="*/ 11 w 15"/>
                <a:gd name="T9" fmla="*/ 4 h 9"/>
                <a:gd name="T10" fmla="*/ 4 w 15"/>
                <a:gd name="T11" fmla="*/ 2 h 9"/>
                <a:gd name="T12" fmla="*/ 9 w 15"/>
                <a:gd name="T13" fmla="*/ 2 h 9"/>
                <a:gd name="T14" fmla="*/ 4 w 15"/>
                <a:gd name="T15" fmla="*/ 2 h 9"/>
                <a:gd name="T16" fmla="*/ 4 w 15"/>
                <a:gd name="T17" fmla="*/ 2 h 9"/>
                <a:gd name="T18" fmla="*/ 4 w 15"/>
                <a:gd name="T19" fmla="*/ 2 h 9"/>
                <a:gd name="T20" fmla="*/ 1 w 15"/>
                <a:gd name="T21" fmla="*/ 3 h 9"/>
                <a:gd name="T22" fmla="*/ 4 w 15"/>
                <a:gd name="T23" fmla="*/ 2 h 9"/>
                <a:gd name="T24" fmla="*/ 2 w 15"/>
                <a:gd name="T25" fmla="*/ 4 h 9"/>
                <a:gd name="T26" fmla="*/ 1 w 15"/>
                <a:gd name="T27" fmla="*/ 3 h 9"/>
                <a:gd name="T28" fmla="*/ 2 w 15"/>
                <a:gd name="T29" fmla="*/ 4 h 9"/>
                <a:gd name="T30" fmla="*/ 1 w 15"/>
                <a:gd name="T31" fmla="*/ 5 h 9"/>
                <a:gd name="T32" fmla="*/ 2 w 15"/>
                <a:gd name="T33" fmla="*/ 4 h 9"/>
                <a:gd name="T34" fmla="*/ 1 w 15"/>
                <a:gd name="T35" fmla="*/ 5 h 9"/>
                <a:gd name="T36" fmla="*/ 2 w 15"/>
                <a:gd name="T37" fmla="*/ 4 h 9"/>
                <a:gd name="T38" fmla="*/ 2 w 15"/>
                <a:gd name="T39" fmla="*/ 6 h 9"/>
                <a:gd name="T40" fmla="*/ 2 w 15"/>
                <a:gd name="T41" fmla="*/ 4 h 9"/>
                <a:gd name="T42" fmla="*/ 2 w 15"/>
                <a:gd name="T43" fmla="*/ 4 h 9"/>
                <a:gd name="T44" fmla="*/ 2 w 15"/>
                <a:gd name="T45" fmla="*/ 4 h 9"/>
                <a:gd name="T46" fmla="*/ 7 w 15"/>
                <a:gd name="T47" fmla="*/ 6 h 9"/>
                <a:gd name="T48" fmla="*/ 2 w 15"/>
                <a:gd name="T49" fmla="*/ 6 h 9"/>
                <a:gd name="T50" fmla="*/ 7 w 15"/>
                <a:gd name="T51" fmla="*/ 6 h 9"/>
                <a:gd name="T52" fmla="*/ 13 w 15"/>
                <a:gd name="T53" fmla="*/ 8 h 9"/>
                <a:gd name="T54" fmla="*/ 7 w 15"/>
                <a:gd name="T55" fmla="*/ 6 h 9"/>
                <a:gd name="T56" fmla="*/ 13 w 15"/>
                <a:gd name="T57" fmla="*/ 8 h 9"/>
                <a:gd name="T58" fmla="*/ 14 w 15"/>
                <a:gd name="T59" fmla="*/ 8 h 9"/>
                <a:gd name="T60" fmla="*/ 13 w 15"/>
                <a:gd name="T61" fmla="*/ 6 h 9"/>
                <a:gd name="T62" fmla="*/ 14 w 15"/>
                <a:gd name="T63" fmla="*/ 8 h 9"/>
                <a:gd name="T64" fmla="*/ 13 w 15"/>
                <a:gd name="T65" fmla="*/ 6 h 9"/>
                <a:gd name="T66" fmla="*/ 14 w 15"/>
                <a:gd name="T67" fmla="*/ 5 h 9"/>
                <a:gd name="T68" fmla="*/ 13 w 15"/>
                <a:gd name="T69" fmla="*/ 6 h 9"/>
                <a:gd name="T70" fmla="*/ 12 w 15"/>
                <a:gd name="T71" fmla="*/ 5 h 9"/>
                <a:gd name="T72" fmla="*/ 14 w 15"/>
                <a:gd name="T73" fmla="*/ 5 h 9"/>
                <a:gd name="T74" fmla="*/ 12 w 15"/>
                <a:gd name="T75" fmla="*/ 5 h 9"/>
                <a:gd name="T76" fmla="*/ 11 w 15"/>
                <a:gd name="T77" fmla="*/ 2 h 9"/>
                <a:gd name="T78" fmla="*/ 12 w 15"/>
                <a:gd name="T79" fmla="*/ 5 h 9"/>
                <a:gd name="T80" fmla="*/ 11 w 15"/>
                <a:gd name="T81" fmla="*/ 4 h 9"/>
                <a:gd name="T82" fmla="*/ 11 w 15"/>
                <a:gd name="T8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9">
                  <a:moveTo>
                    <a:pt x="11" y="4"/>
                  </a:moveTo>
                  <a:lnTo>
                    <a:pt x="11" y="4"/>
                  </a:lnTo>
                  <a:lnTo>
                    <a:pt x="11" y="2"/>
                  </a:lnTo>
                  <a:lnTo>
                    <a:pt x="11" y="2"/>
                  </a:lnTo>
                  <a:lnTo>
                    <a:pt x="11" y="4"/>
                  </a:lnTo>
                  <a:close/>
                  <a:moveTo>
                    <a:pt x="11" y="4"/>
                  </a:moveTo>
                  <a:cubicBezTo>
                    <a:pt x="10" y="3"/>
                    <a:pt x="9" y="3"/>
                    <a:pt x="8" y="3"/>
                  </a:cubicBezTo>
                  <a:lnTo>
                    <a:pt x="9" y="2"/>
                  </a:lnTo>
                  <a:cubicBezTo>
                    <a:pt x="9" y="2"/>
                    <a:pt x="10" y="2"/>
                    <a:pt x="11" y="2"/>
                  </a:cubicBezTo>
                  <a:lnTo>
                    <a:pt x="11" y="4"/>
                  </a:lnTo>
                  <a:close/>
                  <a:moveTo>
                    <a:pt x="8" y="3"/>
                  </a:moveTo>
                  <a:cubicBezTo>
                    <a:pt x="7" y="2"/>
                    <a:pt x="5" y="2"/>
                    <a:pt x="4" y="2"/>
                  </a:cubicBezTo>
                  <a:lnTo>
                    <a:pt x="4" y="1"/>
                  </a:lnTo>
                  <a:cubicBezTo>
                    <a:pt x="5" y="0"/>
                    <a:pt x="7" y="1"/>
                    <a:pt x="9" y="2"/>
                  </a:cubicBezTo>
                  <a:lnTo>
                    <a:pt x="8" y="3"/>
                  </a:lnTo>
                  <a:close/>
                  <a:moveTo>
                    <a:pt x="4" y="2"/>
                  </a:moveTo>
                  <a:lnTo>
                    <a:pt x="4" y="2"/>
                  </a:ln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2" y="4"/>
                    <a:pt x="2" y="4"/>
                    <a:pt x="2" y="4"/>
                  </a:cubicBezTo>
                  <a:lnTo>
                    <a:pt x="1" y="4"/>
                  </a:lnTo>
                  <a:cubicBezTo>
                    <a:pt x="1" y="4"/>
                    <a:pt x="1" y="3"/>
                    <a:pt x="1" y="3"/>
                  </a:cubicBezTo>
                  <a:lnTo>
                    <a:pt x="2" y="4"/>
                  </a:lnTo>
                  <a:close/>
                  <a:moveTo>
                    <a:pt x="2" y="4"/>
                  </a:moveTo>
                  <a:lnTo>
                    <a:pt x="2" y="4"/>
                  </a:lnTo>
                  <a:lnTo>
                    <a:pt x="1" y="5"/>
                  </a:lnTo>
                  <a:cubicBezTo>
                    <a:pt x="1" y="5"/>
                    <a:pt x="0" y="4"/>
                    <a:pt x="1" y="4"/>
                  </a:cubicBezTo>
                  <a:lnTo>
                    <a:pt x="2" y="4"/>
                  </a:lnTo>
                  <a:close/>
                  <a:moveTo>
                    <a:pt x="1" y="5"/>
                  </a:moveTo>
                  <a:lnTo>
                    <a:pt x="1" y="5"/>
                  </a:lnTo>
                  <a:lnTo>
                    <a:pt x="1" y="5"/>
                  </a:lnTo>
                  <a:close/>
                  <a:moveTo>
                    <a:pt x="2" y="4"/>
                  </a:moveTo>
                  <a:cubicBezTo>
                    <a:pt x="2" y="4"/>
                    <a:pt x="2" y="4"/>
                    <a:pt x="2" y="4"/>
                  </a:cubicBezTo>
                  <a:lnTo>
                    <a:pt x="2" y="6"/>
                  </a:lnTo>
                  <a:cubicBezTo>
                    <a:pt x="2" y="6"/>
                    <a:pt x="1" y="5"/>
                    <a:pt x="1" y="5"/>
                  </a:cubicBezTo>
                  <a:lnTo>
                    <a:pt x="2" y="4"/>
                  </a:lnTo>
                  <a:close/>
                  <a:moveTo>
                    <a:pt x="2" y="4"/>
                  </a:moveTo>
                  <a:lnTo>
                    <a:pt x="2" y="4"/>
                  </a:lnTo>
                  <a:lnTo>
                    <a:pt x="2" y="5"/>
                  </a:lnTo>
                  <a:lnTo>
                    <a:pt x="2" y="4"/>
                  </a:lnTo>
                  <a:close/>
                  <a:moveTo>
                    <a:pt x="2" y="4"/>
                  </a:moveTo>
                  <a:cubicBezTo>
                    <a:pt x="4" y="4"/>
                    <a:pt x="6" y="5"/>
                    <a:pt x="7" y="6"/>
                  </a:cubicBezTo>
                  <a:lnTo>
                    <a:pt x="7" y="7"/>
                  </a:lnTo>
                  <a:cubicBezTo>
                    <a:pt x="5" y="6"/>
                    <a:pt x="4" y="6"/>
                    <a:pt x="2" y="6"/>
                  </a:cubicBezTo>
                  <a:lnTo>
                    <a:pt x="2" y="4"/>
                  </a:lnTo>
                  <a:close/>
                  <a:moveTo>
                    <a:pt x="7" y="6"/>
                  </a:moveTo>
                  <a:cubicBezTo>
                    <a:pt x="9" y="6"/>
                    <a:pt x="11" y="7"/>
                    <a:pt x="13" y="6"/>
                  </a:cubicBezTo>
                  <a:lnTo>
                    <a:pt x="13" y="8"/>
                  </a:lnTo>
                  <a:cubicBezTo>
                    <a:pt x="11" y="9"/>
                    <a:pt x="9" y="8"/>
                    <a:pt x="7" y="7"/>
                  </a:cubicBezTo>
                  <a:lnTo>
                    <a:pt x="7" y="6"/>
                  </a:lnTo>
                  <a:close/>
                  <a:moveTo>
                    <a:pt x="14" y="8"/>
                  </a:moveTo>
                  <a:lnTo>
                    <a:pt x="13" y="8"/>
                  </a:lnTo>
                  <a:lnTo>
                    <a:pt x="13" y="7"/>
                  </a:lnTo>
                  <a:lnTo>
                    <a:pt x="14" y="8"/>
                  </a:lnTo>
                  <a:close/>
                  <a:moveTo>
                    <a:pt x="13" y="6"/>
                  </a:moveTo>
                  <a:cubicBezTo>
                    <a:pt x="13" y="6"/>
                    <a:pt x="13" y="6"/>
                    <a:pt x="13" y="6"/>
                  </a:cubicBezTo>
                  <a:lnTo>
                    <a:pt x="14" y="7"/>
                  </a:lnTo>
                  <a:cubicBezTo>
                    <a:pt x="14" y="7"/>
                    <a:pt x="14" y="7"/>
                    <a:pt x="14" y="8"/>
                  </a:cubicBezTo>
                  <a:lnTo>
                    <a:pt x="13" y="6"/>
                  </a:lnTo>
                  <a:close/>
                  <a:moveTo>
                    <a:pt x="13" y="6"/>
                  </a:moveTo>
                  <a:cubicBezTo>
                    <a:pt x="13" y="6"/>
                    <a:pt x="13" y="6"/>
                    <a:pt x="13" y="6"/>
                  </a:cubicBezTo>
                  <a:lnTo>
                    <a:pt x="14" y="5"/>
                  </a:lnTo>
                  <a:cubicBezTo>
                    <a:pt x="14" y="6"/>
                    <a:pt x="15" y="6"/>
                    <a:pt x="14" y="7"/>
                  </a:cubicBezTo>
                  <a:lnTo>
                    <a:pt x="13" y="6"/>
                  </a:lnTo>
                  <a:close/>
                  <a:moveTo>
                    <a:pt x="13" y="6"/>
                  </a:moveTo>
                  <a:cubicBezTo>
                    <a:pt x="13" y="5"/>
                    <a:pt x="13" y="5"/>
                    <a:pt x="12" y="5"/>
                  </a:cubicBezTo>
                  <a:lnTo>
                    <a:pt x="14" y="4"/>
                  </a:lnTo>
                  <a:cubicBezTo>
                    <a:pt x="14" y="4"/>
                    <a:pt x="14" y="5"/>
                    <a:pt x="14" y="5"/>
                  </a:cubicBezTo>
                  <a:lnTo>
                    <a:pt x="13" y="6"/>
                  </a:lnTo>
                  <a:close/>
                  <a:moveTo>
                    <a:pt x="12" y="5"/>
                  </a:moveTo>
                  <a:cubicBezTo>
                    <a:pt x="12" y="4"/>
                    <a:pt x="11" y="4"/>
                    <a:pt x="11" y="4"/>
                  </a:cubicBezTo>
                  <a:lnTo>
                    <a:pt x="11" y="2"/>
                  </a:lnTo>
                  <a:cubicBezTo>
                    <a:pt x="12" y="2"/>
                    <a:pt x="13" y="3"/>
                    <a:pt x="14" y="4"/>
                  </a:cubicBezTo>
                  <a:lnTo>
                    <a:pt x="12" y="5"/>
                  </a:lnTo>
                  <a:close/>
                  <a:moveTo>
                    <a:pt x="11" y="4"/>
                  </a:moveTo>
                  <a:lnTo>
                    <a:pt x="11" y="4"/>
                  </a:lnTo>
                  <a:lnTo>
                    <a:pt x="11" y="3"/>
                  </a:lnTo>
                  <a:lnTo>
                    <a:pt x="11"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6" name="Freeform 78">
              <a:extLst>
                <a:ext uri="{FF2B5EF4-FFF2-40B4-BE49-F238E27FC236}">
                  <a16:creationId xmlns:a16="http://schemas.microsoft.com/office/drawing/2014/main" id="{6A4DC926-0DB8-6DFF-341A-9052A97D6D68}"/>
                </a:ext>
              </a:extLst>
            </p:cNvPr>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7" name="Freeform 79">
              <a:extLst>
                <a:ext uri="{FF2B5EF4-FFF2-40B4-BE49-F238E27FC236}">
                  <a16:creationId xmlns:a16="http://schemas.microsoft.com/office/drawing/2014/main" id="{29F6694F-8A71-2202-A189-B535E4561011}"/>
                </a:ext>
              </a:extLst>
            </p:cNvPr>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8" name="Freeform 80">
              <a:extLst>
                <a:ext uri="{FF2B5EF4-FFF2-40B4-BE49-F238E27FC236}">
                  <a16:creationId xmlns:a16="http://schemas.microsoft.com/office/drawing/2014/main" id="{6B1D1FA0-EF37-CC74-5B95-CF49A1A41B65}"/>
                </a:ext>
              </a:extLst>
            </p:cNvPr>
            <p:cNvSpPr>
              <a:spLocks noEditPoints="1"/>
            </p:cNvSpPr>
            <p:nvPr/>
          </p:nvSpPr>
          <p:spPr bwMode="auto">
            <a:xfrm>
              <a:off x="2249" y="1537"/>
              <a:ext cx="151" cy="123"/>
            </a:xfrm>
            <a:custGeom>
              <a:avLst/>
              <a:gdLst>
                <a:gd name="T0" fmla="*/ 21 w 27"/>
                <a:gd name="T1" fmla="*/ 4 h 22"/>
                <a:gd name="T2" fmla="*/ 20 w 27"/>
                <a:gd name="T3" fmla="*/ 3 h 22"/>
                <a:gd name="T4" fmla="*/ 21 w 27"/>
                <a:gd name="T5" fmla="*/ 4 h 22"/>
                <a:gd name="T6" fmla="*/ 20 w 27"/>
                <a:gd name="T7" fmla="*/ 4 h 22"/>
                <a:gd name="T8" fmla="*/ 21 w 27"/>
                <a:gd name="T9" fmla="*/ 4 h 22"/>
                <a:gd name="T10" fmla="*/ 16 w 27"/>
                <a:gd name="T11" fmla="*/ 2 h 22"/>
                <a:gd name="T12" fmla="*/ 21 w 27"/>
                <a:gd name="T13" fmla="*/ 4 h 22"/>
                <a:gd name="T14" fmla="*/ 3 w 27"/>
                <a:gd name="T15" fmla="*/ 5 h 22"/>
                <a:gd name="T16" fmla="*/ 16 w 27"/>
                <a:gd name="T17" fmla="*/ 2 h 22"/>
                <a:gd name="T18" fmla="*/ 3 w 27"/>
                <a:gd name="T19" fmla="*/ 5 h 22"/>
                <a:gd name="T20" fmla="*/ 3 w 27"/>
                <a:gd name="T21" fmla="*/ 4 h 22"/>
                <a:gd name="T22" fmla="*/ 3 w 27"/>
                <a:gd name="T23" fmla="*/ 5 h 22"/>
                <a:gd name="T24" fmla="*/ 2 w 27"/>
                <a:gd name="T25" fmla="*/ 9 h 22"/>
                <a:gd name="T26" fmla="*/ 3 w 27"/>
                <a:gd name="T27" fmla="*/ 5 h 22"/>
                <a:gd name="T28" fmla="*/ 6 w 27"/>
                <a:gd name="T29" fmla="*/ 10 h 22"/>
                <a:gd name="T30" fmla="*/ 2 w 27"/>
                <a:gd name="T31" fmla="*/ 9 h 22"/>
                <a:gd name="T32" fmla="*/ 6 w 27"/>
                <a:gd name="T33" fmla="*/ 10 h 22"/>
                <a:gd name="T34" fmla="*/ 10 w 27"/>
                <a:gd name="T35" fmla="*/ 15 h 22"/>
                <a:gd name="T36" fmla="*/ 6 w 27"/>
                <a:gd name="T37" fmla="*/ 10 h 22"/>
                <a:gd name="T38" fmla="*/ 11 w 27"/>
                <a:gd name="T39" fmla="*/ 15 h 22"/>
                <a:gd name="T40" fmla="*/ 11 w 27"/>
                <a:gd name="T41" fmla="*/ 14 h 22"/>
                <a:gd name="T42" fmla="*/ 11 w 27"/>
                <a:gd name="T43" fmla="*/ 15 h 22"/>
                <a:gd name="T44" fmla="*/ 10 w 27"/>
                <a:gd name="T45" fmla="*/ 15 h 22"/>
                <a:gd name="T46" fmla="*/ 11 w 27"/>
                <a:gd name="T47" fmla="*/ 15 h 22"/>
                <a:gd name="T48" fmla="*/ 10 w 27"/>
                <a:gd name="T49" fmla="*/ 15 h 22"/>
                <a:gd name="T50" fmla="*/ 11 w 27"/>
                <a:gd name="T51" fmla="*/ 15 h 22"/>
                <a:gd name="T52" fmla="*/ 10 w 27"/>
                <a:gd name="T53" fmla="*/ 16 h 22"/>
                <a:gd name="T54" fmla="*/ 11 w 27"/>
                <a:gd name="T55" fmla="*/ 15 h 22"/>
                <a:gd name="T56" fmla="*/ 11 w 27"/>
                <a:gd name="T57" fmla="*/ 15 h 22"/>
                <a:gd name="T58" fmla="*/ 11 w 27"/>
                <a:gd name="T59" fmla="*/ 15 h 22"/>
                <a:gd name="T60" fmla="*/ 13 w 27"/>
                <a:gd name="T61" fmla="*/ 20 h 22"/>
                <a:gd name="T62" fmla="*/ 11 w 27"/>
                <a:gd name="T63" fmla="*/ 15 h 22"/>
                <a:gd name="T64" fmla="*/ 15 w 27"/>
                <a:gd name="T65" fmla="*/ 20 h 22"/>
                <a:gd name="T66" fmla="*/ 13 w 27"/>
                <a:gd name="T67" fmla="*/ 20 h 22"/>
                <a:gd name="T68" fmla="*/ 15 w 27"/>
                <a:gd name="T69" fmla="*/ 20 h 22"/>
                <a:gd name="T70" fmla="*/ 20 w 27"/>
                <a:gd name="T71" fmla="*/ 22 h 22"/>
                <a:gd name="T72" fmla="*/ 15 w 27"/>
                <a:gd name="T73" fmla="*/ 20 h 22"/>
                <a:gd name="T74" fmla="*/ 23 w 27"/>
                <a:gd name="T75" fmla="*/ 18 h 22"/>
                <a:gd name="T76" fmla="*/ 20 w 27"/>
                <a:gd name="T77" fmla="*/ 22 h 22"/>
                <a:gd name="T78" fmla="*/ 23 w 27"/>
                <a:gd name="T79" fmla="*/ 18 h 22"/>
                <a:gd name="T80" fmla="*/ 25 w 27"/>
                <a:gd name="T81" fmla="*/ 17 h 22"/>
                <a:gd name="T82" fmla="*/ 23 w 27"/>
                <a:gd name="T83" fmla="*/ 18 h 22"/>
                <a:gd name="T84" fmla="*/ 25 w 27"/>
                <a:gd name="T85" fmla="*/ 17 h 22"/>
                <a:gd name="T86" fmla="*/ 24 w 27"/>
                <a:gd name="T87" fmla="*/ 17 h 22"/>
                <a:gd name="T88" fmla="*/ 22 w 27"/>
                <a:gd name="T89" fmla="*/ 5 h 22"/>
                <a:gd name="T90" fmla="*/ 24 w 27"/>
                <a:gd name="T91" fmla="*/ 17 h 22"/>
                <a:gd name="T92" fmla="*/ 20 w 27"/>
                <a:gd name="T93" fmla="*/ 4 h 22"/>
                <a:gd name="T94" fmla="*/ 22 w 27"/>
                <a:gd name="T9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22">
                  <a:moveTo>
                    <a:pt x="21" y="4"/>
                  </a:moveTo>
                  <a:lnTo>
                    <a:pt x="21" y="4"/>
                  </a:lnTo>
                  <a:lnTo>
                    <a:pt x="20" y="3"/>
                  </a:lnTo>
                  <a:lnTo>
                    <a:pt x="20" y="3"/>
                  </a:lnTo>
                  <a:lnTo>
                    <a:pt x="21" y="4"/>
                  </a:lnTo>
                  <a:close/>
                  <a:moveTo>
                    <a:pt x="21" y="4"/>
                  </a:moveTo>
                  <a:lnTo>
                    <a:pt x="21" y="4"/>
                  </a:lnTo>
                  <a:lnTo>
                    <a:pt x="20" y="4"/>
                  </a:lnTo>
                  <a:lnTo>
                    <a:pt x="21" y="4"/>
                  </a:lnTo>
                  <a:close/>
                  <a:moveTo>
                    <a:pt x="21" y="4"/>
                  </a:moveTo>
                  <a:cubicBezTo>
                    <a:pt x="19" y="4"/>
                    <a:pt x="18" y="4"/>
                    <a:pt x="16" y="4"/>
                  </a:cubicBezTo>
                  <a:lnTo>
                    <a:pt x="16" y="2"/>
                  </a:lnTo>
                  <a:cubicBezTo>
                    <a:pt x="18" y="3"/>
                    <a:pt x="19" y="3"/>
                    <a:pt x="20" y="3"/>
                  </a:cubicBezTo>
                  <a:lnTo>
                    <a:pt x="21" y="4"/>
                  </a:lnTo>
                  <a:close/>
                  <a:moveTo>
                    <a:pt x="16" y="4"/>
                  </a:moveTo>
                  <a:cubicBezTo>
                    <a:pt x="12" y="3"/>
                    <a:pt x="6" y="1"/>
                    <a:pt x="3" y="5"/>
                  </a:cubicBezTo>
                  <a:lnTo>
                    <a:pt x="2" y="4"/>
                  </a:lnTo>
                  <a:cubicBezTo>
                    <a:pt x="6" y="0"/>
                    <a:pt x="12" y="1"/>
                    <a:pt x="16" y="2"/>
                  </a:cubicBezTo>
                  <a:lnTo>
                    <a:pt x="16" y="4"/>
                  </a:lnTo>
                  <a:close/>
                  <a:moveTo>
                    <a:pt x="3" y="5"/>
                  </a:moveTo>
                  <a:lnTo>
                    <a:pt x="3" y="5"/>
                  </a:lnTo>
                  <a:lnTo>
                    <a:pt x="3" y="4"/>
                  </a:lnTo>
                  <a:lnTo>
                    <a:pt x="3" y="5"/>
                  </a:lnTo>
                  <a:close/>
                  <a:moveTo>
                    <a:pt x="3" y="5"/>
                  </a:moveTo>
                  <a:cubicBezTo>
                    <a:pt x="2" y="6"/>
                    <a:pt x="2" y="7"/>
                    <a:pt x="3" y="8"/>
                  </a:cubicBezTo>
                  <a:lnTo>
                    <a:pt x="2" y="9"/>
                  </a:lnTo>
                  <a:cubicBezTo>
                    <a:pt x="1" y="7"/>
                    <a:pt x="0" y="6"/>
                    <a:pt x="2" y="4"/>
                  </a:cubicBezTo>
                  <a:lnTo>
                    <a:pt x="3" y="5"/>
                  </a:lnTo>
                  <a:close/>
                  <a:moveTo>
                    <a:pt x="3" y="8"/>
                  </a:moveTo>
                  <a:cubicBezTo>
                    <a:pt x="4" y="8"/>
                    <a:pt x="5" y="9"/>
                    <a:pt x="6" y="10"/>
                  </a:cubicBezTo>
                  <a:lnTo>
                    <a:pt x="5" y="11"/>
                  </a:lnTo>
                  <a:cubicBezTo>
                    <a:pt x="4" y="10"/>
                    <a:pt x="3" y="9"/>
                    <a:pt x="2" y="9"/>
                  </a:cubicBezTo>
                  <a:lnTo>
                    <a:pt x="3" y="8"/>
                  </a:lnTo>
                  <a:close/>
                  <a:moveTo>
                    <a:pt x="6" y="10"/>
                  </a:moveTo>
                  <a:cubicBezTo>
                    <a:pt x="8" y="11"/>
                    <a:pt x="10" y="13"/>
                    <a:pt x="11" y="14"/>
                  </a:cubicBezTo>
                  <a:lnTo>
                    <a:pt x="10" y="15"/>
                  </a:lnTo>
                  <a:cubicBezTo>
                    <a:pt x="9" y="14"/>
                    <a:pt x="7" y="12"/>
                    <a:pt x="5" y="11"/>
                  </a:cubicBezTo>
                  <a:lnTo>
                    <a:pt x="6" y="10"/>
                  </a:lnTo>
                  <a:close/>
                  <a:moveTo>
                    <a:pt x="11" y="14"/>
                  </a:moveTo>
                  <a:lnTo>
                    <a:pt x="11" y="15"/>
                  </a:lnTo>
                  <a:lnTo>
                    <a:pt x="10" y="15"/>
                  </a:lnTo>
                  <a:lnTo>
                    <a:pt x="11" y="14"/>
                  </a:lnTo>
                  <a:close/>
                  <a:moveTo>
                    <a:pt x="11" y="15"/>
                  </a:moveTo>
                  <a:lnTo>
                    <a:pt x="11" y="15"/>
                  </a:lnTo>
                  <a:lnTo>
                    <a:pt x="10" y="15"/>
                  </a:lnTo>
                  <a:lnTo>
                    <a:pt x="10" y="15"/>
                  </a:lnTo>
                  <a:lnTo>
                    <a:pt x="11" y="15"/>
                  </a:lnTo>
                  <a:close/>
                  <a:moveTo>
                    <a:pt x="11" y="15"/>
                  </a:moveTo>
                  <a:lnTo>
                    <a:pt x="11" y="15"/>
                  </a:lnTo>
                  <a:lnTo>
                    <a:pt x="10" y="15"/>
                  </a:lnTo>
                  <a:lnTo>
                    <a:pt x="11" y="15"/>
                  </a:lnTo>
                  <a:close/>
                  <a:moveTo>
                    <a:pt x="11" y="15"/>
                  </a:moveTo>
                  <a:cubicBezTo>
                    <a:pt x="11" y="15"/>
                    <a:pt x="11" y="15"/>
                    <a:pt x="11" y="15"/>
                  </a:cubicBezTo>
                  <a:lnTo>
                    <a:pt x="10" y="16"/>
                  </a:lnTo>
                  <a:lnTo>
                    <a:pt x="10" y="15"/>
                  </a:lnTo>
                  <a:lnTo>
                    <a:pt x="11" y="15"/>
                  </a:lnTo>
                  <a:close/>
                  <a:moveTo>
                    <a:pt x="11" y="15"/>
                  </a:moveTo>
                  <a:lnTo>
                    <a:pt x="11" y="15"/>
                  </a:lnTo>
                  <a:lnTo>
                    <a:pt x="11" y="15"/>
                  </a:lnTo>
                  <a:close/>
                  <a:moveTo>
                    <a:pt x="11" y="15"/>
                  </a:moveTo>
                  <a:cubicBezTo>
                    <a:pt x="12" y="17"/>
                    <a:pt x="13" y="18"/>
                    <a:pt x="14" y="19"/>
                  </a:cubicBezTo>
                  <a:lnTo>
                    <a:pt x="13" y="20"/>
                  </a:lnTo>
                  <a:cubicBezTo>
                    <a:pt x="12" y="19"/>
                    <a:pt x="11" y="17"/>
                    <a:pt x="10" y="16"/>
                  </a:cubicBezTo>
                  <a:lnTo>
                    <a:pt x="11" y="15"/>
                  </a:lnTo>
                  <a:close/>
                  <a:moveTo>
                    <a:pt x="14" y="19"/>
                  </a:moveTo>
                  <a:cubicBezTo>
                    <a:pt x="15" y="19"/>
                    <a:pt x="15" y="20"/>
                    <a:pt x="15" y="20"/>
                  </a:cubicBezTo>
                  <a:lnTo>
                    <a:pt x="15" y="21"/>
                  </a:lnTo>
                  <a:cubicBezTo>
                    <a:pt x="14" y="21"/>
                    <a:pt x="14" y="20"/>
                    <a:pt x="13" y="20"/>
                  </a:cubicBezTo>
                  <a:lnTo>
                    <a:pt x="14" y="19"/>
                  </a:lnTo>
                  <a:close/>
                  <a:moveTo>
                    <a:pt x="15" y="20"/>
                  </a:moveTo>
                  <a:cubicBezTo>
                    <a:pt x="17" y="20"/>
                    <a:pt x="18" y="21"/>
                    <a:pt x="20" y="20"/>
                  </a:cubicBezTo>
                  <a:lnTo>
                    <a:pt x="20" y="22"/>
                  </a:lnTo>
                  <a:cubicBezTo>
                    <a:pt x="18" y="22"/>
                    <a:pt x="17" y="22"/>
                    <a:pt x="15" y="21"/>
                  </a:cubicBezTo>
                  <a:lnTo>
                    <a:pt x="15" y="20"/>
                  </a:lnTo>
                  <a:close/>
                  <a:moveTo>
                    <a:pt x="20" y="20"/>
                  </a:moveTo>
                  <a:cubicBezTo>
                    <a:pt x="21" y="20"/>
                    <a:pt x="22" y="19"/>
                    <a:pt x="23" y="18"/>
                  </a:cubicBezTo>
                  <a:lnTo>
                    <a:pt x="24" y="19"/>
                  </a:lnTo>
                  <a:cubicBezTo>
                    <a:pt x="23" y="20"/>
                    <a:pt x="22" y="21"/>
                    <a:pt x="20" y="22"/>
                  </a:cubicBezTo>
                  <a:lnTo>
                    <a:pt x="20" y="20"/>
                  </a:lnTo>
                  <a:close/>
                  <a:moveTo>
                    <a:pt x="23" y="18"/>
                  </a:moveTo>
                  <a:cubicBezTo>
                    <a:pt x="24" y="18"/>
                    <a:pt x="24" y="17"/>
                    <a:pt x="24" y="17"/>
                  </a:cubicBezTo>
                  <a:lnTo>
                    <a:pt x="25" y="17"/>
                  </a:lnTo>
                  <a:cubicBezTo>
                    <a:pt x="25" y="18"/>
                    <a:pt x="25" y="18"/>
                    <a:pt x="24" y="19"/>
                  </a:cubicBezTo>
                  <a:lnTo>
                    <a:pt x="23" y="18"/>
                  </a:lnTo>
                  <a:close/>
                  <a:moveTo>
                    <a:pt x="25" y="17"/>
                  </a:moveTo>
                  <a:lnTo>
                    <a:pt x="25" y="17"/>
                  </a:lnTo>
                  <a:lnTo>
                    <a:pt x="25" y="17"/>
                  </a:lnTo>
                  <a:close/>
                  <a:moveTo>
                    <a:pt x="24" y="17"/>
                  </a:moveTo>
                  <a:cubicBezTo>
                    <a:pt x="26" y="13"/>
                    <a:pt x="23" y="9"/>
                    <a:pt x="21" y="5"/>
                  </a:cubicBezTo>
                  <a:lnTo>
                    <a:pt x="22" y="5"/>
                  </a:lnTo>
                  <a:cubicBezTo>
                    <a:pt x="24" y="8"/>
                    <a:pt x="27" y="13"/>
                    <a:pt x="25" y="17"/>
                  </a:cubicBezTo>
                  <a:lnTo>
                    <a:pt x="24" y="17"/>
                  </a:lnTo>
                  <a:close/>
                  <a:moveTo>
                    <a:pt x="21" y="5"/>
                  </a:moveTo>
                  <a:lnTo>
                    <a:pt x="20" y="4"/>
                  </a:lnTo>
                  <a:lnTo>
                    <a:pt x="21" y="4"/>
                  </a:lnTo>
                  <a:lnTo>
                    <a:pt x="22" y="5"/>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9" name="Freeform 81">
              <a:extLst>
                <a:ext uri="{FF2B5EF4-FFF2-40B4-BE49-F238E27FC236}">
                  <a16:creationId xmlns:a16="http://schemas.microsoft.com/office/drawing/2014/main" id="{D373190B-6DCE-AC8F-1553-F4E699FCA136}"/>
                </a:ext>
              </a:extLst>
            </p:cNvPr>
            <p:cNvSpPr>
              <a:spLocks noEditPoints="1"/>
            </p:cNvSpPr>
            <p:nvPr/>
          </p:nvSpPr>
          <p:spPr bwMode="auto">
            <a:xfrm>
              <a:off x="2254" y="1447"/>
              <a:ext cx="134" cy="106"/>
            </a:xfrm>
            <a:custGeom>
              <a:avLst/>
              <a:gdLst>
                <a:gd name="T0" fmla="*/ 19 w 24"/>
                <a:gd name="T1" fmla="*/ 5 h 19"/>
                <a:gd name="T2" fmla="*/ 19 w 24"/>
                <a:gd name="T3" fmla="*/ 4 h 19"/>
                <a:gd name="T4" fmla="*/ 19 w 24"/>
                <a:gd name="T5" fmla="*/ 5 h 19"/>
                <a:gd name="T6" fmla="*/ 19 w 24"/>
                <a:gd name="T7" fmla="*/ 5 h 19"/>
                <a:gd name="T8" fmla="*/ 17 w 24"/>
                <a:gd name="T9" fmla="*/ 5 h 19"/>
                <a:gd name="T10" fmla="*/ 19 w 24"/>
                <a:gd name="T11" fmla="*/ 4 h 19"/>
                <a:gd name="T12" fmla="*/ 17 w 24"/>
                <a:gd name="T13" fmla="*/ 5 h 19"/>
                <a:gd name="T14" fmla="*/ 16 w 24"/>
                <a:gd name="T15" fmla="*/ 2 h 19"/>
                <a:gd name="T16" fmla="*/ 17 w 24"/>
                <a:gd name="T17" fmla="*/ 5 h 19"/>
                <a:gd name="T18" fmla="*/ 7 w 24"/>
                <a:gd name="T19" fmla="*/ 1 h 19"/>
                <a:gd name="T20" fmla="*/ 16 w 24"/>
                <a:gd name="T21" fmla="*/ 2 h 19"/>
                <a:gd name="T22" fmla="*/ 7 w 24"/>
                <a:gd name="T23" fmla="*/ 1 h 19"/>
                <a:gd name="T24" fmla="*/ 7 w 24"/>
                <a:gd name="T25" fmla="*/ 1 h 19"/>
                <a:gd name="T26" fmla="*/ 7 w 24"/>
                <a:gd name="T27" fmla="*/ 1 h 19"/>
                <a:gd name="T28" fmla="*/ 7 w 24"/>
                <a:gd name="T29" fmla="*/ 0 h 19"/>
                <a:gd name="T30" fmla="*/ 7 w 24"/>
                <a:gd name="T31" fmla="*/ 0 h 19"/>
                <a:gd name="T32" fmla="*/ 7 w 24"/>
                <a:gd name="T33" fmla="*/ 1 h 19"/>
                <a:gd name="T34" fmla="*/ 7 w 24"/>
                <a:gd name="T35" fmla="*/ 1 h 19"/>
                <a:gd name="T36" fmla="*/ 5 w 24"/>
                <a:gd name="T37" fmla="*/ 0 h 19"/>
                <a:gd name="T38" fmla="*/ 7 w 24"/>
                <a:gd name="T39" fmla="*/ 1 h 19"/>
                <a:gd name="T40" fmla="*/ 5 w 24"/>
                <a:gd name="T41" fmla="*/ 2 h 19"/>
                <a:gd name="T42" fmla="*/ 5 w 24"/>
                <a:gd name="T43" fmla="*/ 0 h 19"/>
                <a:gd name="T44" fmla="*/ 5 w 24"/>
                <a:gd name="T45" fmla="*/ 2 h 19"/>
                <a:gd name="T46" fmla="*/ 1 w 24"/>
                <a:gd name="T47" fmla="*/ 7 h 19"/>
                <a:gd name="T48" fmla="*/ 5 w 24"/>
                <a:gd name="T49" fmla="*/ 2 h 19"/>
                <a:gd name="T50" fmla="*/ 1 w 24"/>
                <a:gd name="T51" fmla="*/ 7 h 19"/>
                <a:gd name="T52" fmla="*/ 2 w 24"/>
                <a:gd name="T53" fmla="*/ 8 h 19"/>
                <a:gd name="T54" fmla="*/ 1 w 24"/>
                <a:gd name="T55" fmla="*/ 7 h 19"/>
                <a:gd name="T56" fmla="*/ 2 w 24"/>
                <a:gd name="T57" fmla="*/ 8 h 19"/>
                <a:gd name="T58" fmla="*/ 1 w 24"/>
                <a:gd name="T59" fmla="*/ 7 h 19"/>
                <a:gd name="T60" fmla="*/ 2 w 24"/>
                <a:gd name="T61" fmla="*/ 8 h 19"/>
                <a:gd name="T62" fmla="*/ 0 w 24"/>
                <a:gd name="T63" fmla="*/ 9 h 19"/>
                <a:gd name="T64" fmla="*/ 2 w 24"/>
                <a:gd name="T65" fmla="*/ 8 h 19"/>
                <a:gd name="T66" fmla="*/ 2 w 24"/>
                <a:gd name="T67" fmla="*/ 10 h 19"/>
                <a:gd name="T68" fmla="*/ 0 w 24"/>
                <a:gd name="T69" fmla="*/ 9 h 19"/>
                <a:gd name="T70" fmla="*/ 2 w 24"/>
                <a:gd name="T71" fmla="*/ 10 h 19"/>
                <a:gd name="T72" fmla="*/ 6 w 24"/>
                <a:gd name="T73" fmla="*/ 17 h 19"/>
                <a:gd name="T74" fmla="*/ 2 w 24"/>
                <a:gd name="T75" fmla="*/ 10 h 19"/>
                <a:gd name="T76" fmla="*/ 6 w 24"/>
                <a:gd name="T77" fmla="*/ 16 h 19"/>
                <a:gd name="T78" fmla="*/ 6 w 24"/>
                <a:gd name="T79" fmla="*/ 16 h 19"/>
                <a:gd name="T80" fmla="*/ 6 w 24"/>
                <a:gd name="T81" fmla="*/ 17 h 19"/>
                <a:gd name="T82" fmla="*/ 6 w 24"/>
                <a:gd name="T83" fmla="*/ 16 h 19"/>
                <a:gd name="T84" fmla="*/ 8 w 24"/>
                <a:gd name="T85" fmla="*/ 16 h 19"/>
                <a:gd name="T86" fmla="*/ 6 w 24"/>
                <a:gd name="T87" fmla="*/ 17 h 19"/>
                <a:gd name="T88" fmla="*/ 8 w 24"/>
                <a:gd name="T89" fmla="*/ 16 h 19"/>
                <a:gd name="T90" fmla="*/ 19 w 24"/>
                <a:gd name="T91" fmla="*/ 17 h 19"/>
                <a:gd name="T92" fmla="*/ 8 w 24"/>
                <a:gd name="T93" fmla="*/ 16 h 19"/>
                <a:gd name="T94" fmla="*/ 18 w 24"/>
                <a:gd name="T95" fmla="*/ 16 h 19"/>
                <a:gd name="T96" fmla="*/ 18 w 24"/>
                <a:gd name="T97" fmla="*/ 16 h 19"/>
                <a:gd name="T98" fmla="*/ 22 w 24"/>
                <a:gd name="T99" fmla="*/ 13 h 19"/>
                <a:gd name="T100" fmla="*/ 19 w 24"/>
                <a:gd name="T101" fmla="*/ 17 h 19"/>
                <a:gd name="T102" fmla="*/ 22 w 24"/>
                <a:gd name="T103" fmla="*/ 13 h 19"/>
                <a:gd name="T104" fmla="*/ 24 w 24"/>
                <a:gd name="T105" fmla="*/ 11 h 19"/>
                <a:gd name="T106" fmla="*/ 22 w 24"/>
                <a:gd name="T107" fmla="*/ 13 h 19"/>
                <a:gd name="T108" fmla="*/ 24 w 24"/>
                <a:gd name="T109" fmla="*/ 11 h 19"/>
                <a:gd name="T110" fmla="*/ 24 w 24"/>
                <a:gd name="T111" fmla="*/ 11 h 19"/>
                <a:gd name="T112" fmla="*/ 22 w 24"/>
                <a:gd name="T113" fmla="*/ 9 h 19"/>
                <a:gd name="T114" fmla="*/ 24 w 24"/>
                <a:gd name="T115" fmla="*/ 11 h 19"/>
                <a:gd name="T116" fmla="*/ 22 w 24"/>
                <a:gd name="T117" fmla="*/ 9 h 19"/>
                <a:gd name="T118" fmla="*/ 19 w 24"/>
                <a:gd name="T119" fmla="*/ 4 h 19"/>
                <a:gd name="T120" fmla="*/ 22 w 24"/>
                <a:gd name="T1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9">
                  <a:moveTo>
                    <a:pt x="19" y="5"/>
                  </a:moveTo>
                  <a:lnTo>
                    <a:pt x="19" y="5"/>
                  </a:lnTo>
                  <a:lnTo>
                    <a:pt x="19" y="4"/>
                  </a:lnTo>
                  <a:lnTo>
                    <a:pt x="19" y="4"/>
                  </a:lnTo>
                  <a:lnTo>
                    <a:pt x="19" y="5"/>
                  </a:lnTo>
                  <a:close/>
                  <a:moveTo>
                    <a:pt x="19" y="5"/>
                  </a:moveTo>
                  <a:lnTo>
                    <a:pt x="19" y="5"/>
                  </a:lnTo>
                  <a:lnTo>
                    <a:pt x="19" y="5"/>
                  </a:lnTo>
                  <a:close/>
                  <a:moveTo>
                    <a:pt x="19" y="5"/>
                  </a:moveTo>
                  <a:cubicBezTo>
                    <a:pt x="18" y="5"/>
                    <a:pt x="18" y="5"/>
                    <a:pt x="17" y="5"/>
                  </a:cubicBezTo>
                  <a:lnTo>
                    <a:pt x="18" y="3"/>
                  </a:lnTo>
                  <a:cubicBezTo>
                    <a:pt x="18" y="4"/>
                    <a:pt x="19" y="4"/>
                    <a:pt x="19" y="4"/>
                  </a:cubicBezTo>
                  <a:lnTo>
                    <a:pt x="19" y="5"/>
                  </a:lnTo>
                  <a:close/>
                  <a:moveTo>
                    <a:pt x="17" y="5"/>
                  </a:moveTo>
                  <a:cubicBezTo>
                    <a:pt x="16" y="4"/>
                    <a:pt x="16" y="4"/>
                    <a:pt x="15" y="4"/>
                  </a:cubicBezTo>
                  <a:lnTo>
                    <a:pt x="16" y="2"/>
                  </a:lnTo>
                  <a:cubicBezTo>
                    <a:pt x="17" y="3"/>
                    <a:pt x="17" y="3"/>
                    <a:pt x="18" y="3"/>
                  </a:cubicBezTo>
                  <a:lnTo>
                    <a:pt x="17" y="5"/>
                  </a:lnTo>
                  <a:close/>
                  <a:moveTo>
                    <a:pt x="15" y="4"/>
                  </a:moveTo>
                  <a:cubicBezTo>
                    <a:pt x="13" y="2"/>
                    <a:pt x="9" y="1"/>
                    <a:pt x="7" y="1"/>
                  </a:cubicBezTo>
                  <a:lnTo>
                    <a:pt x="7" y="0"/>
                  </a:lnTo>
                  <a:cubicBezTo>
                    <a:pt x="10" y="0"/>
                    <a:pt x="13" y="1"/>
                    <a:pt x="16" y="2"/>
                  </a:cubicBezTo>
                  <a:lnTo>
                    <a:pt x="15" y="4"/>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6" y="1"/>
                    <a:pt x="6" y="1"/>
                    <a:pt x="6" y="2"/>
                  </a:cubicBezTo>
                  <a:lnTo>
                    <a:pt x="5" y="0"/>
                  </a:lnTo>
                  <a:cubicBezTo>
                    <a:pt x="6" y="0"/>
                    <a:pt x="6" y="0"/>
                    <a:pt x="7" y="0"/>
                  </a:cubicBezTo>
                  <a:lnTo>
                    <a:pt x="7" y="1"/>
                  </a:lnTo>
                  <a:close/>
                  <a:moveTo>
                    <a:pt x="6" y="2"/>
                  </a:moveTo>
                  <a:cubicBezTo>
                    <a:pt x="5" y="2"/>
                    <a:pt x="5" y="2"/>
                    <a:pt x="5" y="2"/>
                  </a:cubicBezTo>
                  <a:lnTo>
                    <a:pt x="4" y="1"/>
                  </a:lnTo>
                  <a:cubicBezTo>
                    <a:pt x="4" y="1"/>
                    <a:pt x="5" y="0"/>
                    <a:pt x="5" y="0"/>
                  </a:cubicBezTo>
                  <a:lnTo>
                    <a:pt x="6" y="2"/>
                  </a:lnTo>
                  <a:close/>
                  <a:moveTo>
                    <a:pt x="5" y="2"/>
                  </a:moveTo>
                  <a:cubicBezTo>
                    <a:pt x="3" y="3"/>
                    <a:pt x="2" y="5"/>
                    <a:pt x="2" y="8"/>
                  </a:cubicBezTo>
                  <a:lnTo>
                    <a:pt x="1" y="7"/>
                  </a:lnTo>
                  <a:cubicBezTo>
                    <a:pt x="1" y="5"/>
                    <a:pt x="2" y="2"/>
                    <a:pt x="4" y="1"/>
                  </a:cubicBezTo>
                  <a:lnTo>
                    <a:pt x="5" y="2"/>
                  </a:lnTo>
                  <a:close/>
                  <a:moveTo>
                    <a:pt x="1" y="7"/>
                  </a:moveTo>
                  <a:lnTo>
                    <a:pt x="1" y="7"/>
                  </a:lnTo>
                  <a:lnTo>
                    <a:pt x="1" y="7"/>
                  </a:lnTo>
                  <a:close/>
                  <a:moveTo>
                    <a:pt x="2" y="8"/>
                  </a:moveTo>
                  <a:lnTo>
                    <a:pt x="2" y="8"/>
                  </a:lnTo>
                  <a:lnTo>
                    <a:pt x="1" y="7"/>
                  </a:lnTo>
                  <a:lnTo>
                    <a:pt x="1" y="7"/>
                  </a:lnTo>
                  <a:lnTo>
                    <a:pt x="2" y="8"/>
                  </a:lnTo>
                  <a:close/>
                  <a:moveTo>
                    <a:pt x="1" y="7"/>
                  </a:moveTo>
                  <a:lnTo>
                    <a:pt x="1" y="7"/>
                  </a:lnTo>
                  <a:lnTo>
                    <a:pt x="1" y="7"/>
                  </a:lnTo>
                  <a:close/>
                  <a:moveTo>
                    <a:pt x="2" y="8"/>
                  </a:moveTo>
                  <a:cubicBezTo>
                    <a:pt x="2" y="8"/>
                    <a:pt x="2" y="8"/>
                    <a:pt x="2" y="9"/>
                  </a:cubicBezTo>
                  <a:lnTo>
                    <a:pt x="0" y="9"/>
                  </a:lnTo>
                  <a:cubicBezTo>
                    <a:pt x="0" y="8"/>
                    <a:pt x="0" y="8"/>
                    <a:pt x="1" y="7"/>
                  </a:cubicBezTo>
                  <a:lnTo>
                    <a:pt x="2" y="8"/>
                  </a:lnTo>
                  <a:close/>
                  <a:moveTo>
                    <a:pt x="2" y="9"/>
                  </a:moveTo>
                  <a:cubicBezTo>
                    <a:pt x="2" y="9"/>
                    <a:pt x="2" y="10"/>
                    <a:pt x="2" y="10"/>
                  </a:cubicBezTo>
                  <a:lnTo>
                    <a:pt x="1" y="11"/>
                  </a:lnTo>
                  <a:cubicBezTo>
                    <a:pt x="1" y="10"/>
                    <a:pt x="0" y="10"/>
                    <a:pt x="0" y="9"/>
                  </a:cubicBezTo>
                  <a:lnTo>
                    <a:pt x="2" y="9"/>
                  </a:lnTo>
                  <a:close/>
                  <a:moveTo>
                    <a:pt x="2" y="10"/>
                  </a:moveTo>
                  <a:cubicBezTo>
                    <a:pt x="2" y="13"/>
                    <a:pt x="4" y="15"/>
                    <a:pt x="6" y="16"/>
                  </a:cubicBezTo>
                  <a:lnTo>
                    <a:pt x="6" y="17"/>
                  </a:lnTo>
                  <a:cubicBezTo>
                    <a:pt x="3" y="16"/>
                    <a:pt x="1" y="14"/>
                    <a:pt x="1" y="11"/>
                  </a:cubicBezTo>
                  <a:lnTo>
                    <a:pt x="2" y="10"/>
                  </a:lnTo>
                  <a:close/>
                  <a:moveTo>
                    <a:pt x="6" y="16"/>
                  </a:moveTo>
                  <a:lnTo>
                    <a:pt x="6" y="16"/>
                  </a:lnTo>
                  <a:lnTo>
                    <a:pt x="6" y="16"/>
                  </a:lnTo>
                  <a:close/>
                  <a:moveTo>
                    <a:pt x="6" y="16"/>
                  </a:moveTo>
                  <a:lnTo>
                    <a:pt x="6" y="16"/>
                  </a:lnTo>
                  <a:lnTo>
                    <a:pt x="6" y="17"/>
                  </a:lnTo>
                  <a:lnTo>
                    <a:pt x="6" y="17"/>
                  </a:lnTo>
                  <a:lnTo>
                    <a:pt x="6" y="16"/>
                  </a:lnTo>
                  <a:close/>
                  <a:moveTo>
                    <a:pt x="6" y="16"/>
                  </a:moveTo>
                  <a:cubicBezTo>
                    <a:pt x="7" y="16"/>
                    <a:pt x="8" y="16"/>
                    <a:pt x="8" y="16"/>
                  </a:cubicBezTo>
                  <a:lnTo>
                    <a:pt x="8" y="17"/>
                  </a:lnTo>
                  <a:cubicBezTo>
                    <a:pt x="7" y="17"/>
                    <a:pt x="7" y="17"/>
                    <a:pt x="6" y="17"/>
                  </a:cubicBezTo>
                  <a:lnTo>
                    <a:pt x="6" y="16"/>
                  </a:lnTo>
                  <a:close/>
                  <a:moveTo>
                    <a:pt x="8" y="16"/>
                  </a:moveTo>
                  <a:cubicBezTo>
                    <a:pt x="12" y="17"/>
                    <a:pt x="15" y="17"/>
                    <a:pt x="18" y="16"/>
                  </a:cubicBezTo>
                  <a:lnTo>
                    <a:pt x="19" y="17"/>
                  </a:lnTo>
                  <a:cubicBezTo>
                    <a:pt x="15" y="19"/>
                    <a:pt x="12" y="18"/>
                    <a:pt x="8" y="17"/>
                  </a:cubicBezTo>
                  <a:lnTo>
                    <a:pt x="8" y="16"/>
                  </a:lnTo>
                  <a:close/>
                  <a:moveTo>
                    <a:pt x="18" y="16"/>
                  </a:moveTo>
                  <a:lnTo>
                    <a:pt x="18" y="16"/>
                  </a:lnTo>
                  <a:lnTo>
                    <a:pt x="18" y="17"/>
                  </a:lnTo>
                  <a:lnTo>
                    <a:pt x="18" y="16"/>
                  </a:lnTo>
                  <a:close/>
                  <a:moveTo>
                    <a:pt x="18" y="16"/>
                  </a:moveTo>
                  <a:cubicBezTo>
                    <a:pt x="20" y="15"/>
                    <a:pt x="21" y="14"/>
                    <a:pt x="22" y="13"/>
                  </a:cubicBezTo>
                  <a:lnTo>
                    <a:pt x="23" y="14"/>
                  </a:lnTo>
                  <a:cubicBezTo>
                    <a:pt x="22" y="15"/>
                    <a:pt x="21" y="16"/>
                    <a:pt x="19" y="17"/>
                  </a:cubicBezTo>
                  <a:lnTo>
                    <a:pt x="18" y="16"/>
                  </a:lnTo>
                  <a:close/>
                  <a:moveTo>
                    <a:pt x="22" y="13"/>
                  </a:moveTo>
                  <a:cubicBezTo>
                    <a:pt x="22" y="12"/>
                    <a:pt x="23" y="12"/>
                    <a:pt x="23" y="11"/>
                  </a:cubicBezTo>
                  <a:lnTo>
                    <a:pt x="24" y="11"/>
                  </a:lnTo>
                  <a:cubicBezTo>
                    <a:pt x="24" y="12"/>
                    <a:pt x="24" y="13"/>
                    <a:pt x="23" y="14"/>
                  </a:cubicBezTo>
                  <a:lnTo>
                    <a:pt x="22" y="13"/>
                  </a:lnTo>
                  <a:close/>
                  <a:moveTo>
                    <a:pt x="24" y="11"/>
                  </a:moveTo>
                  <a:lnTo>
                    <a:pt x="24" y="11"/>
                  </a:lnTo>
                  <a:lnTo>
                    <a:pt x="23" y="11"/>
                  </a:lnTo>
                  <a:lnTo>
                    <a:pt x="24" y="11"/>
                  </a:lnTo>
                  <a:close/>
                  <a:moveTo>
                    <a:pt x="23" y="11"/>
                  </a:moveTo>
                  <a:cubicBezTo>
                    <a:pt x="23" y="10"/>
                    <a:pt x="23" y="10"/>
                    <a:pt x="22" y="9"/>
                  </a:cubicBezTo>
                  <a:lnTo>
                    <a:pt x="23" y="9"/>
                  </a:lnTo>
                  <a:cubicBezTo>
                    <a:pt x="24" y="9"/>
                    <a:pt x="24" y="10"/>
                    <a:pt x="24" y="11"/>
                  </a:cubicBezTo>
                  <a:lnTo>
                    <a:pt x="23" y="11"/>
                  </a:lnTo>
                  <a:close/>
                  <a:moveTo>
                    <a:pt x="22" y="9"/>
                  </a:moveTo>
                  <a:cubicBezTo>
                    <a:pt x="22" y="8"/>
                    <a:pt x="21" y="7"/>
                    <a:pt x="19" y="5"/>
                  </a:cubicBezTo>
                  <a:lnTo>
                    <a:pt x="19" y="4"/>
                  </a:lnTo>
                  <a:cubicBezTo>
                    <a:pt x="22" y="6"/>
                    <a:pt x="23" y="7"/>
                    <a:pt x="23" y="9"/>
                  </a:cubicBez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0" name="Freeform 82">
              <a:extLst>
                <a:ext uri="{FF2B5EF4-FFF2-40B4-BE49-F238E27FC236}">
                  <a16:creationId xmlns:a16="http://schemas.microsoft.com/office/drawing/2014/main" id="{D4B8574F-963B-BEE5-EC86-CE50189E37C2}"/>
                </a:ext>
              </a:extLst>
            </p:cNvPr>
            <p:cNvSpPr>
              <a:spLocks/>
            </p:cNvSpPr>
            <p:nvPr/>
          </p:nvSpPr>
          <p:spPr bwMode="auto">
            <a:xfrm>
              <a:off x="2249" y="1347"/>
              <a:ext cx="184" cy="106"/>
            </a:xfrm>
            <a:custGeom>
              <a:avLst/>
              <a:gdLst>
                <a:gd name="T0" fmla="*/ 28 w 33"/>
                <a:gd name="T1" fmla="*/ 3 h 19"/>
                <a:gd name="T2" fmla="*/ 18 w 33"/>
                <a:gd name="T3" fmla="*/ 3 h 19"/>
                <a:gd name="T4" fmla="*/ 5 w 33"/>
                <a:gd name="T5" fmla="*/ 2 h 19"/>
                <a:gd name="T6" fmla="*/ 1 w 33"/>
                <a:gd name="T7" fmla="*/ 5 h 19"/>
                <a:gd name="T8" fmla="*/ 5 w 33"/>
                <a:gd name="T9" fmla="*/ 14 h 19"/>
                <a:gd name="T10" fmla="*/ 9 w 33"/>
                <a:gd name="T11" fmla="*/ 17 h 19"/>
                <a:gd name="T12" fmla="*/ 20 w 33"/>
                <a:gd name="T13" fmla="*/ 18 h 19"/>
                <a:gd name="T14" fmla="*/ 31 w 33"/>
                <a:gd name="T15" fmla="*/ 11 h 19"/>
                <a:gd name="T16" fmla="*/ 33 w 33"/>
                <a:gd name="T17" fmla="*/ 7 h 19"/>
                <a:gd name="T18" fmla="*/ 28 w 33"/>
                <a:gd name="T1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9">
                  <a:moveTo>
                    <a:pt x="28" y="3"/>
                  </a:moveTo>
                  <a:cubicBezTo>
                    <a:pt x="25" y="3"/>
                    <a:pt x="21" y="3"/>
                    <a:pt x="18" y="3"/>
                  </a:cubicBezTo>
                  <a:cubicBezTo>
                    <a:pt x="14" y="2"/>
                    <a:pt x="10" y="0"/>
                    <a:pt x="5" y="2"/>
                  </a:cubicBezTo>
                  <a:cubicBezTo>
                    <a:pt x="3" y="2"/>
                    <a:pt x="1" y="3"/>
                    <a:pt x="1" y="5"/>
                  </a:cubicBezTo>
                  <a:cubicBezTo>
                    <a:pt x="0" y="9"/>
                    <a:pt x="4" y="10"/>
                    <a:pt x="5" y="14"/>
                  </a:cubicBezTo>
                  <a:cubicBezTo>
                    <a:pt x="6" y="15"/>
                    <a:pt x="7" y="16"/>
                    <a:pt x="9" y="17"/>
                  </a:cubicBezTo>
                  <a:cubicBezTo>
                    <a:pt x="13" y="19"/>
                    <a:pt x="17" y="19"/>
                    <a:pt x="20" y="18"/>
                  </a:cubicBezTo>
                  <a:cubicBezTo>
                    <a:pt x="25" y="18"/>
                    <a:pt x="28" y="14"/>
                    <a:pt x="31" y="11"/>
                  </a:cubicBezTo>
                  <a:cubicBezTo>
                    <a:pt x="32" y="10"/>
                    <a:pt x="33" y="8"/>
                    <a:pt x="33" y="7"/>
                  </a:cubicBezTo>
                  <a:cubicBezTo>
                    <a:pt x="33" y="5"/>
                    <a:pt x="30" y="3"/>
                    <a:pt x="2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1" name="Freeform 83">
              <a:extLst>
                <a:ext uri="{FF2B5EF4-FFF2-40B4-BE49-F238E27FC236}">
                  <a16:creationId xmlns:a16="http://schemas.microsoft.com/office/drawing/2014/main" id="{9126EFDF-C765-2BA5-C1EF-9CCD22DD5975}"/>
                </a:ext>
              </a:extLst>
            </p:cNvPr>
            <p:cNvSpPr>
              <a:spLocks noEditPoints="1"/>
            </p:cNvSpPr>
            <p:nvPr/>
          </p:nvSpPr>
          <p:spPr bwMode="auto">
            <a:xfrm>
              <a:off x="2243" y="1347"/>
              <a:ext cx="196" cy="106"/>
            </a:xfrm>
            <a:custGeom>
              <a:avLst/>
              <a:gdLst>
                <a:gd name="T0" fmla="*/ 28 w 35"/>
                <a:gd name="T1" fmla="*/ 3 h 19"/>
                <a:gd name="T2" fmla="*/ 28 w 35"/>
                <a:gd name="T3" fmla="*/ 4 h 19"/>
                <a:gd name="T4" fmla="*/ 28 w 35"/>
                <a:gd name="T5" fmla="*/ 3 h 19"/>
                <a:gd name="T6" fmla="*/ 19 w 35"/>
                <a:gd name="T7" fmla="*/ 2 h 19"/>
                <a:gd name="T8" fmla="*/ 19 w 35"/>
                <a:gd name="T9" fmla="*/ 4 h 19"/>
                <a:gd name="T10" fmla="*/ 19 w 35"/>
                <a:gd name="T11" fmla="*/ 2 h 19"/>
                <a:gd name="T12" fmla="*/ 7 w 35"/>
                <a:gd name="T13" fmla="*/ 2 h 19"/>
                <a:gd name="T14" fmla="*/ 15 w 35"/>
                <a:gd name="T15" fmla="*/ 3 h 19"/>
                <a:gd name="T16" fmla="*/ 6 w 35"/>
                <a:gd name="T17" fmla="*/ 2 h 19"/>
                <a:gd name="T18" fmla="*/ 6 w 35"/>
                <a:gd name="T19" fmla="*/ 2 h 19"/>
                <a:gd name="T20" fmla="*/ 7 w 35"/>
                <a:gd name="T21" fmla="*/ 2 h 19"/>
                <a:gd name="T22" fmla="*/ 6 w 35"/>
                <a:gd name="T23" fmla="*/ 2 h 19"/>
                <a:gd name="T24" fmla="*/ 6 w 35"/>
                <a:gd name="T25" fmla="*/ 2 h 19"/>
                <a:gd name="T26" fmla="*/ 7 w 35"/>
                <a:gd name="T27" fmla="*/ 2 h 19"/>
                <a:gd name="T28" fmla="*/ 1 w 35"/>
                <a:gd name="T29" fmla="*/ 5 h 19"/>
                <a:gd name="T30" fmla="*/ 2 w 35"/>
                <a:gd name="T31" fmla="*/ 5 h 19"/>
                <a:gd name="T32" fmla="*/ 2 w 35"/>
                <a:gd name="T33" fmla="*/ 5 h 19"/>
                <a:gd name="T34" fmla="*/ 1 w 35"/>
                <a:gd name="T35" fmla="*/ 5 h 19"/>
                <a:gd name="T36" fmla="*/ 7 w 35"/>
                <a:gd name="T37" fmla="*/ 14 h 19"/>
                <a:gd name="T38" fmla="*/ 4 w 35"/>
                <a:gd name="T39" fmla="*/ 9 h 19"/>
                <a:gd name="T40" fmla="*/ 6 w 35"/>
                <a:gd name="T41" fmla="*/ 14 h 19"/>
                <a:gd name="T42" fmla="*/ 9 w 35"/>
                <a:gd name="T43" fmla="*/ 17 h 19"/>
                <a:gd name="T44" fmla="*/ 9 w 35"/>
                <a:gd name="T45" fmla="*/ 17 h 19"/>
                <a:gd name="T46" fmla="*/ 9 w 35"/>
                <a:gd name="T47" fmla="*/ 17 h 19"/>
                <a:gd name="T48" fmla="*/ 9 w 35"/>
                <a:gd name="T49" fmla="*/ 17 h 19"/>
                <a:gd name="T50" fmla="*/ 10 w 35"/>
                <a:gd name="T51" fmla="*/ 17 h 19"/>
                <a:gd name="T52" fmla="*/ 10 w 35"/>
                <a:gd name="T53" fmla="*/ 16 h 19"/>
                <a:gd name="T54" fmla="*/ 10 w 35"/>
                <a:gd name="T55" fmla="*/ 17 h 19"/>
                <a:gd name="T56" fmla="*/ 21 w 35"/>
                <a:gd name="T57" fmla="*/ 18 h 19"/>
                <a:gd name="T58" fmla="*/ 16 w 35"/>
                <a:gd name="T59" fmla="*/ 18 h 19"/>
                <a:gd name="T60" fmla="*/ 21 w 35"/>
                <a:gd name="T61" fmla="*/ 18 h 19"/>
                <a:gd name="T62" fmla="*/ 30 w 35"/>
                <a:gd name="T63" fmla="*/ 14 h 19"/>
                <a:gd name="T64" fmla="*/ 29 w 35"/>
                <a:gd name="T65" fmla="*/ 13 h 19"/>
                <a:gd name="T66" fmla="*/ 30 w 35"/>
                <a:gd name="T67" fmla="*/ 14 h 19"/>
                <a:gd name="T68" fmla="*/ 32 w 35"/>
                <a:gd name="T69" fmla="*/ 10 h 19"/>
                <a:gd name="T70" fmla="*/ 32 w 35"/>
                <a:gd name="T71" fmla="*/ 10 h 19"/>
                <a:gd name="T72" fmla="*/ 33 w 35"/>
                <a:gd name="T73" fmla="*/ 11 h 19"/>
                <a:gd name="T74" fmla="*/ 33 w 35"/>
                <a:gd name="T75" fmla="*/ 11 h 19"/>
                <a:gd name="T76" fmla="*/ 32 w 35"/>
                <a:gd name="T77" fmla="*/ 10 h 19"/>
                <a:gd name="T78" fmla="*/ 33 w 35"/>
                <a:gd name="T79" fmla="*/ 11 h 19"/>
                <a:gd name="T80" fmla="*/ 33 w 35"/>
                <a:gd name="T81" fmla="*/ 10 h 19"/>
                <a:gd name="T82" fmla="*/ 32 w 35"/>
                <a:gd name="T83" fmla="*/ 10 h 19"/>
                <a:gd name="T84" fmla="*/ 34 w 35"/>
                <a:gd name="T85" fmla="*/ 7 h 19"/>
                <a:gd name="T86" fmla="*/ 33 w 35"/>
                <a:gd name="T87" fmla="*/ 7 h 19"/>
                <a:gd name="T88" fmla="*/ 33 w 35"/>
                <a:gd name="T89" fmla="*/ 7 h 19"/>
                <a:gd name="T90" fmla="*/ 34 w 35"/>
                <a:gd name="T91" fmla="*/ 6 h 19"/>
                <a:gd name="T92" fmla="*/ 34 w 35"/>
                <a:gd name="T93" fmla="*/ 6 h 19"/>
                <a:gd name="T94" fmla="*/ 33 w 35"/>
                <a:gd name="T95" fmla="*/ 7 h 19"/>
                <a:gd name="T96" fmla="*/ 34 w 35"/>
                <a:gd name="T97" fmla="*/ 6 h 19"/>
                <a:gd name="T98" fmla="*/ 32 w 35"/>
                <a:gd name="T99" fmla="*/ 5 h 19"/>
                <a:gd name="T100" fmla="*/ 33 w 35"/>
                <a:gd name="T101" fmla="*/ 6 h 19"/>
                <a:gd name="T102" fmla="*/ 29 w 35"/>
                <a:gd name="T103" fmla="*/ 3 h 19"/>
                <a:gd name="T104" fmla="*/ 29 w 35"/>
                <a:gd name="T10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9">
                  <a:moveTo>
                    <a:pt x="29" y="4"/>
                  </a:moveTo>
                  <a:lnTo>
                    <a:pt x="28" y="4"/>
                  </a:lnTo>
                  <a:lnTo>
                    <a:pt x="28" y="3"/>
                  </a:lnTo>
                  <a:lnTo>
                    <a:pt x="29" y="3"/>
                  </a:lnTo>
                  <a:lnTo>
                    <a:pt x="29" y="4"/>
                  </a:lnTo>
                  <a:close/>
                  <a:moveTo>
                    <a:pt x="28" y="4"/>
                  </a:moveTo>
                  <a:cubicBezTo>
                    <a:pt x="25" y="4"/>
                    <a:pt x="22" y="4"/>
                    <a:pt x="19" y="4"/>
                  </a:cubicBezTo>
                  <a:lnTo>
                    <a:pt x="19" y="2"/>
                  </a:lnTo>
                  <a:cubicBezTo>
                    <a:pt x="22" y="3"/>
                    <a:pt x="25" y="3"/>
                    <a:pt x="28" y="3"/>
                  </a:cubicBezTo>
                  <a:lnTo>
                    <a:pt x="28" y="4"/>
                  </a:lnTo>
                  <a:close/>
                  <a:moveTo>
                    <a:pt x="19" y="2"/>
                  </a:moveTo>
                  <a:lnTo>
                    <a:pt x="19" y="2"/>
                  </a:lnTo>
                  <a:lnTo>
                    <a:pt x="19" y="3"/>
                  </a:lnTo>
                  <a:lnTo>
                    <a:pt x="19" y="2"/>
                  </a:lnTo>
                  <a:close/>
                  <a:moveTo>
                    <a:pt x="19" y="4"/>
                  </a:moveTo>
                  <a:cubicBezTo>
                    <a:pt x="18" y="3"/>
                    <a:pt x="16" y="3"/>
                    <a:pt x="15" y="3"/>
                  </a:cubicBezTo>
                  <a:lnTo>
                    <a:pt x="15" y="1"/>
                  </a:lnTo>
                  <a:cubicBezTo>
                    <a:pt x="17" y="2"/>
                    <a:pt x="18" y="2"/>
                    <a:pt x="19" y="2"/>
                  </a:cubicBezTo>
                  <a:lnTo>
                    <a:pt x="19" y="4"/>
                  </a:lnTo>
                  <a:close/>
                  <a:moveTo>
                    <a:pt x="15" y="3"/>
                  </a:moveTo>
                  <a:cubicBezTo>
                    <a:pt x="12" y="2"/>
                    <a:pt x="9" y="1"/>
                    <a:pt x="7" y="2"/>
                  </a:cubicBezTo>
                  <a:lnTo>
                    <a:pt x="6" y="1"/>
                  </a:lnTo>
                  <a:cubicBezTo>
                    <a:pt x="9" y="0"/>
                    <a:pt x="12" y="1"/>
                    <a:pt x="15" y="1"/>
                  </a:cubicBezTo>
                  <a:lnTo>
                    <a:pt x="15" y="3"/>
                  </a:lnTo>
                  <a:close/>
                  <a:moveTo>
                    <a:pt x="7" y="2"/>
                  </a:moveTo>
                  <a:lnTo>
                    <a:pt x="7" y="2"/>
                  </a:lnTo>
                  <a:lnTo>
                    <a:pt x="6" y="2"/>
                  </a:lnTo>
                  <a:lnTo>
                    <a:pt x="7" y="2"/>
                  </a:lnTo>
                  <a:close/>
                  <a:moveTo>
                    <a:pt x="7" y="2"/>
                  </a:moveTo>
                  <a:lnTo>
                    <a:pt x="6" y="2"/>
                  </a:lnTo>
                  <a:lnTo>
                    <a:pt x="6" y="1"/>
                  </a:lnTo>
                  <a:lnTo>
                    <a:pt x="6" y="1"/>
                  </a:lnTo>
                  <a:lnTo>
                    <a:pt x="7" y="2"/>
                  </a:lnTo>
                  <a:close/>
                  <a:moveTo>
                    <a:pt x="6" y="1"/>
                  </a:moveTo>
                  <a:lnTo>
                    <a:pt x="6" y="1"/>
                  </a:lnTo>
                  <a:lnTo>
                    <a:pt x="6" y="2"/>
                  </a:lnTo>
                  <a:lnTo>
                    <a:pt x="6" y="1"/>
                  </a:lnTo>
                  <a:close/>
                  <a:moveTo>
                    <a:pt x="7" y="2"/>
                  </a:moveTo>
                  <a:cubicBezTo>
                    <a:pt x="6" y="2"/>
                    <a:pt x="6" y="2"/>
                    <a:pt x="6" y="2"/>
                  </a:cubicBezTo>
                  <a:lnTo>
                    <a:pt x="6" y="1"/>
                  </a:lnTo>
                  <a:cubicBezTo>
                    <a:pt x="6" y="1"/>
                    <a:pt x="6" y="1"/>
                    <a:pt x="6" y="1"/>
                  </a:cubicBezTo>
                  <a:lnTo>
                    <a:pt x="7" y="2"/>
                  </a:lnTo>
                  <a:close/>
                  <a:moveTo>
                    <a:pt x="6" y="2"/>
                  </a:moveTo>
                  <a:cubicBezTo>
                    <a:pt x="4" y="3"/>
                    <a:pt x="2" y="3"/>
                    <a:pt x="2" y="5"/>
                  </a:cubicBezTo>
                  <a:lnTo>
                    <a:pt x="1" y="5"/>
                  </a:lnTo>
                  <a:cubicBezTo>
                    <a:pt x="1" y="2"/>
                    <a:pt x="4" y="2"/>
                    <a:pt x="6" y="1"/>
                  </a:cubicBezTo>
                  <a:lnTo>
                    <a:pt x="6" y="2"/>
                  </a:lnTo>
                  <a:close/>
                  <a:moveTo>
                    <a:pt x="2" y="5"/>
                  </a:moveTo>
                  <a:lnTo>
                    <a:pt x="2" y="5"/>
                  </a:lnTo>
                  <a:lnTo>
                    <a:pt x="2" y="5"/>
                  </a:lnTo>
                  <a:close/>
                  <a:moveTo>
                    <a:pt x="2" y="5"/>
                  </a:moveTo>
                  <a:cubicBezTo>
                    <a:pt x="2" y="7"/>
                    <a:pt x="3" y="8"/>
                    <a:pt x="4" y="9"/>
                  </a:cubicBezTo>
                  <a:lnTo>
                    <a:pt x="3" y="10"/>
                  </a:lnTo>
                  <a:cubicBezTo>
                    <a:pt x="2" y="9"/>
                    <a:pt x="0" y="7"/>
                    <a:pt x="1" y="5"/>
                  </a:cubicBezTo>
                  <a:lnTo>
                    <a:pt x="2" y="5"/>
                  </a:lnTo>
                  <a:close/>
                  <a:moveTo>
                    <a:pt x="4" y="9"/>
                  </a:moveTo>
                  <a:cubicBezTo>
                    <a:pt x="5" y="11"/>
                    <a:pt x="6" y="12"/>
                    <a:pt x="7" y="14"/>
                  </a:cubicBezTo>
                  <a:lnTo>
                    <a:pt x="6" y="14"/>
                  </a:lnTo>
                  <a:cubicBezTo>
                    <a:pt x="5" y="12"/>
                    <a:pt x="4" y="11"/>
                    <a:pt x="3" y="10"/>
                  </a:cubicBezTo>
                  <a:lnTo>
                    <a:pt x="4" y="9"/>
                  </a:lnTo>
                  <a:close/>
                  <a:moveTo>
                    <a:pt x="6" y="14"/>
                  </a:moveTo>
                  <a:lnTo>
                    <a:pt x="6" y="14"/>
                  </a:lnTo>
                  <a:lnTo>
                    <a:pt x="6" y="14"/>
                  </a:lnTo>
                  <a:close/>
                  <a:moveTo>
                    <a:pt x="7" y="14"/>
                  </a:moveTo>
                  <a:cubicBezTo>
                    <a:pt x="7" y="14"/>
                    <a:pt x="8" y="15"/>
                    <a:pt x="9" y="15"/>
                  </a:cubicBezTo>
                  <a:lnTo>
                    <a:pt x="9" y="17"/>
                  </a:lnTo>
                  <a:cubicBezTo>
                    <a:pt x="7" y="16"/>
                    <a:pt x="6" y="15"/>
                    <a:pt x="6" y="14"/>
                  </a:cubicBezTo>
                  <a:lnTo>
                    <a:pt x="7" y="14"/>
                  </a:lnTo>
                  <a:close/>
                  <a:moveTo>
                    <a:pt x="9" y="17"/>
                  </a:moveTo>
                  <a:lnTo>
                    <a:pt x="9" y="17"/>
                  </a:lnTo>
                  <a:lnTo>
                    <a:pt x="9" y="16"/>
                  </a:lnTo>
                  <a:lnTo>
                    <a:pt x="9" y="17"/>
                  </a:lnTo>
                  <a:close/>
                  <a:moveTo>
                    <a:pt x="9" y="15"/>
                  </a:moveTo>
                  <a:cubicBezTo>
                    <a:pt x="9" y="16"/>
                    <a:pt x="10" y="16"/>
                    <a:pt x="10" y="16"/>
                  </a:cubicBezTo>
                  <a:lnTo>
                    <a:pt x="9" y="17"/>
                  </a:lnTo>
                  <a:cubicBezTo>
                    <a:pt x="9" y="17"/>
                    <a:pt x="9" y="17"/>
                    <a:pt x="9" y="17"/>
                  </a:cubicBezTo>
                  <a:lnTo>
                    <a:pt x="9" y="15"/>
                  </a:lnTo>
                  <a:close/>
                  <a:moveTo>
                    <a:pt x="10" y="17"/>
                  </a:moveTo>
                  <a:lnTo>
                    <a:pt x="9" y="17"/>
                  </a:lnTo>
                  <a:lnTo>
                    <a:pt x="10" y="17"/>
                  </a:lnTo>
                  <a:close/>
                  <a:moveTo>
                    <a:pt x="10" y="16"/>
                  </a:moveTo>
                  <a:cubicBezTo>
                    <a:pt x="12" y="17"/>
                    <a:pt x="14" y="17"/>
                    <a:pt x="16" y="18"/>
                  </a:cubicBezTo>
                  <a:lnTo>
                    <a:pt x="16" y="19"/>
                  </a:lnTo>
                  <a:cubicBezTo>
                    <a:pt x="13" y="19"/>
                    <a:pt x="11" y="18"/>
                    <a:pt x="10" y="17"/>
                  </a:cubicBezTo>
                  <a:lnTo>
                    <a:pt x="10" y="16"/>
                  </a:lnTo>
                  <a:close/>
                  <a:moveTo>
                    <a:pt x="16" y="18"/>
                  </a:moveTo>
                  <a:cubicBezTo>
                    <a:pt x="18" y="18"/>
                    <a:pt x="20" y="18"/>
                    <a:pt x="21" y="18"/>
                  </a:cubicBezTo>
                  <a:lnTo>
                    <a:pt x="22" y="19"/>
                  </a:lnTo>
                  <a:cubicBezTo>
                    <a:pt x="20" y="19"/>
                    <a:pt x="18" y="19"/>
                    <a:pt x="16" y="19"/>
                  </a:cubicBezTo>
                  <a:lnTo>
                    <a:pt x="16" y="18"/>
                  </a:lnTo>
                  <a:close/>
                  <a:moveTo>
                    <a:pt x="21" y="18"/>
                  </a:moveTo>
                  <a:lnTo>
                    <a:pt x="21" y="18"/>
                  </a:lnTo>
                  <a:lnTo>
                    <a:pt x="21" y="18"/>
                  </a:lnTo>
                  <a:close/>
                  <a:moveTo>
                    <a:pt x="21" y="18"/>
                  </a:moveTo>
                  <a:cubicBezTo>
                    <a:pt x="25" y="17"/>
                    <a:pt x="27" y="15"/>
                    <a:pt x="29" y="13"/>
                  </a:cubicBezTo>
                  <a:lnTo>
                    <a:pt x="30" y="14"/>
                  </a:lnTo>
                  <a:cubicBezTo>
                    <a:pt x="28" y="16"/>
                    <a:pt x="25" y="19"/>
                    <a:pt x="22" y="19"/>
                  </a:cubicBezTo>
                  <a:lnTo>
                    <a:pt x="21" y="18"/>
                  </a:lnTo>
                  <a:close/>
                  <a:moveTo>
                    <a:pt x="29" y="13"/>
                  </a:moveTo>
                  <a:cubicBezTo>
                    <a:pt x="30" y="12"/>
                    <a:pt x="31" y="11"/>
                    <a:pt x="32" y="10"/>
                  </a:cubicBezTo>
                  <a:lnTo>
                    <a:pt x="33" y="11"/>
                  </a:lnTo>
                  <a:cubicBezTo>
                    <a:pt x="32" y="12"/>
                    <a:pt x="31" y="13"/>
                    <a:pt x="30" y="14"/>
                  </a:cubicBezTo>
                  <a:lnTo>
                    <a:pt x="29" y="13"/>
                  </a:lnTo>
                  <a:close/>
                  <a:moveTo>
                    <a:pt x="32" y="10"/>
                  </a:moveTo>
                  <a:lnTo>
                    <a:pt x="32" y="10"/>
                  </a:lnTo>
                  <a:lnTo>
                    <a:pt x="32" y="11"/>
                  </a:lnTo>
                  <a:lnTo>
                    <a:pt x="32" y="10"/>
                  </a:lnTo>
                  <a:close/>
                  <a:moveTo>
                    <a:pt x="32" y="10"/>
                  </a:moveTo>
                  <a:lnTo>
                    <a:pt x="32" y="10"/>
                  </a:lnTo>
                  <a:lnTo>
                    <a:pt x="33" y="11"/>
                  </a:lnTo>
                  <a:lnTo>
                    <a:pt x="33" y="11"/>
                  </a:lnTo>
                  <a:lnTo>
                    <a:pt x="32" y="10"/>
                  </a:lnTo>
                  <a:close/>
                  <a:moveTo>
                    <a:pt x="33" y="11"/>
                  </a:moveTo>
                  <a:lnTo>
                    <a:pt x="33" y="11"/>
                  </a:lnTo>
                  <a:lnTo>
                    <a:pt x="32" y="11"/>
                  </a:lnTo>
                  <a:lnTo>
                    <a:pt x="33" y="11"/>
                  </a:lnTo>
                  <a:close/>
                  <a:moveTo>
                    <a:pt x="32" y="10"/>
                  </a:moveTo>
                  <a:cubicBezTo>
                    <a:pt x="32" y="10"/>
                    <a:pt x="32" y="10"/>
                    <a:pt x="32" y="10"/>
                  </a:cubicBezTo>
                  <a:lnTo>
                    <a:pt x="33" y="11"/>
                  </a:lnTo>
                  <a:cubicBezTo>
                    <a:pt x="33" y="11"/>
                    <a:pt x="33" y="11"/>
                    <a:pt x="33" y="11"/>
                  </a:cubicBezTo>
                  <a:lnTo>
                    <a:pt x="32" y="10"/>
                  </a:lnTo>
                  <a:close/>
                  <a:moveTo>
                    <a:pt x="32" y="10"/>
                  </a:moveTo>
                  <a:cubicBezTo>
                    <a:pt x="32" y="10"/>
                    <a:pt x="33" y="10"/>
                    <a:pt x="33" y="10"/>
                  </a:cubicBezTo>
                  <a:lnTo>
                    <a:pt x="34" y="10"/>
                  </a:lnTo>
                  <a:cubicBezTo>
                    <a:pt x="34" y="10"/>
                    <a:pt x="34" y="11"/>
                    <a:pt x="33" y="11"/>
                  </a:cubicBezTo>
                  <a:lnTo>
                    <a:pt x="32" y="10"/>
                  </a:lnTo>
                  <a:close/>
                  <a:moveTo>
                    <a:pt x="33" y="10"/>
                  </a:moveTo>
                  <a:cubicBezTo>
                    <a:pt x="33" y="9"/>
                    <a:pt x="33" y="8"/>
                    <a:pt x="33" y="7"/>
                  </a:cubicBezTo>
                  <a:lnTo>
                    <a:pt x="34" y="7"/>
                  </a:lnTo>
                  <a:cubicBezTo>
                    <a:pt x="35" y="8"/>
                    <a:pt x="34" y="9"/>
                    <a:pt x="34" y="10"/>
                  </a:cubicBezTo>
                  <a:lnTo>
                    <a:pt x="33" y="10"/>
                  </a:lnTo>
                  <a:close/>
                  <a:moveTo>
                    <a:pt x="33" y="7"/>
                  </a:moveTo>
                  <a:lnTo>
                    <a:pt x="33" y="7"/>
                  </a:lnTo>
                  <a:lnTo>
                    <a:pt x="34" y="7"/>
                  </a:lnTo>
                  <a:lnTo>
                    <a:pt x="33" y="7"/>
                  </a:lnTo>
                  <a:close/>
                  <a:moveTo>
                    <a:pt x="33" y="7"/>
                  </a:moveTo>
                  <a:cubicBezTo>
                    <a:pt x="33" y="7"/>
                    <a:pt x="33" y="7"/>
                    <a:pt x="33" y="7"/>
                  </a:cubicBezTo>
                  <a:lnTo>
                    <a:pt x="34" y="6"/>
                  </a:lnTo>
                  <a:cubicBezTo>
                    <a:pt x="34" y="6"/>
                    <a:pt x="34" y="7"/>
                    <a:pt x="34" y="7"/>
                  </a:cubicBezTo>
                  <a:lnTo>
                    <a:pt x="33" y="7"/>
                  </a:lnTo>
                  <a:close/>
                  <a:moveTo>
                    <a:pt x="34" y="6"/>
                  </a:moveTo>
                  <a:lnTo>
                    <a:pt x="34" y="6"/>
                  </a:lnTo>
                  <a:lnTo>
                    <a:pt x="34" y="6"/>
                  </a:lnTo>
                  <a:close/>
                  <a:moveTo>
                    <a:pt x="33" y="7"/>
                  </a:moveTo>
                  <a:cubicBezTo>
                    <a:pt x="33" y="6"/>
                    <a:pt x="33" y="6"/>
                    <a:pt x="33" y="6"/>
                  </a:cubicBezTo>
                  <a:lnTo>
                    <a:pt x="34" y="5"/>
                  </a:lnTo>
                  <a:cubicBezTo>
                    <a:pt x="34" y="6"/>
                    <a:pt x="34" y="6"/>
                    <a:pt x="34" y="6"/>
                  </a:cubicBezTo>
                  <a:lnTo>
                    <a:pt x="33" y="7"/>
                  </a:lnTo>
                  <a:close/>
                  <a:moveTo>
                    <a:pt x="33" y="6"/>
                  </a:moveTo>
                  <a:cubicBezTo>
                    <a:pt x="33" y="6"/>
                    <a:pt x="33" y="5"/>
                    <a:pt x="32" y="5"/>
                  </a:cubicBezTo>
                  <a:lnTo>
                    <a:pt x="33" y="4"/>
                  </a:lnTo>
                  <a:cubicBezTo>
                    <a:pt x="34" y="5"/>
                    <a:pt x="34" y="5"/>
                    <a:pt x="34" y="5"/>
                  </a:cubicBezTo>
                  <a:lnTo>
                    <a:pt x="33" y="6"/>
                  </a:lnTo>
                  <a:close/>
                  <a:moveTo>
                    <a:pt x="32" y="5"/>
                  </a:moveTo>
                  <a:cubicBezTo>
                    <a:pt x="32" y="4"/>
                    <a:pt x="30" y="4"/>
                    <a:pt x="29" y="4"/>
                  </a:cubicBezTo>
                  <a:lnTo>
                    <a:pt x="29" y="3"/>
                  </a:lnTo>
                  <a:cubicBezTo>
                    <a:pt x="31" y="3"/>
                    <a:pt x="32" y="3"/>
                    <a:pt x="33" y="4"/>
                  </a:cubicBezTo>
                  <a:lnTo>
                    <a:pt x="32" y="5"/>
                  </a:lnTo>
                  <a:close/>
                  <a:moveTo>
                    <a:pt x="29" y="3"/>
                  </a:moveTo>
                  <a:lnTo>
                    <a:pt x="29" y="3"/>
                  </a:lnTo>
                  <a:lnTo>
                    <a:pt x="2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2" name="Freeform 84">
              <a:extLst>
                <a:ext uri="{FF2B5EF4-FFF2-40B4-BE49-F238E27FC236}">
                  <a16:creationId xmlns:a16="http://schemas.microsoft.com/office/drawing/2014/main" id="{79DA7DFF-DAF3-C987-FAD8-E2A03D536326}"/>
                </a:ext>
              </a:extLst>
            </p:cNvPr>
            <p:cNvSpPr>
              <a:spLocks noEditPoints="1"/>
            </p:cNvSpPr>
            <p:nvPr/>
          </p:nvSpPr>
          <p:spPr bwMode="auto">
            <a:xfrm>
              <a:off x="2523" y="1341"/>
              <a:ext cx="139" cy="117"/>
            </a:xfrm>
            <a:custGeom>
              <a:avLst/>
              <a:gdLst>
                <a:gd name="T0" fmla="*/ 20 w 25"/>
                <a:gd name="T1" fmla="*/ 4 h 21"/>
                <a:gd name="T2" fmla="*/ 21 w 25"/>
                <a:gd name="T3" fmla="*/ 3 h 21"/>
                <a:gd name="T4" fmla="*/ 21 w 25"/>
                <a:gd name="T5" fmla="*/ 3 h 21"/>
                <a:gd name="T6" fmla="*/ 20 w 25"/>
                <a:gd name="T7" fmla="*/ 4 h 21"/>
                <a:gd name="T8" fmla="*/ 20 w 25"/>
                <a:gd name="T9" fmla="*/ 4 h 21"/>
                <a:gd name="T10" fmla="*/ 10 w 25"/>
                <a:gd name="T11" fmla="*/ 1 h 21"/>
                <a:gd name="T12" fmla="*/ 20 w 25"/>
                <a:gd name="T13" fmla="*/ 4 h 21"/>
                <a:gd name="T14" fmla="*/ 2 w 25"/>
                <a:gd name="T15" fmla="*/ 7 h 21"/>
                <a:gd name="T16" fmla="*/ 10 w 25"/>
                <a:gd name="T17" fmla="*/ 1 h 21"/>
                <a:gd name="T18" fmla="*/ 1 w 25"/>
                <a:gd name="T19" fmla="*/ 6 h 21"/>
                <a:gd name="T20" fmla="*/ 2 w 25"/>
                <a:gd name="T21" fmla="*/ 6 h 21"/>
                <a:gd name="T22" fmla="*/ 2 w 25"/>
                <a:gd name="T23" fmla="*/ 7 h 21"/>
                <a:gd name="T24" fmla="*/ 1 w 25"/>
                <a:gd name="T25" fmla="*/ 6 h 21"/>
                <a:gd name="T26" fmla="*/ 2 w 25"/>
                <a:gd name="T27" fmla="*/ 7 h 21"/>
                <a:gd name="T28" fmla="*/ 2 w 25"/>
                <a:gd name="T29" fmla="*/ 7 h 21"/>
                <a:gd name="T30" fmla="*/ 2 w 25"/>
                <a:gd name="T31" fmla="*/ 7 h 21"/>
                <a:gd name="T32" fmla="*/ 2 w 25"/>
                <a:gd name="T33" fmla="*/ 7 h 21"/>
                <a:gd name="T34" fmla="*/ 1 w 25"/>
                <a:gd name="T35" fmla="*/ 6 h 21"/>
                <a:gd name="T36" fmla="*/ 1 w 25"/>
                <a:gd name="T37" fmla="*/ 6 h 21"/>
                <a:gd name="T38" fmla="*/ 1 w 25"/>
                <a:gd name="T39" fmla="*/ 7 h 21"/>
                <a:gd name="T40" fmla="*/ 2 w 25"/>
                <a:gd name="T41" fmla="*/ 7 h 21"/>
                <a:gd name="T42" fmla="*/ 0 w 25"/>
                <a:gd name="T43" fmla="*/ 7 h 21"/>
                <a:gd name="T44" fmla="*/ 2 w 25"/>
                <a:gd name="T45" fmla="*/ 7 h 21"/>
                <a:gd name="T46" fmla="*/ 1 w 25"/>
                <a:gd name="T47" fmla="*/ 9 h 21"/>
                <a:gd name="T48" fmla="*/ 0 w 25"/>
                <a:gd name="T49" fmla="*/ 7 h 21"/>
                <a:gd name="T50" fmla="*/ 1 w 25"/>
                <a:gd name="T51" fmla="*/ 9 h 21"/>
                <a:gd name="T52" fmla="*/ 3 w 25"/>
                <a:gd name="T53" fmla="*/ 18 h 21"/>
                <a:gd name="T54" fmla="*/ 1 w 25"/>
                <a:gd name="T55" fmla="*/ 9 h 21"/>
                <a:gd name="T56" fmla="*/ 4 w 25"/>
                <a:gd name="T57" fmla="*/ 17 h 21"/>
                <a:gd name="T58" fmla="*/ 4 w 25"/>
                <a:gd name="T59" fmla="*/ 17 h 21"/>
                <a:gd name="T60" fmla="*/ 4 w 25"/>
                <a:gd name="T61" fmla="*/ 19 h 21"/>
                <a:gd name="T62" fmla="*/ 4 w 25"/>
                <a:gd name="T63" fmla="*/ 17 h 21"/>
                <a:gd name="T64" fmla="*/ 9 w 25"/>
                <a:gd name="T65" fmla="*/ 19 h 21"/>
                <a:gd name="T66" fmla="*/ 4 w 25"/>
                <a:gd name="T67" fmla="*/ 19 h 21"/>
                <a:gd name="T68" fmla="*/ 9 w 25"/>
                <a:gd name="T69" fmla="*/ 19 h 21"/>
                <a:gd name="T70" fmla="*/ 14 w 25"/>
                <a:gd name="T71" fmla="*/ 20 h 21"/>
                <a:gd name="T72" fmla="*/ 9 w 25"/>
                <a:gd name="T73" fmla="*/ 19 h 21"/>
                <a:gd name="T74" fmla="*/ 13 w 25"/>
                <a:gd name="T75" fmla="*/ 18 h 21"/>
                <a:gd name="T76" fmla="*/ 14 w 25"/>
                <a:gd name="T77" fmla="*/ 20 h 21"/>
                <a:gd name="T78" fmla="*/ 14 w 25"/>
                <a:gd name="T79" fmla="*/ 19 h 21"/>
                <a:gd name="T80" fmla="*/ 14 w 25"/>
                <a:gd name="T81" fmla="*/ 18 h 21"/>
                <a:gd name="T82" fmla="*/ 13 w 25"/>
                <a:gd name="T83" fmla="*/ 18 h 21"/>
                <a:gd name="T84" fmla="*/ 19 w 25"/>
                <a:gd name="T85" fmla="*/ 16 h 21"/>
                <a:gd name="T86" fmla="*/ 13 w 25"/>
                <a:gd name="T87" fmla="*/ 18 h 21"/>
                <a:gd name="T88" fmla="*/ 18 w 25"/>
                <a:gd name="T89" fmla="*/ 14 h 21"/>
                <a:gd name="T90" fmla="*/ 18 w 25"/>
                <a:gd name="T91" fmla="*/ 14 h 21"/>
                <a:gd name="T92" fmla="*/ 23 w 25"/>
                <a:gd name="T93" fmla="*/ 11 h 21"/>
                <a:gd name="T94" fmla="*/ 19 w 25"/>
                <a:gd name="T95" fmla="*/ 16 h 21"/>
                <a:gd name="T96" fmla="*/ 23 w 25"/>
                <a:gd name="T97" fmla="*/ 11 h 21"/>
                <a:gd name="T98" fmla="*/ 23 w 25"/>
                <a:gd name="T99" fmla="*/ 11 h 21"/>
                <a:gd name="T100" fmla="*/ 23 w 25"/>
                <a:gd name="T101" fmla="*/ 11 h 21"/>
                <a:gd name="T102" fmla="*/ 24 w 25"/>
                <a:gd name="T103" fmla="*/ 12 h 21"/>
                <a:gd name="T104" fmla="*/ 23 w 25"/>
                <a:gd name="T105" fmla="*/ 11 h 21"/>
                <a:gd name="T106" fmla="*/ 24 w 25"/>
                <a:gd name="T107" fmla="*/ 8 h 21"/>
                <a:gd name="T108" fmla="*/ 23 w 25"/>
                <a:gd name="T109" fmla="*/ 11 h 21"/>
                <a:gd name="T110" fmla="*/ 21 w 25"/>
                <a:gd name="T111" fmla="*/ 5 h 21"/>
                <a:gd name="T112" fmla="*/ 24 w 25"/>
                <a:gd name="T113" fmla="*/ 8 h 21"/>
                <a:gd name="T114" fmla="*/ 21 w 25"/>
                <a:gd name="T115" fmla="*/ 5 h 21"/>
                <a:gd name="T116" fmla="*/ 21 w 25"/>
                <a:gd name="T117" fmla="*/ 3 h 21"/>
                <a:gd name="T118" fmla="*/ 21 w 25"/>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 h="21">
                  <a:moveTo>
                    <a:pt x="20" y="4"/>
                  </a:moveTo>
                  <a:lnTo>
                    <a:pt x="20" y="4"/>
                  </a:lnTo>
                  <a:lnTo>
                    <a:pt x="21" y="3"/>
                  </a:lnTo>
                  <a:lnTo>
                    <a:pt x="21" y="3"/>
                  </a:lnTo>
                  <a:lnTo>
                    <a:pt x="20" y="4"/>
                  </a:lnTo>
                  <a:close/>
                  <a:moveTo>
                    <a:pt x="21" y="3"/>
                  </a:moveTo>
                  <a:lnTo>
                    <a:pt x="21" y="3"/>
                  </a:lnTo>
                  <a:lnTo>
                    <a:pt x="20" y="4"/>
                  </a:lnTo>
                  <a:lnTo>
                    <a:pt x="21" y="3"/>
                  </a:lnTo>
                  <a:close/>
                  <a:moveTo>
                    <a:pt x="20" y="4"/>
                  </a:moveTo>
                  <a:cubicBezTo>
                    <a:pt x="17" y="1"/>
                    <a:pt x="14" y="1"/>
                    <a:pt x="11" y="2"/>
                  </a:cubicBezTo>
                  <a:lnTo>
                    <a:pt x="10" y="1"/>
                  </a:lnTo>
                  <a:cubicBezTo>
                    <a:pt x="14" y="0"/>
                    <a:pt x="18" y="0"/>
                    <a:pt x="21" y="3"/>
                  </a:cubicBezTo>
                  <a:lnTo>
                    <a:pt x="20" y="4"/>
                  </a:lnTo>
                  <a:close/>
                  <a:moveTo>
                    <a:pt x="11" y="2"/>
                  </a:moveTo>
                  <a:cubicBezTo>
                    <a:pt x="7" y="3"/>
                    <a:pt x="4" y="5"/>
                    <a:pt x="2" y="7"/>
                  </a:cubicBezTo>
                  <a:lnTo>
                    <a:pt x="1" y="6"/>
                  </a:lnTo>
                  <a:cubicBezTo>
                    <a:pt x="3" y="4"/>
                    <a:pt x="7" y="2"/>
                    <a:pt x="10" y="1"/>
                  </a:cubicBezTo>
                  <a:lnTo>
                    <a:pt x="11" y="2"/>
                  </a:lnTo>
                  <a:close/>
                  <a:moveTo>
                    <a:pt x="1" y="6"/>
                  </a:moveTo>
                  <a:lnTo>
                    <a:pt x="1" y="6"/>
                  </a:lnTo>
                  <a:lnTo>
                    <a:pt x="2" y="6"/>
                  </a:lnTo>
                  <a:lnTo>
                    <a:pt x="1" y="6"/>
                  </a:lnTo>
                  <a:close/>
                  <a:moveTo>
                    <a:pt x="2" y="7"/>
                  </a:moveTo>
                  <a:lnTo>
                    <a:pt x="2" y="7"/>
                  </a:lnTo>
                  <a:lnTo>
                    <a:pt x="1" y="6"/>
                  </a:lnTo>
                  <a:lnTo>
                    <a:pt x="1" y="6"/>
                  </a:lnTo>
                  <a:lnTo>
                    <a:pt x="2" y="7"/>
                  </a:lnTo>
                  <a:close/>
                  <a:moveTo>
                    <a:pt x="2" y="7"/>
                  </a:moveTo>
                  <a:lnTo>
                    <a:pt x="2" y="7"/>
                  </a:lnTo>
                  <a:lnTo>
                    <a:pt x="1" y="7"/>
                  </a:lnTo>
                  <a:lnTo>
                    <a:pt x="2" y="7"/>
                  </a:lnTo>
                  <a:close/>
                  <a:moveTo>
                    <a:pt x="2" y="7"/>
                  </a:moveTo>
                  <a:lnTo>
                    <a:pt x="2" y="7"/>
                  </a:lnTo>
                  <a:lnTo>
                    <a:pt x="1" y="6"/>
                  </a:lnTo>
                  <a:lnTo>
                    <a:pt x="1" y="6"/>
                  </a:lnTo>
                  <a:lnTo>
                    <a:pt x="2" y="7"/>
                  </a:lnTo>
                  <a:close/>
                  <a:moveTo>
                    <a:pt x="1" y="6"/>
                  </a:moveTo>
                  <a:lnTo>
                    <a:pt x="1" y="6"/>
                  </a:lnTo>
                  <a:lnTo>
                    <a:pt x="1" y="7"/>
                  </a:lnTo>
                  <a:lnTo>
                    <a:pt x="1" y="6"/>
                  </a:lnTo>
                  <a:close/>
                  <a:moveTo>
                    <a:pt x="2" y="7"/>
                  </a:moveTo>
                  <a:cubicBezTo>
                    <a:pt x="2" y="7"/>
                    <a:pt x="1" y="8"/>
                    <a:pt x="1" y="8"/>
                  </a:cubicBezTo>
                  <a:lnTo>
                    <a:pt x="0" y="7"/>
                  </a:lnTo>
                  <a:cubicBezTo>
                    <a:pt x="0" y="7"/>
                    <a:pt x="1" y="6"/>
                    <a:pt x="1" y="6"/>
                  </a:cubicBezTo>
                  <a:lnTo>
                    <a:pt x="2" y="7"/>
                  </a:lnTo>
                  <a:close/>
                  <a:moveTo>
                    <a:pt x="1" y="8"/>
                  </a:moveTo>
                  <a:cubicBezTo>
                    <a:pt x="1" y="8"/>
                    <a:pt x="1" y="9"/>
                    <a:pt x="1" y="9"/>
                  </a:cubicBezTo>
                  <a:lnTo>
                    <a:pt x="0" y="9"/>
                  </a:lnTo>
                  <a:cubicBezTo>
                    <a:pt x="0" y="8"/>
                    <a:pt x="0" y="8"/>
                    <a:pt x="0" y="7"/>
                  </a:cubicBezTo>
                  <a:lnTo>
                    <a:pt x="1" y="8"/>
                  </a:lnTo>
                  <a:close/>
                  <a:moveTo>
                    <a:pt x="1" y="9"/>
                  </a:moveTo>
                  <a:cubicBezTo>
                    <a:pt x="1" y="11"/>
                    <a:pt x="3" y="15"/>
                    <a:pt x="4" y="17"/>
                  </a:cubicBezTo>
                  <a:lnTo>
                    <a:pt x="3" y="18"/>
                  </a:lnTo>
                  <a:cubicBezTo>
                    <a:pt x="1" y="15"/>
                    <a:pt x="0" y="12"/>
                    <a:pt x="0" y="9"/>
                  </a:cubicBezTo>
                  <a:lnTo>
                    <a:pt x="1" y="9"/>
                  </a:lnTo>
                  <a:close/>
                  <a:moveTo>
                    <a:pt x="4" y="17"/>
                  </a:moveTo>
                  <a:lnTo>
                    <a:pt x="4" y="17"/>
                  </a:lnTo>
                  <a:lnTo>
                    <a:pt x="4" y="17"/>
                  </a:lnTo>
                  <a:close/>
                  <a:moveTo>
                    <a:pt x="4" y="17"/>
                  </a:moveTo>
                  <a:cubicBezTo>
                    <a:pt x="4" y="17"/>
                    <a:pt x="4" y="18"/>
                    <a:pt x="5" y="18"/>
                  </a:cubicBezTo>
                  <a:lnTo>
                    <a:pt x="4" y="19"/>
                  </a:lnTo>
                  <a:cubicBezTo>
                    <a:pt x="3" y="18"/>
                    <a:pt x="3" y="18"/>
                    <a:pt x="3" y="18"/>
                  </a:cubicBezTo>
                  <a:lnTo>
                    <a:pt x="4" y="17"/>
                  </a:lnTo>
                  <a:close/>
                  <a:moveTo>
                    <a:pt x="5" y="18"/>
                  </a:moveTo>
                  <a:cubicBezTo>
                    <a:pt x="6" y="19"/>
                    <a:pt x="7" y="19"/>
                    <a:pt x="9" y="19"/>
                  </a:cubicBezTo>
                  <a:lnTo>
                    <a:pt x="8" y="21"/>
                  </a:lnTo>
                  <a:cubicBezTo>
                    <a:pt x="7" y="21"/>
                    <a:pt x="5" y="20"/>
                    <a:pt x="4" y="19"/>
                  </a:cubicBezTo>
                  <a:lnTo>
                    <a:pt x="5" y="18"/>
                  </a:lnTo>
                  <a:close/>
                  <a:moveTo>
                    <a:pt x="9" y="19"/>
                  </a:moveTo>
                  <a:cubicBezTo>
                    <a:pt x="10" y="20"/>
                    <a:pt x="12" y="19"/>
                    <a:pt x="13" y="19"/>
                  </a:cubicBezTo>
                  <a:lnTo>
                    <a:pt x="14" y="20"/>
                  </a:lnTo>
                  <a:cubicBezTo>
                    <a:pt x="12" y="21"/>
                    <a:pt x="10" y="21"/>
                    <a:pt x="8" y="21"/>
                  </a:cubicBezTo>
                  <a:lnTo>
                    <a:pt x="9" y="19"/>
                  </a:lnTo>
                  <a:close/>
                  <a:moveTo>
                    <a:pt x="13" y="19"/>
                  </a:moveTo>
                  <a:cubicBezTo>
                    <a:pt x="13" y="18"/>
                    <a:pt x="13" y="18"/>
                    <a:pt x="13" y="18"/>
                  </a:cubicBezTo>
                  <a:lnTo>
                    <a:pt x="14" y="19"/>
                  </a:lnTo>
                  <a:cubicBezTo>
                    <a:pt x="14" y="19"/>
                    <a:pt x="14" y="19"/>
                    <a:pt x="14" y="20"/>
                  </a:cubicBezTo>
                  <a:lnTo>
                    <a:pt x="13" y="19"/>
                  </a:lnTo>
                  <a:close/>
                  <a:moveTo>
                    <a:pt x="14" y="19"/>
                  </a:moveTo>
                  <a:lnTo>
                    <a:pt x="14" y="19"/>
                  </a:lnTo>
                  <a:lnTo>
                    <a:pt x="14" y="18"/>
                  </a:lnTo>
                  <a:lnTo>
                    <a:pt x="14" y="19"/>
                  </a:lnTo>
                  <a:close/>
                  <a:moveTo>
                    <a:pt x="13" y="18"/>
                  </a:moveTo>
                  <a:cubicBezTo>
                    <a:pt x="15" y="17"/>
                    <a:pt x="17" y="15"/>
                    <a:pt x="18" y="14"/>
                  </a:cubicBezTo>
                  <a:lnTo>
                    <a:pt x="19" y="16"/>
                  </a:lnTo>
                  <a:cubicBezTo>
                    <a:pt x="17" y="17"/>
                    <a:pt x="16" y="18"/>
                    <a:pt x="14" y="19"/>
                  </a:cubicBezTo>
                  <a:lnTo>
                    <a:pt x="13" y="18"/>
                  </a:lnTo>
                  <a:close/>
                  <a:moveTo>
                    <a:pt x="18" y="14"/>
                  </a:moveTo>
                  <a:lnTo>
                    <a:pt x="18" y="14"/>
                  </a:lnTo>
                  <a:lnTo>
                    <a:pt x="19" y="15"/>
                  </a:lnTo>
                  <a:lnTo>
                    <a:pt x="18" y="14"/>
                  </a:lnTo>
                  <a:close/>
                  <a:moveTo>
                    <a:pt x="18" y="14"/>
                  </a:moveTo>
                  <a:cubicBezTo>
                    <a:pt x="20" y="13"/>
                    <a:pt x="21" y="12"/>
                    <a:pt x="23" y="11"/>
                  </a:cubicBezTo>
                  <a:lnTo>
                    <a:pt x="24" y="12"/>
                  </a:lnTo>
                  <a:cubicBezTo>
                    <a:pt x="22" y="13"/>
                    <a:pt x="20" y="14"/>
                    <a:pt x="19" y="16"/>
                  </a:cubicBezTo>
                  <a:lnTo>
                    <a:pt x="18" y="14"/>
                  </a:lnTo>
                  <a:close/>
                  <a:moveTo>
                    <a:pt x="23" y="11"/>
                  </a:moveTo>
                  <a:lnTo>
                    <a:pt x="23" y="11"/>
                  </a:lnTo>
                  <a:lnTo>
                    <a:pt x="23" y="11"/>
                  </a:lnTo>
                  <a:close/>
                  <a:moveTo>
                    <a:pt x="23" y="11"/>
                  </a:moveTo>
                  <a:cubicBezTo>
                    <a:pt x="23" y="11"/>
                    <a:pt x="23" y="11"/>
                    <a:pt x="23" y="11"/>
                  </a:cubicBezTo>
                  <a:lnTo>
                    <a:pt x="24" y="12"/>
                  </a:lnTo>
                  <a:cubicBezTo>
                    <a:pt x="24" y="12"/>
                    <a:pt x="24" y="12"/>
                    <a:pt x="24" y="12"/>
                  </a:cubicBezTo>
                  <a:lnTo>
                    <a:pt x="23" y="11"/>
                  </a:lnTo>
                  <a:close/>
                  <a:moveTo>
                    <a:pt x="23" y="11"/>
                  </a:moveTo>
                  <a:cubicBezTo>
                    <a:pt x="23" y="10"/>
                    <a:pt x="23" y="9"/>
                    <a:pt x="23" y="8"/>
                  </a:cubicBezTo>
                  <a:lnTo>
                    <a:pt x="24" y="8"/>
                  </a:lnTo>
                  <a:cubicBezTo>
                    <a:pt x="24" y="9"/>
                    <a:pt x="25" y="11"/>
                    <a:pt x="24" y="12"/>
                  </a:cubicBezTo>
                  <a:lnTo>
                    <a:pt x="23" y="11"/>
                  </a:lnTo>
                  <a:close/>
                  <a:moveTo>
                    <a:pt x="23" y="8"/>
                  </a:moveTo>
                  <a:cubicBezTo>
                    <a:pt x="22" y="7"/>
                    <a:pt x="22" y="6"/>
                    <a:pt x="21" y="5"/>
                  </a:cubicBezTo>
                  <a:lnTo>
                    <a:pt x="22" y="4"/>
                  </a:lnTo>
                  <a:cubicBezTo>
                    <a:pt x="23" y="5"/>
                    <a:pt x="23" y="7"/>
                    <a:pt x="24" y="8"/>
                  </a:cubicBezTo>
                  <a:lnTo>
                    <a:pt x="23" y="8"/>
                  </a:lnTo>
                  <a:close/>
                  <a:moveTo>
                    <a:pt x="21" y="5"/>
                  </a:moveTo>
                  <a:cubicBezTo>
                    <a:pt x="20" y="5"/>
                    <a:pt x="20" y="5"/>
                    <a:pt x="20" y="4"/>
                  </a:cubicBezTo>
                  <a:lnTo>
                    <a:pt x="21" y="3"/>
                  </a:lnTo>
                  <a:cubicBezTo>
                    <a:pt x="21" y="3"/>
                    <a:pt x="21" y="4"/>
                    <a:pt x="22" y="4"/>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3" name="Freeform 85">
              <a:extLst>
                <a:ext uri="{FF2B5EF4-FFF2-40B4-BE49-F238E27FC236}">
                  <a16:creationId xmlns:a16="http://schemas.microsoft.com/office/drawing/2014/main" id="{48B92180-310F-5879-F69D-D213B221BE18}"/>
                </a:ext>
              </a:extLst>
            </p:cNvPr>
            <p:cNvSpPr>
              <a:spLocks/>
            </p:cNvSpPr>
            <p:nvPr/>
          </p:nvSpPr>
          <p:spPr bwMode="auto">
            <a:xfrm>
              <a:off x="2439" y="1374"/>
              <a:ext cx="100" cy="79"/>
            </a:xfrm>
            <a:custGeom>
              <a:avLst/>
              <a:gdLst>
                <a:gd name="T0" fmla="*/ 13 w 18"/>
                <a:gd name="T1" fmla="*/ 3 h 14"/>
                <a:gd name="T2" fmla="*/ 7 w 18"/>
                <a:gd name="T3" fmla="*/ 0 h 14"/>
                <a:gd name="T4" fmla="*/ 1 w 18"/>
                <a:gd name="T5" fmla="*/ 3 h 14"/>
                <a:gd name="T6" fmla="*/ 3 w 18"/>
                <a:gd name="T7" fmla="*/ 6 h 14"/>
                <a:gd name="T8" fmla="*/ 14 w 18"/>
                <a:gd name="T9" fmla="*/ 12 h 14"/>
                <a:gd name="T10" fmla="*/ 13 w 18"/>
                <a:gd name="T11" fmla="*/ 3 h 14"/>
              </a:gdLst>
              <a:ahLst/>
              <a:cxnLst>
                <a:cxn ang="0">
                  <a:pos x="T0" y="T1"/>
                </a:cxn>
                <a:cxn ang="0">
                  <a:pos x="T2" y="T3"/>
                </a:cxn>
                <a:cxn ang="0">
                  <a:pos x="T4" y="T5"/>
                </a:cxn>
                <a:cxn ang="0">
                  <a:pos x="T6" y="T7"/>
                </a:cxn>
                <a:cxn ang="0">
                  <a:pos x="T8" y="T9"/>
                </a:cxn>
                <a:cxn ang="0">
                  <a:pos x="T10" y="T11"/>
                </a:cxn>
              </a:cxnLst>
              <a:rect l="0" t="0" r="r" b="b"/>
              <a:pathLst>
                <a:path w="18" h="14">
                  <a:moveTo>
                    <a:pt x="13" y="3"/>
                  </a:moveTo>
                  <a:cubicBezTo>
                    <a:pt x="12" y="1"/>
                    <a:pt x="10" y="0"/>
                    <a:pt x="7" y="0"/>
                  </a:cubicBezTo>
                  <a:cubicBezTo>
                    <a:pt x="5" y="0"/>
                    <a:pt x="3" y="1"/>
                    <a:pt x="1" y="3"/>
                  </a:cubicBezTo>
                  <a:cubicBezTo>
                    <a:pt x="0" y="4"/>
                    <a:pt x="2" y="5"/>
                    <a:pt x="3" y="6"/>
                  </a:cubicBezTo>
                  <a:cubicBezTo>
                    <a:pt x="7" y="8"/>
                    <a:pt x="10" y="14"/>
                    <a:pt x="14" y="12"/>
                  </a:cubicBezTo>
                  <a:cubicBezTo>
                    <a:pt x="18" y="10"/>
                    <a:pt x="14" y="6"/>
                    <a:pt x="13"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4" name="Freeform 86">
              <a:extLst>
                <a:ext uri="{FF2B5EF4-FFF2-40B4-BE49-F238E27FC236}">
                  <a16:creationId xmlns:a16="http://schemas.microsoft.com/office/drawing/2014/main" id="{C193F8D2-5A5D-D8F5-7BBD-19ECB5150A66}"/>
                </a:ext>
              </a:extLst>
            </p:cNvPr>
            <p:cNvSpPr>
              <a:spLocks noEditPoints="1"/>
            </p:cNvSpPr>
            <p:nvPr/>
          </p:nvSpPr>
          <p:spPr bwMode="auto">
            <a:xfrm>
              <a:off x="2439" y="1369"/>
              <a:ext cx="95" cy="84"/>
            </a:xfrm>
            <a:custGeom>
              <a:avLst/>
              <a:gdLst>
                <a:gd name="T0" fmla="*/ 12 w 17"/>
                <a:gd name="T1" fmla="*/ 4 h 15"/>
                <a:gd name="T2" fmla="*/ 13 w 17"/>
                <a:gd name="T3" fmla="*/ 4 h 15"/>
                <a:gd name="T4" fmla="*/ 13 w 17"/>
                <a:gd name="T5" fmla="*/ 3 h 15"/>
                <a:gd name="T6" fmla="*/ 13 w 17"/>
                <a:gd name="T7" fmla="*/ 4 h 15"/>
                <a:gd name="T8" fmla="*/ 12 w 17"/>
                <a:gd name="T9" fmla="*/ 4 h 15"/>
                <a:gd name="T10" fmla="*/ 13 w 17"/>
                <a:gd name="T11" fmla="*/ 3 h 15"/>
                <a:gd name="T12" fmla="*/ 12 w 17"/>
                <a:gd name="T13" fmla="*/ 4 h 15"/>
                <a:gd name="T14" fmla="*/ 11 w 17"/>
                <a:gd name="T15" fmla="*/ 3 h 15"/>
                <a:gd name="T16" fmla="*/ 13 w 17"/>
                <a:gd name="T17" fmla="*/ 3 h 15"/>
                <a:gd name="T18" fmla="*/ 11 w 17"/>
                <a:gd name="T19" fmla="*/ 3 h 15"/>
                <a:gd name="T20" fmla="*/ 7 w 17"/>
                <a:gd name="T21" fmla="*/ 1 h 15"/>
                <a:gd name="T22" fmla="*/ 11 w 17"/>
                <a:gd name="T23" fmla="*/ 3 h 15"/>
                <a:gd name="T24" fmla="*/ 7 w 17"/>
                <a:gd name="T25" fmla="*/ 2 h 15"/>
                <a:gd name="T26" fmla="*/ 7 w 17"/>
                <a:gd name="T27" fmla="*/ 2 h 15"/>
                <a:gd name="T28" fmla="*/ 4 w 17"/>
                <a:gd name="T29" fmla="*/ 2 h 15"/>
                <a:gd name="T30" fmla="*/ 7 w 17"/>
                <a:gd name="T31" fmla="*/ 1 h 15"/>
                <a:gd name="T32" fmla="*/ 4 w 17"/>
                <a:gd name="T33" fmla="*/ 2 h 15"/>
                <a:gd name="T34" fmla="*/ 1 w 17"/>
                <a:gd name="T35" fmla="*/ 3 h 15"/>
                <a:gd name="T36" fmla="*/ 4 w 17"/>
                <a:gd name="T37" fmla="*/ 2 h 15"/>
                <a:gd name="T38" fmla="*/ 1 w 17"/>
                <a:gd name="T39" fmla="*/ 3 h 15"/>
                <a:gd name="T40" fmla="*/ 1 w 17"/>
                <a:gd name="T41" fmla="*/ 3 h 15"/>
                <a:gd name="T42" fmla="*/ 2 w 17"/>
                <a:gd name="T43" fmla="*/ 4 h 15"/>
                <a:gd name="T44" fmla="*/ 1 w 17"/>
                <a:gd name="T45" fmla="*/ 3 h 15"/>
                <a:gd name="T46" fmla="*/ 0 w 17"/>
                <a:gd name="T47" fmla="*/ 4 h 15"/>
                <a:gd name="T48" fmla="*/ 1 w 17"/>
                <a:gd name="T49" fmla="*/ 4 h 15"/>
                <a:gd name="T50" fmla="*/ 2 w 17"/>
                <a:gd name="T51" fmla="*/ 4 h 15"/>
                <a:gd name="T52" fmla="*/ 0 w 17"/>
                <a:gd name="T53" fmla="*/ 5 h 15"/>
                <a:gd name="T54" fmla="*/ 2 w 17"/>
                <a:gd name="T55" fmla="*/ 4 h 15"/>
                <a:gd name="T56" fmla="*/ 2 w 17"/>
                <a:gd name="T57" fmla="*/ 6 h 15"/>
                <a:gd name="T58" fmla="*/ 0 w 17"/>
                <a:gd name="T59" fmla="*/ 5 h 15"/>
                <a:gd name="T60" fmla="*/ 2 w 17"/>
                <a:gd name="T61" fmla="*/ 6 h 15"/>
                <a:gd name="T62" fmla="*/ 2 w 17"/>
                <a:gd name="T63" fmla="*/ 7 h 15"/>
                <a:gd name="T64" fmla="*/ 2 w 17"/>
                <a:gd name="T65" fmla="*/ 6 h 15"/>
                <a:gd name="T66" fmla="*/ 3 w 17"/>
                <a:gd name="T67" fmla="*/ 6 h 15"/>
                <a:gd name="T68" fmla="*/ 3 w 17"/>
                <a:gd name="T69" fmla="*/ 6 h 15"/>
                <a:gd name="T70" fmla="*/ 3 w 17"/>
                <a:gd name="T71" fmla="*/ 6 h 15"/>
                <a:gd name="T72" fmla="*/ 2 w 17"/>
                <a:gd name="T73" fmla="*/ 7 h 15"/>
                <a:gd name="T74" fmla="*/ 3 w 17"/>
                <a:gd name="T75" fmla="*/ 6 h 15"/>
                <a:gd name="T76" fmla="*/ 3 w 17"/>
                <a:gd name="T77" fmla="*/ 7 h 15"/>
                <a:gd name="T78" fmla="*/ 3 w 17"/>
                <a:gd name="T79" fmla="*/ 6 h 15"/>
                <a:gd name="T80" fmla="*/ 6 w 17"/>
                <a:gd name="T81" fmla="*/ 10 h 15"/>
                <a:gd name="T82" fmla="*/ 3 w 17"/>
                <a:gd name="T83" fmla="*/ 6 h 15"/>
                <a:gd name="T84" fmla="*/ 14 w 17"/>
                <a:gd name="T85" fmla="*/ 12 h 15"/>
                <a:gd name="T86" fmla="*/ 6 w 17"/>
                <a:gd name="T87" fmla="*/ 10 h 15"/>
                <a:gd name="T88" fmla="*/ 14 w 17"/>
                <a:gd name="T89" fmla="*/ 12 h 15"/>
                <a:gd name="T90" fmla="*/ 14 w 17"/>
                <a:gd name="T91" fmla="*/ 13 h 15"/>
                <a:gd name="T92" fmla="*/ 14 w 17"/>
                <a:gd name="T93" fmla="*/ 12 h 15"/>
                <a:gd name="T94" fmla="*/ 15 w 17"/>
                <a:gd name="T95" fmla="*/ 8 h 15"/>
                <a:gd name="T96" fmla="*/ 14 w 17"/>
                <a:gd name="T97" fmla="*/ 12 h 15"/>
                <a:gd name="T98" fmla="*/ 13 w 17"/>
                <a:gd name="T99" fmla="*/ 7 h 15"/>
                <a:gd name="T100" fmla="*/ 15 w 17"/>
                <a:gd name="T101" fmla="*/ 8 h 15"/>
                <a:gd name="T102" fmla="*/ 13 w 17"/>
                <a:gd name="T103" fmla="*/ 7 h 15"/>
                <a:gd name="T104" fmla="*/ 13 w 17"/>
                <a:gd name="T105" fmla="*/ 3 h 15"/>
                <a:gd name="T106" fmla="*/ 13 w 17"/>
                <a:gd name="T107" fmla="*/ 7 h 15"/>
                <a:gd name="T108" fmla="*/ 12 w 17"/>
                <a:gd name="T109" fmla="*/ 4 h 15"/>
                <a:gd name="T110" fmla="*/ 12 w 17"/>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5">
                  <a:moveTo>
                    <a:pt x="12" y="4"/>
                  </a:moveTo>
                  <a:lnTo>
                    <a:pt x="12" y="4"/>
                  </a:lnTo>
                  <a:lnTo>
                    <a:pt x="13" y="3"/>
                  </a:lnTo>
                  <a:lnTo>
                    <a:pt x="13" y="4"/>
                  </a:lnTo>
                  <a:lnTo>
                    <a:pt x="12" y="4"/>
                  </a:lnTo>
                  <a:close/>
                  <a:moveTo>
                    <a:pt x="13" y="3"/>
                  </a:moveTo>
                  <a:lnTo>
                    <a:pt x="13" y="3"/>
                  </a:lnTo>
                  <a:lnTo>
                    <a:pt x="13" y="4"/>
                  </a:lnTo>
                  <a:lnTo>
                    <a:pt x="13" y="3"/>
                  </a:lnTo>
                  <a:close/>
                  <a:moveTo>
                    <a:pt x="12" y="4"/>
                  </a:moveTo>
                  <a:cubicBezTo>
                    <a:pt x="12" y="4"/>
                    <a:pt x="12" y="4"/>
                    <a:pt x="12" y="4"/>
                  </a:cubicBezTo>
                  <a:lnTo>
                    <a:pt x="13" y="3"/>
                  </a:lnTo>
                  <a:cubicBezTo>
                    <a:pt x="13" y="3"/>
                    <a:pt x="13" y="3"/>
                    <a:pt x="13" y="3"/>
                  </a:cubicBezTo>
                  <a:lnTo>
                    <a:pt x="12" y="4"/>
                  </a:lnTo>
                  <a:close/>
                  <a:moveTo>
                    <a:pt x="12" y="4"/>
                  </a:moveTo>
                  <a:cubicBezTo>
                    <a:pt x="12" y="3"/>
                    <a:pt x="12" y="3"/>
                    <a:pt x="11" y="3"/>
                  </a:cubicBezTo>
                  <a:lnTo>
                    <a:pt x="12" y="2"/>
                  </a:lnTo>
                  <a:cubicBezTo>
                    <a:pt x="12" y="2"/>
                    <a:pt x="13" y="3"/>
                    <a:pt x="13" y="3"/>
                  </a:cubicBezTo>
                  <a:lnTo>
                    <a:pt x="12" y="4"/>
                  </a:lnTo>
                  <a:close/>
                  <a:moveTo>
                    <a:pt x="11" y="3"/>
                  </a:moveTo>
                  <a:cubicBezTo>
                    <a:pt x="10" y="3"/>
                    <a:pt x="9" y="2"/>
                    <a:pt x="7" y="2"/>
                  </a:cubicBezTo>
                  <a:lnTo>
                    <a:pt x="7" y="1"/>
                  </a:lnTo>
                  <a:cubicBezTo>
                    <a:pt x="9" y="1"/>
                    <a:pt x="11" y="1"/>
                    <a:pt x="12" y="2"/>
                  </a:cubicBezTo>
                  <a:lnTo>
                    <a:pt x="11" y="3"/>
                  </a:lnTo>
                  <a:close/>
                  <a:moveTo>
                    <a:pt x="7" y="2"/>
                  </a:moveTo>
                  <a:lnTo>
                    <a:pt x="7" y="2"/>
                  </a:lnTo>
                  <a:lnTo>
                    <a:pt x="7" y="1"/>
                  </a:lnTo>
                  <a:lnTo>
                    <a:pt x="7" y="2"/>
                  </a:lnTo>
                  <a:close/>
                  <a:moveTo>
                    <a:pt x="7" y="2"/>
                  </a:moveTo>
                  <a:cubicBezTo>
                    <a:pt x="6" y="2"/>
                    <a:pt x="5" y="2"/>
                    <a:pt x="4" y="2"/>
                  </a:cubicBezTo>
                  <a:lnTo>
                    <a:pt x="4" y="1"/>
                  </a:lnTo>
                  <a:cubicBezTo>
                    <a:pt x="5" y="1"/>
                    <a:pt x="6" y="0"/>
                    <a:pt x="7" y="1"/>
                  </a:cubicBezTo>
                  <a:lnTo>
                    <a:pt x="7" y="2"/>
                  </a:lnTo>
                  <a:close/>
                  <a:moveTo>
                    <a:pt x="4" y="2"/>
                  </a:moveTo>
                  <a:cubicBezTo>
                    <a:pt x="3" y="3"/>
                    <a:pt x="3" y="3"/>
                    <a:pt x="2" y="4"/>
                  </a:cubicBezTo>
                  <a:lnTo>
                    <a:pt x="1" y="3"/>
                  </a:lnTo>
                  <a:cubicBezTo>
                    <a:pt x="2" y="2"/>
                    <a:pt x="3" y="2"/>
                    <a:pt x="4" y="1"/>
                  </a:cubicBezTo>
                  <a:lnTo>
                    <a:pt x="4" y="2"/>
                  </a:lnTo>
                  <a:close/>
                  <a:moveTo>
                    <a:pt x="1" y="3"/>
                  </a:moveTo>
                  <a:lnTo>
                    <a:pt x="1" y="3"/>
                  </a:lnTo>
                  <a:lnTo>
                    <a:pt x="1" y="4"/>
                  </a:lnTo>
                  <a:lnTo>
                    <a:pt x="1" y="3"/>
                  </a:lnTo>
                  <a:close/>
                  <a:moveTo>
                    <a:pt x="2" y="4"/>
                  </a:moveTo>
                  <a:cubicBezTo>
                    <a:pt x="2" y="4"/>
                    <a:pt x="2" y="4"/>
                    <a:pt x="2" y="4"/>
                  </a:cubicBezTo>
                  <a:lnTo>
                    <a:pt x="1" y="4"/>
                  </a:lnTo>
                  <a:cubicBezTo>
                    <a:pt x="1" y="4"/>
                    <a:pt x="1" y="3"/>
                    <a:pt x="1" y="3"/>
                  </a:cubicBezTo>
                  <a:lnTo>
                    <a:pt x="2" y="4"/>
                  </a:lnTo>
                  <a:close/>
                  <a:moveTo>
                    <a:pt x="0" y="4"/>
                  </a:moveTo>
                  <a:lnTo>
                    <a:pt x="1" y="4"/>
                  </a:lnTo>
                  <a:lnTo>
                    <a:pt x="1" y="4"/>
                  </a:lnTo>
                  <a:lnTo>
                    <a:pt x="0" y="4"/>
                  </a:lnTo>
                  <a:close/>
                  <a:moveTo>
                    <a:pt x="2" y="4"/>
                  </a:moveTo>
                  <a:cubicBezTo>
                    <a:pt x="2" y="5"/>
                    <a:pt x="2" y="5"/>
                    <a:pt x="2" y="5"/>
                  </a:cubicBezTo>
                  <a:lnTo>
                    <a:pt x="0" y="5"/>
                  </a:lnTo>
                  <a:cubicBezTo>
                    <a:pt x="0" y="5"/>
                    <a:pt x="0" y="4"/>
                    <a:pt x="0" y="4"/>
                  </a:cubicBezTo>
                  <a:lnTo>
                    <a:pt x="2" y="4"/>
                  </a:lnTo>
                  <a:close/>
                  <a:moveTo>
                    <a:pt x="2" y="5"/>
                  </a:moveTo>
                  <a:cubicBezTo>
                    <a:pt x="2" y="5"/>
                    <a:pt x="2" y="5"/>
                    <a:pt x="2" y="6"/>
                  </a:cubicBezTo>
                  <a:lnTo>
                    <a:pt x="1" y="7"/>
                  </a:lnTo>
                  <a:cubicBezTo>
                    <a:pt x="1" y="6"/>
                    <a:pt x="1" y="6"/>
                    <a:pt x="0" y="5"/>
                  </a:cubicBezTo>
                  <a:lnTo>
                    <a:pt x="2" y="5"/>
                  </a:lnTo>
                  <a:close/>
                  <a:moveTo>
                    <a:pt x="2" y="6"/>
                  </a:moveTo>
                  <a:cubicBezTo>
                    <a:pt x="2" y="6"/>
                    <a:pt x="3" y="6"/>
                    <a:pt x="3" y="6"/>
                  </a:cubicBezTo>
                  <a:lnTo>
                    <a:pt x="2" y="7"/>
                  </a:lnTo>
                  <a:cubicBezTo>
                    <a:pt x="2" y="7"/>
                    <a:pt x="2" y="7"/>
                    <a:pt x="1" y="7"/>
                  </a:cubicBezTo>
                  <a:lnTo>
                    <a:pt x="2" y="6"/>
                  </a:lnTo>
                  <a:close/>
                  <a:moveTo>
                    <a:pt x="3" y="6"/>
                  </a:moveTo>
                  <a:lnTo>
                    <a:pt x="3" y="6"/>
                  </a:lnTo>
                  <a:lnTo>
                    <a:pt x="3" y="7"/>
                  </a:lnTo>
                  <a:lnTo>
                    <a:pt x="3" y="6"/>
                  </a:lnTo>
                  <a:close/>
                  <a:moveTo>
                    <a:pt x="3" y="6"/>
                  </a:moveTo>
                  <a:lnTo>
                    <a:pt x="3" y="6"/>
                  </a:lnTo>
                  <a:lnTo>
                    <a:pt x="2" y="7"/>
                  </a:lnTo>
                  <a:lnTo>
                    <a:pt x="2" y="7"/>
                  </a:lnTo>
                  <a:lnTo>
                    <a:pt x="3" y="6"/>
                  </a:lnTo>
                  <a:close/>
                  <a:moveTo>
                    <a:pt x="3" y="6"/>
                  </a:moveTo>
                  <a:lnTo>
                    <a:pt x="3" y="6"/>
                  </a:lnTo>
                  <a:lnTo>
                    <a:pt x="3" y="7"/>
                  </a:lnTo>
                  <a:lnTo>
                    <a:pt x="3" y="6"/>
                  </a:lnTo>
                  <a:close/>
                  <a:moveTo>
                    <a:pt x="3" y="6"/>
                  </a:moveTo>
                  <a:cubicBezTo>
                    <a:pt x="4" y="7"/>
                    <a:pt x="6" y="8"/>
                    <a:pt x="7" y="9"/>
                  </a:cubicBezTo>
                  <a:lnTo>
                    <a:pt x="6" y="10"/>
                  </a:lnTo>
                  <a:cubicBezTo>
                    <a:pt x="5" y="9"/>
                    <a:pt x="4" y="8"/>
                    <a:pt x="2" y="7"/>
                  </a:cubicBezTo>
                  <a:lnTo>
                    <a:pt x="3" y="6"/>
                  </a:lnTo>
                  <a:close/>
                  <a:moveTo>
                    <a:pt x="7" y="9"/>
                  </a:moveTo>
                  <a:cubicBezTo>
                    <a:pt x="9" y="11"/>
                    <a:pt x="12" y="13"/>
                    <a:pt x="14" y="12"/>
                  </a:cubicBezTo>
                  <a:lnTo>
                    <a:pt x="14" y="14"/>
                  </a:lnTo>
                  <a:cubicBezTo>
                    <a:pt x="11" y="15"/>
                    <a:pt x="9" y="13"/>
                    <a:pt x="6" y="10"/>
                  </a:cubicBezTo>
                  <a:lnTo>
                    <a:pt x="7" y="9"/>
                  </a:lnTo>
                  <a:close/>
                  <a:moveTo>
                    <a:pt x="14" y="12"/>
                  </a:moveTo>
                  <a:lnTo>
                    <a:pt x="14" y="12"/>
                  </a:lnTo>
                  <a:lnTo>
                    <a:pt x="14" y="13"/>
                  </a:lnTo>
                  <a:lnTo>
                    <a:pt x="14" y="12"/>
                  </a:lnTo>
                  <a:close/>
                  <a:moveTo>
                    <a:pt x="14" y="12"/>
                  </a:moveTo>
                  <a:cubicBezTo>
                    <a:pt x="15" y="12"/>
                    <a:pt x="15" y="10"/>
                    <a:pt x="14" y="9"/>
                  </a:cubicBezTo>
                  <a:lnTo>
                    <a:pt x="15" y="8"/>
                  </a:lnTo>
                  <a:cubicBezTo>
                    <a:pt x="16" y="10"/>
                    <a:pt x="17" y="12"/>
                    <a:pt x="14" y="14"/>
                  </a:cubicBezTo>
                  <a:lnTo>
                    <a:pt x="14" y="12"/>
                  </a:lnTo>
                  <a:close/>
                  <a:moveTo>
                    <a:pt x="14" y="9"/>
                  </a:moveTo>
                  <a:cubicBezTo>
                    <a:pt x="14" y="8"/>
                    <a:pt x="14" y="8"/>
                    <a:pt x="13" y="7"/>
                  </a:cubicBezTo>
                  <a:lnTo>
                    <a:pt x="15" y="6"/>
                  </a:lnTo>
                  <a:cubicBezTo>
                    <a:pt x="15" y="7"/>
                    <a:pt x="15" y="7"/>
                    <a:pt x="15" y="8"/>
                  </a:cubicBezTo>
                  <a:lnTo>
                    <a:pt x="14" y="9"/>
                  </a:lnTo>
                  <a:close/>
                  <a:moveTo>
                    <a:pt x="13" y="7"/>
                  </a:moveTo>
                  <a:cubicBezTo>
                    <a:pt x="13" y="6"/>
                    <a:pt x="12" y="5"/>
                    <a:pt x="12" y="4"/>
                  </a:cubicBezTo>
                  <a:lnTo>
                    <a:pt x="13" y="3"/>
                  </a:lnTo>
                  <a:cubicBezTo>
                    <a:pt x="13" y="4"/>
                    <a:pt x="14" y="5"/>
                    <a:pt x="15" y="6"/>
                  </a:cubicBezTo>
                  <a:lnTo>
                    <a:pt x="13" y="7"/>
                  </a:lnTo>
                  <a:close/>
                  <a:moveTo>
                    <a:pt x="12" y="4"/>
                  </a:moveTo>
                  <a:lnTo>
                    <a:pt x="12" y="4"/>
                  </a:lnTo>
                  <a:lnTo>
                    <a:pt x="13" y="4"/>
                  </a:lnTo>
                  <a:lnTo>
                    <a:pt x="1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5" name="Freeform 87">
              <a:extLst>
                <a:ext uri="{FF2B5EF4-FFF2-40B4-BE49-F238E27FC236}">
                  <a16:creationId xmlns:a16="http://schemas.microsoft.com/office/drawing/2014/main" id="{3D6C6510-87ED-371A-189C-EAB463A35CEA}"/>
                </a:ext>
              </a:extLst>
            </p:cNvPr>
            <p:cNvSpPr>
              <a:spLocks noEditPoints="1"/>
            </p:cNvSpPr>
            <p:nvPr/>
          </p:nvSpPr>
          <p:spPr bwMode="auto">
            <a:xfrm>
              <a:off x="2377" y="1414"/>
              <a:ext cx="151" cy="95"/>
            </a:xfrm>
            <a:custGeom>
              <a:avLst/>
              <a:gdLst>
                <a:gd name="T0" fmla="*/ 18 w 27"/>
                <a:gd name="T1" fmla="*/ 5 h 17"/>
                <a:gd name="T2" fmla="*/ 24 w 27"/>
                <a:gd name="T3" fmla="*/ 8 h 17"/>
                <a:gd name="T4" fmla="*/ 18 w 27"/>
                <a:gd name="T5" fmla="*/ 5 h 17"/>
                <a:gd name="T6" fmla="*/ 9 w 27"/>
                <a:gd name="T7" fmla="*/ 2 h 17"/>
                <a:gd name="T8" fmla="*/ 18 w 27"/>
                <a:gd name="T9" fmla="*/ 5 h 17"/>
                <a:gd name="T10" fmla="*/ 9 w 27"/>
                <a:gd name="T11" fmla="*/ 2 h 17"/>
                <a:gd name="T12" fmla="*/ 9 w 27"/>
                <a:gd name="T13" fmla="*/ 3 h 17"/>
                <a:gd name="T14" fmla="*/ 6 w 27"/>
                <a:gd name="T15" fmla="*/ 3 h 17"/>
                <a:gd name="T16" fmla="*/ 9 w 27"/>
                <a:gd name="T17" fmla="*/ 3 h 17"/>
                <a:gd name="T18" fmla="*/ 2 w 27"/>
                <a:gd name="T19" fmla="*/ 7 h 17"/>
                <a:gd name="T20" fmla="*/ 6 w 27"/>
                <a:gd name="T21" fmla="*/ 3 h 17"/>
                <a:gd name="T22" fmla="*/ 1 w 27"/>
                <a:gd name="T23" fmla="*/ 7 h 17"/>
                <a:gd name="T24" fmla="*/ 1 w 27"/>
                <a:gd name="T25" fmla="*/ 7 h 17"/>
                <a:gd name="T26" fmla="*/ 2 w 27"/>
                <a:gd name="T27" fmla="*/ 7 h 17"/>
                <a:gd name="T28" fmla="*/ 1 w 27"/>
                <a:gd name="T29" fmla="*/ 7 h 17"/>
                <a:gd name="T30" fmla="*/ 1 w 27"/>
                <a:gd name="T31" fmla="*/ 7 h 17"/>
                <a:gd name="T32" fmla="*/ 1 w 27"/>
                <a:gd name="T33" fmla="*/ 7 h 17"/>
                <a:gd name="T34" fmla="*/ 2 w 27"/>
                <a:gd name="T35" fmla="*/ 8 h 17"/>
                <a:gd name="T36" fmla="*/ 1 w 27"/>
                <a:gd name="T37" fmla="*/ 7 h 17"/>
                <a:gd name="T38" fmla="*/ 2 w 27"/>
                <a:gd name="T39" fmla="*/ 8 h 17"/>
                <a:gd name="T40" fmla="*/ 0 w 27"/>
                <a:gd name="T41" fmla="*/ 8 h 17"/>
                <a:gd name="T42" fmla="*/ 2 w 27"/>
                <a:gd name="T43" fmla="*/ 8 h 17"/>
                <a:gd name="T44" fmla="*/ 3 w 27"/>
                <a:gd name="T45" fmla="*/ 10 h 17"/>
                <a:gd name="T46" fmla="*/ 0 w 27"/>
                <a:gd name="T47" fmla="*/ 8 h 17"/>
                <a:gd name="T48" fmla="*/ 3 w 27"/>
                <a:gd name="T49" fmla="*/ 10 h 17"/>
                <a:gd name="T50" fmla="*/ 2 w 27"/>
                <a:gd name="T51" fmla="*/ 10 h 17"/>
                <a:gd name="T52" fmla="*/ 3 w 27"/>
                <a:gd name="T53" fmla="*/ 10 h 17"/>
                <a:gd name="T54" fmla="*/ 3 w 27"/>
                <a:gd name="T55" fmla="*/ 12 h 17"/>
                <a:gd name="T56" fmla="*/ 3 w 27"/>
                <a:gd name="T57" fmla="*/ 10 h 17"/>
                <a:gd name="T58" fmla="*/ 5 w 27"/>
                <a:gd name="T59" fmla="*/ 12 h 17"/>
                <a:gd name="T60" fmla="*/ 3 w 27"/>
                <a:gd name="T61" fmla="*/ 12 h 17"/>
                <a:gd name="T62" fmla="*/ 5 w 27"/>
                <a:gd name="T63" fmla="*/ 12 h 17"/>
                <a:gd name="T64" fmla="*/ 15 w 27"/>
                <a:gd name="T65" fmla="*/ 17 h 17"/>
                <a:gd name="T66" fmla="*/ 5 w 27"/>
                <a:gd name="T67" fmla="*/ 12 h 17"/>
                <a:gd name="T68" fmla="*/ 15 w 27"/>
                <a:gd name="T69" fmla="*/ 17 h 17"/>
                <a:gd name="T70" fmla="*/ 15 w 27"/>
                <a:gd name="T71" fmla="*/ 16 h 17"/>
                <a:gd name="T72" fmla="*/ 21 w 27"/>
                <a:gd name="T73" fmla="*/ 16 h 17"/>
                <a:gd name="T74" fmla="*/ 15 w 27"/>
                <a:gd name="T75" fmla="*/ 16 h 17"/>
                <a:gd name="T76" fmla="*/ 25 w 27"/>
                <a:gd name="T77" fmla="*/ 11 h 17"/>
                <a:gd name="T78" fmla="*/ 21 w 27"/>
                <a:gd name="T79" fmla="*/ 16 h 17"/>
                <a:gd name="T80" fmla="*/ 26 w 27"/>
                <a:gd name="T81" fmla="*/ 11 h 17"/>
                <a:gd name="T82" fmla="*/ 26 w 27"/>
                <a:gd name="T83" fmla="*/ 12 h 17"/>
                <a:gd name="T84" fmla="*/ 26 w 27"/>
                <a:gd name="T85" fmla="*/ 12 h 17"/>
                <a:gd name="T86" fmla="*/ 26 w 27"/>
                <a:gd name="T87" fmla="*/ 11 h 17"/>
                <a:gd name="T88" fmla="*/ 26 w 27"/>
                <a:gd name="T89" fmla="*/ 12 h 17"/>
                <a:gd name="T90" fmla="*/ 26 w 27"/>
                <a:gd name="T91" fmla="*/ 12 h 17"/>
                <a:gd name="T92" fmla="*/ 26 w 27"/>
                <a:gd name="T93" fmla="*/ 12 h 17"/>
                <a:gd name="T94" fmla="*/ 25 w 27"/>
                <a:gd name="T95" fmla="*/ 12 h 17"/>
                <a:gd name="T96" fmla="*/ 26 w 27"/>
                <a:gd name="T97" fmla="*/ 11 h 17"/>
                <a:gd name="T98" fmla="*/ 25 w 27"/>
                <a:gd name="T99" fmla="*/ 12 h 17"/>
                <a:gd name="T100" fmla="*/ 25 w 27"/>
                <a:gd name="T101" fmla="*/ 11 h 17"/>
                <a:gd name="T102" fmla="*/ 25 w 27"/>
                <a:gd name="T103" fmla="*/ 12 h 17"/>
                <a:gd name="T104" fmla="*/ 26 w 27"/>
                <a:gd name="T105" fmla="*/ 10 h 17"/>
                <a:gd name="T106" fmla="*/ 25 w 27"/>
                <a:gd name="T107" fmla="*/ 12 h 17"/>
                <a:gd name="T108" fmla="*/ 24 w 27"/>
                <a:gd name="T109" fmla="*/ 9 h 17"/>
                <a:gd name="T110" fmla="*/ 26 w 27"/>
                <a:gd name="T11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17">
                  <a:moveTo>
                    <a:pt x="24" y="9"/>
                  </a:moveTo>
                  <a:cubicBezTo>
                    <a:pt x="22" y="9"/>
                    <a:pt x="20" y="7"/>
                    <a:pt x="18" y="5"/>
                  </a:cubicBezTo>
                  <a:lnTo>
                    <a:pt x="19" y="4"/>
                  </a:lnTo>
                  <a:cubicBezTo>
                    <a:pt x="21" y="6"/>
                    <a:pt x="22" y="7"/>
                    <a:pt x="24" y="8"/>
                  </a:cubicBezTo>
                  <a:lnTo>
                    <a:pt x="24" y="9"/>
                  </a:lnTo>
                  <a:close/>
                  <a:moveTo>
                    <a:pt x="18" y="5"/>
                  </a:moveTo>
                  <a:cubicBezTo>
                    <a:pt x="15" y="3"/>
                    <a:pt x="13" y="1"/>
                    <a:pt x="9" y="3"/>
                  </a:cubicBezTo>
                  <a:lnTo>
                    <a:pt x="9" y="2"/>
                  </a:lnTo>
                  <a:cubicBezTo>
                    <a:pt x="13" y="0"/>
                    <a:pt x="16" y="2"/>
                    <a:pt x="19" y="4"/>
                  </a:cubicBezTo>
                  <a:lnTo>
                    <a:pt x="18" y="5"/>
                  </a:lnTo>
                  <a:close/>
                  <a:moveTo>
                    <a:pt x="9" y="2"/>
                  </a:moveTo>
                  <a:lnTo>
                    <a:pt x="9" y="2"/>
                  </a:lnTo>
                  <a:lnTo>
                    <a:pt x="9" y="2"/>
                  </a:lnTo>
                  <a:close/>
                  <a:moveTo>
                    <a:pt x="9" y="3"/>
                  </a:moveTo>
                  <a:cubicBezTo>
                    <a:pt x="8" y="3"/>
                    <a:pt x="8" y="4"/>
                    <a:pt x="7" y="4"/>
                  </a:cubicBezTo>
                  <a:lnTo>
                    <a:pt x="6" y="3"/>
                  </a:lnTo>
                  <a:cubicBezTo>
                    <a:pt x="7" y="2"/>
                    <a:pt x="8" y="2"/>
                    <a:pt x="9" y="2"/>
                  </a:cubicBezTo>
                  <a:lnTo>
                    <a:pt x="9" y="3"/>
                  </a:lnTo>
                  <a:close/>
                  <a:moveTo>
                    <a:pt x="7" y="4"/>
                  </a:moveTo>
                  <a:cubicBezTo>
                    <a:pt x="5" y="5"/>
                    <a:pt x="3" y="5"/>
                    <a:pt x="2" y="7"/>
                  </a:cubicBezTo>
                  <a:lnTo>
                    <a:pt x="1" y="7"/>
                  </a:lnTo>
                  <a:cubicBezTo>
                    <a:pt x="2" y="4"/>
                    <a:pt x="4" y="4"/>
                    <a:pt x="6" y="3"/>
                  </a:cubicBezTo>
                  <a:lnTo>
                    <a:pt x="7" y="4"/>
                  </a:lnTo>
                  <a:close/>
                  <a:moveTo>
                    <a:pt x="1" y="7"/>
                  </a:moveTo>
                  <a:lnTo>
                    <a:pt x="1" y="7"/>
                  </a:lnTo>
                  <a:lnTo>
                    <a:pt x="1" y="7"/>
                  </a:lnTo>
                  <a:close/>
                  <a:moveTo>
                    <a:pt x="2" y="7"/>
                  </a:moveTo>
                  <a:lnTo>
                    <a:pt x="2" y="7"/>
                  </a:lnTo>
                  <a:lnTo>
                    <a:pt x="1" y="7"/>
                  </a:lnTo>
                  <a:lnTo>
                    <a:pt x="1" y="7"/>
                  </a:lnTo>
                  <a:lnTo>
                    <a:pt x="2" y="7"/>
                  </a:lnTo>
                  <a:close/>
                  <a:moveTo>
                    <a:pt x="1" y="7"/>
                  </a:moveTo>
                  <a:lnTo>
                    <a:pt x="1" y="7"/>
                  </a:lnTo>
                  <a:lnTo>
                    <a:pt x="1" y="7"/>
                  </a:lnTo>
                  <a:close/>
                  <a:moveTo>
                    <a:pt x="2" y="7"/>
                  </a:moveTo>
                  <a:cubicBezTo>
                    <a:pt x="2" y="7"/>
                    <a:pt x="2" y="7"/>
                    <a:pt x="2" y="8"/>
                  </a:cubicBezTo>
                  <a:lnTo>
                    <a:pt x="0" y="7"/>
                  </a:lnTo>
                  <a:cubicBezTo>
                    <a:pt x="0" y="7"/>
                    <a:pt x="1" y="7"/>
                    <a:pt x="1" y="7"/>
                  </a:cubicBezTo>
                  <a:lnTo>
                    <a:pt x="2" y="7"/>
                  </a:lnTo>
                  <a:close/>
                  <a:moveTo>
                    <a:pt x="2" y="8"/>
                  </a:moveTo>
                  <a:cubicBezTo>
                    <a:pt x="2" y="8"/>
                    <a:pt x="2" y="8"/>
                    <a:pt x="2" y="8"/>
                  </a:cubicBezTo>
                  <a:lnTo>
                    <a:pt x="0" y="8"/>
                  </a:lnTo>
                  <a:cubicBezTo>
                    <a:pt x="0" y="8"/>
                    <a:pt x="0" y="7"/>
                    <a:pt x="0" y="7"/>
                  </a:cubicBezTo>
                  <a:lnTo>
                    <a:pt x="2" y="8"/>
                  </a:lnTo>
                  <a:close/>
                  <a:moveTo>
                    <a:pt x="2" y="8"/>
                  </a:moveTo>
                  <a:cubicBezTo>
                    <a:pt x="2" y="9"/>
                    <a:pt x="2" y="9"/>
                    <a:pt x="3" y="10"/>
                  </a:cubicBezTo>
                  <a:lnTo>
                    <a:pt x="2" y="11"/>
                  </a:lnTo>
                  <a:cubicBezTo>
                    <a:pt x="1" y="10"/>
                    <a:pt x="0" y="9"/>
                    <a:pt x="0" y="8"/>
                  </a:cubicBezTo>
                  <a:lnTo>
                    <a:pt x="2" y="8"/>
                  </a:lnTo>
                  <a:close/>
                  <a:moveTo>
                    <a:pt x="3" y="10"/>
                  </a:moveTo>
                  <a:lnTo>
                    <a:pt x="3" y="10"/>
                  </a:lnTo>
                  <a:lnTo>
                    <a:pt x="2" y="10"/>
                  </a:lnTo>
                  <a:lnTo>
                    <a:pt x="3" y="10"/>
                  </a:lnTo>
                  <a:close/>
                  <a:moveTo>
                    <a:pt x="3" y="10"/>
                  </a:moveTo>
                  <a:cubicBezTo>
                    <a:pt x="3" y="10"/>
                    <a:pt x="3" y="10"/>
                    <a:pt x="3" y="10"/>
                  </a:cubicBezTo>
                  <a:lnTo>
                    <a:pt x="3" y="12"/>
                  </a:lnTo>
                  <a:cubicBezTo>
                    <a:pt x="2" y="11"/>
                    <a:pt x="2" y="11"/>
                    <a:pt x="2" y="11"/>
                  </a:cubicBezTo>
                  <a:lnTo>
                    <a:pt x="3" y="10"/>
                  </a:lnTo>
                  <a:close/>
                  <a:moveTo>
                    <a:pt x="3" y="10"/>
                  </a:moveTo>
                  <a:cubicBezTo>
                    <a:pt x="4" y="11"/>
                    <a:pt x="5" y="11"/>
                    <a:pt x="5" y="12"/>
                  </a:cubicBezTo>
                  <a:lnTo>
                    <a:pt x="4" y="13"/>
                  </a:lnTo>
                  <a:cubicBezTo>
                    <a:pt x="4" y="12"/>
                    <a:pt x="3" y="12"/>
                    <a:pt x="3" y="12"/>
                  </a:cubicBezTo>
                  <a:lnTo>
                    <a:pt x="3" y="10"/>
                  </a:lnTo>
                  <a:close/>
                  <a:moveTo>
                    <a:pt x="5" y="12"/>
                  </a:moveTo>
                  <a:cubicBezTo>
                    <a:pt x="8" y="14"/>
                    <a:pt x="11" y="16"/>
                    <a:pt x="15" y="16"/>
                  </a:cubicBezTo>
                  <a:lnTo>
                    <a:pt x="15" y="17"/>
                  </a:lnTo>
                  <a:cubicBezTo>
                    <a:pt x="11" y="17"/>
                    <a:pt x="8" y="15"/>
                    <a:pt x="4" y="13"/>
                  </a:cubicBezTo>
                  <a:lnTo>
                    <a:pt x="5" y="12"/>
                  </a:lnTo>
                  <a:close/>
                  <a:moveTo>
                    <a:pt x="15" y="17"/>
                  </a:moveTo>
                  <a:lnTo>
                    <a:pt x="15" y="17"/>
                  </a:lnTo>
                  <a:lnTo>
                    <a:pt x="15" y="17"/>
                  </a:lnTo>
                  <a:close/>
                  <a:moveTo>
                    <a:pt x="15" y="16"/>
                  </a:moveTo>
                  <a:cubicBezTo>
                    <a:pt x="17" y="16"/>
                    <a:pt x="19" y="16"/>
                    <a:pt x="21" y="15"/>
                  </a:cubicBezTo>
                  <a:lnTo>
                    <a:pt x="21" y="16"/>
                  </a:lnTo>
                  <a:cubicBezTo>
                    <a:pt x="19" y="17"/>
                    <a:pt x="17" y="17"/>
                    <a:pt x="15" y="17"/>
                  </a:cubicBezTo>
                  <a:lnTo>
                    <a:pt x="15" y="16"/>
                  </a:lnTo>
                  <a:close/>
                  <a:moveTo>
                    <a:pt x="21" y="15"/>
                  </a:moveTo>
                  <a:cubicBezTo>
                    <a:pt x="23" y="14"/>
                    <a:pt x="25" y="13"/>
                    <a:pt x="25" y="11"/>
                  </a:cubicBezTo>
                  <a:lnTo>
                    <a:pt x="26" y="12"/>
                  </a:lnTo>
                  <a:cubicBezTo>
                    <a:pt x="26" y="14"/>
                    <a:pt x="24" y="15"/>
                    <a:pt x="21" y="16"/>
                  </a:cubicBezTo>
                  <a:lnTo>
                    <a:pt x="21" y="15"/>
                  </a:lnTo>
                  <a:close/>
                  <a:moveTo>
                    <a:pt x="26" y="11"/>
                  </a:moveTo>
                  <a:lnTo>
                    <a:pt x="27" y="11"/>
                  </a:lnTo>
                  <a:lnTo>
                    <a:pt x="26" y="12"/>
                  </a:lnTo>
                  <a:lnTo>
                    <a:pt x="26" y="11"/>
                  </a:lnTo>
                  <a:close/>
                  <a:moveTo>
                    <a:pt x="26" y="12"/>
                  </a:moveTo>
                  <a:lnTo>
                    <a:pt x="26" y="12"/>
                  </a:lnTo>
                  <a:lnTo>
                    <a:pt x="26" y="11"/>
                  </a:lnTo>
                  <a:lnTo>
                    <a:pt x="26" y="11"/>
                  </a:lnTo>
                  <a:lnTo>
                    <a:pt x="26" y="12"/>
                  </a:lnTo>
                  <a:close/>
                  <a:moveTo>
                    <a:pt x="26" y="12"/>
                  </a:moveTo>
                  <a:lnTo>
                    <a:pt x="26" y="12"/>
                  </a:lnTo>
                  <a:lnTo>
                    <a:pt x="26" y="11"/>
                  </a:lnTo>
                  <a:lnTo>
                    <a:pt x="26" y="12"/>
                  </a:lnTo>
                  <a:close/>
                  <a:moveTo>
                    <a:pt x="26" y="12"/>
                  </a:moveTo>
                  <a:cubicBezTo>
                    <a:pt x="25" y="12"/>
                    <a:pt x="25" y="12"/>
                    <a:pt x="25" y="12"/>
                  </a:cubicBezTo>
                  <a:lnTo>
                    <a:pt x="26" y="11"/>
                  </a:lnTo>
                  <a:cubicBezTo>
                    <a:pt x="26" y="11"/>
                    <a:pt x="26" y="11"/>
                    <a:pt x="26" y="11"/>
                  </a:cubicBezTo>
                  <a:lnTo>
                    <a:pt x="26" y="12"/>
                  </a:lnTo>
                  <a:close/>
                  <a:moveTo>
                    <a:pt x="25" y="12"/>
                  </a:moveTo>
                  <a:lnTo>
                    <a:pt x="25" y="12"/>
                  </a:lnTo>
                  <a:lnTo>
                    <a:pt x="25" y="11"/>
                  </a:lnTo>
                  <a:lnTo>
                    <a:pt x="25" y="12"/>
                  </a:lnTo>
                  <a:close/>
                  <a:moveTo>
                    <a:pt x="25" y="12"/>
                  </a:moveTo>
                  <a:cubicBezTo>
                    <a:pt x="25" y="12"/>
                    <a:pt x="25" y="11"/>
                    <a:pt x="25" y="11"/>
                  </a:cubicBezTo>
                  <a:lnTo>
                    <a:pt x="26" y="10"/>
                  </a:lnTo>
                  <a:cubicBezTo>
                    <a:pt x="26" y="11"/>
                    <a:pt x="26" y="11"/>
                    <a:pt x="26" y="11"/>
                  </a:cubicBezTo>
                  <a:lnTo>
                    <a:pt x="25" y="12"/>
                  </a:lnTo>
                  <a:close/>
                  <a:moveTo>
                    <a:pt x="25" y="11"/>
                  </a:moveTo>
                  <a:cubicBezTo>
                    <a:pt x="24" y="10"/>
                    <a:pt x="24" y="9"/>
                    <a:pt x="24" y="9"/>
                  </a:cubicBezTo>
                  <a:lnTo>
                    <a:pt x="25" y="8"/>
                  </a:lnTo>
                  <a:cubicBezTo>
                    <a:pt x="25" y="9"/>
                    <a:pt x="25" y="10"/>
                    <a:pt x="26" y="10"/>
                  </a:cubicBezTo>
                  <a:lnTo>
                    <a:pt x="2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6" name="Freeform 88">
              <a:extLst>
                <a:ext uri="{FF2B5EF4-FFF2-40B4-BE49-F238E27FC236}">
                  <a16:creationId xmlns:a16="http://schemas.microsoft.com/office/drawing/2014/main" id="{5EFE1844-59ED-7D65-F0D4-1E7FA18592F1}"/>
                </a:ext>
              </a:extLst>
            </p:cNvPr>
            <p:cNvSpPr>
              <a:spLocks/>
            </p:cNvSpPr>
            <p:nvPr/>
          </p:nvSpPr>
          <p:spPr bwMode="auto">
            <a:xfrm>
              <a:off x="2495" y="1453"/>
              <a:ext cx="140" cy="100"/>
            </a:xfrm>
            <a:custGeom>
              <a:avLst/>
              <a:gdLst>
                <a:gd name="T0" fmla="*/ 17 w 25"/>
                <a:gd name="T1" fmla="*/ 5 h 18"/>
                <a:gd name="T2" fmla="*/ 8 w 25"/>
                <a:gd name="T3" fmla="*/ 1 h 18"/>
                <a:gd name="T4" fmla="*/ 6 w 25"/>
                <a:gd name="T5" fmla="*/ 5 h 18"/>
                <a:gd name="T6" fmla="*/ 2 w 25"/>
                <a:gd name="T7" fmla="*/ 12 h 18"/>
                <a:gd name="T8" fmla="*/ 22 w 25"/>
                <a:gd name="T9" fmla="*/ 13 h 18"/>
                <a:gd name="T10" fmla="*/ 17 w 25"/>
                <a:gd name="T11" fmla="*/ 5 h 18"/>
              </a:gdLst>
              <a:ahLst/>
              <a:cxnLst>
                <a:cxn ang="0">
                  <a:pos x="T0" y="T1"/>
                </a:cxn>
                <a:cxn ang="0">
                  <a:pos x="T2" y="T3"/>
                </a:cxn>
                <a:cxn ang="0">
                  <a:pos x="T4" y="T5"/>
                </a:cxn>
                <a:cxn ang="0">
                  <a:pos x="T6" y="T7"/>
                </a:cxn>
                <a:cxn ang="0">
                  <a:pos x="T8" y="T9"/>
                </a:cxn>
                <a:cxn ang="0">
                  <a:pos x="T10" y="T11"/>
                </a:cxn>
              </a:cxnLst>
              <a:rect l="0" t="0" r="r" b="b"/>
              <a:pathLst>
                <a:path w="25" h="18">
                  <a:moveTo>
                    <a:pt x="17" y="5"/>
                  </a:moveTo>
                  <a:cubicBezTo>
                    <a:pt x="15" y="2"/>
                    <a:pt x="12" y="0"/>
                    <a:pt x="8" y="1"/>
                  </a:cubicBezTo>
                  <a:cubicBezTo>
                    <a:pt x="7" y="1"/>
                    <a:pt x="8" y="4"/>
                    <a:pt x="6" y="5"/>
                  </a:cubicBezTo>
                  <a:cubicBezTo>
                    <a:pt x="4" y="7"/>
                    <a:pt x="0" y="10"/>
                    <a:pt x="2" y="12"/>
                  </a:cubicBezTo>
                  <a:cubicBezTo>
                    <a:pt x="7" y="17"/>
                    <a:pt x="16" y="18"/>
                    <a:pt x="22" y="13"/>
                  </a:cubicBezTo>
                  <a:cubicBezTo>
                    <a:pt x="25" y="11"/>
                    <a:pt x="19" y="8"/>
                    <a:pt x="17"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7" name="Freeform 89">
              <a:extLst>
                <a:ext uri="{FF2B5EF4-FFF2-40B4-BE49-F238E27FC236}">
                  <a16:creationId xmlns:a16="http://schemas.microsoft.com/office/drawing/2014/main" id="{8AF9B6C3-EEC9-3A2D-CDD0-0E472096F8CB}"/>
                </a:ext>
              </a:extLst>
            </p:cNvPr>
            <p:cNvSpPr>
              <a:spLocks noEditPoints="1"/>
            </p:cNvSpPr>
            <p:nvPr/>
          </p:nvSpPr>
          <p:spPr bwMode="auto">
            <a:xfrm>
              <a:off x="2495" y="1447"/>
              <a:ext cx="134" cy="106"/>
            </a:xfrm>
            <a:custGeom>
              <a:avLst/>
              <a:gdLst>
                <a:gd name="T0" fmla="*/ 17 w 24"/>
                <a:gd name="T1" fmla="*/ 6 h 19"/>
                <a:gd name="T2" fmla="*/ 18 w 24"/>
                <a:gd name="T3" fmla="*/ 6 h 19"/>
                <a:gd name="T4" fmla="*/ 18 w 24"/>
                <a:gd name="T5" fmla="*/ 6 h 19"/>
                <a:gd name="T6" fmla="*/ 17 w 24"/>
                <a:gd name="T7" fmla="*/ 6 h 19"/>
                <a:gd name="T8" fmla="*/ 17 w 24"/>
                <a:gd name="T9" fmla="*/ 6 h 19"/>
                <a:gd name="T10" fmla="*/ 17 w 24"/>
                <a:gd name="T11" fmla="*/ 4 h 19"/>
                <a:gd name="T12" fmla="*/ 17 w 24"/>
                <a:gd name="T13" fmla="*/ 6 h 19"/>
                <a:gd name="T14" fmla="*/ 15 w 24"/>
                <a:gd name="T15" fmla="*/ 4 h 19"/>
                <a:gd name="T16" fmla="*/ 17 w 24"/>
                <a:gd name="T17" fmla="*/ 4 h 19"/>
                <a:gd name="T18" fmla="*/ 15 w 24"/>
                <a:gd name="T19" fmla="*/ 4 h 19"/>
                <a:gd name="T20" fmla="*/ 8 w 24"/>
                <a:gd name="T21" fmla="*/ 1 h 19"/>
                <a:gd name="T22" fmla="*/ 15 w 24"/>
                <a:gd name="T23" fmla="*/ 4 h 19"/>
                <a:gd name="T24" fmla="*/ 8 w 24"/>
                <a:gd name="T25" fmla="*/ 1 h 19"/>
                <a:gd name="T26" fmla="*/ 8 w 24"/>
                <a:gd name="T27" fmla="*/ 1 h 19"/>
                <a:gd name="T28" fmla="*/ 8 w 24"/>
                <a:gd name="T29" fmla="*/ 4 h 19"/>
                <a:gd name="T30" fmla="*/ 8 w 24"/>
                <a:gd name="T31" fmla="*/ 1 h 19"/>
                <a:gd name="T32" fmla="*/ 8 w 24"/>
                <a:gd name="T33" fmla="*/ 4 h 19"/>
                <a:gd name="T34" fmla="*/ 6 w 24"/>
                <a:gd name="T35" fmla="*/ 6 h 19"/>
                <a:gd name="T36" fmla="*/ 8 w 24"/>
                <a:gd name="T37" fmla="*/ 4 h 19"/>
                <a:gd name="T38" fmla="*/ 7 w 24"/>
                <a:gd name="T39" fmla="*/ 7 h 19"/>
                <a:gd name="T40" fmla="*/ 7 w 24"/>
                <a:gd name="T41" fmla="*/ 7 h 19"/>
                <a:gd name="T42" fmla="*/ 7 w 24"/>
                <a:gd name="T43" fmla="*/ 7 h 19"/>
                <a:gd name="T44" fmla="*/ 6 w 24"/>
                <a:gd name="T45" fmla="*/ 6 h 19"/>
                <a:gd name="T46" fmla="*/ 7 w 24"/>
                <a:gd name="T47" fmla="*/ 7 h 19"/>
                <a:gd name="T48" fmla="*/ 5 w 24"/>
                <a:gd name="T49" fmla="*/ 7 h 19"/>
                <a:gd name="T50" fmla="*/ 7 w 24"/>
                <a:gd name="T51" fmla="*/ 7 h 19"/>
                <a:gd name="T52" fmla="*/ 3 w 24"/>
                <a:gd name="T53" fmla="*/ 10 h 19"/>
                <a:gd name="T54" fmla="*/ 5 w 24"/>
                <a:gd name="T55" fmla="*/ 7 h 19"/>
                <a:gd name="T56" fmla="*/ 3 w 24"/>
                <a:gd name="T57" fmla="*/ 10 h 19"/>
                <a:gd name="T58" fmla="*/ 2 w 24"/>
                <a:gd name="T59" fmla="*/ 14 h 19"/>
                <a:gd name="T60" fmla="*/ 3 w 24"/>
                <a:gd name="T61" fmla="*/ 10 h 19"/>
                <a:gd name="T62" fmla="*/ 2 w 24"/>
                <a:gd name="T63" fmla="*/ 14 h 19"/>
                <a:gd name="T64" fmla="*/ 2 w 24"/>
                <a:gd name="T65" fmla="*/ 14 h 19"/>
                <a:gd name="T66" fmla="*/ 3 w 24"/>
                <a:gd name="T67" fmla="*/ 13 h 19"/>
                <a:gd name="T68" fmla="*/ 2 w 24"/>
                <a:gd name="T69" fmla="*/ 14 h 19"/>
                <a:gd name="T70" fmla="*/ 2 w 24"/>
                <a:gd name="T71" fmla="*/ 14 h 19"/>
                <a:gd name="T72" fmla="*/ 2 w 24"/>
                <a:gd name="T73" fmla="*/ 13 h 19"/>
                <a:gd name="T74" fmla="*/ 3 w 24"/>
                <a:gd name="T75" fmla="*/ 13 h 19"/>
                <a:gd name="T76" fmla="*/ 4 w 24"/>
                <a:gd name="T77" fmla="*/ 16 h 19"/>
                <a:gd name="T78" fmla="*/ 3 w 24"/>
                <a:gd name="T79" fmla="*/ 13 h 19"/>
                <a:gd name="T80" fmla="*/ 7 w 24"/>
                <a:gd name="T81" fmla="*/ 16 h 19"/>
                <a:gd name="T82" fmla="*/ 4 w 24"/>
                <a:gd name="T83" fmla="*/ 16 h 19"/>
                <a:gd name="T84" fmla="*/ 7 w 24"/>
                <a:gd name="T85" fmla="*/ 16 h 19"/>
                <a:gd name="T86" fmla="*/ 22 w 24"/>
                <a:gd name="T87" fmla="*/ 15 h 19"/>
                <a:gd name="T88" fmla="*/ 7 w 24"/>
                <a:gd name="T89" fmla="*/ 16 h 19"/>
                <a:gd name="T90" fmla="*/ 22 w 24"/>
                <a:gd name="T91" fmla="*/ 15 h 19"/>
                <a:gd name="T92" fmla="*/ 22 w 24"/>
                <a:gd name="T93" fmla="*/ 15 h 19"/>
                <a:gd name="T94" fmla="*/ 21 w 24"/>
                <a:gd name="T95" fmla="*/ 11 h 19"/>
                <a:gd name="T96" fmla="*/ 22 w 24"/>
                <a:gd name="T97" fmla="*/ 15 h 19"/>
                <a:gd name="T98" fmla="*/ 21 w 24"/>
                <a:gd name="T99" fmla="*/ 11 h 19"/>
                <a:gd name="T100" fmla="*/ 20 w 24"/>
                <a:gd name="T101" fmla="*/ 8 h 19"/>
                <a:gd name="T102" fmla="*/ 21 w 24"/>
                <a:gd name="T103" fmla="*/ 11 h 19"/>
                <a:gd name="T104" fmla="*/ 17 w 24"/>
                <a:gd name="T105" fmla="*/ 6 h 19"/>
                <a:gd name="T106" fmla="*/ 20 w 24"/>
                <a:gd name="T107" fmla="*/ 8 h 19"/>
                <a:gd name="T108" fmla="*/ 17 w 24"/>
                <a:gd name="T109" fmla="*/ 6 h 19"/>
                <a:gd name="T110" fmla="*/ 17 w 24"/>
                <a:gd name="T11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19">
                  <a:moveTo>
                    <a:pt x="17" y="6"/>
                  </a:moveTo>
                  <a:lnTo>
                    <a:pt x="17" y="6"/>
                  </a:lnTo>
                  <a:lnTo>
                    <a:pt x="18" y="6"/>
                  </a:lnTo>
                  <a:lnTo>
                    <a:pt x="18" y="6"/>
                  </a:lnTo>
                  <a:lnTo>
                    <a:pt x="17" y="6"/>
                  </a:lnTo>
                  <a:close/>
                  <a:moveTo>
                    <a:pt x="18" y="6"/>
                  </a:moveTo>
                  <a:lnTo>
                    <a:pt x="18" y="6"/>
                  </a:lnTo>
                  <a:lnTo>
                    <a:pt x="17" y="6"/>
                  </a:lnTo>
                  <a:lnTo>
                    <a:pt x="18" y="6"/>
                  </a:lnTo>
                  <a:close/>
                  <a:moveTo>
                    <a:pt x="17" y="6"/>
                  </a:moveTo>
                  <a:cubicBezTo>
                    <a:pt x="16" y="6"/>
                    <a:pt x="16" y="6"/>
                    <a:pt x="16" y="5"/>
                  </a:cubicBezTo>
                  <a:lnTo>
                    <a:pt x="17" y="4"/>
                  </a:lnTo>
                  <a:cubicBezTo>
                    <a:pt x="17" y="5"/>
                    <a:pt x="17" y="5"/>
                    <a:pt x="18" y="6"/>
                  </a:cubicBezTo>
                  <a:lnTo>
                    <a:pt x="17" y="6"/>
                  </a:lnTo>
                  <a:close/>
                  <a:moveTo>
                    <a:pt x="16" y="5"/>
                  </a:moveTo>
                  <a:cubicBezTo>
                    <a:pt x="16" y="5"/>
                    <a:pt x="15" y="5"/>
                    <a:pt x="15" y="4"/>
                  </a:cubicBezTo>
                  <a:lnTo>
                    <a:pt x="16" y="3"/>
                  </a:lnTo>
                  <a:cubicBezTo>
                    <a:pt x="16" y="4"/>
                    <a:pt x="16" y="4"/>
                    <a:pt x="17" y="4"/>
                  </a:cubicBezTo>
                  <a:lnTo>
                    <a:pt x="16" y="5"/>
                  </a:lnTo>
                  <a:close/>
                  <a:moveTo>
                    <a:pt x="15" y="4"/>
                  </a:moveTo>
                  <a:cubicBezTo>
                    <a:pt x="13" y="3"/>
                    <a:pt x="11" y="2"/>
                    <a:pt x="8" y="2"/>
                  </a:cubicBezTo>
                  <a:lnTo>
                    <a:pt x="8" y="1"/>
                  </a:lnTo>
                  <a:cubicBezTo>
                    <a:pt x="11" y="0"/>
                    <a:pt x="14" y="2"/>
                    <a:pt x="16" y="3"/>
                  </a:cubicBezTo>
                  <a:lnTo>
                    <a:pt x="15" y="4"/>
                  </a:lnTo>
                  <a:close/>
                  <a:moveTo>
                    <a:pt x="8" y="1"/>
                  </a:moveTo>
                  <a:lnTo>
                    <a:pt x="8" y="1"/>
                  </a:lnTo>
                  <a:lnTo>
                    <a:pt x="8" y="2"/>
                  </a:lnTo>
                  <a:lnTo>
                    <a:pt x="8" y="1"/>
                  </a:lnTo>
                  <a:close/>
                  <a:moveTo>
                    <a:pt x="8" y="2"/>
                  </a:moveTo>
                  <a:cubicBezTo>
                    <a:pt x="8" y="2"/>
                    <a:pt x="8" y="3"/>
                    <a:pt x="8" y="4"/>
                  </a:cubicBezTo>
                  <a:lnTo>
                    <a:pt x="7" y="4"/>
                  </a:lnTo>
                  <a:cubicBezTo>
                    <a:pt x="7" y="2"/>
                    <a:pt x="7" y="1"/>
                    <a:pt x="8" y="1"/>
                  </a:cubicBezTo>
                  <a:lnTo>
                    <a:pt x="8" y="2"/>
                  </a:lnTo>
                  <a:close/>
                  <a:moveTo>
                    <a:pt x="8" y="4"/>
                  </a:moveTo>
                  <a:cubicBezTo>
                    <a:pt x="8" y="5"/>
                    <a:pt x="8" y="6"/>
                    <a:pt x="7" y="7"/>
                  </a:cubicBezTo>
                  <a:lnTo>
                    <a:pt x="6" y="6"/>
                  </a:lnTo>
                  <a:cubicBezTo>
                    <a:pt x="7" y="5"/>
                    <a:pt x="7" y="4"/>
                    <a:pt x="7" y="4"/>
                  </a:cubicBezTo>
                  <a:lnTo>
                    <a:pt x="8" y="4"/>
                  </a:lnTo>
                  <a:close/>
                  <a:moveTo>
                    <a:pt x="7" y="7"/>
                  </a:moveTo>
                  <a:lnTo>
                    <a:pt x="7" y="7"/>
                  </a:lnTo>
                  <a:lnTo>
                    <a:pt x="6" y="6"/>
                  </a:lnTo>
                  <a:lnTo>
                    <a:pt x="7" y="7"/>
                  </a:lnTo>
                  <a:close/>
                  <a:moveTo>
                    <a:pt x="7" y="7"/>
                  </a:moveTo>
                  <a:lnTo>
                    <a:pt x="7" y="7"/>
                  </a:lnTo>
                  <a:lnTo>
                    <a:pt x="6" y="6"/>
                  </a:lnTo>
                  <a:lnTo>
                    <a:pt x="6" y="6"/>
                  </a:lnTo>
                  <a:lnTo>
                    <a:pt x="7" y="7"/>
                  </a:lnTo>
                  <a:close/>
                  <a:moveTo>
                    <a:pt x="7" y="7"/>
                  </a:moveTo>
                  <a:cubicBezTo>
                    <a:pt x="7" y="7"/>
                    <a:pt x="6" y="7"/>
                    <a:pt x="6" y="8"/>
                  </a:cubicBezTo>
                  <a:lnTo>
                    <a:pt x="5" y="7"/>
                  </a:lnTo>
                  <a:cubicBezTo>
                    <a:pt x="5" y="6"/>
                    <a:pt x="6" y="6"/>
                    <a:pt x="6" y="6"/>
                  </a:cubicBezTo>
                  <a:lnTo>
                    <a:pt x="7" y="7"/>
                  </a:lnTo>
                  <a:close/>
                  <a:moveTo>
                    <a:pt x="6" y="8"/>
                  </a:moveTo>
                  <a:cubicBezTo>
                    <a:pt x="5" y="8"/>
                    <a:pt x="4" y="9"/>
                    <a:pt x="3" y="10"/>
                  </a:cubicBezTo>
                  <a:lnTo>
                    <a:pt x="2" y="9"/>
                  </a:lnTo>
                  <a:cubicBezTo>
                    <a:pt x="3" y="8"/>
                    <a:pt x="4" y="7"/>
                    <a:pt x="5" y="7"/>
                  </a:cubicBezTo>
                  <a:lnTo>
                    <a:pt x="6" y="8"/>
                  </a:lnTo>
                  <a:close/>
                  <a:moveTo>
                    <a:pt x="3" y="10"/>
                  </a:moveTo>
                  <a:cubicBezTo>
                    <a:pt x="2" y="11"/>
                    <a:pt x="2" y="12"/>
                    <a:pt x="3" y="13"/>
                  </a:cubicBezTo>
                  <a:lnTo>
                    <a:pt x="2" y="14"/>
                  </a:lnTo>
                  <a:cubicBezTo>
                    <a:pt x="0" y="12"/>
                    <a:pt x="1" y="10"/>
                    <a:pt x="2" y="9"/>
                  </a:cubicBezTo>
                  <a:lnTo>
                    <a:pt x="3" y="10"/>
                  </a:lnTo>
                  <a:close/>
                  <a:moveTo>
                    <a:pt x="2" y="14"/>
                  </a:moveTo>
                  <a:lnTo>
                    <a:pt x="2" y="14"/>
                  </a:lnTo>
                  <a:lnTo>
                    <a:pt x="2" y="13"/>
                  </a:lnTo>
                  <a:lnTo>
                    <a:pt x="2" y="14"/>
                  </a:lnTo>
                  <a:close/>
                  <a:moveTo>
                    <a:pt x="3" y="13"/>
                  </a:moveTo>
                  <a:lnTo>
                    <a:pt x="3" y="13"/>
                  </a:lnTo>
                  <a:lnTo>
                    <a:pt x="2" y="14"/>
                  </a:lnTo>
                  <a:lnTo>
                    <a:pt x="2" y="14"/>
                  </a:lnTo>
                  <a:lnTo>
                    <a:pt x="3" y="13"/>
                  </a:lnTo>
                  <a:close/>
                  <a:moveTo>
                    <a:pt x="2" y="14"/>
                  </a:moveTo>
                  <a:lnTo>
                    <a:pt x="2" y="14"/>
                  </a:lnTo>
                  <a:lnTo>
                    <a:pt x="2" y="13"/>
                  </a:lnTo>
                  <a:lnTo>
                    <a:pt x="2" y="14"/>
                  </a:lnTo>
                  <a:close/>
                  <a:moveTo>
                    <a:pt x="3" y="13"/>
                  </a:moveTo>
                  <a:cubicBezTo>
                    <a:pt x="3" y="13"/>
                    <a:pt x="4" y="14"/>
                    <a:pt x="5" y="14"/>
                  </a:cubicBezTo>
                  <a:lnTo>
                    <a:pt x="4" y="16"/>
                  </a:lnTo>
                  <a:cubicBezTo>
                    <a:pt x="3" y="15"/>
                    <a:pt x="2" y="14"/>
                    <a:pt x="2" y="14"/>
                  </a:cubicBezTo>
                  <a:lnTo>
                    <a:pt x="3" y="13"/>
                  </a:lnTo>
                  <a:close/>
                  <a:moveTo>
                    <a:pt x="5" y="14"/>
                  </a:moveTo>
                  <a:cubicBezTo>
                    <a:pt x="6" y="15"/>
                    <a:pt x="7" y="15"/>
                    <a:pt x="7" y="16"/>
                  </a:cubicBezTo>
                  <a:lnTo>
                    <a:pt x="7" y="17"/>
                  </a:lnTo>
                  <a:cubicBezTo>
                    <a:pt x="6" y="16"/>
                    <a:pt x="5" y="16"/>
                    <a:pt x="4" y="16"/>
                  </a:cubicBezTo>
                  <a:lnTo>
                    <a:pt x="5" y="14"/>
                  </a:lnTo>
                  <a:close/>
                  <a:moveTo>
                    <a:pt x="7" y="16"/>
                  </a:moveTo>
                  <a:cubicBezTo>
                    <a:pt x="12" y="17"/>
                    <a:pt x="18" y="17"/>
                    <a:pt x="21" y="14"/>
                  </a:cubicBezTo>
                  <a:lnTo>
                    <a:pt x="22" y="15"/>
                  </a:lnTo>
                  <a:cubicBezTo>
                    <a:pt x="18" y="18"/>
                    <a:pt x="12" y="19"/>
                    <a:pt x="7" y="17"/>
                  </a:cubicBezTo>
                  <a:lnTo>
                    <a:pt x="7" y="16"/>
                  </a:lnTo>
                  <a:close/>
                  <a:moveTo>
                    <a:pt x="22" y="15"/>
                  </a:moveTo>
                  <a:lnTo>
                    <a:pt x="22" y="15"/>
                  </a:lnTo>
                  <a:lnTo>
                    <a:pt x="22" y="14"/>
                  </a:lnTo>
                  <a:lnTo>
                    <a:pt x="22" y="15"/>
                  </a:lnTo>
                  <a:close/>
                  <a:moveTo>
                    <a:pt x="21" y="14"/>
                  </a:moveTo>
                  <a:cubicBezTo>
                    <a:pt x="22" y="13"/>
                    <a:pt x="22" y="12"/>
                    <a:pt x="21" y="11"/>
                  </a:cubicBezTo>
                  <a:lnTo>
                    <a:pt x="22" y="10"/>
                  </a:lnTo>
                  <a:cubicBezTo>
                    <a:pt x="23" y="12"/>
                    <a:pt x="24" y="13"/>
                    <a:pt x="22" y="15"/>
                  </a:cubicBezTo>
                  <a:lnTo>
                    <a:pt x="21" y="14"/>
                  </a:lnTo>
                  <a:close/>
                  <a:moveTo>
                    <a:pt x="21" y="11"/>
                  </a:moveTo>
                  <a:cubicBezTo>
                    <a:pt x="20" y="10"/>
                    <a:pt x="20" y="9"/>
                    <a:pt x="19" y="9"/>
                  </a:cubicBezTo>
                  <a:lnTo>
                    <a:pt x="20" y="8"/>
                  </a:lnTo>
                  <a:cubicBezTo>
                    <a:pt x="21" y="8"/>
                    <a:pt x="21" y="9"/>
                    <a:pt x="22" y="10"/>
                  </a:cubicBezTo>
                  <a:lnTo>
                    <a:pt x="21" y="11"/>
                  </a:lnTo>
                  <a:close/>
                  <a:moveTo>
                    <a:pt x="19" y="9"/>
                  </a:moveTo>
                  <a:cubicBezTo>
                    <a:pt x="18" y="8"/>
                    <a:pt x="17" y="7"/>
                    <a:pt x="17" y="6"/>
                  </a:cubicBezTo>
                  <a:lnTo>
                    <a:pt x="18" y="6"/>
                  </a:lnTo>
                  <a:cubicBezTo>
                    <a:pt x="18" y="6"/>
                    <a:pt x="19" y="7"/>
                    <a:pt x="20" y="8"/>
                  </a:cubicBezTo>
                  <a:lnTo>
                    <a:pt x="19" y="9"/>
                  </a:lnTo>
                  <a:close/>
                  <a:moveTo>
                    <a:pt x="17" y="6"/>
                  </a:moveTo>
                  <a:lnTo>
                    <a:pt x="17"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8" name="Freeform 90">
              <a:extLst>
                <a:ext uri="{FF2B5EF4-FFF2-40B4-BE49-F238E27FC236}">
                  <a16:creationId xmlns:a16="http://schemas.microsoft.com/office/drawing/2014/main" id="{AA3C05FE-AAE6-D5EF-A89C-76F088453675}"/>
                </a:ext>
              </a:extLst>
            </p:cNvPr>
            <p:cNvSpPr>
              <a:spLocks/>
            </p:cNvSpPr>
            <p:nvPr/>
          </p:nvSpPr>
          <p:spPr bwMode="auto">
            <a:xfrm>
              <a:off x="2601" y="1425"/>
              <a:ext cx="123" cy="95"/>
            </a:xfrm>
            <a:custGeom>
              <a:avLst/>
              <a:gdLst>
                <a:gd name="T0" fmla="*/ 12 w 22"/>
                <a:gd name="T1" fmla="*/ 0 h 17"/>
                <a:gd name="T2" fmla="*/ 4 w 22"/>
                <a:gd name="T3" fmla="*/ 2 h 17"/>
                <a:gd name="T4" fmla="*/ 1 w 22"/>
                <a:gd name="T5" fmla="*/ 9 h 17"/>
                <a:gd name="T6" fmla="*/ 9 w 22"/>
                <a:gd name="T7" fmla="*/ 15 h 17"/>
                <a:gd name="T8" fmla="*/ 21 w 22"/>
                <a:gd name="T9" fmla="*/ 8 h 17"/>
                <a:gd name="T10" fmla="*/ 13 w 22"/>
                <a:gd name="T11" fmla="*/ 1 h 17"/>
                <a:gd name="T12" fmla="*/ 12 w 2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12" y="0"/>
                  </a:moveTo>
                  <a:cubicBezTo>
                    <a:pt x="9" y="0"/>
                    <a:pt x="6" y="1"/>
                    <a:pt x="4" y="2"/>
                  </a:cubicBezTo>
                  <a:cubicBezTo>
                    <a:pt x="2" y="4"/>
                    <a:pt x="0" y="7"/>
                    <a:pt x="1" y="9"/>
                  </a:cubicBezTo>
                  <a:cubicBezTo>
                    <a:pt x="1" y="13"/>
                    <a:pt x="5" y="17"/>
                    <a:pt x="9" y="15"/>
                  </a:cubicBezTo>
                  <a:cubicBezTo>
                    <a:pt x="13" y="14"/>
                    <a:pt x="20" y="13"/>
                    <a:pt x="21" y="8"/>
                  </a:cubicBezTo>
                  <a:cubicBezTo>
                    <a:pt x="22" y="5"/>
                    <a:pt x="20" y="0"/>
                    <a:pt x="13" y="1"/>
                  </a:cubicBezTo>
                  <a:cubicBezTo>
                    <a:pt x="13" y="1"/>
                    <a:pt x="12" y="0"/>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9" name="Freeform 91">
              <a:extLst>
                <a:ext uri="{FF2B5EF4-FFF2-40B4-BE49-F238E27FC236}">
                  <a16:creationId xmlns:a16="http://schemas.microsoft.com/office/drawing/2014/main" id="{58105579-739E-2C9F-9FEB-8129D4361F2A}"/>
                </a:ext>
              </a:extLst>
            </p:cNvPr>
            <p:cNvSpPr>
              <a:spLocks noEditPoints="1"/>
            </p:cNvSpPr>
            <p:nvPr/>
          </p:nvSpPr>
          <p:spPr bwMode="auto">
            <a:xfrm>
              <a:off x="2601" y="1419"/>
              <a:ext cx="123" cy="95"/>
            </a:xfrm>
            <a:custGeom>
              <a:avLst/>
              <a:gdLst>
                <a:gd name="T0" fmla="*/ 12 w 22"/>
                <a:gd name="T1" fmla="*/ 0 h 17"/>
                <a:gd name="T2" fmla="*/ 12 w 22"/>
                <a:gd name="T3" fmla="*/ 0 h 17"/>
                <a:gd name="T4" fmla="*/ 12 w 22"/>
                <a:gd name="T5" fmla="*/ 0 h 17"/>
                <a:gd name="T6" fmla="*/ 9 w 22"/>
                <a:gd name="T7" fmla="*/ 1 h 17"/>
                <a:gd name="T8" fmla="*/ 9 w 22"/>
                <a:gd name="T9" fmla="*/ 2 h 17"/>
                <a:gd name="T10" fmla="*/ 9 w 22"/>
                <a:gd name="T11" fmla="*/ 1 h 17"/>
                <a:gd name="T12" fmla="*/ 4 w 22"/>
                <a:gd name="T13" fmla="*/ 4 h 17"/>
                <a:gd name="T14" fmla="*/ 8 w 22"/>
                <a:gd name="T15" fmla="*/ 2 h 17"/>
                <a:gd name="T16" fmla="*/ 4 w 22"/>
                <a:gd name="T17" fmla="*/ 3 h 17"/>
                <a:gd name="T18" fmla="*/ 4 w 22"/>
                <a:gd name="T19" fmla="*/ 4 h 17"/>
                <a:gd name="T20" fmla="*/ 4 w 22"/>
                <a:gd name="T21" fmla="*/ 4 h 17"/>
                <a:gd name="T22" fmla="*/ 4 w 22"/>
                <a:gd name="T23" fmla="*/ 3 h 17"/>
                <a:gd name="T24" fmla="*/ 3 w 22"/>
                <a:gd name="T25" fmla="*/ 4 h 17"/>
                <a:gd name="T26" fmla="*/ 3 w 22"/>
                <a:gd name="T27" fmla="*/ 5 h 17"/>
                <a:gd name="T28" fmla="*/ 3 w 22"/>
                <a:gd name="T29" fmla="*/ 5 h 17"/>
                <a:gd name="T30" fmla="*/ 2 w 22"/>
                <a:gd name="T31" fmla="*/ 5 h 17"/>
                <a:gd name="T32" fmla="*/ 3 w 22"/>
                <a:gd name="T33" fmla="*/ 5 h 17"/>
                <a:gd name="T34" fmla="*/ 2 w 22"/>
                <a:gd name="T35" fmla="*/ 5 h 17"/>
                <a:gd name="T36" fmla="*/ 1 w 22"/>
                <a:gd name="T37" fmla="*/ 10 h 17"/>
                <a:gd name="T38" fmla="*/ 2 w 22"/>
                <a:gd name="T39" fmla="*/ 12 h 17"/>
                <a:gd name="T40" fmla="*/ 1 w 22"/>
                <a:gd name="T41" fmla="*/ 10 h 17"/>
                <a:gd name="T42" fmla="*/ 3 w 22"/>
                <a:gd name="T43" fmla="*/ 16 h 17"/>
                <a:gd name="T44" fmla="*/ 4 w 22"/>
                <a:gd name="T45" fmla="*/ 15 h 17"/>
                <a:gd name="T46" fmla="*/ 3 w 22"/>
                <a:gd name="T47" fmla="*/ 16 h 17"/>
                <a:gd name="T48" fmla="*/ 9 w 22"/>
                <a:gd name="T49" fmla="*/ 16 h 17"/>
                <a:gd name="T50" fmla="*/ 7 w 22"/>
                <a:gd name="T51" fmla="*/ 16 h 17"/>
                <a:gd name="T52" fmla="*/ 9 w 22"/>
                <a:gd name="T53" fmla="*/ 16 h 17"/>
                <a:gd name="T54" fmla="*/ 9 w 22"/>
                <a:gd name="T55" fmla="*/ 16 h 17"/>
                <a:gd name="T56" fmla="*/ 9 w 22"/>
                <a:gd name="T57" fmla="*/ 16 h 17"/>
                <a:gd name="T58" fmla="*/ 9 w 22"/>
                <a:gd name="T59" fmla="*/ 16 h 17"/>
                <a:gd name="T60" fmla="*/ 12 w 22"/>
                <a:gd name="T61" fmla="*/ 16 h 17"/>
                <a:gd name="T62" fmla="*/ 12 w 22"/>
                <a:gd name="T63" fmla="*/ 15 h 17"/>
                <a:gd name="T64" fmla="*/ 12 w 22"/>
                <a:gd name="T65" fmla="*/ 16 h 17"/>
                <a:gd name="T66" fmla="*/ 20 w 22"/>
                <a:gd name="T67" fmla="*/ 9 h 17"/>
                <a:gd name="T68" fmla="*/ 20 w 22"/>
                <a:gd name="T69" fmla="*/ 9 h 17"/>
                <a:gd name="T70" fmla="*/ 21 w 22"/>
                <a:gd name="T71" fmla="*/ 9 h 17"/>
                <a:gd name="T72" fmla="*/ 19 w 22"/>
                <a:gd name="T73" fmla="*/ 4 h 17"/>
                <a:gd name="T74" fmla="*/ 20 w 22"/>
                <a:gd name="T75" fmla="*/ 6 h 17"/>
                <a:gd name="T76" fmla="*/ 17 w 22"/>
                <a:gd name="T77" fmla="*/ 1 h 17"/>
                <a:gd name="T78" fmla="*/ 17 w 22"/>
                <a:gd name="T79" fmla="*/ 3 h 17"/>
                <a:gd name="T80" fmla="*/ 17 w 22"/>
                <a:gd name="T81" fmla="*/ 1 h 17"/>
                <a:gd name="T82" fmla="*/ 13 w 22"/>
                <a:gd name="T83" fmla="*/ 1 h 17"/>
                <a:gd name="T84" fmla="*/ 13 w 22"/>
                <a:gd name="T85" fmla="*/ 1 h 17"/>
                <a:gd name="T86" fmla="*/ 13 w 22"/>
                <a:gd name="T87" fmla="*/ 1 h 17"/>
                <a:gd name="T88" fmla="*/ 12 w 22"/>
                <a:gd name="T89" fmla="*/ 2 h 17"/>
                <a:gd name="T90" fmla="*/ 13 w 22"/>
                <a:gd name="T91" fmla="*/ 1 h 17"/>
                <a:gd name="T92" fmla="*/ 12 w 22"/>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12" y="2"/>
                  </a:moveTo>
                  <a:lnTo>
                    <a:pt x="12" y="2"/>
                  </a:lnTo>
                  <a:lnTo>
                    <a:pt x="12" y="0"/>
                  </a:lnTo>
                  <a:lnTo>
                    <a:pt x="12" y="0"/>
                  </a:lnTo>
                  <a:lnTo>
                    <a:pt x="12" y="2"/>
                  </a:lnTo>
                  <a:close/>
                  <a:moveTo>
                    <a:pt x="12" y="0"/>
                  </a:moveTo>
                  <a:lnTo>
                    <a:pt x="12" y="0"/>
                  </a:lnTo>
                  <a:lnTo>
                    <a:pt x="12" y="1"/>
                  </a:lnTo>
                  <a:lnTo>
                    <a:pt x="12" y="0"/>
                  </a:lnTo>
                  <a:close/>
                  <a:moveTo>
                    <a:pt x="12" y="2"/>
                  </a:moveTo>
                  <a:cubicBezTo>
                    <a:pt x="11" y="2"/>
                    <a:pt x="10" y="2"/>
                    <a:pt x="9" y="2"/>
                  </a:cubicBezTo>
                  <a:lnTo>
                    <a:pt x="9" y="1"/>
                  </a:lnTo>
                  <a:cubicBezTo>
                    <a:pt x="10" y="0"/>
                    <a:pt x="11" y="0"/>
                    <a:pt x="12" y="0"/>
                  </a:cubicBezTo>
                  <a:lnTo>
                    <a:pt x="12" y="2"/>
                  </a:lnTo>
                  <a:close/>
                  <a:moveTo>
                    <a:pt x="9" y="2"/>
                  </a:moveTo>
                  <a:cubicBezTo>
                    <a:pt x="9" y="2"/>
                    <a:pt x="8" y="2"/>
                    <a:pt x="8" y="2"/>
                  </a:cubicBezTo>
                  <a:lnTo>
                    <a:pt x="8" y="1"/>
                  </a:lnTo>
                  <a:cubicBezTo>
                    <a:pt x="8" y="1"/>
                    <a:pt x="8" y="1"/>
                    <a:pt x="9" y="1"/>
                  </a:cubicBezTo>
                  <a:lnTo>
                    <a:pt x="9" y="2"/>
                  </a:lnTo>
                  <a:close/>
                  <a:moveTo>
                    <a:pt x="8" y="2"/>
                  </a:moveTo>
                  <a:cubicBezTo>
                    <a:pt x="7" y="3"/>
                    <a:pt x="6" y="3"/>
                    <a:pt x="4" y="4"/>
                  </a:cubicBezTo>
                  <a:lnTo>
                    <a:pt x="4" y="3"/>
                  </a:lnTo>
                  <a:cubicBezTo>
                    <a:pt x="5" y="2"/>
                    <a:pt x="6" y="1"/>
                    <a:pt x="8" y="1"/>
                  </a:cubicBezTo>
                  <a:lnTo>
                    <a:pt x="8" y="2"/>
                  </a:lnTo>
                  <a:close/>
                  <a:moveTo>
                    <a:pt x="4" y="4"/>
                  </a:moveTo>
                  <a:lnTo>
                    <a:pt x="4" y="4"/>
                  </a:lnTo>
                  <a:lnTo>
                    <a:pt x="4" y="3"/>
                  </a:lnTo>
                  <a:lnTo>
                    <a:pt x="4" y="4"/>
                  </a:lnTo>
                  <a:close/>
                  <a:moveTo>
                    <a:pt x="4" y="4"/>
                  </a:moveTo>
                  <a:lnTo>
                    <a:pt x="4" y="4"/>
                  </a:lnTo>
                  <a:lnTo>
                    <a:pt x="4" y="3"/>
                  </a:lnTo>
                  <a:lnTo>
                    <a:pt x="4" y="3"/>
                  </a:lnTo>
                  <a:lnTo>
                    <a:pt x="4" y="4"/>
                  </a:lnTo>
                  <a:close/>
                  <a:moveTo>
                    <a:pt x="4" y="3"/>
                  </a:moveTo>
                  <a:lnTo>
                    <a:pt x="4" y="3"/>
                  </a:lnTo>
                  <a:lnTo>
                    <a:pt x="4" y="3"/>
                  </a:lnTo>
                  <a:close/>
                  <a:moveTo>
                    <a:pt x="4" y="4"/>
                  </a:moveTo>
                  <a:cubicBezTo>
                    <a:pt x="4" y="4"/>
                    <a:pt x="4" y="4"/>
                    <a:pt x="3" y="5"/>
                  </a:cubicBezTo>
                  <a:lnTo>
                    <a:pt x="3" y="4"/>
                  </a:lnTo>
                  <a:cubicBezTo>
                    <a:pt x="3" y="3"/>
                    <a:pt x="3" y="3"/>
                    <a:pt x="4" y="3"/>
                  </a:cubicBezTo>
                  <a:lnTo>
                    <a:pt x="4" y="4"/>
                  </a:lnTo>
                  <a:close/>
                  <a:moveTo>
                    <a:pt x="3" y="5"/>
                  </a:moveTo>
                  <a:lnTo>
                    <a:pt x="3" y="5"/>
                  </a:lnTo>
                  <a:lnTo>
                    <a:pt x="3" y="4"/>
                  </a:lnTo>
                  <a:lnTo>
                    <a:pt x="3" y="5"/>
                  </a:lnTo>
                  <a:close/>
                  <a:moveTo>
                    <a:pt x="3" y="5"/>
                  </a:moveTo>
                  <a:cubicBezTo>
                    <a:pt x="3" y="5"/>
                    <a:pt x="3" y="5"/>
                    <a:pt x="3" y="5"/>
                  </a:cubicBezTo>
                  <a:lnTo>
                    <a:pt x="2" y="5"/>
                  </a:lnTo>
                  <a:cubicBezTo>
                    <a:pt x="2" y="4"/>
                    <a:pt x="2" y="4"/>
                    <a:pt x="3" y="4"/>
                  </a:cubicBezTo>
                  <a:lnTo>
                    <a:pt x="3" y="5"/>
                  </a:lnTo>
                  <a:close/>
                  <a:moveTo>
                    <a:pt x="3" y="5"/>
                  </a:moveTo>
                  <a:cubicBezTo>
                    <a:pt x="2" y="7"/>
                    <a:pt x="1" y="9"/>
                    <a:pt x="1" y="10"/>
                  </a:cubicBezTo>
                  <a:lnTo>
                    <a:pt x="0" y="10"/>
                  </a:lnTo>
                  <a:cubicBezTo>
                    <a:pt x="0" y="9"/>
                    <a:pt x="0" y="6"/>
                    <a:pt x="2" y="5"/>
                  </a:cubicBezTo>
                  <a:lnTo>
                    <a:pt x="3" y="5"/>
                  </a:lnTo>
                  <a:close/>
                  <a:moveTo>
                    <a:pt x="1" y="10"/>
                  </a:moveTo>
                  <a:lnTo>
                    <a:pt x="1" y="10"/>
                  </a:lnTo>
                  <a:lnTo>
                    <a:pt x="1" y="10"/>
                  </a:lnTo>
                  <a:close/>
                  <a:moveTo>
                    <a:pt x="1" y="10"/>
                  </a:moveTo>
                  <a:cubicBezTo>
                    <a:pt x="1" y="11"/>
                    <a:pt x="1" y="11"/>
                    <a:pt x="2" y="12"/>
                  </a:cubicBezTo>
                  <a:lnTo>
                    <a:pt x="0" y="12"/>
                  </a:lnTo>
                  <a:cubicBezTo>
                    <a:pt x="0" y="12"/>
                    <a:pt x="0" y="11"/>
                    <a:pt x="0" y="10"/>
                  </a:cubicBezTo>
                  <a:lnTo>
                    <a:pt x="1" y="10"/>
                  </a:lnTo>
                  <a:close/>
                  <a:moveTo>
                    <a:pt x="2" y="12"/>
                  </a:moveTo>
                  <a:cubicBezTo>
                    <a:pt x="2" y="13"/>
                    <a:pt x="3" y="14"/>
                    <a:pt x="4" y="15"/>
                  </a:cubicBezTo>
                  <a:lnTo>
                    <a:pt x="3" y="16"/>
                  </a:lnTo>
                  <a:cubicBezTo>
                    <a:pt x="2" y="15"/>
                    <a:pt x="1" y="14"/>
                    <a:pt x="0" y="12"/>
                  </a:cubicBezTo>
                  <a:lnTo>
                    <a:pt x="2" y="12"/>
                  </a:lnTo>
                  <a:close/>
                  <a:moveTo>
                    <a:pt x="4" y="15"/>
                  </a:moveTo>
                  <a:cubicBezTo>
                    <a:pt x="5" y="15"/>
                    <a:pt x="6" y="16"/>
                    <a:pt x="7" y="16"/>
                  </a:cubicBezTo>
                  <a:lnTo>
                    <a:pt x="7" y="17"/>
                  </a:lnTo>
                  <a:cubicBezTo>
                    <a:pt x="6" y="17"/>
                    <a:pt x="4" y="17"/>
                    <a:pt x="3" y="16"/>
                  </a:cubicBezTo>
                  <a:lnTo>
                    <a:pt x="4" y="15"/>
                  </a:lnTo>
                  <a:close/>
                  <a:moveTo>
                    <a:pt x="7" y="16"/>
                  </a:moveTo>
                  <a:cubicBezTo>
                    <a:pt x="8" y="16"/>
                    <a:pt x="8" y="16"/>
                    <a:pt x="9" y="16"/>
                  </a:cubicBezTo>
                  <a:lnTo>
                    <a:pt x="9" y="17"/>
                  </a:lnTo>
                  <a:cubicBezTo>
                    <a:pt x="9" y="17"/>
                    <a:pt x="8" y="17"/>
                    <a:pt x="7" y="17"/>
                  </a:cubicBezTo>
                  <a:lnTo>
                    <a:pt x="7" y="16"/>
                  </a:lnTo>
                  <a:close/>
                  <a:moveTo>
                    <a:pt x="9" y="17"/>
                  </a:moveTo>
                  <a:lnTo>
                    <a:pt x="9" y="17"/>
                  </a:lnTo>
                  <a:lnTo>
                    <a:pt x="9" y="16"/>
                  </a:lnTo>
                  <a:lnTo>
                    <a:pt x="9" y="17"/>
                  </a:lnTo>
                  <a:close/>
                  <a:moveTo>
                    <a:pt x="9" y="16"/>
                  </a:moveTo>
                  <a:lnTo>
                    <a:pt x="9" y="16"/>
                  </a:lnTo>
                  <a:lnTo>
                    <a:pt x="9" y="17"/>
                  </a:lnTo>
                  <a:lnTo>
                    <a:pt x="9" y="17"/>
                  </a:lnTo>
                  <a:lnTo>
                    <a:pt x="9" y="16"/>
                  </a:lnTo>
                  <a:close/>
                  <a:moveTo>
                    <a:pt x="9" y="16"/>
                  </a:moveTo>
                  <a:lnTo>
                    <a:pt x="9" y="16"/>
                  </a:lnTo>
                  <a:lnTo>
                    <a:pt x="9" y="16"/>
                  </a:lnTo>
                  <a:close/>
                  <a:moveTo>
                    <a:pt x="9" y="16"/>
                  </a:moveTo>
                  <a:cubicBezTo>
                    <a:pt x="10" y="15"/>
                    <a:pt x="11" y="15"/>
                    <a:pt x="12" y="15"/>
                  </a:cubicBezTo>
                  <a:lnTo>
                    <a:pt x="12" y="16"/>
                  </a:lnTo>
                  <a:cubicBezTo>
                    <a:pt x="11" y="16"/>
                    <a:pt x="10" y="17"/>
                    <a:pt x="9" y="17"/>
                  </a:cubicBezTo>
                  <a:lnTo>
                    <a:pt x="9" y="16"/>
                  </a:lnTo>
                  <a:close/>
                  <a:moveTo>
                    <a:pt x="12" y="15"/>
                  </a:moveTo>
                  <a:cubicBezTo>
                    <a:pt x="16" y="13"/>
                    <a:pt x="19" y="12"/>
                    <a:pt x="20" y="9"/>
                  </a:cubicBezTo>
                  <a:lnTo>
                    <a:pt x="21" y="9"/>
                  </a:lnTo>
                  <a:cubicBezTo>
                    <a:pt x="20" y="13"/>
                    <a:pt x="16" y="15"/>
                    <a:pt x="12" y="16"/>
                  </a:cubicBezTo>
                  <a:lnTo>
                    <a:pt x="12" y="15"/>
                  </a:lnTo>
                  <a:close/>
                  <a:moveTo>
                    <a:pt x="20" y="9"/>
                  </a:moveTo>
                  <a:lnTo>
                    <a:pt x="20" y="9"/>
                  </a:lnTo>
                  <a:lnTo>
                    <a:pt x="21" y="9"/>
                  </a:lnTo>
                  <a:lnTo>
                    <a:pt x="20" y="9"/>
                  </a:lnTo>
                  <a:close/>
                  <a:moveTo>
                    <a:pt x="20" y="9"/>
                  </a:moveTo>
                  <a:cubicBezTo>
                    <a:pt x="20" y="8"/>
                    <a:pt x="20" y="7"/>
                    <a:pt x="20" y="6"/>
                  </a:cubicBezTo>
                  <a:lnTo>
                    <a:pt x="21" y="6"/>
                  </a:lnTo>
                  <a:cubicBezTo>
                    <a:pt x="22" y="7"/>
                    <a:pt x="22" y="8"/>
                    <a:pt x="21" y="9"/>
                  </a:cubicBezTo>
                  <a:lnTo>
                    <a:pt x="20" y="9"/>
                  </a:lnTo>
                  <a:close/>
                  <a:moveTo>
                    <a:pt x="20" y="6"/>
                  </a:moveTo>
                  <a:cubicBezTo>
                    <a:pt x="20" y="5"/>
                    <a:pt x="19" y="4"/>
                    <a:pt x="19" y="4"/>
                  </a:cubicBezTo>
                  <a:lnTo>
                    <a:pt x="20" y="3"/>
                  </a:lnTo>
                  <a:cubicBezTo>
                    <a:pt x="21" y="4"/>
                    <a:pt x="21" y="5"/>
                    <a:pt x="21" y="6"/>
                  </a:cubicBezTo>
                  <a:lnTo>
                    <a:pt x="20" y="6"/>
                  </a:lnTo>
                  <a:close/>
                  <a:moveTo>
                    <a:pt x="19" y="4"/>
                  </a:moveTo>
                  <a:cubicBezTo>
                    <a:pt x="18" y="3"/>
                    <a:pt x="18" y="3"/>
                    <a:pt x="17" y="3"/>
                  </a:cubicBezTo>
                  <a:lnTo>
                    <a:pt x="17" y="1"/>
                  </a:lnTo>
                  <a:cubicBezTo>
                    <a:pt x="18" y="2"/>
                    <a:pt x="19" y="2"/>
                    <a:pt x="20" y="3"/>
                  </a:cubicBezTo>
                  <a:lnTo>
                    <a:pt x="19" y="4"/>
                  </a:lnTo>
                  <a:close/>
                  <a:moveTo>
                    <a:pt x="17" y="3"/>
                  </a:moveTo>
                  <a:cubicBezTo>
                    <a:pt x="16" y="2"/>
                    <a:pt x="15" y="2"/>
                    <a:pt x="14" y="3"/>
                  </a:cubicBezTo>
                  <a:lnTo>
                    <a:pt x="13" y="1"/>
                  </a:lnTo>
                  <a:cubicBezTo>
                    <a:pt x="15" y="1"/>
                    <a:pt x="16" y="1"/>
                    <a:pt x="17" y="1"/>
                  </a:cubicBezTo>
                  <a:lnTo>
                    <a:pt x="17" y="3"/>
                  </a:lnTo>
                  <a:close/>
                  <a:moveTo>
                    <a:pt x="13" y="1"/>
                  </a:moveTo>
                  <a:lnTo>
                    <a:pt x="13" y="1"/>
                  </a:lnTo>
                  <a:lnTo>
                    <a:pt x="13" y="1"/>
                  </a:lnTo>
                  <a:lnTo>
                    <a:pt x="13" y="2"/>
                  </a:lnTo>
                  <a:lnTo>
                    <a:pt x="13" y="1"/>
                  </a:lnTo>
                  <a:close/>
                  <a:moveTo>
                    <a:pt x="14" y="3"/>
                  </a:moveTo>
                  <a:cubicBezTo>
                    <a:pt x="13" y="3"/>
                    <a:pt x="13" y="3"/>
                    <a:pt x="12" y="2"/>
                  </a:cubicBezTo>
                  <a:lnTo>
                    <a:pt x="13" y="1"/>
                  </a:lnTo>
                  <a:cubicBezTo>
                    <a:pt x="13" y="1"/>
                    <a:pt x="13" y="2"/>
                    <a:pt x="13" y="1"/>
                  </a:cubicBezTo>
                  <a:lnTo>
                    <a:pt x="14" y="3"/>
                  </a:lnTo>
                  <a:close/>
                  <a:moveTo>
                    <a:pt x="12" y="2"/>
                  </a:moveTo>
                  <a:cubicBezTo>
                    <a:pt x="12" y="2"/>
                    <a:pt x="12" y="2"/>
                    <a:pt x="12" y="2"/>
                  </a:cubicBezTo>
                  <a:lnTo>
                    <a:pt x="12" y="0"/>
                  </a:lnTo>
                  <a:cubicBezTo>
                    <a:pt x="12" y="0"/>
                    <a:pt x="13" y="1"/>
                    <a:pt x="13" y="1"/>
                  </a:cubicBezTo>
                  <a:lnTo>
                    <a:pt x="12" y="2"/>
                  </a:lnTo>
                  <a:close/>
                  <a:moveTo>
                    <a:pt x="12" y="2"/>
                  </a:moveTo>
                  <a:lnTo>
                    <a:pt x="12" y="2"/>
                  </a:lnTo>
                  <a:lnTo>
                    <a:pt x="12" y="1"/>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0" name="Freeform 92">
              <a:extLst>
                <a:ext uri="{FF2B5EF4-FFF2-40B4-BE49-F238E27FC236}">
                  <a16:creationId xmlns:a16="http://schemas.microsoft.com/office/drawing/2014/main" id="{F0F01596-8545-0C06-74C7-9C136AA0F8C1}"/>
                </a:ext>
              </a:extLst>
            </p:cNvPr>
            <p:cNvSpPr>
              <a:spLocks/>
            </p:cNvSpPr>
            <p:nvPr/>
          </p:nvSpPr>
          <p:spPr bwMode="auto">
            <a:xfrm>
              <a:off x="2646" y="1358"/>
              <a:ext cx="151" cy="95"/>
            </a:xfrm>
            <a:custGeom>
              <a:avLst/>
              <a:gdLst>
                <a:gd name="T0" fmla="*/ 21 w 27"/>
                <a:gd name="T1" fmla="*/ 2 h 17"/>
                <a:gd name="T2" fmla="*/ 13 w 27"/>
                <a:gd name="T3" fmla="*/ 0 h 17"/>
                <a:gd name="T4" fmla="*/ 4 w 27"/>
                <a:gd name="T5" fmla="*/ 4 h 17"/>
                <a:gd name="T6" fmla="*/ 15 w 27"/>
                <a:gd name="T7" fmla="*/ 14 h 17"/>
                <a:gd name="T8" fmla="*/ 15 w 27"/>
                <a:gd name="T9" fmla="*/ 16 h 17"/>
                <a:gd name="T10" fmla="*/ 26 w 27"/>
                <a:gd name="T11" fmla="*/ 11 h 17"/>
                <a:gd name="T12" fmla="*/ 21 w 2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1" y="2"/>
                  </a:moveTo>
                  <a:cubicBezTo>
                    <a:pt x="19" y="1"/>
                    <a:pt x="16" y="0"/>
                    <a:pt x="13" y="0"/>
                  </a:cubicBezTo>
                  <a:cubicBezTo>
                    <a:pt x="9" y="0"/>
                    <a:pt x="5" y="2"/>
                    <a:pt x="4" y="4"/>
                  </a:cubicBezTo>
                  <a:cubicBezTo>
                    <a:pt x="0" y="10"/>
                    <a:pt x="10" y="11"/>
                    <a:pt x="15" y="14"/>
                  </a:cubicBezTo>
                  <a:cubicBezTo>
                    <a:pt x="15" y="14"/>
                    <a:pt x="15" y="16"/>
                    <a:pt x="15" y="16"/>
                  </a:cubicBezTo>
                  <a:cubicBezTo>
                    <a:pt x="19" y="17"/>
                    <a:pt x="25" y="14"/>
                    <a:pt x="26" y="11"/>
                  </a:cubicBezTo>
                  <a:cubicBezTo>
                    <a:pt x="27" y="8"/>
                    <a:pt x="26" y="4"/>
                    <a:pt x="2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1" name="Freeform 93">
              <a:extLst>
                <a:ext uri="{FF2B5EF4-FFF2-40B4-BE49-F238E27FC236}">
                  <a16:creationId xmlns:a16="http://schemas.microsoft.com/office/drawing/2014/main" id="{84A3A5DC-ED0C-0130-A836-4FBF8A645A9C}"/>
                </a:ext>
              </a:extLst>
            </p:cNvPr>
            <p:cNvSpPr>
              <a:spLocks noEditPoints="1"/>
            </p:cNvSpPr>
            <p:nvPr/>
          </p:nvSpPr>
          <p:spPr bwMode="auto">
            <a:xfrm>
              <a:off x="2651" y="1352"/>
              <a:ext cx="146" cy="101"/>
            </a:xfrm>
            <a:custGeom>
              <a:avLst/>
              <a:gdLst>
                <a:gd name="T0" fmla="*/ 16 w 26"/>
                <a:gd name="T1" fmla="*/ 1 h 18"/>
                <a:gd name="T2" fmla="*/ 16 w 26"/>
                <a:gd name="T3" fmla="*/ 2 h 18"/>
                <a:gd name="T4" fmla="*/ 16 w 26"/>
                <a:gd name="T5" fmla="*/ 1 h 18"/>
                <a:gd name="T6" fmla="*/ 12 w 26"/>
                <a:gd name="T7" fmla="*/ 2 h 18"/>
                <a:gd name="T8" fmla="*/ 12 w 26"/>
                <a:gd name="T9" fmla="*/ 2 h 18"/>
                <a:gd name="T10" fmla="*/ 12 w 26"/>
                <a:gd name="T11" fmla="*/ 0 h 18"/>
                <a:gd name="T12" fmla="*/ 10 w 26"/>
                <a:gd name="T13" fmla="*/ 2 h 18"/>
                <a:gd name="T14" fmla="*/ 12 w 26"/>
                <a:gd name="T15" fmla="*/ 2 h 18"/>
                <a:gd name="T16" fmla="*/ 10 w 26"/>
                <a:gd name="T17" fmla="*/ 1 h 18"/>
                <a:gd name="T18" fmla="*/ 9 w 26"/>
                <a:gd name="T19" fmla="*/ 1 h 18"/>
                <a:gd name="T20" fmla="*/ 9 w 26"/>
                <a:gd name="T21" fmla="*/ 2 h 18"/>
                <a:gd name="T22" fmla="*/ 9 w 26"/>
                <a:gd name="T23" fmla="*/ 1 h 18"/>
                <a:gd name="T24" fmla="*/ 2 w 26"/>
                <a:gd name="T25" fmla="*/ 5 h 18"/>
                <a:gd name="T26" fmla="*/ 3 w 26"/>
                <a:gd name="T27" fmla="*/ 6 h 18"/>
                <a:gd name="T28" fmla="*/ 2 w 26"/>
                <a:gd name="T29" fmla="*/ 5 h 18"/>
                <a:gd name="T30" fmla="*/ 5 w 26"/>
                <a:gd name="T31" fmla="*/ 10 h 18"/>
                <a:gd name="T32" fmla="*/ 5 w 26"/>
                <a:gd name="T33" fmla="*/ 10 h 18"/>
                <a:gd name="T34" fmla="*/ 4 w 26"/>
                <a:gd name="T35" fmla="*/ 12 h 18"/>
                <a:gd name="T36" fmla="*/ 14 w 26"/>
                <a:gd name="T37" fmla="*/ 15 h 18"/>
                <a:gd name="T38" fmla="*/ 9 w 26"/>
                <a:gd name="T39" fmla="*/ 12 h 18"/>
                <a:gd name="T40" fmla="*/ 13 w 26"/>
                <a:gd name="T41" fmla="*/ 16 h 18"/>
                <a:gd name="T42" fmla="*/ 14 w 26"/>
                <a:gd name="T43" fmla="*/ 15 h 18"/>
                <a:gd name="T44" fmla="*/ 13 w 26"/>
                <a:gd name="T45" fmla="*/ 16 h 18"/>
                <a:gd name="T46" fmla="*/ 15 w 26"/>
                <a:gd name="T47" fmla="*/ 16 h 18"/>
                <a:gd name="T48" fmla="*/ 15 w 26"/>
                <a:gd name="T49" fmla="*/ 16 h 18"/>
                <a:gd name="T50" fmla="*/ 14 w 26"/>
                <a:gd name="T51" fmla="*/ 17 h 18"/>
                <a:gd name="T52" fmla="*/ 15 w 26"/>
                <a:gd name="T53" fmla="*/ 16 h 18"/>
                <a:gd name="T54" fmla="*/ 15 w 26"/>
                <a:gd name="T55" fmla="*/ 16 h 18"/>
                <a:gd name="T56" fmla="*/ 15 w 26"/>
                <a:gd name="T57" fmla="*/ 17 h 18"/>
                <a:gd name="T58" fmla="*/ 20 w 26"/>
                <a:gd name="T59" fmla="*/ 16 h 18"/>
                <a:gd name="T60" fmla="*/ 15 w 26"/>
                <a:gd name="T61" fmla="*/ 16 h 18"/>
                <a:gd name="T62" fmla="*/ 26 w 26"/>
                <a:gd name="T63" fmla="*/ 12 h 18"/>
                <a:gd name="T64" fmla="*/ 26 w 26"/>
                <a:gd name="T65" fmla="*/ 12 h 18"/>
                <a:gd name="T66" fmla="*/ 26 w 26"/>
                <a:gd name="T67" fmla="*/ 12 h 18"/>
                <a:gd name="T68" fmla="*/ 26 w 26"/>
                <a:gd name="T69" fmla="*/ 12 h 18"/>
                <a:gd name="T70" fmla="*/ 24 w 26"/>
                <a:gd name="T71" fmla="*/ 12 h 18"/>
                <a:gd name="T72" fmla="*/ 24 w 26"/>
                <a:gd name="T73" fmla="*/ 12 h 18"/>
                <a:gd name="T74" fmla="*/ 26 w 26"/>
                <a:gd name="T75" fmla="*/ 12 h 18"/>
                <a:gd name="T76" fmla="*/ 26 w 26"/>
                <a:gd name="T77" fmla="*/ 12 h 18"/>
                <a:gd name="T78" fmla="*/ 26 w 26"/>
                <a:gd name="T79" fmla="*/ 12 h 18"/>
                <a:gd name="T80" fmla="*/ 25 w 26"/>
                <a:gd name="T81" fmla="*/ 7 h 18"/>
                <a:gd name="T82" fmla="*/ 24 w 26"/>
                <a:gd name="T83" fmla="*/ 7 h 18"/>
                <a:gd name="T84" fmla="*/ 25 w 26"/>
                <a:gd name="T85" fmla="*/ 7 h 18"/>
                <a:gd name="T86" fmla="*/ 21 w 26"/>
                <a:gd name="T87" fmla="*/ 3 h 18"/>
                <a:gd name="T88" fmla="*/ 20 w 26"/>
                <a:gd name="T89" fmla="*/ 4 h 18"/>
                <a:gd name="T90" fmla="*/ 20 w 26"/>
                <a:gd name="T91" fmla="*/ 4 h 18"/>
                <a:gd name="T92" fmla="*/ 20 w 26"/>
                <a:gd name="T9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8">
                  <a:moveTo>
                    <a:pt x="20" y="4"/>
                  </a:moveTo>
                  <a:cubicBezTo>
                    <a:pt x="19" y="3"/>
                    <a:pt x="17" y="3"/>
                    <a:pt x="16" y="2"/>
                  </a:cubicBezTo>
                  <a:lnTo>
                    <a:pt x="16" y="1"/>
                  </a:lnTo>
                  <a:cubicBezTo>
                    <a:pt x="18" y="1"/>
                    <a:pt x="19" y="2"/>
                    <a:pt x="21" y="3"/>
                  </a:cubicBezTo>
                  <a:lnTo>
                    <a:pt x="20" y="4"/>
                  </a:lnTo>
                  <a:close/>
                  <a:moveTo>
                    <a:pt x="16" y="2"/>
                  </a:moveTo>
                  <a:cubicBezTo>
                    <a:pt x="15" y="2"/>
                    <a:pt x="13" y="2"/>
                    <a:pt x="12" y="2"/>
                  </a:cubicBezTo>
                  <a:lnTo>
                    <a:pt x="12" y="0"/>
                  </a:lnTo>
                  <a:cubicBezTo>
                    <a:pt x="13" y="0"/>
                    <a:pt x="15" y="0"/>
                    <a:pt x="16" y="1"/>
                  </a:cubicBezTo>
                  <a:lnTo>
                    <a:pt x="16" y="2"/>
                  </a:lnTo>
                  <a:close/>
                  <a:moveTo>
                    <a:pt x="12" y="2"/>
                  </a:moveTo>
                  <a:lnTo>
                    <a:pt x="12" y="2"/>
                  </a:lnTo>
                  <a:lnTo>
                    <a:pt x="12" y="1"/>
                  </a:lnTo>
                  <a:lnTo>
                    <a:pt x="12" y="2"/>
                  </a:lnTo>
                  <a:close/>
                  <a:moveTo>
                    <a:pt x="12" y="2"/>
                  </a:moveTo>
                  <a:lnTo>
                    <a:pt x="12" y="2"/>
                  </a:lnTo>
                  <a:lnTo>
                    <a:pt x="12" y="0"/>
                  </a:lnTo>
                  <a:lnTo>
                    <a:pt x="12" y="0"/>
                  </a:lnTo>
                  <a:lnTo>
                    <a:pt x="12" y="2"/>
                  </a:lnTo>
                  <a:close/>
                  <a:moveTo>
                    <a:pt x="12" y="2"/>
                  </a:moveTo>
                  <a:cubicBezTo>
                    <a:pt x="11" y="2"/>
                    <a:pt x="11" y="2"/>
                    <a:pt x="10" y="2"/>
                  </a:cubicBezTo>
                  <a:lnTo>
                    <a:pt x="10" y="1"/>
                  </a:lnTo>
                  <a:cubicBezTo>
                    <a:pt x="11" y="1"/>
                    <a:pt x="11" y="0"/>
                    <a:pt x="12" y="0"/>
                  </a:cubicBezTo>
                  <a:lnTo>
                    <a:pt x="12" y="2"/>
                  </a:lnTo>
                  <a:close/>
                  <a:moveTo>
                    <a:pt x="10" y="1"/>
                  </a:moveTo>
                  <a:lnTo>
                    <a:pt x="10" y="1"/>
                  </a:lnTo>
                  <a:lnTo>
                    <a:pt x="10" y="1"/>
                  </a:lnTo>
                  <a:close/>
                  <a:moveTo>
                    <a:pt x="10" y="2"/>
                  </a:moveTo>
                  <a:cubicBezTo>
                    <a:pt x="10" y="2"/>
                    <a:pt x="9" y="2"/>
                    <a:pt x="9" y="2"/>
                  </a:cubicBezTo>
                  <a:lnTo>
                    <a:pt x="9" y="1"/>
                  </a:lnTo>
                  <a:cubicBezTo>
                    <a:pt x="9" y="1"/>
                    <a:pt x="10" y="1"/>
                    <a:pt x="10" y="1"/>
                  </a:cubicBezTo>
                  <a:lnTo>
                    <a:pt x="10" y="2"/>
                  </a:lnTo>
                  <a:close/>
                  <a:moveTo>
                    <a:pt x="9" y="2"/>
                  </a:moveTo>
                  <a:cubicBezTo>
                    <a:pt x="6" y="3"/>
                    <a:pt x="4" y="4"/>
                    <a:pt x="3" y="6"/>
                  </a:cubicBezTo>
                  <a:lnTo>
                    <a:pt x="2" y="5"/>
                  </a:lnTo>
                  <a:cubicBezTo>
                    <a:pt x="3" y="3"/>
                    <a:pt x="6" y="2"/>
                    <a:pt x="9" y="1"/>
                  </a:cubicBezTo>
                  <a:lnTo>
                    <a:pt x="9" y="2"/>
                  </a:lnTo>
                  <a:close/>
                  <a:moveTo>
                    <a:pt x="2" y="5"/>
                  </a:moveTo>
                  <a:lnTo>
                    <a:pt x="2" y="5"/>
                  </a:lnTo>
                  <a:lnTo>
                    <a:pt x="3" y="5"/>
                  </a:lnTo>
                  <a:lnTo>
                    <a:pt x="2" y="5"/>
                  </a:lnTo>
                  <a:close/>
                  <a:moveTo>
                    <a:pt x="3" y="6"/>
                  </a:moveTo>
                  <a:cubicBezTo>
                    <a:pt x="2" y="8"/>
                    <a:pt x="3" y="9"/>
                    <a:pt x="5" y="10"/>
                  </a:cubicBezTo>
                  <a:lnTo>
                    <a:pt x="4" y="12"/>
                  </a:lnTo>
                  <a:cubicBezTo>
                    <a:pt x="2" y="10"/>
                    <a:pt x="0" y="8"/>
                    <a:pt x="2" y="5"/>
                  </a:cubicBezTo>
                  <a:lnTo>
                    <a:pt x="3" y="6"/>
                  </a:lnTo>
                  <a:close/>
                  <a:moveTo>
                    <a:pt x="5" y="10"/>
                  </a:moveTo>
                  <a:lnTo>
                    <a:pt x="5" y="10"/>
                  </a:lnTo>
                  <a:lnTo>
                    <a:pt x="5" y="11"/>
                  </a:lnTo>
                  <a:lnTo>
                    <a:pt x="5" y="10"/>
                  </a:lnTo>
                  <a:close/>
                  <a:moveTo>
                    <a:pt x="5" y="10"/>
                  </a:moveTo>
                  <a:cubicBezTo>
                    <a:pt x="6" y="11"/>
                    <a:pt x="8" y="12"/>
                    <a:pt x="9" y="12"/>
                  </a:cubicBezTo>
                  <a:lnTo>
                    <a:pt x="9" y="14"/>
                  </a:lnTo>
                  <a:cubicBezTo>
                    <a:pt x="7" y="13"/>
                    <a:pt x="5" y="12"/>
                    <a:pt x="4" y="12"/>
                  </a:cubicBezTo>
                  <a:lnTo>
                    <a:pt x="5" y="10"/>
                  </a:lnTo>
                  <a:close/>
                  <a:moveTo>
                    <a:pt x="9" y="12"/>
                  </a:moveTo>
                  <a:cubicBezTo>
                    <a:pt x="11" y="13"/>
                    <a:pt x="13" y="14"/>
                    <a:pt x="14" y="15"/>
                  </a:cubicBezTo>
                  <a:lnTo>
                    <a:pt x="13" y="16"/>
                  </a:lnTo>
                  <a:cubicBezTo>
                    <a:pt x="12" y="15"/>
                    <a:pt x="10" y="14"/>
                    <a:pt x="9" y="14"/>
                  </a:cubicBezTo>
                  <a:lnTo>
                    <a:pt x="9" y="12"/>
                  </a:lnTo>
                  <a:close/>
                  <a:moveTo>
                    <a:pt x="13" y="16"/>
                  </a:moveTo>
                  <a:lnTo>
                    <a:pt x="13" y="16"/>
                  </a:lnTo>
                  <a:lnTo>
                    <a:pt x="13" y="16"/>
                  </a:lnTo>
                  <a:lnTo>
                    <a:pt x="14" y="15"/>
                  </a:lnTo>
                  <a:lnTo>
                    <a:pt x="13" y="16"/>
                  </a:lnTo>
                  <a:close/>
                  <a:moveTo>
                    <a:pt x="14" y="15"/>
                  </a:moveTo>
                  <a:cubicBezTo>
                    <a:pt x="15" y="15"/>
                    <a:pt x="15" y="16"/>
                    <a:pt x="15" y="16"/>
                  </a:cubicBezTo>
                  <a:lnTo>
                    <a:pt x="14" y="16"/>
                  </a:lnTo>
                  <a:cubicBezTo>
                    <a:pt x="14" y="16"/>
                    <a:pt x="14" y="16"/>
                    <a:pt x="13" y="16"/>
                  </a:cubicBezTo>
                  <a:lnTo>
                    <a:pt x="14" y="15"/>
                  </a:lnTo>
                  <a:close/>
                  <a:moveTo>
                    <a:pt x="15" y="16"/>
                  </a:moveTo>
                  <a:cubicBezTo>
                    <a:pt x="15" y="16"/>
                    <a:pt x="14" y="16"/>
                    <a:pt x="15" y="16"/>
                  </a:cubicBezTo>
                  <a:lnTo>
                    <a:pt x="14" y="17"/>
                  </a:lnTo>
                  <a:cubicBezTo>
                    <a:pt x="14" y="17"/>
                    <a:pt x="14" y="17"/>
                    <a:pt x="14" y="16"/>
                  </a:cubicBezTo>
                  <a:lnTo>
                    <a:pt x="15" y="16"/>
                  </a:lnTo>
                  <a:close/>
                  <a:moveTo>
                    <a:pt x="15" y="16"/>
                  </a:moveTo>
                  <a:lnTo>
                    <a:pt x="15" y="16"/>
                  </a:lnTo>
                  <a:lnTo>
                    <a:pt x="14" y="17"/>
                  </a:lnTo>
                  <a:lnTo>
                    <a:pt x="15" y="16"/>
                  </a:lnTo>
                  <a:close/>
                  <a:moveTo>
                    <a:pt x="15" y="16"/>
                  </a:moveTo>
                  <a:lnTo>
                    <a:pt x="15" y="16"/>
                  </a:lnTo>
                  <a:lnTo>
                    <a:pt x="14" y="17"/>
                  </a:lnTo>
                  <a:lnTo>
                    <a:pt x="14" y="17"/>
                  </a:lnTo>
                  <a:lnTo>
                    <a:pt x="15" y="16"/>
                  </a:lnTo>
                  <a:close/>
                  <a:moveTo>
                    <a:pt x="14" y="17"/>
                  </a:moveTo>
                  <a:lnTo>
                    <a:pt x="14" y="17"/>
                  </a:lnTo>
                  <a:lnTo>
                    <a:pt x="15" y="17"/>
                  </a:lnTo>
                  <a:lnTo>
                    <a:pt x="14" y="17"/>
                  </a:lnTo>
                  <a:close/>
                  <a:moveTo>
                    <a:pt x="15" y="16"/>
                  </a:moveTo>
                  <a:cubicBezTo>
                    <a:pt x="17" y="17"/>
                    <a:pt x="19" y="16"/>
                    <a:pt x="20" y="16"/>
                  </a:cubicBezTo>
                  <a:lnTo>
                    <a:pt x="21" y="17"/>
                  </a:lnTo>
                  <a:cubicBezTo>
                    <a:pt x="19" y="18"/>
                    <a:pt x="16" y="18"/>
                    <a:pt x="14" y="17"/>
                  </a:cubicBezTo>
                  <a:lnTo>
                    <a:pt x="15" y="16"/>
                  </a:lnTo>
                  <a:close/>
                  <a:moveTo>
                    <a:pt x="20" y="16"/>
                  </a:moveTo>
                  <a:cubicBezTo>
                    <a:pt x="22" y="15"/>
                    <a:pt x="24" y="13"/>
                    <a:pt x="24" y="12"/>
                  </a:cubicBezTo>
                  <a:lnTo>
                    <a:pt x="26" y="12"/>
                  </a:lnTo>
                  <a:cubicBezTo>
                    <a:pt x="25" y="14"/>
                    <a:pt x="23" y="16"/>
                    <a:pt x="21" y="17"/>
                  </a:cubicBezTo>
                  <a:lnTo>
                    <a:pt x="20" y="16"/>
                  </a:lnTo>
                  <a:close/>
                  <a:moveTo>
                    <a:pt x="26" y="12"/>
                  </a:moveTo>
                  <a:lnTo>
                    <a:pt x="26" y="12"/>
                  </a:lnTo>
                  <a:lnTo>
                    <a:pt x="25" y="12"/>
                  </a:lnTo>
                  <a:lnTo>
                    <a:pt x="26" y="12"/>
                  </a:lnTo>
                  <a:close/>
                  <a:moveTo>
                    <a:pt x="24" y="12"/>
                  </a:moveTo>
                  <a:lnTo>
                    <a:pt x="24" y="12"/>
                  </a:lnTo>
                  <a:lnTo>
                    <a:pt x="26" y="12"/>
                  </a:lnTo>
                  <a:lnTo>
                    <a:pt x="26" y="12"/>
                  </a:lnTo>
                  <a:lnTo>
                    <a:pt x="24" y="12"/>
                  </a:lnTo>
                  <a:close/>
                  <a:moveTo>
                    <a:pt x="24" y="12"/>
                  </a:moveTo>
                  <a:lnTo>
                    <a:pt x="24" y="12"/>
                  </a:lnTo>
                  <a:lnTo>
                    <a:pt x="25" y="12"/>
                  </a:lnTo>
                  <a:lnTo>
                    <a:pt x="24" y="12"/>
                  </a:lnTo>
                  <a:close/>
                  <a:moveTo>
                    <a:pt x="24" y="12"/>
                  </a:moveTo>
                  <a:lnTo>
                    <a:pt x="24" y="11"/>
                  </a:lnTo>
                  <a:lnTo>
                    <a:pt x="26" y="12"/>
                  </a:lnTo>
                  <a:lnTo>
                    <a:pt x="26" y="12"/>
                  </a:lnTo>
                  <a:lnTo>
                    <a:pt x="24" y="12"/>
                  </a:lnTo>
                  <a:close/>
                  <a:moveTo>
                    <a:pt x="26" y="12"/>
                  </a:moveTo>
                  <a:lnTo>
                    <a:pt x="26" y="12"/>
                  </a:lnTo>
                  <a:lnTo>
                    <a:pt x="25" y="12"/>
                  </a:lnTo>
                  <a:lnTo>
                    <a:pt x="26" y="12"/>
                  </a:lnTo>
                  <a:close/>
                  <a:moveTo>
                    <a:pt x="24" y="11"/>
                  </a:moveTo>
                  <a:cubicBezTo>
                    <a:pt x="25" y="10"/>
                    <a:pt x="25" y="9"/>
                    <a:pt x="24" y="7"/>
                  </a:cubicBezTo>
                  <a:lnTo>
                    <a:pt x="25" y="7"/>
                  </a:lnTo>
                  <a:cubicBezTo>
                    <a:pt x="26" y="9"/>
                    <a:pt x="26" y="11"/>
                    <a:pt x="26" y="12"/>
                  </a:cubicBezTo>
                  <a:lnTo>
                    <a:pt x="24" y="11"/>
                  </a:lnTo>
                  <a:close/>
                  <a:moveTo>
                    <a:pt x="24" y="7"/>
                  </a:moveTo>
                  <a:cubicBezTo>
                    <a:pt x="24" y="6"/>
                    <a:pt x="22" y="5"/>
                    <a:pt x="20" y="4"/>
                  </a:cubicBezTo>
                  <a:lnTo>
                    <a:pt x="21" y="3"/>
                  </a:lnTo>
                  <a:cubicBezTo>
                    <a:pt x="23" y="4"/>
                    <a:pt x="25" y="5"/>
                    <a:pt x="25" y="7"/>
                  </a:cubicBezTo>
                  <a:lnTo>
                    <a:pt x="24" y="7"/>
                  </a:lnTo>
                  <a:close/>
                  <a:moveTo>
                    <a:pt x="21" y="3"/>
                  </a:moveTo>
                  <a:lnTo>
                    <a:pt x="21" y="3"/>
                  </a:lnTo>
                  <a:lnTo>
                    <a:pt x="21" y="3"/>
                  </a:lnTo>
                  <a:close/>
                  <a:moveTo>
                    <a:pt x="20" y="4"/>
                  </a:moveTo>
                  <a:lnTo>
                    <a:pt x="20" y="4"/>
                  </a:lnTo>
                  <a:lnTo>
                    <a:pt x="21" y="3"/>
                  </a:lnTo>
                  <a:lnTo>
                    <a:pt x="21" y="3"/>
                  </a:lnTo>
                  <a:lnTo>
                    <a:pt x="20" y="4"/>
                  </a:lnTo>
                  <a:close/>
                  <a:moveTo>
                    <a:pt x="20" y="4"/>
                  </a:moveTo>
                  <a:lnTo>
                    <a:pt x="20" y="4"/>
                  </a:lnTo>
                  <a:lnTo>
                    <a:pt x="20" y="3"/>
                  </a:lnTo>
                  <a:lnTo>
                    <a:pt x="20"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2" name="Freeform 94">
              <a:extLst>
                <a:ext uri="{FF2B5EF4-FFF2-40B4-BE49-F238E27FC236}">
                  <a16:creationId xmlns:a16="http://schemas.microsoft.com/office/drawing/2014/main" id="{4F2B25A3-33CA-2052-1776-A289588A676E}"/>
                </a:ext>
              </a:extLst>
            </p:cNvPr>
            <p:cNvSpPr>
              <a:spLocks noEditPoints="1"/>
            </p:cNvSpPr>
            <p:nvPr/>
          </p:nvSpPr>
          <p:spPr bwMode="auto">
            <a:xfrm>
              <a:off x="2618" y="1514"/>
              <a:ext cx="162" cy="129"/>
            </a:xfrm>
            <a:custGeom>
              <a:avLst/>
              <a:gdLst>
                <a:gd name="T0" fmla="*/ 25 w 29"/>
                <a:gd name="T1" fmla="*/ 5 h 23"/>
                <a:gd name="T2" fmla="*/ 25 w 29"/>
                <a:gd name="T3" fmla="*/ 4 h 23"/>
                <a:gd name="T4" fmla="*/ 25 w 29"/>
                <a:gd name="T5" fmla="*/ 4 h 23"/>
                <a:gd name="T6" fmla="*/ 25 w 29"/>
                <a:gd name="T7" fmla="*/ 4 h 23"/>
                <a:gd name="T8" fmla="*/ 20 w 29"/>
                <a:gd name="T9" fmla="*/ 3 h 23"/>
                <a:gd name="T10" fmla="*/ 25 w 29"/>
                <a:gd name="T11" fmla="*/ 4 h 23"/>
                <a:gd name="T12" fmla="*/ 20 w 29"/>
                <a:gd name="T13" fmla="*/ 3 h 23"/>
                <a:gd name="T14" fmla="*/ 12 w 29"/>
                <a:gd name="T15" fmla="*/ 1 h 23"/>
                <a:gd name="T16" fmla="*/ 20 w 29"/>
                <a:gd name="T17" fmla="*/ 3 h 23"/>
                <a:gd name="T18" fmla="*/ 12 w 29"/>
                <a:gd name="T19" fmla="*/ 2 h 23"/>
                <a:gd name="T20" fmla="*/ 12 w 29"/>
                <a:gd name="T21" fmla="*/ 1 h 23"/>
                <a:gd name="T22" fmla="*/ 12 w 29"/>
                <a:gd name="T23" fmla="*/ 1 h 23"/>
                <a:gd name="T24" fmla="*/ 12 w 29"/>
                <a:gd name="T25" fmla="*/ 1 h 23"/>
                <a:gd name="T26" fmla="*/ 11 w 29"/>
                <a:gd name="T27" fmla="*/ 2 h 23"/>
                <a:gd name="T28" fmla="*/ 12 w 29"/>
                <a:gd name="T29" fmla="*/ 1 h 23"/>
                <a:gd name="T30" fmla="*/ 11 w 29"/>
                <a:gd name="T31" fmla="*/ 2 h 23"/>
                <a:gd name="T32" fmla="*/ 9 w 29"/>
                <a:gd name="T33" fmla="*/ 1 h 23"/>
                <a:gd name="T34" fmla="*/ 11 w 29"/>
                <a:gd name="T35" fmla="*/ 2 h 23"/>
                <a:gd name="T36" fmla="*/ 4 w 29"/>
                <a:gd name="T37" fmla="*/ 6 h 23"/>
                <a:gd name="T38" fmla="*/ 9 w 29"/>
                <a:gd name="T39" fmla="*/ 1 h 23"/>
                <a:gd name="T40" fmla="*/ 4 w 29"/>
                <a:gd name="T41" fmla="*/ 6 h 23"/>
                <a:gd name="T42" fmla="*/ 4 w 29"/>
                <a:gd name="T43" fmla="*/ 6 h 23"/>
                <a:gd name="T44" fmla="*/ 4 w 29"/>
                <a:gd name="T45" fmla="*/ 16 h 23"/>
                <a:gd name="T46" fmla="*/ 3 w 29"/>
                <a:gd name="T47" fmla="*/ 5 h 23"/>
                <a:gd name="T48" fmla="*/ 4 w 29"/>
                <a:gd name="T49" fmla="*/ 16 h 23"/>
                <a:gd name="T50" fmla="*/ 3 w 29"/>
                <a:gd name="T51" fmla="*/ 16 h 23"/>
                <a:gd name="T52" fmla="*/ 4 w 29"/>
                <a:gd name="T53" fmla="*/ 16 h 23"/>
                <a:gd name="T54" fmla="*/ 3 w 29"/>
                <a:gd name="T55" fmla="*/ 20 h 23"/>
                <a:gd name="T56" fmla="*/ 4 w 29"/>
                <a:gd name="T57" fmla="*/ 16 h 23"/>
                <a:gd name="T58" fmla="*/ 3 w 29"/>
                <a:gd name="T59" fmla="*/ 20 h 23"/>
                <a:gd name="T60" fmla="*/ 3 w 29"/>
                <a:gd name="T61" fmla="*/ 20 h 23"/>
                <a:gd name="T62" fmla="*/ 7 w 29"/>
                <a:gd name="T63" fmla="*/ 22 h 23"/>
                <a:gd name="T64" fmla="*/ 3 w 29"/>
                <a:gd name="T65" fmla="*/ 20 h 23"/>
                <a:gd name="T66" fmla="*/ 7 w 29"/>
                <a:gd name="T67" fmla="*/ 22 h 23"/>
                <a:gd name="T68" fmla="*/ 12 w 29"/>
                <a:gd name="T69" fmla="*/ 21 h 23"/>
                <a:gd name="T70" fmla="*/ 7 w 29"/>
                <a:gd name="T71" fmla="*/ 22 h 23"/>
                <a:gd name="T72" fmla="*/ 17 w 29"/>
                <a:gd name="T73" fmla="*/ 17 h 23"/>
                <a:gd name="T74" fmla="*/ 12 w 29"/>
                <a:gd name="T75" fmla="*/ 21 h 23"/>
                <a:gd name="T76" fmla="*/ 17 w 29"/>
                <a:gd name="T77" fmla="*/ 18 h 23"/>
                <a:gd name="T78" fmla="*/ 17 w 29"/>
                <a:gd name="T79" fmla="*/ 18 h 23"/>
                <a:gd name="T80" fmla="*/ 22 w 29"/>
                <a:gd name="T81" fmla="*/ 16 h 23"/>
                <a:gd name="T82" fmla="*/ 17 w 29"/>
                <a:gd name="T83" fmla="*/ 18 h 23"/>
                <a:gd name="T84" fmla="*/ 23 w 29"/>
                <a:gd name="T85" fmla="*/ 17 h 23"/>
                <a:gd name="T86" fmla="*/ 23 w 29"/>
                <a:gd name="T87" fmla="*/ 16 h 23"/>
                <a:gd name="T88" fmla="*/ 22 w 29"/>
                <a:gd name="T89" fmla="*/ 16 h 23"/>
                <a:gd name="T90" fmla="*/ 28 w 29"/>
                <a:gd name="T91" fmla="*/ 13 h 23"/>
                <a:gd name="T92" fmla="*/ 22 w 29"/>
                <a:gd name="T93" fmla="*/ 16 h 23"/>
                <a:gd name="T94" fmla="*/ 27 w 29"/>
                <a:gd name="T95" fmla="*/ 12 h 23"/>
                <a:gd name="T96" fmla="*/ 27 w 29"/>
                <a:gd name="T97" fmla="*/ 12 h 23"/>
                <a:gd name="T98" fmla="*/ 27 w 29"/>
                <a:gd name="T99" fmla="*/ 12 h 23"/>
                <a:gd name="T100" fmla="*/ 28 w 29"/>
                <a:gd name="T101" fmla="*/ 13 h 23"/>
                <a:gd name="T102" fmla="*/ 27 w 29"/>
                <a:gd name="T103" fmla="*/ 12 h 23"/>
                <a:gd name="T104" fmla="*/ 29 w 29"/>
                <a:gd name="T105" fmla="*/ 8 h 23"/>
                <a:gd name="T106" fmla="*/ 27 w 29"/>
                <a:gd name="T107" fmla="*/ 12 h 23"/>
                <a:gd name="T108" fmla="*/ 26 w 29"/>
                <a:gd name="T109" fmla="*/ 5 h 23"/>
                <a:gd name="T110" fmla="*/ 29 w 29"/>
                <a:gd name="T111" fmla="*/ 8 h 23"/>
                <a:gd name="T112" fmla="*/ 26 w 29"/>
                <a:gd name="T113" fmla="*/ 5 h 23"/>
                <a:gd name="T114" fmla="*/ 26 w 29"/>
                <a:gd name="T115" fmla="*/ 4 h 23"/>
                <a:gd name="T116" fmla="*/ 26 w 29"/>
                <a:gd name="T11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23">
                  <a:moveTo>
                    <a:pt x="25" y="5"/>
                  </a:moveTo>
                  <a:lnTo>
                    <a:pt x="25" y="5"/>
                  </a:lnTo>
                  <a:lnTo>
                    <a:pt x="25" y="4"/>
                  </a:lnTo>
                  <a:lnTo>
                    <a:pt x="25" y="4"/>
                  </a:lnTo>
                  <a:lnTo>
                    <a:pt x="25" y="5"/>
                  </a:lnTo>
                  <a:close/>
                  <a:moveTo>
                    <a:pt x="25" y="4"/>
                  </a:moveTo>
                  <a:lnTo>
                    <a:pt x="25" y="4"/>
                  </a:lnTo>
                  <a:lnTo>
                    <a:pt x="25" y="4"/>
                  </a:lnTo>
                  <a:close/>
                  <a:moveTo>
                    <a:pt x="25" y="5"/>
                  </a:moveTo>
                  <a:cubicBezTo>
                    <a:pt x="23" y="5"/>
                    <a:pt x="22" y="4"/>
                    <a:pt x="20" y="3"/>
                  </a:cubicBezTo>
                  <a:lnTo>
                    <a:pt x="20" y="2"/>
                  </a:lnTo>
                  <a:cubicBezTo>
                    <a:pt x="22" y="3"/>
                    <a:pt x="24" y="3"/>
                    <a:pt x="25" y="4"/>
                  </a:cubicBezTo>
                  <a:lnTo>
                    <a:pt x="25" y="5"/>
                  </a:lnTo>
                  <a:close/>
                  <a:moveTo>
                    <a:pt x="20" y="3"/>
                  </a:moveTo>
                  <a:cubicBezTo>
                    <a:pt x="17" y="3"/>
                    <a:pt x="15" y="2"/>
                    <a:pt x="12" y="2"/>
                  </a:cubicBezTo>
                  <a:lnTo>
                    <a:pt x="12" y="1"/>
                  </a:lnTo>
                  <a:cubicBezTo>
                    <a:pt x="15" y="0"/>
                    <a:pt x="18" y="1"/>
                    <a:pt x="20" y="2"/>
                  </a:cubicBezTo>
                  <a:lnTo>
                    <a:pt x="20" y="3"/>
                  </a:lnTo>
                  <a:close/>
                  <a:moveTo>
                    <a:pt x="12" y="2"/>
                  </a:moveTo>
                  <a:lnTo>
                    <a:pt x="12" y="2"/>
                  </a:lnTo>
                  <a:lnTo>
                    <a:pt x="12" y="1"/>
                  </a:lnTo>
                  <a:lnTo>
                    <a:pt x="12" y="1"/>
                  </a:lnTo>
                  <a:lnTo>
                    <a:pt x="12" y="2"/>
                  </a:lnTo>
                  <a:close/>
                  <a:moveTo>
                    <a:pt x="12" y="1"/>
                  </a:moveTo>
                  <a:lnTo>
                    <a:pt x="12" y="1"/>
                  </a:lnTo>
                  <a:lnTo>
                    <a:pt x="12" y="1"/>
                  </a:lnTo>
                  <a:close/>
                  <a:moveTo>
                    <a:pt x="12" y="2"/>
                  </a:moveTo>
                  <a:cubicBezTo>
                    <a:pt x="12" y="2"/>
                    <a:pt x="12" y="2"/>
                    <a:pt x="11" y="2"/>
                  </a:cubicBezTo>
                  <a:lnTo>
                    <a:pt x="11" y="1"/>
                  </a:lnTo>
                  <a:cubicBezTo>
                    <a:pt x="11" y="1"/>
                    <a:pt x="12" y="1"/>
                    <a:pt x="12" y="1"/>
                  </a:cubicBezTo>
                  <a:lnTo>
                    <a:pt x="12" y="2"/>
                  </a:lnTo>
                  <a:close/>
                  <a:moveTo>
                    <a:pt x="11" y="2"/>
                  </a:moveTo>
                  <a:cubicBezTo>
                    <a:pt x="11" y="2"/>
                    <a:pt x="10" y="2"/>
                    <a:pt x="10" y="2"/>
                  </a:cubicBezTo>
                  <a:lnTo>
                    <a:pt x="9" y="1"/>
                  </a:lnTo>
                  <a:cubicBezTo>
                    <a:pt x="10" y="1"/>
                    <a:pt x="10" y="1"/>
                    <a:pt x="11" y="1"/>
                  </a:cubicBezTo>
                  <a:lnTo>
                    <a:pt x="11" y="2"/>
                  </a:lnTo>
                  <a:close/>
                  <a:moveTo>
                    <a:pt x="10" y="2"/>
                  </a:moveTo>
                  <a:cubicBezTo>
                    <a:pt x="8" y="3"/>
                    <a:pt x="5" y="4"/>
                    <a:pt x="4" y="6"/>
                  </a:cubicBezTo>
                  <a:lnTo>
                    <a:pt x="3" y="5"/>
                  </a:lnTo>
                  <a:cubicBezTo>
                    <a:pt x="5" y="3"/>
                    <a:pt x="7" y="2"/>
                    <a:pt x="9" y="1"/>
                  </a:cubicBezTo>
                  <a:lnTo>
                    <a:pt x="10" y="2"/>
                  </a:lnTo>
                  <a:close/>
                  <a:moveTo>
                    <a:pt x="4" y="6"/>
                  </a:moveTo>
                  <a:lnTo>
                    <a:pt x="4" y="6"/>
                  </a:lnTo>
                  <a:lnTo>
                    <a:pt x="4" y="6"/>
                  </a:lnTo>
                  <a:close/>
                  <a:moveTo>
                    <a:pt x="4" y="6"/>
                  </a:moveTo>
                  <a:cubicBezTo>
                    <a:pt x="2" y="9"/>
                    <a:pt x="3" y="13"/>
                    <a:pt x="4" y="16"/>
                  </a:cubicBezTo>
                  <a:lnTo>
                    <a:pt x="2" y="16"/>
                  </a:lnTo>
                  <a:cubicBezTo>
                    <a:pt x="1" y="13"/>
                    <a:pt x="0" y="9"/>
                    <a:pt x="3" y="5"/>
                  </a:cubicBezTo>
                  <a:lnTo>
                    <a:pt x="4" y="6"/>
                  </a:lnTo>
                  <a:close/>
                  <a:moveTo>
                    <a:pt x="4" y="16"/>
                  </a:moveTo>
                  <a:lnTo>
                    <a:pt x="4" y="16"/>
                  </a:lnTo>
                  <a:lnTo>
                    <a:pt x="3" y="16"/>
                  </a:lnTo>
                  <a:lnTo>
                    <a:pt x="4" y="16"/>
                  </a:lnTo>
                  <a:close/>
                  <a:moveTo>
                    <a:pt x="4" y="16"/>
                  </a:moveTo>
                  <a:cubicBezTo>
                    <a:pt x="4" y="17"/>
                    <a:pt x="4" y="18"/>
                    <a:pt x="5" y="20"/>
                  </a:cubicBezTo>
                  <a:lnTo>
                    <a:pt x="3" y="20"/>
                  </a:lnTo>
                  <a:cubicBezTo>
                    <a:pt x="3" y="19"/>
                    <a:pt x="3" y="18"/>
                    <a:pt x="2" y="16"/>
                  </a:cubicBezTo>
                  <a:lnTo>
                    <a:pt x="4" y="16"/>
                  </a:lnTo>
                  <a:close/>
                  <a:moveTo>
                    <a:pt x="3" y="20"/>
                  </a:moveTo>
                  <a:lnTo>
                    <a:pt x="3" y="20"/>
                  </a:lnTo>
                  <a:lnTo>
                    <a:pt x="4" y="20"/>
                  </a:lnTo>
                  <a:lnTo>
                    <a:pt x="3" y="20"/>
                  </a:lnTo>
                  <a:close/>
                  <a:moveTo>
                    <a:pt x="5" y="20"/>
                  </a:moveTo>
                  <a:cubicBezTo>
                    <a:pt x="5" y="21"/>
                    <a:pt x="6" y="22"/>
                    <a:pt x="7" y="22"/>
                  </a:cubicBezTo>
                  <a:lnTo>
                    <a:pt x="7" y="23"/>
                  </a:lnTo>
                  <a:cubicBezTo>
                    <a:pt x="5" y="23"/>
                    <a:pt x="4" y="23"/>
                    <a:pt x="3" y="20"/>
                  </a:cubicBezTo>
                  <a:lnTo>
                    <a:pt x="5" y="20"/>
                  </a:lnTo>
                  <a:close/>
                  <a:moveTo>
                    <a:pt x="7" y="22"/>
                  </a:moveTo>
                  <a:cubicBezTo>
                    <a:pt x="8" y="21"/>
                    <a:pt x="9" y="20"/>
                    <a:pt x="11" y="20"/>
                  </a:cubicBezTo>
                  <a:lnTo>
                    <a:pt x="12" y="21"/>
                  </a:lnTo>
                  <a:cubicBezTo>
                    <a:pt x="10" y="22"/>
                    <a:pt x="8" y="23"/>
                    <a:pt x="7" y="23"/>
                  </a:cubicBezTo>
                  <a:lnTo>
                    <a:pt x="7" y="22"/>
                  </a:lnTo>
                  <a:close/>
                  <a:moveTo>
                    <a:pt x="11" y="20"/>
                  </a:moveTo>
                  <a:cubicBezTo>
                    <a:pt x="13" y="18"/>
                    <a:pt x="15" y="17"/>
                    <a:pt x="17" y="17"/>
                  </a:cubicBezTo>
                  <a:lnTo>
                    <a:pt x="17" y="18"/>
                  </a:lnTo>
                  <a:cubicBezTo>
                    <a:pt x="15" y="19"/>
                    <a:pt x="13" y="20"/>
                    <a:pt x="12" y="21"/>
                  </a:cubicBezTo>
                  <a:lnTo>
                    <a:pt x="11" y="20"/>
                  </a:lnTo>
                  <a:close/>
                  <a:moveTo>
                    <a:pt x="17" y="18"/>
                  </a:moveTo>
                  <a:lnTo>
                    <a:pt x="17" y="18"/>
                  </a:lnTo>
                  <a:lnTo>
                    <a:pt x="17" y="18"/>
                  </a:lnTo>
                  <a:close/>
                  <a:moveTo>
                    <a:pt x="16" y="17"/>
                  </a:moveTo>
                  <a:cubicBezTo>
                    <a:pt x="19" y="17"/>
                    <a:pt x="21" y="16"/>
                    <a:pt x="22" y="16"/>
                  </a:cubicBezTo>
                  <a:lnTo>
                    <a:pt x="23" y="17"/>
                  </a:lnTo>
                  <a:cubicBezTo>
                    <a:pt x="21" y="18"/>
                    <a:pt x="19" y="18"/>
                    <a:pt x="17" y="18"/>
                  </a:cubicBezTo>
                  <a:lnTo>
                    <a:pt x="16" y="17"/>
                  </a:lnTo>
                  <a:close/>
                  <a:moveTo>
                    <a:pt x="23" y="17"/>
                  </a:moveTo>
                  <a:lnTo>
                    <a:pt x="23" y="17"/>
                  </a:lnTo>
                  <a:lnTo>
                    <a:pt x="23" y="16"/>
                  </a:lnTo>
                  <a:lnTo>
                    <a:pt x="23" y="17"/>
                  </a:lnTo>
                  <a:close/>
                  <a:moveTo>
                    <a:pt x="22" y="16"/>
                  </a:moveTo>
                  <a:cubicBezTo>
                    <a:pt x="24" y="15"/>
                    <a:pt x="26" y="14"/>
                    <a:pt x="27" y="12"/>
                  </a:cubicBezTo>
                  <a:lnTo>
                    <a:pt x="28" y="13"/>
                  </a:lnTo>
                  <a:cubicBezTo>
                    <a:pt x="27" y="15"/>
                    <a:pt x="25" y="16"/>
                    <a:pt x="23" y="17"/>
                  </a:cubicBezTo>
                  <a:lnTo>
                    <a:pt x="22" y="16"/>
                  </a:lnTo>
                  <a:close/>
                  <a:moveTo>
                    <a:pt x="27" y="12"/>
                  </a:moveTo>
                  <a:lnTo>
                    <a:pt x="27" y="12"/>
                  </a:lnTo>
                  <a:lnTo>
                    <a:pt x="27" y="13"/>
                  </a:lnTo>
                  <a:lnTo>
                    <a:pt x="27" y="12"/>
                  </a:lnTo>
                  <a:close/>
                  <a:moveTo>
                    <a:pt x="27" y="12"/>
                  </a:moveTo>
                  <a:cubicBezTo>
                    <a:pt x="27" y="12"/>
                    <a:pt x="27" y="12"/>
                    <a:pt x="27" y="12"/>
                  </a:cubicBezTo>
                  <a:lnTo>
                    <a:pt x="28" y="13"/>
                  </a:lnTo>
                  <a:cubicBezTo>
                    <a:pt x="28" y="13"/>
                    <a:pt x="28" y="13"/>
                    <a:pt x="28" y="13"/>
                  </a:cubicBezTo>
                  <a:lnTo>
                    <a:pt x="27" y="12"/>
                  </a:lnTo>
                  <a:close/>
                  <a:moveTo>
                    <a:pt x="27" y="12"/>
                  </a:moveTo>
                  <a:cubicBezTo>
                    <a:pt x="28" y="11"/>
                    <a:pt x="28" y="10"/>
                    <a:pt x="28" y="9"/>
                  </a:cubicBezTo>
                  <a:lnTo>
                    <a:pt x="29" y="8"/>
                  </a:lnTo>
                  <a:cubicBezTo>
                    <a:pt x="29" y="10"/>
                    <a:pt x="29" y="11"/>
                    <a:pt x="28" y="13"/>
                  </a:cubicBezTo>
                  <a:lnTo>
                    <a:pt x="27" y="12"/>
                  </a:lnTo>
                  <a:close/>
                  <a:moveTo>
                    <a:pt x="28" y="9"/>
                  </a:moveTo>
                  <a:cubicBezTo>
                    <a:pt x="27" y="7"/>
                    <a:pt x="27" y="6"/>
                    <a:pt x="26" y="5"/>
                  </a:cubicBezTo>
                  <a:lnTo>
                    <a:pt x="27" y="4"/>
                  </a:lnTo>
                  <a:cubicBezTo>
                    <a:pt x="28" y="5"/>
                    <a:pt x="29" y="7"/>
                    <a:pt x="29" y="8"/>
                  </a:cubicBezTo>
                  <a:lnTo>
                    <a:pt x="28" y="9"/>
                  </a:lnTo>
                  <a:close/>
                  <a:moveTo>
                    <a:pt x="26" y="5"/>
                  </a:moveTo>
                  <a:cubicBezTo>
                    <a:pt x="26" y="5"/>
                    <a:pt x="25" y="5"/>
                    <a:pt x="25" y="5"/>
                  </a:cubicBezTo>
                  <a:lnTo>
                    <a:pt x="26" y="4"/>
                  </a:lnTo>
                  <a:cubicBezTo>
                    <a:pt x="26" y="4"/>
                    <a:pt x="26" y="4"/>
                    <a:pt x="27" y="4"/>
                  </a:cubicBezTo>
                  <a:lnTo>
                    <a:pt x="26"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3" name="Freeform 95">
              <a:extLst>
                <a:ext uri="{FF2B5EF4-FFF2-40B4-BE49-F238E27FC236}">
                  <a16:creationId xmlns:a16="http://schemas.microsoft.com/office/drawing/2014/main" id="{AA1B6C77-3663-D516-844B-DCCAA6C6F8EB}"/>
                </a:ext>
              </a:extLst>
            </p:cNvPr>
            <p:cNvSpPr>
              <a:spLocks/>
            </p:cNvSpPr>
            <p:nvPr/>
          </p:nvSpPr>
          <p:spPr bwMode="auto">
            <a:xfrm>
              <a:off x="2696" y="1436"/>
              <a:ext cx="179" cy="101"/>
            </a:xfrm>
            <a:custGeom>
              <a:avLst/>
              <a:gdLst>
                <a:gd name="T0" fmla="*/ 27 w 32"/>
                <a:gd name="T1" fmla="*/ 6 h 18"/>
                <a:gd name="T2" fmla="*/ 20 w 32"/>
                <a:gd name="T3" fmla="*/ 0 h 18"/>
                <a:gd name="T4" fmla="*/ 13 w 32"/>
                <a:gd name="T5" fmla="*/ 4 h 18"/>
                <a:gd name="T6" fmla="*/ 7 w 32"/>
                <a:gd name="T7" fmla="*/ 5 h 18"/>
                <a:gd name="T8" fmla="*/ 2 w 32"/>
                <a:gd name="T9" fmla="*/ 13 h 18"/>
                <a:gd name="T10" fmla="*/ 14 w 32"/>
                <a:gd name="T11" fmla="*/ 18 h 18"/>
                <a:gd name="T12" fmla="*/ 27 w 32"/>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27" y="6"/>
                  </a:moveTo>
                  <a:cubicBezTo>
                    <a:pt x="26" y="3"/>
                    <a:pt x="24" y="0"/>
                    <a:pt x="20" y="0"/>
                  </a:cubicBezTo>
                  <a:cubicBezTo>
                    <a:pt x="17" y="1"/>
                    <a:pt x="15" y="3"/>
                    <a:pt x="13" y="4"/>
                  </a:cubicBezTo>
                  <a:cubicBezTo>
                    <a:pt x="11" y="5"/>
                    <a:pt x="9" y="4"/>
                    <a:pt x="7" y="5"/>
                  </a:cubicBezTo>
                  <a:cubicBezTo>
                    <a:pt x="5" y="8"/>
                    <a:pt x="0" y="11"/>
                    <a:pt x="2" y="13"/>
                  </a:cubicBezTo>
                  <a:cubicBezTo>
                    <a:pt x="4" y="17"/>
                    <a:pt x="10" y="15"/>
                    <a:pt x="14" y="18"/>
                  </a:cubicBezTo>
                  <a:cubicBezTo>
                    <a:pt x="20" y="15"/>
                    <a:pt x="32" y="13"/>
                    <a:pt x="2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4" name="Freeform 96">
              <a:extLst>
                <a:ext uri="{FF2B5EF4-FFF2-40B4-BE49-F238E27FC236}">
                  <a16:creationId xmlns:a16="http://schemas.microsoft.com/office/drawing/2014/main" id="{21583A95-E011-F8F0-FFC8-628963D139D3}"/>
                </a:ext>
              </a:extLst>
            </p:cNvPr>
            <p:cNvSpPr>
              <a:spLocks noEditPoints="1"/>
            </p:cNvSpPr>
            <p:nvPr/>
          </p:nvSpPr>
          <p:spPr bwMode="auto">
            <a:xfrm>
              <a:off x="2696" y="1436"/>
              <a:ext cx="168" cy="106"/>
            </a:xfrm>
            <a:custGeom>
              <a:avLst/>
              <a:gdLst>
                <a:gd name="T0" fmla="*/ 24 w 30"/>
                <a:gd name="T1" fmla="*/ 3 h 19"/>
                <a:gd name="T2" fmla="*/ 28 w 30"/>
                <a:gd name="T3" fmla="*/ 5 h 19"/>
                <a:gd name="T4" fmla="*/ 24 w 30"/>
                <a:gd name="T5" fmla="*/ 3 h 19"/>
                <a:gd name="T6" fmla="*/ 20 w 30"/>
                <a:gd name="T7" fmla="*/ 0 h 19"/>
                <a:gd name="T8" fmla="*/ 24 w 30"/>
                <a:gd name="T9" fmla="*/ 3 h 19"/>
                <a:gd name="T10" fmla="*/ 20 w 30"/>
                <a:gd name="T11" fmla="*/ 0 h 19"/>
                <a:gd name="T12" fmla="*/ 20 w 30"/>
                <a:gd name="T13" fmla="*/ 1 h 19"/>
                <a:gd name="T14" fmla="*/ 15 w 30"/>
                <a:gd name="T15" fmla="*/ 2 h 19"/>
                <a:gd name="T16" fmla="*/ 20 w 30"/>
                <a:gd name="T17" fmla="*/ 1 h 19"/>
                <a:gd name="T18" fmla="*/ 13 w 30"/>
                <a:gd name="T19" fmla="*/ 4 h 19"/>
                <a:gd name="T20" fmla="*/ 15 w 30"/>
                <a:gd name="T21" fmla="*/ 2 h 19"/>
                <a:gd name="T22" fmla="*/ 13 w 30"/>
                <a:gd name="T23" fmla="*/ 4 h 19"/>
                <a:gd name="T24" fmla="*/ 13 w 30"/>
                <a:gd name="T25" fmla="*/ 4 h 19"/>
                <a:gd name="T26" fmla="*/ 13 w 30"/>
                <a:gd name="T27" fmla="*/ 4 h 19"/>
                <a:gd name="T28" fmla="*/ 12 w 30"/>
                <a:gd name="T29" fmla="*/ 3 h 19"/>
                <a:gd name="T30" fmla="*/ 13 w 30"/>
                <a:gd name="T31" fmla="*/ 4 h 19"/>
                <a:gd name="T32" fmla="*/ 13 w 30"/>
                <a:gd name="T33" fmla="*/ 4 h 19"/>
                <a:gd name="T34" fmla="*/ 10 w 30"/>
                <a:gd name="T35" fmla="*/ 5 h 19"/>
                <a:gd name="T36" fmla="*/ 12 w 30"/>
                <a:gd name="T37" fmla="*/ 3 h 19"/>
                <a:gd name="T38" fmla="*/ 10 w 30"/>
                <a:gd name="T39" fmla="*/ 5 h 19"/>
                <a:gd name="T40" fmla="*/ 7 w 30"/>
                <a:gd name="T41" fmla="*/ 5 h 19"/>
                <a:gd name="T42" fmla="*/ 10 w 30"/>
                <a:gd name="T43" fmla="*/ 5 h 19"/>
                <a:gd name="T44" fmla="*/ 7 w 30"/>
                <a:gd name="T45" fmla="*/ 5 h 19"/>
                <a:gd name="T46" fmla="*/ 8 w 30"/>
                <a:gd name="T47" fmla="*/ 6 h 19"/>
                <a:gd name="T48" fmla="*/ 6 w 30"/>
                <a:gd name="T49" fmla="*/ 5 h 19"/>
                <a:gd name="T50" fmla="*/ 8 w 30"/>
                <a:gd name="T51" fmla="*/ 6 h 19"/>
                <a:gd name="T52" fmla="*/ 2 w 30"/>
                <a:gd name="T53" fmla="*/ 13 h 19"/>
                <a:gd name="T54" fmla="*/ 6 w 30"/>
                <a:gd name="T55" fmla="*/ 5 h 19"/>
                <a:gd name="T56" fmla="*/ 2 w 30"/>
                <a:gd name="T57" fmla="*/ 13 h 19"/>
                <a:gd name="T58" fmla="*/ 2 w 30"/>
                <a:gd name="T59" fmla="*/ 13 h 19"/>
                <a:gd name="T60" fmla="*/ 8 w 30"/>
                <a:gd name="T61" fmla="*/ 15 h 19"/>
                <a:gd name="T62" fmla="*/ 1 w 30"/>
                <a:gd name="T63" fmla="*/ 14 h 19"/>
                <a:gd name="T64" fmla="*/ 8 w 30"/>
                <a:gd name="T65" fmla="*/ 15 h 19"/>
                <a:gd name="T66" fmla="*/ 13 w 30"/>
                <a:gd name="T67" fmla="*/ 18 h 19"/>
                <a:gd name="T68" fmla="*/ 8 w 30"/>
                <a:gd name="T69" fmla="*/ 15 h 19"/>
                <a:gd name="T70" fmla="*/ 14 w 30"/>
                <a:gd name="T71" fmla="*/ 19 h 19"/>
                <a:gd name="T72" fmla="*/ 14 w 30"/>
                <a:gd name="T73" fmla="*/ 18 h 19"/>
                <a:gd name="T74" fmla="*/ 14 w 30"/>
                <a:gd name="T75" fmla="*/ 17 h 19"/>
                <a:gd name="T76" fmla="*/ 14 w 30"/>
                <a:gd name="T77" fmla="*/ 19 h 19"/>
                <a:gd name="T78" fmla="*/ 14 w 30"/>
                <a:gd name="T79" fmla="*/ 17 h 19"/>
                <a:gd name="T80" fmla="*/ 14 w 30"/>
                <a:gd name="T81" fmla="*/ 19 h 19"/>
                <a:gd name="T82" fmla="*/ 14 w 30"/>
                <a:gd name="T83" fmla="*/ 19 h 19"/>
                <a:gd name="T84" fmla="*/ 18 w 30"/>
                <a:gd name="T85" fmla="*/ 16 h 19"/>
                <a:gd name="T86" fmla="*/ 14 w 30"/>
                <a:gd name="T87" fmla="*/ 19 h 19"/>
                <a:gd name="T88" fmla="*/ 18 w 30"/>
                <a:gd name="T89" fmla="*/ 16 h 19"/>
                <a:gd name="T90" fmla="*/ 25 w 30"/>
                <a:gd name="T91" fmla="*/ 14 h 19"/>
                <a:gd name="T92" fmla="*/ 18 w 30"/>
                <a:gd name="T93" fmla="*/ 16 h 19"/>
                <a:gd name="T94" fmla="*/ 25 w 30"/>
                <a:gd name="T95" fmla="*/ 14 h 19"/>
                <a:gd name="T96" fmla="*/ 24 w 30"/>
                <a:gd name="T97" fmla="*/ 13 h 19"/>
                <a:gd name="T98" fmla="*/ 28 w 30"/>
                <a:gd name="T99" fmla="*/ 5 h 19"/>
                <a:gd name="T100" fmla="*/ 24 w 30"/>
                <a:gd name="T101" fmla="*/ 13 h 19"/>
                <a:gd name="T102" fmla="*/ 27 w 30"/>
                <a:gd name="T10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7" y="6"/>
                  </a:moveTo>
                  <a:cubicBezTo>
                    <a:pt x="26" y="5"/>
                    <a:pt x="25" y="4"/>
                    <a:pt x="24" y="3"/>
                  </a:cubicBezTo>
                  <a:lnTo>
                    <a:pt x="25" y="2"/>
                  </a:lnTo>
                  <a:cubicBezTo>
                    <a:pt x="26" y="3"/>
                    <a:pt x="27" y="4"/>
                    <a:pt x="28" y="5"/>
                  </a:cubicBezTo>
                  <a:lnTo>
                    <a:pt x="27" y="6"/>
                  </a:lnTo>
                  <a:close/>
                  <a:moveTo>
                    <a:pt x="24" y="3"/>
                  </a:moveTo>
                  <a:cubicBezTo>
                    <a:pt x="23" y="2"/>
                    <a:pt x="22" y="1"/>
                    <a:pt x="20" y="1"/>
                  </a:cubicBezTo>
                  <a:lnTo>
                    <a:pt x="20" y="0"/>
                  </a:lnTo>
                  <a:cubicBezTo>
                    <a:pt x="22" y="0"/>
                    <a:pt x="24" y="0"/>
                    <a:pt x="25" y="2"/>
                  </a:cubicBezTo>
                  <a:lnTo>
                    <a:pt x="24" y="3"/>
                  </a:lnTo>
                  <a:close/>
                  <a:moveTo>
                    <a:pt x="20" y="0"/>
                  </a:moveTo>
                  <a:lnTo>
                    <a:pt x="20" y="0"/>
                  </a:lnTo>
                  <a:lnTo>
                    <a:pt x="20" y="0"/>
                  </a:lnTo>
                  <a:close/>
                  <a:moveTo>
                    <a:pt x="20" y="1"/>
                  </a:moveTo>
                  <a:cubicBezTo>
                    <a:pt x="18" y="1"/>
                    <a:pt x="17" y="2"/>
                    <a:pt x="15" y="3"/>
                  </a:cubicBezTo>
                  <a:lnTo>
                    <a:pt x="15" y="2"/>
                  </a:lnTo>
                  <a:cubicBezTo>
                    <a:pt x="16" y="1"/>
                    <a:pt x="18" y="0"/>
                    <a:pt x="20" y="0"/>
                  </a:cubicBezTo>
                  <a:lnTo>
                    <a:pt x="20" y="1"/>
                  </a:lnTo>
                  <a:close/>
                  <a:moveTo>
                    <a:pt x="15" y="3"/>
                  </a:moveTo>
                  <a:cubicBezTo>
                    <a:pt x="15" y="4"/>
                    <a:pt x="14" y="4"/>
                    <a:pt x="13" y="4"/>
                  </a:cubicBezTo>
                  <a:lnTo>
                    <a:pt x="12" y="3"/>
                  </a:lnTo>
                  <a:cubicBezTo>
                    <a:pt x="13" y="3"/>
                    <a:pt x="14" y="2"/>
                    <a:pt x="15" y="2"/>
                  </a:cubicBezTo>
                  <a:lnTo>
                    <a:pt x="15"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1" y="5"/>
                    <a:pt x="10" y="5"/>
                  </a:cubicBezTo>
                  <a:lnTo>
                    <a:pt x="10" y="4"/>
                  </a:lnTo>
                  <a:cubicBezTo>
                    <a:pt x="11" y="4"/>
                    <a:pt x="12" y="4"/>
                    <a:pt x="12" y="3"/>
                  </a:cubicBezTo>
                  <a:lnTo>
                    <a:pt x="13" y="4"/>
                  </a:lnTo>
                  <a:close/>
                  <a:moveTo>
                    <a:pt x="10" y="5"/>
                  </a:moveTo>
                  <a:cubicBezTo>
                    <a:pt x="9" y="5"/>
                    <a:pt x="8" y="5"/>
                    <a:pt x="8" y="6"/>
                  </a:cubicBezTo>
                  <a:lnTo>
                    <a:pt x="7" y="5"/>
                  </a:lnTo>
                  <a:cubicBezTo>
                    <a:pt x="8" y="4"/>
                    <a:pt x="9" y="4"/>
                    <a:pt x="10" y="4"/>
                  </a:cubicBezTo>
                  <a:lnTo>
                    <a:pt x="10" y="5"/>
                  </a:lnTo>
                  <a:close/>
                  <a:moveTo>
                    <a:pt x="7" y="5"/>
                  </a:moveTo>
                  <a:lnTo>
                    <a:pt x="7" y="5"/>
                  </a:lnTo>
                  <a:lnTo>
                    <a:pt x="7" y="5"/>
                  </a:lnTo>
                  <a:close/>
                  <a:moveTo>
                    <a:pt x="8" y="6"/>
                  </a:moveTo>
                  <a:cubicBezTo>
                    <a:pt x="8" y="6"/>
                    <a:pt x="7" y="6"/>
                    <a:pt x="7" y="6"/>
                  </a:cubicBezTo>
                  <a:lnTo>
                    <a:pt x="6" y="5"/>
                  </a:lnTo>
                  <a:cubicBezTo>
                    <a:pt x="6" y="5"/>
                    <a:pt x="7" y="5"/>
                    <a:pt x="7" y="5"/>
                  </a:cubicBezTo>
                  <a:lnTo>
                    <a:pt x="8" y="6"/>
                  </a:lnTo>
                  <a:close/>
                  <a:moveTo>
                    <a:pt x="7" y="6"/>
                  </a:moveTo>
                  <a:cubicBezTo>
                    <a:pt x="5" y="8"/>
                    <a:pt x="1" y="11"/>
                    <a:pt x="2" y="13"/>
                  </a:cubicBezTo>
                  <a:lnTo>
                    <a:pt x="1" y="14"/>
                  </a:lnTo>
                  <a:cubicBezTo>
                    <a:pt x="0" y="11"/>
                    <a:pt x="3" y="8"/>
                    <a:pt x="6" y="5"/>
                  </a:cubicBezTo>
                  <a:lnTo>
                    <a:pt x="7" y="6"/>
                  </a:lnTo>
                  <a:close/>
                  <a:moveTo>
                    <a:pt x="2" y="13"/>
                  </a:moveTo>
                  <a:lnTo>
                    <a:pt x="2" y="13"/>
                  </a:lnTo>
                  <a:lnTo>
                    <a:pt x="2" y="13"/>
                  </a:lnTo>
                  <a:close/>
                  <a:moveTo>
                    <a:pt x="2" y="13"/>
                  </a:moveTo>
                  <a:cubicBezTo>
                    <a:pt x="3" y="14"/>
                    <a:pt x="5" y="15"/>
                    <a:pt x="8" y="15"/>
                  </a:cubicBezTo>
                  <a:lnTo>
                    <a:pt x="7" y="16"/>
                  </a:lnTo>
                  <a:cubicBezTo>
                    <a:pt x="5" y="16"/>
                    <a:pt x="2" y="16"/>
                    <a:pt x="1" y="14"/>
                  </a:cubicBezTo>
                  <a:lnTo>
                    <a:pt x="2" y="13"/>
                  </a:lnTo>
                  <a:close/>
                  <a:moveTo>
                    <a:pt x="8" y="15"/>
                  </a:moveTo>
                  <a:cubicBezTo>
                    <a:pt x="10" y="16"/>
                    <a:pt x="12" y="16"/>
                    <a:pt x="14" y="17"/>
                  </a:cubicBezTo>
                  <a:lnTo>
                    <a:pt x="13" y="18"/>
                  </a:lnTo>
                  <a:cubicBezTo>
                    <a:pt x="12" y="17"/>
                    <a:pt x="10" y="17"/>
                    <a:pt x="7" y="16"/>
                  </a:cubicBezTo>
                  <a:lnTo>
                    <a:pt x="8" y="15"/>
                  </a:lnTo>
                  <a:close/>
                  <a:moveTo>
                    <a:pt x="14" y="19"/>
                  </a:moveTo>
                  <a:lnTo>
                    <a:pt x="14" y="19"/>
                  </a:lnTo>
                  <a:lnTo>
                    <a:pt x="13" y="18"/>
                  </a:lnTo>
                  <a:lnTo>
                    <a:pt x="14" y="18"/>
                  </a:lnTo>
                  <a:lnTo>
                    <a:pt x="14" y="19"/>
                  </a:lnTo>
                  <a:close/>
                  <a:moveTo>
                    <a:pt x="14" y="17"/>
                  </a:moveTo>
                  <a:lnTo>
                    <a:pt x="14" y="17"/>
                  </a:lnTo>
                  <a:lnTo>
                    <a:pt x="14" y="19"/>
                  </a:lnTo>
                  <a:lnTo>
                    <a:pt x="14" y="19"/>
                  </a:lnTo>
                  <a:lnTo>
                    <a:pt x="14" y="17"/>
                  </a:lnTo>
                  <a:close/>
                  <a:moveTo>
                    <a:pt x="14" y="19"/>
                  </a:moveTo>
                  <a:lnTo>
                    <a:pt x="14" y="19"/>
                  </a:lnTo>
                  <a:lnTo>
                    <a:pt x="14" y="18"/>
                  </a:lnTo>
                  <a:lnTo>
                    <a:pt x="14" y="19"/>
                  </a:lnTo>
                  <a:close/>
                  <a:moveTo>
                    <a:pt x="14" y="17"/>
                  </a:moveTo>
                  <a:cubicBezTo>
                    <a:pt x="15" y="17"/>
                    <a:pt x="16" y="16"/>
                    <a:pt x="18" y="16"/>
                  </a:cubicBezTo>
                  <a:lnTo>
                    <a:pt x="18" y="17"/>
                  </a:lnTo>
                  <a:cubicBezTo>
                    <a:pt x="17" y="18"/>
                    <a:pt x="15" y="18"/>
                    <a:pt x="14" y="19"/>
                  </a:cubicBezTo>
                  <a:lnTo>
                    <a:pt x="14" y="17"/>
                  </a:lnTo>
                  <a:close/>
                  <a:moveTo>
                    <a:pt x="18" y="16"/>
                  </a:moveTo>
                  <a:cubicBezTo>
                    <a:pt x="20" y="15"/>
                    <a:pt x="22" y="14"/>
                    <a:pt x="24" y="13"/>
                  </a:cubicBezTo>
                  <a:lnTo>
                    <a:pt x="25" y="14"/>
                  </a:lnTo>
                  <a:cubicBezTo>
                    <a:pt x="23" y="15"/>
                    <a:pt x="20" y="16"/>
                    <a:pt x="18" y="17"/>
                  </a:cubicBezTo>
                  <a:lnTo>
                    <a:pt x="18" y="16"/>
                  </a:lnTo>
                  <a:close/>
                  <a:moveTo>
                    <a:pt x="25" y="14"/>
                  </a:moveTo>
                  <a:lnTo>
                    <a:pt x="25" y="14"/>
                  </a:lnTo>
                  <a:lnTo>
                    <a:pt x="25" y="14"/>
                  </a:lnTo>
                  <a:close/>
                  <a:moveTo>
                    <a:pt x="24" y="13"/>
                  </a:moveTo>
                  <a:cubicBezTo>
                    <a:pt x="27" y="11"/>
                    <a:pt x="28" y="9"/>
                    <a:pt x="27" y="6"/>
                  </a:cubicBezTo>
                  <a:lnTo>
                    <a:pt x="28" y="5"/>
                  </a:lnTo>
                  <a:cubicBezTo>
                    <a:pt x="30" y="10"/>
                    <a:pt x="28" y="12"/>
                    <a:pt x="25" y="14"/>
                  </a:cubicBezTo>
                  <a:lnTo>
                    <a:pt x="24" y="13"/>
                  </a:lnTo>
                  <a:close/>
                  <a:moveTo>
                    <a:pt x="27" y="6"/>
                  </a:moveTo>
                  <a:lnTo>
                    <a:pt x="27" y="6"/>
                  </a:lnTo>
                  <a:lnTo>
                    <a:pt x="2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5" name="Freeform 97">
              <a:extLst>
                <a:ext uri="{FF2B5EF4-FFF2-40B4-BE49-F238E27FC236}">
                  <a16:creationId xmlns:a16="http://schemas.microsoft.com/office/drawing/2014/main" id="{5F31C46F-BF69-7E19-F410-4F1F78FF38DE}"/>
                </a:ext>
              </a:extLst>
            </p:cNvPr>
            <p:cNvSpPr>
              <a:spLocks/>
            </p:cNvSpPr>
            <p:nvPr/>
          </p:nvSpPr>
          <p:spPr bwMode="auto">
            <a:xfrm>
              <a:off x="2489" y="1542"/>
              <a:ext cx="134" cy="95"/>
            </a:xfrm>
            <a:custGeom>
              <a:avLst/>
              <a:gdLst>
                <a:gd name="T0" fmla="*/ 22 w 24"/>
                <a:gd name="T1" fmla="*/ 1 h 17"/>
                <a:gd name="T2" fmla="*/ 3 w 24"/>
                <a:gd name="T3" fmla="*/ 0 h 17"/>
                <a:gd name="T4" fmla="*/ 0 w 24"/>
                <a:gd name="T5" fmla="*/ 3 h 17"/>
                <a:gd name="T6" fmla="*/ 5 w 24"/>
                <a:gd name="T7" fmla="*/ 14 h 17"/>
                <a:gd name="T8" fmla="*/ 9 w 24"/>
                <a:gd name="T9" fmla="*/ 17 h 17"/>
                <a:gd name="T10" fmla="*/ 17 w 24"/>
                <a:gd name="T11" fmla="*/ 15 h 17"/>
                <a:gd name="T12" fmla="*/ 22 w 24"/>
                <a:gd name="T13" fmla="*/ 14 h 17"/>
                <a:gd name="T14" fmla="*/ 24 w 24"/>
                <a:gd name="T15" fmla="*/ 2 h 17"/>
                <a:gd name="T16" fmla="*/ 22 w 24"/>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7">
                  <a:moveTo>
                    <a:pt x="22" y="1"/>
                  </a:moveTo>
                  <a:cubicBezTo>
                    <a:pt x="16" y="4"/>
                    <a:pt x="9" y="1"/>
                    <a:pt x="3" y="0"/>
                  </a:cubicBezTo>
                  <a:cubicBezTo>
                    <a:pt x="2" y="0"/>
                    <a:pt x="0" y="2"/>
                    <a:pt x="0" y="3"/>
                  </a:cubicBezTo>
                  <a:cubicBezTo>
                    <a:pt x="0" y="7"/>
                    <a:pt x="1" y="12"/>
                    <a:pt x="5" y="14"/>
                  </a:cubicBezTo>
                  <a:cubicBezTo>
                    <a:pt x="7" y="15"/>
                    <a:pt x="7" y="16"/>
                    <a:pt x="9" y="17"/>
                  </a:cubicBezTo>
                  <a:cubicBezTo>
                    <a:pt x="12" y="17"/>
                    <a:pt x="14" y="14"/>
                    <a:pt x="17" y="15"/>
                  </a:cubicBezTo>
                  <a:cubicBezTo>
                    <a:pt x="19" y="15"/>
                    <a:pt x="21" y="15"/>
                    <a:pt x="22" y="14"/>
                  </a:cubicBezTo>
                  <a:cubicBezTo>
                    <a:pt x="24" y="11"/>
                    <a:pt x="23" y="6"/>
                    <a:pt x="24" y="2"/>
                  </a:cubicBezTo>
                  <a:cubicBezTo>
                    <a:pt x="24" y="2"/>
                    <a:pt x="23" y="1"/>
                    <a:pt x="2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6" name="Freeform 98">
              <a:extLst>
                <a:ext uri="{FF2B5EF4-FFF2-40B4-BE49-F238E27FC236}">
                  <a16:creationId xmlns:a16="http://schemas.microsoft.com/office/drawing/2014/main" id="{5D933B88-98D9-DD86-7DC0-A71456A4ADC5}"/>
                </a:ext>
              </a:extLst>
            </p:cNvPr>
            <p:cNvSpPr>
              <a:spLocks noEditPoints="1"/>
            </p:cNvSpPr>
            <p:nvPr/>
          </p:nvSpPr>
          <p:spPr bwMode="auto">
            <a:xfrm>
              <a:off x="2484" y="1537"/>
              <a:ext cx="145" cy="106"/>
            </a:xfrm>
            <a:custGeom>
              <a:avLst/>
              <a:gdLst>
                <a:gd name="T0" fmla="*/ 9 w 26"/>
                <a:gd name="T1" fmla="*/ 1 h 19"/>
                <a:gd name="T2" fmla="*/ 8 w 26"/>
                <a:gd name="T3" fmla="*/ 3 h 19"/>
                <a:gd name="T4" fmla="*/ 9 w 26"/>
                <a:gd name="T5" fmla="*/ 1 h 19"/>
                <a:gd name="T6" fmla="*/ 4 w 26"/>
                <a:gd name="T7" fmla="*/ 2 h 19"/>
                <a:gd name="T8" fmla="*/ 4 w 26"/>
                <a:gd name="T9" fmla="*/ 2 h 19"/>
                <a:gd name="T10" fmla="*/ 4 w 26"/>
                <a:gd name="T11" fmla="*/ 0 h 19"/>
                <a:gd name="T12" fmla="*/ 3 w 26"/>
                <a:gd name="T13" fmla="*/ 2 h 19"/>
                <a:gd name="T14" fmla="*/ 4 w 26"/>
                <a:gd name="T15" fmla="*/ 2 h 19"/>
                <a:gd name="T16" fmla="*/ 0 w 26"/>
                <a:gd name="T17" fmla="*/ 4 h 19"/>
                <a:gd name="T18" fmla="*/ 2 w 26"/>
                <a:gd name="T19" fmla="*/ 4 h 19"/>
                <a:gd name="T20" fmla="*/ 2 w 26"/>
                <a:gd name="T21" fmla="*/ 4 h 19"/>
                <a:gd name="T22" fmla="*/ 0 w 26"/>
                <a:gd name="T23" fmla="*/ 4 h 19"/>
                <a:gd name="T24" fmla="*/ 0 w 26"/>
                <a:gd name="T25" fmla="*/ 4 h 19"/>
                <a:gd name="T26" fmla="*/ 0 w 26"/>
                <a:gd name="T27" fmla="*/ 4 h 19"/>
                <a:gd name="T28" fmla="*/ 0 w 26"/>
                <a:gd name="T29" fmla="*/ 4 h 19"/>
                <a:gd name="T30" fmla="*/ 0 w 26"/>
                <a:gd name="T31" fmla="*/ 4 h 19"/>
                <a:gd name="T32" fmla="*/ 0 w 26"/>
                <a:gd name="T33" fmla="*/ 4 h 19"/>
                <a:gd name="T34" fmla="*/ 0 w 26"/>
                <a:gd name="T35" fmla="*/ 6 h 19"/>
                <a:gd name="T36" fmla="*/ 2 w 26"/>
                <a:gd name="T37" fmla="*/ 6 h 19"/>
                <a:gd name="T38" fmla="*/ 0 w 26"/>
                <a:gd name="T39" fmla="*/ 6 h 19"/>
                <a:gd name="T40" fmla="*/ 6 w 26"/>
                <a:gd name="T41" fmla="*/ 14 h 19"/>
                <a:gd name="T42" fmla="*/ 2 w 26"/>
                <a:gd name="T43" fmla="*/ 7 h 19"/>
                <a:gd name="T44" fmla="*/ 6 w 26"/>
                <a:gd name="T45" fmla="*/ 15 h 19"/>
                <a:gd name="T46" fmla="*/ 8 w 26"/>
                <a:gd name="T47" fmla="*/ 16 h 19"/>
                <a:gd name="T48" fmla="*/ 6 w 26"/>
                <a:gd name="T49" fmla="*/ 14 h 19"/>
                <a:gd name="T50" fmla="*/ 10 w 26"/>
                <a:gd name="T51" fmla="*/ 18 h 19"/>
                <a:gd name="T52" fmla="*/ 10 w 26"/>
                <a:gd name="T53" fmla="*/ 18 h 19"/>
                <a:gd name="T54" fmla="*/ 10 w 26"/>
                <a:gd name="T55" fmla="*/ 17 h 19"/>
                <a:gd name="T56" fmla="*/ 10 w 26"/>
                <a:gd name="T57" fmla="*/ 18 h 19"/>
                <a:gd name="T58" fmla="*/ 18 w 26"/>
                <a:gd name="T59" fmla="*/ 15 h 19"/>
                <a:gd name="T60" fmla="*/ 14 w 26"/>
                <a:gd name="T61" fmla="*/ 16 h 19"/>
                <a:gd name="T62" fmla="*/ 18 w 26"/>
                <a:gd name="T63" fmla="*/ 17 h 19"/>
                <a:gd name="T64" fmla="*/ 18 w 26"/>
                <a:gd name="T65" fmla="*/ 17 h 19"/>
                <a:gd name="T66" fmla="*/ 18 w 26"/>
                <a:gd name="T67" fmla="*/ 17 h 19"/>
                <a:gd name="T68" fmla="*/ 18 w 26"/>
                <a:gd name="T69" fmla="*/ 17 h 19"/>
                <a:gd name="T70" fmla="*/ 19 w 26"/>
                <a:gd name="T71" fmla="*/ 15 h 19"/>
                <a:gd name="T72" fmla="*/ 18 w 26"/>
                <a:gd name="T73" fmla="*/ 17 h 19"/>
                <a:gd name="T74" fmla="*/ 22 w 26"/>
                <a:gd name="T75" fmla="*/ 15 h 19"/>
                <a:gd name="T76" fmla="*/ 19 w 26"/>
                <a:gd name="T77" fmla="*/ 15 h 19"/>
                <a:gd name="T78" fmla="*/ 23 w 26"/>
                <a:gd name="T79" fmla="*/ 15 h 19"/>
                <a:gd name="T80" fmla="*/ 25 w 26"/>
                <a:gd name="T81" fmla="*/ 8 h 19"/>
                <a:gd name="T82" fmla="*/ 24 w 26"/>
                <a:gd name="T83" fmla="*/ 8 h 19"/>
                <a:gd name="T84" fmla="*/ 25 w 26"/>
                <a:gd name="T85" fmla="*/ 8 h 19"/>
                <a:gd name="T86" fmla="*/ 25 w 26"/>
                <a:gd name="T87" fmla="*/ 3 h 19"/>
                <a:gd name="T88" fmla="*/ 25 w 26"/>
                <a:gd name="T89" fmla="*/ 3 h 19"/>
                <a:gd name="T90" fmla="*/ 25 w 26"/>
                <a:gd name="T91" fmla="*/ 3 h 19"/>
                <a:gd name="T92" fmla="*/ 25 w 26"/>
                <a:gd name="T93" fmla="*/ 2 h 19"/>
                <a:gd name="T94" fmla="*/ 25 w 26"/>
                <a:gd name="T95" fmla="*/ 2 h 19"/>
                <a:gd name="T96" fmla="*/ 25 w 26"/>
                <a:gd name="T97" fmla="*/ 2 h 19"/>
                <a:gd name="T98" fmla="*/ 24 w 26"/>
                <a:gd name="T99" fmla="*/ 2 h 19"/>
                <a:gd name="T100" fmla="*/ 24 w 26"/>
                <a:gd name="T101" fmla="*/ 3 h 19"/>
                <a:gd name="T102" fmla="*/ 24 w 26"/>
                <a:gd name="T103" fmla="*/ 3 h 19"/>
                <a:gd name="T104" fmla="*/ 23 w 26"/>
                <a:gd name="T105" fmla="*/ 2 h 19"/>
                <a:gd name="T106" fmla="*/ 24 w 26"/>
                <a:gd name="T107" fmla="*/ 3 h 19"/>
                <a:gd name="T108" fmla="*/ 24 w 26"/>
                <a:gd name="T10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9">
                  <a:moveTo>
                    <a:pt x="23" y="3"/>
                  </a:moveTo>
                  <a:cubicBezTo>
                    <a:pt x="18" y="5"/>
                    <a:pt x="13" y="4"/>
                    <a:pt x="8" y="3"/>
                  </a:cubicBezTo>
                  <a:lnTo>
                    <a:pt x="9" y="1"/>
                  </a:lnTo>
                  <a:cubicBezTo>
                    <a:pt x="13" y="3"/>
                    <a:pt x="18" y="4"/>
                    <a:pt x="23" y="2"/>
                  </a:cubicBezTo>
                  <a:lnTo>
                    <a:pt x="23" y="3"/>
                  </a:lnTo>
                  <a:close/>
                  <a:moveTo>
                    <a:pt x="8" y="3"/>
                  </a:moveTo>
                  <a:cubicBezTo>
                    <a:pt x="7" y="2"/>
                    <a:pt x="5" y="2"/>
                    <a:pt x="4" y="2"/>
                  </a:cubicBezTo>
                  <a:lnTo>
                    <a:pt x="4" y="0"/>
                  </a:lnTo>
                  <a:cubicBezTo>
                    <a:pt x="6" y="1"/>
                    <a:pt x="7" y="1"/>
                    <a:pt x="9" y="1"/>
                  </a:cubicBezTo>
                  <a:lnTo>
                    <a:pt x="8" y="3"/>
                  </a:lnTo>
                  <a:close/>
                  <a:moveTo>
                    <a:pt x="4" y="2"/>
                  </a:moveTo>
                  <a:lnTo>
                    <a:pt x="4" y="2"/>
                  </a:lnTo>
                  <a:lnTo>
                    <a:pt x="4" y="1"/>
                  </a:lnTo>
                  <a:lnTo>
                    <a:pt x="4" y="2"/>
                  </a:lnTo>
                  <a:close/>
                  <a:moveTo>
                    <a:pt x="4" y="2"/>
                  </a:moveTo>
                  <a:cubicBezTo>
                    <a:pt x="4" y="2"/>
                    <a:pt x="4" y="2"/>
                    <a:pt x="4" y="2"/>
                  </a:cubicBezTo>
                  <a:lnTo>
                    <a:pt x="4" y="0"/>
                  </a:lnTo>
                  <a:cubicBezTo>
                    <a:pt x="4" y="0"/>
                    <a:pt x="4" y="0"/>
                    <a:pt x="4" y="0"/>
                  </a:cubicBezTo>
                  <a:lnTo>
                    <a:pt x="4" y="2"/>
                  </a:lnTo>
                  <a:close/>
                  <a:moveTo>
                    <a:pt x="4" y="2"/>
                  </a:moveTo>
                  <a:cubicBezTo>
                    <a:pt x="3" y="1"/>
                    <a:pt x="3" y="2"/>
                    <a:pt x="3" y="2"/>
                  </a:cubicBezTo>
                  <a:lnTo>
                    <a:pt x="2" y="1"/>
                  </a:lnTo>
                  <a:cubicBezTo>
                    <a:pt x="2" y="1"/>
                    <a:pt x="3" y="0"/>
                    <a:pt x="4" y="0"/>
                  </a:cubicBezTo>
                  <a:lnTo>
                    <a:pt x="4" y="2"/>
                  </a:lnTo>
                  <a:close/>
                  <a:moveTo>
                    <a:pt x="3" y="2"/>
                  </a:moveTo>
                  <a:cubicBezTo>
                    <a:pt x="2" y="3"/>
                    <a:pt x="2" y="4"/>
                    <a:pt x="2" y="4"/>
                  </a:cubicBezTo>
                  <a:lnTo>
                    <a:pt x="0" y="4"/>
                  </a:lnTo>
                  <a:cubicBezTo>
                    <a:pt x="0" y="3"/>
                    <a:pt x="1" y="2"/>
                    <a:pt x="2" y="1"/>
                  </a:cubicBezTo>
                  <a:lnTo>
                    <a:pt x="3" y="2"/>
                  </a:lnTo>
                  <a:close/>
                  <a:moveTo>
                    <a:pt x="2" y="4"/>
                  </a:moveTo>
                  <a:lnTo>
                    <a:pt x="2" y="4"/>
                  </a:lnTo>
                  <a:lnTo>
                    <a:pt x="1" y="4"/>
                  </a:lnTo>
                  <a:lnTo>
                    <a:pt x="2" y="4"/>
                  </a:lnTo>
                  <a:close/>
                  <a:moveTo>
                    <a:pt x="2" y="4"/>
                  </a:moveTo>
                  <a:lnTo>
                    <a:pt x="2" y="4"/>
                  </a:lnTo>
                  <a:lnTo>
                    <a:pt x="0" y="4"/>
                  </a:lnTo>
                  <a:cubicBezTo>
                    <a:pt x="0" y="4"/>
                    <a:pt x="0" y="4"/>
                    <a:pt x="0" y="4"/>
                  </a:cubicBezTo>
                  <a:lnTo>
                    <a:pt x="2" y="4"/>
                  </a:lnTo>
                  <a:close/>
                  <a:moveTo>
                    <a:pt x="0" y="4"/>
                  </a:moveTo>
                  <a:lnTo>
                    <a:pt x="0" y="4"/>
                  </a:lnTo>
                  <a:lnTo>
                    <a:pt x="1" y="4"/>
                  </a:lnTo>
                  <a:lnTo>
                    <a:pt x="0" y="4"/>
                  </a:lnTo>
                  <a:close/>
                  <a:moveTo>
                    <a:pt x="2" y="4"/>
                  </a:moveTo>
                  <a:lnTo>
                    <a:pt x="2" y="4"/>
                  </a:lnTo>
                  <a:lnTo>
                    <a:pt x="0" y="4"/>
                  </a:lnTo>
                  <a:lnTo>
                    <a:pt x="0" y="4"/>
                  </a:lnTo>
                  <a:lnTo>
                    <a:pt x="2" y="4"/>
                  </a:lnTo>
                  <a:close/>
                  <a:moveTo>
                    <a:pt x="0" y="4"/>
                  </a:moveTo>
                  <a:lnTo>
                    <a:pt x="0" y="4"/>
                  </a:lnTo>
                  <a:lnTo>
                    <a:pt x="1" y="4"/>
                  </a:lnTo>
                  <a:lnTo>
                    <a:pt x="0" y="4"/>
                  </a:lnTo>
                  <a:close/>
                  <a:moveTo>
                    <a:pt x="2" y="4"/>
                  </a:moveTo>
                  <a:cubicBezTo>
                    <a:pt x="2" y="4"/>
                    <a:pt x="2" y="5"/>
                    <a:pt x="2" y="6"/>
                  </a:cubicBezTo>
                  <a:lnTo>
                    <a:pt x="0" y="6"/>
                  </a:lnTo>
                  <a:cubicBezTo>
                    <a:pt x="0" y="5"/>
                    <a:pt x="0" y="4"/>
                    <a:pt x="0" y="4"/>
                  </a:cubicBezTo>
                  <a:lnTo>
                    <a:pt x="2" y="4"/>
                  </a:lnTo>
                  <a:close/>
                  <a:moveTo>
                    <a:pt x="2" y="6"/>
                  </a:moveTo>
                  <a:cubicBezTo>
                    <a:pt x="2" y="6"/>
                    <a:pt x="2" y="7"/>
                    <a:pt x="2" y="7"/>
                  </a:cubicBezTo>
                  <a:lnTo>
                    <a:pt x="0" y="8"/>
                  </a:lnTo>
                  <a:cubicBezTo>
                    <a:pt x="0" y="7"/>
                    <a:pt x="0" y="6"/>
                    <a:pt x="0" y="6"/>
                  </a:cubicBezTo>
                  <a:lnTo>
                    <a:pt x="2" y="6"/>
                  </a:lnTo>
                  <a:close/>
                  <a:moveTo>
                    <a:pt x="2" y="7"/>
                  </a:moveTo>
                  <a:cubicBezTo>
                    <a:pt x="2" y="10"/>
                    <a:pt x="3" y="13"/>
                    <a:pt x="6" y="14"/>
                  </a:cubicBezTo>
                  <a:lnTo>
                    <a:pt x="6" y="16"/>
                  </a:lnTo>
                  <a:cubicBezTo>
                    <a:pt x="2" y="14"/>
                    <a:pt x="1" y="11"/>
                    <a:pt x="0" y="8"/>
                  </a:cubicBezTo>
                  <a:lnTo>
                    <a:pt x="2" y="7"/>
                  </a:lnTo>
                  <a:close/>
                  <a:moveTo>
                    <a:pt x="6" y="16"/>
                  </a:moveTo>
                  <a:lnTo>
                    <a:pt x="6" y="16"/>
                  </a:lnTo>
                  <a:lnTo>
                    <a:pt x="6" y="15"/>
                  </a:lnTo>
                  <a:lnTo>
                    <a:pt x="6" y="16"/>
                  </a:lnTo>
                  <a:close/>
                  <a:moveTo>
                    <a:pt x="6" y="14"/>
                  </a:moveTo>
                  <a:cubicBezTo>
                    <a:pt x="7" y="15"/>
                    <a:pt x="8" y="15"/>
                    <a:pt x="8" y="16"/>
                  </a:cubicBezTo>
                  <a:lnTo>
                    <a:pt x="7" y="17"/>
                  </a:lnTo>
                  <a:cubicBezTo>
                    <a:pt x="7" y="16"/>
                    <a:pt x="6" y="16"/>
                    <a:pt x="6" y="16"/>
                  </a:cubicBezTo>
                  <a:lnTo>
                    <a:pt x="6" y="14"/>
                  </a:lnTo>
                  <a:close/>
                  <a:moveTo>
                    <a:pt x="8" y="16"/>
                  </a:moveTo>
                  <a:cubicBezTo>
                    <a:pt x="9" y="16"/>
                    <a:pt x="9" y="17"/>
                    <a:pt x="10" y="17"/>
                  </a:cubicBezTo>
                  <a:lnTo>
                    <a:pt x="10" y="18"/>
                  </a:lnTo>
                  <a:cubicBezTo>
                    <a:pt x="9" y="18"/>
                    <a:pt x="8" y="17"/>
                    <a:pt x="7" y="17"/>
                  </a:cubicBezTo>
                  <a:lnTo>
                    <a:pt x="8" y="16"/>
                  </a:lnTo>
                  <a:close/>
                  <a:moveTo>
                    <a:pt x="10" y="18"/>
                  </a:moveTo>
                  <a:lnTo>
                    <a:pt x="10" y="18"/>
                  </a:lnTo>
                  <a:lnTo>
                    <a:pt x="10" y="18"/>
                  </a:lnTo>
                  <a:close/>
                  <a:moveTo>
                    <a:pt x="10" y="17"/>
                  </a:moveTo>
                  <a:cubicBezTo>
                    <a:pt x="11" y="17"/>
                    <a:pt x="12" y="17"/>
                    <a:pt x="14" y="16"/>
                  </a:cubicBezTo>
                  <a:lnTo>
                    <a:pt x="14" y="17"/>
                  </a:lnTo>
                  <a:cubicBezTo>
                    <a:pt x="13" y="18"/>
                    <a:pt x="11" y="19"/>
                    <a:pt x="10" y="18"/>
                  </a:cubicBezTo>
                  <a:lnTo>
                    <a:pt x="10" y="17"/>
                  </a:lnTo>
                  <a:close/>
                  <a:moveTo>
                    <a:pt x="14" y="16"/>
                  </a:moveTo>
                  <a:cubicBezTo>
                    <a:pt x="15" y="16"/>
                    <a:pt x="16" y="15"/>
                    <a:pt x="18" y="15"/>
                  </a:cubicBezTo>
                  <a:lnTo>
                    <a:pt x="18" y="17"/>
                  </a:lnTo>
                  <a:cubicBezTo>
                    <a:pt x="16" y="16"/>
                    <a:pt x="15" y="17"/>
                    <a:pt x="14" y="17"/>
                  </a:cubicBezTo>
                  <a:lnTo>
                    <a:pt x="14" y="16"/>
                  </a:lnTo>
                  <a:close/>
                  <a:moveTo>
                    <a:pt x="18" y="15"/>
                  </a:moveTo>
                  <a:lnTo>
                    <a:pt x="18" y="15"/>
                  </a:lnTo>
                  <a:lnTo>
                    <a:pt x="18" y="17"/>
                  </a:lnTo>
                  <a:lnTo>
                    <a:pt x="18" y="17"/>
                  </a:lnTo>
                  <a:lnTo>
                    <a:pt x="18" y="15"/>
                  </a:lnTo>
                  <a:close/>
                  <a:moveTo>
                    <a:pt x="18" y="17"/>
                  </a:moveTo>
                  <a:lnTo>
                    <a:pt x="18" y="17"/>
                  </a:lnTo>
                  <a:lnTo>
                    <a:pt x="18" y="16"/>
                  </a:lnTo>
                  <a:lnTo>
                    <a:pt x="18" y="17"/>
                  </a:lnTo>
                  <a:close/>
                  <a:moveTo>
                    <a:pt x="18" y="15"/>
                  </a:moveTo>
                  <a:cubicBezTo>
                    <a:pt x="18" y="15"/>
                    <a:pt x="18" y="15"/>
                    <a:pt x="19" y="15"/>
                  </a:cubicBezTo>
                  <a:lnTo>
                    <a:pt x="18" y="17"/>
                  </a:lnTo>
                  <a:cubicBezTo>
                    <a:pt x="18" y="17"/>
                    <a:pt x="18" y="17"/>
                    <a:pt x="18" y="17"/>
                  </a:cubicBezTo>
                  <a:lnTo>
                    <a:pt x="18" y="15"/>
                  </a:lnTo>
                  <a:close/>
                  <a:moveTo>
                    <a:pt x="19" y="15"/>
                  </a:moveTo>
                  <a:cubicBezTo>
                    <a:pt x="19" y="15"/>
                    <a:pt x="19" y="15"/>
                    <a:pt x="19" y="15"/>
                  </a:cubicBezTo>
                  <a:lnTo>
                    <a:pt x="19" y="17"/>
                  </a:lnTo>
                  <a:cubicBezTo>
                    <a:pt x="19" y="17"/>
                    <a:pt x="19" y="17"/>
                    <a:pt x="18" y="17"/>
                  </a:cubicBezTo>
                  <a:lnTo>
                    <a:pt x="19" y="15"/>
                  </a:lnTo>
                  <a:close/>
                  <a:moveTo>
                    <a:pt x="19" y="15"/>
                  </a:moveTo>
                  <a:cubicBezTo>
                    <a:pt x="21" y="15"/>
                    <a:pt x="22" y="15"/>
                    <a:pt x="22" y="15"/>
                  </a:cubicBezTo>
                  <a:lnTo>
                    <a:pt x="23" y="15"/>
                  </a:lnTo>
                  <a:cubicBezTo>
                    <a:pt x="23" y="16"/>
                    <a:pt x="21" y="17"/>
                    <a:pt x="19" y="17"/>
                  </a:cubicBezTo>
                  <a:lnTo>
                    <a:pt x="19" y="15"/>
                  </a:lnTo>
                  <a:close/>
                  <a:moveTo>
                    <a:pt x="23" y="15"/>
                  </a:moveTo>
                  <a:lnTo>
                    <a:pt x="23" y="15"/>
                  </a:lnTo>
                  <a:lnTo>
                    <a:pt x="23" y="15"/>
                  </a:lnTo>
                  <a:close/>
                  <a:moveTo>
                    <a:pt x="22" y="15"/>
                  </a:moveTo>
                  <a:cubicBezTo>
                    <a:pt x="23" y="13"/>
                    <a:pt x="24" y="10"/>
                    <a:pt x="24" y="8"/>
                  </a:cubicBezTo>
                  <a:lnTo>
                    <a:pt x="25" y="8"/>
                  </a:lnTo>
                  <a:cubicBezTo>
                    <a:pt x="25" y="11"/>
                    <a:pt x="25" y="13"/>
                    <a:pt x="23" y="15"/>
                  </a:cubicBezTo>
                  <a:lnTo>
                    <a:pt x="22" y="15"/>
                  </a:lnTo>
                  <a:close/>
                  <a:moveTo>
                    <a:pt x="24" y="8"/>
                  </a:moveTo>
                  <a:cubicBezTo>
                    <a:pt x="24" y="6"/>
                    <a:pt x="24" y="5"/>
                    <a:pt x="25" y="3"/>
                  </a:cubicBezTo>
                  <a:lnTo>
                    <a:pt x="26" y="4"/>
                  </a:lnTo>
                  <a:cubicBezTo>
                    <a:pt x="26" y="5"/>
                    <a:pt x="25" y="7"/>
                    <a:pt x="25" y="8"/>
                  </a:cubicBezTo>
                  <a:lnTo>
                    <a:pt x="24" y="8"/>
                  </a:lnTo>
                  <a:close/>
                  <a:moveTo>
                    <a:pt x="25" y="3"/>
                  </a:moveTo>
                  <a:lnTo>
                    <a:pt x="25" y="3"/>
                  </a:lnTo>
                  <a:lnTo>
                    <a:pt x="25" y="3"/>
                  </a:lnTo>
                  <a:close/>
                  <a:moveTo>
                    <a:pt x="25" y="3"/>
                  </a:moveTo>
                  <a:cubicBezTo>
                    <a:pt x="25" y="3"/>
                    <a:pt x="25" y="4"/>
                    <a:pt x="25" y="3"/>
                  </a:cubicBezTo>
                  <a:lnTo>
                    <a:pt x="26" y="3"/>
                  </a:lnTo>
                  <a:cubicBezTo>
                    <a:pt x="26" y="3"/>
                    <a:pt x="26" y="3"/>
                    <a:pt x="26" y="4"/>
                  </a:cubicBezTo>
                  <a:lnTo>
                    <a:pt x="25" y="3"/>
                  </a:lnTo>
                  <a:close/>
                  <a:moveTo>
                    <a:pt x="25" y="3"/>
                  </a:moveTo>
                  <a:cubicBezTo>
                    <a:pt x="25" y="3"/>
                    <a:pt x="25" y="3"/>
                    <a:pt x="24" y="3"/>
                  </a:cubicBezTo>
                  <a:lnTo>
                    <a:pt x="25" y="2"/>
                  </a:lnTo>
                  <a:cubicBezTo>
                    <a:pt x="26" y="2"/>
                    <a:pt x="26" y="3"/>
                    <a:pt x="26" y="3"/>
                  </a:cubicBezTo>
                  <a:lnTo>
                    <a:pt x="25" y="3"/>
                  </a:lnTo>
                  <a:close/>
                  <a:moveTo>
                    <a:pt x="25" y="2"/>
                  </a:moveTo>
                  <a:lnTo>
                    <a:pt x="25" y="2"/>
                  </a:lnTo>
                  <a:lnTo>
                    <a:pt x="25" y="3"/>
                  </a:lnTo>
                  <a:lnTo>
                    <a:pt x="25" y="2"/>
                  </a:lnTo>
                  <a:close/>
                  <a:moveTo>
                    <a:pt x="24" y="3"/>
                  </a:moveTo>
                  <a:cubicBezTo>
                    <a:pt x="24" y="3"/>
                    <a:pt x="24" y="3"/>
                    <a:pt x="24" y="3"/>
                  </a:cubicBezTo>
                  <a:lnTo>
                    <a:pt x="24" y="2"/>
                  </a:lnTo>
                  <a:cubicBezTo>
                    <a:pt x="25" y="2"/>
                    <a:pt x="25" y="2"/>
                    <a:pt x="25" y="2"/>
                  </a:cubicBezTo>
                  <a:lnTo>
                    <a:pt x="24" y="3"/>
                  </a:lnTo>
                  <a:close/>
                  <a:moveTo>
                    <a:pt x="24" y="3"/>
                  </a:moveTo>
                  <a:lnTo>
                    <a:pt x="24" y="3"/>
                  </a:lnTo>
                  <a:lnTo>
                    <a:pt x="24" y="2"/>
                  </a:lnTo>
                  <a:lnTo>
                    <a:pt x="24" y="3"/>
                  </a:lnTo>
                  <a:close/>
                  <a:moveTo>
                    <a:pt x="24" y="3"/>
                  </a:moveTo>
                  <a:cubicBezTo>
                    <a:pt x="24" y="3"/>
                    <a:pt x="24" y="3"/>
                    <a:pt x="24" y="3"/>
                  </a:cubicBezTo>
                  <a:lnTo>
                    <a:pt x="23" y="2"/>
                  </a:lnTo>
                  <a:cubicBezTo>
                    <a:pt x="23" y="1"/>
                    <a:pt x="24" y="1"/>
                    <a:pt x="24" y="2"/>
                  </a:cubicBezTo>
                  <a:lnTo>
                    <a:pt x="24" y="3"/>
                  </a:lnTo>
                  <a:close/>
                  <a:moveTo>
                    <a:pt x="24" y="3"/>
                  </a:moveTo>
                  <a:lnTo>
                    <a:pt x="23" y="3"/>
                  </a:lnTo>
                  <a:lnTo>
                    <a:pt x="23" y="2"/>
                  </a:lnTo>
                  <a:lnTo>
                    <a:pt x="24"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7" name="Freeform 99">
              <a:extLst>
                <a:ext uri="{FF2B5EF4-FFF2-40B4-BE49-F238E27FC236}">
                  <a16:creationId xmlns:a16="http://schemas.microsoft.com/office/drawing/2014/main" id="{9AEFB5FA-C0DD-79E7-DBEF-F0D647F0849F}"/>
                </a:ext>
              </a:extLst>
            </p:cNvPr>
            <p:cNvSpPr>
              <a:spLocks/>
            </p:cNvSpPr>
            <p:nvPr/>
          </p:nvSpPr>
          <p:spPr bwMode="auto">
            <a:xfrm>
              <a:off x="2377" y="1509"/>
              <a:ext cx="112" cy="100"/>
            </a:xfrm>
            <a:custGeom>
              <a:avLst/>
              <a:gdLst>
                <a:gd name="T0" fmla="*/ 18 w 20"/>
                <a:gd name="T1" fmla="*/ 2 h 18"/>
                <a:gd name="T2" fmla="*/ 17 w 20"/>
                <a:gd name="T3" fmla="*/ 3 h 18"/>
                <a:gd name="T4" fmla="*/ 5 w 20"/>
                <a:gd name="T5" fmla="*/ 0 h 18"/>
                <a:gd name="T6" fmla="*/ 0 w 20"/>
                <a:gd name="T7" fmla="*/ 7 h 18"/>
                <a:gd name="T8" fmla="*/ 3 w 20"/>
                <a:gd name="T9" fmla="*/ 13 h 18"/>
                <a:gd name="T10" fmla="*/ 14 w 20"/>
                <a:gd name="T11" fmla="*/ 17 h 18"/>
                <a:gd name="T12" fmla="*/ 16 w 20"/>
                <a:gd name="T13" fmla="*/ 18 h 18"/>
                <a:gd name="T14" fmla="*/ 19 w 20"/>
                <a:gd name="T15" fmla="*/ 15 h 18"/>
                <a:gd name="T16" fmla="*/ 19 w 20"/>
                <a:gd name="T17" fmla="*/ 4 h 18"/>
                <a:gd name="T18" fmla="*/ 18 w 20"/>
                <a:gd name="T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18" y="2"/>
                  </a:moveTo>
                  <a:cubicBezTo>
                    <a:pt x="18" y="2"/>
                    <a:pt x="17" y="3"/>
                    <a:pt x="17" y="3"/>
                  </a:cubicBezTo>
                  <a:cubicBezTo>
                    <a:pt x="13" y="3"/>
                    <a:pt x="9" y="0"/>
                    <a:pt x="5" y="0"/>
                  </a:cubicBezTo>
                  <a:cubicBezTo>
                    <a:pt x="3" y="0"/>
                    <a:pt x="3" y="5"/>
                    <a:pt x="0" y="7"/>
                  </a:cubicBezTo>
                  <a:cubicBezTo>
                    <a:pt x="2" y="9"/>
                    <a:pt x="2" y="11"/>
                    <a:pt x="3" y="13"/>
                  </a:cubicBezTo>
                  <a:cubicBezTo>
                    <a:pt x="5" y="16"/>
                    <a:pt x="10" y="16"/>
                    <a:pt x="14" y="17"/>
                  </a:cubicBezTo>
                  <a:cubicBezTo>
                    <a:pt x="15" y="17"/>
                    <a:pt x="15" y="18"/>
                    <a:pt x="16" y="18"/>
                  </a:cubicBezTo>
                  <a:cubicBezTo>
                    <a:pt x="17" y="17"/>
                    <a:pt x="19" y="17"/>
                    <a:pt x="19" y="15"/>
                  </a:cubicBezTo>
                  <a:cubicBezTo>
                    <a:pt x="19" y="11"/>
                    <a:pt x="18" y="8"/>
                    <a:pt x="19" y="4"/>
                  </a:cubicBezTo>
                  <a:cubicBezTo>
                    <a:pt x="19" y="3"/>
                    <a:pt x="20" y="2"/>
                    <a:pt x="1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8" name="Freeform 100">
              <a:extLst>
                <a:ext uri="{FF2B5EF4-FFF2-40B4-BE49-F238E27FC236}">
                  <a16:creationId xmlns:a16="http://schemas.microsoft.com/office/drawing/2014/main" id="{50481B8D-1493-E062-F9EA-CB99AD472F13}"/>
                </a:ext>
              </a:extLst>
            </p:cNvPr>
            <p:cNvSpPr>
              <a:spLocks noEditPoints="1"/>
            </p:cNvSpPr>
            <p:nvPr/>
          </p:nvSpPr>
          <p:spPr bwMode="auto">
            <a:xfrm>
              <a:off x="2372" y="1509"/>
              <a:ext cx="117" cy="106"/>
            </a:xfrm>
            <a:custGeom>
              <a:avLst/>
              <a:gdLst>
                <a:gd name="T0" fmla="*/ 18 w 21"/>
                <a:gd name="T1" fmla="*/ 2 h 19"/>
                <a:gd name="T2" fmla="*/ 18 w 21"/>
                <a:gd name="T3" fmla="*/ 2 h 19"/>
                <a:gd name="T4" fmla="*/ 19 w 21"/>
                <a:gd name="T5" fmla="*/ 3 h 19"/>
                <a:gd name="T6" fmla="*/ 18 w 21"/>
                <a:gd name="T7" fmla="*/ 2 h 19"/>
                <a:gd name="T8" fmla="*/ 18 w 21"/>
                <a:gd name="T9" fmla="*/ 2 h 19"/>
                <a:gd name="T10" fmla="*/ 18 w 21"/>
                <a:gd name="T11" fmla="*/ 2 h 19"/>
                <a:gd name="T12" fmla="*/ 12 w 21"/>
                <a:gd name="T13" fmla="*/ 1 h 19"/>
                <a:gd name="T14" fmla="*/ 12 w 21"/>
                <a:gd name="T15" fmla="*/ 1 h 19"/>
                <a:gd name="T16" fmla="*/ 12 w 21"/>
                <a:gd name="T17" fmla="*/ 1 h 19"/>
                <a:gd name="T18" fmla="*/ 6 w 21"/>
                <a:gd name="T19" fmla="*/ 0 h 19"/>
                <a:gd name="T20" fmla="*/ 6 w 21"/>
                <a:gd name="T21" fmla="*/ 1 h 19"/>
                <a:gd name="T22" fmla="*/ 6 w 21"/>
                <a:gd name="T23" fmla="*/ 1 h 19"/>
                <a:gd name="T24" fmla="*/ 3 w 21"/>
                <a:gd name="T25" fmla="*/ 3 h 19"/>
                <a:gd name="T26" fmla="*/ 4 w 21"/>
                <a:gd name="T27" fmla="*/ 3 h 19"/>
                <a:gd name="T28" fmla="*/ 3 w 21"/>
                <a:gd name="T29" fmla="*/ 3 h 19"/>
                <a:gd name="T30" fmla="*/ 0 w 21"/>
                <a:gd name="T31" fmla="*/ 6 h 19"/>
                <a:gd name="T32" fmla="*/ 0 w 21"/>
                <a:gd name="T33" fmla="*/ 7 h 19"/>
                <a:gd name="T34" fmla="*/ 2 w 21"/>
                <a:gd name="T35" fmla="*/ 11 h 19"/>
                <a:gd name="T36" fmla="*/ 4 w 21"/>
                <a:gd name="T37" fmla="*/ 10 h 19"/>
                <a:gd name="T38" fmla="*/ 2 w 21"/>
                <a:gd name="T39" fmla="*/ 11 h 19"/>
                <a:gd name="T40" fmla="*/ 4 w 21"/>
                <a:gd name="T41" fmla="*/ 13 h 19"/>
                <a:gd name="T42" fmla="*/ 13 w 21"/>
                <a:gd name="T43" fmla="*/ 16 h 19"/>
                <a:gd name="T44" fmla="*/ 5 w 21"/>
                <a:gd name="T45" fmla="*/ 13 h 19"/>
                <a:gd name="T46" fmla="*/ 14 w 21"/>
                <a:gd name="T47" fmla="*/ 18 h 19"/>
                <a:gd name="T48" fmla="*/ 14 w 21"/>
                <a:gd name="T49" fmla="*/ 18 h 19"/>
                <a:gd name="T50" fmla="*/ 14 w 21"/>
                <a:gd name="T51" fmla="*/ 18 h 19"/>
                <a:gd name="T52" fmla="*/ 15 w 21"/>
                <a:gd name="T53" fmla="*/ 18 h 19"/>
                <a:gd name="T54" fmla="*/ 16 w 21"/>
                <a:gd name="T55" fmla="*/ 17 h 19"/>
                <a:gd name="T56" fmla="*/ 15 w 21"/>
                <a:gd name="T57" fmla="*/ 18 h 19"/>
                <a:gd name="T58" fmla="*/ 17 w 21"/>
                <a:gd name="T59" fmla="*/ 17 h 19"/>
                <a:gd name="T60" fmla="*/ 17 w 21"/>
                <a:gd name="T61" fmla="*/ 17 h 19"/>
                <a:gd name="T62" fmla="*/ 17 w 21"/>
                <a:gd name="T63" fmla="*/ 19 h 19"/>
                <a:gd name="T64" fmla="*/ 20 w 21"/>
                <a:gd name="T65" fmla="*/ 17 h 19"/>
                <a:gd name="T66" fmla="*/ 19 w 21"/>
                <a:gd name="T67" fmla="*/ 16 h 19"/>
                <a:gd name="T68" fmla="*/ 20 w 21"/>
                <a:gd name="T69" fmla="*/ 17 h 19"/>
                <a:gd name="T70" fmla="*/ 19 w 21"/>
                <a:gd name="T71" fmla="*/ 15 h 19"/>
                <a:gd name="T72" fmla="*/ 19 w 21"/>
                <a:gd name="T73" fmla="*/ 15 h 19"/>
                <a:gd name="T74" fmla="*/ 21 w 21"/>
                <a:gd name="T75" fmla="*/ 15 h 19"/>
                <a:gd name="T76" fmla="*/ 19 w 21"/>
                <a:gd name="T77" fmla="*/ 4 h 19"/>
                <a:gd name="T78" fmla="*/ 19 w 21"/>
                <a:gd name="T79" fmla="*/ 12 h 19"/>
                <a:gd name="T80" fmla="*/ 20 w 21"/>
                <a:gd name="T81" fmla="*/ 4 h 19"/>
                <a:gd name="T82" fmla="*/ 19 w 21"/>
                <a:gd name="T83" fmla="*/ 4 h 19"/>
                <a:gd name="T84" fmla="*/ 19 w 21"/>
                <a:gd name="T85" fmla="*/ 4 h 19"/>
                <a:gd name="T86" fmla="*/ 21 w 21"/>
                <a:gd name="T87" fmla="*/ 3 h 19"/>
                <a:gd name="T88" fmla="*/ 20 w 21"/>
                <a:gd name="T89" fmla="*/ 3 h 19"/>
                <a:gd name="T90" fmla="*/ 21 w 21"/>
                <a:gd name="T91" fmla="*/ 3 h 19"/>
                <a:gd name="T92" fmla="*/ 19 w 21"/>
                <a:gd name="T93" fmla="*/ 3 h 19"/>
                <a:gd name="T94" fmla="*/ 19 w 21"/>
                <a:gd name="T9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9">
                  <a:moveTo>
                    <a:pt x="19" y="3"/>
                  </a:moveTo>
                  <a:lnTo>
                    <a:pt x="19" y="3"/>
                  </a:lnTo>
                  <a:lnTo>
                    <a:pt x="18" y="2"/>
                  </a:lnTo>
                  <a:cubicBezTo>
                    <a:pt x="18" y="1"/>
                    <a:pt x="19" y="1"/>
                    <a:pt x="19" y="1"/>
                  </a:cubicBezTo>
                  <a:lnTo>
                    <a:pt x="19" y="3"/>
                  </a:lnTo>
                  <a:close/>
                  <a:moveTo>
                    <a:pt x="18" y="2"/>
                  </a:moveTo>
                  <a:lnTo>
                    <a:pt x="18" y="2"/>
                  </a:lnTo>
                  <a:lnTo>
                    <a:pt x="18" y="2"/>
                  </a:lnTo>
                  <a:close/>
                  <a:moveTo>
                    <a:pt x="19" y="3"/>
                  </a:moveTo>
                  <a:cubicBezTo>
                    <a:pt x="19" y="3"/>
                    <a:pt x="18" y="3"/>
                    <a:pt x="18" y="3"/>
                  </a:cubicBezTo>
                  <a:lnTo>
                    <a:pt x="18" y="2"/>
                  </a:lnTo>
                  <a:cubicBezTo>
                    <a:pt x="18" y="2"/>
                    <a:pt x="18" y="2"/>
                    <a:pt x="18" y="2"/>
                  </a:cubicBezTo>
                  <a:lnTo>
                    <a:pt x="19" y="3"/>
                  </a:lnTo>
                  <a:close/>
                  <a:moveTo>
                    <a:pt x="18" y="2"/>
                  </a:moveTo>
                  <a:lnTo>
                    <a:pt x="18" y="2"/>
                  </a:lnTo>
                  <a:lnTo>
                    <a:pt x="18" y="2"/>
                  </a:lnTo>
                  <a:lnTo>
                    <a:pt x="18" y="3"/>
                  </a:lnTo>
                  <a:lnTo>
                    <a:pt x="18" y="2"/>
                  </a:lnTo>
                  <a:close/>
                  <a:moveTo>
                    <a:pt x="18" y="3"/>
                  </a:moveTo>
                  <a:cubicBezTo>
                    <a:pt x="16" y="3"/>
                    <a:pt x="13" y="3"/>
                    <a:pt x="11" y="2"/>
                  </a:cubicBezTo>
                  <a:lnTo>
                    <a:pt x="12" y="1"/>
                  </a:lnTo>
                  <a:cubicBezTo>
                    <a:pt x="14" y="1"/>
                    <a:pt x="16" y="2"/>
                    <a:pt x="18" y="2"/>
                  </a:cubicBezTo>
                  <a:lnTo>
                    <a:pt x="18" y="3"/>
                  </a:lnTo>
                  <a:close/>
                  <a:moveTo>
                    <a:pt x="12" y="1"/>
                  </a:moveTo>
                  <a:lnTo>
                    <a:pt x="12" y="1"/>
                  </a:lnTo>
                  <a:lnTo>
                    <a:pt x="12" y="2"/>
                  </a:lnTo>
                  <a:lnTo>
                    <a:pt x="12" y="1"/>
                  </a:lnTo>
                  <a:close/>
                  <a:moveTo>
                    <a:pt x="11" y="2"/>
                  </a:moveTo>
                  <a:cubicBezTo>
                    <a:pt x="10" y="2"/>
                    <a:pt x="8" y="1"/>
                    <a:pt x="6" y="1"/>
                  </a:cubicBezTo>
                  <a:lnTo>
                    <a:pt x="6" y="0"/>
                  </a:lnTo>
                  <a:cubicBezTo>
                    <a:pt x="8" y="0"/>
                    <a:pt x="10" y="0"/>
                    <a:pt x="12" y="1"/>
                  </a:cubicBezTo>
                  <a:lnTo>
                    <a:pt x="11" y="2"/>
                  </a:lnTo>
                  <a:close/>
                  <a:moveTo>
                    <a:pt x="6" y="1"/>
                  </a:moveTo>
                  <a:lnTo>
                    <a:pt x="6" y="1"/>
                  </a:lnTo>
                  <a:lnTo>
                    <a:pt x="6" y="0"/>
                  </a:lnTo>
                  <a:lnTo>
                    <a:pt x="6" y="1"/>
                  </a:lnTo>
                  <a:close/>
                  <a:moveTo>
                    <a:pt x="6" y="1"/>
                  </a:moveTo>
                  <a:cubicBezTo>
                    <a:pt x="6" y="1"/>
                    <a:pt x="5" y="2"/>
                    <a:pt x="4" y="3"/>
                  </a:cubicBezTo>
                  <a:lnTo>
                    <a:pt x="3" y="3"/>
                  </a:lnTo>
                  <a:cubicBezTo>
                    <a:pt x="4" y="1"/>
                    <a:pt x="5" y="0"/>
                    <a:pt x="6" y="0"/>
                  </a:cubicBezTo>
                  <a:lnTo>
                    <a:pt x="6" y="1"/>
                  </a:lnTo>
                  <a:close/>
                  <a:moveTo>
                    <a:pt x="4" y="3"/>
                  </a:moveTo>
                  <a:cubicBezTo>
                    <a:pt x="4" y="5"/>
                    <a:pt x="3" y="6"/>
                    <a:pt x="1" y="7"/>
                  </a:cubicBezTo>
                  <a:lnTo>
                    <a:pt x="1" y="6"/>
                  </a:lnTo>
                  <a:cubicBezTo>
                    <a:pt x="2" y="5"/>
                    <a:pt x="2" y="4"/>
                    <a:pt x="3" y="3"/>
                  </a:cubicBezTo>
                  <a:lnTo>
                    <a:pt x="4" y="3"/>
                  </a:lnTo>
                  <a:close/>
                  <a:moveTo>
                    <a:pt x="0" y="7"/>
                  </a:moveTo>
                  <a:lnTo>
                    <a:pt x="0" y="6"/>
                  </a:lnTo>
                  <a:lnTo>
                    <a:pt x="1" y="6"/>
                  </a:lnTo>
                  <a:lnTo>
                    <a:pt x="1" y="7"/>
                  </a:lnTo>
                  <a:lnTo>
                    <a:pt x="0" y="7"/>
                  </a:lnTo>
                  <a:close/>
                  <a:moveTo>
                    <a:pt x="1" y="6"/>
                  </a:moveTo>
                  <a:cubicBezTo>
                    <a:pt x="3" y="8"/>
                    <a:pt x="3" y="9"/>
                    <a:pt x="4" y="10"/>
                  </a:cubicBezTo>
                  <a:lnTo>
                    <a:pt x="2" y="11"/>
                  </a:lnTo>
                  <a:cubicBezTo>
                    <a:pt x="2" y="9"/>
                    <a:pt x="2" y="8"/>
                    <a:pt x="0" y="7"/>
                  </a:cubicBezTo>
                  <a:lnTo>
                    <a:pt x="1" y="6"/>
                  </a:lnTo>
                  <a:close/>
                  <a:moveTo>
                    <a:pt x="4" y="10"/>
                  </a:moveTo>
                  <a:cubicBezTo>
                    <a:pt x="4" y="11"/>
                    <a:pt x="4" y="12"/>
                    <a:pt x="5" y="13"/>
                  </a:cubicBezTo>
                  <a:lnTo>
                    <a:pt x="4" y="13"/>
                  </a:lnTo>
                  <a:cubicBezTo>
                    <a:pt x="3" y="13"/>
                    <a:pt x="3" y="12"/>
                    <a:pt x="2" y="11"/>
                  </a:cubicBezTo>
                  <a:lnTo>
                    <a:pt x="4" y="10"/>
                  </a:lnTo>
                  <a:close/>
                  <a:moveTo>
                    <a:pt x="4" y="13"/>
                  </a:moveTo>
                  <a:lnTo>
                    <a:pt x="4" y="13"/>
                  </a:lnTo>
                  <a:lnTo>
                    <a:pt x="4" y="13"/>
                  </a:lnTo>
                  <a:close/>
                  <a:moveTo>
                    <a:pt x="5" y="13"/>
                  </a:moveTo>
                  <a:cubicBezTo>
                    <a:pt x="6" y="15"/>
                    <a:pt x="9" y="16"/>
                    <a:pt x="13" y="16"/>
                  </a:cubicBezTo>
                  <a:lnTo>
                    <a:pt x="12" y="17"/>
                  </a:lnTo>
                  <a:cubicBezTo>
                    <a:pt x="9" y="17"/>
                    <a:pt x="5" y="16"/>
                    <a:pt x="4" y="13"/>
                  </a:cubicBezTo>
                  <a:lnTo>
                    <a:pt x="5" y="13"/>
                  </a:lnTo>
                  <a:close/>
                  <a:moveTo>
                    <a:pt x="13" y="16"/>
                  </a:moveTo>
                  <a:cubicBezTo>
                    <a:pt x="13" y="16"/>
                    <a:pt x="14" y="16"/>
                    <a:pt x="15" y="16"/>
                  </a:cubicBezTo>
                  <a:lnTo>
                    <a:pt x="14" y="18"/>
                  </a:lnTo>
                  <a:cubicBezTo>
                    <a:pt x="14" y="17"/>
                    <a:pt x="13" y="17"/>
                    <a:pt x="12" y="17"/>
                  </a:cubicBezTo>
                  <a:lnTo>
                    <a:pt x="13" y="16"/>
                  </a:lnTo>
                  <a:close/>
                  <a:moveTo>
                    <a:pt x="14" y="18"/>
                  </a:moveTo>
                  <a:lnTo>
                    <a:pt x="14" y="18"/>
                  </a:lnTo>
                  <a:lnTo>
                    <a:pt x="15" y="17"/>
                  </a:lnTo>
                  <a:lnTo>
                    <a:pt x="14" y="18"/>
                  </a:lnTo>
                  <a:close/>
                  <a:moveTo>
                    <a:pt x="15" y="16"/>
                  </a:moveTo>
                  <a:cubicBezTo>
                    <a:pt x="15" y="16"/>
                    <a:pt x="16" y="17"/>
                    <a:pt x="16" y="17"/>
                  </a:cubicBezTo>
                  <a:lnTo>
                    <a:pt x="15" y="18"/>
                  </a:lnTo>
                  <a:cubicBezTo>
                    <a:pt x="15" y="18"/>
                    <a:pt x="15" y="18"/>
                    <a:pt x="14" y="18"/>
                  </a:cubicBezTo>
                  <a:lnTo>
                    <a:pt x="15" y="16"/>
                  </a:lnTo>
                  <a:close/>
                  <a:moveTo>
                    <a:pt x="16" y="17"/>
                  </a:moveTo>
                  <a:cubicBezTo>
                    <a:pt x="16" y="17"/>
                    <a:pt x="17" y="17"/>
                    <a:pt x="17" y="17"/>
                  </a:cubicBezTo>
                  <a:lnTo>
                    <a:pt x="17" y="18"/>
                  </a:lnTo>
                  <a:cubicBezTo>
                    <a:pt x="16" y="19"/>
                    <a:pt x="16" y="18"/>
                    <a:pt x="15" y="18"/>
                  </a:cubicBezTo>
                  <a:lnTo>
                    <a:pt x="16" y="17"/>
                  </a:lnTo>
                  <a:close/>
                  <a:moveTo>
                    <a:pt x="17" y="17"/>
                  </a:moveTo>
                  <a:lnTo>
                    <a:pt x="17" y="17"/>
                  </a:lnTo>
                  <a:lnTo>
                    <a:pt x="17" y="18"/>
                  </a:lnTo>
                  <a:lnTo>
                    <a:pt x="17" y="17"/>
                  </a:lnTo>
                  <a:close/>
                  <a:moveTo>
                    <a:pt x="17" y="17"/>
                  </a:moveTo>
                  <a:cubicBezTo>
                    <a:pt x="18" y="17"/>
                    <a:pt x="18" y="17"/>
                    <a:pt x="19" y="16"/>
                  </a:cubicBezTo>
                  <a:lnTo>
                    <a:pt x="20" y="17"/>
                  </a:lnTo>
                  <a:cubicBezTo>
                    <a:pt x="19" y="18"/>
                    <a:pt x="18" y="18"/>
                    <a:pt x="17" y="19"/>
                  </a:cubicBezTo>
                  <a:lnTo>
                    <a:pt x="17" y="17"/>
                  </a:lnTo>
                  <a:close/>
                  <a:moveTo>
                    <a:pt x="20" y="17"/>
                  </a:moveTo>
                  <a:lnTo>
                    <a:pt x="20" y="17"/>
                  </a:lnTo>
                  <a:lnTo>
                    <a:pt x="19" y="17"/>
                  </a:lnTo>
                  <a:lnTo>
                    <a:pt x="20" y="17"/>
                  </a:lnTo>
                  <a:close/>
                  <a:moveTo>
                    <a:pt x="19" y="16"/>
                  </a:moveTo>
                  <a:cubicBezTo>
                    <a:pt x="19" y="16"/>
                    <a:pt x="19" y="16"/>
                    <a:pt x="19" y="15"/>
                  </a:cubicBezTo>
                  <a:lnTo>
                    <a:pt x="21" y="15"/>
                  </a:lnTo>
                  <a:cubicBezTo>
                    <a:pt x="21" y="16"/>
                    <a:pt x="20" y="17"/>
                    <a:pt x="20" y="17"/>
                  </a:cubicBezTo>
                  <a:lnTo>
                    <a:pt x="19" y="16"/>
                  </a:lnTo>
                  <a:close/>
                  <a:moveTo>
                    <a:pt x="19" y="15"/>
                  </a:moveTo>
                  <a:lnTo>
                    <a:pt x="19" y="15"/>
                  </a:lnTo>
                  <a:lnTo>
                    <a:pt x="20" y="15"/>
                  </a:lnTo>
                  <a:lnTo>
                    <a:pt x="19" y="15"/>
                  </a:lnTo>
                  <a:close/>
                  <a:moveTo>
                    <a:pt x="19" y="15"/>
                  </a:moveTo>
                  <a:cubicBezTo>
                    <a:pt x="19" y="14"/>
                    <a:pt x="19" y="13"/>
                    <a:pt x="19" y="12"/>
                  </a:cubicBezTo>
                  <a:lnTo>
                    <a:pt x="20" y="12"/>
                  </a:lnTo>
                  <a:cubicBezTo>
                    <a:pt x="20" y="13"/>
                    <a:pt x="21" y="14"/>
                    <a:pt x="21" y="15"/>
                  </a:cubicBezTo>
                  <a:lnTo>
                    <a:pt x="19" y="15"/>
                  </a:lnTo>
                  <a:close/>
                  <a:moveTo>
                    <a:pt x="19" y="12"/>
                  </a:moveTo>
                  <a:cubicBezTo>
                    <a:pt x="19" y="9"/>
                    <a:pt x="19" y="7"/>
                    <a:pt x="19" y="4"/>
                  </a:cubicBezTo>
                  <a:lnTo>
                    <a:pt x="21" y="4"/>
                  </a:lnTo>
                  <a:cubicBezTo>
                    <a:pt x="20" y="7"/>
                    <a:pt x="20" y="9"/>
                    <a:pt x="20" y="12"/>
                  </a:cubicBezTo>
                  <a:lnTo>
                    <a:pt x="19" y="12"/>
                  </a:lnTo>
                  <a:close/>
                  <a:moveTo>
                    <a:pt x="21" y="4"/>
                  </a:moveTo>
                  <a:lnTo>
                    <a:pt x="21" y="4"/>
                  </a:lnTo>
                  <a:lnTo>
                    <a:pt x="20" y="4"/>
                  </a:lnTo>
                  <a:lnTo>
                    <a:pt x="21" y="4"/>
                  </a:lnTo>
                  <a:close/>
                  <a:moveTo>
                    <a:pt x="19" y="4"/>
                  </a:moveTo>
                  <a:cubicBezTo>
                    <a:pt x="19" y="4"/>
                    <a:pt x="19" y="4"/>
                    <a:pt x="19" y="4"/>
                  </a:cubicBezTo>
                  <a:lnTo>
                    <a:pt x="21" y="4"/>
                  </a:lnTo>
                  <a:cubicBezTo>
                    <a:pt x="21" y="4"/>
                    <a:pt x="21" y="4"/>
                    <a:pt x="21" y="4"/>
                  </a:cubicBezTo>
                  <a:lnTo>
                    <a:pt x="19" y="4"/>
                  </a:lnTo>
                  <a:close/>
                  <a:moveTo>
                    <a:pt x="19" y="4"/>
                  </a:moveTo>
                  <a:cubicBezTo>
                    <a:pt x="20" y="3"/>
                    <a:pt x="20" y="3"/>
                    <a:pt x="20" y="3"/>
                  </a:cubicBezTo>
                  <a:lnTo>
                    <a:pt x="21" y="3"/>
                  </a:lnTo>
                  <a:cubicBezTo>
                    <a:pt x="21" y="3"/>
                    <a:pt x="21" y="4"/>
                    <a:pt x="21" y="4"/>
                  </a:cubicBezTo>
                  <a:lnTo>
                    <a:pt x="19" y="4"/>
                  </a:lnTo>
                  <a:close/>
                  <a:moveTo>
                    <a:pt x="20" y="3"/>
                  </a:moveTo>
                  <a:cubicBezTo>
                    <a:pt x="20" y="3"/>
                    <a:pt x="20" y="3"/>
                    <a:pt x="19" y="3"/>
                  </a:cubicBezTo>
                  <a:lnTo>
                    <a:pt x="19" y="1"/>
                  </a:lnTo>
                  <a:cubicBezTo>
                    <a:pt x="21" y="1"/>
                    <a:pt x="21" y="2"/>
                    <a:pt x="21" y="3"/>
                  </a:cubicBezTo>
                  <a:lnTo>
                    <a:pt x="20" y="3"/>
                  </a:lnTo>
                  <a:close/>
                  <a:moveTo>
                    <a:pt x="19" y="3"/>
                  </a:moveTo>
                  <a:lnTo>
                    <a:pt x="19" y="3"/>
                  </a:lnTo>
                  <a:lnTo>
                    <a:pt x="19" y="3"/>
                  </a:lnTo>
                  <a:lnTo>
                    <a:pt x="19" y="2"/>
                  </a:ln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9" name="Freeform 101">
              <a:extLst>
                <a:ext uri="{FF2B5EF4-FFF2-40B4-BE49-F238E27FC236}">
                  <a16:creationId xmlns:a16="http://schemas.microsoft.com/office/drawing/2014/main" id="{248F7102-205D-10CF-BA6E-50329293CE8E}"/>
                </a:ext>
              </a:extLst>
            </p:cNvPr>
            <p:cNvSpPr>
              <a:spLocks/>
            </p:cNvSpPr>
            <p:nvPr/>
          </p:nvSpPr>
          <p:spPr bwMode="auto">
            <a:xfrm>
              <a:off x="2400" y="1609"/>
              <a:ext cx="128" cy="95"/>
            </a:xfrm>
            <a:custGeom>
              <a:avLst/>
              <a:gdLst>
                <a:gd name="T0" fmla="*/ 23 w 23"/>
                <a:gd name="T1" fmla="*/ 6 h 17"/>
                <a:gd name="T2" fmla="*/ 16 w 23"/>
                <a:gd name="T3" fmla="*/ 2 h 17"/>
                <a:gd name="T4" fmla="*/ 12 w 23"/>
                <a:gd name="T5" fmla="*/ 3 h 17"/>
                <a:gd name="T6" fmla="*/ 2 w 23"/>
                <a:gd name="T7" fmla="*/ 3 h 17"/>
                <a:gd name="T8" fmla="*/ 1 w 23"/>
                <a:gd name="T9" fmla="*/ 6 h 17"/>
                <a:gd name="T10" fmla="*/ 14 w 23"/>
                <a:gd name="T11" fmla="*/ 15 h 17"/>
                <a:gd name="T12" fmla="*/ 22 w 23"/>
                <a:gd name="T13" fmla="*/ 11 h 17"/>
                <a:gd name="T14" fmla="*/ 23 w 23"/>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7">
                  <a:moveTo>
                    <a:pt x="23" y="6"/>
                  </a:moveTo>
                  <a:cubicBezTo>
                    <a:pt x="20" y="5"/>
                    <a:pt x="19" y="1"/>
                    <a:pt x="16" y="2"/>
                  </a:cubicBezTo>
                  <a:cubicBezTo>
                    <a:pt x="15" y="2"/>
                    <a:pt x="13" y="3"/>
                    <a:pt x="12" y="3"/>
                  </a:cubicBezTo>
                  <a:cubicBezTo>
                    <a:pt x="8" y="2"/>
                    <a:pt x="5" y="0"/>
                    <a:pt x="2" y="3"/>
                  </a:cubicBezTo>
                  <a:cubicBezTo>
                    <a:pt x="1" y="3"/>
                    <a:pt x="0" y="5"/>
                    <a:pt x="1" y="6"/>
                  </a:cubicBezTo>
                  <a:cubicBezTo>
                    <a:pt x="4" y="10"/>
                    <a:pt x="10" y="11"/>
                    <a:pt x="14" y="15"/>
                  </a:cubicBezTo>
                  <a:cubicBezTo>
                    <a:pt x="17" y="17"/>
                    <a:pt x="21" y="14"/>
                    <a:pt x="22" y="11"/>
                  </a:cubicBezTo>
                  <a:cubicBezTo>
                    <a:pt x="22" y="9"/>
                    <a:pt x="22" y="8"/>
                    <a:pt x="23"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0" name="Freeform 102">
              <a:extLst>
                <a:ext uri="{FF2B5EF4-FFF2-40B4-BE49-F238E27FC236}">
                  <a16:creationId xmlns:a16="http://schemas.microsoft.com/office/drawing/2014/main" id="{C12DEFC5-0DFC-A153-85CF-240C7B04398F}"/>
                </a:ext>
              </a:extLst>
            </p:cNvPr>
            <p:cNvSpPr>
              <a:spLocks noEditPoints="1"/>
            </p:cNvSpPr>
            <p:nvPr/>
          </p:nvSpPr>
          <p:spPr bwMode="auto">
            <a:xfrm>
              <a:off x="2400" y="1609"/>
              <a:ext cx="128" cy="90"/>
            </a:xfrm>
            <a:custGeom>
              <a:avLst/>
              <a:gdLst>
                <a:gd name="T0" fmla="*/ 23 w 23"/>
                <a:gd name="T1" fmla="*/ 6 h 16"/>
                <a:gd name="T2" fmla="*/ 23 w 23"/>
                <a:gd name="T3" fmla="*/ 6 h 16"/>
                <a:gd name="T4" fmla="*/ 22 w 23"/>
                <a:gd name="T5" fmla="*/ 7 h 16"/>
                <a:gd name="T6" fmla="*/ 23 w 23"/>
                <a:gd name="T7" fmla="*/ 6 h 16"/>
                <a:gd name="T8" fmla="*/ 16 w 23"/>
                <a:gd name="T9" fmla="*/ 2 h 16"/>
                <a:gd name="T10" fmla="*/ 20 w 23"/>
                <a:gd name="T11" fmla="*/ 5 h 16"/>
                <a:gd name="T12" fmla="*/ 16 w 23"/>
                <a:gd name="T13" fmla="*/ 2 h 16"/>
                <a:gd name="T14" fmla="*/ 16 w 23"/>
                <a:gd name="T15" fmla="*/ 1 h 16"/>
                <a:gd name="T16" fmla="*/ 16 w 23"/>
                <a:gd name="T17" fmla="*/ 1 h 16"/>
                <a:gd name="T18" fmla="*/ 16 w 23"/>
                <a:gd name="T19" fmla="*/ 1 h 16"/>
                <a:gd name="T20" fmla="*/ 14 w 23"/>
                <a:gd name="T21" fmla="*/ 2 h 16"/>
                <a:gd name="T22" fmla="*/ 15 w 23"/>
                <a:gd name="T23" fmla="*/ 3 h 16"/>
                <a:gd name="T24" fmla="*/ 14 w 23"/>
                <a:gd name="T25" fmla="*/ 2 h 16"/>
                <a:gd name="T26" fmla="*/ 12 w 23"/>
                <a:gd name="T27" fmla="*/ 3 h 16"/>
                <a:gd name="T28" fmla="*/ 12 w 23"/>
                <a:gd name="T29" fmla="*/ 3 h 16"/>
                <a:gd name="T30" fmla="*/ 12 w 23"/>
                <a:gd name="T31" fmla="*/ 3 h 16"/>
                <a:gd name="T32" fmla="*/ 12 w 23"/>
                <a:gd name="T33" fmla="*/ 3 h 16"/>
                <a:gd name="T34" fmla="*/ 11 w 23"/>
                <a:gd name="T35" fmla="*/ 2 h 16"/>
                <a:gd name="T36" fmla="*/ 11 w 23"/>
                <a:gd name="T37" fmla="*/ 3 h 16"/>
                <a:gd name="T38" fmla="*/ 11 w 23"/>
                <a:gd name="T39" fmla="*/ 2 h 16"/>
                <a:gd name="T40" fmla="*/ 2 w 23"/>
                <a:gd name="T41" fmla="*/ 2 h 16"/>
                <a:gd name="T42" fmla="*/ 2 w 23"/>
                <a:gd name="T43" fmla="*/ 3 h 16"/>
                <a:gd name="T44" fmla="*/ 2 w 23"/>
                <a:gd name="T45" fmla="*/ 2 h 16"/>
                <a:gd name="T46" fmla="*/ 2 w 23"/>
                <a:gd name="T47" fmla="*/ 2 h 16"/>
                <a:gd name="T48" fmla="*/ 2 w 23"/>
                <a:gd name="T49" fmla="*/ 3 h 16"/>
                <a:gd name="T50" fmla="*/ 2 w 23"/>
                <a:gd name="T51" fmla="*/ 2 h 16"/>
                <a:gd name="T52" fmla="*/ 2 w 23"/>
                <a:gd name="T53" fmla="*/ 4 h 16"/>
                <a:gd name="T54" fmla="*/ 2 w 23"/>
                <a:gd name="T55" fmla="*/ 3 h 16"/>
                <a:gd name="T56" fmla="*/ 0 w 23"/>
                <a:gd name="T57" fmla="*/ 6 h 16"/>
                <a:gd name="T58" fmla="*/ 1 w 23"/>
                <a:gd name="T59" fmla="*/ 5 h 16"/>
                <a:gd name="T60" fmla="*/ 1 w 23"/>
                <a:gd name="T61" fmla="*/ 5 h 16"/>
                <a:gd name="T62" fmla="*/ 8 w 23"/>
                <a:gd name="T63" fmla="*/ 12 h 16"/>
                <a:gd name="T64" fmla="*/ 9 w 23"/>
                <a:gd name="T65" fmla="*/ 11 h 16"/>
                <a:gd name="T66" fmla="*/ 8 w 23"/>
                <a:gd name="T67" fmla="*/ 12 h 16"/>
                <a:gd name="T68" fmla="*/ 14 w 23"/>
                <a:gd name="T69" fmla="*/ 15 h 16"/>
                <a:gd name="T70" fmla="*/ 16 w 23"/>
                <a:gd name="T71" fmla="*/ 15 h 16"/>
                <a:gd name="T72" fmla="*/ 15 w 23"/>
                <a:gd name="T73" fmla="*/ 14 h 16"/>
                <a:gd name="T74" fmla="*/ 19 w 23"/>
                <a:gd name="T75" fmla="*/ 16 h 16"/>
                <a:gd name="T76" fmla="*/ 18 w 23"/>
                <a:gd name="T77" fmla="*/ 14 h 16"/>
                <a:gd name="T78" fmla="*/ 19 w 23"/>
                <a:gd name="T79" fmla="*/ 16 h 16"/>
                <a:gd name="T80" fmla="*/ 21 w 23"/>
                <a:gd name="T81" fmla="*/ 10 h 16"/>
                <a:gd name="T82" fmla="*/ 20 w 23"/>
                <a:gd name="T83" fmla="*/ 13 h 16"/>
                <a:gd name="T84" fmla="*/ 22 w 23"/>
                <a:gd name="T85" fmla="*/ 11 h 16"/>
                <a:gd name="T86" fmla="*/ 21 w 23"/>
                <a:gd name="T87" fmla="*/ 8 h 16"/>
                <a:gd name="T88" fmla="*/ 21 w 23"/>
                <a:gd name="T89" fmla="*/ 11 h 16"/>
                <a:gd name="T90" fmla="*/ 23 w 23"/>
                <a:gd name="T91" fmla="*/ 7 h 16"/>
                <a:gd name="T92" fmla="*/ 23 w 23"/>
                <a:gd name="T93" fmla="*/ 6 h 16"/>
                <a:gd name="T94" fmla="*/ 23 w 23"/>
                <a:gd name="T9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6">
                  <a:moveTo>
                    <a:pt x="22" y="7"/>
                  </a:moveTo>
                  <a:lnTo>
                    <a:pt x="22" y="7"/>
                  </a:lnTo>
                  <a:lnTo>
                    <a:pt x="23" y="6"/>
                  </a:lnTo>
                  <a:lnTo>
                    <a:pt x="23" y="6"/>
                  </a:lnTo>
                  <a:lnTo>
                    <a:pt x="22" y="7"/>
                  </a:lnTo>
                  <a:close/>
                  <a:moveTo>
                    <a:pt x="23" y="6"/>
                  </a:moveTo>
                  <a:lnTo>
                    <a:pt x="23" y="6"/>
                  </a:lnTo>
                  <a:lnTo>
                    <a:pt x="23" y="6"/>
                  </a:lnTo>
                  <a:close/>
                  <a:moveTo>
                    <a:pt x="22" y="7"/>
                  </a:moveTo>
                  <a:cubicBezTo>
                    <a:pt x="21" y="6"/>
                    <a:pt x="21" y="5"/>
                    <a:pt x="20" y="5"/>
                  </a:cubicBezTo>
                  <a:lnTo>
                    <a:pt x="21" y="4"/>
                  </a:lnTo>
                  <a:cubicBezTo>
                    <a:pt x="22" y="4"/>
                    <a:pt x="22" y="5"/>
                    <a:pt x="23" y="6"/>
                  </a:cubicBezTo>
                  <a:lnTo>
                    <a:pt x="22" y="7"/>
                  </a:lnTo>
                  <a:close/>
                  <a:moveTo>
                    <a:pt x="20" y="5"/>
                  </a:moveTo>
                  <a:cubicBezTo>
                    <a:pt x="19" y="3"/>
                    <a:pt x="18" y="2"/>
                    <a:pt x="16" y="2"/>
                  </a:cubicBezTo>
                  <a:lnTo>
                    <a:pt x="16" y="1"/>
                  </a:lnTo>
                  <a:cubicBezTo>
                    <a:pt x="18" y="0"/>
                    <a:pt x="20" y="2"/>
                    <a:pt x="21" y="4"/>
                  </a:cubicBezTo>
                  <a:lnTo>
                    <a:pt x="20" y="5"/>
                  </a:lnTo>
                  <a:close/>
                  <a:moveTo>
                    <a:pt x="16" y="2"/>
                  </a:moveTo>
                  <a:lnTo>
                    <a:pt x="16" y="2"/>
                  </a:lnTo>
                  <a:lnTo>
                    <a:pt x="16" y="2"/>
                  </a:lnTo>
                  <a:close/>
                  <a:moveTo>
                    <a:pt x="16" y="2"/>
                  </a:moveTo>
                  <a:lnTo>
                    <a:pt x="16" y="2"/>
                  </a:lnTo>
                  <a:lnTo>
                    <a:pt x="16" y="1"/>
                  </a:lnTo>
                  <a:lnTo>
                    <a:pt x="16" y="1"/>
                  </a:lnTo>
                  <a:lnTo>
                    <a:pt x="16" y="2"/>
                  </a:lnTo>
                  <a:close/>
                  <a:moveTo>
                    <a:pt x="16" y="1"/>
                  </a:moveTo>
                  <a:lnTo>
                    <a:pt x="16" y="1"/>
                  </a:lnTo>
                  <a:lnTo>
                    <a:pt x="16" y="2"/>
                  </a:lnTo>
                  <a:lnTo>
                    <a:pt x="16" y="1"/>
                  </a:lnTo>
                  <a:close/>
                  <a:moveTo>
                    <a:pt x="16" y="2"/>
                  </a:moveTo>
                  <a:cubicBezTo>
                    <a:pt x="16" y="2"/>
                    <a:pt x="15" y="3"/>
                    <a:pt x="15" y="3"/>
                  </a:cubicBezTo>
                  <a:lnTo>
                    <a:pt x="14" y="2"/>
                  </a:lnTo>
                  <a:cubicBezTo>
                    <a:pt x="15" y="1"/>
                    <a:pt x="15" y="1"/>
                    <a:pt x="16" y="1"/>
                  </a:cubicBezTo>
                  <a:lnTo>
                    <a:pt x="16" y="2"/>
                  </a:lnTo>
                  <a:close/>
                  <a:moveTo>
                    <a:pt x="15" y="3"/>
                  </a:moveTo>
                  <a:cubicBezTo>
                    <a:pt x="14" y="3"/>
                    <a:pt x="13" y="4"/>
                    <a:pt x="12" y="3"/>
                  </a:cubicBezTo>
                  <a:lnTo>
                    <a:pt x="12" y="2"/>
                  </a:lnTo>
                  <a:cubicBezTo>
                    <a:pt x="13" y="2"/>
                    <a:pt x="13" y="2"/>
                    <a:pt x="14" y="2"/>
                  </a:cubicBezTo>
                  <a:lnTo>
                    <a:pt x="15" y="3"/>
                  </a:lnTo>
                  <a:close/>
                  <a:moveTo>
                    <a:pt x="12" y="3"/>
                  </a:moveTo>
                  <a:lnTo>
                    <a:pt x="12" y="3"/>
                  </a:lnTo>
                  <a:lnTo>
                    <a:pt x="12" y="3"/>
                  </a:lnTo>
                  <a:close/>
                  <a:moveTo>
                    <a:pt x="12" y="3"/>
                  </a:moveTo>
                  <a:lnTo>
                    <a:pt x="12" y="3"/>
                  </a:lnTo>
                  <a:lnTo>
                    <a:pt x="12" y="2"/>
                  </a:lnTo>
                  <a:lnTo>
                    <a:pt x="12" y="2"/>
                  </a:lnTo>
                  <a:lnTo>
                    <a:pt x="12" y="3"/>
                  </a:lnTo>
                  <a:close/>
                  <a:moveTo>
                    <a:pt x="12" y="3"/>
                  </a:moveTo>
                  <a:lnTo>
                    <a:pt x="12" y="3"/>
                  </a:lnTo>
                  <a:lnTo>
                    <a:pt x="12" y="3"/>
                  </a:lnTo>
                  <a:close/>
                  <a:moveTo>
                    <a:pt x="12" y="3"/>
                  </a:moveTo>
                  <a:cubicBezTo>
                    <a:pt x="11" y="3"/>
                    <a:pt x="11" y="3"/>
                    <a:pt x="11" y="3"/>
                  </a:cubicBezTo>
                  <a:lnTo>
                    <a:pt x="11" y="2"/>
                  </a:lnTo>
                  <a:cubicBezTo>
                    <a:pt x="11" y="2"/>
                    <a:pt x="12" y="2"/>
                    <a:pt x="12" y="2"/>
                  </a:cubicBezTo>
                  <a:lnTo>
                    <a:pt x="12" y="3"/>
                  </a:lnTo>
                  <a:close/>
                  <a:moveTo>
                    <a:pt x="11" y="3"/>
                  </a:moveTo>
                  <a:cubicBezTo>
                    <a:pt x="8" y="2"/>
                    <a:pt x="5" y="1"/>
                    <a:pt x="2" y="3"/>
                  </a:cubicBezTo>
                  <a:lnTo>
                    <a:pt x="2" y="2"/>
                  </a:lnTo>
                  <a:cubicBezTo>
                    <a:pt x="5" y="0"/>
                    <a:pt x="8" y="1"/>
                    <a:pt x="11" y="2"/>
                  </a:cubicBezTo>
                  <a:lnTo>
                    <a:pt x="11" y="3"/>
                  </a:lnTo>
                  <a:close/>
                  <a:moveTo>
                    <a:pt x="2" y="2"/>
                  </a:moveTo>
                  <a:lnTo>
                    <a:pt x="2" y="2"/>
                  </a:lnTo>
                  <a:lnTo>
                    <a:pt x="2" y="3"/>
                  </a:lnTo>
                  <a:lnTo>
                    <a:pt x="2" y="2"/>
                  </a:lnTo>
                  <a:close/>
                  <a:moveTo>
                    <a:pt x="2" y="3"/>
                  </a:moveTo>
                  <a:lnTo>
                    <a:pt x="2" y="3"/>
                  </a:lnTo>
                  <a:lnTo>
                    <a:pt x="2" y="2"/>
                  </a:lnTo>
                  <a:lnTo>
                    <a:pt x="2" y="2"/>
                  </a:lnTo>
                  <a:lnTo>
                    <a:pt x="2" y="3"/>
                  </a:lnTo>
                  <a:close/>
                  <a:moveTo>
                    <a:pt x="2" y="2"/>
                  </a:moveTo>
                  <a:lnTo>
                    <a:pt x="2" y="2"/>
                  </a:lnTo>
                  <a:lnTo>
                    <a:pt x="2" y="3"/>
                  </a:lnTo>
                  <a:lnTo>
                    <a:pt x="2" y="2"/>
                  </a:lnTo>
                  <a:close/>
                  <a:moveTo>
                    <a:pt x="2" y="3"/>
                  </a:moveTo>
                  <a:cubicBezTo>
                    <a:pt x="2" y="3"/>
                    <a:pt x="2" y="3"/>
                    <a:pt x="2" y="3"/>
                  </a:cubicBezTo>
                  <a:lnTo>
                    <a:pt x="1" y="2"/>
                  </a:lnTo>
                  <a:cubicBezTo>
                    <a:pt x="1" y="2"/>
                    <a:pt x="1" y="2"/>
                    <a:pt x="2" y="2"/>
                  </a:cubicBezTo>
                  <a:lnTo>
                    <a:pt x="2" y="3"/>
                  </a:lnTo>
                  <a:close/>
                  <a:moveTo>
                    <a:pt x="2" y="3"/>
                  </a:moveTo>
                  <a:cubicBezTo>
                    <a:pt x="2" y="3"/>
                    <a:pt x="2" y="4"/>
                    <a:pt x="2" y="4"/>
                  </a:cubicBezTo>
                  <a:lnTo>
                    <a:pt x="1" y="3"/>
                  </a:lnTo>
                  <a:cubicBezTo>
                    <a:pt x="1" y="3"/>
                    <a:pt x="1" y="3"/>
                    <a:pt x="1" y="2"/>
                  </a:cubicBezTo>
                  <a:lnTo>
                    <a:pt x="2" y="3"/>
                  </a:lnTo>
                  <a:close/>
                  <a:moveTo>
                    <a:pt x="2" y="4"/>
                  </a:moveTo>
                  <a:cubicBezTo>
                    <a:pt x="1" y="4"/>
                    <a:pt x="1" y="5"/>
                    <a:pt x="1" y="5"/>
                  </a:cubicBezTo>
                  <a:lnTo>
                    <a:pt x="0" y="6"/>
                  </a:lnTo>
                  <a:cubicBezTo>
                    <a:pt x="0" y="5"/>
                    <a:pt x="0" y="4"/>
                    <a:pt x="1" y="3"/>
                  </a:cubicBezTo>
                  <a:lnTo>
                    <a:pt x="2" y="4"/>
                  </a:lnTo>
                  <a:close/>
                  <a:moveTo>
                    <a:pt x="1" y="5"/>
                  </a:moveTo>
                  <a:lnTo>
                    <a:pt x="1" y="5"/>
                  </a:lnTo>
                  <a:lnTo>
                    <a:pt x="1" y="6"/>
                  </a:lnTo>
                  <a:lnTo>
                    <a:pt x="1" y="5"/>
                  </a:lnTo>
                  <a:close/>
                  <a:moveTo>
                    <a:pt x="1" y="5"/>
                  </a:moveTo>
                  <a:cubicBezTo>
                    <a:pt x="3" y="8"/>
                    <a:pt x="6" y="9"/>
                    <a:pt x="9" y="11"/>
                  </a:cubicBezTo>
                  <a:lnTo>
                    <a:pt x="8" y="12"/>
                  </a:lnTo>
                  <a:cubicBezTo>
                    <a:pt x="5" y="11"/>
                    <a:pt x="2" y="9"/>
                    <a:pt x="0" y="6"/>
                  </a:cubicBezTo>
                  <a:lnTo>
                    <a:pt x="1" y="5"/>
                  </a:lnTo>
                  <a:close/>
                  <a:moveTo>
                    <a:pt x="9" y="11"/>
                  </a:moveTo>
                  <a:cubicBezTo>
                    <a:pt x="11" y="12"/>
                    <a:pt x="13" y="13"/>
                    <a:pt x="15" y="14"/>
                  </a:cubicBezTo>
                  <a:lnTo>
                    <a:pt x="14" y="15"/>
                  </a:lnTo>
                  <a:cubicBezTo>
                    <a:pt x="12" y="14"/>
                    <a:pt x="10" y="13"/>
                    <a:pt x="8" y="12"/>
                  </a:cubicBezTo>
                  <a:lnTo>
                    <a:pt x="9" y="11"/>
                  </a:lnTo>
                  <a:close/>
                  <a:moveTo>
                    <a:pt x="14" y="15"/>
                  </a:moveTo>
                  <a:lnTo>
                    <a:pt x="14" y="15"/>
                  </a:lnTo>
                  <a:lnTo>
                    <a:pt x="14" y="15"/>
                  </a:lnTo>
                  <a:close/>
                  <a:moveTo>
                    <a:pt x="15" y="14"/>
                  </a:moveTo>
                  <a:cubicBezTo>
                    <a:pt x="15" y="14"/>
                    <a:pt x="16" y="15"/>
                    <a:pt x="16" y="15"/>
                  </a:cubicBezTo>
                  <a:lnTo>
                    <a:pt x="16" y="16"/>
                  </a:lnTo>
                  <a:cubicBezTo>
                    <a:pt x="16" y="16"/>
                    <a:pt x="15" y="16"/>
                    <a:pt x="14" y="15"/>
                  </a:cubicBezTo>
                  <a:lnTo>
                    <a:pt x="15" y="14"/>
                  </a:lnTo>
                  <a:close/>
                  <a:moveTo>
                    <a:pt x="16" y="15"/>
                  </a:moveTo>
                  <a:cubicBezTo>
                    <a:pt x="17" y="15"/>
                    <a:pt x="18" y="15"/>
                    <a:pt x="18" y="14"/>
                  </a:cubicBezTo>
                  <a:lnTo>
                    <a:pt x="19" y="16"/>
                  </a:lnTo>
                  <a:cubicBezTo>
                    <a:pt x="18" y="16"/>
                    <a:pt x="17" y="16"/>
                    <a:pt x="16" y="16"/>
                  </a:cubicBezTo>
                  <a:lnTo>
                    <a:pt x="16" y="15"/>
                  </a:lnTo>
                  <a:close/>
                  <a:moveTo>
                    <a:pt x="18" y="14"/>
                  </a:moveTo>
                  <a:cubicBezTo>
                    <a:pt x="19" y="14"/>
                    <a:pt x="20" y="14"/>
                    <a:pt x="20" y="13"/>
                  </a:cubicBezTo>
                  <a:lnTo>
                    <a:pt x="21" y="14"/>
                  </a:lnTo>
                  <a:cubicBezTo>
                    <a:pt x="20" y="15"/>
                    <a:pt x="20" y="15"/>
                    <a:pt x="19" y="16"/>
                  </a:cubicBezTo>
                  <a:lnTo>
                    <a:pt x="18" y="14"/>
                  </a:lnTo>
                  <a:close/>
                  <a:moveTo>
                    <a:pt x="20" y="13"/>
                  </a:moveTo>
                  <a:cubicBezTo>
                    <a:pt x="20" y="12"/>
                    <a:pt x="21" y="11"/>
                    <a:pt x="21" y="10"/>
                  </a:cubicBezTo>
                  <a:lnTo>
                    <a:pt x="22" y="11"/>
                  </a:lnTo>
                  <a:cubicBezTo>
                    <a:pt x="22" y="12"/>
                    <a:pt x="22" y="13"/>
                    <a:pt x="21" y="14"/>
                  </a:cubicBezTo>
                  <a:lnTo>
                    <a:pt x="20" y="13"/>
                  </a:lnTo>
                  <a:close/>
                  <a:moveTo>
                    <a:pt x="22" y="11"/>
                  </a:moveTo>
                  <a:lnTo>
                    <a:pt x="22" y="11"/>
                  </a:lnTo>
                  <a:lnTo>
                    <a:pt x="22" y="11"/>
                  </a:lnTo>
                  <a:lnTo>
                    <a:pt x="22" y="11"/>
                  </a:lnTo>
                  <a:close/>
                  <a:moveTo>
                    <a:pt x="21" y="11"/>
                  </a:moveTo>
                  <a:cubicBezTo>
                    <a:pt x="21" y="10"/>
                    <a:pt x="21" y="9"/>
                    <a:pt x="21" y="8"/>
                  </a:cubicBezTo>
                  <a:lnTo>
                    <a:pt x="22" y="9"/>
                  </a:lnTo>
                  <a:cubicBezTo>
                    <a:pt x="22" y="9"/>
                    <a:pt x="22" y="10"/>
                    <a:pt x="22" y="11"/>
                  </a:cubicBezTo>
                  <a:lnTo>
                    <a:pt x="21" y="11"/>
                  </a:lnTo>
                  <a:close/>
                  <a:moveTo>
                    <a:pt x="21" y="8"/>
                  </a:moveTo>
                  <a:cubicBezTo>
                    <a:pt x="21" y="8"/>
                    <a:pt x="21" y="7"/>
                    <a:pt x="22" y="6"/>
                  </a:cubicBezTo>
                  <a:lnTo>
                    <a:pt x="23" y="7"/>
                  </a:lnTo>
                  <a:cubicBezTo>
                    <a:pt x="23" y="8"/>
                    <a:pt x="23" y="8"/>
                    <a:pt x="22" y="9"/>
                  </a:cubicBezTo>
                  <a:lnTo>
                    <a:pt x="21" y="8"/>
                  </a:lnTo>
                  <a:close/>
                  <a:moveTo>
                    <a:pt x="23" y="6"/>
                  </a:moveTo>
                  <a:lnTo>
                    <a:pt x="23" y="6"/>
                  </a:lnTo>
                  <a:lnTo>
                    <a:pt x="23" y="7"/>
                  </a:lnTo>
                  <a:lnTo>
                    <a:pt x="23"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1" name="Freeform 103">
              <a:extLst>
                <a:ext uri="{FF2B5EF4-FFF2-40B4-BE49-F238E27FC236}">
                  <a16:creationId xmlns:a16="http://schemas.microsoft.com/office/drawing/2014/main" id="{7002E3C9-D3BF-0905-97A0-BDA1B07851CC}"/>
                </a:ext>
              </a:extLst>
            </p:cNvPr>
            <p:cNvSpPr>
              <a:spLocks noEditPoints="1"/>
            </p:cNvSpPr>
            <p:nvPr/>
          </p:nvSpPr>
          <p:spPr bwMode="auto">
            <a:xfrm>
              <a:off x="2517" y="1637"/>
              <a:ext cx="140" cy="106"/>
            </a:xfrm>
            <a:custGeom>
              <a:avLst/>
              <a:gdLst>
                <a:gd name="T0" fmla="*/ 22 w 25"/>
                <a:gd name="T1" fmla="*/ 1 h 19"/>
                <a:gd name="T2" fmla="*/ 22 w 25"/>
                <a:gd name="T3" fmla="*/ 1 h 19"/>
                <a:gd name="T4" fmla="*/ 21 w 25"/>
                <a:gd name="T5" fmla="*/ 2 h 19"/>
                <a:gd name="T6" fmla="*/ 22 w 25"/>
                <a:gd name="T7" fmla="*/ 1 h 19"/>
                <a:gd name="T8" fmla="*/ 21 w 25"/>
                <a:gd name="T9" fmla="*/ 0 h 19"/>
                <a:gd name="T10" fmla="*/ 20 w 25"/>
                <a:gd name="T11" fmla="*/ 2 h 19"/>
                <a:gd name="T12" fmla="*/ 21 w 25"/>
                <a:gd name="T13" fmla="*/ 0 h 19"/>
                <a:gd name="T14" fmla="*/ 16 w 25"/>
                <a:gd name="T15" fmla="*/ 1 h 19"/>
                <a:gd name="T16" fmla="*/ 20 w 25"/>
                <a:gd name="T17" fmla="*/ 1 h 19"/>
                <a:gd name="T18" fmla="*/ 16 w 25"/>
                <a:gd name="T19" fmla="*/ 1 h 19"/>
                <a:gd name="T20" fmla="*/ 12 w 25"/>
                <a:gd name="T21" fmla="*/ 0 h 19"/>
                <a:gd name="T22" fmla="*/ 12 w 25"/>
                <a:gd name="T23" fmla="*/ 2 h 19"/>
                <a:gd name="T24" fmla="*/ 12 w 25"/>
                <a:gd name="T25" fmla="*/ 0 h 19"/>
                <a:gd name="T26" fmla="*/ 8 w 25"/>
                <a:gd name="T27" fmla="*/ 0 h 19"/>
                <a:gd name="T28" fmla="*/ 8 w 25"/>
                <a:gd name="T29" fmla="*/ 2 h 19"/>
                <a:gd name="T30" fmla="*/ 8 w 25"/>
                <a:gd name="T31" fmla="*/ 2 h 19"/>
                <a:gd name="T32" fmla="*/ 8 w 25"/>
                <a:gd name="T33" fmla="*/ 1 h 19"/>
                <a:gd name="T34" fmla="*/ 7 w 25"/>
                <a:gd name="T35" fmla="*/ 2 h 19"/>
                <a:gd name="T36" fmla="*/ 8 w 25"/>
                <a:gd name="T37" fmla="*/ 2 h 19"/>
                <a:gd name="T38" fmla="*/ 5 w 25"/>
                <a:gd name="T39" fmla="*/ 2 h 19"/>
                <a:gd name="T40" fmla="*/ 6 w 25"/>
                <a:gd name="T41" fmla="*/ 3 h 19"/>
                <a:gd name="T42" fmla="*/ 5 w 25"/>
                <a:gd name="T43" fmla="*/ 2 h 19"/>
                <a:gd name="T44" fmla="*/ 1 w 25"/>
                <a:gd name="T45" fmla="*/ 9 h 19"/>
                <a:gd name="T46" fmla="*/ 2 w 25"/>
                <a:gd name="T47" fmla="*/ 9 h 19"/>
                <a:gd name="T48" fmla="*/ 1 w 25"/>
                <a:gd name="T49" fmla="*/ 9 h 19"/>
                <a:gd name="T50" fmla="*/ 1 w 25"/>
                <a:gd name="T51" fmla="*/ 9 h 19"/>
                <a:gd name="T52" fmla="*/ 2 w 25"/>
                <a:gd name="T53" fmla="*/ 9 h 19"/>
                <a:gd name="T54" fmla="*/ 1 w 25"/>
                <a:gd name="T55" fmla="*/ 9 h 19"/>
                <a:gd name="T56" fmla="*/ 3 w 25"/>
                <a:gd name="T57" fmla="*/ 11 h 19"/>
                <a:gd name="T58" fmla="*/ 3 w 25"/>
                <a:gd name="T59" fmla="*/ 10 h 19"/>
                <a:gd name="T60" fmla="*/ 8 w 25"/>
                <a:gd name="T61" fmla="*/ 16 h 19"/>
                <a:gd name="T62" fmla="*/ 8 w 25"/>
                <a:gd name="T63" fmla="*/ 16 h 19"/>
                <a:gd name="T64" fmla="*/ 8 w 25"/>
                <a:gd name="T65" fmla="*/ 16 h 19"/>
                <a:gd name="T66" fmla="*/ 14 w 25"/>
                <a:gd name="T67" fmla="*/ 18 h 19"/>
                <a:gd name="T68" fmla="*/ 15 w 25"/>
                <a:gd name="T69" fmla="*/ 17 h 19"/>
                <a:gd name="T70" fmla="*/ 14 w 25"/>
                <a:gd name="T71" fmla="*/ 18 h 19"/>
                <a:gd name="T72" fmla="*/ 21 w 25"/>
                <a:gd name="T73" fmla="*/ 19 h 19"/>
                <a:gd name="T74" fmla="*/ 21 w 25"/>
                <a:gd name="T75" fmla="*/ 17 h 19"/>
                <a:gd name="T76" fmla="*/ 21 w 25"/>
                <a:gd name="T77" fmla="*/ 19 h 19"/>
                <a:gd name="T78" fmla="*/ 22 w 25"/>
                <a:gd name="T79" fmla="*/ 11 h 19"/>
                <a:gd name="T80" fmla="*/ 23 w 25"/>
                <a:gd name="T81" fmla="*/ 15 h 19"/>
                <a:gd name="T82" fmla="*/ 23 w 25"/>
                <a:gd name="T83" fmla="*/ 8 h 19"/>
                <a:gd name="T84" fmla="*/ 23 w 25"/>
                <a:gd name="T85" fmla="*/ 8 h 19"/>
                <a:gd name="T86" fmla="*/ 23 w 25"/>
                <a:gd name="T87" fmla="*/ 8 h 19"/>
                <a:gd name="T88" fmla="*/ 23 w 25"/>
                <a:gd name="T89" fmla="*/ 6 h 19"/>
                <a:gd name="T90" fmla="*/ 22 w 25"/>
                <a:gd name="T91" fmla="*/ 5 h 19"/>
                <a:gd name="T92" fmla="*/ 23 w 25"/>
                <a:gd name="T9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9">
                  <a:moveTo>
                    <a:pt x="21" y="2"/>
                  </a:moveTo>
                  <a:cubicBezTo>
                    <a:pt x="21" y="2"/>
                    <a:pt x="21" y="2"/>
                    <a:pt x="21" y="2"/>
                  </a:cubicBezTo>
                  <a:lnTo>
                    <a:pt x="22" y="1"/>
                  </a:lnTo>
                  <a:cubicBezTo>
                    <a:pt x="22" y="1"/>
                    <a:pt x="22" y="1"/>
                    <a:pt x="22" y="1"/>
                  </a:cubicBezTo>
                  <a:lnTo>
                    <a:pt x="21" y="2"/>
                  </a:lnTo>
                  <a:close/>
                  <a:moveTo>
                    <a:pt x="22" y="1"/>
                  </a:moveTo>
                  <a:lnTo>
                    <a:pt x="22" y="1"/>
                  </a:lnTo>
                  <a:lnTo>
                    <a:pt x="22" y="1"/>
                  </a:lnTo>
                  <a:close/>
                  <a:moveTo>
                    <a:pt x="21" y="2"/>
                  </a:moveTo>
                  <a:cubicBezTo>
                    <a:pt x="21" y="2"/>
                    <a:pt x="21" y="2"/>
                    <a:pt x="20" y="2"/>
                  </a:cubicBezTo>
                  <a:lnTo>
                    <a:pt x="21" y="0"/>
                  </a:lnTo>
                  <a:cubicBezTo>
                    <a:pt x="21" y="0"/>
                    <a:pt x="22" y="1"/>
                    <a:pt x="22" y="1"/>
                  </a:cubicBezTo>
                  <a:lnTo>
                    <a:pt x="21" y="2"/>
                  </a:lnTo>
                  <a:close/>
                  <a:moveTo>
                    <a:pt x="21" y="0"/>
                  </a:moveTo>
                  <a:lnTo>
                    <a:pt x="21" y="0"/>
                  </a:lnTo>
                  <a:lnTo>
                    <a:pt x="21" y="1"/>
                  </a:lnTo>
                  <a:lnTo>
                    <a:pt x="21" y="0"/>
                  </a:lnTo>
                  <a:close/>
                  <a:moveTo>
                    <a:pt x="20" y="2"/>
                  </a:moveTo>
                  <a:cubicBezTo>
                    <a:pt x="20" y="2"/>
                    <a:pt x="20" y="1"/>
                    <a:pt x="20" y="1"/>
                  </a:cubicBezTo>
                  <a:lnTo>
                    <a:pt x="20" y="0"/>
                  </a:lnTo>
                  <a:cubicBezTo>
                    <a:pt x="20" y="0"/>
                    <a:pt x="21" y="0"/>
                    <a:pt x="21" y="0"/>
                  </a:cubicBezTo>
                  <a:lnTo>
                    <a:pt x="20" y="2"/>
                  </a:lnTo>
                  <a:close/>
                  <a:moveTo>
                    <a:pt x="20" y="1"/>
                  </a:moveTo>
                  <a:cubicBezTo>
                    <a:pt x="18" y="1"/>
                    <a:pt x="17" y="1"/>
                    <a:pt x="16" y="1"/>
                  </a:cubicBezTo>
                  <a:lnTo>
                    <a:pt x="16" y="0"/>
                  </a:lnTo>
                  <a:cubicBezTo>
                    <a:pt x="16" y="0"/>
                    <a:pt x="18" y="0"/>
                    <a:pt x="20" y="0"/>
                  </a:cubicBezTo>
                  <a:lnTo>
                    <a:pt x="20" y="1"/>
                  </a:lnTo>
                  <a:close/>
                  <a:moveTo>
                    <a:pt x="16" y="1"/>
                  </a:moveTo>
                  <a:lnTo>
                    <a:pt x="16" y="1"/>
                  </a:lnTo>
                  <a:lnTo>
                    <a:pt x="16" y="1"/>
                  </a:lnTo>
                  <a:close/>
                  <a:moveTo>
                    <a:pt x="16" y="1"/>
                  </a:moveTo>
                  <a:cubicBezTo>
                    <a:pt x="15" y="2"/>
                    <a:pt x="13" y="2"/>
                    <a:pt x="12" y="2"/>
                  </a:cubicBezTo>
                  <a:lnTo>
                    <a:pt x="12" y="0"/>
                  </a:lnTo>
                  <a:cubicBezTo>
                    <a:pt x="13" y="0"/>
                    <a:pt x="15" y="1"/>
                    <a:pt x="16" y="0"/>
                  </a:cubicBezTo>
                  <a:lnTo>
                    <a:pt x="16" y="1"/>
                  </a:lnTo>
                  <a:close/>
                  <a:moveTo>
                    <a:pt x="12" y="2"/>
                  </a:moveTo>
                  <a:cubicBezTo>
                    <a:pt x="11" y="1"/>
                    <a:pt x="9" y="1"/>
                    <a:pt x="8" y="2"/>
                  </a:cubicBezTo>
                  <a:lnTo>
                    <a:pt x="8" y="0"/>
                  </a:lnTo>
                  <a:cubicBezTo>
                    <a:pt x="9" y="0"/>
                    <a:pt x="11" y="0"/>
                    <a:pt x="12" y="0"/>
                  </a:cubicBezTo>
                  <a:lnTo>
                    <a:pt x="12" y="2"/>
                  </a:lnTo>
                  <a:close/>
                  <a:moveTo>
                    <a:pt x="8" y="1"/>
                  </a:moveTo>
                  <a:lnTo>
                    <a:pt x="8" y="0"/>
                  </a:lnTo>
                  <a:lnTo>
                    <a:pt x="8" y="1"/>
                  </a:lnTo>
                  <a:close/>
                  <a:moveTo>
                    <a:pt x="8" y="2"/>
                  </a:moveTo>
                  <a:lnTo>
                    <a:pt x="8" y="2"/>
                  </a:lnTo>
                  <a:lnTo>
                    <a:pt x="8" y="1"/>
                  </a:lnTo>
                  <a:lnTo>
                    <a:pt x="8" y="1"/>
                  </a:lnTo>
                  <a:lnTo>
                    <a:pt x="8" y="2"/>
                  </a:lnTo>
                  <a:close/>
                  <a:moveTo>
                    <a:pt x="8" y="2"/>
                  </a:moveTo>
                  <a:lnTo>
                    <a:pt x="8" y="2"/>
                  </a:lnTo>
                  <a:lnTo>
                    <a:pt x="8" y="1"/>
                  </a:lnTo>
                  <a:lnTo>
                    <a:pt x="8" y="2"/>
                  </a:lnTo>
                  <a:close/>
                  <a:moveTo>
                    <a:pt x="8" y="2"/>
                  </a:moveTo>
                  <a:cubicBezTo>
                    <a:pt x="8" y="2"/>
                    <a:pt x="7" y="2"/>
                    <a:pt x="7" y="2"/>
                  </a:cubicBezTo>
                  <a:lnTo>
                    <a:pt x="6" y="1"/>
                  </a:lnTo>
                  <a:cubicBezTo>
                    <a:pt x="7" y="1"/>
                    <a:pt x="7" y="1"/>
                    <a:pt x="8" y="1"/>
                  </a:cubicBezTo>
                  <a:lnTo>
                    <a:pt x="8" y="2"/>
                  </a:lnTo>
                  <a:close/>
                  <a:moveTo>
                    <a:pt x="7" y="2"/>
                  </a:moveTo>
                  <a:cubicBezTo>
                    <a:pt x="6" y="3"/>
                    <a:pt x="6" y="3"/>
                    <a:pt x="6" y="3"/>
                  </a:cubicBezTo>
                  <a:lnTo>
                    <a:pt x="5" y="2"/>
                  </a:lnTo>
                  <a:cubicBezTo>
                    <a:pt x="5" y="2"/>
                    <a:pt x="6" y="2"/>
                    <a:pt x="6" y="1"/>
                  </a:cubicBezTo>
                  <a:lnTo>
                    <a:pt x="7" y="2"/>
                  </a:lnTo>
                  <a:close/>
                  <a:moveTo>
                    <a:pt x="6" y="3"/>
                  </a:moveTo>
                  <a:cubicBezTo>
                    <a:pt x="3" y="5"/>
                    <a:pt x="2" y="7"/>
                    <a:pt x="2" y="9"/>
                  </a:cubicBezTo>
                  <a:lnTo>
                    <a:pt x="1" y="9"/>
                  </a:lnTo>
                  <a:cubicBezTo>
                    <a:pt x="0" y="6"/>
                    <a:pt x="2" y="4"/>
                    <a:pt x="5" y="2"/>
                  </a:cubicBezTo>
                  <a:lnTo>
                    <a:pt x="6" y="3"/>
                  </a:lnTo>
                  <a:close/>
                  <a:moveTo>
                    <a:pt x="1" y="9"/>
                  </a:moveTo>
                  <a:lnTo>
                    <a:pt x="1" y="9"/>
                  </a:lnTo>
                  <a:lnTo>
                    <a:pt x="2" y="9"/>
                  </a:lnTo>
                  <a:lnTo>
                    <a:pt x="1" y="9"/>
                  </a:lnTo>
                  <a:close/>
                  <a:moveTo>
                    <a:pt x="2" y="9"/>
                  </a:moveTo>
                  <a:lnTo>
                    <a:pt x="2" y="9"/>
                  </a:lnTo>
                  <a:lnTo>
                    <a:pt x="1" y="9"/>
                  </a:lnTo>
                  <a:lnTo>
                    <a:pt x="1" y="9"/>
                  </a:lnTo>
                  <a:lnTo>
                    <a:pt x="2" y="9"/>
                  </a:lnTo>
                  <a:close/>
                  <a:moveTo>
                    <a:pt x="1" y="9"/>
                  </a:moveTo>
                  <a:lnTo>
                    <a:pt x="1" y="9"/>
                  </a:lnTo>
                  <a:lnTo>
                    <a:pt x="2" y="9"/>
                  </a:lnTo>
                  <a:lnTo>
                    <a:pt x="1" y="9"/>
                  </a:lnTo>
                  <a:close/>
                  <a:moveTo>
                    <a:pt x="2" y="9"/>
                  </a:moveTo>
                  <a:cubicBezTo>
                    <a:pt x="2" y="9"/>
                    <a:pt x="3" y="9"/>
                    <a:pt x="3" y="10"/>
                  </a:cubicBezTo>
                  <a:lnTo>
                    <a:pt x="2" y="10"/>
                  </a:lnTo>
                  <a:cubicBezTo>
                    <a:pt x="1" y="10"/>
                    <a:pt x="1" y="9"/>
                    <a:pt x="1" y="9"/>
                  </a:cubicBezTo>
                  <a:lnTo>
                    <a:pt x="2" y="9"/>
                  </a:lnTo>
                  <a:close/>
                  <a:moveTo>
                    <a:pt x="3" y="10"/>
                  </a:moveTo>
                  <a:cubicBezTo>
                    <a:pt x="3" y="10"/>
                    <a:pt x="3" y="10"/>
                    <a:pt x="3" y="11"/>
                  </a:cubicBezTo>
                  <a:lnTo>
                    <a:pt x="2" y="11"/>
                  </a:lnTo>
                  <a:cubicBezTo>
                    <a:pt x="2" y="11"/>
                    <a:pt x="2" y="11"/>
                    <a:pt x="2" y="10"/>
                  </a:cubicBezTo>
                  <a:lnTo>
                    <a:pt x="3" y="10"/>
                  </a:lnTo>
                  <a:close/>
                  <a:moveTo>
                    <a:pt x="3" y="11"/>
                  </a:moveTo>
                  <a:cubicBezTo>
                    <a:pt x="5" y="12"/>
                    <a:pt x="7" y="14"/>
                    <a:pt x="9" y="15"/>
                  </a:cubicBezTo>
                  <a:lnTo>
                    <a:pt x="8" y="16"/>
                  </a:lnTo>
                  <a:cubicBezTo>
                    <a:pt x="6" y="15"/>
                    <a:pt x="4" y="13"/>
                    <a:pt x="2" y="11"/>
                  </a:cubicBezTo>
                  <a:lnTo>
                    <a:pt x="3" y="11"/>
                  </a:lnTo>
                  <a:close/>
                  <a:moveTo>
                    <a:pt x="8" y="16"/>
                  </a:moveTo>
                  <a:lnTo>
                    <a:pt x="8" y="16"/>
                  </a:lnTo>
                  <a:lnTo>
                    <a:pt x="9" y="15"/>
                  </a:lnTo>
                  <a:lnTo>
                    <a:pt x="8" y="16"/>
                  </a:lnTo>
                  <a:close/>
                  <a:moveTo>
                    <a:pt x="9" y="14"/>
                  </a:moveTo>
                  <a:cubicBezTo>
                    <a:pt x="11" y="15"/>
                    <a:pt x="13" y="16"/>
                    <a:pt x="15" y="17"/>
                  </a:cubicBezTo>
                  <a:lnTo>
                    <a:pt x="14" y="18"/>
                  </a:lnTo>
                  <a:cubicBezTo>
                    <a:pt x="12" y="17"/>
                    <a:pt x="10" y="17"/>
                    <a:pt x="8" y="16"/>
                  </a:cubicBezTo>
                  <a:lnTo>
                    <a:pt x="9" y="14"/>
                  </a:lnTo>
                  <a:close/>
                  <a:moveTo>
                    <a:pt x="15" y="17"/>
                  </a:moveTo>
                  <a:cubicBezTo>
                    <a:pt x="17" y="17"/>
                    <a:pt x="19" y="18"/>
                    <a:pt x="21" y="17"/>
                  </a:cubicBezTo>
                  <a:lnTo>
                    <a:pt x="21" y="19"/>
                  </a:lnTo>
                  <a:cubicBezTo>
                    <a:pt x="19" y="19"/>
                    <a:pt x="17" y="19"/>
                    <a:pt x="14" y="18"/>
                  </a:cubicBezTo>
                  <a:lnTo>
                    <a:pt x="15" y="17"/>
                  </a:lnTo>
                  <a:close/>
                  <a:moveTo>
                    <a:pt x="21" y="19"/>
                  </a:moveTo>
                  <a:lnTo>
                    <a:pt x="21" y="19"/>
                  </a:lnTo>
                  <a:lnTo>
                    <a:pt x="21" y="18"/>
                  </a:lnTo>
                  <a:lnTo>
                    <a:pt x="21" y="19"/>
                  </a:lnTo>
                  <a:close/>
                  <a:moveTo>
                    <a:pt x="21" y="17"/>
                  </a:moveTo>
                  <a:cubicBezTo>
                    <a:pt x="23" y="17"/>
                    <a:pt x="23" y="16"/>
                    <a:pt x="23" y="15"/>
                  </a:cubicBezTo>
                  <a:lnTo>
                    <a:pt x="24" y="15"/>
                  </a:lnTo>
                  <a:cubicBezTo>
                    <a:pt x="25" y="17"/>
                    <a:pt x="24" y="19"/>
                    <a:pt x="21" y="19"/>
                  </a:cubicBezTo>
                  <a:lnTo>
                    <a:pt x="21" y="17"/>
                  </a:lnTo>
                  <a:close/>
                  <a:moveTo>
                    <a:pt x="23" y="15"/>
                  </a:moveTo>
                  <a:cubicBezTo>
                    <a:pt x="23" y="14"/>
                    <a:pt x="23" y="13"/>
                    <a:pt x="22" y="11"/>
                  </a:cubicBezTo>
                  <a:lnTo>
                    <a:pt x="24" y="11"/>
                  </a:lnTo>
                  <a:cubicBezTo>
                    <a:pt x="24" y="12"/>
                    <a:pt x="24" y="14"/>
                    <a:pt x="24" y="15"/>
                  </a:cubicBezTo>
                  <a:lnTo>
                    <a:pt x="23" y="15"/>
                  </a:lnTo>
                  <a:close/>
                  <a:moveTo>
                    <a:pt x="22" y="11"/>
                  </a:moveTo>
                  <a:cubicBezTo>
                    <a:pt x="22" y="10"/>
                    <a:pt x="21" y="9"/>
                    <a:pt x="21" y="8"/>
                  </a:cubicBezTo>
                  <a:lnTo>
                    <a:pt x="23" y="8"/>
                  </a:lnTo>
                  <a:cubicBezTo>
                    <a:pt x="23" y="9"/>
                    <a:pt x="23" y="10"/>
                    <a:pt x="24" y="11"/>
                  </a:cubicBezTo>
                  <a:lnTo>
                    <a:pt x="22" y="11"/>
                  </a:lnTo>
                  <a:close/>
                  <a:moveTo>
                    <a:pt x="23" y="8"/>
                  </a:moveTo>
                  <a:lnTo>
                    <a:pt x="23" y="8"/>
                  </a:lnTo>
                  <a:lnTo>
                    <a:pt x="22" y="8"/>
                  </a:lnTo>
                  <a:lnTo>
                    <a:pt x="23" y="8"/>
                  </a:lnTo>
                  <a:close/>
                  <a:moveTo>
                    <a:pt x="21" y="8"/>
                  </a:moveTo>
                  <a:cubicBezTo>
                    <a:pt x="21" y="7"/>
                    <a:pt x="21" y="6"/>
                    <a:pt x="22" y="5"/>
                  </a:cubicBezTo>
                  <a:lnTo>
                    <a:pt x="23" y="6"/>
                  </a:lnTo>
                  <a:cubicBezTo>
                    <a:pt x="23" y="6"/>
                    <a:pt x="23" y="7"/>
                    <a:pt x="23" y="8"/>
                  </a:cubicBezTo>
                  <a:lnTo>
                    <a:pt x="21" y="8"/>
                  </a:lnTo>
                  <a:close/>
                  <a:moveTo>
                    <a:pt x="22" y="5"/>
                  </a:moveTo>
                  <a:cubicBezTo>
                    <a:pt x="22" y="4"/>
                    <a:pt x="22" y="3"/>
                    <a:pt x="21" y="2"/>
                  </a:cubicBezTo>
                  <a:lnTo>
                    <a:pt x="22" y="1"/>
                  </a:lnTo>
                  <a:cubicBezTo>
                    <a:pt x="23" y="3"/>
                    <a:pt x="23" y="4"/>
                    <a:pt x="23" y="6"/>
                  </a:cubicBez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2" name="Freeform 104">
              <a:extLst>
                <a:ext uri="{FF2B5EF4-FFF2-40B4-BE49-F238E27FC236}">
                  <a16:creationId xmlns:a16="http://schemas.microsoft.com/office/drawing/2014/main" id="{2D3CC767-91F9-C2EA-9DF6-31FF7A865825}"/>
                </a:ext>
              </a:extLst>
            </p:cNvPr>
            <p:cNvSpPr>
              <a:spLocks/>
            </p:cNvSpPr>
            <p:nvPr/>
          </p:nvSpPr>
          <p:spPr bwMode="auto">
            <a:xfrm>
              <a:off x="2646" y="1626"/>
              <a:ext cx="128" cy="73"/>
            </a:xfrm>
            <a:custGeom>
              <a:avLst/>
              <a:gdLst>
                <a:gd name="T0" fmla="*/ 14 w 23"/>
                <a:gd name="T1" fmla="*/ 0 h 13"/>
                <a:gd name="T2" fmla="*/ 18 w 23"/>
                <a:gd name="T3" fmla="*/ 10 h 13"/>
                <a:gd name="T4" fmla="*/ 5 w 23"/>
                <a:gd name="T5" fmla="*/ 13 h 13"/>
                <a:gd name="T6" fmla="*/ 2 w 23"/>
                <a:gd name="T7" fmla="*/ 11 h 13"/>
                <a:gd name="T8" fmla="*/ 1 w 23"/>
                <a:gd name="T9" fmla="*/ 9 h 13"/>
                <a:gd name="T10" fmla="*/ 2 w 23"/>
                <a:gd name="T11" fmla="*/ 6 h 13"/>
                <a:gd name="T12" fmla="*/ 7 w 23"/>
                <a:gd name="T13" fmla="*/ 3 h 13"/>
                <a:gd name="T14" fmla="*/ 12 w 23"/>
                <a:gd name="T15" fmla="*/ 0 h 13"/>
                <a:gd name="T16" fmla="*/ 14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14" y="0"/>
                  </a:moveTo>
                  <a:cubicBezTo>
                    <a:pt x="16" y="3"/>
                    <a:pt x="23" y="8"/>
                    <a:pt x="18" y="10"/>
                  </a:cubicBezTo>
                  <a:cubicBezTo>
                    <a:pt x="14" y="11"/>
                    <a:pt x="10" y="12"/>
                    <a:pt x="5" y="13"/>
                  </a:cubicBezTo>
                  <a:cubicBezTo>
                    <a:pt x="4" y="13"/>
                    <a:pt x="2" y="12"/>
                    <a:pt x="2" y="11"/>
                  </a:cubicBezTo>
                  <a:cubicBezTo>
                    <a:pt x="2" y="9"/>
                    <a:pt x="1" y="10"/>
                    <a:pt x="1" y="9"/>
                  </a:cubicBezTo>
                  <a:cubicBezTo>
                    <a:pt x="0" y="8"/>
                    <a:pt x="1" y="7"/>
                    <a:pt x="2" y="6"/>
                  </a:cubicBezTo>
                  <a:cubicBezTo>
                    <a:pt x="3" y="5"/>
                    <a:pt x="4" y="4"/>
                    <a:pt x="7" y="3"/>
                  </a:cubicBezTo>
                  <a:cubicBezTo>
                    <a:pt x="9" y="3"/>
                    <a:pt x="10" y="1"/>
                    <a:pt x="12" y="0"/>
                  </a:cubicBezTo>
                  <a:cubicBezTo>
                    <a:pt x="12" y="0"/>
                    <a:pt x="13"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3" name="Freeform 105">
              <a:extLst>
                <a:ext uri="{FF2B5EF4-FFF2-40B4-BE49-F238E27FC236}">
                  <a16:creationId xmlns:a16="http://schemas.microsoft.com/office/drawing/2014/main" id="{DD49852D-FB11-C4C4-FAE1-3239C01562D3}"/>
                </a:ext>
              </a:extLst>
            </p:cNvPr>
            <p:cNvSpPr>
              <a:spLocks noEditPoints="1"/>
            </p:cNvSpPr>
            <p:nvPr/>
          </p:nvSpPr>
          <p:spPr bwMode="auto">
            <a:xfrm>
              <a:off x="2646" y="1620"/>
              <a:ext cx="117" cy="84"/>
            </a:xfrm>
            <a:custGeom>
              <a:avLst/>
              <a:gdLst>
                <a:gd name="T0" fmla="*/ 13 w 21"/>
                <a:gd name="T1" fmla="*/ 1 h 15"/>
                <a:gd name="T2" fmla="*/ 14 w 21"/>
                <a:gd name="T3" fmla="*/ 0 h 15"/>
                <a:gd name="T4" fmla="*/ 14 w 21"/>
                <a:gd name="T5" fmla="*/ 0 h 15"/>
                <a:gd name="T6" fmla="*/ 15 w 21"/>
                <a:gd name="T7" fmla="*/ 3 h 15"/>
                <a:gd name="T8" fmla="*/ 16 w 21"/>
                <a:gd name="T9" fmla="*/ 2 h 15"/>
                <a:gd name="T10" fmla="*/ 15 w 21"/>
                <a:gd name="T11" fmla="*/ 3 h 15"/>
                <a:gd name="T12" fmla="*/ 18 w 21"/>
                <a:gd name="T13" fmla="*/ 11 h 15"/>
                <a:gd name="T14" fmla="*/ 20 w 21"/>
                <a:gd name="T15" fmla="*/ 8 h 15"/>
                <a:gd name="T16" fmla="*/ 18 w 21"/>
                <a:gd name="T17" fmla="*/ 11 h 15"/>
                <a:gd name="T18" fmla="*/ 11 w 21"/>
                <a:gd name="T19" fmla="*/ 13 h 15"/>
                <a:gd name="T20" fmla="*/ 18 w 21"/>
                <a:gd name="T21" fmla="*/ 11 h 15"/>
                <a:gd name="T22" fmla="*/ 5 w 21"/>
                <a:gd name="T23" fmla="*/ 13 h 15"/>
                <a:gd name="T24" fmla="*/ 6 w 21"/>
                <a:gd name="T25" fmla="*/ 15 h 15"/>
                <a:gd name="T26" fmla="*/ 6 w 21"/>
                <a:gd name="T27" fmla="*/ 15 h 15"/>
                <a:gd name="T28" fmla="*/ 5 w 21"/>
                <a:gd name="T29" fmla="*/ 13 h 15"/>
                <a:gd name="T30" fmla="*/ 4 w 21"/>
                <a:gd name="T31" fmla="*/ 15 h 15"/>
                <a:gd name="T32" fmla="*/ 5 w 21"/>
                <a:gd name="T33" fmla="*/ 13 h 15"/>
                <a:gd name="T34" fmla="*/ 2 w 21"/>
                <a:gd name="T35" fmla="*/ 13 h 15"/>
                <a:gd name="T36" fmla="*/ 3 w 21"/>
                <a:gd name="T37" fmla="*/ 14 h 15"/>
                <a:gd name="T38" fmla="*/ 2 w 21"/>
                <a:gd name="T39" fmla="*/ 13 h 15"/>
                <a:gd name="T40" fmla="*/ 3 w 21"/>
                <a:gd name="T41" fmla="*/ 12 h 15"/>
                <a:gd name="T42" fmla="*/ 3 w 21"/>
                <a:gd name="T43" fmla="*/ 12 h 15"/>
                <a:gd name="T44" fmla="*/ 2 w 21"/>
                <a:gd name="T45" fmla="*/ 12 h 15"/>
                <a:gd name="T46" fmla="*/ 1 w 21"/>
                <a:gd name="T47" fmla="*/ 11 h 15"/>
                <a:gd name="T48" fmla="*/ 2 w 21"/>
                <a:gd name="T49" fmla="*/ 12 h 15"/>
                <a:gd name="T50" fmla="*/ 1 w 21"/>
                <a:gd name="T51" fmla="*/ 10 h 15"/>
                <a:gd name="T52" fmla="*/ 1 w 21"/>
                <a:gd name="T53" fmla="*/ 9 h 15"/>
                <a:gd name="T54" fmla="*/ 1 w 21"/>
                <a:gd name="T55" fmla="*/ 9 h 15"/>
                <a:gd name="T56" fmla="*/ 1 w 21"/>
                <a:gd name="T57" fmla="*/ 9 h 15"/>
                <a:gd name="T58" fmla="*/ 0 w 21"/>
                <a:gd name="T59" fmla="*/ 10 h 15"/>
                <a:gd name="T60" fmla="*/ 0 w 21"/>
                <a:gd name="T61" fmla="*/ 10 h 15"/>
                <a:gd name="T62" fmla="*/ 1 w 21"/>
                <a:gd name="T63" fmla="*/ 9 h 15"/>
                <a:gd name="T64" fmla="*/ 0 w 21"/>
                <a:gd name="T65" fmla="*/ 9 h 15"/>
                <a:gd name="T66" fmla="*/ 1 w 21"/>
                <a:gd name="T67" fmla="*/ 9 h 15"/>
                <a:gd name="T68" fmla="*/ 1 w 21"/>
                <a:gd name="T69" fmla="*/ 9 h 15"/>
                <a:gd name="T70" fmla="*/ 1 w 21"/>
                <a:gd name="T71" fmla="*/ 7 h 15"/>
                <a:gd name="T72" fmla="*/ 0 w 21"/>
                <a:gd name="T73" fmla="*/ 9 h 15"/>
                <a:gd name="T74" fmla="*/ 2 w 21"/>
                <a:gd name="T75" fmla="*/ 8 h 15"/>
                <a:gd name="T76" fmla="*/ 1 w 21"/>
                <a:gd name="T77" fmla="*/ 7 h 15"/>
                <a:gd name="T78" fmla="*/ 2 w 21"/>
                <a:gd name="T79" fmla="*/ 8 h 15"/>
                <a:gd name="T80" fmla="*/ 7 w 21"/>
                <a:gd name="T81" fmla="*/ 4 h 15"/>
                <a:gd name="T82" fmla="*/ 2 w 21"/>
                <a:gd name="T83" fmla="*/ 6 h 15"/>
                <a:gd name="T84" fmla="*/ 7 w 21"/>
                <a:gd name="T85" fmla="*/ 4 h 15"/>
                <a:gd name="T86" fmla="*/ 10 w 21"/>
                <a:gd name="T87" fmla="*/ 3 h 15"/>
                <a:gd name="T88" fmla="*/ 9 w 21"/>
                <a:gd name="T89" fmla="*/ 2 h 15"/>
                <a:gd name="T90" fmla="*/ 10 w 21"/>
                <a:gd name="T91" fmla="*/ 3 h 15"/>
                <a:gd name="T92" fmla="*/ 12 w 21"/>
                <a:gd name="T93" fmla="*/ 2 h 15"/>
                <a:gd name="T94" fmla="*/ 12 w 21"/>
                <a:gd name="T95" fmla="*/ 0 h 15"/>
                <a:gd name="T96" fmla="*/ 12 w 21"/>
                <a:gd name="T97" fmla="*/ 2 h 15"/>
                <a:gd name="T98" fmla="*/ 12 w 21"/>
                <a:gd name="T99" fmla="*/ 2 h 15"/>
                <a:gd name="T100" fmla="*/ 12 w 21"/>
                <a:gd name="T101" fmla="*/ 0 h 15"/>
                <a:gd name="T102" fmla="*/ 12 w 21"/>
                <a:gd name="T103" fmla="*/ 2 h 15"/>
                <a:gd name="T104" fmla="*/ 12 w 21"/>
                <a:gd name="T105" fmla="*/ 2 h 15"/>
                <a:gd name="T106" fmla="*/ 12 w 21"/>
                <a:gd name="T107" fmla="*/ 0 h 15"/>
                <a:gd name="T108" fmla="*/ 12 w 21"/>
                <a:gd name="T109" fmla="*/ 2 h 15"/>
                <a:gd name="T110" fmla="*/ 13 w 21"/>
                <a:gd name="T111" fmla="*/ 1 h 15"/>
                <a:gd name="T112" fmla="*/ 12 w 21"/>
                <a:gd name="T113" fmla="*/ 0 h 15"/>
                <a:gd name="T114" fmla="*/ 13 w 21"/>
                <a:gd name="T115" fmla="*/ 1 h 15"/>
                <a:gd name="T116" fmla="*/ 13 w 21"/>
                <a:gd name="T117" fmla="*/ 1 h 15"/>
                <a:gd name="T118" fmla="*/ 13 w 21"/>
                <a:gd name="T1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15">
                  <a:moveTo>
                    <a:pt x="14" y="0"/>
                  </a:moveTo>
                  <a:lnTo>
                    <a:pt x="14" y="0"/>
                  </a:lnTo>
                  <a:lnTo>
                    <a:pt x="13" y="1"/>
                  </a:lnTo>
                  <a:lnTo>
                    <a:pt x="13" y="1"/>
                  </a:lnTo>
                  <a:lnTo>
                    <a:pt x="14" y="0"/>
                  </a:lnTo>
                  <a:close/>
                  <a:moveTo>
                    <a:pt x="14" y="0"/>
                  </a:moveTo>
                  <a:lnTo>
                    <a:pt x="14" y="0"/>
                  </a:lnTo>
                  <a:lnTo>
                    <a:pt x="14" y="1"/>
                  </a:lnTo>
                  <a:lnTo>
                    <a:pt x="14" y="0"/>
                  </a:lnTo>
                  <a:close/>
                  <a:moveTo>
                    <a:pt x="14" y="0"/>
                  </a:moveTo>
                  <a:cubicBezTo>
                    <a:pt x="14" y="1"/>
                    <a:pt x="15" y="1"/>
                    <a:pt x="16" y="2"/>
                  </a:cubicBezTo>
                  <a:lnTo>
                    <a:pt x="15" y="3"/>
                  </a:lnTo>
                  <a:cubicBezTo>
                    <a:pt x="14" y="2"/>
                    <a:pt x="14" y="2"/>
                    <a:pt x="13" y="1"/>
                  </a:cubicBezTo>
                  <a:lnTo>
                    <a:pt x="14" y="0"/>
                  </a:lnTo>
                  <a:close/>
                  <a:moveTo>
                    <a:pt x="16" y="2"/>
                  </a:moveTo>
                  <a:cubicBezTo>
                    <a:pt x="17" y="4"/>
                    <a:pt x="20" y="6"/>
                    <a:pt x="20" y="8"/>
                  </a:cubicBezTo>
                  <a:lnTo>
                    <a:pt x="19" y="8"/>
                  </a:lnTo>
                  <a:cubicBezTo>
                    <a:pt x="18" y="6"/>
                    <a:pt x="16" y="5"/>
                    <a:pt x="15" y="3"/>
                  </a:cubicBezTo>
                  <a:lnTo>
                    <a:pt x="16" y="2"/>
                  </a:lnTo>
                  <a:close/>
                  <a:moveTo>
                    <a:pt x="20" y="8"/>
                  </a:moveTo>
                  <a:cubicBezTo>
                    <a:pt x="21" y="9"/>
                    <a:pt x="20" y="10"/>
                    <a:pt x="18" y="11"/>
                  </a:cubicBezTo>
                  <a:lnTo>
                    <a:pt x="17" y="10"/>
                  </a:lnTo>
                  <a:cubicBezTo>
                    <a:pt x="19" y="10"/>
                    <a:pt x="19" y="9"/>
                    <a:pt x="19" y="8"/>
                  </a:cubicBezTo>
                  <a:lnTo>
                    <a:pt x="20" y="8"/>
                  </a:lnTo>
                  <a:close/>
                  <a:moveTo>
                    <a:pt x="17" y="10"/>
                  </a:moveTo>
                  <a:lnTo>
                    <a:pt x="17" y="10"/>
                  </a:lnTo>
                  <a:lnTo>
                    <a:pt x="18" y="11"/>
                  </a:lnTo>
                  <a:lnTo>
                    <a:pt x="17" y="10"/>
                  </a:lnTo>
                  <a:close/>
                  <a:moveTo>
                    <a:pt x="18" y="11"/>
                  </a:moveTo>
                  <a:cubicBezTo>
                    <a:pt x="15" y="12"/>
                    <a:pt x="13" y="13"/>
                    <a:pt x="11" y="13"/>
                  </a:cubicBezTo>
                  <a:lnTo>
                    <a:pt x="11" y="12"/>
                  </a:lnTo>
                  <a:cubicBezTo>
                    <a:pt x="13" y="11"/>
                    <a:pt x="15" y="11"/>
                    <a:pt x="17" y="10"/>
                  </a:cubicBezTo>
                  <a:lnTo>
                    <a:pt x="18" y="11"/>
                  </a:lnTo>
                  <a:close/>
                  <a:moveTo>
                    <a:pt x="11" y="13"/>
                  </a:moveTo>
                  <a:cubicBezTo>
                    <a:pt x="9" y="14"/>
                    <a:pt x="7" y="14"/>
                    <a:pt x="6" y="15"/>
                  </a:cubicBezTo>
                  <a:lnTo>
                    <a:pt x="5" y="13"/>
                  </a:lnTo>
                  <a:cubicBezTo>
                    <a:pt x="7" y="13"/>
                    <a:pt x="9" y="12"/>
                    <a:pt x="11" y="12"/>
                  </a:cubicBezTo>
                  <a:lnTo>
                    <a:pt x="11" y="13"/>
                  </a:lnTo>
                  <a:close/>
                  <a:moveTo>
                    <a:pt x="6" y="15"/>
                  </a:moveTo>
                  <a:lnTo>
                    <a:pt x="6" y="15"/>
                  </a:lnTo>
                  <a:lnTo>
                    <a:pt x="5" y="14"/>
                  </a:lnTo>
                  <a:lnTo>
                    <a:pt x="6" y="15"/>
                  </a:lnTo>
                  <a:close/>
                  <a:moveTo>
                    <a:pt x="6" y="15"/>
                  </a:moveTo>
                  <a:cubicBezTo>
                    <a:pt x="5" y="15"/>
                    <a:pt x="5" y="15"/>
                    <a:pt x="4" y="15"/>
                  </a:cubicBezTo>
                  <a:lnTo>
                    <a:pt x="5" y="13"/>
                  </a:lnTo>
                  <a:cubicBezTo>
                    <a:pt x="5" y="13"/>
                    <a:pt x="5" y="13"/>
                    <a:pt x="5" y="13"/>
                  </a:cubicBezTo>
                  <a:lnTo>
                    <a:pt x="6" y="15"/>
                  </a:lnTo>
                  <a:close/>
                  <a:moveTo>
                    <a:pt x="4" y="15"/>
                  </a:moveTo>
                  <a:cubicBezTo>
                    <a:pt x="4" y="14"/>
                    <a:pt x="3" y="14"/>
                    <a:pt x="3" y="14"/>
                  </a:cubicBezTo>
                  <a:lnTo>
                    <a:pt x="3" y="13"/>
                  </a:lnTo>
                  <a:cubicBezTo>
                    <a:pt x="4" y="13"/>
                    <a:pt x="4" y="13"/>
                    <a:pt x="5" y="13"/>
                  </a:cubicBezTo>
                  <a:lnTo>
                    <a:pt x="4" y="15"/>
                  </a:lnTo>
                  <a:close/>
                  <a:moveTo>
                    <a:pt x="3" y="14"/>
                  </a:moveTo>
                  <a:cubicBezTo>
                    <a:pt x="2" y="14"/>
                    <a:pt x="2" y="13"/>
                    <a:pt x="2" y="13"/>
                  </a:cubicBezTo>
                  <a:lnTo>
                    <a:pt x="3" y="12"/>
                  </a:lnTo>
                  <a:cubicBezTo>
                    <a:pt x="3" y="12"/>
                    <a:pt x="3" y="13"/>
                    <a:pt x="3" y="13"/>
                  </a:cubicBezTo>
                  <a:lnTo>
                    <a:pt x="3" y="14"/>
                  </a:lnTo>
                  <a:close/>
                  <a:moveTo>
                    <a:pt x="2" y="13"/>
                  </a:moveTo>
                  <a:lnTo>
                    <a:pt x="2" y="13"/>
                  </a:lnTo>
                  <a:lnTo>
                    <a:pt x="2" y="13"/>
                  </a:lnTo>
                  <a:close/>
                  <a:moveTo>
                    <a:pt x="2" y="13"/>
                  </a:moveTo>
                  <a:cubicBezTo>
                    <a:pt x="2" y="13"/>
                    <a:pt x="2" y="12"/>
                    <a:pt x="2" y="12"/>
                  </a:cubicBezTo>
                  <a:lnTo>
                    <a:pt x="3" y="12"/>
                  </a:lnTo>
                  <a:cubicBezTo>
                    <a:pt x="3" y="13"/>
                    <a:pt x="3" y="12"/>
                    <a:pt x="3" y="12"/>
                  </a:cubicBezTo>
                  <a:lnTo>
                    <a:pt x="2" y="13"/>
                  </a:lnTo>
                  <a:close/>
                  <a:moveTo>
                    <a:pt x="3" y="12"/>
                  </a:moveTo>
                  <a:lnTo>
                    <a:pt x="3" y="12"/>
                  </a:lnTo>
                  <a:lnTo>
                    <a:pt x="3" y="12"/>
                  </a:lnTo>
                  <a:lnTo>
                    <a:pt x="2" y="12"/>
                  </a:lnTo>
                  <a:lnTo>
                    <a:pt x="3" y="12"/>
                  </a:lnTo>
                  <a:close/>
                  <a:moveTo>
                    <a:pt x="2" y="12"/>
                  </a:moveTo>
                  <a:cubicBezTo>
                    <a:pt x="2" y="12"/>
                    <a:pt x="1" y="11"/>
                    <a:pt x="1" y="11"/>
                  </a:cubicBezTo>
                  <a:lnTo>
                    <a:pt x="2" y="10"/>
                  </a:lnTo>
                  <a:cubicBezTo>
                    <a:pt x="2" y="10"/>
                    <a:pt x="3" y="11"/>
                    <a:pt x="3" y="12"/>
                  </a:cubicBezTo>
                  <a:lnTo>
                    <a:pt x="2" y="12"/>
                  </a:lnTo>
                  <a:close/>
                  <a:moveTo>
                    <a:pt x="1" y="11"/>
                  </a:moveTo>
                  <a:cubicBezTo>
                    <a:pt x="0" y="11"/>
                    <a:pt x="0" y="11"/>
                    <a:pt x="0" y="10"/>
                  </a:cubicBezTo>
                  <a:lnTo>
                    <a:pt x="1" y="10"/>
                  </a:lnTo>
                  <a:cubicBezTo>
                    <a:pt x="1" y="10"/>
                    <a:pt x="1" y="10"/>
                    <a:pt x="2" y="10"/>
                  </a:cubicBezTo>
                  <a:lnTo>
                    <a:pt x="1" y="11"/>
                  </a:lnTo>
                  <a:close/>
                  <a:moveTo>
                    <a:pt x="1" y="9"/>
                  </a:moveTo>
                  <a:lnTo>
                    <a:pt x="1" y="10"/>
                  </a:lnTo>
                  <a:lnTo>
                    <a:pt x="1" y="10"/>
                  </a:lnTo>
                  <a:lnTo>
                    <a:pt x="1" y="9"/>
                  </a:lnTo>
                  <a:close/>
                  <a:moveTo>
                    <a:pt x="0" y="10"/>
                  </a:moveTo>
                  <a:lnTo>
                    <a:pt x="0" y="10"/>
                  </a:lnTo>
                  <a:lnTo>
                    <a:pt x="1" y="9"/>
                  </a:lnTo>
                  <a:lnTo>
                    <a:pt x="1" y="9"/>
                  </a:lnTo>
                  <a:lnTo>
                    <a:pt x="0" y="10"/>
                  </a:lnTo>
                  <a:close/>
                  <a:moveTo>
                    <a:pt x="0" y="10"/>
                  </a:moveTo>
                  <a:lnTo>
                    <a:pt x="0" y="10"/>
                  </a:lnTo>
                  <a:lnTo>
                    <a:pt x="1" y="10"/>
                  </a:lnTo>
                  <a:lnTo>
                    <a:pt x="0" y="10"/>
                  </a:lnTo>
                  <a:close/>
                  <a:moveTo>
                    <a:pt x="0" y="10"/>
                  </a:moveTo>
                  <a:cubicBezTo>
                    <a:pt x="0" y="10"/>
                    <a:pt x="0" y="9"/>
                    <a:pt x="0" y="9"/>
                  </a:cubicBezTo>
                  <a:lnTo>
                    <a:pt x="1" y="9"/>
                  </a:lnTo>
                  <a:cubicBezTo>
                    <a:pt x="1" y="9"/>
                    <a:pt x="1" y="9"/>
                    <a:pt x="1" y="9"/>
                  </a:cubicBezTo>
                  <a:lnTo>
                    <a:pt x="0" y="10"/>
                  </a:lnTo>
                  <a:close/>
                  <a:moveTo>
                    <a:pt x="0" y="9"/>
                  </a:moveTo>
                  <a:cubicBezTo>
                    <a:pt x="0" y="9"/>
                    <a:pt x="0" y="9"/>
                    <a:pt x="0" y="9"/>
                  </a:cubicBezTo>
                  <a:lnTo>
                    <a:pt x="1" y="9"/>
                  </a:lnTo>
                  <a:cubicBezTo>
                    <a:pt x="1" y="9"/>
                    <a:pt x="1" y="9"/>
                    <a:pt x="1" y="9"/>
                  </a:cubicBezTo>
                  <a:lnTo>
                    <a:pt x="0" y="9"/>
                  </a:lnTo>
                  <a:close/>
                  <a:moveTo>
                    <a:pt x="1" y="9"/>
                  </a:moveTo>
                  <a:lnTo>
                    <a:pt x="1" y="9"/>
                  </a:lnTo>
                  <a:lnTo>
                    <a:pt x="1" y="9"/>
                  </a:lnTo>
                  <a:close/>
                  <a:moveTo>
                    <a:pt x="0" y="9"/>
                  </a:moveTo>
                  <a:cubicBezTo>
                    <a:pt x="0" y="8"/>
                    <a:pt x="0" y="7"/>
                    <a:pt x="1" y="7"/>
                  </a:cubicBezTo>
                  <a:lnTo>
                    <a:pt x="2" y="8"/>
                  </a:lnTo>
                  <a:cubicBezTo>
                    <a:pt x="1" y="8"/>
                    <a:pt x="1" y="8"/>
                    <a:pt x="1" y="9"/>
                  </a:cubicBezTo>
                  <a:lnTo>
                    <a:pt x="0" y="9"/>
                  </a:lnTo>
                  <a:close/>
                  <a:moveTo>
                    <a:pt x="2" y="8"/>
                  </a:moveTo>
                  <a:lnTo>
                    <a:pt x="2" y="8"/>
                  </a:lnTo>
                  <a:lnTo>
                    <a:pt x="2" y="8"/>
                  </a:lnTo>
                  <a:lnTo>
                    <a:pt x="2" y="7"/>
                  </a:lnTo>
                  <a:lnTo>
                    <a:pt x="2" y="8"/>
                  </a:lnTo>
                  <a:close/>
                  <a:moveTo>
                    <a:pt x="1" y="7"/>
                  </a:moveTo>
                  <a:cubicBezTo>
                    <a:pt x="1" y="6"/>
                    <a:pt x="2" y="6"/>
                    <a:pt x="2" y="6"/>
                  </a:cubicBezTo>
                  <a:lnTo>
                    <a:pt x="3" y="7"/>
                  </a:lnTo>
                  <a:cubicBezTo>
                    <a:pt x="3" y="7"/>
                    <a:pt x="2" y="8"/>
                    <a:pt x="2" y="8"/>
                  </a:cubicBezTo>
                  <a:lnTo>
                    <a:pt x="1" y="7"/>
                  </a:lnTo>
                  <a:close/>
                  <a:moveTo>
                    <a:pt x="2" y="6"/>
                  </a:moveTo>
                  <a:cubicBezTo>
                    <a:pt x="3" y="5"/>
                    <a:pt x="5" y="4"/>
                    <a:pt x="7" y="4"/>
                  </a:cubicBezTo>
                  <a:lnTo>
                    <a:pt x="7" y="5"/>
                  </a:lnTo>
                  <a:cubicBezTo>
                    <a:pt x="5" y="5"/>
                    <a:pt x="4" y="6"/>
                    <a:pt x="3" y="7"/>
                  </a:cubicBezTo>
                  <a:lnTo>
                    <a:pt x="2" y="6"/>
                  </a:lnTo>
                  <a:close/>
                  <a:moveTo>
                    <a:pt x="7" y="4"/>
                  </a:moveTo>
                  <a:lnTo>
                    <a:pt x="7" y="4"/>
                  </a:lnTo>
                  <a:lnTo>
                    <a:pt x="7" y="4"/>
                  </a:lnTo>
                  <a:close/>
                  <a:moveTo>
                    <a:pt x="7" y="4"/>
                  </a:moveTo>
                  <a:cubicBezTo>
                    <a:pt x="8" y="4"/>
                    <a:pt x="8" y="3"/>
                    <a:pt x="9" y="2"/>
                  </a:cubicBezTo>
                  <a:lnTo>
                    <a:pt x="10" y="3"/>
                  </a:lnTo>
                  <a:cubicBezTo>
                    <a:pt x="9" y="4"/>
                    <a:pt x="8" y="5"/>
                    <a:pt x="7" y="5"/>
                  </a:cubicBezTo>
                  <a:lnTo>
                    <a:pt x="7" y="4"/>
                  </a:lnTo>
                  <a:close/>
                  <a:moveTo>
                    <a:pt x="9" y="2"/>
                  </a:moveTo>
                  <a:cubicBezTo>
                    <a:pt x="10" y="2"/>
                    <a:pt x="11" y="1"/>
                    <a:pt x="12" y="0"/>
                  </a:cubicBezTo>
                  <a:lnTo>
                    <a:pt x="12" y="2"/>
                  </a:lnTo>
                  <a:cubicBezTo>
                    <a:pt x="11" y="2"/>
                    <a:pt x="11" y="3"/>
                    <a:pt x="10" y="3"/>
                  </a:cubicBezTo>
                  <a:lnTo>
                    <a:pt x="9" y="2"/>
                  </a:lnTo>
                  <a:close/>
                  <a:moveTo>
                    <a:pt x="12" y="2"/>
                  </a:moveTo>
                  <a:lnTo>
                    <a:pt x="12" y="2"/>
                  </a:lnTo>
                  <a:lnTo>
                    <a:pt x="12" y="1"/>
                  </a:lnTo>
                  <a:lnTo>
                    <a:pt x="12" y="2"/>
                  </a:lnTo>
                  <a:close/>
                  <a:moveTo>
                    <a:pt x="12" y="0"/>
                  </a:moveTo>
                  <a:lnTo>
                    <a:pt x="12" y="0"/>
                  </a:lnTo>
                  <a:lnTo>
                    <a:pt x="12" y="2"/>
                  </a:lnTo>
                  <a:lnTo>
                    <a:pt x="12" y="2"/>
                  </a:lnTo>
                  <a:lnTo>
                    <a:pt x="12" y="0"/>
                  </a:lnTo>
                  <a:close/>
                  <a:moveTo>
                    <a:pt x="12" y="2"/>
                  </a:moveTo>
                  <a:lnTo>
                    <a:pt x="12" y="2"/>
                  </a:lnTo>
                  <a:lnTo>
                    <a:pt x="12" y="1"/>
                  </a:lnTo>
                  <a:lnTo>
                    <a:pt x="12" y="2"/>
                  </a:lnTo>
                  <a:close/>
                  <a:moveTo>
                    <a:pt x="12" y="0"/>
                  </a:moveTo>
                  <a:cubicBezTo>
                    <a:pt x="12" y="0"/>
                    <a:pt x="12" y="0"/>
                    <a:pt x="12" y="0"/>
                  </a:cubicBezTo>
                  <a:lnTo>
                    <a:pt x="12" y="2"/>
                  </a:lnTo>
                  <a:cubicBezTo>
                    <a:pt x="12" y="2"/>
                    <a:pt x="12" y="2"/>
                    <a:pt x="12" y="2"/>
                  </a:cubicBezTo>
                  <a:lnTo>
                    <a:pt x="12" y="0"/>
                  </a:lnTo>
                  <a:close/>
                  <a:moveTo>
                    <a:pt x="12" y="2"/>
                  </a:moveTo>
                  <a:lnTo>
                    <a:pt x="12" y="2"/>
                  </a:lnTo>
                  <a:lnTo>
                    <a:pt x="12" y="1"/>
                  </a:lnTo>
                  <a:lnTo>
                    <a:pt x="12" y="2"/>
                  </a:lnTo>
                  <a:close/>
                  <a:moveTo>
                    <a:pt x="12" y="0"/>
                  </a:moveTo>
                  <a:cubicBezTo>
                    <a:pt x="12" y="0"/>
                    <a:pt x="12" y="0"/>
                    <a:pt x="12" y="0"/>
                  </a:cubicBezTo>
                  <a:lnTo>
                    <a:pt x="13" y="1"/>
                  </a:lnTo>
                  <a:cubicBezTo>
                    <a:pt x="13" y="1"/>
                    <a:pt x="12" y="1"/>
                    <a:pt x="12" y="2"/>
                  </a:cubicBezTo>
                  <a:lnTo>
                    <a:pt x="12" y="0"/>
                  </a:lnTo>
                  <a:close/>
                  <a:moveTo>
                    <a:pt x="13" y="1"/>
                  </a:moveTo>
                  <a:lnTo>
                    <a:pt x="13" y="1"/>
                  </a:lnTo>
                  <a:lnTo>
                    <a:pt x="12" y="1"/>
                  </a:lnTo>
                  <a:lnTo>
                    <a:pt x="13" y="1"/>
                  </a:lnTo>
                  <a:close/>
                  <a:moveTo>
                    <a:pt x="12" y="0"/>
                  </a:moveTo>
                  <a:cubicBezTo>
                    <a:pt x="13" y="0"/>
                    <a:pt x="14" y="0"/>
                    <a:pt x="14" y="0"/>
                  </a:cubicBezTo>
                  <a:lnTo>
                    <a:pt x="13" y="1"/>
                  </a:lnTo>
                  <a:cubicBezTo>
                    <a:pt x="13" y="1"/>
                    <a:pt x="13" y="1"/>
                    <a:pt x="13" y="1"/>
                  </a:cubicBezTo>
                  <a:lnTo>
                    <a:pt x="12" y="0"/>
                  </a:lnTo>
                  <a:close/>
                  <a:moveTo>
                    <a:pt x="13" y="1"/>
                  </a:moveTo>
                  <a:lnTo>
                    <a:pt x="13" y="1"/>
                  </a:lnTo>
                  <a:lnTo>
                    <a:pt x="13" y="1"/>
                  </a:lnTo>
                  <a:lnTo>
                    <a:pt x="14" y="1"/>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4" name="Freeform 106">
              <a:extLst>
                <a:ext uri="{FF2B5EF4-FFF2-40B4-BE49-F238E27FC236}">
                  <a16:creationId xmlns:a16="http://schemas.microsoft.com/office/drawing/2014/main" id="{AC4842FE-37CD-515B-0CF3-700366AFCDF3}"/>
                </a:ext>
              </a:extLst>
            </p:cNvPr>
            <p:cNvSpPr>
              <a:spLocks noEditPoints="1"/>
            </p:cNvSpPr>
            <p:nvPr/>
          </p:nvSpPr>
          <p:spPr bwMode="auto">
            <a:xfrm>
              <a:off x="2690" y="1671"/>
              <a:ext cx="157" cy="72"/>
            </a:xfrm>
            <a:custGeom>
              <a:avLst/>
              <a:gdLst>
                <a:gd name="T0" fmla="*/ 13 w 28"/>
                <a:gd name="T1" fmla="*/ 2 h 13"/>
                <a:gd name="T2" fmla="*/ 13 w 28"/>
                <a:gd name="T3" fmla="*/ 3 h 13"/>
                <a:gd name="T4" fmla="*/ 13 w 28"/>
                <a:gd name="T5" fmla="*/ 2 h 13"/>
                <a:gd name="T6" fmla="*/ 11 w 28"/>
                <a:gd name="T7" fmla="*/ 2 h 13"/>
                <a:gd name="T8" fmla="*/ 11 w 28"/>
                <a:gd name="T9" fmla="*/ 3 h 13"/>
                <a:gd name="T10" fmla="*/ 11 w 28"/>
                <a:gd name="T11" fmla="*/ 2 h 13"/>
                <a:gd name="T12" fmla="*/ 1 w 28"/>
                <a:gd name="T13" fmla="*/ 8 h 13"/>
                <a:gd name="T14" fmla="*/ 6 w 28"/>
                <a:gd name="T15" fmla="*/ 6 h 13"/>
                <a:gd name="T16" fmla="*/ 1 w 28"/>
                <a:gd name="T17" fmla="*/ 7 h 13"/>
                <a:gd name="T18" fmla="*/ 1 w 28"/>
                <a:gd name="T19" fmla="*/ 8 h 13"/>
                <a:gd name="T20" fmla="*/ 1 w 28"/>
                <a:gd name="T21" fmla="*/ 8 h 13"/>
                <a:gd name="T22" fmla="*/ 0 w 28"/>
                <a:gd name="T23" fmla="*/ 8 h 13"/>
                <a:gd name="T24" fmla="*/ 1 w 28"/>
                <a:gd name="T25" fmla="*/ 8 h 13"/>
                <a:gd name="T26" fmla="*/ 0 w 28"/>
                <a:gd name="T27" fmla="*/ 8 h 13"/>
                <a:gd name="T28" fmla="*/ 3 w 28"/>
                <a:gd name="T29" fmla="*/ 11 h 13"/>
                <a:gd name="T30" fmla="*/ 1 w 28"/>
                <a:gd name="T31" fmla="*/ 9 h 13"/>
                <a:gd name="T32" fmla="*/ 2 w 28"/>
                <a:gd name="T33" fmla="*/ 11 h 13"/>
                <a:gd name="T34" fmla="*/ 3 w 28"/>
                <a:gd name="T35" fmla="*/ 11 h 13"/>
                <a:gd name="T36" fmla="*/ 3 w 28"/>
                <a:gd name="T37" fmla="*/ 11 h 13"/>
                <a:gd name="T38" fmla="*/ 2 w 28"/>
                <a:gd name="T39" fmla="*/ 11 h 13"/>
                <a:gd name="T40" fmla="*/ 4 w 28"/>
                <a:gd name="T41" fmla="*/ 11 h 13"/>
                <a:gd name="T42" fmla="*/ 3 w 28"/>
                <a:gd name="T43" fmla="*/ 11 h 13"/>
                <a:gd name="T44" fmla="*/ 4 w 28"/>
                <a:gd name="T45" fmla="*/ 13 h 13"/>
                <a:gd name="T46" fmla="*/ 4 w 28"/>
                <a:gd name="T47" fmla="*/ 11 h 13"/>
                <a:gd name="T48" fmla="*/ 4 w 28"/>
                <a:gd name="T49" fmla="*/ 13 h 13"/>
                <a:gd name="T50" fmla="*/ 9 w 28"/>
                <a:gd name="T51" fmla="*/ 12 h 13"/>
                <a:gd name="T52" fmla="*/ 9 w 28"/>
                <a:gd name="T53" fmla="*/ 12 h 13"/>
                <a:gd name="T54" fmla="*/ 9 w 28"/>
                <a:gd name="T55" fmla="*/ 13 h 13"/>
                <a:gd name="T56" fmla="*/ 11 w 28"/>
                <a:gd name="T57" fmla="*/ 12 h 13"/>
                <a:gd name="T58" fmla="*/ 9 w 28"/>
                <a:gd name="T59" fmla="*/ 12 h 13"/>
                <a:gd name="T60" fmla="*/ 13 w 28"/>
                <a:gd name="T61" fmla="*/ 12 h 13"/>
                <a:gd name="T62" fmla="*/ 13 w 28"/>
                <a:gd name="T63" fmla="*/ 11 h 13"/>
                <a:gd name="T64" fmla="*/ 13 w 28"/>
                <a:gd name="T65" fmla="*/ 12 h 13"/>
                <a:gd name="T66" fmla="*/ 27 w 28"/>
                <a:gd name="T67" fmla="*/ 7 h 13"/>
                <a:gd name="T68" fmla="*/ 26 w 28"/>
                <a:gd name="T69" fmla="*/ 6 h 13"/>
                <a:gd name="T70" fmla="*/ 27 w 28"/>
                <a:gd name="T71" fmla="*/ 7 h 13"/>
                <a:gd name="T72" fmla="*/ 27 w 28"/>
                <a:gd name="T73" fmla="*/ 3 h 13"/>
                <a:gd name="T74" fmla="*/ 27 w 28"/>
                <a:gd name="T75" fmla="*/ 5 h 13"/>
                <a:gd name="T76" fmla="*/ 27 w 28"/>
                <a:gd name="T77" fmla="*/ 1 h 13"/>
                <a:gd name="T78" fmla="*/ 26 w 28"/>
                <a:gd name="T79" fmla="*/ 2 h 13"/>
                <a:gd name="T80" fmla="*/ 27 w 28"/>
                <a:gd name="T81" fmla="*/ 1 h 13"/>
                <a:gd name="T82" fmla="*/ 26 w 28"/>
                <a:gd name="T83" fmla="*/ 0 h 13"/>
                <a:gd name="T84" fmla="*/ 26 w 28"/>
                <a:gd name="T85" fmla="*/ 1 h 13"/>
                <a:gd name="T86" fmla="*/ 26 w 28"/>
                <a:gd name="T87" fmla="*/ 0 h 13"/>
                <a:gd name="T88" fmla="*/ 20 w 28"/>
                <a:gd name="T89" fmla="*/ 2 h 13"/>
                <a:gd name="T90" fmla="*/ 22 w 28"/>
                <a:gd name="T9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13">
                  <a:moveTo>
                    <a:pt x="20" y="2"/>
                  </a:moveTo>
                  <a:cubicBezTo>
                    <a:pt x="17" y="2"/>
                    <a:pt x="17" y="2"/>
                    <a:pt x="13" y="3"/>
                  </a:cubicBezTo>
                  <a:lnTo>
                    <a:pt x="13" y="2"/>
                  </a:lnTo>
                  <a:cubicBezTo>
                    <a:pt x="17" y="1"/>
                    <a:pt x="17" y="1"/>
                    <a:pt x="19" y="1"/>
                  </a:cubicBezTo>
                  <a:lnTo>
                    <a:pt x="20" y="2"/>
                  </a:lnTo>
                  <a:close/>
                  <a:moveTo>
                    <a:pt x="13" y="3"/>
                  </a:moveTo>
                  <a:lnTo>
                    <a:pt x="11" y="3"/>
                  </a:lnTo>
                  <a:lnTo>
                    <a:pt x="11" y="2"/>
                  </a:lnTo>
                  <a:lnTo>
                    <a:pt x="13" y="2"/>
                  </a:lnTo>
                  <a:lnTo>
                    <a:pt x="13" y="3"/>
                  </a:lnTo>
                  <a:close/>
                  <a:moveTo>
                    <a:pt x="11" y="2"/>
                  </a:moveTo>
                  <a:lnTo>
                    <a:pt x="11" y="2"/>
                  </a:lnTo>
                  <a:lnTo>
                    <a:pt x="11" y="3"/>
                  </a:lnTo>
                  <a:lnTo>
                    <a:pt x="11" y="2"/>
                  </a:lnTo>
                  <a:close/>
                  <a:moveTo>
                    <a:pt x="11" y="3"/>
                  </a:moveTo>
                  <a:cubicBezTo>
                    <a:pt x="9" y="4"/>
                    <a:pt x="7" y="5"/>
                    <a:pt x="6" y="6"/>
                  </a:cubicBezTo>
                  <a:lnTo>
                    <a:pt x="5" y="5"/>
                  </a:lnTo>
                  <a:cubicBezTo>
                    <a:pt x="7" y="4"/>
                    <a:pt x="9" y="3"/>
                    <a:pt x="11" y="2"/>
                  </a:cubicBezTo>
                  <a:lnTo>
                    <a:pt x="11" y="3"/>
                  </a:lnTo>
                  <a:close/>
                  <a:moveTo>
                    <a:pt x="6" y="6"/>
                  </a:moveTo>
                  <a:cubicBezTo>
                    <a:pt x="4" y="6"/>
                    <a:pt x="3" y="7"/>
                    <a:pt x="1" y="8"/>
                  </a:cubicBezTo>
                  <a:lnTo>
                    <a:pt x="1" y="7"/>
                  </a:lnTo>
                  <a:cubicBezTo>
                    <a:pt x="2" y="6"/>
                    <a:pt x="4" y="5"/>
                    <a:pt x="5" y="5"/>
                  </a:cubicBezTo>
                  <a:lnTo>
                    <a:pt x="6" y="6"/>
                  </a:lnTo>
                  <a:close/>
                  <a:moveTo>
                    <a:pt x="1" y="8"/>
                  </a:moveTo>
                  <a:lnTo>
                    <a:pt x="1" y="8"/>
                  </a:lnTo>
                  <a:lnTo>
                    <a:pt x="1" y="7"/>
                  </a:lnTo>
                  <a:lnTo>
                    <a:pt x="1" y="8"/>
                  </a:lnTo>
                  <a:close/>
                  <a:moveTo>
                    <a:pt x="1" y="8"/>
                  </a:moveTo>
                  <a:cubicBezTo>
                    <a:pt x="1" y="8"/>
                    <a:pt x="1" y="8"/>
                    <a:pt x="1" y="8"/>
                  </a:cubicBezTo>
                  <a:lnTo>
                    <a:pt x="0" y="7"/>
                  </a:lnTo>
                  <a:cubicBezTo>
                    <a:pt x="0" y="7"/>
                    <a:pt x="1" y="7"/>
                    <a:pt x="1" y="7"/>
                  </a:cubicBezTo>
                  <a:lnTo>
                    <a:pt x="1" y="8"/>
                  </a:lnTo>
                  <a:close/>
                  <a:moveTo>
                    <a:pt x="1" y="8"/>
                  </a:moveTo>
                  <a:cubicBezTo>
                    <a:pt x="1" y="8"/>
                    <a:pt x="1" y="8"/>
                    <a:pt x="1" y="8"/>
                  </a:cubicBezTo>
                  <a:lnTo>
                    <a:pt x="0" y="8"/>
                  </a:lnTo>
                  <a:cubicBezTo>
                    <a:pt x="0" y="8"/>
                    <a:pt x="0" y="7"/>
                    <a:pt x="0" y="7"/>
                  </a:cubicBezTo>
                  <a:lnTo>
                    <a:pt x="1" y="8"/>
                  </a:lnTo>
                  <a:close/>
                  <a:moveTo>
                    <a:pt x="1" y="8"/>
                  </a:moveTo>
                  <a:cubicBezTo>
                    <a:pt x="1" y="8"/>
                    <a:pt x="1" y="9"/>
                    <a:pt x="1" y="9"/>
                  </a:cubicBezTo>
                  <a:lnTo>
                    <a:pt x="0" y="10"/>
                  </a:lnTo>
                  <a:cubicBezTo>
                    <a:pt x="0" y="9"/>
                    <a:pt x="0" y="9"/>
                    <a:pt x="0" y="8"/>
                  </a:cubicBezTo>
                  <a:lnTo>
                    <a:pt x="1" y="8"/>
                  </a:lnTo>
                  <a:close/>
                  <a:moveTo>
                    <a:pt x="1" y="9"/>
                  </a:moveTo>
                  <a:cubicBezTo>
                    <a:pt x="2" y="10"/>
                    <a:pt x="2" y="10"/>
                    <a:pt x="3" y="11"/>
                  </a:cubicBezTo>
                  <a:lnTo>
                    <a:pt x="2" y="12"/>
                  </a:lnTo>
                  <a:cubicBezTo>
                    <a:pt x="1" y="11"/>
                    <a:pt x="1" y="11"/>
                    <a:pt x="0" y="10"/>
                  </a:cubicBezTo>
                  <a:lnTo>
                    <a:pt x="1" y="9"/>
                  </a:lnTo>
                  <a:close/>
                  <a:moveTo>
                    <a:pt x="2" y="12"/>
                  </a:moveTo>
                  <a:lnTo>
                    <a:pt x="2" y="12"/>
                  </a:lnTo>
                  <a:lnTo>
                    <a:pt x="2" y="11"/>
                  </a:lnTo>
                  <a:lnTo>
                    <a:pt x="2" y="12"/>
                  </a:lnTo>
                  <a:close/>
                  <a:moveTo>
                    <a:pt x="3" y="11"/>
                  </a:moveTo>
                  <a:lnTo>
                    <a:pt x="3" y="11"/>
                  </a:lnTo>
                  <a:lnTo>
                    <a:pt x="2" y="12"/>
                  </a:lnTo>
                  <a:lnTo>
                    <a:pt x="2" y="12"/>
                  </a:lnTo>
                  <a:lnTo>
                    <a:pt x="3" y="11"/>
                  </a:lnTo>
                  <a:close/>
                  <a:moveTo>
                    <a:pt x="3" y="11"/>
                  </a:moveTo>
                  <a:lnTo>
                    <a:pt x="3" y="11"/>
                  </a:lnTo>
                  <a:lnTo>
                    <a:pt x="2" y="11"/>
                  </a:lnTo>
                  <a:lnTo>
                    <a:pt x="3" y="11"/>
                  </a:lnTo>
                  <a:close/>
                  <a:moveTo>
                    <a:pt x="3" y="11"/>
                  </a:moveTo>
                  <a:cubicBezTo>
                    <a:pt x="3" y="11"/>
                    <a:pt x="3" y="11"/>
                    <a:pt x="4" y="11"/>
                  </a:cubicBezTo>
                  <a:lnTo>
                    <a:pt x="3" y="12"/>
                  </a:lnTo>
                  <a:cubicBezTo>
                    <a:pt x="3" y="12"/>
                    <a:pt x="2" y="12"/>
                    <a:pt x="2" y="12"/>
                  </a:cubicBezTo>
                  <a:lnTo>
                    <a:pt x="3" y="11"/>
                  </a:lnTo>
                  <a:close/>
                  <a:moveTo>
                    <a:pt x="4" y="11"/>
                  </a:moveTo>
                  <a:cubicBezTo>
                    <a:pt x="4" y="11"/>
                    <a:pt x="4" y="11"/>
                    <a:pt x="4" y="11"/>
                  </a:cubicBezTo>
                  <a:lnTo>
                    <a:pt x="4" y="13"/>
                  </a:lnTo>
                  <a:cubicBezTo>
                    <a:pt x="4" y="13"/>
                    <a:pt x="3" y="12"/>
                    <a:pt x="3" y="12"/>
                  </a:cubicBezTo>
                  <a:lnTo>
                    <a:pt x="4" y="11"/>
                  </a:lnTo>
                  <a:close/>
                  <a:moveTo>
                    <a:pt x="4" y="11"/>
                  </a:moveTo>
                  <a:cubicBezTo>
                    <a:pt x="6" y="12"/>
                    <a:pt x="7" y="12"/>
                    <a:pt x="9" y="12"/>
                  </a:cubicBezTo>
                  <a:lnTo>
                    <a:pt x="9" y="13"/>
                  </a:lnTo>
                  <a:cubicBezTo>
                    <a:pt x="7" y="13"/>
                    <a:pt x="6" y="13"/>
                    <a:pt x="4" y="13"/>
                  </a:cubicBezTo>
                  <a:lnTo>
                    <a:pt x="4" y="11"/>
                  </a:lnTo>
                  <a:close/>
                  <a:moveTo>
                    <a:pt x="9" y="12"/>
                  </a:moveTo>
                  <a:lnTo>
                    <a:pt x="9" y="12"/>
                  </a:lnTo>
                  <a:lnTo>
                    <a:pt x="9" y="13"/>
                  </a:lnTo>
                  <a:lnTo>
                    <a:pt x="9" y="12"/>
                  </a:lnTo>
                  <a:close/>
                  <a:moveTo>
                    <a:pt x="9" y="12"/>
                  </a:moveTo>
                  <a:lnTo>
                    <a:pt x="9" y="12"/>
                  </a:lnTo>
                  <a:lnTo>
                    <a:pt x="9" y="13"/>
                  </a:lnTo>
                  <a:lnTo>
                    <a:pt x="9" y="13"/>
                  </a:lnTo>
                  <a:lnTo>
                    <a:pt x="9" y="12"/>
                  </a:lnTo>
                  <a:close/>
                  <a:moveTo>
                    <a:pt x="9" y="12"/>
                  </a:moveTo>
                  <a:cubicBezTo>
                    <a:pt x="9" y="12"/>
                    <a:pt x="10" y="12"/>
                    <a:pt x="11" y="12"/>
                  </a:cubicBezTo>
                  <a:lnTo>
                    <a:pt x="11" y="13"/>
                  </a:lnTo>
                  <a:cubicBezTo>
                    <a:pt x="10" y="13"/>
                    <a:pt x="9" y="13"/>
                    <a:pt x="9" y="13"/>
                  </a:cubicBezTo>
                  <a:lnTo>
                    <a:pt x="9" y="12"/>
                  </a:lnTo>
                  <a:close/>
                  <a:moveTo>
                    <a:pt x="11" y="12"/>
                  </a:moveTo>
                  <a:cubicBezTo>
                    <a:pt x="11" y="11"/>
                    <a:pt x="12" y="11"/>
                    <a:pt x="13" y="11"/>
                  </a:cubicBezTo>
                  <a:lnTo>
                    <a:pt x="13" y="12"/>
                  </a:lnTo>
                  <a:cubicBezTo>
                    <a:pt x="12" y="12"/>
                    <a:pt x="12" y="13"/>
                    <a:pt x="11" y="13"/>
                  </a:cubicBezTo>
                  <a:lnTo>
                    <a:pt x="11" y="12"/>
                  </a:lnTo>
                  <a:close/>
                  <a:moveTo>
                    <a:pt x="13" y="11"/>
                  </a:moveTo>
                  <a:cubicBezTo>
                    <a:pt x="18" y="10"/>
                    <a:pt x="24" y="8"/>
                    <a:pt x="26" y="6"/>
                  </a:cubicBezTo>
                  <a:lnTo>
                    <a:pt x="27" y="7"/>
                  </a:lnTo>
                  <a:cubicBezTo>
                    <a:pt x="25" y="9"/>
                    <a:pt x="18" y="11"/>
                    <a:pt x="13" y="12"/>
                  </a:cubicBezTo>
                  <a:lnTo>
                    <a:pt x="13" y="11"/>
                  </a:lnTo>
                  <a:close/>
                  <a:moveTo>
                    <a:pt x="27" y="7"/>
                  </a:moveTo>
                  <a:lnTo>
                    <a:pt x="27" y="7"/>
                  </a:lnTo>
                  <a:lnTo>
                    <a:pt x="26" y="7"/>
                  </a:lnTo>
                  <a:lnTo>
                    <a:pt x="27" y="7"/>
                  </a:lnTo>
                  <a:close/>
                  <a:moveTo>
                    <a:pt x="26" y="6"/>
                  </a:moveTo>
                  <a:cubicBezTo>
                    <a:pt x="26" y="6"/>
                    <a:pt x="27" y="6"/>
                    <a:pt x="27" y="5"/>
                  </a:cubicBezTo>
                  <a:lnTo>
                    <a:pt x="28" y="6"/>
                  </a:lnTo>
                  <a:cubicBezTo>
                    <a:pt x="28" y="6"/>
                    <a:pt x="27" y="7"/>
                    <a:pt x="27" y="7"/>
                  </a:cubicBezTo>
                  <a:lnTo>
                    <a:pt x="26" y="6"/>
                  </a:lnTo>
                  <a:close/>
                  <a:moveTo>
                    <a:pt x="27" y="5"/>
                  </a:moveTo>
                  <a:cubicBezTo>
                    <a:pt x="27" y="5"/>
                    <a:pt x="27" y="4"/>
                    <a:pt x="27" y="3"/>
                  </a:cubicBezTo>
                  <a:lnTo>
                    <a:pt x="28" y="3"/>
                  </a:lnTo>
                  <a:cubicBezTo>
                    <a:pt x="28" y="4"/>
                    <a:pt x="28" y="5"/>
                    <a:pt x="28" y="6"/>
                  </a:cubicBezTo>
                  <a:lnTo>
                    <a:pt x="27" y="5"/>
                  </a:lnTo>
                  <a:close/>
                  <a:moveTo>
                    <a:pt x="27" y="3"/>
                  </a:moveTo>
                  <a:cubicBezTo>
                    <a:pt x="27" y="3"/>
                    <a:pt x="27" y="2"/>
                    <a:pt x="26" y="2"/>
                  </a:cubicBezTo>
                  <a:lnTo>
                    <a:pt x="27" y="1"/>
                  </a:lnTo>
                  <a:cubicBezTo>
                    <a:pt x="28" y="2"/>
                    <a:pt x="28" y="2"/>
                    <a:pt x="28" y="3"/>
                  </a:cubicBezTo>
                  <a:lnTo>
                    <a:pt x="27" y="3"/>
                  </a:lnTo>
                  <a:close/>
                  <a:moveTo>
                    <a:pt x="26" y="2"/>
                  </a:moveTo>
                  <a:cubicBezTo>
                    <a:pt x="26" y="2"/>
                    <a:pt x="26" y="1"/>
                    <a:pt x="26" y="1"/>
                  </a:cubicBezTo>
                  <a:lnTo>
                    <a:pt x="26" y="0"/>
                  </a:lnTo>
                  <a:cubicBezTo>
                    <a:pt x="27" y="0"/>
                    <a:pt x="27" y="1"/>
                    <a:pt x="27" y="1"/>
                  </a:cubicBezTo>
                  <a:lnTo>
                    <a:pt x="26" y="2"/>
                  </a:lnTo>
                  <a:close/>
                  <a:moveTo>
                    <a:pt x="26" y="0"/>
                  </a:moveTo>
                  <a:lnTo>
                    <a:pt x="26" y="0"/>
                  </a:lnTo>
                  <a:lnTo>
                    <a:pt x="26" y="1"/>
                  </a:lnTo>
                  <a:lnTo>
                    <a:pt x="26" y="0"/>
                  </a:lnTo>
                  <a:close/>
                  <a:moveTo>
                    <a:pt x="26" y="1"/>
                  </a:moveTo>
                  <a:cubicBezTo>
                    <a:pt x="25" y="1"/>
                    <a:pt x="23" y="1"/>
                    <a:pt x="22" y="2"/>
                  </a:cubicBezTo>
                  <a:lnTo>
                    <a:pt x="22" y="0"/>
                  </a:lnTo>
                  <a:cubicBezTo>
                    <a:pt x="23" y="0"/>
                    <a:pt x="25" y="0"/>
                    <a:pt x="26" y="0"/>
                  </a:cubicBezTo>
                  <a:lnTo>
                    <a:pt x="26" y="1"/>
                  </a:lnTo>
                  <a:close/>
                  <a:moveTo>
                    <a:pt x="22" y="2"/>
                  </a:moveTo>
                  <a:cubicBezTo>
                    <a:pt x="21" y="2"/>
                    <a:pt x="20" y="2"/>
                    <a:pt x="20" y="2"/>
                  </a:cubicBezTo>
                  <a:lnTo>
                    <a:pt x="20" y="1"/>
                  </a:lnTo>
                  <a:cubicBezTo>
                    <a:pt x="20" y="1"/>
                    <a:pt x="21" y="0"/>
                    <a:pt x="22" y="0"/>
                  </a:cubicBezTo>
                  <a:lnTo>
                    <a:pt x="2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5" name="Freeform 107">
              <a:extLst>
                <a:ext uri="{FF2B5EF4-FFF2-40B4-BE49-F238E27FC236}">
                  <a16:creationId xmlns:a16="http://schemas.microsoft.com/office/drawing/2014/main" id="{CF8C5AD1-93DB-A5A7-1083-76993D5808A8}"/>
                </a:ext>
              </a:extLst>
            </p:cNvPr>
            <p:cNvSpPr>
              <a:spLocks/>
            </p:cNvSpPr>
            <p:nvPr/>
          </p:nvSpPr>
          <p:spPr bwMode="auto">
            <a:xfrm>
              <a:off x="2662" y="1710"/>
              <a:ext cx="34" cy="39"/>
            </a:xfrm>
            <a:custGeom>
              <a:avLst/>
              <a:gdLst>
                <a:gd name="T0" fmla="*/ 4 w 6"/>
                <a:gd name="T1" fmla="*/ 2 h 7"/>
                <a:gd name="T2" fmla="*/ 2 w 6"/>
                <a:gd name="T3" fmla="*/ 0 h 7"/>
                <a:gd name="T4" fmla="*/ 1 w 6"/>
                <a:gd name="T5" fmla="*/ 5 h 7"/>
                <a:gd name="T6" fmla="*/ 5 w 6"/>
                <a:gd name="T7" fmla="*/ 6 h 7"/>
                <a:gd name="T8" fmla="*/ 4 w 6"/>
                <a:gd name="T9" fmla="*/ 2 h 7"/>
              </a:gdLst>
              <a:ahLst/>
              <a:cxnLst>
                <a:cxn ang="0">
                  <a:pos x="T0" y="T1"/>
                </a:cxn>
                <a:cxn ang="0">
                  <a:pos x="T2" y="T3"/>
                </a:cxn>
                <a:cxn ang="0">
                  <a:pos x="T4" y="T5"/>
                </a:cxn>
                <a:cxn ang="0">
                  <a:pos x="T6" y="T7"/>
                </a:cxn>
                <a:cxn ang="0">
                  <a:pos x="T8" y="T9"/>
                </a:cxn>
              </a:cxnLst>
              <a:rect l="0" t="0" r="r" b="b"/>
              <a:pathLst>
                <a:path w="6" h="7">
                  <a:moveTo>
                    <a:pt x="4" y="2"/>
                  </a:moveTo>
                  <a:cubicBezTo>
                    <a:pt x="4" y="1"/>
                    <a:pt x="3" y="0"/>
                    <a:pt x="2" y="0"/>
                  </a:cubicBezTo>
                  <a:cubicBezTo>
                    <a:pt x="1" y="1"/>
                    <a:pt x="0" y="4"/>
                    <a:pt x="1" y="5"/>
                  </a:cubicBezTo>
                  <a:cubicBezTo>
                    <a:pt x="2" y="7"/>
                    <a:pt x="6" y="7"/>
                    <a:pt x="5" y="6"/>
                  </a:cubicBezTo>
                  <a:cubicBezTo>
                    <a:pt x="5" y="4"/>
                    <a:pt x="5" y="4"/>
                    <a:pt x="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6" name="Freeform 108">
              <a:extLst>
                <a:ext uri="{FF2B5EF4-FFF2-40B4-BE49-F238E27FC236}">
                  <a16:creationId xmlns:a16="http://schemas.microsoft.com/office/drawing/2014/main" id="{DEE5DE6A-2155-5661-7EB0-04CF013544A3}"/>
                </a:ext>
              </a:extLst>
            </p:cNvPr>
            <p:cNvSpPr>
              <a:spLocks noEditPoints="1"/>
            </p:cNvSpPr>
            <p:nvPr/>
          </p:nvSpPr>
          <p:spPr bwMode="auto">
            <a:xfrm>
              <a:off x="2657" y="1710"/>
              <a:ext cx="39" cy="39"/>
            </a:xfrm>
            <a:custGeom>
              <a:avLst/>
              <a:gdLst>
                <a:gd name="T0" fmla="*/ 4 w 7"/>
                <a:gd name="T1" fmla="*/ 2 h 7"/>
                <a:gd name="T2" fmla="*/ 6 w 7"/>
                <a:gd name="T3" fmla="*/ 2 h 7"/>
                <a:gd name="T4" fmla="*/ 4 w 7"/>
                <a:gd name="T5" fmla="*/ 2 h 7"/>
                <a:gd name="T6" fmla="*/ 4 w 7"/>
                <a:gd name="T7" fmla="*/ 0 h 7"/>
                <a:gd name="T8" fmla="*/ 4 w 7"/>
                <a:gd name="T9" fmla="*/ 2 h 7"/>
                <a:gd name="T10" fmla="*/ 3 w 7"/>
                <a:gd name="T11" fmla="*/ 1 h 7"/>
                <a:gd name="T12" fmla="*/ 4 w 7"/>
                <a:gd name="T13" fmla="*/ 0 h 7"/>
                <a:gd name="T14" fmla="*/ 3 w 7"/>
                <a:gd name="T15" fmla="*/ 1 h 7"/>
                <a:gd name="T16" fmla="*/ 3 w 7"/>
                <a:gd name="T17" fmla="*/ 0 h 7"/>
                <a:gd name="T18" fmla="*/ 3 w 7"/>
                <a:gd name="T19" fmla="*/ 1 h 7"/>
                <a:gd name="T20" fmla="*/ 3 w 7"/>
                <a:gd name="T21" fmla="*/ 0 h 7"/>
                <a:gd name="T22" fmla="*/ 3 w 7"/>
                <a:gd name="T23" fmla="*/ 1 h 7"/>
                <a:gd name="T24" fmla="*/ 3 w 7"/>
                <a:gd name="T25" fmla="*/ 0 h 7"/>
                <a:gd name="T26" fmla="*/ 3 w 7"/>
                <a:gd name="T27" fmla="*/ 1 h 7"/>
                <a:gd name="T28" fmla="*/ 2 w 7"/>
                <a:gd name="T29" fmla="*/ 0 h 7"/>
                <a:gd name="T30" fmla="*/ 3 w 7"/>
                <a:gd name="T31" fmla="*/ 1 h 7"/>
                <a:gd name="T32" fmla="*/ 2 w 7"/>
                <a:gd name="T33" fmla="*/ 0 h 7"/>
                <a:gd name="T34" fmla="*/ 2 w 7"/>
                <a:gd name="T35" fmla="*/ 0 h 7"/>
                <a:gd name="T36" fmla="*/ 2 w 7"/>
                <a:gd name="T37" fmla="*/ 3 h 7"/>
                <a:gd name="T38" fmla="*/ 2 w 7"/>
                <a:gd name="T39" fmla="*/ 0 h 7"/>
                <a:gd name="T40" fmla="*/ 2 w 7"/>
                <a:gd name="T41" fmla="*/ 3 h 7"/>
                <a:gd name="T42" fmla="*/ 1 w 7"/>
                <a:gd name="T43" fmla="*/ 5 h 7"/>
                <a:gd name="T44" fmla="*/ 2 w 7"/>
                <a:gd name="T45" fmla="*/ 3 h 7"/>
                <a:gd name="T46" fmla="*/ 1 w 7"/>
                <a:gd name="T47" fmla="*/ 5 h 7"/>
                <a:gd name="T48" fmla="*/ 1 w 7"/>
                <a:gd name="T49" fmla="*/ 5 h 7"/>
                <a:gd name="T50" fmla="*/ 2 w 7"/>
                <a:gd name="T51" fmla="*/ 5 h 7"/>
                <a:gd name="T52" fmla="*/ 1 w 7"/>
                <a:gd name="T53" fmla="*/ 5 h 7"/>
                <a:gd name="T54" fmla="*/ 2 w 7"/>
                <a:gd name="T55" fmla="*/ 5 h 7"/>
                <a:gd name="T56" fmla="*/ 2 w 7"/>
                <a:gd name="T57" fmla="*/ 5 h 7"/>
                <a:gd name="T58" fmla="*/ 2 w 7"/>
                <a:gd name="T59" fmla="*/ 5 h 7"/>
                <a:gd name="T60" fmla="*/ 5 w 7"/>
                <a:gd name="T61" fmla="*/ 7 h 7"/>
                <a:gd name="T62" fmla="*/ 2 w 7"/>
                <a:gd name="T63" fmla="*/ 5 h 7"/>
                <a:gd name="T64" fmla="*/ 6 w 7"/>
                <a:gd name="T65" fmla="*/ 6 h 7"/>
                <a:gd name="T66" fmla="*/ 5 w 7"/>
                <a:gd name="T67" fmla="*/ 7 h 7"/>
                <a:gd name="T68" fmla="*/ 6 w 7"/>
                <a:gd name="T69" fmla="*/ 6 h 7"/>
                <a:gd name="T70" fmla="*/ 7 w 7"/>
                <a:gd name="T71" fmla="*/ 7 h 7"/>
                <a:gd name="T72" fmla="*/ 6 w 7"/>
                <a:gd name="T73" fmla="*/ 6 h 7"/>
                <a:gd name="T74" fmla="*/ 7 w 7"/>
                <a:gd name="T75" fmla="*/ 7 h 7"/>
                <a:gd name="T76" fmla="*/ 7 w 7"/>
                <a:gd name="T77" fmla="*/ 7 h 7"/>
                <a:gd name="T78" fmla="*/ 6 w 7"/>
                <a:gd name="T79" fmla="*/ 7 h 7"/>
                <a:gd name="T80" fmla="*/ 7 w 7"/>
                <a:gd name="T81" fmla="*/ 7 h 7"/>
                <a:gd name="T82" fmla="*/ 6 w 7"/>
                <a:gd name="T83" fmla="*/ 7 h 7"/>
                <a:gd name="T84" fmla="*/ 6 w 7"/>
                <a:gd name="T85" fmla="*/ 6 h 7"/>
                <a:gd name="T86" fmla="*/ 6 w 7"/>
                <a:gd name="T87" fmla="*/ 7 h 7"/>
                <a:gd name="T88" fmla="*/ 5 w 7"/>
                <a:gd name="T89" fmla="*/ 4 h 7"/>
                <a:gd name="T90" fmla="*/ 7 w 7"/>
                <a:gd name="T91" fmla="*/ 6 h 7"/>
                <a:gd name="T92" fmla="*/ 5 w 7"/>
                <a:gd name="T93" fmla="*/ 4 h 7"/>
                <a:gd name="T94" fmla="*/ 6 w 7"/>
                <a:gd name="T95" fmla="*/ 2 h 7"/>
                <a:gd name="T96" fmla="*/ 5 w 7"/>
                <a:gd name="T97" fmla="*/ 4 h 7"/>
                <a:gd name="T98" fmla="*/ 5 w 7"/>
                <a:gd name="T9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7">
                  <a:moveTo>
                    <a:pt x="5" y="2"/>
                  </a:moveTo>
                  <a:cubicBezTo>
                    <a:pt x="5" y="2"/>
                    <a:pt x="5" y="2"/>
                    <a:pt x="4" y="2"/>
                  </a:cubicBezTo>
                  <a:lnTo>
                    <a:pt x="6" y="1"/>
                  </a:lnTo>
                  <a:cubicBezTo>
                    <a:pt x="6" y="1"/>
                    <a:pt x="6" y="2"/>
                    <a:pt x="6" y="2"/>
                  </a:cubicBezTo>
                  <a:lnTo>
                    <a:pt x="5" y="2"/>
                  </a:lnTo>
                  <a:close/>
                  <a:moveTo>
                    <a:pt x="4" y="2"/>
                  </a:moveTo>
                  <a:cubicBezTo>
                    <a:pt x="4" y="2"/>
                    <a:pt x="4" y="1"/>
                    <a:pt x="4" y="1"/>
                  </a:cubicBezTo>
                  <a:lnTo>
                    <a:pt x="4" y="0"/>
                  </a:lnTo>
                  <a:cubicBezTo>
                    <a:pt x="5" y="0"/>
                    <a:pt x="5" y="1"/>
                    <a:pt x="6" y="1"/>
                  </a:cubicBezTo>
                  <a:lnTo>
                    <a:pt x="4" y="2"/>
                  </a:lnTo>
                  <a:close/>
                  <a:moveTo>
                    <a:pt x="4" y="1"/>
                  </a:moveTo>
                  <a:cubicBezTo>
                    <a:pt x="3" y="1"/>
                    <a:pt x="3" y="1"/>
                    <a:pt x="3" y="1"/>
                  </a:cubicBezTo>
                  <a:lnTo>
                    <a:pt x="3" y="0"/>
                  </a:lnTo>
                  <a:cubicBezTo>
                    <a:pt x="3" y="0"/>
                    <a:pt x="4" y="0"/>
                    <a:pt x="4" y="0"/>
                  </a:cubicBezTo>
                  <a:lnTo>
                    <a:pt x="4" y="1"/>
                  </a:lnTo>
                  <a:close/>
                  <a:moveTo>
                    <a:pt x="3" y="1"/>
                  </a:moveTo>
                  <a:lnTo>
                    <a:pt x="3" y="1"/>
                  </a:lnTo>
                  <a:lnTo>
                    <a:pt x="3" y="0"/>
                  </a:lnTo>
                  <a:lnTo>
                    <a:pt x="3" y="1"/>
                  </a:lnTo>
                  <a:close/>
                  <a:moveTo>
                    <a:pt x="3" y="1"/>
                  </a:moveTo>
                  <a:cubicBezTo>
                    <a:pt x="3" y="1"/>
                    <a:pt x="3" y="1"/>
                    <a:pt x="3" y="1"/>
                  </a:cubicBezTo>
                  <a:lnTo>
                    <a:pt x="3" y="0"/>
                  </a:lnTo>
                  <a:cubicBezTo>
                    <a:pt x="3" y="0"/>
                    <a:pt x="3" y="0"/>
                    <a:pt x="3" y="0"/>
                  </a:cubicBezTo>
                  <a:lnTo>
                    <a:pt x="3" y="1"/>
                  </a:lnTo>
                  <a:close/>
                  <a:moveTo>
                    <a:pt x="3" y="0"/>
                  </a:moveTo>
                  <a:lnTo>
                    <a:pt x="3" y="0"/>
                  </a:lnTo>
                  <a:lnTo>
                    <a:pt x="3" y="0"/>
                  </a:lnTo>
                  <a:close/>
                  <a:moveTo>
                    <a:pt x="3" y="1"/>
                  </a:moveTo>
                  <a:cubicBezTo>
                    <a:pt x="3" y="1"/>
                    <a:pt x="3" y="1"/>
                    <a:pt x="3" y="1"/>
                  </a:cubicBezTo>
                  <a:lnTo>
                    <a:pt x="2" y="0"/>
                  </a:lnTo>
                  <a:cubicBezTo>
                    <a:pt x="2" y="0"/>
                    <a:pt x="2" y="0"/>
                    <a:pt x="3" y="0"/>
                  </a:cubicBezTo>
                  <a:lnTo>
                    <a:pt x="3" y="1"/>
                  </a:lnTo>
                  <a:close/>
                  <a:moveTo>
                    <a:pt x="2" y="0"/>
                  </a:moveTo>
                  <a:lnTo>
                    <a:pt x="2" y="0"/>
                  </a:lnTo>
                  <a:lnTo>
                    <a:pt x="2" y="1"/>
                  </a:lnTo>
                  <a:lnTo>
                    <a:pt x="2" y="0"/>
                  </a:lnTo>
                  <a:close/>
                  <a:moveTo>
                    <a:pt x="3" y="1"/>
                  </a:moveTo>
                  <a:cubicBezTo>
                    <a:pt x="2" y="2"/>
                    <a:pt x="2" y="2"/>
                    <a:pt x="2" y="3"/>
                  </a:cubicBezTo>
                  <a:lnTo>
                    <a:pt x="1" y="3"/>
                  </a:lnTo>
                  <a:cubicBezTo>
                    <a:pt x="1" y="2"/>
                    <a:pt x="1" y="1"/>
                    <a:pt x="2" y="0"/>
                  </a:cubicBezTo>
                  <a:lnTo>
                    <a:pt x="3" y="1"/>
                  </a:lnTo>
                  <a:close/>
                  <a:moveTo>
                    <a:pt x="2" y="3"/>
                  </a:moveTo>
                  <a:cubicBezTo>
                    <a:pt x="2" y="4"/>
                    <a:pt x="2" y="4"/>
                    <a:pt x="2" y="4"/>
                  </a:cubicBezTo>
                  <a:lnTo>
                    <a:pt x="1" y="5"/>
                  </a:lnTo>
                  <a:cubicBezTo>
                    <a:pt x="1" y="5"/>
                    <a:pt x="0" y="4"/>
                    <a:pt x="1" y="3"/>
                  </a:cubicBezTo>
                  <a:lnTo>
                    <a:pt x="2" y="3"/>
                  </a:lnTo>
                  <a:close/>
                  <a:moveTo>
                    <a:pt x="1" y="5"/>
                  </a:moveTo>
                  <a:lnTo>
                    <a:pt x="1" y="5"/>
                  </a:lnTo>
                  <a:lnTo>
                    <a:pt x="2" y="5"/>
                  </a:lnTo>
                  <a:lnTo>
                    <a:pt x="1" y="5"/>
                  </a:lnTo>
                  <a:close/>
                  <a:moveTo>
                    <a:pt x="2" y="4"/>
                  </a:moveTo>
                  <a:cubicBezTo>
                    <a:pt x="2" y="5"/>
                    <a:pt x="2" y="5"/>
                    <a:pt x="2" y="5"/>
                  </a:cubicBezTo>
                  <a:lnTo>
                    <a:pt x="1" y="6"/>
                  </a:lnTo>
                  <a:cubicBezTo>
                    <a:pt x="1" y="5"/>
                    <a:pt x="1" y="5"/>
                    <a:pt x="1" y="5"/>
                  </a:cubicBezTo>
                  <a:lnTo>
                    <a:pt x="2" y="4"/>
                  </a:lnTo>
                  <a:close/>
                  <a:moveTo>
                    <a:pt x="2" y="5"/>
                  </a:moveTo>
                  <a:lnTo>
                    <a:pt x="2" y="5"/>
                  </a:lnTo>
                  <a:lnTo>
                    <a:pt x="2" y="5"/>
                  </a:lnTo>
                  <a:lnTo>
                    <a:pt x="2" y="5"/>
                  </a:lnTo>
                  <a:close/>
                  <a:moveTo>
                    <a:pt x="2" y="5"/>
                  </a:moveTo>
                  <a:cubicBezTo>
                    <a:pt x="3" y="5"/>
                    <a:pt x="4" y="6"/>
                    <a:pt x="5" y="6"/>
                  </a:cubicBezTo>
                  <a:lnTo>
                    <a:pt x="5" y="7"/>
                  </a:lnTo>
                  <a:cubicBezTo>
                    <a:pt x="4" y="7"/>
                    <a:pt x="2" y="7"/>
                    <a:pt x="1" y="6"/>
                  </a:cubicBezTo>
                  <a:lnTo>
                    <a:pt x="2" y="5"/>
                  </a:lnTo>
                  <a:close/>
                  <a:moveTo>
                    <a:pt x="5" y="6"/>
                  </a:moveTo>
                  <a:cubicBezTo>
                    <a:pt x="6" y="6"/>
                    <a:pt x="6" y="6"/>
                    <a:pt x="6" y="6"/>
                  </a:cubicBezTo>
                  <a:lnTo>
                    <a:pt x="6" y="7"/>
                  </a:lnTo>
                  <a:cubicBezTo>
                    <a:pt x="6" y="7"/>
                    <a:pt x="6" y="7"/>
                    <a:pt x="5" y="7"/>
                  </a:cubicBezTo>
                  <a:lnTo>
                    <a:pt x="5" y="6"/>
                  </a:lnTo>
                  <a:close/>
                  <a:moveTo>
                    <a:pt x="6" y="6"/>
                  </a:moveTo>
                  <a:cubicBezTo>
                    <a:pt x="6" y="6"/>
                    <a:pt x="6" y="6"/>
                    <a:pt x="6" y="6"/>
                  </a:cubicBezTo>
                  <a:lnTo>
                    <a:pt x="7" y="7"/>
                  </a:lnTo>
                  <a:cubicBezTo>
                    <a:pt x="7" y="7"/>
                    <a:pt x="7" y="7"/>
                    <a:pt x="6" y="7"/>
                  </a:cubicBezTo>
                  <a:lnTo>
                    <a:pt x="6" y="6"/>
                  </a:lnTo>
                  <a:close/>
                  <a:moveTo>
                    <a:pt x="7" y="7"/>
                  </a:moveTo>
                  <a:lnTo>
                    <a:pt x="7" y="7"/>
                  </a:lnTo>
                  <a:lnTo>
                    <a:pt x="6" y="6"/>
                  </a:lnTo>
                  <a:lnTo>
                    <a:pt x="7" y="7"/>
                  </a:lnTo>
                  <a:close/>
                  <a:moveTo>
                    <a:pt x="6" y="6"/>
                  </a:moveTo>
                  <a:cubicBezTo>
                    <a:pt x="6" y="6"/>
                    <a:pt x="6" y="7"/>
                    <a:pt x="6" y="7"/>
                  </a:cubicBezTo>
                  <a:lnTo>
                    <a:pt x="7" y="6"/>
                  </a:lnTo>
                  <a:cubicBezTo>
                    <a:pt x="7" y="6"/>
                    <a:pt x="7" y="7"/>
                    <a:pt x="7" y="7"/>
                  </a:cubicBezTo>
                  <a:lnTo>
                    <a:pt x="6" y="6"/>
                  </a:lnTo>
                  <a:close/>
                  <a:moveTo>
                    <a:pt x="6" y="7"/>
                  </a:moveTo>
                  <a:lnTo>
                    <a:pt x="6" y="6"/>
                  </a:lnTo>
                  <a:lnTo>
                    <a:pt x="6" y="6"/>
                  </a:lnTo>
                  <a:lnTo>
                    <a:pt x="6" y="6"/>
                  </a:lnTo>
                  <a:lnTo>
                    <a:pt x="6" y="7"/>
                  </a:lnTo>
                  <a:close/>
                  <a:moveTo>
                    <a:pt x="6" y="6"/>
                  </a:moveTo>
                  <a:cubicBezTo>
                    <a:pt x="6" y="5"/>
                    <a:pt x="5" y="5"/>
                    <a:pt x="5" y="4"/>
                  </a:cubicBezTo>
                  <a:lnTo>
                    <a:pt x="6" y="3"/>
                  </a:lnTo>
                  <a:cubicBezTo>
                    <a:pt x="7" y="4"/>
                    <a:pt x="7" y="5"/>
                    <a:pt x="7" y="6"/>
                  </a:cubicBezTo>
                  <a:lnTo>
                    <a:pt x="6" y="6"/>
                  </a:lnTo>
                  <a:close/>
                  <a:moveTo>
                    <a:pt x="5" y="4"/>
                  </a:moveTo>
                  <a:cubicBezTo>
                    <a:pt x="5" y="3"/>
                    <a:pt x="5" y="3"/>
                    <a:pt x="5" y="2"/>
                  </a:cubicBezTo>
                  <a:lnTo>
                    <a:pt x="6" y="2"/>
                  </a:lnTo>
                  <a:cubicBezTo>
                    <a:pt x="6" y="3"/>
                    <a:pt x="6" y="3"/>
                    <a:pt x="6" y="3"/>
                  </a:cubicBezTo>
                  <a:lnTo>
                    <a:pt x="5" y="4"/>
                  </a:lnTo>
                  <a:close/>
                  <a:moveTo>
                    <a:pt x="5" y="2"/>
                  </a:moveTo>
                  <a:lnTo>
                    <a:pt x="5" y="2"/>
                  </a:lnTo>
                  <a:lnTo>
                    <a:pt x="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7" name="Freeform 109">
              <a:extLst>
                <a:ext uri="{FF2B5EF4-FFF2-40B4-BE49-F238E27FC236}">
                  <a16:creationId xmlns:a16="http://schemas.microsoft.com/office/drawing/2014/main" id="{E79332F8-3AF9-EA32-C08C-E34151D130D6}"/>
                </a:ext>
              </a:extLst>
            </p:cNvPr>
            <p:cNvSpPr>
              <a:spLocks/>
            </p:cNvSpPr>
            <p:nvPr/>
          </p:nvSpPr>
          <p:spPr bwMode="auto">
            <a:xfrm>
              <a:off x="2847" y="1654"/>
              <a:ext cx="151" cy="101"/>
            </a:xfrm>
            <a:custGeom>
              <a:avLst/>
              <a:gdLst>
                <a:gd name="T0" fmla="*/ 26 w 27"/>
                <a:gd name="T1" fmla="*/ 6 h 18"/>
                <a:gd name="T2" fmla="*/ 19 w 27"/>
                <a:gd name="T3" fmla="*/ 4 h 18"/>
                <a:gd name="T4" fmla="*/ 6 w 27"/>
                <a:gd name="T5" fmla="*/ 0 h 18"/>
                <a:gd name="T6" fmla="*/ 2 w 27"/>
                <a:gd name="T7" fmla="*/ 9 h 18"/>
                <a:gd name="T8" fmla="*/ 26 w 27"/>
                <a:gd name="T9" fmla="*/ 8 h 18"/>
                <a:gd name="T10" fmla="*/ 26 w 27"/>
                <a:gd name="T11" fmla="*/ 6 h 18"/>
              </a:gdLst>
              <a:ahLst/>
              <a:cxnLst>
                <a:cxn ang="0">
                  <a:pos x="T0" y="T1"/>
                </a:cxn>
                <a:cxn ang="0">
                  <a:pos x="T2" y="T3"/>
                </a:cxn>
                <a:cxn ang="0">
                  <a:pos x="T4" y="T5"/>
                </a:cxn>
                <a:cxn ang="0">
                  <a:pos x="T6" y="T7"/>
                </a:cxn>
                <a:cxn ang="0">
                  <a:pos x="T8" y="T9"/>
                </a:cxn>
                <a:cxn ang="0">
                  <a:pos x="T10" y="T11"/>
                </a:cxn>
              </a:cxnLst>
              <a:rect l="0" t="0" r="r" b="b"/>
              <a:pathLst>
                <a:path w="27" h="18">
                  <a:moveTo>
                    <a:pt x="26" y="6"/>
                  </a:moveTo>
                  <a:cubicBezTo>
                    <a:pt x="24" y="5"/>
                    <a:pt x="22" y="5"/>
                    <a:pt x="19" y="4"/>
                  </a:cubicBezTo>
                  <a:cubicBezTo>
                    <a:pt x="15" y="4"/>
                    <a:pt x="11" y="0"/>
                    <a:pt x="6" y="0"/>
                  </a:cubicBezTo>
                  <a:cubicBezTo>
                    <a:pt x="1" y="0"/>
                    <a:pt x="0" y="6"/>
                    <a:pt x="2" y="9"/>
                  </a:cubicBezTo>
                  <a:cubicBezTo>
                    <a:pt x="6" y="18"/>
                    <a:pt x="19" y="13"/>
                    <a:pt x="26" y="8"/>
                  </a:cubicBezTo>
                  <a:cubicBezTo>
                    <a:pt x="27" y="7"/>
                    <a:pt x="27" y="6"/>
                    <a:pt x="2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8" name="Freeform 110">
              <a:extLst>
                <a:ext uri="{FF2B5EF4-FFF2-40B4-BE49-F238E27FC236}">
                  <a16:creationId xmlns:a16="http://schemas.microsoft.com/office/drawing/2014/main" id="{1A9BE81A-AE4E-EC0E-8770-8A3831512BC7}"/>
                </a:ext>
              </a:extLst>
            </p:cNvPr>
            <p:cNvSpPr>
              <a:spLocks noEditPoints="1"/>
            </p:cNvSpPr>
            <p:nvPr/>
          </p:nvSpPr>
          <p:spPr bwMode="auto">
            <a:xfrm>
              <a:off x="2847" y="1648"/>
              <a:ext cx="157" cy="90"/>
            </a:xfrm>
            <a:custGeom>
              <a:avLst/>
              <a:gdLst>
                <a:gd name="T0" fmla="*/ 26 w 28"/>
                <a:gd name="T1" fmla="*/ 7 h 16"/>
                <a:gd name="T2" fmla="*/ 26 w 28"/>
                <a:gd name="T3" fmla="*/ 6 h 16"/>
                <a:gd name="T4" fmla="*/ 26 w 28"/>
                <a:gd name="T5" fmla="*/ 7 h 16"/>
                <a:gd name="T6" fmla="*/ 25 w 28"/>
                <a:gd name="T7" fmla="*/ 6 h 16"/>
                <a:gd name="T8" fmla="*/ 26 w 28"/>
                <a:gd name="T9" fmla="*/ 7 h 16"/>
                <a:gd name="T10" fmla="*/ 19 w 28"/>
                <a:gd name="T11" fmla="*/ 6 h 16"/>
                <a:gd name="T12" fmla="*/ 25 w 28"/>
                <a:gd name="T13" fmla="*/ 6 h 16"/>
                <a:gd name="T14" fmla="*/ 19 w 28"/>
                <a:gd name="T15" fmla="*/ 5 h 16"/>
                <a:gd name="T16" fmla="*/ 19 w 28"/>
                <a:gd name="T17" fmla="*/ 5 h 16"/>
                <a:gd name="T18" fmla="*/ 13 w 28"/>
                <a:gd name="T19" fmla="*/ 4 h 16"/>
                <a:gd name="T20" fmla="*/ 19 w 28"/>
                <a:gd name="T21" fmla="*/ 5 h 16"/>
                <a:gd name="T22" fmla="*/ 13 w 28"/>
                <a:gd name="T23" fmla="*/ 4 h 16"/>
                <a:gd name="T24" fmla="*/ 6 w 28"/>
                <a:gd name="T25" fmla="*/ 0 h 16"/>
                <a:gd name="T26" fmla="*/ 13 w 28"/>
                <a:gd name="T27" fmla="*/ 4 h 16"/>
                <a:gd name="T28" fmla="*/ 4 w 28"/>
                <a:gd name="T29" fmla="*/ 2 h 16"/>
                <a:gd name="T30" fmla="*/ 6 w 28"/>
                <a:gd name="T31" fmla="*/ 0 h 16"/>
                <a:gd name="T32" fmla="*/ 4 w 28"/>
                <a:gd name="T33" fmla="*/ 2 h 16"/>
                <a:gd name="T34" fmla="*/ 1 w 28"/>
                <a:gd name="T35" fmla="*/ 3 h 16"/>
                <a:gd name="T36" fmla="*/ 4 w 28"/>
                <a:gd name="T37" fmla="*/ 2 h 16"/>
                <a:gd name="T38" fmla="*/ 2 w 28"/>
                <a:gd name="T39" fmla="*/ 7 h 16"/>
                <a:gd name="T40" fmla="*/ 1 w 28"/>
                <a:gd name="T41" fmla="*/ 3 h 16"/>
                <a:gd name="T42" fmla="*/ 2 w 28"/>
                <a:gd name="T43" fmla="*/ 7 h 16"/>
                <a:gd name="T44" fmla="*/ 1 w 28"/>
                <a:gd name="T45" fmla="*/ 11 h 16"/>
                <a:gd name="T46" fmla="*/ 2 w 28"/>
                <a:gd name="T47" fmla="*/ 7 h 16"/>
                <a:gd name="T48" fmla="*/ 2 w 28"/>
                <a:gd name="T49" fmla="*/ 10 h 16"/>
                <a:gd name="T50" fmla="*/ 2 w 28"/>
                <a:gd name="T51" fmla="*/ 10 h 16"/>
                <a:gd name="T52" fmla="*/ 2 w 28"/>
                <a:gd name="T53" fmla="*/ 12 h 16"/>
                <a:gd name="T54" fmla="*/ 2 w 28"/>
                <a:gd name="T55" fmla="*/ 10 h 16"/>
                <a:gd name="T56" fmla="*/ 11 w 28"/>
                <a:gd name="T57" fmla="*/ 14 h 16"/>
                <a:gd name="T58" fmla="*/ 2 w 28"/>
                <a:gd name="T59" fmla="*/ 12 h 16"/>
                <a:gd name="T60" fmla="*/ 11 w 28"/>
                <a:gd name="T61" fmla="*/ 14 h 16"/>
                <a:gd name="T62" fmla="*/ 22 w 28"/>
                <a:gd name="T63" fmla="*/ 12 h 16"/>
                <a:gd name="T64" fmla="*/ 11 w 28"/>
                <a:gd name="T65" fmla="*/ 14 h 16"/>
                <a:gd name="T66" fmla="*/ 26 w 28"/>
                <a:gd name="T67" fmla="*/ 9 h 16"/>
                <a:gd name="T68" fmla="*/ 22 w 28"/>
                <a:gd name="T69" fmla="*/ 12 h 16"/>
                <a:gd name="T70" fmla="*/ 26 w 28"/>
                <a:gd name="T71" fmla="*/ 9 h 16"/>
                <a:gd name="T72" fmla="*/ 26 w 28"/>
                <a:gd name="T73" fmla="*/ 9 h 16"/>
                <a:gd name="T74" fmla="*/ 26 w 28"/>
                <a:gd name="T75" fmla="*/ 8 h 16"/>
                <a:gd name="T76" fmla="*/ 27 w 28"/>
                <a:gd name="T77" fmla="*/ 10 h 16"/>
                <a:gd name="T78" fmla="*/ 26 w 28"/>
                <a:gd name="T79" fmla="*/ 8 h 16"/>
                <a:gd name="T80" fmla="*/ 28 w 28"/>
                <a:gd name="T81" fmla="*/ 8 h 16"/>
                <a:gd name="T82" fmla="*/ 26 w 28"/>
                <a:gd name="T83" fmla="*/ 8 h 16"/>
                <a:gd name="T84" fmla="*/ 26 w 28"/>
                <a:gd name="T85" fmla="*/ 7 h 16"/>
                <a:gd name="T86" fmla="*/ 28 w 28"/>
                <a:gd name="T87" fmla="*/ 8 h 16"/>
                <a:gd name="T88" fmla="*/ 26 w 28"/>
                <a:gd name="T89" fmla="*/ 7 h 16"/>
                <a:gd name="T90" fmla="*/ 27 w 28"/>
                <a:gd name="T91" fmla="*/ 7 h 16"/>
                <a:gd name="T92" fmla="*/ 26 w 28"/>
                <a:gd name="T93" fmla="*/ 7 h 16"/>
                <a:gd name="T94" fmla="*/ 26 w 28"/>
                <a:gd name="T95" fmla="*/ 6 h 16"/>
                <a:gd name="T96" fmla="*/ 26 w 28"/>
                <a:gd name="T97" fmla="*/ 7 h 16"/>
                <a:gd name="T98" fmla="*/ 26 w 28"/>
                <a:gd name="T99" fmla="*/ 6 h 16"/>
                <a:gd name="T100" fmla="*/ 26 w 28"/>
                <a:gd name="T101"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6">
                  <a:moveTo>
                    <a:pt x="26" y="7"/>
                  </a:moveTo>
                  <a:lnTo>
                    <a:pt x="26" y="7"/>
                  </a:lnTo>
                  <a:lnTo>
                    <a:pt x="26" y="6"/>
                  </a:lnTo>
                  <a:lnTo>
                    <a:pt x="26" y="6"/>
                  </a:lnTo>
                  <a:lnTo>
                    <a:pt x="26" y="7"/>
                  </a:lnTo>
                  <a:close/>
                  <a:moveTo>
                    <a:pt x="26" y="7"/>
                  </a:moveTo>
                  <a:cubicBezTo>
                    <a:pt x="25" y="7"/>
                    <a:pt x="25" y="7"/>
                    <a:pt x="24" y="7"/>
                  </a:cubicBezTo>
                  <a:lnTo>
                    <a:pt x="25" y="6"/>
                  </a:lnTo>
                  <a:cubicBezTo>
                    <a:pt x="25" y="6"/>
                    <a:pt x="26" y="6"/>
                    <a:pt x="26" y="6"/>
                  </a:cubicBezTo>
                  <a:lnTo>
                    <a:pt x="26" y="7"/>
                  </a:lnTo>
                  <a:close/>
                  <a:moveTo>
                    <a:pt x="24" y="7"/>
                  </a:moveTo>
                  <a:cubicBezTo>
                    <a:pt x="23" y="7"/>
                    <a:pt x="21" y="6"/>
                    <a:pt x="19" y="6"/>
                  </a:cubicBezTo>
                  <a:lnTo>
                    <a:pt x="19" y="5"/>
                  </a:lnTo>
                  <a:cubicBezTo>
                    <a:pt x="21" y="5"/>
                    <a:pt x="23" y="5"/>
                    <a:pt x="25" y="6"/>
                  </a:cubicBezTo>
                  <a:lnTo>
                    <a:pt x="24" y="7"/>
                  </a:lnTo>
                  <a:close/>
                  <a:moveTo>
                    <a:pt x="19" y="5"/>
                  </a:moveTo>
                  <a:lnTo>
                    <a:pt x="19" y="5"/>
                  </a:lnTo>
                  <a:lnTo>
                    <a:pt x="19" y="5"/>
                  </a:lnTo>
                  <a:close/>
                  <a:moveTo>
                    <a:pt x="19" y="6"/>
                  </a:moveTo>
                  <a:cubicBezTo>
                    <a:pt x="17" y="6"/>
                    <a:pt x="15" y="5"/>
                    <a:pt x="13" y="4"/>
                  </a:cubicBezTo>
                  <a:lnTo>
                    <a:pt x="13" y="3"/>
                  </a:lnTo>
                  <a:cubicBezTo>
                    <a:pt x="15" y="4"/>
                    <a:pt x="17" y="5"/>
                    <a:pt x="19" y="5"/>
                  </a:cubicBezTo>
                  <a:lnTo>
                    <a:pt x="19" y="6"/>
                  </a:lnTo>
                  <a:close/>
                  <a:moveTo>
                    <a:pt x="13" y="4"/>
                  </a:moveTo>
                  <a:cubicBezTo>
                    <a:pt x="11" y="3"/>
                    <a:pt x="9" y="1"/>
                    <a:pt x="6" y="1"/>
                  </a:cubicBezTo>
                  <a:lnTo>
                    <a:pt x="6" y="0"/>
                  </a:lnTo>
                  <a:cubicBezTo>
                    <a:pt x="9" y="0"/>
                    <a:pt x="11" y="1"/>
                    <a:pt x="13" y="3"/>
                  </a:cubicBezTo>
                  <a:lnTo>
                    <a:pt x="13" y="4"/>
                  </a:lnTo>
                  <a:close/>
                  <a:moveTo>
                    <a:pt x="6" y="1"/>
                  </a:moveTo>
                  <a:cubicBezTo>
                    <a:pt x="5" y="1"/>
                    <a:pt x="5" y="2"/>
                    <a:pt x="4" y="2"/>
                  </a:cubicBezTo>
                  <a:lnTo>
                    <a:pt x="3" y="1"/>
                  </a:lnTo>
                  <a:cubicBezTo>
                    <a:pt x="4" y="0"/>
                    <a:pt x="5" y="0"/>
                    <a:pt x="6" y="0"/>
                  </a:cubicBezTo>
                  <a:lnTo>
                    <a:pt x="6" y="1"/>
                  </a:lnTo>
                  <a:close/>
                  <a:moveTo>
                    <a:pt x="4" y="2"/>
                  </a:moveTo>
                  <a:cubicBezTo>
                    <a:pt x="3" y="2"/>
                    <a:pt x="3" y="3"/>
                    <a:pt x="2" y="4"/>
                  </a:cubicBezTo>
                  <a:lnTo>
                    <a:pt x="1" y="3"/>
                  </a:lnTo>
                  <a:cubicBezTo>
                    <a:pt x="2" y="2"/>
                    <a:pt x="2" y="1"/>
                    <a:pt x="3" y="1"/>
                  </a:cubicBezTo>
                  <a:lnTo>
                    <a:pt x="4" y="2"/>
                  </a:lnTo>
                  <a:close/>
                  <a:moveTo>
                    <a:pt x="2" y="4"/>
                  </a:moveTo>
                  <a:cubicBezTo>
                    <a:pt x="2" y="5"/>
                    <a:pt x="2" y="6"/>
                    <a:pt x="2" y="7"/>
                  </a:cubicBezTo>
                  <a:lnTo>
                    <a:pt x="0" y="7"/>
                  </a:lnTo>
                  <a:cubicBezTo>
                    <a:pt x="0" y="6"/>
                    <a:pt x="1" y="4"/>
                    <a:pt x="1" y="3"/>
                  </a:cubicBezTo>
                  <a:lnTo>
                    <a:pt x="2" y="4"/>
                  </a:lnTo>
                  <a:close/>
                  <a:moveTo>
                    <a:pt x="2" y="7"/>
                  </a:moveTo>
                  <a:cubicBezTo>
                    <a:pt x="2" y="8"/>
                    <a:pt x="2" y="9"/>
                    <a:pt x="2" y="10"/>
                  </a:cubicBezTo>
                  <a:lnTo>
                    <a:pt x="1" y="11"/>
                  </a:lnTo>
                  <a:cubicBezTo>
                    <a:pt x="1" y="10"/>
                    <a:pt x="0" y="8"/>
                    <a:pt x="0" y="7"/>
                  </a:cubicBezTo>
                  <a:lnTo>
                    <a:pt x="2" y="7"/>
                  </a:lnTo>
                  <a:close/>
                  <a:moveTo>
                    <a:pt x="2" y="10"/>
                  </a:moveTo>
                  <a:lnTo>
                    <a:pt x="2" y="10"/>
                  </a:lnTo>
                  <a:lnTo>
                    <a:pt x="2" y="10"/>
                  </a:lnTo>
                  <a:close/>
                  <a:moveTo>
                    <a:pt x="2" y="10"/>
                  </a:moveTo>
                  <a:cubicBezTo>
                    <a:pt x="3" y="10"/>
                    <a:pt x="3" y="11"/>
                    <a:pt x="3" y="11"/>
                  </a:cubicBezTo>
                  <a:lnTo>
                    <a:pt x="2" y="12"/>
                  </a:lnTo>
                  <a:cubicBezTo>
                    <a:pt x="2" y="12"/>
                    <a:pt x="1" y="11"/>
                    <a:pt x="1" y="11"/>
                  </a:cubicBezTo>
                  <a:lnTo>
                    <a:pt x="2" y="10"/>
                  </a:lnTo>
                  <a:close/>
                  <a:moveTo>
                    <a:pt x="3" y="11"/>
                  </a:moveTo>
                  <a:cubicBezTo>
                    <a:pt x="5" y="14"/>
                    <a:pt x="8" y="14"/>
                    <a:pt x="11" y="14"/>
                  </a:cubicBezTo>
                  <a:lnTo>
                    <a:pt x="11" y="16"/>
                  </a:lnTo>
                  <a:cubicBezTo>
                    <a:pt x="7" y="16"/>
                    <a:pt x="4" y="15"/>
                    <a:pt x="2" y="12"/>
                  </a:cubicBezTo>
                  <a:lnTo>
                    <a:pt x="3" y="11"/>
                  </a:lnTo>
                  <a:close/>
                  <a:moveTo>
                    <a:pt x="11" y="14"/>
                  </a:moveTo>
                  <a:cubicBezTo>
                    <a:pt x="15" y="14"/>
                    <a:pt x="18" y="13"/>
                    <a:pt x="22" y="11"/>
                  </a:cubicBezTo>
                  <a:lnTo>
                    <a:pt x="22" y="12"/>
                  </a:lnTo>
                  <a:cubicBezTo>
                    <a:pt x="19" y="14"/>
                    <a:pt x="15" y="15"/>
                    <a:pt x="11" y="16"/>
                  </a:cubicBezTo>
                  <a:lnTo>
                    <a:pt x="11" y="14"/>
                  </a:lnTo>
                  <a:close/>
                  <a:moveTo>
                    <a:pt x="22" y="11"/>
                  </a:moveTo>
                  <a:cubicBezTo>
                    <a:pt x="23" y="10"/>
                    <a:pt x="25" y="10"/>
                    <a:pt x="26" y="9"/>
                  </a:cubicBezTo>
                  <a:lnTo>
                    <a:pt x="27" y="10"/>
                  </a:lnTo>
                  <a:cubicBezTo>
                    <a:pt x="25" y="11"/>
                    <a:pt x="24" y="12"/>
                    <a:pt x="22" y="12"/>
                  </a:cubicBezTo>
                  <a:lnTo>
                    <a:pt x="22" y="11"/>
                  </a:lnTo>
                  <a:close/>
                  <a:moveTo>
                    <a:pt x="26" y="9"/>
                  </a:moveTo>
                  <a:lnTo>
                    <a:pt x="26" y="9"/>
                  </a:lnTo>
                  <a:lnTo>
                    <a:pt x="26" y="9"/>
                  </a:lnTo>
                  <a:close/>
                  <a:moveTo>
                    <a:pt x="26" y="9"/>
                  </a:moveTo>
                  <a:cubicBezTo>
                    <a:pt x="26" y="9"/>
                    <a:pt x="26" y="8"/>
                    <a:pt x="26" y="8"/>
                  </a:cubicBezTo>
                  <a:lnTo>
                    <a:pt x="27" y="9"/>
                  </a:lnTo>
                  <a:cubicBezTo>
                    <a:pt x="27" y="9"/>
                    <a:pt x="27" y="9"/>
                    <a:pt x="27" y="10"/>
                  </a:cubicBezTo>
                  <a:lnTo>
                    <a:pt x="26" y="9"/>
                  </a:lnTo>
                  <a:close/>
                  <a:moveTo>
                    <a:pt x="26" y="8"/>
                  </a:moveTo>
                  <a:cubicBezTo>
                    <a:pt x="26" y="8"/>
                    <a:pt x="26" y="8"/>
                    <a:pt x="26" y="8"/>
                  </a:cubicBezTo>
                  <a:lnTo>
                    <a:pt x="28" y="8"/>
                  </a:lnTo>
                  <a:cubicBezTo>
                    <a:pt x="28" y="8"/>
                    <a:pt x="28" y="8"/>
                    <a:pt x="27" y="9"/>
                  </a:cubicBezTo>
                  <a:lnTo>
                    <a:pt x="26" y="8"/>
                  </a:lnTo>
                  <a:close/>
                  <a:moveTo>
                    <a:pt x="26" y="8"/>
                  </a:moveTo>
                  <a:cubicBezTo>
                    <a:pt x="26" y="8"/>
                    <a:pt x="26" y="7"/>
                    <a:pt x="26" y="7"/>
                  </a:cubicBezTo>
                  <a:lnTo>
                    <a:pt x="27" y="7"/>
                  </a:lnTo>
                  <a:cubicBezTo>
                    <a:pt x="27" y="7"/>
                    <a:pt x="27" y="7"/>
                    <a:pt x="28" y="8"/>
                  </a:cubicBezTo>
                  <a:lnTo>
                    <a:pt x="26" y="8"/>
                  </a:lnTo>
                  <a:close/>
                  <a:moveTo>
                    <a:pt x="26" y="7"/>
                  </a:moveTo>
                  <a:lnTo>
                    <a:pt x="26" y="7"/>
                  </a:lnTo>
                  <a:lnTo>
                    <a:pt x="27" y="7"/>
                  </a:lnTo>
                  <a:lnTo>
                    <a:pt x="26" y="7"/>
                  </a:lnTo>
                  <a:close/>
                  <a:moveTo>
                    <a:pt x="26" y="7"/>
                  </a:moveTo>
                  <a:cubicBezTo>
                    <a:pt x="26" y="7"/>
                    <a:pt x="26" y="7"/>
                    <a:pt x="26" y="7"/>
                  </a:cubicBezTo>
                  <a:lnTo>
                    <a:pt x="26" y="6"/>
                  </a:lnTo>
                  <a:cubicBezTo>
                    <a:pt x="27" y="6"/>
                    <a:pt x="27" y="6"/>
                    <a:pt x="27" y="7"/>
                  </a:cubicBezTo>
                  <a:lnTo>
                    <a:pt x="26" y="7"/>
                  </a:lnTo>
                  <a:close/>
                  <a:moveTo>
                    <a:pt x="26" y="6"/>
                  </a:moveTo>
                  <a:lnTo>
                    <a:pt x="26" y="6"/>
                  </a:lnTo>
                  <a:lnTo>
                    <a:pt x="26" y="6"/>
                  </a:lnTo>
                  <a:lnTo>
                    <a:pt x="26" y="7"/>
                  </a:lnTo>
                  <a:lnTo>
                    <a:pt x="26"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9" name="Freeform 111">
              <a:extLst>
                <a:ext uri="{FF2B5EF4-FFF2-40B4-BE49-F238E27FC236}">
                  <a16:creationId xmlns:a16="http://schemas.microsoft.com/office/drawing/2014/main" id="{AA44F45F-2DF3-038B-4C2A-025BD4FB1449}"/>
                </a:ext>
              </a:extLst>
            </p:cNvPr>
            <p:cNvSpPr>
              <a:spLocks/>
            </p:cNvSpPr>
            <p:nvPr/>
          </p:nvSpPr>
          <p:spPr bwMode="auto">
            <a:xfrm>
              <a:off x="2746" y="1604"/>
              <a:ext cx="118" cy="72"/>
            </a:xfrm>
            <a:custGeom>
              <a:avLst/>
              <a:gdLst>
                <a:gd name="T0" fmla="*/ 21 w 21"/>
                <a:gd name="T1" fmla="*/ 7 h 13"/>
                <a:gd name="T2" fmla="*/ 6 w 21"/>
                <a:gd name="T3" fmla="*/ 0 h 13"/>
                <a:gd name="T4" fmla="*/ 1 w 21"/>
                <a:gd name="T5" fmla="*/ 5 h 13"/>
                <a:gd name="T6" fmla="*/ 6 w 21"/>
                <a:gd name="T7" fmla="*/ 12 h 13"/>
                <a:gd name="T8" fmla="*/ 21 w 21"/>
                <a:gd name="T9" fmla="*/ 9 h 13"/>
                <a:gd name="T10" fmla="*/ 21 w 21"/>
                <a:gd name="T11" fmla="*/ 7 h 13"/>
                <a:gd name="T12" fmla="*/ 21 w 21"/>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1" y="7"/>
                  </a:moveTo>
                  <a:cubicBezTo>
                    <a:pt x="15" y="5"/>
                    <a:pt x="10" y="0"/>
                    <a:pt x="6" y="0"/>
                  </a:cubicBezTo>
                  <a:cubicBezTo>
                    <a:pt x="4" y="1"/>
                    <a:pt x="0" y="2"/>
                    <a:pt x="1" y="5"/>
                  </a:cubicBezTo>
                  <a:cubicBezTo>
                    <a:pt x="1" y="7"/>
                    <a:pt x="3" y="11"/>
                    <a:pt x="6" y="12"/>
                  </a:cubicBezTo>
                  <a:cubicBezTo>
                    <a:pt x="11" y="13"/>
                    <a:pt x="17" y="12"/>
                    <a:pt x="21" y="9"/>
                  </a:cubicBezTo>
                  <a:cubicBezTo>
                    <a:pt x="21" y="8"/>
                    <a:pt x="21" y="7"/>
                    <a:pt x="21" y="7"/>
                  </a:cubicBezTo>
                  <a:cubicBezTo>
                    <a:pt x="21" y="7"/>
                    <a:pt x="21" y="7"/>
                    <a:pt x="21"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0" name="Freeform 112">
              <a:extLst>
                <a:ext uri="{FF2B5EF4-FFF2-40B4-BE49-F238E27FC236}">
                  <a16:creationId xmlns:a16="http://schemas.microsoft.com/office/drawing/2014/main" id="{F9CBF14E-3B0E-3D87-5DE8-909528E6CE98}"/>
                </a:ext>
              </a:extLst>
            </p:cNvPr>
            <p:cNvSpPr>
              <a:spLocks noEditPoints="1"/>
            </p:cNvSpPr>
            <p:nvPr/>
          </p:nvSpPr>
          <p:spPr bwMode="auto">
            <a:xfrm>
              <a:off x="2746" y="1598"/>
              <a:ext cx="129" cy="78"/>
            </a:xfrm>
            <a:custGeom>
              <a:avLst/>
              <a:gdLst>
                <a:gd name="T0" fmla="*/ 21 w 23"/>
                <a:gd name="T1" fmla="*/ 7 h 14"/>
                <a:gd name="T2" fmla="*/ 21 w 23"/>
                <a:gd name="T3" fmla="*/ 8 h 14"/>
                <a:gd name="T4" fmla="*/ 21 w 23"/>
                <a:gd name="T5" fmla="*/ 8 h 14"/>
                <a:gd name="T6" fmla="*/ 21 w 23"/>
                <a:gd name="T7" fmla="*/ 7 h 14"/>
                <a:gd name="T8" fmla="*/ 6 w 23"/>
                <a:gd name="T9" fmla="*/ 2 h 14"/>
                <a:gd name="T10" fmla="*/ 13 w 23"/>
                <a:gd name="T11" fmla="*/ 5 h 14"/>
                <a:gd name="T12" fmla="*/ 6 w 23"/>
                <a:gd name="T13" fmla="*/ 1 h 14"/>
                <a:gd name="T14" fmla="*/ 6 w 23"/>
                <a:gd name="T15" fmla="*/ 2 h 14"/>
                <a:gd name="T16" fmla="*/ 6 w 23"/>
                <a:gd name="T17" fmla="*/ 2 h 14"/>
                <a:gd name="T18" fmla="*/ 6 w 23"/>
                <a:gd name="T19" fmla="*/ 1 h 14"/>
                <a:gd name="T20" fmla="*/ 3 w 23"/>
                <a:gd name="T21" fmla="*/ 3 h 14"/>
                <a:gd name="T22" fmla="*/ 6 w 23"/>
                <a:gd name="T23" fmla="*/ 2 h 14"/>
                <a:gd name="T24" fmla="*/ 0 w 23"/>
                <a:gd name="T25" fmla="*/ 6 h 14"/>
                <a:gd name="T26" fmla="*/ 0 w 23"/>
                <a:gd name="T27" fmla="*/ 6 h 14"/>
                <a:gd name="T28" fmla="*/ 0 w 23"/>
                <a:gd name="T29" fmla="*/ 6 h 14"/>
                <a:gd name="T30" fmla="*/ 0 w 23"/>
                <a:gd name="T31" fmla="*/ 6 h 14"/>
                <a:gd name="T32" fmla="*/ 0 w 23"/>
                <a:gd name="T33" fmla="*/ 6 h 14"/>
                <a:gd name="T34" fmla="*/ 0 w 23"/>
                <a:gd name="T35" fmla="*/ 6 h 14"/>
                <a:gd name="T36" fmla="*/ 0 w 23"/>
                <a:gd name="T37" fmla="*/ 6 h 14"/>
                <a:gd name="T38" fmla="*/ 1 w 23"/>
                <a:gd name="T39" fmla="*/ 6 h 14"/>
                <a:gd name="T40" fmla="*/ 0 w 23"/>
                <a:gd name="T41" fmla="*/ 6 h 14"/>
                <a:gd name="T42" fmla="*/ 2 w 23"/>
                <a:gd name="T43" fmla="*/ 8 h 14"/>
                <a:gd name="T44" fmla="*/ 2 w 23"/>
                <a:gd name="T45" fmla="*/ 7 h 14"/>
                <a:gd name="T46" fmla="*/ 6 w 23"/>
                <a:gd name="T47" fmla="*/ 14 h 14"/>
                <a:gd name="T48" fmla="*/ 7 w 23"/>
                <a:gd name="T49" fmla="*/ 12 h 14"/>
                <a:gd name="T50" fmla="*/ 7 w 23"/>
                <a:gd name="T51" fmla="*/ 12 h 14"/>
                <a:gd name="T52" fmla="*/ 6 w 23"/>
                <a:gd name="T53" fmla="*/ 14 h 14"/>
                <a:gd name="T54" fmla="*/ 6 w 23"/>
                <a:gd name="T55" fmla="*/ 14 h 14"/>
                <a:gd name="T56" fmla="*/ 6 w 23"/>
                <a:gd name="T57" fmla="*/ 14 h 14"/>
                <a:gd name="T58" fmla="*/ 9 w 23"/>
                <a:gd name="T59" fmla="*/ 14 h 14"/>
                <a:gd name="T60" fmla="*/ 9 w 23"/>
                <a:gd name="T61" fmla="*/ 12 h 14"/>
                <a:gd name="T62" fmla="*/ 9 w 23"/>
                <a:gd name="T63" fmla="*/ 14 h 14"/>
                <a:gd name="T64" fmla="*/ 21 w 23"/>
                <a:gd name="T65" fmla="*/ 9 h 14"/>
                <a:gd name="T66" fmla="*/ 11 w 23"/>
                <a:gd name="T67" fmla="*/ 12 h 14"/>
                <a:gd name="T68" fmla="*/ 22 w 23"/>
                <a:gd name="T69" fmla="*/ 10 h 14"/>
                <a:gd name="T70" fmla="*/ 21 w 23"/>
                <a:gd name="T71" fmla="*/ 9 h 14"/>
                <a:gd name="T72" fmla="*/ 22 w 23"/>
                <a:gd name="T73" fmla="*/ 10 h 14"/>
                <a:gd name="T74" fmla="*/ 22 w 23"/>
                <a:gd name="T75" fmla="*/ 10 h 14"/>
                <a:gd name="T76" fmla="*/ 21 w 23"/>
                <a:gd name="T77" fmla="*/ 9 h 14"/>
                <a:gd name="T78" fmla="*/ 22 w 23"/>
                <a:gd name="T79" fmla="*/ 10 h 14"/>
                <a:gd name="T80" fmla="*/ 21 w 23"/>
                <a:gd name="T81" fmla="*/ 9 h 14"/>
                <a:gd name="T82" fmla="*/ 21 w 23"/>
                <a:gd name="T83" fmla="*/ 9 h 14"/>
                <a:gd name="T84" fmla="*/ 21 w 23"/>
                <a:gd name="T85" fmla="*/ 7 h 14"/>
                <a:gd name="T86" fmla="*/ 20 w 23"/>
                <a:gd name="T87" fmla="*/ 8 h 14"/>
                <a:gd name="T88" fmla="*/ 21 w 23"/>
                <a:gd name="T89" fmla="*/ 8 h 14"/>
                <a:gd name="T90" fmla="*/ 22 w 23"/>
                <a:gd name="T91" fmla="*/ 8 h 14"/>
                <a:gd name="T92" fmla="*/ 21 w 23"/>
                <a:gd name="T93" fmla="*/ 7 h 14"/>
                <a:gd name="T94" fmla="*/ 22 w 23"/>
                <a:gd name="T95" fmla="*/ 8 h 14"/>
                <a:gd name="T96" fmla="*/ 22 w 23"/>
                <a:gd name="T97" fmla="*/ 8 h 14"/>
                <a:gd name="T98" fmla="*/ 20 w 23"/>
                <a:gd name="T99" fmla="*/ 8 h 14"/>
                <a:gd name="T100" fmla="*/ 21 w 23"/>
                <a:gd name="T101" fmla="*/ 7 h 14"/>
                <a:gd name="T102" fmla="*/ 21 w 23"/>
                <a:gd name="T103" fmla="*/ 8 h 14"/>
                <a:gd name="T104" fmla="*/ 21 w 23"/>
                <a:gd name="T105" fmla="*/ 7 h 14"/>
                <a:gd name="T106" fmla="*/ 21 w 23"/>
                <a:gd name="T107" fmla="*/ 7 h 14"/>
                <a:gd name="T108" fmla="*/ 21 w 23"/>
                <a:gd name="T109" fmla="*/ 7 h 14"/>
                <a:gd name="T110" fmla="*/ 21 w 23"/>
                <a:gd name="T111" fmla="*/ 8 h 14"/>
                <a:gd name="T112" fmla="*/ 21 w 23"/>
                <a:gd name="T113" fmla="*/ 7 h 14"/>
                <a:gd name="T114" fmla="*/ 21 w 23"/>
                <a:gd name="T11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4">
                  <a:moveTo>
                    <a:pt x="21" y="8"/>
                  </a:moveTo>
                  <a:lnTo>
                    <a:pt x="21" y="8"/>
                  </a:lnTo>
                  <a:lnTo>
                    <a:pt x="21" y="7"/>
                  </a:lnTo>
                  <a:lnTo>
                    <a:pt x="21" y="7"/>
                  </a:lnTo>
                  <a:lnTo>
                    <a:pt x="21" y="8"/>
                  </a:lnTo>
                  <a:close/>
                  <a:moveTo>
                    <a:pt x="21" y="8"/>
                  </a:moveTo>
                  <a:lnTo>
                    <a:pt x="21" y="8"/>
                  </a:lnTo>
                  <a:lnTo>
                    <a:pt x="21" y="8"/>
                  </a:lnTo>
                  <a:close/>
                  <a:moveTo>
                    <a:pt x="21" y="8"/>
                  </a:moveTo>
                  <a:cubicBezTo>
                    <a:pt x="18" y="8"/>
                    <a:pt x="15" y="6"/>
                    <a:pt x="13" y="5"/>
                  </a:cubicBezTo>
                  <a:lnTo>
                    <a:pt x="14" y="4"/>
                  </a:lnTo>
                  <a:cubicBezTo>
                    <a:pt x="16" y="5"/>
                    <a:pt x="18" y="6"/>
                    <a:pt x="21" y="7"/>
                  </a:cubicBezTo>
                  <a:lnTo>
                    <a:pt x="21" y="8"/>
                  </a:lnTo>
                  <a:close/>
                  <a:moveTo>
                    <a:pt x="13" y="5"/>
                  </a:moveTo>
                  <a:cubicBezTo>
                    <a:pt x="10" y="3"/>
                    <a:pt x="8" y="2"/>
                    <a:pt x="6" y="2"/>
                  </a:cubicBezTo>
                  <a:lnTo>
                    <a:pt x="6" y="1"/>
                  </a:lnTo>
                  <a:cubicBezTo>
                    <a:pt x="9" y="0"/>
                    <a:pt x="11" y="2"/>
                    <a:pt x="14" y="4"/>
                  </a:cubicBezTo>
                  <a:lnTo>
                    <a:pt x="13" y="5"/>
                  </a:lnTo>
                  <a:close/>
                  <a:moveTo>
                    <a:pt x="6" y="2"/>
                  </a:moveTo>
                  <a:lnTo>
                    <a:pt x="6" y="2"/>
                  </a:lnTo>
                  <a:lnTo>
                    <a:pt x="6" y="1"/>
                  </a:lnTo>
                  <a:lnTo>
                    <a:pt x="6" y="2"/>
                  </a:lnTo>
                  <a:close/>
                  <a:moveTo>
                    <a:pt x="6" y="2"/>
                  </a:moveTo>
                  <a:lnTo>
                    <a:pt x="6" y="2"/>
                  </a:lnTo>
                  <a:lnTo>
                    <a:pt x="6" y="1"/>
                  </a:lnTo>
                  <a:cubicBezTo>
                    <a:pt x="6" y="1"/>
                    <a:pt x="6" y="1"/>
                    <a:pt x="6" y="1"/>
                  </a:cubicBezTo>
                  <a:lnTo>
                    <a:pt x="6" y="2"/>
                  </a:lnTo>
                  <a:close/>
                  <a:moveTo>
                    <a:pt x="6" y="2"/>
                  </a:moveTo>
                  <a:lnTo>
                    <a:pt x="6" y="2"/>
                  </a:lnTo>
                  <a:lnTo>
                    <a:pt x="6" y="1"/>
                  </a:lnTo>
                  <a:lnTo>
                    <a:pt x="6" y="2"/>
                  </a:lnTo>
                  <a:close/>
                  <a:moveTo>
                    <a:pt x="6" y="2"/>
                  </a:moveTo>
                  <a:cubicBezTo>
                    <a:pt x="5" y="2"/>
                    <a:pt x="4" y="3"/>
                    <a:pt x="3" y="3"/>
                  </a:cubicBezTo>
                  <a:lnTo>
                    <a:pt x="2" y="2"/>
                  </a:lnTo>
                  <a:cubicBezTo>
                    <a:pt x="3" y="1"/>
                    <a:pt x="5" y="1"/>
                    <a:pt x="6" y="1"/>
                  </a:cubicBezTo>
                  <a:lnTo>
                    <a:pt x="6" y="2"/>
                  </a:lnTo>
                  <a:close/>
                  <a:moveTo>
                    <a:pt x="3" y="3"/>
                  </a:moveTo>
                  <a:cubicBezTo>
                    <a:pt x="2" y="4"/>
                    <a:pt x="1" y="5"/>
                    <a:pt x="1" y="5"/>
                  </a:cubicBezTo>
                  <a:lnTo>
                    <a:pt x="0" y="6"/>
                  </a:lnTo>
                  <a:cubicBezTo>
                    <a:pt x="0" y="4"/>
                    <a:pt x="1" y="3"/>
                    <a:pt x="2" y="2"/>
                  </a:cubicBezTo>
                  <a:lnTo>
                    <a:pt x="3" y="3"/>
                  </a:lnTo>
                  <a:close/>
                  <a:moveTo>
                    <a:pt x="0" y="6"/>
                  </a:moveTo>
                  <a:lnTo>
                    <a:pt x="0" y="6"/>
                  </a:lnTo>
                  <a:lnTo>
                    <a:pt x="1" y="6"/>
                  </a:lnTo>
                  <a:lnTo>
                    <a:pt x="0" y="6"/>
                  </a:lnTo>
                  <a:close/>
                  <a:moveTo>
                    <a:pt x="1" y="5"/>
                  </a:moveTo>
                  <a:lnTo>
                    <a:pt x="1" y="6"/>
                  </a:lnTo>
                  <a:lnTo>
                    <a:pt x="0" y="6"/>
                  </a:lnTo>
                  <a:lnTo>
                    <a:pt x="0" y="6"/>
                  </a:lnTo>
                  <a:lnTo>
                    <a:pt x="1" y="5"/>
                  </a:lnTo>
                  <a:close/>
                  <a:moveTo>
                    <a:pt x="0" y="6"/>
                  </a:moveTo>
                  <a:lnTo>
                    <a:pt x="0" y="6"/>
                  </a:lnTo>
                  <a:lnTo>
                    <a:pt x="1" y="6"/>
                  </a:lnTo>
                  <a:lnTo>
                    <a:pt x="0" y="6"/>
                  </a:lnTo>
                  <a:close/>
                  <a:moveTo>
                    <a:pt x="1" y="6"/>
                  </a:moveTo>
                  <a:lnTo>
                    <a:pt x="1" y="6"/>
                  </a:lnTo>
                  <a:lnTo>
                    <a:pt x="0" y="6"/>
                  </a:lnTo>
                  <a:lnTo>
                    <a:pt x="0" y="6"/>
                  </a:lnTo>
                  <a:lnTo>
                    <a:pt x="1" y="6"/>
                  </a:lnTo>
                  <a:close/>
                  <a:moveTo>
                    <a:pt x="1" y="6"/>
                  </a:moveTo>
                  <a:cubicBezTo>
                    <a:pt x="1" y="6"/>
                    <a:pt x="1" y="6"/>
                    <a:pt x="2" y="7"/>
                  </a:cubicBezTo>
                  <a:lnTo>
                    <a:pt x="0" y="7"/>
                  </a:lnTo>
                  <a:cubicBezTo>
                    <a:pt x="0" y="7"/>
                    <a:pt x="0" y="6"/>
                    <a:pt x="0" y="6"/>
                  </a:cubicBezTo>
                  <a:lnTo>
                    <a:pt x="1" y="6"/>
                  </a:lnTo>
                  <a:close/>
                  <a:moveTo>
                    <a:pt x="2" y="7"/>
                  </a:moveTo>
                  <a:cubicBezTo>
                    <a:pt x="2" y="7"/>
                    <a:pt x="2" y="8"/>
                    <a:pt x="2" y="8"/>
                  </a:cubicBezTo>
                  <a:lnTo>
                    <a:pt x="1" y="8"/>
                  </a:lnTo>
                  <a:cubicBezTo>
                    <a:pt x="1" y="8"/>
                    <a:pt x="0" y="8"/>
                    <a:pt x="0" y="7"/>
                  </a:cubicBezTo>
                  <a:lnTo>
                    <a:pt x="2" y="7"/>
                  </a:lnTo>
                  <a:close/>
                  <a:moveTo>
                    <a:pt x="2" y="8"/>
                  </a:moveTo>
                  <a:cubicBezTo>
                    <a:pt x="3" y="10"/>
                    <a:pt x="4" y="12"/>
                    <a:pt x="7" y="12"/>
                  </a:cubicBezTo>
                  <a:lnTo>
                    <a:pt x="6" y="14"/>
                  </a:lnTo>
                  <a:cubicBezTo>
                    <a:pt x="4" y="13"/>
                    <a:pt x="2" y="11"/>
                    <a:pt x="1" y="8"/>
                  </a:cubicBezTo>
                  <a:lnTo>
                    <a:pt x="2" y="8"/>
                  </a:lnTo>
                  <a:close/>
                  <a:moveTo>
                    <a:pt x="7" y="12"/>
                  </a:moveTo>
                  <a:lnTo>
                    <a:pt x="7" y="12"/>
                  </a:lnTo>
                  <a:lnTo>
                    <a:pt x="6" y="13"/>
                  </a:lnTo>
                  <a:lnTo>
                    <a:pt x="7" y="12"/>
                  </a:lnTo>
                  <a:close/>
                  <a:moveTo>
                    <a:pt x="7" y="12"/>
                  </a:moveTo>
                  <a:lnTo>
                    <a:pt x="7" y="12"/>
                  </a:lnTo>
                  <a:lnTo>
                    <a:pt x="6" y="14"/>
                  </a:lnTo>
                  <a:lnTo>
                    <a:pt x="6" y="14"/>
                  </a:lnTo>
                  <a:lnTo>
                    <a:pt x="7" y="12"/>
                  </a:lnTo>
                  <a:close/>
                  <a:moveTo>
                    <a:pt x="6" y="14"/>
                  </a:moveTo>
                  <a:lnTo>
                    <a:pt x="6" y="14"/>
                  </a:lnTo>
                  <a:lnTo>
                    <a:pt x="6" y="13"/>
                  </a:lnTo>
                  <a:lnTo>
                    <a:pt x="6" y="14"/>
                  </a:lnTo>
                  <a:close/>
                  <a:moveTo>
                    <a:pt x="7" y="12"/>
                  </a:moveTo>
                  <a:cubicBezTo>
                    <a:pt x="7" y="12"/>
                    <a:pt x="8" y="12"/>
                    <a:pt x="9" y="12"/>
                  </a:cubicBezTo>
                  <a:lnTo>
                    <a:pt x="9" y="14"/>
                  </a:lnTo>
                  <a:cubicBezTo>
                    <a:pt x="8" y="14"/>
                    <a:pt x="7" y="14"/>
                    <a:pt x="6" y="14"/>
                  </a:cubicBezTo>
                  <a:lnTo>
                    <a:pt x="7" y="12"/>
                  </a:lnTo>
                  <a:close/>
                  <a:moveTo>
                    <a:pt x="9" y="12"/>
                  </a:moveTo>
                  <a:cubicBezTo>
                    <a:pt x="9" y="13"/>
                    <a:pt x="10" y="13"/>
                    <a:pt x="11" y="12"/>
                  </a:cubicBezTo>
                  <a:lnTo>
                    <a:pt x="11" y="14"/>
                  </a:lnTo>
                  <a:cubicBezTo>
                    <a:pt x="10" y="14"/>
                    <a:pt x="9" y="14"/>
                    <a:pt x="9" y="14"/>
                  </a:cubicBezTo>
                  <a:lnTo>
                    <a:pt x="9" y="12"/>
                  </a:lnTo>
                  <a:close/>
                  <a:moveTo>
                    <a:pt x="11" y="12"/>
                  </a:moveTo>
                  <a:cubicBezTo>
                    <a:pt x="14" y="12"/>
                    <a:pt x="18" y="11"/>
                    <a:pt x="21" y="9"/>
                  </a:cubicBezTo>
                  <a:lnTo>
                    <a:pt x="22" y="10"/>
                  </a:lnTo>
                  <a:cubicBezTo>
                    <a:pt x="19" y="12"/>
                    <a:pt x="15" y="14"/>
                    <a:pt x="11" y="14"/>
                  </a:cubicBezTo>
                  <a:lnTo>
                    <a:pt x="11" y="12"/>
                  </a:lnTo>
                  <a:close/>
                  <a:moveTo>
                    <a:pt x="22" y="10"/>
                  </a:moveTo>
                  <a:lnTo>
                    <a:pt x="22" y="10"/>
                  </a:lnTo>
                  <a:lnTo>
                    <a:pt x="22" y="10"/>
                  </a:lnTo>
                  <a:lnTo>
                    <a:pt x="21" y="10"/>
                  </a:lnTo>
                  <a:lnTo>
                    <a:pt x="22" y="10"/>
                  </a:lnTo>
                  <a:close/>
                  <a:moveTo>
                    <a:pt x="21" y="9"/>
                  </a:moveTo>
                  <a:lnTo>
                    <a:pt x="21" y="9"/>
                  </a:lnTo>
                  <a:lnTo>
                    <a:pt x="22" y="10"/>
                  </a:lnTo>
                  <a:lnTo>
                    <a:pt x="22" y="10"/>
                  </a:lnTo>
                  <a:lnTo>
                    <a:pt x="21" y="9"/>
                  </a:lnTo>
                  <a:close/>
                  <a:moveTo>
                    <a:pt x="22" y="10"/>
                  </a:moveTo>
                  <a:lnTo>
                    <a:pt x="22" y="10"/>
                  </a:lnTo>
                  <a:lnTo>
                    <a:pt x="21" y="9"/>
                  </a:lnTo>
                  <a:lnTo>
                    <a:pt x="22" y="10"/>
                  </a:lnTo>
                  <a:close/>
                  <a:moveTo>
                    <a:pt x="21" y="9"/>
                  </a:moveTo>
                  <a:lnTo>
                    <a:pt x="21" y="9"/>
                  </a:lnTo>
                  <a:lnTo>
                    <a:pt x="22" y="9"/>
                  </a:lnTo>
                  <a:cubicBezTo>
                    <a:pt x="22" y="10"/>
                    <a:pt x="22" y="10"/>
                    <a:pt x="22" y="10"/>
                  </a:cubicBezTo>
                  <a:lnTo>
                    <a:pt x="21" y="9"/>
                  </a:lnTo>
                  <a:close/>
                  <a:moveTo>
                    <a:pt x="21" y="9"/>
                  </a:moveTo>
                  <a:cubicBezTo>
                    <a:pt x="21" y="9"/>
                    <a:pt x="21" y="9"/>
                    <a:pt x="21" y="9"/>
                  </a:cubicBezTo>
                  <a:lnTo>
                    <a:pt x="22" y="9"/>
                  </a:lnTo>
                  <a:cubicBezTo>
                    <a:pt x="22" y="9"/>
                    <a:pt x="22" y="9"/>
                    <a:pt x="22" y="9"/>
                  </a:cubicBezTo>
                  <a:lnTo>
                    <a:pt x="21" y="9"/>
                  </a:lnTo>
                  <a:close/>
                  <a:moveTo>
                    <a:pt x="21" y="9"/>
                  </a:moveTo>
                  <a:cubicBezTo>
                    <a:pt x="21" y="9"/>
                    <a:pt x="21" y="8"/>
                    <a:pt x="20" y="8"/>
                  </a:cubicBezTo>
                  <a:lnTo>
                    <a:pt x="21" y="7"/>
                  </a:lnTo>
                  <a:cubicBezTo>
                    <a:pt x="22" y="8"/>
                    <a:pt x="22" y="9"/>
                    <a:pt x="22" y="9"/>
                  </a:cubicBezTo>
                  <a:lnTo>
                    <a:pt x="21" y="9"/>
                  </a:lnTo>
                  <a:close/>
                  <a:moveTo>
                    <a:pt x="20" y="8"/>
                  </a:moveTo>
                  <a:lnTo>
                    <a:pt x="19" y="7"/>
                  </a:lnTo>
                  <a:lnTo>
                    <a:pt x="21" y="7"/>
                  </a:lnTo>
                  <a:lnTo>
                    <a:pt x="21" y="8"/>
                  </a:lnTo>
                  <a:lnTo>
                    <a:pt x="20" y="8"/>
                  </a:lnTo>
                  <a:close/>
                  <a:moveTo>
                    <a:pt x="21" y="7"/>
                  </a:moveTo>
                  <a:cubicBezTo>
                    <a:pt x="21" y="7"/>
                    <a:pt x="21" y="7"/>
                    <a:pt x="22" y="8"/>
                  </a:cubicBezTo>
                  <a:lnTo>
                    <a:pt x="20" y="8"/>
                  </a:lnTo>
                  <a:cubicBezTo>
                    <a:pt x="20" y="8"/>
                    <a:pt x="21" y="8"/>
                    <a:pt x="21" y="8"/>
                  </a:cubicBezTo>
                  <a:lnTo>
                    <a:pt x="21" y="7"/>
                  </a:lnTo>
                  <a:close/>
                  <a:moveTo>
                    <a:pt x="22" y="8"/>
                  </a:moveTo>
                  <a:lnTo>
                    <a:pt x="22" y="8"/>
                  </a:lnTo>
                  <a:lnTo>
                    <a:pt x="22" y="8"/>
                  </a:lnTo>
                  <a:lnTo>
                    <a:pt x="21" y="8"/>
                  </a:lnTo>
                  <a:lnTo>
                    <a:pt x="22" y="8"/>
                  </a:lnTo>
                  <a:close/>
                  <a:moveTo>
                    <a:pt x="22" y="8"/>
                  </a:moveTo>
                  <a:cubicBezTo>
                    <a:pt x="22" y="8"/>
                    <a:pt x="21" y="8"/>
                    <a:pt x="21" y="8"/>
                  </a:cubicBezTo>
                  <a:lnTo>
                    <a:pt x="21" y="7"/>
                  </a:lnTo>
                  <a:cubicBezTo>
                    <a:pt x="21" y="7"/>
                    <a:pt x="20" y="8"/>
                    <a:pt x="20" y="8"/>
                  </a:cubicBezTo>
                  <a:lnTo>
                    <a:pt x="22" y="8"/>
                  </a:lnTo>
                  <a:close/>
                  <a:moveTo>
                    <a:pt x="21" y="7"/>
                  </a:moveTo>
                  <a:lnTo>
                    <a:pt x="21" y="7"/>
                  </a:lnTo>
                  <a:lnTo>
                    <a:pt x="21" y="8"/>
                  </a:lnTo>
                  <a:lnTo>
                    <a:pt x="21" y="7"/>
                  </a:lnTo>
                  <a:close/>
                  <a:moveTo>
                    <a:pt x="21" y="8"/>
                  </a:moveTo>
                  <a:cubicBezTo>
                    <a:pt x="21" y="9"/>
                    <a:pt x="21" y="8"/>
                    <a:pt x="20" y="8"/>
                  </a:cubicBezTo>
                  <a:lnTo>
                    <a:pt x="21" y="7"/>
                  </a:lnTo>
                  <a:cubicBezTo>
                    <a:pt x="21" y="7"/>
                    <a:pt x="21" y="7"/>
                    <a:pt x="21" y="7"/>
                  </a:cubicBezTo>
                  <a:lnTo>
                    <a:pt x="21" y="8"/>
                  </a:lnTo>
                  <a:close/>
                  <a:moveTo>
                    <a:pt x="21" y="7"/>
                  </a:moveTo>
                  <a:lnTo>
                    <a:pt x="21" y="7"/>
                  </a:lnTo>
                  <a:lnTo>
                    <a:pt x="21" y="7"/>
                  </a:lnTo>
                  <a:lnTo>
                    <a:pt x="21" y="8"/>
                  </a:lnTo>
                  <a:lnTo>
                    <a:pt x="21" y="7"/>
                  </a:lnTo>
                  <a:close/>
                  <a:moveTo>
                    <a:pt x="20" y="8"/>
                  </a:moveTo>
                  <a:cubicBezTo>
                    <a:pt x="20" y="8"/>
                    <a:pt x="20" y="7"/>
                    <a:pt x="21" y="7"/>
                  </a:cubicBezTo>
                  <a:lnTo>
                    <a:pt x="21" y="8"/>
                  </a:lnTo>
                  <a:cubicBezTo>
                    <a:pt x="20" y="9"/>
                    <a:pt x="20" y="7"/>
                    <a:pt x="21" y="7"/>
                  </a:cubicBezTo>
                  <a:lnTo>
                    <a:pt x="20" y="8"/>
                  </a:lnTo>
                  <a:close/>
                  <a:moveTo>
                    <a:pt x="21" y="7"/>
                  </a:moveTo>
                  <a:lnTo>
                    <a:pt x="23" y="8"/>
                  </a:lnTo>
                  <a:lnTo>
                    <a:pt x="21" y="8"/>
                  </a:lnTo>
                  <a:lnTo>
                    <a:pt x="21" y="8"/>
                  </a:lnTo>
                  <a:lnTo>
                    <a:pt x="21"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1" name="Freeform 113">
              <a:extLst>
                <a:ext uri="{FF2B5EF4-FFF2-40B4-BE49-F238E27FC236}">
                  <a16:creationId xmlns:a16="http://schemas.microsoft.com/office/drawing/2014/main" id="{0484453F-2473-75FA-F144-34D94D97F7F1}"/>
                </a:ext>
              </a:extLst>
            </p:cNvPr>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2" name="Freeform 114">
              <a:extLst>
                <a:ext uri="{FF2B5EF4-FFF2-40B4-BE49-F238E27FC236}">
                  <a16:creationId xmlns:a16="http://schemas.microsoft.com/office/drawing/2014/main" id="{1EA0CB69-72B6-7D4B-D3EE-6DEFDE4AAECF}"/>
                </a:ext>
              </a:extLst>
            </p:cNvPr>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83" name="Freeform 115">
              <a:extLst>
                <a:ext uri="{FF2B5EF4-FFF2-40B4-BE49-F238E27FC236}">
                  <a16:creationId xmlns:a16="http://schemas.microsoft.com/office/drawing/2014/main" id="{554D7853-CDAB-0E47-1151-D7B4E248F9E1}"/>
                </a:ext>
              </a:extLst>
            </p:cNvPr>
            <p:cNvSpPr>
              <a:spLocks noEditPoints="1"/>
            </p:cNvSpPr>
            <p:nvPr/>
          </p:nvSpPr>
          <p:spPr bwMode="auto">
            <a:xfrm>
              <a:off x="2780" y="1531"/>
              <a:ext cx="134" cy="95"/>
            </a:xfrm>
            <a:custGeom>
              <a:avLst/>
              <a:gdLst>
                <a:gd name="T0" fmla="*/ 17 w 24"/>
                <a:gd name="T1" fmla="*/ 3 h 17"/>
                <a:gd name="T2" fmla="*/ 17 w 24"/>
                <a:gd name="T3" fmla="*/ 4 h 17"/>
                <a:gd name="T4" fmla="*/ 17 w 24"/>
                <a:gd name="T5" fmla="*/ 3 h 17"/>
                <a:gd name="T6" fmla="*/ 9 w 24"/>
                <a:gd name="T7" fmla="*/ 2 h 17"/>
                <a:gd name="T8" fmla="*/ 14 w 24"/>
                <a:gd name="T9" fmla="*/ 3 h 17"/>
                <a:gd name="T10" fmla="*/ 7 w 24"/>
                <a:gd name="T11" fmla="*/ 0 h 17"/>
                <a:gd name="T12" fmla="*/ 7 w 24"/>
                <a:gd name="T13" fmla="*/ 2 h 17"/>
                <a:gd name="T14" fmla="*/ 7 w 24"/>
                <a:gd name="T15" fmla="*/ 2 h 17"/>
                <a:gd name="T16" fmla="*/ 7 w 24"/>
                <a:gd name="T17" fmla="*/ 0 h 17"/>
                <a:gd name="T18" fmla="*/ 7 w 24"/>
                <a:gd name="T19" fmla="*/ 0 h 17"/>
                <a:gd name="T20" fmla="*/ 7 w 24"/>
                <a:gd name="T21" fmla="*/ 0 h 17"/>
                <a:gd name="T22" fmla="*/ 6 w 24"/>
                <a:gd name="T23" fmla="*/ 0 h 17"/>
                <a:gd name="T24" fmla="*/ 6 w 24"/>
                <a:gd name="T25" fmla="*/ 2 h 17"/>
                <a:gd name="T26" fmla="*/ 6 w 24"/>
                <a:gd name="T27" fmla="*/ 0 h 17"/>
                <a:gd name="T28" fmla="*/ 2 w 24"/>
                <a:gd name="T29" fmla="*/ 4 h 17"/>
                <a:gd name="T30" fmla="*/ 6 w 24"/>
                <a:gd name="T31" fmla="*/ 2 h 17"/>
                <a:gd name="T32" fmla="*/ 2 w 24"/>
                <a:gd name="T33" fmla="*/ 3 h 17"/>
                <a:gd name="T34" fmla="*/ 3 w 24"/>
                <a:gd name="T35" fmla="*/ 6 h 17"/>
                <a:gd name="T36" fmla="*/ 2 w 24"/>
                <a:gd name="T37" fmla="*/ 4 h 17"/>
                <a:gd name="T38" fmla="*/ 3 w 24"/>
                <a:gd name="T39" fmla="*/ 9 h 17"/>
                <a:gd name="T40" fmla="*/ 4 w 24"/>
                <a:gd name="T41" fmla="*/ 9 h 17"/>
                <a:gd name="T42" fmla="*/ 4 w 24"/>
                <a:gd name="T43" fmla="*/ 9 h 17"/>
                <a:gd name="T44" fmla="*/ 3 w 24"/>
                <a:gd name="T45" fmla="*/ 9 h 17"/>
                <a:gd name="T46" fmla="*/ 4 w 24"/>
                <a:gd name="T47" fmla="*/ 10 h 17"/>
                <a:gd name="T48" fmla="*/ 4 w 24"/>
                <a:gd name="T49" fmla="*/ 10 h 17"/>
                <a:gd name="T50" fmla="*/ 3 w 24"/>
                <a:gd name="T51" fmla="*/ 10 h 17"/>
                <a:gd name="T52" fmla="*/ 3 w 24"/>
                <a:gd name="T53" fmla="*/ 12 h 17"/>
                <a:gd name="T54" fmla="*/ 4 w 24"/>
                <a:gd name="T55" fmla="*/ 11 h 17"/>
                <a:gd name="T56" fmla="*/ 3 w 24"/>
                <a:gd name="T57" fmla="*/ 12 h 17"/>
                <a:gd name="T58" fmla="*/ 4 w 24"/>
                <a:gd name="T59" fmla="*/ 11 h 17"/>
                <a:gd name="T60" fmla="*/ 4 w 24"/>
                <a:gd name="T61" fmla="*/ 11 h 17"/>
                <a:gd name="T62" fmla="*/ 3 w 24"/>
                <a:gd name="T63" fmla="*/ 12 h 17"/>
                <a:gd name="T64" fmla="*/ 4 w 24"/>
                <a:gd name="T65" fmla="*/ 13 h 17"/>
                <a:gd name="T66" fmla="*/ 5 w 24"/>
                <a:gd name="T67" fmla="*/ 12 h 17"/>
                <a:gd name="T68" fmla="*/ 4 w 24"/>
                <a:gd name="T69" fmla="*/ 13 h 17"/>
                <a:gd name="T70" fmla="*/ 17 w 24"/>
                <a:gd name="T71" fmla="*/ 15 h 17"/>
                <a:gd name="T72" fmla="*/ 6 w 24"/>
                <a:gd name="T73" fmla="*/ 13 h 17"/>
                <a:gd name="T74" fmla="*/ 17 w 24"/>
                <a:gd name="T75" fmla="*/ 16 h 17"/>
                <a:gd name="T76" fmla="*/ 20 w 24"/>
                <a:gd name="T77" fmla="*/ 15 h 17"/>
                <a:gd name="T78" fmla="*/ 17 w 24"/>
                <a:gd name="T79" fmla="*/ 15 h 17"/>
                <a:gd name="T80" fmla="*/ 23 w 24"/>
                <a:gd name="T81" fmla="*/ 13 h 17"/>
                <a:gd name="T82" fmla="*/ 22 w 24"/>
                <a:gd name="T83" fmla="*/ 13 h 17"/>
                <a:gd name="T84" fmla="*/ 23 w 24"/>
                <a:gd name="T85" fmla="*/ 13 h 17"/>
                <a:gd name="T86" fmla="*/ 22 w 24"/>
                <a:gd name="T87" fmla="*/ 6 h 17"/>
                <a:gd name="T88" fmla="*/ 23 w 24"/>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17">
                  <a:moveTo>
                    <a:pt x="22" y="6"/>
                  </a:moveTo>
                  <a:cubicBezTo>
                    <a:pt x="20" y="6"/>
                    <a:pt x="18" y="5"/>
                    <a:pt x="17" y="4"/>
                  </a:cubicBezTo>
                  <a:lnTo>
                    <a:pt x="17" y="3"/>
                  </a:lnTo>
                  <a:cubicBezTo>
                    <a:pt x="19" y="4"/>
                    <a:pt x="20" y="4"/>
                    <a:pt x="22" y="4"/>
                  </a:cubicBezTo>
                  <a:lnTo>
                    <a:pt x="22" y="6"/>
                  </a:lnTo>
                  <a:close/>
                  <a:moveTo>
                    <a:pt x="17" y="4"/>
                  </a:moveTo>
                  <a:cubicBezTo>
                    <a:pt x="16" y="4"/>
                    <a:pt x="15" y="3"/>
                    <a:pt x="14" y="3"/>
                  </a:cubicBezTo>
                  <a:lnTo>
                    <a:pt x="15" y="2"/>
                  </a:lnTo>
                  <a:cubicBezTo>
                    <a:pt x="16" y="2"/>
                    <a:pt x="16" y="2"/>
                    <a:pt x="17" y="3"/>
                  </a:cubicBezTo>
                  <a:lnTo>
                    <a:pt x="17" y="4"/>
                  </a:lnTo>
                  <a:close/>
                  <a:moveTo>
                    <a:pt x="14" y="3"/>
                  </a:moveTo>
                  <a:cubicBezTo>
                    <a:pt x="13" y="2"/>
                    <a:pt x="11" y="2"/>
                    <a:pt x="9" y="2"/>
                  </a:cubicBezTo>
                  <a:lnTo>
                    <a:pt x="9" y="1"/>
                  </a:lnTo>
                  <a:cubicBezTo>
                    <a:pt x="11" y="1"/>
                    <a:pt x="13" y="1"/>
                    <a:pt x="15" y="2"/>
                  </a:cubicBezTo>
                  <a:lnTo>
                    <a:pt x="14" y="3"/>
                  </a:lnTo>
                  <a:close/>
                  <a:moveTo>
                    <a:pt x="9" y="2"/>
                  </a:moveTo>
                  <a:cubicBezTo>
                    <a:pt x="8" y="2"/>
                    <a:pt x="8" y="2"/>
                    <a:pt x="7" y="2"/>
                  </a:cubicBezTo>
                  <a:lnTo>
                    <a:pt x="7" y="0"/>
                  </a:lnTo>
                  <a:cubicBezTo>
                    <a:pt x="8" y="0"/>
                    <a:pt x="8" y="1"/>
                    <a:pt x="9" y="1"/>
                  </a:cubicBezTo>
                  <a:lnTo>
                    <a:pt x="9" y="2"/>
                  </a:lnTo>
                  <a:close/>
                  <a:moveTo>
                    <a:pt x="7" y="2"/>
                  </a:moveTo>
                  <a:lnTo>
                    <a:pt x="7" y="2"/>
                  </a:lnTo>
                  <a:lnTo>
                    <a:pt x="7" y="1"/>
                  </a:lnTo>
                  <a:lnTo>
                    <a:pt x="7" y="2"/>
                  </a:lnTo>
                  <a:close/>
                  <a:moveTo>
                    <a:pt x="7" y="2"/>
                  </a:moveTo>
                  <a:lnTo>
                    <a:pt x="7" y="2"/>
                  </a:lnTo>
                  <a:lnTo>
                    <a:pt x="7" y="0"/>
                  </a:lnTo>
                  <a:lnTo>
                    <a:pt x="7" y="0"/>
                  </a:lnTo>
                  <a:lnTo>
                    <a:pt x="7" y="2"/>
                  </a:lnTo>
                  <a:close/>
                  <a:moveTo>
                    <a:pt x="7" y="0"/>
                  </a:moveTo>
                  <a:lnTo>
                    <a:pt x="7" y="0"/>
                  </a:lnTo>
                  <a:lnTo>
                    <a:pt x="7" y="1"/>
                  </a:lnTo>
                  <a:lnTo>
                    <a:pt x="7" y="0"/>
                  </a:lnTo>
                  <a:close/>
                  <a:moveTo>
                    <a:pt x="7" y="2"/>
                  </a:moveTo>
                  <a:cubicBezTo>
                    <a:pt x="7" y="2"/>
                    <a:pt x="7" y="2"/>
                    <a:pt x="6" y="2"/>
                  </a:cubicBezTo>
                  <a:lnTo>
                    <a:pt x="6" y="0"/>
                  </a:lnTo>
                  <a:cubicBezTo>
                    <a:pt x="7" y="0"/>
                    <a:pt x="7" y="0"/>
                    <a:pt x="7" y="0"/>
                  </a:cubicBezTo>
                  <a:lnTo>
                    <a:pt x="7" y="2"/>
                  </a:lnTo>
                  <a:close/>
                  <a:moveTo>
                    <a:pt x="6" y="2"/>
                  </a:moveTo>
                  <a:cubicBezTo>
                    <a:pt x="6" y="2"/>
                    <a:pt x="6" y="2"/>
                    <a:pt x="6" y="2"/>
                  </a:cubicBezTo>
                  <a:lnTo>
                    <a:pt x="5" y="0"/>
                  </a:lnTo>
                  <a:cubicBezTo>
                    <a:pt x="6" y="0"/>
                    <a:pt x="6" y="0"/>
                    <a:pt x="6" y="0"/>
                  </a:cubicBezTo>
                  <a:lnTo>
                    <a:pt x="6" y="2"/>
                  </a:lnTo>
                  <a:close/>
                  <a:moveTo>
                    <a:pt x="6" y="2"/>
                  </a:moveTo>
                  <a:cubicBezTo>
                    <a:pt x="4" y="2"/>
                    <a:pt x="3" y="3"/>
                    <a:pt x="2" y="4"/>
                  </a:cubicBezTo>
                  <a:lnTo>
                    <a:pt x="1" y="3"/>
                  </a:lnTo>
                  <a:cubicBezTo>
                    <a:pt x="2" y="2"/>
                    <a:pt x="4" y="1"/>
                    <a:pt x="5" y="0"/>
                  </a:cubicBezTo>
                  <a:lnTo>
                    <a:pt x="6" y="2"/>
                  </a:lnTo>
                  <a:close/>
                  <a:moveTo>
                    <a:pt x="1" y="3"/>
                  </a:moveTo>
                  <a:lnTo>
                    <a:pt x="1" y="3"/>
                  </a:lnTo>
                  <a:lnTo>
                    <a:pt x="2" y="3"/>
                  </a:lnTo>
                  <a:lnTo>
                    <a:pt x="1" y="3"/>
                  </a:lnTo>
                  <a:close/>
                  <a:moveTo>
                    <a:pt x="2" y="4"/>
                  </a:moveTo>
                  <a:cubicBezTo>
                    <a:pt x="2" y="4"/>
                    <a:pt x="3" y="5"/>
                    <a:pt x="3" y="6"/>
                  </a:cubicBezTo>
                  <a:lnTo>
                    <a:pt x="2" y="7"/>
                  </a:lnTo>
                  <a:cubicBezTo>
                    <a:pt x="1" y="5"/>
                    <a:pt x="0" y="4"/>
                    <a:pt x="1" y="3"/>
                  </a:cubicBezTo>
                  <a:lnTo>
                    <a:pt x="2" y="4"/>
                  </a:lnTo>
                  <a:close/>
                  <a:moveTo>
                    <a:pt x="3" y="6"/>
                  </a:moveTo>
                  <a:cubicBezTo>
                    <a:pt x="4" y="7"/>
                    <a:pt x="5" y="8"/>
                    <a:pt x="4" y="9"/>
                  </a:cubicBezTo>
                  <a:lnTo>
                    <a:pt x="3" y="9"/>
                  </a:lnTo>
                  <a:cubicBezTo>
                    <a:pt x="3" y="8"/>
                    <a:pt x="3" y="7"/>
                    <a:pt x="2" y="7"/>
                  </a:cubicBezTo>
                  <a:lnTo>
                    <a:pt x="3" y="6"/>
                  </a:lnTo>
                  <a:close/>
                  <a:moveTo>
                    <a:pt x="4" y="9"/>
                  </a:moveTo>
                  <a:lnTo>
                    <a:pt x="4" y="9"/>
                  </a:lnTo>
                  <a:lnTo>
                    <a:pt x="4" y="9"/>
                  </a:lnTo>
                  <a:close/>
                  <a:moveTo>
                    <a:pt x="4" y="9"/>
                  </a:moveTo>
                  <a:lnTo>
                    <a:pt x="4" y="10"/>
                  </a:lnTo>
                  <a:lnTo>
                    <a:pt x="3" y="9"/>
                  </a:lnTo>
                  <a:lnTo>
                    <a:pt x="3" y="9"/>
                  </a:lnTo>
                  <a:lnTo>
                    <a:pt x="4" y="9"/>
                  </a:lnTo>
                  <a:close/>
                  <a:moveTo>
                    <a:pt x="4" y="10"/>
                  </a:moveTo>
                  <a:cubicBezTo>
                    <a:pt x="4" y="10"/>
                    <a:pt x="4" y="10"/>
                    <a:pt x="4" y="10"/>
                  </a:cubicBezTo>
                  <a:lnTo>
                    <a:pt x="3" y="10"/>
                  </a:lnTo>
                  <a:cubicBezTo>
                    <a:pt x="3" y="10"/>
                    <a:pt x="3" y="9"/>
                    <a:pt x="3" y="9"/>
                  </a:cubicBezTo>
                  <a:lnTo>
                    <a:pt x="4" y="10"/>
                  </a:lnTo>
                  <a:close/>
                  <a:moveTo>
                    <a:pt x="3" y="10"/>
                  </a:moveTo>
                  <a:lnTo>
                    <a:pt x="3" y="10"/>
                  </a:lnTo>
                  <a:lnTo>
                    <a:pt x="3" y="10"/>
                  </a:lnTo>
                  <a:close/>
                  <a:moveTo>
                    <a:pt x="4" y="10"/>
                  </a:moveTo>
                  <a:cubicBezTo>
                    <a:pt x="4" y="11"/>
                    <a:pt x="4" y="11"/>
                    <a:pt x="4" y="11"/>
                  </a:cubicBezTo>
                  <a:lnTo>
                    <a:pt x="3" y="12"/>
                  </a:lnTo>
                  <a:cubicBezTo>
                    <a:pt x="2" y="11"/>
                    <a:pt x="2" y="11"/>
                    <a:pt x="3" y="10"/>
                  </a:cubicBezTo>
                  <a:lnTo>
                    <a:pt x="4" y="10"/>
                  </a:lnTo>
                  <a:close/>
                  <a:moveTo>
                    <a:pt x="4" y="11"/>
                  </a:moveTo>
                  <a:lnTo>
                    <a:pt x="4" y="11"/>
                  </a:lnTo>
                  <a:lnTo>
                    <a:pt x="4" y="11"/>
                  </a:lnTo>
                  <a:lnTo>
                    <a:pt x="3" y="12"/>
                  </a:lnTo>
                  <a:lnTo>
                    <a:pt x="4" y="11"/>
                  </a:lnTo>
                  <a:close/>
                  <a:moveTo>
                    <a:pt x="4" y="11"/>
                  </a:moveTo>
                  <a:lnTo>
                    <a:pt x="4" y="11"/>
                  </a:lnTo>
                  <a:lnTo>
                    <a:pt x="3" y="12"/>
                  </a:lnTo>
                  <a:lnTo>
                    <a:pt x="3" y="12"/>
                  </a:lnTo>
                  <a:lnTo>
                    <a:pt x="4" y="11"/>
                  </a:lnTo>
                  <a:close/>
                  <a:moveTo>
                    <a:pt x="3" y="12"/>
                  </a:moveTo>
                  <a:lnTo>
                    <a:pt x="3" y="12"/>
                  </a:lnTo>
                  <a:lnTo>
                    <a:pt x="3" y="12"/>
                  </a:lnTo>
                  <a:close/>
                  <a:moveTo>
                    <a:pt x="4" y="11"/>
                  </a:moveTo>
                  <a:cubicBezTo>
                    <a:pt x="4" y="12"/>
                    <a:pt x="4" y="12"/>
                    <a:pt x="5" y="12"/>
                  </a:cubicBezTo>
                  <a:lnTo>
                    <a:pt x="4" y="13"/>
                  </a:lnTo>
                  <a:cubicBezTo>
                    <a:pt x="3" y="13"/>
                    <a:pt x="3" y="13"/>
                    <a:pt x="3" y="12"/>
                  </a:cubicBezTo>
                  <a:lnTo>
                    <a:pt x="4" y="11"/>
                  </a:lnTo>
                  <a:close/>
                  <a:moveTo>
                    <a:pt x="5" y="12"/>
                  </a:moveTo>
                  <a:cubicBezTo>
                    <a:pt x="5" y="13"/>
                    <a:pt x="6" y="13"/>
                    <a:pt x="6" y="13"/>
                  </a:cubicBezTo>
                  <a:lnTo>
                    <a:pt x="5" y="15"/>
                  </a:lnTo>
                  <a:cubicBezTo>
                    <a:pt x="5" y="14"/>
                    <a:pt x="4" y="14"/>
                    <a:pt x="4" y="13"/>
                  </a:cubicBezTo>
                  <a:lnTo>
                    <a:pt x="5" y="12"/>
                  </a:lnTo>
                  <a:close/>
                  <a:moveTo>
                    <a:pt x="6" y="13"/>
                  </a:moveTo>
                  <a:cubicBezTo>
                    <a:pt x="9" y="15"/>
                    <a:pt x="13" y="15"/>
                    <a:pt x="17" y="15"/>
                  </a:cubicBezTo>
                  <a:lnTo>
                    <a:pt x="17" y="17"/>
                  </a:lnTo>
                  <a:cubicBezTo>
                    <a:pt x="13" y="17"/>
                    <a:pt x="8" y="16"/>
                    <a:pt x="5" y="15"/>
                  </a:cubicBezTo>
                  <a:lnTo>
                    <a:pt x="6" y="13"/>
                  </a:lnTo>
                  <a:close/>
                  <a:moveTo>
                    <a:pt x="17" y="15"/>
                  </a:moveTo>
                  <a:lnTo>
                    <a:pt x="17" y="15"/>
                  </a:lnTo>
                  <a:lnTo>
                    <a:pt x="17" y="16"/>
                  </a:lnTo>
                  <a:lnTo>
                    <a:pt x="17" y="15"/>
                  </a:lnTo>
                  <a:close/>
                  <a:moveTo>
                    <a:pt x="17" y="15"/>
                  </a:moveTo>
                  <a:cubicBezTo>
                    <a:pt x="18" y="15"/>
                    <a:pt x="19" y="15"/>
                    <a:pt x="20" y="15"/>
                  </a:cubicBezTo>
                  <a:lnTo>
                    <a:pt x="20" y="16"/>
                  </a:lnTo>
                  <a:cubicBezTo>
                    <a:pt x="19" y="16"/>
                    <a:pt x="18" y="17"/>
                    <a:pt x="17" y="17"/>
                  </a:cubicBezTo>
                  <a:lnTo>
                    <a:pt x="17" y="15"/>
                  </a:lnTo>
                  <a:close/>
                  <a:moveTo>
                    <a:pt x="20" y="15"/>
                  </a:moveTo>
                  <a:cubicBezTo>
                    <a:pt x="21" y="14"/>
                    <a:pt x="21" y="13"/>
                    <a:pt x="22" y="13"/>
                  </a:cubicBezTo>
                  <a:lnTo>
                    <a:pt x="23" y="13"/>
                  </a:lnTo>
                  <a:cubicBezTo>
                    <a:pt x="22" y="14"/>
                    <a:pt x="21" y="15"/>
                    <a:pt x="20" y="16"/>
                  </a:cubicBezTo>
                  <a:lnTo>
                    <a:pt x="20" y="15"/>
                  </a:lnTo>
                  <a:close/>
                  <a:moveTo>
                    <a:pt x="22" y="13"/>
                  </a:moveTo>
                  <a:cubicBezTo>
                    <a:pt x="22" y="12"/>
                    <a:pt x="23" y="11"/>
                    <a:pt x="23" y="10"/>
                  </a:cubicBezTo>
                  <a:lnTo>
                    <a:pt x="24" y="10"/>
                  </a:lnTo>
                  <a:cubicBezTo>
                    <a:pt x="24" y="11"/>
                    <a:pt x="24" y="12"/>
                    <a:pt x="23" y="13"/>
                  </a:cubicBezTo>
                  <a:lnTo>
                    <a:pt x="22" y="13"/>
                  </a:lnTo>
                  <a:close/>
                  <a:moveTo>
                    <a:pt x="23" y="10"/>
                  </a:moveTo>
                  <a:cubicBezTo>
                    <a:pt x="23" y="9"/>
                    <a:pt x="23" y="7"/>
                    <a:pt x="22" y="6"/>
                  </a:cubicBezTo>
                  <a:lnTo>
                    <a:pt x="23" y="5"/>
                  </a:lnTo>
                  <a:cubicBezTo>
                    <a:pt x="24" y="7"/>
                    <a:pt x="24" y="9"/>
                    <a:pt x="24" y="10"/>
                  </a:cubicBezTo>
                  <a:lnTo>
                    <a:pt x="23"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4" name="Freeform 116">
              <a:extLst>
                <a:ext uri="{FF2B5EF4-FFF2-40B4-BE49-F238E27FC236}">
                  <a16:creationId xmlns:a16="http://schemas.microsoft.com/office/drawing/2014/main" id="{A892B9C4-2C48-70D5-2167-488C89E5AC7D}"/>
                </a:ext>
              </a:extLst>
            </p:cNvPr>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5" name="Freeform 117">
              <a:extLst>
                <a:ext uri="{FF2B5EF4-FFF2-40B4-BE49-F238E27FC236}">
                  <a16:creationId xmlns:a16="http://schemas.microsoft.com/office/drawing/2014/main" id="{CFF4E22B-2276-958D-78C0-418CACEACEA3}"/>
                </a:ext>
              </a:extLst>
            </p:cNvPr>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86" name="Freeform 118">
              <a:extLst>
                <a:ext uri="{FF2B5EF4-FFF2-40B4-BE49-F238E27FC236}">
                  <a16:creationId xmlns:a16="http://schemas.microsoft.com/office/drawing/2014/main" id="{A4382575-F864-A3F1-3B2C-462E45FDAA99}"/>
                </a:ext>
              </a:extLst>
            </p:cNvPr>
            <p:cNvSpPr>
              <a:spLocks noEditPoints="1"/>
            </p:cNvSpPr>
            <p:nvPr/>
          </p:nvSpPr>
          <p:spPr bwMode="auto">
            <a:xfrm>
              <a:off x="2886" y="1565"/>
              <a:ext cx="123" cy="95"/>
            </a:xfrm>
            <a:custGeom>
              <a:avLst/>
              <a:gdLst>
                <a:gd name="T0" fmla="*/ 16 w 22"/>
                <a:gd name="T1" fmla="*/ 3 h 17"/>
                <a:gd name="T2" fmla="*/ 7 w 22"/>
                <a:gd name="T3" fmla="*/ 2 h 17"/>
                <a:gd name="T4" fmla="*/ 16 w 22"/>
                <a:gd name="T5" fmla="*/ 3 h 17"/>
                <a:gd name="T6" fmla="*/ 21 w 22"/>
                <a:gd name="T7" fmla="*/ 6 h 17"/>
                <a:gd name="T8" fmla="*/ 16 w 22"/>
                <a:gd name="T9" fmla="*/ 3 h 17"/>
                <a:gd name="T10" fmla="*/ 22 w 22"/>
                <a:gd name="T11" fmla="*/ 5 h 17"/>
                <a:gd name="T12" fmla="*/ 21 w 22"/>
                <a:gd name="T13" fmla="*/ 5 h 17"/>
                <a:gd name="T14" fmla="*/ 21 w 22"/>
                <a:gd name="T15" fmla="*/ 6 h 17"/>
                <a:gd name="T16" fmla="*/ 20 w 22"/>
                <a:gd name="T17" fmla="*/ 5 h 17"/>
                <a:gd name="T18" fmla="*/ 21 w 22"/>
                <a:gd name="T19" fmla="*/ 6 h 17"/>
                <a:gd name="T20" fmla="*/ 21 w 22"/>
                <a:gd name="T21" fmla="*/ 5 h 17"/>
                <a:gd name="T22" fmla="*/ 21 w 22"/>
                <a:gd name="T23" fmla="*/ 6 h 17"/>
                <a:gd name="T24" fmla="*/ 19 w 22"/>
                <a:gd name="T25" fmla="*/ 9 h 17"/>
                <a:gd name="T26" fmla="*/ 21 w 22"/>
                <a:gd name="T27" fmla="*/ 6 h 17"/>
                <a:gd name="T28" fmla="*/ 14 w 22"/>
                <a:gd name="T29" fmla="*/ 17 h 17"/>
                <a:gd name="T30" fmla="*/ 19 w 22"/>
                <a:gd name="T31" fmla="*/ 9 h 17"/>
                <a:gd name="T32" fmla="*/ 14 w 22"/>
                <a:gd name="T33" fmla="*/ 15 h 17"/>
                <a:gd name="T34" fmla="*/ 14 w 22"/>
                <a:gd name="T35" fmla="*/ 16 h 17"/>
                <a:gd name="T36" fmla="*/ 15 w 22"/>
                <a:gd name="T37" fmla="*/ 17 h 17"/>
                <a:gd name="T38" fmla="*/ 14 w 22"/>
                <a:gd name="T39" fmla="*/ 15 h 17"/>
                <a:gd name="T40" fmla="*/ 15 w 22"/>
                <a:gd name="T41" fmla="*/ 17 h 17"/>
                <a:gd name="T42" fmla="*/ 15 w 22"/>
                <a:gd name="T43" fmla="*/ 17 h 17"/>
                <a:gd name="T44" fmla="*/ 15 w 22"/>
                <a:gd name="T45" fmla="*/ 17 h 17"/>
                <a:gd name="T46" fmla="*/ 13 w 22"/>
                <a:gd name="T47" fmla="*/ 17 h 17"/>
                <a:gd name="T48" fmla="*/ 14 w 22"/>
                <a:gd name="T49" fmla="*/ 15 h 17"/>
                <a:gd name="T50" fmla="*/ 13 w 22"/>
                <a:gd name="T51" fmla="*/ 17 h 17"/>
                <a:gd name="T52" fmla="*/ 10 w 22"/>
                <a:gd name="T53" fmla="*/ 16 h 17"/>
                <a:gd name="T54" fmla="*/ 13 w 22"/>
                <a:gd name="T55" fmla="*/ 17 h 17"/>
                <a:gd name="T56" fmla="*/ 1 w 22"/>
                <a:gd name="T57" fmla="*/ 12 h 17"/>
                <a:gd name="T58" fmla="*/ 10 w 22"/>
                <a:gd name="T59" fmla="*/ 16 h 17"/>
                <a:gd name="T60" fmla="*/ 1 w 22"/>
                <a:gd name="T61" fmla="*/ 12 h 17"/>
                <a:gd name="T62" fmla="*/ 1 w 22"/>
                <a:gd name="T63" fmla="*/ 11 h 17"/>
                <a:gd name="T64" fmla="*/ 1 w 22"/>
                <a:gd name="T65" fmla="*/ 11 h 17"/>
                <a:gd name="T66" fmla="*/ 5 w 22"/>
                <a:gd name="T67" fmla="*/ 9 h 17"/>
                <a:gd name="T68" fmla="*/ 1 w 22"/>
                <a:gd name="T69" fmla="*/ 11 h 17"/>
                <a:gd name="T70" fmla="*/ 6 w 22"/>
                <a:gd name="T71" fmla="*/ 5 h 17"/>
                <a:gd name="T72" fmla="*/ 5 w 22"/>
                <a:gd name="T73" fmla="*/ 9 h 17"/>
                <a:gd name="T74" fmla="*/ 7 w 22"/>
                <a:gd name="T75" fmla="*/ 6 h 17"/>
                <a:gd name="T76" fmla="*/ 7 w 22"/>
                <a:gd name="T77" fmla="*/ 5 h 17"/>
                <a:gd name="T78" fmla="*/ 6 w 22"/>
                <a:gd name="T79" fmla="*/ 5 h 17"/>
                <a:gd name="T80" fmla="*/ 7 w 22"/>
                <a:gd name="T81" fmla="*/ 5 h 17"/>
                <a:gd name="T82" fmla="*/ 6 w 22"/>
                <a:gd name="T83" fmla="*/ 5 h 17"/>
                <a:gd name="T84" fmla="*/ 6 w 22"/>
                <a:gd name="T85" fmla="*/ 3 h 17"/>
                <a:gd name="T86" fmla="*/ 7 w 22"/>
                <a:gd name="T87" fmla="*/ 5 h 17"/>
                <a:gd name="T88" fmla="*/ 6 w 22"/>
                <a:gd name="T89" fmla="*/ 3 h 17"/>
                <a:gd name="T90" fmla="*/ 8 w 22"/>
                <a:gd name="T91" fmla="*/ 2 h 17"/>
                <a:gd name="T92" fmla="*/ 6 w 22"/>
                <a:gd name="T9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8" y="0"/>
                  </a:moveTo>
                  <a:cubicBezTo>
                    <a:pt x="10" y="2"/>
                    <a:pt x="13" y="3"/>
                    <a:pt x="16" y="3"/>
                  </a:cubicBezTo>
                  <a:lnTo>
                    <a:pt x="16" y="5"/>
                  </a:lnTo>
                  <a:cubicBezTo>
                    <a:pt x="13" y="4"/>
                    <a:pt x="10" y="3"/>
                    <a:pt x="7" y="2"/>
                  </a:cubicBezTo>
                  <a:lnTo>
                    <a:pt x="8" y="0"/>
                  </a:lnTo>
                  <a:close/>
                  <a:moveTo>
                    <a:pt x="16" y="3"/>
                  </a:moveTo>
                  <a:cubicBezTo>
                    <a:pt x="18" y="4"/>
                    <a:pt x="19" y="4"/>
                    <a:pt x="21" y="5"/>
                  </a:cubicBezTo>
                  <a:lnTo>
                    <a:pt x="21" y="6"/>
                  </a:lnTo>
                  <a:cubicBezTo>
                    <a:pt x="19" y="5"/>
                    <a:pt x="17" y="5"/>
                    <a:pt x="16" y="5"/>
                  </a:cubicBezTo>
                  <a:lnTo>
                    <a:pt x="16" y="3"/>
                  </a:lnTo>
                  <a:close/>
                  <a:moveTo>
                    <a:pt x="21" y="5"/>
                  </a:moveTo>
                  <a:lnTo>
                    <a:pt x="22" y="5"/>
                  </a:lnTo>
                  <a:lnTo>
                    <a:pt x="21" y="6"/>
                  </a:lnTo>
                  <a:lnTo>
                    <a:pt x="21" y="5"/>
                  </a:lnTo>
                  <a:close/>
                  <a:moveTo>
                    <a:pt x="21" y="6"/>
                  </a:moveTo>
                  <a:lnTo>
                    <a:pt x="21" y="6"/>
                  </a:lnTo>
                  <a:lnTo>
                    <a:pt x="20" y="5"/>
                  </a:lnTo>
                  <a:lnTo>
                    <a:pt x="20" y="5"/>
                  </a:lnTo>
                  <a:lnTo>
                    <a:pt x="21" y="6"/>
                  </a:lnTo>
                  <a:close/>
                  <a:moveTo>
                    <a:pt x="21" y="6"/>
                  </a:moveTo>
                  <a:lnTo>
                    <a:pt x="21" y="6"/>
                  </a:lnTo>
                  <a:lnTo>
                    <a:pt x="21" y="5"/>
                  </a:lnTo>
                  <a:lnTo>
                    <a:pt x="21" y="6"/>
                  </a:lnTo>
                  <a:close/>
                  <a:moveTo>
                    <a:pt x="21" y="6"/>
                  </a:moveTo>
                  <a:cubicBezTo>
                    <a:pt x="21" y="7"/>
                    <a:pt x="20" y="8"/>
                    <a:pt x="20" y="9"/>
                  </a:cubicBezTo>
                  <a:lnTo>
                    <a:pt x="19" y="9"/>
                  </a:lnTo>
                  <a:cubicBezTo>
                    <a:pt x="19" y="7"/>
                    <a:pt x="20" y="6"/>
                    <a:pt x="20" y="5"/>
                  </a:cubicBezTo>
                  <a:lnTo>
                    <a:pt x="21" y="6"/>
                  </a:lnTo>
                  <a:close/>
                  <a:moveTo>
                    <a:pt x="20" y="9"/>
                  </a:moveTo>
                  <a:cubicBezTo>
                    <a:pt x="19" y="12"/>
                    <a:pt x="18" y="15"/>
                    <a:pt x="14" y="17"/>
                  </a:cubicBezTo>
                  <a:lnTo>
                    <a:pt x="14" y="15"/>
                  </a:lnTo>
                  <a:cubicBezTo>
                    <a:pt x="16" y="14"/>
                    <a:pt x="18" y="11"/>
                    <a:pt x="19" y="9"/>
                  </a:cubicBezTo>
                  <a:lnTo>
                    <a:pt x="20" y="9"/>
                  </a:lnTo>
                  <a:close/>
                  <a:moveTo>
                    <a:pt x="14" y="15"/>
                  </a:moveTo>
                  <a:lnTo>
                    <a:pt x="14" y="15"/>
                  </a:lnTo>
                  <a:lnTo>
                    <a:pt x="14" y="16"/>
                  </a:lnTo>
                  <a:lnTo>
                    <a:pt x="14" y="15"/>
                  </a:lnTo>
                  <a:close/>
                  <a:moveTo>
                    <a:pt x="15" y="17"/>
                  </a:moveTo>
                  <a:lnTo>
                    <a:pt x="15" y="17"/>
                  </a:lnTo>
                  <a:lnTo>
                    <a:pt x="14" y="15"/>
                  </a:lnTo>
                  <a:lnTo>
                    <a:pt x="14" y="15"/>
                  </a:lnTo>
                  <a:lnTo>
                    <a:pt x="15" y="17"/>
                  </a:lnTo>
                  <a:close/>
                  <a:moveTo>
                    <a:pt x="15" y="17"/>
                  </a:moveTo>
                  <a:lnTo>
                    <a:pt x="15" y="17"/>
                  </a:lnTo>
                  <a:lnTo>
                    <a:pt x="14" y="16"/>
                  </a:lnTo>
                  <a:lnTo>
                    <a:pt x="15" y="17"/>
                  </a:lnTo>
                  <a:close/>
                  <a:moveTo>
                    <a:pt x="15" y="17"/>
                  </a:moveTo>
                  <a:cubicBezTo>
                    <a:pt x="14" y="17"/>
                    <a:pt x="13" y="17"/>
                    <a:pt x="13" y="17"/>
                  </a:cubicBezTo>
                  <a:lnTo>
                    <a:pt x="12" y="16"/>
                  </a:lnTo>
                  <a:cubicBezTo>
                    <a:pt x="13" y="16"/>
                    <a:pt x="13" y="16"/>
                    <a:pt x="14" y="15"/>
                  </a:cubicBezTo>
                  <a:lnTo>
                    <a:pt x="15" y="17"/>
                  </a:lnTo>
                  <a:close/>
                  <a:moveTo>
                    <a:pt x="13" y="17"/>
                  </a:moveTo>
                  <a:cubicBezTo>
                    <a:pt x="12" y="17"/>
                    <a:pt x="11" y="17"/>
                    <a:pt x="10" y="17"/>
                  </a:cubicBezTo>
                  <a:lnTo>
                    <a:pt x="10" y="16"/>
                  </a:lnTo>
                  <a:cubicBezTo>
                    <a:pt x="11" y="16"/>
                    <a:pt x="12" y="16"/>
                    <a:pt x="12" y="16"/>
                  </a:cubicBezTo>
                  <a:lnTo>
                    <a:pt x="13" y="17"/>
                  </a:lnTo>
                  <a:close/>
                  <a:moveTo>
                    <a:pt x="10" y="17"/>
                  </a:moveTo>
                  <a:cubicBezTo>
                    <a:pt x="7" y="17"/>
                    <a:pt x="3" y="15"/>
                    <a:pt x="1" y="12"/>
                  </a:cubicBezTo>
                  <a:lnTo>
                    <a:pt x="2" y="11"/>
                  </a:lnTo>
                  <a:cubicBezTo>
                    <a:pt x="4" y="14"/>
                    <a:pt x="7" y="16"/>
                    <a:pt x="10" y="16"/>
                  </a:cubicBezTo>
                  <a:lnTo>
                    <a:pt x="10" y="17"/>
                  </a:lnTo>
                  <a:close/>
                  <a:moveTo>
                    <a:pt x="1" y="12"/>
                  </a:moveTo>
                  <a:lnTo>
                    <a:pt x="0" y="11"/>
                  </a:lnTo>
                  <a:lnTo>
                    <a:pt x="1" y="11"/>
                  </a:lnTo>
                  <a:lnTo>
                    <a:pt x="1" y="12"/>
                  </a:lnTo>
                  <a:close/>
                  <a:moveTo>
                    <a:pt x="1" y="11"/>
                  </a:moveTo>
                  <a:cubicBezTo>
                    <a:pt x="2" y="10"/>
                    <a:pt x="3" y="10"/>
                    <a:pt x="4" y="8"/>
                  </a:cubicBezTo>
                  <a:lnTo>
                    <a:pt x="5" y="9"/>
                  </a:lnTo>
                  <a:cubicBezTo>
                    <a:pt x="4" y="11"/>
                    <a:pt x="3" y="12"/>
                    <a:pt x="2" y="12"/>
                  </a:cubicBezTo>
                  <a:lnTo>
                    <a:pt x="1" y="11"/>
                  </a:lnTo>
                  <a:close/>
                  <a:moveTo>
                    <a:pt x="4" y="8"/>
                  </a:moveTo>
                  <a:cubicBezTo>
                    <a:pt x="5" y="7"/>
                    <a:pt x="6" y="6"/>
                    <a:pt x="6" y="5"/>
                  </a:cubicBezTo>
                  <a:lnTo>
                    <a:pt x="7" y="6"/>
                  </a:lnTo>
                  <a:cubicBezTo>
                    <a:pt x="7" y="7"/>
                    <a:pt x="6" y="8"/>
                    <a:pt x="5" y="9"/>
                  </a:cubicBezTo>
                  <a:lnTo>
                    <a:pt x="4" y="8"/>
                  </a:lnTo>
                  <a:close/>
                  <a:moveTo>
                    <a:pt x="7" y="6"/>
                  </a:moveTo>
                  <a:lnTo>
                    <a:pt x="7" y="6"/>
                  </a:lnTo>
                  <a:lnTo>
                    <a:pt x="7" y="5"/>
                  </a:lnTo>
                  <a:lnTo>
                    <a:pt x="7" y="6"/>
                  </a:lnTo>
                  <a:close/>
                  <a:moveTo>
                    <a:pt x="6" y="5"/>
                  </a:moveTo>
                  <a:lnTo>
                    <a:pt x="6" y="5"/>
                  </a:lnTo>
                  <a:lnTo>
                    <a:pt x="7" y="5"/>
                  </a:lnTo>
                  <a:lnTo>
                    <a:pt x="7" y="6"/>
                  </a:lnTo>
                  <a:lnTo>
                    <a:pt x="6" y="5"/>
                  </a:lnTo>
                  <a:close/>
                  <a:moveTo>
                    <a:pt x="6" y="5"/>
                  </a:moveTo>
                  <a:cubicBezTo>
                    <a:pt x="6" y="5"/>
                    <a:pt x="6" y="4"/>
                    <a:pt x="6" y="3"/>
                  </a:cubicBezTo>
                  <a:lnTo>
                    <a:pt x="8" y="3"/>
                  </a:lnTo>
                  <a:cubicBezTo>
                    <a:pt x="8" y="4"/>
                    <a:pt x="8" y="5"/>
                    <a:pt x="7" y="5"/>
                  </a:cubicBezTo>
                  <a:lnTo>
                    <a:pt x="6" y="5"/>
                  </a:lnTo>
                  <a:close/>
                  <a:moveTo>
                    <a:pt x="6" y="3"/>
                  </a:moveTo>
                  <a:cubicBezTo>
                    <a:pt x="7" y="3"/>
                    <a:pt x="7" y="2"/>
                    <a:pt x="7" y="1"/>
                  </a:cubicBezTo>
                  <a:lnTo>
                    <a:pt x="8" y="2"/>
                  </a:lnTo>
                  <a:cubicBezTo>
                    <a:pt x="8" y="2"/>
                    <a:pt x="8" y="3"/>
                    <a:pt x="8" y="3"/>
                  </a:cubicBezTo>
                  <a:lnTo>
                    <a:pt x="6"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7" name="Freeform 119">
              <a:extLst>
                <a:ext uri="{FF2B5EF4-FFF2-40B4-BE49-F238E27FC236}">
                  <a16:creationId xmlns:a16="http://schemas.microsoft.com/office/drawing/2014/main" id="{AEACE566-67C5-9691-1C50-3247BB7C290F}"/>
                </a:ext>
              </a:extLst>
            </p:cNvPr>
            <p:cNvSpPr>
              <a:spLocks noEditPoints="1"/>
            </p:cNvSpPr>
            <p:nvPr/>
          </p:nvSpPr>
          <p:spPr bwMode="auto">
            <a:xfrm>
              <a:off x="2970" y="1593"/>
              <a:ext cx="134" cy="89"/>
            </a:xfrm>
            <a:custGeom>
              <a:avLst/>
              <a:gdLst>
                <a:gd name="T0" fmla="*/ 21 w 24"/>
                <a:gd name="T1" fmla="*/ 5 h 16"/>
                <a:gd name="T2" fmla="*/ 22 w 24"/>
                <a:gd name="T3" fmla="*/ 5 h 16"/>
                <a:gd name="T4" fmla="*/ 21 w 24"/>
                <a:gd name="T5" fmla="*/ 5 h 16"/>
                <a:gd name="T6" fmla="*/ 19 w 24"/>
                <a:gd name="T7" fmla="*/ 1 h 16"/>
                <a:gd name="T8" fmla="*/ 21 w 24"/>
                <a:gd name="T9" fmla="*/ 5 h 16"/>
                <a:gd name="T10" fmla="*/ 14 w 24"/>
                <a:gd name="T11" fmla="*/ 1 h 16"/>
                <a:gd name="T12" fmla="*/ 19 w 24"/>
                <a:gd name="T13" fmla="*/ 1 h 16"/>
                <a:gd name="T14" fmla="*/ 14 w 24"/>
                <a:gd name="T15" fmla="*/ 0 h 16"/>
                <a:gd name="T16" fmla="*/ 14 w 24"/>
                <a:gd name="T17" fmla="*/ 1 h 16"/>
                <a:gd name="T18" fmla="*/ 14 w 24"/>
                <a:gd name="T19" fmla="*/ 1 h 16"/>
                <a:gd name="T20" fmla="*/ 11 w 24"/>
                <a:gd name="T21" fmla="*/ 1 h 16"/>
                <a:gd name="T22" fmla="*/ 14 w 24"/>
                <a:gd name="T23" fmla="*/ 1 h 16"/>
                <a:gd name="T24" fmla="*/ 11 w 24"/>
                <a:gd name="T25" fmla="*/ 1 h 16"/>
                <a:gd name="T26" fmla="*/ 11 w 24"/>
                <a:gd name="T27" fmla="*/ 2 h 16"/>
                <a:gd name="T28" fmla="*/ 11 w 24"/>
                <a:gd name="T29" fmla="*/ 1 h 16"/>
                <a:gd name="T30" fmla="*/ 11 w 24"/>
                <a:gd name="T31" fmla="*/ 2 h 16"/>
                <a:gd name="T32" fmla="*/ 11 w 24"/>
                <a:gd name="T33" fmla="*/ 2 h 16"/>
                <a:gd name="T34" fmla="*/ 11 w 24"/>
                <a:gd name="T35" fmla="*/ 2 h 16"/>
                <a:gd name="T36" fmla="*/ 9 w 24"/>
                <a:gd name="T37" fmla="*/ 3 h 16"/>
                <a:gd name="T38" fmla="*/ 11 w 24"/>
                <a:gd name="T39" fmla="*/ 1 h 16"/>
                <a:gd name="T40" fmla="*/ 9 w 24"/>
                <a:gd name="T41" fmla="*/ 3 h 16"/>
                <a:gd name="T42" fmla="*/ 7 w 24"/>
                <a:gd name="T43" fmla="*/ 3 h 16"/>
                <a:gd name="T44" fmla="*/ 9 w 24"/>
                <a:gd name="T45" fmla="*/ 3 h 16"/>
                <a:gd name="T46" fmla="*/ 8 w 24"/>
                <a:gd name="T47" fmla="*/ 4 h 16"/>
                <a:gd name="T48" fmla="*/ 8 w 24"/>
                <a:gd name="T49" fmla="*/ 4 h 16"/>
                <a:gd name="T50" fmla="*/ 2 w 24"/>
                <a:gd name="T51" fmla="*/ 13 h 16"/>
                <a:gd name="T52" fmla="*/ 7 w 24"/>
                <a:gd name="T53" fmla="*/ 3 h 16"/>
                <a:gd name="T54" fmla="*/ 2 w 24"/>
                <a:gd name="T55" fmla="*/ 13 h 16"/>
                <a:gd name="T56" fmla="*/ 1 w 24"/>
                <a:gd name="T57" fmla="*/ 13 h 16"/>
                <a:gd name="T58" fmla="*/ 2 w 24"/>
                <a:gd name="T59" fmla="*/ 13 h 16"/>
                <a:gd name="T60" fmla="*/ 1 w 24"/>
                <a:gd name="T61" fmla="*/ 15 h 16"/>
                <a:gd name="T62" fmla="*/ 2 w 24"/>
                <a:gd name="T63" fmla="*/ 13 h 16"/>
                <a:gd name="T64" fmla="*/ 6 w 24"/>
                <a:gd name="T65" fmla="*/ 14 h 16"/>
                <a:gd name="T66" fmla="*/ 1 w 24"/>
                <a:gd name="T67" fmla="*/ 15 h 16"/>
                <a:gd name="T68" fmla="*/ 6 w 24"/>
                <a:gd name="T69" fmla="*/ 14 h 16"/>
                <a:gd name="T70" fmla="*/ 6 w 24"/>
                <a:gd name="T71" fmla="*/ 15 h 16"/>
                <a:gd name="T72" fmla="*/ 6 w 24"/>
                <a:gd name="T73" fmla="*/ 14 h 16"/>
                <a:gd name="T74" fmla="*/ 6 w 24"/>
                <a:gd name="T75" fmla="*/ 15 h 16"/>
                <a:gd name="T76" fmla="*/ 6 w 24"/>
                <a:gd name="T77" fmla="*/ 14 h 16"/>
                <a:gd name="T78" fmla="*/ 6 w 24"/>
                <a:gd name="T79" fmla="*/ 15 h 16"/>
                <a:gd name="T80" fmla="*/ 6 w 24"/>
                <a:gd name="T81" fmla="*/ 14 h 16"/>
                <a:gd name="T82" fmla="*/ 22 w 24"/>
                <a:gd name="T83" fmla="*/ 9 h 16"/>
                <a:gd name="T84" fmla="*/ 6 w 24"/>
                <a:gd name="T85" fmla="*/ 15 h 16"/>
                <a:gd name="T86" fmla="*/ 22 w 24"/>
                <a:gd name="T87" fmla="*/ 9 h 16"/>
                <a:gd name="T88" fmla="*/ 22 w 24"/>
                <a:gd name="T89" fmla="*/ 10 h 16"/>
                <a:gd name="T90" fmla="*/ 22 w 24"/>
                <a:gd name="T91" fmla="*/ 9 h 16"/>
                <a:gd name="T92" fmla="*/ 23 w 24"/>
                <a:gd name="T93" fmla="*/ 7 h 16"/>
                <a:gd name="T94" fmla="*/ 22 w 24"/>
                <a:gd name="T95" fmla="*/ 9 h 16"/>
                <a:gd name="T96" fmla="*/ 22 w 24"/>
                <a:gd name="T97" fmla="*/ 8 h 16"/>
                <a:gd name="T98" fmla="*/ 22 w 24"/>
                <a:gd name="T99" fmla="*/ 8 h 16"/>
                <a:gd name="T100" fmla="*/ 21 w 24"/>
                <a:gd name="T101" fmla="*/ 5 h 16"/>
                <a:gd name="T102" fmla="*/ 23 w 24"/>
                <a:gd name="T10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6">
                  <a:moveTo>
                    <a:pt x="21" y="5"/>
                  </a:moveTo>
                  <a:cubicBezTo>
                    <a:pt x="21" y="5"/>
                    <a:pt x="21" y="5"/>
                    <a:pt x="21" y="5"/>
                  </a:cubicBezTo>
                  <a:lnTo>
                    <a:pt x="22" y="4"/>
                  </a:lnTo>
                  <a:cubicBezTo>
                    <a:pt x="22" y="5"/>
                    <a:pt x="22" y="5"/>
                    <a:pt x="22" y="5"/>
                  </a:cubicBezTo>
                  <a:lnTo>
                    <a:pt x="21" y="5"/>
                  </a:lnTo>
                  <a:close/>
                  <a:moveTo>
                    <a:pt x="21" y="5"/>
                  </a:moveTo>
                  <a:cubicBezTo>
                    <a:pt x="21" y="4"/>
                    <a:pt x="20" y="3"/>
                    <a:pt x="18" y="3"/>
                  </a:cubicBezTo>
                  <a:lnTo>
                    <a:pt x="19" y="1"/>
                  </a:lnTo>
                  <a:cubicBezTo>
                    <a:pt x="20" y="2"/>
                    <a:pt x="22" y="3"/>
                    <a:pt x="22" y="4"/>
                  </a:cubicBezTo>
                  <a:lnTo>
                    <a:pt x="21" y="5"/>
                  </a:lnTo>
                  <a:close/>
                  <a:moveTo>
                    <a:pt x="18" y="3"/>
                  </a:moveTo>
                  <a:cubicBezTo>
                    <a:pt x="17" y="2"/>
                    <a:pt x="15" y="1"/>
                    <a:pt x="14" y="1"/>
                  </a:cubicBezTo>
                  <a:lnTo>
                    <a:pt x="14" y="0"/>
                  </a:lnTo>
                  <a:cubicBezTo>
                    <a:pt x="16" y="0"/>
                    <a:pt x="17" y="1"/>
                    <a:pt x="19" y="1"/>
                  </a:cubicBezTo>
                  <a:lnTo>
                    <a:pt x="18" y="3"/>
                  </a:lnTo>
                  <a:close/>
                  <a:moveTo>
                    <a:pt x="14" y="0"/>
                  </a:moveTo>
                  <a:lnTo>
                    <a:pt x="14" y="0"/>
                  </a:lnTo>
                  <a:lnTo>
                    <a:pt x="14" y="1"/>
                  </a:lnTo>
                  <a:lnTo>
                    <a:pt x="14" y="0"/>
                  </a:lnTo>
                  <a:close/>
                  <a:moveTo>
                    <a:pt x="14" y="1"/>
                  </a:moveTo>
                  <a:cubicBezTo>
                    <a:pt x="13" y="1"/>
                    <a:pt x="12" y="1"/>
                    <a:pt x="11" y="2"/>
                  </a:cubicBezTo>
                  <a:lnTo>
                    <a:pt x="11" y="1"/>
                  </a:lnTo>
                  <a:cubicBezTo>
                    <a:pt x="12" y="0"/>
                    <a:pt x="13" y="0"/>
                    <a:pt x="14" y="0"/>
                  </a:cubicBezTo>
                  <a:lnTo>
                    <a:pt x="14" y="1"/>
                  </a:lnTo>
                  <a:close/>
                  <a:moveTo>
                    <a:pt x="11" y="1"/>
                  </a:moveTo>
                  <a:lnTo>
                    <a:pt x="11" y="1"/>
                  </a:lnTo>
                  <a:lnTo>
                    <a:pt x="11" y="1"/>
                  </a:lnTo>
                  <a:close/>
                  <a:moveTo>
                    <a:pt x="11" y="2"/>
                  </a:moveTo>
                  <a:lnTo>
                    <a:pt x="11" y="2"/>
                  </a:lnTo>
                  <a:lnTo>
                    <a:pt x="11" y="1"/>
                  </a:lnTo>
                  <a:lnTo>
                    <a:pt x="11" y="1"/>
                  </a:lnTo>
                  <a:lnTo>
                    <a:pt x="11" y="2"/>
                  </a:lnTo>
                  <a:close/>
                  <a:moveTo>
                    <a:pt x="11" y="2"/>
                  </a:moveTo>
                  <a:lnTo>
                    <a:pt x="11" y="2"/>
                  </a:lnTo>
                  <a:lnTo>
                    <a:pt x="11" y="1"/>
                  </a:lnTo>
                  <a:lnTo>
                    <a:pt x="11" y="2"/>
                  </a:lnTo>
                  <a:close/>
                  <a:moveTo>
                    <a:pt x="11" y="2"/>
                  </a:moveTo>
                  <a:cubicBezTo>
                    <a:pt x="11" y="2"/>
                    <a:pt x="10" y="2"/>
                    <a:pt x="9" y="3"/>
                  </a:cubicBezTo>
                  <a:lnTo>
                    <a:pt x="9" y="2"/>
                  </a:lnTo>
                  <a:cubicBezTo>
                    <a:pt x="9" y="1"/>
                    <a:pt x="10" y="1"/>
                    <a:pt x="11" y="1"/>
                  </a:cubicBezTo>
                  <a:lnTo>
                    <a:pt x="11" y="2"/>
                  </a:lnTo>
                  <a:close/>
                  <a:moveTo>
                    <a:pt x="9" y="3"/>
                  </a:moveTo>
                  <a:cubicBezTo>
                    <a:pt x="9" y="3"/>
                    <a:pt x="8" y="4"/>
                    <a:pt x="8" y="4"/>
                  </a:cubicBezTo>
                  <a:lnTo>
                    <a:pt x="7" y="3"/>
                  </a:lnTo>
                  <a:cubicBezTo>
                    <a:pt x="7" y="3"/>
                    <a:pt x="8" y="2"/>
                    <a:pt x="9" y="2"/>
                  </a:cubicBezTo>
                  <a:lnTo>
                    <a:pt x="9" y="3"/>
                  </a:lnTo>
                  <a:close/>
                  <a:moveTo>
                    <a:pt x="8" y="4"/>
                  </a:moveTo>
                  <a:lnTo>
                    <a:pt x="8" y="4"/>
                  </a:lnTo>
                  <a:lnTo>
                    <a:pt x="7" y="4"/>
                  </a:lnTo>
                  <a:lnTo>
                    <a:pt x="8" y="4"/>
                  </a:lnTo>
                  <a:close/>
                  <a:moveTo>
                    <a:pt x="8" y="4"/>
                  </a:moveTo>
                  <a:cubicBezTo>
                    <a:pt x="5" y="7"/>
                    <a:pt x="3" y="10"/>
                    <a:pt x="2" y="13"/>
                  </a:cubicBezTo>
                  <a:lnTo>
                    <a:pt x="1" y="13"/>
                  </a:lnTo>
                  <a:cubicBezTo>
                    <a:pt x="2" y="9"/>
                    <a:pt x="4" y="6"/>
                    <a:pt x="7" y="3"/>
                  </a:cubicBezTo>
                  <a:lnTo>
                    <a:pt x="8" y="4"/>
                  </a:lnTo>
                  <a:close/>
                  <a:moveTo>
                    <a:pt x="2" y="13"/>
                  </a:moveTo>
                  <a:lnTo>
                    <a:pt x="2" y="13"/>
                  </a:lnTo>
                  <a:lnTo>
                    <a:pt x="1" y="13"/>
                  </a:lnTo>
                  <a:lnTo>
                    <a:pt x="2" y="13"/>
                  </a:lnTo>
                  <a:close/>
                  <a:moveTo>
                    <a:pt x="2" y="13"/>
                  </a:moveTo>
                  <a:cubicBezTo>
                    <a:pt x="2" y="14"/>
                    <a:pt x="2" y="14"/>
                    <a:pt x="2" y="14"/>
                  </a:cubicBezTo>
                  <a:lnTo>
                    <a:pt x="1" y="15"/>
                  </a:lnTo>
                  <a:cubicBezTo>
                    <a:pt x="0" y="15"/>
                    <a:pt x="0" y="14"/>
                    <a:pt x="1" y="13"/>
                  </a:cubicBezTo>
                  <a:lnTo>
                    <a:pt x="2" y="13"/>
                  </a:lnTo>
                  <a:close/>
                  <a:moveTo>
                    <a:pt x="2" y="14"/>
                  </a:moveTo>
                  <a:cubicBezTo>
                    <a:pt x="3" y="14"/>
                    <a:pt x="5" y="14"/>
                    <a:pt x="6" y="14"/>
                  </a:cubicBezTo>
                  <a:lnTo>
                    <a:pt x="6" y="15"/>
                  </a:lnTo>
                  <a:cubicBezTo>
                    <a:pt x="5" y="15"/>
                    <a:pt x="3" y="16"/>
                    <a:pt x="1" y="15"/>
                  </a:cubicBezTo>
                  <a:lnTo>
                    <a:pt x="2" y="14"/>
                  </a:lnTo>
                  <a:close/>
                  <a:moveTo>
                    <a:pt x="6" y="14"/>
                  </a:moveTo>
                  <a:lnTo>
                    <a:pt x="6" y="14"/>
                  </a:lnTo>
                  <a:lnTo>
                    <a:pt x="6" y="15"/>
                  </a:lnTo>
                  <a:lnTo>
                    <a:pt x="6" y="15"/>
                  </a:lnTo>
                  <a:lnTo>
                    <a:pt x="6" y="14"/>
                  </a:lnTo>
                  <a:close/>
                  <a:moveTo>
                    <a:pt x="6" y="15"/>
                  </a:moveTo>
                  <a:lnTo>
                    <a:pt x="6" y="15"/>
                  </a:lnTo>
                  <a:lnTo>
                    <a:pt x="6" y="15"/>
                  </a:lnTo>
                  <a:close/>
                  <a:moveTo>
                    <a:pt x="6" y="14"/>
                  </a:moveTo>
                  <a:lnTo>
                    <a:pt x="6" y="14"/>
                  </a:lnTo>
                  <a:lnTo>
                    <a:pt x="6" y="15"/>
                  </a:lnTo>
                  <a:lnTo>
                    <a:pt x="6" y="15"/>
                  </a:lnTo>
                  <a:lnTo>
                    <a:pt x="6" y="14"/>
                  </a:lnTo>
                  <a:close/>
                  <a:moveTo>
                    <a:pt x="6" y="14"/>
                  </a:moveTo>
                  <a:cubicBezTo>
                    <a:pt x="12" y="14"/>
                    <a:pt x="18" y="13"/>
                    <a:pt x="22" y="9"/>
                  </a:cubicBezTo>
                  <a:lnTo>
                    <a:pt x="23" y="10"/>
                  </a:lnTo>
                  <a:cubicBezTo>
                    <a:pt x="19" y="14"/>
                    <a:pt x="12" y="15"/>
                    <a:pt x="6" y="15"/>
                  </a:cubicBezTo>
                  <a:lnTo>
                    <a:pt x="6" y="14"/>
                  </a:lnTo>
                  <a:close/>
                  <a:moveTo>
                    <a:pt x="22" y="9"/>
                  </a:moveTo>
                  <a:lnTo>
                    <a:pt x="22" y="9"/>
                  </a:lnTo>
                  <a:lnTo>
                    <a:pt x="22" y="10"/>
                  </a:lnTo>
                  <a:lnTo>
                    <a:pt x="22" y="9"/>
                  </a:lnTo>
                  <a:close/>
                  <a:moveTo>
                    <a:pt x="22" y="9"/>
                  </a:moveTo>
                  <a:cubicBezTo>
                    <a:pt x="22" y="9"/>
                    <a:pt x="22" y="8"/>
                    <a:pt x="22" y="8"/>
                  </a:cubicBezTo>
                  <a:lnTo>
                    <a:pt x="23" y="7"/>
                  </a:lnTo>
                  <a:cubicBezTo>
                    <a:pt x="24" y="8"/>
                    <a:pt x="24" y="9"/>
                    <a:pt x="23" y="10"/>
                  </a:cubicBezTo>
                  <a:lnTo>
                    <a:pt x="22" y="9"/>
                  </a:lnTo>
                  <a:close/>
                  <a:moveTo>
                    <a:pt x="22" y="8"/>
                  </a:moveTo>
                  <a:lnTo>
                    <a:pt x="22" y="8"/>
                  </a:lnTo>
                  <a:lnTo>
                    <a:pt x="22" y="7"/>
                  </a:lnTo>
                  <a:lnTo>
                    <a:pt x="22" y="8"/>
                  </a:lnTo>
                  <a:close/>
                  <a:moveTo>
                    <a:pt x="22" y="8"/>
                  </a:moveTo>
                  <a:cubicBezTo>
                    <a:pt x="21" y="7"/>
                    <a:pt x="21" y="6"/>
                    <a:pt x="21" y="5"/>
                  </a:cubicBezTo>
                  <a:lnTo>
                    <a:pt x="22" y="6"/>
                  </a:lnTo>
                  <a:cubicBezTo>
                    <a:pt x="22" y="6"/>
                    <a:pt x="23" y="7"/>
                    <a:pt x="23" y="7"/>
                  </a:cubicBezTo>
                  <a:lnTo>
                    <a:pt x="22"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8" name="Freeform 120">
              <a:extLst>
                <a:ext uri="{FF2B5EF4-FFF2-40B4-BE49-F238E27FC236}">
                  <a16:creationId xmlns:a16="http://schemas.microsoft.com/office/drawing/2014/main" id="{A3F00DFD-456A-B24A-8DC7-882038EB043F}"/>
                </a:ext>
              </a:extLst>
            </p:cNvPr>
            <p:cNvSpPr>
              <a:spLocks/>
            </p:cNvSpPr>
            <p:nvPr/>
          </p:nvSpPr>
          <p:spPr bwMode="auto">
            <a:xfrm>
              <a:off x="3104" y="1581"/>
              <a:ext cx="90" cy="56"/>
            </a:xfrm>
            <a:custGeom>
              <a:avLst/>
              <a:gdLst>
                <a:gd name="T0" fmla="*/ 15 w 16"/>
                <a:gd name="T1" fmla="*/ 3 h 10"/>
                <a:gd name="T2" fmla="*/ 5 w 16"/>
                <a:gd name="T3" fmla="*/ 1 h 10"/>
                <a:gd name="T4" fmla="*/ 3 w 16"/>
                <a:gd name="T5" fmla="*/ 9 h 10"/>
                <a:gd name="T6" fmla="*/ 15 w 16"/>
                <a:gd name="T7" fmla="*/ 7 h 10"/>
                <a:gd name="T8" fmla="*/ 15 w 16"/>
                <a:gd name="T9" fmla="*/ 3 h 10"/>
              </a:gdLst>
              <a:ahLst/>
              <a:cxnLst>
                <a:cxn ang="0">
                  <a:pos x="T0" y="T1"/>
                </a:cxn>
                <a:cxn ang="0">
                  <a:pos x="T2" y="T3"/>
                </a:cxn>
                <a:cxn ang="0">
                  <a:pos x="T4" y="T5"/>
                </a:cxn>
                <a:cxn ang="0">
                  <a:pos x="T6" y="T7"/>
                </a:cxn>
                <a:cxn ang="0">
                  <a:pos x="T8" y="T9"/>
                </a:cxn>
              </a:cxnLst>
              <a:rect l="0" t="0" r="r" b="b"/>
              <a:pathLst>
                <a:path w="16" h="10">
                  <a:moveTo>
                    <a:pt x="15" y="3"/>
                  </a:moveTo>
                  <a:cubicBezTo>
                    <a:pt x="11" y="3"/>
                    <a:pt x="8" y="0"/>
                    <a:pt x="5" y="1"/>
                  </a:cubicBezTo>
                  <a:cubicBezTo>
                    <a:pt x="1" y="2"/>
                    <a:pt x="0" y="9"/>
                    <a:pt x="3" y="9"/>
                  </a:cubicBezTo>
                  <a:cubicBezTo>
                    <a:pt x="8" y="9"/>
                    <a:pt x="11" y="10"/>
                    <a:pt x="15" y="7"/>
                  </a:cubicBezTo>
                  <a:cubicBezTo>
                    <a:pt x="16" y="6"/>
                    <a:pt x="14" y="4"/>
                    <a:pt x="1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9" name="Freeform 121">
              <a:extLst>
                <a:ext uri="{FF2B5EF4-FFF2-40B4-BE49-F238E27FC236}">
                  <a16:creationId xmlns:a16="http://schemas.microsoft.com/office/drawing/2014/main" id="{276C8D61-B8BB-E055-68E8-FCE8E9C59CE7}"/>
                </a:ext>
              </a:extLst>
            </p:cNvPr>
            <p:cNvSpPr>
              <a:spLocks noEditPoints="1"/>
            </p:cNvSpPr>
            <p:nvPr/>
          </p:nvSpPr>
          <p:spPr bwMode="auto">
            <a:xfrm>
              <a:off x="3110" y="1581"/>
              <a:ext cx="84" cy="56"/>
            </a:xfrm>
            <a:custGeom>
              <a:avLst/>
              <a:gdLst>
                <a:gd name="T0" fmla="*/ 9 w 15"/>
                <a:gd name="T1" fmla="*/ 2 h 10"/>
                <a:gd name="T2" fmla="*/ 14 w 15"/>
                <a:gd name="T3" fmla="*/ 2 h 10"/>
                <a:gd name="T4" fmla="*/ 9 w 15"/>
                <a:gd name="T5" fmla="*/ 2 h 10"/>
                <a:gd name="T6" fmla="*/ 3 w 15"/>
                <a:gd name="T7" fmla="*/ 0 h 10"/>
                <a:gd name="T8" fmla="*/ 9 w 15"/>
                <a:gd name="T9" fmla="*/ 2 h 10"/>
                <a:gd name="T10" fmla="*/ 4 w 15"/>
                <a:gd name="T11" fmla="*/ 2 h 10"/>
                <a:gd name="T12" fmla="*/ 4 w 15"/>
                <a:gd name="T13" fmla="*/ 2 h 10"/>
                <a:gd name="T14" fmla="*/ 1 w 15"/>
                <a:gd name="T15" fmla="*/ 5 h 10"/>
                <a:gd name="T16" fmla="*/ 3 w 15"/>
                <a:gd name="T17" fmla="*/ 0 h 10"/>
                <a:gd name="T18" fmla="*/ 1 w 15"/>
                <a:gd name="T19" fmla="*/ 5 h 10"/>
                <a:gd name="T20" fmla="*/ 0 w 15"/>
                <a:gd name="T21" fmla="*/ 7 h 10"/>
                <a:gd name="T22" fmla="*/ 1 w 15"/>
                <a:gd name="T23" fmla="*/ 5 h 10"/>
                <a:gd name="T24" fmla="*/ 0 w 15"/>
                <a:gd name="T25" fmla="*/ 7 h 10"/>
                <a:gd name="T26" fmla="*/ 1 w 15"/>
                <a:gd name="T27" fmla="*/ 6 h 10"/>
                <a:gd name="T28" fmla="*/ 0 w 15"/>
                <a:gd name="T29" fmla="*/ 9 h 10"/>
                <a:gd name="T30" fmla="*/ 1 w 15"/>
                <a:gd name="T31" fmla="*/ 6 h 10"/>
                <a:gd name="T32" fmla="*/ 2 w 15"/>
                <a:gd name="T33" fmla="*/ 8 h 10"/>
                <a:gd name="T34" fmla="*/ 0 w 15"/>
                <a:gd name="T35" fmla="*/ 9 h 10"/>
                <a:gd name="T36" fmla="*/ 2 w 15"/>
                <a:gd name="T37" fmla="*/ 8 h 10"/>
                <a:gd name="T38" fmla="*/ 2 w 15"/>
                <a:gd name="T39" fmla="*/ 9 h 10"/>
                <a:gd name="T40" fmla="*/ 2 w 15"/>
                <a:gd name="T41" fmla="*/ 8 h 10"/>
                <a:gd name="T42" fmla="*/ 4 w 15"/>
                <a:gd name="T43" fmla="*/ 10 h 10"/>
                <a:gd name="T44" fmla="*/ 2 w 15"/>
                <a:gd name="T45" fmla="*/ 8 h 10"/>
                <a:gd name="T46" fmla="*/ 13 w 15"/>
                <a:gd name="T47" fmla="*/ 6 h 10"/>
                <a:gd name="T48" fmla="*/ 4 w 15"/>
                <a:gd name="T49" fmla="*/ 10 h 10"/>
                <a:gd name="T50" fmla="*/ 13 w 15"/>
                <a:gd name="T51" fmla="*/ 6 h 10"/>
                <a:gd name="T52" fmla="*/ 14 w 15"/>
                <a:gd name="T53" fmla="*/ 7 h 10"/>
                <a:gd name="T54" fmla="*/ 13 w 15"/>
                <a:gd name="T55" fmla="*/ 6 h 10"/>
                <a:gd name="T56" fmla="*/ 15 w 15"/>
                <a:gd name="T57" fmla="*/ 5 h 10"/>
                <a:gd name="T58" fmla="*/ 13 w 15"/>
                <a:gd name="T59" fmla="*/ 6 h 10"/>
                <a:gd name="T60" fmla="*/ 13 w 15"/>
                <a:gd name="T61" fmla="*/ 3 h 10"/>
                <a:gd name="T62" fmla="*/ 15 w 15"/>
                <a:gd name="T63" fmla="*/ 5 h 10"/>
                <a:gd name="T64" fmla="*/ 14 w 15"/>
                <a:gd name="T65" fmla="*/ 2 h 10"/>
                <a:gd name="T66" fmla="*/ 15 w 15"/>
                <a:gd name="T67" fmla="*/ 3 h 10"/>
                <a:gd name="T68" fmla="*/ 14 w 15"/>
                <a:gd name="T6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0">
                  <a:moveTo>
                    <a:pt x="14" y="4"/>
                  </a:moveTo>
                  <a:cubicBezTo>
                    <a:pt x="12" y="4"/>
                    <a:pt x="11" y="3"/>
                    <a:pt x="9" y="2"/>
                  </a:cubicBezTo>
                  <a:lnTo>
                    <a:pt x="10" y="1"/>
                  </a:lnTo>
                  <a:cubicBezTo>
                    <a:pt x="11" y="2"/>
                    <a:pt x="12" y="2"/>
                    <a:pt x="14" y="2"/>
                  </a:cubicBezTo>
                  <a:lnTo>
                    <a:pt x="14" y="4"/>
                  </a:lnTo>
                  <a:close/>
                  <a:moveTo>
                    <a:pt x="9" y="2"/>
                  </a:moveTo>
                  <a:cubicBezTo>
                    <a:pt x="7" y="2"/>
                    <a:pt x="6" y="1"/>
                    <a:pt x="4" y="2"/>
                  </a:cubicBezTo>
                  <a:lnTo>
                    <a:pt x="3" y="0"/>
                  </a:lnTo>
                  <a:cubicBezTo>
                    <a:pt x="6" y="0"/>
                    <a:pt x="8" y="0"/>
                    <a:pt x="10" y="1"/>
                  </a:cubicBezTo>
                  <a:lnTo>
                    <a:pt x="9" y="2"/>
                  </a:lnTo>
                  <a:close/>
                  <a:moveTo>
                    <a:pt x="4" y="2"/>
                  </a:moveTo>
                  <a:lnTo>
                    <a:pt x="4" y="2"/>
                  </a:lnTo>
                  <a:lnTo>
                    <a:pt x="4" y="1"/>
                  </a:lnTo>
                  <a:lnTo>
                    <a:pt x="4" y="2"/>
                  </a:lnTo>
                  <a:close/>
                  <a:moveTo>
                    <a:pt x="4" y="2"/>
                  </a:moveTo>
                  <a:cubicBezTo>
                    <a:pt x="2" y="2"/>
                    <a:pt x="2" y="3"/>
                    <a:pt x="1" y="5"/>
                  </a:cubicBezTo>
                  <a:lnTo>
                    <a:pt x="0" y="4"/>
                  </a:lnTo>
                  <a:cubicBezTo>
                    <a:pt x="0" y="2"/>
                    <a:pt x="2" y="1"/>
                    <a:pt x="3" y="0"/>
                  </a:cubicBezTo>
                  <a:lnTo>
                    <a:pt x="4" y="2"/>
                  </a:lnTo>
                  <a:close/>
                  <a:moveTo>
                    <a:pt x="1" y="5"/>
                  </a:moveTo>
                  <a:cubicBezTo>
                    <a:pt x="1" y="5"/>
                    <a:pt x="1" y="6"/>
                    <a:pt x="1" y="6"/>
                  </a:cubicBezTo>
                  <a:lnTo>
                    <a:pt x="0" y="7"/>
                  </a:lnTo>
                  <a:cubicBezTo>
                    <a:pt x="0" y="6"/>
                    <a:pt x="0" y="5"/>
                    <a:pt x="0" y="4"/>
                  </a:cubicBezTo>
                  <a:lnTo>
                    <a:pt x="1" y="5"/>
                  </a:lnTo>
                  <a:close/>
                  <a:moveTo>
                    <a:pt x="0" y="7"/>
                  </a:moveTo>
                  <a:lnTo>
                    <a:pt x="0" y="7"/>
                  </a:lnTo>
                  <a:lnTo>
                    <a:pt x="0" y="7"/>
                  </a:lnTo>
                  <a:close/>
                  <a:moveTo>
                    <a:pt x="1" y="6"/>
                  </a:moveTo>
                  <a:cubicBezTo>
                    <a:pt x="1" y="7"/>
                    <a:pt x="1" y="8"/>
                    <a:pt x="1" y="8"/>
                  </a:cubicBezTo>
                  <a:lnTo>
                    <a:pt x="0" y="9"/>
                  </a:lnTo>
                  <a:cubicBezTo>
                    <a:pt x="0" y="8"/>
                    <a:pt x="0" y="7"/>
                    <a:pt x="0" y="7"/>
                  </a:cubicBezTo>
                  <a:lnTo>
                    <a:pt x="1" y="6"/>
                  </a:lnTo>
                  <a:close/>
                  <a:moveTo>
                    <a:pt x="1" y="8"/>
                  </a:moveTo>
                  <a:cubicBezTo>
                    <a:pt x="1" y="8"/>
                    <a:pt x="2" y="8"/>
                    <a:pt x="2" y="8"/>
                  </a:cubicBezTo>
                  <a:lnTo>
                    <a:pt x="2" y="10"/>
                  </a:lnTo>
                  <a:cubicBezTo>
                    <a:pt x="1" y="10"/>
                    <a:pt x="0" y="9"/>
                    <a:pt x="0" y="9"/>
                  </a:cubicBezTo>
                  <a:lnTo>
                    <a:pt x="1" y="8"/>
                  </a:lnTo>
                  <a:close/>
                  <a:moveTo>
                    <a:pt x="2" y="8"/>
                  </a:moveTo>
                  <a:lnTo>
                    <a:pt x="2" y="8"/>
                  </a:lnTo>
                  <a:lnTo>
                    <a:pt x="2" y="9"/>
                  </a:lnTo>
                  <a:lnTo>
                    <a:pt x="2" y="8"/>
                  </a:lnTo>
                  <a:close/>
                  <a:moveTo>
                    <a:pt x="2" y="8"/>
                  </a:moveTo>
                  <a:cubicBezTo>
                    <a:pt x="3" y="8"/>
                    <a:pt x="3" y="9"/>
                    <a:pt x="4" y="9"/>
                  </a:cubicBezTo>
                  <a:lnTo>
                    <a:pt x="4" y="10"/>
                  </a:lnTo>
                  <a:cubicBezTo>
                    <a:pt x="3" y="10"/>
                    <a:pt x="3" y="10"/>
                    <a:pt x="2" y="10"/>
                  </a:cubicBezTo>
                  <a:lnTo>
                    <a:pt x="2" y="8"/>
                  </a:lnTo>
                  <a:close/>
                  <a:moveTo>
                    <a:pt x="4" y="9"/>
                  </a:moveTo>
                  <a:cubicBezTo>
                    <a:pt x="8" y="9"/>
                    <a:pt x="10" y="9"/>
                    <a:pt x="13" y="6"/>
                  </a:cubicBezTo>
                  <a:lnTo>
                    <a:pt x="14" y="8"/>
                  </a:lnTo>
                  <a:cubicBezTo>
                    <a:pt x="11" y="10"/>
                    <a:pt x="8" y="10"/>
                    <a:pt x="4" y="10"/>
                  </a:cubicBezTo>
                  <a:lnTo>
                    <a:pt x="4" y="9"/>
                  </a:lnTo>
                  <a:close/>
                  <a:moveTo>
                    <a:pt x="13" y="6"/>
                  </a:moveTo>
                  <a:lnTo>
                    <a:pt x="13" y="6"/>
                  </a:lnTo>
                  <a:lnTo>
                    <a:pt x="14" y="7"/>
                  </a:lnTo>
                  <a:lnTo>
                    <a:pt x="13" y="6"/>
                  </a:lnTo>
                  <a:close/>
                  <a:moveTo>
                    <a:pt x="13" y="6"/>
                  </a:moveTo>
                  <a:cubicBezTo>
                    <a:pt x="14" y="6"/>
                    <a:pt x="13" y="6"/>
                    <a:pt x="13" y="5"/>
                  </a:cubicBezTo>
                  <a:lnTo>
                    <a:pt x="15" y="5"/>
                  </a:lnTo>
                  <a:cubicBezTo>
                    <a:pt x="15" y="6"/>
                    <a:pt x="15" y="7"/>
                    <a:pt x="14" y="8"/>
                  </a:cubicBezTo>
                  <a:lnTo>
                    <a:pt x="13" y="6"/>
                  </a:lnTo>
                  <a:close/>
                  <a:moveTo>
                    <a:pt x="13" y="5"/>
                  </a:moveTo>
                  <a:cubicBezTo>
                    <a:pt x="13" y="4"/>
                    <a:pt x="13" y="3"/>
                    <a:pt x="13" y="3"/>
                  </a:cubicBezTo>
                  <a:lnTo>
                    <a:pt x="15" y="3"/>
                  </a:lnTo>
                  <a:cubicBezTo>
                    <a:pt x="14" y="4"/>
                    <a:pt x="15" y="4"/>
                    <a:pt x="15" y="5"/>
                  </a:cubicBezTo>
                  <a:lnTo>
                    <a:pt x="13" y="5"/>
                  </a:lnTo>
                  <a:close/>
                  <a:moveTo>
                    <a:pt x="14" y="2"/>
                  </a:moveTo>
                  <a:lnTo>
                    <a:pt x="15" y="2"/>
                  </a:lnTo>
                  <a:lnTo>
                    <a:pt x="15" y="3"/>
                  </a:lnTo>
                  <a:lnTo>
                    <a:pt x="14" y="3"/>
                  </a:lnTo>
                  <a:lnTo>
                    <a:pt x="1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0" name="Freeform 122">
              <a:extLst>
                <a:ext uri="{FF2B5EF4-FFF2-40B4-BE49-F238E27FC236}">
                  <a16:creationId xmlns:a16="http://schemas.microsoft.com/office/drawing/2014/main" id="{F8F26508-5C6D-FF88-884F-43A1F5D10279}"/>
                </a:ext>
              </a:extLst>
            </p:cNvPr>
            <p:cNvSpPr>
              <a:spLocks noEditPoints="1"/>
            </p:cNvSpPr>
            <p:nvPr/>
          </p:nvSpPr>
          <p:spPr bwMode="auto">
            <a:xfrm>
              <a:off x="2847" y="1470"/>
              <a:ext cx="201" cy="100"/>
            </a:xfrm>
            <a:custGeom>
              <a:avLst/>
              <a:gdLst>
                <a:gd name="T0" fmla="*/ 30 w 36"/>
                <a:gd name="T1" fmla="*/ 2 h 18"/>
                <a:gd name="T2" fmla="*/ 31 w 36"/>
                <a:gd name="T3" fmla="*/ 1 h 18"/>
                <a:gd name="T4" fmla="*/ 31 w 36"/>
                <a:gd name="T5" fmla="*/ 1 h 18"/>
                <a:gd name="T6" fmla="*/ 30 w 36"/>
                <a:gd name="T7" fmla="*/ 2 h 18"/>
                <a:gd name="T8" fmla="*/ 30 w 36"/>
                <a:gd name="T9" fmla="*/ 2 h 18"/>
                <a:gd name="T10" fmla="*/ 21 w 36"/>
                <a:gd name="T11" fmla="*/ 2 h 18"/>
                <a:gd name="T12" fmla="*/ 30 w 36"/>
                <a:gd name="T13" fmla="*/ 2 h 18"/>
                <a:gd name="T14" fmla="*/ 18 w 36"/>
                <a:gd name="T15" fmla="*/ 4 h 18"/>
                <a:gd name="T16" fmla="*/ 21 w 36"/>
                <a:gd name="T17" fmla="*/ 2 h 18"/>
                <a:gd name="T18" fmla="*/ 18 w 36"/>
                <a:gd name="T19" fmla="*/ 3 h 18"/>
                <a:gd name="T20" fmla="*/ 18 w 36"/>
                <a:gd name="T21" fmla="*/ 4 h 18"/>
                <a:gd name="T22" fmla="*/ 18 w 36"/>
                <a:gd name="T23" fmla="*/ 4 h 18"/>
                <a:gd name="T24" fmla="*/ 18 w 36"/>
                <a:gd name="T25" fmla="*/ 3 h 18"/>
                <a:gd name="T26" fmla="*/ 18 w 36"/>
                <a:gd name="T27" fmla="*/ 4 h 18"/>
                <a:gd name="T28" fmla="*/ 18 w 36"/>
                <a:gd name="T29" fmla="*/ 4 h 18"/>
                <a:gd name="T30" fmla="*/ 18 w 36"/>
                <a:gd name="T31" fmla="*/ 4 h 18"/>
                <a:gd name="T32" fmla="*/ 13 w 36"/>
                <a:gd name="T33" fmla="*/ 4 h 18"/>
                <a:gd name="T34" fmla="*/ 18 w 36"/>
                <a:gd name="T35" fmla="*/ 4 h 18"/>
                <a:gd name="T36" fmla="*/ 1 w 36"/>
                <a:gd name="T37" fmla="*/ 10 h 18"/>
                <a:gd name="T38" fmla="*/ 13 w 36"/>
                <a:gd name="T39" fmla="*/ 4 h 18"/>
                <a:gd name="T40" fmla="*/ 0 w 36"/>
                <a:gd name="T41" fmla="*/ 10 h 18"/>
                <a:gd name="T42" fmla="*/ 0 w 36"/>
                <a:gd name="T43" fmla="*/ 9 h 18"/>
                <a:gd name="T44" fmla="*/ 0 w 36"/>
                <a:gd name="T45" fmla="*/ 10 h 18"/>
                <a:gd name="T46" fmla="*/ 9 w 36"/>
                <a:gd name="T47" fmla="*/ 15 h 18"/>
                <a:gd name="T48" fmla="*/ 0 w 36"/>
                <a:gd name="T49" fmla="*/ 10 h 18"/>
                <a:gd name="T50" fmla="*/ 9 w 36"/>
                <a:gd name="T51" fmla="*/ 15 h 18"/>
                <a:gd name="T52" fmla="*/ 19 w 36"/>
                <a:gd name="T53" fmla="*/ 18 h 18"/>
                <a:gd name="T54" fmla="*/ 9 w 36"/>
                <a:gd name="T55" fmla="*/ 15 h 18"/>
                <a:gd name="T56" fmla="*/ 19 w 36"/>
                <a:gd name="T57" fmla="*/ 16 h 18"/>
                <a:gd name="T58" fmla="*/ 19 w 36"/>
                <a:gd name="T59" fmla="*/ 16 h 18"/>
                <a:gd name="T60" fmla="*/ 27 w 36"/>
                <a:gd name="T61" fmla="*/ 14 h 18"/>
                <a:gd name="T62" fmla="*/ 19 w 36"/>
                <a:gd name="T63" fmla="*/ 18 h 18"/>
                <a:gd name="T64" fmla="*/ 27 w 36"/>
                <a:gd name="T65" fmla="*/ 14 h 18"/>
                <a:gd name="T66" fmla="*/ 34 w 36"/>
                <a:gd name="T67" fmla="*/ 10 h 18"/>
                <a:gd name="T68" fmla="*/ 27 w 36"/>
                <a:gd name="T69" fmla="*/ 14 h 18"/>
                <a:gd name="T70" fmla="*/ 34 w 36"/>
                <a:gd name="T71" fmla="*/ 9 h 18"/>
                <a:gd name="T72" fmla="*/ 34 w 36"/>
                <a:gd name="T73" fmla="*/ 9 h 18"/>
                <a:gd name="T74" fmla="*/ 34 w 36"/>
                <a:gd name="T75" fmla="*/ 8 h 18"/>
                <a:gd name="T76" fmla="*/ 34 w 36"/>
                <a:gd name="T77" fmla="*/ 10 h 18"/>
                <a:gd name="T78" fmla="*/ 34 w 36"/>
                <a:gd name="T79" fmla="*/ 8 h 18"/>
                <a:gd name="T80" fmla="*/ 36 w 36"/>
                <a:gd name="T81" fmla="*/ 7 h 18"/>
                <a:gd name="T82" fmla="*/ 34 w 36"/>
                <a:gd name="T83" fmla="*/ 8 h 18"/>
                <a:gd name="T84" fmla="*/ 33 w 36"/>
                <a:gd name="T85" fmla="*/ 5 h 18"/>
                <a:gd name="T86" fmla="*/ 36 w 36"/>
                <a:gd name="T87" fmla="*/ 7 h 18"/>
                <a:gd name="T88" fmla="*/ 33 w 36"/>
                <a:gd name="T89" fmla="*/ 5 h 18"/>
                <a:gd name="T90" fmla="*/ 31 w 36"/>
                <a:gd name="T91" fmla="*/ 1 h 18"/>
                <a:gd name="T92" fmla="*/ 33 w 36"/>
                <a:gd name="T9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18">
                  <a:moveTo>
                    <a:pt x="30" y="2"/>
                  </a:moveTo>
                  <a:lnTo>
                    <a:pt x="30" y="2"/>
                  </a:lnTo>
                  <a:lnTo>
                    <a:pt x="31" y="1"/>
                  </a:lnTo>
                  <a:lnTo>
                    <a:pt x="31" y="1"/>
                  </a:lnTo>
                  <a:lnTo>
                    <a:pt x="30" y="2"/>
                  </a:lnTo>
                  <a:close/>
                  <a:moveTo>
                    <a:pt x="31" y="1"/>
                  </a:moveTo>
                  <a:lnTo>
                    <a:pt x="31" y="1"/>
                  </a:lnTo>
                  <a:lnTo>
                    <a:pt x="30" y="2"/>
                  </a:lnTo>
                  <a:lnTo>
                    <a:pt x="31" y="1"/>
                  </a:lnTo>
                  <a:close/>
                  <a:moveTo>
                    <a:pt x="30" y="2"/>
                  </a:moveTo>
                  <a:cubicBezTo>
                    <a:pt x="28" y="1"/>
                    <a:pt x="25" y="2"/>
                    <a:pt x="22" y="3"/>
                  </a:cubicBezTo>
                  <a:lnTo>
                    <a:pt x="21" y="2"/>
                  </a:lnTo>
                  <a:cubicBezTo>
                    <a:pt x="25" y="1"/>
                    <a:pt x="28" y="0"/>
                    <a:pt x="31" y="1"/>
                  </a:cubicBezTo>
                  <a:lnTo>
                    <a:pt x="30" y="2"/>
                  </a:lnTo>
                  <a:close/>
                  <a:moveTo>
                    <a:pt x="22" y="3"/>
                  </a:moveTo>
                  <a:cubicBezTo>
                    <a:pt x="20" y="4"/>
                    <a:pt x="19" y="4"/>
                    <a:pt x="18" y="4"/>
                  </a:cubicBezTo>
                  <a:lnTo>
                    <a:pt x="18" y="3"/>
                  </a:lnTo>
                  <a:cubicBezTo>
                    <a:pt x="19" y="3"/>
                    <a:pt x="20" y="3"/>
                    <a:pt x="21" y="2"/>
                  </a:cubicBezTo>
                  <a:lnTo>
                    <a:pt x="22" y="3"/>
                  </a:lnTo>
                  <a:close/>
                  <a:moveTo>
                    <a:pt x="18" y="3"/>
                  </a:moveTo>
                  <a:lnTo>
                    <a:pt x="18" y="3"/>
                  </a:lnTo>
                  <a:lnTo>
                    <a:pt x="18" y="4"/>
                  </a:lnTo>
                  <a:lnTo>
                    <a:pt x="18" y="3"/>
                  </a:lnTo>
                  <a:close/>
                  <a:moveTo>
                    <a:pt x="18" y="4"/>
                  </a:moveTo>
                  <a:lnTo>
                    <a:pt x="18" y="4"/>
                  </a:lnTo>
                  <a:lnTo>
                    <a:pt x="18" y="3"/>
                  </a:lnTo>
                  <a:lnTo>
                    <a:pt x="18" y="3"/>
                  </a:lnTo>
                  <a:lnTo>
                    <a:pt x="18" y="4"/>
                  </a:lnTo>
                  <a:close/>
                  <a:moveTo>
                    <a:pt x="18" y="4"/>
                  </a:moveTo>
                  <a:lnTo>
                    <a:pt x="18" y="4"/>
                  </a:lnTo>
                  <a:lnTo>
                    <a:pt x="18" y="4"/>
                  </a:lnTo>
                  <a:close/>
                  <a:moveTo>
                    <a:pt x="18" y="4"/>
                  </a:moveTo>
                  <a:cubicBezTo>
                    <a:pt x="16" y="5"/>
                    <a:pt x="15" y="5"/>
                    <a:pt x="13" y="5"/>
                  </a:cubicBezTo>
                  <a:lnTo>
                    <a:pt x="13" y="4"/>
                  </a:lnTo>
                  <a:cubicBezTo>
                    <a:pt x="14" y="4"/>
                    <a:pt x="16" y="3"/>
                    <a:pt x="18" y="3"/>
                  </a:cubicBezTo>
                  <a:lnTo>
                    <a:pt x="18" y="4"/>
                  </a:lnTo>
                  <a:close/>
                  <a:moveTo>
                    <a:pt x="13" y="5"/>
                  </a:moveTo>
                  <a:cubicBezTo>
                    <a:pt x="8" y="5"/>
                    <a:pt x="3" y="6"/>
                    <a:pt x="1" y="10"/>
                  </a:cubicBezTo>
                  <a:lnTo>
                    <a:pt x="0" y="9"/>
                  </a:lnTo>
                  <a:cubicBezTo>
                    <a:pt x="2" y="4"/>
                    <a:pt x="8" y="4"/>
                    <a:pt x="13" y="4"/>
                  </a:cubicBezTo>
                  <a:lnTo>
                    <a:pt x="13" y="5"/>
                  </a:lnTo>
                  <a:close/>
                  <a:moveTo>
                    <a:pt x="0" y="10"/>
                  </a:moveTo>
                  <a:lnTo>
                    <a:pt x="0" y="10"/>
                  </a:lnTo>
                  <a:lnTo>
                    <a:pt x="0" y="9"/>
                  </a:lnTo>
                  <a:lnTo>
                    <a:pt x="1" y="10"/>
                  </a:lnTo>
                  <a:lnTo>
                    <a:pt x="0" y="10"/>
                  </a:lnTo>
                  <a:close/>
                  <a:moveTo>
                    <a:pt x="1" y="9"/>
                  </a:moveTo>
                  <a:cubicBezTo>
                    <a:pt x="3" y="12"/>
                    <a:pt x="6" y="14"/>
                    <a:pt x="9" y="15"/>
                  </a:cubicBezTo>
                  <a:lnTo>
                    <a:pt x="9" y="16"/>
                  </a:lnTo>
                  <a:cubicBezTo>
                    <a:pt x="5" y="15"/>
                    <a:pt x="2" y="13"/>
                    <a:pt x="0" y="10"/>
                  </a:cubicBezTo>
                  <a:lnTo>
                    <a:pt x="1" y="9"/>
                  </a:lnTo>
                  <a:close/>
                  <a:moveTo>
                    <a:pt x="9" y="15"/>
                  </a:moveTo>
                  <a:cubicBezTo>
                    <a:pt x="12" y="16"/>
                    <a:pt x="16" y="16"/>
                    <a:pt x="19" y="16"/>
                  </a:cubicBezTo>
                  <a:lnTo>
                    <a:pt x="19" y="18"/>
                  </a:lnTo>
                  <a:cubicBezTo>
                    <a:pt x="16" y="17"/>
                    <a:pt x="12" y="17"/>
                    <a:pt x="9" y="16"/>
                  </a:cubicBezTo>
                  <a:lnTo>
                    <a:pt x="9" y="15"/>
                  </a:lnTo>
                  <a:close/>
                  <a:moveTo>
                    <a:pt x="19" y="16"/>
                  </a:moveTo>
                  <a:lnTo>
                    <a:pt x="19" y="16"/>
                  </a:lnTo>
                  <a:lnTo>
                    <a:pt x="19" y="17"/>
                  </a:lnTo>
                  <a:lnTo>
                    <a:pt x="19" y="16"/>
                  </a:lnTo>
                  <a:close/>
                  <a:moveTo>
                    <a:pt x="19" y="16"/>
                  </a:moveTo>
                  <a:cubicBezTo>
                    <a:pt x="22" y="17"/>
                    <a:pt x="24" y="16"/>
                    <a:pt x="27" y="14"/>
                  </a:cubicBezTo>
                  <a:lnTo>
                    <a:pt x="27" y="16"/>
                  </a:lnTo>
                  <a:cubicBezTo>
                    <a:pt x="25" y="17"/>
                    <a:pt x="22" y="18"/>
                    <a:pt x="19" y="18"/>
                  </a:cubicBezTo>
                  <a:lnTo>
                    <a:pt x="19" y="16"/>
                  </a:lnTo>
                  <a:close/>
                  <a:moveTo>
                    <a:pt x="27" y="14"/>
                  </a:moveTo>
                  <a:cubicBezTo>
                    <a:pt x="29" y="13"/>
                    <a:pt x="31" y="11"/>
                    <a:pt x="34" y="9"/>
                  </a:cubicBezTo>
                  <a:lnTo>
                    <a:pt x="34" y="10"/>
                  </a:lnTo>
                  <a:cubicBezTo>
                    <a:pt x="32" y="12"/>
                    <a:pt x="30" y="14"/>
                    <a:pt x="27" y="16"/>
                  </a:cubicBezTo>
                  <a:lnTo>
                    <a:pt x="27" y="14"/>
                  </a:lnTo>
                  <a:close/>
                  <a:moveTo>
                    <a:pt x="34" y="9"/>
                  </a:moveTo>
                  <a:lnTo>
                    <a:pt x="34" y="9"/>
                  </a:lnTo>
                  <a:lnTo>
                    <a:pt x="34" y="10"/>
                  </a:lnTo>
                  <a:lnTo>
                    <a:pt x="34" y="9"/>
                  </a:lnTo>
                  <a:close/>
                  <a:moveTo>
                    <a:pt x="34" y="9"/>
                  </a:moveTo>
                  <a:cubicBezTo>
                    <a:pt x="34" y="9"/>
                    <a:pt x="34" y="9"/>
                    <a:pt x="34" y="8"/>
                  </a:cubicBezTo>
                  <a:lnTo>
                    <a:pt x="35" y="9"/>
                  </a:lnTo>
                  <a:cubicBezTo>
                    <a:pt x="35" y="9"/>
                    <a:pt x="35" y="10"/>
                    <a:pt x="34" y="10"/>
                  </a:cubicBezTo>
                  <a:lnTo>
                    <a:pt x="34" y="9"/>
                  </a:lnTo>
                  <a:close/>
                  <a:moveTo>
                    <a:pt x="34" y="8"/>
                  </a:moveTo>
                  <a:cubicBezTo>
                    <a:pt x="34" y="8"/>
                    <a:pt x="34" y="7"/>
                    <a:pt x="34" y="7"/>
                  </a:cubicBezTo>
                  <a:lnTo>
                    <a:pt x="36" y="7"/>
                  </a:lnTo>
                  <a:cubicBezTo>
                    <a:pt x="36" y="7"/>
                    <a:pt x="36" y="8"/>
                    <a:pt x="35" y="9"/>
                  </a:cubicBezTo>
                  <a:lnTo>
                    <a:pt x="34" y="8"/>
                  </a:lnTo>
                  <a:close/>
                  <a:moveTo>
                    <a:pt x="34" y="7"/>
                  </a:moveTo>
                  <a:cubicBezTo>
                    <a:pt x="34" y="6"/>
                    <a:pt x="34" y="6"/>
                    <a:pt x="33" y="5"/>
                  </a:cubicBezTo>
                  <a:lnTo>
                    <a:pt x="34" y="4"/>
                  </a:lnTo>
                  <a:cubicBezTo>
                    <a:pt x="35" y="5"/>
                    <a:pt x="35" y="6"/>
                    <a:pt x="36" y="7"/>
                  </a:cubicBezTo>
                  <a:lnTo>
                    <a:pt x="34" y="7"/>
                  </a:lnTo>
                  <a:close/>
                  <a:moveTo>
                    <a:pt x="33" y="5"/>
                  </a:moveTo>
                  <a:cubicBezTo>
                    <a:pt x="32" y="4"/>
                    <a:pt x="31" y="3"/>
                    <a:pt x="30" y="2"/>
                  </a:cubicBezTo>
                  <a:lnTo>
                    <a:pt x="31" y="1"/>
                  </a:lnTo>
                  <a:cubicBezTo>
                    <a:pt x="32" y="2"/>
                    <a:pt x="33" y="3"/>
                    <a:pt x="34" y="4"/>
                  </a:cubicBezTo>
                  <a:lnTo>
                    <a:pt x="33"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1" name="Freeform 123">
              <a:extLst>
                <a:ext uri="{FF2B5EF4-FFF2-40B4-BE49-F238E27FC236}">
                  <a16:creationId xmlns:a16="http://schemas.microsoft.com/office/drawing/2014/main" id="{68CACEB2-E011-0D9B-96FD-0C78707A0530}"/>
                </a:ext>
              </a:extLst>
            </p:cNvPr>
            <p:cNvSpPr>
              <a:spLocks noEditPoints="1"/>
            </p:cNvSpPr>
            <p:nvPr/>
          </p:nvSpPr>
          <p:spPr bwMode="auto">
            <a:xfrm>
              <a:off x="2797" y="1347"/>
              <a:ext cx="156" cy="139"/>
            </a:xfrm>
            <a:custGeom>
              <a:avLst/>
              <a:gdLst>
                <a:gd name="T0" fmla="*/ 15 w 28"/>
                <a:gd name="T1" fmla="*/ 1 h 25"/>
                <a:gd name="T2" fmla="*/ 15 w 28"/>
                <a:gd name="T3" fmla="*/ 3 h 25"/>
                <a:gd name="T4" fmla="*/ 15 w 28"/>
                <a:gd name="T5" fmla="*/ 1 h 25"/>
                <a:gd name="T6" fmla="*/ 6 w 28"/>
                <a:gd name="T7" fmla="*/ 0 h 25"/>
                <a:gd name="T8" fmla="*/ 7 w 28"/>
                <a:gd name="T9" fmla="*/ 1 h 25"/>
                <a:gd name="T10" fmla="*/ 6 w 28"/>
                <a:gd name="T11" fmla="*/ 0 h 25"/>
                <a:gd name="T12" fmla="*/ 6 w 28"/>
                <a:gd name="T13" fmla="*/ 0 h 25"/>
                <a:gd name="T14" fmla="*/ 7 w 28"/>
                <a:gd name="T15" fmla="*/ 1 h 25"/>
                <a:gd name="T16" fmla="*/ 6 w 28"/>
                <a:gd name="T17" fmla="*/ 0 h 25"/>
                <a:gd name="T18" fmla="*/ 5 w 28"/>
                <a:gd name="T19" fmla="*/ 2 h 25"/>
                <a:gd name="T20" fmla="*/ 6 w 28"/>
                <a:gd name="T21" fmla="*/ 1 h 25"/>
                <a:gd name="T22" fmla="*/ 1 w 28"/>
                <a:gd name="T23" fmla="*/ 4 h 25"/>
                <a:gd name="T24" fmla="*/ 2 w 28"/>
                <a:gd name="T25" fmla="*/ 5 h 25"/>
                <a:gd name="T26" fmla="*/ 2 w 28"/>
                <a:gd name="T27" fmla="*/ 5 h 25"/>
                <a:gd name="T28" fmla="*/ 1 w 28"/>
                <a:gd name="T29" fmla="*/ 4 h 25"/>
                <a:gd name="T30" fmla="*/ 2 w 28"/>
                <a:gd name="T31" fmla="*/ 9 h 25"/>
                <a:gd name="T32" fmla="*/ 4 w 28"/>
                <a:gd name="T33" fmla="*/ 11 h 25"/>
                <a:gd name="T34" fmla="*/ 3 w 28"/>
                <a:gd name="T35" fmla="*/ 9 h 25"/>
                <a:gd name="T36" fmla="*/ 3 w 28"/>
                <a:gd name="T37" fmla="*/ 11 h 25"/>
                <a:gd name="T38" fmla="*/ 7 w 28"/>
                <a:gd name="T39" fmla="*/ 14 h 25"/>
                <a:gd name="T40" fmla="*/ 4 w 28"/>
                <a:gd name="T41" fmla="*/ 11 h 25"/>
                <a:gd name="T42" fmla="*/ 8 w 28"/>
                <a:gd name="T43" fmla="*/ 18 h 25"/>
                <a:gd name="T44" fmla="*/ 8 w 28"/>
                <a:gd name="T45" fmla="*/ 18 h 25"/>
                <a:gd name="T46" fmla="*/ 8 w 28"/>
                <a:gd name="T47" fmla="*/ 18 h 25"/>
                <a:gd name="T48" fmla="*/ 8 w 28"/>
                <a:gd name="T49" fmla="*/ 18 h 25"/>
                <a:gd name="T50" fmla="*/ 10 w 28"/>
                <a:gd name="T51" fmla="*/ 17 h 25"/>
                <a:gd name="T52" fmla="*/ 10 w 28"/>
                <a:gd name="T53" fmla="*/ 17 h 25"/>
                <a:gd name="T54" fmla="*/ 10 w 28"/>
                <a:gd name="T55" fmla="*/ 20 h 25"/>
                <a:gd name="T56" fmla="*/ 11 w 28"/>
                <a:gd name="T57" fmla="*/ 19 h 25"/>
                <a:gd name="T58" fmla="*/ 10 w 28"/>
                <a:gd name="T59" fmla="*/ 20 h 25"/>
                <a:gd name="T60" fmla="*/ 23 w 28"/>
                <a:gd name="T61" fmla="*/ 22 h 25"/>
                <a:gd name="T62" fmla="*/ 13 w 28"/>
                <a:gd name="T63" fmla="*/ 21 h 25"/>
                <a:gd name="T64" fmla="*/ 24 w 28"/>
                <a:gd name="T65" fmla="*/ 23 h 25"/>
                <a:gd name="T66" fmla="*/ 24 w 28"/>
                <a:gd name="T67" fmla="*/ 23 h 25"/>
                <a:gd name="T68" fmla="*/ 23 w 28"/>
                <a:gd name="T69" fmla="*/ 22 h 25"/>
                <a:gd name="T70" fmla="*/ 24 w 28"/>
                <a:gd name="T71" fmla="*/ 23 h 25"/>
                <a:gd name="T72" fmla="*/ 25 w 28"/>
                <a:gd name="T73" fmla="*/ 21 h 25"/>
                <a:gd name="T74" fmla="*/ 24 w 28"/>
                <a:gd name="T75" fmla="*/ 22 h 25"/>
                <a:gd name="T76" fmla="*/ 25 w 28"/>
                <a:gd name="T77" fmla="*/ 22 h 25"/>
                <a:gd name="T78" fmla="*/ 26 w 28"/>
                <a:gd name="T79" fmla="*/ 19 h 25"/>
                <a:gd name="T80" fmla="*/ 25 w 28"/>
                <a:gd name="T81" fmla="*/ 21 h 25"/>
                <a:gd name="T82" fmla="*/ 27 w 28"/>
                <a:gd name="T83" fmla="*/ 19 h 25"/>
                <a:gd name="T84" fmla="*/ 26 w 28"/>
                <a:gd name="T85" fmla="*/ 19 h 25"/>
                <a:gd name="T86" fmla="*/ 26 w 28"/>
                <a:gd name="T87" fmla="*/ 19 h 25"/>
                <a:gd name="T88" fmla="*/ 28 w 28"/>
                <a:gd name="T89" fmla="*/ 16 h 25"/>
                <a:gd name="T90" fmla="*/ 27 w 28"/>
                <a:gd name="T91" fmla="*/ 16 h 25"/>
                <a:gd name="T92" fmla="*/ 28 w 28"/>
                <a:gd name="T9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25">
                  <a:moveTo>
                    <a:pt x="24" y="6"/>
                  </a:moveTo>
                  <a:cubicBezTo>
                    <a:pt x="21" y="5"/>
                    <a:pt x="18" y="3"/>
                    <a:pt x="15" y="3"/>
                  </a:cubicBezTo>
                  <a:lnTo>
                    <a:pt x="15" y="1"/>
                  </a:lnTo>
                  <a:cubicBezTo>
                    <a:pt x="18" y="2"/>
                    <a:pt x="21" y="3"/>
                    <a:pt x="24" y="4"/>
                  </a:cubicBezTo>
                  <a:lnTo>
                    <a:pt x="24" y="6"/>
                  </a:lnTo>
                  <a:close/>
                  <a:moveTo>
                    <a:pt x="15" y="3"/>
                  </a:moveTo>
                  <a:cubicBezTo>
                    <a:pt x="12" y="2"/>
                    <a:pt x="9" y="1"/>
                    <a:pt x="7" y="1"/>
                  </a:cubicBezTo>
                  <a:lnTo>
                    <a:pt x="6" y="0"/>
                  </a:lnTo>
                  <a:cubicBezTo>
                    <a:pt x="9" y="0"/>
                    <a:pt x="12" y="0"/>
                    <a:pt x="15" y="1"/>
                  </a:cubicBezTo>
                  <a:lnTo>
                    <a:pt x="15" y="3"/>
                  </a:lnTo>
                  <a:close/>
                  <a:moveTo>
                    <a:pt x="6" y="0"/>
                  </a:moveTo>
                  <a:lnTo>
                    <a:pt x="6" y="0"/>
                  </a:lnTo>
                  <a:lnTo>
                    <a:pt x="6" y="1"/>
                  </a:lnTo>
                  <a:lnTo>
                    <a:pt x="6" y="0"/>
                  </a:lnTo>
                  <a:close/>
                  <a:moveTo>
                    <a:pt x="7" y="1"/>
                  </a:moveTo>
                  <a:lnTo>
                    <a:pt x="7" y="1"/>
                  </a:lnTo>
                  <a:lnTo>
                    <a:pt x="6" y="0"/>
                  </a:lnTo>
                  <a:lnTo>
                    <a:pt x="6" y="0"/>
                  </a:lnTo>
                  <a:lnTo>
                    <a:pt x="7" y="1"/>
                  </a:lnTo>
                  <a:close/>
                  <a:moveTo>
                    <a:pt x="6" y="0"/>
                  </a:moveTo>
                  <a:lnTo>
                    <a:pt x="6" y="0"/>
                  </a:lnTo>
                  <a:lnTo>
                    <a:pt x="6" y="1"/>
                  </a:lnTo>
                  <a:lnTo>
                    <a:pt x="6" y="0"/>
                  </a:lnTo>
                  <a:close/>
                  <a:moveTo>
                    <a:pt x="7" y="1"/>
                  </a:moveTo>
                  <a:cubicBezTo>
                    <a:pt x="6" y="1"/>
                    <a:pt x="6" y="1"/>
                    <a:pt x="6" y="1"/>
                  </a:cubicBezTo>
                  <a:lnTo>
                    <a:pt x="5" y="0"/>
                  </a:lnTo>
                  <a:cubicBezTo>
                    <a:pt x="6" y="0"/>
                    <a:pt x="6" y="0"/>
                    <a:pt x="6" y="0"/>
                  </a:cubicBezTo>
                  <a:lnTo>
                    <a:pt x="7" y="1"/>
                  </a:lnTo>
                  <a:close/>
                  <a:moveTo>
                    <a:pt x="6" y="1"/>
                  </a:moveTo>
                  <a:cubicBezTo>
                    <a:pt x="5" y="2"/>
                    <a:pt x="5" y="2"/>
                    <a:pt x="5" y="2"/>
                  </a:cubicBezTo>
                  <a:lnTo>
                    <a:pt x="4" y="1"/>
                  </a:lnTo>
                  <a:cubicBezTo>
                    <a:pt x="5" y="0"/>
                    <a:pt x="5" y="0"/>
                    <a:pt x="5" y="0"/>
                  </a:cubicBezTo>
                  <a:lnTo>
                    <a:pt x="6" y="1"/>
                  </a:lnTo>
                  <a:close/>
                  <a:moveTo>
                    <a:pt x="5" y="2"/>
                  </a:moveTo>
                  <a:cubicBezTo>
                    <a:pt x="4" y="2"/>
                    <a:pt x="3" y="4"/>
                    <a:pt x="2" y="5"/>
                  </a:cubicBezTo>
                  <a:lnTo>
                    <a:pt x="1" y="4"/>
                  </a:lnTo>
                  <a:cubicBezTo>
                    <a:pt x="2" y="3"/>
                    <a:pt x="3" y="1"/>
                    <a:pt x="4" y="1"/>
                  </a:cubicBezTo>
                  <a:lnTo>
                    <a:pt x="5" y="2"/>
                  </a:lnTo>
                  <a:close/>
                  <a:moveTo>
                    <a:pt x="2" y="5"/>
                  </a:moveTo>
                  <a:lnTo>
                    <a:pt x="2" y="5"/>
                  </a:lnTo>
                  <a:lnTo>
                    <a:pt x="2" y="5"/>
                  </a:lnTo>
                  <a:close/>
                  <a:moveTo>
                    <a:pt x="2" y="5"/>
                  </a:moveTo>
                  <a:cubicBezTo>
                    <a:pt x="2" y="6"/>
                    <a:pt x="2" y="7"/>
                    <a:pt x="3" y="9"/>
                  </a:cubicBezTo>
                  <a:lnTo>
                    <a:pt x="2" y="9"/>
                  </a:lnTo>
                  <a:cubicBezTo>
                    <a:pt x="1" y="8"/>
                    <a:pt x="0" y="6"/>
                    <a:pt x="1" y="4"/>
                  </a:cubicBezTo>
                  <a:lnTo>
                    <a:pt x="2" y="5"/>
                  </a:lnTo>
                  <a:close/>
                  <a:moveTo>
                    <a:pt x="2" y="9"/>
                  </a:moveTo>
                  <a:lnTo>
                    <a:pt x="2" y="9"/>
                  </a:lnTo>
                  <a:lnTo>
                    <a:pt x="2" y="9"/>
                  </a:lnTo>
                  <a:close/>
                  <a:moveTo>
                    <a:pt x="3" y="9"/>
                  </a:moveTo>
                  <a:cubicBezTo>
                    <a:pt x="3" y="9"/>
                    <a:pt x="3" y="10"/>
                    <a:pt x="4" y="11"/>
                  </a:cubicBezTo>
                  <a:lnTo>
                    <a:pt x="2" y="11"/>
                  </a:lnTo>
                  <a:cubicBezTo>
                    <a:pt x="2" y="11"/>
                    <a:pt x="2" y="10"/>
                    <a:pt x="2" y="9"/>
                  </a:cubicBezTo>
                  <a:lnTo>
                    <a:pt x="3" y="9"/>
                  </a:lnTo>
                  <a:close/>
                  <a:moveTo>
                    <a:pt x="4" y="11"/>
                  </a:moveTo>
                  <a:lnTo>
                    <a:pt x="4" y="11"/>
                  </a:lnTo>
                  <a:lnTo>
                    <a:pt x="3" y="11"/>
                  </a:lnTo>
                  <a:lnTo>
                    <a:pt x="4" y="11"/>
                  </a:lnTo>
                  <a:close/>
                  <a:moveTo>
                    <a:pt x="4" y="11"/>
                  </a:moveTo>
                  <a:cubicBezTo>
                    <a:pt x="4" y="12"/>
                    <a:pt x="5" y="13"/>
                    <a:pt x="7" y="14"/>
                  </a:cubicBezTo>
                  <a:lnTo>
                    <a:pt x="6" y="15"/>
                  </a:lnTo>
                  <a:cubicBezTo>
                    <a:pt x="4" y="14"/>
                    <a:pt x="3" y="13"/>
                    <a:pt x="2" y="11"/>
                  </a:cubicBezTo>
                  <a:lnTo>
                    <a:pt x="4" y="11"/>
                  </a:lnTo>
                  <a:close/>
                  <a:moveTo>
                    <a:pt x="7" y="14"/>
                  </a:moveTo>
                  <a:cubicBezTo>
                    <a:pt x="8" y="15"/>
                    <a:pt x="9" y="16"/>
                    <a:pt x="10" y="17"/>
                  </a:cubicBezTo>
                  <a:lnTo>
                    <a:pt x="8" y="18"/>
                  </a:lnTo>
                  <a:cubicBezTo>
                    <a:pt x="8" y="17"/>
                    <a:pt x="7" y="16"/>
                    <a:pt x="6" y="15"/>
                  </a:cubicBezTo>
                  <a:lnTo>
                    <a:pt x="7" y="14"/>
                  </a:lnTo>
                  <a:close/>
                  <a:moveTo>
                    <a:pt x="8" y="18"/>
                  </a:moveTo>
                  <a:lnTo>
                    <a:pt x="8" y="18"/>
                  </a:lnTo>
                  <a:lnTo>
                    <a:pt x="9" y="17"/>
                  </a:lnTo>
                  <a:lnTo>
                    <a:pt x="8" y="18"/>
                  </a:lnTo>
                  <a:close/>
                  <a:moveTo>
                    <a:pt x="10" y="17"/>
                  </a:moveTo>
                  <a:lnTo>
                    <a:pt x="10" y="17"/>
                  </a:lnTo>
                  <a:lnTo>
                    <a:pt x="8" y="18"/>
                  </a:lnTo>
                  <a:lnTo>
                    <a:pt x="8" y="18"/>
                  </a:lnTo>
                  <a:lnTo>
                    <a:pt x="10" y="17"/>
                  </a:lnTo>
                  <a:close/>
                  <a:moveTo>
                    <a:pt x="10" y="17"/>
                  </a:moveTo>
                  <a:lnTo>
                    <a:pt x="10" y="17"/>
                  </a:lnTo>
                  <a:lnTo>
                    <a:pt x="9" y="17"/>
                  </a:lnTo>
                  <a:lnTo>
                    <a:pt x="10" y="17"/>
                  </a:lnTo>
                  <a:close/>
                  <a:moveTo>
                    <a:pt x="10" y="17"/>
                  </a:moveTo>
                  <a:cubicBezTo>
                    <a:pt x="10" y="18"/>
                    <a:pt x="11" y="19"/>
                    <a:pt x="11" y="19"/>
                  </a:cubicBezTo>
                  <a:lnTo>
                    <a:pt x="10" y="20"/>
                  </a:lnTo>
                  <a:cubicBezTo>
                    <a:pt x="9" y="19"/>
                    <a:pt x="9" y="19"/>
                    <a:pt x="8" y="18"/>
                  </a:cubicBezTo>
                  <a:lnTo>
                    <a:pt x="10" y="17"/>
                  </a:lnTo>
                  <a:close/>
                  <a:moveTo>
                    <a:pt x="11" y="19"/>
                  </a:moveTo>
                  <a:cubicBezTo>
                    <a:pt x="12" y="20"/>
                    <a:pt x="12" y="20"/>
                    <a:pt x="13" y="21"/>
                  </a:cubicBezTo>
                  <a:lnTo>
                    <a:pt x="12" y="22"/>
                  </a:lnTo>
                  <a:cubicBezTo>
                    <a:pt x="11" y="21"/>
                    <a:pt x="11" y="21"/>
                    <a:pt x="10" y="20"/>
                  </a:cubicBezTo>
                  <a:lnTo>
                    <a:pt x="11" y="19"/>
                  </a:lnTo>
                  <a:close/>
                  <a:moveTo>
                    <a:pt x="13" y="21"/>
                  </a:moveTo>
                  <a:cubicBezTo>
                    <a:pt x="16" y="23"/>
                    <a:pt x="20" y="23"/>
                    <a:pt x="23" y="22"/>
                  </a:cubicBezTo>
                  <a:lnTo>
                    <a:pt x="24" y="23"/>
                  </a:lnTo>
                  <a:cubicBezTo>
                    <a:pt x="20" y="25"/>
                    <a:pt x="15" y="24"/>
                    <a:pt x="12" y="22"/>
                  </a:cubicBezTo>
                  <a:lnTo>
                    <a:pt x="13" y="21"/>
                  </a:lnTo>
                  <a:close/>
                  <a:moveTo>
                    <a:pt x="23" y="22"/>
                  </a:moveTo>
                  <a:lnTo>
                    <a:pt x="23" y="22"/>
                  </a:lnTo>
                  <a:lnTo>
                    <a:pt x="24" y="23"/>
                  </a:lnTo>
                  <a:lnTo>
                    <a:pt x="24" y="23"/>
                  </a:lnTo>
                  <a:lnTo>
                    <a:pt x="23" y="22"/>
                  </a:lnTo>
                  <a:close/>
                  <a:moveTo>
                    <a:pt x="24" y="23"/>
                  </a:moveTo>
                  <a:lnTo>
                    <a:pt x="24" y="23"/>
                  </a:lnTo>
                  <a:lnTo>
                    <a:pt x="24" y="23"/>
                  </a:lnTo>
                  <a:close/>
                  <a:moveTo>
                    <a:pt x="23" y="22"/>
                  </a:moveTo>
                  <a:cubicBezTo>
                    <a:pt x="23" y="22"/>
                    <a:pt x="24" y="22"/>
                    <a:pt x="24" y="22"/>
                  </a:cubicBezTo>
                  <a:lnTo>
                    <a:pt x="24" y="23"/>
                  </a:lnTo>
                  <a:cubicBezTo>
                    <a:pt x="24" y="23"/>
                    <a:pt x="24" y="23"/>
                    <a:pt x="24" y="23"/>
                  </a:cubicBezTo>
                  <a:lnTo>
                    <a:pt x="23" y="22"/>
                  </a:lnTo>
                  <a:close/>
                  <a:moveTo>
                    <a:pt x="24" y="22"/>
                  </a:moveTo>
                  <a:cubicBezTo>
                    <a:pt x="24" y="22"/>
                    <a:pt x="24" y="22"/>
                    <a:pt x="25" y="21"/>
                  </a:cubicBezTo>
                  <a:lnTo>
                    <a:pt x="25" y="23"/>
                  </a:lnTo>
                  <a:cubicBezTo>
                    <a:pt x="25" y="23"/>
                    <a:pt x="25" y="23"/>
                    <a:pt x="24" y="23"/>
                  </a:cubicBezTo>
                  <a:lnTo>
                    <a:pt x="24" y="22"/>
                  </a:lnTo>
                  <a:close/>
                  <a:moveTo>
                    <a:pt x="25" y="21"/>
                  </a:moveTo>
                  <a:lnTo>
                    <a:pt x="25" y="21"/>
                  </a:lnTo>
                  <a:lnTo>
                    <a:pt x="25" y="22"/>
                  </a:lnTo>
                  <a:lnTo>
                    <a:pt x="25" y="21"/>
                  </a:lnTo>
                  <a:close/>
                  <a:moveTo>
                    <a:pt x="25" y="21"/>
                  </a:moveTo>
                  <a:cubicBezTo>
                    <a:pt x="26" y="21"/>
                    <a:pt x="26" y="20"/>
                    <a:pt x="26" y="19"/>
                  </a:cubicBezTo>
                  <a:lnTo>
                    <a:pt x="28" y="19"/>
                  </a:lnTo>
                  <a:cubicBezTo>
                    <a:pt x="28" y="21"/>
                    <a:pt x="27" y="22"/>
                    <a:pt x="25" y="23"/>
                  </a:cubicBezTo>
                  <a:lnTo>
                    <a:pt x="25" y="21"/>
                  </a:lnTo>
                  <a:close/>
                  <a:moveTo>
                    <a:pt x="28" y="19"/>
                  </a:moveTo>
                  <a:lnTo>
                    <a:pt x="28" y="19"/>
                  </a:lnTo>
                  <a:lnTo>
                    <a:pt x="27" y="19"/>
                  </a:lnTo>
                  <a:lnTo>
                    <a:pt x="28" y="19"/>
                  </a:lnTo>
                  <a:close/>
                  <a:moveTo>
                    <a:pt x="26" y="19"/>
                  </a:moveTo>
                  <a:lnTo>
                    <a:pt x="26" y="19"/>
                  </a:lnTo>
                  <a:lnTo>
                    <a:pt x="28" y="19"/>
                  </a:lnTo>
                  <a:lnTo>
                    <a:pt x="28" y="19"/>
                  </a:lnTo>
                  <a:lnTo>
                    <a:pt x="26" y="19"/>
                  </a:lnTo>
                  <a:close/>
                  <a:moveTo>
                    <a:pt x="26" y="19"/>
                  </a:moveTo>
                  <a:cubicBezTo>
                    <a:pt x="26" y="18"/>
                    <a:pt x="26" y="17"/>
                    <a:pt x="27" y="16"/>
                  </a:cubicBezTo>
                  <a:lnTo>
                    <a:pt x="28" y="16"/>
                  </a:lnTo>
                  <a:cubicBezTo>
                    <a:pt x="28" y="17"/>
                    <a:pt x="28" y="18"/>
                    <a:pt x="28" y="19"/>
                  </a:cubicBezTo>
                  <a:lnTo>
                    <a:pt x="26" y="19"/>
                  </a:lnTo>
                  <a:close/>
                  <a:moveTo>
                    <a:pt x="27" y="16"/>
                  </a:moveTo>
                  <a:cubicBezTo>
                    <a:pt x="27" y="12"/>
                    <a:pt x="27" y="8"/>
                    <a:pt x="24" y="5"/>
                  </a:cubicBezTo>
                  <a:lnTo>
                    <a:pt x="24" y="4"/>
                  </a:lnTo>
                  <a:cubicBezTo>
                    <a:pt x="28" y="7"/>
                    <a:pt x="28" y="12"/>
                    <a:pt x="28" y="16"/>
                  </a:cubicBezTo>
                  <a:lnTo>
                    <a:pt x="27" y="1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2" name="Freeform 124">
              <a:extLst>
                <a:ext uri="{FF2B5EF4-FFF2-40B4-BE49-F238E27FC236}">
                  <a16:creationId xmlns:a16="http://schemas.microsoft.com/office/drawing/2014/main" id="{54FAC313-6081-433A-80B4-D53338BFBD1B}"/>
                </a:ext>
              </a:extLst>
            </p:cNvPr>
            <p:cNvSpPr>
              <a:spLocks noEditPoints="1"/>
            </p:cNvSpPr>
            <p:nvPr/>
          </p:nvSpPr>
          <p:spPr bwMode="auto">
            <a:xfrm>
              <a:off x="2942" y="1335"/>
              <a:ext cx="90" cy="129"/>
            </a:xfrm>
            <a:custGeom>
              <a:avLst/>
              <a:gdLst>
                <a:gd name="T0" fmla="*/ 9 w 16"/>
                <a:gd name="T1" fmla="*/ 2 h 23"/>
                <a:gd name="T2" fmla="*/ 12 w 16"/>
                <a:gd name="T3" fmla="*/ 2 h 23"/>
                <a:gd name="T4" fmla="*/ 9 w 16"/>
                <a:gd name="T5" fmla="*/ 2 h 23"/>
                <a:gd name="T6" fmla="*/ 4 w 16"/>
                <a:gd name="T7" fmla="*/ 1 h 23"/>
                <a:gd name="T8" fmla="*/ 9 w 16"/>
                <a:gd name="T9" fmla="*/ 2 h 23"/>
                <a:gd name="T10" fmla="*/ 2 w 16"/>
                <a:gd name="T11" fmla="*/ 4 h 23"/>
                <a:gd name="T12" fmla="*/ 4 w 16"/>
                <a:gd name="T13" fmla="*/ 1 h 23"/>
                <a:gd name="T14" fmla="*/ 2 w 16"/>
                <a:gd name="T15" fmla="*/ 4 h 23"/>
                <a:gd name="T16" fmla="*/ 0 w 16"/>
                <a:gd name="T17" fmla="*/ 5 h 23"/>
                <a:gd name="T18" fmla="*/ 2 w 16"/>
                <a:gd name="T19" fmla="*/ 4 h 23"/>
                <a:gd name="T20" fmla="*/ 0 w 16"/>
                <a:gd name="T21" fmla="*/ 5 h 23"/>
                <a:gd name="T22" fmla="*/ 0 w 16"/>
                <a:gd name="T23" fmla="*/ 5 h 23"/>
                <a:gd name="T24" fmla="*/ 2 w 16"/>
                <a:gd name="T25" fmla="*/ 9 h 23"/>
                <a:gd name="T26" fmla="*/ 0 w 16"/>
                <a:gd name="T27" fmla="*/ 5 h 23"/>
                <a:gd name="T28" fmla="*/ 2 w 16"/>
                <a:gd name="T29" fmla="*/ 9 h 23"/>
                <a:gd name="T30" fmla="*/ 2 w 16"/>
                <a:gd name="T31" fmla="*/ 13 h 23"/>
                <a:gd name="T32" fmla="*/ 2 w 16"/>
                <a:gd name="T33" fmla="*/ 9 h 23"/>
                <a:gd name="T34" fmla="*/ 2 w 16"/>
                <a:gd name="T35" fmla="*/ 13 h 23"/>
                <a:gd name="T36" fmla="*/ 2 w 16"/>
                <a:gd name="T37" fmla="*/ 13 h 23"/>
                <a:gd name="T38" fmla="*/ 3 w 16"/>
                <a:gd name="T39" fmla="*/ 13 h 23"/>
                <a:gd name="T40" fmla="*/ 2 w 16"/>
                <a:gd name="T41" fmla="*/ 13 h 23"/>
                <a:gd name="T42" fmla="*/ 3 w 16"/>
                <a:gd name="T43" fmla="*/ 13 h 23"/>
                <a:gd name="T44" fmla="*/ 3 w 16"/>
                <a:gd name="T45" fmla="*/ 13 h 23"/>
                <a:gd name="T46" fmla="*/ 3 w 16"/>
                <a:gd name="T47" fmla="*/ 16 h 23"/>
                <a:gd name="T48" fmla="*/ 2 w 16"/>
                <a:gd name="T49" fmla="*/ 13 h 23"/>
                <a:gd name="T50" fmla="*/ 3 w 16"/>
                <a:gd name="T51" fmla="*/ 16 h 23"/>
                <a:gd name="T52" fmla="*/ 2 w 16"/>
                <a:gd name="T53" fmla="*/ 21 h 23"/>
                <a:gd name="T54" fmla="*/ 3 w 16"/>
                <a:gd name="T55" fmla="*/ 16 h 23"/>
                <a:gd name="T56" fmla="*/ 4 w 16"/>
                <a:gd name="T57" fmla="*/ 20 h 23"/>
                <a:gd name="T58" fmla="*/ 4 w 16"/>
                <a:gd name="T59" fmla="*/ 20 h 23"/>
                <a:gd name="T60" fmla="*/ 2 w 16"/>
                <a:gd name="T61" fmla="*/ 21 h 23"/>
                <a:gd name="T62" fmla="*/ 4 w 16"/>
                <a:gd name="T63" fmla="*/ 20 h 23"/>
                <a:gd name="T64" fmla="*/ 2 w 16"/>
                <a:gd name="T65" fmla="*/ 21 h 23"/>
                <a:gd name="T66" fmla="*/ 2 w 16"/>
                <a:gd name="T67" fmla="*/ 21 h 23"/>
                <a:gd name="T68" fmla="*/ 4 w 16"/>
                <a:gd name="T69" fmla="*/ 21 h 23"/>
                <a:gd name="T70" fmla="*/ 2 w 16"/>
                <a:gd name="T71" fmla="*/ 21 h 23"/>
                <a:gd name="T72" fmla="*/ 4 w 16"/>
                <a:gd name="T73" fmla="*/ 21 h 23"/>
                <a:gd name="T74" fmla="*/ 3 w 16"/>
                <a:gd name="T75" fmla="*/ 22 h 23"/>
                <a:gd name="T76" fmla="*/ 4 w 16"/>
                <a:gd name="T77" fmla="*/ 21 h 23"/>
                <a:gd name="T78" fmla="*/ 5 w 16"/>
                <a:gd name="T79" fmla="*/ 22 h 23"/>
                <a:gd name="T80" fmla="*/ 3 w 16"/>
                <a:gd name="T81" fmla="*/ 22 h 23"/>
                <a:gd name="T82" fmla="*/ 5 w 16"/>
                <a:gd name="T83" fmla="*/ 23 h 23"/>
                <a:gd name="T84" fmla="*/ 5 w 16"/>
                <a:gd name="T85" fmla="*/ 23 h 23"/>
                <a:gd name="T86" fmla="*/ 5 w 16"/>
                <a:gd name="T87" fmla="*/ 22 h 23"/>
                <a:gd name="T88" fmla="*/ 12 w 16"/>
                <a:gd name="T89" fmla="*/ 20 h 23"/>
                <a:gd name="T90" fmla="*/ 5 w 16"/>
                <a:gd name="T91" fmla="*/ 22 h 23"/>
                <a:gd name="T92" fmla="*/ 14 w 16"/>
                <a:gd name="T93" fmla="*/ 14 h 23"/>
                <a:gd name="T94" fmla="*/ 12 w 16"/>
                <a:gd name="T95" fmla="*/ 20 h 23"/>
                <a:gd name="T96" fmla="*/ 14 w 16"/>
                <a:gd name="T97" fmla="*/ 14 h 23"/>
                <a:gd name="T98" fmla="*/ 15 w 16"/>
                <a:gd name="T99" fmla="*/ 8 h 23"/>
                <a:gd name="T100" fmla="*/ 14 w 16"/>
                <a:gd name="T101" fmla="*/ 14 h 23"/>
                <a:gd name="T102" fmla="*/ 11 w 16"/>
                <a:gd name="T103" fmla="*/ 3 h 23"/>
                <a:gd name="T104" fmla="*/ 15 w 16"/>
                <a:gd name="T10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23">
                  <a:moveTo>
                    <a:pt x="11" y="3"/>
                  </a:moveTo>
                  <a:cubicBezTo>
                    <a:pt x="10" y="2"/>
                    <a:pt x="10" y="2"/>
                    <a:pt x="9" y="2"/>
                  </a:cubicBezTo>
                  <a:lnTo>
                    <a:pt x="9" y="1"/>
                  </a:lnTo>
                  <a:cubicBezTo>
                    <a:pt x="10" y="1"/>
                    <a:pt x="11" y="1"/>
                    <a:pt x="12" y="2"/>
                  </a:cubicBezTo>
                  <a:lnTo>
                    <a:pt x="11" y="3"/>
                  </a:lnTo>
                  <a:close/>
                  <a:moveTo>
                    <a:pt x="9" y="2"/>
                  </a:moveTo>
                  <a:cubicBezTo>
                    <a:pt x="7" y="2"/>
                    <a:pt x="6" y="2"/>
                    <a:pt x="5" y="2"/>
                  </a:cubicBezTo>
                  <a:lnTo>
                    <a:pt x="4" y="1"/>
                  </a:lnTo>
                  <a:cubicBezTo>
                    <a:pt x="6" y="0"/>
                    <a:pt x="7" y="0"/>
                    <a:pt x="9" y="1"/>
                  </a:cubicBezTo>
                  <a:lnTo>
                    <a:pt x="9" y="2"/>
                  </a:lnTo>
                  <a:close/>
                  <a:moveTo>
                    <a:pt x="5" y="2"/>
                  </a:moveTo>
                  <a:cubicBezTo>
                    <a:pt x="3" y="2"/>
                    <a:pt x="2" y="3"/>
                    <a:pt x="2" y="4"/>
                  </a:cubicBezTo>
                  <a:lnTo>
                    <a:pt x="1" y="3"/>
                  </a:lnTo>
                  <a:cubicBezTo>
                    <a:pt x="1" y="2"/>
                    <a:pt x="3" y="1"/>
                    <a:pt x="4" y="1"/>
                  </a:cubicBezTo>
                  <a:lnTo>
                    <a:pt x="5" y="2"/>
                  </a:lnTo>
                  <a:close/>
                  <a:moveTo>
                    <a:pt x="2" y="4"/>
                  </a:moveTo>
                  <a:cubicBezTo>
                    <a:pt x="2" y="4"/>
                    <a:pt x="1" y="5"/>
                    <a:pt x="1" y="5"/>
                  </a:cubicBezTo>
                  <a:lnTo>
                    <a:pt x="0" y="5"/>
                  </a:lnTo>
                  <a:cubicBezTo>
                    <a:pt x="0" y="4"/>
                    <a:pt x="0" y="4"/>
                    <a:pt x="1" y="3"/>
                  </a:cubicBezTo>
                  <a:lnTo>
                    <a:pt x="2" y="4"/>
                  </a:lnTo>
                  <a:close/>
                  <a:moveTo>
                    <a:pt x="0" y="5"/>
                  </a:moveTo>
                  <a:lnTo>
                    <a:pt x="0" y="5"/>
                  </a:lnTo>
                  <a:lnTo>
                    <a:pt x="1" y="5"/>
                  </a:lnTo>
                  <a:lnTo>
                    <a:pt x="0" y="5"/>
                  </a:lnTo>
                  <a:close/>
                  <a:moveTo>
                    <a:pt x="1" y="5"/>
                  </a:moveTo>
                  <a:cubicBezTo>
                    <a:pt x="1" y="6"/>
                    <a:pt x="2" y="8"/>
                    <a:pt x="2" y="9"/>
                  </a:cubicBezTo>
                  <a:lnTo>
                    <a:pt x="1" y="10"/>
                  </a:lnTo>
                  <a:cubicBezTo>
                    <a:pt x="0" y="8"/>
                    <a:pt x="0" y="7"/>
                    <a:pt x="0" y="5"/>
                  </a:cubicBezTo>
                  <a:lnTo>
                    <a:pt x="1" y="5"/>
                  </a:lnTo>
                  <a:close/>
                  <a:moveTo>
                    <a:pt x="2" y="9"/>
                  </a:moveTo>
                  <a:cubicBezTo>
                    <a:pt x="3" y="10"/>
                    <a:pt x="3" y="12"/>
                    <a:pt x="3" y="13"/>
                  </a:cubicBezTo>
                  <a:lnTo>
                    <a:pt x="2" y="13"/>
                  </a:lnTo>
                  <a:cubicBezTo>
                    <a:pt x="2" y="12"/>
                    <a:pt x="2" y="11"/>
                    <a:pt x="1" y="10"/>
                  </a:cubicBezTo>
                  <a:lnTo>
                    <a:pt x="2" y="9"/>
                  </a:lnTo>
                  <a:close/>
                  <a:moveTo>
                    <a:pt x="2" y="13"/>
                  </a:moveTo>
                  <a:lnTo>
                    <a:pt x="2" y="13"/>
                  </a:lnTo>
                  <a:lnTo>
                    <a:pt x="3" y="13"/>
                  </a:lnTo>
                  <a:lnTo>
                    <a:pt x="2" y="13"/>
                  </a:lnTo>
                  <a:close/>
                  <a:moveTo>
                    <a:pt x="3" y="13"/>
                  </a:moveTo>
                  <a:lnTo>
                    <a:pt x="3" y="13"/>
                  </a:lnTo>
                  <a:lnTo>
                    <a:pt x="2" y="13"/>
                  </a:lnTo>
                  <a:lnTo>
                    <a:pt x="2" y="13"/>
                  </a:lnTo>
                  <a:lnTo>
                    <a:pt x="3" y="13"/>
                  </a:lnTo>
                  <a:close/>
                  <a:moveTo>
                    <a:pt x="3" y="13"/>
                  </a:moveTo>
                  <a:lnTo>
                    <a:pt x="3" y="13"/>
                  </a:lnTo>
                  <a:lnTo>
                    <a:pt x="3" y="13"/>
                  </a:lnTo>
                  <a:close/>
                  <a:moveTo>
                    <a:pt x="3" y="13"/>
                  </a:moveTo>
                  <a:cubicBezTo>
                    <a:pt x="4" y="14"/>
                    <a:pt x="3" y="15"/>
                    <a:pt x="3" y="16"/>
                  </a:cubicBezTo>
                  <a:lnTo>
                    <a:pt x="2" y="16"/>
                  </a:lnTo>
                  <a:cubicBezTo>
                    <a:pt x="2" y="15"/>
                    <a:pt x="2" y="14"/>
                    <a:pt x="2" y="13"/>
                  </a:cubicBezTo>
                  <a:lnTo>
                    <a:pt x="3" y="13"/>
                  </a:lnTo>
                  <a:close/>
                  <a:moveTo>
                    <a:pt x="3" y="16"/>
                  </a:moveTo>
                  <a:cubicBezTo>
                    <a:pt x="3" y="17"/>
                    <a:pt x="3" y="19"/>
                    <a:pt x="3" y="20"/>
                  </a:cubicBezTo>
                  <a:lnTo>
                    <a:pt x="2" y="21"/>
                  </a:lnTo>
                  <a:cubicBezTo>
                    <a:pt x="2" y="19"/>
                    <a:pt x="2" y="17"/>
                    <a:pt x="2" y="16"/>
                  </a:cubicBezTo>
                  <a:lnTo>
                    <a:pt x="3" y="16"/>
                  </a:lnTo>
                  <a:close/>
                  <a:moveTo>
                    <a:pt x="3" y="20"/>
                  </a:moveTo>
                  <a:lnTo>
                    <a:pt x="4" y="20"/>
                  </a:lnTo>
                  <a:lnTo>
                    <a:pt x="3" y="20"/>
                  </a:lnTo>
                  <a:close/>
                  <a:moveTo>
                    <a:pt x="4" y="20"/>
                  </a:moveTo>
                  <a:lnTo>
                    <a:pt x="4" y="20"/>
                  </a:lnTo>
                  <a:lnTo>
                    <a:pt x="2" y="21"/>
                  </a:lnTo>
                  <a:lnTo>
                    <a:pt x="2" y="21"/>
                  </a:lnTo>
                  <a:lnTo>
                    <a:pt x="4" y="20"/>
                  </a:lnTo>
                  <a:close/>
                  <a:moveTo>
                    <a:pt x="2" y="21"/>
                  </a:moveTo>
                  <a:lnTo>
                    <a:pt x="2" y="21"/>
                  </a:lnTo>
                  <a:lnTo>
                    <a:pt x="3" y="20"/>
                  </a:lnTo>
                  <a:lnTo>
                    <a:pt x="2" y="21"/>
                  </a:lnTo>
                  <a:close/>
                  <a:moveTo>
                    <a:pt x="4" y="20"/>
                  </a:moveTo>
                  <a:cubicBezTo>
                    <a:pt x="4" y="20"/>
                    <a:pt x="4" y="20"/>
                    <a:pt x="4" y="21"/>
                  </a:cubicBezTo>
                  <a:lnTo>
                    <a:pt x="2" y="21"/>
                  </a:lnTo>
                  <a:cubicBezTo>
                    <a:pt x="2" y="21"/>
                    <a:pt x="2" y="21"/>
                    <a:pt x="2" y="21"/>
                  </a:cubicBezTo>
                  <a:lnTo>
                    <a:pt x="4" y="20"/>
                  </a:lnTo>
                  <a:close/>
                  <a:moveTo>
                    <a:pt x="4" y="21"/>
                  </a:moveTo>
                  <a:cubicBezTo>
                    <a:pt x="4" y="21"/>
                    <a:pt x="4" y="21"/>
                    <a:pt x="4" y="21"/>
                  </a:cubicBezTo>
                  <a:lnTo>
                    <a:pt x="3" y="22"/>
                  </a:lnTo>
                  <a:cubicBezTo>
                    <a:pt x="3" y="21"/>
                    <a:pt x="3" y="21"/>
                    <a:pt x="2" y="21"/>
                  </a:cubicBezTo>
                  <a:lnTo>
                    <a:pt x="4" y="21"/>
                  </a:lnTo>
                  <a:close/>
                  <a:moveTo>
                    <a:pt x="4" y="21"/>
                  </a:moveTo>
                  <a:cubicBezTo>
                    <a:pt x="4" y="22"/>
                    <a:pt x="5" y="22"/>
                    <a:pt x="5" y="22"/>
                  </a:cubicBezTo>
                  <a:lnTo>
                    <a:pt x="5" y="23"/>
                  </a:lnTo>
                  <a:cubicBezTo>
                    <a:pt x="5" y="23"/>
                    <a:pt x="3" y="23"/>
                    <a:pt x="3" y="22"/>
                  </a:cubicBezTo>
                  <a:lnTo>
                    <a:pt x="4" y="21"/>
                  </a:lnTo>
                  <a:close/>
                  <a:moveTo>
                    <a:pt x="5" y="23"/>
                  </a:moveTo>
                  <a:lnTo>
                    <a:pt x="5" y="23"/>
                  </a:lnTo>
                  <a:lnTo>
                    <a:pt x="5" y="23"/>
                  </a:lnTo>
                  <a:lnTo>
                    <a:pt x="5" y="23"/>
                  </a:lnTo>
                  <a:close/>
                  <a:moveTo>
                    <a:pt x="5" y="22"/>
                  </a:moveTo>
                  <a:cubicBezTo>
                    <a:pt x="7" y="22"/>
                    <a:pt x="9" y="21"/>
                    <a:pt x="11" y="19"/>
                  </a:cubicBezTo>
                  <a:lnTo>
                    <a:pt x="12" y="20"/>
                  </a:lnTo>
                  <a:cubicBezTo>
                    <a:pt x="10" y="22"/>
                    <a:pt x="8" y="23"/>
                    <a:pt x="5" y="23"/>
                  </a:cubicBezTo>
                  <a:lnTo>
                    <a:pt x="5" y="22"/>
                  </a:lnTo>
                  <a:close/>
                  <a:moveTo>
                    <a:pt x="11" y="19"/>
                  </a:moveTo>
                  <a:cubicBezTo>
                    <a:pt x="12" y="17"/>
                    <a:pt x="13" y="16"/>
                    <a:pt x="14" y="14"/>
                  </a:cubicBezTo>
                  <a:lnTo>
                    <a:pt x="15" y="14"/>
                  </a:lnTo>
                  <a:cubicBezTo>
                    <a:pt x="14" y="16"/>
                    <a:pt x="13" y="18"/>
                    <a:pt x="12" y="20"/>
                  </a:cubicBezTo>
                  <a:lnTo>
                    <a:pt x="11" y="19"/>
                  </a:lnTo>
                  <a:close/>
                  <a:moveTo>
                    <a:pt x="14" y="14"/>
                  </a:moveTo>
                  <a:cubicBezTo>
                    <a:pt x="14" y="12"/>
                    <a:pt x="14" y="10"/>
                    <a:pt x="14" y="8"/>
                  </a:cubicBezTo>
                  <a:lnTo>
                    <a:pt x="15" y="8"/>
                  </a:lnTo>
                  <a:cubicBezTo>
                    <a:pt x="16" y="10"/>
                    <a:pt x="15" y="12"/>
                    <a:pt x="15" y="14"/>
                  </a:cubicBezTo>
                  <a:lnTo>
                    <a:pt x="14" y="14"/>
                  </a:lnTo>
                  <a:close/>
                  <a:moveTo>
                    <a:pt x="14" y="8"/>
                  </a:moveTo>
                  <a:cubicBezTo>
                    <a:pt x="14" y="6"/>
                    <a:pt x="13" y="4"/>
                    <a:pt x="11" y="3"/>
                  </a:cubicBezTo>
                  <a:lnTo>
                    <a:pt x="12" y="2"/>
                  </a:lnTo>
                  <a:cubicBezTo>
                    <a:pt x="14" y="3"/>
                    <a:pt x="15" y="6"/>
                    <a:pt x="15" y="8"/>
                  </a:cubicBezTo>
                  <a:lnTo>
                    <a:pt x="14"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3" name="Freeform 125">
              <a:extLst>
                <a:ext uri="{FF2B5EF4-FFF2-40B4-BE49-F238E27FC236}">
                  <a16:creationId xmlns:a16="http://schemas.microsoft.com/office/drawing/2014/main" id="{DDD07A4A-D088-350E-990B-6F01D1B34B0C}"/>
                </a:ext>
              </a:extLst>
            </p:cNvPr>
            <p:cNvSpPr>
              <a:spLocks/>
            </p:cNvSpPr>
            <p:nvPr/>
          </p:nvSpPr>
          <p:spPr bwMode="auto">
            <a:xfrm>
              <a:off x="3026" y="1363"/>
              <a:ext cx="101" cy="129"/>
            </a:xfrm>
            <a:custGeom>
              <a:avLst/>
              <a:gdLst>
                <a:gd name="T0" fmla="*/ 13 w 18"/>
                <a:gd name="T1" fmla="*/ 4 h 23"/>
                <a:gd name="T2" fmla="*/ 6 w 18"/>
                <a:gd name="T3" fmla="*/ 1 h 23"/>
                <a:gd name="T4" fmla="*/ 1 w 18"/>
                <a:gd name="T5" fmla="*/ 5 h 23"/>
                <a:gd name="T6" fmla="*/ 2 w 18"/>
                <a:gd name="T7" fmla="*/ 7 h 23"/>
                <a:gd name="T8" fmla="*/ 0 w 18"/>
                <a:gd name="T9" fmla="*/ 15 h 23"/>
                <a:gd name="T10" fmla="*/ 4 w 18"/>
                <a:gd name="T11" fmla="*/ 20 h 23"/>
                <a:gd name="T12" fmla="*/ 6 w 18"/>
                <a:gd name="T13" fmla="*/ 23 h 23"/>
                <a:gd name="T14" fmla="*/ 14 w 18"/>
                <a:gd name="T15" fmla="*/ 14 h 23"/>
                <a:gd name="T16" fmla="*/ 1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13" y="4"/>
                  </a:moveTo>
                  <a:cubicBezTo>
                    <a:pt x="11" y="3"/>
                    <a:pt x="8" y="0"/>
                    <a:pt x="6" y="1"/>
                  </a:cubicBezTo>
                  <a:cubicBezTo>
                    <a:pt x="4" y="1"/>
                    <a:pt x="1" y="2"/>
                    <a:pt x="1" y="5"/>
                  </a:cubicBezTo>
                  <a:cubicBezTo>
                    <a:pt x="1" y="6"/>
                    <a:pt x="1" y="7"/>
                    <a:pt x="2" y="7"/>
                  </a:cubicBezTo>
                  <a:cubicBezTo>
                    <a:pt x="2" y="10"/>
                    <a:pt x="0" y="13"/>
                    <a:pt x="0" y="15"/>
                  </a:cubicBezTo>
                  <a:cubicBezTo>
                    <a:pt x="0" y="17"/>
                    <a:pt x="3" y="18"/>
                    <a:pt x="4" y="20"/>
                  </a:cubicBezTo>
                  <a:cubicBezTo>
                    <a:pt x="5" y="21"/>
                    <a:pt x="4" y="23"/>
                    <a:pt x="6" y="23"/>
                  </a:cubicBezTo>
                  <a:cubicBezTo>
                    <a:pt x="10" y="22"/>
                    <a:pt x="12" y="18"/>
                    <a:pt x="14" y="14"/>
                  </a:cubicBezTo>
                  <a:cubicBezTo>
                    <a:pt x="15" y="11"/>
                    <a:pt x="18" y="6"/>
                    <a:pt x="13"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4" name="Freeform 126">
              <a:extLst>
                <a:ext uri="{FF2B5EF4-FFF2-40B4-BE49-F238E27FC236}">
                  <a16:creationId xmlns:a16="http://schemas.microsoft.com/office/drawing/2014/main" id="{85FC8383-173F-6FCA-6DE7-A2AE8D690547}"/>
                </a:ext>
              </a:extLst>
            </p:cNvPr>
            <p:cNvSpPr>
              <a:spLocks noEditPoints="1"/>
            </p:cNvSpPr>
            <p:nvPr/>
          </p:nvSpPr>
          <p:spPr bwMode="auto">
            <a:xfrm>
              <a:off x="3020" y="1363"/>
              <a:ext cx="107" cy="134"/>
            </a:xfrm>
            <a:custGeom>
              <a:avLst/>
              <a:gdLst>
                <a:gd name="T0" fmla="*/ 14 w 19"/>
                <a:gd name="T1" fmla="*/ 3 h 24"/>
                <a:gd name="T2" fmla="*/ 14 w 19"/>
                <a:gd name="T3" fmla="*/ 4 h 24"/>
                <a:gd name="T4" fmla="*/ 14 w 19"/>
                <a:gd name="T5" fmla="*/ 3 h 24"/>
                <a:gd name="T6" fmla="*/ 7 w 19"/>
                <a:gd name="T7" fmla="*/ 1 h 24"/>
                <a:gd name="T8" fmla="*/ 11 w 19"/>
                <a:gd name="T9" fmla="*/ 3 h 24"/>
                <a:gd name="T10" fmla="*/ 7 w 19"/>
                <a:gd name="T11" fmla="*/ 1 h 24"/>
                <a:gd name="T12" fmla="*/ 7 w 19"/>
                <a:gd name="T13" fmla="*/ 0 h 24"/>
                <a:gd name="T14" fmla="*/ 7 w 19"/>
                <a:gd name="T15" fmla="*/ 0 h 24"/>
                <a:gd name="T16" fmla="*/ 7 w 19"/>
                <a:gd name="T17" fmla="*/ 0 h 24"/>
                <a:gd name="T18" fmla="*/ 6 w 19"/>
                <a:gd name="T19" fmla="*/ 0 h 24"/>
                <a:gd name="T20" fmla="*/ 6 w 19"/>
                <a:gd name="T21" fmla="*/ 1 h 24"/>
                <a:gd name="T22" fmla="*/ 6 w 19"/>
                <a:gd name="T23" fmla="*/ 0 h 24"/>
                <a:gd name="T24" fmla="*/ 5 w 19"/>
                <a:gd name="T25" fmla="*/ 0 h 24"/>
                <a:gd name="T26" fmla="*/ 5 w 19"/>
                <a:gd name="T27" fmla="*/ 2 h 24"/>
                <a:gd name="T28" fmla="*/ 5 w 19"/>
                <a:gd name="T29" fmla="*/ 0 h 24"/>
                <a:gd name="T30" fmla="*/ 1 w 19"/>
                <a:gd name="T31" fmla="*/ 5 h 24"/>
                <a:gd name="T32" fmla="*/ 1 w 19"/>
                <a:gd name="T33" fmla="*/ 5 h 24"/>
                <a:gd name="T34" fmla="*/ 1 w 19"/>
                <a:gd name="T35" fmla="*/ 5 h 24"/>
                <a:gd name="T36" fmla="*/ 1 w 19"/>
                <a:gd name="T37" fmla="*/ 5 h 24"/>
                <a:gd name="T38" fmla="*/ 1 w 19"/>
                <a:gd name="T39" fmla="*/ 5 h 24"/>
                <a:gd name="T40" fmla="*/ 2 w 19"/>
                <a:gd name="T41" fmla="*/ 7 h 24"/>
                <a:gd name="T42" fmla="*/ 3 w 19"/>
                <a:gd name="T43" fmla="*/ 6 h 24"/>
                <a:gd name="T44" fmla="*/ 3 w 19"/>
                <a:gd name="T45" fmla="*/ 6 h 24"/>
                <a:gd name="T46" fmla="*/ 2 w 19"/>
                <a:gd name="T47" fmla="*/ 8 h 24"/>
                <a:gd name="T48" fmla="*/ 3 w 19"/>
                <a:gd name="T49" fmla="*/ 7 h 24"/>
                <a:gd name="T50" fmla="*/ 3 w 19"/>
                <a:gd name="T51" fmla="*/ 7 h 24"/>
                <a:gd name="T52" fmla="*/ 1 w 19"/>
                <a:gd name="T53" fmla="*/ 12 h 24"/>
                <a:gd name="T54" fmla="*/ 2 w 19"/>
                <a:gd name="T55" fmla="*/ 12 h 24"/>
                <a:gd name="T56" fmla="*/ 1 w 19"/>
                <a:gd name="T57" fmla="*/ 12 h 24"/>
                <a:gd name="T58" fmla="*/ 0 w 19"/>
                <a:gd name="T59" fmla="*/ 15 h 24"/>
                <a:gd name="T60" fmla="*/ 1 w 19"/>
                <a:gd name="T61" fmla="*/ 15 h 24"/>
                <a:gd name="T62" fmla="*/ 0 w 19"/>
                <a:gd name="T63" fmla="*/ 15 h 24"/>
                <a:gd name="T64" fmla="*/ 6 w 19"/>
                <a:gd name="T65" fmla="*/ 20 h 24"/>
                <a:gd name="T66" fmla="*/ 3 w 19"/>
                <a:gd name="T67" fmla="*/ 18 h 24"/>
                <a:gd name="T68" fmla="*/ 5 w 19"/>
                <a:gd name="T69" fmla="*/ 20 h 24"/>
                <a:gd name="T70" fmla="*/ 6 w 19"/>
                <a:gd name="T71" fmla="*/ 20 h 24"/>
                <a:gd name="T72" fmla="*/ 6 w 19"/>
                <a:gd name="T73" fmla="*/ 20 h 24"/>
                <a:gd name="T74" fmla="*/ 5 w 19"/>
                <a:gd name="T75" fmla="*/ 20 h 24"/>
                <a:gd name="T76" fmla="*/ 6 w 19"/>
                <a:gd name="T77" fmla="*/ 21 h 24"/>
                <a:gd name="T78" fmla="*/ 6 w 19"/>
                <a:gd name="T79" fmla="*/ 20 h 24"/>
                <a:gd name="T80" fmla="*/ 6 w 19"/>
                <a:gd name="T81" fmla="*/ 21 h 24"/>
                <a:gd name="T82" fmla="*/ 7 w 19"/>
                <a:gd name="T83" fmla="*/ 24 h 24"/>
                <a:gd name="T84" fmla="*/ 7 w 19"/>
                <a:gd name="T85" fmla="*/ 24 h 24"/>
                <a:gd name="T86" fmla="*/ 7 w 19"/>
                <a:gd name="T87" fmla="*/ 24 h 24"/>
                <a:gd name="T88" fmla="*/ 15 w 19"/>
                <a:gd name="T89" fmla="*/ 16 h 24"/>
                <a:gd name="T90" fmla="*/ 13 w 19"/>
                <a:gd name="T91" fmla="*/ 15 h 24"/>
                <a:gd name="T92" fmla="*/ 15 w 19"/>
                <a:gd name="T93" fmla="*/ 16 h 24"/>
                <a:gd name="T94" fmla="*/ 14 w 19"/>
                <a:gd name="T95" fmla="*/ 14 h 24"/>
                <a:gd name="T96" fmla="*/ 14 w 19"/>
                <a:gd name="T97" fmla="*/ 14 h 24"/>
                <a:gd name="T98" fmla="*/ 15 w 19"/>
                <a:gd name="T99" fmla="*/ 14 h 24"/>
                <a:gd name="T100" fmla="*/ 14 w 19"/>
                <a:gd name="T101" fmla="*/ 13 h 24"/>
                <a:gd name="T102" fmla="*/ 14 w 19"/>
                <a:gd name="T103" fmla="*/ 13 h 24"/>
                <a:gd name="T104" fmla="*/ 16 w 19"/>
                <a:gd name="T105" fmla="*/ 14 h 24"/>
                <a:gd name="T106" fmla="*/ 14 w 19"/>
                <a:gd name="T107" fmla="*/ 4 h 24"/>
                <a:gd name="T108" fmla="*/ 15 w 19"/>
                <a:gd name="T10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4" y="4"/>
                  </a:moveTo>
                  <a:lnTo>
                    <a:pt x="14" y="4"/>
                  </a:lnTo>
                  <a:lnTo>
                    <a:pt x="14" y="3"/>
                  </a:lnTo>
                  <a:lnTo>
                    <a:pt x="14" y="3"/>
                  </a:lnTo>
                  <a:lnTo>
                    <a:pt x="14" y="4"/>
                  </a:lnTo>
                  <a:close/>
                  <a:moveTo>
                    <a:pt x="14" y="4"/>
                  </a:moveTo>
                  <a:cubicBezTo>
                    <a:pt x="13" y="4"/>
                    <a:pt x="12" y="3"/>
                    <a:pt x="11" y="3"/>
                  </a:cubicBezTo>
                  <a:lnTo>
                    <a:pt x="12" y="2"/>
                  </a:lnTo>
                  <a:cubicBezTo>
                    <a:pt x="13" y="2"/>
                    <a:pt x="14" y="3"/>
                    <a:pt x="14" y="3"/>
                  </a:cubicBezTo>
                  <a:lnTo>
                    <a:pt x="14" y="4"/>
                  </a:lnTo>
                  <a:close/>
                  <a:moveTo>
                    <a:pt x="11" y="3"/>
                  </a:moveTo>
                  <a:cubicBezTo>
                    <a:pt x="10" y="2"/>
                    <a:pt x="8" y="1"/>
                    <a:pt x="7" y="1"/>
                  </a:cubicBezTo>
                  <a:lnTo>
                    <a:pt x="7" y="0"/>
                  </a:lnTo>
                  <a:cubicBezTo>
                    <a:pt x="8" y="0"/>
                    <a:pt x="10" y="1"/>
                    <a:pt x="12" y="2"/>
                  </a:cubicBezTo>
                  <a:lnTo>
                    <a:pt x="11" y="3"/>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7" y="1"/>
                    <a:pt x="6" y="1"/>
                    <a:pt x="6" y="1"/>
                  </a:cubicBezTo>
                  <a:lnTo>
                    <a:pt x="6" y="0"/>
                  </a:lnTo>
                  <a:cubicBezTo>
                    <a:pt x="6" y="0"/>
                    <a:pt x="6" y="0"/>
                    <a:pt x="7" y="0"/>
                  </a:cubicBezTo>
                  <a:lnTo>
                    <a:pt x="7" y="1"/>
                  </a:lnTo>
                  <a:close/>
                  <a:moveTo>
                    <a:pt x="6" y="1"/>
                  </a:moveTo>
                  <a:cubicBezTo>
                    <a:pt x="6" y="1"/>
                    <a:pt x="6" y="2"/>
                    <a:pt x="5" y="2"/>
                  </a:cubicBezTo>
                  <a:lnTo>
                    <a:pt x="5" y="0"/>
                  </a:lnTo>
                  <a:cubicBezTo>
                    <a:pt x="5" y="0"/>
                    <a:pt x="5" y="0"/>
                    <a:pt x="6" y="0"/>
                  </a:cubicBezTo>
                  <a:lnTo>
                    <a:pt x="6" y="1"/>
                  </a:lnTo>
                  <a:close/>
                  <a:moveTo>
                    <a:pt x="5" y="0"/>
                  </a:moveTo>
                  <a:lnTo>
                    <a:pt x="5" y="0"/>
                  </a:lnTo>
                  <a:lnTo>
                    <a:pt x="5" y="1"/>
                  </a:lnTo>
                  <a:lnTo>
                    <a:pt x="5" y="0"/>
                  </a:lnTo>
                  <a:close/>
                  <a:moveTo>
                    <a:pt x="5" y="2"/>
                  </a:moveTo>
                  <a:cubicBezTo>
                    <a:pt x="4" y="2"/>
                    <a:pt x="3" y="3"/>
                    <a:pt x="3" y="5"/>
                  </a:cubicBezTo>
                  <a:lnTo>
                    <a:pt x="1" y="5"/>
                  </a:lnTo>
                  <a:cubicBezTo>
                    <a:pt x="2" y="3"/>
                    <a:pt x="3" y="1"/>
                    <a:pt x="5" y="0"/>
                  </a:cubicBezTo>
                  <a:lnTo>
                    <a:pt x="5" y="2"/>
                  </a:lnTo>
                  <a:close/>
                  <a:moveTo>
                    <a:pt x="1" y="5"/>
                  </a:moveTo>
                  <a:lnTo>
                    <a:pt x="1" y="5"/>
                  </a:lnTo>
                  <a:lnTo>
                    <a:pt x="1" y="5"/>
                  </a:lnTo>
                  <a:lnTo>
                    <a:pt x="2" y="5"/>
                  </a:lnTo>
                  <a:lnTo>
                    <a:pt x="1" y="5"/>
                  </a:lnTo>
                  <a:close/>
                  <a:moveTo>
                    <a:pt x="3" y="5"/>
                  </a:moveTo>
                  <a:lnTo>
                    <a:pt x="3" y="5"/>
                  </a:lnTo>
                  <a:lnTo>
                    <a:pt x="1" y="5"/>
                  </a:lnTo>
                  <a:lnTo>
                    <a:pt x="1" y="5"/>
                  </a:lnTo>
                  <a:lnTo>
                    <a:pt x="3" y="5"/>
                  </a:lnTo>
                  <a:close/>
                  <a:moveTo>
                    <a:pt x="1" y="5"/>
                  </a:moveTo>
                  <a:lnTo>
                    <a:pt x="1" y="5"/>
                  </a:lnTo>
                  <a:lnTo>
                    <a:pt x="2" y="5"/>
                  </a:lnTo>
                  <a:lnTo>
                    <a:pt x="1" y="5"/>
                  </a:lnTo>
                  <a:close/>
                  <a:moveTo>
                    <a:pt x="3" y="5"/>
                  </a:moveTo>
                  <a:cubicBezTo>
                    <a:pt x="3" y="5"/>
                    <a:pt x="3" y="6"/>
                    <a:pt x="3" y="6"/>
                  </a:cubicBezTo>
                  <a:lnTo>
                    <a:pt x="2" y="7"/>
                  </a:lnTo>
                  <a:cubicBezTo>
                    <a:pt x="2" y="6"/>
                    <a:pt x="1" y="6"/>
                    <a:pt x="1" y="5"/>
                  </a:cubicBezTo>
                  <a:lnTo>
                    <a:pt x="3" y="5"/>
                  </a:lnTo>
                  <a:close/>
                  <a:moveTo>
                    <a:pt x="3" y="6"/>
                  </a:moveTo>
                  <a:lnTo>
                    <a:pt x="3" y="6"/>
                  </a:lnTo>
                  <a:lnTo>
                    <a:pt x="2" y="6"/>
                  </a:lnTo>
                  <a:lnTo>
                    <a:pt x="3" y="6"/>
                  </a:lnTo>
                  <a:close/>
                  <a:moveTo>
                    <a:pt x="3" y="6"/>
                  </a:moveTo>
                  <a:cubicBezTo>
                    <a:pt x="3" y="7"/>
                    <a:pt x="3" y="7"/>
                    <a:pt x="3" y="7"/>
                  </a:cubicBezTo>
                  <a:lnTo>
                    <a:pt x="2" y="8"/>
                  </a:lnTo>
                  <a:cubicBezTo>
                    <a:pt x="2" y="7"/>
                    <a:pt x="2" y="7"/>
                    <a:pt x="2" y="7"/>
                  </a:cubicBezTo>
                  <a:lnTo>
                    <a:pt x="3" y="6"/>
                  </a:lnTo>
                  <a:close/>
                  <a:moveTo>
                    <a:pt x="3" y="7"/>
                  </a:moveTo>
                  <a:lnTo>
                    <a:pt x="3" y="7"/>
                  </a:lnTo>
                  <a:lnTo>
                    <a:pt x="3" y="7"/>
                  </a:lnTo>
                  <a:lnTo>
                    <a:pt x="3" y="7"/>
                  </a:lnTo>
                  <a:close/>
                  <a:moveTo>
                    <a:pt x="3" y="7"/>
                  </a:moveTo>
                  <a:cubicBezTo>
                    <a:pt x="4" y="9"/>
                    <a:pt x="3" y="11"/>
                    <a:pt x="2" y="12"/>
                  </a:cubicBezTo>
                  <a:lnTo>
                    <a:pt x="1" y="12"/>
                  </a:lnTo>
                  <a:cubicBezTo>
                    <a:pt x="2" y="10"/>
                    <a:pt x="2" y="9"/>
                    <a:pt x="2" y="8"/>
                  </a:cubicBezTo>
                  <a:lnTo>
                    <a:pt x="3" y="7"/>
                  </a:lnTo>
                  <a:close/>
                  <a:moveTo>
                    <a:pt x="2" y="12"/>
                  </a:moveTo>
                  <a:cubicBezTo>
                    <a:pt x="2" y="13"/>
                    <a:pt x="1" y="14"/>
                    <a:pt x="1" y="15"/>
                  </a:cubicBezTo>
                  <a:lnTo>
                    <a:pt x="0" y="15"/>
                  </a:lnTo>
                  <a:cubicBezTo>
                    <a:pt x="0" y="14"/>
                    <a:pt x="0" y="13"/>
                    <a:pt x="1" y="12"/>
                  </a:cubicBezTo>
                  <a:lnTo>
                    <a:pt x="2" y="12"/>
                  </a:lnTo>
                  <a:close/>
                  <a:moveTo>
                    <a:pt x="0" y="15"/>
                  </a:moveTo>
                  <a:lnTo>
                    <a:pt x="0" y="15"/>
                  </a:lnTo>
                  <a:lnTo>
                    <a:pt x="1" y="15"/>
                  </a:lnTo>
                  <a:lnTo>
                    <a:pt x="0" y="15"/>
                  </a:lnTo>
                  <a:close/>
                  <a:moveTo>
                    <a:pt x="1" y="15"/>
                  </a:moveTo>
                  <a:cubicBezTo>
                    <a:pt x="1" y="16"/>
                    <a:pt x="2" y="17"/>
                    <a:pt x="3" y="18"/>
                  </a:cubicBezTo>
                  <a:lnTo>
                    <a:pt x="2" y="19"/>
                  </a:lnTo>
                  <a:cubicBezTo>
                    <a:pt x="1" y="18"/>
                    <a:pt x="0" y="17"/>
                    <a:pt x="0" y="15"/>
                  </a:cubicBezTo>
                  <a:lnTo>
                    <a:pt x="1" y="15"/>
                  </a:lnTo>
                  <a:close/>
                  <a:moveTo>
                    <a:pt x="3" y="18"/>
                  </a:moveTo>
                  <a:cubicBezTo>
                    <a:pt x="4" y="18"/>
                    <a:pt x="5" y="19"/>
                    <a:pt x="6" y="20"/>
                  </a:cubicBezTo>
                  <a:lnTo>
                    <a:pt x="5" y="21"/>
                  </a:lnTo>
                  <a:cubicBezTo>
                    <a:pt x="4" y="20"/>
                    <a:pt x="3" y="19"/>
                    <a:pt x="2" y="19"/>
                  </a:cubicBezTo>
                  <a:lnTo>
                    <a:pt x="3" y="18"/>
                  </a:lnTo>
                  <a:close/>
                  <a:moveTo>
                    <a:pt x="6" y="20"/>
                  </a:moveTo>
                  <a:lnTo>
                    <a:pt x="6" y="20"/>
                  </a:lnTo>
                  <a:lnTo>
                    <a:pt x="5" y="20"/>
                  </a:lnTo>
                  <a:lnTo>
                    <a:pt x="6" y="20"/>
                  </a:lnTo>
                  <a:close/>
                  <a:moveTo>
                    <a:pt x="6" y="20"/>
                  </a:moveTo>
                  <a:lnTo>
                    <a:pt x="6" y="20"/>
                  </a:lnTo>
                  <a:lnTo>
                    <a:pt x="5" y="21"/>
                  </a:lnTo>
                  <a:lnTo>
                    <a:pt x="5" y="21"/>
                  </a:lnTo>
                  <a:lnTo>
                    <a:pt x="6" y="20"/>
                  </a:lnTo>
                  <a:close/>
                  <a:moveTo>
                    <a:pt x="6" y="20"/>
                  </a:moveTo>
                  <a:lnTo>
                    <a:pt x="6" y="20"/>
                  </a:lnTo>
                  <a:lnTo>
                    <a:pt x="5" y="20"/>
                  </a:lnTo>
                  <a:lnTo>
                    <a:pt x="6" y="20"/>
                  </a:lnTo>
                  <a:close/>
                  <a:moveTo>
                    <a:pt x="6" y="20"/>
                  </a:moveTo>
                  <a:cubicBezTo>
                    <a:pt x="6" y="20"/>
                    <a:pt x="6" y="21"/>
                    <a:pt x="6" y="21"/>
                  </a:cubicBezTo>
                  <a:lnTo>
                    <a:pt x="5" y="22"/>
                  </a:lnTo>
                  <a:cubicBezTo>
                    <a:pt x="5" y="21"/>
                    <a:pt x="5" y="21"/>
                    <a:pt x="5" y="21"/>
                  </a:cubicBezTo>
                  <a:lnTo>
                    <a:pt x="6" y="20"/>
                  </a:lnTo>
                  <a:close/>
                  <a:moveTo>
                    <a:pt x="6" y="21"/>
                  </a:moveTo>
                  <a:lnTo>
                    <a:pt x="6" y="21"/>
                  </a:lnTo>
                  <a:lnTo>
                    <a:pt x="6" y="21"/>
                  </a:lnTo>
                  <a:close/>
                  <a:moveTo>
                    <a:pt x="6" y="21"/>
                  </a:moveTo>
                  <a:cubicBezTo>
                    <a:pt x="6" y="22"/>
                    <a:pt x="6" y="22"/>
                    <a:pt x="7" y="22"/>
                  </a:cubicBezTo>
                  <a:lnTo>
                    <a:pt x="7" y="24"/>
                  </a:lnTo>
                  <a:cubicBezTo>
                    <a:pt x="5" y="24"/>
                    <a:pt x="5" y="23"/>
                    <a:pt x="5" y="22"/>
                  </a:cubicBezTo>
                  <a:lnTo>
                    <a:pt x="6" y="21"/>
                  </a:lnTo>
                  <a:close/>
                  <a:moveTo>
                    <a:pt x="7" y="24"/>
                  </a:moveTo>
                  <a:lnTo>
                    <a:pt x="7" y="24"/>
                  </a:lnTo>
                  <a:lnTo>
                    <a:pt x="7" y="23"/>
                  </a:lnTo>
                  <a:lnTo>
                    <a:pt x="7" y="24"/>
                  </a:lnTo>
                  <a:close/>
                  <a:moveTo>
                    <a:pt x="7" y="22"/>
                  </a:moveTo>
                  <a:cubicBezTo>
                    <a:pt x="10" y="22"/>
                    <a:pt x="12" y="18"/>
                    <a:pt x="13" y="15"/>
                  </a:cubicBezTo>
                  <a:lnTo>
                    <a:pt x="15" y="16"/>
                  </a:lnTo>
                  <a:cubicBezTo>
                    <a:pt x="13" y="19"/>
                    <a:pt x="11" y="23"/>
                    <a:pt x="7" y="24"/>
                  </a:cubicBezTo>
                  <a:lnTo>
                    <a:pt x="7" y="22"/>
                  </a:lnTo>
                  <a:close/>
                  <a:moveTo>
                    <a:pt x="13" y="15"/>
                  </a:moveTo>
                  <a:cubicBezTo>
                    <a:pt x="14" y="15"/>
                    <a:pt x="14" y="14"/>
                    <a:pt x="14" y="14"/>
                  </a:cubicBezTo>
                  <a:lnTo>
                    <a:pt x="15" y="14"/>
                  </a:lnTo>
                  <a:cubicBezTo>
                    <a:pt x="15" y="15"/>
                    <a:pt x="15" y="15"/>
                    <a:pt x="15" y="16"/>
                  </a:cubicBezTo>
                  <a:lnTo>
                    <a:pt x="13" y="15"/>
                  </a:lnTo>
                  <a:close/>
                  <a:moveTo>
                    <a:pt x="14" y="14"/>
                  </a:moveTo>
                  <a:lnTo>
                    <a:pt x="14" y="14"/>
                  </a:lnTo>
                  <a:lnTo>
                    <a:pt x="15" y="14"/>
                  </a:lnTo>
                  <a:lnTo>
                    <a:pt x="14" y="14"/>
                  </a:lnTo>
                  <a:close/>
                  <a:moveTo>
                    <a:pt x="14" y="14"/>
                  </a:moveTo>
                  <a:lnTo>
                    <a:pt x="14" y="13"/>
                  </a:lnTo>
                  <a:lnTo>
                    <a:pt x="16" y="14"/>
                  </a:lnTo>
                  <a:lnTo>
                    <a:pt x="15" y="14"/>
                  </a:lnTo>
                  <a:lnTo>
                    <a:pt x="14" y="14"/>
                  </a:lnTo>
                  <a:close/>
                  <a:moveTo>
                    <a:pt x="14" y="13"/>
                  </a:moveTo>
                  <a:lnTo>
                    <a:pt x="14" y="13"/>
                  </a:lnTo>
                  <a:lnTo>
                    <a:pt x="15" y="14"/>
                  </a:lnTo>
                  <a:lnTo>
                    <a:pt x="14" y="13"/>
                  </a:lnTo>
                  <a:close/>
                  <a:moveTo>
                    <a:pt x="14" y="13"/>
                  </a:moveTo>
                  <a:cubicBezTo>
                    <a:pt x="15" y="13"/>
                    <a:pt x="15" y="12"/>
                    <a:pt x="15" y="11"/>
                  </a:cubicBezTo>
                  <a:lnTo>
                    <a:pt x="17" y="12"/>
                  </a:lnTo>
                  <a:cubicBezTo>
                    <a:pt x="16" y="12"/>
                    <a:pt x="16" y="13"/>
                    <a:pt x="16" y="14"/>
                  </a:cubicBezTo>
                  <a:lnTo>
                    <a:pt x="14" y="13"/>
                  </a:lnTo>
                  <a:close/>
                  <a:moveTo>
                    <a:pt x="15" y="11"/>
                  </a:moveTo>
                  <a:cubicBezTo>
                    <a:pt x="16" y="9"/>
                    <a:pt x="17" y="6"/>
                    <a:pt x="14" y="4"/>
                  </a:cubicBezTo>
                  <a:lnTo>
                    <a:pt x="14" y="3"/>
                  </a:lnTo>
                  <a:cubicBezTo>
                    <a:pt x="19" y="5"/>
                    <a:pt x="18" y="8"/>
                    <a:pt x="17" y="12"/>
                  </a:cubicBezTo>
                  <a:lnTo>
                    <a:pt x="1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5" name="Freeform 127">
              <a:extLst>
                <a:ext uri="{FF2B5EF4-FFF2-40B4-BE49-F238E27FC236}">
                  <a16:creationId xmlns:a16="http://schemas.microsoft.com/office/drawing/2014/main" id="{EC4133BB-0433-368A-551B-6FC7C5FF342A}"/>
                </a:ext>
              </a:extLst>
            </p:cNvPr>
            <p:cNvSpPr>
              <a:spLocks/>
            </p:cNvSpPr>
            <p:nvPr/>
          </p:nvSpPr>
          <p:spPr bwMode="auto">
            <a:xfrm>
              <a:off x="3015" y="1497"/>
              <a:ext cx="156" cy="84"/>
            </a:xfrm>
            <a:custGeom>
              <a:avLst/>
              <a:gdLst>
                <a:gd name="T0" fmla="*/ 25 w 28"/>
                <a:gd name="T1" fmla="*/ 3 h 15"/>
                <a:gd name="T2" fmla="*/ 18 w 28"/>
                <a:gd name="T3" fmla="*/ 0 h 15"/>
                <a:gd name="T4" fmla="*/ 12 w 28"/>
                <a:gd name="T5" fmla="*/ 3 h 15"/>
                <a:gd name="T6" fmla="*/ 9 w 28"/>
                <a:gd name="T7" fmla="*/ 3 h 15"/>
                <a:gd name="T8" fmla="*/ 0 w 28"/>
                <a:gd name="T9" fmla="*/ 12 h 15"/>
                <a:gd name="T10" fmla="*/ 10 w 28"/>
                <a:gd name="T11" fmla="*/ 15 h 15"/>
                <a:gd name="T12" fmla="*/ 26 w 28"/>
                <a:gd name="T13" fmla="*/ 9 h 15"/>
                <a:gd name="T14" fmla="*/ 25 w 28"/>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5">
                  <a:moveTo>
                    <a:pt x="25" y="3"/>
                  </a:moveTo>
                  <a:cubicBezTo>
                    <a:pt x="22" y="3"/>
                    <a:pt x="20" y="0"/>
                    <a:pt x="18" y="0"/>
                  </a:cubicBezTo>
                  <a:cubicBezTo>
                    <a:pt x="16" y="1"/>
                    <a:pt x="14" y="1"/>
                    <a:pt x="12" y="3"/>
                  </a:cubicBezTo>
                  <a:cubicBezTo>
                    <a:pt x="11" y="3"/>
                    <a:pt x="9" y="2"/>
                    <a:pt x="9" y="3"/>
                  </a:cubicBezTo>
                  <a:cubicBezTo>
                    <a:pt x="6" y="6"/>
                    <a:pt x="2" y="9"/>
                    <a:pt x="0" y="12"/>
                  </a:cubicBezTo>
                  <a:cubicBezTo>
                    <a:pt x="0" y="15"/>
                    <a:pt x="7" y="15"/>
                    <a:pt x="10" y="15"/>
                  </a:cubicBezTo>
                  <a:cubicBezTo>
                    <a:pt x="16" y="15"/>
                    <a:pt x="22" y="13"/>
                    <a:pt x="26" y="9"/>
                  </a:cubicBezTo>
                  <a:cubicBezTo>
                    <a:pt x="28" y="7"/>
                    <a:pt x="27" y="4"/>
                    <a:pt x="2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6" name="Freeform 128">
              <a:extLst>
                <a:ext uri="{FF2B5EF4-FFF2-40B4-BE49-F238E27FC236}">
                  <a16:creationId xmlns:a16="http://schemas.microsoft.com/office/drawing/2014/main" id="{16B41670-1DBF-28A9-6838-1F09CA614B1F}"/>
                </a:ext>
              </a:extLst>
            </p:cNvPr>
            <p:cNvSpPr>
              <a:spLocks noEditPoints="1"/>
            </p:cNvSpPr>
            <p:nvPr/>
          </p:nvSpPr>
          <p:spPr bwMode="auto">
            <a:xfrm>
              <a:off x="3009" y="1492"/>
              <a:ext cx="162" cy="95"/>
            </a:xfrm>
            <a:custGeom>
              <a:avLst/>
              <a:gdLst>
                <a:gd name="T0" fmla="*/ 26 w 29"/>
                <a:gd name="T1" fmla="*/ 4 h 17"/>
                <a:gd name="T2" fmla="*/ 25 w 29"/>
                <a:gd name="T3" fmla="*/ 5 h 17"/>
                <a:gd name="T4" fmla="*/ 25 w 29"/>
                <a:gd name="T5" fmla="*/ 5 h 17"/>
                <a:gd name="T6" fmla="*/ 24 w 29"/>
                <a:gd name="T7" fmla="*/ 2 h 17"/>
                <a:gd name="T8" fmla="*/ 23 w 29"/>
                <a:gd name="T9" fmla="*/ 3 h 17"/>
                <a:gd name="T10" fmla="*/ 24 w 29"/>
                <a:gd name="T11" fmla="*/ 2 h 17"/>
                <a:gd name="T12" fmla="*/ 19 w 29"/>
                <a:gd name="T13" fmla="*/ 1 h 17"/>
                <a:gd name="T14" fmla="*/ 17 w 29"/>
                <a:gd name="T15" fmla="*/ 3 h 17"/>
                <a:gd name="T16" fmla="*/ 20 w 29"/>
                <a:gd name="T17" fmla="*/ 2 h 17"/>
                <a:gd name="T18" fmla="*/ 12 w 29"/>
                <a:gd name="T19" fmla="*/ 3 h 17"/>
                <a:gd name="T20" fmla="*/ 13 w 29"/>
                <a:gd name="T21" fmla="*/ 4 h 17"/>
                <a:gd name="T22" fmla="*/ 13 w 29"/>
                <a:gd name="T23" fmla="*/ 4 h 17"/>
                <a:gd name="T24" fmla="*/ 12 w 29"/>
                <a:gd name="T25" fmla="*/ 3 h 17"/>
                <a:gd name="T26" fmla="*/ 13 w 29"/>
                <a:gd name="T27" fmla="*/ 4 h 17"/>
                <a:gd name="T28" fmla="*/ 11 w 29"/>
                <a:gd name="T29" fmla="*/ 4 h 17"/>
                <a:gd name="T30" fmla="*/ 13 w 29"/>
                <a:gd name="T31" fmla="*/ 4 h 17"/>
                <a:gd name="T32" fmla="*/ 9 w 29"/>
                <a:gd name="T33" fmla="*/ 3 h 17"/>
                <a:gd name="T34" fmla="*/ 9 w 29"/>
                <a:gd name="T35" fmla="*/ 3 h 17"/>
                <a:gd name="T36" fmla="*/ 9 w 29"/>
                <a:gd name="T37" fmla="*/ 3 h 17"/>
                <a:gd name="T38" fmla="*/ 9 w 29"/>
                <a:gd name="T39" fmla="*/ 3 h 17"/>
                <a:gd name="T40" fmla="*/ 9 w 29"/>
                <a:gd name="T41" fmla="*/ 3 h 17"/>
                <a:gd name="T42" fmla="*/ 9 w 29"/>
                <a:gd name="T43" fmla="*/ 3 h 17"/>
                <a:gd name="T44" fmla="*/ 7 w 29"/>
                <a:gd name="T45" fmla="*/ 6 h 17"/>
                <a:gd name="T46" fmla="*/ 8 w 29"/>
                <a:gd name="T47" fmla="*/ 7 h 17"/>
                <a:gd name="T48" fmla="*/ 7 w 29"/>
                <a:gd name="T49" fmla="*/ 6 h 17"/>
                <a:gd name="T50" fmla="*/ 0 w 29"/>
                <a:gd name="T51" fmla="*/ 13 h 17"/>
                <a:gd name="T52" fmla="*/ 0 w 29"/>
                <a:gd name="T53" fmla="*/ 13 h 17"/>
                <a:gd name="T54" fmla="*/ 5 w 29"/>
                <a:gd name="T55" fmla="*/ 17 h 17"/>
                <a:gd name="T56" fmla="*/ 5 w 29"/>
                <a:gd name="T57" fmla="*/ 15 h 17"/>
                <a:gd name="T58" fmla="*/ 5 w 29"/>
                <a:gd name="T59" fmla="*/ 17 h 17"/>
                <a:gd name="T60" fmla="*/ 11 w 29"/>
                <a:gd name="T61" fmla="*/ 16 h 17"/>
                <a:gd name="T62" fmla="*/ 11 w 29"/>
                <a:gd name="T63" fmla="*/ 16 h 17"/>
                <a:gd name="T64" fmla="*/ 11 w 29"/>
                <a:gd name="T65" fmla="*/ 16 h 17"/>
                <a:gd name="T66" fmla="*/ 11 w 29"/>
                <a:gd name="T67" fmla="*/ 16 h 17"/>
                <a:gd name="T68" fmla="*/ 14 w 29"/>
                <a:gd name="T69" fmla="*/ 15 h 17"/>
                <a:gd name="T70" fmla="*/ 11 w 29"/>
                <a:gd name="T71" fmla="*/ 16 h 17"/>
                <a:gd name="T72" fmla="*/ 16 w 29"/>
                <a:gd name="T73" fmla="*/ 16 h 17"/>
                <a:gd name="T74" fmla="*/ 16 w 29"/>
                <a:gd name="T75" fmla="*/ 16 h 17"/>
                <a:gd name="T76" fmla="*/ 16 w 29"/>
                <a:gd name="T77" fmla="*/ 15 h 17"/>
                <a:gd name="T78" fmla="*/ 16 w 29"/>
                <a:gd name="T79" fmla="*/ 16 h 17"/>
                <a:gd name="T80" fmla="*/ 27 w 29"/>
                <a:gd name="T81" fmla="*/ 9 h 17"/>
                <a:gd name="T82" fmla="*/ 27 w 29"/>
                <a:gd name="T83" fmla="*/ 9 h 17"/>
                <a:gd name="T84" fmla="*/ 28 w 29"/>
                <a:gd name="T85" fmla="*/ 10 h 17"/>
                <a:gd name="T86" fmla="*/ 27 w 29"/>
                <a:gd name="T87" fmla="*/ 7 h 17"/>
                <a:gd name="T88" fmla="*/ 27 w 29"/>
                <a:gd name="T89" fmla="*/ 9 h 17"/>
                <a:gd name="T90" fmla="*/ 27 w 29"/>
                <a:gd name="T91" fmla="*/ 5 h 17"/>
                <a:gd name="T92" fmla="*/ 27 w 29"/>
                <a:gd name="T93" fmla="*/ 6 h 17"/>
                <a:gd name="T94" fmla="*/ 27 w 29"/>
                <a:gd name="T95" fmla="*/ 5 h 17"/>
                <a:gd name="T96" fmla="*/ 26 w 29"/>
                <a:gd name="T9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7">
                  <a:moveTo>
                    <a:pt x="25" y="5"/>
                  </a:moveTo>
                  <a:lnTo>
                    <a:pt x="25" y="5"/>
                  </a:lnTo>
                  <a:lnTo>
                    <a:pt x="26" y="4"/>
                  </a:lnTo>
                  <a:lnTo>
                    <a:pt x="26" y="4"/>
                  </a:lnTo>
                  <a:lnTo>
                    <a:pt x="25" y="5"/>
                  </a:lnTo>
                  <a:close/>
                  <a:moveTo>
                    <a:pt x="25" y="5"/>
                  </a:moveTo>
                  <a:lnTo>
                    <a:pt x="25" y="5"/>
                  </a:lnTo>
                  <a:lnTo>
                    <a:pt x="26" y="4"/>
                  </a:lnTo>
                  <a:lnTo>
                    <a:pt x="25" y="5"/>
                  </a:lnTo>
                  <a:close/>
                  <a:moveTo>
                    <a:pt x="25" y="5"/>
                  </a:moveTo>
                  <a:cubicBezTo>
                    <a:pt x="24" y="5"/>
                    <a:pt x="24" y="4"/>
                    <a:pt x="23" y="3"/>
                  </a:cubicBezTo>
                  <a:lnTo>
                    <a:pt x="24" y="2"/>
                  </a:lnTo>
                  <a:cubicBezTo>
                    <a:pt x="24" y="3"/>
                    <a:pt x="25" y="4"/>
                    <a:pt x="26" y="4"/>
                  </a:cubicBezTo>
                  <a:lnTo>
                    <a:pt x="25" y="5"/>
                  </a:lnTo>
                  <a:close/>
                  <a:moveTo>
                    <a:pt x="23" y="3"/>
                  </a:moveTo>
                  <a:cubicBezTo>
                    <a:pt x="22" y="3"/>
                    <a:pt x="21" y="2"/>
                    <a:pt x="20" y="2"/>
                  </a:cubicBezTo>
                  <a:lnTo>
                    <a:pt x="19" y="1"/>
                  </a:lnTo>
                  <a:cubicBezTo>
                    <a:pt x="21" y="0"/>
                    <a:pt x="22" y="1"/>
                    <a:pt x="24" y="2"/>
                  </a:cubicBezTo>
                  <a:lnTo>
                    <a:pt x="23" y="3"/>
                  </a:lnTo>
                  <a:close/>
                  <a:moveTo>
                    <a:pt x="19" y="1"/>
                  </a:moveTo>
                  <a:lnTo>
                    <a:pt x="19" y="1"/>
                  </a:lnTo>
                  <a:lnTo>
                    <a:pt x="19" y="1"/>
                  </a:lnTo>
                  <a:close/>
                  <a:moveTo>
                    <a:pt x="20" y="2"/>
                  </a:moveTo>
                  <a:cubicBezTo>
                    <a:pt x="19" y="2"/>
                    <a:pt x="18" y="3"/>
                    <a:pt x="17" y="3"/>
                  </a:cubicBezTo>
                  <a:lnTo>
                    <a:pt x="16" y="2"/>
                  </a:lnTo>
                  <a:cubicBezTo>
                    <a:pt x="17" y="1"/>
                    <a:pt x="18" y="1"/>
                    <a:pt x="19" y="1"/>
                  </a:cubicBezTo>
                  <a:lnTo>
                    <a:pt x="20" y="2"/>
                  </a:lnTo>
                  <a:close/>
                  <a:moveTo>
                    <a:pt x="17" y="3"/>
                  </a:moveTo>
                  <a:cubicBezTo>
                    <a:pt x="15" y="3"/>
                    <a:pt x="14" y="4"/>
                    <a:pt x="13" y="4"/>
                  </a:cubicBezTo>
                  <a:lnTo>
                    <a:pt x="12" y="3"/>
                  </a:lnTo>
                  <a:cubicBezTo>
                    <a:pt x="14" y="2"/>
                    <a:pt x="15" y="2"/>
                    <a:pt x="16" y="2"/>
                  </a:cubicBezTo>
                  <a:lnTo>
                    <a:pt x="17"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2" y="5"/>
                    <a:pt x="11" y="4"/>
                  </a:cubicBezTo>
                  <a:lnTo>
                    <a:pt x="11" y="3"/>
                  </a:lnTo>
                  <a:cubicBezTo>
                    <a:pt x="12" y="3"/>
                    <a:pt x="12" y="3"/>
                    <a:pt x="12" y="3"/>
                  </a:cubicBezTo>
                  <a:lnTo>
                    <a:pt x="13" y="4"/>
                  </a:lnTo>
                  <a:close/>
                  <a:moveTo>
                    <a:pt x="11" y="4"/>
                  </a:moveTo>
                  <a:cubicBezTo>
                    <a:pt x="11" y="4"/>
                    <a:pt x="10" y="4"/>
                    <a:pt x="10" y="4"/>
                  </a:cubicBezTo>
                  <a:lnTo>
                    <a:pt x="9" y="3"/>
                  </a:lnTo>
                  <a:cubicBezTo>
                    <a:pt x="10" y="3"/>
                    <a:pt x="11" y="3"/>
                    <a:pt x="11" y="3"/>
                  </a:cubicBezTo>
                  <a:lnTo>
                    <a:pt x="11" y="4"/>
                  </a:lnTo>
                  <a:close/>
                  <a:moveTo>
                    <a:pt x="9" y="3"/>
                  </a:moveTo>
                  <a:lnTo>
                    <a:pt x="9" y="3"/>
                  </a:lnTo>
                  <a:lnTo>
                    <a:pt x="10" y="4"/>
                  </a:lnTo>
                  <a:lnTo>
                    <a:pt x="9" y="3"/>
                  </a:lnTo>
                  <a:close/>
                  <a:moveTo>
                    <a:pt x="10" y="4"/>
                  </a:moveTo>
                  <a:lnTo>
                    <a:pt x="10" y="4"/>
                  </a:lnTo>
                  <a:lnTo>
                    <a:pt x="9" y="3"/>
                  </a:lnTo>
                  <a:lnTo>
                    <a:pt x="9" y="3"/>
                  </a:lnTo>
                  <a:lnTo>
                    <a:pt x="10" y="4"/>
                  </a:lnTo>
                  <a:close/>
                  <a:moveTo>
                    <a:pt x="9" y="3"/>
                  </a:moveTo>
                  <a:lnTo>
                    <a:pt x="9" y="3"/>
                  </a:lnTo>
                  <a:lnTo>
                    <a:pt x="10" y="4"/>
                  </a:lnTo>
                  <a:lnTo>
                    <a:pt x="9" y="3"/>
                  </a:lnTo>
                  <a:close/>
                  <a:moveTo>
                    <a:pt x="10" y="4"/>
                  </a:moveTo>
                  <a:cubicBezTo>
                    <a:pt x="9" y="5"/>
                    <a:pt x="8" y="6"/>
                    <a:pt x="8" y="7"/>
                  </a:cubicBezTo>
                  <a:lnTo>
                    <a:pt x="7" y="6"/>
                  </a:lnTo>
                  <a:cubicBezTo>
                    <a:pt x="8" y="5"/>
                    <a:pt x="8" y="4"/>
                    <a:pt x="9" y="3"/>
                  </a:cubicBezTo>
                  <a:lnTo>
                    <a:pt x="10" y="4"/>
                  </a:lnTo>
                  <a:close/>
                  <a:moveTo>
                    <a:pt x="8" y="7"/>
                  </a:moveTo>
                  <a:cubicBezTo>
                    <a:pt x="5" y="9"/>
                    <a:pt x="3" y="11"/>
                    <a:pt x="2" y="14"/>
                  </a:cubicBezTo>
                  <a:lnTo>
                    <a:pt x="1" y="13"/>
                  </a:lnTo>
                  <a:cubicBezTo>
                    <a:pt x="2" y="10"/>
                    <a:pt x="4" y="8"/>
                    <a:pt x="7" y="6"/>
                  </a:cubicBezTo>
                  <a:lnTo>
                    <a:pt x="8" y="7"/>
                  </a:lnTo>
                  <a:close/>
                  <a:moveTo>
                    <a:pt x="0" y="13"/>
                  </a:moveTo>
                  <a:lnTo>
                    <a:pt x="0" y="13"/>
                  </a:lnTo>
                  <a:lnTo>
                    <a:pt x="1" y="13"/>
                  </a:lnTo>
                  <a:lnTo>
                    <a:pt x="1" y="13"/>
                  </a:lnTo>
                  <a:lnTo>
                    <a:pt x="0" y="13"/>
                  </a:lnTo>
                  <a:close/>
                  <a:moveTo>
                    <a:pt x="2" y="13"/>
                  </a:moveTo>
                  <a:cubicBezTo>
                    <a:pt x="2" y="14"/>
                    <a:pt x="3" y="15"/>
                    <a:pt x="5" y="15"/>
                  </a:cubicBezTo>
                  <a:lnTo>
                    <a:pt x="5" y="17"/>
                  </a:lnTo>
                  <a:cubicBezTo>
                    <a:pt x="2" y="16"/>
                    <a:pt x="0" y="15"/>
                    <a:pt x="0" y="13"/>
                  </a:cubicBezTo>
                  <a:lnTo>
                    <a:pt x="2" y="13"/>
                  </a:lnTo>
                  <a:close/>
                  <a:moveTo>
                    <a:pt x="5" y="15"/>
                  </a:moveTo>
                  <a:cubicBezTo>
                    <a:pt x="7" y="16"/>
                    <a:pt x="10" y="16"/>
                    <a:pt x="11" y="16"/>
                  </a:cubicBezTo>
                  <a:lnTo>
                    <a:pt x="11" y="17"/>
                  </a:lnTo>
                  <a:cubicBezTo>
                    <a:pt x="10" y="17"/>
                    <a:pt x="7" y="17"/>
                    <a:pt x="5" y="17"/>
                  </a:cubicBezTo>
                  <a:lnTo>
                    <a:pt x="5" y="15"/>
                  </a:lnTo>
                  <a:close/>
                  <a:moveTo>
                    <a:pt x="11" y="16"/>
                  </a:moveTo>
                  <a:lnTo>
                    <a:pt x="11" y="16"/>
                  </a:lnTo>
                  <a:lnTo>
                    <a:pt x="11" y="16"/>
                  </a:lnTo>
                  <a:close/>
                  <a:moveTo>
                    <a:pt x="11" y="16"/>
                  </a:moveTo>
                  <a:lnTo>
                    <a:pt x="11" y="16"/>
                  </a:lnTo>
                  <a:lnTo>
                    <a:pt x="11" y="17"/>
                  </a:lnTo>
                  <a:lnTo>
                    <a:pt x="11" y="17"/>
                  </a:lnTo>
                  <a:lnTo>
                    <a:pt x="11" y="16"/>
                  </a:lnTo>
                  <a:close/>
                  <a:moveTo>
                    <a:pt x="11" y="17"/>
                  </a:moveTo>
                  <a:lnTo>
                    <a:pt x="11" y="17"/>
                  </a:lnTo>
                  <a:lnTo>
                    <a:pt x="11" y="16"/>
                  </a:lnTo>
                  <a:lnTo>
                    <a:pt x="11" y="17"/>
                  </a:lnTo>
                  <a:close/>
                  <a:moveTo>
                    <a:pt x="11" y="16"/>
                  </a:moveTo>
                  <a:cubicBezTo>
                    <a:pt x="12" y="15"/>
                    <a:pt x="13" y="15"/>
                    <a:pt x="14" y="15"/>
                  </a:cubicBezTo>
                  <a:lnTo>
                    <a:pt x="14" y="17"/>
                  </a:lnTo>
                  <a:cubicBezTo>
                    <a:pt x="13" y="17"/>
                    <a:pt x="12" y="17"/>
                    <a:pt x="11" y="17"/>
                  </a:cubicBezTo>
                  <a:lnTo>
                    <a:pt x="11" y="16"/>
                  </a:lnTo>
                  <a:close/>
                  <a:moveTo>
                    <a:pt x="14" y="15"/>
                  </a:moveTo>
                  <a:cubicBezTo>
                    <a:pt x="14" y="15"/>
                    <a:pt x="15" y="15"/>
                    <a:pt x="16" y="15"/>
                  </a:cubicBezTo>
                  <a:lnTo>
                    <a:pt x="16" y="16"/>
                  </a:lnTo>
                  <a:cubicBezTo>
                    <a:pt x="16" y="16"/>
                    <a:pt x="15" y="17"/>
                    <a:pt x="14" y="17"/>
                  </a:cubicBezTo>
                  <a:lnTo>
                    <a:pt x="14" y="15"/>
                  </a:lnTo>
                  <a:close/>
                  <a:moveTo>
                    <a:pt x="16" y="16"/>
                  </a:moveTo>
                  <a:lnTo>
                    <a:pt x="16" y="16"/>
                  </a:lnTo>
                  <a:lnTo>
                    <a:pt x="16" y="16"/>
                  </a:lnTo>
                  <a:close/>
                  <a:moveTo>
                    <a:pt x="16" y="15"/>
                  </a:moveTo>
                  <a:cubicBezTo>
                    <a:pt x="20" y="14"/>
                    <a:pt x="24" y="12"/>
                    <a:pt x="27" y="9"/>
                  </a:cubicBezTo>
                  <a:lnTo>
                    <a:pt x="28" y="10"/>
                  </a:lnTo>
                  <a:cubicBezTo>
                    <a:pt x="25" y="13"/>
                    <a:pt x="21" y="15"/>
                    <a:pt x="16" y="16"/>
                  </a:cubicBezTo>
                  <a:lnTo>
                    <a:pt x="16" y="15"/>
                  </a:lnTo>
                  <a:close/>
                  <a:moveTo>
                    <a:pt x="27" y="9"/>
                  </a:moveTo>
                  <a:lnTo>
                    <a:pt x="27" y="9"/>
                  </a:lnTo>
                  <a:lnTo>
                    <a:pt x="27" y="10"/>
                  </a:lnTo>
                  <a:lnTo>
                    <a:pt x="27" y="9"/>
                  </a:lnTo>
                  <a:close/>
                  <a:moveTo>
                    <a:pt x="27" y="9"/>
                  </a:moveTo>
                  <a:cubicBezTo>
                    <a:pt x="27" y="9"/>
                    <a:pt x="27" y="9"/>
                    <a:pt x="27" y="9"/>
                  </a:cubicBezTo>
                  <a:lnTo>
                    <a:pt x="28" y="9"/>
                  </a:lnTo>
                  <a:cubicBezTo>
                    <a:pt x="28" y="10"/>
                    <a:pt x="28" y="10"/>
                    <a:pt x="28" y="10"/>
                  </a:cubicBezTo>
                  <a:lnTo>
                    <a:pt x="27" y="9"/>
                  </a:lnTo>
                  <a:close/>
                  <a:moveTo>
                    <a:pt x="27" y="9"/>
                  </a:moveTo>
                  <a:cubicBezTo>
                    <a:pt x="27" y="8"/>
                    <a:pt x="27" y="8"/>
                    <a:pt x="27" y="7"/>
                  </a:cubicBezTo>
                  <a:lnTo>
                    <a:pt x="29" y="7"/>
                  </a:lnTo>
                  <a:cubicBezTo>
                    <a:pt x="29" y="8"/>
                    <a:pt x="29" y="8"/>
                    <a:pt x="28" y="9"/>
                  </a:cubicBezTo>
                  <a:lnTo>
                    <a:pt x="27" y="9"/>
                  </a:lnTo>
                  <a:close/>
                  <a:moveTo>
                    <a:pt x="27" y="7"/>
                  </a:moveTo>
                  <a:cubicBezTo>
                    <a:pt x="27" y="7"/>
                    <a:pt x="27" y="6"/>
                    <a:pt x="27" y="6"/>
                  </a:cubicBezTo>
                  <a:lnTo>
                    <a:pt x="27" y="5"/>
                  </a:lnTo>
                  <a:cubicBezTo>
                    <a:pt x="28" y="6"/>
                    <a:pt x="28" y="6"/>
                    <a:pt x="29" y="7"/>
                  </a:cubicBezTo>
                  <a:lnTo>
                    <a:pt x="27" y="7"/>
                  </a:lnTo>
                  <a:close/>
                  <a:moveTo>
                    <a:pt x="27" y="6"/>
                  </a:moveTo>
                  <a:cubicBezTo>
                    <a:pt x="26" y="6"/>
                    <a:pt x="26" y="5"/>
                    <a:pt x="25" y="5"/>
                  </a:cubicBezTo>
                  <a:lnTo>
                    <a:pt x="26" y="4"/>
                  </a:lnTo>
                  <a:cubicBezTo>
                    <a:pt x="27" y="4"/>
                    <a:pt x="27" y="5"/>
                    <a:pt x="27" y="5"/>
                  </a:cubicBezTo>
                  <a:lnTo>
                    <a:pt x="27" y="6"/>
                  </a:lnTo>
                  <a:close/>
                  <a:moveTo>
                    <a:pt x="26" y="4"/>
                  </a:moveTo>
                  <a:lnTo>
                    <a:pt x="26" y="4"/>
                  </a:lnTo>
                  <a:lnTo>
                    <a:pt x="26"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7" name="Freeform 129">
              <a:extLst>
                <a:ext uri="{FF2B5EF4-FFF2-40B4-BE49-F238E27FC236}">
                  <a16:creationId xmlns:a16="http://schemas.microsoft.com/office/drawing/2014/main" id="{B8EC4656-1133-DF04-03B5-73F4D3464A1A}"/>
                </a:ext>
              </a:extLst>
            </p:cNvPr>
            <p:cNvSpPr>
              <a:spLocks/>
            </p:cNvSpPr>
            <p:nvPr/>
          </p:nvSpPr>
          <p:spPr bwMode="auto">
            <a:xfrm>
              <a:off x="3160" y="1520"/>
              <a:ext cx="106" cy="67"/>
            </a:xfrm>
            <a:custGeom>
              <a:avLst/>
              <a:gdLst>
                <a:gd name="T0" fmla="*/ 19 w 19"/>
                <a:gd name="T1" fmla="*/ 0 h 12"/>
                <a:gd name="T2" fmla="*/ 10 w 19"/>
                <a:gd name="T3" fmla="*/ 10 h 12"/>
                <a:gd name="T4" fmla="*/ 2 w 19"/>
                <a:gd name="T5" fmla="*/ 9 h 12"/>
                <a:gd name="T6" fmla="*/ 4 w 19"/>
                <a:gd name="T7" fmla="*/ 3 h 12"/>
                <a:gd name="T8" fmla="*/ 19 w 19"/>
                <a:gd name="T9" fmla="*/ 0 h 12"/>
              </a:gdLst>
              <a:ahLst/>
              <a:cxnLst>
                <a:cxn ang="0">
                  <a:pos x="T0" y="T1"/>
                </a:cxn>
                <a:cxn ang="0">
                  <a:pos x="T2" y="T3"/>
                </a:cxn>
                <a:cxn ang="0">
                  <a:pos x="T4" y="T5"/>
                </a:cxn>
                <a:cxn ang="0">
                  <a:pos x="T6" y="T7"/>
                </a:cxn>
                <a:cxn ang="0">
                  <a:pos x="T8" y="T9"/>
                </a:cxn>
              </a:cxnLst>
              <a:rect l="0" t="0" r="r" b="b"/>
              <a:pathLst>
                <a:path w="19" h="12">
                  <a:moveTo>
                    <a:pt x="19" y="0"/>
                  </a:moveTo>
                  <a:cubicBezTo>
                    <a:pt x="18" y="5"/>
                    <a:pt x="13" y="7"/>
                    <a:pt x="10" y="10"/>
                  </a:cubicBezTo>
                  <a:cubicBezTo>
                    <a:pt x="8" y="12"/>
                    <a:pt x="3" y="11"/>
                    <a:pt x="2" y="9"/>
                  </a:cubicBezTo>
                  <a:cubicBezTo>
                    <a:pt x="0" y="7"/>
                    <a:pt x="2" y="4"/>
                    <a:pt x="4" y="3"/>
                  </a:cubicBezTo>
                  <a:cubicBezTo>
                    <a:pt x="9" y="1"/>
                    <a:pt x="14" y="1"/>
                    <a:pt x="19"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8" name="Freeform 130">
              <a:extLst>
                <a:ext uri="{FF2B5EF4-FFF2-40B4-BE49-F238E27FC236}">
                  <a16:creationId xmlns:a16="http://schemas.microsoft.com/office/drawing/2014/main" id="{F403B691-45A1-0AB8-29B2-135D1EBB993E}"/>
                </a:ext>
              </a:extLst>
            </p:cNvPr>
            <p:cNvSpPr>
              <a:spLocks noEditPoints="1"/>
            </p:cNvSpPr>
            <p:nvPr/>
          </p:nvSpPr>
          <p:spPr bwMode="auto">
            <a:xfrm>
              <a:off x="3160" y="1514"/>
              <a:ext cx="112" cy="73"/>
            </a:xfrm>
            <a:custGeom>
              <a:avLst/>
              <a:gdLst>
                <a:gd name="T0" fmla="*/ 13 w 20"/>
                <a:gd name="T1" fmla="*/ 9 h 13"/>
                <a:gd name="T2" fmla="*/ 19 w 20"/>
                <a:gd name="T3" fmla="*/ 1 h 13"/>
                <a:gd name="T4" fmla="*/ 13 w 20"/>
                <a:gd name="T5" fmla="*/ 9 h 13"/>
                <a:gd name="T6" fmla="*/ 10 w 20"/>
                <a:gd name="T7" fmla="*/ 11 h 13"/>
                <a:gd name="T8" fmla="*/ 13 w 20"/>
                <a:gd name="T9" fmla="*/ 9 h 13"/>
                <a:gd name="T10" fmla="*/ 10 w 20"/>
                <a:gd name="T11" fmla="*/ 11 h 13"/>
                <a:gd name="T12" fmla="*/ 9 w 20"/>
                <a:gd name="T13" fmla="*/ 11 h 13"/>
                <a:gd name="T14" fmla="*/ 10 w 20"/>
                <a:gd name="T15" fmla="*/ 12 h 13"/>
                <a:gd name="T16" fmla="*/ 9 w 20"/>
                <a:gd name="T17" fmla="*/ 11 h 13"/>
                <a:gd name="T18" fmla="*/ 10 w 20"/>
                <a:gd name="T19" fmla="*/ 12 h 13"/>
                <a:gd name="T20" fmla="*/ 10 w 20"/>
                <a:gd name="T21" fmla="*/ 11 h 13"/>
                <a:gd name="T22" fmla="*/ 10 w 20"/>
                <a:gd name="T23" fmla="*/ 12 h 13"/>
                <a:gd name="T24" fmla="*/ 6 w 20"/>
                <a:gd name="T25" fmla="*/ 12 h 13"/>
                <a:gd name="T26" fmla="*/ 10 w 20"/>
                <a:gd name="T27" fmla="*/ 12 h 13"/>
                <a:gd name="T28" fmla="*/ 1 w 20"/>
                <a:gd name="T29" fmla="*/ 11 h 13"/>
                <a:gd name="T30" fmla="*/ 6 w 20"/>
                <a:gd name="T31" fmla="*/ 12 h 13"/>
                <a:gd name="T32" fmla="*/ 1 w 20"/>
                <a:gd name="T33" fmla="*/ 11 h 13"/>
                <a:gd name="T34" fmla="*/ 2 w 20"/>
                <a:gd name="T35" fmla="*/ 10 h 13"/>
                <a:gd name="T36" fmla="*/ 1 w 20"/>
                <a:gd name="T37" fmla="*/ 11 h 13"/>
                <a:gd name="T38" fmla="*/ 1 w 20"/>
                <a:gd name="T39" fmla="*/ 11 h 13"/>
                <a:gd name="T40" fmla="*/ 1 w 20"/>
                <a:gd name="T41" fmla="*/ 11 h 13"/>
                <a:gd name="T42" fmla="*/ 1 w 20"/>
                <a:gd name="T43" fmla="*/ 10 h 13"/>
                <a:gd name="T44" fmla="*/ 2 w 20"/>
                <a:gd name="T45" fmla="*/ 10 h 13"/>
                <a:gd name="T46" fmla="*/ 1 w 20"/>
                <a:gd name="T47" fmla="*/ 10 h 13"/>
                <a:gd name="T48" fmla="*/ 1 w 20"/>
                <a:gd name="T49" fmla="*/ 10 h 13"/>
                <a:gd name="T50" fmla="*/ 1 w 20"/>
                <a:gd name="T51" fmla="*/ 7 h 13"/>
                <a:gd name="T52" fmla="*/ 2 w 20"/>
                <a:gd name="T53" fmla="*/ 9 h 13"/>
                <a:gd name="T54" fmla="*/ 1 w 20"/>
                <a:gd name="T55" fmla="*/ 7 h 13"/>
                <a:gd name="T56" fmla="*/ 4 w 20"/>
                <a:gd name="T57" fmla="*/ 5 h 13"/>
                <a:gd name="T58" fmla="*/ 1 w 20"/>
                <a:gd name="T59" fmla="*/ 7 h 13"/>
                <a:gd name="T60" fmla="*/ 4 w 20"/>
                <a:gd name="T61" fmla="*/ 3 h 13"/>
                <a:gd name="T62" fmla="*/ 4 w 20"/>
                <a:gd name="T63" fmla="*/ 5 h 13"/>
                <a:gd name="T64" fmla="*/ 4 w 20"/>
                <a:gd name="T65" fmla="*/ 3 h 13"/>
                <a:gd name="T66" fmla="*/ 4 w 20"/>
                <a:gd name="T67" fmla="*/ 4 h 13"/>
                <a:gd name="T68" fmla="*/ 4 w 20"/>
                <a:gd name="T69" fmla="*/ 3 h 13"/>
                <a:gd name="T70" fmla="*/ 13 w 20"/>
                <a:gd name="T71" fmla="*/ 3 h 13"/>
                <a:gd name="T72" fmla="*/ 4 w 20"/>
                <a:gd name="T73" fmla="*/ 3 h 13"/>
                <a:gd name="T74" fmla="*/ 19 w 20"/>
                <a:gd name="T75" fmla="*/ 0 h 13"/>
                <a:gd name="T76" fmla="*/ 13 w 20"/>
                <a:gd name="T77" fmla="*/ 3 h 13"/>
                <a:gd name="T78" fmla="*/ 19 w 20"/>
                <a:gd name="T79" fmla="*/ 0 h 13"/>
                <a:gd name="T80" fmla="*/ 20 w 20"/>
                <a:gd name="T81" fmla="*/ 1 h 13"/>
                <a:gd name="T82" fmla="*/ 19 w 20"/>
                <a:gd name="T8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3">
                  <a:moveTo>
                    <a:pt x="20" y="1"/>
                  </a:moveTo>
                  <a:cubicBezTo>
                    <a:pt x="19" y="5"/>
                    <a:pt x="16" y="7"/>
                    <a:pt x="13" y="9"/>
                  </a:cubicBezTo>
                  <a:lnTo>
                    <a:pt x="13" y="8"/>
                  </a:lnTo>
                  <a:cubicBezTo>
                    <a:pt x="15" y="6"/>
                    <a:pt x="18" y="4"/>
                    <a:pt x="19" y="1"/>
                  </a:cubicBezTo>
                  <a:lnTo>
                    <a:pt x="20" y="1"/>
                  </a:lnTo>
                  <a:close/>
                  <a:moveTo>
                    <a:pt x="13" y="9"/>
                  </a:moveTo>
                  <a:cubicBezTo>
                    <a:pt x="12" y="10"/>
                    <a:pt x="11" y="11"/>
                    <a:pt x="10" y="12"/>
                  </a:cubicBezTo>
                  <a:lnTo>
                    <a:pt x="10" y="11"/>
                  </a:lnTo>
                  <a:cubicBezTo>
                    <a:pt x="10" y="10"/>
                    <a:pt x="12" y="9"/>
                    <a:pt x="13" y="8"/>
                  </a:cubicBezTo>
                  <a:lnTo>
                    <a:pt x="13" y="9"/>
                  </a:lnTo>
                  <a:close/>
                  <a:moveTo>
                    <a:pt x="9" y="11"/>
                  </a:moveTo>
                  <a:lnTo>
                    <a:pt x="10" y="11"/>
                  </a:lnTo>
                  <a:lnTo>
                    <a:pt x="10" y="11"/>
                  </a:lnTo>
                  <a:lnTo>
                    <a:pt x="9" y="11"/>
                  </a:lnTo>
                  <a:close/>
                  <a:moveTo>
                    <a:pt x="10" y="12"/>
                  </a:moveTo>
                  <a:cubicBezTo>
                    <a:pt x="10" y="12"/>
                    <a:pt x="10" y="12"/>
                    <a:pt x="10" y="12"/>
                  </a:cubicBezTo>
                  <a:lnTo>
                    <a:pt x="9" y="11"/>
                  </a:lnTo>
                  <a:cubicBezTo>
                    <a:pt x="9" y="11"/>
                    <a:pt x="9" y="11"/>
                    <a:pt x="9" y="11"/>
                  </a:cubicBezTo>
                  <a:lnTo>
                    <a:pt x="10" y="12"/>
                  </a:lnTo>
                  <a:close/>
                  <a:moveTo>
                    <a:pt x="10" y="12"/>
                  </a:moveTo>
                  <a:lnTo>
                    <a:pt x="10" y="12"/>
                  </a:lnTo>
                  <a:lnTo>
                    <a:pt x="10" y="11"/>
                  </a:lnTo>
                  <a:lnTo>
                    <a:pt x="10" y="12"/>
                  </a:lnTo>
                  <a:close/>
                  <a:moveTo>
                    <a:pt x="10" y="12"/>
                  </a:moveTo>
                  <a:cubicBezTo>
                    <a:pt x="9" y="13"/>
                    <a:pt x="7" y="13"/>
                    <a:pt x="6" y="13"/>
                  </a:cubicBezTo>
                  <a:lnTo>
                    <a:pt x="6" y="12"/>
                  </a:lnTo>
                  <a:cubicBezTo>
                    <a:pt x="7" y="12"/>
                    <a:pt x="8" y="12"/>
                    <a:pt x="9" y="11"/>
                  </a:cubicBezTo>
                  <a:lnTo>
                    <a:pt x="10" y="12"/>
                  </a:lnTo>
                  <a:close/>
                  <a:moveTo>
                    <a:pt x="6" y="13"/>
                  </a:moveTo>
                  <a:cubicBezTo>
                    <a:pt x="4" y="13"/>
                    <a:pt x="2" y="12"/>
                    <a:pt x="1" y="11"/>
                  </a:cubicBezTo>
                  <a:lnTo>
                    <a:pt x="2" y="10"/>
                  </a:lnTo>
                  <a:cubicBezTo>
                    <a:pt x="3" y="11"/>
                    <a:pt x="4" y="11"/>
                    <a:pt x="6" y="12"/>
                  </a:cubicBezTo>
                  <a:lnTo>
                    <a:pt x="6" y="13"/>
                  </a:lnTo>
                  <a:close/>
                  <a:moveTo>
                    <a:pt x="1" y="11"/>
                  </a:moveTo>
                  <a:cubicBezTo>
                    <a:pt x="1" y="11"/>
                    <a:pt x="1" y="11"/>
                    <a:pt x="1" y="11"/>
                  </a:cubicBezTo>
                  <a:lnTo>
                    <a:pt x="2" y="10"/>
                  </a:lnTo>
                  <a:cubicBezTo>
                    <a:pt x="2" y="10"/>
                    <a:pt x="2" y="10"/>
                    <a:pt x="2" y="10"/>
                  </a:cubicBezTo>
                  <a:lnTo>
                    <a:pt x="1" y="11"/>
                  </a:lnTo>
                  <a:close/>
                  <a:moveTo>
                    <a:pt x="1" y="11"/>
                  </a:moveTo>
                  <a:lnTo>
                    <a:pt x="1" y="11"/>
                  </a:lnTo>
                  <a:lnTo>
                    <a:pt x="2" y="10"/>
                  </a:lnTo>
                  <a:lnTo>
                    <a:pt x="1" y="11"/>
                  </a:lnTo>
                  <a:close/>
                  <a:moveTo>
                    <a:pt x="1" y="11"/>
                  </a:moveTo>
                  <a:cubicBezTo>
                    <a:pt x="1" y="11"/>
                    <a:pt x="1" y="10"/>
                    <a:pt x="1" y="10"/>
                  </a:cubicBezTo>
                  <a:lnTo>
                    <a:pt x="2" y="9"/>
                  </a:lnTo>
                  <a:cubicBezTo>
                    <a:pt x="2" y="10"/>
                    <a:pt x="2" y="10"/>
                    <a:pt x="2" y="10"/>
                  </a:cubicBezTo>
                  <a:lnTo>
                    <a:pt x="1" y="11"/>
                  </a:lnTo>
                  <a:close/>
                  <a:moveTo>
                    <a:pt x="1" y="10"/>
                  </a:moveTo>
                  <a:lnTo>
                    <a:pt x="1" y="10"/>
                  </a:lnTo>
                  <a:lnTo>
                    <a:pt x="1" y="10"/>
                  </a:lnTo>
                  <a:close/>
                  <a:moveTo>
                    <a:pt x="1" y="10"/>
                  </a:moveTo>
                  <a:cubicBezTo>
                    <a:pt x="0" y="9"/>
                    <a:pt x="0" y="8"/>
                    <a:pt x="1" y="7"/>
                  </a:cubicBezTo>
                  <a:lnTo>
                    <a:pt x="2" y="7"/>
                  </a:lnTo>
                  <a:cubicBezTo>
                    <a:pt x="2" y="8"/>
                    <a:pt x="2" y="9"/>
                    <a:pt x="2" y="9"/>
                  </a:cubicBezTo>
                  <a:lnTo>
                    <a:pt x="1" y="10"/>
                  </a:lnTo>
                  <a:close/>
                  <a:moveTo>
                    <a:pt x="1" y="7"/>
                  </a:moveTo>
                  <a:cubicBezTo>
                    <a:pt x="1" y="6"/>
                    <a:pt x="2" y="4"/>
                    <a:pt x="3" y="4"/>
                  </a:cubicBezTo>
                  <a:lnTo>
                    <a:pt x="4" y="5"/>
                  </a:lnTo>
                  <a:cubicBezTo>
                    <a:pt x="3" y="5"/>
                    <a:pt x="2" y="6"/>
                    <a:pt x="2" y="7"/>
                  </a:cubicBezTo>
                  <a:lnTo>
                    <a:pt x="1" y="7"/>
                  </a:lnTo>
                  <a:close/>
                  <a:moveTo>
                    <a:pt x="3" y="4"/>
                  </a:moveTo>
                  <a:cubicBezTo>
                    <a:pt x="3" y="3"/>
                    <a:pt x="4" y="3"/>
                    <a:pt x="4" y="3"/>
                  </a:cubicBezTo>
                  <a:lnTo>
                    <a:pt x="5" y="4"/>
                  </a:lnTo>
                  <a:cubicBezTo>
                    <a:pt x="4" y="4"/>
                    <a:pt x="4" y="5"/>
                    <a:pt x="4" y="5"/>
                  </a:cubicBezTo>
                  <a:lnTo>
                    <a:pt x="3" y="4"/>
                  </a:lnTo>
                  <a:close/>
                  <a:moveTo>
                    <a:pt x="4" y="3"/>
                  </a:moveTo>
                  <a:lnTo>
                    <a:pt x="4" y="3"/>
                  </a:lnTo>
                  <a:lnTo>
                    <a:pt x="4" y="4"/>
                  </a:lnTo>
                  <a:lnTo>
                    <a:pt x="4" y="3"/>
                  </a:lnTo>
                  <a:close/>
                  <a:moveTo>
                    <a:pt x="4" y="3"/>
                  </a:moveTo>
                  <a:cubicBezTo>
                    <a:pt x="7" y="2"/>
                    <a:pt x="10" y="2"/>
                    <a:pt x="13" y="1"/>
                  </a:cubicBezTo>
                  <a:lnTo>
                    <a:pt x="13" y="3"/>
                  </a:lnTo>
                  <a:cubicBezTo>
                    <a:pt x="10" y="3"/>
                    <a:pt x="7" y="3"/>
                    <a:pt x="5" y="4"/>
                  </a:cubicBezTo>
                  <a:lnTo>
                    <a:pt x="4" y="3"/>
                  </a:lnTo>
                  <a:close/>
                  <a:moveTo>
                    <a:pt x="13" y="1"/>
                  </a:moveTo>
                  <a:cubicBezTo>
                    <a:pt x="15" y="1"/>
                    <a:pt x="17" y="1"/>
                    <a:pt x="19" y="0"/>
                  </a:cubicBezTo>
                  <a:lnTo>
                    <a:pt x="20" y="1"/>
                  </a:lnTo>
                  <a:cubicBezTo>
                    <a:pt x="17" y="2"/>
                    <a:pt x="15" y="2"/>
                    <a:pt x="13" y="3"/>
                  </a:cubicBezTo>
                  <a:lnTo>
                    <a:pt x="13" y="1"/>
                  </a:lnTo>
                  <a:close/>
                  <a:moveTo>
                    <a:pt x="19" y="0"/>
                  </a:moveTo>
                  <a:lnTo>
                    <a:pt x="20" y="0"/>
                  </a:lnTo>
                  <a:lnTo>
                    <a:pt x="20" y="1"/>
                  </a:lnTo>
                  <a:lnTo>
                    <a:pt x="19" y="1"/>
                  </a:lnTo>
                  <a:lnTo>
                    <a:pt x="19"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9" name="Freeform 131">
              <a:extLst>
                <a:ext uri="{FF2B5EF4-FFF2-40B4-BE49-F238E27FC236}">
                  <a16:creationId xmlns:a16="http://schemas.microsoft.com/office/drawing/2014/main" id="{3B24FC01-2B00-106B-C6AC-A9E77B464430}"/>
                </a:ext>
              </a:extLst>
            </p:cNvPr>
            <p:cNvSpPr>
              <a:spLocks noEditPoints="1"/>
            </p:cNvSpPr>
            <p:nvPr/>
          </p:nvSpPr>
          <p:spPr bwMode="auto">
            <a:xfrm>
              <a:off x="3227" y="1514"/>
              <a:ext cx="146" cy="84"/>
            </a:xfrm>
            <a:custGeom>
              <a:avLst/>
              <a:gdLst>
                <a:gd name="T0" fmla="*/ 4 w 26"/>
                <a:gd name="T1" fmla="*/ 14 h 15"/>
                <a:gd name="T2" fmla="*/ 25 w 26"/>
                <a:gd name="T3" fmla="*/ 2 h 15"/>
                <a:gd name="T4" fmla="*/ 3 w 26"/>
                <a:gd name="T5" fmla="*/ 13 h 15"/>
                <a:gd name="T6" fmla="*/ 4 w 26"/>
                <a:gd name="T7" fmla="*/ 14 h 15"/>
                <a:gd name="T8" fmla="*/ 4 w 26"/>
                <a:gd name="T9" fmla="*/ 14 h 15"/>
                <a:gd name="T10" fmla="*/ 3 w 26"/>
                <a:gd name="T11" fmla="*/ 13 h 15"/>
                <a:gd name="T12" fmla="*/ 4 w 26"/>
                <a:gd name="T13" fmla="*/ 14 h 15"/>
                <a:gd name="T14" fmla="*/ 3 w 26"/>
                <a:gd name="T15" fmla="*/ 13 h 15"/>
                <a:gd name="T16" fmla="*/ 3 w 26"/>
                <a:gd name="T17" fmla="*/ 13 h 15"/>
                <a:gd name="T18" fmla="*/ 1 w 26"/>
                <a:gd name="T19" fmla="*/ 14 h 15"/>
                <a:gd name="T20" fmla="*/ 3 w 26"/>
                <a:gd name="T21" fmla="*/ 13 h 15"/>
                <a:gd name="T22" fmla="*/ 1 w 26"/>
                <a:gd name="T23" fmla="*/ 14 h 15"/>
                <a:gd name="T24" fmla="*/ 3 w 26"/>
                <a:gd name="T25" fmla="*/ 13 h 15"/>
                <a:gd name="T26" fmla="*/ 1 w 26"/>
                <a:gd name="T27" fmla="*/ 14 h 15"/>
                <a:gd name="T28" fmla="*/ 1 w 26"/>
                <a:gd name="T29" fmla="*/ 12 h 15"/>
                <a:gd name="T30" fmla="*/ 3 w 26"/>
                <a:gd name="T31" fmla="*/ 13 h 15"/>
                <a:gd name="T32" fmla="*/ 1 w 26"/>
                <a:gd name="T33" fmla="*/ 12 h 15"/>
                <a:gd name="T34" fmla="*/ 1 w 26"/>
                <a:gd name="T35" fmla="*/ 11 h 15"/>
                <a:gd name="T36" fmla="*/ 1 w 26"/>
                <a:gd name="T37" fmla="*/ 11 h 15"/>
                <a:gd name="T38" fmla="*/ 2 w 26"/>
                <a:gd name="T39" fmla="*/ 12 h 15"/>
                <a:gd name="T40" fmla="*/ 1 w 26"/>
                <a:gd name="T41" fmla="*/ 11 h 15"/>
                <a:gd name="T42" fmla="*/ 2 w 26"/>
                <a:gd name="T43" fmla="*/ 12 h 15"/>
                <a:gd name="T44" fmla="*/ 2 w 26"/>
                <a:gd name="T45" fmla="*/ 12 h 15"/>
                <a:gd name="T46" fmla="*/ 2 w 26"/>
                <a:gd name="T47" fmla="*/ 9 h 15"/>
                <a:gd name="T48" fmla="*/ 2 w 26"/>
                <a:gd name="T49" fmla="*/ 12 h 15"/>
                <a:gd name="T50" fmla="*/ 2 w 26"/>
                <a:gd name="T51" fmla="*/ 9 h 15"/>
                <a:gd name="T52" fmla="*/ 5 w 26"/>
                <a:gd name="T53" fmla="*/ 8 h 15"/>
                <a:gd name="T54" fmla="*/ 2 w 26"/>
                <a:gd name="T55" fmla="*/ 9 h 15"/>
                <a:gd name="T56" fmla="*/ 14 w 26"/>
                <a:gd name="T57" fmla="*/ 1 h 15"/>
                <a:gd name="T58" fmla="*/ 5 w 26"/>
                <a:gd name="T59" fmla="*/ 8 h 15"/>
                <a:gd name="T60" fmla="*/ 14 w 26"/>
                <a:gd name="T61" fmla="*/ 2 h 15"/>
                <a:gd name="T62" fmla="*/ 14 w 26"/>
                <a:gd name="T63" fmla="*/ 2 h 15"/>
                <a:gd name="T64" fmla="*/ 14 w 26"/>
                <a:gd name="T65" fmla="*/ 1 h 15"/>
                <a:gd name="T66" fmla="*/ 14 w 26"/>
                <a:gd name="T67" fmla="*/ 2 h 15"/>
                <a:gd name="T68" fmla="*/ 14 w 26"/>
                <a:gd name="T69" fmla="*/ 1 h 15"/>
                <a:gd name="T70" fmla="*/ 21 w 26"/>
                <a:gd name="T71" fmla="*/ 2 h 15"/>
                <a:gd name="T72" fmla="*/ 14 w 26"/>
                <a:gd name="T73" fmla="*/ 1 h 15"/>
                <a:gd name="T74" fmla="*/ 26 w 26"/>
                <a:gd name="T75" fmla="*/ 2 h 15"/>
                <a:gd name="T76" fmla="*/ 21 w 26"/>
                <a:gd name="T77" fmla="*/ 2 h 15"/>
                <a:gd name="T78" fmla="*/ 26 w 26"/>
                <a:gd name="T79" fmla="*/ 2 h 15"/>
                <a:gd name="T80" fmla="*/ 25 w 26"/>
                <a:gd name="T81" fmla="*/ 2 h 15"/>
                <a:gd name="T82" fmla="*/ 26 w 26"/>
                <a:gd name="T83" fmla="*/ 2 h 15"/>
                <a:gd name="T84" fmla="*/ 25 w 26"/>
                <a:gd name="T85" fmla="*/ 2 h 15"/>
                <a:gd name="T86" fmla="*/ 26 w 26"/>
                <a:gd name="T8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5">
                  <a:moveTo>
                    <a:pt x="26" y="2"/>
                  </a:moveTo>
                  <a:cubicBezTo>
                    <a:pt x="22" y="11"/>
                    <a:pt x="12" y="13"/>
                    <a:pt x="4" y="14"/>
                  </a:cubicBezTo>
                  <a:lnTo>
                    <a:pt x="3" y="13"/>
                  </a:lnTo>
                  <a:cubicBezTo>
                    <a:pt x="12" y="12"/>
                    <a:pt x="21" y="10"/>
                    <a:pt x="25" y="2"/>
                  </a:cubicBezTo>
                  <a:lnTo>
                    <a:pt x="26" y="2"/>
                  </a:lnTo>
                  <a:close/>
                  <a:moveTo>
                    <a:pt x="3" y="13"/>
                  </a:moveTo>
                  <a:lnTo>
                    <a:pt x="3" y="13"/>
                  </a:lnTo>
                  <a:lnTo>
                    <a:pt x="4" y="14"/>
                  </a:lnTo>
                  <a:lnTo>
                    <a:pt x="3" y="13"/>
                  </a:lnTo>
                  <a:close/>
                  <a:moveTo>
                    <a:pt x="4" y="14"/>
                  </a:moveTo>
                  <a:lnTo>
                    <a:pt x="3" y="15"/>
                  </a:lnTo>
                  <a:lnTo>
                    <a:pt x="3" y="13"/>
                  </a:lnTo>
                  <a:lnTo>
                    <a:pt x="3" y="13"/>
                  </a:lnTo>
                  <a:lnTo>
                    <a:pt x="4" y="14"/>
                  </a:lnTo>
                  <a:close/>
                  <a:moveTo>
                    <a:pt x="3" y="13"/>
                  </a:moveTo>
                  <a:lnTo>
                    <a:pt x="3" y="13"/>
                  </a:lnTo>
                  <a:lnTo>
                    <a:pt x="3" y="14"/>
                  </a:lnTo>
                  <a:lnTo>
                    <a:pt x="3" y="13"/>
                  </a:lnTo>
                  <a:close/>
                  <a:moveTo>
                    <a:pt x="3" y="15"/>
                  </a:moveTo>
                  <a:cubicBezTo>
                    <a:pt x="2" y="15"/>
                    <a:pt x="2" y="14"/>
                    <a:pt x="1" y="14"/>
                  </a:cubicBezTo>
                  <a:lnTo>
                    <a:pt x="3" y="13"/>
                  </a:lnTo>
                  <a:cubicBezTo>
                    <a:pt x="3" y="13"/>
                    <a:pt x="3" y="13"/>
                    <a:pt x="3" y="13"/>
                  </a:cubicBezTo>
                  <a:lnTo>
                    <a:pt x="3" y="15"/>
                  </a:lnTo>
                  <a:close/>
                  <a:moveTo>
                    <a:pt x="1" y="14"/>
                  </a:moveTo>
                  <a:cubicBezTo>
                    <a:pt x="1" y="13"/>
                    <a:pt x="1" y="13"/>
                    <a:pt x="1" y="13"/>
                  </a:cubicBezTo>
                  <a:lnTo>
                    <a:pt x="3" y="13"/>
                  </a:lnTo>
                  <a:cubicBezTo>
                    <a:pt x="3" y="13"/>
                    <a:pt x="3" y="13"/>
                    <a:pt x="3" y="13"/>
                  </a:cubicBezTo>
                  <a:lnTo>
                    <a:pt x="1" y="14"/>
                  </a:lnTo>
                  <a:close/>
                  <a:moveTo>
                    <a:pt x="1" y="13"/>
                  </a:moveTo>
                  <a:cubicBezTo>
                    <a:pt x="1" y="13"/>
                    <a:pt x="1" y="12"/>
                    <a:pt x="1" y="12"/>
                  </a:cubicBezTo>
                  <a:lnTo>
                    <a:pt x="1" y="11"/>
                  </a:lnTo>
                  <a:cubicBezTo>
                    <a:pt x="3" y="11"/>
                    <a:pt x="3" y="12"/>
                    <a:pt x="3" y="13"/>
                  </a:cubicBezTo>
                  <a:lnTo>
                    <a:pt x="1" y="13"/>
                  </a:lnTo>
                  <a:close/>
                  <a:moveTo>
                    <a:pt x="1" y="12"/>
                  </a:moveTo>
                  <a:lnTo>
                    <a:pt x="0" y="12"/>
                  </a:lnTo>
                  <a:lnTo>
                    <a:pt x="1" y="11"/>
                  </a:lnTo>
                  <a:lnTo>
                    <a:pt x="1" y="12"/>
                  </a:lnTo>
                  <a:close/>
                  <a:moveTo>
                    <a:pt x="1" y="11"/>
                  </a:moveTo>
                  <a:lnTo>
                    <a:pt x="1" y="11"/>
                  </a:lnTo>
                  <a:lnTo>
                    <a:pt x="2" y="12"/>
                  </a:lnTo>
                  <a:lnTo>
                    <a:pt x="2" y="12"/>
                  </a:lnTo>
                  <a:lnTo>
                    <a:pt x="1" y="11"/>
                  </a:lnTo>
                  <a:close/>
                  <a:moveTo>
                    <a:pt x="2" y="12"/>
                  </a:moveTo>
                  <a:lnTo>
                    <a:pt x="2" y="12"/>
                  </a:lnTo>
                  <a:lnTo>
                    <a:pt x="1" y="12"/>
                  </a:lnTo>
                  <a:lnTo>
                    <a:pt x="2" y="12"/>
                  </a:lnTo>
                  <a:close/>
                  <a:moveTo>
                    <a:pt x="1" y="11"/>
                  </a:moveTo>
                  <a:cubicBezTo>
                    <a:pt x="1" y="11"/>
                    <a:pt x="1" y="10"/>
                    <a:pt x="2" y="9"/>
                  </a:cubicBezTo>
                  <a:lnTo>
                    <a:pt x="3" y="10"/>
                  </a:lnTo>
                  <a:cubicBezTo>
                    <a:pt x="3" y="11"/>
                    <a:pt x="2" y="12"/>
                    <a:pt x="2" y="12"/>
                  </a:cubicBezTo>
                  <a:lnTo>
                    <a:pt x="1" y="11"/>
                  </a:lnTo>
                  <a:close/>
                  <a:moveTo>
                    <a:pt x="2" y="9"/>
                  </a:moveTo>
                  <a:cubicBezTo>
                    <a:pt x="2" y="9"/>
                    <a:pt x="3" y="8"/>
                    <a:pt x="4" y="8"/>
                  </a:cubicBezTo>
                  <a:lnTo>
                    <a:pt x="5" y="8"/>
                  </a:lnTo>
                  <a:cubicBezTo>
                    <a:pt x="4" y="9"/>
                    <a:pt x="4" y="10"/>
                    <a:pt x="3" y="10"/>
                  </a:cubicBezTo>
                  <a:lnTo>
                    <a:pt x="2" y="9"/>
                  </a:lnTo>
                  <a:close/>
                  <a:moveTo>
                    <a:pt x="4" y="8"/>
                  </a:moveTo>
                  <a:cubicBezTo>
                    <a:pt x="6" y="5"/>
                    <a:pt x="10" y="2"/>
                    <a:pt x="14" y="1"/>
                  </a:cubicBezTo>
                  <a:lnTo>
                    <a:pt x="14" y="2"/>
                  </a:lnTo>
                  <a:cubicBezTo>
                    <a:pt x="11" y="3"/>
                    <a:pt x="7" y="6"/>
                    <a:pt x="5" y="8"/>
                  </a:cubicBezTo>
                  <a:lnTo>
                    <a:pt x="4" y="8"/>
                  </a:lnTo>
                  <a:close/>
                  <a:moveTo>
                    <a:pt x="14" y="2"/>
                  </a:moveTo>
                  <a:lnTo>
                    <a:pt x="14" y="2"/>
                  </a:lnTo>
                  <a:lnTo>
                    <a:pt x="14" y="2"/>
                  </a:lnTo>
                  <a:close/>
                  <a:moveTo>
                    <a:pt x="14" y="1"/>
                  </a:moveTo>
                  <a:cubicBezTo>
                    <a:pt x="14" y="1"/>
                    <a:pt x="14" y="1"/>
                    <a:pt x="14" y="1"/>
                  </a:cubicBezTo>
                  <a:lnTo>
                    <a:pt x="15" y="2"/>
                  </a:lnTo>
                  <a:cubicBezTo>
                    <a:pt x="15" y="2"/>
                    <a:pt x="14" y="2"/>
                    <a:pt x="14" y="2"/>
                  </a:cubicBezTo>
                  <a:lnTo>
                    <a:pt x="14" y="1"/>
                  </a:lnTo>
                  <a:close/>
                  <a:moveTo>
                    <a:pt x="14" y="1"/>
                  </a:moveTo>
                  <a:cubicBezTo>
                    <a:pt x="16" y="0"/>
                    <a:pt x="19" y="0"/>
                    <a:pt x="21" y="0"/>
                  </a:cubicBezTo>
                  <a:lnTo>
                    <a:pt x="21" y="2"/>
                  </a:lnTo>
                  <a:cubicBezTo>
                    <a:pt x="19" y="1"/>
                    <a:pt x="16" y="2"/>
                    <a:pt x="15" y="2"/>
                  </a:cubicBezTo>
                  <a:lnTo>
                    <a:pt x="14" y="1"/>
                  </a:lnTo>
                  <a:close/>
                  <a:moveTo>
                    <a:pt x="21" y="0"/>
                  </a:moveTo>
                  <a:cubicBezTo>
                    <a:pt x="23" y="0"/>
                    <a:pt x="26" y="1"/>
                    <a:pt x="26" y="2"/>
                  </a:cubicBezTo>
                  <a:lnTo>
                    <a:pt x="25" y="2"/>
                  </a:lnTo>
                  <a:cubicBezTo>
                    <a:pt x="25" y="2"/>
                    <a:pt x="23" y="2"/>
                    <a:pt x="21" y="2"/>
                  </a:cubicBezTo>
                  <a:lnTo>
                    <a:pt x="21" y="0"/>
                  </a:lnTo>
                  <a:close/>
                  <a:moveTo>
                    <a:pt x="26" y="2"/>
                  </a:moveTo>
                  <a:lnTo>
                    <a:pt x="26" y="2"/>
                  </a:lnTo>
                  <a:lnTo>
                    <a:pt x="25" y="2"/>
                  </a:lnTo>
                  <a:lnTo>
                    <a:pt x="26" y="2"/>
                  </a:lnTo>
                  <a:close/>
                  <a:moveTo>
                    <a:pt x="26" y="2"/>
                  </a:moveTo>
                  <a:cubicBezTo>
                    <a:pt x="26" y="2"/>
                    <a:pt x="26" y="2"/>
                    <a:pt x="26" y="2"/>
                  </a:cubicBezTo>
                  <a:lnTo>
                    <a:pt x="25" y="2"/>
                  </a:lnTo>
                  <a:lnTo>
                    <a:pt x="25" y="2"/>
                  </a:lnTo>
                  <a:lnTo>
                    <a:pt x="2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0" name="Freeform 132">
              <a:extLst>
                <a:ext uri="{FF2B5EF4-FFF2-40B4-BE49-F238E27FC236}">
                  <a16:creationId xmlns:a16="http://schemas.microsoft.com/office/drawing/2014/main" id="{EC8956A7-7D98-AF72-CE45-44DCB7B2033B}"/>
                </a:ext>
              </a:extLst>
            </p:cNvPr>
            <p:cNvSpPr>
              <a:spLocks/>
            </p:cNvSpPr>
            <p:nvPr/>
          </p:nvSpPr>
          <p:spPr bwMode="auto">
            <a:xfrm>
              <a:off x="3367" y="1525"/>
              <a:ext cx="112" cy="56"/>
            </a:xfrm>
            <a:custGeom>
              <a:avLst/>
              <a:gdLst>
                <a:gd name="T0" fmla="*/ 20 w 20"/>
                <a:gd name="T1" fmla="*/ 1 h 10"/>
                <a:gd name="T2" fmla="*/ 0 w 20"/>
                <a:gd name="T3" fmla="*/ 5 h 10"/>
                <a:gd name="T4" fmla="*/ 20 w 20"/>
                <a:gd name="T5" fmla="*/ 1 h 10"/>
              </a:gdLst>
              <a:ahLst/>
              <a:cxnLst>
                <a:cxn ang="0">
                  <a:pos x="T0" y="T1"/>
                </a:cxn>
                <a:cxn ang="0">
                  <a:pos x="T2" y="T3"/>
                </a:cxn>
                <a:cxn ang="0">
                  <a:pos x="T4" y="T5"/>
                </a:cxn>
              </a:cxnLst>
              <a:rect l="0" t="0" r="r" b="b"/>
              <a:pathLst>
                <a:path w="20" h="10">
                  <a:moveTo>
                    <a:pt x="20" y="1"/>
                  </a:moveTo>
                  <a:cubicBezTo>
                    <a:pt x="16" y="2"/>
                    <a:pt x="5" y="0"/>
                    <a:pt x="0" y="5"/>
                  </a:cubicBezTo>
                  <a:cubicBezTo>
                    <a:pt x="6" y="8"/>
                    <a:pt x="19" y="10"/>
                    <a:pt x="20"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1" name="Freeform 133">
              <a:extLst>
                <a:ext uri="{FF2B5EF4-FFF2-40B4-BE49-F238E27FC236}">
                  <a16:creationId xmlns:a16="http://schemas.microsoft.com/office/drawing/2014/main" id="{A0A01F7F-BA2D-3E66-6877-527CA66F98AD}"/>
                </a:ext>
              </a:extLst>
            </p:cNvPr>
            <p:cNvSpPr>
              <a:spLocks noEditPoints="1"/>
            </p:cNvSpPr>
            <p:nvPr/>
          </p:nvSpPr>
          <p:spPr bwMode="auto">
            <a:xfrm>
              <a:off x="3362" y="1525"/>
              <a:ext cx="117" cy="45"/>
            </a:xfrm>
            <a:custGeom>
              <a:avLst/>
              <a:gdLst>
                <a:gd name="T0" fmla="*/ 21 w 21"/>
                <a:gd name="T1" fmla="*/ 1 h 8"/>
                <a:gd name="T2" fmla="*/ 21 w 21"/>
                <a:gd name="T3" fmla="*/ 1 h 8"/>
                <a:gd name="T4" fmla="*/ 20 w 21"/>
                <a:gd name="T5" fmla="*/ 0 h 8"/>
                <a:gd name="T6" fmla="*/ 20 w 21"/>
                <a:gd name="T7" fmla="*/ 0 h 8"/>
                <a:gd name="T8" fmla="*/ 21 w 21"/>
                <a:gd name="T9" fmla="*/ 1 h 8"/>
                <a:gd name="T10" fmla="*/ 21 w 21"/>
                <a:gd name="T11" fmla="*/ 1 h 8"/>
                <a:gd name="T12" fmla="*/ 21 w 21"/>
                <a:gd name="T13" fmla="*/ 1 h 8"/>
                <a:gd name="T14" fmla="*/ 21 w 21"/>
                <a:gd name="T15" fmla="*/ 1 h 8"/>
                <a:gd name="T16" fmla="*/ 21 w 21"/>
                <a:gd name="T17" fmla="*/ 1 h 8"/>
                <a:gd name="T18" fmla="*/ 16 w 21"/>
                <a:gd name="T19" fmla="*/ 2 h 8"/>
                <a:gd name="T20" fmla="*/ 16 w 21"/>
                <a:gd name="T21" fmla="*/ 0 h 8"/>
                <a:gd name="T22" fmla="*/ 20 w 21"/>
                <a:gd name="T23" fmla="*/ 0 h 8"/>
                <a:gd name="T24" fmla="*/ 21 w 21"/>
                <a:gd name="T25" fmla="*/ 1 h 8"/>
                <a:gd name="T26" fmla="*/ 16 w 21"/>
                <a:gd name="T27" fmla="*/ 2 h 8"/>
                <a:gd name="T28" fmla="*/ 1 w 21"/>
                <a:gd name="T29" fmla="*/ 5 h 8"/>
                <a:gd name="T30" fmla="*/ 0 w 21"/>
                <a:gd name="T31" fmla="*/ 5 h 8"/>
                <a:gd name="T32" fmla="*/ 16 w 21"/>
                <a:gd name="T33" fmla="*/ 0 h 8"/>
                <a:gd name="T34" fmla="*/ 16 w 21"/>
                <a:gd name="T35" fmla="*/ 2 h 8"/>
                <a:gd name="T36" fmla="*/ 1 w 21"/>
                <a:gd name="T37" fmla="*/ 6 h 8"/>
                <a:gd name="T38" fmla="*/ 0 w 21"/>
                <a:gd name="T39" fmla="*/ 5 h 8"/>
                <a:gd name="T40" fmla="*/ 0 w 21"/>
                <a:gd name="T41" fmla="*/ 5 h 8"/>
                <a:gd name="T42" fmla="*/ 1 w 21"/>
                <a:gd name="T43" fmla="*/ 5 h 8"/>
                <a:gd name="T44" fmla="*/ 1 w 21"/>
                <a:gd name="T45" fmla="*/ 6 h 8"/>
                <a:gd name="T46" fmla="*/ 1 w 21"/>
                <a:gd name="T47" fmla="*/ 4 h 8"/>
                <a:gd name="T48" fmla="*/ 10 w 21"/>
                <a:gd name="T49" fmla="*/ 7 h 8"/>
                <a:gd name="T50" fmla="*/ 10 w 21"/>
                <a:gd name="T51" fmla="*/ 8 h 8"/>
                <a:gd name="T52" fmla="*/ 1 w 21"/>
                <a:gd name="T53" fmla="*/ 6 h 8"/>
                <a:gd name="T54" fmla="*/ 1 w 21"/>
                <a:gd name="T55" fmla="*/ 4 h 8"/>
                <a:gd name="T56" fmla="*/ 10 w 21"/>
                <a:gd name="T57" fmla="*/ 7 h 8"/>
                <a:gd name="T58" fmla="*/ 16 w 21"/>
                <a:gd name="T59" fmla="*/ 6 h 8"/>
                <a:gd name="T60" fmla="*/ 16 w 21"/>
                <a:gd name="T61" fmla="*/ 7 h 8"/>
                <a:gd name="T62" fmla="*/ 10 w 21"/>
                <a:gd name="T63" fmla="*/ 8 h 8"/>
                <a:gd name="T64" fmla="*/ 10 w 21"/>
                <a:gd name="T65" fmla="*/ 7 h 8"/>
                <a:gd name="T66" fmla="*/ 16 w 21"/>
                <a:gd name="T67" fmla="*/ 6 h 8"/>
                <a:gd name="T68" fmla="*/ 19 w 21"/>
                <a:gd name="T69" fmla="*/ 3 h 8"/>
                <a:gd name="T70" fmla="*/ 20 w 21"/>
                <a:gd name="T71" fmla="*/ 4 h 8"/>
                <a:gd name="T72" fmla="*/ 16 w 21"/>
                <a:gd name="T73" fmla="*/ 7 h 8"/>
                <a:gd name="T74" fmla="*/ 16 w 21"/>
                <a:gd name="T75" fmla="*/ 6 h 8"/>
                <a:gd name="T76" fmla="*/ 19 w 21"/>
                <a:gd name="T77" fmla="*/ 3 h 8"/>
                <a:gd name="T78" fmla="*/ 20 w 21"/>
                <a:gd name="T79" fmla="*/ 1 h 8"/>
                <a:gd name="T80" fmla="*/ 21 w 21"/>
                <a:gd name="T81" fmla="*/ 1 h 8"/>
                <a:gd name="T82" fmla="*/ 20 w 21"/>
                <a:gd name="T83" fmla="*/ 4 h 8"/>
                <a:gd name="T84" fmla="*/ 19 w 21"/>
                <a:gd name="T85" fmla="*/ 3 h 8"/>
                <a:gd name="T86" fmla="*/ 20 w 21"/>
                <a:gd name="T87" fmla="*/ 0 h 8"/>
                <a:gd name="T88" fmla="*/ 21 w 21"/>
                <a:gd name="T89" fmla="*/ 0 h 8"/>
                <a:gd name="T90" fmla="*/ 21 w 21"/>
                <a:gd name="T91" fmla="*/ 1 h 8"/>
                <a:gd name="T92" fmla="*/ 21 w 21"/>
                <a:gd name="T93" fmla="*/ 1 h 8"/>
                <a:gd name="T94" fmla="*/ 20 w 21"/>
                <a:gd name="T9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8">
                  <a:moveTo>
                    <a:pt x="21" y="1"/>
                  </a:moveTo>
                  <a:lnTo>
                    <a:pt x="21" y="1"/>
                  </a:lnTo>
                  <a:lnTo>
                    <a:pt x="20" y="0"/>
                  </a:lnTo>
                  <a:lnTo>
                    <a:pt x="20" y="0"/>
                  </a:lnTo>
                  <a:lnTo>
                    <a:pt x="21" y="1"/>
                  </a:lnTo>
                  <a:close/>
                  <a:moveTo>
                    <a:pt x="21" y="1"/>
                  </a:moveTo>
                  <a:lnTo>
                    <a:pt x="21" y="1"/>
                  </a:lnTo>
                  <a:lnTo>
                    <a:pt x="21" y="1"/>
                  </a:lnTo>
                  <a:close/>
                  <a:moveTo>
                    <a:pt x="21" y="1"/>
                  </a:moveTo>
                  <a:cubicBezTo>
                    <a:pt x="20" y="2"/>
                    <a:pt x="18" y="2"/>
                    <a:pt x="16" y="2"/>
                  </a:cubicBezTo>
                  <a:lnTo>
                    <a:pt x="16" y="0"/>
                  </a:lnTo>
                  <a:cubicBezTo>
                    <a:pt x="18" y="0"/>
                    <a:pt x="19" y="0"/>
                    <a:pt x="20" y="0"/>
                  </a:cubicBezTo>
                  <a:lnTo>
                    <a:pt x="21" y="1"/>
                  </a:lnTo>
                  <a:close/>
                  <a:moveTo>
                    <a:pt x="16" y="2"/>
                  </a:moveTo>
                  <a:cubicBezTo>
                    <a:pt x="11" y="2"/>
                    <a:pt x="5" y="2"/>
                    <a:pt x="1" y="5"/>
                  </a:cubicBezTo>
                  <a:lnTo>
                    <a:pt x="0" y="5"/>
                  </a:lnTo>
                  <a:cubicBezTo>
                    <a:pt x="4" y="1"/>
                    <a:pt x="11" y="1"/>
                    <a:pt x="16" y="0"/>
                  </a:cubicBezTo>
                  <a:lnTo>
                    <a:pt x="16" y="2"/>
                  </a:lnTo>
                  <a:close/>
                  <a:moveTo>
                    <a:pt x="1" y="6"/>
                  </a:moveTo>
                  <a:lnTo>
                    <a:pt x="0" y="5"/>
                  </a:lnTo>
                  <a:lnTo>
                    <a:pt x="0" y="5"/>
                  </a:lnTo>
                  <a:lnTo>
                    <a:pt x="1" y="5"/>
                  </a:lnTo>
                  <a:lnTo>
                    <a:pt x="1" y="6"/>
                  </a:lnTo>
                  <a:close/>
                  <a:moveTo>
                    <a:pt x="1" y="4"/>
                  </a:moveTo>
                  <a:cubicBezTo>
                    <a:pt x="4" y="5"/>
                    <a:pt x="7" y="6"/>
                    <a:pt x="10" y="7"/>
                  </a:cubicBezTo>
                  <a:lnTo>
                    <a:pt x="10" y="8"/>
                  </a:lnTo>
                  <a:cubicBezTo>
                    <a:pt x="7" y="8"/>
                    <a:pt x="3" y="7"/>
                    <a:pt x="1" y="6"/>
                  </a:cubicBezTo>
                  <a:lnTo>
                    <a:pt x="1" y="4"/>
                  </a:lnTo>
                  <a:close/>
                  <a:moveTo>
                    <a:pt x="10" y="7"/>
                  </a:moveTo>
                  <a:cubicBezTo>
                    <a:pt x="12" y="7"/>
                    <a:pt x="14" y="7"/>
                    <a:pt x="16" y="6"/>
                  </a:cubicBezTo>
                  <a:lnTo>
                    <a:pt x="16" y="7"/>
                  </a:lnTo>
                  <a:cubicBezTo>
                    <a:pt x="14" y="8"/>
                    <a:pt x="12" y="8"/>
                    <a:pt x="10" y="8"/>
                  </a:cubicBezTo>
                  <a:lnTo>
                    <a:pt x="10" y="7"/>
                  </a:lnTo>
                  <a:close/>
                  <a:moveTo>
                    <a:pt x="16" y="6"/>
                  </a:moveTo>
                  <a:cubicBezTo>
                    <a:pt x="17" y="6"/>
                    <a:pt x="19" y="5"/>
                    <a:pt x="19" y="3"/>
                  </a:cubicBezTo>
                  <a:lnTo>
                    <a:pt x="20" y="4"/>
                  </a:lnTo>
                  <a:cubicBezTo>
                    <a:pt x="20" y="6"/>
                    <a:pt x="18" y="7"/>
                    <a:pt x="16" y="7"/>
                  </a:cubicBezTo>
                  <a:lnTo>
                    <a:pt x="16" y="6"/>
                  </a:lnTo>
                  <a:close/>
                  <a:moveTo>
                    <a:pt x="19" y="3"/>
                  </a:moveTo>
                  <a:cubicBezTo>
                    <a:pt x="20" y="2"/>
                    <a:pt x="20" y="2"/>
                    <a:pt x="20" y="1"/>
                  </a:cubicBezTo>
                  <a:lnTo>
                    <a:pt x="21" y="1"/>
                  </a:lnTo>
                  <a:cubicBezTo>
                    <a:pt x="21" y="2"/>
                    <a:pt x="21" y="3"/>
                    <a:pt x="20" y="4"/>
                  </a:cubicBezTo>
                  <a:lnTo>
                    <a:pt x="19" y="3"/>
                  </a:lnTo>
                  <a:close/>
                  <a:moveTo>
                    <a:pt x="20" y="0"/>
                  </a:moveTo>
                  <a:lnTo>
                    <a:pt x="21" y="0"/>
                  </a:lnTo>
                  <a:lnTo>
                    <a:pt x="21" y="1"/>
                  </a:lnTo>
                  <a:lnTo>
                    <a:pt x="21" y="1"/>
                  </a:lnTo>
                  <a:lnTo>
                    <a:pt x="20"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2" name="Freeform 134">
              <a:extLst>
                <a:ext uri="{FF2B5EF4-FFF2-40B4-BE49-F238E27FC236}">
                  <a16:creationId xmlns:a16="http://schemas.microsoft.com/office/drawing/2014/main" id="{5209686D-CB26-F81F-3759-1FD6E1F9306D}"/>
                </a:ext>
              </a:extLst>
            </p:cNvPr>
            <p:cNvSpPr>
              <a:spLocks/>
            </p:cNvSpPr>
            <p:nvPr/>
          </p:nvSpPr>
          <p:spPr bwMode="auto">
            <a:xfrm>
              <a:off x="3121" y="1430"/>
              <a:ext cx="162" cy="101"/>
            </a:xfrm>
            <a:custGeom>
              <a:avLst/>
              <a:gdLst>
                <a:gd name="T0" fmla="*/ 25 w 29"/>
                <a:gd name="T1" fmla="*/ 1 h 18"/>
                <a:gd name="T2" fmla="*/ 5 w 29"/>
                <a:gd name="T3" fmla="*/ 1 h 18"/>
                <a:gd name="T4" fmla="*/ 1 w 29"/>
                <a:gd name="T5" fmla="*/ 8 h 18"/>
                <a:gd name="T6" fmla="*/ 5 w 29"/>
                <a:gd name="T7" fmla="*/ 13 h 18"/>
                <a:gd name="T8" fmla="*/ 17 w 29"/>
                <a:gd name="T9" fmla="*/ 16 h 18"/>
                <a:gd name="T10" fmla="*/ 27 w 29"/>
                <a:gd name="T11" fmla="*/ 12 h 18"/>
                <a:gd name="T12" fmla="*/ 29 w 29"/>
                <a:gd name="T13" fmla="*/ 4 h 18"/>
                <a:gd name="T14" fmla="*/ 26 w 29"/>
                <a:gd name="T15" fmla="*/ 0 h 18"/>
                <a:gd name="T16" fmla="*/ 25 w 29"/>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25" y="1"/>
                  </a:moveTo>
                  <a:cubicBezTo>
                    <a:pt x="19" y="5"/>
                    <a:pt x="12" y="3"/>
                    <a:pt x="5" y="1"/>
                  </a:cubicBezTo>
                  <a:cubicBezTo>
                    <a:pt x="1" y="0"/>
                    <a:pt x="0" y="5"/>
                    <a:pt x="1" y="8"/>
                  </a:cubicBezTo>
                  <a:cubicBezTo>
                    <a:pt x="1" y="10"/>
                    <a:pt x="3" y="12"/>
                    <a:pt x="5" y="13"/>
                  </a:cubicBezTo>
                  <a:cubicBezTo>
                    <a:pt x="9" y="15"/>
                    <a:pt x="12" y="18"/>
                    <a:pt x="17" y="16"/>
                  </a:cubicBezTo>
                  <a:cubicBezTo>
                    <a:pt x="20" y="15"/>
                    <a:pt x="25" y="15"/>
                    <a:pt x="27" y="12"/>
                  </a:cubicBezTo>
                  <a:cubicBezTo>
                    <a:pt x="29" y="10"/>
                    <a:pt x="29" y="7"/>
                    <a:pt x="29" y="4"/>
                  </a:cubicBezTo>
                  <a:cubicBezTo>
                    <a:pt x="29" y="3"/>
                    <a:pt x="29" y="0"/>
                    <a:pt x="26" y="0"/>
                  </a:cubicBezTo>
                  <a:cubicBezTo>
                    <a:pt x="25" y="0"/>
                    <a:pt x="25" y="0"/>
                    <a:pt x="2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3" name="Freeform 135">
              <a:extLst>
                <a:ext uri="{FF2B5EF4-FFF2-40B4-BE49-F238E27FC236}">
                  <a16:creationId xmlns:a16="http://schemas.microsoft.com/office/drawing/2014/main" id="{97903A7D-4025-E279-8564-5F2934A42376}"/>
                </a:ext>
              </a:extLst>
            </p:cNvPr>
            <p:cNvSpPr>
              <a:spLocks noEditPoints="1"/>
            </p:cNvSpPr>
            <p:nvPr/>
          </p:nvSpPr>
          <p:spPr bwMode="auto">
            <a:xfrm>
              <a:off x="3121" y="1425"/>
              <a:ext cx="168" cy="106"/>
            </a:xfrm>
            <a:custGeom>
              <a:avLst/>
              <a:gdLst>
                <a:gd name="T0" fmla="*/ 15 w 30"/>
                <a:gd name="T1" fmla="*/ 4 h 19"/>
                <a:gd name="T2" fmla="*/ 15 w 30"/>
                <a:gd name="T3" fmla="*/ 5 h 19"/>
                <a:gd name="T4" fmla="*/ 15 w 30"/>
                <a:gd name="T5" fmla="*/ 4 h 19"/>
                <a:gd name="T6" fmla="*/ 5 w 30"/>
                <a:gd name="T7" fmla="*/ 3 h 19"/>
                <a:gd name="T8" fmla="*/ 5 w 30"/>
                <a:gd name="T9" fmla="*/ 3 h 19"/>
                <a:gd name="T10" fmla="*/ 6 w 30"/>
                <a:gd name="T11" fmla="*/ 2 h 19"/>
                <a:gd name="T12" fmla="*/ 3 w 30"/>
                <a:gd name="T13" fmla="*/ 2 h 19"/>
                <a:gd name="T14" fmla="*/ 2 w 30"/>
                <a:gd name="T15" fmla="*/ 4 h 19"/>
                <a:gd name="T16" fmla="*/ 3 w 30"/>
                <a:gd name="T17" fmla="*/ 3 h 19"/>
                <a:gd name="T18" fmla="*/ 0 w 30"/>
                <a:gd name="T19" fmla="*/ 5 h 19"/>
                <a:gd name="T20" fmla="*/ 1 w 30"/>
                <a:gd name="T21" fmla="*/ 5 h 19"/>
                <a:gd name="T22" fmla="*/ 0 w 30"/>
                <a:gd name="T23" fmla="*/ 5 h 19"/>
                <a:gd name="T24" fmla="*/ 1 w 30"/>
                <a:gd name="T25" fmla="*/ 9 h 19"/>
                <a:gd name="T26" fmla="*/ 1 w 30"/>
                <a:gd name="T27" fmla="*/ 9 h 19"/>
                <a:gd name="T28" fmla="*/ 1 w 30"/>
                <a:gd name="T29" fmla="*/ 9 h 19"/>
                <a:gd name="T30" fmla="*/ 1 w 30"/>
                <a:gd name="T31" fmla="*/ 9 h 19"/>
                <a:gd name="T32" fmla="*/ 2 w 30"/>
                <a:gd name="T33" fmla="*/ 10 h 19"/>
                <a:gd name="T34" fmla="*/ 1 w 30"/>
                <a:gd name="T35" fmla="*/ 9 h 19"/>
                <a:gd name="T36" fmla="*/ 1 w 30"/>
                <a:gd name="T37" fmla="*/ 11 h 19"/>
                <a:gd name="T38" fmla="*/ 2 w 30"/>
                <a:gd name="T39" fmla="*/ 11 h 19"/>
                <a:gd name="T40" fmla="*/ 1 w 30"/>
                <a:gd name="T41" fmla="*/ 11 h 19"/>
                <a:gd name="T42" fmla="*/ 5 w 30"/>
                <a:gd name="T43" fmla="*/ 13 h 19"/>
                <a:gd name="T44" fmla="*/ 5 w 30"/>
                <a:gd name="T45" fmla="*/ 13 h 19"/>
                <a:gd name="T46" fmla="*/ 5 w 30"/>
                <a:gd name="T47" fmla="*/ 14 h 19"/>
                <a:gd name="T48" fmla="*/ 8 w 30"/>
                <a:gd name="T49" fmla="*/ 15 h 19"/>
                <a:gd name="T50" fmla="*/ 5 w 30"/>
                <a:gd name="T51" fmla="*/ 13 h 19"/>
                <a:gd name="T52" fmla="*/ 17 w 30"/>
                <a:gd name="T53" fmla="*/ 18 h 19"/>
                <a:gd name="T54" fmla="*/ 16 w 30"/>
                <a:gd name="T55" fmla="*/ 16 h 19"/>
                <a:gd name="T56" fmla="*/ 16 w 30"/>
                <a:gd name="T57" fmla="*/ 16 h 19"/>
                <a:gd name="T58" fmla="*/ 17 w 30"/>
                <a:gd name="T59" fmla="*/ 18 h 19"/>
                <a:gd name="T60" fmla="*/ 16 w 30"/>
                <a:gd name="T61" fmla="*/ 16 h 19"/>
                <a:gd name="T62" fmla="*/ 16 w 30"/>
                <a:gd name="T63" fmla="*/ 16 h 19"/>
                <a:gd name="T64" fmla="*/ 20 w 30"/>
                <a:gd name="T65" fmla="*/ 17 h 19"/>
                <a:gd name="T66" fmla="*/ 20 w 30"/>
                <a:gd name="T67" fmla="*/ 15 h 19"/>
                <a:gd name="T68" fmla="*/ 20 w 30"/>
                <a:gd name="T69" fmla="*/ 17 h 19"/>
                <a:gd name="T70" fmla="*/ 28 w 30"/>
                <a:gd name="T71" fmla="*/ 13 h 19"/>
                <a:gd name="T72" fmla="*/ 27 w 30"/>
                <a:gd name="T73" fmla="*/ 13 h 19"/>
                <a:gd name="T74" fmla="*/ 28 w 30"/>
                <a:gd name="T75" fmla="*/ 13 h 19"/>
                <a:gd name="T76" fmla="*/ 28 w 30"/>
                <a:gd name="T77" fmla="*/ 5 h 19"/>
                <a:gd name="T78" fmla="*/ 28 w 30"/>
                <a:gd name="T79" fmla="*/ 8 h 19"/>
                <a:gd name="T80" fmla="*/ 29 w 30"/>
                <a:gd name="T81" fmla="*/ 5 h 19"/>
                <a:gd name="T82" fmla="*/ 28 w 30"/>
                <a:gd name="T83" fmla="*/ 5 h 19"/>
                <a:gd name="T84" fmla="*/ 28 w 30"/>
                <a:gd name="T85" fmla="*/ 5 h 19"/>
                <a:gd name="T86" fmla="*/ 29 w 30"/>
                <a:gd name="T87" fmla="*/ 2 h 19"/>
                <a:gd name="T88" fmla="*/ 28 w 30"/>
                <a:gd name="T89" fmla="*/ 3 h 19"/>
                <a:gd name="T90" fmla="*/ 29 w 30"/>
                <a:gd name="T91" fmla="*/ 2 h 19"/>
                <a:gd name="T92" fmla="*/ 26 w 30"/>
                <a:gd name="T93" fmla="*/ 1 h 19"/>
                <a:gd name="T94" fmla="*/ 26 w 30"/>
                <a:gd name="T95" fmla="*/ 2 h 19"/>
                <a:gd name="T96" fmla="*/ 26 w 30"/>
                <a:gd name="T97" fmla="*/ 1 h 19"/>
                <a:gd name="T98" fmla="*/ 25 w 30"/>
                <a:gd name="T99" fmla="*/ 2 h 19"/>
                <a:gd name="T100" fmla="*/ 26 w 30"/>
                <a:gd name="T101" fmla="*/ 1 h 19"/>
                <a:gd name="T102" fmla="*/ 24 w 30"/>
                <a:gd name="T10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5" y="2"/>
                  </a:moveTo>
                  <a:cubicBezTo>
                    <a:pt x="22" y="5"/>
                    <a:pt x="19" y="5"/>
                    <a:pt x="15" y="5"/>
                  </a:cubicBezTo>
                  <a:lnTo>
                    <a:pt x="15" y="4"/>
                  </a:lnTo>
                  <a:cubicBezTo>
                    <a:pt x="18" y="4"/>
                    <a:pt x="21" y="3"/>
                    <a:pt x="24" y="1"/>
                  </a:cubicBezTo>
                  <a:lnTo>
                    <a:pt x="25" y="2"/>
                  </a:lnTo>
                  <a:close/>
                  <a:moveTo>
                    <a:pt x="15" y="5"/>
                  </a:moveTo>
                  <a:cubicBezTo>
                    <a:pt x="12" y="5"/>
                    <a:pt x="8" y="4"/>
                    <a:pt x="5" y="3"/>
                  </a:cubicBezTo>
                  <a:lnTo>
                    <a:pt x="6" y="2"/>
                  </a:lnTo>
                  <a:cubicBezTo>
                    <a:pt x="9" y="3"/>
                    <a:pt x="12" y="3"/>
                    <a:pt x="15" y="4"/>
                  </a:cubicBezTo>
                  <a:lnTo>
                    <a:pt x="15" y="5"/>
                  </a:lnTo>
                  <a:close/>
                  <a:moveTo>
                    <a:pt x="5" y="3"/>
                  </a:moveTo>
                  <a:lnTo>
                    <a:pt x="5" y="3"/>
                  </a:lnTo>
                  <a:lnTo>
                    <a:pt x="5" y="2"/>
                  </a:lnTo>
                  <a:lnTo>
                    <a:pt x="5" y="3"/>
                  </a:lnTo>
                  <a:close/>
                  <a:moveTo>
                    <a:pt x="5" y="3"/>
                  </a:moveTo>
                  <a:cubicBezTo>
                    <a:pt x="4" y="3"/>
                    <a:pt x="4" y="3"/>
                    <a:pt x="3" y="3"/>
                  </a:cubicBezTo>
                  <a:lnTo>
                    <a:pt x="3" y="2"/>
                  </a:lnTo>
                  <a:cubicBezTo>
                    <a:pt x="4" y="1"/>
                    <a:pt x="5" y="1"/>
                    <a:pt x="6" y="2"/>
                  </a:cubicBezTo>
                  <a:lnTo>
                    <a:pt x="5" y="3"/>
                  </a:lnTo>
                  <a:close/>
                  <a:moveTo>
                    <a:pt x="3" y="2"/>
                  </a:moveTo>
                  <a:lnTo>
                    <a:pt x="3" y="2"/>
                  </a:lnTo>
                  <a:lnTo>
                    <a:pt x="3" y="2"/>
                  </a:lnTo>
                  <a:close/>
                  <a:moveTo>
                    <a:pt x="3" y="3"/>
                  </a:moveTo>
                  <a:cubicBezTo>
                    <a:pt x="3" y="3"/>
                    <a:pt x="2" y="3"/>
                    <a:pt x="2" y="4"/>
                  </a:cubicBezTo>
                  <a:lnTo>
                    <a:pt x="1" y="3"/>
                  </a:lnTo>
                  <a:cubicBezTo>
                    <a:pt x="1" y="2"/>
                    <a:pt x="2" y="2"/>
                    <a:pt x="3" y="2"/>
                  </a:cubicBezTo>
                  <a:lnTo>
                    <a:pt x="3" y="3"/>
                  </a:lnTo>
                  <a:close/>
                  <a:moveTo>
                    <a:pt x="2" y="4"/>
                  </a:moveTo>
                  <a:cubicBezTo>
                    <a:pt x="2" y="4"/>
                    <a:pt x="1" y="5"/>
                    <a:pt x="1" y="5"/>
                  </a:cubicBezTo>
                  <a:lnTo>
                    <a:pt x="0" y="5"/>
                  </a:lnTo>
                  <a:cubicBezTo>
                    <a:pt x="0" y="4"/>
                    <a:pt x="1" y="4"/>
                    <a:pt x="1" y="3"/>
                  </a:cubicBezTo>
                  <a:lnTo>
                    <a:pt x="2" y="4"/>
                  </a:lnTo>
                  <a:close/>
                  <a:moveTo>
                    <a:pt x="1" y="5"/>
                  </a:moveTo>
                  <a:cubicBezTo>
                    <a:pt x="1" y="7"/>
                    <a:pt x="1" y="8"/>
                    <a:pt x="1" y="9"/>
                  </a:cubicBezTo>
                  <a:lnTo>
                    <a:pt x="0" y="10"/>
                  </a:lnTo>
                  <a:cubicBezTo>
                    <a:pt x="0" y="8"/>
                    <a:pt x="0" y="6"/>
                    <a:pt x="0" y="5"/>
                  </a:cubicBezTo>
                  <a:lnTo>
                    <a:pt x="1" y="5"/>
                  </a:lnTo>
                  <a:close/>
                  <a:moveTo>
                    <a:pt x="1" y="9"/>
                  </a:moveTo>
                  <a:lnTo>
                    <a:pt x="1" y="9"/>
                  </a:lnTo>
                  <a:lnTo>
                    <a:pt x="1" y="9"/>
                  </a:lnTo>
                  <a:close/>
                  <a:moveTo>
                    <a:pt x="1" y="9"/>
                  </a:moveTo>
                  <a:lnTo>
                    <a:pt x="1" y="9"/>
                  </a:lnTo>
                  <a:lnTo>
                    <a:pt x="0" y="10"/>
                  </a:lnTo>
                  <a:lnTo>
                    <a:pt x="0" y="10"/>
                  </a:lnTo>
                  <a:lnTo>
                    <a:pt x="1" y="9"/>
                  </a:lnTo>
                  <a:close/>
                  <a:moveTo>
                    <a:pt x="0" y="10"/>
                  </a:moveTo>
                  <a:lnTo>
                    <a:pt x="0" y="10"/>
                  </a:lnTo>
                  <a:lnTo>
                    <a:pt x="1" y="9"/>
                  </a:lnTo>
                  <a:lnTo>
                    <a:pt x="0" y="10"/>
                  </a:lnTo>
                  <a:close/>
                  <a:moveTo>
                    <a:pt x="1" y="9"/>
                  </a:moveTo>
                  <a:cubicBezTo>
                    <a:pt x="1" y="9"/>
                    <a:pt x="2" y="10"/>
                    <a:pt x="2" y="10"/>
                  </a:cubicBezTo>
                  <a:lnTo>
                    <a:pt x="0" y="11"/>
                  </a:lnTo>
                  <a:cubicBezTo>
                    <a:pt x="0" y="10"/>
                    <a:pt x="0" y="10"/>
                    <a:pt x="0" y="10"/>
                  </a:cubicBezTo>
                  <a:lnTo>
                    <a:pt x="1" y="9"/>
                  </a:lnTo>
                  <a:close/>
                  <a:moveTo>
                    <a:pt x="2" y="10"/>
                  </a:moveTo>
                  <a:cubicBezTo>
                    <a:pt x="2" y="10"/>
                    <a:pt x="2" y="10"/>
                    <a:pt x="2" y="11"/>
                  </a:cubicBezTo>
                  <a:lnTo>
                    <a:pt x="1" y="11"/>
                  </a:lnTo>
                  <a:cubicBezTo>
                    <a:pt x="1" y="11"/>
                    <a:pt x="1" y="11"/>
                    <a:pt x="0" y="11"/>
                  </a:cubicBezTo>
                  <a:lnTo>
                    <a:pt x="2" y="10"/>
                  </a:lnTo>
                  <a:close/>
                  <a:moveTo>
                    <a:pt x="2" y="11"/>
                  </a:moveTo>
                  <a:cubicBezTo>
                    <a:pt x="3" y="12"/>
                    <a:pt x="4" y="13"/>
                    <a:pt x="5" y="13"/>
                  </a:cubicBezTo>
                  <a:lnTo>
                    <a:pt x="5" y="15"/>
                  </a:lnTo>
                  <a:cubicBezTo>
                    <a:pt x="3" y="14"/>
                    <a:pt x="2" y="13"/>
                    <a:pt x="1" y="11"/>
                  </a:cubicBezTo>
                  <a:lnTo>
                    <a:pt x="2" y="11"/>
                  </a:lnTo>
                  <a:close/>
                  <a:moveTo>
                    <a:pt x="5" y="13"/>
                  </a:moveTo>
                  <a:lnTo>
                    <a:pt x="5" y="13"/>
                  </a:lnTo>
                  <a:lnTo>
                    <a:pt x="5" y="15"/>
                  </a:lnTo>
                  <a:lnTo>
                    <a:pt x="5" y="15"/>
                  </a:lnTo>
                  <a:lnTo>
                    <a:pt x="5" y="13"/>
                  </a:lnTo>
                  <a:close/>
                  <a:moveTo>
                    <a:pt x="5" y="13"/>
                  </a:moveTo>
                  <a:lnTo>
                    <a:pt x="5" y="13"/>
                  </a:lnTo>
                  <a:lnTo>
                    <a:pt x="5" y="14"/>
                  </a:lnTo>
                  <a:lnTo>
                    <a:pt x="5" y="13"/>
                  </a:lnTo>
                  <a:close/>
                  <a:moveTo>
                    <a:pt x="5" y="13"/>
                  </a:moveTo>
                  <a:cubicBezTo>
                    <a:pt x="6" y="14"/>
                    <a:pt x="7" y="14"/>
                    <a:pt x="8" y="15"/>
                  </a:cubicBezTo>
                  <a:lnTo>
                    <a:pt x="7" y="16"/>
                  </a:lnTo>
                  <a:cubicBezTo>
                    <a:pt x="6" y="15"/>
                    <a:pt x="5" y="15"/>
                    <a:pt x="4" y="15"/>
                  </a:cubicBezTo>
                  <a:lnTo>
                    <a:pt x="5" y="13"/>
                  </a:lnTo>
                  <a:close/>
                  <a:moveTo>
                    <a:pt x="8" y="15"/>
                  </a:moveTo>
                  <a:cubicBezTo>
                    <a:pt x="11" y="16"/>
                    <a:pt x="13" y="17"/>
                    <a:pt x="16" y="16"/>
                  </a:cubicBezTo>
                  <a:lnTo>
                    <a:pt x="17" y="18"/>
                  </a:lnTo>
                  <a:cubicBezTo>
                    <a:pt x="13" y="19"/>
                    <a:pt x="10" y="17"/>
                    <a:pt x="7" y="16"/>
                  </a:cubicBezTo>
                  <a:lnTo>
                    <a:pt x="8" y="15"/>
                  </a:lnTo>
                  <a:close/>
                  <a:moveTo>
                    <a:pt x="16" y="16"/>
                  </a:moveTo>
                  <a:lnTo>
                    <a:pt x="16" y="16"/>
                  </a:lnTo>
                  <a:lnTo>
                    <a:pt x="17" y="17"/>
                  </a:lnTo>
                  <a:lnTo>
                    <a:pt x="16" y="16"/>
                  </a:lnTo>
                  <a:close/>
                  <a:moveTo>
                    <a:pt x="16" y="16"/>
                  </a:moveTo>
                  <a:lnTo>
                    <a:pt x="16" y="16"/>
                  </a:lnTo>
                  <a:lnTo>
                    <a:pt x="17" y="18"/>
                  </a:lnTo>
                  <a:lnTo>
                    <a:pt x="17" y="18"/>
                  </a:lnTo>
                  <a:lnTo>
                    <a:pt x="16" y="16"/>
                  </a:lnTo>
                  <a:close/>
                  <a:moveTo>
                    <a:pt x="16" y="16"/>
                  </a:moveTo>
                  <a:lnTo>
                    <a:pt x="16" y="16"/>
                  </a:lnTo>
                  <a:lnTo>
                    <a:pt x="17" y="17"/>
                  </a:lnTo>
                  <a:lnTo>
                    <a:pt x="16" y="16"/>
                  </a:lnTo>
                  <a:close/>
                  <a:moveTo>
                    <a:pt x="16" y="16"/>
                  </a:moveTo>
                  <a:cubicBezTo>
                    <a:pt x="18" y="16"/>
                    <a:pt x="19" y="16"/>
                    <a:pt x="20" y="15"/>
                  </a:cubicBezTo>
                  <a:lnTo>
                    <a:pt x="20" y="17"/>
                  </a:lnTo>
                  <a:cubicBezTo>
                    <a:pt x="19" y="17"/>
                    <a:pt x="18" y="17"/>
                    <a:pt x="17" y="18"/>
                  </a:cubicBezTo>
                  <a:lnTo>
                    <a:pt x="16" y="16"/>
                  </a:lnTo>
                  <a:close/>
                  <a:moveTo>
                    <a:pt x="20" y="15"/>
                  </a:moveTo>
                  <a:cubicBezTo>
                    <a:pt x="23" y="15"/>
                    <a:pt x="25" y="14"/>
                    <a:pt x="27" y="13"/>
                  </a:cubicBezTo>
                  <a:lnTo>
                    <a:pt x="28" y="13"/>
                  </a:lnTo>
                  <a:cubicBezTo>
                    <a:pt x="26" y="15"/>
                    <a:pt x="23" y="16"/>
                    <a:pt x="20" y="17"/>
                  </a:cubicBezTo>
                  <a:lnTo>
                    <a:pt x="20" y="15"/>
                  </a:lnTo>
                  <a:close/>
                  <a:moveTo>
                    <a:pt x="28" y="13"/>
                  </a:moveTo>
                  <a:lnTo>
                    <a:pt x="28" y="13"/>
                  </a:lnTo>
                  <a:lnTo>
                    <a:pt x="27" y="13"/>
                  </a:lnTo>
                  <a:lnTo>
                    <a:pt x="28" y="13"/>
                  </a:lnTo>
                  <a:close/>
                  <a:moveTo>
                    <a:pt x="27" y="13"/>
                  </a:moveTo>
                  <a:cubicBezTo>
                    <a:pt x="28" y="11"/>
                    <a:pt x="28" y="9"/>
                    <a:pt x="28" y="8"/>
                  </a:cubicBezTo>
                  <a:lnTo>
                    <a:pt x="30" y="8"/>
                  </a:lnTo>
                  <a:cubicBezTo>
                    <a:pt x="29" y="10"/>
                    <a:pt x="29" y="12"/>
                    <a:pt x="28" y="13"/>
                  </a:cubicBezTo>
                  <a:lnTo>
                    <a:pt x="27" y="13"/>
                  </a:lnTo>
                  <a:close/>
                  <a:moveTo>
                    <a:pt x="28" y="8"/>
                  </a:moveTo>
                  <a:cubicBezTo>
                    <a:pt x="28" y="7"/>
                    <a:pt x="28" y="6"/>
                    <a:pt x="28" y="5"/>
                  </a:cubicBezTo>
                  <a:lnTo>
                    <a:pt x="30" y="5"/>
                  </a:lnTo>
                  <a:cubicBezTo>
                    <a:pt x="30" y="6"/>
                    <a:pt x="30" y="7"/>
                    <a:pt x="30" y="8"/>
                  </a:cubicBezTo>
                  <a:lnTo>
                    <a:pt x="28" y="8"/>
                  </a:lnTo>
                  <a:close/>
                  <a:moveTo>
                    <a:pt x="30" y="5"/>
                  </a:moveTo>
                  <a:lnTo>
                    <a:pt x="30" y="5"/>
                  </a:lnTo>
                  <a:lnTo>
                    <a:pt x="29" y="5"/>
                  </a:lnTo>
                  <a:lnTo>
                    <a:pt x="30" y="5"/>
                  </a:lnTo>
                  <a:close/>
                  <a:moveTo>
                    <a:pt x="28" y="5"/>
                  </a:moveTo>
                  <a:cubicBezTo>
                    <a:pt x="28" y="5"/>
                    <a:pt x="28" y="5"/>
                    <a:pt x="28" y="5"/>
                  </a:cubicBezTo>
                  <a:lnTo>
                    <a:pt x="30" y="5"/>
                  </a:lnTo>
                  <a:cubicBezTo>
                    <a:pt x="30" y="5"/>
                    <a:pt x="30" y="5"/>
                    <a:pt x="30" y="5"/>
                  </a:cubicBezTo>
                  <a:lnTo>
                    <a:pt x="28" y="5"/>
                  </a:lnTo>
                  <a:close/>
                  <a:moveTo>
                    <a:pt x="28" y="5"/>
                  </a:moveTo>
                  <a:cubicBezTo>
                    <a:pt x="28" y="4"/>
                    <a:pt x="28" y="3"/>
                    <a:pt x="28" y="3"/>
                  </a:cubicBezTo>
                  <a:lnTo>
                    <a:pt x="29" y="2"/>
                  </a:lnTo>
                  <a:cubicBezTo>
                    <a:pt x="30" y="3"/>
                    <a:pt x="30" y="4"/>
                    <a:pt x="30" y="5"/>
                  </a:cubicBezTo>
                  <a:lnTo>
                    <a:pt x="28" y="5"/>
                  </a:lnTo>
                  <a:close/>
                  <a:moveTo>
                    <a:pt x="28" y="3"/>
                  </a:moveTo>
                  <a:cubicBezTo>
                    <a:pt x="28" y="2"/>
                    <a:pt x="27" y="2"/>
                    <a:pt x="26" y="2"/>
                  </a:cubicBezTo>
                  <a:lnTo>
                    <a:pt x="26" y="0"/>
                  </a:lnTo>
                  <a:cubicBezTo>
                    <a:pt x="28" y="0"/>
                    <a:pt x="29" y="1"/>
                    <a:pt x="29" y="2"/>
                  </a:cubicBezTo>
                  <a:lnTo>
                    <a:pt x="28" y="3"/>
                  </a:lnTo>
                  <a:close/>
                  <a:moveTo>
                    <a:pt x="26" y="2"/>
                  </a:moveTo>
                  <a:cubicBezTo>
                    <a:pt x="26" y="1"/>
                    <a:pt x="26" y="1"/>
                    <a:pt x="26" y="1"/>
                  </a:cubicBezTo>
                  <a:lnTo>
                    <a:pt x="26" y="0"/>
                  </a:lnTo>
                  <a:cubicBezTo>
                    <a:pt x="26" y="0"/>
                    <a:pt x="26" y="0"/>
                    <a:pt x="26" y="0"/>
                  </a:cubicBezTo>
                  <a:lnTo>
                    <a:pt x="26" y="2"/>
                  </a:lnTo>
                  <a:close/>
                  <a:moveTo>
                    <a:pt x="26" y="1"/>
                  </a:moveTo>
                  <a:lnTo>
                    <a:pt x="26" y="1"/>
                  </a:lnTo>
                  <a:lnTo>
                    <a:pt x="26" y="1"/>
                  </a:lnTo>
                  <a:lnTo>
                    <a:pt x="26" y="1"/>
                  </a:lnTo>
                  <a:close/>
                  <a:moveTo>
                    <a:pt x="26" y="1"/>
                  </a:moveTo>
                  <a:cubicBezTo>
                    <a:pt x="26" y="1"/>
                    <a:pt x="26" y="2"/>
                    <a:pt x="25" y="2"/>
                  </a:cubicBezTo>
                  <a:lnTo>
                    <a:pt x="24" y="1"/>
                  </a:lnTo>
                  <a:cubicBezTo>
                    <a:pt x="25" y="0"/>
                    <a:pt x="25" y="0"/>
                    <a:pt x="26" y="0"/>
                  </a:cubicBezTo>
                  <a:lnTo>
                    <a:pt x="26" y="1"/>
                  </a:lnTo>
                  <a:close/>
                  <a:moveTo>
                    <a:pt x="25" y="2"/>
                  </a:moveTo>
                  <a:cubicBezTo>
                    <a:pt x="25" y="2"/>
                    <a:pt x="25" y="2"/>
                    <a:pt x="25" y="2"/>
                  </a:cubicBezTo>
                  <a:lnTo>
                    <a:pt x="24" y="1"/>
                  </a:lnTo>
                  <a:cubicBezTo>
                    <a:pt x="24" y="1"/>
                    <a:pt x="24" y="1"/>
                    <a:pt x="24" y="1"/>
                  </a:cubicBezTo>
                  <a:lnTo>
                    <a:pt x="2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4" name="Freeform 136">
              <a:extLst>
                <a:ext uri="{FF2B5EF4-FFF2-40B4-BE49-F238E27FC236}">
                  <a16:creationId xmlns:a16="http://schemas.microsoft.com/office/drawing/2014/main" id="{3E97802B-0E66-755E-6D8D-E5307B3C4E67}"/>
                </a:ext>
              </a:extLst>
            </p:cNvPr>
            <p:cNvSpPr>
              <a:spLocks/>
            </p:cNvSpPr>
            <p:nvPr/>
          </p:nvSpPr>
          <p:spPr bwMode="auto">
            <a:xfrm>
              <a:off x="3127" y="1347"/>
              <a:ext cx="111" cy="95"/>
            </a:xfrm>
            <a:custGeom>
              <a:avLst/>
              <a:gdLst>
                <a:gd name="T0" fmla="*/ 12 w 20"/>
                <a:gd name="T1" fmla="*/ 1 h 17"/>
                <a:gd name="T2" fmla="*/ 4 w 20"/>
                <a:gd name="T3" fmla="*/ 3 h 17"/>
                <a:gd name="T4" fmla="*/ 3 w 20"/>
                <a:gd name="T5" fmla="*/ 11 h 17"/>
                <a:gd name="T6" fmla="*/ 17 w 20"/>
                <a:gd name="T7" fmla="*/ 16 h 17"/>
                <a:gd name="T8" fmla="*/ 20 w 20"/>
                <a:gd name="T9" fmla="*/ 12 h 17"/>
                <a:gd name="T10" fmla="*/ 17 w 20"/>
                <a:gd name="T11" fmla="*/ 6 h 17"/>
                <a:gd name="T12" fmla="*/ 16 w 20"/>
                <a:gd name="T13" fmla="*/ 1 h 17"/>
                <a:gd name="T14" fmla="*/ 12 w 20"/>
                <a:gd name="T15" fmla="*/ 1 h 17"/>
                <a:gd name="T16" fmla="*/ 12 w 20"/>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7">
                  <a:moveTo>
                    <a:pt x="12" y="1"/>
                  </a:moveTo>
                  <a:cubicBezTo>
                    <a:pt x="8" y="1"/>
                    <a:pt x="6" y="2"/>
                    <a:pt x="4" y="3"/>
                  </a:cubicBezTo>
                  <a:cubicBezTo>
                    <a:pt x="1" y="5"/>
                    <a:pt x="0" y="9"/>
                    <a:pt x="3" y="11"/>
                  </a:cubicBezTo>
                  <a:cubicBezTo>
                    <a:pt x="7" y="15"/>
                    <a:pt x="12" y="16"/>
                    <a:pt x="17" y="16"/>
                  </a:cubicBezTo>
                  <a:cubicBezTo>
                    <a:pt x="19" y="17"/>
                    <a:pt x="20" y="14"/>
                    <a:pt x="20" y="12"/>
                  </a:cubicBezTo>
                  <a:cubicBezTo>
                    <a:pt x="20" y="10"/>
                    <a:pt x="18" y="8"/>
                    <a:pt x="17" y="6"/>
                  </a:cubicBezTo>
                  <a:cubicBezTo>
                    <a:pt x="17" y="5"/>
                    <a:pt x="17" y="3"/>
                    <a:pt x="16" y="1"/>
                  </a:cubicBezTo>
                  <a:cubicBezTo>
                    <a:pt x="15" y="0"/>
                    <a:pt x="14" y="1"/>
                    <a:pt x="12" y="1"/>
                  </a:cubicBezTo>
                  <a:cubicBezTo>
                    <a:pt x="12" y="1"/>
                    <a:pt x="12" y="1"/>
                    <a:pt x="1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5" name="Freeform 137">
              <a:extLst>
                <a:ext uri="{FF2B5EF4-FFF2-40B4-BE49-F238E27FC236}">
                  <a16:creationId xmlns:a16="http://schemas.microsoft.com/office/drawing/2014/main" id="{3A85A0A4-813E-1B3A-88C7-C22CB863A3A7}"/>
                </a:ext>
              </a:extLst>
            </p:cNvPr>
            <p:cNvSpPr>
              <a:spLocks noEditPoints="1"/>
            </p:cNvSpPr>
            <p:nvPr/>
          </p:nvSpPr>
          <p:spPr bwMode="auto">
            <a:xfrm>
              <a:off x="3127" y="1341"/>
              <a:ext cx="111" cy="101"/>
            </a:xfrm>
            <a:custGeom>
              <a:avLst/>
              <a:gdLst>
                <a:gd name="T0" fmla="*/ 5 w 20"/>
                <a:gd name="T1" fmla="*/ 3 h 18"/>
                <a:gd name="T2" fmla="*/ 5 w 20"/>
                <a:gd name="T3" fmla="*/ 3 h 18"/>
                <a:gd name="T4" fmla="*/ 5 w 20"/>
                <a:gd name="T5" fmla="*/ 3 h 18"/>
                <a:gd name="T6" fmla="*/ 3 w 20"/>
                <a:gd name="T7" fmla="*/ 4 h 18"/>
                <a:gd name="T8" fmla="*/ 3 w 20"/>
                <a:gd name="T9" fmla="*/ 4 h 18"/>
                <a:gd name="T10" fmla="*/ 3 w 20"/>
                <a:gd name="T11" fmla="*/ 4 h 18"/>
                <a:gd name="T12" fmla="*/ 2 w 20"/>
                <a:gd name="T13" fmla="*/ 5 h 18"/>
                <a:gd name="T14" fmla="*/ 3 w 20"/>
                <a:gd name="T15" fmla="*/ 6 h 18"/>
                <a:gd name="T16" fmla="*/ 2 w 20"/>
                <a:gd name="T17" fmla="*/ 5 h 18"/>
                <a:gd name="T18" fmla="*/ 2 w 20"/>
                <a:gd name="T19" fmla="*/ 10 h 18"/>
                <a:gd name="T20" fmla="*/ 2 w 20"/>
                <a:gd name="T21" fmla="*/ 8 h 18"/>
                <a:gd name="T22" fmla="*/ 2 w 20"/>
                <a:gd name="T23" fmla="*/ 13 h 18"/>
                <a:gd name="T24" fmla="*/ 3 w 20"/>
                <a:gd name="T25" fmla="*/ 12 h 18"/>
                <a:gd name="T26" fmla="*/ 3 w 20"/>
                <a:gd name="T27" fmla="*/ 12 h 18"/>
                <a:gd name="T28" fmla="*/ 2 w 20"/>
                <a:gd name="T29" fmla="*/ 13 h 18"/>
                <a:gd name="T30" fmla="*/ 17 w 20"/>
                <a:gd name="T31" fmla="*/ 17 h 18"/>
                <a:gd name="T32" fmla="*/ 10 w 20"/>
                <a:gd name="T33" fmla="*/ 15 h 18"/>
                <a:gd name="T34" fmla="*/ 17 w 20"/>
                <a:gd name="T35" fmla="*/ 17 h 18"/>
                <a:gd name="T36" fmla="*/ 18 w 20"/>
                <a:gd name="T37" fmla="*/ 18 h 18"/>
                <a:gd name="T38" fmla="*/ 18 w 20"/>
                <a:gd name="T39" fmla="*/ 17 h 18"/>
                <a:gd name="T40" fmla="*/ 18 w 20"/>
                <a:gd name="T41" fmla="*/ 18 h 18"/>
                <a:gd name="T42" fmla="*/ 19 w 20"/>
                <a:gd name="T43" fmla="*/ 15 h 18"/>
                <a:gd name="T44" fmla="*/ 19 w 20"/>
                <a:gd name="T45" fmla="*/ 16 h 18"/>
                <a:gd name="T46" fmla="*/ 20 w 20"/>
                <a:gd name="T47" fmla="*/ 13 h 18"/>
                <a:gd name="T48" fmla="*/ 19 w 20"/>
                <a:gd name="T49" fmla="*/ 13 h 18"/>
                <a:gd name="T50" fmla="*/ 19 w 20"/>
                <a:gd name="T51" fmla="*/ 13 h 18"/>
                <a:gd name="T52" fmla="*/ 19 w 20"/>
                <a:gd name="T53" fmla="*/ 9 h 18"/>
                <a:gd name="T54" fmla="*/ 18 w 20"/>
                <a:gd name="T55" fmla="*/ 10 h 18"/>
                <a:gd name="T56" fmla="*/ 19 w 20"/>
                <a:gd name="T57" fmla="*/ 9 h 18"/>
                <a:gd name="T58" fmla="*/ 17 w 20"/>
                <a:gd name="T59" fmla="*/ 7 h 18"/>
                <a:gd name="T60" fmla="*/ 17 w 20"/>
                <a:gd name="T61" fmla="*/ 7 h 18"/>
                <a:gd name="T62" fmla="*/ 17 w 20"/>
                <a:gd name="T63" fmla="*/ 7 h 18"/>
                <a:gd name="T64" fmla="*/ 17 w 20"/>
                <a:gd name="T65" fmla="*/ 7 h 18"/>
                <a:gd name="T66" fmla="*/ 18 w 20"/>
                <a:gd name="T67" fmla="*/ 5 h 18"/>
                <a:gd name="T68" fmla="*/ 16 w 20"/>
                <a:gd name="T69" fmla="*/ 6 h 18"/>
                <a:gd name="T70" fmla="*/ 18 w 20"/>
                <a:gd name="T71" fmla="*/ 5 h 18"/>
                <a:gd name="T72" fmla="*/ 17 w 20"/>
                <a:gd name="T73" fmla="*/ 2 h 18"/>
                <a:gd name="T74" fmla="*/ 16 w 20"/>
                <a:gd name="T75" fmla="*/ 2 h 18"/>
                <a:gd name="T76" fmla="*/ 17 w 20"/>
                <a:gd name="T77" fmla="*/ 2 h 18"/>
                <a:gd name="T78" fmla="*/ 12 w 20"/>
                <a:gd name="T79" fmla="*/ 2 h 18"/>
                <a:gd name="T80" fmla="*/ 13 w 20"/>
                <a:gd name="T81" fmla="*/ 2 h 18"/>
                <a:gd name="T82" fmla="*/ 12 w 20"/>
                <a:gd name="T83" fmla="*/ 1 h 18"/>
                <a:gd name="T84" fmla="*/ 12 w 20"/>
                <a:gd name="T85" fmla="*/ 1 h 18"/>
                <a:gd name="T86" fmla="*/ 13 w 20"/>
                <a:gd name="T87" fmla="*/ 1 h 18"/>
                <a:gd name="T88" fmla="*/ 13 w 20"/>
                <a:gd name="T89" fmla="*/ 1 h 18"/>
                <a:gd name="T90" fmla="*/ 12 w 20"/>
                <a:gd name="T91" fmla="*/ 2 h 18"/>
                <a:gd name="T92" fmla="*/ 13 w 20"/>
                <a:gd name="T93" fmla="*/ 1 h 18"/>
                <a:gd name="T94" fmla="*/ 12 w 20"/>
                <a:gd name="T95" fmla="*/ 1 h 18"/>
                <a:gd name="T96" fmla="*/ 12 w 20"/>
                <a:gd name="T97" fmla="*/ 1 h 18"/>
                <a:gd name="T98" fmla="*/ 12 w 20"/>
                <a:gd name="T99" fmla="*/ 2 h 18"/>
                <a:gd name="T100" fmla="*/ 13 w 20"/>
                <a:gd name="T101" fmla="*/ 1 h 18"/>
                <a:gd name="T102" fmla="*/ 12 w 20"/>
                <a:gd name="T10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18">
                  <a:moveTo>
                    <a:pt x="12" y="2"/>
                  </a:moveTo>
                  <a:cubicBezTo>
                    <a:pt x="9" y="3"/>
                    <a:pt x="7" y="3"/>
                    <a:pt x="6" y="4"/>
                  </a:cubicBezTo>
                  <a:lnTo>
                    <a:pt x="5" y="3"/>
                  </a:lnTo>
                  <a:cubicBezTo>
                    <a:pt x="7" y="2"/>
                    <a:pt x="9" y="1"/>
                    <a:pt x="12" y="1"/>
                  </a:cubicBezTo>
                  <a:lnTo>
                    <a:pt x="12" y="2"/>
                  </a:lnTo>
                  <a:close/>
                  <a:moveTo>
                    <a:pt x="5" y="3"/>
                  </a:moveTo>
                  <a:lnTo>
                    <a:pt x="5" y="3"/>
                  </a:lnTo>
                  <a:lnTo>
                    <a:pt x="5" y="4"/>
                  </a:lnTo>
                  <a:lnTo>
                    <a:pt x="5" y="3"/>
                  </a:lnTo>
                  <a:close/>
                  <a:moveTo>
                    <a:pt x="6" y="4"/>
                  </a:moveTo>
                  <a:cubicBezTo>
                    <a:pt x="5" y="4"/>
                    <a:pt x="5" y="5"/>
                    <a:pt x="4" y="5"/>
                  </a:cubicBezTo>
                  <a:lnTo>
                    <a:pt x="3" y="4"/>
                  </a:lnTo>
                  <a:cubicBezTo>
                    <a:pt x="4" y="4"/>
                    <a:pt x="5" y="3"/>
                    <a:pt x="5" y="3"/>
                  </a:cubicBezTo>
                  <a:lnTo>
                    <a:pt x="6" y="4"/>
                  </a:lnTo>
                  <a:close/>
                  <a:moveTo>
                    <a:pt x="3" y="4"/>
                  </a:moveTo>
                  <a:lnTo>
                    <a:pt x="3" y="4"/>
                  </a:lnTo>
                  <a:lnTo>
                    <a:pt x="4" y="4"/>
                  </a:lnTo>
                  <a:lnTo>
                    <a:pt x="3" y="4"/>
                  </a:lnTo>
                  <a:close/>
                  <a:moveTo>
                    <a:pt x="4" y="5"/>
                  </a:moveTo>
                  <a:cubicBezTo>
                    <a:pt x="3" y="5"/>
                    <a:pt x="3" y="6"/>
                    <a:pt x="3" y="6"/>
                  </a:cubicBezTo>
                  <a:lnTo>
                    <a:pt x="2" y="5"/>
                  </a:lnTo>
                  <a:cubicBezTo>
                    <a:pt x="2" y="5"/>
                    <a:pt x="3" y="4"/>
                    <a:pt x="3" y="4"/>
                  </a:cubicBezTo>
                  <a:lnTo>
                    <a:pt x="4" y="5"/>
                  </a:lnTo>
                  <a:close/>
                  <a:moveTo>
                    <a:pt x="3" y="6"/>
                  </a:moveTo>
                  <a:cubicBezTo>
                    <a:pt x="2" y="6"/>
                    <a:pt x="2" y="7"/>
                    <a:pt x="2" y="8"/>
                  </a:cubicBezTo>
                  <a:lnTo>
                    <a:pt x="0" y="8"/>
                  </a:lnTo>
                  <a:cubicBezTo>
                    <a:pt x="1" y="7"/>
                    <a:pt x="1" y="6"/>
                    <a:pt x="2" y="5"/>
                  </a:cubicBezTo>
                  <a:lnTo>
                    <a:pt x="3" y="6"/>
                  </a:lnTo>
                  <a:close/>
                  <a:moveTo>
                    <a:pt x="2" y="8"/>
                  </a:moveTo>
                  <a:cubicBezTo>
                    <a:pt x="2" y="9"/>
                    <a:pt x="2" y="10"/>
                    <a:pt x="2" y="10"/>
                  </a:cubicBezTo>
                  <a:lnTo>
                    <a:pt x="1" y="11"/>
                  </a:lnTo>
                  <a:cubicBezTo>
                    <a:pt x="1" y="10"/>
                    <a:pt x="0" y="9"/>
                    <a:pt x="0" y="8"/>
                  </a:cubicBezTo>
                  <a:lnTo>
                    <a:pt x="2" y="8"/>
                  </a:lnTo>
                  <a:close/>
                  <a:moveTo>
                    <a:pt x="2" y="10"/>
                  </a:moveTo>
                  <a:cubicBezTo>
                    <a:pt x="2" y="11"/>
                    <a:pt x="3" y="11"/>
                    <a:pt x="3" y="12"/>
                  </a:cubicBezTo>
                  <a:lnTo>
                    <a:pt x="2" y="13"/>
                  </a:lnTo>
                  <a:cubicBezTo>
                    <a:pt x="2" y="12"/>
                    <a:pt x="1" y="12"/>
                    <a:pt x="1" y="11"/>
                  </a:cubicBezTo>
                  <a:lnTo>
                    <a:pt x="2" y="10"/>
                  </a:lnTo>
                  <a:close/>
                  <a:moveTo>
                    <a:pt x="3" y="12"/>
                  </a:moveTo>
                  <a:lnTo>
                    <a:pt x="3" y="12"/>
                  </a:lnTo>
                  <a:lnTo>
                    <a:pt x="3" y="12"/>
                  </a:lnTo>
                  <a:close/>
                  <a:moveTo>
                    <a:pt x="3" y="12"/>
                  </a:moveTo>
                  <a:cubicBezTo>
                    <a:pt x="5" y="13"/>
                    <a:pt x="7" y="15"/>
                    <a:pt x="10" y="15"/>
                  </a:cubicBezTo>
                  <a:lnTo>
                    <a:pt x="9" y="17"/>
                  </a:lnTo>
                  <a:cubicBezTo>
                    <a:pt x="7" y="16"/>
                    <a:pt x="4" y="15"/>
                    <a:pt x="2" y="13"/>
                  </a:cubicBezTo>
                  <a:lnTo>
                    <a:pt x="3" y="12"/>
                  </a:lnTo>
                  <a:close/>
                  <a:moveTo>
                    <a:pt x="10" y="15"/>
                  </a:moveTo>
                  <a:cubicBezTo>
                    <a:pt x="12" y="16"/>
                    <a:pt x="15" y="16"/>
                    <a:pt x="17" y="17"/>
                  </a:cubicBezTo>
                  <a:lnTo>
                    <a:pt x="17" y="18"/>
                  </a:lnTo>
                  <a:cubicBezTo>
                    <a:pt x="15" y="18"/>
                    <a:pt x="12" y="17"/>
                    <a:pt x="9" y="17"/>
                  </a:cubicBezTo>
                  <a:lnTo>
                    <a:pt x="10" y="15"/>
                  </a:lnTo>
                  <a:close/>
                  <a:moveTo>
                    <a:pt x="17" y="17"/>
                  </a:moveTo>
                  <a:lnTo>
                    <a:pt x="17" y="17"/>
                  </a:lnTo>
                  <a:lnTo>
                    <a:pt x="17" y="17"/>
                  </a:lnTo>
                  <a:close/>
                  <a:moveTo>
                    <a:pt x="17" y="17"/>
                  </a:moveTo>
                  <a:cubicBezTo>
                    <a:pt x="18" y="17"/>
                    <a:pt x="18" y="17"/>
                    <a:pt x="18" y="17"/>
                  </a:cubicBezTo>
                  <a:lnTo>
                    <a:pt x="18" y="18"/>
                  </a:lnTo>
                  <a:cubicBezTo>
                    <a:pt x="18" y="18"/>
                    <a:pt x="17" y="18"/>
                    <a:pt x="17" y="18"/>
                  </a:cubicBezTo>
                  <a:lnTo>
                    <a:pt x="17" y="17"/>
                  </a:lnTo>
                  <a:close/>
                  <a:moveTo>
                    <a:pt x="18" y="17"/>
                  </a:moveTo>
                  <a:cubicBezTo>
                    <a:pt x="18" y="17"/>
                    <a:pt x="18" y="16"/>
                    <a:pt x="19" y="16"/>
                  </a:cubicBezTo>
                  <a:lnTo>
                    <a:pt x="20" y="17"/>
                  </a:lnTo>
                  <a:cubicBezTo>
                    <a:pt x="19" y="18"/>
                    <a:pt x="19" y="18"/>
                    <a:pt x="18" y="18"/>
                  </a:cubicBezTo>
                  <a:lnTo>
                    <a:pt x="18" y="17"/>
                  </a:lnTo>
                  <a:close/>
                  <a:moveTo>
                    <a:pt x="19" y="16"/>
                  </a:moveTo>
                  <a:cubicBezTo>
                    <a:pt x="19" y="16"/>
                    <a:pt x="19" y="15"/>
                    <a:pt x="19" y="15"/>
                  </a:cubicBezTo>
                  <a:lnTo>
                    <a:pt x="20" y="15"/>
                  </a:lnTo>
                  <a:cubicBezTo>
                    <a:pt x="20" y="15"/>
                    <a:pt x="20" y="16"/>
                    <a:pt x="20" y="17"/>
                  </a:cubicBezTo>
                  <a:lnTo>
                    <a:pt x="19" y="16"/>
                  </a:lnTo>
                  <a:close/>
                  <a:moveTo>
                    <a:pt x="19" y="15"/>
                  </a:moveTo>
                  <a:cubicBezTo>
                    <a:pt x="19" y="14"/>
                    <a:pt x="19" y="14"/>
                    <a:pt x="19" y="13"/>
                  </a:cubicBezTo>
                  <a:lnTo>
                    <a:pt x="20" y="13"/>
                  </a:lnTo>
                  <a:cubicBezTo>
                    <a:pt x="20" y="14"/>
                    <a:pt x="20" y="14"/>
                    <a:pt x="20" y="15"/>
                  </a:cubicBezTo>
                  <a:lnTo>
                    <a:pt x="19" y="15"/>
                  </a:lnTo>
                  <a:close/>
                  <a:moveTo>
                    <a:pt x="19" y="13"/>
                  </a:moveTo>
                  <a:lnTo>
                    <a:pt x="19" y="13"/>
                  </a:lnTo>
                  <a:lnTo>
                    <a:pt x="20" y="13"/>
                  </a:lnTo>
                  <a:lnTo>
                    <a:pt x="19" y="13"/>
                  </a:lnTo>
                  <a:close/>
                  <a:moveTo>
                    <a:pt x="19" y="13"/>
                  </a:moveTo>
                  <a:cubicBezTo>
                    <a:pt x="19" y="12"/>
                    <a:pt x="18" y="11"/>
                    <a:pt x="18" y="10"/>
                  </a:cubicBezTo>
                  <a:lnTo>
                    <a:pt x="19" y="9"/>
                  </a:lnTo>
                  <a:cubicBezTo>
                    <a:pt x="20" y="11"/>
                    <a:pt x="20" y="12"/>
                    <a:pt x="20" y="13"/>
                  </a:cubicBezTo>
                  <a:lnTo>
                    <a:pt x="19" y="13"/>
                  </a:lnTo>
                  <a:close/>
                  <a:moveTo>
                    <a:pt x="18" y="10"/>
                  </a:moveTo>
                  <a:cubicBezTo>
                    <a:pt x="17" y="9"/>
                    <a:pt x="17" y="8"/>
                    <a:pt x="17" y="7"/>
                  </a:cubicBezTo>
                  <a:lnTo>
                    <a:pt x="18" y="7"/>
                  </a:lnTo>
                  <a:cubicBezTo>
                    <a:pt x="18" y="8"/>
                    <a:pt x="19" y="9"/>
                    <a:pt x="19" y="9"/>
                  </a:cubicBezTo>
                  <a:lnTo>
                    <a:pt x="18" y="10"/>
                  </a:lnTo>
                  <a:close/>
                  <a:moveTo>
                    <a:pt x="17" y="7"/>
                  </a:moveTo>
                  <a:lnTo>
                    <a:pt x="17" y="7"/>
                  </a:lnTo>
                  <a:lnTo>
                    <a:pt x="17" y="7"/>
                  </a:lnTo>
                  <a:close/>
                  <a:moveTo>
                    <a:pt x="17" y="7"/>
                  </a:moveTo>
                  <a:lnTo>
                    <a:pt x="17" y="7"/>
                  </a:lnTo>
                  <a:lnTo>
                    <a:pt x="18" y="7"/>
                  </a:lnTo>
                  <a:lnTo>
                    <a:pt x="18" y="7"/>
                  </a:lnTo>
                  <a:lnTo>
                    <a:pt x="17" y="7"/>
                  </a:lnTo>
                  <a:close/>
                  <a:moveTo>
                    <a:pt x="17" y="7"/>
                  </a:moveTo>
                  <a:lnTo>
                    <a:pt x="17" y="7"/>
                  </a:lnTo>
                  <a:lnTo>
                    <a:pt x="17" y="7"/>
                  </a:lnTo>
                  <a:close/>
                  <a:moveTo>
                    <a:pt x="17" y="7"/>
                  </a:moveTo>
                  <a:cubicBezTo>
                    <a:pt x="17" y="7"/>
                    <a:pt x="16" y="6"/>
                    <a:pt x="16" y="6"/>
                  </a:cubicBezTo>
                  <a:lnTo>
                    <a:pt x="18" y="5"/>
                  </a:lnTo>
                  <a:cubicBezTo>
                    <a:pt x="18" y="6"/>
                    <a:pt x="18" y="6"/>
                    <a:pt x="18" y="7"/>
                  </a:cubicBezTo>
                  <a:lnTo>
                    <a:pt x="17" y="7"/>
                  </a:lnTo>
                  <a:close/>
                  <a:moveTo>
                    <a:pt x="16" y="6"/>
                  </a:moveTo>
                  <a:cubicBezTo>
                    <a:pt x="16" y="4"/>
                    <a:pt x="16" y="3"/>
                    <a:pt x="16" y="2"/>
                  </a:cubicBezTo>
                  <a:lnTo>
                    <a:pt x="17" y="2"/>
                  </a:lnTo>
                  <a:cubicBezTo>
                    <a:pt x="17" y="3"/>
                    <a:pt x="17" y="4"/>
                    <a:pt x="18" y="5"/>
                  </a:cubicBezTo>
                  <a:lnTo>
                    <a:pt x="16" y="6"/>
                  </a:lnTo>
                  <a:close/>
                  <a:moveTo>
                    <a:pt x="17" y="2"/>
                  </a:moveTo>
                  <a:lnTo>
                    <a:pt x="17" y="2"/>
                  </a:lnTo>
                  <a:lnTo>
                    <a:pt x="16" y="2"/>
                  </a:lnTo>
                  <a:lnTo>
                    <a:pt x="17" y="2"/>
                  </a:lnTo>
                  <a:close/>
                  <a:moveTo>
                    <a:pt x="16" y="2"/>
                  </a:moveTo>
                  <a:cubicBezTo>
                    <a:pt x="15" y="2"/>
                    <a:pt x="14" y="2"/>
                    <a:pt x="13" y="2"/>
                  </a:cubicBezTo>
                  <a:lnTo>
                    <a:pt x="13" y="1"/>
                  </a:lnTo>
                  <a:cubicBezTo>
                    <a:pt x="14" y="1"/>
                    <a:pt x="16" y="0"/>
                    <a:pt x="17" y="2"/>
                  </a:cubicBezTo>
                  <a:lnTo>
                    <a:pt x="16" y="2"/>
                  </a:lnTo>
                  <a:close/>
                  <a:moveTo>
                    <a:pt x="13" y="2"/>
                  </a:moveTo>
                  <a:cubicBezTo>
                    <a:pt x="13" y="2"/>
                    <a:pt x="12" y="2"/>
                    <a:pt x="12" y="2"/>
                  </a:cubicBezTo>
                  <a:lnTo>
                    <a:pt x="12" y="1"/>
                  </a:lnTo>
                  <a:cubicBezTo>
                    <a:pt x="12" y="1"/>
                    <a:pt x="13" y="1"/>
                    <a:pt x="13" y="1"/>
                  </a:cubicBezTo>
                  <a:lnTo>
                    <a:pt x="13" y="2"/>
                  </a:lnTo>
                  <a:close/>
                  <a:moveTo>
                    <a:pt x="12" y="2"/>
                  </a:moveTo>
                  <a:lnTo>
                    <a:pt x="11" y="1"/>
                  </a:lnTo>
                  <a:lnTo>
                    <a:pt x="12" y="1"/>
                  </a:lnTo>
                  <a:lnTo>
                    <a:pt x="12" y="2"/>
                  </a:lnTo>
                  <a:close/>
                  <a:moveTo>
                    <a:pt x="13" y="1"/>
                  </a:moveTo>
                  <a:cubicBezTo>
                    <a:pt x="13" y="2"/>
                    <a:pt x="12" y="2"/>
                    <a:pt x="12" y="1"/>
                  </a:cubicBezTo>
                  <a:lnTo>
                    <a:pt x="13" y="2"/>
                  </a:lnTo>
                  <a:cubicBezTo>
                    <a:pt x="12" y="3"/>
                    <a:pt x="12" y="3"/>
                    <a:pt x="12" y="2"/>
                  </a:cubicBezTo>
                  <a:lnTo>
                    <a:pt x="13" y="1"/>
                  </a:lnTo>
                  <a:close/>
                  <a:moveTo>
                    <a:pt x="12" y="1"/>
                  </a:moveTo>
                  <a:cubicBezTo>
                    <a:pt x="12" y="1"/>
                    <a:pt x="12" y="2"/>
                    <a:pt x="12" y="2"/>
                  </a:cubicBezTo>
                  <a:lnTo>
                    <a:pt x="13" y="1"/>
                  </a:lnTo>
                  <a:cubicBezTo>
                    <a:pt x="13" y="2"/>
                    <a:pt x="13" y="2"/>
                    <a:pt x="13" y="2"/>
                  </a:cubicBezTo>
                  <a:lnTo>
                    <a:pt x="12" y="1"/>
                  </a:lnTo>
                  <a:close/>
                  <a:moveTo>
                    <a:pt x="12" y="2"/>
                  </a:moveTo>
                  <a:cubicBezTo>
                    <a:pt x="12" y="2"/>
                    <a:pt x="13" y="2"/>
                    <a:pt x="12" y="2"/>
                  </a:cubicBezTo>
                  <a:lnTo>
                    <a:pt x="12" y="1"/>
                  </a:lnTo>
                  <a:cubicBezTo>
                    <a:pt x="12" y="1"/>
                    <a:pt x="13" y="1"/>
                    <a:pt x="13" y="1"/>
                  </a:cubicBezTo>
                  <a:lnTo>
                    <a:pt x="12" y="2"/>
                  </a:lnTo>
                  <a:close/>
                  <a:moveTo>
                    <a:pt x="12" y="1"/>
                  </a:moveTo>
                  <a:lnTo>
                    <a:pt x="12" y="1"/>
                  </a:lnTo>
                  <a:lnTo>
                    <a:pt x="12" y="1"/>
                  </a:lnTo>
                  <a:lnTo>
                    <a:pt x="12" y="2"/>
                  </a:lnTo>
                  <a:lnTo>
                    <a:pt x="12" y="1"/>
                  </a:lnTo>
                  <a:close/>
                  <a:moveTo>
                    <a:pt x="13" y="2"/>
                  </a:moveTo>
                  <a:cubicBezTo>
                    <a:pt x="12" y="2"/>
                    <a:pt x="13" y="1"/>
                    <a:pt x="13" y="1"/>
                  </a:cubicBezTo>
                  <a:lnTo>
                    <a:pt x="12" y="2"/>
                  </a:lnTo>
                  <a:cubicBezTo>
                    <a:pt x="11" y="2"/>
                    <a:pt x="11" y="1"/>
                    <a:pt x="12" y="1"/>
                  </a:cubicBezTo>
                  <a:lnTo>
                    <a:pt x="13" y="2"/>
                  </a:lnTo>
                  <a:close/>
                  <a:moveTo>
                    <a:pt x="13" y="1"/>
                  </a:moveTo>
                  <a:lnTo>
                    <a:pt x="13" y="2"/>
                  </a:lnTo>
                  <a:lnTo>
                    <a:pt x="12" y="2"/>
                  </a:lnTo>
                  <a:lnTo>
                    <a:pt x="12" y="2"/>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6" name="Freeform 138">
              <a:extLst>
                <a:ext uri="{FF2B5EF4-FFF2-40B4-BE49-F238E27FC236}">
                  <a16:creationId xmlns:a16="http://schemas.microsoft.com/office/drawing/2014/main" id="{46DA918B-00C8-B21C-32F9-8E1E507270C4}"/>
                </a:ext>
              </a:extLst>
            </p:cNvPr>
            <p:cNvSpPr>
              <a:spLocks/>
            </p:cNvSpPr>
            <p:nvPr/>
          </p:nvSpPr>
          <p:spPr bwMode="auto">
            <a:xfrm>
              <a:off x="3250" y="1285"/>
              <a:ext cx="134" cy="162"/>
            </a:xfrm>
            <a:custGeom>
              <a:avLst/>
              <a:gdLst>
                <a:gd name="T0" fmla="*/ 10 w 24"/>
                <a:gd name="T1" fmla="*/ 7 h 29"/>
                <a:gd name="T2" fmla="*/ 2 w 24"/>
                <a:gd name="T3" fmla="*/ 10 h 29"/>
                <a:gd name="T4" fmla="*/ 0 w 24"/>
                <a:gd name="T5" fmla="*/ 15 h 29"/>
                <a:gd name="T6" fmla="*/ 2 w 24"/>
                <a:gd name="T7" fmla="*/ 22 h 29"/>
                <a:gd name="T8" fmla="*/ 9 w 24"/>
                <a:gd name="T9" fmla="*/ 27 h 29"/>
                <a:gd name="T10" fmla="*/ 15 w 24"/>
                <a:gd name="T11" fmla="*/ 23 h 29"/>
                <a:gd name="T12" fmla="*/ 24 w 24"/>
                <a:gd name="T13" fmla="*/ 6 h 29"/>
                <a:gd name="T14" fmla="*/ 10 w 24"/>
                <a:gd name="T15" fmla="*/ 7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10" y="7"/>
                  </a:moveTo>
                  <a:cubicBezTo>
                    <a:pt x="7" y="8"/>
                    <a:pt x="4" y="8"/>
                    <a:pt x="2" y="10"/>
                  </a:cubicBezTo>
                  <a:cubicBezTo>
                    <a:pt x="1" y="11"/>
                    <a:pt x="0" y="13"/>
                    <a:pt x="0" y="15"/>
                  </a:cubicBezTo>
                  <a:cubicBezTo>
                    <a:pt x="0" y="18"/>
                    <a:pt x="1" y="20"/>
                    <a:pt x="2" y="22"/>
                  </a:cubicBezTo>
                  <a:cubicBezTo>
                    <a:pt x="3" y="25"/>
                    <a:pt x="6" y="26"/>
                    <a:pt x="9" y="27"/>
                  </a:cubicBezTo>
                  <a:cubicBezTo>
                    <a:pt x="12" y="29"/>
                    <a:pt x="14" y="25"/>
                    <a:pt x="15" y="23"/>
                  </a:cubicBezTo>
                  <a:cubicBezTo>
                    <a:pt x="17" y="17"/>
                    <a:pt x="18" y="10"/>
                    <a:pt x="24" y="6"/>
                  </a:cubicBezTo>
                  <a:cubicBezTo>
                    <a:pt x="20" y="0"/>
                    <a:pt x="15" y="5"/>
                    <a:pt x="10"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7" name="Freeform 139">
              <a:extLst>
                <a:ext uri="{FF2B5EF4-FFF2-40B4-BE49-F238E27FC236}">
                  <a16:creationId xmlns:a16="http://schemas.microsoft.com/office/drawing/2014/main" id="{26D99A50-2F60-2E87-B651-1B2650C345DA}"/>
                </a:ext>
              </a:extLst>
            </p:cNvPr>
            <p:cNvSpPr>
              <a:spLocks noEditPoints="1"/>
            </p:cNvSpPr>
            <p:nvPr/>
          </p:nvSpPr>
          <p:spPr bwMode="auto">
            <a:xfrm>
              <a:off x="3244" y="1291"/>
              <a:ext cx="145" cy="156"/>
            </a:xfrm>
            <a:custGeom>
              <a:avLst/>
              <a:gdLst>
                <a:gd name="T0" fmla="*/ 11 w 26"/>
                <a:gd name="T1" fmla="*/ 5 h 28"/>
                <a:gd name="T2" fmla="*/ 11 w 26"/>
                <a:gd name="T3" fmla="*/ 6 h 28"/>
                <a:gd name="T4" fmla="*/ 11 w 26"/>
                <a:gd name="T5" fmla="*/ 6 h 28"/>
                <a:gd name="T6" fmla="*/ 11 w 26"/>
                <a:gd name="T7" fmla="*/ 5 h 28"/>
                <a:gd name="T8" fmla="*/ 4 w 26"/>
                <a:gd name="T9" fmla="*/ 9 h 28"/>
                <a:gd name="T10" fmla="*/ 9 w 26"/>
                <a:gd name="T11" fmla="*/ 7 h 28"/>
                <a:gd name="T12" fmla="*/ 3 w 26"/>
                <a:gd name="T13" fmla="*/ 9 h 28"/>
                <a:gd name="T14" fmla="*/ 4 w 26"/>
                <a:gd name="T15" fmla="*/ 9 h 28"/>
                <a:gd name="T16" fmla="*/ 4 w 26"/>
                <a:gd name="T17" fmla="*/ 9 h 28"/>
                <a:gd name="T18" fmla="*/ 2 w 26"/>
                <a:gd name="T19" fmla="*/ 9 h 28"/>
                <a:gd name="T20" fmla="*/ 3 w 26"/>
                <a:gd name="T21" fmla="*/ 10 h 28"/>
                <a:gd name="T22" fmla="*/ 3 w 26"/>
                <a:gd name="T23" fmla="*/ 10 h 28"/>
                <a:gd name="T24" fmla="*/ 1 w 26"/>
                <a:gd name="T25" fmla="*/ 10 h 28"/>
                <a:gd name="T26" fmla="*/ 3 w 26"/>
                <a:gd name="T27" fmla="*/ 10 h 28"/>
                <a:gd name="T28" fmla="*/ 1 w 26"/>
                <a:gd name="T29" fmla="*/ 10 h 28"/>
                <a:gd name="T30" fmla="*/ 0 w 26"/>
                <a:gd name="T31" fmla="*/ 14 h 28"/>
                <a:gd name="T32" fmla="*/ 2 w 26"/>
                <a:gd name="T33" fmla="*/ 14 h 28"/>
                <a:gd name="T34" fmla="*/ 0 w 26"/>
                <a:gd name="T35" fmla="*/ 14 h 28"/>
                <a:gd name="T36" fmla="*/ 0 w 26"/>
                <a:gd name="T37" fmla="*/ 14 h 28"/>
                <a:gd name="T38" fmla="*/ 2 w 26"/>
                <a:gd name="T39" fmla="*/ 14 h 28"/>
                <a:gd name="T40" fmla="*/ 0 w 26"/>
                <a:gd name="T41" fmla="*/ 14 h 28"/>
                <a:gd name="T42" fmla="*/ 2 w 26"/>
                <a:gd name="T43" fmla="*/ 16 h 28"/>
                <a:gd name="T44" fmla="*/ 2 w 26"/>
                <a:gd name="T45" fmla="*/ 15 h 28"/>
                <a:gd name="T46" fmla="*/ 3 w 26"/>
                <a:gd name="T47" fmla="*/ 22 h 28"/>
                <a:gd name="T48" fmla="*/ 4 w 26"/>
                <a:gd name="T49" fmla="*/ 21 h 28"/>
                <a:gd name="T50" fmla="*/ 4 w 26"/>
                <a:gd name="T51" fmla="*/ 21 h 28"/>
                <a:gd name="T52" fmla="*/ 8 w 26"/>
                <a:gd name="T53" fmla="*/ 26 h 28"/>
                <a:gd name="T54" fmla="*/ 8 w 26"/>
                <a:gd name="T55" fmla="*/ 24 h 28"/>
                <a:gd name="T56" fmla="*/ 8 w 26"/>
                <a:gd name="T57" fmla="*/ 26 h 28"/>
                <a:gd name="T58" fmla="*/ 10 w 26"/>
                <a:gd name="T59" fmla="*/ 25 h 28"/>
                <a:gd name="T60" fmla="*/ 10 w 26"/>
                <a:gd name="T61" fmla="*/ 25 h 28"/>
                <a:gd name="T62" fmla="*/ 9 w 26"/>
                <a:gd name="T63" fmla="*/ 27 h 28"/>
                <a:gd name="T64" fmla="*/ 15 w 26"/>
                <a:gd name="T65" fmla="*/ 22 h 28"/>
                <a:gd name="T66" fmla="*/ 14 w 26"/>
                <a:gd name="T67" fmla="*/ 24 h 28"/>
                <a:gd name="T68" fmla="*/ 16 w 26"/>
                <a:gd name="T69" fmla="*/ 22 h 28"/>
                <a:gd name="T70" fmla="*/ 16 w 26"/>
                <a:gd name="T71" fmla="*/ 22 h 28"/>
                <a:gd name="T72" fmla="*/ 15 w 26"/>
                <a:gd name="T73" fmla="*/ 21 h 28"/>
                <a:gd name="T74" fmla="*/ 16 w 26"/>
                <a:gd name="T75" fmla="*/ 22 h 28"/>
                <a:gd name="T76" fmla="*/ 16 w 26"/>
                <a:gd name="T77" fmla="*/ 22 h 28"/>
                <a:gd name="T78" fmla="*/ 17 w 26"/>
                <a:gd name="T79" fmla="*/ 16 h 28"/>
                <a:gd name="T80" fmla="*/ 15 w 26"/>
                <a:gd name="T81" fmla="*/ 21 h 28"/>
                <a:gd name="T82" fmla="*/ 25 w 26"/>
                <a:gd name="T83" fmla="*/ 6 h 28"/>
                <a:gd name="T84" fmla="*/ 25 w 26"/>
                <a:gd name="T85" fmla="*/ 5 h 28"/>
                <a:gd name="T86" fmla="*/ 25 w 26"/>
                <a:gd name="T87" fmla="*/ 5 h 28"/>
                <a:gd name="T88" fmla="*/ 14 w 26"/>
                <a:gd name="T89" fmla="*/ 4 h 28"/>
                <a:gd name="T90" fmla="*/ 15 w 26"/>
                <a:gd name="T91" fmla="*/ 5 h 28"/>
                <a:gd name="T92" fmla="*/ 14 w 26"/>
                <a:gd name="T93" fmla="*/ 4 h 28"/>
                <a:gd name="T94" fmla="*/ 11 w 26"/>
                <a:gd name="T9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8">
                  <a:moveTo>
                    <a:pt x="11" y="6"/>
                  </a:moveTo>
                  <a:lnTo>
                    <a:pt x="11" y="6"/>
                  </a:lnTo>
                  <a:lnTo>
                    <a:pt x="11" y="5"/>
                  </a:lnTo>
                  <a:lnTo>
                    <a:pt x="11" y="5"/>
                  </a:lnTo>
                  <a:lnTo>
                    <a:pt x="11" y="6"/>
                  </a:lnTo>
                  <a:close/>
                  <a:moveTo>
                    <a:pt x="11" y="6"/>
                  </a:moveTo>
                  <a:lnTo>
                    <a:pt x="11" y="6"/>
                  </a:lnTo>
                  <a:lnTo>
                    <a:pt x="11" y="6"/>
                  </a:lnTo>
                  <a:close/>
                  <a:moveTo>
                    <a:pt x="11" y="6"/>
                  </a:moveTo>
                  <a:cubicBezTo>
                    <a:pt x="10" y="7"/>
                    <a:pt x="10" y="7"/>
                    <a:pt x="9" y="7"/>
                  </a:cubicBezTo>
                  <a:lnTo>
                    <a:pt x="8" y="6"/>
                  </a:lnTo>
                  <a:cubicBezTo>
                    <a:pt x="9" y="5"/>
                    <a:pt x="10" y="5"/>
                    <a:pt x="11" y="5"/>
                  </a:cubicBezTo>
                  <a:lnTo>
                    <a:pt x="11" y="6"/>
                  </a:lnTo>
                  <a:close/>
                  <a:moveTo>
                    <a:pt x="9" y="7"/>
                  </a:moveTo>
                  <a:cubicBezTo>
                    <a:pt x="7" y="7"/>
                    <a:pt x="5" y="8"/>
                    <a:pt x="4" y="9"/>
                  </a:cubicBezTo>
                  <a:lnTo>
                    <a:pt x="3" y="8"/>
                  </a:lnTo>
                  <a:cubicBezTo>
                    <a:pt x="4" y="7"/>
                    <a:pt x="6" y="6"/>
                    <a:pt x="8" y="6"/>
                  </a:cubicBezTo>
                  <a:lnTo>
                    <a:pt x="9" y="7"/>
                  </a:lnTo>
                  <a:close/>
                  <a:moveTo>
                    <a:pt x="3" y="8"/>
                  </a:moveTo>
                  <a:lnTo>
                    <a:pt x="3" y="8"/>
                  </a:lnTo>
                  <a:lnTo>
                    <a:pt x="3" y="9"/>
                  </a:lnTo>
                  <a:lnTo>
                    <a:pt x="3" y="8"/>
                  </a:lnTo>
                  <a:close/>
                  <a:moveTo>
                    <a:pt x="4" y="9"/>
                  </a:moveTo>
                  <a:lnTo>
                    <a:pt x="4" y="9"/>
                  </a:lnTo>
                  <a:lnTo>
                    <a:pt x="3" y="8"/>
                  </a:lnTo>
                  <a:lnTo>
                    <a:pt x="3" y="8"/>
                  </a:lnTo>
                  <a:lnTo>
                    <a:pt x="4" y="9"/>
                  </a:lnTo>
                  <a:close/>
                  <a:moveTo>
                    <a:pt x="4" y="9"/>
                  </a:moveTo>
                  <a:cubicBezTo>
                    <a:pt x="3" y="9"/>
                    <a:pt x="3" y="9"/>
                    <a:pt x="3" y="10"/>
                  </a:cubicBezTo>
                  <a:lnTo>
                    <a:pt x="2" y="9"/>
                  </a:lnTo>
                  <a:cubicBezTo>
                    <a:pt x="2" y="9"/>
                    <a:pt x="2" y="8"/>
                    <a:pt x="3" y="8"/>
                  </a:cubicBezTo>
                  <a:lnTo>
                    <a:pt x="4" y="9"/>
                  </a:lnTo>
                  <a:close/>
                  <a:moveTo>
                    <a:pt x="3" y="10"/>
                  </a:moveTo>
                  <a:lnTo>
                    <a:pt x="3" y="10"/>
                  </a:lnTo>
                  <a:lnTo>
                    <a:pt x="3" y="9"/>
                  </a:lnTo>
                  <a:lnTo>
                    <a:pt x="3" y="10"/>
                  </a:lnTo>
                  <a:close/>
                  <a:moveTo>
                    <a:pt x="3" y="10"/>
                  </a:moveTo>
                  <a:cubicBezTo>
                    <a:pt x="3" y="10"/>
                    <a:pt x="3" y="10"/>
                    <a:pt x="3" y="10"/>
                  </a:cubicBezTo>
                  <a:lnTo>
                    <a:pt x="1" y="10"/>
                  </a:lnTo>
                  <a:cubicBezTo>
                    <a:pt x="2" y="9"/>
                    <a:pt x="2" y="9"/>
                    <a:pt x="2" y="9"/>
                  </a:cubicBezTo>
                  <a:lnTo>
                    <a:pt x="3" y="10"/>
                  </a:lnTo>
                  <a:close/>
                  <a:moveTo>
                    <a:pt x="3" y="10"/>
                  </a:moveTo>
                  <a:cubicBezTo>
                    <a:pt x="2" y="12"/>
                    <a:pt x="2" y="13"/>
                    <a:pt x="2" y="14"/>
                  </a:cubicBezTo>
                  <a:lnTo>
                    <a:pt x="0" y="14"/>
                  </a:lnTo>
                  <a:cubicBezTo>
                    <a:pt x="0" y="13"/>
                    <a:pt x="1" y="11"/>
                    <a:pt x="1" y="10"/>
                  </a:cubicBezTo>
                  <a:lnTo>
                    <a:pt x="3" y="10"/>
                  </a:lnTo>
                  <a:close/>
                  <a:moveTo>
                    <a:pt x="0" y="14"/>
                  </a:moveTo>
                  <a:lnTo>
                    <a:pt x="0" y="14"/>
                  </a:lnTo>
                  <a:lnTo>
                    <a:pt x="1" y="14"/>
                  </a:lnTo>
                  <a:lnTo>
                    <a:pt x="0" y="14"/>
                  </a:lnTo>
                  <a:close/>
                  <a:moveTo>
                    <a:pt x="2" y="14"/>
                  </a:moveTo>
                  <a:lnTo>
                    <a:pt x="2" y="14"/>
                  </a:lnTo>
                  <a:lnTo>
                    <a:pt x="0" y="14"/>
                  </a:lnTo>
                  <a:lnTo>
                    <a:pt x="0" y="14"/>
                  </a:lnTo>
                  <a:lnTo>
                    <a:pt x="2" y="14"/>
                  </a:lnTo>
                  <a:close/>
                  <a:moveTo>
                    <a:pt x="0" y="14"/>
                  </a:moveTo>
                  <a:lnTo>
                    <a:pt x="0" y="14"/>
                  </a:lnTo>
                  <a:lnTo>
                    <a:pt x="1" y="14"/>
                  </a:lnTo>
                  <a:lnTo>
                    <a:pt x="0" y="14"/>
                  </a:lnTo>
                  <a:close/>
                  <a:moveTo>
                    <a:pt x="2" y="14"/>
                  </a:moveTo>
                  <a:cubicBezTo>
                    <a:pt x="2" y="15"/>
                    <a:pt x="2" y="15"/>
                    <a:pt x="2" y="15"/>
                  </a:cubicBezTo>
                  <a:lnTo>
                    <a:pt x="0" y="16"/>
                  </a:lnTo>
                  <a:cubicBezTo>
                    <a:pt x="0" y="15"/>
                    <a:pt x="0" y="15"/>
                    <a:pt x="0" y="14"/>
                  </a:cubicBezTo>
                  <a:lnTo>
                    <a:pt x="2" y="14"/>
                  </a:lnTo>
                  <a:close/>
                  <a:moveTo>
                    <a:pt x="2" y="15"/>
                  </a:moveTo>
                  <a:cubicBezTo>
                    <a:pt x="2" y="16"/>
                    <a:pt x="2" y="16"/>
                    <a:pt x="2" y="16"/>
                  </a:cubicBezTo>
                  <a:lnTo>
                    <a:pt x="1" y="17"/>
                  </a:lnTo>
                  <a:cubicBezTo>
                    <a:pt x="1" y="16"/>
                    <a:pt x="0" y="16"/>
                    <a:pt x="0" y="16"/>
                  </a:cubicBezTo>
                  <a:lnTo>
                    <a:pt x="2" y="15"/>
                  </a:lnTo>
                  <a:close/>
                  <a:moveTo>
                    <a:pt x="2" y="16"/>
                  </a:moveTo>
                  <a:cubicBezTo>
                    <a:pt x="2" y="18"/>
                    <a:pt x="3" y="20"/>
                    <a:pt x="4" y="21"/>
                  </a:cubicBezTo>
                  <a:lnTo>
                    <a:pt x="3" y="22"/>
                  </a:lnTo>
                  <a:cubicBezTo>
                    <a:pt x="2" y="20"/>
                    <a:pt x="1" y="18"/>
                    <a:pt x="1" y="17"/>
                  </a:cubicBezTo>
                  <a:lnTo>
                    <a:pt x="2" y="16"/>
                  </a:lnTo>
                  <a:close/>
                  <a:moveTo>
                    <a:pt x="4" y="21"/>
                  </a:moveTo>
                  <a:lnTo>
                    <a:pt x="4" y="21"/>
                  </a:lnTo>
                  <a:lnTo>
                    <a:pt x="3" y="21"/>
                  </a:lnTo>
                  <a:lnTo>
                    <a:pt x="4" y="21"/>
                  </a:lnTo>
                  <a:close/>
                  <a:moveTo>
                    <a:pt x="4" y="21"/>
                  </a:moveTo>
                  <a:cubicBezTo>
                    <a:pt x="5" y="23"/>
                    <a:pt x="6" y="24"/>
                    <a:pt x="8" y="24"/>
                  </a:cubicBezTo>
                  <a:lnTo>
                    <a:pt x="8" y="26"/>
                  </a:lnTo>
                  <a:cubicBezTo>
                    <a:pt x="6" y="25"/>
                    <a:pt x="4" y="24"/>
                    <a:pt x="3" y="22"/>
                  </a:cubicBezTo>
                  <a:lnTo>
                    <a:pt x="4" y="21"/>
                  </a:lnTo>
                  <a:close/>
                  <a:moveTo>
                    <a:pt x="8" y="24"/>
                  </a:moveTo>
                  <a:cubicBezTo>
                    <a:pt x="9" y="25"/>
                    <a:pt x="10" y="25"/>
                    <a:pt x="10" y="25"/>
                  </a:cubicBezTo>
                  <a:lnTo>
                    <a:pt x="9" y="27"/>
                  </a:lnTo>
                  <a:cubicBezTo>
                    <a:pt x="9" y="26"/>
                    <a:pt x="8" y="26"/>
                    <a:pt x="8" y="26"/>
                  </a:cubicBezTo>
                  <a:lnTo>
                    <a:pt x="8" y="24"/>
                  </a:lnTo>
                  <a:close/>
                  <a:moveTo>
                    <a:pt x="10" y="25"/>
                  </a:moveTo>
                  <a:lnTo>
                    <a:pt x="10" y="25"/>
                  </a:lnTo>
                  <a:lnTo>
                    <a:pt x="10" y="26"/>
                  </a:lnTo>
                  <a:lnTo>
                    <a:pt x="10" y="25"/>
                  </a:lnTo>
                  <a:close/>
                  <a:moveTo>
                    <a:pt x="10" y="25"/>
                  </a:moveTo>
                  <a:cubicBezTo>
                    <a:pt x="12" y="26"/>
                    <a:pt x="13" y="26"/>
                    <a:pt x="14" y="24"/>
                  </a:cubicBezTo>
                  <a:lnTo>
                    <a:pt x="15" y="25"/>
                  </a:lnTo>
                  <a:cubicBezTo>
                    <a:pt x="13" y="27"/>
                    <a:pt x="12" y="28"/>
                    <a:pt x="9" y="27"/>
                  </a:cubicBezTo>
                  <a:lnTo>
                    <a:pt x="10" y="25"/>
                  </a:lnTo>
                  <a:close/>
                  <a:moveTo>
                    <a:pt x="14" y="24"/>
                  </a:moveTo>
                  <a:cubicBezTo>
                    <a:pt x="14" y="24"/>
                    <a:pt x="14" y="23"/>
                    <a:pt x="15" y="22"/>
                  </a:cubicBezTo>
                  <a:lnTo>
                    <a:pt x="16" y="23"/>
                  </a:lnTo>
                  <a:cubicBezTo>
                    <a:pt x="16" y="23"/>
                    <a:pt x="15" y="24"/>
                    <a:pt x="15" y="25"/>
                  </a:cubicBezTo>
                  <a:lnTo>
                    <a:pt x="14" y="24"/>
                  </a:lnTo>
                  <a:close/>
                  <a:moveTo>
                    <a:pt x="15" y="22"/>
                  </a:moveTo>
                  <a:cubicBezTo>
                    <a:pt x="15" y="22"/>
                    <a:pt x="15" y="21"/>
                    <a:pt x="15" y="21"/>
                  </a:cubicBezTo>
                  <a:lnTo>
                    <a:pt x="16" y="22"/>
                  </a:lnTo>
                  <a:cubicBezTo>
                    <a:pt x="16" y="22"/>
                    <a:pt x="16" y="22"/>
                    <a:pt x="16" y="23"/>
                  </a:cubicBezTo>
                  <a:lnTo>
                    <a:pt x="15" y="22"/>
                  </a:lnTo>
                  <a:close/>
                  <a:moveTo>
                    <a:pt x="16" y="22"/>
                  </a:moveTo>
                  <a:lnTo>
                    <a:pt x="16" y="22"/>
                  </a:lnTo>
                  <a:lnTo>
                    <a:pt x="16" y="22"/>
                  </a:lnTo>
                  <a:close/>
                  <a:moveTo>
                    <a:pt x="15" y="21"/>
                  </a:moveTo>
                  <a:lnTo>
                    <a:pt x="15" y="21"/>
                  </a:lnTo>
                  <a:lnTo>
                    <a:pt x="16" y="22"/>
                  </a:lnTo>
                  <a:lnTo>
                    <a:pt x="16" y="22"/>
                  </a:lnTo>
                  <a:lnTo>
                    <a:pt x="15" y="21"/>
                  </a:lnTo>
                  <a:close/>
                  <a:moveTo>
                    <a:pt x="16" y="22"/>
                  </a:moveTo>
                  <a:lnTo>
                    <a:pt x="16" y="22"/>
                  </a:lnTo>
                  <a:lnTo>
                    <a:pt x="16" y="22"/>
                  </a:lnTo>
                  <a:close/>
                  <a:moveTo>
                    <a:pt x="15" y="21"/>
                  </a:moveTo>
                  <a:cubicBezTo>
                    <a:pt x="16" y="20"/>
                    <a:pt x="16" y="18"/>
                    <a:pt x="17" y="16"/>
                  </a:cubicBezTo>
                  <a:lnTo>
                    <a:pt x="18" y="17"/>
                  </a:lnTo>
                  <a:cubicBezTo>
                    <a:pt x="18" y="18"/>
                    <a:pt x="17" y="20"/>
                    <a:pt x="16" y="22"/>
                  </a:cubicBezTo>
                  <a:lnTo>
                    <a:pt x="15" y="21"/>
                  </a:lnTo>
                  <a:close/>
                  <a:moveTo>
                    <a:pt x="17" y="16"/>
                  </a:moveTo>
                  <a:cubicBezTo>
                    <a:pt x="19" y="12"/>
                    <a:pt x="20" y="8"/>
                    <a:pt x="24" y="5"/>
                  </a:cubicBezTo>
                  <a:lnTo>
                    <a:pt x="25" y="6"/>
                  </a:lnTo>
                  <a:cubicBezTo>
                    <a:pt x="21" y="8"/>
                    <a:pt x="20" y="13"/>
                    <a:pt x="18" y="17"/>
                  </a:cubicBezTo>
                  <a:lnTo>
                    <a:pt x="17" y="16"/>
                  </a:lnTo>
                  <a:close/>
                  <a:moveTo>
                    <a:pt x="25" y="5"/>
                  </a:moveTo>
                  <a:lnTo>
                    <a:pt x="26" y="5"/>
                  </a:lnTo>
                  <a:lnTo>
                    <a:pt x="25" y="6"/>
                  </a:lnTo>
                  <a:lnTo>
                    <a:pt x="25" y="5"/>
                  </a:lnTo>
                  <a:close/>
                  <a:moveTo>
                    <a:pt x="24" y="5"/>
                  </a:moveTo>
                  <a:cubicBezTo>
                    <a:pt x="22" y="2"/>
                    <a:pt x="18" y="3"/>
                    <a:pt x="15" y="5"/>
                  </a:cubicBezTo>
                  <a:lnTo>
                    <a:pt x="14" y="4"/>
                  </a:lnTo>
                  <a:cubicBezTo>
                    <a:pt x="18" y="2"/>
                    <a:pt x="22" y="0"/>
                    <a:pt x="25" y="5"/>
                  </a:cubicBezTo>
                  <a:lnTo>
                    <a:pt x="24" y="5"/>
                  </a:lnTo>
                  <a:close/>
                  <a:moveTo>
                    <a:pt x="15" y="5"/>
                  </a:moveTo>
                  <a:cubicBezTo>
                    <a:pt x="13" y="5"/>
                    <a:pt x="12" y="6"/>
                    <a:pt x="11" y="6"/>
                  </a:cubicBezTo>
                  <a:lnTo>
                    <a:pt x="11" y="5"/>
                  </a:lnTo>
                  <a:cubicBezTo>
                    <a:pt x="12" y="5"/>
                    <a:pt x="13" y="4"/>
                    <a:pt x="14" y="4"/>
                  </a:cubicBezTo>
                  <a:lnTo>
                    <a:pt x="15" y="5"/>
                  </a:lnTo>
                  <a:close/>
                  <a:moveTo>
                    <a:pt x="11" y="5"/>
                  </a:moveTo>
                  <a:lnTo>
                    <a:pt x="11" y="5"/>
                  </a:lnTo>
                  <a:lnTo>
                    <a:pt x="11" y="6"/>
                  </a:lnTo>
                  <a:lnTo>
                    <a:pt x="1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8" name="Freeform 140">
              <a:extLst>
                <a:ext uri="{FF2B5EF4-FFF2-40B4-BE49-F238E27FC236}">
                  <a16:creationId xmlns:a16="http://schemas.microsoft.com/office/drawing/2014/main" id="{3D43DAF5-637E-9398-6E09-62FB39AFA18B}"/>
                </a:ext>
              </a:extLst>
            </p:cNvPr>
            <p:cNvSpPr>
              <a:spLocks/>
            </p:cNvSpPr>
            <p:nvPr/>
          </p:nvSpPr>
          <p:spPr bwMode="auto">
            <a:xfrm>
              <a:off x="3362" y="1296"/>
              <a:ext cx="139" cy="78"/>
            </a:xfrm>
            <a:custGeom>
              <a:avLst/>
              <a:gdLst>
                <a:gd name="T0" fmla="*/ 23 w 25"/>
                <a:gd name="T1" fmla="*/ 5 h 14"/>
                <a:gd name="T2" fmla="*/ 6 w 25"/>
                <a:gd name="T3" fmla="*/ 4 h 14"/>
                <a:gd name="T4" fmla="*/ 0 w 25"/>
                <a:gd name="T5" fmla="*/ 11 h 14"/>
                <a:gd name="T6" fmla="*/ 0 w 25"/>
                <a:gd name="T7" fmla="*/ 12 h 14"/>
                <a:gd name="T8" fmla="*/ 15 w 25"/>
                <a:gd name="T9" fmla="*/ 10 h 14"/>
                <a:gd name="T10" fmla="*/ 21 w 25"/>
                <a:gd name="T11" fmla="*/ 10 h 14"/>
                <a:gd name="T12" fmla="*/ 24 w 25"/>
                <a:gd name="T13" fmla="*/ 9 h 14"/>
                <a:gd name="T14" fmla="*/ 23 w 25"/>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4">
                  <a:moveTo>
                    <a:pt x="23" y="5"/>
                  </a:moveTo>
                  <a:cubicBezTo>
                    <a:pt x="18" y="3"/>
                    <a:pt x="10" y="0"/>
                    <a:pt x="6" y="4"/>
                  </a:cubicBezTo>
                  <a:cubicBezTo>
                    <a:pt x="4" y="6"/>
                    <a:pt x="3" y="9"/>
                    <a:pt x="0" y="11"/>
                  </a:cubicBezTo>
                  <a:cubicBezTo>
                    <a:pt x="0" y="11"/>
                    <a:pt x="0" y="12"/>
                    <a:pt x="0" y="12"/>
                  </a:cubicBezTo>
                  <a:cubicBezTo>
                    <a:pt x="5" y="14"/>
                    <a:pt x="10" y="11"/>
                    <a:pt x="15" y="10"/>
                  </a:cubicBezTo>
                  <a:cubicBezTo>
                    <a:pt x="17" y="10"/>
                    <a:pt x="19" y="11"/>
                    <a:pt x="21" y="10"/>
                  </a:cubicBezTo>
                  <a:cubicBezTo>
                    <a:pt x="22" y="10"/>
                    <a:pt x="23" y="10"/>
                    <a:pt x="24" y="9"/>
                  </a:cubicBezTo>
                  <a:cubicBezTo>
                    <a:pt x="25" y="8"/>
                    <a:pt x="25" y="5"/>
                    <a:pt x="23"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9" name="Freeform 141">
              <a:extLst>
                <a:ext uri="{FF2B5EF4-FFF2-40B4-BE49-F238E27FC236}">
                  <a16:creationId xmlns:a16="http://schemas.microsoft.com/office/drawing/2014/main" id="{363EFC11-D042-CD4C-DCFF-A7B571E2F56D}"/>
                </a:ext>
              </a:extLst>
            </p:cNvPr>
            <p:cNvSpPr>
              <a:spLocks noEditPoints="1"/>
            </p:cNvSpPr>
            <p:nvPr/>
          </p:nvSpPr>
          <p:spPr bwMode="auto">
            <a:xfrm>
              <a:off x="3356" y="1302"/>
              <a:ext cx="145" cy="72"/>
            </a:xfrm>
            <a:custGeom>
              <a:avLst/>
              <a:gdLst>
                <a:gd name="T0" fmla="*/ 15 w 26"/>
                <a:gd name="T1" fmla="*/ 1 h 13"/>
                <a:gd name="T2" fmla="*/ 15 w 26"/>
                <a:gd name="T3" fmla="*/ 2 h 13"/>
                <a:gd name="T4" fmla="*/ 15 w 26"/>
                <a:gd name="T5" fmla="*/ 1 h 13"/>
                <a:gd name="T6" fmla="*/ 7 w 26"/>
                <a:gd name="T7" fmla="*/ 4 h 13"/>
                <a:gd name="T8" fmla="*/ 7 w 26"/>
                <a:gd name="T9" fmla="*/ 4 h 13"/>
                <a:gd name="T10" fmla="*/ 6 w 26"/>
                <a:gd name="T11" fmla="*/ 3 h 13"/>
                <a:gd name="T12" fmla="*/ 2 w 26"/>
                <a:gd name="T13" fmla="*/ 11 h 13"/>
                <a:gd name="T14" fmla="*/ 5 w 26"/>
                <a:gd name="T15" fmla="*/ 7 h 13"/>
                <a:gd name="T16" fmla="*/ 1 w 26"/>
                <a:gd name="T17" fmla="*/ 10 h 13"/>
                <a:gd name="T18" fmla="*/ 2 w 26"/>
                <a:gd name="T19" fmla="*/ 11 h 13"/>
                <a:gd name="T20" fmla="*/ 2 w 26"/>
                <a:gd name="T21" fmla="*/ 11 h 13"/>
                <a:gd name="T22" fmla="*/ 0 w 26"/>
                <a:gd name="T23" fmla="*/ 11 h 13"/>
                <a:gd name="T24" fmla="*/ 2 w 26"/>
                <a:gd name="T25" fmla="*/ 11 h 13"/>
                <a:gd name="T26" fmla="*/ 2 w 26"/>
                <a:gd name="T27" fmla="*/ 11 h 13"/>
                <a:gd name="T28" fmla="*/ 1 w 26"/>
                <a:gd name="T29" fmla="*/ 12 h 13"/>
                <a:gd name="T30" fmla="*/ 2 w 26"/>
                <a:gd name="T31" fmla="*/ 11 h 13"/>
                <a:gd name="T32" fmla="*/ 1 w 26"/>
                <a:gd name="T33" fmla="*/ 12 h 13"/>
                <a:gd name="T34" fmla="*/ 1 w 26"/>
                <a:gd name="T35" fmla="*/ 11 h 13"/>
                <a:gd name="T36" fmla="*/ 12 w 26"/>
                <a:gd name="T37" fmla="*/ 10 h 13"/>
                <a:gd name="T38" fmla="*/ 1 w 26"/>
                <a:gd name="T39" fmla="*/ 11 h 13"/>
                <a:gd name="T40" fmla="*/ 17 w 26"/>
                <a:gd name="T41" fmla="*/ 10 h 13"/>
                <a:gd name="T42" fmla="*/ 17 w 26"/>
                <a:gd name="T43" fmla="*/ 10 h 13"/>
                <a:gd name="T44" fmla="*/ 17 w 26"/>
                <a:gd name="T45" fmla="*/ 10 h 13"/>
                <a:gd name="T46" fmla="*/ 19 w 26"/>
                <a:gd name="T47" fmla="*/ 10 h 13"/>
                <a:gd name="T48" fmla="*/ 19 w 26"/>
                <a:gd name="T49" fmla="*/ 8 h 13"/>
                <a:gd name="T50" fmla="*/ 19 w 26"/>
                <a:gd name="T51" fmla="*/ 10 h 13"/>
                <a:gd name="T52" fmla="*/ 22 w 26"/>
                <a:gd name="T53" fmla="*/ 8 h 13"/>
                <a:gd name="T54" fmla="*/ 22 w 26"/>
                <a:gd name="T55" fmla="*/ 8 h 13"/>
                <a:gd name="T56" fmla="*/ 22 w 26"/>
                <a:gd name="T57" fmla="*/ 10 h 13"/>
                <a:gd name="T58" fmla="*/ 22 w 26"/>
                <a:gd name="T59" fmla="*/ 10 h 13"/>
                <a:gd name="T60" fmla="*/ 22 w 26"/>
                <a:gd name="T61" fmla="*/ 8 h 13"/>
                <a:gd name="T62" fmla="*/ 22 w 26"/>
                <a:gd name="T63" fmla="*/ 10 h 13"/>
                <a:gd name="T64" fmla="*/ 24 w 26"/>
                <a:gd name="T65" fmla="*/ 8 h 13"/>
                <a:gd name="T66" fmla="*/ 23 w 26"/>
                <a:gd name="T67" fmla="*/ 8 h 13"/>
                <a:gd name="T68" fmla="*/ 24 w 26"/>
                <a:gd name="T69" fmla="*/ 7 h 13"/>
                <a:gd name="T70" fmla="*/ 24 w 26"/>
                <a:gd name="T71" fmla="*/ 7 h 13"/>
                <a:gd name="T72" fmla="*/ 25 w 26"/>
                <a:gd name="T73" fmla="*/ 8 h 13"/>
                <a:gd name="T74" fmla="*/ 25 w 26"/>
                <a:gd name="T75" fmla="*/ 6 h 13"/>
                <a:gd name="T76" fmla="*/ 25 w 26"/>
                <a:gd name="T77" fmla="*/ 7 h 13"/>
                <a:gd name="T78" fmla="*/ 25 w 26"/>
                <a:gd name="T79" fmla="*/ 4 h 13"/>
                <a:gd name="T80" fmla="*/ 24 w 26"/>
                <a:gd name="T81" fmla="*/ 5 h 13"/>
                <a:gd name="T82" fmla="*/ 25 w 26"/>
                <a:gd name="T83" fmla="*/ 4 h 13"/>
                <a:gd name="T84" fmla="*/ 24 w 26"/>
                <a:gd name="T8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4" y="4"/>
                  </a:moveTo>
                  <a:cubicBezTo>
                    <a:pt x="21" y="3"/>
                    <a:pt x="18" y="2"/>
                    <a:pt x="15" y="2"/>
                  </a:cubicBezTo>
                  <a:lnTo>
                    <a:pt x="15" y="1"/>
                  </a:lnTo>
                  <a:cubicBezTo>
                    <a:pt x="18" y="1"/>
                    <a:pt x="22" y="2"/>
                    <a:pt x="24" y="3"/>
                  </a:cubicBezTo>
                  <a:lnTo>
                    <a:pt x="24" y="4"/>
                  </a:lnTo>
                  <a:close/>
                  <a:moveTo>
                    <a:pt x="15" y="2"/>
                  </a:moveTo>
                  <a:cubicBezTo>
                    <a:pt x="12" y="2"/>
                    <a:pt x="9" y="2"/>
                    <a:pt x="7" y="4"/>
                  </a:cubicBezTo>
                  <a:lnTo>
                    <a:pt x="6" y="3"/>
                  </a:lnTo>
                  <a:cubicBezTo>
                    <a:pt x="9" y="1"/>
                    <a:pt x="12" y="0"/>
                    <a:pt x="15" y="1"/>
                  </a:cubicBezTo>
                  <a:lnTo>
                    <a:pt x="15" y="2"/>
                  </a:lnTo>
                  <a:close/>
                  <a:moveTo>
                    <a:pt x="7" y="4"/>
                  </a:moveTo>
                  <a:lnTo>
                    <a:pt x="7" y="4"/>
                  </a:lnTo>
                  <a:lnTo>
                    <a:pt x="7" y="3"/>
                  </a:lnTo>
                  <a:lnTo>
                    <a:pt x="7" y="4"/>
                  </a:lnTo>
                  <a:close/>
                  <a:moveTo>
                    <a:pt x="7" y="4"/>
                  </a:moveTo>
                  <a:cubicBezTo>
                    <a:pt x="6" y="5"/>
                    <a:pt x="6" y="6"/>
                    <a:pt x="5" y="7"/>
                  </a:cubicBezTo>
                  <a:lnTo>
                    <a:pt x="4" y="6"/>
                  </a:lnTo>
                  <a:cubicBezTo>
                    <a:pt x="5" y="5"/>
                    <a:pt x="5" y="4"/>
                    <a:pt x="6" y="3"/>
                  </a:cubicBezTo>
                  <a:lnTo>
                    <a:pt x="7" y="4"/>
                  </a:lnTo>
                  <a:close/>
                  <a:moveTo>
                    <a:pt x="5" y="7"/>
                  </a:moveTo>
                  <a:cubicBezTo>
                    <a:pt x="4" y="8"/>
                    <a:pt x="3" y="10"/>
                    <a:pt x="2" y="11"/>
                  </a:cubicBezTo>
                  <a:lnTo>
                    <a:pt x="1" y="9"/>
                  </a:lnTo>
                  <a:cubicBezTo>
                    <a:pt x="2" y="9"/>
                    <a:pt x="3" y="7"/>
                    <a:pt x="4" y="6"/>
                  </a:cubicBezTo>
                  <a:lnTo>
                    <a:pt x="5" y="7"/>
                  </a:lnTo>
                  <a:close/>
                  <a:moveTo>
                    <a:pt x="2" y="11"/>
                  </a:moveTo>
                  <a:lnTo>
                    <a:pt x="2" y="11"/>
                  </a:lnTo>
                  <a:lnTo>
                    <a:pt x="1" y="10"/>
                  </a:lnTo>
                  <a:lnTo>
                    <a:pt x="2" y="11"/>
                  </a:lnTo>
                  <a:close/>
                  <a:moveTo>
                    <a:pt x="2" y="11"/>
                  </a:moveTo>
                  <a:cubicBezTo>
                    <a:pt x="2" y="11"/>
                    <a:pt x="2" y="11"/>
                    <a:pt x="2" y="11"/>
                  </a:cubicBezTo>
                  <a:lnTo>
                    <a:pt x="0" y="10"/>
                  </a:lnTo>
                  <a:cubicBezTo>
                    <a:pt x="0" y="10"/>
                    <a:pt x="1" y="10"/>
                    <a:pt x="1" y="9"/>
                  </a:cubicBezTo>
                  <a:lnTo>
                    <a:pt x="2" y="11"/>
                  </a:lnTo>
                  <a:close/>
                  <a:moveTo>
                    <a:pt x="2" y="11"/>
                  </a:moveTo>
                  <a:cubicBezTo>
                    <a:pt x="2" y="11"/>
                    <a:pt x="2" y="11"/>
                    <a:pt x="2" y="11"/>
                  </a:cubicBezTo>
                  <a:lnTo>
                    <a:pt x="0" y="11"/>
                  </a:lnTo>
                  <a:cubicBezTo>
                    <a:pt x="0" y="11"/>
                    <a:pt x="0" y="10"/>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1"/>
                  </a:cubicBezTo>
                  <a:lnTo>
                    <a:pt x="2" y="11"/>
                  </a:lnTo>
                  <a:close/>
                  <a:moveTo>
                    <a:pt x="2" y="11"/>
                  </a:moveTo>
                  <a:cubicBezTo>
                    <a:pt x="2" y="11"/>
                    <a:pt x="1" y="11"/>
                    <a:pt x="1" y="11"/>
                  </a:cubicBezTo>
                  <a:lnTo>
                    <a:pt x="1" y="12"/>
                  </a:lnTo>
                  <a:cubicBezTo>
                    <a:pt x="1" y="12"/>
                    <a:pt x="1" y="12"/>
                    <a:pt x="1" y="12"/>
                  </a:cubicBezTo>
                  <a:lnTo>
                    <a:pt x="2" y="11"/>
                  </a:lnTo>
                  <a:close/>
                  <a:moveTo>
                    <a:pt x="1" y="11"/>
                  </a:moveTo>
                  <a:lnTo>
                    <a:pt x="1" y="11"/>
                  </a:lnTo>
                  <a:lnTo>
                    <a:pt x="1" y="11"/>
                  </a:lnTo>
                  <a:close/>
                  <a:moveTo>
                    <a:pt x="1" y="11"/>
                  </a:moveTo>
                  <a:cubicBezTo>
                    <a:pt x="5" y="12"/>
                    <a:pt x="9" y="11"/>
                    <a:pt x="12" y="10"/>
                  </a:cubicBezTo>
                  <a:lnTo>
                    <a:pt x="13" y="11"/>
                  </a:lnTo>
                  <a:cubicBezTo>
                    <a:pt x="9" y="12"/>
                    <a:pt x="5" y="13"/>
                    <a:pt x="1" y="12"/>
                  </a:cubicBezTo>
                  <a:lnTo>
                    <a:pt x="1" y="11"/>
                  </a:lnTo>
                  <a:close/>
                  <a:moveTo>
                    <a:pt x="12" y="10"/>
                  </a:moveTo>
                  <a:cubicBezTo>
                    <a:pt x="14" y="9"/>
                    <a:pt x="15" y="9"/>
                    <a:pt x="16" y="8"/>
                  </a:cubicBezTo>
                  <a:lnTo>
                    <a:pt x="17" y="10"/>
                  </a:lnTo>
                  <a:cubicBezTo>
                    <a:pt x="15" y="10"/>
                    <a:pt x="14" y="11"/>
                    <a:pt x="13" y="11"/>
                  </a:cubicBezTo>
                  <a:lnTo>
                    <a:pt x="12" y="10"/>
                  </a:lnTo>
                  <a:close/>
                  <a:moveTo>
                    <a:pt x="17" y="10"/>
                  </a:moveTo>
                  <a:lnTo>
                    <a:pt x="17" y="10"/>
                  </a:lnTo>
                  <a:lnTo>
                    <a:pt x="16" y="9"/>
                  </a:lnTo>
                  <a:lnTo>
                    <a:pt x="17" y="10"/>
                  </a:lnTo>
                  <a:close/>
                  <a:moveTo>
                    <a:pt x="16" y="8"/>
                  </a:moveTo>
                  <a:cubicBezTo>
                    <a:pt x="17" y="8"/>
                    <a:pt x="18" y="8"/>
                    <a:pt x="19" y="8"/>
                  </a:cubicBezTo>
                  <a:lnTo>
                    <a:pt x="19" y="10"/>
                  </a:lnTo>
                  <a:cubicBezTo>
                    <a:pt x="18" y="10"/>
                    <a:pt x="17" y="10"/>
                    <a:pt x="17" y="10"/>
                  </a:cubicBezTo>
                  <a:lnTo>
                    <a:pt x="16" y="8"/>
                  </a:lnTo>
                  <a:close/>
                  <a:moveTo>
                    <a:pt x="19" y="8"/>
                  </a:moveTo>
                  <a:cubicBezTo>
                    <a:pt x="20" y="8"/>
                    <a:pt x="21" y="9"/>
                    <a:pt x="22" y="8"/>
                  </a:cubicBezTo>
                  <a:lnTo>
                    <a:pt x="22" y="10"/>
                  </a:lnTo>
                  <a:cubicBezTo>
                    <a:pt x="21" y="10"/>
                    <a:pt x="20" y="10"/>
                    <a:pt x="19" y="10"/>
                  </a:cubicBezTo>
                  <a:lnTo>
                    <a:pt x="19" y="8"/>
                  </a:lnTo>
                  <a:close/>
                  <a:moveTo>
                    <a:pt x="22" y="8"/>
                  </a:moveTo>
                  <a:lnTo>
                    <a:pt x="22" y="8"/>
                  </a:lnTo>
                  <a:lnTo>
                    <a:pt x="22" y="9"/>
                  </a:lnTo>
                  <a:lnTo>
                    <a:pt x="22" y="8"/>
                  </a:lnTo>
                  <a:close/>
                  <a:moveTo>
                    <a:pt x="22" y="8"/>
                  </a:moveTo>
                  <a:lnTo>
                    <a:pt x="22" y="8"/>
                  </a:lnTo>
                  <a:lnTo>
                    <a:pt x="22" y="10"/>
                  </a:lnTo>
                  <a:lnTo>
                    <a:pt x="22" y="10"/>
                  </a:lnTo>
                  <a:lnTo>
                    <a:pt x="22" y="8"/>
                  </a:lnTo>
                  <a:close/>
                  <a:moveTo>
                    <a:pt x="22" y="10"/>
                  </a:moveTo>
                  <a:lnTo>
                    <a:pt x="22" y="10"/>
                  </a:lnTo>
                  <a:lnTo>
                    <a:pt x="22" y="9"/>
                  </a:lnTo>
                  <a:lnTo>
                    <a:pt x="22" y="10"/>
                  </a:lnTo>
                  <a:close/>
                  <a:moveTo>
                    <a:pt x="22" y="8"/>
                  </a:moveTo>
                  <a:cubicBezTo>
                    <a:pt x="22" y="8"/>
                    <a:pt x="22" y="8"/>
                    <a:pt x="23" y="8"/>
                  </a:cubicBezTo>
                  <a:lnTo>
                    <a:pt x="23" y="9"/>
                  </a:lnTo>
                  <a:cubicBezTo>
                    <a:pt x="23" y="9"/>
                    <a:pt x="22" y="9"/>
                    <a:pt x="22" y="10"/>
                  </a:cubicBezTo>
                  <a:lnTo>
                    <a:pt x="22" y="8"/>
                  </a:lnTo>
                  <a:close/>
                  <a:moveTo>
                    <a:pt x="23" y="8"/>
                  </a:moveTo>
                  <a:cubicBezTo>
                    <a:pt x="23" y="8"/>
                    <a:pt x="24" y="8"/>
                    <a:pt x="24" y="8"/>
                  </a:cubicBezTo>
                  <a:lnTo>
                    <a:pt x="25" y="8"/>
                  </a:lnTo>
                  <a:cubicBezTo>
                    <a:pt x="25" y="9"/>
                    <a:pt x="24" y="9"/>
                    <a:pt x="23" y="9"/>
                  </a:cubicBezTo>
                  <a:lnTo>
                    <a:pt x="23" y="8"/>
                  </a:lnTo>
                  <a:close/>
                  <a:moveTo>
                    <a:pt x="24" y="8"/>
                  </a:moveTo>
                  <a:lnTo>
                    <a:pt x="24" y="8"/>
                  </a:lnTo>
                  <a:lnTo>
                    <a:pt x="24" y="7"/>
                  </a:lnTo>
                  <a:lnTo>
                    <a:pt x="25" y="8"/>
                  </a:lnTo>
                  <a:lnTo>
                    <a:pt x="24" y="8"/>
                  </a:lnTo>
                  <a:close/>
                  <a:moveTo>
                    <a:pt x="24" y="7"/>
                  </a:moveTo>
                  <a:cubicBezTo>
                    <a:pt x="24" y="7"/>
                    <a:pt x="25" y="7"/>
                    <a:pt x="25" y="7"/>
                  </a:cubicBezTo>
                  <a:lnTo>
                    <a:pt x="26" y="7"/>
                  </a:lnTo>
                  <a:cubicBezTo>
                    <a:pt x="26" y="8"/>
                    <a:pt x="26" y="8"/>
                    <a:pt x="25" y="8"/>
                  </a:cubicBezTo>
                  <a:lnTo>
                    <a:pt x="24" y="7"/>
                  </a:lnTo>
                  <a:close/>
                  <a:moveTo>
                    <a:pt x="25" y="7"/>
                  </a:moveTo>
                  <a:cubicBezTo>
                    <a:pt x="25" y="7"/>
                    <a:pt x="25" y="6"/>
                    <a:pt x="25" y="6"/>
                  </a:cubicBezTo>
                  <a:lnTo>
                    <a:pt x="26" y="5"/>
                  </a:lnTo>
                  <a:cubicBezTo>
                    <a:pt x="26" y="6"/>
                    <a:pt x="26" y="7"/>
                    <a:pt x="26" y="7"/>
                  </a:cubicBezTo>
                  <a:lnTo>
                    <a:pt x="25" y="7"/>
                  </a:lnTo>
                  <a:close/>
                  <a:moveTo>
                    <a:pt x="25" y="6"/>
                  </a:moveTo>
                  <a:cubicBezTo>
                    <a:pt x="25" y="5"/>
                    <a:pt x="25" y="5"/>
                    <a:pt x="24" y="5"/>
                  </a:cubicBezTo>
                  <a:lnTo>
                    <a:pt x="25" y="4"/>
                  </a:lnTo>
                  <a:cubicBezTo>
                    <a:pt x="26" y="4"/>
                    <a:pt x="26" y="5"/>
                    <a:pt x="26" y="5"/>
                  </a:cubicBezTo>
                  <a:lnTo>
                    <a:pt x="25" y="6"/>
                  </a:lnTo>
                  <a:close/>
                  <a:moveTo>
                    <a:pt x="24" y="5"/>
                  </a:moveTo>
                  <a:cubicBezTo>
                    <a:pt x="24" y="4"/>
                    <a:pt x="24" y="4"/>
                    <a:pt x="24" y="4"/>
                  </a:cubicBezTo>
                  <a:lnTo>
                    <a:pt x="24" y="3"/>
                  </a:lnTo>
                  <a:cubicBezTo>
                    <a:pt x="25" y="3"/>
                    <a:pt x="25" y="3"/>
                    <a:pt x="25" y="4"/>
                  </a:cubicBezTo>
                  <a:lnTo>
                    <a:pt x="24" y="5"/>
                  </a:lnTo>
                  <a:close/>
                  <a:moveTo>
                    <a:pt x="24" y="4"/>
                  </a:moveTo>
                  <a:lnTo>
                    <a:pt x="24" y="4"/>
                  </a:lnTo>
                  <a:lnTo>
                    <a:pt x="24"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0" name="Freeform 142">
              <a:extLst>
                <a:ext uri="{FF2B5EF4-FFF2-40B4-BE49-F238E27FC236}">
                  <a16:creationId xmlns:a16="http://schemas.microsoft.com/office/drawing/2014/main" id="{6C77D306-008B-7805-3852-BD16572DD3C2}"/>
                </a:ext>
              </a:extLst>
            </p:cNvPr>
            <p:cNvSpPr>
              <a:spLocks noEditPoints="1"/>
            </p:cNvSpPr>
            <p:nvPr/>
          </p:nvSpPr>
          <p:spPr bwMode="auto">
            <a:xfrm>
              <a:off x="3283" y="1436"/>
              <a:ext cx="140" cy="95"/>
            </a:xfrm>
            <a:custGeom>
              <a:avLst/>
              <a:gdLst>
                <a:gd name="T0" fmla="*/ 19 w 25"/>
                <a:gd name="T1" fmla="*/ 3 h 17"/>
                <a:gd name="T2" fmla="*/ 18 w 25"/>
                <a:gd name="T3" fmla="*/ 2 h 17"/>
                <a:gd name="T4" fmla="*/ 19 w 25"/>
                <a:gd name="T5" fmla="*/ 3 h 17"/>
                <a:gd name="T6" fmla="*/ 19 w 25"/>
                <a:gd name="T7" fmla="*/ 2 h 17"/>
                <a:gd name="T8" fmla="*/ 19 w 25"/>
                <a:gd name="T9" fmla="*/ 3 h 17"/>
                <a:gd name="T10" fmla="*/ 14 w 25"/>
                <a:gd name="T11" fmla="*/ 1 h 17"/>
                <a:gd name="T12" fmla="*/ 19 w 25"/>
                <a:gd name="T13" fmla="*/ 3 h 17"/>
                <a:gd name="T14" fmla="*/ 12 w 25"/>
                <a:gd name="T15" fmla="*/ 2 h 17"/>
                <a:gd name="T16" fmla="*/ 14 w 25"/>
                <a:gd name="T17" fmla="*/ 1 h 17"/>
                <a:gd name="T18" fmla="*/ 12 w 25"/>
                <a:gd name="T19" fmla="*/ 2 h 17"/>
                <a:gd name="T20" fmla="*/ 12 w 25"/>
                <a:gd name="T21" fmla="*/ 1 h 17"/>
                <a:gd name="T22" fmla="*/ 12 w 25"/>
                <a:gd name="T23" fmla="*/ 2 h 17"/>
                <a:gd name="T24" fmla="*/ 5 w 25"/>
                <a:gd name="T25" fmla="*/ 3 h 17"/>
                <a:gd name="T26" fmla="*/ 12 w 25"/>
                <a:gd name="T27" fmla="*/ 2 h 17"/>
                <a:gd name="T28" fmla="*/ 6 w 25"/>
                <a:gd name="T29" fmla="*/ 5 h 17"/>
                <a:gd name="T30" fmla="*/ 5 w 25"/>
                <a:gd name="T31" fmla="*/ 3 h 17"/>
                <a:gd name="T32" fmla="*/ 5 w 25"/>
                <a:gd name="T33" fmla="*/ 4 h 17"/>
                <a:gd name="T34" fmla="*/ 5 w 25"/>
                <a:gd name="T35" fmla="*/ 4 h 17"/>
                <a:gd name="T36" fmla="*/ 6 w 25"/>
                <a:gd name="T37" fmla="*/ 5 h 17"/>
                <a:gd name="T38" fmla="*/ 5 w 25"/>
                <a:gd name="T39" fmla="*/ 4 h 17"/>
                <a:gd name="T40" fmla="*/ 6 w 25"/>
                <a:gd name="T41" fmla="*/ 5 h 17"/>
                <a:gd name="T42" fmla="*/ 6 w 25"/>
                <a:gd name="T43" fmla="*/ 5 h 17"/>
                <a:gd name="T44" fmla="*/ 6 w 25"/>
                <a:gd name="T45" fmla="*/ 5 h 17"/>
                <a:gd name="T46" fmla="*/ 5 w 25"/>
                <a:gd name="T47" fmla="*/ 6 h 17"/>
                <a:gd name="T48" fmla="*/ 5 w 25"/>
                <a:gd name="T49" fmla="*/ 4 h 17"/>
                <a:gd name="T50" fmla="*/ 5 w 25"/>
                <a:gd name="T51" fmla="*/ 6 h 17"/>
                <a:gd name="T52" fmla="*/ 3 w 25"/>
                <a:gd name="T53" fmla="*/ 6 h 17"/>
                <a:gd name="T54" fmla="*/ 5 w 25"/>
                <a:gd name="T55" fmla="*/ 6 h 17"/>
                <a:gd name="T56" fmla="*/ 2 w 25"/>
                <a:gd name="T57" fmla="*/ 13 h 17"/>
                <a:gd name="T58" fmla="*/ 3 w 25"/>
                <a:gd name="T59" fmla="*/ 6 h 17"/>
                <a:gd name="T60" fmla="*/ 1 w 25"/>
                <a:gd name="T61" fmla="*/ 14 h 17"/>
                <a:gd name="T62" fmla="*/ 2 w 25"/>
                <a:gd name="T63" fmla="*/ 13 h 17"/>
                <a:gd name="T64" fmla="*/ 2 w 25"/>
                <a:gd name="T65" fmla="*/ 13 h 17"/>
                <a:gd name="T66" fmla="*/ 5 w 25"/>
                <a:gd name="T67" fmla="*/ 14 h 17"/>
                <a:gd name="T68" fmla="*/ 2 w 25"/>
                <a:gd name="T69" fmla="*/ 13 h 17"/>
                <a:gd name="T70" fmla="*/ 8 w 25"/>
                <a:gd name="T71" fmla="*/ 12 h 17"/>
                <a:gd name="T72" fmla="*/ 5 w 25"/>
                <a:gd name="T73" fmla="*/ 14 h 17"/>
                <a:gd name="T74" fmla="*/ 8 w 25"/>
                <a:gd name="T75" fmla="*/ 14 h 17"/>
                <a:gd name="T76" fmla="*/ 8 w 25"/>
                <a:gd name="T77" fmla="*/ 13 h 17"/>
                <a:gd name="T78" fmla="*/ 8 w 25"/>
                <a:gd name="T79" fmla="*/ 12 h 17"/>
                <a:gd name="T80" fmla="*/ 8 w 25"/>
                <a:gd name="T81" fmla="*/ 14 h 17"/>
                <a:gd name="T82" fmla="*/ 8 w 25"/>
                <a:gd name="T83" fmla="*/ 12 h 17"/>
                <a:gd name="T84" fmla="*/ 13 w 25"/>
                <a:gd name="T85" fmla="*/ 13 h 17"/>
                <a:gd name="T86" fmla="*/ 8 w 25"/>
                <a:gd name="T87" fmla="*/ 14 h 17"/>
                <a:gd name="T88" fmla="*/ 13 w 25"/>
                <a:gd name="T89" fmla="*/ 13 h 17"/>
                <a:gd name="T90" fmla="*/ 23 w 25"/>
                <a:gd name="T91" fmla="*/ 15 h 17"/>
                <a:gd name="T92" fmla="*/ 13 w 25"/>
                <a:gd name="T93" fmla="*/ 13 h 17"/>
                <a:gd name="T94" fmla="*/ 23 w 25"/>
                <a:gd name="T95" fmla="*/ 15 h 17"/>
                <a:gd name="T96" fmla="*/ 23 w 25"/>
                <a:gd name="T97" fmla="*/ 15 h 17"/>
                <a:gd name="T98" fmla="*/ 23 w 25"/>
                <a:gd name="T99" fmla="*/ 12 h 17"/>
                <a:gd name="T100" fmla="*/ 23 w 25"/>
                <a:gd name="T101" fmla="*/ 15 h 17"/>
                <a:gd name="T102" fmla="*/ 23 w 25"/>
                <a:gd name="T103" fmla="*/ 12 h 17"/>
                <a:gd name="T104" fmla="*/ 25 w 25"/>
                <a:gd name="T105" fmla="*/ 9 h 17"/>
                <a:gd name="T106" fmla="*/ 23 w 25"/>
                <a:gd name="T107" fmla="*/ 12 h 17"/>
                <a:gd name="T108" fmla="*/ 22 w 25"/>
                <a:gd name="T109" fmla="*/ 7 h 17"/>
                <a:gd name="T110" fmla="*/ 25 w 25"/>
                <a:gd name="T111" fmla="*/ 9 h 17"/>
                <a:gd name="T112" fmla="*/ 22 w 25"/>
                <a:gd name="T113" fmla="*/ 7 h 17"/>
                <a:gd name="T114" fmla="*/ 19 w 25"/>
                <a:gd name="T115" fmla="*/ 2 h 17"/>
                <a:gd name="T116" fmla="*/ 22 w 25"/>
                <a:gd name="T1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17">
                  <a:moveTo>
                    <a:pt x="19" y="3"/>
                  </a:moveTo>
                  <a:lnTo>
                    <a:pt x="19" y="3"/>
                  </a:lnTo>
                  <a:lnTo>
                    <a:pt x="18" y="2"/>
                  </a:lnTo>
                  <a:lnTo>
                    <a:pt x="18" y="2"/>
                  </a:lnTo>
                  <a:lnTo>
                    <a:pt x="19" y="3"/>
                  </a:lnTo>
                  <a:close/>
                  <a:moveTo>
                    <a:pt x="19" y="3"/>
                  </a:moveTo>
                  <a:lnTo>
                    <a:pt x="19" y="3"/>
                  </a:lnTo>
                  <a:lnTo>
                    <a:pt x="19" y="2"/>
                  </a:lnTo>
                  <a:lnTo>
                    <a:pt x="19" y="3"/>
                  </a:lnTo>
                  <a:close/>
                  <a:moveTo>
                    <a:pt x="19" y="3"/>
                  </a:moveTo>
                  <a:cubicBezTo>
                    <a:pt x="17" y="3"/>
                    <a:pt x="15" y="3"/>
                    <a:pt x="13" y="2"/>
                  </a:cubicBezTo>
                  <a:lnTo>
                    <a:pt x="14" y="1"/>
                  </a:lnTo>
                  <a:cubicBezTo>
                    <a:pt x="15" y="1"/>
                    <a:pt x="17" y="2"/>
                    <a:pt x="18" y="2"/>
                  </a:cubicBezTo>
                  <a:lnTo>
                    <a:pt x="19" y="3"/>
                  </a:lnTo>
                  <a:close/>
                  <a:moveTo>
                    <a:pt x="13" y="2"/>
                  </a:moveTo>
                  <a:cubicBezTo>
                    <a:pt x="13" y="2"/>
                    <a:pt x="12" y="2"/>
                    <a:pt x="12" y="2"/>
                  </a:cubicBezTo>
                  <a:lnTo>
                    <a:pt x="12" y="1"/>
                  </a:lnTo>
                  <a:cubicBezTo>
                    <a:pt x="12" y="1"/>
                    <a:pt x="13" y="1"/>
                    <a:pt x="14" y="1"/>
                  </a:cubicBezTo>
                  <a:lnTo>
                    <a:pt x="13" y="2"/>
                  </a:lnTo>
                  <a:close/>
                  <a:moveTo>
                    <a:pt x="12" y="2"/>
                  </a:moveTo>
                  <a:lnTo>
                    <a:pt x="12" y="2"/>
                  </a:lnTo>
                  <a:lnTo>
                    <a:pt x="12" y="1"/>
                  </a:lnTo>
                  <a:lnTo>
                    <a:pt x="12" y="2"/>
                  </a:lnTo>
                  <a:close/>
                  <a:moveTo>
                    <a:pt x="12" y="2"/>
                  </a:moveTo>
                  <a:cubicBezTo>
                    <a:pt x="9" y="1"/>
                    <a:pt x="8" y="3"/>
                    <a:pt x="6" y="4"/>
                  </a:cubicBezTo>
                  <a:lnTo>
                    <a:pt x="5" y="3"/>
                  </a:lnTo>
                  <a:cubicBezTo>
                    <a:pt x="7" y="2"/>
                    <a:pt x="9" y="0"/>
                    <a:pt x="12" y="1"/>
                  </a:cubicBezTo>
                  <a:lnTo>
                    <a:pt x="12" y="2"/>
                  </a:lnTo>
                  <a:close/>
                  <a:moveTo>
                    <a:pt x="6" y="4"/>
                  </a:moveTo>
                  <a:cubicBezTo>
                    <a:pt x="6" y="5"/>
                    <a:pt x="6" y="5"/>
                    <a:pt x="6" y="5"/>
                  </a:cubicBezTo>
                  <a:lnTo>
                    <a:pt x="5" y="4"/>
                  </a:lnTo>
                  <a:cubicBezTo>
                    <a:pt x="5" y="4"/>
                    <a:pt x="5" y="4"/>
                    <a:pt x="5" y="3"/>
                  </a:cubicBezTo>
                  <a:lnTo>
                    <a:pt x="6" y="4"/>
                  </a:lnTo>
                  <a:close/>
                  <a:moveTo>
                    <a:pt x="5" y="4"/>
                  </a:moveTo>
                  <a:lnTo>
                    <a:pt x="5" y="4"/>
                  </a:lnTo>
                  <a:lnTo>
                    <a:pt x="5" y="4"/>
                  </a:lnTo>
                  <a:lnTo>
                    <a:pt x="5" y="4"/>
                  </a:lnTo>
                  <a:close/>
                  <a:moveTo>
                    <a:pt x="6" y="5"/>
                  </a:moveTo>
                  <a:lnTo>
                    <a:pt x="6" y="5"/>
                  </a:lnTo>
                  <a:lnTo>
                    <a:pt x="5" y="4"/>
                  </a:lnTo>
                  <a:lnTo>
                    <a:pt x="5" y="4"/>
                  </a:lnTo>
                  <a:lnTo>
                    <a:pt x="6" y="5"/>
                  </a:lnTo>
                  <a:close/>
                  <a:moveTo>
                    <a:pt x="6" y="5"/>
                  </a:moveTo>
                  <a:lnTo>
                    <a:pt x="6" y="5"/>
                  </a:lnTo>
                  <a:lnTo>
                    <a:pt x="5" y="4"/>
                  </a:lnTo>
                  <a:lnTo>
                    <a:pt x="6" y="5"/>
                  </a:lnTo>
                  <a:close/>
                  <a:moveTo>
                    <a:pt x="6" y="5"/>
                  </a:moveTo>
                  <a:cubicBezTo>
                    <a:pt x="6" y="5"/>
                    <a:pt x="5" y="6"/>
                    <a:pt x="5" y="6"/>
                  </a:cubicBezTo>
                  <a:lnTo>
                    <a:pt x="4" y="5"/>
                  </a:lnTo>
                  <a:cubicBezTo>
                    <a:pt x="4" y="5"/>
                    <a:pt x="5" y="4"/>
                    <a:pt x="5" y="4"/>
                  </a:cubicBezTo>
                  <a:lnTo>
                    <a:pt x="6" y="5"/>
                  </a:lnTo>
                  <a:close/>
                  <a:moveTo>
                    <a:pt x="5" y="6"/>
                  </a:moveTo>
                  <a:cubicBezTo>
                    <a:pt x="5" y="6"/>
                    <a:pt x="4" y="7"/>
                    <a:pt x="4" y="7"/>
                  </a:cubicBezTo>
                  <a:lnTo>
                    <a:pt x="3" y="6"/>
                  </a:lnTo>
                  <a:cubicBezTo>
                    <a:pt x="3" y="6"/>
                    <a:pt x="4" y="5"/>
                    <a:pt x="4" y="5"/>
                  </a:cubicBezTo>
                  <a:lnTo>
                    <a:pt x="5" y="6"/>
                  </a:lnTo>
                  <a:close/>
                  <a:moveTo>
                    <a:pt x="4" y="7"/>
                  </a:moveTo>
                  <a:cubicBezTo>
                    <a:pt x="3" y="9"/>
                    <a:pt x="2" y="11"/>
                    <a:pt x="2" y="13"/>
                  </a:cubicBezTo>
                  <a:lnTo>
                    <a:pt x="1" y="14"/>
                  </a:lnTo>
                  <a:cubicBezTo>
                    <a:pt x="0" y="11"/>
                    <a:pt x="1" y="8"/>
                    <a:pt x="3" y="6"/>
                  </a:cubicBezTo>
                  <a:lnTo>
                    <a:pt x="4" y="7"/>
                  </a:lnTo>
                  <a:close/>
                  <a:moveTo>
                    <a:pt x="1" y="14"/>
                  </a:moveTo>
                  <a:lnTo>
                    <a:pt x="1" y="14"/>
                  </a:lnTo>
                  <a:lnTo>
                    <a:pt x="2" y="13"/>
                  </a:lnTo>
                  <a:lnTo>
                    <a:pt x="1" y="14"/>
                  </a:lnTo>
                  <a:close/>
                  <a:moveTo>
                    <a:pt x="2" y="13"/>
                  </a:moveTo>
                  <a:cubicBezTo>
                    <a:pt x="3" y="14"/>
                    <a:pt x="3" y="13"/>
                    <a:pt x="4" y="13"/>
                  </a:cubicBezTo>
                  <a:lnTo>
                    <a:pt x="5" y="14"/>
                  </a:lnTo>
                  <a:cubicBezTo>
                    <a:pt x="3" y="15"/>
                    <a:pt x="2" y="15"/>
                    <a:pt x="1" y="14"/>
                  </a:cubicBezTo>
                  <a:lnTo>
                    <a:pt x="2" y="13"/>
                  </a:lnTo>
                  <a:close/>
                  <a:moveTo>
                    <a:pt x="4" y="13"/>
                  </a:moveTo>
                  <a:cubicBezTo>
                    <a:pt x="5" y="13"/>
                    <a:pt x="7" y="12"/>
                    <a:pt x="8" y="12"/>
                  </a:cubicBezTo>
                  <a:lnTo>
                    <a:pt x="8" y="14"/>
                  </a:lnTo>
                  <a:cubicBezTo>
                    <a:pt x="7" y="14"/>
                    <a:pt x="6" y="14"/>
                    <a:pt x="5" y="14"/>
                  </a:cubicBezTo>
                  <a:lnTo>
                    <a:pt x="4" y="13"/>
                  </a:lnTo>
                  <a:close/>
                  <a:moveTo>
                    <a:pt x="8" y="14"/>
                  </a:moveTo>
                  <a:lnTo>
                    <a:pt x="8" y="14"/>
                  </a:lnTo>
                  <a:lnTo>
                    <a:pt x="8" y="13"/>
                  </a:lnTo>
                  <a:lnTo>
                    <a:pt x="8" y="14"/>
                  </a:lnTo>
                  <a:close/>
                  <a:moveTo>
                    <a:pt x="8" y="12"/>
                  </a:moveTo>
                  <a:lnTo>
                    <a:pt x="8" y="12"/>
                  </a:lnTo>
                  <a:lnTo>
                    <a:pt x="8" y="14"/>
                  </a:lnTo>
                  <a:lnTo>
                    <a:pt x="8" y="14"/>
                  </a:lnTo>
                  <a:lnTo>
                    <a:pt x="8" y="12"/>
                  </a:lnTo>
                  <a:close/>
                  <a:moveTo>
                    <a:pt x="8" y="12"/>
                  </a:moveTo>
                  <a:cubicBezTo>
                    <a:pt x="9" y="12"/>
                    <a:pt x="11" y="13"/>
                    <a:pt x="13" y="13"/>
                  </a:cubicBezTo>
                  <a:lnTo>
                    <a:pt x="12" y="15"/>
                  </a:lnTo>
                  <a:cubicBezTo>
                    <a:pt x="11" y="14"/>
                    <a:pt x="9" y="14"/>
                    <a:pt x="8" y="14"/>
                  </a:cubicBezTo>
                  <a:lnTo>
                    <a:pt x="8" y="12"/>
                  </a:lnTo>
                  <a:close/>
                  <a:moveTo>
                    <a:pt x="13" y="13"/>
                  </a:moveTo>
                  <a:cubicBezTo>
                    <a:pt x="16" y="14"/>
                    <a:pt x="19" y="15"/>
                    <a:pt x="22" y="13"/>
                  </a:cubicBezTo>
                  <a:lnTo>
                    <a:pt x="23" y="15"/>
                  </a:lnTo>
                  <a:cubicBezTo>
                    <a:pt x="19" y="17"/>
                    <a:pt x="16" y="16"/>
                    <a:pt x="12" y="15"/>
                  </a:cubicBezTo>
                  <a:lnTo>
                    <a:pt x="13" y="13"/>
                  </a:lnTo>
                  <a:close/>
                  <a:moveTo>
                    <a:pt x="23" y="15"/>
                  </a:moveTo>
                  <a:lnTo>
                    <a:pt x="23" y="15"/>
                  </a:lnTo>
                  <a:lnTo>
                    <a:pt x="22" y="14"/>
                  </a:lnTo>
                  <a:lnTo>
                    <a:pt x="23" y="15"/>
                  </a:lnTo>
                  <a:close/>
                  <a:moveTo>
                    <a:pt x="22" y="13"/>
                  </a:moveTo>
                  <a:cubicBezTo>
                    <a:pt x="23" y="13"/>
                    <a:pt x="23" y="13"/>
                    <a:pt x="23" y="12"/>
                  </a:cubicBezTo>
                  <a:lnTo>
                    <a:pt x="24" y="13"/>
                  </a:lnTo>
                  <a:cubicBezTo>
                    <a:pt x="24" y="13"/>
                    <a:pt x="24" y="14"/>
                    <a:pt x="23" y="15"/>
                  </a:cubicBezTo>
                  <a:lnTo>
                    <a:pt x="22" y="13"/>
                  </a:lnTo>
                  <a:close/>
                  <a:moveTo>
                    <a:pt x="23" y="12"/>
                  </a:moveTo>
                  <a:cubicBezTo>
                    <a:pt x="24" y="11"/>
                    <a:pt x="24" y="10"/>
                    <a:pt x="24" y="10"/>
                  </a:cubicBezTo>
                  <a:lnTo>
                    <a:pt x="25" y="9"/>
                  </a:lnTo>
                  <a:cubicBezTo>
                    <a:pt x="25" y="10"/>
                    <a:pt x="25" y="12"/>
                    <a:pt x="24" y="13"/>
                  </a:cubicBezTo>
                  <a:lnTo>
                    <a:pt x="23" y="12"/>
                  </a:lnTo>
                  <a:close/>
                  <a:moveTo>
                    <a:pt x="24" y="10"/>
                  </a:moveTo>
                  <a:cubicBezTo>
                    <a:pt x="23" y="9"/>
                    <a:pt x="23" y="8"/>
                    <a:pt x="22" y="7"/>
                  </a:cubicBezTo>
                  <a:lnTo>
                    <a:pt x="23" y="6"/>
                  </a:lnTo>
                  <a:cubicBezTo>
                    <a:pt x="24" y="7"/>
                    <a:pt x="25" y="8"/>
                    <a:pt x="25" y="9"/>
                  </a:cubicBezTo>
                  <a:lnTo>
                    <a:pt x="24" y="10"/>
                  </a:lnTo>
                  <a:close/>
                  <a:moveTo>
                    <a:pt x="22" y="7"/>
                  </a:moveTo>
                  <a:cubicBezTo>
                    <a:pt x="21" y="5"/>
                    <a:pt x="20" y="4"/>
                    <a:pt x="18" y="3"/>
                  </a:cubicBezTo>
                  <a:lnTo>
                    <a:pt x="19" y="2"/>
                  </a:lnTo>
                  <a:cubicBezTo>
                    <a:pt x="21" y="3"/>
                    <a:pt x="22" y="4"/>
                    <a:pt x="23" y="6"/>
                  </a:cubicBezTo>
                  <a:lnTo>
                    <a:pt x="22"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1" name="Freeform 143">
              <a:extLst>
                <a:ext uri="{FF2B5EF4-FFF2-40B4-BE49-F238E27FC236}">
                  <a16:creationId xmlns:a16="http://schemas.microsoft.com/office/drawing/2014/main" id="{9226F94D-4C2F-954C-8F05-ADB8C0837A3D}"/>
                </a:ext>
              </a:extLst>
            </p:cNvPr>
            <p:cNvSpPr>
              <a:spLocks/>
            </p:cNvSpPr>
            <p:nvPr/>
          </p:nvSpPr>
          <p:spPr bwMode="auto">
            <a:xfrm>
              <a:off x="3496" y="1509"/>
              <a:ext cx="95" cy="44"/>
            </a:xfrm>
            <a:custGeom>
              <a:avLst/>
              <a:gdLst>
                <a:gd name="T0" fmla="*/ 16 w 17"/>
                <a:gd name="T1" fmla="*/ 2 h 8"/>
                <a:gd name="T2" fmla="*/ 8 w 17"/>
                <a:gd name="T3" fmla="*/ 2 h 8"/>
                <a:gd name="T4" fmla="*/ 8 w 17"/>
                <a:gd name="T5" fmla="*/ 3 h 8"/>
                <a:gd name="T6" fmla="*/ 0 w 17"/>
                <a:gd name="T7" fmla="*/ 6 h 8"/>
                <a:gd name="T8" fmla="*/ 2 w 17"/>
                <a:gd name="T9" fmla="*/ 7 h 8"/>
                <a:gd name="T10" fmla="*/ 15 w 17"/>
                <a:gd name="T11" fmla="*/ 6 h 8"/>
                <a:gd name="T12" fmla="*/ 16 w 1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6" y="2"/>
                  </a:moveTo>
                  <a:cubicBezTo>
                    <a:pt x="13" y="2"/>
                    <a:pt x="11" y="0"/>
                    <a:pt x="8" y="2"/>
                  </a:cubicBezTo>
                  <a:cubicBezTo>
                    <a:pt x="8" y="2"/>
                    <a:pt x="8" y="3"/>
                    <a:pt x="8" y="3"/>
                  </a:cubicBezTo>
                  <a:cubicBezTo>
                    <a:pt x="5" y="3"/>
                    <a:pt x="2" y="3"/>
                    <a:pt x="0" y="6"/>
                  </a:cubicBezTo>
                  <a:cubicBezTo>
                    <a:pt x="1" y="6"/>
                    <a:pt x="2" y="7"/>
                    <a:pt x="2" y="7"/>
                  </a:cubicBezTo>
                  <a:cubicBezTo>
                    <a:pt x="6" y="8"/>
                    <a:pt x="11" y="7"/>
                    <a:pt x="15" y="6"/>
                  </a:cubicBezTo>
                  <a:cubicBezTo>
                    <a:pt x="17" y="5"/>
                    <a:pt x="17" y="1"/>
                    <a:pt x="16"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2" name="Freeform 144">
              <a:extLst>
                <a:ext uri="{FF2B5EF4-FFF2-40B4-BE49-F238E27FC236}">
                  <a16:creationId xmlns:a16="http://schemas.microsoft.com/office/drawing/2014/main" id="{903308E6-70A7-6DC1-7DAE-C559B1A96122}"/>
                </a:ext>
              </a:extLst>
            </p:cNvPr>
            <p:cNvSpPr>
              <a:spLocks noEditPoints="1"/>
            </p:cNvSpPr>
            <p:nvPr/>
          </p:nvSpPr>
          <p:spPr bwMode="auto">
            <a:xfrm>
              <a:off x="3490" y="1509"/>
              <a:ext cx="106" cy="44"/>
            </a:xfrm>
            <a:custGeom>
              <a:avLst/>
              <a:gdLst>
                <a:gd name="T0" fmla="*/ 14 w 19"/>
                <a:gd name="T1" fmla="*/ 1 h 8"/>
                <a:gd name="T2" fmla="*/ 14 w 19"/>
                <a:gd name="T3" fmla="*/ 2 h 8"/>
                <a:gd name="T4" fmla="*/ 14 w 19"/>
                <a:gd name="T5" fmla="*/ 1 h 8"/>
                <a:gd name="T6" fmla="*/ 9 w 19"/>
                <a:gd name="T7" fmla="*/ 1 h 8"/>
                <a:gd name="T8" fmla="*/ 10 w 19"/>
                <a:gd name="T9" fmla="*/ 2 h 8"/>
                <a:gd name="T10" fmla="*/ 9 w 19"/>
                <a:gd name="T11" fmla="*/ 1 h 8"/>
                <a:gd name="T12" fmla="*/ 9 w 19"/>
                <a:gd name="T13" fmla="*/ 1 h 8"/>
                <a:gd name="T14" fmla="*/ 10 w 19"/>
                <a:gd name="T15" fmla="*/ 2 h 8"/>
                <a:gd name="T16" fmla="*/ 9 w 19"/>
                <a:gd name="T17" fmla="*/ 1 h 8"/>
                <a:gd name="T18" fmla="*/ 10 w 19"/>
                <a:gd name="T19" fmla="*/ 3 h 8"/>
                <a:gd name="T20" fmla="*/ 10 w 19"/>
                <a:gd name="T21" fmla="*/ 3 h 8"/>
                <a:gd name="T22" fmla="*/ 9 w 19"/>
                <a:gd name="T23" fmla="*/ 3 h 8"/>
                <a:gd name="T24" fmla="*/ 9 w 19"/>
                <a:gd name="T25" fmla="*/ 4 h 8"/>
                <a:gd name="T26" fmla="*/ 10 w 19"/>
                <a:gd name="T27" fmla="*/ 3 h 8"/>
                <a:gd name="T28" fmla="*/ 9 w 19"/>
                <a:gd name="T29" fmla="*/ 2 h 8"/>
                <a:gd name="T30" fmla="*/ 9 w 19"/>
                <a:gd name="T31" fmla="*/ 4 h 8"/>
                <a:gd name="T32" fmla="*/ 9 w 19"/>
                <a:gd name="T33" fmla="*/ 2 h 8"/>
                <a:gd name="T34" fmla="*/ 1 w 19"/>
                <a:gd name="T35" fmla="*/ 6 h 8"/>
                <a:gd name="T36" fmla="*/ 5 w 19"/>
                <a:gd name="T37" fmla="*/ 4 h 8"/>
                <a:gd name="T38" fmla="*/ 0 w 19"/>
                <a:gd name="T39" fmla="*/ 5 h 8"/>
                <a:gd name="T40" fmla="*/ 1 w 19"/>
                <a:gd name="T41" fmla="*/ 5 h 8"/>
                <a:gd name="T42" fmla="*/ 1 w 19"/>
                <a:gd name="T43" fmla="*/ 5 h 8"/>
                <a:gd name="T44" fmla="*/ 1 w 19"/>
                <a:gd name="T45" fmla="*/ 6 h 8"/>
                <a:gd name="T46" fmla="*/ 3 w 19"/>
                <a:gd name="T47" fmla="*/ 6 h 8"/>
                <a:gd name="T48" fmla="*/ 1 w 19"/>
                <a:gd name="T49" fmla="*/ 5 h 8"/>
                <a:gd name="T50" fmla="*/ 3 w 19"/>
                <a:gd name="T51" fmla="*/ 8 h 8"/>
                <a:gd name="T52" fmla="*/ 3 w 19"/>
                <a:gd name="T53" fmla="*/ 7 h 8"/>
                <a:gd name="T54" fmla="*/ 3 w 19"/>
                <a:gd name="T55" fmla="*/ 7 h 8"/>
                <a:gd name="T56" fmla="*/ 3 w 19"/>
                <a:gd name="T57" fmla="*/ 8 h 8"/>
                <a:gd name="T58" fmla="*/ 3 w 19"/>
                <a:gd name="T59" fmla="*/ 8 h 8"/>
                <a:gd name="T60" fmla="*/ 3 w 19"/>
                <a:gd name="T61" fmla="*/ 7 h 8"/>
                <a:gd name="T62" fmla="*/ 3 w 19"/>
                <a:gd name="T63" fmla="*/ 8 h 8"/>
                <a:gd name="T64" fmla="*/ 7 w 19"/>
                <a:gd name="T65" fmla="*/ 7 h 8"/>
                <a:gd name="T66" fmla="*/ 5 w 19"/>
                <a:gd name="T67" fmla="*/ 7 h 8"/>
                <a:gd name="T68" fmla="*/ 16 w 19"/>
                <a:gd name="T69" fmla="*/ 6 h 8"/>
                <a:gd name="T70" fmla="*/ 16 w 19"/>
                <a:gd name="T71" fmla="*/ 5 h 8"/>
                <a:gd name="T72" fmla="*/ 16 w 19"/>
                <a:gd name="T73" fmla="*/ 5 h 8"/>
                <a:gd name="T74" fmla="*/ 18 w 19"/>
                <a:gd name="T75" fmla="*/ 3 h 8"/>
                <a:gd name="T76" fmla="*/ 17 w 19"/>
                <a:gd name="T77" fmla="*/ 3 h 8"/>
                <a:gd name="T78" fmla="*/ 18 w 19"/>
                <a:gd name="T79" fmla="*/ 3 h 8"/>
                <a:gd name="T80" fmla="*/ 17 w 19"/>
                <a:gd name="T81" fmla="*/ 2 h 8"/>
                <a:gd name="T82" fmla="*/ 17 w 19"/>
                <a:gd name="T83" fmla="*/ 2 h 8"/>
                <a:gd name="T84" fmla="*/ 18 w 19"/>
                <a:gd name="T85" fmla="*/ 2 h 8"/>
                <a:gd name="T86" fmla="*/ 17 w 19"/>
                <a:gd name="T87" fmla="*/ 2 h 8"/>
                <a:gd name="T88" fmla="*/ 17 w 19"/>
                <a:gd name="T89" fmla="*/ 2 h 8"/>
                <a:gd name="T90" fmla="*/ 17 w 19"/>
                <a:gd name="T9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8">
                  <a:moveTo>
                    <a:pt x="17" y="2"/>
                  </a:moveTo>
                  <a:cubicBezTo>
                    <a:pt x="16" y="3"/>
                    <a:pt x="15" y="2"/>
                    <a:pt x="14" y="2"/>
                  </a:cubicBezTo>
                  <a:lnTo>
                    <a:pt x="14" y="1"/>
                  </a:lnTo>
                  <a:cubicBezTo>
                    <a:pt x="15" y="1"/>
                    <a:pt x="16" y="1"/>
                    <a:pt x="17" y="1"/>
                  </a:cubicBezTo>
                  <a:lnTo>
                    <a:pt x="17" y="2"/>
                  </a:lnTo>
                  <a:close/>
                  <a:moveTo>
                    <a:pt x="14" y="2"/>
                  </a:moveTo>
                  <a:cubicBezTo>
                    <a:pt x="12" y="2"/>
                    <a:pt x="11" y="2"/>
                    <a:pt x="10" y="2"/>
                  </a:cubicBezTo>
                  <a:lnTo>
                    <a:pt x="9" y="1"/>
                  </a:lnTo>
                  <a:cubicBezTo>
                    <a:pt x="11" y="0"/>
                    <a:pt x="12" y="1"/>
                    <a:pt x="14" y="1"/>
                  </a:cubicBezTo>
                  <a:lnTo>
                    <a:pt x="14" y="2"/>
                  </a:lnTo>
                  <a:close/>
                  <a:moveTo>
                    <a:pt x="9" y="1"/>
                  </a:moveTo>
                  <a:lnTo>
                    <a:pt x="9" y="1"/>
                  </a:lnTo>
                  <a:lnTo>
                    <a:pt x="9" y="2"/>
                  </a:lnTo>
                  <a:lnTo>
                    <a:pt x="9" y="1"/>
                  </a:lnTo>
                  <a:close/>
                  <a:moveTo>
                    <a:pt x="10" y="2"/>
                  </a:moveTo>
                  <a:lnTo>
                    <a:pt x="10" y="2"/>
                  </a:lnTo>
                  <a:lnTo>
                    <a:pt x="9" y="1"/>
                  </a:lnTo>
                  <a:lnTo>
                    <a:pt x="9" y="1"/>
                  </a:lnTo>
                  <a:lnTo>
                    <a:pt x="10" y="2"/>
                  </a:lnTo>
                  <a:close/>
                  <a:moveTo>
                    <a:pt x="9" y="1"/>
                  </a:moveTo>
                  <a:lnTo>
                    <a:pt x="9" y="1"/>
                  </a:lnTo>
                  <a:lnTo>
                    <a:pt x="9" y="2"/>
                  </a:lnTo>
                  <a:lnTo>
                    <a:pt x="9" y="1"/>
                  </a:lnTo>
                  <a:close/>
                  <a:moveTo>
                    <a:pt x="10" y="2"/>
                  </a:moveTo>
                  <a:cubicBezTo>
                    <a:pt x="10" y="2"/>
                    <a:pt x="10" y="3"/>
                    <a:pt x="10" y="3"/>
                  </a:cubicBezTo>
                  <a:lnTo>
                    <a:pt x="8" y="2"/>
                  </a:lnTo>
                  <a:cubicBezTo>
                    <a:pt x="8" y="2"/>
                    <a:pt x="9" y="1"/>
                    <a:pt x="9" y="1"/>
                  </a:cubicBezTo>
                  <a:lnTo>
                    <a:pt x="10" y="2"/>
                  </a:lnTo>
                  <a:close/>
                  <a:moveTo>
                    <a:pt x="10" y="3"/>
                  </a:moveTo>
                  <a:cubicBezTo>
                    <a:pt x="10" y="3"/>
                    <a:pt x="10" y="3"/>
                    <a:pt x="10" y="3"/>
                  </a:cubicBezTo>
                  <a:lnTo>
                    <a:pt x="8" y="3"/>
                  </a:lnTo>
                  <a:lnTo>
                    <a:pt x="8" y="2"/>
                  </a:lnTo>
                  <a:lnTo>
                    <a:pt x="10" y="3"/>
                  </a:lnTo>
                  <a:close/>
                  <a:moveTo>
                    <a:pt x="10" y="3"/>
                  </a:moveTo>
                  <a:lnTo>
                    <a:pt x="10" y="3"/>
                  </a:lnTo>
                  <a:lnTo>
                    <a:pt x="9" y="3"/>
                  </a:lnTo>
                  <a:lnTo>
                    <a:pt x="10" y="3"/>
                  </a:lnTo>
                  <a:close/>
                  <a:moveTo>
                    <a:pt x="10" y="3"/>
                  </a:moveTo>
                  <a:cubicBezTo>
                    <a:pt x="9" y="3"/>
                    <a:pt x="9" y="4"/>
                    <a:pt x="9" y="4"/>
                  </a:cubicBezTo>
                  <a:lnTo>
                    <a:pt x="9" y="2"/>
                  </a:lnTo>
                  <a:cubicBezTo>
                    <a:pt x="10" y="2"/>
                    <a:pt x="8" y="3"/>
                    <a:pt x="8" y="3"/>
                  </a:cubicBezTo>
                  <a:lnTo>
                    <a:pt x="10" y="3"/>
                  </a:lnTo>
                  <a:close/>
                  <a:moveTo>
                    <a:pt x="9" y="2"/>
                  </a:moveTo>
                  <a:lnTo>
                    <a:pt x="9" y="2"/>
                  </a:lnTo>
                  <a:lnTo>
                    <a:pt x="9" y="2"/>
                  </a:lnTo>
                  <a:lnTo>
                    <a:pt x="9" y="3"/>
                  </a:lnTo>
                  <a:lnTo>
                    <a:pt x="9" y="2"/>
                  </a:lnTo>
                  <a:close/>
                  <a:moveTo>
                    <a:pt x="9" y="4"/>
                  </a:moveTo>
                  <a:cubicBezTo>
                    <a:pt x="7" y="3"/>
                    <a:pt x="6" y="4"/>
                    <a:pt x="5" y="4"/>
                  </a:cubicBezTo>
                  <a:lnTo>
                    <a:pt x="4" y="3"/>
                  </a:lnTo>
                  <a:cubicBezTo>
                    <a:pt x="6" y="2"/>
                    <a:pt x="7" y="2"/>
                    <a:pt x="9" y="2"/>
                  </a:cubicBezTo>
                  <a:lnTo>
                    <a:pt x="9" y="4"/>
                  </a:lnTo>
                  <a:close/>
                  <a:moveTo>
                    <a:pt x="5" y="4"/>
                  </a:moveTo>
                  <a:cubicBezTo>
                    <a:pt x="3" y="4"/>
                    <a:pt x="2" y="5"/>
                    <a:pt x="1" y="6"/>
                  </a:cubicBezTo>
                  <a:lnTo>
                    <a:pt x="0" y="5"/>
                  </a:lnTo>
                  <a:cubicBezTo>
                    <a:pt x="1" y="4"/>
                    <a:pt x="3" y="3"/>
                    <a:pt x="4" y="3"/>
                  </a:cubicBezTo>
                  <a:lnTo>
                    <a:pt x="5" y="4"/>
                  </a:lnTo>
                  <a:close/>
                  <a:moveTo>
                    <a:pt x="1" y="6"/>
                  </a:moveTo>
                  <a:lnTo>
                    <a:pt x="0" y="6"/>
                  </a:lnTo>
                  <a:lnTo>
                    <a:pt x="0" y="5"/>
                  </a:lnTo>
                  <a:lnTo>
                    <a:pt x="1" y="6"/>
                  </a:lnTo>
                  <a:close/>
                  <a:moveTo>
                    <a:pt x="1" y="5"/>
                  </a:moveTo>
                  <a:lnTo>
                    <a:pt x="1" y="5"/>
                  </a:lnTo>
                  <a:lnTo>
                    <a:pt x="1" y="6"/>
                  </a:lnTo>
                  <a:lnTo>
                    <a:pt x="1" y="6"/>
                  </a:lnTo>
                  <a:lnTo>
                    <a:pt x="1" y="5"/>
                  </a:lnTo>
                  <a:close/>
                  <a:moveTo>
                    <a:pt x="1" y="5"/>
                  </a:moveTo>
                  <a:lnTo>
                    <a:pt x="1" y="5"/>
                  </a:lnTo>
                  <a:lnTo>
                    <a:pt x="1" y="6"/>
                  </a:lnTo>
                  <a:lnTo>
                    <a:pt x="1" y="5"/>
                  </a:lnTo>
                  <a:close/>
                  <a:moveTo>
                    <a:pt x="1" y="5"/>
                  </a:moveTo>
                  <a:cubicBezTo>
                    <a:pt x="2" y="5"/>
                    <a:pt x="2" y="6"/>
                    <a:pt x="3" y="6"/>
                  </a:cubicBezTo>
                  <a:lnTo>
                    <a:pt x="2" y="7"/>
                  </a:lnTo>
                  <a:cubicBezTo>
                    <a:pt x="1" y="7"/>
                    <a:pt x="1" y="6"/>
                    <a:pt x="1" y="6"/>
                  </a:cubicBezTo>
                  <a:lnTo>
                    <a:pt x="1" y="5"/>
                  </a:lnTo>
                  <a:close/>
                  <a:moveTo>
                    <a:pt x="3" y="6"/>
                  </a:moveTo>
                  <a:cubicBezTo>
                    <a:pt x="3" y="6"/>
                    <a:pt x="3" y="7"/>
                    <a:pt x="3" y="7"/>
                  </a:cubicBezTo>
                  <a:lnTo>
                    <a:pt x="3" y="8"/>
                  </a:lnTo>
                  <a:cubicBezTo>
                    <a:pt x="3" y="8"/>
                    <a:pt x="2" y="7"/>
                    <a:pt x="2" y="7"/>
                  </a:cubicBezTo>
                  <a:lnTo>
                    <a:pt x="3" y="6"/>
                  </a:lnTo>
                  <a:close/>
                  <a:moveTo>
                    <a:pt x="3" y="7"/>
                  </a:moveTo>
                  <a:lnTo>
                    <a:pt x="3" y="7"/>
                  </a:lnTo>
                  <a:lnTo>
                    <a:pt x="3" y="7"/>
                  </a:lnTo>
                  <a:close/>
                  <a:moveTo>
                    <a:pt x="3" y="7"/>
                  </a:moveTo>
                  <a:lnTo>
                    <a:pt x="3" y="7"/>
                  </a:lnTo>
                  <a:lnTo>
                    <a:pt x="3" y="8"/>
                  </a:lnTo>
                  <a:lnTo>
                    <a:pt x="3" y="8"/>
                  </a:lnTo>
                  <a:lnTo>
                    <a:pt x="3" y="7"/>
                  </a:lnTo>
                  <a:close/>
                  <a:moveTo>
                    <a:pt x="3" y="8"/>
                  </a:moveTo>
                  <a:lnTo>
                    <a:pt x="3" y="8"/>
                  </a:lnTo>
                  <a:lnTo>
                    <a:pt x="3" y="7"/>
                  </a:lnTo>
                  <a:lnTo>
                    <a:pt x="3" y="8"/>
                  </a:lnTo>
                  <a:close/>
                  <a:moveTo>
                    <a:pt x="3" y="7"/>
                  </a:moveTo>
                  <a:cubicBezTo>
                    <a:pt x="4" y="7"/>
                    <a:pt x="5" y="7"/>
                    <a:pt x="5" y="7"/>
                  </a:cubicBezTo>
                  <a:lnTo>
                    <a:pt x="5" y="8"/>
                  </a:lnTo>
                  <a:cubicBezTo>
                    <a:pt x="4" y="8"/>
                    <a:pt x="4" y="8"/>
                    <a:pt x="3" y="8"/>
                  </a:cubicBezTo>
                  <a:lnTo>
                    <a:pt x="3" y="7"/>
                  </a:lnTo>
                  <a:close/>
                  <a:moveTo>
                    <a:pt x="5" y="7"/>
                  </a:moveTo>
                  <a:cubicBezTo>
                    <a:pt x="6" y="7"/>
                    <a:pt x="6" y="7"/>
                    <a:pt x="7" y="7"/>
                  </a:cubicBezTo>
                  <a:lnTo>
                    <a:pt x="7" y="8"/>
                  </a:lnTo>
                  <a:cubicBezTo>
                    <a:pt x="6" y="8"/>
                    <a:pt x="6" y="8"/>
                    <a:pt x="5" y="8"/>
                  </a:cubicBezTo>
                  <a:lnTo>
                    <a:pt x="5" y="7"/>
                  </a:lnTo>
                  <a:close/>
                  <a:moveTo>
                    <a:pt x="7" y="7"/>
                  </a:moveTo>
                  <a:cubicBezTo>
                    <a:pt x="10" y="7"/>
                    <a:pt x="13" y="6"/>
                    <a:pt x="16" y="5"/>
                  </a:cubicBezTo>
                  <a:lnTo>
                    <a:pt x="16" y="6"/>
                  </a:lnTo>
                  <a:cubicBezTo>
                    <a:pt x="13" y="8"/>
                    <a:pt x="10" y="8"/>
                    <a:pt x="7" y="8"/>
                  </a:cubicBezTo>
                  <a:lnTo>
                    <a:pt x="7" y="7"/>
                  </a:lnTo>
                  <a:close/>
                  <a:moveTo>
                    <a:pt x="16" y="5"/>
                  </a:moveTo>
                  <a:lnTo>
                    <a:pt x="16" y="5"/>
                  </a:lnTo>
                  <a:lnTo>
                    <a:pt x="16" y="6"/>
                  </a:lnTo>
                  <a:lnTo>
                    <a:pt x="16" y="5"/>
                  </a:lnTo>
                  <a:close/>
                  <a:moveTo>
                    <a:pt x="16" y="5"/>
                  </a:moveTo>
                  <a:cubicBezTo>
                    <a:pt x="17" y="5"/>
                    <a:pt x="17" y="4"/>
                    <a:pt x="17" y="3"/>
                  </a:cubicBezTo>
                  <a:lnTo>
                    <a:pt x="18" y="3"/>
                  </a:lnTo>
                  <a:cubicBezTo>
                    <a:pt x="18" y="4"/>
                    <a:pt x="18" y="6"/>
                    <a:pt x="16" y="6"/>
                  </a:cubicBezTo>
                  <a:lnTo>
                    <a:pt x="16" y="5"/>
                  </a:lnTo>
                  <a:close/>
                  <a:moveTo>
                    <a:pt x="17" y="3"/>
                  </a:moveTo>
                  <a:cubicBezTo>
                    <a:pt x="17" y="3"/>
                    <a:pt x="17" y="3"/>
                    <a:pt x="17" y="2"/>
                  </a:cubicBezTo>
                  <a:lnTo>
                    <a:pt x="18" y="2"/>
                  </a:lnTo>
                  <a:cubicBezTo>
                    <a:pt x="19" y="3"/>
                    <a:pt x="19" y="3"/>
                    <a:pt x="18" y="3"/>
                  </a:cubicBezTo>
                  <a:lnTo>
                    <a:pt x="17" y="3"/>
                  </a:lnTo>
                  <a:close/>
                  <a:moveTo>
                    <a:pt x="17" y="2"/>
                  </a:moveTo>
                  <a:cubicBezTo>
                    <a:pt x="17" y="2"/>
                    <a:pt x="17" y="2"/>
                    <a:pt x="17" y="2"/>
                  </a:cubicBezTo>
                  <a:lnTo>
                    <a:pt x="18" y="1"/>
                  </a:lnTo>
                  <a:cubicBezTo>
                    <a:pt x="18" y="2"/>
                    <a:pt x="18" y="2"/>
                    <a:pt x="18" y="2"/>
                  </a:cubicBezTo>
                  <a:lnTo>
                    <a:pt x="17" y="2"/>
                  </a:lnTo>
                  <a:close/>
                  <a:moveTo>
                    <a:pt x="18" y="1"/>
                  </a:moveTo>
                  <a:lnTo>
                    <a:pt x="18" y="1"/>
                  </a:lnTo>
                  <a:lnTo>
                    <a:pt x="18" y="2"/>
                  </a:lnTo>
                  <a:lnTo>
                    <a:pt x="18" y="1"/>
                  </a:lnTo>
                  <a:close/>
                  <a:moveTo>
                    <a:pt x="17" y="2"/>
                  </a:moveTo>
                  <a:cubicBezTo>
                    <a:pt x="17" y="2"/>
                    <a:pt x="17" y="2"/>
                    <a:pt x="17" y="2"/>
                  </a:cubicBezTo>
                  <a:lnTo>
                    <a:pt x="17" y="1"/>
                  </a:lnTo>
                  <a:cubicBezTo>
                    <a:pt x="17" y="1"/>
                    <a:pt x="18" y="1"/>
                    <a:pt x="18" y="1"/>
                  </a:cubicBezTo>
                  <a:lnTo>
                    <a:pt x="17" y="2"/>
                  </a:lnTo>
                  <a:close/>
                  <a:moveTo>
                    <a:pt x="17" y="2"/>
                  </a:moveTo>
                  <a:lnTo>
                    <a:pt x="17" y="2"/>
                  </a:lnTo>
                  <a:lnTo>
                    <a:pt x="17" y="2"/>
                  </a:lnTo>
                  <a:lnTo>
                    <a:pt x="17"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3" name="Freeform 145">
              <a:extLst>
                <a:ext uri="{FF2B5EF4-FFF2-40B4-BE49-F238E27FC236}">
                  <a16:creationId xmlns:a16="http://schemas.microsoft.com/office/drawing/2014/main" id="{3C3786E2-9626-357F-C226-C988841D28AA}"/>
                </a:ext>
              </a:extLst>
            </p:cNvPr>
            <p:cNvSpPr>
              <a:spLocks/>
            </p:cNvSpPr>
            <p:nvPr/>
          </p:nvSpPr>
          <p:spPr bwMode="auto">
            <a:xfrm>
              <a:off x="3608" y="1470"/>
              <a:ext cx="95" cy="72"/>
            </a:xfrm>
            <a:custGeom>
              <a:avLst/>
              <a:gdLst>
                <a:gd name="T0" fmla="*/ 17 w 17"/>
                <a:gd name="T1" fmla="*/ 0 h 13"/>
                <a:gd name="T2" fmla="*/ 0 w 17"/>
                <a:gd name="T3" fmla="*/ 9 h 13"/>
                <a:gd name="T4" fmla="*/ 9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cubicBezTo>
                    <a:pt x="11" y="3"/>
                    <a:pt x="0" y="2"/>
                    <a:pt x="0" y="9"/>
                  </a:cubicBezTo>
                  <a:cubicBezTo>
                    <a:pt x="0" y="13"/>
                    <a:pt x="5" y="12"/>
                    <a:pt x="9" y="11"/>
                  </a:cubicBezTo>
                  <a:cubicBezTo>
                    <a:pt x="13" y="9"/>
                    <a:pt x="17" y="5"/>
                    <a:pt x="17"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4" name="Freeform 146">
              <a:extLst>
                <a:ext uri="{FF2B5EF4-FFF2-40B4-BE49-F238E27FC236}">
                  <a16:creationId xmlns:a16="http://schemas.microsoft.com/office/drawing/2014/main" id="{E80D3A5C-D14D-335D-CEA0-6399436BBE8C}"/>
                </a:ext>
              </a:extLst>
            </p:cNvPr>
            <p:cNvSpPr>
              <a:spLocks noEditPoints="1"/>
            </p:cNvSpPr>
            <p:nvPr/>
          </p:nvSpPr>
          <p:spPr bwMode="auto">
            <a:xfrm>
              <a:off x="3602" y="1464"/>
              <a:ext cx="106" cy="73"/>
            </a:xfrm>
            <a:custGeom>
              <a:avLst/>
              <a:gdLst>
                <a:gd name="T0" fmla="*/ 18 w 19"/>
                <a:gd name="T1" fmla="*/ 2 h 13"/>
                <a:gd name="T2" fmla="*/ 18 w 19"/>
                <a:gd name="T3" fmla="*/ 0 h 13"/>
                <a:gd name="T4" fmla="*/ 18 w 19"/>
                <a:gd name="T5" fmla="*/ 2 h 13"/>
                <a:gd name="T6" fmla="*/ 18 w 19"/>
                <a:gd name="T7" fmla="*/ 1 h 13"/>
                <a:gd name="T8" fmla="*/ 18 w 19"/>
                <a:gd name="T9" fmla="*/ 2 h 13"/>
                <a:gd name="T10" fmla="*/ 11 w 19"/>
                <a:gd name="T11" fmla="*/ 3 h 13"/>
                <a:gd name="T12" fmla="*/ 18 w 19"/>
                <a:gd name="T13" fmla="*/ 2 h 13"/>
                <a:gd name="T14" fmla="*/ 1 w 19"/>
                <a:gd name="T15" fmla="*/ 10 h 13"/>
                <a:gd name="T16" fmla="*/ 11 w 19"/>
                <a:gd name="T17" fmla="*/ 3 h 13"/>
                <a:gd name="T18" fmla="*/ 0 w 19"/>
                <a:gd name="T19" fmla="*/ 10 h 13"/>
                <a:gd name="T20" fmla="*/ 1 w 19"/>
                <a:gd name="T21" fmla="*/ 10 h 13"/>
                <a:gd name="T22" fmla="*/ 1 w 19"/>
                <a:gd name="T23" fmla="*/ 10 h 13"/>
                <a:gd name="T24" fmla="*/ 0 w 19"/>
                <a:gd name="T25" fmla="*/ 11 h 13"/>
                <a:gd name="T26" fmla="*/ 1 w 19"/>
                <a:gd name="T27" fmla="*/ 10 h 13"/>
                <a:gd name="T28" fmla="*/ 3 w 19"/>
                <a:gd name="T29" fmla="*/ 12 h 13"/>
                <a:gd name="T30" fmla="*/ 0 w 19"/>
                <a:gd name="T31" fmla="*/ 11 h 13"/>
                <a:gd name="T32" fmla="*/ 3 w 19"/>
                <a:gd name="T33" fmla="*/ 12 h 13"/>
                <a:gd name="T34" fmla="*/ 5 w 19"/>
                <a:gd name="T35" fmla="*/ 13 h 13"/>
                <a:gd name="T36" fmla="*/ 3 w 19"/>
                <a:gd name="T37" fmla="*/ 12 h 13"/>
                <a:gd name="T38" fmla="*/ 10 w 19"/>
                <a:gd name="T39" fmla="*/ 11 h 13"/>
                <a:gd name="T40" fmla="*/ 5 w 19"/>
                <a:gd name="T41" fmla="*/ 13 h 13"/>
                <a:gd name="T42" fmla="*/ 10 w 19"/>
                <a:gd name="T43" fmla="*/ 12 h 13"/>
                <a:gd name="T44" fmla="*/ 10 w 19"/>
                <a:gd name="T45" fmla="*/ 12 h 13"/>
                <a:gd name="T46" fmla="*/ 10 w 19"/>
                <a:gd name="T47" fmla="*/ 11 h 13"/>
                <a:gd name="T48" fmla="*/ 10 w 19"/>
                <a:gd name="T49" fmla="*/ 12 h 13"/>
                <a:gd name="T50" fmla="*/ 10 w 19"/>
                <a:gd name="T51" fmla="*/ 11 h 13"/>
                <a:gd name="T52" fmla="*/ 12 w 19"/>
                <a:gd name="T53" fmla="*/ 11 h 13"/>
                <a:gd name="T54" fmla="*/ 10 w 19"/>
                <a:gd name="T55" fmla="*/ 11 h 13"/>
                <a:gd name="T56" fmla="*/ 13 w 19"/>
                <a:gd name="T57" fmla="*/ 9 h 13"/>
                <a:gd name="T58" fmla="*/ 12 w 19"/>
                <a:gd name="T59" fmla="*/ 11 h 13"/>
                <a:gd name="T60" fmla="*/ 13 w 19"/>
                <a:gd name="T61" fmla="*/ 9 h 13"/>
                <a:gd name="T62" fmla="*/ 19 w 19"/>
                <a:gd name="T63" fmla="*/ 1 h 13"/>
                <a:gd name="T64" fmla="*/ 13 w 19"/>
                <a:gd name="T65" fmla="*/ 9 h 13"/>
                <a:gd name="T66" fmla="*/ 19 w 19"/>
                <a:gd name="T67" fmla="*/ 0 h 13"/>
                <a:gd name="T68" fmla="*/ 18 w 19"/>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3">
                  <a:moveTo>
                    <a:pt x="18" y="2"/>
                  </a:moveTo>
                  <a:lnTo>
                    <a:pt x="18" y="2"/>
                  </a:lnTo>
                  <a:lnTo>
                    <a:pt x="18" y="1"/>
                  </a:lnTo>
                  <a:lnTo>
                    <a:pt x="18" y="0"/>
                  </a:lnTo>
                  <a:lnTo>
                    <a:pt x="18" y="2"/>
                  </a:lnTo>
                  <a:close/>
                  <a:moveTo>
                    <a:pt x="18" y="2"/>
                  </a:moveTo>
                  <a:lnTo>
                    <a:pt x="18" y="2"/>
                  </a:lnTo>
                  <a:lnTo>
                    <a:pt x="18" y="1"/>
                  </a:lnTo>
                  <a:lnTo>
                    <a:pt x="18" y="2"/>
                  </a:lnTo>
                  <a:close/>
                  <a:moveTo>
                    <a:pt x="18" y="2"/>
                  </a:moveTo>
                  <a:cubicBezTo>
                    <a:pt x="16" y="3"/>
                    <a:pt x="13" y="3"/>
                    <a:pt x="11" y="4"/>
                  </a:cubicBezTo>
                  <a:lnTo>
                    <a:pt x="11" y="3"/>
                  </a:lnTo>
                  <a:cubicBezTo>
                    <a:pt x="13" y="2"/>
                    <a:pt x="16" y="2"/>
                    <a:pt x="18" y="1"/>
                  </a:cubicBezTo>
                  <a:lnTo>
                    <a:pt x="18" y="2"/>
                  </a:lnTo>
                  <a:close/>
                  <a:moveTo>
                    <a:pt x="11" y="4"/>
                  </a:moveTo>
                  <a:cubicBezTo>
                    <a:pt x="6" y="5"/>
                    <a:pt x="2" y="6"/>
                    <a:pt x="1" y="10"/>
                  </a:cubicBezTo>
                  <a:lnTo>
                    <a:pt x="0" y="10"/>
                  </a:lnTo>
                  <a:cubicBezTo>
                    <a:pt x="0" y="5"/>
                    <a:pt x="5" y="4"/>
                    <a:pt x="11" y="3"/>
                  </a:cubicBezTo>
                  <a:lnTo>
                    <a:pt x="11" y="4"/>
                  </a:lnTo>
                  <a:close/>
                  <a:moveTo>
                    <a:pt x="0" y="10"/>
                  </a:moveTo>
                  <a:lnTo>
                    <a:pt x="0" y="10"/>
                  </a:lnTo>
                  <a:lnTo>
                    <a:pt x="1" y="10"/>
                  </a:lnTo>
                  <a:lnTo>
                    <a:pt x="0" y="10"/>
                  </a:lnTo>
                  <a:close/>
                  <a:moveTo>
                    <a:pt x="1" y="10"/>
                  </a:moveTo>
                  <a:cubicBezTo>
                    <a:pt x="1" y="10"/>
                    <a:pt x="2" y="11"/>
                    <a:pt x="2" y="11"/>
                  </a:cubicBezTo>
                  <a:lnTo>
                    <a:pt x="0" y="11"/>
                  </a:lnTo>
                  <a:cubicBezTo>
                    <a:pt x="0" y="11"/>
                    <a:pt x="0" y="11"/>
                    <a:pt x="0" y="10"/>
                  </a:cubicBezTo>
                  <a:lnTo>
                    <a:pt x="1" y="10"/>
                  </a:lnTo>
                  <a:close/>
                  <a:moveTo>
                    <a:pt x="2" y="11"/>
                  </a:moveTo>
                  <a:cubicBezTo>
                    <a:pt x="2" y="11"/>
                    <a:pt x="2" y="12"/>
                    <a:pt x="3" y="12"/>
                  </a:cubicBezTo>
                  <a:lnTo>
                    <a:pt x="2" y="13"/>
                  </a:lnTo>
                  <a:cubicBezTo>
                    <a:pt x="1" y="13"/>
                    <a:pt x="1" y="12"/>
                    <a:pt x="0" y="11"/>
                  </a:cubicBezTo>
                  <a:lnTo>
                    <a:pt x="2" y="11"/>
                  </a:lnTo>
                  <a:close/>
                  <a:moveTo>
                    <a:pt x="3" y="12"/>
                  </a:moveTo>
                  <a:cubicBezTo>
                    <a:pt x="3" y="12"/>
                    <a:pt x="4" y="12"/>
                    <a:pt x="5" y="12"/>
                  </a:cubicBezTo>
                  <a:lnTo>
                    <a:pt x="5" y="13"/>
                  </a:lnTo>
                  <a:cubicBezTo>
                    <a:pt x="4" y="13"/>
                    <a:pt x="3" y="13"/>
                    <a:pt x="2" y="13"/>
                  </a:cubicBezTo>
                  <a:lnTo>
                    <a:pt x="3" y="12"/>
                  </a:lnTo>
                  <a:close/>
                  <a:moveTo>
                    <a:pt x="5" y="12"/>
                  </a:moveTo>
                  <a:cubicBezTo>
                    <a:pt x="6" y="12"/>
                    <a:pt x="8" y="12"/>
                    <a:pt x="10" y="11"/>
                  </a:cubicBezTo>
                  <a:lnTo>
                    <a:pt x="10" y="12"/>
                  </a:lnTo>
                  <a:cubicBezTo>
                    <a:pt x="8" y="13"/>
                    <a:pt x="6" y="13"/>
                    <a:pt x="5" y="13"/>
                  </a:cubicBezTo>
                  <a:lnTo>
                    <a:pt x="5" y="12"/>
                  </a:lnTo>
                  <a:close/>
                  <a:moveTo>
                    <a:pt x="10" y="12"/>
                  </a:moveTo>
                  <a:lnTo>
                    <a:pt x="10" y="12"/>
                  </a:lnTo>
                  <a:lnTo>
                    <a:pt x="10" y="12"/>
                  </a:lnTo>
                  <a:close/>
                  <a:moveTo>
                    <a:pt x="10" y="11"/>
                  </a:moveTo>
                  <a:cubicBezTo>
                    <a:pt x="10" y="11"/>
                    <a:pt x="10" y="11"/>
                    <a:pt x="10" y="11"/>
                  </a:cubicBezTo>
                  <a:lnTo>
                    <a:pt x="11" y="12"/>
                  </a:lnTo>
                  <a:cubicBezTo>
                    <a:pt x="10" y="12"/>
                    <a:pt x="10" y="12"/>
                    <a:pt x="10" y="12"/>
                  </a:cubicBezTo>
                  <a:lnTo>
                    <a:pt x="10" y="11"/>
                  </a:lnTo>
                  <a:close/>
                  <a:moveTo>
                    <a:pt x="10" y="11"/>
                  </a:moveTo>
                  <a:cubicBezTo>
                    <a:pt x="11" y="11"/>
                    <a:pt x="11" y="11"/>
                    <a:pt x="12" y="10"/>
                  </a:cubicBezTo>
                  <a:lnTo>
                    <a:pt x="12" y="11"/>
                  </a:lnTo>
                  <a:cubicBezTo>
                    <a:pt x="12" y="12"/>
                    <a:pt x="11" y="12"/>
                    <a:pt x="11" y="12"/>
                  </a:cubicBezTo>
                  <a:lnTo>
                    <a:pt x="10" y="11"/>
                  </a:lnTo>
                  <a:close/>
                  <a:moveTo>
                    <a:pt x="12" y="10"/>
                  </a:moveTo>
                  <a:cubicBezTo>
                    <a:pt x="12" y="10"/>
                    <a:pt x="13" y="9"/>
                    <a:pt x="13" y="9"/>
                  </a:cubicBezTo>
                  <a:lnTo>
                    <a:pt x="14" y="10"/>
                  </a:lnTo>
                  <a:cubicBezTo>
                    <a:pt x="14" y="11"/>
                    <a:pt x="13" y="11"/>
                    <a:pt x="12" y="11"/>
                  </a:cubicBezTo>
                  <a:lnTo>
                    <a:pt x="12" y="10"/>
                  </a:lnTo>
                  <a:close/>
                  <a:moveTo>
                    <a:pt x="13" y="9"/>
                  </a:moveTo>
                  <a:cubicBezTo>
                    <a:pt x="16" y="7"/>
                    <a:pt x="17" y="4"/>
                    <a:pt x="17" y="1"/>
                  </a:cubicBezTo>
                  <a:lnTo>
                    <a:pt x="19" y="1"/>
                  </a:lnTo>
                  <a:cubicBezTo>
                    <a:pt x="19" y="4"/>
                    <a:pt x="17" y="8"/>
                    <a:pt x="14" y="10"/>
                  </a:cubicBezTo>
                  <a:lnTo>
                    <a:pt x="13" y="9"/>
                  </a:lnTo>
                  <a:close/>
                  <a:moveTo>
                    <a:pt x="18" y="0"/>
                  </a:moveTo>
                  <a:lnTo>
                    <a:pt x="19" y="0"/>
                  </a:lnTo>
                  <a:lnTo>
                    <a:pt x="19" y="1"/>
                  </a:lnTo>
                  <a:lnTo>
                    <a:pt x="18" y="1"/>
                  </a:lnTo>
                  <a:lnTo>
                    <a:pt x="18"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5" name="Freeform 147">
              <a:extLst>
                <a:ext uri="{FF2B5EF4-FFF2-40B4-BE49-F238E27FC236}">
                  <a16:creationId xmlns:a16="http://schemas.microsoft.com/office/drawing/2014/main" id="{49B1F39E-1486-9E4C-3968-4CD61E3B0EAA}"/>
                </a:ext>
              </a:extLst>
            </p:cNvPr>
            <p:cNvSpPr>
              <a:spLocks/>
            </p:cNvSpPr>
            <p:nvPr/>
          </p:nvSpPr>
          <p:spPr bwMode="auto">
            <a:xfrm>
              <a:off x="3429" y="1447"/>
              <a:ext cx="95" cy="84"/>
            </a:xfrm>
            <a:custGeom>
              <a:avLst/>
              <a:gdLst>
                <a:gd name="T0" fmla="*/ 15 w 17"/>
                <a:gd name="T1" fmla="*/ 0 h 15"/>
                <a:gd name="T2" fmla="*/ 10 w 17"/>
                <a:gd name="T3" fmla="*/ 2 h 15"/>
                <a:gd name="T4" fmla="*/ 1 w 17"/>
                <a:gd name="T5" fmla="*/ 4 h 15"/>
                <a:gd name="T6" fmla="*/ 2 w 17"/>
                <a:gd name="T7" fmla="*/ 9 h 15"/>
                <a:gd name="T8" fmla="*/ 0 w 17"/>
                <a:gd name="T9" fmla="*/ 12 h 15"/>
                <a:gd name="T10" fmla="*/ 0 w 17"/>
                <a:gd name="T11" fmla="*/ 13 h 15"/>
                <a:gd name="T12" fmla="*/ 11 w 17"/>
                <a:gd name="T13" fmla="*/ 13 h 15"/>
                <a:gd name="T14" fmla="*/ 17 w 17"/>
                <a:gd name="T15" fmla="*/ 5 h 15"/>
                <a:gd name="T16" fmla="*/ 15 w 1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
                  <a:moveTo>
                    <a:pt x="15" y="0"/>
                  </a:moveTo>
                  <a:cubicBezTo>
                    <a:pt x="13" y="0"/>
                    <a:pt x="12" y="2"/>
                    <a:pt x="10" y="2"/>
                  </a:cubicBezTo>
                  <a:cubicBezTo>
                    <a:pt x="6" y="3"/>
                    <a:pt x="3" y="3"/>
                    <a:pt x="1" y="4"/>
                  </a:cubicBezTo>
                  <a:cubicBezTo>
                    <a:pt x="2" y="6"/>
                    <a:pt x="2" y="7"/>
                    <a:pt x="2" y="9"/>
                  </a:cubicBezTo>
                  <a:cubicBezTo>
                    <a:pt x="2" y="10"/>
                    <a:pt x="1" y="11"/>
                    <a:pt x="0" y="12"/>
                  </a:cubicBezTo>
                  <a:cubicBezTo>
                    <a:pt x="0" y="12"/>
                    <a:pt x="0" y="13"/>
                    <a:pt x="0" y="13"/>
                  </a:cubicBezTo>
                  <a:cubicBezTo>
                    <a:pt x="4" y="15"/>
                    <a:pt x="5" y="14"/>
                    <a:pt x="11" y="13"/>
                  </a:cubicBezTo>
                  <a:cubicBezTo>
                    <a:pt x="15" y="12"/>
                    <a:pt x="17" y="9"/>
                    <a:pt x="17" y="5"/>
                  </a:cubicBezTo>
                  <a:cubicBezTo>
                    <a:pt x="17" y="3"/>
                    <a:pt x="17" y="0"/>
                    <a:pt x="1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6" name="Freeform 148">
              <a:extLst>
                <a:ext uri="{FF2B5EF4-FFF2-40B4-BE49-F238E27FC236}">
                  <a16:creationId xmlns:a16="http://schemas.microsoft.com/office/drawing/2014/main" id="{B8BF7F4F-EDBE-C285-8EB7-39B760D7339D}"/>
                </a:ext>
              </a:extLst>
            </p:cNvPr>
            <p:cNvSpPr>
              <a:spLocks noEditPoints="1"/>
            </p:cNvSpPr>
            <p:nvPr/>
          </p:nvSpPr>
          <p:spPr bwMode="auto">
            <a:xfrm>
              <a:off x="3423" y="1447"/>
              <a:ext cx="106" cy="84"/>
            </a:xfrm>
            <a:custGeom>
              <a:avLst/>
              <a:gdLst>
                <a:gd name="T0" fmla="*/ 15 w 19"/>
                <a:gd name="T1" fmla="*/ 0 h 15"/>
                <a:gd name="T2" fmla="*/ 16 w 19"/>
                <a:gd name="T3" fmla="*/ 1 h 15"/>
                <a:gd name="T4" fmla="*/ 15 w 19"/>
                <a:gd name="T5" fmla="*/ 0 h 15"/>
                <a:gd name="T6" fmla="*/ 11 w 19"/>
                <a:gd name="T7" fmla="*/ 3 h 15"/>
                <a:gd name="T8" fmla="*/ 13 w 19"/>
                <a:gd name="T9" fmla="*/ 2 h 15"/>
                <a:gd name="T10" fmla="*/ 11 w 19"/>
                <a:gd name="T11" fmla="*/ 2 h 15"/>
                <a:gd name="T12" fmla="*/ 9 w 19"/>
                <a:gd name="T13" fmla="*/ 3 h 15"/>
                <a:gd name="T14" fmla="*/ 11 w 19"/>
                <a:gd name="T15" fmla="*/ 3 h 15"/>
                <a:gd name="T16" fmla="*/ 1 w 19"/>
                <a:gd name="T17" fmla="*/ 4 h 15"/>
                <a:gd name="T18" fmla="*/ 1 w 19"/>
                <a:gd name="T19" fmla="*/ 5 h 15"/>
                <a:gd name="T20" fmla="*/ 2 w 19"/>
                <a:gd name="T21" fmla="*/ 4 h 15"/>
                <a:gd name="T22" fmla="*/ 3 w 19"/>
                <a:gd name="T23" fmla="*/ 6 h 15"/>
                <a:gd name="T24" fmla="*/ 2 w 19"/>
                <a:gd name="T25" fmla="*/ 4 h 15"/>
                <a:gd name="T26" fmla="*/ 2 w 19"/>
                <a:gd name="T27" fmla="*/ 9 h 15"/>
                <a:gd name="T28" fmla="*/ 2 w 19"/>
                <a:gd name="T29" fmla="*/ 9 h 15"/>
                <a:gd name="T30" fmla="*/ 2 w 19"/>
                <a:gd name="T31" fmla="*/ 9 h 15"/>
                <a:gd name="T32" fmla="*/ 2 w 19"/>
                <a:gd name="T33" fmla="*/ 10 h 15"/>
                <a:gd name="T34" fmla="*/ 3 w 19"/>
                <a:gd name="T35" fmla="*/ 11 h 15"/>
                <a:gd name="T36" fmla="*/ 2 w 19"/>
                <a:gd name="T37" fmla="*/ 10 h 15"/>
                <a:gd name="T38" fmla="*/ 1 w 19"/>
                <a:gd name="T39" fmla="*/ 12 h 15"/>
                <a:gd name="T40" fmla="*/ 2 w 19"/>
                <a:gd name="T41" fmla="*/ 12 h 15"/>
                <a:gd name="T42" fmla="*/ 1 w 19"/>
                <a:gd name="T43" fmla="*/ 12 h 15"/>
                <a:gd name="T44" fmla="*/ 0 w 19"/>
                <a:gd name="T45" fmla="*/ 12 h 15"/>
                <a:gd name="T46" fmla="*/ 2 w 19"/>
                <a:gd name="T47" fmla="*/ 12 h 15"/>
                <a:gd name="T48" fmla="*/ 0 w 19"/>
                <a:gd name="T49" fmla="*/ 12 h 15"/>
                <a:gd name="T50" fmla="*/ 2 w 19"/>
                <a:gd name="T51" fmla="*/ 12 h 15"/>
                <a:gd name="T52" fmla="*/ 2 w 19"/>
                <a:gd name="T53" fmla="*/ 12 h 15"/>
                <a:gd name="T54" fmla="*/ 0 w 19"/>
                <a:gd name="T55" fmla="*/ 13 h 15"/>
                <a:gd name="T56" fmla="*/ 1 w 19"/>
                <a:gd name="T57" fmla="*/ 12 h 15"/>
                <a:gd name="T58" fmla="*/ 1 w 19"/>
                <a:gd name="T59" fmla="*/ 12 h 15"/>
                <a:gd name="T60" fmla="*/ 10 w 19"/>
                <a:gd name="T61" fmla="*/ 14 h 15"/>
                <a:gd name="T62" fmla="*/ 9 w 19"/>
                <a:gd name="T63" fmla="*/ 13 h 15"/>
                <a:gd name="T64" fmla="*/ 10 w 19"/>
                <a:gd name="T65" fmla="*/ 14 h 15"/>
                <a:gd name="T66" fmla="*/ 12 w 19"/>
                <a:gd name="T67" fmla="*/ 14 h 15"/>
                <a:gd name="T68" fmla="*/ 11 w 19"/>
                <a:gd name="T69" fmla="*/ 12 h 15"/>
                <a:gd name="T70" fmla="*/ 12 w 19"/>
                <a:gd name="T71" fmla="*/ 14 h 15"/>
                <a:gd name="T72" fmla="*/ 13 w 19"/>
                <a:gd name="T73" fmla="*/ 12 h 15"/>
                <a:gd name="T74" fmla="*/ 11 w 19"/>
                <a:gd name="T75" fmla="*/ 12 h 15"/>
                <a:gd name="T76" fmla="*/ 15 w 19"/>
                <a:gd name="T77" fmla="*/ 12 h 15"/>
                <a:gd name="T78" fmla="*/ 14 w 19"/>
                <a:gd name="T79" fmla="*/ 11 h 15"/>
                <a:gd name="T80" fmla="*/ 15 w 19"/>
                <a:gd name="T81" fmla="*/ 12 h 15"/>
                <a:gd name="T82" fmla="*/ 17 w 19"/>
                <a:gd name="T83" fmla="*/ 5 h 15"/>
                <a:gd name="T84" fmla="*/ 17 w 19"/>
                <a:gd name="T85" fmla="*/ 5 h 15"/>
                <a:gd name="T86" fmla="*/ 19 w 19"/>
                <a:gd name="T87" fmla="*/ 5 h 15"/>
                <a:gd name="T88" fmla="*/ 16 w 19"/>
                <a:gd name="T89" fmla="*/ 1 h 15"/>
                <a:gd name="T90" fmla="*/ 17 w 19"/>
                <a:gd name="T91" fmla="*/ 2 h 15"/>
                <a:gd name="T92" fmla="*/ 16 w 19"/>
                <a:gd name="T9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5">
                  <a:moveTo>
                    <a:pt x="16" y="1"/>
                  </a:moveTo>
                  <a:cubicBezTo>
                    <a:pt x="16" y="1"/>
                    <a:pt x="16" y="1"/>
                    <a:pt x="16" y="1"/>
                  </a:cubicBezTo>
                  <a:lnTo>
                    <a:pt x="15" y="0"/>
                  </a:lnTo>
                  <a:cubicBezTo>
                    <a:pt x="16" y="0"/>
                    <a:pt x="16" y="0"/>
                    <a:pt x="16" y="0"/>
                  </a:cubicBezTo>
                  <a:lnTo>
                    <a:pt x="16" y="1"/>
                  </a:lnTo>
                  <a:close/>
                  <a:moveTo>
                    <a:pt x="16" y="1"/>
                  </a:moveTo>
                  <a:cubicBezTo>
                    <a:pt x="15" y="1"/>
                    <a:pt x="14" y="2"/>
                    <a:pt x="13" y="2"/>
                  </a:cubicBezTo>
                  <a:lnTo>
                    <a:pt x="13" y="1"/>
                  </a:lnTo>
                  <a:cubicBezTo>
                    <a:pt x="14" y="0"/>
                    <a:pt x="15" y="0"/>
                    <a:pt x="15" y="0"/>
                  </a:cubicBezTo>
                  <a:lnTo>
                    <a:pt x="16" y="1"/>
                  </a:lnTo>
                  <a:close/>
                  <a:moveTo>
                    <a:pt x="13" y="2"/>
                  </a:moveTo>
                  <a:cubicBezTo>
                    <a:pt x="13" y="2"/>
                    <a:pt x="12" y="3"/>
                    <a:pt x="11" y="3"/>
                  </a:cubicBezTo>
                  <a:lnTo>
                    <a:pt x="11" y="1"/>
                  </a:lnTo>
                  <a:cubicBezTo>
                    <a:pt x="11" y="1"/>
                    <a:pt x="12" y="1"/>
                    <a:pt x="13" y="1"/>
                  </a:cubicBezTo>
                  <a:lnTo>
                    <a:pt x="13" y="2"/>
                  </a:lnTo>
                  <a:close/>
                  <a:moveTo>
                    <a:pt x="10" y="1"/>
                  </a:moveTo>
                  <a:lnTo>
                    <a:pt x="11" y="1"/>
                  </a:lnTo>
                  <a:lnTo>
                    <a:pt x="11" y="2"/>
                  </a:lnTo>
                  <a:lnTo>
                    <a:pt x="10" y="1"/>
                  </a:lnTo>
                  <a:close/>
                  <a:moveTo>
                    <a:pt x="11" y="3"/>
                  </a:moveTo>
                  <a:cubicBezTo>
                    <a:pt x="10" y="3"/>
                    <a:pt x="10" y="3"/>
                    <a:pt x="9" y="3"/>
                  </a:cubicBezTo>
                  <a:lnTo>
                    <a:pt x="9" y="2"/>
                  </a:lnTo>
                  <a:cubicBezTo>
                    <a:pt x="10" y="2"/>
                    <a:pt x="10" y="1"/>
                    <a:pt x="10" y="1"/>
                  </a:cubicBezTo>
                  <a:lnTo>
                    <a:pt x="11" y="3"/>
                  </a:lnTo>
                  <a:close/>
                  <a:moveTo>
                    <a:pt x="9" y="3"/>
                  </a:moveTo>
                  <a:cubicBezTo>
                    <a:pt x="7" y="3"/>
                    <a:pt x="4" y="4"/>
                    <a:pt x="2" y="5"/>
                  </a:cubicBezTo>
                  <a:lnTo>
                    <a:pt x="1" y="4"/>
                  </a:lnTo>
                  <a:cubicBezTo>
                    <a:pt x="4" y="3"/>
                    <a:pt x="6" y="2"/>
                    <a:pt x="9" y="2"/>
                  </a:cubicBezTo>
                  <a:lnTo>
                    <a:pt x="9" y="3"/>
                  </a:lnTo>
                  <a:close/>
                  <a:moveTo>
                    <a:pt x="1" y="5"/>
                  </a:moveTo>
                  <a:lnTo>
                    <a:pt x="1" y="4"/>
                  </a:lnTo>
                  <a:lnTo>
                    <a:pt x="1" y="4"/>
                  </a:lnTo>
                  <a:lnTo>
                    <a:pt x="2" y="4"/>
                  </a:lnTo>
                  <a:lnTo>
                    <a:pt x="1" y="5"/>
                  </a:lnTo>
                  <a:close/>
                  <a:moveTo>
                    <a:pt x="2" y="4"/>
                  </a:moveTo>
                  <a:cubicBezTo>
                    <a:pt x="3" y="5"/>
                    <a:pt x="3" y="6"/>
                    <a:pt x="3" y="6"/>
                  </a:cubicBezTo>
                  <a:lnTo>
                    <a:pt x="2" y="7"/>
                  </a:lnTo>
                  <a:cubicBezTo>
                    <a:pt x="2" y="6"/>
                    <a:pt x="1" y="6"/>
                    <a:pt x="1" y="5"/>
                  </a:cubicBezTo>
                  <a:lnTo>
                    <a:pt x="2" y="4"/>
                  </a:lnTo>
                  <a:close/>
                  <a:moveTo>
                    <a:pt x="3" y="6"/>
                  </a:moveTo>
                  <a:cubicBezTo>
                    <a:pt x="4" y="7"/>
                    <a:pt x="4" y="8"/>
                    <a:pt x="4" y="9"/>
                  </a:cubicBezTo>
                  <a:lnTo>
                    <a:pt x="2" y="9"/>
                  </a:lnTo>
                  <a:cubicBezTo>
                    <a:pt x="2" y="8"/>
                    <a:pt x="2" y="7"/>
                    <a:pt x="2" y="7"/>
                  </a:cubicBezTo>
                  <a:lnTo>
                    <a:pt x="3" y="6"/>
                  </a:lnTo>
                  <a:close/>
                  <a:moveTo>
                    <a:pt x="2" y="9"/>
                  </a:moveTo>
                  <a:lnTo>
                    <a:pt x="2" y="9"/>
                  </a:lnTo>
                  <a:lnTo>
                    <a:pt x="3" y="9"/>
                  </a:lnTo>
                  <a:lnTo>
                    <a:pt x="2" y="9"/>
                  </a:lnTo>
                  <a:close/>
                  <a:moveTo>
                    <a:pt x="4" y="9"/>
                  </a:moveTo>
                  <a:cubicBezTo>
                    <a:pt x="4" y="10"/>
                    <a:pt x="3" y="10"/>
                    <a:pt x="3" y="11"/>
                  </a:cubicBezTo>
                  <a:lnTo>
                    <a:pt x="2" y="10"/>
                  </a:lnTo>
                  <a:cubicBezTo>
                    <a:pt x="2" y="10"/>
                    <a:pt x="2" y="9"/>
                    <a:pt x="2" y="9"/>
                  </a:cubicBezTo>
                  <a:lnTo>
                    <a:pt x="4" y="9"/>
                  </a:lnTo>
                  <a:close/>
                  <a:moveTo>
                    <a:pt x="3" y="11"/>
                  </a:moveTo>
                  <a:cubicBezTo>
                    <a:pt x="3" y="12"/>
                    <a:pt x="2" y="12"/>
                    <a:pt x="1" y="12"/>
                  </a:cubicBezTo>
                  <a:lnTo>
                    <a:pt x="1" y="11"/>
                  </a:lnTo>
                  <a:cubicBezTo>
                    <a:pt x="1" y="11"/>
                    <a:pt x="2" y="11"/>
                    <a:pt x="2" y="10"/>
                  </a:cubicBezTo>
                  <a:lnTo>
                    <a:pt x="3" y="11"/>
                  </a:lnTo>
                  <a:close/>
                  <a:moveTo>
                    <a:pt x="1" y="12"/>
                  </a:moveTo>
                  <a:lnTo>
                    <a:pt x="1" y="12"/>
                  </a:lnTo>
                  <a:lnTo>
                    <a:pt x="1" y="12"/>
                  </a:lnTo>
                  <a:close/>
                  <a:moveTo>
                    <a:pt x="1" y="12"/>
                  </a:moveTo>
                  <a:cubicBezTo>
                    <a:pt x="1" y="12"/>
                    <a:pt x="2" y="12"/>
                    <a:pt x="2" y="12"/>
                  </a:cubicBezTo>
                  <a:lnTo>
                    <a:pt x="0" y="12"/>
                  </a:lnTo>
                  <a:cubicBezTo>
                    <a:pt x="0" y="11"/>
                    <a:pt x="0" y="11"/>
                    <a:pt x="1" y="11"/>
                  </a:cubicBezTo>
                  <a:lnTo>
                    <a:pt x="1" y="12"/>
                  </a:lnTo>
                  <a:close/>
                  <a:moveTo>
                    <a:pt x="2" y="12"/>
                  </a:moveTo>
                  <a:cubicBezTo>
                    <a:pt x="2" y="12"/>
                    <a:pt x="2" y="12"/>
                    <a:pt x="2" y="12"/>
                  </a:cubicBezTo>
                  <a:lnTo>
                    <a:pt x="0" y="12"/>
                  </a:lnTo>
                  <a:cubicBezTo>
                    <a:pt x="0" y="12"/>
                    <a:pt x="0" y="12"/>
                    <a:pt x="0" y="12"/>
                  </a:cubicBezTo>
                  <a:lnTo>
                    <a:pt x="2" y="12"/>
                  </a:lnTo>
                  <a:close/>
                  <a:moveTo>
                    <a:pt x="2" y="12"/>
                  </a:moveTo>
                  <a:cubicBezTo>
                    <a:pt x="2" y="12"/>
                    <a:pt x="2" y="12"/>
                    <a:pt x="2" y="12"/>
                  </a:cubicBezTo>
                  <a:lnTo>
                    <a:pt x="0" y="13"/>
                  </a:lnTo>
                  <a:cubicBezTo>
                    <a:pt x="0" y="13"/>
                    <a:pt x="0" y="12"/>
                    <a:pt x="0" y="12"/>
                  </a:cubicBezTo>
                  <a:lnTo>
                    <a:pt x="2" y="12"/>
                  </a:lnTo>
                  <a:close/>
                  <a:moveTo>
                    <a:pt x="2" y="12"/>
                  </a:moveTo>
                  <a:lnTo>
                    <a:pt x="2" y="12"/>
                  </a:lnTo>
                  <a:lnTo>
                    <a:pt x="1" y="13"/>
                  </a:lnTo>
                  <a:lnTo>
                    <a:pt x="2" y="12"/>
                  </a:lnTo>
                  <a:close/>
                  <a:moveTo>
                    <a:pt x="2" y="12"/>
                  </a:moveTo>
                  <a:cubicBezTo>
                    <a:pt x="2" y="12"/>
                    <a:pt x="1" y="12"/>
                    <a:pt x="1" y="12"/>
                  </a:cubicBezTo>
                  <a:lnTo>
                    <a:pt x="1" y="13"/>
                  </a:lnTo>
                  <a:cubicBezTo>
                    <a:pt x="1" y="13"/>
                    <a:pt x="0" y="13"/>
                    <a:pt x="0" y="13"/>
                  </a:cubicBezTo>
                  <a:lnTo>
                    <a:pt x="2" y="12"/>
                  </a:lnTo>
                  <a:close/>
                  <a:moveTo>
                    <a:pt x="1" y="12"/>
                  </a:moveTo>
                  <a:lnTo>
                    <a:pt x="1" y="12"/>
                  </a:lnTo>
                  <a:lnTo>
                    <a:pt x="1" y="12"/>
                  </a:lnTo>
                  <a:lnTo>
                    <a:pt x="1" y="13"/>
                  </a:lnTo>
                  <a:lnTo>
                    <a:pt x="1" y="12"/>
                  </a:lnTo>
                  <a:close/>
                  <a:moveTo>
                    <a:pt x="1" y="12"/>
                  </a:moveTo>
                  <a:cubicBezTo>
                    <a:pt x="4" y="14"/>
                    <a:pt x="5" y="13"/>
                    <a:pt x="9" y="13"/>
                  </a:cubicBezTo>
                  <a:lnTo>
                    <a:pt x="10" y="14"/>
                  </a:lnTo>
                  <a:cubicBezTo>
                    <a:pt x="5" y="15"/>
                    <a:pt x="4" y="15"/>
                    <a:pt x="1" y="13"/>
                  </a:cubicBezTo>
                  <a:lnTo>
                    <a:pt x="1" y="12"/>
                  </a:lnTo>
                  <a:close/>
                  <a:moveTo>
                    <a:pt x="9" y="13"/>
                  </a:moveTo>
                  <a:cubicBezTo>
                    <a:pt x="10" y="13"/>
                    <a:pt x="11" y="12"/>
                    <a:pt x="11" y="12"/>
                  </a:cubicBezTo>
                  <a:lnTo>
                    <a:pt x="12" y="14"/>
                  </a:lnTo>
                  <a:cubicBezTo>
                    <a:pt x="11" y="14"/>
                    <a:pt x="10" y="14"/>
                    <a:pt x="10" y="14"/>
                  </a:cubicBezTo>
                  <a:lnTo>
                    <a:pt x="9" y="13"/>
                  </a:lnTo>
                  <a:close/>
                  <a:moveTo>
                    <a:pt x="12" y="14"/>
                  </a:moveTo>
                  <a:lnTo>
                    <a:pt x="12" y="14"/>
                  </a:lnTo>
                  <a:lnTo>
                    <a:pt x="12" y="13"/>
                  </a:lnTo>
                  <a:lnTo>
                    <a:pt x="12" y="14"/>
                  </a:lnTo>
                  <a:close/>
                  <a:moveTo>
                    <a:pt x="11" y="12"/>
                  </a:moveTo>
                  <a:lnTo>
                    <a:pt x="11" y="12"/>
                  </a:lnTo>
                  <a:lnTo>
                    <a:pt x="12" y="14"/>
                  </a:lnTo>
                  <a:lnTo>
                    <a:pt x="12" y="14"/>
                  </a:lnTo>
                  <a:lnTo>
                    <a:pt x="11" y="12"/>
                  </a:lnTo>
                  <a:close/>
                  <a:moveTo>
                    <a:pt x="11" y="12"/>
                  </a:moveTo>
                  <a:cubicBezTo>
                    <a:pt x="12" y="12"/>
                    <a:pt x="12" y="12"/>
                    <a:pt x="13" y="12"/>
                  </a:cubicBezTo>
                  <a:lnTo>
                    <a:pt x="13" y="13"/>
                  </a:lnTo>
                  <a:cubicBezTo>
                    <a:pt x="13" y="13"/>
                    <a:pt x="12" y="13"/>
                    <a:pt x="12" y="14"/>
                  </a:cubicBezTo>
                  <a:lnTo>
                    <a:pt x="11" y="12"/>
                  </a:lnTo>
                  <a:close/>
                  <a:moveTo>
                    <a:pt x="13" y="12"/>
                  </a:moveTo>
                  <a:cubicBezTo>
                    <a:pt x="13" y="12"/>
                    <a:pt x="14" y="11"/>
                    <a:pt x="14" y="11"/>
                  </a:cubicBezTo>
                  <a:lnTo>
                    <a:pt x="15" y="12"/>
                  </a:lnTo>
                  <a:cubicBezTo>
                    <a:pt x="14" y="12"/>
                    <a:pt x="14" y="13"/>
                    <a:pt x="13" y="13"/>
                  </a:cubicBezTo>
                  <a:lnTo>
                    <a:pt x="13" y="12"/>
                  </a:lnTo>
                  <a:close/>
                  <a:moveTo>
                    <a:pt x="14" y="11"/>
                  </a:moveTo>
                  <a:cubicBezTo>
                    <a:pt x="16" y="10"/>
                    <a:pt x="17" y="7"/>
                    <a:pt x="17" y="5"/>
                  </a:cubicBezTo>
                  <a:lnTo>
                    <a:pt x="19" y="5"/>
                  </a:lnTo>
                  <a:cubicBezTo>
                    <a:pt x="18" y="8"/>
                    <a:pt x="17" y="10"/>
                    <a:pt x="15" y="12"/>
                  </a:cubicBezTo>
                  <a:lnTo>
                    <a:pt x="14" y="11"/>
                  </a:lnTo>
                  <a:close/>
                  <a:moveTo>
                    <a:pt x="17" y="5"/>
                  </a:moveTo>
                  <a:lnTo>
                    <a:pt x="17" y="5"/>
                  </a:lnTo>
                  <a:lnTo>
                    <a:pt x="18" y="5"/>
                  </a:lnTo>
                  <a:lnTo>
                    <a:pt x="17" y="5"/>
                  </a:lnTo>
                  <a:close/>
                  <a:moveTo>
                    <a:pt x="17" y="5"/>
                  </a:moveTo>
                  <a:cubicBezTo>
                    <a:pt x="17" y="4"/>
                    <a:pt x="18" y="3"/>
                    <a:pt x="17" y="2"/>
                  </a:cubicBezTo>
                  <a:lnTo>
                    <a:pt x="19" y="2"/>
                  </a:lnTo>
                  <a:cubicBezTo>
                    <a:pt x="19" y="3"/>
                    <a:pt x="19" y="4"/>
                    <a:pt x="19" y="5"/>
                  </a:cubicBezTo>
                  <a:lnTo>
                    <a:pt x="17" y="5"/>
                  </a:lnTo>
                  <a:close/>
                  <a:moveTo>
                    <a:pt x="17" y="2"/>
                  </a:moveTo>
                  <a:cubicBezTo>
                    <a:pt x="17" y="1"/>
                    <a:pt x="17" y="1"/>
                    <a:pt x="16" y="1"/>
                  </a:cubicBezTo>
                  <a:lnTo>
                    <a:pt x="16" y="0"/>
                  </a:lnTo>
                  <a:cubicBezTo>
                    <a:pt x="18" y="0"/>
                    <a:pt x="18" y="1"/>
                    <a:pt x="19" y="2"/>
                  </a:cubicBezTo>
                  <a:lnTo>
                    <a:pt x="17" y="2"/>
                  </a:lnTo>
                  <a:close/>
                  <a:moveTo>
                    <a:pt x="16" y="1"/>
                  </a:moveTo>
                  <a:lnTo>
                    <a:pt x="16" y="1"/>
                  </a:lnTo>
                  <a:lnTo>
                    <a:pt x="16" y="0"/>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7" name="Freeform 149">
              <a:extLst>
                <a:ext uri="{FF2B5EF4-FFF2-40B4-BE49-F238E27FC236}">
                  <a16:creationId xmlns:a16="http://schemas.microsoft.com/office/drawing/2014/main" id="{3E259DB5-338E-9185-F3CE-CE67AE2C6262}"/>
                </a:ext>
              </a:extLst>
            </p:cNvPr>
            <p:cNvSpPr>
              <a:spLocks/>
            </p:cNvSpPr>
            <p:nvPr/>
          </p:nvSpPr>
          <p:spPr bwMode="auto">
            <a:xfrm>
              <a:off x="3529" y="1430"/>
              <a:ext cx="101" cy="90"/>
            </a:xfrm>
            <a:custGeom>
              <a:avLst/>
              <a:gdLst>
                <a:gd name="T0" fmla="*/ 13 w 18"/>
                <a:gd name="T1" fmla="*/ 0 h 16"/>
                <a:gd name="T2" fmla="*/ 4 w 18"/>
                <a:gd name="T3" fmla="*/ 5 h 16"/>
                <a:gd name="T4" fmla="*/ 3 w 18"/>
                <a:gd name="T5" fmla="*/ 12 h 16"/>
                <a:gd name="T6" fmla="*/ 17 w 18"/>
                <a:gd name="T7" fmla="*/ 8 h 16"/>
                <a:gd name="T8" fmla="*/ 13 w 18"/>
                <a:gd name="T9" fmla="*/ 0 h 16"/>
              </a:gdLst>
              <a:ahLst/>
              <a:cxnLst>
                <a:cxn ang="0">
                  <a:pos x="T0" y="T1"/>
                </a:cxn>
                <a:cxn ang="0">
                  <a:pos x="T2" y="T3"/>
                </a:cxn>
                <a:cxn ang="0">
                  <a:pos x="T4" y="T5"/>
                </a:cxn>
                <a:cxn ang="0">
                  <a:pos x="T6" y="T7"/>
                </a:cxn>
                <a:cxn ang="0">
                  <a:pos x="T8" y="T9"/>
                </a:cxn>
              </a:cxnLst>
              <a:rect l="0" t="0" r="r" b="b"/>
              <a:pathLst>
                <a:path w="18" h="16">
                  <a:moveTo>
                    <a:pt x="13" y="0"/>
                  </a:moveTo>
                  <a:cubicBezTo>
                    <a:pt x="10" y="1"/>
                    <a:pt x="6" y="3"/>
                    <a:pt x="4" y="5"/>
                  </a:cubicBezTo>
                  <a:cubicBezTo>
                    <a:pt x="2" y="7"/>
                    <a:pt x="0" y="11"/>
                    <a:pt x="3" y="12"/>
                  </a:cubicBezTo>
                  <a:cubicBezTo>
                    <a:pt x="7" y="16"/>
                    <a:pt x="15" y="13"/>
                    <a:pt x="17" y="8"/>
                  </a:cubicBezTo>
                  <a:cubicBezTo>
                    <a:pt x="18" y="5"/>
                    <a:pt x="17" y="0"/>
                    <a:pt x="1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8" name="Freeform 150">
              <a:extLst>
                <a:ext uri="{FF2B5EF4-FFF2-40B4-BE49-F238E27FC236}">
                  <a16:creationId xmlns:a16="http://schemas.microsoft.com/office/drawing/2014/main" id="{929BDB96-224D-CAAB-4732-7D2D635C4A90}"/>
                </a:ext>
              </a:extLst>
            </p:cNvPr>
            <p:cNvSpPr>
              <a:spLocks noEditPoints="1"/>
            </p:cNvSpPr>
            <p:nvPr/>
          </p:nvSpPr>
          <p:spPr bwMode="auto">
            <a:xfrm>
              <a:off x="3535" y="1425"/>
              <a:ext cx="95" cy="89"/>
            </a:xfrm>
            <a:custGeom>
              <a:avLst/>
              <a:gdLst>
                <a:gd name="T0" fmla="*/ 12 w 17"/>
                <a:gd name="T1" fmla="*/ 2 h 16"/>
                <a:gd name="T2" fmla="*/ 12 w 17"/>
                <a:gd name="T3" fmla="*/ 0 h 16"/>
                <a:gd name="T4" fmla="*/ 12 w 17"/>
                <a:gd name="T5" fmla="*/ 2 h 16"/>
                <a:gd name="T6" fmla="*/ 10 w 17"/>
                <a:gd name="T7" fmla="*/ 1 h 16"/>
                <a:gd name="T8" fmla="*/ 12 w 17"/>
                <a:gd name="T9" fmla="*/ 2 h 16"/>
                <a:gd name="T10" fmla="*/ 9 w 17"/>
                <a:gd name="T11" fmla="*/ 3 h 16"/>
                <a:gd name="T12" fmla="*/ 10 w 17"/>
                <a:gd name="T13" fmla="*/ 1 h 16"/>
                <a:gd name="T14" fmla="*/ 9 w 17"/>
                <a:gd name="T15" fmla="*/ 3 h 16"/>
                <a:gd name="T16" fmla="*/ 2 w 17"/>
                <a:gd name="T17" fmla="*/ 6 h 16"/>
                <a:gd name="T18" fmla="*/ 9 w 17"/>
                <a:gd name="T19" fmla="*/ 3 h 16"/>
                <a:gd name="T20" fmla="*/ 2 w 17"/>
                <a:gd name="T21" fmla="*/ 6 h 16"/>
                <a:gd name="T22" fmla="*/ 2 w 17"/>
                <a:gd name="T23" fmla="*/ 6 h 16"/>
                <a:gd name="T24" fmla="*/ 3 w 17"/>
                <a:gd name="T25" fmla="*/ 7 h 16"/>
                <a:gd name="T26" fmla="*/ 2 w 17"/>
                <a:gd name="T27" fmla="*/ 6 h 16"/>
                <a:gd name="T28" fmla="*/ 3 w 17"/>
                <a:gd name="T29" fmla="*/ 7 h 16"/>
                <a:gd name="T30" fmla="*/ 0 w 17"/>
                <a:gd name="T31" fmla="*/ 10 h 16"/>
                <a:gd name="T32" fmla="*/ 3 w 17"/>
                <a:gd name="T33" fmla="*/ 7 h 16"/>
                <a:gd name="T34" fmla="*/ 2 w 17"/>
                <a:gd name="T35" fmla="*/ 13 h 16"/>
                <a:gd name="T36" fmla="*/ 0 w 17"/>
                <a:gd name="T37" fmla="*/ 10 h 16"/>
                <a:gd name="T38" fmla="*/ 1 w 17"/>
                <a:gd name="T39" fmla="*/ 14 h 16"/>
                <a:gd name="T40" fmla="*/ 1 w 17"/>
                <a:gd name="T41" fmla="*/ 13 h 16"/>
                <a:gd name="T42" fmla="*/ 2 w 17"/>
                <a:gd name="T43" fmla="*/ 13 h 16"/>
                <a:gd name="T44" fmla="*/ 1 w 17"/>
                <a:gd name="T45" fmla="*/ 14 h 16"/>
                <a:gd name="T46" fmla="*/ 2 w 17"/>
                <a:gd name="T47" fmla="*/ 13 h 16"/>
                <a:gd name="T48" fmla="*/ 2 w 17"/>
                <a:gd name="T49" fmla="*/ 13 h 16"/>
                <a:gd name="T50" fmla="*/ 2 w 17"/>
                <a:gd name="T51" fmla="*/ 13 h 16"/>
                <a:gd name="T52" fmla="*/ 3 w 17"/>
                <a:gd name="T53" fmla="*/ 15 h 16"/>
                <a:gd name="T54" fmla="*/ 2 w 17"/>
                <a:gd name="T55" fmla="*/ 13 h 16"/>
                <a:gd name="T56" fmla="*/ 10 w 17"/>
                <a:gd name="T57" fmla="*/ 14 h 16"/>
                <a:gd name="T58" fmla="*/ 3 w 17"/>
                <a:gd name="T59" fmla="*/ 15 h 16"/>
                <a:gd name="T60" fmla="*/ 10 w 17"/>
                <a:gd name="T61" fmla="*/ 14 h 16"/>
                <a:gd name="T62" fmla="*/ 15 w 17"/>
                <a:gd name="T63" fmla="*/ 12 h 16"/>
                <a:gd name="T64" fmla="*/ 10 w 17"/>
                <a:gd name="T65" fmla="*/ 14 h 16"/>
                <a:gd name="T66" fmla="*/ 15 w 17"/>
                <a:gd name="T67" fmla="*/ 9 h 16"/>
                <a:gd name="T68" fmla="*/ 15 w 17"/>
                <a:gd name="T69" fmla="*/ 12 h 16"/>
                <a:gd name="T70" fmla="*/ 17 w 17"/>
                <a:gd name="T71" fmla="*/ 10 h 16"/>
                <a:gd name="T72" fmla="*/ 16 w 17"/>
                <a:gd name="T73" fmla="*/ 9 h 16"/>
                <a:gd name="T74" fmla="*/ 15 w 17"/>
                <a:gd name="T75" fmla="*/ 9 h 16"/>
                <a:gd name="T76" fmla="*/ 17 w 17"/>
                <a:gd name="T77" fmla="*/ 6 h 16"/>
                <a:gd name="T78" fmla="*/ 15 w 17"/>
                <a:gd name="T79" fmla="*/ 9 h 16"/>
                <a:gd name="T80" fmla="*/ 17 w 17"/>
                <a:gd name="T81" fmla="*/ 6 h 16"/>
                <a:gd name="T82" fmla="*/ 17 w 17"/>
                <a:gd name="T83" fmla="*/ 6 h 16"/>
                <a:gd name="T84" fmla="*/ 15 w 17"/>
                <a:gd name="T85" fmla="*/ 3 h 16"/>
                <a:gd name="T86" fmla="*/ 17 w 17"/>
                <a:gd name="T87" fmla="*/ 6 h 16"/>
                <a:gd name="T88" fmla="*/ 15 w 17"/>
                <a:gd name="T89" fmla="*/ 3 h 16"/>
                <a:gd name="T90" fmla="*/ 14 w 17"/>
                <a:gd name="T91" fmla="*/ 1 h 16"/>
                <a:gd name="T92" fmla="*/ 15 w 17"/>
                <a:gd name="T93" fmla="*/ 3 h 16"/>
                <a:gd name="T94" fmla="*/ 12 w 17"/>
                <a:gd name="T95" fmla="*/ 2 h 16"/>
                <a:gd name="T96" fmla="*/ 14 w 17"/>
                <a:gd name="T97" fmla="*/ 1 h 16"/>
                <a:gd name="T98" fmla="*/ 12 w 17"/>
                <a:gd name="T99" fmla="*/ 0 h 16"/>
                <a:gd name="T100" fmla="*/ 12 w 17"/>
                <a:gd name="T10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6">
                  <a:moveTo>
                    <a:pt x="12" y="2"/>
                  </a:moveTo>
                  <a:lnTo>
                    <a:pt x="12" y="2"/>
                  </a:lnTo>
                  <a:lnTo>
                    <a:pt x="12" y="0"/>
                  </a:lnTo>
                  <a:lnTo>
                    <a:pt x="12" y="0"/>
                  </a:lnTo>
                  <a:lnTo>
                    <a:pt x="12" y="2"/>
                  </a:lnTo>
                  <a:close/>
                  <a:moveTo>
                    <a:pt x="12" y="2"/>
                  </a:moveTo>
                  <a:cubicBezTo>
                    <a:pt x="12" y="2"/>
                    <a:pt x="11" y="2"/>
                    <a:pt x="11" y="2"/>
                  </a:cubicBezTo>
                  <a:lnTo>
                    <a:pt x="10" y="1"/>
                  </a:lnTo>
                  <a:cubicBezTo>
                    <a:pt x="11" y="1"/>
                    <a:pt x="11" y="0"/>
                    <a:pt x="12" y="0"/>
                  </a:cubicBezTo>
                  <a:lnTo>
                    <a:pt x="12" y="2"/>
                  </a:lnTo>
                  <a:close/>
                  <a:moveTo>
                    <a:pt x="11" y="2"/>
                  </a:moveTo>
                  <a:cubicBezTo>
                    <a:pt x="10" y="2"/>
                    <a:pt x="10" y="2"/>
                    <a:pt x="9" y="3"/>
                  </a:cubicBezTo>
                  <a:lnTo>
                    <a:pt x="9" y="1"/>
                  </a:lnTo>
                  <a:cubicBezTo>
                    <a:pt x="9" y="1"/>
                    <a:pt x="10" y="1"/>
                    <a:pt x="10" y="1"/>
                  </a:cubicBezTo>
                  <a:lnTo>
                    <a:pt x="11" y="2"/>
                  </a:lnTo>
                  <a:close/>
                  <a:moveTo>
                    <a:pt x="9" y="3"/>
                  </a:moveTo>
                  <a:cubicBezTo>
                    <a:pt x="7" y="4"/>
                    <a:pt x="5" y="5"/>
                    <a:pt x="3" y="7"/>
                  </a:cubicBezTo>
                  <a:lnTo>
                    <a:pt x="2" y="6"/>
                  </a:lnTo>
                  <a:cubicBezTo>
                    <a:pt x="4" y="4"/>
                    <a:pt x="6" y="2"/>
                    <a:pt x="9" y="1"/>
                  </a:cubicBezTo>
                  <a:lnTo>
                    <a:pt x="9" y="3"/>
                  </a:lnTo>
                  <a:close/>
                  <a:moveTo>
                    <a:pt x="2" y="6"/>
                  </a:moveTo>
                  <a:lnTo>
                    <a:pt x="2" y="6"/>
                  </a:lnTo>
                  <a:lnTo>
                    <a:pt x="3" y="6"/>
                  </a:lnTo>
                  <a:lnTo>
                    <a:pt x="2" y="6"/>
                  </a:lnTo>
                  <a:close/>
                  <a:moveTo>
                    <a:pt x="3" y="7"/>
                  </a:moveTo>
                  <a:cubicBezTo>
                    <a:pt x="3" y="7"/>
                    <a:pt x="3" y="7"/>
                    <a:pt x="3" y="7"/>
                  </a:cubicBezTo>
                  <a:lnTo>
                    <a:pt x="2" y="7"/>
                  </a:lnTo>
                  <a:cubicBezTo>
                    <a:pt x="2" y="6"/>
                    <a:pt x="2" y="6"/>
                    <a:pt x="2" y="6"/>
                  </a:cubicBezTo>
                  <a:lnTo>
                    <a:pt x="3" y="7"/>
                  </a:lnTo>
                  <a:close/>
                  <a:moveTo>
                    <a:pt x="3" y="7"/>
                  </a:moveTo>
                  <a:cubicBezTo>
                    <a:pt x="2" y="8"/>
                    <a:pt x="2" y="9"/>
                    <a:pt x="1" y="10"/>
                  </a:cubicBezTo>
                  <a:lnTo>
                    <a:pt x="0" y="10"/>
                  </a:lnTo>
                  <a:cubicBezTo>
                    <a:pt x="0" y="9"/>
                    <a:pt x="1" y="7"/>
                    <a:pt x="2" y="7"/>
                  </a:cubicBezTo>
                  <a:lnTo>
                    <a:pt x="3" y="7"/>
                  </a:lnTo>
                  <a:close/>
                  <a:moveTo>
                    <a:pt x="1" y="10"/>
                  </a:moveTo>
                  <a:cubicBezTo>
                    <a:pt x="1" y="11"/>
                    <a:pt x="1" y="12"/>
                    <a:pt x="2" y="13"/>
                  </a:cubicBezTo>
                  <a:lnTo>
                    <a:pt x="1" y="14"/>
                  </a:lnTo>
                  <a:cubicBezTo>
                    <a:pt x="0" y="13"/>
                    <a:pt x="0" y="11"/>
                    <a:pt x="0" y="10"/>
                  </a:cubicBezTo>
                  <a:lnTo>
                    <a:pt x="1" y="10"/>
                  </a:lnTo>
                  <a:close/>
                  <a:moveTo>
                    <a:pt x="1" y="14"/>
                  </a:moveTo>
                  <a:lnTo>
                    <a:pt x="1" y="14"/>
                  </a:lnTo>
                  <a:lnTo>
                    <a:pt x="1" y="13"/>
                  </a:lnTo>
                  <a:lnTo>
                    <a:pt x="1" y="14"/>
                  </a:lnTo>
                  <a:close/>
                  <a:moveTo>
                    <a:pt x="2" y="13"/>
                  </a:moveTo>
                  <a:cubicBezTo>
                    <a:pt x="2" y="13"/>
                    <a:pt x="2" y="13"/>
                    <a:pt x="2" y="13"/>
                  </a:cubicBezTo>
                  <a:lnTo>
                    <a:pt x="1" y="14"/>
                  </a:lnTo>
                  <a:cubicBezTo>
                    <a:pt x="1" y="14"/>
                    <a:pt x="1" y="14"/>
                    <a:pt x="1" y="14"/>
                  </a:cubicBezTo>
                  <a:lnTo>
                    <a:pt x="2" y="13"/>
                  </a:lnTo>
                  <a:close/>
                  <a:moveTo>
                    <a:pt x="2" y="13"/>
                  </a:moveTo>
                  <a:lnTo>
                    <a:pt x="2" y="13"/>
                  </a:lnTo>
                  <a:lnTo>
                    <a:pt x="2" y="13"/>
                  </a:lnTo>
                  <a:close/>
                  <a:moveTo>
                    <a:pt x="2" y="13"/>
                  </a:moveTo>
                  <a:cubicBezTo>
                    <a:pt x="2" y="13"/>
                    <a:pt x="3" y="14"/>
                    <a:pt x="4" y="14"/>
                  </a:cubicBezTo>
                  <a:lnTo>
                    <a:pt x="3" y="15"/>
                  </a:lnTo>
                  <a:cubicBezTo>
                    <a:pt x="3" y="15"/>
                    <a:pt x="2" y="14"/>
                    <a:pt x="1" y="14"/>
                  </a:cubicBezTo>
                  <a:lnTo>
                    <a:pt x="2" y="13"/>
                  </a:lnTo>
                  <a:close/>
                  <a:moveTo>
                    <a:pt x="4" y="14"/>
                  </a:moveTo>
                  <a:cubicBezTo>
                    <a:pt x="6" y="14"/>
                    <a:pt x="8" y="14"/>
                    <a:pt x="10" y="14"/>
                  </a:cubicBezTo>
                  <a:lnTo>
                    <a:pt x="10" y="15"/>
                  </a:lnTo>
                  <a:cubicBezTo>
                    <a:pt x="8" y="16"/>
                    <a:pt x="5" y="16"/>
                    <a:pt x="3" y="15"/>
                  </a:cubicBezTo>
                  <a:lnTo>
                    <a:pt x="4" y="14"/>
                  </a:lnTo>
                  <a:close/>
                  <a:moveTo>
                    <a:pt x="10" y="14"/>
                  </a:moveTo>
                  <a:cubicBezTo>
                    <a:pt x="12" y="13"/>
                    <a:pt x="13" y="12"/>
                    <a:pt x="14" y="11"/>
                  </a:cubicBezTo>
                  <a:lnTo>
                    <a:pt x="15" y="12"/>
                  </a:lnTo>
                  <a:cubicBezTo>
                    <a:pt x="14" y="13"/>
                    <a:pt x="12" y="15"/>
                    <a:pt x="10" y="15"/>
                  </a:cubicBezTo>
                  <a:lnTo>
                    <a:pt x="10" y="14"/>
                  </a:lnTo>
                  <a:close/>
                  <a:moveTo>
                    <a:pt x="14" y="11"/>
                  </a:moveTo>
                  <a:cubicBezTo>
                    <a:pt x="15" y="10"/>
                    <a:pt x="15" y="10"/>
                    <a:pt x="15" y="9"/>
                  </a:cubicBezTo>
                  <a:lnTo>
                    <a:pt x="17" y="10"/>
                  </a:lnTo>
                  <a:cubicBezTo>
                    <a:pt x="16" y="10"/>
                    <a:pt x="16" y="11"/>
                    <a:pt x="15" y="12"/>
                  </a:cubicBezTo>
                  <a:lnTo>
                    <a:pt x="14" y="11"/>
                  </a:lnTo>
                  <a:close/>
                  <a:moveTo>
                    <a:pt x="17" y="10"/>
                  </a:moveTo>
                  <a:lnTo>
                    <a:pt x="17" y="10"/>
                  </a:lnTo>
                  <a:lnTo>
                    <a:pt x="16" y="9"/>
                  </a:lnTo>
                  <a:lnTo>
                    <a:pt x="17" y="10"/>
                  </a:lnTo>
                  <a:close/>
                  <a:moveTo>
                    <a:pt x="15" y="9"/>
                  </a:moveTo>
                  <a:cubicBezTo>
                    <a:pt x="16" y="8"/>
                    <a:pt x="16" y="7"/>
                    <a:pt x="16" y="6"/>
                  </a:cubicBezTo>
                  <a:lnTo>
                    <a:pt x="17" y="6"/>
                  </a:lnTo>
                  <a:cubicBezTo>
                    <a:pt x="17" y="7"/>
                    <a:pt x="17" y="8"/>
                    <a:pt x="17" y="10"/>
                  </a:cubicBezTo>
                  <a:lnTo>
                    <a:pt x="15" y="9"/>
                  </a:lnTo>
                  <a:close/>
                  <a:moveTo>
                    <a:pt x="17" y="6"/>
                  </a:moveTo>
                  <a:lnTo>
                    <a:pt x="17" y="6"/>
                  </a:lnTo>
                  <a:lnTo>
                    <a:pt x="16" y="6"/>
                  </a:lnTo>
                  <a:lnTo>
                    <a:pt x="17" y="6"/>
                  </a:lnTo>
                  <a:close/>
                  <a:moveTo>
                    <a:pt x="16" y="6"/>
                  </a:moveTo>
                  <a:cubicBezTo>
                    <a:pt x="16" y="5"/>
                    <a:pt x="15" y="4"/>
                    <a:pt x="15" y="3"/>
                  </a:cubicBezTo>
                  <a:lnTo>
                    <a:pt x="16" y="3"/>
                  </a:lnTo>
                  <a:cubicBezTo>
                    <a:pt x="17" y="3"/>
                    <a:pt x="17" y="4"/>
                    <a:pt x="17" y="6"/>
                  </a:cubicBezTo>
                  <a:lnTo>
                    <a:pt x="16" y="6"/>
                  </a:lnTo>
                  <a:close/>
                  <a:moveTo>
                    <a:pt x="15" y="3"/>
                  </a:moveTo>
                  <a:cubicBezTo>
                    <a:pt x="14" y="3"/>
                    <a:pt x="14" y="2"/>
                    <a:pt x="13" y="2"/>
                  </a:cubicBezTo>
                  <a:lnTo>
                    <a:pt x="14" y="1"/>
                  </a:lnTo>
                  <a:cubicBezTo>
                    <a:pt x="15" y="1"/>
                    <a:pt x="15" y="2"/>
                    <a:pt x="16" y="3"/>
                  </a:cubicBezTo>
                  <a:lnTo>
                    <a:pt x="15" y="3"/>
                  </a:lnTo>
                  <a:close/>
                  <a:moveTo>
                    <a:pt x="13" y="2"/>
                  </a:moveTo>
                  <a:cubicBezTo>
                    <a:pt x="13" y="2"/>
                    <a:pt x="12" y="2"/>
                    <a:pt x="12" y="2"/>
                  </a:cubicBezTo>
                  <a:lnTo>
                    <a:pt x="12" y="0"/>
                  </a:lnTo>
                  <a:cubicBezTo>
                    <a:pt x="12" y="0"/>
                    <a:pt x="13" y="0"/>
                    <a:pt x="14" y="1"/>
                  </a:cubicBezTo>
                  <a:lnTo>
                    <a:pt x="13" y="2"/>
                  </a:lnTo>
                  <a:close/>
                  <a:moveTo>
                    <a:pt x="12" y="0"/>
                  </a:moveTo>
                  <a:lnTo>
                    <a:pt x="12" y="0"/>
                  </a:lnTo>
                  <a:lnTo>
                    <a:pt x="12" y="1"/>
                  </a:lnTo>
                  <a:lnTo>
                    <a:pt x="12"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9" name="Freeform 151">
              <a:extLst>
                <a:ext uri="{FF2B5EF4-FFF2-40B4-BE49-F238E27FC236}">
                  <a16:creationId xmlns:a16="http://schemas.microsoft.com/office/drawing/2014/main" id="{40B9BEF9-1E29-B0EF-2BED-7AA0D1173121}"/>
                </a:ext>
              </a:extLst>
            </p:cNvPr>
            <p:cNvSpPr>
              <a:spLocks/>
            </p:cNvSpPr>
            <p:nvPr/>
          </p:nvSpPr>
          <p:spPr bwMode="auto">
            <a:xfrm>
              <a:off x="3636" y="1391"/>
              <a:ext cx="89" cy="84"/>
            </a:xfrm>
            <a:custGeom>
              <a:avLst/>
              <a:gdLst>
                <a:gd name="T0" fmla="*/ 14 w 16"/>
                <a:gd name="T1" fmla="*/ 0 h 15"/>
                <a:gd name="T2" fmla="*/ 0 w 16"/>
                <a:gd name="T3" fmla="*/ 7 h 15"/>
                <a:gd name="T4" fmla="*/ 0 w 16"/>
                <a:gd name="T5" fmla="*/ 14 h 15"/>
                <a:gd name="T6" fmla="*/ 1 w 16"/>
                <a:gd name="T7" fmla="*/ 14 h 15"/>
                <a:gd name="T8" fmla="*/ 10 w 16"/>
                <a:gd name="T9" fmla="*/ 12 h 15"/>
                <a:gd name="T10" fmla="*/ 13 w 16"/>
                <a:gd name="T11" fmla="*/ 4 h 15"/>
                <a:gd name="T12" fmla="*/ 15 w 16"/>
                <a:gd name="T13" fmla="*/ 0 h 15"/>
                <a:gd name="T14" fmla="*/ 14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4" y="0"/>
                  </a:moveTo>
                  <a:cubicBezTo>
                    <a:pt x="10" y="3"/>
                    <a:pt x="2" y="2"/>
                    <a:pt x="0" y="7"/>
                  </a:cubicBezTo>
                  <a:cubicBezTo>
                    <a:pt x="0" y="9"/>
                    <a:pt x="1" y="11"/>
                    <a:pt x="0" y="14"/>
                  </a:cubicBezTo>
                  <a:cubicBezTo>
                    <a:pt x="0" y="14"/>
                    <a:pt x="1" y="15"/>
                    <a:pt x="1" y="14"/>
                  </a:cubicBezTo>
                  <a:cubicBezTo>
                    <a:pt x="4" y="13"/>
                    <a:pt x="9" y="15"/>
                    <a:pt x="10" y="12"/>
                  </a:cubicBezTo>
                  <a:cubicBezTo>
                    <a:pt x="11" y="9"/>
                    <a:pt x="12" y="6"/>
                    <a:pt x="13" y="4"/>
                  </a:cubicBezTo>
                  <a:cubicBezTo>
                    <a:pt x="13" y="2"/>
                    <a:pt x="16" y="2"/>
                    <a:pt x="15" y="0"/>
                  </a:cubicBezTo>
                  <a:cubicBezTo>
                    <a:pt x="15" y="0"/>
                    <a:pt x="15"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0" name="Freeform 152">
              <a:extLst>
                <a:ext uri="{FF2B5EF4-FFF2-40B4-BE49-F238E27FC236}">
                  <a16:creationId xmlns:a16="http://schemas.microsoft.com/office/drawing/2014/main" id="{F3C2FB59-8657-2A09-FDE8-87A5704A296F}"/>
                </a:ext>
              </a:extLst>
            </p:cNvPr>
            <p:cNvSpPr>
              <a:spLocks noEditPoints="1"/>
            </p:cNvSpPr>
            <p:nvPr/>
          </p:nvSpPr>
          <p:spPr bwMode="auto">
            <a:xfrm>
              <a:off x="3630" y="1386"/>
              <a:ext cx="95" cy="89"/>
            </a:xfrm>
            <a:custGeom>
              <a:avLst/>
              <a:gdLst>
                <a:gd name="T0" fmla="*/ 16 w 17"/>
                <a:gd name="T1" fmla="*/ 2 h 16"/>
                <a:gd name="T2" fmla="*/ 15 w 17"/>
                <a:gd name="T3" fmla="*/ 1 h 16"/>
                <a:gd name="T4" fmla="*/ 16 w 17"/>
                <a:gd name="T5" fmla="*/ 2 h 16"/>
                <a:gd name="T6" fmla="*/ 15 w 17"/>
                <a:gd name="T7" fmla="*/ 1 h 16"/>
                <a:gd name="T8" fmla="*/ 16 w 17"/>
                <a:gd name="T9" fmla="*/ 2 h 16"/>
                <a:gd name="T10" fmla="*/ 10 w 17"/>
                <a:gd name="T11" fmla="*/ 2 h 16"/>
                <a:gd name="T12" fmla="*/ 16 w 17"/>
                <a:gd name="T13" fmla="*/ 2 h 16"/>
                <a:gd name="T14" fmla="*/ 2 w 17"/>
                <a:gd name="T15" fmla="*/ 8 h 16"/>
                <a:gd name="T16" fmla="*/ 10 w 17"/>
                <a:gd name="T17" fmla="*/ 2 h 16"/>
                <a:gd name="T18" fmla="*/ 1 w 17"/>
                <a:gd name="T19" fmla="*/ 8 h 16"/>
                <a:gd name="T20" fmla="*/ 1 w 17"/>
                <a:gd name="T21" fmla="*/ 8 h 16"/>
                <a:gd name="T22" fmla="*/ 2 w 17"/>
                <a:gd name="T23" fmla="*/ 10 h 16"/>
                <a:gd name="T24" fmla="*/ 1 w 17"/>
                <a:gd name="T25" fmla="*/ 8 h 16"/>
                <a:gd name="T26" fmla="*/ 2 w 17"/>
                <a:gd name="T27" fmla="*/ 10 h 16"/>
                <a:gd name="T28" fmla="*/ 0 w 17"/>
                <a:gd name="T29" fmla="*/ 14 h 16"/>
                <a:gd name="T30" fmla="*/ 2 w 17"/>
                <a:gd name="T31" fmla="*/ 10 h 16"/>
                <a:gd name="T32" fmla="*/ 0 w 17"/>
                <a:gd name="T33" fmla="*/ 14 h 16"/>
                <a:gd name="T34" fmla="*/ 0 w 17"/>
                <a:gd name="T35" fmla="*/ 14 h 16"/>
                <a:gd name="T36" fmla="*/ 1 w 17"/>
                <a:gd name="T37" fmla="*/ 15 h 16"/>
                <a:gd name="T38" fmla="*/ 0 w 17"/>
                <a:gd name="T39" fmla="*/ 14 h 16"/>
                <a:gd name="T40" fmla="*/ 0 w 17"/>
                <a:gd name="T41" fmla="*/ 15 h 16"/>
                <a:gd name="T42" fmla="*/ 1 w 17"/>
                <a:gd name="T43" fmla="*/ 15 h 16"/>
                <a:gd name="T44" fmla="*/ 1 w 17"/>
                <a:gd name="T45" fmla="*/ 15 h 16"/>
                <a:gd name="T46" fmla="*/ 1 w 17"/>
                <a:gd name="T47" fmla="*/ 16 h 16"/>
                <a:gd name="T48" fmla="*/ 1 w 17"/>
                <a:gd name="T49" fmla="*/ 15 h 16"/>
                <a:gd name="T50" fmla="*/ 2 w 17"/>
                <a:gd name="T51" fmla="*/ 15 h 16"/>
                <a:gd name="T52" fmla="*/ 1 w 17"/>
                <a:gd name="T53" fmla="*/ 16 h 16"/>
                <a:gd name="T54" fmla="*/ 2 w 17"/>
                <a:gd name="T55" fmla="*/ 15 h 16"/>
                <a:gd name="T56" fmla="*/ 2 w 17"/>
                <a:gd name="T57" fmla="*/ 15 h 16"/>
                <a:gd name="T58" fmla="*/ 2 w 17"/>
                <a:gd name="T59" fmla="*/ 15 h 16"/>
                <a:gd name="T60" fmla="*/ 1 w 17"/>
                <a:gd name="T61" fmla="*/ 16 h 16"/>
                <a:gd name="T62" fmla="*/ 2 w 17"/>
                <a:gd name="T63" fmla="*/ 15 h 16"/>
                <a:gd name="T64" fmla="*/ 2 w 17"/>
                <a:gd name="T65" fmla="*/ 15 h 16"/>
                <a:gd name="T66" fmla="*/ 2 w 17"/>
                <a:gd name="T67" fmla="*/ 15 h 16"/>
                <a:gd name="T68" fmla="*/ 2 w 17"/>
                <a:gd name="T69" fmla="*/ 16 h 16"/>
                <a:gd name="T70" fmla="*/ 2 w 17"/>
                <a:gd name="T71" fmla="*/ 15 h 16"/>
                <a:gd name="T72" fmla="*/ 2 w 17"/>
                <a:gd name="T73" fmla="*/ 16 h 16"/>
                <a:gd name="T74" fmla="*/ 2 w 17"/>
                <a:gd name="T75" fmla="*/ 16 h 16"/>
                <a:gd name="T76" fmla="*/ 6 w 17"/>
                <a:gd name="T77" fmla="*/ 14 h 16"/>
                <a:gd name="T78" fmla="*/ 2 w 17"/>
                <a:gd name="T79" fmla="*/ 16 h 16"/>
                <a:gd name="T80" fmla="*/ 6 w 17"/>
                <a:gd name="T81" fmla="*/ 14 h 16"/>
                <a:gd name="T82" fmla="*/ 12 w 17"/>
                <a:gd name="T83" fmla="*/ 13 h 16"/>
                <a:gd name="T84" fmla="*/ 6 w 17"/>
                <a:gd name="T85" fmla="*/ 14 h 16"/>
                <a:gd name="T86" fmla="*/ 12 w 17"/>
                <a:gd name="T87" fmla="*/ 13 h 16"/>
                <a:gd name="T88" fmla="*/ 12 w 17"/>
                <a:gd name="T89" fmla="*/ 13 h 16"/>
                <a:gd name="T90" fmla="*/ 12 w 17"/>
                <a:gd name="T91" fmla="*/ 9 h 16"/>
                <a:gd name="T92" fmla="*/ 12 w 17"/>
                <a:gd name="T93" fmla="*/ 13 h 16"/>
                <a:gd name="T94" fmla="*/ 12 w 17"/>
                <a:gd name="T95" fmla="*/ 9 h 16"/>
                <a:gd name="T96" fmla="*/ 14 w 17"/>
                <a:gd name="T97" fmla="*/ 5 h 16"/>
                <a:gd name="T98" fmla="*/ 12 w 17"/>
                <a:gd name="T99" fmla="*/ 9 h 16"/>
                <a:gd name="T100" fmla="*/ 13 w 17"/>
                <a:gd name="T101" fmla="*/ 4 h 16"/>
                <a:gd name="T102" fmla="*/ 13 w 17"/>
                <a:gd name="T103" fmla="*/ 4 h 16"/>
                <a:gd name="T104" fmla="*/ 15 w 17"/>
                <a:gd name="T105" fmla="*/ 3 h 16"/>
                <a:gd name="T106" fmla="*/ 14 w 17"/>
                <a:gd name="T107" fmla="*/ 5 h 16"/>
                <a:gd name="T108" fmla="*/ 15 w 17"/>
                <a:gd name="T109" fmla="*/ 3 h 16"/>
                <a:gd name="T110" fmla="*/ 15 w 17"/>
                <a:gd name="T111" fmla="*/ 3 h 16"/>
                <a:gd name="T112" fmla="*/ 16 w 17"/>
                <a:gd name="T113" fmla="*/ 1 h 16"/>
                <a:gd name="T114" fmla="*/ 15 w 17"/>
                <a:gd name="T115" fmla="*/ 4 h 16"/>
                <a:gd name="T116" fmla="*/ 16 w 17"/>
                <a:gd name="T117" fmla="*/ 0 h 16"/>
                <a:gd name="T118" fmla="*/ 17 w 17"/>
                <a:gd name="T119" fmla="*/ 1 h 16"/>
                <a:gd name="T120" fmla="*/ 16 w 17"/>
                <a:gd name="T121" fmla="*/ 0 h 16"/>
                <a:gd name="T122" fmla="*/ 16 w 17"/>
                <a:gd name="T123" fmla="*/ 2 h 16"/>
                <a:gd name="T124" fmla="*/ 16 w 17"/>
                <a:gd name="T1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16">
                  <a:moveTo>
                    <a:pt x="16" y="2"/>
                  </a:moveTo>
                  <a:lnTo>
                    <a:pt x="16" y="2"/>
                  </a:lnTo>
                  <a:lnTo>
                    <a:pt x="15" y="1"/>
                  </a:lnTo>
                  <a:lnTo>
                    <a:pt x="15" y="1"/>
                  </a:lnTo>
                  <a:lnTo>
                    <a:pt x="16" y="2"/>
                  </a:lnTo>
                  <a:close/>
                  <a:moveTo>
                    <a:pt x="16" y="2"/>
                  </a:moveTo>
                  <a:lnTo>
                    <a:pt x="16" y="2"/>
                  </a:lnTo>
                  <a:lnTo>
                    <a:pt x="15" y="1"/>
                  </a:lnTo>
                  <a:lnTo>
                    <a:pt x="16" y="2"/>
                  </a:lnTo>
                  <a:close/>
                  <a:moveTo>
                    <a:pt x="16" y="2"/>
                  </a:moveTo>
                  <a:cubicBezTo>
                    <a:pt x="14" y="3"/>
                    <a:pt x="12" y="3"/>
                    <a:pt x="10" y="4"/>
                  </a:cubicBezTo>
                  <a:lnTo>
                    <a:pt x="10" y="2"/>
                  </a:lnTo>
                  <a:cubicBezTo>
                    <a:pt x="12" y="2"/>
                    <a:pt x="14" y="1"/>
                    <a:pt x="15" y="1"/>
                  </a:cubicBezTo>
                  <a:lnTo>
                    <a:pt x="16" y="2"/>
                  </a:lnTo>
                  <a:close/>
                  <a:moveTo>
                    <a:pt x="10" y="4"/>
                  </a:moveTo>
                  <a:cubicBezTo>
                    <a:pt x="6" y="5"/>
                    <a:pt x="3" y="5"/>
                    <a:pt x="2" y="8"/>
                  </a:cubicBezTo>
                  <a:lnTo>
                    <a:pt x="1" y="8"/>
                  </a:lnTo>
                  <a:cubicBezTo>
                    <a:pt x="2" y="4"/>
                    <a:pt x="6" y="3"/>
                    <a:pt x="10" y="2"/>
                  </a:cubicBezTo>
                  <a:lnTo>
                    <a:pt x="10" y="4"/>
                  </a:lnTo>
                  <a:close/>
                  <a:moveTo>
                    <a:pt x="1" y="8"/>
                  </a:moveTo>
                  <a:lnTo>
                    <a:pt x="1" y="8"/>
                  </a:lnTo>
                  <a:lnTo>
                    <a:pt x="1" y="8"/>
                  </a:lnTo>
                  <a:close/>
                  <a:moveTo>
                    <a:pt x="2" y="8"/>
                  </a:moveTo>
                  <a:cubicBezTo>
                    <a:pt x="2" y="9"/>
                    <a:pt x="2" y="10"/>
                    <a:pt x="2" y="10"/>
                  </a:cubicBezTo>
                  <a:lnTo>
                    <a:pt x="0" y="11"/>
                  </a:lnTo>
                  <a:cubicBezTo>
                    <a:pt x="0" y="10"/>
                    <a:pt x="0" y="9"/>
                    <a:pt x="1" y="8"/>
                  </a:cubicBezTo>
                  <a:lnTo>
                    <a:pt x="2" y="8"/>
                  </a:lnTo>
                  <a:close/>
                  <a:moveTo>
                    <a:pt x="2" y="10"/>
                  </a:moveTo>
                  <a:cubicBezTo>
                    <a:pt x="2" y="12"/>
                    <a:pt x="2" y="13"/>
                    <a:pt x="1" y="15"/>
                  </a:cubicBezTo>
                  <a:lnTo>
                    <a:pt x="0" y="14"/>
                  </a:lnTo>
                  <a:cubicBezTo>
                    <a:pt x="1" y="13"/>
                    <a:pt x="1" y="12"/>
                    <a:pt x="0" y="11"/>
                  </a:cubicBezTo>
                  <a:lnTo>
                    <a:pt x="2" y="10"/>
                  </a:lnTo>
                  <a:close/>
                  <a:moveTo>
                    <a:pt x="0" y="14"/>
                  </a:moveTo>
                  <a:lnTo>
                    <a:pt x="0" y="14"/>
                  </a:lnTo>
                  <a:lnTo>
                    <a:pt x="1" y="15"/>
                  </a:lnTo>
                  <a:lnTo>
                    <a:pt x="0" y="14"/>
                  </a:lnTo>
                  <a:close/>
                  <a:moveTo>
                    <a:pt x="1" y="15"/>
                  </a:moveTo>
                  <a:cubicBezTo>
                    <a:pt x="1" y="15"/>
                    <a:pt x="1" y="14"/>
                    <a:pt x="1" y="15"/>
                  </a:cubicBezTo>
                  <a:lnTo>
                    <a:pt x="0" y="15"/>
                  </a:lnTo>
                  <a:cubicBezTo>
                    <a:pt x="0" y="15"/>
                    <a:pt x="0" y="15"/>
                    <a:pt x="0" y="14"/>
                  </a:cubicBezTo>
                  <a:lnTo>
                    <a:pt x="1" y="15"/>
                  </a:lnTo>
                  <a:close/>
                  <a:moveTo>
                    <a:pt x="0" y="15"/>
                  </a:moveTo>
                  <a:lnTo>
                    <a:pt x="0" y="15"/>
                  </a:lnTo>
                  <a:lnTo>
                    <a:pt x="1" y="15"/>
                  </a:lnTo>
                  <a:lnTo>
                    <a:pt x="0" y="15"/>
                  </a:lnTo>
                  <a:close/>
                  <a:moveTo>
                    <a:pt x="1" y="15"/>
                  </a:moveTo>
                  <a:cubicBezTo>
                    <a:pt x="1" y="15"/>
                    <a:pt x="1" y="15"/>
                    <a:pt x="2" y="15"/>
                  </a:cubicBezTo>
                  <a:lnTo>
                    <a:pt x="1" y="16"/>
                  </a:lnTo>
                  <a:cubicBezTo>
                    <a:pt x="0" y="16"/>
                    <a:pt x="0" y="15"/>
                    <a:pt x="0" y="15"/>
                  </a:cubicBezTo>
                  <a:lnTo>
                    <a:pt x="1" y="15"/>
                  </a:lnTo>
                  <a:close/>
                  <a:moveTo>
                    <a:pt x="2" y="15"/>
                  </a:moveTo>
                  <a:cubicBezTo>
                    <a:pt x="2" y="15"/>
                    <a:pt x="2" y="15"/>
                    <a:pt x="2" y="15"/>
                  </a:cubicBezTo>
                  <a:lnTo>
                    <a:pt x="1" y="16"/>
                  </a:lnTo>
                  <a:cubicBezTo>
                    <a:pt x="1" y="16"/>
                    <a:pt x="1" y="16"/>
                    <a:pt x="1" y="16"/>
                  </a:cubicBezTo>
                  <a:lnTo>
                    <a:pt x="2" y="15"/>
                  </a:lnTo>
                  <a:close/>
                  <a:moveTo>
                    <a:pt x="2" y="15"/>
                  </a:moveTo>
                  <a:lnTo>
                    <a:pt x="2" y="15"/>
                  </a:lnTo>
                  <a:lnTo>
                    <a:pt x="2" y="15"/>
                  </a:lnTo>
                  <a:close/>
                  <a:moveTo>
                    <a:pt x="2" y="15"/>
                  </a:moveTo>
                  <a:cubicBezTo>
                    <a:pt x="2" y="15"/>
                    <a:pt x="2" y="15"/>
                    <a:pt x="2" y="15"/>
                  </a:cubicBezTo>
                  <a:lnTo>
                    <a:pt x="2" y="16"/>
                  </a:lnTo>
                  <a:cubicBezTo>
                    <a:pt x="2" y="16"/>
                    <a:pt x="2" y="16"/>
                    <a:pt x="1" y="16"/>
                  </a:cubicBezTo>
                  <a:lnTo>
                    <a:pt x="2" y="15"/>
                  </a:lnTo>
                  <a:close/>
                  <a:moveTo>
                    <a:pt x="2" y="15"/>
                  </a:moveTo>
                  <a:lnTo>
                    <a:pt x="2" y="15"/>
                  </a:lnTo>
                  <a:lnTo>
                    <a:pt x="2" y="15"/>
                  </a:lnTo>
                  <a:lnTo>
                    <a:pt x="2" y="15"/>
                  </a:lnTo>
                  <a:close/>
                  <a:moveTo>
                    <a:pt x="2" y="15"/>
                  </a:moveTo>
                  <a:lnTo>
                    <a:pt x="2" y="15"/>
                  </a:lnTo>
                  <a:lnTo>
                    <a:pt x="2" y="16"/>
                  </a:lnTo>
                  <a:lnTo>
                    <a:pt x="2" y="16"/>
                  </a:lnTo>
                  <a:lnTo>
                    <a:pt x="2" y="15"/>
                  </a:lnTo>
                  <a:close/>
                  <a:moveTo>
                    <a:pt x="2" y="16"/>
                  </a:moveTo>
                  <a:lnTo>
                    <a:pt x="2" y="16"/>
                  </a:lnTo>
                  <a:lnTo>
                    <a:pt x="2" y="15"/>
                  </a:lnTo>
                  <a:lnTo>
                    <a:pt x="2" y="16"/>
                  </a:lnTo>
                  <a:close/>
                  <a:moveTo>
                    <a:pt x="2" y="15"/>
                  </a:moveTo>
                  <a:cubicBezTo>
                    <a:pt x="3" y="14"/>
                    <a:pt x="4" y="14"/>
                    <a:pt x="6" y="14"/>
                  </a:cubicBezTo>
                  <a:lnTo>
                    <a:pt x="6" y="16"/>
                  </a:lnTo>
                  <a:cubicBezTo>
                    <a:pt x="5" y="16"/>
                    <a:pt x="3" y="16"/>
                    <a:pt x="2" y="16"/>
                  </a:cubicBezTo>
                  <a:lnTo>
                    <a:pt x="2" y="15"/>
                  </a:lnTo>
                  <a:close/>
                  <a:moveTo>
                    <a:pt x="6" y="14"/>
                  </a:moveTo>
                  <a:cubicBezTo>
                    <a:pt x="8" y="14"/>
                    <a:pt x="10" y="14"/>
                    <a:pt x="10" y="13"/>
                  </a:cubicBezTo>
                  <a:lnTo>
                    <a:pt x="12" y="13"/>
                  </a:lnTo>
                  <a:cubicBezTo>
                    <a:pt x="11" y="15"/>
                    <a:pt x="8" y="16"/>
                    <a:pt x="6" y="16"/>
                  </a:cubicBezTo>
                  <a:lnTo>
                    <a:pt x="6" y="14"/>
                  </a:lnTo>
                  <a:close/>
                  <a:moveTo>
                    <a:pt x="12" y="13"/>
                  </a:moveTo>
                  <a:lnTo>
                    <a:pt x="12" y="13"/>
                  </a:lnTo>
                  <a:lnTo>
                    <a:pt x="11" y="13"/>
                  </a:lnTo>
                  <a:lnTo>
                    <a:pt x="12" y="13"/>
                  </a:lnTo>
                  <a:close/>
                  <a:moveTo>
                    <a:pt x="10" y="13"/>
                  </a:moveTo>
                  <a:cubicBezTo>
                    <a:pt x="11" y="11"/>
                    <a:pt x="11" y="10"/>
                    <a:pt x="12" y="9"/>
                  </a:cubicBezTo>
                  <a:lnTo>
                    <a:pt x="13" y="10"/>
                  </a:lnTo>
                  <a:cubicBezTo>
                    <a:pt x="12" y="11"/>
                    <a:pt x="12" y="12"/>
                    <a:pt x="12" y="13"/>
                  </a:cubicBezTo>
                  <a:lnTo>
                    <a:pt x="10" y="13"/>
                  </a:lnTo>
                  <a:close/>
                  <a:moveTo>
                    <a:pt x="12" y="9"/>
                  </a:moveTo>
                  <a:cubicBezTo>
                    <a:pt x="12" y="8"/>
                    <a:pt x="13" y="6"/>
                    <a:pt x="13" y="4"/>
                  </a:cubicBezTo>
                  <a:lnTo>
                    <a:pt x="14" y="5"/>
                  </a:lnTo>
                  <a:cubicBezTo>
                    <a:pt x="14" y="6"/>
                    <a:pt x="13" y="8"/>
                    <a:pt x="13" y="10"/>
                  </a:cubicBezTo>
                  <a:lnTo>
                    <a:pt x="12" y="9"/>
                  </a:lnTo>
                  <a:close/>
                  <a:moveTo>
                    <a:pt x="13" y="4"/>
                  </a:moveTo>
                  <a:lnTo>
                    <a:pt x="13" y="4"/>
                  </a:lnTo>
                  <a:lnTo>
                    <a:pt x="14" y="5"/>
                  </a:lnTo>
                  <a:lnTo>
                    <a:pt x="13" y="4"/>
                  </a:lnTo>
                  <a:close/>
                  <a:moveTo>
                    <a:pt x="13" y="4"/>
                  </a:moveTo>
                  <a:cubicBezTo>
                    <a:pt x="14" y="4"/>
                    <a:pt x="14" y="3"/>
                    <a:pt x="15" y="3"/>
                  </a:cubicBezTo>
                  <a:lnTo>
                    <a:pt x="15" y="4"/>
                  </a:lnTo>
                  <a:cubicBezTo>
                    <a:pt x="15" y="4"/>
                    <a:pt x="15" y="5"/>
                    <a:pt x="14" y="5"/>
                  </a:cubicBezTo>
                  <a:lnTo>
                    <a:pt x="13" y="4"/>
                  </a:lnTo>
                  <a:close/>
                  <a:moveTo>
                    <a:pt x="15" y="3"/>
                  </a:moveTo>
                  <a:lnTo>
                    <a:pt x="15" y="3"/>
                  </a:lnTo>
                  <a:lnTo>
                    <a:pt x="15" y="3"/>
                  </a:lnTo>
                  <a:close/>
                  <a:moveTo>
                    <a:pt x="15" y="3"/>
                  </a:moveTo>
                  <a:cubicBezTo>
                    <a:pt x="15" y="2"/>
                    <a:pt x="16" y="2"/>
                    <a:pt x="16" y="1"/>
                  </a:cubicBezTo>
                  <a:lnTo>
                    <a:pt x="17" y="1"/>
                  </a:lnTo>
                  <a:cubicBezTo>
                    <a:pt x="17" y="2"/>
                    <a:pt x="16" y="3"/>
                    <a:pt x="15" y="4"/>
                  </a:cubicBezTo>
                  <a:lnTo>
                    <a:pt x="15" y="3"/>
                  </a:lnTo>
                  <a:close/>
                  <a:moveTo>
                    <a:pt x="16" y="0"/>
                  </a:moveTo>
                  <a:lnTo>
                    <a:pt x="17" y="0"/>
                  </a:lnTo>
                  <a:lnTo>
                    <a:pt x="17" y="1"/>
                  </a:lnTo>
                  <a:lnTo>
                    <a:pt x="16" y="1"/>
                  </a:lnTo>
                  <a:lnTo>
                    <a:pt x="16" y="0"/>
                  </a:lnTo>
                  <a:close/>
                  <a:moveTo>
                    <a:pt x="17" y="1"/>
                  </a:moveTo>
                  <a:lnTo>
                    <a:pt x="16" y="2"/>
                  </a:lnTo>
                  <a:lnTo>
                    <a:pt x="15" y="1"/>
                  </a:lnTo>
                  <a:lnTo>
                    <a:pt x="16" y="0"/>
                  </a:lnTo>
                  <a:lnTo>
                    <a:pt x="17"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1" name="Freeform 153">
              <a:extLst>
                <a:ext uri="{FF2B5EF4-FFF2-40B4-BE49-F238E27FC236}">
                  <a16:creationId xmlns:a16="http://schemas.microsoft.com/office/drawing/2014/main" id="{0200AB88-8B88-CD7D-72DA-87A2711D256A}"/>
                </a:ext>
              </a:extLst>
            </p:cNvPr>
            <p:cNvSpPr>
              <a:spLocks/>
            </p:cNvSpPr>
            <p:nvPr/>
          </p:nvSpPr>
          <p:spPr bwMode="auto">
            <a:xfrm>
              <a:off x="3703" y="1397"/>
              <a:ext cx="61" cy="73"/>
            </a:xfrm>
            <a:custGeom>
              <a:avLst/>
              <a:gdLst>
                <a:gd name="T0" fmla="*/ 8 w 11"/>
                <a:gd name="T1" fmla="*/ 2 h 13"/>
                <a:gd name="T2" fmla="*/ 3 w 11"/>
                <a:gd name="T3" fmla="*/ 3 h 13"/>
                <a:gd name="T4" fmla="*/ 1 w 11"/>
                <a:gd name="T5" fmla="*/ 10 h 13"/>
                <a:gd name="T6" fmla="*/ 4 w 11"/>
                <a:gd name="T7" fmla="*/ 12 h 13"/>
                <a:gd name="T8" fmla="*/ 8 w 11"/>
                <a:gd name="T9" fmla="*/ 2 h 13"/>
              </a:gdLst>
              <a:ahLst/>
              <a:cxnLst>
                <a:cxn ang="0">
                  <a:pos x="T0" y="T1"/>
                </a:cxn>
                <a:cxn ang="0">
                  <a:pos x="T2" y="T3"/>
                </a:cxn>
                <a:cxn ang="0">
                  <a:pos x="T4" y="T5"/>
                </a:cxn>
                <a:cxn ang="0">
                  <a:pos x="T6" y="T7"/>
                </a:cxn>
                <a:cxn ang="0">
                  <a:pos x="T8" y="T9"/>
                </a:cxn>
              </a:cxnLst>
              <a:rect l="0" t="0" r="r" b="b"/>
              <a:pathLst>
                <a:path w="11" h="13">
                  <a:moveTo>
                    <a:pt x="8" y="2"/>
                  </a:moveTo>
                  <a:cubicBezTo>
                    <a:pt x="7" y="0"/>
                    <a:pt x="4" y="2"/>
                    <a:pt x="3" y="3"/>
                  </a:cubicBezTo>
                  <a:cubicBezTo>
                    <a:pt x="2" y="5"/>
                    <a:pt x="3" y="8"/>
                    <a:pt x="1" y="10"/>
                  </a:cubicBezTo>
                  <a:cubicBezTo>
                    <a:pt x="0" y="12"/>
                    <a:pt x="2" y="13"/>
                    <a:pt x="4" y="12"/>
                  </a:cubicBezTo>
                  <a:cubicBezTo>
                    <a:pt x="8" y="11"/>
                    <a:pt x="11" y="5"/>
                    <a:pt x="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2" name="Freeform 154">
              <a:extLst>
                <a:ext uri="{FF2B5EF4-FFF2-40B4-BE49-F238E27FC236}">
                  <a16:creationId xmlns:a16="http://schemas.microsoft.com/office/drawing/2014/main" id="{4687004C-3A78-5CC3-BC88-6AFA37DE1098}"/>
                </a:ext>
              </a:extLst>
            </p:cNvPr>
            <p:cNvSpPr>
              <a:spLocks noEditPoints="1"/>
            </p:cNvSpPr>
            <p:nvPr/>
          </p:nvSpPr>
          <p:spPr bwMode="auto">
            <a:xfrm>
              <a:off x="3703" y="1397"/>
              <a:ext cx="56" cy="73"/>
            </a:xfrm>
            <a:custGeom>
              <a:avLst/>
              <a:gdLst>
                <a:gd name="T0" fmla="*/ 7 w 10"/>
                <a:gd name="T1" fmla="*/ 2 h 13"/>
                <a:gd name="T2" fmla="*/ 9 w 10"/>
                <a:gd name="T3" fmla="*/ 1 h 13"/>
                <a:gd name="T4" fmla="*/ 7 w 10"/>
                <a:gd name="T5" fmla="*/ 2 h 13"/>
                <a:gd name="T6" fmla="*/ 5 w 10"/>
                <a:gd name="T7" fmla="*/ 1 h 13"/>
                <a:gd name="T8" fmla="*/ 7 w 10"/>
                <a:gd name="T9" fmla="*/ 2 h 13"/>
                <a:gd name="T10" fmla="*/ 4 w 10"/>
                <a:gd name="T11" fmla="*/ 3 h 13"/>
                <a:gd name="T12" fmla="*/ 5 w 10"/>
                <a:gd name="T13" fmla="*/ 1 h 13"/>
                <a:gd name="T14" fmla="*/ 4 w 10"/>
                <a:gd name="T15" fmla="*/ 3 h 13"/>
                <a:gd name="T16" fmla="*/ 2 w 10"/>
                <a:gd name="T17" fmla="*/ 3 h 13"/>
                <a:gd name="T18" fmla="*/ 4 w 10"/>
                <a:gd name="T19" fmla="*/ 3 h 13"/>
                <a:gd name="T20" fmla="*/ 3 w 10"/>
                <a:gd name="T21" fmla="*/ 4 h 13"/>
                <a:gd name="T22" fmla="*/ 4 w 10"/>
                <a:gd name="T23" fmla="*/ 4 h 13"/>
                <a:gd name="T24" fmla="*/ 3 w 10"/>
                <a:gd name="T25" fmla="*/ 6 h 13"/>
                <a:gd name="T26" fmla="*/ 2 w 10"/>
                <a:gd name="T27" fmla="*/ 3 h 13"/>
                <a:gd name="T28" fmla="*/ 3 w 10"/>
                <a:gd name="T29" fmla="*/ 6 h 13"/>
                <a:gd name="T30" fmla="*/ 1 w 10"/>
                <a:gd name="T31" fmla="*/ 10 h 13"/>
                <a:gd name="T32" fmla="*/ 3 w 10"/>
                <a:gd name="T33" fmla="*/ 6 h 13"/>
                <a:gd name="T34" fmla="*/ 0 w 10"/>
                <a:gd name="T35" fmla="*/ 10 h 13"/>
                <a:gd name="T36" fmla="*/ 1 w 10"/>
                <a:gd name="T37" fmla="*/ 10 h 13"/>
                <a:gd name="T38" fmla="*/ 2 w 10"/>
                <a:gd name="T39" fmla="*/ 10 h 13"/>
                <a:gd name="T40" fmla="*/ 0 w 10"/>
                <a:gd name="T41" fmla="*/ 11 h 13"/>
                <a:gd name="T42" fmla="*/ 2 w 10"/>
                <a:gd name="T43" fmla="*/ 10 h 13"/>
                <a:gd name="T44" fmla="*/ 2 w 10"/>
                <a:gd name="T45" fmla="*/ 11 h 13"/>
                <a:gd name="T46" fmla="*/ 0 w 10"/>
                <a:gd name="T47" fmla="*/ 11 h 13"/>
                <a:gd name="T48" fmla="*/ 2 w 10"/>
                <a:gd name="T49" fmla="*/ 11 h 13"/>
                <a:gd name="T50" fmla="*/ 2 w 10"/>
                <a:gd name="T51" fmla="*/ 13 h 13"/>
                <a:gd name="T52" fmla="*/ 2 w 10"/>
                <a:gd name="T53" fmla="*/ 11 h 13"/>
                <a:gd name="T54" fmla="*/ 4 w 10"/>
                <a:gd name="T55" fmla="*/ 11 h 13"/>
                <a:gd name="T56" fmla="*/ 2 w 10"/>
                <a:gd name="T57" fmla="*/ 13 h 13"/>
                <a:gd name="T58" fmla="*/ 4 w 10"/>
                <a:gd name="T59" fmla="*/ 11 h 13"/>
                <a:gd name="T60" fmla="*/ 4 w 10"/>
                <a:gd name="T61" fmla="*/ 12 h 13"/>
                <a:gd name="T62" fmla="*/ 4 w 10"/>
                <a:gd name="T63" fmla="*/ 11 h 13"/>
                <a:gd name="T64" fmla="*/ 7 w 10"/>
                <a:gd name="T65" fmla="*/ 11 h 13"/>
                <a:gd name="T66" fmla="*/ 4 w 10"/>
                <a:gd name="T67" fmla="*/ 11 h 13"/>
                <a:gd name="T68" fmla="*/ 8 w 10"/>
                <a:gd name="T69" fmla="*/ 7 h 13"/>
                <a:gd name="T70" fmla="*/ 7 w 10"/>
                <a:gd name="T71" fmla="*/ 11 h 13"/>
                <a:gd name="T72" fmla="*/ 8 w 10"/>
                <a:gd name="T73" fmla="*/ 7 h 13"/>
                <a:gd name="T74" fmla="*/ 10 w 10"/>
                <a:gd name="T75" fmla="*/ 3 h 13"/>
                <a:gd name="T76" fmla="*/ 8 w 10"/>
                <a:gd name="T77" fmla="*/ 7 h 13"/>
                <a:gd name="T78" fmla="*/ 8 w 10"/>
                <a:gd name="T79" fmla="*/ 2 h 13"/>
                <a:gd name="T80" fmla="*/ 10 w 10"/>
                <a:gd name="T81" fmla="*/ 3 h 13"/>
                <a:gd name="T82" fmla="*/ 9 w 10"/>
                <a:gd name="T83" fmla="*/ 1 h 13"/>
                <a:gd name="T84" fmla="*/ 8 w 10"/>
                <a:gd name="T8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3">
                  <a:moveTo>
                    <a:pt x="8" y="2"/>
                  </a:moveTo>
                  <a:cubicBezTo>
                    <a:pt x="8" y="2"/>
                    <a:pt x="7" y="2"/>
                    <a:pt x="7" y="2"/>
                  </a:cubicBezTo>
                  <a:lnTo>
                    <a:pt x="8" y="1"/>
                  </a:lnTo>
                  <a:cubicBezTo>
                    <a:pt x="8" y="1"/>
                    <a:pt x="8" y="1"/>
                    <a:pt x="9" y="1"/>
                  </a:cubicBezTo>
                  <a:lnTo>
                    <a:pt x="8" y="2"/>
                  </a:lnTo>
                  <a:close/>
                  <a:moveTo>
                    <a:pt x="7" y="2"/>
                  </a:moveTo>
                  <a:cubicBezTo>
                    <a:pt x="7" y="2"/>
                    <a:pt x="6" y="2"/>
                    <a:pt x="6" y="2"/>
                  </a:cubicBezTo>
                  <a:lnTo>
                    <a:pt x="5" y="1"/>
                  </a:lnTo>
                  <a:cubicBezTo>
                    <a:pt x="6" y="0"/>
                    <a:pt x="7" y="0"/>
                    <a:pt x="8" y="1"/>
                  </a:cubicBezTo>
                  <a:lnTo>
                    <a:pt x="7" y="2"/>
                  </a:lnTo>
                  <a:close/>
                  <a:moveTo>
                    <a:pt x="6" y="2"/>
                  </a:moveTo>
                  <a:cubicBezTo>
                    <a:pt x="5" y="2"/>
                    <a:pt x="5" y="3"/>
                    <a:pt x="4" y="3"/>
                  </a:cubicBezTo>
                  <a:lnTo>
                    <a:pt x="3" y="2"/>
                  </a:lnTo>
                  <a:cubicBezTo>
                    <a:pt x="4" y="1"/>
                    <a:pt x="5" y="1"/>
                    <a:pt x="5" y="1"/>
                  </a:cubicBezTo>
                  <a:lnTo>
                    <a:pt x="6" y="2"/>
                  </a:lnTo>
                  <a:close/>
                  <a:moveTo>
                    <a:pt x="4" y="3"/>
                  </a:moveTo>
                  <a:cubicBezTo>
                    <a:pt x="4" y="3"/>
                    <a:pt x="4" y="3"/>
                    <a:pt x="4" y="4"/>
                  </a:cubicBezTo>
                  <a:lnTo>
                    <a:pt x="2" y="3"/>
                  </a:lnTo>
                  <a:cubicBezTo>
                    <a:pt x="3" y="3"/>
                    <a:pt x="3" y="2"/>
                    <a:pt x="3" y="2"/>
                  </a:cubicBezTo>
                  <a:lnTo>
                    <a:pt x="4" y="3"/>
                  </a:lnTo>
                  <a:close/>
                  <a:moveTo>
                    <a:pt x="4" y="4"/>
                  </a:moveTo>
                  <a:lnTo>
                    <a:pt x="3" y="4"/>
                  </a:lnTo>
                  <a:lnTo>
                    <a:pt x="3" y="3"/>
                  </a:lnTo>
                  <a:lnTo>
                    <a:pt x="4" y="4"/>
                  </a:lnTo>
                  <a:close/>
                  <a:moveTo>
                    <a:pt x="3" y="4"/>
                  </a:moveTo>
                  <a:cubicBezTo>
                    <a:pt x="3" y="4"/>
                    <a:pt x="3" y="5"/>
                    <a:pt x="3" y="6"/>
                  </a:cubicBezTo>
                  <a:lnTo>
                    <a:pt x="2" y="6"/>
                  </a:lnTo>
                  <a:cubicBezTo>
                    <a:pt x="2" y="5"/>
                    <a:pt x="2" y="4"/>
                    <a:pt x="2" y="3"/>
                  </a:cubicBezTo>
                  <a:lnTo>
                    <a:pt x="3" y="4"/>
                  </a:lnTo>
                  <a:close/>
                  <a:moveTo>
                    <a:pt x="3" y="6"/>
                  </a:moveTo>
                  <a:cubicBezTo>
                    <a:pt x="3" y="8"/>
                    <a:pt x="3" y="9"/>
                    <a:pt x="1" y="11"/>
                  </a:cubicBezTo>
                  <a:lnTo>
                    <a:pt x="1" y="10"/>
                  </a:lnTo>
                  <a:cubicBezTo>
                    <a:pt x="2" y="9"/>
                    <a:pt x="2" y="8"/>
                    <a:pt x="2" y="6"/>
                  </a:cubicBezTo>
                  <a:lnTo>
                    <a:pt x="3" y="6"/>
                  </a:lnTo>
                  <a:close/>
                  <a:moveTo>
                    <a:pt x="0" y="10"/>
                  </a:moveTo>
                  <a:lnTo>
                    <a:pt x="0" y="10"/>
                  </a:lnTo>
                  <a:lnTo>
                    <a:pt x="1" y="10"/>
                  </a:lnTo>
                  <a:lnTo>
                    <a:pt x="1" y="10"/>
                  </a:lnTo>
                  <a:lnTo>
                    <a:pt x="0" y="10"/>
                  </a:lnTo>
                  <a:close/>
                  <a:moveTo>
                    <a:pt x="2" y="10"/>
                  </a:moveTo>
                  <a:cubicBezTo>
                    <a:pt x="2" y="11"/>
                    <a:pt x="2" y="11"/>
                    <a:pt x="2" y="11"/>
                  </a:cubicBezTo>
                  <a:lnTo>
                    <a:pt x="0" y="11"/>
                  </a:lnTo>
                  <a:cubicBezTo>
                    <a:pt x="0" y="11"/>
                    <a:pt x="0" y="10"/>
                    <a:pt x="0" y="10"/>
                  </a:cubicBezTo>
                  <a:lnTo>
                    <a:pt x="2" y="10"/>
                  </a:lnTo>
                  <a:close/>
                  <a:moveTo>
                    <a:pt x="2" y="11"/>
                  </a:moveTo>
                  <a:cubicBezTo>
                    <a:pt x="2" y="11"/>
                    <a:pt x="2" y="11"/>
                    <a:pt x="2" y="11"/>
                  </a:cubicBezTo>
                  <a:lnTo>
                    <a:pt x="1" y="12"/>
                  </a:lnTo>
                  <a:cubicBezTo>
                    <a:pt x="1" y="12"/>
                    <a:pt x="0" y="12"/>
                    <a:pt x="0" y="11"/>
                  </a:cubicBezTo>
                  <a:lnTo>
                    <a:pt x="2" y="11"/>
                  </a:lnTo>
                  <a:close/>
                  <a:moveTo>
                    <a:pt x="2" y="11"/>
                  </a:moveTo>
                  <a:cubicBezTo>
                    <a:pt x="2" y="11"/>
                    <a:pt x="2" y="11"/>
                    <a:pt x="2" y="11"/>
                  </a:cubicBezTo>
                  <a:lnTo>
                    <a:pt x="2" y="13"/>
                  </a:lnTo>
                  <a:cubicBezTo>
                    <a:pt x="1" y="12"/>
                    <a:pt x="1" y="12"/>
                    <a:pt x="1" y="12"/>
                  </a:cubicBezTo>
                  <a:lnTo>
                    <a:pt x="2" y="11"/>
                  </a:lnTo>
                  <a:close/>
                  <a:moveTo>
                    <a:pt x="2" y="11"/>
                  </a:moveTo>
                  <a:cubicBezTo>
                    <a:pt x="3" y="11"/>
                    <a:pt x="3" y="12"/>
                    <a:pt x="4" y="11"/>
                  </a:cubicBezTo>
                  <a:lnTo>
                    <a:pt x="4" y="13"/>
                  </a:lnTo>
                  <a:cubicBezTo>
                    <a:pt x="3" y="13"/>
                    <a:pt x="2" y="13"/>
                    <a:pt x="2" y="13"/>
                  </a:cubicBezTo>
                  <a:lnTo>
                    <a:pt x="2" y="11"/>
                  </a:lnTo>
                  <a:close/>
                  <a:moveTo>
                    <a:pt x="4" y="11"/>
                  </a:moveTo>
                  <a:lnTo>
                    <a:pt x="4" y="11"/>
                  </a:lnTo>
                  <a:lnTo>
                    <a:pt x="4" y="12"/>
                  </a:lnTo>
                  <a:lnTo>
                    <a:pt x="4" y="11"/>
                  </a:lnTo>
                  <a:close/>
                  <a:moveTo>
                    <a:pt x="4" y="11"/>
                  </a:moveTo>
                  <a:cubicBezTo>
                    <a:pt x="4" y="11"/>
                    <a:pt x="5" y="11"/>
                    <a:pt x="6" y="10"/>
                  </a:cubicBezTo>
                  <a:lnTo>
                    <a:pt x="7" y="11"/>
                  </a:lnTo>
                  <a:cubicBezTo>
                    <a:pt x="6" y="12"/>
                    <a:pt x="5" y="12"/>
                    <a:pt x="4" y="13"/>
                  </a:cubicBezTo>
                  <a:lnTo>
                    <a:pt x="4" y="11"/>
                  </a:lnTo>
                  <a:close/>
                  <a:moveTo>
                    <a:pt x="6" y="10"/>
                  </a:moveTo>
                  <a:cubicBezTo>
                    <a:pt x="7" y="9"/>
                    <a:pt x="8" y="8"/>
                    <a:pt x="8" y="7"/>
                  </a:cubicBezTo>
                  <a:lnTo>
                    <a:pt x="9" y="7"/>
                  </a:lnTo>
                  <a:cubicBezTo>
                    <a:pt x="9" y="9"/>
                    <a:pt x="8" y="10"/>
                    <a:pt x="7" y="11"/>
                  </a:cubicBezTo>
                  <a:lnTo>
                    <a:pt x="6" y="10"/>
                  </a:lnTo>
                  <a:close/>
                  <a:moveTo>
                    <a:pt x="8" y="7"/>
                  </a:moveTo>
                  <a:cubicBezTo>
                    <a:pt x="9" y="6"/>
                    <a:pt x="9" y="5"/>
                    <a:pt x="8" y="3"/>
                  </a:cubicBezTo>
                  <a:lnTo>
                    <a:pt x="10" y="3"/>
                  </a:lnTo>
                  <a:cubicBezTo>
                    <a:pt x="10" y="4"/>
                    <a:pt x="10" y="6"/>
                    <a:pt x="9" y="7"/>
                  </a:cubicBezTo>
                  <a:lnTo>
                    <a:pt x="8" y="7"/>
                  </a:lnTo>
                  <a:close/>
                  <a:moveTo>
                    <a:pt x="8" y="3"/>
                  </a:moveTo>
                  <a:cubicBezTo>
                    <a:pt x="8" y="3"/>
                    <a:pt x="8" y="3"/>
                    <a:pt x="8" y="2"/>
                  </a:cubicBezTo>
                  <a:lnTo>
                    <a:pt x="9" y="1"/>
                  </a:lnTo>
                  <a:cubicBezTo>
                    <a:pt x="9" y="2"/>
                    <a:pt x="9" y="2"/>
                    <a:pt x="10" y="3"/>
                  </a:cubicBezTo>
                  <a:lnTo>
                    <a:pt x="8" y="3"/>
                  </a:lnTo>
                  <a:close/>
                  <a:moveTo>
                    <a:pt x="9" y="1"/>
                  </a:moveTo>
                  <a:lnTo>
                    <a:pt x="9" y="1"/>
                  </a:lnTo>
                  <a:lnTo>
                    <a:pt x="8" y="2"/>
                  </a:lnTo>
                  <a:lnTo>
                    <a:pt x="9"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3" name="Freeform 155">
              <a:extLst>
                <a:ext uri="{FF2B5EF4-FFF2-40B4-BE49-F238E27FC236}">
                  <a16:creationId xmlns:a16="http://schemas.microsoft.com/office/drawing/2014/main" id="{A01E041B-617E-08F0-E82B-7B45ED32591B}"/>
                </a:ext>
              </a:extLst>
            </p:cNvPr>
            <p:cNvSpPr>
              <a:spLocks/>
            </p:cNvSpPr>
            <p:nvPr/>
          </p:nvSpPr>
          <p:spPr bwMode="auto">
            <a:xfrm>
              <a:off x="3775" y="1196"/>
              <a:ext cx="79" cy="95"/>
            </a:xfrm>
            <a:custGeom>
              <a:avLst/>
              <a:gdLst>
                <a:gd name="T0" fmla="*/ 11 w 14"/>
                <a:gd name="T1" fmla="*/ 2 h 17"/>
                <a:gd name="T2" fmla="*/ 2 w 14"/>
                <a:gd name="T3" fmla="*/ 3 h 17"/>
                <a:gd name="T4" fmla="*/ 0 w 14"/>
                <a:gd name="T5" fmla="*/ 11 h 17"/>
                <a:gd name="T6" fmla="*/ 6 w 14"/>
                <a:gd name="T7" fmla="*/ 15 h 17"/>
                <a:gd name="T8" fmla="*/ 9 w 14"/>
                <a:gd name="T9" fmla="*/ 16 h 17"/>
                <a:gd name="T10" fmla="*/ 11 w 14"/>
                <a:gd name="T11" fmla="*/ 2 h 17"/>
              </a:gdLst>
              <a:ahLst/>
              <a:cxnLst>
                <a:cxn ang="0">
                  <a:pos x="T0" y="T1"/>
                </a:cxn>
                <a:cxn ang="0">
                  <a:pos x="T2" y="T3"/>
                </a:cxn>
                <a:cxn ang="0">
                  <a:pos x="T4" y="T5"/>
                </a:cxn>
                <a:cxn ang="0">
                  <a:pos x="T6" y="T7"/>
                </a:cxn>
                <a:cxn ang="0">
                  <a:pos x="T8" y="T9"/>
                </a:cxn>
                <a:cxn ang="0">
                  <a:pos x="T10" y="T11"/>
                </a:cxn>
              </a:cxnLst>
              <a:rect l="0" t="0" r="r" b="b"/>
              <a:pathLst>
                <a:path w="14" h="17">
                  <a:moveTo>
                    <a:pt x="11" y="2"/>
                  </a:moveTo>
                  <a:cubicBezTo>
                    <a:pt x="9" y="0"/>
                    <a:pt x="4" y="0"/>
                    <a:pt x="2" y="3"/>
                  </a:cubicBezTo>
                  <a:cubicBezTo>
                    <a:pt x="0" y="6"/>
                    <a:pt x="0" y="9"/>
                    <a:pt x="0" y="11"/>
                  </a:cubicBezTo>
                  <a:cubicBezTo>
                    <a:pt x="0" y="14"/>
                    <a:pt x="3" y="15"/>
                    <a:pt x="6" y="15"/>
                  </a:cubicBezTo>
                  <a:cubicBezTo>
                    <a:pt x="7" y="15"/>
                    <a:pt x="9" y="17"/>
                    <a:pt x="9" y="16"/>
                  </a:cubicBezTo>
                  <a:cubicBezTo>
                    <a:pt x="12" y="12"/>
                    <a:pt x="14" y="5"/>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4" name="Freeform 156">
              <a:extLst>
                <a:ext uri="{FF2B5EF4-FFF2-40B4-BE49-F238E27FC236}">
                  <a16:creationId xmlns:a16="http://schemas.microsoft.com/office/drawing/2014/main" id="{A43884AC-0A09-4F09-AF05-FA023D82FE45}"/>
                </a:ext>
              </a:extLst>
            </p:cNvPr>
            <p:cNvSpPr>
              <a:spLocks noEditPoints="1"/>
            </p:cNvSpPr>
            <p:nvPr/>
          </p:nvSpPr>
          <p:spPr bwMode="auto">
            <a:xfrm>
              <a:off x="3770" y="1196"/>
              <a:ext cx="84" cy="95"/>
            </a:xfrm>
            <a:custGeom>
              <a:avLst/>
              <a:gdLst>
                <a:gd name="T0" fmla="*/ 11 w 15"/>
                <a:gd name="T1" fmla="*/ 2 h 17"/>
                <a:gd name="T2" fmla="*/ 13 w 15"/>
                <a:gd name="T3" fmla="*/ 1 h 17"/>
                <a:gd name="T4" fmla="*/ 11 w 15"/>
                <a:gd name="T5" fmla="*/ 2 h 17"/>
                <a:gd name="T6" fmla="*/ 8 w 15"/>
                <a:gd name="T7" fmla="*/ 0 h 17"/>
                <a:gd name="T8" fmla="*/ 11 w 15"/>
                <a:gd name="T9" fmla="*/ 2 h 17"/>
                <a:gd name="T10" fmla="*/ 4 w 15"/>
                <a:gd name="T11" fmla="*/ 3 h 17"/>
                <a:gd name="T12" fmla="*/ 8 w 15"/>
                <a:gd name="T13" fmla="*/ 0 h 17"/>
                <a:gd name="T14" fmla="*/ 4 w 15"/>
                <a:gd name="T15" fmla="*/ 3 h 17"/>
                <a:gd name="T16" fmla="*/ 4 w 15"/>
                <a:gd name="T17" fmla="*/ 3 h 17"/>
                <a:gd name="T18" fmla="*/ 4 w 15"/>
                <a:gd name="T19" fmla="*/ 4 h 17"/>
                <a:gd name="T20" fmla="*/ 3 w 15"/>
                <a:gd name="T21" fmla="*/ 2 h 17"/>
                <a:gd name="T22" fmla="*/ 4 w 15"/>
                <a:gd name="T23" fmla="*/ 4 h 17"/>
                <a:gd name="T24" fmla="*/ 3 w 15"/>
                <a:gd name="T25" fmla="*/ 3 h 17"/>
                <a:gd name="T26" fmla="*/ 4 w 15"/>
                <a:gd name="T27" fmla="*/ 4 h 17"/>
                <a:gd name="T28" fmla="*/ 1 w 15"/>
                <a:gd name="T29" fmla="*/ 10 h 17"/>
                <a:gd name="T30" fmla="*/ 4 w 15"/>
                <a:gd name="T31" fmla="*/ 4 h 17"/>
                <a:gd name="T32" fmla="*/ 2 w 15"/>
                <a:gd name="T33" fmla="*/ 11 h 17"/>
                <a:gd name="T34" fmla="*/ 1 w 15"/>
                <a:gd name="T35" fmla="*/ 10 h 17"/>
                <a:gd name="T36" fmla="*/ 1 w 15"/>
                <a:gd name="T37" fmla="*/ 11 h 17"/>
                <a:gd name="T38" fmla="*/ 1 w 15"/>
                <a:gd name="T39" fmla="*/ 11 h 17"/>
                <a:gd name="T40" fmla="*/ 2 w 15"/>
                <a:gd name="T41" fmla="*/ 12 h 17"/>
                <a:gd name="T42" fmla="*/ 1 w 15"/>
                <a:gd name="T43" fmla="*/ 11 h 17"/>
                <a:gd name="T44" fmla="*/ 2 w 15"/>
                <a:gd name="T45" fmla="*/ 12 h 17"/>
                <a:gd name="T46" fmla="*/ 2 w 15"/>
                <a:gd name="T47" fmla="*/ 14 h 17"/>
                <a:gd name="T48" fmla="*/ 2 w 15"/>
                <a:gd name="T49" fmla="*/ 12 h 17"/>
                <a:gd name="T50" fmla="*/ 5 w 15"/>
                <a:gd name="T51" fmla="*/ 14 h 17"/>
                <a:gd name="T52" fmla="*/ 2 w 15"/>
                <a:gd name="T53" fmla="*/ 14 h 17"/>
                <a:gd name="T54" fmla="*/ 5 w 15"/>
                <a:gd name="T55" fmla="*/ 14 h 17"/>
                <a:gd name="T56" fmla="*/ 7 w 15"/>
                <a:gd name="T57" fmla="*/ 15 h 17"/>
                <a:gd name="T58" fmla="*/ 5 w 15"/>
                <a:gd name="T59" fmla="*/ 14 h 17"/>
                <a:gd name="T60" fmla="*/ 7 w 15"/>
                <a:gd name="T61" fmla="*/ 15 h 17"/>
                <a:gd name="T62" fmla="*/ 7 w 15"/>
                <a:gd name="T63" fmla="*/ 14 h 17"/>
                <a:gd name="T64" fmla="*/ 7 w 15"/>
                <a:gd name="T65" fmla="*/ 15 h 17"/>
                <a:gd name="T66" fmla="*/ 7 w 15"/>
                <a:gd name="T67" fmla="*/ 14 h 17"/>
                <a:gd name="T68" fmla="*/ 7 w 15"/>
                <a:gd name="T69" fmla="*/ 14 h 17"/>
                <a:gd name="T70" fmla="*/ 7 w 15"/>
                <a:gd name="T71" fmla="*/ 14 h 17"/>
                <a:gd name="T72" fmla="*/ 9 w 15"/>
                <a:gd name="T73" fmla="*/ 15 h 17"/>
                <a:gd name="T74" fmla="*/ 7 w 15"/>
                <a:gd name="T75" fmla="*/ 15 h 17"/>
                <a:gd name="T76" fmla="*/ 9 w 15"/>
                <a:gd name="T77" fmla="*/ 15 h 17"/>
                <a:gd name="T78" fmla="*/ 10 w 15"/>
                <a:gd name="T79" fmla="*/ 17 h 17"/>
                <a:gd name="T80" fmla="*/ 9 w 15"/>
                <a:gd name="T81" fmla="*/ 15 h 17"/>
                <a:gd name="T82" fmla="*/ 10 w 15"/>
                <a:gd name="T83" fmla="*/ 16 h 17"/>
                <a:gd name="T84" fmla="*/ 10 w 15"/>
                <a:gd name="T85" fmla="*/ 17 h 17"/>
                <a:gd name="T86" fmla="*/ 11 w 15"/>
                <a:gd name="T87" fmla="*/ 17 h 17"/>
                <a:gd name="T88" fmla="*/ 10 w 15"/>
                <a:gd name="T89" fmla="*/ 16 h 17"/>
                <a:gd name="T90" fmla="*/ 10 w 15"/>
                <a:gd name="T91" fmla="*/ 16 h 17"/>
                <a:gd name="T92" fmla="*/ 14 w 15"/>
                <a:gd name="T93" fmla="*/ 9 h 17"/>
                <a:gd name="T94" fmla="*/ 10 w 15"/>
                <a:gd name="T95" fmla="*/ 16 h 17"/>
                <a:gd name="T96" fmla="*/ 12 w 15"/>
                <a:gd name="T97" fmla="*/ 2 h 17"/>
                <a:gd name="T98" fmla="*/ 14 w 15"/>
                <a:gd name="T99" fmla="*/ 9 h 17"/>
                <a:gd name="T100" fmla="*/ 12 w 15"/>
                <a:gd name="T101" fmla="*/ 2 h 17"/>
                <a:gd name="T102" fmla="*/ 12 w 15"/>
                <a:gd name="T10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7">
                  <a:moveTo>
                    <a:pt x="12" y="2"/>
                  </a:moveTo>
                  <a:cubicBezTo>
                    <a:pt x="11" y="2"/>
                    <a:pt x="11" y="2"/>
                    <a:pt x="11" y="2"/>
                  </a:cubicBezTo>
                  <a:lnTo>
                    <a:pt x="12" y="1"/>
                  </a:lnTo>
                  <a:cubicBezTo>
                    <a:pt x="12" y="1"/>
                    <a:pt x="12" y="1"/>
                    <a:pt x="13" y="1"/>
                  </a:cubicBezTo>
                  <a:lnTo>
                    <a:pt x="12" y="2"/>
                  </a:lnTo>
                  <a:close/>
                  <a:moveTo>
                    <a:pt x="11" y="2"/>
                  </a:moveTo>
                  <a:cubicBezTo>
                    <a:pt x="11" y="1"/>
                    <a:pt x="9" y="1"/>
                    <a:pt x="8" y="1"/>
                  </a:cubicBezTo>
                  <a:lnTo>
                    <a:pt x="8" y="0"/>
                  </a:lnTo>
                  <a:cubicBezTo>
                    <a:pt x="10" y="0"/>
                    <a:pt x="11" y="0"/>
                    <a:pt x="12" y="1"/>
                  </a:cubicBezTo>
                  <a:lnTo>
                    <a:pt x="11" y="2"/>
                  </a:lnTo>
                  <a:close/>
                  <a:moveTo>
                    <a:pt x="8" y="1"/>
                  </a:moveTo>
                  <a:cubicBezTo>
                    <a:pt x="7" y="2"/>
                    <a:pt x="5" y="2"/>
                    <a:pt x="4" y="3"/>
                  </a:cubicBezTo>
                  <a:lnTo>
                    <a:pt x="3" y="2"/>
                  </a:lnTo>
                  <a:cubicBezTo>
                    <a:pt x="5" y="1"/>
                    <a:pt x="6" y="0"/>
                    <a:pt x="8" y="0"/>
                  </a:cubicBezTo>
                  <a:lnTo>
                    <a:pt x="8" y="1"/>
                  </a:lnTo>
                  <a:close/>
                  <a:moveTo>
                    <a:pt x="4" y="3"/>
                  </a:moveTo>
                  <a:lnTo>
                    <a:pt x="4" y="3"/>
                  </a:lnTo>
                  <a:lnTo>
                    <a:pt x="4" y="3"/>
                  </a:lnTo>
                  <a:close/>
                  <a:moveTo>
                    <a:pt x="4" y="3"/>
                  </a:moveTo>
                  <a:cubicBezTo>
                    <a:pt x="4" y="3"/>
                    <a:pt x="4" y="4"/>
                    <a:pt x="4" y="4"/>
                  </a:cubicBezTo>
                  <a:lnTo>
                    <a:pt x="3" y="3"/>
                  </a:lnTo>
                  <a:cubicBezTo>
                    <a:pt x="3" y="3"/>
                    <a:pt x="3" y="2"/>
                    <a:pt x="3" y="2"/>
                  </a:cubicBezTo>
                  <a:lnTo>
                    <a:pt x="4" y="3"/>
                  </a:lnTo>
                  <a:close/>
                  <a:moveTo>
                    <a:pt x="4" y="4"/>
                  </a:moveTo>
                  <a:lnTo>
                    <a:pt x="4" y="4"/>
                  </a:lnTo>
                  <a:lnTo>
                    <a:pt x="3" y="3"/>
                  </a:lnTo>
                  <a:lnTo>
                    <a:pt x="4" y="4"/>
                  </a:lnTo>
                  <a:close/>
                  <a:moveTo>
                    <a:pt x="4" y="4"/>
                  </a:moveTo>
                  <a:cubicBezTo>
                    <a:pt x="2" y="5"/>
                    <a:pt x="2" y="8"/>
                    <a:pt x="2" y="10"/>
                  </a:cubicBezTo>
                  <a:lnTo>
                    <a:pt x="1" y="10"/>
                  </a:lnTo>
                  <a:cubicBezTo>
                    <a:pt x="1" y="7"/>
                    <a:pt x="1" y="5"/>
                    <a:pt x="3" y="3"/>
                  </a:cubicBezTo>
                  <a:lnTo>
                    <a:pt x="4" y="4"/>
                  </a:lnTo>
                  <a:close/>
                  <a:moveTo>
                    <a:pt x="2" y="10"/>
                  </a:moveTo>
                  <a:cubicBezTo>
                    <a:pt x="2" y="10"/>
                    <a:pt x="2" y="11"/>
                    <a:pt x="2" y="11"/>
                  </a:cubicBezTo>
                  <a:lnTo>
                    <a:pt x="1" y="11"/>
                  </a:lnTo>
                  <a:cubicBezTo>
                    <a:pt x="1" y="11"/>
                    <a:pt x="1" y="10"/>
                    <a:pt x="1" y="10"/>
                  </a:cubicBezTo>
                  <a:lnTo>
                    <a:pt x="2" y="10"/>
                  </a:lnTo>
                  <a:close/>
                  <a:moveTo>
                    <a:pt x="1" y="11"/>
                  </a:moveTo>
                  <a:lnTo>
                    <a:pt x="1" y="11"/>
                  </a:lnTo>
                  <a:lnTo>
                    <a:pt x="1" y="11"/>
                  </a:lnTo>
                  <a:close/>
                  <a:moveTo>
                    <a:pt x="2" y="11"/>
                  </a:moveTo>
                  <a:cubicBezTo>
                    <a:pt x="2" y="11"/>
                    <a:pt x="2" y="12"/>
                    <a:pt x="2" y="12"/>
                  </a:cubicBezTo>
                  <a:lnTo>
                    <a:pt x="1" y="12"/>
                  </a:lnTo>
                  <a:cubicBezTo>
                    <a:pt x="0" y="12"/>
                    <a:pt x="0" y="11"/>
                    <a:pt x="1" y="11"/>
                  </a:cubicBezTo>
                  <a:lnTo>
                    <a:pt x="2" y="11"/>
                  </a:lnTo>
                  <a:close/>
                  <a:moveTo>
                    <a:pt x="2" y="12"/>
                  </a:moveTo>
                  <a:cubicBezTo>
                    <a:pt x="2" y="12"/>
                    <a:pt x="2" y="13"/>
                    <a:pt x="3" y="13"/>
                  </a:cubicBezTo>
                  <a:lnTo>
                    <a:pt x="2" y="14"/>
                  </a:lnTo>
                  <a:cubicBezTo>
                    <a:pt x="1" y="14"/>
                    <a:pt x="1" y="13"/>
                    <a:pt x="1" y="12"/>
                  </a:cubicBezTo>
                  <a:lnTo>
                    <a:pt x="2" y="12"/>
                  </a:lnTo>
                  <a:close/>
                  <a:moveTo>
                    <a:pt x="3" y="13"/>
                  </a:moveTo>
                  <a:cubicBezTo>
                    <a:pt x="3" y="14"/>
                    <a:pt x="4" y="14"/>
                    <a:pt x="5" y="14"/>
                  </a:cubicBezTo>
                  <a:lnTo>
                    <a:pt x="5" y="15"/>
                  </a:lnTo>
                  <a:cubicBezTo>
                    <a:pt x="4" y="15"/>
                    <a:pt x="3" y="15"/>
                    <a:pt x="2" y="14"/>
                  </a:cubicBezTo>
                  <a:lnTo>
                    <a:pt x="3" y="13"/>
                  </a:lnTo>
                  <a:close/>
                  <a:moveTo>
                    <a:pt x="5" y="14"/>
                  </a:moveTo>
                  <a:cubicBezTo>
                    <a:pt x="6" y="14"/>
                    <a:pt x="6" y="14"/>
                    <a:pt x="7" y="14"/>
                  </a:cubicBezTo>
                  <a:lnTo>
                    <a:pt x="7" y="15"/>
                  </a:lnTo>
                  <a:cubicBezTo>
                    <a:pt x="6" y="15"/>
                    <a:pt x="6" y="15"/>
                    <a:pt x="5" y="15"/>
                  </a:cubicBezTo>
                  <a:lnTo>
                    <a:pt x="5" y="14"/>
                  </a:lnTo>
                  <a:close/>
                  <a:moveTo>
                    <a:pt x="7" y="15"/>
                  </a:moveTo>
                  <a:lnTo>
                    <a:pt x="7" y="15"/>
                  </a:lnTo>
                  <a:lnTo>
                    <a:pt x="7" y="15"/>
                  </a:lnTo>
                  <a:close/>
                  <a:moveTo>
                    <a:pt x="7" y="14"/>
                  </a:moveTo>
                  <a:lnTo>
                    <a:pt x="7" y="14"/>
                  </a:lnTo>
                  <a:lnTo>
                    <a:pt x="7" y="15"/>
                  </a:lnTo>
                  <a:lnTo>
                    <a:pt x="7" y="15"/>
                  </a:lnTo>
                  <a:lnTo>
                    <a:pt x="7" y="14"/>
                  </a:lnTo>
                  <a:close/>
                  <a:moveTo>
                    <a:pt x="7" y="14"/>
                  </a:moveTo>
                  <a:lnTo>
                    <a:pt x="7" y="14"/>
                  </a:lnTo>
                  <a:lnTo>
                    <a:pt x="7" y="15"/>
                  </a:lnTo>
                  <a:lnTo>
                    <a:pt x="7" y="14"/>
                  </a:lnTo>
                  <a:close/>
                  <a:moveTo>
                    <a:pt x="7" y="14"/>
                  </a:moveTo>
                  <a:cubicBezTo>
                    <a:pt x="8" y="14"/>
                    <a:pt x="8" y="15"/>
                    <a:pt x="9" y="15"/>
                  </a:cubicBezTo>
                  <a:lnTo>
                    <a:pt x="8" y="16"/>
                  </a:lnTo>
                  <a:cubicBezTo>
                    <a:pt x="8" y="16"/>
                    <a:pt x="7" y="15"/>
                    <a:pt x="7" y="15"/>
                  </a:cubicBezTo>
                  <a:lnTo>
                    <a:pt x="7" y="14"/>
                  </a:lnTo>
                  <a:close/>
                  <a:moveTo>
                    <a:pt x="9" y="15"/>
                  </a:moveTo>
                  <a:cubicBezTo>
                    <a:pt x="10" y="15"/>
                    <a:pt x="10" y="16"/>
                    <a:pt x="10" y="16"/>
                  </a:cubicBezTo>
                  <a:lnTo>
                    <a:pt x="10" y="17"/>
                  </a:lnTo>
                  <a:cubicBezTo>
                    <a:pt x="9" y="17"/>
                    <a:pt x="9" y="16"/>
                    <a:pt x="8" y="16"/>
                  </a:cubicBezTo>
                  <a:lnTo>
                    <a:pt x="9" y="15"/>
                  </a:lnTo>
                  <a:close/>
                  <a:moveTo>
                    <a:pt x="10" y="16"/>
                  </a:moveTo>
                  <a:cubicBezTo>
                    <a:pt x="10" y="16"/>
                    <a:pt x="10" y="16"/>
                    <a:pt x="10" y="16"/>
                  </a:cubicBezTo>
                  <a:lnTo>
                    <a:pt x="11" y="17"/>
                  </a:lnTo>
                  <a:cubicBezTo>
                    <a:pt x="11" y="17"/>
                    <a:pt x="10" y="17"/>
                    <a:pt x="10" y="17"/>
                  </a:cubicBezTo>
                  <a:lnTo>
                    <a:pt x="10" y="16"/>
                  </a:lnTo>
                  <a:close/>
                  <a:moveTo>
                    <a:pt x="11" y="17"/>
                  </a:moveTo>
                  <a:lnTo>
                    <a:pt x="11" y="17"/>
                  </a:lnTo>
                  <a:lnTo>
                    <a:pt x="10" y="16"/>
                  </a:lnTo>
                  <a:lnTo>
                    <a:pt x="11" y="17"/>
                  </a:lnTo>
                  <a:close/>
                  <a:moveTo>
                    <a:pt x="10" y="16"/>
                  </a:moveTo>
                  <a:cubicBezTo>
                    <a:pt x="11" y="14"/>
                    <a:pt x="12" y="11"/>
                    <a:pt x="13" y="9"/>
                  </a:cubicBezTo>
                  <a:lnTo>
                    <a:pt x="14" y="9"/>
                  </a:lnTo>
                  <a:cubicBezTo>
                    <a:pt x="13" y="12"/>
                    <a:pt x="12" y="14"/>
                    <a:pt x="11" y="17"/>
                  </a:cubicBezTo>
                  <a:lnTo>
                    <a:pt x="10" y="16"/>
                  </a:lnTo>
                  <a:close/>
                  <a:moveTo>
                    <a:pt x="13" y="9"/>
                  </a:moveTo>
                  <a:cubicBezTo>
                    <a:pt x="13" y="6"/>
                    <a:pt x="13" y="4"/>
                    <a:pt x="12" y="2"/>
                  </a:cubicBezTo>
                  <a:lnTo>
                    <a:pt x="13" y="1"/>
                  </a:lnTo>
                  <a:cubicBezTo>
                    <a:pt x="14" y="3"/>
                    <a:pt x="15" y="6"/>
                    <a:pt x="14" y="9"/>
                  </a:cubicBezTo>
                  <a:lnTo>
                    <a:pt x="13" y="9"/>
                  </a:lnTo>
                  <a:close/>
                  <a:moveTo>
                    <a:pt x="12" y="2"/>
                  </a:moveTo>
                  <a:lnTo>
                    <a:pt x="12" y="2"/>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5" name="Freeform 157">
              <a:extLst>
                <a:ext uri="{FF2B5EF4-FFF2-40B4-BE49-F238E27FC236}">
                  <a16:creationId xmlns:a16="http://schemas.microsoft.com/office/drawing/2014/main" id="{DCB725BD-2036-8C44-594E-CE3C5FF18148}"/>
                </a:ext>
              </a:extLst>
            </p:cNvPr>
            <p:cNvSpPr>
              <a:spLocks/>
            </p:cNvSpPr>
            <p:nvPr/>
          </p:nvSpPr>
          <p:spPr bwMode="auto">
            <a:xfrm>
              <a:off x="3552" y="1313"/>
              <a:ext cx="106" cy="89"/>
            </a:xfrm>
            <a:custGeom>
              <a:avLst/>
              <a:gdLst>
                <a:gd name="T0" fmla="*/ 14 w 19"/>
                <a:gd name="T1" fmla="*/ 0 h 16"/>
                <a:gd name="T2" fmla="*/ 4 w 19"/>
                <a:gd name="T3" fmla="*/ 3 h 16"/>
                <a:gd name="T4" fmla="*/ 0 w 19"/>
                <a:gd name="T5" fmla="*/ 10 h 16"/>
                <a:gd name="T6" fmla="*/ 6 w 19"/>
                <a:gd name="T7" fmla="*/ 15 h 16"/>
                <a:gd name="T8" fmla="*/ 18 w 19"/>
                <a:gd name="T9" fmla="*/ 7 h 16"/>
                <a:gd name="T10" fmla="*/ 19 w 19"/>
                <a:gd name="T11" fmla="*/ 4 h 16"/>
                <a:gd name="T12" fmla="*/ 14 w 19"/>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4" y="0"/>
                  </a:moveTo>
                  <a:cubicBezTo>
                    <a:pt x="11" y="1"/>
                    <a:pt x="7" y="1"/>
                    <a:pt x="4" y="3"/>
                  </a:cubicBezTo>
                  <a:cubicBezTo>
                    <a:pt x="1" y="5"/>
                    <a:pt x="0" y="7"/>
                    <a:pt x="0" y="10"/>
                  </a:cubicBezTo>
                  <a:cubicBezTo>
                    <a:pt x="0" y="14"/>
                    <a:pt x="4" y="16"/>
                    <a:pt x="6" y="15"/>
                  </a:cubicBezTo>
                  <a:cubicBezTo>
                    <a:pt x="10" y="13"/>
                    <a:pt x="13" y="9"/>
                    <a:pt x="18" y="7"/>
                  </a:cubicBezTo>
                  <a:cubicBezTo>
                    <a:pt x="18" y="6"/>
                    <a:pt x="19" y="5"/>
                    <a:pt x="19" y="4"/>
                  </a:cubicBezTo>
                  <a:cubicBezTo>
                    <a:pt x="19" y="2"/>
                    <a:pt x="17"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6" name="Freeform 158">
              <a:extLst>
                <a:ext uri="{FF2B5EF4-FFF2-40B4-BE49-F238E27FC236}">
                  <a16:creationId xmlns:a16="http://schemas.microsoft.com/office/drawing/2014/main" id="{E2031B49-6208-1B3C-FEBC-680EFB37EEEA}"/>
                </a:ext>
              </a:extLst>
            </p:cNvPr>
            <p:cNvSpPr>
              <a:spLocks noEditPoints="1"/>
            </p:cNvSpPr>
            <p:nvPr/>
          </p:nvSpPr>
          <p:spPr bwMode="auto">
            <a:xfrm>
              <a:off x="3546" y="1307"/>
              <a:ext cx="118" cy="95"/>
            </a:xfrm>
            <a:custGeom>
              <a:avLst/>
              <a:gdLst>
                <a:gd name="T0" fmla="*/ 10 w 21"/>
                <a:gd name="T1" fmla="*/ 3 h 17"/>
                <a:gd name="T2" fmla="*/ 15 w 21"/>
                <a:gd name="T3" fmla="*/ 1 h 17"/>
                <a:gd name="T4" fmla="*/ 10 w 21"/>
                <a:gd name="T5" fmla="*/ 3 h 17"/>
                <a:gd name="T6" fmla="*/ 5 w 21"/>
                <a:gd name="T7" fmla="*/ 4 h 17"/>
                <a:gd name="T8" fmla="*/ 10 w 21"/>
                <a:gd name="T9" fmla="*/ 3 h 17"/>
                <a:gd name="T10" fmla="*/ 5 w 21"/>
                <a:gd name="T11" fmla="*/ 4 h 17"/>
                <a:gd name="T12" fmla="*/ 6 w 21"/>
                <a:gd name="T13" fmla="*/ 5 h 17"/>
                <a:gd name="T14" fmla="*/ 2 w 21"/>
                <a:gd name="T15" fmla="*/ 7 h 17"/>
                <a:gd name="T16" fmla="*/ 6 w 21"/>
                <a:gd name="T17" fmla="*/ 5 h 17"/>
                <a:gd name="T18" fmla="*/ 2 w 21"/>
                <a:gd name="T19" fmla="*/ 7 h 17"/>
                <a:gd name="T20" fmla="*/ 3 w 21"/>
                <a:gd name="T21" fmla="*/ 8 h 17"/>
                <a:gd name="T22" fmla="*/ 0 w 21"/>
                <a:gd name="T23" fmla="*/ 11 h 17"/>
                <a:gd name="T24" fmla="*/ 3 w 21"/>
                <a:gd name="T25" fmla="*/ 8 h 17"/>
                <a:gd name="T26" fmla="*/ 0 w 21"/>
                <a:gd name="T27" fmla="*/ 11 h 17"/>
                <a:gd name="T28" fmla="*/ 0 w 21"/>
                <a:gd name="T29" fmla="*/ 11 h 17"/>
                <a:gd name="T30" fmla="*/ 2 w 21"/>
                <a:gd name="T31" fmla="*/ 13 h 17"/>
                <a:gd name="T32" fmla="*/ 0 w 21"/>
                <a:gd name="T33" fmla="*/ 11 h 17"/>
                <a:gd name="T34" fmla="*/ 2 w 21"/>
                <a:gd name="T35" fmla="*/ 13 h 17"/>
                <a:gd name="T36" fmla="*/ 3 w 21"/>
                <a:gd name="T37" fmla="*/ 16 h 17"/>
                <a:gd name="T38" fmla="*/ 2 w 21"/>
                <a:gd name="T39" fmla="*/ 13 h 17"/>
                <a:gd name="T40" fmla="*/ 5 w 21"/>
                <a:gd name="T41" fmla="*/ 15 h 17"/>
                <a:gd name="T42" fmla="*/ 3 w 21"/>
                <a:gd name="T43" fmla="*/ 16 h 17"/>
                <a:gd name="T44" fmla="*/ 5 w 21"/>
                <a:gd name="T45" fmla="*/ 15 h 17"/>
                <a:gd name="T46" fmla="*/ 7 w 21"/>
                <a:gd name="T47" fmla="*/ 16 h 17"/>
                <a:gd name="T48" fmla="*/ 5 w 21"/>
                <a:gd name="T49" fmla="*/ 15 h 17"/>
                <a:gd name="T50" fmla="*/ 7 w 21"/>
                <a:gd name="T51" fmla="*/ 15 h 17"/>
                <a:gd name="T52" fmla="*/ 7 w 21"/>
                <a:gd name="T53" fmla="*/ 15 h 17"/>
                <a:gd name="T54" fmla="*/ 7 w 21"/>
                <a:gd name="T55" fmla="*/ 15 h 17"/>
                <a:gd name="T56" fmla="*/ 7 w 21"/>
                <a:gd name="T57" fmla="*/ 16 h 17"/>
                <a:gd name="T58" fmla="*/ 7 w 21"/>
                <a:gd name="T59" fmla="*/ 16 h 17"/>
                <a:gd name="T60" fmla="*/ 7 w 21"/>
                <a:gd name="T61" fmla="*/ 16 h 17"/>
                <a:gd name="T62" fmla="*/ 13 w 21"/>
                <a:gd name="T63" fmla="*/ 11 h 17"/>
                <a:gd name="T64" fmla="*/ 7 w 21"/>
                <a:gd name="T65" fmla="*/ 16 h 17"/>
                <a:gd name="T66" fmla="*/ 13 w 21"/>
                <a:gd name="T67" fmla="*/ 11 h 17"/>
                <a:gd name="T68" fmla="*/ 19 w 21"/>
                <a:gd name="T69" fmla="*/ 8 h 17"/>
                <a:gd name="T70" fmla="*/ 13 w 21"/>
                <a:gd name="T71" fmla="*/ 11 h 17"/>
                <a:gd name="T72" fmla="*/ 18 w 21"/>
                <a:gd name="T73" fmla="*/ 7 h 17"/>
                <a:gd name="T74" fmla="*/ 18 w 21"/>
                <a:gd name="T75" fmla="*/ 7 h 17"/>
                <a:gd name="T76" fmla="*/ 18 w 21"/>
                <a:gd name="T77" fmla="*/ 7 h 17"/>
                <a:gd name="T78" fmla="*/ 19 w 21"/>
                <a:gd name="T79" fmla="*/ 8 h 17"/>
                <a:gd name="T80" fmla="*/ 18 w 21"/>
                <a:gd name="T81" fmla="*/ 7 h 17"/>
                <a:gd name="T82" fmla="*/ 19 w 21"/>
                <a:gd name="T83" fmla="*/ 8 h 17"/>
                <a:gd name="T84" fmla="*/ 18 w 21"/>
                <a:gd name="T85" fmla="*/ 7 h 17"/>
                <a:gd name="T86" fmla="*/ 19 w 21"/>
                <a:gd name="T87" fmla="*/ 7 h 17"/>
                <a:gd name="T88" fmla="*/ 19 w 21"/>
                <a:gd name="T89" fmla="*/ 8 h 17"/>
                <a:gd name="T90" fmla="*/ 19 w 21"/>
                <a:gd name="T91" fmla="*/ 7 h 17"/>
                <a:gd name="T92" fmla="*/ 21 w 21"/>
                <a:gd name="T93" fmla="*/ 5 h 17"/>
                <a:gd name="T94" fmla="*/ 19 w 21"/>
                <a:gd name="T95" fmla="*/ 7 h 17"/>
                <a:gd name="T96" fmla="*/ 21 w 21"/>
                <a:gd name="T97" fmla="*/ 5 h 17"/>
                <a:gd name="T98" fmla="*/ 21 w 21"/>
                <a:gd name="T99" fmla="*/ 5 h 17"/>
                <a:gd name="T100" fmla="*/ 20 w 21"/>
                <a:gd name="T101" fmla="*/ 5 h 17"/>
                <a:gd name="T102" fmla="*/ 21 w 21"/>
                <a:gd name="T103" fmla="*/ 5 h 17"/>
                <a:gd name="T104" fmla="*/ 20 w 21"/>
                <a:gd name="T105" fmla="*/ 5 h 17"/>
                <a:gd name="T106" fmla="*/ 20 w 21"/>
                <a:gd name="T107" fmla="*/ 4 h 17"/>
                <a:gd name="T108" fmla="*/ 20 w 21"/>
                <a:gd name="T109" fmla="*/ 5 h 17"/>
                <a:gd name="T110" fmla="*/ 19 w 21"/>
                <a:gd name="T111" fmla="*/ 4 h 17"/>
                <a:gd name="T112" fmla="*/ 20 w 21"/>
                <a:gd name="T113" fmla="*/ 4 h 17"/>
                <a:gd name="T114" fmla="*/ 19 w 21"/>
                <a:gd name="T115" fmla="*/ 4 h 17"/>
                <a:gd name="T116" fmla="*/ 15 w 21"/>
                <a:gd name="T117" fmla="*/ 1 h 17"/>
                <a:gd name="T118" fmla="*/ 19 w 21"/>
                <a:gd name="T119" fmla="*/ 4 h 17"/>
                <a:gd name="T120" fmla="*/ 15 w 21"/>
                <a:gd name="T121" fmla="*/ 2 h 17"/>
                <a:gd name="T122" fmla="*/ 15 w 21"/>
                <a:gd name="T1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7">
                  <a:moveTo>
                    <a:pt x="15" y="2"/>
                  </a:moveTo>
                  <a:cubicBezTo>
                    <a:pt x="14" y="2"/>
                    <a:pt x="12" y="2"/>
                    <a:pt x="10" y="3"/>
                  </a:cubicBezTo>
                  <a:lnTo>
                    <a:pt x="10" y="2"/>
                  </a:lnTo>
                  <a:cubicBezTo>
                    <a:pt x="12" y="1"/>
                    <a:pt x="13" y="1"/>
                    <a:pt x="15" y="1"/>
                  </a:cubicBezTo>
                  <a:lnTo>
                    <a:pt x="15" y="2"/>
                  </a:lnTo>
                  <a:close/>
                  <a:moveTo>
                    <a:pt x="10" y="3"/>
                  </a:moveTo>
                  <a:cubicBezTo>
                    <a:pt x="9" y="3"/>
                    <a:pt x="7" y="4"/>
                    <a:pt x="6" y="5"/>
                  </a:cubicBezTo>
                  <a:lnTo>
                    <a:pt x="5" y="4"/>
                  </a:lnTo>
                  <a:cubicBezTo>
                    <a:pt x="7" y="3"/>
                    <a:pt x="8" y="2"/>
                    <a:pt x="10" y="2"/>
                  </a:cubicBezTo>
                  <a:lnTo>
                    <a:pt x="10" y="3"/>
                  </a:lnTo>
                  <a:close/>
                  <a:moveTo>
                    <a:pt x="5" y="4"/>
                  </a:moveTo>
                  <a:lnTo>
                    <a:pt x="5" y="4"/>
                  </a:lnTo>
                  <a:lnTo>
                    <a:pt x="5" y="4"/>
                  </a:lnTo>
                  <a:close/>
                  <a:moveTo>
                    <a:pt x="6" y="5"/>
                  </a:moveTo>
                  <a:cubicBezTo>
                    <a:pt x="4" y="5"/>
                    <a:pt x="3" y="6"/>
                    <a:pt x="3" y="8"/>
                  </a:cubicBezTo>
                  <a:lnTo>
                    <a:pt x="2" y="7"/>
                  </a:lnTo>
                  <a:cubicBezTo>
                    <a:pt x="2" y="6"/>
                    <a:pt x="3" y="4"/>
                    <a:pt x="5" y="4"/>
                  </a:cubicBezTo>
                  <a:lnTo>
                    <a:pt x="6" y="5"/>
                  </a:lnTo>
                  <a:close/>
                  <a:moveTo>
                    <a:pt x="2" y="7"/>
                  </a:moveTo>
                  <a:lnTo>
                    <a:pt x="2" y="7"/>
                  </a:lnTo>
                  <a:lnTo>
                    <a:pt x="2" y="7"/>
                  </a:lnTo>
                  <a:close/>
                  <a:moveTo>
                    <a:pt x="3" y="8"/>
                  </a:moveTo>
                  <a:cubicBezTo>
                    <a:pt x="2" y="9"/>
                    <a:pt x="2" y="10"/>
                    <a:pt x="2" y="11"/>
                  </a:cubicBezTo>
                  <a:lnTo>
                    <a:pt x="0" y="11"/>
                  </a:lnTo>
                  <a:cubicBezTo>
                    <a:pt x="1" y="10"/>
                    <a:pt x="1" y="8"/>
                    <a:pt x="2" y="7"/>
                  </a:cubicBezTo>
                  <a:lnTo>
                    <a:pt x="3" y="8"/>
                  </a:lnTo>
                  <a:close/>
                  <a:moveTo>
                    <a:pt x="0" y="11"/>
                  </a:moveTo>
                  <a:lnTo>
                    <a:pt x="0" y="11"/>
                  </a:lnTo>
                  <a:lnTo>
                    <a:pt x="1" y="11"/>
                  </a:lnTo>
                  <a:lnTo>
                    <a:pt x="0" y="11"/>
                  </a:lnTo>
                  <a:close/>
                  <a:moveTo>
                    <a:pt x="2" y="11"/>
                  </a:moveTo>
                  <a:cubicBezTo>
                    <a:pt x="2" y="12"/>
                    <a:pt x="2" y="13"/>
                    <a:pt x="2" y="13"/>
                  </a:cubicBezTo>
                  <a:lnTo>
                    <a:pt x="1" y="14"/>
                  </a:lnTo>
                  <a:cubicBezTo>
                    <a:pt x="0" y="13"/>
                    <a:pt x="0" y="12"/>
                    <a:pt x="0" y="11"/>
                  </a:cubicBezTo>
                  <a:lnTo>
                    <a:pt x="2" y="11"/>
                  </a:lnTo>
                  <a:close/>
                  <a:moveTo>
                    <a:pt x="2" y="13"/>
                  </a:moveTo>
                  <a:cubicBezTo>
                    <a:pt x="2" y="14"/>
                    <a:pt x="3" y="14"/>
                    <a:pt x="3" y="15"/>
                  </a:cubicBezTo>
                  <a:lnTo>
                    <a:pt x="3" y="16"/>
                  </a:lnTo>
                  <a:cubicBezTo>
                    <a:pt x="2" y="15"/>
                    <a:pt x="1" y="15"/>
                    <a:pt x="1" y="14"/>
                  </a:cubicBezTo>
                  <a:lnTo>
                    <a:pt x="2" y="13"/>
                  </a:lnTo>
                  <a:close/>
                  <a:moveTo>
                    <a:pt x="3" y="15"/>
                  </a:moveTo>
                  <a:cubicBezTo>
                    <a:pt x="4" y="15"/>
                    <a:pt x="5" y="15"/>
                    <a:pt x="5" y="15"/>
                  </a:cubicBezTo>
                  <a:lnTo>
                    <a:pt x="5" y="17"/>
                  </a:lnTo>
                  <a:cubicBezTo>
                    <a:pt x="4" y="16"/>
                    <a:pt x="3" y="16"/>
                    <a:pt x="3" y="16"/>
                  </a:cubicBezTo>
                  <a:lnTo>
                    <a:pt x="3" y="15"/>
                  </a:lnTo>
                  <a:close/>
                  <a:moveTo>
                    <a:pt x="5" y="15"/>
                  </a:moveTo>
                  <a:cubicBezTo>
                    <a:pt x="6" y="15"/>
                    <a:pt x="6" y="15"/>
                    <a:pt x="7" y="15"/>
                  </a:cubicBezTo>
                  <a:lnTo>
                    <a:pt x="7" y="16"/>
                  </a:lnTo>
                  <a:cubicBezTo>
                    <a:pt x="7" y="17"/>
                    <a:pt x="6" y="17"/>
                    <a:pt x="5" y="17"/>
                  </a:cubicBezTo>
                  <a:lnTo>
                    <a:pt x="5" y="15"/>
                  </a:lnTo>
                  <a:close/>
                  <a:moveTo>
                    <a:pt x="7" y="15"/>
                  </a:moveTo>
                  <a:lnTo>
                    <a:pt x="7" y="15"/>
                  </a:lnTo>
                  <a:lnTo>
                    <a:pt x="7" y="16"/>
                  </a:lnTo>
                  <a:lnTo>
                    <a:pt x="7" y="15"/>
                  </a:lnTo>
                  <a:close/>
                  <a:moveTo>
                    <a:pt x="7" y="15"/>
                  </a:moveTo>
                  <a:lnTo>
                    <a:pt x="7" y="15"/>
                  </a:lnTo>
                  <a:lnTo>
                    <a:pt x="7" y="16"/>
                  </a:lnTo>
                  <a:lnTo>
                    <a:pt x="7" y="16"/>
                  </a:lnTo>
                  <a:lnTo>
                    <a:pt x="7" y="15"/>
                  </a:lnTo>
                  <a:close/>
                  <a:moveTo>
                    <a:pt x="7" y="16"/>
                  </a:moveTo>
                  <a:lnTo>
                    <a:pt x="7" y="16"/>
                  </a:lnTo>
                  <a:lnTo>
                    <a:pt x="7" y="16"/>
                  </a:lnTo>
                  <a:close/>
                  <a:moveTo>
                    <a:pt x="7" y="15"/>
                  </a:moveTo>
                  <a:cubicBezTo>
                    <a:pt x="9" y="14"/>
                    <a:pt x="11" y="12"/>
                    <a:pt x="13" y="11"/>
                  </a:cubicBezTo>
                  <a:lnTo>
                    <a:pt x="14" y="12"/>
                  </a:lnTo>
                  <a:cubicBezTo>
                    <a:pt x="12" y="13"/>
                    <a:pt x="10" y="15"/>
                    <a:pt x="7" y="16"/>
                  </a:cubicBezTo>
                  <a:lnTo>
                    <a:pt x="7" y="15"/>
                  </a:lnTo>
                  <a:close/>
                  <a:moveTo>
                    <a:pt x="13" y="11"/>
                  </a:moveTo>
                  <a:cubicBezTo>
                    <a:pt x="15" y="9"/>
                    <a:pt x="17" y="8"/>
                    <a:pt x="18" y="7"/>
                  </a:cubicBezTo>
                  <a:lnTo>
                    <a:pt x="19" y="8"/>
                  </a:lnTo>
                  <a:cubicBezTo>
                    <a:pt x="17" y="9"/>
                    <a:pt x="16" y="10"/>
                    <a:pt x="14" y="12"/>
                  </a:cubicBezTo>
                  <a:lnTo>
                    <a:pt x="13" y="11"/>
                  </a:lnTo>
                  <a:close/>
                  <a:moveTo>
                    <a:pt x="18" y="7"/>
                  </a:moveTo>
                  <a:lnTo>
                    <a:pt x="18" y="7"/>
                  </a:lnTo>
                  <a:lnTo>
                    <a:pt x="19" y="8"/>
                  </a:lnTo>
                  <a:lnTo>
                    <a:pt x="18" y="7"/>
                  </a:lnTo>
                  <a:close/>
                  <a:moveTo>
                    <a:pt x="18" y="7"/>
                  </a:moveTo>
                  <a:lnTo>
                    <a:pt x="18" y="7"/>
                  </a:lnTo>
                  <a:lnTo>
                    <a:pt x="19" y="8"/>
                  </a:lnTo>
                  <a:lnTo>
                    <a:pt x="19" y="8"/>
                  </a:lnTo>
                  <a:lnTo>
                    <a:pt x="18" y="7"/>
                  </a:lnTo>
                  <a:close/>
                  <a:moveTo>
                    <a:pt x="18" y="7"/>
                  </a:moveTo>
                  <a:cubicBezTo>
                    <a:pt x="18" y="7"/>
                    <a:pt x="18" y="7"/>
                    <a:pt x="18" y="7"/>
                  </a:cubicBezTo>
                  <a:lnTo>
                    <a:pt x="19" y="8"/>
                  </a:lnTo>
                  <a:cubicBezTo>
                    <a:pt x="19" y="8"/>
                    <a:pt x="19" y="8"/>
                    <a:pt x="19" y="8"/>
                  </a:cubicBezTo>
                  <a:lnTo>
                    <a:pt x="18" y="7"/>
                  </a:lnTo>
                  <a:close/>
                  <a:moveTo>
                    <a:pt x="18" y="7"/>
                  </a:moveTo>
                  <a:cubicBezTo>
                    <a:pt x="19" y="7"/>
                    <a:pt x="19" y="7"/>
                    <a:pt x="19" y="7"/>
                  </a:cubicBezTo>
                  <a:lnTo>
                    <a:pt x="20" y="8"/>
                  </a:lnTo>
                  <a:cubicBezTo>
                    <a:pt x="20" y="8"/>
                    <a:pt x="19" y="8"/>
                    <a:pt x="19" y="8"/>
                  </a:cubicBezTo>
                  <a:lnTo>
                    <a:pt x="18" y="7"/>
                  </a:lnTo>
                  <a:close/>
                  <a:moveTo>
                    <a:pt x="19" y="7"/>
                  </a:moveTo>
                  <a:cubicBezTo>
                    <a:pt x="19" y="6"/>
                    <a:pt x="20" y="6"/>
                    <a:pt x="20" y="5"/>
                  </a:cubicBezTo>
                  <a:lnTo>
                    <a:pt x="21" y="5"/>
                  </a:lnTo>
                  <a:cubicBezTo>
                    <a:pt x="21" y="6"/>
                    <a:pt x="20" y="7"/>
                    <a:pt x="20" y="8"/>
                  </a:cubicBezTo>
                  <a:lnTo>
                    <a:pt x="19" y="7"/>
                  </a:lnTo>
                  <a:close/>
                  <a:moveTo>
                    <a:pt x="21" y="5"/>
                  </a:moveTo>
                  <a:lnTo>
                    <a:pt x="21" y="5"/>
                  </a:lnTo>
                  <a:lnTo>
                    <a:pt x="20" y="5"/>
                  </a:lnTo>
                  <a:lnTo>
                    <a:pt x="21" y="5"/>
                  </a:lnTo>
                  <a:close/>
                  <a:moveTo>
                    <a:pt x="20" y="5"/>
                  </a:moveTo>
                  <a:lnTo>
                    <a:pt x="20" y="5"/>
                  </a:lnTo>
                  <a:lnTo>
                    <a:pt x="21" y="5"/>
                  </a:lnTo>
                  <a:lnTo>
                    <a:pt x="21" y="5"/>
                  </a:lnTo>
                  <a:lnTo>
                    <a:pt x="20" y="5"/>
                  </a:lnTo>
                  <a:close/>
                  <a:moveTo>
                    <a:pt x="20" y="5"/>
                  </a:moveTo>
                  <a:cubicBezTo>
                    <a:pt x="19" y="5"/>
                    <a:pt x="19" y="5"/>
                    <a:pt x="19" y="4"/>
                  </a:cubicBezTo>
                  <a:lnTo>
                    <a:pt x="20" y="4"/>
                  </a:lnTo>
                  <a:cubicBezTo>
                    <a:pt x="21" y="4"/>
                    <a:pt x="21" y="5"/>
                    <a:pt x="21" y="5"/>
                  </a:cubicBezTo>
                  <a:lnTo>
                    <a:pt x="20" y="5"/>
                  </a:lnTo>
                  <a:close/>
                  <a:moveTo>
                    <a:pt x="19" y="4"/>
                  </a:moveTo>
                  <a:cubicBezTo>
                    <a:pt x="19" y="4"/>
                    <a:pt x="19" y="4"/>
                    <a:pt x="19" y="4"/>
                  </a:cubicBezTo>
                  <a:lnTo>
                    <a:pt x="20" y="3"/>
                  </a:lnTo>
                  <a:cubicBezTo>
                    <a:pt x="20" y="3"/>
                    <a:pt x="20" y="4"/>
                    <a:pt x="20" y="4"/>
                  </a:cubicBezTo>
                  <a:lnTo>
                    <a:pt x="19" y="4"/>
                  </a:lnTo>
                  <a:close/>
                  <a:moveTo>
                    <a:pt x="19" y="4"/>
                  </a:moveTo>
                  <a:cubicBezTo>
                    <a:pt x="18" y="3"/>
                    <a:pt x="17" y="2"/>
                    <a:pt x="15" y="2"/>
                  </a:cubicBezTo>
                  <a:lnTo>
                    <a:pt x="15" y="1"/>
                  </a:lnTo>
                  <a:cubicBezTo>
                    <a:pt x="17" y="0"/>
                    <a:pt x="19" y="1"/>
                    <a:pt x="20" y="3"/>
                  </a:cubicBezTo>
                  <a:lnTo>
                    <a:pt x="19" y="4"/>
                  </a:lnTo>
                  <a:close/>
                  <a:moveTo>
                    <a:pt x="15" y="2"/>
                  </a:moveTo>
                  <a:lnTo>
                    <a:pt x="15" y="2"/>
                  </a:lnTo>
                  <a:lnTo>
                    <a:pt x="15"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7" name="Freeform 159">
              <a:extLst>
                <a:ext uri="{FF2B5EF4-FFF2-40B4-BE49-F238E27FC236}">
                  <a16:creationId xmlns:a16="http://schemas.microsoft.com/office/drawing/2014/main" id="{C57F67A2-6290-27FF-B0DF-818B5FCB47C3}"/>
                </a:ext>
              </a:extLst>
            </p:cNvPr>
            <p:cNvSpPr>
              <a:spLocks/>
            </p:cNvSpPr>
            <p:nvPr/>
          </p:nvSpPr>
          <p:spPr bwMode="auto">
            <a:xfrm>
              <a:off x="3580" y="1358"/>
              <a:ext cx="139" cy="61"/>
            </a:xfrm>
            <a:custGeom>
              <a:avLst/>
              <a:gdLst>
                <a:gd name="T0" fmla="*/ 24 w 25"/>
                <a:gd name="T1" fmla="*/ 2 h 11"/>
                <a:gd name="T2" fmla="*/ 17 w 25"/>
                <a:gd name="T3" fmla="*/ 0 h 11"/>
                <a:gd name="T4" fmla="*/ 4 w 25"/>
                <a:gd name="T5" fmla="*/ 6 h 11"/>
                <a:gd name="T6" fmla="*/ 2 w 25"/>
                <a:gd name="T7" fmla="*/ 9 h 11"/>
                <a:gd name="T8" fmla="*/ 9 w 25"/>
                <a:gd name="T9" fmla="*/ 10 h 11"/>
                <a:gd name="T10" fmla="*/ 24 w 25"/>
                <a:gd name="T11" fmla="*/ 4 h 11"/>
                <a:gd name="T12" fmla="*/ 24 w 2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5" h="11">
                  <a:moveTo>
                    <a:pt x="24" y="2"/>
                  </a:moveTo>
                  <a:cubicBezTo>
                    <a:pt x="21" y="2"/>
                    <a:pt x="20" y="0"/>
                    <a:pt x="17" y="0"/>
                  </a:cubicBezTo>
                  <a:cubicBezTo>
                    <a:pt x="12" y="1"/>
                    <a:pt x="8" y="4"/>
                    <a:pt x="4" y="6"/>
                  </a:cubicBezTo>
                  <a:cubicBezTo>
                    <a:pt x="3" y="7"/>
                    <a:pt x="0" y="8"/>
                    <a:pt x="2" y="9"/>
                  </a:cubicBezTo>
                  <a:cubicBezTo>
                    <a:pt x="4" y="11"/>
                    <a:pt x="8" y="11"/>
                    <a:pt x="9" y="10"/>
                  </a:cubicBezTo>
                  <a:cubicBezTo>
                    <a:pt x="14" y="8"/>
                    <a:pt x="20" y="7"/>
                    <a:pt x="24" y="4"/>
                  </a:cubicBezTo>
                  <a:cubicBezTo>
                    <a:pt x="25" y="3"/>
                    <a:pt x="25" y="3"/>
                    <a:pt x="2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8" name="Freeform 160">
              <a:extLst>
                <a:ext uri="{FF2B5EF4-FFF2-40B4-BE49-F238E27FC236}">
                  <a16:creationId xmlns:a16="http://schemas.microsoft.com/office/drawing/2014/main" id="{6A35A612-0E5D-120B-099D-D9D0BBDF9398}"/>
                </a:ext>
              </a:extLst>
            </p:cNvPr>
            <p:cNvSpPr>
              <a:spLocks noEditPoints="1"/>
            </p:cNvSpPr>
            <p:nvPr/>
          </p:nvSpPr>
          <p:spPr bwMode="auto">
            <a:xfrm>
              <a:off x="3580" y="1352"/>
              <a:ext cx="145" cy="73"/>
            </a:xfrm>
            <a:custGeom>
              <a:avLst/>
              <a:gdLst>
                <a:gd name="T0" fmla="*/ 20 w 26"/>
                <a:gd name="T1" fmla="*/ 2 h 13"/>
                <a:gd name="T2" fmla="*/ 24 w 26"/>
                <a:gd name="T3" fmla="*/ 2 h 13"/>
                <a:gd name="T4" fmla="*/ 20 w 26"/>
                <a:gd name="T5" fmla="*/ 2 h 13"/>
                <a:gd name="T6" fmla="*/ 17 w 26"/>
                <a:gd name="T7" fmla="*/ 0 h 13"/>
                <a:gd name="T8" fmla="*/ 20 w 26"/>
                <a:gd name="T9" fmla="*/ 2 h 13"/>
                <a:gd name="T10" fmla="*/ 17 w 26"/>
                <a:gd name="T11" fmla="*/ 0 h 13"/>
                <a:gd name="T12" fmla="*/ 17 w 26"/>
                <a:gd name="T13" fmla="*/ 0 h 13"/>
                <a:gd name="T14" fmla="*/ 5 w 26"/>
                <a:gd name="T15" fmla="*/ 8 h 13"/>
                <a:gd name="T16" fmla="*/ 17 w 26"/>
                <a:gd name="T17" fmla="*/ 0 h 13"/>
                <a:gd name="T18" fmla="*/ 5 w 26"/>
                <a:gd name="T19" fmla="*/ 8 h 13"/>
                <a:gd name="T20" fmla="*/ 4 w 26"/>
                <a:gd name="T21" fmla="*/ 7 h 13"/>
                <a:gd name="T22" fmla="*/ 5 w 26"/>
                <a:gd name="T23" fmla="*/ 8 h 13"/>
                <a:gd name="T24" fmla="*/ 5 w 26"/>
                <a:gd name="T25" fmla="*/ 8 h 13"/>
                <a:gd name="T26" fmla="*/ 5 w 26"/>
                <a:gd name="T27" fmla="*/ 8 h 13"/>
                <a:gd name="T28" fmla="*/ 5 w 26"/>
                <a:gd name="T29" fmla="*/ 8 h 13"/>
                <a:gd name="T30" fmla="*/ 4 w 26"/>
                <a:gd name="T31" fmla="*/ 7 h 13"/>
                <a:gd name="T32" fmla="*/ 4 w 26"/>
                <a:gd name="T33" fmla="*/ 7 h 13"/>
                <a:gd name="T34" fmla="*/ 4 w 26"/>
                <a:gd name="T35" fmla="*/ 7 h 13"/>
                <a:gd name="T36" fmla="*/ 4 w 26"/>
                <a:gd name="T37" fmla="*/ 8 h 13"/>
                <a:gd name="T38" fmla="*/ 4 w 26"/>
                <a:gd name="T39" fmla="*/ 7 h 13"/>
                <a:gd name="T40" fmla="*/ 3 w 26"/>
                <a:gd name="T41" fmla="*/ 7 h 13"/>
                <a:gd name="T42" fmla="*/ 4 w 26"/>
                <a:gd name="T43" fmla="*/ 7 h 13"/>
                <a:gd name="T44" fmla="*/ 4 w 26"/>
                <a:gd name="T45" fmla="*/ 8 h 13"/>
                <a:gd name="T46" fmla="*/ 1 w 26"/>
                <a:gd name="T47" fmla="*/ 8 h 13"/>
                <a:gd name="T48" fmla="*/ 4 w 26"/>
                <a:gd name="T49" fmla="*/ 8 h 13"/>
                <a:gd name="T50" fmla="*/ 2 w 26"/>
                <a:gd name="T51" fmla="*/ 10 h 13"/>
                <a:gd name="T52" fmla="*/ 1 w 26"/>
                <a:gd name="T53" fmla="*/ 8 h 13"/>
                <a:gd name="T54" fmla="*/ 2 w 26"/>
                <a:gd name="T55" fmla="*/ 11 h 13"/>
                <a:gd name="T56" fmla="*/ 2 w 26"/>
                <a:gd name="T57" fmla="*/ 10 h 13"/>
                <a:gd name="T58" fmla="*/ 2 w 26"/>
                <a:gd name="T59" fmla="*/ 10 h 13"/>
                <a:gd name="T60" fmla="*/ 2 w 26"/>
                <a:gd name="T61" fmla="*/ 11 h 13"/>
                <a:gd name="T62" fmla="*/ 2 w 26"/>
                <a:gd name="T63" fmla="*/ 10 h 13"/>
                <a:gd name="T64" fmla="*/ 2 w 26"/>
                <a:gd name="T65" fmla="*/ 11 h 13"/>
                <a:gd name="T66" fmla="*/ 2 w 26"/>
                <a:gd name="T67" fmla="*/ 10 h 13"/>
                <a:gd name="T68" fmla="*/ 3 w 26"/>
                <a:gd name="T69" fmla="*/ 12 h 13"/>
                <a:gd name="T70" fmla="*/ 2 w 26"/>
                <a:gd name="T71" fmla="*/ 10 h 13"/>
                <a:gd name="T72" fmla="*/ 4 w 26"/>
                <a:gd name="T73" fmla="*/ 11 h 13"/>
                <a:gd name="T74" fmla="*/ 3 w 26"/>
                <a:gd name="T75" fmla="*/ 12 h 13"/>
                <a:gd name="T76" fmla="*/ 4 w 26"/>
                <a:gd name="T77" fmla="*/ 11 h 13"/>
                <a:gd name="T78" fmla="*/ 10 w 26"/>
                <a:gd name="T79" fmla="*/ 12 h 13"/>
                <a:gd name="T80" fmla="*/ 4 w 26"/>
                <a:gd name="T81" fmla="*/ 11 h 13"/>
                <a:gd name="T82" fmla="*/ 9 w 26"/>
                <a:gd name="T83" fmla="*/ 11 h 13"/>
                <a:gd name="T84" fmla="*/ 9 w 26"/>
                <a:gd name="T85" fmla="*/ 11 h 13"/>
                <a:gd name="T86" fmla="*/ 16 w 26"/>
                <a:gd name="T87" fmla="*/ 10 h 13"/>
                <a:gd name="T88" fmla="*/ 9 w 26"/>
                <a:gd name="T89" fmla="*/ 11 h 13"/>
                <a:gd name="T90" fmla="*/ 24 w 26"/>
                <a:gd name="T91" fmla="*/ 4 h 13"/>
                <a:gd name="T92" fmla="*/ 16 w 26"/>
                <a:gd name="T93" fmla="*/ 10 h 13"/>
                <a:gd name="T94" fmla="*/ 24 w 26"/>
                <a:gd name="T95" fmla="*/ 4 h 13"/>
                <a:gd name="T96" fmla="*/ 24 w 26"/>
                <a:gd name="T97" fmla="*/ 5 h 13"/>
                <a:gd name="T98" fmla="*/ 24 w 26"/>
                <a:gd name="T99" fmla="*/ 4 h 13"/>
                <a:gd name="T100" fmla="*/ 25 w 26"/>
                <a:gd name="T101" fmla="*/ 3 h 13"/>
                <a:gd name="T102" fmla="*/ 24 w 26"/>
                <a:gd name="T103" fmla="*/ 4 h 13"/>
                <a:gd name="T104" fmla="*/ 23 w 26"/>
                <a:gd name="T105" fmla="*/ 3 h 13"/>
                <a:gd name="T106" fmla="*/ 25 w 26"/>
                <a:gd name="T107" fmla="*/ 3 h 13"/>
                <a:gd name="T108" fmla="*/ 23 w 26"/>
                <a:gd name="T109" fmla="*/ 3 h 13"/>
                <a:gd name="T110" fmla="*/ 24 w 26"/>
                <a:gd name="T111" fmla="*/ 3 h 13"/>
                <a:gd name="T112" fmla="*/ 23 w 26"/>
                <a:gd name="T113" fmla="*/ 3 h 13"/>
                <a:gd name="T114" fmla="*/ 24 w 26"/>
                <a:gd name="T115" fmla="*/ 2 h 13"/>
                <a:gd name="T116" fmla="*/ 23 w 26"/>
                <a:gd name="T117" fmla="*/ 3 h 13"/>
                <a:gd name="T118" fmla="*/ 24 w 26"/>
                <a:gd name="T119" fmla="*/ 2 h 13"/>
                <a:gd name="T120" fmla="*/ 24 w 26"/>
                <a:gd name="T1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13">
                  <a:moveTo>
                    <a:pt x="24" y="4"/>
                  </a:moveTo>
                  <a:cubicBezTo>
                    <a:pt x="22" y="4"/>
                    <a:pt x="21" y="3"/>
                    <a:pt x="20" y="2"/>
                  </a:cubicBezTo>
                  <a:lnTo>
                    <a:pt x="21" y="1"/>
                  </a:lnTo>
                  <a:cubicBezTo>
                    <a:pt x="22" y="2"/>
                    <a:pt x="23" y="2"/>
                    <a:pt x="24" y="2"/>
                  </a:cubicBezTo>
                  <a:lnTo>
                    <a:pt x="24" y="4"/>
                  </a:lnTo>
                  <a:close/>
                  <a:moveTo>
                    <a:pt x="20" y="2"/>
                  </a:moveTo>
                  <a:cubicBezTo>
                    <a:pt x="19" y="2"/>
                    <a:pt x="18" y="1"/>
                    <a:pt x="17" y="2"/>
                  </a:cubicBezTo>
                  <a:lnTo>
                    <a:pt x="17" y="0"/>
                  </a:lnTo>
                  <a:cubicBezTo>
                    <a:pt x="19" y="0"/>
                    <a:pt x="20" y="1"/>
                    <a:pt x="21" y="1"/>
                  </a:cubicBezTo>
                  <a:lnTo>
                    <a:pt x="20" y="2"/>
                  </a:lnTo>
                  <a:close/>
                  <a:moveTo>
                    <a:pt x="17" y="0"/>
                  </a:moveTo>
                  <a:lnTo>
                    <a:pt x="17" y="0"/>
                  </a:lnTo>
                  <a:lnTo>
                    <a:pt x="17" y="1"/>
                  </a:lnTo>
                  <a:lnTo>
                    <a:pt x="17" y="0"/>
                  </a:lnTo>
                  <a:close/>
                  <a:moveTo>
                    <a:pt x="17" y="2"/>
                  </a:moveTo>
                  <a:cubicBezTo>
                    <a:pt x="13" y="3"/>
                    <a:pt x="9" y="5"/>
                    <a:pt x="5" y="8"/>
                  </a:cubicBezTo>
                  <a:lnTo>
                    <a:pt x="4" y="6"/>
                  </a:lnTo>
                  <a:cubicBezTo>
                    <a:pt x="8" y="4"/>
                    <a:pt x="12" y="1"/>
                    <a:pt x="17" y="0"/>
                  </a:cubicBezTo>
                  <a:lnTo>
                    <a:pt x="17" y="2"/>
                  </a:lnTo>
                  <a:close/>
                  <a:moveTo>
                    <a:pt x="5" y="8"/>
                  </a:moveTo>
                  <a:lnTo>
                    <a:pt x="5" y="8"/>
                  </a:lnTo>
                  <a:lnTo>
                    <a:pt x="4" y="7"/>
                  </a:lnTo>
                  <a:lnTo>
                    <a:pt x="4" y="6"/>
                  </a:lnTo>
                  <a:lnTo>
                    <a:pt x="5" y="8"/>
                  </a:lnTo>
                  <a:close/>
                  <a:moveTo>
                    <a:pt x="5" y="8"/>
                  </a:moveTo>
                  <a:lnTo>
                    <a:pt x="5" y="8"/>
                  </a:lnTo>
                  <a:lnTo>
                    <a:pt x="4" y="7"/>
                  </a:lnTo>
                  <a:lnTo>
                    <a:pt x="5" y="8"/>
                  </a:lnTo>
                  <a:close/>
                  <a:moveTo>
                    <a:pt x="5" y="8"/>
                  </a:moveTo>
                  <a:lnTo>
                    <a:pt x="5" y="8"/>
                  </a:lnTo>
                  <a:lnTo>
                    <a:pt x="4" y="7"/>
                  </a:lnTo>
                  <a:lnTo>
                    <a:pt x="4" y="7"/>
                  </a:lnTo>
                  <a:lnTo>
                    <a:pt x="5" y="8"/>
                  </a:lnTo>
                  <a:close/>
                  <a:moveTo>
                    <a:pt x="4" y="7"/>
                  </a:moveTo>
                  <a:lnTo>
                    <a:pt x="4" y="7"/>
                  </a:lnTo>
                  <a:lnTo>
                    <a:pt x="4" y="7"/>
                  </a:lnTo>
                  <a:close/>
                  <a:moveTo>
                    <a:pt x="5" y="8"/>
                  </a:moveTo>
                  <a:cubicBezTo>
                    <a:pt x="4" y="8"/>
                    <a:pt x="4" y="8"/>
                    <a:pt x="4" y="8"/>
                  </a:cubicBezTo>
                  <a:lnTo>
                    <a:pt x="3" y="7"/>
                  </a:lnTo>
                  <a:cubicBezTo>
                    <a:pt x="4" y="7"/>
                    <a:pt x="4" y="7"/>
                    <a:pt x="4" y="7"/>
                  </a:cubicBezTo>
                  <a:lnTo>
                    <a:pt x="5" y="8"/>
                  </a:lnTo>
                  <a:close/>
                  <a:moveTo>
                    <a:pt x="3" y="7"/>
                  </a:moveTo>
                  <a:lnTo>
                    <a:pt x="3" y="7"/>
                  </a:lnTo>
                  <a:lnTo>
                    <a:pt x="4" y="7"/>
                  </a:lnTo>
                  <a:lnTo>
                    <a:pt x="3" y="7"/>
                  </a:lnTo>
                  <a:close/>
                  <a:moveTo>
                    <a:pt x="4" y="8"/>
                  </a:moveTo>
                  <a:cubicBezTo>
                    <a:pt x="3" y="8"/>
                    <a:pt x="3" y="9"/>
                    <a:pt x="2" y="9"/>
                  </a:cubicBezTo>
                  <a:lnTo>
                    <a:pt x="1" y="8"/>
                  </a:lnTo>
                  <a:cubicBezTo>
                    <a:pt x="2" y="8"/>
                    <a:pt x="3" y="7"/>
                    <a:pt x="3" y="7"/>
                  </a:cubicBezTo>
                  <a:lnTo>
                    <a:pt x="4" y="8"/>
                  </a:lnTo>
                  <a:close/>
                  <a:moveTo>
                    <a:pt x="2" y="9"/>
                  </a:moveTo>
                  <a:cubicBezTo>
                    <a:pt x="2" y="9"/>
                    <a:pt x="2" y="10"/>
                    <a:pt x="2" y="10"/>
                  </a:cubicBezTo>
                  <a:lnTo>
                    <a:pt x="2" y="11"/>
                  </a:lnTo>
                  <a:cubicBezTo>
                    <a:pt x="0" y="10"/>
                    <a:pt x="1" y="9"/>
                    <a:pt x="1" y="8"/>
                  </a:cubicBezTo>
                  <a:lnTo>
                    <a:pt x="2" y="9"/>
                  </a:lnTo>
                  <a:close/>
                  <a:moveTo>
                    <a:pt x="2" y="11"/>
                  </a:moveTo>
                  <a:lnTo>
                    <a:pt x="2" y="11"/>
                  </a:lnTo>
                  <a:lnTo>
                    <a:pt x="2" y="10"/>
                  </a:lnTo>
                  <a:lnTo>
                    <a:pt x="2" y="11"/>
                  </a:lnTo>
                  <a:close/>
                  <a:moveTo>
                    <a:pt x="2" y="10"/>
                  </a:moveTo>
                  <a:lnTo>
                    <a:pt x="2" y="10"/>
                  </a:lnTo>
                  <a:lnTo>
                    <a:pt x="2" y="11"/>
                  </a:lnTo>
                  <a:lnTo>
                    <a:pt x="2" y="11"/>
                  </a:lnTo>
                  <a:lnTo>
                    <a:pt x="2" y="10"/>
                  </a:lnTo>
                  <a:close/>
                  <a:moveTo>
                    <a:pt x="2" y="11"/>
                  </a:moveTo>
                  <a:lnTo>
                    <a:pt x="2" y="11"/>
                  </a:lnTo>
                  <a:lnTo>
                    <a:pt x="2" y="11"/>
                  </a:lnTo>
                  <a:close/>
                  <a:moveTo>
                    <a:pt x="2" y="10"/>
                  </a:moveTo>
                  <a:cubicBezTo>
                    <a:pt x="3" y="10"/>
                    <a:pt x="3" y="10"/>
                    <a:pt x="3" y="11"/>
                  </a:cubicBezTo>
                  <a:lnTo>
                    <a:pt x="3" y="12"/>
                  </a:lnTo>
                  <a:cubicBezTo>
                    <a:pt x="2" y="12"/>
                    <a:pt x="2" y="11"/>
                    <a:pt x="2" y="11"/>
                  </a:cubicBezTo>
                  <a:lnTo>
                    <a:pt x="2" y="10"/>
                  </a:lnTo>
                  <a:close/>
                  <a:moveTo>
                    <a:pt x="3" y="11"/>
                  </a:moveTo>
                  <a:cubicBezTo>
                    <a:pt x="4" y="11"/>
                    <a:pt x="4" y="11"/>
                    <a:pt x="4" y="11"/>
                  </a:cubicBezTo>
                  <a:lnTo>
                    <a:pt x="4" y="12"/>
                  </a:lnTo>
                  <a:cubicBezTo>
                    <a:pt x="3" y="12"/>
                    <a:pt x="3" y="12"/>
                    <a:pt x="3" y="12"/>
                  </a:cubicBezTo>
                  <a:lnTo>
                    <a:pt x="3" y="11"/>
                  </a:lnTo>
                  <a:close/>
                  <a:moveTo>
                    <a:pt x="4" y="11"/>
                  </a:moveTo>
                  <a:cubicBezTo>
                    <a:pt x="6" y="11"/>
                    <a:pt x="8" y="11"/>
                    <a:pt x="9" y="11"/>
                  </a:cubicBezTo>
                  <a:lnTo>
                    <a:pt x="10" y="12"/>
                  </a:lnTo>
                  <a:cubicBezTo>
                    <a:pt x="9" y="13"/>
                    <a:pt x="6" y="13"/>
                    <a:pt x="4" y="12"/>
                  </a:cubicBezTo>
                  <a:lnTo>
                    <a:pt x="4" y="11"/>
                  </a:lnTo>
                  <a:close/>
                  <a:moveTo>
                    <a:pt x="9" y="11"/>
                  </a:moveTo>
                  <a:lnTo>
                    <a:pt x="9" y="11"/>
                  </a:lnTo>
                  <a:lnTo>
                    <a:pt x="9" y="11"/>
                  </a:lnTo>
                  <a:close/>
                  <a:moveTo>
                    <a:pt x="9" y="11"/>
                  </a:moveTo>
                  <a:cubicBezTo>
                    <a:pt x="11" y="10"/>
                    <a:pt x="13" y="9"/>
                    <a:pt x="15" y="8"/>
                  </a:cubicBezTo>
                  <a:lnTo>
                    <a:pt x="16" y="10"/>
                  </a:lnTo>
                  <a:cubicBezTo>
                    <a:pt x="14" y="10"/>
                    <a:pt x="12" y="11"/>
                    <a:pt x="10" y="12"/>
                  </a:cubicBezTo>
                  <a:lnTo>
                    <a:pt x="9" y="11"/>
                  </a:lnTo>
                  <a:close/>
                  <a:moveTo>
                    <a:pt x="15" y="8"/>
                  </a:moveTo>
                  <a:cubicBezTo>
                    <a:pt x="18" y="7"/>
                    <a:pt x="21" y="6"/>
                    <a:pt x="24" y="4"/>
                  </a:cubicBezTo>
                  <a:lnTo>
                    <a:pt x="25" y="5"/>
                  </a:lnTo>
                  <a:cubicBezTo>
                    <a:pt x="22" y="7"/>
                    <a:pt x="19" y="9"/>
                    <a:pt x="16" y="10"/>
                  </a:cubicBezTo>
                  <a:lnTo>
                    <a:pt x="15" y="8"/>
                  </a:lnTo>
                  <a:close/>
                  <a:moveTo>
                    <a:pt x="24" y="4"/>
                  </a:moveTo>
                  <a:lnTo>
                    <a:pt x="24" y="4"/>
                  </a:lnTo>
                  <a:lnTo>
                    <a:pt x="24" y="5"/>
                  </a:lnTo>
                  <a:lnTo>
                    <a:pt x="24" y="4"/>
                  </a:lnTo>
                  <a:close/>
                  <a:moveTo>
                    <a:pt x="24" y="4"/>
                  </a:moveTo>
                  <a:cubicBezTo>
                    <a:pt x="24" y="4"/>
                    <a:pt x="24" y="4"/>
                    <a:pt x="24" y="4"/>
                  </a:cubicBezTo>
                  <a:lnTo>
                    <a:pt x="25" y="3"/>
                  </a:lnTo>
                  <a:cubicBezTo>
                    <a:pt x="26" y="4"/>
                    <a:pt x="26" y="5"/>
                    <a:pt x="25" y="5"/>
                  </a:cubicBezTo>
                  <a:lnTo>
                    <a:pt x="24" y="4"/>
                  </a:lnTo>
                  <a:close/>
                  <a:moveTo>
                    <a:pt x="24" y="4"/>
                  </a:moveTo>
                  <a:cubicBezTo>
                    <a:pt x="24" y="4"/>
                    <a:pt x="24" y="4"/>
                    <a:pt x="23" y="3"/>
                  </a:cubicBezTo>
                  <a:lnTo>
                    <a:pt x="24" y="2"/>
                  </a:lnTo>
                  <a:cubicBezTo>
                    <a:pt x="24" y="3"/>
                    <a:pt x="25" y="3"/>
                    <a:pt x="25" y="3"/>
                  </a:cubicBezTo>
                  <a:lnTo>
                    <a:pt x="24" y="4"/>
                  </a:lnTo>
                  <a:close/>
                  <a:moveTo>
                    <a:pt x="23" y="3"/>
                  </a:moveTo>
                  <a:lnTo>
                    <a:pt x="23" y="3"/>
                  </a:lnTo>
                  <a:lnTo>
                    <a:pt x="24" y="3"/>
                  </a:lnTo>
                  <a:lnTo>
                    <a:pt x="23" y="3"/>
                  </a:lnTo>
                  <a:close/>
                  <a:moveTo>
                    <a:pt x="23" y="3"/>
                  </a:moveTo>
                  <a:lnTo>
                    <a:pt x="23" y="3"/>
                  </a:lnTo>
                  <a:lnTo>
                    <a:pt x="24" y="2"/>
                  </a:lnTo>
                  <a:lnTo>
                    <a:pt x="24" y="2"/>
                  </a:lnTo>
                  <a:lnTo>
                    <a:pt x="23" y="3"/>
                  </a:lnTo>
                  <a:close/>
                  <a:moveTo>
                    <a:pt x="24" y="2"/>
                  </a:moveTo>
                  <a:lnTo>
                    <a:pt x="24" y="2"/>
                  </a:lnTo>
                  <a:lnTo>
                    <a:pt x="24" y="2"/>
                  </a:lnTo>
                  <a:lnTo>
                    <a:pt x="24" y="3"/>
                  </a:lnTo>
                  <a:lnTo>
                    <a:pt x="2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9" name="Freeform 161">
              <a:extLst>
                <a:ext uri="{FF2B5EF4-FFF2-40B4-BE49-F238E27FC236}">
                  <a16:creationId xmlns:a16="http://schemas.microsoft.com/office/drawing/2014/main" id="{01A1871A-4BFD-DFDE-6550-75585F67C33A}"/>
                </a:ext>
              </a:extLst>
            </p:cNvPr>
            <p:cNvSpPr>
              <a:spLocks/>
            </p:cNvSpPr>
            <p:nvPr/>
          </p:nvSpPr>
          <p:spPr bwMode="auto">
            <a:xfrm>
              <a:off x="3451" y="1335"/>
              <a:ext cx="101" cy="95"/>
            </a:xfrm>
            <a:custGeom>
              <a:avLst/>
              <a:gdLst>
                <a:gd name="T0" fmla="*/ 18 w 18"/>
                <a:gd name="T1" fmla="*/ 3 h 17"/>
                <a:gd name="T2" fmla="*/ 16 w 18"/>
                <a:gd name="T3" fmla="*/ 1 h 17"/>
                <a:gd name="T4" fmla="*/ 1 w 18"/>
                <a:gd name="T5" fmla="*/ 7 h 17"/>
                <a:gd name="T6" fmla="*/ 0 w 18"/>
                <a:gd name="T7" fmla="*/ 9 h 17"/>
                <a:gd name="T8" fmla="*/ 7 w 18"/>
                <a:gd name="T9" fmla="*/ 17 h 17"/>
                <a:gd name="T10" fmla="*/ 18 w 18"/>
                <a:gd name="T11" fmla="*/ 3 h 17"/>
              </a:gdLst>
              <a:ahLst/>
              <a:cxnLst>
                <a:cxn ang="0">
                  <a:pos x="T0" y="T1"/>
                </a:cxn>
                <a:cxn ang="0">
                  <a:pos x="T2" y="T3"/>
                </a:cxn>
                <a:cxn ang="0">
                  <a:pos x="T4" y="T5"/>
                </a:cxn>
                <a:cxn ang="0">
                  <a:pos x="T6" y="T7"/>
                </a:cxn>
                <a:cxn ang="0">
                  <a:pos x="T8" y="T9"/>
                </a:cxn>
                <a:cxn ang="0">
                  <a:pos x="T10" y="T11"/>
                </a:cxn>
              </a:cxnLst>
              <a:rect l="0" t="0" r="r" b="b"/>
              <a:pathLst>
                <a:path w="18" h="17">
                  <a:moveTo>
                    <a:pt x="18" y="3"/>
                  </a:moveTo>
                  <a:cubicBezTo>
                    <a:pt x="18" y="2"/>
                    <a:pt x="17" y="1"/>
                    <a:pt x="16" y="1"/>
                  </a:cubicBezTo>
                  <a:cubicBezTo>
                    <a:pt x="10" y="0"/>
                    <a:pt x="7" y="5"/>
                    <a:pt x="1" y="7"/>
                  </a:cubicBezTo>
                  <a:cubicBezTo>
                    <a:pt x="1" y="7"/>
                    <a:pt x="0" y="8"/>
                    <a:pt x="0" y="9"/>
                  </a:cubicBezTo>
                  <a:cubicBezTo>
                    <a:pt x="2" y="12"/>
                    <a:pt x="3" y="17"/>
                    <a:pt x="7" y="17"/>
                  </a:cubicBezTo>
                  <a:cubicBezTo>
                    <a:pt x="14" y="16"/>
                    <a:pt x="17" y="9"/>
                    <a:pt x="1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0" name="Freeform 162">
              <a:extLst>
                <a:ext uri="{FF2B5EF4-FFF2-40B4-BE49-F238E27FC236}">
                  <a16:creationId xmlns:a16="http://schemas.microsoft.com/office/drawing/2014/main" id="{0F52E98E-8405-FBBB-F7B0-B4926B2E5D2F}"/>
                </a:ext>
              </a:extLst>
            </p:cNvPr>
            <p:cNvSpPr>
              <a:spLocks noEditPoints="1"/>
            </p:cNvSpPr>
            <p:nvPr/>
          </p:nvSpPr>
          <p:spPr bwMode="auto">
            <a:xfrm>
              <a:off x="3451" y="1335"/>
              <a:ext cx="106" cy="101"/>
            </a:xfrm>
            <a:custGeom>
              <a:avLst/>
              <a:gdLst>
                <a:gd name="T0" fmla="*/ 17 w 19"/>
                <a:gd name="T1" fmla="*/ 3 h 18"/>
                <a:gd name="T2" fmla="*/ 18 w 19"/>
                <a:gd name="T3" fmla="*/ 3 h 18"/>
                <a:gd name="T4" fmla="*/ 17 w 19"/>
                <a:gd name="T5" fmla="*/ 3 h 18"/>
                <a:gd name="T6" fmla="*/ 18 w 19"/>
                <a:gd name="T7" fmla="*/ 1 h 18"/>
                <a:gd name="T8" fmla="*/ 17 w 19"/>
                <a:gd name="T9" fmla="*/ 3 h 18"/>
                <a:gd name="T10" fmla="*/ 16 w 19"/>
                <a:gd name="T11" fmla="*/ 1 h 18"/>
                <a:gd name="T12" fmla="*/ 18 w 19"/>
                <a:gd name="T13" fmla="*/ 1 h 18"/>
                <a:gd name="T14" fmla="*/ 16 w 19"/>
                <a:gd name="T15" fmla="*/ 1 h 18"/>
                <a:gd name="T16" fmla="*/ 16 w 19"/>
                <a:gd name="T17" fmla="*/ 1 h 18"/>
                <a:gd name="T18" fmla="*/ 16 w 19"/>
                <a:gd name="T19" fmla="*/ 1 h 18"/>
                <a:gd name="T20" fmla="*/ 16 w 19"/>
                <a:gd name="T21" fmla="*/ 0 h 18"/>
                <a:gd name="T22" fmla="*/ 16 w 19"/>
                <a:gd name="T23" fmla="*/ 0 h 18"/>
                <a:gd name="T24" fmla="*/ 16 w 19"/>
                <a:gd name="T25" fmla="*/ 1 h 18"/>
                <a:gd name="T26" fmla="*/ 16 w 19"/>
                <a:gd name="T27" fmla="*/ 1 h 18"/>
                <a:gd name="T28" fmla="*/ 7 w 19"/>
                <a:gd name="T29" fmla="*/ 3 h 18"/>
                <a:gd name="T30" fmla="*/ 16 w 19"/>
                <a:gd name="T31" fmla="*/ 1 h 18"/>
                <a:gd name="T32" fmla="*/ 1 w 19"/>
                <a:gd name="T33" fmla="*/ 8 h 18"/>
                <a:gd name="T34" fmla="*/ 7 w 19"/>
                <a:gd name="T35" fmla="*/ 3 h 18"/>
                <a:gd name="T36" fmla="*/ 1 w 19"/>
                <a:gd name="T37" fmla="*/ 8 h 18"/>
                <a:gd name="T38" fmla="*/ 1 w 19"/>
                <a:gd name="T39" fmla="*/ 7 h 18"/>
                <a:gd name="T40" fmla="*/ 1 w 19"/>
                <a:gd name="T41" fmla="*/ 8 h 18"/>
                <a:gd name="T42" fmla="*/ 1 w 19"/>
                <a:gd name="T43" fmla="*/ 6 h 18"/>
                <a:gd name="T44" fmla="*/ 1 w 19"/>
                <a:gd name="T45" fmla="*/ 8 h 18"/>
                <a:gd name="T46" fmla="*/ 1 w 19"/>
                <a:gd name="T47" fmla="*/ 6 h 18"/>
                <a:gd name="T48" fmla="*/ 1 w 19"/>
                <a:gd name="T49" fmla="*/ 6 h 18"/>
                <a:gd name="T50" fmla="*/ 1 w 19"/>
                <a:gd name="T51" fmla="*/ 8 h 18"/>
                <a:gd name="T52" fmla="*/ 1 w 19"/>
                <a:gd name="T53" fmla="*/ 6 h 18"/>
                <a:gd name="T54" fmla="*/ 1 w 19"/>
                <a:gd name="T55" fmla="*/ 8 h 18"/>
                <a:gd name="T56" fmla="*/ 0 w 19"/>
                <a:gd name="T57" fmla="*/ 9 h 18"/>
                <a:gd name="T58" fmla="*/ 1 w 19"/>
                <a:gd name="T59" fmla="*/ 8 h 18"/>
                <a:gd name="T60" fmla="*/ 1 w 19"/>
                <a:gd name="T61" fmla="*/ 9 h 18"/>
                <a:gd name="T62" fmla="*/ 0 w 19"/>
                <a:gd name="T63" fmla="*/ 9 h 18"/>
                <a:gd name="T64" fmla="*/ 0 w 19"/>
                <a:gd name="T65" fmla="*/ 9 h 18"/>
                <a:gd name="T66" fmla="*/ 0 w 19"/>
                <a:gd name="T67" fmla="*/ 9 h 18"/>
                <a:gd name="T68" fmla="*/ 1 w 19"/>
                <a:gd name="T69" fmla="*/ 10 h 18"/>
                <a:gd name="T70" fmla="*/ 0 w 19"/>
                <a:gd name="T71" fmla="*/ 9 h 18"/>
                <a:gd name="T72" fmla="*/ 1 w 19"/>
                <a:gd name="T73" fmla="*/ 10 h 18"/>
                <a:gd name="T74" fmla="*/ 7 w 19"/>
                <a:gd name="T75" fmla="*/ 17 h 18"/>
                <a:gd name="T76" fmla="*/ 1 w 19"/>
                <a:gd name="T77" fmla="*/ 10 h 18"/>
                <a:gd name="T78" fmla="*/ 7 w 19"/>
                <a:gd name="T79" fmla="*/ 17 h 18"/>
                <a:gd name="T80" fmla="*/ 7 w 19"/>
                <a:gd name="T81" fmla="*/ 16 h 18"/>
                <a:gd name="T82" fmla="*/ 7 w 19"/>
                <a:gd name="T83" fmla="*/ 17 h 18"/>
                <a:gd name="T84" fmla="*/ 7 w 19"/>
                <a:gd name="T85" fmla="*/ 16 h 18"/>
                <a:gd name="T86" fmla="*/ 7 w 19"/>
                <a:gd name="T87" fmla="*/ 17 h 18"/>
                <a:gd name="T88" fmla="*/ 7 w 19"/>
                <a:gd name="T89" fmla="*/ 16 h 18"/>
                <a:gd name="T90" fmla="*/ 10 w 19"/>
                <a:gd name="T91" fmla="*/ 17 h 18"/>
                <a:gd name="T92" fmla="*/ 7 w 19"/>
                <a:gd name="T93" fmla="*/ 16 h 18"/>
                <a:gd name="T94" fmla="*/ 12 w 19"/>
                <a:gd name="T95" fmla="*/ 14 h 18"/>
                <a:gd name="T96" fmla="*/ 10 w 19"/>
                <a:gd name="T97" fmla="*/ 17 h 18"/>
                <a:gd name="T98" fmla="*/ 12 w 19"/>
                <a:gd name="T99" fmla="*/ 14 h 18"/>
                <a:gd name="T100" fmla="*/ 18 w 19"/>
                <a:gd name="T101" fmla="*/ 3 h 18"/>
                <a:gd name="T102" fmla="*/ 12 w 19"/>
                <a:gd name="T103" fmla="*/ 14 h 18"/>
                <a:gd name="T104" fmla="*/ 17 w 19"/>
                <a:gd name="T105" fmla="*/ 3 h 18"/>
                <a:gd name="T106" fmla="*/ 17 w 19"/>
                <a:gd name="T10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18">
                  <a:moveTo>
                    <a:pt x="17" y="3"/>
                  </a:moveTo>
                  <a:lnTo>
                    <a:pt x="17" y="3"/>
                  </a:lnTo>
                  <a:lnTo>
                    <a:pt x="18" y="3"/>
                  </a:lnTo>
                  <a:cubicBezTo>
                    <a:pt x="18" y="3"/>
                    <a:pt x="18" y="3"/>
                    <a:pt x="18" y="3"/>
                  </a:cubicBezTo>
                  <a:lnTo>
                    <a:pt x="17" y="3"/>
                  </a:lnTo>
                  <a:close/>
                  <a:moveTo>
                    <a:pt x="17" y="3"/>
                  </a:moveTo>
                  <a:cubicBezTo>
                    <a:pt x="17" y="2"/>
                    <a:pt x="17" y="2"/>
                    <a:pt x="17" y="2"/>
                  </a:cubicBezTo>
                  <a:lnTo>
                    <a:pt x="18" y="1"/>
                  </a:lnTo>
                  <a:cubicBezTo>
                    <a:pt x="18" y="1"/>
                    <a:pt x="19" y="2"/>
                    <a:pt x="18" y="3"/>
                  </a:cubicBezTo>
                  <a:lnTo>
                    <a:pt x="17" y="3"/>
                  </a:lnTo>
                  <a:close/>
                  <a:moveTo>
                    <a:pt x="17" y="2"/>
                  </a:moveTo>
                  <a:cubicBezTo>
                    <a:pt x="16" y="2"/>
                    <a:pt x="16" y="1"/>
                    <a:pt x="16" y="1"/>
                  </a:cubicBezTo>
                  <a:lnTo>
                    <a:pt x="16" y="0"/>
                  </a:lnTo>
                  <a:cubicBezTo>
                    <a:pt x="16" y="0"/>
                    <a:pt x="17" y="0"/>
                    <a:pt x="18" y="1"/>
                  </a:cubicBezTo>
                  <a:lnTo>
                    <a:pt x="17" y="2"/>
                  </a:lnTo>
                  <a:close/>
                  <a:moveTo>
                    <a:pt x="16" y="1"/>
                  </a:moveTo>
                  <a:lnTo>
                    <a:pt x="16" y="1"/>
                  </a:lnTo>
                  <a:lnTo>
                    <a:pt x="16" y="1"/>
                  </a:lnTo>
                  <a:close/>
                  <a:moveTo>
                    <a:pt x="16" y="1"/>
                  </a:moveTo>
                  <a:lnTo>
                    <a:pt x="16" y="1"/>
                  </a:lnTo>
                  <a:lnTo>
                    <a:pt x="16" y="0"/>
                  </a:lnTo>
                  <a:cubicBezTo>
                    <a:pt x="16" y="0"/>
                    <a:pt x="16" y="0"/>
                    <a:pt x="16" y="0"/>
                  </a:cubicBezTo>
                  <a:lnTo>
                    <a:pt x="16" y="1"/>
                  </a:lnTo>
                  <a:close/>
                  <a:moveTo>
                    <a:pt x="16" y="0"/>
                  </a:moveTo>
                  <a:lnTo>
                    <a:pt x="16" y="0"/>
                  </a:lnTo>
                  <a:lnTo>
                    <a:pt x="16" y="1"/>
                  </a:lnTo>
                  <a:lnTo>
                    <a:pt x="16" y="0"/>
                  </a:lnTo>
                  <a:close/>
                  <a:moveTo>
                    <a:pt x="16" y="1"/>
                  </a:moveTo>
                  <a:cubicBezTo>
                    <a:pt x="13" y="1"/>
                    <a:pt x="10" y="3"/>
                    <a:pt x="8" y="4"/>
                  </a:cubicBezTo>
                  <a:lnTo>
                    <a:pt x="7" y="3"/>
                  </a:lnTo>
                  <a:cubicBezTo>
                    <a:pt x="10" y="2"/>
                    <a:pt x="12" y="0"/>
                    <a:pt x="16" y="0"/>
                  </a:cubicBezTo>
                  <a:lnTo>
                    <a:pt x="16" y="1"/>
                  </a:lnTo>
                  <a:close/>
                  <a:moveTo>
                    <a:pt x="8" y="4"/>
                  </a:moveTo>
                  <a:cubicBezTo>
                    <a:pt x="6" y="6"/>
                    <a:pt x="4" y="7"/>
                    <a:pt x="1" y="8"/>
                  </a:cubicBezTo>
                  <a:lnTo>
                    <a:pt x="1" y="6"/>
                  </a:lnTo>
                  <a:cubicBezTo>
                    <a:pt x="3" y="6"/>
                    <a:pt x="5" y="4"/>
                    <a:pt x="7" y="3"/>
                  </a:cubicBezTo>
                  <a:lnTo>
                    <a:pt x="8" y="4"/>
                  </a:lnTo>
                  <a:close/>
                  <a:moveTo>
                    <a:pt x="1" y="8"/>
                  </a:moveTo>
                  <a:lnTo>
                    <a:pt x="1" y="8"/>
                  </a:lnTo>
                  <a:lnTo>
                    <a:pt x="1" y="7"/>
                  </a:lnTo>
                  <a:lnTo>
                    <a:pt x="1" y="8"/>
                  </a:lnTo>
                  <a:close/>
                  <a:moveTo>
                    <a:pt x="1" y="8"/>
                  </a:moveTo>
                  <a:lnTo>
                    <a:pt x="1" y="8"/>
                  </a:lnTo>
                  <a:lnTo>
                    <a:pt x="1" y="6"/>
                  </a:lnTo>
                  <a:lnTo>
                    <a:pt x="1" y="6"/>
                  </a:lnTo>
                  <a:lnTo>
                    <a:pt x="1" y="8"/>
                  </a:lnTo>
                  <a:close/>
                  <a:moveTo>
                    <a:pt x="1" y="6"/>
                  </a:moveTo>
                  <a:lnTo>
                    <a:pt x="1" y="6"/>
                  </a:lnTo>
                  <a:lnTo>
                    <a:pt x="1" y="7"/>
                  </a:lnTo>
                  <a:lnTo>
                    <a:pt x="1" y="6"/>
                  </a:lnTo>
                  <a:close/>
                  <a:moveTo>
                    <a:pt x="1" y="8"/>
                  </a:moveTo>
                  <a:cubicBezTo>
                    <a:pt x="1" y="8"/>
                    <a:pt x="1" y="8"/>
                    <a:pt x="1" y="8"/>
                  </a:cubicBezTo>
                  <a:lnTo>
                    <a:pt x="0" y="7"/>
                  </a:lnTo>
                  <a:cubicBezTo>
                    <a:pt x="0" y="7"/>
                    <a:pt x="1" y="6"/>
                    <a:pt x="1" y="6"/>
                  </a:cubicBezTo>
                  <a:lnTo>
                    <a:pt x="1" y="8"/>
                  </a:lnTo>
                  <a:close/>
                  <a:moveTo>
                    <a:pt x="1" y="8"/>
                  </a:moveTo>
                  <a:cubicBezTo>
                    <a:pt x="1" y="8"/>
                    <a:pt x="1" y="9"/>
                    <a:pt x="1" y="9"/>
                  </a:cubicBezTo>
                  <a:lnTo>
                    <a:pt x="0" y="9"/>
                  </a:lnTo>
                  <a:cubicBezTo>
                    <a:pt x="0" y="9"/>
                    <a:pt x="0" y="8"/>
                    <a:pt x="0" y="7"/>
                  </a:cubicBezTo>
                  <a:lnTo>
                    <a:pt x="1" y="8"/>
                  </a:lnTo>
                  <a:close/>
                  <a:moveTo>
                    <a:pt x="1" y="9"/>
                  </a:moveTo>
                  <a:lnTo>
                    <a:pt x="1" y="9"/>
                  </a:lnTo>
                  <a:lnTo>
                    <a:pt x="0" y="9"/>
                  </a:lnTo>
                  <a:cubicBezTo>
                    <a:pt x="0" y="9"/>
                    <a:pt x="0" y="9"/>
                    <a:pt x="0" y="9"/>
                  </a:cubicBezTo>
                  <a:lnTo>
                    <a:pt x="1" y="9"/>
                  </a:lnTo>
                  <a:close/>
                  <a:moveTo>
                    <a:pt x="0" y="9"/>
                  </a:moveTo>
                  <a:lnTo>
                    <a:pt x="0" y="9"/>
                  </a:lnTo>
                  <a:lnTo>
                    <a:pt x="0" y="9"/>
                  </a:lnTo>
                  <a:close/>
                  <a:moveTo>
                    <a:pt x="1" y="9"/>
                  </a:moveTo>
                  <a:lnTo>
                    <a:pt x="1" y="10"/>
                  </a:lnTo>
                  <a:lnTo>
                    <a:pt x="0" y="10"/>
                  </a:lnTo>
                  <a:cubicBezTo>
                    <a:pt x="0" y="10"/>
                    <a:pt x="0" y="10"/>
                    <a:pt x="0" y="9"/>
                  </a:cubicBezTo>
                  <a:lnTo>
                    <a:pt x="1" y="9"/>
                  </a:lnTo>
                  <a:close/>
                  <a:moveTo>
                    <a:pt x="1" y="10"/>
                  </a:moveTo>
                  <a:cubicBezTo>
                    <a:pt x="2" y="13"/>
                    <a:pt x="4" y="16"/>
                    <a:pt x="7" y="16"/>
                  </a:cubicBezTo>
                  <a:lnTo>
                    <a:pt x="7" y="17"/>
                  </a:lnTo>
                  <a:cubicBezTo>
                    <a:pt x="3" y="18"/>
                    <a:pt x="1" y="14"/>
                    <a:pt x="0" y="10"/>
                  </a:cubicBezTo>
                  <a:lnTo>
                    <a:pt x="1" y="10"/>
                  </a:lnTo>
                  <a:close/>
                  <a:moveTo>
                    <a:pt x="7" y="17"/>
                  </a:moveTo>
                  <a:lnTo>
                    <a:pt x="7" y="17"/>
                  </a:lnTo>
                  <a:lnTo>
                    <a:pt x="7" y="17"/>
                  </a:lnTo>
                  <a:close/>
                  <a:moveTo>
                    <a:pt x="7" y="16"/>
                  </a:moveTo>
                  <a:lnTo>
                    <a:pt x="7" y="16"/>
                  </a:lnTo>
                  <a:lnTo>
                    <a:pt x="7" y="17"/>
                  </a:lnTo>
                  <a:lnTo>
                    <a:pt x="7" y="17"/>
                  </a:lnTo>
                  <a:lnTo>
                    <a:pt x="7" y="16"/>
                  </a:lnTo>
                  <a:close/>
                  <a:moveTo>
                    <a:pt x="7" y="17"/>
                  </a:moveTo>
                  <a:lnTo>
                    <a:pt x="7" y="17"/>
                  </a:lnTo>
                  <a:lnTo>
                    <a:pt x="7" y="17"/>
                  </a:lnTo>
                  <a:close/>
                  <a:moveTo>
                    <a:pt x="7" y="16"/>
                  </a:moveTo>
                  <a:cubicBezTo>
                    <a:pt x="8" y="16"/>
                    <a:pt x="9" y="16"/>
                    <a:pt x="9" y="15"/>
                  </a:cubicBezTo>
                  <a:lnTo>
                    <a:pt x="10" y="17"/>
                  </a:lnTo>
                  <a:cubicBezTo>
                    <a:pt x="9" y="17"/>
                    <a:pt x="8" y="17"/>
                    <a:pt x="7" y="17"/>
                  </a:cubicBezTo>
                  <a:lnTo>
                    <a:pt x="7" y="16"/>
                  </a:lnTo>
                  <a:close/>
                  <a:moveTo>
                    <a:pt x="9" y="15"/>
                  </a:moveTo>
                  <a:cubicBezTo>
                    <a:pt x="10" y="15"/>
                    <a:pt x="11" y="15"/>
                    <a:pt x="12" y="14"/>
                  </a:cubicBezTo>
                  <a:lnTo>
                    <a:pt x="12" y="15"/>
                  </a:lnTo>
                  <a:cubicBezTo>
                    <a:pt x="12" y="16"/>
                    <a:pt x="11" y="16"/>
                    <a:pt x="10" y="17"/>
                  </a:cubicBezTo>
                  <a:lnTo>
                    <a:pt x="9" y="15"/>
                  </a:lnTo>
                  <a:close/>
                  <a:moveTo>
                    <a:pt x="12" y="14"/>
                  </a:moveTo>
                  <a:cubicBezTo>
                    <a:pt x="15" y="12"/>
                    <a:pt x="17" y="7"/>
                    <a:pt x="17" y="3"/>
                  </a:cubicBezTo>
                  <a:lnTo>
                    <a:pt x="18" y="3"/>
                  </a:lnTo>
                  <a:cubicBezTo>
                    <a:pt x="18" y="7"/>
                    <a:pt x="16" y="13"/>
                    <a:pt x="12" y="15"/>
                  </a:cubicBezTo>
                  <a:lnTo>
                    <a:pt x="12" y="14"/>
                  </a:lnTo>
                  <a:close/>
                  <a:moveTo>
                    <a:pt x="17" y="3"/>
                  </a:moveTo>
                  <a:lnTo>
                    <a:pt x="17" y="3"/>
                  </a:lnTo>
                  <a:lnTo>
                    <a:pt x="18" y="3"/>
                  </a:lnTo>
                  <a:lnTo>
                    <a:pt x="17"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1" name="Freeform 163">
              <a:extLst>
                <a:ext uri="{FF2B5EF4-FFF2-40B4-BE49-F238E27FC236}">
                  <a16:creationId xmlns:a16="http://schemas.microsoft.com/office/drawing/2014/main" id="{C8F677B6-4F54-4485-320A-C225E19FFB15}"/>
                </a:ext>
              </a:extLst>
            </p:cNvPr>
            <p:cNvSpPr>
              <a:spLocks/>
            </p:cNvSpPr>
            <p:nvPr/>
          </p:nvSpPr>
          <p:spPr bwMode="auto">
            <a:xfrm>
              <a:off x="3513" y="1397"/>
              <a:ext cx="55" cy="50"/>
            </a:xfrm>
            <a:custGeom>
              <a:avLst/>
              <a:gdLst>
                <a:gd name="T0" fmla="*/ 10 w 10"/>
                <a:gd name="T1" fmla="*/ 3 h 9"/>
                <a:gd name="T2" fmla="*/ 7 w 10"/>
                <a:gd name="T3" fmla="*/ 1 h 9"/>
                <a:gd name="T4" fmla="*/ 0 w 10"/>
                <a:gd name="T5" fmla="*/ 6 h 9"/>
                <a:gd name="T6" fmla="*/ 3 w 10"/>
                <a:gd name="T7" fmla="*/ 9 h 9"/>
                <a:gd name="T8" fmla="*/ 10 w 10"/>
                <a:gd name="T9" fmla="*/ 3 h 9"/>
              </a:gdLst>
              <a:ahLst/>
              <a:cxnLst>
                <a:cxn ang="0">
                  <a:pos x="T0" y="T1"/>
                </a:cxn>
                <a:cxn ang="0">
                  <a:pos x="T2" y="T3"/>
                </a:cxn>
                <a:cxn ang="0">
                  <a:pos x="T4" y="T5"/>
                </a:cxn>
                <a:cxn ang="0">
                  <a:pos x="T6" y="T7"/>
                </a:cxn>
                <a:cxn ang="0">
                  <a:pos x="T8" y="T9"/>
                </a:cxn>
              </a:cxnLst>
              <a:rect l="0" t="0" r="r" b="b"/>
              <a:pathLst>
                <a:path w="10" h="9">
                  <a:moveTo>
                    <a:pt x="10" y="3"/>
                  </a:moveTo>
                  <a:cubicBezTo>
                    <a:pt x="10" y="2"/>
                    <a:pt x="7" y="0"/>
                    <a:pt x="7" y="1"/>
                  </a:cubicBezTo>
                  <a:cubicBezTo>
                    <a:pt x="4" y="3"/>
                    <a:pt x="2" y="4"/>
                    <a:pt x="0" y="6"/>
                  </a:cubicBezTo>
                  <a:cubicBezTo>
                    <a:pt x="0" y="7"/>
                    <a:pt x="2" y="9"/>
                    <a:pt x="3" y="9"/>
                  </a:cubicBezTo>
                  <a:cubicBezTo>
                    <a:pt x="6" y="8"/>
                    <a:pt x="10" y="7"/>
                    <a:pt x="10"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2" name="Freeform 164">
              <a:extLst>
                <a:ext uri="{FF2B5EF4-FFF2-40B4-BE49-F238E27FC236}">
                  <a16:creationId xmlns:a16="http://schemas.microsoft.com/office/drawing/2014/main" id="{4197089B-1476-5B16-222E-064725DCD8CE}"/>
                </a:ext>
              </a:extLst>
            </p:cNvPr>
            <p:cNvSpPr>
              <a:spLocks noEditPoints="1"/>
            </p:cNvSpPr>
            <p:nvPr/>
          </p:nvSpPr>
          <p:spPr bwMode="auto">
            <a:xfrm>
              <a:off x="3513" y="1397"/>
              <a:ext cx="61" cy="56"/>
            </a:xfrm>
            <a:custGeom>
              <a:avLst/>
              <a:gdLst>
                <a:gd name="T0" fmla="*/ 9 w 11"/>
                <a:gd name="T1" fmla="*/ 2 h 10"/>
                <a:gd name="T2" fmla="*/ 11 w 11"/>
                <a:gd name="T3" fmla="*/ 3 h 10"/>
                <a:gd name="T4" fmla="*/ 9 w 11"/>
                <a:gd name="T5" fmla="*/ 2 h 10"/>
                <a:gd name="T6" fmla="*/ 9 w 11"/>
                <a:gd name="T7" fmla="*/ 1 h 10"/>
                <a:gd name="T8" fmla="*/ 9 w 11"/>
                <a:gd name="T9" fmla="*/ 2 h 10"/>
                <a:gd name="T10" fmla="*/ 7 w 11"/>
                <a:gd name="T11" fmla="*/ 2 h 10"/>
                <a:gd name="T12" fmla="*/ 9 w 11"/>
                <a:gd name="T13" fmla="*/ 1 h 10"/>
                <a:gd name="T14" fmla="*/ 7 w 11"/>
                <a:gd name="T15" fmla="*/ 2 h 10"/>
                <a:gd name="T16" fmla="*/ 6 w 11"/>
                <a:gd name="T17" fmla="*/ 1 h 10"/>
                <a:gd name="T18" fmla="*/ 7 w 11"/>
                <a:gd name="T19" fmla="*/ 2 h 10"/>
                <a:gd name="T20" fmla="*/ 7 w 11"/>
                <a:gd name="T21" fmla="*/ 2 h 10"/>
                <a:gd name="T22" fmla="*/ 7 w 11"/>
                <a:gd name="T23" fmla="*/ 2 h 10"/>
                <a:gd name="T24" fmla="*/ 7 w 11"/>
                <a:gd name="T25" fmla="*/ 2 h 10"/>
                <a:gd name="T26" fmla="*/ 6 w 11"/>
                <a:gd name="T27" fmla="*/ 1 h 10"/>
                <a:gd name="T28" fmla="*/ 6 w 11"/>
                <a:gd name="T29" fmla="*/ 1 h 10"/>
                <a:gd name="T30" fmla="*/ 7 w 11"/>
                <a:gd name="T31" fmla="*/ 1 h 10"/>
                <a:gd name="T32" fmla="*/ 7 w 11"/>
                <a:gd name="T33" fmla="*/ 2 h 10"/>
                <a:gd name="T34" fmla="*/ 4 w 11"/>
                <a:gd name="T35" fmla="*/ 3 h 10"/>
                <a:gd name="T36" fmla="*/ 7 w 11"/>
                <a:gd name="T37" fmla="*/ 2 h 10"/>
                <a:gd name="T38" fmla="*/ 4 w 11"/>
                <a:gd name="T39" fmla="*/ 4 h 10"/>
                <a:gd name="T40" fmla="*/ 4 w 11"/>
                <a:gd name="T41" fmla="*/ 4 h 10"/>
                <a:gd name="T42" fmla="*/ 1 w 11"/>
                <a:gd name="T43" fmla="*/ 7 h 10"/>
                <a:gd name="T44" fmla="*/ 4 w 11"/>
                <a:gd name="T45" fmla="*/ 3 h 10"/>
                <a:gd name="T46" fmla="*/ 1 w 11"/>
                <a:gd name="T47" fmla="*/ 7 h 10"/>
                <a:gd name="T48" fmla="*/ 0 w 11"/>
                <a:gd name="T49" fmla="*/ 6 h 10"/>
                <a:gd name="T50" fmla="*/ 1 w 11"/>
                <a:gd name="T51" fmla="*/ 7 h 10"/>
                <a:gd name="T52" fmla="*/ 0 w 11"/>
                <a:gd name="T53" fmla="*/ 7 h 10"/>
                <a:gd name="T54" fmla="*/ 1 w 11"/>
                <a:gd name="T55" fmla="*/ 7 h 10"/>
                <a:gd name="T56" fmla="*/ 1 w 11"/>
                <a:gd name="T57" fmla="*/ 7 h 10"/>
                <a:gd name="T58" fmla="*/ 0 w 11"/>
                <a:gd name="T59" fmla="*/ 7 h 10"/>
                <a:gd name="T60" fmla="*/ 0 w 11"/>
                <a:gd name="T61" fmla="*/ 8 h 10"/>
                <a:gd name="T62" fmla="*/ 1 w 11"/>
                <a:gd name="T63" fmla="*/ 8 h 10"/>
                <a:gd name="T64" fmla="*/ 1 w 11"/>
                <a:gd name="T65" fmla="*/ 7 h 10"/>
                <a:gd name="T66" fmla="*/ 1 w 11"/>
                <a:gd name="T67" fmla="*/ 9 h 10"/>
                <a:gd name="T68" fmla="*/ 1 w 11"/>
                <a:gd name="T69" fmla="*/ 7 h 10"/>
                <a:gd name="T70" fmla="*/ 3 w 11"/>
                <a:gd name="T71" fmla="*/ 8 h 10"/>
                <a:gd name="T72" fmla="*/ 1 w 11"/>
                <a:gd name="T73" fmla="*/ 9 h 10"/>
                <a:gd name="T74" fmla="*/ 3 w 11"/>
                <a:gd name="T75" fmla="*/ 9 h 10"/>
                <a:gd name="T76" fmla="*/ 3 w 11"/>
                <a:gd name="T77" fmla="*/ 9 h 10"/>
                <a:gd name="T78" fmla="*/ 8 w 11"/>
                <a:gd name="T79" fmla="*/ 6 h 10"/>
                <a:gd name="T80" fmla="*/ 3 w 11"/>
                <a:gd name="T81" fmla="*/ 9 h 10"/>
                <a:gd name="T82" fmla="*/ 8 w 11"/>
                <a:gd name="T83" fmla="*/ 6 h 10"/>
                <a:gd name="T84" fmla="*/ 11 w 11"/>
                <a:gd name="T85" fmla="*/ 3 h 10"/>
                <a:gd name="T86" fmla="*/ 8 w 11"/>
                <a:gd name="T87" fmla="*/ 6 h 10"/>
                <a:gd name="T88" fmla="*/ 11 w 11"/>
                <a:gd name="T89" fmla="*/ 3 h 10"/>
                <a:gd name="T90" fmla="*/ 11 w 11"/>
                <a:gd name="T9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0">
                  <a:moveTo>
                    <a:pt x="10" y="3"/>
                  </a:moveTo>
                  <a:cubicBezTo>
                    <a:pt x="10" y="3"/>
                    <a:pt x="9" y="3"/>
                    <a:pt x="9" y="2"/>
                  </a:cubicBezTo>
                  <a:lnTo>
                    <a:pt x="10" y="2"/>
                  </a:lnTo>
                  <a:cubicBezTo>
                    <a:pt x="11" y="2"/>
                    <a:pt x="11" y="3"/>
                    <a:pt x="11" y="3"/>
                  </a:cubicBezTo>
                  <a:lnTo>
                    <a:pt x="10" y="3"/>
                  </a:lnTo>
                  <a:close/>
                  <a:moveTo>
                    <a:pt x="9" y="2"/>
                  </a:moveTo>
                  <a:cubicBezTo>
                    <a:pt x="9" y="2"/>
                    <a:pt x="9" y="2"/>
                    <a:pt x="8" y="2"/>
                  </a:cubicBezTo>
                  <a:lnTo>
                    <a:pt x="9" y="1"/>
                  </a:lnTo>
                  <a:cubicBezTo>
                    <a:pt x="9" y="1"/>
                    <a:pt x="10" y="1"/>
                    <a:pt x="10" y="2"/>
                  </a:cubicBezTo>
                  <a:lnTo>
                    <a:pt x="9" y="2"/>
                  </a:lnTo>
                  <a:close/>
                  <a:moveTo>
                    <a:pt x="8" y="2"/>
                  </a:moveTo>
                  <a:cubicBezTo>
                    <a:pt x="8" y="2"/>
                    <a:pt x="8" y="2"/>
                    <a:pt x="7" y="2"/>
                  </a:cubicBezTo>
                  <a:lnTo>
                    <a:pt x="7" y="0"/>
                  </a:lnTo>
                  <a:cubicBezTo>
                    <a:pt x="8" y="0"/>
                    <a:pt x="8" y="0"/>
                    <a:pt x="9" y="1"/>
                  </a:cubicBezTo>
                  <a:lnTo>
                    <a:pt x="8" y="2"/>
                  </a:lnTo>
                  <a:close/>
                  <a:moveTo>
                    <a:pt x="7" y="2"/>
                  </a:moveTo>
                  <a:cubicBezTo>
                    <a:pt x="7" y="2"/>
                    <a:pt x="7" y="2"/>
                    <a:pt x="7" y="2"/>
                  </a:cubicBezTo>
                  <a:lnTo>
                    <a:pt x="6" y="1"/>
                  </a:lnTo>
                  <a:cubicBezTo>
                    <a:pt x="6" y="0"/>
                    <a:pt x="7" y="0"/>
                    <a:pt x="7" y="0"/>
                  </a:cubicBezTo>
                  <a:lnTo>
                    <a:pt x="7" y="2"/>
                  </a:lnTo>
                  <a:close/>
                  <a:moveTo>
                    <a:pt x="7" y="2"/>
                  </a:moveTo>
                  <a:lnTo>
                    <a:pt x="7" y="2"/>
                  </a:lnTo>
                  <a:lnTo>
                    <a:pt x="7" y="1"/>
                  </a:lnTo>
                  <a:lnTo>
                    <a:pt x="7" y="2"/>
                  </a:lnTo>
                  <a:close/>
                  <a:moveTo>
                    <a:pt x="7" y="2"/>
                  </a:moveTo>
                  <a:lnTo>
                    <a:pt x="7" y="2"/>
                  </a:lnTo>
                  <a:lnTo>
                    <a:pt x="6" y="1"/>
                  </a:lnTo>
                  <a:lnTo>
                    <a:pt x="6" y="1"/>
                  </a:lnTo>
                  <a:lnTo>
                    <a:pt x="7" y="2"/>
                  </a:lnTo>
                  <a:close/>
                  <a:moveTo>
                    <a:pt x="6" y="1"/>
                  </a:moveTo>
                  <a:lnTo>
                    <a:pt x="6" y="1"/>
                  </a:lnTo>
                  <a:lnTo>
                    <a:pt x="7" y="1"/>
                  </a:lnTo>
                  <a:lnTo>
                    <a:pt x="6" y="1"/>
                  </a:lnTo>
                  <a:close/>
                  <a:moveTo>
                    <a:pt x="7" y="2"/>
                  </a:moveTo>
                  <a:cubicBezTo>
                    <a:pt x="6" y="2"/>
                    <a:pt x="5" y="3"/>
                    <a:pt x="4" y="4"/>
                  </a:cubicBezTo>
                  <a:lnTo>
                    <a:pt x="4" y="3"/>
                  </a:lnTo>
                  <a:cubicBezTo>
                    <a:pt x="4" y="2"/>
                    <a:pt x="5" y="1"/>
                    <a:pt x="6" y="1"/>
                  </a:cubicBezTo>
                  <a:lnTo>
                    <a:pt x="7" y="2"/>
                  </a:lnTo>
                  <a:close/>
                  <a:moveTo>
                    <a:pt x="4" y="4"/>
                  </a:moveTo>
                  <a:lnTo>
                    <a:pt x="4" y="4"/>
                  </a:lnTo>
                  <a:lnTo>
                    <a:pt x="4" y="3"/>
                  </a:lnTo>
                  <a:lnTo>
                    <a:pt x="4" y="4"/>
                  </a:lnTo>
                  <a:close/>
                  <a:moveTo>
                    <a:pt x="4" y="4"/>
                  </a:moveTo>
                  <a:cubicBezTo>
                    <a:pt x="3" y="5"/>
                    <a:pt x="2" y="6"/>
                    <a:pt x="1" y="7"/>
                  </a:cubicBezTo>
                  <a:lnTo>
                    <a:pt x="0" y="6"/>
                  </a:lnTo>
                  <a:cubicBezTo>
                    <a:pt x="1" y="5"/>
                    <a:pt x="2" y="4"/>
                    <a:pt x="4" y="3"/>
                  </a:cubicBezTo>
                  <a:lnTo>
                    <a:pt x="4" y="4"/>
                  </a:lnTo>
                  <a:close/>
                  <a:moveTo>
                    <a:pt x="1" y="7"/>
                  </a:moveTo>
                  <a:lnTo>
                    <a:pt x="1" y="7"/>
                  </a:lnTo>
                  <a:lnTo>
                    <a:pt x="0" y="6"/>
                  </a:lnTo>
                  <a:lnTo>
                    <a:pt x="1" y="7"/>
                  </a:lnTo>
                  <a:close/>
                  <a:moveTo>
                    <a:pt x="1" y="7"/>
                  </a:moveTo>
                  <a:cubicBezTo>
                    <a:pt x="1" y="7"/>
                    <a:pt x="1" y="7"/>
                    <a:pt x="1" y="7"/>
                  </a:cubicBezTo>
                  <a:lnTo>
                    <a:pt x="0" y="7"/>
                  </a:lnTo>
                  <a:cubicBezTo>
                    <a:pt x="0" y="7"/>
                    <a:pt x="0" y="6"/>
                    <a:pt x="0" y="6"/>
                  </a:cubicBezTo>
                  <a:lnTo>
                    <a:pt x="1" y="7"/>
                  </a:lnTo>
                  <a:close/>
                  <a:moveTo>
                    <a:pt x="1" y="7"/>
                  </a:moveTo>
                  <a:cubicBezTo>
                    <a:pt x="1" y="7"/>
                    <a:pt x="1" y="7"/>
                    <a:pt x="1" y="7"/>
                  </a:cubicBezTo>
                  <a:lnTo>
                    <a:pt x="0" y="8"/>
                  </a:lnTo>
                  <a:cubicBezTo>
                    <a:pt x="0" y="8"/>
                    <a:pt x="0" y="7"/>
                    <a:pt x="0" y="7"/>
                  </a:cubicBezTo>
                  <a:lnTo>
                    <a:pt x="1" y="7"/>
                  </a:lnTo>
                  <a:close/>
                  <a:moveTo>
                    <a:pt x="0" y="8"/>
                  </a:moveTo>
                  <a:lnTo>
                    <a:pt x="0" y="8"/>
                  </a:lnTo>
                  <a:lnTo>
                    <a:pt x="1" y="8"/>
                  </a:lnTo>
                  <a:lnTo>
                    <a:pt x="0" y="8"/>
                  </a:lnTo>
                  <a:close/>
                  <a:moveTo>
                    <a:pt x="1" y="7"/>
                  </a:moveTo>
                  <a:cubicBezTo>
                    <a:pt x="1" y="7"/>
                    <a:pt x="1" y="7"/>
                    <a:pt x="1" y="8"/>
                  </a:cubicBezTo>
                  <a:lnTo>
                    <a:pt x="1" y="9"/>
                  </a:lnTo>
                  <a:cubicBezTo>
                    <a:pt x="0" y="8"/>
                    <a:pt x="0" y="8"/>
                    <a:pt x="0" y="8"/>
                  </a:cubicBezTo>
                  <a:lnTo>
                    <a:pt x="1" y="7"/>
                  </a:lnTo>
                  <a:close/>
                  <a:moveTo>
                    <a:pt x="1" y="8"/>
                  </a:moveTo>
                  <a:cubicBezTo>
                    <a:pt x="2" y="8"/>
                    <a:pt x="3" y="8"/>
                    <a:pt x="3" y="8"/>
                  </a:cubicBezTo>
                  <a:lnTo>
                    <a:pt x="3" y="9"/>
                  </a:lnTo>
                  <a:cubicBezTo>
                    <a:pt x="2" y="10"/>
                    <a:pt x="1" y="9"/>
                    <a:pt x="1" y="9"/>
                  </a:cubicBezTo>
                  <a:lnTo>
                    <a:pt x="1" y="8"/>
                  </a:lnTo>
                  <a:close/>
                  <a:moveTo>
                    <a:pt x="3" y="9"/>
                  </a:moveTo>
                  <a:lnTo>
                    <a:pt x="3" y="9"/>
                  </a:lnTo>
                  <a:lnTo>
                    <a:pt x="3" y="9"/>
                  </a:lnTo>
                  <a:close/>
                  <a:moveTo>
                    <a:pt x="3" y="8"/>
                  </a:moveTo>
                  <a:cubicBezTo>
                    <a:pt x="5" y="8"/>
                    <a:pt x="6" y="7"/>
                    <a:pt x="8" y="6"/>
                  </a:cubicBezTo>
                  <a:lnTo>
                    <a:pt x="8" y="8"/>
                  </a:lnTo>
                  <a:cubicBezTo>
                    <a:pt x="7" y="8"/>
                    <a:pt x="5" y="9"/>
                    <a:pt x="3" y="9"/>
                  </a:cubicBezTo>
                  <a:lnTo>
                    <a:pt x="3" y="8"/>
                  </a:lnTo>
                  <a:close/>
                  <a:moveTo>
                    <a:pt x="8" y="6"/>
                  </a:moveTo>
                  <a:cubicBezTo>
                    <a:pt x="9" y="6"/>
                    <a:pt x="10" y="5"/>
                    <a:pt x="10" y="3"/>
                  </a:cubicBezTo>
                  <a:lnTo>
                    <a:pt x="11" y="3"/>
                  </a:lnTo>
                  <a:cubicBezTo>
                    <a:pt x="11" y="5"/>
                    <a:pt x="10" y="7"/>
                    <a:pt x="8" y="8"/>
                  </a:cubicBezTo>
                  <a:lnTo>
                    <a:pt x="8" y="6"/>
                  </a:lnTo>
                  <a:close/>
                  <a:moveTo>
                    <a:pt x="11" y="3"/>
                  </a:moveTo>
                  <a:lnTo>
                    <a:pt x="11" y="3"/>
                  </a:lnTo>
                  <a:lnTo>
                    <a:pt x="10" y="3"/>
                  </a:lnTo>
                  <a:lnTo>
                    <a:pt x="11"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3" name="Freeform 165">
              <a:extLst>
                <a:ext uri="{FF2B5EF4-FFF2-40B4-BE49-F238E27FC236}">
                  <a16:creationId xmlns:a16="http://schemas.microsoft.com/office/drawing/2014/main" id="{E18C8A21-84B4-8742-8769-B948043DD4F0}"/>
                </a:ext>
              </a:extLst>
            </p:cNvPr>
            <p:cNvSpPr>
              <a:spLocks/>
            </p:cNvSpPr>
            <p:nvPr/>
          </p:nvSpPr>
          <p:spPr bwMode="auto">
            <a:xfrm>
              <a:off x="3339" y="1374"/>
              <a:ext cx="134" cy="90"/>
            </a:xfrm>
            <a:custGeom>
              <a:avLst/>
              <a:gdLst>
                <a:gd name="T0" fmla="*/ 20 w 24"/>
                <a:gd name="T1" fmla="*/ 8 h 16"/>
                <a:gd name="T2" fmla="*/ 17 w 24"/>
                <a:gd name="T3" fmla="*/ 1 h 16"/>
                <a:gd name="T4" fmla="*/ 5 w 24"/>
                <a:gd name="T5" fmla="*/ 2 h 16"/>
                <a:gd name="T6" fmla="*/ 0 w 24"/>
                <a:gd name="T7" fmla="*/ 10 h 16"/>
                <a:gd name="T8" fmla="*/ 9 w 24"/>
                <a:gd name="T9" fmla="*/ 11 h 16"/>
                <a:gd name="T10" fmla="*/ 14 w 24"/>
                <a:gd name="T11" fmla="*/ 14 h 16"/>
                <a:gd name="T12" fmla="*/ 22 w 24"/>
                <a:gd name="T13" fmla="*/ 13 h 16"/>
                <a:gd name="T14" fmla="*/ 20 w 24"/>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6">
                  <a:moveTo>
                    <a:pt x="20" y="8"/>
                  </a:moveTo>
                  <a:cubicBezTo>
                    <a:pt x="20" y="5"/>
                    <a:pt x="19" y="1"/>
                    <a:pt x="17" y="1"/>
                  </a:cubicBezTo>
                  <a:cubicBezTo>
                    <a:pt x="13" y="0"/>
                    <a:pt x="9" y="0"/>
                    <a:pt x="5" y="2"/>
                  </a:cubicBezTo>
                  <a:cubicBezTo>
                    <a:pt x="3" y="3"/>
                    <a:pt x="1" y="7"/>
                    <a:pt x="0" y="10"/>
                  </a:cubicBezTo>
                  <a:cubicBezTo>
                    <a:pt x="3" y="10"/>
                    <a:pt x="6" y="9"/>
                    <a:pt x="9" y="11"/>
                  </a:cubicBezTo>
                  <a:cubicBezTo>
                    <a:pt x="11" y="12"/>
                    <a:pt x="12" y="13"/>
                    <a:pt x="14" y="14"/>
                  </a:cubicBezTo>
                  <a:cubicBezTo>
                    <a:pt x="17" y="16"/>
                    <a:pt x="20" y="14"/>
                    <a:pt x="22" y="13"/>
                  </a:cubicBezTo>
                  <a:cubicBezTo>
                    <a:pt x="24" y="11"/>
                    <a:pt x="20" y="10"/>
                    <a:pt x="20"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4" name="Freeform 166">
              <a:extLst>
                <a:ext uri="{FF2B5EF4-FFF2-40B4-BE49-F238E27FC236}">
                  <a16:creationId xmlns:a16="http://schemas.microsoft.com/office/drawing/2014/main" id="{D42C545B-0C9D-E22D-0AA3-1492DFB9C314}"/>
                </a:ext>
              </a:extLst>
            </p:cNvPr>
            <p:cNvSpPr>
              <a:spLocks noEditPoints="1"/>
            </p:cNvSpPr>
            <p:nvPr/>
          </p:nvSpPr>
          <p:spPr bwMode="auto">
            <a:xfrm>
              <a:off x="3334" y="1369"/>
              <a:ext cx="139" cy="95"/>
            </a:xfrm>
            <a:custGeom>
              <a:avLst/>
              <a:gdLst>
                <a:gd name="T0" fmla="*/ 22 w 25"/>
                <a:gd name="T1" fmla="*/ 9 h 17"/>
                <a:gd name="T2" fmla="*/ 22 w 25"/>
                <a:gd name="T3" fmla="*/ 9 h 17"/>
                <a:gd name="T4" fmla="*/ 22 w 25"/>
                <a:gd name="T5" fmla="*/ 9 h 17"/>
                <a:gd name="T6" fmla="*/ 22 w 25"/>
                <a:gd name="T7" fmla="*/ 8 h 17"/>
                <a:gd name="T8" fmla="*/ 20 w 25"/>
                <a:gd name="T9" fmla="*/ 8 h 17"/>
                <a:gd name="T10" fmla="*/ 22 w 25"/>
                <a:gd name="T11" fmla="*/ 8 h 17"/>
                <a:gd name="T12" fmla="*/ 17 w 25"/>
                <a:gd name="T13" fmla="*/ 2 h 17"/>
                <a:gd name="T14" fmla="*/ 20 w 25"/>
                <a:gd name="T15" fmla="*/ 7 h 17"/>
                <a:gd name="T16" fmla="*/ 18 w 25"/>
                <a:gd name="T17" fmla="*/ 2 h 17"/>
                <a:gd name="T18" fmla="*/ 17 w 25"/>
                <a:gd name="T19" fmla="*/ 2 h 17"/>
                <a:gd name="T20" fmla="*/ 17 w 25"/>
                <a:gd name="T21" fmla="*/ 2 h 17"/>
                <a:gd name="T22" fmla="*/ 16 w 25"/>
                <a:gd name="T23" fmla="*/ 1 h 17"/>
                <a:gd name="T24" fmla="*/ 16 w 25"/>
                <a:gd name="T25" fmla="*/ 2 h 17"/>
                <a:gd name="T26" fmla="*/ 16 w 25"/>
                <a:gd name="T27" fmla="*/ 1 h 17"/>
                <a:gd name="T28" fmla="*/ 7 w 25"/>
                <a:gd name="T29" fmla="*/ 3 h 17"/>
                <a:gd name="T30" fmla="*/ 15 w 25"/>
                <a:gd name="T31" fmla="*/ 2 h 17"/>
                <a:gd name="T32" fmla="*/ 6 w 25"/>
                <a:gd name="T33" fmla="*/ 3 h 17"/>
                <a:gd name="T34" fmla="*/ 7 w 25"/>
                <a:gd name="T35" fmla="*/ 3 h 17"/>
                <a:gd name="T36" fmla="*/ 7 w 25"/>
                <a:gd name="T37" fmla="*/ 3 h 17"/>
                <a:gd name="T38" fmla="*/ 6 w 25"/>
                <a:gd name="T39" fmla="*/ 3 h 17"/>
                <a:gd name="T40" fmla="*/ 1 w 25"/>
                <a:gd name="T41" fmla="*/ 11 h 17"/>
                <a:gd name="T42" fmla="*/ 7 w 25"/>
                <a:gd name="T43" fmla="*/ 3 h 17"/>
                <a:gd name="T44" fmla="*/ 0 w 25"/>
                <a:gd name="T45" fmla="*/ 10 h 17"/>
                <a:gd name="T46" fmla="*/ 1 w 25"/>
                <a:gd name="T47" fmla="*/ 11 h 17"/>
                <a:gd name="T48" fmla="*/ 1 w 25"/>
                <a:gd name="T49" fmla="*/ 11 h 17"/>
                <a:gd name="T50" fmla="*/ 1 w 25"/>
                <a:gd name="T51" fmla="*/ 11 h 17"/>
                <a:gd name="T52" fmla="*/ 1 w 25"/>
                <a:gd name="T53" fmla="*/ 10 h 17"/>
                <a:gd name="T54" fmla="*/ 1 w 25"/>
                <a:gd name="T55" fmla="*/ 11 h 17"/>
                <a:gd name="T56" fmla="*/ 11 w 25"/>
                <a:gd name="T57" fmla="*/ 12 h 17"/>
                <a:gd name="T58" fmla="*/ 4 w 25"/>
                <a:gd name="T59" fmla="*/ 10 h 17"/>
                <a:gd name="T60" fmla="*/ 10 w 25"/>
                <a:gd name="T61" fmla="*/ 12 h 17"/>
                <a:gd name="T62" fmla="*/ 11 w 25"/>
                <a:gd name="T63" fmla="*/ 12 h 17"/>
                <a:gd name="T64" fmla="*/ 11 w 25"/>
                <a:gd name="T65" fmla="*/ 12 h 17"/>
                <a:gd name="T66" fmla="*/ 10 w 25"/>
                <a:gd name="T67" fmla="*/ 12 h 17"/>
                <a:gd name="T68" fmla="*/ 11 w 25"/>
                <a:gd name="T69" fmla="*/ 12 h 17"/>
                <a:gd name="T70" fmla="*/ 11 w 25"/>
                <a:gd name="T71" fmla="*/ 12 h 17"/>
                <a:gd name="T72" fmla="*/ 11 w 25"/>
                <a:gd name="T73" fmla="*/ 13 h 17"/>
                <a:gd name="T74" fmla="*/ 15 w 25"/>
                <a:gd name="T75" fmla="*/ 14 h 17"/>
                <a:gd name="T76" fmla="*/ 11 w 25"/>
                <a:gd name="T77" fmla="*/ 12 h 17"/>
                <a:gd name="T78" fmla="*/ 15 w 25"/>
                <a:gd name="T79" fmla="*/ 15 h 17"/>
                <a:gd name="T80" fmla="*/ 15 w 25"/>
                <a:gd name="T81" fmla="*/ 14 h 17"/>
                <a:gd name="T82" fmla="*/ 15 w 25"/>
                <a:gd name="T83" fmla="*/ 14 h 17"/>
                <a:gd name="T84" fmla="*/ 15 w 25"/>
                <a:gd name="T85" fmla="*/ 15 h 17"/>
                <a:gd name="T86" fmla="*/ 16 w 25"/>
                <a:gd name="T87" fmla="*/ 15 h 17"/>
                <a:gd name="T88" fmla="*/ 15 w 25"/>
                <a:gd name="T89" fmla="*/ 14 h 17"/>
                <a:gd name="T90" fmla="*/ 17 w 25"/>
                <a:gd name="T91" fmla="*/ 16 h 17"/>
                <a:gd name="T92" fmla="*/ 17 w 25"/>
                <a:gd name="T93" fmla="*/ 15 h 17"/>
                <a:gd name="T94" fmla="*/ 17 w 25"/>
                <a:gd name="T95" fmla="*/ 16 h 17"/>
                <a:gd name="T96" fmla="*/ 23 w 25"/>
                <a:gd name="T97" fmla="*/ 14 h 17"/>
                <a:gd name="T98" fmla="*/ 23 w 25"/>
                <a:gd name="T99" fmla="*/ 13 h 17"/>
                <a:gd name="T100" fmla="*/ 24 w 25"/>
                <a:gd name="T101" fmla="*/ 14 h 17"/>
                <a:gd name="T102" fmla="*/ 22 w 25"/>
                <a:gd name="T103" fmla="*/ 12 h 17"/>
                <a:gd name="T104" fmla="*/ 23 w 25"/>
                <a:gd name="T105" fmla="*/ 12 h 17"/>
                <a:gd name="T106" fmla="*/ 22 w 25"/>
                <a:gd name="T107" fmla="*/ 9 h 17"/>
                <a:gd name="T108" fmla="*/ 22 w 25"/>
                <a:gd name="T109" fmla="*/ 9 h 17"/>
                <a:gd name="T110" fmla="*/ 22 w 25"/>
                <a:gd name="T11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7">
                  <a:moveTo>
                    <a:pt x="20" y="9"/>
                  </a:moveTo>
                  <a:lnTo>
                    <a:pt x="20" y="9"/>
                  </a:lnTo>
                  <a:lnTo>
                    <a:pt x="22" y="9"/>
                  </a:lnTo>
                  <a:lnTo>
                    <a:pt x="22" y="9"/>
                  </a:lnTo>
                  <a:lnTo>
                    <a:pt x="20" y="9"/>
                  </a:lnTo>
                  <a:close/>
                  <a:moveTo>
                    <a:pt x="22" y="9"/>
                  </a:moveTo>
                  <a:lnTo>
                    <a:pt x="22" y="9"/>
                  </a:lnTo>
                  <a:lnTo>
                    <a:pt x="21" y="9"/>
                  </a:lnTo>
                  <a:lnTo>
                    <a:pt x="22" y="9"/>
                  </a:lnTo>
                  <a:close/>
                  <a:moveTo>
                    <a:pt x="20" y="9"/>
                  </a:moveTo>
                  <a:cubicBezTo>
                    <a:pt x="20" y="9"/>
                    <a:pt x="20" y="8"/>
                    <a:pt x="20" y="8"/>
                  </a:cubicBezTo>
                  <a:lnTo>
                    <a:pt x="22" y="8"/>
                  </a:lnTo>
                  <a:cubicBezTo>
                    <a:pt x="22" y="8"/>
                    <a:pt x="22" y="9"/>
                    <a:pt x="22" y="9"/>
                  </a:cubicBezTo>
                  <a:lnTo>
                    <a:pt x="20" y="9"/>
                  </a:lnTo>
                  <a:close/>
                  <a:moveTo>
                    <a:pt x="20" y="8"/>
                  </a:moveTo>
                  <a:cubicBezTo>
                    <a:pt x="20" y="8"/>
                    <a:pt x="20" y="7"/>
                    <a:pt x="20" y="7"/>
                  </a:cubicBezTo>
                  <a:lnTo>
                    <a:pt x="21" y="6"/>
                  </a:lnTo>
                  <a:cubicBezTo>
                    <a:pt x="21" y="7"/>
                    <a:pt x="22" y="7"/>
                    <a:pt x="22" y="8"/>
                  </a:cubicBezTo>
                  <a:lnTo>
                    <a:pt x="20" y="8"/>
                  </a:lnTo>
                  <a:close/>
                  <a:moveTo>
                    <a:pt x="20" y="7"/>
                  </a:moveTo>
                  <a:cubicBezTo>
                    <a:pt x="20" y="5"/>
                    <a:pt x="19" y="3"/>
                    <a:pt x="17" y="2"/>
                  </a:cubicBezTo>
                  <a:lnTo>
                    <a:pt x="18" y="1"/>
                  </a:lnTo>
                  <a:cubicBezTo>
                    <a:pt x="19" y="1"/>
                    <a:pt x="21" y="4"/>
                    <a:pt x="21" y="6"/>
                  </a:cubicBezTo>
                  <a:lnTo>
                    <a:pt x="20" y="7"/>
                  </a:lnTo>
                  <a:close/>
                  <a:moveTo>
                    <a:pt x="17" y="2"/>
                  </a:moveTo>
                  <a:lnTo>
                    <a:pt x="17" y="2"/>
                  </a:lnTo>
                  <a:lnTo>
                    <a:pt x="18" y="2"/>
                  </a:lnTo>
                  <a:lnTo>
                    <a:pt x="17" y="2"/>
                  </a:lnTo>
                  <a:close/>
                  <a:moveTo>
                    <a:pt x="17" y="2"/>
                  </a:moveTo>
                  <a:lnTo>
                    <a:pt x="17" y="2"/>
                  </a:lnTo>
                  <a:lnTo>
                    <a:pt x="18" y="1"/>
                  </a:lnTo>
                  <a:lnTo>
                    <a:pt x="18" y="1"/>
                  </a:lnTo>
                  <a:lnTo>
                    <a:pt x="17" y="2"/>
                  </a:lnTo>
                  <a:close/>
                  <a:moveTo>
                    <a:pt x="17" y="2"/>
                  </a:moveTo>
                  <a:cubicBezTo>
                    <a:pt x="17" y="2"/>
                    <a:pt x="16" y="2"/>
                    <a:pt x="16" y="2"/>
                  </a:cubicBezTo>
                  <a:lnTo>
                    <a:pt x="16" y="1"/>
                  </a:lnTo>
                  <a:cubicBezTo>
                    <a:pt x="17" y="1"/>
                    <a:pt x="17" y="1"/>
                    <a:pt x="18" y="1"/>
                  </a:cubicBezTo>
                  <a:lnTo>
                    <a:pt x="17" y="2"/>
                  </a:lnTo>
                  <a:close/>
                  <a:moveTo>
                    <a:pt x="16" y="2"/>
                  </a:moveTo>
                  <a:cubicBezTo>
                    <a:pt x="16" y="2"/>
                    <a:pt x="15" y="2"/>
                    <a:pt x="15" y="2"/>
                  </a:cubicBezTo>
                  <a:lnTo>
                    <a:pt x="15" y="0"/>
                  </a:lnTo>
                  <a:cubicBezTo>
                    <a:pt x="15" y="0"/>
                    <a:pt x="16" y="1"/>
                    <a:pt x="16" y="1"/>
                  </a:cubicBezTo>
                  <a:lnTo>
                    <a:pt x="16" y="2"/>
                  </a:lnTo>
                  <a:close/>
                  <a:moveTo>
                    <a:pt x="15" y="2"/>
                  </a:moveTo>
                  <a:cubicBezTo>
                    <a:pt x="12" y="2"/>
                    <a:pt x="9" y="2"/>
                    <a:pt x="7" y="3"/>
                  </a:cubicBezTo>
                  <a:lnTo>
                    <a:pt x="6" y="2"/>
                  </a:lnTo>
                  <a:cubicBezTo>
                    <a:pt x="9" y="1"/>
                    <a:pt x="12" y="0"/>
                    <a:pt x="15" y="0"/>
                  </a:cubicBezTo>
                  <a:lnTo>
                    <a:pt x="15" y="2"/>
                  </a:lnTo>
                  <a:close/>
                  <a:moveTo>
                    <a:pt x="7" y="3"/>
                  </a:moveTo>
                  <a:lnTo>
                    <a:pt x="7" y="3"/>
                  </a:lnTo>
                  <a:lnTo>
                    <a:pt x="6" y="3"/>
                  </a:lnTo>
                  <a:lnTo>
                    <a:pt x="7" y="3"/>
                  </a:lnTo>
                  <a:close/>
                  <a:moveTo>
                    <a:pt x="7" y="3"/>
                  </a:moveTo>
                  <a:lnTo>
                    <a:pt x="7" y="3"/>
                  </a:lnTo>
                  <a:lnTo>
                    <a:pt x="6" y="2"/>
                  </a:lnTo>
                  <a:lnTo>
                    <a:pt x="6" y="2"/>
                  </a:lnTo>
                  <a:lnTo>
                    <a:pt x="7" y="3"/>
                  </a:lnTo>
                  <a:close/>
                  <a:moveTo>
                    <a:pt x="6" y="2"/>
                  </a:moveTo>
                  <a:lnTo>
                    <a:pt x="6" y="2"/>
                  </a:lnTo>
                  <a:lnTo>
                    <a:pt x="6" y="3"/>
                  </a:lnTo>
                  <a:lnTo>
                    <a:pt x="6" y="2"/>
                  </a:lnTo>
                  <a:close/>
                  <a:moveTo>
                    <a:pt x="7" y="3"/>
                  </a:moveTo>
                  <a:cubicBezTo>
                    <a:pt x="4" y="5"/>
                    <a:pt x="3" y="8"/>
                    <a:pt x="1" y="11"/>
                  </a:cubicBezTo>
                  <a:lnTo>
                    <a:pt x="0" y="10"/>
                  </a:lnTo>
                  <a:cubicBezTo>
                    <a:pt x="2" y="7"/>
                    <a:pt x="3" y="4"/>
                    <a:pt x="6" y="2"/>
                  </a:cubicBezTo>
                  <a:lnTo>
                    <a:pt x="7" y="3"/>
                  </a:lnTo>
                  <a:close/>
                  <a:moveTo>
                    <a:pt x="1" y="11"/>
                  </a:moveTo>
                  <a:lnTo>
                    <a:pt x="1" y="11"/>
                  </a:lnTo>
                  <a:lnTo>
                    <a:pt x="0" y="10"/>
                  </a:lnTo>
                  <a:lnTo>
                    <a:pt x="0" y="10"/>
                  </a:lnTo>
                  <a:lnTo>
                    <a:pt x="1" y="11"/>
                  </a:lnTo>
                  <a:close/>
                  <a:moveTo>
                    <a:pt x="1" y="11"/>
                  </a:moveTo>
                  <a:lnTo>
                    <a:pt x="0" y="11"/>
                  </a:lnTo>
                  <a:lnTo>
                    <a:pt x="0" y="10"/>
                  </a:lnTo>
                  <a:lnTo>
                    <a:pt x="1" y="11"/>
                  </a:lnTo>
                  <a:close/>
                  <a:moveTo>
                    <a:pt x="1" y="10"/>
                  </a:moveTo>
                  <a:lnTo>
                    <a:pt x="1" y="10"/>
                  </a:lnTo>
                  <a:lnTo>
                    <a:pt x="1" y="11"/>
                  </a:lnTo>
                  <a:lnTo>
                    <a:pt x="1" y="11"/>
                  </a:lnTo>
                  <a:lnTo>
                    <a:pt x="1" y="10"/>
                  </a:lnTo>
                  <a:close/>
                  <a:moveTo>
                    <a:pt x="1" y="10"/>
                  </a:moveTo>
                  <a:cubicBezTo>
                    <a:pt x="2" y="10"/>
                    <a:pt x="3" y="10"/>
                    <a:pt x="4" y="10"/>
                  </a:cubicBezTo>
                  <a:lnTo>
                    <a:pt x="4" y="12"/>
                  </a:lnTo>
                  <a:cubicBezTo>
                    <a:pt x="3" y="12"/>
                    <a:pt x="2" y="12"/>
                    <a:pt x="1" y="11"/>
                  </a:cubicBezTo>
                  <a:lnTo>
                    <a:pt x="1" y="10"/>
                  </a:lnTo>
                  <a:close/>
                  <a:moveTo>
                    <a:pt x="4" y="10"/>
                  </a:moveTo>
                  <a:cubicBezTo>
                    <a:pt x="7" y="10"/>
                    <a:pt x="9" y="10"/>
                    <a:pt x="11" y="12"/>
                  </a:cubicBezTo>
                  <a:lnTo>
                    <a:pt x="10" y="13"/>
                  </a:lnTo>
                  <a:cubicBezTo>
                    <a:pt x="8" y="12"/>
                    <a:pt x="6" y="12"/>
                    <a:pt x="4" y="12"/>
                  </a:cubicBezTo>
                  <a:lnTo>
                    <a:pt x="4" y="10"/>
                  </a:lnTo>
                  <a:close/>
                  <a:moveTo>
                    <a:pt x="10" y="13"/>
                  </a:moveTo>
                  <a:lnTo>
                    <a:pt x="10" y="13"/>
                  </a:lnTo>
                  <a:lnTo>
                    <a:pt x="10" y="12"/>
                  </a:lnTo>
                  <a:lnTo>
                    <a:pt x="10" y="13"/>
                  </a:lnTo>
                  <a:close/>
                  <a:moveTo>
                    <a:pt x="11" y="12"/>
                  </a:moveTo>
                  <a:lnTo>
                    <a:pt x="11" y="12"/>
                  </a:lnTo>
                  <a:lnTo>
                    <a:pt x="10" y="13"/>
                  </a:lnTo>
                  <a:lnTo>
                    <a:pt x="10" y="13"/>
                  </a:lnTo>
                  <a:lnTo>
                    <a:pt x="11" y="12"/>
                  </a:lnTo>
                  <a:close/>
                  <a:moveTo>
                    <a:pt x="11" y="12"/>
                  </a:moveTo>
                  <a:lnTo>
                    <a:pt x="11" y="12"/>
                  </a:lnTo>
                  <a:lnTo>
                    <a:pt x="10" y="12"/>
                  </a:lnTo>
                  <a:lnTo>
                    <a:pt x="11" y="12"/>
                  </a:lnTo>
                  <a:close/>
                  <a:moveTo>
                    <a:pt x="11" y="12"/>
                  </a:moveTo>
                  <a:lnTo>
                    <a:pt x="11" y="12"/>
                  </a:lnTo>
                  <a:lnTo>
                    <a:pt x="10" y="13"/>
                  </a:lnTo>
                  <a:lnTo>
                    <a:pt x="10" y="13"/>
                  </a:lnTo>
                  <a:lnTo>
                    <a:pt x="11" y="12"/>
                  </a:lnTo>
                  <a:close/>
                  <a:moveTo>
                    <a:pt x="11" y="12"/>
                  </a:moveTo>
                  <a:lnTo>
                    <a:pt x="11" y="12"/>
                  </a:lnTo>
                  <a:lnTo>
                    <a:pt x="11" y="13"/>
                  </a:lnTo>
                  <a:lnTo>
                    <a:pt x="11" y="12"/>
                  </a:lnTo>
                  <a:close/>
                  <a:moveTo>
                    <a:pt x="11" y="12"/>
                  </a:moveTo>
                  <a:cubicBezTo>
                    <a:pt x="12" y="13"/>
                    <a:pt x="14" y="14"/>
                    <a:pt x="15" y="14"/>
                  </a:cubicBezTo>
                  <a:lnTo>
                    <a:pt x="14" y="16"/>
                  </a:lnTo>
                  <a:cubicBezTo>
                    <a:pt x="13" y="15"/>
                    <a:pt x="12" y="14"/>
                    <a:pt x="10" y="13"/>
                  </a:cubicBezTo>
                  <a:lnTo>
                    <a:pt x="11" y="12"/>
                  </a:lnTo>
                  <a:close/>
                  <a:moveTo>
                    <a:pt x="15" y="14"/>
                  </a:moveTo>
                  <a:lnTo>
                    <a:pt x="15" y="14"/>
                  </a:lnTo>
                  <a:lnTo>
                    <a:pt x="15" y="15"/>
                  </a:lnTo>
                  <a:lnTo>
                    <a:pt x="15" y="14"/>
                  </a:lnTo>
                  <a:close/>
                  <a:moveTo>
                    <a:pt x="15" y="14"/>
                  </a:moveTo>
                  <a:lnTo>
                    <a:pt x="15" y="14"/>
                  </a:lnTo>
                  <a:lnTo>
                    <a:pt x="14" y="16"/>
                  </a:lnTo>
                  <a:lnTo>
                    <a:pt x="14" y="16"/>
                  </a:lnTo>
                  <a:lnTo>
                    <a:pt x="15" y="14"/>
                  </a:lnTo>
                  <a:close/>
                  <a:moveTo>
                    <a:pt x="14" y="16"/>
                  </a:moveTo>
                  <a:lnTo>
                    <a:pt x="14" y="16"/>
                  </a:lnTo>
                  <a:lnTo>
                    <a:pt x="15" y="15"/>
                  </a:lnTo>
                  <a:lnTo>
                    <a:pt x="14" y="16"/>
                  </a:lnTo>
                  <a:close/>
                  <a:moveTo>
                    <a:pt x="15" y="14"/>
                  </a:moveTo>
                  <a:cubicBezTo>
                    <a:pt x="15" y="15"/>
                    <a:pt x="16" y="15"/>
                    <a:pt x="16" y="15"/>
                  </a:cubicBezTo>
                  <a:lnTo>
                    <a:pt x="16" y="16"/>
                  </a:lnTo>
                  <a:cubicBezTo>
                    <a:pt x="15" y="16"/>
                    <a:pt x="15" y="16"/>
                    <a:pt x="14" y="16"/>
                  </a:cubicBezTo>
                  <a:lnTo>
                    <a:pt x="15" y="14"/>
                  </a:lnTo>
                  <a:close/>
                  <a:moveTo>
                    <a:pt x="16" y="15"/>
                  </a:moveTo>
                  <a:cubicBezTo>
                    <a:pt x="16" y="15"/>
                    <a:pt x="17" y="15"/>
                    <a:pt x="17" y="15"/>
                  </a:cubicBezTo>
                  <a:lnTo>
                    <a:pt x="17" y="16"/>
                  </a:lnTo>
                  <a:cubicBezTo>
                    <a:pt x="17" y="16"/>
                    <a:pt x="16" y="16"/>
                    <a:pt x="16" y="16"/>
                  </a:cubicBezTo>
                  <a:lnTo>
                    <a:pt x="16" y="15"/>
                  </a:lnTo>
                  <a:close/>
                  <a:moveTo>
                    <a:pt x="17" y="15"/>
                  </a:moveTo>
                  <a:cubicBezTo>
                    <a:pt x="19" y="15"/>
                    <a:pt x="21" y="14"/>
                    <a:pt x="23" y="13"/>
                  </a:cubicBezTo>
                  <a:lnTo>
                    <a:pt x="23" y="14"/>
                  </a:lnTo>
                  <a:cubicBezTo>
                    <a:pt x="22" y="16"/>
                    <a:pt x="19" y="17"/>
                    <a:pt x="17" y="16"/>
                  </a:cubicBezTo>
                  <a:lnTo>
                    <a:pt x="17" y="15"/>
                  </a:lnTo>
                  <a:close/>
                  <a:moveTo>
                    <a:pt x="24" y="14"/>
                  </a:moveTo>
                  <a:lnTo>
                    <a:pt x="23" y="14"/>
                  </a:lnTo>
                  <a:lnTo>
                    <a:pt x="23" y="14"/>
                  </a:lnTo>
                  <a:lnTo>
                    <a:pt x="24" y="14"/>
                  </a:lnTo>
                  <a:close/>
                  <a:moveTo>
                    <a:pt x="23" y="13"/>
                  </a:moveTo>
                  <a:cubicBezTo>
                    <a:pt x="23" y="13"/>
                    <a:pt x="23" y="13"/>
                    <a:pt x="23" y="12"/>
                  </a:cubicBezTo>
                  <a:lnTo>
                    <a:pt x="24" y="12"/>
                  </a:lnTo>
                  <a:cubicBezTo>
                    <a:pt x="24" y="13"/>
                    <a:pt x="25" y="13"/>
                    <a:pt x="24" y="14"/>
                  </a:cubicBezTo>
                  <a:lnTo>
                    <a:pt x="23" y="13"/>
                  </a:lnTo>
                  <a:close/>
                  <a:moveTo>
                    <a:pt x="23" y="12"/>
                  </a:moveTo>
                  <a:cubicBezTo>
                    <a:pt x="22" y="12"/>
                    <a:pt x="22" y="12"/>
                    <a:pt x="22" y="12"/>
                  </a:cubicBezTo>
                  <a:lnTo>
                    <a:pt x="23" y="11"/>
                  </a:lnTo>
                  <a:cubicBezTo>
                    <a:pt x="23" y="11"/>
                    <a:pt x="24" y="11"/>
                    <a:pt x="24" y="12"/>
                  </a:cubicBezTo>
                  <a:lnTo>
                    <a:pt x="23" y="12"/>
                  </a:lnTo>
                  <a:close/>
                  <a:moveTo>
                    <a:pt x="22" y="12"/>
                  </a:moveTo>
                  <a:cubicBezTo>
                    <a:pt x="21" y="11"/>
                    <a:pt x="20" y="10"/>
                    <a:pt x="20" y="9"/>
                  </a:cubicBezTo>
                  <a:lnTo>
                    <a:pt x="22" y="9"/>
                  </a:lnTo>
                  <a:cubicBezTo>
                    <a:pt x="22" y="10"/>
                    <a:pt x="22" y="10"/>
                    <a:pt x="23" y="11"/>
                  </a:cubicBezTo>
                  <a:lnTo>
                    <a:pt x="22" y="12"/>
                  </a:lnTo>
                  <a:close/>
                  <a:moveTo>
                    <a:pt x="22" y="9"/>
                  </a:moveTo>
                  <a:lnTo>
                    <a:pt x="22" y="9"/>
                  </a:lnTo>
                  <a:lnTo>
                    <a:pt x="21" y="9"/>
                  </a:ln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5" name="Freeform 167">
              <a:extLst>
                <a:ext uri="{FF2B5EF4-FFF2-40B4-BE49-F238E27FC236}">
                  <a16:creationId xmlns:a16="http://schemas.microsoft.com/office/drawing/2014/main" id="{1BCB1231-4A85-8431-5D11-4A4E309A17C9}"/>
                </a:ext>
              </a:extLst>
            </p:cNvPr>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6" name="Freeform 168">
              <a:extLst>
                <a:ext uri="{FF2B5EF4-FFF2-40B4-BE49-F238E27FC236}">
                  <a16:creationId xmlns:a16="http://schemas.microsoft.com/office/drawing/2014/main" id="{3D7AE118-3D0C-9FA7-FDCE-F3D8809FDAB4}"/>
                </a:ext>
              </a:extLst>
            </p:cNvPr>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37" name="Freeform 169">
              <a:extLst>
                <a:ext uri="{FF2B5EF4-FFF2-40B4-BE49-F238E27FC236}">
                  <a16:creationId xmlns:a16="http://schemas.microsoft.com/office/drawing/2014/main" id="{90927B07-7502-2766-948E-F03B8B945543}"/>
                </a:ext>
              </a:extLst>
            </p:cNvPr>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8" name="Freeform 170">
              <a:extLst>
                <a:ext uri="{FF2B5EF4-FFF2-40B4-BE49-F238E27FC236}">
                  <a16:creationId xmlns:a16="http://schemas.microsoft.com/office/drawing/2014/main" id="{3D67AE77-341B-5F88-6B84-065E1A33F3BE}"/>
                </a:ext>
              </a:extLst>
            </p:cNvPr>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39" name="Freeform 171">
              <a:extLst>
                <a:ext uri="{FF2B5EF4-FFF2-40B4-BE49-F238E27FC236}">
                  <a16:creationId xmlns:a16="http://schemas.microsoft.com/office/drawing/2014/main" id="{890E6771-3195-29EA-D92F-9D08641934F2}"/>
                </a:ext>
              </a:extLst>
            </p:cNvPr>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0" name="Freeform 172">
              <a:extLst>
                <a:ext uri="{FF2B5EF4-FFF2-40B4-BE49-F238E27FC236}">
                  <a16:creationId xmlns:a16="http://schemas.microsoft.com/office/drawing/2014/main" id="{E3F20E91-BAD7-FD1B-1F8E-2578D704C35A}"/>
                </a:ext>
              </a:extLst>
            </p:cNvPr>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41" name="Freeform 173">
              <a:extLst>
                <a:ext uri="{FF2B5EF4-FFF2-40B4-BE49-F238E27FC236}">
                  <a16:creationId xmlns:a16="http://schemas.microsoft.com/office/drawing/2014/main" id="{FA32874C-57E0-98E9-8741-348FA05F614B}"/>
                </a:ext>
              </a:extLst>
            </p:cNvPr>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2" name="Freeform 174">
              <a:extLst>
                <a:ext uri="{FF2B5EF4-FFF2-40B4-BE49-F238E27FC236}">
                  <a16:creationId xmlns:a16="http://schemas.microsoft.com/office/drawing/2014/main" id="{66190EAF-D98F-6FA0-4C3C-51A57C5F0F57}"/>
                </a:ext>
              </a:extLst>
            </p:cNvPr>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43" name="Freeform 175">
              <a:extLst>
                <a:ext uri="{FF2B5EF4-FFF2-40B4-BE49-F238E27FC236}">
                  <a16:creationId xmlns:a16="http://schemas.microsoft.com/office/drawing/2014/main" id="{21EDD219-A539-5502-2517-8FC06D1BD541}"/>
                </a:ext>
              </a:extLst>
            </p:cNvPr>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4" name="Freeform 176">
              <a:extLst>
                <a:ext uri="{FF2B5EF4-FFF2-40B4-BE49-F238E27FC236}">
                  <a16:creationId xmlns:a16="http://schemas.microsoft.com/office/drawing/2014/main" id="{D3F724AB-0B4D-3E67-A47F-455BC7D22FA8}"/>
                </a:ext>
              </a:extLst>
            </p:cNvPr>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45" name="Freeform 177">
              <a:extLst>
                <a:ext uri="{FF2B5EF4-FFF2-40B4-BE49-F238E27FC236}">
                  <a16:creationId xmlns:a16="http://schemas.microsoft.com/office/drawing/2014/main" id="{85531F2D-E0DF-22D9-D99A-F1B4E1E7FA8F}"/>
                </a:ext>
              </a:extLst>
            </p:cNvPr>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6" name="Freeform 178">
              <a:extLst>
                <a:ext uri="{FF2B5EF4-FFF2-40B4-BE49-F238E27FC236}">
                  <a16:creationId xmlns:a16="http://schemas.microsoft.com/office/drawing/2014/main" id="{6D09153C-D160-C442-0EA3-962A2E0A3E8E}"/>
                </a:ext>
              </a:extLst>
            </p:cNvPr>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47" name="Freeform 179">
              <a:extLst>
                <a:ext uri="{FF2B5EF4-FFF2-40B4-BE49-F238E27FC236}">
                  <a16:creationId xmlns:a16="http://schemas.microsoft.com/office/drawing/2014/main" id="{3A2DEE0D-B2DC-2F62-C5C2-25C322C8A8BF}"/>
                </a:ext>
              </a:extLst>
            </p:cNvPr>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8" name="Freeform 180">
              <a:extLst>
                <a:ext uri="{FF2B5EF4-FFF2-40B4-BE49-F238E27FC236}">
                  <a16:creationId xmlns:a16="http://schemas.microsoft.com/office/drawing/2014/main" id="{6DDE90CE-8142-2C10-6AB6-E6B2E42FCC8A}"/>
                </a:ext>
              </a:extLst>
            </p:cNvPr>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49" name="Freeform 181">
              <a:extLst>
                <a:ext uri="{FF2B5EF4-FFF2-40B4-BE49-F238E27FC236}">
                  <a16:creationId xmlns:a16="http://schemas.microsoft.com/office/drawing/2014/main" id="{FC488EC2-936F-A797-26FB-BBF0F5DCA672}"/>
                </a:ext>
              </a:extLst>
            </p:cNvPr>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0" name="Freeform 182">
              <a:extLst>
                <a:ext uri="{FF2B5EF4-FFF2-40B4-BE49-F238E27FC236}">
                  <a16:creationId xmlns:a16="http://schemas.microsoft.com/office/drawing/2014/main" id="{62907CD4-E2AE-609B-A78C-D8F71AF8DA2E}"/>
                </a:ext>
              </a:extLst>
            </p:cNvPr>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51" name="Freeform 183">
              <a:extLst>
                <a:ext uri="{FF2B5EF4-FFF2-40B4-BE49-F238E27FC236}">
                  <a16:creationId xmlns:a16="http://schemas.microsoft.com/office/drawing/2014/main" id="{AA65ECC0-44F6-1B34-6522-72ED81A9AA07}"/>
                </a:ext>
              </a:extLst>
            </p:cNvPr>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2" name="Freeform 184">
              <a:extLst>
                <a:ext uri="{FF2B5EF4-FFF2-40B4-BE49-F238E27FC236}">
                  <a16:creationId xmlns:a16="http://schemas.microsoft.com/office/drawing/2014/main" id="{D2271EB0-6CAB-7E41-7C24-FAA51F289B33}"/>
                </a:ext>
              </a:extLst>
            </p:cNvPr>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53" name="Freeform 185">
              <a:extLst>
                <a:ext uri="{FF2B5EF4-FFF2-40B4-BE49-F238E27FC236}">
                  <a16:creationId xmlns:a16="http://schemas.microsoft.com/office/drawing/2014/main" id="{FC4257AF-990C-C8A6-9E3C-BB848AC610A4}"/>
                </a:ext>
              </a:extLst>
            </p:cNvPr>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4" name="Freeform 186">
              <a:extLst>
                <a:ext uri="{FF2B5EF4-FFF2-40B4-BE49-F238E27FC236}">
                  <a16:creationId xmlns:a16="http://schemas.microsoft.com/office/drawing/2014/main" id="{C201B617-E2A4-790E-88D6-96C322563B6F}"/>
                </a:ext>
              </a:extLst>
            </p:cNvPr>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55" name="Freeform 187">
              <a:extLst>
                <a:ext uri="{FF2B5EF4-FFF2-40B4-BE49-F238E27FC236}">
                  <a16:creationId xmlns:a16="http://schemas.microsoft.com/office/drawing/2014/main" id="{723FC865-A228-38BB-5A0D-6972A7166FCA}"/>
                </a:ext>
              </a:extLst>
            </p:cNvPr>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6" name="Freeform 188">
              <a:extLst>
                <a:ext uri="{FF2B5EF4-FFF2-40B4-BE49-F238E27FC236}">
                  <a16:creationId xmlns:a16="http://schemas.microsoft.com/office/drawing/2014/main" id="{3AB2DC43-46AD-0B22-DB81-1C58F14859DA}"/>
                </a:ext>
              </a:extLst>
            </p:cNvPr>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57" name="Freeform 189">
              <a:extLst>
                <a:ext uri="{FF2B5EF4-FFF2-40B4-BE49-F238E27FC236}">
                  <a16:creationId xmlns:a16="http://schemas.microsoft.com/office/drawing/2014/main" id="{9814CFB8-CA27-08A0-2818-6B4667C71D37}"/>
                </a:ext>
              </a:extLst>
            </p:cNvPr>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8" name="Freeform 190">
              <a:extLst>
                <a:ext uri="{FF2B5EF4-FFF2-40B4-BE49-F238E27FC236}">
                  <a16:creationId xmlns:a16="http://schemas.microsoft.com/office/drawing/2014/main" id="{A88D2394-7837-D563-97DA-0B1F9CB2E494}"/>
                </a:ext>
              </a:extLst>
            </p:cNvPr>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59" name="Freeform 191">
              <a:extLst>
                <a:ext uri="{FF2B5EF4-FFF2-40B4-BE49-F238E27FC236}">
                  <a16:creationId xmlns:a16="http://schemas.microsoft.com/office/drawing/2014/main" id="{59CDE8EC-61A0-3380-DAD6-85813BC8BCE4}"/>
                </a:ext>
              </a:extLst>
            </p:cNvPr>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0" name="Freeform 192">
              <a:extLst>
                <a:ext uri="{FF2B5EF4-FFF2-40B4-BE49-F238E27FC236}">
                  <a16:creationId xmlns:a16="http://schemas.microsoft.com/office/drawing/2014/main" id="{B1253345-18EA-A59F-3572-715E631BB5E8}"/>
                </a:ext>
              </a:extLst>
            </p:cNvPr>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61" name="Freeform 193">
              <a:extLst>
                <a:ext uri="{FF2B5EF4-FFF2-40B4-BE49-F238E27FC236}">
                  <a16:creationId xmlns:a16="http://schemas.microsoft.com/office/drawing/2014/main" id="{179D0E5A-66BE-37B6-8BC8-1128D4588E46}"/>
                </a:ext>
              </a:extLst>
            </p:cNvPr>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2" name="Freeform 194">
              <a:extLst>
                <a:ext uri="{FF2B5EF4-FFF2-40B4-BE49-F238E27FC236}">
                  <a16:creationId xmlns:a16="http://schemas.microsoft.com/office/drawing/2014/main" id="{BBA6B964-2783-F1A9-4AED-DE5AB0B18A67}"/>
                </a:ext>
              </a:extLst>
            </p:cNvPr>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63" name="Freeform 195">
              <a:extLst>
                <a:ext uri="{FF2B5EF4-FFF2-40B4-BE49-F238E27FC236}">
                  <a16:creationId xmlns:a16="http://schemas.microsoft.com/office/drawing/2014/main" id="{8E8BD1DC-DE79-7586-65E6-2A5D3162365D}"/>
                </a:ext>
              </a:extLst>
            </p:cNvPr>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4" name="Freeform 196">
              <a:extLst>
                <a:ext uri="{FF2B5EF4-FFF2-40B4-BE49-F238E27FC236}">
                  <a16:creationId xmlns:a16="http://schemas.microsoft.com/office/drawing/2014/main" id="{2BDF8262-7FF0-B1D2-6DDC-8E055073D130}"/>
                </a:ext>
              </a:extLst>
            </p:cNvPr>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65" name="Freeform 197">
              <a:extLst>
                <a:ext uri="{FF2B5EF4-FFF2-40B4-BE49-F238E27FC236}">
                  <a16:creationId xmlns:a16="http://schemas.microsoft.com/office/drawing/2014/main" id="{6819AC51-ACBA-220A-C446-20F973E952D9}"/>
                </a:ext>
              </a:extLst>
            </p:cNvPr>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6" name="Freeform 198">
              <a:extLst>
                <a:ext uri="{FF2B5EF4-FFF2-40B4-BE49-F238E27FC236}">
                  <a16:creationId xmlns:a16="http://schemas.microsoft.com/office/drawing/2014/main" id="{36B7631F-6946-4824-AD6C-0DDA276E79E0}"/>
                </a:ext>
              </a:extLst>
            </p:cNvPr>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67" name="Freeform 199">
              <a:extLst>
                <a:ext uri="{FF2B5EF4-FFF2-40B4-BE49-F238E27FC236}">
                  <a16:creationId xmlns:a16="http://schemas.microsoft.com/office/drawing/2014/main" id="{F9A76148-3DBF-F570-4A3A-E4DC83B7664B}"/>
                </a:ext>
              </a:extLst>
            </p:cNvPr>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8" name="Freeform 200">
              <a:extLst>
                <a:ext uri="{FF2B5EF4-FFF2-40B4-BE49-F238E27FC236}">
                  <a16:creationId xmlns:a16="http://schemas.microsoft.com/office/drawing/2014/main" id="{112B6FEC-ED2C-2CA5-9428-2621AC3AE17A}"/>
                </a:ext>
              </a:extLst>
            </p:cNvPr>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69" name="Freeform 201">
              <a:extLst>
                <a:ext uri="{FF2B5EF4-FFF2-40B4-BE49-F238E27FC236}">
                  <a16:creationId xmlns:a16="http://schemas.microsoft.com/office/drawing/2014/main" id="{3244C102-5314-384B-4812-9995CEC32FCE}"/>
                </a:ext>
              </a:extLst>
            </p:cNvPr>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0" name="Freeform 202">
              <a:extLst>
                <a:ext uri="{FF2B5EF4-FFF2-40B4-BE49-F238E27FC236}">
                  <a16:creationId xmlns:a16="http://schemas.microsoft.com/office/drawing/2014/main" id="{8029D898-9F3F-541E-852C-D3E49FC2DCBD}"/>
                </a:ext>
              </a:extLst>
            </p:cNvPr>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1" name="Freeform 203">
              <a:extLst>
                <a:ext uri="{FF2B5EF4-FFF2-40B4-BE49-F238E27FC236}">
                  <a16:creationId xmlns:a16="http://schemas.microsoft.com/office/drawing/2014/main" id="{1D696CE7-65F8-36E6-1352-917A9F0E4D8B}"/>
                </a:ext>
              </a:extLst>
            </p:cNvPr>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2" name="Freeform 204">
              <a:extLst>
                <a:ext uri="{FF2B5EF4-FFF2-40B4-BE49-F238E27FC236}">
                  <a16:creationId xmlns:a16="http://schemas.microsoft.com/office/drawing/2014/main" id="{03FD8D6C-A464-1666-168D-9A696B72AE6E}"/>
                </a:ext>
              </a:extLst>
            </p:cNvPr>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3" name="Freeform 205">
              <a:extLst>
                <a:ext uri="{FF2B5EF4-FFF2-40B4-BE49-F238E27FC236}">
                  <a16:creationId xmlns:a16="http://schemas.microsoft.com/office/drawing/2014/main" id="{1C0C2E5D-0CD3-9508-B4E1-E5BC389130D4}"/>
                </a:ext>
              </a:extLst>
            </p:cNvPr>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4" name="Freeform 206">
              <a:extLst>
                <a:ext uri="{FF2B5EF4-FFF2-40B4-BE49-F238E27FC236}">
                  <a16:creationId xmlns:a16="http://schemas.microsoft.com/office/drawing/2014/main" id="{0AF0F8FA-558E-16CF-45B4-238D5B4DF75C}"/>
                </a:ext>
              </a:extLst>
            </p:cNvPr>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5" name="Freeform 207">
              <a:extLst>
                <a:ext uri="{FF2B5EF4-FFF2-40B4-BE49-F238E27FC236}">
                  <a16:creationId xmlns:a16="http://schemas.microsoft.com/office/drawing/2014/main" id="{482A8928-ECFA-8A48-CC2B-98635F93768A}"/>
                </a:ext>
              </a:extLst>
            </p:cNvPr>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6" name="Freeform 208">
              <a:extLst>
                <a:ext uri="{FF2B5EF4-FFF2-40B4-BE49-F238E27FC236}">
                  <a16:creationId xmlns:a16="http://schemas.microsoft.com/office/drawing/2014/main" id="{458205AE-694B-2C47-2376-DF3C64751F8B}"/>
                </a:ext>
              </a:extLst>
            </p:cNvPr>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7" name="Freeform 209">
              <a:extLst>
                <a:ext uri="{FF2B5EF4-FFF2-40B4-BE49-F238E27FC236}">
                  <a16:creationId xmlns:a16="http://schemas.microsoft.com/office/drawing/2014/main" id="{5300E6F1-25D3-2841-E673-504E2C500016}"/>
                </a:ext>
              </a:extLst>
            </p:cNvPr>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8" name="Freeform 210">
              <a:extLst>
                <a:ext uri="{FF2B5EF4-FFF2-40B4-BE49-F238E27FC236}">
                  <a16:creationId xmlns:a16="http://schemas.microsoft.com/office/drawing/2014/main" id="{47C7AD8E-750A-E537-18E5-9D9EC766B097}"/>
                </a:ext>
              </a:extLst>
            </p:cNvPr>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9" name="Freeform 211">
              <a:extLst>
                <a:ext uri="{FF2B5EF4-FFF2-40B4-BE49-F238E27FC236}">
                  <a16:creationId xmlns:a16="http://schemas.microsoft.com/office/drawing/2014/main" id="{8C53709E-7EA7-4205-673F-8AD3659A36A3}"/>
                </a:ext>
              </a:extLst>
            </p:cNvPr>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0" name="Freeform 212">
              <a:extLst>
                <a:ext uri="{FF2B5EF4-FFF2-40B4-BE49-F238E27FC236}">
                  <a16:creationId xmlns:a16="http://schemas.microsoft.com/office/drawing/2014/main" id="{B9A7E395-1698-E5DC-4E47-03DAB6AC30D6}"/>
                </a:ext>
              </a:extLst>
            </p:cNvPr>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1" name="Freeform 213">
              <a:extLst>
                <a:ext uri="{FF2B5EF4-FFF2-40B4-BE49-F238E27FC236}">
                  <a16:creationId xmlns:a16="http://schemas.microsoft.com/office/drawing/2014/main" id="{497B4414-EAFE-F6C9-9C87-23C20FEA5288}"/>
                </a:ext>
              </a:extLst>
            </p:cNvPr>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2" name="Freeform 214">
              <a:extLst>
                <a:ext uri="{FF2B5EF4-FFF2-40B4-BE49-F238E27FC236}">
                  <a16:creationId xmlns:a16="http://schemas.microsoft.com/office/drawing/2014/main" id="{1766A270-703A-6ACF-4AF5-FBF05A2F9252}"/>
                </a:ext>
              </a:extLst>
            </p:cNvPr>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3" name="Freeform 215">
              <a:extLst>
                <a:ext uri="{FF2B5EF4-FFF2-40B4-BE49-F238E27FC236}">
                  <a16:creationId xmlns:a16="http://schemas.microsoft.com/office/drawing/2014/main" id="{470EB925-12F3-B1C4-6B95-0635063134F0}"/>
                </a:ext>
              </a:extLst>
            </p:cNvPr>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4" name="Freeform 216">
              <a:extLst>
                <a:ext uri="{FF2B5EF4-FFF2-40B4-BE49-F238E27FC236}">
                  <a16:creationId xmlns:a16="http://schemas.microsoft.com/office/drawing/2014/main" id="{026F3803-3665-614D-3C10-E196D43E46BE}"/>
                </a:ext>
              </a:extLst>
            </p:cNvPr>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5" name="Freeform 217">
              <a:extLst>
                <a:ext uri="{FF2B5EF4-FFF2-40B4-BE49-F238E27FC236}">
                  <a16:creationId xmlns:a16="http://schemas.microsoft.com/office/drawing/2014/main" id="{DA75BAF5-A792-C324-FB0A-103600B0A0CC}"/>
                </a:ext>
              </a:extLst>
            </p:cNvPr>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6" name="Freeform 218">
              <a:extLst>
                <a:ext uri="{FF2B5EF4-FFF2-40B4-BE49-F238E27FC236}">
                  <a16:creationId xmlns:a16="http://schemas.microsoft.com/office/drawing/2014/main" id="{5EA7CB06-AF79-4C4B-3840-CD195AEFD313}"/>
                </a:ext>
              </a:extLst>
            </p:cNvPr>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7" name="Freeform 219">
              <a:extLst>
                <a:ext uri="{FF2B5EF4-FFF2-40B4-BE49-F238E27FC236}">
                  <a16:creationId xmlns:a16="http://schemas.microsoft.com/office/drawing/2014/main" id="{EBB90608-72B1-A9DA-87C6-EC727CC24600}"/>
                </a:ext>
              </a:extLst>
            </p:cNvPr>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8" name="Freeform 220">
              <a:extLst>
                <a:ext uri="{FF2B5EF4-FFF2-40B4-BE49-F238E27FC236}">
                  <a16:creationId xmlns:a16="http://schemas.microsoft.com/office/drawing/2014/main" id="{3DB3F898-29CC-13BB-95D3-DE6B8B71F115}"/>
                </a:ext>
              </a:extLst>
            </p:cNvPr>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9" name="Freeform 221">
              <a:extLst>
                <a:ext uri="{FF2B5EF4-FFF2-40B4-BE49-F238E27FC236}">
                  <a16:creationId xmlns:a16="http://schemas.microsoft.com/office/drawing/2014/main" id="{3601A309-DA03-795A-BDFE-6C06968BEE2D}"/>
                </a:ext>
              </a:extLst>
            </p:cNvPr>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0" name="Freeform 222">
              <a:extLst>
                <a:ext uri="{FF2B5EF4-FFF2-40B4-BE49-F238E27FC236}">
                  <a16:creationId xmlns:a16="http://schemas.microsoft.com/office/drawing/2014/main" id="{42347858-76CB-2032-629E-EFA34313AF89}"/>
                </a:ext>
              </a:extLst>
            </p:cNvPr>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1" name="Freeform 223">
              <a:extLst>
                <a:ext uri="{FF2B5EF4-FFF2-40B4-BE49-F238E27FC236}">
                  <a16:creationId xmlns:a16="http://schemas.microsoft.com/office/drawing/2014/main" id="{AC54E687-468E-34F8-AAB4-C9CAB0C1BE33}"/>
                </a:ext>
              </a:extLst>
            </p:cNvPr>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2" name="Freeform 224">
              <a:extLst>
                <a:ext uri="{FF2B5EF4-FFF2-40B4-BE49-F238E27FC236}">
                  <a16:creationId xmlns:a16="http://schemas.microsoft.com/office/drawing/2014/main" id="{572951DC-D80B-486C-AB69-44D616FCF503}"/>
                </a:ext>
              </a:extLst>
            </p:cNvPr>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3" name="Freeform 225">
              <a:extLst>
                <a:ext uri="{FF2B5EF4-FFF2-40B4-BE49-F238E27FC236}">
                  <a16:creationId xmlns:a16="http://schemas.microsoft.com/office/drawing/2014/main" id="{43824841-E714-BB88-CA95-9A40A70DEA65}"/>
                </a:ext>
              </a:extLst>
            </p:cNvPr>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4" name="Freeform 226">
              <a:extLst>
                <a:ext uri="{FF2B5EF4-FFF2-40B4-BE49-F238E27FC236}">
                  <a16:creationId xmlns:a16="http://schemas.microsoft.com/office/drawing/2014/main" id="{880102E3-6332-2E2F-A39C-B3F3F4C3256A}"/>
                </a:ext>
              </a:extLst>
            </p:cNvPr>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5" name="Freeform 227">
              <a:extLst>
                <a:ext uri="{FF2B5EF4-FFF2-40B4-BE49-F238E27FC236}">
                  <a16:creationId xmlns:a16="http://schemas.microsoft.com/office/drawing/2014/main" id="{D0859782-4B45-D797-24F6-BBF0B274E62C}"/>
                </a:ext>
              </a:extLst>
            </p:cNvPr>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6" name="Freeform 228">
              <a:extLst>
                <a:ext uri="{FF2B5EF4-FFF2-40B4-BE49-F238E27FC236}">
                  <a16:creationId xmlns:a16="http://schemas.microsoft.com/office/drawing/2014/main" id="{17476AA6-0B55-2C36-5027-E43388A6E426}"/>
                </a:ext>
              </a:extLst>
            </p:cNvPr>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7" name="Freeform 229">
              <a:extLst>
                <a:ext uri="{FF2B5EF4-FFF2-40B4-BE49-F238E27FC236}">
                  <a16:creationId xmlns:a16="http://schemas.microsoft.com/office/drawing/2014/main" id="{B8186F06-FC26-D068-2237-0E61D4779B18}"/>
                </a:ext>
              </a:extLst>
            </p:cNvPr>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8" name="Freeform 230">
              <a:extLst>
                <a:ext uri="{FF2B5EF4-FFF2-40B4-BE49-F238E27FC236}">
                  <a16:creationId xmlns:a16="http://schemas.microsoft.com/office/drawing/2014/main" id="{A98DA3F7-B57E-708D-9EF3-8EBBF7AD38DD}"/>
                </a:ext>
              </a:extLst>
            </p:cNvPr>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9" name="Freeform 231">
              <a:extLst>
                <a:ext uri="{FF2B5EF4-FFF2-40B4-BE49-F238E27FC236}">
                  <a16:creationId xmlns:a16="http://schemas.microsoft.com/office/drawing/2014/main" id="{A37ED6C1-6256-F748-BDA1-9576DB1C697B}"/>
                </a:ext>
              </a:extLst>
            </p:cNvPr>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0" name="Freeform 232">
              <a:extLst>
                <a:ext uri="{FF2B5EF4-FFF2-40B4-BE49-F238E27FC236}">
                  <a16:creationId xmlns:a16="http://schemas.microsoft.com/office/drawing/2014/main" id="{01954505-ED92-2C55-1B7B-6BDC8D020185}"/>
                </a:ext>
              </a:extLst>
            </p:cNvPr>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1" name="Freeform 233">
              <a:extLst>
                <a:ext uri="{FF2B5EF4-FFF2-40B4-BE49-F238E27FC236}">
                  <a16:creationId xmlns:a16="http://schemas.microsoft.com/office/drawing/2014/main" id="{67AE437F-EE0C-1E44-18A7-036A67E6BAF1}"/>
                </a:ext>
              </a:extLst>
            </p:cNvPr>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2" name="Freeform 234">
              <a:extLst>
                <a:ext uri="{FF2B5EF4-FFF2-40B4-BE49-F238E27FC236}">
                  <a16:creationId xmlns:a16="http://schemas.microsoft.com/office/drawing/2014/main" id="{A840D48D-0A60-39BE-EA8F-B52FA7A5A141}"/>
                </a:ext>
              </a:extLst>
            </p:cNvPr>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3" name="Freeform 235">
              <a:extLst>
                <a:ext uri="{FF2B5EF4-FFF2-40B4-BE49-F238E27FC236}">
                  <a16:creationId xmlns:a16="http://schemas.microsoft.com/office/drawing/2014/main" id="{3920F8FB-ABD9-C8D0-58C8-FBF9AA0A3A7A}"/>
                </a:ext>
              </a:extLst>
            </p:cNvPr>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4" name="Freeform 236">
              <a:extLst>
                <a:ext uri="{FF2B5EF4-FFF2-40B4-BE49-F238E27FC236}">
                  <a16:creationId xmlns:a16="http://schemas.microsoft.com/office/drawing/2014/main" id="{E3D16C83-FA85-2B3D-819B-C53338425FF4}"/>
                </a:ext>
              </a:extLst>
            </p:cNvPr>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5" name="Freeform 237">
              <a:extLst>
                <a:ext uri="{FF2B5EF4-FFF2-40B4-BE49-F238E27FC236}">
                  <a16:creationId xmlns:a16="http://schemas.microsoft.com/office/drawing/2014/main" id="{A5DF116C-A0C5-5094-F17A-DDF9C3E94D77}"/>
                </a:ext>
              </a:extLst>
            </p:cNvPr>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6" name="Freeform 238">
              <a:extLst>
                <a:ext uri="{FF2B5EF4-FFF2-40B4-BE49-F238E27FC236}">
                  <a16:creationId xmlns:a16="http://schemas.microsoft.com/office/drawing/2014/main" id="{01BC354F-D708-07F7-F0B7-96701746FA78}"/>
                </a:ext>
              </a:extLst>
            </p:cNvPr>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7" name="Freeform 239">
              <a:extLst>
                <a:ext uri="{FF2B5EF4-FFF2-40B4-BE49-F238E27FC236}">
                  <a16:creationId xmlns:a16="http://schemas.microsoft.com/office/drawing/2014/main" id="{855B275A-65C0-F37E-C95E-76EA91ED7E32}"/>
                </a:ext>
              </a:extLst>
            </p:cNvPr>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8" name="Freeform 240">
              <a:extLst>
                <a:ext uri="{FF2B5EF4-FFF2-40B4-BE49-F238E27FC236}">
                  <a16:creationId xmlns:a16="http://schemas.microsoft.com/office/drawing/2014/main" id="{944D0E02-03AE-761A-E9B5-A8EDD89DBF7A}"/>
                </a:ext>
              </a:extLst>
            </p:cNvPr>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9" name="Freeform 241">
              <a:extLst>
                <a:ext uri="{FF2B5EF4-FFF2-40B4-BE49-F238E27FC236}">
                  <a16:creationId xmlns:a16="http://schemas.microsoft.com/office/drawing/2014/main" id="{0BF73FB8-4D5B-0EB3-32C6-6AAC72089EB5}"/>
                </a:ext>
              </a:extLst>
            </p:cNvPr>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0" name="Freeform 242">
              <a:extLst>
                <a:ext uri="{FF2B5EF4-FFF2-40B4-BE49-F238E27FC236}">
                  <a16:creationId xmlns:a16="http://schemas.microsoft.com/office/drawing/2014/main" id="{44971DAD-B63E-321A-91C5-8A7305359538}"/>
                </a:ext>
              </a:extLst>
            </p:cNvPr>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1" name="Freeform 243">
              <a:extLst>
                <a:ext uri="{FF2B5EF4-FFF2-40B4-BE49-F238E27FC236}">
                  <a16:creationId xmlns:a16="http://schemas.microsoft.com/office/drawing/2014/main" id="{51725DB7-0AA8-165E-8072-D79971CBA177}"/>
                </a:ext>
              </a:extLst>
            </p:cNvPr>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2" name="Freeform 244">
              <a:extLst>
                <a:ext uri="{FF2B5EF4-FFF2-40B4-BE49-F238E27FC236}">
                  <a16:creationId xmlns:a16="http://schemas.microsoft.com/office/drawing/2014/main" id="{88FDA77F-7C07-6BFB-DF16-451F20AFA5E9}"/>
                </a:ext>
              </a:extLst>
            </p:cNvPr>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3" name="Freeform 245">
              <a:extLst>
                <a:ext uri="{FF2B5EF4-FFF2-40B4-BE49-F238E27FC236}">
                  <a16:creationId xmlns:a16="http://schemas.microsoft.com/office/drawing/2014/main" id="{719D7D59-3743-16F7-4771-EF6038B746CA}"/>
                </a:ext>
              </a:extLst>
            </p:cNvPr>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4" name="Freeform 246">
              <a:extLst>
                <a:ext uri="{FF2B5EF4-FFF2-40B4-BE49-F238E27FC236}">
                  <a16:creationId xmlns:a16="http://schemas.microsoft.com/office/drawing/2014/main" id="{51701CB5-7A9C-2DE8-8C13-E86A4FEE1DE4}"/>
                </a:ext>
              </a:extLst>
            </p:cNvPr>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5" name="Freeform 247">
              <a:extLst>
                <a:ext uri="{FF2B5EF4-FFF2-40B4-BE49-F238E27FC236}">
                  <a16:creationId xmlns:a16="http://schemas.microsoft.com/office/drawing/2014/main" id="{0C8328C9-D206-8335-9F02-9C54CE51B388}"/>
                </a:ext>
              </a:extLst>
            </p:cNvPr>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6" name="Freeform 248">
              <a:extLst>
                <a:ext uri="{FF2B5EF4-FFF2-40B4-BE49-F238E27FC236}">
                  <a16:creationId xmlns:a16="http://schemas.microsoft.com/office/drawing/2014/main" id="{30B8EF81-6780-E244-1F16-56373026CC75}"/>
                </a:ext>
              </a:extLst>
            </p:cNvPr>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7" name="Freeform 249">
              <a:extLst>
                <a:ext uri="{FF2B5EF4-FFF2-40B4-BE49-F238E27FC236}">
                  <a16:creationId xmlns:a16="http://schemas.microsoft.com/office/drawing/2014/main" id="{390126F5-A3B3-CAA0-5EB6-C5FC36C610D5}"/>
                </a:ext>
              </a:extLst>
            </p:cNvPr>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8" name="Freeform 250">
              <a:extLst>
                <a:ext uri="{FF2B5EF4-FFF2-40B4-BE49-F238E27FC236}">
                  <a16:creationId xmlns:a16="http://schemas.microsoft.com/office/drawing/2014/main" id="{0AD9130E-85B1-6163-E191-D139DAB82A46}"/>
                </a:ext>
              </a:extLst>
            </p:cNvPr>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9" name="Freeform 251">
              <a:extLst>
                <a:ext uri="{FF2B5EF4-FFF2-40B4-BE49-F238E27FC236}">
                  <a16:creationId xmlns:a16="http://schemas.microsoft.com/office/drawing/2014/main" id="{71F0CA16-A1EE-212A-F171-1A19D74F6DDA}"/>
                </a:ext>
              </a:extLst>
            </p:cNvPr>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0" name="Freeform 252">
              <a:extLst>
                <a:ext uri="{FF2B5EF4-FFF2-40B4-BE49-F238E27FC236}">
                  <a16:creationId xmlns:a16="http://schemas.microsoft.com/office/drawing/2014/main" id="{CD3D73A4-8C72-28BC-513A-E3AF7BB370D7}"/>
                </a:ext>
              </a:extLst>
            </p:cNvPr>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1" name="Freeform 253">
              <a:extLst>
                <a:ext uri="{FF2B5EF4-FFF2-40B4-BE49-F238E27FC236}">
                  <a16:creationId xmlns:a16="http://schemas.microsoft.com/office/drawing/2014/main" id="{9E063187-FAF8-CEBA-0ADA-991C71E7208D}"/>
                </a:ext>
              </a:extLst>
            </p:cNvPr>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2" name="Freeform 254">
              <a:extLst>
                <a:ext uri="{FF2B5EF4-FFF2-40B4-BE49-F238E27FC236}">
                  <a16:creationId xmlns:a16="http://schemas.microsoft.com/office/drawing/2014/main" id="{0F94D15A-2EBF-63C4-40C3-53607A89693E}"/>
                </a:ext>
              </a:extLst>
            </p:cNvPr>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3" name="Freeform 255">
              <a:extLst>
                <a:ext uri="{FF2B5EF4-FFF2-40B4-BE49-F238E27FC236}">
                  <a16:creationId xmlns:a16="http://schemas.microsoft.com/office/drawing/2014/main" id="{DEAC56B6-0523-2583-9428-D9FF9B46CB77}"/>
                </a:ext>
              </a:extLst>
            </p:cNvPr>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4" name="Freeform 256">
              <a:extLst>
                <a:ext uri="{FF2B5EF4-FFF2-40B4-BE49-F238E27FC236}">
                  <a16:creationId xmlns:a16="http://schemas.microsoft.com/office/drawing/2014/main" id="{F1200E33-D0B3-CDAE-B176-CB53F244105B}"/>
                </a:ext>
              </a:extLst>
            </p:cNvPr>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5" name="Freeform 257">
              <a:extLst>
                <a:ext uri="{FF2B5EF4-FFF2-40B4-BE49-F238E27FC236}">
                  <a16:creationId xmlns:a16="http://schemas.microsoft.com/office/drawing/2014/main" id="{6101A852-EA7B-F6C9-5B4B-D2D5A15683ED}"/>
                </a:ext>
              </a:extLst>
            </p:cNvPr>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6" name="Freeform 258">
              <a:extLst>
                <a:ext uri="{FF2B5EF4-FFF2-40B4-BE49-F238E27FC236}">
                  <a16:creationId xmlns:a16="http://schemas.microsoft.com/office/drawing/2014/main" id="{766B1FE5-3B72-28ED-5901-CC5434D05CA9}"/>
                </a:ext>
              </a:extLst>
            </p:cNvPr>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7" name="Freeform 259">
              <a:extLst>
                <a:ext uri="{FF2B5EF4-FFF2-40B4-BE49-F238E27FC236}">
                  <a16:creationId xmlns:a16="http://schemas.microsoft.com/office/drawing/2014/main" id="{B52BCBE6-1AB5-4DE4-3654-28D17E16235E}"/>
                </a:ext>
              </a:extLst>
            </p:cNvPr>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8" name="Freeform 260">
              <a:extLst>
                <a:ext uri="{FF2B5EF4-FFF2-40B4-BE49-F238E27FC236}">
                  <a16:creationId xmlns:a16="http://schemas.microsoft.com/office/drawing/2014/main" id="{E4A2357D-A7FD-5F0E-4643-999685493270}"/>
                </a:ext>
              </a:extLst>
            </p:cNvPr>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9" name="Freeform 261">
              <a:extLst>
                <a:ext uri="{FF2B5EF4-FFF2-40B4-BE49-F238E27FC236}">
                  <a16:creationId xmlns:a16="http://schemas.microsoft.com/office/drawing/2014/main" id="{ABDFFA82-5888-42E4-86E1-16CC6C709632}"/>
                </a:ext>
              </a:extLst>
            </p:cNvPr>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0" name="Freeform 262">
              <a:extLst>
                <a:ext uri="{FF2B5EF4-FFF2-40B4-BE49-F238E27FC236}">
                  <a16:creationId xmlns:a16="http://schemas.microsoft.com/office/drawing/2014/main" id="{9A153C79-36EC-B67F-4CA6-3A2FB08B0CDC}"/>
                </a:ext>
              </a:extLst>
            </p:cNvPr>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1" name="Freeform 263">
              <a:extLst>
                <a:ext uri="{FF2B5EF4-FFF2-40B4-BE49-F238E27FC236}">
                  <a16:creationId xmlns:a16="http://schemas.microsoft.com/office/drawing/2014/main" id="{6991867E-80F3-4DB5-0DD8-F8E7C0BD2F4D}"/>
                </a:ext>
              </a:extLst>
            </p:cNvPr>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2" name="Freeform 264">
              <a:extLst>
                <a:ext uri="{FF2B5EF4-FFF2-40B4-BE49-F238E27FC236}">
                  <a16:creationId xmlns:a16="http://schemas.microsoft.com/office/drawing/2014/main" id="{1CDFF84A-BFFB-DE83-B1DD-4CC950D4DD96}"/>
                </a:ext>
              </a:extLst>
            </p:cNvPr>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3" name="Freeform 265">
              <a:extLst>
                <a:ext uri="{FF2B5EF4-FFF2-40B4-BE49-F238E27FC236}">
                  <a16:creationId xmlns:a16="http://schemas.microsoft.com/office/drawing/2014/main" id="{E508BF7D-DD32-180D-6A62-AA6726DC6A2A}"/>
                </a:ext>
              </a:extLst>
            </p:cNvPr>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4" name="Freeform 266">
              <a:extLst>
                <a:ext uri="{FF2B5EF4-FFF2-40B4-BE49-F238E27FC236}">
                  <a16:creationId xmlns:a16="http://schemas.microsoft.com/office/drawing/2014/main" id="{01DC3709-75F0-594E-9814-0370032F4D85}"/>
                </a:ext>
              </a:extLst>
            </p:cNvPr>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5" name="Freeform 267">
              <a:extLst>
                <a:ext uri="{FF2B5EF4-FFF2-40B4-BE49-F238E27FC236}">
                  <a16:creationId xmlns:a16="http://schemas.microsoft.com/office/drawing/2014/main" id="{A505964E-6825-A68A-657E-9CE4425207AA}"/>
                </a:ext>
              </a:extLst>
            </p:cNvPr>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6" name="Freeform 268">
              <a:extLst>
                <a:ext uri="{FF2B5EF4-FFF2-40B4-BE49-F238E27FC236}">
                  <a16:creationId xmlns:a16="http://schemas.microsoft.com/office/drawing/2014/main" id="{1DB79D47-961B-E6EF-5B60-671B6D15375D}"/>
                </a:ext>
              </a:extLst>
            </p:cNvPr>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7" name="Freeform 269">
              <a:extLst>
                <a:ext uri="{FF2B5EF4-FFF2-40B4-BE49-F238E27FC236}">
                  <a16:creationId xmlns:a16="http://schemas.microsoft.com/office/drawing/2014/main" id="{6F99E000-C7A4-D409-F8AE-14648C3CAAC4}"/>
                </a:ext>
              </a:extLst>
            </p:cNvPr>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8" name="Freeform 270">
              <a:extLst>
                <a:ext uri="{FF2B5EF4-FFF2-40B4-BE49-F238E27FC236}">
                  <a16:creationId xmlns:a16="http://schemas.microsoft.com/office/drawing/2014/main" id="{8EA08C58-BA79-A8CA-ABF4-80A8440B7369}"/>
                </a:ext>
              </a:extLst>
            </p:cNvPr>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9" name="Freeform 271">
              <a:extLst>
                <a:ext uri="{FF2B5EF4-FFF2-40B4-BE49-F238E27FC236}">
                  <a16:creationId xmlns:a16="http://schemas.microsoft.com/office/drawing/2014/main" id="{D3A5931E-8E0A-6ABE-7889-CC78766EBD45}"/>
                </a:ext>
              </a:extLst>
            </p:cNvPr>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0" name="Freeform 272">
              <a:extLst>
                <a:ext uri="{FF2B5EF4-FFF2-40B4-BE49-F238E27FC236}">
                  <a16:creationId xmlns:a16="http://schemas.microsoft.com/office/drawing/2014/main" id="{78F63DB8-D786-4A4F-20FB-0F1D822B1A1C}"/>
                </a:ext>
              </a:extLst>
            </p:cNvPr>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1" name="Freeform 273">
              <a:extLst>
                <a:ext uri="{FF2B5EF4-FFF2-40B4-BE49-F238E27FC236}">
                  <a16:creationId xmlns:a16="http://schemas.microsoft.com/office/drawing/2014/main" id="{4C4F6504-DE27-56D3-418A-A855D768AA0F}"/>
                </a:ext>
              </a:extLst>
            </p:cNvPr>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2" name="Freeform 274">
              <a:extLst>
                <a:ext uri="{FF2B5EF4-FFF2-40B4-BE49-F238E27FC236}">
                  <a16:creationId xmlns:a16="http://schemas.microsoft.com/office/drawing/2014/main" id="{85B6046E-614A-985A-E158-20EC4D2ACA17}"/>
                </a:ext>
              </a:extLst>
            </p:cNvPr>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3" name="Freeform 275">
              <a:extLst>
                <a:ext uri="{FF2B5EF4-FFF2-40B4-BE49-F238E27FC236}">
                  <a16:creationId xmlns:a16="http://schemas.microsoft.com/office/drawing/2014/main" id="{FB363C47-481B-885D-B975-45C3C4B455B2}"/>
                </a:ext>
              </a:extLst>
            </p:cNvPr>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4" name="Freeform 276">
              <a:extLst>
                <a:ext uri="{FF2B5EF4-FFF2-40B4-BE49-F238E27FC236}">
                  <a16:creationId xmlns:a16="http://schemas.microsoft.com/office/drawing/2014/main" id="{24CF4B1F-5103-0D89-C5B7-E8D94741BFBB}"/>
                </a:ext>
              </a:extLst>
            </p:cNvPr>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5" name="Freeform 277">
              <a:extLst>
                <a:ext uri="{FF2B5EF4-FFF2-40B4-BE49-F238E27FC236}">
                  <a16:creationId xmlns:a16="http://schemas.microsoft.com/office/drawing/2014/main" id="{BF74AF83-3FE8-8968-8BE7-5DE7C5DC289C}"/>
                </a:ext>
              </a:extLst>
            </p:cNvPr>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6" name="Freeform 278">
              <a:extLst>
                <a:ext uri="{FF2B5EF4-FFF2-40B4-BE49-F238E27FC236}">
                  <a16:creationId xmlns:a16="http://schemas.microsoft.com/office/drawing/2014/main" id="{B95B8B3C-691B-CA32-EAE7-C9EB8B8CF7E9}"/>
                </a:ext>
              </a:extLst>
            </p:cNvPr>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7" name="Freeform 279">
              <a:extLst>
                <a:ext uri="{FF2B5EF4-FFF2-40B4-BE49-F238E27FC236}">
                  <a16:creationId xmlns:a16="http://schemas.microsoft.com/office/drawing/2014/main" id="{B28195E3-C2F1-1A26-7B47-BA965DF5E106}"/>
                </a:ext>
              </a:extLst>
            </p:cNvPr>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8" name="Freeform 280">
              <a:extLst>
                <a:ext uri="{FF2B5EF4-FFF2-40B4-BE49-F238E27FC236}">
                  <a16:creationId xmlns:a16="http://schemas.microsoft.com/office/drawing/2014/main" id="{C7ADF26A-43E5-8683-A8E9-B5B80920F0F6}"/>
                </a:ext>
              </a:extLst>
            </p:cNvPr>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9" name="Freeform 281">
              <a:extLst>
                <a:ext uri="{FF2B5EF4-FFF2-40B4-BE49-F238E27FC236}">
                  <a16:creationId xmlns:a16="http://schemas.microsoft.com/office/drawing/2014/main" id="{E7AED7B3-49B9-FD36-40EB-670B8F2DC1FF}"/>
                </a:ext>
              </a:extLst>
            </p:cNvPr>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0" name="Freeform 282">
              <a:extLst>
                <a:ext uri="{FF2B5EF4-FFF2-40B4-BE49-F238E27FC236}">
                  <a16:creationId xmlns:a16="http://schemas.microsoft.com/office/drawing/2014/main" id="{2E89BD19-9D69-EE8D-2BF0-B0427C541626}"/>
                </a:ext>
              </a:extLst>
            </p:cNvPr>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1" name="Freeform 283">
              <a:extLst>
                <a:ext uri="{FF2B5EF4-FFF2-40B4-BE49-F238E27FC236}">
                  <a16:creationId xmlns:a16="http://schemas.microsoft.com/office/drawing/2014/main" id="{8881B7C1-2781-5225-C5B8-9E9A0630CB9F}"/>
                </a:ext>
              </a:extLst>
            </p:cNvPr>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2" name="Freeform 284">
              <a:extLst>
                <a:ext uri="{FF2B5EF4-FFF2-40B4-BE49-F238E27FC236}">
                  <a16:creationId xmlns:a16="http://schemas.microsoft.com/office/drawing/2014/main" id="{ED401FCA-698D-95CB-2D1A-468FFEF03D8F}"/>
                </a:ext>
              </a:extLst>
            </p:cNvPr>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3" name="Freeform 285">
              <a:extLst>
                <a:ext uri="{FF2B5EF4-FFF2-40B4-BE49-F238E27FC236}">
                  <a16:creationId xmlns:a16="http://schemas.microsoft.com/office/drawing/2014/main" id="{62D4A41E-06CC-5EAE-19C3-4AE85F80E27E}"/>
                </a:ext>
              </a:extLst>
            </p:cNvPr>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4" name="Freeform 286">
              <a:extLst>
                <a:ext uri="{FF2B5EF4-FFF2-40B4-BE49-F238E27FC236}">
                  <a16:creationId xmlns:a16="http://schemas.microsoft.com/office/drawing/2014/main" id="{B3E8A2E0-C905-F118-AD1B-115498B1B303}"/>
                </a:ext>
              </a:extLst>
            </p:cNvPr>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5" name="Freeform 287">
              <a:extLst>
                <a:ext uri="{FF2B5EF4-FFF2-40B4-BE49-F238E27FC236}">
                  <a16:creationId xmlns:a16="http://schemas.microsoft.com/office/drawing/2014/main" id="{FF65280A-C2AE-C053-AB63-AA158542DB73}"/>
                </a:ext>
              </a:extLst>
            </p:cNvPr>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6" name="Freeform 288">
              <a:extLst>
                <a:ext uri="{FF2B5EF4-FFF2-40B4-BE49-F238E27FC236}">
                  <a16:creationId xmlns:a16="http://schemas.microsoft.com/office/drawing/2014/main" id="{6121EA5F-0AC5-1A39-2535-F91748D69A60}"/>
                </a:ext>
              </a:extLst>
            </p:cNvPr>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7" name="Freeform 289">
              <a:extLst>
                <a:ext uri="{FF2B5EF4-FFF2-40B4-BE49-F238E27FC236}">
                  <a16:creationId xmlns:a16="http://schemas.microsoft.com/office/drawing/2014/main" id="{9E7F2C1E-69A3-96F1-C65D-BAB6A33BF0C1}"/>
                </a:ext>
              </a:extLst>
            </p:cNvPr>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8" name="Freeform 290">
              <a:extLst>
                <a:ext uri="{FF2B5EF4-FFF2-40B4-BE49-F238E27FC236}">
                  <a16:creationId xmlns:a16="http://schemas.microsoft.com/office/drawing/2014/main" id="{F829A375-C383-C3EC-C5E5-CE6AC794ECF6}"/>
                </a:ext>
              </a:extLst>
            </p:cNvPr>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9" name="Freeform 291">
              <a:extLst>
                <a:ext uri="{FF2B5EF4-FFF2-40B4-BE49-F238E27FC236}">
                  <a16:creationId xmlns:a16="http://schemas.microsoft.com/office/drawing/2014/main" id="{2D5F800D-4E57-653B-11C9-F6CD6161B677}"/>
                </a:ext>
              </a:extLst>
            </p:cNvPr>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0" name="Freeform 292">
              <a:extLst>
                <a:ext uri="{FF2B5EF4-FFF2-40B4-BE49-F238E27FC236}">
                  <a16:creationId xmlns:a16="http://schemas.microsoft.com/office/drawing/2014/main" id="{034DBABF-2371-B917-BB92-8C6168B59ACB}"/>
                </a:ext>
              </a:extLst>
            </p:cNvPr>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1" name="Freeform 293">
              <a:extLst>
                <a:ext uri="{FF2B5EF4-FFF2-40B4-BE49-F238E27FC236}">
                  <a16:creationId xmlns:a16="http://schemas.microsoft.com/office/drawing/2014/main" id="{46DA17DF-3A68-7D1A-06D0-B2F886185B72}"/>
                </a:ext>
              </a:extLst>
            </p:cNvPr>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2" name="Freeform 294">
              <a:extLst>
                <a:ext uri="{FF2B5EF4-FFF2-40B4-BE49-F238E27FC236}">
                  <a16:creationId xmlns:a16="http://schemas.microsoft.com/office/drawing/2014/main" id="{8DC18059-AA65-0114-BD1B-17E80DA5AAEE}"/>
                </a:ext>
              </a:extLst>
            </p:cNvPr>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3" name="Freeform 295">
              <a:extLst>
                <a:ext uri="{FF2B5EF4-FFF2-40B4-BE49-F238E27FC236}">
                  <a16:creationId xmlns:a16="http://schemas.microsoft.com/office/drawing/2014/main" id="{313A6FEA-6C6F-843F-CC66-CA8D685121FE}"/>
                </a:ext>
              </a:extLst>
            </p:cNvPr>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4" name="Freeform 296">
              <a:extLst>
                <a:ext uri="{FF2B5EF4-FFF2-40B4-BE49-F238E27FC236}">
                  <a16:creationId xmlns:a16="http://schemas.microsoft.com/office/drawing/2014/main" id="{F5E0E9DD-B865-43BF-7D13-F9F78AF07A5B}"/>
                </a:ext>
              </a:extLst>
            </p:cNvPr>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5" name="Freeform 297">
              <a:extLst>
                <a:ext uri="{FF2B5EF4-FFF2-40B4-BE49-F238E27FC236}">
                  <a16:creationId xmlns:a16="http://schemas.microsoft.com/office/drawing/2014/main" id="{EB9E858D-6EDF-6799-AC6C-42D9AA6DCA36}"/>
                </a:ext>
              </a:extLst>
            </p:cNvPr>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6" name="Freeform 298">
              <a:extLst>
                <a:ext uri="{FF2B5EF4-FFF2-40B4-BE49-F238E27FC236}">
                  <a16:creationId xmlns:a16="http://schemas.microsoft.com/office/drawing/2014/main" id="{83A2AAB1-EEB5-A794-A966-D4C09BBF9F1C}"/>
                </a:ext>
              </a:extLst>
            </p:cNvPr>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7" name="Freeform 299">
              <a:extLst>
                <a:ext uri="{FF2B5EF4-FFF2-40B4-BE49-F238E27FC236}">
                  <a16:creationId xmlns:a16="http://schemas.microsoft.com/office/drawing/2014/main" id="{E2746774-DA05-58FB-CCC3-5589F9D68422}"/>
                </a:ext>
              </a:extLst>
            </p:cNvPr>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8" name="Freeform 300">
              <a:extLst>
                <a:ext uri="{FF2B5EF4-FFF2-40B4-BE49-F238E27FC236}">
                  <a16:creationId xmlns:a16="http://schemas.microsoft.com/office/drawing/2014/main" id="{51553245-F46B-F005-18CC-F3CAA0A07B30}"/>
                </a:ext>
              </a:extLst>
            </p:cNvPr>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9" name="Freeform 301">
              <a:extLst>
                <a:ext uri="{FF2B5EF4-FFF2-40B4-BE49-F238E27FC236}">
                  <a16:creationId xmlns:a16="http://schemas.microsoft.com/office/drawing/2014/main" id="{7002FB7A-FF66-60A1-8B36-1F12AB150B26}"/>
                </a:ext>
              </a:extLst>
            </p:cNvPr>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0" name="Freeform 302">
              <a:extLst>
                <a:ext uri="{FF2B5EF4-FFF2-40B4-BE49-F238E27FC236}">
                  <a16:creationId xmlns:a16="http://schemas.microsoft.com/office/drawing/2014/main" id="{04C028BD-E2BE-C9D6-7C0D-0753338D8917}"/>
                </a:ext>
              </a:extLst>
            </p:cNvPr>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1" name="Freeform 303">
              <a:extLst>
                <a:ext uri="{FF2B5EF4-FFF2-40B4-BE49-F238E27FC236}">
                  <a16:creationId xmlns:a16="http://schemas.microsoft.com/office/drawing/2014/main" id="{1F35D6AB-E3DE-A51D-BBD8-E73343D21D76}"/>
                </a:ext>
              </a:extLst>
            </p:cNvPr>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2" name="Freeform 304">
              <a:extLst>
                <a:ext uri="{FF2B5EF4-FFF2-40B4-BE49-F238E27FC236}">
                  <a16:creationId xmlns:a16="http://schemas.microsoft.com/office/drawing/2014/main" id="{F6E7FD31-518B-9453-78DE-00258CBC4C7F}"/>
                </a:ext>
              </a:extLst>
            </p:cNvPr>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3" name="Freeform 305">
              <a:extLst>
                <a:ext uri="{FF2B5EF4-FFF2-40B4-BE49-F238E27FC236}">
                  <a16:creationId xmlns:a16="http://schemas.microsoft.com/office/drawing/2014/main" id="{D2D8267C-CC30-9E4E-0F79-4ED404C0DF57}"/>
                </a:ext>
              </a:extLst>
            </p:cNvPr>
            <p:cNvSpPr>
              <a:spLocks/>
            </p:cNvSpPr>
            <p:nvPr/>
          </p:nvSpPr>
          <p:spPr bwMode="auto">
            <a:xfrm>
              <a:off x="2556" y="1738"/>
              <a:ext cx="39" cy="28"/>
            </a:xfrm>
            <a:custGeom>
              <a:avLst/>
              <a:gdLst>
                <a:gd name="T0" fmla="*/ 7 w 7"/>
                <a:gd name="T1" fmla="*/ 1 h 5"/>
                <a:gd name="T2" fmla="*/ 5 w 7"/>
                <a:gd name="T3" fmla="*/ 0 h 5"/>
                <a:gd name="T4" fmla="*/ 0 w 7"/>
                <a:gd name="T5" fmla="*/ 5 h 5"/>
              </a:gdLst>
              <a:ahLst/>
              <a:cxnLst>
                <a:cxn ang="0">
                  <a:pos x="T0" y="T1"/>
                </a:cxn>
                <a:cxn ang="0">
                  <a:pos x="T2" y="T3"/>
                </a:cxn>
                <a:cxn ang="0">
                  <a:pos x="T4" y="T5"/>
                </a:cxn>
              </a:cxnLst>
              <a:rect l="0" t="0" r="r" b="b"/>
              <a:pathLst>
                <a:path w="7" h="5">
                  <a:moveTo>
                    <a:pt x="7" y="1"/>
                  </a:moveTo>
                  <a:cubicBezTo>
                    <a:pt x="7" y="0"/>
                    <a:pt x="5" y="0"/>
                    <a:pt x="5" y="0"/>
                  </a:cubicBezTo>
                  <a:cubicBezTo>
                    <a:pt x="4" y="0"/>
                    <a:pt x="3" y="4"/>
                    <a:pt x="0" y="5"/>
                  </a:cubicBezTo>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4" name="Freeform 306">
              <a:extLst>
                <a:ext uri="{FF2B5EF4-FFF2-40B4-BE49-F238E27FC236}">
                  <a16:creationId xmlns:a16="http://schemas.microsoft.com/office/drawing/2014/main" id="{25A32A58-32F7-1EAD-6CF5-58F1D7CD7DFA}"/>
                </a:ext>
              </a:extLst>
            </p:cNvPr>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5" name="Freeform 307">
              <a:extLst>
                <a:ext uri="{FF2B5EF4-FFF2-40B4-BE49-F238E27FC236}">
                  <a16:creationId xmlns:a16="http://schemas.microsoft.com/office/drawing/2014/main" id="{F3F4051C-7E62-4C92-0A3F-FA5D4CBEC48E}"/>
                </a:ext>
              </a:extLst>
            </p:cNvPr>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6" name="Freeform 308">
              <a:extLst>
                <a:ext uri="{FF2B5EF4-FFF2-40B4-BE49-F238E27FC236}">
                  <a16:creationId xmlns:a16="http://schemas.microsoft.com/office/drawing/2014/main" id="{62F8F774-BF63-925D-C44C-A29F6526E63D}"/>
                </a:ext>
              </a:extLst>
            </p:cNvPr>
            <p:cNvSpPr>
              <a:spLocks noEditPoints="1"/>
            </p:cNvSpPr>
            <p:nvPr/>
          </p:nvSpPr>
          <p:spPr bwMode="auto">
            <a:xfrm>
              <a:off x="2718" y="1743"/>
              <a:ext cx="118" cy="118"/>
            </a:xfrm>
            <a:custGeom>
              <a:avLst/>
              <a:gdLst>
                <a:gd name="T0" fmla="*/ 15 w 21"/>
                <a:gd name="T1" fmla="*/ 1 h 21"/>
                <a:gd name="T2" fmla="*/ 15 w 21"/>
                <a:gd name="T3" fmla="*/ 1 h 21"/>
                <a:gd name="T4" fmla="*/ 15 w 21"/>
                <a:gd name="T5" fmla="*/ 1 h 21"/>
                <a:gd name="T6" fmla="*/ 13 w 21"/>
                <a:gd name="T7" fmla="*/ 1 h 21"/>
                <a:gd name="T8" fmla="*/ 13 w 21"/>
                <a:gd name="T9" fmla="*/ 3 h 21"/>
                <a:gd name="T10" fmla="*/ 13 w 21"/>
                <a:gd name="T11" fmla="*/ 3 h 21"/>
                <a:gd name="T12" fmla="*/ 11 w 21"/>
                <a:gd name="T13" fmla="*/ 1 h 21"/>
                <a:gd name="T14" fmla="*/ 12 w 21"/>
                <a:gd name="T15" fmla="*/ 3 h 21"/>
                <a:gd name="T16" fmla="*/ 11 w 21"/>
                <a:gd name="T17" fmla="*/ 1 h 21"/>
                <a:gd name="T18" fmla="*/ 3 w 21"/>
                <a:gd name="T19" fmla="*/ 16 h 21"/>
                <a:gd name="T20" fmla="*/ 4 w 21"/>
                <a:gd name="T21" fmla="*/ 6 h 21"/>
                <a:gd name="T22" fmla="*/ 3 w 21"/>
                <a:gd name="T23" fmla="*/ 19 h 21"/>
                <a:gd name="T24" fmla="*/ 4 w 21"/>
                <a:gd name="T25" fmla="*/ 19 h 21"/>
                <a:gd name="T26" fmla="*/ 4 w 21"/>
                <a:gd name="T27" fmla="*/ 19 h 21"/>
                <a:gd name="T28" fmla="*/ 3 w 21"/>
                <a:gd name="T29" fmla="*/ 20 h 21"/>
                <a:gd name="T30" fmla="*/ 3 w 21"/>
                <a:gd name="T31" fmla="*/ 20 h 21"/>
                <a:gd name="T32" fmla="*/ 3 w 21"/>
                <a:gd name="T33" fmla="*/ 20 h 21"/>
                <a:gd name="T34" fmla="*/ 4 w 21"/>
                <a:gd name="T35" fmla="*/ 21 h 21"/>
                <a:gd name="T36" fmla="*/ 5 w 21"/>
                <a:gd name="T37" fmla="*/ 20 h 21"/>
                <a:gd name="T38" fmla="*/ 4 w 21"/>
                <a:gd name="T39" fmla="*/ 21 h 21"/>
                <a:gd name="T40" fmla="*/ 7 w 21"/>
                <a:gd name="T41" fmla="*/ 20 h 21"/>
                <a:gd name="T42" fmla="*/ 6 w 21"/>
                <a:gd name="T43" fmla="*/ 20 h 21"/>
                <a:gd name="T44" fmla="*/ 7 w 21"/>
                <a:gd name="T45" fmla="*/ 20 h 21"/>
                <a:gd name="T46" fmla="*/ 9 w 21"/>
                <a:gd name="T47" fmla="*/ 13 h 21"/>
                <a:gd name="T48" fmla="*/ 7 w 21"/>
                <a:gd name="T49" fmla="*/ 20 h 21"/>
                <a:gd name="T50" fmla="*/ 10 w 21"/>
                <a:gd name="T51" fmla="*/ 12 h 21"/>
                <a:gd name="T52" fmla="*/ 10 w 21"/>
                <a:gd name="T53" fmla="*/ 12 h 21"/>
                <a:gd name="T54" fmla="*/ 10 w 21"/>
                <a:gd name="T55" fmla="*/ 12 h 21"/>
                <a:gd name="T56" fmla="*/ 10 w 21"/>
                <a:gd name="T57" fmla="*/ 12 h 21"/>
                <a:gd name="T58" fmla="*/ 9 w 21"/>
                <a:gd name="T59" fmla="*/ 12 h 21"/>
                <a:gd name="T60" fmla="*/ 9 w 21"/>
                <a:gd name="T61" fmla="*/ 12 h 21"/>
                <a:gd name="T62" fmla="*/ 10 w 21"/>
                <a:gd name="T63" fmla="*/ 12 h 21"/>
                <a:gd name="T64" fmla="*/ 9 w 21"/>
                <a:gd name="T65" fmla="*/ 11 h 21"/>
                <a:gd name="T66" fmla="*/ 9 w 21"/>
                <a:gd name="T67" fmla="*/ 11 h 21"/>
                <a:gd name="T68" fmla="*/ 12 w 21"/>
                <a:gd name="T69" fmla="*/ 8 h 21"/>
                <a:gd name="T70" fmla="*/ 12 w 21"/>
                <a:gd name="T71" fmla="*/ 8 h 21"/>
                <a:gd name="T72" fmla="*/ 12 w 21"/>
                <a:gd name="T73" fmla="*/ 7 h 21"/>
                <a:gd name="T74" fmla="*/ 12 w 21"/>
                <a:gd name="T75" fmla="*/ 8 h 21"/>
                <a:gd name="T76" fmla="*/ 19 w 21"/>
                <a:gd name="T77" fmla="*/ 2 h 21"/>
                <a:gd name="T78" fmla="*/ 14 w 21"/>
                <a:gd name="T79" fmla="*/ 6 h 21"/>
                <a:gd name="T80" fmla="*/ 19 w 21"/>
                <a:gd name="T81" fmla="*/ 2 h 21"/>
                <a:gd name="T82" fmla="*/ 20 w 21"/>
                <a:gd name="T83" fmla="*/ 1 h 21"/>
                <a:gd name="T84" fmla="*/ 19 w 21"/>
                <a:gd name="T85" fmla="*/ 2 h 21"/>
                <a:gd name="T86" fmla="*/ 20 w 21"/>
                <a:gd name="T87" fmla="*/ 1 h 21"/>
                <a:gd name="T88" fmla="*/ 15 w 21"/>
                <a:gd name="T89" fmla="*/ 2 h 21"/>
                <a:gd name="T90" fmla="*/ 16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15" y="2"/>
                  </a:moveTo>
                  <a:lnTo>
                    <a:pt x="15" y="2"/>
                  </a:lnTo>
                  <a:lnTo>
                    <a:pt x="15" y="1"/>
                  </a:lnTo>
                  <a:lnTo>
                    <a:pt x="15" y="1"/>
                  </a:lnTo>
                  <a:lnTo>
                    <a:pt x="15" y="2"/>
                  </a:lnTo>
                  <a:close/>
                  <a:moveTo>
                    <a:pt x="15" y="1"/>
                  </a:moveTo>
                  <a:lnTo>
                    <a:pt x="15" y="1"/>
                  </a:lnTo>
                  <a:lnTo>
                    <a:pt x="15" y="2"/>
                  </a:lnTo>
                  <a:lnTo>
                    <a:pt x="15" y="1"/>
                  </a:lnTo>
                  <a:close/>
                  <a:moveTo>
                    <a:pt x="15" y="2"/>
                  </a:moveTo>
                  <a:cubicBezTo>
                    <a:pt x="15" y="2"/>
                    <a:pt x="14" y="2"/>
                    <a:pt x="13" y="3"/>
                  </a:cubicBezTo>
                  <a:lnTo>
                    <a:pt x="13" y="1"/>
                  </a:lnTo>
                  <a:cubicBezTo>
                    <a:pt x="14" y="1"/>
                    <a:pt x="15" y="1"/>
                    <a:pt x="15" y="1"/>
                  </a:cubicBezTo>
                  <a:lnTo>
                    <a:pt x="15" y="2"/>
                  </a:lnTo>
                  <a:close/>
                  <a:moveTo>
                    <a:pt x="13" y="3"/>
                  </a:moveTo>
                  <a:lnTo>
                    <a:pt x="13" y="3"/>
                  </a:lnTo>
                  <a:lnTo>
                    <a:pt x="13" y="2"/>
                  </a:lnTo>
                  <a:lnTo>
                    <a:pt x="13" y="3"/>
                  </a:lnTo>
                  <a:close/>
                  <a:moveTo>
                    <a:pt x="13" y="3"/>
                  </a:moveTo>
                  <a:cubicBezTo>
                    <a:pt x="13" y="3"/>
                    <a:pt x="12" y="3"/>
                    <a:pt x="12" y="3"/>
                  </a:cubicBezTo>
                  <a:lnTo>
                    <a:pt x="11" y="1"/>
                  </a:lnTo>
                  <a:cubicBezTo>
                    <a:pt x="12" y="1"/>
                    <a:pt x="13" y="1"/>
                    <a:pt x="13" y="1"/>
                  </a:cubicBezTo>
                  <a:lnTo>
                    <a:pt x="13" y="3"/>
                  </a:lnTo>
                  <a:close/>
                  <a:moveTo>
                    <a:pt x="12" y="3"/>
                  </a:moveTo>
                  <a:cubicBezTo>
                    <a:pt x="9" y="3"/>
                    <a:pt x="6" y="5"/>
                    <a:pt x="4" y="6"/>
                  </a:cubicBezTo>
                  <a:lnTo>
                    <a:pt x="3" y="6"/>
                  </a:lnTo>
                  <a:cubicBezTo>
                    <a:pt x="5" y="4"/>
                    <a:pt x="8" y="2"/>
                    <a:pt x="11" y="1"/>
                  </a:cubicBezTo>
                  <a:lnTo>
                    <a:pt x="12" y="3"/>
                  </a:lnTo>
                  <a:close/>
                  <a:moveTo>
                    <a:pt x="4" y="6"/>
                  </a:moveTo>
                  <a:cubicBezTo>
                    <a:pt x="2" y="9"/>
                    <a:pt x="2" y="12"/>
                    <a:pt x="3" y="16"/>
                  </a:cubicBezTo>
                  <a:lnTo>
                    <a:pt x="2" y="16"/>
                  </a:lnTo>
                  <a:cubicBezTo>
                    <a:pt x="1" y="12"/>
                    <a:pt x="0" y="9"/>
                    <a:pt x="3" y="6"/>
                  </a:cubicBezTo>
                  <a:lnTo>
                    <a:pt x="4" y="6"/>
                  </a:lnTo>
                  <a:close/>
                  <a:moveTo>
                    <a:pt x="3" y="16"/>
                  </a:moveTo>
                  <a:cubicBezTo>
                    <a:pt x="4" y="17"/>
                    <a:pt x="4" y="18"/>
                    <a:pt x="4" y="19"/>
                  </a:cubicBezTo>
                  <a:lnTo>
                    <a:pt x="3" y="19"/>
                  </a:lnTo>
                  <a:cubicBezTo>
                    <a:pt x="3" y="18"/>
                    <a:pt x="2" y="17"/>
                    <a:pt x="2" y="16"/>
                  </a:cubicBezTo>
                  <a:lnTo>
                    <a:pt x="3" y="16"/>
                  </a:lnTo>
                  <a:close/>
                  <a:moveTo>
                    <a:pt x="4" y="19"/>
                  </a:moveTo>
                  <a:lnTo>
                    <a:pt x="4" y="19"/>
                  </a:lnTo>
                  <a:lnTo>
                    <a:pt x="3" y="19"/>
                  </a:lnTo>
                  <a:lnTo>
                    <a:pt x="4" y="19"/>
                  </a:lnTo>
                  <a:close/>
                  <a:moveTo>
                    <a:pt x="4" y="19"/>
                  </a:moveTo>
                  <a:lnTo>
                    <a:pt x="4" y="19"/>
                  </a:lnTo>
                  <a:lnTo>
                    <a:pt x="3" y="20"/>
                  </a:lnTo>
                  <a:cubicBezTo>
                    <a:pt x="3" y="19"/>
                    <a:pt x="3" y="19"/>
                    <a:pt x="3" y="19"/>
                  </a:cubicBezTo>
                  <a:lnTo>
                    <a:pt x="4" y="19"/>
                  </a:lnTo>
                  <a:close/>
                  <a:moveTo>
                    <a:pt x="3" y="20"/>
                  </a:moveTo>
                  <a:lnTo>
                    <a:pt x="3" y="20"/>
                  </a:lnTo>
                  <a:lnTo>
                    <a:pt x="3" y="19"/>
                  </a:lnTo>
                  <a:lnTo>
                    <a:pt x="3" y="20"/>
                  </a:lnTo>
                  <a:close/>
                  <a:moveTo>
                    <a:pt x="4" y="19"/>
                  </a:moveTo>
                  <a:cubicBezTo>
                    <a:pt x="4" y="19"/>
                    <a:pt x="4" y="19"/>
                    <a:pt x="5" y="20"/>
                  </a:cubicBezTo>
                  <a:lnTo>
                    <a:pt x="4" y="21"/>
                  </a:lnTo>
                  <a:cubicBezTo>
                    <a:pt x="3" y="21"/>
                    <a:pt x="3" y="20"/>
                    <a:pt x="3" y="20"/>
                  </a:cubicBezTo>
                  <a:lnTo>
                    <a:pt x="4" y="19"/>
                  </a:lnTo>
                  <a:close/>
                  <a:moveTo>
                    <a:pt x="5" y="20"/>
                  </a:moveTo>
                  <a:cubicBezTo>
                    <a:pt x="5" y="20"/>
                    <a:pt x="6" y="20"/>
                    <a:pt x="6" y="20"/>
                  </a:cubicBezTo>
                  <a:lnTo>
                    <a:pt x="6" y="21"/>
                  </a:lnTo>
                  <a:cubicBezTo>
                    <a:pt x="6" y="21"/>
                    <a:pt x="5" y="21"/>
                    <a:pt x="4" y="21"/>
                  </a:cubicBezTo>
                  <a:lnTo>
                    <a:pt x="5" y="20"/>
                  </a:lnTo>
                  <a:close/>
                  <a:moveTo>
                    <a:pt x="6" y="20"/>
                  </a:moveTo>
                  <a:cubicBezTo>
                    <a:pt x="6" y="20"/>
                    <a:pt x="6" y="20"/>
                    <a:pt x="7" y="20"/>
                  </a:cubicBezTo>
                  <a:lnTo>
                    <a:pt x="7" y="21"/>
                  </a:lnTo>
                  <a:cubicBezTo>
                    <a:pt x="7" y="21"/>
                    <a:pt x="7" y="21"/>
                    <a:pt x="6" y="21"/>
                  </a:cubicBezTo>
                  <a:lnTo>
                    <a:pt x="6" y="20"/>
                  </a:lnTo>
                  <a:close/>
                  <a:moveTo>
                    <a:pt x="7" y="21"/>
                  </a:moveTo>
                  <a:lnTo>
                    <a:pt x="7" y="21"/>
                  </a:lnTo>
                  <a:lnTo>
                    <a:pt x="7" y="20"/>
                  </a:lnTo>
                  <a:lnTo>
                    <a:pt x="7" y="21"/>
                  </a:lnTo>
                  <a:close/>
                  <a:moveTo>
                    <a:pt x="7" y="20"/>
                  </a:moveTo>
                  <a:cubicBezTo>
                    <a:pt x="10" y="19"/>
                    <a:pt x="9" y="16"/>
                    <a:pt x="9" y="13"/>
                  </a:cubicBezTo>
                  <a:lnTo>
                    <a:pt x="10" y="13"/>
                  </a:lnTo>
                  <a:cubicBezTo>
                    <a:pt x="11" y="16"/>
                    <a:pt x="11" y="20"/>
                    <a:pt x="7" y="21"/>
                  </a:cubicBezTo>
                  <a:lnTo>
                    <a:pt x="7" y="20"/>
                  </a:lnTo>
                  <a:close/>
                  <a:moveTo>
                    <a:pt x="9" y="13"/>
                  </a:moveTo>
                  <a:cubicBezTo>
                    <a:pt x="9" y="13"/>
                    <a:pt x="9" y="13"/>
                    <a:pt x="9" y="12"/>
                  </a:cubicBezTo>
                  <a:lnTo>
                    <a:pt x="10" y="12"/>
                  </a:lnTo>
                  <a:cubicBezTo>
                    <a:pt x="10" y="12"/>
                    <a:pt x="10" y="13"/>
                    <a:pt x="10" y="13"/>
                  </a:cubicBezTo>
                  <a:lnTo>
                    <a:pt x="9" y="13"/>
                  </a:lnTo>
                  <a:close/>
                  <a:moveTo>
                    <a:pt x="10" y="12"/>
                  </a:moveTo>
                  <a:lnTo>
                    <a:pt x="10" y="12"/>
                  </a:lnTo>
                  <a:lnTo>
                    <a:pt x="9" y="12"/>
                  </a:lnTo>
                  <a:lnTo>
                    <a:pt x="10" y="12"/>
                  </a:lnTo>
                  <a:close/>
                  <a:moveTo>
                    <a:pt x="9" y="12"/>
                  </a:moveTo>
                  <a:lnTo>
                    <a:pt x="9" y="12"/>
                  </a:lnTo>
                  <a:lnTo>
                    <a:pt x="10" y="12"/>
                  </a:lnTo>
                  <a:lnTo>
                    <a:pt x="10" y="12"/>
                  </a:lnTo>
                  <a:lnTo>
                    <a:pt x="9" y="12"/>
                  </a:lnTo>
                  <a:close/>
                  <a:moveTo>
                    <a:pt x="9" y="12"/>
                  </a:moveTo>
                  <a:lnTo>
                    <a:pt x="9" y="12"/>
                  </a:lnTo>
                  <a:lnTo>
                    <a:pt x="9" y="12"/>
                  </a:lnTo>
                  <a:close/>
                  <a:moveTo>
                    <a:pt x="9" y="12"/>
                  </a:moveTo>
                  <a:cubicBezTo>
                    <a:pt x="9" y="12"/>
                    <a:pt x="9" y="12"/>
                    <a:pt x="9" y="11"/>
                  </a:cubicBezTo>
                  <a:lnTo>
                    <a:pt x="10" y="12"/>
                  </a:lnTo>
                  <a:cubicBezTo>
                    <a:pt x="10" y="12"/>
                    <a:pt x="10" y="12"/>
                    <a:pt x="10" y="12"/>
                  </a:cubicBezTo>
                  <a:lnTo>
                    <a:pt x="9" y="12"/>
                  </a:lnTo>
                  <a:close/>
                  <a:moveTo>
                    <a:pt x="9" y="11"/>
                  </a:moveTo>
                  <a:cubicBezTo>
                    <a:pt x="9" y="11"/>
                    <a:pt x="9" y="11"/>
                    <a:pt x="9" y="11"/>
                  </a:cubicBezTo>
                  <a:lnTo>
                    <a:pt x="10" y="11"/>
                  </a:lnTo>
                  <a:cubicBezTo>
                    <a:pt x="10" y="11"/>
                    <a:pt x="10" y="11"/>
                    <a:pt x="10" y="12"/>
                  </a:cubicBezTo>
                  <a:lnTo>
                    <a:pt x="9" y="11"/>
                  </a:lnTo>
                  <a:close/>
                  <a:moveTo>
                    <a:pt x="9" y="11"/>
                  </a:moveTo>
                  <a:cubicBezTo>
                    <a:pt x="9" y="9"/>
                    <a:pt x="10" y="8"/>
                    <a:pt x="12" y="7"/>
                  </a:cubicBezTo>
                  <a:lnTo>
                    <a:pt x="12" y="8"/>
                  </a:lnTo>
                  <a:cubicBezTo>
                    <a:pt x="11" y="9"/>
                    <a:pt x="10" y="10"/>
                    <a:pt x="10" y="11"/>
                  </a:cubicBezTo>
                  <a:lnTo>
                    <a:pt x="9" y="11"/>
                  </a:lnTo>
                  <a:close/>
                  <a:moveTo>
                    <a:pt x="12" y="8"/>
                  </a:moveTo>
                  <a:lnTo>
                    <a:pt x="12" y="8"/>
                  </a:lnTo>
                  <a:lnTo>
                    <a:pt x="12" y="8"/>
                  </a:lnTo>
                  <a:close/>
                  <a:moveTo>
                    <a:pt x="12" y="7"/>
                  </a:moveTo>
                  <a:cubicBezTo>
                    <a:pt x="12" y="7"/>
                    <a:pt x="13" y="6"/>
                    <a:pt x="14" y="6"/>
                  </a:cubicBezTo>
                  <a:lnTo>
                    <a:pt x="14" y="7"/>
                  </a:lnTo>
                  <a:cubicBezTo>
                    <a:pt x="14" y="7"/>
                    <a:pt x="13" y="8"/>
                    <a:pt x="12" y="8"/>
                  </a:cubicBezTo>
                  <a:lnTo>
                    <a:pt x="12" y="7"/>
                  </a:lnTo>
                  <a:close/>
                  <a:moveTo>
                    <a:pt x="14" y="6"/>
                  </a:moveTo>
                  <a:cubicBezTo>
                    <a:pt x="16" y="5"/>
                    <a:pt x="17" y="4"/>
                    <a:pt x="19" y="2"/>
                  </a:cubicBezTo>
                  <a:lnTo>
                    <a:pt x="20" y="3"/>
                  </a:lnTo>
                  <a:cubicBezTo>
                    <a:pt x="18" y="5"/>
                    <a:pt x="16" y="6"/>
                    <a:pt x="14" y="7"/>
                  </a:cubicBezTo>
                  <a:lnTo>
                    <a:pt x="14" y="6"/>
                  </a:lnTo>
                  <a:close/>
                  <a:moveTo>
                    <a:pt x="19" y="2"/>
                  </a:moveTo>
                  <a:lnTo>
                    <a:pt x="19" y="2"/>
                  </a:lnTo>
                  <a:lnTo>
                    <a:pt x="19" y="2"/>
                  </a:lnTo>
                  <a:close/>
                  <a:moveTo>
                    <a:pt x="19" y="2"/>
                  </a:moveTo>
                  <a:cubicBezTo>
                    <a:pt x="19" y="2"/>
                    <a:pt x="19" y="2"/>
                    <a:pt x="19" y="2"/>
                  </a:cubicBezTo>
                  <a:lnTo>
                    <a:pt x="20" y="1"/>
                  </a:lnTo>
                  <a:cubicBezTo>
                    <a:pt x="20" y="1"/>
                    <a:pt x="21" y="2"/>
                    <a:pt x="20" y="3"/>
                  </a:cubicBezTo>
                  <a:lnTo>
                    <a:pt x="19" y="2"/>
                  </a:lnTo>
                  <a:close/>
                  <a:moveTo>
                    <a:pt x="19" y="2"/>
                  </a:moveTo>
                  <a:cubicBezTo>
                    <a:pt x="19" y="2"/>
                    <a:pt x="17" y="2"/>
                    <a:pt x="16" y="2"/>
                  </a:cubicBezTo>
                  <a:lnTo>
                    <a:pt x="16" y="1"/>
                  </a:lnTo>
                  <a:cubicBezTo>
                    <a:pt x="17" y="1"/>
                    <a:pt x="19" y="0"/>
                    <a:pt x="20" y="1"/>
                  </a:cubicBezTo>
                  <a:lnTo>
                    <a:pt x="19" y="2"/>
                  </a:lnTo>
                  <a:close/>
                  <a:moveTo>
                    <a:pt x="16" y="2"/>
                  </a:moveTo>
                  <a:cubicBezTo>
                    <a:pt x="16" y="2"/>
                    <a:pt x="15" y="2"/>
                    <a:pt x="15" y="2"/>
                  </a:cubicBezTo>
                  <a:lnTo>
                    <a:pt x="15" y="1"/>
                  </a:lnTo>
                  <a:cubicBezTo>
                    <a:pt x="15" y="1"/>
                    <a:pt x="16" y="1"/>
                    <a:pt x="16" y="1"/>
                  </a:cubicBezTo>
                  <a:lnTo>
                    <a:pt x="1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7" name="Freeform 309">
              <a:extLst>
                <a:ext uri="{FF2B5EF4-FFF2-40B4-BE49-F238E27FC236}">
                  <a16:creationId xmlns:a16="http://schemas.microsoft.com/office/drawing/2014/main" id="{1482E498-40C7-18A2-2F8F-B4CB3E6E47C5}"/>
                </a:ext>
              </a:extLst>
            </p:cNvPr>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8" name="Freeform 310">
              <a:extLst>
                <a:ext uri="{FF2B5EF4-FFF2-40B4-BE49-F238E27FC236}">
                  <a16:creationId xmlns:a16="http://schemas.microsoft.com/office/drawing/2014/main" id="{46FF51EB-81C7-7B3E-FEA7-D56B0A7B0B7A}"/>
                </a:ext>
              </a:extLst>
            </p:cNvPr>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9" name="Freeform 311">
              <a:extLst>
                <a:ext uri="{FF2B5EF4-FFF2-40B4-BE49-F238E27FC236}">
                  <a16:creationId xmlns:a16="http://schemas.microsoft.com/office/drawing/2014/main" id="{92985C1C-73C3-3BB8-1D41-523BDA76F7EA}"/>
                </a:ext>
              </a:extLst>
            </p:cNvPr>
            <p:cNvSpPr>
              <a:spLocks noEditPoints="1"/>
            </p:cNvSpPr>
            <p:nvPr/>
          </p:nvSpPr>
          <p:spPr bwMode="auto">
            <a:xfrm>
              <a:off x="2674" y="1760"/>
              <a:ext cx="56" cy="84"/>
            </a:xfrm>
            <a:custGeom>
              <a:avLst/>
              <a:gdLst>
                <a:gd name="T0" fmla="*/ 9 w 10"/>
                <a:gd name="T1" fmla="*/ 2 h 15"/>
                <a:gd name="T2" fmla="*/ 10 w 10"/>
                <a:gd name="T3" fmla="*/ 1 h 15"/>
                <a:gd name="T4" fmla="*/ 9 w 10"/>
                <a:gd name="T5" fmla="*/ 2 h 15"/>
                <a:gd name="T6" fmla="*/ 5 w 10"/>
                <a:gd name="T7" fmla="*/ 0 h 15"/>
                <a:gd name="T8" fmla="*/ 9 w 10"/>
                <a:gd name="T9" fmla="*/ 2 h 15"/>
                <a:gd name="T10" fmla="*/ 2 w 10"/>
                <a:gd name="T11" fmla="*/ 2 h 15"/>
                <a:gd name="T12" fmla="*/ 5 w 10"/>
                <a:gd name="T13" fmla="*/ 0 h 15"/>
                <a:gd name="T14" fmla="*/ 2 w 10"/>
                <a:gd name="T15" fmla="*/ 1 h 15"/>
                <a:gd name="T16" fmla="*/ 2 w 10"/>
                <a:gd name="T17" fmla="*/ 2 h 15"/>
                <a:gd name="T18" fmla="*/ 2 w 10"/>
                <a:gd name="T19" fmla="*/ 2 h 15"/>
                <a:gd name="T20" fmla="*/ 1 w 10"/>
                <a:gd name="T21" fmla="*/ 1 h 15"/>
                <a:gd name="T22" fmla="*/ 2 w 10"/>
                <a:gd name="T23" fmla="*/ 2 h 15"/>
                <a:gd name="T24" fmla="*/ 1 w 10"/>
                <a:gd name="T25" fmla="*/ 1 h 15"/>
                <a:gd name="T26" fmla="*/ 1 w 10"/>
                <a:gd name="T27" fmla="*/ 1 h 15"/>
                <a:gd name="T28" fmla="*/ 1 w 10"/>
                <a:gd name="T29" fmla="*/ 9 h 15"/>
                <a:gd name="T30" fmla="*/ 1 w 10"/>
                <a:gd name="T31" fmla="*/ 1 h 15"/>
                <a:gd name="T32" fmla="*/ 1 w 10"/>
                <a:gd name="T33" fmla="*/ 9 h 15"/>
                <a:gd name="T34" fmla="*/ 0 w 10"/>
                <a:gd name="T35" fmla="*/ 11 h 15"/>
                <a:gd name="T36" fmla="*/ 1 w 10"/>
                <a:gd name="T37" fmla="*/ 9 h 15"/>
                <a:gd name="T38" fmla="*/ 1 w 10"/>
                <a:gd name="T39" fmla="*/ 11 h 15"/>
                <a:gd name="T40" fmla="*/ 1 w 10"/>
                <a:gd name="T41" fmla="*/ 11 h 15"/>
                <a:gd name="T42" fmla="*/ 0 w 10"/>
                <a:gd name="T43" fmla="*/ 11 h 15"/>
                <a:gd name="T44" fmla="*/ 1 w 10"/>
                <a:gd name="T45" fmla="*/ 11 h 15"/>
                <a:gd name="T46" fmla="*/ 0 w 10"/>
                <a:gd name="T47" fmla="*/ 11 h 15"/>
                <a:gd name="T48" fmla="*/ 0 w 10"/>
                <a:gd name="T49" fmla="*/ 11 h 15"/>
                <a:gd name="T50" fmla="*/ 1 w 10"/>
                <a:gd name="T51" fmla="*/ 12 h 15"/>
                <a:gd name="T52" fmla="*/ 0 w 10"/>
                <a:gd name="T53" fmla="*/ 11 h 15"/>
                <a:gd name="T54" fmla="*/ 1 w 10"/>
                <a:gd name="T55" fmla="*/ 12 h 15"/>
                <a:gd name="T56" fmla="*/ 1 w 10"/>
                <a:gd name="T57" fmla="*/ 12 h 15"/>
                <a:gd name="T58" fmla="*/ 2 w 10"/>
                <a:gd name="T59" fmla="*/ 12 h 15"/>
                <a:gd name="T60" fmla="*/ 0 w 10"/>
                <a:gd name="T61" fmla="*/ 12 h 15"/>
                <a:gd name="T62" fmla="*/ 2 w 10"/>
                <a:gd name="T63" fmla="*/ 12 h 15"/>
                <a:gd name="T64" fmla="*/ 1 w 10"/>
                <a:gd name="T65" fmla="*/ 13 h 15"/>
                <a:gd name="T66" fmla="*/ 2 w 10"/>
                <a:gd name="T67" fmla="*/ 12 h 15"/>
                <a:gd name="T68" fmla="*/ 4 w 10"/>
                <a:gd name="T69" fmla="*/ 15 h 15"/>
                <a:gd name="T70" fmla="*/ 2 w 10"/>
                <a:gd name="T71" fmla="*/ 12 h 15"/>
                <a:gd name="T72" fmla="*/ 4 w 10"/>
                <a:gd name="T73" fmla="*/ 15 h 15"/>
                <a:gd name="T74" fmla="*/ 4 w 10"/>
                <a:gd name="T75" fmla="*/ 14 h 15"/>
                <a:gd name="T76" fmla="*/ 4 w 10"/>
                <a:gd name="T77" fmla="*/ 15 h 15"/>
                <a:gd name="T78" fmla="*/ 4 w 10"/>
                <a:gd name="T79" fmla="*/ 14 h 15"/>
                <a:gd name="T80" fmla="*/ 4 w 10"/>
                <a:gd name="T81" fmla="*/ 15 h 15"/>
                <a:gd name="T82" fmla="*/ 4 w 10"/>
                <a:gd name="T83" fmla="*/ 14 h 15"/>
                <a:gd name="T84" fmla="*/ 8 w 10"/>
                <a:gd name="T85" fmla="*/ 15 h 15"/>
                <a:gd name="T86" fmla="*/ 4 w 10"/>
                <a:gd name="T87" fmla="*/ 14 h 15"/>
                <a:gd name="T88" fmla="*/ 9 w 10"/>
                <a:gd name="T89" fmla="*/ 12 h 15"/>
                <a:gd name="T90" fmla="*/ 8 w 10"/>
                <a:gd name="T91" fmla="*/ 15 h 15"/>
                <a:gd name="T92" fmla="*/ 10 w 10"/>
                <a:gd name="T93" fmla="*/ 12 h 15"/>
                <a:gd name="T94" fmla="*/ 9 w 10"/>
                <a:gd name="T95" fmla="*/ 12 h 15"/>
                <a:gd name="T96" fmla="*/ 9 w 10"/>
                <a:gd name="T97" fmla="*/ 12 h 15"/>
                <a:gd name="T98" fmla="*/ 10 w 10"/>
                <a:gd name="T99" fmla="*/ 12 h 15"/>
                <a:gd name="T100" fmla="*/ 9 w 10"/>
                <a:gd name="T101" fmla="*/ 12 h 15"/>
                <a:gd name="T102" fmla="*/ 10 w 10"/>
                <a:gd name="T103" fmla="*/ 12 h 15"/>
                <a:gd name="T104" fmla="*/ 10 w 10"/>
                <a:gd name="T105" fmla="*/ 12 h 15"/>
                <a:gd name="T106" fmla="*/ 8 w 10"/>
                <a:gd name="T107" fmla="*/ 8 h 15"/>
                <a:gd name="T108" fmla="*/ 10 w 10"/>
                <a:gd name="T109" fmla="*/ 12 h 15"/>
                <a:gd name="T110" fmla="*/ 8 w 10"/>
                <a:gd name="T111" fmla="*/ 8 h 15"/>
                <a:gd name="T112" fmla="*/ 10 w 10"/>
                <a:gd name="T113" fmla="*/ 2 h 15"/>
                <a:gd name="T114" fmla="*/ 8 w 10"/>
                <a:gd name="T11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15">
                  <a:moveTo>
                    <a:pt x="9" y="2"/>
                  </a:moveTo>
                  <a:cubicBezTo>
                    <a:pt x="9" y="2"/>
                    <a:pt x="9" y="2"/>
                    <a:pt x="9" y="2"/>
                  </a:cubicBezTo>
                  <a:lnTo>
                    <a:pt x="9" y="1"/>
                  </a:lnTo>
                  <a:cubicBezTo>
                    <a:pt x="9" y="1"/>
                    <a:pt x="10" y="1"/>
                    <a:pt x="10" y="1"/>
                  </a:cubicBezTo>
                  <a:lnTo>
                    <a:pt x="9" y="2"/>
                  </a:lnTo>
                  <a:close/>
                  <a:moveTo>
                    <a:pt x="9" y="2"/>
                  </a:moveTo>
                  <a:cubicBezTo>
                    <a:pt x="8" y="1"/>
                    <a:pt x="7" y="1"/>
                    <a:pt x="5" y="1"/>
                  </a:cubicBezTo>
                  <a:lnTo>
                    <a:pt x="5" y="0"/>
                  </a:lnTo>
                  <a:cubicBezTo>
                    <a:pt x="7" y="0"/>
                    <a:pt x="8" y="0"/>
                    <a:pt x="9" y="1"/>
                  </a:cubicBezTo>
                  <a:lnTo>
                    <a:pt x="9" y="2"/>
                  </a:lnTo>
                  <a:close/>
                  <a:moveTo>
                    <a:pt x="5" y="1"/>
                  </a:moveTo>
                  <a:cubicBezTo>
                    <a:pt x="4" y="1"/>
                    <a:pt x="3" y="2"/>
                    <a:pt x="2" y="2"/>
                  </a:cubicBezTo>
                  <a:lnTo>
                    <a:pt x="2" y="1"/>
                  </a:lnTo>
                  <a:cubicBezTo>
                    <a:pt x="2" y="0"/>
                    <a:pt x="4" y="0"/>
                    <a:pt x="5" y="0"/>
                  </a:cubicBezTo>
                  <a:lnTo>
                    <a:pt x="5" y="1"/>
                  </a:lnTo>
                  <a:close/>
                  <a:moveTo>
                    <a:pt x="2" y="1"/>
                  </a:moveTo>
                  <a:lnTo>
                    <a:pt x="2" y="1"/>
                  </a:lnTo>
                  <a:lnTo>
                    <a:pt x="2" y="2"/>
                  </a:lnTo>
                  <a:lnTo>
                    <a:pt x="2" y="1"/>
                  </a:lnTo>
                  <a:close/>
                  <a:moveTo>
                    <a:pt x="2" y="2"/>
                  </a:moveTo>
                  <a:cubicBezTo>
                    <a:pt x="2" y="2"/>
                    <a:pt x="2" y="2"/>
                    <a:pt x="2" y="2"/>
                  </a:cubicBezTo>
                  <a:lnTo>
                    <a:pt x="1" y="1"/>
                  </a:lnTo>
                  <a:cubicBezTo>
                    <a:pt x="1" y="1"/>
                    <a:pt x="1" y="1"/>
                    <a:pt x="2" y="1"/>
                  </a:cubicBezTo>
                  <a:lnTo>
                    <a:pt x="2" y="2"/>
                  </a:lnTo>
                  <a:close/>
                  <a:moveTo>
                    <a:pt x="1" y="1"/>
                  </a:moveTo>
                  <a:lnTo>
                    <a:pt x="1" y="1"/>
                  </a:lnTo>
                  <a:lnTo>
                    <a:pt x="2" y="2"/>
                  </a:lnTo>
                  <a:lnTo>
                    <a:pt x="1" y="1"/>
                  </a:lnTo>
                  <a:close/>
                  <a:moveTo>
                    <a:pt x="2" y="2"/>
                  </a:moveTo>
                  <a:cubicBezTo>
                    <a:pt x="1" y="4"/>
                    <a:pt x="1" y="6"/>
                    <a:pt x="1" y="9"/>
                  </a:cubicBezTo>
                  <a:lnTo>
                    <a:pt x="0" y="9"/>
                  </a:lnTo>
                  <a:cubicBezTo>
                    <a:pt x="0" y="6"/>
                    <a:pt x="0" y="4"/>
                    <a:pt x="1" y="1"/>
                  </a:cubicBezTo>
                  <a:lnTo>
                    <a:pt x="2" y="2"/>
                  </a:lnTo>
                  <a:close/>
                  <a:moveTo>
                    <a:pt x="1" y="9"/>
                  </a:moveTo>
                  <a:cubicBezTo>
                    <a:pt x="1" y="9"/>
                    <a:pt x="1" y="10"/>
                    <a:pt x="1" y="11"/>
                  </a:cubicBezTo>
                  <a:lnTo>
                    <a:pt x="0" y="11"/>
                  </a:lnTo>
                  <a:cubicBezTo>
                    <a:pt x="0" y="10"/>
                    <a:pt x="0" y="9"/>
                    <a:pt x="0" y="9"/>
                  </a:cubicBezTo>
                  <a:lnTo>
                    <a:pt x="1" y="9"/>
                  </a:lnTo>
                  <a:close/>
                  <a:moveTo>
                    <a:pt x="1" y="11"/>
                  </a:moveTo>
                  <a:lnTo>
                    <a:pt x="1" y="11"/>
                  </a:lnTo>
                  <a:lnTo>
                    <a:pt x="1" y="11"/>
                  </a:lnTo>
                  <a:close/>
                  <a:moveTo>
                    <a:pt x="1" y="11"/>
                  </a:moveTo>
                  <a:lnTo>
                    <a:pt x="1" y="11"/>
                  </a:lnTo>
                  <a:lnTo>
                    <a:pt x="0" y="11"/>
                  </a:lnTo>
                  <a:lnTo>
                    <a:pt x="0" y="11"/>
                  </a:lnTo>
                  <a:lnTo>
                    <a:pt x="1" y="11"/>
                  </a:lnTo>
                  <a:close/>
                  <a:moveTo>
                    <a:pt x="0" y="11"/>
                  </a:moveTo>
                  <a:lnTo>
                    <a:pt x="0" y="11"/>
                  </a:lnTo>
                  <a:lnTo>
                    <a:pt x="1" y="11"/>
                  </a:lnTo>
                  <a:lnTo>
                    <a:pt x="0" y="11"/>
                  </a:lnTo>
                  <a:close/>
                  <a:moveTo>
                    <a:pt x="1" y="11"/>
                  </a:moveTo>
                  <a:cubicBezTo>
                    <a:pt x="1" y="12"/>
                    <a:pt x="1" y="12"/>
                    <a:pt x="1" y="12"/>
                  </a:cubicBezTo>
                  <a:lnTo>
                    <a:pt x="0" y="12"/>
                  </a:lnTo>
                  <a:cubicBezTo>
                    <a:pt x="0" y="12"/>
                    <a:pt x="0" y="12"/>
                    <a:pt x="0" y="11"/>
                  </a:cubicBezTo>
                  <a:lnTo>
                    <a:pt x="1" y="11"/>
                  </a:lnTo>
                  <a:close/>
                  <a:moveTo>
                    <a:pt x="1" y="12"/>
                  </a:moveTo>
                  <a:lnTo>
                    <a:pt x="1" y="12"/>
                  </a:lnTo>
                  <a:lnTo>
                    <a:pt x="1" y="12"/>
                  </a:lnTo>
                  <a:close/>
                  <a:moveTo>
                    <a:pt x="1" y="12"/>
                  </a:moveTo>
                  <a:cubicBezTo>
                    <a:pt x="1" y="12"/>
                    <a:pt x="1" y="12"/>
                    <a:pt x="2" y="12"/>
                  </a:cubicBezTo>
                  <a:lnTo>
                    <a:pt x="0" y="13"/>
                  </a:lnTo>
                  <a:cubicBezTo>
                    <a:pt x="0" y="13"/>
                    <a:pt x="0" y="12"/>
                    <a:pt x="0" y="12"/>
                  </a:cubicBezTo>
                  <a:lnTo>
                    <a:pt x="1" y="12"/>
                  </a:lnTo>
                  <a:close/>
                  <a:moveTo>
                    <a:pt x="2" y="12"/>
                  </a:moveTo>
                  <a:lnTo>
                    <a:pt x="2" y="12"/>
                  </a:lnTo>
                  <a:lnTo>
                    <a:pt x="1" y="13"/>
                  </a:lnTo>
                  <a:lnTo>
                    <a:pt x="2" y="12"/>
                  </a:lnTo>
                  <a:close/>
                  <a:moveTo>
                    <a:pt x="2" y="12"/>
                  </a:moveTo>
                  <a:cubicBezTo>
                    <a:pt x="2" y="13"/>
                    <a:pt x="3" y="14"/>
                    <a:pt x="4" y="14"/>
                  </a:cubicBezTo>
                  <a:lnTo>
                    <a:pt x="4" y="15"/>
                  </a:lnTo>
                  <a:cubicBezTo>
                    <a:pt x="2" y="15"/>
                    <a:pt x="1" y="14"/>
                    <a:pt x="0" y="13"/>
                  </a:cubicBezTo>
                  <a:lnTo>
                    <a:pt x="2" y="12"/>
                  </a:lnTo>
                  <a:close/>
                  <a:moveTo>
                    <a:pt x="4" y="15"/>
                  </a:moveTo>
                  <a:lnTo>
                    <a:pt x="4" y="15"/>
                  </a:lnTo>
                  <a:lnTo>
                    <a:pt x="4" y="15"/>
                  </a:lnTo>
                  <a:close/>
                  <a:moveTo>
                    <a:pt x="4" y="14"/>
                  </a:moveTo>
                  <a:lnTo>
                    <a:pt x="4" y="14"/>
                  </a:lnTo>
                  <a:lnTo>
                    <a:pt x="4" y="15"/>
                  </a:lnTo>
                  <a:lnTo>
                    <a:pt x="4" y="15"/>
                  </a:lnTo>
                  <a:lnTo>
                    <a:pt x="4" y="14"/>
                  </a:lnTo>
                  <a:close/>
                  <a:moveTo>
                    <a:pt x="4" y="15"/>
                  </a:moveTo>
                  <a:lnTo>
                    <a:pt x="4" y="15"/>
                  </a:lnTo>
                  <a:lnTo>
                    <a:pt x="4" y="15"/>
                  </a:lnTo>
                  <a:close/>
                  <a:moveTo>
                    <a:pt x="4" y="14"/>
                  </a:moveTo>
                  <a:cubicBezTo>
                    <a:pt x="5" y="14"/>
                    <a:pt x="6" y="14"/>
                    <a:pt x="7" y="14"/>
                  </a:cubicBezTo>
                  <a:lnTo>
                    <a:pt x="8" y="15"/>
                  </a:lnTo>
                  <a:cubicBezTo>
                    <a:pt x="6" y="15"/>
                    <a:pt x="5" y="15"/>
                    <a:pt x="4" y="15"/>
                  </a:cubicBezTo>
                  <a:lnTo>
                    <a:pt x="4" y="14"/>
                  </a:lnTo>
                  <a:close/>
                  <a:moveTo>
                    <a:pt x="7" y="14"/>
                  </a:moveTo>
                  <a:cubicBezTo>
                    <a:pt x="8" y="13"/>
                    <a:pt x="9" y="13"/>
                    <a:pt x="9" y="12"/>
                  </a:cubicBezTo>
                  <a:lnTo>
                    <a:pt x="10" y="12"/>
                  </a:lnTo>
                  <a:cubicBezTo>
                    <a:pt x="10" y="14"/>
                    <a:pt x="9" y="14"/>
                    <a:pt x="8" y="15"/>
                  </a:cubicBezTo>
                  <a:lnTo>
                    <a:pt x="7" y="14"/>
                  </a:lnTo>
                  <a:close/>
                  <a:moveTo>
                    <a:pt x="10" y="12"/>
                  </a:moveTo>
                  <a:lnTo>
                    <a:pt x="10" y="12"/>
                  </a:lnTo>
                  <a:lnTo>
                    <a:pt x="9" y="12"/>
                  </a:lnTo>
                  <a:lnTo>
                    <a:pt x="10" y="12"/>
                  </a:lnTo>
                  <a:close/>
                  <a:moveTo>
                    <a:pt x="9" y="12"/>
                  </a:moveTo>
                  <a:lnTo>
                    <a:pt x="9" y="12"/>
                  </a:lnTo>
                  <a:lnTo>
                    <a:pt x="10" y="12"/>
                  </a:lnTo>
                  <a:lnTo>
                    <a:pt x="10" y="12"/>
                  </a:lnTo>
                  <a:lnTo>
                    <a:pt x="9" y="12"/>
                  </a:lnTo>
                  <a:close/>
                  <a:moveTo>
                    <a:pt x="10" y="12"/>
                  </a:moveTo>
                  <a:lnTo>
                    <a:pt x="10" y="12"/>
                  </a:lnTo>
                  <a:lnTo>
                    <a:pt x="9" y="12"/>
                  </a:lnTo>
                  <a:lnTo>
                    <a:pt x="10" y="12"/>
                  </a:lnTo>
                  <a:close/>
                  <a:moveTo>
                    <a:pt x="9" y="12"/>
                  </a:moveTo>
                  <a:cubicBezTo>
                    <a:pt x="9" y="11"/>
                    <a:pt x="9" y="10"/>
                    <a:pt x="8" y="8"/>
                  </a:cubicBezTo>
                  <a:lnTo>
                    <a:pt x="10" y="8"/>
                  </a:lnTo>
                  <a:cubicBezTo>
                    <a:pt x="10" y="9"/>
                    <a:pt x="10" y="11"/>
                    <a:pt x="10" y="12"/>
                  </a:cubicBezTo>
                  <a:lnTo>
                    <a:pt x="9" y="12"/>
                  </a:lnTo>
                  <a:close/>
                  <a:moveTo>
                    <a:pt x="8" y="8"/>
                  </a:moveTo>
                  <a:cubicBezTo>
                    <a:pt x="8" y="6"/>
                    <a:pt x="8" y="5"/>
                    <a:pt x="9" y="1"/>
                  </a:cubicBezTo>
                  <a:lnTo>
                    <a:pt x="10" y="2"/>
                  </a:lnTo>
                  <a:cubicBezTo>
                    <a:pt x="9" y="5"/>
                    <a:pt x="9" y="6"/>
                    <a:pt x="10" y="8"/>
                  </a:cubicBezTo>
                  <a:lnTo>
                    <a:pt x="8"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0" name="Freeform 312">
              <a:extLst>
                <a:ext uri="{FF2B5EF4-FFF2-40B4-BE49-F238E27FC236}">
                  <a16:creationId xmlns:a16="http://schemas.microsoft.com/office/drawing/2014/main" id="{A97D85B3-C7CC-FB8B-1BDF-6AF60E242372}"/>
                </a:ext>
              </a:extLst>
            </p:cNvPr>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1" name="Freeform 313">
              <a:extLst>
                <a:ext uri="{FF2B5EF4-FFF2-40B4-BE49-F238E27FC236}">
                  <a16:creationId xmlns:a16="http://schemas.microsoft.com/office/drawing/2014/main" id="{730DEA8F-F67A-E8FE-83EF-FE3868EA6D06}"/>
                </a:ext>
              </a:extLst>
            </p:cNvPr>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2" name="Freeform 314">
              <a:extLst>
                <a:ext uri="{FF2B5EF4-FFF2-40B4-BE49-F238E27FC236}">
                  <a16:creationId xmlns:a16="http://schemas.microsoft.com/office/drawing/2014/main" id="{C34C348C-6C1F-CFDB-88D0-7DCEE01C6A30}"/>
                </a:ext>
              </a:extLst>
            </p:cNvPr>
            <p:cNvSpPr>
              <a:spLocks noEditPoints="1"/>
            </p:cNvSpPr>
            <p:nvPr/>
          </p:nvSpPr>
          <p:spPr bwMode="auto">
            <a:xfrm>
              <a:off x="2579" y="1743"/>
              <a:ext cx="89" cy="90"/>
            </a:xfrm>
            <a:custGeom>
              <a:avLst/>
              <a:gdLst>
                <a:gd name="T0" fmla="*/ 15 w 16"/>
                <a:gd name="T1" fmla="*/ 4 h 16"/>
                <a:gd name="T2" fmla="*/ 15 w 16"/>
                <a:gd name="T3" fmla="*/ 3 h 16"/>
                <a:gd name="T4" fmla="*/ 15 w 16"/>
                <a:gd name="T5" fmla="*/ 4 h 16"/>
                <a:gd name="T6" fmla="*/ 15 w 16"/>
                <a:gd name="T7" fmla="*/ 4 h 16"/>
                <a:gd name="T8" fmla="*/ 13 w 16"/>
                <a:gd name="T9" fmla="*/ 4 h 16"/>
                <a:gd name="T10" fmla="*/ 15 w 16"/>
                <a:gd name="T11" fmla="*/ 3 h 16"/>
                <a:gd name="T12" fmla="*/ 13 w 16"/>
                <a:gd name="T13" fmla="*/ 4 h 16"/>
                <a:gd name="T14" fmla="*/ 12 w 16"/>
                <a:gd name="T15" fmla="*/ 2 h 16"/>
                <a:gd name="T16" fmla="*/ 13 w 16"/>
                <a:gd name="T17" fmla="*/ 4 h 16"/>
                <a:gd name="T18" fmla="*/ 3 w 16"/>
                <a:gd name="T19" fmla="*/ 3 h 16"/>
                <a:gd name="T20" fmla="*/ 12 w 16"/>
                <a:gd name="T21" fmla="*/ 2 h 16"/>
                <a:gd name="T22" fmla="*/ 3 w 16"/>
                <a:gd name="T23" fmla="*/ 3 h 16"/>
                <a:gd name="T24" fmla="*/ 3 w 16"/>
                <a:gd name="T25" fmla="*/ 2 h 16"/>
                <a:gd name="T26" fmla="*/ 3 w 16"/>
                <a:gd name="T27" fmla="*/ 3 h 16"/>
                <a:gd name="T28" fmla="*/ 4 w 16"/>
                <a:gd name="T29" fmla="*/ 10 h 16"/>
                <a:gd name="T30" fmla="*/ 3 w 16"/>
                <a:gd name="T31" fmla="*/ 3 h 16"/>
                <a:gd name="T32" fmla="*/ 8 w 16"/>
                <a:gd name="T33" fmla="*/ 12 h 16"/>
                <a:gd name="T34" fmla="*/ 4 w 16"/>
                <a:gd name="T35" fmla="*/ 10 h 16"/>
                <a:gd name="T36" fmla="*/ 8 w 16"/>
                <a:gd name="T37" fmla="*/ 12 h 16"/>
                <a:gd name="T38" fmla="*/ 7 w 16"/>
                <a:gd name="T39" fmla="*/ 12 h 16"/>
                <a:gd name="T40" fmla="*/ 8 w 16"/>
                <a:gd name="T41" fmla="*/ 12 h 16"/>
                <a:gd name="T42" fmla="*/ 8 w 16"/>
                <a:gd name="T43" fmla="*/ 14 h 16"/>
                <a:gd name="T44" fmla="*/ 8 w 16"/>
                <a:gd name="T45" fmla="*/ 12 h 16"/>
                <a:gd name="T46" fmla="*/ 11 w 16"/>
                <a:gd name="T47" fmla="*/ 15 h 16"/>
                <a:gd name="T48" fmla="*/ 8 w 16"/>
                <a:gd name="T49" fmla="*/ 14 h 16"/>
                <a:gd name="T50" fmla="*/ 11 w 16"/>
                <a:gd name="T51" fmla="*/ 15 h 16"/>
                <a:gd name="T52" fmla="*/ 14 w 16"/>
                <a:gd name="T53" fmla="*/ 16 h 16"/>
                <a:gd name="T54" fmla="*/ 11 w 16"/>
                <a:gd name="T55" fmla="*/ 15 h 16"/>
                <a:gd name="T56" fmla="*/ 14 w 16"/>
                <a:gd name="T57" fmla="*/ 14 h 16"/>
                <a:gd name="T58" fmla="*/ 14 w 16"/>
                <a:gd name="T59" fmla="*/ 16 h 16"/>
                <a:gd name="T60" fmla="*/ 14 w 16"/>
                <a:gd name="T61" fmla="*/ 14 h 16"/>
                <a:gd name="T62" fmla="*/ 14 w 16"/>
                <a:gd name="T63" fmla="*/ 15 h 16"/>
                <a:gd name="T64" fmla="*/ 14 w 16"/>
                <a:gd name="T65" fmla="*/ 14 h 16"/>
                <a:gd name="T66" fmla="*/ 16 w 16"/>
                <a:gd name="T67" fmla="*/ 10 h 16"/>
                <a:gd name="T68" fmla="*/ 14 w 16"/>
                <a:gd name="T69" fmla="*/ 14 h 16"/>
                <a:gd name="T70" fmla="*/ 14 w 16"/>
                <a:gd name="T71" fmla="*/ 4 h 16"/>
                <a:gd name="T72" fmla="*/ 16 w 16"/>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6">
                  <a:moveTo>
                    <a:pt x="15" y="4"/>
                  </a:moveTo>
                  <a:lnTo>
                    <a:pt x="15" y="4"/>
                  </a:lnTo>
                  <a:lnTo>
                    <a:pt x="15" y="3"/>
                  </a:lnTo>
                  <a:lnTo>
                    <a:pt x="15" y="3"/>
                  </a:lnTo>
                  <a:lnTo>
                    <a:pt x="15" y="4"/>
                  </a:lnTo>
                  <a:close/>
                  <a:moveTo>
                    <a:pt x="15" y="4"/>
                  </a:moveTo>
                  <a:lnTo>
                    <a:pt x="15" y="4"/>
                  </a:lnTo>
                  <a:lnTo>
                    <a:pt x="15" y="4"/>
                  </a:lnTo>
                  <a:close/>
                  <a:moveTo>
                    <a:pt x="15" y="4"/>
                  </a:moveTo>
                  <a:cubicBezTo>
                    <a:pt x="14" y="4"/>
                    <a:pt x="14" y="4"/>
                    <a:pt x="13" y="4"/>
                  </a:cubicBezTo>
                  <a:lnTo>
                    <a:pt x="14" y="3"/>
                  </a:lnTo>
                  <a:cubicBezTo>
                    <a:pt x="14" y="3"/>
                    <a:pt x="15" y="3"/>
                    <a:pt x="15" y="3"/>
                  </a:cubicBezTo>
                  <a:lnTo>
                    <a:pt x="15" y="4"/>
                  </a:lnTo>
                  <a:close/>
                  <a:moveTo>
                    <a:pt x="13" y="4"/>
                  </a:moveTo>
                  <a:cubicBezTo>
                    <a:pt x="13" y="4"/>
                    <a:pt x="12" y="4"/>
                    <a:pt x="11" y="3"/>
                  </a:cubicBezTo>
                  <a:lnTo>
                    <a:pt x="12" y="2"/>
                  </a:lnTo>
                  <a:cubicBezTo>
                    <a:pt x="12" y="2"/>
                    <a:pt x="13" y="2"/>
                    <a:pt x="14" y="3"/>
                  </a:cubicBezTo>
                  <a:lnTo>
                    <a:pt x="13" y="4"/>
                  </a:lnTo>
                  <a:close/>
                  <a:moveTo>
                    <a:pt x="11" y="3"/>
                  </a:moveTo>
                  <a:cubicBezTo>
                    <a:pt x="8" y="2"/>
                    <a:pt x="4" y="2"/>
                    <a:pt x="3" y="3"/>
                  </a:cubicBezTo>
                  <a:lnTo>
                    <a:pt x="2" y="2"/>
                  </a:lnTo>
                  <a:cubicBezTo>
                    <a:pt x="3" y="0"/>
                    <a:pt x="8" y="1"/>
                    <a:pt x="12" y="2"/>
                  </a:cubicBezTo>
                  <a:lnTo>
                    <a:pt x="11" y="3"/>
                  </a:lnTo>
                  <a:close/>
                  <a:moveTo>
                    <a:pt x="3" y="3"/>
                  </a:moveTo>
                  <a:lnTo>
                    <a:pt x="3" y="3"/>
                  </a:lnTo>
                  <a:lnTo>
                    <a:pt x="3" y="2"/>
                  </a:lnTo>
                  <a:lnTo>
                    <a:pt x="3" y="3"/>
                  </a:lnTo>
                  <a:close/>
                  <a:moveTo>
                    <a:pt x="3" y="3"/>
                  </a:moveTo>
                  <a:cubicBezTo>
                    <a:pt x="2" y="5"/>
                    <a:pt x="4" y="7"/>
                    <a:pt x="5" y="9"/>
                  </a:cubicBezTo>
                  <a:lnTo>
                    <a:pt x="4" y="10"/>
                  </a:lnTo>
                  <a:cubicBezTo>
                    <a:pt x="2" y="7"/>
                    <a:pt x="0" y="5"/>
                    <a:pt x="2" y="2"/>
                  </a:cubicBezTo>
                  <a:lnTo>
                    <a:pt x="3" y="3"/>
                  </a:lnTo>
                  <a:close/>
                  <a:moveTo>
                    <a:pt x="5" y="9"/>
                  </a:moveTo>
                  <a:cubicBezTo>
                    <a:pt x="6" y="10"/>
                    <a:pt x="7" y="11"/>
                    <a:pt x="8" y="12"/>
                  </a:cubicBezTo>
                  <a:lnTo>
                    <a:pt x="6" y="13"/>
                  </a:lnTo>
                  <a:cubicBezTo>
                    <a:pt x="6" y="12"/>
                    <a:pt x="5" y="11"/>
                    <a:pt x="4" y="10"/>
                  </a:cubicBezTo>
                  <a:lnTo>
                    <a:pt x="5" y="9"/>
                  </a:lnTo>
                  <a:close/>
                  <a:moveTo>
                    <a:pt x="8" y="12"/>
                  </a:moveTo>
                  <a:lnTo>
                    <a:pt x="8" y="12"/>
                  </a:lnTo>
                  <a:lnTo>
                    <a:pt x="7" y="12"/>
                  </a:lnTo>
                  <a:lnTo>
                    <a:pt x="8" y="12"/>
                  </a:lnTo>
                  <a:close/>
                  <a:moveTo>
                    <a:pt x="8" y="12"/>
                  </a:moveTo>
                  <a:cubicBezTo>
                    <a:pt x="8" y="13"/>
                    <a:pt x="8" y="13"/>
                    <a:pt x="9" y="13"/>
                  </a:cubicBezTo>
                  <a:lnTo>
                    <a:pt x="8" y="14"/>
                  </a:lnTo>
                  <a:cubicBezTo>
                    <a:pt x="7" y="14"/>
                    <a:pt x="7" y="13"/>
                    <a:pt x="6" y="13"/>
                  </a:cubicBezTo>
                  <a:lnTo>
                    <a:pt x="8" y="12"/>
                  </a:lnTo>
                  <a:close/>
                  <a:moveTo>
                    <a:pt x="9" y="13"/>
                  </a:moveTo>
                  <a:cubicBezTo>
                    <a:pt x="9" y="14"/>
                    <a:pt x="10" y="14"/>
                    <a:pt x="11" y="15"/>
                  </a:cubicBezTo>
                  <a:lnTo>
                    <a:pt x="11" y="16"/>
                  </a:lnTo>
                  <a:cubicBezTo>
                    <a:pt x="10" y="16"/>
                    <a:pt x="9" y="15"/>
                    <a:pt x="8" y="14"/>
                  </a:cubicBezTo>
                  <a:lnTo>
                    <a:pt x="9" y="13"/>
                  </a:lnTo>
                  <a:close/>
                  <a:moveTo>
                    <a:pt x="11" y="15"/>
                  </a:moveTo>
                  <a:cubicBezTo>
                    <a:pt x="12" y="15"/>
                    <a:pt x="13" y="15"/>
                    <a:pt x="13" y="15"/>
                  </a:cubicBezTo>
                  <a:lnTo>
                    <a:pt x="14" y="16"/>
                  </a:lnTo>
                  <a:cubicBezTo>
                    <a:pt x="13" y="16"/>
                    <a:pt x="12" y="16"/>
                    <a:pt x="11" y="16"/>
                  </a:cubicBezTo>
                  <a:lnTo>
                    <a:pt x="11" y="15"/>
                  </a:lnTo>
                  <a:close/>
                  <a:moveTo>
                    <a:pt x="13" y="15"/>
                  </a:moveTo>
                  <a:cubicBezTo>
                    <a:pt x="13" y="15"/>
                    <a:pt x="14" y="14"/>
                    <a:pt x="14" y="14"/>
                  </a:cubicBezTo>
                  <a:lnTo>
                    <a:pt x="15" y="15"/>
                  </a:lnTo>
                  <a:cubicBezTo>
                    <a:pt x="15" y="15"/>
                    <a:pt x="14" y="16"/>
                    <a:pt x="14" y="16"/>
                  </a:cubicBezTo>
                  <a:lnTo>
                    <a:pt x="13" y="15"/>
                  </a:lnTo>
                  <a:close/>
                  <a:moveTo>
                    <a:pt x="14" y="14"/>
                  </a:moveTo>
                  <a:lnTo>
                    <a:pt x="14" y="14"/>
                  </a:lnTo>
                  <a:lnTo>
                    <a:pt x="14" y="15"/>
                  </a:lnTo>
                  <a:lnTo>
                    <a:pt x="14" y="14"/>
                  </a:lnTo>
                  <a:close/>
                  <a:moveTo>
                    <a:pt x="14" y="14"/>
                  </a:moveTo>
                  <a:cubicBezTo>
                    <a:pt x="15" y="13"/>
                    <a:pt x="15" y="11"/>
                    <a:pt x="15" y="10"/>
                  </a:cubicBezTo>
                  <a:lnTo>
                    <a:pt x="16" y="10"/>
                  </a:lnTo>
                  <a:cubicBezTo>
                    <a:pt x="16" y="12"/>
                    <a:pt x="16" y="14"/>
                    <a:pt x="15" y="15"/>
                  </a:cubicBezTo>
                  <a:lnTo>
                    <a:pt x="14" y="14"/>
                  </a:lnTo>
                  <a:close/>
                  <a:moveTo>
                    <a:pt x="15" y="10"/>
                  </a:moveTo>
                  <a:cubicBezTo>
                    <a:pt x="15" y="8"/>
                    <a:pt x="15" y="6"/>
                    <a:pt x="14" y="4"/>
                  </a:cubicBezTo>
                  <a:lnTo>
                    <a:pt x="16" y="4"/>
                  </a:lnTo>
                  <a:cubicBezTo>
                    <a:pt x="16" y="6"/>
                    <a:pt x="16" y="8"/>
                    <a:pt x="16" y="10"/>
                  </a:cubicBezTo>
                  <a:lnTo>
                    <a:pt x="15"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3" name="Freeform 315">
              <a:extLst>
                <a:ext uri="{FF2B5EF4-FFF2-40B4-BE49-F238E27FC236}">
                  <a16:creationId xmlns:a16="http://schemas.microsoft.com/office/drawing/2014/main" id="{A6A42D91-EC87-5874-E511-3CF174FE7E21}"/>
                </a:ext>
              </a:extLst>
            </p:cNvPr>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4" name="Freeform 316">
              <a:extLst>
                <a:ext uri="{FF2B5EF4-FFF2-40B4-BE49-F238E27FC236}">
                  <a16:creationId xmlns:a16="http://schemas.microsoft.com/office/drawing/2014/main" id="{7A568639-EB37-09CE-3B30-D6FAB5E977C2}"/>
                </a:ext>
              </a:extLst>
            </p:cNvPr>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5" name="Freeform 317">
              <a:extLst>
                <a:ext uri="{FF2B5EF4-FFF2-40B4-BE49-F238E27FC236}">
                  <a16:creationId xmlns:a16="http://schemas.microsoft.com/office/drawing/2014/main" id="{C5D72397-120E-8ADB-30BE-5358F24BF860}"/>
                </a:ext>
              </a:extLst>
            </p:cNvPr>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6" name="Freeform 318">
              <a:extLst>
                <a:ext uri="{FF2B5EF4-FFF2-40B4-BE49-F238E27FC236}">
                  <a16:creationId xmlns:a16="http://schemas.microsoft.com/office/drawing/2014/main" id="{26D5B8F3-EAC7-A1C3-A845-25D36F14B07D}"/>
                </a:ext>
              </a:extLst>
            </p:cNvPr>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7" name="Freeform 319">
              <a:extLst>
                <a:ext uri="{FF2B5EF4-FFF2-40B4-BE49-F238E27FC236}">
                  <a16:creationId xmlns:a16="http://schemas.microsoft.com/office/drawing/2014/main" id="{54CA41C1-9BDA-8F01-05EA-48FA01DC68D6}"/>
                </a:ext>
              </a:extLst>
            </p:cNvPr>
            <p:cNvSpPr>
              <a:spLocks noEditPoints="1"/>
            </p:cNvSpPr>
            <p:nvPr/>
          </p:nvSpPr>
          <p:spPr bwMode="auto">
            <a:xfrm>
              <a:off x="2607" y="1833"/>
              <a:ext cx="139" cy="78"/>
            </a:xfrm>
            <a:custGeom>
              <a:avLst/>
              <a:gdLst>
                <a:gd name="T0" fmla="*/ 16 w 25"/>
                <a:gd name="T1" fmla="*/ 3 h 14"/>
                <a:gd name="T2" fmla="*/ 22 w 25"/>
                <a:gd name="T3" fmla="*/ 4 h 14"/>
                <a:gd name="T4" fmla="*/ 16 w 25"/>
                <a:gd name="T5" fmla="*/ 3 h 14"/>
                <a:gd name="T6" fmla="*/ 10 w 25"/>
                <a:gd name="T7" fmla="*/ 0 h 14"/>
                <a:gd name="T8" fmla="*/ 16 w 25"/>
                <a:gd name="T9" fmla="*/ 3 h 14"/>
                <a:gd name="T10" fmla="*/ 10 w 25"/>
                <a:gd name="T11" fmla="*/ 0 h 14"/>
                <a:gd name="T12" fmla="*/ 10 w 25"/>
                <a:gd name="T13" fmla="*/ 0 h 14"/>
                <a:gd name="T14" fmla="*/ 4 w 25"/>
                <a:gd name="T15" fmla="*/ 4 h 14"/>
                <a:gd name="T16" fmla="*/ 10 w 25"/>
                <a:gd name="T17" fmla="*/ 0 h 14"/>
                <a:gd name="T18" fmla="*/ 4 w 25"/>
                <a:gd name="T19" fmla="*/ 4 h 14"/>
                <a:gd name="T20" fmla="*/ 1 w 25"/>
                <a:gd name="T21" fmla="*/ 5 h 14"/>
                <a:gd name="T22" fmla="*/ 4 w 25"/>
                <a:gd name="T23" fmla="*/ 4 h 14"/>
                <a:gd name="T24" fmla="*/ 2 w 25"/>
                <a:gd name="T25" fmla="*/ 7 h 14"/>
                <a:gd name="T26" fmla="*/ 1 w 25"/>
                <a:gd name="T27" fmla="*/ 5 h 14"/>
                <a:gd name="T28" fmla="*/ 2 w 25"/>
                <a:gd name="T29" fmla="*/ 7 h 14"/>
                <a:gd name="T30" fmla="*/ 1 w 25"/>
                <a:gd name="T31" fmla="*/ 10 h 14"/>
                <a:gd name="T32" fmla="*/ 2 w 25"/>
                <a:gd name="T33" fmla="*/ 7 h 14"/>
                <a:gd name="T34" fmla="*/ 2 w 25"/>
                <a:gd name="T35" fmla="*/ 9 h 14"/>
                <a:gd name="T36" fmla="*/ 2 w 25"/>
                <a:gd name="T37" fmla="*/ 9 h 14"/>
                <a:gd name="T38" fmla="*/ 13 w 25"/>
                <a:gd name="T39" fmla="*/ 13 h 14"/>
                <a:gd name="T40" fmla="*/ 2 w 25"/>
                <a:gd name="T41" fmla="*/ 9 h 14"/>
                <a:gd name="T42" fmla="*/ 19 w 25"/>
                <a:gd name="T43" fmla="*/ 13 h 14"/>
                <a:gd name="T44" fmla="*/ 13 w 25"/>
                <a:gd name="T45" fmla="*/ 13 h 14"/>
                <a:gd name="T46" fmla="*/ 19 w 25"/>
                <a:gd name="T47" fmla="*/ 14 h 14"/>
                <a:gd name="T48" fmla="*/ 19 w 25"/>
                <a:gd name="T49" fmla="*/ 13 h 14"/>
                <a:gd name="T50" fmla="*/ 19 w 25"/>
                <a:gd name="T51" fmla="*/ 13 h 14"/>
                <a:gd name="T52" fmla="*/ 19 w 25"/>
                <a:gd name="T53" fmla="*/ 14 h 14"/>
                <a:gd name="T54" fmla="*/ 19 w 25"/>
                <a:gd name="T55" fmla="*/ 13 h 14"/>
                <a:gd name="T56" fmla="*/ 19 w 25"/>
                <a:gd name="T57" fmla="*/ 14 h 14"/>
                <a:gd name="T58" fmla="*/ 19 w 25"/>
                <a:gd name="T59" fmla="*/ 14 h 14"/>
                <a:gd name="T60" fmla="*/ 19 w 25"/>
                <a:gd name="T61" fmla="*/ 13 h 14"/>
                <a:gd name="T62" fmla="*/ 19 w 25"/>
                <a:gd name="T63" fmla="*/ 14 h 14"/>
                <a:gd name="T64" fmla="*/ 19 w 25"/>
                <a:gd name="T65" fmla="*/ 13 h 14"/>
                <a:gd name="T66" fmla="*/ 20 w 25"/>
                <a:gd name="T67" fmla="*/ 14 h 14"/>
                <a:gd name="T68" fmla="*/ 19 w 25"/>
                <a:gd name="T69" fmla="*/ 13 h 14"/>
                <a:gd name="T70" fmla="*/ 21 w 25"/>
                <a:gd name="T71" fmla="*/ 12 h 14"/>
                <a:gd name="T72" fmla="*/ 20 w 25"/>
                <a:gd name="T73" fmla="*/ 14 h 14"/>
                <a:gd name="T74" fmla="*/ 22 w 25"/>
                <a:gd name="T75" fmla="*/ 13 h 14"/>
                <a:gd name="T76" fmla="*/ 21 w 25"/>
                <a:gd name="T77" fmla="*/ 13 h 14"/>
                <a:gd name="T78" fmla="*/ 21 w 25"/>
                <a:gd name="T79" fmla="*/ 12 h 14"/>
                <a:gd name="T80" fmla="*/ 24 w 25"/>
                <a:gd name="T81" fmla="*/ 10 h 14"/>
                <a:gd name="T82" fmla="*/ 21 w 25"/>
                <a:gd name="T83" fmla="*/ 12 h 14"/>
                <a:gd name="T84" fmla="*/ 23 w 25"/>
                <a:gd name="T85" fmla="*/ 7 h 14"/>
                <a:gd name="T86" fmla="*/ 24 w 25"/>
                <a:gd name="T87" fmla="*/ 10 h 14"/>
                <a:gd name="T88" fmla="*/ 23 w 25"/>
                <a:gd name="T89" fmla="*/ 7 h 14"/>
                <a:gd name="T90" fmla="*/ 24 w 25"/>
                <a:gd name="T91" fmla="*/ 7 h 14"/>
                <a:gd name="T92" fmla="*/ 23 w 25"/>
                <a:gd name="T93" fmla="*/ 7 h 14"/>
                <a:gd name="T94" fmla="*/ 21 w 25"/>
                <a:gd name="T95" fmla="*/ 4 h 14"/>
                <a:gd name="T96" fmla="*/ 23 w 25"/>
                <a:gd name="T97" fmla="*/ 7 h 14"/>
                <a:gd name="T98" fmla="*/ 21 w 25"/>
                <a:gd name="T99" fmla="*/ 5 h 14"/>
                <a:gd name="T100" fmla="*/ 21 w 25"/>
                <a:gd name="T10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4">
                  <a:moveTo>
                    <a:pt x="21" y="5"/>
                  </a:moveTo>
                  <a:cubicBezTo>
                    <a:pt x="19" y="4"/>
                    <a:pt x="17" y="3"/>
                    <a:pt x="16" y="3"/>
                  </a:cubicBezTo>
                  <a:lnTo>
                    <a:pt x="16" y="1"/>
                  </a:lnTo>
                  <a:cubicBezTo>
                    <a:pt x="18" y="2"/>
                    <a:pt x="20" y="3"/>
                    <a:pt x="22" y="4"/>
                  </a:cubicBezTo>
                  <a:lnTo>
                    <a:pt x="21" y="5"/>
                  </a:lnTo>
                  <a:close/>
                  <a:moveTo>
                    <a:pt x="16" y="3"/>
                  </a:moveTo>
                  <a:cubicBezTo>
                    <a:pt x="14" y="2"/>
                    <a:pt x="12" y="2"/>
                    <a:pt x="10" y="2"/>
                  </a:cubicBezTo>
                  <a:lnTo>
                    <a:pt x="10" y="0"/>
                  </a:lnTo>
                  <a:cubicBezTo>
                    <a:pt x="12" y="0"/>
                    <a:pt x="14" y="1"/>
                    <a:pt x="16" y="1"/>
                  </a:cubicBezTo>
                  <a:lnTo>
                    <a:pt x="16" y="3"/>
                  </a:lnTo>
                  <a:close/>
                  <a:moveTo>
                    <a:pt x="10" y="0"/>
                  </a:moveTo>
                  <a:lnTo>
                    <a:pt x="10" y="0"/>
                  </a:lnTo>
                  <a:lnTo>
                    <a:pt x="10" y="1"/>
                  </a:lnTo>
                  <a:lnTo>
                    <a:pt x="10" y="0"/>
                  </a:lnTo>
                  <a:close/>
                  <a:moveTo>
                    <a:pt x="10" y="2"/>
                  </a:moveTo>
                  <a:cubicBezTo>
                    <a:pt x="8" y="2"/>
                    <a:pt x="5" y="3"/>
                    <a:pt x="4" y="4"/>
                  </a:cubicBezTo>
                  <a:lnTo>
                    <a:pt x="3" y="3"/>
                  </a:lnTo>
                  <a:cubicBezTo>
                    <a:pt x="5" y="1"/>
                    <a:pt x="7" y="0"/>
                    <a:pt x="10" y="0"/>
                  </a:cubicBezTo>
                  <a:lnTo>
                    <a:pt x="10" y="2"/>
                  </a:lnTo>
                  <a:close/>
                  <a:moveTo>
                    <a:pt x="4" y="4"/>
                  </a:moveTo>
                  <a:cubicBezTo>
                    <a:pt x="3" y="4"/>
                    <a:pt x="3" y="5"/>
                    <a:pt x="2" y="5"/>
                  </a:cubicBezTo>
                  <a:lnTo>
                    <a:pt x="1" y="5"/>
                  </a:lnTo>
                  <a:cubicBezTo>
                    <a:pt x="1" y="4"/>
                    <a:pt x="2" y="3"/>
                    <a:pt x="3" y="3"/>
                  </a:cubicBezTo>
                  <a:lnTo>
                    <a:pt x="4" y="4"/>
                  </a:lnTo>
                  <a:close/>
                  <a:moveTo>
                    <a:pt x="2" y="5"/>
                  </a:moveTo>
                  <a:cubicBezTo>
                    <a:pt x="2" y="6"/>
                    <a:pt x="2" y="6"/>
                    <a:pt x="2" y="7"/>
                  </a:cubicBezTo>
                  <a:lnTo>
                    <a:pt x="0" y="7"/>
                  </a:lnTo>
                  <a:cubicBezTo>
                    <a:pt x="0" y="6"/>
                    <a:pt x="1" y="5"/>
                    <a:pt x="1" y="5"/>
                  </a:cubicBezTo>
                  <a:lnTo>
                    <a:pt x="2" y="5"/>
                  </a:lnTo>
                  <a:close/>
                  <a:moveTo>
                    <a:pt x="2" y="7"/>
                  </a:moveTo>
                  <a:cubicBezTo>
                    <a:pt x="2" y="8"/>
                    <a:pt x="2" y="8"/>
                    <a:pt x="2" y="9"/>
                  </a:cubicBezTo>
                  <a:lnTo>
                    <a:pt x="1" y="10"/>
                  </a:lnTo>
                  <a:cubicBezTo>
                    <a:pt x="1" y="9"/>
                    <a:pt x="0" y="8"/>
                    <a:pt x="0" y="7"/>
                  </a:cubicBezTo>
                  <a:lnTo>
                    <a:pt x="2" y="7"/>
                  </a:lnTo>
                  <a:close/>
                  <a:moveTo>
                    <a:pt x="2" y="9"/>
                  </a:moveTo>
                  <a:lnTo>
                    <a:pt x="2" y="9"/>
                  </a:lnTo>
                  <a:lnTo>
                    <a:pt x="2" y="9"/>
                  </a:lnTo>
                  <a:close/>
                  <a:moveTo>
                    <a:pt x="2" y="9"/>
                  </a:moveTo>
                  <a:cubicBezTo>
                    <a:pt x="5" y="12"/>
                    <a:pt x="9" y="12"/>
                    <a:pt x="13" y="12"/>
                  </a:cubicBezTo>
                  <a:lnTo>
                    <a:pt x="13" y="13"/>
                  </a:lnTo>
                  <a:cubicBezTo>
                    <a:pt x="8" y="13"/>
                    <a:pt x="4" y="13"/>
                    <a:pt x="1" y="10"/>
                  </a:cubicBezTo>
                  <a:lnTo>
                    <a:pt x="2" y="9"/>
                  </a:lnTo>
                  <a:close/>
                  <a:moveTo>
                    <a:pt x="13" y="12"/>
                  </a:moveTo>
                  <a:cubicBezTo>
                    <a:pt x="15" y="12"/>
                    <a:pt x="17" y="12"/>
                    <a:pt x="19" y="13"/>
                  </a:cubicBezTo>
                  <a:lnTo>
                    <a:pt x="19" y="14"/>
                  </a:lnTo>
                  <a:cubicBezTo>
                    <a:pt x="17" y="13"/>
                    <a:pt x="15" y="13"/>
                    <a:pt x="13" y="13"/>
                  </a:cubicBezTo>
                  <a:lnTo>
                    <a:pt x="13" y="12"/>
                  </a:lnTo>
                  <a:close/>
                  <a:moveTo>
                    <a:pt x="19" y="14"/>
                  </a:moveTo>
                  <a:lnTo>
                    <a:pt x="19" y="14"/>
                  </a:lnTo>
                  <a:lnTo>
                    <a:pt x="19" y="13"/>
                  </a:lnTo>
                  <a:lnTo>
                    <a:pt x="19" y="14"/>
                  </a:lnTo>
                  <a:close/>
                  <a:moveTo>
                    <a:pt x="19" y="13"/>
                  </a:moveTo>
                  <a:lnTo>
                    <a:pt x="19" y="13"/>
                  </a:lnTo>
                  <a:lnTo>
                    <a:pt x="19" y="14"/>
                  </a:lnTo>
                  <a:lnTo>
                    <a:pt x="19" y="14"/>
                  </a:lnTo>
                  <a:lnTo>
                    <a:pt x="19" y="13"/>
                  </a:lnTo>
                  <a:close/>
                  <a:moveTo>
                    <a:pt x="19" y="14"/>
                  </a:moveTo>
                  <a:lnTo>
                    <a:pt x="19" y="14"/>
                  </a:lnTo>
                  <a:lnTo>
                    <a:pt x="19" y="13"/>
                  </a:lnTo>
                  <a:lnTo>
                    <a:pt x="19" y="14"/>
                  </a:lnTo>
                  <a:close/>
                  <a:moveTo>
                    <a:pt x="19" y="13"/>
                  </a:moveTo>
                  <a:cubicBezTo>
                    <a:pt x="19" y="13"/>
                    <a:pt x="19" y="13"/>
                    <a:pt x="19" y="13"/>
                  </a:cubicBezTo>
                  <a:lnTo>
                    <a:pt x="19" y="14"/>
                  </a:lnTo>
                  <a:cubicBezTo>
                    <a:pt x="19" y="14"/>
                    <a:pt x="19" y="14"/>
                    <a:pt x="19" y="14"/>
                  </a:cubicBezTo>
                  <a:lnTo>
                    <a:pt x="19" y="13"/>
                  </a:lnTo>
                  <a:close/>
                  <a:moveTo>
                    <a:pt x="19" y="13"/>
                  </a:moveTo>
                  <a:cubicBezTo>
                    <a:pt x="19" y="13"/>
                    <a:pt x="19" y="13"/>
                    <a:pt x="20" y="13"/>
                  </a:cubicBezTo>
                  <a:lnTo>
                    <a:pt x="20" y="14"/>
                  </a:lnTo>
                  <a:cubicBezTo>
                    <a:pt x="20" y="14"/>
                    <a:pt x="19" y="14"/>
                    <a:pt x="19" y="14"/>
                  </a:cubicBezTo>
                  <a:lnTo>
                    <a:pt x="19" y="13"/>
                  </a:lnTo>
                  <a:close/>
                  <a:moveTo>
                    <a:pt x="20" y="13"/>
                  </a:moveTo>
                  <a:cubicBezTo>
                    <a:pt x="20" y="13"/>
                    <a:pt x="21" y="12"/>
                    <a:pt x="21" y="12"/>
                  </a:cubicBezTo>
                  <a:lnTo>
                    <a:pt x="22" y="13"/>
                  </a:lnTo>
                  <a:cubicBezTo>
                    <a:pt x="21" y="14"/>
                    <a:pt x="21" y="14"/>
                    <a:pt x="20" y="14"/>
                  </a:cubicBezTo>
                  <a:lnTo>
                    <a:pt x="20" y="13"/>
                  </a:lnTo>
                  <a:close/>
                  <a:moveTo>
                    <a:pt x="22" y="13"/>
                  </a:moveTo>
                  <a:lnTo>
                    <a:pt x="22" y="13"/>
                  </a:lnTo>
                  <a:lnTo>
                    <a:pt x="21" y="13"/>
                  </a:lnTo>
                  <a:lnTo>
                    <a:pt x="22" y="13"/>
                  </a:lnTo>
                  <a:close/>
                  <a:moveTo>
                    <a:pt x="21" y="12"/>
                  </a:moveTo>
                  <a:cubicBezTo>
                    <a:pt x="22" y="11"/>
                    <a:pt x="22" y="10"/>
                    <a:pt x="23" y="9"/>
                  </a:cubicBezTo>
                  <a:lnTo>
                    <a:pt x="24" y="10"/>
                  </a:lnTo>
                  <a:cubicBezTo>
                    <a:pt x="23" y="11"/>
                    <a:pt x="23" y="12"/>
                    <a:pt x="22" y="13"/>
                  </a:cubicBezTo>
                  <a:lnTo>
                    <a:pt x="21" y="12"/>
                  </a:lnTo>
                  <a:close/>
                  <a:moveTo>
                    <a:pt x="23" y="9"/>
                  </a:moveTo>
                  <a:cubicBezTo>
                    <a:pt x="23" y="9"/>
                    <a:pt x="23" y="8"/>
                    <a:pt x="23" y="7"/>
                  </a:cubicBezTo>
                  <a:lnTo>
                    <a:pt x="24" y="7"/>
                  </a:lnTo>
                  <a:cubicBezTo>
                    <a:pt x="25" y="8"/>
                    <a:pt x="25" y="9"/>
                    <a:pt x="24" y="10"/>
                  </a:cubicBezTo>
                  <a:lnTo>
                    <a:pt x="23" y="9"/>
                  </a:lnTo>
                  <a:close/>
                  <a:moveTo>
                    <a:pt x="23" y="7"/>
                  </a:moveTo>
                  <a:lnTo>
                    <a:pt x="23" y="7"/>
                  </a:lnTo>
                  <a:lnTo>
                    <a:pt x="24" y="7"/>
                  </a:lnTo>
                  <a:lnTo>
                    <a:pt x="23" y="7"/>
                  </a:lnTo>
                  <a:close/>
                  <a:moveTo>
                    <a:pt x="23" y="7"/>
                  </a:moveTo>
                  <a:cubicBezTo>
                    <a:pt x="22" y="6"/>
                    <a:pt x="22" y="5"/>
                    <a:pt x="21" y="5"/>
                  </a:cubicBezTo>
                  <a:lnTo>
                    <a:pt x="21" y="4"/>
                  </a:lnTo>
                  <a:cubicBezTo>
                    <a:pt x="23" y="4"/>
                    <a:pt x="23" y="5"/>
                    <a:pt x="24" y="7"/>
                  </a:cubicBezTo>
                  <a:lnTo>
                    <a:pt x="23" y="7"/>
                  </a:lnTo>
                  <a:close/>
                  <a:moveTo>
                    <a:pt x="21" y="5"/>
                  </a:moveTo>
                  <a:lnTo>
                    <a:pt x="21" y="5"/>
                  </a:lnTo>
                  <a:lnTo>
                    <a:pt x="21" y="4"/>
                  </a:lnTo>
                  <a:lnTo>
                    <a:pt x="21" y="4"/>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8" name="Freeform 320">
              <a:extLst>
                <a:ext uri="{FF2B5EF4-FFF2-40B4-BE49-F238E27FC236}">
                  <a16:creationId xmlns:a16="http://schemas.microsoft.com/office/drawing/2014/main" id="{B0029788-4D1E-ABF0-F07B-551026D75E9C}"/>
                </a:ext>
              </a:extLst>
            </p:cNvPr>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9" name="Freeform 321">
              <a:extLst>
                <a:ext uri="{FF2B5EF4-FFF2-40B4-BE49-F238E27FC236}">
                  <a16:creationId xmlns:a16="http://schemas.microsoft.com/office/drawing/2014/main" id="{3355CCBE-1E18-EB3C-9800-5FAB5477678C}"/>
                </a:ext>
              </a:extLst>
            </p:cNvPr>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0" name="Freeform 322">
              <a:extLst>
                <a:ext uri="{FF2B5EF4-FFF2-40B4-BE49-F238E27FC236}">
                  <a16:creationId xmlns:a16="http://schemas.microsoft.com/office/drawing/2014/main" id="{8B9D2F22-D0DF-C606-B715-E0AE054287D4}"/>
                </a:ext>
              </a:extLst>
            </p:cNvPr>
            <p:cNvSpPr>
              <a:spLocks noEditPoints="1"/>
            </p:cNvSpPr>
            <p:nvPr/>
          </p:nvSpPr>
          <p:spPr bwMode="auto">
            <a:xfrm>
              <a:off x="2724" y="1855"/>
              <a:ext cx="84" cy="95"/>
            </a:xfrm>
            <a:custGeom>
              <a:avLst/>
              <a:gdLst>
                <a:gd name="T0" fmla="*/ 15 w 15"/>
                <a:gd name="T1" fmla="*/ 1 h 17"/>
                <a:gd name="T2" fmla="*/ 10 w 15"/>
                <a:gd name="T3" fmla="*/ 4 h 17"/>
                <a:gd name="T4" fmla="*/ 10 w 15"/>
                <a:gd name="T5" fmla="*/ 2 h 17"/>
                <a:gd name="T6" fmla="*/ 14 w 15"/>
                <a:gd name="T7" fmla="*/ 0 h 17"/>
                <a:gd name="T8" fmla="*/ 15 w 15"/>
                <a:gd name="T9" fmla="*/ 1 h 17"/>
                <a:gd name="T10" fmla="*/ 10 w 15"/>
                <a:gd name="T11" fmla="*/ 4 h 17"/>
                <a:gd name="T12" fmla="*/ 7 w 15"/>
                <a:gd name="T13" fmla="*/ 5 h 17"/>
                <a:gd name="T14" fmla="*/ 6 w 15"/>
                <a:gd name="T15" fmla="*/ 4 h 17"/>
                <a:gd name="T16" fmla="*/ 10 w 15"/>
                <a:gd name="T17" fmla="*/ 2 h 17"/>
                <a:gd name="T18" fmla="*/ 10 w 15"/>
                <a:gd name="T19" fmla="*/ 4 h 17"/>
                <a:gd name="T20" fmla="*/ 7 w 15"/>
                <a:gd name="T21" fmla="*/ 5 h 17"/>
                <a:gd name="T22" fmla="*/ 7 w 15"/>
                <a:gd name="T23" fmla="*/ 5 h 17"/>
                <a:gd name="T24" fmla="*/ 6 w 15"/>
                <a:gd name="T25" fmla="*/ 5 h 17"/>
                <a:gd name="T26" fmla="*/ 7 w 15"/>
                <a:gd name="T27" fmla="*/ 5 h 17"/>
                <a:gd name="T28" fmla="*/ 7 w 15"/>
                <a:gd name="T29" fmla="*/ 5 h 17"/>
                <a:gd name="T30" fmla="*/ 3 w 15"/>
                <a:gd name="T31" fmla="*/ 12 h 17"/>
                <a:gd name="T32" fmla="*/ 2 w 15"/>
                <a:gd name="T33" fmla="*/ 12 h 17"/>
                <a:gd name="T34" fmla="*/ 6 w 15"/>
                <a:gd name="T35" fmla="*/ 4 h 17"/>
                <a:gd name="T36" fmla="*/ 7 w 15"/>
                <a:gd name="T37" fmla="*/ 5 h 17"/>
                <a:gd name="T38" fmla="*/ 3 w 15"/>
                <a:gd name="T39" fmla="*/ 12 h 17"/>
                <a:gd name="T40" fmla="*/ 2 w 15"/>
                <a:gd name="T41" fmla="*/ 15 h 17"/>
                <a:gd name="T42" fmla="*/ 1 w 15"/>
                <a:gd name="T43" fmla="*/ 15 h 17"/>
                <a:gd name="T44" fmla="*/ 2 w 15"/>
                <a:gd name="T45" fmla="*/ 12 h 17"/>
                <a:gd name="T46" fmla="*/ 3 w 15"/>
                <a:gd name="T47" fmla="*/ 12 h 17"/>
                <a:gd name="T48" fmla="*/ 2 w 15"/>
                <a:gd name="T49" fmla="*/ 16 h 17"/>
                <a:gd name="T50" fmla="*/ 0 w 15"/>
                <a:gd name="T51" fmla="*/ 17 h 17"/>
                <a:gd name="T52" fmla="*/ 1 w 15"/>
                <a:gd name="T53" fmla="*/ 15 h 17"/>
                <a:gd name="T54" fmla="*/ 1 w 15"/>
                <a:gd name="T55" fmla="*/ 15 h 17"/>
                <a:gd name="T56" fmla="*/ 2 w 15"/>
                <a:gd name="T57" fmla="*/ 16 h 17"/>
                <a:gd name="T58" fmla="*/ 1 w 15"/>
                <a:gd name="T59" fmla="*/ 14 h 17"/>
                <a:gd name="T60" fmla="*/ 10 w 15"/>
                <a:gd name="T61" fmla="*/ 8 h 17"/>
                <a:gd name="T62" fmla="*/ 11 w 15"/>
                <a:gd name="T63" fmla="*/ 9 h 17"/>
                <a:gd name="T64" fmla="*/ 2 w 15"/>
                <a:gd name="T65" fmla="*/ 16 h 17"/>
                <a:gd name="T66" fmla="*/ 1 w 15"/>
                <a:gd name="T67" fmla="*/ 14 h 17"/>
                <a:gd name="T68" fmla="*/ 10 w 15"/>
                <a:gd name="T69" fmla="*/ 8 h 17"/>
                <a:gd name="T70" fmla="*/ 14 w 15"/>
                <a:gd name="T71" fmla="*/ 0 h 17"/>
                <a:gd name="T72" fmla="*/ 15 w 15"/>
                <a:gd name="T73" fmla="*/ 1 h 17"/>
                <a:gd name="T74" fmla="*/ 11 w 15"/>
                <a:gd name="T75" fmla="*/ 9 h 17"/>
                <a:gd name="T76" fmla="*/ 10 w 15"/>
                <a:gd name="T7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7">
                  <a:moveTo>
                    <a:pt x="15" y="1"/>
                  </a:moveTo>
                  <a:cubicBezTo>
                    <a:pt x="14" y="3"/>
                    <a:pt x="12" y="3"/>
                    <a:pt x="10" y="4"/>
                  </a:cubicBezTo>
                  <a:lnTo>
                    <a:pt x="10" y="2"/>
                  </a:lnTo>
                  <a:cubicBezTo>
                    <a:pt x="12" y="2"/>
                    <a:pt x="13" y="2"/>
                    <a:pt x="14" y="0"/>
                  </a:cubicBezTo>
                  <a:lnTo>
                    <a:pt x="15" y="1"/>
                  </a:lnTo>
                  <a:close/>
                  <a:moveTo>
                    <a:pt x="10" y="4"/>
                  </a:moveTo>
                  <a:cubicBezTo>
                    <a:pt x="9" y="4"/>
                    <a:pt x="8" y="4"/>
                    <a:pt x="7" y="5"/>
                  </a:cubicBezTo>
                  <a:lnTo>
                    <a:pt x="6" y="4"/>
                  </a:lnTo>
                  <a:cubicBezTo>
                    <a:pt x="7" y="3"/>
                    <a:pt x="9" y="3"/>
                    <a:pt x="10" y="2"/>
                  </a:cubicBezTo>
                  <a:lnTo>
                    <a:pt x="10" y="4"/>
                  </a:lnTo>
                  <a:close/>
                  <a:moveTo>
                    <a:pt x="7" y="5"/>
                  </a:moveTo>
                  <a:lnTo>
                    <a:pt x="7" y="5"/>
                  </a:lnTo>
                  <a:lnTo>
                    <a:pt x="6" y="5"/>
                  </a:lnTo>
                  <a:lnTo>
                    <a:pt x="7" y="5"/>
                  </a:lnTo>
                  <a:close/>
                  <a:moveTo>
                    <a:pt x="7" y="5"/>
                  </a:moveTo>
                  <a:cubicBezTo>
                    <a:pt x="5" y="7"/>
                    <a:pt x="4" y="10"/>
                    <a:pt x="3" y="12"/>
                  </a:cubicBezTo>
                  <a:lnTo>
                    <a:pt x="2" y="12"/>
                  </a:lnTo>
                  <a:cubicBezTo>
                    <a:pt x="3" y="9"/>
                    <a:pt x="3" y="6"/>
                    <a:pt x="6" y="4"/>
                  </a:cubicBezTo>
                  <a:lnTo>
                    <a:pt x="7" y="5"/>
                  </a:lnTo>
                  <a:close/>
                  <a:moveTo>
                    <a:pt x="3" y="12"/>
                  </a:moveTo>
                  <a:cubicBezTo>
                    <a:pt x="3" y="13"/>
                    <a:pt x="2" y="14"/>
                    <a:pt x="2" y="15"/>
                  </a:cubicBezTo>
                  <a:lnTo>
                    <a:pt x="1" y="15"/>
                  </a:lnTo>
                  <a:cubicBezTo>
                    <a:pt x="1" y="14"/>
                    <a:pt x="1" y="13"/>
                    <a:pt x="2" y="12"/>
                  </a:cubicBezTo>
                  <a:lnTo>
                    <a:pt x="3" y="12"/>
                  </a:lnTo>
                  <a:close/>
                  <a:moveTo>
                    <a:pt x="2" y="16"/>
                  </a:moveTo>
                  <a:lnTo>
                    <a:pt x="0" y="17"/>
                  </a:lnTo>
                  <a:lnTo>
                    <a:pt x="1" y="15"/>
                  </a:lnTo>
                  <a:lnTo>
                    <a:pt x="1" y="15"/>
                  </a:lnTo>
                  <a:lnTo>
                    <a:pt x="2" y="16"/>
                  </a:lnTo>
                  <a:close/>
                  <a:moveTo>
                    <a:pt x="1" y="14"/>
                  </a:moveTo>
                  <a:cubicBezTo>
                    <a:pt x="5" y="12"/>
                    <a:pt x="8" y="10"/>
                    <a:pt x="10" y="8"/>
                  </a:cubicBezTo>
                  <a:lnTo>
                    <a:pt x="11" y="9"/>
                  </a:lnTo>
                  <a:cubicBezTo>
                    <a:pt x="9" y="11"/>
                    <a:pt x="6" y="13"/>
                    <a:pt x="2" y="16"/>
                  </a:cubicBezTo>
                  <a:lnTo>
                    <a:pt x="1" y="14"/>
                  </a:lnTo>
                  <a:close/>
                  <a:moveTo>
                    <a:pt x="10" y="8"/>
                  </a:moveTo>
                  <a:cubicBezTo>
                    <a:pt x="12" y="6"/>
                    <a:pt x="13" y="3"/>
                    <a:pt x="14" y="0"/>
                  </a:cubicBezTo>
                  <a:lnTo>
                    <a:pt x="15" y="1"/>
                  </a:lnTo>
                  <a:cubicBezTo>
                    <a:pt x="14" y="4"/>
                    <a:pt x="13" y="6"/>
                    <a:pt x="11" y="9"/>
                  </a:cubicBezTo>
                  <a:lnTo>
                    <a:pt x="10"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1" name="Freeform 323">
              <a:extLst>
                <a:ext uri="{FF2B5EF4-FFF2-40B4-BE49-F238E27FC236}">
                  <a16:creationId xmlns:a16="http://schemas.microsoft.com/office/drawing/2014/main" id="{256B15D3-0A16-40DF-D4C2-B61EE8D36428}"/>
                </a:ext>
              </a:extLst>
            </p:cNvPr>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2" name="Freeform 324">
              <a:extLst>
                <a:ext uri="{FF2B5EF4-FFF2-40B4-BE49-F238E27FC236}">
                  <a16:creationId xmlns:a16="http://schemas.microsoft.com/office/drawing/2014/main" id="{1C21FF39-5D6A-B12D-8ACB-5A31787D7754}"/>
                </a:ext>
              </a:extLst>
            </p:cNvPr>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3" name="Freeform 325">
              <a:extLst>
                <a:ext uri="{FF2B5EF4-FFF2-40B4-BE49-F238E27FC236}">
                  <a16:creationId xmlns:a16="http://schemas.microsoft.com/office/drawing/2014/main" id="{BD241864-FD9F-A43C-44AF-119350DC6D5B}"/>
                </a:ext>
              </a:extLst>
            </p:cNvPr>
            <p:cNvSpPr>
              <a:spLocks noEditPoints="1"/>
            </p:cNvSpPr>
            <p:nvPr/>
          </p:nvSpPr>
          <p:spPr bwMode="auto">
            <a:xfrm>
              <a:off x="2780" y="1755"/>
              <a:ext cx="78" cy="106"/>
            </a:xfrm>
            <a:custGeom>
              <a:avLst/>
              <a:gdLst>
                <a:gd name="T0" fmla="*/ 12 w 14"/>
                <a:gd name="T1" fmla="*/ 2 h 19"/>
                <a:gd name="T2" fmla="*/ 11 w 14"/>
                <a:gd name="T3" fmla="*/ 0 h 19"/>
                <a:gd name="T4" fmla="*/ 12 w 14"/>
                <a:gd name="T5" fmla="*/ 2 h 19"/>
                <a:gd name="T6" fmla="*/ 12 w 14"/>
                <a:gd name="T7" fmla="*/ 1 h 19"/>
                <a:gd name="T8" fmla="*/ 12 w 14"/>
                <a:gd name="T9" fmla="*/ 2 h 19"/>
                <a:gd name="T10" fmla="*/ 7 w 14"/>
                <a:gd name="T11" fmla="*/ 3 h 19"/>
                <a:gd name="T12" fmla="*/ 12 w 14"/>
                <a:gd name="T13" fmla="*/ 2 h 19"/>
                <a:gd name="T14" fmla="*/ 3 w 14"/>
                <a:gd name="T15" fmla="*/ 6 h 19"/>
                <a:gd name="T16" fmla="*/ 7 w 14"/>
                <a:gd name="T17" fmla="*/ 3 h 19"/>
                <a:gd name="T18" fmla="*/ 3 w 14"/>
                <a:gd name="T19" fmla="*/ 5 h 19"/>
                <a:gd name="T20" fmla="*/ 3 w 14"/>
                <a:gd name="T21" fmla="*/ 5 h 19"/>
                <a:gd name="T22" fmla="*/ 2 w 14"/>
                <a:gd name="T23" fmla="*/ 8 h 19"/>
                <a:gd name="T24" fmla="*/ 3 w 14"/>
                <a:gd name="T25" fmla="*/ 5 h 19"/>
                <a:gd name="T26" fmla="*/ 2 w 14"/>
                <a:gd name="T27" fmla="*/ 8 h 19"/>
                <a:gd name="T28" fmla="*/ 0 w 14"/>
                <a:gd name="T29" fmla="*/ 12 h 19"/>
                <a:gd name="T30" fmla="*/ 2 w 14"/>
                <a:gd name="T31" fmla="*/ 8 h 19"/>
                <a:gd name="T32" fmla="*/ 2 w 14"/>
                <a:gd name="T33" fmla="*/ 15 h 19"/>
                <a:gd name="T34" fmla="*/ 0 w 14"/>
                <a:gd name="T35" fmla="*/ 12 h 19"/>
                <a:gd name="T36" fmla="*/ 2 w 14"/>
                <a:gd name="T37" fmla="*/ 15 h 19"/>
                <a:gd name="T38" fmla="*/ 3 w 14"/>
                <a:gd name="T39" fmla="*/ 17 h 19"/>
                <a:gd name="T40" fmla="*/ 2 w 14"/>
                <a:gd name="T41" fmla="*/ 15 h 19"/>
                <a:gd name="T42" fmla="*/ 3 w 14"/>
                <a:gd name="T43" fmla="*/ 17 h 19"/>
                <a:gd name="T44" fmla="*/ 3 w 14"/>
                <a:gd name="T45" fmla="*/ 17 h 19"/>
                <a:gd name="T46" fmla="*/ 9 w 14"/>
                <a:gd name="T47" fmla="*/ 11 h 19"/>
                <a:gd name="T48" fmla="*/ 3 w 14"/>
                <a:gd name="T49" fmla="*/ 17 h 19"/>
                <a:gd name="T50" fmla="*/ 9 w 14"/>
                <a:gd name="T51" fmla="*/ 11 h 19"/>
                <a:gd name="T52" fmla="*/ 11 w 14"/>
                <a:gd name="T53" fmla="*/ 11 h 19"/>
                <a:gd name="T54" fmla="*/ 9 w 14"/>
                <a:gd name="T55" fmla="*/ 11 h 19"/>
                <a:gd name="T56" fmla="*/ 10 w 14"/>
                <a:gd name="T57" fmla="*/ 10 h 19"/>
                <a:gd name="T58" fmla="*/ 10 w 14"/>
                <a:gd name="T59" fmla="*/ 10 h 19"/>
                <a:gd name="T60" fmla="*/ 10 w 14"/>
                <a:gd name="T61" fmla="*/ 10 h 19"/>
                <a:gd name="T62" fmla="*/ 11 w 14"/>
                <a:gd name="T63" fmla="*/ 11 h 19"/>
                <a:gd name="T64" fmla="*/ 11 w 14"/>
                <a:gd name="T65" fmla="*/ 11 h 19"/>
                <a:gd name="T66" fmla="*/ 11 w 14"/>
                <a:gd name="T67" fmla="*/ 10 h 19"/>
                <a:gd name="T68" fmla="*/ 10 w 14"/>
                <a:gd name="T69" fmla="*/ 10 h 19"/>
                <a:gd name="T70" fmla="*/ 12 w 14"/>
                <a:gd name="T71" fmla="*/ 10 h 19"/>
                <a:gd name="T72" fmla="*/ 10 w 14"/>
                <a:gd name="T73" fmla="*/ 10 h 19"/>
                <a:gd name="T74" fmla="*/ 11 w 14"/>
                <a:gd name="T75" fmla="*/ 8 h 19"/>
                <a:gd name="T76" fmla="*/ 12 w 14"/>
                <a:gd name="T77" fmla="*/ 10 h 19"/>
                <a:gd name="T78" fmla="*/ 11 w 14"/>
                <a:gd name="T79" fmla="*/ 8 h 19"/>
                <a:gd name="T80" fmla="*/ 12 w 14"/>
                <a:gd name="T81" fmla="*/ 1 h 19"/>
                <a:gd name="T82" fmla="*/ 11 w 14"/>
                <a:gd name="T8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9">
                  <a:moveTo>
                    <a:pt x="12" y="2"/>
                  </a:moveTo>
                  <a:lnTo>
                    <a:pt x="12" y="2"/>
                  </a:lnTo>
                  <a:lnTo>
                    <a:pt x="11" y="0"/>
                  </a:lnTo>
                  <a:lnTo>
                    <a:pt x="11" y="0"/>
                  </a:lnTo>
                  <a:lnTo>
                    <a:pt x="12" y="2"/>
                  </a:lnTo>
                  <a:close/>
                  <a:moveTo>
                    <a:pt x="12" y="2"/>
                  </a:moveTo>
                  <a:lnTo>
                    <a:pt x="12" y="2"/>
                  </a:lnTo>
                  <a:lnTo>
                    <a:pt x="12" y="1"/>
                  </a:lnTo>
                  <a:lnTo>
                    <a:pt x="12" y="2"/>
                  </a:lnTo>
                  <a:close/>
                  <a:moveTo>
                    <a:pt x="12" y="2"/>
                  </a:moveTo>
                  <a:cubicBezTo>
                    <a:pt x="10" y="3"/>
                    <a:pt x="9" y="3"/>
                    <a:pt x="7" y="4"/>
                  </a:cubicBezTo>
                  <a:lnTo>
                    <a:pt x="7" y="3"/>
                  </a:lnTo>
                  <a:cubicBezTo>
                    <a:pt x="8" y="2"/>
                    <a:pt x="10" y="1"/>
                    <a:pt x="11" y="0"/>
                  </a:cubicBezTo>
                  <a:lnTo>
                    <a:pt x="12" y="2"/>
                  </a:lnTo>
                  <a:close/>
                  <a:moveTo>
                    <a:pt x="7" y="4"/>
                  </a:moveTo>
                  <a:cubicBezTo>
                    <a:pt x="6" y="5"/>
                    <a:pt x="5" y="5"/>
                    <a:pt x="3" y="6"/>
                  </a:cubicBezTo>
                  <a:lnTo>
                    <a:pt x="3" y="5"/>
                  </a:lnTo>
                  <a:cubicBezTo>
                    <a:pt x="4" y="4"/>
                    <a:pt x="5" y="3"/>
                    <a:pt x="7" y="3"/>
                  </a:cubicBezTo>
                  <a:lnTo>
                    <a:pt x="7" y="4"/>
                  </a:lnTo>
                  <a:close/>
                  <a:moveTo>
                    <a:pt x="3" y="5"/>
                  </a:moveTo>
                  <a:lnTo>
                    <a:pt x="3" y="5"/>
                  </a:lnTo>
                  <a:lnTo>
                    <a:pt x="3" y="5"/>
                  </a:lnTo>
                  <a:close/>
                  <a:moveTo>
                    <a:pt x="3" y="6"/>
                  </a:moveTo>
                  <a:cubicBezTo>
                    <a:pt x="3" y="6"/>
                    <a:pt x="2" y="7"/>
                    <a:pt x="2" y="8"/>
                  </a:cubicBezTo>
                  <a:lnTo>
                    <a:pt x="1" y="7"/>
                  </a:lnTo>
                  <a:cubicBezTo>
                    <a:pt x="1" y="6"/>
                    <a:pt x="2" y="5"/>
                    <a:pt x="3" y="5"/>
                  </a:cubicBezTo>
                  <a:lnTo>
                    <a:pt x="3" y="6"/>
                  </a:lnTo>
                  <a:close/>
                  <a:moveTo>
                    <a:pt x="2" y="8"/>
                  </a:moveTo>
                  <a:cubicBezTo>
                    <a:pt x="1" y="9"/>
                    <a:pt x="1" y="10"/>
                    <a:pt x="1" y="12"/>
                  </a:cubicBezTo>
                  <a:lnTo>
                    <a:pt x="0" y="12"/>
                  </a:lnTo>
                  <a:cubicBezTo>
                    <a:pt x="0" y="10"/>
                    <a:pt x="0" y="9"/>
                    <a:pt x="1" y="7"/>
                  </a:cubicBezTo>
                  <a:lnTo>
                    <a:pt x="2" y="8"/>
                  </a:lnTo>
                  <a:close/>
                  <a:moveTo>
                    <a:pt x="1" y="12"/>
                  </a:moveTo>
                  <a:cubicBezTo>
                    <a:pt x="1" y="13"/>
                    <a:pt x="2" y="14"/>
                    <a:pt x="2" y="15"/>
                  </a:cubicBezTo>
                  <a:lnTo>
                    <a:pt x="1" y="16"/>
                  </a:lnTo>
                  <a:cubicBezTo>
                    <a:pt x="0" y="14"/>
                    <a:pt x="0" y="13"/>
                    <a:pt x="0" y="12"/>
                  </a:cubicBezTo>
                  <a:lnTo>
                    <a:pt x="1" y="12"/>
                  </a:lnTo>
                  <a:close/>
                  <a:moveTo>
                    <a:pt x="2" y="15"/>
                  </a:moveTo>
                  <a:cubicBezTo>
                    <a:pt x="3" y="15"/>
                    <a:pt x="3" y="16"/>
                    <a:pt x="4" y="16"/>
                  </a:cubicBezTo>
                  <a:lnTo>
                    <a:pt x="3" y="17"/>
                  </a:lnTo>
                  <a:cubicBezTo>
                    <a:pt x="2" y="17"/>
                    <a:pt x="2" y="16"/>
                    <a:pt x="1" y="16"/>
                  </a:cubicBezTo>
                  <a:lnTo>
                    <a:pt x="2" y="15"/>
                  </a:lnTo>
                  <a:close/>
                  <a:moveTo>
                    <a:pt x="3" y="17"/>
                  </a:moveTo>
                  <a:lnTo>
                    <a:pt x="3" y="17"/>
                  </a:lnTo>
                  <a:lnTo>
                    <a:pt x="4" y="17"/>
                  </a:lnTo>
                  <a:lnTo>
                    <a:pt x="3" y="17"/>
                  </a:lnTo>
                  <a:close/>
                  <a:moveTo>
                    <a:pt x="4" y="16"/>
                  </a:moveTo>
                  <a:cubicBezTo>
                    <a:pt x="5" y="17"/>
                    <a:pt x="8" y="14"/>
                    <a:pt x="9" y="11"/>
                  </a:cubicBezTo>
                  <a:lnTo>
                    <a:pt x="11" y="12"/>
                  </a:lnTo>
                  <a:cubicBezTo>
                    <a:pt x="8" y="15"/>
                    <a:pt x="6" y="19"/>
                    <a:pt x="3" y="17"/>
                  </a:cubicBezTo>
                  <a:lnTo>
                    <a:pt x="4" y="16"/>
                  </a:lnTo>
                  <a:close/>
                  <a:moveTo>
                    <a:pt x="9" y="11"/>
                  </a:moveTo>
                  <a:cubicBezTo>
                    <a:pt x="10" y="11"/>
                    <a:pt x="10" y="10"/>
                    <a:pt x="10" y="10"/>
                  </a:cubicBezTo>
                  <a:lnTo>
                    <a:pt x="11" y="11"/>
                  </a:lnTo>
                  <a:cubicBezTo>
                    <a:pt x="11" y="11"/>
                    <a:pt x="11" y="11"/>
                    <a:pt x="11" y="12"/>
                  </a:cubicBezTo>
                  <a:lnTo>
                    <a:pt x="9" y="11"/>
                  </a:lnTo>
                  <a:close/>
                  <a:moveTo>
                    <a:pt x="10" y="10"/>
                  </a:moveTo>
                  <a:lnTo>
                    <a:pt x="10" y="10"/>
                  </a:lnTo>
                  <a:lnTo>
                    <a:pt x="11" y="10"/>
                  </a:lnTo>
                  <a:lnTo>
                    <a:pt x="10" y="10"/>
                  </a:lnTo>
                  <a:close/>
                  <a:moveTo>
                    <a:pt x="10" y="10"/>
                  </a:moveTo>
                  <a:lnTo>
                    <a:pt x="10" y="10"/>
                  </a:lnTo>
                  <a:lnTo>
                    <a:pt x="11" y="11"/>
                  </a:lnTo>
                  <a:lnTo>
                    <a:pt x="11" y="11"/>
                  </a:lnTo>
                  <a:lnTo>
                    <a:pt x="10" y="10"/>
                  </a:lnTo>
                  <a:close/>
                  <a:moveTo>
                    <a:pt x="11" y="11"/>
                  </a:moveTo>
                  <a:lnTo>
                    <a:pt x="11" y="11"/>
                  </a:lnTo>
                  <a:lnTo>
                    <a:pt x="11" y="10"/>
                  </a:lnTo>
                  <a:lnTo>
                    <a:pt x="11" y="11"/>
                  </a:lnTo>
                  <a:close/>
                  <a:moveTo>
                    <a:pt x="10" y="10"/>
                  </a:moveTo>
                  <a:cubicBezTo>
                    <a:pt x="10" y="10"/>
                    <a:pt x="11" y="9"/>
                    <a:pt x="11" y="9"/>
                  </a:cubicBezTo>
                  <a:lnTo>
                    <a:pt x="12" y="10"/>
                  </a:lnTo>
                  <a:cubicBezTo>
                    <a:pt x="12" y="10"/>
                    <a:pt x="12" y="10"/>
                    <a:pt x="11" y="11"/>
                  </a:cubicBezTo>
                  <a:lnTo>
                    <a:pt x="10" y="10"/>
                  </a:lnTo>
                  <a:close/>
                  <a:moveTo>
                    <a:pt x="11" y="9"/>
                  </a:moveTo>
                  <a:cubicBezTo>
                    <a:pt x="11" y="9"/>
                    <a:pt x="11" y="8"/>
                    <a:pt x="11" y="8"/>
                  </a:cubicBezTo>
                  <a:lnTo>
                    <a:pt x="13" y="8"/>
                  </a:lnTo>
                  <a:cubicBezTo>
                    <a:pt x="12" y="9"/>
                    <a:pt x="12" y="9"/>
                    <a:pt x="12" y="10"/>
                  </a:cubicBezTo>
                  <a:lnTo>
                    <a:pt x="11" y="9"/>
                  </a:lnTo>
                  <a:close/>
                  <a:moveTo>
                    <a:pt x="11" y="8"/>
                  </a:moveTo>
                  <a:cubicBezTo>
                    <a:pt x="12" y="6"/>
                    <a:pt x="12" y="4"/>
                    <a:pt x="11" y="1"/>
                  </a:cubicBezTo>
                  <a:lnTo>
                    <a:pt x="12" y="1"/>
                  </a:lnTo>
                  <a:cubicBezTo>
                    <a:pt x="14" y="3"/>
                    <a:pt x="14" y="6"/>
                    <a:pt x="13" y="8"/>
                  </a:cubicBezTo>
                  <a:lnTo>
                    <a:pt x="11"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4" name="Freeform 326">
              <a:extLst>
                <a:ext uri="{FF2B5EF4-FFF2-40B4-BE49-F238E27FC236}">
                  <a16:creationId xmlns:a16="http://schemas.microsoft.com/office/drawing/2014/main" id="{8EF1787B-1BD5-3869-2087-0C1153F4EE21}"/>
                </a:ext>
              </a:extLst>
            </p:cNvPr>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5" name="Freeform 327">
              <a:extLst>
                <a:ext uri="{FF2B5EF4-FFF2-40B4-BE49-F238E27FC236}">
                  <a16:creationId xmlns:a16="http://schemas.microsoft.com/office/drawing/2014/main" id="{8E050C37-8DB1-DCA2-6490-3B6A56C6FF46}"/>
                </a:ext>
              </a:extLst>
            </p:cNvPr>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6" name="Freeform 328">
              <a:extLst>
                <a:ext uri="{FF2B5EF4-FFF2-40B4-BE49-F238E27FC236}">
                  <a16:creationId xmlns:a16="http://schemas.microsoft.com/office/drawing/2014/main" id="{65B7BEB2-845B-4F54-D72C-7A24A1E1E734}"/>
                </a:ext>
              </a:extLst>
            </p:cNvPr>
            <p:cNvSpPr>
              <a:spLocks noEditPoints="1"/>
            </p:cNvSpPr>
            <p:nvPr/>
          </p:nvSpPr>
          <p:spPr bwMode="auto">
            <a:xfrm>
              <a:off x="2612" y="1900"/>
              <a:ext cx="106" cy="101"/>
            </a:xfrm>
            <a:custGeom>
              <a:avLst/>
              <a:gdLst>
                <a:gd name="T0" fmla="*/ 10 w 19"/>
                <a:gd name="T1" fmla="*/ 2 h 18"/>
                <a:gd name="T2" fmla="*/ 10 w 19"/>
                <a:gd name="T3" fmla="*/ 3 h 18"/>
                <a:gd name="T4" fmla="*/ 10 w 19"/>
                <a:gd name="T5" fmla="*/ 2 h 18"/>
                <a:gd name="T6" fmla="*/ 4 w 19"/>
                <a:gd name="T7" fmla="*/ 2 h 18"/>
                <a:gd name="T8" fmla="*/ 4 w 19"/>
                <a:gd name="T9" fmla="*/ 2 h 18"/>
                <a:gd name="T10" fmla="*/ 4 w 19"/>
                <a:gd name="T11" fmla="*/ 0 h 18"/>
                <a:gd name="T12" fmla="*/ 3 w 19"/>
                <a:gd name="T13" fmla="*/ 1 h 18"/>
                <a:gd name="T14" fmla="*/ 2 w 19"/>
                <a:gd name="T15" fmla="*/ 3 h 18"/>
                <a:gd name="T16" fmla="*/ 3 w 19"/>
                <a:gd name="T17" fmla="*/ 2 h 18"/>
                <a:gd name="T18" fmla="*/ 0 w 19"/>
                <a:gd name="T19" fmla="*/ 4 h 18"/>
                <a:gd name="T20" fmla="*/ 0 w 19"/>
                <a:gd name="T21" fmla="*/ 4 h 18"/>
                <a:gd name="T22" fmla="*/ 0 w 19"/>
                <a:gd name="T23" fmla="*/ 4 h 18"/>
                <a:gd name="T24" fmla="*/ 0 w 19"/>
                <a:gd name="T25" fmla="*/ 5 h 18"/>
                <a:gd name="T26" fmla="*/ 0 w 19"/>
                <a:gd name="T27" fmla="*/ 5 h 18"/>
                <a:gd name="T28" fmla="*/ 0 w 19"/>
                <a:gd name="T29" fmla="*/ 5 h 18"/>
                <a:gd name="T30" fmla="*/ 3 w 19"/>
                <a:gd name="T31" fmla="*/ 8 h 18"/>
                <a:gd name="T32" fmla="*/ 4 w 19"/>
                <a:gd name="T33" fmla="*/ 7 h 18"/>
                <a:gd name="T34" fmla="*/ 3 w 19"/>
                <a:gd name="T35" fmla="*/ 8 h 18"/>
                <a:gd name="T36" fmla="*/ 5 w 19"/>
                <a:gd name="T37" fmla="*/ 11 h 18"/>
                <a:gd name="T38" fmla="*/ 5 w 19"/>
                <a:gd name="T39" fmla="*/ 11 h 18"/>
                <a:gd name="T40" fmla="*/ 6 w 19"/>
                <a:gd name="T41" fmla="*/ 14 h 18"/>
                <a:gd name="T42" fmla="*/ 8 w 19"/>
                <a:gd name="T43" fmla="*/ 13 h 18"/>
                <a:gd name="T44" fmla="*/ 6 w 19"/>
                <a:gd name="T45" fmla="*/ 14 h 18"/>
                <a:gd name="T46" fmla="*/ 9 w 19"/>
                <a:gd name="T47" fmla="*/ 16 h 18"/>
                <a:gd name="T48" fmla="*/ 9 w 19"/>
                <a:gd name="T49" fmla="*/ 16 h 18"/>
                <a:gd name="T50" fmla="*/ 9 w 19"/>
                <a:gd name="T51" fmla="*/ 16 h 18"/>
                <a:gd name="T52" fmla="*/ 9 w 19"/>
                <a:gd name="T53" fmla="*/ 16 h 18"/>
                <a:gd name="T54" fmla="*/ 9 w 19"/>
                <a:gd name="T55" fmla="*/ 16 h 18"/>
                <a:gd name="T56" fmla="*/ 9 w 19"/>
                <a:gd name="T57" fmla="*/ 16 h 18"/>
                <a:gd name="T58" fmla="*/ 9 w 19"/>
                <a:gd name="T59" fmla="*/ 16 h 18"/>
                <a:gd name="T60" fmla="*/ 10 w 19"/>
                <a:gd name="T61" fmla="*/ 16 h 18"/>
                <a:gd name="T62" fmla="*/ 9 w 19"/>
                <a:gd name="T63" fmla="*/ 16 h 18"/>
                <a:gd name="T64" fmla="*/ 12 w 19"/>
                <a:gd name="T65" fmla="*/ 18 h 18"/>
                <a:gd name="T66" fmla="*/ 12 w 19"/>
                <a:gd name="T67" fmla="*/ 16 h 18"/>
                <a:gd name="T68" fmla="*/ 12 w 19"/>
                <a:gd name="T69" fmla="*/ 16 h 18"/>
                <a:gd name="T70" fmla="*/ 16 w 19"/>
                <a:gd name="T71" fmla="*/ 15 h 18"/>
                <a:gd name="T72" fmla="*/ 15 w 19"/>
                <a:gd name="T73" fmla="*/ 14 h 18"/>
                <a:gd name="T74" fmla="*/ 16 w 19"/>
                <a:gd name="T75" fmla="*/ 15 h 18"/>
                <a:gd name="T76" fmla="*/ 17 w 19"/>
                <a:gd name="T77" fmla="*/ 13 h 18"/>
                <a:gd name="T78" fmla="*/ 16 w 19"/>
                <a:gd name="T79" fmla="*/ 12 h 18"/>
                <a:gd name="T80" fmla="*/ 17 w 19"/>
                <a:gd name="T81" fmla="*/ 13 h 18"/>
                <a:gd name="T82" fmla="*/ 17 w 19"/>
                <a:gd name="T83" fmla="*/ 11 h 18"/>
                <a:gd name="T84" fmla="*/ 16 w 19"/>
                <a:gd name="T85" fmla="*/ 12 h 18"/>
                <a:gd name="T86" fmla="*/ 18 w 19"/>
                <a:gd name="T87" fmla="*/ 10 h 18"/>
                <a:gd name="T88" fmla="*/ 17 w 19"/>
                <a:gd name="T89" fmla="*/ 10 h 18"/>
                <a:gd name="T90" fmla="*/ 18 w 19"/>
                <a:gd name="T9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8">
                  <a:moveTo>
                    <a:pt x="18" y="5"/>
                  </a:moveTo>
                  <a:cubicBezTo>
                    <a:pt x="15" y="5"/>
                    <a:pt x="12" y="4"/>
                    <a:pt x="10" y="3"/>
                  </a:cubicBezTo>
                  <a:lnTo>
                    <a:pt x="10" y="2"/>
                  </a:lnTo>
                  <a:cubicBezTo>
                    <a:pt x="13" y="3"/>
                    <a:pt x="15" y="4"/>
                    <a:pt x="17" y="4"/>
                  </a:cubicBezTo>
                  <a:lnTo>
                    <a:pt x="18" y="5"/>
                  </a:lnTo>
                  <a:close/>
                  <a:moveTo>
                    <a:pt x="10" y="3"/>
                  </a:moveTo>
                  <a:cubicBezTo>
                    <a:pt x="8" y="3"/>
                    <a:pt x="6" y="2"/>
                    <a:pt x="4" y="2"/>
                  </a:cubicBezTo>
                  <a:lnTo>
                    <a:pt x="4" y="0"/>
                  </a:lnTo>
                  <a:cubicBezTo>
                    <a:pt x="6" y="1"/>
                    <a:pt x="8" y="1"/>
                    <a:pt x="10" y="2"/>
                  </a:cubicBezTo>
                  <a:lnTo>
                    <a:pt x="10" y="3"/>
                  </a:lnTo>
                  <a:close/>
                  <a:moveTo>
                    <a:pt x="4" y="2"/>
                  </a:moveTo>
                  <a:lnTo>
                    <a:pt x="4" y="2"/>
                  </a:lnTo>
                  <a:lnTo>
                    <a:pt x="4" y="1"/>
                  </a:lnTo>
                  <a:lnTo>
                    <a:pt x="4" y="2"/>
                  </a:lnTo>
                  <a:close/>
                  <a:moveTo>
                    <a:pt x="4" y="2"/>
                  </a:moveTo>
                  <a:cubicBezTo>
                    <a:pt x="3" y="2"/>
                    <a:pt x="3" y="2"/>
                    <a:pt x="3" y="2"/>
                  </a:cubicBezTo>
                  <a:lnTo>
                    <a:pt x="3" y="1"/>
                  </a:lnTo>
                  <a:cubicBezTo>
                    <a:pt x="3" y="0"/>
                    <a:pt x="3" y="0"/>
                    <a:pt x="4" y="0"/>
                  </a:cubicBezTo>
                  <a:lnTo>
                    <a:pt x="4" y="2"/>
                  </a:lnTo>
                  <a:close/>
                  <a:moveTo>
                    <a:pt x="3" y="1"/>
                  </a:moveTo>
                  <a:lnTo>
                    <a:pt x="3" y="1"/>
                  </a:lnTo>
                  <a:lnTo>
                    <a:pt x="3" y="1"/>
                  </a:lnTo>
                  <a:close/>
                  <a:moveTo>
                    <a:pt x="3" y="2"/>
                  </a:moveTo>
                  <a:cubicBezTo>
                    <a:pt x="3" y="2"/>
                    <a:pt x="2" y="2"/>
                    <a:pt x="2" y="3"/>
                  </a:cubicBezTo>
                  <a:lnTo>
                    <a:pt x="1" y="2"/>
                  </a:lnTo>
                  <a:cubicBezTo>
                    <a:pt x="1" y="1"/>
                    <a:pt x="2" y="1"/>
                    <a:pt x="3" y="1"/>
                  </a:cubicBezTo>
                  <a:lnTo>
                    <a:pt x="3" y="2"/>
                  </a:lnTo>
                  <a:close/>
                  <a:moveTo>
                    <a:pt x="2" y="3"/>
                  </a:moveTo>
                  <a:cubicBezTo>
                    <a:pt x="2" y="3"/>
                    <a:pt x="2" y="3"/>
                    <a:pt x="2" y="4"/>
                  </a:cubicBezTo>
                  <a:lnTo>
                    <a:pt x="0" y="4"/>
                  </a:lnTo>
                  <a:cubicBezTo>
                    <a:pt x="0" y="3"/>
                    <a:pt x="1" y="2"/>
                    <a:pt x="1" y="2"/>
                  </a:cubicBezTo>
                  <a:lnTo>
                    <a:pt x="2" y="3"/>
                  </a:lnTo>
                  <a:close/>
                  <a:moveTo>
                    <a:pt x="0" y="4"/>
                  </a:moveTo>
                  <a:lnTo>
                    <a:pt x="0" y="4"/>
                  </a:lnTo>
                  <a:lnTo>
                    <a:pt x="1" y="4"/>
                  </a:lnTo>
                  <a:lnTo>
                    <a:pt x="0" y="4"/>
                  </a:lnTo>
                  <a:close/>
                  <a:moveTo>
                    <a:pt x="2" y="4"/>
                  </a:moveTo>
                  <a:cubicBezTo>
                    <a:pt x="2" y="4"/>
                    <a:pt x="2" y="4"/>
                    <a:pt x="2" y="4"/>
                  </a:cubicBezTo>
                  <a:lnTo>
                    <a:pt x="0" y="5"/>
                  </a:lnTo>
                  <a:cubicBezTo>
                    <a:pt x="0" y="4"/>
                    <a:pt x="0" y="4"/>
                    <a:pt x="0" y="4"/>
                  </a:cubicBezTo>
                  <a:lnTo>
                    <a:pt x="2" y="4"/>
                  </a:lnTo>
                  <a:close/>
                  <a:moveTo>
                    <a:pt x="0" y="5"/>
                  </a:moveTo>
                  <a:lnTo>
                    <a:pt x="0" y="5"/>
                  </a:lnTo>
                  <a:lnTo>
                    <a:pt x="1" y="4"/>
                  </a:lnTo>
                  <a:lnTo>
                    <a:pt x="0" y="5"/>
                  </a:lnTo>
                  <a:close/>
                  <a:moveTo>
                    <a:pt x="2" y="4"/>
                  </a:moveTo>
                  <a:cubicBezTo>
                    <a:pt x="2" y="5"/>
                    <a:pt x="3" y="6"/>
                    <a:pt x="4" y="7"/>
                  </a:cubicBezTo>
                  <a:lnTo>
                    <a:pt x="3" y="8"/>
                  </a:lnTo>
                  <a:cubicBezTo>
                    <a:pt x="2" y="7"/>
                    <a:pt x="1" y="6"/>
                    <a:pt x="0" y="5"/>
                  </a:cubicBezTo>
                  <a:lnTo>
                    <a:pt x="2" y="4"/>
                  </a:lnTo>
                  <a:close/>
                  <a:moveTo>
                    <a:pt x="4" y="7"/>
                  </a:moveTo>
                  <a:cubicBezTo>
                    <a:pt x="5" y="8"/>
                    <a:pt x="6" y="9"/>
                    <a:pt x="7" y="11"/>
                  </a:cubicBezTo>
                  <a:lnTo>
                    <a:pt x="5" y="11"/>
                  </a:lnTo>
                  <a:cubicBezTo>
                    <a:pt x="5" y="10"/>
                    <a:pt x="4" y="9"/>
                    <a:pt x="3" y="8"/>
                  </a:cubicBezTo>
                  <a:lnTo>
                    <a:pt x="4" y="7"/>
                  </a:lnTo>
                  <a:close/>
                  <a:moveTo>
                    <a:pt x="5" y="11"/>
                  </a:moveTo>
                  <a:lnTo>
                    <a:pt x="5" y="11"/>
                  </a:lnTo>
                  <a:lnTo>
                    <a:pt x="5" y="11"/>
                  </a:lnTo>
                  <a:lnTo>
                    <a:pt x="6" y="11"/>
                  </a:lnTo>
                  <a:lnTo>
                    <a:pt x="5" y="11"/>
                  </a:lnTo>
                  <a:close/>
                  <a:moveTo>
                    <a:pt x="7" y="11"/>
                  </a:moveTo>
                  <a:cubicBezTo>
                    <a:pt x="7" y="12"/>
                    <a:pt x="7" y="13"/>
                    <a:pt x="8" y="13"/>
                  </a:cubicBezTo>
                  <a:lnTo>
                    <a:pt x="6" y="14"/>
                  </a:lnTo>
                  <a:cubicBezTo>
                    <a:pt x="6" y="13"/>
                    <a:pt x="6" y="12"/>
                    <a:pt x="5" y="11"/>
                  </a:cubicBezTo>
                  <a:lnTo>
                    <a:pt x="7" y="11"/>
                  </a:lnTo>
                  <a:close/>
                  <a:moveTo>
                    <a:pt x="8" y="13"/>
                  </a:moveTo>
                  <a:cubicBezTo>
                    <a:pt x="8" y="14"/>
                    <a:pt x="9" y="15"/>
                    <a:pt x="9" y="16"/>
                  </a:cubicBezTo>
                  <a:lnTo>
                    <a:pt x="8" y="16"/>
                  </a:lnTo>
                  <a:cubicBezTo>
                    <a:pt x="7" y="16"/>
                    <a:pt x="7" y="15"/>
                    <a:pt x="6" y="14"/>
                  </a:cubicBezTo>
                  <a:lnTo>
                    <a:pt x="8" y="13"/>
                  </a:lnTo>
                  <a:close/>
                  <a:moveTo>
                    <a:pt x="9" y="16"/>
                  </a:moveTo>
                  <a:lnTo>
                    <a:pt x="9" y="16"/>
                  </a:lnTo>
                  <a:lnTo>
                    <a:pt x="9" y="16"/>
                  </a:lnTo>
                  <a:close/>
                  <a:moveTo>
                    <a:pt x="9" y="16"/>
                  </a:moveTo>
                  <a:lnTo>
                    <a:pt x="9" y="16"/>
                  </a:lnTo>
                  <a:lnTo>
                    <a:pt x="8" y="16"/>
                  </a:lnTo>
                  <a:lnTo>
                    <a:pt x="8" y="16"/>
                  </a:lnTo>
                  <a:lnTo>
                    <a:pt x="9" y="16"/>
                  </a:lnTo>
                  <a:close/>
                  <a:moveTo>
                    <a:pt x="8" y="16"/>
                  </a:moveTo>
                  <a:lnTo>
                    <a:pt x="8" y="16"/>
                  </a:lnTo>
                  <a:lnTo>
                    <a:pt x="9" y="16"/>
                  </a:lnTo>
                  <a:lnTo>
                    <a:pt x="8" y="16"/>
                  </a:lnTo>
                  <a:close/>
                  <a:moveTo>
                    <a:pt x="9" y="16"/>
                  </a:moveTo>
                  <a:cubicBezTo>
                    <a:pt x="9" y="16"/>
                    <a:pt x="9" y="16"/>
                    <a:pt x="9" y="16"/>
                  </a:cubicBezTo>
                  <a:lnTo>
                    <a:pt x="9" y="17"/>
                  </a:lnTo>
                  <a:cubicBezTo>
                    <a:pt x="8" y="17"/>
                    <a:pt x="8" y="17"/>
                    <a:pt x="8" y="16"/>
                  </a:cubicBezTo>
                  <a:lnTo>
                    <a:pt x="9" y="16"/>
                  </a:lnTo>
                  <a:close/>
                  <a:moveTo>
                    <a:pt x="9" y="17"/>
                  </a:moveTo>
                  <a:lnTo>
                    <a:pt x="9" y="17"/>
                  </a:lnTo>
                  <a:lnTo>
                    <a:pt x="9" y="16"/>
                  </a:lnTo>
                  <a:lnTo>
                    <a:pt x="9" y="17"/>
                  </a:lnTo>
                  <a:close/>
                  <a:moveTo>
                    <a:pt x="9" y="16"/>
                  </a:moveTo>
                  <a:cubicBezTo>
                    <a:pt x="10" y="16"/>
                    <a:pt x="10" y="16"/>
                    <a:pt x="10" y="16"/>
                  </a:cubicBezTo>
                  <a:lnTo>
                    <a:pt x="9" y="17"/>
                  </a:lnTo>
                  <a:cubicBezTo>
                    <a:pt x="9" y="17"/>
                    <a:pt x="9" y="17"/>
                    <a:pt x="9" y="17"/>
                  </a:cubicBezTo>
                  <a:lnTo>
                    <a:pt x="9" y="16"/>
                  </a:lnTo>
                  <a:close/>
                  <a:moveTo>
                    <a:pt x="10" y="16"/>
                  </a:moveTo>
                  <a:cubicBezTo>
                    <a:pt x="10" y="16"/>
                    <a:pt x="11" y="16"/>
                    <a:pt x="12" y="16"/>
                  </a:cubicBezTo>
                  <a:lnTo>
                    <a:pt x="12" y="18"/>
                  </a:lnTo>
                  <a:cubicBezTo>
                    <a:pt x="11" y="18"/>
                    <a:pt x="10" y="18"/>
                    <a:pt x="9" y="17"/>
                  </a:cubicBezTo>
                  <a:lnTo>
                    <a:pt x="10" y="16"/>
                  </a:lnTo>
                  <a:close/>
                  <a:moveTo>
                    <a:pt x="12" y="16"/>
                  </a:moveTo>
                  <a:lnTo>
                    <a:pt x="12" y="16"/>
                  </a:lnTo>
                  <a:lnTo>
                    <a:pt x="12" y="17"/>
                  </a:lnTo>
                  <a:lnTo>
                    <a:pt x="12" y="16"/>
                  </a:lnTo>
                  <a:close/>
                  <a:moveTo>
                    <a:pt x="12" y="16"/>
                  </a:moveTo>
                  <a:cubicBezTo>
                    <a:pt x="13" y="16"/>
                    <a:pt x="14" y="15"/>
                    <a:pt x="15" y="14"/>
                  </a:cubicBezTo>
                  <a:lnTo>
                    <a:pt x="16" y="15"/>
                  </a:lnTo>
                  <a:cubicBezTo>
                    <a:pt x="15" y="16"/>
                    <a:pt x="14" y="17"/>
                    <a:pt x="12" y="18"/>
                  </a:cubicBezTo>
                  <a:lnTo>
                    <a:pt x="12" y="16"/>
                  </a:lnTo>
                  <a:close/>
                  <a:moveTo>
                    <a:pt x="15" y="14"/>
                  </a:moveTo>
                  <a:cubicBezTo>
                    <a:pt x="15" y="13"/>
                    <a:pt x="16" y="13"/>
                    <a:pt x="16" y="12"/>
                  </a:cubicBezTo>
                  <a:lnTo>
                    <a:pt x="17" y="13"/>
                  </a:lnTo>
                  <a:cubicBezTo>
                    <a:pt x="17" y="13"/>
                    <a:pt x="16" y="14"/>
                    <a:pt x="16" y="15"/>
                  </a:cubicBezTo>
                  <a:lnTo>
                    <a:pt x="15" y="14"/>
                  </a:lnTo>
                  <a:close/>
                  <a:moveTo>
                    <a:pt x="17" y="13"/>
                  </a:moveTo>
                  <a:lnTo>
                    <a:pt x="17" y="13"/>
                  </a:lnTo>
                  <a:lnTo>
                    <a:pt x="17" y="12"/>
                  </a:lnTo>
                  <a:lnTo>
                    <a:pt x="17" y="13"/>
                  </a:lnTo>
                  <a:close/>
                  <a:moveTo>
                    <a:pt x="16" y="12"/>
                  </a:moveTo>
                  <a:cubicBezTo>
                    <a:pt x="16" y="12"/>
                    <a:pt x="16" y="12"/>
                    <a:pt x="16" y="12"/>
                  </a:cubicBezTo>
                  <a:lnTo>
                    <a:pt x="17" y="12"/>
                  </a:lnTo>
                  <a:cubicBezTo>
                    <a:pt x="17" y="12"/>
                    <a:pt x="17" y="13"/>
                    <a:pt x="17" y="13"/>
                  </a:cubicBezTo>
                  <a:lnTo>
                    <a:pt x="16" y="12"/>
                  </a:lnTo>
                  <a:close/>
                  <a:moveTo>
                    <a:pt x="16" y="12"/>
                  </a:moveTo>
                  <a:cubicBezTo>
                    <a:pt x="17" y="11"/>
                    <a:pt x="17" y="11"/>
                    <a:pt x="17" y="11"/>
                  </a:cubicBezTo>
                  <a:lnTo>
                    <a:pt x="18" y="11"/>
                  </a:lnTo>
                  <a:cubicBezTo>
                    <a:pt x="18" y="12"/>
                    <a:pt x="18" y="12"/>
                    <a:pt x="17" y="12"/>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7" y="6"/>
                    <a:pt x="17" y="4"/>
                  </a:cubicBezTo>
                  <a:lnTo>
                    <a:pt x="18" y="4"/>
                  </a:lnTo>
                  <a:cubicBezTo>
                    <a:pt x="19" y="6"/>
                    <a:pt x="19" y="8"/>
                    <a:pt x="18" y="10"/>
                  </a:cubicBezTo>
                  <a:lnTo>
                    <a:pt x="17"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7" name="Freeform 329">
              <a:extLst>
                <a:ext uri="{FF2B5EF4-FFF2-40B4-BE49-F238E27FC236}">
                  <a16:creationId xmlns:a16="http://schemas.microsoft.com/office/drawing/2014/main" id="{61E6EF35-5E1C-E6D7-FD40-5CC980329253}"/>
                </a:ext>
              </a:extLst>
            </p:cNvPr>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8" name="Freeform 330">
              <a:extLst>
                <a:ext uri="{FF2B5EF4-FFF2-40B4-BE49-F238E27FC236}">
                  <a16:creationId xmlns:a16="http://schemas.microsoft.com/office/drawing/2014/main" id="{4A9B30E3-651B-3E8B-1EAE-ABA0B1EAD8E7}"/>
                </a:ext>
              </a:extLst>
            </p:cNvPr>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grpSp>
      <p:graphicFrame>
        <p:nvGraphicFramePr>
          <p:cNvPr id="799" name="Object 332">
            <a:extLst>
              <a:ext uri="{FF2B5EF4-FFF2-40B4-BE49-F238E27FC236}">
                <a16:creationId xmlns:a16="http://schemas.microsoft.com/office/drawing/2014/main" id="{B1B57FD3-8CCE-F55F-E628-0B51C4E06B76}"/>
              </a:ext>
            </a:extLst>
          </p:cNvPr>
          <p:cNvGraphicFramePr>
            <a:graphicFrameLocks/>
          </p:cNvGraphicFramePr>
          <p:nvPr>
            <p:extLst>
              <p:ext uri="{D42A27DB-BD31-4B8C-83A1-F6EECF244321}">
                <p14:modId xmlns:p14="http://schemas.microsoft.com/office/powerpoint/2010/main" val="2456346268"/>
              </p:ext>
            </p:extLst>
          </p:nvPr>
        </p:nvGraphicFramePr>
        <p:xfrm>
          <a:off x="6096000" y="1597771"/>
          <a:ext cx="3728719" cy="2593229"/>
        </p:xfrm>
        <a:graphic>
          <a:graphicData uri="http://schemas.openxmlformats.org/presentationml/2006/ole">
            <mc:AlternateContent xmlns:mc="http://schemas.openxmlformats.org/markup-compatibility/2006">
              <mc:Choice xmlns:v="urn:schemas-microsoft-com:vml" Requires="v">
                <p:oleObj name="SPW 9.0 Graph" r:id="rId3" imgW="75552300" imgH="65062100" progId="SigmaPlotGraphicObject.8">
                  <p:embed/>
                </p:oleObj>
              </mc:Choice>
              <mc:Fallback>
                <p:oleObj name="SPW 9.0 Graph" r:id="rId3" imgW="75552300" imgH="65062100" progId="SigmaPlotGraphicObject.8">
                  <p:embed/>
                  <p:pic>
                    <p:nvPicPr>
                      <p:cNvPr id="91468" name="Object 332">
                        <a:extLst>
                          <a:ext uri="{FF2B5EF4-FFF2-40B4-BE49-F238E27FC236}">
                            <a16:creationId xmlns:a16="http://schemas.microsoft.com/office/drawing/2014/main" id="{E0C8FEA0-BC8E-282D-0D66-5B71F02803FE}"/>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1597771"/>
                        <a:ext cx="3728719" cy="2593229"/>
                      </a:xfrm>
                      <a:prstGeom prst="rect">
                        <a:avLst/>
                      </a:prstGeom>
                      <a:noFill/>
                      <a:ln>
                        <a:noFill/>
                      </a:ln>
                      <a:effectLst/>
                    </p:spPr>
                  </p:pic>
                </p:oleObj>
              </mc:Fallback>
            </mc:AlternateContent>
          </a:graphicData>
        </a:graphic>
      </p:graphicFrame>
      <p:graphicFrame>
        <p:nvGraphicFramePr>
          <p:cNvPr id="800" name="Object 333">
            <a:extLst>
              <a:ext uri="{FF2B5EF4-FFF2-40B4-BE49-F238E27FC236}">
                <a16:creationId xmlns:a16="http://schemas.microsoft.com/office/drawing/2014/main" id="{84338B4D-5FA8-EC67-D23B-C5D0D4DD6867}"/>
              </a:ext>
            </a:extLst>
          </p:cNvPr>
          <p:cNvGraphicFramePr>
            <a:graphicFrameLocks noChangeAspect="1"/>
          </p:cNvGraphicFramePr>
          <p:nvPr/>
        </p:nvGraphicFramePr>
        <p:xfrm>
          <a:off x="2057400" y="4191000"/>
          <a:ext cx="3276600" cy="2667000"/>
        </p:xfrm>
        <a:graphic>
          <a:graphicData uri="http://schemas.openxmlformats.org/presentationml/2006/ole">
            <mc:AlternateContent xmlns:mc="http://schemas.openxmlformats.org/markup-compatibility/2006">
              <mc:Choice xmlns:v="urn:schemas-microsoft-com:vml" Requires="v">
                <p:oleObj name="SPW 9.0 Graph" r:id="rId5" imgW="80810100" imgH="69418200" progId="SigmaPlotGraphicObject.8">
                  <p:embed/>
                </p:oleObj>
              </mc:Choice>
              <mc:Fallback>
                <p:oleObj name="SPW 9.0 Graph" r:id="rId5" imgW="80810100" imgH="69418200" progId="SigmaPlotGraphicObject.8">
                  <p:embed/>
                  <p:pic>
                    <p:nvPicPr>
                      <p:cNvPr id="91469" name="Object 333">
                        <a:extLst>
                          <a:ext uri="{FF2B5EF4-FFF2-40B4-BE49-F238E27FC236}">
                            <a16:creationId xmlns:a16="http://schemas.microsoft.com/office/drawing/2014/main" id="{44DF2C5F-A055-D781-BF32-087A8D0EC5CB}"/>
                          </a:ext>
                        </a:extLst>
                      </p:cNvPr>
                      <p:cNvPicPr>
                        <a:picLocks noGrp="1" noChangeAspect="1" noChangeArrowheads="1"/>
                      </p:cNvPicPr>
                      <p:nvPr/>
                    </p:nvPicPr>
                    <p:blipFill>
                      <a:blip r:embed="rId6">
                        <a:extLst>
                          <a:ext uri="{28A0092B-C50C-407E-A947-70E740481C1C}">
                            <a14:useLocalDpi xmlns:a14="http://schemas.microsoft.com/office/drawing/2010/main" val="0"/>
                          </a:ext>
                        </a:extLst>
                      </a:blip>
                      <a:srcRect b="5246"/>
                      <a:stretch>
                        <a:fillRect/>
                      </a:stretch>
                    </p:blipFill>
                    <p:spPr bwMode="auto">
                      <a:xfrm>
                        <a:off x="2057400" y="4191000"/>
                        <a:ext cx="3276600" cy="2667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1" name="Text Box 334">
            <a:extLst>
              <a:ext uri="{FF2B5EF4-FFF2-40B4-BE49-F238E27FC236}">
                <a16:creationId xmlns:a16="http://schemas.microsoft.com/office/drawing/2014/main" id="{3C015084-4C15-122D-EBF9-7E5C33F309EA}"/>
              </a:ext>
            </a:extLst>
          </p:cNvPr>
          <p:cNvSpPr txBox="1">
            <a:spLocks noChangeArrowheads="1"/>
          </p:cNvSpPr>
          <p:nvPr/>
        </p:nvSpPr>
        <p:spPr bwMode="auto">
          <a:xfrm>
            <a:off x="9030651" y="2388186"/>
            <a:ext cx="41084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sv-SE" altLang="en-SE" sz="1600" b="1">
                <a:latin typeface="Helvetica" pitchFamily="2" charset="0"/>
              </a:rPr>
              <a:t>*</a:t>
            </a:r>
            <a:endParaRPr lang="en-US" altLang="en-SE" sz="1600" b="1">
              <a:latin typeface="Helvetica" pitchFamily="2" charset="0"/>
            </a:endParaRPr>
          </a:p>
        </p:txBody>
      </p:sp>
      <p:graphicFrame>
        <p:nvGraphicFramePr>
          <p:cNvPr id="802" name="Object 335">
            <a:extLst>
              <a:ext uri="{FF2B5EF4-FFF2-40B4-BE49-F238E27FC236}">
                <a16:creationId xmlns:a16="http://schemas.microsoft.com/office/drawing/2014/main" id="{9EE52983-B27F-B9CC-94BF-DAD91C6CA669}"/>
              </a:ext>
            </a:extLst>
          </p:cNvPr>
          <p:cNvGraphicFramePr>
            <a:graphicFrameLocks noChangeAspect="1"/>
          </p:cNvGraphicFramePr>
          <p:nvPr/>
        </p:nvGraphicFramePr>
        <p:xfrm>
          <a:off x="6324600" y="4343401"/>
          <a:ext cx="3581400" cy="2424113"/>
        </p:xfrm>
        <a:graphic>
          <a:graphicData uri="http://schemas.openxmlformats.org/presentationml/2006/ole">
            <mc:AlternateContent xmlns:mc="http://schemas.openxmlformats.org/markup-compatibility/2006">
              <mc:Choice xmlns:v="urn:schemas-microsoft-com:vml" Requires="v">
                <p:oleObj name="SPW 9.0 Graph" r:id="rId7" imgW="81521300" imgH="55181500" progId="SigmaPlotGraphicObject.8">
                  <p:embed/>
                </p:oleObj>
              </mc:Choice>
              <mc:Fallback>
                <p:oleObj name="SPW 9.0 Graph" r:id="rId7" imgW="81521300" imgH="55181500" progId="SigmaPlotGraphicObject.8">
                  <p:embed/>
                  <p:pic>
                    <p:nvPicPr>
                      <p:cNvPr id="91471" name="Object 335">
                        <a:extLst>
                          <a:ext uri="{FF2B5EF4-FFF2-40B4-BE49-F238E27FC236}">
                            <a16:creationId xmlns:a16="http://schemas.microsoft.com/office/drawing/2014/main" id="{632C19BE-D419-682B-DE24-856082EE4C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24600" y="4343401"/>
                        <a:ext cx="3581400" cy="2424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3" name="Rectangle 336">
            <a:extLst>
              <a:ext uri="{FF2B5EF4-FFF2-40B4-BE49-F238E27FC236}">
                <a16:creationId xmlns:a16="http://schemas.microsoft.com/office/drawing/2014/main" id="{F1C02BE5-BD56-2939-1101-2E95F6172AAB}"/>
              </a:ext>
            </a:extLst>
          </p:cNvPr>
          <p:cNvSpPr>
            <a:spLocks noChangeArrowheads="1"/>
          </p:cNvSpPr>
          <p:nvPr/>
        </p:nvSpPr>
        <p:spPr bwMode="auto">
          <a:xfrm>
            <a:off x="2819401" y="1371601"/>
            <a:ext cx="289342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2000" b="1">
                <a:solidFill>
                  <a:srgbClr val="000000"/>
                </a:solidFill>
              </a:rPr>
              <a:t>Early insulin secretion (CIR)</a:t>
            </a:r>
            <a:endParaRPr lang="en-US" altLang="en-SE" sz="2000" b="1"/>
          </a:p>
        </p:txBody>
      </p:sp>
      <p:grpSp>
        <p:nvGrpSpPr>
          <p:cNvPr id="804" name="Group 337">
            <a:extLst>
              <a:ext uri="{FF2B5EF4-FFF2-40B4-BE49-F238E27FC236}">
                <a16:creationId xmlns:a16="http://schemas.microsoft.com/office/drawing/2014/main" id="{555E6D7F-3553-9782-696C-A5F7C0DCC51C}"/>
              </a:ext>
            </a:extLst>
          </p:cNvPr>
          <p:cNvGrpSpPr>
            <a:grpSpLocks/>
          </p:cNvGrpSpPr>
          <p:nvPr/>
        </p:nvGrpSpPr>
        <p:grpSpPr bwMode="auto">
          <a:xfrm>
            <a:off x="1743076" y="2038350"/>
            <a:ext cx="4200525" cy="2230438"/>
            <a:chOff x="138" y="1174"/>
            <a:chExt cx="2646" cy="1405"/>
          </a:xfrm>
        </p:grpSpPr>
        <p:sp>
          <p:nvSpPr>
            <p:cNvPr id="805" name="Line 338">
              <a:extLst>
                <a:ext uri="{FF2B5EF4-FFF2-40B4-BE49-F238E27FC236}">
                  <a16:creationId xmlns:a16="http://schemas.microsoft.com/office/drawing/2014/main" id="{EC24FAE8-26DD-A3A9-C39F-29862FC78CEF}"/>
                </a:ext>
              </a:extLst>
            </p:cNvPr>
            <p:cNvSpPr>
              <a:spLocks noChangeShapeType="1"/>
            </p:cNvSpPr>
            <p:nvPr/>
          </p:nvSpPr>
          <p:spPr bwMode="auto">
            <a:xfrm flipV="1">
              <a:off x="1300" y="2372"/>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06" name="Line 339">
              <a:extLst>
                <a:ext uri="{FF2B5EF4-FFF2-40B4-BE49-F238E27FC236}">
                  <a16:creationId xmlns:a16="http://schemas.microsoft.com/office/drawing/2014/main" id="{2AD7D370-3124-EBC0-5CEA-FBA7E52F3494}"/>
                </a:ext>
              </a:extLst>
            </p:cNvPr>
            <p:cNvSpPr>
              <a:spLocks noChangeShapeType="1"/>
            </p:cNvSpPr>
            <p:nvPr/>
          </p:nvSpPr>
          <p:spPr bwMode="auto">
            <a:xfrm flipV="1">
              <a:off x="1300" y="2341"/>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07" name="Line 340">
              <a:extLst>
                <a:ext uri="{FF2B5EF4-FFF2-40B4-BE49-F238E27FC236}">
                  <a16:creationId xmlns:a16="http://schemas.microsoft.com/office/drawing/2014/main" id="{6288AD9D-B69B-022A-B397-A25CB4CC377D}"/>
                </a:ext>
              </a:extLst>
            </p:cNvPr>
            <p:cNvSpPr>
              <a:spLocks noChangeShapeType="1"/>
            </p:cNvSpPr>
            <p:nvPr/>
          </p:nvSpPr>
          <p:spPr bwMode="auto">
            <a:xfrm flipV="1">
              <a:off x="1300" y="2309"/>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08" name="Line 341">
              <a:extLst>
                <a:ext uri="{FF2B5EF4-FFF2-40B4-BE49-F238E27FC236}">
                  <a16:creationId xmlns:a16="http://schemas.microsoft.com/office/drawing/2014/main" id="{64B5AE4F-3AE9-6F68-4A74-0FC8EA7C72CA}"/>
                </a:ext>
              </a:extLst>
            </p:cNvPr>
            <p:cNvSpPr>
              <a:spLocks noChangeShapeType="1"/>
            </p:cNvSpPr>
            <p:nvPr/>
          </p:nvSpPr>
          <p:spPr bwMode="auto">
            <a:xfrm flipV="1">
              <a:off x="1300" y="2276"/>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09" name="Line 342">
              <a:extLst>
                <a:ext uri="{FF2B5EF4-FFF2-40B4-BE49-F238E27FC236}">
                  <a16:creationId xmlns:a16="http://schemas.microsoft.com/office/drawing/2014/main" id="{E66E25CA-4284-188A-1417-E48A5744B7EB}"/>
                </a:ext>
              </a:extLst>
            </p:cNvPr>
            <p:cNvSpPr>
              <a:spLocks noChangeShapeType="1"/>
            </p:cNvSpPr>
            <p:nvPr/>
          </p:nvSpPr>
          <p:spPr bwMode="auto">
            <a:xfrm flipV="1">
              <a:off x="1300" y="2245"/>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0" name="Line 343">
              <a:extLst>
                <a:ext uri="{FF2B5EF4-FFF2-40B4-BE49-F238E27FC236}">
                  <a16:creationId xmlns:a16="http://schemas.microsoft.com/office/drawing/2014/main" id="{EF2C6FB7-CA6C-29A6-C5E8-54EE74701BC7}"/>
                </a:ext>
              </a:extLst>
            </p:cNvPr>
            <p:cNvSpPr>
              <a:spLocks noChangeShapeType="1"/>
            </p:cNvSpPr>
            <p:nvPr/>
          </p:nvSpPr>
          <p:spPr bwMode="auto">
            <a:xfrm flipV="1">
              <a:off x="1300" y="2213"/>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1" name="Line 344">
              <a:extLst>
                <a:ext uri="{FF2B5EF4-FFF2-40B4-BE49-F238E27FC236}">
                  <a16:creationId xmlns:a16="http://schemas.microsoft.com/office/drawing/2014/main" id="{3DA67430-65FE-3296-9BF0-202DEEEB7926}"/>
                </a:ext>
              </a:extLst>
            </p:cNvPr>
            <p:cNvSpPr>
              <a:spLocks noChangeShapeType="1"/>
            </p:cNvSpPr>
            <p:nvPr/>
          </p:nvSpPr>
          <p:spPr bwMode="auto">
            <a:xfrm flipV="1">
              <a:off x="1300" y="2180"/>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2" name="Line 345">
              <a:extLst>
                <a:ext uri="{FF2B5EF4-FFF2-40B4-BE49-F238E27FC236}">
                  <a16:creationId xmlns:a16="http://schemas.microsoft.com/office/drawing/2014/main" id="{15C144B4-0285-23C2-3CBD-EF05F0230F0A}"/>
                </a:ext>
              </a:extLst>
            </p:cNvPr>
            <p:cNvSpPr>
              <a:spLocks noChangeShapeType="1"/>
            </p:cNvSpPr>
            <p:nvPr/>
          </p:nvSpPr>
          <p:spPr bwMode="auto">
            <a:xfrm flipV="1">
              <a:off x="1300" y="2148"/>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3" name="Line 346">
              <a:extLst>
                <a:ext uri="{FF2B5EF4-FFF2-40B4-BE49-F238E27FC236}">
                  <a16:creationId xmlns:a16="http://schemas.microsoft.com/office/drawing/2014/main" id="{AF238B78-69B0-81E7-39F5-C37D9629578D}"/>
                </a:ext>
              </a:extLst>
            </p:cNvPr>
            <p:cNvSpPr>
              <a:spLocks noChangeShapeType="1"/>
            </p:cNvSpPr>
            <p:nvPr/>
          </p:nvSpPr>
          <p:spPr bwMode="auto">
            <a:xfrm flipV="1">
              <a:off x="1300" y="2116"/>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4" name="Line 347">
              <a:extLst>
                <a:ext uri="{FF2B5EF4-FFF2-40B4-BE49-F238E27FC236}">
                  <a16:creationId xmlns:a16="http://schemas.microsoft.com/office/drawing/2014/main" id="{3CF3E502-E9FD-EF3E-500D-0CFF35F0329F}"/>
                </a:ext>
              </a:extLst>
            </p:cNvPr>
            <p:cNvSpPr>
              <a:spLocks noChangeShapeType="1"/>
            </p:cNvSpPr>
            <p:nvPr/>
          </p:nvSpPr>
          <p:spPr bwMode="auto">
            <a:xfrm flipV="1">
              <a:off x="1300" y="2083"/>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5" name="Line 348">
              <a:extLst>
                <a:ext uri="{FF2B5EF4-FFF2-40B4-BE49-F238E27FC236}">
                  <a16:creationId xmlns:a16="http://schemas.microsoft.com/office/drawing/2014/main" id="{D91E902D-C412-A2C7-EEAF-45FDC02EEB33}"/>
                </a:ext>
              </a:extLst>
            </p:cNvPr>
            <p:cNvSpPr>
              <a:spLocks noChangeShapeType="1"/>
            </p:cNvSpPr>
            <p:nvPr/>
          </p:nvSpPr>
          <p:spPr bwMode="auto">
            <a:xfrm flipV="1">
              <a:off x="1300" y="2052"/>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6" name="Line 349">
              <a:extLst>
                <a:ext uri="{FF2B5EF4-FFF2-40B4-BE49-F238E27FC236}">
                  <a16:creationId xmlns:a16="http://schemas.microsoft.com/office/drawing/2014/main" id="{8CD3B987-74B2-E269-AF0C-FD42356ABF40}"/>
                </a:ext>
              </a:extLst>
            </p:cNvPr>
            <p:cNvSpPr>
              <a:spLocks noChangeShapeType="1"/>
            </p:cNvSpPr>
            <p:nvPr/>
          </p:nvSpPr>
          <p:spPr bwMode="auto">
            <a:xfrm flipV="1">
              <a:off x="1300" y="2020"/>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7" name="Line 350">
              <a:extLst>
                <a:ext uri="{FF2B5EF4-FFF2-40B4-BE49-F238E27FC236}">
                  <a16:creationId xmlns:a16="http://schemas.microsoft.com/office/drawing/2014/main" id="{2AEB4D45-B04B-10D3-C200-208B2103C26B}"/>
                </a:ext>
              </a:extLst>
            </p:cNvPr>
            <p:cNvSpPr>
              <a:spLocks noChangeShapeType="1"/>
            </p:cNvSpPr>
            <p:nvPr/>
          </p:nvSpPr>
          <p:spPr bwMode="auto">
            <a:xfrm flipV="1">
              <a:off x="1300" y="1987"/>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8" name="Line 351">
              <a:extLst>
                <a:ext uri="{FF2B5EF4-FFF2-40B4-BE49-F238E27FC236}">
                  <a16:creationId xmlns:a16="http://schemas.microsoft.com/office/drawing/2014/main" id="{CFFE3C9D-C8C3-8345-257A-C58FCF85690A}"/>
                </a:ext>
              </a:extLst>
            </p:cNvPr>
            <p:cNvSpPr>
              <a:spLocks noChangeShapeType="1"/>
            </p:cNvSpPr>
            <p:nvPr/>
          </p:nvSpPr>
          <p:spPr bwMode="auto">
            <a:xfrm flipV="1">
              <a:off x="1300" y="1956"/>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9" name="Line 352">
              <a:extLst>
                <a:ext uri="{FF2B5EF4-FFF2-40B4-BE49-F238E27FC236}">
                  <a16:creationId xmlns:a16="http://schemas.microsoft.com/office/drawing/2014/main" id="{59EAFB61-8FBA-0D48-D192-D5A5A09D880A}"/>
                </a:ext>
              </a:extLst>
            </p:cNvPr>
            <p:cNvSpPr>
              <a:spLocks noChangeShapeType="1"/>
            </p:cNvSpPr>
            <p:nvPr/>
          </p:nvSpPr>
          <p:spPr bwMode="auto">
            <a:xfrm flipV="1">
              <a:off x="1300" y="1924"/>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0" name="Line 353">
              <a:extLst>
                <a:ext uri="{FF2B5EF4-FFF2-40B4-BE49-F238E27FC236}">
                  <a16:creationId xmlns:a16="http://schemas.microsoft.com/office/drawing/2014/main" id="{F9E86391-527E-6E90-3033-8DE7A3C5605E}"/>
                </a:ext>
              </a:extLst>
            </p:cNvPr>
            <p:cNvSpPr>
              <a:spLocks noChangeShapeType="1"/>
            </p:cNvSpPr>
            <p:nvPr/>
          </p:nvSpPr>
          <p:spPr bwMode="auto">
            <a:xfrm flipV="1">
              <a:off x="1300" y="1891"/>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1" name="Line 354">
              <a:extLst>
                <a:ext uri="{FF2B5EF4-FFF2-40B4-BE49-F238E27FC236}">
                  <a16:creationId xmlns:a16="http://schemas.microsoft.com/office/drawing/2014/main" id="{A52461E5-529E-0BD7-B195-50765FC335E5}"/>
                </a:ext>
              </a:extLst>
            </p:cNvPr>
            <p:cNvSpPr>
              <a:spLocks noChangeShapeType="1"/>
            </p:cNvSpPr>
            <p:nvPr/>
          </p:nvSpPr>
          <p:spPr bwMode="auto">
            <a:xfrm flipV="1">
              <a:off x="1300" y="1859"/>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2" name="Line 355">
              <a:extLst>
                <a:ext uri="{FF2B5EF4-FFF2-40B4-BE49-F238E27FC236}">
                  <a16:creationId xmlns:a16="http://schemas.microsoft.com/office/drawing/2014/main" id="{3130EF1A-79B3-7CC6-045D-3ED6CDBCB1A8}"/>
                </a:ext>
              </a:extLst>
            </p:cNvPr>
            <p:cNvSpPr>
              <a:spLocks noChangeShapeType="1"/>
            </p:cNvSpPr>
            <p:nvPr/>
          </p:nvSpPr>
          <p:spPr bwMode="auto">
            <a:xfrm flipV="1">
              <a:off x="1300" y="1827"/>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3" name="Line 356">
              <a:extLst>
                <a:ext uri="{FF2B5EF4-FFF2-40B4-BE49-F238E27FC236}">
                  <a16:creationId xmlns:a16="http://schemas.microsoft.com/office/drawing/2014/main" id="{08B9ED59-0C92-E1FC-CAFD-AFF7FD637F75}"/>
                </a:ext>
              </a:extLst>
            </p:cNvPr>
            <p:cNvSpPr>
              <a:spLocks noChangeShapeType="1"/>
            </p:cNvSpPr>
            <p:nvPr/>
          </p:nvSpPr>
          <p:spPr bwMode="auto">
            <a:xfrm flipV="1">
              <a:off x="1300" y="1795"/>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4" name="Line 357">
              <a:extLst>
                <a:ext uri="{FF2B5EF4-FFF2-40B4-BE49-F238E27FC236}">
                  <a16:creationId xmlns:a16="http://schemas.microsoft.com/office/drawing/2014/main" id="{716440CE-1633-BCF9-DC34-901A767C2E6C}"/>
                </a:ext>
              </a:extLst>
            </p:cNvPr>
            <p:cNvSpPr>
              <a:spLocks noChangeShapeType="1"/>
            </p:cNvSpPr>
            <p:nvPr/>
          </p:nvSpPr>
          <p:spPr bwMode="auto">
            <a:xfrm flipV="1">
              <a:off x="1300" y="1763"/>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5" name="Line 358">
              <a:extLst>
                <a:ext uri="{FF2B5EF4-FFF2-40B4-BE49-F238E27FC236}">
                  <a16:creationId xmlns:a16="http://schemas.microsoft.com/office/drawing/2014/main" id="{1FE935FC-10FD-B38D-3F2C-67213A69E3E3}"/>
                </a:ext>
              </a:extLst>
            </p:cNvPr>
            <p:cNvSpPr>
              <a:spLocks noChangeShapeType="1"/>
            </p:cNvSpPr>
            <p:nvPr/>
          </p:nvSpPr>
          <p:spPr bwMode="auto">
            <a:xfrm flipV="1">
              <a:off x="1300" y="1731"/>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6" name="Line 359">
              <a:extLst>
                <a:ext uri="{FF2B5EF4-FFF2-40B4-BE49-F238E27FC236}">
                  <a16:creationId xmlns:a16="http://schemas.microsoft.com/office/drawing/2014/main" id="{A4A2E9C8-D3B7-D8A6-157D-7B6266DEB0CB}"/>
                </a:ext>
              </a:extLst>
            </p:cNvPr>
            <p:cNvSpPr>
              <a:spLocks noChangeShapeType="1"/>
            </p:cNvSpPr>
            <p:nvPr/>
          </p:nvSpPr>
          <p:spPr bwMode="auto">
            <a:xfrm flipV="1">
              <a:off x="1300" y="1698"/>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7" name="Line 360">
              <a:extLst>
                <a:ext uri="{FF2B5EF4-FFF2-40B4-BE49-F238E27FC236}">
                  <a16:creationId xmlns:a16="http://schemas.microsoft.com/office/drawing/2014/main" id="{AFE2FDE3-90D5-3F2E-6C9F-4D5FA44F25B5}"/>
                </a:ext>
              </a:extLst>
            </p:cNvPr>
            <p:cNvSpPr>
              <a:spLocks noChangeShapeType="1"/>
            </p:cNvSpPr>
            <p:nvPr/>
          </p:nvSpPr>
          <p:spPr bwMode="auto">
            <a:xfrm flipV="1">
              <a:off x="1300" y="1666"/>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8" name="Line 361">
              <a:extLst>
                <a:ext uri="{FF2B5EF4-FFF2-40B4-BE49-F238E27FC236}">
                  <a16:creationId xmlns:a16="http://schemas.microsoft.com/office/drawing/2014/main" id="{B394273F-0AE2-C25C-875B-DEAFB5F9B02F}"/>
                </a:ext>
              </a:extLst>
            </p:cNvPr>
            <p:cNvSpPr>
              <a:spLocks noChangeShapeType="1"/>
            </p:cNvSpPr>
            <p:nvPr/>
          </p:nvSpPr>
          <p:spPr bwMode="auto">
            <a:xfrm flipV="1">
              <a:off x="1300" y="1635"/>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9" name="Line 362">
              <a:extLst>
                <a:ext uri="{FF2B5EF4-FFF2-40B4-BE49-F238E27FC236}">
                  <a16:creationId xmlns:a16="http://schemas.microsoft.com/office/drawing/2014/main" id="{3D8B9DCE-56DD-07C2-8B48-90FC65996602}"/>
                </a:ext>
              </a:extLst>
            </p:cNvPr>
            <p:cNvSpPr>
              <a:spLocks noChangeShapeType="1"/>
            </p:cNvSpPr>
            <p:nvPr/>
          </p:nvSpPr>
          <p:spPr bwMode="auto">
            <a:xfrm flipV="1">
              <a:off x="1300" y="1602"/>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0" name="Line 363">
              <a:extLst>
                <a:ext uri="{FF2B5EF4-FFF2-40B4-BE49-F238E27FC236}">
                  <a16:creationId xmlns:a16="http://schemas.microsoft.com/office/drawing/2014/main" id="{E4167DA9-5DEB-D953-7ABF-DD4FA21E38C5}"/>
                </a:ext>
              </a:extLst>
            </p:cNvPr>
            <p:cNvSpPr>
              <a:spLocks noChangeShapeType="1"/>
            </p:cNvSpPr>
            <p:nvPr/>
          </p:nvSpPr>
          <p:spPr bwMode="auto">
            <a:xfrm flipV="1">
              <a:off x="1300" y="1570"/>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1" name="Line 364">
              <a:extLst>
                <a:ext uri="{FF2B5EF4-FFF2-40B4-BE49-F238E27FC236}">
                  <a16:creationId xmlns:a16="http://schemas.microsoft.com/office/drawing/2014/main" id="{1AED8B8C-A1FB-B16A-14BF-4BAA8C3482E7}"/>
                </a:ext>
              </a:extLst>
            </p:cNvPr>
            <p:cNvSpPr>
              <a:spLocks noChangeShapeType="1"/>
            </p:cNvSpPr>
            <p:nvPr/>
          </p:nvSpPr>
          <p:spPr bwMode="auto">
            <a:xfrm flipV="1">
              <a:off x="1300" y="1538"/>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2" name="Line 365">
              <a:extLst>
                <a:ext uri="{FF2B5EF4-FFF2-40B4-BE49-F238E27FC236}">
                  <a16:creationId xmlns:a16="http://schemas.microsoft.com/office/drawing/2014/main" id="{F65D961B-4150-B8DD-D494-60F4BA17A7DA}"/>
                </a:ext>
              </a:extLst>
            </p:cNvPr>
            <p:cNvSpPr>
              <a:spLocks noChangeShapeType="1"/>
            </p:cNvSpPr>
            <p:nvPr/>
          </p:nvSpPr>
          <p:spPr bwMode="auto">
            <a:xfrm flipV="1">
              <a:off x="1300" y="1506"/>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3" name="Line 366">
              <a:extLst>
                <a:ext uri="{FF2B5EF4-FFF2-40B4-BE49-F238E27FC236}">
                  <a16:creationId xmlns:a16="http://schemas.microsoft.com/office/drawing/2014/main" id="{217F1FCC-E002-74E1-3A01-8B07B3597BB8}"/>
                </a:ext>
              </a:extLst>
            </p:cNvPr>
            <p:cNvSpPr>
              <a:spLocks noChangeShapeType="1"/>
            </p:cNvSpPr>
            <p:nvPr/>
          </p:nvSpPr>
          <p:spPr bwMode="auto">
            <a:xfrm flipV="1">
              <a:off x="1300" y="1474"/>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4" name="Line 367">
              <a:extLst>
                <a:ext uri="{FF2B5EF4-FFF2-40B4-BE49-F238E27FC236}">
                  <a16:creationId xmlns:a16="http://schemas.microsoft.com/office/drawing/2014/main" id="{72F2D90D-15B0-9328-214F-12DB13DA9593}"/>
                </a:ext>
              </a:extLst>
            </p:cNvPr>
            <p:cNvSpPr>
              <a:spLocks noChangeShapeType="1"/>
            </p:cNvSpPr>
            <p:nvPr/>
          </p:nvSpPr>
          <p:spPr bwMode="auto">
            <a:xfrm flipV="1">
              <a:off x="1300" y="1442"/>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5" name="Line 368">
              <a:extLst>
                <a:ext uri="{FF2B5EF4-FFF2-40B4-BE49-F238E27FC236}">
                  <a16:creationId xmlns:a16="http://schemas.microsoft.com/office/drawing/2014/main" id="{F9FE7AD4-AF72-8968-384E-C65F848AE207}"/>
                </a:ext>
              </a:extLst>
            </p:cNvPr>
            <p:cNvSpPr>
              <a:spLocks noChangeShapeType="1"/>
            </p:cNvSpPr>
            <p:nvPr/>
          </p:nvSpPr>
          <p:spPr bwMode="auto">
            <a:xfrm flipV="1">
              <a:off x="1300" y="1409"/>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6" name="Line 369">
              <a:extLst>
                <a:ext uri="{FF2B5EF4-FFF2-40B4-BE49-F238E27FC236}">
                  <a16:creationId xmlns:a16="http://schemas.microsoft.com/office/drawing/2014/main" id="{5EF0866C-08AB-09B2-BE12-A0325A24F410}"/>
                </a:ext>
              </a:extLst>
            </p:cNvPr>
            <p:cNvSpPr>
              <a:spLocks noChangeShapeType="1"/>
            </p:cNvSpPr>
            <p:nvPr/>
          </p:nvSpPr>
          <p:spPr bwMode="auto">
            <a:xfrm flipV="1">
              <a:off x="1300" y="1377"/>
              <a:ext cx="0" cy="18"/>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7" name="Line 370">
              <a:extLst>
                <a:ext uri="{FF2B5EF4-FFF2-40B4-BE49-F238E27FC236}">
                  <a16:creationId xmlns:a16="http://schemas.microsoft.com/office/drawing/2014/main" id="{726279D7-5D3F-F263-B310-5CBCB2C5305A}"/>
                </a:ext>
              </a:extLst>
            </p:cNvPr>
            <p:cNvSpPr>
              <a:spLocks noChangeShapeType="1"/>
            </p:cNvSpPr>
            <p:nvPr/>
          </p:nvSpPr>
          <p:spPr bwMode="auto">
            <a:xfrm flipV="1">
              <a:off x="1300" y="1346"/>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8" name="Line 371">
              <a:extLst>
                <a:ext uri="{FF2B5EF4-FFF2-40B4-BE49-F238E27FC236}">
                  <a16:creationId xmlns:a16="http://schemas.microsoft.com/office/drawing/2014/main" id="{7C31B700-4DBA-C6C5-601F-CA5E7310DF8D}"/>
                </a:ext>
              </a:extLst>
            </p:cNvPr>
            <p:cNvSpPr>
              <a:spLocks noChangeShapeType="1"/>
            </p:cNvSpPr>
            <p:nvPr/>
          </p:nvSpPr>
          <p:spPr bwMode="auto">
            <a:xfrm flipV="1">
              <a:off x="1300" y="1313"/>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9" name="Line 372">
              <a:extLst>
                <a:ext uri="{FF2B5EF4-FFF2-40B4-BE49-F238E27FC236}">
                  <a16:creationId xmlns:a16="http://schemas.microsoft.com/office/drawing/2014/main" id="{3A1DA149-194A-4036-EC87-B8485DFA33B6}"/>
                </a:ext>
              </a:extLst>
            </p:cNvPr>
            <p:cNvSpPr>
              <a:spLocks noChangeShapeType="1"/>
            </p:cNvSpPr>
            <p:nvPr/>
          </p:nvSpPr>
          <p:spPr bwMode="auto">
            <a:xfrm flipV="1">
              <a:off x="1300" y="1281"/>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0" name="Line 373">
              <a:extLst>
                <a:ext uri="{FF2B5EF4-FFF2-40B4-BE49-F238E27FC236}">
                  <a16:creationId xmlns:a16="http://schemas.microsoft.com/office/drawing/2014/main" id="{05645456-D676-2D05-A267-BB005A96ACBF}"/>
                </a:ext>
              </a:extLst>
            </p:cNvPr>
            <p:cNvSpPr>
              <a:spLocks noChangeShapeType="1"/>
            </p:cNvSpPr>
            <p:nvPr/>
          </p:nvSpPr>
          <p:spPr bwMode="auto">
            <a:xfrm flipV="1">
              <a:off x="1300" y="1250"/>
              <a:ext cx="0" cy="16"/>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1" name="Line 374">
              <a:extLst>
                <a:ext uri="{FF2B5EF4-FFF2-40B4-BE49-F238E27FC236}">
                  <a16:creationId xmlns:a16="http://schemas.microsoft.com/office/drawing/2014/main" id="{0DA6E1D8-D041-E2E1-2458-37D18FBBD58C}"/>
                </a:ext>
              </a:extLst>
            </p:cNvPr>
            <p:cNvSpPr>
              <a:spLocks noChangeShapeType="1"/>
            </p:cNvSpPr>
            <p:nvPr/>
          </p:nvSpPr>
          <p:spPr bwMode="auto">
            <a:xfrm flipV="1">
              <a:off x="1300" y="1217"/>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2" name="Line 375">
              <a:extLst>
                <a:ext uri="{FF2B5EF4-FFF2-40B4-BE49-F238E27FC236}">
                  <a16:creationId xmlns:a16="http://schemas.microsoft.com/office/drawing/2014/main" id="{5B2874D1-C589-7D70-A237-9B95492AF0AD}"/>
                </a:ext>
              </a:extLst>
            </p:cNvPr>
            <p:cNvSpPr>
              <a:spLocks noChangeShapeType="1"/>
            </p:cNvSpPr>
            <p:nvPr/>
          </p:nvSpPr>
          <p:spPr bwMode="auto">
            <a:xfrm flipV="1">
              <a:off x="1300" y="1185"/>
              <a:ext cx="0" cy="17"/>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3" name="Line 376">
              <a:extLst>
                <a:ext uri="{FF2B5EF4-FFF2-40B4-BE49-F238E27FC236}">
                  <a16:creationId xmlns:a16="http://schemas.microsoft.com/office/drawing/2014/main" id="{D426C089-563E-EDCF-AD83-0BDCC483E65E}"/>
                </a:ext>
              </a:extLst>
            </p:cNvPr>
            <p:cNvSpPr>
              <a:spLocks noChangeShapeType="1"/>
            </p:cNvSpPr>
            <p:nvPr/>
          </p:nvSpPr>
          <p:spPr bwMode="auto">
            <a:xfrm flipV="1">
              <a:off x="1514" y="1174"/>
              <a:ext cx="0" cy="121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4" name="Rectangle 377">
              <a:extLst>
                <a:ext uri="{FF2B5EF4-FFF2-40B4-BE49-F238E27FC236}">
                  <a16:creationId xmlns:a16="http://schemas.microsoft.com/office/drawing/2014/main" id="{D47D1EF2-2492-6317-7CBE-197C5E3F3A35}"/>
                </a:ext>
              </a:extLst>
            </p:cNvPr>
            <p:cNvSpPr>
              <a:spLocks noChangeArrowheads="1"/>
            </p:cNvSpPr>
            <p:nvPr/>
          </p:nvSpPr>
          <p:spPr bwMode="auto">
            <a:xfrm>
              <a:off x="1207" y="1292"/>
              <a:ext cx="26" cy="34"/>
            </a:xfrm>
            <a:prstGeom prst="rect">
              <a:avLst/>
            </a:prstGeom>
            <a:solidFill>
              <a:srgbClr val="B4B4B4"/>
            </a:solidFill>
            <a:ln w="14288">
              <a:solidFill>
                <a:srgbClr val="B4B4B4"/>
              </a:solidFill>
              <a:miter lim="800000"/>
              <a:headEnd/>
              <a:tailEnd/>
            </a:ln>
          </p:spPr>
          <p:txBody>
            <a:bodyPr/>
            <a:lstStyle/>
            <a:p>
              <a:endParaRPr lang="en-SE"/>
            </a:p>
          </p:txBody>
        </p:sp>
        <p:sp>
          <p:nvSpPr>
            <p:cNvPr id="845" name="Rectangle 378">
              <a:extLst>
                <a:ext uri="{FF2B5EF4-FFF2-40B4-BE49-F238E27FC236}">
                  <a16:creationId xmlns:a16="http://schemas.microsoft.com/office/drawing/2014/main" id="{18E49A4D-47B5-4C7B-CB1C-B3DF5A892F68}"/>
                </a:ext>
              </a:extLst>
            </p:cNvPr>
            <p:cNvSpPr>
              <a:spLocks noChangeArrowheads="1"/>
            </p:cNvSpPr>
            <p:nvPr/>
          </p:nvSpPr>
          <p:spPr bwMode="auto">
            <a:xfrm>
              <a:off x="1409" y="1659"/>
              <a:ext cx="16" cy="20"/>
            </a:xfrm>
            <a:prstGeom prst="rect">
              <a:avLst/>
            </a:prstGeom>
            <a:solidFill>
              <a:srgbClr val="B4B4B4"/>
            </a:solidFill>
            <a:ln w="14288">
              <a:solidFill>
                <a:srgbClr val="B4B4B4"/>
              </a:solidFill>
              <a:miter lim="800000"/>
              <a:headEnd/>
              <a:tailEnd/>
            </a:ln>
          </p:spPr>
          <p:txBody>
            <a:bodyPr/>
            <a:lstStyle/>
            <a:p>
              <a:endParaRPr lang="en-SE"/>
            </a:p>
          </p:txBody>
        </p:sp>
        <p:sp>
          <p:nvSpPr>
            <p:cNvPr id="846" name="Rectangle 379">
              <a:extLst>
                <a:ext uri="{FF2B5EF4-FFF2-40B4-BE49-F238E27FC236}">
                  <a16:creationId xmlns:a16="http://schemas.microsoft.com/office/drawing/2014/main" id="{96E8B357-B40B-CADE-7114-EF49911097A7}"/>
                </a:ext>
              </a:extLst>
            </p:cNvPr>
            <p:cNvSpPr>
              <a:spLocks noChangeArrowheads="1"/>
            </p:cNvSpPr>
            <p:nvPr/>
          </p:nvSpPr>
          <p:spPr bwMode="auto">
            <a:xfrm>
              <a:off x="1137" y="1478"/>
              <a:ext cx="18" cy="23"/>
            </a:xfrm>
            <a:prstGeom prst="rect">
              <a:avLst/>
            </a:prstGeom>
            <a:solidFill>
              <a:srgbClr val="B4B4B4"/>
            </a:solidFill>
            <a:ln w="14288">
              <a:solidFill>
                <a:srgbClr val="B4B4B4"/>
              </a:solidFill>
              <a:miter lim="800000"/>
              <a:headEnd/>
              <a:tailEnd/>
            </a:ln>
          </p:spPr>
          <p:txBody>
            <a:bodyPr/>
            <a:lstStyle/>
            <a:p>
              <a:endParaRPr lang="en-SE"/>
            </a:p>
          </p:txBody>
        </p:sp>
        <p:sp>
          <p:nvSpPr>
            <p:cNvPr id="847" name="Rectangle 380">
              <a:extLst>
                <a:ext uri="{FF2B5EF4-FFF2-40B4-BE49-F238E27FC236}">
                  <a16:creationId xmlns:a16="http://schemas.microsoft.com/office/drawing/2014/main" id="{F5FDBAF9-72D6-A99B-31C0-7EFCD947D203}"/>
                </a:ext>
              </a:extLst>
            </p:cNvPr>
            <p:cNvSpPr>
              <a:spLocks noChangeArrowheads="1"/>
            </p:cNvSpPr>
            <p:nvPr/>
          </p:nvSpPr>
          <p:spPr bwMode="auto">
            <a:xfrm>
              <a:off x="1365" y="1830"/>
              <a:ext cx="30" cy="37"/>
            </a:xfrm>
            <a:prstGeom prst="rect">
              <a:avLst/>
            </a:prstGeom>
            <a:solidFill>
              <a:srgbClr val="B4B4B4"/>
            </a:solidFill>
            <a:ln w="14288">
              <a:solidFill>
                <a:srgbClr val="B4B4B4"/>
              </a:solidFill>
              <a:miter lim="800000"/>
              <a:headEnd/>
              <a:tailEnd/>
            </a:ln>
          </p:spPr>
          <p:txBody>
            <a:bodyPr/>
            <a:lstStyle/>
            <a:p>
              <a:endParaRPr lang="en-SE"/>
            </a:p>
          </p:txBody>
        </p:sp>
        <p:sp>
          <p:nvSpPr>
            <p:cNvPr id="848" name="Line 381">
              <a:extLst>
                <a:ext uri="{FF2B5EF4-FFF2-40B4-BE49-F238E27FC236}">
                  <a16:creationId xmlns:a16="http://schemas.microsoft.com/office/drawing/2014/main" id="{70E8CC82-1732-B600-4142-7FD6DF4D4F70}"/>
                </a:ext>
              </a:extLst>
            </p:cNvPr>
            <p:cNvSpPr>
              <a:spLocks noChangeShapeType="1"/>
            </p:cNvSpPr>
            <p:nvPr/>
          </p:nvSpPr>
          <p:spPr bwMode="auto">
            <a:xfrm>
              <a:off x="1057" y="1309"/>
              <a:ext cx="325"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49" name="Line 382">
              <a:extLst>
                <a:ext uri="{FF2B5EF4-FFF2-40B4-BE49-F238E27FC236}">
                  <a16:creationId xmlns:a16="http://schemas.microsoft.com/office/drawing/2014/main" id="{EE4E66CE-5C88-0A42-2012-69377F4D2D75}"/>
                </a:ext>
              </a:extLst>
            </p:cNvPr>
            <p:cNvSpPr>
              <a:spLocks noChangeShapeType="1"/>
            </p:cNvSpPr>
            <p:nvPr/>
          </p:nvSpPr>
          <p:spPr bwMode="auto">
            <a:xfrm>
              <a:off x="1165" y="1668"/>
              <a:ext cx="505"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0" name="Line 383">
              <a:extLst>
                <a:ext uri="{FF2B5EF4-FFF2-40B4-BE49-F238E27FC236}">
                  <a16:creationId xmlns:a16="http://schemas.microsoft.com/office/drawing/2014/main" id="{E203C3ED-9CEF-5810-1659-428B1B90115C}"/>
                </a:ext>
              </a:extLst>
            </p:cNvPr>
            <p:cNvSpPr>
              <a:spLocks noChangeShapeType="1"/>
            </p:cNvSpPr>
            <p:nvPr/>
          </p:nvSpPr>
          <p:spPr bwMode="auto">
            <a:xfrm>
              <a:off x="902" y="1489"/>
              <a:ext cx="487"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1" name="Line 384">
              <a:extLst>
                <a:ext uri="{FF2B5EF4-FFF2-40B4-BE49-F238E27FC236}">
                  <a16:creationId xmlns:a16="http://schemas.microsoft.com/office/drawing/2014/main" id="{DDC0D189-6037-0C11-C8D7-98B4F1590B6D}"/>
                </a:ext>
              </a:extLst>
            </p:cNvPr>
            <p:cNvSpPr>
              <a:spLocks noChangeShapeType="1"/>
            </p:cNvSpPr>
            <p:nvPr/>
          </p:nvSpPr>
          <p:spPr bwMode="auto">
            <a:xfrm>
              <a:off x="1236" y="1849"/>
              <a:ext cx="289"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2" name="Line 385">
              <a:extLst>
                <a:ext uri="{FF2B5EF4-FFF2-40B4-BE49-F238E27FC236}">
                  <a16:creationId xmlns:a16="http://schemas.microsoft.com/office/drawing/2014/main" id="{33ECF239-9115-259E-345D-6F32F2453C4A}"/>
                </a:ext>
              </a:extLst>
            </p:cNvPr>
            <p:cNvSpPr>
              <a:spLocks noChangeShapeType="1"/>
            </p:cNvSpPr>
            <p:nvPr/>
          </p:nvSpPr>
          <p:spPr bwMode="auto">
            <a:xfrm flipV="1">
              <a:off x="1208" y="1958"/>
              <a:ext cx="92" cy="71"/>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3" name="Line 386">
              <a:extLst>
                <a:ext uri="{FF2B5EF4-FFF2-40B4-BE49-F238E27FC236}">
                  <a16:creationId xmlns:a16="http://schemas.microsoft.com/office/drawing/2014/main" id="{04F9E3A2-DE9B-689C-1B76-E4A1A6278F6A}"/>
                </a:ext>
              </a:extLst>
            </p:cNvPr>
            <p:cNvSpPr>
              <a:spLocks noChangeShapeType="1"/>
            </p:cNvSpPr>
            <p:nvPr/>
          </p:nvSpPr>
          <p:spPr bwMode="auto">
            <a:xfrm>
              <a:off x="1300" y="1958"/>
              <a:ext cx="93" cy="71"/>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4" name="Line 387">
              <a:extLst>
                <a:ext uri="{FF2B5EF4-FFF2-40B4-BE49-F238E27FC236}">
                  <a16:creationId xmlns:a16="http://schemas.microsoft.com/office/drawing/2014/main" id="{C9419AEB-7B46-9951-48F8-DCDC013CD3D1}"/>
                </a:ext>
              </a:extLst>
            </p:cNvPr>
            <p:cNvSpPr>
              <a:spLocks noChangeShapeType="1"/>
            </p:cNvSpPr>
            <p:nvPr/>
          </p:nvSpPr>
          <p:spPr bwMode="auto">
            <a:xfrm flipH="1">
              <a:off x="1300" y="2029"/>
              <a:ext cx="93" cy="73"/>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5" name="Line 388">
              <a:extLst>
                <a:ext uri="{FF2B5EF4-FFF2-40B4-BE49-F238E27FC236}">
                  <a16:creationId xmlns:a16="http://schemas.microsoft.com/office/drawing/2014/main" id="{1EF00B49-78FF-6AA2-3259-25E1853EE155}"/>
                </a:ext>
              </a:extLst>
            </p:cNvPr>
            <p:cNvSpPr>
              <a:spLocks noChangeShapeType="1"/>
            </p:cNvSpPr>
            <p:nvPr/>
          </p:nvSpPr>
          <p:spPr bwMode="auto">
            <a:xfrm flipH="1" flipV="1">
              <a:off x="1208" y="2029"/>
              <a:ext cx="92" cy="73"/>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56" name="Rectangle 389">
              <a:extLst>
                <a:ext uri="{FF2B5EF4-FFF2-40B4-BE49-F238E27FC236}">
                  <a16:creationId xmlns:a16="http://schemas.microsoft.com/office/drawing/2014/main" id="{738026D8-B44D-74D9-3D01-1ABD65E9ABF1}"/>
                </a:ext>
              </a:extLst>
            </p:cNvPr>
            <p:cNvSpPr>
              <a:spLocks noChangeArrowheads="1"/>
            </p:cNvSpPr>
            <p:nvPr/>
          </p:nvSpPr>
          <p:spPr bwMode="auto">
            <a:xfrm>
              <a:off x="138" y="1969"/>
              <a:ext cx="96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altLang="en-SE">
                  <a:solidFill>
                    <a:srgbClr val="000000"/>
                  </a:solidFill>
                </a:rPr>
                <a:t>All </a:t>
              </a:r>
              <a:r>
                <a:rPr lang="en-US" altLang="en-SE" sz="1400">
                  <a:solidFill>
                    <a:srgbClr val="000000"/>
                  </a:solidFill>
                </a:rPr>
                <a:t>(P=</a:t>
              </a:r>
              <a:r>
                <a:rPr lang="en-US" altLang="en-SE" sz="1400">
                  <a:latin typeface="Helvetica" pitchFamily="2" charset="0"/>
                </a:rPr>
                <a:t>5.1×10</a:t>
              </a:r>
              <a:r>
                <a:rPr lang="en-US" altLang="en-SE" sz="1400" baseline="30000">
                  <a:latin typeface="Helvetica" pitchFamily="2" charset="0"/>
                </a:rPr>
                <a:t>-6</a:t>
              </a:r>
              <a:r>
                <a:rPr lang="en-US" altLang="en-SE" sz="1400">
                  <a:solidFill>
                    <a:srgbClr val="000000"/>
                  </a:solidFill>
                </a:rPr>
                <a:t>)</a:t>
              </a:r>
            </a:p>
            <a:p>
              <a:r>
                <a:rPr lang="sv-SE" altLang="en-SE" sz="1600" i="1">
                  <a:solidFill>
                    <a:srgbClr val="000000"/>
                  </a:solidFill>
                </a:rPr>
                <a:t>N=13,725</a:t>
              </a:r>
              <a:endParaRPr lang="en-US" altLang="en-SE" sz="1600" i="1">
                <a:solidFill>
                  <a:srgbClr val="000000"/>
                </a:solidFill>
              </a:endParaRPr>
            </a:p>
          </p:txBody>
        </p:sp>
        <p:sp>
          <p:nvSpPr>
            <p:cNvPr id="857" name="Rectangle 390">
              <a:extLst>
                <a:ext uri="{FF2B5EF4-FFF2-40B4-BE49-F238E27FC236}">
                  <a16:creationId xmlns:a16="http://schemas.microsoft.com/office/drawing/2014/main" id="{9B56F2E5-3172-9F60-7613-E527FE1B05DB}"/>
                </a:ext>
              </a:extLst>
            </p:cNvPr>
            <p:cNvSpPr>
              <a:spLocks noChangeArrowheads="1"/>
            </p:cNvSpPr>
            <p:nvPr/>
          </p:nvSpPr>
          <p:spPr bwMode="auto">
            <a:xfrm>
              <a:off x="144" y="1200"/>
              <a:ext cx="64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PPP-Botnia</a:t>
              </a:r>
              <a:endParaRPr lang="en-US" altLang="en-SE"/>
            </a:p>
          </p:txBody>
        </p:sp>
        <p:sp>
          <p:nvSpPr>
            <p:cNvPr id="858" name="Rectangle 391">
              <a:extLst>
                <a:ext uri="{FF2B5EF4-FFF2-40B4-BE49-F238E27FC236}">
                  <a16:creationId xmlns:a16="http://schemas.microsoft.com/office/drawing/2014/main" id="{236DF503-13AA-0E12-C4B4-FE20929B6A9D}"/>
                </a:ext>
              </a:extLst>
            </p:cNvPr>
            <p:cNvSpPr>
              <a:spLocks noChangeArrowheads="1"/>
            </p:cNvSpPr>
            <p:nvPr/>
          </p:nvSpPr>
          <p:spPr bwMode="auto">
            <a:xfrm>
              <a:off x="145" y="1560"/>
              <a:ext cx="27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MPP</a:t>
              </a:r>
              <a:endParaRPr lang="en-US" altLang="en-SE"/>
            </a:p>
          </p:txBody>
        </p:sp>
        <p:sp>
          <p:nvSpPr>
            <p:cNvPr id="859" name="Rectangle 392">
              <a:extLst>
                <a:ext uri="{FF2B5EF4-FFF2-40B4-BE49-F238E27FC236}">
                  <a16:creationId xmlns:a16="http://schemas.microsoft.com/office/drawing/2014/main" id="{9DA8A896-81BA-3288-B2F0-0E4701BDA30D}"/>
                </a:ext>
              </a:extLst>
            </p:cNvPr>
            <p:cNvSpPr>
              <a:spLocks noChangeArrowheads="1"/>
            </p:cNvSpPr>
            <p:nvPr/>
          </p:nvSpPr>
          <p:spPr bwMode="auto">
            <a:xfrm>
              <a:off x="138" y="1362"/>
              <a:ext cx="22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BPS</a:t>
              </a:r>
              <a:endParaRPr lang="en-US" altLang="en-SE"/>
            </a:p>
          </p:txBody>
        </p:sp>
        <p:sp>
          <p:nvSpPr>
            <p:cNvPr id="860" name="Rectangle 393">
              <a:extLst>
                <a:ext uri="{FF2B5EF4-FFF2-40B4-BE49-F238E27FC236}">
                  <a16:creationId xmlns:a16="http://schemas.microsoft.com/office/drawing/2014/main" id="{417857C0-98F1-5D4F-302D-3826DB45626D}"/>
                </a:ext>
              </a:extLst>
            </p:cNvPr>
            <p:cNvSpPr>
              <a:spLocks noChangeArrowheads="1"/>
            </p:cNvSpPr>
            <p:nvPr/>
          </p:nvSpPr>
          <p:spPr bwMode="auto">
            <a:xfrm>
              <a:off x="145" y="1752"/>
              <a:ext cx="4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METSIM</a:t>
              </a:r>
              <a:endParaRPr lang="en-US" altLang="en-SE"/>
            </a:p>
          </p:txBody>
        </p:sp>
        <p:sp>
          <p:nvSpPr>
            <p:cNvPr id="861" name="Freeform 394">
              <a:extLst>
                <a:ext uri="{FF2B5EF4-FFF2-40B4-BE49-F238E27FC236}">
                  <a16:creationId xmlns:a16="http://schemas.microsoft.com/office/drawing/2014/main" id="{34557441-B567-C994-A62F-65F3837E0994}"/>
                </a:ext>
              </a:extLst>
            </p:cNvPr>
            <p:cNvSpPr>
              <a:spLocks/>
            </p:cNvSpPr>
            <p:nvPr/>
          </p:nvSpPr>
          <p:spPr bwMode="auto">
            <a:xfrm>
              <a:off x="1213" y="1301"/>
              <a:ext cx="13" cy="16"/>
            </a:xfrm>
            <a:custGeom>
              <a:avLst/>
              <a:gdLst>
                <a:gd name="T0" fmla="*/ 12 w 25"/>
                <a:gd name="T1" fmla="*/ 0 h 25"/>
                <a:gd name="T2" fmla="*/ 0 w 25"/>
                <a:gd name="T3" fmla="*/ 12 h 25"/>
                <a:gd name="T4" fmla="*/ 12 w 25"/>
                <a:gd name="T5" fmla="*/ 25 h 25"/>
                <a:gd name="T6" fmla="*/ 25 w 25"/>
                <a:gd name="T7" fmla="*/ 12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2"/>
                  </a:lnTo>
                  <a:lnTo>
                    <a:pt x="12" y="25"/>
                  </a:lnTo>
                  <a:lnTo>
                    <a:pt x="25" y="12"/>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862" name="Freeform 395">
              <a:extLst>
                <a:ext uri="{FF2B5EF4-FFF2-40B4-BE49-F238E27FC236}">
                  <a16:creationId xmlns:a16="http://schemas.microsoft.com/office/drawing/2014/main" id="{47EE64B2-1008-269E-9D89-836A516380F3}"/>
                </a:ext>
              </a:extLst>
            </p:cNvPr>
            <p:cNvSpPr>
              <a:spLocks/>
            </p:cNvSpPr>
            <p:nvPr/>
          </p:nvSpPr>
          <p:spPr bwMode="auto">
            <a:xfrm>
              <a:off x="1411" y="1661"/>
              <a:ext cx="13" cy="17"/>
            </a:xfrm>
            <a:custGeom>
              <a:avLst/>
              <a:gdLst>
                <a:gd name="T0" fmla="*/ 13 w 25"/>
                <a:gd name="T1" fmla="*/ 0 h 25"/>
                <a:gd name="T2" fmla="*/ 0 w 25"/>
                <a:gd name="T3" fmla="*/ 13 h 25"/>
                <a:gd name="T4" fmla="*/ 13 w 25"/>
                <a:gd name="T5" fmla="*/ 25 h 25"/>
                <a:gd name="T6" fmla="*/ 25 w 25"/>
                <a:gd name="T7" fmla="*/ 13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3"/>
                  </a:lnTo>
                  <a:lnTo>
                    <a:pt x="13" y="25"/>
                  </a:lnTo>
                  <a:lnTo>
                    <a:pt x="25" y="13"/>
                  </a:lnTo>
                  <a:lnTo>
                    <a:pt x="13" y="0"/>
                  </a:lnTo>
                  <a:close/>
                </a:path>
              </a:pathLst>
            </a:custGeom>
            <a:solidFill>
              <a:srgbClr val="000000"/>
            </a:solidFill>
            <a:ln w="14288">
              <a:solidFill>
                <a:srgbClr val="000000"/>
              </a:solidFill>
              <a:prstDash val="solid"/>
              <a:round/>
              <a:headEnd/>
              <a:tailEnd/>
            </a:ln>
          </p:spPr>
          <p:txBody>
            <a:bodyPr/>
            <a:lstStyle/>
            <a:p>
              <a:endParaRPr lang="en-SE"/>
            </a:p>
          </p:txBody>
        </p:sp>
        <p:sp>
          <p:nvSpPr>
            <p:cNvPr id="863" name="Freeform 396">
              <a:extLst>
                <a:ext uri="{FF2B5EF4-FFF2-40B4-BE49-F238E27FC236}">
                  <a16:creationId xmlns:a16="http://schemas.microsoft.com/office/drawing/2014/main" id="{F0C433E6-8CD7-CDE2-670F-E772AF529B3C}"/>
                </a:ext>
              </a:extLst>
            </p:cNvPr>
            <p:cNvSpPr>
              <a:spLocks/>
            </p:cNvSpPr>
            <p:nvPr/>
          </p:nvSpPr>
          <p:spPr bwMode="auto">
            <a:xfrm>
              <a:off x="1140" y="1481"/>
              <a:ext cx="12" cy="16"/>
            </a:xfrm>
            <a:custGeom>
              <a:avLst/>
              <a:gdLst>
                <a:gd name="T0" fmla="*/ 12 w 25"/>
                <a:gd name="T1" fmla="*/ 0 h 25"/>
                <a:gd name="T2" fmla="*/ 0 w 25"/>
                <a:gd name="T3" fmla="*/ 12 h 25"/>
                <a:gd name="T4" fmla="*/ 12 w 25"/>
                <a:gd name="T5" fmla="*/ 25 h 25"/>
                <a:gd name="T6" fmla="*/ 25 w 25"/>
                <a:gd name="T7" fmla="*/ 12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2"/>
                  </a:lnTo>
                  <a:lnTo>
                    <a:pt x="12" y="25"/>
                  </a:lnTo>
                  <a:lnTo>
                    <a:pt x="25" y="12"/>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864" name="Freeform 397">
              <a:extLst>
                <a:ext uri="{FF2B5EF4-FFF2-40B4-BE49-F238E27FC236}">
                  <a16:creationId xmlns:a16="http://schemas.microsoft.com/office/drawing/2014/main" id="{CD2F86C1-AB70-CE4C-C859-5DD82BB2DB23}"/>
                </a:ext>
              </a:extLst>
            </p:cNvPr>
            <p:cNvSpPr>
              <a:spLocks/>
            </p:cNvSpPr>
            <p:nvPr/>
          </p:nvSpPr>
          <p:spPr bwMode="auto">
            <a:xfrm>
              <a:off x="1374" y="1841"/>
              <a:ext cx="12" cy="16"/>
            </a:xfrm>
            <a:custGeom>
              <a:avLst/>
              <a:gdLst>
                <a:gd name="T0" fmla="*/ 13 w 25"/>
                <a:gd name="T1" fmla="*/ 0 h 25"/>
                <a:gd name="T2" fmla="*/ 0 w 25"/>
                <a:gd name="T3" fmla="*/ 12 h 25"/>
                <a:gd name="T4" fmla="*/ 13 w 25"/>
                <a:gd name="T5" fmla="*/ 25 h 25"/>
                <a:gd name="T6" fmla="*/ 25 w 25"/>
                <a:gd name="T7" fmla="*/ 12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12"/>
                  </a:lnTo>
                  <a:lnTo>
                    <a:pt x="13" y="25"/>
                  </a:lnTo>
                  <a:lnTo>
                    <a:pt x="25" y="12"/>
                  </a:lnTo>
                  <a:lnTo>
                    <a:pt x="13" y="0"/>
                  </a:lnTo>
                  <a:close/>
                </a:path>
              </a:pathLst>
            </a:custGeom>
            <a:solidFill>
              <a:srgbClr val="000000"/>
            </a:solidFill>
            <a:ln w="14288">
              <a:solidFill>
                <a:srgbClr val="000000"/>
              </a:solidFill>
              <a:prstDash val="solid"/>
              <a:round/>
              <a:headEnd/>
              <a:tailEnd/>
            </a:ln>
          </p:spPr>
          <p:txBody>
            <a:bodyPr/>
            <a:lstStyle/>
            <a:p>
              <a:endParaRPr lang="en-SE"/>
            </a:p>
          </p:txBody>
        </p:sp>
        <p:sp>
          <p:nvSpPr>
            <p:cNvPr id="865" name="Line 398">
              <a:extLst>
                <a:ext uri="{FF2B5EF4-FFF2-40B4-BE49-F238E27FC236}">
                  <a16:creationId xmlns:a16="http://schemas.microsoft.com/office/drawing/2014/main" id="{B0AC8DA2-EB89-FD1F-392D-BDA382330521}"/>
                </a:ext>
              </a:extLst>
            </p:cNvPr>
            <p:cNvSpPr>
              <a:spLocks noChangeShapeType="1"/>
            </p:cNvSpPr>
            <p:nvPr/>
          </p:nvSpPr>
          <p:spPr bwMode="auto">
            <a:xfrm>
              <a:off x="336" y="2390"/>
              <a:ext cx="244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66" name="Rectangle 399">
              <a:extLst>
                <a:ext uri="{FF2B5EF4-FFF2-40B4-BE49-F238E27FC236}">
                  <a16:creationId xmlns:a16="http://schemas.microsoft.com/office/drawing/2014/main" id="{50CF6752-1C55-2312-D1DE-A04193C272B8}"/>
                </a:ext>
              </a:extLst>
            </p:cNvPr>
            <p:cNvSpPr>
              <a:spLocks noChangeArrowheads="1"/>
            </p:cNvSpPr>
            <p:nvPr/>
          </p:nvSpPr>
          <p:spPr bwMode="auto">
            <a:xfrm>
              <a:off x="1201" y="2405"/>
              <a:ext cx="3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 </a:t>
              </a:r>
              <a:endParaRPr lang="en-US" altLang="en-SE"/>
            </a:p>
          </p:txBody>
        </p:sp>
        <p:sp>
          <p:nvSpPr>
            <p:cNvPr id="867" name="Rectangle 400">
              <a:extLst>
                <a:ext uri="{FF2B5EF4-FFF2-40B4-BE49-F238E27FC236}">
                  <a16:creationId xmlns:a16="http://schemas.microsoft.com/office/drawing/2014/main" id="{FC2F1F84-87A1-B9A5-6E47-1AF4D945DE09}"/>
                </a:ext>
              </a:extLst>
            </p:cNvPr>
            <p:cNvSpPr>
              <a:spLocks noChangeArrowheads="1"/>
            </p:cNvSpPr>
            <p:nvPr/>
          </p:nvSpPr>
          <p:spPr bwMode="auto">
            <a:xfrm>
              <a:off x="1813" y="2405"/>
              <a:ext cx="3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a:solidFill>
                    <a:srgbClr val="000000"/>
                  </a:solidFill>
                </a:rPr>
                <a:t> </a:t>
              </a:r>
              <a:endParaRPr lang="en-US" altLang="en-SE"/>
            </a:p>
          </p:txBody>
        </p:sp>
        <p:sp>
          <p:nvSpPr>
            <p:cNvPr id="868" name="Line 401">
              <a:extLst>
                <a:ext uri="{FF2B5EF4-FFF2-40B4-BE49-F238E27FC236}">
                  <a16:creationId xmlns:a16="http://schemas.microsoft.com/office/drawing/2014/main" id="{7A4F72DD-2F87-5AD3-C8AD-471AE520FEA6}"/>
                </a:ext>
              </a:extLst>
            </p:cNvPr>
            <p:cNvSpPr>
              <a:spLocks noChangeShapeType="1"/>
            </p:cNvSpPr>
            <p:nvPr/>
          </p:nvSpPr>
          <p:spPr bwMode="auto">
            <a:xfrm>
              <a:off x="1514" y="2390"/>
              <a:ext cx="0" cy="3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69" name="Rectangle 402">
              <a:extLst>
                <a:ext uri="{FF2B5EF4-FFF2-40B4-BE49-F238E27FC236}">
                  <a16:creationId xmlns:a16="http://schemas.microsoft.com/office/drawing/2014/main" id="{101D83C2-425C-C400-C5E9-0500E899CA2A}"/>
                </a:ext>
              </a:extLst>
            </p:cNvPr>
            <p:cNvSpPr>
              <a:spLocks noChangeArrowheads="1"/>
            </p:cNvSpPr>
            <p:nvPr/>
          </p:nvSpPr>
          <p:spPr bwMode="auto">
            <a:xfrm>
              <a:off x="1488" y="2434"/>
              <a:ext cx="4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0</a:t>
              </a:r>
              <a:endParaRPr lang="en-US" altLang="en-SE" sz="1200"/>
            </a:p>
          </p:txBody>
        </p:sp>
        <p:sp>
          <p:nvSpPr>
            <p:cNvPr id="870" name="Line 403">
              <a:extLst>
                <a:ext uri="{FF2B5EF4-FFF2-40B4-BE49-F238E27FC236}">
                  <a16:creationId xmlns:a16="http://schemas.microsoft.com/office/drawing/2014/main" id="{9134C105-A593-B2AE-FBEC-8E96EAEBEA45}"/>
                </a:ext>
              </a:extLst>
            </p:cNvPr>
            <p:cNvSpPr>
              <a:spLocks noChangeShapeType="1"/>
            </p:cNvSpPr>
            <p:nvPr/>
          </p:nvSpPr>
          <p:spPr bwMode="auto">
            <a:xfrm>
              <a:off x="902" y="2390"/>
              <a:ext cx="0" cy="3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71" name="Rectangle 404">
              <a:extLst>
                <a:ext uri="{FF2B5EF4-FFF2-40B4-BE49-F238E27FC236}">
                  <a16:creationId xmlns:a16="http://schemas.microsoft.com/office/drawing/2014/main" id="{EFACF4D1-C2D9-B54E-0454-175B00736A3C}"/>
                </a:ext>
              </a:extLst>
            </p:cNvPr>
            <p:cNvSpPr>
              <a:spLocks noChangeArrowheads="1"/>
            </p:cNvSpPr>
            <p:nvPr/>
          </p:nvSpPr>
          <p:spPr bwMode="auto">
            <a:xfrm>
              <a:off x="750" y="2434"/>
              <a:ext cx="25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-0.133</a:t>
              </a:r>
              <a:endParaRPr lang="en-US" altLang="en-SE" sz="1200"/>
            </a:p>
          </p:txBody>
        </p:sp>
        <p:sp>
          <p:nvSpPr>
            <p:cNvPr id="872" name="Line 405">
              <a:extLst>
                <a:ext uri="{FF2B5EF4-FFF2-40B4-BE49-F238E27FC236}">
                  <a16:creationId xmlns:a16="http://schemas.microsoft.com/office/drawing/2014/main" id="{71DC02BF-F858-3A34-BB94-13DAC2A60D0E}"/>
                </a:ext>
              </a:extLst>
            </p:cNvPr>
            <p:cNvSpPr>
              <a:spLocks noChangeShapeType="1"/>
            </p:cNvSpPr>
            <p:nvPr/>
          </p:nvSpPr>
          <p:spPr bwMode="auto">
            <a:xfrm>
              <a:off x="1514" y="2390"/>
              <a:ext cx="0" cy="3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73" name="Line 406">
              <a:extLst>
                <a:ext uri="{FF2B5EF4-FFF2-40B4-BE49-F238E27FC236}">
                  <a16:creationId xmlns:a16="http://schemas.microsoft.com/office/drawing/2014/main" id="{D8210238-FB96-2C81-D399-99A24F0E9F8A}"/>
                </a:ext>
              </a:extLst>
            </p:cNvPr>
            <p:cNvSpPr>
              <a:spLocks noChangeShapeType="1"/>
            </p:cNvSpPr>
            <p:nvPr/>
          </p:nvSpPr>
          <p:spPr bwMode="auto">
            <a:xfrm>
              <a:off x="2126" y="2390"/>
              <a:ext cx="0" cy="3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74" name="Rectangle 407">
              <a:extLst>
                <a:ext uri="{FF2B5EF4-FFF2-40B4-BE49-F238E27FC236}">
                  <a16:creationId xmlns:a16="http://schemas.microsoft.com/office/drawing/2014/main" id="{61321353-150D-2C0F-9AA0-A12D2D783CFE}"/>
                </a:ext>
              </a:extLst>
            </p:cNvPr>
            <p:cNvSpPr>
              <a:spLocks noChangeArrowheads="1"/>
            </p:cNvSpPr>
            <p:nvPr/>
          </p:nvSpPr>
          <p:spPr bwMode="auto">
            <a:xfrm>
              <a:off x="1938" y="2434"/>
              <a:ext cx="22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0.133</a:t>
              </a:r>
              <a:endParaRPr lang="en-US" altLang="en-SE" sz="1200"/>
            </a:p>
          </p:txBody>
        </p:sp>
        <p:sp>
          <p:nvSpPr>
            <p:cNvPr id="875" name="Line 408">
              <a:extLst>
                <a:ext uri="{FF2B5EF4-FFF2-40B4-BE49-F238E27FC236}">
                  <a16:creationId xmlns:a16="http://schemas.microsoft.com/office/drawing/2014/main" id="{1D17D98A-77A3-A8CA-21D9-5B9053D10FCA}"/>
                </a:ext>
              </a:extLst>
            </p:cNvPr>
            <p:cNvSpPr>
              <a:spLocks noChangeShapeType="1"/>
            </p:cNvSpPr>
            <p:nvPr/>
          </p:nvSpPr>
          <p:spPr bwMode="auto">
            <a:xfrm>
              <a:off x="1514" y="2390"/>
              <a:ext cx="0" cy="3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76" name="AutoShape 409">
              <a:extLst>
                <a:ext uri="{FF2B5EF4-FFF2-40B4-BE49-F238E27FC236}">
                  <a16:creationId xmlns:a16="http://schemas.microsoft.com/office/drawing/2014/main" id="{056A4B17-39EE-9060-6D0B-3F7EE991DAAA}"/>
                </a:ext>
              </a:extLst>
            </p:cNvPr>
            <p:cNvSpPr>
              <a:spLocks noChangeArrowheads="1"/>
            </p:cNvSpPr>
            <p:nvPr/>
          </p:nvSpPr>
          <p:spPr bwMode="auto">
            <a:xfrm>
              <a:off x="1206" y="1950"/>
              <a:ext cx="192" cy="168"/>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SE"/>
            </a:p>
          </p:txBody>
        </p:sp>
      </p:grpSp>
      <p:sp>
        <p:nvSpPr>
          <p:cNvPr id="877" name="Text Box 243">
            <a:extLst>
              <a:ext uri="{FF2B5EF4-FFF2-40B4-BE49-F238E27FC236}">
                <a16:creationId xmlns:a16="http://schemas.microsoft.com/office/drawing/2014/main" id="{A4673078-D575-0C0E-AE01-8A251C27EE16}"/>
              </a:ext>
            </a:extLst>
          </p:cNvPr>
          <p:cNvSpPr txBox="1">
            <a:spLocks noChangeArrowheads="1"/>
          </p:cNvSpPr>
          <p:nvPr/>
        </p:nvSpPr>
        <p:spPr bwMode="auto">
          <a:xfrm>
            <a:off x="4206876" y="2005806"/>
            <a:ext cx="196215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dirty="0">
                <a:solidFill>
                  <a:srgbClr val="FF0000"/>
                </a:solidFill>
                <a:latin typeface="Candara" panose="020E0502030303020204" pitchFamily="34" charset="0"/>
              </a:rPr>
              <a:t>GIPR risk carriers</a:t>
            </a:r>
          </a:p>
          <a:p>
            <a:pPr eaLnBrk="1" hangingPunct="1"/>
            <a:r>
              <a:rPr lang="en-US" altLang="en-SE" dirty="0">
                <a:solidFill>
                  <a:srgbClr val="FF0000"/>
                </a:solidFill>
                <a:latin typeface="Candara" panose="020E0502030303020204" pitchFamily="34" charset="0"/>
              </a:rPr>
              <a:t>have lower insulin</a:t>
            </a:r>
          </a:p>
          <a:p>
            <a:pPr eaLnBrk="1" hangingPunct="1"/>
            <a:r>
              <a:rPr lang="en-US" altLang="en-SE" dirty="0">
                <a:solidFill>
                  <a:srgbClr val="FF0000"/>
                </a:solidFill>
                <a:latin typeface="Candara" panose="020E0502030303020204" pitchFamily="34" charset="0"/>
              </a:rPr>
              <a:t>secretion</a:t>
            </a:r>
          </a:p>
        </p:txBody>
      </p:sp>
      <p:sp>
        <p:nvSpPr>
          <p:cNvPr id="878" name="Line 244">
            <a:extLst>
              <a:ext uri="{FF2B5EF4-FFF2-40B4-BE49-F238E27FC236}">
                <a16:creationId xmlns:a16="http://schemas.microsoft.com/office/drawing/2014/main" id="{8305B31C-0F85-FA1A-4F42-9A85BE37710F}"/>
              </a:ext>
            </a:extLst>
          </p:cNvPr>
          <p:cNvSpPr>
            <a:spLocks noChangeShapeType="1"/>
          </p:cNvSpPr>
          <p:nvPr/>
        </p:nvSpPr>
        <p:spPr bwMode="auto">
          <a:xfrm flipH="1">
            <a:off x="4279911" y="3341529"/>
            <a:ext cx="673090" cy="4762"/>
          </a:xfrm>
          <a:prstGeom prst="line">
            <a:avLst/>
          </a:prstGeom>
          <a:noFill/>
          <a:ln w="127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Tree>
    <p:extLst>
      <p:ext uri="{BB962C8B-B14F-4D97-AF65-F5344CB8AC3E}">
        <p14:creationId xmlns:p14="http://schemas.microsoft.com/office/powerpoint/2010/main" val="3328583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fade">
                                      <p:cBhvr>
                                        <p:cTn id="7" dur="500"/>
                                        <p:tgtEl>
                                          <p:spTgt spid="8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2"/>
                                        </p:tgtEl>
                                        <p:attrNameLst>
                                          <p:attrName>style.visibility</p:attrName>
                                        </p:attrNameLst>
                                      </p:cBhvr>
                                      <p:to>
                                        <p:strVal val="visible"/>
                                      </p:to>
                                    </p:set>
                                    <p:animEffect transition="in" filter="fade">
                                      <p:cBhvr>
                                        <p:cTn id="11" dur="1000"/>
                                        <p:tgtEl>
                                          <p:spTgt spid="802"/>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877"/>
                                        </p:tgtEl>
                                        <p:attrNameLst>
                                          <p:attrName>style.visibility</p:attrName>
                                        </p:attrNameLst>
                                      </p:cBhvr>
                                      <p:to>
                                        <p:strVal val="visible"/>
                                      </p:to>
                                    </p:set>
                                    <p:animEffect transition="in" filter="wipe(left)">
                                      <p:cBhvr>
                                        <p:cTn id="14" dur="500"/>
                                        <p:tgtEl>
                                          <p:spTgt spid="87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78"/>
                                        </p:tgtEl>
                                        <p:attrNameLst>
                                          <p:attrName>style.visibility</p:attrName>
                                        </p:attrNameLst>
                                      </p:cBhvr>
                                      <p:to>
                                        <p:strVal val="visible"/>
                                      </p:to>
                                    </p:set>
                                    <p:anim calcmode="lin" valueType="num">
                                      <p:cBhvr additive="base">
                                        <p:cTn id="19" dur="500" fill="hold"/>
                                        <p:tgtEl>
                                          <p:spTgt spid="878"/>
                                        </p:tgtEl>
                                        <p:attrNameLst>
                                          <p:attrName>ppt_x</p:attrName>
                                        </p:attrNameLst>
                                      </p:cBhvr>
                                      <p:tavLst>
                                        <p:tav tm="0">
                                          <p:val>
                                            <p:strVal val="0-#ppt_w/2"/>
                                          </p:val>
                                        </p:tav>
                                        <p:tav tm="100000">
                                          <p:val>
                                            <p:strVal val="#ppt_x"/>
                                          </p:val>
                                        </p:tav>
                                      </p:tavLst>
                                    </p:anim>
                                    <p:anim calcmode="lin" valueType="num">
                                      <p:cBhvr additive="base">
                                        <p:cTn id="20" dur="500" fill="hold"/>
                                        <p:tgtEl>
                                          <p:spTgt spid="8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796">
            <a:extLst>
              <a:ext uri="{FF2B5EF4-FFF2-40B4-BE49-F238E27FC236}">
                <a16:creationId xmlns:a16="http://schemas.microsoft.com/office/drawing/2014/main" id="{60AB3522-837E-11CB-35DB-1A3475FA505F}"/>
              </a:ext>
            </a:extLst>
          </p:cNvPr>
          <p:cNvSpPr txBox="1">
            <a:spLocks noChangeArrowheads="1"/>
          </p:cNvSpPr>
          <p:nvPr/>
        </p:nvSpPr>
        <p:spPr bwMode="auto">
          <a:xfrm>
            <a:off x="9251220" y="6564056"/>
            <a:ext cx="309783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400" b="0" dirty="0" err="1">
                <a:latin typeface="Candara" pitchFamily="34" charset="0"/>
              </a:rPr>
              <a:t>Lyssenko</a:t>
            </a:r>
            <a:r>
              <a:rPr lang="sv-SE" altLang="sv-SE" sz="1400" b="0" dirty="0">
                <a:latin typeface="Candara" pitchFamily="34" charset="0"/>
              </a:rPr>
              <a:t> et al. </a:t>
            </a:r>
            <a:r>
              <a:rPr lang="sv-SE" altLang="sv-SE" sz="1400" b="0" i="1" dirty="0">
                <a:latin typeface="Candara" pitchFamily="34" charset="0"/>
              </a:rPr>
              <a:t>Diabetes</a:t>
            </a:r>
            <a:r>
              <a:rPr lang="sv-SE" altLang="sv-SE" sz="1400" b="0" dirty="0">
                <a:latin typeface="Candara" pitchFamily="34" charset="0"/>
              </a:rPr>
              <a:t> 2011,: 2424-33. </a:t>
            </a:r>
            <a:endParaRPr lang="en-US" altLang="sv-SE" sz="1400" b="0" i="1" dirty="0">
              <a:latin typeface="Candara" pitchFamily="34" charset="0"/>
            </a:endParaRPr>
          </a:p>
        </p:txBody>
      </p:sp>
      <p:sp>
        <p:nvSpPr>
          <p:cNvPr id="5" name="TextBox 4">
            <a:extLst>
              <a:ext uri="{FF2B5EF4-FFF2-40B4-BE49-F238E27FC236}">
                <a16:creationId xmlns:a16="http://schemas.microsoft.com/office/drawing/2014/main" id="{60366223-F740-93F6-C265-CBE017384B39}"/>
              </a:ext>
            </a:extLst>
          </p:cNvPr>
          <p:cNvSpPr txBox="1"/>
          <p:nvPr/>
        </p:nvSpPr>
        <p:spPr>
          <a:xfrm>
            <a:off x="233680" y="0"/>
            <a:ext cx="11877040" cy="1323439"/>
          </a:xfrm>
          <a:prstGeom prst="rect">
            <a:avLst/>
          </a:prstGeom>
          <a:noFill/>
        </p:spPr>
        <p:txBody>
          <a:bodyPr wrap="square">
            <a:spAutoFit/>
          </a:bodyPr>
          <a:lstStyle/>
          <a:p>
            <a:r>
              <a:rPr lang="en-US" altLang="en-SE" sz="4000" b="1" i="1" dirty="0">
                <a:solidFill>
                  <a:schemeClr val="bg1"/>
                </a:solidFill>
                <a:latin typeface="Arial" panose="020B0604020202020204" pitchFamily="34" charset="0"/>
                <a:cs typeface="Arial" panose="020B0604020202020204" pitchFamily="34" charset="0"/>
              </a:rPr>
              <a:t>GIPR</a:t>
            </a:r>
            <a:r>
              <a:rPr lang="en-US" altLang="en-SE" sz="4000" b="1" dirty="0">
                <a:solidFill>
                  <a:schemeClr val="bg1"/>
                </a:solidFill>
                <a:latin typeface="Arial" panose="020B0604020202020204" pitchFamily="34" charset="0"/>
                <a:cs typeface="Arial" panose="020B0604020202020204" pitchFamily="34" charset="0"/>
              </a:rPr>
              <a:t> variant results in impaired GIP-stimulated insulin secretion</a:t>
            </a:r>
            <a:r>
              <a:rPr lang="en-US" altLang="en-SE" sz="4000" dirty="0">
                <a:solidFill>
                  <a:schemeClr val="bg1"/>
                </a:solidFill>
                <a:latin typeface="Arial" panose="020B0604020202020204" pitchFamily="34" charset="0"/>
                <a:cs typeface="Arial" panose="020B0604020202020204" pitchFamily="34" charset="0"/>
              </a:rPr>
              <a:t> </a:t>
            </a:r>
            <a:endParaRPr lang="en-SE" sz="4000" dirty="0">
              <a:solidFill>
                <a:schemeClr val="bg1"/>
              </a:solidFill>
              <a:latin typeface="Arial" panose="020B0604020202020204" pitchFamily="34" charset="0"/>
              <a:cs typeface="Arial" panose="020B0604020202020204" pitchFamily="34" charset="0"/>
            </a:endParaRPr>
          </a:p>
        </p:txBody>
      </p:sp>
      <p:grpSp>
        <p:nvGrpSpPr>
          <p:cNvPr id="800" name="Group 3">
            <a:extLst>
              <a:ext uri="{FF2B5EF4-FFF2-40B4-BE49-F238E27FC236}">
                <a16:creationId xmlns:a16="http://schemas.microsoft.com/office/drawing/2014/main" id="{4B14CD40-E28E-299B-1F9F-5554A25DB5F0}"/>
              </a:ext>
            </a:extLst>
          </p:cNvPr>
          <p:cNvGrpSpPr>
            <a:grpSpLocks/>
          </p:cNvGrpSpPr>
          <p:nvPr/>
        </p:nvGrpSpPr>
        <p:grpSpPr bwMode="auto">
          <a:xfrm>
            <a:off x="4800667" y="2067561"/>
            <a:ext cx="5500621" cy="4485639"/>
            <a:chOff x="467" y="1525"/>
            <a:chExt cx="1678" cy="1442"/>
          </a:xfrm>
        </p:grpSpPr>
        <p:graphicFrame>
          <p:nvGraphicFramePr>
            <p:cNvPr id="801" name="Object 4">
              <a:extLst>
                <a:ext uri="{FF2B5EF4-FFF2-40B4-BE49-F238E27FC236}">
                  <a16:creationId xmlns:a16="http://schemas.microsoft.com/office/drawing/2014/main" id="{199440C4-0CC8-6263-E9DC-91672D321A0D}"/>
                </a:ext>
              </a:extLst>
            </p:cNvPr>
            <p:cNvGraphicFramePr>
              <a:graphicFrameLocks/>
            </p:cNvGraphicFramePr>
            <p:nvPr/>
          </p:nvGraphicFramePr>
          <p:xfrm>
            <a:off x="467" y="1525"/>
            <a:ext cx="1678" cy="1442"/>
          </p:xfrm>
          <a:graphic>
            <a:graphicData uri="http://schemas.openxmlformats.org/presentationml/2006/ole">
              <mc:AlternateContent xmlns:mc="http://schemas.openxmlformats.org/markup-compatibility/2006">
                <mc:Choice xmlns:v="urn:schemas-microsoft-com:vml" Requires="v">
                  <p:oleObj name="SPW 9.0 Graph" r:id="rId3" imgW="79730600" imgH="66446400" progId="SigmaPlotGraphicObject.8">
                    <p:embed/>
                  </p:oleObj>
                </mc:Choice>
                <mc:Fallback>
                  <p:oleObj name="SPW 9.0 Graph" r:id="rId3" imgW="79730600" imgH="66446400" progId="SigmaPlotGraphicObject.8">
                    <p:embed/>
                    <p:pic>
                      <p:nvPicPr>
                        <p:cNvPr id="801" name="Object 4">
                          <a:extLst>
                            <a:ext uri="{FF2B5EF4-FFF2-40B4-BE49-F238E27FC236}">
                              <a16:creationId xmlns:a16="http://schemas.microsoft.com/office/drawing/2014/main" id="{199440C4-0CC8-6263-E9DC-91672D321A0D}"/>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 y="1525"/>
                          <a:ext cx="1678" cy="1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2" name="Group 5">
              <a:extLst>
                <a:ext uri="{FF2B5EF4-FFF2-40B4-BE49-F238E27FC236}">
                  <a16:creationId xmlns:a16="http://schemas.microsoft.com/office/drawing/2014/main" id="{6B9BCB10-B04A-D289-1B4B-5309B313D5D8}"/>
                </a:ext>
              </a:extLst>
            </p:cNvPr>
            <p:cNvGrpSpPr>
              <a:grpSpLocks/>
            </p:cNvGrpSpPr>
            <p:nvPr/>
          </p:nvGrpSpPr>
          <p:grpSpPr bwMode="auto">
            <a:xfrm>
              <a:off x="1399" y="2160"/>
              <a:ext cx="430" cy="275"/>
              <a:chOff x="1399" y="2160"/>
              <a:chExt cx="430" cy="275"/>
            </a:xfrm>
          </p:grpSpPr>
          <p:sp>
            <p:nvSpPr>
              <p:cNvPr id="803" name="Text Box 6">
                <a:extLst>
                  <a:ext uri="{FF2B5EF4-FFF2-40B4-BE49-F238E27FC236}">
                    <a16:creationId xmlns:a16="http://schemas.microsoft.com/office/drawing/2014/main" id="{D4F53A17-E674-8373-459E-41554C01D027}"/>
                  </a:ext>
                </a:extLst>
              </p:cNvPr>
              <p:cNvSpPr txBox="1">
                <a:spLocks noChangeArrowheads="1"/>
              </p:cNvSpPr>
              <p:nvPr/>
            </p:nvSpPr>
            <p:spPr bwMode="auto">
              <a:xfrm>
                <a:off x="1399" y="2160"/>
                <a:ext cx="142" cy="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en-SE" sz="1600" b="1">
                    <a:latin typeface="Helvetica" pitchFamily="2" charset="0"/>
                  </a:rPr>
                  <a:t>*</a:t>
                </a:r>
                <a:endParaRPr lang="en-US" altLang="en-SE" sz="1600" b="1">
                  <a:latin typeface="Helvetica" pitchFamily="2" charset="0"/>
                </a:endParaRPr>
              </a:p>
            </p:txBody>
          </p:sp>
          <p:sp>
            <p:nvSpPr>
              <p:cNvPr id="804" name="Text Box 7">
                <a:extLst>
                  <a:ext uri="{FF2B5EF4-FFF2-40B4-BE49-F238E27FC236}">
                    <a16:creationId xmlns:a16="http://schemas.microsoft.com/office/drawing/2014/main" id="{B59AA8AE-6E97-7DED-E064-5C319486C7DD}"/>
                  </a:ext>
                </a:extLst>
              </p:cNvPr>
              <p:cNvSpPr txBox="1">
                <a:spLocks noChangeArrowheads="1"/>
              </p:cNvSpPr>
              <p:nvPr/>
            </p:nvSpPr>
            <p:spPr bwMode="auto">
              <a:xfrm>
                <a:off x="1451" y="2175"/>
                <a:ext cx="142" cy="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en-SE" sz="1600" b="1">
                    <a:latin typeface="Helvetica" pitchFamily="2" charset="0"/>
                  </a:rPr>
                  <a:t>*</a:t>
                </a:r>
                <a:endParaRPr lang="en-US" altLang="en-SE" sz="1600" b="1">
                  <a:latin typeface="Helvetica" pitchFamily="2" charset="0"/>
                </a:endParaRPr>
              </a:p>
            </p:txBody>
          </p:sp>
          <p:sp>
            <p:nvSpPr>
              <p:cNvPr id="805" name="Text Box 8">
                <a:extLst>
                  <a:ext uri="{FF2B5EF4-FFF2-40B4-BE49-F238E27FC236}">
                    <a16:creationId xmlns:a16="http://schemas.microsoft.com/office/drawing/2014/main" id="{704E7665-E102-6AB6-C7FC-B5474782FD44}"/>
                  </a:ext>
                </a:extLst>
              </p:cNvPr>
              <p:cNvSpPr txBox="1">
                <a:spLocks noChangeArrowheads="1"/>
              </p:cNvSpPr>
              <p:nvPr/>
            </p:nvSpPr>
            <p:spPr bwMode="auto">
              <a:xfrm>
                <a:off x="1542" y="2215"/>
                <a:ext cx="142" cy="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en-SE" sz="1600" b="1">
                    <a:latin typeface="Helvetica" pitchFamily="2" charset="0"/>
                  </a:rPr>
                  <a:t>*</a:t>
                </a:r>
                <a:endParaRPr lang="en-US" altLang="en-SE" sz="1600" b="1">
                  <a:latin typeface="Helvetica" pitchFamily="2" charset="0"/>
                </a:endParaRPr>
              </a:p>
            </p:txBody>
          </p:sp>
          <p:sp>
            <p:nvSpPr>
              <p:cNvPr id="806" name="Text Box 9">
                <a:extLst>
                  <a:ext uri="{FF2B5EF4-FFF2-40B4-BE49-F238E27FC236}">
                    <a16:creationId xmlns:a16="http://schemas.microsoft.com/office/drawing/2014/main" id="{F7F63B80-77D4-2C46-9CFF-826EADE8C4E6}"/>
                  </a:ext>
                </a:extLst>
              </p:cNvPr>
              <p:cNvSpPr txBox="1">
                <a:spLocks noChangeArrowheads="1"/>
              </p:cNvSpPr>
              <p:nvPr/>
            </p:nvSpPr>
            <p:spPr bwMode="auto">
              <a:xfrm>
                <a:off x="1688" y="2236"/>
                <a:ext cx="141"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en-SE" sz="1600" b="1">
                    <a:latin typeface="Helvetica" pitchFamily="2" charset="0"/>
                  </a:rPr>
                  <a:t>*</a:t>
                </a:r>
                <a:endParaRPr lang="en-US" altLang="en-SE" sz="1600" b="1">
                  <a:latin typeface="Helvetica" pitchFamily="2" charset="0"/>
                </a:endParaRPr>
              </a:p>
            </p:txBody>
          </p:sp>
        </p:grpSp>
      </p:grpSp>
      <p:graphicFrame>
        <p:nvGraphicFramePr>
          <p:cNvPr id="807" name="Object 12">
            <a:extLst>
              <a:ext uri="{FF2B5EF4-FFF2-40B4-BE49-F238E27FC236}">
                <a16:creationId xmlns:a16="http://schemas.microsoft.com/office/drawing/2014/main" id="{E6B9A691-E682-E571-3F62-435BF5BBE4F5}"/>
              </a:ext>
            </a:extLst>
          </p:cNvPr>
          <p:cNvGraphicFramePr>
            <a:graphicFrameLocks noChangeAspect="1"/>
          </p:cNvGraphicFramePr>
          <p:nvPr>
            <p:extLst>
              <p:ext uri="{D42A27DB-BD31-4B8C-83A1-F6EECF244321}">
                <p14:modId xmlns:p14="http://schemas.microsoft.com/office/powerpoint/2010/main" val="1642034396"/>
              </p:ext>
            </p:extLst>
          </p:nvPr>
        </p:nvGraphicFramePr>
        <p:xfrm>
          <a:off x="9010355" y="1381276"/>
          <a:ext cx="3181645" cy="2733253"/>
        </p:xfrm>
        <a:graphic>
          <a:graphicData uri="http://schemas.openxmlformats.org/presentationml/2006/ole">
            <mc:AlternateContent xmlns:mc="http://schemas.openxmlformats.org/markup-compatibility/2006">
              <mc:Choice xmlns:v="urn:schemas-microsoft-com:vml" Requires="v">
                <p:oleObj name="SPW 9.0 Graph" r:id="rId5" imgW="78651100" imgH="67589400" progId="SigmaPlotGraphicObject.8">
                  <p:embed/>
                </p:oleObj>
              </mc:Choice>
              <mc:Fallback>
                <p:oleObj name="SPW 9.0 Graph" r:id="rId5" imgW="78651100" imgH="67589400" progId="SigmaPlotGraphicObject.8">
                  <p:embed/>
                  <p:pic>
                    <p:nvPicPr>
                      <p:cNvPr id="807" name="Object 12">
                        <a:extLst>
                          <a:ext uri="{FF2B5EF4-FFF2-40B4-BE49-F238E27FC236}">
                            <a16:creationId xmlns:a16="http://schemas.microsoft.com/office/drawing/2014/main" id="{E6B9A691-E682-E571-3F62-435BF5BBE4F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10355" y="1381276"/>
                        <a:ext cx="3181645" cy="2733253"/>
                      </a:xfrm>
                      <a:prstGeom prst="rect">
                        <a:avLst/>
                      </a:prstGeom>
                      <a:noFill/>
                      <a:ln>
                        <a:noFill/>
                      </a:ln>
                      <a:effectLst/>
                    </p:spPr>
                  </p:pic>
                </p:oleObj>
              </mc:Fallback>
            </mc:AlternateContent>
          </a:graphicData>
        </a:graphic>
      </p:graphicFrame>
      <p:sp>
        <p:nvSpPr>
          <p:cNvPr id="808" name="Text Box 13">
            <a:extLst>
              <a:ext uri="{FF2B5EF4-FFF2-40B4-BE49-F238E27FC236}">
                <a16:creationId xmlns:a16="http://schemas.microsoft.com/office/drawing/2014/main" id="{20739306-5652-4387-262A-9893C8BE68B1}"/>
              </a:ext>
            </a:extLst>
          </p:cNvPr>
          <p:cNvSpPr txBox="1">
            <a:spLocks noChangeArrowheads="1"/>
          </p:cNvSpPr>
          <p:nvPr/>
        </p:nvSpPr>
        <p:spPr bwMode="auto">
          <a:xfrm>
            <a:off x="6524877" y="1328508"/>
            <a:ext cx="1720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SE" b="1" dirty="0">
                <a:solidFill>
                  <a:srgbClr val="FF0000"/>
                </a:solidFill>
              </a:rPr>
              <a:t>Loss-of-function</a:t>
            </a:r>
          </a:p>
        </p:txBody>
      </p:sp>
      <p:sp>
        <p:nvSpPr>
          <p:cNvPr id="814" name="Text Box 489">
            <a:extLst>
              <a:ext uri="{FF2B5EF4-FFF2-40B4-BE49-F238E27FC236}">
                <a16:creationId xmlns:a16="http://schemas.microsoft.com/office/drawing/2014/main" id="{1DEE50A4-4550-A20D-F311-4F593EBB3388}"/>
              </a:ext>
            </a:extLst>
          </p:cNvPr>
          <p:cNvSpPr txBox="1">
            <a:spLocks noChangeArrowheads="1"/>
          </p:cNvSpPr>
          <p:nvPr/>
        </p:nvSpPr>
        <p:spPr bwMode="auto">
          <a:xfrm>
            <a:off x="10153357" y="4861903"/>
            <a:ext cx="19431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dirty="0">
                <a:solidFill>
                  <a:srgbClr val="FF0000"/>
                </a:solidFill>
                <a:latin typeface="Candara" panose="020E0502030303020204" pitchFamily="34" charset="0"/>
              </a:rPr>
              <a:t>Have lower </a:t>
            </a:r>
          </a:p>
          <a:p>
            <a:pPr eaLnBrk="1" hangingPunct="1"/>
            <a:r>
              <a:rPr lang="en-US" altLang="en-SE" dirty="0">
                <a:solidFill>
                  <a:srgbClr val="FF0000"/>
                </a:solidFill>
                <a:latin typeface="Candara" panose="020E0502030303020204" pitchFamily="34" charset="0"/>
              </a:rPr>
              <a:t>GIP-stimulated </a:t>
            </a:r>
          </a:p>
          <a:p>
            <a:pPr eaLnBrk="1" hangingPunct="1"/>
            <a:r>
              <a:rPr lang="en-US" altLang="en-SE" dirty="0">
                <a:solidFill>
                  <a:srgbClr val="FF0000"/>
                </a:solidFill>
                <a:latin typeface="Candara" panose="020E0502030303020204" pitchFamily="34" charset="0"/>
              </a:rPr>
              <a:t>Insulin secretion</a:t>
            </a:r>
          </a:p>
        </p:txBody>
      </p:sp>
      <p:sp>
        <p:nvSpPr>
          <p:cNvPr id="815" name="Line 83">
            <a:extLst>
              <a:ext uri="{FF2B5EF4-FFF2-40B4-BE49-F238E27FC236}">
                <a16:creationId xmlns:a16="http://schemas.microsoft.com/office/drawing/2014/main" id="{82510001-03EC-C015-60E3-813340CD3735}"/>
              </a:ext>
            </a:extLst>
          </p:cNvPr>
          <p:cNvSpPr>
            <a:spLocks noChangeShapeType="1"/>
          </p:cNvSpPr>
          <p:nvPr/>
        </p:nvSpPr>
        <p:spPr bwMode="auto">
          <a:xfrm rot="5400000">
            <a:off x="10531092" y="4514829"/>
            <a:ext cx="1588" cy="574675"/>
          </a:xfrm>
          <a:prstGeom prst="line">
            <a:avLst/>
          </a:prstGeom>
          <a:noFill/>
          <a:ln w="1270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527" name="Rectangle 543">
            <a:extLst>
              <a:ext uri="{FF2B5EF4-FFF2-40B4-BE49-F238E27FC236}">
                <a16:creationId xmlns:a16="http://schemas.microsoft.com/office/drawing/2014/main" id="{749B38DB-A689-548C-BD3B-90E9384A5771}"/>
              </a:ext>
            </a:extLst>
          </p:cNvPr>
          <p:cNvSpPr>
            <a:spLocks noChangeArrowheads="1"/>
          </p:cNvSpPr>
          <p:nvPr/>
        </p:nvSpPr>
        <p:spPr bwMode="auto">
          <a:xfrm rot="5400000">
            <a:off x="348455" y="3322894"/>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000"/>
          </a:p>
        </p:txBody>
      </p:sp>
      <p:sp>
        <p:nvSpPr>
          <p:cNvPr id="528" name="Rectangle 544">
            <a:extLst>
              <a:ext uri="{FF2B5EF4-FFF2-40B4-BE49-F238E27FC236}">
                <a16:creationId xmlns:a16="http://schemas.microsoft.com/office/drawing/2014/main" id="{B858DE8A-0373-141C-980C-FD6EB768A217}"/>
              </a:ext>
            </a:extLst>
          </p:cNvPr>
          <p:cNvSpPr>
            <a:spLocks noChangeArrowheads="1"/>
          </p:cNvSpPr>
          <p:nvPr/>
        </p:nvSpPr>
        <p:spPr bwMode="auto">
          <a:xfrm rot="5400000">
            <a:off x="475456" y="2524381"/>
            <a:ext cx="44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 </a:t>
            </a:r>
            <a:endParaRPr lang="en-US" altLang="en-SE" sz="1600">
              <a:latin typeface="Candara" panose="020E0502030303020204" pitchFamily="34" charset="0"/>
            </a:endParaRPr>
          </a:p>
        </p:txBody>
      </p:sp>
      <p:sp>
        <p:nvSpPr>
          <p:cNvPr id="529" name="AutoShape 579">
            <a:extLst>
              <a:ext uri="{FF2B5EF4-FFF2-40B4-BE49-F238E27FC236}">
                <a16:creationId xmlns:a16="http://schemas.microsoft.com/office/drawing/2014/main" id="{2DACD174-69BB-6770-7A0C-26E53C5FCAB5}"/>
              </a:ext>
            </a:extLst>
          </p:cNvPr>
          <p:cNvSpPr>
            <a:spLocks noChangeAspect="1" noChangeArrowheads="1" noTextEdit="1"/>
          </p:cNvSpPr>
          <p:nvPr/>
        </p:nvSpPr>
        <p:spPr bwMode="auto">
          <a:xfrm>
            <a:off x="486568" y="1778257"/>
            <a:ext cx="2808287"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E"/>
          </a:p>
        </p:txBody>
      </p:sp>
      <p:sp>
        <p:nvSpPr>
          <p:cNvPr id="530" name="Rectangle 580">
            <a:extLst>
              <a:ext uri="{FF2B5EF4-FFF2-40B4-BE49-F238E27FC236}">
                <a16:creationId xmlns:a16="http://schemas.microsoft.com/office/drawing/2014/main" id="{596DE01E-9464-2B59-59CA-8F4F91BCF175}"/>
              </a:ext>
            </a:extLst>
          </p:cNvPr>
          <p:cNvSpPr>
            <a:spLocks noChangeArrowheads="1"/>
          </p:cNvSpPr>
          <p:nvPr/>
        </p:nvSpPr>
        <p:spPr bwMode="auto">
          <a:xfrm>
            <a:off x="486568" y="1778257"/>
            <a:ext cx="2808287" cy="1784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531" name="Rectangle 581">
            <a:extLst>
              <a:ext uri="{FF2B5EF4-FFF2-40B4-BE49-F238E27FC236}">
                <a16:creationId xmlns:a16="http://schemas.microsoft.com/office/drawing/2014/main" id="{0557F08B-6BE3-C747-A798-21D9BE9D0806}"/>
              </a:ext>
            </a:extLst>
          </p:cNvPr>
          <p:cNvSpPr>
            <a:spLocks noChangeArrowheads="1"/>
          </p:cNvSpPr>
          <p:nvPr/>
        </p:nvSpPr>
        <p:spPr bwMode="auto">
          <a:xfrm>
            <a:off x="1178718" y="2051307"/>
            <a:ext cx="2039937" cy="1427162"/>
          </a:xfrm>
          <a:prstGeom prst="rect">
            <a:avLst/>
          </a:prstGeom>
          <a:solidFill>
            <a:srgbClr val="FFFFFF"/>
          </a:solidFill>
          <a:ln w="0">
            <a:solidFill>
              <a:srgbClr val="FFFFFF"/>
            </a:solidFill>
            <a:miter lim="800000"/>
            <a:headEnd/>
            <a:tailEnd/>
          </a:ln>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532" name="Line 582">
            <a:extLst>
              <a:ext uri="{FF2B5EF4-FFF2-40B4-BE49-F238E27FC236}">
                <a16:creationId xmlns:a16="http://schemas.microsoft.com/office/drawing/2014/main" id="{B9782ACC-BDBA-3ED4-3766-CBD1373CDFF0}"/>
              </a:ext>
            </a:extLst>
          </p:cNvPr>
          <p:cNvSpPr>
            <a:spLocks noChangeShapeType="1"/>
          </p:cNvSpPr>
          <p:nvPr/>
        </p:nvSpPr>
        <p:spPr bwMode="auto">
          <a:xfrm>
            <a:off x="1178718" y="3478469"/>
            <a:ext cx="20399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3" name="Line 583">
            <a:extLst>
              <a:ext uri="{FF2B5EF4-FFF2-40B4-BE49-F238E27FC236}">
                <a16:creationId xmlns:a16="http://schemas.microsoft.com/office/drawing/2014/main" id="{3A5C01DB-8D33-8D4E-348E-EE7ADDADF34A}"/>
              </a:ext>
            </a:extLst>
          </p:cNvPr>
          <p:cNvSpPr>
            <a:spLocks noChangeShapeType="1"/>
          </p:cNvSpPr>
          <p:nvPr/>
        </p:nvSpPr>
        <p:spPr bwMode="auto">
          <a:xfrm flipV="1">
            <a:off x="1858168" y="3478469"/>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4" name="Line 584">
            <a:extLst>
              <a:ext uri="{FF2B5EF4-FFF2-40B4-BE49-F238E27FC236}">
                <a16:creationId xmlns:a16="http://schemas.microsoft.com/office/drawing/2014/main" id="{6B67DD50-43C9-2538-938B-295730DF09CD}"/>
              </a:ext>
            </a:extLst>
          </p:cNvPr>
          <p:cNvSpPr>
            <a:spLocks noChangeShapeType="1"/>
          </p:cNvSpPr>
          <p:nvPr/>
        </p:nvSpPr>
        <p:spPr bwMode="auto">
          <a:xfrm flipV="1">
            <a:off x="2539205" y="3478469"/>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5" name="Line 585">
            <a:extLst>
              <a:ext uri="{FF2B5EF4-FFF2-40B4-BE49-F238E27FC236}">
                <a16:creationId xmlns:a16="http://schemas.microsoft.com/office/drawing/2014/main" id="{C7F2C718-586F-AA88-E3B9-6BDEA67AAD80}"/>
              </a:ext>
            </a:extLst>
          </p:cNvPr>
          <p:cNvSpPr>
            <a:spLocks noChangeShapeType="1"/>
          </p:cNvSpPr>
          <p:nvPr/>
        </p:nvSpPr>
        <p:spPr bwMode="auto">
          <a:xfrm flipV="1">
            <a:off x="3218655" y="3478469"/>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6" name="Line 589">
            <a:extLst>
              <a:ext uri="{FF2B5EF4-FFF2-40B4-BE49-F238E27FC236}">
                <a16:creationId xmlns:a16="http://schemas.microsoft.com/office/drawing/2014/main" id="{B7B2228B-23C3-9C74-3A1D-26CAADD96ADB}"/>
              </a:ext>
            </a:extLst>
          </p:cNvPr>
          <p:cNvSpPr>
            <a:spLocks noChangeShapeType="1"/>
          </p:cNvSpPr>
          <p:nvPr/>
        </p:nvSpPr>
        <p:spPr bwMode="auto">
          <a:xfrm flipV="1">
            <a:off x="1178718" y="2051307"/>
            <a:ext cx="0" cy="14271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7" name="Line 590">
            <a:extLst>
              <a:ext uri="{FF2B5EF4-FFF2-40B4-BE49-F238E27FC236}">
                <a16:creationId xmlns:a16="http://schemas.microsoft.com/office/drawing/2014/main" id="{E3A4A908-1364-1586-99DD-A13E7BFE953E}"/>
              </a:ext>
            </a:extLst>
          </p:cNvPr>
          <p:cNvSpPr>
            <a:spLocks noChangeShapeType="1"/>
          </p:cNvSpPr>
          <p:nvPr/>
        </p:nvSpPr>
        <p:spPr bwMode="auto">
          <a:xfrm>
            <a:off x="1048543" y="334035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8" name="Line 591">
            <a:extLst>
              <a:ext uri="{FF2B5EF4-FFF2-40B4-BE49-F238E27FC236}">
                <a16:creationId xmlns:a16="http://schemas.microsoft.com/office/drawing/2014/main" id="{BD9BB2F2-8229-A070-610A-31F114FE1CCF}"/>
              </a:ext>
            </a:extLst>
          </p:cNvPr>
          <p:cNvSpPr>
            <a:spLocks noChangeShapeType="1"/>
          </p:cNvSpPr>
          <p:nvPr/>
        </p:nvSpPr>
        <p:spPr bwMode="auto">
          <a:xfrm>
            <a:off x="1048543" y="315620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6" name="Line 592">
            <a:extLst>
              <a:ext uri="{FF2B5EF4-FFF2-40B4-BE49-F238E27FC236}">
                <a16:creationId xmlns:a16="http://schemas.microsoft.com/office/drawing/2014/main" id="{00A3A369-C5E1-07F4-4A15-FE1F602A6715}"/>
              </a:ext>
            </a:extLst>
          </p:cNvPr>
          <p:cNvSpPr>
            <a:spLocks noChangeShapeType="1"/>
          </p:cNvSpPr>
          <p:nvPr/>
        </p:nvSpPr>
        <p:spPr bwMode="auto">
          <a:xfrm>
            <a:off x="1048543" y="297205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7" name="Line 593">
            <a:extLst>
              <a:ext uri="{FF2B5EF4-FFF2-40B4-BE49-F238E27FC236}">
                <a16:creationId xmlns:a16="http://schemas.microsoft.com/office/drawing/2014/main" id="{0D78A63E-A1C6-CB95-2389-012B87A1B206}"/>
              </a:ext>
            </a:extLst>
          </p:cNvPr>
          <p:cNvSpPr>
            <a:spLocks noChangeShapeType="1"/>
          </p:cNvSpPr>
          <p:nvPr/>
        </p:nvSpPr>
        <p:spPr bwMode="auto">
          <a:xfrm>
            <a:off x="1048543" y="278790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8" name="Line 594">
            <a:extLst>
              <a:ext uri="{FF2B5EF4-FFF2-40B4-BE49-F238E27FC236}">
                <a16:creationId xmlns:a16="http://schemas.microsoft.com/office/drawing/2014/main" id="{263EDB2A-98F5-5668-0F1D-58D88D6719C3}"/>
              </a:ext>
            </a:extLst>
          </p:cNvPr>
          <p:cNvSpPr>
            <a:spLocks noChangeShapeType="1"/>
          </p:cNvSpPr>
          <p:nvPr/>
        </p:nvSpPr>
        <p:spPr bwMode="auto">
          <a:xfrm>
            <a:off x="1048543" y="260375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19" name="Line 595">
            <a:extLst>
              <a:ext uri="{FF2B5EF4-FFF2-40B4-BE49-F238E27FC236}">
                <a16:creationId xmlns:a16="http://schemas.microsoft.com/office/drawing/2014/main" id="{4B2F83D3-9B73-B948-A5A0-78710FB60FF1}"/>
              </a:ext>
            </a:extLst>
          </p:cNvPr>
          <p:cNvSpPr>
            <a:spLocks noChangeShapeType="1"/>
          </p:cNvSpPr>
          <p:nvPr/>
        </p:nvSpPr>
        <p:spPr bwMode="auto">
          <a:xfrm>
            <a:off x="1048543" y="241960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0" name="Line 596">
            <a:extLst>
              <a:ext uri="{FF2B5EF4-FFF2-40B4-BE49-F238E27FC236}">
                <a16:creationId xmlns:a16="http://schemas.microsoft.com/office/drawing/2014/main" id="{F9FFD33D-3595-6135-FB99-57F2FE06E508}"/>
              </a:ext>
            </a:extLst>
          </p:cNvPr>
          <p:cNvSpPr>
            <a:spLocks noChangeShapeType="1"/>
          </p:cNvSpPr>
          <p:nvPr/>
        </p:nvSpPr>
        <p:spPr bwMode="auto">
          <a:xfrm>
            <a:off x="1048543" y="2235457"/>
            <a:ext cx="2063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1" name="Line 597">
            <a:extLst>
              <a:ext uri="{FF2B5EF4-FFF2-40B4-BE49-F238E27FC236}">
                <a16:creationId xmlns:a16="http://schemas.microsoft.com/office/drawing/2014/main" id="{72F4C1ED-7271-0A45-6354-9A5C58C456DC}"/>
              </a:ext>
            </a:extLst>
          </p:cNvPr>
          <p:cNvSpPr>
            <a:spLocks noChangeShapeType="1"/>
          </p:cNvSpPr>
          <p:nvPr/>
        </p:nvSpPr>
        <p:spPr bwMode="auto">
          <a:xfrm>
            <a:off x="1158080" y="2051307"/>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22" name="Rectangle 598">
            <a:extLst>
              <a:ext uri="{FF2B5EF4-FFF2-40B4-BE49-F238E27FC236}">
                <a16:creationId xmlns:a16="http://schemas.microsoft.com/office/drawing/2014/main" id="{11A7A06A-E472-10F8-884D-CF072AE3255B}"/>
              </a:ext>
            </a:extLst>
          </p:cNvPr>
          <p:cNvSpPr>
            <a:spLocks noChangeArrowheads="1"/>
          </p:cNvSpPr>
          <p:nvPr/>
        </p:nvSpPr>
        <p:spPr bwMode="auto">
          <a:xfrm>
            <a:off x="780255" y="3278444"/>
            <a:ext cx="3698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0.02</a:t>
            </a:r>
            <a:endParaRPr lang="en-US" altLang="en-SE" sz="1600">
              <a:latin typeface="Candara" panose="020E0502030303020204" pitchFamily="34" charset="0"/>
            </a:endParaRPr>
          </a:p>
        </p:txBody>
      </p:sp>
      <p:sp>
        <p:nvSpPr>
          <p:cNvPr id="823" name="Rectangle 599">
            <a:extLst>
              <a:ext uri="{FF2B5EF4-FFF2-40B4-BE49-F238E27FC236}">
                <a16:creationId xmlns:a16="http://schemas.microsoft.com/office/drawing/2014/main" id="{BB8ADD13-D717-BEFE-DE14-37DE86A00D30}"/>
              </a:ext>
            </a:extLst>
          </p:cNvPr>
          <p:cNvSpPr>
            <a:spLocks noChangeArrowheads="1"/>
          </p:cNvSpPr>
          <p:nvPr/>
        </p:nvSpPr>
        <p:spPr bwMode="auto">
          <a:xfrm>
            <a:off x="780255" y="3094294"/>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24" name="Rectangle 600">
            <a:extLst>
              <a:ext uri="{FF2B5EF4-FFF2-40B4-BE49-F238E27FC236}">
                <a16:creationId xmlns:a16="http://schemas.microsoft.com/office/drawing/2014/main" id="{C9F09499-7D63-B497-382F-836748D5CF5F}"/>
              </a:ext>
            </a:extLst>
          </p:cNvPr>
          <p:cNvSpPr>
            <a:spLocks noChangeArrowheads="1"/>
          </p:cNvSpPr>
          <p:nvPr/>
        </p:nvSpPr>
        <p:spPr bwMode="auto">
          <a:xfrm>
            <a:off x="780255" y="2910144"/>
            <a:ext cx="3889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0.06</a:t>
            </a:r>
            <a:endParaRPr lang="en-US" altLang="en-SE" sz="1600">
              <a:latin typeface="Candara" panose="020E0502030303020204" pitchFamily="34" charset="0"/>
            </a:endParaRPr>
          </a:p>
        </p:txBody>
      </p:sp>
      <p:sp>
        <p:nvSpPr>
          <p:cNvPr id="825" name="Rectangle 601">
            <a:extLst>
              <a:ext uri="{FF2B5EF4-FFF2-40B4-BE49-F238E27FC236}">
                <a16:creationId xmlns:a16="http://schemas.microsoft.com/office/drawing/2014/main" id="{52EBB2DE-38D1-013D-BF4D-E70D16D6B028}"/>
              </a:ext>
            </a:extLst>
          </p:cNvPr>
          <p:cNvSpPr>
            <a:spLocks noChangeArrowheads="1"/>
          </p:cNvSpPr>
          <p:nvPr/>
        </p:nvSpPr>
        <p:spPr bwMode="auto">
          <a:xfrm>
            <a:off x="780255" y="2725994"/>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26" name="Rectangle 602">
            <a:extLst>
              <a:ext uri="{FF2B5EF4-FFF2-40B4-BE49-F238E27FC236}">
                <a16:creationId xmlns:a16="http://schemas.microsoft.com/office/drawing/2014/main" id="{E67FA184-4D68-23E4-A641-983E47D333AC}"/>
              </a:ext>
            </a:extLst>
          </p:cNvPr>
          <p:cNvSpPr>
            <a:spLocks noChangeArrowheads="1"/>
          </p:cNvSpPr>
          <p:nvPr/>
        </p:nvSpPr>
        <p:spPr bwMode="auto">
          <a:xfrm>
            <a:off x="780255" y="2541844"/>
            <a:ext cx="347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0.10</a:t>
            </a:r>
            <a:endParaRPr lang="en-US" altLang="en-SE" sz="1600">
              <a:latin typeface="Candara" panose="020E0502030303020204" pitchFamily="34" charset="0"/>
            </a:endParaRPr>
          </a:p>
        </p:txBody>
      </p:sp>
      <p:sp>
        <p:nvSpPr>
          <p:cNvPr id="827" name="Rectangle 603">
            <a:extLst>
              <a:ext uri="{FF2B5EF4-FFF2-40B4-BE49-F238E27FC236}">
                <a16:creationId xmlns:a16="http://schemas.microsoft.com/office/drawing/2014/main" id="{9DB2897A-45A8-A729-6C38-F3ACB35FB25D}"/>
              </a:ext>
            </a:extLst>
          </p:cNvPr>
          <p:cNvSpPr>
            <a:spLocks noChangeArrowheads="1"/>
          </p:cNvSpPr>
          <p:nvPr/>
        </p:nvSpPr>
        <p:spPr bwMode="auto">
          <a:xfrm>
            <a:off x="780255" y="2357694"/>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28" name="Rectangle 604">
            <a:extLst>
              <a:ext uri="{FF2B5EF4-FFF2-40B4-BE49-F238E27FC236}">
                <a16:creationId xmlns:a16="http://schemas.microsoft.com/office/drawing/2014/main" id="{3BD8E203-A5AB-F29F-FC93-E62E71BFC7A9}"/>
              </a:ext>
            </a:extLst>
          </p:cNvPr>
          <p:cNvSpPr>
            <a:spLocks noChangeArrowheads="1"/>
          </p:cNvSpPr>
          <p:nvPr/>
        </p:nvSpPr>
        <p:spPr bwMode="auto">
          <a:xfrm>
            <a:off x="780255" y="2173544"/>
            <a:ext cx="3444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0.14</a:t>
            </a:r>
            <a:endParaRPr lang="en-US" altLang="en-SE" sz="1600">
              <a:latin typeface="Candara" panose="020E0502030303020204" pitchFamily="34" charset="0"/>
            </a:endParaRPr>
          </a:p>
        </p:txBody>
      </p:sp>
      <p:sp>
        <p:nvSpPr>
          <p:cNvPr id="829" name="Rectangle 605">
            <a:extLst>
              <a:ext uri="{FF2B5EF4-FFF2-40B4-BE49-F238E27FC236}">
                <a16:creationId xmlns:a16="http://schemas.microsoft.com/office/drawing/2014/main" id="{AEC2011B-9674-EB0E-B3E4-BA1A362BF898}"/>
              </a:ext>
            </a:extLst>
          </p:cNvPr>
          <p:cNvSpPr>
            <a:spLocks noChangeArrowheads="1"/>
          </p:cNvSpPr>
          <p:nvPr/>
        </p:nvSpPr>
        <p:spPr bwMode="auto">
          <a:xfrm>
            <a:off x="889793" y="1989394"/>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30" name="Rectangle 606">
            <a:extLst>
              <a:ext uri="{FF2B5EF4-FFF2-40B4-BE49-F238E27FC236}">
                <a16:creationId xmlns:a16="http://schemas.microsoft.com/office/drawing/2014/main" id="{0112AFDC-D462-C3C8-A2E3-F657693A981B}"/>
              </a:ext>
            </a:extLst>
          </p:cNvPr>
          <p:cNvSpPr>
            <a:spLocks noChangeArrowheads="1"/>
          </p:cNvSpPr>
          <p:nvPr/>
        </p:nvSpPr>
        <p:spPr bwMode="auto">
          <a:xfrm>
            <a:off x="1654968" y="2413257"/>
            <a:ext cx="407987" cy="106362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31" name="Freeform 607">
            <a:extLst>
              <a:ext uri="{FF2B5EF4-FFF2-40B4-BE49-F238E27FC236}">
                <a16:creationId xmlns:a16="http://schemas.microsoft.com/office/drawing/2014/main" id="{DD8C8960-7C07-DE9E-4BE1-BC51E63AF005}"/>
              </a:ext>
            </a:extLst>
          </p:cNvPr>
          <p:cNvSpPr>
            <a:spLocks/>
          </p:cNvSpPr>
          <p:nvPr/>
        </p:nvSpPr>
        <p:spPr bwMode="auto">
          <a:xfrm flipV="1">
            <a:off x="1654968" y="2413257"/>
            <a:ext cx="407987" cy="1063625"/>
          </a:xfrm>
          <a:custGeom>
            <a:avLst/>
            <a:gdLst>
              <a:gd name="T0" fmla="*/ 2147483647 w 1440"/>
              <a:gd name="T1" fmla="*/ 0 h 3758"/>
              <a:gd name="T2" fmla="*/ 2147483647 w 1440"/>
              <a:gd name="T3" fmla="*/ 2147483647 h 3758"/>
              <a:gd name="T4" fmla="*/ 0 w 1440"/>
              <a:gd name="T5" fmla="*/ 2147483647 h 3758"/>
              <a:gd name="T6" fmla="*/ 0 w 1440"/>
              <a:gd name="T7" fmla="*/ 0 h 3758"/>
              <a:gd name="T8" fmla="*/ 0 60000 65536"/>
              <a:gd name="T9" fmla="*/ 0 60000 65536"/>
              <a:gd name="T10" fmla="*/ 0 60000 65536"/>
              <a:gd name="T11" fmla="*/ 0 60000 65536"/>
              <a:gd name="T12" fmla="*/ 0 w 1440"/>
              <a:gd name="T13" fmla="*/ 0 h 3758"/>
              <a:gd name="T14" fmla="*/ 1440 w 1440"/>
              <a:gd name="T15" fmla="*/ 3758 h 3758"/>
            </a:gdLst>
            <a:ahLst/>
            <a:cxnLst>
              <a:cxn ang="T8">
                <a:pos x="T0" y="T1"/>
              </a:cxn>
              <a:cxn ang="T9">
                <a:pos x="T2" y="T3"/>
              </a:cxn>
              <a:cxn ang="T10">
                <a:pos x="T4" y="T5"/>
              </a:cxn>
              <a:cxn ang="T11">
                <a:pos x="T6" y="T7"/>
              </a:cxn>
            </a:cxnLst>
            <a:rect l="T12" t="T13" r="T14" b="T15"/>
            <a:pathLst>
              <a:path w="1440" h="3758">
                <a:moveTo>
                  <a:pt x="1440" y="0"/>
                </a:moveTo>
                <a:lnTo>
                  <a:pt x="1440" y="3758"/>
                </a:lnTo>
                <a:lnTo>
                  <a:pt x="0" y="3758"/>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32" name="Line 608">
            <a:extLst>
              <a:ext uri="{FF2B5EF4-FFF2-40B4-BE49-F238E27FC236}">
                <a16:creationId xmlns:a16="http://schemas.microsoft.com/office/drawing/2014/main" id="{830C9B85-56B8-8FC1-0DE4-2CC212826C99}"/>
              </a:ext>
            </a:extLst>
          </p:cNvPr>
          <p:cNvSpPr>
            <a:spLocks noChangeShapeType="1"/>
          </p:cNvSpPr>
          <p:nvPr/>
        </p:nvSpPr>
        <p:spPr bwMode="auto">
          <a:xfrm flipV="1">
            <a:off x="1858168" y="2233869"/>
            <a:ext cx="0" cy="1793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3" name="Line 609">
            <a:extLst>
              <a:ext uri="{FF2B5EF4-FFF2-40B4-BE49-F238E27FC236}">
                <a16:creationId xmlns:a16="http://schemas.microsoft.com/office/drawing/2014/main" id="{74679240-139C-2703-5EF2-55A7A0519CB1}"/>
              </a:ext>
            </a:extLst>
          </p:cNvPr>
          <p:cNvSpPr>
            <a:spLocks noChangeShapeType="1"/>
          </p:cNvSpPr>
          <p:nvPr/>
        </p:nvSpPr>
        <p:spPr bwMode="auto">
          <a:xfrm>
            <a:off x="1839118" y="2233869"/>
            <a:ext cx="39687"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4" name="Rectangle 610">
            <a:extLst>
              <a:ext uri="{FF2B5EF4-FFF2-40B4-BE49-F238E27FC236}">
                <a16:creationId xmlns:a16="http://schemas.microsoft.com/office/drawing/2014/main" id="{2E559E98-B640-A715-5785-5F6CCA87E08C}"/>
              </a:ext>
            </a:extLst>
          </p:cNvPr>
          <p:cNvSpPr>
            <a:spLocks noChangeArrowheads="1"/>
          </p:cNvSpPr>
          <p:nvPr/>
        </p:nvSpPr>
        <p:spPr bwMode="auto">
          <a:xfrm>
            <a:off x="2334418" y="2973644"/>
            <a:ext cx="407987" cy="503238"/>
          </a:xfrm>
          <a:prstGeom prst="rect">
            <a:avLst/>
          </a:prstGeom>
          <a:solidFill>
            <a:srgbClr val="FF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35" name="Freeform 611">
            <a:extLst>
              <a:ext uri="{FF2B5EF4-FFF2-40B4-BE49-F238E27FC236}">
                <a16:creationId xmlns:a16="http://schemas.microsoft.com/office/drawing/2014/main" id="{07F75573-890C-3631-EC30-8726F565BFA1}"/>
              </a:ext>
            </a:extLst>
          </p:cNvPr>
          <p:cNvSpPr>
            <a:spLocks/>
          </p:cNvSpPr>
          <p:nvPr/>
        </p:nvSpPr>
        <p:spPr bwMode="auto">
          <a:xfrm flipV="1">
            <a:off x="2334418" y="2973644"/>
            <a:ext cx="407987" cy="503238"/>
          </a:xfrm>
          <a:custGeom>
            <a:avLst/>
            <a:gdLst>
              <a:gd name="T0" fmla="*/ 2147483647 w 1440"/>
              <a:gd name="T1" fmla="*/ 0 h 1776"/>
              <a:gd name="T2" fmla="*/ 2147483647 w 1440"/>
              <a:gd name="T3" fmla="*/ 2147483647 h 1776"/>
              <a:gd name="T4" fmla="*/ 0 w 1440"/>
              <a:gd name="T5" fmla="*/ 2147483647 h 1776"/>
              <a:gd name="T6" fmla="*/ 0 w 1440"/>
              <a:gd name="T7" fmla="*/ 0 h 1776"/>
              <a:gd name="T8" fmla="*/ 0 60000 65536"/>
              <a:gd name="T9" fmla="*/ 0 60000 65536"/>
              <a:gd name="T10" fmla="*/ 0 60000 65536"/>
              <a:gd name="T11" fmla="*/ 0 60000 65536"/>
              <a:gd name="T12" fmla="*/ 0 w 1440"/>
              <a:gd name="T13" fmla="*/ 0 h 1776"/>
              <a:gd name="T14" fmla="*/ 1440 w 1440"/>
              <a:gd name="T15" fmla="*/ 1776 h 1776"/>
            </a:gdLst>
            <a:ahLst/>
            <a:cxnLst>
              <a:cxn ang="T8">
                <a:pos x="T0" y="T1"/>
              </a:cxn>
              <a:cxn ang="T9">
                <a:pos x="T2" y="T3"/>
              </a:cxn>
              <a:cxn ang="T10">
                <a:pos x="T4" y="T5"/>
              </a:cxn>
              <a:cxn ang="T11">
                <a:pos x="T6" y="T7"/>
              </a:cxn>
            </a:cxnLst>
            <a:rect l="T12" t="T13" r="T14" b="T15"/>
            <a:pathLst>
              <a:path w="1440" h="1776">
                <a:moveTo>
                  <a:pt x="1440" y="0"/>
                </a:moveTo>
                <a:lnTo>
                  <a:pt x="1440" y="1776"/>
                </a:lnTo>
                <a:lnTo>
                  <a:pt x="0" y="1776"/>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36" name="Line 612">
            <a:extLst>
              <a:ext uri="{FF2B5EF4-FFF2-40B4-BE49-F238E27FC236}">
                <a16:creationId xmlns:a16="http://schemas.microsoft.com/office/drawing/2014/main" id="{A67458C6-0D94-A846-BA4C-DE16F01F81BA}"/>
              </a:ext>
            </a:extLst>
          </p:cNvPr>
          <p:cNvSpPr>
            <a:spLocks noChangeShapeType="1"/>
          </p:cNvSpPr>
          <p:nvPr/>
        </p:nvSpPr>
        <p:spPr bwMode="auto">
          <a:xfrm flipV="1">
            <a:off x="2539205" y="2886332"/>
            <a:ext cx="0" cy="873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7" name="Line 613">
            <a:extLst>
              <a:ext uri="{FF2B5EF4-FFF2-40B4-BE49-F238E27FC236}">
                <a16:creationId xmlns:a16="http://schemas.microsoft.com/office/drawing/2014/main" id="{8349A87B-D28D-6AC4-E3BC-07F7E9631767}"/>
              </a:ext>
            </a:extLst>
          </p:cNvPr>
          <p:cNvSpPr>
            <a:spLocks noChangeShapeType="1"/>
          </p:cNvSpPr>
          <p:nvPr/>
        </p:nvSpPr>
        <p:spPr bwMode="auto">
          <a:xfrm>
            <a:off x="2518568" y="2886332"/>
            <a:ext cx="41275"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38" name="Rectangle 614">
            <a:extLst>
              <a:ext uri="{FF2B5EF4-FFF2-40B4-BE49-F238E27FC236}">
                <a16:creationId xmlns:a16="http://schemas.microsoft.com/office/drawing/2014/main" id="{1D2FD461-F05E-BF4B-76F5-CF992AE722E9}"/>
              </a:ext>
            </a:extLst>
          </p:cNvPr>
          <p:cNvSpPr>
            <a:spLocks noChangeArrowheads="1"/>
          </p:cNvSpPr>
          <p:nvPr/>
        </p:nvSpPr>
        <p:spPr bwMode="auto">
          <a:xfrm>
            <a:off x="1550193" y="3483232"/>
            <a:ext cx="7413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Controls</a:t>
            </a:r>
            <a:endParaRPr lang="en-US" altLang="en-SE" sz="1600">
              <a:latin typeface="Candara" panose="020E0502030303020204" pitchFamily="34" charset="0"/>
            </a:endParaRPr>
          </a:p>
        </p:txBody>
      </p:sp>
      <p:sp>
        <p:nvSpPr>
          <p:cNvPr id="839" name="Rectangle 615">
            <a:extLst>
              <a:ext uri="{FF2B5EF4-FFF2-40B4-BE49-F238E27FC236}">
                <a16:creationId xmlns:a16="http://schemas.microsoft.com/office/drawing/2014/main" id="{6AAFF7E9-DF87-A0CA-08D6-8B38C86A4B1F}"/>
              </a:ext>
            </a:extLst>
          </p:cNvPr>
          <p:cNvSpPr>
            <a:spLocks noChangeArrowheads="1"/>
          </p:cNvSpPr>
          <p:nvPr/>
        </p:nvSpPr>
        <p:spPr bwMode="auto">
          <a:xfrm>
            <a:off x="2434430" y="3492757"/>
            <a:ext cx="3349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T2D</a:t>
            </a:r>
            <a:endParaRPr lang="en-US" altLang="en-SE" sz="1600">
              <a:latin typeface="Candara" panose="020E0502030303020204" pitchFamily="34" charset="0"/>
            </a:endParaRPr>
          </a:p>
        </p:txBody>
      </p:sp>
      <p:sp>
        <p:nvSpPr>
          <p:cNvPr id="840" name="Text Box 616">
            <a:extLst>
              <a:ext uri="{FF2B5EF4-FFF2-40B4-BE49-F238E27FC236}">
                <a16:creationId xmlns:a16="http://schemas.microsoft.com/office/drawing/2014/main" id="{84E8A317-FE96-BF40-A580-833C0C95CA7A}"/>
              </a:ext>
            </a:extLst>
          </p:cNvPr>
          <p:cNvSpPr txBox="1">
            <a:spLocks noChangeArrowheads="1"/>
          </p:cNvSpPr>
          <p:nvPr/>
        </p:nvSpPr>
        <p:spPr bwMode="auto">
          <a:xfrm>
            <a:off x="423068" y="1495682"/>
            <a:ext cx="14890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i="1">
                <a:latin typeface="Candara" panose="020E0502030303020204" pitchFamily="34" charset="0"/>
              </a:rPr>
              <a:t>GIPR</a:t>
            </a:r>
            <a:r>
              <a:rPr lang="en-US" altLang="en-SE" sz="1600">
                <a:latin typeface="Candara" panose="020E0502030303020204" pitchFamily="34" charset="0"/>
              </a:rPr>
              <a:t> mRNA </a:t>
            </a:r>
          </a:p>
          <a:p>
            <a:pPr algn="ctr" eaLnBrk="1" hangingPunct="1"/>
            <a:r>
              <a:rPr lang="en-US" altLang="en-SE" sz="1600">
                <a:latin typeface="Candara" panose="020E0502030303020204" pitchFamily="34" charset="0"/>
              </a:rPr>
              <a:t>in human islets</a:t>
            </a:r>
          </a:p>
        </p:txBody>
      </p:sp>
      <p:sp>
        <p:nvSpPr>
          <p:cNvPr id="841" name="Rectangle 47">
            <a:extLst>
              <a:ext uri="{FF2B5EF4-FFF2-40B4-BE49-F238E27FC236}">
                <a16:creationId xmlns:a16="http://schemas.microsoft.com/office/drawing/2014/main" id="{3B645E9B-F017-B764-7C27-384D4A37C6A3}"/>
              </a:ext>
            </a:extLst>
          </p:cNvPr>
          <p:cNvSpPr>
            <a:spLocks noChangeArrowheads="1"/>
          </p:cNvSpPr>
          <p:nvPr/>
        </p:nvSpPr>
        <p:spPr bwMode="auto">
          <a:xfrm>
            <a:off x="2477293" y="2641857"/>
            <a:ext cx="1047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sp>
        <p:nvSpPr>
          <p:cNvPr id="842" name="Line 83">
            <a:extLst>
              <a:ext uri="{FF2B5EF4-FFF2-40B4-BE49-F238E27FC236}">
                <a16:creationId xmlns:a16="http://schemas.microsoft.com/office/drawing/2014/main" id="{6FD12406-7DA0-225E-7F5D-E7FB1C26E0E4}"/>
              </a:ext>
            </a:extLst>
          </p:cNvPr>
          <p:cNvSpPr>
            <a:spLocks noChangeShapeType="1"/>
          </p:cNvSpPr>
          <p:nvPr/>
        </p:nvSpPr>
        <p:spPr bwMode="auto">
          <a:xfrm rot="5400000">
            <a:off x="3086099" y="2506125"/>
            <a:ext cx="1588" cy="574675"/>
          </a:xfrm>
          <a:prstGeom prst="line">
            <a:avLst/>
          </a:prstGeom>
          <a:noFill/>
          <a:ln w="1270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843" name="Text Box 85">
            <a:extLst>
              <a:ext uri="{FF2B5EF4-FFF2-40B4-BE49-F238E27FC236}">
                <a16:creationId xmlns:a16="http://schemas.microsoft.com/office/drawing/2014/main" id="{EA977489-BE4A-468F-3A2B-B7E97DE0724B}"/>
              </a:ext>
            </a:extLst>
          </p:cNvPr>
          <p:cNvSpPr txBox="1">
            <a:spLocks noChangeArrowheads="1"/>
          </p:cNvSpPr>
          <p:nvPr/>
        </p:nvSpPr>
        <p:spPr bwMode="auto">
          <a:xfrm>
            <a:off x="2359818" y="1495682"/>
            <a:ext cx="2232025"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solidFill>
                  <a:srgbClr val="FF0000"/>
                </a:solidFill>
                <a:latin typeface="Candara" panose="020E0502030303020204" pitchFamily="34" charset="0"/>
              </a:rPr>
              <a:t>T2D have lower  GIPR gene expression in islets</a:t>
            </a:r>
          </a:p>
        </p:txBody>
      </p:sp>
      <p:sp>
        <p:nvSpPr>
          <p:cNvPr id="884" name="Text Box 102">
            <a:extLst>
              <a:ext uri="{FF2B5EF4-FFF2-40B4-BE49-F238E27FC236}">
                <a16:creationId xmlns:a16="http://schemas.microsoft.com/office/drawing/2014/main" id="{D82E1E38-4A06-C54A-5C09-64F664224EB8}"/>
              </a:ext>
            </a:extLst>
          </p:cNvPr>
          <p:cNvSpPr txBox="1">
            <a:spLocks noChangeArrowheads="1"/>
          </p:cNvSpPr>
          <p:nvPr/>
        </p:nvSpPr>
        <p:spPr bwMode="auto">
          <a:xfrm>
            <a:off x="1386594" y="6413755"/>
            <a:ext cx="1636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i="1">
                <a:latin typeface="Candara" panose="020E0502030303020204" pitchFamily="34" charset="0"/>
              </a:rPr>
              <a:t>GIPR</a:t>
            </a:r>
            <a:r>
              <a:rPr lang="en-US" altLang="en-SE" sz="1600">
                <a:latin typeface="Candara" panose="020E0502030303020204" pitchFamily="34" charset="0"/>
              </a:rPr>
              <a:t> rs10423928 </a:t>
            </a:r>
          </a:p>
        </p:txBody>
      </p:sp>
      <p:grpSp>
        <p:nvGrpSpPr>
          <p:cNvPr id="885" name="Group 884">
            <a:extLst>
              <a:ext uri="{FF2B5EF4-FFF2-40B4-BE49-F238E27FC236}">
                <a16:creationId xmlns:a16="http://schemas.microsoft.com/office/drawing/2014/main" id="{D4943FC5-C2EC-8F32-9B65-00A621E2AF32}"/>
              </a:ext>
            </a:extLst>
          </p:cNvPr>
          <p:cNvGrpSpPr/>
          <p:nvPr/>
        </p:nvGrpSpPr>
        <p:grpSpPr>
          <a:xfrm>
            <a:off x="380119" y="4110293"/>
            <a:ext cx="4460875" cy="2406650"/>
            <a:chOff x="4719638" y="4005263"/>
            <a:chExt cx="4460875" cy="2406650"/>
          </a:xfrm>
        </p:grpSpPr>
        <p:sp>
          <p:nvSpPr>
            <p:cNvPr id="886" name="AutoShape 536">
              <a:extLst>
                <a:ext uri="{FF2B5EF4-FFF2-40B4-BE49-F238E27FC236}">
                  <a16:creationId xmlns:a16="http://schemas.microsoft.com/office/drawing/2014/main" id="{DDD78071-2AA7-11E3-6CC8-0590CD8AF55C}"/>
                </a:ext>
              </a:extLst>
            </p:cNvPr>
            <p:cNvSpPr>
              <a:spLocks noChangeAspect="1" noChangeArrowheads="1" noTextEdit="1"/>
            </p:cNvSpPr>
            <p:nvPr/>
          </p:nvSpPr>
          <p:spPr bwMode="auto">
            <a:xfrm>
              <a:off x="4799013" y="4491038"/>
              <a:ext cx="2868612"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E"/>
            </a:p>
          </p:txBody>
        </p:sp>
        <p:sp>
          <p:nvSpPr>
            <p:cNvPr id="887" name="Rectangle 537">
              <a:extLst>
                <a:ext uri="{FF2B5EF4-FFF2-40B4-BE49-F238E27FC236}">
                  <a16:creationId xmlns:a16="http://schemas.microsoft.com/office/drawing/2014/main" id="{CFE90C44-D37E-2BDD-F1EF-4C91146A7AEE}"/>
                </a:ext>
              </a:extLst>
            </p:cNvPr>
            <p:cNvSpPr>
              <a:spLocks noChangeArrowheads="1"/>
            </p:cNvSpPr>
            <p:nvPr/>
          </p:nvSpPr>
          <p:spPr bwMode="auto">
            <a:xfrm>
              <a:off x="4799013" y="4491038"/>
              <a:ext cx="2868612" cy="18700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88" name="Rectangle 538">
              <a:extLst>
                <a:ext uri="{FF2B5EF4-FFF2-40B4-BE49-F238E27FC236}">
                  <a16:creationId xmlns:a16="http://schemas.microsoft.com/office/drawing/2014/main" id="{30BB9027-6898-072F-E291-77DE75B5AF29}"/>
                </a:ext>
              </a:extLst>
            </p:cNvPr>
            <p:cNvSpPr>
              <a:spLocks noChangeArrowheads="1"/>
            </p:cNvSpPr>
            <p:nvPr/>
          </p:nvSpPr>
          <p:spPr bwMode="auto">
            <a:xfrm>
              <a:off x="5465763" y="4646613"/>
              <a:ext cx="2120900" cy="1484312"/>
            </a:xfrm>
            <a:prstGeom prst="rect">
              <a:avLst/>
            </a:prstGeom>
            <a:solidFill>
              <a:srgbClr val="FFFFFF"/>
            </a:solidFill>
            <a:ln w="0">
              <a:solidFill>
                <a:srgbClr val="FFFFFF"/>
              </a:solidFill>
              <a:miter lim="800000"/>
              <a:headEnd/>
              <a:tailEnd/>
            </a:ln>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889" name="Line 539">
              <a:extLst>
                <a:ext uri="{FF2B5EF4-FFF2-40B4-BE49-F238E27FC236}">
                  <a16:creationId xmlns:a16="http://schemas.microsoft.com/office/drawing/2014/main" id="{FA237C38-12AC-0895-FC92-57F14A8A975D}"/>
                </a:ext>
              </a:extLst>
            </p:cNvPr>
            <p:cNvSpPr>
              <a:spLocks noChangeShapeType="1"/>
            </p:cNvSpPr>
            <p:nvPr/>
          </p:nvSpPr>
          <p:spPr bwMode="auto">
            <a:xfrm>
              <a:off x="5465763" y="6130925"/>
              <a:ext cx="2120900"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0" name="Line 540">
              <a:extLst>
                <a:ext uri="{FF2B5EF4-FFF2-40B4-BE49-F238E27FC236}">
                  <a16:creationId xmlns:a16="http://schemas.microsoft.com/office/drawing/2014/main" id="{CDC27FDD-0561-A793-92DD-3E92B0C82D3E}"/>
                </a:ext>
              </a:extLst>
            </p:cNvPr>
            <p:cNvSpPr>
              <a:spLocks noChangeShapeType="1"/>
            </p:cNvSpPr>
            <p:nvPr/>
          </p:nvSpPr>
          <p:spPr bwMode="auto">
            <a:xfrm flipV="1">
              <a:off x="6173788" y="6130925"/>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1" name="Line 541">
              <a:extLst>
                <a:ext uri="{FF2B5EF4-FFF2-40B4-BE49-F238E27FC236}">
                  <a16:creationId xmlns:a16="http://schemas.microsoft.com/office/drawing/2014/main" id="{B8D0184B-9FBE-9BB0-FCD6-B2ED02C8C7EB}"/>
                </a:ext>
              </a:extLst>
            </p:cNvPr>
            <p:cNvSpPr>
              <a:spLocks noChangeShapeType="1"/>
            </p:cNvSpPr>
            <p:nvPr/>
          </p:nvSpPr>
          <p:spPr bwMode="auto">
            <a:xfrm flipV="1">
              <a:off x="6880225" y="6130925"/>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2" name="Line 542">
              <a:extLst>
                <a:ext uri="{FF2B5EF4-FFF2-40B4-BE49-F238E27FC236}">
                  <a16:creationId xmlns:a16="http://schemas.microsoft.com/office/drawing/2014/main" id="{7A4092E8-2F22-5276-5C1A-9A71A380E6C4}"/>
                </a:ext>
              </a:extLst>
            </p:cNvPr>
            <p:cNvSpPr>
              <a:spLocks noChangeShapeType="1"/>
            </p:cNvSpPr>
            <p:nvPr/>
          </p:nvSpPr>
          <p:spPr bwMode="auto">
            <a:xfrm flipV="1">
              <a:off x="7586663" y="6130925"/>
              <a:ext cx="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3" name="Line 546">
              <a:extLst>
                <a:ext uri="{FF2B5EF4-FFF2-40B4-BE49-F238E27FC236}">
                  <a16:creationId xmlns:a16="http://schemas.microsoft.com/office/drawing/2014/main" id="{AB469D2F-2650-EB9E-D8C6-42BD4ACC62A8}"/>
                </a:ext>
              </a:extLst>
            </p:cNvPr>
            <p:cNvSpPr>
              <a:spLocks noChangeShapeType="1"/>
            </p:cNvSpPr>
            <p:nvPr/>
          </p:nvSpPr>
          <p:spPr bwMode="auto">
            <a:xfrm flipV="1">
              <a:off x="5491163" y="4646613"/>
              <a:ext cx="0" cy="14843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4" name="Line 547">
              <a:extLst>
                <a:ext uri="{FF2B5EF4-FFF2-40B4-BE49-F238E27FC236}">
                  <a16:creationId xmlns:a16="http://schemas.microsoft.com/office/drawing/2014/main" id="{E6B99A6C-F041-12E5-F498-2912AC5B4C35}"/>
                </a:ext>
              </a:extLst>
            </p:cNvPr>
            <p:cNvSpPr>
              <a:spLocks noChangeShapeType="1"/>
            </p:cNvSpPr>
            <p:nvPr/>
          </p:nvSpPr>
          <p:spPr bwMode="auto">
            <a:xfrm>
              <a:off x="5470525" y="5956300"/>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5" name="Line 548">
              <a:extLst>
                <a:ext uri="{FF2B5EF4-FFF2-40B4-BE49-F238E27FC236}">
                  <a16:creationId xmlns:a16="http://schemas.microsoft.com/office/drawing/2014/main" id="{2DEDB3D0-B7AE-7789-2B00-8FFD4D37D1C8}"/>
                </a:ext>
              </a:extLst>
            </p:cNvPr>
            <p:cNvSpPr>
              <a:spLocks noChangeShapeType="1"/>
            </p:cNvSpPr>
            <p:nvPr/>
          </p:nvSpPr>
          <p:spPr bwMode="auto">
            <a:xfrm>
              <a:off x="5470525" y="5738813"/>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6" name="Line 549">
              <a:extLst>
                <a:ext uri="{FF2B5EF4-FFF2-40B4-BE49-F238E27FC236}">
                  <a16:creationId xmlns:a16="http://schemas.microsoft.com/office/drawing/2014/main" id="{E7A180D2-D6DC-8064-4292-0510E7CA5562}"/>
                </a:ext>
              </a:extLst>
            </p:cNvPr>
            <p:cNvSpPr>
              <a:spLocks noChangeShapeType="1"/>
            </p:cNvSpPr>
            <p:nvPr/>
          </p:nvSpPr>
          <p:spPr bwMode="auto">
            <a:xfrm>
              <a:off x="5470525" y="5519738"/>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7" name="Line 550">
              <a:extLst>
                <a:ext uri="{FF2B5EF4-FFF2-40B4-BE49-F238E27FC236}">
                  <a16:creationId xmlns:a16="http://schemas.microsoft.com/office/drawing/2014/main" id="{DE6541B1-33A9-5E23-039C-77371869D110}"/>
                </a:ext>
              </a:extLst>
            </p:cNvPr>
            <p:cNvSpPr>
              <a:spLocks noChangeShapeType="1"/>
            </p:cNvSpPr>
            <p:nvPr/>
          </p:nvSpPr>
          <p:spPr bwMode="auto">
            <a:xfrm>
              <a:off x="5470525" y="5300663"/>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8" name="Line 551">
              <a:extLst>
                <a:ext uri="{FF2B5EF4-FFF2-40B4-BE49-F238E27FC236}">
                  <a16:creationId xmlns:a16="http://schemas.microsoft.com/office/drawing/2014/main" id="{530472C5-9656-09AF-BA1B-9A7D190CF234}"/>
                </a:ext>
              </a:extLst>
            </p:cNvPr>
            <p:cNvSpPr>
              <a:spLocks noChangeShapeType="1"/>
            </p:cNvSpPr>
            <p:nvPr/>
          </p:nvSpPr>
          <p:spPr bwMode="auto">
            <a:xfrm>
              <a:off x="5470525" y="5083175"/>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899" name="Line 552">
              <a:extLst>
                <a:ext uri="{FF2B5EF4-FFF2-40B4-BE49-F238E27FC236}">
                  <a16:creationId xmlns:a16="http://schemas.microsoft.com/office/drawing/2014/main" id="{8783B7DC-E410-B829-DC48-C55DDF9FC04F}"/>
                </a:ext>
              </a:extLst>
            </p:cNvPr>
            <p:cNvSpPr>
              <a:spLocks noChangeShapeType="1"/>
            </p:cNvSpPr>
            <p:nvPr/>
          </p:nvSpPr>
          <p:spPr bwMode="auto">
            <a:xfrm>
              <a:off x="5470525" y="4865688"/>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00" name="Line 553">
              <a:extLst>
                <a:ext uri="{FF2B5EF4-FFF2-40B4-BE49-F238E27FC236}">
                  <a16:creationId xmlns:a16="http://schemas.microsoft.com/office/drawing/2014/main" id="{20372220-D033-1BE2-B1E9-C34ED61C9890}"/>
                </a:ext>
              </a:extLst>
            </p:cNvPr>
            <p:cNvSpPr>
              <a:spLocks noChangeShapeType="1"/>
            </p:cNvSpPr>
            <p:nvPr/>
          </p:nvSpPr>
          <p:spPr bwMode="auto">
            <a:xfrm>
              <a:off x="5470525" y="4646613"/>
              <a:ext cx="2063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01" name="Rectangle 554">
              <a:extLst>
                <a:ext uri="{FF2B5EF4-FFF2-40B4-BE49-F238E27FC236}">
                  <a16:creationId xmlns:a16="http://schemas.microsoft.com/office/drawing/2014/main" id="{B79F2C25-7A14-32D9-7579-52577E79C825}"/>
                </a:ext>
              </a:extLst>
            </p:cNvPr>
            <p:cNvSpPr>
              <a:spLocks noChangeArrowheads="1"/>
            </p:cNvSpPr>
            <p:nvPr/>
          </p:nvSpPr>
          <p:spPr bwMode="auto">
            <a:xfrm>
              <a:off x="5146675" y="5892800"/>
              <a:ext cx="234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0.1</a:t>
              </a:r>
              <a:endParaRPr lang="en-US" altLang="en-SE" sz="1600">
                <a:latin typeface="Candara" panose="020E0502030303020204" pitchFamily="34" charset="0"/>
              </a:endParaRPr>
            </a:p>
          </p:txBody>
        </p:sp>
        <p:sp>
          <p:nvSpPr>
            <p:cNvPr id="902" name="Rectangle 555">
              <a:extLst>
                <a:ext uri="{FF2B5EF4-FFF2-40B4-BE49-F238E27FC236}">
                  <a16:creationId xmlns:a16="http://schemas.microsoft.com/office/drawing/2014/main" id="{07B19C01-8D14-C2AB-F44F-9B41127DD8E6}"/>
                </a:ext>
              </a:extLst>
            </p:cNvPr>
            <p:cNvSpPr>
              <a:spLocks noChangeArrowheads="1"/>
            </p:cNvSpPr>
            <p:nvPr/>
          </p:nvSpPr>
          <p:spPr bwMode="auto">
            <a:xfrm>
              <a:off x="5251450" y="5673725"/>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03" name="Rectangle 556">
              <a:extLst>
                <a:ext uri="{FF2B5EF4-FFF2-40B4-BE49-F238E27FC236}">
                  <a16:creationId xmlns:a16="http://schemas.microsoft.com/office/drawing/2014/main" id="{7321D8B7-8AA5-C012-F41F-8E28FB898C16}"/>
                </a:ext>
              </a:extLst>
            </p:cNvPr>
            <p:cNvSpPr>
              <a:spLocks noChangeArrowheads="1"/>
            </p:cNvSpPr>
            <p:nvPr/>
          </p:nvSpPr>
          <p:spPr bwMode="auto">
            <a:xfrm>
              <a:off x="5146675" y="5456238"/>
              <a:ext cx="263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0.3</a:t>
              </a:r>
              <a:endParaRPr lang="en-US" altLang="en-SE" sz="1600">
                <a:latin typeface="Candara" panose="020E0502030303020204" pitchFamily="34" charset="0"/>
              </a:endParaRPr>
            </a:p>
          </p:txBody>
        </p:sp>
        <p:sp>
          <p:nvSpPr>
            <p:cNvPr id="904" name="Rectangle 557">
              <a:extLst>
                <a:ext uri="{FF2B5EF4-FFF2-40B4-BE49-F238E27FC236}">
                  <a16:creationId xmlns:a16="http://schemas.microsoft.com/office/drawing/2014/main" id="{A838B2B7-D8B6-53D3-3D5D-4680DE558F37}"/>
                </a:ext>
              </a:extLst>
            </p:cNvPr>
            <p:cNvSpPr>
              <a:spLocks noChangeArrowheads="1"/>
            </p:cNvSpPr>
            <p:nvPr/>
          </p:nvSpPr>
          <p:spPr bwMode="auto">
            <a:xfrm>
              <a:off x="5251450" y="5237163"/>
              <a:ext cx="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05" name="Rectangle 558">
              <a:extLst>
                <a:ext uri="{FF2B5EF4-FFF2-40B4-BE49-F238E27FC236}">
                  <a16:creationId xmlns:a16="http://schemas.microsoft.com/office/drawing/2014/main" id="{CCB38DD4-1508-A490-854C-97E2FA84EC4E}"/>
                </a:ext>
              </a:extLst>
            </p:cNvPr>
            <p:cNvSpPr>
              <a:spLocks noChangeArrowheads="1"/>
            </p:cNvSpPr>
            <p:nvPr/>
          </p:nvSpPr>
          <p:spPr bwMode="auto">
            <a:xfrm>
              <a:off x="5146675" y="5018088"/>
              <a:ext cx="2651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0.5</a:t>
              </a:r>
              <a:endParaRPr lang="en-US" altLang="en-SE" sz="1600">
                <a:latin typeface="Candara" panose="020E0502030303020204" pitchFamily="34" charset="0"/>
              </a:endParaRPr>
            </a:p>
          </p:txBody>
        </p:sp>
        <p:sp>
          <p:nvSpPr>
            <p:cNvPr id="906" name="Rectangle 559">
              <a:extLst>
                <a:ext uri="{FF2B5EF4-FFF2-40B4-BE49-F238E27FC236}">
                  <a16:creationId xmlns:a16="http://schemas.microsoft.com/office/drawing/2014/main" id="{F5452B13-2349-A1EA-A3EF-9D2CA527150F}"/>
                </a:ext>
              </a:extLst>
            </p:cNvPr>
            <p:cNvSpPr>
              <a:spLocks noChangeArrowheads="1"/>
            </p:cNvSpPr>
            <p:nvPr/>
          </p:nvSpPr>
          <p:spPr bwMode="auto">
            <a:xfrm>
              <a:off x="5251450" y="4800600"/>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07" name="Rectangle 560">
              <a:extLst>
                <a:ext uri="{FF2B5EF4-FFF2-40B4-BE49-F238E27FC236}">
                  <a16:creationId xmlns:a16="http://schemas.microsoft.com/office/drawing/2014/main" id="{B54D524A-E9EE-F1DD-5521-786839BE433D}"/>
                </a:ext>
              </a:extLst>
            </p:cNvPr>
            <p:cNvSpPr>
              <a:spLocks noChangeArrowheads="1"/>
            </p:cNvSpPr>
            <p:nvPr/>
          </p:nvSpPr>
          <p:spPr bwMode="auto">
            <a:xfrm>
              <a:off x="5146675" y="4581525"/>
              <a:ext cx="2619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0.7</a:t>
              </a:r>
              <a:endParaRPr lang="en-US" altLang="en-SE" sz="1600">
                <a:latin typeface="Candara" panose="020E0502030303020204" pitchFamily="34" charset="0"/>
              </a:endParaRPr>
            </a:p>
          </p:txBody>
        </p:sp>
        <p:sp>
          <p:nvSpPr>
            <p:cNvPr id="908" name="Rectangle 561">
              <a:extLst>
                <a:ext uri="{FF2B5EF4-FFF2-40B4-BE49-F238E27FC236}">
                  <a16:creationId xmlns:a16="http://schemas.microsoft.com/office/drawing/2014/main" id="{78B2AFAC-50D2-FE4B-D538-41D6859E11FB}"/>
                </a:ext>
              </a:extLst>
            </p:cNvPr>
            <p:cNvSpPr>
              <a:spLocks noChangeArrowheads="1"/>
            </p:cNvSpPr>
            <p:nvPr/>
          </p:nvSpPr>
          <p:spPr bwMode="auto">
            <a:xfrm>
              <a:off x="5961063" y="5076825"/>
              <a:ext cx="423862" cy="10525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09" name="Freeform 562">
              <a:extLst>
                <a:ext uri="{FF2B5EF4-FFF2-40B4-BE49-F238E27FC236}">
                  <a16:creationId xmlns:a16="http://schemas.microsoft.com/office/drawing/2014/main" id="{4D48AAB6-AB25-F24A-5936-7970C886CCB2}"/>
                </a:ext>
              </a:extLst>
            </p:cNvPr>
            <p:cNvSpPr>
              <a:spLocks/>
            </p:cNvSpPr>
            <p:nvPr/>
          </p:nvSpPr>
          <p:spPr bwMode="auto">
            <a:xfrm flipV="1">
              <a:off x="5961063" y="5076825"/>
              <a:ext cx="423862" cy="1052513"/>
            </a:xfrm>
            <a:custGeom>
              <a:avLst/>
              <a:gdLst>
                <a:gd name="T0" fmla="*/ 2147483647 w 1417"/>
                <a:gd name="T1" fmla="*/ 0 h 3516"/>
                <a:gd name="T2" fmla="*/ 2147483647 w 1417"/>
                <a:gd name="T3" fmla="*/ 2147483647 h 3516"/>
                <a:gd name="T4" fmla="*/ 0 w 1417"/>
                <a:gd name="T5" fmla="*/ 2147483647 h 3516"/>
                <a:gd name="T6" fmla="*/ 0 w 1417"/>
                <a:gd name="T7" fmla="*/ 0 h 3516"/>
                <a:gd name="T8" fmla="*/ 0 60000 65536"/>
                <a:gd name="T9" fmla="*/ 0 60000 65536"/>
                <a:gd name="T10" fmla="*/ 0 60000 65536"/>
                <a:gd name="T11" fmla="*/ 0 60000 65536"/>
                <a:gd name="T12" fmla="*/ 0 w 1417"/>
                <a:gd name="T13" fmla="*/ 0 h 3516"/>
                <a:gd name="T14" fmla="*/ 1417 w 1417"/>
                <a:gd name="T15" fmla="*/ 3516 h 3516"/>
              </a:gdLst>
              <a:ahLst/>
              <a:cxnLst>
                <a:cxn ang="T8">
                  <a:pos x="T0" y="T1"/>
                </a:cxn>
                <a:cxn ang="T9">
                  <a:pos x="T2" y="T3"/>
                </a:cxn>
                <a:cxn ang="T10">
                  <a:pos x="T4" y="T5"/>
                </a:cxn>
                <a:cxn ang="T11">
                  <a:pos x="T6" y="T7"/>
                </a:cxn>
              </a:cxnLst>
              <a:rect l="T12" t="T13" r="T14" b="T15"/>
              <a:pathLst>
                <a:path w="1417" h="3516">
                  <a:moveTo>
                    <a:pt x="1417" y="0"/>
                  </a:moveTo>
                  <a:lnTo>
                    <a:pt x="1417" y="3516"/>
                  </a:lnTo>
                  <a:lnTo>
                    <a:pt x="0" y="3516"/>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910" name="Line 563">
              <a:extLst>
                <a:ext uri="{FF2B5EF4-FFF2-40B4-BE49-F238E27FC236}">
                  <a16:creationId xmlns:a16="http://schemas.microsoft.com/office/drawing/2014/main" id="{FBF178C1-C6E2-DE53-167A-C8E4EE63732F}"/>
                </a:ext>
              </a:extLst>
            </p:cNvPr>
            <p:cNvSpPr>
              <a:spLocks noChangeShapeType="1"/>
            </p:cNvSpPr>
            <p:nvPr/>
          </p:nvSpPr>
          <p:spPr bwMode="auto">
            <a:xfrm flipV="1">
              <a:off x="6172200" y="4857750"/>
              <a:ext cx="0" cy="2190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11" name="Line 564">
              <a:extLst>
                <a:ext uri="{FF2B5EF4-FFF2-40B4-BE49-F238E27FC236}">
                  <a16:creationId xmlns:a16="http://schemas.microsoft.com/office/drawing/2014/main" id="{A58FD238-D964-E72B-165E-9A0D69479667}"/>
                </a:ext>
              </a:extLst>
            </p:cNvPr>
            <p:cNvSpPr>
              <a:spLocks noChangeShapeType="1"/>
            </p:cNvSpPr>
            <p:nvPr/>
          </p:nvSpPr>
          <p:spPr bwMode="auto">
            <a:xfrm>
              <a:off x="6151563" y="4857750"/>
              <a:ext cx="42862"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12" name="Rectangle 565">
              <a:extLst>
                <a:ext uri="{FF2B5EF4-FFF2-40B4-BE49-F238E27FC236}">
                  <a16:creationId xmlns:a16="http://schemas.microsoft.com/office/drawing/2014/main" id="{EE96AE89-9188-EB60-7E07-68B34DB892AD}"/>
                </a:ext>
              </a:extLst>
            </p:cNvPr>
            <p:cNvSpPr>
              <a:spLocks noChangeArrowheads="1"/>
            </p:cNvSpPr>
            <p:nvPr/>
          </p:nvSpPr>
          <p:spPr bwMode="auto">
            <a:xfrm>
              <a:off x="6667500" y="5580063"/>
              <a:ext cx="423863" cy="549275"/>
            </a:xfrm>
            <a:prstGeom prst="rect">
              <a:avLst/>
            </a:prstGeom>
            <a:solidFill>
              <a:srgbClr val="FF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13" name="Freeform 566">
              <a:extLst>
                <a:ext uri="{FF2B5EF4-FFF2-40B4-BE49-F238E27FC236}">
                  <a16:creationId xmlns:a16="http://schemas.microsoft.com/office/drawing/2014/main" id="{FE04E65C-6934-72FC-D394-95BAB6A4F744}"/>
                </a:ext>
              </a:extLst>
            </p:cNvPr>
            <p:cNvSpPr>
              <a:spLocks/>
            </p:cNvSpPr>
            <p:nvPr/>
          </p:nvSpPr>
          <p:spPr bwMode="auto">
            <a:xfrm flipV="1">
              <a:off x="6667500" y="5580063"/>
              <a:ext cx="423863" cy="549275"/>
            </a:xfrm>
            <a:custGeom>
              <a:avLst/>
              <a:gdLst>
                <a:gd name="T0" fmla="*/ 2147483647 w 1417"/>
                <a:gd name="T1" fmla="*/ 0 h 1835"/>
                <a:gd name="T2" fmla="*/ 2147483647 w 1417"/>
                <a:gd name="T3" fmla="*/ 2147483647 h 1835"/>
                <a:gd name="T4" fmla="*/ 0 w 1417"/>
                <a:gd name="T5" fmla="*/ 2147483647 h 1835"/>
                <a:gd name="T6" fmla="*/ 0 w 1417"/>
                <a:gd name="T7" fmla="*/ 0 h 1835"/>
                <a:gd name="T8" fmla="*/ 0 60000 65536"/>
                <a:gd name="T9" fmla="*/ 0 60000 65536"/>
                <a:gd name="T10" fmla="*/ 0 60000 65536"/>
                <a:gd name="T11" fmla="*/ 0 60000 65536"/>
                <a:gd name="T12" fmla="*/ 0 w 1417"/>
                <a:gd name="T13" fmla="*/ 0 h 1835"/>
                <a:gd name="T14" fmla="*/ 1417 w 1417"/>
                <a:gd name="T15" fmla="*/ 1835 h 1835"/>
              </a:gdLst>
              <a:ahLst/>
              <a:cxnLst>
                <a:cxn ang="T8">
                  <a:pos x="T0" y="T1"/>
                </a:cxn>
                <a:cxn ang="T9">
                  <a:pos x="T2" y="T3"/>
                </a:cxn>
                <a:cxn ang="T10">
                  <a:pos x="T4" y="T5"/>
                </a:cxn>
                <a:cxn ang="T11">
                  <a:pos x="T6" y="T7"/>
                </a:cxn>
              </a:cxnLst>
              <a:rect l="T12" t="T13" r="T14" b="T15"/>
              <a:pathLst>
                <a:path w="1417" h="1835">
                  <a:moveTo>
                    <a:pt x="1417" y="0"/>
                  </a:moveTo>
                  <a:lnTo>
                    <a:pt x="1417" y="1835"/>
                  </a:lnTo>
                  <a:lnTo>
                    <a:pt x="0" y="1835"/>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914" name="Line 567">
              <a:extLst>
                <a:ext uri="{FF2B5EF4-FFF2-40B4-BE49-F238E27FC236}">
                  <a16:creationId xmlns:a16="http://schemas.microsoft.com/office/drawing/2014/main" id="{3C06A703-E2F0-14FA-A1DA-D07477837B61}"/>
                </a:ext>
              </a:extLst>
            </p:cNvPr>
            <p:cNvSpPr>
              <a:spLocks noChangeShapeType="1"/>
            </p:cNvSpPr>
            <p:nvPr/>
          </p:nvSpPr>
          <p:spPr bwMode="auto">
            <a:xfrm flipV="1">
              <a:off x="6880225" y="5449888"/>
              <a:ext cx="0" cy="1301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15" name="Line 568">
              <a:extLst>
                <a:ext uri="{FF2B5EF4-FFF2-40B4-BE49-F238E27FC236}">
                  <a16:creationId xmlns:a16="http://schemas.microsoft.com/office/drawing/2014/main" id="{9AE836F1-9D06-B2B1-3C26-D4155A33C774}"/>
                </a:ext>
              </a:extLst>
            </p:cNvPr>
            <p:cNvSpPr>
              <a:spLocks noChangeShapeType="1"/>
            </p:cNvSpPr>
            <p:nvPr/>
          </p:nvSpPr>
          <p:spPr bwMode="auto">
            <a:xfrm>
              <a:off x="6859588" y="5449888"/>
              <a:ext cx="41275"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916" name="Rectangle 570">
              <a:extLst>
                <a:ext uri="{FF2B5EF4-FFF2-40B4-BE49-F238E27FC236}">
                  <a16:creationId xmlns:a16="http://schemas.microsoft.com/office/drawing/2014/main" id="{411ECC3D-A25C-6F60-770A-5CA612DB9BEF}"/>
                </a:ext>
              </a:extLst>
            </p:cNvPr>
            <p:cNvSpPr>
              <a:spLocks noChangeArrowheads="1"/>
            </p:cNvSpPr>
            <p:nvPr/>
          </p:nvSpPr>
          <p:spPr bwMode="auto">
            <a:xfrm>
              <a:off x="6705600" y="6145213"/>
              <a:ext cx="5461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TA/AA</a:t>
              </a:r>
              <a:endParaRPr lang="en-US" altLang="en-SE" sz="1600">
                <a:latin typeface="Candara" panose="020E0502030303020204" pitchFamily="34" charset="0"/>
              </a:endParaRPr>
            </a:p>
          </p:txBody>
        </p:sp>
        <p:sp>
          <p:nvSpPr>
            <p:cNvPr id="917" name="Rectangle 571">
              <a:extLst>
                <a:ext uri="{FF2B5EF4-FFF2-40B4-BE49-F238E27FC236}">
                  <a16:creationId xmlns:a16="http://schemas.microsoft.com/office/drawing/2014/main" id="{6C0622B8-DE72-DE97-0832-7B21A06904E9}"/>
                </a:ext>
              </a:extLst>
            </p:cNvPr>
            <p:cNvSpPr>
              <a:spLocks noChangeArrowheads="1"/>
            </p:cNvSpPr>
            <p:nvPr/>
          </p:nvSpPr>
          <p:spPr bwMode="auto">
            <a:xfrm>
              <a:off x="6845300" y="5111750"/>
              <a:ext cx="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18" name="Text Box 577">
              <a:extLst>
                <a:ext uri="{FF2B5EF4-FFF2-40B4-BE49-F238E27FC236}">
                  <a16:creationId xmlns:a16="http://schemas.microsoft.com/office/drawing/2014/main" id="{BF2BC9AD-8563-5FDA-1A53-B1868EDBFCFB}"/>
                </a:ext>
              </a:extLst>
            </p:cNvPr>
            <p:cNvSpPr txBox="1">
              <a:spLocks noChangeArrowheads="1"/>
            </p:cNvSpPr>
            <p:nvPr/>
          </p:nvSpPr>
          <p:spPr bwMode="auto">
            <a:xfrm>
              <a:off x="4719638" y="4005263"/>
              <a:ext cx="14890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i="1">
                  <a:latin typeface="Candara" panose="020E0502030303020204" pitchFamily="34" charset="0"/>
                </a:rPr>
                <a:t>GIPR</a:t>
              </a:r>
              <a:r>
                <a:rPr lang="en-US" altLang="en-SE" sz="1600">
                  <a:latin typeface="Candara" panose="020E0502030303020204" pitchFamily="34" charset="0"/>
                </a:rPr>
                <a:t> mRNA </a:t>
              </a:r>
            </a:p>
            <a:p>
              <a:pPr algn="ctr" eaLnBrk="1" hangingPunct="1"/>
              <a:r>
                <a:rPr lang="en-US" altLang="en-SE" sz="1600">
                  <a:latin typeface="Candara" panose="020E0502030303020204" pitchFamily="34" charset="0"/>
                </a:rPr>
                <a:t>in human islets</a:t>
              </a:r>
            </a:p>
          </p:txBody>
        </p:sp>
        <p:sp>
          <p:nvSpPr>
            <p:cNvPr id="919" name="Rectangle 586">
              <a:extLst>
                <a:ext uri="{FF2B5EF4-FFF2-40B4-BE49-F238E27FC236}">
                  <a16:creationId xmlns:a16="http://schemas.microsoft.com/office/drawing/2014/main" id="{08DA6ED7-9940-5F1D-A409-20641E688CFF}"/>
                </a:ext>
              </a:extLst>
            </p:cNvPr>
            <p:cNvSpPr>
              <a:spLocks noChangeArrowheads="1"/>
            </p:cNvSpPr>
            <p:nvPr/>
          </p:nvSpPr>
          <p:spPr bwMode="auto">
            <a:xfrm rot="5400000">
              <a:off x="7200900" y="5761038"/>
              <a:ext cx="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20" name="Rectangle 587">
              <a:extLst>
                <a:ext uri="{FF2B5EF4-FFF2-40B4-BE49-F238E27FC236}">
                  <a16:creationId xmlns:a16="http://schemas.microsoft.com/office/drawing/2014/main" id="{445D6F86-7795-5EF8-5CBE-1DBB235EEC5D}"/>
                </a:ext>
              </a:extLst>
            </p:cNvPr>
            <p:cNvSpPr>
              <a:spLocks noChangeArrowheads="1"/>
            </p:cNvSpPr>
            <p:nvPr/>
          </p:nvSpPr>
          <p:spPr bwMode="auto">
            <a:xfrm rot="5400000">
              <a:off x="7451726" y="5400675"/>
              <a:ext cx="44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 </a:t>
              </a:r>
              <a:endParaRPr lang="en-US" altLang="en-SE" sz="1600">
                <a:latin typeface="Candara" panose="020E0502030303020204" pitchFamily="34" charset="0"/>
              </a:endParaRPr>
            </a:p>
          </p:txBody>
        </p:sp>
        <p:sp>
          <p:nvSpPr>
            <p:cNvPr id="921" name="Rectangle 588">
              <a:extLst>
                <a:ext uri="{FF2B5EF4-FFF2-40B4-BE49-F238E27FC236}">
                  <a16:creationId xmlns:a16="http://schemas.microsoft.com/office/drawing/2014/main" id="{A082BC8B-1835-AA1A-07D2-7C38CF767DF3}"/>
                </a:ext>
              </a:extLst>
            </p:cNvPr>
            <p:cNvSpPr>
              <a:spLocks noChangeArrowheads="1"/>
            </p:cNvSpPr>
            <p:nvPr/>
          </p:nvSpPr>
          <p:spPr bwMode="auto">
            <a:xfrm rot="5400000">
              <a:off x="7377113" y="5857875"/>
              <a:ext cx="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922" name="Rectangle 569">
              <a:extLst>
                <a:ext uri="{FF2B5EF4-FFF2-40B4-BE49-F238E27FC236}">
                  <a16:creationId xmlns:a16="http://schemas.microsoft.com/office/drawing/2014/main" id="{BBCBEB5F-EF4E-AD6E-88FD-DE87C47F73CD}"/>
                </a:ext>
              </a:extLst>
            </p:cNvPr>
            <p:cNvSpPr>
              <a:spLocks noChangeArrowheads="1"/>
            </p:cNvSpPr>
            <p:nvPr/>
          </p:nvSpPr>
          <p:spPr bwMode="auto">
            <a:xfrm>
              <a:off x="6065838" y="6167438"/>
              <a:ext cx="212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TT</a:t>
              </a:r>
              <a:endParaRPr lang="en-US" altLang="en-SE" sz="1600">
                <a:latin typeface="Candara" panose="020E0502030303020204" pitchFamily="34" charset="0"/>
              </a:endParaRPr>
            </a:p>
          </p:txBody>
        </p:sp>
        <p:sp>
          <p:nvSpPr>
            <p:cNvPr id="923" name="Rectangle 47">
              <a:extLst>
                <a:ext uri="{FF2B5EF4-FFF2-40B4-BE49-F238E27FC236}">
                  <a16:creationId xmlns:a16="http://schemas.microsoft.com/office/drawing/2014/main" id="{6F18ED90-672E-F539-8A35-9827D23DD0D3}"/>
                </a:ext>
              </a:extLst>
            </p:cNvPr>
            <p:cNvSpPr>
              <a:spLocks noChangeArrowheads="1"/>
            </p:cNvSpPr>
            <p:nvPr/>
          </p:nvSpPr>
          <p:spPr bwMode="auto">
            <a:xfrm>
              <a:off x="6823075" y="5210175"/>
              <a:ext cx="1031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sp>
          <p:nvSpPr>
            <p:cNvPr id="924" name="Line 84">
              <a:extLst>
                <a:ext uri="{FF2B5EF4-FFF2-40B4-BE49-F238E27FC236}">
                  <a16:creationId xmlns:a16="http://schemas.microsoft.com/office/drawing/2014/main" id="{2BE0F0D1-8D1F-D269-1CF7-FEA9A0DC817A}"/>
                </a:ext>
              </a:extLst>
            </p:cNvPr>
            <p:cNvSpPr>
              <a:spLocks noChangeShapeType="1"/>
            </p:cNvSpPr>
            <p:nvPr/>
          </p:nvSpPr>
          <p:spPr bwMode="auto">
            <a:xfrm rot="5400000">
              <a:off x="7454107" y="5158581"/>
              <a:ext cx="1588" cy="574675"/>
            </a:xfrm>
            <a:prstGeom prst="line">
              <a:avLst/>
            </a:prstGeom>
            <a:noFill/>
            <a:ln w="1270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925" name="Text Box 86">
              <a:extLst>
                <a:ext uri="{FF2B5EF4-FFF2-40B4-BE49-F238E27FC236}">
                  <a16:creationId xmlns:a16="http://schemas.microsoft.com/office/drawing/2014/main" id="{631F2451-C0EC-8BE7-B91E-484285E7386D}"/>
                </a:ext>
              </a:extLst>
            </p:cNvPr>
            <p:cNvSpPr txBox="1">
              <a:spLocks noChangeArrowheads="1"/>
            </p:cNvSpPr>
            <p:nvPr/>
          </p:nvSpPr>
          <p:spPr bwMode="auto">
            <a:xfrm>
              <a:off x="6731000" y="4076700"/>
              <a:ext cx="2449513"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solidFill>
                    <a:srgbClr val="FF0000"/>
                  </a:solidFill>
                  <a:latin typeface="Candara" panose="020E0502030303020204" pitchFamily="34" charset="0"/>
                </a:rPr>
                <a:t>GIPR risk carriers have lower GIPR gene expression in islets</a:t>
              </a:r>
            </a:p>
          </p:txBody>
        </p:sp>
      </p:grpSp>
    </p:spTree>
    <p:extLst>
      <p:ext uri="{BB962C8B-B14F-4D97-AF65-F5344CB8AC3E}">
        <p14:creationId xmlns:p14="http://schemas.microsoft.com/office/powerpoint/2010/main" val="175211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fade">
                                      <p:cBhvr>
                                        <p:cTn id="7" dur="1000"/>
                                        <p:tgtEl>
                                          <p:spTgt spid="80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814"/>
                                        </p:tgtEl>
                                        <p:attrNameLst>
                                          <p:attrName>style.visibility</p:attrName>
                                        </p:attrNameLst>
                                      </p:cBhvr>
                                      <p:to>
                                        <p:strVal val="visible"/>
                                      </p:to>
                                    </p:set>
                                    <p:animEffect transition="in" filter="wipe(right)">
                                      <p:cBhvr>
                                        <p:cTn id="10" dur="500"/>
                                        <p:tgtEl>
                                          <p:spTgt spid="81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815"/>
                                        </p:tgtEl>
                                        <p:attrNameLst>
                                          <p:attrName>style.visibility</p:attrName>
                                        </p:attrNameLst>
                                      </p:cBhvr>
                                      <p:to>
                                        <p:strVal val="visible"/>
                                      </p:to>
                                    </p:set>
                                    <p:animEffect transition="in" filter="wipe(right)">
                                      <p:cBhvr>
                                        <p:cTn id="15" dur="500"/>
                                        <p:tgtEl>
                                          <p:spTgt spid="81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842"/>
                                        </p:tgtEl>
                                        <p:attrNameLst>
                                          <p:attrName>style.visibility</p:attrName>
                                        </p:attrNameLst>
                                      </p:cBhvr>
                                      <p:to>
                                        <p:strVal val="visible"/>
                                      </p:to>
                                    </p:set>
                                    <p:animEffect transition="in" filter="wipe(right)">
                                      <p:cBhvr>
                                        <p:cTn id="20" dur="500"/>
                                        <p:tgtEl>
                                          <p:spTgt spid="842"/>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843"/>
                                        </p:tgtEl>
                                        <p:attrNameLst>
                                          <p:attrName>style.visibility</p:attrName>
                                        </p:attrNameLst>
                                      </p:cBhvr>
                                      <p:to>
                                        <p:strVal val="visible"/>
                                      </p:to>
                                    </p:set>
                                    <p:animEffect transition="in" filter="wipe(right)">
                                      <p:cBhvr>
                                        <p:cTn id="23" dur="500"/>
                                        <p:tgtEl>
                                          <p:spTgt spid="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 grpId="0"/>
      <p:bldP spid="814" grpId="0"/>
      <p:bldP spid="8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C23E98-DFCD-0967-6FE9-4FB94EF7C617}"/>
              </a:ext>
            </a:extLst>
          </p:cNvPr>
          <p:cNvSpPr>
            <a:spLocks noGrp="1"/>
          </p:cNvSpPr>
          <p:nvPr>
            <p:ph type="title"/>
          </p:nvPr>
        </p:nvSpPr>
        <p:spPr/>
        <p:txBody>
          <a:bodyPr>
            <a:normAutofit fontScale="90000"/>
          </a:bodyPr>
          <a:lstStyle/>
          <a:p>
            <a:r>
              <a:rPr lang="en-SE" dirty="0">
                <a:latin typeface="Arial" panose="020B0604020202020204" pitchFamily="34" charset="0"/>
                <a:cs typeface="Arial" panose="020B0604020202020204" pitchFamily="34" charset="0"/>
              </a:rPr>
              <a:t>GIPR is colocolized with insulin and glucagon</a:t>
            </a:r>
          </a:p>
        </p:txBody>
      </p:sp>
      <p:pic>
        <p:nvPicPr>
          <p:cNvPr id="4" name="Picture 11">
            <a:extLst>
              <a:ext uri="{FF2B5EF4-FFF2-40B4-BE49-F238E27FC236}">
                <a16:creationId xmlns:a16="http://schemas.microsoft.com/office/drawing/2014/main" id="{53A5476B-C5F5-CBF2-88E1-B030E45275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1994" y="1711326"/>
            <a:ext cx="5317926" cy="469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5" name="Picture 10">
            <a:extLst>
              <a:ext uri="{FF2B5EF4-FFF2-40B4-BE49-F238E27FC236}">
                <a16:creationId xmlns:a16="http://schemas.microsoft.com/office/drawing/2014/main" id="{A7E8D5AF-7FFF-BA37-68D1-8AFEA17BB9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1958" y="1711326"/>
            <a:ext cx="5840287" cy="469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Box 796">
            <a:extLst>
              <a:ext uri="{FF2B5EF4-FFF2-40B4-BE49-F238E27FC236}">
                <a16:creationId xmlns:a16="http://schemas.microsoft.com/office/drawing/2014/main" id="{6E5A4AB8-AA00-7D7A-93F3-5980646C49E1}"/>
              </a:ext>
            </a:extLst>
          </p:cNvPr>
          <p:cNvSpPr txBox="1">
            <a:spLocks noChangeArrowheads="1"/>
          </p:cNvSpPr>
          <p:nvPr/>
        </p:nvSpPr>
        <p:spPr bwMode="auto">
          <a:xfrm>
            <a:off x="8208433" y="6553200"/>
            <a:ext cx="309783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400" b="0" dirty="0" err="1">
                <a:latin typeface="Candara" pitchFamily="34" charset="0"/>
              </a:rPr>
              <a:t>Lyssenko</a:t>
            </a:r>
            <a:r>
              <a:rPr lang="sv-SE" altLang="sv-SE" sz="1400" b="0" dirty="0">
                <a:latin typeface="Candara" pitchFamily="34" charset="0"/>
              </a:rPr>
              <a:t> et al. </a:t>
            </a:r>
            <a:r>
              <a:rPr lang="sv-SE" altLang="sv-SE" sz="1400" b="0" i="1" dirty="0">
                <a:latin typeface="Candara" pitchFamily="34" charset="0"/>
              </a:rPr>
              <a:t>Diabetes</a:t>
            </a:r>
            <a:r>
              <a:rPr lang="sv-SE" altLang="sv-SE" sz="1400" b="0" dirty="0">
                <a:latin typeface="Candara" pitchFamily="34" charset="0"/>
              </a:rPr>
              <a:t> 2011,: 2424-33. </a:t>
            </a:r>
            <a:endParaRPr lang="en-US" altLang="sv-SE" sz="1400" b="0" i="1" dirty="0">
              <a:latin typeface="Candara" pitchFamily="34" charset="0"/>
            </a:endParaRPr>
          </a:p>
        </p:txBody>
      </p:sp>
    </p:spTree>
    <p:extLst>
      <p:ext uri="{BB962C8B-B14F-4D97-AF65-F5344CB8AC3E}">
        <p14:creationId xmlns:p14="http://schemas.microsoft.com/office/powerpoint/2010/main" val="141590767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 name="Line 2"/>
          <p:cNvSpPr>
            <a:spLocks noChangeShapeType="1"/>
          </p:cNvSpPr>
          <p:nvPr/>
        </p:nvSpPr>
        <p:spPr bwMode="auto">
          <a:xfrm flipH="1">
            <a:off x="3244851" y="2333626"/>
            <a:ext cx="0" cy="282892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23" name="Line 3"/>
          <p:cNvSpPr>
            <a:spLocks noChangeShapeType="1"/>
          </p:cNvSpPr>
          <p:nvPr/>
        </p:nvSpPr>
        <p:spPr bwMode="auto">
          <a:xfrm>
            <a:off x="3255434" y="5273675"/>
            <a:ext cx="509270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24" name="Text Box 4"/>
          <p:cNvSpPr txBox="1">
            <a:spLocks noChangeArrowheads="1"/>
          </p:cNvSpPr>
          <p:nvPr/>
        </p:nvSpPr>
        <p:spPr bwMode="auto">
          <a:xfrm>
            <a:off x="1676311" y="1689101"/>
            <a:ext cx="1115846"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sv-SE" altLang="sv-SE" sz="2400" i="1" dirty="0">
                <a:solidFill>
                  <a:srgbClr val="FF0000"/>
                </a:solidFill>
                <a:latin typeface="Trebuchet MS" panose="020B0603020202020204" pitchFamily="34" charset="0"/>
              </a:rPr>
              <a:t>GIPR</a:t>
            </a:r>
            <a:r>
              <a:rPr lang="sv-SE" altLang="sv-SE" sz="2400" dirty="0">
                <a:solidFill>
                  <a:srgbClr val="FF0000"/>
                </a:solidFill>
                <a:latin typeface="Trebuchet MS" panose="020B0603020202020204" pitchFamily="34" charset="0"/>
              </a:rPr>
              <a:t> </a:t>
            </a:r>
          </a:p>
          <a:p>
            <a:pPr algn="ctr"/>
            <a:r>
              <a:rPr lang="sv-SE" altLang="sv-SE" sz="2400" dirty="0">
                <a:solidFill>
                  <a:srgbClr val="FF0000"/>
                </a:solidFill>
                <a:latin typeface="Trebuchet MS" panose="020B0603020202020204" pitchFamily="34" charset="0"/>
              </a:rPr>
              <a:t>SNP</a:t>
            </a:r>
            <a:endParaRPr lang="en-US" altLang="sv-SE" sz="2400" dirty="0">
              <a:solidFill>
                <a:srgbClr val="FF0000"/>
              </a:solidFill>
              <a:latin typeface="Trebuchet MS" panose="020B0603020202020204" pitchFamily="34" charset="0"/>
            </a:endParaRPr>
          </a:p>
        </p:txBody>
      </p:sp>
      <p:sp>
        <p:nvSpPr>
          <p:cNvPr id="525" name="Text Box 5"/>
          <p:cNvSpPr txBox="1">
            <a:spLocks noChangeArrowheads="1"/>
          </p:cNvSpPr>
          <p:nvPr/>
        </p:nvSpPr>
        <p:spPr bwMode="auto">
          <a:xfrm>
            <a:off x="1775885" y="5156200"/>
            <a:ext cx="9012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3600">
                <a:solidFill>
                  <a:srgbClr val="3333FF"/>
                </a:solidFill>
                <a:latin typeface="Trebuchet MS" panose="020B0603020202020204" pitchFamily="34" charset="0"/>
              </a:rPr>
              <a:t>BMI</a:t>
            </a:r>
            <a:endParaRPr lang="en-US" altLang="sv-SE" sz="3600">
              <a:solidFill>
                <a:srgbClr val="3333FF"/>
              </a:solidFill>
              <a:latin typeface="Trebuchet MS" panose="020B0603020202020204" pitchFamily="34" charset="0"/>
            </a:endParaRPr>
          </a:p>
        </p:txBody>
      </p:sp>
      <p:sp>
        <p:nvSpPr>
          <p:cNvPr id="526" name="Text Box 6"/>
          <p:cNvSpPr txBox="1">
            <a:spLocks noChangeArrowheads="1"/>
          </p:cNvSpPr>
          <p:nvPr/>
        </p:nvSpPr>
        <p:spPr bwMode="auto">
          <a:xfrm>
            <a:off x="8532284" y="5175250"/>
            <a:ext cx="97815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3600">
                <a:solidFill>
                  <a:srgbClr val="008000"/>
                </a:solidFill>
                <a:latin typeface="Trebuchet MS" panose="020B0603020202020204" pitchFamily="34" charset="0"/>
              </a:rPr>
              <a:t>T2D</a:t>
            </a:r>
            <a:endParaRPr lang="en-US" altLang="sv-SE" sz="3600">
              <a:solidFill>
                <a:srgbClr val="008000"/>
              </a:solidFill>
              <a:latin typeface="Trebuchet MS" panose="020B0603020202020204" pitchFamily="34" charset="0"/>
            </a:endParaRPr>
          </a:p>
        </p:txBody>
      </p:sp>
      <p:sp>
        <p:nvSpPr>
          <p:cNvPr id="527" name="Text Box 7"/>
          <p:cNvSpPr txBox="1">
            <a:spLocks noChangeArrowheads="1"/>
          </p:cNvSpPr>
          <p:nvPr/>
        </p:nvSpPr>
        <p:spPr bwMode="auto">
          <a:xfrm>
            <a:off x="4829880" y="5386389"/>
            <a:ext cx="173637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2400" b="0">
                <a:latin typeface="Trebuchet MS" panose="020B0603020202020204" pitchFamily="34" charset="0"/>
              </a:rPr>
              <a:t>Effect beta</a:t>
            </a:r>
          </a:p>
          <a:p>
            <a:pPr algn="ctr"/>
            <a:r>
              <a:rPr lang="sv-SE" altLang="sv-SE" sz="2400" b="0">
                <a:latin typeface="Trebuchet MS" panose="020B0603020202020204" pitchFamily="34" charset="0"/>
              </a:rPr>
              <a:t>0.61</a:t>
            </a:r>
            <a:endParaRPr lang="en-US" altLang="sv-SE" sz="2400" b="0">
              <a:latin typeface="Trebuchet MS" panose="020B0603020202020204" pitchFamily="34" charset="0"/>
            </a:endParaRPr>
          </a:p>
        </p:txBody>
      </p:sp>
      <p:sp>
        <p:nvSpPr>
          <p:cNvPr id="528" name="Text Box 8"/>
          <p:cNvSpPr txBox="1">
            <a:spLocks noChangeArrowheads="1"/>
          </p:cNvSpPr>
          <p:nvPr/>
        </p:nvSpPr>
        <p:spPr bwMode="auto">
          <a:xfrm>
            <a:off x="8303684" y="1689101"/>
            <a:ext cx="3155949"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3600">
                <a:solidFill>
                  <a:srgbClr val="FF0000"/>
                </a:solidFill>
                <a:latin typeface="Trebuchet MS" panose="020B0603020202020204" pitchFamily="34" charset="0"/>
              </a:rPr>
              <a:t>Insulin secretion</a:t>
            </a:r>
          </a:p>
        </p:txBody>
      </p:sp>
      <p:sp>
        <p:nvSpPr>
          <p:cNvPr id="529" name="Line 9"/>
          <p:cNvSpPr>
            <a:spLocks noChangeShapeType="1"/>
          </p:cNvSpPr>
          <p:nvPr/>
        </p:nvSpPr>
        <p:spPr bwMode="auto">
          <a:xfrm>
            <a:off x="3333751" y="2225675"/>
            <a:ext cx="499533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30" name="Line 10"/>
          <p:cNvSpPr>
            <a:spLocks noChangeShapeType="1"/>
          </p:cNvSpPr>
          <p:nvPr/>
        </p:nvSpPr>
        <p:spPr bwMode="auto">
          <a:xfrm>
            <a:off x="8386233" y="2225675"/>
            <a:ext cx="0" cy="3048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31" name="Text Box 11"/>
          <p:cNvSpPr txBox="1">
            <a:spLocks noChangeArrowheads="1"/>
          </p:cNvSpPr>
          <p:nvPr/>
        </p:nvSpPr>
        <p:spPr bwMode="auto">
          <a:xfrm>
            <a:off x="3541185" y="1354139"/>
            <a:ext cx="411056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sv-SE" altLang="sv-SE" sz="2400" b="0">
                <a:latin typeface="Trebuchet MS" panose="020B0603020202020204" pitchFamily="34" charset="0"/>
              </a:rPr>
              <a:t>Effect beta</a:t>
            </a:r>
          </a:p>
          <a:p>
            <a:pPr algn="ctr"/>
            <a:r>
              <a:rPr lang="sv-SE" altLang="sv-SE" sz="2400" b="0">
                <a:latin typeface="Trebuchet MS" panose="020B0603020202020204" pitchFamily="34" charset="0"/>
              </a:rPr>
              <a:t>-0.103</a:t>
            </a:r>
          </a:p>
        </p:txBody>
      </p:sp>
      <p:sp>
        <p:nvSpPr>
          <p:cNvPr id="532" name="Text Box 12"/>
          <p:cNvSpPr txBox="1">
            <a:spLocks noChangeArrowheads="1"/>
          </p:cNvSpPr>
          <p:nvPr/>
        </p:nvSpPr>
        <p:spPr bwMode="auto">
          <a:xfrm>
            <a:off x="8927828" y="3368676"/>
            <a:ext cx="182934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2400" b="0">
                <a:latin typeface="Trebuchet MS" panose="020B0603020202020204" pitchFamily="34" charset="0"/>
              </a:rPr>
              <a:t>Effect beta </a:t>
            </a:r>
          </a:p>
          <a:p>
            <a:pPr algn="ctr"/>
            <a:r>
              <a:rPr lang="sv-SE" altLang="sv-SE" sz="2400" b="0">
                <a:latin typeface="Trebuchet MS" panose="020B0603020202020204" pitchFamily="34" charset="0"/>
              </a:rPr>
              <a:t>-0.231</a:t>
            </a:r>
          </a:p>
        </p:txBody>
      </p:sp>
      <p:sp>
        <p:nvSpPr>
          <p:cNvPr id="533" name="Text Box 13"/>
          <p:cNvSpPr txBox="1">
            <a:spLocks noChangeArrowheads="1"/>
          </p:cNvSpPr>
          <p:nvPr/>
        </p:nvSpPr>
        <p:spPr bwMode="auto">
          <a:xfrm>
            <a:off x="4021667" y="3273426"/>
            <a:ext cx="3378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sv-SE" altLang="sv-SE" sz="2400">
                <a:latin typeface="Trebuchet MS" panose="020B0603020202020204" pitchFamily="34" charset="0"/>
              </a:rPr>
              <a:t>OR  </a:t>
            </a:r>
          </a:p>
          <a:p>
            <a:pPr algn="ctr"/>
            <a:r>
              <a:rPr lang="sv-SE" altLang="sv-SE" sz="2400">
                <a:latin typeface="Trebuchet MS" panose="020B0603020202020204" pitchFamily="34" charset="0"/>
              </a:rPr>
              <a:t>1.001</a:t>
            </a:r>
            <a:endParaRPr lang="en-US" altLang="sv-SE" sz="2400">
              <a:latin typeface="Trebuchet MS" panose="020B0603020202020204" pitchFamily="34" charset="0"/>
            </a:endParaRPr>
          </a:p>
        </p:txBody>
      </p:sp>
      <p:sp>
        <p:nvSpPr>
          <p:cNvPr id="534" name="Line 14"/>
          <p:cNvSpPr>
            <a:spLocks noChangeShapeType="1"/>
          </p:cNvSpPr>
          <p:nvPr/>
        </p:nvSpPr>
        <p:spPr bwMode="auto">
          <a:xfrm>
            <a:off x="6477001" y="4183064"/>
            <a:ext cx="1615017" cy="871537"/>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35" name="Line 15"/>
          <p:cNvSpPr>
            <a:spLocks noChangeShapeType="1"/>
          </p:cNvSpPr>
          <p:nvPr/>
        </p:nvSpPr>
        <p:spPr bwMode="auto">
          <a:xfrm>
            <a:off x="3541184" y="2441576"/>
            <a:ext cx="1615016" cy="981075"/>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536" name="Text Box 16"/>
          <p:cNvSpPr txBox="1">
            <a:spLocks noChangeArrowheads="1"/>
          </p:cNvSpPr>
          <p:nvPr/>
        </p:nvSpPr>
        <p:spPr bwMode="auto">
          <a:xfrm>
            <a:off x="1049595" y="3282951"/>
            <a:ext cx="182934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2400" b="0" dirty="0" err="1">
                <a:latin typeface="Trebuchet MS" panose="020B0603020202020204" pitchFamily="34" charset="0"/>
              </a:rPr>
              <a:t>Effect</a:t>
            </a:r>
            <a:r>
              <a:rPr lang="sv-SE" altLang="sv-SE" sz="2400" b="0" dirty="0">
                <a:latin typeface="Trebuchet MS" panose="020B0603020202020204" pitchFamily="34" charset="0"/>
              </a:rPr>
              <a:t> beta </a:t>
            </a:r>
          </a:p>
          <a:p>
            <a:pPr algn="ctr"/>
            <a:r>
              <a:rPr lang="sv-SE" altLang="sv-SE" sz="2400" b="1" dirty="0">
                <a:solidFill>
                  <a:srgbClr val="00B050"/>
                </a:solidFill>
                <a:latin typeface="Trebuchet MS" panose="020B0603020202020204" pitchFamily="34" charset="0"/>
              </a:rPr>
              <a:t>-0.045</a:t>
            </a:r>
          </a:p>
        </p:txBody>
      </p:sp>
      <p:sp>
        <p:nvSpPr>
          <p:cNvPr id="537" name="Text Box 17"/>
          <p:cNvSpPr txBox="1">
            <a:spLocks noGrp="1" noChangeArrowheads="1"/>
          </p:cNvSpPr>
          <p:nvPr>
            <p:ph type="title"/>
          </p:nvPr>
        </p:nvSpPr>
        <p:spPr>
          <a:xfrm>
            <a:off x="922021" y="142450"/>
            <a:ext cx="10030460" cy="1143000"/>
          </a:xfrm>
          <a:noFill/>
          <a:ln/>
        </p:spPr>
        <p:txBody>
          <a:bodyPr lIns="91431" tIns="45715" rIns="91431" bIns="45715">
            <a:normAutofit fontScale="90000"/>
          </a:bodyPr>
          <a:lstStyle/>
          <a:p>
            <a:pPr algn="ctr"/>
            <a:r>
              <a:rPr lang="en-US" altLang="sv-SE" sz="4000" dirty="0">
                <a:latin typeface="Arial" panose="020B0604020202020204" pitchFamily="34" charset="0"/>
                <a:cs typeface="Arial" panose="020B0604020202020204" pitchFamily="34" charset="0"/>
              </a:rPr>
              <a:t>Neutral effect on risk of T2D due to lowering effect on BMI </a:t>
            </a:r>
          </a:p>
        </p:txBody>
      </p:sp>
      <p:sp>
        <p:nvSpPr>
          <p:cNvPr id="538" name="Text Box 18"/>
          <p:cNvSpPr txBox="1">
            <a:spLocks noChangeArrowheads="1"/>
          </p:cNvSpPr>
          <p:nvPr/>
        </p:nvSpPr>
        <p:spPr bwMode="auto">
          <a:xfrm>
            <a:off x="7592484" y="6546850"/>
            <a:ext cx="392402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400" b="0" dirty="0">
                <a:latin typeface="Trebuchet MS" panose="020B0603020202020204" pitchFamily="34" charset="0"/>
              </a:rPr>
              <a:t>Lyssenko et al. </a:t>
            </a:r>
            <a:r>
              <a:rPr lang="sv-SE" altLang="sv-SE" sz="1400" b="0" i="1" dirty="0">
                <a:latin typeface="Trebuchet MS" panose="020B0603020202020204" pitchFamily="34" charset="0"/>
              </a:rPr>
              <a:t>Diabetes</a:t>
            </a:r>
            <a:r>
              <a:rPr lang="sv-SE" altLang="sv-SE" sz="1400" b="0" dirty="0">
                <a:latin typeface="Trebuchet MS" panose="020B0603020202020204" pitchFamily="34" charset="0"/>
              </a:rPr>
              <a:t> 2011, 60: 2424-2433. </a:t>
            </a:r>
            <a:endParaRPr lang="en-US" altLang="sv-SE" sz="1400" b="0" i="1" dirty="0">
              <a:latin typeface="Trebuchet MS" panose="020B0603020202020204" pitchFamily="34" charset="0"/>
            </a:endParaRPr>
          </a:p>
        </p:txBody>
      </p:sp>
      <p:sp>
        <p:nvSpPr>
          <p:cNvPr id="8" name="TextBox 7"/>
          <p:cNvSpPr txBox="1"/>
          <p:nvPr/>
        </p:nvSpPr>
        <p:spPr>
          <a:xfrm>
            <a:off x="73290" y="6166586"/>
            <a:ext cx="12091195" cy="369332"/>
          </a:xfrm>
          <a:prstGeom prst="rect">
            <a:avLst/>
          </a:prstGeom>
          <a:noFill/>
        </p:spPr>
        <p:txBody>
          <a:bodyPr wrap="none" rtlCol="0">
            <a:spAutoFit/>
          </a:bodyPr>
          <a:lstStyle/>
          <a:p>
            <a:r>
              <a:rPr lang="en-US" dirty="0">
                <a:latin typeface="Trebuchet MS" panose="020B0603020202020204" pitchFamily="34" charset="0"/>
              </a:rPr>
              <a:t>Predicted BMI-attributable risk for T2D conferred by GIPR SNP:  0.61*(-0.045)*0.231=</a:t>
            </a:r>
            <a:r>
              <a:rPr lang="en-US" dirty="0" err="1">
                <a:latin typeface="Trebuchet MS" panose="020B0603020202020204" pitchFamily="34" charset="0"/>
              </a:rPr>
              <a:t>exp</a:t>
            </a:r>
            <a:r>
              <a:rPr lang="en-US" dirty="0">
                <a:latin typeface="Trebuchet MS" panose="020B0603020202020204" pitchFamily="34" charset="0"/>
              </a:rPr>
              <a:t>(-0.001) = odds ratio 1.001</a:t>
            </a:r>
          </a:p>
        </p:txBody>
      </p:sp>
    </p:spTree>
    <p:extLst>
      <p:ext uri="{BB962C8B-B14F-4D97-AF65-F5344CB8AC3E}">
        <p14:creationId xmlns:p14="http://schemas.microsoft.com/office/powerpoint/2010/main" val="40864783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76374" y="538396"/>
            <a:ext cx="10632016" cy="672075"/>
          </a:xfrm>
        </p:spPr>
        <p:txBody>
          <a:bodyPr>
            <a:normAutofit fontScale="90000"/>
          </a:bodyPr>
          <a:lstStyle/>
          <a:p>
            <a:r>
              <a:rPr lang="en-US" altLang="sv-SE" i="1" dirty="0">
                <a:latin typeface="Arial" panose="020B0604020202020204" pitchFamily="34" charset="0"/>
                <a:cs typeface="Arial" panose="020B0604020202020204" pitchFamily="34" charset="0"/>
              </a:rPr>
              <a:t>GIPR</a:t>
            </a:r>
            <a:r>
              <a:rPr lang="en-US" altLang="sv-SE" dirty="0">
                <a:latin typeface="Arial" panose="020B0604020202020204" pitchFamily="34" charset="0"/>
                <a:cs typeface="Arial" panose="020B0604020202020204" pitchFamily="34" charset="0"/>
              </a:rPr>
              <a:t> variant introduces alternative splicing </a:t>
            </a:r>
            <a:br>
              <a:rPr lang="en-US" altLang="sv-SE" dirty="0">
                <a:latin typeface="Arial" panose="020B0604020202020204" pitchFamily="34" charset="0"/>
                <a:cs typeface="Arial" panose="020B0604020202020204" pitchFamily="34" charset="0"/>
              </a:rPr>
            </a:br>
            <a:endParaRPr lang="nb-NO" dirty="0">
              <a:latin typeface="Arial" panose="020B0604020202020204" pitchFamily="34" charset="0"/>
              <a:cs typeface="Arial" panose="020B0604020202020204" pitchFamily="34" charset="0"/>
            </a:endParaRPr>
          </a:p>
        </p:txBody>
      </p:sp>
      <p:grpSp>
        <p:nvGrpSpPr>
          <p:cNvPr id="6" name="Group 72"/>
          <p:cNvGrpSpPr>
            <a:grpSpLocks/>
          </p:cNvGrpSpPr>
          <p:nvPr/>
        </p:nvGrpSpPr>
        <p:grpSpPr bwMode="auto">
          <a:xfrm>
            <a:off x="10592971" y="457996"/>
            <a:ext cx="912283" cy="752475"/>
            <a:chOff x="2273" y="2411"/>
            <a:chExt cx="1706" cy="1532"/>
          </a:xfrm>
        </p:grpSpPr>
        <p:sp>
          <p:nvSpPr>
            <p:cNvPr id="7" name="Freeform 73"/>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 name="Freeform 74"/>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 name="Freeform 75"/>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 name="Freeform 76"/>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 name="Freeform 77"/>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 name="Freeform 78"/>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 name="Freeform 79"/>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 name="Freeform 80"/>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 name="Freeform 81"/>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 name="Freeform 82"/>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 name="Freeform 83"/>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 name="Freeform 84"/>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 name="Freeform 85"/>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 name="Freeform 86"/>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 name="Freeform 87"/>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 name="Freeform 88"/>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 name="Freeform 89"/>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 name="Freeform 90"/>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 name="Freeform 91"/>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 name="Freeform 92"/>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 name="Freeform 93"/>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 name="Freeform 94"/>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 name="Freeform 95"/>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 name="Freeform 96"/>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 name="Freeform 97"/>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 name="Freeform 98"/>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 name="Freeform 99"/>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 name="Freeform 100"/>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 name="Freeform 101"/>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 name="Freeform 102"/>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 name="Freeform 103"/>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 name="Freeform 104"/>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 name="Freeform 105"/>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 name="Freeform 106"/>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 name="Freeform 107"/>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 name="Freeform 108"/>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 name="Freeform 109"/>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 name="Freeform 110"/>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 name="Freeform 111"/>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 name="Freeform 112"/>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 name="Freeform 113"/>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 name="Freeform 114"/>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 name="Freeform 115"/>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 name="Freeform 116"/>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 name="Freeform 117"/>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 name="Freeform 118"/>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 name="Freeform 119"/>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 name="Freeform 120"/>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 name="Freeform 121"/>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 name="Freeform 122"/>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 name="Freeform 123"/>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8" name="Freeform 124"/>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9" name="Freeform 125"/>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0" name="Freeform 126"/>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1" name="Freeform 127"/>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2" name="Freeform 128"/>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3" name="Oval 129"/>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 name="Oval 130"/>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 name="Freeform 131"/>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6" name="Freeform 132"/>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7" name="Freeform 133"/>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8" name="Freeform 134"/>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9" name="Freeform 135"/>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0" name="Freeform 136"/>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1" name="Freeform 137"/>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2" name="Freeform 138"/>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3" name="Freeform 139"/>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4" name="Freeform 140"/>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5" name="Freeform 141"/>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6" name="Freeform 142"/>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7" name="Freeform 143"/>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8" name="Freeform 144"/>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9" name="Freeform 145"/>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0" name="Freeform 146"/>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1" name="Freeform 147"/>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2" name="Freeform 148"/>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3" name="Freeform 149"/>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4" name="Freeform 150"/>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5" name="Freeform 151"/>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6" name="Freeform 152"/>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7" name="Freeform 153"/>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8" name="Freeform 154"/>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9" name="Freeform 155"/>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0" name="Freeform 156"/>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1" name="Freeform 157"/>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2" name="Freeform 158"/>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3" name="Freeform 159"/>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4" name="Freeform 160"/>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5" name="Freeform 161"/>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6" name="Freeform 162"/>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7" name="Freeform 163"/>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8" name="Freeform 164"/>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9" name="Freeform 165"/>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0" name="Freeform 166"/>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1" name="Freeform 167"/>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2" name="Freeform 168"/>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3" name="Freeform 169"/>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4" name="Freeform 170"/>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5" name="Freeform 171"/>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6" name="Freeform 172"/>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7" name="Freeform 173"/>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8" name="Freeform 174"/>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9" name="Freeform 175"/>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0" name="Freeform 176"/>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1" name="Freeform 177"/>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2" name="Freeform 178"/>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3" name="Freeform 179"/>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4" name="Freeform 180"/>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5" name="Freeform 181"/>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 name="Freeform 182"/>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 name="Oval 183"/>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 name="Oval 184"/>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 name="Oval 185"/>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 name="Freeform 186"/>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 name="Freeform 187"/>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 name="Freeform 188"/>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 name="Freeform 189"/>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 name="Freeform 190"/>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 name="Freeform 191"/>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 name="Freeform 192"/>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 name="Freeform 193"/>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 name="Freeform 194"/>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 name="Freeform 195"/>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 name="Freeform 196"/>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 name="Freeform 197"/>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 name="Freeform 198"/>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 name="Freeform 199"/>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 name="Freeform 200"/>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 name="Freeform 201"/>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 name="Freeform 202"/>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 name="Freeform 203"/>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 name="Freeform 204"/>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 name="Freeform 205"/>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 name="Freeform 206"/>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 name="Freeform 207"/>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 name="Freeform 208"/>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 name="Freeform 209"/>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 name="Freeform 210"/>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 name="Freeform 211"/>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 name="Freeform 212"/>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 name="Freeform 213"/>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 name="Freeform 214"/>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 name="Freeform 215"/>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 name="Freeform 216"/>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 name="Freeform 217"/>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 name="Freeform 218"/>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 name="Freeform 219"/>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 name="Freeform 220"/>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5" name="Freeform 221"/>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6" name="Freeform 222"/>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7" name="Freeform 223"/>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8" name="Freeform 224"/>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9" name="Freeform 225"/>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0" name="Freeform 226"/>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1" name="Freeform 227"/>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2" name="Freeform 228"/>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3" name="Freeform 229"/>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4" name="Freeform 230"/>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5" name="Freeform 231"/>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6" name="Freeform 232"/>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7" name="Freeform 233"/>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8" name="Freeform 234"/>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9" name="Freeform 235"/>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0" name="Oval 236"/>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1" name="Oval 237"/>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2" name="Freeform 238"/>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3" name="Freeform 239"/>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4" name="Freeform 240"/>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5" name="Freeform 241"/>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6" name="Freeform 242"/>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7" name="Freeform 243"/>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8" name="Freeform 244"/>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9" name="Freeform 245"/>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0" name="Freeform 246"/>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1" name="Freeform 247"/>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2" name="Freeform 248"/>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3" name="Freeform 249"/>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4" name="Freeform 250"/>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5" name="Freeform 251"/>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6" name="Freeform 252"/>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7" name="Freeform 253"/>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8" name="Freeform 254"/>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9" name="Freeform 255"/>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0" name="Freeform 256"/>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1" name="Freeform 257"/>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2" name="Freeform 258"/>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3" name="Freeform 259"/>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4" name="Freeform 260"/>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5" name="Freeform 261"/>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6" name="Freeform 262"/>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7" name="Freeform 263"/>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8" name="Freeform 264"/>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9" name="Freeform 265"/>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0" name="Freeform 266"/>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1" name="Freeform 267"/>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2" name="Freeform 268"/>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3" name="Freeform 269"/>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4" name="Freeform 270"/>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5" name="Freeform 271"/>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6" name="Freeform 272"/>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7" name="Freeform 273"/>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8" name="Freeform 274"/>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9" name="Freeform 275"/>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0" name="Freeform 276"/>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1" name="Freeform 277"/>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2" name="Freeform 278"/>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3" name="Freeform 279"/>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4" name="Freeform 280"/>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5" name="Freeform 281"/>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6" name="Freeform 282"/>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7" name="Freeform 283"/>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8" name="Freeform 284"/>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9" name="Freeform 285"/>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0" name="Freeform 286"/>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1" name="Freeform 287"/>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2" name="Freeform 288"/>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3" name="Freeform 289"/>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4" name="Oval 290"/>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5" name="Oval 291"/>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6" name="Oval 292"/>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7" name="Freeform 293"/>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8" name="Freeform 294"/>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9" name="Freeform 295"/>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0" name="Freeform 296"/>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1" name="Freeform 297"/>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2" name="Freeform 298"/>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3" name="Freeform 299"/>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4" name="Freeform 300"/>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5" name="Freeform 301"/>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6" name="Freeform 302"/>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7" name="Freeform 303"/>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8" name="Freeform 304"/>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9" name="Freeform 305"/>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0" name="Freeform 306"/>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1" name="Freeform 307"/>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2" name="Freeform 308"/>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3" name="Freeform 309"/>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4" name="Freeform 310"/>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5" name="Freeform 311"/>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6" name="Freeform 312"/>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7" name="Freeform 313"/>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8" name="Freeform 314"/>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9" name="Freeform 315"/>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250" name="Group 316"/>
            <p:cNvGrpSpPr>
              <a:grpSpLocks/>
            </p:cNvGrpSpPr>
            <p:nvPr/>
          </p:nvGrpSpPr>
          <p:grpSpPr bwMode="auto">
            <a:xfrm>
              <a:off x="2933" y="2411"/>
              <a:ext cx="951" cy="1532"/>
              <a:chOff x="2933" y="2411"/>
              <a:chExt cx="951" cy="1532"/>
            </a:xfrm>
          </p:grpSpPr>
          <p:sp>
            <p:nvSpPr>
              <p:cNvPr id="308" name="Freeform 317"/>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9" name="Freeform 318"/>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0" name="Freeform 319"/>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1" name="Freeform 320"/>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2" name="Freeform 321"/>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3" name="Freeform 322"/>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4" name="Freeform 323"/>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5" name="Freeform 324"/>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6" name="Freeform 325"/>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7" name="Freeform 326"/>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8" name="Freeform 327"/>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9" name="Freeform 328"/>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0" name="Freeform 329"/>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1" name="Freeform 330"/>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2" name="Freeform 331"/>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3" name="Freeform 332"/>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4" name="Freeform 333"/>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5" name="Freeform 334"/>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6" name="Freeform 335"/>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7" name="Freeform 336"/>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8" name="Freeform 337"/>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9" name="Freeform 338"/>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0" name="Freeform 339"/>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1" name="Freeform 340"/>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2" name="Freeform 341"/>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3" name="Freeform 342"/>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4" name="Freeform 343"/>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5" name="Freeform 344"/>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6" name="Freeform 345"/>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7" name="Freeform 346"/>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8" name="Freeform 347"/>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9" name="Freeform 348"/>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0" name="Oval 349"/>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1" name="Oval 350"/>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2" name="Oval 351"/>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3" name="Freeform 352"/>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4" name="Freeform 353"/>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5" name="Freeform 354"/>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6" name="Freeform 355"/>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7" name="Freeform 356"/>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8" name="Freeform 357"/>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9" name="Freeform 358"/>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0" name="Freeform 359"/>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1" name="Freeform 360"/>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2" name="Freeform 361"/>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3" name="Freeform 362"/>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4" name="Freeform 363"/>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5" name="Freeform 364"/>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6" name="Freeform 365"/>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7" name="Freeform 366"/>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8" name="Freeform 367"/>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9" name="Freeform 368"/>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0" name="Freeform 369"/>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1" name="Freeform 370"/>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2" name="Freeform 371"/>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3" name="Freeform 372"/>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4" name="Freeform 373"/>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5" name="Freeform 374"/>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6" name="Freeform 375"/>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7" name="Freeform 376"/>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8" name="Freeform 377"/>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9" name="Freeform 378"/>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0" name="Freeform 379"/>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1" name="Freeform 380"/>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2" name="Freeform 381"/>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3" name="Freeform 382"/>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4" name="Freeform 383"/>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5" name="Freeform 384"/>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6" name="Freeform 385"/>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7" name="Freeform 386"/>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8" name="Freeform 387"/>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9" name="Freeform 388"/>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0" name="Freeform 389"/>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1" name="Freeform 390"/>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2" name="Freeform 391"/>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3" name="Freeform 392"/>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4" name="Freeform 393"/>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5" name="Freeform 394"/>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6" name="Freeform 395"/>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7" name="Freeform 396"/>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8" name="Freeform 397"/>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9" name="Freeform 398"/>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0" name="Freeform 399"/>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1" name="Freeform 400"/>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2" name="Freeform 401"/>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3" name="Freeform 402"/>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4" name="Freeform 403"/>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5" name="Freeform 404"/>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6" name="Freeform 405"/>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7" name="Freeform 406"/>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8" name="Freeform 407"/>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9" name="Freeform 408"/>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0" name="Freeform 409"/>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1" name="Oval 410"/>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2" name="Oval 411"/>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3" name="Freeform 412"/>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4" name="Freeform 413"/>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5" name="Freeform 414"/>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6" name="Freeform 415"/>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7" name="Freeform 416"/>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8" name="Freeform 417"/>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9" name="Freeform 418"/>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0" name="Freeform 419"/>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1" name="Freeform 420"/>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2" name="Freeform 421"/>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3" name="Freeform 422"/>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 name="Freeform 423"/>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 name="Freeform 424"/>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6" name="Freeform 425"/>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7" name="Freeform 426"/>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8" name="Freeform 427"/>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9" name="Freeform 428"/>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0" name="Freeform 429"/>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1" name="Freeform 430"/>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2" name="Freeform 431"/>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3" name="Freeform 432"/>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4" name="Freeform 433"/>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5" name="Freeform 434"/>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6" name="Freeform 435"/>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7" name="Freeform 436"/>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8" name="Freeform 437"/>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9" name="Freeform 438"/>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0" name="Freeform 439"/>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1" name="Freeform 440"/>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2" name="Freeform 441"/>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3" name="Freeform 442"/>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4" name="Freeform 443"/>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5" name="Freeform 444"/>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6" name="Freeform 445"/>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7" name="Freeform 446"/>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8" name="Freeform 447"/>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9" name="Freeform 448"/>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0" name="Freeform 449"/>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1" name="Freeform 450"/>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2" name="Freeform 451"/>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3" name="Freeform 452"/>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4" name="Freeform 453"/>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5" name="Freeform 454"/>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6" name="Freeform 455"/>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7" name="Freeform 456"/>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8" name="Freeform 457"/>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9" name="Freeform 458"/>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0" name="Freeform 459"/>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1" name="Freeform 460"/>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2" name="Freeform 461"/>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3" name="Freeform 462"/>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4" name="Oval 463"/>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5" name="Oval 464"/>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6" name="Oval 465"/>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7" name="Freeform 466"/>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8" name="Freeform 467"/>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9" name="Freeform 468"/>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0" name="Freeform 469"/>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1" name="Freeform 470"/>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2" name="Freeform 471"/>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3" name="Freeform 472"/>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4" name="Freeform 473"/>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5" name="Freeform 474"/>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6" name="Freeform 475"/>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7" name="Freeform 476"/>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8" name="Freeform 477"/>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9" name="Freeform 478"/>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0" name="Freeform 479"/>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1" name="Freeform 480"/>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2" name="Freeform 481"/>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3" name="Freeform 482"/>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4" name="Freeform 483"/>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5" name="Freeform 484"/>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6" name="Freeform 485"/>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7" name="Freeform 486"/>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8" name="Freeform 487"/>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9" name="Freeform 488"/>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0" name="Freeform 489"/>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1" name="Freeform 490"/>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2" name="Freeform 491"/>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3" name="Freeform 492"/>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4" name="Freeform 493"/>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5" name="Freeform 494"/>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6" name="Freeform 495"/>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7" name="Freeform 496"/>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8" name="Freeform 497"/>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9" name="Freeform 498"/>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0" name="Freeform 499"/>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1" name="Freeform 500"/>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2" name="Freeform 501"/>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3" name="Freeform 502"/>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4" name="Freeform 503"/>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5" name="Freeform 504"/>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6" name="Freeform 505"/>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7" name="Freeform 506"/>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8" name="Freeform 507"/>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9" name="Freeform 508"/>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0" name="Freeform 509"/>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1" name="Freeform 510"/>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2" name="Freeform 511"/>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3" name="Freeform 512"/>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4" name="Freeform 513"/>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5" name="Freeform 514"/>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6" name="Freeform 515"/>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7" name="Freeform 516"/>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251" name="Oval 517"/>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2" name="Oval 518"/>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3" name="Oval 519"/>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4" name="Freeform 520"/>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5" name="Freeform 521"/>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6" name="Freeform 522"/>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7" name="Freeform 523"/>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8" name="Freeform 524"/>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9" name="Freeform 525"/>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0" name="Freeform 526"/>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1" name="Freeform 527"/>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2" name="Freeform 528"/>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3" name="Freeform 529"/>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4" name="Freeform 530"/>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5" name="Freeform 531"/>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6" name="Freeform 532"/>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7" name="Freeform 533"/>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8" name="Freeform 534"/>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9" name="Freeform 535"/>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0" name="Freeform 536"/>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1" name="Freeform 537"/>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2" name="Freeform 538"/>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3" name="Freeform 539"/>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4" name="Freeform 540"/>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5" name="Freeform 541"/>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6" name="Freeform 542"/>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7" name="Freeform 543"/>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8" name="Freeform 544"/>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9" name="Freeform 545"/>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0" name="Freeform 546"/>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1" name="Freeform 547"/>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2" name="Freeform 548"/>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3" name="Freeform 549"/>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4" name="Freeform 550"/>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5" name="Freeform 551"/>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6" name="Freeform 552"/>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7" name="Freeform 553"/>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8" name="Freeform 554"/>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9" name="Freeform 555"/>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0" name="Freeform 556"/>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1" name="Freeform 557"/>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2" name="Freeform 558"/>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3" name="Freeform 559"/>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4" name="Freeform 560"/>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5" name="Freeform 561"/>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6" name="Freeform 562"/>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7" name="Freeform 563"/>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8" name="Freeform 564"/>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9" name="Freeform 565"/>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0" name="Freeform 566"/>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1" name="Freeform 567"/>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2" name="Freeform 568"/>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3" name="Freeform 569"/>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4" name="Freeform 570"/>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5" name="Oval 571"/>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6" name="Oval 572"/>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7" name="Oval 573"/>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grpSp>
        <p:nvGrpSpPr>
          <p:cNvPr id="508" name="Group 8"/>
          <p:cNvGrpSpPr>
            <a:grpSpLocks/>
          </p:cNvGrpSpPr>
          <p:nvPr/>
        </p:nvGrpSpPr>
        <p:grpSpPr bwMode="auto">
          <a:xfrm>
            <a:off x="7440085" y="1438275"/>
            <a:ext cx="3805767" cy="1033463"/>
            <a:chOff x="3471" y="1525"/>
            <a:chExt cx="1798" cy="651"/>
          </a:xfrm>
        </p:grpSpPr>
        <p:cxnSp>
          <p:nvCxnSpPr>
            <p:cNvPr id="509" name="Straight Arrow Connector 508"/>
            <p:cNvCxnSpPr/>
            <p:nvPr/>
          </p:nvCxnSpPr>
          <p:spPr>
            <a:xfrm>
              <a:off x="4094" y="2101"/>
              <a:ext cx="144" cy="1"/>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10" name="Straight Arrow Connector 509"/>
            <p:cNvCxnSpPr/>
            <p:nvPr/>
          </p:nvCxnSpPr>
          <p:spPr>
            <a:xfrm rot="10800000" flipV="1">
              <a:off x="4622" y="2101"/>
              <a:ext cx="144" cy="1"/>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pic>
          <p:nvPicPr>
            <p:cNvPr id="51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7" y="1525"/>
              <a:ext cx="1222" cy="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 name="TextBox 2"/>
            <p:cNvSpPr txBox="1">
              <a:spLocks noChangeArrowheads="1"/>
            </p:cNvSpPr>
            <p:nvPr/>
          </p:nvSpPr>
          <p:spPr bwMode="auto">
            <a:xfrm>
              <a:off x="3471" y="2003"/>
              <a:ext cx="12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r>
                <a:rPr lang="en-US" altLang="sv-SE" sz="1200">
                  <a:latin typeface="Helvetica" pitchFamily="34" charset="0"/>
                </a:rPr>
                <a:t>Primers</a:t>
              </a:r>
            </a:p>
          </p:txBody>
        </p:sp>
        <p:sp>
          <p:nvSpPr>
            <p:cNvPr id="513" name="TextBox 2"/>
            <p:cNvSpPr txBox="1">
              <a:spLocks noChangeArrowheads="1"/>
            </p:cNvSpPr>
            <p:nvPr/>
          </p:nvSpPr>
          <p:spPr bwMode="auto">
            <a:xfrm>
              <a:off x="3471" y="1669"/>
              <a:ext cx="12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r>
                <a:rPr lang="en-US" altLang="sv-SE" sz="1200">
                  <a:latin typeface="Helvetica" pitchFamily="34" charset="0"/>
                </a:rPr>
                <a:t>Exon 9+</a:t>
              </a:r>
            </a:p>
          </p:txBody>
        </p:sp>
        <p:sp>
          <p:nvSpPr>
            <p:cNvPr id="514" name="TextBox 2"/>
            <p:cNvSpPr txBox="1">
              <a:spLocks noChangeArrowheads="1"/>
            </p:cNvSpPr>
            <p:nvPr/>
          </p:nvSpPr>
          <p:spPr bwMode="auto">
            <a:xfrm>
              <a:off x="3471" y="1811"/>
              <a:ext cx="12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r>
                <a:rPr lang="en-US" altLang="sv-SE" sz="1200">
                  <a:latin typeface="Helvetica" pitchFamily="34" charset="0"/>
                </a:rPr>
                <a:t>Exon 9-</a:t>
              </a:r>
            </a:p>
          </p:txBody>
        </p:sp>
      </p:grpSp>
      <p:sp>
        <p:nvSpPr>
          <p:cNvPr id="515" name="Line 17"/>
          <p:cNvSpPr>
            <a:spLocks noChangeShapeType="1"/>
          </p:cNvSpPr>
          <p:nvPr/>
        </p:nvSpPr>
        <p:spPr bwMode="auto">
          <a:xfrm>
            <a:off x="8932333" y="2735263"/>
            <a:ext cx="115358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516" name="Text Box 18"/>
          <p:cNvSpPr txBox="1">
            <a:spLocks noChangeArrowheads="1"/>
          </p:cNvSpPr>
          <p:nvPr/>
        </p:nvSpPr>
        <p:spPr bwMode="auto">
          <a:xfrm>
            <a:off x="9317567" y="2446338"/>
            <a:ext cx="26481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600">
                <a:latin typeface="Helvetica" pitchFamily="34" charset="0"/>
              </a:rPr>
              <a:t>*</a:t>
            </a:r>
            <a:endParaRPr lang="en-US" altLang="sv-SE" sz="1600">
              <a:latin typeface="Helvetica" pitchFamily="34" charset="0"/>
            </a:endParaRPr>
          </a:p>
        </p:txBody>
      </p:sp>
      <p:grpSp>
        <p:nvGrpSpPr>
          <p:cNvPr id="517" name="Group 19"/>
          <p:cNvGrpSpPr>
            <a:grpSpLocks noChangeAspect="1"/>
          </p:cNvGrpSpPr>
          <p:nvPr/>
        </p:nvGrpSpPr>
        <p:grpSpPr bwMode="auto">
          <a:xfrm>
            <a:off x="7344834" y="2501900"/>
            <a:ext cx="4237567" cy="2006600"/>
            <a:chOff x="3445" y="2373"/>
            <a:chExt cx="2002" cy="1170"/>
          </a:xfrm>
        </p:grpSpPr>
        <p:sp>
          <p:nvSpPr>
            <p:cNvPr id="518" name="AutoShape 20"/>
            <p:cNvSpPr>
              <a:spLocks noChangeAspect="1" noChangeArrowheads="1" noTextEdit="1"/>
            </p:cNvSpPr>
            <p:nvPr/>
          </p:nvSpPr>
          <p:spPr bwMode="auto">
            <a:xfrm>
              <a:off x="3445" y="2373"/>
              <a:ext cx="2002" cy="1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sv-SE"/>
            </a:p>
          </p:txBody>
        </p:sp>
        <p:sp>
          <p:nvSpPr>
            <p:cNvPr id="519" name="Rectangle 21"/>
            <p:cNvSpPr>
              <a:spLocks noChangeArrowheads="1"/>
            </p:cNvSpPr>
            <p:nvPr/>
          </p:nvSpPr>
          <p:spPr bwMode="auto">
            <a:xfrm>
              <a:off x="3475" y="2403"/>
              <a:ext cx="1936" cy="1000"/>
            </a:xfrm>
            <a:prstGeom prst="rect">
              <a:avLst/>
            </a:prstGeom>
            <a:solidFill>
              <a:srgbClr val="FFFFFF"/>
            </a:solidFill>
            <a:ln w="0">
              <a:solidFill>
                <a:srgbClr val="808080"/>
              </a:solidFill>
              <a:miter lim="800000"/>
              <a:headEnd/>
              <a:tailEnd/>
            </a:ln>
          </p:spPr>
          <p:txBody>
            <a:bodyPr/>
            <a:lstStyle/>
            <a:p>
              <a:endParaRPr lang="sv-SE"/>
            </a:p>
          </p:txBody>
        </p:sp>
        <p:sp>
          <p:nvSpPr>
            <p:cNvPr id="520" name="Rectangle 22"/>
            <p:cNvSpPr>
              <a:spLocks noChangeArrowheads="1"/>
            </p:cNvSpPr>
            <p:nvPr/>
          </p:nvSpPr>
          <p:spPr bwMode="auto">
            <a:xfrm>
              <a:off x="4192" y="2529"/>
              <a:ext cx="801" cy="7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sv-SE"/>
            </a:p>
          </p:txBody>
        </p:sp>
        <p:sp>
          <p:nvSpPr>
            <p:cNvPr id="521" name="Rectangle 23"/>
            <p:cNvSpPr>
              <a:spLocks noChangeArrowheads="1"/>
            </p:cNvSpPr>
            <p:nvPr/>
          </p:nvSpPr>
          <p:spPr bwMode="auto">
            <a:xfrm>
              <a:off x="4323" y="2798"/>
              <a:ext cx="180" cy="473"/>
            </a:xfrm>
            <a:prstGeom prst="rect">
              <a:avLst/>
            </a:prstGeom>
            <a:solidFill>
              <a:srgbClr val="0000FF"/>
            </a:solidFill>
            <a:ln w="9525">
              <a:solidFill>
                <a:srgbClr val="000000"/>
              </a:solidFill>
              <a:miter lim="800000"/>
              <a:headEnd/>
              <a:tailEnd/>
            </a:ln>
          </p:spPr>
          <p:txBody>
            <a:bodyPr/>
            <a:lstStyle/>
            <a:p>
              <a:endParaRPr lang="sv-SE"/>
            </a:p>
          </p:txBody>
        </p:sp>
        <p:sp>
          <p:nvSpPr>
            <p:cNvPr id="522" name="Rectangle 24"/>
            <p:cNvSpPr>
              <a:spLocks noChangeArrowheads="1"/>
            </p:cNvSpPr>
            <p:nvPr/>
          </p:nvSpPr>
          <p:spPr bwMode="auto">
            <a:xfrm>
              <a:off x="4503" y="2912"/>
              <a:ext cx="173" cy="359"/>
            </a:xfrm>
            <a:prstGeom prst="rect">
              <a:avLst/>
            </a:prstGeom>
            <a:solidFill>
              <a:srgbClr val="FFCCFF"/>
            </a:solidFill>
            <a:ln w="9525">
              <a:solidFill>
                <a:srgbClr val="333333"/>
              </a:solidFill>
              <a:miter lim="800000"/>
              <a:headEnd/>
              <a:tailEnd/>
            </a:ln>
          </p:spPr>
          <p:txBody>
            <a:bodyPr/>
            <a:lstStyle/>
            <a:p>
              <a:endParaRPr lang="sv-SE"/>
            </a:p>
          </p:txBody>
        </p:sp>
        <p:sp>
          <p:nvSpPr>
            <p:cNvPr id="523" name="Rectangle 25"/>
            <p:cNvSpPr>
              <a:spLocks noChangeArrowheads="1"/>
            </p:cNvSpPr>
            <p:nvPr/>
          </p:nvSpPr>
          <p:spPr bwMode="auto">
            <a:xfrm>
              <a:off x="4676" y="3002"/>
              <a:ext cx="179" cy="269"/>
            </a:xfrm>
            <a:prstGeom prst="rect">
              <a:avLst/>
            </a:prstGeom>
            <a:solidFill>
              <a:srgbClr val="FF00FF"/>
            </a:solidFill>
            <a:ln w="9525">
              <a:solidFill>
                <a:srgbClr val="000000"/>
              </a:solidFill>
              <a:miter lim="800000"/>
              <a:headEnd/>
              <a:tailEnd/>
            </a:ln>
          </p:spPr>
          <p:txBody>
            <a:bodyPr/>
            <a:lstStyle/>
            <a:p>
              <a:endParaRPr lang="sv-SE"/>
            </a:p>
          </p:txBody>
        </p:sp>
        <p:sp>
          <p:nvSpPr>
            <p:cNvPr id="524" name="Line 26"/>
            <p:cNvSpPr>
              <a:spLocks noChangeShapeType="1"/>
            </p:cNvSpPr>
            <p:nvPr/>
          </p:nvSpPr>
          <p:spPr bwMode="auto">
            <a:xfrm flipV="1">
              <a:off x="4413" y="2726"/>
              <a:ext cx="0" cy="7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5" name="Line 27"/>
            <p:cNvSpPr>
              <a:spLocks noChangeShapeType="1"/>
            </p:cNvSpPr>
            <p:nvPr/>
          </p:nvSpPr>
          <p:spPr bwMode="auto">
            <a:xfrm>
              <a:off x="4395" y="2726"/>
              <a:ext cx="4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6" name="Line 28"/>
            <p:cNvSpPr>
              <a:spLocks noChangeShapeType="1"/>
            </p:cNvSpPr>
            <p:nvPr/>
          </p:nvSpPr>
          <p:spPr bwMode="auto">
            <a:xfrm>
              <a:off x="4413" y="2798"/>
              <a:ext cx="0" cy="7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7" name="Line 29"/>
            <p:cNvSpPr>
              <a:spLocks noChangeShapeType="1"/>
            </p:cNvSpPr>
            <p:nvPr/>
          </p:nvSpPr>
          <p:spPr bwMode="auto">
            <a:xfrm>
              <a:off x="4395" y="2870"/>
              <a:ext cx="4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8" name="Line 30"/>
            <p:cNvSpPr>
              <a:spLocks noChangeShapeType="1"/>
            </p:cNvSpPr>
            <p:nvPr/>
          </p:nvSpPr>
          <p:spPr bwMode="auto">
            <a:xfrm flipV="1">
              <a:off x="4586" y="2864"/>
              <a:ext cx="0" cy="4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29" name="Line 31"/>
            <p:cNvSpPr>
              <a:spLocks noChangeShapeType="1"/>
            </p:cNvSpPr>
            <p:nvPr/>
          </p:nvSpPr>
          <p:spPr bwMode="auto">
            <a:xfrm>
              <a:off x="4569" y="2864"/>
              <a:ext cx="4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0" name="Line 32"/>
            <p:cNvSpPr>
              <a:spLocks noChangeShapeType="1"/>
            </p:cNvSpPr>
            <p:nvPr/>
          </p:nvSpPr>
          <p:spPr bwMode="auto">
            <a:xfrm flipV="1">
              <a:off x="4766" y="2924"/>
              <a:ext cx="0" cy="7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1" name="Line 33"/>
            <p:cNvSpPr>
              <a:spLocks noChangeShapeType="1"/>
            </p:cNvSpPr>
            <p:nvPr/>
          </p:nvSpPr>
          <p:spPr bwMode="auto">
            <a:xfrm>
              <a:off x="4748" y="2924"/>
              <a:ext cx="4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2" name="Line 34"/>
            <p:cNvSpPr>
              <a:spLocks noChangeShapeType="1"/>
            </p:cNvSpPr>
            <p:nvPr/>
          </p:nvSpPr>
          <p:spPr bwMode="auto">
            <a:xfrm>
              <a:off x="4192" y="2529"/>
              <a:ext cx="0" cy="742"/>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3" name="Line 35"/>
            <p:cNvSpPr>
              <a:spLocks noChangeShapeType="1"/>
            </p:cNvSpPr>
            <p:nvPr/>
          </p:nvSpPr>
          <p:spPr bwMode="auto">
            <a:xfrm>
              <a:off x="4162" y="3271"/>
              <a:ext cx="30" cy="0"/>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4" name="Line 36"/>
            <p:cNvSpPr>
              <a:spLocks noChangeShapeType="1"/>
            </p:cNvSpPr>
            <p:nvPr/>
          </p:nvSpPr>
          <p:spPr bwMode="auto">
            <a:xfrm>
              <a:off x="4162" y="2900"/>
              <a:ext cx="30" cy="0"/>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5" name="Line 37"/>
            <p:cNvSpPr>
              <a:spLocks noChangeShapeType="1"/>
            </p:cNvSpPr>
            <p:nvPr/>
          </p:nvSpPr>
          <p:spPr bwMode="auto">
            <a:xfrm>
              <a:off x="4162" y="2529"/>
              <a:ext cx="30" cy="0"/>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6" name="Line 38"/>
            <p:cNvSpPr>
              <a:spLocks noChangeShapeType="1"/>
            </p:cNvSpPr>
            <p:nvPr/>
          </p:nvSpPr>
          <p:spPr bwMode="auto">
            <a:xfrm>
              <a:off x="4192" y="3271"/>
              <a:ext cx="801" cy="0"/>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7" name="Line 39"/>
            <p:cNvSpPr>
              <a:spLocks noChangeShapeType="1"/>
            </p:cNvSpPr>
            <p:nvPr/>
          </p:nvSpPr>
          <p:spPr bwMode="auto">
            <a:xfrm flipV="1">
              <a:off x="4192" y="3271"/>
              <a:ext cx="0" cy="48"/>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8" name="Line 40"/>
            <p:cNvSpPr>
              <a:spLocks noChangeShapeType="1"/>
            </p:cNvSpPr>
            <p:nvPr/>
          </p:nvSpPr>
          <p:spPr bwMode="auto">
            <a:xfrm flipV="1">
              <a:off x="4993" y="3271"/>
              <a:ext cx="0" cy="48"/>
            </a:xfrm>
            <a:prstGeom prst="line">
              <a:avLst/>
            </a:prstGeom>
            <a:noFill/>
            <a:ln w="0">
              <a:solidFill>
                <a:srgbClr val="808080"/>
              </a:solidFill>
              <a:round/>
              <a:headEnd/>
              <a:tailEnd/>
            </a:ln>
            <a:extLst>
              <a:ext uri="{909E8E84-426E-40DD-AFC4-6F175D3DCCD1}">
                <a14:hiddenFill xmlns:a14="http://schemas.microsoft.com/office/drawing/2010/main">
                  <a:noFill/>
                </a14:hiddenFill>
              </a:ext>
            </a:extLst>
          </p:spPr>
          <p:txBody>
            <a:bodyPr/>
            <a:lstStyle/>
            <a:p>
              <a:endParaRPr lang="sv-SE"/>
            </a:p>
          </p:txBody>
        </p:sp>
        <p:sp>
          <p:nvSpPr>
            <p:cNvPr id="539" name="Rectangle 41"/>
            <p:cNvSpPr>
              <a:spLocks noChangeArrowheads="1"/>
            </p:cNvSpPr>
            <p:nvPr/>
          </p:nvSpPr>
          <p:spPr bwMode="auto">
            <a:xfrm>
              <a:off x="4061" y="3217"/>
              <a:ext cx="40"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200">
                  <a:solidFill>
                    <a:srgbClr val="000000"/>
                  </a:solidFill>
                  <a:latin typeface="Helvetica" pitchFamily="34" charset="0"/>
                </a:rPr>
                <a:t>0</a:t>
              </a:r>
              <a:endParaRPr lang="en-US" altLang="sv-SE" b="0">
                <a:latin typeface="Helvetica" pitchFamily="34" charset="0"/>
              </a:endParaRPr>
            </a:p>
          </p:txBody>
        </p:sp>
        <p:sp>
          <p:nvSpPr>
            <p:cNvPr id="540" name="Rectangle 42"/>
            <p:cNvSpPr>
              <a:spLocks noChangeArrowheads="1"/>
            </p:cNvSpPr>
            <p:nvPr/>
          </p:nvSpPr>
          <p:spPr bwMode="auto">
            <a:xfrm>
              <a:off x="4061" y="2846"/>
              <a:ext cx="40"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200">
                  <a:solidFill>
                    <a:srgbClr val="000000"/>
                  </a:solidFill>
                  <a:latin typeface="Helvetica" pitchFamily="34" charset="0"/>
                </a:rPr>
                <a:t>5</a:t>
              </a:r>
              <a:endParaRPr lang="en-US" altLang="sv-SE" b="0">
                <a:latin typeface="Helvetica" pitchFamily="34" charset="0"/>
              </a:endParaRPr>
            </a:p>
          </p:txBody>
        </p:sp>
        <p:sp>
          <p:nvSpPr>
            <p:cNvPr id="541" name="Rectangle 43"/>
            <p:cNvSpPr>
              <a:spLocks noChangeArrowheads="1"/>
            </p:cNvSpPr>
            <p:nvPr/>
          </p:nvSpPr>
          <p:spPr bwMode="auto">
            <a:xfrm>
              <a:off x="4007" y="2475"/>
              <a:ext cx="80"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200">
                  <a:solidFill>
                    <a:srgbClr val="000000"/>
                  </a:solidFill>
                  <a:latin typeface="Helvetica" pitchFamily="34" charset="0"/>
                </a:rPr>
                <a:t>10</a:t>
              </a:r>
              <a:endParaRPr lang="en-US" altLang="sv-SE" b="0">
                <a:latin typeface="Helvetica" pitchFamily="34" charset="0"/>
              </a:endParaRPr>
            </a:p>
          </p:txBody>
        </p:sp>
        <p:sp>
          <p:nvSpPr>
            <p:cNvPr id="542" name="Rectangle 44"/>
            <p:cNvSpPr>
              <a:spLocks noChangeArrowheads="1"/>
            </p:cNvSpPr>
            <p:nvPr/>
          </p:nvSpPr>
          <p:spPr bwMode="auto">
            <a:xfrm rot="16200000">
              <a:off x="3504" y="2430"/>
              <a:ext cx="16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0" tIns="0" rIns="0" bIns="0">
              <a:spAutoFit/>
            </a:bodyPr>
            <a:lstStyle/>
            <a:p>
              <a:endParaRPr lang="sv-SE" altLang="sv-SE" b="0">
                <a:latin typeface="Helvetica" pitchFamily="34" charset="0"/>
              </a:endParaRPr>
            </a:p>
          </p:txBody>
        </p:sp>
        <p:sp>
          <p:nvSpPr>
            <p:cNvPr id="543" name="Rectangle 45"/>
            <p:cNvSpPr>
              <a:spLocks noChangeArrowheads="1"/>
            </p:cNvSpPr>
            <p:nvPr/>
          </p:nvSpPr>
          <p:spPr bwMode="auto">
            <a:xfrm rot="16200000">
              <a:off x="3562" y="3462"/>
              <a:ext cx="1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p>
              <a:endParaRPr lang="sv-SE" altLang="sv-SE" b="0">
                <a:latin typeface="Helvetica" pitchFamily="34" charset="0"/>
              </a:endParaRPr>
            </a:p>
          </p:txBody>
        </p:sp>
        <p:sp>
          <p:nvSpPr>
            <p:cNvPr id="544" name="Rectangle 46"/>
            <p:cNvSpPr>
              <a:spLocks noChangeArrowheads="1"/>
            </p:cNvSpPr>
            <p:nvPr/>
          </p:nvSpPr>
          <p:spPr bwMode="auto">
            <a:xfrm rot="16200000">
              <a:off x="3707" y="3083"/>
              <a:ext cx="1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p>
              <a:endParaRPr lang="sv-SE" altLang="sv-SE" b="0">
                <a:latin typeface="Helvetica" pitchFamily="34" charset="0"/>
              </a:endParaRPr>
            </a:p>
          </p:txBody>
        </p:sp>
        <p:sp>
          <p:nvSpPr>
            <p:cNvPr id="545" name="Rectangle 47"/>
            <p:cNvSpPr>
              <a:spLocks noChangeArrowheads="1"/>
            </p:cNvSpPr>
            <p:nvPr/>
          </p:nvSpPr>
          <p:spPr bwMode="auto">
            <a:xfrm>
              <a:off x="4999" y="2481"/>
              <a:ext cx="77" cy="78"/>
            </a:xfrm>
            <a:prstGeom prst="rect">
              <a:avLst/>
            </a:prstGeom>
            <a:solidFill>
              <a:srgbClr val="0000FF"/>
            </a:solidFill>
            <a:ln w="9525">
              <a:solidFill>
                <a:srgbClr val="000000"/>
              </a:solidFill>
              <a:miter lim="800000"/>
              <a:headEnd/>
              <a:tailEnd/>
            </a:ln>
          </p:spPr>
          <p:txBody>
            <a:bodyPr/>
            <a:lstStyle/>
            <a:p>
              <a:endParaRPr lang="sv-SE"/>
            </a:p>
          </p:txBody>
        </p:sp>
        <p:sp>
          <p:nvSpPr>
            <p:cNvPr id="546" name="Rectangle 48"/>
            <p:cNvSpPr>
              <a:spLocks noChangeArrowheads="1"/>
            </p:cNvSpPr>
            <p:nvPr/>
          </p:nvSpPr>
          <p:spPr bwMode="auto">
            <a:xfrm>
              <a:off x="5112" y="2451"/>
              <a:ext cx="118"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Helvetica" pitchFamily="34" charset="0"/>
                </a:rPr>
                <a:t>TT</a:t>
              </a:r>
              <a:endParaRPr lang="en-US" altLang="sv-SE" b="0">
                <a:latin typeface="Helvetica" pitchFamily="34" charset="0"/>
              </a:endParaRPr>
            </a:p>
          </p:txBody>
        </p:sp>
        <p:sp>
          <p:nvSpPr>
            <p:cNvPr id="547" name="Rectangle 49"/>
            <p:cNvSpPr>
              <a:spLocks noChangeArrowheads="1"/>
            </p:cNvSpPr>
            <p:nvPr/>
          </p:nvSpPr>
          <p:spPr bwMode="auto">
            <a:xfrm>
              <a:off x="4999" y="2690"/>
              <a:ext cx="77" cy="78"/>
            </a:xfrm>
            <a:prstGeom prst="rect">
              <a:avLst/>
            </a:prstGeom>
            <a:solidFill>
              <a:srgbClr val="FFCCFF"/>
            </a:solidFill>
            <a:ln w="9525">
              <a:solidFill>
                <a:srgbClr val="333333"/>
              </a:solidFill>
              <a:miter lim="800000"/>
              <a:headEnd/>
              <a:tailEnd/>
            </a:ln>
          </p:spPr>
          <p:txBody>
            <a:bodyPr/>
            <a:lstStyle/>
            <a:p>
              <a:endParaRPr lang="sv-SE"/>
            </a:p>
          </p:txBody>
        </p:sp>
        <p:sp>
          <p:nvSpPr>
            <p:cNvPr id="548" name="Rectangle 50"/>
            <p:cNvSpPr>
              <a:spLocks noChangeArrowheads="1"/>
            </p:cNvSpPr>
            <p:nvPr/>
          </p:nvSpPr>
          <p:spPr bwMode="auto">
            <a:xfrm>
              <a:off x="5112" y="2660"/>
              <a:ext cx="11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Helvetica" pitchFamily="34" charset="0"/>
                </a:rPr>
                <a:t>TA</a:t>
              </a:r>
              <a:endParaRPr lang="en-US" altLang="sv-SE" b="0">
                <a:latin typeface="Helvetica" pitchFamily="34" charset="0"/>
              </a:endParaRPr>
            </a:p>
          </p:txBody>
        </p:sp>
        <p:sp>
          <p:nvSpPr>
            <p:cNvPr id="549" name="Rectangle 51"/>
            <p:cNvSpPr>
              <a:spLocks noChangeArrowheads="1"/>
            </p:cNvSpPr>
            <p:nvPr/>
          </p:nvSpPr>
          <p:spPr bwMode="auto">
            <a:xfrm>
              <a:off x="4999" y="2894"/>
              <a:ext cx="77" cy="78"/>
            </a:xfrm>
            <a:prstGeom prst="rect">
              <a:avLst/>
            </a:prstGeom>
            <a:solidFill>
              <a:srgbClr val="FF00FF"/>
            </a:solidFill>
            <a:ln w="9525">
              <a:solidFill>
                <a:srgbClr val="000000"/>
              </a:solidFill>
              <a:miter lim="800000"/>
              <a:headEnd/>
              <a:tailEnd/>
            </a:ln>
          </p:spPr>
          <p:txBody>
            <a:bodyPr/>
            <a:lstStyle/>
            <a:p>
              <a:endParaRPr lang="sv-SE"/>
            </a:p>
          </p:txBody>
        </p:sp>
        <p:sp>
          <p:nvSpPr>
            <p:cNvPr id="550" name="Rectangle 52"/>
            <p:cNvSpPr>
              <a:spLocks noChangeArrowheads="1"/>
            </p:cNvSpPr>
            <p:nvPr/>
          </p:nvSpPr>
          <p:spPr bwMode="auto">
            <a:xfrm>
              <a:off x="5112" y="2864"/>
              <a:ext cx="129"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Helvetica" pitchFamily="34" charset="0"/>
                </a:rPr>
                <a:t>AA</a:t>
              </a:r>
              <a:endParaRPr lang="en-US" altLang="sv-SE" b="0">
                <a:latin typeface="Helvetica" pitchFamily="34" charset="0"/>
              </a:endParaRPr>
            </a:p>
          </p:txBody>
        </p:sp>
        <p:sp>
          <p:nvSpPr>
            <p:cNvPr id="551" name="Rectangle 53"/>
            <p:cNvSpPr>
              <a:spLocks noChangeArrowheads="1"/>
            </p:cNvSpPr>
            <p:nvPr/>
          </p:nvSpPr>
          <p:spPr bwMode="auto">
            <a:xfrm>
              <a:off x="3475" y="2403"/>
              <a:ext cx="1936" cy="1000"/>
            </a:xfrm>
            <a:prstGeom prst="rect">
              <a:avLst/>
            </a:prstGeom>
            <a:noFill/>
            <a:ln w="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sv-SE"/>
            </a:p>
          </p:txBody>
        </p:sp>
      </p:grpSp>
      <p:sp>
        <p:nvSpPr>
          <p:cNvPr id="552" name="Rectangle 54"/>
          <p:cNvSpPr>
            <a:spLocks noChangeArrowheads="1"/>
          </p:cNvSpPr>
          <p:nvPr/>
        </p:nvSpPr>
        <p:spPr bwMode="auto">
          <a:xfrm rot="16200000">
            <a:off x="7282076" y="3201472"/>
            <a:ext cx="13785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sv-SE" sz="1200">
                <a:solidFill>
                  <a:srgbClr val="000000"/>
                </a:solidFill>
                <a:latin typeface="Helvetica" pitchFamily="34" charset="0"/>
              </a:rPr>
              <a:t>Proportion of</a:t>
            </a:r>
          </a:p>
          <a:p>
            <a:pPr algn="ctr"/>
            <a:r>
              <a:rPr lang="en-US" altLang="sv-SE" sz="1200">
                <a:solidFill>
                  <a:srgbClr val="000000"/>
                </a:solidFill>
                <a:latin typeface="Helvetica" pitchFamily="34" charset="0"/>
              </a:rPr>
              <a:t>exon 9+ isoform (%)</a:t>
            </a:r>
            <a:endParaRPr lang="en-US" altLang="sv-SE" sz="1200">
              <a:latin typeface="Helvetica" pitchFamily="34" charset="0"/>
            </a:endParaRPr>
          </a:p>
        </p:txBody>
      </p:sp>
      <p:sp>
        <p:nvSpPr>
          <p:cNvPr id="553" name="Line 55"/>
          <p:cNvSpPr>
            <a:spLocks noChangeShapeType="1"/>
          </p:cNvSpPr>
          <p:nvPr/>
        </p:nvSpPr>
        <p:spPr bwMode="auto">
          <a:xfrm>
            <a:off x="9414934" y="3022600"/>
            <a:ext cx="7662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554" name="Text Box 56"/>
          <p:cNvSpPr txBox="1">
            <a:spLocks noChangeArrowheads="1"/>
          </p:cNvSpPr>
          <p:nvPr/>
        </p:nvSpPr>
        <p:spPr bwMode="auto">
          <a:xfrm>
            <a:off x="9605434" y="2806700"/>
            <a:ext cx="35136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sv-SE" altLang="sv-SE" sz="1600">
                <a:latin typeface="Helvetica" pitchFamily="34" charset="0"/>
              </a:rPr>
              <a:t>*</a:t>
            </a:r>
            <a:endParaRPr lang="en-US" altLang="sv-SE" sz="1600">
              <a:latin typeface="Helvetica" pitchFamily="34" charset="0"/>
            </a:endParaRPr>
          </a:p>
        </p:txBody>
      </p:sp>
      <p:grpSp>
        <p:nvGrpSpPr>
          <p:cNvPr id="555" name="Group 58"/>
          <p:cNvGrpSpPr>
            <a:grpSpLocks/>
          </p:cNvGrpSpPr>
          <p:nvPr/>
        </p:nvGrpSpPr>
        <p:grpSpPr bwMode="auto">
          <a:xfrm>
            <a:off x="1" y="1552576"/>
            <a:ext cx="7109884" cy="1807097"/>
            <a:chOff x="249" y="1479"/>
            <a:chExt cx="2742" cy="857"/>
          </a:xfrm>
        </p:grpSpPr>
        <p:pic>
          <p:nvPicPr>
            <p:cNvPr id="556" name="Picture 2" descr="Slide1"/>
            <p:cNvPicPr>
              <a:picLocks noChangeAspect="1" noChangeArrowheads="1"/>
            </p:cNvPicPr>
            <p:nvPr/>
          </p:nvPicPr>
          <p:blipFill>
            <a:blip r:embed="rId4">
              <a:extLst>
                <a:ext uri="{28A0092B-C50C-407E-A947-70E740481C1C}">
                  <a14:useLocalDpi xmlns:a14="http://schemas.microsoft.com/office/drawing/2010/main" val="0"/>
                </a:ext>
              </a:extLst>
            </a:blip>
            <a:srcRect l="-1593" t="3064" b="69690"/>
            <a:stretch>
              <a:fillRect/>
            </a:stretch>
          </p:blipFill>
          <p:spPr bwMode="auto">
            <a:xfrm>
              <a:off x="249" y="1479"/>
              <a:ext cx="2742" cy="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7" name="Line 60"/>
            <p:cNvSpPr>
              <a:spLocks noChangeShapeType="1"/>
            </p:cNvSpPr>
            <p:nvPr/>
          </p:nvSpPr>
          <p:spPr bwMode="auto">
            <a:xfrm>
              <a:off x="2457" y="1842"/>
              <a:ext cx="0" cy="318"/>
            </a:xfrm>
            <a:prstGeom prst="line">
              <a:avLst/>
            </a:prstGeom>
            <a:noFill/>
            <a:ln w="9525">
              <a:solidFill>
                <a:srgbClr val="800000"/>
              </a:solidFill>
              <a:prstDash val="dash"/>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558" name="Text Box 61"/>
            <p:cNvSpPr txBox="1">
              <a:spLocks noChangeArrowheads="1"/>
            </p:cNvSpPr>
            <p:nvPr/>
          </p:nvSpPr>
          <p:spPr bwMode="auto">
            <a:xfrm>
              <a:off x="2444" y="2035"/>
              <a:ext cx="383" cy="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200" b="0">
                  <a:latin typeface="Helvetica" pitchFamily="34" charset="0"/>
                </a:rPr>
                <a:t>rs</a:t>
              </a:r>
              <a:r>
                <a:rPr lang="en-US" altLang="sv-SE" sz="1200" b="0">
                  <a:latin typeface="Helvetica" pitchFamily="34" charset="0"/>
                </a:rPr>
                <a:t>10423928</a:t>
              </a:r>
            </a:p>
          </p:txBody>
        </p:sp>
        <p:sp>
          <p:nvSpPr>
            <p:cNvPr id="559" name="Line 62"/>
            <p:cNvSpPr>
              <a:spLocks noChangeShapeType="1"/>
            </p:cNvSpPr>
            <p:nvPr/>
          </p:nvSpPr>
          <p:spPr bwMode="auto">
            <a:xfrm>
              <a:off x="2381" y="1842"/>
              <a:ext cx="0" cy="318"/>
            </a:xfrm>
            <a:prstGeom prst="line">
              <a:avLst/>
            </a:prstGeom>
            <a:noFill/>
            <a:ln w="9525">
              <a:solidFill>
                <a:srgbClr val="800000"/>
              </a:solidFill>
              <a:prstDash val="dash"/>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sp>
          <p:nvSpPr>
            <p:cNvPr id="560" name="Text Box 63"/>
            <p:cNvSpPr txBox="1">
              <a:spLocks noChangeArrowheads="1"/>
            </p:cNvSpPr>
            <p:nvPr/>
          </p:nvSpPr>
          <p:spPr bwMode="auto">
            <a:xfrm>
              <a:off x="1837" y="2031"/>
              <a:ext cx="367" cy="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200" b="0">
                  <a:latin typeface="Helvetica" pitchFamily="34" charset="0"/>
                </a:rPr>
                <a:t>rs1800437</a:t>
              </a:r>
              <a:r>
                <a:rPr lang="en-US" altLang="sv-SE" sz="1200" b="0">
                  <a:latin typeface="Helvetica" pitchFamily="34" charset="0"/>
                </a:rPr>
                <a:t> </a:t>
              </a:r>
            </a:p>
          </p:txBody>
        </p:sp>
        <p:sp>
          <p:nvSpPr>
            <p:cNvPr id="561" name="Text Box 64"/>
            <p:cNvSpPr txBox="1">
              <a:spLocks noChangeArrowheads="1"/>
            </p:cNvSpPr>
            <p:nvPr/>
          </p:nvSpPr>
          <p:spPr bwMode="auto">
            <a:xfrm>
              <a:off x="2109" y="2205"/>
              <a:ext cx="278" cy="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sv-SE" altLang="sv-SE" sz="1200" b="0">
                  <a:latin typeface="Helvetica" pitchFamily="34" charset="0"/>
                </a:rPr>
                <a:t>LD 0.93</a:t>
              </a:r>
              <a:endParaRPr lang="en-US" altLang="sv-SE" sz="1200" b="0">
                <a:latin typeface="Helvetica" pitchFamily="34" charset="0"/>
              </a:endParaRPr>
            </a:p>
          </p:txBody>
        </p:sp>
      </p:grpSp>
      <p:pic>
        <p:nvPicPr>
          <p:cNvPr id="562" name="Picture 2" descr="Slide1"/>
          <p:cNvPicPr>
            <a:picLocks noChangeAspect="1" noChangeArrowheads="1"/>
          </p:cNvPicPr>
          <p:nvPr/>
        </p:nvPicPr>
        <p:blipFill>
          <a:blip r:embed="rId4">
            <a:extLst>
              <a:ext uri="{28A0092B-C50C-407E-A947-70E740481C1C}">
                <a14:useLocalDpi xmlns:a14="http://schemas.microsoft.com/office/drawing/2010/main" val="0"/>
              </a:ext>
            </a:extLst>
          </a:blip>
          <a:srcRect l="-1593" t="54178"/>
          <a:stretch>
            <a:fillRect/>
          </a:stretch>
        </p:blipFill>
        <p:spPr bwMode="auto">
          <a:xfrm>
            <a:off x="234951" y="4238626"/>
            <a:ext cx="7109883" cy="257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 name="Picture 2" descr="Slide1"/>
          <p:cNvPicPr>
            <a:picLocks noChangeAspect="1" noChangeArrowheads="1"/>
          </p:cNvPicPr>
          <p:nvPr/>
        </p:nvPicPr>
        <p:blipFill>
          <a:blip r:embed="rId4">
            <a:extLst>
              <a:ext uri="{28A0092B-C50C-407E-A947-70E740481C1C}">
                <a14:useLocalDpi xmlns:a14="http://schemas.microsoft.com/office/drawing/2010/main" val="0"/>
              </a:ext>
            </a:extLst>
          </a:blip>
          <a:srcRect l="-1593" t="30310" b="52652"/>
          <a:stretch>
            <a:fillRect/>
          </a:stretch>
        </p:blipFill>
        <p:spPr bwMode="auto">
          <a:xfrm>
            <a:off x="234951" y="3282951"/>
            <a:ext cx="7109883" cy="95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4" name="Text Box 576"/>
          <p:cNvSpPr txBox="1">
            <a:spLocks noChangeArrowheads="1"/>
          </p:cNvSpPr>
          <p:nvPr/>
        </p:nvSpPr>
        <p:spPr bwMode="auto">
          <a:xfrm>
            <a:off x="4339167" y="1320801"/>
            <a:ext cx="190949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a:solidFill>
                  <a:srgbClr val="FF0000"/>
                </a:solidFill>
                <a:latin typeface="Candara" pitchFamily="34" charset="0"/>
              </a:rPr>
              <a:t>Reduced function</a:t>
            </a:r>
          </a:p>
        </p:txBody>
      </p:sp>
    </p:spTree>
    <p:extLst>
      <p:ext uri="{BB962C8B-B14F-4D97-AF65-F5344CB8AC3E}">
        <p14:creationId xmlns:p14="http://schemas.microsoft.com/office/powerpoint/2010/main" val="301711211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Oval 2">
            <a:extLst>
              <a:ext uri="{FF2B5EF4-FFF2-40B4-BE49-F238E27FC236}">
                <a16:creationId xmlns:a16="http://schemas.microsoft.com/office/drawing/2014/main" id="{8F427EA4-EC98-0FEF-9C3C-11943C08FB50}"/>
              </a:ext>
            </a:extLst>
          </p:cNvPr>
          <p:cNvSpPr>
            <a:spLocks noChangeArrowheads="1"/>
          </p:cNvSpPr>
          <p:nvPr/>
        </p:nvSpPr>
        <p:spPr bwMode="auto">
          <a:xfrm>
            <a:off x="5105400" y="2514600"/>
            <a:ext cx="1981200" cy="1371600"/>
          </a:xfrm>
          <a:prstGeom prst="ellipse">
            <a:avLst/>
          </a:prstGeom>
          <a:solidFill>
            <a:srgbClr val="FF8029"/>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sv-SE" altLang="en-SE" sz="3600" b="1">
                <a:solidFill>
                  <a:schemeClr val="bg1"/>
                </a:solidFill>
                <a:effectLst>
                  <a:outerShdw blurRad="38100" dist="38100" dir="2700000" algn="tl">
                    <a:srgbClr val="000000"/>
                  </a:outerShdw>
                </a:effectLst>
              </a:rPr>
              <a:t>OPN</a:t>
            </a:r>
            <a:endParaRPr lang="en-US" altLang="en-SE" sz="3600" b="1">
              <a:solidFill>
                <a:schemeClr val="bg1"/>
              </a:solidFill>
              <a:effectLst>
                <a:outerShdw blurRad="38100" dist="38100" dir="2700000" algn="tl">
                  <a:srgbClr val="000000"/>
                </a:outerShdw>
              </a:effectLst>
            </a:endParaRPr>
          </a:p>
        </p:txBody>
      </p:sp>
      <p:grpSp>
        <p:nvGrpSpPr>
          <p:cNvPr id="31747" name="Group 3">
            <a:extLst>
              <a:ext uri="{FF2B5EF4-FFF2-40B4-BE49-F238E27FC236}">
                <a16:creationId xmlns:a16="http://schemas.microsoft.com/office/drawing/2014/main" id="{FB5F6041-730E-AAE9-4832-82EE399C39C7}"/>
              </a:ext>
            </a:extLst>
          </p:cNvPr>
          <p:cNvGrpSpPr>
            <a:grpSpLocks/>
          </p:cNvGrpSpPr>
          <p:nvPr/>
        </p:nvGrpSpPr>
        <p:grpSpPr bwMode="auto">
          <a:xfrm>
            <a:off x="6781800" y="3657600"/>
            <a:ext cx="3124200" cy="2819400"/>
            <a:chOff x="3312" y="2304"/>
            <a:chExt cx="1968" cy="1776"/>
          </a:xfrm>
        </p:grpSpPr>
        <p:pic>
          <p:nvPicPr>
            <p:cNvPr id="31748" name="Picture 4">
              <a:extLst>
                <a:ext uri="{FF2B5EF4-FFF2-40B4-BE49-F238E27FC236}">
                  <a16:creationId xmlns:a16="http://schemas.microsoft.com/office/drawing/2014/main" id="{FD54429A-4050-FB00-B405-742D8BCC0F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6900" b="6923"/>
            <a:stretch>
              <a:fillRect/>
            </a:stretch>
          </p:blipFill>
          <p:spPr bwMode="auto">
            <a:xfrm rot="-4096326">
              <a:off x="3289" y="2375"/>
              <a:ext cx="960" cy="818"/>
            </a:xfrm>
            <a:prstGeom prst="rect">
              <a:avLst/>
            </a:prstGeom>
            <a:noFill/>
            <a:extLst>
              <a:ext uri="{909E8E84-426E-40DD-AFC4-6F175D3DCCD1}">
                <a14:hiddenFill xmlns:a14="http://schemas.microsoft.com/office/drawing/2010/main">
                  <a:solidFill>
                    <a:srgbClr val="FFFFFF"/>
                  </a:solidFill>
                </a14:hiddenFill>
              </a:ext>
            </a:extLst>
          </p:spPr>
        </p:pic>
        <p:sp>
          <p:nvSpPr>
            <p:cNvPr id="31749" name="Oval 5">
              <a:extLst>
                <a:ext uri="{FF2B5EF4-FFF2-40B4-BE49-F238E27FC236}">
                  <a16:creationId xmlns:a16="http://schemas.microsoft.com/office/drawing/2014/main" id="{F6A29FCD-A21D-1433-5CE4-E92A6A18E497}"/>
                </a:ext>
              </a:extLst>
            </p:cNvPr>
            <p:cNvSpPr>
              <a:spLocks noChangeArrowheads="1"/>
            </p:cNvSpPr>
            <p:nvPr/>
          </p:nvSpPr>
          <p:spPr bwMode="auto">
            <a:xfrm>
              <a:off x="4032" y="2976"/>
              <a:ext cx="1248" cy="1104"/>
            </a:xfrm>
            <a:prstGeom prst="ellipse">
              <a:avLst/>
            </a:prstGeom>
            <a:solidFill>
              <a:srgbClr val="808000">
                <a:alpha val="14999"/>
              </a:srgbClr>
            </a:solidFill>
            <a:ln w="9525">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SE"/>
                <a:t>Atherosclerosis</a:t>
              </a:r>
            </a:p>
            <a:p>
              <a:pPr algn="ctr"/>
              <a:endParaRPr lang="en-US" altLang="en-SE"/>
            </a:p>
            <a:p>
              <a:pPr algn="ctr"/>
              <a:endParaRPr lang="en-US" altLang="en-SE"/>
            </a:p>
          </p:txBody>
        </p:sp>
        <p:sp>
          <p:nvSpPr>
            <p:cNvPr id="31750" name="Line 6">
              <a:extLst>
                <a:ext uri="{FF2B5EF4-FFF2-40B4-BE49-F238E27FC236}">
                  <a16:creationId xmlns:a16="http://schemas.microsoft.com/office/drawing/2014/main" id="{42DA9E8E-4C9A-53CC-3301-47D8C9C9E11C}"/>
                </a:ext>
              </a:extLst>
            </p:cNvPr>
            <p:cNvSpPr>
              <a:spLocks noChangeShapeType="1"/>
            </p:cNvSpPr>
            <p:nvPr/>
          </p:nvSpPr>
          <p:spPr bwMode="auto">
            <a:xfrm>
              <a:off x="3312" y="2352"/>
              <a:ext cx="384" cy="28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1751" name="Line 7">
              <a:extLst>
                <a:ext uri="{FF2B5EF4-FFF2-40B4-BE49-F238E27FC236}">
                  <a16:creationId xmlns:a16="http://schemas.microsoft.com/office/drawing/2014/main" id="{EEE890A5-C73E-9FB9-D240-059FC3653517}"/>
                </a:ext>
              </a:extLst>
            </p:cNvPr>
            <p:cNvSpPr>
              <a:spLocks noChangeShapeType="1"/>
            </p:cNvSpPr>
            <p:nvPr/>
          </p:nvSpPr>
          <p:spPr bwMode="auto">
            <a:xfrm>
              <a:off x="3888" y="2784"/>
              <a:ext cx="336" cy="288"/>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grpSp>
      <p:grpSp>
        <p:nvGrpSpPr>
          <p:cNvPr id="31752" name="Group 8">
            <a:extLst>
              <a:ext uri="{FF2B5EF4-FFF2-40B4-BE49-F238E27FC236}">
                <a16:creationId xmlns:a16="http://schemas.microsoft.com/office/drawing/2014/main" id="{95F78F72-A289-F20E-B2BE-B0A0CEDD76ED}"/>
              </a:ext>
            </a:extLst>
          </p:cNvPr>
          <p:cNvGrpSpPr>
            <a:grpSpLocks/>
          </p:cNvGrpSpPr>
          <p:nvPr/>
        </p:nvGrpSpPr>
        <p:grpSpPr bwMode="auto">
          <a:xfrm>
            <a:off x="1676401" y="381000"/>
            <a:ext cx="3852863" cy="2571750"/>
            <a:chOff x="96" y="240"/>
            <a:chExt cx="2427" cy="1620"/>
          </a:xfrm>
        </p:grpSpPr>
        <p:grpSp>
          <p:nvGrpSpPr>
            <p:cNvPr id="31753" name="Group 9">
              <a:extLst>
                <a:ext uri="{FF2B5EF4-FFF2-40B4-BE49-F238E27FC236}">
                  <a16:creationId xmlns:a16="http://schemas.microsoft.com/office/drawing/2014/main" id="{8BDAC136-E896-745C-1947-873C772126B5}"/>
                </a:ext>
              </a:extLst>
            </p:cNvPr>
            <p:cNvGrpSpPr>
              <a:grpSpLocks/>
            </p:cNvGrpSpPr>
            <p:nvPr/>
          </p:nvGrpSpPr>
          <p:grpSpPr bwMode="auto">
            <a:xfrm>
              <a:off x="1200" y="1200"/>
              <a:ext cx="1323" cy="660"/>
              <a:chOff x="2064" y="1162"/>
              <a:chExt cx="1801" cy="895"/>
            </a:xfrm>
          </p:grpSpPr>
          <p:sp>
            <p:nvSpPr>
              <p:cNvPr id="31754" name="Freeform 10">
                <a:extLst>
                  <a:ext uri="{FF2B5EF4-FFF2-40B4-BE49-F238E27FC236}">
                    <a16:creationId xmlns:a16="http://schemas.microsoft.com/office/drawing/2014/main" id="{E99FADF8-F64A-E825-0EDB-5FEF556F60E1}"/>
                  </a:ext>
                </a:extLst>
              </p:cNvPr>
              <p:cNvSpPr>
                <a:spLocks/>
              </p:cNvSpPr>
              <p:nvPr/>
            </p:nvSpPr>
            <p:spPr bwMode="auto">
              <a:xfrm>
                <a:off x="2070" y="1162"/>
                <a:ext cx="1789" cy="895"/>
              </a:xfrm>
              <a:custGeom>
                <a:avLst/>
                <a:gdLst>
                  <a:gd name="T0" fmla="*/ 236 w 320"/>
                  <a:gd name="T1" fmla="*/ 12 h 160"/>
                  <a:gd name="T2" fmla="*/ 207 w 320"/>
                  <a:gd name="T3" fmla="*/ 19 h 160"/>
                  <a:gd name="T4" fmla="*/ 172 w 320"/>
                  <a:gd name="T5" fmla="*/ 19 h 160"/>
                  <a:gd name="T6" fmla="*/ 132 w 320"/>
                  <a:gd name="T7" fmla="*/ 18 h 160"/>
                  <a:gd name="T8" fmla="*/ 127 w 320"/>
                  <a:gd name="T9" fmla="*/ 20 h 160"/>
                  <a:gd name="T10" fmla="*/ 114 w 320"/>
                  <a:gd name="T11" fmla="*/ 16 h 160"/>
                  <a:gd name="T12" fmla="*/ 95 w 320"/>
                  <a:gd name="T13" fmla="*/ 21 h 160"/>
                  <a:gd name="T14" fmla="*/ 50 w 320"/>
                  <a:gd name="T15" fmla="*/ 25 h 160"/>
                  <a:gd name="T16" fmla="*/ 39 w 320"/>
                  <a:gd name="T17" fmla="*/ 31 h 160"/>
                  <a:gd name="T18" fmla="*/ 28 w 320"/>
                  <a:gd name="T19" fmla="*/ 35 h 160"/>
                  <a:gd name="T20" fmla="*/ 5 w 320"/>
                  <a:gd name="T21" fmla="*/ 68 h 160"/>
                  <a:gd name="T22" fmla="*/ 6 w 320"/>
                  <a:gd name="T23" fmla="*/ 74 h 160"/>
                  <a:gd name="T24" fmla="*/ 5 w 320"/>
                  <a:gd name="T25" fmla="*/ 96 h 160"/>
                  <a:gd name="T26" fmla="*/ 10 w 320"/>
                  <a:gd name="T27" fmla="*/ 105 h 160"/>
                  <a:gd name="T28" fmla="*/ 18 w 320"/>
                  <a:gd name="T29" fmla="*/ 121 h 160"/>
                  <a:gd name="T30" fmla="*/ 36 w 320"/>
                  <a:gd name="T31" fmla="*/ 132 h 160"/>
                  <a:gd name="T32" fmla="*/ 38 w 320"/>
                  <a:gd name="T33" fmla="*/ 138 h 160"/>
                  <a:gd name="T34" fmla="*/ 59 w 320"/>
                  <a:gd name="T35" fmla="*/ 145 h 160"/>
                  <a:gd name="T36" fmla="*/ 91 w 320"/>
                  <a:gd name="T37" fmla="*/ 154 h 160"/>
                  <a:gd name="T38" fmla="*/ 113 w 320"/>
                  <a:gd name="T39" fmla="*/ 149 h 160"/>
                  <a:gd name="T40" fmla="*/ 116 w 320"/>
                  <a:gd name="T41" fmla="*/ 143 h 160"/>
                  <a:gd name="T42" fmla="*/ 124 w 320"/>
                  <a:gd name="T43" fmla="*/ 141 h 160"/>
                  <a:gd name="T44" fmla="*/ 128 w 320"/>
                  <a:gd name="T45" fmla="*/ 137 h 160"/>
                  <a:gd name="T46" fmla="*/ 134 w 320"/>
                  <a:gd name="T47" fmla="*/ 125 h 160"/>
                  <a:gd name="T48" fmla="*/ 142 w 320"/>
                  <a:gd name="T49" fmla="*/ 114 h 160"/>
                  <a:gd name="T50" fmla="*/ 142 w 320"/>
                  <a:gd name="T51" fmla="*/ 108 h 160"/>
                  <a:gd name="T52" fmla="*/ 140 w 320"/>
                  <a:gd name="T53" fmla="*/ 103 h 160"/>
                  <a:gd name="T54" fmla="*/ 165 w 320"/>
                  <a:gd name="T55" fmla="*/ 100 h 160"/>
                  <a:gd name="T56" fmla="*/ 172 w 320"/>
                  <a:gd name="T57" fmla="*/ 94 h 160"/>
                  <a:gd name="T58" fmla="*/ 188 w 320"/>
                  <a:gd name="T59" fmla="*/ 87 h 160"/>
                  <a:gd name="T60" fmla="*/ 200 w 320"/>
                  <a:gd name="T61" fmla="*/ 84 h 160"/>
                  <a:gd name="T62" fmla="*/ 205 w 320"/>
                  <a:gd name="T63" fmla="*/ 81 h 160"/>
                  <a:gd name="T64" fmla="*/ 226 w 320"/>
                  <a:gd name="T65" fmla="*/ 77 h 160"/>
                  <a:gd name="T66" fmla="*/ 249 w 320"/>
                  <a:gd name="T67" fmla="*/ 72 h 160"/>
                  <a:gd name="T68" fmla="*/ 260 w 320"/>
                  <a:gd name="T69" fmla="*/ 73 h 160"/>
                  <a:gd name="T70" fmla="*/ 266 w 320"/>
                  <a:gd name="T71" fmla="*/ 70 h 160"/>
                  <a:gd name="T72" fmla="*/ 269 w 320"/>
                  <a:gd name="T73" fmla="*/ 71 h 160"/>
                  <a:gd name="T74" fmla="*/ 277 w 320"/>
                  <a:gd name="T75" fmla="*/ 68 h 160"/>
                  <a:gd name="T76" fmla="*/ 288 w 320"/>
                  <a:gd name="T77" fmla="*/ 67 h 160"/>
                  <a:gd name="T78" fmla="*/ 302 w 320"/>
                  <a:gd name="T79" fmla="*/ 54 h 160"/>
                  <a:gd name="T80" fmla="*/ 304 w 320"/>
                  <a:gd name="T81" fmla="*/ 41 h 160"/>
                  <a:gd name="T82" fmla="*/ 320 w 320"/>
                  <a:gd name="T83" fmla="*/ 7 h 160"/>
                  <a:gd name="T84" fmla="*/ 316 w 320"/>
                  <a:gd name="T85" fmla="*/ 4 h 160"/>
                  <a:gd name="T86" fmla="*/ 299 w 320"/>
                  <a:gd name="T87" fmla="*/ 4 h 160"/>
                  <a:gd name="T88" fmla="*/ 281 w 320"/>
                  <a:gd name="T89" fmla="*/ 10 h 160"/>
                  <a:gd name="T90" fmla="*/ 263 w 320"/>
                  <a:gd name="T91" fmla="*/ 20 h 160"/>
                  <a:gd name="T92" fmla="*/ 236 w 320"/>
                  <a:gd name="T93" fmla="*/ 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0" h="160">
                    <a:moveTo>
                      <a:pt x="236" y="12"/>
                    </a:moveTo>
                    <a:cubicBezTo>
                      <a:pt x="222" y="12"/>
                      <a:pt x="216" y="18"/>
                      <a:pt x="207" y="19"/>
                    </a:cubicBezTo>
                    <a:cubicBezTo>
                      <a:pt x="195" y="20"/>
                      <a:pt x="195" y="13"/>
                      <a:pt x="172" y="19"/>
                    </a:cubicBezTo>
                    <a:cubicBezTo>
                      <a:pt x="159" y="23"/>
                      <a:pt x="161" y="10"/>
                      <a:pt x="132" y="18"/>
                    </a:cubicBezTo>
                    <a:cubicBezTo>
                      <a:pt x="131" y="18"/>
                      <a:pt x="126" y="19"/>
                      <a:pt x="127" y="20"/>
                    </a:cubicBezTo>
                    <a:cubicBezTo>
                      <a:pt x="122" y="18"/>
                      <a:pt x="119" y="17"/>
                      <a:pt x="114" y="16"/>
                    </a:cubicBezTo>
                    <a:cubicBezTo>
                      <a:pt x="107" y="15"/>
                      <a:pt x="101" y="24"/>
                      <a:pt x="95" y="21"/>
                    </a:cubicBezTo>
                    <a:cubicBezTo>
                      <a:pt x="71" y="13"/>
                      <a:pt x="65" y="21"/>
                      <a:pt x="50" y="25"/>
                    </a:cubicBezTo>
                    <a:cubicBezTo>
                      <a:pt x="46" y="26"/>
                      <a:pt x="43" y="28"/>
                      <a:pt x="39" y="31"/>
                    </a:cubicBezTo>
                    <a:cubicBezTo>
                      <a:pt x="36" y="33"/>
                      <a:pt x="32" y="33"/>
                      <a:pt x="28" y="35"/>
                    </a:cubicBezTo>
                    <a:cubicBezTo>
                      <a:pt x="16" y="42"/>
                      <a:pt x="7" y="54"/>
                      <a:pt x="5" y="68"/>
                    </a:cubicBezTo>
                    <a:cubicBezTo>
                      <a:pt x="4" y="70"/>
                      <a:pt x="7" y="73"/>
                      <a:pt x="6" y="74"/>
                    </a:cubicBezTo>
                    <a:cubicBezTo>
                      <a:pt x="3" y="82"/>
                      <a:pt x="0" y="88"/>
                      <a:pt x="5" y="96"/>
                    </a:cubicBezTo>
                    <a:cubicBezTo>
                      <a:pt x="7" y="99"/>
                      <a:pt x="10" y="102"/>
                      <a:pt x="10" y="105"/>
                    </a:cubicBezTo>
                    <a:cubicBezTo>
                      <a:pt x="10" y="113"/>
                      <a:pt x="16" y="116"/>
                      <a:pt x="18" y="121"/>
                    </a:cubicBezTo>
                    <a:cubicBezTo>
                      <a:pt x="21" y="127"/>
                      <a:pt x="27" y="131"/>
                      <a:pt x="36" y="132"/>
                    </a:cubicBezTo>
                    <a:cubicBezTo>
                      <a:pt x="35" y="134"/>
                      <a:pt x="37" y="137"/>
                      <a:pt x="38" y="138"/>
                    </a:cubicBezTo>
                    <a:cubicBezTo>
                      <a:pt x="45" y="143"/>
                      <a:pt x="52" y="146"/>
                      <a:pt x="59" y="145"/>
                    </a:cubicBezTo>
                    <a:cubicBezTo>
                      <a:pt x="72" y="145"/>
                      <a:pt x="80" y="160"/>
                      <a:pt x="91" y="154"/>
                    </a:cubicBezTo>
                    <a:cubicBezTo>
                      <a:pt x="103" y="147"/>
                      <a:pt x="106" y="153"/>
                      <a:pt x="113" y="149"/>
                    </a:cubicBezTo>
                    <a:cubicBezTo>
                      <a:pt x="115" y="149"/>
                      <a:pt x="115" y="144"/>
                      <a:pt x="116" y="143"/>
                    </a:cubicBezTo>
                    <a:cubicBezTo>
                      <a:pt x="119" y="142"/>
                      <a:pt x="122" y="142"/>
                      <a:pt x="124" y="141"/>
                    </a:cubicBezTo>
                    <a:cubicBezTo>
                      <a:pt x="125" y="139"/>
                      <a:pt x="127" y="138"/>
                      <a:pt x="128" y="137"/>
                    </a:cubicBezTo>
                    <a:cubicBezTo>
                      <a:pt x="130" y="134"/>
                      <a:pt x="132" y="132"/>
                      <a:pt x="134" y="125"/>
                    </a:cubicBezTo>
                    <a:cubicBezTo>
                      <a:pt x="135" y="123"/>
                      <a:pt x="139" y="119"/>
                      <a:pt x="142" y="114"/>
                    </a:cubicBezTo>
                    <a:cubicBezTo>
                      <a:pt x="143" y="112"/>
                      <a:pt x="143" y="110"/>
                      <a:pt x="142" y="108"/>
                    </a:cubicBezTo>
                    <a:cubicBezTo>
                      <a:pt x="141" y="105"/>
                      <a:pt x="141" y="107"/>
                      <a:pt x="140" y="103"/>
                    </a:cubicBezTo>
                    <a:cubicBezTo>
                      <a:pt x="147" y="107"/>
                      <a:pt x="156" y="104"/>
                      <a:pt x="165" y="100"/>
                    </a:cubicBezTo>
                    <a:cubicBezTo>
                      <a:pt x="167" y="99"/>
                      <a:pt x="169" y="95"/>
                      <a:pt x="172" y="94"/>
                    </a:cubicBezTo>
                    <a:cubicBezTo>
                      <a:pt x="178" y="92"/>
                      <a:pt x="182" y="92"/>
                      <a:pt x="188" y="87"/>
                    </a:cubicBezTo>
                    <a:cubicBezTo>
                      <a:pt x="192" y="85"/>
                      <a:pt x="196" y="85"/>
                      <a:pt x="200" y="84"/>
                    </a:cubicBezTo>
                    <a:cubicBezTo>
                      <a:pt x="202" y="83"/>
                      <a:pt x="203" y="81"/>
                      <a:pt x="205" y="81"/>
                    </a:cubicBezTo>
                    <a:cubicBezTo>
                      <a:pt x="212" y="78"/>
                      <a:pt x="218" y="83"/>
                      <a:pt x="226" y="77"/>
                    </a:cubicBezTo>
                    <a:cubicBezTo>
                      <a:pt x="231" y="73"/>
                      <a:pt x="240" y="78"/>
                      <a:pt x="249" y="72"/>
                    </a:cubicBezTo>
                    <a:cubicBezTo>
                      <a:pt x="252" y="70"/>
                      <a:pt x="257" y="73"/>
                      <a:pt x="260" y="73"/>
                    </a:cubicBezTo>
                    <a:cubicBezTo>
                      <a:pt x="261" y="73"/>
                      <a:pt x="264" y="72"/>
                      <a:pt x="266" y="70"/>
                    </a:cubicBezTo>
                    <a:cubicBezTo>
                      <a:pt x="266" y="70"/>
                      <a:pt x="268" y="71"/>
                      <a:pt x="269" y="71"/>
                    </a:cubicBezTo>
                    <a:cubicBezTo>
                      <a:pt x="271" y="71"/>
                      <a:pt x="276" y="67"/>
                      <a:pt x="277" y="68"/>
                    </a:cubicBezTo>
                    <a:cubicBezTo>
                      <a:pt x="280" y="70"/>
                      <a:pt x="284" y="70"/>
                      <a:pt x="288" y="67"/>
                    </a:cubicBezTo>
                    <a:cubicBezTo>
                      <a:pt x="293" y="63"/>
                      <a:pt x="298" y="59"/>
                      <a:pt x="302" y="54"/>
                    </a:cubicBezTo>
                    <a:cubicBezTo>
                      <a:pt x="304" y="52"/>
                      <a:pt x="303" y="42"/>
                      <a:pt x="304" y="41"/>
                    </a:cubicBezTo>
                    <a:cubicBezTo>
                      <a:pt x="314" y="30"/>
                      <a:pt x="320" y="21"/>
                      <a:pt x="320" y="7"/>
                    </a:cubicBezTo>
                    <a:cubicBezTo>
                      <a:pt x="319" y="6"/>
                      <a:pt x="318" y="5"/>
                      <a:pt x="316" y="4"/>
                    </a:cubicBezTo>
                    <a:cubicBezTo>
                      <a:pt x="311" y="0"/>
                      <a:pt x="305" y="4"/>
                      <a:pt x="299" y="4"/>
                    </a:cubicBezTo>
                    <a:cubicBezTo>
                      <a:pt x="289" y="4"/>
                      <a:pt x="287" y="12"/>
                      <a:pt x="281" y="10"/>
                    </a:cubicBezTo>
                    <a:cubicBezTo>
                      <a:pt x="281" y="10"/>
                      <a:pt x="271" y="10"/>
                      <a:pt x="263" y="20"/>
                    </a:cubicBezTo>
                    <a:cubicBezTo>
                      <a:pt x="255" y="17"/>
                      <a:pt x="244" y="14"/>
                      <a:pt x="236" y="1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55" name="Freeform 11">
                <a:extLst>
                  <a:ext uri="{FF2B5EF4-FFF2-40B4-BE49-F238E27FC236}">
                    <a16:creationId xmlns:a16="http://schemas.microsoft.com/office/drawing/2014/main" id="{3476BF0F-66BF-8DA1-81D7-ED5183DECC32}"/>
                  </a:ext>
                </a:extLst>
              </p:cNvPr>
              <p:cNvSpPr>
                <a:spLocks noEditPoints="1"/>
              </p:cNvSpPr>
              <p:nvPr/>
            </p:nvSpPr>
            <p:spPr bwMode="auto">
              <a:xfrm>
                <a:off x="2064" y="1168"/>
                <a:ext cx="1801" cy="877"/>
              </a:xfrm>
              <a:custGeom>
                <a:avLst/>
                <a:gdLst>
                  <a:gd name="T0" fmla="*/ 208 w 322"/>
                  <a:gd name="T1" fmla="*/ 19 h 157"/>
                  <a:gd name="T2" fmla="*/ 173 w 322"/>
                  <a:gd name="T3" fmla="*/ 19 h 157"/>
                  <a:gd name="T4" fmla="*/ 133 w 322"/>
                  <a:gd name="T5" fmla="*/ 18 h 157"/>
                  <a:gd name="T6" fmla="*/ 132 w 322"/>
                  <a:gd name="T7" fmla="*/ 17 h 157"/>
                  <a:gd name="T8" fmla="*/ 128 w 322"/>
                  <a:gd name="T9" fmla="*/ 20 h 157"/>
                  <a:gd name="T10" fmla="*/ 115 w 322"/>
                  <a:gd name="T11" fmla="*/ 15 h 157"/>
                  <a:gd name="T12" fmla="*/ 96 w 322"/>
                  <a:gd name="T13" fmla="*/ 20 h 157"/>
                  <a:gd name="T14" fmla="*/ 50 w 322"/>
                  <a:gd name="T15" fmla="*/ 23 h 157"/>
                  <a:gd name="T16" fmla="*/ 40 w 322"/>
                  <a:gd name="T17" fmla="*/ 29 h 157"/>
                  <a:gd name="T18" fmla="*/ 35 w 322"/>
                  <a:gd name="T19" fmla="*/ 33 h 157"/>
                  <a:gd name="T20" fmla="*/ 30 w 322"/>
                  <a:gd name="T21" fmla="*/ 34 h 157"/>
                  <a:gd name="T22" fmla="*/ 20 w 322"/>
                  <a:gd name="T23" fmla="*/ 41 h 157"/>
                  <a:gd name="T24" fmla="*/ 7 w 322"/>
                  <a:gd name="T25" fmla="*/ 70 h 157"/>
                  <a:gd name="T26" fmla="*/ 8 w 322"/>
                  <a:gd name="T27" fmla="*/ 74 h 157"/>
                  <a:gd name="T28" fmla="*/ 8 w 322"/>
                  <a:gd name="T29" fmla="*/ 96 h 157"/>
                  <a:gd name="T30" fmla="*/ 11 w 322"/>
                  <a:gd name="T31" fmla="*/ 104 h 157"/>
                  <a:gd name="T32" fmla="*/ 19 w 322"/>
                  <a:gd name="T33" fmla="*/ 120 h 157"/>
                  <a:gd name="T34" fmla="*/ 37 w 322"/>
                  <a:gd name="T35" fmla="*/ 131 h 157"/>
                  <a:gd name="T36" fmla="*/ 37 w 322"/>
                  <a:gd name="T37" fmla="*/ 131 h 157"/>
                  <a:gd name="T38" fmla="*/ 39 w 322"/>
                  <a:gd name="T39" fmla="*/ 136 h 157"/>
                  <a:gd name="T40" fmla="*/ 42 w 322"/>
                  <a:gd name="T41" fmla="*/ 140 h 157"/>
                  <a:gd name="T42" fmla="*/ 60 w 322"/>
                  <a:gd name="T43" fmla="*/ 145 h 157"/>
                  <a:gd name="T44" fmla="*/ 92 w 322"/>
                  <a:gd name="T45" fmla="*/ 152 h 157"/>
                  <a:gd name="T46" fmla="*/ 114 w 322"/>
                  <a:gd name="T47" fmla="*/ 148 h 157"/>
                  <a:gd name="T48" fmla="*/ 117 w 322"/>
                  <a:gd name="T49" fmla="*/ 142 h 157"/>
                  <a:gd name="T50" fmla="*/ 125 w 322"/>
                  <a:gd name="T51" fmla="*/ 140 h 157"/>
                  <a:gd name="T52" fmla="*/ 124 w 322"/>
                  <a:gd name="T53" fmla="*/ 139 h 157"/>
                  <a:gd name="T54" fmla="*/ 132 w 322"/>
                  <a:gd name="T55" fmla="*/ 131 h 157"/>
                  <a:gd name="T56" fmla="*/ 135 w 322"/>
                  <a:gd name="T57" fmla="*/ 123 h 157"/>
                  <a:gd name="T58" fmla="*/ 143 w 322"/>
                  <a:gd name="T59" fmla="*/ 112 h 157"/>
                  <a:gd name="T60" fmla="*/ 143 w 322"/>
                  <a:gd name="T61" fmla="*/ 112 h 157"/>
                  <a:gd name="T62" fmla="*/ 142 w 322"/>
                  <a:gd name="T63" fmla="*/ 107 h 157"/>
                  <a:gd name="T64" fmla="*/ 140 w 322"/>
                  <a:gd name="T65" fmla="*/ 103 h 157"/>
                  <a:gd name="T66" fmla="*/ 166 w 322"/>
                  <a:gd name="T67" fmla="*/ 98 h 157"/>
                  <a:gd name="T68" fmla="*/ 167 w 322"/>
                  <a:gd name="T69" fmla="*/ 97 h 157"/>
                  <a:gd name="T70" fmla="*/ 177 w 322"/>
                  <a:gd name="T71" fmla="*/ 91 h 157"/>
                  <a:gd name="T72" fmla="*/ 196 w 322"/>
                  <a:gd name="T73" fmla="*/ 83 h 157"/>
                  <a:gd name="T74" fmla="*/ 201 w 322"/>
                  <a:gd name="T75" fmla="*/ 84 h 157"/>
                  <a:gd name="T76" fmla="*/ 206 w 322"/>
                  <a:gd name="T77" fmla="*/ 79 h 157"/>
                  <a:gd name="T78" fmla="*/ 227 w 322"/>
                  <a:gd name="T79" fmla="*/ 75 h 157"/>
                  <a:gd name="T80" fmla="*/ 249 w 322"/>
                  <a:gd name="T81" fmla="*/ 71 h 157"/>
                  <a:gd name="T82" fmla="*/ 257 w 322"/>
                  <a:gd name="T83" fmla="*/ 71 h 157"/>
                  <a:gd name="T84" fmla="*/ 261 w 322"/>
                  <a:gd name="T85" fmla="*/ 71 h 157"/>
                  <a:gd name="T86" fmla="*/ 266 w 322"/>
                  <a:gd name="T87" fmla="*/ 69 h 157"/>
                  <a:gd name="T88" fmla="*/ 270 w 322"/>
                  <a:gd name="T89" fmla="*/ 70 h 157"/>
                  <a:gd name="T90" fmla="*/ 270 w 322"/>
                  <a:gd name="T91" fmla="*/ 71 h 157"/>
                  <a:gd name="T92" fmla="*/ 278 w 322"/>
                  <a:gd name="T93" fmla="*/ 68 h 157"/>
                  <a:gd name="T94" fmla="*/ 280 w 322"/>
                  <a:gd name="T95" fmla="*/ 67 h 157"/>
                  <a:gd name="T96" fmla="*/ 289 w 322"/>
                  <a:gd name="T97" fmla="*/ 66 h 157"/>
                  <a:gd name="T98" fmla="*/ 303 w 322"/>
                  <a:gd name="T99" fmla="*/ 54 h 157"/>
                  <a:gd name="T100" fmla="*/ 305 w 322"/>
                  <a:gd name="T101" fmla="*/ 44 h 157"/>
                  <a:gd name="T102" fmla="*/ 306 w 322"/>
                  <a:gd name="T103" fmla="*/ 41 h 157"/>
                  <a:gd name="T104" fmla="*/ 320 w 322"/>
                  <a:gd name="T105" fmla="*/ 6 h 157"/>
                  <a:gd name="T106" fmla="*/ 306 w 322"/>
                  <a:gd name="T107" fmla="*/ 3 h 157"/>
                  <a:gd name="T108" fmla="*/ 290 w 322"/>
                  <a:gd name="T109" fmla="*/ 8 h 157"/>
                  <a:gd name="T110" fmla="*/ 282 w 322"/>
                  <a:gd name="T111" fmla="*/ 9 h 157"/>
                  <a:gd name="T112" fmla="*/ 264 w 322"/>
                  <a:gd name="T113" fmla="*/ 20 h 157"/>
                  <a:gd name="T114" fmla="*/ 264 w 322"/>
                  <a:gd name="T115" fmla="*/ 19 h 157"/>
                  <a:gd name="T116" fmla="*/ 236 w 322"/>
                  <a:gd name="T117"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2" h="157">
                    <a:moveTo>
                      <a:pt x="237" y="12"/>
                    </a:moveTo>
                    <a:cubicBezTo>
                      <a:pt x="228" y="12"/>
                      <a:pt x="223" y="14"/>
                      <a:pt x="218" y="16"/>
                    </a:cubicBezTo>
                    <a:lnTo>
                      <a:pt x="218" y="14"/>
                    </a:lnTo>
                    <a:cubicBezTo>
                      <a:pt x="223" y="12"/>
                      <a:pt x="228" y="10"/>
                      <a:pt x="237" y="11"/>
                    </a:cubicBezTo>
                    <a:lnTo>
                      <a:pt x="237" y="12"/>
                    </a:lnTo>
                    <a:close/>
                    <a:moveTo>
                      <a:pt x="218" y="16"/>
                    </a:moveTo>
                    <a:cubicBezTo>
                      <a:pt x="215" y="17"/>
                      <a:pt x="212" y="18"/>
                      <a:pt x="208" y="19"/>
                    </a:cubicBezTo>
                    <a:lnTo>
                      <a:pt x="208" y="17"/>
                    </a:lnTo>
                    <a:cubicBezTo>
                      <a:pt x="212" y="17"/>
                      <a:pt x="215" y="16"/>
                      <a:pt x="218" y="14"/>
                    </a:cubicBezTo>
                    <a:lnTo>
                      <a:pt x="218" y="16"/>
                    </a:lnTo>
                    <a:close/>
                    <a:moveTo>
                      <a:pt x="208" y="19"/>
                    </a:moveTo>
                    <a:lnTo>
                      <a:pt x="208" y="19"/>
                    </a:lnTo>
                    <a:lnTo>
                      <a:pt x="208" y="18"/>
                    </a:lnTo>
                    <a:lnTo>
                      <a:pt x="208" y="19"/>
                    </a:lnTo>
                    <a:close/>
                    <a:moveTo>
                      <a:pt x="208" y="19"/>
                    </a:moveTo>
                    <a:cubicBezTo>
                      <a:pt x="204" y="19"/>
                      <a:pt x="201" y="18"/>
                      <a:pt x="198" y="18"/>
                    </a:cubicBezTo>
                    <a:lnTo>
                      <a:pt x="198" y="16"/>
                    </a:lnTo>
                    <a:cubicBezTo>
                      <a:pt x="201" y="17"/>
                      <a:pt x="204" y="18"/>
                      <a:pt x="208" y="17"/>
                    </a:cubicBezTo>
                    <a:lnTo>
                      <a:pt x="208" y="19"/>
                    </a:lnTo>
                    <a:close/>
                    <a:moveTo>
                      <a:pt x="198" y="18"/>
                    </a:moveTo>
                    <a:cubicBezTo>
                      <a:pt x="193" y="16"/>
                      <a:pt x="188" y="15"/>
                      <a:pt x="173" y="19"/>
                    </a:cubicBezTo>
                    <a:lnTo>
                      <a:pt x="173" y="18"/>
                    </a:lnTo>
                    <a:cubicBezTo>
                      <a:pt x="188" y="14"/>
                      <a:pt x="193" y="15"/>
                      <a:pt x="198" y="16"/>
                    </a:cubicBezTo>
                    <a:lnTo>
                      <a:pt x="198" y="18"/>
                    </a:lnTo>
                    <a:close/>
                    <a:moveTo>
                      <a:pt x="173" y="18"/>
                    </a:moveTo>
                    <a:lnTo>
                      <a:pt x="173" y="18"/>
                    </a:lnTo>
                    <a:lnTo>
                      <a:pt x="173" y="18"/>
                    </a:lnTo>
                    <a:close/>
                    <a:moveTo>
                      <a:pt x="173" y="19"/>
                    </a:moveTo>
                    <a:cubicBezTo>
                      <a:pt x="168" y="21"/>
                      <a:pt x="165" y="19"/>
                      <a:pt x="161" y="18"/>
                    </a:cubicBezTo>
                    <a:lnTo>
                      <a:pt x="162" y="17"/>
                    </a:lnTo>
                    <a:cubicBezTo>
                      <a:pt x="165" y="18"/>
                      <a:pt x="168" y="19"/>
                      <a:pt x="173" y="18"/>
                    </a:cubicBezTo>
                    <a:lnTo>
                      <a:pt x="173" y="19"/>
                    </a:lnTo>
                    <a:close/>
                    <a:moveTo>
                      <a:pt x="161" y="18"/>
                    </a:moveTo>
                    <a:cubicBezTo>
                      <a:pt x="156" y="16"/>
                      <a:pt x="150" y="13"/>
                      <a:pt x="133" y="18"/>
                    </a:cubicBezTo>
                    <a:lnTo>
                      <a:pt x="132" y="17"/>
                    </a:lnTo>
                    <a:cubicBezTo>
                      <a:pt x="150" y="12"/>
                      <a:pt x="157" y="14"/>
                      <a:pt x="162" y="17"/>
                    </a:cubicBezTo>
                    <a:lnTo>
                      <a:pt x="161" y="18"/>
                    </a:lnTo>
                    <a:close/>
                    <a:moveTo>
                      <a:pt x="133" y="18"/>
                    </a:moveTo>
                    <a:lnTo>
                      <a:pt x="133" y="18"/>
                    </a:lnTo>
                    <a:lnTo>
                      <a:pt x="133" y="17"/>
                    </a:lnTo>
                    <a:lnTo>
                      <a:pt x="133" y="18"/>
                    </a:lnTo>
                    <a:close/>
                    <a:moveTo>
                      <a:pt x="133" y="18"/>
                    </a:moveTo>
                    <a:lnTo>
                      <a:pt x="133" y="18"/>
                    </a:lnTo>
                    <a:lnTo>
                      <a:pt x="132" y="17"/>
                    </a:lnTo>
                    <a:lnTo>
                      <a:pt x="133" y="17"/>
                    </a:lnTo>
                    <a:lnTo>
                      <a:pt x="133" y="18"/>
                    </a:lnTo>
                    <a:close/>
                    <a:moveTo>
                      <a:pt x="133" y="18"/>
                    </a:moveTo>
                    <a:lnTo>
                      <a:pt x="133" y="18"/>
                    </a:lnTo>
                    <a:lnTo>
                      <a:pt x="133" y="17"/>
                    </a:lnTo>
                    <a:lnTo>
                      <a:pt x="133" y="18"/>
                    </a:lnTo>
                    <a:close/>
                    <a:moveTo>
                      <a:pt x="133" y="18"/>
                    </a:moveTo>
                    <a:cubicBezTo>
                      <a:pt x="133" y="18"/>
                      <a:pt x="132" y="18"/>
                      <a:pt x="132" y="18"/>
                    </a:cubicBezTo>
                    <a:lnTo>
                      <a:pt x="132" y="17"/>
                    </a:lnTo>
                    <a:cubicBezTo>
                      <a:pt x="132" y="17"/>
                      <a:pt x="132" y="17"/>
                      <a:pt x="132" y="17"/>
                    </a:cubicBezTo>
                    <a:lnTo>
                      <a:pt x="133" y="18"/>
                    </a:lnTo>
                    <a:close/>
                    <a:moveTo>
                      <a:pt x="132" y="17"/>
                    </a:moveTo>
                    <a:lnTo>
                      <a:pt x="132" y="17"/>
                    </a:lnTo>
                    <a:lnTo>
                      <a:pt x="132" y="17"/>
                    </a:lnTo>
                    <a:close/>
                    <a:moveTo>
                      <a:pt x="132" y="18"/>
                    </a:moveTo>
                    <a:cubicBezTo>
                      <a:pt x="132" y="18"/>
                      <a:pt x="131" y="18"/>
                      <a:pt x="131" y="18"/>
                    </a:cubicBezTo>
                    <a:lnTo>
                      <a:pt x="131" y="17"/>
                    </a:lnTo>
                    <a:cubicBezTo>
                      <a:pt x="131" y="17"/>
                      <a:pt x="131" y="17"/>
                      <a:pt x="132" y="17"/>
                    </a:cubicBezTo>
                    <a:lnTo>
                      <a:pt x="132" y="18"/>
                    </a:lnTo>
                    <a:close/>
                    <a:moveTo>
                      <a:pt x="131" y="18"/>
                    </a:moveTo>
                    <a:cubicBezTo>
                      <a:pt x="130" y="18"/>
                      <a:pt x="128" y="19"/>
                      <a:pt x="128" y="19"/>
                    </a:cubicBezTo>
                    <a:lnTo>
                      <a:pt x="127" y="19"/>
                    </a:lnTo>
                    <a:cubicBezTo>
                      <a:pt x="127" y="18"/>
                      <a:pt x="129" y="17"/>
                      <a:pt x="131" y="17"/>
                    </a:cubicBezTo>
                    <a:lnTo>
                      <a:pt x="131" y="18"/>
                    </a:lnTo>
                    <a:close/>
                    <a:moveTo>
                      <a:pt x="128" y="19"/>
                    </a:moveTo>
                    <a:lnTo>
                      <a:pt x="128" y="20"/>
                    </a:lnTo>
                    <a:lnTo>
                      <a:pt x="127" y="20"/>
                    </a:lnTo>
                    <a:lnTo>
                      <a:pt x="128" y="19"/>
                    </a:lnTo>
                    <a:close/>
                    <a:moveTo>
                      <a:pt x="127" y="20"/>
                    </a:moveTo>
                    <a:cubicBezTo>
                      <a:pt x="125" y="19"/>
                      <a:pt x="123" y="18"/>
                      <a:pt x="121" y="17"/>
                    </a:cubicBezTo>
                    <a:lnTo>
                      <a:pt x="122" y="16"/>
                    </a:lnTo>
                    <a:cubicBezTo>
                      <a:pt x="124" y="17"/>
                      <a:pt x="125" y="17"/>
                      <a:pt x="128" y="19"/>
                    </a:cubicBezTo>
                    <a:lnTo>
                      <a:pt x="127" y="20"/>
                    </a:lnTo>
                    <a:close/>
                    <a:moveTo>
                      <a:pt x="121" y="17"/>
                    </a:moveTo>
                    <a:cubicBezTo>
                      <a:pt x="119" y="17"/>
                      <a:pt x="118" y="16"/>
                      <a:pt x="115" y="16"/>
                    </a:cubicBezTo>
                    <a:lnTo>
                      <a:pt x="115" y="15"/>
                    </a:lnTo>
                    <a:cubicBezTo>
                      <a:pt x="118" y="15"/>
                      <a:pt x="120" y="15"/>
                      <a:pt x="122" y="16"/>
                    </a:cubicBezTo>
                    <a:lnTo>
                      <a:pt x="121" y="17"/>
                    </a:lnTo>
                    <a:close/>
                    <a:moveTo>
                      <a:pt x="115" y="15"/>
                    </a:moveTo>
                    <a:lnTo>
                      <a:pt x="115" y="15"/>
                    </a:lnTo>
                    <a:lnTo>
                      <a:pt x="115" y="15"/>
                    </a:lnTo>
                    <a:close/>
                    <a:moveTo>
                      <a:pt x="115" y="16"/>
                    </a:moveTo>
                    <a:cubicBezTo>
                      <a:pt x="112" y="15"/>
                      <a:pt x="109" y="17"/>
                      <a:pt x="106" y="19"/>
                    </a:cubicBezTo>
                    <a:lnTo>
                      <a:pt x="105" y="17"/>
                    </a:lnTo>
                    <a:cubicBezTo>
                      <a:pt x="109" y="16"/>
                      <a:pt x="112" y="14"/>
                      <a:pt x="115" y="15"/>
                    </a:cubicBezTo>
                    <a:lnTo>
                      <a:pt x="115" y="16"/>
                    </a:lnTo>
                    <a:close/>
                    <a:moveTo>
                      <a:pt x="106" y="19"/>
                    </a:moveTo>
                    <a:cubicBezTo>
                      <a:pt x="102" y="21"/>
                      <a:pt x="99" y="22"/>
                      <a:pt x="95" y="21"/>
                    </a:cubicBezTo>
                    <a:lnTo>
                      <a:pt x="96" y="20"/>
                    </a:lnTo>
                    <a:cubicBezTo>
                      <a:pt x="99" y="21"/>
                      <a:pt x="102" y="19"/>
                      <a:pt x="105" y="17"/>
                    </a:cubicBezTo>
                    <a:lnTo>
                      <a:pt x="106" y="19"/>
                    </a:lnTo>
                    <a:close/>
                    <a:moveTo>
                      <a:pt x="96" y="20"/>
                    </a:moveTo>
                    <a:lnTo>
                      <a:pt x="96" y="20"/>
                    </a:lnTo>
                    <a:lnTo>
                      <a:pt x="96" y="20"/>
                    </a:lnTo>
                    <a:close/>
                    <a:moveTo>
                      <a:pt x="95" y="21"/>
                    </a:moveTo>
                    <a:cubicBezTo>
                      <a:pt x="78" y="14"/>
                      <a:pt x="70" y="18"/>
                      <a:pt x="60" y="21"/>
                    </a:cubicBezTo>
                    <a:lnTo>
                      <a:pt x="60" y="20"/>
                    </a:lnTo>
                    <a:cubicBezTo>
                      <a:pt x="70" y="16"/>
                      <a:pt x="78" y="13"/>
                      <a:pt x="96" y="20"/>
                    </a:cubicBezTo>
                    <a:lnTo>
                      <a:pt x="95" y="21"/>
                    </a:lnTo>
                    <a:close/>
                    <a:moveTo>
                      <a:pt x="60" y="21"/>
                    </a:moveTo>
                    <a:cubicBezTo>
                      <a:pt x="57" y="22"/>
                      <a:pt x="54" y="24"/>
                      <a:pt x="51" y="25"/>
                    </a:cubicBezTo>
                    <a:lnTo>
                      <a:pt x="50" y="23"/>
                    </a:lnTo>
                    <a:cubicBezTo>
                      <a:pt x="54" y="22"/>
                      <a:pt x="57" y="21"/>
                      <a:pt x="60" y="20"/>
                    </a:cubicBezTo>
                    <a:lnTo>
                      <a:pt x="60" y="21"/>
                    </a:lnTo>
                    <a:close/>
                    <a:moveTo>
                      <a:pt x="50" y="23"/>
                    </a:moveTo>
                    <a:lnTo>
                      <a:pt x="50" y="23"/>
                    </a:lnTo>
                    <a:lnTo>
                      <a:pt x="51" y="24"/>
                    </a:lnTo>
                    <a:lnTo>
                      <a:pt x="50" y="23"/>
                    </a:lnTo>
                    <a:close/>
                    <a:moveTo>
                      <a:pt x="51" y="25"/>
                    </a:moveTo>
                    <a:cubicBezTo>
                      <a:pt x="49" y="25"/>
                      <a:pt x="47" y="26"/>
                      <a:pt x="46" y="27"/>
                    </a:cubicBezTo>
                    <a:lnTo>
                      <a:pt x="45" y="26"/>
                    </a:lnTo>
                    <a:cubicBezTo>
                      <a:pt x="47" y="25"/>
                      <a:pt x="49" y="24"/>
                      <a:pt x="50" y="23"/>
                    </a:cubicBezTo>
                    <a:lnTo>
                      <a:pt x="51" y="25"/>
                    </a:lnTo>
                    <a:close/>
                    <a:moveTo>
                      <a:pt x="46" y="27"/>
                    </a:moveTo>
                    <a:cubicBezTo>
                      <a:pt x="44" y="28"/>
                      <a:pt x="42" y="29"/>
                      <a:pt x="41" y="30"/>
                    </a:cubicBezTo>
                    <a:lnTo>
                      <a:pt x="40" y="29"/>
                    </a:lnTo>
                    <a:cubicBezTo>
                      <a:pt x="42" y="28"/>
                      <a:pt x="43" y="27"/>
                      <a:pt x="45" y="26"/>
                    </a:cubicBezTo>
                    <a:lnTo>
                      <a:pt x="46" y="27"/>
                    </a:lnTo>
                    <a:close/>
                    <a:moveTo>
                      <a:pt x="40" y="29"/>
                    </a:moveTo>
                    <a:lnTo>
                      <a:pt x="40" y="29"/>
                    </a:lnTo>
                    <a:lnTo>
                      <a:pt x="40" y="30"/>
                    </a:lnTo>
                    <a:lnTo>
                      <a:pt x="40" y="29"/>
                    </a:lnTo>
                    <a:close/>
                    <a:moveTo>
                      <a:pt x="41" y="30"/>
                    </a:moveTo>
                    <a:cubicBezTo>
                      <a:pt x="39" y="32"/>
                      <a:pt x="37" y="32"/>
                      <a:pt x="35" y="33"/>
                    </a:cubicBezTo>
                    <a:lnTo>
                      <a:pt x="34" y="31"/>
                    </a:lnTo>
                    <a:cubicBezTo>
                      <a:pt x="36" y="31"/>
                      <a:pt x="38" y="31"/>
                      <a:pt x="40" y="29"/>
                    </a:cubicBezTo>
                    <a:lnTo>
                      <a:pt x="41" y="30"/>
                    </a:lnTo>
                    <a:close/>
                    <a:moveTo>
                      <a:pt x="35" y="33"/>
                    </a:moveTo>
                    <a:lnTo>
                      <a:pt x="35" y="33"/>
                    </a:lnTo>
                    <a:lnTo>
                      <a:pt x="35" y="32"/>
                    </a:lnTo>
                    <a:lnTo>
                      <a:pt x="35" y="33"/>
                    </a:lnTo>
                    <a:close/>
                    <a:moveTo>
                      <a:pt x="35" y="33"/>
                    </a:moveTo>
                    <a:cubicBezTo>
                      <a:pt x="33" y="33"/>
                      <a:pt x="31" y="33"/>
                      <a:pt x="30" y="34"/>
                    </a:cubicBezTo>
                    <a:lnTo>
                      <a:pt x="29" y="33"/>
                    </a:lnTo>
                    <a:cubicBezTo>
                      <a:pt x="31" y="32"/>
                      <a:pt x="33" y="32"/>
                      <a:pt x="34" y="31"/>
                    </a:cubicBezTo>
                    <a:lnTo>
                      <a:pt x="35" y="33"/>
                    </a:lnTo>
                    <a:close/>
                    <a:moveTo>
                      <a:pt x="29" y="33"/>
                    </a:moveTo>
                    <a:lnTo>
                      <a:pt x="29" y="33"/>
                    </a:lnTo>
                    <a:lnTo>
                      <a:pt x="29" y="34"/>
                    </a:lnTo>
                    <a:lnTo>
                      <a:pt x="29" y="33"/>
                    </a:lnTo>
                    <a:close/>
                    <a:moveTo>
                      <a:pt x="30" y="34"/>
                    </a:moveTo>
                    <a:lnTo>
                      <a:pt x="30" y="34"/>
                    </a:lnTo>
                    <a:lnTo>
                      <a:pt x="29" y="33"/>
                    </a:lnTo>
                    <a:lnTo>
                      <a:pt x="29" y="33"/>
                    </a:lnTo>
                    <a:lnTo>
                      <a:pt x="30" y="34"/>
                    </a:lnTo>
                    <a:close/>
                    <a:moveTo>
                      <a:pt x="30" y="34"/>
                    </a:moveTo>
                    <a:lnTo>
                      <a:pt x="30" y="34"/>
                    </a:lnTo>
                    <a:lnTo>
                      <a:pt x="29" y="34"/>
                    </a:lnTo>
                    <a:lnTo>
                      <a:pt x="30" y="34"/>
                    </a:lnTo>
                    <a:close/>
                    <a:moveTo>
                      <a:pt x="30" y="34"/>
                    </a:moveTo>
                    <a:cubicBezTo>
                      <a:pt x="28" y="35"/>
                      <a:pt x="26" y="36"/>
                      <a:pt x="25" y="38"/>
                    </a:cubicBezTo>
                    <a:lnTo>
                      <a:pt x="24" y="36"/>
                    </a:lnTo>
                    <a:cubicBezTo>
                      <a:pt x="25" y="35"/>
                      <a:pt x="27" y="34"/>
                      <a:pt x="29" y="33"/>
                    </a:cubicBezTo>
                    <a:lnTo>
                      <a:pt x="30" y="34"/>
                    </a:lnTo>
                    <a:close/>
                    <a:moveTo>
                      <a:pt x="25" y="38"/>
                    </a:moveTo>
                    <a:cubicBezTo>
                      <a:pt x="23" y="39"/>
                      <a:pt x="22" y="40"/>
                      <a:pt x="20" y="41"/>
                    </a:cubicBezTo>
                    <a:lnTo>
                      <a:pt x="19" y="40"/>
                    </a:lnTo>
                    <a:cubicBezTo>
                      <a:pt x="21" y="39"/>
                      <a:pt x="22" y="38"/>
                      <a:pt x="24" y="36"/>
                    </a:cubicBezTo>
                    <a:lnTo>
                      <a:pt x="25" y="38"/>
                    </a:lnTo>
                    <a:close/>
                    <a:moveTo>
                      <a:pt x="20" y="41"/>
                    </a:moveTo>
                    <a:cubicBezTo>
                      <a:pt x="13" y="48"/>
                      <a:pt x="8" y="57"/>
                      <a:pt x="6" y="67"/>
                    </a:cubicBezTo>
                    <a:lnTo>
                      <a:pt x="5" y="67"/>
                    </a:lnTo>
                    <a:cubicBezTo>
                      <a:pt x="7" y="56"/>
                      <a:pt x="12" y="47"/>
                      <a:pt x="19" y="40"/>
                    </a:cubicBezTo>
                    <a:lnTo>
                      <a:pt x="20" y="41"/>
                    </a:lnTo>
                    <a:close/>
                    <a:moveTo>
                      <a:pt x="6" y="67"/>
                    </a:moveTo>
                    <a:lnTo>
                      <a:pt x="6" y="67"/>
                    </a:lnTo>
                    <a:lnTo>
                      <a:pt x="6" y="67"/>
                    </a:lnTo>
                    <a:close/>
                    <a:moveTo>
                      <a:pt x="6" y="67"/>
                    </a:moveTo>
                    <a:lnTo>
                      <a:pt x="6" y="67"/>
                    </a:lnTo>
                    <a:lnTo>
                      <a:pt x="5" y="67"/>
                    </a:lnTo>
                    <a:lnTo>
                      <a:pt x="5" y="67"/>
                    </a:lnTo>
                    <a:lnTo>
                      <a:pt x="6" y="67"/>
                    </a:lnTo>
                    <a:close/>
                    <a:moveTo>
                      <a:pt x="5" y="67"/>
                    </a:moveTo>
                    <a:lnTo>
                      <a:pt x="5" y="67"/>
                    </a:lnTo>
                    <a:lnTo>
                      <a:pt x="6" y="67"/>
                    </a:lnTo>
                    <a:lnTo>
                      <a:pt x="5" y="67"/>
                    </a:lnTo>
                    <a:close/>
                    <a:moveTo>
                      <a:pt x="6" y="67"/>
                    </a:moveTo>
                    <a:cubicBezTo>
                      <a:pt x="6" y="68"/>
                      <a:pt x="7" y="69"/>
                      <a:pt x="7" y="70"/>
                    </a:cubicBezTo>
                    <a:lnTo>
                      <a:pt x="6" y="70"/>
                    </a:lnTo>
                    <a:cubicBezTo>
                      <a:pt x="5" y="69"/>
                      <a:pt x="5" y="68"/>
                      <a:pt x="5" y="67"/>
                    </a:cubicBezTo>
                    <a:lnTo>
                      <a:pt x="6" y="67"/>
                    </a:lnTo>
                    <a:close/>
                    <a:moveTo>
                      <a:pt x="7" y="70"/>
                    </a:moveTo>
                    <a:cubicBezTo>
                      <a:pt x="8" y="71"/>
                      <a:pt x="8" y="73"/>
                      <a:pt x="8" y="74"/>
                    </a:cubicBezTo>
                    <a:lnTo>
                      <a:pt x="6" y="73"/>
                    </a:lnTo>
                    <a:cubicBezTo>
                      <a:pt x="7" y="73"/>
                      <a:pt x="6" y="71"/>
                      <a:pt x="6" y="70"/>
                    </a:cubicBezTo>
                    <a:lnTo>
                      <a:pt x="7" y="70"/>
                    </a:lnTo>
                    <a:close/>
                    <a:moveTo>
                      <a:pt x="8" y="74"/>
                    </a:moveTo>
                    <a:lnTo>
                      <a:pt x="8" y="74"/>
                    </a:lnTo>
                    <a:lnTo>
                      <a:pt x="7" y="73"/>
                    </a:lnTo>
                    <a:lnTo>
                      <a:pt x="8" y="74"/>
                    </a:lnTo>
                    <a:close/>
                    <a:moveTo>
                      <a:pt x="8" y="74"/>
                    </a:moveTo>
                    <a:lnTo>
                      <a:pt x="8" y="74"/>
                    </a:lnTo>
                    <a:lnTo>
                      <a:pt x="6" y="74"/>
                    </a:lnTo>
                    <a:lnTo>
                      <a:pt x="7" y="73"/>
                    </a:lnTo>
                    <a:lnTo>
                      <a:pt x="8" y="74"/>
                    </a:lnTo>
                    <a:close/>
                    <a:moveTo>
                      <a:pt x="8" y="74"/>
                    </a:moveTo>
                    <a:cubicBezTo>
                      <a:pt x="4" y="81"/>
                      <a:pt x="2" y="87"/>
                      <a:pt x="7" y="95"/>
                    </a:cubicBezTo>
                    <a:lnTo>
                      <a:pt x="6" y="96"/>
                    </a:lnTo>
                    <a:cubicBezTo>
                      <a:pt x="0" y="87"/>
                      <a:pt x="3" y="81"/>
                      <a:pt x="6" y="74"/>
                    </a:cubicBezTo>
                    <a:lnTo>
                      <a:pt x="8" y="74"/>
                    </a:lnTo>
                    <a:close/>
                    <a:moveTo>
                      <a:pt x="6" y="96"/>
                    </a:moveTo>
                    <a:lnTo>
                      <a:pt x="6" y="96"/>
                    </a:lnTo>
                    <a:lnTo>
                      <a:pt x="6" y="95"/>
                    </a:lnTo>
                    <a:lnTo>
                      <a:pt x="6" y="96"/>
                    </a:lnTo>
                    <a:close/>
                    <a:moveTo>
                      <a:pt x="7" y="95"/>
                    </a:moveTo>
                    <a:lnTo>
                      <a:pt x="8" y="96"/>
                    </a:lnTo>
                    <a:lnTo>
                      <a:pt x="6" y="97"/>
                    </a:lnTo>
                    <a:lnTo>
                      <a:pt x="6" y="96"/>
                    </a:lnTo>
                    <a:lnTo>
                      <a:pt x="7" y="95"/>
                    </a:lnTo>
                    <a:close/>
                    <a:moveTo>
                      <a:pt x="6" y="97"/>
                    </a:moveTo>
                    <a:lnTo>
                      <a:pt x="6" y="97"/>
                    </a:lnTo>
                    <a:lnTo>
                      <a:pt x="7" y="96"/>
                    </a:lnTo>
                    <a:lnTo>
                      <a:pt x="6" y="97"/>
                    </a:lnTo>
                    <a:close/>
                    <a:moveTo>
                      <a:pt x="8" y="96"/>
                    </a:moveTo>
                    <a:cubicBezTo>
                      <a:pt x="9" y="98"/>
                      <a:pt x="11" y="101"/>
                      <a:pt x="11" y="104"/>
                    </a:cubicBezTo>
                    <a:lnTo>
                      <a:pt x="10" y="104"/>
                    </a:lnTo>
                    <a:cubicBezTo>
                      <a:pt x="10" y="101"/>
                      <a:pt x="8" y="99"/>
                      <a:pt x="6" y="97"/>
                    </a:cubicBezTo>
                    <a:lnTo>
                      <a:pt x="8" y="96"/>
                    </a:lnTo>
                    <a:close/>
                    <a:moveTo>
                      <a:pt x="11" y="104"/>
                    </a:moveTo>
                    <a:lnTo>
                      <a:pt x="11" y="104"/>
                    </a:lnTo>
                    <a:lnTo>
                      <a:pt x="11" y="104"/>
                    </a:lnTo>
                    <a:close/>
                    <a:moveTo>
                      <a:pt x="11" y="104"/>
                    </a:moveTo>
                    <a:cubicBezTo>
                      <a:pt x="11" y="109"/>
                      <a:pt x="14" y="112"/>
                      <a:pt x="16" y="115"/>
                    </a:cubicBezTo>
                    <a:lnTo>
                      <a:pt x="15" y="116"/>
                    </a:lnTo>
                    <a:cubicBezTo>
                      <a:pt x="13" y="113"/>
                      <a:pt x="10" y="110"/>
                      <a:pt x="10" y="104"/>
                    </a:cubicBezTo>
                    <a:lnTo>
                      <a:pt x="11" y="104"/>
                    </a:lnTo>
                    <a:close/>
                    <a:moveTo>
                      <a:pt x="16" y="115"/>
                    </a:moveTo>
                    <a:cubicBezTo>
                      <a:pt x="18" y="116"/>
                      <a:pt x="19" y="118"/>
                      <a:pt x="20" y="120"/>
                    </a:cubicBezTo>
                    <a:lnTo>
                      <a:pt x="19" y="120"/>
                    </a:lnTo>
                    <a:cubicBezTo>
                      <a:pt x="18" y="118"/>
                      <a:pt x="17" y="117"/>
                      <a:pt x="15" y="116"/>
                    </a:cubicBezTo>
                    <a:lnTo>
                      <a:pt x="16" y="115"/>
                    </a:lnTo>
                    <a:close/>
                    <a:moveTo>
                      <a:pt x="19" y="120"/>
                    </a:moveTo>
                    <a:lnTo>
                      <a:pt x="19" y="120"/>
                    </a:lnTo>
                    <a:lnTo>
                      <a:pt x="19" y="120"/>
                    </a:lnTo>
                    <a:close/>
                    <a:moveTo>
                      <a:pt x="20" y="120"/>
                    </a:moveTo>
                    <a:cubicBezTo>
                      <a:pt x="21" y="123"/>
                      <a:pt x="23" y="125"/>
                      <a:pt x="26" y="127"/>
                    </a:cubicBezTo>
                    <a:lnTo>
                      <a:pt x="26" y="128"/>
                    </a:lnTo>
                    <a:cubicBezTo>
                      <a:pt x="23" y="126"/>
                      <a:pt x="20" y="124"/>
                      <a:pt x="19" y="120"/>
                    </a:cubicBezTo>
                    <a:lnTo>
                      <a:pt x="20" y="120"/>
                    </a:lnTo>
                    <a:close/>
                    <a:moveTo>
                      <a:pt x="26" y="127"/>
                    </a:moveTo>
                    <a:cubicBezTo>
                      <a:pt x="29" y="129"/>
                      <a:pt x="33" y="130"/>
                      <a:pt x="37" y="131"/>
                    </a:cubicBezTo>
                    <a:lnTo>
                      <a:pt x="37" y="132"/>
                    </a:lnTo>
                    <a:cubicBezTo>
                      <a:pt x="32" y="131"/>
                      <a:pt x="29" y="130"/>
                      <a:pt x="26" y="128"/>
                    </a:cubicBezTo>
                    <a:lnTo>
                      <a:pt x="26" y="127"/>
                    </a:lnTo>
                    <a:close/>
                    <a:moveTo>
                      <a:pt x="37" y="131"/>
                    </a:moveTo>
                    <a:lnTo>
                      <a:pt x="38" y="131"/>
                    </a:lnTo>
                    <a:lnTo>
                      <a:pt x="37" y="131"/>
                    </a:lnTo>
                    <a:lnTo>
                      <a:pt x="37" y="131"/>
                    </a:lnTo>
                    <a:close/>
                    <a:moveTo>
                      <a:pt x="37" y="131"/>
                    </a:moveTo>
                    <a:lnTo>
                      <a:pt x="37" y="131"/>
                    </a:lnTo>
                    <a:lnTo>
                      <a:pt x="36" y="131"/>
                    </a:lnTo>
                    <a:lnTo>
                      <a:pt x="36" y="131"/>
                    </a:lnTo>
                    <a:lnTo>
                      <a:pt x="37" y="131"/>
                    </a:lnTo>
                    <a:close/>
                    <a:moveTo>
                      <a:pt x="36" y="131"/>
                    </a:moveTo>
                    <a:lnTo>
                      <a:pt x="36" y="131"/>
                    </a:lnTo>
                    <a:lnTo>
                      <a:pt x="37" y="131"/>
                    </a:lnTo>
                    <a:lnTo>
                      <a:pt x="36" y="131"/>
                    </a:lnTo>
                    <a:close/>
                    <a:moveTo>
                      <a:pt x="37" y="131"/>
                    </a:moveTo>
                    <a:cubicBezTo>
                      <a:pt x="37" y="132"/>
                      <a:pt x="37" y="132"/>
                      <a:pt x="37" y="132"/>
                    </a:cubicBezTo>
                    <a:lnTo>
                      <a:pt x="36" y="132"/>
                    </a:lnTo>
                    <a:cubicBezTo>
                      <a:pt x="36" y="132"/>
                      <a:pt x="36" y="131"/>
                      <a:pt x="36" y="131"/>
                    </a:cubicBezTo>
                    <a:lnTo>
                      <a:pt x="37" y="131"/>
                    </a:lnTo>
                    <a:close/>
                    <a:moveTo>
                      <a:pt x="37" y="132"/>
                    </a:moveTo>
                    <a:cubicBezTo>
                      <a:pt x="37" y="132"/>
                      <a:pt x="37" y="133"/>
                      <a:pt x="37" y="133"/>
                    </a:cubicBezTo>
                    <a:lnTo>
                      <a:pt x="36" y="133"/>
                    </a:lnTo>
                    <a:cubicBezTo>
                      <a:pt x="36" y="133"/>
                      <a:pt x="36" y="132"/>
                      <a:pt x="36" y="132"/>
                    </a:cubicBezTo>
                    <a:lnTo>
                      <a:pt x="37" y="132"/>
                    </a:lnTo>
                    <a:close/>
                    <a:moveTo>
                      <a:pt x="37" y="133"/>
                    </a:moveTo>
                    <a:cubicBezTo>
                      <a:pt x="38" y="134"/>
                      <a:pt x="39" y="136"/>
                      <a:pt x="39" y="136"/>
                    </a:cubicBezTo>
                    <a:lnTo>
                      <a:pt x="39" y="137"/>
                    </a:lnTo>
                    <a:cubicBezTo>
                      <a:pt x="38" y="137"/>
                      <a:pt x="37" y="135"/>
                      <a:pt x="36" y="133"/>
                    </a:cubicBezTo>
                    <a:lnTo>
                      <a:pt x="37" y="133"/>
                    </a:lnTo>
                    <a:close/>
                    <a:moveTo>
                      <a:pt x="39" y="136"/>
                    </a:moveTo>
                    <a:lnTo>
                      <a:pt x="39" y="136"/>
                    </a:lnTo>
                    <a:lnTo>
                      <a:pt x="39" y="137"/>
                    </a:lnTo>
                    <a:lnTo>
                      <a:pt x="39" y="136"/>
                    </a:lnTo>
                    <a:close/>
                    <a:moveTo>
                      <a:pt x="39" y="136"/>
                    </a:moveTo>
                    <a:lnTo>
                      <a:pt x="39" y="136"/>
                    </a:lnTo>
                    <a:lnTo>
                      <a:pt x="39" y="138"/>
                    </a:lnTo>
                    <a:lnTo>
                      <a:pt x="38" y="137"/>
                    </a:lnTo>
                    <a:lnTo>
                      <a:pt x="39" y="136"/>
                    </a:lnTo>
                    <a:close/>
                    <a:moveTo>
                      <a:pt x="39" y="136"/>
                    </a:moveTo>
                    <a:cubicBezTo>
                      <a:pt x="40" y="137"/>
                      <a:pt x="41" y="138"/>
                      <a:pt x="42" y="138"/>
                    </a:cubicBezTo>
                    <a:lnTo>
                      <a:pt x="42" y="140"/>
                    </a:lnTo>
                    <a:cubicBezTo>
                      <a:pt x="41" y="139"/>
                      <a:pt x="40" y="138"/>
                      <a:pt x="39" y="138"/>
                    </a:cubicBezTo>
                    <a:lnTo>
                      <a:pt x="39" y="136"/>
                    </a:lnTo>
                    <a:close/>
                    <a:moveTo>
                      <a:pt x="42" y="140"/>
                    </a:moveTo>
                    <a:lnTo>
                      <a:pt x="42" y="140"/>
                    </a:lnTo>
                    <a:lnTo>
                      <a:pt x="42" y="139"/>
                    </a:lnTo>
                    <a:lnTo>
                      <a:pt x="42" y="140"/>
                    </a:lnTo>
                    <a:close/>
                    <a:moveTo>
                      <a:pt x="42" y="138"/>
                    </a:moveTo>
                    <a:cubicBezTo>
                      <a:pt x="43" y="139"/>
                      <a:pt x="44" y="140"/>
                      <a:pt x="45" y="140"/>
                    </a:cubicBezTo>
                    <a:lnTo>
                      <a:pt x="45" y="141"/>
                    </a:lnTo>
                    <a:cubicBezTo>
                      <a:pt x="44" y="141"/>
                      <a:pt x="43" y="140"/>
                      <a:pt x="42" y="140"/>
                    </a:cubicBezTo>
                    <a:lnTo>
                      <a:pt x="42" y="138"/>
                    </a:lnTo>
                    <a:close/>
                    <a:moveTo>
                      <a:pt x="45" y="140"/>
                    </a:moveTo>
                    <a:cubicBezTo>
                      <a:pt x="50" y="143"/>
                      <a:pt x="55" y="144"/>
                      <a:pt x="60" y="144"/>
                    </a:cubicBezTo>
                    <a:lnTo>
                      <a:pt x="60" y="145"/>
                    </a:lnTo>
                    <a:cubicBezTo>
                      <a:pt x="55" y="145"/>
                      <a:pt x="50" y="144"/>
                      <a:pt x="45" y="141"/>
                    </a:cubicBezTo>
                    <a:lnTo>
                      <a:pt x="45" y="140"/>
                    </a:lnTo>
                    <a:close/>
                    <a:moveTo>
                      <a:pt x="60" y="145"/>
                    </a:moveTo>
                    <a:lnTo>
                      <a:pt x="60" y="145"/>
                    </a:lnTo>
                    <a:lnTo>
                      <a:pt x="60" y="144"/>
                    </a:lnTo>
                    <a:lnTo>
                      <a:pt x="60" y="145"/>
                    </a:lnTo>
                    <a:close/>
                    <a:moveTo>
                      <a:pt x="60" y="144"/>
                    </a:moveTo>
                    <a:cubicBezTo>
                      <a:pt x="66" y="144"/>
                      <a:pt x="71" y="146"/>
                      <a:pt x="76" y="149"/>
                    </a:cubicBezTo>
                    <a:lnTo>
                      <a:pt x="75" y="150"/>
                    </a:lnTo>
                    <a:cubicBezTo>
                      <a:pt x="70" y="148"/>
                      <a:pt x="66" y="145"/>
                      <a:pt x="60" y="145"/>
                    </a:cubicBezTo>
                    <a:lnTo>
                      <a:pt x="60" y="144"/>
                    </a:lnTo>
                    <a:close/>
                    <a:moveTo>
                      <a:pt x="76" y="149"/>
                    </a:moveTo>
                    <a:cubicBezTo>
                      <a:pt x="81" y="152"/>
                      <a:pt x="86" y="155"/>
                      <a:pt x="92" y="152"/>
                    </a:cubicBezTo>
                    <a:lnTo>
                      <a:pt x="92" y="153"/>
                    </a:lnTo>
                    <a:cubicBezTo>
                      <a:pt x="86" y="157"/>
                      <a:pt x="81" y="154"/>
                      <a:pt x="75" y="150"/>
                    </a:cubicBezTo>
                    <a:lnTo>
                      <a:pt x="76" y="149"/>
                    </a:lnTo>
                    <a:close/>
                    <a:moveTo>
                      <a:pt x="92" y="152"/>
                    </a:moveTo>
                    <a:lnTo>
                      <a:pt x="92" y="152"/>
                    </a:lnTo>
                    <a:lnTo>
                      <a:pt x="92" y="153"/>
                    </a:lnTo>
                    <a:lnTo>
                      <a:pt x="92" y="152"/>
                    </a:lnTo>
                    <a:close/>
                    <a:moveTo>
                      <a:pt x="92" y="152"/>
                    </a:moveTo>
                    <a:cubicBezTo>
                      <a:pt x="98" y="148"/>
                      <a:pt x="102" y="149"/>
                      <a:pt x="106" y="149"/>
                    </a:cubicBezTo>
                    <a:lnTo>
                      <a:pt x="106" y="150"/>
                    </a:lnTo>
                    <a:cubicBezTo>
                      <a:pt x="102" y="150"/>
                      <a:pt x="99" y="150"/>
                      <a:pt x="92" y="153"/>
                    </a:cubicBezTo>
                    <a:lnTo>
                      <a:pt x="92" y="152"/>
                    </a:lnTo>
                    <a:close/>
                    <a:moveTo>
                      <a:pt x="106" y="149"/>
                    </a:moveTo>
                    <a:cubicBezTo>
                      <a:pt x="108" y="149"/>
                      <a:pt x="111" y="149"/>
                      <a:pt x="114" y="148"/>
                    </a:cubicBezTo>
                    <a:lnTo>
                      <a:pt x="115" y="149"/>
                    </a:lnTo>
                    <a:cubicBezTo>
                      <a:pt x="111" y="150"/>
                      <a:pt x="109" y="150"/>
                      <a:pt x="106" y="150"/>
                    </a:cubicBezTo>
                    <a:lnTo>
                      <a:pt x="106" y="149"/>
                    </a:lnTo>
                    <a:close/>
                    <a:moveTo>
                      <a:pt x="114" y="148"/>
                    </a:moveTo>
                    <a:lnTo>
                      <a:pt x="114" y="148"/>
                    </a:lnTo>
                    <a:lnTo>
                      <a:pt x="114" y="148"/>
                    </a:lnTo>
                    <a:close/>
                    <a:moveTo>
                      <a:pt x="114" y="148"/>
                    </a:moveTo>
                    <a:cubicBezTo>
                      <a:pt x="115" y="147"/>
                      <a:pt x="115" y="146"/>
                      <a:pt x="115" y="145"/>
                    </a:cubicBezTo>
                    <a:lnTo>
                      <a:pt x="116" y="145"/>
                    </a:lnTo>
                    <a:cubicBezTo>
                      <a:pt x="116" y="147"/>
                      <a:pt x="116" y="148"/>
                      <a:pt x="115" y="149"/>
                    </a:cubicBezTo>
                    <a:lnTo>
                      <a:pt x="114" y="148"/>
                    </a:lnTo>
                    <a:close/>
                    <a:moveTo>
                      <a:pt x="115" y="145"/>
                    </a:moveTo>
                    <a:cubicBezTo>
                      <a:pt x="116" y="144"/>
                      <a:pt x="116" y="142"/>
                      <a:pt x="117" y="142"/>
                    </a:cubicBezTo>
                    <a:lnTo>
                      <a:pt x="118" y="143"/>
                    </a:lnTo>
                    <a:cubicBezTo>
                      <a:pt x="117" y="143"/>
                      <a:pt x="117" y="144"/>
                      <a:pt x="116" y="145"/>
                    </a:cubicBezTo>
                    <a:lnTo>
                      <a:pt x="115" y="145"/>
                    </a:lnTo>
                    <a:close/>
                    <a:moveTo>
                      <a:pt x="117" y="142"/>
                    </a:moveTo>
                    <a:lnTo>
                      <a:pt x="117" y="142"/>
                    </a:lnTo>
                    <a:lnTo>
                      <a:pt x="117" y="142"/>
                    </a:lnTo>
                    <a:close/>
                    <a:moveTo>
                      <a:pt x="117" y="142"/>
                    </a:moveTo>
                    <a:lnTo>
                      <a:pt x="117" y="142"/>
                    </a:lnTo>
                    <a:lnTo>
                      <a:pt x="118" y="143"/>
                    </a:lnTo>
                    <a:lnTo>
                      <a:pt x="118" y="143"/>
                    </a:lnTo>
                    <a:lnTo>
                      <a:pt x="117" y="142"/>
                    </a:lnTo>
                    <a:close/>
                    <a:moveTo>
                      <a:pt x="117" y="142"/>
                    </a:moveTo>
                    <a:lnTo>
                      <a:pt x="117" y="142"/>
                    </a:lnTo>
                    <a:lnTo>
                      <a:pt x="117" y="142"/>
                    </a:lnTo>
                    <a:close/>
                    <a:moveTo>
                      <a:pt x="117" y="142"/>
                    </a:moveTo>
                    <a:cubicBezTo>
                      <a:pt x="118" y="141"/>
                      <a:pt x="119" y="141"/>
                      <a:pt x="120" y="141"/>
                    </a:cubicBezTo>
                    <a:lnTo>
                      <a:pt x="120" y="142"/>
                    </a:lnTo>
                    <a:cubicBezTo>
                      <a:pt x="119" y="142"/>
                      <a:pt x="118" y="142"/>
                      <a:pt x="118" y="143"/>
                    </a:cubicBezTo>
                    <a:lnTo>
                      <a:pt x="117" y="142"/>
                    </a:lnTo>
                    <a:close/>
                    <a:moveTo>
                      <a:pt x="120" y="141"/>
                    </a:moveTo>
                    <a:cubicBezTo>
                      <a:pt x="122" y="140"/>
                      <a:pt x="123" y="140"/>
                      <a:pt x="124" y="139"/>
                    </a:cubicBezTo>
                    <a:lnTo>
                      <a:pt x="125" y="140"/>
                    </a:lnTo>
                    <a:cubicBezTo>
                      <a:pt x="124" y="141"/>
                      <a:pt x="122" y="142"/>
                      <a:pt x="120" y="142"/>
                    </a:cubicBezTo>
                    <a:lnTo>
                      <a:pt x="120" y="141"/>
                    </a:lnTo>
                    <a:close/>
                    <a:moveTo>
                      <a:pt x="125" y="140"/>
                    </a:moveTo>
                    <a:lnTo>
                      <a:pt x="125" y="140"/>
                    </a:lnTo>
                    <a:lnTo>
                      <a:pt x="125" y="140"/>
                    </a:lnTo>
                    <a:close/>
                    <a:moveTo>
                      <a:pt x="124" y="139"/>
                    </a:moveTo>
                    <a:lnTo>
                      <a:pt x="124" y="139"/>
                    </a:lnTo>
                    <a:lnTo>
                      <a:pt x="125" y="140"/>
                    </a:lnTo>
                    <a:lnTo>
                      <a:pt x="125" y="140"/>
                    </a:lnTo>
                    <a:lnTo>
                      <a:pt x="124" y="139"/>
                    </a:lnTo>
                    <a:close/>
                    <a:moveTo>
                      <a:pt x="125" y="140"/>
                    </a:moveTo>
                    <a:lnTo>
                      <a:pt x="125" y="140"/>
                    </a:lnTo>
                    <a:lnTo>
                      <a:pt x="125" y="140"/>
                    </a:lnTo>
                    <a:close/>
                    <a:moveTo>
                      <a:pt x="124" y="139"/>
                    </a:moveTo>
                    <a:cubicBezTo>
                      <a:pt x="125" y="138"/>
                      <a:pt x="126" y="138"/>
                      <a:pt x="126" y="137"/>
                    </a:cubicBezTo>
                    <a:lnTo>
                      <a:pt x="127" y="139"/>
                    </a:lnTo>
                    <a:cubicBezTo>
                      <a:pt x="126" y="139"/>
                      <a:pt x="126" y="139"/>
                      <a:pt x="125" y="140"/>
                    </a:cubicBezTo>
                    <a:lnTo>
                      <a:pt x="124" y="139"/>
                    </a:lnTo>
                    <a:close/>
                    <a:moveTo>
                      <a:pt x="126" y="137"/>
                    </a:moveTo>
                    <a:cubicBezTo>
                      <a:pt x="127" y="137"/>
                      <a:pt x="128" y="136"/>
                      <a:pt x="129" y="136"/>
                    </a:cubicBezTo>
                    <a:lnTo>
                      <a:pt x="130" y="136"/>
                    </a:lnTo>
                    <a:cubicBezTo>
                      <a:pt x="129" y="137"/>
                      <a:pt x="128" y="138"/>
                      <a:pt x="127" y="139"/>
                    </a:cubicBezTo>
                    <a:lnTo>
                      <a:pt x="126" y="137"/>
                    </a:lnTo>
                    <a:close/>
                    <a:moveTo>
                      <a:pt x="129" y="136"/>
                    </a:moveTo>
                    <a:lnTo>
                      <a:pt x="129" y="136"/>
                    </a:lnTo>
                    <a:lnTo>
                      <a:pt x="129" y="136"/>
                    </a:lnTo>
                    <a:close/>
                    <a:moveTo>
                      <a:pt x="129" y="136"/>
                    </a:moveTo>
                    <a:cubicBezTo>
                      <a:pt x="130" y="134"/>
                      <a:pt x="131" y="133"/>
                      <a:pt x="132" y="131"/>
                    </a:cubicBezTo>
                    <a:lnTo>
                      <a:pt x="133" y="132"/>
                    </a:lnTo>
                    <a:cubicBezTo>
                      <a:pt x="132" y="133"/>
                      <a:pt x="131" y="135"/>
                      <a:pt x="130" y="136"/>
                    </a:cubicBezTo>
                    <a:lnTo>
                      <a:pt x="129" y="136"/>
                    </a:lnTo>
                    <a:close/>
                    <a:moveTo>
                      <a:pt x="132" y="131"/>
                    </a:moveTo>
                    <a:cubicBezTo>
                      <a:pt x="132" y="129"/>
                      <a:pt x="133" y="127"/>
                      <a:pt x="135" y="123"/>
                    </a:cubicBezTo>
                    <a:lnTo>
                      <a:pt x="136" y="124"/>
                    </a:lnTo>
                    <a:cubicBezTo>
                      <a:pt x="135" y="127"/>
                      <a:pt x="134" y="130"/>
                      <a:pt x="133" y="132"/>
                    </a:cubicBezTo>
                    <a:lnTo>
                      <a:pt x="132" y="131"/>
                    </a:lnTo>
                    <a:close/>
                    <a:moveTo>
                      <a:pt x="135" y="123"/>
                    </a:moveTo>
                    <a:lnTo>
                      <a:pt x="135" y="123"/>
                    </a:lnTo>
                    <a:lnTo>
                      <a:pt x="136" y="124"/>
                    </a:lnTo>
                    <a:lnTo>
                      <a:pt x="136" y="124"/>
                    </a:lnTo>
                    <a:lnTo>
                      <a:pt x="135" y="123"/>
                    </a:lnTo>
                    <a:close/>
                    <a:moveTo>
                      <a:pt x="135" y="123"/>
                    </a:moveTo>
                    <a:cubicBezTo>
                      <a:pt x="135" y="122"/>
                      <a:pt x="136" y="121"/>
                      <a:pt x="137" y="120"/>
                    </a:cubicBezTo>
                    <a:lnTo>
                      <a:pt x="139" y="120"/>
                    </a:lnTo>
                    <a:cubicBezTo>
                      <a:pt x="137" y="122"/>
                      <a:pt x="136" y="123"/>
                      <a:pt x="136" y="124"/>
                    </a:cubicBezTo>
                    <a:lnTo>
                      <a:pt x="135" y="123"/>
                    </a:lnTo>
                    <a:close/>
                    <a:moveTo>
                      <a:pt x="137" y="120"/>
                    </a:moveTo>
                    <a:cubicBezTo>
                      <a:pt x="139" y="118"/>
                      <a:pt x="141" y="115"/>
                      <a:pt x="143" y="112"/>
                    </a:cubicBezTo>
                    <a:lnTo>
                      <a:pt x="144" y="113"/>
                    </a:lnTo>
                    <a:cubicBezTo>
                      <a:pt x="142" y="116"/>
                      <a:pt x="140" y="119"/>
                      <a:pt x="139" y="120"/>
                    </a:cubicBezTo>
                    <a:lnTo>
                      <a:pt x="137" y="120"/>
                    </a:lnTo>
                    <a:close/>
                    <a:moveTo>
                      <a:pt x="144" y="113"/>
                    </a:moveTo>
                    <a:lnTo>
                      <a:pt x="144" y="113"/>
                    </a:lnTo>
                    <a:lnTo>
                      <a:pt x="143" y="113"/>
                    </a:lnTo>
                    <a:lnTo>
                      <a:pt x="144" y="113"/>
                    </a:lnTo>
                    <a:close/>
                    <a:moveTo>
                      <a:pt x="143" y="112"/>
                    </a:moveTo>
                    <a:lnTo>
                      <a:pt x="143" y="112"/>
                    </a:lnTo>
                    <a:lnTo>
                      <a:pt x="144" y="113"/>
                    </a:lnTo>
                    <a:lnTo>
                      <a:pt x="144" y="113"/>
                    </a:lnTo>
                    <a:lnTo>
                      <a:pt x="143" y="112"/>
                    </a:lnTo>
                    <a:close/>
                    <a:moveTo>
                      <a:pt x="144" y="113"/>
                    </a:moveTo>
                    <a:lnTo>
                      <a:pt x="144" y="113"/>
                    </a:lnTo>
                    <a:lnTo>
                      <a:pt x="143" y="113"/>
                    </a:lnTo>
                    <a:lnTo>
                      <a:pt x="144" y="113"/>
                    </a:lnTo>
                    <a:close/>
                    <a:moveTo>
                      <a:pt x="143" y="112"/>
                    </a:moveTo>
                    <a:cubicBezTo>
                      <a:pt x="143" y="112"/>
                      <a:pt x="143" y="112"/>
                      <a:pt x="143" y="112"/>
                    </a:cubicBezTo>
                    <a:lnTo>
                      <a:pt x="144" y="112"/>
                    </a:lnTo>
                    <a:cubicBezTo>
                      <a:pt x="144" y="113"/>
                      <a:pt x="144" y="113"/>
                      <a:pt x="144" y="113"/>
                    </a:cubicBezTo>
                    <a:lnTo>
                      <a:pt x="143" y="112"/>
                    </a:lnTo>
                    <a:close/>
                    <a:moveTo>
                      <a:pt x="143" y="112"/>
                    </a:moveTo>
                    <a:cubicBezTo>
                      <a:pt x="143" y="112"/>
                      <a:pt x="143" y="111"/>
                      <a:pt x="143" y="111"/>
                    </a:cubicBezTo>
                    <a:lnTo>
                      <a:pt x="144" y="111"/>
                    </a:lnTo>
                    <a:cubicBezTo>
                      <a:pt x="144" y="112"/>
                      <a:pt x="144" y="112"/>
                      <a:pt x="144" y="112"/>
                    </a:cubicBezTo>
                    <a:lnTo>
                      <a:pt x="143" y="112"/>
                    </a:lnTo>
                    <a:close/>
                    <a:moveTo>
                      <a:pt x="143" y="111"/>
                    </a:moveTo>
                    <a:cubicBezTo>
                      <a:pt x="143" y="110"/>
                      <a:pt x="143" y="108"/>
                      <a:pt x="142" y="107"/>
                    </a:cubicBezTo>
                    <a:lnTo>
                      <a:pt x="144" y="107"/>
                    </a:lnTo>
                    <a:cubicBezTo>
                      <a:pt x="144" y="108"/>
                      <a:pt x="145" y="110"/>
                      <a:pt x="144" y="111"/>
                    </a:cubicBezTo>
                    <a:lnTo>
                      <a:pt x="143" y="111"/>
                    </a:lnTo>
                    <a:close/>
                    <a:moveTo>
                      <a:pt x="142" y="107"/>
                    </a:moveTo>
                    <a:lnTo>
                      <a:pt x="142" y="107"/>
                    </a:lnTo>
                    <a:lnTo>
                      <a:pt x="143" y="107"/>
                    </a:lnTo>
                    <a:lnTo>
                      <a:pt x="142" y="107"/>
                    </a:lnTo>
                    <a:close/>
                    <a:moveTo>
                      <a:pt x="142" y="107"/>
                    </a:moveTo>
                    <a:cubicBezTo>
                      <a:pt x="142" y="106"/>
                      <a:pt x="142" y="106"/>
                      <a:pt x="141" y="105"/>
                    </a:cubicBezTo>
                    <a:lnTo>
                      <a:pt x="142" y="105"/>
                    </a:lnTo>
                    <a:cubicBezTo>
                      <a:pt x="143" y="105"/>
                      <a:pt x="143" y="105"/>
                      <a:pt x="144" y="107"/>
                    </a:cubicBezTo>
                    <a:lnTo>
                      <a:pt x="142" y="107"/>
                    </a:lnTo>
                    <a:close/>
                    <a:moveTo>
                      <a:pt x="141" y="105"/>
                    </a:moveTo>
                    <a:cubicBezTo>
                      <a:pt x="141" y="105"/>
                      <a:pt x="141" y="104"/>
                      <a:pt x="140" y="103"/>
                    </a:cubicBezTo>
                    <a:lnTo>
                      <a:pt x="141" y="102"/>
                    </a:lnTo>
                    <a:cubicBezTo>
                      <a:pt x="142" y="104"/>
                      <a:pt x="142" y="104"/>
                      <a:pt x="142" y="105"/>
                    </a:cubicBezTo>
                    <a:lnTo>
                      <a:pt x="141" y="105"/>
                    </a:lnTo>
                    <a:close/>
                    <a:moveTo>
                      <a:pt x="140" y="103"/>
                    </a:moveTo>
                    <a:lnTo>
                      <a:pt x="140" y="101"/>
                    </a:lnTo>
                    <a:lnTo>
                      <a:pt x="141" y="102"/>
                    </a:lnTo>
                    <a:lnTo>
                      <a:pt x="141" y="102"/>
                    </a:lnTo>
                    <a:lnTo>
                      <a:pt x="140" y="103"/>
                    </a:lnTo>
                    <a:close/>
                    <a:moveTo>
                      <a:pt x="141" y="102"/>
                    </a:moveTo>
                    <a:cubicBezTo>
                      <a:pt x="144" y="104"/>
                      <a:pt x="148" y="104"/>
                      <a:pt x="153" y="103"/>
                    </a:cubicBezTo>
                    <a:lnTo>
                      <a:pt x="153" y="104"/>
                    </a:lnTo>
                    <a:cubicBezTo>
                      <a:pt x="148" y="105"/>
                      <a:pt x="144" y="105"/>
                      <a:pt x="140" y="103"/>
                    </a:cubicBezTo>
                    <a:lnTo>
                      <a:pt x="141" y="102"/>
                    </a:lnTo>
                    <a:close/>
                    <a:moveTo>
                      <a:pt x="153" y="103"/>
                    </a:moveTo>
                    <a:cubicBezTo>
                      <a:pt x="157" y="102"/>
                      <a:pt x="161" y="100"/>
                      <a:pt x="166" y="98"/>
                    </a:cubicBezTo>
                    <a:lnTo>
                      <a:pt x="166" y="99"/>
                    </a:lnTo>
                    <a:cubicBezTo>
                      <a:pt x="162" y="102"/>
                      <a:pt x="157" y="103"/>
                      <a:pt x="153" y="104"/>
                    </a:cubicBezTo>
                    <a:lnTo>
                      <a:pt x="153" y="103"/>
                    </a:lnTo>
                    <a:close/>
                    <a:moveTo>
                      <a:pt x="166" y="98"/>
                    </a:moveTo>
                    <a:lnTo>
                      <a:pt x="166" y="98"/>
                    </a:lnTo>
                    <a:lnTo>
                      <a:pt x="166" y="99"/>
                    </a:lnTo>
                    <a:lnTo>
                      <a:pt x="166" y="98"/>
                    </a:lnTo>
                    <a:close/>
                    <a:moveTo>
                      <a:pt x="166" y="98"/>
                    </a:moveTo>
                    <a:lnTo>
                      <a:pt x="166" y="98"/>
                    </a:lnTo>
                    <a:lnTo>
                      <a:pt x="166" y="99"/>
                    </a:lnTo>
                    <a:lnTo>
                      <a:pt x="166" y="99"/>
                    </a:lnTo>
                    <a:lnTo>
                      <a:pt x="166" y="98"/>
                    </a:lnTo>
                    <a:close/>
                    <a:moveTo>
                      <a:pt x="166" y="99"/>
                    </a:moveTo>
                    <a:lnTo>
                      <a:pt x="166" y="99"/>
                    </a:lnTo>
                    <a:lnTo>
                      <a:pt x="166" y="99"/>
                    </a:lnTo>
                    <a:close/>
                    <a:moveTo>
                      <a:pt x="166" y="98"/>
                    </a:moveTo>
                    <a:cubicBezTo>
                      <a:pt x="166" y="98"/>
                      <a:pt x="167" y="97"/>
                      <a:pt x="167" y="97"/>
                    </a:cubicBezTo>
                    <a:lnTo>
                      <a:pt x="168" y="97"/>
                    </a:lnTo>
                    <a:cubicBezTo>
                      <a:pt x="168" y="98"/>
                      <a:pt x="167" y="99"/>
                      <a:pt x="166" y="99"/>
                    </a:cubicBezTo>
                    <a:lnTo>
                      <a:pt x="166" y="98"/>
                    </a:lnTo>
                    <a:close/>
                    <a:moveTo>
                      <a:pt x="167" y="97"/>
                    </a:moveTo>
                    <a:cubicBezTo>
                      <a:pt x="169" y="95"/>
                      <a:pt x="170" y="93"/>
                      <a:pt x="173" y="93"/>
                    </a:cubicBezTo>
                    <a:lnTo>
                      <a:pt x="173" y="94"/>
                    </a:lnTo>
                    <a:cubicBezTo>
                      <a:pt x="171" y="94"/>
                      <a:pt x="170" y="96"/>
                      <a:pt x="168" y="97"/>
                    </a:cubicBezTo>
                    <a:lnTo>
                      <a:pt x="167" y="97"/>
                    </a:lnTo>
                    <a:close/>
                    <a:moveTo>
                      <a:pt x="173" y="94"/>
                    </a:moveTo>
                    <a:lnTo>
                      <a:pt x="173" y="94"/>
                    </a:lnTo>
                    <a:lnTo>
                      <a:pt x="173" y="93"/>
                    </a:lnTo>
                    <a:lnTo>
                      <a:pt x="173" y="94"/>
                    </a:lnTo>
                    <a:close/>
                    <a:moveTo>
                      <a:pt x="173" y="93"/>
                    </a:moveTo>
                    <a:cubicBezTo>
                      <a:pt x="174" y="92"/>
                      <a:pt x="175" y="92"/>
                      <a:pt x="177" y="91"/>
                    </a:cubicBezTo>
                    <a:lnTo>
                      <a:pt x="177" y="93"/>
                    </a:lnTo>
                    <a:cubicBezTo>
                      <a:pt x="176" y="93"/>
                      <a:pt x="174" y="93"/>
                      <a:pt x="173" y="94"/>
                    </a:cubicBezTo>
                    <a:lnTo>
                      <a:pt x="173" y="93"/>
                    </a:lnTo>
                    <a:close/>
                    <a:moveTo>
                      <a:pt x="177" y="91"/>
                    </a:moveTo>
                    <a:cubicBezTo>
                      <a:pt x="181" y="90"/>
                      <a:pt x="184" y="89"/>
                      <a:pt x="189" y="85"/>
                    </a:cubicBezTo>
                    <a:lnTo>
                      <a:pt x="190" y="87"/>
                    </a:lnTo>
                    <a:cubicBezTo>
                      <a:pt x="185" y="90"/>
                      <a:pt x="181" y="91"/>
                      <a:pt x="177" y="93"/>
                    </a:cubicBezTo>
                    <a:lnTo>
                      <a:pt x="177" y="91"/>
                    </a:lnTo>
                    <a:close/>
                    <a:moveTo>
                      <a:pt x="189" y="85"/>
                    </a:moveTo>
                    <a:lnTo>
                      <a:pt x="189" y="85"/>
                    </a:lnTo>
                    <a:lnTo>
                      <a:pt x="189" y="86"/>
                    </a:lnTo>
                    <a:lnTo>
                      <a:pt x="189" y="85"/>
                    </a:lnTo>
                    <a:close/>
                    <a:moveTo>
                      <a:pt x="189" y="85"/>
                    </a:moveTo>
                    <a:cubicBezTo>
                      <a:pt x="191" y="84"/>
                      <a:pt x="194" y="84"/>
                      <a:pt x="196" y="83"/>
                    </a:cubicBezTo>
                    <a:lnTo>
                      <a:pt x="196" y="85"/>
                    </a:lnTo>
                    <a:cubicBezTo>
                      <a:pt x="194" y="85"/>
                      <a:pt x="192" y="85"/>
                      <a:pt x="190" y="87"/>
                    </a:cubicBezTo>
                    <a:lnTo>
                      <a:pt x="189" y="85"/>
                    </a:lnTo>
                    <a:close/>
                    <a:moveTo>
                      <a:pt x="196" y="83"/>
                    </a:moveTo>
                    <a:cubicBezTo>
                      <a:pt x="198" y="83"/>
                      <a:pt x="199" y="83"/>
                      <a:pt x="201" y="82"/>
                    </a:cubicBezTo>
                    <a:lnTo>
                      <a:pt x="201" y="84"/>
                    </a:lnTo>
                    <a:cubicBezTo>
                      <a:pt x="199" y="84"/>
                      <a:pt x="198" y="84"/>
                      <a:pt x="196" y="85"/>
                    </a:cubicBezTo>
                    <a:lnTo>
                      <a:pt x="196" y="83"/>
                    </a:lnTo>
                    <a:close/>
                    <a:moveTo>
                      <a:pt x="201" y="84"/>
                    </a:moveTo>
                    <a:lnTo>
                      <a:pt x="201" y="84"/>
                    </a:lnTo>
                    <a:lnTo>
                      <a:pt x="201" y="83"/>
                    </a:lnTo>
                    <a:lnTo>
                      <a:pt x="201" y="84"/>
                    </a:lnTo>
                    <a:close/>
                    <a:moveTo>
                      <a:pt x="201" y="82"/>
                    </a:moveTo>
                    <a:lnTo>
                      <a:pt x="201" y="82"/>
                    </a:lnTo>
                    <a:lnTo>
                      <a:pt x="201" y="84"/>
                    </a:lnTo>
                    <a:lnTo>
                      <a:pt x="201" y="84"/>
                    </a:lnTo>
                    <a:lnTo>
                      <a:pt x="201" y="82"/>
                    </a:lnTo>
                    <a:close/>
                    <a:moveTo>
                      <a:pt x="201" y="84"/>
                    </a:moveTo>
                    <a:lnTo>
                      <a:pt x="201" y="84"/>
                    </a:lnTo>
                    <a:lnTo>
                      <a:pt x="201" y="83"/>
                    </a:lnTo>
                    <a:lnTo>
                      <a:pt x="201" y="84"/>
                    </a:lnTo>
                    <a:close/>
                    <a:moveTo>
                      <a:pt x="201" y="82"/>
                    </a:moveTo>
                    <a:cubicBezTo>
                      <a:pt x="202" y="82"/>
                      <a:pt x="202" y="81"/>
                      <a:pt x="203" y="81"/>
                    </a:cubicBezTo>
                    <a:lnTo>
                      <a:pt x="204" y="82"/>
                    </a:lnTo>
                    <a:cubicBezTo>
                      <a:pt x="203" y="83"/>
                      <a:pt x="202" y="83"/>
                      <a:pt x="201" y="84"/>
                    </a:cubicBezTo>
                    <a:lnTo>
                      <a:pt x="201" y="82"/>
                    </a:lnTo>
                    <a:close/>
                    <a:moveTo>
                      <a:pt x="203" y="81"/>
                    </a:moveTo>
                    <a:cubicBezTo>
                      <a:pt x="204" y="80"/>
                      <a:pt x="205" y="79"/>
                      <a:pt x="206" y="79"/>
                    </a:cubicBezTo>
                    <a:lnTo>
                      <a:pt x="206" y="80"/>
                    </a:lnTo>
                    <a:cubicBezTo>
                      <a:pt x="205" y="81"/>
                      <a:pt x="205" y="81"/>
                      <a:pt x="204" y="82"/>
                    </a:cubicBezTo>
                    <a:lnTo>
                      <a:pt x="203" y="81"/>
                    </a:lnTo>
                    <a:close/>
                    <a:moveTo>
                      <a:pt x="206" y="79"/>
                    </a:moveTo>
                    <a:cubicBezTo>
                      <a:pt x="209" y="78"/>
                      <a:pt x="211" y="78"/>
                      <a:pt x="214" y="79"/>
                    </a:cubicBezTo>
                    <a:lnTo>
                      <a:pt x="214" y="80"/>
                    </a:lnTo>
                    <a:cubicBezTo>
                      <a:pt x="211" y="80"/>
                      <a:pt x="209" y="80"/>
                      <a:pt x="206" y="80"/>
                    </a:cubicBezTo>
                    <a:lnTo>
                      <a:pt x="206" y="79"/>
                    </a:lnTo>
                    <a:close/>
                    <a:moveTo>
                      <a:pt x="214" y="79"/>
                    </a:moveTo>
                    <a:cubicBezTo>
                      <a:pt x="218" y="79"/>
                      <a:pt x="222" y="79"/>
                      <a:pt x="227" y="75"/>
                    </a:cubicBezTo>
                    <a:lnTo>
                      <a:pt x="227" y="77"/>
                    </a:lnTo>
                    <a:cubicBezTo>
                      <a:pt x="222" y="81"/>
                      <a:pt x="218" y="80"/>
                      <a:pt x="214" y="80"/>
                    </a:cubicBezTo>
                    <a:lnTo>
                      <a:pt x="214" y="79"/>
                    </a:lnTo>
                    <a:close/>
                    <a:moveTo>
                      <a:pt x="227" y="75"/>
                    </a:moveTo>
                    <a:cubicBezTo>
                      <a:pt x="229" y="73"/>
                      <a:pt x="232" y="74"/>
                      <a:pt x="236" y="74"/>
                    </a:cubicBezTo>
                    <a:lnTo>
                      <a:pt x="236" y="75"/>
                    </a:lnTo>
                    <a:cubicBezTo>
                      <a:pt x="233" y="75"/>
                      <a:pt x="230" y="75"/>
                      <a:pt x="227" y="77"/>
                    </a:cubicBezTo>
                    <a:lnTo>
                      <a:pt x="227" y="75"/>
                    </a:lnTo>
                    <a:close/>
                    <a:moveTo>
                      <a:pt x="236" y="74"/>
                    </a:moveTo>
                    <a:cubicBezTo>
                      <a:pt x="240" y="74"/>
                      <a:pt x="245" y="74"/>
                      <a:pt x="249" y="71"/>
                    </a:cubicBezTo>
                    <a:lnTo>
                      <a:pt x="250" y="72"/>
                    </a:lnTo>
                    <a:cubicBezTo>
                      <a:pt x="245" y="75"/>
                      <a:pt x="240" y="75"/>
                      <a:pt x="236" y="75"/>
                    </a:cubicBezTo>
                    <a:lnTo>
                      <a:pt x="236" y="74"/>
                    </a:lnTo>
                    <a:close/>
                    <a:moveTo>
                      <a:pt x="250" y="72"/>
                    </a:moveTo>
                    <a:lnTo>
                      <a:pt x="250" y="72"/>
                    </a:lnTo>
                    <a:lnTo>
                      <a:pt x="250" y="71"/>
                    </a:lnTo>
                    <a:lnTo>
                      <a:pt x="250" y="72"/>
                    </a:lnTo>
                    <a:close/>
                    <a:moveTo>
                      <a:pt x="249" y="71"/>
                    </a:moveTo>
                    <a:lnTo>
                      <a:pt x="249" y="71"/>
                    </a:lnTo>
                    <a:lnTo>
                      <a:pt x="250" y="72"/>
                    </a:lnTo>
                    <a:lnTo>
                      <a:pt x="250" y="72"/>
                    </a:lnTo>
                    <a:lnTo>
                      <a:pt x="249" y="71"/>
                    </a:lnTo>
                    <a:close/>
                    <a:moveTo>
                      <a:pt x="249" y="71"/>
                    </a:moveTo>
                    <a:lnTo>
                      <a:pt x="249" y="71"/>
                    </a:lnTo>
                    <a:lnTo>
                      <a:pt x="250" y="71"/>
                    </a:lnTo>
                    <a:lnTo>
                      <a:pt x="249" y="71"/>
                    </a:lnTo>
                    <a:close/>
                    <a:moveTo>
                      <a:pt x="249" y="71"/>
                    </a:moveTo>
                    <a:cubicBezTo>
                      <a:pt x="252" y="69"/>
                      <a:pt x="255" y="70"/>
                      <a:pt x="257" y="71"/>
                    </a:cubicBezTo>
                    <a:lnTo>
                      <a:pt x="257" y="72"/>
                    </a:lnTo>
                    <a:cubicBezTo>
                      <a:pt x="255" y="71"/>
                      <a:pt x="252" y="71"/>
                      <a:pt x="250" y="72"/>
                    </a:cubicBezTo>
                    <a:lnTo>
                      <a:pt x="249" y="71"/>
                    </a:lnTo>
                    <a:close/>
                    <a:moveTo>
                      <a:pt x="257" y="71"/>
                    </a:moveTo>
                    <a:cubicBezTo>
                      <a:pt x="259" y="71"/>
                      <a:pt x="260" y="71"/>
                      <a:pt x="261" y="71"/>
                    </a:cubicBezTo>
                    <a:lnTo>
                      <a:pt x="261" y="73"/>
                    </a:lnTo>
                    <a:cubicBezTo>
                      <a:pt x="260" y="73"/>
                      <a:pt x="258" y="72"/>
                      <a:pt x="257" y="72"/>
                    </a:cubicBezTo>
                    <a:lnTo>
                      <a:pt x="257" y="71"/>
                    </a:lnTo>
                    <a:close/>
                    <a:moveTo>
                      <a:pt x="261" y="73"/>
                    </a:moveTo>
                    <a:lnTo>
                      <a:pt x="261" y="73"/>
                    </a:lnTo>
                    <a:lnTo>
                      <a:pt x="261" y="72"/>
                    </a:lnTo>
                    <a:lnTo>
                      <a:pt x="261" y="73"/>
                    </a:lnTo>
                    <a:close/>
                    <a:moveTo>
                      <a:pt x="261" y="71"/>
                    </a:moveTo>
                    <a:lnTo>
                      <a:pt x="261" y="71"/>
                    </a:lnTo>
                    <a:lnTo>
                      <a:pt x="261" y="73"/>
                    </a:lnTo>
                    <a:lnTo>
                      <a:pt x="261" y="73"/>
                    </a:lnTo>
                    <a:lnTo>
                      <a:pt x="261" y="71"/>
                    </a:lnTo>
                    <a:close/>
                    <a:moveTo>
                      <a:pt x="261" y="73"/>
                    </a:moveTo>
                    <a:lnTo>
                      <a:pt x="261" y="73"/>
                    </a:lnTo>
                    <a:lnTo>
                      <a:pt x="261" y="72"/>
                    </a:lnTo>
                    <a:lnTo>
                      <a:pt x="261" y="73"/>
                    </a:lnTo>
                    <a:close/>
                    <a:moveTo>
                      <a:pt x="261" y="71"/>
                    </a:moveTo>
                    <a:cubicBezTo>
                      <a:pt x="261" y="71"/>
                      <a:pt x="261" y="71"/>
                      <a:pt x="261" y="71"/>
                    </a:cubicBezTo>
                    <a:lnTo>
                      <a:pt x="262" y="72"/>
                    </a:lnTo>
                    <a:cubicBezTo>
                      <a:pt x="261" y="72"/>
                      <a:pt x="261" y="73"/>
                      <a:pt x="261" y="73"/>
                    </a:cubicBezTo>
                    <a:lnTo>
                      <a:pt x="261" y="71"/>
                    </a:lnTo>
                    <a:close/>
                    <a:moveTo>
                      <a:pt x="262" y="72"/>
                    </a:moveTo>
                    <a:lnTo>
                      <a:pt x="262" y="72"/>
                    </a:lnTo>
                    <a:lnTo>
                      <a:pt x="262" y="72"/>
                    </a:lnTo>
                    <a:close/>
                    <a:moveTo>
                      <a:pt x="261" y="71"/>
                    </a:moveTo>
                    <a:cubicBezTo>
                      <a:pt x="262" y="71"/>
                      <a:pt x="262" y="71"/>
                      <a:pt x="262" y="71"/>
                    </a:cubicBezTo>
                    <a:lnTo>
                      <a:pt x="263" y="72"/>
                    </a:lnTo>
                    <a:cubicBezTo>
                      <a:pt x="262" y="72"/>
                      <a:pt x="262" y="72"/>
                      <a:pt x="262" y="72"/>
                    </a:cubicBezTo>
                    <a:lnTo>
                      <a:pt x="261" y="71"/>
                    </a:lnTo>
                    <a:close/>
                    <a:moveTo>
                      <a:pt x="262" y="71"/>
                    </a:moveTo>
                    <a:cubicBezTo>
                      <a:pt x="264" y="70"/>
                      <a:pt x="265" y="70"/>
                      <a:pt x="266" y="69"/>
                    </a:cubicBezTo>
                    <a:lnTo>
                      <a:pt x="267" y="70"/>
                    </a:lnTo>
                    <a:cubicBezTo>
                      <a:pt x="266" y="71"/>
                      <a:pt x="264" y="72"/>
                      <a:pt x="263" y="72"/>
                    </a:cubicBezTo>
                    <a:lnTo>
                      <a:pt x="262" y="71"/>
                    </a:lnTo>
                    <a:close/>
                    <a:moveTo>
                      <a:pt x="267" y="70"/>
                    </a:moveTo>
                    <a:lnTo>
                      <a:pt x="267" y="70"/>
                    </a:lnTo>
                    <a:lnTo>
                      <a:pt x="267" y="69"/>
                    </a:lnTo>
                    <a:lnTo>
                      <a:pt x="267" y="70"/>
                    </a:lnTo>
                    <a:close/>
                    <a:moveTo>
                      <a:pt x="266" y="69"/>
                    </a:moveTo>
                    <a:cubicBezTo>
                      <a:pt x="267" y="68"/>
                      <a:pt x="268" y="69"/>
                      <a:pt x="269" y="69"/>
                    </a:cubicBezTo>
                    <a:lnTo>
                      <a:pt x="268" y="70"/>
                    </a:lnTo>
                    <a:cubicBezTo>
                      <a:pt x="268" y="70"/>
                      <a:pt x="267" y="70"/>
                      <a:pt x="267" y="70"/>
                    </a:cubicBezTo>
                    <a:lnTo>
                      <a:pt x="266" y="69"/>
                    </a:lnTo>
                    <a:close/>
                    <a:moveTo>
                      <a:pt x="269" y="69"/>
                    </a:moveTo>
                    <a:cubicBezTo>
                      <a:pt x="269" y="69"/>
                      <a:pt x="269" y="70"/>
                      <a:pt x="270" y="70"/>
                    </a:cubicBezTo>
                    <a:lnTo>
                      <a:pt x="270" y="71"/>
                    </a:lnTo>
                    <a:cubicBezTo>
                      <a:pt x="269" y="71"/>
                      <a:pt x="269" y="71"/>
                      <a:pt x="268" y="70"/>
                    </a:cubicBezTo>
                    <a:lnTo>
                      <a:pt x="269" y="69"/>
                    </a:lnTo>
                    <a:close/>
                    <a:moveTo>
                      <a:pt x="270" y="71"/>
                    </a:moveTo>
                    <a:lnTo>
                      <a:pt x="270" y="71"/>
                    </a:lnTo>
                    <a:lnTo>
                      <a:pt x="270" y="71"/>
                    </a:lnTo>
                    <a:lnTo>
                      <a:pt x="270" y="70"/>
                    </a:lnTo>
                    <a:lnTo>
                      <a:pt x="270" y="71"/>
                    </a:lnTo>
                    <a:close/>
                    <a:moveTo>
                      <a:pt x="270" y="70"/>
                    </a:moveTo>
                    <a:lnTo>
                      <a:pt x="270" y="70"/>
                    </a:lnTo>
                    <a:lnTo>
                      <a:pt x="270" y="71"/>
                    </a:lnTo>
                    <a:lnTo>
                      <a:pt x="270" y="71"/>
                    </a:lnTo>
                    <a:lnTo>
                      <a:pt x="270" y="70"/>
                    </a:lnTo>
                    <a:close/>
                    <a:moveTo>
                      <a:pt x="270" y="71"/>
                    </a:moveTo>
                    <a:lnTo>
                      <a:pt x="270" y="71"/>
                    </a:lnTo>
                    <a:lnTo>
                      <a:pt x="270" y="70"/>
                    </a:lnTo>
                    <a:lnTo>
                      <a:pt x="270" y="71"/>
                    </a:lnTo>
                    <a:close/>
                    <a:moveTo>
                      <a:pt x="270" y="70"/>
                    </a:moveTo>
                    <a:cubicBezTo>
                      <a:pt x="271" y="69"/>
                      <a:pt x="272" y="69"/>
                      <a:pt x="273" y="68"/>
                    </a:cubicBezTo>
                    <a:lnTo>
                      <a:pt x="274" y="69"/>
                    </a:lnTo>
                    <a:cubicBezTo>
                      <a:pt x="273" y="70"/>
                      <a:pt x="271" y="71"/>
                      <a:pt x="270" y="71"/>
                    </a:cubicBezTo>
                    <a:lnTo>
                      <a:pt x="270" y="70"/>
                    </a:lnTo>
                    <a:close/>
                    <a:moveTo>
                      <a:pt x="273" y="68"/>
                    </a:moveTo>
                    <a:cubicBezTo>
                      <a:pt x="275" y="67"/>
                      <a:pt x="277" y="66"/>
                      <a:pt x="278" y="67"/>
                    </a:cubicBezTo>
                    <a:lnTo>
                      <a:pt x="278" y="68"/>
                    </a:lnTo>
                    <a:cubicBezTo>
                      <a:pt x="277" y="68"/>
                      <a:pt x="276" y="68"/>
                      <a:pt x="274" y="69"/>
                    </a:cubicBezTo>
                    <a:lnTo>
                      <a:pt x="273" y="68"/>
                    </a:lnTo>
                    <a:close/>
                    <a:moveTo>
                      <a:pt x="278" y="68"/>
                    </a:moveTo>
                    <a:lnTo>
                      <a:pt x="278" y="68"/>
                    </a:lnTo>
                    <a:lnTo>
                      <a:pt x="278" y="67"/>
                    </a:lnTo>
                    <a:lnTo>
                      <a:pt x="278" y="68"/>
                    </a:lnTo>
                    <a:close/>
                    <a:moveTo>
                      <a:pt x="278" y="67"/>
                    </a:moveTo>
                    <a:lnTo>
                      <a:pt x="278" y="67"/>
                    </a:lnTo>
                    <a:lnTo>
                      <a:pt x="278" y="68"/>
                    </a:lnTo>
                    <a:lnTo>
                      <a:pt x="278" y="68"/>
                    </a:lnTo>
                    <a:lnTo>
                      <a:pt x="278" y="67"/>
                    </a:lnTo>
                    <a:close/>
                    <a:moveTo>
                      <a:pt x="278" y="68"/>
                    </a:moveTo>
                    <a:lnTo>
                      <a:pt x="278" y="68"/>
                    </a:lnTo>
                    <a:lnTo>
                      <a:pt x="278" y="67"/>
                    </a:lnTo>
                    <a:lnTo>
                      <a:pt x="278" y="68"/>
                    </a:lnTo>
                    <a:close/>
                    <a:moveTo>
                      <a:pt x="278" y="67"/>
                    </a:moveTo>
                    <a:cubicBezTo>
                      <a:pt x="279" y="67"/>
                      <a:pt x="279" y="67"/>
                      <a:pt x="280" y="67"/>
                    </a:cubicBezTo>
                    <a:lnTo>
                      <a:pt x="279" y="69"/>
                    </a:lnTo>
                    <a:cubicBezTo>
                      <a:pt x="279" y="68"/>
                      <a:pt x="278" y="68"/>
                      <a:pt x="278" y="68"/>
                    </a:cubicBezTo>
                    <a:lnTo>
                      <a:pt x="278" y="67"/>
                    </a:lnTo>
                    <a:close/>
                    <a:moveTo>
                      <a:pt x="280" y="67"/>
                    </a:moveTo>
                    <a:cubicBezTo>
                      <a:pt x="280" y="68"/>
                      <a:pt x="281" y="68"/>
                      <a:pt x="281" y="68"/>
                    </a:cubicBezTo>
                    <a:lnTo>
                      <a:pt x="281" y="69"/>
                    </a:lnTo>
                    <a:cubicBezTo>
                      <a:pt x="280" y="69"/>
                      <a:pt x="280" y="69"/>
                      <a:pt x="279" y="69"/>
                    </a:cubicBezTo>
                    <a:lnTo>
                      <a:pt x="280" y="67"/>
                    </a:lnTo>
                    <a:close/>
                    <a:moveTo>
                      <a:pt x="281" y="68"/>
                    </a:moveTo>
                    <a:cubicBezTo>
                      <a:pt x="283" y="68"/>
                      <a:pt x="286" y="67"/>
                      <a:pt x="288" y="65"/>
                    </a:cubicBezTo>
                    <a:lnTo>
                      <a:pt x="289" y="66"/>
                    </a:lnTo>
                    <a:cubicBezTo>
                      <a:pt x="286" y="68"/>
                      <a:pt x="284" y="69"/>
                      <a:pt x="281" y="69"/>
                    </a:cubicBezTo>
                    <a:lnTo>
                      <a:pt x="281" y="68"/>
                    </a:lnTo>
                    <a:close/>
                    <a:moveTo>
                      <a:pt x="289" y="66"/>
                    </a:moveTo>
                    <a:lnTo>
                      <a:pt x="289" y="66"/>
                    </a:lnTo>
                    <a:lnTo>
                      <a:pt x="289" y="66"/>
                    </a:lnTo>
                    <a:close/>
                    <a:moveTo>
                      <a:pt x="288" y="65"/>
                    </a:moveTo>
                    <a:cubicBezTo>
                      <a:pt x="289" y="64"/>
                      <a:pt x="291" y="63"/>
                      <a:pt x="292" y="62"/>
                    </a:cubicBezTo>
                    <a:lnTo>
                      <a:pt x="293" y="63"/>
                    </a:lnTo>
                    <a:cubicBezTo>
                      <a:pt x="292" y="64"/>
                      <a:pt x="290" y="65"/>
                      <a:pt x="289" y="66"/>
                    </a:cubicBezTo>
                    <a:lnTo>
                      <a:pt x="288" y="65"/>
                    </a:lnTo>
                    <a:close/>
                    <a:moveTo>
                      <a:pt x="292" y="62"/>
                    </a:moveTo>
                    <a:cubicBezTo>
                      <a:pt x="296" y="59"/>
                      <a:pt x="299" y="57"/>
                      <a:pt x="302" y="53"/>
                    </a:cubicBezTo>
                    <a:lnTo>
                      <a:pt x="303" y="54"/>
                    </a:lnTo>
                    <a:cubicBezTo>
                      <a:pt x="300" y="58"/>
                      <a:pt x="297" y="60"/>
                      <a:pt x="293" y="63"/>
                    </a:cubicBezTo>
                    <a:lnTo>
                      <a:pt x="292" y="62"/>
                    </a:lnTo>
                    <a:close/>
                    <a:moveTo>
                      <a:pt x="303" y="54"/>
                    </a:moveTo>
                    <a:lnTo>
                      <a:pt x="303" y="54"/>
                    </a:lnTo>
                    <a:lnTo>
                      <a:pt x="303" y="53"/>
                    </a:lnTo>
                    <a:lnTo>
                      <a:pt x="303" y="54"/>
                    </a:lnTo>
                    <a:close/>
                    <a:moveTo>
                      <a:pt x="302" y="53"/>
                    </a:moveTo>
                    <a:lnTo>
                      <a:pt x="302" y="53"/>
                    </a:lnTo>
                    <a:lnTo>
                      <a:pt x="303" y="54"/>
                    </a:lnTo>
                    <a:lnTo>
                      <a:pt x="303" y="54"/>
                    </a:lnTo>
                    <a:lnTo>
                      <a:pt x="302" y="53"/>
                    </a:lnTo>
                    <a:close/>
                    <a:moveTo>
                      <a:pt x="303" y="54"/>
                    </a:moveTo>
                    <a:lnTo>
                      <a:pt x="303" y="54"/>
                    </a:lnTo>
                    <a:lnTo>
                      <a:pt x="303" y="53"/>
                    </a:lnTo>
                    <a:lnTo>
                      <a:pt x="303" y="54"/>
                    </a:lnTo>
                    <a:close/>
                    <a:moveTo>
                      <a:pt x="302" y="53"/>
                    </a:moveTo>
                    <a:cubicBezTo>
                      <a:pt x="303" y="51"/>
                      <a:pt x="304" y="47"/>
                      <a:pt x="304" y="44"/>
                    </a:cubicBezTo>
                    <a:lnTo>
                      <a:pt x="305" y="44"/>
                    </a:lnTo>
                    <a:cubicBezTo>
                      <a:pt x="305" y="48"/>
                      <a:pt x="305" y="52"/>
                      <a:pt x="303" y="54"/>
                    </a:cubicBezTo>
                    <a:lnTo>
                      <a:pt x="302" y="53"/>
                    </a:lnTo>
                    <a:close/>
                    <a:moveTo>
                      <a:pt x="304" y="44"/>
                    </a:moveTo>
                    <a:cubicBezTo>
                      <a:pt x="304" y="42"/>
                      <a:pt x="304" y="40"/>
                      <a:pt x="305" y="40"/>
                    </a:cubicBezTo>
                    <a:lnTo>
                      <a:pt x="306" y="41"/>
                    </a:lnTo>
                    <a:cubicBezTo>
                      <a:pt x="306" y="41"/>
                      <a:pt x="305" y="42"/>
                      <a:pt x="305" y="44"/>
                    </a:cubicBezTo>
                    <a:lnTo>
                      <a:pt x="304" y="44"/>
                    </a:lnTo>
                    <a:close/>
                    <a:moveTo>
                      <a:pt x="305" y="40"/>
                    </a:moveTo>
                    <a:lnTo>
                      <a:pt x="305" y="40"/>
                    </a:lnTo>
                    <a:lnTo>
                      <a:pt x="305" y="40"/>
                    </a:lnTo>
                    <a:close/>
                    <a:moveTo>
                      <a:pt x="305" y="40"/>
                    </a:moveTo>
                    <a:cubicBezTo>
                      <a:pt x="309" y="34"/>
                      <a:pt x="313" y="29"/>
                      <a:pt x="316" y="24"/>
                    </a:cubicBezTo>
                    <a:lnTo>
                      <a:pt x="317" y="24"/>
                    </a:lnTo>
                    <a:cubicBezTo>
                      <a:pt x="315" y="30"/>
                      <a:pt x="311" y="35"/>
                      <a:pt x="306" y="41"/>
                    </a:cubicBezTo>
                    <a:lnTo>
                      <a:pt x="305" y="40"/>
                    </a:lnTo>
                    <a:close/>
                    <a:moveTo>
                      <a:pt x="316" y="24"/>
                    </a:moveTo>
                    <a:cubicBezTo>
                      <a:pt x="319" y="18"/>
                      <a:pt x="320" y="13"/>
                      <a:pt x="320" y="6"/>
                    </a:cubicBezTo>
                    <a:lnTo>
                      <a:pt x="321" y="6"/>
                    </a:lnTo>
                    <a:cubicBezTo>
                      <a:pt x="322" y="13"/>
                      <a:pt x="320" y="19"/>
                      <a:pt x="317" y="24"/>
                    </a:cubicBezTo>
                    <a:lnTo>
                      <a:pt x="316" y="24"/>
                    </a:lnTo>
                    <a:close/>
                    <a:moveTo>
                      <a:pt x="321" y="6"/>
                    </a:moveTo>
                    <a:lnTo>
                      <a:pt x="321" y="6"/>
                    </a:lnTo>
                    <a:lnTo>
                      <a:pt x="321" y="6"/>
                    </a:lnTo>
                    <a:close/>
                    <a:moveTo>
                      <a:pt x="320" y="6"/>
                    </a:moveTo>
                    <a:cubicBezTo>
                      <a:pt x="320" y="6"/>
                      <a:pt x="320" y="6"/>
                      <a:pt x="319" y="5"/>
                    </a:cubicBezTo>
                    <a:lnTo>
                      <a:pt x="320" y="4"/>
                    </a:lnTo>
                    <a:cubicBezTo>
                      <a:pt x="321" y="5"/>
                      <a:pt x="321" y="5"/>
                      <a:pt x="321" y="6"/>
                    </a:cubicBezTo>
                    <a:lnTo>
                      <a:pt x="320" y="6"/>
                    </a:lnTo>
                    <a:close/>
                    <a:moveTo>
                      <a:pt x="319" y="5"/>
                    </a:moveTo>
                    <a:cubicBezTo>
                      <a:pt x="319" y="5"/>
                      <a:pt x="318" y="4"/>
                      <a:pt x="317" y="3"/>
                    </a:cubicBezTo>
                    <a:lnTo>
                      <a:pt x="318" y="2"/>
                    </a:lnTo>
                    <a:cubicBezTo>
                      <a:pt x="319" y="3"/>
                      <a:pt x="319" y="4"/>
                      <a:pt x="320" y="4"/>
                    </a:cubicBezTo>
                    <a:lnTo>
                      <a:pt x="319" y="5"/>
                    </a:lnTo>
                    <a:close/>
                    <a:moveTo>
                      <a:pt x="317" y="3"/>
                    </a:moveTo>
                    <a:lnTo>
                      <a:pt x="317" y="3"/>
                    </a:lnTo>
                    <a:lnTo>
                      <a:pt x="317" y="3"/>
                    </a:lnTo>
                    <a:close/>
                    <a:moveTo>
                      <a:pt x="317" y="3"/>
                    </a:moveTo>
                    <a:cubicBezTo>
                      <a:pt x="314" y="1"/>
                      <a:pt x="310" y="2"/>
                      <a:pt x="306" y="3"/>
                    </a:cubicBezTo>
                    <a:lnTo>
                      <a:pt x="305" y="1"/>
                    </a:lnTo>
                    <a:cubicBezTo>
                      <a:pt x="310" y="0"/>
                      <a:pt x="314" y="0"/>
                      <a:pt x="318" y="2"/>
                    </a:cubicBezTo>
                    <a:lnTo>
                      <a:pt x="317" y="3"/>
                    </a:lnTo>
                    <a:close/>
                    <a:moveTo>
                      <a:pt x="306" y="3"/>
                    </a:moveTo>
                    <a:cubicBezTo>
                      <a:pt x="304" y="3"/>
                      <a:pt x="302" y="3"/>
                      <a:pt x="300" y="3"/>
                    </a:cubicBezTo>
                    <a:lnTo>
                      <a:pt x="300" y="2"/>
                    </a:lnTo>
                    <a:cubicBezTo>
                      <a:pt x="302" y="2"/>
                      <a:pt x="303" y="2"/>
                      <a:pt x="305" y="1"/>
                    </a:cubicBezTo>
                    <a:lnTo>
                      <a:pt x="306" y="3"/>
                    </a:lnTo>
                    <a:close/>
                    <a:moveTo>
                      <a:pt x="300" y="2"/>
                    </a:moveTo>
                    <a:lnTo>
                      <a:pt x="300" y="2"/>
                    </a:lnTo>
                    <a:lnTo>
                      <a:pt x="300" y="3"/>
                    </a:lnTo>
                    <a:lnTo>
                      <a:pt x="300" y="2"/>
                    </a:lnTo>
                    <a:close/>
                    <a:moveTo>
                      <a:pt x="300" y="3"/>
                    </a:moveTo>
                    <a:cubicBezTo>
                      <a:pt x="295" y="4"/>
                      <a:pt x="292" y="6"/>
                      <a:pt x="290" y="8"/>
                    </a:cubicBezTo>
                    <a:lnTo>
                      <a:pt x="289" y="6"/>
                    </a:lnTo>
                    <a:cubicBezTo>
                      <a:pt x="291" y="5"/>
                      <a:pt x="294" y="2"/>
                      <a:pt x="300" y="2"/>
                    </a:cubicBezTo>
                    <a:lnTo>
                      <a:pt x="300" y="3"/>
                    </a:lnTo>
                    <a:close/>
                    <a:moveTo>
                      <a:pt x="290" y="8"/>
                    </a:moveTo>
                    <a:cubicBezTo>
                      <a:pt x="287" y="9"/>
                      <a:pt x="285" y="11"/>
                      <a:pt x="282" y="10"/>
                    </a:cubicBezTo>
                    <a:lnTo>
                      <a:pt x="282" y="9"/>
                    </a:lnTo>
                    <a:cubicBezTo>
                      <a:pt x="285" y="9"/>
                      <a:pt x="287" y="8"/>
                      <a:pt x="289" y="6"/>
                    </a:cubicBezTo>
                    <a:lnTo>
                      <a:pt x="290" y="8"/>
                    </a:lnTo>
                    <a:close/>
                    <a:moveTo>
                      <a:pt x="282" y="10"/>
                    </a:moveTo>
                    <a:lnTo>
                      <a:pt x="282" y="10"/>
                    </a:lnTo>
                    <a:lnTo>
                      <a:pt x="282" y="9"/>
                    </a:lnTo>
                    <a:lnTo>
                      <a:pt x="282" y="10"/>
                    </a:lnTo>
                    <a:close/>
                    <a:moveTo>
                      <a:pt x="282" y="10"/>
                    </a:moveTo>
                    <a:lnTo>
                      <a:pt x="282" y="10"/>
                    </a:lnTo>
                    <a:lnTo>
                      <a:pt x="282" y="9"/>
                    </a:lnTo>
                    <a:lnTo>
                      <a:pt x="282" y="9"/>
                    </a:lnTo>
                    <a:lnTo>
                      <a:pt x="282" y="10"/>
                    </a:lnTo>
                    <a:close/>
                    <a:moveTo>
                      <a:pt x="282" y="9"/>
                    </a:moveTo>
                    <a:lnTo>
                      <a:pt x="282" y="9"/>
                    </a:lnTo>
                    <a:lnTo>
                      <a:pt x="282" y="9"/>
                    </a:lnTo>
                    <a:close/>
                    <a:moveTo>
                      <a:pt x="282" y="10"/>
                    </a:moveTo>
                    <a:cubicBezTo>
                      <a:pt x="282" y="10"/>
                      <a:pt x="282" y="10"/>
                      <a:pt x="282" y="10"/>
                    </a:cubicBezTo>
                    <a:lnTo>
                      <a:pt x="282" y="9"/>
                    </a:lnTo>
                    <a:cubicBezTo>
                      <a:pt x="282" y="9"/>
                      <a:pt x="282" y="9"/>
                      <a:pt x="282" y="9"/>
                    </a:cubicBezTo>
                    <a:lnTo>
                      <a:pt x="282" y="10"/>
                    </a:lnTo>
                    <a:close/>
                    <a:moveTo>
                      <a:pt x="282" y="10"/>
                    </a:moveTo>
                    <a:cubicBezTo>
                      <a:pt x="281" y="10"/>
                      <a:pt x="281" y="10"/>
                      <a:pt x="280" y="10"/>
                    </a:cubicBezTo>
                    <a:lnTo>
                      <a:pt x="280" y="9"/>
                    </a:lnTo>
                    <a:cubicBezTo>
                      <a:pt x="281" y="9"/>
                      <a:pt x="281" y="9"/>
                      <a:pt x="282" y="9"/>
                    </a:cubicBezTo>
                    <a:lnTo>
                      <a:pt x="282" y="10"/>
                    </a:lnTo>
                    <a:close/>
                    <a:moveTo>
                      <a:pt x="280" y="10"/>
                    </a:moveTo>
                    <a:cubicBezTo>
                      <a:pt x="277" y="10"/>
                      <a:pt x="270" y="12"/>
                      <a:pt x="264" y="20"/>
                    </a:cubicBezTo>
                    <a:lnTo>
                      <a:pt x="263" y="19"/>
                    </a:lnTo>
                    <a:cubicBezTo>
                      <a:pt x="270" y="11"/>
                      <a:pt x="276" y="9"/>
                      <a:pt x="280" y="9"/>
                    </a:cubicBezTo>
                    <a:lnTo>
                      <a:pt x="280" y="10"/>
                    </a:lnTo>
                    <a:close/>
                    <a:moveTo>
                      <a:pt x="264" y="20"/>
                    </a:moveTo>
                    <a:lnTo>
                      <a:pt x="264" y="20"/>
                    </a:lnTo>
                    <a:lnTo>
                      <a:pt x="264" y="20"/>
                    </a:lnTo>
                    <a:lnTo>
                      <a:pt x="264" y="19"/>
                    </a:lnTo>
                    <a:lnTo>
                      <a:pt x="264" y="20"/>
                    </a:lnTo>
                    <a:close/>
                    <a:moveTo>
                      <a:pt x="264" y="20"/>
                    </a:moveTo>
                    <a:lnTo>
                      <a:pt x="264" y="20"/>
                    </a:lnTo>
                    <a:lnTo>
                      <a:pt x="264" y="19"/>
                    </a:lnTo>
                    <a:lnTo>
                      <a:pt x="264" y="19"/>
                    </a:lnTo>
                    <a:lnTo>
                      <a:pt x="264" y="20"/>
                    </a:lnTo>
                    <a:close/>
                    <a:moveTo>
                      <a:pt x="264" y="19"/>
                    </a:moveTo>
                    <a:lnTo>
                      <a:pt x="264" y="19"/>
                    </a:lnTo>
                    <a:lnTo>
                      <a:pt x="264" y="19"/>
                    </a:lnTo>
                    <a:close/>
                    <a:moveTo>
                      <a:pt x="264" y="20"/>
                    </a:moveTo>
                    <a:cubicBezTo>
                      <a:pt x="262" y="20"/>
                      <a:pt x="261" y="19"/>
                      <a:pt x="260" y="19"/>
                    </a:cubicBezTo>
                    <a:lnTo>
                      <a:pt x="261" y="17"/>
                    </a:lnTo>
                    <a:cubicBezTo>
                      <a:pt x="262" y="18"/>
                      <a:pt x="263" y="18"/>
                      <a:pt x="264" y="19"/>
                    </a:cubicBezTo>
                    <a:lnTo>
                      <a:pt x="264" y="20"/>
                    </a:lnTo>
                    <a:close/>
                    <a:moveTo>
                      <a:pt x="260" y="19"/>
                    </a:moveTo>
                    <a:cubicBezTo>
                      <a:pt x="259" y="18"/>
                      <a:pt x="258" y="18"/>
                      <a:pt x="256" y="17"/>
                    </a:cubicBezTo>
                    <a:lnTo>
                      <a:pt x="257" y="16"/>
                    </a:lnTo>
                    <a:cubicBezTo>
                      <a:pt x="258" y="16"/>
                      <a:pt x="259" y="17"/>
                      <a:pt x="261" y="17"/>
                    </a:cubicBezTo>
                    <a:lnTo>
                      <a:pt x="260" y="19"/>
                    </a:lnTo>
                    <a:close/>
                    <a:moveTo>
                      <a:pt x="256" y="17"/>
                    </a:moveTo>
                    <a:cubicBezTo>
                      <a:pt x="250" y="15"/>
                      <a:pt x="243" y="13"/>
                      <a:pt x="236" y="12"/>
                    </a:cubicBezTo>
                    <a:lnTo>
                      <a:pt x="237" y="11"/>
                    </a:lnTo>
                    <a:cubicBezTo>
                      <a:pt x="243" y="12"/>
                      <a:pt x="250" y="14"/>
                      <a:pt x="257" y="16"/>
                    </a:cubicBezTo>
                    <a:lnTo>
                      <a:pt x="256" y="17"/>
                    </a:lnTo>
                    <a:close/>
                    <a:moveTo>
                      <a:pt x="237" y="11"/>
                    </a:moveTo>
                    <a:lnTo>
                      <a:pt x="237" y="11"/>
                    </a:lnTo>
                    <a:lnTo>
                      <a:pt x="237" y="11"/>
                    </a:lnTo>
                    <a:lnTo>
                      <a:pt x="237"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56" name="Freeform 12">
                <a:extLst>
                  <a:ext uri="{FF2B5EF4-FFF2-40B4-BE49-F238E27FC236}">
                    <a16:creationId xmlns:a16="http://schemas.microsoft.com/office/drawing/2014/main" id="{D66C06F2-5897-E682-39D1-D3F719A69164}"/>
                  </a:ext>
                </a:extLst>
              </p:cNvPr>
              <p:cNvSpPr>
                <a:spLocks/>
              </p:cNvSpPr>
              <p:nvPr/>
            </p:nvSpPr>
            <p:spPr bwMode="auto">
              <a:xfrm>
                <a:off x="2316" y="1279"/>
                <a:ext cx="151" cy="84"/>
              </a:xfrm>
              <a:custGeom>
                <a:avLst/>
                <a:gdLst>
                  <a:gd name="T0" fmla="*/ 25 w 27"/>
                  <a:gd name="T1" fmla="*/ 7 h 15"/>
                  <a:gd name="T2" fmla="*/ 14 w 27"/>
                  <a:gd name="T3" fmla="*/ 3 h 15"/>
                  <a:gd name="T4" fmla="*/ 3 w 27"/>
                  <a:gd name="T5" fmla="*/ 9 h 15"/>
                  <a:gd name="T6" fmla="*/ 4 w 27"/>
                  <a:gd name="T7" fmla="*/ 12 h 15"/>
                  <a:gd name="T8" fmla="*/ 24 w 27"/>
                  <a:gd name="T9" fmla="*/ 14 h 15"/>
                  <a:gd name="T10" fmla="*/ 25 w 27"/>
                  <a:gd name="T11" fmla="*/ 7 h 15"/>
                </a:gdLst>
                <a:ahLst/>
                <a:cxnLst>
                  <a:cxn ang="0">
                    <a:pos x="T0" y="T1"/>
                  </a:cxn>
                  <a:cxn ang="0">
                    <a:pos x="T2" y="T3"/>
                  </a:cxn>
                  <a:cxn ang="0">
                    <a:pos x="T4" y="T5"/>
                  </a:cxn>
                  <a:cxn ang="0">
                    <a:pos x="T6" y="T7"/>
                  </a:cxn>
                  <a:cxn ang="0">
                    <a:pos x="T8" y="T9"/>
                  </a:cxn>
                  <a:cxn ang="0">
                    <a:pos x="T10" y="T11"/>
                  </a:cxn>
                </a:cxnLst>
                <a:rect l="0" t="0" r="r" b="b"/>
                <a:pathLst>
                  <a:path w="27" h="15">
                    <a:moveTo>
                      <a:pt x="25" y="7"/>
                    </a:moveTo>
                    <a:cubicBezTo>
                      <a:pt x="23" y="2"/>
                      <a:pt x="18" y="0"/>
                      <a:pt x="14" y="3"/>
                    </a:cubicBezTo>
                    <a:cubicBezTo>
                      <a:pt x="10" y="5"/>
                      <a:pt x="6" y="6"/>
                      <a:pt x="3" y="9"/>
                    </a:cubicBezTo>
                    <a:cubicBezTo>
                      <a:pt x="0" y="10"/>
                      <a:pt x="2" y="12"/>
                      <a:pt x="4" y="12"/>
                    </a:cubicBezTo>
                    <a:cubicBezTo>
                      <a:pt x="10" y="14"/>
                      <a:pt x="17" y="15"/>
                      <a:pt x="24" y="14"/>
                    </a:cubicBezTo>
                    <a:cubicBezTo>
                      <a:pt x="26" y="14"/>
                      <a:pt x="27" y="10"/>
                      <a:pt x="25"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57" name="Freeform 13">
                <a:extLst>
                  <a:ext uri="{FF2B5EF4-FFF2-40B4-BE49-F238E27FC236}">
                    <a16:creationId xmlns:a16="http://schemas.microsoft.com/office/drawing/2014/main" id="{74E33854-5F97-039B-5CAC-9EDF5A87433C}"/>
                  </a:ext>
                </a:extLst>
              </p:cNvPr>
              <p:cNvSpPr>
                <a:spLocks noEditPoints="1"/>
              </p:cNvSpPr>
              <p:nvPr/>
            </p:nvSpPr>
            <p:spPr bwMode="auto">
              <a:xfrm>
                <a:off x="2321" y="1285"/>
                <a:ext cx="146" cy="84"/>
              </a:xfrm>
              <a:custGeom>
                <a:avLst/>
                <a:gdLst>
                  <a:gd name="T0" fmla="*/ 23 w 26"/>
                  <a:gd name="T1" fmla="*/ 5 h 15"/>
                  <a:gd name="T2" fmla="*/ 25 w 26"/>
                  <a:gd name="T3" fmla="*/ 6 h 15"/>
                  <a:gd name="T4" fmla="*/ 24 w 26"/>
                  <a:gd name="T5" fmla="*/ 4 h 15"/>
                  <a:gd name="T6" fmla="*/ 24 w 26"/>
                  <a:gd name="T7" fmla="*/ 5 h 15"/>
                  <a:gd name="T8" fmla="*/ 23 w 26"/>
                  <a:gd name="T9" fmla="*/ 5 h 15"/>
                  <a:gd name="T10" fmla="*/ 20 w 26"/>
                  <a:gd name="T11" fmla="*/ 0 h 15"/>
                  <a:gd name="T12" fmla="*/ 23 w 26"/>
                  <a:gd name="T13" fmla="*/ 5 h 15"/>
                  <a:gd name="T14" fmla="*/ 14 w 26"/>
                  <a:gd name="T15" fmla="*/ 2 h 15"/>
                  <a:gd name="T16" fmla="*/ 20 w 26"/>
                  <a:gd name="T17" fmla="*/ 0 h 15"/>
                  <a:gd name="T18" fmla="*/ 14 w 26"/>
                  <a:gd name="T19" fmla="*/ 2 h 15"/>
                  <a:gd name="T20" fmla="*/ 13 w 26"/>
                  <a:gd name="T21" fmla="*/ 1 h 15"/>
                  <a:gd name="T22" fmla="*/ 14 w 26"/>
                  <a:gd name="T23" fmla="*/ 2 h 15"/>
                  <a:gd name="T24" fmla="*/ 13 w 26"/>
                  <a:gd name="T25" fmla="*/ 1 h 15"/>
                  <a:gd name="T26" fmla="*/ 13 w 26"/>
                  <a:gd name="T27" fmla="*/ 1 h 15"/>
                  <a:gd name="T28" fmla="*/ 8 w 26"/>
                  <a:gd name="T29" fmla="*/ 5 h 15"/>
                  <a:gd name="T30" fmla="*/ 13 w 26"/>
                  <a:gd name="T31" fmla="*/ 1 h 15"/>
                  <a:gd name="T32" fmla="*/ 8 w 26"/>
                  <a:gd name="T33" fmla="*/ 5 h 15"/>
                  <a:gd name="T34" fmla="*/ 1 w 26"/>
                  <a:gd name="T35" fmla="*/ 7 h 15"/>
                  <a:gd name="T36" fmla="*/ 8 w 26"/>
                  <a:gd name="T37" fmla="*/ 5 h 15"/>
                  <a:gd name="T38" fmla="*/ 2 w 26"/>
                  <a:gd name="T39" fmla="*/ 8 h 15"/>
                  <a:gd name="T40" fmla="*/ 2 w 26"/>
                  <a:gd name="T41" fmla="*/ 8 h 15"/>
                  <a:gd name="T42" fmla="*/ 0 w 26"/>
                  <a:gd name="T43" fmla="*/ 8 h 15"/>
                  <a:gd name="T44" fmla="*/ 2 w 26"/>
                  <a:gd name="T45" fmla="*/ 8 h 15"/>
                  <a:gd name="T46" fmla="*/ 1 w 26"/>
                  <a:gd name="T47" fmla="*/ 10 h 15"/>
                  <a:gd name="T48" fmla="*/ 0 w 26"/>
                  <a:gd name="T49" fmla="*/ 8 h 15"/>
                  <a:gd name="T50" fmla="*/ 1 w 26"/>
                  <a:gd name="T51" fmla="*/ 10 h 15"/>
                  <a:gd name="T52" fmla="*/ 0 w 26"/>
                  <a:gd name="T53" fmla="*/ 11 h 15"/>
                  <a:gd name="T54" fmla="*/ 1 w 26"/>
                  <a:gd name="T55" fmla="*/ 10 h 15"/>
                  <a:gd name="T56" fmla="*/ 3 w 26"/>
                  <a:gd name="T57" fmla="*/ 11 h 15"/>
                  <a:gd name="T58" fmla="*/ 0 w 26"/>
                  <a:gd name="T59" fmla="*/ 11 h 15"/>
                  <a:gd name="T60" fmla="*/ 3 w 26"/>
                  <a:gd name="T61" fmla="*/ 11 h 15"/>
                  <a:gd name="T62" fmla="*/ 3 w 26"/>
                  <a:gd name="T63" fmla="*/ 11 h 15"/>
                  <a:gd name="T64" fmla="*/ 3 w 26"/>
                  <a:gd name="T65" fmla="*/ 11 h 15"/>
                  <a:gd name="T66" fmla="*/ 3 w 26"/>
                  <a:gd name="T67" fmla="*/ 12 h 15"/>
                  <a:gd name="T68" fmla="*/ 3 w 26"/>
                  <a:gd name="T69" fmla="*/ 12 h 15"/>
                  <a:gd name="T70" fmla="*/ 3 w 26"/>
                  <a:gd name="T71" fmla="*/ 11 h 15"/>
                  <a:gd name="T72" fmla="*/ 3 w 26"/>
                  <a:gd name="T73" fmla="*/ 11 h 15"/>
                  <a:gd name="T74" fmla="*/ 5 w 26"/>
                  <a:gd name="T75" fmla="*/ 12 h 15"/>
                  <a:gd name="T76" fmla="*/ 3 w 26"/>
                  <a:gd name="T77" fmla="*/ 11 h 15"/>
                  <a:gd name="T78" fmla="*/ 23 w 26"/>
                  <a:gd name="T79" fmla="*/ 13 h 15"/>
                  <a:gd name="T80" fmla="*/ 5 w 26"/>
                  <a:gd name="T81" fmla="*/ 12 h 15"/>
                  <a:gd name="T82" fmla="*/ 23 w 26"/>
                  <a:gd name="T83" fmla="*/ 13 h 15"/>
                  <a:gd name="T84" fmla="*/ 24 w 26"/>
                  <a:gd name="T85" fmla="*/ 14 h 15"/>
                  <a:gd name="T86" fmla="*/ 23 w 26"/>
                  <a:gd name="T87" fmla="*/ 13 h 15"/>
                  <a:gd name="T88" fmla="*/ 24 w 26"/>
                  <a:gd name="T89" fmla="*/ 11 h 15"/>
                  <a:gd name="T90" fmla="*/ 24 w 26"/>
                  <a:gd name="T91" fmla="*/ 14 h 15"/>
                  <a:gd name="T92" fmla="*/ 24 w 26"/>
                  <a:gd name="T93" fmla="*/ 11 h 15"/>
                  <a:gd name="T94" fmla="*/ 26 w 26"/>
                  <a:gd name="T95" fmla="*/ 9 h 15"/>
                  <a:gd name="T96" fmla="*/ 24 w 26"/>
                  <a:gd name="T97" fmla="*/ 11 h 15"/>
                  <a:gd name="T98" fmla="*/ 24 w 26"/>
                  <a:gd name="T99" fmla="*/ 6 h 15"/>
                  <a:gd name="T100" fmla="*/ 26 w 26"/>
                  <a:gd name="T101" fmla="*/ 9 h 15"/>
                  <a:gd name="T102" fmla="*/ 24 w 26"/>
                  <a:gd name="T103" fmla="*/ 6 h 15"/>
                  <a:gd name="T104" fmla="*/ 24 w 26"/>
                  <a:gd name="T10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15">
                    <a:moveTo>
                      <a:pt x="24" y="6"/>
                    </a:moveTo>
                    <a:cubicBezTo>
                      <a:pt x="24" y="6"/>
                      <a:pt x="23" y="6"/>
                      <a:pt x="23" y="5"/>
                    </a:cubicBezTo>
                    <a:lnTo>
                      <a:pt x="24" y="4"/>
                    </a:lnTo>
                    <a:cubicBezTo>
                      <a:pt x="24" y="5"/>
                      <a:pt x="25" y="5"/>
                      <a:pt x="25" y="6"/>
                    </a:cubicBezTo>
                    <a:lnTo>
                      <a:pt x="24" y="6"/>
                    </a:lnTo>
                    <a:close/>
                    <a:moveTo>
                      <a:pt x="24" y="4"/>
                    </a:moveTo>
                    <a:lnTo>
                      <a:pt x="24" y="4"/>
                    </a:lnTo>
                    <a:lnTo>
                      <a:pt x="24" y="5"/>
                    </a:lnTo>
                    <a:lnTo>
                      <a:pt x="24" y="4"/>
                    </a:lnTo>
                    <a:close/>
                    <a:moveTo>
                      <a:pt x="23" y="5"/>
                    </a:moveTo>
                    <a:cubicBezTo>
                      <a:pt x="22" y="3"/>
                      <a:pt x="21" y="2"/>
                      <a:pt x="19" y="2"/>
                    </a:cubicBezTo>
                    <a:lnTo>
                      <a:pt x="20" y="0"/>
                    </a:lnTo>
                    <a:cubicBezTo>
                      <a:pt x="21" y="1"/>
                      <a:pt x="23" y="2"/>
                      <a:pt x="24" y="4"/>
                    </a:cubicBezTo>
                    <a:lnTo>
                      <a:pt x="23" y="5"/>
                    </a:lnTo>
                    <a:close/>
                    <a:moveTo>
                      <a:pt x="19" y="2"/>
                    </a:moveTo>
                    <a:cubicBezTo>
                      <a:pt x="18" y="1"/>
                      <a:pt x="16" y="1"/>
                      <a:pt x="14" y="2"/>
                    </a:cubicBezTo>
                    <a:lnTo>
                      <a:pt x="14" y="0"/>
                    </a:lnTo>
                    <a:cubicBezTo>
                      <a:pt x="16" y="0"/>
                      <a:pt x="18" y="0"/>
                      <a:pt x="20" y="0"/>
                    </a:cubicBezTo>
                    <a:lnTo>
                      <a:pt x="19" y="2"/>
                    </a:lnTo>
                    <a:close/>
                    <a:moveTo>
                      <a:pt x="14" y="2"/>
                    </a:moveTo>
                    <a:cubicBezTo>
                      <a:pt x="14" y="2"/>
                      <a:pt x="14" y="2"/>
                      <a:pt x="13" y="2"/>
                    </a:cubicBezTo>
                    <a:lnTo>
                      <a:pt x="13" y="1"/>
                    </a:lnTo>
                    <a:cubicBezTo>
                      <a:pt x="13" y="1"/>
                      <a:pt x="13" y="1"/>
                      <a:pt x="14" y="0"/>
                    </a:cubicBezTo>
                    <a:lnTo>
                      <a:pt x="14" y="2"/>
                    </a:lnTo>
                    <a:close/>
                    <a:moveTo>
                      <a:pt x="13" y="1"/>
                    </a:moveTo>
                    <a:lnTo>
                      <a:pt x="13" y="1"/>
                    </a:lnTo>
                    <a:lnTo>
                      <a:pt x="13" y="2"/>
                    </a:lnTo>
                    <a:lnTo>
                      <a:pt x="13" y="1"/>
                    </a:lnTo>
                    <a:close/>
                    <a:moveTo>
                      <a:pt x="13" y="2"/>
                    </a:moveTo>
                    <a:cubicBezTo>
                      <a:pt x="11" y="3"/>
                      <a:pt x="10" y="4"/>
                      <a:pt x="8" y="5"/>
                    </a:cubicBezTo>
                    <a:lnTo>
                      <a:pt x="7" y="4"/>
                    </a:lnTo>
                    <a:cubicBezTo>
                      <a:pt x="9" y="3"/>
                      <a:pt x="11" y="2"/>
                      <a:pt x="13" y="1"/>
                    </a:cubicBezTo>
                    <a:lnTo>
                      <a:pt x="13" y="2"/>
                    </a:lnTo>
                    <a:close/>
                    <a:moveTo>
                      <a:pt x="8" y="5"/>
                    </a:moveTo>
                    <a:cubicBezTo>
                      <a:pt x="6" y="6"/>
                      <a:pt x="4" y="7"/>
                      <a:pt x="2" y="8"/>
                    </a:cubicBezTo>
                    <a:lnTo>
                      <a:pt x="1" y="7"/>
                    </a:lnTo>
                    <a:cubicBezTo>
                      <a:pt x="3" y="6"/>
                      <a:pt x="5" y="5"/>
                      <a:pt x="7" y="4"/>
                    </a:cubicBezTo>
                    <a:lnTo>
                      <a:pt x="8" y="5"/>
                    </a:lnTo>
                    <a:close/>
                    <a:moveTo>
                      <a:pt x="2" y="8"/>
                    </a:moveTo>
                    <a:lnTo>
                      <a:pt x="2" y="8"/>
                    </a:lnTo>
                    <a:lnTo>
                      <a:pt x="2" y="8"/>
                    </a:lnTo>
                    <a:close/>
                    <a:moveTo>
                      <a:pt x="2" y="8"/>
                    </a:moveTo>
                    <a:cubicBezTo>
                      <a:pt x="2" y="9"/>
                      <a:pt x="1" y="9"/>
                      <a:pt x="1" y="9"/>
                    </a:cubicBezTo>
                    <a:lnTo>
                      <a:pt x="0" y="8"/>
                    </a:lnTo>
                    <a:cubicBezTo>
                      <a:pt x="0" y="8"/>
                      <a:pt x="1" y="7"/>
                      <a:pt x="1" y="7"/>
                    </a:cubicBezTo>
                    <a:lnTo>
                      <a:pt x="2" y="8"/>
                    </a:lnTo>
                    <a:close/>
                    <a:moveTo>
                      <a:pt x="1" y="9"/>
                    </a:moveTo>
                    <a:cubicBezTo>
                      <a:pt x="1" y="9"/>
                      <a:pt x="1" y="9"/>
                      <a:pt x="1" y="10"/>
                    </a:cubicBezTo>
                    <a:lnTo>
                      <a:pt x="0" y="10"/>
                    </a:lnTo>
                    <a:cubicBezTo>
                      <a:pt x="0" y="9"/>
                      <a:pt x="0" y="9"/>
                      <a:pt x="0" y="8"/>
                    </a:cubicBezTo>
                    <a:lnTo>
                      <a:pt x="1" y="9"/>
                    </a:lnTo>
                    <a:close/>
                    <a:moveTo>
                      <a:pt x="1" y="10"/>
                    </a:moveTo>
                    <a:cubicBezTo>
                      <a:pt x="1" y="10"/>
                      <a:pt x="1" y="10"/>
                      <a:pt x="1" y="10"/>
                    </a:cubicBezTo>
                    <a:lnTo>
                      <a:pt x="0" y="11"/>
                    </a:lnTo>
                    <a:cubicBezTo>
                      <a:pt x="0" y="11"/>
                      <a:pt x="0" y="10"/>
                      <a:pt x="0" y="10"/>
                    </a:cubicBezTo>
                    <a:lnTo>
                      <a:pt x="1" y="10"/>
                    </a:lnTo>
                    <a:close/>
                    <a:moveTo>
                      <a:pt x="1" y="10"/>
                    </a:moveTo>
                    <a:cubicBezTo>
                      <a:pt x="2" y="10"/>
                      <a:pt x="2" y="11"/>
                      <a:pt x="3" y="11"/>
                    </a:cubicBezTo>
                    <a:lnTo>
                      <a:pt x="3" y="12"/>
                    </a:lnTo>
                    <a:cubicBezTo>
                      <a:pt x="2" y="12"/>
                      <a:pt x="1" y="12"/>
                      <a:pt x="0" y="11"/>
                    </a:cubicBezTo>
                    <a:lnTo>
                      <a:pt x="1" y="10"/>
                    </a:lnTo>
                    <a:close/>
                    <a:moveTo>
                      <a:pt x="3" y="11"/>
                    </a:moveTo>
                    <a:lnTo>
                      <a:pt x="3" y="11"/>
                    </a:lnTo>
                    <a:lnTo>
                      <a:pt x="3" y="11"/>
                    </a:lnTo>
                    <a:close/>
                    <a:moveTo>
                      <a:pt x="3" y="11"/>
                    </a:moveTo>
                    <a:lnTo>
                      <a:pt x="3" y="11"/>
                    </a:lnTo>
                    <a:lnTo>
                      <a:pt x="3" y="12"/>
                    </a:lnTo>
                    <a:lnTo>
                      <a:pt x="3" y="12"/>
                    </a:lnTo>
                    <a:lnTo>
                      <a:pt x="3" y="11"/>
                    </a:lnTo>
                    <a:close/>
                    <a:moveTo>
                      <a:pt x="3" y="12"/>
                    </a:moveTo>
                    <a:lnTo>
                      <a:pt x="3" y="12"/>
                    </a:lnTo>
                    <a:lnTo>
                      <a:pt x="3" y="11"/>
                    </a:lnTo>
                    <a:lnTo>
                      <a:pt x="3" y="12"/>
                    </a:lnTo>
                    <a:close/>
                    <a:moveTo>
                      <a:pt x="3" y="11"/>
                    </a:moveTo>
                    <a:cubicBezTo>
                      <a:pt x="4" y="11"/>
                      <a:pt x="4" y="11"/>
                      <a:pt x="5" y="11"/>
                    </a:cubicBezTo>
                    <a:lnTo>
                      <a:pt x="5" y="12"/>
                    </a:lnTo>
                    <a:cubicBezTo>
                      <a:pt x="4" y="12"/>
                      <a:pt x="3" y="12"/>
                      <a:pt x="3" y="12"/>
                    </a:cubicBezTo>
                    <a:lnTo>
                      <a:pt x="3" y="11"/>
                    </a:lnTo>
                    <a:close/>
                    <a:moveTo>
                      <a:pt x="5" y="11"/>
                    </a:moveTo>
                    <a:cubicBezTo>
                      <a:pt x="11" y="12"/>
                      <a:pt x="17" y="13"/>
                      <a:pt x="23" y="13"/>
                    </a:cubicBezTo>
                    <a:lnTo>
                      <a:pt x="23" y="14"/>
                    </a:lnTo>
                    <a:cubicBezTo>
                      <a:pt x="17" y="15"/>
                      <a:pt x="11" y="14"/>
                      <a:pt x="5" y="12"/>
                    </a:cubicBezTo>
                    <a:lnTo>
                      <a:pt x="5" y="11"/>
                    </a:lnTo>
                    <a:close/>
                    <a:moveTo>
                      <a:pt x="23" y="13"/>
                    </a:moveTo>
                    <a:cubicBezTo>
                      <a:pt x="23" y="13"/>
                      <a:pt x="23" y="13"/>
                      <a:pt x="23" y="13"/>
                    </a:cubicBezTo>
                    <a:lnTo>
                      <a:pt x="24" y="14"/>
                    </a:lnTo>
                    <a:cubicBezTo>
                      <a:pt x="23" y="14"/>
                      <a:pt x="23" y="14"/>
                      <a:pt x="23" y="14"/>
                    </a:cubicBezTo>
                    <a:lnTo>
                      <a:pt x="23" y="13"/>
                    </a:lnTo>
                    <a:close/>
                    <a:moveTo>
                      <a:pt x="23" y="13"/>
                    </a:moveTo>
                    <a:cubicBezTo>
                      <a:pt x="24" y="12"/>
                      <a:pt x="24" y="12"/>
                      <a:pt x="24" y="11"/>
                    </a:cubicBezTo>
                    <a:lnTo>
                      <a:pt x="25" y="12"/>
                    </a:lnTo>
                    <a:cubicBezTo>
                      <a:pt x="25" y="13"/>
                      <a:pt x="25" y="13"/>
                      <a:pt x="24" y="14"/>
                    </a:cubicBezTo>
                    <a:lnTo>
                      <a:pt x="23" y="13"/>
                    </a:lnTo>
                    <a:close/>
                    <a:moveTo>
                      <a:pt x="24" y="11"/>
                    </a:moveTo>
                    <a:cubicBezTo>
                      <a:pt x="24" y="11"/>
                      <a:pt x="24" y="10"/>
                      <a:pt x="24" y="9"/>
                    </a:cubicBezTo>
                    <a:lnTo>
                      <a:pt x="26" y="9"/>
                    </a:lnTo>
                    <a:cubicBezTo>
                      <a:pt x="26" y="10"/>
                      <a:pt x="26" y="11"/>
                      <a:pt x="25" y="12"/>
                    </a:cubicBezTo>
                    <a:lnTo>
                      <a:pt x="24" y="11"/>
                    </a:lnTo>
                    <a:close/>
                    <a:moveTo>
                      <a:pt x="24" y="9"/>
                    </a:moveTo>
                    <a:cubicBezTo>
                      <a:pt x="24" y="8"/>
                      <a:pt x="24" y="7"/>
                      <a:pt x="24" y="6"/>
                    </a:cubicBezTo>
                    <a:lnTo>
                      <a:pt x="25" y="6"/>
                    </a:lnTo>
                    <a:cubicBezTo>
                      <a:pt x="25" y="7"/>
                      <a:pt x="26" y="8"/>
                      <a:pt x="26" y="9"/>
                    </a:cubicBezTo>
                    <a:lnTo>
                      <a:pt x="24" y="9"/>
                    </a:lnTo>
                    <a:close/>
                    <a:moveTo>
                      <a:pt x="24" y="6"/>
                    </a:moveTo>
                    <a:lnTo>
                      <a:pt x="24" y="6"/>
                    </a:lnTo>
                    <a:lnTo>
                      <a:pt x="24"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58" name="Freeform 14">
                <a:extLst>
                  <a:ext uri="{FF2B5EF4-FFF2-40B4-BE49-F238E27FC236}">
                    <a16:creationId xmlns:a16="http://schemas.microsoft.com/office/drawing/2014/main" id="{EC43C1BA-94FB-BA08-147A-5A8827CF0C24}"/>
                  </a:ext>
                </a:extLst>
              </p:cNvPr>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59" name="Freeform 15">
                <a:extLst>
                  <a:ext uri="{FF2B5EF4-FFF2-40B4-BE49-F238E27FC236}">
                    <a16:creationId xmlns:a16="http://schemas.microsoft.com/office/drawing/2014/main" id="{90951974-EC20-5C29-7A21-6D033E80EF69}"/>
                  </a:ext>
                </a:extLst>
              </p:cNvPr>
              <p:cNvSpPr>
                <a:spLocks/>
              </p:cNvSpPr>
              <p:nvPr/>
            </p:nvSpPr>
            <p:spPr bwMode="auto">
              <a:xfrm>
                <a:off x="2444" y="1257"/>
                <a:ext cx="163" cy="106"/>
              </a:xfrm>
              <a:custGeom>
                <a:avLst/>
                <a:gdLst>
                  <a:gd name="T0" fmla="*/ 25 w 29"/>
                  <a:gd name="T1" fmla="*/ 7 h 19"/>
                  <a:gd name="T2" fmla="*/ 2 w 29"/>
                  <a:gd name="T3" fmla="*/ 5 h 19"/>
                  <a:gd name="T4" fmla="*/ 4 w 29"/>
                  <a:gd name="T5" fmla="*/ 13 h 19"/>
                  <a:gd name="T6" fmla="*/ 9 w 29"/>
                  <a:gd name="T7" fmla="*/ 18 h 19"/>
                  <a:gd name="T8" fmla="*/ 25 w 29"/>
                  <a:gd name="T9" fmla="*/ 13 h 19"/>
                  <a:gd name="T10" fmla="*/ 22 w 29"/>
                  <a:gd name="T11" fmla="*/ 5 h 19"/>
                  <a:gd name="T12" fmla="*/ 25 w 29"/>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60" name="Freeform 16">
                <a:extLst>
                  <a:ext uri="{FF2B5EF4-FFF2-40B4-BE49-F238E27FC236}">
                    <a16:creationId xmlns:a16="http://schemas.microsoft.com/office/drawing/2014/main" id="{EA3922F4-AFB3-0D1B-FBEC-6AA940E2EACB}"/>
                  </a:ext>
                </a:extLst>
              </p:cNvPr>
              <p:cNvSpPr>
                <a:spLocks noEditPoints="1"/>
              </p:cNvSpPr>
              <p:nvPr/>
            </p:nvSpPr>
            <p:spPr bwMode="auto">
              <a:xfrm>
                <a:off x="2444" y="1263"/>
                <a:ext cx="157" cy="100"/>
              </a:xfrm>
              <a:custGeom>
                <a:avLst/>
                <a:gdLst>
                  <a:gd name="T0" fmla="*/ 24 w 28"/>
                  <a:gd name="T1" fmla="*/ 6 h 18"/>
                  <a:gd name="T2" fmla="*/ 25 w 28"/>
                  <a:gd name="T3" fmla="*/ 5 h 18"/>
                  <a:gd name="T4" fmla="*/ 24 w 28"/>
                  <a:gd name="T5" fmla="*/ 6 h 18"/>
                  <a:gd name="T6" fmla="*/ 25 w 28"/>
                  <a:gd name="T7" fmla="*/ 6 h 18"/>
                  <a:gd name="T8" fmla="*/ 24 w 28"/>
                  <a:gd name="T9" fmla="*/ 6 h 18"/>
                  <a:gd name="T10" fmla="*/ 22 w 28"/>
                  <a:gd name="T11" fmla="*/ 3 h 18"/>
                  <a:gd name="T12" fmla="*/ 24 w 28"/>
                  <a:gd name="T13" fmla="*/ 6 h 18"/>
                  <a:gd name="T14" fmla="*/ 18 w 28"/>
                  <a:gd name="T15" fmla="*/ 3 h 18"/>
                  <a:gd name="T16" fmla="*/ 22 w 28"/>
                  <a:gd name="T17" fmla="*/ 3 h 18"/>
                  <a:gd name="T18" fmla="*/ 18 w 28"/>
                  <a:gd name="T19" fmla="*/ 3 h 18"/>
                  <a:gd name="T20" fmla="*/ 2 w 28"/>
                  <a:gd name="T21" fmla="*/ 4 h 18"/>
                  <a:gd name="T22" fmla="*/ 18 w 28"/>
                  <a:gd name="T23" fmla="*/ 3 h 18"/>
                  <a:gd name="T24" fmla="*/ 2 w 28"/>
                  <a:gd name="T25" fmla="*/ 5 h 18"/>
                  <a:gd name="T26" fmla="*/ 2 w 28"/>
                  <a:gd name="T27" fmla="*/ 5 h 18"/>
                  <a:gd name="T28" fmla="*/ 3 w 28"/>
                  <a:gd name="T29" fmla="*/ 8 h 18"/>
                  <a:gd name="T30" fmla="*/ 2 w 28"/>
                  <a:gd name="T31" fmla="*/ 4 h 18"/>
                  <a:gd name="T32" fmla="*/ 3 w 28"/>
                  <a:gd name="T33" fmla="*/ 8 h 18"/>
                  <a:gd name="T34" fmla="*/ 4 w 28"/>
                  <a:gd name="T35" fmla="*/ 12 h 18"/>
                  <a:gd name="T36" fmla="*/ 3 w 28"/>
                  <a:gd name="T37" fmla="*/ 8 h 18"/>
                  <a:gd name="T38" fmla="*/ 4 w 28"/>
                  <a:gd name="T39" fmla="*/ 12 h 18"/>
                  <a:gd name="T40" fmla="*/ 5 w 28"/>
                  <a:gd name="T41" fmla="*/ 12 h 18"/>
                  <a:gd name="T42" fmla="*/ 4 w 28"/>
                  <a:gd name="T43" fmla="*/ 12 h 18"/>
                  <a:gd name="T44" fmla="*/ 5 w 28"/>
                  <a:gd name="T45" fmla="*/ 12 h 18"/>
                  <a:gd name="T46" fmla="*/ 5 w 28"/>
                  <a:gd name="T47" fmla="*/ 12 h 18"/>
                  <a:gd name="T48" fmla="*/ 5 w 28"/>
                  <a:gd name="T49" fmla="*/ 12 h 18"/>
                  <a:gd name="T50" fmla="*/ 5 w 28"/>
                  <a:gd name="T51" fmla="*/ 13 h 18"/>
                  <a:gd name="T52" fmla="*/ 4 w 28"/>
                  <a:gd name="T53" fmla="*/ 12 h 18"/>
                  <a:gd name="T54" fmla="*/ 5 w 28"/>
                  <a:gd name="T55" fmla="*/ 13 h 18"/>
                  <a:gd name="T56" fmla="*/ 4 w 28"/>
                  <a:gd name="T57" fmla="*/ 14 h 18"/>
                  <a:gd name="T58" fmla="*/ 5 w 28"/>
                  <a:gd name="T59" fmla="*/ 13 h 18"/>
                  <a:gd name="T60" fmla="*/ 4 w 28"/>
                  <a:gd name="T61" fmla="*/ 14 h 18"/>
                  <a:gd name="T62" fmla="*/ 4 w 28"/>
                  <a:gd name="T63" fmla="*/ 14 h 18"/>
                  <a:gd name="T64" fmla="*/ 9 w 28"/>
                  <a:gd name="T65" fmla="*/ 16 h 18"/>
                  <a:gd name="T66" fmla="*/ 4 w 28"/>
                  <a:gd name="T67" fmla="*/ 14 h 18"/>
                  <a:gd name="T68" fmla="*/ 8 w 28"/>
                  <a:gd name="T69" fmla="*/ 18 h 18"/>
                  <a:gd name="T70" fmla="*/ 9 w 28"/>
                  <a:gd name="T71" fmla="*/ 17 h 18"/>
                  <a:gd name="T72" fmla="*/ 9 w 28"/>
                  <a:gd name="T73" fmla="*/ 16 h 18"/>
                  <a:gd name="T74" fmla="*/ 18 w 28"/>
                  <a:gd name="T75" fmla="*/ 17 h 18"/>
                  <a:gd name="T76" fmla="*/ 9 w 28"/>
                  <a:gd name="T77" fmla="*/ 16 h 18"/>
                  <a:gd name="T78" fmla="*/ 25 w 28"/>
                  <a:gd name="T79" fmla="*/ 11 h 18"/>
                  <a:gd name="T80" fmla="*/ 18 w 28"/>
                  <a:gd name="T81" fmla="*/ 17 h 18"/>
                  <a:gd name="T82" fmla="*/ 25 w 28"/>
                  <a:gd name="T83" fmla="*/ 11 h 18"/>
                  <a:gd name="T84" fmla="*/ 25 w 28"/>
                  <a:gd name="T85" fmla="*/ 12 h 18"/>
                  <a:gd name="T86" fmla="*/ 25 w 28"/>
                  <a:gd name="T87" fmla="*/ 11 h 18"/>
                  <a:gd name="T88" fmla="*/ 27 w 28"/>
                  <a:gd name="T89" fmla="*/ 10 h 18"/>
                  <a:gd name="T90" fmla="*/ 25 w 28"/>
                  <a:gd name="T91" fmla="*/ 11 h 18"/>
                  <a:gd name="T92" fmla="*/ 26 w 28"/>
                  <a:gd name="T93" fmla="*/ 8 h 18"/>
                  <a:gd name="T94" fmla="*/ 27 w 28"/>
                  <a:gd name="T95" fmla="*/ 10 h 18"/>
                  <a:gd name="T96" fmla="*/ 26 w 28"/>
                  <a:gd name="T97" fmla="*/ 8 h 18"/>
                  <a:gd name="T98" fmla="*/ 26 w 28"/>
                  <a:gd name="T99" fmla="*/ 5 h 18"/>
                  <a:gd name="T100" fmla="*/ 26 w 28"/>
                  <a:gd name="T101" fmla="*/ 8 h 18"/>
                  <a:gd name="T102" fmla="*/ 22 w 28"/>
                  <a:gd name="T103" fmla="*/ 5 h 18"/>
                  <a:gd name="T104" fmla="*/ 26 w 28"/>
                  <a:gd name="T10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8">
                    <a:moveTo>
                      <a:pt x="24" y="6"/>
                    </a:moveTo>
                    <a:lnTo>
                      <a:pt x="24" y="6"/>
                    </a:lnTo>
                    <a:lnTo>
                      <a:pt x="25" y="5"/>
                    </a:lnTo>
                    <a:lnTo>
                      <a:pt x="25" y="5"/>
                    </a:lnTo>
                    <a:lnTo>
                      <a:pt x="24" y="6"/>
                    </a:lnTo>
                    <a:close/>
                    <a:moveTo>
                      <a:pt x="24" y="6"/>
                    </a:moveTo>
                    <a:lnTo>
                      <a:pt x="24" y="6"/>
                    </a:lnTo>
                    <a:lnTo>
                      <a:pt x="25" y="6"/>
                    </a:lnTo>
                    <a:lnTo>
                      <a:pt x="24" y="6"/>
                    </a:lnTo>
                    <a:close/>
                    <a:moveTo>
                      <a:pt x="24" y="6"/>
                    </a:moveTo>
                    <a:cubicBezTo>
                      <a:pt x="23" y="6"/>
                      <a:pt x="22" y="5"/>
                      <a:pt x="21" y="4"/>
                    </a:cubicBezTo>
                    <a:lnTo>
                      <a:pt x="22" y="3"/>
                    </a:lnTo>
                    <a:cubicBezTo>
                      <a:pt x="23" y="4"/>
                      <a:pt x="24" y="4"/>
                      <a:pt x="25" y="5"/>
                    </a:cubicBezTo>
                    <a:lnTo>
                      <a:pt x="24" y="6"/>
                    </a:lnTo>
                    <a:close/>
                    <a:moveTo>
                      <a:pt x="21" y="4"/>
                    </a:moveTo>
                    <a:cubicBezTo>
                      <a:pt x="20" y="4"/>
                      <a:pt x="19" y="3"/>
                      <a:pt x="18" y="3"/>
                    </a:cubicBezTo>
                    <a:lnTo>
                      <a:pt x="19" y="2"/>
                    </a:lnTo>
                    <a:cubicBezTo>
                      <a:pt x="20" y="2"/>
                      <a:pt x="21" y="3"/>
                      <a:pt x="22" y="3"/>
                    </a:cubicBezTo>
                    <a:lnTo>
                      <a:pt x="21" y="4"/>
                    </a:lnTo>
                    <a:close/>
                    <a:moveTo>
                      <a:pt x="18" y="3"/>
                    </a:moveTo>
                    <a:cubicBezTo>
                      <a:pt x="13" y="1"/>
                      <a:pt x="6" y="1"/>
                      <a:pt x="2" y="5"/>
                    </a:cubicBezTo>
                    <a:lnTo>
                      <a:pt x="2" y="4"/>
                    </a:lnTo>
                    <a:cubicBezTo>
                      <a:pt x="6" y="0"/>
                      <a:pt x="13" y="0"/>
                      <a:pt x="19" y="2"/>
                    </a:cubicBezTo>
                    <a:lnTo>
                      <a:pt x="18" y="3"/>
                    </a:lnTo>
                    <a:close/>
                    <a:moveTo>
                      <a:pt x="2" y="5"/>
                    </a:moveTo>
                    <a:lnTo>
                      <a:pt x="2" y="5"/>
                    </a:lnTo>
                    <a:lnTo>
                      <a:pt x="2" y="4"/>
                    </a:lnTo>
                    <a:lnTo>
                      <a:pt x="2" y="5"/>
                    </a:lnTo>
                    <a:close/>
                    <a:moveTo>
                      <a:pt x="2" y="5"/>
                    </a:moveTo>
                    <a:cubicBezTo>
                      <a:pt x="2" y="5"/>
                      <a:pt x="2" y="7"/>
                      <a:pt x="3" y="8"/>
                    </a:cubicBezTo>
                    <a:lnTo>
                      <a:pt x="2" y="9"/>
                    </a:lnTo>
                    <a:cubicBezTo>
                      <a:pt x="1" y="7"/>
                      <a:pt x="0" y="5"/>
                      <a:pt x="2" y="4"/>
                    </a:cubicBezTo>
                    <a:lnTo>
                      <a:pt x="2" y="5"/>
                    </a:lnTo>
                    <a:close/>
                    <a:moveTo>
                      <a:pt x="3" y="8"/>
                    </a:moveTo>
                    <a:cubicBezTo>
                      <a:pt x="4" y="9"/>
                      <a:pt x="5" y="11"/>
                      <a:pt x="5" y="12"/>
                    </a:cubicBezTo>
                    <a:lnTo>
                      <a:pt x="4" y="12"/>
                    </a:lnTo>
                    <a:cubicBezTo>
                      <a:pt x="3" y="11"/>
                      <a:pt x="3" y="10"/>
                      <a:pt x="2" y="9"/>
                    </a:cubicBezTo>
                    <a:lnTo>
                      <a:pt x="3" y="8"/>
                    </a:lnTo>
                    <a:close/>
                    <a:moveTo>
                      <a:pt x="4" y="12"/>
                    </a:moveTo>
                    <a:lnTo>
                      <a:pt x="4" y="12"/>
                    </a:lnTo>
                    <a:lnTo>
                      <a:pt x="4" y="12"/>
                    </a:lnTo>
                    <a:close/>
                    <a:moveTo>
                      <a:pt x="5" y="12"/>
                    </a:moveTo>
                    <a:lnTo>
                      <a:pt x="5" y="12"/>
                    </a:lnTo>
                    <a:lnTo>
                      <a:pt x="4" y="12"/>
                    </a:lnTo>
                    <a:lnTo>
                      <a:pt x="4" y="12"/>
                    </a:lnTo>
                    <a:lnTo>
                      <a:pt x="5" y="12"/>
                    </a:lnTo>
                    <a:close/>
                    <a:moveTo>
                      <a:pt x="5" y="12"/>
                    </a:moveTo>
                    <a:lnTo>
                      <a:pt x="5" y="12"/>
                    </a:lnTo>
                    <a:lnTo>
                      <a:pt x="4" y="12"/>
                    </a:lnTo>
                    <a:lnTo>
                      <a:pt x="5" y="12"/>
                    </a:lnTo>
                    <a:close/>
                    <a:moveTo>
                      <a:pt x="5" y="12"/>
                    </a:moveTo>
                    <a:cubicBezTo>
                      <a:pt x="5" y="12"/>
                      <a:pt x="5" y="12"/>
                      <a:pt x="5" y="13"/>
                    </a:cubicBezTo>
                    <a:lnTo>
                      <a:pt x="4" y="13"/>
                    </a:lnTo>
                    <a:cubicBezTo>
                      <a:pt x="4" y="13"/>
                      <a:pt x="4" y="12"/>
                      <a:pt x="4" y="12"/>
                    </a:cubicBezTo>
                    <a:lnTo>
                      <a:pt x="5" y="12"/>
                    </a:lnTo>
                    <a:close/>
                    <a:moveTo>
                      <a:pt x="5" y="13"/>
                    </a:moveTo>
                    <a:cubicBezTo>
                      <a:pt x="5" y="13"/>
                      <a:pt x="5" y="13"/>
                      <a:pt x="6" y="13"/>
                    </a:cubicBezTo>
                    <a:lnTo>
                      <a:pt x="4" y="14"/>
                    </a:lnTo>
                    <a:cubicBezTo>
                      <a:pt x="4" y="14"/>
                      <a:pt x="4" y="13"/>
                      <a:pt x="4" y="13"/>
                    </a:cubicBezTo>
                    <a:lnTo>
                      <a:pt x="5" y="13"/>
                    </a:lnTo>
                    <a:close/>
                    <a:moveTo>
                      <a:pt x="4" y="14"/>
                    </a:moveTo>
                    <a:lnTo>
                      <a:pt x="4" y="14"/>
                    </a:lnTo>
                    <a:lnTo>
                      <a:pt x="5" y="14"/>
                    </a:lnTo>
                    <a:lnTo>
                      <a:pt x="4" y="14"/>
                    </a:lnTo>
                    <a:close/>
                    <a:moveTo>
                      <a:pt x="6" y="13"/>
                    </a:moveTo>
                    <a:cubicBezTo>
                      <a:pt x="6" y="15"/>
                      <a:pt x="8" y="16"/>
                      <a:pt x="9" y="16"/>
                    </a:cubicBezTo>
                    <a:lnTo>
                      <a:pt x="8" y="18"/>
                    </a:lnTo>
                    <a:cubicBezTo>
                      <a:pt x="7" y="17"/>
                      <a:pt x="5" y="16"/>
                      <a:pt x="4" y="14"/>
                    </a:cubicBezTo>
                    <a:lnTo>
                      <a:pt x="6" y="13"/>
                    </a:lnTo>
                    <a:close/>
                    <a:moveTo>
                      <a:pt x="8" y="18"/>
                    </a:moveTo>
                    <a:lnTo>
                      <a:pt x="8" y="18"/>
                    </a:lnTo>
                    <a:lnTo>
                      <a:pt x="9" y="17"/>
                    </a:lnTo>
                    <a:lnTo>
                      <a:pt x="8" y="18"/>
                    </a:lnTo>
                    <a:close/>
                    <a:moveTo>
                      <a:pt x="9" y="16"/>
                    </a:moveTo>
                    <a:cubicBezTo>
                      <a:pt x="12" y="17"/>
                      <a:pt x="14" y="17"/>
                      <a:pt x="17" y="16"/>
                    </a:cubicBezTo>
                    <a:lnTo>
                      <a:pt x="18" y="17"/>
                    </a:lnTo>
                    <a:cubicBezTo>
                      <a:pt x="15" y="18"/>
                      <a:pt x="12" y="18"/>
                      <a:pt x="8" y="18"/>
                    </a:cubicBezTo>
                    <a:lnTo>
                      <a:pt x="9" y="16"/>
                    </a:lnTo>
                    <a:close/>
                    <a:moveTo>
                      <a:pt x="17" y="16"/>
                    </a:moveTo>
                    <a:cubicBezTo>
                      <a:pt x="20" y="15"/>
                      <a:pt x="22" y="13"/>
                      <a:pt x="25" y="11"/>
                    </a:cubicBezTo>
                    <a:lnTo>
                      <a:pt x="26" y="12"/>
                    </a:lnTo>
                    <a:cubicBezTo>
                      <a:pt x="23" y="14"/>
                      <a:pt x="20" y="16"/>
                      <a:pt x="18" y="17"/>
                    </a:cubicBezTo>
                    <a:lnTo>
                      <a:pt x="17" y="16"/>
                    </a:lnTo>
                    <a:close/>
                    <a:moveTo>
                      <a:pt x="25" y="11"/>
                    </a:moveTo>
                    <a:lnTo>
                      <a:pt x="25" y="11"/>
                    </a:lnTo>
                    <a:lnTo>
                      <a:pt x="25" y="12"/>
                    </a:lnTo>
                    <a:lnTo>
                      <a:pt x="25" y="11"/>
                    </a:lnTo>
                    <a:close/>
                    <a:moveTo>
                      <a:pt x="25" y="11"/>
                    </a:moveTo>
                    <a:cubicBezTo>
                      <a:pt x="26" y="11"/>
                      <a:pt x="26" y="10"/>
                      <a:pt x="26" y="10"/>
                    </a:cubicBezTo>
                    <a:lnTo>
                      <a:pt x="27" y="10"/>
                    </a:lnTo>
                    <a:cubicBezTo>
                      <a:pt x="27" y="11"/>
                      <a:pt x="27" y="12"/>
                      <a:pt x="26" y="12"/>
                    </a:cubicBezTo>
                    <a:lnTo>
                      <a:pt x="25" y="11"/>
                    </a:lnTo>
                    <a:close/>
                    <a:moveTo>
                      <a:pt x="26" y="10"/>
                    </a:moveTo>
                    <a:cubicBezTo>
                      <a:pt x="26" y="9"/>
                      <a:pt x="26" y="8"/>
                      <a:pt x="26" y="8"/>
                    </a:cubicBezTo>
                    <a:lnTo>
                      <a:pt x="27" y="7"/>
                    </a:lnTo>
                    <a:cubicBezTo>
                      <a:pt x="28" y="8"/>
                      <a:pt x="28" y="9"/>
                      <a:pt x="27" y="10"/>
                    </a:cubicBezTo>
                    <a:lnTo>
                      <a:pt x="26" y="10"/>
                    </a:lnTo>
                    <a:close/>
                    <a:moveTo>
                      <a:pt x="26" y="8"/>
                    </a:moveTo>
                    <a:cubicBezTo>
                      <a:pt x="26" y="7"/>
                      <a:pt x="26" y="7"/>
                      <a:pt x="25" y="6"/>
                    </a:cubicBezTo>
                    <a:lnTo>
                      <a:pt x="26" y="5"/>
                    </a:lnTo>
                    <a:cubicBezTo>
                      <a:pt x="27" y="6"/>
                      <a:pt x="27" y="7"/>
                      <a:pt x="27" y="7"/>
                    </a:cubicBezTo>
                    <a:lnTo>
                      <a:pt x="26" y="8"/>
                    </a:lnTo>
                    <a:close/>
                    <a:moveTo>
                      <a:pt x="25" y="6"/>
                    </a:moveTo>
                    <a:cubicBezTo>
                      <a:pt x="24" y="5"/>
                      <a:pt x="23" y="5"/>
                      <a:pt x="22" y="5"/>
                    </a:cubicBezTo>
                    <a:lnTo>
                      <a:pt x="22" y="3"/>
                    </a:lnTo>
                    <a:cubicBezTo>
                      <a:pt x="24" y="4"/>
                      <a:pt x="25" y="4"/>
                      <a:pt x="26" y="5"/>
                    </a:cubicBezTo>
                    <a:lnTo>
                      <a:pt x="25"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1" name="Freeform 17">
                <a:extLst>
                  <a:ext uri="{FF2B5EF4-FFF2-40B4-BE49-F238E27FC236}">
                    <a16:creationId xmlns:a16="http://schemas.microsoft.com/office/drawing/2014/main" id="{2603C4BA-A39F-546A-1605-CB494A73CD74}"/>
                  </a:ext>
                </a:extLst>
              </p:cNvPr>
              <p:cNvSpPr>
                <a:spLocks/>
              </p:cNvSpPr>
              <p:nvPr/>
            </p:nvSpPr>
            <p:spPr bwMode="auto">
              <a:xfrm>
                <a:off x="2618" y="1268"/>
                <a:ext cx="173" cy="95"/>
              </a:xfrm>
              <a:custGeom>
                <a:avLst/>
                <a:gdLst>
                  <a:gd name="T0" fmla="*/ 31 w 31"/>
                  <a:gd name="T1" fmla="*/ 5 h 17"/>
                  <a:gd name="T2" fmla="*/ 20 w 31"/>
                  <a:gd name="T3" fmla="*/ 1 h 17"/>
                  <a:gd name="T4" fmla="*/ 14 w 31"/>
                  <a:gd name="T5" fmla="*/ 1 h 17"/>
                  <a:gd name="T6" fmla="*/ 6 w 31"/>
                  <a:gd name="T7" fmla="*/ 3 h 17"/>
                  <a:gd name="T8" fmla="*/ 2 w 31"/>
                  <a:gd name="T9" fmla="*/ 4 h 17"/>
                  <a:gd name="T10" fmla="*/ 0 w 31"/>
                  <a:gd name="T11" fmla="*/ 6 h 17"/>
                  <a:gd name="T12" fmla="*/ 5 w 31"/>
                  <a:gd name="T13" fmla="*/ 13 h 17"/>
                  <a:gd name="T14" fmla="*/ 16 w 31"/>
                  <a:gd name="T15" fmla="*/ 16 h 17"/>
                  <a:gd name="T16" fmla="*/ 31 w 31"/>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7">
                    <a:moveTo>
                      <a:pt x="31" y="5"/>
                    </a:moveTo>
                    <a:cubicBezTo>
                      <a:pt x="27" y="4"/>
                      <a:pt x="24" y="1"/>
                      <a:pt x="20" y="1"/>
                    </a:cubicBezTo>
                    <a:cubicBezTo>
                      <a:pt x="18" y="1"/>
                      <a:pt x="16" y="0"/>
                      <a:pt x="14" y="1"/>
                    </a:cubicBezTo>
                    <a:cubicBezTo>
                      <a:pt x="11" y="2"/>
                      <a:pt x="9" y="3"/>
                      <a:pt x="6" y="3"/>
                    </a:cubicBezTo>
                    <a:cubicBezTo>
                      <a:pt x="4" y="3"/>
                      <a:pt x="3" y="4"/>
                      <a:pt x="2" y="4"/>
                    </a:cubicBezTo>
                    <a:cubicBezTo>
                      <a:pt x="1" y="4"/>
                      <a:pt x="0" y="5"/>
                      <a:pt x="0" y="6"/>
                    </a:cubicBezTo>
                    <a:cubicBezTo>
                      <a:pt x="1" y="9"/>
                      <a:pt x="3" y="11"/>
                      <a:pt x="5" y="13"/>
                    </a:cubicBezTo>
                    <a:cubicBezTo>
                      <a:pt x="8" y="15"/>
                      <a:pt x="12" y="17"/>
                      <a:pt x="16" y="16"/>
                    </a:cubicBezTo>
                    <a:cubicBezTo>
                      <a:pt x="21" y="13"/>
                      <a:pt x="30" y="12"/>
                      <a:pt x="3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2" name="Freeform 18">
                <a:extLst>
                  <a:ext uri="{FF2B5EF4-FFF2-40B4-BE49-F238E27FC236}">
                    <a16:creationId xmlns:a16="http://schemas.microsoft.com/office/drawing/2014/main" id="{860E94E6-9CA5-D946-3104-003BA0D806C3}"/>
                  </a:ext>
                </a:extLst>
              </p:cNvPr>
              <p:cNvSpPr>
                <a:spLocks noEditPoints="1"/>
              </p:cNvSpPr>
              <p:nvPr/>
            </p:nvSpPr>
            <p:spPr bwMode="auto">
              <a:xfrm>
                <a:off x="2612" y="1268"/>
                <a:ext cx="185" cy="95"/>
              </a:xfrm>
              <a:custGeom>
                <a:avLst/>
                <a:gdLst>
                  <a:gd name="T0" fmla="*/ 32 w 33"/>
                  <a:gd name="T1" fmla="*/ 5 h 17"/>
                  <a:gd name="T2" fmla="*/ 32 w 33"/>
                  <a:gd name="T3" fmla="*/ 5 h 17"/>
                  <a:gd name="T4" fmla="*/ 32 w 33"/>
                  <a:gd name="T5" fmla="*/ 6 h 17"/>
                  <a:gd name="T6" fmla="*/ 32 w 33"/>
                  <a:gd name="T7" fmla="*/ 5 h 17"/>
                  <a:gd name="T8" fmla="*/ 21 w 33"/>
                  <a:gd name="T9" fmla="*/ 1 h 17"/>
                  <a:gd name="T10" fmla="*/ 28 w 33"/>
                  <a:gd name="T11" fmla="*/ 4 h 17"/>
                  <a:gd name="T12" fmla="*/ 21 w 33"/>
                  <a:gd name="T13" fmla="*/ 1 h 17"/>
                  <a:gd name="T14" fmla="*/ 21 w 33"/>
                  <a:gd name="T15" fmla="*/ 1 h 17"/>
                  <a:gd name="T16" fmla="*/ 21 w 33"/>
                  <a:gd name="T17" fmla="*/ 1 h 17"/>
                  <a:gd name="T18" fmla="*/ 21 w 33"/>
                  <a:gd name="T19" fmla="*/ 1 h 17"/>
                  <a:gd name="T20" fmla="*/ 19 w 33"/>
                  <a:gd name="T21" fmla="*/ 0 h 17"/>
                  <a:gd name="T22" fmla="*/ 19 w 33"/>
                  <a:gd name="T23" fmla="*/ 1 h 17"/>
                  <a:gd name="T24" fmla="*/ 19 w 33"/>
                  <a:gd name="T25" fmla="*/ 0 h 17"/>
                  <a:gd name="T26" fmla="*/ 14 w 33"/>
                  <a:gd name="T27" fmla="*/ 0 h 17"/>
                  <a:gd name="T28" fmla="*/ 15 w 33"/>
                  <a:gd name="T29" fmla="*/ 1 h 17"/>
                  <a:gd name="T30" fmla="*/ 14 w 33"/>
                  <a:gd name="T31" fmla="*/ 0 h 17"/>
                  <a:gd name="T32" fmla="*/ 14 w 33"/>
                  <a:gd name="T33" fmla="*/ 0 h 17"/>
                  <a:gd name="T34" fmla="*/ 15 w 33"/>
                  <a:gd name="T35" fmla="*/ 1 h 17"/>
                  <a:gd name="T36" fmla="*/ 14 w 33"/>
                  <a:gd name="T37" fmla="*/ 0 h 17"/>
                  <a:gd name="T38" fmla="*/ 7 w 33"/>
                  <a:gd name="T39" fmla="*/ 4 h 17"/>
                  <a:gd name="T40" fmla="*/ 13 w 33"/>
                  <a:gd name="T41" fmla="*/ 2 h 17"/>
                  <a:gd name="T42" fmla="*/ 7 w 33"/>
                  <a:gd name="T43" fmla="*/ 3 h 17"/>
                  <a:gd name="T44" fmla="*/ 5 w 33"/>
                  <a:gd name="T45" fmla="*/ 4 h 17"/>
                  <a:gd name="T46" fmla="*/ 7 w 33"/>
                  <a:gd name="T47" fmla="*/ 4 h 17"/>
                  <a:gd name="T48" fmla="*/ 3 w 33"/>
                  <a:gd name="T49" fmla="*/ 3 h 17"/>
                  <a:gd name="T50" fmla="*/ 3 w 33"/>
                  <a:gd name="T51" fmla="*/ 3 h 17"/>
                  <a:gd name="T52" fmla="*/ 3 w 33"/>
                  <a:gd name="T53" fmla="*/ 4 h 17"/>
                  <a:gd name="T54" fmla="*/ 3 w 33"/>
                  <a:gd name="T55" fmla="*/ 5 h 17"/>
                  <a:gd name="T56" fmla="*/ 3 w 33"/>
                  <a:gd name="T57" fmla="*/ 4 h 17"/>
                  <a:gd name="T58" fmla="*/ 1 w 33"/>
                  <a:gd name="T59" fmla="*/ 4 h 17"/>
                  <a:gd name="T60" fmla="*/ 2 w 33"/>
                  <a:gd name="T61" fmla="*/ 5 h 17"/>
                  <a:gd name="T62" fmla="*/ 1 w 33"/>
                  <a:gd name="T63" fmla="*/ 4 h 17"/>
                  <a:gd name="T64" fmla="*/ 0 w 33"/>
                  <a:gd name="T65" fmla="*/ 6 h 17"/>
                  <a:gd name="T66" fmla="*/ 2 w 33"/>
                  <a:gd name="T67" fmla="*/ 6 h 17"/>
                  <a:gd name="T68" fmla="*/ 0 w 33"/>
                  <a:gd name="T69" fmla="*/ 6 h 17"/>
                  <a:gd name="T70" fmla="*/ 2 w 33"/>
                  <a:gd name="T71" fmla="*/ 6 h 17"/>
                  <a:gd name="T72" fmla="*/ 2 w 33"/>
                  <a:gd name="T73" fmla="*/ 6 h 17"/>
                  <a:gd name="T74" fmla="*/ 0 w 33"/>
                  <a:gd name="T75" fmla="*/ 6 h 17"/>
                  <a:gd name="T76" fmla="*/ 0 w 33"/>
                  <a:gd name="T77" fmla="*/ 6 h 17"/>
                  <a:gd name="T78" fmla="*/ 2 w 33"/>
                  <a:gd name="T79" fmla="*/ 6 h 17"/>
                  <a:gd name="T80" fmla="*/ 0 w 33"/>
                  <a:gd name="T81" fmla="*/ 6 h 17"/>
                  <a:gd name="T82" fmla="*/ 3 w 33"/>
                  <a:gd name="T83" fmla="*/ 8 h 17"/>
                  <a:gd name="T84" fmla="*/ 2 w 33"/>
                  <a:gd name="T85" fmla="*/ 7 h 17"/>
                  <a:gd name="T86" fmla="*/ 6 w 33"/>
                  <a:gd name="T87" fmla="*/ 14 h 17"/>
                  <a:gd name="T88" fmla="*/ 6 w 33"/>
                  <a:gd name="T89" fmla="*/ 14 h 17"/>
                  <a:gd name="T90" fmla="*/ 6 w 33"/>
                  <a:gd name="T91" fmla="*/ 14 h 17"/>
                  <a:gd name="T92" fmla="*/ 11 w 33"/>
                  <a:gd name="T93" fmla="*/ 16 h 17"/>
                  <a:gd name="T94" fmla="*/ 11 w 33"/>
                  <a:gd name="T95" fmla="*/ 15 h 17"/>
                  <a:gd name="T96" fmla="*/ 11 w 33"/>
                  <a:gd name="T97" fmla="*/ 16 h 17"/>
                  <a:gd name="T98" fmla="*/ 16 w 33"/>
                  <a:gd name="T99" fmla="*/ 15 h 17"/>
                  <a:gd name="T100" fmla="*/ 16 w 33"/>
                  <a:gd name="T101" fmla="*/ 15 h 17"/>
                  <a:gd name="T102" fmla="*/ 17 w 33"/>
                  <a:gd name="T103" fmla="*/ 16 h 17"/>
                  <a:gd name="T104" fmla="*/ 17 w 33"/>
                  <a:gd name="T105" fmla="*/ 16 h 17"/>
                  <a:gd name="T106" fmla="*/ 21 w 33"/>
                  <a:gd name="T107" fmla="*/ 13 h 17"/>
                  <a:gd name="T108" fmla="*/ 16 w 33"/>
                  <a:gd name="T109" fmla="*/ 15 h 17"/>
                  <a:gd name="T110" fmla="*/ 33 w 33"/>
                  <a:gd name="T111" fmla="*/ 5 h 17"/>
                  <a:gd name="T112" fmla="*/ 32 w 33"/>
                  <a:gd name="T113" fmla="*/ 5 h 17"/>
                  <a:gd name="T114" fmla="*/ 32 w 33"/>
                  <a:gd name="T11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17">
                    <a:moveTo>
                      <a:pt x="32" y="6"/>
                    </a:moveTo>
                    <a:lnTo>
                      <a:pt x="32" y="6"/>
                    </a:lnTo>
                    <a:lnTo>
                      <a:pt x="32" y="5"/>
                    </a:lnTo>
                    <a:lnTo>
                      <a:pt x="32" y="5"/>
                    </a:lnTo>
                    <a:lnTo>
                      <a:pt x="32" y="6"/>
                    </a:lnTo>
                    <a:close/>
                    <a:moveTo>
                      <a:pt x="32" y="5"/>
                    </a:moveTo>
                    <a:lnTo>
                      <a:pt x="32" y="5"/>
                    </a:lnTo>
                    <a:lnTo>
                      <a:pt x="32" y="5"/>
                    </a:lnTo>
                    <a:close/>
                    <a:moveTo>
                      <a:pt x="32" y="6"/>
                    </a:moveTo>
                    <a:cubicBezTo>
                      <a:pt x="30" y="5"/>
                      <a:pt x="29" y="5"/>
                      <a:pt x="28" y="4"/>
                    </a:cubicBezTo>
                    <a:lnTo>
                      <a:pt x="28" y="3"/>
                    </a:lnTo>
                    <a:cubicBezTo>
                      <a:pt x="30" y="3"/>
                      <a:pt x="31" y="4"/>
                      <a:pt x="32" y="5"/>
                    </a:cubicBezTo>
                    <a:lnTo>
                      <a:pt x="32" y="6"/>
                    </a:lnTo>
                    <a:close/>
                    <a:moveTo>
                      <a:pt x="28" y="4"/>
                    </a:moveTo>
                    <a:cubicBezTo>
                      <a:pt x="26" y="3"/>
                      <a:pt x="23" y="2"/>
                      <a:pt x="21" y="1"/>
                    </a:cubicBezTo>
                    <a:lnTo>
                      <a:pt x="21" y="0"/>
                    </a:lnTo>
                    <a:cubicBezTo>
                      <a:pt x="24" y="0"/>
                      <a:pt x="26" y="1"/>
                      <a:pt x="28" y="3"/>
                    </a:cubicBezTo>
                    <a:lnTo>
                      <a:pt x="28" y="4"/>
                    </a:lnTo>
                    <a:close/>
                    <a:moveTo>
                      <a:pt x="21" y="0"/>
                    </a:moveTo>
                    <a:lnTo>
                      <a:pt x="21" y="0"/>
                    </a:lnTo>
                    <a:lnTo>
                      <a:pt x="21" y="1"/>
                    </a:lnTo>
                    <a:lnTo>
                      <a:pt x="21" y="0"/>
                    </a:lnTo>
                    <a:close/>
                    <a:moveTo>
                      <a:pt x="21" y="1"/>
                    </a:moveTo>
                    <a:lnTo>
                      <a:pt x="21" y="1"/>
                    </a:lnTo>
                    <a:lnTo>
                      <a:pt x="21" y="0"/>
                    </a:lnTo>
                    <a:lnTo>
                      <a:pt x="21" y="0"/>
                    </a:lnTo>
                    <a:lnTo>
                      <a:pt x="21" y="1"/>
                    </a:lnTo>
                    <a:close/>
                    <a:moveTo>
                      <a:pt x="21" y="1"/>
                    </a:moveTo>
                    <a:lnTo>
                      <a:pt x="21" y="1"/>
                    </a:lnTo>
                    <a:lnTo>
                      <a:pt x="21" y="1"/>
                    </a:lnTo>
                    <a:close/>
                    <a:moveTo>
                      <a:pt x="21" y="1"/>
                    </a:moveTo>
                    <a:cubicBezTo>
                      <a:pt x="20" y="1"/>
                      <a:pt x="20" y="1"/>
                      <a:pt x="19" y="1"/>
                    </a:cubicBezTo>
                    <a:lnTo>
                      <a:pt x="19" y="0"/>
                    </a:lnTo>
                    <a:cubicBezTo>
                      <a:pt x="20" y="0"/>
                      <a:pt x="20" y="0"/>
                      <a:pt x="21" y="0"/>
                    </a:cubicBezTo>
                    <a:lnTo>
                      <a:pt x="21" y="1"/>
                    </a:lnTo>
                    <a:close/>
                    <a:moveTo>
                      <a:pt x="19" y="1"/>
                    </a:moveTo>
                    <a:cubicBezTo>
                      <a:pt x="18" y="1"/>
                      <a:pt x="16" y="1"/>
                      <a:pt x="15" y="1"/>
                    </a:cubicBezTo>
                    <a:lnTo>
                      <a:pt x="14" y="0"/>
                    </a:lnTo>
                    <a:cubicBezTo>
                      <a:pt x="16" y="0"/>
                      <a:pt x="18" y="0"/>
                      <a:pt x="19" y="0"/>
                    </a:cubicBezTo>
                    <a:lnTo>
                      <a:pt x="19" y="1"/>
                    </a:lnTo>
                    <a:close/>
                    <a:moveTo>
                      <a:pt x="14" y="0"/>
                    </a:moveTo>
                    <a:lnTo>
                      <a:pt x="14" y="0"/>
                    </a:lnTo>
                    <a:lnTo>
                      <a:pt x="15" y="1"/>
                    </a:lnTo>
                    <a:lnTo>
                      <a:pt x="14" y="0"/>
                    </a:lnTo>
                    <a:close/>
                    <a:moveTo>
                      <a:pt x="15" y="1"/>
                    </a:moveTo>
                    <a:lnTo>
                      <a:pt x="15" y="1"/>
                    </a:lnTo>
                    <a:lnTo>
                      <a:pt x="14" y="0"/>
                    </a:lnTo>
                    <a:lnTo>
                      <a:pt x="14" y="0"/>
                    </a:lnTo>
                    <a:lnTo>
                      <a:pt x="15" y="1"/>
                    </a:lnTo>
                    <a:close/>
                    <a:moveTo>
                      <a:pt x="14" y="0"/>
                    </a:moveTo>
                    <a:lnTo>
                      <a:pt x="14" y="0"/>
                    </a:lnTo>
                    <a:lnTo>
                      <a:pt x="14" y="1"/>
                    </a:lnTo>
                    <a:lnTo>
                      <a:pt x="14" y="0"/>
                    </a:lnTo>
                    <a:close/>
                    <a:moveTo>
                      <a:pt x="15" y="1"/>
                    </a:moveTo>
                    <a:cubicBezTo>
                      <a:pt x="14" y="2"/>
                      <a:pt x="13" y="2"/>
                      <a:pt x="13" y="2"/>
                    </a:cubicBezTo>
                    <a:lnTo>
                      <a:pt x="12" y="1"/>
                    </a:lnTo>
                    <a:cubicBezTo>
                      <a:pt x="13" y="1"/>
                      <a:pt x="14" y="0"/>
                      <a:pt x="14" y="0"/>
                    </a:cubicBezTo>
                    <a:lnTo>
                      <a:pt x="15" y="1"/>
                    </a:lnTo>
                    <a:close/>
                    <a:moveTo>
                      <a:pt x="13" y="2"/>
                    </a:moveTo>
                    <a:cubicBezTo>
                      <a:pt x="11" y="3"/>
                      <a:pt x="9" y="4"/>
                      <a:pt x="7" y="4"/>
                    </a:cubicBezTo>
                    <a:lnTo>
                      <a:pt x="7" y="2"/>
                    </a:lnTo>
                    <a:cubicBezTo>
                      <a:pt x="9" y="3"/>
                      <a:pt x="10" y="2"/>
                      <a:pt x="12" y="1"/>
                    </a:cubicBezTo>
                    <a:lnTo>
                      <a:pt x="13" y="2"/>
                    </a:lnTo>
                    <a:close/>
                    <a:moveTo>
                      <a:pt x="7" y="2"/>
                    </a:moveTo>
                    <a:lnTo>
                      <a:pt x="7" y="2"/>
                    </a:lnTo>
                    <a:lnTo>
                      <a:pt x="7" y="3"/>
                    </a:lnTo>
                    <a:lnTo>
                      <a:pt x="7" y="2"/>
                    </a:lnTo>
                    <a:close/>
                    <a:moveTo>
                      <a:pt x="7" y="4"/>
                    </a:moveTo>
                    <a:cubicBezTo>
                      <a:pt x="6" y="4"/>
                      <a:pt x="5" y="4"/>
                      <a:pt x="5" y="4"/>
                    </a:cubicBezTo>
                    <a:lnTo>
                      <a:pt x="4" y="3"/>
                    </a:lnTo>
                    <a:cubicBezTo>
                      <a:pt x="5" y="3"/>
                      <a:pt x="6" y="2"/>
                      <a:pt x="7" y="2"/>
                    </a:cubicBezTo>
                    <a:lnTo>
                      <a:pt x="7" y="4"/>
                    </a:lnTo>
                    <a:close/>
                    <a:moveTo>
                      <a:pt x="5" y="4"/>
                    </a:moveTo>
                    <a:cubicBezTo>
                      <a:pt x="4" y="4"/>
                      <a:pt x="3" y="4"/>
                      <a:pt x="3" y="4"/>
                    </a:cubicBezTo>
                    <a:lnTo>
                      <a:pt x="3" y="3"/>
                    </a:lnTo>
                    <a:cubicBezTo>
                      <a:pt x="3" y="3"/>
                      <a:pt x="4" y="3"/>
                      <a:pt x="4" y="3"/>
                    </a:cubicBezTo>
                    <a:lnTo>
                      <a:pt x="5" y="4"/>
                    </a:lnTo>
                    <a:close/>
                    <a:moveTo>
                      <a:pt x="3" y="3"/>
                    </a:moveTo>
                    <a:lnTo>
                      <a:pt x="3" y="3"/>
                    </a:lnTo>
                    <a:lnTo>
                      <a:pt x="3" y="3"/>
                    </a:lnTo>
                    <a:lnTo>
                      <a:pt x="3" y="4"/>
                    </a:lnTo>
                    <a:lnTo>
                      <a:pt x="3" y="3"/>
                    </a:lnTo>
                    <a:close/>
                    <a:moveTo>
                      <a:pt x="3" y="4"/>
                    </a:moveTo>
                    <a:cubicBezTo>
                      <a:pt x="3" y="5"/>
                      <a:pt x="3" y="5"/>
                      <a:pt x="3" y="5"/>
                    </a:cubicBezTo>
                    <a:lnTo>
                      <a:pt x="2" y="3"/>
                    </a:lnTo>
                    <a:cubicBezTo>
                      <a:pt x="2" y="3"/>
                      <a:pt x="2" y="3"/>
                      <a:pt x="3" y="3"/>
                    </a:cubicBezTo>
                    <a:lnTo>
                      <a:pt x="3" y="4"/>
                    </a:lnTo>
                    <a:close/>
                    <a:moveTo>
                      <a:pt x="3" y="5"/>
                    </a:moveTo>
                    <a:cubicBezTo>
                      <a:pt x="2" y="5"/>
                      <a:pt x="2" y="5"/>
                      <a:pt x="2" y="5"/>
                    </a:cubicBezTo>
                    <a:lnTo>
                      <a:pt x="1" y="4"/>
                    </a:lnTo>
                    <a:cubicBezTo>
                      <a:pt x="1" y="4"/>
                      <a:pt x="2" y="4"/>
                      <a:pt x="2" y="3"/>
                    </a:cubicBezTo>
                    <a:lnTo>
                      <a:pt x="3" y="5"/>
                    </a:lnTo>
                    <a:close/>
                    <a:moveTo>
                      <a:pt x="2" y="5"/>
                    </a:moveTo>
                    <a:cubicBezTo>
                      <a:pt x="2" y="5"/>
                      <a:pt x="2" y="5"/>
                      <a:pt x="2" y="6"/>
                    </a:cubicBezTo>
                    <a:lnTo>
                      <a:pt x="0" y="6"/>
                    </a:lnTo>
                    <a:cubicBezTo>
                      <a:pt x="0" y="5"/>
                      <a:pt x="0" y="5"/>
                      <a:pt x="1" y="4"/>
                    </a:cubicBezTo>
                    <a:lnTo>
                      <a:pt x="2" y="5"/>
                    </a:lnTo>
                    <a:close/>
                    <a:moveTo>
                      <a:pt x="0" y="6"/>
                    </a:moveTo>
                    <a:lnTo>
                      <a:pt x="0" y="6"/>
                    </a:lnTo>
                    <a:lnTo>
                      <a:pt x="1" y="6"/>
                    </a:lnTo>
                    <a:lnTo>
                      <a:pt x="0" y="6"/>
                    </a:lnTo>
                    <a:close/>
                    <a:moveTo>
                      <a:pt x="2" y="6"/>
                    </a:moveTo>
                    <a:cubicBezTo>
                      <a:pt x="2" y="6"/>
                      <a:pt x="2" y="6"/>
                      <a:pt x="2" y="6"/>
                    </a:cubicBezTo>
                    <a:lnTo>
                      <a:pt x="0" y="6"/>
                    </a:lnTo>
                    <a:cubicBezTo>
                      <a:pt x="0" y="6"/>
                      <a:pt x="0" y="6"/>
                      <a:pt x="0" y="6"/>
                    </a:cubicBezTo>
                    <a:lnTo>
                      <a:pt x="2" y="6"/>
                    </a:lnTo>
                    <a:close/>
                    <a:moveTo>
                      <a:pt x="2" y="6"/>
                    </a:moveTo>
                    <a:lnTo>
                      <a:pt x="2" y="6"/>
                    </a:lnTo>
                    <a:lnTo>
                      <a:pt x="1" y="6"/>
                    </a:lnTo>
                    <a:lnTo>
                      <a:pt x="2" y="6"/>
                    </a:lnTo>
                    <a:close/>
                    <a:moveTo>
                      <a:pt x="2" y="6"/>
                    </a:moveTo>
                    <a:lnTo>
                      <a:pt x="2" y="6"/>
                    </a:lnTo>
                    <a:lnTo>
                      <a:pt x="0" y="6"/>
                    </a:lnTo>
                    <a:lnTo>
                      <a:pt x="0" y="6"/>
                    </a:lnTo>
                    <a:lnTo>
                      <a:pt x="2" y="6"/>
                    </a:lnTo>
                    <a:close/>
                    <a:moveTo>
                      <a:pt x="0" y="6"/>
                    </a:moveTo>
                    <a:lnTo>
                      <a:pt x="0" y="6"/>
                    </a:lnTo>
                    <a:lnTo>
                      <a:pt x="1" y="6"/>
                    </a:lnTo>
                    <a:lnTo>
                      <a:pt x="0" y="6"/>
                    </a:lnTo>
                    <a:close/>
                    <a:moveTo>
                      <a:pt x="2" y="6"/>
                    </a:moveTo>
                    <a:cubicBezTo>
                      <a:pt x="2" y="6"/>
                      <a:pt x="2" y="6"/>
                      <a:pt x="2" y="7"/>
                    </a:cubicBezTo>
                    <a:lnTo>
                      <a:pt x="1" y="7"/>
                    </a:lnTo>
                    <a:cubicBezTo>
                      <a:pt x="1" y="7"/>
                      <a:pt x="1" y="6"/>
                      <a:pt x="0" y="6"/>
                    </a:cubicBezTo>
                    <a:lnTo>
                      <a:pt x="2" y="6"/>
                    </a:lnTo>
                    <a:close/>
                    <a:moveTo>
                      <a:pt x="2" y="7"/>
                    </a:moveTo>
                    <a:cubicBezTo>
                      <a:pt x="2" y="7"/>
                      <a:pt x="2" y="7"/>
                      <a:pt x="3" y="8"/>
                    </a:cubicBezTo>
                    <a:lnTo>
                      <a:pt x="1" y="8"/>
                    </a:lnTo>
                    <a:cubicBezTo>
                      <a:pt x="1" y="8"/>
                      <a:pt x="1" y="8"/>
                      <a:pt x="1" y="7"/>
                    </a:cubicBezTo>
                    <a:lnTo>
                      <a:pt x="2" y="7"/>
                    </a:lnTo>
                    <a:close/>
                    <a:moveTo>
                      <a:pt x="3" y="8"/>
                    </a:moveTo>
                    <a:cubicBezTo>
                      <a:pt x="4" y="10"/>
                      <a:pt x="5" y="11"/>
                      <a:pt x="6" y="12"/>
                    </a:cubicBezTo>
                    <a:lnTo>
                      <a:pt x="6" y="14"/>
                    </a:lnTo>
                    <a:cubicBezTo>
                      <a:pt x="4" y="12"/>
                      <a:pt x="3" y="11"/>
                      <a:pt x="1" y="8"/>
                    </a:cubicBezTo>
                    <a:lnTo>
                      <a:pt x="3" y="8"/>
                    </a:lnTo>
                    <a:close/>
                    <a:moveTo>
                      <a:pt x="6" y="14"/>
                    </a:moveTo>
                    <a:lnTo>
                      <a:pt x="6" y="14"/>
                    </a:lnTo>
                    <a:lnTo>
                      <a:pt x="6" y="13"/>
                    </a:lnTo>
                    <a:lnTo>
                      <a:pt x="6" y="14"/>
                    </a:lnTo>
                    <a:close/>
                    <a:moveTo>
                      <a:pt x="6" y="12"/>
                    </a:moveTo>
                    <a:cubicBezTo>
                      <a:pt x="8" y="13"/>
                      <a:pt x="10" y="14"/>
                      <a:pt x="11" y="15"/>
                    </a:cubicBezTo>
                    <a:lnTo>
                      <a:pt x="11" y="16"/>
                    </a:lnTo>
                    <a:cubicBezTo>
                      <a:pt x="9" y="16"/>
                      <a:pt x="7" y="15"/>
                      <a:pt x="6" y="14"/>
                    </a:cubicBezTo>
                    <a:lnTo>
                      <a:pt x="6" y="12"/>
                    </a:lnTo>
                    <a:close/>
                    <a:moveTo>
                      <a:pt x="11" y="15"/>
                    </a:moveTo>
                    <a:cubicBezTo>
                      <a:pt x="13" y="16"/>
                      <a:pt x="15" y="16"/>
                      <a:pt x="16" y="15"/>
                    </a:cubicBezTo>
                    <a:lnTo>
                      <a:pt x="17" y="16"/>
                    </a:lnTo>
                    <a:cubicBezTo>
                      <a:pt x="15" y="17"/>
                      <a:pt x="13" y="17"/>
                      <a:pt x="11" y="16"/>
                    </a:cubicBezTo>
                    <a:lnTo>
                      <a:pt x="11" y="15"/>
                    </a:lnTo>
                    <a:close/>
                    <a:moveTo>
                      <a:pt x="16" y="15"/>
                    </a:moveTo>
                    <a:lnTo>
                      <a:pt x="16" y="15"/>
                    </a:lnTo>
                    <a:lnTo>
                      <a:pt x="17" y="16"/>
                    </a:lnTo>
                    <a:lnTo>
                      <a:pt x="16" y="15"/>
                    </a:lnTo>
                    <a:close/>
                    <a:moveTo>
                      <a:pt x="16" y="15"/>
                    </a:moveTo>
                    <a:lnTo>
                      <a:pt x="16" y="15"/>
                    </a:lnTo>
                    <a:lnTo>
                      <a:pt x="17" y="16"/>
                    </a:lnTo>
                    <a:lnTo>
                      <a:pt x="17" y="16"/>
                    </a:lnTo>
                    <a:lnTo>
                      <a:pt x="16" y="15"/>
                    </a:lnTo>
                    <a:close/>
                    <a:moveTo>
                      <a:pt x="17" y="16"/>
                    </a:moveTo>
                    <a:lnTo>
                      <a:pt x="17" y="16"/>
                    </a:lnTo>
                    <a:lnTo>
                      <a:pt x="17" y="16"/>
                    </a:lnTo>
                    <a:close/>
                    <a:moveTo>
                      <a:pt x="16" y="15"/>
                    </a:moveTo>
                    <a:cubicBezTo>
                      <a:pt x="18" y="14"/>
                      <a:pt x="19" y="14"/>
                      <a:pt x="21" y="13"/>
                    </a:cubicBezTo>
                    <a:lnTo>
                      <a:pt x="21" y="15"/>
                    </a:lnTo>
                    <a:cubicBezTo>
                      <a:pt x="20" y="15"/>
                      <a:pt x="18" y="16"/>
                      <a:pt x="17" y="16"/>
                    </a:cubicBezTo>
                    <a:lnTo>
                      <a:pt x="16" y="15"/>
                    </a:lnTo>
                    <a:close/>
                    <a:moveTo>
                      <a:pt x="21" y="13"/>
                    </a:moveTo>
                    <a:cubicBezTo>
                      <a:pt x="26" y="12"/>
                      <a:pt x="30" y="10"/>
                      <a:pt x="31" y="5"/>
                    </a:cubicBezTo>
                    <a:lnTo>
                      <a:pt x="33" y="5"/>
                    </a:lnTo>
                    <a:cubicBezTo>
                      <a:pt x="32" y="11"/>
                      <a:pt x="26" y="13"/>
                      <a:pt x="21" y="15"/>
                    </a:cubicBezTo>
                    <a:lnTo>
                      <a:pt x="21" y="13"/>
                    </a:lnTo>
                    <a:close/>
                    <a:moveTo>
                      <a:pt x="32" y="5"/>
                    </a:moveTo>
                    <a:lnTo>
                      <a:pt x="33" y="5"/>
                    </a:lnTo>
                    <a:lnTo>
                      <a:pt x="33" y="5"/>
                    </a:lnTo>
                    <a:lnTo>
                      <a:pt x="3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3" name="Freeform 19">
                <a:extLst>
                  <a:ext uri="{FF2B5EF4-FFF2-40B4-BE49-F238E27FC236}">
                    <a16:creationId xmlns:a16="http://schemas.microsoft.com/office/drawing/2014/main" id="{98F837AD-F8B0-F5C7-8490-2BAB671FE760}"/>
                  </a:ext>
                </a:extLst>
              </p:cNvPr>
              <p:cNvSpPr>
                <a:spLocks/>
              </p:cNvSpPr>
              <p:nvPr/>
            </p:nvSpPr>
            <p:spPr bwMode="auto">
              <a:xfrm>
                <a:off x="2797" y="1257"/>
                <a:ext cx="117" cy="84"/>
              </a:xfrm>
              <a:custGeom>
                <a:avLst/>
                <a:gdLst>
                  <a:gd name="T0" fmla="*/ 17 w 21"/>
                  <a:gd name="T1" fmla="*/ 1 h 15"/>
                  <a:gd name="T2" fmla="*/ 2 w 21"/>
                  <a:gd name="T3" fmla="*/ 6 h 15"/>
                  <a:gd name="T4" fmla="*/ 6 w 21"/>
                  <a:gd name="T5" fmla="*/ 15 h 15"/>
                  <a:gd name="T6" fmla="*/ 16 w 21"/>
                  <a:gd name="T7" fmla="*/ 11 h 15"/>
                  <a:gd name="T8" fmla="*/ 21 w 21"/>
                  <a:gd name="T9" fmla="*/ 5 h 15"/>
                  <a:gd name="T10" fmla="*/ 17 w 21"/>
                  <a:gd name="T11" fmla="*/ 1 h 15"/>
                </a:gdLst>
                <a:ahLst/>
                <a:cxnLst>
                  <a:cxn ang="0">
                    <a:pos x="T0" y="T1"/>
                  </a:cxn>
                  <a:cxn ang="0">
                    <a:pos x="T2" y="T3"/>
                  </a:cxn>
                  <a:cxn ang="0">
                    <a:pos x="T4" y="T5"/>
                  </a:cxn>
                  <a:cxn ang="0">
                    <a:pos x="T6" y="T7"/>
                  </a:cxn>
                  <a:cxn ang="0">
                    <a:pos x="T8" y="T9"/>
                  </a:cxn>
                  <a:cxn ang="0">
                    <a:pos x="T10" y="T11"/>
                  </a:cxn>
                </a:cxnLst>
                <a:rect l="0" t="0" r="r" b="b"/>
                <a:pathLst>
                  <a:path w="21" h="15">
                    <a:moveTo>
                      <a:pt x="17" y="1"/>
                    </a:moveTo>
                    <a:cubicBezTo>
                      <a:pt x="11" y="0"/>
                      <a:pt x="5" y="1"/>
                      <a:pt x="2" y="6"/>
                    </a:cubicBezTo>
                    <a:cubicBezTo>
                      <a:pt x="0" y="9"/>
                      <a:pt x="2" y="14"/>
                      <a:pt x="6" y="15"/>
                    </a:cubicBezTo>
                    <a:cubicBezTo>
                      <a:pt x="9" y="15"/>
                      <a:pt x="14" y="15"/>
                      <a:pt x="16" y="11"/>
                    </a:cubicBezTo>
                    <a:cubicBezTo>
                      <a:pt x="18" y="9"/>
                      <a:pt x="21" y="7"/>
                      <a:pt x="21" y="5"/>
                    </a:cubicBezTo>
                    <a:cubicBezTo>
                      <a:pt x="21" y="3"/>
                      <a:pt x="19" y="2"/>
                      <a:pt x="17"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4" name="Freeform 20">
                <a:extLst>
                  <a:ext uri="{FF2B5EF4-FFF2-40B4-BE49-F238E27FC236}">
                    <a16:creationId xmlns:a16="http://schemas.microsoft.com/office/drawing/2014/main" id="{CA4ADF60-B268-6B87-8907-6B1D207DCECC}"/>
                  </a:ext>
                </a:extLst>
              </p:cNvPr>
              <p:cNvSpPr>
                <a:spLocks noEditPoints="1"/>
              </p:cNvSpPr>
              <p:nvPr/>
            </p:nvSpPr>
            <p:spPr bwMode="auto">
              <a:xfrm>
                <a:off x="2802" y="1257"/>
                <a:ext cx="118" cy="84"/>
              </a:xfrm>
              <a:custGeom>
                <a:avLst/>
                <a:gdLst>
                  <a:gd name="T0" fmla="*/ 15 w 21"/>
                  <a:gd name="T1" fmla="*/ 2 h 15"/>
                  <a:gd name="T2" fmla="*/ 16 w 21"/>
                  <a:gd name="T3" fmla="*/ 1 h 15"/>
                  <a:gd name="T4" fmla="*/ 16 w 21"/>
                  <a:gd name="T5" fmla="*/ 1 h 15"/>
                  <a:gd name="T6" fmla="*/ 16 w 21"/>
                  <a:gd name="T7" fmla="*/ 1 h 15"/>
                  <a:gd name="T8" fmla="*/ 13 w 21"/>
                  <a:gd name="T9" fmla="*/ 2 h 15"/>
                  <a:gd name="T10" fmla="*/ 16 w 21"/>
                  <a:gd name="T11" fmla="*/ 1 h 15"/>
                  <a:gd name="T12" fmla="*/ 13 w 21"/>
                  <a:gd name="T13" fmla="*/ 2 h 15"/>
                  <a:gd name="T14" fmla="*/ 11 w 21"/>
                  <a:gd name="T15" fmla="*/ 0 h 15"/>
                  <a:gd name="T16" fmla="*/ 13 w 21"/>
                  <a:gd name="T17" fmla="*/ 2 h 15"/>
                  <a:gd name="T18" fmla="*/ 2 w 21"/>
                  <a:gd name="T19" fmla="*/ 6 h 15"/>
                  <a:gd name="T20" fmla="*/ 11 w 21"/>
                  <a:gd name="T21" fmla="*/ 0 h 15"/>
                  <a:gd name="T22" fmla="*/ 1 w 21"/>
                  <a:gd name="T23" fmla="*/ 6 h 15"/>
                  <a:gd name="T24" fmla="*/ 1 w 21"/>
                  <a:gd name="T25" fmla="*/ 6 h 15"/>
                  <a:gd name="T26" fmla="*/ 1 w 21"/>
                  <a:gd name="T27" fmla="*/ 8 h 15"/>
                  <a:gd name="T28" fmla="*/ 1 w 21"/>
                  <a:gd name="T29" fmla="*/ 6 h 15"/>
                  <a:gd name="T30" fmla="*/ 1 w 21"/>
                  <a:gd name="T31" fmla="*/ 8 h 15"/>
                  <a:gd name="T32" fmla="*/ 0 w 21"/>
                  <a:gd name="T33" fmla="*/ 12 h 15"/>
                  <a:gd name="T34" fmla="*/ 1 w 21"/>
                  <a:gd name="T35" fmla="*/ 8 h 15"/>
                  <a:gd name="T36" fmla="*/ 4 w 21"/>
                  <a:gd name="T37" fmla="*/ 13 h 15"/>
                  <a:gd name="T38" fmla="*/ 0 w 21"/>
                  <a:gd name="T39" fmla="*/ 12 h 15"/>
                  <a:gd name="T40" fmla="*/ 4 w 21"/>
                  <a:gd name="T41" fmla="*/ 13 h 15"/>
                  <a:gd name="T42" fmla="*/ 3 w 21"/>
                  <a:gd name="T43" fmla="*/ 14 h 15"/>
                  <a:gd name="T44" fmla="*/ 4 w 21"/>
                  <a:gd name="T45" fmla="*/ 13 h 15"/>
                  <a:gd name="T46" fmla="*/ 5 w 21"/>
                  <a:gd name="T47" fmla="*/ 15 h 15"/>
                  <a:gd name="T48" fmla="*/ 4 w 21"/>
                  <a:gd name="T49" fmla="*/ 13 h 15"/>
                  <a:gd name="T50" fmla="*/ 5 w 21"/>
                  <a:gd name="T51" fmla="*/ 15 h 15"/>
                  <a:gd name="T52" fmla="*/ 5 w 21"/>
                  <a:gd name="T53" fmla="*/ 14 h 15"/>
                  <a:gd name="T54" fmla="*/ 11 w 21"/>
                  <a:gd name="T55" fmla="*/ 15 h 15"/>
                  <a:gd name="T56" fmla="*/ 5 w 21"/>
                  <a:gd name="T57" fmla="*/ 14 h 15"/>
                  <a:gd name="T58" fmla="*/ 14 w 21"/>
                  <a:gd name="T59" fmla="*/ 11 h 15"/>
                  <a:gd name="T60" fmla="*/ 11 w 21"/>
                  <a:gd name="T61" fmla="*/ 15 h 15"/>
                  <a:gd name="T62" fmla="*/ 14 w 21"/>
                  <a:gd name="T63" fmla="*/ 11 h 15"/>
                  <a:gd name="T64" fmla="*/ 15 w 21"/>
                  <a:gd name="T65" fmla="*/ 11 h 15"/>
                  <a:gd name="T66" fmla="*/ 14 w 21"/>
                  <a:gd name="T67" fmla="*/ 11 h 15"/>
                  <a:gd name="T68" fmla="*/ 16 w 21"/>
                  <a:gd name="T69" fmla="*/ 12 h 15"/>
                  <a:gd name="T70" fmla="*/ 14 w 21"/>
                  <a:gd name="T71" fmla="*/ 11 h 15"/>
                  <a:gd name="T72" fmla="*/ 17 w 21"/>
                  <a:gd name="T73" fmla="*/ 8 h 15"/>
                  <a:gd name="T74" fmla="*/ 16 w 21"/>
                  <a:gd name="T75" fmla="*/ 12 h 15"/>
                  <a:gd name="T76" fmla="*/ 17 w 21"/>
                  <a:gd name="T77" fmla="*/ 8 h 15"/>
                  <a:gd name="T78" fmla="*/ 21 w 21"/>
                  <a:gd name="T79" fmla="*/ 5 h 15"/>
                  <a:gd name="T80" fmla="*/ 17 w 21"/>
                  <a:gd name="T81" fmla="*/ 8 h 15"/>
                  <a:gd name="T82" fmla="*/ 19 w 21"/>
                  <a:gd name="T83" fmla="*/ 5 h 15"/>
                  <a:gd name="T84" fmla="*/ 19 w 21"/>
                  <a:gd name="T85" fmla="*/ 5 h 15"/>
                  <a:gd name="T86" fmla="*/ 19 w 21"/>
                  <a:gd name="T87" fmla="*/ 5 h 15"/>
                  <a:gd name="T88" fmla="*/ 21 w 21"/>
                  <a:gd name="T89" fmla="*/ 5 h 15"/>
                  <a:gd name="T90" fmla="*/ 21 w 21"/>
                  <a:gd name="T91" fmla="*/ 5 h 15"/>
                  <a:gd name="T92" fmla="*/ 20 w 21"/>
                  <a:gd name="T93" fmla="*/ 5 h 15"/>
                  <a:gd name="T94" fmla="*/ 19 w 21"/>
                  <a:gd name="T95" fmla="*/ 5 h 15"/>
                  <a:gd name="T96" fmla="*/ 20 w 21"/>
                  <a:gd name="T97" fmla="*/ 4 h 15"/>
                  <a:gd name="T98" fmla="*/ 19 w 21"/>
                  <a:gd name="T99" fmla="*/ 5 h 15"/>
                  <a:gd name="T100" fmla="*/ 19 w 21"/>
                  <a:gd name="T101" fmla="*/ 4 h 15"/>
                  <a:gd name="T102" fmla="*/ 20 w 21"/>
                  <a:gd name="T103" fmla="*/ 4 h 15"/>
                  <a:gd name="T104" fmla="*/ 19 w 21"/>
                  <a:gd name="T105" fmla="*/ 4 h 15"/>
                  <a:gd name="T106" fmla="*/ 16 w 21"/>
                  <a:gd name="T107" fmla="*/ 1 h 15"/>
                  <a:gd name="T108" fmla="*/ 19 w 21"/>
                  <a:gd name="T109" fmla="*/ 4 h 15"/>
                  <a:gd name="T110" fmla="*/ 15 w 21"/>
                  <a:gd name="T111" fmla="*/ 2 h 15"/>
                  <a:gd name="T112" fmla="*/ 15 w 21"/>
                  <a:gd name="T11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15">
                    <a:moveTo>
                      <a:pt x="15" y="2"/>
                    </a:moveTo>
                    <a:lnTo>
                      <a:pt x="15" y="2"/>
                    </a:lnTo>
                    <a:lnTo>
                      <a:pt x="16" y="1"/>
                    </a:lnTo>
                    <a:lnTo>
                      <a:pt x="16" y="1"/>
                    </a:lnTo>
                    <a:lnTo>
                      <a:pt x="15" y="2"/>
                    </a:lnTo>
                    <a:close/>
                    <a:moveTo>
                      <a:pt x="16" y="1"/>
                    </a:moveTo>
                    <a:lnTo>
                      <a:pt x="16" y="1"/>
                    </a:lnTo>
                    <a:lnTo>
                      <a:pt x="16" y="1"/>
                    </a:lnTo>
                    <a:close/>
                    <a:moveTo>
                      <a:pt x="15" y="2"/>
                    </a:moveTo>
                    <a:cubicBezTo>
                      <a:pt x="15" y="2"/>
                      <a:pt x="14" y="2"/>
                      <a:pt x="13" y="2"/>
                    </a:cubicBezTo>
                    <a:lnTo>
                      <a:pt x="13" y="0"/>
                    </a:lnTo>
                    <a:cubicBezTo>
                      <a:pt x="14" y="0"/>
                      <a:pt x="15" y="1"/>
                      <a:pt x="16" y="1"/>
                    </a:cubicBezTo>
                    <a:lnTo>
                      <a:pt x="15" y="2"/>
                    </a:lnTo>
                    <a:close/>
                    <a:moveTo>
                      <a:pt x="13" y="2"/>
                    </a:moveTo>
                    <a:cubicBezTo>
                      <a:pt x="12" y="2"/>
                      <a:pt x="12" y="2"/>
                      <a:pt x="11" y="2"/>
                    </a:cubicBezTo>
                    <a:lnTo>
                      <a:pt x="11" y="0"/>
                    </a:lnTo>
                    <a:cubicBezTo>
                      <a:pt x="12" y="0"/>
                      <a:pt x="13" y="0"/>
                      <a:pt x="13" y="0"/>
                    </a:cubicBezTo>
                    <a:lnTo>
                      <a:pt x="13" y="2"/>
                    </a:lnTo>
                    <a:close/>
                    <a:moveTo>
                      <a:pt x="11" y="2"/>
                    </a:moveTo>
                    <a:cubicBezTo>
                      <a:pt x="7" y="2"/>
                      <a:pt x="4" y="3"/>
                      <a:pt x="2" y="6"/>
                    </a:cubicBezTo>
                    <a:lnTo>
                      <a:pt x="1" y="6"/>
                    </a:lnTo>
                    <a:cubicBezTo>
                      <a:pt x="3" y="2"/>
                      <a:pt x="7" y="0"/>
                      <a:pt x="11" y="0"/>
                    </a:cubicBezTo>
                    <a:lnTo>
                      <a:pt x="11" y="2"/>
                    </a:lnTo>
                    <a:close/>
                    <a:moveTo>
                      <a:pt x="1" y="6"/>
                    </a:moveTo>
                    <a:lnTo>
                      <a:pt x="1" y="6"/>
                    </a:lnTo>
                    <a:lnTo>
                      <a:pt x="1" y="6"/>
                    </a:lnTo>
                    <a:close/>
                    <a:moveTo>
                      <a:pt x="2" y="6"/>
                    </a:moveTo>
                    <a:cubicBezTo>
                      <a:pt x="1" y="7"/>
                      <a:pt x="1" y="8"/>
                      <a:pt x="1" y="8"/>
                    </a:cubicBezTo>
                    <a:lnTo>
                      <a:pt x="0" y="8"/>
                    </a:lnTo>
                    <a:cubicBezTo>
                      <a:pt x="0" y="7"/>
                      <a:pt x="0" y="6"/>
                      <a:pt x="1" y="6"/>
                    </a:cubicBezTo>
                    <a:lnTo>
                      <a:pt x="2" y="6"/>
                    </a:lnTo>
                    <a:close/>
                    <a:moveTo>
                      <a:pt x="1" y="8"/>
                    </a:moveTo>
                    <a:cubicBezTo>
                      <a:pt x="1" y="9"/>
                      <a:pt x="1" y="10"/>
                      <a:pt x="2" y="11"/>
                    </a:cubicBezTo>
                    <a:lnTo>
                      <a:pt x="0" y="12"/>
                    </a:lnTo>
                    <a:cubicBezTo>
                      <a:pt x="0" y="11"/>
                      <a:pt x="0" y="9"/>
                      <a:pt x="0" y="8"/>
                    </a:cubicBezTo>
                    <a:lnTo>
                      <a:pt x="1" y="8"/>
                    </a:lnTo>
                    <a:close/>
                    <a:moveTo>
                      <a:pt x="2" y="11"/>
                    </a:moveTo>
                    <a:cubicBezTo>
                      <a:pt x="2" y="12"/>
                      <a:pt x="3" y="13"/>
                      <a:pt x="4" y="13"/>
                    </a:cubicBezTo>
                    <a:lnTo>
                      <a:pt x="3" y="15"/>
                    </a:lnTo>
                    <a:cubicBezTo>
                      <a:pt x="2" y="14"/>
                      <a:pt x="1" y="13"/>
                      <a:pt x="0" y="12"/>
                    </a:cubicBezTo>
                    <a:lnTo>
                      <a:pt x="2" y="11"/>
                    </a:lnTo>
                    <a:close/>
                    <a:moveTo>
                      <a:pt x="4" y="13"/>
                    </a:moveTo>
                    <a:lnTo>
                      <a:pt x="4" y="13"/>
                    </a:lnTo>
                    <a:lnTo>
                      <a:pt x="3" y="14"/>
                    </a:lnTo>
                    <a:lnTo>
                      <a:pt x="4" y="13"/>
                    </a:lnTo>
                    <a:close/>
                    <a:moveTo>
                      <a:pt x="4" y="13"/>
                    </a:moveTo>
                    <a:cubicBezTo>
                      <a:pt x="4" y="14"/>
                      <a:pt x="4" y="14"/>
                      <a:pt x="5" y="14"/>
                    </a:cubicBezTo>
                    <a:lnTo>
                      <a:pt x="5" y="15"/>
                    </a:lnTo>
                    <a:cubicBezTo>
                      <a:pt x="4" y="15"/>
                      <a:pt x="3" y="15"/>
                      <a:pt x="3" y="15"/>
                    </a:cubicBezTo>
                    <a:lnTo>
                      <a:pt x="4" y="13"/>
                    </a:lnTo>
                    <a:close/>
                    <a:moveTo>
                      <a:pt x="5" y="15"/>
                    </a:moveTo>
                    <a:lnTo>
                      <a:pt x="5" y="15"/>
                    </a:lnTo>
                    <a:lnTo>
                      <a:pt x="5" y="15"/>
                    </a:lnTo>
                    <a:close/>
                    <a:moveTo>
                      <a:pt x="5" y="14"/>
                    </a:moveTo>
                    <a:cubicBezTo>
                      <a:pt x="7" y="14"/>
                      <a:pt x="9" y="14"/>
                      <a:pt x="10" y="14"/>
                    </a:cubicBezTo>
                    <a:lnTo>
                      <a:pt x="11" y="15"/>
                    </a:lnTo>
                    <a:cubicBezTo>
                      <a:pt x="9" y="15"/>
                      <a:pt x="7" y="15"/>
                      <a:pt x="5" y="15"/>
                    </a:cubicBezTo>
                    <a:lnTo>
                      <a:pt x="5" y="14"/>
                    </a:lnTo>
                    <a:close/>
                    <a:moveTo>
                      <a:pt x="10" y="14"/>
                    </a:moveTo>
                    <a:cubicBezTo>
                      <a:pt x="12" y="13"/>
                      <a:pt x="14" y="13"/>
                      <a:pt x="14" y="11"/>
                    </a:cubicBezTo>
                    <a:lnTo>
                      <a:pt x="16" y="12"/>
                    </a:lnTo>
                    <a:cubicBezTo>
                      <a:pt x="15" y="14"/>
                      <a:pt x="13" y="15"/>
                      <a:pt x="11" y="15"/>
                    </a:cubicBezTo>
                    <a:lnTo>
                      <a:pt x="10" y="14"/>
                    </a:lnTo>
                    <a:close/>
                    <a:moveTo>
                      <a:pt x="14" y="11"/>
                    </a:moveTo>
                    <a:lnTo>
                      <a:pt x="14" y="11"/>
                    </a:lnTo>
                    <a:lnTo>
                      <a:pt x="15" y="11"/>
                    </a:lnTo>
                    <a:lnTo>
                      <a:pt x="14" y="11"/>
                    </a:lnTo>
                    <a:close/>
                    <a:moveTo>
                      <a:pt x="14" y="11"/>
                    </a:moveTo>
                    <a:cubicBezTo>
                      <a:pt x="15" y="11"/>
                      <a:pt x="15" y="11"/>
                      <a:pt x="15" y="11"/>
                    </a:cubicBezTo>
                    <a:lnTo>
                      <a:pt x="16" y="12"/>
                    </a:lnTo>
                    <a:cubicBezTo>
                      <a:pt x="16" y="12"/>
                      <a:pt x="16" y="12"/>
                      <a:pt x="16" y="12"/>
                    </a:cubicBezTo>
                    <a:lnTo>
                      <a:pt x="14" y="11"/>
                    </a:lnTo>
                    <a:close/>
                    <a:moveTo>
                      <a:pt x="15" y="11"/>
                    </a:moveTo>
                    <a:cubicBezTo>
                      <a:pt x="15" y="10"/>
                      <a:pt x="16" y="9"/>
                      <a:pt x="17" y="8"/>
                    </a:cubicBezTo>
                    <a:lnTo>
                      <a:pt x="18" y="9"/>
                    </a:lnTo>
                    <a:cubicBezTo>
                      <a:pt x="17" y="10"/>
                      <a:pt x="16" y="11"/>
                      <a:pt x="16" y="12"/>
                    </a:cubicBezTo>
                    <a:lnTo>
                      <a:pt x="15" y="11"/>
                    </a:lnTo>
                    <a:close/>
                    <a:moveTo>
                      <a:pt x="17" y="8"/>
                    </a:moveTo>
                    <a:cubicBezTo>
                      <a:pt x="18" y="7"/>
                      <a:pt x="19" y="6"/>
                      <a:pt x="19" y="5"/>
                    </a:cubicBezTo>
                    <a:lnTo>
                      <a:pt x="21" y="5"/>
                    </a:lnTo>
                    <a:cubicBezTo>
                      <a:pt x="21" y="7"/>
                      <a:pt x="19" y="8"/>
                      <a:pt x="18" y="9"/>
                    </a:cubicBezTo>
                    <a:lnTo>
                      <a:pt x="17" y="8"/>
                    </a:lnTo>
                    <a:close/>
                    <a:moveTo>
                      <a:pt x="19" y="5"/>
                    </a:moveTo>
                    <a:lnTo>
                      <a:pt x="19" y="5"/>
                    </a:lnTo>
                    <a:lnTo>
                      <a:pt x="20" y="5"/>
                    </a:lnTo>
                    <a:lnTo>
                      <a:pt x="19" y="5"/>
                    </a:lnTo>
                    <a:close/>
                    <a:moveTo>
                      <a:pt x="19" y="5"/>
                    </a:moveTo>
                    <a:lnTo>
                      <a:pt x="19" y="5"/>
                    </a:lnTo>
                    <a:lnTo>
                      <a:pt x="21" y="5"/>
                    </a:lnTo>
                    <a:lnTo>
                      <a:pt x="21" y="5"/>
                    </a:lnTo>
                    <a:lnTo>
                      <a:pt x="19" y="5"/>
                    </a:lnTo>
                    <a:close/>
                    <a:moveTo>
                      <a:pt x="21" y="5"/>
                    </a:moveTo>
                    <a:lnTo>
                      <a:pt x="21" y="5"/>
                    </a:lnTo>
                    <a:lnTo>
                      <a:pt x="20" y="5"/>
                    </a:lnTo>
                    <a:lnTo>
                      <a:pt x="21" y="5"/>
                    </a:lnTo>
                    <a:close/>
                    <a:moveTo>
                      <a:pt x="19" y="5"/>
                    </a:moveTo>
                    <a:cubicBezTo>
                      <a:pt x="19" y="4"/>
                      <a:pt x="19" y="4"/>
                      <a:pt x="19" y="4"/>
                    </a:cubicBezTo>
                    <a:lnTo>
                      <a:pt x="20" y="4"/>
                    </a:lnTo>
                    <a:cubicBezTo>
                      <a:pt x="21" y="4"/>
                      <a:pt x="21" y="4"/>
                      <a:pt x="21" y="5"/>
                    </a:cubicBezTo>
                    <a:lnTo>
                      <a:pt x="19" y="5"/>
                    </a:lnTo>
                    <a:close/>
                    <a:moveTo>
                      <a:pt x="19" y="4"/>
                    </a:moveTo>
                    <a:cubicBezTo>
                      <a:pt x="19" y="4"/>
                      <a:pt x="19" y="4"/>
                      <a:pt x="19" y="4"/>
                    </a:cubicBezTo>
                    <a:lnTo>
                      <a:pt x="20" y="3"/>
                    </a:lnTo>
                    <a:cubicBezTo>
                      <a:pt x="20" y="3"/>
                      <a:pt x="20" y="3"/>
                      <a:pt x="20" y="4"/>
                    </a:cubicBezTo>
                    <a:lnTo>
                      <a:pt x="19" y="4"/>
                    </a:lnTo>
                    <a:close/>
                    <a:moveTo>
                      <a:pt x="19" y="4"/>
                    </a:moveTo>
                    <a:cubicBezTo>
                      <a:pt x="18" y="3"/>
                      <a:pt x="17" y="2"/>
                      <a:pt x="15" y="2"/>
                    </a:cubicBezTo>
                    <a:lnTo>
                      <a:pt x="16" y="1"/>
                    </a:lnTo>
                    <a:cubicBezTo>
                      <a:pt x="17" y="1"/>
                      <a:pt x="19" y="2"/>
                      <a:pt x="20" y="3"/>
                    </a:cubicBezTo>
                    <a:lnTo>
                      <a:pt x="19" y="4"/>
                    </a:lnTo>
                    <a:close/>
                    <a:moveTo>
                      <a:pt x="15" y="2"/>
                    </a:moveTo>
                    <a:lnTo>
                      <a:pt x="15" y="2"/>
                    </a:lnTo>
                    <a:lnTo>
                      <a:pt x="16"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5" name="Freeform 21">
                <a:extLst>
                  <a:ext uri="{FF2B5EF4-FFF2-40B4-BE49-F238E27FC236}">
                    <a16:creationId xmlns:a16="http://schemas.microsoft.com/office/drawing/2014/main" id="{A85A9915-4A37-0787-7283-4A18375C97FC}"/>
                  </a:ext>
                </a:extLst>
              </p:cNvPr>
              <p:cNvSpPr>
                <a:spLocks/>
              </p:cNvSpPr>
              <p:nvPr/>
            </p:nvSpPr>
            <p:spPr bwMode="auto">
              <a:xfrm>
                <a:off x="2892" y="1263"/>
                <a:ext cx="123" cy="95"/>
              </a:xfrm>
              <a:custGeom>
                <a:avLst/>
                <a:gdLst>
                  <a:gd name="T0" fmla="*/ 21 w 22"/>
                  <a:gd name="T1" fmla="*/ 5 h 17"/>
                  <a:gd name="T2" fmla="*/ 9 w 22"/>
                  <a:gd name="T3" fmla="*/ 3 h 17"/>
                  <a:gd name="T4" fmla="*/ 0 w 22"/>
                  <a:gd name="T5" fmla="*/ 14 h 17"/>
                  <a:gd name="T6" fmla="*/ 6 w 22"/>
                  <a:gd name="T7" fmla="*/ 17 h 17"/>
                  <a:gd name="T8" fmla="*/ 14 w 22"/>
                  <a:gd name="T9" fmla="*/ 11 h 17"/>
                  <a:gd name="T10" fmla="*/ 21 w 22"/>
                  <a:gd name="T11" fmla="*/ 8 h 17"/>
                  <a:gd name="T12" fmla="*/ 21 w 2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21" y="5"/>
                    </a:moveTo>
                    <a:cubicBezTo>
                      <a:pt x="17" y="4"/>
                      <a:pt x="13" y="0"/>
                      <a:pt x="9" y="3"/>
                    </a:cubicBezTo>
                    <a:cubicBezTo>
                      <a:pt x="5" y="6"/>
                      <a:pt x="1" y="9"/>
                      <a:pt x="0" y="14"/>
                    </a:cubicBezTo>
                    <a:cubicBezTo>
                      <a:pt x="0" y="16"/>
                      <a:pt x="4" y="17"/>
                      <a:pt x="6" y="17"/>
                    </a:cubicBezTo>
                    <a:cubicBezTo>
                      <a:pt x="10" y="16"/>
                      <a:pt x="12" y="13"/>
                      <a:pt x="14" y="11"/>
                    </a:cubicBezTo>
                    <a:cubicBezTo>
                      <a:pt x="16" y="9"/>
                      <a:pt x="19" y="10"/>
                      <a:pt x="21" y="8"/>
                    </a:cubicBezTo>
                    <a:cubicBezTo>
                      <a:pt x="21" y="7"/>
                      <a:pt x="22" y="6"/>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6" name="Freeform 22">
                <a:extLst>
                  <a:ext uri="{FF2B5EF4-FFF2-40B4-BE49-F238E27FC236}">
                    <a16:creationId xmlns:a16="http://schemas.microsoft.com/office/drawing/2014/main" id="{AC5A8E47-3F3A-42C5-2723-0E918E24F0C3}"/>
                  </a:ext>
                </a:extLst>
              </p:cNvPr>
              <p:cNvSpPr>
                <a:spLocks noEditPoints="1"/>
              </p:cNvSpPr>
              <p:nvPr/>
            </p:nvSpPr>
            <p:spPr bwMode="auto">
              <a:xfrm>
                <a:off x="2886" y="1263"/>
                <a:ext cx="129" cy="100"/>
              </a:xfrm>
              <a:custGeom>
                <a:avLst/>
                <a:gdLst>
                  <a:gd name="T0" fmla="*/ 22 w 23"/>
                  <a:gd name="T1" fmla="*/ 6 h 18"/>
                  <a:gd name="T2" fmla="*/ 22 w 23"/>
                  <a:gd name="T3" fmla="*/ 5 h 18"/>
                  <a:gd name="T4" fmla="*/ 22 w 23"/>
                  <a:gd name="T5" fmla="*/ 5 h 18"/>
                  <a:gd name="T6" fmla="*/ 22 w 23"/>
                  <a:gd name="T7" fmla="*/ 5 h 18"/>
                  <a:gd name="T8" fmla="*/ 19 w 23"/>
                  <a:gd name="T9" fmla="*/ 5 h 18"/>
                  <a:gd name="T10" fmla="*/ 22 w 23"/>
                  <a:gd name="T11" fmla="*/ 5 h 18"/>
                  <a:gd name="T12" fmla="*/ 20 w 23"/>
                  <a:gd name="T13" fmla="*/ 4 h 18"/>
                  <a:gd name="T14" fmla="*/ 19 w 23"/>
                  <a:gd name="T15" fmla="*/ 4 h 18"/>
                  <a:gd name="T16" fmla="*/ 19 w 23"/>
                  <a:gd name="T17" fmla="*/ 5 h 18"/>
                  <a:gd name="T18" fmla="*/ 10 w 23"/>
                  <a:gd name="T19" fmla="*/ 2 h 18"/>
                  <a:gd name="T20" fmla="*/ 19 w 23"/>
                  <a:gd name="T21" fmla="*/ 5 h 18"/>
                  <a:gd name="T22" fmla="*/ 11 w 23"/>
                  <a:gd name="T23" fmla="*/ 3 h 18"/>
                  <a:gd name="T24" fmla="*/ 11 w 23"/>
                  <a:gd name="T25" fmla="*/ 3 h 18"/>
                  <a:gd name="T26" fmla="*/ 5 w 23"/>
                  <a:gd name="T27" fmla="*/ 8 h 18"/>
                  <a:gd name="T28" fmla="*/ 10 w 23"/>
                  <a:gd name="T29" fmla="*/ 2 h 18"/>
                  <a:gd name="T30" fmla="*/ 5 w 23"/>
                  <a:gd name="T31" fmla="*/ 8 h 18"/>
                  <a:gd name="T32" fmla="*/ 0 w 23"/>
                  <a:gd name="T33" fmla="*/ 14 h 18"/>
                  <a:gd name="T34" fmla="*/ 5 w 23"/>
                  <a:gd name="T35" fmla="*/ 8 h 18"/>
                  <a:gd name="T36" fmla="*/ 0 w 23"/>
                  <a:gd name="T37" fmla="*/ 14 h 18"/>
                  <a:gd name="T38" fmla="*/ 0 w 23"/>
                  <a:gd name="T39" fmla="*/ 14 h 18"/>
                  <a:gd name="T40" fmla="*/ 2 w 23"/>
                  <a:gd name="T41" fmla="*/ 14 h 18"/>
                  <a:gd name="T42" fmla="*/ 0 w 23"/>
                  <a:gd name="T43" fmla="*/ 14 h 18"/>
                  <a:gd name="T44" fmla="*/ 2 w 23"/>
                  <a:gd name="T45" fmla="*/ 14 h 18"/>
                  <a:gd name="T46" fmla="*/ 2 w 23"/>
                  <a:gd name="T47" fmla="*/ 16 h 18"/>
                  <a:gd name="T48" fmla="*/ 2 w 23"/>
                  <a:gd name="T49" fmla="*/ 14 h 18"/>
                  <a:gd name="T50" fmla="*/ 4 w 23"/>
                  <a:gd name="T51" fmla="*/ 16 h 18"/>
                  <a:gd name="T52" fmla="*/ 2 w 23"/>
                  <a:gd name="T53" fmla="*/ 16 h 18"/>
                  <a:gd name="T54" fmla="*/ 4 w 23"/>
                  <a:gd name="T55" fmla="*/ 16 h 18"/>
                  <a:gd name="T56" fmla="*/ 4 w 23"/>
                  <a:gd name="T57" fmla="*/ 17 h 18"/>
                  <a:gd name="T58" fmla="*/ 4 w 23"/>
                  <a:gd name="T59" fmla="*/ 16 h 18"/>
                  <a:gd name="T60" fmla="*/ 7 w 23"/>
                  <a:gd name="T61" fmla="*/ 17 h 18"/>
                  <a:gd name="T62" fmla="*/ 4 w 23"/>
                  <a:gd name="T63" fmla="*/ 16 h 18"/>
                  <a:gd name="T64" fmla="*/ 7 w 23"/>
                  <a:gd name="T65" fmla="*/ 16 h 18"/>
                  <a:gd name="T66" fmla="*/ 7 w 23"/>
                  <a:gd name="T67" fmla="*/ 16 h 18"/>
                  <a:gd name="T68" fmla="*/ 14 w 23"/>
                  <a:gd name="T69" fmla="*/ 12 h 18"/>
                  <a:gd name="T70" fmla="*/ 7 w 23"/>
                  <a:gd name="T71" fmla="*/ 17 h 18"/>
                  <a:gd name="T72" fmla="*/ 14 w 23"/>
                  <a:gd name="T73" fmla="*/ 13 h 18"/>
                  <a:gd name="T74" fmla="*/ 14 w 23"/>
                  <a:gd name="T75" fmla="*/ 12 h 18"/>
                  <a:gd name="T76" fmla="*/ 14 w 23"/>
                  <a:gd name="T77" fmla="*/ 12 h 18"/>
                  <a:gd name="T78" fmla="*/ 16 w 23"/>
                  <a:gd name="T79" fmla="*/ 11 h 18"/>
                  <a:gd name="T80" fmla="*/ 14 w 23"/>
                  <a:gd name="T81" fmla="*/ 12 h 18"/>
                  <a:gd name="T82" fmla="*/ 16 w 23"/>
                  <a:gd name="T83" fmla="*/ 11 h 18"/>
                  <a:gd name="T84" fmla="*/ 16 w 23"/>
                  <a:gd name="T85" fmla="*/ 11 h 18"/>
                  <a:gd name="T86" fmla="*/ 18 w 23"/>
                  <a:gd name="T87" fmla="*/ 9 h 18"/>
                  <a:gd name="T88" fmla="*/ 16 w 23"/>
                  <a:gd name="T89" fmla="*/ 11 h 18"/>
                  <a:gd name="T90" fmla="*/ 18 w 23"/>
                  <a:gd name="T91" fmla="*/ 9 h 18"/>
                  <a:gd name="T92" fmla="*/ 22 w 23"/>
                  <a:gd name="T93" fmla="*/ 8 h 18"/>
                  <a:gd name="T94" fmla="*/ 18 w 23"/>
                  <a:gd name="T95" fmla="*/ 9 h 18"/>
                  <a:gd name="T96" fmla="*/ 22 w 23"/>
                  <a:gd name="T97" fmla="*/ 8 h 18"/>
                  <a:gd name="T98" fmla="*/ 21 w 23"/>
                  <a:gd name="T99" fmla="*/ 7 h 18"/>
                  <a:gd name="T100" fmla="*/ 23 w 23"/>
                  <a:gd name="T101" fmla="*/ 7 h 18"/>
                  <a:gd name="T102" fmla="*/ 21 w 23"/>
                  <a:gd name="T103" fmla="*/ 7 h 18"/>
                  <a:gd name="T104" fmla="*/ 22 w 23"/>
                  <a:gd name="T105" fmla="*/ 6 h 18"/>
                  <a:gd name="T106" fmla="*/ 23 w 23"/>
                  <a:gd name="T107" fmla="*/ 7 h 18"/>
                  <a:gd name="T108" fmla="*/ 22 w 23"/>
                  <a:gd name="T109" fmla="*/ 6 h 18"/>
                  <a:gd name="T110" fmla="*/ 22 w 23"/>
                  <a:gd name="T111" fmla="*/ 5 h 18"/>
                  <a:gd name="T112" fmla="*/ 22 w 23"/>
                  <a:gd name="T113" fmla="*/ 6 h 18"/>
                  <a:gd name="T114" fmla="*/ 22 w 23"/>
                  <a:gd name="T115" fmla="*/ 5 h 18"/>
                  <a:gd name="T116" fmla="*/ 22 w 23"/>
                  <a:gd name="T117" fmla="*/ 6 h 18"/>
                  <a:gd name="T118" fmla="*/ 22 w 23"/>
                  <a:gd name="T119" fmla="*/ 5 h 18"/>
                  <a:gd name="T120" fmla="*/ 22 w 23"/>
                  <a:gd name="T121" fmla="*/ 6 h 18"/>
                  <a:gd name="T122" fmla="*/ 22 w 23"/>
                  <a:gd name="T123" fmla="*/ 6 h 18"/>
                  <a:gd name="T124" fmla="*/ 22 w 23"/>
                  <a:gd name="T1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8">
                    <a:moveTo>
                      <a:pt x="22" y="6"/>
                    </a:moveTo>
                    <a:lnTo>
                      <a:pt x="22" y="6"/>
                    </a:lnTo>
                    <a:lnTo>
                      <a:pt x="22" y="5"/>
                    </a:lnTo>
                    <a:lnTo>
                      <a:pt x="22" y="5"/>
                    </a:lnTo>
                    <a:lnTo>
                      <a:pt x="22" y="6"/>
                    </a:lnTo>
                    <a:close/>
                    <a:moveTo>
                      <a:pt x="22" y="5"/>
                    </a:moveTo>
                    <a:lnTo>
                      <a:pt x="22" y="5"/>
                    </a:lnTo>
                    <a:lnTo>
                      <a:pt x="22" y="5"/>
                    </a:lnTo>
                    <a:close/>
                    <a:moveTo>
                      <a:pt x="22" y="6"/>
                    </a:moveTo>
                    <a:cubicBezTo>
                      <a:pt x="21" y="6"/>
                      <a:pt x="20" y="5"/>
                      <a:pt x="19" y="5"/>
                    </a:cubicBezTo>
                    <a:lnTo>
                      <a:pt x="20" y="4"/>
                    </a:lnTo>
                    <a:cubicBezTo>
                      <a:pt x="21" y="4"/>
                      <a:pt x="21" y="4"/>
                      <a:pt x="22" y="5"/>
                    </a:cubicBezTo>
                    <a:lnTo>
                      <a:pt x="22" y="6"/>
                    </a:lnTo>
                    <a:close/>
                    <a:moveTo>
                      <a:pt x="20" y="4"/>
                    </a:moveTo>
                    <a:lnTo>
                      <a:pt x="20" y="4"/>
                    </a:lnTo>
                    <a:lnTo>
                      <a:pt x="19" y="4"/>
                    </a:lnTo>
                    <a:lnTo>
                      <a:pt x="20" y="4"/>
                    </a:lnTo>
                    <a:close/>
                    <a:moveTo>
                      <a:pt x="19" y="5"/>
                    </a:moveTo>
                    <a:cubicBezTo>
                      <a:pt x="16" y="3"/>
                      <a:pt x="13" y="2"/>
                      <a:pt x="11" y="3"/>
                    </a:cubicBezTo>
                    <a:lnTo>
                      <a:pt x="10" y="2"/>
                    </a:lnTo>
                    <a:cubicBezTo>
                      <a:pt x="13" y="0"/>
                      <a:pt x="16" y="2"/>
                      <a:pt x="20" y="4"/>
                    </a:cubicBezTo>
                    <a:lnTo>
                      <a:pt x="19" y="5"/>
                    </a:lnTo>
                    <a:close/>
                    <a:moveTo>
                      <a:pt x="11" y="3"/>
                    </a:moveTo>
                    <a:lnTo>
                      <a:pt x="11" y="3"/>
                    </a:lnTo>
                    <a:lnTo>
                      <a:pt x="10" y="3"/>
                    </a:lnTo>
                    <a:lnTo>
                      <a:pt x="11" y="3"/>
                    </a:lnTo>
                    <a:close/>
                    <a:moveTo>
                      <a:pt x="11" y="3"/>
                    </a:moveTo>
                    <a:cubicBezTo>
                      <a:pt x="9" y="5"/>
                      <a:pt x="7" y="6"/>
                      <a:pt x="5" y="8"/>
                    </a:cubicBezTo>
                    <a:lnTo>
                      <a:pt x="4" y="7"/>
                    </a:lnTo>
                    <a:cubicBezTo>
                      <a:pt x="6" y="5"/>
                      <a:pt x="8" y="4"/>
                      <a:pt x="10" y="2"/>
                    </a:cubicBezTo>
                    <a:lnTo>
                      <a:pt x="11" y="3"/>
                    </a:lnTo>
                    <a:close/>
                    <a:moveTo>
                      <a:pt x="5" y="8"/>
                    </a:moveTo>
                    <a:cubicBezTo>
                      <a:pt x="4" y="10"/>
                      <a:pt x="2" y="12"/>
                      <a:pt x="2" y="14"/>
                    </a:cubicBezTo>
                    <a:lnTo>
                      <a:pt x="0" y="14"/>
                    </a:lnTo>
                    <a:cubicBezTo>
                      <a:pt x="1" y="11"/>
                      <a:pt x="2" y="9"/>
                      <a:pt x="4" y="7"/>
                    </a:cubicBezTo>
                    <a:lnTo>
                      <a:pt x="5" y="8"/>
                    </a:lnTo>
                    <a:close/>
                    <a:moveTo>
                      <a:pt x="0" y="14"/>
                    </a:moveTo>
                    <a:lnTo>
                      <a:pt x="0" y="14"/>
                    </a:lnTo>
                    <a:lnTo>
                      <a:pt x="1" y="14"/>
                    </a:lnTo>
                    <a:lnTo>
                      <a:pt x="0" y="14"/>
                    </a:lnTo>
                    <a:close/>
                    <a:moveTo>
                      <a:pt x="2" y="14"/>
                    </a:moveTo>
                    <a:cubicBezTo>
                      <a:pt x="2" y="14"/>
                      <a:pt x="2" y="14"/>
                      <a:pt x="2" y="14"/>
                    </a:cubicBezTo>
                    <a:lnTo>
                      <a:pt x="0" y="15"/>
                    </a:lnTo>
                    <a:cubicBezTo>
                      <a:pt x="0" y="14"/>
                      <a:pt x="0" y="14"/>
                      <a:pt x="0" y="14"/>
                    </a:cubicBezTo>
                    <a:lnTo>
                      <a:pt x="2" y="14"/>
                    </a:lnTo>
                    <a:close/>
                    <a:moveTo>
                      <a:pt x="2" y="14"/>
                    </a:moveTo>
                    <a:cubicBezTo>
                      <a:pt x="2" y="15"/>
                      <a:pt x="2" y="15"/>
                      <a:pt x="2" y="15"/>
                    </a:cubicBezTo>
                    <a:lnTo>
                      <a:pt x="2" y="16"/>
                    </a:lnTo>
                    <a:cubicBezTo>
                      <a:pt x="1" y="16"/>
                      <a:pt x="1" y="15"/>
                      <a:pt x="0" y="15"/>
                    </a:cubicBezTo>
                    <a:lnTo>
                      <a:pt x="2" y="14"/>
                    </a:lnTo>
                    <a:close/>
                    <a:moveTo>
                      <a:pt x="2" y="15"/>
                    </a:moveTo>
                    <a:cubicBezTo>
                      <a:pt x="3" y="16"/>
                      <a:pt x="4" y="16"/>
                      <a:pt x="4" y="16"/>
                    </a:cubicBezTo>
                    <a:lnTo>
                      <a:pt x="4" y="17"/>
                    </a:lnTo>
                    <a:cubicBezTo>
                      <a:pt x="3" y="17"/>
                      <a:pt x="2" y="17"/>
                      <a:pt x="2" y="16"/>
                    </a:cubicBezTo>
                    <a:lnTo>
                      <a:pt x="2" y="15"/>
                    </a:lnTo>
                    <a:close/>
                    <a:moveTo>
                      <a:pt x="4" y="16"/>
                    </a:moveTo>
                    <a:lnTo>
                      <a:pt x="4" y="16"/>
                    </a:lnTo>
                    <a:lnTo>
                      <a:pt x="4" y="17"/>
                    </a:lnTo>
                    <a:lnTo>
                      <a:pt x="4" y="16"/>
                    </a:lnTo>
                    <a:close/>
                    <a:moveTo>
                      <a:pt x="4" y="16"/>
                    </a:moveTo>
                    <a:cubicBezTo>
                      <a:pt x="5" y="16"/>
                      <a:pt x="6" y="16"/>
                      <a:pt x="7" y="16"/>
                    </a:cubicBezTo>
                    <a:lnTo>
                      <a:pt x="7" y="17"/>
                    </a:lnTo>
                    <a:cubicBezTo>
                      <a:pt x="6" y="18"/>
                      <a:pt x="5" y="18"/>
                      <a:pt x="4" y="17"/>
                    </a:cubicBezTo>
                    <a:lnTo>
                      <a:pt x="4" y="16"/>
                    </a:lnTo>
                    <a:close/>
                    <a:moveTo>
                      <a:pt x="7" y="16"/>
                    </a:moveTo>
                    <a:lnTo>
                      <a:pt x="7" y="16"/>
                    </a:lnTo>
                    <a:lnTo>
                      <a:pt x="7" y="17"/>
                    </a:lnTo>
                    <a:lnTo>
                      <a:pt x="7" y="16"/>
                    </a:lnTo>
                    <a:close/>
                    <a:moveTo>
                      <a:pt x="7" y="16"/>
                    </a:moveTo>
                    <a:cubicBezTo>
                      <a:pt x="10" y="15"/>
                      <a:pt x="12" y="14"/>
                      <a:pt x="14" y="12"/>
                    </a:cubicBezTo>
                    <a:lnTo>
                      <a:pt x="14" y="13"/>
                    </a:lnTo>
                    <a:cubicBezTo>
                      <a:pt x="12" y="15"/>
                      <a:pt x="10" y="17"/>
                      <a:pt x="7" y="17"/>
                    </a:cubicBezTo>
                    <a:lnTo>
                      <a:pt x="7" y="16"/>
                    </a:lnTo>
                    <a:close/>
                    <a:moveTo>
                      <a:pt x="14" y="13"/>
                    </a:moveTo>
                    <a:lnTo>
                      <a:pt x="14" y="13"/>
                    </a:lnTo>
                    <a:lnTo>
                      <a:pt x="14" y="12"/>
                    </a:lnTo>
                    <a:lnTo>
                      <a:pt x="14" y="13"/>
                    </a:lnTo>
                    <a:close/>
                    <a:moveTo>
                      <a:pt x="14" y="12"/>
                    </a:moveTo>
                    <a:cubicBezTo>
                      <a:pt x="14" y="11"/>
                      <a:pt x="14" y="11"/>
                      <a:pt x="15" y="10"/>
                    </a:cubicBezTo>
                    <a:lnTo>
                      <a:pt x="16" y="11"/>
                    </a:lnTo>
                    <a:cubicBezTo>
                      <a:pt x="15" y="12"/>
                      <a:pt x="15" y="12"/>
                      <a:pt x="14" y="13"/>
                    </a:cubicBezTo>
                    <a:lnTo>
                      <a:pt x="14" y="12"/>
                    </a:lnTo>
                    <a:close/>
                    <a:moveTo>
                      <a:pt x="16" y="11"/>
                    </a:moveTo>
                    <a:lnTo>
                      <a:pt x="16" y="11"/>
                    </a:lnTo>
                    <a:lnTo>
                      <a:pt x="15" y="11"/>
                    </a:lnTo>
                    <a:lnTo>
                      <a:pt x="16" y="11"/>
                    </a:lnTo>
                    <a:close/>
                    <a:moveTo>
                      <a:pt x="15" y="10"/>
                    </a:moveTo>
                    <a:cubicBezTo>
                      <a:pt x="16" y="10"/>
                      <a:pt x="17" y="9"/>
                      <a:pt x="18" y="9"/>
                    </a:cubicBezTo>
                    <a:lnTo>
                      <a:pt x="19" y="10"/>
                    </a:lnTo>
                    <a:cubicBezTo>
                      <a:pt x="18" y="11"/>
                      <a:pt x="17" y="11"/>
                      <a:pt x="16" y="11"/>
                    </a:cubicBezTo>
                    <a:lnTo>
                      <a:pt x="15" y="10"/>
                    </a:lnTo>
                    <a:close/>
                    <a:moveTo>
                      <a:pt x="18" y="9"/>
                    </a:moveTo>
                    <a:cubicBezTo>
                      <a:pt x="19" y="9"/>
                      <a:pt x="20" y="8"/>
                      <a:pt x="21" y="7"/>
                    </a:cubicBezTo>
                    <a:lnTo>
                      <a:pt x="22" y="8"/>
                    </a:lnTo>
                    <a:cubicBezTo>
                      <a:pt x="21" y="9"/>
                      <a:pt x="20" y="10"/>
                      <a:pt x="19" y="10"/>
                    </a:cubicBezTo>
                    <a:lnTo>
                      <a:pt x="18" y="9"/>
                    </a:lnTo>
                    <a:close/>
                    <a:moveTo>
                      <a:pt x="22" y="8"/>
                    </a:moveTo>
                    <a:lnTo>
                      <a:pt x="22" y="8"/>
                    </a:lnTo>
                    <a:lnTo>
                      <a:pt x="22" y="8"/>
                    </a:lnTo>
                    <a:close/>
                    <a:moveTo>
                      <a:pt x="21" y="7"/>
                    </a:moveTo>
                    <a:cubicBezTo>
                      <a:pt x="21" y="7"/>
                      <a:pt x="21" y="7"/>
                      <a:pt x="22" y="6"/>
                    </a:cubicBezTo>
                    <a:lnTo>
                      <a:pt x="23" y="7"/>
                    </a:lnTo>
                    <a:cubicBezTo>
                      <a:pt x="23" y="7"/>
                      <a:pt x="22" y="8"/>
                      <a:pt x="22" y="8"/>
                    </a:cubicBezTo>
                    <a:lnTo>
                      <a:pt x="21" y="7"/>
                    </a:lnTo>
                    <a:close/>
                    <a:moveTo>
                      <a:pt x="22" y="6"/>
                    </a:moveTo>
                    <a:cubicBezTo>
                      <a:pt x="22" y="6"/>
                      <a:pt x="22" y="6"/>
                      <a:pt x="22" y="6"/>
                    </a:cubicBezTo>
                    <a:lnTo>
                      <a:pt x="23" y="6"/>
                    </a:lnTo>
                    <a:cubicBezTo>
                      <a:pt x="23" y="6"/>
                      <a:pt x="23" y="7"/>
                      <a:pt x="23" y="7"/>
                    </a:cubicBezTo>
                    <a:lnTo>
                      <a:pt x="22" y="6"/>
                    </a:lnTo>
                    <a:close/>
                    <a:moveTo>
                      <a:pt x="22" y="6"/>
                    </a:moveTo>
                    <a:cubicBezTo>
                      <a:pt x="22" y="6"/>
                      <a:pt x="22" y="6"/>
                      <a:pt x="22" y="6"/>
                    </a:cubicBezTo>
                    <a:lnTo>
                      <a:pt x="22" y="5"/>
                    </a:lnTo>
                    <a:cubicBezTo>
                      <a:pt x="23" y="5"/>
                      <a:pt x="23" y="5"/>
                      <a:pt x="23" y="6"/>
                    </a:cubicBezTo>
                    <a:lnTo>
                      <a:pt x="22" y="6"/>
                    </a:lnTo>
                    <a:close/>
                    <a:moveTo>
                      <a:pt x="22" y="5"/>
                    </a:moveTo>
                    <a:lnTo>
                      <a:pt x="22" y="5"/>
                    </a:lnTo>
                    <a:lnTo>
                      <a:pt x="22" y="5"/>
                    </a:lnTo>
                    <a:close/>
                    <a:moveTo>
                      <a:pt x="22" y="6"/>
                    </a:moveTo>
                    <a:cubicBezTo>
                      <a:pt x="22" y="6"/>
                      <a:pt x="22" y="6"/>
                      <a:pt x="22" y="6"/>
                    </a:cubicBezTo>
                    <a:lnTo>
                      <a:pt x="22" y="5"/>
                    </a:lnTo>
                    <a:cubicBezTo>
                      <a:pt x="22" y="5"/>
                      <a:pt x="22" y="5"/>
                      <a:pt x="22" y="5"/>
                    </a:cubicBezTo>
                    <a:lnTo>
                      <a:pt x="22" y="6"/>
                    </a:lnTo>
                    <a:close/>
                    <a:moveTo>
                      <a:pt x="22" y="6"/>
                    </a:moveTo>
                    <a:lnTo>
                      <a:pt x="22" y="6"/>
                    </a:lnTo>
                    <a:lnTo>
                      <a:pt x="22" y="5"/>
                    </a:lnTo>
                    <a:lnTo>
                      <a:pt x="2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7" name="Freeform 23">
                <a:extLst>
                  <a:ext uri="{FF2B5EF4-FFF2-40B4-BE49-F238E27FC236}">
                    <a16:creationId xmlns:a16="http://schemas.microsoft.com/office/drawing/2014/main" id="{A090F264-A575-F3BB-764B-3605A46D6304}"/>
                  </a:ext>
                </a:extLst>
              </p:cNvPr>
              <p:cNvSpPr>
                <a:spLocks/>
              </p:cNvSpPr>
              <p:nvPr/>
            </p:nvSpPr>
            <p:spPr bwMode="auto">
              <a:xfrm>
                <a:off x="3004" y="1263"/>
                <a:ext cx="173" cy="106"/>
              </a:xfrm>
              <a:custGeom>
                <a:avLst/>
                <a:gdLst>
                  <a:gd name="T0" fmla="*/ 31 w 31"/>
                  <a:gd name="T1" fmla="*/ 2 h 19"/>
                  <a:gd name="T2" fmla="*/ 10 w 31"/>
                  <a:gd name="T3" fmla="*/ 4 h 19"/>
                  <a:gd name="T4" fmla="*/ 0 w 31"/>
                  <a:gd name="T5" fmla="*/ 12 h 19"/>
                  <a:gd name="T6" fmla="*/ 1 w 31"/>
                  <a:gd name="T7" fmla="*/ 13 h 19"/>
                  <a:gd name="T8" fmla="*/ 11 w 31"/>
                  <a:gd name="T9" fmla="*/ 14 h 19"/>
                  <a:gd name="T10" fmla="*/ 22 w 31"/>
                  <a:gd name="T11" fmla="*/ 16 h 19"/>
                  <a:gd name="T12" fmla="*/ 31 w 31"/>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31" y="2"/>
                    </a:moveTo>
                    <a:cubicBezTo>
                      <a:pt x="24" y="2"/>
                      <a:pt x="17" y="0"/>
                      <a:pt x="10" y="4"/>
                    </a:cubicBezTo>
                    <a:cubicBezTo>
                      <a:pt x="6" y="6"/>
                      <a:pt x="2" y="8"/>
                      <a:pt x="0" y="12"/>
                    </a:cubicBezTo>
                    <a:cubicBezTo>
                      <a:pt x="0" y="12"/>
                      <a:pt x="0" y="13"/>
                      <a:pt x="1" y="13"/>
                    </a:cubicBezTo>
                    <a:cubicBezTo>
                      <a:pt x="4" y="14"/>
                      <a:pt x="8" y="12"/>
                      <a:pt x="11" y="14"/>
                    </a:cubicBezTo>
                    <a:cubicBezTo>
                      <a:pt x="14" y="16"/>
                      <a:pt x="19" y="19"/>
                      <a:pt x="22" y="16"/>
                    </a:cubicBezTo>
                    <a:cubicBezTo>
                      <a:pt x="26" y="13"/>
                      <a:pt x="30" y="8"/>
                      <a:pt x="3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8" name="Freeform 24">
                <a:extLst>
                  <a:ext uri="{FF2B5EF4-FFF2-40B4-BE49-F238E27FC236}">
                    <a16:creationId xmlns:a16="http://schemas.microsoft.com/office/drawing/2014/main" id="{ACAB1FED-06B6-8B87-72F5-72EA0F601182}"/>
                  </a:ext>
                </a:extLst>
              </p:cNvPr>
              <p:cNvSpPr>
                <a:spLocks noEditPoints="1"/>
              </p:cNvSpPr>
              <p:nvPr/>
            </p:nvSpPr>
            <p:spPr bwMode="auto">
              <a:xfrm>
                <a:off x="2998" y="1268"/>
                <a:ext cx="185" cy="101"/>
              </a:xfrm>
              <a:custGeom>
                <a:avLst/>
                <a:gdLst>
                  <a:gd name="T0" fmla="*/ 26 w 33"/>
                  <a:gd name="T1" fmla="*/ 0 h 18"/>
                  <a:gd name="T2" fmla="*/ 26 w 33"/>
                  <a:gd name="T3" fmla="*/ 2 h 18"/>
                  <a:gd name="T4" fmla="*/ 26 w 33"/>
                  <a:gd name="T5" fmla="*/ 0 h 18"/>
                  <a:gd name="T6" fmla="*/ 11 w 33"/>
                  <a:gd name="T7" fmla="*/ 2 h 18"/>
                  <a:gd name="T8" fmla="*/ 11 w 33"/>
                  <a:gd name="T9" fmla="*/ 3 h 18"/>
                  <a:gd name="T10" fmla="*/ 11 w 33"/>
                  <a:gd name="T11" fmla="*/ 2 h 18"/>
                  <a:gd name="T12" fmla="*/ 2 w 33"/>
                  <a:gd name="T13" fmla="*/ 11 h 18"/>
                  <a:gd name="T14" fmla="*/ 11 w 33"/>
                  <a:gd name="T15" fmla="*/ 4 h 18"/>
                  <a:gd name="T16" fmla="*/ 0 w 33"/>
                  <a:gd name="T17" fmla="*/ 10 h 18"/>
                  <a:gd name="T18" fmla="*/ 2 w 33"/>
                  <a:gd name="T19" fmla="*/ 11 h 18"/>
                  <a:gd name="T20" fmla="*/ 0 w 33"/>
                  <a:gd name="T21" fmla="*/ 10 h 18"/>
                  <a:gd name="T22" fmla="*/ 2 w 33"/>
                  <a:gd name="T23" fmla="*/ 11 h 18"/>
                  <a:gd name="T24" fmla="*/ 2 w 33"/>
                  <a:gd name="T25" fmla="*/ 11 h 18"/>
                  <a:gd name="T26" fmla="*/ 0 w 33"/>
                  <a:gd name="T27" fmla="*/ 10 h 18"/>
                  <a:gd name="T28" fmla="*/ 2 w 33"/>
                  <a:gd name="T29" fmla="*/ 11 h 18"/>
                  <a:gd name="T30" fmla="*/ 2 w 33"/>
                  <a:gd name="T31" fmla="*/ 11 h 18"/>
                  <a:gd name="T32" fmla="*/ 1 w 33"/>
                  <a:gd name="T33" fmla="*/ 12 h 18"/>
                  <a:gd name="T34" fmla="*/ 1 w 33"/>
                  <a:gd name="T35" fmla="*/ 12 h 18"/>
                  <a:gd name="T36" fmla="*/ 2 w 33"/>
                  <a:gd name="T37" fmla="*/ 11 h 18"/>
                  <a:gd name="T38" fmla="*/ 1 w 33"/>
                  <a:gd name="T39" fmla="*/ 12 h 18"/>
                  <a:gd name="T40" fmla="*/ 1 w 33"/>
                  <a:gd name="T41" fmla="*/ 12 h 18"/>
                  <a:gd name="T42" fmla="*/ 6 w 33"/>
                  <a:gd name="T43" fmla="*/ 11 h 18"/>
                  <a:gd name="T44" fmla="*/ 2 w 33"/>
                  <a:gd name="T45" fmla="*/ 11 h 18"/>
                  <a:gd name="T46" fmla="*/ 12 w 33"/>
                  <a:gd name="T47" fmla="*/ 14 h 18"/>
                  <a:gd name="T48" fmla="*/ 12 w 33"/>
                  <a:gd name="T49" fmla="*/ 14 h 18"/>
                  <a:gd name="T50" fmla="*/ 12 w 33"/>
                  <a:gd name="T51" fmla="*/ 14 h 18"/>
                  <a:gd name="T52" fmla="*/ 12 w 33"/>
                  <a:gd name="T53" fmla="*/ 14 h 18"/>
                  <a:gd name="T54" fmla="*/ 13 w 33"/>
                  <a:gd name="T55" fmla="*/ 13 h 18"/>
                  <a:gd name="T56" fmla="*/ 13 w 33"/>
                  <a:gd name="T57" fmla="*/ 13 h 18"/>
                  <a:gd name="T58" fmla="*/ 13 w 33"/>
                  <a:gd name="T59" fmla="*/ 15 h 18"/>
                  <a:gd name="T60" fmla="*/ 14 w 33"/>
                  <a:gd name="T61" fmla="*/ 14 h 18"/>
                  <a:gd name="T62" fmla="*/ 14 w 33"/>
                  <a:gd name="T63" fmla="*/ 14 h 18"/>
                  <a:gd name="T64" fmla="*/ 13 w 33"/>
                  <a:gd name="T65" fmla="*/ 15 h 18"/>
                  <a:gd name="T66" fmla="*/ 22 w 33"/>
                  <a:gd name="T67" fmla="*/ 15 h 18"/>
                  <a:gd name="T68" fmla="*/ 16 w 33"/>
                  <a:gd name="T69" fmla="*/ 14 h 18"/>
                  <a:gd name="T70" fmla="*/ 23 w 33"/>
                  <a:gd name="T71" fmla="*/ 15 h 18"/>
                  <a:gd name="T72" fmla="*/ 22 w 33"/>
                  <a:gd name="T73" fmla="*/ 15 h 18"/>
                  <a:gd name="T74" fmla="*/ 22 w 33"/>
                  <a:gd name="T75" fmla="*/ 15 h 18"/>
                  <a:gd name="T76" fmla="*/ 23 w 33"/>
                  <a:gd name="T77" fmla="*/ 15 h 18"/>
                  <a:gd name="T78" fmla="*/ 24 w 33"/>
                  <a:gd name="T79" fmla="*/ 13 h 18"/>
                  <a:gd name="T80" fmla="*/ 22 w 33"/>
                  <a:gd name="T81" fmla="*/ 15 h 18"/>
                  <a:gd name="T82" fmla="*/ 27 w 33"/>
                  <a:gd name="T83" fmla="*/ 12 h 18"/>
                  <a:gd name="T84" fmla="*/ 26 w 33"/>
                  <a:gd name="T85" fmla="*/ 11 h 18"/>
                  <a:gd name="T86" fmla="*/ 27 w 33"/>
                  <a:gd name="T87" fmla="*/ 12 h 18"/>
                  <a:gd name="T88" fmla="*/ 33 w 33"/>
                  <a:gd name="T8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18">
                    <a:moveTo>
                      <a:pt x="32" y="2"/>
                    </a:moveTo>
                    <a:cubicBezTo>
                      <a:pt x="30" y="2"/>
                      <a:pt x="28" y="2"/>
                      <a:pt x="26" y="2"/>
                    </a:cubicBezTo>
                    <a:lnTo>
                      <a:pt x="26" y="0"/>
                    </a:lnTo>
                    <a:cubicBezTo>
                      <a:pt x="28" y="1"/>
                      <a:pt x="30" y="1"/>
                      <a:pt x="32" y="1"/>
                    </a:cubicBezTo>
                    <a:lnTo>
                      <a:pt x="32" y="2"/>
                    </a:lnTo>
                    <a:close/>
                    <a:moveTo>
                      <a:pt x="26" y="2"/>
                    </a:moveTo>
                    <a:cubicBezTo>
                      <a:pt x="21" y="1"/>
                      <a:pt x="16" y="1"/>
                      <a:pt x="11" y="3"/>
                    </a:cubicBezTo>
                    <a:lnTo>
                      <a:pt x="11" y="2"/>
                    </a:lnTo>
                    <a:cubicBezTo>
                      <a:pt x="16" y="0"/>
                      <a:pt x="21" y="0"/>
                      <a:pt x="26" y="0"/>
                    </a:cubicBezTo>
                    <a:lnTo>
                      <a:pt x="26" y="2"/>
                    </a:lnTo>
                    <a:close/>
                    <a:moveTo>
                      <a:pt x="11" y="2"/>
                    </a:moveTo>
                    <a:lnTo>
                      <a:pt x="11" y="2"/>
                    </a:lnTo>
                    <a:lnTo>
                      <a:pt x="11" y="3"/>
                    </a:lnTo>
                    <a:lnTo>
                      <a:pt x="11" y="2"/>
                    </a:lnTo>
                    <a:close/>
                    <a:moveTo>
                      <a:pt x="11" y="3"/>
                    </a:moveTo>
                    <a:lnTo>
                      <a:pt x="11" y="4"/>
                    </a:lnTo>
                    <a:lnTo>
                      <a:pt x="10" y="2"/>
                    </a:lnTo>
                    <a:lnTo>
                      <a:pt x="11" y="2"/>
                    </a:lnTo>
                    <a:lnTo>
                      <a:pt x="11" y="3"/>
                    </a:lnTo>
                    <a:close/>
                    <a:moveTo>
                      <a:pt x="11" y="4"/>
                    </a:moveTo>
                    <a:cubicBezTo>
                      <a:pt x="7" y="6"/>
                      <a:pt x="4" y="7"/>
                      <a:pt x="2" y="11"/>
                    </a:cubicBezTo>
                    <a:lnTo>
                      <a:pt x="0" y="10"/>
                    </a:lnTo>
                    <a:cubicBezTo>
                      <a:pt x="3" y="6"/>
                      <a:pt x="7" y="4"/>
                      <a:pt x="10" y="2"/>
                    </a:cubicBezTo>
                    <a:lnTo>
                      <a:pt x="11" y="4"/>
                    </a:lnTo>
                    <a:close/>
                    <a:moveTo>
                      <a:pt x="0" y="10"/>
                    </a:moveTo>
                    <a:lnTo>
                      <a:pt x="0" y="10"/>
                    </a:lnTo>
                    <a:lnTo>
                      <a:pt x="0" y="10"/>
                    </a:lnTo>
                    <a:lnTo>
                      <a:pt x="1" y="11"/>
                    </a:lnTo>
                    <a:lnTo>
                      <a:pt x="0" y="10"/>
                    </a:lnTo>
                    <a:close/>
                    <a:moveTo>
                      <a:pt x="2" y="11"/>
                    </a:moveTo>
                    <a:lnTo>
                      <a:pt x="2" y="11"/>
                    </a:lnTo>
                    <a:lnTo>
                      <a:pt x="0" y="10"/>
                    </a:lnTo>
                    <a:lnTo>
                      <a:pt x="0" y="10"/>
                    </a:ln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2" y="12"/>
                    </a:moveTo>
                    <a:lnTo>
                      <a:pt x="1" y="12"/>
                    </a:lnTo>
                    <a:lnTo>
                      <a:pt x="2" y="12"/>
                    </a:lnTo>
                    <a:close/>
                    <a:moveTo>
                      <a:pt x="2" y="11"/>
                    </a:moveTo>
                    <a:cubicBezTo>
                      <a:pt x="3" y="12"/>
                      <a:pt x="5" y="11"/>
                      <a:pt x="6" y="11"/>
                    </a:cubicBezTo>
                    <a:lnTo>
                      <a:pt x="6" y="13"/>
                    </a:lnTo>
                    <a:cubicBezTo>
                      <a:pt x="5" y="13"/>
                      <a:pt x="3" y="13"/>
                      <a:pt x="2" y="12"/>
                    </a:cubicBezTo>
                    <a:lnTo>
                      <a:pt x="2" y="11"/>
                    </a:lnTo>
                    <a:close/>
                    <a:moveTo>
                      <a:pt x="6" y="11"/>
                    </a:moveTo>
                    <a:cubicBezTo>
                      <a:pt x="8" y="11"/>
                      <a:pt x="11" y="11"/>
                      <a:pt x="13" y="13"/>
                    </a:cubicBezTo>
                    <a:lnTo>
                      <a:pt x="12" y="14"/>
                    </a:lnTo>
                    <a:cubicBezTo>
                      <a:pt x="10" y="13"/>
                      <a:pt x="8" y="13"/>
                      <a:pt x="6" y="13"/>
                    </a:cubicBezTo>
                    <a:lnTo>
                      <a:pt x="6" y="11"/>
                    </a:lnTo>
                    <a:close/>
                    <a:moveTo>
                      <a:pt x="12" y="14"/>
                    </a:moveTo>
                    <a:lnTo>
                      <a:pt x="12" y="14"/>
                    </a:lnTo>
                    <a:lnTo>
                      <a:pt x="12" y="13"/>
                    </a:lnTo>
                    <a:lnTo>
                      <a:pt x="12" y="14"/>
                    </a:lnTo>
                    <a:close/>
                    <a:moveTo>
                      <a:pt x="13" y="13"/>
                    </a:moveTo>
                    <a:lnTo>
                      <a:pt x="13" y="13"/>
                    </a:lnTo>
                    <a:lnTo>
                      <a:pt x="12" y="14"/>
                    </a:lnTo>
                    <a:lnTo>
                      <a:pt x="12" y="14"/>
                    </a:lnTo>
                    <a:lnTo>
                      <a:pt x="13" y="13"/>
                    </a:lnTo>
                    <a:close/>
                    <a:moveTo>
                      <a:pt x="13" y="13"/>
                    </a:moveTo>
                    <a:lnTo>
                      <a:pt x="13" y="13"/>
                    </a:lnTo>
                    <a:lnTo>
                      <a:pt x="12" y="13"/>
                    </a:lnTo>
                    <a:lnTo>
                      <a:pt x="13" y="13"/>
                    </a:lnTo>
                    <a:close/>
                    <a:moveTo>
                      <a:pt x="13" y="13"/>
                    </a:moveTo>
                    <a:cubicBezTo>
                      <a:pt x="13" y="13"/>
                      <a:pt x="14" y="13"/>
                      <a:pt x="14" y="14"/>
                    </a:cubicBezTo>
                    <a:lnTo>
                      <a:pt x="13" y="15"/>
                    </a:lnTo>
                    <a:cubicBezTo>
                      <a:pt x="13" y="15"/>
                      <a:pt x="12" y="14"/>
                      <a:pt x="12" y="14"/>
                    </a:cubicBezTo>
                    <a:lnTo>
                      <a:pt x="13" y="13"/>
                    </a:lnTo>
                    <a:close/>
                    <a:moveTo>
                      <a:pt x="14" y="14"/>
                    </a:moveTo>
                    <a:lnTo>
                      <a:pt x="14" y="14"/>
                    </a:lnTo>
                    <a:lnTo>
                      <a:pt x="14" y="14"/>
                    </a:lnTo>
                    <a:close/>
                    <a:moveTo>
                      <a:pt x="14" y="14"/>
                    </a:moveTo>
                    <a:cubicBezTo>
                      <a:pt x="15" y="14"/>
                      <a:pt x="15" y="14"/>
                      <a:pt x="16" y="14"/>
                    </a:cubicBezTo>
                    <a:lnTo>
                      <a:pt x="15" y="16"/>
                    </a:lnTo>
                    <a:cubicBezTo>
                      <a:pt x="14" y="15"/>
                      <a:pt x="14" y="15"/>
                      <a:pt x="13" y="15"/>
                    </a:cubicBezTo>
                    <a:lnTo>
                      <a:pt x="14" y="14"/>
                    </a:lnTo>
                    <a:close/>
                    <a:moveTo>
                      <a:pt x="16" y="14"/>
                    </a:moveTo>
                    <a:cubicBezTo>
                      <a:pt x="18" y="16"/>
                      <a:pt x="21" y="16"/>
                      <a:pt x="22" y="15"/>
                    </a:cubicBezTo>
                    <a:lnTo>
                      <a:pt x="23" y="16"/>
                    </a:lnTo>
                    <a:cubicBezTo>
                      <a:pt x="21" y="18"/>
                      <a:pt x="18" y="17"/>
                      <a:pt x="15" y="16"/>
                    </a:cubicBezTo>
                    <a:lnTo>
                      <a:pt x="16" y="14"/>
                    </a:lnTo>
                    <a:close/>
                    <a:moveTo>
                      <a:pt x="22" y="15"/>
                    </a:moveTo>
                    <a:lnTo>
                      <a:pt x="22" y="15"/>
                    </a:lnTo>
                    <a:lnTo>
                      <a:pt x="23" y="15"/>
                    </a:lnTo>
                    <a:lnTo>
                      <a:pt x="22" y="15"/>
                    </a:lnTo>
                    <a:close/>
                    <a:moveTo>
                      <a:pt x="22" y="15"/>
                    </a:moveTo>
                    <a:lnTo>
                      <a:pt x="22" y="15"/>
                    </a:lnTo>
                    <a:lnTo>
                      <a:pt x="23" y="16"/>
                    </a:lnTo>
                    <a:lnTo>
                      <a:pt x="23" y="16"/>
                    </a:lnTo>
                    <a:lnTo>
                      <a:pt x="22" y="15"/>
                    </a:lnTo>
                    <a:close/>
                    <a:moveTo>
                      <a:pt x="22" y="15"/>
                    </a:moveTo>
                    <a:lnTo>
                      <a:pt x="22" y="15"/>
                    </a:lnTo>
                    <a:lnTo>
                      <a:pt x="23" y="15"/>
                    </a:lnTo>
                    <a:lnTo>
                      <a:pt x="22" y="15"/>
                    </a:lnTo>
                    <a:close/>
                    <a:moveTo>
                      <a:pt x="22" y="15"/>
                    </a:moveTo>
                    <a:cubicBezTo>
                      <a:pt x="23" y="14"/>
                      <a:pt x="24" y="14"/>
                      <a:pt x="24" y="13"/>
                    </a:cubicBezTo>
                    <a:lnTo>
                      <a:pt x="25" y="14"/>
                    </a:lnTo>
                    <a:cubicBezTo>
                      <a:pt x="24" y="15"/>
                      <a:pt x="24" y="15"/>
                      <a:pt x="23" y="16"/>
                    </a:cubicBezTo>
                    <a:lnTo>
                      <a:pt x="22" y="15"/>
                    </a:lnTo>
                    <a:close/>
                    <a:moveTo>
                      <a:pt x="24" y="13"/>
                    </a:moveTo>
                    <a:cubicBezTo>
                      <a:pt x="25" y="13"/>
                      <a:pt x="25" y="12"/>
                      <a:pt x="26" y="11"/>
                    </a:cubicBezTo>
                    <a:lnTo>
                      <a:pt x="27" y="12"/>
                    </a:lnTo>
                    <a:cubicBezTo>
                      <a:pt x="26" y="13"/>
                      <a:pt x="26" y="13"/>
                      <a:pt x="25" y="14"/>
                    </a:cubicBezTo>
                    <a:lnTo>
                      <a:pt x="24" y="13"/>
                    </a:lnTo>
                    <a:close/>
                    <a:moveTo>
                      <a:pt x="26" y="11"/>
                    </a:moveTo>
                    <a:cubicBezTo>
                      <a:pt x="29" y="8"/>
                      <a:pt x="31" y="5"/>
                      <a:pt x="32" y="1"/>
                    </a:cubicBezTo>
                    <a:lnTo>
                      <a:pt x="33" y="2"/>
                    </a:lnTo>
                    <a:cubicBezTo>
                      <a:pt x="32" y="5"/>
                      <a:pt x="30" y="9"/>
                      <a:pt x="27" y="12"/>
                    </a:cubicBezTo>
                    <a:lnTo>
                      <a:pt x="26" y="11"/>
                    </a:lnTo>
                    <a:close/>
                    <a:moveTo>
                      <a:pt x="32" y="1"/>
                    </a:moveTo>
                    <a:lnTo>
                      <a:pt x="33" y="1"/>
                    </a:lnTo>
                    <a:lnTo>
                      <a:pt x="33" y="2"/>
                    </a:lnTo>
                    <a:lnTo>
                      <a:pt x="32"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69" name="Freeform 25">
                <a:extLst>
                  <a:ext uri="{FF2B5EF4-FFF2-40B4-BE49-F238E27FC236}">
                    <a16:creationId xmlns:a16="http://schemas.microsoft.com/office/drawing/2014/main" id="{0D5665F3-2B1D-43A4-7456-25ED2F16C46A}"/>
                  </a:ext>
                </a:extLst>
              </p:cNvPr>
              <p:cNvSpPr>
                <a:spLocks noEditPoints="1"/>
              </p:cNvSpPr>
              <p:nvPr/>
            </p:nvSpPr>
            <p:spPr bwMode="auto">
              <a:xfrm>
                <a:off x="3166" y="1274"/>
                <a:ext cx="134" cy="61"/>
              </a:xfrm>
              <a:custGeom>
                <a:avLst/>
                <a:gdLst>
                  <a:gd name="T0" fmla="*/ 21 w 24"/>
                  <a:gd name="T1" fmla="*/ 2 h 11"/>
                  <a:gd name="T2" fmla="*/ 21 w 24"/>
                  <a:gd name="T3" fmla="*/ 1 h 11"/>
                  <a:gd name="T4" fmla="*/ 21 w 24"/>
                  <a:gd name="T5" fmla="*/ 1 h 11"/>
                  <a:gd name="T6" fmla="*/ 21 w 24"/>
                  <a:gd name="T7" fmla="*/ 2 h 11"/>
                  <a:gd name="T8" fmla="*/ 21 w 24"/>
                  <a:gd name="T9" fmla="*/ 2 h 11"/>
                  <a:gd name="T10" fmla="*/ 19 w 24"/>
                  <a:gd name="T11" fmla="*/ 1 h 11"/>
                  <a:gd name="T12" fmla="*/ 21 w 24"/>
                  <a:gd name="T13" fmla="*/ 2 h 11"/>
                  <a:gd name="T14" fmla="*/ 17 w 24"/>
                  <a:gd name="T15" fmla="*/ 2 h 11"/>
                  <a:gd name="T16" fmla="*/ 19 w 24"/>
                  <a:gd name="T17" fmla="*/ 1 h 11"/>
                  <a:gd name="T18" fmla="*/ 17 w 24"/>
                  <a:gd name="T19" fmla="*/ 2 h 11"/>
                  <a:gd name="T20" fmla="*/ 7 w 24"/>
                  <a:gd name="T21" fmla="*/ 2 h 11"/>
                  <a:gd name="T22" fmla="*/ 17 w 24"/>
                  <a:gd name="T23" fmla="*/ 2 h 11"/>
                  <a:gd name="T24" fmla="*/ 8 w 24"/>
                  <a:gd name="T25" fmla="*/ 3 h 11"/>
                  <a:gd name="T26" fmla="*/ 8 w 24"/>
                  <a:gd name="T27" fmla="*/ 3 h 11"/>
                  <a:gd name="T28" fmla="*/ 8 w 24"/>
                  <a:gd name="T29" fmla="*/ 3 h 11"/>
                  <a:gd name="T30" fmla="*/ 7 w 24"/>
                  <a:gd name="T31" fmla="*/ 2 h 11"/>
                  <a:gd name="T32" fmla="*/ 7 w 24"/>
                  <a:gd name="T33" fmla="*/ 2 h 11"/>
                  <a:gd name="T34" fmla="*/ 7 w 24"/>
                  <a:gd name="T35" fmla="*/ 3 h 11"/>
                  <a:gd name="T36" fmla="*/ 8 w 24"/>
                  <a:gd name="T37" fmla="*/ 3 h 11"/>
                  <a:gd name="T38" fmla="*/ 5 w 24"/>
                  <a:gd name="T39" fmla="*/ 4 h 11"/>
                  <a:gd name="T40" fmla="*/ 8 w 24"/>
                  <a:gd name="T41" fmla="*/ 3 h 11"/>
                  <a:gd name="T42" fmla="*/ 4 w 24"/>
                  <a:gd name="T43" fmla="*/ 6 h 11"/>
                  <a:gd name="T44" fmla="*/ 5 w 24"/>
                  <a:gd name="T45" fmla="*/ 4 h 11"/>
                  <a:gd name="T46" fmla="*/ 4 w 24"/>
                  <a:gd name="T47" fmla="*/ 6 h 11"/>
                  <a:gd name="T48" fmla="*/ 2 w 24"/>
                  <a:gd name="T49" fmla="*/ 10 h 11"/>
                  <a:gd name="T50" fmla="*/ 4 w 24"/>
                  <a:gd name="T51" fmla="*/ 6 h 11"/>
                  <a:gd name="T52" fmla="*/ 3 w 24"/>
                  <a:gd name="T53" fmla="*/ 9 h 11"/>
                  <a:gd name="T54" fmla="*/ 3 w 24"/>
                  <a:gd name="T55" fmla="*/ 9 h 11"/>
                  <a:gd name="T56" fmla="*/ 5 w 24"/>
                  <a:gd name="T57" fmla="*/ 10 h 11"/>
                  <a:gd name="T58" fmla="*/ 1 w 24"/>
                  <a:gd name="T59" fmla="*/ 10 h 11"/>
                  <a:gd name="T60" fmla="*/ 5 w 24"/>
                  <a:gd name="T61" fmla="*/ 10 h 11"/>
                  <a:gd name="T62" fmla="*/ 6 w 24"/>
                  <a:gd name="T63" fmla="*/ 11 h 11"/>
                  <a:gd name="T64" fmla="*/ 5 w 24"/>
                  <a:gd name="T65" fmla="*/ 10 h 11"/>
                  <a:gd name="T66" fmla="*/ 6 w 24"/>
                  <a:gd name="T67" fmla="*/ 11 h 11"/>
                  <a:gd name="T68" fmla="*/ 6 w 24"/>
                  <a:gd name="T69" fmla="*/ 10 h 11"/>
                  <a:gd name="T70" fmla="*/ 6 w 24"/>
                  <a:gd name="T71" fmla="*/ 9 h 11"/>
                  <a:gd name="T72" fmla="*/ 7 w 24"/>
                  <a:gd name="T73" fmla="*/ 11 h 11"/>
                  <a:gd name="T74" fmla="*/ 6 w 24"/>
                  <a:gd name="T75" fmla="*/ 9 h 11"/>
                  <a:gd name="T76" fmla="*/ 7 w 24"/>
                  <a:gd name="T77" fmla="*/ 11 h 11"/>
                  <a:gd name="T78" fmla="*/ 7 w 24"/>
                  <a:gd name="T79" fmla="*/ 11 h 11"/>
                  <a:gd name="T80" fmla="*/ 12 w 24"/>
                  <a:gd name="T81" fmla="*/ 9 h 11"/>
                  <a:gd name="T82" fmla="*/ 7 w 24"/>
                  <a:gd name="T83" fmla="*/ 11 h 11"/>
                  <a:gd name="T84" fmla="*/ 12 w 24"/>
                  <a:gd name="T85" fmla="*/ 9 h 11"/>
                  <a:gd name="T86" fmla="*/ 23 w 24"/>
                  <a:gd name="T87" fmla="*/ 7 h 11"/>
                  <a:gd name="T88" fmla="*/ 12 w 24"/>
                  <a:gd name="T89" fmla="*/ 9 h 11"/>
                  <a:gd name="T90" fmla="*/ 22 w 24"/>
                  <a:gd name="T91" fmla="*/ 5 h 11"/>
                  <a:gd name="T92" fmla="*/ 22 w 24"/>
                  <a:gd name="T93" fmla="*/ 5 h 11"/>
                  <a:gd name="T94" fmla="*/ 24 w 24"/>
                  <a:gd name="T95" fmla="*/ 4 h 11"/>
                  <a:gd name="T96" fmla="*/ 22 w 24"/>
                  <a:gd name="T97" fmla="*/ 5 h 11"/>
                  <a:gd name="T98" fmla="*/ 22 w 24"/>
                  <a:gd name="T99" fmla="*/ 4 h 11"/>
                  <a:gd name="T100" fmla="*/ 24 w 24"/>
                  <a:gd name="T101" fmla="*/ 4 h 11"/>
                  <a:gd name="T102" fmla="*/ 22 w 24"/>
                  <a:gd name="T103" fmla="*/ 4 h 11"/>
                  <a:gd name="T104" fmla="*/ 21 w 24"/>
                  <a:gd name="T105" fmla="*/ 2 h 11"/>
                  <a:gd name="T106" fmla="*/ 22 w 24"/>
                  <a:gd name="T10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1">
                    <a:moveTo>
                      <a:pt x="21" y="2"/>
                    </a:moveTo>
                    <a:lnTo>
                      <a:pt x="21" y="2"/>
                    </a:lnTo>
                    <a:lnTo>
                      <a:pt x="21" y="1"/>
                    </a:lnTo>
                    <a:lnTo>
                      <a:pt x="21" y="1"/>
                    </a:lnTo>
                    <a:lnTo>
                      <a:pt x="21" y="2"/>
                    </a:lnTo>
                    <a:close/>
                    <a:moveTo>
                      <a:pt x="21" y="1"/>
                    </a:moveTo>
                    <a:lnTo>
                      <a:pt x="21" y="1"/>
                    </a:lnTo>
                    <a:lnTo>
                      <a:pt x="21" y="2"/>
                    </a:lnTo>
                    <a:lnTo>
                      <a:pt x="21" y="1"/>
                    </a:lnTo>
                    <a:close/>
                    <a:moveTo>
                      <a:pt x="21" y="2"/>
                    </a:moveTo>
                    <a:cubicBezTo>
                      <a:pt x="20" y="2"/>
                      <a:pt x="20" y="2"/>
                      <a:pt x="19" y="2"/>
                    </a:cubicBezTo>
                    <a:lnTo>
                      <a:pt x="19" y="1"/>
                    </a:lnTo>
                    <a:cubicBezTo>
                      <a:pt x="20" y="1"/>
                      <a:pt x="20" y="1"/>
                      <a:pt x="21" y="1"/>
                    </a:cubicBezTo>
                    <a:lnTo>
                      <a:pt x="21" y="2"/>
                    </a:lnTo>
                    <a:close/>
                    <a:moveTo>
                      <a:pt x="19" y="2"/>
                    </a:moveTo>
                    <a:cubicBezTo>
                      <a:pt x="18" y="2"/>
                      <a:pt x="18" y="2"/>
                      <a:pt x="17" y="2"/>
                    </a:cubicBezTo>
                    <a:lnTo>
                      <a:pt x="17" y="0"/>
                    </a:lnTo>
                    <a:cubicBezTo>
                      <a:pt x="18" y="0"/>
                      <a:pt x="19" y="1"/>
                      <a:pt x="19" y="1"/>
                    </a:cubicBezTo>
                    <a:lnTo>
                      <a:pt x="19" y="2"/>
                    </a:lnTo>
                    <a:close/>
                    <a:moveTo>
                      <a:pt x="17" y="2"/>
                    </a:moveTo>
                    <a:cubicBezTo>
                      <a:pt x="14" y="1"/>
                      <a:pt x="9" y="1"/>
                      <a:pt x="8" y="3"/>
                    </a:cubicBezTo>
                    <a:lnTo>
                      <a:pt x="7" y="2"/>
                    </a:lnTo>
                    <a:cubicBezTo>
                      <a:pt x="9" y="0"/>
                      <a:pt x="13" y="0"/>
                      <a:pt x="17" y="0"/>
                    </a:cubicBezTo>
                    <a:lnTo>
                      <a:pt x="17" y="2"/>
                    </a:lnTo>
                    <a:close/>
                    <a:moveTo>
                      <a:pt x="8" y="3"/>
                    </a:moveTo>
                    <a:lnTo>
                      <a:pt x="8" y="3"/>
                    </a:lnTo>
                    <a:lnTo>
                      <a:pt x="7" y="3"/>
                    </a:lnTo>
                    <a:lnTo>
                      <a:pt x="8" y="3"/>
                    </a:lnTo>
                    <a:close/>
                    <a:moveTo>
                      <a:pt x="8" y="3"/>
                    </a:moveTo>
                    <a:lnTo>
                      <a:pt x="8" y="3"/>
                    </a:lnTo>
                    <a:lnTo>
                      <a:pt x="7" y="2"/>
                    </a:lnTo>
                    <a:lnTo>
                      <a:pt x="7" y="2"/>
                    </a:lnTo>
                    <a:lnTo>
                      <a:pt x="8" y="3"/>
                    </a:lnTo>
                    <a:close/>
                    <a:moveTo>
                      <a:pt x="7" y="2"/>
                    </a:moveTo>
                    <a:lnTo>
                      <a:pt x="7" y="2"/>
                    </a:lnTo>
                    <a:lnTo>
                      <a:pt x="7" y="3"/>
                    </a:lnTo>
                    <a:lnTo>
                      <a:pt x="7" y="2"/>
                    </a:lnTo>
                    <a:close/>
                    <a:moveTo>
                      <a:pt x="8" y="3"/>
                    </a:moveTo>
                    <a:cubicBezTo>
                      <a:pt x="7" y="4"/>
                      <a:pt x="6" y="4"/>
                      <a:pt x="5" y="5"/>
                    </a:cubicBezTo>
                    <a:lnTo>
                      <a:pt x="5" y="4"/>
                    </a:lnTo>
                    <a:cubicBezTo>
                      <a:pt x="5" y="3"/>
                      <a:pt x="6" y="3"/>
                      <a:pt x="7" y="2"/>
                    </a:cubicBezTo>
                    <a:lnTo>
                      <a:pt x="8" y="3"/>
                    </a:lnTo>
                    <a:close/>
                    <a:moveTo>
                      <a:pt x="5" y="5"/>
                    </a:moveTo>
                    <a:cubicBezTo>
                      <a:pt x="5" y="5"/>
                      <a:pt x="4" y="6"/>
                      <a:pt x="4" y="6"/>
                    </a:cubicBezTo>
                    <a:lnTo>
                      <a:pt x="3" y="5"/>
                    </a:lnTo>
                    <a:cubicBezTo>
                      <a:pt x="3" y="4"/>
                      <a:pt x="4" y="4"/>
                      <a:pt x="5" y="4"/>
                    </a:cubicBezTo>
                    <a:lnTo>
                      <a:pt x="5" y="5"/>
                    </a:lnTo>
                    <a:close/>
                    <a:moveTo>
                      <a:pt x="4" y="6"/>
                    </a:moveTo>
                    <a:cubicBezTo>
                      <a:pt x="2" y="7"/>
                      <a:pt x="2" y="8"/>
                      <a:pt x="3" y="9"/>
                    </a:cubicBezTo>
                    <a:lnTo>
                      <a:pt x="2" y="10"/>
                    </a:lnTo>
                    <a:cubicBezTo>
                      <a:pt x="0" y="8"/>
                      <a:pt x="1" y="6"/>
                      <a:pt x="3" y="5"/>
                    </a:cubicBezTo>
                    <a:lnTo>
                      <a:pt x="4" y="6"/>
                    </a:lnTo>
                    <a:close/>
                    <a:moveTo>
                      <a:pt x="3" y="9"/>
                    </a:moveTo>
                    <a:lnTo>
                      <a:pt x="3" y="9"/>
                    </a:lnTo>
                    <a:lnTo>
                      <a:pt x="2" y="10"/>
                    </a:lnTo>
                    <a:lnTo>
                      <a:pt x="3" y="9"/>
                    </a:lnTo>
                    <a:close/>
                    <a:moveTo>
                      <a:pt x="3" y="9"/>
                    </a:moveTo>
                    <a:cubicBezTo>
                      <a:pt x="3" y="10"/>
                      <a:pt x="4" y="10"/>
                      <a:pt x="5" y="10"/>
                    </a:cubicBezTo>
                    <a:lnTo>
                      <a:pt x="5" y="11"/>
                    </a:lnTo>
                    <a:cubicBezTo>
                      <a:pt x="4" y="11"/>
                      <a:pt x="2" y="11"/>
                      <a:pt x="1" y="10"/>
                    </a:cubicBezTo>
                    <a:lnTo>
                      <a:pt x="3" y="9"/>
                    </a:lnTo>
                    <a:close/>
                    <a:moveTo>
                      <a:pt x="5" y="10"/>
                    </a:moveTo>
                    <a:cubicBezTo>
                      <a:pt x="6" y="9"/>
                      <a:pt x="6" y="9"/>
                      <a:pt x="6" y="9"/>
                    </a:cubicBezTo>
                    <a:lnTo>
                      <a:pt x="6" y="11"/>
                    </a:lnTo>
                    <a:cubicBezTo>
                      <a:pt x="6" y="11"/>
                      <a:pt x="6" y="11"/>
                      <a:pt x="5" y="11"/>
                    </a:cubicBezTo>
                    <a:lnTo>
                      <a:pt x="5" y="10"/>
                    </a:lnTo>
                    <a:close/>
                    <a:moveTo>
                      <a:pt x="7" y="11"/>
                    </a:moveTo>
                    <a:lnTo>
                      <a:pt x="6" y="11"/>
                    </a:lnTo>
                    <a:lnTo>
                      <a:pt x="6" y="11"/>
                    </a:lnTo>
                    <a:lnTo>
                      <a:pt x="6" y="10"/>
                    </a:lnTo>
                    <a:lnTo>
                      <a:pt x="7" y="11"/>
                    </a:lnTo>
                    <a:close/>
                    <a:moveTo>
                      <a:pt x="6" y="9"/>
                    </a:moveTo>
                    <a:lnTo>
                      <a:pt x="6" y="9"/>
                    </a:lnTo>
                    <a:lnTo>
                      <a:pt x="7" y="11"/>
                    </a:lnTo>
                    <a:lnTo>
                      <a:pt x="7" y="11"/>
                    </a:lnTo>
                    <a:lnTo>
                      <a:pt x="6" y="9"/>
                    </a:lnTo>
                    <a:close/>
                    <a:moveTo>
                      <a:pt x="7" y="11"/>
                    </a:moveTo>
                    <a:lnTo>
                      <a:pt x="7" y="11"/>
                    </a:lnTo>
                    <a:lnTo>
                      <a:pt x="6" y="10"/>
                    </a:lnTo>
                    <a:lnTo>
                      <a:pt x="7" y="11"/>
                    </a:lnTo>
                    <a:close/>
                    <a:moveTo>
                      <a:pt x="6" y="9"/>
                    </a:moveTo>
                    <a:cubicBezTo>
                      <a:pt x="8" y="9"/>
                      <a:pt x="10" y="9"/>
                      <a:pt x="12" y="9"/>
                    </a:cubicBezTo>
                    <a:lnTo>
                      <a:pt x="12" y="10"/>
                    </a:lnTo>
                    <a:cubicBezTo>
                      <a:pt x="10" y="10"/>
                      <a:pt x="8" y="10"/>
                      <a:pt x="7" y="11"/>
                    </a:cubicBezTo>
                    <a:lnTo>
                      <a:pt x="6" y="9"/>
                    </a:lnTo>
                    <a:close/>
                    <a:moveTo>
                      <a:pt x="12" y="9"/>
                    </a:moveTo>
                    <a:cubicBezTo>
                      <a:pt x="15" y="8"/>
                      <a:pt x="19" y="8"/>
                      <a:pt x="22" y="6"/>
                    </a:cubicBezTo>
                    <a:lnTo>
                      <a:pt x="23" y="7"/>
                    </a:lnTo>
                    <a:cubicBezTo>
                      <a:pt x="20" y="9"/>
                      <a:pt x="16" y="10"/>
                      <a:pt x="12" y="10"/>
                    </a:cubicBezTo>
                    <a:lnTo>
                      <a:pt x="12" y="9"/>
                    </a:lnTo>
                    <a:close/>
                    <a:moveTo>
                      <a:pt x="22" y="6"/>
                    </a:moveTo>
                    <a:lnTo>
                      <a:pt x="22" y="5"/>
                    </a:lnTo>
                    <a:lnTo>
                      <a:pt x="22" y="6"/>
                    </a:lnTo>
                    <a:close/>
                    <a:moveTo>
                      <a:pt x="22" y="5"/>
                    </a:moveTo>
                    <a:cubicBezTo>
                      <a:pt x="23" y="5"/>
                      <a:pt x="23" y="5"/>
                      <a:pt x="22" y="5"/>
                    </a:cubicBezTo>
                    <a:lnTo>
                      <a:pt x="24" y="4"/>
                    </a:lnTo>
                    <a:cubicBezTo>
                      <a:pt x="24" y="5"/>
                      <a:pt x="24" y="6"/>
                      <a:pt x="23" y="7"/>
                    </a:cubicBezTo>
                    <a:lnTo>
                      <a:pt x="22" y="5"/>
                    </a:lnTo>
                    <a:close/>
                    <a:moveTo>
                      <a:pt x="22" y="5"/>
                    </a:moveTo>
                    <a:cubicBezTo>
                      <a:pt x="22" y="5"/>
                      <a:pt x="22" y="4"/>
                      <a:pt x="22" y="4"/>
                    </a:cubicBezTo>
                    <a:lnTo>
                      <a:pt x="23" y="3"/>
                    </a:lnTo>
                    <a:cubicBezTo>
                      <a:pt x="23" y="3"/>
                      <a:pt x="23" y="4"/>
                      <a:pt x="24" y="4"/>
                    </a:cubicBezTo>
                    <a:lnTo>
                      <a:pt x="22" y="5"/>
                    </a:lnTo>
                    <a:close/>
                    <a:moveTo>
                      <a:pt x="22" y="4"/>
                    </a:moveTo>
                    <a:cubicBezTo>
                      <a:pt x="21" y="3"/>
                      <a:pt x="20" y="3"/>
                      <a:pt x="20" y="2"/>
                    </a:cubicBezTo>
                    <a:lnTo>
                      <a:pt x="21" y="2"/>
                    </a:lnTo>
                    <a:cubicBezTo>
                      <a:pt x="22" y="2"/>
                      <a:pt x="22" y="3"/>
                      <a:pt x="23" y="3"/>
                    </a:cubicBezTo>
                    <a:lnTo>
                      <a:pt x="2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0" name="Freeform 26">
                <a:extLst>
                  <a:ext uri="{FF2B5EF4-FFF2-40B4-BE49-F238E27FC236}">
                    <a16:creationId xmlns:a16="http://schemas.microsoft.com/office/drawing/2014/main" id="{3116DFEB-4615-3AD1-61FB-8DE378388556}"/>
                  </a:ext>
                </a:extLst>
              </p:cNvPr>
              <p:cNvSpPr>
                <a:spLocks noEditPoints="1"/>
              </p:cNvSpPr>
              <p:nvPr/>
            </p:nvSpPr>
            <p:spPr bwMode="auto">
              <a:xfrm>
                <a:off x="3294" y="1235"/>
                <a:ext cx="129" cy="67"/>
              </a:xfrm>
              <a:custGeom>
                <a:avLst/>
                <a:gdLst>
                  <a:gd name="T0" fmla="*/ 17 w 23"/>
                  <a:gd name="T1" fmla="*/ 3 h 12"/>
                  <a:gd name="T2" fmla="*/ 17 w 23"/>
                  <a:gd name="T3" fmla="*/ 2 h 12"/>
                  <a:gd name="T4" fmla="*/ 17 w 23"/>
                  <a:gd name="T5" fmla="*/ 3 h 12"/>
                  <a:gd name="T6" fmla="*/ 17 w 23"/>
                  <a:gd name="T7" fmla="*/ 2 h 12"/>
                  <a:gd name="T8" fmla="*/ 17 w 23"/>
                  <a:gd name="T9" fmla="*/ 3 h 12"/>
                  <a:gd name="T10" fmla="*/ 16 w 23"/>
                  <a:gd name="T11" fmla="*/ 1 h 12"/>
                  <a:gd name="T12" fmla="*/ 17 w 23"/>
                  <a:gd name="T13" fmla="*/ 3 h 12"/>
                  <a:gd name="T14" fmla="*/ 9 w 23"/>
                  <a:gd name="T15" fmla="*/ 2 h 12"/>
                  <a:gd name="T16" fmla="*/ 16 w 23"/>
                  <a:gd name="T17" fmla="*/ 1 h 12"/>
                  <a:gd name="T18" fmla="*/ 9 w 23"/>
                  <a:gd name="T19" fmla="*/ 2 h 12"/>
                  <a:gd name="T20" fmla="*/ 9 w 23"/>
                  <a:gd name="T21" fmla="*/ 1 h 12"/>
                  <a:gd name="T22" fmla="*/ 9 w 23"/>
                  <a:gd name="T23" fmla="*/ 2 h 12"/>
                  <a:gd name="T24" fmla="*/ 4 w 23"/>
                  <a:gd name="T25" fmla="*/ 2 h 12"/>
                  <a:gd name="T26" fmla="*/ 9 w 23"/>
                  <a:gd name="T27" fmla="*/ 2 h 12"/>
                  <a:gd name="T28" fmla="*/ 2 w 23"/>
                  <a:gd name="T29" fmla="*/ 4 h 12"/>
                  <a:gd name="T30" fmla="*/ 4 w 23"/>
                  <a:gd name="T31" fmla="*/ 2 h 12"/>
                  <a:gd name="T32" fmla="*/ 2 w 23"/>
                  <a:gd name="T33" fmla="*/ 4 h 12"/>
                  <a:gd name="T34" fmla="*/ 0 w 23"/>
                  <a:gd name="T35" fmla="*/ 6 h 12"/>
                  <a:gd name="T36" fmla="*/ 2 w 23"/>
                  <a:gd name="T37" fmla="*/ 4 h 12"/>
                  <a:gd name="T38" fmla="*/ 2 w 23"/>
                  <a:gd name="T39" fmla="*/ 6 h 12"/>
                  <a:gd name="T40" fmla="*/ 2 w 23"/>
                  <a:gd name="T41" fmla="*/ 6 h 12"/>
                  <a:gd name="T42" fmla="*/ 2 w 23"/>
                  <a:gd name="T43" fmla="*/ 6 h 12"/>
                  <a:gd name="T44" fmla="*/ 0 w 23"/>
                  <a:gd name="T45" fmla="*/ 6 h 12"/>
                  <a:gd name="T46" fmla="*/ 2 w 23"/>
                  <a:gd name="T47" fmla="*/ 6 h 12"/>
                  <a:gd name="T48" fmla="*/ 1 w 23"/>
                  <a:gd name="T49" fmla="*/ 6 h 12"/>
                  <a:gd name="T50" fmla="*/ 2 w 23"/>
                  <a:gd name="T51" fmla="*/ 6 h 12"/>
                  <a:gd name="T52" fmla="*/ 12 w 23"/>
                  <a:gd name="T53" fmla="*/ 11 h 12"/>
                  <a:gd name="T54" fmla="*/ 2 w 23"/>
                  <a:gd name="T55" fmla="*/ 6 h 12"/>
                  <a:gd name="T56" fmla="*/ 19 w 23"/>
                  <a:gd name="T57" fmla="*/ 9 h 12"/>
                  <a:gd name="T58" fmla="*/ 12 w 23"/>
                  <a:gd name="T59" fmla="*/ 11 h 12"/>
                  <a:gd name="T60" fmla="*/ 19 w 23"/>
                  <a:gd name="T61" fmla="*/ 11 h 12"/>
                  <a:gd name="T62" fmla="*/ 19 w 23"/>
                  <a:gd name="T63" fmla="*/ 10 h 12"/>
                  <a:gd name="T64" fmla="*/ 19 w 23"/>
                  <a:gd name="T65" fmla="*/ 9 h 12"/>
                  <a:gd name="T66" fmla="*/ 19 w 23"/>
                  <a:gd name="T67" fmla="*/ 11 h 12"/>
                  <a:gd name="T68" fmla="*/ 19 w 23"/>
                  <a:gd name="T69" fmla="*/ 9 h 12"/>
                  <a:gd name="T70" fmla="*/ 19 w 23"/>
                  <a:gd name="T71" fmla="*/ 9 h 12"/>
                  <a:gd name="T72" fmla="*/ 19 w 23"/>
                  <a:gd name="T73" fmla="*/ 9 h 12"/>
                  <a:gd name="T74" fmla="*/ 22 w 23"/>
                  <a:gd name="T75" fmla="*/ 10 h 12"/>
                  <a:gd name="T76" fmla="*/ 19 w 23"/>
                  <a:gd name="T77" fmla="*/ 11 h 12"/>
                  <a:gd name="T78" fmla="*/ 22 w 23"/>
                  <a:gd name="T79" fmla="*/ 10 h 12"/>
                  <a:gd name="T80" fmla="*/ 22 w 23"/>
                  <a:gd name="T81" fmla="*/ 12 h 12"/>
                  <a:gd name="T82" fmla="*/ 22 w 23"/>
                  <a:gd name="T83" fmla="*/ 10 h 12"/>
                  <a:gd name="T84" fmla="*/ 23 w 23"/>
                  <a:gd name="T85" fmla="*/ 12 h 12"/>
                  <a:gd name="T86" fmla="*/ 23 w 23"/>
                  <a:gd name="T87" fmla="*/ 11 h 12"/>
                  <a:gd name="T88" fmla="*/ 22 w 23"/>
                  <a:gd name="T89" fmla="*/ 10 h 12"/>
                  <a:gd name="T90" fmla="*/ 23 w 23"/>
                  <a:gd name="T91" fmla="*/ 11 h 12"/>
                  <a:gd name="T92" fmla="*/ 23 w 23"/>
                  <a:gd name="T93" fmla="*/ 9 h 12"/>
                  <a:gd name="T94" fmla="*/ 22 w 23"/>
                  <a:gd name="T95" fmla="*/ 10 h 12"/>
                  <a:gd name="T96" fmla="*/ 22 w 23"/>
                  <a:gd name="T97" fmla="*/ 10 h 12"/>
                  <a:gd name="T98" fmla="*/ 22 w 23"/>
                  <a:gd name="T99" fmla="*/ 5 h 12"/>
                  <a:gd name="T100" fmla="*/ 22 w 23"/>
                  <a:gd name="T101" fmla="*/ 10 h 12"/>
                  <a:gd name="T102" fmla="*/ 18 w 23"/>
                  <a:gd name="T103" fmla="*/ 3 h 12"/>
                  <a:gd name="T104" fmla="*/ 22 w 23"/>
                  <a:gd name="T105" fmla="*/ 5 h 12"/>
                  <a:gd name="T106" fmla="*/ 18 w 23"/>
                  <a:gd name="T107" fmla="*/ 3 h 12"/>
                  <a:gd name="T108" fmla="*/ 17 w 23"/>
                  <a:gd name="T109" fmla="*/ 2 h 12"/>
                  <a:gd name="T110" fmla="*/ 18 w 23"/>
                  <a:gd name="T11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12">
                    <a:moveTo>
                      <a:pt x="17" y="3"/>
                    </a:moveTo>
                    <a:lnTo>
                      <a:pt x="17" y="3"/>
                    </a:lnTo>
                    <a:lnTo>
                      <a:pt x="17" y="2"/>
                    </a:lnTo>
                    <a:lnTo>
                      <a:pt x="17" y="2"/>
                    </a:lnTo>
                    <a:lnTo>
                      <a:pt x="17" y="3"/>
                    </a:lnTo>
                    <a:close/>
                    <a:moveTo>
                      <a:pt x="17" y="3"/>
                    </a:moveTo>
                    <a:lnTo>
                      <a:pt x="17" y="3"/>
                    </a:lnTo>
                    <a:lnTo>
                      <a:pt x="17" y="2"/>
                    </a:lnTo>
                    <a:lnTo>
                      <a:pt x="17" y="3"/>
                    </a:lnTo>
                    <a:close/>
                    <a:moveTo>
                      <a:pt x="17" y="3"/>
                    </a:moveTo>
                    <a:cubicBezTo>
                      <a:pt x="17" y="3"/>
                      <a:pt x="16" y="3"/>
                      <a:pt x="15" y="3"/>
                    </a:cubicBezTo>
                    <a:lnTo>
                      <a:pt x="16" y="1"/>
                    </a:lnTo>
                    <a:cubicBezTo>
                      <a:pt x="16" y="2"/>
                      <a:pt x="17" y="2"/>
                      <a:pt x="17" y="2"/>
                    </a:cubicBezTo>
                    <a:lnTo>
                      <a:pt x="17" y="3"/>
                    </a:lnTo>
                    <a:close/>
                    <a:moveTo>
                      <a:pt x="15" y="3"/>
                    </a:moveTo>
                    <a:cubicBezTo>
                      <a:pt x="13" y="2"/>
                      <a:pt x="11" y="2"/>
                      <a:pt x="9" y="2"/>
                    </a:cubicBezTo>
                    <a:lnTo>
                      <a:pt x="9" y="1"/>
                    </a:lnTo>
                    <a:cubicBezTo>
                      <a:pt x="11" y="0"/>
                      <a:pt x="13" y="1"/>
                      <a:pt x="16" y="1"/>
                    </a:cubicBezTo>
                    <a:lnTo>
                      <a:pt x="15" y="3"/>
                    </a:lnTo>
                    <a:close/>
                    <a:moveTo>
                      <a:pt x="9" y="2"/>
                    </a:moveTo>
                    <a:lnTo>
                      <a:pt x="9" y="2"/>
                    </a:lnTo>
                    <a:lnTo>
                      <a:pt x="9" y="1"/>
                    </a:lnTo>
                    <a:lnTo>
                      <a:pt x="9" y="2"/>
                    </a:lnTo>
                    <a:close/>
                    <a:moveTo>
                      <a:pt x="9" y="2"/>
                    </a:moveTo>
                    <a:cubicBezTo>
                      <a:pt x="8" y="2"/>
                      <a:pt x="6" y="2"/>
                      <a:pt x="5" y="3"/>
                    </a:cubicBezTo>
                    <a:lnTo>
                      <a:pt x="4" y="2"/>
                    </a:lnTo>
                    <a:cubicBezTo>
                      <a:pt x="6" y="1"/>
                      <a:pt x="7" y="1"/>
                      <a:pt x="9" y="1"/>
                    </a:cubicBezTo>
                    <a:lnTo>
                      <a:pt x="9" y="2"/>
                    </a:lnTo>
                    <a:close/>
                    <a:moveTo>
                      <a:pt x="5" y="3"/>
                    </a:moveTo>
                    <a:cubicBezTo>
                      <a:pt x="4" y="3"/>
                      <a:pt x="3" y="4"/>
                      <a:pt x="2" y="4"/>
                    </a:cubicBezTo>
                    <a:lnTo>
                      <a:pt x="1" y="3"/>
                    </a:lnTo>
                    <a:cubicBezTo>
                      <a:pt x="2" y="3"/>
                      <a:pt x="3" y="2"/>
                      <a:pt x="4" y="2"/>
                    </a:cubicBezTo>
                    <a:lnTo>
                      <a:pt x="5" y="3"/>
                    </a:lnTo>
                    <a:close/>
                    <a:moveTo>
                      <a:pt x="2" y="4"/>
                    </a:moveTo>
                    <a:cubicBezTo>
                      <a:pt x="2" y="5"/>
                      <a:pt x="2" y="5"/>
                      <a:pt x="2" y="6"/>
                    </a:cubicBezTo>
                    <a:lnTo>
                      <a:pt x="0" y="6"/>
                    </a:lnTo>
                    <a:cubicBezTo>
                      <a:pt x="0" y="5"/>
                      <a:pt x="1" y="4"/>
                      <a:pt x="1" y="3"/>
                    </a:cubicBezTo>
                    <a:lnTo>
                      <a:pt x="2" y="4"/>
                    </a:lnTo>
                    <a:close/>
                    <a:moveTo>
                      <a:pt x="2" y="6"/>
                    </a:moveTo>
                    <a:lnTo>
                      <a:pt x="2" y="6"/>
                    </a:lnTo>
                    <a:lnTo>
                      <a:pt x="1" y="6"/>
                    </a:lnTo>
                    <a:lnTo>
                      <a:pt x="2" y="6"/>
                    </a:lnTo>
                    <a:close/>
                    <a:moveTo>
                      <a:pt x="2" y="6"/>
                    </a:moveTo>
                    <a:cubicBezTo>
                      <a:pt x="2" y="6"/>
                      <a:pt x="2" y="6"/>
                      <a:pt x="2" y="6"/>
                    </a:cubicBezTo>
                    <a:lnTo>
                      <a:pt x="1" y="7"/>
                    </a:lnTo>
                    <a:cubicBezTo>
                      <a:pt x="0" y="6"/>
                      <a:pt x="0" y="6"/>
                      <a:pt x="0" y="6"/>
                    </a:cubicBezTo>
                    <a:lnTo>
                      <a:pt x="2" y="6"/>
                    </a:lnTo>
                    <a:close/>
                    <a:moveTo>
                      <a:pt x="2" y="6"/>
                    </a:moveTo>
                    <a:lnTo>
                      <a:pt x="2" y="6"/>
                    </a:lnTo>
                    <a:lnTo>
                      <a:pt x="1" y="6"/>
                    </a:lnTo>
                    <a:lnTo>
                      <a:pt x="2" y="6"/>
                    </a:lnTo>
                    <a:close/>
                    <a:moveTo>
                      <a:pt x="2" y="6"/>
                    </a:moveTo>
                    <a:cubicBezTo>
                      <a:pt x="3" y="10"/>
                      <a:pt x="8" y="10"/>
                      <a:pt x="12" y="9"/>
                    </a:cubicBezTo>
                    <a:lnTo>
                      <a:pt x="12" y="11"/>
                    </a:lnTo>
                    <a:cubicBezTo>
                      <a:pt x="7" y="11"/>
                      <a:pt x="2" y="12"/>
                      <a:pt x="1" y="7"/>
                    </a:cubicBezTo>
                    <a:lnTo>
                      <a:pt x="2" y="6"/>
                    </a:lnTo>
                    <a:close/>
                    <a:moveTo>
                      <a:pt x="12" y="9"/>
                    </a:moveTo>
                    <a:cubicBezTo>
                      <a:pt x="15" y="9"/>
                      <a:pt x="17" y="9"/>
                      <a:pt x="19" y="9"/>
                    </a:cubicBezTo>
                    <a:lnTo>
                      <a:pt x="19" y="11"/>
                    </a:lnTo>
                    <a:cubicBezTo>
                      <a:pt x="17" y="10"/>
                      <a:pt x="15" y="11"/>
                      <a:pt x="12" y="11"/>
                    </a:cubicBezTo>
                    <a:lnTo>
                      <a:pt x="12" y="9"/>
                    </a:lnTo>
                    <a:close/>
                    <a:moveTo>
                      <a:pt x="19" y="11"/>
                    </a:moveTo>
                    <a:lnTo>
                      <a:pt x="19" y="11"/>
                    </a:lnTo>
                    <a:lnTo>
                      <a:pt x="19" y="10"/>
                    </a:lnTo>
                    <a:lnTo>
                      <a:pt x="19" y="11"/>
                    </a:lnTo>
                    <a:close/>
                    <a:moveTo>
                      <a:pt x="19" y="9"/>
                    </a:moveTo>
                    <a:lnTo>
                      <a:pt x="19" y="9"/>
                    </a:lnTo>
                    <a:lnTo>
                      <a:pt x="19" y="11"/>
                    </a:lnTo>
                    <a:lnTo>
                      <a:pt x="19" y="11"/>
                    </a:lnTo>
                    <a:lnTo>
                      <a:pt x="19" y="9"/>
                    </a:lnTo>
                    <a:close/>
                    <a:moveTo>
                      <a:pt x="19" y="9"/>
                    </a:moveTo>
                    <a:lnTo>
                      <a:pt x="19" y="9"/>
                    </a:lnTo>
                    <a:lnTo>
                      <a:pt x="19" y="10"/>
                    </a:lnTo>
                    <a:lnTo>
                      <a:pt x="19" y="9"/>
                    </a:lnTo>
                    <a:close/>
                    <a:moveTo>
                      <a:pt x="19" y="9"/>
                    </a:moveTo>
                    <a:cubicBezTo>
                      <a:pt x="20" y="9"/>
                      <a:pt x="21" y="10"/>
                      <a:pt x="22" y="10"/>
                    </a:cubicBezTo>
                    <a:lnTo>
                      <a:pt x="21" y="11"/>
                    </a:lnTo>
                    <a:cubicBezTo>
                      <a:pt x="20" y="11"/>
                      <a:pt x="20" y="11"/>
                      <a:pt x="19" y="11"/>
                    </a:cubicBezTo>
                    <a:lnTo>
                      <a:pt x="19" y="9"/>
                    </a:lnTo>
                    <a:close/>
                    <a:moveTo>
                      <a:pt x="22" y="10"/>
                    </a:moveTo>
                    <a:cubicBezTo>
                      <a:pt x="22" y="10"/>
                      <a:pt x="22" y="10"/>
                      <a:pt x="23" y="10"/>
                    </a:cubicBezTo>
                    <a:lnTo>
                      <a:pt x="22" y="12"/>
                    </a:lnTo>
                    <a:cubicBezTo>
                      <a:pt x="22" y="12"/>
                      <a:pt x="22" y="11"/>
                      <a:pt x="21" y="11"/>
                    </a:cubicBezTo>
                    <a:lnTo>
                      <a:pt x="22" y="10"/>
                    </a:lnTo>
                    <a:close/>
                    <a:moveTo>
                      <a:pt x="23" y="11"/>
                    </a:moveTo>
                    <a:lnTo>
                      <a:pt x="23" y="12"/>
                    </a:lnTo>
                    <a:lnTo>
                      <a:pt x="22" y="12"/>
                    </a:lnTo>
                    <a:lnTo>
                      <a:pt x="23" y="11"/>
                    </a:lnTo>
                    <a:close/>
                    <a:moveTo>
                      <a:pt x="22" y="11"/>
                    </a:moveTo>
                    <a:cubicBezTo>
                      <a:pt x="22" y="11"/>
                      <a:pt x="22" y="10"/>
                      <a:pt x="22" y="10"/>
                    </a:cubicBezTo>
                    <a:lnTo>
                      <a:pt x="23" y="9"/>
                    </a:lnTo>
                    <a:cubicBezTo>
                      <a:pt x="23" y="10"/>
                      <a:pt x="23" y="11"/>
                      <a:pt x="23" y="11"/>
                    </a:cubicBezTo>
                    <a:lnTo>
                      <a:pt x="22" y="11"/>
                    </a:lnTo>
                    <a:close/>
                    <a:moveTo>
                      <a:pt x="23" y="9"/>
                    </a:moveTo>
                    <a:lnTo>
                      <a:pt x="23" y="9"/>
                    </a:lnTo>
                    <a:lnTo>
                      <a:pt x="22" y="10"/>
                    </a:lnTo>
                    <a:lnTo>
                      <a:pt x="23" y="9"/>
                    </a:lnTo>
                    <a:close/>
                    <a:moveTo>
                      <a:pt x="22" y="10"/>
                    </a:moveTo>
                    <a:cubicBezTo>
                      <a:pt x="22" y="8"/>
                      <a:pt x="21" y="7"/>
                      <a:pt x="20" y="5"/>
                    </a:cubicBezTo>
                    <a:lnTo>
                      <a:pt x="22" y="5"/>
                    </a:lnTo>
                    <a:cubicBezTo>
                      <a:pt x="22" y="6"/>
                      <a:pt x="23" y="8"/>
                      <a:pt x="23" y="9"/>
                    </a:cubicBezTo>
                    <a:lnTo>
                      <a:pt x="22" y="10"/>
                    </a:lnTo>
                    <a:close/>
                    <a:moveTo>
                      <a:pt x="20" y="5"/>
                    </a:moveTo>
                    <a:cubicBezTo>
                      <a:pt x="20" y="4"/>
                      <a:pt x="19" y="3"/>
                      <a:pt x="18" y="3"/>
                    </a:cubicBezTo>
                    <a:lnTo>
                      <a:pt x="18" y="2"/>
                    </a:lnTo>
                    <a:cubicBezTo>
                      <a:pt x="19" y="2"/>
                      <a:pt x="21" y="3"/>
                      <a:pt x="22" y="5"/>
                    </a:cubicBezTo>
                    <a:lnTo>
                      <a:pt x="20" y="5"/>
                    </a:lnTo>
                    <a:close/>
                    <a:moveTo>
                      <a:pt x="18" y="3"/>
                    </a:moveTo>
                    <a:cubicBezTo>
                      <a:pt x="18" y="3"/>
                      <a:pt x="18" y="3"/>
                      <a:pt x="17" y="3"/>
                    </a:cubicBezTo>
                    <a:lnTo>
                      <a:pt x="17" y="2"/>
                    </a:lnTo>
                    <a:cubicBezTo>
                      <a:pt x="17" y="2"/>
                      <a:pt x="17" y="2"/>
                      <a:pt x="18" y="2"/>
                    </a:cubicBezTo>
                    <a:lnTo>
                      <a:pt x="18"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1" name="Freeform 27">
                <a:extLst>
                  <a:ext uri="{FF2B5EF4-FFF2-40B4-BE49-F238E27FC236}">
                    <a16:creationId xmlns:a16="http://schemas.microsoft.com/office/drawing/2014/main" id="{3BA26EC0-63D2-6B57-92D4-672D8DC7DB1C}"/>
                  </a:ext>
                </a:extLst>
              </p:cNvPr>
              <p:cNvSpPr>
                <a:spLocks/>
              </p:cNvSpPr>
              <p:nvPr/>
            </p:nvSpPr>
            <p:spPr bwMode="auto">
              <a:xfrm>
                <a:off x="3429" y="1257"/>
                <a:ext cx="106" cy="56"/>
              </a:xfrm>
              <a:custGeom>
                <a:avLst/>
                <a:gdLst>
                  <a:gd name="T0" fmla="*/ 16 w 19"/>
                  <a:gd name="T1" fmla="*/ 6 h 10"/>
                  <a:gd name="T2" fmla="*/ 3 w 19"/>
                  <a:gd name="T3" fmla="*/ 1 h 10"/>
                  <a:gd name="T4" fmla="*/ 5 w 19"/>
                  <a:gd name="T5" fmla="*/ 8 h 10"/>
                  <a:gd name="T6" fmla="*/ 19 w 19"/>
                  <a:gd name="T7" fmla="*/ 10 h 10"/>
                  <a:gd name="T8" fmla="*/ 16 w 19"/>
                  <a:gd name="T9" fmla="*/ 6 h 10"/>
                </a:gdLst>
                <a:ahLst/>
                <a:cxnLst>
                  <a:cxn ang="0">
                    <a:pos x="T0" y="T1"/>
                  </a:cxn>
                  <a:cxn ang="0">
                    <a:pos x="T2" y="T3"/>
                  </a:cxn>
                  <a:cxn ang="0">
                    <a:pos x="T4" y="T5"/>
                  </a:cxn>
                  <a:cxn ang="0">
                    <a:pos x="T6" y="T7"/>
                  </a:cxn>
                  <a:cxn ang="0">
                    <a:pos x="T8" y="T9"/>
                  </a:cxn>
                </a:cxnLst>
                <a:rect l="0" t="0" r="r" b="b"/>
                <a:pathLst>
                  <a:path w="19" h="10">
                    <a:moveTo>
                      <a:pt x="16" y="6"/>
                    </a:moveTo>
                    <a:cubicBezTo>
                      <a:pt x="12" y="3"/>
                      <a:pt x="8" y="0"/>
                      <a:pt x="3" y="1"/>
                    </a:cubicBezTo>
                    <a:cubicBezTo>
                      <a:pt x="0" y="2"/>
                      <a:pt x="0" y="8"/>
                      <a:pt x="5" y="8"/>
                    </a:cubicBezTo>
                    <a:cubicBezTo>
                      <a:pt x="10" y="7"/>
                      <a:pt x="14" y="9"/>
                      <a:pt x="19" y="10"/>
                    </a:cubicBezTo>
                    <a:cubicBezTo>
                      <a:pt x="18" y="8"/>
                      <a:pt x="17" y="7"/>
                      <a:pt x="1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2" name="Freeform 28">
                <a:extLst>
                  <a:ext uri="{FF2B5EF4-FFF2-40B4-BE49-F238E27FC236}">
                    <a16:creationId xmlns:a16="http://schemas.microsoft.com/office/drawing/2014/main" id="{1A0726E5-6588-6824-7481-E03E6F461C26}"/>
                  </a:ext>
                </a:extLst>
              </p:cNvPr>
              <p:cNvSpPr>
                <a:spLocks noEditPoints="1"/>
              </p:cNvSpPr>
              <p:nvPr/>
            </p:nvSpPr>
            <p:spPr bwMode="auto">
              <a:xfrm>
                <a:off x="3429" y="1257"/>
                <a:ext cx="106" cy="56"/>
              </a:xfrm>
              <a:custGeom>
                <a:avLst/>
                <a:gdLst>
                  <a:gd name="T0" fmla="*/ 16 w 19"/>
                  <a:gd name="T1" fmla="*/ 7 h 10"/>
                  <a:gd name="T2" fmla="*/ 17 w 19"/>
                  <a:gd name="T3" fmla="*/ 6 h 10"/>
                  <a:gd name="T4" fmla="*/ 16 w 19"/>
                  <a:gd name="T5" fmla="*/ 7 h 10"/>
                  <a:gd name="T6" fmla="*/ 16 w 19"/>
                  <a:gd name="T7" fmla="*/ 6 h 10"/>
                  <a:gd name="T8" fmla="*/ 16 w 19"/>
                  <a:gd name="T9" fmla="*/ 7 h 10"/>
                  <a:gd name="T10" fmla="*/ 15 w 19"/>
                  <a:gd name="T11" fmla="*/ 4 h 10"/>
                  <a:gd name="T12" fmla="*/ 16 w 19"/>
                  <a:gd name="T13" fmla="*/ 7 h 10"/>
                  <a:gd name="T14" fmla="*/ 12 w 19"/>
                  <a:gd name="T15" fmla="*/ 4 h 10"/>
                  <a:gd name="T16" fmla="*/ 15 w 19"/>
                  <a:gd name="T17" fmla="*/ 4 h 10"/>
                  <a:gd name="T18" fmla="*/ 12 w 19"/>
                  <a:gd name="T19" fmla="*/ 4 h 10"/>
                  <a:gd name="T20" fmla="*/ 3 w 19"/>
                  <a:gd name="T21" fmla="*/ 0 h 10"/>
                  <a:gd name="T22" fmla="*/ 12 w 19"/>
                  <a:gd name="T23" fmla="*/ 4 h 10"/>
                  <a:gd name="T24" fmla="*/ 3 w 19"/>
                  <a:gd name="T25" fmla="*/ 2 h 10"/>
                  <a:gd name="T26" fmla="*/ 3 w 19"/>
                  <a:gd name="T27" fmla="*/ 2 h 10"/>
                  <a:gd name="T28" fmla="*/ 2 w 19"/>
                  <a:gd name="T29" fmla="*/ 3 h 10"/>
                  <a:gd name="T30" fmla="*/ 3 w 19"/>
                  <a:gd name="T31" fmla="*/ 0 h 10"/>
                  <a:gd name="T32" fmla="*/ 2 w 19"/>
                  <a:gd name="T33" fmla="*/ 3 h 10"/>
                  <a:gd name="T34" fmla="*/ 0 w 19"/>
                  <a:gd name="T35" fmla="*/ 5 h 10"/>
                  <a:gd name="T36" fmla="*/ 2 w 19"/>
                  <a:gd name="T37" fmla="*/ 3 h 10"/>
                  <a:gd name="T38" fmla="*/ 2 w 19"/>
                  <a:gd name="T39" fmla="*/ 6 h 10"/>
                  <a:gd name="T40" fmla="*/ 0 w 19"/>
                  <a:gd name="T41" fmla="*/ 5 h 10"/>
                  <a:gd name="T42" fmla="*/ 2 w 19"/>
                  <a:gd name="T43" fmla="*/ 6 h 10"/>
                  <a:gd name="T44" fmla="*/ 5 w 19"/>
                  <a:gd name="T45" fmla="*/ 8 h 10"/>
                  <a:gd name="T46" fmla="*/ 2 w 19"/>
                  <a:gd name="T47" fmla="*/ 6 h 10"/>
                  <a:gd name="T48" fmla="*/ 5 w 19"/>
                  <a:gd name="T49" fmla="*/ 8 h 10"/>
                  <a:gd name="T50" fmla="*/ 5 w 19"/>
                  <a:gd name="T51" fmla="*/ 7 h 10"/>
                  <a:gd name="T52" fmla="*/ 13 w 19"/>
                  <a:gd name="T53" fmla="*/ 9 h 10"/>
                  <a:gd name="T54" fmla="*/ 5 w 19"/>
                  <a:gd name="T55" fmla="*/ 7 h 10"/>
                  <a:gd name="T56" fmla="*/ 19 w 19"/>
                  <a:gd name="T57" fmla="*/ 9 h 10"/>
                  <a:gd name="T58" fmla="*/ 13 w 19"/>
                  <a:gd name="T59" fmla="*/ 9 h 10"/>
                  <a:gd name="T60" fmla="*/ 19 w 19"/>
                  <a:gd name="T61" fmla="*/ 9 h 10"/>
                  <a:gd name="T62" fmla="*/ 19 w 19"/>
                  <a:gd name="T63" fmla="*/ 10 h 10"/>
                  <a:gd name="T64" fmla="*/ 19 w 19"/>
                  <a:gd name="T65" fmla="*/ 9 h 10"/>
                  <a:gd name="T66" fmla="*/ 16 w 19"/>
                  <a:gd name="T67" fmla="*/ 7 h 10"/>
                  <a:gd name="T68" fmla="*/ 19 w 19"/>
                  <a:gd name="T69" fmla="*/ 9 h 10"/>
                  <a:gd name="T70" fmla="*/ 16 w 19"/>
                  <a:gd name="T71" fmla="*/ 7 h 10"/>
                  <a:gd name="T72" fmla="*/ 17 w 19"/>
                  <a:gd name="T73" fmla="*/ 6 h 10"/>
                  <a:gd name="T74" fmla="*/ 16 w 19"/>
                  <a:gd name="T75" fmla="*/ 7 h 10"/>
                  <a:gd name="T76" fmla="*/ 17 w 19"/>
                  <a:gd name="T77" fmla="*/ 6 h 10"/>
                  <a:gd name="T78" fmla="*/ 17 w 19"/>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0">
                    <a:moveTo>
                      <a:pt x="16" y="7"/>
                    </a:moveTo>
                    <a:lnTo>
                      <a:pt x="16" y="7"/>
                    </a:lnTo>
                    <a:lnTo>
                      <a:pt x="17" y="6"/>
                    </a:lnTo>
                    <a:lnTo>
                      <a:pt x="17" y="6"/>
                    </a:lnTo>
                    <a:lnTo>
                      <a:pt x="16" y="7"/>
                    </a:lnTo>
                    <a:close/>
                    <a:moveTo>
                      <a:pt x="16" y="7"/>
                    </a:moveTo>
                    <a:lnTo>
                      <a:pt x="16" y="7"/>
                    </a:lnTo>
                    <a:lnTo>
                      <a:pt x="16" y="6"/>
                    </a:lnTo>
                    <a:lnTo>
                      <a:pt x="16" y="7"/>
                    </a:lnTo>
                    <a:close/>
                    <a:moveTo>
                      <a:pt x="16" y="7"/>
                    </a:moveTo>
                    <a:cubicBezTo>
                      <a:pt x="15" y="6"/>
                      <a:pt x="15" y="6"/>
                      <a:pt x="14" y="5"/>
                    </a:cubicBezTo>
                    <a:lnTo>
                      <a:pt x="15" y="4"/>
                    </a:lnTo>
                    <a:cubicBezTo>
                      <a:pt x="16" y="5"/>
                      <a:pt x="16" y="5"/>
                      <a:pt x="17" y="6"/>
                    </a:cubicBezTo>
                    <a:lnTo>
                      <a:pt x="16" y="7"/>
                    </a:lnTo>
                    <a:close/>
                    <a:moveTo>
                      <a:pt x="14" y="5"/>
                    </a:moveTo>
                    <a:cubicBezTo>
                      <a:pt x="14" y="5"/>
                      <a:pt x="13" y="4"/>
                      <a:pt x="12" y="4"/>
                    </a:cubicBezTo>
                    <a:lnTo>
                      <a:pt x="13" y="3"/>
                    </a:lnTo>
                    <a:cubicBezTo>
                      <a:pt x="14" y="3"/>
                      <a:pt x="14" y="4"/>
                      <a:pt x="15" y="4"/>
                    </a:cubicBezTo>
                    <a:lnTo>
                      <a:pt x="14" y="5"/>
                    </a:lnTo>
                    <a:close/>
                    <a:moveTo>
                      <a:pt x="12" y="4"/>
                    </a:moveTo>
                    <a:cubicBezTo>
                      <a:pt x="9" y="2"/>
                      <a:pt x="6" y="1"/>
                      <a:pt x="3" y="2"/>
                    </a:cubicBezTo>
                    <a:lnTo>
                      <a:pt x="3" y="0"/>
                    </a:lnTo>
                    <a:cubicBezTo>
                      <a:pt x="6" y="0"/>
                      <a:pt x="10" y="1"/>
                      <a:pt x="13" y="3"/>
                    </a:cubicBezTo>
                    <a:lnTo>
                      <a:pt x="12" y="4"/>
                    </a:lnTo>
                    <a:close/>
                    <a:moveTo>
                      <a:pt x="3" y="2"/>
                    </a:moveTo>
                    <a:lnTo>
                      <a:pt x="3" y="2"/>
                    </a:lnTo>
                    <a:lnTo>
                      <a:pt x="3" y="1"/>
                    </a:lnTo>
                    <a:lnTo>
                      <a:pt x="3" y="2"/>
                    </a:lnTo>
                    <a:close/>
                    <a:moveTo>
                      <a:pt x="3" y="2"/>
                    </a:moveTo>
                    <a:cubicBezTo>
                      <a:pt x="2" y="2"/>
                      <a:pt x="2" y="2"/>
                      <a:pt x="2" y="3"/>
                    </a:cubicBezTo>
                    <a:lnTo>
                      <a:pt x="0" y="3"/>
                    </a:lnTo>
                    <a:cubicBezTo>
                      <a:pt x="1" y="2"/>
                      <a:pt x="1" y="1"/>
                      <a:pt x="3" y="0"/>
                    </a:cubicBezTo>
                    <a:lnTo>
                      <a:pt x="3" y="2"/>
                    </a:lnTo>
                    <a:close/>
                    <a:moveTo>
                      <a:pt x="2" y="3"/>
                    </a:moveTo>
                    <a:cubicBezTo>
                      <a:pt x="1" y="4"/>
                      <a:pt x="1" y="4"/>
                      <a:pt x="2" y="5"/>
                    </a:cubicBezTo>
                    <a:lnTo>
                      <a:pt x="0" y="5"/>
                    </a:lnTo>
                    <a:cubicBezTo>
                      <a:pt x="0" y="4"/>
                      <a:pt x="0" y="3"/>
                      <a:pt x="0" y="3"/>
                    </a:cubicBezTo>
                    <a:lnTo>
                      <a:pt x="2" y="3"/>
                    </a:lnTo>
                    <a:close/>
                    <a:moveTo>
                      <a:pt x="2" y="5"/>
                    </a:moveTo>
                    <a:cubicBezTo>
                      <a:pt x="2" y="5"/>
                      <a:pt x="2" y="5"/>
                      <a:pt x="2" y="6"/>
                    </a:cubicBezTo>
                    <a:lnTo>
                      <a:pt x="1" y="6"/>
                    </a:lnTo>
                    <a:cubicBezTo>
                      <a:pt x="0" y="6"/>
                      <a:pt x="0" y="5"/>
                      <a:pt x="0" y="5"/>
                    </a:cubicBezTo>
                    <a:lnTo>
                      <a:pt x="2" y="5"/>
                    </a:lnTo>
                    <a:close/>
                    <a:moveTo>
                      <a:pt x="2" y="6"/>
                    </a:moveTo>
                    <a:cubicBezTo>
                      <a:pt x="2" y="7"/>
                      <a:pt x="3" y="7"/>
                      <a:pt x="5" y="7"/>
                    </a:cubicBezTo>
                    <a:lnTo>
                      <a:pt x="5" y="8"/>
                    </a:lnTo>
                    <a:cubicBezTo>
                      <a:pt x="3" y="9"/>
                      <a:pt x="2" y="8"/>
                      <a:pt x="1" y="6"/>
                    </a:cubicBezTo>
                    <a:lnTo>
                      <a:pt x="2" y="6"/>
                    </a:lnTo>
                    <a:close/>
                    <a:moveTo>
                      <a:pt x="5" y="8"/>
                    </a:moveTo>
                    <a:lnTo>
                      <a:pt x="5" y="8"/>
                    </a:lnTo>
                    <a:lnTo>
                      <a:pt x="5" y="8"/>
                    </a:lnTo>
                    <a:close/>
                    <a:moveTo>
                      <a:pt x="5" y="7"/>
                    </a:moveTo>
                    <a:cubicBezTo>
                      <a:pt x="8" y="7"/>
                      <a:pt x="11" y="7"/>
                      <a:pt x="13" y="8"/>
                    </a:cubicBezTo>
                    <a:lnTo>
                      <a:pt x="13" y="9"/>
                    </a:lnTo>
                    <a:cubicBezTo>
                      <a:pt x="10" y="9"/>
                      <a:pt x="8" y="8"/>
                      <a:pt x="5" y="8"/>
                    </a:cubicBezTo>
                    <a:lnTo>
                      <a:pt x="5" y="7"/>
                    </a:lnTo>
                    <a:close/>
                    <a:moveTo>
                      <a:pt x="13" y="8"/>
                    </a:moveTo>
                    <a:cubicBezTo>
                      <a:pt x="15" y="8"/>
                      <a:pt x="17" y="9"/>
                      <a:pt x="19" y="9"/>
                    </a:cubicBezTo>
                    <a:lnTo>
                      <a:pt x="19" y="10"/>
                    </a:lnTo>
                    <a:cubicBezTo>
                      <a:pt x="17" y="10"/>
                      <a:pt x="15" y="10"/>
                      <a:pt x="13" y="9"/>
                    </a:cubicBezTo>
                    <a:lnTo>
                      <a:pt x="13" y="8"/>
                    </a:lnTo>
                    <a:close/>
                    <a:moveTo>
                      <a:pt x="19" y="9"/>
                    </a:moveTo>
                    <a:lnTo>
                      <a:pt x="19" y="10"/>
                    </a:lnTo>
                    <a:lnTo>
                      <a:pt x="19" y="10"/>
                    </a:lnTo>
                    <a:lnTo>
                      <a:pt x="19" y="10"/>
                    </a:lnTo>
                    <a:lnTo>
                      <a:pt x="19" y="9"/>
                    </a:lnTo>
                    <a:close/>
                    <a:moveTo>
                      <a:pt x="18" y="10"/>
                    </a:moveTo>
                    <a:cubicBezTo>
                      <a:pt x="18" y="8"/>
                      <a:pt x="17" y="8"/>
                      <a:pt x="16" y="7"/>
                    </a:cubicBezTo>
                    <a:lnTo>
                      <a:pt x="17" y="6"/>
                    </a:lnTo>
                    <a:cubicBezTo>
                      <a:pt x="18" y="7"/>
                      <a:pt x="19" y="8"/>
                      <a:pt x="19" y="9"/>
                    </a:cubicBezTo>
                    <a:lnTo>
                      <a:pt x="18" y="10"/>
                    </a:lnTo>
                    <a:close/>
                    <a:moveTo>
                      <a:pt x="16" y="7"/>
                    </a:moveTo>
                    <a:cubicBezTo>
                      <a:pt x="16" y="7"/>
                      <a:pt x="16" y="7"/>
                      <a:pt x="16" y="7"/>
                    </a:cubicBezTo>
                    <a:lnTo>
                      <a:pt x="17" y="6"/>
                    </a:lnTo>
                    <a:cubicBezTo>
                      <a:pt x="17" y="6"/>
                      <a:pt x="17" y="6"/>
                      <a:pt x="17" y="6"/>
                    </a:cubicBezTo>
                    <a:lnTo>
                      <a:pt x="16" y="7"/>
                    </a:lnTo>
                    <a:close/>
                    <a:moveTo>
                      <a:pt x="17" y="6"/>
                    </a:moveTo>
                    <a:lnTo>
                      <a:pt x="17" y="6"/>
                    </a:lnTo>
                    <a:lnTo>
                      <a:pt x="16"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3" name="Freeform 29">
                <a:extLst>
                  <a:ext uri="{FF2B5EF4-FFF2-40B4-BE49-F238E27FC236}">
                    <a16:creationId xmlns:a16="http://schemas.microsoft.com/office/drawing/2014/main" id="{63D40C64-0006-2A9A-08DA-0EEE719A19B0}"/>
                  </a:ext>
                </a:extLst>
              </p:cNvPr>
              <p:cNvSpPr>
                <a:spLocks/>
              </p:cNvSpPr>
              <p:nvPr/>
            </p:nvSpPr>
            <p:spPr bwMode="auto">
              <a:xfrm>
                <a:off x="3725" y="1285"/>
                <a:ext cx="95" cy="101"/>
              </a:xfrm>
              <a:custGeom>
                <a:avLst/>
                <a:gdLst>
                  <a:gd name="T0" fmla="*/ 11 w 17"/>
                  <a:gd name="T1" fmla="*/ 1 h 18"/>
                  <a:gd name="T2" fmla="*/ 1 w 17"/>
                  <a:gd name="T3" fmla="*/ 11 h 18"/>
                  <a:gd name="T4" fmla="*/ 5 w 17"/>
                  <a:gd name="T5" fmla="*/ 17 h 18"/>
                  <a:gd name="T6" fmla="*/ 13 w 17"/>
                  <a:gd name="T7" fmla="*/ 11 h 18"/>
                  <a:gd name="T8" fmla="*/ 15 w 17"/>
                  <a:gd name="T9" fmla="*/ 1 h 18"/>
                  <a:gd name="T10" fmla="*/ 11 w 17"/>
                  <a:gd name="T11" fmla="*/ 1 h 18"/>
                </a:gdLst>
                <a:ahLst/>
                <a:cxnLst>
                  <a:cxn ang="0">
                    <a:pos x="T0" y="T1"/>
                  </a:cxn>
                  <a:cxn ang="0">
                    <a:pos x="T2" y="T3"/>
                  </a:cxn>
                  <a:cxn ang="0">
                    <a:pos x="T4" y="T5"/>
                  </a:cxn>
                  <a:cxn ang="0">
                    <a:pos x="T6" y="T7"/>
                  </a:cxn>
                  <a:cxn ang="0">
                    <a:pos x="T8" y="T9"/>
                  </a:cxn>
                  <a:cxn ang="0">
                    <a:pos x="T10" y="T11"/>
                  </a:cxn>
                </a:cxnLst>
                <a:rect l="0" t="0" r="r" b="b"/>
                <a:pathLst>
                  <a:path w="17" h="18">
                    <a:moveTo>
                      <a:pt x="11" y="1"/>
                    </a:moveTo>
                    <a:cubicBezTo>
                      <a:pt x="7" y="3"/>
                      <a:pt x="2" y="6"/>
                      <a:pt x="1" y="11"/>
                    </a:cubicBezTo>
                    <a:cubicBezTo>
                      <a:pt x="0" y="14"/>
                      <a:pt x="2" y="17"/>
                      <a:pt x="5" y="17"/>
                    </a:cubicBezTo>
                    <a:cubicBezTo>
                      <a:pt x="8" y="18"/>
                      <a:pt x="11" y="14"/>
                      <a:pt x="13" y="11"/>
                    </a:cubicBezTo>
                    <a:cubicBezTo>
                      <a:pt x="15" y="8"/>
                      <a:pt x="17" y="4"/>
                      <a:pt x="15" y="1"/>
                    </a:cubicBezTo>
                    <a:cubicBezTo>
                      <a:pt x="14" y="0"/>
                      <a:pt x="11" y="0"/>
                      <a:pt x="1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4" name="Freeform 30">
                <a:extLst>
                  <a:ext uri="{FF2B5EF4-FFF2-40B4-BE49-F238E27FC236}">
                    <a16:creationId xmlns:a16="http://schemas.microsoft.com/office/drawing/2014/main" id="{57ADEB17-E0B9-4762-7CE0-988434E180B7}"/>
                  </a:ext>
                </a:extLst>
              </p:cNvPr>
              <p:cNvSpPr>
                <a:spLocks noEditPoints="1"/>
              </p:cNvSpPr>
              <p:nvPr/>
            </p:nvSpPr>
            <p:spPr bwMode="auto">
              <a:xfrm>
                <a:off x="3725" y="1279"/>
                <a:ext cx="95" cy="107"/>
              </a:xfrm>
              <a:custGeom>
                <a:avLst/>
                <a:gdLst>
                  <a:gd name="T0" fmla="*/ 11 w 17"/>
                  <a:gd name="T1" fmla="*/ 2 h 19"/>
                  <a:gd name="T2" fmla="*/ 10 w 17"/>
                  <a:gd name="T3" fmla="*/ 1 h 19"/>
                  <a:gd name="T4" fmla="*/ 10 w 17"/>
                  <a:gd name="T5" fmla="*/ 1 h 19"/>
                  <a:gd name="T6" fmla="*/ 11 w 17"/>
                  <a:gd name="T7" fmla="*/ 2 h 19"/>
                  <a:gd name="T8" fmla="*/ 11 w 17"/>
                  <a:gd name="T9" fmla="*/ 2 h 19"/>
                  <a:gd name="T10" fmla="*/ 9 w 17"/>
                  <a:gd name="T11" fmla="*/ 2 h 19"/>
                  <a:gd name="T12" fmla="*/ 11 w 17"/>
                  <a:gd name="T13" fmla="*/ 2 h 19"/>
                  <a:gd name="T14" fmla="*/ 2 w 17"/>
                  <a:gd name="T15" fmla="*/ 12 h 19"/>
                  <a:gd name="T16" fmla="*/ 9 w 17"/>
                  <a:gd name="T17" fmla="*/ 2 h 19"/>
                  <a:gd name="T18" fmla="*/ 2 w 17"/>
                  <a:gd name="T19" fmla="*/ 12 h 19"/>
                  <a:gd name="T20" fmla="*/ 1 w 17"/>
                  <a:gd name="T21" fmla="*/ 12 h 19"/>
                  <a:gd name="T22" fmla="*/ 2 w 17"/>
                  <a:gd name="T23" fmla="*/ 12 h 19"/>
                  <a:gd name="T24" fmla="*/ 0 w 17"/>
                  <a:gd name="T25" fmla="*/ 12 h 19"/>
                  <a:gd name="T26" fmla="*/ 2 w 17"/>
                  <a:gd name="T27" fmla="*/ 12 h 19"/>
                  <a:gd name="T28" fmla="*/ 2 w 17"/>
                  <a:gd name="T29" fmla="*/ 16 h 19"/>
                  <a:gd name="T30" fmla="*/ 0 w 17"/>
                  <a:gd name="T31" fmla="*/ 12 h 19"/>
                  <a:gd name="T32" fmla="*/ 2 w 17"/>
                  <a:gd name="T33" fmla="*/ 16 h 19"/>
                  <a:gd name="T34" fmla="*/ 4 w 17"/>
                  <a:gd name="T35" fmla="*/ 19 h 19"/>
                  <a:gd name="T36" fmla="*/ 2 w 17"/>
                  <a:gd name="T37" fmla="*/ 16 h 19"/>
                  <a:gd name="T38" fmla="*/ 4 w 17"/>
                  <a:gd name="T39" fmla="*/ 19 h 19"/>
                  <a:gd name="T40" fmla="*/ 4 w 17"/>
                  <a:gd name="T41" fmla="*/ 19 h 19"/>
                  <a:gd name="T42" fmla="*/ 5 w 17"/>
                  <a:gd name="T43" fmla="*/ 18 h 19"/>
                  <a:gd name="T44" fmla="*/ 4 w 17"/>
                  <a:gd name="T45" fmla="*/ 19 h 19"/>
                  <a:gd name="T46" fmla="*/ 5 w 17"/>
                  <a:gd name="T47" fmla="*/ 18 h 19"/>
                  <a:gd name="T48" fmla="*/ 5 w 17"/>
                  <a:gd name="T49" fmla="*/ 18 h 19"/>
                  <a:gd name="T50" fmla="*/ 9 w 17"/>
                  <a:gd name="T51" fmla="*/ 16 h 19"/>
                  <a:gd name="T52" fmla="*/ 4 w 17"/>
                  <a:gd name="T53" fmla="*/ 19 h 19"/>
                  <a:gd name="T54" fmla="*/ 9 w 17"/>
                  <a:gd name="T55" fmla="*/ 16 h 19"/>
                  <a:gd name="T56" fmla="*/ 14 w 17"/>
                  <a:gd name="T57" fmla="*/ 13 h 19"/>
                  <a:gd name="T58" fmla="*/ 9 w 17"/>
                  <a:gd name="T59" fmla="*/ 16 h 19"/>
                  <a:gd name="T60" fmla="*/ 13 w 17"/>
                  <a:gd name="T61" fmla="*/ 12 h 19"/>
                  <a:gd name="T62" fmla="*/ 14 w 17"/>
                  <a:gd name="T63" fmla="*/ 13 h 19"/>
                  <a:gd name="T64" fmla="*/ 13 w 17"/>
                  <a:gd name="T65" fmla="*/ 12 h 19"/>
                  <a:gd name="T66" fmla="*/ 13 w 17"/>
                  <a:gd name="T67" fmla="*/ 12 h 19"/>
                  <a:gd name="T68" fmla="*/ 14 w 17"/>
                  <a:gd name="T69" fmla="*/ 11 h 19"/>
                  <a:gd name="T70" fmla="*/ 14 w 17"/>
                  <a:gd name="T71" fmla="*/ 13 h 19"/>
                  <a:gd name="T72" fmla="*/ 14 w 17"/>
                  <a:gd name="T73" fmla="*/ 11 h 19"/>
                  <a:gd name="T74" fmla="*/ 16 w 17"/>
                  <a:gd name="T75" fmla="*/ 10 h 19"/>
                  <a:gd name="T76" fmla="*/ 14 w 17"/>
                  <a:gd name="T77" fmla="*/ 11 h 19"/>
                  <a:gd name="T78" fmla="*/ 14 w 17"/>
                  <a:gd name="T79" fmla="*/ 3 h 19"/>
                  <a:gd name="T80" fmla="*/ 16 w 17"/>
                  <a:gd name="T81" fmla="*/ 10 h 19"/>
                  <a:gd name="T82" fmla="*/ 15 w 17"/>
                  <a:gd name="T83" fmla="*/ 2 h 19"/>
                  <a:gd name="T84" fmla="*/ 16 w 17"/>
                  <a:gd name="T85" fmla="*/ 2 h 19"/>
                  <a:gd name="T86" fmla="*/ 14 w 17"/>
                  <a:gd name="T87" fmla="*/ 3 h 19"/>
                  <a:gd name="T88" fmla="*/ 15 w 17"/>
                  <a:gd name="T89" fmla="*/ 2 h 19"/>
                  <a:gd name="T90" fmla="*/ 14 w 17"/>
                  <a:gd name="T91" fmla="*/ 3 h 19"/>
                  <a:gd name="T92" fmla="*/ 14 w 17"/>
                  <a:gd name="T93" fmla="*/ 3 h 19"/>
                  <a:gd name="T94" fmla="*/ 14 w 17"/>
                  <a:gd name="T95" fmla="*/ 3 h 19"/>
                  <a:gd name="T96" fmla="*/ 14 w 17"/>
                  <a:gd name="T97" fmla="*/ 2 h 19"/>
                  <a:gd name="T98" fmla="*/ 15 w 17"/>
                  <a:gd name="T99" fmla="*/ 2 h 19"/>
                  <a:gd name="T100" fmla="*/ 14 w 17"/>
                  <a:gd name="T101" fmla="*/ 2 h 19"/>
                  <a:gd name="T102" fmla="*/ 14 w 17"/>
                  <a:gd name="T103" fmla="*/ 1 h 19"/>
                  <a:gd name="T104" fmla="*/ 14 w 17"/>
                  <a:gd name="T105" fmla="*/ 2 h 19"/>
                  <a:gd name="T106" fmla="*/ 11 w 17"/>
                  <a:gd name="T107" fmla="*/ 2 h 19"/>
                  <a:gd name="T108" fmla="*/ 14 w 17"/>
                  <a:gd name="T109" fmla="*/ 1 h 19"/>
                  <a:gd name="T110" fmla="*/ 10 w 17"/>
                  <a:gd name="T111" fmla="*/ 1 h 19"/>
                  <a:gd name="T112" fmla="*/ 11 w 17"/>
                  <a:gd name="T11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9">
                    <a:moveTo>
                      <a:pt x="11" y="2"/>
                    </a:moveTo>
                    <a:lnTo>
                      <a:pt x="11" y="2"/>
                    </a:lnTo>
                    <a:lnTo>
                      <a:pt x="10" y="1"/>
                    </a:lnTo>
                    <a:lnTo>
                      <a:pt x="10" y="1"/>
                    </a:lnTo>
                    <a:lnTo>
                      <a:pt x="11" y="2"/>
                    </a:lnTo>
                    <a:close/>
                    <a:moveTo>
                      <a:pt x="10" y="1"/>
                    </a:moveTo>
                    <a:lnTo>
                      <a:pt x="10" y="1"/>
                    </a:lnTo>
                    <a:lnTo>
                      <a:pt x="11" y="2"/>
                    </a:lnTo>
                    <a:lnTo>
                      <a:pt x="10" y="1"/>
                    </a:lnTo>
                    <a:close/>
                    <a:moveTo>
                      <a:pt x="11" y="2"/>
                    </a:moveTo>
                    <a:cubicBezTo>
                      <a:pt x="11" y="3"/>
                      <a:pt x="10" y="3"/>
                      <a:pt x="9" y="3"/>
                    </a:cubicBezTo>
                    <a:lnTo>
                      <a:pt x="9" y="2"/>
                    </a:lnTo>
                    <a:cubicBezTo>
                      <a:pt x="9" y="2"/>
                      <a:pt x="10" y="1"/>
                      <a:pt x="10" y="1"/>
                    </a:cubicBezTo>
                    <a:lnTo>
                      <a:pt x="11" y="2"/>
                    </a:lnTo>
                    <a:close/>
                    <a:moveTo>
                      <a:pt x="9" y="3"/>
                    </a:moveTo>
                    <a:cubicBezTo>
                      <a:pt x="6" y="6"/>
                      <a:pt x="2" y="8"/>
                      <a:pt x="2" y="12"/>
                    </a:cubicBezTo>
                    <a:lnTo>
                      <a:pt x="0" y="12"/>
                    </a:lnTo>
                    <a:cubicBezTo>
                      <a:pt x="1" y="7"/>
                      <a:pt x="5" y="5"/>
                      <a:pt x="9" y="2"/>
                    </a:cubicBezTo>
                    <a:lnTo>
                      <a:pt x="9" y="3"/>
                    </a:lnTo>
                    <a:close/>
                    <a:moveTo>
                      <a:pt x="2" y="12"/>
                    </a:moveTo>
                    <a:lnTo>
                      <a:pt x="2" y="12"/>
                    </a:lnTo>
                    <a:lnTo>
                      <a:pt x="1" y="12"/>
                    </a:lnTo>
                    <a:lnTo>
                      <a:pt x="2" y="12"/>
                    </a:lnTo>
                    <a:close/>
                    <a:moveTo>
                      <a:pt x="2" y="12"/>
                    </a:moveTo>
                    <a:cubicBezTo>
                      <a:pt x="2" y="12"/>
                      <a:pt x="2" y="12"/>
                      <a:pt x="2" y="12"/>
                    </a:cubicBezTo>
                    <a:lnTo>
                      <a:pt x="0" y="12"/>
                    </a:lnTo>
                    <a:cubicBezTo>
                      <a:pt x="0" y="12"/>
                      <a:pt x="0" y="12"/>
                      <a:pt x="0" y="12"/>
                    </a:cubicBezTo>
                    <a:lnTo>
                      <a:pt x="2" y="12"/>
                    </a:lnTo>
                    <a:close/>
                    <a:moveTo>
                      <a:pt x="2" y="12"/>
                    </a:moveTo>
                    <a:cubicBezTo>
                      <a:pt x="1" y="13"/>
                      <a:pt x="2" y="15"/>
                      <a:pt x="2" y="16"/>
                    </a:cubicBezTo>
                    <a:lnTo>
                      <a:pt x="1" y="16"/>
                    </a:lnTo>
                    <a:cubicBezTo>
                      <a:pt x="0" y="15"/>
                      <a:pt x="0" y="13"/>
                      <a:pt x="0" y="12"/>
                    </a:cubicBezTo>
                    <a:lnTo>
                      <a:pt x="2" y="12"/>
                    </a:lnTo>
                    <a:close/>
                    <a:moveTo>
                      <a:pt x="2" y="16"/>
                    </a:moveTo>
                    <a:cubicBezTo>
                      <a:pt x="3" y="17"/>
                      <a:pt x="3" y="17"/>
                      <a:pt x="5" y="18"/>
                    </a:cubicBezTo>
                    <a:lnTo>
                      <a:pt x="4" y="19"/>
                    </a:lnTo>
                    <a:cubicBezTo>
                      <a:pt x="3" y="19"/>
                      <a:pt x="2" y="18"/>
                      <a:pt x="1" y="16"/>
                    </a:cubicBezTo>
                    <a:lnTo>
                      <a:pt x="2" y="16"/>
                    </a:lnTo>
                    <a:close/>
                    <a:moveTo>
                      <a:pt x="4" y="19"/>
                    </a:moveTo>
                    <a:lnTo>
                      <a:pt x="4" y="19"/>
                    </a:lnTo>
                    <a:lnTo>
                      <a:pt x="4" y="18"/>
                    </a:lnTo>
                    <a:lnTo>
                      <a:pt x="4" y="19"/>
                    </a:lnTo>
                    <a:close/>
                    <a:moveTo>
                      <a:pt x="5" y="18"/>
                    </a:moveTo>
                    <a:cubicBezTo>
                      <a:pt x="5" y="18"/>
                      <a:pt x="5" y="18"/>
                      <a:pt x="5" y="18"/>
                    </a:cubicBezTo>
                    <a:lnTo>
                      <a:pt x="5" y="19"/>
                    </a:lnTo>
                    <a:cubicBezTo>
                      <a:pt x="4" y="19"/>
                      <a:pt x="4" y="19"/>
                      <a:pt x="4" y="19"/>
                    </a:cubicBezTo>
                    <a:lnTo>
                      <a:pt x="5" y="18"/>
                    </a:lnTo>
                    <a:close/>
                    <a:moveTo>
                      <a:pt x="5" y="18"/>
                    </a:moveTo>
                    <a:lnTo>
                      <a:pt x="5" y="18"/>
                    </a:lnTo>
                    <a:lnTo>
                      <a:pt x="5" y="18"/>
                    </a:lnTo>
                    <a:close/>
                    <a:moveTo>
                      <a:pt x="5" y="18"/>
                    </a:moveTo>
                    <a:cubicBezTo>
                      <a:pt x="6" y="18"/>
                      <a:pt x="8" y="17"/>
                      <a:pt x="9" y="16"/>
                    </a:cubicBezTo>
                    <a:lnTo>
                      <a:pt x="10" y="17"/>
                    </a:lnTo>
                    <a:cubicBezTo>
                      <a:pt x="8" y="18"/>
                      <a:pt x="7" y="19"/>
                      <a:pt x="4" y="19"/>
                    </a:cubicBezTo>
                    <a:lnTo>
                      <a:pt x="5" y="18"/>
                    </a:lnTo>
                    <a:close/>
                    <a:moveTo>
                      <a:pt x="9" y="16"/>
                    </a:moveTo>
                    <a:cubicBezTo>
                      <a:pt x="11" y="15"/>
                      <a:pt x="12" y="13"/>
                      <a:pt x="13" y="12"/>
                    </a:cubicBezTo>
                    <a:lnTo>
                      <a:pt x="14" y="13"/>
                    </a:lnTo>
                    <a:cubicBezTo>
                      <a:pt x="13" y="14"/>
                      <a:pt x="12" y="16"/>
                      <a:pt x="10" y="17"/>
                    </a:cubicBezTo>
                    <a:lnTo>
                      <a:pt x="9" y="16"/>
                    </a:lnTo>
                    <a:close/>
                    <a:moveTo>
                      <a:pt x="13" y="12"/>
                    </a:moveTo>
                    <a:lnTo>
                      <a:pt x="13" y="12"/>
                    </a:lnTo>
                    <a:lnTo>
                      <a:pt x="14" y="13"/>
                    </a:lnTo>
                    <a:lnTo>
                      <a:pt x="14" y="13"/>
                    </a:lnTo>
                    <a:lnTo>
                      <a:pt x="13" y="12"/>
                    </a:lnTo>
                    <a:close/>
                    <a:moveTo>
                      <a:pt x="13" y="12"/>
                    </a:moveTo>
                    <a:lnTo>
                      <a:pt x="13" y="12"/>
                    </a:lnTo>
                    <a:lnTo>
                      <a:pt x="13" y="12"/>
                    </a:lnTo>
                    <a:close/>
                    <a:moveTo>
                      <a:pt x="13" y="12"/>
                    </a:moveTo>
                    <a:cubicBezTo>
                      <a:pt x="13" y="12"/>
                      <a:pt x="13" y="11"/>
                      <a:pt x="14" y="11"/>
                    </a:cubicBezTo>
                    <a:lnTo>
                      <a:pt x="15" y="11"/>
                    </a:lnTo>
                    <a:cubicBezTo>
                      <a:pt x="15" y="12"/>
                      <a:pt x="14" y="12"/>
                      <a:pt x="14" y="13"/>
                    </a:cubicBezTo>
                    <a:lnTo>
                      <a:pt x="13" y="12"/>
                    </a:lnTo>
                    <a:close/>
                    <a:moveTo>
                      <a:pt x="14" y="11"/>
                    </a:moveTo>
                    <a:cubicBezTo>
                      <a:pt x="14" y="10"/>
                      <a:pt x="14" y="10"/>
                      <a:pt x="14" y="9"/>
                    </a:cubicBezTo>
                    <a:lnTo>
                      <a:pt x="16" y="10"/>
                    </a:lnTo>
                    <a:cubicBezTo>
                      <a:pt x="15" y="10"/>
                      <a:pt x="15" y="11"/>
                      <a:pt x="15" y="11"/>
                    </a:cubicBezTo>
                    <a:lnTo>
                      <a:pt x="14" y="11"/>
                    </a:lnTo>
                    <a:close/>
                    <a:moveTo>
                      <a:pt x="14" y="9"/>
                    </a:moveTo>
                    <a:cubicBezTo>
                      <a:pt x="15" y="7"/>
                      <a:pt x="16" y="5"/>
                      <a:pt x="14" y="3"/>
                    </a:cubicBezTo>
                    <a:lnTo>
                      <a:pt x="16" y="2"/>
                    </a:lnTo>
                    <a:cubicBezTo>
                      <a:pt x="17" y="4"/>
                      <a:pt x="17" y="7"/>
                      <a:pt x="16" y="10"/>
                    </a:cubicBezTo>
                    <a:lnTo>
                      <a:pt x="14" y="9"/>
                    </a:lnTo>
                    <a:close/>
                    <a:moveTo>
                      <a:pt x="15" y="2"/>
                    </a:moveTo>
                    <a:lnTo>
                      <a:pt x="16" y="2"/>
                    </a:lnTo>
                    <a:lnTo>
                      <a:pt x="16" y="2"/>
                    </a:lnTo>
                    <a:lnTo>
                      <a:pt x="15" y="2"/>
                    </a:lnTo>
                    <a:close/>
                    <a:moveTo>
                      <a:pt x="14" y="3"/>
                    </a:moveTo>
                    <a:lnTo>
                      <a:pt x="14" y="3"/>
                    </a:lnTo>
                    <a:lnTo>
                      <a:pt x="15" y="2"/>
                    </a:lnTo>
                    <a:lnTo>
                      <a:pt x="15" y="2"/>
                    </a:lnTo>
                    <a:lnTo>
                      <a:pt x="14" y="3"/>
                    </a:lnTo>
                    <a:close/>
                    <a:moveTo>
                      <a:pt x="14" y="3"/>
                    </a:moveTo>
                    <a:lnTo>
                      <a:pt x="14" y="3"/>
                    </a:lnTo>
                    <a:lnTo>
                      <a:pt x="15" y="2"/>
                    </a:lnTo>
                    <a:lnTo>
                      <a:pt x="14" y="3"/>
                    </a:lnTo>
                    <a:close/>
                    <a:moveTo>
                      <a:pt x="14" y="3"/>
                    </a:moveTo>
                    <a:cubicBezTo>
                      <a:pt x="14" y="2"/>
                      <a:pt x="14" y="2"/>
                      <a:pt x="14" y="2"/>
                    </a:cubicBezTo>
                    <a:lnTo>
                      <a:pt x="15" y="1"/>
                    </a:lnTo>
                    <a:cubicBezTo>
                      <a:pt x="15" y="1"/>
                      <a:pt x="15" y="2"/>
                      <a:pt x="15" y="2"/>
                    </a:cubicBezTo>
                    <a:lnTo>
                      <a:pt x="14" y="3"/>
                    </a:lnTo>
                    <a:close/>
                    <a:moveTo>
                      <a:pt x="14" y="2"/>
                    </a:moveTo>
                    <a:cubicBezTo>
                      <a:pt x="14" y="2"/>
                      <a:pt x="14" y="2"/>
                      <a:pt x="14" y="2"/>
                    </a:cubicBezTo>
                    <a:lnTo>
                      <a:pt x="14" y="1"/>
                    </a:lnTo>
                    <a:cubicBezTo>
                      <a:pt x="14" y="1"/>
                      <a:pt x="15" y="1"/>
                      <a:pt x="15" y="1"/>
                    </a:cubicBezTo>
                    <a:lnTo>
                      <a:pt x="14" y="2"/>
                    </a:lnTo>
                    <a:close/>
                    <a:moveTo>
                      <a:pt x="14" y="2"/>
                    </a:moveTo>
                    <a:cubicBezTo>
                      <a:pt x="13" y="2"/>
                      <a:pt x="12" y="2"/>
                      <a:pt x="11" y="2"/>
                    </a:cubicBezTo>
                    <a:lnTo>
                      <a:pt x="11" y="1"/>
                    </a:lnTo>
                    <a:cubicBezTo>
                      <a:pt x="11" y="1"/>
                      <a:pt x="13" y="0"/>
                      <a:pt x="14" y="1"/>
                    </a:cubicBezTo>
                    <a:lnTo>
                      <a:pt x="14" y="2"/>
                    </a:lnTo>
                    <a:close/>
                    <a:moveTo>
                      <a:pt x="10" y="1"/>
                    </a:moveTo>
                    <a:lnTo>
                      <a:pt x="11" y="1"/>
                    </a:lnTo>
                    <a:lnTo>
                      <a:pt x="11" y="2"/>
                    </a:lnTo>
                    <a:lnTo>
                      <a:pt x="10"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5" name="Freeform 31">
                <a:extLst>
                  <a:ext uri="{FF2B5EF4-FFF2-40B4-BE49-F238E27FC236}">
                    <a16:creationId xmlns:a16="http://schemas.microsoft.com/office/drawing/2014/main" id="{4A8F857F-F50E-DD0C-F9B7-C237976320DC}"/>
                  </a:ext>
                </a:extLst>
              </p:cNvPr>
              <p:cNvSpPr>
                <a:spLocks/>
              </p:cNvSpPr>
              <p:nvPr/>
            </p:nvSpPr>
            <p:spPr bwMode="auto">
              <a:xfrm>
                <a:off x="3658" y="1196"/>
                <a:ext cx="117" cy="83"/>
              </a:xfrm>
              <a:custGeom>
                <a:avLst/>
                <a:gdLst>
                  <a:gd name="T0" fmla="*/ 18 w 21"/>
                  <a:gd name="T1" fmla="*/ 1 h 15"/>
                  <a:gd name="T2" fmla="*/ 1 w 21"/>
                  <a:gd name="T3" fmla="*/ 8 h 15"/>
                  <a:gd name="T4" fmla="*/ 2 w 21"/>
                  <a:gd name="T5" fmla="*/ 12 h 15"/>
                  <a:gd name="T6" fmla="*/ 9 w 21"/>
                  <a:gd name="T7" fmla="*/ 15 h 15"/>
                  <a:gd name="T8" fmla="*/ 18 w 21"/>
                  <a:gd name="T9" fmla="*/ 12 h 15"/>
                  <a:gd name="T10" fmla="*/ 20 w 21"/>
                  <a:gd name="T11" fmla="*/ 2 h 15"/>
                  <a:gd name="T12" fmla="*/ 18 w 2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18" y="1"/>
                    </a:moveTo>
                    <a:cubicBezTo>
                      <a:pt x="12" y="1"/>
                      <a:pt x="6" y="3"/>
                      <a:pt x="1" y="8"/>
                    </a:cubicBezTo>
                    <a:cubicBezTo>
                      <a:pt x="0" y="9"/>
                      <a:pt x="0" y="11"/>
                      <a:pt x="2" y="12"/>
                    </a:cubicBezTo>
                    <a:cubicBezTo>
                      <a:pt x="4" y="13"/>
                      <a:pt x="7" y="15"/>
                      <a:pt x="9" y="15"/>
                    </a:cubicBezTo>
                    <a:cubicBezTo>
                      <a:pt x="12" y="14"/>
                      <a:pt x="16" y="14"/>
                      <a:pt x="18" y="12"/>
                    </a:cubicBezTo>
                    <a:cubicBezTo>
                      <a:pt x="20" y="9"/>
                      <a:pt x="21" y="5"/>
                      <a:pt x="20" y="2"/>
                    </a:cubicBezTo>
                    <a:cubicBezTo>
                      <a:pt x="20" y="1"/>
                      <a:pt x="19" y="0"/>
                      <a:pt x="1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6" name="Freeform 32">
                <a:extLst>
                  <a:ext uri="{FF2B5EF4-FFF2-40B4-BE49-F238E27FC236}">
                    <a16:creationId xmlns:a16="http://schemas.microsoft.com/office/drawing/2014/main" id="{4D32FACF-ECA6-5735-A360-7A5322F888FF}"/>
                  </a:ext>
                </a:extLst>
              </p:cNvPr>
              <p:cNvSpPr>
                <a:spLocks noEditPoints="1"/>
              </p:cNvSpPr>
              <p:nvPr/>
            </p:nvSpPr>
            <p:spPr bwMode="auto">
              <a:xfrm>
                <a:off x="3658" y="1196"/>
                <a:ext cx="117" cy="83"/>
              </a:xfrm>
              <a:custGeom>
                <a:avLst/>
                <a:gdLst>
                  <a:gd name="T0" fmla="*/ 18 w 21"/>
                  <a:gd name="T1" fmla="*/ 0 h 15"/>
                  <a:gd name="T2" fmla="*/ 18 w 21"/>
                  <a:gd name="T3" fmla="*/ 1 h 15"/>
                  <a:gd name="T4" fmla="*/ 18 w 21"/>
                  <a:gd name="T5" fmla="*/ 0 h 15"/>
                  <a:gd name="T6" fmla="*/ 13 w 21"/>
                  <a:gd name="T7" fmla="*/ 2 h 15"/>
                  <a:gd name="T8" fmla="*/ 15 w 21"/>
                  <a:gd name="T9" fmla="*/ 2 h 15"/>
                  <a:gd name="T10" fmla="*/ 1 w 21"/>
                  <a:gd name="T11" fmla="*/ 7 h 15"/>
                  <a:gd name="T12" fmla="*/ 2 w 21"/>
                  <a:gd name="T13" fmla="*/ 8 h 15"/>
                  <a:gd name="T14" fmla="*/ 2 w 21"/>
                  <a:gd name="T15" fmla="*/ 8 h 15"/>
                  <a:gd name="T16" fmla="*/ 0 w 21"/>
                  <a:gd name="T17" fmla="*/ 8 h 15"/>
                  <a:gd name="T18" fmla="*/ 2 w 21"/>
                  <a:gd name="T19" fmla="*/ 8 h 15"/>
                  <a:gd name="T20" fmla="*/ 0 w 21"/>
                  <a:gd name="T21" fmla="*/ 8 h 15"/>
                  <a:gd name="T22" fmla="*/ 2 w 21"/>
                  <a:gd name="T23" fmla="*/ 11 h 15"/>
                  <a:gd name="T24" fmla="*/ 1 w 21"/>
                  <a:gd name="T25" fmla="*/ 10 h 15"/>
                  <a:gd name="T26" fmla="*/ 1 w 21"/>
                  <a:gd name="T27" fmla="*/ 12 h 15"/>
                  <a:gd name="T28" fmla="*/ 1 w 21"/>
                  <a:gd name="T29" fmla="*/ 12 h 15"/>
                  <a:gd name="T30" fmla="*/ 1 w 21"/>
                  <a:gd name="T31" fmla="*/ 12 h 15"/>
                  <a:gd name="T32" fmla="*/ 1 w 21"/>
                  <a:gd name="T33" fmla="*/ 12 h 15"/>
                  <a:gd name="T34" fmla="*/ 1 w 21"/>
                  <a:gd name="T35" fmla="*/ 12 h 15"/>
                  <a:gd name="T36" fmla="*/ 1 w 21"/>
                  <a:gd name="T37" fmla="*/ 12 h 15"/>
                  <a:gd name="T38" fmla="*/ 2 w 21"/>
                  <a:gd name="T39" fmla="*/ 13 h 15"/>
                  <a:gd name="T40" fmla="*/ 3 w 21"/>
                  <a:gd name="T41" fmla="*/ 12 h 15"/>
                  <a:gd name="T42" fmla="*/ 2 w 21"/>
                  <a:gd name="T43" fmla="*/ 13 h 15"/>
                  <a:gd name="T44" fmla="*/ 4 w 21"/>
                  <a:gd name="T45" fmla="*/ 12 h 15"/>
                  <a:gd name="T46" fmla="*/ 4 w 21"/>
                  <a:gd name="T47" fmla="*/ 12 h 15"/>
                  <a:gd name="T48" fmla="*/ 3 w 21"/>
                  <a:gd name="T49" fmla="*/ 13 h 15"/>
                  <a:gd name="T50" fmla="*/ 9 w 21"/>
                  <a:gd name="T51" fmla="*/ 15 h 15"/>
                  <a:gd name="T52" fmla="*/ 9 w 21"/>
                  <a:gd name="T53" fmla="*/ 14 h 15"/>
                  <a:gd name="T54" fmla="*/ 9 w 21"/>
                  <a:gd name="T55" fmla="*/ 14 h 15"/>
                  <a:gd name="T56" fmla="*/ 11 w 21"/>
                  <a:gd name="T57" fmla="*/ 15 h 15"/>
                  <a:gd name="T58" fmla="*/ 11 w 21"/>
                  <a:gd name="T59" fmla="*/ 14 h 15"/>
                  <a:gd name="T60" fmla="*/ 11 w 21"/>
                  <a:gd name="T61" fmla="*/ 15 h 15"/>
                  <a:gd name="T62" fmla="*/ 17 w 21"/>
                  <a:gd name="T63" fmla="*/ 11 h 15"/>
                  <a:gd name="T64" fmla="*/ 12 w 21"/>
                  <a:gd name="T65" fmla="*/ 14 h 15"/>
                  <a:gd name="T66" fmla="*/ 18 w 21"/>
                  <a:gd name="T67" fmla="*/ 12 h 15"/>
                  <a:gd name="T68" fmla="*/ 18 w 21"/>
                  <a:gd name="T69" fmla="*/ 12 h 15"/>
                  <a:gd name="T70" fmla="*/ 17 w 21"/>
                  <a:gd name="T71" fmla="*/ 11 h 15"/>
                  <a:gd name="T72" fmla="*/ 18 w 21"/>
                  <a:gd name="T73" fmla="*/ 12 h 15"/>
                  <a:gd name="T74" fmla="*/ 19 w 21"/>
                  <a:gd name="T75" fmla="*/ 9 h 15"/>
                  <a:gd name="T76" fmla="*/ 18 w 21"/>
                  <a:gd name="T77" fmla="*/ 10 h 15"/>
                  <a:gd name="T78" fmla="*/ 21 w 21"/>
                  <a:gd name="T79" fmla="*/ 2 h 15"/>
                  <a:gd name="T80" fmla="*/ 21 w 21"/>
                  <a:gd name="T81" fmla="*/ 2 h 15"/>
                  <a:gd name="T82" fmla="*/ 21 w 21"/>
                  <a:gd name="T83" fmla="*/ 2 h 15"/>
                  <a:gd name="T84" fmla="*/ 21 w 21"/>
                  <a:gd name="T85" fmla="*/ 2 h 15"/>
                  <a:gd name="T86" fmla="*/ 21 w 21"/>
                  <a:gd name="T87" fmla="*/ 2 h 15"/>
                  <a:gd name="T88" fmla="*/ 21 w 21"/>
                  <a:gd name="T89" fmla="*/ 2 h 15"/>
                  <a:gd name="T90" fmla="*/ 20 w 21"/>
                  <a:gd name="T91" fmla="*/ 0 h 15"/>
                  <a:gd name="T92" fmla="*/ 19 w 21"/>
                  <a:gd name="T93" fmla="*/ 1 h 15"/>
                  <a:gd name="T94" fmla="*/ 19 w 21"/>
                  <a:gd name="T95" fmla="*/ 1 h 15"/>
                  <a:gd name="T96" fmla="*/ 18 w 21"/>
                  <a:gd name="T97" fmla="*/ 0 h 15"/>
                  <a:gd name="T98" fmla="*/ 18 w 21"/>
                  <a:gd name="T99" fmla="*/ 0 h 15"/>
                  <a:gd name="T100" fmla="*/ 18 w 21"/>
                  <a:gd name="T101" fmla="*/ 1 h 15"/>
                  <a:gd name="T102" fmla="*/ 18 w 21"/>
                  <a:gd name="T103" fmla="*/ 0 h 15"/>
                  <a:gd name="T104" fmla="*/ 18 w 21"/>
                  <a:gd name="T10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5">
                    <a:moveTo>
                      <a:pt x="18" y="1"/>
                    </a:moveTo>
                    <a:lnTo>
                      <a:pt x="18" y="1"/>
                    </a:lnTo>
                    <a:lnTo>
                      <a:pt x="18" y="0"/>
                    </a:lnTo>
                    <a:lnTo>
                      <a:pt x="18" y="0"/>
                    </a:lnTo>
                    <a:lnTo>
                      <a:pt x="18" y="1"/>
                    </a:lnTo>
                    <a:close/>
                    <a:moveTo>
                      <a:pt x="18" y="1"/>
                    </a:moveTo>
                    <a:cubicBezTo>
                      <a:pt x="17" y="1"/>
                      <a:pt x="16" y="1"/>
                      <a:pt x="15" y="2"/>
                    </a:cubicBezTo>
                    <a:lnTo>
                      <a:pt x="15" y="0"/>
                    </a:lnTo>
                    <a:cubicBezTo>
                      <a:pt x="16" y="0"/>
                      <a:pt x="17" y="0"/>
                      <a:pt x="18" y="0"/>
                    </a:cubicBezTo>
                    <a:lnTo>
                      <a:pt x="18" y="1"/>
                    </a:lnTo>
                    <a:close/>
                    <a:moveTo>
                      <a:pt x="15" y="2"/>
                    </a:moveTo>
                    <a:cubicBezTo>
                      <a:pt x="15" y="2"/>
                      <a:pt x="14" y="2"/>
                      <a:pt x="13" y="2"/>
                    </a:cubicBezTo>
                    <a:lnTo>
                      <a:pt x="13" y="1"/>
                    </a:lnTo>
                    <a:cubicBezTo>
                      <a:pt x="13" y="1"/>
                      <a:pt x="14" y="0"/>
                      <a:pt x="15" y="0"/>
                    </a:cubicBezTo>
                    <a:lnTo>
                      <a:pt x="15" y="2"/>
                    </a:lnTo>
                    <a:close/>
                    <a:moveTo>
                      <a:pt x="13" y="2"/>
                    </a:moveTo>
                    <a:cubicBezTo>
                      <a:pt x="9" y="3"/>
                      <a:pt x="5" y="5"/>
                      <a:pt x="2" y="8"/>
                    </a:cubicBezTo>
                    <a:lnTo>
                      <a:pt x="1" y="7"/>
                    </a:lnTo>
                    <a:cubicBezTo>
                      <a:pt x="4" y="4"/>
                      <a:pt x="8" y="2"/>
                      <a:pt x="13" y="1"/>
                    </a:cubicBezTo>
                    <a:lnTo>
                      <a:pt x="13" y="2"/>
                    </a:lnTo>
                    <a:close/>
                    <a:moveTo>
                      <a:pt x="2" y="8"/>
                    </a:moveTo>
                    <a:lnTo>
                      <a:pt x="2" y="8"/>
                    </a:lnTo>
                    <a:lnTo>
                      <a:pt x="1" y="8"/>
                    </a:lnTo>
                    <a:lnTo>
                      <a:pt x="2" y="8"/>
                    </a:lnTo>
                    <a:close/>
                    <a:moveTo>
                      <a:pt x="2" y="8"/>
                    </a:moveTo>
                    <a:cubicBezTo>
                      <a:pt x="2" y="8"/>
                      <a:pt x="2" y="8"/>
                      <a:pt x="2" y="8"/>
                    </a:cubicBezTo>
                    <a:lnTo>
                      <a:pt x="0" y="8"/>
                    </a:lnTo>
                    <a:cubicBezTo>
                      <a:pt x="1" y="7"/>
                      <a:pt x="1" y="7"/>
                      <a:pt x="1" y="7"/>
                    </a:cubicBezTo>
                    <a:lnTo>
                      <a:pt x="2" y="8"/>
                    </a:lnTo>
                    <a:close/>
                    <a:moveTo>
                      <a:pt x="2" y="8"/>
                    </a:moveTo>
                    <a:cubicBezTo>
                      <a:pt x="1" y="9"/>
                      <a:pt x="1" y="9"/>
                      <a:pt x="1" y="10"/>
                    </a:cubicBezTo>
                    <a:lnTo>
                      <a:pt x="0" y="10"/>
                    </a:lnTo>
                    <a:cubicBezTo>
                      <a:pt x="0" y="9"/>
                      <a:pt x="0" y="8"/>
                      <a:pt x="0" y="8"/>
                    </a:cubicBezTo>
                    <a:lnTo>
                      <a:pt x="2" y="8"/>
                    </a:lnTo>
                    <a:close/>
                    <a:moveTo>
                      <a:pt x="1" y="10"/>
                    </a:moveTo>
                    <a:cubicBezTo>
                      <a:pt x="1" y="10"/>
                      <a:pt x="1" y="10"/>
                      <a:pt x="2" y="11"/>
                    </a:cubicBezTo>
                    <a:lnTo>
                      <a:pt x="1" y="12"/>
                    </a:lnTo>
                    <a:cubicBezTo>
                      <a:pt x="0" y="11"/>
                      <a:pt x="0" y="10"/>
                      <a:pt x="0" y="10"/>
                    </a:cubicBezTo>
                    <a:lnTo>
                      <a:pt x="1" y="10"/>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1" y="12"/>
                    </a:lnTo>
                    <a:lnTo>
                      <a:pt x="2" y="11"/>
                    </a:lnTo>
                    <a:close/>
                    <a:moveTo>
                      <a:pt x="1" y="12"/>
                    </a:moveTo>
                    <a:lnTo>
                      <a:pt x="1" y="12"/>
                    </a:lnTo>
                    <a:lnTo>
                      <a:pt x="2" y="12"/>
                    </a:lnTo>
                    <a:lnTo>
                      <a:pt x="1" y="12"/>
                    </a:lnTo>
                    <a:close/>
                    <a:moveTo>
                      <a:pt x="2" y="11"/>
                    </a:moveTo>
                    <a:cubicBezTo>
                      <a:pt x="2" y="11"/>
                      <a:pt x="3" y="12"/>
                      <a:pt x="3" y="12"/>
                    </a:cubicBezTo>
                    <a:lnTo>
                      <a:pt x="2" y="13"/>
                    </a:lnTo>
                    <a:cubicBezTo>
                      <a:pt x="2" y="13"/>
                      <a:pt x="2" y="12"/>
                      <a:pt x="1" y="12"/>
                    </a:cubicBezTo>
                    <a:lnTo>
                      <a:pt x="2" y="11"/>
                    </a:lnTo>
                    <a:close/>
                    <a:moveTo>
                      <a:pt x="3" y="12"/>
                    </a:moveTo>
                    <a:cubicBezTo>
                      <a:pt x="3" y="12"/>
                      <a:pt x="4" y="12"/>
                      <a:pt x="4" y="12"/>
                    </a:cubicBezTo>
                    <a:lnTo>
                      <a:pt x="3" y="13"/>
                    </a:lnTo>
                    <a:cubicBezTo>
                      <a:pt x="3" y="13"/>
                      <a:pt x="3" y="13"/>
                      <a:pt x="2" y="13"/>
                    </a:cubicBezTo>
                    <a:lnTo>
                      <a:pt x="3" y="12"/>
                    </a:lnTo>
                    <a:close/>
                    <a:moveTo>
                      <a:pt x="4" y="12"/>
                    </a:moveTo>
                    <a:lnTo>
                      <a:pt x="4" y="12"/>
                    </a:lnTo>
                    <a:lnTo>
                      <a:pt x="4" y="13"/>
                    </a:lnTo>
                    <a:lnTo>
                      <a:pt x="4" y="12"/>
                    </a:lnTo>
                    <a:close/>
                    <a:moveTo>
                      <a:pt x="4" y="12"/>
                    </a:moveTo>
                    <a:cubicBezTo>
                      <a:pt x="6" y="13"/>
                      <a:pt x="7" y="14"/>
                      <a:pt x="9" y="14"/>
                    </a:cubicBezTo>
                    <a:lnTo>
                      <a:pt x="9" y="15"/>
                    </a:lnTo>
                    <a:cubicBezTo>
                      <a:pt x="7" y="15"/>
                      <a:pt x="5" y="15"/>
                      <a:pt x="3" y="13"/>
                    </a:cubicBezTo>
                    <a:lnTo>
                      <a:pt x="4" y="12"/>
                    </a:lnTo>
                    <a:close/>
                    <a:moveTo>
                      <a:pt x="9" y="15"/>
                    </a:moveTo>
                    <a:lnTo>
                      <a:pt x="9" y="15"/>
                    </a:lnTo>
                    <a:lnTo>
                      <a:pt x="9" y="15"/>
                    </a:lnTo>
                    <a:close/>
                    <a:moveTo>
                      <a:pt x="9" y="14"/>
                    </a:moveTo>
                    <a:lnTo>
                      <a:pt x="9" y="14"/>
                    </a:lnTo>
                    <a:lnTo>
                      <a:pt x="9" y="15"/>
                    </a:lnTo>
                    <a:lnTo>
                      <a:pt x="9" y="15"/>
                    </a:lnTo>
                    <a:lnTo>
                      <a:pt x="9" y="14"/>
                    </a:lnTo>
                    <a:close/>
                    <a:moveTo>
                      <a:pt x="9" y="14"/>
                    </a:moveTo>
                    <a:cubicBezTo>
                      <a:pt x="10" y="14"/>
                      <a:pt x="10" y="14"/>
                      <a:pt x="11" y="14"/>
                    </a:cubicBezTo>
                    <a:lnTo>
                      <a:pt x="11" y="15"/>
                    </a:lnTo>
                    <a:cubicBezTo>
                      <a:pt x="10" y="15"/>
                      <a:pt x="10" y="15"/>
                      <a:pt x="9" y="15"/>
                    </a:cubicBezTo>
                    <a:lnTo>
                      <a:pt x="9" y="14"/>
                    </a:lnTo>
                    <a:close/>
                    <a:moveTo>
                      <a:pt x="11" y="14"/>
                    </a:moveTo>
                    <a:cubicBezTo>
                      <a:pt x="11" y="14"/>
                      <a:pt x="11" y="14"/>
                      <a:pt x="12" y="14"/>
                    </a:cubicBezTo>
                    <a:lnTo>
                      <a:pt x="12" y="15"/>
                    </a:lnTo>
                    <a:cubicBezTo>
                      <a:pt x="12" y="15"/>
                      <a:pt x="11" y="15"/>
                      <a:pt x="11" y="15"/>
                    </a:cubicBezTo>
                    <a:lnTo>
                      <a:pt x="11" y="14"/>
                    </a:lnTo>
                    <a:close/>
                    <a:moveTo>
                      <a:pt x="12" y="14"/>
                    </a:moveTo>
                    <a:cubicBezTo>
                      <a:pt x="14" y="13"/>
                      <a:pt x="16" y="12"/>
                      <a:pt x="17" y="11"/>
                    </a:cubicBezTo>
                    <a:lnTo>
                      <a:pt x="18" y="12"/>
                    </a:lnTo>
                    <a:cubicBezTo>
                      <a:pt x="17" y="14"/>
                      <a:pt x="14" y="14"/>
                      <a:pt x="12" y="15"/>
                    </a:cubicBezTo>
                    <a:lnTo>
                      <a:pt x="12" y="14"/>
                    </a:lnTo>
                    <a:close/>
                    <a:moveTo>
                      <a:pt x="18" y="12"/>
                    </a:moveTo>
                    <a:lnTo>
                      <a:pt x="18" y="12"/>
                    </a:lnTo>
                    <a:lnTo>
                      <a:pt x="18" y="12"/>
                    </a:lnTo>
                    <a:close/>
                    <a:moveTo>
                      <a:pt x="17" y="11"/>
                    </a:moveTo>
                    <a:lnTo>
                      <a:pt x="17" y="11"/>
                    </a:lnTo>
                    <a:lnTo>
                      <a:pt x="18" y="12"/>
                    </a:lnTo>
                    <a:lnTo>
                      <a:pt x="18" y="12"/>
                    </a:lnTo>
                    <a:lnTo>
                      <a:pt x="17" y="11"/>
                    </a:lnTo>
                    <a:close/>
                    <a:moveTo>
                      <a:pt x="17" y="11"/>
                    </a:moveTo>
                    <a:cubicBezTo>
                      <a:pt x="18" y="11"/>
                      <a:pt x="18" y="11"/>
                      <a:pt x="18" y="10"/>
                    </a:cubicBezTo>
                    <a:lnTo>
                      <a:pt x="19" y="11"/>
                    </a:lnTo>
                    <a:cubicBezTo>
                      <a:pt x="19" y="11"/>
                      <a:pt x="19" y="12"/>
                      <a:pt x="18" y="12"/>
                    </a:cubicBezTo>
                    <a:lnTo>
                      <a:pt x="17" y="11"/>
                    </a:lnTo>
                    <a:close/>
                    <a:moveTo>
                      <a:pt x="18" y="10"/>
                    </a:moveTo>
                    <a:cubicBezTo>
                      <a:pt x="18" y="10"/>
                      <a:pt x="19" y="9"/>
                      <a:pt x="19" y="9"/>
                    </a:cubicBezTo>
                    <a:lnTo>
                      <a:pt x="20" y="10"/>
                    </a:lnTo>
                    <a:cubicBezTo>
                      <a:pt x="20" y="10"/>
                      <a:pt x="20" y="11"/>
                      <a:pt x="19" y="11"/>
                    </a:cubicBezTo>
                    <a:lnTo>
                      <a:pt x="18" y="10"/>
                    </a:lnTo>
                    <a:close/>
                    <a:moveTo>
                      <a:pt x="19" y="9"/>
                    </a:moveTo>
                    <a:cubicBezTo>
                      <a:pt x="20" y="7"/>
                      <a:pt x="20" y="4"/>
                      <a:pt x="20" y="2"/>
                    </a:cubicBezTo>
                    <a:lnTo>
                      <a:pt x="21" y="2"/>
                    </a:lnTo>
                    <a:cubicBezTo>
                      <a:pt x="21" y="4"/>
                      <a:pt x="21" y="7"/>
                      <a:pt x="20" y="10"/>
                    </a:cubicBezTo>
                    <a:lnTo>
                      <a:pt x="19" y="9"/>
                    </a:lnTo>
                    <a:close/>
                    <a:moveTo>
                      <a:pt x="21" y="2"/>
                    </a:moveTo>
                    <a:lnTo>
                      <a:pt x="21" y="2"/>
                    </a:lnTo>
                    <a:lnTo>
                      <a:pt x="20" y="2"/>
                    </a:lnTo>
                    <a:lnTo>
                      <a:pt x="21" y="2"/>
                    </a:lnTo>
                    <a:close/>
                    <a:moveTo>
                      <a:pt x="20" y="2"/>
                    </a:moveTo>
                    <a:lnTo>
                      <a:pt x="20" y="2"/>
                    </a:lnTo>
                    <a:lnTo>
                      <a:pt x="21" y="2"/>
                    </a:lnTo>
                    <a:lnTo>
                      <a:pt x="21" y="2"/>
                    </a:lnTo>
                    <a:lnTo>
                      <a:pt x="20" y="2"/>
                    </a:lnTo>
                    <a:close/>
                    <a:moveTo>
                      <a:pt x="21" y="2"/>
                    </a:moveTo>
                    <a:lnTo>
                      <a:pt x="21" y="2"/>
                    </a:lnTo>
                    <a:lnTo>
                      <a:pt x="20" y="2"/>
                    </a:lnTo>
                    <a:lnTo>
                      <a:pt x="21" y="2"/>
                    </a:lnTo>
                    <a:close/>
                    <a:moveTo>
                      <a:pt x="20" y="2"/>
                    </a:moveTo>
                    <a:cubicBezTo>
                      <a:pt x="20" y="2"/>
                      <a:pt x="20" y="1"/>
                      <a:pt x="19" y="1"/>
                    </a:cubicBezTo>
                    <a:lnTo>
                      <a:pt x="20" y="0"/>
                    </a:lnTo>
                    <a:cubicBezTo>
                      <a:pt x="21" y="0"/>
                      <a:pt x="21" y="1"/>
                      <a:pt x="21" y="2"/>
                    </a:cubicBezTo>
                    <a:lnTo>
                      <a:pt x="20" y="2"/>
                    </a:lnTo>
                    <a:close/>
                    <a:moveTo>
                      <a:pt x="19" y="1"/>
                    </a:moveTo>
                    <a:lnTo>
                      <a:pt x="19" y="1"/>
                    </a:lnTo>
                    <a:lnTo>
                      <a:pt x="20" y="1"/>
                    </a:lnTo>
                    <a:lnTo>
                      <a:pt x="19" y="1"/>
                    </a:lnTo>
                    <a:close/>
                    <a:moveTo>
                      <a:pt x="19" y="1"/>
                    </a:moveTo>
                    <a:cubicBezTo>
                      <a:pt x="19" y="1"/>
                      <a:pt x="19" y="1"/>
                      <a:pt x="18" y="1"/>
                    </a:cubicBezTo>
                    <a:lnTo>
                      <a:pt x="18" y="0"/>
                    </a:lnTo>
                    <a:cubicBezTo>
                      <a:pt x="19" y="0"/>
                      <a:pt x="19" y="0"/>
                      <a:pt x="20" y="0"/>
                    </a:cubicBezTo>
                    <a:lnTo>
                      <a:pt x="19" y="1"/>
                    </a:lnTo>
                    <a:close/>
                    <a:moveTo>
                      <a:pt x="18" y="0"/>
                    </a:moveTo>
                    <a:lnTo>
                      <a:pt x="18" y="0"/>
                    </a:lnTo>
                    <a:lnTo>
                      <a:pt x="18" y="0"/>
                    </a:lnTo>
                    <a:close/>
                    <a:moveTo>
                      <a:pt x="18" y="1"/>
                    </a:moveTo>
                    <a:cubicBezTo>
                      <a:pt x="18" y="1"/>
                      <a:pt x="18" y="1"/>
                      <a:pt x="18" y="1"/>
                    </a:cubicBezTo>
                    <a:lnTo>
                      <a:pt x="18" y="0"/>
                    </a:lnTo>
                    <a:cubicBezTo>
                      <a:pt x="18" y="0"/>
                      <a:pt x="18" y="0"/>
                      <a:pt x="18" y="0"/>
                    </a:cubicBezTo>
                    <a:lnTo>
                      <a:pt x="18" y="1"/>
                    </a:lnTo>
                    <a:close/>
                    <a:moveTo>
                      <a:pt x="18" y="1"/>
                    </a:moveTo>
                    <a:lnTo>
                      <a:pt x="18" y="1"/>
                    </a:lnTo>
                    <a:lnTo>
                      <a:pt x="18"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7" name="Freeform 33">
                <a:extLst>
                  <a:ext uri="{FF2B5EF4-FFF2-40B4-BE49-F238E27FC236}">
                    <a16:creationId xmlns:a16="http://schemas.microsoft.com/office/drawing/2014/main" id="{99360FF9-CD41-3B9A-EA50-A7C80D31021D}"/>
                  </a:ext>
                </a:extLst>
              </p:cNvPr>
              <p:cNvSpPr>
                <a:spLocks noEditPoints="1"/>
              </p:cNvSpPr>
              <p:nvPr/>
            </p:nvSpPr>
            <p:spPr bwMode="auto">
              <a:xfrm>
                <a:off x="3540" y="1235"/>
                <a:ext cx="118" cy="84"/>
              </a:xfrm>
              <a:custGeom>
                <a:avLst/>
                <a:gdLst>
                  <a:gd name="T0" fmla="*/ 19 w 21"/>
                  <a:gd name="T1" fmla="*/ 3 h 15"/>
                  <a:gd name="T2" fmla="*/ 20 w 21"/>
                  <a:gd name="T3" fmla="*/ 2 h 15"/>
                  <a:gd name="T4" fmla="*/ 19 w 21"/>
                  <a:gd name="T5" fmla="*/ 3 h 15"/>
                  <a:gd name="T6" fmla="*/ 20 w 21"/>
                  <a:gd name="T7" fmla="*/ 2 h 15"/>
                  <a:gd name="T8" fmla="*/ 19 w 21"/>
                  <a:gd name="T9" fmla="*/ 3 h 15"/>
                  <a:gd name="T10" fmla="*/ 15 w 21"/>
                  <a:gd name="T11" fmla="*/ 1 h 15"/>
                  <a:gd name="T12" fmla="*/ 19 w 21"/>
                  <a:gd name="T13" fmla="*/ 3 h 15"/>
                  <a:gd name="T14" fmla="*/ 15 w 21"/>
                  <a:gd name="T15" fmla="*/ 2 h 15"/>
                  <a:gd name="T16" fmla="*/ 15 w 21"/>
                  <a:gd name="T17" fmla="*/ 1 h 15"/>
                  <a:gd name="T18" fmla="*/ 15 w 21"/>
                  <a:gd name="T19" fmla="*/ 1 h 15"/>
                  <a:gd name="T20" fmla="*/ 15 w 21"/>
                  <a:gd name="T21" fmla="*/ 1 h 15"/>
                  <a:gd name="T22" fmla="*/ 15 w 21"/>
                  <a:gd name="T23" fmla="*/ 2 h 15"/>
                  <a:gd name="T24" fmla="*/ 15 w 21"/>
                  <a:gd name="T25" fmla="*/ 1 h 15"/>
                  <a:gd name="T26" fmla="*/ 15 w 21"/>
                  <a:gd name="T27" fmla="*/ 2 h 15"/>
                  <a:gd name="T28" fmla="*/ 12 w 21"/>
                  <a:gd name="T29" fmla="*/ 2 h 15"/>
                  <a:gd name="T30" fmla="*/ 15 w 21"/>
                  <a:gd name="T31" fmla="*/ 2 h 15"/>
                  <a:gd name="T32" fmla="*/ 10 w 21"/>
                  <a:gd name="T33" fmla="*/ 4 h 15"/>
                  <a:gd name="T34" fmla="*/ 12 w 21"/>
                  <a:gd name="T35" fmla="*/ 2 h 15"/>
                  <a:gd name="T36" fmla="*/ 10 w 21"/>
                  <a:gd name="T37" fmla="*/ 4 h 15"/>
                  <a:gd name="T38" fmla="*/ 0 w 21"/>
                  <a:gd name="T39" fmla="*/ 11 h 15"/>
                  <a:gd name="T40" fmla="*/ 10 w 21"/>
                  <a:gd name="T41" fmla="*/ 4 h 15"/>
                  <a:gd name="T42" fmla="*/ 0 w 21"/>
                  <a:gd name="T43" fmla="*/ 11 h 15"/>
                  <a:gd name="T44" fmla="*/ 0 w 21"/>
                  <a:gd name="T45" fmla="*/ 11 h 15"/>
                  <a:gd name="T46" fmla="*/ 1 w 21"/>
                  <a:gd name="T47" fmla="*/ 12 h 15"/>
                  <a:gd name="T48" fmla="*/ 0 w 21"/>
                  <a:gd name="T49" fmla="*/ 11 h 15"/>
                  <a:gd name="T50" fmla="*/ 1 w 21"/>
                  <a:gd name="T51" fmla="*/ 12 h 15"/>
                  <a:gd name="T52" fmla="*/ 0 w 21"/>
                  <a:gd name="T53" fmla="*/ 14 h 15"/>
                  <a:gd name="T54" fmla="*/ 1 w 21"/>
                  <a:gd name="T55" fmla="*/ 12 h 15"/>
                  <a:gd name="T56" fmla="*/ 1 w 21"/>
                  <a:gd name="T57" fmla="*/ 13 h 15"/>
                  <a:gd name="T58" fmla="*/ 1 w 21"/>
                  <a:gd name="T59" fmla="*/ 13 h 15"/>
                  <a:gd name="T60" fmla="*/ 2 w 21"/>
                  <a:gd name="T61" fmla="*/ 15 h 15"/>
                  <a:gd name="T62" fmla="*/ 1 w 21"/>
                  <a:gd name="T63" fmla="*/ 13 h 15"/>
                  <a:gd name="T64" fmla="*/ 5 w 21"/>
                  <a:gd name="T65" fmla="*/ 14 h 15"/>
                  <a:gd name="T66" fmla="*/ 2 w 21"/>
                  <a:gd name="T67" fmla="*/ 15 h 15"/>
                  <a:gd name="T68" fmla="*/ 5 w 21"/>
                  <a:gd name="T69" fmla="*/ 15 h 15"/>
                  <a:gd name="T70" fmla="*/ 5 w 21"/>
                  <a:gd name="T71" fmla="*/ 15 h 15"/>
                  <a:gd name="T72" fmla="*/ 15 w 21"/>
                  <a:gd name="T73" fmla="*/ 11 h 15"/>
                  <a:gd name="T74" fmla="*/ 5 w 21"/>
                  <a:gd name="T75" fmla="*/ 15 h 15"/>
                  <a:gd name="T76" fmla="*/ 15 w 21"/>
                  <a:gd name="T77" fmla="*/ 11 h 15"/>
                  <a:gd name="T78" fmla="*/ 18 w 21"/>
                  <a:gd name="T79" fmla="*/ 12 h 15"/>
                  <a:gd name="T80" fmla="*/ 15 w 21"/>
                  <a:gd name="T81" fmla="*/ 11 h 15"/>
                  <a:gd name="T82" fmla="*/ 18 w 21"/>
                  <a:gd name="T83" fmla="*/ 12 h 15"/>
                  <a:gd name="T84" fmla="*/ 18 w 21"/>
                  <a:gd name="T85" fmla="*/ 12 h 15"/>
                  <a:gd name="T86" fmla="*/ 19 w 21"/>
                  <a:gd name="T87" fmla="*/ 3 h 15"/>
                  <a:gd name="T88" fmla="*/ 18 w 21"/>
                  <a:gd name="T89" fmla="*/ 12 h 15"/>
                  <a:gd name="T90" fmla="*/ 19 w 21"/>
                  <a:gd name="T91" fmla="*/ 3 h 15"/>
                  <a:gd name="T92" fmla="*/ 21 w 21"/>
                  <a:gd name="T93" fmla="*/ 2 h 15"/>
                  <a:gd name="T94" fmla="*/ 19 w 21"/>
                  <a:gd name="T9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5">
                    <a:moveTo>
                      <a:pt x="19" y="3"/>
                    </a:moveTo>
                    <a:lnTo>
                      <a:pt x="19" y="3"/>
                    </a:lnTo>
                    <a:lnTo>
                      <a:pt x="20" y="2"/>
                    </a:lnTo>
                    <a:lnTo>
                      <a:pt x="20" y="2"/>
                    </a:lnTo>
                    <a:lnTo>
                      <a:pt x="19" y="3"/>
                    </a:lnTo>
                    <a:close/>
                    <a:moveTo>
                      <a:pt x="19" y="3"/>
                    </a:moveTo>
                    <a:lnTo>
                      <a:pt x="19" y="3"/>
                    </a:lnTo>
                    <a:lnTo>
                      <a:pt x="20" y="2"/>
                    </a:lnTo>
                    <a:lnTo>
                      <a:pt x="19" y="3"/>
                    </a:lnTo>
                    <a:close/>
                    <a:moveTo>
                      <a:pt x="19" y="3"/>
                    </a:moveTo>
                    <a:cubicBezTo>
                      <a:pt x="18" y="1"/>
                      <a:pt x="16" y="2"/>
                      <a:pt x="15" y="2"/>
                    </a:cubicBezTo>
                    <a:lnTo>
                      <a:pt x="15" y="1"/>
                    </a:lnTo>
                    <a:cubicBezTo>
                      <a:pt x="16" y="0"/>
                      <a:pt x="19" y="0"/>
                      <a:pt x="20" y="2"/>
                    </a:cubicBezTo>
                    <a:lnTo>
                      <a:pt x="19" y="3"/>
                    </a:lnTo>
                    <a:close/>
                    <a:moveTo>
                      <a:pt x="15" y="2"/>
                    </a:moveTo>
                    <a:lnTo>
                      <a:pt x="15" y="2"/>
                    </a:lnTo>
                    <a:lnTo>
                      <a:pt x="15" y="1"/>
                    </a:lnTo>
                    <a:lnTo>
                      <a:pt x="15" y="1"/>
                    </a:lnTo>
                    <a:lnTo>
                      <a:pt x="15" y="2"/>
                    </a:lnTo>
                    <a:close/>
                    <a:moveTo>
                      <a:pt x="15" y="1"/>
                    </a:moveTo>
                    <a:lnTo>
                      <a:pt x="15" y="1"/>
                    </a:lnTo>
                    <a:lnTo>
                      <a:pt x="15" y="1"/>
                    </a:lnTo>
                    <a:close/>
                    <a:moveTo>
                      <a:pt x="15" y="2"/>
                    </a:moveTo>
                    <a:lnTo>
                      <a:pt x="15" y="2"/>
                    </a:lnTo>
                    <a:lnTo>
                      <a:pt x="15" y="1"/>
                    </a:lnTo>
                    <a:lnTo>
                      <a:pt x="15" y="1"/>
                    </a:lnTo>
                    <a:lnTo>
                      <a:pt x="15" y="2"/>
                    </a:lnTo>
                    <a:close/>
                    <a:moveTo>
                      <a:pt x="15" y="2"/>
                    </a:moveTo>
                    <a:cubicBezTo>
                      <a:pt x="14" y="2"/>
                      <a:pt x="14" y="2"/>
                      <a:pt x="13" y="3"/>
                    </a:cubicBezTo>
                    <a:lnTo>
                      <a:pt x="12" y="2"/>
                    </a:lnTo>
                    <a:cubicBezTo>
                      <a:pt x="13" y="1"/>
                      <a:pt x="14" y="1"/>
                      <a:pt x="15" y="1"/>
                    </a:cubicBezTo>
                    <a:lnTo>
                      <a:pt x="15" y="2"/>
                    </a:lnTo>
                    <a:close/>
                    <a:moveTo>
                      <a:pt x="13" y="3"/>
                    </a:moveTo>
                    <a:cubicBezTo>
                      <a:pt x="12" y="3"/>
                      <a:pt x="11" y="3"/>
                      <a:pt x="10" y="4"/>
                    </a:cubicBezTo>
                    <a:lnTo>
                      <a:pt x="10" y="3"/>
                    </a:lnTo>
                    <a:cubicBezTo>
                      <a:pt x="11" y="2"/>
                      <a:pt x="12" y="2"/>
                      <a:pt x="12" y="2"/>
                    </a:cubicBezTo>
                    <a:lnTo>
                      <a:pt x="13" y="3"/>
                    </a:lnTo>
                    <a:close/>
                    <a:moveTo>
                      <a:pt x="10" y="4"/>
                    </a:moveTo>
                    <a:cubicBezTo>
                      <a:pt x="7" y="6"/>
                      <a:pt x="3" y="8"/>
                      <a:pt x="1" y="12"/>
                    </a:cubicBezTo>
                    <a:lnTo>
                      <a:pt x="0" y="11"/>
                    </a:lnTo>
                    <a:cubicBezTo>
                      <a:pt x="2" y="7"/>
                      <a:pt x="6" y="4"/>
                      <a:pt x="10" y="3"/>
                    </a:cubicBezTo>
                    <a:lnTo>
                      <a:pt x="10" y="4"/>
                    </a:lnTo>
                    <a:close/>
                    <a:moveTo>
                      <a:pt x="0" y="11"/>
                    </a:moveTo>
                    <a:lnTo>
                      <a:pt x="0" y="11"/>
                    </a:lnTo>
                    <a:lnTo>
                      <a:pt x="1" y="11"/>
                    </a:lnTo>
                    <a:lnTo>
                      <a:pt x="0" y="11"/>
                    </a:lnTo>
                    <a:close/>
                    <a:moveTo>
                      <a:pt x="1" y="12"/>
                    </a:moveTo>
                    <a:cubicBezTo>
                      <a:pt x="1" y="12"/>
                      <a:pt x="1" y="12"/>
                      <a:pt x="1" y="12"/>
                    </a:cubicBezTo>
                    <a:lnTo>
                      <a:pt x="0" y="13"/>
                    </a:lnTo>
                    <a:cubicBezTo>
                      <a:pt x="0" y="12"/>
                      <a:pt x="0" y="12"/>
                      <a:pt x="0" y="11"/>
                    </a:cubicBezTo>
                    <a:lnTo>
                      <a:pt x="1" y="12"/>
                    </a:lnTo>
                    <a:close/>
                    <a:moveTo>
                      <a:pt x="1" y="12"/>
                    </a:moveTo>
                    <a:cubicBezTo>
                      <a:pt x="1" y="13"/>
                      <a:pt x="1" y="13"/>
                      <a:pt x="1" y="13"/>
                    </a:cubicBezTo>
                    <a:lnTo>
                      <a:pt x="0" y="14"/>
                    </a:lnTo>
                    <a:cubicBezTo>
                      <a:pt x="0" y="14"/>
                      <a:pt x="0" y="13"/>
                      <a:pt x="0" y="13"/>
                    </a:cubicBezTo>
                    <a:lnTo>
                      <a:pt x="1" y="12"/>
                    </a:lnTo>
                    <a:close/>
                    <a:moveTo>
                      <a:pt x="1" y="13"/>
                    </a:moveTo>
                    <a:lnTo>
                      <a:pt x="1" y="13"/>
                    </a:lnTo>
                    <a:lnTo>
                      <a:pt x="1" y="13"/>
                    </a:lnTo>
                    <a:close/>
                    <a:moveTo>
                      <a:pt x="1" y="13"/>
                    </a:moveTo>
                    <a:cubicBezTo>
                      <a:pt x="2" y="13"/>
                      <a:pt x="2" y="13"/>
                      <a:pt x="2" y="14"/>
                    </a:cubicBezTo>
                    <a:lnTo>
                      <a:pt x="2" y="15"/>
                    </a:lnTo>
                    <a:cubicBezTo>
                      <a:pt x="1" y="15"/>
                      <a:pt x="1" y="14"/>
                      <a:pt x="0" y="14"/>
                    </a:cubicBezTo>
                    <a:lnTo>
                      <a:pt x="1" y="13"/>
                    </a:lnTo>
                    <a:close/>
                    <a:moveTo>
                      <a:pt x="2" y="14"/>
                    </a:moveTo>
                    <a:cubicBezTo>
                      <a:pt x="3" y="14"/>
                      <a:pt x="4" y="14"/>
                      <a:pt x="5" y="14"/>
                    </a:cubicBezTo>
                    <a:lnTo>
                      <a:pt x="5" y="15"/>
                    </a:lnTo>
                    <a:cubicBezTo>
                      <a:pt x="4" y="15"/>
                      <a:pt x="3" y="15"/>
                      <a:pt x="2" y="15"/>
                    </a:cubicBezTo>
                    <a:lnTo>
                      <a:pt x="2" y="14"/>
                    </a:lnTo>
                    <a:close/>
                    <a:moveTo>
                      <a:pt x="5" y="15"/>
                    </a:moveTo>
                    <a:lnTo>
                      <a:pt x="5" y="15"/>
                    </a:lnTo>
                    <a:lnTo>
                      <a:pt x="5" y="15"/>
                    </a:lnTo>
                    <a:close/>
                    <a:moveTo>
                      <a:pt x="5" y="14"/>
                    </a:moveTo>
                    <a:cubicBezTo>
                      <a:pt x="8" y="14"/>
                      <a:pt x="12" y="12"/>
                      <a:pt x="15" y="11"/>
                    </a:cubicBezTo>
                    <a:lnTo>
                      <a:pt x="15" y="13"/>
                    </a:lnTo>
                    <a:cubicBezTo>
                      <a:pt x="12" y="14"/>
                      <a:pt x="8" y="15"/>
                      <a:pt x="5" y="15"/>
                    </a:cubicBezTo>
                    <a:lnTo>
                      <a:pt x="5" y="14"/>
                    </a:lnTo>
                    <a:close/>
                    <a:moveTo>
                      <a:pt x="15" y="11"/>
                    </a:moveTo>
                    <a:cubicBezTo>
                      <a:pt x="16" y="11"/>
                      <a:pt x="17" y="11"/>
                      <a:pt x="18" y="11"/>
                    </a:cubicBezTo>
                    <a:lnTo>
                      <a:pt x="18" y="12"/>
                    </a:lnTo>
                    <a:cubicBezTo>
                      <a:pt x="17" y="12"/>
                      <a:pt x="16" y="12"/>
                      <a:pt x="15" y="13"/>
                    </a:cubicBezTo>
                    <a:lnTo>
                      <a:pt x="15" y="11"/>
                    </a:lnTo>
                    <a:close/>
                    <a:moveTo>
                      <a:pt x="18" y="12"/>
                    </a:moveTo>
                    <a:lnTo>
                      <a:pt x="18" y="12"/>
                    </a:lnTo>
                    <a:lnTo>
                      <a:pt x="18" y="11"/>
                    </a:lnTo>
                    <a:lnTo>
                      <a:pt x="18" y="12"/>
                    </a:lnTo>
                    <a:close/>
                    <a:moveTo>
                      <a:pt x="18" y="11"/>
                    </a:moveTo>
                    <a:cubicBezTo>
                      <a:pt x="20" y="10"/>
                      <a:pt x="20" y="6"/>
                      <a:pt x="19" y="3"/>
                    </a:cubicBezTo>
                    <a:lnTo>
                      <a:pt x="21" y="3"/>
                    </a:lnTo>
                    <a:cubicBezTo>
                      <a:pt x="21" y="7"/>
                      <a:pt x="21" y="11"/>
                      <a:pt x="18" y="12"/>
                    </a:cubicBezTo>
                    <a:lnTo>
                      <a:pt x="18" y="11"/>
                    </a:lnTo>
                    <a:close/>
                    <a:moveTo>
                      <a:pt x="19" y="3"/>
                    </a:moveTo>
                    <a:cubicBezTo>
                      <a:pt x="19" y="3"/>
                      <a:pt x="19" y="2"/>
                      <a:pt x="19" y="2"/>
                    </a:cubicBezTo>
                    <a:lnTo>
                      <a:pt x="21" y="2"/>
                    </a:lnTo>
                    <a:cubicBezTo>
                      <a:pt x="21" y="3"/>
                      <a:pt x="21" y="3"/>
                      <a:pt x="21" y="3"/>
                    </a:cubicBez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8" name="Freeform 34">
                <a:extLst>
                  <a:ext uri="{FF2B5EF4-FFF2-40B4-BE49-F238E27FC236}">
                    <a16:creationId xmlns:a16="http://schemas.microsoft.com/office/drawing/2014/main" id="{F8030DA7-7227-CD32-AD44-D9C7A8D6C9F6}"/>
                  </a:ext>
                </a:extLst>
              </p:cNvPr>
              <p:cNvSpPr>
                <a:spLocks/>
              </p:cNvSpPr>
              <p:nvPr/>
            </p:nvSpPr>
            <p:spPr bwMode="auto">
              <a:xfrm>
                <a:off x="3658" y="1285"/>
                <a:ext cx="89" cy="73"/>
              </a:xfrm>
              <a:custGeom>
                <a:avLst/>
                <a:gdLst>
                  <a:gd name="T0" fmla="*/ 16 w 16"/>
                  <a:gd name="T1" fmla="*/ 0 h 13"/>
                  <a:gd name="T2" fmla="*/ 1 w 16"/>
                  <a:gd name="T3" fmla="*/ 4 h 13"/>
                  <a:gd name="T4" fmla="*/ 1 w 16"/>
                  <a:gd name="T5" fmla="*/ 7 h 13"/>
                  <a:gd name="T6" fmla="*/ 9 w 16"/>
                  <a:gd name="T7" fmla="*/ 11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1" y="3"/>
                      <a:pt x="6" y="1"/>
                      <a:pt x="1" y="4"/>
                    </a:cubicBezTo>
                    <a:cubicBezTo>
                      <a:pt x="0" y="4"/>
                      <a:pt x="0" y="6"/>
                      <a:pt x="1" y="7"/>
                    </a:cubicBezTo>
                    <a:cubicBezTo>
                      <a:pt x="3" y="9"/>
                      <a:pt x="5" y="13"/>
                      <a:pt x="9" y="11"/>
                    </a:cubicBezTo>
                    <a:cubicBezTo>
                      <a:pt x="13" y="9"/>
                      <a:pt x="13" y="4"/>
                      <a:pt x="1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79" name="Freeform 35">
                <a:extLst>
                  <a:ext uri="{FF2B5EF4-FFF2-40B4-BE49-F238E27FC236}">
                    <a16:creationId xmlns:a16="http://schemas.microsoft.com/office/drawing/2014/main" id="{34612740-D33C-C560-2DE6-E81CD44735D4}"/>
                  </a:ext>
                </a:extLst>
              </p:cNvPr>
              <p:cNvSpPr>
                <a:spLocks noEditPoints="1"/>
              </p:cNvSpPr>
              <p:nvPr/>
            </p:nvSpPr>
            <p:spPr bwMode="auto">
              <a:xfrm>
                <a:off x="3658" y="1279"/>
                <a:ext cx="101" cy="84"/>
              </a:xfrm>
              <a:custGeom>
                <a:avLst/>
                <a:gdLst>
                  <a:gd name="T0" fmla="*/ 9 w 18"/>
                  <a:gd name="T1" fmla="*/ 3 h 15"/>
                  <a:gd name="T2" fmla="*/ 16 w 18"/>
                  <a:gd name="T3" fmla="*/ 1 h 15"/>
                  <a:gd name="T4" fmla="*/ 9 w 18"/>
                  <a:gd name="T5" fmla="*/ 3 h 15"/>
                  <a:gd name="T6" fmla="*/ 1 w 18"/>
                  <a:gd name="T7" fmla="*/ 4 h 15"/>
                  <a:gd name="T8" fmla="*/ 9 w 18"/>
                  <a:gd name="T9" fmla="*/ 3 h 15"/>
                  <a:gd name="T10" fmla="*/ 1 w 18"/>
                  <a:gd name="T11" fmla="*/ 4 h 15"/>
                  <a:gd name="T12" fmla="*/ 1 w 18"/>
                  <a:gd name="T13" fmla="*/ 4 h 15"/>
                  <a:gd name="T14" fmla="*/ 2 w 18"/>
                  <a:gd name="T15" fmla="*/ 5 h 15"/>
                  <a:gd name="T16" fmla="*/ 1 w 18"/>
                  <a:gd name="T17" fmla="*/ 4 h 15"/>
                  <a:gd name="T18" fmla="*/ 1 w 18"/>
                  <a:gd name="T19" fmla="*/ 4 h 15"/>
                  <a:gd name="T20" fmla="*/ 1 w 18"/>
                  <a:gd name="T21" fmla="*/ 5 h 15"/>
                  <a:gd name="T22" fmla="*/ 2 w 18"/>
                  <a:gd name="T23" fmla="*/ 5 h 15"/>
                  <a:gd name="T24" fmla="*/ 0 w 18"/>
                  <a:gd name="T25" fmla="*/ 6 h 15"/>
                  <a:gd name="T26" fmla="*/ 2 w 18"/>
                  <a:gd name="T27" fmla="*/ 5 h 15"/>
                  <a:gd name="T28" fmla="*/ 1 w 18"/>
                  <a:gd name="T29" fmla="*/ 7 h 15"/>
                  <a:gd name="T30" fmla="*/ 0 w 18"/>
                  <a:gd name="T31" fmla="*/ 6 h 15"/>
                  <a:gd name="T32" fmla="*/ 1 w 18"/>
                  <a:gd name="T33" fmla="*/ 7 h 15"/>
                  <a:gd name="T34" fmla="*/ 0 w 18"/>
                  <a:gd name="T35" fmla="*/ 8 h 15"/>
                  <a:gd name="T36" fmla="*/ 1 w 18"/>
                  <a:gd name="T37" fmla="*/ 7 h 15"/>
                  <a:gd name="T38" fmla="*/ 1 w 18"/>
                  <a:gd name="T39" fmla="*/ 7 h 15"/>
                  <a:gd name="T40" fmla="*/ 1 w 18"/>
                  <a:gd name="T41" fmla="*/ 7 h 15"/>
                  <a:gd name="T42" fmla="*/ 1 w 18"/>
                  <a:gd name="T43" fmla="*/ 7 h 15"/>
                  <a:gd name="T44" fmla="*/ 0 w 18"/>
                  <a:gd name="T45" fmla="*/ 8 h 15"/>
                  <a:gd name="T46" fmla="*/ 0 w 18"/>
                  <a:gd name="T47" fmla="*/ 8 h 15"/>
                  <a:gd name="T48" fmla="*/ 1 w 18"/>
                  <a:gd name="T49" fmla="*/ 8 h 15"/>
                  <a:gd name="T50" fmla="*/ 1 w 18"/>
                  <a:gd name="T51" fmla="*/ 7 h 15"/>
                  <a:gd name="T52" fmla="*/ 2 w 18"/>
                  <a:gd name="T53" fmla="*/ 10 h 15"/>
                  <a:gd name="T54" fmla="*/ 1 w 18"/>
                  <a:gd name="T55" fmla="*/ 7 h 15"/>
                  <a:gd name="T56" fmla="*/ 9 w 18"/>
                  <a:gd name="T57" fmla="*/ 11 h 15"/>
                  <a:gd name="T58" fmla="*/ 2 w 18"/>
                  <a:gd name="T59" fmla="*/ 10 h 15"/>
                  <a:gd name="T60" fmla="*/ 9 w 18"/>
                  <a:gd name="T61" fmla="*/ 13 h 15"/>
                  <a:gd name="T62" fmla="*/ 9 w 18"/>
                  <a:gd name="T63" fmla="*/ 12 h 15"/>
                  <a:gd name="T64" fmla="*/ 9 w 18"/>
                  <a:gd name="T65" fmla="*/ 11 h 15"/>
                  <a:gd name="T66" fmla="*/ 14 w 18"/>
                  <a:gd name="T67" fmla="*/ 6 h 15"/>
                  <a:gd name="T68" fmla="*/ 9 w 18"/>
                  <a:gd name="T69" fmla="*/ 11 h 15"/>
                  <a:gd name="T70" fmla="*/ 13 w 18"/>
                  <a:gd name="T71" fmla="*/ 5 h 15"/>
                  <a:gd name="T72" fmla="*/ 13 w 18"/>
                  <a:gd name="T73" fmla="*/ 5 h 15"/>
                  <a:gd name="T74" fmla="*/ 15 w 18"/>
                  <a:gd name="T75" fmla="*/ 1 h 15"/>
                  <a:gd name="T76" fmla="*/ 14 w 18"/>
                  <a:gd name="T77" fmla="*/ 6 h 15"/>
                  <a:gd name="T78" fmla="*/ 16 w 18"/>
                  <a:gd name="T79" fmla="*/ 1 h 15"/>
                  <a:gd name="T80" fmla="*/ 16 w 18"/>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5">
                    <a:moveTo>
                      <a:pt x="16" y="2"/>
                    </a:moveTo>
                    <a:cubicBezTo>
                      <a:pt x="14" y="3"/>
                      <a:pt x="12" y="3"/>
                      <a:pt x="9" y="3"/>
                    </a:cubicBezTo>
                    <a:lnTo>
                      <a:pt x="9" y="2"/>
                    </a:lnTo>
                    <a:cubicBezTo>
                      <a:pt x="11" y="2"/>
                      <a:pt x="14" y="2"/>
                      <a:pt x="16" y="1"/>
                    </a:cubicBezTo>
                    <a:lnTo>
                      <a:pt x="16" y="2"/>
                    </a:lnTo>
                    <a:close/>
                    <a:moveTo>
                      <a:pt x="9" y="3"/>
                    </a:moveTo>
                    <a:cubicBezTo>
                      <a:pt x="7" y="4"/>
                      <a:pt x="4" y="4"/>
                      <a:pt x="2" y="5"/>
                    </a:cubicBezTo>
                    <a:lnTo>
                      <a:pt x="1" y="4"/>
                    </a:lnTo>
                    <a:cubicBezTo>
                      <a:pt x="3" y="2"/>
                      <a:pt x="6" y="2"/>
                      <a:pt x="9" y="2"/>
                    </a:cubicBezTo>
                    <a:lnTo>
                      <a:pt x="9" y="3"/>
                    </a:lnTo>
                    <a:close/>
                    <a:moveTo>
                      <a:pt x="1" y="4"/>
                    </a:moveTo>
                    <a:lnTo>
                      <a:pt x="1" y="4"/>
                    </a:lnTo>
                    <a:lnTo>
                      <a:pt x="1" y="5"/>
                    </a:lnTo>
                    <a:lnTo>
                      <a:pt x="1" y="4"/>
                    </a:lnTo>
                    <a:close/>
                    <a:moveTo>
                      <a:pt x="2" y="5"/>
                    </a:moveTo>
                    <a:cubicBezTo>
                      <a:pt x="2" y="5"/>
                      <a:pt x="2" y="5"/>
                      <a:pt x="2" y="5"/>
                    </a:cubicBezTo>
                    <a:lnTo>
                      <a:pt x="1" y="4"/>
                    </a:lnTo>
                    <a:cubicBezTo>
                      <a:pt x="1" y="4"/>
                      <a:pt x="1" y="4"/>
                      <a:pt x="1" y="4"/>
                    </a:cubicBezTo>
                    <a:lnTo>
                      <a:pt x="2" y="5"/>
                    </a:lnTo>
                    <a:close/>
                    <a:moveTo>
                      <a:pt x="1" y="4"/>
                    </a:moveTo>
                    <a:lnTo>
                      <a:pt x="1" y="4"/>
                    </a:lnTo>
                    <a:lnTo>
                      <a:pt x="1" y="5"/>
                    </a:lnTo>
                    <a:lnTo>
                      <a:pt x="1" y="4"/>
                    </a:lnTo>
                    <a:close/>
                    <a:moveTo>
                      <a:pt x="2" y="5"/>
                    </a:moveTo>
                    <a:cubicBezTo>
                      <a:pt x="1" y="6"/>
                      <a:pt x="1" y="6"/>
                      <a:pt x="1" y="6"/>
                    </a:cubicBezTo>
                    <a:lnTo>
                      <a:pt x="0" y="6"/>
                    </a:lnTo>
                    <a:cubicBezTo>
                      <a:pt x="0" y="5"/>
                      <a:pt x="0" y="5"/>
                      <a:pt x="1" y="4"/>
                    </a:cubicBezTo>
                    <a:lnTo>
                      <a:pt x="2" y="5"/>
                    </a:lnTo>
                    <a:close/>
                    <a:moveTo>
                      <a:pt x="1" y="6"/>
                    </a:moveTo>
                    <a:cubicBezTo>
                      <a:pt x="1" y="7"/>
                      <a:pt x="1" y="7"/>
                      <a:pt x="1" y="7"/>
                    </a:cubicBezTo>
                    <a:lnTo>
                      <a:pt x="0" y="8"/>
                    </a:lnTo>
                    <a:cubicBezTo>
                      <a:pt x="0" y="7"/>
                      <a:pt x="0" y="7"/>
                      <a:pt x="0" y="6"/>
                    </a:cubicBezTo>
                    <a:lnTo>
                      <a:pt x="1" y="6"/>
                    </a:lnTo>
                    <a:close/>
                    <a:moveTo>
                      <a:pt x="1" y="7"/>
                    </a:moveTo>
                    <a:cubicBezTo>
                      <a:pt x="1" y="7"/>
                      <a:pt x="1" y="7"/>
                      <a:pt x="1" y="7"/>
                    </a:cubicBezTo>
                    <a:lnTo>
                      <a:pt x="0" y="8"/>
                    </a:lnTo>
                    <a:cubicBezTo>
                      <a:pt x="0" y="8"/>
                      <a:pt x="0" y="8"/>
                      <a:pt x="0" y="8"/>
                    </a:cubicBezTo>
                    <a:lnTo>
                      <a:pt x="1" y="7"/>
                    </a:lnTo>
                    <a:close/>
                    <a:moveTo>
                      <a:pt x="1" y="7"/>
                    </a:moveTo>
                    <a:lnTo>
                      <a:pt x="1" y="7"/>
                    </a:lnTo>
                    <a:lnTo>
                      <a:pt x="1" y="8"/>
                    </a:lnTo>
                    <a:lnTo>
                      <a:pt x="1" y="7"/>
                    </a:lnTo>
                    <a:close/>
                    <a:moveTo>
                      <a:pt x="1" y="7"/>
                    </a:moveTo>
                    <a:lnTo>
                      <a:pt x="1" y="7"/>
                    </a:lnTo>
                    <a:lnTo>
                      <a:pt x="0" y="8"/>
                    </a:lnTo>
                    <a:lnTo>
                      <a:pt x="0" y="8"/>
                    </a:lnTo>
                    <a:lnTo>
                      <a:pt x="1" y="7"/>
                    </a:lnTo>
                    <a:close/>
                    <a:moveTo>
                      <a:pt x="0" y="8"/>
                    </a:moveTo>
                    <a:lnTo>
                      <a:pt x="0" y="8"/>
                    </a:lnTo>
                    <a:lnTo>
                      <a:pt x="1" y="8"/>
                    </a:lnTo>
                    <a:lnTo>
                      <a:pt x="0" y="8"/>
                    </a:lnTo>
                    <a:close/>
                    <a:moveTo>
                      <a:pt x="1" y="7"/>
                    </a:moveTo>
                    <a:cubicBezTo>
                      <a:pt x="2" y="8"/>
                      <a:pt x="2" y="8"/>
                      <a:pt x="3" y="9"/>
                    </a:cubicBezTo>
                    <a:lnTo>
                      <a:pt x="2" y="10"/>
                    </a:lnTo>
                    <a:cubicBezTo>
                      <a:pt x="1" y="9"/>
                      <a:pt x="1" y="9"/>
                      <a:pt x="0" y="8"/>
                    </a:cubicBezTo>
                    <a:lnTo>
                      <a:pt x="1" y="7"/>
                    </a:lnTo>
                    <a:close/>
                    <a:moveTo>
                      <a:pt x="3" y="9"/>
                    </a:moveTo>
                    <a:cubicBezTo>
                      <a:pt x="4" y="11"/>
                      <a:pt x="6" y="13"/>
                      <a:pt x="9" y="11"/>
                    </a:cubicBezTo>
                    <a:lnTo>
                      <a:pt x="9" y="13"/>
                    </a:lnTo>
                    <a:cubicBezTo>
                      <a:pt x="5" y="15"/>
                      <a:pt x="3" y="12"/>
                      <a:pt x="2" y="10"/>
                    </a:cubicBezTo>
                    <a:lnTo>
                      <a:pt x="3" y="9"/>
                    </a:lnTo>
                    <a:close/>
                    <a:moveTo>
                      <a:pt x="9" y="13"/>
                    </a:moveTo>
                    <a:lnTo>
                      <a:pt x="9" y="13"/>
                    </a:lnTo>
                    <a:lnTo>
                      <a:pt x="9" y="12"/>
                    </a:lnTo>
                    <a:lnTo>
                      <a:pt x="9" y="13"/>
                    </a:lnTo>
                    <a:close/>
                    <a:moveTo>
                      <a:pt x="9" y="11"/>
                    </a:moveTo>
                    <a:cubicBezTo>
                      <a:pt x="11" y="10"/>
                      <a:pt x="12" y="8"/>
                      <a:pt x="13" y="5"/>
                    </a:cubicBezTo>
                    <a:lnTo>
                      <a:pt x="14" y="6"/>
                    </a:lnTo>
                    <a:cubicBezTo>
                      <a:pt x="13" y="8"/>
                      <a:pt x="12" y="11"/>
                      <a:pt x="9" y="13"/>
                    </a:cubicBezTo>
                    <a:lnTo>
                      <a:pt x="9" y="11"/>
                    </a:lnTo>
                    <a:close/>
                    <a:moveTo>
                      <a:pt x="13" y="5"/>
                    </a:moveTo>
                    <a:lnTo>
                      <a:pt x="13" y="5"/>
                    </a:lnTo>
                    <a:lnTo>
                      <a:pt x="14" y="5"/>
                    </a:lnTo>
                    <a:lnTo>
                      <a:pt x="13" y="5"/>
                    </a:lnTo>
                    <a:close/>
                    <a:moveTo>
                      <a:pt x="13" y="5"/>
                    </a:moveTo>
                    <a:cubicBezTo>
                      <a:pt x="14" y="4"/>
                      <a:pt x="14" y="2"/>
                      <a:pt x="15" y="1"/>
                    </a:cubicBezTo>
                    <a:lnTo>
                      <a:pt x="16" y="2"/>
                    </a:lnTo>
                    <a:cubicBezTo>
                      <a:pt x="16" y="3"/>
                      <a:pt x="15" y="4"/>
                      <a:pt x="14" y="6"/>
                    </a:cubicBezTo>
                    <a:lnTo>
                      <a:pt x="13" y="5"/>
                    </a:lnTo>
                    <a:close/>
                    <a:moveTo>
                      <a:pt x="16" y="1"/>
                    </a:moveTo>
                    <a:lnTo>
                      <a:pt x="18" y="0"/>
                    </a:lnTo>
                    <a:lnTo>
                      <a:pt x="16" y="2"/>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0" name="Freeform 36">
                <a:extLst>
                  <a:ext uri="{FF2B5EF4-FFF2-40B4-BE49-F238E27FC236}">
                    <a16:creationId xmlns:a16="http://schemas.microsoft.com/office/drawing/2014/main" id="{EE0F96FD-D4DD-A855-E055-F5605B8848F9}"/>
                  </a:ext>
                </a:extLst>
              </p:cNvPr>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1" name="Freeform 37">
                <a:extLst>
                  <a:ext uri="{FF2B5EF4-FFF2-40B4-BE49-F238E27FC236}">
                    <a16:creationId xmlns:a16="http://schemas.microsoft.com/office/drawing/2014/main" id="{9ED24C04-5AB7-013D-9E94-FAD3DDCC2AFE}"/>
                  </a:ext>
                </a:extLst>
              </p:cNvPr>
              <p:cNvSpPr>
                <a:spLocks/>
              </p:cNvSpPr>
              <p:nvPr/>
            </p:nvSpPr>
            <p:spPr bwMode="auto">
              <a:xfrm>
                <a:off x="2495" y="1274"/>
                <a:ext cx="28" cy="11"/>
              </a:xfrm>
              <a:custGeom>
                <a:avLst/>
                <a:gdLst>
                  <a:gd name="T0" fmla="*/ 3 w 5"/>
                  <a:gd name="T1" fmla="*/ 1 h 2"/>
                  <a:gd name="T2" fmla="*/ 0 w 5"/>
                  <a:gd name="T3" fmla="*/ 2 h 2"/>
                  <a:gd name="T4" fmla="*/ 5 w 5"/>
                  <a:gd name="T5" fmla="*/ 1 h 2"/>
                  <a:gd name="T6" fmla="*/ 5 w 5"/>
                  <a:gd name="T7" fmla="*/ 1 h 2"/>
                  <a:gd name="T8" fmla="*/ 3 w 5"/>
                  <a:gd name="T9" fmla="*/ 1 h 2"/>
                </a:gdLst>
                <a:ahLst/>
                <a:cxnLst>
                  <a:cxn ang="0">
                    <a:pos x="T0" y="T1"/>
                  </a:cxn>
                  <a:cxn ang="0">
                    <a:pos x="T2" y="T3"/>
                  </a:cxn>
                  <a:cxn ang="0">
                    <a:pos x="T4" y="T5"/>
                  </a:cxn>
                  <a:cxn ang="0">
                    <a:pos x="T6" y="T7"/>
                  </a:cxn>
                  <a:cxn ang="0">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82" name="Freeform 38">
                <a:extLst>
                  <a:ext uri="{FF2B5EF4-FFF2-40B4-BE49-F238E27FC236}">
                    <a16:creationId xmlns:a16="http://schemas.microsoft.com/office/drawing/2014/main" id="{18AAA8FA-53EE-A732-3492-326C505EB2BA}"/>
                  </a:ext>
                </a:extLst>
              </p:cNvPr>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3" name="Freeform 39">
                <a:extLst>
                  <a:ext uri="{FF2B5EF4-FFF2-40B4-BE49-F238E27FC236}">
                    <a16:creationId xmlns:a16="http://schemas.microsoft.com/office/drawing/2014/main" id="{A5570C7A-A3FC-2F3E-00EF-E7FD666B0B3C}"/>
                  </a:ext>
                </a:extLst>
              </p:cNvPr>
              <p:cNvSpPr>
                <a:spLocks/>
              </p:cNvSpPr>
              <p:nvPr/>
            </p:nvSpPr>
            <p:spPr bwMode="auto">
              <a:xfrm>
                <a:off x="2640" y="1291"/>
                <a:ext cx="34" cy="22"/>
              </a:xfrm>
              <a:custGeom>
                <a:avLst/>
                <a:gdLst>
                  <a:gd name="T0" fmla="*/ 6 w 6"/>
                  <a:gd name="T1" fmla="*/ 0 h 4"/>
                  <a:gd name="T2" fmla="*/ 0 w 6"/>
                  <a:gd name="T3" fmla="*/ 3 h 4"/>
                  <a:gd name="T4" fmla="*/ 4 w 6"/>
                  <a:gd name="T5" fmla="*/ 1 h 4"/>
                  <a:gd name="T6" fmla="*/ 6 w 6"/>
                  <a:gd name="T7" fmla="*/ 0 h 4"/>
                </a:gdLst>
                <a:ahLst/>
                <a:cxnLst>
                  <a:cxn ang="0">
                    <a:pos x="T0" y="T1"/>
                  </a:cxn>
                  <a:cxn ang="0">
                    <a:pos x="T2" y="T3"/>
                  </a:cxn>
                  <a:cxn ang="0">
                    <a:pos x="T4" y="T5"/>
                  </a:cxn>
                  <a:cxn ang="0">
                    <a:pos x="T6" y="T7"/>
                  </a:cxn>
                </a:cxnLst>
                <a:rect l="0" t="0" r="r" b="b"/>
                <a:pathLst>
                  <a:path w="6" h="4">
                    <a:moveTo>
                      <a:pt x="6" y="0"/>
                    </a:moveTo>
                    <a:cubicBezTo>
                      <a:pt x="4" y="2"/>
                      <a:pt x="2" y="2"/>
                      <a:pt x="0" y="3"/>
                    </a:cubicBezTo>
                    <a:cubicBezTo>
                      <a:pt x="2" y="4"/>
                      <a:pt x="2" y="2"/>
                      <a:pt x="4"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84" name="Freeform 40">
                <a:extLst>
                  <a:ext uri="{FF2B5EF4-FFF2-40B4-BE49-F238E27FC236}">
                    <a16:creationId xmlns:a16="http://schemas.microsoft.com/office/drawing/2014/main" id="{709BC2DB-29E3-F88C-B2A2-21D101422D3E}"/>
                  </a:ext>
                </a:extLst>
              </p:cNvPr>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5" name="Freeform 41">
                <a:extLst>
                  <a:ext uri="{FF2B5EF4-FFF2-40B4-BE49-F238E27FC236}">
                    <a16:creationId xmlns:a16="http://schemas.microsoft.com/office/drawing/2014/main" id="{5AD18E41-1A11-B4D7-8E4F-3A5CE8B15651}"/>
                  </a:ext>
                </a:extLst>
              </p:cNvPr>
              <p:cNvSpPr>
                <a:spLocks/>
              </p:cNvSpPr>
              <p:nvPr/>
            </p:nvSpPr>
            <p:spPr bwMode="auto">
              <a:xfrm>
                <a:off x="2813" y="1279"/>
                <a:ext cx="17" cy="34"/>
              </a:xfrm>
              <a:custGeom>
                <a:avLst/>
                <a:gdLst>
                  <a:gd name="T0" fmla="*/ 3 w 3"/>
                  <a:gd name="T1" fmla="*/ 0 h 6"/>
                  <a:gd name="T2" fmla="*/ 0 w 3"/>
                  <a:gd name="T3" fmla="*/ 4 h 6"/>
                  <a:gd name="T4" fmla="*/ 1 w 3"/>
                  <a:gd name="T5" fmla="*/ 5 h 6"/>
                  <a:gd name="T6" fmla="*/ 2 w 3"/>
                  <a:gd name="T7" fmla="*/ 1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86" name="Freeform 42">
                <a:extLst>
                  <a:ext uri="{FF2B5EF4-FFF2-40B4-BE49-F238E27FC236}">
                    <a16:creationId xmlns:a16="http://schemas.microsoft.com/office/drawing/2014/main" id="{45371B9F-9889-8819-E35E-F5382C2AD416}"/>
                  </a:ext>
                </a:extLst>
              </p:cNvPr>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7" name="Freeform 43">
                <a:extLst>
                  <a:ext uri="{FF2B5EF4-FFF2-40B4-BE49-F238E27FC236}">
                    <a16:creationId xmlns:a16="http://schemas.microsoft.com/office/drawing/2014/main" id="{FA7DA291-0910-4D1A-81B1-46DA8BF6DAA8}"/>
                  </a:ext>
                </a:extLst>
              </p:cNvPr>
              <p:cNvSpPr>
                <a:spLocks/>
              </p:cNvSpPr>
              <p:nvPr/>
            </p:nvSpPr>
            <p:spPr bwMode="auto">
              <a:xfrm>
                <a:off x="3037" y="1291"/>
                <a:ext cx="34" cy="22"/>
              </a:xfrm>
              <a:custGeom>
                <a:avLst/>
                <a:gdLst>
                  <a:gd name="T0" fmla="*/ 5 w 6"/>
                  <a:gd name="T1" fmla="*/ 0 h 4"/>
                  <a:gd name="T2" fmla="*/ 3 w 6"/>
                  <a:gd name="T3" fmla="*/ 1 h 4"/>
                  <a:gd name="T4" fmla="*/ 1 w 6"/>
                  <a:gd name="T5" fmla="*/ 3 h 4"/>
                  <a:gd name="T6" fmla="*/ 0 w 6"/>
                  <a:gd name="T7" fmla="*/ 4 h 4"/>
                  <a:gd name="T8" fmla="*/ 6 w 6"/>
                  <a:gd name="T9" fmla="*/ 0 h 4"/>
                  <a:gd name="T10" fmla="*/ 5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88" name="Freeform 44">
                <a:extLst>
                  <a:ext uri="{FF2B5EF4-FFF2-40B4-BE49-F238E27FC236}">
                    <a16:creationId xmlns:a16="http://schemas.microsoft.com/office/drawing/2014/main" id="{518F54B5-AAEB-CC70-2F6B-F3C2DCC988BA}"/>
                  </a:ext>
                </a:extLst>
              </p:cNvPr>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89" name="Freeform 45">
                <a:extLst>
                  <a:ext uri="{FF2B5EF4-FFF2-40B4-BE49-F238E27FC236}">
                    <a16:creationId xmlns:a16="http://schemas.microsoft.com/office/drawing/2014/main" id="{09748D82-7E06-9414-5089-450183FC1E8B}"/>
                  </a:ext>
                </a:extLst>
              </p:cNvPr>
              <p:cNvSpPr>
                <a:spLocks/>
              </p:cNvSpPr>
              <p:nvPr/>
            </p:nvSpPr>
            <p:spPr bwMode="auto">
              <a:xfrm>
                <a:off x="3306" y="1257"/>
                <a:ext cx="22" cy="34"/>
              </a:xfrm>
              <a:custGeom>
                <a:avLst/>
                <a:gdLst>
                  <a:gd name="T0" fmla="*/ 1 w 4"/>
                  <a:gd name="T1" fmla="*/ 2 h 6"/>
                  <a:gd name="T2" fmla="*/ 4 w 4"/>
                  <a:gd name="T3" fmla="*/ 5 h 6"/>
                  <a:gd name="T4" fmla="*/ 4 w 4"/>
                  <a:gd name="T5" fmla="*/ 5 h 6"/>
                  <a:gd name="T6" fmla="*/ 2 w 4"/>
                  <a:gd name="T7" fmla="*/ 0 h 6"/>
                  <a:gd name="T8" fmla="*/ 1 w 4"/>
                  <a:gd name="T9" fmla="*/ 2 h 6"/>
                </a:gdLst>
                <a:ahLst/>
                <a:cxnLst>
                  <a:cxn ang="0">
                    <a:pos x="T0" y="T1"/>
                  </a:cxn>
                  <a:cxn ang="0">
                    <a:pos x="T2" y="T3"/>
                  </a:cxn>
                  <a:cxn ang="0">
                    <a:pos x="T4" y="T5"/>
                  </a:cxn>
                  <a:cxn ang="0">
                    <a:pos x="T6" y="T7"/>
                  </a:cxn>
                  <a:cxn ang="0">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90" name="Freeform 46">
                <a:extLst>
                  <a:ext uri="{FF2B5EF4-FFF2-40B4-BE49-F238E27FC236}">
                    <a16:creationId xmlns:a16="http://schemas.microsoft.com/office/drawing/2014/main" id="{252D2392-3EEE-6807-E293-ED7640072F01}"/>
                  </a:ext>
                </a:extLst>
              </p:cNvPr>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1" name="Freeform 47">
                <a:extLst>
                  <a:ext uri="{FF2B5EF4-FFF2-40B4-BE49-F238E27FC236}">
                    <a16:creationId xmlns:a16="http://schemas.microsoft.com/office/drawing/2014/main" id="{F565D9AD-07DB-8616-0AFA-BB500CBEF190}"/>
                  </a:ext>
                </a:extLst>
              </p:cNvPr>
              <p:cNvSpPr>
                <a:spLocks/>
              </p:cNvSpPr>
              <p:nvPr/>
            </p:nvSpPr>
            <p:spPr bwMode="auto">
              <a:xfrm>
                <a:off x="3445" y="1268"/>
                <a:ext cx="17" cy="6"/>
              </a:xfrm>
              <a:custGeom>
                <a:avLst/>
                <a:gdLst>
                  <a:gd name="T0" fmla="*/ 1 w 3"/>
                  <a:gd name="T1" fmla="*/ 0 h 1"/>
                  <a:gd name="T2" fmla="*/ 0 w 3"/>
                  <a:gd name="T3" fmla="*/ 1 h 1"/>
                  <a:gd name="T4" fmla="*/ 3 w 3"/>
                  <a:gd name="T5" fmla="*/ 0 h 1"/>
                  <a:gd name="T6" fmla="*/ 2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92" name="Freeform 48">
                <a:extLst>
                  <a:ext uri="{FF2B5EF4-FFF2-40B4-BE49-F238E27FC236}">
                    <a16:creationId xmlns:a16="http://schemas.microsoft.com/office/drawing/2014/main" id="{7036AE24-EDE9-A747-6370-9F3574D13014}"/>
                  </a:ext>
                </a:extLst>
              </p:cNvPr>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3" name="Freeform 49">
                <a:extLst>
                  <a:ext uri="{FF2B5EF4-FFF2-40B4-BE49-F238E27FC236}">
                    <a16:creationId xmlns:a16="http://schemas.microsoft.com/office/drawing/2014/main" id="{D6F47936-F0B7-0634-2B7F-7C749BEB6764}"/>
                  </a:ext>
                </a:extLst>
              </p:cNvPr>
              <p:cNvSpPr>
                <a:spLocks/>
              </p:cNvSpPr>
              <p:nvPr/>
            </p:nvSpPr>
            <p:spPr bwMode="auto">
              <a:xfrm>
                <a:off x="3568" y="1263"/>
                <a:ext cx="34" cy="22"/>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cubicBezTo>
                      <a:pt x="3" y="1"/>
                      <a:pt x="1" y="2"/>
                      <a:pt x="0" y="4"/>
                    </a:cubicBezTo>
                    <a:cubicBezTo>
                      <a:pt x="2" y="3"/>
                      <a:pt x="4" y="1"/>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94" name="Freeform 50">
                <a:extLst>
                  <a:ext uri="{FF2B5EF4-FFF2-40B4-BE49-F238E27FC236}">
                    <a16:creationId xmlns:a16="http://schemas.microsoft.com/office/drawing/2014/main" id="{C996F723-2AAE-744C-0F34-0EE262AA481C}"/>
                  </a:ext>
                </a:extLst>
              </p:cNvPr>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5" name="Freeform 51">
                <a:extLst>
                  <a:ext uri="{FF2B5EF4-FFF2-40B4-BE49-F238E27FC236}">
                    <a16:creationId xmlns:a16="http://schemas.microsoft.com/office/drawing/2014/main" id="{F034BE1E-7B7B-521B-B1A0-59C3751945C4}"/>
                  </a:ext>
                </a:extLst>
              </p:cNvPr>
              <p:cNvSpPr>
                <a:spLocks/>
              </p:cNvSpPr>
              <p:nvPr/>
            </p:nvSpPr>
            <p:spPr bwMode="auto">
              <a:xfrm>
                <a:off x="3680" y="1212"/>
                <a:ext cx="34" cy="28"/>
              </a:xfrm>
              <a:custGeom>
                <a:avLst/>
                <a:gdLst>
                  <a:gd name="T0" fmla="*/ 6 w 6"/>
                  <a:gd name="T1" fmla="*/ 0 h 5"/>
                  <a:gd name="T2" fmla="*/ 0 w 6"/>
                  <a:gd name="T3" fmla="*/ 4 h 5"/>
                  <a:gd name="T4" fmla="*/ 2 w 6"/>
                  <a:gd name="T5" fmla="*/ 4 h 5"/>
                  <a:gd name="T6" fmla="*/ 6 w 6"/>
                  <a:gd name="T7" fmla="*/ 0 h 5"/>
                </a:gdLst>
                <a:ahLst/>
                <a:cxnLst>
                  <a:cxn ang="0">
                    <a:pos x="T0" y="T1"/>
                  </a:cxn>
                  <a:cxn ang="0">
                    <a:pos x="T2" y="T3"/>
                  </a:cxn>
                  <a:cxn ang="0">
                    <a:pos x="T4" y="T5"/>
                  </a:cxn>
                  <a:cxn ang="0">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796" name="Freeform 52">
                <a:extLst>
                  <a:ext uri="{FF2B5EF4-FFF2-40B4-BE49-F238E27FC236}">
                    <a16:creationId xmlns:a16="http://schemas.microsoft.com/office/drawing/2014/main" id="{53B72DE9-8563-6A2E-BA12-8E82453AC32B}"/>
                  </a:ext>
                </a:extLst>
              </p:cNvPr>
              <p:cNvSpPr>
                <a:spLocks/>
              </p:cNvSpPr>
              <p:nvPr/>
            </p:nvSpPr>
            <p:spPr bwMode="auto">
              <a:xfrm>
                <a:off x="2109" y="1587"/>
                <a:ext cx="123" cy="145"/>
              </a:xfrm>
              <a:custGeom>
                <a:avLst/>
                <a:gdLst>
                  <a:gd name="T0" fmla="*/ 15 w 22"/>
                  <a:gd name="T1" fmla="*/ 4 h 26"/>
                  <a:gd name="T2" fmla="*/ 2 w 22"/>
                  <a:gd name="T3" fmla="*/ 4 h 26"/>
                  <a:gd name="T4" fmla="*/ 1 w 22"/>
                  <a:gd name="T5" fmla="*/ 15 h 26"/>
                  <a:gd name="T6" fmla="*/ 5 w 22"/>
                  <a:gd name="T7" fmla="*/ 24 h 26"/>
                  <a:gd name="T8" fmla="*/ 10 w 22"/>
                  <a:gd name="T9" fmla="*/ 25 h 26"/>
                  <a:gd name="T10" fmla="*/ 20 w 22"/>
                  <a:gd name="T11" fmla="*/ 18 h 26"/>
                  <a:gd name="T12" fmla="*/ 15 w 22"/>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5" y="4"/>
                    </a:moveTo>
                    <a:cubicBezTo>
                      <a:pt x="11" y="1"/>
                      <a:pt x="4" y="0"/>
                      <a:pt x="2" y="4"/>
                    </a:cubicBezTo>
                    <a:cubicBezTo>
                      <a:pt x="0" y="7"/>
                      <a:pt x="0" y="11"/>
                      <a:pt x="1" y="15"/>
                    </a:cubicBezTo>
                    <a:cubicBezTo>
                      <a:pt x="1" y="18"/>
                      <a:pt x="3" y="21"/>
                      <a:pt x="5" y="24"/>
                    </a:cubicBezTo>
                    <a:cubicBezTo>
                      <a:pt x="6" y="26"/>
                      <a:pt x="8" y="25"/>
                      <a:pt x="10" y="25"/>
                    </a:cubicBezTo>
                    <a:cubicBezTo>
                      <a:pt x="14" y="25"/>
                      <a:pt x="19" y="22"/>
                      <a:pt x="20" y="18"/>
                    </a:cubicBezTo>
                    <a:cubicBezTo>
                      <a:pt x="22" y="13"/>
                      <a:pt x="19" y="8"/>
                      <a:pt x="15"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7" name="Freeform 53">
                <a:extLst>
                  <a:ext uri="{FF2B5EF4-FFF2-40B4-BE49-F238E27FC236}">
                    <a16:creationId xmlns:a16="http://schemas.microsoft.com/office/drawing/2014/main" id="{98256E76-5B1D-B514-DB34-4F9A03FD2B7B}"/>
                  </a:ext>
                </a:extLst>
              </p:cNvPr>
              <p:cNvSpPr>
                <a:spLocks noEditPoints="1"/>
              </p:cNvSpPr>
              <p:nvPr/>
            </p:nvSpPr>
            <p:spPr bwMode="auto">
              <a:xfrm>
                <a:off x="2109" y="1593"/>
                <a:ext cx="117" cy="139"/>
              </a:xfrm>
              <a:custGeom>
                <a:avLst/>
                <a:gdLst>
                  <a:gd name="T0" fmla="*/ 13 w 21"/>
                  <a:gd name="T1" fmla="*/ 2 h 25"/>
                  <a:gd name="T2" fmla="*/ 15 w 21"/>
                  <a:gd name="T3" fmla="*/ 3 h 25"/>
                  <a:gd name="T4" fmla="*/ 13 w 21"/>
                  <a:gd name="T5" fmla="*/ 2 h 25"/>
                  <a:gd name="T6" fmla="*/ 7 w 21"/>
                  <a:gd name="T7" fmla="*/ 0 h 25"/>
                  <a:gd name="T8" fmla="*/ 13 w 21"/>
                  <a:gd name="T9" fmla="*/ 2 h 25"/>
                  <a:gd name="T10" fmla="*/ 3 w 21"/>
                  <a:gd name="T11" fmla="*/ 3 h 25"/>
                  <a:gd name="T12" fmla="*/ 7 w 21"/>
                  <a:gd name="T13" fmla="*/ 0 h 25"/>
                  <a:gd name="T14" fmla="*/ 3 w 21"/>
                  <a:gd name="T15" fmla="*/ 3 h 25"/>
                  <a:gd name="T16" fmla="*/ 1 w 21"/>
                  <a:gd name="T17" fmla="*/ 3 h 25"/>
                  <a:gd name="T18" fmla="*/ 3 w 21"/>
                  <a:gd name="T19" fmla="*/ 3 h 25"/>
                  <a:gd name="T20" fmla="*/ 1 w 21"/>
                  <a:gd name="T21" fmla="*/ 3 h 25"/>
                  <a:gd name="T22" fmla="*/ 1 w 21"/>
                  <a:gd name="T23" fmla="*/ 3 h 25"/>
                  <a:gd name="T24" fmla="*/ 1 w 21"/>
                  <a:gd name="T25" fmla="*/ 8 h 25"/>
                  <a:gd name="T26" fmla="*/ 1 w 21"/>
                  <a:gd name="T27" fmla="*/ 3 h 25"/>
                  <a:gd name="T28" fmla="*/ 1 w 21"/>
                  <a:gd name="T29" fmla="*/ 8 h 25"/>
                  <a:gd name="T30" fmla="*/ 0 w 21"/>
                  <a:gd name="T31" fmla="*/ 14 h 25"/>
                  <a:gd name="T32" fmla="*/ 1 w 21"/>
                  <a:gd name="T33" fmla="*/ 8 h 25"/>
                  <a:gd name="T34" fmla="*/ 2 w 21"/>
                  <a:gd name="T35" fmla="*/ 14 h 25"/>
                  <a:gd name="T36" fmla="*/ 2 w 21"/>
                  <a:gd name="T37" fmla="*/ 14 h 25"/>
                  <a:gd name="T38" fmla="*/ 3 w 21"/>
                  <a:gd name="T39" fmla="*/ 18 h 25"/>
                  <a:gd name="T40" fmla="*/ 0 w 21"/>
                  <a:gd name="T41" fmla="*/ 14 h 25"/>
                  <a:gd name="T42" fmla="*/ 3 w 21"/>
                  <a:gd name="T43" fmla="*/ 18 h 25"/>
                  <a:gd name="T44" fmla="*/ 4 w 21"/>
                  <a:gd name="T45" fmla="*/ 23 h 25"/>
                  <a:gd name="T46" fmla="*/ 3 w 21"/>
                  <a:gd name="T47" fmla="*/ 18 h 25"/>
                  <a:gd name="T48" fmla="*/ 6 w 21"/>
                  <a:gd name="T49" fmla="*/ 23 h 25"/>
                  <a:gd name="T50" fmla="*/ 6 w 21"/>
                  <a:gd name="T51" fmla="*/ 23 h 25"/>
                  <a:gd name="T52" fmla="*/ 7 w 21"/>
                  <a:gd name="T53" fmla="*/ 24 h 25"/>
                  <a:gd name="T54" fmla="*/ 4 w 21"/>
                  <a:gd name="T55" fmla="*/ 23 h 25"/>
                  <a:gd name="T56" fmla="*/ 7 w 21"/>
                  <a:gd name="T57" fmla="*/ 24 h 25"/>
                  <a:gd name="T58" fmla="*/ 10 w 21"/>
                  <a:gd name="T59" fmla="*/ 25 h 25"/>
                  <a:gd name="T60" fmla="*/ 7 w 21"/>
                  <a:gd name="T61" fmla="*/ 24 h 25"/>
                  <a:gd name="T62" fmla="*/ 10 w 21"/>
                  <a:gd name="T63" fmla="*/ 23 h 25"/>
                  <a:gd name="T64" fmla="*/ 10 w 21"/>
                  <a:gd name="T65" fmla="*/ 23 h 25"/>
                  <a:gd name="T66" fmla="*/ 10 w 21"/>
                  <a:gd name="T67" fmla="*/ 23 h 25"/>
                  <a:gd name="T68" fmla="*/ 10 w 21"/>
                  <a:gd name="T69" fmla="*/ 25 h 25"/>
                  <a:gd name="T70" fmla="*/ 10 w 21"/>
                  <a:gd name="T71" fmla="*/ 23 h 25"/>
                  <a:gd name="T72" fmla="*/ 12 w 21"/>
                  <a:gd name="T73" fmla="*/ 24 h 25"/>
                  <a:gd name="T74" fmla="*/ 10 w 21"/>
                  <a:gd name="T75" fmla="*/ 23 h 25"/>
                  <a:gd name="T76" fmla="*/ 14 w 21"/>
                  <a:gd name="T77" fmla="*/ 23 h 25"/>
                  <a:gd name="T78" fmla="*/ 12 w 21"/>
                  <a:gd name="T79" fmla="*/ 24 h 25"/>
                  <a:gd name="T80" fmla="*/ 14 w 21"/>
                  <a:gd name="T81" fmla="*/ 23 h 25"/>
                  <a:gd name="T82" fmla="*/ 21 w 21"/>
                  <a:gd name="T83" fmla="*/ 18 h 25"/>
                  <a:gd name="T84" fmla="*/ 14 w 21"/>
                  <a:gd name="T85" fmla="*/ 23 h 25"/>
                  <a:gd name="T86" fmla="*/ 20 w 21"/>
                  <a:gd name="T87" fmla="*/ 17 h 25"/>
                  <a:gd name="T88" fmla="*/ 20 w 21"/>
                  <a:gd name="T89" fmla="*/ 17 h 25"/>
                  <a:gd name="T90" fmla="*/ 21 w 21"/>
                  <a:gd name="T91" fmla="*/ 18 h 25"/>
                  <a:gd name="T92" fmla="*/ 20 w 21"/>
                  <a:gd name="T93" fmla="*/ 17 h 25"/>
                  <a:gd name="T94" fmla="*/ 20 w 21"/>
                  <a:gd name="T95" fmla="*/ 15 h 25"/>
                  <a:gd name="T96" fmla="*/ 21 w 21"/>
                  <a:gd name="T97" fmla="*/ 18 h 25"/>
                  <a:gd name="T98" fmla="*/ 20 w 21"/>
                  <a:gd name="T99" fmla="*/ 15 h 25"/>
                  <a:gd name="T100" fmla="*/ 21 w 21"/>
                  <a:gd name="T101" fmla="*/ 13 h 25"/>
                  <a:gd name="T102" fmla="*/ 20 w 21"/>
                  <a:gd name="T103" fmla="*/ 15 h 25"/>
                  <a:gd name="T104" fmla="*/ 21 w 21"/>
                  <a:gd name="T105" fmla="*/ 13 h 25"/>
                  <a:gd name="T106" fmla="*/ 20 w 21"/>
                  <a:gd name="T107" fmla="*/ 13 h 25"/>
                  <a:gd name="T108" fmla="*/ 15 w 21"/>
                  <a:gd name="T109" fmla="*/ 3 h 25"/>
                  <a:gd name="T110" fmla="*/ 20 w 21"/>
                  <a:gd name="T111" fmla="*/ 13 h 25"/>
                  <a:gd name="T112" fmla="*/ 15 w 21"/>
                  <a:gd name="T11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5">
                    <a:moveTo>
                      <a:pt x="14" y="4"/>
                    </a:moveTo>
                    <a:cubicBezTo>
                      <a:pt x="14" y="3"/>
                      <a:pt x="13" y="3"/>
                      <a:pt x="13" y="2"/>
                    </a:cubicBezTo>
                    <a:lnTo>
                      <a:pt x="13" y="1"/>
                    </a:lnTo>
                    <a:cubicBezTo>
                      <a:pt x="14" y="2"/>
                      <a:pt x="15" y="2"/>
                      <a:pt x="15" y="3"/>
                    </a:cubicBezTo>
                    <a:lnTo>
                      <a:pt x="14" y="4"/>
                    </a:lnTo>
                    <a:close/>
                    <a:moveTo>
                      <a:pt x="13" y="2"/>
                    </a:moveTo>
                    <a:cubicBezTo>
                      <a:pt x="11" y="1"/>
                      <a:pt x="9" y="1"/>
                      <a:pt x="7" y="1"/>
                    </a:cubicBezTo>
                    <a:lnTo>
                      <a:pt x="7" y="0"/>
                    </a:lnTo>
                    <a:cubicBezTo>
                      <a:pt x="9" y="0"/>
                      <a:pt x="11" y="0"/>
                      <a:pt x="13" y="1"/>
                    </a:cubicBezTo>
                    <a:lnTo>
                      <a:pt x="13" y="2"/>
                    </a:lnTo>
                    <a:close/>
                    <a:moveTo>
                      <a:pt x="7" y="1"/>
                    </a:moveTo>
                    <a:cubicBezTo>
                      <a:pt x="5" y="1"/>
                      <a:pt x="4" y="2"/>
                      <a:pt x="3" y="3"/>
                    </a:cubicBezTo>
                    <a:lnTo>
                      <a:pt x="2" y="2"/>
                    </a:lnTo>
                    <a:cubicBezTo>
                      <a:pt x="3" y="0"/>
                      <a:pt x="5" y="0"/>
                      <a:pt x="7" y="0"/>
                    </a:cubicBezTo>
                    <a:lnTo>
                      <a:pt x="7" y="1"/>
                    </a:lnTo>
                    <a:close/>
                    <a:moveTo>
                      <a:pt x="3" y="3"/>
                    </a:moveTo>
                    <a:cubicBezTo>
                      <a:pt x="3" y="3"/>
                      <a:pt x="2" y="3"/>
                      <a:pt x="2" y="3"/>
                    </a:cubicBezTo>
                    <a:lnTo>
                      <a:pt x="1" y="3"/>
                    </a:lnTo>
                    <a:cubicBezTo>
                      <a:pt x="1" y="2"/>
                      <a:pt x="1" y="2"/>
                      <a:pt x="2" y="2"/>
                    </a:cubicBezTo>
                    <a:lnTo>
                      <a:pt x="3" y="3"/>
                    </a:lnTo>
                    <a:close/>
                    <a:moveTo>
                      <a:pt x="1" y="3"/>
                    </a:moveTo>
                    <a:lnTo>
                      <a:pt x="1" y="3"/>
                    </a:lnTo>
                    <a:lnTo>
                      <a:pt x="2" y="3"/>
                    </a:lnTo>
                    <a:lnTo>
                      <a:pt x="1" y="3"/>
                    </a:lnTo>
                    <a:close/>
                    <a:moveTo>
                      <a:pt x="2" y="3"/>
                    </a:moveTo>
                    <a:cubicBezTo>
                      <a:pt x="2" y="5"/>
                      <a:pt x="1" y="6"/>
                      <a:pt x="1" y="8"/>
                    </a:cubicBezTo>
                    <a:lnTo>
                      <a:pt x="0" y="8"/>
                    </a:lnTo>
                    <a:cubicBezTo>
                      <a:pt x="0" y="6"/>
                      <a:pt x="0" y="4"/>
                      <a:pt x="1" y="3"/>
                    </a:cubicBezTo>
                    <a:lnTo>
                      <a:pt x="2" y="3"/>
                    </a:lnTo>
                    <a:close/>
                    <a:moveTo>
                      <a:pt x="1" y="8"/>
                    </a:moveTo>
                    <a:cubicBezTo>
                      <a:pt x="1" y="10"/>
                      <a:pt x="1" y="12"/>
                      <a:pt x="2" y="14"/>
                    </a:cubicBezTo>
                    <a:lnTo>
                      <a:pt x="0" y="14"/>
                    </a:lnTo>
                    <a:cubicBezTo>
                      <a:pt x="0" y="12"/>
                      <a:pt x="0" y="10"/>
                      <a:pt x="0" y="8"/>
                    </a:cubicBezTo>
                    <a:lnTo>
                      <a:pt x="1" y="8"/>
                    </a:lnTo>
                    <a:close/>
                    <a:moveTo>
                      <a:pt x="2" y="14"/>
                    </a:moveTo>
                    <a:lnTo>
                      <a:pt x="2" y="14"/>
                    </a:lnTo>
                    <a:lnTo>
                      <a:pt x="1" y="14"/>
                    </a:lnTo>
                    <a:lnTo>
                      <a:pt x="2" y="14"/>
                    </a:lnTo>
                    <a:close/>
                    <a:moveTo>
                      <a:pt x="2" y="14"/>
                    </a:moveTo>
                    <a:cubicBezTo>
                      <a:pt x="2" y="15"/>
                      <a:pt x="2" y="17"/>
                      <a:pt x="3" y="18"/>
                    </a:cubicBezTo>
                    <a:lnTo>
                      <a:pt x="2" y="19"/>
                    </a:lnTo>
                    <a:cubicBezTo>
                      <a:pt x="1" y="17"/>
                      <a:pt x="0" y="16"/>
                      <a:pt x="0" y="14"/>
                    </a:cubicBezTo>
                    <a:lnTo>
                      <a:pt x="2" y="14"/>
                    </a:lnTo>
                    <a:close/>
                    <a:moveTo>
                      <a:pt x="3" y="18"/>
                    </a:moveTo>
                    <a:cubicBezTo>
                      <a:pt x="4" y="20"/>
                      <a:pt x="5" y="21"/>
                      <a:pt x="6" y="23"/>
                    </a:cubicBezTo>
                    <a:lnTo>
                      <a:pt x="4" y="23"/>
                    </a:lnTo>
                    <a:cubicBezTo>
                      <a:pt x="3" y="22"/>
                      <a:pt x="2" y="20"/>
                      <a:pt x="2" y="19"/>
                    </a:cubicBezTo>
                    <a:lnTo>
                      <a:pt x="3" y="18"/>
                    </a:lnTo>
                    <a:close/>
                    <a:moveTo>
                      <a:pt x="6" y="23"/>
                    </a:moveTo>
                    <a:lnTo>
                      <a:pt x="6" y="23"/>
                    </a:lnTo>
                    <a:lnTo>
                      <a:pt x="5" y="23"/>
                    </a:lnTo>
                    <a:lnTo>
                      <a:pt x="6" y="23"/>
                    </a:lnTo>
                    <a:close/>
                    <a:moveTo>
                      <a:pt x="6" y="23"/>
                    </a:moveTo>
                    <a:cubicBezTo>
                      <a:pt x="6" y="23"/>
                      <a:pt x="7" y="23"/>
                      <a:pt x="7" y="24"/>
                    </a:cubicBezTo>
                    <a:lnTo>
                      <a:pt x="7" y="25"/>
                    </a:lnTo>
                    <a:cubicBezTo>
                      <a:pt x="6" y="25"/>
                      <a:pt x="5" y="24"/>
                      <a:pt x="4" y="23"/>
                    </a:cubicBezTo>
                    <a:lnTo>
                      <a:pt x="6" y="23"/>
                    </a:lnTo>
                    <a:close/>
                    <a:moveTo>
                      <a:pt x="7" y="24"/>
                    </a:moveTo>
                    <a:cubicBezTo>
                      <a:pt x="8" y="24"/>
                      <a:pt x="9" y="24"/>
                      <a:pt x="10" y="23"/>
                    </a:cubicBezTo>
                    <a:lnTo>
                      <a:pt x="10" y="25"/>
                    </a:lnTo>
                    <a:cubicBezTo>
                      <a:pt x="9" y="25"/>
                      <a:pt x="8" y="25"/>
                      <a:pt x="7" y="25"/>
                    </a:cubicBezTo>
                    <a:lnTo>
                      <a:pt x="7" y="24"/>
                    </a:lnTo>
                    <a:close/>
                    <a:moveTo>
                      <a:pt x="10" y="23"/>
                    </a:moveTo>
                    <a:lnTo>
                      <a:pt x="10" y="23"/>
                    </a:lnTo>
                    <a:lnTo>
                      <a:pt x="10" y="24"/>
                    </a:lnTo>
                    <a:lnTo>
                      <a:pt x="10" y="23"/>
                    </a:lnTo>
                    <a:close/>
                    <a:moveTo>
                      <a:pt x="10" y="23"/>
                    </a:moveTo>
                    <a:lnTo>
                      <a:pt x="10" y="23"/>
                    </a:lnTo>
                    <a:lnTo>
                      <a:pt x="10" y="25"/>
                    </a:lnTo>
                    <a:lnTo>
                      <a:pt x="10" y="25"/>
                    </a:lnTo>
                    <a:lnTo>
                      <a:pt x="10" y="23"/>
                    </a:lnTo>
                    <a:close/>
                    <a:moveTo>
                      <a:pt x="10" y="23"/>
                    </a:moveTo>
                    <a:cubicBezTo>
                      <a:pt x="11" y="23"/>
                      <a:pt x="11" y="23"/>
                      <a:pt x="12" y="23"/>
                    </a:cubicBezTo>
                    <a:lnTo>
                      <a:pt x="12" y="24"/>
                    </a:lnTo>
                    <a:cubicBezTo>
                      <a:pt x="11" y="25"/>
                      <a:pt x="11" y="25"/>
                      <a:pt x="10" y="25"/>
                    </a:cubicBezTo>
                    <a:lnTo>
                      <a:pt x="10" y="23"/>
                    </a:lnTo>
                    <a:close/>
                    <a:moveTo>
                      <a:pt x="12" y="23"/>
                    </a:moveTo>
                    <a:cubicBezTo>
                      <a:pt x="12" y="23"/>
                      <a:pt x="13" y="23"/>
                      <a:pt x="14" y="23"/>
                    </a:cubicBezTo>
                    <a:lnTo>
                      <a:pt x="14" y="24"/>
                    </a:lnTo>
                    <a:cubicBezTo>
                      <a:pt x="13" y="24"/>
                      <a:pt x="13" y="24"/>
                      <a:pt x="12" y="24"/>
                    </a:cubicBezTo>
                    <a:lnTo>
                      <a:pt x="12" y="23"/>
                    </a:lnTo>
                    <a:close/>
                    <a:moveTo>
                      <a:pt x="14" y="23"/>
                    </a:moveTo>
                    <a:cubicBezTo>
                      <a:pt x="16" y="22"/>
                      <a:pt x="19" y="20"/>
                      <a:pt x="20" y="17"/>
                    </a:cubicBezTo>
                    <a:lnTo>
                      <a:pt x="21" y="18"/>
                    </a:lnTo>
                    <a:cubicBezTo>
                      <a:pt x="20" y="20"/>
                      <a:pt x="17" y="23"/>
                      <a:pt x="14" y="24"/>
                    </a:cubicBezTo>
                    <a:lnTo>
                      <a:pt x="14" y="23"/>
                    </a:lnTo>
                    <a:close/>
                    <a:moveTo>
                      <a:pt x="20" y="17"/>
                    </a:moveTo>
                    <a:lnTo>
                      <a:pt x="20" y="17"/>
                    </a:lnTo>
                    <a:lnTo>
                      <a:pt x="20" y="17"/>
                    </a:lnTo>
                    <a:close/>
                    <a:moveTo>
                      <a:pt x="20" y="17"/>
                    </a:moveTo>
                    <a:lnTo>
                      <a:pt x="20" y="17"/>
                    </a:lnTo>
                    <a:lnTo>
                      <a:pt x="21" y="18"/>
                    </a:lnTo>
                    <a:lnTo>
                      <a:pt x="21" y="18"/>
                    </a:lnTo>
                    <a:lnTo>
                      <a:pt x="20" y="17"/>
                    </a:lnTo>
                    <a:close/>
                    <a:moveTo>
                      <a:pt x="20" y="17"/>
                    </a:moveTo>
                    <a:cubicBezTo>
                      <a:pt x="20" y="17"/>
                      <a:pt x="20" y="16"/>
                      <a:pt x="20" y="15"/>
                    </a:cubicBezTo>
                    <a:lnTo>
                      <a:pt x="21" y="15"/>
                    </a:lnTo>
                    <a:cubicBezTo>
                      <a:pt x="21" y="16"/>
                      <a:pt x="21" y="17"/>
                      <a:pt x="21" y="18"/>
                    </a:cubicBezTo>
                    <a:lnTo>
                      <a:pt x="20" y="17"/>
                    </a:lnTo>
                    <a:close/>
                    <a:moveTo>
                      <a:pt x="20" y="15"/>
                    </a:moveTo>
                    <a:cubicBezTo>
                      <a:pt x="20" y="15"/>
                      <a:pt x="20" y="14"/>
                      <a:pt x="20" y="13"/>
                    </a:cubicBezTo>
                    <a:lnTo>
                      <a:pt x="21" y="13"/>
                    </a:lnTo>
                    <a:cubicBezTo>
                      <a:pt x="21" y="14"/>
                      <a:pt x="21" y="15"/>
                      <a:pt x="21" y="15"/>
                    </a:cubicBezTo>
                    <a:lnTo>
                      <a:pt x="20" y="15"/>
                    </a:lnTo>
                    <a:close/>
                    <a:moveTo>
                      <a:pt x="21" y="13"/>
                    </a:moveTo>
                    <a:lnTo>
                      <a:pt x="21" y="13"/>
                    </a:lnTo>
                    <a:lnTo>
                      <a:pt x="21" y="13"/>
                    </a:lnTo>
                    <a:close/>
                    <a:moveTo>
                      <a:pt x="20" y="13"/>
                    </a:moveTo>
                    <a:cubicBezTo>
                      <a:pt x="19" y="10"/>
                      <a:pt x="17" y="6"/>
                      <a:pt x="14" y="4"/>
                    </a:cubicBezTo>
                    <a:lnTo>
                      <a:pt x="15" y="3"/>
                    </a:lnTo>
                    <a:cubicBezTo>
                      <a:pt x="18" y="5"/>
                      <a:pt x="21" y="9"/>
                      <a:pt x="21" y="13"/>
                    </a:cubicBezTo>
                    <a:lnTo>
                      <a:pt x="20" y="13"/>
                    </a:lnTo>
                    <a:close/>
                    <a:moveTo>
                      <a:pt x="15" y="3"/>
                    </a:moveTo>
                    <a:lnTo>
                      <a:pt x="15" y="3"/>
                    </a:lnTo>
                    <a:lnTo>
                      <a:pt x="15"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8" name="Freeform 54">
                <a:extLst>
                  <a:ext uri="{FF2B5EF4-FFF2-40B4-BE49-F238E27FC236}">
                    <a16:creationId xmlns:a16="http://schemas.microsoft.com/office/drawing/2014/main" id="{C029001E-43DD-E6E4-59F7-31332730695B}"/>
                  </a:ext>
                </a:extLst>
              </p:cNvPr>
              <p:cNvSpPr>
                <a:spLocks/>
              </p:cNvSpPr>
              <p:nvPr/>
            </p:nvSpPr>
            <p:spPr bwMode="auto">
              <a:xfrm>
                <a:off x="2137" y="1704"/>
                <a:ext cx="123" cy="135"/>
              </a:xfrm>
              <a:custGeom>
                <a:avLst/>
                <a:gdLst>
                  <a:gd name="T0" fmla="*/ 21 w 22"/>
                  <a:gd name="T1" fmla="*/ 5 h 24"/>
                  <a:gd name="T2" fmla="*/ 16 w 22"/>
                  <a:gd name="T3" fmla="*/ 1 h 24"/>
                  <a:gd name="T4" fmla="*/ 1 w 22"/>
                  <a:gd name="T5" fmla="*/ 7 h 24"/>
                  <a:gd name="T6" fmla="*/ 1 w 22"/>
                  <a:gd name="T7" fmla="*/ 14 h 24"/>
                  <a:gd name="T8" fmla="*/ 9 w 22"/>
                  <a:gd name="T9" fmla="*/ 23 h 24"/>
                  <a:gd name="T10" fmla="*/ 11 w 22"/>
                  <a:gd name="T11" fmla="*/ 23 h 24"/>
                  <a:gd name="T12" fmla="*/ 20 w 22"/>
                  <a:gd name="T13" fmla="*/ 13 h 24"/>
                  <a:gd name="T14" fmla="*/ 21 w 22"/>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21" y="5"/>
                    </a:moveTo>
                    <a:cubicBezTo>
                      <a:pt x="18" y="5"/>
                      <a:pt x="18" y="0"/>
                      <a:pt x="16" y="1"/>
                    </a:cubicBezTo>
                    <a:cubicBezTo>
                      <a:pt x="11" y="3"/>
                      <a:pt x="6" y="4"/>
                      <a:pt x="1" y="7"/>
                    </a:cubicBezTo>
                    <a:cubicBezTo>
                      <a:pt x="0" y="9"/>
                      <a:pt x="0" y="11"/>
                      <a:pt x="1" y="14"/>
                    </a:cubicBezTo>
                    <a:cubicBezTo>
                      <a:pt x="2" y="18"/>
                      <a:pt x="7" y="20"/>
                      <a:pt x="9" y="23"/>
                    </a:cubicBezTo>
                    <a:cubicBezTo>
                      <a:pt x="10" y="24"/>
                      <a:pt x="11" y="23"/>
                      <a:pt x="11" y="23"/>
                    </a:cubicBezTo>
                    <a:cubicBezTo>
                      <a:pt x="13" y="19"/>
                      <a:pt x="17" y="17"/>
                      <a:pt x="20" y="13"/>
                    </a:cubicBezTo>
                    <a:cubicBezTo>
                      <a:pt x="22" y="11"/>
                      <a:pt x="20" y="8"/>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799" name="Freeform 55">
                <a:extLst>
                  <a:ext uri="{FF2B5EF4-FFF2-40B4-BE49-F238E27FC236}">
                    <a16:creationId xmlns:a16="http://schemas.microsoft.com/office/drawing/2014/main" id="{10D5F3ED-6367-FD26-9159-0BA7BF939CC0}"/>
                  </a:ext>
                </a:extLst>
              </p:cNvPr>
              <p:cNvSpPr>
                <a:spLocks noEditPoints="1"/>
              </p:cNvSpPr>
              <p:nvPr/>
            </p:nvSpPr>
            <p:spPr bwMode="auto">
              <a:xfrm>
                <a:off x="2131" y="1704"/>
                <a:ext cx="129" cy="135"/>
              </a:xfrm>
              <a:custGeom>
                <a:avLst/>
                <a:gdLst>
                  <a:gd name="T0" fmla="*/ 19 w 23"/>
                  <a:gd name="T1" fmla="*/ 3 h 24"/>
                  <a:gd name="T2" fmla="*/ 22 w 23"/>
                  <a:gd name="T3" fmla="*/ 5 h 24"/>
                  <a:gd name="T4" fmla="*/ 19 w 23"/>
                  <a:gd name="T5" fmla="*/ 3 h 24"/>
                  <a:gd name="T6" fmla="*/ 16 w 23"/>
                  <a:gd name="T7" fmla="*/ 1 h 24"/>
                  <a:gd name="T8" fmla="*/ 19 w 23"/>
                  <a:gd name="T9" fmla="*/ 3 h 24"/>
                  <a:gd name="T10" fmla="*/ 16 w 23"/>
                  <a:gd name="T11" fmla="*/ 1 h 24"/>
                  <a:gd name="T12" fmla="*/ 16 w 23"/>
                  <a:gd name="T13" fmla="*/ 1 h 24"/>
                  <a:gd name="T14" fmla="*/ 11 w 23"/>
                  <a:gd name="T15" fmla="*/ 4 h 24"/>
                  <a:gd name="T16" fmla="*/ 16 w 23"/>
                  <a:gd name="T17" fmla="*/ 1 h 24"/>
                  <a:gd name="T18" fmla="*/ 11 w 23"/>
                  <a:gd name="T19" fmla="*/ 4 h 24"/>
                  <a:gd name="T20" fmla="*/ 2 w 23"/>
                  <a:gd name="T21" fmla="*/ 7 h 24"/>
                  <a:gd name="T22" fmla="*/ 11 w 23"/>
                  <a:gd name="T23" fmla="*/ 4 h 24"/>
                  <a:gd name="T24" fmla="*/ 3 w 23"/>
                  <a:gd name="T25" fmla="*/ 8 h 24"/>
                  <a:gd name="T26" fmla="*/ 3 w 23"/>
                  <a:gd name="T27" fmla="*/ 8 h 24"/>
                  <a:gd name="T28" fmla="*/ 2 w 23"/>
                  <a:gd name="T29" fmla="*/ 10 h 24"/>
                  <a:gd name="T30" fmla="*/ 2 w 23"/>
                  <a:gd name="T31" fmla="*/ 7 h 24"/>
                  <a:gd name="T32" fmla="*/ 2 w 23"/>
                  <a:gd name="T33" fmla="*/ 10 h 24"/>
                  <a:gd name="T34" fmla="*/ 1 w 23"/>
                  <a:gd name="T35" fmla="*/ 14 h 24"/>
                  <a:gd name="T36" fmla="*/ 2 w 23"/>
                  <a:gd name="T37" fmla="*/ 10 h 24"/>
                  <a:gd name="T38" fmla="*/ 1 w 23"/>
                  <a:gd name="T39" fmla="*/ 14 h 24"/>
                  <a:gd name="T40" fmla="*/ 1 w 23"/>
                  <a:gd name="T41" fmla="*/ 14 h 24"/>
                  <a:gd name="T42" fmla="*/ 7 w 23"/>
                  <a:gd name="T43" fmla="*/ 19 h 24"/>
                  <a:gd name="T44" fmla="*/ 1 w 23"/>
                  <a:gd name="T45" fmla="*/ 14 h 24"/>
                  <a:gd name="T46" fmla="*/ 7 w 23"/>
                  <a:gd name="T47" fmla="*/ 19 h 24"/>
                  <a:gd name="T48" fmla="*/ 10 w 23"/>
                  <a:gd name="T49" fmla="*/ 24 h 24"/>
                  <a:gd name="T50" fmla="*/ 7 w 23"/>
                  <a:gd name="T51" fmla="*/ 19 h 24"/>
                  <a:gd name="T52" fmla="*/ 10 w 23"/>
                  <a:gd name="T53" fmla="*/ 24 h 24"/>
                  <a:gd name="T54" fmla="*/ 10 w 23"/>
                  <a:gd name="T55" fmla="*/ 23 h 24"/>
                  <a:gd name="T56" fmla="*/ 11 w 23"/>
                  <a:gd name="T57" fmla="*/ 23 h 24"/>
                  <a:gd name="T58" fmla="*/ 10 w 23"/>
                  <a:gd name="T59" fmla="*/ 24 h 24"/>
                  <a:gd name="T60" fmla="*/ 11 w 23"/>
                  <a:gd name="T61" fmla="*/ 23 h 24"/>
                  <a:gd name="T62" fmla="*/ 11 w 23"/>
                  <a:gd name="T63" fmla="*/ 23 h 24"/>
                  <a:gd name="T64" fmla="*/ 10 w 23"/>
                  <a:gd name="T65" fmla="*/ 24 h 24"/>
                  <a:gd name="T66" fmla="*/ 11 w 23"/>
                  <a:gd name="T67" fmla="*/ 23 h 24"/>
                  <a:gd name="T68" fmla="*/ 12 w 23"/>
                  <a:gd name="T69" fmla="*/ 23 h 24"/>
                  <a:gd name="T70" fmla="*/ 11 w 23"/>
                  <a:gd name="T71" fmla="*/ 23 h 24"/>
                  <a:gd name="T72" fmla="*/ 11 w 23"/>
                  <a:gd name="T73" fmla="*/ 23 h 24"/>
                  <a:gd name="T74" fmla="*/ 12 w 23"/>
                  <a:gd name="T75" fmla="*/ 23 h 24"/>
                  <a:gd name="T76" fmla="*/ 11 w 23"/>
                  <a:gd name="T77" fmla="*/ 23 h 24"/>
                  <a:gd name="T78" fmla="*/ 12 w 23"/>
                  <a:gd name="T79" fmla="*/ 23 h 24"/>
                  <a:gd name="T80" fmla="*/ 11 w 23"/>
                  <a:gd name="T81" fmla="*/ 23 h 24"/>
                  <a:gd name="T82" fmla="*/ 18 w 23"/>
                  <a:gd name="T83" fmla="*/ 17 h 24"/>
                  <a:gd name="T84" fmla="*/ 11 w 23"/>
                  <a:gd name="T85" fmla="*/ 23 h 24"/>
                  <a:gd name="T86" fmla="*/ 20 w 23"/>
                  <a:gd name="T87" fmla="*/ 13 h 24"/>
                  <a:gd name="T88" fmla="*/ 18 w 23"/>
                  <a:gd name="T89" fmla="*/ 17 h 24"/>
                  <a:gd name="T90" fmla="*/ 20 w 23"/>
                  <a:gd name="T91" fmla="*/ 13 h 24"/>
                  <a:gd name="T92" fmla="*/ 21 w 23"/>
                  <a:gd name="T93" fmla="*/ 13 h 24"/>
                  <a:gd name="T94" fmla="*/ 20 w 23"/>
                  <a:gd name="T95" fmla="*/ 13 h 24"/>
                  <a:gd name="T96" fmla="*/ 22 w 23"/>
                  <a:gd name="T97" fmla="*/ 9 h 24"/>
                  <a:gd name="T98" fmla="*/ 20 w 23"/>
                  <a:gd name="T99" fmla="*/ 13 h 24"/>
                  <a:gd name="T100" fmla="*/ 21 w 23"/>
                  <a:gd name="T101" fmla="*/ 5 h 24"/>
                  <a:gd name="T102" fmla="*/ 22 w 23"/>
                  <a:gd name="T103" fmla="*/ 9 h 24"/>
                  <a:gd name="T104" fmla="*/ 22 w 23"/>
                  <a:gd name="T105" fmla="*/ 5 h 24"/>
                  <a:gd name="T106" fmla="*/ 23 w 23"/>
                  <a:gd name="T10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4">
                    <a:moveTo>
                      <a:pt x="22" y="6"/>
                    </a:moveTo>
                    <a:cubicBezTo>
                      <a:pt x="20" y="6"/>
                      <a:pt x="19" y="4"/>
                      <a:pt x="19" y="3"/>
                    </a:cubicBezTo>
                    <a:lnTo>
                      <a:pt x="20" y="3"/>
                    </a:lnTo>
                    <a:cubicBezTo>
                      <a:pt x="20" y="3"/>
                      <a:pt x="21" y="4"/>
                      <a:pt x="22" y="5"/>
                    </a:cubicBezTo>
                    <a:lnTo>
                      <a:pt x="22" y="6"/>
                    </a:lnTo>
                    <a:close/>
                    <a:moveTo>
                      <a:pt x="19" y="3"/>
                    </a:moveTo>
                    <a:cubicBezTo>
                      <a:pt x="18" y="2"/>
                      <a:pt x="17" y="2"/>
                      <a:pt x="17" y="2"/>
                    </a:cubicBezTo>
                    <a:lnTo>
                      <a:pt x="16" y="1"/>
                    </a:lnTo>
                    <a:cubicBezTo>
                      <a:pt x="18" y="0"/>
                      <a:pt x="19" y="1"/>
                      <a:pt x="20" y="3"/>
                    </a:cubicBezTo>
                    <a:lnTo>
                      <a:pt x="19" y="3"/>
                    </a:lnTo>
                    <a:close/>
                    <a:moveTo>
                      <a:pt x="16" y="1"/>
                    </a:moveTo>
                    <a:lnTo>
                      <a:pt x="16" y="1"/>
                    </a:lnTo>
                    <a:lnTo>
                      <a:pt x="17" y="1"/>
                    </a:lnTo>
                    <a:lnTo>
                      <a:pt x="16" y="1"/>
                    </a:lnTo>
                    <a:close/>
                    <a:moveTo>
                      <a:pt x="17" y="2"/>
                    </a:moveTo>
                    <a:cubicBezTo>
                      <a:pt x="15" y="3"/>
                      <a:pt x="13" y="3"/>
                      <a:pt x="11" y="4"/>
                    </a:cubicBezTo>
                    <a:lnTo>
                      <a:pt x="11" y="3"/>
                    </a:lnTo>
                    <a:cubicBezTo>
                      <a:pt x="13" y="2"/>
                      <a:pt x="15" y="1"/>
                      <a:pt x="16" y="1"/>
                    </a:cubicBezTo>
                    <a:lnTo>
                      <a:pt x="17" y="2"/>
                    </a:lnTo>
                    <a:close/>
                    <a:moveTo>
                      <a:pt x="11" y="4"/>
                    </a:moveTo>
                    <a:cubicBezTo>
                      <a:pt x="8" y="5"/>
                      <a:pt x="6" y="6"/>
                      <a:pt x="3" y="8"/>
                    </a:cubicBezTo>
                    <a:lnTo>
                      <a:pt x="2" y="7"/>
                    </a:lnTo>
                    <a:cubicBezTo>
                      <a:pt x="5" y="5"/>
                      <a:pt x="8" y="4"/>
                      <a:pt x="11" y="3"/>
                    </a:cubicBezTo>
                    <a:lnTo>
                      <a:pt x="11" y="4"/>
                    </a:lnTo>
                    <a:close/>
                    <a:moveTo>
                      <a:pt x="3" y="8"/>
                    </a:moveTo>
                    <a:lnTo>
                      <a:pt x="3" y="8"/>
                    </a:lnTo>
                    <a:lnTo>
                      <a:pt x="2" y="7"/>
                    </a:lnTo>
                    <a:lnTo>
                      <a:pt x="3" y="8"/>
                    </a:lnTo>
                    <a:close/>
                    <a:moveTo>
                      <a:pt x="3" y="8"/>
                    </a:moveTo>
                    <a:cubicBezTo>
                      <a:pt x="2" y="8"/>
                      <a:pt x="2" y="9"/>
                      <a:pt x="2" y="10"/>
                    </a:cubicBezTo>
                    <a:lnTo>
                      <a:pt x="0" y="10"/>
                    </a:lnTo>
                    <a:cubicBezTo>
                      <a:pt x="0" y="9"/>
                      <a:pt x="1" y="8"/>
                      <a:pt x="2" y="7"/>
                    </a:cubicBezTo>
                    <a:lnTo>
                      <a:pt x="3" y="8"/>
                    </a:lnTo>
                    <a:close/>
                    <a:moveTo>
                      <a:pt x="2" y="10"/>
                    </a:moveTo>
                    <a:cubicBezTo>
                      <a:pt x="2" y="11"/>
                      <a:pt x="2" y="12"/>
                      <a:pt x="2" y="14"/>
                    </a:cubicBezTo>
                    <a:lnTo>
                      <a:pt x="1" y="14"/>
                    </a:lnTo>
                    <a:cubicBezTo>
                      <a:pt x="1" y="13"/>
                      <a:pt x="0" y="11"/>
                      <a:pt x="0" y="10"/>
                    </a:cubicBezTo>
                    <a:lnTo>
                      <a:pt x="2" y="10"/>
                    </a:lnTo>
                    <a:close/>
                    <a:moveTo>
                      <a:pt x="1" y="14"/>
                    </a:moveTo>
                    <a:lnTo>
                      <a:pt x="1" y="14"/>
                    </a:lnTo>
                    <a:lnTo>
                      <a:pt x="2" y="14"/>
                    </a:lnTo>
                    <a:lnTo>
                      <a:pt x="1" y="14"/>
                    </a:lnTo>
                    <a:close/>
                    <a:moveTo>
                      <a:pt x="2" y="14"/>
                    </a:moveTo>
                    <a:cubicBezTo>
                      <a:pt x="3" y="16"/>
                      <a:pt x="5" y="18"/>
                      <a:pt x="7" y="19"/>
                    </a:cubicBezTo>
                    <a:lnTo>
                      <a:pt x="6" y="20"/>
                    </a:lnTo>
                    <a:cubicBezTo>
                      <a:pt x="4" y="19"/>
                      <a:pt x="2" y="17"/>
                      <a:pt x="1" y="14"/>
                    </a:cubicBezTo>
                    <a:lnTo>
                      <a:pt x="2" y="14"/>
                    </a:lnTo>
                    <a:close/>
                    <a:moveTo>
                      <a:pt x="7" y="19"/>
                    </a:moveTo>
                    <a:cubicBezTo>
                      <a:pt x="8" y="20"/>
                      <a:pt x="10" y="21"/>
                      <a:pt x="11" y="23"/>
                    </a:cubicBezTo>
                    <a:lnTo>
                      <a:pt x="10" y="24"/>
                    </a:lnTo>
                    <a:cubicBezTo>
                      <a:pt x="9" y="22"/>
                      <a:pt x="7" y="21"/>
                      <a:pt x="6" y="20"/>
                    </a:cubicBezTo>
                    <a:lnTo>
                      <a:pt x="7" y="19"/>
                    </a:lnTo>
                    <a:close/>
                    <a:moveTo>
                      <a:pt x="10" y="24"/>
                    </a:moveTo>
                    <a:lnTo>
                      <a:pt x="10" y="24"/>
                    </a:lnTo>
                    <a:lnTo>
                      <a:pt x="10" y="24"/>
                    </a:lnTo>
                    <a:lnTo>
                      <a:pt x="10" y="23"/>
                    </a:lnTo>
                    <a:lnTo>
                      <a:pt x="10" y="24"/>
                    </a:lnTo>
                    <a:close/>
                    <a:moveTo>
                      <a:pt x="11" y="23"/>
                    </a:moveTo>
                    <a:cubicBezTo>
                      <a:pt x="11" y="23"/>
                      <a:pt x="11" y="23"/>
                      <a:pt x="11" y="23"/>
                    </a:cubicBezTo>
                    <a:lnTo>
                      <a:pt x="10" y="24"/>
                    </a:lnTo>
                    <a:cubicBezTo>
                      <a:pt x="10" y="24"/>
                      <a:pt x="10" y="24"/>
                      <a:pt x="10" y="24"/>
                    </a:cubicBezTo>
                    <a:lnTo>
                      <a:pt x="11" y="23"/>
                    </a:lnTo>
                    <a:close/>
                    <a:moveTo>
                      <a:pt x="11" y="23"/>
                    </a:moveTo>
                    <a:cubicBezTo>
                      <a:pt x="11" y="23"/>
                      <a:pt x="11" y="23"/>
                      <a:pt x="11" y="23"/>
                    </a:cubicBezTo>
                    <a:lnTo>
                      <a:pt x="11" y="24"/>
                    </a:lnTo>
                    <a:cubicBezTo>
                      <a:pt x="11" y="24"/>
                      <a:pt x="11" y="24"/>
                      <a:pt x="10" y="24"/>
                    </a:cubicBezTo>
                    <a:lnTo>
                      <a:pt x="11" y="23"/>
                    </a:lnTo>
                    <a:close/>
                    <a:moveTo>
                      <a:pt x="11" y="23"/>
                    </a:moveTo>
                    <a:cubicBezTo>
                      <a:pt x="11" y="23"/>
                      <a:pt x="11" y="23"/>
                      <a:pt x="11" y="23"/>
                    </a:cubicBezTo>
                    <a:lnTo>
                      <a:pt x="12" y="23"/>
                    </a:lnTo>
                    <a:cubicBezTo>
                      <a:pt x="12" y="24"/>
                      <a:pt x="12" y="24"/>
                      <a:pt x="11" y="24"/>
                    </a:cubicBezTo>
                    <a:lnTo>
                      <a:pt x="11" y="23"/>
                    </a:lnTo>
                    <a:close/>
                    <a:moveTo>
                      <a:pt x="11" y="23"/>
                    </a:moveTo>
                    <a:cubicBezTo>
                      <a:pt x="11" y="23"/>
                      <a:pt x="11" y="23"/>
                      <a:pt x="11" y="23"/>
                    </a:cubicBezTo>
                    <a:lnTo>
                      <a:pt x="13" y="23"/>
                    </a:lnTo>
                    <a:cubicBezTo>
                      <a:pt x="13" y="23"/>
                      <a:pt x="13" y="23"/>
                      <a:pt x="12" y="23"/>
                    </a:cubicBezTo>
                    <a:lnTo>
                      <a:pt x="11" y="23"/>
                    </a:lnTo>
                    <a:close/>
                    <a:moveTo>
                      <a:pt x="11" y="23"/>
                    </a:moveTo>
                    <a:lnTo>
                      <a:pt x="11" y="23"/>
                    </a:lnTo>
                    <a:lnTo>
                      <a:pt x="12" y="23"/>
                    </a:lnTo>
                    <a:lnTo>
                      <a:pt x="11" y="23"/>
                    </a:lnTo>
                    <a:close/>
                    <a:moveTo>
                      <a:pt x="11" y="23"/>
                    </a:moveTo>
                    <a:cubicBezTo>
                      <a:pt x="13" y="20"/>
                      <a:pt x="15" y="18"/>
                      <a:pt x="17" y="16"/>
                    </a:cubicBezTo>
                    <a:lnTo>
                      <a:pt x="18" y="17"/>
                    </a:lnTo>
                    <a:cubicBezTo>
                      <a:pt x="16" y="19"/>
                      <a:pt x="14" y="21"/>
                      <a:pt x="13" y="23"/>
                    </a:cubicBezTo>
                    <a:lnTo>
                      <a:pt x="11" y="23"/>
                    </a:lnTo>
                    <a:close/>
                    <a:moveTo>
                      <a:pt x="17" y="16"/>
                    </a:moveTo>
                    <a:cubicBezTo>
                      <a:pt x="18" y="15"/>
                      <a:pt x="19" y="14"/>
                      <a:pt x="20" y="13"/>
                    </a:cubicBezTo>
                    <a:lnTo>
                      <a:pt x="21" y="13"/>
                    </a:lnTo>
                    <a:cubicBezTo>
                      <a:pt x="20" y="15"/>
                      <a:pt x="19" y="16"/>
                      <a:pt x="18" y="17"/>
                    </a:cubicBezTo>
                    <a:lnTo>
                      <a:pt x="17" y="16"/>
                    </a:lnTo>
                    <a:close/>
                    <a:moveTo>
                      <a:pt x="20" y="13"/>
                    </a:moveTo>
                    <a:lnTo>
                      <a:pt x="20" y="13"/>
                    </a:lnTo>
                    <a:lnTo>
                      <a:pt x="21" y="13"/>
                    </a:lnTo>
                    <a:lnTo>
                      <a:pt x="20" y="13"/>
                    </a:lnTo>
                    <a:close/>
                    <a:moveTo>
                      <a:pt x="20" y="13"/>
                    </a:moveTo>
                    <a:cubicBezTo>
                      <a:pt x="21" y="12"/>
                      <a:pt x="21" y="10"/>
                      <a:pt x="21" y="9"/>
                    </a:cubicBezTo>
                    <a:lnTo>
                      <a:pt x="22" y="9"/>
                    </a:lnTo>
                    <a:cubicBezTo>
                      <a:pt x="22" y="11"/>
                      <a:pt x="23" y="12"/>
                      <a:pt x="21" y="13"/>
                    </a:cubicBezTo>
                    <a:lnTo>
                      <a:pt x="20" y="13"/>
                    </a:lnTo>
                    <a:close/>
                    <a:moveTo>
                      <a:pt x="21" y="9"/>
                    </a:moveTo>
                    <a:cubicBezTo>
                      <a:pt x="21" y="8"/>
                      <a:pt x="21" y="7"/>
                      <a:pt x="21" y="5"/>
                    </a:cubicBezTo>
                    <a:lnTo>
                      <a:pt x="23" y="6"/>
                    </a:lnTo>
                    <a:cubicBezTo>
                      <a:pt x="22" y="7"/>
                      <a:pt x="22" y="8"/>
                      <a:pt x="22" y="9"/>
                    </a:cubicBezTo>
                    <a:lnTo>
                      <a:pt x="21" y="9"/>
                    </a:lnTo>
                    <a:close/>
                    <a:moveTo>
                      <a:pt x="22" y="5"/>
                    </a:moveTo>
                    <a:lnTo>
                      <a:pt x="23" y="5"/>
                    </a:lnTo>
                    <a:lnTo>
                      <a:pt x="23" y="6"/>
                    </a:ln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0" name="Freeform 56">
                <a:extLst>
                  <a:ext uri="{FF2B5EF4-FFF2-40B4-BE49-F238E27FC236}">
                    <a16:creationId xmlns:a16="http://schemas.microsoft.com/office/drawing/2014/main" id="{97D2D539-A599-C0FE-289B-2824DCBCB41A}"/>
                  </a:ext>
                </a:extLst>
              </p:cNvPr>
              <p:cNvSpPr>
                <a:spLocks noEditPoints="1"/>
              </p:cNvSpPr>
              <p:nvPr/>
            </p:nvSpPr>
            <p:spPr bwMode="auto">
              <a:xfrm>
                <a:off x="2254" y="1738"/>
                <a:ext cx="134" cy="117"/>
              </a:xfrm>
              <a:custGeom>
                <a:avLst/>
                <a:gdLst>
                  <a:gd name="T0" fmla="*/ 20 w 24"/>
                  <a:gd name="T1" fmla="*/ 1 h 21"/>
                  <a:gd name="T2" fmla="*/ 19 w 24"/>
                  <a:gd name="T3" fmla="*/ 2 h 21"/>
                  <a:gd name="T4" fmla="*/ 20 w 24"/>
                  <a:gd name="T5" fmla="*/ 1 h 21"/>
                  <a:gd name="T6" fmla="*/ 15 w 24"/>
                  <a:gd name="T7" fmla="*/ 0 h 21"/>
                  <a:gd name="T8" fmla="*/ 15 w 24"/>
                  <a:gd name="T9" fmla="*/ 1 h 21"/>
                  <a:gd name="T10" fmla="*/ 15 w 24"/>
                  <a:gd name="T11" fmla="*/ 0 h 21"/>
                  <a:gd name="T12" fmla="*/ 4 w 24"/>
                  <a:gd name="T13" fmla="*/ 4 h 21"/>
                  <a:gd name="T14" fmla="*/ 10 w 24"/>
                  <a:gd name="T15" fmla="*/ 3 h 21"/>
                  <a:gd name="T16" fmla="*/ 4 w 24"/>
                  <a:gd name="T17" fmla="*/ 3 h 21"/>
                  <a:gd name="T18" fmla="*/ 3 w 24"/>
                  <a:gd name="T19" fmla="*/ 4 h 21"/>
                  <a:gd name="T20" fmla="*/ 4 w 24"/>
                  <a:gd name="T21" fmla="*/ 4 h 21"/>
                  <a:gd name="T22" fmla="*/ 0 w 24"/>
                  <a:gd name="T23" fmla="*/ 5 h 21"/>
                  <a:gd name="T24" fmla="*/ 2 w 24"/>
                  <a:gd name="T25" fmla="*/ 6 h 21"/>
                  <a:gd name="T26" fmla="*/ 0 w 24"/>
                  <a:gd name="T27" fmla="*/ 5 h 21"/>
                  <a:gd name="T28" fmla="*/ 1 w 24"/>
                  <a:gd name="T29" fmla="*/ 9 h 21"/>
                  <a:gd name="T30" fmla="*/ 1 w 24"/>
                  <a:gd name="T31" fmla="*/ 8 h 21"/>
                  <a:gd name="T32" fmla="*/ 1 w 24"/>
                  <a:gd name="T33" fmla="*/ 9 h 21"/>
                  <a:gd name="T34" fmla="*/ 12 w 24"/>
                  <a:gd name="T35" fmla="*/ 21 h 21"/>
                  <a:gd name="T36" fmla="*/ 13 w 24"/>
                  <a:gd name="T37" fmla="*/ 20 h 21"/>
                  <a:gd name="T38" fmla="*/ 12 w 24"/>
                  <a:gd name="T39" fmla="*/ 21 h 21"/>
                  <a:gd name="T40" fmla="*/ 12 w 24"/>
                  <a:gd name="T41" fmla="*/ 21 h 21"/>
                  <a:gd name="T42" fmla="*/ 13 w 24"/>
                  <a:gd name="T43" fmla="*/ 20 h 21"/>
                  <a:gd name="T44" fmla="*/ 12 w 24"/>
                  <a:gd name="T45" fmla="*/ 21 h 21"/>
                  <a:gd name="T46" fmla="*/ 13 w 24"/>
                  <a:gd name="T47" fmla="*/ 20 h 21"/>
                  <a:gd name="T48" fmla="*/ 13 w 24"/>
                  <a:gd name="T49" fmla="*/ 20 h 21"/>
                  <a:gd name="T50" fmla="*/ 12 w 24"/>
                  <a:gd name="T51" fmla="*/ 21 h 21"/>
                  <a:gd name="T52" fmla="*/ 13 w 24"/>
                  <a:gd name="T53" fmla="*/ 20 h 21"/>
                  <a:gd name="T54" fmla="*/ 13 w 24"/>
                  <a:gd name="T55" fmla="*/ 20 h 21"/>
                  <a:gd name="T56" fmla="*/ 17 w 24"/>
                  <a:gd name="T57" fmla="*/ 19 h 21"/>
                  <a:gd name="T58" fmla="*/ 17 w 24"/>
                  <a:gd name="T59" fmla="*/ 19 h 21"/>
                  <a:gd name="T60" fmla="*/ 16 w 24"/>
                  <a:gd name="T61" fmla="*/ 19 h 21"/>
                  <a:gd name="T62" fmla="*/ 17 w 24"/>
                  <a:gd name="T63" fmla="*/ 17 h 21"/>
                  <a:gd name="T64" fmla="*/ 16 w 24"/>
                  <a:gd name="T65" fmla="*/ 18 h 21"/>
                  <a:gd name="T66" fmla="*/ 24 w 24"/>
                  <a:gd name="T67" fmla="*/ 8 h 21"/>
                  <a:gd name="T68" fmla="*/ 23 w 24"/>
                  <a:gd name="T69" fmla="*/ 8 h 21"/>
                  <a:gd name="T70" fmla="*/ 24 w 24"/>
                  <a:gd name="T71" fmla="*/ 8 h 21"/>
                  <a:gd name="T72" fmla="*/ 23 w 24"/>
                  <a:gd name="T73" fmla="*/ 8 h 21"/>
                  <a:gd name="T74" fmla="*/ 24 w 24"/>
                  <a:gd name="T75" fmla="*/ 7 h 21"/>
                  <a:gd name="T76" fmla="*/ 23 w 24"/>
                  <a:gd name="T77" fmla="*/ 9 h 21"/>
                  <a:gd name="T78" fmla="*/ 24 w 24"/>
                  <a:gd name="T79" fmla="*/ 7 h 21"/>
                  <a:gd name="T80" fmla="*/ 23 w 24"/>
                  <a:gd name="T81" fmla="*/ 7 h 21"/>
                  <a:gd name="T82" fmla="*/ 23 w 24"/>
                  <a:gd name="T83" fmla="*/ 8 h 21"/>
                  <a:gd name="T84" fmla="*/ 23 w 24"/>
                  <a:gd name="T85" fmla="*/ 7 h 21"/>
                  <a:gd name="T86" fmla="*/ 22 w 24"/>
                  <a:gd name="T8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1">
                    <a:moveTo>
                      <a:pt x="22" y="5"/>
                    </a:moveTo>
                    <a:cubicBezTo>
                      <a:pt x="21" y="4"/>
                      <a:pt x="20" y="3"/>
                      <a:pt x="19" y="2"/>
                    </a:cubicBezTo>
                    <a:lnTo>
                      <a:pt x="20" y="1"/>
                    </a:lnTo>
                    <a:cubicBezTo>
                      <a:pt x="21" y="2"/>
                      <a:pt x="22" y="3"/>
                      <a:pt x="23" y="5"/>
                    </a:cubicBezTo>
                    <a:lnTo>
                      <a:pt x="22" y="5"/>
                    </a:lnTo>
                    <a:close/>
                    <a:moveTo>
                      <a:pt x="19" y="2"/>
                    </a:moveTo>
                    <a:cubicBezTo>
                      <a:pt x="18" y="2"/>
                      <a:pt x="17" y="1"/>
                      <a:pt x="15" y="1"/>
                    </a:cubicBezTo>
                    <a:lnTo>
                      <a:pt x="15" y="0"/>
                    </a:lnTo>
                    <a:cubicBezTo>
                      <a:pt x="17" y="0"/>
                      <a:pt x="19" y="0"/>
                      <a:pt x="20" y="1"/>
                    </a:cubicBezTo>
                    <a:lnTo>
                      <a:pt x="19" y="2"/>
                    </a:lnTo>
                    <a:close/>
                    <a:moveTo>
                      <a:pt x="15" y="0"/>
                    </a:moveTo>
                    <a:lnTo>
                      <a:pt x="15" y="0"/>
                    </a:lnTo>
                    <a:lnTo>
                      <a:pt x="15" y="1"/>
                    </a:lnTo>
                    <a:lnTo>
                      <a:pt x="15" y="0"/>
                    </a:lnTo>
                    <a:close/>
                    <a:moveTo>
                      <a:pt x="15" y="1"/>
                    </a:moveTo>
                    <a:cubicBezTo>
                      <a:pt x="13" y="1"/>
                      <a:pt x="12" y="2"/>
                      <a:pt x="10" y="3"/>
                    </a:cubicBezTo>
                    <a:lnTo>
                      <a:pt x="10" y="1"/>
                    </a:lnTo>
                    <a:cubicBezTo>
                      <a:pt x="11" y="1"/>
                      <a:pt x="13" y="0"/>
                      <a:pt x="15" y="0"/>
                    </a:cubicBezTo>
                    <a:lnTo>
                      <a:pt x="15" y="1"/>
                    </a:lnTo>
                    <a:close/>
                    <a:moveTo>
                      <a:pt x="10" y="3"/>
                    </a:moveTo>
                    <a:cubicBezTo>
                      <a:pt x="8" y="3"/>
                      <a:pt x="6" y="4"/>
                      <a:pt x="4" y="4"/>
                    </a:cubicBezTo>
                    <a:lnTo>
                      <a:pt x="4" y="3"/>
                    </a:lnTo>
                    <a:cubicBezTo>
                      <a:pt x="6" y="2"/>
                      <a:pt x="8" y="2"/>
                      <a:pt x="10" y="1"/>
                    </a:cubicBezTo>
                    <a:lnTo>
                      <a:pt x="10" y="3"/>
                    </a:lnTo>
                    <a:close/>
                    <a:moveTo>
                      <a:pt x="4" y="4"/>
                    </a:moveTo>
                    <a:lnTo>
                      <a:pt x="4" y="4"/>
                    </a:lnTo>
                    <a:lnTo>
                      <a:pt x="4" y="3"/>
                    </a:lnTo>
                    <a:lnTo>
                      <a:pt x="4" y="4"/>
                    </a:lnTo>
                    <a:close/>
                    <a:moveTo>
                      <a:pt x="4" y="4"/>
                    </a:moveTo>
                    <a:cubicBezTo>
                      <a:pt x="4" y="4"/>
                      <a:pt x="4" y="4"/>
                      <a:pt x="3" y="4"/>
                    </a:cubicBezTo>
                    <a:lnTo>
                      <a:pt x="3" y="3"/>
                    </a:lnTo>
                    <a:cubicBezTo>
                      <a:pt x="3" y="3"/>
                      <a:pt x="4" y="3"/>
                      <a:pt x="4" y="3"/>
                    </a:cubicBezTo>
                    <a:lnTo>
                      <a:pt x="4" y="4"/>
                    </a:lnTo>
                    <a:close/>
                    <a:moveTo>
                      <a:pt x="3" y="4"/>
                    </a:moveTo>
                    <a:cubicBezTo>
                      <a:pt x="3" y="4"/>
                      <a:pt x="2" y="5"/>
                      <a:pt x="2" y="6"/>
                    </a:cubicBezTo>
                    <a:lnTo>
                      <a:pt x="0" y="5"/>
                    </a:lnTo>
                    <a:cubicBezTo>
                      <a:pt x="1" y="4"/>
                      <a:pt x="2" y="3"/>
                      <a:pt x="3" y="3"/>
                    </a:cubicBezTo>
                    <a:lnTo>
                      <a:pt x="3" y="4"/>
                    </a:lnTo>
                    <a:close/>
                    <a:moveTo>
                      <a:pt x="2" y="6"/>
                    </a:moveTo>
                    <a:cubicBezTo>
                      <a:pt x="1" y="6"/>
                      <a:pt x="1" y="7"/>
                      <a:pt x="1" y="8"/>
                    </a:cubicBezTo>
                    <a:lnTo>
                      <a:pt x="0" y="8"/>
                    </a:lnTo>
                    <a:cubicBezTo>
                      <a:pt x="0" y="7"/>
                      <a:pt x="0" y="6"/>
                      <a:pt x="0" y="5"/>
                    </a:cubicBezTo>
                    <a:lnTo>
                      <a:pt x="2" y="6"/>
                    </a:lnTo>
                    <a:close/>
                    <a:moveTo>
                      <a:pt x="1" y="8"/>
                    </a:moveTo>
                    <a:cubicBezTo>
                      <a:pt x="1" y="8"/>
                      <a:pt x="1" y="9"/>
                      <a:pt x="1" y="9"/>
                    </a:cubicBezTo>
                    <a:lnTo>
                      <a:pt x="0" y="9"/>
                    </a:lnTo>
                    <a:cubicBezTo>
                      <a:pt x="0" y="9"/>
                      <a:pt x="0" y="8"/>
                      <a:pt x="0" y="8"/>
                    </a:cubicBezTo>
                    <a:lnTo>
                      <a:pt x="1" y="8"/>
                    </a:lnTo>
                    <a:close/>
                    <a:moveTo>
                      <a:pt x="1" y="9"/>
                    </a:moveTo>
                    <a:lnTo>
                      <a:pt x="1" y="9"/>
                    </a:lnTo>
                    <a:lnTo>
                      <a:pt x="1" y="9"/>
                    </a:lnTo>
                    <a:close/>
                    <a:moveTo>
                      <a:pt x="1" y="9"/>
                    </a:moveTo>
                    <a:cubicBezTo>
                      <a:pt x="3" y="14"/>
                      <a:pt x="8" y="17"/>
                      <a:pt x="13" y="20"/>
                    </a:cubicBezTo>
                    <a:lnTo>
                      <a:pt x="12" y="21"/>
                    </a:lnTo>
                    <a:cubicBezTo>
                      <a:pt x="7" y="18"/>
                      <a:pt x="1" y="15"/>
                      <a:pt x="0" y="9"/>
                    </a:cubicBezTo>
                    <a:lnTo>
                      <a:pt x="1" y="9"/>
                    </a:lnTo>
                    <a:close/>
                    <a:moveTo>
                      <a:pt x="13" y="20"/>
                    </a:moveTo>
                    <a:lnTo>
                      <a:pt x="13" y="20"/>
                    </a:lnTo>
                    <a:lnTo>
                      <a:pt x="12" y="21"/>
                    </a:lnTo>
                    <a:lnTo>
                      <a:pt x="12" y="21"/>
                    </a:lnTo>
                    <a:lnTo>
                      <a:pt x="13" y="20"/>
                    </a:lnTo>
                    <a:close/>
                    <a:moveTo>
                      <a:pt x="12" y="21"/>
                    </a:moveTo>
                    <a:lnTo>
                      <a:pt x="12" y="21"/>
                    </a:lnTo>
                    <a:lnTo>
                      <a:pt x="12" y="20"/>
                    </a:lnTo>
                    <a:lnTo>
                      <a:pt x="12" y="21"/>
                    </a:lnTo>
                    <a:close/>
                    <a:moveTo>
                      <a:pt x="13" y="20"/>
                    </a:moveTo>
                    <a:lnTo>
                      <a:pt x="13" y="20"/>
                    </a:lnTo>
                    <a:lnTo>
                      <a:pt x="12" y="21"/>
                    </a:lnTo>
                    <a:lnTo>
                      <a:pt x="12" y="21"/>
                    </a:lnTo>
                    <a:lnTo>
                      <a:pt x="13" y="20"/>
                    </a:lnTo>
                    <a:close/>
                    <a:moveTo>
                      <a:pt x="13" y="20"/>
                    </a:moveTo>
                    <a:lnTo>
                      <a:pt x="13" y="20"/>
                    </a:lnTo>
                    <a:lnTo>
                      <a:pt x="12" y="20"/>
                    </a:lnTo>
                    <a:lnTo>
                      <a:pt x="13" y="20"/>
                    </a:lnTo>
                    <a:close/>
                    <a:moveTo>
                      <a:pt x="13" y="20"/>
                    </a:moveTo>
                    <a:cubicBezTo>
                      <a:pt x="13" y="20"/>
                      <a:pt x="13" y="20"/>
                      <a:pt x="13" y="20"/>
                    </a:cubicBezTo>
                    <a:lnTo>
                      <a:pt x="13" y="21"/>
                    </a:lnTo>
                    <a:cubicBezTo>
                      <a:pt x="12" y="21"/>
                      <a:pt x="12" y="21"/>
                      <a:pt x="12" y="21"/>
                    </a:cubicBezTo>
                    <a:lnTo>
                      <a:pt x="13" y="20"/>
                    </a:lnTo>
                    <a:close/>
                    <a:moveTo>
                      <a:pt x="13" y="20"/>
                    </a:moveTo>
                    <a:cubicBezTo>
                      <a:pt x="13" y="20"/>
                      <a:pt x="13" y="20"/>
                      <a:pt x="13" y="20"/>
                    </a:cubicBezTo>
                    <a:lnTo>
                      <a:pt x="13" y="21"/>
                    </a:lnTo>
                    <a:cubicBezTo>
                      <a:pt x="13" y="21"/>
                      <a:pt x="13" y="21"/>
                      <a:pt x="13" y="21"/>
                    </a:cubicBezTo>
                    <a:lnTo>
                      <a:pt x="13" y="20"/>
                    </a:lnTo>
                    <a:close/>
                    <a:moveTo>
                      <a:pt x="13" y="20"/>
                    </a:moveTo>
                    <a:cubicBezTo>
                      <a:pt x="14" y="20"/>
                      <a:pt x="15" y="19"/>
                      <a:pt x="16" y="18"/>
                    </a:cubicBezTo>
                    <a:lnTo>
                      <a:pt x="17" y="19"/>
                    </a:lnTo>
                    <a:cubicBezTo>
                      <a:pt x="16" y="20"/>
                      <a:pt x="15" y="21"/>
                      <a:pt x="13" y="21"/>
                    </a:cubicBezTo>
                    <a:lnTo>
                      <a:pt x="13" y="20"/>
                    </a:lnTo>
                    <a:close/>
                    <a:moveTo>
                      <a:pt x="17" y="19"/>
                    </a:moveTo>
                    <a:lnTo>
                      <a:pt x="17" y="19"/>
                    </a:lnTo>
                    <a:lnTo>
                      <a:pt x="17" y="19"/>
                    </a:lnTo>
                    <a:lnTo>
                      <a:pt x="16" y="19"/>
                    </a:lnTo>
                    <a:lnTo>
                      <a:pt x="17" y="19"/>
                    </a:lnTo>
                    <a:close/>
                    <a:moveTo>
                      <a:pt x="16" y="18"/>
                    </a:moveTo>
                    <a:cubicBezTo>
                      <a:pt x="16" y="18"/>
                      <a:pt x="17" y="17"/>
                      <a:pt x="17" y="17"/>
                    </a:cubicBezTo>
                    <a:lnTo>
                      <a:pt x="18" y="17"/>
                    </a:lnTo>
                    <a:cubicBezTo>
                      <a:pt x="18" y="18"/>
                      <a:pt x="17" y="19"/>
                      <a:pt x="17" y="19"/>
                    </a:cubicBezTo>
                    <a:lnTo>
                      <a:pt x="16" y="18"/>
                    </a:lnTo>
                    <a:close/>
                    <a:moveTo>
                      <a:pt x="17" y="17"/>
                    </a:moveTo>
                    <a:cubicBezTo>
                      <a:pt x="20" y="14"/>
                      <a:pt x="22" y="11"/>
                      <a:pt x="23" y="8"/>
                    </a:cubicBezTo>
                    <a:lnTo>
                      <a:pt x="24" y="8"/>
                    </a:lnTo>
                    <a:cubicBezTo>
                      <a:pt x="23" y="12"/>
                      <a:pt x="21" y="14"/>
                      <a:pt x="18" y="17"/>
                    </a:cubicBezTo>
                    <a:lnTo>
                      <a:pt x="17" y="17"/>
                    </a:lnTo>
                    <a:close/>
                    <a:moveTo>
                      <a:pt x="23" y="8"/>
                    </a:moveTo>
                    <a:lnTo>
                      <a:pt x="24" y="8"/>
                    </a:lnTo>
                    <a:lnTo>
                      <a:pt x="23" y="8"/>
                    </a:lnTo>
                    <a:close/>
                    <a:moveTo>
                      <a:pt x="24" y="8"/>
                    </a:moveTo>
                    <a:cubicBezTo>
                      <a:pt x="24" y="9"/>
                      <a:pt x="24" y="9"/>
                      <a:pt x="23" y="9"/>
                    </a:cubicBezTo>
                    <a:lnTo>
                      <a:pt x="24" y="7"/>
                    </a:lnTo>
                    <a:cubicBezTo>
                      <a:pt x="24" y="8"/>
                      <a:pt x="23" y="8"/>
                      <a:pt x="23" y="8"/>
                    </a:cubicBezTo>
                    <a:lnTo>
                      <a:pt x="24" y="8"/>
                    </a:lnTo>
                    <a:close/>
                    <a:moveTo>
                      <a:pt x="24" y="7"/>
                    </a:moveTo>
                    <a:lnTo>
                      <a:pt x="24" y="7"/>
                    </a:lnTo>
                    <a:lnTo>
                      <a:pt x="23" y="8"/>
                    </a:lnTo>
                    <a:lnTo>
                      <a:pt x="24" y="7"/>
                    </a:lnTo>
                    <a:close/>
                    <a:moveTo>
                      <a:pt x="23" y="9"/>
                    </a:moveTo>
                    <a:cubicBezTo>
                      <a:pt x="23" y="8"/>
                      <a:pt x="23" y="8"/>
                      <a:pt x="23" y="8"/>
                    </a:cubicBezTo>
                    <a:lnTo>
                      <a:pt x="24" y="8"/>
                    </a:lnTo>
                    <a:cubicBezTo>
                      <a:pt x="24" y="8"/>
                      <a:pt x="23" y="7"/>
                      <a:pt x="24" y="7"/>
                    </a:cubicBezTo>
                    <a:lnTo>
                      <a:pt x="23" y="9"/>
                    </a:lnTo>
                    <a:close/>
                    <a:moveTo>
                      <a:pt x="23" y="8"/>
                    </a:moveTo>
                    <a:cubicBezTo>
                      <a:pt x="23" y="7"/>
                      <a:pt x="23" y="7"/>
                      <a:pt x="23" y="7"/>
                    </a:cubicBezTo>
                    <a:lnTo>
                      <a:pt x="24" y="7"/>
                    </a:lnTo>
                    <a:cubicBezTo>
                      <a:pt x="24" y="7"/>
                      <a:pt x="24" y="8"/>
                      <a:pt x="24" y="8"/>
                    </a:cubicBezTo>
                    <a:lnTo>
                      <a:pt x="23" y="8"/>
                    </a:lnTo>
                    <a:close/>
                    <a:moveTo>
                      <a:pt x="23" y="7"/>
                    </a:moveTo>
                    <a:lnTo>
                      <a:pt x="23" y="7"/>
                    </a:lnTo>
                    <a:lnTo>
                      <a:pt x="23" y="7"/>
                    </a:lnTo>
                    <a:close/>
                    <a:moveTo>
                      <a:pt x="23" y="7"/>
                    </a:moveTo>
                    <a:cubicBezTo>
                      <a:pt x="23" y="6"/>
                      <a:pt x="23" y="6"/>
                      <a:pt x="22" y="6"/>
                    </a:cubicBezTo>
                    <a:lnTo>
                      <a:pt x="22" y="4"/>
                    </a:lnTo>
                    <a:cubicBezTo>
                      <a:pt x="24" y="4"/>
                      <a:pt x="24" y="6"/>
                      <a:pt x="24" y="7"/>
                    </a:cubicBezTo>
                    <a:lnTo>
                      <a:pt x="23"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1" name="Freeform 57">
                <a:extLst>
                  <a:ext uri="{FF2B5EF4-FFF2-40B4-BE49-F238E27FC236}">
                    <a16:creationId xmlns:a16="http://schemas.microsoft.com/office/drawing/2014/main" id="{ACB925C5-93F3-3932-DC7E-1D931A3ECA49}"/>
                  </a:ext>
                </a:extLst>
              </p:cNvPr>
              <p:cNvSpPr>
                <a:spLocks/>
              </p:cNvSpPr>
              <p:nvPr/>
            </p:nvSpPr>
            <p:spPr bwMode="auto">
              <a:xfrm>
                <a:off x="2204" y="1805"/>
                <a:ext cx="101" cy="95"/>
              </a:xfrm>
              <a:custGeom>
                <a:avLst/>
                <a:gdLst>
                  <a:gd name="T0" fmla="*/ 16 w 18"/>
                  <a:gd name="T1" fmla="*/ 8 h 17"/>
                  <a:gd name="T2" fmla="*/ 7 w 18"/>
                  <a:gd name="T3" fmla="*/ 1 h 17"/>
                  <a:gd name="T4" fmla="*/ 1 w 18"/>
                  <a:gd name="T5" fmla="*/ 9 h 17"/>
                  <a:gd name="T6" fmla="*/ 12 w 18"/>
                  <a:gd name="T7" fmla="*/ 16 h 17"/>
                  <a:gd name="T8" fmla="*/ 15 w 18"/>
                  <a:gd name="T9" fmla="*/ 12 h 17"/>
                  <a:gd name="T10" fmla="*/ 16 w 18"/>
                  <a:gd name="T11" fmla="*/ 8 h 17"/>
                </a:gdLst>
                <a:ahLst/>
                <a:cxnLst>
                  <a:cxn ang="0">
                    <a:pos x="T0" y="T1"/>
                  </a:cxn>
                  <a:cxn ang="0">
                    <a:pos x="T2" y="T3"/>
                  </a:cxn>
                  <a:cxn ang="0">
                    <a:pos x="T4" y="T5"/>
                  </a:cxn>
                  <a:cxn ang="0">
                    <a:pos x="T6" y="T7"/>
                  </a:cxn>
                  <a:cxn ang="0">
                    <a:pos x="T8" y="T9"/>
                  </a:cxn>
                  <a:cxn ang="0">
                    <a:pos x="T10" y="T11"/>
                  </a:cxn>
                </a:cxnLst>
                <a:rect l="0" t="0" r="r" b="b"/>
                <a:pathLst>
                  <a:path w="18" h="17">
                    <a:moveTo>
                      <a:pt x="16" y="8"/>
                    </a:moveTo>
                    <a:cubicBezTo>
                      <a:pt x="14" y="5"/>
                      <a:pt x="11" y="0"/>
                      <a:pt x="7" y="1"/>
                    </a:cubicBezTo>
                    <a:cubicBezTo>
                      <a:pt x="4" y="2"/>
                      <a:pt x="0" y="6"/>
                      <a:pt x="1" y="9"/>
                    </a:cubicBezTo>
                    <a:cubicBezTo>
                      <a:pt x="3" y="13"/>
                      <a:pt x="8" y="17"/>
                      <a:pt x="12" y="16"/>
                    </a:cubicBezTo>
                    <a:cubicBezTo>
                      <a:pt x="13" y="15"/>
                      <a:pt x="14" y="13"/>
                      <a:pt x="15" y="12"/>
                    </a:cubicBezTo>
                    <a:cubicBezTo>
                      <a:pt x="16" y="10"/>
                      <a:pt x="18" y="9"/>
                      <a:pt x="16"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2" name="Freeform 58">
                <a:extLst>
                  <a:ext uri="{FF2B5EF4-FFF2-40B4-BE49-F238E27FC236}">
                    <a16:creationId xmlns:a16="http://schemas.microsoft.com/office/drawing/2014/main" id="{22C35070-BB7B-6F0D-998C-512CD7CDA900}"/>
                  </a:ext>
                </a:extLst>
              </p:cNvPr>
              <p:cNvSpPr>
                <a:spLocks noEditPoints="1"/>
              </p:cNvSpPr>
              <p:nvPr/>
            </p:nvSpPr>
            <p:spPr bwMode="auto">
              <a:xfrm>
                <a:off x="2204" y="1805"/>
                <a:ext cx="101" cy="95"/>
              </a:xfrm>
              <a:custGeom>
                <a:avLst/>
                <a:gdLst>
                  <a:gd name="T0" fmla="*/ 17 w 18"/>
                  <a:gd name="T1" fmla="*/ 7 h 17"/>
                  <a:gd name="T2" fmla="*/ 16 w 18"/>
                  <a:gd name="T3" fmla="*/ 8 h 17"/>
                  <a:gd name="T4" fmla="*/ 16 w 18"/>
                  <a:gd name="T5" fmla="*/ 8 h 17"/>
                  <a:gd name="T6" fmla="*/ 17 w 18"/>
                  <a:gd name="T7" fmla="*/ 7 h 17"/>
                  <a:gd name="T8" fmla="*/ 7 w 18"/>
                  <a:gd name="T9" fmla="*/ 2 h 17"/>
                  <a:gd name="T10" fmla="*/ 15 w 18"/>
                  <a:gd name="T11" fmla="*/ 7 h 17"/>
                  <a:gd name="T12" fmla="*/ 7 w 18"/>
                  <a:gd name="T13" fmla="*/ 1 h 17"/>
                  <a:gd name="T14" fmla="*/ 7 w 18"/>
                  <a:gd name="T15" fmla="*/ 2 h 17"/>
                  <a:gd name="T16" fmla="*/ 7 w 18"/>
                  <a:gd name="T17" fmla="*/ 2 h 17"/>
                  <a:gd name="T18" fmla="*/ 7 w 18"/>
                  <a:gd name="T19" fmla="*/ 2 h 17"/>
                  <a:gd name="T20" fmla="*/ 3 w 18"/>
                  <a:gd name="T21" fmla="*/ 5 h 17"/>
                  <a:gd name="T22" fmla="*/ 7 w 18"/>
                  <a:gd name="T23" fmla="*/ 2 h 17"/>
                  <a:gd name="T24" fmla="*/ 1 w 18"/>
                  <a:gd name="T25" fmla="*/ 9 h 17"/>
                  <a:gd name="T26" fmla="*/ 1 w 18"/>
                  <a:gd name="T27" fmla="*/ 9 h 17"/>
                  <a:gd name="T28" fmla="*/ 2 w 18"/>
                  <a:gd name="T29" fmla="*/ 9 h 17"/>
                  <a:gd name="T30" fmla="*/ 1 w 18"/>
                  <a:gd name="T31" fmla="*/ 9 h 17"/>
                  <a:gd name="T32" fmla="*/ 2 w 18"/>
                  <a:gd name="T33" fmla="*/ 9 h 17"/>
                  <a:gd name="T34" fmla="*/ 2 w 18"/>
                  <a:gd name="T35" fmla="*/ 9 h 17"/>
                  <a:gd name="T36" fmla="*/ 1 w 18"/>
                  <a:gd name="T37" fmla="*/ 9 h 17"/>
                  <a:gd name="T38" fmla="*/ 1 w 18"/>
                  <a:gd name="T39" fmla="*/ 9 h 17"/>
                  <a:gd name="T40" fmla="*/ 6 w 18"/>
                  <a:gd name="T41" fmla="*/ 14 h 17"/>
                  <a:gd name="T42" fmla="*/ 2 w 18"/>
                  <a:gd name="T43" fmla="*/ 9 h 17"/>
                  <a:gd name="T44" fmla="*/ 13 w 18"/>
                  <a:gd name="T45" fmla="*/ 16 h 17"/>
                  <a:gd name="T46" fmla="*/ 13 w 18"/>
                  <a:gd name="T47" fmla="*/ 16 h 17"/>
                  <a:gd name="T48" fmla="*/ 13 w 18"/>
                  <a:gd name="T49" fmla="*/ 16 h 17"/>
                  <a:gd name="T50" fmla="*/ 13 w 18"/>
                  <a:gd name="T51" fmla="*/ 16 h 17"/>
                  <a:gd name="T52" fmla="*/ 12 w 18"/>
                  <a:gd name="T53" fmla="*/ 15 h 17"/>
                  <a:gd name="T54" fmla="*/ 12 w 18"/>
                  <a:gd name="T55" fmla="*/ 15 h 17"/>
                  <a:gd name="T56" fmla="*/ 13 w 18"/>
                  <a:gd name="T57" fmla="*/ 16 h 17"/>
                  <a:gd name="T58" fmla="*/ 13 w 18"/>
                  <a:gd name="T59" fmla="*/ 16 h 17"/>
                  <a:gd name="T60" fmla="*/ 13 w 18"/>
                  <a:gd name="T61" fmla="*/ 16 h 17"/>
                  <a:gd name="T62" fmla="*/ 15 w 18"/>
                  <a:gd name="T63" fmla="*/ 13 h 17"/>
                  <a:gd name="T64" fmla="*/ 14 w 18"/>
                  <a:gd name="T65" fmla="*/ 13 h 17"/>
                  <a:gd name="T66" fmla="*/ 15 w 18"/>
                  <a:gd name="T67" fmla="*/ 13 h 17"/>
                  <a:gd name="T68" fmla="*/ 14 w 18"/>
                  <a:gd name="T69" fmla="*/ 11 h 17"/>
                  <a:gd name="T70" fmla="*/ 14 w 18"/>
                  <a:gd name="T71" fmla="*/ 11 h 17"/>
                  <a:gd name="T72" fmla="*/ 15 w 18"/>
                  <a:gd name="T73" fmla="*/ 12 h 17"/>
                  <a:gd name="T74" fmla="*/ 14 w 18"/>
                  <a:gd name="T75" fmla="*/ 11 h 17"/>
                  <a:gd name="T76" fmla="*/ 14 w 18"/>
                  <a:gd name="T77" fmla="*/ 11 h 17"/>
                  <a:gd name="T78" fmla="*/ 15 w 18"/>
                  <a:gd name="T79" fmla="*/ 12 h 17"/>
                  <a:gd name="T80" fmla="*/ 16 w 18"/>
                  <a:gd name="T81" fmla="*/ 8 h 17"/>
                  <a:gd name="T82" fmla="*/ 15 w 18"/>
                  <a:gd name="T83" fmla="*/ 10 h 17"/>
                  <a:gd name="T84" fmla="*/ 16 w 18"/>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7">
                    <a:moveTo>
                      <a:pt x="16" y="8"/>
                    </a:moveTo>
                    <a:lnTo>
                      <a:pt x="16" y="8"/>
                    </a:lnTo>
                    <a:lnTo>
                      <a:pt x="17" y="7"/>
                    </a:lnTo>
                    <a:lnTo>
                      <a:pt x="17" y="7"/>
                    </a:lnTo>
                    <a:lnTo>
                      <a:pt x="16" y="8"/>
                    </a:lnTo>
                    <a:close/>
                    <a:moveTo>
                      <a:pt x="16" y="8"/>
                    </a:moveTo>
                    <a:lnTo>
                      <a:pt x="16" y="8"/>
                    </a:lnTo>
                    <a:lnTo>
                      <a:pt x="16" y="8"/>
                    </a:lnTo>
                    <a:close/>
                    <a:moveTo>
                      <a:pt x="16" y="8"/>
                    </a:moveTo>
                    <a:cubicBezTo>
                      <a:pt x="16" y="8"/>
                      <a:pt x="15" y="7"/>
                      <a:pt x="15" y="7"/>
                    </a:cubicBezTo>
                    <a:lnTo>
                      <a:pt x="16" y="6"/>
                    </a:lnTo>
                    <a:cubicBezTo>
                      <a:pt x="16" y="7"/>
                      <a:pt x="17" y="7"/>
                      <a:pt x="17" y="7"/>
                    </a:cubicBezTo>
                    <a:lnTo>
                      <a:pt x="16" y="8"/>
                    </a:lnTo>
                    <a:close/>
                    <a:moveTo>
                      <a:pt x="15" y="7"/>
                    </a:moveTo>
                    <a:cubicBezTo>
                      <a:pt x="13" y="4"/>
                      <a:pt x="10" y="1"/>
                      <a:pt x="7" y="2"/>
                    </a:cubicBezTo>
                    <a:lnTo>
                      <a:pt x="6" y="1"/>
                    </a:lnTo>
                    <a:cubicBezTo>
                      <a:pt x="11" y="0"/>
                      <a:pt x="13" y="3"/>
                      <a:pt x="16" y="6"/>
                    </a:cubicBezTo>
                    <a:lnTo>
                      <a:pt x="15" y="7"/>
                    </a:lnTo>
                    <a:close/>
                    <a:moveTo>
                      <a:pt x="6" y="1"/>
                    </a:moveTo>
                    <a:lnTo>
                      <a:pt x="6" y="1"/>
                    </a:lnTo>
                    <a:lnTo>
                      <a:pt x="7" y="1"/>
                    </a:lnTo>
                    <a:lnTo>
                      <a:pt x="6" y="1"/>
                    </a:lnTo>
                    <a:close/>
                    <a:moveTo>
                      <a:pt x="7" y="2"/>
                    </a:moveTo>
                    <a:lnTo>
                      <a:pt x="7" y="2"/>
                    </a:lnTo>
                    <a:lnTo>
                      <a:pt x="6" y="1"/>
                    </a:lnTo>
                    <a:lnTo>
                      <a:pt x="6" y="1"/>
                    </a:lnTo>
                    <a:lnTo>
                      <a:pt x="7" y="2"/>
                    </a:lnTo>
                    <a:close/>
                    <a:moveTo>
                      <a:pt x="6" y="1"/>
                    </a:moveTo>
                    <a:lnTo>
                      <a:pt x="6" y="1"/>
                    </a:lnTo>
                    <a:lnTo>
                      <a:pt x="7" y="2"/>
                    </a:lnTo>
                    <a:lnTo>
                      <a:pt x="6" y="1"/>
                    </a:lnTo>
                    <a:close/>
                    <a:moveTo>
                      <a:pt x="7" y="2"/>
                    </a:moveTo>
                    <a:cubicBezTo>
                      <a:pt x="5" y="3"/>
                      <a:pt x="4" y="4"/>
                      <a:pt x="3" y="5"/>
                    </a:cubicBezTo>
                    <a:lnTo>
                      <a:pt x="2" y="4"/>
                    </a:lnTo>
                    <a:cubicBezTo>
                      <a:pt x="3" y="3"/>
                      <a:pt x="5" y="1"/>
                      <a:pt x="6" y="1"/>
                    </a:cubicBezTo>
                    <a:lnTo>
                      <a:pt x="7" y="2"/>
                    </a:lnTo>
                    <a:close/>
                    <a:moveTo>
                      <a:pt x="3" y="5"/>
                    </a:moveTo>
                    <a:cubicBezTo>
                      <a:pt x="2" y="6"/>
                      <a:pt x="1" y="8"/>
                      <a:pt x="2" y="9"/>
                    </a:cubicBezTo>
                    <a:lnTo>
                      <a:pt x="1" y="9"/>
                    </a:lnTo>
                    <a:cubicBezTo>
                      <a:pt x="0" y="8"/>
                      <a:pt x="1" y="6"/>
                      <a:pt x="2" y="4"/>
                    </a:cubicBezTo>
                    <a:lnTo>
                      <a:pt x="3" y="5"/>
                    </a:lnTo>
                    <a:close/>
                    <a:moveTo>
                      <a:pt x="1" y="9"/>
                    </a:moveTo>
                    <a:lnTo>
                      <a:pt x="1" y="9"/>
                    </a:lnTo>
                    <a:lnTo>
                      <a:pt x="1" y="9"/>
                    </a:lnTo>
                    <a:close/>
                    <a:moveTo>
                      <a:pt x="2" y="9"/>
                    </a:moveTo>
                    <a:lnTo>
                      <a:pt x="2" y="9"/>
                    </a:lnTo>
                    <a:lnTo>
                      <a:pt x="1" y="9"/>
                    </a:lnTo>
                    <a:lnTo>
                      <a:pt x="1" y="9"/>
                    </a:lnTo>
                    <a:lnTo>
                      <a:pt x="2" y="9"/>
                    </a:lnTo>
                    <a:close/>
                    <a:moveTo>
                      <a:pt x="2" y="9"/>
                    </a:moveTo>
                    <a:lnTo>
                      <a:pt x="2" y="9"/>
                    </a:lnTo>
                    <a:lnTo>
                      <a:pt x="1" y="9"/>
                    </a:lnTo>
                    <a:lnTo>
                      <a:pt x="2" y="9"/>
                    </a:lnTo>
                    <a:close/>
                    <a:moveTo>
                      <a:pt x="2" y="9"/>
                    </a:moveTo>
                    <a:lnTo>
                      <a:pt x="2" y="9"/>
                    </a:lnTo>
                    <a:lnTo>
                      <a:pt x="1" y="9"/>
                    </a:lnTo>
                    <a:lnTo>
                      <a:pt x="1" y="9"/>
                    </a:lnTo>
                    <a:lnTo>
                      <a:pt x="2" y="9"/>
                    </a:lnTo>
                    <a:close/>
                    <a:moveTo>
                      <a:pt x="1" y="9"/>
                    </a:moveTo>
                    <a:lnTo>
                      <a:pt x="1" y="9"/>
                    </a:lnTo>
                    <a:lnTo>
                      <a:pt x="1" y="9"/>
                    </a:lnTo>
                    <a:close/>
                    <a:moveTo>
                      <a:pt x="2" y="9"/>
                    </a:moveTo>
                    <a:cubicBezTo>
                      <a:pt x="3" y="11"/>
                      <a:pt x="4" y="13"/>
                      <a:pt x="6" y="14"/>
                    </a:cubicBezTo>
                    <a:lnTo>
                      <a:pt x="5" y="15"/>
                    </a:lnTo>
                    <a:cubicBezTo>
                      <a:pt x="3" y="14"/>
                      <a:pt x="1" y="12"/>
                      <a:pt x="1" y="9"/>
                    </a:cubicBezTo>
                    <a:lnTo>
                      <a:pt x="2" y="9"/>
                    </a:lnTo>
                    <a:close/>
                    <a:moveTo>
                      <a:pt x="6" y="14"/>
                    </a:moveTo>
                    <a:cubicBezTo>
                      <a:pt x="8" y="15"/>
                      <a:pt x="10" y="16"/>
                      <a:pt x="12" y="15"/>
                    </a:cubicBezTo>
                    <a:lnTo>
                      <a:pt x="13" y="16"/>
                    </a:lnTo>
                    <a:cubicBezTo>
                      <a:pt x="10" y="17"/>
                      <a:pt x="7" y="16"/>
                      <a:pt x="5" y="15"/>
                    </a:cubicBezTo>
                    <a:lnTo>
                      <a:pt x="6" y="14"/>
                    </a:lnTo>
                    <a:close/>
                    <a:moveTo>
                      <a:pt x="13" y="16"/>
                    </a:moveTo>
                    <a:lnTo>
                      <a:pt x="13" y="16"/>
                    </a:lnTo>
                    <a:lnTo>
                      <a:pt x="12" y="16"/>
                    </a:lnTo>
                    <a:lnTo>
                      <a:pt x="13" y="16"/>
                    </a:lnTo>
                    <a:close/>
                    <a:moveTo>
                      <a:pt x="12" y="15"/>
                    </a:moveTo>
                    <a:lnTo>
                      <a:pt x="12" y="15"/>
                    </a:lnTo>
                    <a:lnTo>
                      <a:pt x="13" y="16"/>
                    </a:lnTo>
                    <a:lnTo>
                      <a:pt x="13" y="16"/>
                    </a:lnTo>
                    <a:lnTo>
                      <a:pt x="12" y="15"/>
                    </a:lnTo>
                    <a:close/>
                    <a:moveTo>
                      <a:pt x="12" y="15"/>
                    </a:moveTo>
                    <a:lnTo>
                      <a:pt x="12" y="15"/>
                    </a:lnTo>
                    <a:lnTo>
                      <a:pt x="12" y="16"/>
                    </a:lnTo>
                    <a:lnTo>
                      <a:pt x="12" y="15"/>
                    </a:lnTo>
                    <a:close/>
                    <a:moveTo>
                      <a:pt x="12" y="15"/>
                    </a:moveTo>
                    <a:lnTo>
                      <a:pt x="12" y="15"/>
                    </a:lnTo>
                    <a:lnTo>
                      <a:pt x="13" y="16"/>
                    </a:lnTo>
                    <a:lnTo>
                      <a:pt x="13" y="16"/>
                    </a:lnTo>
                    <a:lnTo>
                      <a:pt x="12" y="15"/>
                    </a:lnTo>
                    <a:close/>
                    <a:moveTo>
                      <a:pt x="13" y="16"/>
                    </a:moveTo>
                    <a:lnTo>
                      <a:pt x="13" y="16"/>
                    </a:lnTo>
                    <a:lnTo>
                      <a:pt x="12" y="16"/>
                    </a:lnTo>
                    <a:lnTo>
                      <a:pt x="13" y="16"/>
                    </a:lnTo>
                    <a:close/>
                    <a:moveTo>
                      <a:pt x="12" y="15"/>
                    </a:moveTo>
                    <a:cubicBezTo>
                      <a:pt x="13" y="15"/>
                      <a:pt x="13" y="14"/>
                      <a:pt x="14" y="13"/>
                    </a:cubicBezTo>
                    <a:lnTo>
                      <a:pt x="15" y="13"/>
                    </a:lnTo>
                    <a:cubicBezTo>
                      <a:pt x="14" y="14"/>
                      <a:pt x="13" y="16"/>
                      <a:pt x="13" y="16"/>
                    </a:cubicBezTo>
                    <a:lnTo>
                      <a:pt x="12" y="15"/>
                    </a:lnTo>
                    <a:close/>
                    <a:moveTo>
                      <a:pt x="14" y="13"/>
                    </a:moveTo>
                    <a:cubicBezTo>
                      <a:pt x="14" y="12"/>
                      <a:pt x="14" y="12"/>
                      <a:pt x="14" y="11"/>
                    </a:cubicBezTo>
                    <a:lnTo>
                      <a:pt x="15" y="12"/>
                    </a:lnTo>
                    <a:cubicBezTo>
                      <a:pt x="15" y="12"/>
                      <a:pt x="15" y="13"/>
                      <a:pt x="15" y="13"/>
                    </a:cubicBezTo>
                    <a:lnTo>
                      <a:pt x="14" y="13"/>
                    </a:lnTo>
                    <a:close/>
                    <a:moveTo>
                      <a:pt x="14" y="11"/>
                    </a:moveTo>
                    <a:lnTo>
                      <a:pt x="14" y="11"/>
                    </a:lnTo>
                    <a:lnTo>
                      <a:pt x="15" y="12"/>
                    </a:lnTo>
                    <a:lnTo>
                      <a:pt x="14" y="11"/>
                    </a:lnTo>
                    <a:close/>
                    <a:moveTo>
                      <a:pt x="14" y="11"/>
                    </a:moveTo>
                    <a:lnTo>
                      <a:pt x="14" y="11"/>
                    </a:lnTo>
                    <a:lnTo>
                      <a:pt x="15" y="12"/>
                    </a:lnTo>
                    <a:lnTo>
                      <a:pt x="15" y="12"/>
                    </a:lnTo>
                    <a:lnTo>
                      <a:pt x="14" y="11"/>
                    </a:lnTo>
                    <a:close/>
                    <a:moveTo>
                      <a:pt x="14" y="11"/>
                    </a:moveTo>
                    <a:lnTo>
                      <a:pt x="14" y="11"/>
                    </a:lnTo>
                    <a:lnTo>
                      <a:pt x="15" y="12"/>
                    </a:lnTo>
                    <a:lnTo>
                      <a:pt x="14" y="11"/>
                    </a:lnTo>
                    <a:close/>
                    <a:moveTo>
                      <a:pt x="14" y="11"/>
                    </a:moveTo>
                    <a:cubicBezTo>
                      <a:pt x="15" y="11"/>
                      <a:pt x="15" y="10"/>
                      <a:pt x="15" y="10"/>
                    </a:cubicBezTo>
                    <a:lnTo>
                      <a:pt x="16" y="11"/>
                    </a:lnTo>
                    <a:cubicBezTo>
                      <a:pt x="16" y="11"/>
                      <a:pt x="16" y="12"/>
                      <a:pt x="15" y="12"/>
                    </a:cubicBezTo>
                    <a:lnTo>
                      <a:pt x="14" y="11"/>
                    </a:lnTo>
                    <a:close/>
                    <a:moveTo>
                      <a:pt x="15" y="10"/>
                    </a:moveTo>
                    <a:cubicBezTo>
                      <a:pt x="16" y="10"/>
                      <a:pt x="17" y="9"/>
                      <a:pt x="16" y="8"/>
                    </a:cubicBezTo>
                    <a:lnTo>
                      <a:pt x="17" y="7"/>
                    </a:lnTo>
                    <a:cubicBezTo>
                      <a:pt x="18" y="9"/>
                      <a:pt x="17" y="10"/>
                      <a:pt x="16" y="11"/>
                    </a:cubicBezTo>
                    <a:lnTo>
                      <a:pt x="15" y="10"/>
                    </a:lnTo>
                    <a:close/>
                    <a:moveTo>
                      <a:pt x="16" y="8"/>
                    </a:moveTo>
                    <a:lnTo>
                      <a:pt x="16" y="8"/>
                    </a:lnTo>
                    <a:lnTo>
                      <a:pt x="16"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3" name="Freeform 59">
                <a:extLst>
                  <a:ext uri="{FF2B5EF4-FFF2-40B4-BE49-F238E27FC236}">
                    <a16:creationId xmlns:a16="http://schemas.microsoft.com/office/drawing/2014/main" id="{4BC9F15B-ABA6-E783-2EE7-D599079A806E}"/>
                  </a:ext>
                </a:extLst>
              </p:cNvPr>
              <p:cNvSpPr>
                <a:spLocks/>
              </p:cNvSpPr>
              <p:nvPr/>
            </p:nvSpPr>
            <p:spPr bwMode="auto">
              <a:xfrm>
                <a:off x="2282" y="1861"/>
                <a:ext cx="118" cy="106"/>
              </a:xfrm>
              <a:custGeom>
                <a:avLst/>
                <a:gdLst>
                  <a:gd name="T0" fmla="*/ 17 w 21"/>
                  <a:gd name="T1" fmla="*/ 6 h 19"/>
                  <a:gd name="T2" fmla="*/ 5 w 21"/>
                  <a:gd name="T3" fmla="*/ 1 h 19"/>
                  <a:gd name="T4" fmla="*/ 1 w 21"/>
                  <a:gd name="T5" fmla="*/ 8 h 19"/>
                  <a:gd name="T6" fmla="*/ 21 w 21"/>
                  <a:gd name="T7" fmla="*/ 19 h 19"/>
                  <a:gd name="T8" fmla="*/ 18 w 21"/>
                  <a:gd name="T9" fmla="*/ 10 h 19"/>
                  <a:gd name="T10" fmla="*/ 17 w 21"/>
                  <a:gd name="T11" fmla="*/ 6 h 19"/>
                </a:gdLst>
                <a:ahLst/>
                <a:cxnLst>
                  <a:cxn ang="0">
                    <a:pos x="T0" y="T1"/>
                  </a:cxn>
                  <a:cxn ang="0">
                    <a:pos x="T2" y="T3"/>
                  </a:cxn>
                  <a:cxn ang="0">
                    <a:pos x="T4" y="T5"/>
                  </a:cxn>
                  <a:cxn ang="0">
                    <a:pos x="T6" y="T7"/>
                  </a:cxn>
                  <a:cxn ang="0">
                    <a:pos x="T8" y="T9"/>
                  </a:cxn>
                  <a:cxn ang="0">
                    <a:pos x="T10" y="T11"/>
                  </a:cxn>
                </a:cxnLst>
                <a:rect l="0" t="0" r="r" b="b"/>
                <a:pathLst>
                  <a:path w="21" h="19">
                    <a:moveTo>
                      <a:pt x="17" y="6"/>
                    </a:moveTo>
                    <a:cubicBezTo>
                      <a:pt x="14" y="3"/>
                      <a:pt x="9" y="0"/>
                      <a:pt x="5" y="1"/>
                    </a:cubicBezTo>
                    <a:cubicBezTo>
                      <a:pt x="3" y="2"/>
                      <a:pt x="0" y="5"/>
                      <a:pt x="1" y="8"/>
                    </a:cubicBezTo>
                    <a:cubicBezTo>
                      <a:pt x="3" y="16"/>
                      <a:pt x="13" y="19"/>
                      <a:pt x="21" y="19"/>
                    </a:cubicBezTo>
                    <a:cubicBezTo>
                      <a:pt x="21" y="15"/>
                      <a:pt x="18" y="13"/>
                      <a:pt x="18" y="10"/>
                    </a:cubicBezTo>
                    <a:cubicBezTo>
                      <a:pt x="17" y="9"/>
                      <a:pt x="18" y="7"/>
                      <a:pt x="1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4" name="Freeform 60">
                <a:extLst>
                  <a:ext uri="{FF2B5EF4-FFF2-40B4-BE49-F238E27FC236}">
                    <a16:creationId xmlns:a16="http://schemas.microsoft.com/office/drawing/2014/main" id="{5B9433D0-52A5-DB39-00D6-7C327A8D79B9}"/>
                  </a:ext>
                </a:extLst>
              </p:cNvPr>
              <p:cNvSpPr>
                <a:spLocks noEditPoints="1"/>
              </p:cNvSpPr>
              <p:nvPr/>
            </p:nvSpPr>
            <p:spPr bwMode="auto">
              <a:xfrm>
                <a:off x="2277" y="1861"/>
                <a:ext cx="128" cy="112"/>
              </a:xfrm>
              <a:custGeom>
                <a:avLst/>
                <a:gdLst>
                  <a:gd name="T0" fmla="*/ 18 w 23"/>
                  <a:gd name="T1" fmla="*/ 7 h 20"/>
                  <a:gd name="T2" fmla="*/ 19 w 23"/>
                  <a:gd name="T3" fmla="*/ 6 h 20"/>
                  <a:gd name="T4" fmla="*/ 19 w 23"/>
                  <a:gd name="T5" fmla="*/ 6 h 20"/>
                  <a:gd name="T6" fmla="*/ 18 w 23"/>
                  <a:gd name="T7" fmla="*/ 6 h 20"/>
                  <a:gd name="T8" fmla="*/ 18 w 23"/>
                  <a:gd name="T9" fmla="*/ 7 h 20"/>
                  <a:gd name="T10" fmla="*/ 17 w 23"/>
                  <a:gd name="T11" fmla="*/ 4 h 20"/>
                  <a:gd name="T12" fmla="*/ 18 w 23"/>
                  <a:gd name="T13" fmla="*/ 7 h 20"/>
                  <a:gd name="T14" fmla="*/ 15 w 23"/>
                  <a:gd name="T15" fmla="*/ 4 h 20"/>
                  <a:gd name="T16" fmla="*/ 17 w 23"/>
                  <a:gd name="T17" fmla="*/ 4 h 20"/>
                  <a:gd name="T18" fmla="*/ 15 w 23"/>
                  <a:gd name="T19" fmla="*/ 4 h 20"/>
                  <a:gd name="T20" fmla="*/ 6 w 23"/>
                  <a:gd name="T21" fmla="*/ 1 h 20"/>
                  <a:gd name="T22" fmla="*/ 15 w 23"/>
                  <a:gd name="T23" fmla="*/ 4 h 20"/>
                  <a:gd name="T24" fmla="*/ 6 w 23"/>
                  <a:gd name="T25" fmla="*/ 2 h 20"/>
                  <a:gd name="T26" fmla="*/ 6 w 23"/>
                  <a:gd name="T27" fmla="*/ 2 h 20"/>
                  <a:gd name="T28" fmla="*/ 6 w 23"/>
                  <a:gd name="T29" fmla="*/ 2 h 20"/>
                  <a:gd name="T30" fmla="*/ 6 w 23"/>
                  <a:gd name="T31" fmla="*/ 1 h 20"/>
                  <a:gd name="T32" fmla="*/ 6 w 23"/>
                  <a:gd name="T33" fmla="*/ 2 h 20"/>
                  <a:gd name="T34" fmla="*/ 6 w 23"/>
                  <a:gd name="T35" fmla="*/ 1 h 20"/>
                  <a:gd name="T36" fmla="*/ 6 w 23"/>
                  <a:gd name="T37" fmla="*/ 2 h 20"/>
                  <a:gd name="T38" fmla="*/ 2 w 23"/>
                  <a:gd name="T39" fmla="*/ 4 h 20"/>
                  <a:gd name="T40" fmla="*/ 6 w 23"/>
                  <a:gd name="T41" fmla="*/ 2 h 20"/>
                  <a:gd name="T42" fmla="*/ 2 w 23"/>
                  <a:gd name="T43" fmla="*/ 8 h 20"/>
                  <a:gd name="T44" fmla="*/ 2 w 23"/>
                  <a:gd name="T45" fmla="*/ 4 h 20"/>
                  <a:gd name="T46" fmla="*/ 2 w 23"/>
                  <a:gd name="T47" fmla="*/ 8 h 20"/>
                  <a:gd name="T48" fmla="*/ 1 w 23"/>
                  <a:gd name="T49" fmla="*/ 8 h 20"/>
                  <a:gd name="T50" fmla="*/ 2 w 23"/>
                  <a:gd name="T51" fmla="*/ 8 h 20"/>
                  <a:gd name="T52" fmla="*/ 1 w 23"/>
                  <a:gd name="T53" fmla="*/ 8 h 20"/>
                  <a:gd name="T54" fmla="*/ 1 w 23"/>
                  <a:gd name="T55" fmla="*/ 8 h 20"/>
                  <a:gd name="T56" fmla="*/ 2 w 23"/>
                  <a:gd name="T57" fmla="*/ 8 h 20"/>
                  <a:gd name="T58" fmla="*/ 1 w 23"/>
                  <a:gd name="T59" fmla="*/ 8 h 20"/>
                  <a:gd name="T60" fmla="*/ 1 w 23"/>
                  <a:gd name="T61" fmla="*/ 8 h 20"/>
                  <a:gd name="T62" fmla="*/ 2 w 23"/>
                  <a:gd name="T63" fmla="*/ 8 h 20"/>
                  <a:gd name="T64" fmla="*/ 2 w 23"/>
                  <a:gd name="T65" fmla="*/ 8 h 20"/>
                  <a:gd name="T66" fmla="*/ 3 w 23"/>
                  <a:gd name="T67" fmla="*/ 11 h 20"/>
                  <a:gd name="T68" fmla="*/ 2 w 23"/>
                  <a:gd name="T69" fmla="*/ 8 h 20"/>
                  <a:gd name="T70" fmla="*/ 6 w 23"/>
                  <a:gd name="T71" fmla="*/ 13 h 20"/>
                  <a:gd name="T72" fmla="*/ 3 w 23"/>
                  <a:gd name="T73" fmla="*/ 11 h 20"/>
                  <a:gd name="T74" fmla="*/ 6 w 23"/>
                  <a:gd name="T75" fmla="*/ 13 h 20"/>
                  <a:gd name="T76" fmla="*/ 23 w 23"/>
                  <a:gd name="T77" fmla="*/ 19 h 20"/>
                  <a:gd name="T78" fmla="*/ 6 w 23"/>
                  <a:gd name="T79" fmla="*/ 13 h 20"/>
                  <a:gd name="T80" fmla="*/ 23 w 23"/>
                  <a:gd name="T81" fmla="*/ 19 h 20"/>
                  <a:gd name="T82" fmla="*/ 22 w 23"/>
                  <a:gd name="T83" fmla="*/ 19 h 20"/>
                  <a:gd name="T84" fmla="*/ 22 w 23"/>
                  <a:gd name="T85" fmla="*/ 19 h 20"/>
                  <a:gd name="T86" fmla="*/ 21 w 23"/>
                  <a:gd name="T87" fmla="*/ 14 h 20"/>
                  <a:gd name="T88" fmla="*/ 22 w 23"/>
                  <a:gd name="T89" fmla="*/ 19 h 20"/>
                  <a:gd name="T90" fmla="*/ 18 w 23"/>
                  <a:gd name="T91" fmla="*/ 10 h 20"/>
                  <a:gd name="T92" fmla="*/ 21 w 23"/>
                  <a:gd name="T93" fmla="*/ 14 h 20"/>
                  <a:gd name="T94" fmla="*/ 19 w 23"/>
                  <a:gd name="T95" fmla="*/ 10 h 20"/>
                  <a:gd name="T96" fmla="*/ 19 w 23"/>
                  <a:gd name="T97" fmla="*/ 10 h 20"/>
                  <a:gd name="T98" fmla="*/ 18 w 23"/>
                  <a:gd name="T99" fmla="*/ 10 h 20"/>
                  <a:gd name="T100" fmla="*/ 19 w 23"/>
                  <a:gd name="T101" fmla="*/ 10 h 20"/>
                  <a:gd name="T102" fmla="*/ 18 w 23"/>
                  <a:gd name="T103" fmla="*/ 10 h 20"/>
                  <a:gd name="T104" fmla="*/ 19 w 23"/>
                  <a:gd name="T105" fmla="*/ 10 h 20"/>
                  <a:gd name="T106" fmla="*/ 18 w 23"/>
                  <a:gd name="T107" fmla="*/ 10 h 20"/>
                  <a:gd name="T108" fmla="*/ 19 w 23"/>
                  <a:gd name="T109" fmla="*/ 9 h 20"/>
                  <a:gd name="T110" fmla="*/ 18 w 23"/>
                  <a:gd name="T111" fmla="*/ 10 h 20"/>
                  <a:gd name="T112" fmla="*/ 18 w 23"/>
                  <a:gd name="T113" fmla="*/ 7 h 20"/>
                  <a:gd name="T114" fmla="*/ 19 w 23"/>
                  <a:gd name="T115" fmla="*/ 9 h 20"/>
                  <a:gd name="T116" fmla="*/ 18 w 23"/>
                  <a:gd name="T117" fmla="*/ 7 h 20"/>
                  <a:gd name="T118" fmla="*/ 18 w 23"/>
                  <a:gd name="T119" fmla="*/ 7 h 20"/>
                  <a:gd name="T120" fmla="*/ 18 w 23"/>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 h="20">
                    <a:moveTo>
                      <a:pt x="18" y="7"/>
                    </a:moveTo>
                    <a:lnTo>
                      <a:pt x="18" y="7"/>
                    </a:lnTo>
                    <a:lnTo>
                      <a:pt x="19" y="6"/>
                    </a:lnTo>
                    <a:lnTo>
                      <a:pt x="19" y="6"/>
                    </a:lnTo>
                    <a:lnTo>
                      <a:pt x="18" y="7"/>
                    </a:lnTo>
                    <a:close/>
                    <a:moveTo>
                      <a:pt x="19" y="6"/>
                    </a:moveTo>
                    <a:lnTo>
                      <a:pt x="19" y="6"/>
                    </a:lnTo>
                    <a:lnTo>
                      <a:pt x="18" y="6"/>
                    </a:lnTo>
                    <a:lnTo>
                      <a:pt x="19" y="6"/>
                    </a:lnTo>
                    <a:close/>
                    <a:moveTo>
                      <a:pt x="18" y="7"/>
                    </a:moveTo>
                    <a:cubicBezTo>
                      <a:pt x="17" y="6"/>
                      <a:pt x="17" y="6"/>
                      <a:pt x="16" y="5"/>
                    </a:cubicBezTo>
                    <a:lnTo>
                      <a:pt x="17" y="4"/>
                    </a:lnTo>
                    <a:cubicBezTo>
                      <a:pt x="18" y="5"/>
                      <a:pt x="18" y="5"/>
                      <a:pt x="19" y="6"/>
                    </a:cubicBezTo>
                    <a:lnTo>
                      <a:pt x="18" y="7"/>
                    </a:lnTo>
                    <a:close/>
                    <a:moveTo>
                      <a:pt x="16" y="5"/>
                    </a:moveTo>
                    <a:cubicBezTo>
                      <a:pt x="16" y="5"/>
                      <a:pt x="16" y="4"/>
                      <a:pt x="15" y="4"/>
                    </a:cubicBezTo>
                    <a:lnTo>
                      <a:pt x="16" y="3"/>
                    </a:lnTo>
                    <a:cubicBezTo>
                      <a:pt x="16" y="3"/>
                      <a:pt x="17" y="4"/>
                      <a:pt x="17" y="4"/>
                    </a:cubicBezTo>
                    <a:lnTo>
                      <a:pt x="16" y="5"/>
                    </a:lnTo>
                    <a:close/>
                    <a:moveTo>
                      <a:pt x="15" y="4"/>
                    </a:moveTo>
                    <a:cubicBezTo>
                      <a:pt x="12" y="2"/>
                      <a:pt x="9" y="1"/>
                      <a:pt x="6" y="2"/>
                    </a:cubicBezTo>
                    <a:lnTo>
                      <a:pt x="6" y="1"/>
                    </a:lnTo>
                    <a:cubicBezTo>
                      <a:pt x="9" y="0"/>
                      <a:pt x="13" y="1"/>
                      <a:pt x="16" y="3"/>
                    </a:cubicBezTo>
                    <a:lnTo>
                      <a:pt x="15" y="4"/>
                    </a:lnTo>
                    <a:close/>
                    <a:moveTo>
                      <a:pt x="6" y="2"/>
                    </a:moveTo>
                    <a:lnTo>
                      <a:pt x="6" y="2"/>
                    </a:lnTo>
                    <a:lnTo>
                      <a:pt x="6" y="1"/>
                    </a:lnTo>
                    <a:lnTo>
                      <a:pt x="6" y="2"/>
                    </a:lnTo>
                    <a:close/>
                    <a:moveTo>
                      <a:pt x="6" y="2"/>
                    </a:moveTo>
                    <a:cubicBezTo>
                      <a:pt x="6" y="2"/>
                      <a:pt x="6" y="2"/>
                      <a:pt x="6" y="2"/>
                    </a:cubicBezTo>
                    <a:lnTo>
                      <a:pt x="6" y="1"/>
                    </a:lnTo>
                    <a:cubicBezTo>
                      <a:pt x="6" y="1"/>
                      <a:pt x="6" y="1"/>
                      <a:pt x="6" y="1"/>
                    </a:cubicBezTo>
                    <a:lnTo>
                      <a:pt x="6" y="2"/>
                    </a:lnTo>
                    <a:close/>
                    <a:moveTo>
                      <a:pt x="6" y="2"/>
                    </a:moveTo>
                    <a:lnTo>
                      <a:pt x="6" y="2"/>
                    </a:lnTo>
                    <a:lnTo>
                      <a:pt x="6" y="1"/>
                    </a:lnTo>
                    <a:lnTo>
                      <a:pt x="6" y="2"/>
                    </a:lnTo>
                    <a:close/>
                    <a:moveTo>
                      <a:pt x="6" y="2"/>
                    </a:moveTo>
                    <a:cubicBezTo>
                      <a:pt x="5" y="2"/>
                      <a:pt x="4" y="3"/>
                      <a:pt x="3" y="4"/>
                    </a:cubicBezTo>
                    <a:lnTo>
                      <a:pt x="2" y="4"/>
                    </a:lnTo>
                    <a:cubicBezTo>
                      <a:pt x="3" y="2"/>
                      <a:pt x="4" y="1"/>
                      <a:pt x="6" y="1"/>
                    </a:cubicBezTo>
                    <a:lnTo>
                      <a:pt x="6" y="2"/>
                    </a:lnTo>
                    <a:close/>
                    <a:moveTo>
                      <a:pt x="3" y="4"/>
                    </a:moveTo>
                    <a:cubicBezTo>
                      <a:pt x="2" y="5"/>
                      <a:pt x="2" y="7"/>
                      <a:pt x="2" y="8"/>
                    </a:cubicBezTo>
                    <a:lnTo>
                      <a:pt x="1" y="8"/>
                    </a:lnTo>
                    <a:cubicBezTo>
                      <a:pt x="0" y="7"/>
                      <a:pt x="1" y="5"/>
                      <a:pt x="2" y="4"/>
                    </a:cubicBezTo>
                    <a:lnTo>
                      <a:pt x="3" y="4"/>
                    </a:lnTo>
                    <a:close/>
                    <a:moveTo>
                      <a:pt x="2" y="8"/>
                    </a:moveTo>
                    <a:lnTo>
                      <a:pt x="2" y="8"/>
                    </a:lnTo>
                    <a:lnTo>
                      <a:pt x="1" y="8"/>
                    </a:lnTo>
                    <a:cubicBezTo>
                      <a:pt x="1" y="8"/>
                      <a:pt x="1" y="8"/>
                      <a:pt x="1" y="8"/>
                    </a:cubicBezTo>
                    <a:lnTo>
                      <a:pt x="2" y="8"/>
                    </a:lnTo>
                    <a:close/>
                    <a:moveTo>
                      <a:pt x="1" y="8"/>
                    </a:moveTo>
                    <a:lnTo>
                      <a:pt x="1" y="8"/>
                    </a:lnTo>
                    <a:lnTo>
                      <a:pt x="2" y="8"/>
                    </a:lnTo>
                    <a:lnTo>
                      <a:pt x="1" y="8"/>
                    </a:lnTo>
                    <a:close/>
                    <a:moveTo>
                      <a:pt x="2" y="8"/>
                    </a:moveTo>
                    <a:lnTo>
                      <a:pt x="2" y="8"/>
                    </a:lnTo>
                    <a:lnTo>
                      <a:pt x="1" y="8"/>
                    </a:lnTo>
                    <a:lnTo>
                      <a:pt x="1" y="8"/>
                    </a:lnTo>
                    <a:lnTo>
                      <a:pt x="2" y="8"/>
                    </a:lnTo>
                    <a:close/>
                    <a:moveTo>
                      <a:pt x="1" y="8"/>
                    </a:moveTo>
                    <a:lnTo>
                      <a:pt x="1" y="8"/>
                    </a:lnTo>
                    <a:lnTo>
                      <a:pt x="2" y="8"/>
                    </a:lnTo>
                    <a:lnTo>
                      <a:pt x="1" y="8"/>
                    </a:lnTo>
                    <a:close/>
                    <a:moveTo>
                      <a:pt x="2" y="8"/>
                    </a:moveTo>
                    <a:cubicBezTo>
                      <a:pt x="3" y="9"/>
                      <a:pt x="3" y="10"/>
                      <a:pt x="4" y="11"/>
                    </a:cubicBezTo>
                    <a:lnTo>
                      <a:pt x="3" y="11"/>
                    </a:lnTo>
                    <a:cubicBezTo>
                      <a:pt x="2" y="11"/>
                      <a:pt x="1" y="9"/>
                      <a:pt x="1" y="8"/>
                    </a:cubicBezTo>
                    <a:lnTo>
                      <a:pt x="2" y="8"/>
                    </a:lnTo>
                    <a:close/>
                    <a:moveTo>
                      <a:pt x="4" y="11"/>
                    </a:moveTo>
                    <a:cubicBezTo>
                      <a:pt x="4" y="12"/>
                      <a:pt x="5" y="12"/>
                      <a:pt x="6" y="13"/>
                    </a:cubicBezTo>
                    <a:lnTo>
                      <a:pt x="5" y="14"/>
                    </a:lnTo>
                    <a:cubicBezTo>
                      <a:pt x="4" y="13"/>
                      <a:pt x="3" y="12"/>
                      <a:pt x="3" y="11"/>
                    </a:cubicBezTo>
                    <a:lnTo>
                      <a:pt x="4" y="11"/>
                    </a:lnTo>
                    <a:close/>
                    <a:moveTo>
                      <a:pt x="6" y="13"/>
                    </a:moveTo>
                    <a:cubicBezTo>
                      <a:pt x="10" y="17"/>
                      <a:pt x="17" y="18"/>
                      <a:pt x="22" y="18"/>
                    </a:cubicBezTo>
                    <a:lnTo>
                      <a:pt x="23" y="19"/>
                    </a:lnTo>
                    <a:cubicBezTo>
                      <a:pt x="16" y="20"/>
                      <a:pt x="9" y="18"/>
                      <a:pt x="5" y="14"/>
                    </a:cubicBezTo>
                    <a:lnTo>
                      <a:pt x="6" y="13"/>
                    </a:lnTo>
                    <a:close/>
                    <a:moveTo>
                      <a:pt x="23" y="18"/>
                    </a:moveTo>
                    <a:lnTo>
                      <a:pt x="23" y="19"/>
                    </a:lnTo>
                    <a:lnTo>
                      <a:pt x="23" y="19"/>
                    </a:lnTo>
                    <a:lnTo>
                      <a:pt x="22" y="19"/>
                    </a:lnTo>
                    <a:lnTo>
                      <a:pt x="23" y="18"/>
                    </a:lnTo>
                    <a:close/>
                    <a:moveTo>
                      <a:pt x="22" y="19"/>
                    </a:moveTo>
                    <a:cubicBezTo>
                      <a:pt x="22" y="17"/>
                      <a:pt x="21" y="16"/>
                      <a:pt x="20" y="15"/>
                    </a:cubicBezTo>
                    <a:lnTo>
                      <a:pt x="21" y="14"/>
                    </a:lnTo>
                    <a:cubicBezTo>
                      <a:pt x="22" y="16"/>
                      <a:pt x="23" y="17"/>
                      <a:pt x="23" y="18"/>
                    </a:cubicBezTo>
                    <a:lnTo>
                      <a:pt x="22" y="19"/>
                    </a:lnTo>
                    <a:close/>
                    <a:moveTo>
                      <a:pt x="20" y="15"/>
                    </a:moveTo>
                    <a:cubicBezTo>
                      <a:pt x="19" y="14"/>
                      <a:pt x="18" y="12"/>
                      <a:pt x="18" y="10"/>
                    </a:cubicBezTo>
                    <a:lnTo>
                      <a:pt x="19" y="10"/>
                    </a:lnTo>
                    <a:cubicBezTo>
                      <a:pt x="19" y="12"/>
                      <a:pt x="20" y="13"/>
                      <a:pt x="21" y="14"/>
                    </a:cubicBezTo>
                    <a:lnTo>
                      <a:pt x="20" y="15"/>
                    </a:lnTo>
                    <a:close/>
                    <a:moveTo>
                      <a:pt x="19" y="10"/>
                    </a:moveTo>
                    <a:lnTo>
                      <a:pt x="19" y="10"/>
                    </a:lnTo>
                    <a:lnTo>
                      <a:pt x="19" y="10"/>
                    </a:lnTo>
                    <a:close/>
                    <a:moveTo>
                      <a:pt x="18" y="10"/>
                    </a:moveTo>
                    <a:lnTo>
                      <a:pt x="18" y="10"/>
                    </a:lnTo>
                    <a:lnTo>
                      <a:pt x="19" y="10"/>
                    </a:lnTo>
                    <a:lnTo>
                      <a:pt x="19" y="10"/>
                    </a:lnTo>
                    <a:lnTo>
                      <a:pt x="18" y="10"/>
                    </a:lnTo>
                    <a:close/>
                    <a:moveTo>
                      <a:pt x="18" y="10"/>
                    </a:moveTo>
                    <a:lnTo>
                      <a:pt x="18" y="10"/>
                    </a:lnTo>
                    <a:lnTo>
                      <a:pt x="19" y="10"/>
                    </a:lnTo>
                    <a:lnTo>
                      <a:pt x="18" y="10"/>
                    </a:lnTo>
                    <a:close/>
                    <a:moveTo>
                      <a:pt x="18" y="10"/>
                    </a:moveTo>
                    <a:cubicBezTo>
                      <a:pt x="18" y="10"/>
                      <a:pt x="18" y="9"/>
                      <a:pt x="18" y="9"/>
                    </a:cubicBezTo>
                    <a:lnTo>
                      <a:pt x="19" y="9"/>
                    </a:lnTo>
                    <a:cubicBezTo>
                      <a:pt x="19" y="9"/>
                      <a:pt x="19" y="10"/>
                      <a:pt x="19" y="10"/>
                    </a:cubicBezTo>
                    <a:lnTo>
                      <a:pt x="18" y="10"/>
                    </a:lnTo>
                    <a:close/>
                    <a:moveTo>
                      <a:pt x="18" y="9"/>
                    </a:moveTo>
                    <a:cubicBezTo>
                      <a:pt x="18" y="8"/>
                      <a:pt x="18" y="7"/>
                      <a:pt x="18" y="7"/>
                    </a:cubicBezTo>
                    <a:lnTo>
                      <a:pt x="19" y="6"/>
                    </a:lnTo>
                    <a:cubicBezTo>
                      <a:pt x="20" y="6"/>
                      <a:pt x="19" y="8"/>
                      <a:pt x="19" y="9"/>
                    </a:cubicBezTo>
                    <a:lnTo>
                      <a:pt x="18" y="9"/>
                    </a:lnTo>
                    <a:close/>
                    <a:moveTo>
                      <a:pt x="18" y="7"/>
                    </a:moveTo>
                    <a:lnTo>
                      <a:pt x="18" y="7"/>
                    </a:lnTo>
                    <a:lnTo>
                      <a:pt x="18" y="7"/>
                    </a:lnTo>
                    <a:lnTo>
                      <a:pt x="18" y="6"/>
                    </a:lnTo>
                    <a:lnTo>
                      <a:pt x="18"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5" name="Freeform 61">
                <a:extLst>
                  <a:ext uri="{FF2B5EF4-FFF2-40B4-BE49-F238E27FC236}">
                    <a16:creationId xmlns:a16="http://schemas.microsoft.com/office/drawing/2014/main" id="{3D02BF67-2CF5-6A23-7396-A37BCCC161AF}"/>
                  </a:ext>
                </a:extLst>
              </p:cNvPr>
              <p:cNvSpPr>
                <a:spLocks noEditPoints="1"/>
              </p:cNvSpPr>
              <p:nvPr/>
            </p:nvSpPr>
            <p:spPr bwMode="auto">
              <a:xfrm>
                <a:off x="2349" y="1771"/>
                <a:ext cx="118" cy="135"/>
              </a:xfrm>
              <a:custGeom>
                <a:avLst/>
                <a:gdLst>
                  <a:gd name="T0" fmla="*/ 16 w 21"/>
                  <a:gd name="T1" fmla="*/ 4 h 24"/>
                  <a:gd name="T2" fmla="*/ 19 w 21"/>
                  <a:gd name="T3" fmla="*/ 6 h 24"/>
                  <a:gd name="T4" fmla="*/ 16 w 21"/>
                  <a:gd name="T5" fmla="*/ 4 h 24"/>
                  <a:gd name="T6" fmla="*/ 14 w 21"/>
                  <a:gd name="T7" fmla="*/ 1 h 24"/>
                  <a:gd name="T8" fmla="*/ 16 w 21"/>
                  <a:gd name="T9" fmla="*/ 4 h 24"/>
                  <a:gd name="T10" fmla="*/ 10 w 21"/>
                  <a:gd name="T11" fmla="*/ 4 h 24"/>
                  <a:gd name="T12" fmla="*/ 14 w 21"/>
                  <a:gd name="T13" fmla="*/ 1 h 24"/>
                  <a:gd name="T14" fmla="*/ 10 w 21"/>
                  <a:gd name="T15" fmla="*/ 4 h 24"/>
                  <a:gd name="T16" fmla="*/ 8 w 21"/>
                  <a:gd name="T17" fmla="*/ 4 h 24"/>
                  <a:gd name="T18" fmla="*/ 10 w 21"/>
                  <a:gd name="T19" fmla="*/ 4 h 24"/>
                  <a:gd name="T20" fmla="*/ 9 w 21"/>
                  <a:gd name="T21" fmla="*/ 5 h 24"/>
                  <a:gd name="T22" fmla="*/ 9 w 21"/>
                  <a:gd name="T23" fmla="*/ 5 h 24"/>
                  <a:gd name="T24" fmla="*/ 5 w 21"/>
                  <a:gd name="T25" fmla="*/ 10 h 24"/>
                  <a:gd name="T26" fmla="*/ 8 w 21"/>
                  <a:gd name="T27" fmla="*/ 4 h 24"/>
                  <a:gd name="T28" fmla="*/ 5 w 21"/>
                  <a:gd name="T29" fmla="*/ 10 h 24"/>
                  <a:gd name="T30" fmla="*/ 0 w 21"/>
                  <a:gd name="T31" fmla="*/ 14 h 24"/>
                  <a:gd name="T32" fmla="*/ 5 w 21"/>
                  <a:gd name="T33" fmla="*/ 10 h 24"/>
                  <a:gd name="T34" fmla="*/ 0 w 21"/>
                  <a:gd name="T35" fmla="*/ 14 h 24"/>
                  <a:gd name="T36" fmla="*/ 0 w 21"/>
                  <a:gd name="T37" fmla="*/ 14 h 24"/>
                  <a:gd name="T38" fmla="*/ 1 w 21"/>
                  <a:gd name="T39" fmla="*/ 15 h 24"/>
                  <a:gd name="T40" fmla="*/ 0 w 21"/>
                  <a:gd name="T41" fmla="*/ 14 h 24"/>
                  <a:gd name="T42" fmla="*/ 1 w 21"/>
                  <a:gd name="T43" fmla="*/ 15 h 24"/>
                  <a:gd name="T44" fmla="*/ 0 w 21"/>
                  <a:gd name="T45" fmla="*/ 15 h 24"/>
                  <a:gd name="T46" fmla="*/ 1 w 21"/>
                  <a:gd name="T47" fmla="*/ 15 h 24"/>
                  <a:gd name="T48" fmla="*/ 1 w 21"/>
                  <a:gd name="T49" fmla="*/ 15 h 24"/>
                  <a:gd name="T50" fmla="*/ 0 w 21"/>
                  <a:gd name="T51" fmla="*/ 15 h 24"/>
                  <a:gd name="T52" fmla="*/ 0 w 21"/>
                  <a:gd name="T53" fmla="*/ 16 h 24"/>
                  <a:gd name="T54" fmla="*/ 1 w 21"/>
                  <a:gd name="T55" fmla="*/ 16 h 24"/>
                  <a:gd name="T56" fmla="*/ 1 w 21"/>
                  <a:gd name="T57" fmla="*/ 15 h 24"/>
                  <a:gd name="T58" fmla="*/ 1 w 21"/>
                  <a:gd name="T59" fmla="*/ 17 h 24"/>
                  <a:gd name="T60" fmla="*/ 1 w 21"/>
                  <a:gd name="T61" fmla="*/ 15 h 24"/>
                  <a:gd name="T62" fmla="*/ 2 w 21"/>
                  <a:gd name="T63" fmla="*/ 16 h 24"/>
                  <a:gd name="T64" fmla="*/ 2 w 21"/>
                  <a:gd name="T65" fmla="*/ 16 h 24"/>
                  <a:gd name="T66" fmla="*/ 7 w 21"/>
                  <a:gd name="T67" fmla="*/ 19 h 24"/>
                  <a:gd name="T68" fmla="*/ 1 w 21"/>
                  <a:gd name="T69" fmla="*/ 17 h 24"/>
                  <a:gd name="T70" fmla="*/ 7 w 21"/>
                  <a:gd name="T71" fmla="*/ 19 h 24"/>
                  <a:gd name="T72" fmla="*/ 15 w 21"/>
                  <a:gd name="T73" fmla="*/ 24 h 24"/>
                  <a:gd name="T74" fmla="*/ 7 w 21"/>
                  <a:gd name="T75" fmla="*/ 19 h 24"/>
                  <a:gd name="T76" fmla="*/ 15 w 21"/>
                  <a:gd name="T77" fmla="*/ 23 h 24"/>
                  <a:gd name="T78" fmla="*/ 15 w 21"/>
                  <a:gd name="T79" fmla="*/ 23 h 24"/>
                  <a:gd name="T80" fmla="*/ 21 w 21"/>
                  <a:gd name="T81" fmla="*/ 16 h 24"/>
                  <a:gd name="T82" fmla="*/ 15 w 21"/>
                  <a:gd name="T83" fmla="*/ 23 h 24"/>
                  <a:gd name="T84" fmla="*/ 20 w 21"/>
                  <a:gd name="T85" fmla="*/ 15 h 24"/>
                  <a:gd name="T86" fmla="*/ 21 w 21"/>
                  <a:gd name="T87" fmla="*/ 16 h 24"/>
                  <a:gd name="T88" fmla="*/ 20 w 21"/>
                  <a:gd name="T89" fmla="*/ 15 h 24"/>
                  <a:gd name="T90" fmla="*/ 21 w 21"/>
                  <a:gd name="T91" fmla="*/ 15 h 24"/>
                  <a:gd name="T92" fmla="*/ 20 w 21"/>
                  <a:gd name="T93" fmla="*/ 15 h 24"/>
                  <a:gd name="T94" fmla="*/ 21 w 21"/>
                  <a:gd name="T95" fmla="*/ 15 h 24"/>
                  <a:gd name="T96" fmla="*/ 20 w 21"/>
                  <a:gd name="T97" fmla="*/ 15 h 24"/>
                  <a:gd name="T98" fmla="*/ 20 w 21"/>
                  <a:gd name="T99" fmla="*/ 14 h 24"/>
                  <a:gd name="T100" fmla="*/ 21 w 21"/>
                  <a:gd name="T101" fmla="*/ 15 h 24"/>
                  <a:gd name="T102" fmla="*/ 20 w 21"/>
                  <a:gd name="T103" fmla="*/ 14 h 24"/>
                  <a:gd name="T104" fmla="*/ 21 w 21"/>
                  <a:gd name="T105" fmla="*/ 13 h 24"/>
                  <a:gd name="T106" fmla="*/ 20 w 21"/>
                  <a:gd name="T107" fmla="*/ 14 h 24"/>
                  <a:gd name="T108" fmla="*/ 18 w 21"/>
                  <a:gd name="T109" fmla="*/ 6 h 24"/>
                  <a:gd name="T110" fmla="*/ 21 w 21"/>
                  <a:gd name="T11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24">
                    <a:moveTo>
                      <a:pt x="18" y="6"/>
                    </a:moveTo>
                    <a:cubicBezTo>
                      <a:pt x="18" y="5"/>
                      <a:pt x="17" y="4"/>
                      <a:pt x="16" y="4"/>
                    </a:cubicBezTo>
                    <a:lnTo>
                      <a:pt x="17" y="3"/>
                    </a:lnTo>
                    <a:cubicBezTo>
                      <a:pt x="18" y="3"/>
                      <a:pt x="19" y="4"/>
                      <a:pt x="19" y="6"/>
                    </a:cubicBezTo>
                    <a:lnTo>
                      <a:pt x="18" y="6"/>
                    </a:lnTo>
                    <a:close/>
                    <a:moveTo>
                      <a:pt x="16" y="4"/>
                    </a:moveTo>
                    <a:cubicBezTo>
                      <a:pt x="16" y="3"/>
                      <a:pt x="15" y="3"/>
                      <a:pt x="14" y="2"/>
                    </a:cubicBezTo>
                    <a:lnTo>
                      <a:pt x="14" y="1"/>
                    </a:lnTo>
                    <a:cubicBezTo>
                      <a:pt x="15" y="1"/>
                      <a:pt x="16" y="2"/>
                      <a:pt x="17" y="3"/>
                    </a:cubicBezTo>
                    <a:lnTo>
                      <a:pt x="16" y="4"/>
                    </a:lnTo>
                    <a:close/>
                    <a:moveTo>
                      <a:pt x="14" y="2"/>
                    </a:moveTo>
                    <a:cubicBezTo>
                      <a:pt x="13" y="2"/>
                      <a:pt x="11" y="3"/>
                      <a:pt x="10" y="4"/>
                    </a:cubicBezTo>
                    <a:lnTo>
                      <a:pt x="9" y="3"/>
                    </a:lnTo>
                    <a:cubicBezTo>
                      <a:pt x="11" y="2"/>
                      <a:pt x="12" y="0"/>
                      <a:pt x="14" y="1"/>
                    </a:cubicBezTo>
                    <a:lnTo>
                      <a:pt x="14" y="2"/>
                    </a:lnTo>
                    <a:close/>
                    <a:moveTo>
                      <a:pt x="10" y="4"/>
                    </a:moveTo>
                    <a:cubicBezTo>
                      <a:pt x="10" y="4"/>
                      <a:pt x="9" y="5"/>
                      <a:pt x="9" y="5"/>
                    </a:cubicBezTo>
                    <a:lnTo>
                      <a:pt x="8" y="4"/>
                    </a:lnTo>
                    <a:cubicBezTo>
                      <a:pt x="8" y="4"/>
                      <a:pt x="9" y="3"/>
                      <a:pt x="9" y="3"/>
                    </a:cubicBezTo>
                    <a:lnTo>
                      <a:pt x="10" y="4"/>
                    </a:lnTo>
                    <a:close/>
                    <a:moveTo>
                      <a:pt x="9" y="5"/>
                    </a:moveTo>
                    <a:lnTo>
                      <a:pt x="9" y="5"/>
                    </a:lnTo>
                    <a:lnTo>
                      <a:pt x="8" y="5"/>
                    </a:lnTo>
                    <a:lnTo>
                      <a:pt x="9" y="5"/>
                    </a:lnTo>
                    <a:close/>
                    <a:moveTo>
                      <a:pt x="9" y="5"/>
                    </a:moveTo>
                    <a:cubicBezTo>
                      <a:pt x="7" y="7"/>
                      <a:pt x="6" y="8"/>
                      <a:pt x="5" y="10"/>
                    </a:cubicBezTo>
                    <a:lnTo>
                      <a:pt x="3" y="9"/>
                    </a:lnTo>
                    <a:cubicBezTo>
                      <a:pt x="5" y="7"/>
                      <a:pt x="6" y="6"/>
                      <a:pt x="8" y="4"/>
                    </a:cubicBezTo>
                    <a:lnTo>
                      <a:pt x="9" y="5"/>
                    </a:lnTo>
                    <a:close/>
                    <a:moveTo>
                      <a:pt x="5" y="10"/>
                    </a:moveTo>
                    <a:cubicBezTo>
                      <a:pt x="4" y="12"/>
                      <a:pt x="3" y="13"/>
                      <a:pt x="1" y="15"/>
                    </a:cubicBezTo>
                    <a:lnTo>
                      <a:pt x="0" y="14"/>
                    </a:lnTo>
                    <a:cubicBezTo>
                      <a:pt x="2" y="12"/>
                      <a:pt x="3" y="11"/>
                      <a:pt x="3" y="9"/>
                    </a:cubicBezTo>
                    <a:lnTo>
                      <a:pt x="5" y="10"/>
                    </a:lnTo>
                    <a:close/>
                    <a:moveTo>
                      <a:pt x="0" y="14"/>
                    </a:moveTo>
                    <a:lnTo>
                      <a:pt x="0" y="14"/>
                    </a:lnTo>
                    <a:lnTo>
                      <a:pt x="1" y="14"/>
                    </a:lnTo>
                    <a:lnTo>
                      <a:pt x="0" y="14"/>
                    </a:lnTo>
                    <a:close/>
                    <a:moveTo>
                      <a:pt x="1" y="15"/>
                    </a:moveTo>
                    <a:cubicBezTo>
                      <a:pt x="1" y="15"/>
                      <a:pt x="1" y="15"/>
                      <a:pt x="1" y="15"/>
                    </a:cubicBezTo>
                    <a:lnTo>
                      <a:pt x="0" y="14"/>
                    </a:lnTo>
                    <a:cubicBezTo>
                      <a:pt x="0" y="14"/>
                      <a:pt x="0" y="14"/>
                      <a:pt x="0" y="14"/>
                    </a:cubicBezTo>
                    <a:lnTo>
                      <a:pt x="1" y="15"/>
                    </a:lnTo>
                    <a:close/>
                    <a:moveTo>
                      <a:pt x="1" y="15"/>
                    </a:moveTo>
                    <a:cubicBezTo>
                      <a:pt x="1" y="15"/>
                      <a:pt x="1" y="15"/>
                      <a:pt x="1" y="15"/>
                    </a:cubicBezTo>
                    <a:lnTo>
                      <a:pt x="0" y="15"/>
                    </a:lnTo>
                    <a:cubicBezTo>
                      <a:pt x="0" y="15"/>
                      <a:pt x="0" y="15"/>
                      <a:pt x="0" y="14"/>
                    </a:cubicBezTo>
                    <a:lnTo>
                      <a:pt x="1" y="15"/>
                    </a:lnTo>
                    <a:close/>
                    <a:moveTo>
                      <a:pt x="1" y="15"/>
                    </a:moveTo>
                    <a:cubicBezTo>
                      <a:pt x="1" y="15"/>
                      <a:pt x="1" y="15"/>
                      <a:pt x="1" y="15"/>
                    </a:cubicBezTo>
                    <a:lnTo>
                      <a:pt x="0" y="16"/>
                    </a:lnTo>
                    <a:cubicBezTo>
                      <a:pt x="0" y="16"/>
                      <a:pt x="0" y="16"/>
                      <a:pt x="0" y="15"/>
                    </a:cubicBezTo>
                    <a:lnTo>
                      <a:pt x="1" y="15"/>
                    </a:lnTo>
                    <a:close/>
                    <a:moveTo>
                      <a:pt x="0" y="16"/>
                    </a:moveTo>
                    <a:lnTo>
                      <a:pt x="0" y="16"/>
                    </a:lnTo>
                    <a:lnTo>
                      <a:pt x="1" y="16"/>
                    </a:lnTo>
                    <a:lnTo>
                      <a:pt x="0" y="16"/>
                    </a:lnTo>
                    <a:close/>
                    <a:moveTo>
                      <a:pt x="1" y="15"/>
                    </a:moveTo>
                    <a:cubicBezTo>
                      <a:pt x="2" y="15"/>
                      <a:pt x="2" y="16"/>
                      <a:pt x="2" y="16"/>
                    </a:cubicBezTo>
                    <a:lnTo>
                      <a:pt x="1" y="17"/>
                    </a:lnTo>
                    <a:cubicBezTo>
                      <a:pt x="1" y="17"/>
                      <a:pt x="1" y="17"/>
                      <a:pt x="0" y="16"/>
                    </a:cubicBezTo>
                    <a:lnTo>
                      <a:pt x="1" y="15"/>
                    </a:lnTo>
                    <a:close/>
                    <a:moveTo>
                      <a:pt x="2" y="16"/>
                    </a:moveTo>
                    <a:lnTo>
                      <a:pt x="2" y="16"/>
                    </a:lnTo>
                    <a:lnTo>
                      <a:pt x="2" y="16"/>
                    </a:lnTo>
                    <a:lnTo>
                      <a:pt x="2" y="16"/>
                    </a:lnTo>
                    <a:close/>
                    <a:moveTo>
                      <a:pt x="2" y="16"/>
                    </a:moveTo>
                    <a:cubicBezTo>
                      <a:pt x="4" y="17"/>
                      <a:pt x="5" y="18"/>
                      <a:pt x="7" y="19"/>
                    </a:cubicBezTo>
                    <a:lnTo>
                      <a:pt x="6" y="20"/>
                    </a:lnTo>
                    <a:cubicBezTo>
                      <a:pt x="5" y="19"/>
                      <a:pt x="3" y="18"/>
                      <a:pt x="1" y="17"/>
                    </a:cubicBezTo>
                    <a:lnTo>
                      <a:pt x="2" y="16"/>
                    </a:lnTo>
                    <a:close/>
                    <a:moveTo>
                      <a:pt x="7" y="19"/>
                    </a:moveTo>
                    <a:cubicBezTo>
                      <a:pt x="9" y="21"/>
                      <a:pt x="12" y="22"/>
                      <a:pt x="15" y="23"/>
                    </a:cubicBezTo>
                    <a:lnTo>
                      <a:pt x="15" y="24"/>
                    </a:lnTo>
                    <a:cubicBezTo>
                      <a:pt x="11" y="24"/>
                      <a:pt x="9" y="22"/>
                      <a:pt x="6" y="20"/>
                    </a:cubicBezTo>
                    <a:lnTo>
                      <a:pt x="7" y="19"/>
                    </a:lnTo>
                    <a:close/>
                    <a:moveTo>
                      <a:pt x="15" y="23"/>
                    </a:moveTo>
                    <a:lnTo>
                      <a:pt x="15" y="23"/>
                    </a:lnTo>
                    <a:lnTo>
                      <a:pt x="15" y="23"/>
                    </a:lnTo>
                    <a:close/>
                    <a:moveTo>
                      <a:pt x="15" y="23"/>
                    </a:moveTo>
                    <a:cubicBezTo>
                      <a:pt x="18" y="23"/>
                      <a:pt x="19" y="19"/>
                      <a:pt x="20" y="16"/>
                    </a:cubicBezTo>
                    <a:lnTo>
                      <a:pt x="21" y="16"/>
                    </a:lnTo>
                    <a:cubicBezTo>
                      <a:pt x="20" y="20"/>
                      <a:pt x="19" y="24"/>
                      <a:pt x="15" y="24"/>
                    </a:cubicBezTo>
                    <a:lnTo>
                      <a:pt x="15" y="23"/>
                    </a:lnTo>
                    <a:close/>
                    <a:moveTo>
                      <a:pt x="20" y="16"/>
                    </a:moveTo>
                    <a:cubicBezTo>
                      <a:pt x="20" y="16"/>
                      <a:pt x="20" y="15"/>
                      <a:pt x="20" y="15"/>
                    </a:cubicBezTo>
                    <a:lnTo>
                      <a:pt x="21" y="15"/>
                    </a:lnTo>
                    <a:cubicBezTo>
                      <a:pt x="21" y="15"/>
                      <a:pt x="21" y="16"/>
                      <a:pt x="21" y="16"/>
                    </a:cubicBezTo>
                    <a:lnTo>
                      <a:pt x="20" y="16"/>
                    </a:lnTo>
                    <a:close/>
                    <a:moveTo>
                      <a:pt x="20" y="15"/>
                    </a:moveTo>
                    <a:lnTo>
                      <a:pt x="20" y="15"/>
                    </a:lnTo>
                    <a:lnTo>
                      <a:pt x="21" y="15"/>
                    </a:lnTo>
                    <a:lnTo>
                      <a:pt x="20" y="15"/>
                    </a:lnTo>
                    <a:close/>
                    <a:moveTo>
                      <a:pt x="20" y="15"/>
                    </a:moveTo>
                    <a:lnTo>
                      <a:pt x="20" y="15"/>
                    </a:lnTo>
                    <a:lnTo>
                      <a:pt x="21" y="15"/>
                    </a:lnTo>
                    <a:lnTo>
                      <a:pt x="21" y="15"/>
                    </a:lnTo>
                    <a:lnTo>
                      <a:pt x="20" y="15"/>
                    </a:lnTo>
                    <a:close/>
                    <a:moveTo>
                      <a:pt x="20" y="15"/>
                    </a:moveTo>
                    <a:cubicBezTo>
                      <a:pt x="20" y="14"/>
                      <a:pt x="20" y="14"/>
                      <a:pt x="20" y="14"/>
                    </a:cubicBezTo>
                    <a:lnTo>
                      <a:pt x="21" y="14"/>
                    </a:lnTo>
                    <a:cubicBezTo>
                      <a:pt x="21" y="14"/>
                      <a:pt x="21" y="15"/>
                      <a:pt x="21" y="15"/>
                    </a:cubicBezTo>
                    <a:lnTo>
                      <a:pt x="20" y="15"/>
                    </a:lnTo>
                    <a:close/>
                    <a:moveTo>
                      <a:pt x="20" y="14"/>
                    </a:moveTo>
                    <a:cubicBezTo>
                      <a:pt x="20" y="13"/>
                      <a:pt x="20" y="13"/>
                      <a:pt x="20" y="13"/>
                    </a:cubicBezTo>
                    <a:lnTo>
                      <a:pt x="21" y="13"/>
                    </a:lnTo>
                    <a:cubicBezTo>
                      <a:pt x="21" y="13"/>
                      <a:pt x="21" y="13"/>
                      <a:pt x="21" y="14"/>
                    </a:cubicBezTo>
                    <a:lnTo>
                      <a:pt x="20" y="14"/>
                    </a:lnTo>
                    <a:close/>
                    <a:moveTo>
                      <a:pt x="20" y="13"/>
                    </a:moveTo>
                    <a:cubicBezTo>
                      <a:pt x="20" y="11"/>
                      <a:pt x="19" y="8"/>
                      <a:pt x="18" y="6"/>
                    </a:cubicBezTo>
                    <a:lnTo>
                      <a:pt x="19" y="6"/>
                    </a:lnTo>
                    <a:cubicBezTo>
                      <a:pt x="20" y="7"/>
                      <a:pt x="21" y="10"/>
                      <a:pt x="21" y="13"/>
                    </a:cubicBezTo>
                    <a:lnTo>
                      <a:pt x="20" y="1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6" name="Freeform 62">
                <a:extLst>
                  <a:ext uri="{FF2B5EF4-FFF2-40B4-BE49-F238E27FC236}">
                    <a16:creationId xmlns:a16="http://schemas.microsoft.com/office/drawing/2014/main" id="{13EB9E46-AE02-5D2E-B109-C9448D4F87A1}"/>
                  </a:ext>
                </a:extLst>
              </p:cNvPr>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7" name="Freeform 63">
                <a:extLst>
                  <a:ext uri="{FF2B5EF4-FFF2-40B4-BE49-F238E27FC236}">
                    <a16:creationId xmlns:a16="http://schemas.microsoft.com/office/drawing/2014/main" id="{91171FC2-BB22-636C-3F92-E7DE6B0A613A}"/>
                  </a:ext>
                </a:extLst>
              </p:cNvPr>
              <p:cNvSpPr>
                <a:spLocks/>
              </p:cNvSpPr>
              <p:nvPr/>
            </p:nvSpPr>
            <p:spPr bwMode="auto">
              <a:xfrm>
                <a:off x="2394" y="1900"/>
                <a:ext cx="134" cy="101"/>
              </a:xfrm>
              <a:custGeom>
                <a:avLst/>
                <a:gdLst>
                  <a:gd name="T0" fmla="*/ 21 w 24"/>
                  <a:gd name="T1" fmla="*/ 9 h 18"/>
                  <a:gd name="T2" fmla="*/ 3 w 24"/>
                  <a:gd name="T3" fmla="*/ 0 h 18"/>
                  <a:gd name="T4" fmla="*/ 0 w 24"/>
                  <a:gd name="T5" fmla="*/ 2 h 18"/>
                  <a:gd name="T6" fmla="*/ 21 w 24"/>
                  <a:gd name="T7" fmla="*/ 18 h 18"/>
                  <a:gd name="T8" fmla="*/ 22 w 24"/>
                  <a:gd name="T9" fmla="*/ 18 h 18"/>
                  <a:gd name="T10" fmla="*/ 20 w 24"/>
                  <a:gd name="T11" fmla="*/ 7 h 18"/>
                  <a:gd name="T12" fmla="*/ 21 w 24"/>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808" name="Freeform 64">
                <a:extLst>
                  <a:ext uri="{FF2B5EF4-FFF2-40B4-BE49-F238E27FC236}">
                    <a16:creationId xmlns:a16="http://schemas.microsoft.com/office/drawing/2014/main" id="{9B05314A-4C07-59ED-10B8-3E979E91C4DA}"/>
                  </a:ext>
                </a:extLst>
              </p:cNvPr>
              <p:cNvSpPr>
                <a:spLocks noEditPoints="1"/>
              </p:cNvSpPr>
              <p:nvPr/>
            </p:nvSpPr>
            <p:spPr bwMode="auto">
              <a:xfrm>
                <a:off x="2388" y="1894"/>
                <a:ext cx="140" cy="112"/>
              </a:xfrm>
              <a:custGeom>
                <a:avLst/>
                <a:gdLst>
                  <a:gd name="T0" fmla="*/ 14 w 25"/>
                  <a:gd name="T1" fmla="*/ 4 h 20"/>
                  <a:gd name="T2" fmla="*/ 23 w 25"/>
                  <a:gd name="T3" fmla="*/ 9 h 20"/>
                  <a:gd name="T4" fmla="*/ 14 w 25"/>
                  <a:gd name="T5" fmla="*/ 4 h 20"/>
                  <a:gd name="T6" fmla="*/ 4 w 25"/>
                  <a:gd name="T7" fmla="*/ 0 h 20"/>
                  <a:gd name="T8" fmla="*/ 14 w 25"/>
                  <a:gd name="T9" fmla="*/ 4 h 20"/>
                  <a:gd name="T10" fmla="*/ 3 w 25"/>
                  <a:gd name="T11" fmla="*/ 2 h 20"/>
                  <a:gd name="T12" fmla="*/ 3 w 25"/>
                  <a:gd name="T13" fmla="*/ 2 h 20"/>
                  <a:gd name="T14" fmla="*/ 3 w 25"/>
                  <a:gd name="T15" fmla="*/ 2 h 20"/>
                  <a:gd name="T16" fmla="*/ 4 w 25"/>
                  <a:gd name="T17" fmla="*/ 1 h 20"/>
                  <a:gd name="T18" fmla="*/ 3 w 25"/>
                  <a:gd name="T19" fmla="*/ 2 h 20"/>
                  <a:gd name="T20" fmla="*/ 1 w 25"/>
                  <a:gd name="T21" fmla="*/ 1 h 20"/>
                  <a:gd name="T22" fmla="*/ 3 w 25"/>
                  <a:gd name="T23" fmla="*/ 2 h 20"/>
                  <a:gd name="T24" fmla="*/ 1 w 25"/>
                  <a:gd name="T25" fmla="*/ 1 h 20"/>
                  <a:gd name="T26" fmla="*/ 1 w 25"/>
                  <a:gd name="T27" fmla="*/ 1 h 20"/>
                  <a:gd name="T28" fmla="*/ 2 w 25"/>
                  <a:gd name="T29" fmla="*/ 3 h 20"/>
                  <a:gd name="T30" fmla="*/ 1 w 25"/>
                  <a:gd name="T31" fmla="*/ 1 h 20"/>
                  <a:gd name="T32" fmla="*/ 2 w 25"/>
                  <a:gd name="T33" fmla="*/ 3 h 20"/>
                  <a:gd name="T34" fmla="*/ 0 w 25"/>
                  <a:gd name="T35" fmla="*/ 4 h 20"/>
                  <a:gd name="T36" fmla="*/ 2 w 25"/>
                  <a:gd name="T37" fmla="*/ 3 h 20"/>
                  <a:gd name="T38" fmla="*/ 2 w 25"/>
                  <a:gd name="T39" fmla="*/ 3 h 20"/>
                  <a:gd name="T40" fmla="*/ 2 w 25"/>
                  <a:gd name="T41" fmla="*/ 3 h 20"/>
                  <a:gd name="T42" fmla="*/ 10 w 25"/>
                  <a:gd name="T43" fmla="*/ 14 h 20"/>
                  <a:gd name="T44" fmla="*/ 0 w 25"/>
                  <a:gd name="T45" fmla="*/ 4 h 20"/>
                  <a:gd name="T46" fmla="*/ 10 w 25"/>
                  <a:gd name="T47" fmla="*/ 14 h 20"/>
                  <a:gd name="T48" fmla="*/ 22 w 25"/>
                  <a:gd name="T49" fmla="*/ 20 h 20"/>
                  <a:gd name="T50" fmla="*/ 10 w 25"/>
                  <a:gd name="T51" fmla="*/ 14 h 20"/>
                  <a:gd name="T52" fmla="*/ 23 w 25"/>
                  <a:gd name="T53" fmla="*/ 20 h 20"/>
                  <a:gd name="T54" fmla="*/ 22 w 25"/>
                  <a:gd name="T55" fmla="*/ 19 h 20"/>
                  <a:gd name="T56" fmla="*/ 21 w 25"/>
                  <a:gd name="T57" fmla="*/ 19 h 20"/>
                  <a:gd name="T58" fmla="*/ 23 w 25"/>
                  <a:gd name="T59" fmla="*/ 20 h 20"/>
                  <a:gd name="T60" fmla="*/ 21 w 25"/>
                  <a:gd name="T61" fmla="*/ 19 h 20"/>
                  <a:gd name="T62" fmla="*/ 23 w 25"/>
                  <a:gd name="T63" fmla="*/ 19 h 20"/>
                  <a:gd name="T64" fmla="*/ 23 w 25"/>
                  <a:gd name="T65" fmla="*/ 20 h 20"/>
                  <a:gd name="T66" fmla="*/ 23 w 25"/>
                  <a:gd name="T67" fmla="*/ 19 h 20"/>
                  <a:gd name="T68" fmla="*/ 23 w 25"/>
                  <a:gd name="T69" fmla="*/ 19 h 20"/>
                  <a:gd name="T70" fmla="*/ 23 w 25"/>
                  <a:gd name="T71" fmla="*/ 18 h 20"/>
                  <a:gd name="T72" fmla="*/ 24 w 25"/>
                  <a:gd name="T73" fmla="*/ 19 h 20"/>
                  <a:gd name="T74" fmla="*/ 23 w 25"/>
                  <a:gd name="T75" fmla="*/ 18 h 20"/>
                  <a:gd name="T76" fmla="*/ 23 w 25"/>
                  <a:gd name="T77" fmla="*/ 19 h 20"/>
                  <a:gd name="T78" fmla="*/ 23 w 25"/>
                  <a:gd name="T79" fmla="*/ 18 h 20"/>
                  <a:gd name="T80" fmla="*/ 25 w 25"/>
                  <a:gd name="T81" fmla="*/ 17 h 20"/>
                  <a:gd name="T82" fmla="*/ 23 w 25"/>
                  <a:gd name="T83" fmla="*/ 18 h 20"/>
                  <a:gd name="T84" fmla="*/ 23 w 25"/>
                  <a:gd name="T85" fmla="*/ 15 h 20"/>
                  <a:gd name="T86" fmla="*/ 25 w 25"/>
                  <a:gd name="T87" fmla="*/ 17 h 20"/>
                  <a:gd name="T88" fmla="*/ 23 w 25"/>
                  <a:gd name="T89" fmla="*/ 15 h 20"/>
                  <a:gd name="T90" fmla="*/ 21 w 25"/>
                  <a:gd name="T91" fmla="*/ 7 h 20"/>
                  <a:gd name="T92" fmla="*/ 23 w 25"/>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0">
                    <a:moveTo>
                      <a:pt x="22" y="10"/>
                    </a:moveTo>
                    <a:cubicBezTo>
                      <a:pt x="20" y="7"/>
                      <a:pt x="17" y="5"/>
                      <a:pt x="14" y="4"/>
                    </a:cubicBezTo>
                    <a:lnTo>
                      <a:pt x="14" y="3"/>
                    </a:lnTo>
                    <a:cubicBezTo>
                      <a:pt x="18" y="4"/>
                      <a:pt x="21" y="6"/>
                      <a:pt x="23" y="9"/>
                    </a:cubicBezTo>
                    <a:lnTo>
                      <a:pt x="22" y="10"/>
                    </a:lnTo>
                    <a:close/>
                    <a:moveTo>
                      <a:pt x="14" y="4"/>
                    </a:moveTo>
                    <a:cubicBezTo>
                      <a:pt x="11" y="3"/>
                      <a:pt x="7" y="2"/>
                      <a:pt x="3" y="2"/>
                    </a:cubicBezTo>
                    <a:lnTo>
                      <a:pt x="4" y="0"/>
                    </a:lnTo>
                    <a:cubicBezTo>
                      <a:pt x="7" y="1"/>
                      <a:pt x="11" y="2"/>
                      <a:pt x="14" y="3"/>
                    </a:cubicBezTo>
                    <a:lnTo>
                      <a:pt x="14" y="4"/>
                    </a:lnTo>
                    <a:close/>
                    <a:moveTo>
                      <a:pt x="3" y="2"/>
                    </a:moveTo>
                    <a:lnTo>
                      <a:pt x="3" y="2"/>
                    </a:lnTo>
                    <a:lnTo>
                      <a:pt x="4" y="1"/>
                    </a:lnTo>
                    <a:lnTo>
                      <a:pt x="3" y="2"/>
                    </a:lnTo>
                    <a:close/>
                    <a:moveTo>
                      <a:pt x="3" y="2"/>
                    </a:moveTo>
                    <a:cubicBezTo>
                      <a:pt x="3" y="2"/>
                      <a:pt x="3" y="2"/>
                      <a:pt x="3" y="2"/>
                    </a:cubicBezTo>
                    <a:lnTo>
                      <a:pt x="2" y="1"/>
                    </a:lnTo>
                    <a:cubicBezTo>
                      <a:pt x="3" y="0"/>
                      <a:pt x="3" y="0"/>
                      <a:pt x="4" y="1"/>
                    </a:cubicBezTo>
                    <a:lnTo>
                      <a:pt x="3" y="2"/>
                    </a:lnTo>
                    <a:close/>
                    <a:moveTo>
                      <a:pt x="3" y="2"/>
                    </a:moveTo>
                    <a:cubicBezTo>
                      <a:pt x="2" y="2"/>
                      <a:pt x="2" y="2"/>
                      <a:pt x="2" y="2"/>
                    </a:cubicBezTo>
                    <a:lnTo>
                      <a:pt x="1" y="1"/>
                    </a:lnTo>
                    <a:cubicBezTo>
                      <a:pt x="1" y="1"/>
                      <a:pt x="2" y="1"/>
                      <a:pt x="2" y="1"/>
                    </a:cubicBezTo>
                    <a:lnTo>
                      <a:pt x="3" y="2"/>
                    </a:lnTo>
                    <a:close/>
                    <a:moveTo>
                      <a:pt x="1" y="1"/>
                    </a:moveTo>
                    <a:lnTo>
                      <a:pt x="1" y="1"/>
                    </a:lnTo>
                    <a:lnTo>
                      <a:pt x="2" y="2"/>
                    </a:lnTo>
                    <a:lnTo>
                      <a:pt x="1" y="1"/>
                    </a:lnTo>
                    <a:close/>
                    <a:moveTo>
                      <a:pt x="2" y="2"/>
                    </a:moveTo>
                    <a:cubicBezTo>
                      <a:pt x="2" y="2"/>
                      <a:pt x="2" y="3"/>
                      <a:pt x="2" y="3"/>
                    </a:cubicBezTo>
                    <a:lnTo>
                      <a:pt x="0" y="3"/>
                    </a:lnTo>
                    <a:cubicBezTo>
                      <a:pt x="0" y="2"/>
                      <a:pt x="1" y="2"/>
                      <a:pt x="1" y="1"/>
                    </a:cubicBezTo>
                    <a:lnTo>
                      <a:pt x="2" y="2"/>
                    </a:lnTo>
                    <a:close/>
                    <a:moveTo>
                      <a:pt x="2" y="3"/>
                    </a:moveTo>
                    <a:cubicBezTo>
                      <a:pt x="2" y="3"/>
                      <a:pt x="2" y="3"/>
                      <a:pt x="2" y="3"/>
                    </a:cubicBezTo>
                    <a:lnTo>
                      <a:pt x="0" y="4"/>
                    </a:lnTo>
                    <a:cubicBezTo>
                      <a:pt x="0" y="3"/>
                      <a:pt x="0" y="3"/>
                      <a:pt x="0" y="3"/>
                    </a:cubicBezTo>
                    <a:lnTo>
                      <a:pt x="2" y="3"/>
                    </a:lnTo>
                    <a:close/>
                    <a:moveTo>
                      <a:pt x="2" y="3"/>
                    </a:moveTo>
                    <a:lnTo>
                      <a:pt x="2" y="3"/>
                    </a:lnTo>
                    <a:lnTo>
                      <a:pt x="1" y="3"/>
                    </a:lnTo>
                    <a:lnTo>
                      <a:pt x="2" y="3"/>
                    </a:lnTo>
                    <a:close/>
                    <a:moveTo>
                      <a:pt x="2" y="3"/>
                    </a:moveTo>
                    <a:cubicBezTo>
                      <a:pt x="3" y="8"/>
                      <a:pt x="6" y="11"/>
                      <a:pt x="10" y="14"/>
                    </a:cubicBezTo>
                    <a:lnTo>
                      <a:pt x="9" y="15"/>
                    </a:lnTo>
                    <a:cubicBezTo>
                      <a:pt x="5" y="12"/>
                      <a:pt x="2" y="9"/>
                      <a:pt x="0" y="4"/>
                    </a:cubicBezTo>
                    <a:lnTo>
                      <a:pt x="2" y="3"/>
                    </a:lnTo>
                    <a:close/>
                    <a:moveTo>
                      <a:pt x="10" y="14"/>
                    </a:moveTo>
                    <a:cubicBezTo>
                      <a:pt x="13" y="16"/>
                      <a:pt x="18" y="18"/>
                      <a:pt x="22" y="19"/>
                    </a:cubicBezTo>
                    <a:lnTo>
                      <a:pt x="22" y="20"/>
                    </a:lnTo>
                    <a:cubicBezTo>
                      <a:pt x="17" y="19"/>
                      <a:pt x="13" y="17"/>
                      <a:pt x="9" y="15"/>
                    </a:cubicBezTo>
                    <a:lnTo>
                      <a:pt x="10" y="14"/>
                    </a:lnTo>
                    <a:close/>
                    <a:moveTo>
                      <a:pt x="23" y="20"/>
                    </a:moveTo>
                    <a:lnTo>
                      <a:pt x="23" y="20"/>
                    </a:lnTo>
                    <a:lnTo>
                      <a:pt x="22" y="20"/>
                    </a:lnTo>
                    <a:lnTo>
                      <a:pt x="22" y="19"/>
                    </a:lnTo>
                    <a:lnTo>
                      <a:pt x="23" y="20"/>
                    </a:lnTo>
                    <a:close/>
                    <a:moveTo>
                      <a:pt x="21" y="19"/>
                    </a:moveTo>
                    <a:cubicBezTo>
                      <a:pt x="22" y="18"/>
                      <a:pt x="22" y="18"/>
                      <a:pt x="23" y="18"/>
                    </a:cubicBezTo>
                    <a:lnTo>
                      <a:pt x="23" y="20"/>
                    </a:lnTo>
                    <a:cubicBezTo>
                      <a:pt x="23" y="20"/>
                      <a:pt x="23" y="20"/>
                      <a:pt x="23" y="20"/>
                    </a:cubicBezTo>
                    <a:lnTo>
                      <a:pt x="21" y="19"/>
                    </a:lnTo>
                    <a:close/>
                    <a:moveTo>
                      <a:pt x="23" y="18"/>
                    </a:moveTo>
                    <a:cubicBezTo>
                      <a:pt x="23" y="18"/>
                      <a:pt x="23" y="19"/>
                      <a:pt x="23" y="19"/>
                    </a:cubicBezTo>
                    <a:lnTo>
                      <a:pt x="24" y="19"/>
                    </a:lnTo>
                    <a:cubicBezTo>
                      <a:pt x="24" y="19"/>
                      <a:pt x="24" y="19"/>
                      <a:pt x="23" y="20"/>
                    </a:cubicBezTo>
                    <a:lnTo>
                      <a:pt x="23" y="18"/>
                    </a:lnTo>
                    <a:close/>
                    <a:moveTo>
                      <a:pt x="23" y="19"/>
                    </a:moveTo>
                    <a:lnTo>
                      <a:pt x="23" y="18"/>
                    </a:lnTo>
                    <a:lnTo>
                      <a:pt x="23" y="19"/>
                    </a:lnTo>
                    <a:close/>
                    <a:moveTo>
                      <a:pt x="23" y="18"/>
                    </a:moveTo>
                    <a:lnTo>
                      <a:pt x="23" y="18"/>
                    </a:lnTo>
                    <a:lnTo>
                      <a:pt x="24" y="19"/>
                    </a:lnTo>
                    <a:lnTo>
                      <a:pt x="24" y="19"/>
                    </a:lnTo>
                    <a:lnTo>
                      <a:pt x="23" y="18"/>
                    </a:lnTo>
                    <a:close/>
                    <a:moveTo>
                      <a:pt x="23" y="18"/>
                    </a:moveTo>
                    <a:lnTo>
                      <a:pt x="23" y="18"/>
                    </a:lnTo>
                    <a:lnTo>
                      <a:pt x="23" y="19"/>
                    </a:lnTo>
                    <a:lnTo>
                      <a:pt x="23" y="18"/>
                    </a:lnTo>
                    <a:close/>
                    <a:moveTo>
                      <a:pt x="23" y="18"/>
                    </a:moveTo>
                    <a:cubicBezTo>
                      <a:pt x="23" y="18"/>
                      <a:pt x="23" y="18"/>
                      <a:pt x="23" y="17"/>
                    </a:cubicBezTo>
                    <a:lnTo>
                      <a:pt x="25" y="17"/>
                    </a:lnTo>
                    <a:cubicBezTo>
                      <a:pt x="24" y="18"/>
                      <a:pt x="24" y="18"/>
                      <a:pt x="24" y="19"/>
                    </a:cubicBezTo>
                    <a:lnTo>
                      <a:pt x="23" y="18"/>
                    </a:lnTo>
                    <a:close/>
                    <a:moveTo>
                      <a:pt x="23" y="17"/>
                    </a:moveTo>
                    <a:cubicBezTo>
                      <a:pt x="23" y="16"/>
                      <a:pt x="23" y="16"/>
                      <a:pt x="23" y="15"/>
                    </a:cubicBezTo>
                    <a:lnTo>
                      <a:pt x="25" y="16"/>
                    </a:lnTo>
                    <a:cubicBezTo>
                      <a:pt x="25" y="16"/>
                      <a:pt x="25" y="17"/>
                      <a:pt x="25" y="17"/>
                    </a:cubicBezTo>
                    <a:lnTo>
                      <a:pt x="23" y="17"/>
                    </a:lnTo>
                    <a:close/>
                    <a:moveTo>
                      <a:pt x="23" y="15"/>
                    </a:moveTo>
                    <a:cubicBezTo>
                      <a:pt x="24" y="13"/>
                      <a:pt x="23" y="10"/>
                      <a:pt x="20" y="8"/>
                    </a:cubicBezTo>
                    <a:lnTo>
                      <a:pt x="21" y="7"/>
                    </a:lnTo>
                    <a:cubicBezTo>
                      <a:pt x="24" y="9"/>
                      <a:pt x="25" y="12"/>
                      <a:pt x="25" y="16"/>
                    </a:cubicBezTo>
                    <a:lnTo>
                      <a:pt x="23" y="1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09" name="Freeform 65">
                <a:extLst>
                  <a:ext uri="{FF2B5EF4-FFF2-40B4-BE49-F238E27FC236}">
                    <a16:creationId xmlns:a16="http://schemas.microsoft.com/office/drawing/2014/main" id="{78BCAB3D-3607-DC56-EFE2-4C4E65019ABB}"/>
                  </a:ext>
                </a:extLst>
              </p:cNvPr>
              <p:cNvSpPr>
                <a:spLocks/>
              </p:cNvSpPr>
              <p:nvPr/>
            </p:nvSpPr>
            <p:spPr bwMode="auto">
              <a:xfrm>
                <a:off x="2528" y="1939"/>
                <a:ext cx="118" cy="84"/>
              </a:xfrm>
              <a:custGeom>
                <a:avLst/>
                <a:gdLst>
                  <a:gd name="T0" fmla="*/ 15 w 21"/>
                  <a:gd name="T1" fmla="*/ 1 h 15"/>
                  <a:gd name="T2" fmla="*/ 1 w 21"/>
                  <a:gd name="T3" fmla="*/ 3 h 15"/>
                  <a:gd name="T4" fmla="*/ 3 w 21"/>
                  <a:gd name="T5" fmla="*/ 12 h 15"/>
                  <a:gd name="T6" fmla="*/ 18 w 21"/>
                  <a:gd name="T7" fmla="*/ 10 h 15"/>
                  <a:gd name="T8" fmla="*/ 15 w 21"/>
                  <a:gd name="T9" fmla="*/ 1 h 15"/>
                </a:gdLst>
                <a:ahLst/>
                <a:cxnLst>
                  <a:cxn ang="0">
                    <a:pos x="T0" y="T1"/>
                  </a:cxn>
                  <a:cxn ang="0">
                    <a:pos x="T2" y="T3"/>
                  </a:cxn>
                  <a:cxn ang="0">
                    <a:pos x="T4" y="T5"/>
                  </a:cxn>
                  <a:cxn ang="0">
                    <a:pos x="T6" y="T7"/>
                  </a:cxn>
                  <a:cxn ang="0">
                    <a:pos x="T8" y="T9"/>
                  </a:cxn>
                </a:cxnLst>
                <a:rect l="0" t="0" r="r" b="b"/>
                <a:pathLst>
                  <a:path w="21" h="15">
                    <a:moveTo>
                      <a:pt x="15" y="1"/>
                    </a:moveTo>
                    <a:cubicBezTo>
                      <a:pt x="10" y="0"/>
                      <a:pt x="6" y="3"/>
                      <a:pt x="1" y="3"/>
                    </a:cubicBezTo>
                    <a:cubicBezTo>
                      <a:pt x="0" y="6"/>
                      <a:pt x="1" y="10"/>
                      <a:pt x="3" y="12"/>
                    </a:cubicBezTo>
                    <a:cubicBezTo>
                      <a:pt x="7" y="15"/>
                      <a:pt x="13" y="12"/>
                      <a:pt x="18" y="10"/>
                    </a:cubicBezTo>
                    <a:cubicBezTo>
                      <a:pt x="21" y="9"/>
                      <a:pt x="19" y="3"/>
                      <a:pt x="1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0" name="Freeform 66">
                <a:extLst>
                  <a:ext uri="{FF2B5EF4-FFF2-40B4-BE49-F238E27FC236}">
                    <a16:creationId xmlns:a16="http://schemas.microsoft.com/office/drawing/2014/main" id="{DF552959-3295-B166-DEF2-A97E3B09066B}"/>
                  </a:ext>
                </a:extLst>
              </p:cNvPr>
              <p:cNvSpPr>
                <a:spLocks noEditPoints="1"/>
              </p:cNvSpPr>
              <p:nvPr/>
            </p:nvSpPr>
            <p:spPr bwMode="auto">
              <a:xfrm>
                <a:off x="2528" y="1939"/>
                <a:ext cx="112" cy="90"/>
              </a:xfrm>
              <a:custGeom>
                <a:avLst/>
                <a:gdLst>
                  <a:gd name="T0" fmla="*/ 8 w 20"/>
                  <a:gd name="T1" fmla="*/ 2 h 16"/>
                  <a:gd name="T2" fmla="*/ 15 w 20"/>
                  <a:gd name="T3" fmla="*/ 0 h 16"/>
                  <a:gd name="T4" fmla="*/ 8 w 20"/>
                  <a:gd name="T5" fmla="*/ 2 h 16"/>
                  <a:gd name="T6" fmla="*/ 2 w 20"/>
                  <a:gd name="T7" fmla="*/ 2 h 16"/>
                  <a:gd name="T8" fmla="*/ 8 w 20"/>
                  <a:gd name="T9" fmla="*/ 2 h 16"/>
                  <a:gd name="T10" fmla="*/ 1 w 20"/>
                  <a:gd name="T11" fmla="*/ 2 h 16"/>
                  <a:gd name="T12" fmla="*/ 1 w 20"/>
                  <a:gd name="T13" fmla="*/ 3 h 16"/>
                  <a:gd name="T14" fmla="*/ 2 w 20"/>
                  <a:gd name="T15" fmla="*/ 3 h 16"/>
                  <a:gd name="T16" fmla="*/ 1 w 20"/>
                  <a:gd name="T17" fmla="*/ 2 h 16"/>
                  <a:gd name="T18" fmla="*/ 2 w 20"/>
                  <a:gd name="T19" fmla="*/ 3 h 16"/>
                  <a:gd name="T20" fmla="*/ 1 w 20"/>
                  <a:gd name="T21" fmla="*/ 2 h 16"/>
                  <a:gd name="T22" fmla="*/ 1 w 20"/>
                  <a:gd name="T23" fmla="*/ 2 h 16"/>
                  <a:gd name="T24" fmla="*/ 2 w 20"/>
                  <a:gd name="T25" fmla="*/ 4 h 16"/>
                  <a:gd name="T26" fmla="*/ 1 w 20"/>
                  <a:gd name="T27" fmla="*/ 2 h 16"/>
                  <a:gd name="T28" fmla="*/ 2 w 20"/>
                  <a:gd name="T29" fmla="*/ 4 h 16"/>
                  <a:gd name="T30" fmla="*/ 0 w 20"/>
                  <a:gd name="T31" fmla="*/ 6 h 16"/>
                  <a:gd name="T32" fmla="*/ 2 w 20"/>
                  <a:gd name="T33" fmla="*/ 4 h 16"/>
                  <a:gd name="T34" fmla="*/ 3 w 20"/>
                  <a:gd name="T35" fmla="*/ 11 h 16"/>
                  <a:gd name="T36" fmla="*/ 0 w 20"/>
                  <a:gd name="T37" fmla="*/ 6 h 16"/>
                  <a:gd name="T38" fmla="*/ 2 w 20"/>
                  <a:gd name="T39" fmla="*/ 12 h 16"/>
                  <a:gd name="T40" fmla="*/ 3 w 20"/>
                  <a:gd name="T41" fmla="*/ 12 h 16"/>
                  <a:gd name="T42" fmla="*/ 3 w 20"/>
                  <a:gd name="T43" fmla="*/ 11 h 16"/>
                  <a:gd name="T44" fmla="*/ 17 w 20"/>
                  <a:gd name="T45" fmla="*/ 11 h 16"/>
                  <a:gd name="T46" fmla="*/ 3 w 20"/>
                  <a:gd name="T47" fmla="*/ 11 h 16"/>
                  <a:gd name="T48" fmla="*/ 17 w 20"/>
                  <a:gd name="T49" fmla="*/ 9 h 16"/>
                  <a:gd name="T50" fmla="*/ 17 w 20"/>
                  <a:gd name="T51" fmla="*/ 11 h 16"/>
                  <a:gd name="T52" fmla="*/ 17 w 20"/>
                  <a:gd name="T53" fmla="*/ 9 h 16"/>
                  <a:gd name="T54" fmla="*/ 18 w 20"/>
                  <a:gd name="T55" fmla="*/ 10 h 16"/>
                  <a:gd name="T56" fmla="*/ 18 w 20"/>
                  <a:gd name="T57" fmla="*/ 9 h 16"/>
                  <a:gd name="T58" fmla="*/ 19 w 20"/>
                  <a:gd name="T59" fmla="*/ 10 h 16"/>
                  <a:gd name="T60" fmla="*/ 18 w 20"/>
                  <a:gd name="T61" fmla="*/ 9 h 16"/>
                  <a:gd name="T62" fmla="*/ 19 w 20"/>
                  <a:gd name="T63" fmla="*/ 7 h 16"/>
                  <a:gd name="T64" fmla="*/ 19 w 20"/>
                  <a:gd name="T65" fmla="*/ 10 h 16"/>
                  <a:gd name="T66" fmla="*/ 19 w 20"/>
                  <a:gd name="T67" fmla="*/ 7 h 16"/>
                  <a:gd name="T68" fmla="*/ 19 w 20"/>
                  <a:gd name="T69" fmla="*/ 4 h 16"/>
                  <a:gd name="T70" fmla="*/ 19 w 20"/>
                  <a:gd name="T71" fmla="*/ 7 h 16"/>
                  <a:gd name="T72" fmla="*/ 14 w 20"/>
                  <a:gd name="T73" fmla="*/ 2 h 16"/>
                  <a:gd name="T74" fmla="*/ 19 w 20"/>
                  <a:gd name="T75" fmla="*/ 4 h 16"/>
                  <a:gd name="T76" fmla="*/ 15 w 20"/>
                  <a:gd name="T77" fmla="*/ 0 h 16"/>
                  <a:gd name="T78" fmla="*/ 15 w 20"/>
                  <a:gd name="T7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6">
                    <a:moveTo>
                      <a:pt x="14" y="2"/>
                    </a:moveTo>
                    <a:cubicBezTo>
                      <a:pt x="12" y="1"/>
                      <a:pt x="10" y="2"/>
                      <a:pt x="8" y="2"/>
                    </a:cubicBezTo>
                    <a:lnTo>
                      <a:pt x="7" y="1"/>
                    </a:lnTo>
                    <a:cubicBezTo>
                      <a:pt x="10" y="0"/>
                      <a:pt x="12" y="0"/>
                      <a:pt x="15" y="0"/>
                    </a:cubicBezTo>
                    <a:lnTo>
                      <a:pt x="14" y="2"/>
                    </a:lnTo>
                    <a:close/>
                    <a:moveTo>
                      <a:pt x="8" y="2"/>
                    </a:moveTo>
                    <a:cubicBezTo>
                      <a:pt x="6" y="3"/>
                      <a:pt x="4" y="4"/>
                      <a:pt x="1" y="3"/>
                    </a:cubicBezTo>
                    <a:lnTo>
                      <a:pt x="2" y="2"/>
                    </a:lnTo>
                    <a:cubicBezTo>
                      <a:pt x="4" y="2"/>
                      <a:pt x="5" y="2"/>
                      <a:pt x="7" y="1"/>
                    </a:cubicBezTo>
                    <a:lnTo>
                      <a:pt x="8" y="2"/>
                    </a:lnTo>
                    <a:close/>
                    <a:moveTo>
                      <a:pt x="1" y="2"/>
                    </a:moveTo>
                    <a:lnTo>
                      <a:pt x="1" y="2"/>
                    </a:lnTo>
                    <a:lnTo>
                      <a:pt x="2" y="2"/>
                    </a:lnTo>
                    <a:lnTo>
                      <a:pt x="1" y="3"/>
                    </a:lnTo>
                    <a:lnTo>
                      <a:pt x="1" y="2"/>
                    </a:lnTo>
                    <a:close/>
                    <a:moveTo>
                      <a:pt x="2" y="3"/>
                    </a:moveTo>
                    <a:lnTo>
                      <a:pt x="2" y="3"/>
                    </a:lnTo>
                    <a:lnTo>
                      <a:pt x="1" y="2"/>
                    </a:lnTo>
                    <a:lnTo>
                      <a:pt x="1" y="2"/>
                    </a:lnTo>
                    <a:lnTo>
                      <a:pt x="2" y="3"/>
                    </a:lnTo>
                    <a:close/>
                    <a:moveTo>
                      <a:pt x="1" y="2"/>
                    </a:moveTo>
                    <a:lnTo>
                      <a:pt x="1" y="2"/>
                    </a:lnTo>
                    <a:lnTo>
                      <a:pt x="1" y="3"/>
                    </a:lnTo>
                    <a:lnTo>
                      <a:pt x="1" y="2"/>
                    </a:lnTo>
                    <a:close/>
                    <a:moveTo>
                      <a:pt x="2" y="3"/>
                    </a:moveTo>
                    <a:cubicBezTo>
                      <a:pt x="2" y="3"/>
                      <a:pt x="2" y="4"/>
                      <a:pt x="2" y="4"/>
                    </a:cubicBezTo>
                    <a:lnTo>
                      <a:pt x="0" y="4"/>
                    </a:lnTo>
                    <a:cubicBezTo>
                      <a:pt x="1" y="3"/>
                      <a:pt x="1" y="3"/>
                      <a:pt x="1" y="2"/>
                    </a:cubicBezTo>
                    <a:lnTo>
                      <a:pt x="2" y="3"/>
                    </a:lnTo>
                    <a:close/>
                    <a:moveTo>
                      <a:pt x="2" y="4"/>
                    </a:moveTo>
                    <a:cubicBezTo>
                      <a:pt x="2" y="5"/>
                      <a:pt x="2" y="5"/>
                      <a:pt x="2" y="6"/>
                    </a:cubicBezTo>
                    <a:lnTo>
                      <a:pt x="0" y="6"/>
                    </a:lnTo>
                    <a:cubicBezTo>
                      <a:pt x="0" y="5"/>
                      <a:pt x="0" y="4"/>
                      <a:pt x="0" y="4"/>
                    </a:cubicBezTo>
                    <a:lnTo>
                      <a:pt x="2" y="4"/>
                    </a:lnTo>
                    <a:close/>
                    <a:moveTo>
                      <a:pt x="2" y="6"/>
                    </a:moveTo>
                    <a:cubicBezTo>
                      <a:pt x="2" y="8"/>
                      <a:pt x="2" y="10"/>
                      <a:pt x="3" y="11"/>
                    </a:cubicBezTo>
                    <a:lnTo>
                      <a:pt x="2" y="12"/>
                    </a:lnTo>
                    <a:cubicBezTo>
                      <a:pt x="1" y="11"/>
                      <a:pt x="0" y="8"/>
                      <a:pt x="0" y="6"/>
                    </a:cubicBezTo>
                    <a:lnTo>
                      <a:pt x="2" y="6"/>
                    </a:lnTo>
                    <a:close/>
                    <a:moveTo>
                      <a:pt x="2" y="12"/>
                    </a:moveTo>
                    <a:lnTo>
                      <a:pt x="2" y="12"/>
                    </a:lnTo>
                    <a:lnTo>
                      <a:pt x="3" y="12"/>
                    </a:lnTo>
                    <a:lnTo>
                      <a:pt x="2" y="12"/>
                    </a:lnTo>
                    <a:close/>
                    <a:moveTo>
                      <a:pt x="3" y="11"/>
                    </a:moveTo>
                    <a:cubicBezTo>
                      <a:pt x="6" y="14"/>
                      <a:pt x="12" y="12"/>
                      <a:pt x="16" y="10"/>
                    </a:cubicBezTo>
                    <a:lnTo>
                      <a:pt x="17" y="11"/>
                    </a:lnTo>
                    <a:cubicBezTo>
                      <a:pt x="12" y="13"/>
                      <a:pt x="6" y="16"/>
                      <a:pt x="2" y="12"/>
                    </a:cubicBezTo>
                    <a:lnTo>
                      <a:pt x="3" y="11"/>
                    </a:lnTo>
                    <a:close/>
                    <a:moveTo>
                      <a:pt x="16" y="10"/>
                    </a:moveTo>
                    <a:cubicBezTo>
                      <a:pt x="16" y="10"/>
                      <a:pt x="17" y="10"/>
                      <a:pt x="17" y="9"/>
                    </a:cubicBezTo>
                    <a:lnTo>
                      <a:pt x="18" y="11"/>
                    </a:lnTo>
                    <a:cubicBezTo>
                      <a:pt x="18" y="11"/>
                      <a:pt x="17" y="11"/>
                      <a:pt x="17" y="11"/>
                    </a:cubicBezTo>
                    <a:lnTo>
                      <a:pt x="16" y="10"/>
                    </a:lnTo>
                    <a:close/>
                    <a:moveTo>
                      <a:pt x="17" y="9"/>
                    </a:moveTo>
                    <a:lnTo>
                      <a:pt x="18" y="9"/>
                    </a:lnTo>
                    <a:lnTo>
                      <a:pt x="18" y="10"/>
                    </a:lnTo>
                    <a:lnTo>
                      <a:pt x="17" y="9"/>
                    </a:lnTo>
                    <a:close/>
                    <a:moveTo>
                      <a:pt x="18" y="9"/>
                    </a:moveTo>
                    <a:cubicBezTo>
                      <a:pt x="18" y="9"/>
                      <a:pt x="18" y="9"/>
                      <a:pt x="18" y="9"/>
                    </a:cubicBezTo>
                    <a:lnTo>
                      <a:pt x="19" y="10"/>
                    </a:lnTo>
                    <a:cubicBezTo>
                      <a:pt x="19" y="10"/>
                      <a:pt x="19" y="10"/>
                      <a:pt x="18" y="11"/>
                    </a:cubicBezTo>
                    <a:lnTo>
                      <a:pt x="18" y="9"/>
                    </a:lnTo>
                    <a:close/>
                    <a:moveTo>
                      <a:pt x="18" y="9"/>
                    </a:moveTo>
                    <a:cubicBezTo>
                      <a:pt x="19" y="8"/>
                      <a:pt x="19" y="8"/>
                      <a:pt x="19" y="7"/>
                    </a:cubicBezTo>
                    <a:lnTo>
                      <a:pt x="20" y="7"/>
                    </a:lnTo>
                    <a:cubicBezTo>
                      <a:pt x="20" y="8"/>
                      <a:pt x="20" y="9"/>
                      <a:pt x="19" y="10"/>
                    </a:cubicBezTo>
                    <a:lnTo>
                      <a:pt x="18" y="9"/>
                    </a:lnTo>
                    <a:close/>
                    <a:moveTo>
                      <a:pt x="19" y="7"/>
                    </a:moveTo>
                    <a:cubicBezTo>
                      <a:pt x="18" y="6"/>
                      <a:pt x="18" y="5"/>
                      <a:pt x="18" y="4"/>
                    </a:cubicBezTo>
                    <a:lnTo>
                      <a:pt x="19" y="4"/>
                    </a:lnTo>
                    <a:cubicBezTo>
                      <a:pt x="19" y="5"/>
                      <a:pt x="20" y="6"/>
                      <a:pt x="20" y="7"/>
                    </a:cubicBezTo>
                    <a:lnTo>
                      <a:pt x="19" y="7"/>
                    </a:lnTo>
                    <a:close/>
                    <a:moveTo>
                      <a:pt x="18" y="4"/>
                    </a:moveTo>
                    <a:cubicBezTo>
                      <a:pt x="17" y="3"/>
                      <a:pt x="16" y="2"/>
                      <a:pt x="14" y="2"/>
                    </a:cubicBezTo>
                    <a:lnTo>
                      <a:pt x="15" y="0"/>
                    </a:lnTo>
                    <a:cubicBezTo>
                      <a:pt x="16" y="1"/>
                      <a:pt x="18" y="2"/>
                      <a:pt x="19" y="4"/>
                    </a:cubicBezTo>
                    <a:lnTo>
                      <a:pt x="18" y="4"/>
                    </a:lnTo>
                    <a:close/>
                    <a:moveTo>
                      <a:pt x="15" y="0"/>
                    </a:moveTo>
                    <a:lnTo>
                      <a:pt x="15" y="0"/>
                    </a:lnTo>
                    <a:lnTo>
                      <a:pt x="15" y="1"/>
                    </a:lnTo>
                    <a:lnTo>
                      <a:pt x="15"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1" name="Freeform 67">
                <a:extLst>
                  <a:ext uri="{FF2B5EF4-FFF2-40B4-BE49-F238E27FC236}">
                    <a16:creationId xmlns:a16="http://schemas.microsoft.com/office/drawing/2014/main" id="{09E73069-1C33-D347-0447-B0663189D888}"/>
                  </a:ext>
                </a:extLst>
              </p:cNvPr>
              <p:cNvSpPr>
                <a:spLocks noEditPoints="1"/>
              </p:cNvSpPr>
              <p:nvPr/>
            </p:nvSpPr>
            <p:spPr bwMode="auto">
              <a:xfrm>
                <a:off x="2472" y="1844"/>
                <a:ext cx="135" cy="101"/>
              </a:xfrm>
              <a:custGeom>
                <a:avLst/>
                <a:gdLst>
                  <a:gd name="T0" fmla="*/ 21 w 24"/>
                  <a:gd name="T1" fmla="*/ 6 h 18"/>
                  <a:gd name="T2" fmla="*/ 21 w 24"/>
                  <a:gd name="T3" fmla="*/ 6 h 18"/>
                  <a:gd name="T4" fmla="*/ 21 w 24"/>
                  <a:gd name="T5" fmla="*/ 6 h 18"/>
                  <a:gd name="T6" fmla="*/ 6 w 24"/>
                  <a:gd name="T7" fmla="*/ 1 h 18"/>
                  <a:gd name="T8" fmla="*/ 6 w 24"/>
                  <a:gd name="T9" fmla="*/ 2 h 18"/>
                  <a:gd name="T10" fmla="*/ 6 w 24"/>
                  <a:gd name="T11" fmla="*/ 1 h 18"/>
                  <a:gd name="T12" fmla="*/ 3 w 24"/>
                  <a:gd name="T13" fmla="*/ 0 h 18"/>
                  <a:gd name="T14" fmla="*/ 2 w 24"/>
                  <a:gd name="T15" fmla="*/ 2 h 18"/>
                  <a:gd name="T16" fmla="*/ 3 w 24"/>
                  <a:gd name="T17" fmla="*/ 0 h 18"/>
                  <a:gd name="T18" fmla="*/ 2 w 24"/>
                  <a:gd name="T19" fmla="*/ 5 h 18"/>
                  <a:gd name="T20" fmla="*/ 2 w 24"/>
                  <a:gd name="T21" fmla="*/ 2 h 18"/>
                  <a:gd name="T22" fmla="*/ 0 w 24"/>
                  <a:gd name="T23" fmla="*/ 9 h 18"/>
                  <a:gd name="T24" fmla="*/ 1 w 24"/>
                  <a:gd name="T25" fmla="*/ 9 h 18"/>
                  <a:gd name="T26" fmla="*/ 1 w 24"/>
                  <a:gd name="T27" fmla="*/ 10 h 18"/>
                  <a:gd name="T28" fmla="*/ 0 w 24"/>
                  <a:gd name="T29" fmla="*/ 9 h 18"/>
                  <a:gd name="T30" fmla="*/ 1 w 24"/>
                  <a:gd name="T31" fmla="*/ 10 h 18"/>
                  <a:gd name="T32" fmla="*/ 1 w 24"/>
                  <a:gd name="T33" fmla="*/ 10 h 18"/>
                  <a:gd name="T34" fmla="*/ 0 w 24"/>
                  <a:gd name="T35" fmla="*/ 9 h 18"/>
                  <a:gd name="T36" fmla="*/ 1 w 24"/>
                  <a:gd name="T37" fmla="*/ 10 h 18"/>
                  <a:gd name="T38" fmla="*/ 1 w 24"/>
                  <a:gd name="T39" fmla="*/ 10 h 18"/>
                  <a:gd name="T40" fmla="*/ 3 w 24"/>
                  <a:gd name="T41" fmla="*/ 13 h 18"/>
                  <a:gd name="T42" fmla="*/ 4 w 24"/>
                  <a:gd name="T43" fmla="*/ 12 h 18"/>
                  <a:gd name="T44" fmla="*/ 4 w 24"/>
                  <a:gd name="T45" fmla="*/ 12 h 18"/>
                  <a:gd name="T46" fmla="*/ 6 w 24"/>
                  <a:gd name="T47" fmla="*/ 15 h 18"/>
                  <a:gd name="T48" fmla="*/ 6 w 24"/>
                  <a:gd name="T49" fmla="*/ 14 h 18"/>
                  <a:gd name="T50" fmla="*/ 6 w 24"/>
                  <a:gd name="T51" fmla="*/ 15 h 18"/>
                  <a:gd name="T52" fmla="*/ 16 w 24"/>
                  <a:gd name="T53" fmla="*/ 17 h 18"/>
                  <a:gd name="T54" fmla="*/ 16 w 24"/>
                  <a:gd name="T55" fmla="*/ 17 h 18"/>
                  <a:gd name="T56" fmla="*/ 16 w 24"/>
                  <a:gd name="T57" fmla="*/ 18 h 18"/>
                  <a:gd name="T58" fmla="*/ 17 w 24"/>
                  <a:gd name="T59" fmla="*/ 17 h 18"/>
                  <a:gd name="T60" fmla="*/ 16 w 24"/>
                  <a:gd name="T61" fmla="*/ 17 h 18"/>
                  <a:gd name="T62" fmla="*/ 18 w 24"/>
                  <a:gd name="T63" fmla="*/ 18 h 18"/>
                  <a:gd name="T64" fmla="*/ 18 w 24"/>
                  <a:gd name="T65" fmla="*/ 17 h 18"/>
                  <a:gd name="T66" fmla="*/ 18 w 24"/>
                  <a:gd name="T67" fmla="*/ 18 h 18"/>
                  <a:gd name="T68" fmla="*/ 23 w 24"/>
                  <a:gd name="T69" fmla="*/ 16 h 18"/>
                  <a:gd name="T70" fmla="*/ 22 w 24"/>
                  <a:gd name="T71" fmla="*/ 15 h 18"/>
                  <a:gd name="T72" fmla="*/ 22 w 24"/>
                  <a:gd name="T73" fmla="*/ 15 h 18"/>
                  <a:gd name="T74" fmla="*/ 23 w 24"/>
                  <a:gd name="T75" fmla="*/ 10 h 18"/>
                  <a:gd name="T76" fmla="*/ 22 w 24"/>
                  <a:gd name="T77" fmla="*/ 10 h 18"/>
                  <a:gd name="T78" fmla="*/ 23 w 24"/>
                  <a:gd name="T79" fmla="*/ 10 h 18"/>
                  <a:gd name="T80" fmla="*/ 20 w 24"/>
                  <a:gd name="T81" fmla="*/ 7 h 18"/>
                  <a:gd name="T82" fmla="*/ 20 w 24"/>
                  <a:gd name="T83" fmla="*/ 7 h 18"/>
                  <a:gd name="T84" fmla="*/ 21 w 24"/>
                  <a:gd name="T8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8">
                    <a:moveTo>
                      <a:pt x="20" y="7"/>
                    </a:moveTo>
                    <a:lnTo>
                      <a:pt x="20" y="7"/>
                    </a:lnTo>
                    <a:lnTo>
                      <a:pt x="21" y="6"/>
                    </a:lnTo>
                    <a:lnTo>
                      <a:pt x="21" y="6"/>
                    </a:lnTo>
                    <a:lnTo>
                      <a:pt x="20" y="7"/>
                    </a:lnTo>
                    <a:close/>
                    <a:moveTo>
                      <a:pt x="21" y="6"/>
                    </a:moveTo>
                    <a:lnTo>
                      <a:pt x="21" y="6"/>
                    </a:lnTo>
                    <a:lnTo>
                      <a:pt x="20" y="6"/>
                    </a:lnTo>
                    <a:lnTo>
                      <a:pt x="21" y="6"/>
                    </a:lnTo>
                    <a:close/>
                    <a:moveTo>
                      <a:pt x="20" y="7"/>
                    </a:moveTo>
                    <a:cubicBezTo>
                      <a:pt x="16" y="4"/>
                      <a:pt x="11" y="3"/>
                      <a:pt x="6" y="2"/>
                    </a:cubicBezTo>
                    <a:lnTo>
                      <a:pt x="6" y="1"/>
                    </a:lnTo>
                    <a:cubicBezTo>
                      <a:pt x="11" y="2"/>
                      <a:pt x="16" y="3"/>
                      <a:pt x="21" y="6"/>
                    </a:cubicBezTo>
                    <a:lnTo>
                      <a:pt x="20" y="7"/>
                    </a:lnTo>
                    <a:close/>
                    <a:moveTo>
                      <a:pt x="6" y="2"/>
                    </a:moveTo>
                    <a:cubicBezTo>
                      <a:pt x="5" y="2"/>
                      <a:pt x="4" y="2"/>
                      <a:pt x="2" y="2"/>
                    </a:cubicBezTo>
                    <a:lnTo>
                      <a:pt x="3" y="0"/>
                    </a:lnTo>
                    <a:cubicBezTo>
                      <a:pt x="4" y="1"/>
                      <a:pt x="5" y="1"/>
                      <a:pt x="6" y="1"/>
                    </a:cubicBezTo>
                    <a:lnTo>
                      <a:pt x="6" y="2"/>
                    </a:lnTo>
                    <a:close/>
                    <a:moveTo>
                      <a:pt x="3" y="0"/>
                    </a:moveTo>
                    <a:lnTo>
                      <a:pt x="3" y="0"/>
                    </a:lnTo>
                    <a:lnTo>
                      <a:pt x="3" y="1"/>
                    </a:lnTo>
                    <a:lnTo>
                      <a:pt x="3" y="0"/>
                    </a:lnTo>
                    <a:close/>
                    <a:moveTo>
                      <a:pt x="2" y="2"/>
                    </a:moveTo>
                    <a:cubicBezTo>
                      <a:pt x="2" y="2"/>
                      <a:pt x="2" y="2"/>
                      <a:pt x="2" y="2"/>
                    </a:cubicBezTo>
                    <a:lnTo>
                      <a:pt x="0" y="2"/>
                    </a:lnTo>
                    <a:cubicBezTo>
                      <a:pt x="1" y="1"/>
                      <a:pt x="1" y="0"/>
                      <a:pt x="3" y="0"/>
                    </a:cubicBezTo>
                    <a:lnTo>
                      <a:pt x="2" y="2"/>
                    </a:lnTo>
                    <a:close/>
                    <a:moveTo>
                      <a:pt x="2" y="2"/>
                    </a:moveTo>
                    <a:cubicBezTo>
                      <a:pt x="2" y="3"/>
                      <a:pt x="2" y="4"/>
                      <a:pt x="2" y="5"/>
                    </a:cubicBezTo>
                    <a:lnTo>
                      <a:pt x="0" y="5"/>
                    </a:lnTo>
                    <a:cubicBezTo>
                      <a:pt x="0" y="4"/>
                      <a:pt x="0" y="3"/>
                      <a:pt x="0" y="2"/>
                    </a:cubicBezTo>
                    <a:lnTo>
                      <a:pt x="2" y="2"/>
                    </a:lnTo>
                    <a:close/>
                    <a:moveTo>
                      <a:pt x="2" y="5"/>
                    </a:moveTo>
                    <a:cubicBezTo>
                      <a:pt x="2" y="6"/>
                      <a:pt x="2" y="8"/>
                      <a:pt x="1" y="9"/>
                    </a:cubicBezTo>
                    <a:lnTo>
                      <a:pt x="0" y="9"/>
                    </a:lnTo>
                    <a:cubicBezTo>
                      <a:pt x="0" y="8"/>
                      <a:pt x="0" y="6"/>
                      <a:pt x="0" y="5"/>
                    </a:cubicBezTo>
                    <a:lnTo>
                      <a:pt x="2" y="5"/>
                    </a:lnTo>
                    <a:close/>
                    <a:moveTo>
                      <a:pt x="1" y="9"/>
                    </a:moveTo>
                    <a:lnTo>
                      <a:pt x="1" y="10"/>
                    </a:lnTo>
                    <a:lnTo>
                      <a:pt x="1" y="9"/>
                    </a:lnTo>
                    <a:close/>
                    <a:moveTo>
                      <a:pt x="1" y="10"/>
                    </a:moveTo>
                    <a:lnTo>
                      <a:pt x="1" y="10"/>
                    </a:lnTo>
                    <a:lnTo>
                      <a:pt x="0" y="9"/>
                    </a:lnTo>
                    <a:lnTo>
                      <a:pt x="0" y="9"/>
                    </a:lnTo>
                    <a:lnTo>
                      <a:pt x="1" y="10"/>
                    </a:lnTo>
                    <a:close/>
                    <a:moveTo>
                      <a:pt x="1" y="10"/>
                    </a:moveTo>
                    <a:lnTo>
                      <a:pt x="1" y="10"/>
                    </a:lnTo>
                    <a:lnTo>
                      <a:pt x="1" y="9"/>
                    </a:lnTo>
                    <a:lnTo>
                      <a:pt x="1" y="10"/>
                    </a:lnTo>
                    <a:close/>
                    <a:moveTo>
                      <a:pt x="1" y="10"/>
                    </a:moveTo>
                    <a:cubicBezTo>
                      <a:pt x="1" y="10"/>
                      <a:pt x="1" y="10"/>
                      <a:pt x="1" y="10"/>
                    </a:cubicBezTo>
                    <a:lnTo>
                      <a:pt x="0" y="10"/>
                    </a:lnTo>
                    <a:cubicBezTo>
                      <a:pt x="0" y="10"/>
                      <a:pt x="0" y="9"/>
                      <a:pt x="0" y="9"/>
                    </a:cubicBezTo>
                    <a:lnTo>
                      <a:pt x="1" y="10"/>
                    </a:lnTo>
                    <a:close/>
                    <a:moveTo>
                      <a:pt x="1" y="10"/>
                    </a:moveTo>
                    <a:cubicBezTo>
                      <a:pt x="1" y="10"/>
                      <a:pt x="1" y="10"/>
                      <a:pt x="1" y="10"/>
                    </a:cubicBezTo>
                    <a:lnTo>
                      <a:pt x="0" y="11"/>
                    </a:lnTo>
                    <a:cubicBezTo>
                      <a:pt x="0" y="10"/>
                      <a:pt x="0" y="10"/>
                      <a:pt x="0" y="10"/>
                    </a:cubicBezTo>
                    <a:lnTo>
                      <a:pt x="1" y="10"/>
                    </a:lnTo>
                    <a:close/>
                    <a:moveTo>
                      <a:pt x="1" y="10"/>
                    </a:moveTo>
                    <a:cubicBezTo>
                      <a:pt x="2" y="11"/>
                      <a:pt x="3" y="12"/>
                      <a:pt x="4" y="12"/>
                    </a:cubicBezTo>
                    <a:lnTo>
                      <a:pt x="3" y="13"/>
                    </a:lnTo>
                    <a:cubicBezTo>
                      <a:pt x="2" y="13"/>
                      <a:pt x="1" y="12"/>
                      <a:pt x="0" y="11"/>
                    </a:cubicBezTo>
                    <a:lnTo>
                      <a:pt x="1" y="10"/>
                    </a:lnTo>
                    <a:close/>
                    <a:moveTo>
                      <a:pt x="4" y="12"/>
                    </a:moveTo>
                    <a:lnTo>
                      <a:pt x="4" y="12"/>
                    </a:lnTo>
                    <a:lnTo>
                      <a:pt x="3" y="13"/>
                    </a:lnTo>
                    <a:lnTo>
                      <a:pt x="4" y="12"/>
                    </a:lnTo>
                    <a:close/>
                    <a:moveTo>
                      <a:pt x="4" y="12"/>
                    </a:moveTo>
                    <a:cubicBezTo>
                      <a:pt x="5" y="13"/>
                      <a:pt x="6" y="13"/>
                      <a:pt x="6" y="14"/>
                    </a:cubicBezTo>
                    <a:lnTo>
                      <a:pt x="6" y="15"/>
                    </a:lnTo>
                    <a:cubicBezTo>
                      <a:pt x="5" y="14"/>
                      <a:pt x="4" y="14"/>
                      <a:pt x="3" y="13"/>
                    </a:cubicBezTo>
                    <a:lnTo>
                      <a:pt x="4" y="12"/>
                    </a:lnTo>
                    <a:close/>
                    <a:moveTo>
                      <a:pt x="6" y="14"/>
                    </a:moveTo>
                    <a:cubicBezTo>
                      <a:pt x="9" y="15"/>
                      <a:pt x="12" y="17"/>
                      <a:pt x="16" y="17"/>
                    </a:cubicBezTo>
                    <a:lnTo>
                      <a:pt x="16" y="18"/>
                    </a:lnTo>
                    <a:cubicBezTo>
                      <a:pt x="11" y="18"/>
                      <a:pt x="9" y="17"/>
                      <a:pt x="6" y="15"/>
                    </a:cubicBezTo>
                    <a:lnTo>
                      <a:pt x="6" y="14"/>
                    </a:lnTo>
                    <a:close/>
                    <a:moveTo>
                      <a:pt x="16" y="17"/>
                    </a:moveTo>
                    <a:lnTo>
                      <a:pt x="16" y="17"/>
                    </a:lnTo>
                    <a:lnTo>
                      <a:pt x="16" y="18"/>
                    </a:lnTo>
                    <a:lnTo>
                      <a:pt x="16" y="17"/>
                    </a:lnTo>
                    <a:close/>
                    <a:moveTo>
                      <a:pt x="16" y="17"/>
                    </a:moveTo>
                    <a:lnTo>
                      <a:pt x="16" y="17"/>
                    </a:lnTo>
                    <a:lnTo>
                      <a:pt x="16" y="18"/>
                    </a:lnTo>
                    <a:lnTo>
                      <a:pt x="16" y="18"/>
                    </a:lnTo>
                    <a:lnTo>
                      <a:pt x="16" y="17"/>
                    </a:lnTo>
                    <a:close/>
                    <a:moveTo>
                      <a:pt x="16" y="17"/>
                    </a:moveTo>
                    <a:cubicBezTo>
                      <a:pt x="16" y="17"/>
                      <a:pt x="16" y="17"/>
                      <a:pt x="17" y="17"/>
                    </a:cubicBezTo>
                    <a:lnTo>
                      <a:pt x="17" y="18"/>
                    </a:lnTo>
                    <a:cubicBezTo>
                      <a:pt x="16" y="18"/>
                      <a:pt x="16" y="18"/>
                      <a:pt x="16" y="18"/>
                    </a:cubicBezTo>
                    <a:lnTo>
                      <a:pt x="16" y="17"/>
                    </a:lnTo>
                    <a:close/>
                    <a:moveTo>
                      <a:pt x="17" y="17"/>
                    </a:moveTo>
                    <a:cubicBezTo>
                      <a:pt x="17" y="17"/>
                      <a:pt x="17" y="17"/>
                      <a:pt x="18" y="17"/>
                    </a:cubicBezTo>
                    <a:lnTo>
                      <a:pt x="18" y="18"/>
                    </a:lnTo>
                    <a:cubicBezTo>
                      <a:pt x="18" y="18"/>
                      <a:pt x="17" y="18"/>
                      <a:pt x="17" y="18"/>
                    </a:cubicBezTo>
                    <a:lnTo>
                      <a:pt x="17" y="17"/>
                    </a:lnTo>
                    <a:close/>
                    <a:moveTo>
                      <a:pt x="18" y="17"/>
                    </a:moveTo>
                    <a:cubicBezTo>
                      <a:pt x="20" y="17"/>
                      <a:pt x="21" y="16"/>
                      <a:pt x="22" y="15"/>
                    </a:cubicBezTo>
                    <a:lnTo>
                      <a:pt x="23" y="16"/>
                    </a:lnTo>
                    <a:cubicBezTo>
                      <a:pt x="22" y="17"/>
                      <a:pt x="20" y="18"/>
                      <a:pt x="18" y="18"/>
                    </a:cubicBezTo>
                    <a:lnTo>
                      <a:pt x="18" y="17"/>
                    </a:lnTo>
                    <a:close/>
                    <a:moveTo>
                      <a:pt x="23" y="16"/>
                    </a:moveTo>
                    <a:lnTo>
                      <a:pt x="23" y="16"/>
                    </a:lnTo>
                    <a:lnTo>
                      <a:pt x="23" y="16"/>
                    </a:lnTo>
                    <a:close/>
                    <a:moveTo>
                      <a:pt x="22" y="15"/>
                    </a:moveTo>
                    <a:cubicBezTo>
                      <a:pt x="22" y="15"/>
                      <a:pt x="22" y="15"/>
                      <a:pt x="22" y="15"/>
                    </a:cubicBezTo>
                    <a:lnTo>
                      <a:pt x="23" y="15"/>
                    </a:lnTo>
                    <a:cubicBezTo>
                      <a:pt x="23" y="15"/>
                      <a:pt x="23" y="16"/>
                      <a:pt x="23" y="16"/>
                    </a:cubicBezTo>
                    <a:lnTo>
                      <a:pt x="22" y="15"/>
                    </a:lnTo>
                    <a:close/>
                    <a:moveTo>
                      <a:pt x="22" y="15"/>
                    </a:moveTo>
                    <a:cubicBezTo>
                      <a:pt x="22" y="14"/>
                      <a:pt x="22" y="12"/>
                      <a:pt x="22" y="10"/>
                    </a:cubicBezTo>
                    <a:lnTo>
                      <a:pt x="23" y="10"/>
                    </a:lnTo>
                    <a:cubicBezTo>
                      <a:pt x="24" y="12"/>
                      <a:pt x="24" y="14"/>
                      <a:pt x="23" y="15"/>
                    </a:cubicBezTo>
                    <a:lnTo>
                      <a:pt x="22" y="15"/>
                    </a:lnTo>
                    <a:close/>
                    <a:moveTo>
                      <a:pt x="22" y="10"/>
                    </a:moveTo>
                    <a:cubicBezTo>
                      <a:pt x="22" y="9"/>
                      <a:pt x="21" y="8"/>
                      <a:pt x="20" y="7"/>
                    </a:cubicBezTo>
                    <a:lnTo>
                      <a:pt x="21" y="6"/>
                    </a:lnTo>
                    <a:cubicBezTo>
                      <a:pt x="22" y="7"/>
                      <a:pt x="23" y="8"/>
                      <a:pt x="23" y="10"/>
                    </a:cubicBezTo>
                    <a:lnTo>
                      <a:pt x="22" y="10"/>
                    </a:lnTo>
                    <a:close/>
                    <a:moveTo>
                      <a:pt x="20" y="7"/>
                    </a:moveTo>
                    <a:lnTo>
                      <a:pt x="20" y="7"/>
                    </a:lnTo>
                    <a:lnTo>
                      <a:pt x="21" y="7"/>
                    </a:lnTo>
                    <a:lnTo>
                      <a:pt x="20" y="7"/>
                    </a:lnTo>
                    <a:close/>
                    <a:moveTo>
                      <a:pt x="20" y="7"/>
                    </a:moveTo>
                    <a:cubicBezTo>
                      <a:pt x="20" y="7"/>
                      <a:pt x="20" y="7"/>
                      <a:pt x="20" y="7"/>
                    </a:cubicBezTo>
                    <a:lnTo>
                      <a:pt x="20" y="6"/>
                    </a:lnTo>
                    <a:cubicBezTo>
                      <a:pt x="20" y="6"/>
                      <a:pt x="21" y="6"/>
                      <a:pt x="21" y="6"/>
                    </a:cubicBezTo>
                    <a:lnTo>
                      <a:pt x="20"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2" name="Freeform 68">
                <a:extLst>
                  <a:ext uri="{FF2B5EF4-FFF2-40B4-BE49-F238E27FC236}">
                    <a16:creationId xmlns:a16="http://schemas.microsoft.com/office/drawing/2014/main" id="{D6242C07-3D57-1721-B572-10401BEDD2F0}"/>
                  </a:ext>
                </a:extLst>
              </p:cNvPr>
              <p:cNvSpPr>
                <a:spLocks noEditPoints="1"/>
              </p:cNvSpPr>
              <p:nvPr/>
            </p:nvSpPr>
            <p:spPr bwMode="auto">
              <a:xfrm>
                <a:off x="2484" y="1777"/>
                <a:ext cx="123" cy="95"/>
              </a:xfrm>
              <a:custGeom>
                <a:avLst/>
                <a:gdLst>
                  <a:gd name="T0" fmla="*/ 13 w 22"/>
                  <a:gd name="T1" fmla="*/ 1 h 17"/>
                  <a:gd name="T2" fmla="*/ 13 w 22"/>
                  <a:gd name="T3" fmla="*/ 0 h 17"/>
                  <a:gd name="T4" fmla="*/ 13 w 22"/>
                  <a:gd name="T5" fmla="*/ 0 h 17"/>
                  <a:gd name="T6" fmla="*/ 13 w 22"/>
                  <a:gd name="T7" fmla="*/ 1 h 17"/>
                  <a:gd name="T8" fmla="*/ 13 w 22"/>
                  <a:gd name="T9" fmla="*/ 1 h 17"/>
                  <a:gd name="T10" fmla="*/ 10 w 22"/>
                  <a:gd name="T11" fmla="*/ 1 h 17"/>
                  <a:gd name="T12" fmla="*/ 13 w 22"/>
                  <a:gd name="T13" fmla="*/ 1 h 17"/>
                  <a:gd name="T14" fmla="*/ 2 w 22"/>
                  <a:gd name="T15" fmla="*/ 9 h 17"/>
                  <a:gd name="T16" fmla="*/ 10 w 22"/>
                  <a:gd name="T17" fmla="*/ 1 h 17"/>
                  <a:gd name="T18" fmla="*/ 2 w 22"/>
                  <a:gd name="T19" fmla="*/ 9 h 17"/>
                  <a:gd name="T20" fmla="*/ 1 w 22"/>
                  <a:gd name="T21" fmla="*/ 9 h 17"/>
                  <a:gd name="T22" fmla="*/ 2 w 22"/>
                  <a:gd name="T23" fmla="*/ 9 h 17"/>
                  <a:gd name="T24" fmla="*/ 1 w 22"/>
                  <a:gd name="T25" fmla="*/ 10 h 17"/>
                  <a:gd name="T26" fmla="*/ 2 w 22"/>
                  <a:gd name="T27" fmla="*/ 9 h 17"/>
                  <a:gd name="T28" fmla="*/ 1 w 22"/>
                  <a:gd name="T29" fmla="*/ 10 h 17"/>
                  <a:gd name="T30" fmla="*/ 1 w 22"/>
                  <a:gd name="T31" fmla="*/ 10 h 17"/>
                  <a:gd name="T32" fmla="*/ 2 w 22"/>
                  <a:gd name="T33" fmla="*/ 10 h 17"/>
                  <a:gd name="T34" fmla="*/ 1 w 22"/>
                  <a:gd name="T35" fmla="*/ 10 h 17"/>
                  <a:gd name="T36" fmla="*/ 2 w 22"/>
                  <a:gd name="T37" fmla="*/ 10 h 17"/>
                  <a:gd name="T38" fmla="*/ 1 w 22"/>
                  <a:gd name="T39" fmla="*/ 11 h 17"/>
                  <a:gd name="T40" fmla="*/ 2 w 22"/>
                  <a:gd name="T41" fmla="*/ 10 h 17"/>
                  <a:gd name="T42" fmla="*/ 2 w 22"/>
                  <a:gd name="T43" fmla="*/ 10 h 17"/>
                  <a:gd name="T44" fmla="*/ 2 w 22"/>
                  <a:gd name="T45" fmla="*/ 10 h 17"/>
                  <a:gd name="T46" fmla="*/ 4 w 22"/>
                  <a:gd name="T47" fmla="*/ 12 h 17"/>
                  <a:gd name="T48" fmla="*/ 2 w 22"/>
                  <a:gd name="T49" fmla="*/ 10 h 17"/>
                  <a:gd name="T50" fmla="*/ 4 w 22"/>
                  <a:gd name="T51" fmla="*/ 12 h 17"/>
                  <a:gd name="T52" fmla="*/ 4 w 22"/>
                  <a:gd name="T53" fmla="*/ 12 h 17"/>
                  <a:gd name="T54" fmla="*/ 4 w 22"/>
                  <a:gd name="T55" fmla="*/ 11 h 17"/>
                  <a:gd name="T56" fmla="*/ 4 w 22"/>
                  <a:gd name="T57" fmla="*/ 12 h 17"/>
                  <a:gd name="T58" fmla="*/ 4 w 22"/>
                  <a:gd name="T59" fmla="*/ 11 h 17"/>
                  <a:gd name="T60" fmla="*/ 9 w 22"/>
                  <a:gd name="T61" fmla="*/ 14 h 17"/>
                  <a:gd name="T62" fmla="*/ 4 w 22"/>
                  <a:gd name="T63" fmla="*/ 11 h 17"/>
                  <a:gd name="T64" fmla="*/ 19 w 22"/>
                  <a:gd name="T65" fmla="*/ 14 h 17"/>
                  <a:gd name="T66" fmla="*/ 9 w 22"/>
                  <a:gd name="T67" fmla="*/ 14 h 17"/>
                  <a:gd name="T68" fmla="*/ 19 w 22"/>
                  <a:gd name="T69" fmla="*/ 14 h 17"/>
                  <a:gd name="T70" fmla="*/ 19 w 22"/>
                  <a:gd name="T71" fmla="*/ 14 h 17"/>
                  <a:gd name="T72" fmla="*/ 20 w 22"/>
                  <a:gd name="T73" fmla="*/ 8 h 17"/>
                  <a:gd name="T74" fmla="*/ 19 w 22"/>
                  <a:gd name="T75" fmla="*/ 15 h 17"/>
                  <a:gd name="T76" fmla="*/ 20 w 22"/>
                  <a:gd name="T77" fmla="*/ 8 h 17"/>
                  <a:gd name="T78" fmla="*/ 22 w 22"/>
                  <a:gd name="T79" fmla="*/ 6 h 17"/>
                  <a:gd name="T80" fmla="*/ 20 w 22"/>
                  <a:gd name="T81" fmla="*/ 8 h 17"/>
                  <a:gd name="T82" fmla="*/ 22 w 22"/>
                  <a:gd name="T83" fmla="*/ 6 h 17"/>
                  <a:gd name="T84" fmla="*/ 22 w 22"/>
                  <a:gd name="T85" fmla="*/ 6 h 17"/>
                  <a:gd name="T86" fmla="*/ 20 w 22"/>
                  <a:gd name="T87" fmla="*/ 6 h 17"/>
                  <a:gd name="T88" fmla="*/ 22 w 22"/>
                  <a:gd name="T89" fmla="*/ 6 h 17"/>
                  <a:gd name="T90" fmla="*/ 22 w 22"/>
                  <a:gd name="T91" fmla="*/ 6 h 17"/>
                  <a:gd name="T92" fmla="*/ 21 w 22"/>
                  <a:gd name="T93" fmla="*/ 6 h 17"/>
                  <a:gd name="T94" fmla="*/ 20 w 22"/>
                  <a:gd name="T95" fmla="*/ 6 h 17"/>
                  <a:gd name="T96" fmla="*/ 22 w 22"/>
                  <a:gd name="T97" fmla="*/ 5 h 17"/>
                  <a:gd name="T98" fmla="*/ 20 w 22"/>
                  <a:gd name="T99" fmla="*/ 6 h 17"/>
                  <a:gd name="T100" fmla="*/ 20 w 22"/>
                  <a:gd name="T101" fmla="*/ 5 h 17"/>
                  <a:gd name="T102" fmla="*/ 22 w 22"/>
                  <a:gd name="T103" fmla="*/ 5 h 17"/>
                  <a:gd name="T104" fmla="*/ 21 w 22"/>
                  <a:gd name="T105" fmla="*/ 4 h 17"/>
                  <a:gd name="T106" fmla="*/ 21 w 22"/>
                  <a:gd name="T107" fmla="*/ 4 h 17"/>
                  <a:gd name="T108" fmla="*/ 17 w 22"/>
                  <a:gd name="T109" fmla="*/ 3 h 17"/>
                  <a:gd name="T110" fmla="*/ 21 w 22"/>
                  <a:gd name="T111" fmla="*/ 4 h 17"/>
                  <a:gd name="T112" fmla="*/ 17 w 22"/>
                  <a:gd name="T113" fmla="*/ 3 h 17"/>
                  <a:gd name="T114" fmla="*/ 18 w 22"/>
                  <a:gd name="T115" fmla="*/ 2 h 17"/>
                  <a:gd name="T116" fmla="*/ 17 w 22"/>
                  <a:gd name="T117" fmla="*/ 3 h 17"/>
                  <a:gd name="T118" fmla="*/ 16 w 22"/>
                  <a:gd name="T119" fmla="*/ 1 h 17"/>
                  <a:gd name="T120" fmla="*/ 17 w 22"/>
                  <a:gd name="T121" fmla="*/ 3 h 17"/>
                  <a:gd name="T122" fmla="*/ 13 w 22"/>
                  <a:gd name="T123" fmla="*/ 1 h 17"/>
                  <a:gd name="T124" fmla="*/ 16 w 22"/>
                  <a:gd name="T1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7">
                    <a:moveTo>
                      <a:pt x="13" y="1"/>
                    </a:moveTo>
                    <a:lnTo>
                      <a:pt x="13" y="1"/>
                    </a:lnTo>
                    <a:lnTo>
                      <a:pt x="13" y="0"/>
                    </a:lnTo>
                    <a:lnTo>
                      <a:pt x="13" y="0"/>
                    </a:lnTo>
                    <a:lnTo>
                      <a:pt x="13" y="1"/>
                    </a:lnTo>
                    <a:close/>
                    <a:moveTo>
                      <a:pt x="13" y="0"/>
                    </a:moveTo>
                    <a:lnTo>
                      <a:pt x="13" y="0"/>
                    </a:lnTo>
                    <a:lnTo>
                      <a:pt x="13" y="1"/>
                    </a:lnTo>
                    <a:lnTo>
                      <a:pt x="13" y="0"/>
                    </a:lnTo>
                    <a:close/>
                    <a:moveTo>
                      <a:pt x="13" y="1"/>
                    </a:moveTo>
                    <a:cubicBezTo>
                      <a:pt x="13" y="2"/>
                      <a:pt x="11" y="2"/>
                      <a:pt x="10" y="3"/>
                    </a:cubicBezTo>
                    <a:lnTo>
                      <a:pt x="10" y="1"/>
                    </a:lnTo>
                    <a:cubicBezTo>
                      <a:pt x="11" y="1"/>
                      <a:pt x="12" y="1"/>
                      <a:pt x="13" y="0"/>
                    </a:cubicBezTo>
                    <a:lnTo>
                      <a:pt x="13" y="1"/>
                    </a:lnTo>
                    <a:close/>
                    <a:moveTo>
                      <a:pt x="10" y="3"/>
                    </a:moveTo>
                    <a:cubicBezTo>
                      <a:pt x="6" y="4"/>
                      <a:pt x="1" y="6"/>
                      <a:pt x="2" y="9"/>
                    </a:cubicBezTo>
                    <a:lnTo>
                      <a:pt x="1" y="10"/>
                    </a:lnTo>
                    <a:cubicBezTo>
                      <a:pt x="0" y="5"/>
                      <a:pt x="5" y="3"/>
                      <a:pt x="10" y="1"/>
                    </a:cubicBezTo>
                    <a:lnTo>
                      <a:pt x="10" y="3"/>
                    </a:lnTo>
                    <a:close/>
                    <a:moveTo>
                      <a:pt x="2" y="9"/>
                    </a:moveTo>
                    <a:lnTo>
                      <a:pt x="2" y="9"/>
                    </a:lnTo>
                    <a:lnTo>
                      <a:pt x="1" y="9"/>
                    </a:lnTo>
                    <a:lnTo>
                      <a:pt x="2" y="9"/>
                    </a:lnTo>
                    <a:close/>
                    <a:moveTo>
                      <a:pt x="2" y="9"/>
                    </a:moveTo>
                    <a:lnTo>
                      <a:pt x="2" y="9"/>
                    </a:lnTo>
                    <a:lnTo>
                      <a:pt x="1" y="10"/>
                    </a:lnTo>
                    <a:lnTo>
                      <a:pt x="1" y="10"/>
                    </a:lnTo>
                    <a:lnTo>
                      <a:pt x="2" y="9"/>
                    </a:lnTo>
                    <a:close/>
                    <a:moveTo>
                      <a:pt x="1" y="10"/>
                    </a:moveTo>
                    <a:lnTo>
                      <a:pt x="1" y="10"/>
                    </a:lnTo>
                    <a:lnTo>
                      <a:pt x="1" y="9"/>
                    </a:lnTo>
                    <a:lnTo>
                      <a:pt x="1" y="10"/>
                    </a:lnTo>
                    <a:close/>
                    <a:moveTo>
                      <a:pt x="2" y="9"/>
                    </a:moveTo>
                    <a:cubicBezTo>
                      <a:pt x="2" y="9"/>
                      <a:pt x="2" y="10"/>
                      <a:pt x="2" y="10"/>
                    </a:cubicBezTo>
                    <a:lnTo>
                      <a:pt x="1" y="10"/>
                    </a:lnTo>
                    <a:cubicBezTo>
                      <a:pt x="1" y="10"/>
                      <a:pt x="1" y="10"/>
                      <a:pt x="1" y="10"/>
                    </a:cubicBezTo>
                    <a:lnTo>
                      <a:pt x="2" y="9"/>
                    </a:lnTo>
                    <a:close/>
                    <a:moveTo>
                      <a:pt x="2" y="10"/>
                    </a:moveTo>
                    <a:cubicBezTo>
                      <a:pt x="2" y="10"/>
                      <a:pt x="2" y="10"/>
                      <a:pt x="2" y="10"/>
                    </a:cubicBezTo>
                    <a:lnTo>
                      <a:pt x="1" y="11"/>
                    </a:lnTo>
                    <a:cubicBezTo>
                      <a:pt x="1" y="11"/>
                      <a:pt x="1" y="10"/>
                      <a:pt x="1" y="10"/>
                    </a:cubicBezTo>
                    <a:lnTo>
                      <a:pt x="2" y="10"/>
                    </a:lnTo>
                    <a:close/>
                    <a:moveTo>
                      <a:pt x="2" y="10"/>
                    </a:moveTo>
                    <a:lnTo>
                      <a:pt x="2" y="10"/>
                    </a:lnTo>
                    <a:lnTo>
                      <a:pt x="2" y="10"/>
                    </a:lnTo>
                    <a:close/>
                    <a:moveTo>
                      <a:pt x="2" y="10"/>
                    </a:moveTo>
                    <a:cubicBezTo>
                      <a:pt x="3" y="10"/>
                      <a:pt x="3" y="11"/>
                      <a:pt x="4" y="11"/>
                    </a:cubicBezTo>
                    <a:lnTo>
                      <a:pt x="4" y="12"/>
                    </a:lnTo>
                    <a:cubicBezTo>
                      <a:pt x="3" y="12"/>
                      <a:pt x="2" y="11"/>
                      <a:pt x="1" y="11"/>
                    </a:cubicBezTo>
                    <a:lnTo>
                      <a:pt x="2" y="10"/>
                    </a:lnTo>
                    <a:close/>
                    <a:moveTo>
                      <a:pt x="4" y="12"/>
                    </a:moveTo>
                    <a:lnTo>
                      <a:pt x="4" y="12"/>
                    </a:lnTo>
                    <a:lnTo>
                      <a:pt x="4" y="11"/>
                    </a:lnTo>
                    <a:lnTo>
                      <a:pt x="4" y="12"/>
                    </a:lnTo>
                    <a:close/>
                    <a:moveTo>
                      <a:pt x="4" y="11"/>
                    </a:moveTo>
                    <a:lnTo>
                      <a:pt x="4" y="11"/>
                    </a:lnTo>
                    <a:lnTo>
                      <a:pt x="4" y="12"/>
                    </a:lnTo>
                    <a:lnTo>
                      <a:pt x="4" y="12"/>
                    </a:lnTo>
                    <a:lnTo>
                      <a:pt x="4" y="11"/>
                    </a:lnTo>
                    <a:close/>
                    <a:moveTo>
                      <a:pt x="4" y="11"/>
                    </a:moveTo>
                    <a:cubicBezTo>
                      <a:pt x="6" y="11"/>
                      <a:pt x="8" y="12"/>
                      <a:pt x="10" y="13"/>
                    </a:cubicBezTo>
                    <a:lnTo>
                      <a:pt x="9" y="14"/>
                    </a:lnTo>
                    <a:cubicBezTo>
                      <a:pt x="8" y="13"/>
                      <a:pt x="6" y="12"/>
                      <a:pt x="4" y="12"/>
                    </a:cubicBezTo>
                    <a:lnTo>
                      <a:pt x="4" y="11"/>
                    </a:lnTo>
                    <a:close/>
                    <a:moveTo>
                      <a:pt x="10" y="13"/>
                    </a:moveTo>
                    <a:cubicBezTo>
                      <a:pt x="13" y="14"/>
                      <a:pt x="16" y="15"/>
                      <a:pt x="19" y="14"/>
                    </a:cubicBezTo>
                    <a:lnTo>
                      <a:pt x="19" y="15"/>
                    </a:lnTo>
                    <a:cubicBezTo>
                      <a:pt x="16" y="17"/>
                      <a:pt x="13" y="15"/>
                      <a:pt x="9" y="14"/>
                    </a:cubicBezTo>
                    <a:lnTo>
                      <a:pt x="10" y="13"/>
                    </a:lnTo>
                    <a:close/>
                    <a:moveTo>
                      <a:pt x="19" y="14"/>
                    </a:moveTo>
                    <a:lnTo>
                      <a:pt x="19" y="14"/>
                    </a:lnTo>
                    <a:lnTo>
                      <a:pt x="19" y="14"/>
                    </a:lnTo>
                    <a:close/>
                    <a:moveTo>
                      <a:pt x="19" y="14"/>
                    </a:moveTo>
                    <a:cubicBezTo>
                      <a:pt x="20" y="13"/>
                      <a:pt x="20" y="11"/>
                      <a:pt x="20" y="8"/>
                    </a:cubicBezTo>
                    <a:lnTo>
                      <a:pt x="22" y="8"/>
                    </a:lnTo>
                    <a:cubicBezTo>
                      <a:pt x="22" y="11"/>
                      <a:pt x="21" y="14"/>
                      <a:pt x="19" y="15"/>
                    </a:cubicBezTo>
                    <a:lnTo>
                      <a:pt x="19" y="14"/>
                    </a:lnTo>
                    <a:close/>
                    <a:moveTo>
                      <a:pt x="20" y="8"/>
                    </a:moveTo>
                    <a:cubicBezTo>
                      <a:pt x="20" y="7"/>
                      <a:pt x="20" y="6"/>
                      <a:pt x="20" y="6"/>
                    </a:cubicBezTo>
                    <a:lnTo>
                      <a:pt x="22" y="6"/>
                    </a:lnTo>
                    <a:cubicBezTo>
                      <a:pt x="22" y="7"/>
                      <a:pt x="22" y="7"/>
                      <a:pt x="22" y="8"/>
                    </a:cubicBezTo>
                    <a:lnTo>
                      <a:pt x="20" y="8"/>
                    </a:lnTo>
                    <a:close/>
                    <a:moveTo>
                      <a:pt x="22" y="6"/>
                    </a:moveTo>
                    <a:lnTo>
                      <a:pt x="22" y="6"/>
                    </a:lnTo>
                    <a:lnTo>
                      <a:pt x="21" y="6"/>
                    </a:lnTo>
                    <a:lnTo>
                      <a:pt x="22" y="6"/>
                    </a:lnTo>
                    <a:close/>
                    <a:moveTo>
                      <a:pt x="20" y="6"/>
                    </a:moveTo>
                    <a:lnTo>
                      <a:pt x="20" y="6"/>
                    </a:lnTo>
                    <a:lnTo>
                      <a:pt x="22" y="6"/>
                    </a:lnTo>
                    <a:lnTo>
                      <a:pt x="22" y="6"/>
                    </a:lnTo>
                    <a:lnTo>
                      <a:pt x="20" y="6"/>
                    </a:lnTo>
                    <a:close/>
                    <a:moveTo>
                      <a:pt x="22" y="6"/>
                    </a:moveTo>
                    <a:lnTo>
                      <a:pt x="22" y="6"/>
                    </a:lnTo>
                    <a:lnTo>
                      <a:pt x="21" y="6"/>
                    </a:lnTo>
                    <a:lnTo>
                      <a:pt x="22" y="6"/>
                    </a:lnTo>
                    <a:close/>
                    <a:moveTo>
                      <a:pt x="20" y="6"/>
                    </a:moveTo>
                    <a:cubicBezTo>
                      <a:pt x="20" y="6"/>
                      <a:pt x="20" y="5"/>
                      <a:pt x="20" y="5"/>
                    </a:cubicBezTo>
                    <a:lnTo>
                      <a:pt x="22" y="5"/>
                    </a:lnTo>
                    <a:cubicBezTo>
                      <a:pt x="22" y="5"/>
                      <a:pt x="22" y="5"/>
                      <a:pt x="22" y="6"/>
                    </a:cubicBezTo>
                    <a:lnTo>
                      <a:pt x="20" y="6"/>
                    </a:lnTo>
                    <a:close/>
                    <a:moveTo>
                      <a:pt x="20" y="5"/>
                    </a:moveTo>
                    <a:cubicBezTo>
                      <a:pt x="20" y="5"/>
                      <a:pt x="20" y="5"/>
                      <a:pt x="20" y="5"/>
                    </a:cubicBezTo>
                    <a:lnTo>
                      <a:pt x="21" y="4"/>
                    </a:lnTo>
                    <a:cubicBezTo>
                      <a:pt x="21" y="4"/>
                      <a:pt x="22" y="5"/>
                      <a:pt x="22" y="5"/>
                    </a:cubicBezTo>
                    <a:lnTo>
                      <a:pt x="20" y="5"/>
                    </a:lnTo>
                    <a:close/>
                    <a:moveTo>
                      <a:pt x="21" y="4"/>
                    </a:moveTo>
                    <a:lnTo>
                      <a:pt x="21" y="4"/>
                    </a:lnTo>
                    <a:lnTo>
                      <a:pt x="21" y="4"/>
                    </a:lnTo>
                    <a:close/>
                    <a:moveTo>
                      <a:pt x="20" y="5"/>
                    </a:moveTo>
                    <a:cubicBezTo>
                      <a:pt x="20" y="4"/>
                      <a:pt x="18" y="3"/>
                      <a:pt x="17" y="3"/>
                    </a:cubicBezTo>
                    <a:lnTo>
                      <a:pt x="18" y="1"/>
                    </a:lnTo>
                    <a:cubicBezTo>
                      <a:pt x="19" y="2"/>
                      <a:pt x="21" y="3"/>
                      <a:pt x="21" y="4"/>
                    </a:cubicBezTo>
                    <a:lnTo>
                      <a:pt x="20" y="5"/>
                    </a:lnTo>
                    <a:close/>
                    <a:moveTo>
                      <a:pt x="17" y="3"/>
                    </a:moveTo>
                    <a:lnTo>
                      <a:pt x="17" y="3"/>
                    </a:lnTo>
                    <a:lnTo>
                      <a:pt x="18" y="2"/>
                    </a:lnTo>
                    <a:lnTo>
                      <a:pt x="17" y="3"/>
                    </a:lnTo>
                    <a:close/>
                    <a:moveTo>
                      <a:pt x="17" y="3"/>
                    </a:moveTo>
                    <a:cubicBezTo>
                      <a:pt x="17" y="2"/>
                      <a:pt x="16" y="2"/>
                      <a:pt x="15" y="2"/>
                    </a:cubicBezTo>
                    <a:lnTo>
                      <a:pt x="16" y="1"/>
                    </a:lnTo>
                    <a:cubicBezTo>
                      <a:pt x="16" y="1"/>
                      <a:pt x="17" y="1"/>
                      <a:pt x="18" y="1"/>
                    </a:cubicBezTo>
                    <a:lnTo>
                      <a:pt x="17" y="3"/>
                    </a:lnTo>
                    <a:close/>
                    <a:moveTo>
                      <a:pt x="15" y="2"/>
                    </a:moveTo>
                    <a:cubicBezTo>
                      <a:pt x="14" y="2"/>
                      <a:pt x="14" y="2"/>
                      <a:pt x="13" y="1"/>
                    </a:cubicBezTo>
                    <a:lnTo>
                      <a:pt x="13" y="0"/>
                    </a:lnTo>
                    <a:cubicBezTo>
                      <a:pt x="14" y="0"/>
                      <a:pt x="15" y="1"/>
                      <a:pt x="16" y="1"/>
                    </a:cubicBez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3" name="Freeform 69">
                <a:extLst>
                  <a:ext uri="{FF2B5EF4-FFF2-40B4-BE49-F238E27FC236}">
                    <a16:creationId xmlns:a16="http://schemas.microsoft.com/office/drawing/2014/main" id="{FB6D205B-CDC1-BEB1-9E43-91ABEE5F2120}"/>
                  </a:ext>
                </a:extLst>
              </p:cNvPr>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4" name="Freeform 70">
                <a:extLst>
                  <a:ext uri="{FF2B5EF4-FFF2-40B4-BE49-F238E27FC236}">
                    <a16:creationId xmlns:a16="http://schemas.microsoft.com/office/drawing/2014/main" id="{38693091-BB53-8EF4-4BB2-A03C52DDAB37}"/>
                  </a:ext>
                </a:extLst>
              </p:cNvPr>
              <p:cNvSpPr>
                <a:spLocks/>
              </p:cNvSpPr>
              <p:nvPr/>
            </p:nvSpPr>
            <p:spPr bwMode="auto">
              <a:xfrm>
                <a:off x="2433" y="1704"/>
                <a:ext cx="140" cy="90"/>
              </a:xfrm>
              <a:custGeom>
                <a:avLst/>
                <a:gdLst>
                  <a:gd name="T0" fmla="*/ 19 w 25"/>
                  <a:gd name="T1" fmla="*/ 3 h 16"/>
                  <a:gd name="T2" fmla="*/ 2 w 25"/>
                  <a:gd name="T3" fmla="*/ 11 h 16"/>
                  <a:gd name="T4" fmla="*/ 10 w 25"/>
                  <a:gd name="T5" fmla="*/ 15 h 16"/>
                  <a:gd name="T6" fmla="*/ 21 w 25"/>
                  <a:gd name="T7" fmla="*/ 11 h 16"/>
                  <a:gd name="T8" fmla="*/ 20 w 25"/>
                  <a:gd name="T9" fmla="*/ 3 h 16"/>
                  <a:gd name="T10" fmla="*/ 19 w 25"/>
                  <a:gd name="T11" fmla="*/ 3 h 16"/>
                </a:gdLst>
                <a:ahLst/>
                <a:cxnLst>
                  <a:cxn ang="0">
                    <a:pos x="T0" y="T1"/>
                  </a:cxn>
                  <a:cxn ang="0">
                    <a:pos x="T2" y="T3"/>
                  </a:cxn>
                  <a:cxn ang="0">
                    <a:pos x="T4" y="T5"/>
                  </a:cxn>
                  <a:cxn ang="0">
                    <a:pos x="T6" y="T7"/>
                  </a:cxn>
                  <a:cxn ang="0">
                    <a:pos x="T8" y="T9"/>
                  </a:cxn>
                  <a:cxn ang="0">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815" name="Freeform 71">
                <a:extLst>
                  <a:ext uri="{FF2B5EF4-FFF2-40B4-BE49-F238E27FC236}">
                    <a16:creationId xmlns:a16="http://schemas.microsoft.com/office/drawing/2014/main" id="{EAC69950-9C45-9B30-84B0-64A18FE05296}"/>
                  </a:ext>
                </a:extLst>
              </p:cNvPr>
              <p:cNvSpPr>
                <a:spLocks noEditPoints="1"/>
              </p:cNvSpPr>
              <p:nvPr/>
            </p:nvSpPr>
            <p:spPr bwMode="auto">
              <a:xfrm>
                <a:off x="2439" y="1710"/>
                <a:ext cx="128" cy="84"/>
              </a:xfrm>
              <a:custGeom>
                <a:avLst/>
                <a:gdLst>
                  <a:gd name="T0" fmla="*/ 9 w 23"/>
                  <a:gd name="T1" fmla="*/ 2 h 15"/>
                  <a:gd name="T2" fmla="*/ 18 w 23"/>
                  <a:gd name="T3" fmla="*/ 1 h 15"/>
                  <a:gd name="T4" fmla="*/ 9 w 23"/>
                  <a:gd name="T5" fmla="*/ 2 h 15"/>
                  <a:gd name="T6" fmla="*/ 4 w 23"/>
                  <a:gd name="T7" fmla="*/ 3 h 15"/>
                  <a:gd name="T8" fmla="*/ 9 w 23"/>
                  <a:gd name="T9" fmla="*/ 2 h 15"/>
                  <a:gd name="T10" fmla="*/ 2 w 23"/>
                  <a:gd name="T11" fmla="*/ 7 h 15"/>
                  <a:gd name="T12" fmla="*/ 4 w 23"/>
                  <a:gd name="T13" fmla="*/ 3 h 15"/>
                  <a:gd name="T14" fmla="*/ 2 w 23"/>
                  <a:gd name="T15" fmla="*/ 7 h 15"/>
                  <a:gd name="T16" fmla="*/ 1 w 23"/>
                  <a:gd name="T17" fmla="*/ 10 h 15"/>
                  <a:gd name="T18" fmla="*/ 2 w 23"/>
                  <a:gd name="T19" fmla="*/ 7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9 w 23"/>
                  <a:gd name="T45" fmla="*/ 15 h 15"/>
                  <a:gd name="T46" fmla="*/ 9 w 23"/>
                  <a:gd name="T47" fmla="*/ 13 h 15"/>
                  <a:gd name="T48" fmla="*/ 10 w 23"/>
                  <a:gd name="T49" fmla="*/ 13 h 15"/>
                  <a:gd name="T50" fmla="*/ 9 w 23"/>
                  <a:gd name="T51" fmla="*/ 15 h 15"/>
                  <a:gd name="T52" fmla="*/ 10 w 23"/>
                  <a:gd name="T53" fmla="*/ 13 h 15"/>
                  <a:gd name="T54" fmla="*/ 12 w 23"/>
                  <a:gd name="T55" fmla="*/ 14 h 15"/>
                  <a:gd name="T56" fmla="*/ 10 w 23"/>
                  <a:gd name="T57" fmla="*/ 13 h 15"/>
                  <a:gd name="T58" fmla="*/ 20 w 23"/>
                  <a:gd name="T59" fmla="*/ 9 h 15"/>
                  <a:gd name="T60" fmla="*/ 12 w 23"/>
                  <a:gd name="T61" fmla="*/ 14 h 15"/>
                  <a:gd name="T62" fmla="*/ 20 w 23"/>
                  <a:gd name="T63" fmla="*/ 9 h 15"/>
                  <a:gd name="T64" fmla="*/ 23 w 23"/>
                  <a:gd name="T65" fmla="*/ 8 h 15"/>
                  <a:gd name="T66" fmla="*/ 20 w 23"/>
                  <a:gd name="T67" fmla="*/ 9 h 15"/>
                  <a:gd name="T68" fmla="*/ 22 w 23"/>
                  <a:gd name="T69" fmla="*/ 6 h 15"/>
                  <a:gd name="T70" fmla="*/ 23 w 23"/>
                  <a:gd name="T71" fmla="*/ 8 h 15"/>
                  <a:gd name="T72" fmla="*/ 22 w 23"/>
                  <a:gd name="T73" fmla="*/ 6 h 15"/>
                  <a:gd name="T74" fmla="*/ 22 w 23"/>
                  <a:gd name="T75" fmla="*/ 5 h 15"/>
                  <a:gd name="T76" fmla="*/ 22 w 23"/>
                  <a:gd name="T77" fmla="*/ 6 h 15"/>
                  <a:gd name="T78" fmla="*/ 18 w 23"/>
                  <a:gd name="T79" fmla="*/ 3 h 15"/>
                  <a:gd name="T80" fmla="*/ 22 w 23"/>
                  <a:gd name="T8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15">
                    <a:moveTo>
                      <a:pt x="17" y="2"/>
                    </a:moveTo>
                    <a:cubicBezTo>
                      <a:pt x="15" y="1"/>
                      <a:pt x="12" y="1"/>
                      <a:pt x="9" y="2"/>
                    </a:cubicBezTo>
                    <a:lnTo>
                      <a:pt x="9" y="1"/>
                    </a:lnTo>
                    <a:cubicBezTo>
                      <a:pt x="12" y="0"/>
                      <a:pt x="15" y="0"/>
                      <a:pt x="18" y="1"/>
                    </a:cubicBezTo>
                    <a:lnTo>
                      <a:pt x="17" y="2"/>
                    </a:lnTo>
                    <a:close/>
                    <a:moveTo>
                      <a:pt x="9" y="2"/>
                    </a:moveTo>
                    <a:cubicBezTo>
                      <a:pt x="7" y="2"/>
                      <a:pt x="6" y="3"/>
                      <a:pt x="5" y="4"/>
                    </a:cubicBezTo>
                    <a:lnTo>
                      <a:pt x="4" y="3"/>
                    </a:lnTo>
                    <a:cubicBezTo>
                      <a:pt x="5" y="2"/>
                      <a:pt x="7" y="1"/>
                      <a:pt x="9" y="1"/>
                    </a:cubicBezTo>
                    <a:lnTo>
                      <a:pt x="9" y="2"/>
                    </a:lnTo>
                    <a:close/>
                    <a:moveTo>
                      <a:pt x="5" y="4"/>
                    </a:moveTo>
                    <a:cubicBezTo>
                      <a:pt x="3" y="5"/>
                      <a:pt x="3" y="6"/>
                      <a:pt x="2" y="7"/>
                    </a:cubicBezTo>
                    <a:lnTo>
                      <a:pt x="1" y="6"/>
                    </a:lnTo>
                    <a:cubicBezTo>
                      <a:pt x="1" y="5"/>
                      <a:pt x="2" y="4"/>
                      <a:pt x="4" y="3"/>
                    </a:cubicBezTo>
                    <a:lnTo>
                      <a:pt x="5" y="4"/>
                    </a:lnTo>
                    <a:close/>
                    <a:moveTo>
                      <a:pt x="2" y="7"/>
                    </a:moveTo>
                    <a:cubicBezTo>
                      <a:pt x="2" y="8"/>
                      <a:pt x="2" y="9"/>
                      <a:pt x="2" y="10"/>
                    </a:cubicBezTo>
                    <a:lnTo>
                      <a:pt x="1" y="10"/>
                    </a:lnTo>
                    <a:cubicBezTo>
                      <a:pt x="0" y="9"/>
                      <a:pt x="0" y="8"/>
                      <a:pt x="1" y="6"/>
                    </a:cubicBezTo>
                    <a:lnTo>
                      <a:pt x="2" y="7"/>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lnTo>
                      <a:pt x="9" y="13"/>
                    </a:lnTo>
                    <a:lnTo>
                      <a:pt x="9" y="15"/>
                    </a:lnTo>
                    <a:lnTo>
                      <a:pt x="9" y="15"/>
                    </a:lnTo>
                    <a:lnTo>
                      <a:pt x="9" y="13"/>
                    </a:lnTo>
                    <a:close/>
                    <a:moveTo>
                      <a:pt x="9" y="13"/>
                    </a:moveTo>
                    <a:cubicBezTo>
                      <a:pt x="9" y="13"/>
                      <a:pt x="10" y="13"/>
                      <a:pt x="10" y="13"/>
                    </a:cubicBezTo>
                    <a:lnTo>
                      <a:pt x="11" y="14"/>
                    </a:lnTo>
                    <a:cubicBezTo>
                      <a:pt x="10" y="15"/>
                      <a:pt x="10" y="15"/>
                      <a:pt x="9" y="15"/>
                    </a:cubicBezTo>
                    <a:lnTo>
                      <a:pt x="9" y="13"/>
                    </a:lnTo>
                    <a:close/>
                    <a:moveTo>
                      <a:pt x="10" y="13"/>
                    </a:moveTo>
                    <a:cubicBezTo>
                      <a:pt x="11" y="13"/>
                      <a:pt x="12" y="13"/>
                      <a:pt x="12" y="13"/>
                    </a:cubicBezTo>
                    <a:lnTo>
                      <a:pt x="12" y="14"/>
                    </a:lnTo>
                    <a:cubicBezTo>
                      <a:pt x="12" y="14"/>
                      <a:pt x="11" y="14"/>
                      <a:pt x="11" y="14"/>
                    </a:cubicBezTo>
                    <a:lnTo>
                      <a:pt x="10" y="13"/>
                    </a:lnTo>
                    <a:close/>
                    <a:moveTo>
                      <a:pt x="12" y="13"/>
                    </a:moveTo>
                    <a:cubicBezTo>
                      <a:pt x="15" y="12"/>
                      <a:pt x="17" y="11"/>
                      <a:pt x="20" y="9"/>
                    </a:cubicBezTo>
                    <a:lnTo>
                      <a:pt x="20" y="11"/>
                    </a:lnTo>
                    <a:cubicBezTo>
                      <a:pt x="18" y="12"/>
                      <a:pt x="15" y="13"/>
                      <a:pt x="12" y="14"/>
                    </a:cubicBezTo>
                    <a:lnTo>
                      <a:pt x="12" y="13"/>
                    </a:lnTo>
                    <a:close/>
                    <a:moveTo>
                      <a:pt x="20" y="9"/>
                    </a:moveTo>
                    <a:cubicBezTo>
                      <a:pt x="21" y="9"/>
                      <a:pt x="21" y="8"/>
                      <a:pt x="21" y="8"/>
                    </a:cubicBezTo>
                    <a:lnTo>
                      <a:pt x="23" y="8"/>
                    </a:lnTo>
                    <a:cubicBezTo>
                      <a:pt x="22" y="9"/>
                      <a:pt x="22" y="10"/>
                      <a:pt x="20" y="11"/>
                    </a:cubicBezTo>
                    <a:lnTo>
                      <a:pt x="20" y="9"/>
                    </a:lnTo>
                    <a:close/>
                    <a:moveTo>
                      <a:pt x="21" y="8"/>
                    </a:moveTo>
                    <a:cubicBezTo>
                      <a:pt x="22" y="7"/>
                      <a:pt x="22" y="7"/>
                      <a:pt x="22" y="6"/>
                    </a:cubicBezTo>
                    <a:lnTo>
                      <a:pt x="23" y="6"/>
                    </a:lnTo>
                    <a:cubicBezTo>
                      <a:pt x="23" y="7"/>
                      <a:pt x="23" y="7"/>
                      <a:pt x="23" y="8"/>
                    </a:cubicBezTo>
                    <a:lnTo>
                      <a:pt x="21" y="8"/>
                    </a:lnTo>
                    <a:close/>
                    <a:moveTo>
                      <a:pt x="22" y="6"/>
                    </a:moveTo>
                    <a:cubicBezTo>
                      <a:pt x="22" y="6"/>
                      <a:pt x="21" y="6"/>
                      <a:pt x="21" y="5"/>
                    </a:cubicBezTo>
                    <a:lnTo>
                      <a:pt x="22" y="5"/>
                    </a:lnTo>
                    <a:cubicBezTo>
                      <a:pt x="23" y="5"/>
                      <a:pt x="23" y="6"/>
                      <a:pt x="23" y="6"/>
                    </a:cubicBezTo>
                    <a:lnTo>
                      <a:pt x="22" y="6"/>
                    </a:lnTo>
                    <a:close/>
                    <a:moveTo>
                      <a:pt x="21" y="5"/>
                    </a:moveTo>
                    <a:cubicBezTo>
                      <a:pt x="21" y="4"/>
                      <a:pt x="20" y="3"/>
                      <a:pt x="18" y="3"/>
                    </a:cubicBezTo>
                    <a:lnTo>
                      <a:pt x="19" y="2"/>
                    </a:lnTo>
                    <a:cubicBezTo>
                      <a:pt x="20" y="2"/>
                      <a:pt x="22" y="3"/>
                      <a:pt x="22" y="5"/>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6" name="Freeform 72">
                <a:extLst>
                  <a:ext uri="{FF2B5EF4-FFF2-40B4-BE49-F238E27FC236}">
                    <a16:creationId xmlns:a16="http://schemas.microsoft.com/office/drawing/2014/main" id="{565103AC-9838-764F-D2B2-F93A4A0903F8}"/>
                  </a:ext>
                </a:extLst>
              </p:cNvPr>
              <p:cNvSpPr>
                <a:spLocks noEditPoints="1"/>
              </p:cNvSpPr>
              <p:nvPr/>
            </p:nvSpPr>
            <p:spPr bwMode="auto">
              <a:xfrm>
                <a:off x="2439" y="1710"/>
                <a:ext cx="128" cy="84"/>
              </a:xfrm>
              <a:custGeom>
                <a:avLst/>
                <a:gdLst>
                  <a:gd name="T0" fmla="*/ 10 w 23"/>
                  <a:gd name="T1" fmla="*/ 2 h 15"/>
                  <a:gd name="T2" fmla="*/ 20 w 23"/>
                  <a:gd name="T3" fmla="*/ 2 h 15"/>
                  <a:gd name="T4" fmla="*/ 10 w 23"/>
                  <a:gd name="T5" fmla="*/ 2 h 15"/>
                  <a:gd name="T6" fmla="*/ 5 w 23"/>
                  <a:gd name="T7" fmla="*/ 2 h 15"/>
                  <a:gd name="T8" fmla="*/ 10 w 23"/>
                  <a:gd name="T9" fmla="*/ 2 h 15"/>
                  <a:gd name="T10" fmla="*/ 3 w 23"/>
                  <a:gd name="T11" fmla="*/ 6 h 15"/>
                  <a:gd name="T12" fmla="*/ 5 w 23"/>
                  <a:gd name="T13" fmla="*/ 2 h 15"/>
                  <a:gd name="T14" fmla="*/ 3 w 23"/>
                  <a:gd name="T15" fmla="*/ 6 h 15"/>
                  <a:gd name="T16" fmla="*/ 1 w 23"/>
                  <a:gd name="T17" fmla="*/ 10 h 15"/>
                  <a:gd name="T18" fmla="*/ 3 w 23"/>
                  <a:gd name="T19" fmla="*/ 6 h 15"/>
                  <a:gd name="T20" fmla="*/ 2 w 23"/>
                  <a:gd name="T21" fmla="*/ 10 h 15"/>
                  <a:gd name="T22" fmla="*/ 1 w 23"/>
                  <a:gd name="T23" fmla="*/ 10 h 15"/>
                  <a:gd name="T24" fmla="*/ 1 w 23"/>
                  <a:gd name="T25" fmla="*/ 10 h 15"/>
                  <a:gd name="T26" fmla="*/ 1 w 23"/>
                  <a:gd name="T27" fmla="*/ 10 h 15"/>
                  <a:gd name="T28" fmla="*/ 2 w 23"/>
                  <a:gd name="T29" fmla="*/ 11 h 15"/>
                  <a:gd name="T30" fmla="*/ 1 w 23"/>
                  <a:gd name="T31" fmla="*/ 10 h 15"/>
                  <a:gd name="T32" fmla="*/ 2 w 23"/>
                  <a:gd name="T33" fmla="*/ 11 h 15"/>
                  <a:gd name="T34" fmla="*/ 2 w 23"/>
                  <a:gd name="T35" fmla="*/ 13 h 15"/>
                  <a:gd name="T36" fmla="*/ 2 w 23"/>
                  <a:gd name="T37" fmla="*/ 11 h 15"/>
                  <a:gd name="T38" fmla="*/ 9 w 23"/>
                  <a:gd name="T39" fmla="*/ 13 h 15"/>
                  <a:gd name="T40" fmla="*/ 2 w 23"/>
                  <a:gd name="T41" fmla="*/ 13 h 15"/>
                  <a:gd name="T42" fmla="*/ 9 w 23"/>
                  <a:gd name="T43" fmla="*/ 13 h 15"/>
                  <a:gd name="T44" fmla="*/ 15 w 23"/>
                  <a:gd name="T45" fmla="*/ 13 h 15"/>
                  <a:gd name="T46" fmla="*/ 9 w 23"/>
                  <a:gd name="T47" fmla="*/ 13 h 15"/>
                  <a:gd name="T48" fmla="*/ 19 w 23"/>
                  <a:gd name="T49" fmla="*/ 10 h 15"/>
                  <a:gd name="T50" fmla="*/ 15 w 23"/>
                  <a:gd name="T51" fmla="*/ 13 h 15"/>
                  <a:gd name="T52" fmla="*/ 20 w 23"/>
                  <a:gd name="T53" fmla="*/ 11 h 15"/>
                  <a:gd name="T54" fmla="*/ 19 w 23"/>
                  <a:gd name="T55" fmla="*/ 10 h 15"/>
                  <a:gd name="T56" fmla="*/ 19 w 23"/>
                  <a:gd name="T57" fmla="*/ 10 h 15"/>
                  <a:gd name="T58" fmla="*/ 23 w 23"/>
                  <a:gd name="T59" fmla="*/ 7 h 15"/>
                  <a:gd name="T60" fmla="*/ 19 w 23"/>
                  <a:gd name="T61" fmla="*/ 10 h 15"/>
                  <a:gd name="T62" fmla="*/ 21 w 23"/>
                  <a:gd name="T63" fmla="*/ 7 h 15"/>
                  <a:gd name="T64" fmla="*/ 21 w 23"/>
                  <a:gd name="T65" fmla="*/ 7 h 15"/>
                  <a:gd name="T66" fmla="*/ 20 w 23"/>
                  <a:gd name="T67" fmla="*/ 4 h 15"/>
                  <a:gd name="T68" fmla="*/ 23 w 23"/>
                  <a:gd name="T69" fmla="*/ 7 h 15"/>
                  <a:gd name="T70" fmla="*/ 20 w 23"/>
                  <a:gd name="T71" fmla="*/ 4 h 15"/>
                  <a:gd name="T72" fmla="*/ 21 w 23"/>
                  <a:gd name="T73" fmla="*/ 4 h 15"/>
                  <a:gd name="T74" fmla="*/ 21 w 23"/>
                  <a:gd name="T75" fmla="*/ 4 h 15"/>
                  <a:gd name="T76" fmla="*/ 21 w 23"/>
                  <a:gd name="T77" fmla="*/ 4 h 15"/>
                  <a:gd name="T78" fmla="*/ 21 w 23"/>
                  <a:gd name="T79" fmla="*/ 4 h 15"/>
                  <a:gd name="T80" fmla="*/ 21 w 23"/>
                  <a:gd name="T81" fmla="*/ 5 h 15"/>
                  <a:gd name="T82" fmla="*/ 22 w 23"/>
                  <a:gd name="T83" fmla="*/ 5 h 15"/>
                  <a:gd name="T84" fmla="*/ 19 w 23"/>
                  <a:gd name="T85" fmla="*/ 4 h 15"/>
                  <a:gd name="T86" fmla="*/ 21 w 23"/>
                  <a:gd name="T87" fmla="*/ 4 h 15"/>
                  <a:gd name="T88" fmla="*/ 19 w 23"/>
                  <a:gd name="T89" fmla="*/ 4 h 15"/>
                  <a:gd name="T90" fmla="*/ 20 w 23"/>
                  <a:gd name="T91" fmla="*/ 2 h 15"/>
                  <a:gd name="T92" fmla="*/ 19 w 23"/>
                  <a:gd name="T9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15">
                    <a:moveTo>
                      <a:pt x="19" y="3"/>
                    </a:moveTo>
                    <a:cubicBezTo>
                      <a:pt x="17" y="1"/>
                      <a:pt x="13" y="1"/>
                      <a:pt x="10" y="2"/>
                    </a:cubicBezTo>
                    <a:lnTo>
                      <a:pt x="9" y="1"/>
                    </a:lnTo>
                    <a:cubicBezTo>
                      <a:pt x="13" y="0"/>
                      <a:pt x="17" y="0"/>
                      <a:pt x="20" y="2"/>
                    </a:cubicBezTo>
                    <a:lnTo>
                      <a:pt x="19" y="3"/>
                    </a:lnTo>
                    <a:close/>
                    <a:moveTo>
                      <a:pt x="10" y="2"/>
                    </a:moveTo>
                    <a:cubicBezTo>
                      <a:pt x="8" y="2"/>
                      <a:pt x="7" y="3"/>
                      <a:pt x="6" y="3"/>
                    </a:cubicBezTo>
                    <a:lnTo>
                      <a:pt x="5" y="2"/>
                    </a:lnTo>
                    <a:cubicBezTo>
                      <a:pt x="6" y="2"/>
                      <a:pt x="8" y="1"/>
                      <a:pt x="9" y="1"/>
                    </a:cubicBezTo>
                    <a:lnTo>
                      <a:pt x="10" y="2"/>
                    </a:lnTo>
                    <a:close/>
                    <a:moveTo>
                      <a:pt x="6" y="3"/>
                    </a:moveTo>
                    <a:cubicBezTo>
                      <a:pt x="5" y="4"/>
                      <a:pt x="4" y="5"/>
                      <a:pt x="3" y="6"/>
                    </a:cubicBezTo>
                    <a:lnTo>
                      <a:pt x="2" y="5"/>
                    </a:lnTo>
                    <a:cubicBezTo>
                      <a:pt x="3" y="4"/>
                      <a:pt x="4" y="3"/>
                      <a:pt x="5" y="2"/>
                    </a:cubicBezTo>
                    <a:lnTo>
                      <a:pt x="6" y="3"/>
                    </a:lnTo>
                    <a:close/>
                    <a:moveTo>
                      <a:pt x="3" y="6"/>
                    </a:moveTo>
                    <a:cubicBezTo>
                      <a:pt x="2" y="7"/>
                      <a:pt x="1" y="8"/>
                      <a:pt x="2" y="10"/>
                    </a:cubicBezTo>
                    <a:lnTo>
                      <a:pt x="1" y="10"/>
                    </a:lnTo>
                    <a:cubicBezTo>
                      <a:pt x="0" y="8"/>
                      <a:pt x="1" y="6"/>
                      <a:pt x="2" y="5"/>
                    </a:cubicBezTo>
                    <a:lnTo>
                      <a:pt x="3" y="6"/>
                    </a:lnTo>
                    <a:close/>
                    <a:moveTo>
                      <a:pt x="2" y="10"/>
                    </a:moveTo>
                    <a:lnTo>
                      <a:pt x="2" y="10"/>
                    </a:lnTo>
                    <a:lnTo>
                      <a:pt x="1" y="10"/>
                    </a:lnTo>
                    <a:lnTo>
                      <a:pt x="1" y="10"/>
                    </a:lnTo>
                    <a:lnTo>
                      <a:pt x="2" y="10"/>
                    </a:lnTo>
                    <a:close/>
                    <a:moveTo>
                      <a:pt x="1" y="10"/>
                    </a:moveTo>
                    <a:lnTo>
                      <a:pt x="1" y="10"/>
                    </a:ln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cubicBezTo>
                      <a:pt x="11" y="13"/>
                      <a:pt x="12" y="13"/>
                      <a:pt x="14" y="12"/>
                    </a:cubicBezTo>
                    <a:lnTo>
                      <a:pt x="15" y="13"/>
                    </a:lnTo>
                    <a:cubicBezTo>
                      <a:pt x="13" y="14"/>
                      <a:pt x="11" y="14"/>
                      <a:pt x="9" y="15"/>
                    </a:cubicBezTo>
                    <a:lnTo>
                      <a:pt x="9" y="13"/>
                    </a:lnTo>
                    <a:close/>
                    <a:moveTo>
                      <a:pt x="14" y="12"/>
                    </a:moveTo>
                    <a:cubicBezTo>
                      <a:pt x="16" y="11"/>
                      <a:pt x="17" y="11"/>
                      <a:pt x="19" y="10"/>
                    </a:cubicBezTo>
                    <a:lnTo>
                      <a:pt x="20" y="11"/>
                    </a:lnTo>
                    <a:cubicBezTo>
                      <a:pt x="18" y="12"/>
                      <a:pt x="16" y="13"/>
                      <a:pt x="15" y="13"/>
                    </a:cubicBezTo>
                    <a:lnTo>
                      <a:pt x="14" y="12"/>
                    </a:lnTo>
                    <a:close/>
                    <a:moveTo>
                      <a:pt x="20" y="11"/>
                    </a:moveTo>
                    <a:lnTo>
                      <a:pt x="20" y="11"/>
                    </a:lnTo>
                    <a:lnTo>
                      <a:pt x="19" y="10"/>
                    </a:lnTo>
                    <a:lnTo>
                      <a:pt x="20" y="11"/>
                    </a:lnTo>
                    <a:close/>
                    <a:moveTo>
                      <a:pt x="19" y="10"/>
                    </a:moveTo>
                    <a:cubicBezTo>
                      <a:pt x="21" y="9"/>
                      <a:pt x="21" y="8"/>
                      <a:pt x="21" y="7"/>
                    </a:cubicBezTo>
                    <a:lnTo>
                      <a:pt x="23" y="7"/>
                    </a:lnTo>
                    <a:cubicBezTo>
                      <a:pt x="23" y="8"/>
                      <a:pt x="22" y="10"/>
                      <a:pt x="20" y="11"/>
                    </a:cubicBezTo>
                    <a:lnTo>
                      <a:pt x="19" y="10"/>
                    </a:lnTo>
                    <a:close/>
                    <a:moveTo>
                      <a:pt x="21" y="7"/>
                    </a:moveTo>
                    <a:lnTo>
                      <a:pt x="21" y="7"/>
                    </a:lnTo>
                    <a:lnTo>
                      <a:pt x="22" y="7"/>
                    </a:lnTo>
                    <a:lnTo>
                      <a:pt x="21" y="7"/>
                    </a:lnTo>
                    <a:close/>
                    <a:moveTo>
                      <a:pt x="21" y="7"/>
                    </a:moveTo>
                    <a:cubicBezTo>
                      <a:pt x="22" y="6"/>
                      <a:pt x="21" y="5"/>
                      <a:pt x="20" y="4"/>
                    </a:cubicBezTo>
                    <a:lnTo>
                      <a:pt x="21" y="4"/>
                    </a:lnTo>
                    <a:cubicBezTo>
                      <a:pt x="22" y="5"/>
                      <a:pt x="23" y="6"/>
                      <a:pt x="23" y="7"/>
                    </a:cubicBezTo>
                    <a:lnTo>
                      <a:pt x="21" y="7"/>
                    </a:lnTo>
                    <a:close/>
                    <a:moveTo>
                      <a:pt x="20" y="4"/>
                    </a:moveTo>
                    <a:lnTo>
                      <a:pt x="21" y="4"/>
                    </a:lnTo>
                    <a:lnTo>
                      <a:pt x="21" y="4"/>
                    </a:lnTo>
                    <a:lnTo>
                      <a:pt x="20" y="4"/>
                    </a:lnTo>
                    <a:close/>
                    <a:moveTo>
                      <a:pt x="21" y="4"/>
                    </a:moveTo>
                    <a:cubicBezTo>
                      <a:pt x="22" y="4"/>
                      <a:pt x="22" y="4"/>
                      <a:pt x="22" y="5"/>
                    </a:cubicBezTo>
                    <a:lnTo>
                      <a:pt x="21" y="4"/>
                    </a:lnTo>
                    <a:cubicBezTo>
                      <a:pt x="21" y="3"/>
                      <a:pt x="21" y="5"/>
                      <a:pt x="20" y="5"/>
                    </a:cubicBezTo>
                    <a:lnTo>
                      <a:pt x="21" y="4"/>
                    </a:lnTo>
                    <a:close/>
                    <a:moveTo>
                      <a:pt x="22" y="5"/>
                    </a:moveTo>
                    <a:lnTo>
                      <a:pt x="21" y="5"/>
                    </a:lnTo>
                    <a:lnTo>
                      <a:pt x="21" y="4"/>
                    </a:lnTo>
                    <a:lnTo>
                      <a:pt x="22" y="5"/>
                    </a:lnTo>
                    <a:close/>
                    <a:moveTo>
                      <a:pt x="21" y="5"/>
                    </a:moveTo>
                    <a:cubicBezTo>
                      <a:pt x="21" y="5"/>
                      <a:pt x="20" y="5"/>
                      <a:pt x="19" y="4"/>
                    </a:cubicBezTo>
                    <a:lnTo>
                      <a:pt x="20" y="3"/>
                    </a:lnTo>
                    <a:cubicBezTo>
                      <a:pt x="21" y="3"/>
                      <a:pt x="20" y="4"/>
                      <a:pt x="21" y="4"/>
                    </a:cubicBezTo>
                    <a:lnTo>
                      <a:pt x="21" y="5"/>
                    </a:lnTo>
                    <a:close/>
                    <a:moveTo>
                      <a:pt x="19" y="4"/>
                    </a:moveTo>
                    <a:lnTo>
                      <a:pt x="19" y="3"/>
                    </a:lnTo>
                    <a:lnTo>
                      <a:pt x="20" y="2"/>
                    </a:lnTo>
                    <a:lnTo>
                      <a:pt x="20" y="3"/>
                    </a:lnTo>
                    <a:lnTo>
                      <a:pt x="19"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7" name="Freeform 73">
                <a:extLst>
                  <a:ext uri="{FF2B5EF4-FFF2-40B4-BE49-F238E27FC236}">
                    <a16:creationId xmlns:a16="http://schemas.microsoft.com/office/drawing/2014/main" id="{0B58461C-6698-4776-3178-F55FBC6CB6B6}"/>
                  </a:ext>
                </a:extLst>
              </p:cNvPr>
              <p:cNvSpPr>
                <a:spLocks noEditPoints="1"/>
              </p:cNvSpPr>
              <p:nvPr/>
            </p:nvSpPr>
            <p:spPr bwMode="auto">
              <a:xfrm>
                <a:off x="2528" y="1704"/>
                <a:ext cx="325" cy="56"/>
              </a:xfrm>
              <a:custGeom>
                <a:avLst/>
                <a:gdLst>
                  <a:gd name="T0" fmla="*/ 4 w 58"/>
                  <a:gd name="T1" fmla="*/ 3 h 10"/>
                  <a:gd name="T2" fmla="*/ 4 w 58"/>
                  <a:gd name="T3" fmla="*/ 2 h 10"/>
                  <a:gd name="T4" fmla="*/ 4 w 58"/>
                  <a:gd name="T5" fmla="*/ 3 h 10"/>
                  <a:gd name="T6" fmla="*/ 4 w 58"/>
                  <a:gd name="T7" fmla="*/ 3 h 10"/>
                  <a:gd name="T8" fmla="*/ 4 w 58"/>
                  <a:gd name="T9" fmla="*/ 2 h 10"/>
                  <a:gd name="T10" fmla="*/ 4 w 58"/>
                  <a:gd name="T11" fmla="*/ 2 h 10"/>
                  <a:gd name="T12" fmla="*/ 4 w 58"/>
                  <a:gd name="T13" fmla="*/ 3 h 10"/>
                  <a:gd name="T14" fmla="*/ 4 w 58"/>
                  <a:gd name="T15" fmla="*/ 3 h 10"/>
                  <a:gd name="T16" fmla="*/ 4 w 58"/>
                  <a:gd name="T17" fmla="*/ 2 h 10"/>
                  <a:gd name="T18" fmla="*/ 4 w 58"/>
                  <a:gd name="T19" fmla="*/ 3 h 10"/>
                  <a:gd name="T20" fmla="*/ 4 w 58"/>
                  <a:gd name="T21" fmla="*/ 2 h 10"/>
                  <a:gd name="T22" fmla="*/ 4 w 58"/>
                  <a:gd name="T23" fmla="*/ 3 h 10"/>
                  <a:gd name="T24" fmla="*/ 4 w 58"/>
                  <a:gd name="T25" fmla="*/ 2 h 10"/>
                  <a:gd name="T26" fmla="*/ 4 w 58"/>
                  <a:gd name="T27" fmla="*/ 4 h 10"/>
                  <a:gd name="T28" fmla="*/ 4 w 58"/>
                  <a:gd name="T29" fmla="*/ 2 h 10"/>
                  <a:gd name="T30" fmla="*/ 4 w 58"/>
                  <a:gd name="T31" fmla="*/ 2 h 10"/>
                  <a:gd name="T32" fmla="*/ 4 w 58"/>
                  <a:gd name="T33" fmla="*/ 3 h 10"/>
                  <a:gd name="T34" fmla="*/ 5 w 58"/>
                  <a:gd name="T35" fmla="*/ 2 h 10"/>
                  <a:gd name="T36" fmla="*/ 7 w 58"/>
                  <a:gd name="T37" fmla="*/ 5 h 10"/>
                  <a:gd name="T38" fmla="*/ 5 w 58"/>
                  <a:gd name="T39" fmla="*/ 2 h 10"/>
                  <a:gd name="T40" fmla="*/ 12 w 58"/>
                  <a:gd name="T41" fmla="*/ 5 h 10"/>
                  <a:gd name="T42" fmla="*/ 7 w 58"/>
                  <a:gd name="T43" fmla="*/ 5 h 10"/>
                  <a:gd name="T44" fmla="*/ 11 w 58"/>
                  <a:gd name="T45" fmla="*/ 7 h 10"/>
                  <a:gd name="T46" fmla="*/ 11 w 58"/>
                  <a:gd name="T47" fmla="*/ 6 h 10"/>
                  <a:gd name="T48" fmla="*/ 12 w 58"/>
                  <a:gd name="T49" fmla="*/ 5 h 10"/>
                  <a:gd name="T50" fmla="*/ 11 w 58"/>
                  <a:gd name="T51" fmla="*/ 7 h 10"/>
                  <a:gd name="T52" fmla="*/ 12 w 58"/>
                  <a:gd name="T53" fmla="*/ 5 h 10"/>
                  <a:gd name="T54" fmla="*/ 14 w 58"/>
                  <a:gd name="T55" fmla="*/ 6 h 10"/>
                  <a:gd name="T56" fmla="*/ 11 w 58"/>
                  <a:gd name="T57" fmla="*/ 7 h 10"/>
                  <a:gd name="T58" fmla="*/ 14 w 58"/>
                  <a:gd name="T59" fmla="*/ 6 h 10"/>
                  <a:gd name="T60" fmla="*/ 16 w 58"/>
                  <a:gd name="T61" fmla="*/ 8 h 10"/>
                  <a:gd name="T62" fmla="*/ 14 w 58"/>
                  <a:gd name="T63" fmla="*/ 6 h 10"/>
                  <a:gd name="T64" fmla="*/ 30 w 58"/>
                  <a:gd name="T65" fmla="*/ 8 h 10"/>
                  <a:gd name="T66" fmla="*/ 16 w 58"/>
                  <a:gd name="T67" fmla="*/ 8 h 10"/>
                  <a:gd name="T68" fmla="*/ 30 w 58"/>
                  <a:gd name="T69" fmla="*/ 8 h 10"/>
                  <a:gd name="T70" fmla="*/ 30 w 58"/>
                  <a:gd name="T71" fmla="*/ 9 h 10"/>
                  <a:gd name="T72" fmla="*/ 30 w 58"/>
                  <a:gd name="T73" fmla="*/ 8 h 10"/>
                  <a:gd name="T74" fmla="*/ 42 w 58"/>
                  <a:gd name="T75" fmla="*/ 9 h 10"/>
                  <a:gd name="T76" fmla="*/ 30 w 58"/>
                  <a:gd name="T77" fmla="*/ 8 h 10"/>
                  <a:gd name="T78" fmla="*/ 49 w 58"/>
                  <a:gd name="T79" fmla="*/ 7 h 10"/>
                  <a:gd name="T80" fmla="*/ 42 w 58"/>
                  <a:gd name="T81" fmla="*/ 9 h 10"/>
                  <a:gd name="T82" fmla="*/ 49 w 58"/>
                  <a:gd name="T83" fmla="*/ 8 h 10"/>
                  <a:gd name="T84" fmla="*/ 49 w 58"/>
                  <a:gd name="T85" fmla="*/ 7 h 10"/>
                  <a:gd name="T86" fmla="*/ 49 w 58"/>
                  <a:gd name="T87" fmla="*/ 7 h 10"/>
                  <a:gd name="T88" fmla="*/ 49 w 58"/>
                  <a:gd name="T89" fmla="*/ 8 h 10"/>
                  <a:gd name="T90" fmla="*/ 49 w 58"/>
                  <a:gd name="T91" fmla="*/ 7 h 10"/>
                  <a:gd name="T92" fmla="*/ 49 w 58"/>
                  <a:gd name="T93" fmla="*/ 8 h 10"/>
                  <a:gd name="T94" fmla="*/ 49 w 58"/>
                  <a:gd name="T95" fmla="*/ 8 h 10"/>
                  <a:gd name="T96" fmla="*/ 52 w 58"/>
                  <a:gd name="T97" fmla="*/ 6 h 10"/>
                  <a:gd name="T98" fmla="*/ 49 w 58"/>
                  <a:gd name="T99" fmla="*/ 8 h 10"/>
                  <a:gd name="T100" fmla="*/ 52 w 58"/>
                  <a:gd name="T101" fmla="*/ 6 h 10"/>
                  <a:gd name="T102" fmla="*/ 58 w 58"/>
                  <a:gd name="T103" fmla="*/ 7 h 10"/>
                  <a:gd name="T104" fmla="*/ 52 w 58"/>
                  <a:gd name="T10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10">
                    <a:moveTo>
                      <a:pt x="4" y="3"/>
                    </a:moveTo>
                    <a:cubicBezTo>
                      <a:pt x="4" y="3"/>
                      <a:pt x="4" y="3"/>
                      <a:pt x="4" y="3"/>
                    </a:cubicBezTo>
                    <a:lnTo>
                      <a:pt x="4" y="2"/>
                    </a:lnTo>
                    <a:cubicBezTo>
                      <a:pt x="4" y="2"/>
                      <a:pt x="4" y="2"/>
                      <a:pt x="4" y="2"/>
                    </a:cubicBezTo>
                    <a:lnTo>
                      <a:pt x="4" y="3"/>
                    </a:lnTo>
                    <a:close/>
                    <a:moveTo>
                      <a:pt x="4" y="3"/>
                    </a:moveTo>
                    <a:lnTo>
                      <a:pt x="4" y="3"/>
                    </a:lnTo>
                    <a:lnTo>
                      <a:pt x="4" y="3"/>
                    </a:lnTo>
                    <a:close/>
                    <a:moveTo>
                      <a:pt x="4" y="3"/>
                    </a:moveTo>
                    <a:cubicBezTo>
                      <a:pt x="0" y="2"/>
                      <a:pt x="2" y="0"/>
                      <a:pt x="4" y="2"/>
                    </a:cubicBezTo>
                    <a:lnTo>
                      <a:pt x="4" y="3"/>
                    </a:lnTo>
                    <a:cubicBezTo>
                      <a:pt x="1" y="1"/>
                      <a:pt x="1" y="0"/>
                      <a:pt x="4" y="2"/>
                    </a:cubicBezTo>
                    <a:lnTo>
                      <a:pt x="4" y="3"/>
                    </a:lnTo>
                    <a:close/>
                    <a:moveTo>
                      <a:pt x="4" y="3"/>
                    </a:moveTo>
                    <a:lnTo>
                      <a:pt x="4" y="3"/>
                    </a:lnTo>
                    <a:lnTo>
                      <a:pt x="4" y="3"/>
                    </a:lnTo>
                    <a:lnTo>
                      <a:pt x="4" y="3"/>
                    </a:lnTo>
                    <a:close/>
                    <a:moveTo>
                      <a:pt x="4" y="2"/>
                    </a:moveTo>
                    <a:lnTo>
                      <a:pt x="4" y="2"/>
                    </a:lnTo>
                    <a:lnTo>
                      <a:pt x="4" y="3"/>
                    </a:lnTo>
                    <a:lnTo>
                      <a:pt x="4" y="3"/>
                    </a:lnTo>
                    <a:lnTo>
                      <a:pt x="4" y="2"/>
                    </a:lnTo>
                    <a:close/>
                    <a:moveTo>
                      <a:pt x="4" y="3"/>
                    </a:moveTo>
                    <a:lnTo>
                      <a:pt x="4" y="3"/>
                    </a:lnTo>
                    <a:lnTo>
                      <a:pt x="4" y="3"/>
                    </a:lnTo>
                    <a:close/>
                    <a:moveTo>
                      <a:pt x="4" y="2"/>
                    </a:moveTo>
                    <a:cubicBezTo>
                      <a:pt x="4" y="2"/>
                      <a:pt x="4" y="2"/>
                      <a:pt x="4" y="2"/>
                    </a:cubicBezTo>
                    <a:lnTo>
                      <a:pt x="4" y="4"/>
                    </a:lnTo>
                    <a:cubicBezTo>
                      <a:pt x="4" y="4"/>
                      <a:pt x="4" y="3"/>
                      <a:pt x="4" y="3"/>
                    </a:cubicBezTo>
                    <a:lnTo>
                      <a:pt x="4" y="2"/>
                    </a:lnTo>
                    <a:close/>
                    <a:moveTo>
                      <a:pt x="4" y="2"/>
                    </a:moveTo>
                    <a:lnTo>
                      <a:pt x="4" y="2"/>
                    </a:lnTo>
                    <a:lnTo>
                      <a:pt x="5" y="2"/>
                    </a:lnTo>
                    <a:lnTo>
                      <a:pt x="4" y="3"/>
                    </a:lnTo>
                    <a:lnTo>
                      <a:pt x="4" y="2"/>
                    </a:lnTo>
                    <a:close/>
                    <a:moveTo>
                      <a:pt x="5" y="2"/>
                    </a:moveTo>
                    <a:cubicBezTo>
                      <a:pt x="6" y="3"/>
                      <a:pt x="7" y="4"/>
                      <a:pt x="8" y="4"/>
                    </a:cubicBezTo>
                    <a:lnTo>
                      <a:pt x="7" y="5"/>
                    </a:lnTo>
                    <a:cubicBezTo>
                      <a:pt x="6" y="5"/>
                      <a:pt x="5" y="4"/>
                      <a:pt x="4" y="3"/>
                    </a:cubicBezTo>
                    <a:lnTo>
                      <a:pt x="5" y="2"/>
                    </a:lnTo>
                    <a:close/>
                    <a:moveTo>
                      <a:pt x="8" y="4"/>
                    </a:moveTo>
                    <a:cubicBezTo>
                      <a:pt x="9" y="5"/>
                      <a:pt x="10" y="5"/>
                      <a:pt x="12" y="5"/>
                    </a:cubicBezTo>
                    <a:lnTo>
                      <a:pt x="11" y="7"/>
                    </a:lnTo>
                    <a:cubicBezTo>
                      <a:pt x="10" y="6"/>
                      <a:pt x="9" y="6"/>
                      <a:pt x="7" y="5"/>
                    </a:cubicBezTo>
                    <a:lnTo>
                      <a:pt x="8" y="4"/>
                    </a:lnTo>
                    <a:close/>
                    <a:moveTo>
                      <a:pt x="11" y="7"/>
                    </a:moveTo>
                    <a:lnTo>
                      <a:pt x="11" y="7"/>
                    </a:lnTo>
                    <a:lnTo>
                      <a:pt x="11" y="6"/>
                    </a:lnTo>
                    <a:lnTo>
                      <a:pt x="11" y="7"/>
                    </a:lnTo>
                    <a:close/>
                    <a:moveTo>
                      <a:pt x="12" y="5"/>
                    </a:moveTo>
                    <a:lnTo>
                      <a:pt x="12" y="5"/>
                    </a:lnTo>
                    <a:lnTo>
                      <a:pt x="11" y="7"/>
                    </a:lnTo>
                    <a:lnTo>
                      <a:pt x="11" y="7"/>
                    </a:lnTo>
                    <a:lnTo>
                      <a:pt x="12" y="5"/>
                    </a:lnTo>
                    <a:close/>
                    <a:moveTo>
                      <a:pt x="12" y="5"/>
                    </a:moveTo>
                    <a:cubicBezTo>
                      <a:pt x="13" y="6"/>
                      <a:pt x="13" y="6"/>
                      <a:pt x="14" y="6"/>
                    </a:cubicBezTo>
                    <a:lnTo>
                      <a:pt x="14" y="7"/>
                    </a:lnTo>
                    <a:cubicBezTo>
                      <a:pt x="13" y="7"/>
                      <a:pt x="12" y="7"/>
                      <a:pt x="11" y="7"/>
                    </a:cubicBezTo>
                    <a:lnTo>
                      <a:pt x="12" y="5"/>
                    </a:lnTo>
                    <a:close/>
                    <a:moveTo>
                      <a:pt x="14" y="6"/>
                    </a:moveTo>
                    <a:cubicBezTo>
                      <a:pt x="15" y="6"/>
                      <a:pt x="16" y="7"/>
                      <a:pt x="17" y="7"/>
                    </a:cubicBezTo>
                    <a:lnTo>
                      <a:pt x="16" y="8"/>
                    </a:lnTo>
                    <a:cubicBezTo>
                      <a:pt x="16" y="8"/>
                      <a:pt x="15" y="8"/>
                      <a:pt x="14" y="7"/>
                    </a:cubicBezTo>
                    <a:lnTo>
                      <a:pt x="14" y="6"/>
                    </a:lnTo>
                    <a:close/>
                    <a:moveTo>
                      <a:pt x="17" y="7"/>
                    </a:moveTo>
                    <a:cubicBezTo>
                      <a:pt x="21" y="8"/>
                      <a:pt x="26" y="8"/>
                      <a:pt x="30" y="8"/>
                    </a:cubicBezTo>
                    <a:lnTo>
                      <a:pt x="30" y="10"/>
                    </a:lnTo>
                    <a:cubicBezTo>
                      <a:pt x="25" y="10"/>
                      <a:pt x="21" y="9"/>
                      <a:pt x="16" y="8"/>
                    </a:cubicBezTo>
                    <a:lnTo>
                      <a:pt x="17" y="7"/>
                    </a:lnTo>
                    <a:close/>
                    <a:moveTo>
                      <a:pt x="30" y="8"/>
                    </a:moveTo>
                    <a:lnTo>
                      <a:pt x="30" y="8"/>
                    </a:lnTo>
                    <a:lnTo>
                      <a:pt x="30" y="9"/>
                    </a:lnTo>
                    <a:lnTo>
                      <a:pt x="30" y="8"/>
                    </a:lnTo>
                    <a:close/>
                    <a:moveTo>
                      <a:pt x="30" y="8"/>
                    </a:moveTo>
                    <a:cubicBezTo>
                      <a:pt x="34" y="8"/>
                      <a:pt x="38" y="8"/>
                      <a:pt x="41" y="7"/>
                    </a:cubicBezTo>
                    <a:lnTo>
                      <a:pt x="42" y="9"/>
                    </a:lnTo>
                    <a:cubicBezTo>
                      <a:pt x="38" y="9"/>
                      <a:pt x="34" y="10"/>
                      <a:pt x="30" y="10"/>
                    </a:cubicBezTo>
                    <a:lnTo>
                      <a:pt x="30" y="8"/>
                    </a:lnTo>
                    <a:close/>
                    <a:moveTo>
                      <a:pt x="41" y="7"/>
                    </a:moveTo>
                    <a:cubicBezTo>
                      <a:pt x="44" y="7"/>
                      <a:pt x="46" y="7"/>
                      <a:pt x="49" y="7"/>
                    </a:cubicBezTo>
                    <a:lnTo>
                      <a:pt x="49" y="8"/>
                    </a:lnTo>
                    <a:cubicBezTo>
                      <a:pt x="47" y="8"/>
                      <a:pt x="44" y="8"/>
                      <a:pt x="42" y="9"/>
                    </a:cubicBezTo>
                    <a:lnTo>
                      <a:pt x="41" y="7"/>
                    </a:lnTo>
                    <a:close/>
                    <a:moveTo>
                      <a:pt x="49" y="8"/>
                    </a:moveTo>
                    <a:lnTo>
                      <a:pt x="49" y="8"/>
                    </a:lnTo>
                    <a:lnTo>
                      <a:pt x="49" y="7"/>
                    </a:lnTo>
                    <a:lnTo>
                      <a:pt x="49" y="8"/>
                    </a:lnTo>
                    <a:close/>
                    <a:moveTo>
                      <a:pt x="49" y="7"/>
                    </a:moveTo>
                    <a:lnTo>
                      <a:pt x="49" y="7"/>
                    </a:lnTo>
                    <a:lnTo>
                      <a:pt x="49" y="8"/>
                    </a:lnTo>
                    <a:lnTo>
                      <a:pt x="49" y="8"/>
                    </a:lnTo>
                    <a:lnTo>
                      <a:pt x="49" y="7"/>
                    </a:lnTo>
                    <a:close/>
                    <a:moveTo>
                      <a:pt x="49" y="8"/>
                    </a:moveTo>
                    <a:lnTo>
                      <a:pt x="49" y="8"/>
                    </a:lnTo>
                    <a:lnTo>
                      <a:pt x="49" y="7"/>
                    </a:lnTo>
                    <a:lnTo>
                      <a:pt x="49" y="8"/>
                    </a:lnTo>
                    <a:close/>
                    <a:moveTo>
                      <a:pt x="49" y="7"/>
                    </a:moveTo>
                    <a:cubicBezTo>
                      <a:pt x="50" y="7"/>
                      <a:pt x="51" y="6"/>
                      <a:pt x="52" y="6"/>
                    </a:cubicBezTo>
                    <a:lnTo>
                      <a:pt x="52" y="8"/>
                    </a:lnTo>
                    <a:cubicBezTo>
                      <a:pt x="51" y="8"/>
                      <a:pt x="50" y="8"/>
                      <a:pt x="49" y="8"/>
                    </a:cubicBezTo>
                    <a:lnTo>
                      <a:pt x="49" y="7"/>
                    </a:lnTo>
                    <a:close/>
                    <a:moveTo>
                      <a:pt x="52" y="6"/>
                    </a:moveTo>
                    <a:cubicBezTo>
                      <a:pt x="54" y="6"/>
                      <a:pt x="56" y="6"/>
                      <a:pt x="58" y="6"/>
                    </a:cubicBezTo>
                    <a:lnTo>
                      <a:pt x="58" y="7"/>
                    </a:lnTo>
                    <a:cubicBezTo>
                      <a:pt x="56" y="7"/>
                      <a:pt x="54" y="7"/>
                      <a:pt x="52" y="8"/>
                    </a:cubicBezTo>
                    <a:lnTo>
                      <a:pt x="5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8" name="Freeform 74">
                <a:extLst>
                  <a:ext uri="{FF2B5EF4-FFF2-40B4-BE49-F238E27FC236}">
                    <a16:creationId xmlns:a16="http://schemas.microsoft.com/office/drawing/2014/main" id="{AACDC6D7-088F-194F-0526-A4122ABAED0F}"/>
                  </a:ext>
                </a:extLst>
              </p:cNvPr>
              <p:cNvSpPr>
                <a:spLocks/>
              </p:cNvSpPr>
              <p:nvPr/>
            </p:nvSpPr>
            <p:spPr bwMode="auto">
              <a:xfrm>
                <a:off x="2360" y="1660"/>
                <a:ext cx="112" cy="117"/>
              </a:xfrm>
              <a:custGeom>
                <a:avLst/>
                <a:gdLst>
                  <a:gd name="T0" fmla="*/ 16 w 20"/>
                  <a:gd name="T1" fmla="*/ 5 h 21"/>
                  <a:gd name="T2" fmla="*/ 5 w 20"/>
                  <a:gd name="T3" fmla="*/ 1 h 21"/>
                  <a:gd name="T4" fmla="*/ 2 w 20"/>
                  <a:gd name="T5" fmla="*/ 4 h 21"/>
                  <a:gd name="T6" fmla="*/ 0 w 20"/>
                  <a:gd name="T7" fmla="*/ 11 h 21"/>
                  <a:gd name="T8" fmla="*/ 11 w 20"/>
                  <a:gd name="T9" fmla="*/ 18 h 21"/>
                  <a:gd name="T10" fmla="*/ 19 w 20"/>
                  <a:gd name="T11" fmla="*/ 8 h 21"/>
                  <a:gd name="T12" fmla="*/ 16 w 2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6" y="5"/>
                    </a:moveTo>
                    <a:cubicBezTo>
                      <a:pt x="11" y="4"/>
                      <a:pt x="9" y="0"/>
                      <a:pt x="5" y="1"/>
                    </a:cubicBezTo>
                    <a:cubicBezTo>
                      <a:pt x="3" y="1"/>
                      <a:pt x="3" y="3"/>
                      <a:pt x="2" y="4"/>
                    </a:cubicBezTo>
                    <a:cubicBezTo>
                      <a:pt x="1" y="6"/>
                      <a:pt x="0" y="10"/>
                      <a:pt x="0" y="11"/>
                    </a:cubicBezTo>
                    <a:cubicBezTo>
                      <a:pt x="1" y="15"/>
                      <a:pt x="6" y="21"/>
                      <a:pt x="11" y="18"/>
                    </a:cubicBezTo>
                    <a:cubicBezTo>
                      <a:pt x="14" y="15"/>
                      <a:pt x="17" y="12"/>
                      <a:pt x="19" y="8"/>
                    </a:cubicBezTo>
                    <a:cubicBezTo>
                      <a:pt x="20" y="6"/>
                      <a:pt x="18" y="9"/>
                      <a:pt x="16"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19" name="Freeform 75">
                <a:extLst>
                  <a:ext uri="{FF2B5EF4-FFF2-40B4-BE49-F238E27FC236}">
                    <a16:creationId xmlns:a16="http://schemas.microsoft.com/office/drawing/2014/main" id="{16BFC428-AD27-A47F-29A5-52191CAD2AD1}"/>
                  </a:ext>
                </a:extLst>
              </p:cNvPr>
              <p:cNvSpPr>
                <a:spLocks noEditPoints="1"/>
              </p:cNvSpPr>
              <p:nvPr/>
            </p:nvSpPr>
            <p:spPr bwMode="auto">
              <a:xfrm>
                <a:off x="2355" y="1654"/>
                <a:ext cx="117" cy="117"/>
              </a:xfrm>
              <a:custGeom>
                <a:avLst/>
                <a:gdLst>
                  <a:gd name="T0" fmla="*/ 12 w 21"/>
                  <a:gd name="T1" fmla="*/ 4 h 21"/>
                  <a:gd name="T2" fmla="*/ 17 w 21"/>
                  <a:gd name="T3" fmla="*/ 5 h 21"/>
                  <a:gd name="T4" fmla="*/ 12 w 21"/>
                  <a:gd name="T5" fmla="*/ 4 h 21"/>
                  <a:gd name="T6" fmla="*/ 6 w 21"/>
                  <a:gd name="T7" fmla="*/ 1 h 21"/>
                  <a:gd name="T8" fmla="*/ 12 w 21"/>
                  <a:gd name="T9" fmla="*/ 4 h 21"/>
                  <a:gd name="T10" fmla="*/ 6 w 21"/>
                  <a:gd name="T11" fmla="*/ 3 h 21"/>
                  <a:gd name="T12" fmla="*/ 6 w 21"/>
                  <a:gd name="T13" fmla="*/ 3 h 21"/>
                  <a:gd name="T14" fmla="*/ 4 w 21"/>
                  <a:gd name="T15" fmla="*/ 5 h 21"/>
                  <a:gd name="T16" fmla="*/ 6 w 21"/>
                  <a:gd name="T17" fmla="*/ 1 h 21"/>
                  <a:gd name="T18" fmla="*/ 4 w 21"/>
                  <a:gd name="T19" fmla="*/ 5 h 21"/>
                  <a:gd name="T20" fmla="*/ 2 w 21"/>
                  <a:gd name="T21" fmla="*/ 5 h 21"/>
                  <a:gd name="T22" fmla="*/ 4 w 21"/>
                  <a:gd name="T23" fmla="*/ 5 h 21"/>
                  <a:gd name="T24" fmla="*/ 2 w 21"/>
                  <a:gd name="T25" fmla="*/ 5 h 21"/>
                  <a:gd name="T26" fmla="*/ 2 w 21"/>
                  <a:gd name="T27" fmla="*/ 5 h 21"/>
                  <a:gd name="T28" fmla="*/ 3 w 21"/>
                  <a:gd name="T29" fmla="*/ 6 h 21"/>
                  <a:gd name="T30" fmla="*/ 2 w 21"/>
                  <a:gd name="T31" fmla="*/ 5 h 21"/>
                  <a:gd name="T32" fmla="*/ 2 w 21"/>
                  <a:gd name="T33" fmla="*/ 5 h 21"/>
                  <a:gd name="T34" fmla="*/ 3 w 21"/>
                  <a:gd name="T35" fmla="*/ 5 h 21"/>
                  <a:gd name="T36" fmla="*/ 3 w 21"/>
                  <a:gd name="T37" fmla="*/ 6 h 21"/>
                  <a:gd name="T38" fmla="*/ 2 w 21"/>
                  <a:gd name="T39" fmla="*/ 6 h 21"/>
                  <a:gd name="T40" fmla="*/ 3 w 21"/>
                  <a:gd name="T41" fmla="*/ 6 h 21"/>
                  <a:gd name="T42" fmla="*/ 3 w 21"/>
                  <a:gd name="T43" fmla="*/ 8 h 21"/>
                  <a:gd name="T44" fmla="*/ 2 w 21"/>
                  <a:gd name="T45" fmla="*/ 6 h 21"/>
                  <a:gd name="T46" fmla="*/ 3 w 21"/>
                  <a:gd name="T47" fmla="*/ 8 h 21"/>
                  <a:gd name="T48" fmla="*/ 0 w 21"/>
                  <a:gd name="T49" fmla="*/ 12 h 21"/>
                  <a:gd name="T50" fmla="*/ 3 w 21"/>
                  <a:gd name="T51" fmla="*/ 8 h 21"/>
                  <a:gd name="T52" fmla="*/ 2 w 21"/>
                  <a:gd name="T53" fmla="*/ 12 h 21"/>
                  <a:gd name="T54" fmla="*/ 2 w 21"/>
                  <a:gd name="T55" fmla="*/ 12 h 21"/>
                  <a:gd name="T56" fmla="*/ 3 w 21"/>
                  <a:gd name="T57" fmla="*/ 16 h 21"/>
                  <a:gd name="T58" fmla="*/ 0 w 21"/>
                  <a:gd name="T59" fmla="*/ 12 h 21"/>
                  <a:gd name="T60" fmla="*/ 3 w 21"/>
                  <a:gd name="T61" fmla="*/ 16 h 21"/>
                  <a:gd name="T62" fmla="*/ 5 w 21"/>
                  <a:gd name="T63" fmla="*/ 19 h 21"/>
                  <a:gd name="T64" fmla="*/ 3 w 21"/>
                  <a:gd name="T65" fmla="*/ 16 h 21"/>
                  <a:gd name="T66" fmla="*/ 9 w 21"/>
                  <a:gd name="T67" fmla="*/ 19 h 21"/>
                  <a:gd name="T68" fmla="*/ 5 w 21"/>
                  <a:gd name="T69" fmla="*/ 19 h 21"/>
                  <a:gd name="T70" fmla="*/ 9 w 21"/>
                  <a:gd name="T71" fmla="*/ 19 h 21"/>
                  <a:gd name="T72" fmla="*/ 12 w 21"/>
                  <a:gd name="T73" fmla="*/ 19 h 21"/>
                  <a:gd name="T74" fmla="*/ 9 w 21"/>
                  <a:gd name="T75" fmla="*/ 19 h 21"/>
                  <a:gd name="T76" fmla="*/ 11 w 21"/>
                  <a:gd name="T77" fmla="*/ 18 h 21"/>
                  <a:gd name="T78" fmla="*/ 11 w 21"/>
                  <a:gd name="T79" fmla="*/ 18 h 21"/>
                  <a:gd name="T80" fmla="*/ 16 w 21"/>
                  <a:gd name="T81" fmla="*/ 14 h 21"/>
                  <a:gd name="T82" fmla="*/ 12 w 21"/>
                  <a:gd name="T83" fmla="*/ 19 h 21"/>
                  <a:gd name="T84" fmla="*/ 16 w 21"/>
                  <a:gd name="T85" fmla="*/ 14 h 21"/>
                  <a:gd name="T86" fmla="*/ 20 w 21"/>
                  <a:gd name="T87" fmla="*/ 9 h 21"/>
                  <a:gd name="T88" fmla="*/ 16 w 21"/>
                  <a:gd name="T89" fmla="*/ 14 h 21"/>
                  <a:gd name="T90" fmla="*/ 19 w 21"/>
                  <a:gd name="T91" fmla="*/ 9 h 21"/>
                  <a:gd name="T92" fmla="*/ 19 w 21"/>
                  <a:gd name="T93" fmla="*/ 9 h 21"/>
                  <a:gd name="T94" fmla="*/ 20 w 21"/>
                  <a:gd name="T95" fmla="*/ 9 h 21"/>
                  <a:gd name="T96" fmla="*/ 20 w 21"/>
                  <a:gd name="T97" fmla="*/ 9 h 21"/>
                  <a:gd name="T98" fmla="*/ 20 w 21"/>
                  <a:gd name="T99" fmla="*/ 9 h 21"/>
                  <a:gd name="T100" fmla="*/ 20 w 21"/>
                  <a:gd name="T101" fmla="*/ 7 h 21"/>
                  <a:gd name="T102" fmla="*/ 20 w 21"/>
                  <a:gd name="T103" fmla="*/ 9 h 21"/>
                  <a:gd name="T104" fmla="*/ 16 w 21"/>
                  <a:gd name="T105" fmla="*/ 6 h 21"/>
                  <a:gd name="T106" fmla="*/ 20 w 21"/>
                  <a:gd name="T107" fmla="*/ 7 h 21"/>
                  <a:gd name="T108" fmla="*/ 17 w 21"/>
                  <a:gd name="T109" fmla="*/ 5 h 21"/>
                  <a:gd name="T110" fmla="*/ 17 w 21"/>
                  <a:gd name="T111" fmla="*/ 6 h 21"/>
                  <a:gd name="T112" fmla="*/ 17 w 21"/>
                  <a:gd name="T11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1">
                    <a:moveTo>
                      <a:pt x="17" y="6"/>
                    </a:moveTo>
                    <a:cubicBezTo>
                      <a:pt x="15" y="6"/>
                      <a:pt x="13" y="5"/>
                      <a:pt x="12" y="4"/>
                    </a:cubicBezTo>
                    <a:lnTo>
                      <a:pt x="12" y="3"/>
                    </a:lnTo>
                    <a:cubicBezTo>
                      <a:pt x="14" y="4"/>
                      <a:pt x="15" y="5"/>
                      <a:pt x="17" y="5"/>
                    </a:cubicBezTo>
                    <a:lnTo>
                      <a:pt x="17" y="6"/>
                    </a:lnTo>
                    <a:close/>
                    <a:moveTo>
                      <a:pt x="12" y="4"/>
                    </a:moveTo>
                    <a:cubicBezTo>
                      <a:pt x="10" y="3"/>
                      <a:pt x="8" y="2"/>
                      <a:pt x="6" y="3"/>
                    </a:cubicBezTo>
                    <a:lnTo>
                      <a:pt x="6" y="1"/>
                    </a:lnTo>
                    <a:cubicBezTo>
                      <a:pt x="9" y="0"/>
                      <a:pt x="10" y="2"/>
                      <a:pt x="12" y="3"/>
                    </a:cubicBezTo>
                    <a:lnTo>
                      <a:pt x="12" y="4"/>
                    </a:lnTo>
                    <a:close/>
                    <a:moveTo>
                      <a:pt x="6" y="3"/>
                    </a:moveTo>
                    <a:lnTo>
                      <a:pt x="6" y="3"/>
                    </a:lnTo>
                    <a:lnTo>
                      <a:pt x="6" y="2"/>
                    </a:lnTo>
                    <a:lnTo>
                      <a:pt x="6" y="3"/>
                    </a:lnTo>
                    <a:close/>
                    <a:moveTo>
                      <a:pt x="6" y="3"/>
                    </a:moveTo>
                    <a:cubicBezTo>
                      <a:pt x="5" y="3"/>
                      <a:pt x="4" y="4"/>
                      <a:pt x="4" y="5"/>
                    </a:cubicBezTo>
                    <a:lnTo>
                      <a:pt x="2" y="5"/>
                    </a:lnTo>
                    <a:cubicBezTo>
                      <a:pt x="3" y="3"/>
                      <a:pt x="4" y="2"/>
                      <a:pt x="6" y="1"/>
                    </a:cubicBezTo>
                    <a:lnTo>
                      <a:pt x="6" y="3"/>
                    </a:lnTo>
                    <a:close/>
                    <a:moveTo>
                      <a:pt x="4" y="5"/>
                    </a:moveTo>
                    <a:cubicBezTo>
                      <a:pt x="4" y="5"/>
                      <a:pt x="3" y="6"/>
                      <a:pt x="3" y="6"/>
                    </a:cubicBezTo>
                    <a:lnTo>
                      <a:pt x="2" y="5"/>
                    </a:lnTo>
                    <a:cubicBezTo>
                      <a:pt x="2" y="5"/>
                      <a:pt x="2" y="5"/>
                      <a:pt x="2" y="5"/>
                    </a:cubicBezTo>
                    <a:lnTo>
                      <a:pt x="4" y="5"/>
                    </a:lnTo>
                    <a:close/>
                    <a:moveTo>
                      <a:pt x="2" y="5"/>
                    </a:moveTo>
                    <a:lnTo>
                      <a:pt x="2" y="5"/>
                    </a:lnTo>
                    <a:lnTo>
                      <a:pt x="3" y="5"/>
                    </a:lnTo>
                    <a:lnTo>
                      <a:pt x="2" y="5"/>
                    </a:lnTo>
                    <a:close/>
                    <a:moveTo>
                      <a:pt x="3" y="6"/>
                    </a:moveTo>
                    <a:lnTo>
                      <a:pt x="3" y="6"/>
                    </a:lnTo>
                    <a:lnTo>
                      <a:pt x="2" y="5"/>
                    </a:lnTo>
                    <a:lnTo>
                      <a:pt x="2" y="5"/>
                    </a:lnTo>
                    <a:lnTo>
                      <a:pt x="3" y="6"/>
                    </a:lnTo>
                    <a:close/>
                    <a:moveTo>
                      <a:pt x="2" y="5"/>
                    </a:moveTo>
                    <a:lnTo>
                      <a:pt x="2" y="5"/>
                    </a:lnTo>
                    <a:lnTo>
                      <a:pt x="3" y="5"/>
                    </a:lnTo>
                    <a:lnTo>
                      <a:pt x="2" y="5"/>
                    </a:lnTo>
                    <a:close/>
                    <a:moveTo>
                      <a:pt x="3" y="6"/>
                    </a:moveTo>
                    <a:cubicBezTo>
                      <a:pt x="3" y="6"/>
                      <a:pt x="3" y="6"/>
                      <a:pt x="3" y="7"/>
                    </a:cubicBezTo>
                    <a:lnTo>
                      <a:pt x="2" y="6"/>
                    </a:lnTo>
                    <a:cubicBezTo>
                      <a:pt x="2" y="6"/>
                      <a:pt x="2" y="5"/>
                      <a:pt x="2" y="5"/>
                    </a:cubicBezTo>
                    <a:lnTo>
                      <a:pt x="3" y="6"/>
                    </a:lnTo>
                    <a:close/>
                    <a:moveTo>
                      <a:pt x="3" y="7"/>
                    </a:moveTo>
                    <a:cubicBezTo>
                      <a:pt x="3" y="7"/>
                      <a:pt x="3" y="7"/>
                      <a:pt x="3" y="8"/>
                    </a:cubicBezTo>
                    <a:lnTo>
                      <a:pt x="1" y="7"/>
                    </a:lnTo>
                    <a:cubicBezTo>
                      <a:pt x="1" y="7"/>
                      <a:pt x="2" y="6"/>
                      <a:pt x="2" y="6"/>
                    </a:cubicBezTo>
                    <a:lnTo>
                      <a:pt x="3" y="7"/>
                    </a:lnTo>
                    <a:close/>
                    <a:moveTo>
                      <a:pt x="3" y="8"/>
                    </a:moveTo>
                    <a:cubicBezTo>
                      <a:pt x="2" y="9"/>
                      <a:pt x="2" y="11"/>
                      <a:pt x="2" y="12"/>
                    </a:cubicBezTo>
                    <a:lnTo>
                      <a:pt x="0" y="12"/>
                    </a:lnTo>
                    <a:cubicBezTo>
                      <a:pt x="0" y="11"/>
                      <a:pt x="1" y="9"/>
                      <a:pt x="1" y="7"/>
                    </a:cubicBezTo>
                    <a:lnTo>
                      <a:pt x="3" y="8"/>
                    </a:lnTo>
                    <a:close/>
                    <a:moveTo>
                      <a:pt x="2" y="12"/>
                    </a:moveTo>
                    <a:lnTo>
                      <a:pt x="2" y="12"/>
                    </a:lnTo>
                    <a:lnTo>
                      <a:pt x="1" y="12"/>
                    </a:lnTo>
                    <a:lnTo>
                      <a:pt x="2" y="12"/>
                    </a:lnTo>
                    <a:close/>
                    <a:moveTo>
                      <a:pt x="2" y="12"/>
                    </a:moveTo>
                    <a:cubicBezTo>
                      <a:pt x="2" y="13"/>
                      <a:pt x="3" y="14"/>
                      <a:pt x="3" y="16"/>
                    </a:cubicBezTo>
                    <a:lnTo>
                      <a:pt x="2" y="16"/>
                    </a:lnTo>
                    <a:cubicBezTo>
                      <a:pt x="1" y="15"/>
                      <a:pt x="1" y="14"/>
                      <a:pt x="0" y="12"/>
                    </a:cubicBezTo>
                    <a:lnTo>
                      <a:pt x="2" y="12"/>
                    </a:lnTo>
                    <a:close/>
                    <a:moveTo>
                      <a:pt x="3" y="16"/>
                    </a:moveTo>
                    <a:cubicBezTo>
                      <a:pt x="4" y="17"/>
                      <a:pt x="5" y="18"/>
                      <a:pt x="6" y="18"/>
                    </a:cubicBezTo>
                    <a:lnTo>
                      <a:pt x="5" y="19"/>
                    </a:lnTo>
                    <a:cubicBezTo>
                      <a:pt x="4" y="19"/>
                      <a:pt x="3" y="18"/>
                      <a:pt x="2" y="16"/>
                    </a:cubicBezTo>
                    <a:lnTo>
                      <a:pt x="3" y="16"/>
                    </a:lnTo>
                    <a:close/>
                    <a:moveTo>
                      <a:pt x="6" y="18"/>
                    </a:moveTo>
                    <a:cubicBezTo>
                      <a:pt x="7" y="19"/>
                      <a:pt x="8" y="19"/>
                      <a:pt x="9" y="19"/>
                    </a:cubicBezTo>
                    <a:lnTo>
                      <a:pt x="10" y="20"/>
                    </a:lnTo>
                    <a:cubicBezTo>
                      <a:pt x="8" y="21"/>
                      <a:pt x="7" y="20"/>
                      <a:pt x="5" y="19"/>
                    </a:cubicBezTo>
                    <a:lnTo>
                      <a:pt x="6" y="18"/>
                    </a:lnTo>
                    <a:close/>
                    <a:moveTo>
                      <a:pt x="9" y="19"/>
                    </a:moveTo>
                    <a:cubicBezTo>
                      <a:pt x="10" y="19"/>
                      <a:pt x="11" y="19"/>
                      <a:pt x="11" y="18"/>
                    </a:cubicBezTo>
                    <a:lnTo>
                      <a:pt x="12" y="19"/>
                    </a:lnTo>
                    <a:cubicBezTo>
                      <a:pt x="11" y="20"/>
                      <a:pt x="10" y="20"/>
                      <a:pt x="10" y="20"/>
                    </a:cubicBezTo>
                    <a:lnTo>
                      <a:pt x="9" y="19"/>
                    </a:lnTo>
                    <a:close/>
                    <a:moveTo>
                      <a:pt x="11" y="18"/>
                    </a:moveTo>
                    <a:lnTo>
                      <a:pt x="11" y="18"/>
                    </a:lnTo>
                    <a:lnTo>
                      <a:pt x="12" y="19"/>
                    </a:lnTo>
                    <a:lnTo>
                      <a:pt x="11" y="18"/>
                    </a:lnTo>
                    <a:close/>
                    <a:moveTo>
                      <a:pt x="11" y="18"/>
                    </a:moveTo>
                    <a:cubicBezTo>
                      <a:pt x="13" y="17"/>
                      <a:pt x="14" y="16"/>
                      <a:pt x="16" y="14"/>
                    </a:cubicBezTo>
                    <a:lnTo>
                      <a:pt x="17" y="15"/>
                    </a:lnTo>
                    <a:cubicBezTo>
                      <a:pt x="15" y="17"/>
                      <a:pt x="14" y="18"/>
                      <a:pt x="12" y="19"/>
                    </a:cubicBezTo>
                    <a:lnTo>
                      <a:pt x="11" y="18"/>
                    </a:lnTo>
                    <a:close/>
                    <a:moveTo>
                      <a:pt x="16" y="14"/>
                    </a:moveTo>
                    <a:cubicBezTo>
                      <a:pt x="17" y="12"/>
                      <a:pt x="18" y="11"/>
                      <a:pt x="19" y="9"/>
                    </a:cubicBezTo>
                    <a:lnTo>
                      <a:pt x="20" y="9"/>
                    </a:lnTo>
                    <a:cubicBezTo>
                      <a:pt x="19" y="11"/>
                      <a:pt x="18" y="13"/>
                      <a:pt x="17" y="15"/>
                    </a:cubicBezTo>
                    <a:lnTo>
                      <a:pt x="16" y="14"/>
                    </a:lnTo>
                    <a:close/>
                    <a:moveTo>
                      <a:pt x="19" y="9"/>
                    </a:moveTo>
                    <a:lnTo>
                      <a:pt x="19" y="9"/>
                    </a:lnTo>
                    <a:lnTo>
                      <a:pt x="20" y="9"/>
                    </a:lnTo>
                    <a:lnTo>
                      <a:pt x="19" y="9"/>
                    </a:lnTo>
                    <a:close/>
                    <a:moveTo>
                      <a:pt x="19" y="9"/>
                    </a:moveTo>
                    <a:cubicBezTo>
                      <a:pt x="19" y="8"/>
                      <a:pt x="20" y="9"/>
                      <a:pt x="20" y="9"/>
                    </a:cubicBezTo>
                    <a:lnTo>
                      <a:pt x="20" y="8"/>
                    </a:lnTo>
                    <a:cubicBezTo>
                      <a:pt x="21" y="8"/>
                      <a:pt x="21" y="8"/>
                      <a:pt x="20" y="9"/>
                    </a:cubicBezTo>
                    <a:lnTo>
                      <a:pt x="19" y="9"/>
                    </a:lnTo>
                    <a:close/>
                    <a:moveTo>
                      <a:pt x="20" y="9"/>
                    </a:moveTo>
                    <a:cubicBezTo>
                      <a:pt x="20" y="9"/>
                      <a:pt x="20" y="9"/>
                      <a:pt x="20" y="9"/>
                    </a:cubicBezTo>
                    <a:lnTo>
                      <a:pt x="20" y="7"/>
                    </a:lnTo>
                    <a:cubicBezTo>
                      <a:pt x="20" y="7"/>
                      <a:pt x="20" y="7"/>
                      <a:pt x="20" y="8"/>
                    </a:cubicBezTo>
                    <a:lnTo>
                      <a:pt x="20" y="9"/>
                    </a:lnTo>
                    <a:close/>
                    <a:moveTo>
                      <a:pt x="20" y="9"/>
                    </a:moveTo>
                    <a:cubicBezTo>
                      <a:pt x="19" y="9"/>
                      <a:pt x="17" y="9"/>
                      <a:pt x="16" y="6"/>
                    </a:cubicBezTo>
                    <a:lnTo>
                      <a:pt x="17" y="6"/>
                    </a:lnTo>
                    <a:cubicBezTo>
                      <a:pt x="18" y="7"/>
                      <a:pt x="19" y="7"/>
                      <a:pt x="20" y="7"/>
                    </a:cubicBezTo>
                    <a:lnTo>
                      <a:pt x="20" y="9"/>
                    </a:lnTo>
                    <a:close/>
                    <a:moveTo>
                      <a:pt x="17" y="5"/>
                    </a:moveTo>
                    <a:lnTo>
                      <a:pt x="17" y="5"/>
                    </a:lnTo>
                    <a:lnTo>
                      <a:pt x="17" y="6"/>
                    </a:lnTo>
                    <a:lnTo>
                      <a:pt x="17" y="6"/>
                    </a:lnTo>
                    <a:lnTo>
                      <a:pt x="17"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0" name="Freeform 76">
                <a:extLst>
                  <a:ext uri="{FF2B5EF4-FFF2-40B4-BE49-F238E27FC236}">
                    <a16:creationId xmlns:a16="http://schemas.microsoft.com/office/drawing/2014/main" id="{99F809EC-E0EF-1D3A-7549-BFE4353606F2}"/>
                  </a:ext>
                </a:extLst>
              </p:cNvPr>
              <p:cNvSpPr>
                <a:spLocks noEditPoints="1"/>
              </p:cNvSpPr>
              <p:nvPr/>
            </p:nvSpPr>
            <p:spPr bwMode="auto">
              <a:xfrm>
                <a:off x="2226" y="1637"/>
                <a:ext cx="140" cy="112"/>
              </a:xfrm>
              <a:custGeom>
                <a:avLst/>
                <a:gdLst>
                  <a:gd name="T0" fmla="*/ 15 w 25"/>
                  <a:gd name="T1" fmla="*/ 4 h 20"/>
                  <a:gd name="T2" fmla="*/ 14 w 25"/>
                  <a:gd name="T3" fmla="*/ 2 h 20"/>
                  <a:gd name="T4" fmla="*/ 15 w 25"/>
                  <a:gd name="T5" fmla="*/ 4 h 20"/>
                  <a:gd name="T6" fmla="*/ 15 w 25"/>
                  <a:gd name="T7" fmla="*/ 3 h 20"/>
                  <a:gd name="T8" fmla="*/ 15 w 25"/>
                  <a:gd name="T9" fmla="*/ 4 h 20"/>
                  <a:gd name="T10" fmla="*/ 12 w 25"/>
                  <a:gd name="T11" fmla="*/ 2 h 20"/>
                  <a:gd name="T12" fmla="*/ 15 w 25"/>
                  <a:gd name="T13" fmla="*/ 4 h 20"/>
                  <a:gd name="T14" fmla="*/ 4 w 25"/>
                  <a:gd name="T15" fmla="*/ 2 h 20"/>
                  <a:gd name="T16" fmla="*/ 12 w 25"/>
                  <a:gd name="T17" fmla="*/ 2 h 20"/>
                  <a:gd name="T18" fmla="*/ 4 w 25"/>
                  <a:gd name="T19" fmla="*/ 2 h 20"/>
                  <a:gd name="T20" fmla="*/ 4 w 25"/>
                  <a:gd name="T21" fmla="*/ 2 h 20"/>
                  <a:gd name="T22" fmla="*/ 2 w 25"/>
                  <a:gd name="T23" fmla="*/ 4 h 20"/>
                  <a:gd name="T24" fmla="*/ 4 w 25"/>
                  <a:gd name="T25" fmla="*/ 1 h 20"/>
                  <a:gd name="T26" fmla="*/ 2 w 25"/>
                  <a:gd name="T27" fmla="*/ 4 h 20"/>
                  <a:gd name="T28" fmla="*/ 0 w 25"/>
                  <a:gd name="T29" fmla="*/ 6 h 20"/>
                  <a:gd name="T30" fmla="*/ 2 w 25"/>
                  <a:gd name="T31" fmla="*/ 4 h 20"/>
                  <a:gd name="T32" fmla="*/ 1 w 25"/>
                  <a:gd name="T33" fmla="*/ 9 h 20"/>
                  <a:gd name="T34" fmla="*/ 0 w 25"/>
                  <a:gd name="T35" fmla="*/ 6 h 20"/>
                  <a:gd name="T36" fmla="*/ 1 w 25"/>
                  <a:gd name="T37" fmla="*/ 9 h 20"/>
                  <a:gd name="T38" fmla="*/ 5 w 25"/>
                  <a:gd name="T39" fmla="*/ 17 h 20"/>
                  <a:gd name="T40" fmla="*/ 1 w 25"/>
                  <a:gd name="T41" fmla="*/ 9 h 20"/>
                  <a:gd name="T42" fmla="*/ 5 w 25"/>
                  <a:gd name="T43" fmla="*/ 17 h 20"/>
                  <a:gd name="T44" fmla="*/ 6 w 25"/>
                  <a:gd name="T45" fmla="*/ 16 h 20"/>
                  <a:gd name="T46" fmla="*/ 5 w 25"/>
                  <a:gd name="T47" fmla="*/ 17 h 20"/>
                  <a:gd name="T48" fmla="*/ 6 w 25"/>
                  <a:gd name="T49" fmla="*/ 16 h 20"/>
                  <a:gd name="T50" fmla="*/ 6 w 25"/>
                  <a:gd name="T51" fmla="*/ 16 h 20"/>
                  <a:gd name="T52" fmla="*/ 6 w 25"/>
                  <a:gd name="T53" fmla="*/ 16 h 20"/>
                  <a:gd name="T54" fmla="*/ 7 w 25"/>
                  <a:gd name="T55" fmla="*/ 17 h 20"/>
                  <a:gd name="T56" fmla="*/ 5 w 25"/>
                  <a:gd name="T57" fmla="*/ 17 h 20"/>
                  <a:gd name="T58" fmla="*/ 7 w 25"/>
                  <a:gd name="T59" fmla="*/ 17 h 20"/>
                  <a:gd name="T60" fmla="*/ 9 w 25"/>
                  <a:gd name="T61" fmla="*/ 19 h 20"/>
                  <a:gd name="T62" fmla="*/ 7 w 25"/>
                  <a:gd name="T63" fmla="*/ 17 h 20"/>
                  <a:gd name="T64" fmla="*/ 21 w 25"/>
                  <a:gd name="T65" fmla="*/ 15 h 20"/>
                  <a:gd name="T66" fmla="*/ 9 w 25"/>
                  <a:gd name="T67" fmla="*/ 19 h 20"/>
                  <a:gd name="T68" fmla="*/ 22 w 25"/>
                  <a:gd name="T69" fmla="*/ 16 h 20"/>
                  <a:gd name="T70" fmla="*/ 21 w 25"/>
                  <a:gd name="T71" fmla="*/ 16 h 20"/>
                  <a:gd name="T72" fmla="*/ 21 w 25"/>
                  <a:gd name="T73" fmla="*/ 15 h 20"/>
                  <a:gd name="T74" fmla="*/ 22 w 25"/>
                  <a:gd name="T75" fmla="*/ 16 h 20"/>
                  <a:gd name="T76" fmla="*/ 21 w 25"/>
                  <a:gd name="T77" fmla="*/ 15 h 20"/>
                  <a:gd name="T78" fmla="*/ 21 w 25"/>
                  <a:gd name="T79" fmla="*/ 15 h 20"/>
                  <a:gd name="T80" fmla="*/ 21 w 25"/>
                  <a:gd name="T81" fmla="*/ 15 h 20"/>
                  <a:gd name="T82" fmla="*/ 22 w 25"/>
                  <a:gd name="T83" fmla="*/ 14 h 20"/>
                  <a:gd name="T84" fmla="*/ 22 w 25"/>
                  <a:gd name="T85" fmla="*/ 16 h 20"/>
                  <a:gd name="T86" fmla="*/ 22 w 25"/>
                  <a:gd name="T87" fmla="*/ 14 h 20"/>
                  <a:gd name="T88" fmla="*/ 23 w 25"/>
                  <a:gd name="T89" fmla="*/ 14 h 20"/>
                  <a:gd name="T90" fmla="*/ 22 w 25"/>
                  <a:gd name="T91" fmla="*/ 14 h 20"/>
                  <a:gd name="T92" fmla="*/ 22 w 25"/>
                  <a:gd name="T93" fmla="*/ 7 h 20"/>
                  <a:gd name="T94" fmla="*/ 23 w 25"/>
                  <a:gd name="T95" fmla="*/ 14 h 20"/>
                  <a:gd name="T96" fmla="*/ 22 w 25"/>
                  <a:gd name="T97" fmla="*/ 7 h 20"/>
                  <a:gd name="T98" fmla="*/ 23 w 25"/>
                  <a:gd name="T99" fmla="*/ 6 h 20"/>
                  <a:gd name="T100" fmla="*/ 22 w 25"/>
                  <a:gd name="T101" fmla="*/ 7 h 20"/>
                  <a:gd name="T102" fmla="*/ 18 w 25"/>
                  <a:gd name="T103" fmla="*/ 3 h 20"/>
                  <a:gd name="T104" fmla="*/ 22 w 25"/>
                  <a:gd name="T105" fmla="*/ 7 h 20"/>
                  <a:gd name="T106" fmla="*/ 14 w 25"/>
                  <a:gd name="T107" fmla="*/ 4 h 20"/>
                  <a:gd name="T108" fmla="*/ 18 w 25"/>
                  <a:gd name="T10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0">
                    <a:moveTo>
                      <a:pt x="15" y="4"/>
                    </a:moveTo>
                    <a:lnTo>
                      <a:pt x="15" y="4"/>
                    </a:lnTo>
                    <a:lnTo>
                      <a:pt x="14" y="2"/>
                    </a:lnTo>
                    <a:lnTo>
                      <a:pt x="14" y="2"/>
                    </a:lnTo>
                    <a:lnTo>
                      <a:pt x="15" y="4"/>
                    </a:lnTo>
                    <a:close/>
                    <a:moveTo>
                      <a:pt x="15" y="4"/>
                    </a:moveTo>
                    <a:lnTo>
                      <a:pt x="15" y="4"/>
                    </a:lnTo>
                    <a:lnTo>
                      <a:pt x="15" y="3"/>
                    </a:lnTo>
                    <a:lnTo>
                      <a:pt x="15" y="4"/>
                    </a:lnTo>
                    <a:close/>
                    <a:moveTo>
                      <a:pt x="15" y="4"/>
                    </a:moveTo>
                    <a:cubicBezTo>
                      <a:pt x="15" y="4"/>
                      <a:pt x="13" y="4"/>
                      <a:pt x="12" y="3"/>
                    </a:cubicBezTo>
                    <a:lnTo>
                      <a:pt x="12" y="2"/>
                    </a:lnTo>
                    <a:cubicBezTo>
                      <a:pt x="13" y="2"/>
                      <a:pt x="14" y="2"/>
                      <a:pt x="14" y="2"/>
                    </a:cubicBezTo>
                    <a:lnTo>
                      <a:pt x="15" y="4"/>
                    </a:lnTo>
                    <a:close/>
                    <a:moveTo>
                      <a:pt x="12" y="3"/>
                    </a:moveTo>
                    <a:cubicBezTo>
                      <a:pt x="10" y="3"/>
                      <a:pt x="7" y="2"/>
                      <a:pt x="4" y="2"/>
                    </a:cubicBezTo>
                    <a:lnTo>
                      <a:pt x="4" y="1"/>
                    </a:lnTo>
                    <a:cubicBezTo>
                      <a:pt x="7" y="0"/>
                      <a:pt x="10" y="1"/>
                      <a:pt x="12" y="2"/>
                    </a:cubicBezTo>
                    <a:lnTo>
                      <a:pt x="12" y="3"/>
                    </a:lnTo>
                    <a:close/>
                    <a:moveTo>
                      <a:pt x="4" y="2"/>
                    </a:move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1" y="4"/>
                      <a:pt x="1" y="5"/>
                      <a:pt x="1" y="6"/>
                    </a:cubicBezTo>
                    <a:lnTo>
                      <a:pt x="0" y="6"/>
                    </a:lnTo>
                    <a:cubicBezTo>
                      <a:pt x="0" y="5"/>
                      <a:pt x="0" y="4"/>
                      <a:pt x="1" y="3"/>
                    </a:cubicBezTo>
                    <a:lnTo>
                      <a:pt x="2" y="4"/>
                    </a:lnTo>
                    <a:close/>
                    <a:moveTo>
                      <a:pt x="1" y="6"/>
                    </a:moveTo>
                    <a:cubicBezTo>
                      <a:pt x="1" y="7"/>
                      <a:pt x="1" y="8"/>
                      <a:pt x="1" y="9"/>
                    </a:cubicBezTo>
                    <a:lnTo>
                      <a:pt x="0" y="9"/>
                    </a:lnTo>
                    <a:cubicBezTo>
                      <a:pt x="0" y="8"/>
                      <a:pt x="0" y="7"/>
                      <a:pt x="0" y="6"/>
                    </a:cubicBezTo>
                    <a:lnTo>
                      <a:pt x="1" y="6"/>
                    </a:lnTo>
                    <a:close/>
                    <a:moveTo>
                      <a:pt x="1" y="9"/>
                    </a:moveTo>
                    <a:cubicBezTo>
                      <a:pt x="2" y="12"/>
                      <a:pt x="4" y="15"/>
                      <a:pt x="6" y="16"/>
                    </a:cubicBezTo>
                    <a:lnTo>
                      <a:pt x="5" y="17"/>
                    </a:lnTo>
                    <a:cubicBezTo>
                      <a:pt x="3" y="16"/>
                      <a:pt x="1" y="12"/>
                      <a:pt x="0" y="9"/>
                    </a:cubicBezTo>
                    <a:lnTo>
                      <a:pt x="1" y="9"/>
                    </a:lnTo>
                    <a:close/>
                    <a:moveTo>
                      <a:pt x="5" y="17"/>
                    </a:moveTo>
                    <a:lnTo>
                      <a:pt x="5" y="17"/>
                    </a:lnTo>
                    <a:lnTo>
                      <a:pt x="5" y="17"/>
                    </a:lnTo>
                    <a:close/>
                    <a:moveTo>
                      <a:pt x="6" y="16"/>
                    </a:moveTo>
                    <a:lnTo>
                      <a:pt x="6" y="16"/>
                    </a:lnTo>
                    <a:lnTo>
                      <a:pt x="5" y="17"/>
                    </a:lnTo>
                    <a:lnTo>
                      <a:pt x="5" y="17"/>
                    </a:lnTo>
                    <a:lnTo>
                      <a:pt x="6" y="16"/>
                    </a:lnTo>
                    <a:close/>
                    <a:moveTo>
                      <a:pt x="6" y="16"/>
                    </a:moveTo>
                    <a:lnTo>
                      <a:pt x="6" y="16"/>
                    </a:lnTo>
                    <a:lnTo>
                      <a:pt x="5" y="17"/>
                    </a:lnTo>
                    <a:lnTo>
                      <a:pt x="6" y="16"/>
                    </a:lnTo>
                    <a:close/>
                    <a:moveTo>
                      <a:pt x="6" y="16"/>
                    </a:moveTo>
                    <a:cubicBezTo>
                      <a:pt x="6" y="17"/>
                      <a:pt x="7" y="17"/>
                      <a:pt x="7" y="17"/>
                    </a:cubicBezTo>
                    <a:lnTo>
                      <a:pt x="7" y="19"/>
                    </a:lnTo>
                    <a:cubicBezTo>
                      <a:pt x="6" y="18"/>
                      <a:pt x="5" y="18"/>
                      <a:pt x="5" y="17"/>
                    </a:cubicBezTo>
                    <a:lnTo>
                      <a:pt x="6" y="16"/>
                    </a:lnTo>
                    <a:close/>
                    <a:moveTo>
                      <a:pt x="7" y="17"/>
                    </a:moveTo>
                    <a:cubicBezTo>
                      <a:pt x="8" y="18"/>
                      <a:pt x="9" y="18"/>
                      <a:pt x="9" y="18"/>
                    </a:cubicBezTo>
                    <a:lnTo>
                      <a:pt x="9" y="19"/>
                    </a:lnTo>
                    <a:cubicBezTo>
                      <a:pt x="8" y="19"/>
                      <a:pt x="8" y="19"/>
                      <a:pt x="7" y="19"/>
                    </a:cubicBezTo>
                    <a:lnTo>
                      <a:pt x="7" y="17"/>
                    </a:lnTo>
                    <a:close/>
                    <a:moveTo>
                      <a:pt x="9" y="18"/>
                    </a:moveTo>
                    <a:cubicBezTo>
                      <a:pt x="13" y="19"/>
                      <a:pt x="18" y="17"/>
                      <a:pt x="21" y="15"/>
                    </a:cubicBezTo>
                    <a:lnTo>
                      <a:pt x="22" y="16"/>
                    </a:lnTo>
                    <a:cubicBezTo>
                      <a:pt x="18" y="19"/>
                      <a:pt x="13" y="20"/>
                      <a:pt x="9" y="19"/>
                    </a:cubicBezTo>
                    <a:lnTo>
                      <a:pt x="9" y="18"/>
                    </a:lnTo>
                    <a:close/>
                    <a:moveTo>
                      <a:pt x="22" y="16"/>
                    </a:moveTo>
                    <a:lnTo>
                      <a:pt x="22" y="16"/>
                    </a:lnTo>
                    <a:lnTo>
                      <a:pt x="21" y="16"/>
                    </a:lnTo>
                    <a:lnTo>
                      <a:pt x="22" y="16"/>
                    </a:lnTo>
                    <a:close/>
                    <a:moveTo>
                      <a:pt x="21" y="15"/>
                    </a:moveTo>
                    <a:lnTo>
                      <a:pt x="21" y="15"/>
                    </a:lnTo>
                    <a:lnTo>
                      <a:pt x="22" y="16"/>
                    </a:lnTo>
                    <a:lnTo>
                      <a:pt x="22" y="16"/>
                    </a:lnTo>
                    <a:lnTo>
                      <a:pt x="21" y="15"/>
                    </a:lnTo>
                    <a:close/>
                    <a:moveTo>
                      <a:pt x="21" y="15"/>
                    </a:moveTo>
                    <a:lnTo>
                      <a:pt x="21" y="15"/>
                    </a:lnTo>
                    <a:lnTo>
                      <a:pt x="21" y="16"/>
                    </a:lnTo>
                    <a:lnTo>
                      <a:pt x="21" y="15"/>
                    </a:lnTo>
                    <a:close/>
                    <a:moveTo>
                      <a:pt x="21" y="15"/>
                    </a:moveTo>
                    <a:cubicBezTo>
                      <a:pt x="21" y="15"/>
                      <a:pt x="21" y="15"/>
                      <a:pt x="22" y="14"/>
                    </a:cubicBezTo>
                    <a:lnTo>
                      <a:pt x="23" y="15"/>
                    </a:lnTo>
                    <a:cubicBezTo>
                      <a:pt x="22" y="15"/>
                      <a:pt x="22" y="16"/>
                      <a:pt x="22" y="16"/>
                    </a:cubicBezTo>
                    <a:lnTo>
                      <a:pt x="21" y="15"/>
                    </a:lnTo>
                    <a:close/>
                    <a:moveTo>
                      <a:pt x="22" y="14"/>
                    </a:moveTo>
                    <a:cubicBezTo>
                      <a:pt x="22" y="14"/>
                      <a:pt x="22" y="14"/>
                      <a:pt x="22" y="13"/>
                    </a:cubicBezTo>
                    <a:lnTo>
                      <a:pt x="23" y="14"/>
                    </a:lnTo>
                    <a:cubicBezTo>
                      <a:pt x="23" y="14"/>
                      <a:pt x="23" y="15"/>
                      <a:pt x="23" y="15"/>
                    </a:cubicBezTo>
                    <a:lnTo>
                      <a:pt x="22" y="14"/>
                    </a:lnTo>
                    <a:close/>
                    <a:moveTo>
                      <a:pt x="22" y="13"/>
                    </a:moveTo>
                    <a:cubicBezTo>
                      <a:pt x="23" y="11"/>
                      <a:pt x="23" y="9"/>
                      <a:pt x="22" y="7"/>
                    </a:cubicBezTo>
                    <a:lnTo>
                      <a:pt x="23" y="6"/>
                    </a:lnTo>
                    <a:cubicBezTo>
                      <a:pt x="25" y="9"/>
                      <a:pt x="25" y="12"/>
                      <a:pt x="23" y="14"/>
                    </a:cubicBezTo>
                    <a:lnTo>
                      <a:pt x="22" y="13"/>
                    </a:lnTo>
                    <a:close/>
                    <a:moveTo>
                      <a:pt x="22" y="7"/>
                    </a:moveTo>
                    <a:lnTo>
                      <a:pt x="22" y="7"/>
                    </a:lnTo>
                    <a:lnTo>
                      <a:pt x="23" y="6"/>
                    </a:lnTo>
                    <a:lnTo>
                      <a:pt x="22" y="7"/>
                    </a:lnTo>
                    <a:close/>
                    <a:moveTo>
                      <a:pt x="22" y="7"/>
                    </a:moveTo>
                    <a:cubicBezTo>
                      <a:pt x="21" y="5"/>
                      <a:pt x="19" y="5"/>
                      <a:pt x="18" y="4"/>
                    </a:cubicBezTo>
                    <a:lnTo>
                      <a:pt x="18" y="3"/>
                    </a:lnTo>
                    <a:cubicBezTo>
                      <a:pt x="20" y="3"/>
                      <a:pt x="22" y="4"/>
                      <a:pt x="23" y="6"/>
                    </a:cubicBezTo>
                    <a:lnTo>
                      <a:pt x="22" y="7"/>
                    </a:lnTo>
                    <a:close/>
                    <a:moveTo>
                      <a:pt x="18" y="4"/>
                    </a:moveTo>
                    <a:cubicBezTo>
                      <a:pt x="17" y="4"/>
                      <a:pt x="15" y="4"/>
                      <a:pt x="14" y="4"/>
                    </a:cubicBezTo>
                    <a:lnTo>
                      <a:pt x="15" y="2"/>
                    </a:lnTo>
                    <a:cubicBezTo>
                      <a:pt x="16" y="3"/>
                      <a:pt x="17" y="3"/>
                      <a:pt x="18" y="3"/>
                    </a:cubicBezTo>
                    <a:lnTo>
                      <a:pt x="18"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1" name="Freeform 77">
                <a:extLst>
                  <a:ext uri="{FF2B5EF4-FFF2-40B4-BE49-F238E27FC236}">
                    <a16:creationId xmlns:a16="http://schemas.microsoft.com/office/drawing/2014/main" id="{D5E4F7F4-2B25-277E-3354-7191BD01CB97}"/>
                  </a:ext>
                </a:extLst>
              </p:cNvPr>
              <p:cNvSpPr>
                <a:spLocks/>
              </p:cNvSpPr>
              <p:nvPr/>
            </p:nvSpPr>
            <p:spPr bwMode="auto">
              <a:xfrm>
                <a:off x="2098" y="1436"/>
                <a:ext cx="84" cy="134"/>
              </a:xfrm>
              <a:custGeom>
                <a:avLst/>
                <a:gdLst>
                  <a:gd name="T0" fmla="*/ 12 w 15"/>
                  <a:gd name="T1" fmla="*/ 0 h 24"/>
                  <a:gd name="T2" fmla="*/ 8 w 15"/>
                  <a:gd name="T3" fmla="*/ 21 h 24"/>
                  <a:gd name="T4" fmla="*/ 6 w 15"/>
                  <a:gd name="T5" fmla="*/ 23 h 24"/>
                  <a:gd name="T6" fmla="*/ 4 w 15"/>
                  <a:gd name="T7" fmla="*/ 10 h 24"/>
                  <a:gd name="T8" fmla="*/ 12 w 15"/>
                  <a:gd name="T9" fmla="*/ 0 h 24"/>
                </a:gdLst>
                <a:ahLst/>
                <a:cxnLst>
                  <a:cxn ang="0">
                    <a:pos x="T0" y="T1"/>
                  </a:cxn>
                  <a:cxn ang="0">
                    <a:pos x="T2" y="T3"/>
                  </a:cxn>
                  <a:cxn ang="0">
                    <a:pos x="T4" y="T5"/>
                  </a:cxn>
                  <a:cxn ang="0">
                    <a:pos x="T6" y="T7"/>
                  </a:cxn>
                  <a:cxn ang="0">
                    <a:pos x="T8" y="T9"/>
                  </a:cxn>
                </a:cxnLst>
                <a:rect l="0" t="0" r="r" b="b"/>
                <a:pathLst>
                  <a:path w="15" h="24">
                    <a:moveTo>
                      <a:pt x="12" y="0"/>
                    </a:moveTo>
                    <a:cubicBezTo>
                      <a:pt x="15" y="8"/>
                      <a:pt x="11" y="15"/>
                      <a:pt x="8" y="21"/>
                    </a:cubicBezTo>
                    <a:cubicBezTo>
                      <a:pt x="8" y="22"/>
                      <a:pt x="7" y="24"/>
                      <a:pt x="6" y="23"/>
                    </a:cubicBezTo>
                    <a:cubicBezTo>
                      <a:pt x="0" y="22"/>
                      <a:pt x="1" y="14"/>
                      <a:pt x="4" y="10"/>
                    </a:cubicBezTo>
                    <a:cubicBezTo>
                      <a:pt x="6" y="7"/>
                      <a:pt x="8" y="2"/>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2" name="Freeform 78">
                <a:extLst>
                  <a:ext uri="{FF2B5EF4-FFF2-40B4-BE49-F238E27FC236}">
                    <a16:creationId xmlns:a16="http://schemas.microsoft.com/office/drawing/2014/main" id="{B4602F1B-7490-C250-151A-81FA866D7716}"/>
                  </a:ext>
                </a:extLst>
              </p:cNvPr>
              <p:cNvSpPr>
                <a:spLocks noEditPoints="1"/>
              </p:cNvSpPr>
              <p:nvPr/>
            </p:nvSpPr>
            <p:spPr bwMode="auto">
              <a:xfrm>
                <a:off x="2103" y="1430"/>
                <a:ext cx="79" cy="140"/>
              </a:xfrm>
              <a:custGeom>
                <a:avLst/>
                <a:gdLst>
                  <a:gd name="T0" fmla="*/ 9 w 14"/>
                  <a:gd name="T1" fmla="*/ 21 h 25"/>
                  <a:gd name="T2" fmla="*/ 10 w 14"/>
                  <a:gd name="T3" fmla="*/ 1 h 25"/>
                  <a:gd name="T4" fmla="*/ 9 w 14"/>
                  <a:gd name="T5" fmla="*/ 21 h 25"/>
                  <a:gd name="T6" fmla="*/ 6 w 14"/>
                  <a:gd name="T7" fmla="*/ 22 h 25"/>
                  <a:gd name="T8" fmla="*/ 9 w 14"/>
                  <a:gd name="T9" fmla="*/ 21 h 25"/>
                  <a:gd name="T10" fmla="*/ 6 w 14"/>
                  <a:gd name="T11" fmla="*/ 22 h 25"/>
                  <a:gd name="T12" fmla="*/ 6 w 14"/>
                  <a:gd name="T13" fmla="*/ 22 h 25"/>
                  <a:gd name="T14" fmla="*/ 8 w 14"/>
                  <a:gd name="T15" fmla="*/ 23 h 25"/>
                  <a:gd name="T16" fmla="*/ 6 w 14"/>
                  <a:gd name="T17" fmla="*/ 22 h 25"/>
                  <a:gd name="T18" fmla="*/ 6 w 14"/>
                  <a:gd name="T19" fmla="*/ 22 h 25"/>
                  <a:gd name="T20" fmla="*/ 7 w 14"/>
                  <a:gd name="T21" fmla="*/ 22 h 25"/>
                  <a:gd name="T22" fmla="*/ 8 w 14"/>
                  <a:gd name="T23" fmla="*/ 23 h 25"/>
                  <a:gd name="T24" fmla="*/ 6 w 14"/>
                  <a:gd name="T25" fmla="*/ 22 h 25"/>
                  <a:gd name="T26" fmla="*/ 8 w 14"/>
                  <a:gd name="T27" fmla="*/ 23 h 25"/>
                  <a:gd name="T28" fmla="*/ 7 w 14"/>
                  <a:gd name="T29" fmla="*/ 24 h 25"/>
                  <a:gd name="T30" fmla="*/ 6 w 14"/>
                  <a:gd name="T31" fmla="*/ 22 h 25"/>
                  <a:gd name="T32" fmla="*/ 7 w 14"/>
                  <a:gd name="T33" fmla="*/ 24 h 25"/>
                  <a:gd name="T34" fmla="*/ 5 w 14"/>
                  <a:gd name="T35" fmla="*/ 24 h 25"/>
                  <a:gd name="T36" fmla="*/ 7 w 14"/>
                  <a:gd name="T37" fmla="*/ 24 h 25"/>
                  <a:gd name="T38" fmla="*/ 5 w 14"/>
                  <a:gd name="T39" fmla="*/ 24 h 25"/>
                  <a:gd name="T40" fmla="*/ 5 w 14"/>
                  <a:gd name="T41" fmla="*/ 25 h 25"/>
                  <a:gd name="T42" fmla="*/ 3 w 14"/>
                  <a:gd name="T43" fmla="*/ 23 h 25"/>
                  <a:gd name="T44" fmla="*/ 5 w 14"/>
                  <a:gd name="T45" fmla="*/ 25 h 25"/>
                  <a:gd name="T46" fmla="*/ 0 w 14"/>
                  <a:gd name="T47" fmla="*/ 20 h 25"/>
                  <a:gd name="T48" fmla="*/ 3 w 14"/>
                  <a:gd name="T49" fmla="*/ 23 h 25"/>
                  <a:gd name="T50" fmla="*/ 0 w 14"/>
                  <a:gd name="T51" fmla="*/ 20 h 25"/>
                  <a:gd name="T52" fmla="*/ 2 w 14"/>
                  <a:gd name="T53" fmla="*/ 16 h 25"/>
                  <a:gd name="T54" fmla="*/ 0 w 14"/>
                  <a:gd name="T55" fmla="*/ 20 h 25"/>
                  <a:gd name="T56" fmla="*/ 2 w 14"/>
                  <a:gd name="T57" fmla="*/ 11 h 25"/>
                  <a:gd name="T58" fmla="*/ 2 w 14"/>
                  <a:gd name="T59" fmla="*/ 16 h 25"/>
                  <a:gd name="T60" fmla="*/ 2 w 14"/>
                  <a:gd name="T61" fmla="*/ 11 h 25"/>
                  <a:gd name="T62" fmla="*/ 3 w 14"/>
                  <a:gd name="T63" fmla="*/ 11 h 25"/>
                  <a:gd name="T64" fmla="*/ 2 w 14"/>
                  <a:gd name="T65" fmla="*/ 11 h 25"/>
                  <a:gd name="T66" fmla="*/ 3 w 14"/>
                  <a:gd name="T67" fmla="*/ 12 h 25"/>
                  <a:gd name="T68" fmla="*/ 2 w 14"/>
                  <a:gd name="T69" fmla="*/ 11 h 25"/>
                  <a:gd name="T70" fmla="*/ 3 w 14"/>
                  <a:gd name="T71" fmla="*/ 12 h 25"/>
                  <a:gd name="T72" fmla="*/ 3 w 14"/>
                  <a:gd name="T73" fmla="*/ 12 h 25"/>
                  <a:gd name="T74" fmla="*/ 4 w 14"/>
                  <a:gd name="T75" fmla="*/ 8 h 25"/>
                  <a:gd name="T76" fmla="*/ 3 w 14"/>
                  <a:gd name="T77" fmla="*/ 12 h 25"/>
                  <a:gd name="T78" fmla="*/ 5 w 14"/>
                  <a:gd name="T79" fmla="*/ 8 h 25"/>
                  <a:gd name="T80" fmla="*/ 5 w 14"/>
                  <a:gd name="T81" fmla="*/ 8 h 25"/>
                  <a:gd name="T82" fmla="*/ 11 w 14"/>
                  <a:gd name="T83" fmla="*/ 0 h 25"/>
                  <a:gd name="T84" fmla="*/ 5 w 14"/>
                  <a:gd name="T85" fmla="*/ 8 h 25"/>
                  <a:gd name="T86" fmla="*/ 11 w 14"/>
                  <a:gd name="T87" fmla="*/ 0 h 25"/>
                  <a:gd name="T88" fmla="*/ 12 w 14"/>
                  <a:gd name="T89" fmla="*/ 1 h 25"/>
                  <a:gd name="T90" fmla="*/ 11 w 14"/>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25">
                    <a:moveTo>
                      <a:pt x="12" y="1"/>
                    </a:moveTo>
                    <a:cubicBezTo>
                      <a:pt x="14" y="8"/>
                      <a:pt x="11" y="14"/>
                      <a:pt x="9" y="21"/>
                    </a:cubicBezTo>
                    <a:lnTo>
                      <a:pt x="7" y="20"/>
                    </a:lnTo>
                    <a:cubicBezTo>
                      <a:pt x="10" y="14"/>
                      <a:pt x="13" y="8"/>
                      <a:pt x="10" y="1"/>
                    </a:cubicBezTo>
                    <a:lnTo>
                      <a:pt x="12" y="1"/>
                    </a:lnTo>
                    <a:close/>
                    <a:moveTo>
                      <a:pt x="9" y="21"/>
                    </a:moveTo>
                    <a:cubicBezTo>
                      <a:pt x="8" y="21"/>
                      <a:pt x="8" y="22"/>
                      <a:pt x="8" y="23"/>
                    </a:cubicBezTo>
                    <a:lnTo>
                      <a:pt x="6" y="22"/>
                    </a:lnTo>
                    <a:cubicBezTo>
                      <a:pt x="7" y="21"/>
                      <a:pt x="7" y="21"/>
                      <a:pt x="7" y="20"/>
                    </a:cubicBezTo>
                    <a:lnTo>
                      <a:pt x="9" y="21"/>
                    </a:lnTo>
                    <a:close/>
                    <a:moveTo>
                      <a:pt x="6" y="22"/>
                    </a:moveTo>
                    <a:lnTo>
                      <a:pt x="6" y="22"/>
                    </a:lnTo>
                    <a:lnTo>
                      <a:pt x="7" y="22"/>
                    </a:lnTo>
                    <a:lnTo>
                      <a:pt x="6" y="22"/>
                    </a:lnTo>
                    <a:close/>
                    <a:moveTo>
                      <a:pt x="8" y="23"/>
                    </a:moveTo>
                    <a:lnTo>
                      <a:pt x="8" y="23"/>
                    </a:lnTo>
                    <a:lnTo>
                      <a:pt x="6" y="22"/>
                    </a:lnTo>
                    <a:lnTo>
                      <a:pt x="6" y="22"/>
                    </a:lnTo>
                    <a:lnTo>
                      <a:pt x="8" y="23"/>
                    </a:lnTo>
                    <a:close/>
                    <a:moveTo>
                      <a:pt x="6" y="22"/>
                    </a:moveTo>
                    <a:lnTo>
                      <a:pt x="6" y="22"/>
                    </a:lnTo>
                    <a:lnTo>
                      <a:pt x="7" y="22"/>
                    </a:lnTo>
                    <a:lnTo>
                      <a:pt x="6" y="22"/>
                    </a:lnTo>
                    <a:close/>
                    <a:moveTo>
                      <a:pt x="8" y="23"/>
                    </a:moveTo>
                    <a:cubicBezTo>
                      <a:pt x="8" y="23"/>
                      <a:pt x="7" y="23"/>
                      <a:pt x="7" y="23"/>
                    </a:cubicBezTo>
                    <a:lnTo>
                      <a:pt x="6" y="22"/>
                    </a:lnTo>
                    <a:cubicBezTo>
                      <a:pt x="6" y="22"/>
                      <a:pt x="6" y="22"/>
                      <a:pt x="6" y="22"/>
                    </a:cubicBezTo>
                    <a:lnTo>
                      <a:pt x="8" y="23"/>
                    </a:lnTo>
                    <a:close/>
                    <a:moveTo>
                      <a:pt x="7" y="23"/>
                    </a:moveTo>
                    <a:cubicBezTo>
                      <a:pt x="7" y="23"/>
                      <a:pt x="7" y="23"/>
                      <a:pt x="7" y="24"/>
                    </a:cubicBezTo>
                    <a:lnTo>
                      <a:pt x="6" y="23"/>
                    </a:lnTo>
                    <a:cubicBezTo>
                      <a:pt x="6" y="23"/>
                      <a:pt x="6" y="23"/>
                      <a:pt x="6" y="22"/>
                    </a:cubicBezTo>
                    <a:lnTo>
                      <a:pt x="7" y="23"/>
                    </a:lnTo>
                    <a:close/>
                    <a:moveTo>
                      <a:pt x="7" y="24"/>
                    </a:moveTo>
                    <a:cubicBezTo>
                      <a:pt x="7" y="24"/>
                      <a:pt x="6" y="25"/>
                      <a:pt x="5" y="25"/>
                    </a:cubicBezTo>
                    <a:lnTo>
                      <a:pt x="5" y="24"/>
                    </a:lnTo>
                    <a:cubicBezTo>
                      <a:pt x="5" y="24"/>
                      <a:pt x="6" y="23"/>
                      <a:pt x="6" y="23"/>
                    </a:cubicBezTo>
                    <a:lnTo>
                      <a:pt x="7" y="24"/>
                    </a:lnTo>
                    <a:close/>
                    <a:moveTo>
                      <a:pt x="5" y="24"/>
                    </a:moveTo>
                    <a:lnTo>
                      <a:pt x="5" y="24"/>
                    </a:lnTo>
                    <a:lnTo>
                      <a:pt x="5" y="24"/>
                    </a:lnTo>
                    <a:close/>
                    <a:moveTo>
                      <a:pt x="5" y="25"/>
                    </a:moveTo>
                    <a:cubicBezTo>
                      <a:pt x="4" y="25"/>
                      <a:pt x="3" y="24"/>
                      <a:pt x="2" y="24"/>
                    </a:cubicBezTo>
                    <a:lnTo>
                      <a:pt x="3" y="23"/>
                    </a:lnTo>
                    <a:cubicBezTo>
                      <a:pt x="4" y="23"/>
                      <a:pt x="4" y="23"/>
                      <a:pt x="5" y="24"/>
                    </a:cubicBezTo>
                    <a:lnTo>
                      <a:pt x="5" y="25"/>
                    </a:lnTo>
                    <a:close/>
                    <a:moveTo>
                      <a:pt x="2" y="24"/>
                    </a:moveTo>
                    <a:cubicBezTo>
                      <a:pt x="1" y="23"/>
                      <a:pt x="0" y="22"/>
                      <a:pt x="0" y="20"/>
                    </a:cubicBezTo>
                    <a:lnTo>
                      <a:pt x="1" y="20"/>
                    </a:lnTo>
                    <a:cubicBezTo>
                      <a:pt x="2" y="21"/>
                      <a:pt x="2" y="22"/>
                      <a:pt x="3" y="23"/>
                    </a:cubicBezTo>
                    <a:lnTo>
                      <a:pt x="2" y="24"/>
                    </a:lnTo>
                    <a:close/>
                    <a:moveTo>
                      <a:pt x="0" y="20"/>
                    </a:moveTo>
                    <a:cubicBezTo>
                      <a:pt x="0" y="19"/>
                      <a:pt x="0" y="17"/>
                      <a:pt x="0" y="15"/>
                    </a:cubicBezTo>
                    <a:lnTo>
                      <a:pt x="2" y="16"/>
                    </a:lnTo>
                    <a:cubicBezTo>
                      <a:pt x="1" y="17"/>
                      <a:pt x="1" y="19"/>
                      <a:pt x="1" y="20"/>
                    </a:cubicBezTo>
                    <a:lnTo>
                      <a:pt x="0" y="20"/>
                    </a:lnTo>
                    <a:close/>
                    <a:moveTo>
                      <a:pt x="0" y="15"/>
                    </a:moveTo>
                    <a:cubicBezTo>
                      <a:pt x="1" y="14"/>
                      <a:pt x="1" y="12"/>
                      <a:pt x="2" y="11"/>
                    </a:cubicBezTo>
                    <a:lnTo>
                      <a:pt x="3" y="12"/>
                    </a:lnTo>
                    <a:cubicBezTo>
                      <a:pt x="2" y="13"/>
                      <a:pt x="2" y="14"/>
                      <a:pt x="2" y="16"/>
                    </a:cubicBezTo>
                    <a:lnTo>
                      <a:pt x="0" y="15"/>
                    </a:lnTo>
                    <a:close/>
                    <a:moveTo>
                      <a:pt x="2" y="11"/>
                    </a:moveTo>
                    <a:lnTo>
                      <a:pt x="2" y="11"/>
                    </a:lnTo>
                    <a:lnTo>
                      <a:pt x="3" y="11"/>
                    </a:lnTo>
                    <a:lnTo>
                      <a:pt x="2" y="11"/>
                    </a:lnTo>
                    <a:close/>
                    <a:moveTo>
                      <a:pt x="2" y="11"/>
                    </a:moveTo>
                    <a:lnTo>
                      <a:pt x="2" y="11"/>
                    </a:lnTo>
                    <a:lnTo>
                      <a:pt x="3" y="12"/>
                    </a:lnTo>
                    <a:lnTo>
                      <a:pt x="3" y="12"/>
                    </a:lnTo>
                    <a:lnTo>
                      <a:pt x="2" y="11"/>
                    </a:lnTo>
                    <a:close/>
                    <a:moveTo>
                      <a:pt x="3" y="12"/>
                    </a:moveTo>
                    <a:lnTo>
                      <a:pt x="3" y="12"/>
                    </a:lnTo>
                    <a:lnTo>
                      <a:pt x="3" y="11"/>
                    </a:lnTo>
                    <a:lnTo>
                      <a:pt x="3" y="12"/>
                    </a:lnTo>
                    <a:close/>
                    <a:moveTo>
                      <a:pt x="2" y="11"/>
                    </a:moveTo>
                    <a:cubicBezTo>
                      <a:pt x="3" y="10"/>
                      <a:pt x="3" y="9"/>
                      <a:pt x="4" y="8"/>
                    </a:cubicBezTo>
                    <a:lnTo>
                      <a:pt x="5" y="8"/>
                    </a:lnTo>
                    <a:cubicBezTo>
                      <a:pt x="5" y="10"/>
                      <a:pt x="4" y="11"/>
                      <a:pt x="3" y="12"/>
                    </a:cubicBezTo>
                    <a:lnTo>
                      <a:pt x="2" y="11"/>
                    </a:lnTo>
                    <a:close/>
                    <a:moveTo>
                      <a:pt x="5" y="8"/>
                    </a:moveTo>
                    <a:lnTo>
                      <a:pt x="5" y="8"/>
                    </a:lnTo>
                    <a:lnTo>
                      <a:pt x="5" y="8"/>
                    </a:lnTo>
                    <a:close/>
                    <a:moveTo>
                      <a:pt x="4" y="8"/>
                    </a:moveTo>
                    <a:cubicBezTo>
                      <a:pt x="6" y="5"/>
                      <a:pt x="7" y="2"/>
                      <a:pt x="11" y="0"/>
                    </a:cubicBezTo>
                    <a:lnTo>
                      <a:pt x="11" y="2"/>
                    </a:lnTo>
                    <a:cubicBezTo>
                      <a:pt x="8" y="3"/>
                      <a:pt x="7" y="6"/>
                      <a:pt x="5" y="8"/>
                    </a:cubicBezTo>
                    <a:lnTo>
                      <a:pt x="4" y="8"/>
                    </a:lnTo>
                    <a:close/>
                    <a:moveTo>
                      <a:pt x="11" y="0"/>
                    </a:moveTo>
                    <a:lnTo>
                      <a:pt x="12" y="0"/>
                    </a:lnTo>
                    <a:lnTo>
                      <a:pt x="12" y="1"/>
                    </a:lnTo>
                    <a:lnTo>
                      <a:pt x="11" y="1"/>
                    </a:lnTo>
                    <a:lnTo>
                      <a:pt x="11"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3" name="Freeform 79">
                <a:extLst>
                  <a:ext uri="{FF2B5EF4-FFF2-40B4-BE49-F238E27FC236}">
                    <a16:creationId xmlns:a16="http://schemas.microsoft.com/office/drawing/2014/main" id="{76E19A2E-31D9-A655-F943-9E4512AEB65C}"/>
                  </a:ext>
                </a:extLst>
              </p:cNvPr>
              <p:cNvSpPr>
                <a:spLocks/>
              </p:cNvSpPr>
              <p:nvPr/>
            </p:nvSpPr>
            <p:spPr bwMode="auto">
              <a:xfrm>
                <a:off x="2165" y="1386"/>
                <a:ext cx="112" cy="100"/>
              </a:xfrm>
              <a:custGeom>
                <a:avLst/>
                <a:gdLst>
                  <a:gd name="T0" fmla="*/ 17 w 20"/>
                  <a:gd name="T1" fmla="*/ 4 h 18"/>
                  <a:gd name="T2" fmla="*/ 6 w 20"/>
                  <a:gd name="T3" fmla="*/ 2 h 18"/>
                  <a:gd name="T4" fmla="*/ 3 w 20"/>
                  <a:gd name="T5" fmla="*/ 14 h 18"/>
                  <a:gd name="T6" fmla="*/ 18 w 20"/>
                  <a:gd name="T7" fmla="*/ 12 h 18"/>
                  <a:gd name="T8" fmla="*/ 17 w 20"/>
                  <a:gd name="T9" fmla="*/ 4 h 18"/>
                </a:gdLst>
                <a:ahLst/>
                <a:cxnLst>
                  <a:cxn ang="0">
                    <a:pos x="T0" y="T1"/>
                  </a:cxn>
                  <a:cxn ang="0">
                    <a:pos x="T2" y="T3"/>
                  </a:cxn>
                  <a:cxn ang="0">
                    <a:pos x="T4" y="T5"/>
                  </a:cxn>
                  <a:cxn ang="0">
                    <a:pos x="T6" y="T7"/>
                  </a:cxn>
                  <a:cxn ang="0">
                    <a:pos x="T8" y="T9"/>
                  </a:cxn>
                </a:cxnLst>
                <a:rect l="0" t="0" r="r" b="b"/>
                <a:pathLst>
                  <a:path w="20" h="18">
                    <a:moveTo>
                      <a:pt x="17" y="4"/>
                    </a:moveTo>
                    <a:cubicBezTo>
                      <a:pt x="14" y="1"/>
                      <a:pt x="9" y="0"/>
                      <a:pt x="6" y="2"/>
                    </a:cubicBezTo>
                    <a:cubicBezTo>
                      <a:pt x="2" y="5"/>
                      <a:pt x="0" y="11"/>
                      <a:pt x="3" y="14"/>
                    </a:cubicBezTo>
                    <a:cubicBezTo>
                      <a:pt x="7" y="18"/>
                      <a:pt x="14" y="17"/>
                      <a:pt x="18" y="12"/>
                    </a:cubicBezTo>
                    <a:cubicBezTo>
                      <a:pt x="20" y="10"/>
                      <a:pt x="19" y="6"/>
                      <a:pt x="17"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4" name="Freeform 80">
                <a:extLst>
                  <a:ext uri="{FF2B5EF4-FFF2-40B4-BE49-F238E27FC236}">
                    <a16:creationId xmlns:a16="http://schemas.microsoft.com/office/drawing/2014/main" id="{64DCCE1A-1970-FF4A-A7FC-8B369AEC0F2E}"/>
                  </a:ext>
                </a:extLst>
              </p:cNvPr>
              <p:cNvSpPr>
                <a:spLocks noEditPoints="1"/>
              </p:cNvSpPr>
              <p:nvPr/>
            </p:nvSpPr>
            <p:spPr bwMode="auto">
              <a:xfrm>
                <a:off x="2170" y="1386"/>
                <a:ext cx="107" cy="95"/>
              </a:xfrm>
              <a:custGeom>
                <a:avLst/>
                <a:gdLst>
                  <a:gd name="T0" fmla="*/ 15 w 19"/>
                  <a:gd name="T1" fmla="*/ 5 h 17"/>
                  <a:gd name="T2" fmla="*/ 16 w 19"/>
                  <a:gd name="T3" fmla="*/ 4 h 17"/>
                  <a:gd name="T4" fmla="*/ 16 w 19"/>
                  <a:gd name="T5" fmla="*/ 4 h 17"/>
                  <a:gd name="T6" fmla="*/ 16 w 19"/>
                  <a:gd name="T7" fmla="*/ 4 h 17"/>
                  <a:gd name="T8" fmla="*/ 14 w 19"/>
                  <a:gd name="T9" fmla="*/ 4 h 17"/>
                  <a:gd name="T10" fmla="*/ 16 w 19"/>
                  <a:gd name="T11" fmla="*/ 4 h 17"/>
                  <a:gd name="T12" fmla="*/ 14 w 19"/>
                  <a:gd name="T13" fmla="*/ 4 h 17"/>
                  <a:gd name="T14" fmla="*/ 13 w 19"/>
                  <a:gd name="T15" fmla="*/ 2 h 17"/>
                  <a:gd name="T16" fmla="*/ 14 w 19"/>
                  <a:gd name="T17" fmla="*/ 4 h 17"/>
                  <a:gd name="T18" fmla="*/ 12 w 19"/>
                  <a:gd name="T19" fmla="*/ 3 h 17"/>
                  <a:gd name="T20" fmla="*/ 12 w 19"/>
                  <a:gd name="T21" fmla="*/ 3 h 17"/>
                  <a:gd name="T22" fmla="*/ 5 w 19"/>
                  <a:gd name="T23" fmla="*/ 2 h 17"/>
                  <a:gd name="T24" fmla="*/ 13 w 19"/>
                  <a:gd name="T25" fmla="*/ 2 h 17"/>
                  <a:gd name="T26" fmla="*/ 5 w 19"/>
                  <a:gd name="T27" fmla="*/ 2 h 17"/>
                  <a:gd name="T28" fmla="*/ 5 w 19"/>
                  <a:gd name="T29" fmla="*/ 2 h 17"/>
                  <a:gd name="T30" fmla="*/ 4 w 19"/>
                  <a:gd name="T31" fmla="*/ 4 h 17"/>
                  <a:gd name="T32" fmla="*/ 4 w 19"/>
                  <a:gd name="T33" fmla="*/ 1 h 17"/>
                  <a:gd name="T34" fmla="*/ 4 w 19"/>
                  <a:gd name="T35" fmla="*/ 4 h 17"/>
                  <a:gd name="T36" fmla="*/ 0 w 19"/>
                  <a:gd name="T37" fmla="*/ 8 h 17"/>
                  <a:gd name="T38" fmla="*/ 4 w 19"/>
                  <a:gd name="T39" fmla="*/ 4 h 17"/>
                  <a:gd name="T40" fmla="*/ 2 w 19"/>
                  <a:gd name="T41" fmla="*/ 13 h 17"/>
                  <a:gd name="T42" fmla="*/ 0 w 19"/>
                  <a:gd name="T43" fmla="*/ 8 h 17"/>
                  <a:gd name="T44" fmla="*/ 2 w 19"/>
                  <a:gd name="T45" fmla="*/ 13 h 17"/>
                  <a:gd name="T46" fmla="*/ 2 w 19"/>
                  <a:gd name="T47" fmla="*/ 15 h 17"/>
                  <a:gd name="T48" fmla="*/ 2 w 19"/>
                  <a:gd name="T49" fmla="*/ 13 h 17"/>
                  <a:gd name="T50" fmla="*/ 3 w 19"/>
                  <a:gd name="T51" fmla="*/ 14 h 17"/>
                  <a:gd name="T52" fmla="*/ 3 w 19"/>
                  <a:gd name="T53" fmla="*/ 14 h 17"/>
                  <a:gd name="T54" fmla="*/ 3 w 19"/>
                  <a:gd name="T55" fmla="*/ 15 h 17"/>
                  <a:gd name="T56" fmla="*/ 2 w 19"/>
                  <a:gd name="T57" fmla="*/ 15 h 17"/>
                  <a:gd name="T58" fmla="*/ 3 w 19"/>
                  <a:gd name="T59" fmla="*/ 15 h 17"/>
                  <a:gd name="T60" fmla="*/ 10 w 19"/>
                  <a:gd name="T61" fmla="*/ 17 h 17"/>
                  <a:gd name="T62" fmla="*/ 3 w 19"/>
                  <a:gd name="T63" fmla="*/ 15 h 17"/>
                  <a:gd name="T64" fmla="*/ 16 w 19"/>
                  <a:gd name="T65" fmla="*/ 13 h 17"/>
                  <a:gd name="T66" fmla="*/ 10 w 19"/>
                  <a:gd name="T67" fmla="*/ 17 h 17"/>
                  <a:gd name="T68" fmla="*/ 16 w 19"/>
                  <a:gd name="T69" fmla="*/ 13 h 17"/>
                  <a:gd name="T70" fmla="*/ 17 w 19"/>
                  <a:gd name="T71" fmla="*/ 13 h 17"/>
                  <a:gd name="T72" fmla="*/ 16 w 19"/>
                  <a:gd name="T73" fmla="*/ 13 h 17"/>
                  <a:gd name="T74" fmla="*/ 17 w 19"/>
                  <a:gd name="T75" fmla="*/ 13 h 17"/>
                  <a:gd name="T76" fmla="*/ 17 w 19"/>
                  <a:gd name="T77" fmla="*/ 13 h 17"/>
                  <a:gd name="T78" fmla="*/ 16 w 19"/>
                  <a:gd name="T79" fmla="*/ 12 h 17"/>
                  <a:gd name="T80" fmla="*/ 17 w 19"/>
                  <a:gd name="T81" fmla="*/ 13 h 17"/>
                  <a:gd name="T82" fmla="*/ 16 w 19"/>
                  <a:gd name="T83" fmla="*/ 12 h 17"/>
                  <a:gd name="T84" fmla="*/ 17 w 19"/>
                  <a:gd name="T85" fmla="*/ 12 h 17"/>
                  <a:gd name="T86" fmla="*/ 16 w 19"/>
                  <a:gd name="T87" fmla="*/ 12 h 17"/>
                  <a:gd name="T88" fmla="*/ 18 w 19"/>
                  <a:gd name="T89" fmla="*/ 11 h 17"/>
                  <a:gd name="T90" fmla="*/ 16 w 19"/>
                  <a:gd name="T91" fmla="*/ 12 h 17"/>
                  <a:gd name="T92" fmla="*/ 17 w 19"/>
                  <a:gd name="T93" fmla="*/ 10 h 17"/>
                  <a:gd name="T94" fmla="*/ 18 w 19"/>
                  <a:gd name="T95" fmla="*/ 11 h 17"/>
                  <a:gd name="T96" fmla="*/ 17 w 19"/>
                  <a:gd name="T97" fmla="*/ 10 h 17"/>
                  <a:gd name="T98" fmla="*/ 16 w 19"/>
                  <a:gd name="T99" fmla="*/ 4 h 17"/>
                  <a:gd name="T100" fmla="*/ 17 w 19"/>
                  <a:gd name="T101" fmla="*/ 10 h 17"/>
                  <a:gd name="T102" fmla="*/ 15 w 19"/>
                  <a:gd name="T103" fmla="*/ 5 h 17"/>
                  <a:gd name="T104" fmla="*/ 15 w 19"/>
                  <a:gd name="T10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7">
                    <a:moveTo>
                      <a:pt x="15" y="5"/>
                    </a:moveTo>
                    <a:lnTo>
                      <a:pt x="15" y="5"/>
                    </a:lnTo>
                    <a:lnTo>
                      <a:pt x="16" y="4"/>
                    </a:lnTo>
                    <a:lnTo>
                      <a:pt x="16" y="4"/>
                    </a:lnTo>
                    <a:lnTo>
                      <a:pt x="15" y="5"/>
                    </a:lnTo>
                    <a:close/>
                    <a:moveTo>
                      <a:pt x="16" y="4"/>
                    </a:moveTo>
                    <a:lnTo>
                      <a:pt x="16" y="4"/>
                    </a:lnTo>
                    <a:lnTo>
                      <a:pt x="16" y="4"/>
                    </a:lnTo>
                    <a:close/>
                    <a:moveTo>
                      <a:pt x="15" y="5"/>
                    </a:moveTo>
                    <a:cubicBezTo>
                      <a:pt x="15" y="4"/>
                      <a:pt x="14" y="4"/>
                      <a:pt x="14" y="4"/>
                    </a:cubicBezTo>
                    <a:lnTo>
                      <a:pt x="15" y="3"/>
                    </a:lnTo>
                    <a:cubicBezTo>
                      <a:pt x="15" y="3"/>
                      <a:pt x="16" y="3"/>
                      <a:pt x="16" y="4"/>
                    </a:cubicBezTo>
                    <a:lnTo>
                      <a:pt x="15" y="5"/>
                    </a:lnTo>
                    <a:close/>
                    <a:moveTo>
                      <a:pt x="14" y="4"/>
                    </a:moveTo>
                    <a:cubicBezTo>
                      <a:pt x="13" y="3"/>
                      <a:pt x="13" y="3"/>
                      <a:pt x="12" y="3"/>
                    </a:cubicBezTo>
                    <a:lnTo>
                      <a:pt x="13" y="2"/>
                    </a:lnTo>
                    <a:cubicBezTo>
                      <a:pt x="14" y="2"/>
                      <a:pt x="14" y="2"/>
                      <a:pt x="15" y="3"/>
                    </a:cubicBezTo>
                    <a:lnTo>
                      <a:pt x="14" y="4"/>
                    </a:lnTo>
                    <a:close/>
                    <a:moveTo>
                      <a:pt x="12" y="3"/>
                    </a:moveTo>
                    <a:lnTo>
                      <a:pt x="12" y="3"/>
                    </a:lnTo>
                    <a:lnTo>
                      <a:pt x="13" y="2"/>
                    </a:lnTo>
                    <a:lnTo>
                      <a:pt x="12" y="3"/>
                    </a:lnTo>
                    <a:close/>
                    <a:moveTo>
                      <a:pt x="12" y="3"/>
                    </a:moveTo>
                    <a:cubicBezTo>
                      <a:pt x="10" y="1"/>
                      <a:pt x="7" y="1"/>
                      <a:pt x="5" y="2"/>
                    </a:cubicBezTo>
                    <a:lnTo>
                      <a:pt x="4" y="1"/>
                    </a:lnTo>
                    <a:cubicBezTo>
                      <a:pt x="7" y="0"/>
                      <a:pt x="10" y="0"/>
                      <a:pt x="13" y="2"/>
                    </a:cubicBezTo>
                    <a:lnTo>
                      <a:pt x="12" y="3"/>
                    </a:lnTo>
                    <a:close/>
                    <a:moveTo>
                      <a:pt x="5" y="2"/>
                    </a:moveTo>
                    <a:lnTo>
                      <a:pt x="5" y="2"/>
                    </a:lnTo>
                    <a:lnTo>
                      <a:pt x="5" y="2"/>
                    </a:lnTo>
                    <a:close/>
                    <a:moveTo>
                      <a:pt x="5" y="2"/>
                    </a:moveTo>
                    <a:cubicBezTo>
                      <a:pt x="5" y="3"/>
                      <a:pt x="4" y="3"/>
                      <a:pt x="4" y="4"/>
                    </a:cubicBezTo>
                    <a:lnTo>
                      <a:pt x="3" y="3"/>
                    </a:lnTo>
                    <a:cubicBezTo>
                      <a:pt x="3" y="2"/>
                      <a:pt x="4" y="2"/>
                      <a:pt x="4" y="1"/>
                    </a:cubicBezTo>
                    <a:lnTo>
                      <a:pt x="5" y="2"/>
                    </a:lnTo>
                    <a:close/>
                    <a:moveTo>
                      <a:pt x="4" y="4"/>
                    </a:moveTo>
                    <a:cubicBezTo>
                      <a:pt x="2" y="5"/>
                      <a:pt x="2" y="7"/>
                      <a:pt x="1" y="9"/>
                    </a:cubicBezTo>
                    <a:lnTo>
                      <a:pt x="0" y="8"/>
                    </a:lnTo>
                    <a:cubicBezTo>
                      <a:pt x="0" y="6"/>
                      <a:pt x="1" y="4"/>
                      <a:pt x="3" y="3"/>
                    </a:cubicBezTo>
                    <a:lnTo>
                      <a:pt x="4" y="4"/>
                    </a:lnTo>
                    <a:close/>
                    <a:moveTo>
                      <a:pt x="1" y="9"/>
                    </a:moveTo>
                    <a:cubicBezTo>
                      <a:pt x="1" y="10"/>
                      <a:pt x="1" y="12"/>
                      <a:pt x="2" y="13"/>
                    </a:cubicBezTo>
                    <a:lnTo>
                      <a:pt x="1" y="14"/>
                    </a:lnTo>
                    <a:cubicBezTo>
                      <a:pt x="0" y="13"/>
                      <a:pt x="0" y="10"/>
                      <a:pt x="0" y="8"/>
                    </a:cubicBezTo>
                    <a:lnTo>
                      <a:pt x="1" y="9"/>
                    </a:lnTo>
                    <a:close/>
                    <a:moveTo>
                      <a:pt x="2" y="13"/>
                    </a:moveTo>
                    <a:cubicBezTo>
                      <a:pt x="2" y="14"/>
                      <a:pt x="3" y="14"/>
                      <a:pt x="3" y="14"/>
                    </a:cubicBezTo>
                    <a:lnTo>
                      <a:pt x="2" y="15"/>
                    </a:lnTo>
                    <a:cubicBezTo>
                      <a:pt x="2" y="15"/>
                      <a:pt x="1" y="14"/>
                      <a:pt x="1" y="14"/>
                    </a:cubicBezTo>
                    <a:lnTo>
                      <a:pt x="2" y="13"/>
                    </a:lnTo>
                    <a:close/>
                    <a:moveTo>
                      <a:pt x="3" y="14"/>
                    </a:moveTo>
                    <a:lnTo>
                      <a:pt x="3" y="14"/>
                    </a:lnTo>
                    <a:lnTo>
                      <a:pt x="2" y="14"/>
                    </a:lnTo>
                    <a:lnTo>
                      <a:pt x="3" y="14"/>
                    </a:lnTo>
                    <a:close/>
                    <a:moveTo>
                      <a:pt x="3" y="14"/>
                    </a:moveTo>
                    <a:cubicBezTo>
                      <a:pt x="3" y="14"/>
                      <a:pt x="3" y="14"/>
                      <a:pt x="3" y="15"/>
                    </a:cubicBezTo>
                    <a:lnTo>
                      <a:pt x="3" y="16"/>
                    </a:lnTo>
                    <a:cubicBezTo>
                      <a:pt x="2" y="15"/>
                      <a:pt x="2" y="15"/>
                      <a:pt x="2" y="15"/>
                    </a:cubicBezTo>
                    <a:lnTo>
                      <a:pt x="3" y="14"/>
                    </a:lnTo>
                    <a:close/>
                    <a:moveTo>
                      <a:pt x="3" y="15"/>
                    </a:moveTo>
                    <a:cubicBezTo>
                      <a:pt x="5" y="16"/>
                      <a:pt x="7" y="16"/>
                      <a:pt x="10" y="16"/>
                    </a:cubicBezTo>
                    <a:lnTo>
                      <a:pt x="10" y="17"/>
                    </a:lnTo>
                    <a:cubicBezTo>
                      <a:pt x="7" y="17"/>
                      <a:pt x="5" y="17"/>
                      <a:pt x="3" y="16"/>
                    </a:cubicBezTo>
                    <a:lnTo>
                      <a:pt x="3" y="15"/>
                    </a:lnTo>
                    <a:close/>
                    <a:moveTo>
                      <a:pt x="10" y="16"/>
                    </a:moveTo>
                    <a:cubicBezTo>
                      <a:pt x="12" y="16"/>
                      <a:pt x="14" y="15"/>
                      <a:pt x="16" y="13"/>
                    </a:cubicBezTo>
                    <a:lnTo>
                      <a:pt x="16" y="14"/>
                    </a:lnTo>
                    <a:cubicBezTo>
                      <a:pt x="15" y="16"/>
                      <a:pt x="12" y="17"/>
                      <a:pt x="10" y="17"/>
                    </a:cubicBezTo>
                    <a:lnTo>
                      <a:pt x="10" y="16"/>
                    </a:lnTo>
                    <a:close/>
                    <a:moveTo>
                      <a:pt x="16" y="13"/>
                    </a:moveTo>
                    <a:cubicBezTo>
                      <a:pt x="16" y="13"/>
                      <a:pt x="16" y="12"/>
                      <a:pt x="16" y="12"/>
                    </a:cubicBezTo>
                    <a:lnTo>
                      <a:pt x="17" y="13"/>
                    </a:lnTo>
                    <a:cubicBezTo>
                      <a:pt x="17" y="13"/>
                      <a:pt x="17" y="14"/>
                      <a:pt x="16" y="14"/>
                    </a:cubicBezTo>
                    <a:lnTo>
                      <a:pt x="16" y="13"/>
                    </a:lnTo>
                    <a:close/>
                    <a:moveTo>
                      <a:pt x="17" y="13"/>
                    </a:moveTo>
                    <a:lnTo>
                      <a:pt x="17" y="13"/>
                    </a:lnTo>
                    <a:lnTo>
                      <a:pt x="17" y="12"/>
                    </a:lnTo>
                    <a:lnTo>
                      <a:pt x="17" y="13"/>
                    </a:lnTo>
                    <a:close/>
                    <a:moveTo>
                      <a:pt x="16" y="12"/>
                    </a:moveTo>
                    <a:lnTo>
                      <a:pt x="16" y="12"/>
                    </a:lnTo>
                    <a:lnTo>
                      <a:pt x="17" y="13"/>
                    </a:lnTo>
                    <a:lnTo>
                      <a:pt x="17" y="13"/>
                    </a:lnTo>
                    <a:lnTo>
                      <a:pt x="16" y="12"/>
                    </a:lnTo>
                    <a:close/>
                    <a:moveTo>
                      <a:pt x="16" y="12"/>
                    </a:moveTo>
                    <a:lnTo>
                      <a:pt x="16" y="12"/>
                    </a:lnTo>
                    <a:lnTo>
                      <a:pt x="17" y="12"/>
                    </a:lnTo>
                    <a:lnTo>
                      <a:pt x="16" y="12"/>
                    </a:lnTo>
                    <a:close/>
                    <a:moveTo>
                      <a:pt x="16" y="12"/>
                    </a:moveTo>
                    <a:cubicBezTo>
                      <a:pt x="16" y="12"/>
                      <a:pt x="17" y="11"/>
                      <a:pt x="17" y="11"/>
                    </a:cubicBezTo>
                    <a:lnTo>
                      <a:pt x="18" y="11"/>
                    </a:lnTo>
                    <a:cubicBezTo>
                      <a:pt x="18" y="12"/>
                      <a:pt x="18" y="12"/>
                      <a:pt x="17" y="13"/>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6" y="6"/>
                      <a:pt x="15" y="5"/>
                    </a:cubicBezTo>
                    <a:lnTo>
                      <a:pt x="16" y="4"/>
                    </a:lnTo>
                    <a:cubicBezTo>
                      <a:pt x="18" y="5"/>
                      <a:pt x="19" y="8"/>
                      <a:pt x="18" y="10"/>
                    </a:cubicBezTo>
                    <a:lnTo>
                      <a:pt x="17" y="10"/>
                    </a:lnTo>
                    <a:close/>
                    <a:moveTo>
                      <a:pt x="15" y="5"/>
                    </a:moveTo>
                    <a:lnTo>
                      <a:pt x="15" y="5"/>
                    </a:lnTo>
                    <a:lnTo>
                      <a:pt x="16" y="4"/>
                    </a:lnTo>
                    <a:lnTo>
                      <a:pt x="15"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5" name="Freeform 81">
                <a:extLst>
                  <a:ext uri="{FF2B5EF4-FFF2-40B4-BE49-F238E27FC236}">
                    <a16:creationId xmlns:a16="http://schemas.microsoft.com/office/drawing/2014/main" id="{34C5C16B-BD3E-A5B8-8C54-D6FE4F011501}"/>
                  </a:ext>
                </a:extLst>
              </p:cNvPr>
              <p:cNvSpPr>
                <a:spLocks noEditPoints="1"/>
              </p:cNvSpPr>
              <p:nvPr/>
            </p:nvSpPr>
            <p:spPr bwMode="auto">
              <a:xfrm>
                <a:off x="2148" y="1492"/>
                <a:ext cx="112" cy="117"/>
              </a:xfrm>
              <a:custGeom>
                <a:avLst/>
                <a:gdLst>
                  <a:gd name="T0" fmla="*/ 12 w 20"/>
                  <a:gd name="T1" fmla="*/ 2 h 21"/>
                  <a:gd name="T2" fmla="*/ 16 w 20"/>
                  <a:gd name="T3" fmla="*/ 0 h 21"/>
                  <a:gd name="T4" fmla="*/ 12 w 20"/>
                  <a:gd name="T5" fmla="*/ 2 h 21"/>
                  <a:gd name="T6" fmla="*/ 10 w 20"/>
                  <a:gd name="T7" fmla="*/ 0 h 21"/>
                  <a:gd name="T8" fmla="*/ 12 w 20"/>
                  <a:gd name="T9" fmla="*/ 2 h 21"/>
                  <a:gd name="T10" fmla="*/ 10 w 20"/>
                  <a:gd name="T11" fmla="*/ 2 h 21"/>
                  <a:gd name="T12" fmla="*/ 10 w 20"/>
                  <a:gd name="T13" fmla="*/ 2 h 21"/>
                  <a:gd name="T14" fmla="*/ 9 w 20"/>
                  <a:gd name="T15" fmla="*/ 2 h 21"/>
                  <a:gd name="T16" fmla="*/ 10 w 20"/>
                  <a:gd name="T17" fmla="*/ 0 h 21"/>
                  <a:gd name="T18" fmla="*/ 9 w 20"/>
                  <a:gd name="T19" fmla="*/ 2 h 21"/>
                  <a:gd name="T20" fmla="*/ 9 w 20"/>
                  <a:gd name="T21" fmla="*/ 1 h 21"/>
                  <a:gd name="T22" fmla="*/ 9 w 20"/>
                  <a:gd name="T23" fmla="*/ 2 h 21"/>
                  <a:gd name="T24" fmla="*/ 3 w 20"/>
                  <a:gd name="T25" fmla="*/ 5 h 21"/>
                  <a:gd name="T26" fmla="*/ 9 w 20"/>
                  <a:gd name="T27" fmla="*/ 2 h 21"/>
                  <a:gd name="T28" fmla="*/ 2 w 20"/>
                  <a:gd name="T29" fmla="*/ 12 h 21"/>
                  <a:gd name="T30" fmla="*/ 3 w 20"/>
                  <a:gd name="T31" fmla="*/ 5 h 21"/>
                  <a:gd name="T32" fmla="*/ 2 w 20"/>
                  <a:gd name="T33" fmla="*/ 12 h 21"/>
                  <a:gd name="T34" fmla="*/ 0 w 20"/>
                  <a:gd name="T35" fmla="*/ 13 h 21"/>
                  <a:gd name="T36" fmla="*/ 2 w 20"/>
                  <a:gd name="T37" fmla="*/ 12 h 21"/>
                  <a:gd name="T38" fmla="*/ 0 w 20"/>
                  <a:gd name="T39" fmla="*/ 13 h 21"/>
                  <a:gd name="T40" fmla="*/ 0 w 20"/>
                  <a:gd name="T41" fmla="*/ 13 h 21"/>
                  <a:gd name="T42" fmla="*/ 2 w 20"/>
                  <a:gd name="T43" fmla="*/ 13 h 21"/>
                  <a:gd name="T44" fmla="*/ 0 w 20"/>
                  <a:gd name="T45" fmla="*/ 13 h 21"/>
                  <a:gd name="T46" fmla="*/ 0 w 20"/>
                  <a:gd name="T47" fmla="*/ 13 h 21"/>
                  <a:gd name="T48" fmla="*/ 1 w 20"/>
                  <a:gd name="T49" fmla="*/ 13 h 21"/>
                  <a:gd name="T50" fmla="*/ 2 w 20"/>
                  <a:gd name="T51" fmla="*/ 13 h 21"/>
                  <a:gd name="T52" fmla="*/ 1 w 20"/>
                  <a:gd name="T53" fmla="*/ 15 h 21"/>
                  <a:gd name="T54" fmla="*/ 2 w 20"/>
                  <a:gd name="T55" fmla="*/ 13 h 21"/>
                  <a:gd name="T56" fmla="*/ 3 w 20"/>
                  <a:gd name="T57" fmla="*/ 15 h 21"/>
                  <a:gd name="T58" fmla="*/ 1 w 20"/>
                  <a:gd name="T59" fmla="*/ 15 h 21"/>
                  <a:gd name="T60" fmla="*/ 3 w 20"/>
                  <a:gd name="T61" fmla="*/ 15 h 21"/>
                  <a:gd name="T62" fmla="*/ 11 w 20"/>
                  <a:gd name="T63" fmla="*/ 21 h 21"/>
                  <a:gd name="T64" fmla="*/ 3 w 20"/>
                  <a:gd name="T65" fmla="*/ 15 h 21"/>
                  <a:gd name="T66" fmla="*/ 11 w 20"/>
                  <a:gd name="T67" fmla="*/ 21 h 21"/>
                  <a:gd name="T68" fmla="*/ 11 w 20"/>
                  <a:gd name="T69" fmla="*/ 21 h 21"/>
                  <a:gd name="T70" fmla="*/ 11 w 20"/>
                  <a:gd name="T71" fmla="*/ 20 h 21"/>
                  <a:gd name="T72" fmla="*/ 11 w 20"/>
                  <a:gd name="T73" fmla="*/ 21 h 21"/>
                  <a:gd name="T74" fmla="*/ 11 w 20"/>
                  <a:gd name="T75" fmla="*/ 21 h 21"/>
                  <a:gd name="T76" fmla="*/ 11 w 20"/>
                  <a:gd name="T77" fmla="*/ 20 h 21"/>
                  <a:gd name="T78" fmla="*/ 11 w 20"/>
                  <a:gd name="T79" fmla="*/ 20 h 21"/>
                  <a:gd name="T80" fmla="*/ 12 w 20"/>
                  <a:gd name="T81" fmla="*/ 21 h 21"/>
                  <a:gd name="T82" fmla="*/ 11 w 20"/>
                  <a:gd name="T83" fmla="*/ 20 h 21"/>
                  <a:gd name="T84" fmla="*/ 13 w 20"/>
                  <a:gd name="T85" fmla="*/ 20 h 21"/>
                  <a:gd name="T86" fmla="*/ 12 w 20"/>
                  <a:gd name="T87" fmla="*/ 21 h 21"/>
                  <a:gd name="T88" fmla="*/ 13 w 20"/>
                  <a:gd name="T89" fmla="*/ 20 h 21"/>
                  <a:gd name="T90" fmla="*/ 18 w 20"/>
                  <a:gd name="T91" fmla="*/ 17 h 21"/>
                  <a:gd name="T92" fmla="*/ 13 w 20"/>
                  <a:gd name="T93" fmla="*/ 20 h 21"/>
                  <a:gd name="T94" fmla="*/ 17 w 20"/>
                  <a:gd name="T95" fmla="*/ 17 h 21"/>
                  <a:gd name="T96" fmla="*/ 17 w 20"/>
                  <a:gd name="T97" fmla="*/ 17 h 21"/>
                  <a:gd name="T98" fmla="*/ 19 w 20"/>
                  <a:gd name="T99" fmla="*/ 9 h 21"/>
                  <a:gd name="T100" fmla="*/ 18 w 20"/>
                  <a:gd name="T101" fmla="*/ 17 h 21"/>
                  <a:gd name="T102" fmla="*/ 19 w 20"/>
                  <a:gd name="T103" fmla="*/ 9 h 21"/>
                  <a:gd name="T104" fmla="*/ 17 w 20"/>
                  <a:gd name="T105" fmla="*/ 1 h 21"/>
                  <a:gd name="T106" fmla="*/ 19 w 20"/>
                  <a:gd name="T107"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21">
                    <a:moveTo>
                      <a:pt x="17" y="2"/>
                    </a:moveTo>
                    <a:cubicBezTo>
                      <a:pt x="15" y="2"/>
                      <a:pt x="14" y="2"/>
                      <a:pt x="12" y="2"/>
                    </a:cubicBezTo>
                    <a:lnTo>
                      <a:pt x="12" y="1"/>
                    </a:lnTo>
                    <a:cubicBezTo>
                      <a:pt x="14" y="1"/>
                      <a:pt x="15" y="1"/>
                      <a:pt x="16" y="0"/>
                    </a:cubicBezTo>
                    <a:lnTo>
                      <a:pt x="17" y="2"/>
                    </a:lnTo>
                    <a:close/>
                    <a:moveTo>
                      <a:pt x="12" y="2"/>
                    </a:moveTo>
                    <a:cubicBezTo>
                      <a:pt x="11" y="2"/>
                      <a:pt x="11" y="2"/>
                      <a:pt x="10" y="2"/>
                    </a:cubicBezTo>
                    <a:lnTo>
                      <a:pt x="10" y="0"/>
                    </a:lnTo>
                    <a:cubicBezTo>
                      <a:pt x="11" y="0"/>
                      <a:pt x="11" y="0"/>
                      <a:pt x="12" y="1"/>
                    </a:cubicBezTo>
                    <a:lnTo>
                      <a:pt x="12" y="2"/>
                    </a:lnTo>
                    <a:close/>
                    <a:moveTo>
                      <a:pt x="10" y="2"/>
                    </a:moveTo>
                    <a:lnTo>
                      <a:pt x="10" y="2"/>
                    </a:lnTo>
                    <a:lnTo>
                      <a:pt x="10" y="1"/>
                    </a:lnTo>
                    <a:lnTo>
                      <a:pt x="10" y="2"/>
                    </a:lnTo>
                    <a:close/>
                    <a:moveTo>
                      <a:pt x="10" y="2"/>
                    </a:moveTo>
                    <a:cubicBezTo>
                      <a:pt x="10" y="2"/>
                      <a:pt x="9" y="2"/>
                      <a:pt x="9" y="2"/>
                    </a:cubicBezTo>
                    <a:lnTo>
                      <a:pt x="9" y="0"/>
                    </a:lnTo>
                    <a:cubicBezTo>
                      <a:pt x="9" y="0"/>
                      <a:pt x="10" y="0"/>
                      <a:pt x="10" y="0"/>
                    </a:cubicBezTo>
                    <a:lnTo>
                      <a:pt x="10" y="2"/>
                    </a:lnTo>
                    <a:close/>
                    <a:moveTo>
                      <a:pt x="9" y="2"/>
                    </a:moveTo>
                    <a:lnTo>
                      <a:pt x="9" y="2"/>
                    </a:lnTo>
                    <a:lnTo>
                      <a:pt x="9" y="1"/>
                    </a:lnTo>
                    <a:lnTo>
                      <a:pt x="9" y="2"/>
                    </a:lnTo>
                    <a:close/>
                    <a:moveTo>
                      <a:pt x="9" y="2"/>
                    </a:moveTo>
                    <a:cubicBezTo>
                      <a:pt x="7" y="2"/>
                      <a:pt x="5" y="3"/>
                      <a:pt x="4" y="5"/>
                    </a:cubicBezTo>
                    <a:lnTo>
                      <a:pt x="3" y="5"/>
                    </a:lnTo>
                    <a:cubicBezTo>
                      <a:pt x="4" y="2"/>
                      <a:pt x="6" y="1"/>
                      <a:pt x="9" y="0"/>
                    </a:cubicBezTo>
                    <a:lnTo>
                      <a:pt x="9" y="2"/>
                    </a:lnTo>
                    <a:close/>
                    <a:moveTo>
                      <a:pt x="4" y="5"/>
                    </a:moveTo>
                    <a:cubicBezTo>
                      <a:pt x="3" y="7"/>
                      <a:pt x="2" y="10"/>
                      <a:pt x="2" y="12"/>
                    </a:cubicBezTo>
                    <a:lnTo>
                      <a:pt x="0" y="12"/>
                    </a:lnTo>
                    <a:cubicBezTo>
                      <a:pt x="1" y="9"/>
                      <a:pt x="1" y="7"/>
                      <a:pt x="3" y="5"/>
                    </a:cubicBezTo>
                    <a:lnTo>
                      <a:pt x="4" y="5"/>
                    </a:lnTo>
                    <a:close/>
                    <a:moveTo>
                      <a:pt x="2" y="12"/>
                    </a:moveTo>
                    <a:cubicBezTo>
                      <a:pt x="2" y="12"/>
                      <a:pt x="2" y="12"/>
                      <a:pt x="2" y="13"/>
                    </a:cubicBezTo>
                    <a:lnTo>
                      <a:pt x="0" y="13"/>
                    </a:lnTo>
                    <a:cubicBezTo>
                      <a:pt x="0" y="13"/>
                      <a:pt x="0" y="12"/>
                      <a:pt x="0" y="12"/>
                    </a:cubicBezTo>
                    <a:lnTo>
                      <a:pt x="2" y="12"/>
                    </a:lnTo>
                    <a:close/>
                    <a:moveTo>
                      <a:pt x="0" y="13"/>
                    </a:moveTo>
                    <a:lnTo>
                      <a:pt x="0" y="13"/>
                    </a:lnTo>
                    <a:lnTo>
                      <a:pt x="1" y="13"/>
                    </a:lnTo>
                    <a:lnTo>
                      <a:pt x="0" y="13"/>
                    </a:lnTo>
                    <a:close/>
                    <a:moveTo>
                      <a:pt x="2" y="13"/>
                    </a:moveTo>
                    <a:lnTo>
                      <a:pt x="2" y="13"/>
                    </a:lnTo>
                    <a:lnTo>
                      <a:pt x="0" y="13"/>
                    </a:lnTo>
                    <a:lnTo>
                      <a:pt x="0" y="13"/>
                    </a:lnTo>
                    <a:lnTo>
                      <a:pt x="2" y="13"/>
                    </a:lnTo>
                    <a:close/>
                    <a:moveTo>
                      <a:pt x="0" y="13"/>
                    </a:moveTo>
                    <a:lnTo>
                      <a:pt x="0" y="13"/>
                    </a:lnTo>
                    <a:lnTo>
                      <a:pt x="1" y="13"/>
                    </a:lnTo>
                    <a:lnTo>
                      <a:pt x="0" y="13"/>
                    </a:lnTo>
                    <a:close/>
                    <a:moveTo>
                      <a:pt x="2" y="13"/>
                    </a:moveTo>
                    <a:cubicBezTo>
                      <a:pt x="2" y="13"/>
                      <a:pt x="2" y="14"/>
                      <a:pt x="2" y="14"/>
                    </a:cubicBezTo>
                    <a:lnTo>
                      <a:pt x="1" y="15"/>
                    </a:lnTo>
                    <a:cubicBezTo>
                      <a:pt x="1" y="14"/>
                      <a:pt x="1" y="14"/>
                      <a:pt x="0" y="13"/>
                    </a:cubicBezTo>
                    <a:lnTo>
                      <a:pt x="2" y="13"/>
                    </a:lnTo>
                    <a:close/>
                    <a:moveTo>
                      <a:pt x="2" y="14"/>
                    </a:moveTo>
                    <a:cubicBezTo>
                      <a:pt x="2" y="15"/>
                      <a:pt x="3" y="15"/>
                      <a:pt x="3" y="15"/>
                    </a:cubicBezTo>
                    <a:lnTo>
                      <a:pt x="2" y="16"/>
                    </a:lnTo>
                    <a:cubicBezTo>
                      <a:pt x="2" y="16"/>
                      <a:pt x="1" y="15"/>
                      <a:pt x="1" y="15"/>
                    </a:cubicBezTo>
                    <a:lnTo>
                      <a:pt x="2" y="14"/>
                    </a:lnTo>
                    <a:close/>
                    <a:moveTo>
                      <a:pt x="3" y="15"/>
                    </a:moveTo>
                    <a:cubicBezTo>
                      <a:pt x="5" y="18"/>
                      <a:pt x="8" y="19"/>
                      <a:pt x="11" y="20"/>
                    </a:cubicBezTo>
                    <a:lnTo>
                      <a:pt x="11" y="21"/>
                    </a:lnTo>
                    <a:cubicBezTo>
                      <a:pt x="8" y="21"/>
                      <a:pt x="4" y="19"/>
                      <a:pt x="2" y="16"/>
                    </a:cubicBezTo>
                    <a:lnTo>
                      <a:pt x="3" y="15"/>
                    </a:lnTo>
                    <a:close/>
                    <a:moveTo>
                      <a:pt x="11" y="21"/>
                    </a:moveTo>
                    <a:lnTo>
                      <a:pt x="11" y="21"/>
                    </a:lnTo>
                    <a:lnTo>
                      <a:pt x="11" y="20"/>
                    </a:lnTo>
                    <a:lnTo>
                      <a:pt x="11" y="21"/>
                    </a:lnTo>
                    <a:close/>
                    <a:moveTo>
                      <a:pt x="11" y="20"/>
                    </a:moveTo>
                    <a:lnTo>
                      <a:pt x="11" y="20"/>
                    </a:lnTo>
                    <a:lnTo>
                      <a:pt x="11" y="21"/>
                    </a:lnTo>
                    <a:lnTo>
                      <a:pt x="11" y="21"/>
                    </a:lnTo>
                    <a:lnTo>
                      <a:pt x="11" y="20"/>
                    </a:lnTo>
                    <a:close/>
                    <a:moveTo>
                      <a:pt x="11" y="21"/>
                    </a:moveTo>
                    <a:lnTo>
                      <a:pt x="11" y="21"/>
                    </a:lnTo>
                    <a:lnTo>
                      <a:pt x="11" y="20"/>
                    </a:lnTo>
                    <a:lnTo>
                      <a:pt x="11" y="21"/>
                    </a:lnTo>
                    <a:close/>
                    <a:moveTo>
                      <a:pt x="11" y="20"/>
                    </a:moveTo>
                    <a:cubicBezTo>
                      <a:pt x="11" y="20"/>
                      <a:pt x="11" y="20"/>
                      <a:pt x="12" y="20"/>
                    </a:cubicBezTo>
                    <a:lnTo>
                      <a:pt x="12" y="21"/>
                    </a:lnTo>
                    <a:cubicBezTo>
                      <a:pt x="11" y="21"/>
                      <a:pt x="11" y="21"/>
                      <a:pt x="11" y="21"/>
                    </a:cubicBezTo>
                    <a:lnTo>
                      <a:pt x="11" y="20"/>
                    </a:lnTo>
                    <a:close/>
                    <a:moveTo>
                      <a:pt x="12" y="20"/>
                    </a:moveTo>
                    <a:cubicBezTo>
                      <a:pt x="12" y="20"/>
                      <a:pt x="12" y="20"/>
                      <a:pt x="13" y="20"/>
                    </a:cubicBezTo>
                    <a:lnTo>
                      <a:pt x="13" y="21"/>
                    </a:lnTo>
                    <a:cubicBezTo>
                      <a:pt x="13" y="21"/>
                      <a:pt x="12" y="21"/>
                      <a:pt x="12" y="21"/>
                    </a:cubicBezTo>
                    <a:lnTo>
                      <a:pt x="12" y="20"/>
                    </a:lnTo>
                    <a:close/>
                    <a:moveTo>
                      <a:pt x="13" y="20"/>
                    </a:moveTo>
                    <a:cubicBezTo>
                      <a:pt x="15" y="19"/>
                      <a:pt x="16" y="18"/>
                      <a:pt x="17" y="17"/>
                    </a:cubicBezTo>
                    <a:lnTo>
                      <a:pt x="18" y="17"/>
                    </a:lnTo>
                    <a:cubicBezTo>
                      <a:pt x="18" y="19"/>
                      <a:pt x="15" y="20"/>
                      <a:pt x="13" y="21"/>
                    </a:cubicBezTo>
                    <a:lnTo>
                      <a:pt x="13" y="20"/>
                    </a:lnTo>
                    <a:close/>
                    <a:moveTo>
                      <a:pt x="17" y="17"/>
                    </a:moveTo>
                    <a:lnTo>
                      <a:pt x="17" y="17"/>
                    </a:lnTo>
                    <a:lnTo>
                      <a:pt x="18" y="17"/>
                    </a:lnTo>
                    <a:lnTo>
                      <a:pt x="17" y="17"/>
                    </a:lnTo>
                    <a:close/>
                    <a:moveTo>
                      <a:pt x="17" y="17"/>
                    </a:moveTo>
                    <a:cubicBezTo>
                      <a:pt x="18" y="14"/>
                      <a:pt x="19" y="12"/>
                      <a:pt x="19" y="9"/>
                    </a:cubicBezTo>
                    <a:lnTo>
                      <a:pt x="20" y="10"/>
                    </a:lnTo>
                    <a:cubicBezTo>
                      <a:pt x="20" y="12"/>
                      <a:pt x="19" y="15"/>
                      <a:pt x="18" y="17"/>
                    </a:cubicBezTo>
                    <a:lnTo>
                      <a:pt x="17" y="17"/>
                    </a:lnTo>
                    <a:close/>
                    <a:moveTo>
                      <a:pt x="19" y="9"/>
                    </a:moveTo>
                    <a:cubicBezTo>
                      <a:pt x="19" y="7"/>
                      <a:pt x="18" y="4"/>
                      <a:pt x="16" y="1"/>
                    </a:cubicBezTo>
                    <a:lnTo>
                      <a:pt x="17" y="1"/>
                    </a:lnTo>
                    <a:cubicBezTo>
                      <a:pt x="20" y="4"/>
                      <a:pt x="20" y="7"/>
                      <a:pt x="20" y="10"/>
                    </a:cubicBezTo>
                    <a:lnTo>
                      <a:pt x="19"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6" name="Freeform 82">
                <a:extLst>
                  <a:ext uri="{FF2B5EF4-FFF2-40B4-BE49-F238E27FC236}">
                    <a16:creationId xmlns:a16="http://schemas.microsoft.com/office/drawing/2014/main" id="{59542263-4D7A-83B7-4C02-CEAC68C11380}"/>
                  </a:ext>
                </a:extLst>
              </p:cNvPr>
              <p:cNvSpPr>
                <a:spLocks/>
              </p:cNvSpPr>
              <p:nvPr/>
            </p:nvSpPr>
            <p:spPr bwMode="auto">
              <a:xfrm>
                <a:off x="2226" y="1609"/>
                <a:ext cx="84" cy="39"/>
              </a:xfrm>
              <a:custGeom>
                <a:avLst/>
                <a:gdLst>
                  <a:gd name="T0" fmla="*/ 11 w 15"/>
                  <a:gd name="T1" fmla="*/ 2 h 7"/>
                  <a:gd name="T2" fmla="*/ 4 w 15"/>
                  <a:gd name="T3" fmla="*/ 1 h 7"/>
                  <a:gd name="T4" fmla="*/ 2 w 15"/>
                  <a:gd name="T5" fmla="*/ 4 h 7"/>
                  <a:gd name="T6" fmla="*/ 13 w 15"/>
                  <a:gd name="T7" fmla="*/ 6 h 7"/>
                  <a:gd name="T8" fmla="*/ 11 w 15"/>
                  <a:gd name="T9" fmla="*/ 2 h 7"/>
                </a:gdLst>
                <a:ahLst/>
                <a:cxnLst>
                  <a:cxn ang="0">
                    <a:pos x="T0" y="T1"/>
                  </a:cxn>
                  <a:cxn ang="0">
                    <a:pos x="T2" y="T3"/>
                  </a:cxn>
                  <a:cxn ang="0">
                    <a:pos x="T4" y="T5"/>
                  </a:cxn>
                  <a:cxn ang="0">
                    <a:pos x="T6" y="T7"/>
                  </a:cxn>
                  <a:cxn ang="0">
                    <a:pos x="T8" y="T9"/>
                  </a:cxn>
                </a:cxnLst>
                <a:rect l="0" t="0" r="r" b="b"/>
                <a:pathLst>
                  <a:path w="15" h="7">
                    <a:moveTo>
                      <a:pt x="11" y="2"/>
                    </a:moveTo>
                    <a:cubicBezTo>
                      <a:pt x="8" y="2"/>
                      <a:pt x="6" y="0"/>
                      <a:pt x="4" y="1"/>
                    </a:cubicBezTo>
                    <a:cubicBezTo>
                      <a:pt x="2" y="1"/>
                      <a:pt x="0" y="4"/>
                      <a:pt x="2" y="4"/>
                    </a:cubicBezTo>
                    <a:cubicBezTo>
                      <a:pt x="6" y="4"/>
                      <a:pt x="10" y="7"/>
                      <a:pt x="13" y="6"/>
                    </a:cubicBezTo>
                    <a:cubicBezTo>
                      <a:pt x="15" y="5"/>
                      <a:pt x="13" y="2"/>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7" name="Freeform 83">
                <a:extLst>
                  <a:ext uri="{FF2B5EF4-FFF2-40B4-BE49-F238E27FC236}">
                    <a16:creationId xmlns:a16="http://schemas.microsoft.com/office/drawing/2014/main" id="{447DD956-BEA2-672F-F843-2B39A8288FD9}"/>
                  </a:ext>
                </a:extLst>
              </p:cNvPr>
              <p:cNvSpPr>
                <a:spLocks noEditPoints="1"/>
              </p:cNvSpPr>
              <p:nvPr/>
            </p:nvSpPr>
            <p:spPr bwMode="auto">
              <a:xfrm>
                <a:off x="2226" y="1604"/>
                <a:ext cx="84" cy="50"/>
              </a:xfrm>
              <a:custGeom>
                <a:avLst/>
                <a:gdLst>
                  <a:gd name="T0" fmla="*/ 11 w 15"/>
                  <a:gd name="T1" fmla="*/ 4 h 9"/>
                  <a:gd name="T2" fmla="*/ 11 w 15"/>
                  <a:gd name="T3" fmla="*/ 2 h 9"/>
                  <a:gd name="T4" fmla="*/ 11 w 15"/>
                  <a:gd name="T5" fmla="*/ 4 h 9"/>
                  <a:gd name="T6" fmla="*/ 9 w 15"/>
                  <a:gd name="T7" fmla="*/ 2 h 9"/>
                  <a:gd name="T8" fmla="*/ 11 w 15"/>
                  <a:gd name="T9" fmla="*/ 4 h 9"/>
                  <a:gd name="T10" fmla="*/ 4 w 15"/>
                  <a:gd name="T11" fmla="*/ 2 h 9"/>
                  <a:gd name="T12" fmla="*/ 9 w 15"/>
                  <a:gd name="T13" fmla="*/ 2 h 9"/>
                  <a:gd name="T14" fmla="*/ 4 w 15"/>
                  <a:gd name="T15" fmla="*/ 2 h 9"/>
                  <a:gd name="T16" fmla="*/ 4 w 15"/>
                  <a:gd name="T17" fmla="*/ 2 h 9"/>
                  <a:gd name="T18" fmla="*/ 4 w 15"/>
                  <a:gd name="T19" fmla="*/ 2 h 9"/>
                  <a:gd name="T20" fmla="*/ 1 w 15"/>
                  <a:gd name="T21" fmla="*/ 3 h 9"/>
                  <a:gd name="T22" fmla="*/ 4 w 15"/>
                  <a:gd name="T23" fmla="*/ 2 h 9"/>
                  <a:gd name="T24" fmla="*/ 2 w 15"/>
                  <a:gd name="T25" fmla="*/ 4 h 9"/>
                  <a:gd name="T26" fmla="*/ 1 w 15"/>
                  <a:gd name="T27" fmla="*/ 3 h 9"/>
                  <a:gd name="T28" fmla="*/ 2 w 15"/>
                  <a:gd name="T29" fmla="*/ 4 h 9"/>
                  <a:gd name="T30" fmla="*/ 1 w 15"/>
                  <a:gd name="T31" fmla="*/ 5 h 9"/>
                  <a:gd name="T32" fmla="*/ 2 w 15"/>
                  <a:gd name="T33" fmla="*/ 4 h 9"/>
                  <a:gd name="T34" fmla="*/ 1 w 15"/>
                  <a:gd name="T35" fmla="*/ 5 h 9"/>
                  <a:gd name="T36" fmla="*/ 2 w 15"/>
                  <a:gd name="T37" fmla="*/ 4 h 9"/>
                  <a:gd name="T38" fmla="*/ 2 w 15"/>
                  <a:gd name="T39" fmla="*/ 6 h 9"/>
                  <a:gd name="T40" fmla="*/ 2 w 15"/>
                  <a:gd name="T41" fmla="*/ 4 h 9"/>
                  <a:gd name="T42" fmla="*/ 2 w 15"/>
                  <a:gd name="T43" fmla="*/ 4 h 9"/>
                  <a:gd name="T44" fmla="*/ 2 w 15"/>
                  <a:gd name="T45" fmla="*/ 4 h 9"/>
                  <a:gd name="T46" fmla="*/ 7 w 15"/>
                  <a:gd name="T47" fmla="*/ 6 h 9"/>
                  <a:gd name="T48" fmla="*/ 2 w 15"/>
                  <a:gd name="T49" fmla="*/ 6 h 9"/>
                  <a:gd name="T50" fmla="*/ 7 w 15"/>
                  <a:gd name="T51" fmla="*/ 6 h 9"/>
                  <a:gd name="T52" fmla="*/ 13 w 15"/>
                  <a:gd name="T53" fmla="*/ 8 h 9"/>
                  <a:gd name="T54" fmla="*/ 7 w 15"/>
                  <a:gd name="T55" fmla="*/ 6 h 9"/>
                  <a:gd name="T56" fmla="*/ 13 w 15"/>
                  <a:gd name="T57" fmla="*/ 8 h 9"/>
                  <a:gd name="T58" fmla="*/ 14 w 15"/>
                  <a:gd name="T59" fmla="*/ 8 h 9"/>
                  <a:gd name="T60" fmla="*/ 13 w 15"/>
                  <a:gd name="T61" fmla="*/ 6 h 9"/>
                  <a:gd name="T62" fmla="*/ 14 w 15"/>
                  <a:gd name="T63" fmla="*/ 8 h 9"/>
                  <a:gd name="T64" fmla="*/ 13 w 15"/>
                  <a:gd name="T65" fmla="*/ 6 h 9"/>
                  <a:gd name="T66" fmla="*/ 14 w 15"/>
                  <a:gd name="T67" fmla="*/ 5 h 9"/>
                  <a:gd name="T68" fmla="*/ 13 w 15"/>
                  <a:gd name="T69" fmla="*/ 6 h 9"/>
                  <a:gd name="T70" fmla="*/ 12 w 15"/>
                  <a:gd name="T71" fmla="*/ 5 h 9"/>
                  <a:gd name="T72" fmla="*/ 14 w 15"/>
                  <a:gd name="T73" fmla="*/ 5 h 9"/>
                  <a:gd name="T74" fmla="*/ 12 w 15"/>
                  <a:gd name="T75" fmla="*/ 5 h 9"/>
                  <a:gd name="T76" fmla="*/ 11 w 15"/>
                  <a:gd name="T77" fmla="*/ 2 h 9"/>
                  <a:gd name="T78" fmla="*/ 12 w 15"/>
                  <a:gd name="T79" fmla="*/ 5 h 9"/>
                  <a:gd name="T80" fmla="*/ 11 w 15"/>
                  <a:gd name="T81" fmla="*/ 4 h 9"/>
                  <a:gd name="T82" fmla="*/ 11 w 15"/>
                  <a:gd name="T8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9">
                    <a:moveTo>
                      <a:pt x="11" y="4"/>
                    </a:moveTo>
                    <a:lnTo>
                      <a:pt x="11" y="4"/>
                    </a:lnTo>
                    <a:lnTo>
                      <a:pt x="11" y="2"/>
                    </a:lnTo>
                    <a:lnTo>
                      <a:pt x="11" y="2"/>
                    </a:lnTo>
                    <a:lnTo>
                      <a:pt x="11" y="4"/>
                    </a:lnTo>
                    <a:close/>
                    <a:moveTo>
                      <a:pt x="11" y="4"/>
                    </a:moveTo>
                    <a:cubicBezTo>
                      <a:pt x="10" y="3"/>
                      <a:pt x="9" y="3"/>
                      <a:pt x="8" y="3"/>
                    </a:cubicBezTo>
                    <a:lnTo>
                      <a:pt x="9" y="2"/>
                    </a:lnTo>
                    <a:cubicBezTo>
                      <a:pt x="9" y="2"/>
                      <a:pt x="10" y="2"/>
                      <a:pt x="11" y="2"/>
                    </a:cubicBezTo>
                    <a:lnTo>
                      <a:pt x="11" y="4"/>
                    </a:lnTo>
                    <a:close/>
                    <a:moveTo>
                      <a:pt x="8" y="3"/>
                    </a:moveTo>
                    <a:cubicBezTo>
                      <a:pt x="7" y="2"/>
                      <a:pt x="5" y="2"/>
                      <a:pt x="4" y="2"/>
                    </a:cubicBezTo>
                    <a:lnTo>
                      <a:pt x="4" y="1"/>
                    </a:lnTo>
                    <a:cubicBezTo>
                      <a:pt x="5" y="0"/>
                      <a:pt x="7" y="1"/>
                      <a:pt x="9" y="2"/>
                    </a:cubicBezTo>
                    <a:lnTo>
                      <a:pt x="8" y="3"/>
                    </a:lnTo>
                    <a:close/>
                    <a:moveTo>
                      <a:pt x="4" y="2"/>
                    </a:moveTo>
                    <a:lnTo>
                      <a:pt x="4" y="2"/>
                    </a:lnTo>
                    <a:lnTo>
                      <a:pt x="4" y="2"/>
                    </a:lnTo>
                    <a:lnTo>
                      <a:pt x="4" y="2"/>
                    </a:lnTo>
                    <a:close/>
                    <a:moveTo>
                      <a:pt x="4" y="2"/>
                    </a:moveTo>
                    <a:cubicBezTo>
                      <a:pt x="3" y="3"/>
                      <a:pt x="2" y="3"/>
                      <a:pt x="2" y="4"/>
                    </a:cubicBezTo>
                    <a:lnTo>
                      <a:pt x="1" y="3"/>
                    </a:lnTo>
                    <a:cubicBezTo>
                      <a:pt x="2" y="2"/>
                      <a:pt x="3" y="1"/>
                      <a:pt x="4" y="1"/>
                    </a:cubicBezTo>
                    <a:lnTo>
                      <a:pt x="4" y="2"/>
                    </a:lnTo>
                    <a:close/>
                    <a:moveTo>
                      <a:pt x="2" y="4"/>
                    </a:moveTo>
                    <a:cubicBezTo>
                      <a:pt x="2" y="4"/>
                      <a:pt x="2" y="4"/>
                      <a:pt x="2" y="4"/>
                    </a:cubicBezTo>
                    <a:lnTo>
                      <a:pt x="1" y="4"/>
                    </a:lnTo>
                    <a:cubicBezTo>
                      <a:pt x="1" y="4"/>
                      <a:pt x="1" y="3"/>
                      <a:pt x="1" y="3"/>
                    </a:cubicBezTo>
                    <a:lnTo>
                      <a:pt x="2" y="4"/>
                    </a:lnTo>
                    <a:close/>
                    <a:moveTo>
                      <a:pt x="2" y="4"/>
                    </a:moveTo>
                    <a:lnTo>
                      <a:pt x="2" y="4"/>
                    </a:lnTo>
                    <a:lnTo>
                      <a:pt x="1" y="5"/>
                    </a:lnTo>
                    <a:cubicBezTo>
                      <a:pt x="1" y="5"/>
                      <a:pt x="0" y="4"/>
                      <a:pt x="1" y="4"/>
                    </a:cubicBezTo>
                    <a:lnTo>
                      <a:pt x="2" y="4"/>
                    </a:lnTo>
                    <a:close/>
                    <a:moveTo>
                      <a:pt x="1" y="5"/>
                    </a:moveTo>
                    <a:lnTo>
                      <a:pt x="1" y="5"/>
                    </a:lnTo>
                    <a:lnTo>
                      <a:pt x="1" y="5"/>
                    </a:lnTo>
                    <a:close/>
                    <a:moveTo>
                      <a:pt x="2" y="4"/>
                    </a:moveTo>
                    <a:cubicBezTo>
                      <a:pt x="2" y="4"/>
                      <a:pt x="2" y="4"/>
                      <a:pt x="2" y="4"/>
                    </a:cubicBezTo>
                    <a:lnTo>
                      <a:pt x="2" y="6"/>
                    </a:lnTo>
                    <a:cubicBezTo>
                      <a:pt x="2" y="6"/>
                      <a:pt x="1" y="5"/>
                      <a:pt x="1" y="5"/>
                    </a:cubicBezTo>
                    <a:lnTo>
                      <a:pt x="2" y="4"/>
                    </a:lnTo>
                    <a:close/>
                    <a:moveTo>
                      <a:pt x="2" y="4"/>
                    </a:moveTo>
                    <a:lnTo>
                      <a:pt x="2" y="4"/>
                    </a:lnTo>
                    <a:lnTo>
                      <a:pt x="2" y="5"/>
                    </a:lnTo>
                    <a:lnTo>
                      <a:pt x="2" y="4"/>
                    </a:lnTo>
                    <a:close/>
                    <a:moveTo>
                      <a:pt x="2" y="4"/>
                    </a:moveTo>
                    <a:cubicBezTo>
                      <a:pt x="4" y="4"/>
                      <a:pt x="6" y="5"/>
                      <a:pt x="7" y="6"/>
                    </a:cubicBezTo>
                    <a:lnTo>
                      <a:pt x="7" y="7"/>
                    </a:lnTo>
                    <a:cubicBezTo>
                      <a:pt x="5" y="6"/>
                      <a:pt x="4" y="6"/>
                      <a:pt x="2" y="6"/>
                    </a:cubicBezTo>
                    <a:lnTo>
                      <a:pt x="2" y="4"/>
                    </a:lnTo>
                    <a:close/>
                    <a:moveTo>
                      <a:pt x="7" y="6"/>
                    </a:moveTo>
                    <a:cubicBezTo>
                      <a:pt x="9" y="6"/>
                      <a:pt x="11" y="7"/>
                      <a:pt x="13" y="6"/>
                    </a:cubicBezTo>
                    <a:lnTo>
                      <a:pt x="13" y="8"/>
                    </a:lnTo>
                    <a:cubicBezTo>
                      <a:pt x="11" y="9"/>
                      <a:pt x="9" y="8"/>
                      <a:pt x="7" y="7"/>
                    </a:cubicBezTo>
                    <a:lnTo>
                      <a:pt x="7" y="6"/>
                    </a:lnTo>
                    <a:close/>
                    <a:moveTo>
                      <a:pt x="14" y="8"/>
                    </a:moveTo>
                    <a:lnTo>
                      <a:pt x="13" y="8"/>
                    </a:lnTo>
                    <a:lnTo>
                      <a:pt x="13" y="7"/>
                    </a:lnTo>
                    <a:lnTo>
                      <a:pt x="14" y="8"/>
                    </a:lnTo>
                    <a:close/>
                    <a:moveTo>
                      <a:pt x="13" y="6"/>
                    </a:moveTo>
                    <a:cubicBezTo>
                      <a:pt x="13" y="6"/>
                      <a:pt x="13" y="6"/>
                      <a:pt x="13" y="6"/>
                    </a:cubicBezTo>
                    <a:lnTo>
                      <a:pt x="14" y="7"/>
                    </a:lnTo>
                    <a:cubicBezTo>
                      <a:pt x="14" y="7"/>
                      <a:pt x="14" y="7"/>
                      <a:pt x="14" y="8"/>
                    </a:cubicBezTo>
                    <a:lnTo>
                      <a:pt x="13" y="6"/>
                    </a:lnTo>
                    <a:close/>
                    <a:moveTo>
                      <a:pt x="13" y="6"/>
                    </a:moveTo>
                    <a:cubicBezTo>
                      <a:pt x="13" y="6"/>
                      <a:pt x="13" y="6"/>
                      <a:pt x="13" y="6"/>
                    </a:cubicBezTo>
                    <a:lnTo>
                      <a:pt x="14" y="5"/>
                    </a:lnTo>
                    <a:cubicBezTo>
                      <a:pt x="14" y="6"/>
                      <a:pt x="15" y="6"/>
                      <a:pt x="14" y="7"/>
                    </a:cubicBezTo>
                    <a:lnTo>
                      <a:pt x="13" y="6"/>
                    </a:lnTo>
                    <a:close/>
                    <a:moveTo>
                      <a:pt x="13" y="6"/>
                    </a:moveTo>
                    <a:cubicBezTo>
                      <a:pt x="13" y="5"/>
                      <a:pt x="13" y="5"/>
                      <a:pt x="12" y="5"/>
                    </a:cubicBezTo>
                    <a:lnTo>
                      <a:pt x="14" y="4"/>
                    </a:lnTo>
                    <a:cubicBezTo>
                      <a:pt x="14" y="4"/>
                      <a:pt x="14" y="5"/>
                      <a:pt x="14" y="5"/>
                    </a:cubicBezTo>
                    <a:lnTo>
                      <a:pt x="13" y="6"/>
                    </a:lnTo>
                    <a:close/>
                    <a:moveTo>
                      <a:pt x="12" y="5"/>
                    </a:moveTo>
                    <a:cubicBezTo>
                      <a:pt x="12" y="4"/>
                      <a:pt x="11" y="4"/>
                      <a:pt x="11" y="4"/>
                    </a:cubicBezTo>
                    <a:lnTo>
                      <a:pt x="11" y="2"/>
                    </a:lnTo>
                    <a:cubicBezTo>
                      <a:pt x="12" y="2"/>
                      <a:pt x="13" y="3"/>
                      <a:pt x="14" y="4"/>
                    </a:cubicBezTo>
                    <a:lnTo>
                      <a:pt x="12" y="5"/>
                    </a:lnTo>
                    <a:close/>
                    <a:moveTo>
                      <a:pt x="11" y="4"/>
                    </a:moveTo>
                    <a:lnTo>
                      <a:pt x="11" y="4"/>
                    </a:lnTo>
                    <a:lnTo>
                      <a:pt x="11" y="3"/>
                    </a:lnTo>
                    <a:lnTo>
                      <a:pt x="11"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8" name="Freeform 84">
                <a:extLst>
                  <a:ext uri="{FF2B5EF4-FFF2-40B4-BE49-F238E27FC236}">
                    <a16:creationId xmlns:a16="http://schemas.microsoft.com/office/drawing/2014/main" id="{5D3EC1BB-1DB9-F54D-6DF8-21CB55023A1E}"/>
                  </a:ext>
                </a:extLst>
              </p:cNvPr>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29" name="Freeform 85">
                <a:extLst>
                  <a:ext uri="{FF2B5EF4-FFF2-40B4-BE49-F238E27FC236}">
                    <a16:creationId xmlns:a16="http://schemas.microsoft.com/office/drawing/2014/main" id="{F125989C-5717-CC5F-F81D-1103A6EBFAA0}"/>
                  </a:ext>
                </a:extLst>
              </p:cNvPr>
              <p:cNvSpPr>
                <a:spLocks/>
              </p:cNvSpPr>
              <p:nvPr/>
            </p:nvSpPr>
            <p:spPr bwMode="auto">
              <a:xfrm>
                <a:off x="2243" y="1531"/>
                <a:ext cx="157" cy="129"/>
              </a:xfrm>
              <a:custGeom>
                <a:avLst/>
                <a:gdLst>
                  <a:gd name="T0" fmla="*/ 21 w 28"/>
                  <a:gd name="T1" fmla="*/ 5 h 23"/>
                  <a:gd name="T2" fmla="*/ 4 w 28"/>
                  <a:gd name="T3" fmla="*/ 5 h 23"/>
                  <a:gd name="T4" fmla="*/ 11 w 28"/>
                  <a:gd name="T5" fmla="*/ 16 h 23"/>
                  <a:gd name="T6" fmla="*/ 15 w 28"/>
                  <a:gd name="T7" fmla="*/ 21 h 23"/>
                  <a:gd name="T8" fmla="*/ 26 w 28"/>
                  <a:gd name="T9" fmla="*/ 18 h 23"/>
                  <a:gd name="T10" fmla="*/ 22 w 28"/>
                  <a:gd name="T11" fmla="*/ 5 h 23"/>
                  <a:gd name="T12" fmla="*/ 21 w 28"/>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830" name="Freeform 86">
                <a:extLst>
                  <a:ext uri="{FF2B5EF4-FFF2-40B4-BE49-F238E27FC236}">
                    <a16:creationId xmlns:a16="http://schemas.microsoft.com/office/drawing/2014/main" id="{400A8292-8C3C-D1C8-D537-7ED26588D85F}"/>
                  </a:ext>
                </a:extLst>
              </p:cNvPr>
              <p:cNvSpPr>
                <a:spLocks noEditPoints="1"/>
              </p:cNvSpPr>
              <p:nvPr/>
            </p:nvSpPr>
            <p:spPr bwMode="auto">
              <a:xfrm>
                <a:off x="2249" y="1537"/>
                <a:ext cx="151" cy="123"/>
              </a:xfrm>
              <a:custGeom>
                <a:avLst/>
                <a:gdLst>
                  <a:gd name="T0" fmla="*/ 21 w 27"/>
                  <a:gd name="T1" fmla="*/ 4 h 22"/>
                  <a:gd name="T2" fmla="*/ 20 w 27"/>
                  <a:gd name="T3" fmla="*/ 3 h 22"/>
                  <a:gd name="T4" fmla="*/ 21 w 27"/>
                  <a:gd name="T5" fmla="*/ 4 h 22"/>
                  <a:gd name="T6" fmla="*/ 20 w 27"/>
                  <a:gd name="T7" fmla="*/ 4 h 22"/>
                  <a:gd name="T8" fmla="*/ 21 w 27"/>
                  <a:gd name="T9" fmla="*/ 4 h 22"/>
                  <a:gd name="T10" fmla="*/ 16 w 27"/>
                  <a:gd name="T11" fmla="*/ 2 h 22"/>
                  <a:gd name="T12" fmla="*/ 21 w 27"/>
                  <a:gd name="T13" fmla="*/ 4 h 22"/>
                  <a:gd name="T14" fmla="*/ 3 w 27"/>
                  <a:gd name="T15" fmla="*/ 5 h 22"/>
                  <a:gd name="T16" fmla="*/ 16 w 27"/>
                  <a:gd name="T17" fmla="*/ 2 h 22"/>
                  <a:gd name="T18" fmla="*/ 3 w 27"/>
                  <a:gd name="T19" fmla="*/ 5 h 22"/>
                  <a:gd name="T20" fmla="*/ 3 w 27"/>
                  <a:gd name="T21" fmla="*/ 4 h 22"/>
                  <a:gd name="T22" fmla="*/ 3 w 27"/>
                  <a:gd name="T23" fmla="*/ 5 h 22"/>
                  <a:gd name="T24" fmla="*/ 2 w 27"/>
                  <a:gd name="T25" fmla="*/ 9 h 22"/>
                  <a:gd name="T26" fmla="*/ 3 w 27"/>
                  <a:gd name="T27" fmla="*/ 5 h 22"/>
                  <a:gd name="T28" fmla="*/ 6 w 27"/>
                  <a:gd name="T29" fmla="*/ 10 h 22"/>
                  <a:gd name="T30" fmla="*/ 2 w 27"/>
                  <a:gd name="T31" fmla="*/ 9 h 22"/>
                  <a:gd name="T32" fmla="*/ 6 w 27"/>
                  <a:gd name="T33" fmla="*/ 10 h 22"/>
                  <a:gd name="T34" fmla="*/ 10 w 27"/>
                  <a:gd name="T35" fmla="*/ 15 h 22"/>
                  <a:gd name="T36" fmla="*/ 6 w 27"/>
                  <a:gd name="T37" fmla="*/ 10 h 22"/>
                  <a:gd name="T38" fmla="*/ 11 w 27"/>
                  <a:gd name="T39" fmla="*/ 15 h 22"/>
                  <a:gd name="T40" fmla="*/ 11 w 27"/>
                  <a:gd name="T41" fmla="*/ 14 h 22"/>
                  <a:gd name="T42" fmla="*/ 11 w 27"/>
                  <a:gd name="T43" fmla="*/ 15 h 22"/>
                  <a:gd name="T44" fmla="*/ 10 w 27"/>
                  <a:gd name="T45" fmla="*/ 15 h 22"/>
                  <a:gd name="T46" fmla="*/ 11 w 27"/>
                  <a:gd name="T47" fmla="*/ 15 h 22"/>
                  <a:gd name="T48" fmla="*/ 10 w 27"/>
                  <a:gd name="T49" fmla="*/ 15 h 22"/>
                  <a:gd name="T50" fmla="*/ 11 w 27"/>
                  <a:gd name="T51" fmla="*/ 15 h 22"/>
                  <a:gd name="T52" fmla="*/ 10 w 27"/>
                  <a:gd name="T53" fmla="*/ 16 h 22"/>
                  <a:gd name="T54" fmla="*/ 11 w 27"/>
                  <a:gd name="T55" fmla="*/ 15 h 22"/>
                  <a:gd name="T56" fmla="*/ 11 w 27"/>
                  <a:gd name="T57" fmla="*/ 15 h 22"/>
                  <a:gd name="T58" fmla="*/ 11 w 27"/>
                  <a:gd name="T59" fmla="*/ 15 h 22"/>
                  <a:gd name="T60" fmla="*/ 13 w 27"/>
                  <a:gd name="T61" fmla="*/ 20 h 22"/>
                  <a:gd name="T62" fmla="*/ 11 w 27"/>
                  <a:gd name="T63" fmla="*/ 15 h 22"/>
                  <a:gd name="T64" fmla="*/ 15 w 27"/>
                  <a:gd name="T65" fmla="*/ 20 h 22"/>
                  <a:gd name="T66" fmla="*/ 13 w 27"/>
                  <a:gd name="T67" fmla="*/ 20 h 22"/>
                  <a:gd name="T68" fmla="*/ 15 w 27"/>
                  <a:gd name="T69" fmla="*/ 20 h 22"/>
                  <a:gd name="T70" fmla="*/ 20 w 27"/>
                  <a:gd name="T71" fmla="*/ 22 h 22"/>
                  <a:gd name="T72" fmla="*/ 15 w 27"/>
                  <a:gd name="T73" fmla="*/ 20 h 22"/>
                  <a:gd name="T74" fmla="*/ 23 w 27"/>
                  <a:gd name="T75" fmla="*/ 18 h 22"/>
                  <a:gd name="T76" fmla="*/ 20 w 27"/>
                  <a:gd name="T77" fmla="*/ 22 h 22"/>
                  <a:gd name="T78" fmla="*/ 23 w 27"/>
                  <a:gd name="T79" fmla="*/ 18 h 22"/>
                  <a:gd name="T80" fmla="*/ 25 w 27"/>
                  <a:gd name="T81" fmla="*/ 17 h 22"/>
                  <a:gd name="T82" fmla="*/ 23 w 27"/>
                  <a:gd name="T83" fmla="*/ 18 h 22"/>
                  <a:gd name="T84" fmla="*/ 25 w 27"/>
                  <a:gd name="T85" fmla="*/ 17 h 22"/>
                  <a:gd name="T86" fmla="*/ 24 w 27"/>
                  <a:gd name="T87" fmla="*/ 17 h 22"/>
                  <a:gd name="T88" fmla="*/ 22 w 27"/>
                  <a:gd name="T89" fmla="*/ 5 h 22"/>
                  <a:gd name="T90" fmla="*/ 24 w 27"/>
                  <a:gd name="T91" fmla="*/ 17 h 22"/>
                  <a:gd name="T92" fmla="*/ 20 w 27"/>
                  <a:gd name="T93" fmla="*/ 4 h 22"/>
                  <a:gd name="T94" fmla="*/ 22 w 27"/>
                  <a:gd name="T9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22">
                    <a:moveTo>
                      <a:pt x="21" y="4"/>
                    </a:moveTo>
                    <a:lnTo>
                      <a:pt x="21" y="4"/>
                    </a:lnTo>
                    <a:lnTo>
                      <a:pt x="20" y="3"/>
                    </a:lnTo>
                    <a:lnTo>
                      <a:pt x="20" y="3"/>
                    </a:lnTo>
                    <a:lnTo>
                      <a:pt x="21" y="4"/>
                    </a:lnTo>
                    <a:close/>
                    <a:moveTo>
                      <a:pt x="21" y="4"/>
                    </a:moveTo>
                    <a:lnTo>
                      <a:pt x="21" y="4"/>
                    </a:lnTo>
                    <a:lnTo>
                      <a:pt x="20" y="4"/>
                    </a:lnTo>
                    <a:lnTo>
                      <a:pt x="21" y="4"/>
                    </a:lnTo>
                    <a:close/>
                    <a:moveTo>
                      <a:pt x="21" y="4"/>
                    </a:moveTo>
                    <a:cubicBezTo>
                      <a:pt x="19" y="4"/>
                      <a:pt x="18" y="4"/>
                      <a:pt x="16" y="4"/>
                    </a:cubicBezTo>
                    <a:lnTo>
                      <a:pt x="16" y="2"/>
                    </a:lnTo>
                    <a:cubicBezTo>
                      <a:pt x="18" y="3"/>
                      <a:pt x="19" y="3"/>
                      <a:pt x="20" y="3"/>
                    </a:cubicBezTo>
                    <a:lnTo>
                      <a:pt x="21" y="4"/>
                    </a:lnTo>
                    <a:close/>
                    <a:moveTo>
                      <a:pt x="16" y="4"/>
                    </a:moveTo>
                    <a:cubicBezTo>
                      <a:pt x="12" y="3"/>
                      <a:pt x="6" y="1"/>
                      <a:pt x="3" y="5"/>
                    </a:cubicBezTo>
                    <a:lnTo>
                      <a:pt x="2" y="4"/>
                    </a:lnTo>
                    <a:cubicBezTo>
                      <a:pt x="6" y="0"/>
                      <a:pt x="12" y="1"/>
                      <a:pt x="16" y="2"/>
                    </a:cubicBezTo>
                    <a:lnTo>
                      <a:pt x="16" y="4"/>
                    </a:lnTo>
                    <a:close/>
                    <a:moveTo>
                      <a:pt x="3" y="5"/>
                    </a:moveTo>
                    <a:lnTo>
                      <a:pt x="3" y="5"/>
                    </a:lnTo>
                    <a:lnTo>
                      <a:pt x="3" y="4"/>
                    </a:lnTo>
                    <a:lnTo>
                      <a:pt x="3" y="5"/>
                    </a:lnTo>
                    <a:close/>
                    <a:moveTo>
                      <a:pt x="3" y="5"/>
                    </a:moveTo>
                    <a:cubicBezTo>
                      <a:pt x="2" y="6"/>
                      <a:pt x="2" y="7"/>
                      <a:pt x="3" y="8"/>
                    </a:cubicBezTo>
                    <a:lnTo>
                      <a:pt x="2" y="9"/>
                    </a:lnTo>
                    <a:cubicBezTo>
                      <a:pt x="1" y="7"/>
                      <a:pt x="0" y="6"/>
                      <a:pt x="2" y="4"/>
                    </a:cubicBezTo>
                    <a:lnTo>
                      <a:pt x="3" y="5"/>
                    </a:lnTo>
                    <a:close/>
                    <a:moveTo>
                      <a:pt x="3" y="8"/>
                    </a:moveTo>
                    <a:cubicBezTo>
                      <a:pt x="4" y="8"/>
                      <a:pt x="5" y="9"/>
                      <a:pt x="6" y="10"/>
                    </a:cubicBezTo>
                    <a:lnTo>
                      <a:pt x="5" y="11"/>
                    </a:lnTo>
                    <a:cubicBezTo>
                      <a:pt x="4" y="10"/>
                      <a:pt x="3" y="9"/>
                      <a:pt x="2" y="9"/>
                    </a:cubicBezTo>
                    <a:lnTo>
                      <a:pt x="3" y="8"/>
                    </a:lnTo>
                    <a:close/>
                    <a:moveTo>
                      <a:pt x="6" y="10"/>
                    </a:moveTo>
                    <a:cubicBezTo>
                      <a:pt x="8" y="11"/>
                      <a:pt x="10" y="13"/>
                      <a:pt x="11" y="14"/>
                    </a:cubicBezTo>
                    <a:lnTo>
                      <a:pt x="10" y="15"/>
                    </a:lnTo>
                    <a:cubicBezTo>
                      <a:pt x="9" y="14"/>
                      <a:pt x="7" y="12"/>
                      <a:pt x="5" y="11"/>
                    </a:cubicBezTo>
                    <a:lnTo>
                      <a:pt x="6" y="10"/>
                    </a:lnTo>
                    <a:close/>
                    <a:moveTo>
                      <a:pt x="11" y="14"/>
                    </a:moveTo>
                    <a:lnTo>
                      <a:pt x="11" y="15"/>
                    </a:lnTo>
                    <a:lnTo>
                      <a:pt x="10" y="15"/>
                    </a:lnTo>
                    <a:lnTo>
                      <a:pt x="11" y="14"/>
                    </a:lnTo>
                    <a:close/>
                    <a:moveTo>
                      <a:pt x="11" y="15"/>
                    </a:moveTo>
                    <a:lnTo>
                      <a:pt x="11" y="15"/>
                    </a:lnTo>
                    <a:lnTo>
                      <a:pt x="10" y="15"/>
                    </a:lnTo>
                    <a:lnTo>
                      <a:pt x="10" y="15"/>
                    </a:lnTo>
                    <a:lnTo>
                      <a:pt x="11" y="15"/>
                    </a:lnTo>
                    <a:close/>
                    <a:moveTo>
                      <a:pt x="11" y="15"/>
                    </a:moveTo>
                    <a:lnTo>
                      <a:pt x="11" y="15"/>
                    </a:lnTo>
                    <a:lnTo>
                      <a:pt x="10" y="15"/>
                    </a:lnTo>
                    <a:lnTo>
                      <a:pt x="11" y="15"/>
                    </a:lnTo>
                    <a:close/>
                    <a:moveTo>
                      <a:pt x="11" y="15"/>
                    </a:moveTo>
                    <a:cubicBezTo>
                      <a:pt x="11" y="15"/>
                      <a:pt x="11" y="15"/>
                      <a:pt x="11" y="15"/>
                    </a:cubicBezTo>
                    <a:lnTo>
                      <a:pt x="10" y="16"/>
                    </a:lnTo>
                    <a:lnTo>
                      <a:pt x="10" y="15"/>
                    </a:lnTo>
                    <a:lnTo>
                      <a:pt x="11" y="15"/>
                    </a:lnTo>
                    <a:close/>
                    <a:moveTo>
                      <a:pt x="11" y="15"/>
                    </a:moveTo>
                    <a:lnTo>
                      <a:pt x="11" y="15"/>
                    </a:lnTo>
                    <a:lnTo>
                      <a:pt x="11" y="15"/>
                    </a:lnTo>
                    <a:close/>
                    <a:moveTo>
                      <a:pt x="11" y="15"/>
                    </a:moveTo>
                    <a:cubicBezTo>
                      <a:pt x="12" y="17"/>
                      <a:pt x="13" y="18"/>
                      <a:pt x="14" y="19"/>
                    </a:cubicBezTo>
                    <a:lnTo>
                      <a:pt x="13" y="20"/>
                    </a:lnTo>
                    <a:cubicBezTo>
                      <a:pt x="12" y="19"/>
                      <a:pt x="11" y="17"/>
                      <a:pt x="10" y="16"/>
                    </a:cubicBezTo>
                    <a:lnTo>
                      <a:pt x="11" y="15"/>
                    </a:lnTo>
                    <a:close/>
                    <a:moveTo>
                      <a:pt x="14" y="19"/>
                    </a:moveTo>
                    <a:cubicBezTo>
                      <a:pt x="15" y="19"/>
                      <a:pt x="15" y="20"/>
                      <a:pt x="15" y="20"/>
                    </a:cubicBezTo>
                    <a:lnTo>
                      <a:pt x="15" y="21"/>
                    </a:lnTo>
                    <a:cubicBezTo>
                      <a:pt x="14" y="21"/>
                      <a:pt x="14" y="20"/>
                      <a:pt x="13" y="20"/>
                    </a:cubicBezTo>
                    <a:lnTo>
                      <a:pt x="14" y="19"/>
                    </a:lnTo>
                    <a:close/>
                    <a:moveTo>
                      <a:pt x="15" y="20"/>
                    </a:moveTo>
                    <a:cubicBezTo>
                      <a:pt x="17" y="20"/>
                      <a:pt x="18" y="21"/>
                      <a:pt x="20" y="20"/>
                    </a:cubicBezTo>
                    <a:lnTo>
                      <a:pt x="20" y="22"/>
                    </a:lnTo>
                    <a:cubicBezTo>
                      <a:pt x="18" y="22"/>
                      <a:pt x="17" y="22"/>
                      <a:pt x="15" y="21"/>
                    </a:cubicBezTo>
                    <a:lnTo>
                      <a:pt x="15" y="20"/>
                    </a:lnTo>
                    <a:close/>
                    <a:moveTo>
                      <a:pt x="20" y="20"/>
                    </a:moveTo>
                    <a:cubicBezTo>
                      <a:pt x="21" y="20"/>
                      <a:pt x="22" y="19"/>
                      <a:pt x="23" y="18"/>
                    </a:cubicBezTo>
                    <a:lnTo>
                      <a:pt x="24" y="19"/>
                    </a:lnTo>
                    <a:cubicBezTo>
                      <a:pt x="23" y="20"/>
                      <a:pt x="22" y="21"/>
                      <a:pt x="20" y="22"/>
                    </a:cubicBezTo>
                    <a:lnTo>
                      <a:pt x="20" y="20"/>
                    </a:lnTo>
                    <a:close/>
                    <a:moveTo>
                      <a:pt x="23" y="18"/>
                    </a:moveTo>
                    <a:cubicBezTo>
                      <a:pt x="24" y="18"/>
                      <a:pt x="24" y="17"/>
                      <a:pt x="24" y="17"/>
                    </a:cubicBezTo>
                    <a:lnTo>
                      <a:pt x="25" y="17"/>
                    </a:lnTo>
                    <a:cubicBezTo>
                      <a:pt x="25" y="18"/>
                      <a:pt x="25" y="18"/>
                      <a:pt x="24" y="19"/>
                    </a:cubicBezTo>
                    <a:lnTo>
                      <a:pt x="23" y="18"/>
                    </a:lnTo>
                    <a:close/>
                    <a:moveTo>
                      <a:pt x="25" y="17"/>
                    </a:moveTo>
                    <a:lnTo>
                      <a:pt x="25" y="17"/>
                    </a:lnTo>
                    <a:lnTo>
                      <a:pt x="25" y="17"/>
                    </a:lnTo>
                    <a:close/>
                    <a:moveTo>
                      <a:pt x="24" y="17"/>
                    </a:moveTo>
                    <a:cubicBezTo>
                      <a:pt x="26" y="13"/>
                      <a:pt x="23" y="9"/>
                      <a:pt x="21" y="5"/>
                    </a:cubicBezTo>
                    <a:lnTo>
                      <a:pt x="22" y="5"/>
                    </a:lnTo>
                    <a:cubicBezTo>
                      <a:pt x="24" y="8"/>
                      <a:pt x="27" y="13"/>
                      <a:pt x="25" y="17"/>
                    </a:cubicBezTo>
                    <a:lnTo>
                      <a:pt x="24" y="17"/>
                    </a:lnTo>
                    <a:close/>
                    <a:moveTo>
                      <a:pt x="21" y="5"/>
                    </a:moveTo>
                    <a:lnTo>
                      <a:pt x="20" y="4"/>
                    </a:lnTo>
                    <a:lnTo>
                      <a:pt x="21" y="4"/>
                    </a:lnTo>
                    <a:lnTo>
                      <a:pt x="22" y="5"/>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1" name="Freeform 87">
                <a:extLst>
                  <a:ext uri="{FF2B5EF4-FFF2-40B4-BE49-F238E27FC236}">
                    <a16:creationId xmlns:a16="http://schemas.microsoft.com/office/drawing/2014/main" id="{C12E33AA-AB44-5B7F-7915-19109388C45B}"/>
                  </a:ext>
                </a:extLst>
              </p:cNvPr>
              <p:cNvSpPr>
                <a:spLocks noEditPoints="1"/>
              </p:cNvSpPr>
              <p:nvPr/>
            </p:nvSpPr>
            <p:spPr bwMode="auto">
              <a:xfrm>
                <a:off x="2254" y="1447"/>
                <a:ext cx="134" cy="106"/>
              </a:xfrm>
              <a:custGeom>
                <a:avLst/>
                <a:gdLst>
                  <a:gd name="T0" fmla="*/ 19 w 24"/>
                  <a:gd name="T1" fmla="*/ 5 h 19"/>
                  <a:gd name="T2" fmla="*/ 19 w 24"/>
                  <a:gd name="T3" fmla="*/ 4 h 19"/>
                  <a:gd name="T4" fmla="*/ 19 w 24"/>
                  <a:gd name="T5" fmla="*/ 5 h 19"/>
                  <a:gd name="T6" fmla="*/ 19 w 24"/>
                  <a:gd name="T7" fmla="*/ 5 h 19"/>
                  <a:gd name="T8" fmla="*/ 17 w 24"/>
                  <a:gd name="T9" fmla="*/ 5 h 19"/>
                  <a:gd name="T10" fmla="*/ 19 w 24"/>
                  <a:gd name="T11" fmla="*/ 4 h 19"/>
                  <a:gd name="T12" fmla="*/ 17 w 24"/>
                  <a:gd name="T13" fmla="*/ 5 h 19"/>
                  <a:gd name="T14" fmla="*/ 16 w 24"/>
                  <a:gd name="T15" fmla="*/ 2 h 19"/>
                  <a:gd name="T16" fmla="*/ 17 w 24"/>
                  <a:gd name="T17" fmla="*/ 5 h 19"/>
                  <a:gd name="T18" fmla="*/ 7 w 24"/>
                  <a:gd name="T19" fmla="*/ 1 h 19"/>
                  <a:gd name="T20" fmla="*/ 16 w 24"/>
                  <a:gd name="T21" fmla="*/ 2 h 19"/>
                  <a:gd name="T22" fmla="*/ 7 w 24"/>
                  <a:gd name="T23" fmla="*/ 1 h 19"/>
                  <a:gd name="T24" fmla="*/ 7 w 24"/>
                  <a:gd name="T25" fmla="*/ 1 h 19"/>
                  <a:gd name="T26" fmla="*/ 7 w 24"/>
                  <a:gd name="T27" fmla="*/ 1 h 19"/>
                  <a:gd name="T28" fmla="*/ 7 w 24"/>
                  <a:gd name="T29" fmla="*/ 0 h 19"/>
                  <a:gd name="T30" fmla="*/ 7 w 24"/>
                  <a:gd name="T31" fmla="*/ 0 h 19"/>
                  <a:gd name="T32" fmla="*/ 7 w 24"/>
                  <a:gd name="T33" fmla="*/ 1 h 19"/>
                  <a:gd name="T34" fmla="*/ 7 w 24"/>
                  <a:gd name="T35" fmla="*/ 1 h 19"/>
                  <a:gd name="T36" fmla="*/ 5 w 24"/>
                  <a:gd name="T37" fmla="*/ 0 h 19"/>
                  <a:gd name="T38" fmla="*/ 7 w 24"/>
                  <a:gd name="T39" fmla="*/ 1 h 19"/>
                  <a:gd name="T40" fmla="*/ 5 w 24"/>
                  <a:gd name="T41" fmla="*/ 2 h 19"/>
                  <a:gd name="T42" fmla="*/ 5 w 24"/>
                  <a:gd name="T43" fmla="*/ 0 h 19"/>
                  <a:gd name="T44" fmla="*/ 5 w 24"/>
                  <a:gd name="T45" fmla="*/ 2 h 19"/>
                  <a:gd name="T46" fmla="*/ 1 w 24"/>
                  <a:gd name="T47" fmla="*/ 7 h 19"/>
                  <a:gd name="T48" fmla="*/ 5 w 24"/>
                  <a:gd name="T49" fmla="*/ 2 h 19"/>
                  <a:gd name="T50" fmla="*/ 1 w 24"/>
                  <a:gd name="T51" fmla="*/ 7 h 19"/>
                  <a:gd name="T52" fmla="*/ 2 w 24"/>
                  <a:gd name="T53" fmla="*/ 8 h 19"/>
                  <a:gd name="T54" fmla="*/ 1 w 24"/>
                  <a:gd name="T55" fmla="*/ 7 h 19"/>
                  <a:gd name="T56" fmla="*/ 2 w 24"/>
                  <a:gd name="T57" fmla="*/ 8 h 19"/>
                  <a:gd name="T58" fmla="*/ 1 w 24"/>
                  <a:gd name="T59" fmla="*/ 7 h 19"/>
                  <a:gd name="T60" fmla="*/ 2 w 24"/>
                  <a:gd name="T61" fmla="*/ 8 h 19"/>
                  <a:gd name="T62" fmla="*/ 0 w 24"/>
                  <a:gd name="T63" fmla="*/ 9 h 19"/>
                  <a:gd name="T64" fmla="*/ 2 w 24"/>
                  <a:gd name="T65" fmla="*/ 8 h 19"/>
                  <a:gd name="T66" fmla="*/ 2 w 24"/>
                  <a:gd name="T67" fmla="*/ 10 h 19"/>
                  <a:gd name="T68" fmla="*/ 0 w 24"/>
                  <a:gd name="T69" fmla="*/ 9 h 19"/>
                  <a:gd name="T70" fmla="*/ 2 w 24"/>
                  <a:gd name="T71" fmla="*/ 10 h 19"/>
                  <a:gd name="T72" fmla="*/ 6 w 24"/>
                  <a:gd name="T73" fmla="*/ 17 h 19"/>
                  <a:gd name="T74" fmla="*/ 2 w 24"/>
                  <a:gd name="T75" fmla="*/ 10 h 19"/>
                  <a:gd name="T76" fmla="*/ 6 w 24"/>
                  <a:gd name="T77" fmla="*/ 16 h 19"/>
                  <a:gd name="T78" fmla="*/ 6 w 24"/>
                  <a:gd name="T79" fmla="*/ 16 h 19"/>
                  <a:gd name="T80" fmla="*/ 6 w 24"/>
                  <a:gd name="T81" fmla="*/ 17 h 19"/>
                  <a:gd name="T82" fmla="*/ 6 w 24"/>
                  <a:gd name="T83" fmla="*/ 16 h 19"/>
                  <a:gd name="T84" fmla="*/ 8 w 24"/>
                  <a:gd name="T85" fmla="*/ 16 h 19"/>
                  <a:gd name="T86" fmla="*/ 6 w 24"/>
                  <a:gd name="T87" fmla="*/ 17 h 19"/>
                  <a:gd name="T88" fmla="*/ 8 w 24"/>
                  <a:gd name="T89" fmla="*/ 16 h 19"/>
                  <a:gd name="T90" fmla="*/ 19 w 24"/>
                  <a:gd name="T91" fmla="*/ 17 h 19"/>
                  <a:gd name="T92" fmla="*/ 8 w 24"/>
                  <a:gd name="T93" fmla="*/ 16 h 19"/>
                  <a:gd name="T94" fmla="*/ 18 w 24"/>
                  <a:gd name="T95" fmla="*/ 16 h 19"/>
                  <a:gd name="T96" fmla="*/ 18 w 24"/>
                  <a:gd name="T97" fmla="*/ 16 h 19"/>
                  <a:gd name="T98" fmla="*/ 22 w 24"/>
                  <a:gd name="T99" fmla="*/ 13 h 19"/>
                  <a:gd name="T100" fmla="*/ 19 w 24"/>
                  <a:gd name="T101" fmla="*/ 17 h 19"/>
                  <a:gd name="T102" fmla="*/ 22 w 24"/>
                  <a:gd name="T103" fmla="*/ 13 h 19"/>
                  <a:gd name="T104" fmla="*/ 24 w 24"/>
                  <a:gd name="T105" fmla="*/ 11 h 19"/>
                  <a:gd name="T106" fmla="*/ 22 w 24"/>
                  <a:gd name="T107" fmla="*/ 13 h 19"/>
                  <a:gd name="T108" fmla="*/ 24 w 24"/>
                  <a:gd name="T109" fmla="*/ 11 h 19"/>
                  <a:gd name="T110" fmla="*/ 24 w 24"/>
                  <a:gd name="T111" fmla="*/ 11 h 19"/>
                  <a:gd name="T112" fmla="*/ 22 w 24"/>
                  <a:gd name="T113" fmla="*/ 9 h 19"/>
                  <a:gd name="T114" fmla="*/ 24 w 24"/>
                  <a:gd name="T115" fmla="*/ 11 h 19"/>
                  <a:gd name="T116" fmla="*/ 22 w 24"/>
                  <a:gd name="T117" fmla="*/ 9 h 19"/>
                  <a:gd name="T118" fmla="*/ 19 w 24"/>
                  <a:gd name="T119" fmla="*/ 4 h 19"/>
                  <a:gd name="T120" fmla="*/ 22 w 24"/>
                  <a:gd name="T1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9">
                    <a:moveTo>
                      <a:pt x="19" y="5"/>
                    </a:moveTo>
                    <a:lnTo>
                      <a:pt x="19" y="5"/>
                    </a:lnTo>
                    <a:lnTo>
                      <a:pt x="19" y="4"/>
                    </a:lnTo>
                    <a:lnTo>
                      <a:pt x="19" y="4"/>
                    </a:lnTo>
                    <a:lnTo>
                      <a:pt x="19" y="5"/>
                    </a:lnTo>
                    <a:close/>
                    <a:moveTo>
                      <a:pt x="19" y="5"/>
                    </a:moveTo>
                    <a:lnTo>
                      <a:pt x="19" y="5"/>
                    </a:lnTo>
                    <a:lnTo>
                      <a:pt x="19" y="5"/>
                    </a:lnTo>
                    <a:close/>
                    <a:moveTo>
                      <a:pt x="19" y="5"/>
                    </a:moveTo>
                    <a:cubicBezTo>
                      <a:pt x="18" y="5"/>
                      <a:pt x="18" y="5"/>
                      <a:pt x="17" y="5"/>
                    </a:cubicBezTo>
                    <a:lnTo>
                      <a:pt x="18" y="3"/>
                    </a:lnTo>
                    <a:cubicBezTo>
                      <a:pt x="18" y="4"/>
                      <a:pt x="19" y="4"/>
                      <a:pt x="19" y="4"/>
                    </a:cubicBezTo>
                    <a:lnTo>
                      <a:pt x="19" y="5"/>
                    </a:lnTo>
                    <a:close/>
                    <a:moveTo>
                      <a:pt x="17" y="5"/>
                    </a:moveTo>
                    <a:cubicBezTo>
                      <a:pt x="16" y="4"/>
                      <a:pt x="16" y="4"/>
                      <a:pt x="15" y="4"/>
                    </a:cubicBezTo>
                    <a:lnTo>
                      <a:pt x="16" y="2"/>
                    </a:lnTo>
                    <a:cubicBezTo>
                      <a:pt x="17" y="3"/>
                      <a:pt x="17" y="3"/>
                      <a:pt x="18" y="3"/>
                    </a:cubicBezTo>
                    <a:lnTo>
                      <a:pt x="17" y="5"/>
                    </a:lnTo>
                    <a:close/>
                    <a:moveTo>
                      <a:pt x="15" y="4"/>
                    </a:moveTo>
                    <a:cubicBezTo>
                      <a:pt x="13" y="2"/>
                      <a:pt x="9" y="1"/>
                      <a:pt x="7" y="1"/>
                    </a:cubicBezTo>
                    <a:lnTo>
                      <a:pt x="7" y="0"/>
                    </a:lnTo>
                    <a:cubicBezTo>
                      <a:pt x="10" y="0"/>
                      <a:pt x="13" y="1"/>
                      <a:pt x="16" y="2"/>
                    </a:cubicBezTo>
                    <a:lnTo>
                      <a:pt x="15" y="4"/>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6" y="1"/>
                      <a:pt x="6" y="1"/>
                      <a:pt x="6" y="2"/>
                    </a:cubicBezTo>
                    <a:lnTo>
                      <a:pt x="5" y="0"/>
                    </a:lnTo>
                    <a:cubicBezTo>
                      <a:pt x="6" y="0"/>
                      <a:pt x="6" y="0"/>
                      <a:pt x="7" y="0"/>
                    </a:cubicBezTo>
                    <a:lnTo>
                      <a:pt x="7" y="1"/>
                    </a:lnTo>
                    <a:close/>
                    <a:moveTo>
                      <a:pt x="6" y="2"/>
                    </a:moveTo>
                    <a:cubicBezTo>
                      <a:pt x="5" y="2"/>
                      <a:pt x="5" y="2"/>
                      <a:pt x="5" y="2"/>
                    </a:cubicBezTo>
                    <a:lnTo>
                      <a:pt x="4" y="1"/>
                    </a:lnTo>
                    <a:cubicBezTo>
                      <a:pt x="4" y="1"/>
                      <a:pt x="5" y="0"/>
                      <a:pt x="5" y="0"/>
                    </a:cubicBezTo>
                    <a:lnTo>
                      <a:pt x="6" y="2"/>
                    </a:lnTo>
                    <a:close/>
                    <a:moveTo>
                      <a:pt x="5" y="2"/>
                    </a:moveTo>
                    <a:cubicBezTo>
                      <a:pt x="3" y="3"/>
                      <a:pt x="2" y="5"/>
                      <a:pt x="2" y="8"/>
                    </a:cubicBezTo>
                    <a:lnTo>
                      <a:pt x="1" y="7"/>
                    </a:lnTo>
                    <a:cubicBezTo>
                      <a:pt x="1" y="5"/>
                      <a:pt x="2" y="2"/>
                      <a:pt x="4" y="1"/>
                    </a:cubicBezTo>
                    <a:lnTo>
                      <a:pt x="5" y="2"/>
                    </a:lnTo>
                    <a:close/>
                    <a:moveTo>
                      <a:pt x="1" y="7"/>
                    </a:moveTo>
                    <a:lnTo>
                      <a:pt x="1" y="7"/>
                    </a:lnTo>
                    <a:lnTo>
                      <a:pt x="1" y="7"/>
                    </a:lnTo>
                    <a:close/>
                    <a:moveTo>
                      <a:pt x="2" y="8"/>
                    </a:moveTo>
                    <a:lnTo>
                      <a:pt x="2" y="8"/>
                    </a:lnTo>
                    <a:lnTo>
                      <a:pt x="1" y="7"/>
                    </a:lnTo>
                    <a:lnTo>
                      <a:pt x="1" y="7"/>
                    </a:lnTo>
                    <a:lnTo>
                      <a:pt x="2" y="8"/>
                    </a:lnTo>
                    <a:close/>
                    <a:moveTo>
                      <a:pt x="1" y="7"/>
                    </a:moveTo>
                    <a:lnTo>
                      <a:pt x="1" y="7"/>
                    </a:lnTo>
                    <a:lnTo>
                      <a:pt x="1" y="7"/>
                    </a:lnTo>
                    <a:close/>
                    <a:moveTo>
                      <a:pt x="2" y="8"/>
                    </a:moveTo>
                    <a:cubicBezTo>
                      <a:pt x="2" y="8"/>
                      <a:pt x="2" y="8"/>
                      <a:pt x="2" y="9"/>
                    </a:cubicBezTo>
                    <a:lnTo>
                      <a:pt x="0" y="9"/>
                    </a:lnTo>
                    <a:cubicBezTo>
                      <a:pt x="0" y="8"/>
                      <a:pt x="0" y="8"/>
                      <a:pt x="1" y="7"/>
                    </a:cubicBezTo>
                    <a:lnTo>
                      <a:pt x="2" y="8"/>
                    </a:lnTo>
                    <a:close/>
                    <a:moveTo>
                      <a:pt x="2" y="9"/>
                    </a:moveTo>
                    <a:cubicBezTo>
                      <a:pt x="2" y="9"/>
                      <a:pt x="2" y="10"/>
                      <a:pt x="2" y="10"/>
                    </a:cubicBezTo>
                    <a:lnTo>
                      <a:pt x="1" y="11"/>
                    </a:lnTo>
                    <a:cubicBezTo>
                      <a:pt x="1" y="10"/>
                      <a:pt x="0" y="10"/>
                      <a:pt x="0" y="9"/>
                    </a:cubicBezTo>
                    <a:lnTo>
                      <a:pt x="2" y="9"/>
                    </a:lnTo>
                    <a:close/>
                    <a:moveTo>
                      <a:pt x="2" y="10"/>
                    </a:moveTo>
                    <a:cubicBezTo>
                      <a:pt x="2" y="13"/>
                      <a:pt x="4" y="15"/>
                      <a:pt x="6" y="16"/>
                    </a:cubicBezTo>
                    <a:lnTo>
                      <a:pt x="6" y="17"/>
                    </a:lnTo>
                    <a:cubicBezTo>
                      <a:pt x="3" y="16"/>
                      <a:pt x="1" y="14"/>
                      <a:pt x="1" y="11"/>
                    </a:cubicBezTo>
                    <a:lnTo>
                      <a:pt x="2" y="10"/>
                    </a:lnTo>
                    <a:close/>
                    <a:moveTo>
                      <a:pt x="6" y="16"/>
                    </a:moveTo>
                    <a:lnTo>
                      <a:pt x="6" y="16"/>
                    </a:lnTo>
                    <a:lnTo>
                      <a:pt x="6" y="16"/>
                    </a:lnTo>
                    <a:close/>
                    <a:moveTo>
                      <a:pt x="6" y="16"/>
                    </a:moveTo>
                    <a:lnTo>
                      <a:pt x="6" y="16"/>
                    </a:lnTo>
                    <a:lnTo>
                      <a:pt x="6" y="17"/>
                    </a:lnTo>
                    <a:lnTo>
                      <a:pt x="6" y="17"/>
                    </a:lnTo>
                    <a:lnTo>
                      <a:pt x="6" y="16"/>
                    </a:lnTo>
                    <a:close/>
                    <a:moveTo>
                      <a:pt x="6" y="16"/>
                    </a:moveTo>
                    <a:cubicBezTo>
                      <a:pt x="7" y="16"/>
                      <a:pt x="8" y="16"/>
                      <a:pt x="8" y="16"/>
                    </a:cubicBezTo>
                    <a:lnTo>
                      <a:pt x="8" y="17"/>
                    </a:lnTo>
                    <a:cubicBezTo>
                      <a:pt x="7" y="17"/>
                      <a:pt x="7" y="17"/>
                      <a:pt x="6" y="17"/>
                    </a:cubicBezTo>
                    <a:lnTo>
                      <a:pt x="6" y="16"/>
                    </a:lnTo>
                    <a:close/>
                    <a:moveTo>
                      <a:pt x="8" y="16"/>
                    </a:moveTo>
                    <a:cubicBezTo>
                      <a:pt x="12" y="17"/>
                      <a:pt x="15" y="17"/>
                      <a:pt x="18" y="16"/>
                    </a:cubicBezTo>
                    <a:lnTo>
                      <a:pt x="19" y="17"/>
                    </a:lnTo>
                    <a:cubicBezTo>
                      <a:pt x="15" y="19"/>
                      <a:pt x="12" y="18"/>
                      <a:pt x="8" y="17"/>
                    </a:cubicBezTo>
                    <a:lnTo>
                      <a:pt x="8" y="16"/>
                    </a:lnTo>
                    <a:close/>
                    <a:moveTo>
                      <a:pt x="18" y="16"/>
                    </a:moveTo>
                    <a:lnTo>
                      <a:pt x="18" y="16"/>
                    </a:lnTo>
                    <a:lnTo>
                      <a:pt x="18" y="17"/>
                    </a:lnTo>
                    <a:lnTo>
                      <a:pt x="18" y="16"/>
                    </a:lnTo>
                    <a:close/>
                    <a:moveTo>
                      <a:pt x="18" y="16"/>
                    </a:moveTo>
                    <a:cubicBezTo>
                      <a:pt x="20" y="15"/>
                      <a:pt x="21" y="14"/>
                      <a:pt x="22" y="13"/>
                    </a:cubicBezTo>
                    <a:lnTo>
                      <a:pt x="23" y="14"/>
                    </a:lnTo>
                    <a:cubicBezTo>
                      <a:pt x="22" y="15"/>
                      <a:pt x="21" y="16"/>
                      <a:pt x="19" y="17"/>
                    </a:cubicBezTo>
                    <a:lnTo>
                      <a:pt x="18" y="16"/>
                    </a:lnTo>
                    <a:close/>
                    <a:moveTo>
                      <a:pt x="22" y="13"/>
                    </a:moveTo>
                    <a:cubicBezTo>
                      <a:pt x="22" y="12"/>
                      <a:pt x="23" y="12"/>
                      <a:pt x="23" y="11"/>
                    </a:cubicBezTo>
                    <a:lnTo>
                      <a:pt x="24" y="11"/>
                    </a:lnTo>
                    <a:cubicBezTo>
                      <a:pt x="24" y="12"/>
                      <a:pt x="24" y="13"/>
                      <a:pt x="23" y="14"/>
                    </a:cubicBezTo>
                    <a:lnTo>
                      <a:pt x="22" y="13"/>
                    </a:lnTo>
                    <a:close/>
                    <a:moveTo>
                      <a:pt x="24" y="11"/>
                    </a:moveTo>
                    <a:lnTo>
                      <a:pt x="24" y="11"/>
                    </a:lnTo>
                    <a:lnTo>
                      <a:pt x="23" y="11"/>
                    </a:lnTo>
                    <a:lnTo>
                      <a:pt x="24" y="11"/>
                    </a:lnTo>
                    <a:close/>
                    <a:moveTo>
                      <a:pt x="23" y="11"/>
                    </a:moveTo>
                    <a:cubicBezTo>
                      <a:pt x="23" y="10"/>
                      <a:pt x="23" y="10"/>
                      <a:pt x="22" y="9"/>
                    </a:cubicBezTo>
                    <a:lnTo>
                      <a:pt x="23" y="9"/>
                    </a:lnTo>
                    <a:cubicBezTo>
                      <a:pt x="24" y="9"/>
                      <a:pt x="24" y="10"/>
                      <a:pt x="24" y="11"/>
                    </a:cubicBezTo>
                    <a:lnTo>
                      <a:pt x="23" y="11"/>
                    </a:lnTo>
                    <a:close/>
                    <a:moveTo>
                      <a:pt x="22" y="9"/>
                    </a:moveTo>
                    <a:cubicBezTo>
                      <a:pt x="22" y="8"/>
                      <a:pt x="21" y="7"/>
                      <a:pt x="19" y="5"/>
                    </a:cubicBezTo>
                    <a:lnTo>
                      <a:pt x="19" y="4"/>
                    </a:lnTo>
                    <a:cubicBezTo>
                      <a:pt x="22" y="6"/>
                      <a:pt x="23" y="7"/>
                      <a:pt x="23" y="9"/>
                    </a:cubicBez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2" name="Freeform 88">
                <a:extLst>
                  <a:ext uri="{FF2B5EF4-FFF2-40B4-BE49-F238E27FC236}">
                    <a16:creationId xmlns:a16="http://schemas.microsoft.com/office/drawing/2014/main" id="{7CAB966B-9606-B06E-E6AF-D6D3F1377549}"/>
                  </a:ext>
                </a:extLst>
              </p:cNvPr>
              <p:cNvSpPr>
                <a:spLocks/>
              </p:cNvSpPr>
              <p:nvPr/>
            </p:nvSpPr>
            <p:spPr bwMode="auto">
              <a:xfrm>
                <a:off x="2249" y="1347"/>
                <a:ext cx="184" cy="106"/>
              </a:xfrm>
              <a:custGeom>
                <a:avLst/>
                <a:gdLst>
                  <a:gd name="T0" fmla="*/ 28 w 33"/>
                  <a:gd name="T1" fmla="*/ 3 h 19"/>
                  <a:gd name="T2" fmla="*/ 18 w 33"/>
                  <a:gd name="T3" fmla="*/ 3 h 19"/>
                  <a:gd name="T4" fmla="*/ 5 w 33"/>
                  <a:gd name="T5" fmla="*/ 2 h 19"/>
                  <a:gd name="T6" fmla="*/ 1 w 33"/>
                  <a:gd name="T7" fmla="*/ 5 h 19"/>
                  <a:gd name="T8" fmla="*/ 5 w 33"/>
                  <a:gd name="T9" fmla="*/ 14 h 19"/>
                  <a:gd name="T10" fmla="*/ 9 w 33"/>
                  <a:gd name="T11" fmla="*/ 17 h 19"/>
                  <a:gd name="T12" fmla="*/ 20 w 33"/>
                  <a:gd name="T13" fmla="*/ 18 h 19"/>
                  <a:gd name="T14" fmla="*/ 31 w 33"/>
                  <a:gd name="T15" fmla="*/ 11 h 19"/>
                  <a:gd name="T16" fmla="*/ 33 w 33"/>
                  <a:gd name="T17" fmla="*/ 7 h 19"/>
                  <a:gd name="T18" fmla="*/ 28 w 33"/>
                  <a:gd name="T1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9">
                    <a:moveTo>
                      <a:pt x="28" y="3"/>
                    </a:moveTo>
                    <a:cubicBezTo>
                      <a:pt x="25" y="3"/>
                      <a:pt x="21" y="3"/>
                      <a:pt x="18" y="3"/>
                    </a:cubicBezTo>
                    <a:cubicBezTo>
                      <a:pt x="14" y="2"/>
                      <a:pt x="10" y="0"/>
                      <a:pt x="5" y="2"/>
                    </a:cubicBezTo>
                    <a:cubicBezTo>
                      <a:pt x="3" y="2"/>
                      <a:pt x="1" y="3"/>
                      <a:pt x="1" y="5"/>
                    </a:cubicBezTo>
                    <a:cubicBezTo>
                      <a:pt x="0" y="9"/>
                      <a:pt x="4" y="10"/>
                      <a:pt x="5" y="14"/>
                    </a:cubicBezTo>
                    <a:cubicBezTo>
                      <a:pt x="6" y="15"/>
                      <a:pt x="7" y="16"/>
                      <a:pt x="9" y="17"/>
                    </a:cubicBezTo>
                    <a:cubicBezTo>
                      <a:pt x="13" y="19"/>
                      <a:pt x="17" y="19"/>
                      <a:pt x="20" y="18"/>
                    </a:cubicBezTo>
                    <a:cubicBezTo>
                      <a:pt x="25" y="18"/>
                      <a:pt x="28" y="14"/>
                      <a:pt x="31" y="11"/>
                    </a:cubicBezTo>
                    <a:cubicBezTo>
                      <a:pt x="32" y="10"/>
                      <a:pt x="33" y="8"/>
                      <a:pt x="33" y="7"/>
                    </a:cubicBezTo>
                    <a:cubicBezTo>
                      <a:pt x="33" y="5"/>
                      <a:pt x="30" y="3"/>
                      <a:pt x="2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3" name="Freeform 89">
                <a:extLst>
                  <a:ext uri="{FF2B5EF4-FFF2-40B4-BE49-F238E27FC236}">
                    <a16:creationId xmlns:a16="http://schemas.microsoft.com/office/drawing/2014/main" id="{B97EA471-0600-A432-D109-7C2E6C774F42}"/>
                  </a:ext>
                </a:extLst>
              </p:cNvPr>
              <p:cNvSpPr>
                <a:spLocks noEditPoints="1"/>
              </p:cNvSpPr>
              <p:nvPr/>
            </p:nvSpPr>
            <p:spPr bwMode="auto">
              <a:xfrm>
                <a:off x="2243" y="1347"/>
                <a:ext cx="196" cy="106"/>
              </a:xfrm>
              <a:custGeom>
                <a:avLst/>
                <a:gdLst>
                  <a:gd name="T0" fmla="*/ 28 w 35"/>
                  <a:gd name="T1" fmla="*/ 3 h 19"/>
                  <a:gd name="T2" fmla="*/ 28 w 35"/>
                  <a:gd name="T3" fmla="*/ 4 h 19"/>
                  <a:gd name="T4" fmla="*/ 28 w 35"/>
                  <a:gd name="T5" fmla="*/ 3 h 19"/>
                  <a:gd name="T6" fmla="*/ 19 w 35"/>
                  <a:gd name="T7" fmla="*/ 2 h 19"/>
                  <a:gd name="T8" fmla="*/ 19 w 35"/>
                  <a:gd name="T9" fmla="*/ 4 h 19"/>
                  <a:gd name="T10" fmla="*/ 19 w 35"/>
                  <a:gd name="T11" fmla="*/ 2 h 19"/>
                  <a:gd name="T12" fmla="*/ 7 w 35"/>
                  <a:gd name="T13" fmla="*/ 2 h 19"/>
                  <a:gd name="T14" fmla="*/ 15 w 35"/>
                  <a:gd name="T15" fmla="*/ 3 h 19"/>
                  <a:gd name="T16" fmla="*/ 6 w 35"/>
                  <a:gd name="T17" fmla="*/ 2 h 19"/>
                  <a:gd name="T18" fmla="*/ 6 w 35"/>
                  <a:gd name="T19" fmla="*/ 2 h 19"/>
                  <a:gd name="T20" fmla="*/ 7 w 35"/>
                  <a:gd name="T21" fmla="*/ 2 h 19"/>
                  <a:gd name="T22" fmla="*/ 6 w 35"/>
                  <a:gd name="T23" fmla="*/ 2 h 19"/>
                  <a:gd name="T24" fmla="*/ 6 w 35"/>
                  <a:gd name="T25" fmla="*/ 2 h 19"/>
                  <a:gd name="T26" fmla="*/ 7 w 35"/>
                  <a:gd name="T27" fmla="*/ 2 h 19"/>
                  <a:gd name="T28" fmla="*/ 1 w 35"/>
                  <a:gd name="T29" fmla="*/ 5 h 19"/>
                  <a:gd name="T30" fmla="*/ 2 w 35"/>
                  <a:gd name="T31" fmla="*/ 5 h 19"/>
                  <a:gd name="T32" fmla="*/ 2 w 35"/>
                  <a:gd name="T33" fmla="*/ 5 h 19"/>
                  <a:gd name="T34" fmla="*/ 1 w 35"/>
                  <a:gd name="T35" fmla="*/ 5 h 19"/>
                  <a:gd name="T36" fmla="*/ 7 w 35"/>
                  <a:gd name="T37" fmla="*/ 14 h 19"/>
                  <a:gd name="T38" fmla="*/ 4 w 35"/>
                  <a:gd name="T39" fmla="*/ 9 h 19"/>
                  <a:gd name="T40" fmla="*/ 6 w 35"/>
                  <a:gd name="T41" fmla="*/ 14 h 19"/>
                  <a:gd name="T42" fmla="*/ 9 w 35"/>
                  <a:gd name="T43" fmla="*/ 17 h 19"/>
                  <a:gd name="T44" fmla="*/ 9 w 35"/>
                  <a:gd name="T45" fmla="*/ 17 h 19"/>
                  <a:gd name="T46" fmla="*/ 9 w 35"/>
                  <a:gd name="T47" fmla="*/ 17 h 19"/>
                  <a:gd name="T48" fmla="*/ 9 w 35"/>
                  <a:gd name="T49" fmla="*/ 17 h 19"/>
                  <a:gd name="T50" fmla="*/ 10 w 35"/>
                  <a:gd name="T51" fmla="*/ 17 h 19"/>
                  <a:gd name="T52" fmla="*/ 10 w 35"/>
                  <a:gd name="T53" fmla="*/ 16 h 19"/>
                  <a:gd name="T54" fmla="*/ 10 w 35"/>
                  <a:gd name="T55" fmla="*/ 17 h 19"/>
                  <a:gd name="T56" fmla="*/ 21 w 35"/>
                  <a:gd name="T57" fmla="*/ 18 h 19"/>
                  <a:gd name="T58" fmla="*/ 16 w 35"/>
                  <a:gd name="T59" fmla="*/ 18 h 19"/>
                  <a:gd name="T60" fmla="*/ 21 w 35"/>
                  <a:gd name="T61" fmla="*/ 18 h 19"/>
                  <a:gd name="T62" fmla="*/ 30 w 35"/>
                  <a:gd name="T63" fmla="*/ 14 h 19"/>
                  <a:gd name="T64" fmla="*/ 29 w 35"/>
                  <a:gd name="T65" fmla="*/ 13 h 19"/>
                  <a:gd name="T66" fmla="*/ 30 w 35"/>
                  <a:gd name="T67" fmla="*/ 14 h 19"/>
                  <a:gd name="T68" fmla="*/ 32 w 35"/>
                  <a:gd name="T69" fmla="*/ 10 h 19"/>
                  <a:gd name="T70" fmla="*/ 32 w 35"/>
                  <a:gd name="T71" fmla="*/ 10 h 19"/>
                  <a:gd name="T72" fmla="*/ 33 w 35"/>
                  <a:gd name="T73" fmla="*/ 11 h 19"/>
                  <a:gd name="T74" fmla="*/ 33 w 35"/>
                  <a:gd name="T75" fmla="*/ 11 h 19"/>
                  <a:gd name="T76" fmla="*/ 32 w 35"/>
                  <a:gd name="T77" fmla="*/ 10 h 19"/>
                  <a:gd name="T78" fmla="*/ 33 w 35"/>
                  <a:gd name="T79" fmla="*/ 11 h 19"/>
                  <a:gd name="T80" fmla="*/ 33 w 35"/>
                  <a:gd name="T81" fmla="*/ 10 h 19"/>
                  <a:gd name="T82" fmla="*/ 32 w 35"/>
                  <a:gd name="T83" fmla="*/ 10 h 19"/>
                  <a:gd name="T84" fmla="*/ 34 w 35"/>
                  <a:gd name="T85" fmla="*/ 7 h 19"/>
                  <a:gd name="T86" fmla="*/ 33 w 35"/>
                  <a:gd name="T87" fmla="*/ 7 h 19"/>
                  <a:gd name="T88" fmla="*/ 33 w 35"/>
                  <a:gd name="T89" fmla="*/ 7 h 19"/>
                  <a:gd name="T90" fmla="*/ 34 w 35"/>
                  <a:gd name="T91" fmla="*/ 6 h 19"/>
                  <a:gd name="T92" fmla="*/ 34 w 35"/>
                  <a:gd name="T93" fmla="*/ 6 h 19"/>
                  <a:gd name="T94" fmla="*/ 33 w 35"/>
                  <a:gd name="T95" fmla="*/ 7 h 19"/>
                  <a:gd name="T96" fmla="*/ 34 w 35"/>
                  <a:gd name="T97" fmla="*/ 6 h 19"/>
                  <a:gd name="T98" fmla="*/ 32 w 35"/>
                  <a:gd name="T99" fmla="*/ 5 h 19"/>
                  <a:gd name="T100" fmla="*/ 33 w 35"/>
                  <a:gd name="T101" fmla="*/ 6 h 19"/>
                  <a:gd name="T102" fmla="*/ 29 w 35"/>
                  <a:gd name="T103" fmla="*/ 3 h 19"/>
                  <a:gd name="T104" fmla="*/ 29 w 35"/>
                  <a:gd name="T10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9">
                    <a:moveTo>
                      <a:pt x="29" y="4"/>
                    </a:moveTo>
                    <a:lnTo>
                      <a:pt x="28" y="4"/>
                    </a:lnTo>
                    <a:lnTo>
                      <a:pt x="28" y="3"/>
                    </a:lnTo>
                    <a:lnTo>
                      <a:pt x="29" y="3"/>
                    </a:lnTo>
                    <a:lnTo>
                      <a:pt x="29" y="4"/>
                    </a:lnTo>
                    <a:close/>
                    <a:moveTo>
                      <a:pt x="28" y="4"/>
                    </a:moveTo>
                    <a:cubicBezTo>
                      <a:pt x="25" y="4"/>
                      <a:pt x="22" y="4"/>
                      <a:pt x="19" y="4"/>
                    </a:cubicBezTo>
                    <a:lnTo>
                      <a:pt x="19" y="2"/>
                    </a:lnTo>
                    <a:cubicBezTo>
                      <a:pt x="22" y="3"/>
                      <a:pt x="25" y="3"/>
                      <a:pt x="28" y="3"/>
                    </a:cubicBezTo>
                    <a:lnTo>
                      <a:pt x="28" y="4"/>
                    </a:lnTo>
                    <a:close/>
                    <a:moveTo>
                      <a:pt x="19" y="2"/>
                    </a:moveTo>
                    <a:lnTo>
                      <a:pt x="19" y="2"/>
                    </a:lnTo>
                    <a:lnTo>
                      <a:pt x="19" y="3"/>
                    </a:lnTo>
                    <a:lnTo>
                      <a:pt x="19" y="2"/>
                    </a:lnTo>
                    <a:close/>
                    <a:moveTo>
                      <a:pt x="19" y="4"/>
                    </a:moveTo>
                    <a:cubicBezTo>
                      <a:pt x="18" y="3"/>
                      <a:pt x="16" y="3"/>
                      <a:pt x="15" y="3"/>
                    </a:cubicBezTo>
                    <a:lnTo>
                      <a:pt x="15" y="1"/>
                    </a:lnTo>
                    <a:cubicBezTo>
                      <a:pt x="17" y="2"/>
                      <a:pt x="18" y="2"/>
                      <a:pt x="19" y="2"/>
                    </a:cubicBezTo>
                    <a:lnTo>
                      <a:pt x="19" y="4"/>
                    </a:lnTo>
                    <a:close/>
                    <a:moveTo>
                      <a:pt x="15" y="3"/>
                    </a:moveTo>
                    <a:cubicBezTo>
                      <a:pt x="12" y="2"/>
                      <a:pt x="9" y="1"/>
                      <a:pt x="7" y="2"/>
                    </a:cubicBezTo>
                    <a:lnTo>
                      <a:pt x="6" y="1"/>
                    </a:lnTo>
                    <a:cubicBezTo>
                      <a:pt x="9" y="0"/>
                      <a:pt x="12" y="1"/>
                      <a:pt x="15" y="1"/>
                    </a:cubicBezTo>
                    <a:lnTo>
                      <a:pt x="15" y="3"/>
                    </a:lnTo>
                    <a:close/>
                    <a:moveTo>
                      <a:pt x="7" y="2"/>
                    </a:moveTo>
                    <a:lnTo>
                      <a:pt x="7" y="2"/>
                    </a:lnTo>
                    <a:lnTo>
                      <a:pt x="6" y="2"/>
                    </a:lnTo>
                    <a:lnTo>
                      <a:pt x="7" y="2"/>
                    </a:lnTo>
                    <a:close/>
                    <a:moveTo>
                      <a:pt x="7" y="2"/>
                    </a:moveTo>
                    <a:lnTo>
                      <a:pt x="6" y="2"/>
                    </a:lnTo>
                    <a:lnTo>
                      <a:pt x="6" y="1"/>
                    </a:lnTo>
                    <a:lnTo>
                      <a:pt x="6" y="1"/>
                    </a:lnTo>
                    <a:lnTo>
                      <a:pt x="7" y="2"/>
                    </a:lnTo>
                    <a:close/>
                    <a:moveTo>
                      <a:pt x="6" y="1"/>
                    </a:moveTo>
                    <a:lnTo>
                      <a:pt x="6" y="1"/>
                    </a:lnTo>
                    <a:lnTo>
                      <a:pt x="6" y="2"/>
                    </a:lnTo>
                    <a:lnTo>
                      <a:pt x="6" y="1"/>
                    </a:lnTo>
                    <a:close/>
                    <a:moveTo>
                      <a:pt x="7" y="2"/>
                    </a:moveTo>
                    <a:cubicBezTo>
                      <a:pt x="6" y="2"/>
                      <a:pt x="6" y="2"/>
                      <a:pt x="6" y="2"/>
                    </a:cubicBezTo>
                    <a:lnTo>
                      <a:pt x="6" y="1"/>
                    </a:lnTo>
                    <a:cubicBezTo>
                      <a:pt x="6" y="1"/>
                      <a:pt x="6" y="1"/>
                      <a:pt x="6" y="1"/>
                    </a:cubicBezTo>
                    <a:lnTo>
                      <a:pt x="7" y="2"/>
                    </a:lnTo>
                    <a:close/>
                    <a:moveTo>
                      <a:pt x="6" y="2"/>
                    </a:moveTo>
                    <a:cubicBezTo>
                      <a:pt x="4" y="3"/>
                      <a:pt x="2" y="3"/>
                      <a:pt x="2" y="5"/>
                    </a:cubicBezTo>
                    <a:lnTo>
                      <a:pt x="1" y="5"/>
                    </a:lnTo>
                    <a:cubicBezTo>
                      <a:pt x="1" y="2"/>
                      <a:pt x="4" y="2"/>
                      <a:pt x="6" y="1"/>
                    </a:cubicBezTo>
                    <a:lnTo>
                      <a:pt x="6" y="2"/>
                    </a:lnTo>
                    <a:close/>
                    <a:moveTo>
                      <a:pt x="2" y="5"/>
                    </a:moveTo>
                    <a:lnTo>
                      <a:pt x="2" y="5"/>
                    </a:lnTo>
                    <a:lnTo>
                      <a:pt x="2" y="5"/>
                    </a:lnTo>
                    <a:close/>
                    <a:moveTo>
                      <a:pt x="2" y="5"/>
                    </a:moveTo>
                    <a:cubicBezTo>
                      <a:pt x="2" y="7"/>
                      <a:pt x="3" y="8"/>
                      <a:pt x="4" y="9"/>
                    </a:cubicBezTo>
                    <a:lnTo>
                      <a:pt x="3" y="10"/>
                    </a:lnTo>
                    <a:cubicBezTo>
                      <a:pt x="2" y="9"/>
                      <a:pt x="0" y="7"/>
                      <a:pt x="1" y="5"/>
                    </a:cubicBezTo>
                    <a:lnTo>
                      <a:pt x="2" y="5"/>
                    </a:lnTo>
                    <a:close/>
                    <a:moveTo>
                      <a:pt x="4" y="9"/>
                    </a:moveTo>
                    <a:cubicBezTo>
                      <a:pt x="5" y="11"/>
                      <a:pt x="6" y="12"/>
                      <a:pt x="7" y="14"/>
                    </a:cubicBezTo>
                    <a:lnTo>
                      <a:pt x="6" y="14"/>
                    </a:lnTo>
                    <a:cubicBezTo>
                      <a:pt x="5" y="12"/>
                      <a:pt x="4" y="11"/>
                      <a:pt x="3" y="10"/>
                    </a:cubicBezTo>
                    <a:lnTo>
                      <a:pt x="4" y="9"/>
                    </a:lnTo>
                    <a:close/>
                    <a:moveTo>
                      <a:pt x="6" y="14"/>
                    </a:moveTo>
                    <a:lnTo>
                      <a:pt x="6" y="14"/>
                    </a:lnTo>
                    <a:lnTo>
                      <a:pt x="6" y="14"/>
                    </a:lnTo>
                    <a:close/>
                    <a:moveTo>
                      <a:pt x="7" y="14"/>
                    </a:moveTo>
                    <a:cubicBezTo>
                      <a:pt x="7" y="14"/>
                      <a:pt x="8" y="15"/>
                      <a:pt x="9" y="15"/>
                    </a:cubicBezTo>
                    <a:lnTo>
                      <a:pt x="9" y="17"/>
                    </a:lnTo>
                    <a:cubicBezTo>
                      <a:pt x="7" y="16"/>
                      <a:pt x="6" y="15"/>
                      <a:pt x="6" y="14"/>
                    </a:cubicBezTo>
                    <a:lnTo>
                      <a:pt x="7" y="14"/>
                    </a:lnTo>
                    <a:close/>
                    <a:moveTo>
                      <a:pt x="9" y="17"/>
                    </a:moveTo>
                    <a:lnTo>
                      <a:pt x="9" y="17"/>
                    </a:lnTo>
                    <a:lnTo>
                      <a:pt x="9" y="16"/>
                    </a:lnTo>
                    <a:lnTo>
                      <a:pt x="9" y="17"/>
                    </a:lnTo>
                    <a:close/>
                    <a:moveTo>
                      <a:pt x="9" y="15"/>
                    </a:moveTo>
                    <a:cubicBezTo>
                      <a:pt x="9" y="16"/>
                      <a:pt x="10" y="16"/>
                      <a:pt x="10" y="16"/>
                    </a:cubicBezTo>
                    <a:lnTo>
                      <a:pt x="9" y="17"/>
                    </a:lnTo>
                    <a:cubicBezTo>
                      <a:pt x="9" y="17"/>
                      <a:pt x="9" y="17"/>
                      <a:pt x="9" y="17"/>
                    </a:cubicBezTo>
                    <a:lnTo>
                      <a:pt x="9" y="15"/>
                    </a:lnTo>
                    <a:close/>
                    <a:moveTo>
                      <a:pt x="10" y="17"/>
                    </a:moveTo>
                    <a:lnTo>
                      <a:pt x="9" y="17"/>
                    </a:lnTo>
                    <a:lnTo>
                      <a:pt x="10" y="17"/>
                    </a:lnTo>
                    <a:close/>
                    <a:moveTo>
                      <a:pt x="10" y="16"/>
                    </a:moveTo>
                    <a:cubicBezTo>
                      <a:pt x="12" y="17"/>
                      <a:pt x="14" y="17"/>
                      <a:pt x="16" y="18"/>
                    </a:cubicBezTo>
                    <a:lnTo>
                      <a:pt x="16" y="19"/>
                    </a:lnTo>
                    <a:cubicBezTo>
                      <a:pt x="13" y="19"/>
                      <a:pt x="11" y="18"/>
                      <a:pt x="10" y="17"/>
                    </a:cubicBezTo>
                    <a:lnTo>
                      <a:pt x="10" y="16"/>
                    </a:lnTo>
                    <a:close/>
                    <a:moveTo>
                      <a:pt x="16" y="18"/>
                    </a:moveTo>
                    <a:cubicBezTo>
                      <a:pt x="18" y="18"/>
                      <a:pt x="20" y="18"/>
                      <a:pt x="21" y="18"/>
                    </a:cubicBezTo>
                    <a:lnTo>
                      <a:pt x="22" y="19"/>
                    </a:lnTo>
                    <a:cubicBezTo>
                      <a:pt x="20" y="19"/>
                      <a:pt x="18" y="19"/>
                      <a:pt x="16" y="19"/>
                    </a:cubicBezTo>
                    <a:lnTo>
                      <a:pt x="16" y="18"/>
                    </a:lnTo>
                    <a:close/>
                    <a:moveTo>
                      <a:pt x="21" y="18"/>
                    </a:moveTo>
                    <a:lnTo>
                      <a:pt x="21" y="18"/>
                    </a:lnTo>
                    <a:lnTo>
                      <a:pt x="21" y="18"/>
                    </a:lnTo>
                    <a:close/>
                    <a:moveTo>
                      <a:pt x="21" y="18"/>
                    </a:moveTo>
                    <a:cubicBezTo>
                      <a:pt x="25" y="17"/>
                      <a:pt x="27" y="15"/>
                      <a:pt x="29" y="13"/>
                    </a:cubicBezTo>
                    <a:lnTo>
                      <a:pt x="30" y="14"/>
                    </a:lnTo>
                    <a:cubicBezTo>
                      <a:pt x="28" y="16"/>
                      <a:pt x="25" y="19"/>
                      <a:pt x="22" y="19"/>
                    </a:cubicBezTo>
                    <a:lnTo>
                      <a:pt x="21" y="18"/>
                    </a:lnTo>
                    <a:close/>
                    <a:moveTo>
                      <a:pt x="29" y="13"/>
                    </a:moveTo>
                    <a:cubicBezTo>
                      <a:pt x="30" y="12"/>
                      <a:pt x="31" y="11"/>
                      <a:pt x="32" y="10"/>
                    </a:cubicBezTo>
                    <a:lnTo>
                      <a:pt x="33" y="11"/>
                    </a:lnTo>
                    <a:cubicBezTo>
                      <a:pt x="32" y="12"/>
                      <a:pt x="31" y="13"/>
                      <a:pt x="30" y="14"/>
                    </a:cubicBezTo>
                    <a:lnTo>
                      <a:pt x="29" y="13"/>
                    </a:lnTo>
                    <a:close/>
                    <a:moveTo>
                      <a:pt x="32" y="10"/>
                    </a:moveTo>
                    <a:lnTo>
                      <a:pt x="32" y="10"/>
                    </a:lnTo>
                    <a:lnTo>
                      <a:pt x="32" y="11"/>
                    </a:lnTo>
                    <a:lnTo>
                      <a:pt x="32" y="10"/>
                    </a:lnTo>
                    <a:close/>
                    <a:moveTo>
                      <a:pt x="32" y="10"/>
                    </a:moveTo>
                    <a:lnTo>
                      <a:pt x="32" y="10"/>
                    </a:lnTo>
                    <a:lnTo>
                      <a:pt x="33" y="11"/>
                    </a:lnTo>
                    <a:lnTo>
                      <a:pt x="33" y="11"/>
                    </a:lnTo>
                    <a:lnTo>
                      <a:pt x="32" y="10"/>
                    </a:lnTo>
                    <a:close/>
                    <a:moveTo>
                      <a:pt x="33" y="11"/>
                    </a:moveTo>
                    <a:lnTo>
                      <a:pt x="33" y="11"/>
                    </a:lnTo>
                    <a:lnTo>
                      <a:pt x="32" y="11"/>
                    </a:lnTo>
                    <a:lnTo>
                      <a:pt x="33" y="11"/>
                    </a:lnTo>
                    <a:close/>
                    <a:moveTo>
                      <a:pt x="32" y="10"/>
                    </a:moveTo>
                    <a:cubicBezTo>
                      <a:pt x="32" y="10"/>
                      <a:pt x="32" y="10"/>
                      <a:pt x="32" y="10"/>
                    </a:cubicBezTo>
                    <a:lnTo>
                      <a:pt x="33" y="11"/>
                    </a:lnTo>
                    <a:cubicBezTo>
                      <a:pt x="33" y="11"/>
                      <a:pt x="33" y="11"/>
                      <a:pt x="33" y="11"/>
                    </a:cubicBezTo>
                    <a:lnTo>
                      <a:pt x="32" y="10"/>
                    </a:lnTo>
                    <a:close/>
                    <a:moveTo>
                      <a:pt x="32" y="10"/>
                    </a:moveTo>
                    <a:cubicBezTo>
                      <a:pt x="32" y="10"/>
                      <a:pt x="33" y="10"/>
                      <a:pt x="33" y="10"/>
                    </a:cubicBezTo>
                    <a:lnTo>
                      <a:pt x="34" y="10"/>
                    </a:lnTo>
                    <a:cubicBezTo>
                      <a:pt x="34" y="10"/>
                      <a:pt x="34" y="11"/>
                      <a:pt x="33" y="11"/>
                    </a:cubicBezTo>
                    <a:lnTo>
                      <a:pt x="32" y="10"/>
                    </a:lnTo>
                    <a:close/>
                    <a:moveTo>
                      <a:pt x="33" y="10"/>
                    </a:moveTo>
                    <a:cubicBezTo>
                      <a:pt x="33" y="9"/>
                      <a:pt x="33" y="8"/>
                      <a:pt x="33" y="7"/>
                    </a:cubicBezTo>
                    <a:lnTo>
                      <a:pt x="34" y="7"/>
                    </a:lnTo>
                    <a:cubicBezTo>
                      <a:pt x="35" y="8"/>
                      <a:pt x="34" y="9"/>
                      <a:pt x="34" y="10"/>
                    </a:cubicBezTo>
                    <a:lnTo>
                      <a:pt x="33" y="10"/>
                    </a:lnTo>
                    <a:close/>
                    <a:moveTo>
                      <a:pt x="33" y="7"/>
                    </a:moveTo>
                    <a:lnTo>
                      <a:pt x="33" y="7"/>
                    </a:lnTo>
                    <a:lnTo>
                      <a:pt x="34" y="7"/>
                    </a:lnTo>
                    <a:lnTo>
                      <a:pt x="33" y="7"/>
                    </a:lnTo>
                    <a:close/>
                    <a:moveTo>
                      <a:pt x="33" y="7"/>
                    </a:moveTo>
                    <a:cubicBezTo>
                      <a:pt x="33" y="7"/>
                      <a:pt x="33" y="7"/>
                      <a:pt x="33" y="7"/>
                    </a:cubicBezTo>
                    <a:lnTo>
                      <a:pt x="34" y="6"/>
                    </a:lnTo>
                    <a:cubicBezTo>
                      <a:pt x="34" y="6"/>
                      <a:pt x="34" y="7"/>
                      <a:pt x="34" y="7"/>
                    </a:cubicBezTo>
                    <a:lnTo>
                      <a:pt x="33" y="7"/>
                    </a:lnTo>
                    <a:close/>
                    <a:moveTo>
                      <a:pt x="34" y="6"/>
                    </a:moveTo>
                    <a:lnTo>
                      <a:pt x="34" y="6"/>
                    </a:lnTo>
                    <a:lnTo>
                      <a:pt x="34" y="6"/>
                    </a:lnTo>
                    <a:close/>
                    <a:moveTo>
                      <a:pt x="33" y="7"/>
                    </a:moveTo>
                    <a:cubicBezTo>
                      <a:pt x="33" y="6"/>
                      <a:pt x="33" y="6"/>
                      <a:pt x="33" y="6"/>
                    </a:cubicBezTo>
                    <a:lnTo>
                      <a:pt x="34" y="5"/>
                    </a:lnTo>
                    <a:cubicBezTo>
                      <a:pt x="34" y="6"/>
                      <a:pt x="34" y="6"/>
                      <a:pt x="34" y="6"/>
                    </a:cubicBezTo>
                    <a:lnTo>
                      <a:pt x="33" y="7"/>
                    </a:lnTo>
                    <a:close/>
                    <a:moveTo>
                      <a:pt x="33" y="6"/>
                    </a:moveTo>
                    <a:cubicBezTo>
                      <a:pt x="33" y="6"/>
                      <a:pt x="33" y="5"/>
                      <a:pt x="32" y="5"/>
                    </a:cubicBezTo>
                    <a:lnTo>
                      <a:pt x="33" y="4"/>
                    </a:lnTo>
                    <a:cubicBezTo>
                      <a:pt x="34" y="5"/>
                      <a:pt x="34" y="5"/>
                      <a:pt x="34" y="5"/>
                    </a:cubicBezTo>
                    <a:lnTo>
                      <a:pt x="33" y="6"/>
                    </a:lnTo>
                    <a:close/>
                    <a:moveTo>
                      <a:pt x="32" y="5"/>
                    </a:moveTo>
                    <a:cubicBezTo>
                      <a:pt x="32" y="4"/>
                      <a:pt x="30" y="4"/>
                      <a:pt x="29" y="4"/>
                    </a:cubicBezTo>
                    <a:lnTo>
                      <a:pt x="29" y="3"/>
                    </a:lnTo>
                    <a:cubicBezTo>
                      <a:pt x="31" y="3"/>
                      <a:pt x="32" y="3"/>
                      <a:pt x="33" y="4"/>
                    </a:cubicBezTo>
                    <a:lnTo>
                      <a:pt x="32" y="5"/>
                    </a:lnTo>
                    <a:close/>
                    <a:moveTo>
                      <a:pt x="29" y="3"/>
                    </a:moveTo>
                    <a:lnTo>
                      <a:pt x="29" y="3"/>
                    </a:lnTo>
                    <a:lnTo>
                      <a:pt x="2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4" name="Freeform 90">
                <a:extLst>
                  <a:ext uri="{FF2B5EF4-FFF2-40B4-BE49-F238E27FC236}">
                    <a16:creationId xmlns:a16="http://schemas.microsoft.com/office/drawing/2014/main" id="{C7601FCC-49B3-2D46-00AD-769AE4B4AB90}"/>
                  </a:ext>
                </a:extLst>
              </p:cNvPr>
              <p:cNvSpPr>
                <a:spLocks noEditPoints="1"/>
              </p:cNvSpPr>
              <p:nvPr/>
            </p:nvSpPr>
            <p:spPr bwMode="auto">
              <a:xfrm>
                <a:off x="2523" y="1341"/>
                <a:ext cx="139" cy="117"/>
              </a:xfrm>
              <a:custGeom>
                <a:avLst/>
                <a:gdLst>
                  <a:gd name="T0" fmla="*/ 20 w 25"/>
                  <a:gd name="T1" fmla="*/ 4 h 21"/>
                  <a:gd name="T2" fmla="*/ 21 w 25"/>
                  <a:gd name="T3" fmla="*/ 3 h 21"/>
                  <a:gd name="T4" fmla="*/ 21 w 25"/>
                  <a:gd name="T5" fmla="*/ 3 h 21"/>
                  <a:gd name="T6" fmla="*/ 20 w 25"/>
                  <a:gd name="T7" fmla="*/ 4 h 21"/>
                  <a:gd name="T8" fmla="*/ 20 w 25"/>
                  <a:gd name="T9" fmla="*/ 4 h 21"/>
                  <a:gd name="T10" fmla="*/ 10 w 25"/>
                  <a:gd name="T11" fmla="*/ 1 h 21"/>
                  <a:gd name="T12" fmla="*/ 20 w 25"/>
                  <a:gd name="T13" fmla="*/ 4 h 21"/>
                  <a:gd name="T14" fmla="*/ 2 w 25"/>
                  <a:gd name="T15" fmla="*/ 7 h 21"/>
                  <a:gd name="T16" fmla="*/ 10 w 25"/>
                  <a:gd name="T17" fmla="*/ 1 h 21"/>
                  <a:gd name="T18" fmla="*/ 1 w 25"/>
                  <a:gd name="T19" fmla="*/ 6 h 21"/>
                  <a:gd name="T20" fmla="*/ 2 w 25"/>
                  <a:gd name="T21" fmla="*/ 6 h 21"/>
                  <a:gd name="T22" fmla="*/ 2 w 25"/>
                  <a:gd name="T23" fmla="*/ 7 h 21"/>
                  <a:gd name="T24" fmla="*/ 1 w 25"/>
                  <a:gd name="T25" fmla="*/ 6 h 21"/>
                  <a:gd name="T26" fmla="*/ 2 w 25"/>
                  <a:gd name="T27" fmla="*/ 7 h 21"/>
                  <a:gd name="T28" fmla="*/ 2 w 25"/>
                  <a:gd name="T29" fmla="*/ 7 h 21"/>
                  <a:gd name="T30" fmla="*/ 2 w 25"/>
                  <a:gd name="T31" fmla="*/ 7 h 21"/>
                  <a:gd name="T32" fmla="*/ 2 w 25"/>
                  <a:gd name="T33" fmla="*/ 7 h 21"/>
                  <a:gd name="T34" fmla="*/ 1 w 25"/>
                  <a:gd name="T35" fmla="*/ 6 h 21"/>
                  <a:gd name="T36" fmla="*/ 1 w 25"/>
                  <a:gd name="T37" fmla="*/ 6 h 21"/>
                  <a:gd name="T38" fmla="*/ 1 w 25"/>
                  <a:gd name="T39" fmla="*/ 7 h 21"/>
                  <a:gd name="T40" fmla="*/ 2 w 25"/>
                  <a:gd name="T41" fmla="*/ 7 h 21"/>
                  <a:gd name="T42" fmla="*/ 0 w 25"/>
                  <a:gd name="T43" fmla="*/ 7 h 21"/>
                  <a:gd name="T44" fmla="*/ 2 w 25"/>
                  <a:gd name="T45" fmla="*/ 7 h 21"/>
                  <a:gd name="T46" fmla="*/ 1 w 25"/>
                  <a:gd name="T47" fmla="*/ 9 h 21"/>
                  <a:gd name="T48" fmla="*/ 0 w 25"/>
                  <a:gd name="T49" fmla="*/ 7 h 21"/>
                  <a:gd name="T50" fmla="*/ 1 w 25"/>
                  <a:gd name="T51" fmla="*/ 9 h 21"/>
                  <a:gd name="T52" fmla="*/ 3 w 25"/>
                  <a:gd name="T53" fmla="*/ 18 h 21"/>
                  <a:gd name="T54" fmla="*/ 1 w 25"/>
                  <a:gd name="T55" fmla="*/ 9 h 21"/>
                  <a:gd name="T56" fmla="*/ 4 w 25"/>
                  <a:gd name="T57" fmla="*/ 17 h 21"/>
                  <a:gd name="T58" fmla="*/ 4 w 25"/>
                  <a:gd name="T59" fmla="*/ 17 h 21"/>
                  <a:gd name="T60" fmla="*/ 4 w 25"/>
                  <a:gd name="T61" fmla="*/ 19 h 21"/>
                  <a:gd name="T62" fmla="*/ 4 w 25"/>
                  <a:gd name="T63" fmla="*/ 17 h 21"/>
                  <a:gd name="T64" fmla="*/ 9 w 25"/>
                  <a:gd name="T65" fmla="*/ 19 h 21"/>
                  <a:gd name="T66" fmla="*/ 4 w 25"/>
                  <a:gd name="T67" fmla="*/ 19 h 21"/>
                  <a:gd name="T68" fmla="*/ 9 w 25"/>
                  <a:gd name="T69" fmla="*/ 19 h 21"/>
                  <a:gd name="T70" fmla="*/ 14 w 25"/>
                  <a:gd name="T71" fmla="*/ 20 h 21"/>
                  <a:gd name="T72" fmla="*/ 9 w 25"/>
                  <a:gd name="T73" fmla="*/ 19 h 21"/>
                  <a:gd name="T74" fmla="*/ 13 w 25"/>
                  <a:gd name="T75" fmla="*/ 18 h 21"/>
                  <a:gd name="T76" fmla="*/ 14 w 25"/>
                  <a:gd name="T77" fmla="*/ 20 h 21"/>
                  <a:gd name="T78" fmla="*/ 14 w 25"/>
                  <a:gd name="T79" fmla="*/ 19 h 21"/>
                  <a:gd name="T80" fmla="*/ 14 w 25"/>
                  <a:gd name="T81" fmla="*/ 18 h 21"/>
                  <a:gd name="T82" fmla="*/ 13 w 25"/>
                  <a:gd name="T83" fmla="*/ 18 h 21"/>
                  <a:gd name="T84" fmla="*/ 19 w 25"/>
                  <a:gd name="T85" fmla="*/ 16 h 21"/>
                  <a:gd name="T86" fmla="*/ 13 w 25"/>
                  <a:gd name="T87" fmla="*/ 18 h 21"/>
                  <a:gd name="T88" fmla="*/ 18 w 25"/>
                  <a:gd name="T89" fmla="*/ 14 h 21"/>
                  <a:gd name="T90" fmla="*/ 18 w 25"/>
                  <a:gd name="T91" fmla="*/ 14 h 21"/>
                  <a:gd name="T92" fmla="*/ 23 w 25"/>
                  <a:gd name="T93" fmla="*/ 11 h 21"/>
                  <a:gd name="T94" fmla="*/ 19 w 25"/>
                  <a:gd name="T95" fmla="*/ 16 h 21"/>
                  <a:gd name="T96" fmla="*/ 23 w 25"/>
                  <a:gd name="T97" fmla="*/ 11 h 21"/>
                  <a:gd name="T98" fmla="*/ 23 w 25"/>
                  <a:gd name="T99" fmla="*/ 11 h 21"/>
                  <a:gd name="T100" fmla="*/ 23 w 25"/>
                  <a:gd name="T101" fmla="*/ 11 h 21"/>
                  <a:gd name="T102" fmla="*/ 24 w 25"/>
                  <a:gd name="T103" fmla="*/ 12 h 21"/>
                  <a:gd name="T104" fmla="*/ 23 w 25"/>
                  <a:gd name="T105" fmla="*/ 11 h 21"/>
                  <a:gd name="T106" fmla="*/ 24 w 25"/>
                  <a:gd name="T107" fmla="*/ 8 h 21"/>
                  <a:gd name="T108" fmla="*/ 23 w 25"/>
                  <a:gd name="T109" fmla="*/ 11 h 21"/>
                  <a:gd name="T110" fmla="*/ 21 w 25"/>
                  <a:gd name="T111" fmla="*/ 5 h 21"/>
                  <a:gd name="T112" fmla="*/ 24 w 25"/>
                  <a:gd name="T113" fmla="*/ 8 h 21"/>
                  <a:gd name="T114" fmla="*/ 21 w 25"/>
                  <a:gd name="T115" fmla="*/ 5 h 21"/>
                  <a:gd name="T116" fmla="*/ 21 w 25"/>
                  <a:gd name="T117" fmla="*/ 3 h 21"/>
                  <a:gd name="T118" fmla="*/ 21 w 25"/>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 h="21">
                    <a:moveTo>
                      <a:pt x="20" y="4"/>
                    </a:moveTo>
                    <a:lnTo>
                      <a:pt x="20" y="4"/>
                    </a:lnTo>
                    <a:lnTo>
                      <a:pt x="21" y="3"/>
                    </a:lnTo>
                    <a:lnTo>
                      <a:pt x="21" y="3"/>
                    </a:lnTo>
                    <a:lnTo>
                      <a:pt x="20" y="4"/>
                    </a:lnTo>
                    <a:close/>
                    <a:moveTo>
                      <a:pt x="21" y="3"/>
                    </a:moveTo>
                    <a:lnTo>
                      <a:pt x="21" y="3"/>
                    </a:lnTo>
                    <a:lnTo>
                      <a:pt x="20" y="4"/>
                    </a:lnTo>
                    <a:lnTo>
                      <a:pt x="21" y="3"/>
                    </a:lnTo>
                    <a:close/>
                    <a:moveTo>
                      <a:pt x="20" y="4"/>
                    </a:moveTo>
                    <a:cubicBezTo>
                      <a:pt x="17" y="1"/>
                      <a:pt x="14" y="1"/>
                      <a:pt x="11" y="2"/>
                    </a:cubicBezTo>
                    <a:lnTo>
                      <a:pt x="10" y="1"/>
                    </a:lnTo>
                    <a:cubicBezTo>
                      <a:pt x="14" y="0"/>
                      <a:pt x="18" y="0"/>
                      <a:pt x="21" y="3"/>
                    </a:cubicBezTo>
                    <a:lnTo>
                      <a:pt x="20" y="4"/>
                    </a:lnTo>
                    <a:close/>
                    <a:moveTo>
                      <a:pt x="11" y="2"/>
                    </a:moveTo>
                    <a:cubicBezTo>
                      <a:pt x="7" y="3"/>
                      <a:pt x="4" y="5"/>
                      <a:pt x="2" y="7"/>
                    </a:cubicBezTo>
                    <a:lnTo>
                      <a:pt x="1" y="6"/>
                    </a:lnTo>
                    <a:cubicBezTo>
                      <a:pt x="3" y="4"/>
                      <a:pt x="7" y="2"/>
                      <a:pt x="10" y="1"/>
                    </a:cubicBezTo>
                    <a:lnTo>
                      <a:pt x="11" y="2"/>
                    </a:lnTo>
                    <a:close/>
                    <a:moveTo>
                      <a:pt x="1" y="6"/>
                    </a:moveTo>
                    <a:lnTo>
                      <a:pt x="1" y="6"/>
                    </a:lnTo>
                    <a:lnTo>
                      <a:pt x="2" y="6"/>
                    </a:lnTo>
                    <a:lnTo>
                      <a:pt x="1" y="6"/>
                    </a:lnTo>
                    <a:close/>
                    <a:moveTo>
                      <a:pt x="2" y="7"/>
                    </a:moveTo>
                    <a:lnTo>
                      <a:pt x="2" y="7"/>
                    </a:lnTo>
                    <a:lnTo>
                      <a:pt x="1" y="6"/>
                    </a:lnTo>
                    <a:lnTo>
                      <a:pt x="1" y="6"/>
                    </a:lnTo>
                    <a:lnTo>
                      <a:pt x="2" y="7"/>
                    </a:lnTo>
                    <a:close/>
                    <a:moveTo>
                      <a:pt x="2" y="7"/>
                    </a:moveTo>
                    <a:lnTo>
                      <a:pt x="2" y="7"/>
                    </a:lnTo>
                    <a:lnTo>
                      <a:pt x="1" y="7"/>
                    </a:lnTo>
                    <a:lnTo>
                      <a:pt x="2" y="7"/>
                    </a:lnTo>
                    <a:close/>
                    <a:moveTo>
                      <a:pt x="2" y="7"/>
                    </a:moveTo>
                    <a:lnTo>
                      <a:pt x="2" y="7"/>
                    </a:lnTo>
                    <a:lnTo>
                      <a:pt x="1" y="6"/>
                    </a:lnTo>
                    <a:lnTo>
                      <a:pt x="1" y="6"/>
                    </a:lnTo>
                    <a:lnTo>
                      <a:pt x="2" y="7"/>
                    </a:lnTo>
                    <a:close/>
                    <a:moveTo>
                      <a:pt x="1" y="6"/>
                    </a:moveTo>
                    <a:lnTo>
                      <a:pt x="1" y="6"/>
                    </a:lnTo>
                    <a:lnTo>
                      <a:pt x="1" y="7"/>
                    </a:lnTo>
                    <a:lnTo>
                      <a:pt x="1" y="6"/>
                    </a:lnTo>
                    <a:close/>
                    <a:moveTo>
                      <a:pt x="2" y="7"/>
                    </a:moveTo>
                    <a:cubicBezTo>
                      <a:pt x="2" y="7"/>
                      <a:pt x="1" y="8"/>
                      <a:pt x="1" y="8"/>
                    </a:cubicBezTo>
                    <a:lnTo>
                      <a:pt x="0" y="7"/>
                    </a:lnTo>
                    <a:cubicBezTo>
                      <a:pt x="0" y="7"/>
                      <a:pt x="1" y="6"/>
                      <a:pt x="1" y="6"/>
                    </a:cubicBezTo>
                    <a:lnTo>
                      <a:pt x="2" y="7"/>
                    </a:lnTo>
                    <a:close/>
                    <a:moveTo>
                      <a:pt x="1" y="8"/>
                    </a:moveTo>
                    <a:cubicBezTo>
                      <a:pt x="1" y="8"/>
                      <a:pt x="1" y="9"/>
                      <a:pt x="1" y="9"/>
                    </a:cubicBezTo>
                    <a:lnTo>
                      <a:pt x="0" y="9"/>
                    </a:lnTo>
                    <a:cubicBezTo>
                      <a:pt x="0" y="8"/>
                      <a:pt x="0" y="8"/>
                      <a:pt x="0" y="7"/>
                    </a:cubicBezTo>
                    <a:lnTo>
                      <a:pt x="1" y="8"/>
                    </a:lnTo>
                    <a:close/>
                    <a:moveTo>
                      <a:pt x="1" y="9"/>
                    </a:moveTo>
                    <a:cubicBezTo>
                      <a:pt x="1" y="11"/>
                      <a:pt x="3" y="15"/>
                      <a:pt x="4" y="17"/>
                    </a:cubicBezTo>
                    <a:lnTo>
                      <a:pt x="3" y="18"/>
                    </a:lnTo>
                    <a:cubicBezTo>
                      <a:pt x="1" y="15"/>
                      <a:pt x="0" y="12"/>
                      <a:pt x="0" y="9"/>
                    </a:cubicBezTo>
                    <a:lnTo>
                      <a:pt x="1" y="9"/>
                    </a:lnTo>
                    <a:close/>
                    <a:moveTo>
                      <a:pt x="4" y="17"/>
                    </a:moveTo>
                    <a:lnTo>
                      <a:pt x="4" y="17"/>
                    </a:lnTo>
                    <a:lnTo>
                      <a:pt x="4" y="17"/>
                    </a:lnTo>
                    <a:close/>
                    <a:moveTo>
                      <a:pt x="4" y="17"/>
                    </a:moveTo>
                    <a:cubicBezTo>
                      <a:pt x="4" y="17"/>
                      <a:pt x="4" y="18"/>
                      <a:pt x="5" y="18"/>
                    </a:cubicBezTo>
                    <a:lnTo>
                      <a:pt x="4" y="19"/>
                    </a:lnTo>
                    <a:cubicBezTo>
                      <a:pt x="3" y="18"/>
                      <a:pt x="3" y="18"/>
                      <a:pt x="3" y="18"/>
                    </a:cubicBezTo>
                    <a:lnTo>
                      <a:pt x="4" y="17"/>
                    </a:lnTo>
                    <a:close/>
                    <a:moveTo>
                      <a:pt x="5" y="18"/>
                    </a:moveTo>
                    <a:cubicBezTo>
                      <a:pt x="6" y="19"/>
                      <a:pt x="7" y="19"/>
                      <a:pt x="9" y="19"/>
                    </a:cubicBezTo>
                    <a:lnTo>
                      <a:pt x="8" y="21"/>
                    </a:lnTo>
                    <a:cubicBezTo>
                      <a:pt x="7" y="21"/>
                      <a:pt x="5" y="20"/>
                      <a:pt x="4" y="19"/>
                    </a:cubicBezTo>
                    <a:lnTo>
                      <a:pt x="5" y="18"/>
                    </a:lnTo>
                    <a:close/>
                    <a:moveTo>
                      <a:pt x="9" y="19"/>
                    </a:moveTo>
                    <a:cubicBezTo>
                      <a:pt x="10" y="20"/>
                      <a:pt x="12" y="19"/>
                      <a:pt x="13" y="19"/>
                    </a:cubicBezTo>
                    <a:lnTo>
                      <a:pt x="14" y="20"/>
                    </a:lnTo>
                    <a:cubicBezTo>
                      <a:pt x="12" y="21"/>
                      <a:pt x="10" y="21"/>
                      <a:pt x="8" y="21"/>
                    </a:cubicBezTo>
                    <a:lnTo>
                      <a:pt x="9" y="19"/>
                    </a:lnTo>
                    <a:close/>
                    <a:moveTo>
                      <a:pt x="13" y="19"/>
                    </a:moveTo>
                    <a:cubicBezTo>
                      <a:pt x="13" y="18"/>
                      <a:pt x="13" y="18"/>
                      <a:pt x="13" y="18"/>
                    </a:cubicBezTo>
                    <a:lnTo>
                      <a:pt x="14" y="19"/>
                    </a:lnTo>
                    <a:cubicBezTo>
                      <a:pt x="14" y="19"/>
                      <a:pt x="14" y="19"/>
                      <a:pt x="14" y="20"/>
                    </a:cubicBezTo>
                    <a:lnTo>
                      <a:pt x="13" y="19"/>
                    </a:lnTo>
                    <a:close/>
                    <a:moveTo>
                      <a:pt x="14" y="19"/>
                    </a:moveTo>
                    <a:lnTo>
                      <a:pt x="14" y="19"/>
                    </a:lnTo>
                    <a:lnTo>
                      <a:pt x="14" y="18"/>
                    </a:lnTo>
                    <a:lnTo>
                      <a:pt x="14" y="19"/>
                    </a:lnTo>
                    <a:close/>
                    <a:moveTo>
                      <a:pt x="13" y="18"/>
                    </a:moveTo>
                    <a:cubicBezTo>
                      <a:pt x="15" y="17"/>
                      <a:pt x="17" y="15"/>
                      <a:pt x="18" y="14"/>
                    </a:cubicBezTo>
                    <a:lnTo>
                      <a:pt x="19" y="16"/>
                    </a:lnTo>
                    <a:cubicBezTo>
                      <a:pt x="17" y="17"/>
                      <a:pt x="16" y="18"/>
                      <a:pt x="14" y="19"/>
                    </a:cubicBezTo>
                    <a:lnTo>
                      <a:pt x="13" y="18"/>
                    </a:lnTo>
                    <a:close/>
                    <a:moveTo>
                      <a:pt x="18" y="14"/>
                    </a:moveTo>
                    <a:lnTo>
                      <a:pt x="18" y="14"/>
                    </a:lnTo>
                    <a:lnTo>
                      <a:pt x="19" y="15"/>
                    </a:lnTo>
                    <a:lnTo>
                      <a:pt x="18" y="14"/>
                    </a:lnTo>
                    <a:close/>
                    <a:moveTo>
                      <a:pt x="18" y="14"/>
                    </a:moveTo>
                    <a:cubicBezTo>
                      <a:pt x="20" y="13"/>
                      <a:pt x="21" y="12"/>
                      <a:pt x="23" y="11"/>
                    </a:cubicBezTo>
                    <a:lnTo>
                      <a:pt x="24" y="12"/>
                    </a:lnTo>
                    <a:cubicBezTo>
                      <a:pt x="22" y="13"/>
                      <a:pt x="20" y="14"/>
                      <a:pt x="19" y="16"/>
                    </a:cubicBezTo>
                    <a:lnTo>
                      <a:pt x="18" y="14"/>
                    </a:lnTo>
                    <a:close/>
                    <a:moveTo>
                      <a:pt x="23" y="11"/>
                    </a:moveTo>
                    <a:lnTo>
                      <a:pt x="23" y="11"/>
                    </a:lnTo>
                    <a:lnTo>
                      <a:pt x="23" y="11"/>
                    </a:lnTo>
                    <a:close/>
                    <a:moveTo>
                      <a:pt x="23" y="11"/>
                    </a:moveTo>
                    <a:cubicBezTo>
                      <a:pt x="23" y="11"/>
                      <a:pt x="23" y="11"/>
                      <a:pt x="23" y="11"/>
                    </a:cubicBezTo>
                    <a:lnTo>
                      <a:pt x="24" y="12"/>
                    </a:lnTo>
                    <a:cubicBezTo>
                      <a:pt x="24" y="12"/>
                      <a:pt x="24" y="12"/>
                      <a:pt x="24" y="12"/>
                    </a:cubicBezTo>
                    <a:lnTo>
                      <a:pt x="23" y="11"/>
                    </a:lnTo>
                    <a:close/>
                    <a:moveTo>
                      <a:pt x="23" y="11"/>
                    </a:moveTo>
                    <a:cubicBezTo>
                      <a:pt x="23" y="10"/>
                      <a:pt x="23" y="9"/>
                      <a:pt x="23" y="8"/>
                    </a:cubicBezTo>
                    <a:lnTo>
                      <a:pt x="24" y="8"/>
                    </a:lnTo>
                    <a:cubicBezTo>
                      <a:pt x="24" y="9"/>
                      <a:pt x="25" y="11"/>
                      <a:pt x="24" y="12"/>
                    </a:cubicBezTo>
                    <a:lnTo>
                      <a:pt x="23" y="11"/>
                    </a:lnTo>
                    <a:close/>
                    <a:moveTo>
                      <a:pt x="23" y="8"/>
                    </a:moveTo>
                    <a:cubicBezTo>
                      <a:pt x="22" y="7"/>
                      <a:pt x="22" y="6"/>
                      <a:pt x="21" y="5"/>
                    </a:cubicBezTo>
                    <a:lnTo>
                      <a:pt x="22" y="4"/>
                    </a:lnTo>
                    <a:cubicBezTo>
                      <a:pt x="23" y="5"/>
                      <a:pt x="23" y="7"/>
                      <a:pt x="24" y="8"/>
                    </a:cubicBezTo>
                    <a:lnTo>
                      <a:pt x="23" y="8"/>
                    </a:lnTo>
                    <a:close/>
                    <a:moveTo>
                      <a:pt x="21" y="5"/>
                    </a:moveTo>
                    <a:cubicBezTo>
                      <a:pt x="20" y="5"/>
                      <a:pt x="20" y="5"/>
                      <a:pt x="20" y="4"/>
                    </a:cubicBezTo>
                    <a:lnTo>
                      <a:pt x="21" y="3"/>
                    </a:lnTo>
                    <a:cubicBezTo>
                      <a:pt x="21" y="3"/>
                      <a:pt x="21" y="4"/>
                      <a:pt x="22" y="4"/>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5" name="Freeform 91">
                <a:extLst>
                  <a:ext uri="{FF2B5EF4-FFF2-40B4-BE49-F238E27FC236}">
                    <a16:creationId xmlns:a16="http://schemas.microsoft.com/office/drawing/2014/main" id="{845E1B75-60D5-7F30-1EA1-2AC6B5553583}"/>
                  </a:ext>
                </a:extLst>
              </p:cNvPr>
              <p:cNvSpPr>
                <a:spLocks/>
              </p:cNvSpPr>
              <p:nvPr/>
            </p:nvSpPr>
            <p:spPr bwMode="auto">
              <a:xfrm>
                <a:off x="2439" y="1374"/>
                <a:ext cx="100" cy="79"/>
              </a:xfrm>
              <a:custGeom>
                <a:avLst/>
                <a:gdLst>
                  <a:gd name="T0" fmla="*/ 13 w 18"/>
                  <a:gd name="T1" fmla="*/ 3 h 14"/>
                  <a:gd name="T2" fmla="*/ 7 w 18"/>
                  <a:gd name="T3" fmla="*/ 0 h 14"/>
                  <a:gd name="T4" fmla="*/ 1 w 18"/>
                  <a:gd name="T5" fmla="*/ 3 h 14"/>
                  <a:gd name="T6" fmla="*/ 3 w 18"/>
                  <a:gd name="T7" fmla="*/ 6 h 14"/>
                  <a:gd name="T8" fmla="*/ 14 w 18"/>
                  <a:gd name="T9" fmla="*/ 12 h 14"/>
                  <a:gd name="T10" fmla="*/ 13 w 18"/>
                  <a:gd name="T11" fmla="*/ 3 h 14"/>
                </a:gdLst>
                <a:ahLst/>
                <a:cxnLst>
                  <a:cxn ang="0">
                    <a:pos x="T0" y="T1"/>
                  </a:cxn>
                  <a:cxn ang="0">
                    <a:pos x="T2" y="T3"/>
                  </a:cxn>
                  <a:cxn ang="0">
                    <a:pos x="T4" y="T5"/>
                  </a:cxn>
                  <a:cxn ang="0">
                    <a:pos x="T6" y="T7"/>
                  </a:cxn>
                  <a:cxn ang="0">
                    <a:pos x="T8" y="T9"/>
                  </a:cxn>
                  <a:cxn ang="0">
                    <a:pos x="T10" y="T11"/>
                  </a:cxn>
                </a:cxnLst>
                <a:rect l="0" t="0" r="r" b="b"/>
                <a:pathLst>
                  <a:path w="18" h="14">
                    <a:moveTo>
                      <a:pt x="13" y="3"/>
                    </a:moveTo>
                    <a:cubicBezTo>
                      <a:pt x="12" y="1"/>
                      <a:pt x="10" y="0"/>
                      <a:pt x="7" y="0"/>
                    </a:cubicBezTo>
                    <a:cubicBezTo>
                      <a:pt x="5" y="0"/>
                      <a:pt x="3" y="1"/>
                      <a:pt x="1" y="3"/>
                    </a:cubicBezTo>
                    <a:cubicBezTo>
                      <a:pt x="0" y="4"/>
                      <a:pt x="2" y="5"/>
                      <a:pt x="3" y="6"/>
                    </a:cubicBezTo>
                    <a:cubicBezTo>
                      <a:pt x="7" y="8"/>
                      <a:pt x="10" y="14"/>
                      <a:pt x="14" y="12"/>
                    </a:cubicBezTo>
                    <a:cubicBezTo>
                      <a:pt x="18" y="10"/>
                      <a:pt x="14" y="6"/>
                      <a:pt x="13"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6" name="Freeform 92">
                <a:extLst>
                  <a:ext uri="{FF2B5EF4-FFF2-40B4-BE49-F238E27FC236}">
                    <a16:creationId xmlns:a16="http://schemas.microsoft.com/office/drawing/2014/main" id="{1EEC7F49-DEA9-C970-6732-33D3C555A414}"/>
                  </a:ext>
                </a:extLst>
              </p:cNvPr>
              <p:cNvSpPr>
                <a:spLocks noEditPoints="1"/>
              </p:cNvSpPr>
              <p:nvPr/>
            </p:nvSpPr>
            <p:spPr bwMode="auto">
              <a:xfrm>
                <a:off x="2439" y="1369"/>
                <a:ext cx="95" cy="84"/>
              </a:xfrm>
              <a:custGeom>
                <a:avLst/>
                <a:gdLst>
                  <a:gd name="T0" fmla="*/ 12 w 17"/>
                  <a:gd name="T1" fmla="*/ 4 h 15"/>
                  <a:gd name="T2" fmla="*/ 13 w 17"/>
                  <a:gd name="T3" fmla="*/ 4 h 15"/>
                  <a:gd name="T4" fmla="*/ 13 w 17"/>
                  <a:gd name="T5" fmla="*/ 3 h 15"/>
                  <a:gd name="T6" fmla="*/ 13 w 17"/>
                  <a:gd name="T7" fmla="*/ 4 h 15"/>
                  <a:gd name="T8" fmla="*/ 12 w 17"/>
                  <a:gd name="T9" fmla="*/ 4 h 15"/>
                  <a:gd name="T10" fmla="*/ 13 w 17"/>
                  <a:gd name="T11" fmla="*/ 3 h 15"/>
                  <a:gd name="T12" fmla="*/ 12 w 17"/>
                  <a:gd name="T13" fmla="*/ 4 h 15"/>
                  <a:gd name="T14" fmla="*/ 11 w 17"/>
                  <a:gd name="T15" fmla="*/ 3 h 15"/>
                  <a:gd name="T16" fmla="*/ 13 w 17"/>
                  <a:gd name="T17" fmla="*/ 3 h 15"/>
                  <a:gd name="T18" fmla="*/ 11 w 17"/>
                  <a:gd name="T19" fmla="*/ 3 h 15"/>
                  <a:gd name="T20" fmla="*/ 7 w 17"/>
                  <a:gd name="T21" fmla="*/ 1 h 15"/>
                  <a:gd name="T22" fmla="*/ 11 w 17"/>
                  <a:gd name="T23" fmla="*/ 3 h 15"/>
                  <a:gd name="T24" fmla="*/ 7 w 17"/>
                  <a:gd name="T25" fmla="*/ 2 h 15"/>
                  <a:gd name="T26" fmla="*/ 7 w 17"/>
                  <a:gd name="T27" fmla="*/ 2 h 15"/>
                  <a:gd name="T28" fmla="*/ 4 w 17"/>
                  <a:gd name="T29" fmla="*/ 2 h 15"/>
                  <a:gd name="T30" fmla="*/ 7 w 17"/>
                  <a:gd name="T31" fmla="*/ 1 h 15"/>
                  <a:gd name="T32" fmla="*/ 4 w 17"/>
                  <a:gd name="T33" fmla="*/ 2 h 15"/>
                  <a:gd name="T34" fmla="*/ 1 w 17"/>
                  <a:gd name="T35" fmla="*/ 3 h 15"/>
                  <a:gd name="T36" fmla="*/ 4 w 17"/>
                  <a:gd name="T37" fmla="*/ 2 h 15"/>
                  <a:gd name="T38" fmla="*/ 1 w 17"/>
                  <a:gd name="T39" fmla="*/ 3 h 15"/>
                  <a:gd name="T40" fmla="*/ 1 w 17"/>
                  <a:gd name="T41" fmla="*/ 3 h 15"/>
                  <a:gd name="T42" fmla="*/ 2 w 17"/>
                  <a:gd name="T43" fmla="*/ 4 h 15"/>
                  <a:gd name="T44" fmla="*/ 1 w 17"/>
                  <a:gd name="T45" fmla="*/ 3 h 15"/>
                  <a:gd name="T46" fmla="*/ 0 w 17"/>
                  <a:gd name="T47" fmla="*/ 4 h 15"/>
                  <a:gd name="T48" fmla="*/ 1 w 17"/>
                  <a:gd name="T49" fmla="*/ 4 h 15"/>
                  <a:gd name="T50" fmla="*/ 2 w 17"/>
                  <a:gd name="T51" fmla="*/ 4 h 15"/>
                  <a:gd name="T52" fmla="*/ 0 w 17"/>
                  <a:gd name="T53" fmla="*/ 5 h 15"/>
                  <a:gd name="T54" fmla="*/ 2 w 17"/>
                  <a:gd name="T55" fmla="*/ 4 h 15"/>
                  <a:gd name="T56" fmla="*/ 2 w 17"/>
                  <a:gd name="T57" fmla="*/ 6 h 15"/>
                  <a:gd name="T58" fmla="*/ 0 w 17"/>
                  <a:gd name="T59" fmla="*/ 5 h 15"/>
                  <a:gd name="T60" fmla="*/ 2 w 17"/>
                  <a:gd name="T61" fmla="*/ 6 h 15"/>
                  <a:gd name="T62" fmla="*/ 2 w 17"/>
                  <a:gd name="T63" fmla="*/ 7 h 15"/>
                  <a:gd name="T64" fmla="*/ 2 w 17"/>
                  <a:gd name="T65" fmla="*/ 6 h 15"/>
                  <a:gd name="T66" fmla="*/ 3 w 17"/>
                  <a:gd name="T67" fmla="*/ 6 h 15"/>
                  <a:gd name="T68" fmla="*/ 3 w 17"/>
                  <a:gd name="T69" fmla="*/ 6 h 15"/>
                  <a:gd name="T70" fmla="*/ 3 w 17"/>
                  <a:gd name="T71" fmla="*/ 6 h 15"/>
                  <a:gd name="T72" fmla="*/ 2 w 17"/>
                  <a:gd name="T73" fmla="*/ 7 h 15"/>
                  <a:gd name="T74" fmla="*/ 3 w 17"/>
                  <a:gd name="T75" fmla="*/ 6 h 15"/>
                  <a:gd name="T76" fmla="*/ 3 w 17"/>
                  <a:gd name="T77" fmla="*/ 7 h 15"/>
                  <a:gd name="T78" fmla="*/ 3 w 17"/>
                  <a:gd name="T79" fmla="*/ 6 h 15"/>
                  <a:gd name="T80" fmla="*/ 6 w 17"/>
                  <a:gd name="T81" fmla="*/ 10 h 15"/>
                  <a:gd name="T82" fmla="*/ 3 w 17"/>
                  <a:gd name="T83" fmla="*/ 6 h 15"/>
                  <a:gd name="T84" fmla="*/ 14 w 17"/>
                  <a:gd name="T85" fmla="*/ 12 h 15"/>
                  <a:gd name="T86" fmla="*/ 6 w 17"/>
                  <a:gd name="T87" fmla="*/ 10 h 15"/>
                  <a:gd name="T88" fmla="*/ 14 w 17"/>
                  <a:gd name="T89" fmla="*/ 12 h 15"/>
                  <a:gd name="T90" fmla="*/ 14 w 17"/>
                  <a:gd name="T91" fmla="*/ 13 h 15"/>
                  <a:gd name="T92" fmla="*/ 14 w 17"/>
                  <a:gd name="T93" fmla="*/ 12 h 15"/>
                  <a:gd name="T94" fmla="*/ 15 w 17"/>
                  <a:gd name="T95" fmla="*/ 8 h 15"/>
                  <a:gd name="T96" fmla="*/ 14 w 17"/>
                  <a:gd name="T97" fmla="*/ 12 h 15"/>
                  <a:gd name="T98" fmla="*/ 13 w 17"/>
                  <a:gd name="T99" fmla="*/ 7 h 15"/>
                  <a:gd name="T100" fmla="*/ 15 w 17"/>
                  <a:gd name="T101" fmla="*/ 8 h 15"/>
                  <a:gd name="T102" fmla="*/ 13 w 17"/>
                  <a:gd name="T103" fmla="*/ 7 h 15"/>
                  <a:gd name="T104" fmla="*/ 13 w 17"/>
                  <a:gd name="T105" fmla="*/ 3 h 15"/>
                  <a:gd name="T106" fmla="*/ 13 w 17"/>
                  <a:gd name="T107" fmla="*/ 7 h 15"/>
                  <a:gd name="T108" fmla="*/ 12 w 17"/>
                  <a:gd name="T109" fmla="*/ 4 h 15"/>
                  <a:gd name="T110" fmla="*/ 12 w 17"/>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5">
                    <a:moveTo>
                      <a:pt x="12" y="4"/>
                    </a:moveTo>
                    <a:lnTo>
                      <a:pt x="12" y="4"/>
                    </a:lnTo>
                    <a:lnTo>
                      <a:pt x="13" y="3"/>
                    </a:lnTo>
                    <a:lnTo>
                      <a:pt x="13" y="4"/>
                    </a:lnTo>
                    <a:lnTo>
                      <a:pt x="12" y="4"/>
                    </a:lnTo>
                    <a:close/>
                    <a:moveTo>
                      <a:pt x="13" y="3"/>
                    </a:moveTo>
                    <a:lnTo>
                      <a:pt x="13" y="3"/>
                    </a:lnTo>
                    <a:lnTo>
                      <a:pt x="13" y="4"/>
                    </a:lnTo>
                    <a:lnTo>
                      <a:pt x="13" y="3"/>
                    </a:lnTo>
                    <a:close/>
                    <a:moveTo>
                      <a:pt x="12" y="4"/>
                    </a:moveTo>
                    <a:cubicBezTo>
                      <a:pt x="12" y="4"/>
                      <a:pt x="12" y="4"/>
                      <a:pt x="12" y="4"/>
                    </a:cubicBezTo>
                    <a:lnTo>
                      <a:pt x="13" y="3"/>
                    </a:lnTo>
                    <a:cubicBezTo>
                      <a:pt x="13" y="3"/>
                      <a:pt x="13" y="3"/>
                      <a:pt x="13" y="3"/>
                    </a:cubicBezTo>
                    <a:lnTo>
                      <a:pt x="12" y="4"/>
                    </a:lnTo>
                    <a:close/>
                    <a:moveTo>
                      <a:pt x="12" y="4"/>
                    </a:moveTo>
                    <a:cubicBezTo>
                      <a:pt x="12" y="3"/>
                      <a:pt x="12" y="3"/>
                      <a:pt x="11" y="3"/>
                    </a:cubicBezTo>
                    <a:lnTo>
                      <a:pt x="12" y="2"/>
                    </a:lnTo>
                    <a:cubicBezTo>
                      <a:pt x="12" y="2"/>
                      <a:pt x="13" y="3"/>
                      <a:pt x="13" y="3"/>
                    </a:cubicBezTo>
                    <a:lnTo>
                      <a:pt x="12" y="4"/>
                    </a:lnTo>
                    <a:close/>
                    <a:moveTo>
                      <a:pt x="11" y="3"/>
                    </a:moveTo>
                    <a:cubicBezTo>
                      <a:pt x="10" y="3"/>
                      <a:pt x="9" y="2"/>
                      <a:pt x="7" y="2"/>
                    </a:cubicBezTo>
                    <a:lnTo>
                      <a:pt x="7" y="1"/>
                    </a:lnTo>
                    <a:cubicBezTo>
                      <a:pt x="9" y="1"/>
                      <a:pt x="11" y="1"/>
                      <a:pt x="12" y="2"/>
                    </a:cubicBezTo>
                    <a:lnTo>
                      <a:pt x="11" y="3"/>
                    </a:lnTo>
                    <a:close/>
                    <a:moveTo>
                      <a:pt x="7" y="2"/>
                    </a:moveTo>
                    <a:lnTo>
                      <a:pt x="7" y="2"/>
                    </a:lnTo>
                    <a:lnTo>
                      <a:pt x="7" y="1"/>
                    </a:lnTo>
                    <a:lnTo>
                      <a:pt x="7" y="2"/>
                    </a:lnTo>
                    <a:close/>
                    <a:moveTo>
                      <a:pt x="7" y="2"/>
                    </a:moveTo>
                    <a:cubicBezTo>
                      <a:pt x="6" y="2"/>
                      <a:pt x="5" y="2"/>
                      <a:pt x="4" y="2"/>
                    </a:cubicBezTo>
                    <a:lnTo>
                      <a:pt x="4" y="1"/>
                    </a:lnTo>
                    <a:cubicBezTo>
                      <a:pt x="5" y="1"/>
                      <a:pt x="6" y="0"/>
                      <a:pt x="7" y="1"/>
                    </a:cubicBezTo>
                    <a:lnTo>
                      <a:pt x="7" y="2"/>
                    </a:lnTo>
                    <a:close/>
                    <a:moveTo>
                      <a:pt x="4" y="2"/>
                    </a:moveTo>
                    <a:cubicBezTo>
                      <a:pt x="3" y="3"/>
                      <a:pt x="3" y="3"/>
                      <a:pt x="2" y="4"/>
                    </a:cubicBezTo>
                    <a:lnTo>
                      <a:pt x="1" y="3"/>
                    </a:lnTo>
                    <a:cubicBezTo>
                      <a:pt x="2" y="2"/>
                      <a:pt x="3" y="2"/>
                      <a:pt x="4" y="1"/>
                    </a:cubicBezTo>
                    <a:lnTo>
                      <a:pt x="4" y="2"/>
                    </a:lnTo>
                    <a:close/>
                    <a:moveTo>
                      <a:pt x="1" y="3"/>
                    </a:moveTo>
                    <a:lnTo>
                      <a:pt x="1" y="3"/>
                    </a:lnTo>
                    <a:lnTo>
                      <a:pt x="1" y="4"/>
                    </a:lnTo>
                    <a:lnTo>
                      <a:pt x="1" y="3"/>
                    </a:lnTo>
                    <a:close/>
                    <a:moveTo>
                      <a:pt x="2" y="4"/>
                    </a:moveTo>
                    <a:cubicBezTo>
                      <a:pt x="2" y="4"/>
                      <a:pt x="2" y="4"/>
                      <a:pt x="2" y="4"/>
                    </a:cubicBezTo>
                    <a:lnTo>
                      <a:pt x="1" y="4"/>
                    </a:lnTo>
                    <a:cubicBezTo>
                      <a:pt x="1" y="4"/>
                      <a:pt x="1" y="3"/>
                      <a:pt x="1" y="3"/>
                    </a:cubicBezTo>
                    <a:lnTo>
                      <a:pt x="2" y="4"/>
                    </a:lnTo>
                    <a:close/>
                    <a:moveTo>
                      <a:pt x="0" y="4"/>
                    </a:moveTo>
                    <a:lnTo>
                      <a:pt x="1" y="4"/>
                    </a:lnTo>
                    <a:lnTo>
                      <a:pt x="1" y="4"/>
                    </a:lnTo>
                    <a:lnTo>
                      <a:pt x="0" y="4"/>
                    </a:lnTo>
                    <a:close/>
                    <a:moveTo>
                      <a:pt x="2" y="4"/>
                    </a:moveTo>
                    <a:cubicBezTo>
                      <a:pt x="2" y="5"/>
                      <a:pt x="2" y="5"/>
                      <a:pt x="2" y="5"/>
                    </a:cubicBezTo>
                    <a:lnTo>
                      <a:pt x="0" y="5"/>
                    </a:lnTo>
                    <a:cubicBezTo>
                      <a:pt x="0" y="5"/>
                      <a:pt x="0" y="4"/>
                      <a:pt x="0" y="4"/>
                    </a:cubicBezTo>
                    <a:lnTo>
                      <a:pt x="2" y="4"/>
                    </a:lnTo>
                    <a:close/>
                    <a:moveTo>
                      <a:pt x="2" y="5"/>
                    </a:moveTo>
                    <a:cubicBezTo>
                      <a:pt x="2" y="5"/>
                      <a:pt x="2" y="5"/>
                      <a:pt x="2" y="6"/>
                    </a:cubicBezTo>
                    <a:lnTo>
                      <a:pt x="1" y="7"/>
                    </a:lnTo>
                    <a:cubicBezTo>
                      <a:pt x="1" y="6"/>
                      <a:pt x="1" y="6"/>
                      <a:pt x="0" y="5"/>
                    </a:cubicBezTo>
                    <a:lnTo>
                      <a:pt x="2" y="5"/>
                    </a:lnTo>
                    <a:close/>
                    <a:moveTo>
                      <a:pt x="2" y="6"/>
                    </a:moveTo>
                    <a:cubicBezTo>
                      <a:pt x="2" y="6"/>
                      <a:pt x="3" y="6"/>
                      <a:pt x="3" y="6"/>
                    </a:cubicBezTo>
                    <a:lnTo>
                      <a:pt x="2" y="7"/>
                    </a:lnTo>
                    <a:cubicBezTo>
                      <a:pt x="2" y="7"/>
                      <a:pt x="2" y="7"/>
                      <a:pt x="1" y="7"/>
                    </a:cubicBezTo>
                    <a:lnTo>
                      <a:pt x="2" y="6"/>
                    </a:lnTo>
                    <a:close/>
                    <a:moveTo>
                      <a:pt x="3" y="6"/>
                    </a:moveTo>
                    <a:lnTo>
                      <a:pt x="3" y="6"/>
                    </a:lnTo>
                    <a:lnTo>
                      <a:pt x="3" y="7"/>
                    </a:lnTo>
                    <a:lnTo>
                      <a:pt x="3" y="6"/>
                    </a:lnTo>
                    <a:close/>
                    <a:moveTo>
                      <a:pt x="3" y="6"/>
                    </a:moveTo>
                    <a:lnTo>
                      <a:pt x="3" y="6"/>
                    </a:lnTo>
                    <a:lnTo>
                      <a:pt x="2" y="7"/>
                    </a:lnTo>
                    <a:lnTo>
                      <a:pt x="2" y="7"/>
                    </a:lnTo>
                    <a:lnTo>
                      <a:pt x="3" y="6"/>
                    </a:lnTo>
                    <a:close/>
                    <a:moveTo>
                      <a:pt x="3" y="6"/>
                    </a:moveTo>
                    <a:lnTo>
                      <a:pt x="3" y="6"/>
                    </a:lnTo>
                    <a:lnTo>
                      <a:pt x="3" y="7"/>
                    </a:lnTo>
                    <a:lnTo>
                      <a:pt x="3" y="6"/>
                    </a:lnTo>
                    <a:close/>
                    <a:moveTo>
                      <a:pt x="3" y="6"/>
                    </a:moveTo>
                    <a:cubicBezTo>
                      <a:pt x="4" y="7"/>
                      <a:pt x="6" y="8"/>
                      <a:pt x="7" y="9"/>
                    </a:cubicBezTo>
                    <a:lnTo>
                      <a:pt x="6" y="10"/>
                    </a:lnTo>
                    <a:cubicBezTo>
                      <a:pt x="5" y="9"/>
                      <a:pt x="4" y="8"/>
                      <a:pt x="2" y="7"/>
                    </a:cubicBezTo>
                    <a:lnTo>
                      <a:pt x="3" y="6"/>
                    </a:lnTo>
                    <a:close/>
                    <a:moveTo>
                      <a:pt x="7" y="9"/>
                    </a:moveTo>
                    <a:cubicBezTo>
                      <a:pt x="9" y="11"/>
                      <a:pt x="12" y="13"/>
                      <a:pt x="14" y="12"/>
                    </a:cubicBezTo>
                    <a:lnTo>
                      <a:pt x="14" y="14"/>
                    </a:lnTo>
                    <a:cubicBezTo>
                      <a:pt x="11" y="15"/>
                      <a:pt x="9" y="13"/>
                      <a:pt x="6" y="10"/>
                    </a:cubicBezTo>
                    <a:lnTo>
                      <a:pt x="7" y="9"/>
                    </a:lnTo>
                    <a:close/>
                    <a:moveTo>
                      <a:pt x="14" y="12"/>
                    </a:moveTo>
                    <a:lnTo>
                      <a:pt x="14" y="12"/>
                    </a:lnTo>
                    <a:lnTo>
                      <a:pt x="14" y="13"/>
                    </a:lnTo>
                    <a:lnTo>
                      <a:pt x="14" y="12"/>
                    </a:lnTo>
                    <a:close/>
                    <a:moveTo>
                      <a:pt x="14" y="12"/>
                    </a:moveTo>
                    <a:cubicBezTo>
                      <a:pt x="15" y="12"/>
                      <a:pt x="15" y="10"/>
                      <a:pt x="14" y="9"/>
                    </a:cubicBezTo>
                    <a:lnTo>
                      <a:pt x="15" y="8"/>
                    </a:lnTo>
                    <a:cubicBezTo>
                      <a:pt x="16" y="10"/>
                      <a:pt x="17" y="12"/>
                      <a:pt x="14" y="14"/>
                    </a:cubicBezTo>
                    <a:lnTo>
                      <a:pt x="14" y="12"/>
                    </a:lnTo>
                    <a:close/>
                    <a:moveTo>
                      <a:pt x="14" y="9"/>
                    </a:moveTo>
                    <a:cubicBezTo>
                      <a:pt x="14" y="8"/>
                      <a:pt x="14" y="8"/>
                      <a:pt x="13" y="7"/>
                    </a:cubicBezTo>
                    <a:lnTo>
                      <a:pt x="15" y="6"/>
                    </a:lnTo>
                    <a:cubicBezTo>
                      <a:pt x="15" y="7"/>
                      <a:pt x="15" y="7"/>
                      <a:pt x="15" y="8"/>
                    </a:cubicBezTo>
                    <a:lnTo>
                      <a:pt x="14" y="9"/>
                    </a:lnTo>
                    <a:close/>
                    <a:moveTo>
                      <a:pt x="13" y="7"/>
                    </a:moveTo>
                    <a:cubicBezTo>
                      <a:pt x="13" y="6"/>
                      <a:pt x="12" y="5"/>
                      <a:pt x="12" y="4"/>
                    </a:cubicBezTo>
                    <a:lnTo>
                      <a:pt x="13" y="3"/>
                    </a:lnTo>
                    <a:cubicBezTo>
                      <a:pt x="13" y="4"/>
                      <a:pt x="14" y="5"/>
                      <a:pt x="15" y="6"/>
                    </a:cubicBezTo>
                    <a:lnTo>
                      <a:pt x="13" y="7"/>
                    </a:lnTo>
                    <a:close/>
                    <a:moveTo>
                      <a:pt x="12" y="4"/>
                    </a:moveTo>
                    <a:lnTo>
                      <a:pt x="12" y="4"/>
                    </a:lnTo>
                    <a:lnTo>
                      <a:pt x="13" y="4"/>
                    </a:lnTo>
                    <a:lnTo>
                      <a:pt x="1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7" name="Freeform 93">
                <a:extLst>
                  <a:ext uri="{FF2B5EF4-FFF2-40B4-BE49-F238E27FC236}">
                    <a16:creationId xmlns:a16="http://schemas.microsoft.com/office/drawing/2014/main" id="{98AF0478-01CF-3943-0E81-E8D217FBE739}"/>
                  </a:ext>
                </a:extLst>
              </p:cNvPr>
              <p:cNvSpPr>
                <a:spLocks noEditPoints="1"/>
              </p:cNvSpPr>
              <p:nvPr/>
            </p:nvSpPr>
            <p:spPr bwMode="auto">
              <a:xfrm>
                <a:off x="2377" y="1414"/>
                <a:ext cx="151" cy="95"/>
              </a:xfrm>
              <a:custGeom>
                <a:avLst/>
                <a:gdLst>
                  <a:gd name="T0" fmla="*/ 18 w 27"/>
                  <a:gd name="T1" fmla="*/ 5 h 17"/>
                  <a:gd name="T2" fmla="*/ 24 w 27"/>
                  <a:gd name="T3" fmla="*/ 8 h 17"/>
                  <a:gd name="T4" fmla="*/ 18 w 27"/>
                  <a:gd name="T5" fmla="*/ 5 h 17"/>
                  <a:gd name="T6" fmla="*/ 9 w 27"/>
                  <a:gd name="T7" fmla="*/ 2 h 17"/>
                  <a:gd name="T8" fmla="*/ 18 w 27"/>
                  <a:gd name="T9" fmla="*/ 5 h 17"/>
                  <a:gd name="T10" fmla="*/ 9 w 27"/>
                  <a:gd name="T11" fmla="*/ 2 h 17"/>
                  <a:gd name="T12" fmla="*/ 9 w 27"/>
                  <a:gd name="T13" fmla="*/ 3 h 17"/>
                  <a:gd name="T14" fmla="*/ 6 w 27"/>
                  <a:gd name="T15" fmla="*/ 3 h 17"/>
                  <a:gd name="T16" fmla="*/ 9 w 27"/>
                  <a:gd name="T17" fmla="*/ 3 h 17"/>
                  <a:gd name="T18" fmla="*/ 2 w 27"/>
                  <a:gd name="T19" fmla="*/ 7 h 17"/>
                  <a:gd name="T20" fmla="*/ 6 w 27"/>
                  <a:gd name="T21" fmla="*/ 3 h 17"/>
                  <a:gd name="T22" fmla="*/ 1 w 27"/>
                  <a:gd name="T23" fmla="*/ 7 h 17"/>
                  <a:gd name="T24" fmla="*/ 1 w 27"/>
                  <a:gd name="T25" fmla="*/ 7 h 17"/>
                  <a:gd name="T26" fmla="*/ 2 w 27"/>
                  <a:gd name="T27" fmla="*/ 7 h 17"/>
                  <a:gd name="T28" fmla="*/ 1 w 27"/>
                  <a:gd name="T29" fmla="*/ 7 h 17"/>
                  <a:gd name="T30" fmla="*/ 1 w 27"/>
                  <a:gd name="T31" fmla="*/ 7 h 17"/>
                  <a:gd name="T32" fmla="*/ 1 w 27"/>
                  <a:gd name="T33" fmla="*/ 7 h 17"/>
                  <a:gd name="T34" fmla="*/ 2 w 27"/>
                  <a:gd name="T35" fmla="*/ 8 h 17"/>
                  <a:gd name="T36" fmla="*/ 1 w 27"/>
                  <a:gd name="T37" fmla="*/ 7 h 17"/>
                  <a:gd name="T38" fmla="*/ 2 w 27"/>
                  <a:gd name="T39" fmla="*/ 8 h 17"/>
                  <a:gd name="T40" fmla="*/ 0 w 27"/>
                  <a:gd name="T41" fmla="*/ 8 h 17"/>
                  <a:gd name="T42" fmla="*/ 2 w 27"/>
                  <a:gd name="T43" fmla="*/ 8 h 17"/>
                  <a:gd name="T44" fmla="*/ 3 w 27"/>
                  <a:gd name="T45" fmla="*/ 10 h 17"/>
                  <a:gd name="T46" fmla="*/ 0 w 27"/>
                  <a:gd name="T47" fmla="*/ 8 h 17"/>
                  <a:gd name="T48" fmla="*/ 3 w 27"/>
                  <a:gd name="T49" fmla="*/ 10 h 17"/>
                  <a:gd name="T50" fmla="*/ 2 w 27"/>
                  <a:gd name="T51" fmla="*/ 10 h 17"/>
                  <a:gd name="T52" fmla="*/ 3 w 27"/>
                  <a:gd name="T53" fmla="*/ 10 h 17"/>
                  <a:gd name="T54" fmla="*/ 3 w 27"/>
                  <a:gd name="T55" fmla="*/ 12 h 17"/>
                  <a:gd name="T56" fmla="*/ 3 w 27"/>
                  <a:gd name="T57" fmla="*/ 10 h 17"/>
                  <a:gd name="T58" fmla="*/ 5 w 27"/>
                  <a:gd name="T59" fmla="*/ 12 h 17"/>
                  <a:gd name="T60" fmla="*/ 3 w 27"/>
                  <a:gd name="T61" fmla="*/ 12 h 17"/>
                  <a:gd name="T62" fmla="*/ 5 w 27"/>
                  <a:gd name="T63" fmla="*/ 12 h 17"/>
                  <a:gd name="T64" fmla="*/ 15 w 27"/>
                  <a:gd name="T65" fmla="*/ 17 h 17"/>
                  <a:gd name="T66" fmla="*/ 5 w 27"/>
                  <a:gd name="T67" fmla="*/ 12 h 17"/>
                  <a:gd name="T68" fmla="*/ 15 w 27"/>
                  <a:gd name="T69" fmla="*/ 17 h 17"/>
                  <a:gd name="T70" fmla="*/ 15 w 27"/>
                  <a:gd name="T71" fmla="*/ 16 h 17"/>
                  <a:gd name="T72" fmla="*/ 21 w 27"/>
                  <a:gd name="T73" fmla="*/ 16 h 17"/>
                  <a:gd name="T74" fmla="*/ 15 w 27"/>
                  <a:gd name="T75" fmla="*/ 16 h 17"/>
                  <a:gd name="T76" fmla="*/ 25 w 27"/>
                  <a:gd name="T77" fmla="*/ 11 h 17"/>
                  <a:gd name="T78" fmla="*/ 21 w 27"/>
                  <a:gd name="T79" fmla="*/ 16 h 17"/>
                  <a:gd name="T80" fmla="*/ 26 w 27"/>
                  <a:gd name="T81" fmla="*/ 11 h 17"/>
                  <a:gd name="T82" fmla="*/ 26 w 27"/>
                  <a:gd name="T83" fmla="*/ 12 h 17"/>
                  <a:gd name="T84" fmla="*/ 26 w 27"/>
                  <a:gd name="T85" fmla="*/ 12 h 17"/>
                  <a:gd name="T86" fmla="*/ 26 w 27"/>
                  <a:gd name="T87" fmla="*/ 11 h 17"/>
                  <a:gd name="T88" fmla="*/ 26 w 27"/>
                  <a:gd name="T89" fmla="*/ 12 h 17"/>
                  <a:gd name="T90" fmla="*/ 26 w 27"/>
                  <a:gd name="T91" fmla="*/ 12 h 17"/>
                  <a:gd name="T92" fmla="*/ 26 w 27"/>
                  <a:gd name="T93" fmla="*/ 12 h 17"/>
                  <a:gd name="T94" fmla="*/ 25 w 27"/>
                  <a:gd name="T95" fmla="*/ 12 h 17"/>
                  <a:gd name="T96" fmla="*/ 26 w 27"/>
                  <a:gd name="T97" fmla="*/ 11 h 17"/>
                  <a:gd name="T98" fmla="*/ 25 w 27"/>
                  <a:gd name="T99" fmla="*/ 12 h 17"/>
                  <a:gd name="T100" fmla="*/ 25 w 27"/>
                  <a:gd name="T101" fmla="*/ 11 h 17"/>
                  <a:gd name="T102" fmla="*/ 25 w 27"/>
                  <a:gd name="T103" fmla="*/ 12 h 17"/>
                  <a:gd name="T104" fmla="*/ 26 w 27"/>
                  <a:gd name="T105" fmla="*/ 10 h 17"/>
                  <a:gd name="T106" fmla="*/ 25 w 27"/>
                  <a:gd name="T107" fmla="*/ 12 h 17"/>
                  <a:gd name="T108" fmla="*/ 24 w 27"/>
                  <a:gd name="T109" fmla="*/ 9 h 17"/>
                  <a:gd name="T110" fmla="*/ 26 w 27"/>
                  <a:gd name="T11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17">
                    <a:moveTo>
                      <a:pt x="24" y="9"/>
                    </a:moveTo>
                    <a:cubicBezTo>
                      <a:pt x="22" y="9"/>
                      <a:pt x="20" y="7"/>
                      <a:pt x="18" y="5"/>
                    </a:cubicBezTo>
                    <a:lnTo>
                      <a:pt x="19" y="4"/>
                    </a:lnTo>
                    <a:cubicBezTo>
                      <a:pt x="21" y="6"/>
                      <a:pt x="22" y="7"/>
                      <a:pt x="24" y="8"/>
                    </a:cubicBezTo>
                    <a:lnTo>
                      <a:pt x="24" y="9"/>
                    </a:lnTo>
                    <a:close/>
                    <a:moveTo>
                      <a:pt x="18" y="5"/>
                    </a:moveTo>
                    <a:cubicBezTo>
                      <a:pt x="15" y="3"/>
                      <a:pt x="13" y="1"/>
                      <a:pt x="9" y="3"/>
                    </a:cubicBezTo>
                    <a:lnTo>
                      <a:pt x="9" y="2"/>
                    </a:lnTo>
                    <a:cubicBezTo>
                      <a:pt x="13" y="0"/>
                      <a:pt x="16" y="2"/>
                      <a:pt x="19" y="4"/>
                    </a:cubicBezTo>
                    <a:lnTo>
                      <a:pt x="18" y="5"/>
                    </a:lnTo>
                    <a:close/>
                    <a:moveTo>
                      <a:pt x="9" y="2"/>
                    </a:moveTo>
                    <a:lnTo>
                      <a:pt x="9" y="2"/>
                    </a:lnTo>
                    <a:lnTo>
                      <a:pt x="9" y="2"/>
                    </a:lnTo>
                    <a:close/>
                    <a:moveTo>
                      <a:pt x="9" y="3"/>
                    </a:moveTo>
                    <a:cubicBezTo>
                      <a:pt x="8" y="3"/>
                      <a:pt x="8" y="4"/>
                      <a:pt x="7" y="4"/>
                    </a:cubicBezTo>
                    <a:lnTo>
                      <a:pt x="6" y="3"/>
                    </a:lnTo>
                    <a:cubicBezTo>
                      <a:pt x="7" y="2"/>
                      <a:pt x="8" y="2"/>
                      <a:pt x="9" y="2"/>
                    </a:cubicBezTo>
                    <a:lnTo>
                      <a:pt x="9" y="3"/>
                    </a:lnTo>
                    <a:close/>
                    <a:moveTo>
                      <a:pt x="7" y="4"/>
                    </a:moveTo>
                    <a:cubicBezTo>
                      <a:pt x="5" y="5"/>
                      <a:pt x="3" y="5"/>
                      <a:pt x="2" y="7"/>
                    </a:cubicBezTo>
                    <a:lnTo>
                      <a:pt x="1" y="7"/>
                    </a:lnTo>
                    <a:cubicBezTo>
                      <a:pt x="2" y="4"/>
                      <a:pt x="4" y="4"/>
                      <a:pt x="6" y="3"/>
                    </a:cubicBezTo>
                    <a:lnTo>
                      <a:pt x="7" y="4"/>
                    </a:lnTo>
                    <a:close/>
                    <a:moveTo>
                      <a:pt x="1" y="7"/>
                    </a:moveTo>
                    <a:lnTo>
                      <a:pt x="1" y="7"/>
                    </a:lnTo>
                    <a:lnTo>
                      <a:pt x="1" y="7"/>
                    </a:lnTo>
                    <a:close/>
                    <a:moveTo>
                      <a:pt x="2" y="7"/>
                    </a:moveTo>
                    <a:lnTo>
                      <a:pt x="2" y="7"/>
                    </a:lnTo>
                    <a:lnTo>
                      <a:pt x="1" y="7"/>
                    </a:lnTo>
                    <a:lnTo>
                      <a:pt x="1" y="7"/>
                    </a:lnTo>
                    <a:lnTo>
                      <a:pt x="2" y="7"/>
                    </a:lnTo>
                    <a:close/>
                    <a:moveTo>
                      <a:pt x="1" y="7"/>
                    </a:moveTo>
                    <a:lnTo>
                      <a:pt x="1" y="7"/>
                    </a:lnTo>
                    <a:lnTo>
                      <a:pt x="1" y="7"/>
                    </a:lnTo>
                    <a:close/>
                    <a:moveTo>
                      <a:pt x="2" y="7"/>
                    </a:moveTo>
                    <a:cubicBezTo>
                      <a:pt x="2" y="7"/>
                      <a:pt x="2" y="7"/>
                      <a:pt x="2" y="8"/>
                    </a:cubicBezTo>
                    <a:lnTo>
                      <a:pt x="0" y="7"/>
                    </a:lnTo>
                    <a:cubicBezTo>
                      <a:pt x="0" y="7"/>
                      <a:pt x="1" y="7"/>
                      <a:pt x="1" y="7"/>
                    </a:cubicBezTo>
                    <a:lnTo>
                      <a:pt x="2" y="7"/>
                    </a:lnTo>
                    <a:close/>
                    <a:moveTo>
                      <a:pt x="2" y="8"/>
                    </a:moveTo>
                    <a:cubicBezTo>
                      <a:pt x="2" y="8"/>
                      <a:pt x="2" y="8"/>
                      <a:pt x="2" y="8"/>
                    </a:cubicBezTo>
                    <a:lnTo>
                      <a:pt x="0" y="8"/>
                    </a:lnTo>
                    <a:cubicBezTo>
                      <a:pt x="0" y="8"/>
                      <a:pt x="0" y="7"/>
                      <a:pt x="0" y="7"/>
                    </a:cubicBezTo>
                    <a:lnTo>
                      <a:pt x="2" y="8"/>
                    </a:lnTo>
                    <a:close/>
                    <a:moveTo>
                      <a:pt x="2" y="8"/>
                    </a:moveTo>
                    <a:cubicBezTo>
                      <a:pt x="2" y="9"/>
                      <a:pt x="2" y="9"/>
                      <a:pt x="3" y="10"/>
                    </a:cubicBezTo>
                    <a:lnTo>
                      <a:pt x="2" y="11"/>
                    </a:lnTo>
                    <a:cubicBezTo>
                      <a:pt x="1" y="10"/>
                      <a:pt x="0" y="9"/>
                      <a:pt x="0" y="8"/>
                    </a:cubicBezTo>
                    <a:lnTo>
                      <a:pt x="2" y="8"/>
                    </a:lnTo>
                    <a:close/>
                    <a:moveTo>
                      <a:pt x="3" y="10"/>
                    </a:moveTo>
                    <a:lnTo>
                      <a:pt x="3" y="10"/>
                    </a:lnTo>
                    <a:lnTo>
                      <a:pt x="2" y="10"/>
                    </a:lnTo>
                    <a:lnTo>
                      <a:pt x="3" y="10"/>
                    </a:lnTo>
                    <a:close/>
                    <a:moveTo>
                      <a:pt x="3" y="10"/>
                    </a:moveTo>
                    <a:cubicBezTo>
                      <a:pt x="3" y="10"/>
                      <a:pt x="3" y="10"/>
                      <a:pt x="3" y="10"/>
                    </a:cubicBezTo>
                    <a:lnTo>
                      <a:pt x="3" y="12"/>
                    </a:lnTo>
                    <a:cubicBezTo>
                      <a:pt x="2" y="11"/>
                      <a:pt x="2" y="11"/>
                      <a:pt x="2" y="11"/>
                    </a:cubicBezTo>
                    <a:lnTo>
                      <a:pt x="3" y="10"/>
                    </a:lnTo>
                    <a:close/>
                    <a:moveTo>
                      <a:pt x="3" y="10"/>
                    </a:moveTo>
                    <a:cubicBezTo>
                      <a:pt x="4" y="11"/>
                      <a:pt x="5" y="11"/>
                      <a:pt x="5" y="12"/>
                    </a:cubicBezTo>
                    <a:lnTo>
                      <a:pt x="4" y="13"/>
                    </a:lnTo>
                    <a:cubicBezTo>
                      <a:pt x="4" y="12"/>
                      <a:pt x="3" y="12"/>
                      <a:pt x="3" y="12"/>
                    </a:cubicBezTo>
                    <a:lnTo>
                      <a:pt x="3" y="10"/>
                    </a:lnTo>
                    <a:close/>
                    <a:moveTo>
                      <a:pt x="5" y="12"/>
                    </a:moveTo>
                    <a:cubicBezTo>
                      <a:pt x="8" y="14"/>
                      <a:pt x="11" y="16"/>
                      <a:pt x="15" y="16"/>
                    </a:cubicBezTo>
                    <a:lnTo>
                      <a:pt x="15" y="17"/>
                    </a:lnTo>
                    <a:cubicBezTo>
                      <a:pt x="11" y="17"/>
                      <a:pt x="8" y="15"/>
                      <a:pt x="4" y="13"/>
                    </a:cubicBezTo>
                    <a:lnTo>
                      <a:pt x="5" y="12"/>
                    </a:lnTo>
                    <a:close/>
                    <a:moveTo>
                      <a:pt x="15" y="17"/>
                    </a:moveTo>
                    <a:lnTo>
                      <a:pt x="15" y="17"/>
                    </a:lnTo>
                    <a:lnTo>
                      <a:pt x="15" y="17"/>
                    </a:lnTo>
                    <a:close/>
                    <a:moveTo>
                      <a:pt x="15" y="16"/>
                    </a:moveTo>
                    <a:cubicBezTo>
                      <a:pt x="17" y="16"/>
                      <a:pt x="19" y="16"/>
                      <a:pt x="21" y="15"/>
                    </a:cubicBezTo>
                    <a:lnTo>
                      <a:pt x="21" y="16"/>
                    </a:lnTo>
                    <a:cubicBezTo>
                      <a:pt x="19" y="17"/>
                      <a:pt x="17" y="17"/>
                      <a:pt x="15" y="17"/>
                    </a:cubicBezTo>
                    <a:lnTo>
                      <a:pt x="15" y="16"/>
                    </a:lnTo>
                    <a:close/>
                    <a:moveTo>
                      <a:pt x="21" y="15"/>
                    </a:moveTo>
                    <a:cubicBezTo>
                      <a:pt x="23" y="14"/>
                      <a:pt x="25" y="13"/>
                      <a:pt x="25" y="11"/>
                    </a:cubicBezTo>
                    <a:lnTo>
                      <a:pt x="26" y="12"/>
                    </a:lnTo>
                    <a:cubicBezTo>
                      <a:pt x="26" y="14"/>
                      <a:pt x="24" y="15"/>
                      <a:pt x="21" y="16"/>
                    </a:cubicBezTo>
                    <a:lnTo>
                      <a:pt x="21" y="15"/>
                    </a:lnTo>
                    <a:close/>
                    <a:moveTo>
                      <a:pt x="26" y="11"/>
                    </a:moveTo>
                    <a:lnTo>
                      <a:pt x="27" y="11"/>
                    </a:lnTo>
                    <a:lnTo>
                      <a:pt x="26" y="12"/>
                    </a:lnTo>
                    <a:lnTo>
                      <a:pt x="26" y="11"/>
                    </a:lnTo>
                    <a:close/>
                    <a:moveTo>
                      <a:pt x="26" y="12"/>
                    </a:moveTo>
                    <a:lnTo>
                      <a:pt x="26" y="12"/>
                    </a:lnTo>
                    <a:lnTo>
                      <a:pt x="26" y="11"/>
                    </a:lnTo>
                    <a:lnTo>
                      <a:pt x="26" y="11"/>
                    </a:lnTo>
                    <a:lnTo>
                      <a:pt x="26" y="12"/>
                    </a:lnTo>
                    <a:close/>
                    <a:moveTo>
                      <a:pt x="26" y="12"/>
                    </a:moveTo>
                    <a:lnTo>
                      <a:pt x="26" y="12"/>
                    </a:lnTo>
                    <a:lnTo>
                      <a:pt x="26" y="11"/>
                    </a:lnTo>
                    <a:lnTo>
                      <a:pt x="26" y="12"/>
                    </a:lnTo>
                    <a:close/>
                    <a:moveTo>
                      <a:pt x="26" y="12"/>
                    </a:moveTo>
                    <a:cubicBezTo>
                      <a:pt x="25" y="12"/>
                      <a:pt x="25" y="12"/>
                      <a:pt x="25" y="12"/>
                    </a:cubicBezTo>
                    <a:lnTo>
                      <a:pt x="26" y="11"/>
                    </a:lnTo>
                    <a:cubicBezTo>
                      <a:pt x="26" y="11"/>
                      <a:pt x="26" y="11"/>
                      <a:pt x="26" y="11"/>
                    </a:cubicBezTo>
                    <a:lnTo>
                      <a:pt x="26" y="12"/>
                    </a:lnTo>
                    <a:close/>
                    <a:moveTo>
                      <a:pt x="25" y="12"/>
                    </a:moveTo>
                    <a:lnTo>
                      <a:pt x="25" y="12"/>
                    </a:lnTo>
                    <a:lnTo>
                      <a:pt x="25" y="11"/>
                    </a:lnTo>
                    <a:lnTo>
                      <a:pt x="25" y="12"/>
                    </a:lnTo>
                    <a:close/>
                    <a:moveTo>
                      <a:pt x="25" y="12"/>
                    </a:moveTo>
                    <a:cubicBezTo>
                      <a:pt x="25" y="12"/>
                      <a:pt x="25" y="11"/>
                      <a:pt x="25" y="11"/>
                    </a:cubicBezTo>
                    <a:lnTo>
                      <a:pt x="26" y="10"/>
                    </a:lnTo>
                    <a:cubicBezTo>
                      <a:pt x="26" y="11"/>
                      <a:pt x="26" y="11"/>
                      <a:pt x="26" y="11"/>
                    </a:cubicBezTo>
                    <a:lnTo>
                      <a:pt x="25" y="12"/>
                    </a:lnTo>
                    <a:close/>
                    <a:moveTo>
                      <a:pt x="25" y="11"/>
                    </a:moveTo>
                    <a:cubicBezTo>
                      <a:pt x="24" y="10"/>
                      <a:pt x="24" y="9"/>
                      <a:pt x="24" y="9"/>
                    </a:cubicBezTo>
                    <a:lnTo>
                      <a:pt x="25" y="8"/>
                    </a:lnTo>
                    <a:cubicBezTo>
                      <a:pt x="25" y="9"/>
                      <a:pt x="25" y="10"/>
                      <a:pt x="26" y="10"/>
                    </a:cubicBezTo>
                    <a:lnTo>
                      <a:pt x="2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8" name="Freeform 94">
                <a:extLst>
                  <a:ext uri="{FF2B5EF4-FFF2-40B4-BE49-F238E27FC236}">
                    <a16:creationId xmlns:a16="http://schemas.microsoft.com/office/drawing/2014/main" id="{48D73025-F1B0-5680-352C-E968D120D983}"/>
                  </a:ext>
                </a:extLst>
              </p:cNvPr>
              <p:cNvSpPr>
                <a:spLocks/>
              </p:cNvSpPr>
              <p:nvPr/>
            </p:nvSpPr>
            <p:spPr bwMode="auto">
              <a:xfrm>
                <a:off x="2495" y="1453"/>
                <a:ext cx="140" cy="100"/>
              </a:xfrm>
              <a:custGeom>
                <a:avLst/>
                <a:gdLst>
                  <a:gd name="T0" fmla="*/ 17 w 25"/>
                  <a:gd name="T1" fmla="*/ 5 h 18"/>
                  <a:gd name="T2" fmla="*/ 8 w 25"/>
                  <a:gd name="T3" fmla="*/ 1 h 18"/>
                  <a:gd name="T4" fmla="*/ 6 w 25"/>
                  <a:gd name="T5" fmla="*/ 5 h 18"/>
                  <a:gd name="T6" fmla="*/ 2 w 25"/>
                  <a:gd name="T7" fmla="*/ 12 h 18"/>
                  <a:gd name="T8" fmla="*/ 22 w 25"/>
                  <a:gd name="T9" fmla="*/ 13 h 18"/>
                  <a:gd name="T10" fmla="*/ 17 w 25"/>
                  <a:gd name="T11" fmla="*/ 5 h 18"/>
                </a:gdLst>
                <a:ahLst/>
                <a:cxnLst>
                  <a:cxn ang="0">
                    <a:pos x="T0" y="T1"/>
                  </a:cxn>
                  <a:cxn ang="0">
                    <a:pos x="T2" y="T3"/>
                  </a:cxn>
                  <a:cxn ang="0">
                    <a:pos x="T4" y="T5"/>
                  </a:cxn>
                  <a:cxn ang="0">
                    <a:pos x="T6" y="T7"/>
                  </a:cxn>
                  <a:cxn ang="0">
                    <a:pos x="T8" y="T9"/>
                  </a:cxn>
                  <a:cxn ang="0">
                    <a:pos x="T10" y="T11"/>
                  </a:cxn>
                </a:cxnLst>
                <a:rect l="0" t="0" r="r" b="b"/>
                <a:pathLst>
                  <a:path w="25" h="18">
                    <a:moveTo>
                      <a:pt x="17" y="5"/>
                    </a:moveTo>
                    <a:cubicBezTo>
                      <a:pt x="15" y="2"/>
                      <a:pt x="12" y="0"/>
                      <a:pt x="8" y="1"/>
                    </a:cubicBezTo>
                    <a:cubicBezTo>
                      <a:pt x="7" y="1"/>
                      <a:pt x="8" y="4"/>
                      <a:pt x="6" y="5"/>
                    </a:cubicBezTo>
                    <a:cubicBezTo>
                      <a:pt x="4" y="7"/>
                      <a:pt x="0" y="10"/>
                      <a:pt x="2" y="12"/>
                    </a:cubicBezTo>
                    <a:cubicBezTo>
                      <a:pt x="7" y="17"/>
                      <a:pt x="16" y="18"/>
                      <a:pt x="22" y="13"/>
                    </a:cubicBezTo>
                    <a:cubicBezTo>
                      <a:pt x="25" y="11"/>
                      <a:pt x="19" y="8"/>
                      <a:pt x="17"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39" name="Freeform 95">
                <a:extLst>
                  <a:ext uri="{FF2B5EF4-FFF2-40B4-BE49-F238E27FC236}">
                    <a16:creationId xmlns:a16="http://schemas.microsoft.com/office/drawing/2014/main" id="{0C7DF76B-058E-9EEA-32B1-81FE0B1F5189}"/>
                  </a:ext>
                </a:extLst>
              </p:cNvPr>
              <p:cNvSpPr>
                <a:spLocks noEditPoints="1"/>
              </p:cNvSpPr>
              <p:nvPr/>
            </p:nvSpPr>
            <p:spPr bwMode="auto">
              <a:xfrm>
                <a:off x="2495" y="1447"/>
                <a:ext cx="134" cy="106"/>
              </a:xfrm>
              <a:custGeom>
                <a:avLst/>
                <a:gdLst>
                  <a:gd name="T0" fmla="*/ 17 w 24"/>
                  <a:gd name="T1" fmla="*/ 6 h 19"/>
                  <a:gd name="T2" fmla="*/ 18 w 24"/>
                  <a:gd name="T3" fmla="*/ 6 h 19"/>
                  <a:gd name="T4" fmla="*/ 18 w 24"/>
                  <a:gd name="T5" fmla="*/ 6 h 19"/>
                  <a:gd name="T6" fmla="*/ 17 w 24"/>
                  <a:gd name="T7" fmla="*/ 6 h 19"/>
                  <a:gd name="T8" fmla="*/ 17 w 24"/>
                  <a:gd name="T9" fmla="*/ 6 h 19"/>
                  <a:gd name="T10" fmla="*/ 17 w 24"/>
                  <a:gd name="T11" fmla="*/ 4 h 19"/>
                  <a:gd name="T12" fmla="*/ 17 w 24"/>
                  <a:gd name="T13" fmla="*/ 6 h 19"/>
                  <a:gd name="T14" fmla="*/ 15 w 24"/>
                  <a:gd name="T15" fmla="*/ 4 h 19"/>
                  <a:gd name="T16" fmla="*/ 17 w 24"/>
                  <a:gd name="T17" fmla="*/ 4 h 19"/>
                  <a:gd name="T18" fmla="*/ 15 w 24"/>
                  <a:gd name="T19" fmla="*/ 4 h 19"/>
                  <a:gd name="T20" fmla="*/ 8 w 24"/>
                  <a:gd name="T21" fmla="*/ 1 h 19"/>
                  <a:gd name="T22" fmla="*/ 15 w 24"/>
                  <a:gd name="T23" fmla="*/ 4 h 19"/>
                  <a:gd name="T24" fmla="*/ 8 w 24"/>
                  <a:gd name="T25" fmla="*/ 1 h 19"/>
                  <a:gd name="T26" fmla="*/ 8 w 24"/>
                  <a:gd name="T27" fmla="*/ 1 h 19"/>
                  <a:gd name="T28" fmla="*/ 8 w 24"/>
                  <a:gd name="T29" fmla="*/ 4 h 19"/>
                  <a:gd name="T30" fmla="*/ 8 w 24"/>
                  <a:gd name="T31" fmla="*/ 1 h 19"/>
                  <a:gd name="T32" fmla="*/ 8 w 24"/>
                  <a:gd name="T33" fmla="*/ 4 h 19"/>
                  <a:gd name="T34" fmla="*/ 6 w 24"/>
                  <a:gd name="T35" fmla="*/ 6 h 19"/>
                  <a:gd name="T36" fmla="*/ 8 w 24"/>
                  <a:gd name="T37" fmla="*/ 4 h 19"/>
                  <a:gd name="T38" fmla="*/ 7 w 24"/>
                  <a:gd name="T39" fmla="*/ 7 h 19"/>
                  <a:gd name="T40" fmla="*/ 7 w 24"/>
                  <a:gd name="T41" fmla="*/ 7 h 19"/>
                  <a:gd name="T42" fmla="*/ 7 w 24"/>
                  <a:gd name="T43" fmla="*/ 7 h 19"/>
                  <a:gd name="T44" fmla="*/ 6 w 24"/>
                  <a:gd name="T45" fmla="*/ 6 h 19"/>
                  <a:gd name="T46" fmla="*/ 7 w 24"/>
                  <a:gd name="T47" fmla="*/ 7 h 19"/>
                  <a:gd name="T48" fmla="*/ 5 w 24"/>
                  <a:gd name="T49" fmla="*/ 7 h 19"/>
                  <a:gd name="T50" fmla="*/ 7 w 24"/>
                  <a:gd name="T51" fmla="*/ 7 h 19"/>
                  <a:gd name="T52" fmla="*/ 3 w 24"/>
                  <a:gd name="T53" fmla="*/ 10 h 19"/>
                  <a:gd name="T54" fmla="*/ 5 w 24"/>
                  <a:gd name="T55" fmla="*/ 7 h 19"/>
                  <a:gd name="T56" fmla="*/ 3 w 24"/>
                  <a:gd name="T57" fmla="*/ 10 h 19"/>
                  <a:gd name="T58" fmla="*/ 2 w 24"/>
                  <a:gd name="T59" fmla="*/ 14 h 19"/>
                  <a:gd name="T60" fmla="*/ 3 w 24"/>
                  <a:gd name="T61" fmla="*/ 10 h 19"/>
                  <a:gd name="T62" fmla="*/ 2 w 24"/>
                  <a:gd name="T63" fmla="*/ 14 h 19"/>
                  <a:gd name="T64" fmla="*/ 2 w 24"/>
                  <a:gd name="T65" fmla="*/ 14 h 19"/>
                  <a:gd name="T66" fmla="*/ 3 w 24"/>
                  <a:gd name="T67" fmla="*/ 13 h 19"/>
                  <a:gd name="T68" fmla="*/ 2 w 24"/>
                  <a:gd name="T69" fmla="*/ 14 h 19"/>
                  <a:gd name="T70" fmla="*/ 2 w 24"/>
                  <a:gd name="T71" fmla="*/ 14 h 19"/>
                  <a:gd name="T72" fmla="*/ 2 w 24"/>
                  <a:gd name="T73" fmla="*/ 13 h 19"/>
                  <a:gd name="T74" fmla="*/ 3 w 24"/>
                  <a:gd name="T75" fmla="*/ 13 h 19"/>
                  <a:gd name="T76" fmla="*/ 4 w 24"/>
                  <a:gd name="T77" fmla="*/ 16 h 19"/>
                  <a:gd name="T78" fmla="*/ 3 w 24"/>
                  <a:gd name="T79" fmla="*/ 13 h 19"/>
                  <a:gd name="T80" fmla="*/ 7 w 24"/>
                  <a:gd name="T81" fmla="*/ 16 h 19"/>
                  <a:gd name="T82" fmla="*/ 4 w 24"/>
                  <a:gd name="T83" fmla="*/ 16 h 19"/>
                  <a:gd name="T84" fmla="*/ 7 w 24"/>
                  <a:gd name="T85" fmla="*/ 16 h 19"/>
                  <a:gd name="T86" fmla="*/ 22 w 24"/>
                  <a:gd name="T87" fmla="*/ 15 h 19"/>
                  <a:gd name="T88" fmla="*/ 7 w 24"/>
                  <a:gd name="T89" fmla="*/ 16 h 19"/>
                  <a:gd name="T90" fmla="*/ 22 w 24"/>
                  <a:gd name="T91" fmla="*/ 15 h 19"/>
                  <a:gd name="T92" fmla="*/ 22 w 24"/>
                  <a:gd name="T93" fmla="*/ 15 h 19"/>
                  <a:gd name="T94" fmla="*/ 21 w 24"/>
                  <a:gd name="T95" fmla="*/ 11 h 19"/>
                  <a:gd name="T96" fmla="*/ 22 w 24"/>
                  <a:gd name="T97" fmla="*/ 15 h 19"/>
                  <a:gd name="T98" fmla="*/ 21 w 24"/>
                  <a:gd name="T99" fmla="*/ 11 h 19"/>
                  <a:gd name="T100" fmla="*/ 20 w 24"/>
                  <a:gd name="T101" fmla="*/ 8 h 19"/>
                  <a:gd name="T102" fmla="*/ 21 w 24"/>
                  <a:gd name="T103" fmla="*/ 11 h 19"/>
                  <a:gd name="T104" fmla="*/ 17 w 24"/>
                  <a:gd name="T105" fmla="*/ 6 h 19"/>
                  <a:gd name="T106" fmla="*/ 20 w 24"/>
                  <a:gd name="T107" fmla="*/ 8 h 19"/>
                  <a:gd name="T108" fmla="*/ 17 w 24"/>
                  <a:gd name="T109" fmla="*/ 6 h 19"/>
                  <a:gd name="T110" fmla="*/ 17 w 24"/>
                  <a:gd name="T11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19">
                    <a:moveTo>
                      <a:pt x="17" y="6"/>
                    </a:moveTo>
                    <a:lnTo>
                      <a:pt x="17" y="6"/>
                    </a:lnTo>
                    <a:lnTo>
                      <a:pt x="18" y="6"/>
                    </a:lnTo>
                    <a:lnTo>
                      <a:pt x="18" y="6"/>
                    </a:lnTo>
                    <a:lnTo>
                      <a:pt x="17" y="6"/>
                    </a:lnTo>
                    <a:close/>
                    <a:moveTo>
                      <a:pt x="18" y="6"/>
                    </a:moveTo>
                    <a:lnTo>
                      <a:pt x="18" y="6"/>
                    </a:lnTo>
                    <a:lnTo>
                      <a:pt x="17" y="6"/>
                    </a:lnTo>
                    <a:lnTo>
                      <a:pt x="18" y="6"/>
                    </a:lnTo>
                    <a:close/>
                    <a:moveTo>
                      <a:pt x="17" y="6"/>
                    </a:moveTo>
                    <a:cubicBezTo>
                      <a:pt x="16" y="6"/>
                      <a:pt x="16" y="6"/>
                      <a:pt x="16" y="5"/>
                    </a:cubicBezTo>
                    <a:lnTo>
                      <a:pt x="17" y="4"/>
                    </a:lnTo>
                    <a:cubicBezTo>
                      <a:pt x="17" y="5"/>
                      <a:pt x="17" y="5"/>
                      <a:pt x="18" y="6"/>
                    </a:cubicBezTo>
                    <a:lnTo>
                      <a:pt x="17" y="6"/>
                    </a:lnTo>
                    <a:close/>
                    <a:moveTo>
                      <a:pt x="16" y="5"/>
                    </a:moveTo>
                    <a:cubicBezTo>
                      <a:pt x="16" y="5"/>
                      <a:pt x="15" y="5"/>
                      <a:pt x="15" y="4"/>
                    </a:cubicBezTo>
                    <a:lnTo>
                      <a:pt x="16" y="3"/>
                    </a:lnTo>
                    <a:cubicBezTo>
                      <a:pt x="16" y="4"/>
                      <a:pt x="16" y="4"/>
                      <a:pt x="17" y="4"/>
                    </a:cubicBezTo>
                    <a:lnTo>
                      <a:pt x="16" y="5"/>
                    </a:lnTo>
                    <a:close/>
                    <a:moveTo>
                      <a:pt x="15" y="4"/>
                    </a:moveTo>
                    <a:cubicBezTo>
                      <a:pt x="13" y="3"/>
                      <a:pt x="11" y="2"/>
                      <a:pt x="8" y="2"/>
                    </a:cubicBezTo>
                    <a:lnTo>
                      <a:pt x="8" y="1"/>
                    </a:lnTo>
                    <a:cubicBezTo>
                      <a:pt x="11" y="0"/>
                      <a:pt x="14" y="2"/>
                      <a:pt x="16" y="3"/>
                    </a:cubicBezTo>
                    <a:lnTo>
                      <a:pt x="15" y="4"/>
                    </a:lnTo>
                    <a:close/>
                    <a:moveTo>
                      <a:pt x="8" y="1"/>
                    </a:moveTo>
                    <a:lnTo>
                      <a:pt x="8" y="1"/>
                    </a:lnTo>
                    <a:lnTo>
                      <a:pt x="8" y="2"/>
                    </a:lnTo>
                    <a:lnTo>
                      <a:pt x="8" y="1"/>
                    </a:lnTo>
                    <a:close/>
                    <a:moveTo>
                      <a:pt x="8" y="2"/>
                    </a:moveTo>
                    <a:cubicBezTo>
                      <a:pt x="8" y="2"/>
                      <a:pt x="8" y="3"/>
                      <a:pt x="8" y="4"/>
                    </a:cubicBezTo>
                    <a:lnTo>
                      <a:pt x="7" y="4"/>
                    </a:lnTo>
                    <a:cubicBezTo>
                      <a:pt x="7" y="2"/>
                      <a:pt x="7" y="1"/>
                      <a:pt x="8" y="1"/>
                    </a:cubicBezTo>
                    <a:lnTo>
                      <a:pt x="8" y="2"/>
                    </a:lnTo>
                    <a:close/>
                    <a:moveTo>
                      <a:pt x="8" y="4"/>
                    </a:moveTo>
                    <a:cubicBezTo>
                      <a:pt x="8" y="5"/>
                      <a:pt x="8" y="6"/>
                      <a:pt x="7" y="7"/>
                    </a:cubicBezTo>
                    <a:lnTo>
                      <a:pt x="6" y="6"/>
                    </a:lnTo>
                    <a:cubicBezTo>
                      <a:pt x="7" y="5"/>
                      <a:pt x="7" y="4"/>
                      <a:pt x="7" y="4"/>
                    </a:cubicBezTo>
                    <a:lnTo>
                      <a:pt x="8" y="4"/>
                    </a:lnTo>
                    <a:close/>
                    <a:moveTo>
                      <a:pt x="7" y="7"/>
                    </a:moveTo>
                    <a:lnTo>
                      <a:pt x="7" y="7"/>
                    </a:lnTo>
                    <a:lnTo>
                      <a:pt x="6" y="6"/>
                    </a:lnTo>
                    <a:lnTo>
                      <a:pt x="7" y="7"/>
                    </a:lnTo>
                    <a:close/>
                    <a:moveTo>
                      <a:pt x="7" y="7"/>
                    </a:moveTo>
                    <a:lnTo>
                      <a:pt x="7" y="7"/>
                    </a:lnTo>
                    <a:lnTo>
                      <a:pt x="6" y="6"/>
                    </a:lnTo>
                    <a:lnTo>
                      <a:pt x="6" y="6"/>
                    </a:lnTo>
                    <a:lnTo>
                      <a:pt x="7" y="7"/>
                    </a:lnTo>
                    <a:close/>
                    <a:moveTo>
                      <a:pt x="7" y="7"/>
                    </a:moveTo>
                    <a:cubicBezTo>
                      <a:pt x="7" y="7"/>
                      <a:pt x="6" y="7"/>
                      <a:pt x="6" y="8"/>
                    </a:cubicBezTo>
                    <a:lnTo>
                      <a:pt x="5" y="7"/>
                    </a:lnTo>
                    <a:cubicBezTo>
                      <a:pt x="5" y="6"/>
                      <a:pt x="6" y="6"/>
                      <a:pt x="6" y="6"/>
                    </a:cubicBezTo>
                    <a:lnTo>
                      <a:pt x="7" y="7"/>
                    </a:lnTo>
                    <a:close/>
                    <a:moveTo>
                      <a:pt x="6" y="8"/>
                    </a:moveTo>
                    <a:cubicBezTo>
                      <a:pt x="5" y="8"/>
                      <a:pt x="4" y="9"/>
                      <a:pt x="3" y="10"/>
                    </a:cubicBezTo>
                    <a:lnTo>
                      <a:pt x="2" y="9"/>
                    </a:lnTo>
                    <a:cubicBezTo>
                      <a:pt x="3" y="8"/>
                      <a:pt x="4" y="7"/>
                      <a:pt x="5" y="7"/>
                    </a:cubicBezTo>
                    <a:lnTo>
                      <a:pt x="6" y="8"/>
                    </a:lnTo>
                    <a:close/>
                    <a:moveTo>
                      <a:pt x="3" y="10"/>
                    </a:moveTo>
                    <a:cubicBezTo>
                      <a:pt x="2" y="11"/>
                      <a:pt x="2" y="12"/>
                      <a:pt x="3" y="13"/>
                    </a:cubicBezTo>
                    <a:lnTo>
                      <a:pt x="2" y="14"/>
                    </a:lnTo>
                    <a:cubicBezTo>
                      <a:pt x="0" y="12"/>
                      <a:pt x="1" y="10"/>
                      <a:pt x="2" y="9"/>
                    </a:cubicBezTo>
                    <a:lnTo>
                      <a:pt x="3" y="10"/>
                    </a:lnTo>
                    <a:close/>
                    <a:moveTo>
                      <a:pt x="2" y="14"/>
                    </a:moveTo>
                    <a:lnTo>
                      <a:pt x="2" y="14"/>
                    </a:lnTo>
                    <a:lnTo>
                      <a:pt x="2" y="13"/>
                    </a:lnTo>
                    <a:lnTo>
                      <a:pt x="2" y="14"/>
                    </a:lnTo>
                    <a:close/>
                    <a:moveTo>
                      <a:pt x="3" y="13"/>
                    </a:moveTo>
                    <a:lnTo>
                      <a:pt x="3" y="13"/>
                    </a:lnTo>
                    <a:lnTo>
                      <a:pt x="2" y="14"/>
                    </a:lnTo>
                    <a:lnTo>
                      <a:pt x="2" y="14"/>
                    </a:lnTo>
                    <a:lnTo>
                      <a:pt x="3" y="13"/>
                    </a:lnTo>
                    <a:close/>
                    <a:moveTo>
                      <a:pt x="2" y="14"/>
                    </a:moveTo>
                    <a:lnTo>
                      <a:pt x="2" y="14"/>
                    </a:lnTo>
                    <a:lnTo>
                      <a:pt x="2" y="13"/>
                    </a:lnTo>
                    <a:lnTo>
                      <a:pt x="2" y="14"/>
                    </a:lnTo>
                    <a:close/>
                    <a:moveTo>
                      <a:pt x="3" y="13"/>
                    </a:moveTo>
                    <a:cubicBezTo>
                      <a:pt x="3" y="13"/>
                      <a:pt x="4" y="14"/>
                      <a:pt x="5" y="14"/>
                    </a:cubicBezTo>
                    <a:lnTo>
                      <a:pt x="4" y="16"/>
                    </a:lnTo>
                    <a:cubicBezTo>
                      <a:pt x="3" y="15"/>
                      <a:pt x="2" y="14"/>
                      <a:pt x="2" y="14"/>
                    </a:cubicBezTo>
                    <a:lnTo>
                      <a:pt x="3" y="13"/>
                    </a:lnTo>
                    <a:close/>
                    <a:moveTo>
                      <a:pt x="5" y="14"/>
                    </a:moveTo>
                    <a:cubicBezTo>
                      <a:pt x="6" y="15"/>
                      <a:pt x="7" y="15"/>
                      <a:pt x="7" y="16"/>
                    </a:cubicBezTo>
                    <a:lnTo>
                      <a:pt x="7" y="17"/>
                    </a:lnTo>
                    <a:cubicBezTo>
                      <a:pt x="6" y="16"/>
                      <a:pt x="5" y="16"/>
                      <a:pt x="4" y="16"/>
                    </a:cubicBezTo>
                    <a:lnTo>
                      <a:pt x="5" y="14"/>
                    </a:lnTo>
                    <a:close/>
                    <a:moveTo>
                      <a:pt x="7" y="16"/>
                    </a:moveTo>
                    <a:cubicBezTo>
                      <a:pt x="12" y="17"/>
                      <a:pt x="18" y="17"/>
                      <a:pt x="21" y="14"/>
                    </a:cubicBezTo>
                    <a:lnTo>
                      <a:pt x="22" y="15"/>
                    </a:lnTo>
                    <a:cubicBezTo>
                      <a:pt x="18" y="18"/>
                      <a:pt x="12" y="19"/>
                      <a:pt x="7" y="17"/>
                    </a:cubicBezTo>
                    <a:lnTo>
                      <a:pt x="7" y="16"/>
                    </a:lnTo>
                    <a:close/>
                    <a:moveTo>
                      <a:pt x="22" y="15"/>
                    </a:moveTo>
                    <a:lnTo>
                      <a:pt x="22" y="15"/>
                    </a:lnTo>
                    <a:lnTo>
                      <a:pt x="22" y="14"/>
                    </a:lnTo>
                    <a:lnTo>
                      <a:pt x="22" y="15"/>
                    </a:lnTo>
                    <a:close/>
                    <a:moveTo>
                      <a:pt x="21" y="14"/>
                    </a:moveTo>
                    <a:cubicBezTo>
                      <a:pt x="22" y="13"/>
                      <a:pt x="22" y="12"/>
                      <a:pt x="21" y="11"/>
                    </a:cubicBezTo>
                    <a:lnTo>
                      <a:pt x="22" y="10"/>
                    </a:lnTo>
                    <a:cubicBezTo>
                      <a:pt x="23" y="12"/>
                      <a:pt x="24" y="13"/>
                      <a:pt x="22" y="15"/>
                    </a:cubicBezTo>
                    <a:lnTo>
                      <a:pt x="21" y="14"/>
                    </a:lnTo>
                    <a:close/>
                    <a:moveTo>
                      <a:pt x="21" y="11"/>
                    </a:moveTo>
                    <a:cubicBezTo>
                      <a:pt x="20" y="10"/>
                      <a:pt x="20" y="9"/>
                      <a:pt x="19" y="9"/>
                    </a:cubicBezTo>
                    <a:lnTo>
                      <a:pt x="20" y="8"/>
                    </a:lnTo>
                    <a:cubicBezTo>
                      <a:pt x="21" y="8"/>
                      <a:pt x="21" y="9"/>
                      <a:pt x="22" y="10"/>
                    </a:cubicBezTo>
                    <a:lnTo>
                      <a:pt x="21" y="11"/>
                    </a:lnTo>
                    <a:close/>
                    <a:moveTo>
                      <a:pt x="19" y="9"/>
                    </a:moveTo>
                    <a:cubicBezTo>
                      <a:pt x="18" y="8"/>
                      <a:pt x="17" y="7"/>
                      <a:pt x="17" y="6"/>
                    </a:cubicBezTo>
                    <a:lnTo>
                      <a:pt x="18" y="6"/>
                    </a:lnTo>
                    <a:cubicBezTo>
                      <a:pt x="18" y="6"/>
                      <a:pt x="19" y="7"/>
                      <a:pt x="20" y="8"/>
                    </a:cubicBezTo>
                    <a:lnTo>
                      <a:pt x="19" y="9"/>
                    </a:lnTo>
                    <a:close/>
                    <a:moveTo>
                      <a:pt x="17" y="6"/>
                    </a:moveTo>
                    <a:lnTo>
                      <a:pt x="17"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0" name="Freeform 96">
                <a:extLst>
                  <a:ext uri="{FF2B5EF4-FFF2-40B4-BE49-F238E27FC236}">
                    <a16:creationId xmlns:a16="http://schemas.microsoft.com/office/drawing/2014/main" id="{940E88EB-7BC7-4E0A-D80D-24EA767C925D}"/>
                  </a:ext>
                </a:extLst>
              </p:cNvPr>
              <p:cNvSpPr>
                <a:spLocks/>
              </p:cNvSpPr>
              <p:nvPr/>
            </p:nvSpPr>
            <p:spPr bwMode="auto">
              <a:xfrm>
                <a:off x="2601" y="1425"/>
                <a:ext cx="123" cy="95"/>
              </a:xfrm>
              <a:custGeom>
                <a:avLst/>
                <a:gdLst>
                  <a:gd name="T0" fmla="*/ 12 w 22"/>
                  <a:gd name="T1" fmla="*/ 0 h 17"/>
                  <a:gd name="T2" fmla="*/ 4 w 22"/>
                  <a:gd name="T3" fmla="*/ 2 h 17"/>
                  <a:gd name="T4" fmla="*/ 1 w 22"/>
                  <a:gd name="T5" fmla="*/ 9 h 17"/>
                  <a:gd name="T6" fmla="*/ 9 w 22"/>
                  <a:gd name="T7" fmla="*/ 15 h 17"/>
                  <a:gd name="T8" fmla="*/ 21 w 22"/>
                  <a:gd name="T9" fmla="*/ 8 h 17"/>
                  <a:gd name="T10" fmla="*/ 13 w 22"/>
                  <a:gd name="T11" fmla="*/ 1 h 17"/>
                  <a:gd name="T12" fmla="*/ 12 w 2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12" y="0"/>
                    </a:moveTo>
                    <a:cubicBezTo>
                      <a:pt x="9" y="0"/>
                      <a:pt x="6" y="1"/>
                      <a:pt x="4" y="2"/>
                    </a:cubicBezTo>
                    <a:cubicBezTo>
                      <a:pt x="2" y="4"/>
                      <a:pt x="0" y="7"/>
                      <a:pt x="1" y="9"/>
                    </a:cubicBezTo>
                    <a:cubicBezTo>
                      <a:pt x="1" y="13"/>
                      <a:pt x="5" y="17"/>
                      <a:pt x="9" y="15"/>
                    </a:cubicBezTo>
                    <a:cubicBezTo>
                      <a:pt x="13" y="14"/>
                      <a:pt x="20" y="13"/>
                      <a:pt x="21" y="8"/>
                    </a:cubicBezTo>
                    <a:cubicBezTo>
                      <a:pt x="22" y="5"/>
                      <a:pt x="20" y="0"/>
                      <a:pt x="13" y="1"/>
                    </a:cubicBezTo>
                    <a:cubicBezTo>
                      <a:pt x="13" y="1"/>
                      <a:pt x="12" y="0"/>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1" name="Freeform 97">
                <a:extLst>
                  <a:ext uri="{FF2B5EF4-FFF2-40B4-BE49-F238E27FC236}">
                    <a16:creationId xmlns:a16="http://schemas.microsoft.com/office/drawing/2014/main" id="{821A6130-53E4-F1E3-EA11-4CAAE87C71FC}"/>
                  </a:ext>
                </a:extLst>
              </p:cNvPr>
              <p:cNvSpPr>
                <a:spLocks noEditPoints="1"/>
              </p:cNvSpPr>
              <p:nvPr/>
            </p:nvSpPr>
            <p:spPr bwMode="auto">
              <a:xfrm>
                <a:off x="2601" y="1419"/>
                <a:ext cx="123" cy="95"/>
              </a:xfrm>
              <a:custGeom>
                <a:avLst/>
                <a:gdLst>
                  <a:gd name="T0" fmla="*/ 12 w 22"/>
                  <a:gd name="T1" fmla="*/ 0 h 17"/>
                  <a:gd name="T2" fmla="*/ 12 w 22"/>
                  <a:gd name="T3" fmla="*/ 0 h 17"/>
                  <a:gd name="T4" fmla="*/ 12 w 22"/>
                  <a:gd name="T5" fmla="*/ 0 h 17"/>
                  <a:gd name="T6" fmla="*/ 9 w 22"/>
                  <a:gd name="T7" fmla="*/ 1 h 17"/>
                  <a:gd name="T8" fmla="*/ 9 w 22"/>
                  <a:gd name="T9" fmla="*/ 2 h 17"/>
                  <a:gd name="T10" fmla="*/ 9 w 22"/>
                  <a:gd name="T11" fmla="*/ 1 h 17"/>
                  <a:gd name="T12" fmla="*/ 4 w 22"/>
                  <a:gd name="T13" fmla="*/ 4 h 17"/>
                  <a:gd name="T14" fmla="*/ 8 w 22"/>
                  <a:gd name="T15" fmla="*/ 2 h 17"/>
                  <a:gd name="T16" fmla="*/ 4 w 22"/>
                  <a:gd name="T17" fmla="*/ 3 h 17"/>
                  <a:gd name="T18" fmla="*/ 4 w 22"/>
                  <a:gd name="T19" fmla="*/ 4 h 17"/>
                  <a:gd name="T20" fmla="*/ 4 w 22"/>
                  <a:gd name="T21" fmla="*/ 4 h 17"/>
                  <a:gd name="T22" fmla="*/ 4 w 22"/>
                  <a:gd name="T23" fmla="*/ 3 h 17"/>
                  <a:gd name="T24" fmla="*/ 3 w 22"/>
                  <a:gd name="T25" fmla="*/ 4 h 17"/>
                  <a:gd name="T26" fmla="*/ 3 w 22"/>
                  <a:gd name="T27" fmla="*/ 5 h 17"/>
                  <a:gd name="T28" fmla="*/ 3 w 22"/>
                  <a:gd name="T29" fmla="*/ 5 h 17"/>
                  <a:gd name="T30" fmla="*/ 2 w 22"/>
                  <a:gd name="T31" fmla="*/ 5 h 17"/>
                  <a:gd name="T32" fmla="*/ 3 w 22"/>
                  <a:gd name="T33" fmla="*/ 5 h 17"/>
                  <a:gd name="T34" fmla="*/ 2 w 22"/>
                  <a:gd name="T35" fmla="*/ 5 h 17"/>
                  <a:gd name="T36" fmla="*/ 1 w 22"/>
                  <a:gd name="T37" fmla="*/ 10 h 17"/>
                  <a:gd name="T38" fmla="*/ 2 w 22"/>
                  <a:gd name="T39" fmla="*/ 12 h 17"/>
                  <a:gd name="T40" fmla="*/ 1 w 22"/>
                  <a:gd name="T41" fmla="*/ 10 h 17"/>
                  <a:gd name="T42" fmla="*/ 3 w 22"/>
                  <a:gd name="T43" fmla="*/ 16 h 17"/>
                  <a:gd name="T44" fmla="*/ 4 w 22"/>
                  <a:gd name="T45" fmla="*/ 15 h 17"/>
                  <a:gd name="T46" fmla="*/ 3 w 22"/>
                  <a:gd name="T47" fmla="*/ 16 h 17"/>
                  <a:gd name="T48" fmla="*/ 9 w 22"/>
                  <a:gd name="T49" fmla="*/ 16 h 17"/>
                  <a:gd name="T50" fmla="*/ 7 w 22"/>
                  <a:gd name="T51" fmla="*/ 16 h 17"/>
                  <a:gd name="T52" fmla="*/ 9 w 22"/>
                  <a:gd name="T53" fmla="*/ 16 h 17"/>
                  <a:gd name="T54" fmla="*/ 9 w 22"/>
                  <a:gd name="T55" fmla="*/ 16 h 17"/>
                  <a:gd name="T56" fmla="*/ 9 w 22"/>
                  <a:gd name="T57" fmla="*/ 16 h 17"/>
                  <a:gd name="T58" fmla="*/ 9 w 22"/>
                  <a:gd name="T59" fmla="*/ 16 h 17"/>
                  <a:gd name="T60" fmla="*/ 12 w 22"/>
                  <a:gd name="T61" fmla="*/ 16 h 17"/>
                  <a:gd name="T62" fmla="*/ 12 w 22"/>
                  <a:gd name="T63" fmla="*/ 15 h 17"/>
                  <a:gd name="T64" fmla="*/ 12 w 22"/>
                  <a:gd name="T65" fmla="*/ 16 h 17"/>
                  <a:gd name="T66" fmla="*/ 20 w 22"/>
                  <a:gd name="T67" fmla="*/ 9 h 17"/>
                  <a:gd name="T68" fmla="*/ 20 w 22"/>
                  <a:gd name="T69" fmla="*/ 9 h 17"/>
                  <a:gd name="T70" fmla="*/ 21 w 22"/>
                  <a:gd name="T71" fmla="*/ 9 h 17"/>
                  <a:gd name="T72" fmla="*/ 19 w 22"/>
                  <a:gd name="T73" fmla="*/ 4 h 17"/>
                  <a:gd name="T74" fmla="*/ 20 w 22"/>
                  <a:gd name="T75" fmla="*/ 6 h 17"/>
                  <a:gd name="T76" fmla="*/ 17 w 22"/>
                  <a:gd name="T77" fmla="*/ 1 h 17"/>
                  <a:gd name="T78" fmla="*/ 17 w 22"/>
                  <a:gd name="T79" fmla="*/ 3 h 17"/>
                  <a:gd name="T80" fmla="*/ 17 w 22"/>
                  <a:gd name="T81" fmla="*/ 1 h 17"/>
                  <a:gd name="T82" fmla="*/ 13 w 22"/>
                  <a:gd name="T83" fmla="*/ 1 h 17"/>
                  <a:gd name="T84" fmla="*/ 13 w 22"/>
                  <a:gd name="T85" fmla="*/ 1 h 17"/>
                  <a:gd name="T86" fmla="*/ 13 w 22"/>
                  <a:gd name="T87" fmla="*/ 1 h 17"/>
                  <a:gd name="T88" fmla="*/ 12 w 22"/>
                  <a:gd name="T89" fmla="*/ 2 h 17"/>
                  <a:gd name="T90" fmla="*/ 13 w 22"/>
                  <a:gd name="T91" fmla="*/ 1 h 17"/>
                  <a:gd name="T92" fmla="*/ 12 w 22"/>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12" y="2"/>
                    </a:moveTo>
                    <a:lnTo>
                      <a:pt x="12" y="2"/>
                    </a:lnTo>
                    <a:lnTo>
                      <a:pt x="12" y="0"/>
                    </a:lnTo>
                    <a:lnTo>
                      <a:pt x="12" y="0"/>
                    </a:lnTo>
                    <a:lnTo>
                      <a:pt x="12" y="2"/>
                    </a:lnTo>
                    <a:close/>
                    <a:moveTo>
                      <a:pt x="12" y="0"/>
                    </a:moveTo>
                    <a:lnTo>
                      <a:pt x="12" y="0"/>
                    </a:lnTo>
                    <a:lnTo>
                      <a:pt x="12" y="1"/>
                    </a:lnTo>
                    <a:lnTo>
                      <a:pt x="12" y="0"/>
                    </a:lnTo>
                    <a:close/>
                    <a:moveTo>
                      <a:pt x="12" y="2"/>
                    </a:moveTo>
                    <a:cubicBezTo>
                      <a:pt x="11" y="2"/>
                      <a:pt x="10" y="2"/>
                      <a:pt x="9" y="2"/>
                    </a:cubicBezTo>
                    <a:lnTo>
                      <a:pt x="9" y="1"/>
                    </a:lnTo>
                    <a:cubicBezTo>
                      <a:pt x="10" y="0"/>
                      <a:pt x="11" y="0"/>
                      <a:pt x="12" y="0"/>
                    </a:cubicBezTo>
                    <a:lnTo>
                      <a:pt x="12" y="2"/>
                    </a:lnTo>
                    <a:close/>
                    <a:moveTo>
                      <a:pt x="9" y="2"/>
                    </a:moveTo>
                    <a:cubicBezTo>
                      <a:pt x="9" y="2"/>
                      <a:pt x="8" y="2"/>
                      <a:pt x="8" y="2"/>
                    </a:cubicBezTo>
                    <a:lnTo>
                      <a:pt x="8" y="1"/>
                    </a:lnTo>
                    <a:cubicBezTo>
                      <a:pt x="8" y="1"/>
                      <a:pt x="8" y="1"/>
                      <a:pt x="9" y="1"/>
                    </a:cubicBezTo>
                    <a:lnTo>
                      <a:pt x="9" y="2"/>
                    </a:lnTo>
                    <a:close/>
                    <a:moveTo>
                      <a:pt x="8" y="2"/>
                    </a:moveTo>
                    <a:cubicBezTo>
                      <a:pt x="7" y="3"/>
                      <a:pt x="6" y="3"/>
                      <a:pt x="4" y="4"/>
                    </a:cubicBezTo>
                    <a:lnTo>
                      <a:pt x="4" y="3"/>
                    </a:lnTo>
                    <a:cubicBezTo>
                      <a:pt x="5" y="2"/>
                      <a:pt x="6" y="1"/>
                      <a:pt x="8" y="1"/>
                    </a:cubicBezTo>
                    <a:lnTo>
                      <a:pt x="8" y="2"/>
                    </a:lnTo>
                    <a:close/>
                    <a:moveTo>
                      <a:pt x="4" y="4"/>
                    </a:moveTo>
                    <a:lnTo>
                      <a:pt x="4" y="4"/>
                    </a:lnTo>
                    <a:lnTo>
                      <a:pt x="4" y="3"/>
                    </a:lnTo>
                    <a:lnTo>
                      <a:pt x="4" y="4"/>
                    </a:lnTo>
                    <a:close/>
                    <a:moveTo>
                      <a:pt x="4" y="4"/>
                    </a:moveTo>
                    <a:lnTo>
                      <a:pt x="4" y="4"/>
                    </a:lnTo>
                    <a:lnTo>
                      <a:pt x="4" y="3"/>
                    </a:lnTo>
                    <a:lnTo>
                      <a:pt x="4" y="3"/>
                    </a:lnTo>
                    <a:lnTo>
                      <a:pt x="4" y="4"/>
                    </a:lnTo>
                    <a:close/>
                    <a:moveTo>
                      <a:pt x="4" y="3"/>
                    </a:moveTo>
                    <a:lnTo>
                      <a:pt x="4" y="3"/>
                    </a:lnTo>
                    <a:lnTo>
                      <a:pt x="4" y="3"/>
                    </a:lnTo>
                    <a:close/>
                    <a:moveTo>
                      <a:pt x="4" y="4"/>
                    </a:moveTo>
                    <a:cubicBezTo>
                      <a:pt x="4" y="4"/>
                      <a:pt x="4" y="4"/>
                      <a:pt x="3" y="5"/>
                    </a:cubicBezTo>
                    <a:lnTo>
                      <a:pt x="3" y="4"/>
                    </a:lnTo>
                    <a:cubicBezTo>
                      <a:pt x="3" y="3"/>
                      <a:pt x="3" y="3"/>
                      <a:pt x="4" y="3"/>
                    </a:cubicBezTo>
                    <a:lnTo>
                      <a:pt x="4" y="4"/>
                    </a:lnTo>
                    <a:close/>
                    <a:moveTo>
                      <a:pt x="3" y="5"/>
                    </a:moveTo>
                    <a:lnTo>
                      <a:pt x="3" y="5"/>
                    </a:lnTo>
                    <a:lnTo>
                      <a:pt x="3" y="4"/>
                    </a:lnTo>
                    <a:lnTo>
                      <a:pt x="3" y="5"/>
                    </a:lnTo>
                    <a:close/>
                    <a:moveTo>
                      <a:pt x="3" y="5"/>
                    </a:moveTo>
                    <a:cubicBezTo>
                      <a:pt x="3" y="5"/>
                      <a:pt x="3" y="5"/>
                      <a:pt x="3" y="5"/>
                    </a:cubicBezTo>
                    <a:lnTo>
                      <a:pt x="2" y="5"/>
                    </a:lnTo>
                    <a:cubicBezTo>
                      <a:pt x="2" y="4"/>
                      <a:pt x="2" y="4"/>
                      <a:pt x="3" y="4"/>
                    </a:cubicBezTo>
                    <a:lnTo>
                      <a:pt x="3" y="5"/>
                    </a:lnTo>
                    <a:close/>
                    <a:moveTo>
                      <a:pt x="3" y="5"/>
                    </a:moveTo>
                    <a:cubicBezTo>
                      <a:pt x="2" y="7"/>
                      <a:pt x="1" y="9"/>
                      <a:pt x="1" y="10"/>
                    </a:cubicBezTo>
                    <a:lnTo>
                      <a:pt x="0" y="10"/>
                    </a:lnTo>
                    <a:cubicBezTo>
                      <a:pt x="0" y="9"/>
                      <a:pt x="0" y="6"/>
                      <a:pt x="2" y="5"/>
                    </a:cubicBezTo>
                    <a:lnTo>
                      <a:pt x="3" y="5"/>
                    </a:lnTo>
                    <a:close/>
                    <a:moveTo>
                      <a:pt x="1" y="10"/>
                    </a:moveTo>
                    <a:lnTo>
                      <a:pt x="1" y="10"/>
                    </a:lnTo>
                    <a:lnTo>
                      <a:pt x="1" y="10"/>
                    </a:lnTo>
                    <a:close/>
                    <a:moveTo>
                      <a:pt x="1" y="10"/>
                    </a:moveTo>
                    <a:cubicBezTo>
                      <a:pt x="1" y="11"/>
                      <a:pt x="1" y="11"/>
                      <a:pt x="2" y="12"/>
                    </a:cubicBezTo>
                    <a:lnTo>
                      <a:pt x="0" y="12"/>
                    </a:lnTo>
                    <a:cubicBezTo>
                      <a:pt x="0" y="12"/>
                      <a:pt x="0" y="11"/>
                      <a:pt x="0" y="10"/>
                    </a:cubicBezTo>
                    <a:lnTo>
                      <a:pt x="1" y="10"/>
                    </a:lnTo>
                    <a:close/>
                    <a:moveTo>
                      <a:pt x="2" y="12"/>
                    </a:moveTo>
                    <a:cubicBezTo>
                      <a:pt x="2" y="13"/>
                      <a:pt x="3" y="14"/>
                      <a:pt x="4" y="15"/>
                    </a:cubicBezTo>
                    <a:lnTo>
                      <a:pt x="3" y="16"/>
                    </a:lnTo>
                    <a:cubicBezTo>
                      <a:pt x="2" y="15"/>
                      <a:pt x="1" y="14"/>
                      <a:pt x="0" y="12"/>
                    </a:cubicBezTo>
                    <a:lnTo>
                      <a:pt x="2" y="12"/>
                    </a:lnTo>
                    <a:close/>
                    <a:moveTo>
                      <a:pt x="4" y="15"/>
                    </a:moveTo>
                    <a:cubicBezTo>
                      <a:pt x="5" y="15"/>
                      <a:pt x="6" y="16"/>
                      <a:pt x="7" y="16"/>
                    </a:cubicBezTo>
                    <a:lnTo>
                      <a:pt x="7" y="17"/>
                    </a:lnTo>
                    <a:cubicBezTo>
                      <a:pt x="6" y="17"/>
                      <a:pt x="4" y="17"/>
                      <a:pt x="3" y="16"/>
                    </a:cubicBezTo>
                    <a:lnTo>
                      <a:pt x="4" y="15"/>
                    </a:lnTo>
                    <a:close/>
                    <a:moveTo>
                      <a:pt x="7" y="16"/>
                    </a:moveTo>
                    <a:cubicBezTo>
                      <a:pt x="8" y="16"/>
                      <a:pt x="8" y="16"/>
                      <a:pt x="9" y="16"/>
                    </a:cubicBezTo>
                    <a:lnTo>
                      <a:pt x="9" y="17"/>
                    </a:lnTo>
                    <a:cubicBezTo>
                      <a:pt x="9" y="17"/>
                      <a:pt x="8" y="17"/>
                      <a:pt x="7" y="17"/>
                    </a:cubicBezTo>
                    <a:lnTo>
                      <a:pt x="7" y="16"/>
                    </a:lnTo>
                    <a:close/>
                    <a:moveTo>
                      <a:pt x="9" y="17"/>
                    </a:moveTo>
                    <a:lnTo>
                      <a:pt x="9" y="17"/>
                    </a:lnTo>
                    <a:lnTo>
                      <a:pt x="9" y="16"/>
                    </a:lnTo>
                    <a:lnTo>
                      <a:pt x="9" y="17"/>
                    </a:lnTo>
                    <a:close/>
                    <a:moveTo>
                      <a:pt x="9" y="16"/>
                    </a:moveTo>
                    <a:lnTo>
                      <a:pt x="9" y="16"/>
                    </a:lnTo>
                    <a:lnTo>
                      <a:pt x="9" y="17"/>
                    </a:lnTo>
                    <a:lnTo>
                      <a:pt x="9" y="17"/>
                    </a:lnTo>
                    <a:lnTo>
                      <a:pt x="9" y="16"/>
                    </a:lnTo>
                    <a:close/>
                    <a:moveTo>
                      <a:pt x="9" y="16"/>
                    </a:moveTo>
                    <a:lnTo>
                      <a:pt x="9" y="16"/>
                    </a:lnTo>
                    <a:lnTo>
                      <a:pt x="9" y="16"/>
                    </a:lnTo>
                    <a:close/>
                    <a:moveTo>
                      <a:pt x="9" y="16"/>
                    </a:moveTo>
                    <a:cubicBezTo>
                      <a:pt x="10" y="15"/>
                      <a:pt x="11" y="15"/>
                      <a:pt x="12" y="15"/>
                    </a:cubicBezTo>
                    <a:lnTo>
                      <a:pt x="12" y="16"/>
                    </a:lnTo>
                    <a:cubicBezTo>
                      <a:pt x="11" y="16"/>
                      <a:pt x="10" y="17"/>
                      <a:pt x="9" y="17"/>
                    </a:cubicBezTo>
                    <a:lnTo>
                      <a:pt x="9" y="16"/>
                    </a:lnTo>
                    <a:close/>
                    <a:moveTo>
                      <a:pt x="12" y="15"/>
                    </a:moveTo>
                    <a:cubicBezTo>
                      <a:pt x="16" y="13"/>
                      <a:pt x="19" y="12"/>
                      <a:pt x="20" y="9"/>
                    </a:cubicBezTo>
                    <a:lnTo>
                      <a:pt x="21" y="9"/>
                    </a:lnTo>
                    <a:cubicBezTo>
                      <a:pt x="20" y="13"/>
                      <a:pt x="16" y="15"/>
                      <a:pt x="12" y="16"/>
                    </a:cubicBezTo>
                    <a:lnTo>
                      <a:pt x="12" y="15"/>
                    </a:lnTo>
                    <a:close/>
                    <a:moveTo>
                      <a:pt x="20" y="9"/>
                    </a:moveTo>
                    <a:lnTo>
                      <a:pt x="20" y="9"/>
                    </a:lnTo>
                    <a:lnTo>
                      <a:pt x="21" y="9"/>
                    </a:lnTo>
                    <a:lnTo>
                      <a:pt x="20" y="9"/>
                    </a:lnTo>
                    <a:close/>
                    <a:moveTo>
                      <a:pt x="20" y="9"/>
                    </a:moveTo>
                    <a:cubicBezTo>
                      <a:pt x="20" y="8"/>
                      <a:pt x="20" y="7"/>
                      <a:pt x="20" y="6"/>
                    </a:cubicBezTo>
                    <a:lnTo>
                      <a:pt x="21" y="6"/>
                    </a:lnTo>
                    <a:cubicBezTo>
                      <a:pt x="22" y="7"/>
                      <a:pt x="22" y="8"/>
                      <a:pt x="21" y="9"/>
                    </a:cubicBezTo>
                    <a:lnTo>
                      <a:pt x="20" y="9"/>
                    </a:lnTo>
                    <a:close/>
                    <a:moveTo>
                      <a:pt x="20" y="6"/>
                    </a:moveTo>
                    <a:cubicBezTo>
                      <a:pt x="20" y="5"/>
                      <a:pt x="19" y="4"/>
                      <a:pt x="19" y="4"/>
                    </a:cubicBezTo>
                    <a:lnTo>
                      <a:pt x="20" y="3"/>
                    </a:lnTo>
                    <a:cubicBezTo>
                      <a:pt x="21" y="4"/>
                      <a:pt x="21" y="5"/>
                      <a:pt x="21" y="6"/>
                    </a:cubicBezTo>
                    <a:lnTo>
                      <a:pt x="20" y="6"/>
                    </a:lnTo>
                    <a:close/>
                    <a:moveTo>
                      <a:pt x="19" y="4"/>
                    </a:moveTo>
                    <a:cubicBezTo>
                      <a:pt x="18" y="3"/>
                      <a:pt x="18" y="3"/>
                      <a:pt x="17" y="3"/>
                    </a:cubicBezTo>
                    <a:lnTo>
                      <a:pt x="17" y="1"/>
                    </a:lnTo>
                    <a:cubicBezTo>
                      <a:pt x="18" y="2"/>
                      <a:pt x="19" y="2"/>
                      <a:pt x="20" y="3"/>
                    </a:cubicBezTo>
                    <a:lnTo>
                      <a:pt x="19" y="4"/>
                    </a:lnTo>
                    <a:close/>
                    <a:moveTo>
                      <a:pt x="17" y="3"/>
                    </a:moveTo>
                    <a:cubicBezTo>
                      <a:pt x="16" y="2"/>
                      <a:pt x="15" y="2"/>
                      <a:pt x="14" y="3"/>
                    </a:cubicBezTo>
                    <a:lnTo>
                      <a:pt x="13" y="1"/>
                    </a:lnTo>
                    <a:cubicBezTo>
                      <a:pt x="15" y="1"/>
                      <a:pt x="16" y="1"/>
                      <a:pt x="17" y="1"/>
                    </a:cubicBezTo>
                    <a:lnTo>
                      <a:pt x="17" y="3"/>
                    </a:lnTo>
                    <a:close/>
                    <a:moveTo>
                      <a:pt x="13" y="1"/>
                    </a:moveTo>
                    <a:lnTo>
                      <a:pt x="13" y="1"/>
                    </a:lnTo>
                    <a:lnTo>
                      <a:pt x="13" y="1"/>
                    </a:lnTo>
                    <a:lnTo>
                      <a:pt x="13" y="2"/>
                    </a:lnTo>
                    <a:lnTo>
                      <a:pt x="13" y="1"/>
                    </a:lnTo>
                    <a:close/>
                    <a:moveTo>
                      <a:pt x="14" y="3"/>
                    </a:moveTo>
                    <a:cubicBezTo>
                      <a:pt x="13" y="3"/>
                      <a:pt x="13" y="3"/>
                      <a:pt x="12" y="2"/>
                    </a:cubicBezTo>
                    <a:lnTo>
                      <a:pt x="13" y="1"/>
                    </a:lnTo>
                    <a:cubicBezTo>
                      <a:pt x="13" y="1"/>
                      <a:pt x="13" y="2"/>
                      <a:pt x="13" y="1"/>
                    </a:cubicBezTo>
                    <a:lnTo>
                      <a:pt x="14" y="3"/>
                    </a:lnTo>
                    <a:close/>
                    <a:moveTo>
                      <a:pt x="12" y="2"/>
                    </a:moveTo>
                    <a:cubicBezTo>
                      <a:pt x="12" y="2"/>
                      <a:pt x="12" y="2"/>
                      <a:pt x="12" y="2"/>
                    </a:cubicBezTo>
                    <a:lnTo>
                      <a:pt x="12" y="0"/>
                    </a:lnTo>
                    <a:cubicBezTo>
                      <a:pt x="12" y="0"/>
                      <a:pt x="13" y="1"/>
                      <a:pt x="13" y="1"/>
                    </a:cubicBezTo>
                    <a:lnTo>
                      <a:pt x="12" y="2"/>
                    </a:lnTo>
                    <a:close/>
                    <a:moveTo>
                      <a:pt x="12" y="2"/>
                    </a:moveTo>
                    <a:lnTo>
                      <a:pt x="12" y="2"/>
                    </a:lnTo>
                    <a:lnTo>
                      <a:pt x="12" y="1"/>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2" name="Freeform 98">
                <a:extLst>
                  <a:ext uri="{FF2B5EF4-FFF2-40B4-BE49-F238E27FC236}">
                    <a16:creationId xmlns:a16="http://schemas.microsoft.com/office/drawing/2014/main" id="{2938689A-523C-2B2B-29CC-2B89828971F9}"/>
                  </a:ext>
                </a:extLst>
              </p:cNvPr>
              <p:cNvSpPr>
                <a:spLocks/>
              </p:cNvSpPr>
              <p:nvPr/>
            </p:nvSpPr>
            <p:spPr bwMode="auto">
              <a:xfrm>
                <a:off x="2646" y="1358"/>
                <a:ext cx="151" cy="95"/>
              </a:xfrm>
              <a:custGeom>
                <a:avLst/>
                <a:gdLst>
                  <a:gd name="T0" fmla="*/ 21 w 27"/>
                  <a:gd name="T1" fmla="*/ 2 h 17"/>
                  <a:gd name="T2" fmla="*/ 13 w 27"/>
                  <a:gd name="T3" fmla="*/ 0 h 17"/>
                  <a:gd name="T4" fmla="*/ 4 w 27"/>
                  <a:gd name="T5" fmla="*/ 4 h 17"/>
                  <a:gd name="T6" fmla="*/ 15 w 27"/>
                  <a:gd name="T7" fmla="*/ 14 h 17"/>
                  <a:gd name="T8" fmla="*/ 15 w 27"/>
                  <a:gd name="T9" fmla="*/ 16 h 17"/>
                  <a:gd name="T10" fmla="*/ 26 w 27"/>
                  <a:gd name="T11" fmla="*/ 11 h 17"/>
                  <a:gd name="T12" fmla="*/ 21 w 2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1" y="2"/>
                    </a:moveTo>
                    <a:cubicBezTo>
                      <a:pt x="19" y="1"/>
                      <a:pt x="16" y="0"/>
                      <a:pt x="13" y="0"/>
                    </a:cubicBezTo>
                    <a:cubicBezTo>
                      <a:pt x="9" y="0"/>
                      <a:pt x="5" y="2"/>
                      <a:pt x="4" y="4"/>
                    </a:cubicBezTo>
                    <a:cubicBezTo>
                      <a:pt x="0" y="10"/>
                      <a:pt x="10" y="11"/>
                      <a:pt x="15" y="14"/>
                    </a:cubicBezTo>
                    <a:cubicBezTo>
                      <a:pt x="15" y="14"/>
                      <a:pt x="15" y="16"/>
                      <a:pt x="15" y="16"/>
                    </a:cubicBezTo>
                    <a:cubicBezTo>
                      <a:pt x="19" y="17"/>
                      <a:pt x="25" y="14"/>
                      <a:pt x="26" y="11"/>
                    </a:cubicBezTo>
                    <a:cubicBezTo>
                      <a:pt x="27" y="8"/>
                      <a:pt x="26" y="4"/>
                      <a:pt x="2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3" name="Freeform 99">
                <a:extLst>
                  <a:ext uri="{FF2B5EF4-FFF2-40B4-BE49-F238E27FC236}">
                    <a16:creationId xmlns:a16="http://schemas.microsoft.com/office/drawing/2014/main" id="{30417811-3530-F49B-0554-B725514E2698}"/>
                  </a:ext>
                </a:extLst>
              </p:cNvPr>
              <p:cNvSpPr>
                <a:spLocks noEditPoints="1"/>
              </p:cNvSpPr>
              <p:nvPr/>
            </p:nvSpPr>
            <p:spPr bwMode="auto">
              <a:xfrm>
                <a:off x="2651" y="1352"/>
                <a:ext cx="146" cy="101"/>
              </a:xfrm>
              <a:custGeom>
                <a:avLst/>
                <a:gdLst>
                  <a:gd name="T0" fmla="*/ 16 w 26"/>
                  <a:gd name="T1" fmla="*/ 1 h 18"/>
                  <a:gd name="T2" fmla="*/ 16 w 26"/>
                  <a:gd name="T3" fmla="*/ 2 h 18"/>
                  <a:gd name="T4" fmla="*/ 16 w 26"/>
                  <a:gd name="T5" fmla="*/ 1 h 18"/>
                  <a:gd name="T6" fmla="*/ 12 w 26"/>
                  <a:gd name="T7" fmla="*/ 2 h 18"/>
                  <a:gd name="T8" fmla="*/ 12 w 26"/>
                  <a:gd name="T9" fmla="*/ 2 h 18"/>
                  <a:gd name="T10" fmla="*/ 12 w 26"/>
                  <a:gd name="T11" fmla="*/ 0 h 18"/>
                  <a:gd name="T12" fmla="*/ 10 w 26"/>
                  <a:gd name="T13" fmla="*/ 2 h 18"/>
                  <a:gd name="T14" fmla="*/ 12 w 26"/>
                  <a:gd name="T15" fmla="*/ 2 h 18"/>
                  <a:gd name="T16" fmla="*/ 10 w 26"/>
                  <a:gd name="T17" fmla="*/ 1 h 18"/>
                  <a:gd name="T18" fmla="*/ 9 w 26"/>
                  <a:gd name="T19" fmla="*/ 1 h 18"/>
                  <a:gd name="T20" fmla="*/ 9 w 26"/>
                  <a:gd name="T21" fmla="*/ 2 h 18"/>
                  <a:gd name="T22" fmla="*/ 9 w 26"/>
                  <a:gd name="T23" fmla="*/ 1 h 18"/>
                  <a:gd name="T24" fmla="*/ 2 w 26"/>
                  <a:gd name="T25" fmla="*/ 5 h 18"/>
                  <a:gd name="T26" fmla="*/ 3 w 26"/>
                  <a:gd name="T27" fmla="*/ 6 h 18"/>
                  <a:gd name="T28" fmla="*/ 2 w 26"/>
                  <a:gd name="T29" fmla="*/ 5 h 18"/>
                  <a:gd name="T30" fmla="*/ 5 w 26"/>
                  <a:gd name="T31" fmla="*/ 10 h 18"/>
                  <a:gd name="T32" fmla="*/ 5 w 26"/>
                  <a:gd name="T33" fmla="*/ 10 h 18"/>
                  <a:gd name="T34" fmla="*/ 4 w 26"/>
                  <a:gd name="T35" fmla="*/ 12 h 18"/>
                  <a:gd name="T36" fmla="*/ 14 w 26"/>
                  <a:gd name="T37" fmla="*/ 15 h 18"/>
                  <a:gd name="T38" fmla="*/ 9 w 26"/>
                  <a:gd name="T39" fmla="*/ 12 h 18"/>
                  <a:gd name="T40" fmla="*/ 13 w 26"/>
                  <a:gd name="T41" fmla="*/ 16 h 18"/>
                  <a:gd name="T42" fmla="*/ 14 w 26"/>
                  <a:gd name="T43" fmla="*/ 15 h 18"/>
                  <a:gd name="T44" fmla="*/ 13 w 26"/>
                  <a:gd name="T45" fmla="*/ 16 h 18"/>
                  <a:gd name="T46" fmla="*/ 15 w 26"/>
                  <a:gd name="T47" fmla="*/ 16 h 18"/>
                  <a:gd name="T48" fmla="*/ 15 w 26"/>
                  <a:gd name="T49" fmla="*/ 16 h 18"/>
                  <a:gd name="T50" fmla="*/ 14 w 26"/>
                  <a:gd name="T51" fmla="*/ 17 h 18"/>
                  <a:gd name="T52" fmla="*/ 15 w 26"/>
                  <a:gd name="T53" fmla="*/ 16 h 18"/>
                  <a:gd name="T54" fmla="*/ 15 w 26"/>
                  <a:gd name="T55" fmla="*/ 16 h 18"/>
                  <a:gd name="T56" fmla="*/ 15 w 26"/>
                  <a:gd name="T57" fmla="*/ 17 h 18"/>
                  <a:gd name="T58" fmla="*/ 20 w 26"/>
                  <a:gd name="T59" fmla="*/ 16 h 18"/>
                  <a:gd name="T60" fmla="*/ 15 w 26"/>
                  <a:gd name="T61" fmla="*/ 16 h 18"/>
                  <a:gd name="T62" fmla="*/ 26 w 26"/>
                  <a:gd name="T63" fmla="*/ 12 h 18"/>
                  <a:gd name="T64" fmla="*/ 26 w 26"/>
                  <a:gd name="T65" fmla="*/ 12 h 18"/>
                  <a:gd name="T66" fmla="*/ 26 w 26"/>
                  <a:gd name="T67" fmla="*/ 12 h 18"/>
                  <a:gd name="T68" fmla="*/ 26 w 26"/>
                  <a:gd name="T69" fmla="*/ 12 h 18"/>
                  <a:gd name="T70" fmla="*/ 24 w 26"/>
                  <a:gd name="T71" fmla="*/ 12 h 18"/>
                  <a:gd name="T72" fmla="*/ 24 w 26"/>
                  <a:gd name="T73" fmla="*/ 12 h 18"/>
                  <a:gd name="T74" fmla="*/ 26 w 26"/>
                  <a:gd name="T75" fmla="*/ 12 h 18"/>
                  <a:gd name="T76" fmla="*/ 26 w 26"/>
                  <a:gd name="T77" fmla="*/ 12 h 18"/>
                  <a:gd name="T78" fmla="*/ 26 w 26"/>
                  <a:gd name="T79" fmla="*/ 12 h 18"/>
                  <a:gd name="T80" fmla="*/ 25 w 26"/>
                  <a:gd name="T81" fmla="*/ 7 h 18"/>
                  <a:gd name="T82" fmla="*/ 24 w 26"/>
                  <a:gd name="T83" fmla="*/ 7 h 18"/>
                  <a:gd name="T84" fmla="*/ 25 w 26"/>
                  <a:gd name="T85" fmla="*/ 7 h 18"/>
                  <a:gd name="T86" fmla="*/ 21 w 26"/>
                  <a:gd name="T87" fmla="*/ 3 h 18"/>
                  <a:gd name="T88" fmla="*/ 20 w 26"/>
                  <a:gd name="T89" fmla="*/ 4 h 18"/>
                  <a:gd name="T90" fmla="*/ 20 w 26"/>
                  <a:gd name="T91" fmla="*/ 4 h 18"/>
                  <a:gd name="T92" fmla="*/ 20 w 26"/>
                  <a:gd name="T9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8">
                    <a:moveTo>
                      <a:pt x="20" y="4"/>
                    </a:moveTo>
                    <a:cubicBezTo>
                      <a:pt x="19" y="3"/>
                      <a:pt x="17" y="3"/>
                      <a:pt x="16" y="2"/>
                    </a:cubicBezTo>
                    <a:lnTo>
                      <a:pt x="16" y="1"/>
                    </a:lnTo>
                    <a:cubicBezTo>
                      <a:pt x="18" y="1"/>
                      <a:pt x="19" y="2"/>
                      <a:pt x="21" y="3"/>
                    </a:cubicBezTo>
                    <a:lnTo>
                      <a:pt x="20" y="4"/>
                    </a:lnTo>
                    <a:close/>
                    <a:moveTo>
                      <a:pt x="16" y="2"/>
                    </a:moveTo>
                    <a:cubicBezTo>
                      <a:pt x="15" y="2"/>
                      <a:pt x="13" y="2"/>
                      <a:pt x="12" y="2"/>
                    </a:cubicBezTo>
                    <a:lnTo>
                      <a:pt x="12" y="0"/>
                    </a:lnTo>
                    <a:cubicBezTo>
                      <a:pt x="13" y="0"/>
                      <a:pt x="15" y="0"/>
                      <a:pt x="16" y="1"/>
                    </a:cubicBezTo>
                    <a:lnTo>
                      <a:pt x="16" y="2"/>
                    </a:lnTo>
                    <a:close/>
                    <a:moveTo>
                      <a:pt x="12" y="2"/>
                    </a:moveTo>
                    <a:lnTo>
                      <a:pt x="12" y="2"/>
                    </a:lnTo>
                    <a:lnTo>
                      <a:pt x="12" y="1"/>
                    </a:lnTo>
                    <a:lnTo>
                      <a:pt x="12" y="2"/>
                    </a:lnTo>
                    <a:close/>
                    <a:moveTo>
                      <a:pt x="12" y="2"/>
                    </a:moveTo>
                    <a:lnTo>
                      <a:pt x="12" y="2"/>
                    </a:lnTo>
                    <a:lnTo>
                      <a:pt x="12" y="0"/>
                    </a:lnTo>
                    <a:lnTo>
                      <a:pt x="12" y="0"/>
                    </a:lnTo>
                    <a:lnTo>
                      <a:pt x="12" y="2"/>
                    </a:lnTo>
                    <a:close/>
                    <a:moveTo>
                      <a:pt x="12" y="2"/>
                    </a:moveTo>
                    <a:cubicBezTo>
                      <a:pt x="11" y="2"/>
                      <a:pt x="11" y="2"/>
                      <a:pt x="10" y="2"/>
                    </a:cubicBezTo>
                    <a:lnTo>
                      <a:pt x="10" y="1"/>
                    </a:lnTo>
                    <a:cubicBezTo>
                      <a:pt x="11" y="1"/>
                      <a:pt x="11" y="0"/>
                      <a:pt x="12" y="0"/>
                    </a:cubicBezTo>
                    <a:lnTo>
                      <a:pt x="12" y="2"/>
                    </a:lnTo>
                    <a:close/>
                    <a:moveTo>
                      <a:pt x="10" y="1"/>
                    </a:moveTo>
                    <a:lnTo>
                      <a:pt x="10" y="1"/>
                    </a:lnTo>
                    <a:lnTo>
                      <a:pt x="10" y="1"/>
                    </a:lnTo>
                    <a:close/>
                    <a:moveTo>
                      <a:pt x="10" y="2"/>
                    </a:moveTo>
                    <a:cubicBezTo>
                      <a:pt x="10" y="2"/>
                      <a:pt x="9" y="2"/>
                      <a:pt x="9" y="2"/>
                    </a:cubicBezTo>
                    <a:lnTo>
                      <a:pt x="9" y="1"/>
                    </a:lnTo>
                    <a:cubicBezTo>
                      <a:pt x="9" y="1"/>
                      <a:pt x="10" y="1"/>
                      <a:pt x="10" y="1"/>
                    </a:cubicBezTo>
                    <a:lnTo>
                      <a:pt x="10" y="2"/>
                    </a:lnTo>
                    <a:close/>
                    <a:moveTo>
                      <a:pt x="9" y="2"/>
                    </a:moveTo>
                    <a:cubicBezTo>
                      <a:pt x="6" y="3"/>
                      <a:pt x="4" y="4"/>
                      <a:pt x="3" y="6"/>
                    </a:cubicBezTo>
                    <a:lnTo>
                      <a:pt x="2" y="5"/>
                    </a:lnTo>
                    <a:cubicBezTo>
                      <a:pt x="3" y="3"/>
                      <a:pt x="6" y="2"/>
                      <a:pt x="9" y="1"/>
                    </a:cubicBezTo>
                    <a:lnTo>
                      <a:pt x="9" y="2"/>
                    </a:lnTo>
                    <a:close/>
                    <a:moveTo>
                      <a:pt x="2" y="5"/>
                    </a:moveTo>
                    <a:lnTo>
                      <a:pt x="2" y="5"/>
                    </a:lnTo>
                    <a:lnTo>
                      <a:pt x="3" y="5"/>
                    </a:lnTo>
                    <a:lnTo>
                      <a:pt x="2" y="5"/>
                    </a:lnTo>
                    <a:close/>
                    <a:moveTo>
                      <a:pt x="3" y="6"/>
                    </a:moveTo>
                    <a:cubicBezTo>
                      <a:pt x="2" y="8"/>
                      <a:pt x="3" y="9"/>
                      <a:pt x="5" y="10"/>
                    </a:cubicBezTo>
                    <a:lnTo>
                      <a:pt x="4" y="12"/>
                    </a:lnTo>
                    <a:cubicBezTo>
                      <a:pt x="2" y="10"/>
                      <a:pt x="0" y="8"/>
                      <a:pt x="2" y="5"/>
                    </a:cubicBezTo>
                    <a:lnTo>
                      <a:pt x="3" y="6"/>
                    </a:lnTo>
                    <a:close/>
                    <a:moveTo>
                      <a:pt x="5" y="10"/>
                    </a:moveTo>
                    <a:lnTo>
                      <a:pt x="5" y="10"/>
                    </a:lnTo>
                    <a:lnTo>
                      <a:pt x="5" y="11"/>
                    </a:lnTo>
                    <a:lnTo>
                      <a:pt x="5" y="10"/>
                    </a:lnTo>
                    <a:close/>
                    <a:moveTo>
                      <a:pt x="5" y="10"/>
                    </a:moveTo>
                    <a:cubicBezTo>
                      <a:pt x="6" y="11"/>
                      <a:pt x="8" y="12"/>
                      <a:pt x="9" y="12"/>
                    </a:cubicBezTo>
                    <a:lnTo>
                      <a:pt x="9" y="14"/>
                    </a:lnTo>
                    <a:cubicBezTo>
                      <a:pt x="7" y="13"/>
                      <a:pt x="5" y="12"/>
                      <a:pt x="4" y="12"/>
                    </a:cubicBezTo>
                    <a:lnTo>
                      <a:pt x="5" y="10"/>
                    </a:lnTo>
                    <a:close/>
                    <a:moveTo>
                      <a:pt x="9" y="12"/>
                    </a:moveTo>
                    <a:cubicBezTo>
                      <a:pt x="11" y="13"/>
                      <a:pt x="13" y="14"/>
                      <a:pt x="14" y="15"/>
                    </a:cubicBezTo>
                    <a:lnTo>
                      <a:pt x="13" y="16"/>
                    </a:lnTo>
                    <a:cubicBezTo>
                      <a:pt x="12" y="15"/>
                      <a:pt x="10" y="14"/>
                      <a:pt x="9" y="14"/>
                    </a:cubicBezTo>
                    <a:lnTo>
                      <a:pt x="9" y="12"/>
                    </a:lnTo>
                    <a:close/>
                    <a:moveTo>
                      <a:pt x="13" y="16"/>
                    </a:moveTo>
                    <a:lnTo>
                      <a:pt x="13" y="16"/>
                    </a:lnTo>
                    <a:lnTo>
                      <a:pt x="13" y="16"/>
                    </a:lnTo>
                    <a:lnTo>
                      <a:pt x="14" y="15"/>
                    </a:lnTo>
                    <a:lnTo>
                      <a:pt x="13" y="16"/>
                    </a:lnTo>
                    <a:close/>
                    <a:moveTo>
                      <a:pt x="14" y="15"/>
                    </a:moveTo>
                    <a:cubicBezTo>
                      <a:pt x="15" y="15"/>
                      <a:pt x="15" y="16"/>
                      <a:pt x="15" y="16"/>
                    </a:cubicBezTo>
                    <a:lnTo>
                      <a:pt x="14" y="16"/>
                    </a:lnTo>
                    <a:cubicBezTo>
                      <a:pt x="14" y="16"/>
                      <a:pt x="14" y="16"/>
                      <a:pt x="13" y="16"/>
                    </a:cubicBezTo>
                    <a:lnTo>
                      <a:pt x="14" y="15"/>
                    </a:lnTo>
                    <a:close/>
                    <a:moveTo>
                      <a:pt x="15" y="16"/>
                    </a:moveTo>
                    <a:cubicBezTo>
                      <a:pt x="15" y="16"/>
                      <a:pt x="14" y="16"/>
                      <a:pt x="15" y="16"/>
                    </a:cubicBezTo>
                    <a:lnTo>
                      <a:pt x="14" y="17"/>
                    </a:lnTo>
                    <a:cubicBezTo>
                      <a:pt x="14" y="17"/>
                      <a:pt x="14" y="17"/>
                      <a:pt x="14" y="16"/>
                    </a:cubicBezTo>
                    <a:lnTo>
                      <a:pt x="15" y="16"/>
                    </a:lnTo>
                    <a:close/>
                    <a:moveTo>
                      <a:pt x="15" y="16"/>
                    </a:moveTo>
                    <a:lnTo>
                      <a:pt x="15" y="16"/>
                    </a:lnTo>
                    <a:lnTo>
                      <a:pt x="14" y="17"/>
                    </a:lnTo>
                    <a:lnTo>
                      <a:pt x="15" y="16"/>
                    </a:lnTo>
                    <a:close/>
                    <a:moveTo>
                      <a:pt x="15" y="16"/>
                    </a:moveTo>
                    <a:lnTo>
                      <a:pt x="15" y="16"/>
                    </a:lnTo>
                    <a:lnTo>
                      <a:pt x="14" y="17"/>
                    </a:lnTo>
                    <a:lnTo>
                      <a:pt x="14" y="17"/>
                    </a:lnTo>
                    <a:lnTo>
                      <a:pt x="15" y="16"/>
                    </a:lnTo>
                    <a:close/>
                    <a:moveTo>
                      <a:pt x="14" y="17"/>
                    </a:moveTo>
                    <a:lnTo>
                      <a:pt x="14" y="17"/>
                    </a:lnTo>
                    <a:lnTo>
                      <a:pt x="15" y="17"/>
                    </a:lnTo>
                    <a:lnTo>
                      <a:pt x="14" y="17"/>
                    </a:lnTo>
                    <a:close/>
                    <a:moveTo>
                      <a:pt x="15" y="16"/>
                    </a:moveTo>
                    <a:cubicBezTo>
                      <a:pt x="17" y="17"/>
                      <a:pt x="19" y="16"/>
                      <a:pt x="20" y="16"/>
                    </a:cubicBezTo>
                    <a:lnTo>
                      <a:pt x="21" y="17"/>
                    </a:lnTo>
                    <a:cubicBezTo>
                      <a:pt x="19" y="18"/>
                      <a:pt x="16" y="18"/>
                      <a:pt x="14" y="17"/>
                    </a:cubicBezTo>
                    <a:lnTo>
                      <a:pt x="15" y="16"/>
                    </a:lnTo>
                    <a:close/>
                    <a:moveTo>
                      <a:pt x="20" y="16"/>
                    </a:moveTo>
                    <a:cubicBezTo>
                      <a:pt x="22" y="15"/>
                      <a:pt x="24" y="13"/>
                      <a:pt x="24" y="12"/>
                    </a:cubicBezTo>
                    <a:lnTo>
                      <a:pt x="26" y="12"/>
                    </a:lnTo>
                    <a:cubicBezTo>
                      <a:pt x="25" y="14"/>
                      <a:pt x="23" y="16"/>
                      <a:pt x="21" y="17"/>
                    </a:cubicBezTo>
                    <a:lnTo>
                      <a:pt x="20" y="16"/>
                    </a:lnTo>
                    <a:close/>
                    <a:moveTo>
                      <a:pt x="26" y="12"/>
                    </a:moveTo>
                    <a:lnTo>
                      <a:pt x="26" y="12"/>
                    </a:lnTo>
                    <a:lnTo>
                      <a:pt x="25" y="12"/>
                    </a:lnTo>
                    <a:lnTo>
                      <a:pt x="26" y="12"/>
                    </a:lnTo>
                    <a:close/>
                    <a:moveTo>
                      <a:pt x="24" y="12"/>
                    </a:moveTo>
                    <a:lnTo>
                      <a:pt x="24" y="12"/>
                    </a:lnTo>
                    <a:lnTo>
                      <a:pt x="26" y="12"/>
                    </a:lnTo>
                    <a:lnTo>
                      <a:pt x="26" y="12"/>
                    </a:lnTo>
                    <a:lnTo>
                      <a:pt x="24" y="12"/>
                    </a:lnTo>
                    <a:close/>
                    <a:moveTo>
                      <a:pt x="24" y="12"/>
                    </a:moveTo>
                    <a:lnTo>
                      <a:pt x="24" y="12"/>
                    </a:lnTo>
                    <a:lnTo>
                      <a:pt x="25" y="12"/>
                    </a:lnTo>
                    <a:lnTo>
                      <a:pt x="24" y="12"/>
                    </a:lnTo>
                    <a:close/>
                    <a:moveTo>
                      <a:pt x="24" y="12"/>
                    </a:moveTo>
                    <a:lnTo>
                      <a:pt x="24" y="11"/>
                    </a:lnTo>
                    <a:lnTo>
                      <a:pt x="26" y="12"/>
                    </a:lnTo>
                    <a:lnTo>
                      <a:pt x="26" y="12"/>
                    </a:lnTo>
                    <a:lnTo>
                      <a:pt x="24" y="12"/>
                    </a:lnTo>
                    <a:close/>
                    <a:moveTo>
                      <a:pt x="26" y="12"/>
                    </a:moveTo>
                    <a:lnTo>
                      <a:pt x="26" y="12"/>
                    </a:lnTo>
                    <a:lnTo>
                      <a:pt x="25" y="12"/>
                    </a:lnTo>
                    <a:lnTo>
                      <a:pt x="26" y="12"/>
                    </a:lnTo>
                    <a:close/>
                    <a:moveTo>
                      <a:pt x="24" y="11"/>
                    </a:moveTo>
                    <a:cubicBezTo>
                      <a:pt x="25" y="10"/>
                      <a:pt x="25" y="9"/>
                      <a:pt x="24" y="7"/>
                    </a:cubicBezTo>
                    <a:lnTo>
                      <a:pt x="25" y="7"/>
                    </a:lnTo>
                    <a:cubicBezTo>
                      <a:pt x="26" y="9"/>
                      <a:pt x="26" y="11"/>
                      <a:pt x="26" y="12"/>
                    </a:cubicBezTo>
                    <a:lnTo>
                      <a:pt x="24" y="11"/>
                    </a:lnTo>
                    <a:close/>
                    <a:moveTo>
                      <a:pt x="24" y="7"/>
                    </a:moveTo>
                    <a:cubicBezTo>
                      <a:pt x="24" y="6"/>
                      <a:pt x="22" y="5"/>
                      <a:pt x="20" y="4"/>
                    </a:cubicBezTo>
                    <a:lnTo>
                      <a:pt x="21" y="3"/>
                    </a:lnTo>
                    <a:cubicBezTo>
                      <a:pt x="23" y="4"/>
                      <a:pt x="25" y="5"/>
                      <a:pt x="25" y="7"/>
                    </a:cubicBezTo>
                    <a:lnTo>
                      <a:pt x="24" y="7"/>
                    </a:lnTo>
                    <a:close/>
                    <a:moveTo>
                      <a:pt x="21" y="3"/>
                    </a:moveTo>
                    <a:lnTo>
                      <a:pt x="21" y="3"/>
                    </a:lnTo>
                    <a:lnTo>
                      <a:pt x="21" y="3"/>
                    </a:lnTo>
                    <a:close/>
                    <a:moveTo>
                      <a:pt x="20" y="4"/>
                    </a:moveTo>
                    <a:lnTo>
                      <a:pt x="20" y="4"/>
                    </a:lnTo>
                    <a:lnTo>
                      <a:pt x="21" y="3"/>
                    </a:lnTo>
                    <a:lnTo>
                      <a:pt x="21" y="3"/>
                    </a:lnTo>
                    <a:lnTo>
                      <a:pt x="20" y="4"/>
                    </a:lnTo>
                    <a:close/>
                    <a:moveTo>
                      <a:pt x="20" y="4"/>
                    </a:moveTo>
                    <a:lnTo>
                      <a:pt x="20" y="4"/>
                    </a:lnTo>
                    <a:lnTo>
                      <a:pt x="20" y="3"/>
                    </a:lnTo>
                    <a:lnTo>
                      <a:pt x="20"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4" name="Freeform 100">
                <a:extLst>
                  <a:ext uri="{FF2B5EF4-FFF2-40B4-BE49-F238E27FC236}">
                    <a16:creationId xmlns:a16="http://schemas.microsoft.com/office/drawing/2014/main" id="{58161321-8236-D792-A210-7FB4FD46A710}"/>
                  </a:ext>
                </a:extLst>
              </p:cNvPr>
              <p:cNvSpPr>
                <a:spLocks noEditPoints="1"/>
              </p:cNvSpPr>
              <p:nvPr/>
            </p:nvSpPr>
            <p:spPr bwMode="auto">
              <a:xfrm>
                <a:off x="2618" y="1514"/>
                <a:ext cx="162" cy="129"/>
              </a:xfrm>
              <a:custGeom>
                <a:avLst/>
                <a:gdLst>
                  <a:gd name="T0" fmla="*/ 25 w 29"/>
                  <a:gd name="T1" fmla="*/ 5 h 23"/>
                  <a:gd name="T2" fmla="*/ 25 w 29"/>
                  <a:gd name="T3" fmla="*/ 4 h 23"/>
                  <a:gd name="T4" fmla="*/ 25 w 29"/>
                  <a:gd name="T5" fmla="*/ 4 h 23"/>
                  <a:gd name="T6" fmla="*/ 25 w 29"/>
                  <a:gd name="T7" fmla="*/ 4 h 23"/>
                  <a:gd name="T8" fmla="*/ 20 w 29"/>
                  <a:gd name="T9" fmla="*/ 3 h 23"/>
                  <a:gd name="T10" fmla="*/ 25 w 29"/>
                  <a:gd name="T11" fmla="*/ 4 h 23"/>
                  <a:gd name="T12" fmla="*/ 20 w 29"/>
                  <a:gd name="T13" fmla="*/ 3 h 23"/>
                  <a:gd name="T14" fmla="*/ 12 w 29"/>
                  <a:gd name="T15" fmla="*/ 1 h 23"/>
                  <a:gd name="T16" fmla="*/ 20 w 29"/>
                  <a:gd name="T17" fmla="*/ 3 h 23"/>
                  <a:gd name="T18" fmla="*/ 12 w 29"/>
                  <a:gd name="T19" fmla="*/ 2 h 23"/>
                  <a:gd name="T20" fmla="*/ 12 w 29"/>
                  <a:gd name="T21" fmla="*/ 1 h 23"/>
                  <a:gd name="T22" fmla="*/ 12 w 29"/>
                  <a:gd name="T23" fmla="*/ 1 h 23"/>
                  <a:gd name="T24" fmla="*/ 12 w 29"/>
                  <a:gd name="T25" fmla="*/ 1 h 23"/>
                  <a:gd name="T26" fmla="*/ 11 w 29"/>
                  <a:gd name="T27" fmla="*/ 2 h 23"/>
                  <a:gd name="T28" fmla="*/ 12 w 29"/>
                  <a:gd name="T29" fmla="*/ 1 h 23"/>
                  <a:gd name="T30" fmla="*/ 11 w 29"/>
                  <a:gd name="T31" fmla="*/ 2 h 23"/>
                  <a:gd name="T32" fmla="*/ 9 w 29"/>
                  <a:gd name="T33" fmla="*/ 1 h 23"/>
                  <a:gd name="T34" fmla="*/ 11 w 29"/>
                  <a:gd name="T35" fmla="*/ 2 h 23"/>
                  <a:gd name="T36" fmla="*/ 4 w 29"/>
                  <a:gd name="T37" fmla="*/ 6 h 23"/>
                  <a:gd name="T38" fmla="*/ 9 w 29"/>
                  <a:gd name="T39" fmla="*/ 1 h 23"/>
                  <a:gd name="T40" fmla="*/ 4 w 29"/>
                  <a:gd name="T41" fmla="*/ 6 h 23"/>
                  <a:gd name="T42" fmla="*/ 4 w 29"/>
                  <a:gd name="T43" fmla="*/ 6 h 23"/>
                  <a:gd name="T44" fmla="*/ 4 w 29"/>
                  <a:gd name="T45" fmla="*/ 16 h 23"/>
                  <a:gd name="T46" fmla="*/ 3 w 29"/>
                  <a:gd name="T47" fmla="*/ 5 h 23"/>
                  <a:gd name="T48" fmla="*/ 4 w 29"/>
                  <a:gd name="T49" fmla="*/ 16 h 23"/>
                  <a:gd name="T50" fmla="*/ 3 w 29"/>
                  <a:gd name="T51" fmla="*/ 16 h 23"/>
                  <a:gd name="T52" fmla="*/ 4 w 29"/>
                  <a:gd name="T53" fmla="*/ 16 h 23"/>
                  <a:gd name="T54" fmla="*/ 3 w 29"/>
                  <a:gd name="T55" fmla="*/ 20 h 23"/>
                  <a:gd name="T56" fmla="*/ 4 w 29"/>
                  <a:gd name="T57" fmla="*/ 16 h 23"/>
                  <a:gd name="T58" fmla="*/ 3 w 29"/>
                  <a:gd name="T59" fmla="*/ 20 h 23"/>
                  <a:gd name="T60" fmla="*/ 3 w 29"/>
                  <a:gd name="T61" fmla="*/ 20 h 23"/>
                  <a:gd name="T62" fmla="*/ 7 w 29"/>
                  <a:gd name="T63" fmla="*/ 22 h 23"/>
                  <a:gd name="T64" fmla="*/ 3 w 29"/>
                  <a:gd name="T65" fmla="*/ 20 h 23"/>
                  <a:gd name="T66" fmla="*/ 7 w 29"/>
                  <a:gd name="T67" fmla="*/ 22 h 23"/>
                  <a:gd name="T68" fmla="*/ 12 w 29"/>
                  <a:gd name="T69" fmla="*/ 21 h 23"/>
                  <a:gd name="T70" fmla="*/ 7 w 29"/>
                  <a:gd name="T71" fmla="*/ 22 h 23"/>
                  <a:gd name="T72" fmla="*/ 17 w 29"/>
                  <a:gd name="T73" fmla="*/ 17 h 23"/>
                  <a:gd name="T74" fmla="*/ 12 w 29"/>
                  <a:gd name="T75" fmla="*/ 21 h 23"/>
                  <a:gd name="T76" fmla="*/ 17 w 29"/>
                  <a:gd name="T77" fmla="*/ 18 h 23"/>
                  <a:gd name="T78" fmla="*/ 17 w 29"/>
                  <a:gd name="T79" fmla="*/ 18 h 23"/>
                  <a:gd name="T80" fmla="*/ 22 w 29"/>
                  <a:gd name="T81" fmla="*/ 16 h 23"/>
                  <a:gd name="T82" fmla="*/ 17 w 29"/>
                  <a:gd name="T83" fmla="*/ 18 h 23"/>
                  <a:gd name="T84" fmla="*/ 23 w 29"/>
                  <a:gd name="T85" fmla="*/ 17 h 23"/>
                  <a:gd name="T86" fmla="*/ 23 w 29"/>
                  <a:gd name="T87" fmla="*/ 16 h 23"/>
                  <a:gd name="T88" fmla="*/ 22 w 29"/>
                  <a:gd name="T89" fmla="*/ 16 h 23"/>
                  <a:gd name="T90" fmla="*/ 28 w 29"/>
                  <a:gd name="T91" fmla="*/ 13 h 23"/>
                  <a:gd name="T92" fmla="*/ 22 w 29"/>
                  <a:gd name="T93" fmla="*/ 16 h 23"/>
                  <a:gd name="T94" fmla="*/ 27 w 29"/>
                  <a:gd name="T95" fmla="*/ 12 h 23"/>
                  <a:gd name="T96" fmla="*/ 27 w 29"/>
                  <a:gd name="T97" fmla="*/ 12 h 23"/>
                  <a:gd name="T98" fmla="*/ 27 w 29"/>
                  <a:gd name="T99" fmla="*/ 12 h 23"/>
                  <a:gd name="T100" fmla="*/ 28 w 29"/>
                  <a:gd name="T101" fmla="*/ 13 h 23"/>
                  <a:gd name="T102" fmla="*/ 27 w 29"/>
                  <a:gd name="T103" fmla="*/ 12 h 23"/>
                  <a:gd name="T104" fmla="*/ 29 w 29"/>
                  <a:gd name="T105" fmla="*/ 8 h 23"/>
                  <a:gd name="T106" fmla="*/ 27 w 29"/>
                  <a:gd name="T107" fmla="*/ 12 h 23"/>
                  <a:gd name="T108" fmla="*/ 26 w 29"/>
                  <a:gd name="T109" fmla="*/ 5 h 23"/>
                  <a:gd name="T110" fmla="*/ 29 w 29"/>
                  <a:gd name="T111" fmla="*/ 8 h 23"/>
                  <a:gd name="T112" fmla="*/ 26 w 29"/>
                  <a:gd name="T113" fmla="*/ 5 h 23"/>
                  <a:gd name="T114" fmla="*/ 26 w 29"/>
                  <a:gd name="T115" fmla="*/ 4 h 23"/>
                  <a:gd name="T116" fmla="*/ 26 w 29"/>
                  <a:gd name="T11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23">
                    <a:moveTo>
                      <a:pt x="25" y="5"/>
                    </a:moveTo>
                    <a:lnTo>
                      <a:pt x="25" y="5"/>
                    </a:lnTo>
                    <a:lnTo>
                      <a:pt x="25" y="4"/>
                    </a:lnTo>
                    <a:lnTo>
                      <a:pt x="25" y="4"/>
                    </a:lnTo>
                    <a:lnTo>
                      <a:pt x="25" y="5"/>
                    </a:lnTo>
                    <a:close/>
                    <a:moveTo>
                      <a:pt x="25" y="4"/>
                    </a:moveTo>
                    <a:lnTo>
                      <a:pt x="25" y="4"/>
                    </a:lnTo>
                    <a:lnTo>
                      <a:pt x="25" y="4"/>
                    </a:lnTo>
                    <a:close/>
                    <a:moveTo>
                      <a:pt x="25" y="5"/>
                    </a:moveTo>
                    <a:cubicBezTo>
                      <a:pt x="23" y="5"/>
                      <a:pt x="22" y="4"/>
                      <a:pt x="20" y="3"/>
                    </a:cubicBezTo>
                    <a:lnTo>
                      <a:pt x="20" y="2"/>
                    </a:lnTo>
                    <a:cubicBezTo>
                      <a:pt x="22" y="3"/>
                      <a:pt x="24" y="3"/>
                      <a:pt x="25" y="4"/>
                    </a:cubicBezTo>
                    <a:lnTo>
                      <a:pt x="25" y="5"/>
                    </a:lnTo>
                    <a:close/>
                    <a:moveTo>
                      <a:pt x="20" y="3"/>
                    </a:moveTo>
                    <a:cubicBezTo>
                      <a:pt x="17" y="3"/>
                      <a:pt x="15" y="2"/>
                      <a:pt x="12" y="2"/>
                    </a:cubicBezTo>
                    <a:lnTo>
                      <a:pt x="12" y="1"/>
                    </a:lnTo>
                    <a:cubicBezTo>
                      <a:pt x="15" y="0"/>
                      <a:pt x="18" y="1"/>
                      <a:pt x="20" y="2"/>
                    </a:cubicBezTo>
                    <a:lnTo>
                      <a:pt x="20" y="3"/>
                    </a:lnTo>
                    <a:close/>
                    <a:moveTo>
                      <a:pt x="12" y="2"/>
                    </a:moveTo>
                    <a:lnTo>
                      <a:pt x="12" y="2"/>
                    </a:lnTo>
                    <a:lnTo>
                      <a:pt x="12" y="1"/>
                    </a:lnTo>
                    <a:lnTo>
                      <a:pt x="12" y="1"/>
                    </a:lnTo>
                    <a:lnTo>
                      <a:pt x="12" y="2"/>
                    </a:lnTo>
                    <a:close/>
                    <a:moveTo>
                      <a:pt x="12" y="1"/>
                    </a:moveTo>
                    <a:lnTo>
                      <a:pt x="12" y="1"/>
                    </a:lnTo>
                    <a:lnTo>
                      <a:pt x="12" y="1"/>
                    </a:lnTo>
                    <a:close/>
                    <a:moveTo>
                      <a:pt x="12" y="2"/>
                    </a:moveTo>
                    <a:cubicBezTo>
                      <a:pt x="12" y="2"/>
                      <a:pt x="12" y="2"/>
                      <a:pt x="11" y="2"/>
                    </a:cubicBezTo>
                    <a:lnTo>
                      <a:pt x="11" y="1"/>
                    </a:lnTo>
                    <a:cubicBezTo>
                      <a:pt x="11" y="1"/>
                      <a:pt x="12" y="1"/>
                      <a:pt x="12" y="1"/>
                    </a:cubicBezTo>
                    <a:lnTo>
                      <a:pt x="12" y="2"/>
                    </a:lnTo>
                    <a:close/>
                    <a:moveTo>
                      <a:pt x="11" y="2"/>
                    </a:moveTo>
                    <a:cubicBezTo>
                      <a:pt x="11" y="2"/>
                      <a:pt x="10" y="2"/>
                      <a:pt x="10" y="2"/>
                    </a:cubicBezTo>
                    <a:lnTo>
                      <a:pt x="9" y="1"/>
                    </a:lnTo>
                    <a:cubicBezTo>
                      <a:pt x="10" y="1"/>
                      <a:pt x="10" y="1"/>
                      <a:pt x="11" y="1"/>
                    </a:cubicBezTo>
                    <a:lnTo>
                      <a:pt x="11" y="2"/>
                    </a:lnTo>
                    <a:close/>
                    <a:moveTo>
                      <a:pt x="10" y="2"/>
                    </a:moveTo>
                    <a:cubicBezTo>
                      <a:pt x="8" y="3"/>
                      <a:pt x="5" y="4"/>
                      <a:pt x="4" y="6"/>
                    </a:cubicBezTo>
                    <a:lnTo>
                      <a:pt x="3" y="5"/>
                    </a:lnTo>
                    <a:cubicBezTo>
                      <a:pt x="5" y="3"/>
                      <a:pt x="7" y="2"/>
                      <a:pt x="9" y="1"/>
                    </a:cubicBezTo>
                    <a:lnTo>
                      <a:pt x="10" y="2"/>
                    </a:lnTo>
                    <a:close/>
                    <a:moveTo>
                      <a:pt x="4" y="6"/>
                    </a:moveTo>
                    <a:lnTo>
                      <a:pt x="4" y="6"/>
                    </a:lnTo>
                    <a:lnTo>
                      <a:pt x="4" y="6"/>
                    </a:lnTo>
                    <a:close/>
                    <a:moveTo>
                      <a:pt x="4" y="6"/>
                    </a:moveTo>
                    <a:cubicBezTo>
                      <a:pt x="2" y="9"/>
                      <a:pt x="3" y="13"/>
                      <a:pt x="4" y="16"/>
                    </a:cubicBezTo>
                    <a:lnTo>
                      <a:pt x="2" y="16"/>
                    </a:lnTo>
                    <a:cubicBezTo>
                      <a:pt x="1" y="13"/>
                      <a:pt x="0" y="9"/>
                      <a:pt x="3" y="5"/>
                    </a:cubicBezTo>
                    <a:lnTo>
                      <a:pt x="4" y="6"/>
                    </a:lnTo>
                    <a:close/>
                    <a:moveTo>
                      <a:pt x="4" y="16"/>
                    </a:moveTo>
                    <a:lnTo>
                      <a:pt x="4" y="16"/>
                    </a:lnTo>
                    <a:lnTo>
                      <a:pt x="3" y="16"/>
                    </a:lnTo>
                    <a:lnTo>
                      <a:pt x="4" y="16"/>
                    </a:lnTo>
                    <a:close/>
                    <a:moveTo>
                      <a:pt x="4" y="16"/>
                    </a:moveTo>
                    <a:cubicBezTo>
                      <a:pt x="4" y="17"/>
                      <a:pt x="4" y="18"/>
                      <a:pt x="5" y="20"/>
                    </a:cubicBezTo>
                    <a:lnTo>
                      <a:pt x="3" y="20"/>
                    </a:lnTo>
                    <a:cubicBezTo>
                      <a:pt x="3" y="19"/>
                      <a:pt x="3" y="18"/>
                      <a:pt x="2" y="16"/>
                    </a:cubicBezTo>
                    <a:lnTo>
                      <a:pt x="4" y="16"/>
                    </a:lnTo>
                    <a:close/>
                    <a:moveTo>
                      <a:pt x="3" y="20"/>
                    </a:moveTo>
                    <a:lnTo>
                      <a:pt x="3" y="20"/>
                    </a:lnTo>
                    <a:lnTo>
                      <a:pt x="4" y="20"/>
                    </a:lnTo>
                    <a:lnTo>
                      <a:pt x="3" y="20"/>
                    </a:lnTo>
                    <a:close/>
                    <a:moveTo>
                      <a:pt x="5" y="20"/>
                    </a:moveTo>
                    <a:cubicBezTo>
                      <a:pt x="5" y="21"/>
                      <a:pt x="6" y="22"/>
                      <a:pt x="7" y="22"/>
                    </a:cubicBezTo>
                    <a:lnTo>
                      <a:pt x="7" y="23"/>
                    </a:lnTo>
                    <a:cubicBezTo>
                      <a:pt x="5" y="23"/>
                      <a:pt x="4" y="23"/>
                      <a:pt x="3" y="20"/>
                    </a:cubicBezTo>
                    <a:lnTo>
                      <a:pt x="5" y="20"/>
                    </a:lnTo>
                    <a:close/>
                    <a:moveTo>
                      <a:pt x="7" y="22"/>
                    </a:moveTo>
                    <a:cubicBezTo>
                      <a:pt x="8" y="21"/>
                      <a:pt x="9" y="20"/>
                      <a:pt x="11" y="20"/>
                    </a:cubicBezTo>
                    <a:lnTo>
                      <a:pt x="12" y="21"/>
                    </a:lnTo>
                    <a:cubicBezTo>
                      <a:pt x="10" y="22"/>
                      <a:pt x="8" y="23"/>
                      <a:pt x="7" y="23"/>
                    </a:cubicBezTo>
                    <a:lnTo>
                      <a:pt x="7" y="22"/>
                    </a:lnTo>
                    <a:close/>
                    <a:moveTo>
                      <a:pt x="11" y="20"/>
                    </a:moveTo>
                    <a:cubicBezTo>
                      <a:pt x="13" y="18"/>
                      <a:pt x="15" y="17"/>
                      <a:pt x="17" y="17"/>
                    </a:cubicBezTo>
                    <a:lnTo>
                      <a:pt x="17" y="18"/>
                    </a:lnTo>
                    <a:cubicBezTo>
                      <a:pt x="15" y="19"/>
                      <a:pt x="13" y="20"/>
                      <a:pt x="12" y="21"/>
                    </a:cubicBezTo>
                    <a:lnTo>
                      <a:pt x="11" y="20"/>
                    </a:lnTo>
                    <a:close/>
                    <a:moveTo>
                      <a:pt x="17" y="18"/>
                    </a:moveTo>
                    <a:lnTo>
                      <a:pt x="17" y="18"/>
                    </a:lnTo>
                    <a:lnTo>
                      <a:pt x="17" y="18"/>
                    </a:lnTo>
                    <a:close/>
                    <a:moveTo>
                      <a:pt x="16" y="17"/>
                    </a:moveTo>
                    <a:cubicBezTo>
                      <a:pt x="19" y="17"/>
                      <a:pt x="21" y="16"/>
                      <a:pt x="22" y="16"/>
                    </a:cubicBezTo>
                    <a:lnTo>
                      <a:pt x="23" y="17"/>
                    </a:lnTo>
                    <a:cubicBezTo>
                      <a:pt x="21" y="18"/>
                      <a:pt x="19" y="18"/>
                      <a:pt x="17" y="18"/>
                    </a:cubicBezTo>
                    <a:lnTo>
                      <a:pt x="16" y="17"/>
                    </a:lnTo>
                    <a:close/>
                    <a:moveTo>
                      <a:pt x="23" y="17"/>
                    </a:moveTo>
                    <a:lnTo>
                      <a:pt x="23" y="17"/>
                    </a:lnTo>
                    <a:lnTo>
                      <a:pt x="23" y="16"/>
                    </a:lnTo>
                    <a:lnTo>
                      <a:pt x="23" y="17"/>
                    </a:lnTo>
                    <a:close/>
                    <a:moveTo>
                      <a:pt x="22" y="16"/>
                    </a:moveTo>
                    <a:cubicBezTo>
                      <a:pt x="24" y="15"/>
                      <a:pt x="26" y="14"/>
                      <a:pt x="27" y="12"/>
                    </a:cubicBezTo>
                    <a:lnTo>
                      <a:pt x="28" y="13"/>
                    </a:lnTo>
                    <a:cubicBezTo>
                      <a:pt x="27" y="15"/>
                      <a:pt x="25" y="16"/>
                      <a:pt x="23" y="17"/>
                    </a:cubicBezTo>
                    <a:lnTo>
                      <a:pt x="22" y="16"/>
                    </a:lnTo>
                    <a:close/>
                    <a:moveTo>
                      <a:pt x="27" y="12"/>
                    </a:moveTo>
                    <a:lnTo>
                      <a:pt x="27" y="12"/>
                    </a:lnTo>
                    <a:lnTo>
                      <a:pt x="27" y="13"/>
                    </a:lnTo>
                    <a:lnTo>
                      <a:pt x="27" y="12"/>
                    </a:lnTo>
                    <a:close/>
                    <a:moveTo>
                      <a:pt x="27" y="12"/>
                    </a:moveTo>
                    <a:cubicBezTo>
                      <a:pt x="27" y="12"/>
                      <a:pt x="27" y="12"/>
                      <a:pt x="27" y="12"/>
                    </a:cubicBezTo>
                    <a:lnTo>
                      <a:pt x="28" y="13"/>
                    </a:lnTo>
                    <a:cubicBezTo>
                      <a:pt x="28" y="13"/>
                      <a:pt x="28" y="13"/>
                      <a:pt x="28" y="13"/>
                    </a:cubicBezTo>
                    <a:lnTo>
                      <a:pt x="27" y="12"/>
                    </a:lnTo>
                    <a:close/>
                    <a:moveTo>
                      <a:pt x="27" y="12"/>
                    </a:moveTo>
                    <a:cubicBezTo>
                      <a:pt x="28" y="11"/>
                      <a:pt x="28" y="10"/>
                      <a:pt x="28" y="9"/>
                    </a:cubicBezTo>
                    <a:lnTo>
                      <a:pt x="29" y="8"/>
                    </a:lnTo>
                    <a:cubicBezTo>
                      <a:pt x="29" y="10"/>
                      <a:pt x="29" y="11"/>
                      <a:pt x="28" y="13"/>
                    </a:cubicBezTo>
                    <a:lnTo>
                      <a:pt x="27" y="12"/>
                    </a:lnTo>
                    <a:close/>
                    <a:moveTo>
                      <a:pt x="28" y="9"/>
                    </a:moveTo>
                    <a:cubicBezTo>
                      <a:pt x="27" y="7"/>
                      <a:pt x="27" y="6"/>
                      <a:pt x="26" y="5"/>
                    </a:cubicBezTo>
                    <a:lnTo>
                      <a:pt x="27" y="4"/>
                    </a:lnTo>
                    <a:cubicBezTo>
                      <a:pt x="28" y="5"/>
                      <a:pt x="29" y="7"/>
                      <a:pt x="29" y="8"/>
                    </a:cubicBezTo>
                    <a:lnTo>
                      <a:pt x="28" y="9"/>
                    </a:lnTo>
                    <a:close/>
                    <a:moveTo>
                      <a:pt x="26" y="5"/>
                    </a:moveTo>
                    <a:cubicBezTo>
                      <a:pt x="26" y="5"/>
                      <a:pt x="25" y="5"/>
                      <a:pt x="25" y="5"/>
                    </a:cubicBezTo>
                    <a:lnTo>
                      <a:pt x="26" y="4"/>
                    </a:lnTo>
                    <a:cubicBezTo>
                      <a:pt x="26" y="4"/>
                      <a:pt x="26" y="4"/>
                      <a:pt x="27" y="4"/>
                    </a:cubicBezTo>
                    <a:lnTo>
                      <a:pt x="26"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5" name="Freeform 101">
                <a:extLst>
                  <a:ext uri="{FF2B5EF4-FFF2-40B4-BE49-F238E27FC236}">
                    <a16:creationId xmlns:a16="http://schemas.microsoft.com/office/drawing/2014/main" id="{92DFBBC2-74BC-E513-1131-7EAA41BFB21F}"/>
                  </a:ext>
                </a:extLst>
              </p:cNvPr>
              <p:cNvSpPr>
                <a:spLocks/>
              </p:cNvSpPr>
              <p:nvPr/>
            </p:nvSpPr>
            <p:spPr bwMode="auto">
              <a:xfrm>
                <a:off x="2696" y="1436"/>
                <a:ext cx="179" cy="101"/>
              </a:xfrm>
              <a:custGeom>
                <a:avLst/>
                <a:gdLst>
                  <a:gd name="T0" fmla="*/ 27 w 32"/>
                  <a:gd name="T1" fmla="*/ 6 h 18"/>
                  <a:gd name="T2" fmla="*/ 20 w 32"/>
                  <a:gd name="T3" fmla="*/ 0 h 18"/>
                  <a:gd name="T4" fmla="*/ 13 w 32"/>
                  <a:gd name="T5" fmla="*/ 4 h 18"/>
                  <a:gd name="T6" fmla="*/ 7 w 32"/>
                  <a:gd name="T7" fmla="*/ 5 h 18"/>
                  <a:gd name="T8" fmla="*/ 2 w 32"/>
                  <a:gd name="T9" fmla="*/ 13 h 18"/>
                  <a:gd name="T10" fmla="*/ 14 w 32"/>
                  <a:gd name="T11" fmla="*/ 18 h 18"/>
                  <a:gd name="T12" fmla="*/ 27 w 32"/>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27" y="6"/>
                    </a:moveTo>
                    <a:cubicBezTo>
                      <a:pt x="26" y="3"/>
                      <a:pt x="24" y="0"/>
                      <a:pt x="20" y="0"/>
                    </a:cubicBezTo>
                    <a:cubicBezTo>
                      <a:pt x="17" y="1"/>
                      <a:pt x="15" y="3"/>
                      <a:pt x="13" y="4"/>
                    </a:cubicBezTo>
                    <a:cubicBezTo>
                      <a:pt x="11" y="5"/>
                      <a:pt x="9" y="4"/>
                      <a:pt x="7" y="5"/>
                    </a:cubicBezTo>
                    <a:cubicBezTo>
                      <a:pt x="5" y="8"/>
                      <a:pt x="0" y="11"/>
                      <a:pt x="2" y="13"/>
                    </a:cubicBezTo>
                    <a:cubicBezTo>
                      <a:pt x="4" y="17"/>
                      <a:pt x="10" y="15"/>
                      <a:pt x="14" y="18"/>
                    </a:cubicBezTo>
                    <a:cubicBezTo>
                      <a:pt x="20" y="15"/>
                      <a:pt x="32" y="13"/>
                      <a:pt x="2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6" name="Freeform 102">
                <a:extLst>
                  <a:ext uri="{FF2B5EF4-FFF2-40B4-BE49-F238E27FC236}">
                    <a16:creationId xmlns:a16="http://schemas.microsoft.com/office/drawing/2014/main" id="{41C2510E-B901-4D69-C336-73C4F5F99421}"/>
                  </a:ext>
                </a:extLst>
              </p:cNvPr>
              <p:cNvSpPr>
                <a:spLocks noEditPoints="1"/>
              </p:cNvSpPr>
              <p:nvPr/>
            </p:nvSpPr>
            <p:spPr bwMode="auto">
              <a:xfrm>
                <a:off x="2696" y="1436"/>
                <a:ext cx="168" cy="106"/>
              </a:xfrm>
              <a:custGeom>
                <a:avLst/>
                <a:gdLst>
                  <a:gd name="T0" fmla="*/ 24 w 30"/>
                  <a:gd name="T1" fmla="*/ 3 h 19"/>
                  <a:gd name="T2" fmla="*/ 28 w 30"/>
                  <a:gd name="T3" fmla="*/ 5 h 19"/>
                  <a:gd name="T4" fmla="*/ 24 w 30"/>
                  <a:gd name="T5" fmla="*/ 3 h 19"/>
                  <a:gd name="T6" fmla="*/ 20 w 30"/>
                  <a:gd name="T7" fmla="*/ 0 h 19"/>
                  <a:gd name="T8" fmla="*/ 24 w 30"/>
                  <a:gd name="T9" fmla="*/ 3 h 19"/>
                  <a:gd name="T10" fmla="*/ 20 w 30"/>
                  <a:gd name="T11" fmla="*/ 0 h 19"/>
                  <a:gd name="T12" fmla="*/ 20 w 30"/>
                  <a:gd name="T13" fmla="*/ 1 h 19"/>
                  <a:gd name="T14" fmla="*/ 15 w 30"/>
                  <a:gd name="T15" fmla="*/ 2 h 19"/>
                  <a:gd name="T16" fmla="*/ 20 w 30"/>
                  <a:gd name="T17" fmla="*/ 1 h 19"/>
                  <a:gd name="T18" fmla="*/ 13 w 30"/>
                  <a:gd name="T19" fmla="*/ 4 h 19"/>
                  <a:gd name="T20" fmla="*/ 15 w 30"/>
                  <a:gd name="T21" fmla="*/ 2 h 19"/>
                  <a:gd name="T22" fmla="*/ 13 w 30"/>
                  <a:gd name="T23" fmla="*/ 4 h 19"/>
                  <a:gd name="T24" fmla="*/ 13 w 30"/>
                  <a:gd name="T25" fmla="*/ 4 h 19"/>
                  <a:gd name="T26" fmla="*/ 13 w 30"/>
                  <a:gd name="T27" fmla="*/ 4 h 19"/>
                  <a:gd name="T28" fmla="*/ 12 w 30"/>
                  <a:gd name="T29" fmla="*/ 3 h 19"/>
                  <a:gd name="T30" fmla="*/ 13 w 30"/>
                  <a:gd name="T31" fmla="*/ 4 h 19"/>
                  <a:gd name="T32" fmla="*/ 13 w 30"/>
                  <a:gd name="T33" fmla="*/ 4 h 19"/>
                  <a:gd name="T34" fmla="*/ 10 w 30"/>
                  <a:gd name="T35" fmla="*/ 5 h 19"/>
                  <a:gd name="T36" fmla="*/ 12 w 30"/>
                  <a:gd name="T37" fmla="*/ 3 h 19"/>
                  <a:gd name="T38" fmla="*/ 10 w 30"/>
                  <a:gd name="T39" fmla="*/ 5 h 19"/>
                  <a:gd name="T40" fmla="*/ 7 w 30"/>
                  <a:gd name="T41" fmla="*/ 5 h 19"/>
                  <a:gd name="T42" fmla="*/ 10 w 30"/>
                  <a:gd name="T43" fmla="*/ 5 h 19"/>
                  <a:gd name="T44" fmla="*/ 7 w 30"/>
                  <a:gd name="T45" fmla="*/ 5 h 19"/>
                  <a:gd name="T46" fmla="*/ 8 w 30"/>
                  <a:gd name="T47" fmla="*/ 6 h 19"/>
                  <a:gd name="T48" fmla="*/ 6 w 30"/>
                  <a:gd name="T49" fmla="*/ 5 h 19"/>
                  <a:gd name="T50" fmla="*/ 8 w 30"/>
                  <a:gd name="T51" fmla="*/ 6 h 19"/>
                  <a:gd name="T52" fmla="*/ 2 w 30"/>
                  <a:gd name="T53" fmla="*/ 13 h 19"/>
                  <a:gd name="T54" fmla="*/ 6 w 30"/>
                  <a:gd name="T55" fmla="*/ 5 h 19"/>
                  <a:gd name="T56" fmla="*/ 2 w 30"/>
                  <a:gd name="T57" fmla="*/ 13 h 19"/>
                  <a:gd name="T58" fmla="*/ 2 w 30"/>
                  <a:gd name="T59" fmla="*/ 13 h 19"/>
                  <a:gd name="T60" fmla="*/ 8 w 30"/>
                  <a:gd name="T61" fmla="*/ 15 h 19"/>
                  <a:gd name="T62" fmla="*/ 1 w 30"/>
                  <a:gd name="T63" fmla="*/ 14 h 19"/>
                  <a:gd name="T64" fmla="*/ 8 w 30"/>
                  <a:gd name="T65" fmla="*/ 15 h 19"/>
                  <a:gd name="T66" fmla="*/ 13 w 30"/>
                  <a:gd name="T67" fmla="*/ 18 h 19"/>
                  <a:gd name="T68" fmla="*/ 8 w 30"/>
                  <a:gd name="T69" fmla="*/ 15 h 19"/>
                  <a:gd name="T70" fmla="*/ 14 w 30"/>
                  <a:gd name="T71" fmla="*/ 19 h 19"/>
                  <a:gd name="T72" fmla="*/ 14 w 30"/>
                  <a:gd name="T73" fmla="*/ 18 h 19"/>
                  <a:gd name="T74" fmla="*/ 14 w 30"/>
                  <a:gd name="T75" fmla="*/ 17 h 19"/>
                  <a:gd name="T76" fmla="*/ 14 w 30"/>
                  <a:gd name="T77" fmla="*/ 19 h 19"/>
                  <a:gd name="T78" fmla="*/ 14 w 30"/>
                  <a:gd name="T79" fmla="*/ 17 h 19"/>
                  <a:gd name="T80" fmla="*/ 14 w 30"/>
                  <a:gd name="T81" fmla="*/ 19 h 19"/>
                  <a:gd name="T82" fmla="*/ 14 w 30"/>
                  <a:gd name="T83" fmla="*/ 19 h 19"/>
                  <a:gd name="T84" fmla="*/ 18 w 30"/>
                  <a:gd name="T85" fmla="*/ 16 h 19"/>
                  <a:gd name="T86" fmla="*/ 14 w 30"/>
                  <a:gd name="T87" fmla="*/ 19 h 19"/>
                  <a:gd name="T88" fmla="*/ 18 w 30"/>
                  <a:gd name="T89" fmla="*/ 16 h 19"/>
                  <a:gd name="T90" fmla="*/ 25 w 30"/>
                  <a:gd name="T91" fmla="*/ 14 h 19"/>
                  <a:gd name="T92" fmla="*/ 18 w 30"/>
                  <a:gd name="T93" fmla="*/ 16 h 19"/>
                  <a:gd name="T94" fmla="*/ 25 w 30"/>
                  <a:gd name="T95" fmla="*/ 14 h 19"/>
                  <a:gd name="T96" fmla="*/ 24 w 30"/>
                  <a:gd name="T97" fmla="*/ 13 h 19"/>
                  <a:gd name="T98" fmla="*/ 28 w 30"/>
                  <a:gd name="T99" fmla="*/ 5 h 19"/>
                  <a:gd name="T100" fmla="*/ 24 w 30"/>
                  <a:gd name="T101" fmla="*/ 13 h 19"/>
                  <a:gd name="T102" fmla="*/ 27 w 30"/>
                  <a:gd name="T10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7" y="6"/>
                    </a:moveTo>
                    <a:cubicBezTo>
                      <a:pt x="26" y="5"/>
                      <a:pt x="25" y="4"/>
                      <a:pt x="24" y="3"/>
                    </a:cubicBezTo>
                    <a:lnTo>
                      <a:pt x="25" y="2"/>
                    </a:lnTo>
                    <a:cubicBezTo>
                      <a:pt x="26" y="3"/>
                      <a:pt x="27" y="4"/>
                      <a:pt x="28" y="5"/>
                    </a:cubicBezTo>
                    <a:lnTo>
                      <a:pt x="27" y="6"/>
                    </a:lnTo>
                    <a:close/>
                    <a:moveTo>
                      <a:pt x="24" y="3"/>
                    </a:moveTo>
                    <a:cubicBezTo>
                      <a:pt x="23" y="2"/>
                      <a:pt x="22" y="1"/>
                      <a:pt x="20" y="1"/>
                    </a:cubicBezTo>
                    <a:lnTo>
                      <a:pt x="20" y="0"/>
                    </a:lnTo>
                    <a:cubicBezTo>
                      <a:pt x="22" y="0"/>
                      <a:pt x="24" y="0"/>
                      <a:pt x="25" y="2"/>
                    </a:cubicBezTo>
                    <a:lnTo>
                      <a:pt x="24" y="3"/>
                    </a:lnTo>
                    <a:close/>
                    <a:moveTo>
                      <a:pt x="20" y="0"/>
                    </a:moveTo>
                    <a:lnTo>
                      <a:pt x="20" y="0"/>
                    </a:lnTo>
                    <a:lnTo>
                      <a:pt x="20" y="0"/>
                    </a:lnTo>
                    <a:close/>
                    <a:moveTo>
                      <a:pt x="20" y="1"/>
                    </a:moveTo>
                    <a:cubicBezTo>
                      <a:pt x="18" y="1"/>
                      <a:pt x="17" y="2"/>
                      <a:pt x="15" y="3"/>
                    </a:cubicBezTo>
                    <a:lnTo>
                      <a:pt x="15" y="2"/>
                    </a:lnTo>
                    <a:cubicBezTo>
                      <a:pt x="16" y="1"/>
                      <a:pt x="18" y="0"/>
                      <a:pt x="20" y="0"/>
                    </a:cubicBezTo>
                    <a:lnTo>
                      <a:pt x="20" y="1"/>
                    </a:lnTo>
                    <a:close/>
                    <a:moveTo>
                      <a:pt x="15" y="3"/>
                    </a:moveTo>
                    <a:cubicBezTo>
                      <a:pt x="15" y="4"/>
                      <a:pt x="14" y="4"/>
                      <a:pt x="13" y="4"/>
                    </a:cubicBezTo>
                    <a:lnTo>
                      <a:pt x="12" y="3"/>
                    </a:lnTo>
                    <a:cubicBezTo>
                      <a:pt x="13" y="3"/>
                      <a:pt x="14" y="2"/>
                      <a:pt x="15" y="2"/>
                    </a:cubicBezTo>
                    <a:lnTo>
                      <a:pt x="15"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1" y="5"/>
                      <a:pt x="10" y="5"/>
                    </a:cubicBezTo>
                    <a:lnTo>
                      <a:pt x="10" y="4"/>
                    </a:lnTo>
                    <a:cubicBezTo>
                      <a:pt x="11" y="4"/>
                      <a:pt x="12" y="4"/>
                      <a:pt x="12" y="3"/>
                    </a:cubicBezTo>
                    <a:lnTo>
                      <a:pt x="13" y="4"/>
                    </a:lnTo>
                    <a:close/>
                    <a:moveTo>
                      <a:pt x="10" y="5"/>
                    </a:moveTo>
                    <a:cubicBezTo>
                      <a:pt x="9" y="5"/>
                      <a:pt x="8" y="5"/>
                      <a:pt x="8" y="6"/>
                    </a:cubicBezTo>
                    <a:lnTo>
                      <a:pt x="7" y="5"/>
                    </a:lnTo>
                    <a:cubicBezTo>
                      <a:pt x="8" y="4"/>
                      <a:pt x="9" y="4"/>
                      <a:pt x="10" y="4"/>
                    </a:cubicBezTo>
                    <a:lnTo>
                      <a:pt x="10" y="5"/>
                    </a:lnTo>
                    <a:close/>
                    <a:moveTo>
                      <a:pt x="7" y="5"/>
                    </a:moveTo>
                    <a:lnTo>
                      <a:pt x="7" y="5"/>
                    </a:lnTo>
                    <a:lnTo>
                      <a:pt x="7" y="5"/>
                    </a:lnTo>
                    <a:close/>
                    <a:moveTo>
                      <a:pt x="8" y="6"/>
                    </a:moveTo>
                    <a:cubicBezTo>
                      <a:pt x="8" y="6"/>
                      <a:pt x="7" y="6"/>
                      <a:pt x="7" y="6"/>
                    </a:cubicBezTo>
                    <a:lnTo>
                      <a:pt x="6" y="5"/>
                    </a:lnTo>
                    <a:cubicBezTo>
                      <a:pt x="6" y="5"/>
                      <a:pt x="7" y="5"/>
                      <a:pt x="7" y="5"/>
                    </a:cubicBezTo>
                    <a:lnTo>
                      <a:pt x="8" y="6"/>
                    </a:lnTo>
                    <a:close/>
                    <a:moveTo>
                      <a:pt x="7" y="6"/>
                    </a:moveTo>
                    <a:cubicBezTo>
                      <a:pt x="5" y="8"/>
                      <a:pt x="1" y="11"/>
                      <a:pt x="2" y="13"/>
                    </a:cubicBezTo>
                    <a:lnTo>
                      <a:pt x="1" y="14"/>
                    </a:lnTo>
                    <a:cubicBezTo>
                      <a:pt x="0" y="11"/>
                      <a:pt x="3" y="8"/>
                      <a:pt x="6" y="5"/>
                    </a:cubicBezTo>
                    <a:lnTo>
                      <a:pt x="7" y="6"/>
                    </a:lnTo>
                    <a:close/>
                    <a:moveTo>
                      <a:pt x="2" y="13"/>
                    </a:moveTo>
                    <a:lnTo>
                      <a:pt x="2" y="13"/>
                    </a:lnTo>
                    <a:lnTo>
                      <a:pt x="2" y="13"/>
                    </a:lnTo>
                    <a:close/>
                    <a:moveTo>
                      <a:pt x="2" y="13"/>
                    </a:moveTo>
                    <a:cubicBezTo>
                      <a:pt x="3" y="14"/>
                      <a:pt x="5" y="15"/>
                      <a:pt x="8" y="15"/>
                    </a:cubicBezTo>
                    <a:lnTo>
                      <a:pt x="7" y="16"/>
                    </a:lnTo>
                    <a:cubicBezTo>
                      <a:pt x="5" y="16"/>
                      <a:pt x="2" y="16"/>
                      <a:pt x="1" y="14"/>
                    </a:cubicBezTo>
                    <a:lnTo>
                      <a:pt x="2" y="13"/>
                    </a:lnTo>
                    <a:close/>
                    <a:moveTo>
                      <a:pt x="8" y="15"/>
                    </a:moveTo>
                    <a:cubicBezTo>
                      <a:pt x="10" y="16"/>
                      <a:pt x="12" y="16"/>
                      <a:pt x="14" y="17"/>
                    </a:cubicBezTo>
                    <a:lnTo>
                      <a:pt x="13" y="18"/>
                    </a:lnTo>
                    <a:cubicBezTo>
                      <a:pt x="12" y="17"/>
                      <a:pt x="10" y="17"/>
                      <a:pt x="7" y="16"/>
                    </a:cubicBezTo>
                    <a:lnTo>
                      <a:pt x="8" y="15"/>
                    </a:lnTo>
                    <a:close/>
                    <a:moveTo>
                      <a:pt x="14" y="19"/>
                    </a:moveTo>
                    <a:lnTo>
                      <a:pt x="14" y="19"/>
                    </a:lnTo>
                    <a:lnTo>
                      <a:pt x="13" y="18"/>
                    </a:lnTo>
                    <a:lnTo>
                      <a:pt x="14" y="18"/>
                    </a:lnTo>
                    <a:lnTo>
                      <a:pt x="14" y="19"/>
                    </a:lnTo>
                    <a:close/>
                    <a:moveTo>
                      <a:pt x="14" y="17"/>
                    </a:moveTo>
                    <a:lnTo>
                      <a:pt x="14" y="17"/>
                    </a:lnTo>
                    <a:lnTo>
                      <a:pt x="14" y="19"/>
                    </a:lnTo>
                    <a:lnTo>
                      <a:pt x="14" y="19"/>
                    </a:lnTo>
                    <a:lnTo>
                      <a:pt x="14" y="17"/>
                    </a:lnTo>
                    <a:close/>
                    <a:moveTo>
                      <a:pt x="14" y="19"/>
                    </a:moveTo>
                    <a:lnTo>
                      <a:pt x="14" y="19"/>
                    </a:lnTo>
                    <a:lnTo>
                      <a:pt x="14" y="18"/>
                    </a:lnTo>
                    <a:lnTo>
                      <a:pt x="14" y="19"/>
                    </a:lnTo>
                    <a:close/>
                    <a:moveTo>
                      <a:pt x="14" y="17"/>
                    </a:moveTo>
                    <a:cubicBezTo>
                      <a:pt x="15" y="17"/>
                      <a:pt x="16" y="16"/>
                      <a:pt x="18" y="16"/>
                    </a:cubicBezTo>
                    <a:lnTo>
                      <a:pt x="18" y="17"/>
                    </a:lnTo>
                    <a:cubicBezTo>
                      <a:pt x="17" y="18"/>
                      <a:pt x="15" y="18"/>
                      <a:pt x="14" y="19"/>
                    </a:cubicBezTo>
                    <a:lnTo>
                      <a:pt x="14" y="17"/>
                    </a:lnTo>
                    <a:close/>
                    <a:moveTo>
                      <a:pt x="18" y="16"/>
                    </a:moveTo>
                    <a:cubicBezTo>
                      <a:pt x="20" y="15"/>
                      <a:pt x="22" y="14"/>
                      <a:pt x="24" y="13"/>
                    </a:cubicBezTo>
                    <a:lnTo>
                      <a:pt x="25" y="14"/>
                    </a:lnTo>
                    <a:cubicBezTo>
                      <a:pt x="23" y="15"/>
                      <a:pt x="20" y="16"/>
                      <a:pt x="18" y="17"/>
                    </a:cubicBezTo>
                    <a:lnTo>
                      <a:pt x="18" y="16"/>
                    </a:lnTo>
                    <a:close/>
                    <a:moveTo>
                      <a:pt x="25" y="14"/>
                    </a:moveTo>
                    <a:lnTo>
                      <a:pt x="25" y="14"/>
                    </a:lnTo>
                    <a:lnTo>
                      <a:pt x="25" y="14"/>
                    </a:lnTo>
                    <a:close/>
                    <a:moveTo>
                      <a:pt x="24" y="13"/>
                    </a:moveTo>
                    <a:cubicBezTo>
                      <a:pt x="27" y="11"/>
                      <a:pt x="28" y="9"/>
                      <a:pt x="27" y="6"/>
                    </a:cubicBezTo>
                    <a:lnTo>
                      <a:pt x="28" y="5"/>
                    </a:lnTo>
                    <a:cubicBezTo>
                      <a:pt x="30" y="10"/>
                      <a:pt x="28" y="12"/>
                      <a:pt x="25" y="14"/>
                    </a:cubicBezTo>
                    <a:lnTo>
                      <a:pt x="24" y="13"/>
                    </a:lnTo>
                    <a:close/>
                    <a:moveTo>
                      <a:pt x="27" y="6"/>
                    </a:moveTo>
                    <a:lnTo>
                      <a:pt x="27" y="6"/>
                    </a:lnTo>
                    <a:lnTo>
                      <a:pt x="2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7" name="Freeform 103">
                <a:extLst>
                  <a:ext uri="{FF2B5EF4-FFF2-40B4-BE49-F238E27FC236}">
                    <a16:creationId xmlns:a16="http://schemas.microsoft.com/office/drawing/2014/main" id="{7317C3A0-1564-A545-BC75-1A463E6FB60C}"/>
                  </a:ext>
                </a:extLst>
              </p:cNvPr>
              <p:cNvSpPr>
                <a:spLocks/>
              </p:cNvSpPr>
              <p:nvPr/>
            </p:nvSpPr>
            <p:spPr bwMode="auto">
              <a:xfrm>
                <a:off x="2489" y="1542"/>
                <a:ext cx="134" cy="95"/>
              </a:xfrm>
              <a:custGeom>
                <a:avLst/>
                <a:gdLst>
                  <a:gd name="T0" fmla="*/ 22 w 24"/>
                  <a:gd name="T1" fmla="*/ 1 h 17"/>
                  <a:gd name="T2" fmla="*/ 3 w 24"/>
                  <a:gd name="T3" fmla="*/ 0 h 17"/>
                  <a:gd name="T4" fmla="*/ 0 w 24"/>
                  <a:gd name="T5" fmla="*/ 3 h 17"/>
                  <a:gd name="T6" fmla="*/ 5 w 24"/>
                  <a:gd name="T7" fmla="*/ 14 h 17"/>
                  <a:gd name="T8" fmla="*/ 9 w 24"/>
                  <a:gd name="T9" fmla="*/ 17 h 17"/>
                  <a:gd name="T10" fmla="*/ 17 w 24"/>
                  <a:gd name="T11" fmla="*/ 15 h 17"/>
                  <a:gd name="T12" fmla="*/ 22 w 24"/>
                  <a:gd name="T13" fmla="*/ 14 h 17"/>
                  <a:gd name="T14" fmla="*/ 24 w 24"/>
                  <a:gd name="T15" fmla="*/ 2 h 17"/>
                  <a:gd name="T16" fmla="*/ 22 w 24"/>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7">
                    <a:moveTo>
                      <a:pt x="22" y="1"/>
                    </a:moveTo>
                    <a:cubicBezTo>
                      <a:pt x="16" y="4"/>
                      <a:pt x="9" y="1"/>
                      <a:pt x="3" y="0"/>
                    </a:cubicBezTo>
                    <a:cubicBezTo>
                      <a:pt x="2" y="0"/>
                      <a:pt x="0" y="2"/>
                      <a:pt x="0" y="3"/>
                    </a:cubicBezTo>
                    <a:cubicBezTo>
                      <a:pt x="0" y="7"/>
                      <a:pt x="1" y="12"/>
                      <a:pt x="5" y="14"/>
                    </a:cubicBezTo>
                    <a:cubicBezTo>
                      <a:pt x="7" y="15"/>
                      <a:pt x="7" y="16"/>
                      <a:pt x="9" y="17"/>
                    </a:cubicBezTo>
                    <a:cubicBezTo>
                      <a:pt x="12" y="17"/>
                      <a:pt x="14" y="14"/>
                      <a:pt x="17" y="15"/>
                    </a:cubicBezTo>
                    <a:cubicBezTo>
                      <a:pt x="19" y="15"/>
                      <a:pt x="21" y="15"/>
                      <a:pt x="22" y="14"/>
                    </a:cubicBezTo>
                    <a:cubicBezTo>
                      <a:pt x="24" y="11"/>
                      <a:pt x="23" y="6"/>
                      <a:pt x="24" y="2"/>
                    </a:cubicBezTo>
                    <a:cubicBezTo>
                      <a:pt x="24" y="2"/>
                      <a:pt x="23" y="1"/>
                      <a:pt x="2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8" name="Freeform 104">
                <a:extLst>
                  <a:ext uri="{FF2B5EF4-FFF2-40B4-BE49-F238E27FC236}">
                    <a16:creationId xmlns:a16="http://schemas.microsoft.com/office/drawing/2014/main" id="{9FAD29D5-8C5D-4891-E676-B7BC25D53BF4}"/>
                  </a:ext>
                </a:extLst>
              </p:cNvPr>
              <p:cNvSpPr>
                <a:spLocks noEditPoints="1"/>
              </p:cNvSpPr>
              <p:nvPr/>
            </p:nvSpPr>
            <p:spPr bwMode="auto">
              <a:xfrm>
                <a:off x="2484" y="1537"/>
                <a:ext cx="145" cy="106"/>
              </a:xfrm>
              <a:custGeom>
                <a:avLst/>
                <a:gdLst>
                  <a:gd name="T0" fmla="*/ 9 w 26"/>
                  <a:gd name="T1" fmla="*/ 1 h 19"/>
                  <a:gd name="T2" fmla="*/ 8 w 26"/>
                  <a:gd name="T3" fmla="*/ 3 h 19"/>
                  <a:gd name="T4" fmla="*/ 9 w 26"/>
                  <a:gd name="T5" fmla="*/ 1 h 19"/>
                  <a:gd name="T6" fmla="*/ 4 w 26"/>
                  <a:gd name="T7" fmla="*/ 2 h 19"/>
                  <a:gd name="T8" fmla="*/ 4 w 26"/>
                  <a:gd name="T9" fmla="*/ 2 h 19"/>
                  <a:gd name="T10" fmla="*/ 4 w 26"/>
                  <a:gd name="T11" fmla="*/ 0 h 19"/>
                  <a:gd name="T12" fmla="*/ 3 w 26"/>
                  <a:gd name="T13" fmla="*/ 2 h 19"/>
                  <a:gd name="T14" fmla="*/ 4 w 26"/>
                  <a:gd name="T15" fmla="*/ 2 h 19"/>
                  <a:gd name="T16" fmla="*/ 0 w 26"/>
                  <a:gd name="T17" fmla="*/ 4 h 19"/>
                  <a:gd name="T18" fmla="*/ 2 w 26"/>
                  <a:gd name="T19" fmla="*/ 4 h 19"/>
                  <a:gd name="T20" fmla="*/ 2 w 26"/>
                  <a:gd name="T21" fmla="*/ 4 h 19"/>
                  <a:gd name="T22" fmla="*/ 0 w 26"/>
                  <a:gd name="T23" fmla="*/ 4 h 19"/>
                  <a:gd name="T24" fmla="*/ 0 w 26"/>
                  <a:gd name="T25" fmla="*/ 4 h 19"/>
                  <a:gd name="T26" fmla="*/ 0 w 26"/>
                  <a:gd name="T27" fmla="*/ 4 h 19"/>
                  <a:gd name="T28" fmla="*/ 0 w 26"/>
                  <a:gd name="T29" fmla="*/ 4 h 19"/>
                  <a:gd name="T30" fmla="*/ 0 w 26"/>
                  <a:gd name="T31" fmla="*/ 4 h 19"/>
                  <a:gd name="T32" fmla="*/ 0 w 26"/>
                  <a:gd name="T33" fmla="*/ 4 h 19"/>
                  <a:gd name="T34" fmla="*/ 0 w 26"/>
                  <a:gd name="T35" fmla="*/ 6 h 19"/>
                  <a:gd name="T36" fmla="*/ 2 w 26"/>
                  <a:gd name="T37" fmla="*/ 6 h 19"/>
                  <a:gd name="T38" fmla="*/ 0 w 26"/>
                  <a:gd name="T39" fmla="*/ 6 h 19"/>
                  <a:gd name="T40" fmla="*/ 6 w 26"/>
                  <a:gd name="T41" fmla="*/ 14 h 19"/>
                  <a:gd name="T42" fmla="*/ 2 w 26"/>
                  <a:gd name="T43" fmla="*/ 7 h 19"/>
                  <a:gd name="T44" fmla="*/ 6 w 26"/>
                  <a:gd name="T45" fmla="*/ 15 h 19"/>
                  <a:gd name="T46" fmla="*/ 8 w 26"/>
                  <a:gd name="T47" fmla="*/ 16 h 19"/>
                  <a:gd name="T48" fmla="*/ 6 w 26"/>
                  <a:gd name="T49" fmla="*/ 14 h 19"/>
                  <a:gd name="T50" fmla="*/ 10 w 26"/>
                  <a:gd name="T51" fmla="*/ 18 h 19"/>
                  <a:gd name="T52" fmla="*/ 10 w 26"/>
                  <a:gd name="T53" fmla="*/ 18 h 19"/>
                  <a:gd name="T54" fmla="*/ 10 w 26"/>
                  <a:gd name="T55" fmla="*/ 17 h 19"/>
                  <a:gd name="T56" fmla="*/ 10 w 26"/>
                  <a:gd name="T57" fmla="*/ 18 h 19"/>
                  <a:gd name="T58" fmla="*/ 18 w 26"/>
                  <a:gd name="T59" fmla="*/ 15 h 19"/>
                  <a:gd name="T60" fmla="*/ 14 w 26"/>
                  <a:gd name="T61" fmla="*/ 16 h 19"/>
                  <a:gd name="T62" fmla="*/ 18 w 26"/>
                  <a:gd name="T63" fmla="*/ 17 h 19"/>
                  <a:gd name="T64" fmla="*/ 18 w 26"/>
                  <a:gd name="T65" fmla="*/ 17 h 19"/>
                  <a:gd name="T66" fmla="*/ 18 w 26"/>
                  <a:gd name="T67" fmla="*/ 17 h 19"/>
                  <a:gd name="T68" fmla="*/ 18 w 26"/>
                  <a:gd name="T69" fmla="*/ 17 h 19"/>
                  <a:gd name="T70" fmla="*/ 19 w 26"/>
                  <a:gd name="T71" fmla="*/ 15 h 19"/>
                  <a:gd name="T72" fmla="*/ 18 w 26"/>
                  <a:gd name="T73" fmla="*/ 17 h 19"/>
                  <a:gd name="T74" fmla="*/ 22 w 26"/>
                  <a:gd name="T75" fmla="*/ 15 h 19"/>
                  <a:gd name="T76" fmla="*/ 19 w 26"/>
                  <a:gd name="T77" fmla="*/ 15 h 19"/>
                  <a:gd name="T78" fmla="*/ 23 w 26"/>
                  <a:gd name="T79" fmla="*/ 15 h 19"/>
                  <a:gd name="T80" fmla="*/ 25 w 26"/>
                  <a:gd name="T81" fmla="*/ 8 h 19"/>
                  <a:gd name="T82" fmla="*/ 24 w 26"/>
                  <a:gd name="T83" fmla="*/ 8 h 19"/>
                  <a:gd name="T84" fmla="*/ 25 w 26"/>
                  <a:gd name="T85" fmla="*/ 8 h 19"/>
                  <a:gd name="T86" fmla="*/ 25 w 26"/>
                  <a:gd name="T87" fmla="*/ 3 h 19"/>
                  <a:gd name="T88" fmla="*/ 25 w 26"/>
                  <a:gd name="T89" fmla="*/ 3 h 19"/>
                  <a:gd name="T90" fmla="*/ 25 w 26"/>
                  <a:gd name="T91" fmla="*/ 3 h 19"/>
                  <a:gd name="T92" fmla="*/ 25 w 26"/>
                  <a:gd name="T93" fmla="*/ 2 h 19"/>
                  <a:gd name="T94" fmla="*/ 25 w 26"/>
                  <a:gd name="T95" fmla="*/ 2 h 19"/>
                  <a:gd name="T96" fmla="*/ 25 w 26"/>
                  <a:gd name="T97" fmla="*/ 2 h 19"/>
                  <a:gd name="T98" fmla="*/ 24 w 26"/>
                  <a:gd name="T99" fmla="*/ 2 h 19"/>
                  <a:gd name="T100" fmla="*/ 24 w 26"/>
                  <a:gd name="T101" fmla="*/ 3 h 19"/>
                  <a:gd name="T102" fmla="*/ 24 w 26"/>
                  <a:gd name="T103" fmla="*/ 3 h 19"/>
                  <a:gd name="T104" fmla="*/ 23 w 26"/>
                  <a:gd name="T105" fmla="*/ 2 h 19"/>
                  <a:gd name="T106" fmla="*/ 24 w 26"/>
                  <a:gd name="T107" fmla="*/ 3 h 19"/>
                  <a:gd name="T108" fmla="*/ 24 w 26"/>
                  <a:gd name="T10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9">
                    <a:moveTo>
                      <a:pt x="23" y="3"/>
                    </a:moveTo>
                    <a:cubicBezTo>
                      <a:pt x="18" y="5"/>
                      <a:pt x="13" y="4"/>
                      <a:pt x="8" y="3"/>
                    </a:cubicBezTo>
                    <a:lnTo>
                      <a:pt x="9" y="1"/>
                    </a:lnTo>
                    <a:cubicBezTo>
                      <a:pt x="13" y="3"/>
                      <a:pt x="18" y="4"/>
                      <a:pt x="23" y="2"/>
                    </a:cubicBezTo>
                    <a:lnTo>
                      <a:pt x="23" y="3"/>
                    </a:lnTo>
                    <a:close/>
                    <a:moveTo>
                      <a:pt x="8" y="3"/>
                    </a:moveTo>
                    <a:cubicBezTo>
                      <a:pt x="7" y="2"/>
                      <a:pt x="5" y="2"/>
                      <a:pt x="4" y="2"/>
                    </a:cubicBezTo>
                    <a:lnTo>
                      <a:pt x="4" y="0"/>
                    </a:lnTo>
                    <a:cubicBezTo>
                      <a:pt x="6" y="1"/>
                      <a:pt x="7" y="1"/>
                      <a:pt x="9" y="1"/>
                    </a:cubicBezTo>
                    <a:lnTo>
                      <a:pt x="8" y="3"/>
                    </a:lnTo>
                    <a:close/>
                    <a:moveTo>
                      <a:pt x="4" y="2"/>
                    </a:moveTo>
                    <a:lnTo>
                      <a:pt x="4" y="2"/>
                    </a:lnTo>
                    <a:lnTo>
                      <a:pt x="4" y="1"/>
                    </a:lnTo>
                    <a:lnTo>
                      <a:pt x="4" y="2"/>
                    </a:lnTo>
                    <a:close/>
                    <a:moveTo>
                      <a:pt x="4" y="2"/>
                    </a:moveTo>
                    <a:cubicBezTo>
                      <a:pt x="4" y="2"/>
                      <a:pt x="4" y="2"/>
                      <a:pt x="4" y="2"/>
                    </a:cubicBezTo>
                    <a:lnTo>
                      <a:pt x="4" y="0"/>
                    </a:lnTo>
                    <a:cubicBezTo>
                      <a:pt x="4" y="0"/>
                      <a:pt x="4" y="0"/>
                      <a:pt x="4" y="0"/>
                    </a:cubicBezTo>
                    <a:lnTo>
                      <a:pt x="4" y="2"/>
                    </a:lnTo>
                    <a:close/>
                    <a:moveTo>
                      <a:pt x="4" y="2"/>
                    </a:moveTo>
                    <a:cubicBezTo>
                      <a:pt x="3" y="1"/>
                      <a:pt x="3" y="2"/>
                      <a:pt x="3" y="2"/>
                    </a:cubicBezTo>
                    <a:lnTo>
                      <a:pt x="2" y="1"/>
                    </a:lnTo>
                    <a:cubicBezTo>
                      <a:pt x="2" y="1"/>
                      <a:pt x="3" y="0"/>
                      <a:pt x="4" y="0"/>
                    </a:cubicBezTo>
                    <a:lnTo>
                      <a:pt x="4" y="2"/>
                    </a:lnTo>
                    <a:close/>
                    <a:moveTo>
                      <a:pt x="3" y="2"/>
                    </a:moveTo>
                    <a:cubicBezTo>
                      <a:pt x="2" y="3"/>
                      <a:pt x="2" y="4"/>
                      <a:pt x="2" y="4"/>
                    </a:cubicBezTo>
                    <a:lnTo>
                      <a:pt x="0" y="4"/>
                    </a:lnTo>
                    <a:cubicBezTo>
                      <a:pt x="0" y="3"/>
                      <a:pt x="1" y="2"/>
                      <a:pt x="2" y="1"/>
                    </a:cubicBezTo>
                    <a:lnTo>
                      <a:pt x="3" y="2"/>
                    </a:lnTo>
                    <a:close/>
                    <a:moveTo>
                      <a:pt x="2" y="4"/>
                    </a:moveTo>
                    <a:lnTo>
                      <a:pt x="2" y="4"/>
                    </a:lnTo>
                    <a:lnTo>
                      <a:pt x="1" y="4"/>
                    </a:lnTo>
                    <a:lnTo>
                      <a:pt x="2" y="4"/>
                    </a:lnTo>
                    <a:close/>
                    <a:moveTo>
                      <a:pt x="2" y="4"/>
                    </a:moveTo>
                    <a:lnTo>
                      <a:pt x="2" y="4"/>
                    </a:lnTo>
                    <a:lnTo>
                      <a:pt x="0" y="4"/>
                    </a:lnTo>
                    <a:cubicBezTo>
                      <a:pt x="0" y="4"/>
                      <a:pt x="0" y="4"/>
                      <a:pt x="0" y="4"/>
                    </a:cubicBezTo>
                    <a:lnTo>
                      <a:pt x="2" y="4"/>
                    </a:lnTo>
                    <a:close/>
                    <a:moveTo>
                      <a:pt x="0" y="4"/>
                    </a:moveTo>
                    <a:lnTo>
                      <a:pt x="0" y="4"/>
                    </a:lnTo>
                    <a:lnTo>
                      <a:pt x="1" y="4"/>
                    </a:lnTo>
                    <a:lnTo>
                      <a:pt x="0" y="4"/>
                    </a:lnTo>
                    <a:close/>
                    <a:moveTo>
                      <a:pt x="2" y="4"/>
                    </a:moveTo>
                    <a:lnTo>
                      <a:pt x="2" y="4"/>
                    </a:lnTo>
                    <a:lnTo>
                      <a:pt x="0" y="4"/>
                    </a:lnTo>
                    <a:lnTo>
                      <a:pt x="0" y="4"/>
                    </a:lnTo>
                    <a:lnTo>
                      <a:pt x="2" y="4"/>
                    </a:lnTo>
                    <a:close/>
                    <a:moveTo>
                      <a:pt x="0" y="4"/>
                    </a:moveTo>
                    <a:lnTo>
                      <a:pt x="0" y="4"/>
                    </a:lnTo>
                    <a:lnTo>
                      <a:pt x="1" y="4"/>
                    </a:lnTo>
                    <a:lnTo>
                      <a:pt x="0" y="4"/>
                    </a:lnTo>
                    <a:close/>
                    <a:moveTo>
                      <a:pt x="2" y="4"/>
                    </a:moveTo>
                    <a:cubicBezTo>
                      <a:pt x="2" y="4"/>
                      <a:pt x="2" y="5"/>
                      <a:pt x="2" y="6"/>
                    </a:cubicBezTo>
                    <a:lnTo>
                      <a:pt x="0" y="6"/>
                    </a:lnTo>
                    <a:cubicBezTo>
                      <a:pt x="0" y="5"/>
                      <a:pt x="0" y="4"/>
                      <a:pt x="0" y="4"/>
                    </a:cubicBezTo>
                    <a:lnTo>
                      <a:pt x="2" y="4"/>
                    </a:lnTo>
                    <a:close/>
                    <a:moveTo>
                      <a:pt x="2" y="6"/>
                    </a:moveTo>
                    <a:cubicBezTo>
                      <a:pt x="2" y="6"/>
                      <a:pt x="2" y="7"/>
                      <a:pt x="2" y="7"/>
                    </a:cubicBezTo>
                    <a:lnTo>
                      <a:pt x="0" y="8"/>
                    </a:lnTo>
                    <a:cubicBezTo>
                      <a:pt x="0" y="7"/>
                      <a:pt x="0" y="6"/>
                      <a:pt x="0" y="6"/>
                    </a:cubicBezTo>
                    <a:lnTo>
                      <a:pt x="2" y="6"/>
                    </a:lnTo>
                    <a:close/>
                    <a:moveTo>
                      <a:pt x="2" y="7"/>
                    </a:moveTo>
                    <a:cubicBezTo>
                      <a:pt x="2" y="10"/>
                      <a:pt x="3" y="13"/>
                      <a:pt x="6" y="14"/>
                    </a:cubicBezTo>
                    <a:lnTo>
                      <a:pt x="6" y="16"/>
                    </a:lnTo>
                    <a:cubicBezTo>
                      <a:pt x="2" y="14"/>
                      <a:pt x="1" y="11"/>
                      <a:pt x="0" y="8"/>
                    </a:cubicBezTo>
                    <a:lnTo>
                      <a:pt x="2" y="7"/>
                    </a:lnTo>
                    <a:close/>
                    <a:moveTo>
                      <a:pt x="6" y="16"/>
                    </a:moveTo>
                    <a:lnTo>
                      <a:pt x="6" y="16"/>
                    </a:lnTo>
                    <a:lnTo>
                      <a:pt x="6" y="15"/>
                    </a:lnTo>
                    <a:lnTo>
                      <a:pt x="6" y="16"/>
                    </a:lnTo>
                    <a:close/>
                    <a:moveTo>
                      <a:pt x="6" y="14"/>
                    </a:moveTo>
                    <a:cubicBezTo>
                      <a:pt x="7" y="15"/>
                      <a:pt x="8" y="15"/>
                      <a:pt x="8" y="16"/>
                    </a:cubicBezTo>
                    <a:lnTo>
                      <a:pt x="7" y="17"/>
                    </a:lnTo>
                    <a:cubicBezTo>
                      <a:pt x="7" y="16"/>
                      <a:pt x="6" y="16"/>
                      <a:pt x="6" y="16"/>
                    </a:cubicBezTo>
                    <a:lnTo>
                      <a:pt x="6" y="14"/>
                    </a:lnTo>
                    <a:close/>
                    <a:moveTo>
                      <a:pt x="8" y="16"/>
                    </a:moveTo>
                    <a:cubicBezTo>
                      <a:pt x="9" y="16"/>
                      <a:pt x="9" y="17"/>
                      <a:pt x="10" y="17"/>
                    </a:cubicBezTo>
                    <a:lnTo>
                      <a:pt x="10" y="18"/>
                    </a:lnTo>
                    <a:cubicBezTo>
                      <a:pt x="9" y="18"/>
                      <a:pt x="8" y="17"/>
                      <a:pt x="7" y="17"/>
                    </a:cubicBezTo>
                    <a:lnTo>
                      <a:pt x="8" y="16"/>
                    </a:lnTo>
                    <a:close/>
                    <a:moveTo>
                      <a:pt x="10" y="18"/>
                    </a:moveTo>
                    <a:lnTo>
                      <a:pt x="10" y="18"/>
                    </a:lnTo>
                    <a:lnTo>
                      <a:pt x="10" y="18"/>
                    </a:lnTo>
                    <a:close/>
                    <a:moveTo>
                      <a:pt x="10" y="17"/>
                    </a:moveTo>
                    <a:cubicBezTo>
                      <a:pt x="11" y="17"/>
                      <a:pt x="12" y="17"/>
                      <a:pt x="14" y="16"/>
                    </a:cubicBezTo>
                    <a:lnTo>
                      <a:pt x="14" y="17"/>
                    </a:lnTo>
                    <a:cubicBezTo>
                      <a:pt x="13" y="18"/>
                      <a:pt x="11" y="19"/>
                      <a:pt x="10" y="18"/>
                    </a:cubicBezTo>
                    <a:lnTo>
                      <a:pt x="10" y="17"/>
                    </a:lnTo>
                    <a:close/>
                    <a:moveTo>
                      <a:pt x="14" y="16"/>
                    </a:moveTo>
                    <a:cubicBezTo>
                      <a:pt x="15" y="16"/>
                      <a:pt x="16" y="15"/>
                      <a:pt x="18" y="15"/>
                    </a:cubicBezTo>
                    <a:lnTo>
                      <a:pt x="18" y="17"/>
                    </a:lnTo>
                    <a:cubicBezTo>
                      <a:pt x="16" y="16"/>
                      <a:pt x="15" y="17"/>
                      <a:pt x="14" y="17"/>
                    </a:cubicBezTo>
                    <a:lnTo>
                      <a:pt x="14" y="16"/>
                    </a:lnTo>
                    <a:close/>
                    <a:moveTo>
                      <a:pt x="18" y="15"/>
                    </a:moveTo>
                    <a:lnTo>
                      <a:pt x="18" y="15"/>
                    </a:lnTo>
                    <a:lnTo>
                      <a:pt x="18" y="17"/>
                    </a:lnTo>
                    <a:lnTo>
                      <a:pt x="18" y="17"/>
                    </a:lnTo>
                    <a:lnTo>
                      <a:pt x="18" y="15"/>
                    </a:lnTo>
                    <a:close/>
                    <a:moveTo>
                      <a:pt x="18" y="17"/>
                    </a:moveTo>
                    <a:lnTo>
                      <a:pt x="18" y="17"/>
                    </a:lnTo>
                    <a:lnTo>
                      <a:pt x="18" y="16"/>
                    </a:lnTo>
                    <a:lnTo>
                      <a:pt x="18" y="17"/>
                    </a:lnTo>
                    <a:close/>
                    <a:moveTo>
                      <a:pt x="18" y="15"/>
                    </a:moveTo>
                    <a:cubicBezTo>
                      <a:pt x="18" y="15"/>
                      <a:pt x="18" y="15"/>
                      <a:pt x="19" y="15"/>
                    </a:cubicBezTo>
                    <a:lnTo>
                      <a:pt x="18" y="17"/>
                    </a:lnTo>
                    <a:cubicBezTo>
                      <a:pt x="18" y="17"/>
                      <a:pt x="18" y="17"/>
                      <a:pt x="18" y="17"/>
                    </a:cubicBezTo>
                    <a:lnTo>
                      <a:pt x="18" y="15"/>
                    </a:lnTo>
                    <a:close/>
                    <a:moveTo>
                      <a:pt x="19" y="15"/>
                    </a:moveTo>
                    <a:cubicBezTo>
                      <a:pt x="19" y="15"/>
                      <a:pt x="19" y="15"/>
                      <a:pt x="19" y="15"/>
                    </a:cubicBezTo>
                    <a:lnTo>
                      <a:pt x="19" y="17"/>
                    </a:lnTo>
                    <a:cubicBezTo>
                      <a:pt x="19" y="17"/>
                      <a:pt x="19" y="17"/>
                      <a:pt x="18" y="17"/>
                    </a:cubicBezTo>
                    <a:lnTo>
                      <a:pt x="19" y="15"/>
                    </a:lnTo>
                    <a:close/>
                    <a:moveTo>
                      <a:pt x="19" y="15"/>
                    </a:moveTo>
                    <a:cubicBezTo>
                      <a:pt x="21" y="15"/>
                      <a:pt x="22" y="15"/>
                      <a:pt x="22" y="15"/>
                    </a:cubicBezTo>
                    <a:lnTo>
                      <a:pt x="23" y="15"/>
                    </a:lnTo>
                    <a:cubicBezTo>
                      <a:pt x="23" y="16"/>
                      <a:pt x="21" y="17"/>
                      <a:pt x="19" y="17"/>
                    </a:cubicBezTo>
                    <a:lnTo>
                      <a:pt x="19" y="15"/>
                    </a:lnTo>
                    <a:close/>
                    <a:moveTo>
                      <a:pt x="23" y="15"/>
                    </a:moveTo>
                    <a:lnTo>
                      <a:pt x="23" y="15"/>
                    </a:lnTo>
                    <a:lnTo>
                      <a:pt x="23" y="15"/>
                    </a:lnTo>
                    <a:close/>
                    <a:moveTo>
                      <a:pt x="22" y="15"/>
                    </a:moveTo>
                    <a:cubicBezTo>
                      <a:pt x="23" y="13"/>
                      <a:pt x="24" y="10"/>
                      <a:pt x="24" y="8"/>
                    </a:cubicBezTo>
                    <a:lnTo>
                      <a:pt x="25" y="8"/>
                    </a:lnTo>
                    <a:cubicBezTo>
                      <a:pt x="25" y="11"/>
                      <a:pt x="25" y="13"/>
                      <a:pt x="23" y="15"/>
                    </a:cubicBezTo>
                    <a:lnTo>
                      <a:pt x="22" y="15"/>
                    </a:lnTo>
                    <a:close/>
                    <a:moveTo>
                      <a:pt x="24" y="8"/>
                    </a:moveTo>
                    <a:cubicBezTo>
                      <a:pt x="24" y="6"/>
                      <a:pt x="24" y="5"/>
                      <a:pt x="25" y="3"/>
                    </a:cubicBezTo>
                    <a:lnTo>
                      <a:pt x="26" y="4"/>
                    </a:lnTo>
                    <a:cubicBezTo>
                      <a:pt x="26" y="5"/>
                      <a:pt x="25" y="7"/>
                      <a:pt x="25" y="8"/>
                    </a:cubicBezTo>
                    <a:lnTo>
                      <a:pt x="24" y="8"/>
                    </a:lnTo>
                    <a:close/>
                    <a:moveTo>
                      <a:pt x="25" y="3"/>
                    </a:moveTo>
                    <a:lnTo>
                      <a:pt x="25" y="3"/>
                    </a:lnTo>
                    <a:lnTo>
                      <a:pt x="25" y="3"/>
                    </a:lnTo>
                    <a:close/>
                    <a:moveTo>
                      <a:pt x="25" y="3"/>
                    </a:moveTo>
                    <a:cubicBezTo>
                      <a:pt x="25" y="3"/>
                      <a:pt x="25" y="4"/>
                      <a:pt x="25" y="3"/>
                    </a:cubicBezTo>
                    <a:lnTo>
                      <a:pt x="26" y="3"/>
                    </a:lnTo>
                    <a:cubicBezTo>
                      <a:pt x="26" y="3"/>
                      <a:pt x="26" y="3"/>
                      <a:pt x="26" y="4"/>
                    </a:cubicBezTo>
                    <a:lnTo>
                      <a:pt x="25" y="3"/>
                    </a:lnTo>
                    <a:close/>
                    <a:moveTo>
                      <a:pt x="25" y="3"/>
                    </a:moveTo>
                    <a:cubicBezTo>
                      <a:pt x="25" y="3"/>
                      <a:pt x="25" y="3"/>
                      <a:pt x="24" y="3"/>
                    </a:cubicBezTo>
                    <a:lnTo>
                      <a:pt x="25" y="2"/>
                    </a:lnTo>
                    <a:cubicBezTo>
                      <a:pt x="26" y="2"/>
                      <a:pt x="26" y="3"/>
                      <a:pt x="26" y="3"/>
                    </a:cubicBezTo>
                    <a:lnTo>
                      <a:pt x="25" y="3"/>
                    </a:lnTo>
                    <a:close/>
                    <a:moveTo>
                      <a:pt x="25" y="2"/>
                    </a:moveTo>
                    <a:lnTo>
                      <a:pt x="25" y="2"/>
                    </a:lnTo>
                    <a:lnTo>
                      <a:pt x="25" y="3"/>
                    </a:lnTo>
                    <a:lnTo>
                      <a:pt x="25" y="2"/>
                    </a:lnTo>
                    <a:close/>
                    <a:moveTo>
                      <a:pt x="24" y="3"/>
                    </a:moveTo>
                    <a:cubicBezTo>
                      <a:pt x="24" y="3"/>
                      <a:pt x="24" y="3"/>
                      <a:pt x="24" y="3"/>
                    </a:cubicBezTo>
                    <a:lnTo>
                      <a:pt x="24" y="2"/>
                    </a:lnTo>
                    <a:cubicBezTo>
                      <a:pt x="25" y="2"/>
                      <a:pt x="25" y="2"/>
                      <a:pt x="25" y="2"/>
                    </a:cubicBezTo>
                    <a:lnTo>
                      <a:pt x="24" y="3"/>
                    </a:lnTo>
                    <a:close/>
                    <a:moveTo>
                      <a:pt x="24" y="3"/>
                    </a:moveTo>
                    <a:lnTo>
                      <a:pt x="24" y="3"/>
                    </a:lnTo>
                    <a:lnTo>
                      <a:pt x="24" y="2"/>
                    </a:lnTo>
                    <a:lnTo>
                      <a:pt x="24" y="3"/>
                    </a:lnTo>
                    <a:close/>
                    <a:moveTo>
                      <a:pt x="24" y="3"/>
                    </a:moveTo>
                    <a:cubicBezTo>
                      <a:pt x="24" y="3"/>
                      <a:pt x="24" y="3"/>
                      <a:pt x="24" y="3"/>
                    </a:cubicBezTo>
                    <a:lnTo>
                      <a:pt x="23" y="2"/>
                    </a:lnTo>
                    <a:cubicBezTo>
                      <a:pt x="23" y="1"/>
                      <a:pt x="24" y="1"/>
                      <a:pt x="24" y="2"/>
                    </a:cubicBezTo>
                    <a:lnTo>
                      <a:pt x="24" y="3"/>
                    </a:lnTo>
                    <a:close/>
                    <a:moveTo>
                      <a:pt x="24" y="3"/>
                    </a:moveTo>
                    <a:lnTo>
                      <a:pt x="23" y="3"/>
                    </a:lnTo>
                    <a:lnTo>
                      <a:pt x="23" y="2"/>
                    </a:lnTo>
                    <a:lnTo>
                      <a:pt x="24"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49" name="Freeform 105">
                <a:extLst>
                  <a:ext uri="{FF2B5EF4-FFF2-40B4-BE49-F238E27FC236}">
                    <a16:creationId xmlns:a16="http://schemas.microsoft.com/office/drawing/2014/main" id="{5AC3F18B-6215-86E9-88E5-D4808539801E}"/>
                  </a:ext>
                </a:extLst>
              </p:cNvPr>
              <p:cNvSpPr>
                <a:spLocks/>
              </p:cNvSpPr>
              <p:nvPr/>
            </p:nvSpPr>
            <p:spPr bwMode="auto">
              <a:xfrm>
                <a:off x="2377" y="1509"/>
                <a:ext cx="112" cy="100"/>
              </a:xfrm>
              <a:custGeom>
                <a:avLst/>
                <a:gdLst>
                  <a:gd name="T0" fmla="*/ 18 w 20"/>
                  <a:gd name="T1" fmla="*/ 2 h 18"/>
                  <a:gd name="T2" fmla="*/ 17 w 20"/>
                  <a:gd name="T3" fmla="*/ 3 h 18"/>
                  <a:gd name="T4" fmla="*/ 5 w 20"/>
                  <a:gd name="T5" fmla="*/ 0 h 18"/>
                  <a:gd name="T6" fmla="*/ 0 w 20"/>
                  <a:gd name="T7" fmla="*/ 7 h 18"/>
                  <a:gd name="T8" fmla="*/ 3 w 20"/>
                  <a:gd name="T9" fmla="*/ 13 h 18"/>
                  <a:gd name="T10" fmla="*/ 14 w 20"/>
                  <a:gd name="T11" fmla="*/ 17 h 18"/>
                  <a:gd name="T12" fmla="*/ 16 w 20"/>
                  <a:gd name="T13" fmla="*/ 18 h 18"/>
                  <a:gd name="T14" fmla="*/ 19 w 20"/>
                  <a:gd name="T15" fmla="*/ 15 h 18"/>
                  <a:gd name="T16" fmla="*/ 19 w 20"/>
                  <a:gd name="T17" fmla="*/ 4 h 18"/>
                  <a:gd name="T18" fmla="*/ 18 w 20"/>
                  <a:gd name="T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18" y="2"/>
                    </a:moveTo>
                    <a:cubicBezTo>
                      <a:pt x="18" y="2"/>
                      <a:pt x="17" y="3"/>
                      <a:pt x="17" y="3"/>
                    </a:cubicBezTo>
                    <a:cubicBezTo>
                      <a:pt x="13" y="3"/>
                      <a:pt x="9" y="0"/>
                      <a:pt x="5" y="0"/>
                    </a:cubicBezTo>
                    <a:cubicBezTo>
                      <a:pt x="3" y="0"/>
                      <a:pt x="3" y="5"/>
                      <a:pt x="0" y="7"/>
                    </a:cubicBezTo>
                    <a:cubicBezTo>
                      <a:pt x="2" y="9"/>
                      <a:pt x="2" y="11"/>
                      <a:pt x="3" y="13"/>
                    </a:cubicBezTo>
                    <a:cubicBezTo>
                      <a:pt x="5" y="16"/>
                      <a:pt x="10" y="16"/>
                      <a:pt x="14" y="17"/>
                    </a:cubicBezTo>
                    <a:cubicBezTo>
                      <a:pt x="15" y="17"/>
                      <a:pt x="15" y="18"/>
                      <a:pt x="16" y="18"/>
                    </a:cubicBezTo>
                    <a:cubicBezTo>
                      <a:pt x="17" y="17"/>
                      <a:pt x="19" y="17"/>
                      <a:pt x="19" y="15"/>
                    </a:cubicBezTo>
                    <a:cubicBezTo>
                      <a:pt x="19" y="11"/>
                      <a:pt x="18" y="8"/>
                      <a:pt x="19" y="4"/>
                    </a:cubicBezTo>
                    <a:cubicBezTo>
                      <a:pt x="19" y="3"/>
                      <a:pt x="20" y="2"/>
                      <a:pt x="1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0" name="Freeform 106">
                <a:extLst>
                  <a:ext uri="{FF2B5EF4-FFF2-40B4-BE49-F238E27FC236}">
                    <a16:creationId xmlns:a16="http://schemas.microsoft.com/office/drawing/2014/main" id="{E8BB0C33-30F8-2E12-5AC8-782A725D12A9}"/>
                  </a:ext>
                </a:extLst>
              </p:cNvPr>
              <p:cNvSpPr>
                <a:spLocks noEditPoints="1"/>
              </p:cNvSpPr>
              <p:nvPr/>
            </p:nvSpPr>
            <p:spPr bwMode="auto">
              <a:xfrm>
                <a:off x="2372" y="1509"/>
                <a:ext cx="117" cy="106"/>
              </a:xfrm>
              <a:custGeom>
                <a:avLst/>
                <a:gdLst>
                  <a:gd name="T0" fmla="*/ 18 w 21"/>
                  <a:gd name="T1" fmla="*/ 2 h 19"/>
                  <a:gd name="T2" fmla="*/ 18 w 21"/>
                  <a:gd name="T3" fmla="*/ 2 h 19"/>
                  <a:gd name="T4" fmla="*/ 19 w 21"/>
                  <a:gd name="T5" fmla="*/ 3 h 19"/>
                  <a:gd name="T6" fmla="*/ 18 w 21"/>
                  <a:gd name="T7" fmla="*/ 2 h 19"/>
                  <a:gd name="T8" fmla="*/ 18 w 21"/>
                  <a:gd name="T9" fmla="*/ 2 h 19"/>
                  <a:gd name="T10" fmla="*/ 18 w 21"/>
                  <a:gd name="T11" fmla="*/ 2 h 19"/>
                  <a:gd name="T12" fmla="*/ 12 w 21"/>
                  <a:gd name="T13" fmla="*/ 1 h 19"/>
                  <a:gd name="T14" fmla="*/ 12 w 21"/>
                  <a:gd name="T15" fmla="*/ 1 h 19"/>
                  <a:gd name="T16" fmla="*/ 12 w 21"/>
                  <a:gd name="T17" fmla="*/ 1 h 19"/>
                  <a:gd name="T18" fmla="*/ 6 w 21"/>
                  <a:gd name="T19" fmla="*/ 0 h 19"/>
                  <a:gd name="T20" fmla="*/ 6 w 21"/>
                  <a:gd name="T21" fmla="*/ 1 h 19"/>
                  <a:gd name="T22" fmla="*/ 6 w 21"/>
                  <a:gd name="T23" fmla="*/ 1 h 19"/>
                  <a:gd name="T24" fmla="*/ 3 w 21"/>
                  <a:gd name="T25" fmla="*/ 3 h 19"/>
                  <a:gd name="T26" fmla="*/ 4 w 21"/>
                  <a:gd name="T27" fmla="*/ 3 h 19"/>
                  <a:gd name="T28" fmla="*/ 3 w 21"/>
                  <a:gd name="T29" fmla="*/ 3 h 19"/>
                  <a:gd name="T30" fmla="*/ 0 w 21"/>
                  <a:gd name="T31" fmla="*/ 6 h 19"/>
                  <a:gd name="T32" fmla="*/ 0 w 21"/>
                  <a:gd name="T33" fmla="*/ 7 h 19"/>
                  <a:gd name="T34" fmla="*/ 2 w 21"/>
                  <a:gd name="T35" fmla="*/ 11 h 19"/>
                  <a:gd name="T36" fmla="*/ 4 w 21"/>
                  <a:gd name="T37" fmla="*/ 10 h 19"/>
                  <a:gd name="T38" fmla="*/ 2 w 21"/>
                  <a:gd name="T39" fmla="*/ 11 h 19"/>
                  <a:gd name="T40" fmla="*/ 4 w 21"/>
                  <a:gd name="T41" fmla="*/ 13 h 19"/>
                  <a:gd name="T42" fmla="*/ 13 w 21"/>
                  <a:gd name="T43" fmla="*/ 16 h 19"/>
                  <a:gd name="T44" fmla="*/ 5 w 21"/>
                  <a:gd name="T45" fmla="*/ 13 h 19"/>
                  <a:gd name="T46" fmla="*/ 14 w 21"/>
                  <a:gd name="T47" fmla="*/ 18 h 19"/>
                  <a:gd name="T48" fmla="*/ 14 w 21"/>
                  <a:gd name="T49" fmla="*/ 18 h 19"/>
                  <a:gd name="T50" fmla="*/ 14 w 21"/>
                  <a:gd name="T51" fmla="*/ 18 h 19"/>
                  <a:gd name="T52" fmla="*/ 15 w 21"/>
                  <a:gd name="T53" fmla="*/ 18 h 19"/>
                  <a:gd name="T54" fmla="*/ 16 w 21"/>
                  <a:gd name="T55" fmla="*/ 17 h 19"/>
                  <a:gd name="T56" fmla="*/ 15 w 21"/>
                  <a:gd name="T57" fmla="*/ 18 h 19"/>
                  <a:gd name="T58" fmla="*/ 17 w 21"/>
                  <a:gd name="T59" fmla="*/ 17 h 19"/>
                  <a:gd name="T60" fmla="*/ 17 w 21"/>
                  <a:gd name="T61" fmla="*/ 17 h 19"/>
                  <a:gd name="T62" fmla="*/ 17 w 21"/>
                  <a:gd name="T63" fmla="*/ 19 h 19"/>
                  <a:gd name="T64" fmla="*/ 20 w 21"/>
                  <a:gd name="T65" fmla="*/ 17 h 19"/>
                  <a:gd name="T66" fmla="*/ 19 w 21"/>
                  <a:gd name="T67" fmla="*/ 16 h 19"/>
                  <a:gd name="T68" fmla="*/ 20 w 21"/>
                  <a:gd name="T69" fmla="*/ 17 h 19"/>
                  <a:gd name="T70" fmla="*/ 19 w 21"/>
                  <a:gd name="T71" fmla="*/ 15 h 19"/>
                  <a:gd name="T72" fmla="*/ 19 w 21"/>
                  <a:gd name="T73" fmla="*/ 15 h 19"/>
                  <a:gd name="T74" fmla="*/ 21 w 21"/>
                  <a:gd name="T75" fmla="*/ 15 h 19"/>
                  <a:gd name="T76" fmla="*/ 19 w 21"/>
                  <a:gd name="T77" fmla="*/ 4 h 19"/>
                  <a:gd name="T78" fmla="*/ 19 w 21"/>
                  <a:gd name="T79" fmla="*/ 12 h 19"/>
                  <a:gd name="T80" fmla="*/ 20 w 21"/>
                  <a:gd name="T81" fmla="*/ 4 h 19"/>
                  <a:gd name="T82" fmla="*/ 19 w 21"/>
                  <a:gd name="T83" fmla="*/ 4 h 19"/>
                  <a:gd name="T84" fmla="*/ 19 w 21"/>
                  <a:gd name="T85" fmla="*/ 4 h 19"/>
                  <a:gd name="T86" fmla="*/ 21 w 21"/>
                  <a:gd name="T87" fmla="*/ 3 h 19"/>
                  <a:gd name="T88" fmla="*/ 20 w 21"/>
                  <a:gd name="T89" fmla="*/ 3 h 19"/>
                  <a:gd name="T90" fmla="*/ 21 w 21"/>
                  <a:gd name="T91" fmla="*/ 3 h 19"/>
                  <a:gd name="T92" fmla="*/ 19 w 21"/>
                  <a:gd name="T93" fmla="*/ 3 h 19"/>
                  <a:gd name="T94" fmla="*/ 19 w 21"/>
                  <a:gd name="T9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19">
                    <a:moveTo>
                      <a:pt x="19" y="3"/>
                    </a:moveTo>
                    <a:lnTo>
                      <a:pt x="19" y="3"/>
                    </a:lnTo>
                    <a:lnTo>
                      <a:pt x="18" y="2"/>
                    </a:lnTo>
                    <a:cubicBezTo>
                      <a:pt x="18" y="1"/>
                      <a:pt x="19" y="1"/>
                      <a:pt x="19" y="1"/>
                    </a:cubicBezTo>
                    <a:lnTo>
                      <a:pt x="19" y="3"/>
                    </a:lnTo>
                    <a:close/>
                    <a:moveTo>
                      <a:pt x="18" y="2"/>
                    </a:moveTo>
                    <a:lnTo>
                      <a:pt x="18" y="2"/>
                    </a:lnTo>
                    <a:lnTo>
                      <a:pt x="18" y="2"/>
                    </a:lnTo>
                    <a:close/>
                    <a:moveTo>
                      <a:pt x="19" y="3"/>
                    </a:moveTo>
                    <a:cubicBezTo>
                      <a:pt x="19" y="3"/>
                      <a:pt x="18" y="3"/>
                      <a:pt x="18" y="3"/>
                    </a:cubicBezTo>
                    <a:lnTo>
                      <a:pt x="18" y="2"/>
                    </a:lnTo>
                    <a:cubicBezTo>
                      <a:pt x="18" y="2"/>
                      <a:pt x="18" y="2"/>
                      <a:pt x="18" y="2"/>
                    </a:cubicBezTo>
                    <a:lnTo>
                      <a:pt x="19" y="3"/>
                    </a:lnTo>
                    <a:close/>
                    <a:moveTo>
                      <a:pt x="18" y="2"/>
                    </a:moveTo>
                    <a:lnTo>
                      <a:pt x="18" y="2"/>
                    </a:lnTo>
                    <a:lnTo>
                      <a:pt x="18" y="2"/>
                    </a:lnTo>
                    <a:lnTo>
                      <a:pt x="18" y="3"/>
                    </a:lnTo>
                    <a:lnTo>
                      <a:pt x="18" y="2"/>
                    </a:lnTo>
                    <a:close/>
                    <a:moveTo>
                      <a:pt x="18" y="3"/>
                    </a:moveTo>
                    <a:cubicBezTo>
                      <a:pt x="16" y="3"/>
                      <a:pt x="13" y="3"/>
                      <a:pt x="11" y="2"/>
                    </a:cubicBezTo>
                    <a:lnTo>
                      <a:pt x="12" y="1"/>
                    </a:lnTo>
                    <a:cubicBezTo>
                      <a:pt x="14" y="1"/>
                      <a:pt x="16" y="2"/>
                      <a:pt x="18" y="2"/>
                    </a:cubicBezTo>
                    <a:lnTo>
                      <a:pt x="18" y="3"/>
                    </a:lnTo>
                    <a:close/>
                    <a:moveTo>
                      <a:pt x="12" y="1"/>
                    </a:moveTo>
                    <a:lnTo>
                      <a:pt x="12" y="1"/>
                    </a:lnTo>
                    <a:lnTo>
                      <a:pt x="12" y="2"/>
                    </a:lnTo>
                    <a:lnTo>
                      <a:pt x="12" y="1"/>
                    </a:lnTo>
                    <a:close/>
                    <a:moveTo>
                      <a:pt x="11" y="2"/>
                    </a:moveTo>
                    <a:cubicBezTo>
                      <a:pt x="10" y="2"/>
                      <a:pt x="8" y="1"/>
                      <a:pt x="6" y="1"/>
                    </a:cubicBezTo>
                    <a:lnTo>
                      <a:pt x="6" y="0"/>
                    </a:lnTo>
                    <a:cubicBezTo>
                      <a:pt x="8" y="0"/>
                      <a:pt x="10" y="0"/>
                      <a:pt x="12" y="1"/>
                    </a:cubicBezTo>
                    <a:lnTo>
                      <a:pt x="11" y="2"/>
                    </a:lnTo>
                    <a:close/>
                    <a:moveTo>
                      <a:pt x="6" y="1"/>
                    </a:moveTo>
                    <a:lnTo>
                      <a:pt x="6" y="1"/>
                    </a:lnTo>
                    <a:lnTo>
                      <a:pt x="6" y="0"/>
                    </a:lnTo>
                    <a:lnTo>
                      <a:pt x="6" y="1"/>
                    </a:lnTo>
                    <a:close/>
                    <a:moveTo>
                      <a:pt x="6" y="1"/>
                    </a:moveTo>
                    <a:cubicBezTo>
                      <a:pt x="6" y="1"/>
                      <a:pt x="5" y="2"/>
                      <a:pt x="4" y="3"/>
                    </a:cubicBezTo>
                    <a:lnTo>
                      <a:pt x="3" y="3"/>
                    </a:lnTo>
                    <a:cubicBezTo>
                      <a:pt x="4" y="1"/>
                      <a:pt x="5" y="0"/>
                      <a:pt x="6" y="0"/>
                    </a:cubicBezTo>
                    <a:lnTo>
                      <a:pt x="6" y="1"/>
                    </a:lnTo>
                    <a:close/>
                    <a:moveTo>
                      <a:pt x="4" y="3"/>
                    </a:moveTo>
                    <a:cubicBezTo>
                      <a:pt x="4" y="5"/>
                      <a:pt x="3" y="6"/>
                      <a:pt x="1" y="7"/>
                    </a:cubicBezTo>
                    <a:lnTo>
                      <a:pt x="1" y="6"/>
                    </a:lnTo>
                    <a:cubicBezTo>
                      <a:pt x="2" y="5"/>
                      <a:pt x="2" y="4"/>
                      <a:pt x="3" y="3"/>
                    </a:cubicBezTo>
                    <a:lnTo>
                      <a:pt x="4" y="3"/>
                    </a:lnTo>
                    <a:close/>
                    <a:moveTo>
                      <a:pt x="0" y="7"/>
                    </a:moveTo>
                    <a:lnTo>
                      <a:pt x="0" y="6"/>
                    </a:lnTo>
                    <a:lnTo>
                      <a:pt x="1" y="6"/>
                    </a:lnTo>
                    <a:lnTo>
                      <a:pt x="1" y="7"/>
                    </a:lnTo>
                    <a:lnTo>
                      <a:pt x="0" y="7"/>
                    </a:lnTo>
                    <a:close/>
                    <a:moveTo>
                      <a:pt x="1" y="6"/>
                    </a:moveTo>
                    <a:cubicBezTo>
                      <a:pt x="3" y="8"/>
                      <a:pt x="3" y="9"/>
                      <a:pt x="4" y="10"/>
                    </a:cubicBezTo>
                    <a:lnTo>
                      <a:pt x="2" y="11"/>
                    </a:lnTo>
                    <a:cubicBezTo>
                      <a:pt x="2" y="9"/>
                      <a:pt x="2" y="8"/>
                      <a:pt x="0" y="7"/>
                    </a:cubicBezTo>
                    <a:lnTo>
                      <a:pt x="1" y="6"/>
                    </a:lnTo>
                    <a:close/>
                    <a:moveTo>
                      <a:pt x="4" y="10"/>
                    </a:moveTo>
                    <a:cubicBezTo>
                      <a:pt x="4" y="11"/>
                      <a:pt x="4" y="12"/>
                      <a:pt x="5" y="13"/>
                    </a:cubicBezTo>
                    <a:lnTo>
                      <a:pt x="4" y="13"/>
                    </a:lnTo>
                    <a:cubicBezTo>
                      <a:pt x="3" y="13"/>
                      <a:pt x="3" y="12"/>
                      <a:pt x="2" y="11"/>
                    </a:cubicBezTo>
                    <a:lnTo>
                      <a:pt x="4" y="10"/>
                    </a:lnTo>
                    <a:close/>
                    <a:moveTo>
                      <a:pt x="4" y="13"/>
                    </a:moveTo>
                    <a:lnTo>
                      <a:pt x="4" y="13"/>
                    </a:lnTo>
                    <a:lnTo>
                      <a:pt x="4" y="13"/>
                    </a:lnTo>
                    <a:close/>
                    <a:moveTo>
                      <a:pt x="5" y="13"/>
                    </a:moveTo>
                    <a:cubicBezTo>
                      <a:pt x="6" y="15"/>
                      <a:pt x="9" y="16"/>
                      <a:pt x="13" y="16"/>
                    </a:cubicBezTo>
                    <a:lnTo>
                      <a:pt x="12" y="17"/>
                    </a:lnTo>
                    <a:cubicBezTo>
                      <a:pt x="9" y="17"/>
                      <a:pt x="5" y="16"/>
                      <a:pt x="4" y="13"/>
                    </a:cubicBezTo>
                    <a:lnTo>
                      <a:pt x="5" y="13"/>
                    </a:lnTo>
                    <a:close/>
                    <a:moveTo>
                      <a:pt x="13" y="16"/>
                    </a:moveTo>
                    <a:cubicBezTo>
                      <a:pt x="13" y="16"/>
                      <a:pt x="14" y="16"/>
                      <a:pt x="15" y="16"/>
                    </a:cubicBezTo>
                    <a:lnTo>
                      <a:pt x="14" y="18"/>
                    </a:lnTo>
                    <a:cubicBezTo>
                      <a:pt x="14" y="17"/>
                      <a:pt x="13" y="17"/>
                      <a:pt x="12" y="17"/>
                    </a:cubicBezTo>
                    <a:lnTo>
                      <a:pt x="13" y="16"/>
                    </a:lnTo>
                    <a:close/>
                    <a:moveTo>
                      <a:pt x="14" y="18"/>
                    </a:moveTo>
                    <a:lnTo>
                      <a:pt x="14" y="18"/>
                    </a:lnTo>
                    <a:lnTo>
                      <a:pt x="15" y="17"/>
                    </a:lnTo>
                    <a:lnTo>
                      <a:pt x="14" y="18"/>
                    </a:lnTo>
                    <a:close/>
                    <a:moveTo>
                      <a:pt x="15" y="16"/>
                    </a:moveTo>
                    <a:cubicBezTo>
                      <a:pt x="15" y="16"/>
                      <a:pt x="16" y="17"/>
                      <a:pt x="16" y="17"/>
                    </a:cubicBezTo>
                    <a:lnTo>
                      <a:pt x="15" y="18"/>
                    </a:lnTo>
                    <a:cubicBezTo>
                      <a:pt x="15" y="18"/>
                      <a:pt x="15" y="18"/>
                      <a:pt x="14" y="18"/>
                    </a:cubicBezTo>
                    <a:lnTo>
                      <a:pt x="15" y="16"/>
                    </a:lnTo>
                    <a:close/>
                    <a:moveTo>
                      <a:pt x="16" y="17"/>
                    </a:moveTo>
                    <a:cubicBezTo>
                      <a:pt x="16" y="17"/>
                      <a:pt x="17" y="17"/>
                      <a:pt x="17" y="17"/>
                    </a:cubicBezTo>
                    <a:lnTo>
                      <a:pt x="17" y="18"/>
                    </a:lnTo>
                    <a:cubicBezTo>
                      <a:pt x="16" y="19"/>
                      <a:pt x="16" y="18"/>
                      <a:pt x="15" y="18"/>
                    </a:cubicBezTo>
                    <a:lnTo>
                      <a:pt x="16" y="17"/>
                    </a:lnTo>
                    <a:close/>
                    <a:moveTo>
                      <a:pt x="17" y="17"/>
                    </a:moveTo>
                    <a:lnTo>
                      <a:pt x="17" y="17"/>
                    </a:lnTo>
                    <a:lnTo>
                      <a:pt x="17" y="18"/>
                    </a:lnTo>
                    <a:lnTo>
                      <a:pt x="17" y="17"/>
                    </a:lnTo>
                    <a:close/>
                    <a:moveTo>
                      <a:pt x="17" y="17"/>
                    </a:moveTo>
                    <a:cubicBezTo>
                      <a:pt x="18" y="17"/>
                      <a:pt x="18" y="17"/>
                      <a:pt x="19" y="16"/>
                    </a:cubicBezTo>
                    <a:lnTo>
                      <a:pt x="20" y="17"/>
                    </a:lnTo>
                    <a:cubicBezTo>
                      <a:pt x="19" y="18"/>
                      <a:pt x="18" y="18"/>
                      <a:pt x="17" y="19"/>
                    </a:cubicBezTo>
                    <a:lnTo>
                      <a:pt x="17" y="17"/>
                    </a:lnTo>
                    <a:close/>
                    <a:moveTo>
                      <a:pt x="20" y="17"/>
                    </a:moveTo>
                    <a:lnTo>
                      <a:pt x="20" y="17"/>
                    </a:lnTo>
                    <a:lnTo>
                      <a:pt x="19" y="17"/>
                    </a:lnTo>
                    <a:lnTo>
                      <a:pt x="20" y="17"/>
                    </a:lnTo>
                    <a:close/>
                    <a:moveTo>
                      <a:pt x="19" y="16"/>
                    </a:moveTo>
                    <a:cubicBezTo>
                      <a:pt x="19" y="16"/>
                      <a:pt x="19" y="16"/>
                      <a:pt x="19" y="15"/>
                    </a:cubicBezTo>
                    <a:lnTo>
                      <a:pt x="21" y="15"/>
                    </a:lnTo>
                    <a:cubicBezTo>
                      <a:pt x="21" y="16"/>
                      <a:pt x="20" y="17"/>
                      <a:pt x="20" y="17"/>
                    </a:cubicBezTo>
                    <a:lnTo>
                      <a:pt x="19" y="16"/>
                    </a:lnTo>
                    <a:close/>
                    <a:moveTo>
                      <a:pt x="19" y="15"/>
                    </a:moveTo>
                    <a:lnTo>
                      <a:pt x="19" y="15"/>
                    </a:lnTo>
                    <a:lnTo>
                      <a:pt x="20" y="15"/>
                    </a:lnTo>
                    <a:lnTo>
                      <a:pt x="19" y="15"/>
                    </a:lnTo>
                    <a:close/>
                    <a:moveTo>
                      <a:pt x="19" y="15"/>
                    </a:moveTo>
                    <a:cubicBezTo>
                      <a:pt x="19" y="14"/>
                      <a:pt x="19" y="13"/>
                      <a:pt x="19" y="12"/>
                    </a:cubicBezTo>
                    <a:lnTo>
                      <a:pt x="20" y="12"/>
                    </a:lnTo>
                    <a:cubicBezTo>
                      <a:pt x="20" y="13"/>
                      <a:pt x="21" y="14"/>
                      <a:pt x="21" y="15"/>
                    </a:cubicBezTo>
                    <a:lnTo>
                      <a:pt x="19" y="15"/>
                    </a:lnTo>
                    <a:close/>
                    <a:moveTo>
                      <a:pt x="19" y="12"/>
                    </a:moveTo>
                    <a:cubicBezTo>
                      <a:pt x="19" y="9"/>
                      <a:pt x="19" y="7"/>
                      <a:pt x="19" y="4"/>
                    </a:cubicBezTo>
                    <a:lnTo>
                      <a:pt x="21" y="4"/>
                    </a:lnTo>
                    <a:cubicBezTo>
                      <a:pt x="20" y="7"/>
                      <a:pt x="20" y="9"/>
                      <a:pt x="20" y="12"/>
                    </a:cubicBezTo>
                    <a:lnTo>
                      <a:pt x="19" y="12"/>
                    </a:lnTo>
                    <a:close/>
                    <a:moveTo>
                      <a:pt x="21" y="4"/>
                    </a:moveTo>
                    <a:lnTo>
                      <a:pt x="21" y="4"/>
                    </a:lnTo>
                    <a:lnTo>
                      <a:pt x="20" y="4"/>
                    </a:lnTo>
                    <a:lnTo>
                      <a:pt x="21" y="4"/>
                    </a:lnTo>
                    <a:close/>
                    <a:moveTo>
                      <a:pt x="19" y="4"/>
                    </a:moveTo>
                    <a:cubicBezTo>
                      <a:pt x="19" y="4"/>
                      <a:pt x="19" y="4"/>
                      <a:pt x="19" y="4"/>
                    </a:cubicBezTo>
                    <a:lnTo>
                      <a:pt x="21" y="4"/>
                    </a:lnTo>
                    <a:cubicBezTo>
                      <a:pt x="21" y="4"/>
                      <a:pt x="21" y="4"/>
                      <a:pt x="21" y="4"/>
                    </a:cubicBezTo>
                    <a:lnTo>
                      <a:pt x="19" y="4"/>
                    </a:lnTo>
                    <a:close/>
                    <a:moveTo>
                      <a:pt x="19" y="4"/>
                    </a:moveTo>
                    <a:cubicBezTo>
                      <a:pt x="20" y="3"/>
                      <a:pt x="20" y="3"/>
                      <a:pt x="20" y="3"/>
                    </a:cubicBezTo>
                    <a:lnTo>
                      <a:pt x="21" y="3"/>
                    </a:lnTo>
                    <a:cubicBezTo>
                      <a:pt x="21" y="3"/>
                      <a:pt x="21" y="4"/>
                      <a:pt x="21" y="4"/>
                    </a:cubicBezTo>
                    <a:lnTo>
                      <a:pt x="19" y="4"/>
                    </a:lnTo>
                    <a:close/>
                    <a:moveTo>
                      <a:pt x="20" y="3"/>
                    </a:moveTo>
                    <a:cubicBezTo>
                      <a:pt x="20" y="3"/>
                      <a:pt x="20" y="3"/>
                      <a:pt x="19" y="3"/>
                    </a:cubicBezTo>
                    <a:lnTo>
                      <a:pt x="19" y="1"/>
                    </a:lnTo>
                    <a:cubicBezTo>
                      <a:pt x="21" y="1"/>
                      <a:pt x="21" y="2"/>
                      <a:pt x="21" y="3"/>
                    </a:cubicBezTo>
                    <a:lnTo>
                      <a:pt x="20" y="3"/>
                    </a:lnTo>
                    <a:close/>
                    <a:moveTo>
                      <a:pt x="19" y="3"/>
                    </a:moveTo>
                    <a:lnTo>
                      <a:pt x="19" y="3"/>
                    </a:lnTo>
                    <a:lnTo>
                      <a:pt x="19" y="3"/>
                    </a:lnTo>
                    <a:lnTo>
                      <a:pt x="19" y="2"/>
                    </a:ln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1" name="Freeform 107">
                <a:extLst>
                  <a:ext uri="{FF2B5EF4-FFF2-40B4-BE49-F238E27FC236}">
                    <a16:creationId xmlns:a16="http://schemas.microsoft.com/office/drawing/2014/main" id="{8C67D561-EA80-B6A4-8F5E-C2601A300EA7}"/>
                  </a:ext>
                </a:extLst>
              </p:cNvPr>
              <p:cNvSpPr>
                <a:spLocks/>
              </p:cNvSpPr>
              <p:nvPr/>
            </p:nvSpPr>
            <p:spPr bwMode="auto">
              <a:xfrm>
                <a:off x="2400" y="1609"/>
                <a:ext cx="128" cy="95"/>
              </a:xfrm>
              <a:custGeom>
                <a:avLst/>
                <a:gdLst>
                  <a:gd name="T0" fmla="*/ 23 w 23"/>
                  <a:gd name="T1" fmla="*/ 6 h 17"/>
                  <a:gd name="T2" fmla="*/ 16 w 23"/>
                  <a:gd name="T3" fmla="*/ 2 h 17"/>
                  <a:gd name="T4" fmla="*/ 12 w 23"/>
                  <a:gd name="T5" fmla="*/ 3 h 17"/>
                  <a:gd name="T6" fmla="*/ 2 w 23"/>
                  <a:gd name="T7" fmla="*/ 3 h 17"/>
                  <a:gd name="T8" fmla="*/ 1 w 23"/>
                  <a:gd name="T9" fmla="*/ 6 h 17"/>
                  <a:gd name="T10" fmla="*/ 14 w 23"/>
                  <a:gd name="T11" fmla="*/ 15 h 17"/>
                  <a:gd name="T12" fmla="*/ 22 w 23"/>
                  <a:gd name="T13" fmla="*/ 11 h 17"/>
                  <a:gd name="T14" fmla="*/ 23 w 23"/>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7">
                    <a:moveTo>
                      <a:pt x="23" y="6"/>
                    </a:moveTo>
                    <a:cubicBezTo>
                      <a:pt x="20" y="5"/>
                      <a:pt x="19" y="1"/>
                      <a:pt x="16" y="2"/>
                    </a:cubicBezTo>
                    <a:cubicBezTo>
                      <a:pt x="15" y="2"/>
                      <a:pt x="13" y="3"/>
                      <a:pt x="12" y="3"/>
                    </a:cubicBezTo>
                    <a:cubicBezTo>
                      <a:pt x="8" y="2"/>
                      <a:pt x="5" y="0"/>
                      <a:pt x="2" y="3"/>
                    </a:cubicBezTo>
                    <a:cubicBezTo>
                      <a:pt x="1" y="3"/>
                      <a:pt x="0" y="5"/>
                      <a:pt x="1" y="6"/>
                    </a:cubicBezTo>
                    <a:cubicBezTo>
                      <a:pt x="4" y="10"/>
                      <a:pt x="10" y="11"/>
                      <a:pt x="14" y="15"/>
                    </a:cubicBezTo>
                    <a:cubicBezTo>
                      <a:pt x="17" y="17"/>
                      <a:pt x="21" y="14"/>
                      <a:pt x="22" y="11"/>
                    </a:cubicBezTo>
                    <a:cubicBezTo>
                      <a:pt x="22" y="9"/>
                      <a:pt x="22" y="8"/>
                      <a:pt x="23"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2" name="Freeform 108">
                <a:extLst>
                  <a:ext uri="{FF2B5EF4-FFF2-40B4-BE49-F238E27FC236}">
                    <a16:creationId xmlns:a16="http://schemas.microsoft.com/office/drawing/2014/main" id="{2322C394-E593-6D81-ABB9-F64B49D0A0FC}"/>
                  </a:ext>
                </a:extLst>
              </p:cNvPr>
              <p:cNvSpPr>
                <a:spLocks noEditPoints="1"/>
              </p:cNvSpPr>
              <p:nvPr/>
            </p:nvSpPr>
            <p:spPr bwMode="auto">
              <a:xfrm>
                <a:off x="2400" y="1609"/>
                <a:ext cx="128" cy="90"/>
              </a:xfrm>
              <a:custGeom>
                <a:avLst/>
                <a:gdLst>
                  <a:gd name="T0" fmla="*/ 23 w 23"/>
                  <a:gd name="T1" fmla="*/ 6 h 16"/>
                  <a:gd name="T2" fmla="*/ 23 w 23"/>
                  <a:gd name="T3" fmla="*/ 6 h 16"/>
                  <a:gd name="T4" fmla="*/ 22 w 23"/>
                  <a:gd name="T5" fmla="*/ 7 h 16"/>
                  <a:gd name="T6" fmla="*/ 23 w 23"/>
                  <a:gd name="T7" fmla="*/ 6 h 16"/>
                  <a:gd name="T8" fmla="*/ 16 w 23"/>
                  <a:gd name="T9" fmla="*/ 2 h 16"/>
                  <a:gd name="T10" fmla="*/ 20 w 23"/>
                  <a:gd name="T11" fmla="*/ 5 h 16"/>
                  <a:gd name="T12" fmla="*/ 16 w 23"/>
                  <a:gd name="T13" fmla="*/ 2 h 16"/>
                  <a:gd name="T14" fmla="*/ 16 w 23"/>
                  <a:gd name="T15" fmla="*/ 1 h 16"/>
                  <a:gd name="T16" fmla="*/ 16 w 23"/>
                  <a:gd name="T17" fmla="*/ 1 h 16"/>
                  <a:gd name="T18" fmla="*/ 16 w 23"/>
                  <a:gd name="T19" fmla="*/ 1 h 16"/>
                  <a:gd name="T20" fmla="*/ 14 w 23"/>
                  <a:gd name="T21" fmla="*/ 2 h 16"/>
                  <a:gd name="T22" fmla="*/ 15 w 23"/>
                  <a:gd name="T23" fmla="*/ 3 h 16"/>
                  <a:gd name="T24" fmla="*/ 14 w 23"/>
                  <a:gd name="T25" fmla="*/ 2 h 16"/>
                  <a:gd name="T26" fmla="*/ 12 w 23"/>
                  <a:gd name="T27" fmla="*/ 3 h 16"/>
                  <a:gd name="T28" fmla="*/ 12 w 23"/>
                  <a:gd name="T29" fmla="*/ 3 h 16"/>
                  <a:gd name="T30" fmla="*/ 12 w 23"/>
                  <a:gd name="T31" fmla="*/ 3 h 16"/>
                  <a:gd name="T32" fmla="*/ 12 w 23"/>
                  <a:gd name="T33" fmla="*/ 3 h 16"/>
                  <a:gd name="T34" fmla="*/ 11 w 23"/>
                  <a:gd name="T35" fmla="*/ 2 h 16"/>
                  <a:gd name="T36" fmla="*/ 11 w 23"/>
                  <a:gd name="T37" fmla="*/ 3 h 16"/>
                  <a:gd name="T38" fmla="*/ 11 w 23"/>
                  <a:gd name="T39" fmla="*/ 2 h 16"/>
                  <a:gd name="T40" fmla="*/ 2 w 23"/>
                  <a:gd name="T41" fmla="*/ 2 h 16"/>
                  <a:gd name="T42" fmla="*/ 2 w 23"/>
                  <a:gd name="T43" fmla="*/ 3 h 16"/>
                  <a:gd name="T44" fmla="*/ 2 w 23"/>
                  <a:gd name="T45" fmla="*/ 2 h 16"/>
                  <a:gd name="T46" fmla="*/ 2 w 23"/>
                  <a:gd name="T47" fmla="*/ 2 h 16"/>
                  <a:gd name="T48" fmla="*/ 2 w 23"/>
                  <a:gd name="T49" fmla="*/ 3 h 16"/>
                  <a:gd name="T50" fmla="*/ 2 w 23"/>
                  <a:gd name="T51" fmla="*/ 2 h 16"/>
                  <a:gd name="T52" fmla="*/ 2 w 23"/>
                  <a:gd name="T53" fmla="*/ 4 h 16"/>
                  <a:gd name="T54" fmla="*/ 2 w 23"/>
                  <a:gd name="T55" fmla="*/ 3 h 16"/>
                  <a:gd name="T56" fmla="*/ 0 w 23"/>
                  <a:gd name="T57" fmla="*/ 6 h 16"/>
                  <a:gd name="T58" fmla="*/ 1 w 23"/>
                  <a:gd name="T59" fmla="*/ 5 h 16"/>
                  <a:gd name="T60" fmla="*/ 1 w 23"/>
                  <a:gd name="T61" fmla="*/ 5 h 16"/>
                  <a:gd name="T62" fmla="*/ 8 w 23"/>
                  <a:gd name="T63" fmla="*/ 12 h 16"/>
                  <a:gd name="T64" fmla="*/ 9 w 23"/>
                  <a:gd name="T65" fmla="*/ 11 h 16"/>
                  <a:gd name="T66" fmla="*/ 8 w 23"/>
                  <a:gd name="T67" fmla="*/ 12 h 16"/>
                  <a:gd name="T68" fmla="*/ 14 w 23"/>
                  <a:gd name="T69" fmla="*/ 15 h 16"/>
                  <a:gd name="T70" fmla="*/ 16 w 23"/>
                  <a:gd name="T71" fmla="*/ 15 h 16"/>
                  <a:gd name="T72" fmla="*/ 15 w 23"/>
                  <a:gd name="T73" fmla="*/ 14 h 16"/>
                  <a:gd name="T74" fmla="*/ 19 w 23"/>
                  <a:gd name="T75" fmla="*/ 16 h 16"/>
                  <a:gd name="T76" fmla="*/ 18 w 23"/>
                  <a:gd name="T77" fmla="*/ 14 h 16"/>
                  <a:gd name="T78" fmla="*/ 19 w 23"/>
                  <a:gd name="T79" fmla="*/ 16 h 16"/>
                  <a:gd name="T80" fmla="*/ 21 w 23"/>
                  <a:gd name="T81" fmla="*/ 10 h 16"/>
                  <a:gd name="T82" fmla="*/ 20 w 23"/>
                  <a:gd name="T83" fmla="*/ 13 h 16"/>
                  <a:gd name="T84" fmla="*/ 22 w 23"/>
                  <a:gd name="T85" fmla="*/ 11 h 16"/>
                  <a:gd name="T86" fmla="*/ 21 w 23"/>
                  <a:gd name="T87" fmla="*/ 8 h 16"/>
                  <a:gd name="T88" fmla="*/ 21 w 23"/>
                  <a:gd name="T89" fmla="*/ 11 h 16"/>
                  <a:gd name="T90" fmla="*/ 23 w 23"/>
                  <a:gd name="T91" fmla="*/ 7 h 16"/>
                  <a:gd name="T92" fmla="*/ 23 w 23"/>
                  <a:gd name="T93" fmla="*/ 6 h 16"/>
                  <a:gd name="T94" fmla="*/ 23 w 23"/>
                  <a:gd name="T9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6">
                    <a:moveTo>
                      <a:pt x="22" y="7"/>
                    </a:moveTo>
                    <a:lnTo>
                      <a:pt x="22" y="7"/>
                    </a:lnTo>
                    <a:lnTo>
                      <a:pt x="23" y="6"/>
                    </a:lnTo>
                    <a:lnTo>
                      <a:pt x="23" y="6"/>
                    </a:lnTo>
                    <a:lnTo>
                      <a:pt x="22" y="7"/>
                    </a:lnTo>
                    <a:close/>
                    <a:moveTo>
                      <a:pt x="23" y="6"/>
                    </a:moveTo>
                    <a:lnTo>
                      <a:pt x="23" y="6"/>
                    </a:lnTo>
                    <a:lnTo>
                      <a:pt x="23" y="6"/>
                    </a:lnTo>
                    <a:close/>
                    <a:moveTo>
                      <a:pt x="22" y="7"/>
                    </a:moveTo>
                    <a:cubicBezTo>
                      <a:pt x="21" y="6"/>
                      <a:pt x="21" y="5"/>
                      <a:pt x="20" y="5"/>
                    </a:cubicBezTo>
                    <a:lnTo>
                      <a:pt x="21" y="4"/>
                    </a:lnTo>
                    <a:cubicBezTo>
                      <a:pt x="22" y="4"/>
                      <a:pt x="22" y="5"/>
                      <a:pt x="23" y="6"/>
                    </a:cubicBezTo>
                    <a:lnTo>
                      <a:pt x="22" y="7"/>
                    </a:lnTo>
                    <a:close/>
                    <a:moveTo>
                      <a:pt x="20" y="5"/>
                    </a:moveTo>
                    <a:cubicBezTo>
                      <a:pt x="19" y="3"/>
                      <a:pt x="18" y="2"/>
                      <a:pt x="16" y="2"/>
                    </a:cubicBezTo>
                    <a:lnTo>
                      <a:pt x="16" y="1"/>
                    </a:lnTo>
                    <a:cubicBezTo>
                      <a:pt x="18" y="0"/>
                      <a:pt x="20" y="2"/>
                      <a:pt x="21" y="4"/>
                    </a:cubicBezTo>
                    <a:lnTo>
                      <a:pt x="20" y="5"/>
                    </a:lnTo>
                    <a:close/>
                    <a:moveTo>
                      <a:pt x="16" y="2"/>
                    </a:moveTo>
                    <a:lnTo>
                      <a:pt x="16" y="2"/>
                    </a:lnTo>
                    <a:lnTo>
                      <a:pt x="16" y="2"/>
                    </a:lnTo>
                    <a:close/>
                    <a:moveTo>
                      <a:pt x="16" y="2"/>
                    </a:moveTo>
                    <a:lnTo>
                      <a:pt x="16" y="2"/>
                    </a:lnTo>
                    <a:lnTo>
                      <a:pt x="16" y="1"/>
                    </a:lnTo>
                    <a:lnTo>
                      <a:pt x="16" y="1"/>
                    </a:lnTo>
                    <a:lnTo>
                      <a:pt x="16" y="2"/>
                    </a:lnTo>
                    <a:close/>
                    <a:moveTo>
                      <a:pt x="16" y="1"/>
                    </a:moveTo>
                    <a:lnTo>
                      <a:pt x="16" y="1"/>
                    </a:lnTo>
                    <a:lnTo>
                      <a:pt x="16" y="2"/>
                    </a:lnTo>
                    <a:lnTo>
                      <a:pt x="16" y="1"/>
                    </a:lnTo>
                    <a:close/>
                    <a:moveTo>
                      <a:pt x="16" y="2"/>
                    </a:moveTo>
                    <a:cubicBezTo>
                      <a:pt x="16" y="2"/>
                      <a:pt x="15" y="3"/>
                      <a:pt x="15" y="3"/>
                    </a:cubicBezTo>
                    <a:lnTo>
                      <a:pt x="14" y="2"/>
                    </a:lnTo>
                    <a:cubicBezTo>
                      <a:pt x="15" y="1"/>
                      <a:pt x="15" y="1"/>
                      <a:pt x="16" y="1"/>
                    </a:cubicBezTo>
                    <a:lnTo>
                      <a:pt x="16" y="2"/>
                    </a:lnTo>
                    <a:close/>
                    <a:moveTo>
                      <a:pt x="15" y="3"/>
                    </a:moveTo>
                    <a:cubicBezTo>
                      <a:pt x="14" y="3"/>
                      <a:pt x="13" y="4"/>
                      <a:pt x="12" y="3"/>
                    </a:cubicBezTo>
                    <a:lnTo>
                      <a:pt x="12" y="2"/>
                    </a:lnTo>
                    <a:cubicBezTo>
                      <a:pt x="13" y="2"/>
                      <a:pt x="13" y="2"/>
                      <a:pt x="14" y="2"/>
                    </a:cubicBezTo>
                    <a:lnTo>
                      <a:pt x="15" y="3"/>
                    </a:lnTo>
                    <a:close/>
                    <a:moveTo>
                      <a:pt x="12" y="3"/>
                    </a:moveTo>
                    <a:lnTo>
                      <a:pt x="12" y="3"/>
                    </a:lnTo>
                    <a:lnTo>
                      <a:pt x="12" y="3"/>
                    </a:lnTo>
                    <a:close/>
                    <a:moveTo>
                      <a:pt x="12" y="3"/>
                    </a:moveTo>
                    <a:lnTo>
                      <a:pt x="12" y="3"/>
                    </a:lnTo>
                    <a:lnTo>
                      <a:pt x="12" y="2"/>
                    </a:lnTo>
                    <a:lnTo>
                      <a:pt x="12" y="2"/>
                    </a:lnTo>
                    <a:lnTo>
                      <a:pt x="12" y="3"/>
                    </a:lnTo>
                    <a:close/>
                    <a:moveTo>
                      <a:pt x="12" y="3"/>
                    </a:moveTo>
                    <a:lnTo>
                      <a:pt x="12" y="3"/>
                    </a:lnTo>
                    <a:lnTo>
                      <a:pt x="12" y="3"/>
                    </a:lnTo>
                    <a:close/>
                    <a:moveTo>
                      <a:pt x="12" y="3"/>
                    </a:moveTo>
                    <a:cubicBezTo>
                      <a:pt x="11" y="3"/>
                      <a:pt x="11" y="3"/>
                      <a:pt x="11" y="3"/>
                    </a:cubicBezTo>
                    <a:lnTo>
                      <a:pt x="11" y="2"/>
                    </a:lnTo>
                    <a:cubicBezTo>
                      <a:pt x="11" y="2"/>
                      <a:pt x="12" y="2"/>
                      <a:pt x="12" y="2"/>
                    </a:cubicBezTo>
                    <a:lnTo>
                      <a:pt x="12" y="3"/>
                    </a:lnTo>
                    <a:close/>
                    <a:moveTo>
                      <a:pt x="11" y="3"/>
                    </a:moveTo>
                    <a:cubicBezTo>
                      <a:pt x="8" y="2"/>
                      <a:pt x="5" y="1"/>
                      <a:pt x="2" y="3"/>
                    </a:cubicBezTo>
                    <a:lnTo>
                      <a:pt x="2" y="2"/>
                    </a:lnTo>
                    <a:cubicBezTo>
                      <a:pt x="5" y="0"/>
                      <a:pt x="8" y="1"/>
                      <a:pt x="11" y="2"/>
                    </a:cubicBezTo>
                    <a:lnTo>
                      <a:pt x="11" y="3"/>
                    </a:lnTo>
                    <a:close/>
                    <a:moveTo>
                      <a:pt x="2" y="2"/>
                    </a:moveTo>
                    <a:lnTo>
                      <a:pt x="2" y="2"/>
                    </a:lnTo>
                    <a:lnTo>
                      <a:pt x="2" y="3"/>
                    </a:lnTo>
                    <a:lnTo>
                      <a:pt x="2" y="2"/>
                    </a:lnTo>
                    <a:close/>
                    <a:moveTo>
                      <a:pt x="2" y="3"/>
                    </a:moveTo>
                    <a:lnTo>
                      <a:pt x="2" y="3"/>
                    </a:lnTo>
                    <a:lnTo>
                      <a:pt x="2" y="2"/>
                    </a:lnTo>
                    <a:lnTo>
                      <a:pt x="2" y="2"/>
                    </a:lnTo>
                    <a:lnTo>
                      <a:pt x="2" y="3"/>
                    </a:lnTo>
                    <a:close/>
                    <a:moveTo>
                      <a:pt x="2" y="2"/>
                    </a:moveTo>
                    <a:lnTo>
                      <a:pt x="2" y="2"/>
                    </a:lnTo>
                    <a:lnTo>
                      <a:pt x="2" y="3"/>
                    </a:lnTo>
                    <a:lnTo>
                      <a:pt x="2" y="2"/>
                    </a:lnTo>
                    <a:close/>
                    <a:moveTo>
                      <a:pt x="2" y="3"/>
                    </a:moveTo>
                    <a:cubicBezTo>
                      <a:pt x="2" y="3"/>
                      <a:pt x="2" y="3"/>
                      <a:pt x="2" y="3"/>
                    </a:cubicBezTo>
                    <a:lnTo>
                      <a:pt x="1" y="2"/>
                    </a:lnTo>
                    <a:cubicBezTo>
                      <a:pt x="1" y="2"/>
                      <a:pt x="1" y="2"/>
                      <a:pt x="2" y="2"/>
                    </a:cubicBezTo>
                    <a:lnTo>
                      <a:pt x="2" y="3"/>
                    </a:lnTo>
                    <a:close/>
                    <a:moveTo>
                      <a:pt x="2" y="3"/>
                    </a:moveTo>
                    <a:cubicBezTo>
                      <a:pt x="2" y="3"/>
                      <a:pt x="2" y="4"/>
                      <a:pt x="2" y="4"/>
                    </a:cubicBezTo>
                    <a:lnTo>
                      <a:pt x="1" y="3"/>
                    </a:lnTo>
                    <a:cubicBezTo>
                      <a:pt x="1" y="3"/>
                      <a:pt x="1" y="3"/>
                      <a:pt x="1" y="2"/>
                    </a:cubicBezTo>
                    <a:lnTo>
                      <a:pt x="2" y="3"/>
                    </a:lnTo>
                    <a:close/>
                    <a:moveTo>
                      <a:pt x="2" y="4"/>
                    </a:moveTo>
                    <a:cubicBezTo>
                      <a:pt x="1" y="4"/>
                      <a:pt x="1" y="5"/>
                      <a:pt x="1" y="5"/>
                    </a:cubicBezTo>
                    <a:lnTo>
                      <a:pt x="0" y="6"/>
                    </a:lnTo>
                    <a:cubicBezTo>
                      <a:pt x="0" y="5"/>
                      <a:pt x="0" y="4"/>
                      <a:pt x="1" y="3"/>
                    </a:cubicBezTo>
                    <a:lnTo>
                      <a:pt x="2" y="4"/>
                    </a:lnTo>
                    <a:close/>
                    <a:moveTo>
                      <a:pt x="1" y="5"/>
                    </a:moveTo>
                    <a:lnTo>
                      <a:pt x="1" y="5"/>
                    </a:lnTo>
                    <a:lnTo>
                      <a:pt x="1" y="6"/>
                    </a:lnTo>
                    <a:lnTo>
                      <a:pt x="1" y="5"/>
                    </a:lnTo>
                    <a:close/>
                    <a:moveTo>
                      <a:pt x="1" y="5"/>
                    </a:moveTo>
                    <a:cubicBezTo>
                      <a:pt x="3" y="8"/>
                      <a:pt x="6" y="9"/>
                      <a:pt x="9" y="11"/>
                    </a:cubicBezTo>
                    <a:lnTo>
                      <a:pt x="8" y="12"/>
                    </a:lnTo>
                    <a:cubicBezTo>
                      <a:pt x="5" y="11"/>
                      <a:pt x="2" y="9"/>
                      <a:pt x="0" y="6"/>
                    </a:cubicBezTo>
                    <a:lnTo>
                      <a:pt x="1" y="5"/>
                    </a:lnTo>
                    <a:close/>
                    <a:moveTo>
                      <a:pt x="9" y="11"/>
                    </a:moveTo>
                    <a:cubicBezTo>
                      <a:pt x="11" y="12"/>
                      <a:pt x="13" y="13"/>
                      <a:pt x="15" y="14"/>
                    </a:cubicBezTo>
                    <a:lnTo>
                      <a:pt x="14" y="15"/>
                    </a:lnTo>
                    <a:cubicBezTo>
                      <a:pt x="12" y="14"/>
                      <a:pt x="10" y="13"/>
                      <a:pt x="8" y="12"/>
                    </a:cubicBezTo>
                    <a:lnTo>
                      <a:pt x="9" y="11"/>
                    </a:lnTo>
                    <a:close/>
                    <a:moveTo>
                      <a:pt x="14" y="15"/>
                    </a:moveTo>
                    <a:lnTo>
                      <a:pt x="14" y="15"/>
                    </a:lnTo>
                    <a:lnTo>
                      <a:pt x="14" y="15"/>
                    </a:lnTo>
                    <a:close/>
                    <a:moveTo>
                      <a:pt x="15" y="14"/>
                    </a:moveTo>
                    <a:cubicBezTo>
                      <a:pt x="15" y="14"/>
                      <a:pt x="16" y="15"/>
                      <a:pt x="16" y="15"/>
                    </a:cubicBezTo>
                    <a:lnTo>
                      <a:pt x="16" y="16"/>
                    </a:lnTo>
                    <a:cubicBezTo>
                      <a:pt x="16" y="16"/>
                      <a:pt x="15" y="16"/>
                      <a:pt x="14" y="15"/>
                    </a:cubicBezTo>
                    <a:lnTo>
                      <a:pt x="15" y="14"/>
                    </a:lnTo>
                    <a:close/>
                    <a:moveTo>
                      <a:pt x="16" y="15"/>
                    </a:moveTo>
                    <a:cubicBezTo>
                      <a:pt x="17" y="15"/>
                      <a:pt x="18" y="15"/>
                      <a:pt x="18" y="14"/>
                    </a:cubicBezTo>
                    <a:lnTo>
                      <a:pt x="19" y="16"/>
                    </a:lnTo>
                    <a:cubicBezTo>
                      <a:pt x="18" y="16"/>
                      <a:pt x="17" y="16"/>
                      <a:pt x="16" y="16"/>
                    </a:cubicBezTo>
                    <a:lnTo>
                      <a:pt x="16" y="15"/>
                    </a:lnTo>
                    <a:close/>
                    <a:moveTo>
                      <a:pt x="18" y="14"/>
                    </a:moveTo>
                    <a:cubicBezTo>
                      <a:pt x="19" y="14"/>
                      <a:pt x="20" y="14"/>
                      <a:pt x="20" y="13"/>
                    </a:cubicBezTo>
                    <a:lnTo>
                      <a:pt x="21" y="14"/>
                    </a:lnTo>
                    <a:cubicBezTo>
                      <a:pt x="20" y="15"/>
                      <a:pt x="20" y="15"/>
                      <a:pt x="19" y="16"/>
                    </a:cubicBezTo>
                    <a:lnTo>
                      <a:pt x="18" y="14"/>
                    </a:lnTo>
                    <a:close/>
                    <a:moveTo>
                      <a:pt x="20" y="13"/>
                    </a:moveTo>
                    <a:cubicBezTo>
                      <a:pt x="20" y="12"/>
                      <a:pt x="21" y="11"/>
                      <a:pt x="21" y="10"/>
                    </a:cubicBezTo>
                    <a:lnTo>
                      <a:pt x="22" y="11"/>
                    </a:lnTo>
                    <a:cubicBezTo>
                      <a:pt x="22" y="12"/>
                      <a:pt x="22" y="13"/>
                      <a:pt x="21" y="14"/>
                    </a:cubicBezTo>
                    <a:lnTo>
                      <a:pt x="20" y="13"/>
                    </a:lnTo>
                    <a:close/>
                    <a:moveTo>
                      <a:pt x="22" y="11"/>
                    </a:moveTo>
                    <a:lnTo>
                      <a:pt x="22" y="11"/>
                    </a:lnTo>
                    <a:lnTo>
                      <a:pt x="22" y="11"/>
                    </a:lnTo>
                    <a:lnTo>
                      <a:pt x="22" y="11"/>
                    </a:lnTo>
                    <a:close/>
                    <a:moveTo>
                      <a:pt x="21" y="11"/>
                    </a:moveTo>
                    <a:cubicBezTo>
                      <a:pt x="21" y="10"/>
                      <a:pt x="21" y="9"/>
                      <a:pt x="21" y="8"/>
                    </a:cubicBezTo>
                    <a:lnTo>
                      <a:pt x="22" y="9"/>
                    </a:lnTo>
                    <a:cubicBezTo>
                      <a:pt x="22" y="9"/>
                      <a:pt x="22" y="10"/>
                      <a:pt x="22" y="11"/>
                    </a:cubicBezTo>
                    <a:lnTo>
                      <a:pt x="21" y="11"/>
                    </a:lnTo>
                    <a:close/>
                    <a:moveTo>
                      <a:pt x="21" y="8"/>
                    </a:moveTo>
                    <a:cubicBezTo>
                      <a:pt x="21" y="8"/>
                      <a:pt x="21" y="7"/>
                      <a:pt x="22" y="6"/>
                    </a:cubicBezTo>
                    <a:lnTo>
                      <a:pt x="23" y="7"/>
                    </a:lnTo>
                    <a:cubicBezTo>
                      <a:pt x="23" y="8"/>
                      <a:pt x="23" y="8"/>
                      <a:pt x="22" y="9"/>
                    </a:cubicBezTo>
                    <a:lnTo>
                      <a:pt x="21" y="8"/>
                    </a:lnTo>
                    <a:close/>
                    <a:moveTo>
                      <a:pt x="23" y="6"/>
                    </a:moveTo>
                    <a:lnTo>
                      <a:pt x="23" y="6"/>
                    </a:lnTo>
                    <a:lnTo>
                      <a:pt x="23" y="7"/>
                    </a:lnTo>
                    <a:lnTo>
                      <a:pt x="23"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3" name="Freeform 109">
                <a:extLst>
                  <a:ext uri="{FF2B5EF4-FFF2-40B4-BE49-F238E27FC236}">
                    <a16:creationId xmlns:a16="http://schemas.microsoft.com/office/drawing/2014/main" id="{92128FAF-6B4B-5A07-A402-02BC2D6CCDBF}"/>
                  </a:ext>
                </a:extLst>
              </p:cNvPr>
              <p:cNvSpPr>
                <a:spLocks noEditPoints="1"/>
              </p:cNvSpPr>
              <p:nvPr/>
            </p:nvSpPr>
            <p:spPr bwMode="auto">
              <a:xfrm>
                <a:off x="2517" y="1637"/>
                <a:ext cx="140" cy="106"/>
              </a:xfrm>
              <a:custGeom>
                <a:avLst/>
                <a:gdLst>
                  <a:gd name="T0" fmla="*/ 22 w 25"/>
                  <a:gd name="T1" fmla="*/ 1 h 19"/>
                  <a:gd name="T2" fmla="*/ 22 w 25"/>
                  <a:gd name="T3" fmla="*/ 1 h 19"/>
                  <a:gd name="T4" fmla="*/ 21 w 25"/>
                  <a:gd name="T5" fmla="*/ 2 h 19"/>
                  <a:gd name="T6" fmla="*/ 22 w 25"/>
                  <a:gd name="T7" fmla="*/ 1 h 19"/>
                  <a:gd name="T8" fmla="*/ 21 w 25"/>
                  <a:gd name="T9" fmla="*/ 0 h 19"/>
                  <a:gd name="T10" fmla="*/ 20 w 25"/>
                  <a:gd name="T11" fmla="*/ 2 h 19"/>
                  <a:gd name="T12" fmla="*/ 21 w 25"/>
                  <a:gd name="T13" fmla="*/ 0 h 19"/>
                  <a:gd name="T14" fmla="*/ 16 w 25"/>
                  <a:gd name="T15" fmla="*/ 1 h 19"/>
                  <a:gd name="T16" fmla="*/ 20 w 25"/>
                  <a:gd name="T17" fmla="*/ 1 h 19"/>
                  <a:gd name="T18" fmla="*/ 16 w 25"/>
                  <a:gd name="T19" fmla="*/ 1 h 19"/>
                  <a:gd name="T20" fmla="*/ 12 w 25"/>
                  <a:gd name="T21" fmla="*/ 0 h 19"/>
                  <a:gd name="T22" fmla="*/ 12 w 25"/>
                  <a:gd name="T23" fmla="*/ 2 h 19"/>
                  <a:gd name="T24" fmla="*/ 12 w 25"/>
                  <a:gd name="T25" fmla="*/ 0 h 19"/>
                  <a:gd name="T26" fmla="*/ 8 w 25"/>
                  <a:gd name="T27" fmla="*/ 0 h 19"/>
                  <a:gd name="T28" fmla="*/ 8 w 25"/>
                  <a:gd name="T29" fmla="*/ 2 h 19"/>
                  <a:gd name="T30" fmla="*/ 8 w 25"/>
                  <a:gd name="T31" fmla="*/ 2 h 19"/>
                  <a:gd name="T32" fmla="*/ 8 w 25"/>
                  <a:gd name="T33" fmla="*/ 1 h 19"/>
                  <a:gd name="T34" fmla="*/ 7 w 25"/>
                  <a:gd name="T35" fmla="*/ 2 h 19"/>
                  <a:gd name="T36" fmla="*/ 8 w 25"/>
                  <a:gd name="T37" fmla="*/ 2 h 19"/>
                  <a:gd name="T38" fmla="*/ 5 w 25"/>
                  <a:gd name="T39" fmla="*/ 2 h 19"/>
                  <a:gd name="T40" fmla="*/ 6 w 25"/>
                  <a:gd name="T41" fmla="*/ 3 h 19"/>
                  <a:gd name="T42" fmla="*/ 5 w 25"/>
                  <a:gd name="T43" fmla="*/ 2 h 19"/>
                  <a:gd name="T44" fmla="*/ 1 w 25"/>
                  <a:gd name="T45" fmla="*/ 9 h 19"/>
                  <a:gd name="T46" fmla="*/ 2 w 25"/>
                  <a:gd name="T47" fmla="*/ 9 h 19"/>
                  <a:gd name="T48" fmla="*/ 1 w 25"/>
                  <a:gd name="T49" fmla="*/ 9 h 19"/>
                  <a:gd name="T50" fmla="*/ 1 w 25"/>
                  <a:gd name="T51" fmla="*/ 9 h 19"/>
                  <a:gd name="T52" fmla="*/ 2 w 25"/>
                  <a:gd name="T53" fmla="*/ 9 h 19"/>
                  <a:gd name="T54" fmla="*/ 1 w 25"/>
                  <a:gd name="T55" fmla="*/ 9 h 19"/>
                  <a:gd name="T56" fmla="*/ 3 w 25"/>
                  <a:gd name="T57" fmla="*/ 11 h 19"/>
                  <a:gd name="T58" fmla="*/ 3 w 25"/>
                  <a:gd name="T59" fmla="*/ 10 h 19"/>
                  <a:gd name="T60" fmla="*/ 8 w 25"/>
                  <a:gd name="T61" fmla="*/ 16 h 19"/>
                  <a:gd name="T62" fmla="*/ 8 w 25"/>
                  <a:gd name="T63" fmla="*/ 16 h 19"/>
                  <a:gd name="T64" fmla="*/ 8 w 25"/>
                  <a:gd name="T65" fmla="*/ 16 h 19"/>
                  <a:gd name="T66" fmla="*/ 14 w 25"/>
                  <a:gd name="T67" fmla="*/ 18 h 19"/>
                  <a:gd name="T68" fmla="*/ 15 w 25"/>
                  <a:gd name="T69" fmla="*/ 17 h 19"/>
                  <a:gd name="T70" fmla="*/ 14 w 25"/>
                  <a:gd name="T71" fmla="*/ 18 h 19"/>
                  <a:gd name="T72" fmla="*/ 21 w 25"/>
                  <a:gd name="T73" fmla="*/ 19 h 19"/>
                  <a:gd name="T74" fmla="*/ 21 w 25"/>
                  <a:gd name="T75" fmla="*/ 17 h 19"/>
                  <a:gd name="T76" fmla="*/ 21 w 25"/>
                  <a:gd name="T77" fmla="*/ 19 h 19"/>
                  <a:gd name="T78" fmla="*/ 22 w 25"/>
                  <a:gd name="T79" fmla="*/ 11 h 19"/>
                  <a:gd name="T80" fmla="*/ 23 w 25"/>
                  <a:gd name="T81" fmla="*/ 15 h 19"/>
                  <a:gd name="T82" fmla="*/ 23 w 25"/>
                  <a:gd name="T83" fmla="*/ 8 h 19"/>
                  <a:gd name="T84" fmla="*/ 23 w 25"/>
                  <a:gd name="T85" fmla="*/ 8 h 19"/>
                  <a:gd name="T86" fmla="*/ 23 w 25"/>
                  <a:gd name="T87" fmla="*/ 8 h 19"/>
                  <a:gd name="T88" fmla="*/ 23 w 25"/>
                  <a:gd name="T89" fmla="*/ 6 h 19"/>
                  <a:gd name="T90" fmla="*/ 22 w 25"/>
                  <a:gd name="T91" fmla="*/ 5 h 19"/>
                  <a:gd name="T92" fmla="*/ 23 w 25"/>
                  <a:gd name="T9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9">
                    <a:moveTo>
                      <a:pt x="21" y="2"/>
                    </a:moveTo>
                    <a:cubicBezTo>
                      <a:pt x="21" y="2"/>
                      <a:pt x="21" y="2"/>
                      <a:pt x="21" y="2"/>
                    </a:cubicBezTo>
                    <a:lnTo>
                      <a:pt x="22" y="1"/>
                    </a:lnTo>
                    <a:cubicBezTo>
                      <a:pt x="22" y="1"/>
                      <a:pt x="22" y="1"/>
                      <a:pt x="22" y="1"/>
                    </a:cubicBezTo>
                    <a:lnTo>
                      <a:pt x="21" y="2"/>
                    </a:lnTo>
                    <a:close/>
                    <a:moveTo>
                      <a:pt x="22" y="1"/>
                    </a:moveTo>
                    <a:lnTo>
                      <a:pt x="22" y="1"/>
                    </a:lnTo>
                    <a:lnTo>
                      <a:pt x="22" y="1"/>
                    </a:lnTo>
                    <a:close/>
                    <a:moveTo>
                      <a:pt x="21" y="2"/>
                    </a:moveTo>
                    <a:cubicBezTo>
                      <a:pt x="21" y="2"/>
                      <a:pt x="21" y="2"/>
                      <a:pt x="20" y="2"/>
                    </a:cubicBezTo>
                    <a:lnTo>
                      <a:pt x="21" y="0"/>
                    </a:lnTo>
                    <a:cubicBezTo>
                      <a:pt x="21" y="0"/>
                      <a:pt x="22" y="1"/>
                      <a:pt x="22" y="1"/>
                    </a:cubicBezTo>
                    <a:lnTo>
                      <a:pt x="21" y="2"/>
                    </a:lnTo>
                    <a:close/>
                    <a:moveTo>
                      <a:pt x="21" y="0"/>
                    </a:moveTo>
                    <a:lnTo>
                      <a:pt x="21" y="0"/>
                    </a:lnTo>
                    <a:lnTo>
                      <a:pt x="21" y="1"/>
                    </a:lnTo>
                    <a:lnTo>
                      <a:pt x="21" y="0"/>
                    </a:lnTo>
                    <a:close/>
                    <a:moveTo>
                      <a:pt x="20" y="2"/>
                    </a:moveTo>
                    <a:cubicBezTo>
                      <a:pt x="20" y="2"/>
                      <a:pt x="20" y="1"/>
                      <a:pt x="20" y="1"/>
                    </a:cubicBezTo>
                    <a:lnTo>
                      <a:pt x="20" y="0"/>
                    </a:lnTo>
                    <a:cubicBezTo>
                      <a:pt x="20" y="0"/>
                      <a:pt x="21" y="0"/>
                      <a:pt x="21" y="0"/>
                    </a:cubicBezTo>
                    <a:lnTo>
                      <a:pt x="20" y="2"/>
                    </a:lnTo>
                    <a:close/>
                    <a:moveTo>
                      <a:pt x="20" y="1"/>
                    </a:moveTo>
                    <a:cubicBezTo>
                      <a:pt x="18" y="1"/>
                      <a:pt x="17" y="1"/>
                      <a:pt x="16" y="1"/>
                    </a:cubicBezTo>
                    <a:lnTo>
                      <a:pt x="16" y="0"/>
                    </a:lnTo>
                    <a:cubicBezTo>
                      <a:pt x="16" y="0"/>
                      <a:pt x="18" y="0"/>
                      <a:pt x="20" y="0"/>
                    </a:cubicBezTo>
                    <a:lnTo>
                      <a:pt x="20" y="1"/>
                    </a:lnTo>
                    <a:close/>
                    <a:moveTo>
                      <a:pt x="16" y="1"/>
                    </a:moveTo>
                    <a:lnTo>
                      <a:pt x="16" y="1"/>
                    </a:lnTo>
                    <a:lnTo>
                      <a:pt x="16" y="1"/>
                    </a:lnTo>
                    <a:close/>
                    <a:moveTo>
                      <a:pt x="16" y="1"/>
                    </a:moveTo>
                    <a:cubicBezTo>
                      <a:pt x="15" y="2"/>
                      <a:pt x="13" y="2"/>
                      <a:pt x="12" y="2"/>
                    </a:cubicBezTo>
                    <a:lnTo>
                      <a:pt x="12" y="0"/>
                    </a:lnTo>
                    <a:cubicBezTo>
                      <a:pt x="13" y="0"/>
                      <a:pt x="15" y="1"/>
                      <a:pt x="16" y="0"/>
                    </a:cubicBezTo>
                    <a:lnTo>
                      <a:pt x="16" y="1"/>
                    </a:lnTo>
                    <a:close/>
                    <a:moveTo>
                      <a:pt x="12" y="2"/>
                    </a:moveTo>
                    <a:cubicBezTo>
                      <a:pt x="11" y="1"/>
                      <a:pt x="9" y="1"/>
                      <a:pt x="8" y="2"/>
                    </a:cubicBezTo>
                    <a:lnTo>
                      <a:pt x="8" y="0"/>
                    </a:lnTo>
                    <a:cubicBezTo>
                      <a:pt x="9" y="0"/>
                      <a:pt x="11" y="0"/>
                      <a:pt x="12" y="0"/>
                    </a:cubicBezTo>
                    <a:lnTo>
                      <a:pt x="12" y="2"/>
                    </a:lnTo>
                    <a:close/>
                    <a:moveTo>
                      <a:pt x="8" y="1"/>
                    </a:moveTo>
                    <a:lnTo>
                      <a:pt x="8" y="0"/>
                    </a:lnTo>
                    <a:lnTo>
                      <a:pt x="8" y="1"/>
                    </a:lnTo>
                    <a:close/>
                    <a:moveTo>
                      <a:pt x="8" y="2"/>
                    </a:moveTo>
                    <a:lnTo>
                      <a:pt x="8" y="2"/>
                    </a:lnTo>
                    <a:lnTo>
                      <a:pt x="8" y="1"/>
                    </a:lnTo>
                    <a:lnTo>
                      <a:pt x="8" y="1"/>
                    </a:lnTo>
                    <a:lnTo>
                      <a:pt x="8" y="2"/>
                    </a:lnTo>
                    <a:close/>
                    <a:moveTo>
                      <a:pt x="8" y="2"/>
                    </a:moveTo>
                    <a:lnTo>
                      <a:pt x="8" y="2"/>
                    </a:lnTo>
                    <a:lnTo>
                      <a:pt x="8" y="1"/>
                    </a:lnTo>
                    <a:lnTo>
                      <a:pt x="8" y="2"/>
                    </a:lnTo>
                    <a:close/>
                    <a:moveTo>
                      <a:pt x="8" y="2"/>
                    </a:moveTo>
                    <a:cubicBezTo>
                      <a:pt x="8" y="2"/>
                      <a:pt x="7" y="2"/>
                      <a:pt x="7" y="2"/>
                    </a:cubicBezTo>
                    <a:lnTo>
                      <a:pt x="6" y="1"/>
                    </a:lnTo>
                    <a:cubicBezTo>
                      <a:pt x="7" y="1"/>
                      <a:pt x="7" y="1"/>
                      <a:pt x="8" y="1"/>
                    </a:cubicBezTo>
                    <a:lnTo>
                      <a:pt x="8" y="2"/>
                    </a:lnTo>
                    <a:close/>
                    <a:moveTo>
                      <a:pt x="7" y="2"/>
                    </a:moveTo>
                    <a:cubicBezTo>
                      <a:pt x="6" y="3"/>
                      <a:pt x="6" y="3"/>
                      <a:pt x="6" y="3"/>
                    </a:cubicBezTo>
                    <a:lnTo>
                      <a:pt x="5" y="2"/>
                    </a:lnTo>
                    <a:cubicBezTo>
                      <a:pt x="5" y="2"/>
                      <a:pt x="6" y="2"/>
                      <a:pt x="6" y="1"/>
                    </a:cubicBezTo>
                    <a:lnTo>
                      <a:pt x="7" y="2"/>
                    </a:lnTo>
                    <a:close/>
                    <a:moveTo>
                      <a:pt x="6" y="3"/>
                    </a:moveTo>
                    <a:cubicBezTo>
                      <a:pt x="3" y="5"/>
                      <a:pt x="2" y="7"/>
                      <a:pt x="2" y="9"/>
                    </a:cubicBezTo>
                    <a:lnTo>
                      <a:pt x="1" y="9"/>
                    </a:lnTo>
                    <a:cubicBezTo>
                      <a:pt x="0" y="6"/>
                      <a:pt x="2" y="4"/>
                      <a:pt x="5" y="2"/>
                    </a:cubicBezTo>
                    <a:lnTo>
                      <a:pt x="6" y="3"/>
                    </a:lnTo>
                    <a:close/>
                    <a:moveTo>
                      <a:pt x="1" y="9"/>
                    </a:moveTo>
                    <a:lnTo>
                      <a:pt x="1" y="9"/>
                    </a:lnTo>
                    <a:lnTo>
                      <a:pt x="2" y="9"/>
                    </a:lnTo>
                    <a:lnTo>
                      <a:pt x="1" y="9"/>
                    </a:lnTo>
                    <a:close/>
                    <a:moveTo>
                      <a:pt x="2" y="9"/>
                    </a:moveTo>
                    <a:lnTo>
                      <a:pt x="2" y="9"/>
                    </a:lnTo>
                    <a:lnTo>
                      <a:pt x="1" y="9"/>
                    </a:lnTo>
                    <a:lnTo>
                      <a:pt x="1" y="9"/>
                    </a:lnTo>
                    <a:lnTo>
                      <a:pt x="2" y="9"/>
                    </a:lnTo>
                    <a:close/>
                    <a:moveTo>
                      <a:pt x="1" y="9"/>
                    </a:moveTo>
                    <a:lnTo>
                      <a:pt x="1" y="9"/>
                    </a:lnTo>
                    <a:lnTo>
                      <a:pt x="2" y="9"/>
                    </a:lnTo>
                    <a:lnTo>
                      <a:pt x="1" y="9"/>
                    </a:lnTo>
                    <a:close/>
                    <a:moveTo>
                      <a:pt x="2" y="9"/>
                    </a:moveTo>
                    <a:cubicBezTo>
                      <a:pt x="2" y="9"/>
                      <a:pt x="3" y="9"/>
                      <a:pt x="3" y="10"/>
                    </a:cubicBezTo>
                    <a:lnTo>
                      <a:pt x="2" y="10"/>
                    </a:lnTo>
                    <a:cubicBezTo>
                      <a:pt x="1" y="10"/>
                      <a:pt x="1" y="9"/>
                      <a:pt x="1" y="9"/>
                    </a:cubicBezTo>
                    <a:lnTo>
                      <a:pt x="2" y="9"/>
                    </a:lnTo>
                    <a:close/>
                    <a:moveTo>
                      <a:pt x="3" y="10"/>
                    </a:moveTo>
                    <a:cubicBezTo>
                      <a:pt x="3" y="10"/>
                      <a:pt x="3" y="10"/>
                      <a:pt x="3" y="11"/>
                    </a:cubicBezTo>
                    <a:lnTo>
                      <a:pt x="2" y="11"/>
                    </a:lnTo>
                    <a:cubicBezTo>
                      <a:pt x="2" y="11"/>
                      <a:pt x="2" y="11"/>
                      <a:pt x="2" y="10"/>
                    </a:cubicBezTo>
                    <a:lnTo>
                      <a:pt x="3" y="10"/>
                    </a:lnTo>
                    <a:close/>
                    <a:moveTo>
                      <a:pt x="3" y="11"/>
                    </a:moveTo>
                    <a:cubicBezTo>
                      <a:pt x="5" y="12"/>
                      <a:pt x="7" y="14"/>
                      <a:pt x="9" y="15"/>
                    </a:cubicBezTo>
                    <a:lnTo>
                      <a:pt x="8" y="16"/>
                    </a:lnTo>
                    <a:cubicBezTo>
                      <a:pt x="6" y="15"/>
                      <a:pt x="4" y="13"/>
                      <a:pt x="2" y="11"/>
                    </a:cubicBezTo>
                    <a:lnTo>
                      <a:pt x="3" y="11"/>
                    </a:lnTo>
                    <a:close/>
                    <a:moveTo>
                      <a:pt x="8" y="16"/>
                    </a:moveTo>
                    <a:lnTo>
                      <a:pt x="8" y="16"/>
                    </a:lnTo>
                    <a:lnTo>
                      <a:pt x="9" y="15"/>
                    </a:lnTo>
                    <a:lnTo>
                      <a:pt x="8" y="16"/>
                    </a:lnTo>
                    <a:close/>
                    <a:moveTo>
                      <a:pt x="9" y="14"/>
                    </a:moveTo>
                    <a:cubicBezTo>
                      <a:pt x="11" y="15"/>
                      <a:pt x="13" y="16"/>
                      <a:pt x="15" y="17"/>
                    </a:cubicBezTo>
                    <a:lnTo>
                      <a:pt x="14" y="18"/>
                    </a:lnTo>
                    <a:cubicBezTo>
                      <a:pt x="12" y="17"/>
                      <a:pt x="10" y="17"/>
                      <a:pt x="8" y="16"/>
                    </a:cubicBezTo>
                    <a:lnTo>
                      <a:pt x="9" y="14"/>
                    </a:lnTo>
                    <a:close/>
                    <a:moveTo>
                      <a:pt x="15" y="17"/>
                    </a:moveTo>
                    <a:cubicBezTo>
                      <a:pt x="17" y="17"/>
                      <a:pt x="19" y="18"/>
                      <a:pt x="21" y="17"/>
                    </a:cubicBezTo>
                    <a:lnTo>
                      <a:pt x="21" y="19"/>
                    </a:lnTo>
                    <a:cubicBezTo>
                      <a:pt x="19" y="19"/>
                      <a:pt x="17" y="19"/>
                      <a:pt x="14" y="18"/>
                    </a:cubicBezTo>
                    <a:lnTo>
                      <a:pt x="15" y="17"/>
                    </a:lnTo>
                    <a:close/>
                    <a:moveTo>
                      <a:pt x="21" y="19"/>
                    </a:moveTo>
                    <a:lnTo>
                      <a:pt x="21" y="19"/>
                    </a:lnTo>
                    <a:lnTo>
                      <a:pt x="21" y="18"/>
                    </a:lnTo>
                    <a:lnTo>
                      <a:pt x="21" y="19"/>
                    </a:lnTo>
                    <a:close/>
                    <a:moveTo>
                      <a:pt x="21" y="17"/>
                    </a:moveTo>
                    <a:cubicBezTo>
                      <a:pt x="23" y="17"/>
                      <a:pt x="23" y="16"/>
                      <a:pt x="23" y="15"/>
                    </a:cubicBezTo>
                    <a:lnTo>
                      <a:pt x="24" y="15"/>
                    </a:lnTo>
                    <a:cubicBezTo>
                      <a:pt x="25" y="17"/>
                      <a:pt x="24" y="19"/>
                      <a:pt x="21" y="19"/>
                    </a:cubicBezTo>
                    <a:lnTo>
                      <a:pt x="21" y="17"/>
                    </a:lnTo>
                    <a:close/>
                    <a:moveTo>
                      <a:pt x="23" y="15"/>
                    </a:moveTo>
                    <a:cubicBezTo>
                      <a:pt x="23" y="14"/>
                      <a:pt x="23" y="13"/>
                      <a:pt x="22" y="11"/>
                    </a:cubicBezTo>
                    <a:lnTo>
                      <a:pt x="24" y="11"/>
                    </a:lnTo>
                    <a:cubicBezTo>
                      <a:pt x="24" y="12"/>
                      <a:pt x="24" y="14"/>
                      <a:pt x="24" y="15"/>
                    </a:cubicBezTo>
                    <a:lnTo>
                      <a:pt x="23" y="15"/>
                    </a:lnTo>
                    <a:close/>
                    <a:moveTo>
                      <a:pt x="22" y="11"/>
                    </a:moveTo>
                    <a:cubicBezTo>
                      <a:pt x="22" y="10"/>
                      <a:pt x="21" y="9"/>
                      <a:pt x="21" y="8"/>
                    </a:cubicBezTo>
                    <a:lnTo>
                      <a:pt x="23" y="8"/>
                    </a:lnTo>
                    <a:cubicBezTo>
                      <a:pt x="23" y="9"/>
                      <a:pt x="23" y="10"/>
                      <a:pt x="24" y="11"/>
                    </a:cubicBezTo>
                    <a:lnTo>
                      <a:pt x="22" y="11"/>
                    </a:lnTo>
                    <a:close/>
                    <a:moveTo>
                      <a:pt x="23" y="8"/>
                    </a:moveTo>
                    <a:lnTo>
                      <a:pt x="23" y="8"/>
                    </a:lnTo>
                    <a:lnTo>
                      <a:pt x="22" y="8"/>
                    </a:lnTo>
                    <a:lnTo>
                      <a:pt x="23" y="8"/>
                    </a:lnTo>
                    <a:close/>
                    <a:moveTo>
                      <a:pt x="21" y="8"/>
                    </a:moveTo>
                    <a:cubicBezTo>
                      <a:pt x="21" y="7"/>
                      <a:pt x="21" y="6"/>
                      <a:pt x="22" y="5"/>
                    </a:cubicBezTo>
                    <a:lnTo>
                      <a:pt x="23" y="6"/>
                    </a:lnTo>
                    <a:cubicBezTo>
                      <a:pt x="23" y="6"/>
                      <a:pt x="23" y="7"/>
                      <a:pt x="23" y="8"/>
                    </a:cubicBezTo>
                    <a:lnTo>
                      <a:pt x="21" y="8"/>
                    </a:lnTo>
                    <a:close/>
                    <a:moveTo>
                      <a:pt x="22" y="5"/>
                    </a:moveTo>
                    <a:cubicBezTo>
                      <a:pt x="22" y="4"/>
                      <a:pt x="22" y="3"/>
                      <a:pt x="21" y="2"/>
                    </a:cubicBezTo>
                    <a:lnTo>
                      <a:pt x="22" y="1"/>
                    </a:lnTo>
                    <a:cubicBezTo>
                      <a:pt x="23" y="3"/>
                      <a:pt x="23" y="4"/>
                      <a:pt x="23" y="6"/>
                    </a:cubicBez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4" name="Freeform 110">
                <a:extLst>
                  <a:ext uri="{FF2B5EF4-FFF2-40B4-BE49-F238E27FC236}">
                    <a16:creationId xmlns:a16="http://schemas.microsoft.com/office/drawing/2014/main" id="{76475CD4-5235-8235-E5C7-A1D4E226D360}"/>
                  </a:ext>
                </a:extLst>
              </p:cNvPr>
              <p:cNvSpPr>
                <a:spLocks/>
              </p:cNvSpPr>
              <p:nvPr/>
            </p:nvSpPr>
            <p:spPr bwMode="auto">
              <a:xfrm>
                <a:off x="2646" y="1626"/>
                <a:ext cx="128" cy="73"/>
              </a:xfrm>
              <a:custGeom>
                <a:avLst/>
                <a:gdLst>
                  <a:gd name="T0" fmla="*/ 14 w 23"/>
                  <a:gd name="T1" fmla="*/ 0 h 13"/>
                  <a:gd name="T2" fmla="*/ 18 w 23"/>
                  <a:gd name="T3" fmla="*/ 10 h 13"/>
                  <a:gd name="T4" fmla="*/ 5 w 23"/>
                  <a:gd name="T5" fmla="*/ 13 h 13"/>
                  <a:gd name="T6" fmla="*/ 2 w 23"/>
                  <a:gd name="T7" fmla="*/ 11 h 13"/>
                  <a:gd name="T8" fmla="*/ 1 w 23"/>
                  <a:gd name="T9" fmla="*/ 9 h 13"/>
                  <a:gd name="T10" fmla="*/ 2 w 23"/>
                  <a:gd name="T11" fmla="*/ 6 h 13"/>
                  <a:gd name="T12" fmla="*/ 7 w 23"/>
                  <a:gd name="T13" fmla="*/ 3 h 13"/>
                  <a:gd name="T14" fmla="*/ 12 w 23"/>
                  <a:gd name="T15" fmla="*/ 0 h 13"/>
                  <a:gd name="T16" fmla="*/ 14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14" y="0"/>
                    </a:moveTo>
                    <a:cubicBezTo>
                      <a:pt x="16" y="3"/>
                      <a:pt x="23" y="8"/>
                      <a:pt x="18" y="10"/>
                    </a:cubicBezTo>
                    <a:cubicBezTo>
                      <a:pt x="14" y="11"/>
                      <a:pt x="10" y="12"/>
                      <a:pt x="5" y="13"/>
                    </a:cubicBezTo>
                    <a:cubicBezTo>
                      <a:pt x="4" y="13"/>
                      <a:pt x="2" y="12"/>
                      <a:pt x="2" y="11"/>
                    </a:cubicBezTo>
                    <a:cubicBezTo>
                      <a:pt x="2" y="9"/>
                      <a:pt x="1" y="10"/>
                      <a:pt x="1" y="9"/>
                    </a:cubicBezTo>
                    <a:cubicBezTo>
                      <a:pt x="0" y="8"/>
                      <a:pt x="1" y="7"/>
                      <a:pt x="2" y="6"/>
                    </a:cubicBezTo>
                    <a:cubicBezTo>
                      <a:pt x="3" y="5"/>
                      <a:pt x="4" y="4"/>
                      <a:pt x="7" y="3"/>
                    </a:cubicBezTo>
                    <a:cubicBezTo>
                      <a:pt x="9" y="3"/>
                      <a:pt x="10" y="1"/>
                      <a:pt x="12" y="0"/>
                    </a:cubicBezTo>
                    <a:cubicBezTo>
                      <a:pt x="12" y="0"/>
                      <a:pt x="13"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5" name="Freeform 111">
                <a:extLst>
                  <a:ext uri="{FF2B5EF4-FFF2-40B4-BE49-F238E27FC236}">
                    <a16:creationId xmlns:a16="http://schemas.microsoft.com/office/drawing/2014/main" id="{749B84F4-0808-F535-4784-357203E86A04}"/>
                  </a:ext>
                </a:extLst>
              </p:cNvPr>
              <p:cNvSpPr>
                <a:spLocks noEditPoints="1"/>
              </p:cNvSpPr>
              <p:nvPr/>
            </p:nvSpPr>
            <p:spPr bwMode="auto">
              <a:xfrm>
                <a:off x="2646" y="1620"/>
                <a:ext cx="117" cy="84"/>
              </a:xfrm>
              <a:custGeom>
                <a:avLst/>
                <a:gdLst>
                  <a:gd name="T0" fmla="*/ 13 w 21"/>
                  <a:gd name="T1" fmla="*/ 1 h 15"/>
                  <a:gd name="T2" fmla="*/ 14 w 21"/>
                  <a:gd name="T3" fmla="*/ 0 h 15"/>
                  <a:gd name="T4" fmla="*/ 14 w 21"/>
                  <a:gd name="T5" fmla="*/ 0 h 15"/>
                  <a:gd name="T6" fmla="*/ 15 w 21"/>
                  <a:gd name="T7" fmla="*/ 3 h 15"/>
                  <a:gd name="T8" fmla="*/ 16 w 21"/>
                  <a:gd name="T9" fmla="*/ 2 h 15"/>
                  <a:gd name="T10" fmla="*/ 15 w 21"/>
                  <a:gd name="T11" fmla="*/ 3 h 15"/>
                  <a:gd name="T12" fmla="*/ 18 w 21"/>
                  <a:gd name="T13" fmla="*/ 11 h 15"/>
                  <a:gd name="T14" fmla="*/ 20 w 21"/>
                  <a:gd name="T15" fmla="*/ 8 h 15"/>
                  <a:gd name="T16" fmla="*/ 18 w 21"/>
                  <a:gd name="T17" fmla="*/ 11 h 15"/>
                  <a:gd name="T18" fmla="*/ 11 w 21"/>
                  <a:gd name="T19" fmla="*/ 13 h 15"/>
                  <a:gd name="T20" fmla="*/ 18 w 21"/>
                  <a:gd name="T21" fmla="*/ 11 h 15"/>
                  <a:gd name="T22" fmla="*/ 5 w 21"/>
                  <a:gd name="T23" fmla="*/ 13 h 15"/>
                  <a:gd name="T24" fmla="*/ 6 w 21"/>
                  <a:gd name="T25" fmla="*/ 15 h 15"/>
                  <a:gd name="T26" fmla="*/ 6 w 21"/>
                  <a:gd name="T27" fmla="*/ 15 h 15"/>
                  <a:gd name="T28" fmla="*/ 5 w 21"/>
                  <a:gd name="T29" fmla="*/ 13 h 15"/>
                  <a:gd name="T30" fmla="*/ 4 w 21"/>
                  <a:gd name="T31" fmla="*/ 15 h 15"/>
                  <a:gd name="T32" fmla="*/ 5 w 21"/>
                  <a:gd name="T33" fmla="*/ 13 h 15"/>
                  <a:gd name="T34" fmla="*/ 2 w 21"/>
                  <a:gd name="T35" fmla="*/ 13 h 15"/>
                  <a:gd name="T36" fmla="*/ 3 w 21"/>
                  <a:gd name="T37" fmla="*/ 14 h 15"/>
                  <a:gd name="T38" fmla="*/ 2 w 21"/>
                  <a:gd name="T39" fmla="*/ 13 h 15"/>
                  <a:gd name="T40" fmla="*/ 3 w 21"/>
                  <a:gd name="T41" fmla="*/ 12 h 15"/>
                  <a:gd name="T42" fmla="*/ 3 w 21"/>
                  <a:gd name="T43" fmla="*/ 12 h 15"/>
                  <a:gd name="T44" fmla="*/ 2 w 21"/>
                  <a:gd name="T45" fmla="*/ 12 h 15"/>
                  <a:gd name="T46" fmla="*/ 1 w 21"/>
                  <a:gd name="T47" fmla="*/ 11 h 15"/>
                  <a:gd name="T48" fmla="*/ 2 w 21"/>
                  <a:gd name="T49" fmla="*/ 12 h 15"/>
                  <a:gd name="T50" fmla="*/ 1 w 21"/>
                  <a:gd name="T51" fmla="*/ 10 h 15"/>
                  <a:gd name="T52" fmla="*/ 1 w 21"/>
                  <a:gd name="T53" fmla="*/ 9 h 15"/>
                  <a:gd name="T54" fmla="*/ 1 w 21"/>
                  <a:gd name="T55" fmla="*/ 9 h 15"/>
                  <a:gd name="T56" fmla="*/ 1 w 21"/>
                  <a:gd name="T57" fmla="*/ 9 h 15"/>
                  <a:gd name="T58" fmla="*/ 0 w 21"/>
                  <a:gd name="T59" fmla="*/ 10 h 15"/>
                  <a:gd name="T60" fmla="*/ 0 w 21"/>
                  <a:gd name="T61" fmla="*/ 10 h 15"/>
                  <a:gd name="T62" fmla="*/ 1 w 21"/>
                  <a:gd name="T63" fmla="*/ 9 h 15"/>
                  <a:gd name="T64" fmla="*/ 0 w 21"/>
                  <a:gd name="T65" fmla="*/ 9 h 15"/>
                  <a:gd name="T66" fmla="*/ 1 w 21"/>
                  <a:gd name="T67" fmla="*/ 9 h 15"/>
                  <a:gd name="T68" fmla="*/ 1 w 21"/>
                  <a:gd name="T69" fmla="*/ 9 h 15"/>
                  <a:gd name="T70" fmla="*/ 1 w 21"/>
                  <a:gd name="T71" fmla="*/ 7 h 15"/>
                  <a:gd name="T72" fmla="*/ 0 w 21"/>
                  <a:gd name="T73" fmla="*/ 9 h 15"/>
                  <a:gd name="T74" fmla="*/ 2 w 21"/>
                  <a:gd name="T75" fmla="*/ 8 h 15"/>
                  <a:gd name="T76" fmla="*/ 1 w 21"/>
                  <a:gd name="T77" fmla="*/ 7 h 15"/>
                  <a:gd name="T78" fmla="*/ 2 w 21"/>
                  <a:gd name="T79" fmla="*/ 8 h 15"/>
                  <a:gd name="T80" fmla="*/ 7 w 21"/>
                  <a:gd name="T81" fmla="*/ 4 h 15"/>
                  <a:gd name="T82" fmla="*/ 2 w 21"/>
                  <a:gd name="T83" fmla="*/ 6 h 15"/>
                  <a:gd name="T84" fmla="*/ 7 w 21"/>
                  <a:gd name="T85" fmla="*/ 4 h 15"/>
                  <a:gd name="T86" fmla="*/ 10 w 21"/>
                  <a:gd name="T87" fmla="*/ 3 h 15"/>
                  <a:gd name="T88" fmla="*/ 9 w 21"/>
                  <a:gd name="T89" fmla="*/ 2 h 15"/>
                  <a:gd name="T90" fmla="*/ 10 w 21"/>
                  <a:gd name="T91" fmla="*/ 3 h 15"/>
                  <a:gd name="T92" fmla="*/ 12 w 21"/>
                  <a:gd name="T93" fmla="*/ 2 h 15"/>
                  <a:gd name="T94" fmla="*/ 12 w 21"/>
                  <a:gd name="T95" fmla="*/ 0 h 15"/>
                  <a:gd name="T96" fmla="*/ 12 w 21"/>
                  <a:gd name="T97" fmla="*/ 2 h 15"/>
                  <a:gd name="T98" fmla="*/ 12 w 21"/>
                  <a:gd name="T99" fmla="*/ 2 h 15"/>
                  <a:gd name="T100" fmla="*/ 12 w 21"/>
                  <a:gd name="T101" fmla="*/ 0 h 15"/>
                  <a:gd name="T102" fmla="*/ 12 w 21"/>
                  <a:gd name="T103" fmla="*/ 2 h 15"/>
                  <a:gd name="T104" fmla="*/ 12 w 21"/>
                  <a:gd name="T105" fmla="*/ 2 h 15"/>
                  <a:gd name="T106" fmla="*/ 12 w 21"/>
                  <a:gd name="T107" fmla="*/ 0 h 15"/>
                  <a:gd name="T108" fmla="*/ 12 w 21"/>
                  <a:gd name="T109" fmla="*/ 2 h 15"/>
                  <a:gd name="T110" fmla="*/ 13 w 21"/>
                  <a:gd name="T111" fmla="*/ 1 h 15"/>
                  <a:gd name="T112" fmla="*/ 12 w 21"/>
                  <a:gd name="T113" fmla="*/ 0 h 15"/>
                  <a:gd name="T114" fmla="*/ 13 w 21"/>
                  <a:gd name="T115" fmla="*/ 1 h 15"/>
                  <a:gd name="T116" fmla="*/ 13 w 21"/>
                  <a:gd name="T117" fmla="*/ 1 h 15"/>
                  <a:gd name="T118" fmla="*/ 13 w 21"/>
                  <a:gd name="T1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15">
                    <a:moveTo>
                      <a:pt x="14" y="0"/>
                    </a:moveTo>
                    <a:lnTo>
                      <a:pt x="14" y="0"/>
                    </a:lnTo>
                    <a:lnTo>
                      <a:pt x="13" y="1"/>
                    </a:lnTo>
                    <a:lnTo>
                      <a:pt x="13" y="1"/>
                    </a:lnTo>
                    <a:lnTo>
                      <a:pt x="14" y="0"/>
                    </a:lnTo>
                    <a:close/>
                    <a:moveTo>
                      <a:pt x="14" y="0"/>
                    </a:moveTo>
                    <a:lnTo>
                      <a:pt x="14" y="0"/>
                    </a:lnTo>
                    <a:lnTo>
                      <a:pt x="14" y="1"/>
                    </a:lnTo>
                    <a:lnTo>
                      <a:pt x="14" y="0"/>
                    </a:lnTo>
                    <a:close/>
                    <a:moveTo>
                      <a:pt x="14" y="0"/>
                    </a:moveTo>
                    <a:cubicBezTo>
                      <a:pt x="14" y="1"/>
                      <a:pt x="15" y="1"/>
                      <a:pt x="16" y="2"/>
                    </a:cubicBezTo>
                    <a:lnTo>
                      <a:pt x="15" y="3"/>
                    </a:lnTo>
                    <a:cubicBezTo>
                      <a:pt x="14" y="2"/>
                      <a:pt x="14" y="2"/>
                      <a:pt x="13" y="1"/>
                    </a:cubicBezTo>
                    <a:lnTo>
                      <a:pt x="14" y="0"/>
                    </a:lnTo>
                    <a:close/>
                    <a:moveTo>
                      <a:pt x="16" y="2"/>
                    </a:moveTo>
                    <a:cubicBezTo>
                      <a:pt x="17" y="4"/>
                      <a:pt x="20" y="6"/>
                      <a:pt x="20" y="8"/>
                    </a:cubicBezTo>
                    <a:lnTo>
                      <a:pt x="19" y="8"/>
                    </a:lnTo>
                    <a:cubicBezTo>
                      <a:pt x="18" y="6"/>
                      <a:pt x="16" y="5"/>
                      <a:pt x="15" y="3"/>
                    </a:cubicBezTo>
                    <a:lnTo>
                      <a:pt x="16" y="2"/>
                    </a:lnTo>
                    <a:close/>
                    <a:moveTo>
                      <a:pt x="20" y="8"/>
                    </a:moveTo>
                    <a:cubicBezTo>
                      <a:pt x="21" y="9"/>
                      <a:pt x="20" y="10"/>
                      <a:pt x="18" y="11"/>
                    </a:cubicBezTo>
                    <a:lnTo>
                      <a:pt x="17" y="10"/>
                    </a:lnTo>
                    <a:cubicBezTo>
                      <a:pt x="19" y="10"/>
                      <a:pt x="19" y="9"/>
                      <a:pt x="19" y="8"/>
                    </a:cubicBezTo>
                    <a:lnTo>
                      <a:pt x="20" y="8"/>
                    </a:lnTo>
                    <a:close/>
                    <a:moveTo>
                      <a:pt x="17" y="10"/>
                    </a:moveTo>
                    <a:lnTo>
                      <a:pt x="17" y="10"/>
                    </a:lnTo>
                    <a:lnTo>
                      <a:pt x="18" y="11"/>
                    </a:lnTo>
                    <a:lnTo>
                      <a:pt x="17" y="10"/>
                    </a:lnTo>
                    <a:close/>
                    <a:moveTo>
                      <a:pt x="18" y="11"/>
                    </a:moveTo>
                    <a:cubicBezTo>
                      <a:pt x="15" y="12"/>
                      <a:pt x="13" y="13"/>
                      <a:pt x="11" y="13"/>
                    </a:cubicBezTo>
                    <a:lnTo>
                      <a:pt x="11" y="12"/>
                    </a:lnTo>
                    <a:cubicBezTo>
                      <a:pt x="13" y="11"/>
                      <a:pt x="15" y="11"/>
                      <a:pt x="17" y="10"/>
                    </a:cubicBezTo>
                    <a:lnTo>
                      <a:pt x="18" y="11"/>
                    </a:lnTo>
                    <a:close/>
                    <a:moveTo>
                      <a:pt x="11" y="13"/>
                    </a:moveTo>
                    <a:cubicBezTo>
                      <a:pt x="9" y="14"/>
                      <a:pt x="7" y="14"/>
                      <a:pt x="6" y="15"/>
                    </a:cubicBezTo>
                    <a:lnTo>
                      <a:pt x="5" y="13"/>
                    </a:lnTo>
                    <a:cubicBezTo>
                      <a:pt x="7" y="13"/>
                      <a:pt x="9" y="12"/>
                      <a:pt x="11" y="12"/>
                    </a:cubicBezTo>
                    <a:lnTo>
                      <a:pt x="11" y="13"/>
                    </a:lnTo>
                    <a:close/>
                    <a:moveTo>
                      <a:pt x="6" y="15"/>
                    </a:moveTo>
                    <a:lnTo>
                      <a:pt x="6" y="15"/>
                    </a:lnTo>
                    <a:lnTo>
                      <a:pt x="5" y="14"/>
                    </a:lnTo>
                    <a:lnTo>
                      <a:pt x="6" y="15"/>
                    </a:lnTo>
                    <a:close/>
                    <a:moveTo>
                      <a:pt x="6" y="15"/>
                    </a:moveTo>
                    <a:cubicBezTo>
                      <a:pt x="5" y="15"/>
                      <a:pt x="5" y="15"/>
                      <a:pt x="4" y="15"/>
                    </a:cubicBezTo>
                    <a:lnTo>
                      <a:pt x="5" y="13"/>
                    </a:lnTo>
                    <a:cubicBezTo>
                      <a:pt x="5" y="13"/>
                      <a:pt x="5" y="13"/>
                      <a:pt x="5" y="13"/>
                    </a:cubicBezTo>
                    <a:lnTo>
                      <a:pt x="6" y="15"/>
                    </a:lnTo>
                    <a:close/>
                    <a:moveTo>
                      <a:pt x="4" y="15"/>
                    </a:moveTo>
                    <a:cubicBezTo>
                      <a:pt x="4" y="14"/>
                      <a:pt x="3" y="14"/>
                      <a:pt x="3" y="14"/>
                    </a:cubicBezTo>
                    <a:lnTo>
                      <a:pt x="3" y="13"/>
                    </a:lnTo>
                    <a:cubicBezTo>
                      <a:pt x="4" y="13"/>
                      <a:pt x="4" y="13"/>
                      <a:pt x="5" y="13"/>
                    </a:cubicBezTo>
                    <a:lnTo>
                      <a:pt x="4" y="15"/>
                    </a:lnTo>
                    <a:close/>
                    <a:moveTo>
                      <a:pt x="3" y="14"/>
                    </a:moveTo>
                    <a:cubicBezTo>
                      <a:pt x="2" y="14"/>
                      <a:pt x="2" y="13"/>
                      <a:pt x="2" y="13"/>
                    </a:cubicBezTo>
                    <a:lnTo>
                      <a:pt x="3" y="12"/>
                    </a:lnTo>
                    <a:cubicBezTo>
                      <a:pt x="3" y="12"/>
                      <a:pt x="3" y="13"/>
                      <a:pt x="3" y="13"/>
                    </a:cubicBezTo>
                    <a:lnTo>
                      <a:pt x="3" y="14"/>
                    </a:lnTo>
                    <a:close/>
                    <a:moveTo>
                      <a:pt x="2" y="13"/>
                    </a:moveTo>
                    <a:lnTo>
                      <a:pt x="2" y="13"/>
                    </a:lnTo>
                    <a:lnTo>
                      <a:pt x="2" y="13"/>
                    </a:lnTo>
                    <a:close/>
                    <a:moveTo>
                      <a:pt x="2" y="13"/>
                    </a:moveTo>
                    <a:cubicBezTo>
                      <a:pt x="2" y="13"/>
                      <a:pt x="2" y="12"/>
                      <a:pt x="2" y="12"/>
                    </a:cubicBezTo>
                    <a:lnTo>
                      <a:pt x="3" y="12"/>
                    </a:lnTo>
                    <a:cubicBezTo>
                      <a:pt x="3" y="13"/>
                      <a:pt x="3" y="12"/>
                      <a:pt x="3" y="12"/>
                    </a:cubicBezTo>
                    <a:lnTo>
                      <a:pt x="2" y="13"/>
                    </a:lnTo>
                    <a:close/>
                    <a:moveTo>
                      <a:pt x="3" y="12"/>
                    </a:moveTo>
                    <a:lnTo>
                      <a:pt x="3" y="12"/>
                    </a:lnTo>
                    <a:lnTo>
                      <a:pt x="3" y="12"/>
                    </a:lnTo>
                    <a:lnTo>
                      <a:pt x="2" y="12"/>
                    </a:lnTo>
                    <a:lnTo>
                      <a:pt x="3" y="12"/>
                    </a:lnTo>
                    <a:close/>
                    <a:moveTo>
                      <a:pt x="2" y="12"/>
                    </a:moveTo>
                    <a:cubicBezTo>
                      <a:pt x="2" y="12"/>
                      <a:pt x="1" y="11"/>
                      <a:pt x="1" y="11"/>
                    </a:cubicBezTo>
                    <a:lnTo>
                      <a:pt x="2" y="10"/>
                    </a:lnTo>
                    <a:cubicBezTo>
                      <a:pt x="2" y="10"/>
                      <a:pt x="3" y="11"/>
                      <a:pt x="3" y="12"/>
                    </a:cubicBezTo>
                    <a:lnTo>
                      <a:pt x="2" y="12"/>
                    </a:lnTo>
                    <a:close/>
                    <a:moveTo>
                      <a:pt x="1" y="11"/>
                    </a:moveTo>
                    <a:cubicBezTo>
                      <a:pt x="0" y="11"/>
                      <a:pt x="0" y="11"/>
                      <a:pt x="0" y="10"/>
                    </a:cubicBezTo>
                    <a:lnTo>
                      <a:pt x="1" y="10"/>
                    </a:lnTo>
                    <a:cubicBezTo>
                      <a:pt x="1" y="10"/>
                      <a:pt x="1" y="10"/>
                      <a:pt x="2" y="10"/>
                    </a:cubicBezTo>
                    <a:lnTo>
                      <a:pt x="1" y="11"/>
                    </a:lnTo>
                    <a:close/>
                    <a:moveTo>
                      <a:pt x="1" y="9"/>
                    </a:moveTo>
                    <a:lnTo>
                      <a:pt x="1" y="10"/>
                    </a:lnTo>
                    <a:lnTo>
                      <a:pt x="1" y="10"/>
                    </a:lnTo>
                    <a:lnTo>
                      <a:pt x="1" y="9"/>
                    </a:lnTo>
                    <a:close/>
                    <a:moveTo>
                      <a:pt x="0" y="10"/>
                    </a:moveTo>
                    <a:lnTo>
                      <a:pt x="0" y="10"/>
                    </a:lnTo>
                    <a:lnTo>
                      <a:pt x="1" y="9"/>
                    </a:lnTo>
                    <a:lnTo>
                      <a:pt x="1" y="9"/>
                    </a:lnTo>
                    <a:lnTo>
                      <a:pt x="0" y="10"/>
                    </a:lnTo>
                    <a:close/>
                    <a:moveTo>
                      <a:pt x="0" y="10"/>
                    </a:moveTo>
                    <a:lnTo>
                      <a:pt x="0" y="10"/>
                    </a:lnTo>
                    <a:lnTo>
                      <a:pt x="1" y="10"/>
                    </a:lnTo>
                    <a:lnTo>
                      <a:pt x="0" y="10"/>
                    </a:lnTo>
                    <a:close/>
                    <a:moveTo>
                      <a:pt x="0" y="10"/>
                    </a:moveTo>
                    <a:cubicBezTo>
                      <a:pt x="0" y="10"/>
                      <a:pt x="0" y="9"/>
                      <a:pt x="0" y="9"/>
                    </a:cubicBezTo>
                    <a:lnTo>
                      <a:pt x="1" y="9"/>
                    </a:lnTo>
                    <a:cubicBezTo>
                      <a:pt x="1" y="9"/>
                      <a:pt x="1" y="9"/>
                      <a:pt x="1" y="9"/>
                    </a:cubicBezTo>
                    <a:lnTo>
                      <a:pt x="0" y="10"/>
                    </a:lnTo>
                    <a:close/>
                    <a:moveTo>
                      <a:pt x="0" y="9"/>
                    </a:moveTo>
                    <a:cubicBezTo>
                      <a:pt x="0" y="9"/>
                      <a:pt x="0" y="9"/>
                      <a:pt x="0" y="9"/>
                    </a:cubicBezTo>
                    <a:lnTo>
                      <a:pt x="1" y="9"/>
                    </a:lnTo>
                    <a:cubicBezTo>
                      <a:pt x="1" y="9"/>
                      <a:pt x="1" y="9"/>
                      <a:pt x="1" y="9"/>
                    </a:cubicBezTo>
                    <a:lnTo>
                      <a:pt x="0" y="9"/>
                    </a:lnTo>
                    <a:close/>
                    <a:moveTo>
                      <a:pt x="1" y="9"/>
                    </a:moveTo>
                    <a:lnTo>
                      <a:pt x="1" y="9"/>
                    </a:lnTo>
                    <a:lnTo>
                      <a:pt x="1" y="9"/>
                    </a:lnTo>
                    <a:close/>
                    <a:moveTo>
                      <a:pt x="0" y="9"/>
                    </a:moveTo>
                    <a:cubicBezTo>
                      <a:pt x="0" y="8"/>
                      <a:pt x="0" y="7"/>
                      <a:pt x="1" y="7"/>
                    </a:cubicBezTo>
                    <a:lnTo>
                      <a:pt x="2" y="8"/>
                    </a:lnTo>
                    <a:cubicBezTo>
                      <a:pt x="1" y="8"/>
                      <a:pt x="1" y="8"/>
                      <a:pt x="1" y="9"/>
                    </a:cubicBezTo>
                    <a:lnTo>
                      <a:pt x="0" y="9"/>
                    </a:lnTo>
                    <a:close/>
                    <a:moveTo>
                      <a:pt x="2" y="8"/>
                    </a:moveTo>
                    <a:lnTo>
                      <a:pt x="2" y="8"/>
                    </a:lnTo>
                    <a:lnTo>
                      <a:pt x="2" y="8"/>
                    </a:lnTo>
                    <a:lnTo>
                      <a:pt x="2" y="7"/>
                    </a:lnTo>
                    <a:lnTo>
                      <a:pt x="2" y="8"/>
                    </a:lnTo>
                    <a:close/>
                    <a:moveTo>
                      <a:pt x="1" y="7"/>
                    </a:moveTo>
                    <a:cubicBezTo>
                      <a:pt x="1" y="6"/>
                      <a:pt x="2" y="6"/>
                      <a:pt x="2" y="6"/>
                    </a:cubicBezTo>
                    <a:lnTo>
                      <a:pt x="3" y="7"/>
                    </a:lnTo>
                    <a:cubicBezTo>
                      <a:pt x="3" y="7"/>
                      <a:pt x="2" y="8"/>
                      <a:pt x="2" y="8"/>
                    </a:cubicBezTo>
                    <a:lnTo>
                      <a:pt x="1" y="7"/>
                    </a:lnTo>
                    <a:close/>
                    <a:moveTo>
                      <a:pt x="2" y="6"/>
                    </a:moveTo>
                    <a:cubicBezTo>
                      <a:pt x="3" y="5"/>
                      <a:pt x="5" y="4"/>
                      <a:pt x="7" y="4"/>
                    </a:cubicBezTo>
                    <a:lnTo>
                      <a:pt x="7" y="5"/>
                    </a:lnTo>
                    <a:cubicBezTo>
                      <a:pt x="5" y="5"/>
                      <a:pt x="4" y="6"/>
                      <a:pt x="3" y="7"/>
                    </a:cubicBezTo>
                    <a:lnTo>
                      <a:pt x="2" y="6"/>
                    </a:lnTo>
                    <a:close/>
                    <a:moveTo>
                      <a:pt x="7" y="4"/>
                    </a:moveTo>
                    <a:lnTo>
                      <a:pt x="7" y="4"/>
                    </a:lnTo>
                    <a:lnTo>
                      <a:pt x="7" y="4"/>
                    </a:lnTo>
                    <a:close/>
                    <a:moveTo>
                      <a:pt x="7" y="4"/>
                    </a:moveTo>
                    <a:cubicBezTo>
                      <a:pt x="8" y="4"/>
                      <a:pt x="8" y="3"/>
                      <a:pt x="9" y="2"/>
                    </a:cubicBezTo>
                    <a:lnTo>
                      <a:pt x="10" y="3"/>
                    </a:lnTo>
                    <a:cubicBezTo>
                      <a:pt x="9" y="4"/>
                      <a:pt x="8" y="5"/>
                      <a:pt x="7" y="5"/>
                    </a:cubicBezTo>
                    <a:lnTo>
                      <a:pt x="7" y="4"/>
                    </a:lnTo>
                    <a:close/>
                    <a:moveTo>
                      <a:pt x="9" y="2"/>
                    </a:moveTo>
                    <a:cubicBezTo>
                      <a:pt x="10" y="2"/>
                      <a:pt x="11" y="1"/>
                      <a:pt x="12" y="0"/>
                    </a:cubicBezTo>
                    <a:lnTo>
                      <a:pt x="12" y="2"/>
                    </a:lnTo>
                    <a:cubicBezTo>
                      <a:pt x="11" y="2"/>
                      <a:pt x="11" y="3"/>
                      <a:pt x="10" y="3"/>
                    </a:cubicBezTo>
                    <a:lnTo>
                      <a:pt x="9" y="2"/>
                    </a:lnTo>
                    <a:close/>
                    <a:moveTo>
                      <a:pt x="12" y="2"/>
                    </a:moveTo>
                    <a:lnTo>
                      <a:pt x="12" y="2"/>
                    </a:lnTo>
                    <a:lnTo>
                      <a:pt x="12" y="1"/>
                    </a:lnTo>
                    <a:lnTo>
                      <a:pt x="12" y="2"/>
                    </a:lnTo>
                    <a:close/>
                    <a:moveTo>
                      <a:pt x="12" y="0"/>
                    </a:moveTo>
                    <a:lnTo>
                      <a:pt x="12" y="0"/>
                    </a:lnTo>
                    <a:lnTo>
                      <a:pt x="12" y="2"/>
                    </a:lnTo>
                    <a:lnTo>
                      <a:pt x="12" y="2"/>
                    </a:lnTo>
                    <a:lnTo>
                      <a:pt x="12" y="0"/>
                    </a:lnTo>
                    <a:close/>
                    <a:moveTo>
                      <a:pt x="12" y="2"/>
                    </a:moveTo>
                    <a:lnTo>
                      <a:pt x="12" y="2"/>
                    </a:lnTo>
                    <a:lnTo>
                      <a:pt x="12" y="1"/>
                    </a:lnTo>
                    <a:lnTo>
                      <a:pt x="12" y="2"/>
                    </a:lnTo>
                    <a:close/>
                    <a:moveTo>
                      <a:pt x="12" y="0"/>
                    </a:moveTo>
                    <a:cubicBezTo>
                      <a:pt x="12" y="0"/>
                      <a:pt x="12" y="0"/>
                      <a:pt x="12" y="0"/>
                    </a:cubicBezTo>
                    <a:lnTo>
                      <a:pt x="12" y="2"/>
                    </a:lnTo>
                    <a:cubicBezTo>
                      <a:pt x="12" y="2"/>
                      <a:pt x="12" y="2"/>
                      <a:pt x="12" y="2"/>
                    </a:cubicBezTo>
                    <a:lnTo>
                      <a:pt x="12" y="0"/>
                    </a:lnTo>
                    <a:close/>
                    <a:moveTo>
                      <a:pt x="12" y="2"/>
                    </a:moveTo>
                    <a:lnTo>
                      <a:pt x="12" y="2"/>
                    </a:lnTo>
                    <a:lnTo>
                      <a:pt x="12" y="1"/>
                    </a:lnTo>
                    <a:lnTo>
                      <a:pt x="12" y="2"/>
                    </a:lnTo>
                    <a:close/>
                    <a:moveTo>
                      <a:pt x="12" y="0"/>
                    </a:moveTo>
                    <a:cubicBezTo>
                      <a:pt x="12" y="0"/>
                      <a:pt x="12" y="0"/>
                      <a:pt x="12" y="0"/>
                    </a:cubicBezTo>
                    <a:lnTo>
                      <a:pt x="13" y="1"/>
                    </a:lnTo>
                    <a:cubicBezTo>
                      <a:pt x="13" y="1"/>
                      <a:pt x="12" y="1"/>
                      <a:pt x="12" y="2"/>
                    </a:cubicBezTo>
                    <a:lnTo>
                      <a:pt x="12" y="0"/>
                    </a:lnTo>
                    <a:close/>
                    <a:moveTo>
                      <a:pt x="13" y="1"/>
                    </a:moveTo>
                    <a:lnTo>
                      <a:pt x="13" y="1"/>
                    </a:lnTo>
                    <a:lnTo>
                      <a:pt x="12" y="1"/>
                    </a:lnTo>
                    <a:lnTo>
                      <a:pt x="13" y="1"/>
                    </a:lnTo>
                    <a:close/>
                    <a:moveTo>
                      <a:pt x="12" y="0"/>
                    </a:moveTo>
                    <a:cubicBezTo>
                      <a:pt x="13" y="0"/>
                      <a:pt x="14" y="0"/>
                      <a:pt x="14" y="0"/>
                    </a:cubicBezTo>
                    <a:lnTo>
                      <a:pt x="13" y="1"/>
                    </a:lnTo>
                    <a:cubicBezTo>
                      <a:pt x="13" y="1"/>
                      <a:pt x="13" y="1"/>
                      <a:pt x="13" y="1"/>
                    </a:cubicBezTo>
                    <a:lnTo>
                      <a:pt x="12" y="0"/>
                    </a:lnTo>
                    <a:close/>
                    <a:moveTo>
                      <a:pt x="13" y="1"/>
                    </a:moveTo>
                    <a:lnTo>
                      <a:pt x="13" y="1"/>
                    </a:lnTo>
                    <a:lnTo>
                      <a:pt x="13" y="1"/>
                    </a:lnTo>
                    <a:lnTo>
                      <a:pt x="14" y="1"/>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6" name="Freeform 112">
                <a:extLst>
                  <a:ext uri="{FF2B5EF4-FFF2-40B4-BE49-F238E27FC236}">
                    <a16:creationId xmlns:a16="http://schemas.microsoft.com/office/drawing/2014/main" id="{F52E6A5B-0484-F78E-0A4A-DA341B306D5D}"/>
                  </a:ext>
                </a:extLst>
              </p:cNvPr>
              <p:cNvSpPr>
                <a:spLocks noEditPoints="1"/>
              </p:cNvSpPr>
              <p:nvPr/>
            </p:nvSpPr>
            <p:spPr bwMode="auto">
              <a:xfrm>
                <a:off x="2690" y="1671"/>
                <a:ext cx="157" cy="72"/>
              </a:xfrm>
              <a:custGeom>
                <a:avLst/>
                <a:gdLst>
                  <a:gd name="T0" fmla="*/ 13 w 28"/>
                  <a:gd name="T1" fmla="*/ 2 h 13"/>
                  <a:gd name="T2" fmla="*/ 13 w 28"/>
                  <a:gd name="T3" fmla="*/ 3 h 13"/>
                  <a:gd name="T4" fmla="*/ 13 w 28"/>
                  <a:gd name="T5" fmla="*/ 2 h 13"/>
                  <a:gd name="T6" fmla="*/ 11 w 28"/>
                  <a:gd name="T7" fmla="*/ 2 h 13"/>
                  <a:gd name="T8" fmla="*/ 11 w 28"/>
                  <a:gd name="T9" fmla="*/ 3 h 13"/>
                  <a:gd name="T10" fmla="*/ 11 w 28"/>
                  <a:gd name="T11" fmla="*/ 2 h 13"/>
                  <a:gd name="T12" fmla="*/ 1 w 28"/>
                  <a:gd name="T13" fmla="*/ 8 h 13"/>
                  <a:gd name="T14" fmla="*/ 6 w 28"/>
                  <a:gd name="T15" fmla="*/ 6 h 13"/>
                  <a:gd name="T16" fmla="*/ 1 w 28"/>
                  <a:gd name="T17" fmla="*/ 7 h 13"/>
                  <a:gd name="T18" fmla="*/ 1 w 28"/>
                  <a:gd name="T19" fmla="*/ 8 h 13"/>
                  <a:gd name="T20" fmla="*/ 1 w 28"/>
                  <a:gd name="T21" fmla="*/ 8 h 13"/>
                  <a:gd name="T22" fmla="*/ 0 w 28"/>
                  <a:gd name="T23" fmla="*/ 8 h 13"/>
                  <a:gd name="T24" fmla="*/ 1 w 28"/>
                  <a:gd name="T25" fmla="*/ 8 h 13"/>
                  <a:gd name="T26" fmla="*/ 0 w 28"/>
                  <a:gd name="T27" fmla="*/ 8 h 13"/>
                  <a:gd name="T28" fmla="*/ 3 w 28"/>
                  <a:gd name="T29" fmla="*/ 11 h 13"/>
                  <a:gd name="T30" fmla="*/ 1 w 28"/>
                  <a:gd name="T31" fmla="*/ 9 h 13"/>
                  <a:gd name="T32" fmla="*/ 2 w 28"/>
                  <a:gd name="T33" fmla="*/ 11 h 13"/>
                  <a:gd name="T34" fmla="*/ 3 w 28"/>
                  <a:gd name="T35" fmla="*/ 11 h 13"/>
                  <a:gd name="T36" fmla="*/ 3 w 28"/>
                  <a:gd name="T37" fmla="*/ 11 h 13"/>
                  <a:gd name="T38" fmla="*/ 2 w 28"/>
                  <a:gd name="T39" fmla="*/ 11 h 13"/>
                  <a:gd name="T40" fmla="*/ 4 w 28"/>
                  <a:gd name="T41" fmla="*/ 11 h 13"/>
                  <a:gd name="T42" fmla="*/ 3 w 28"/>
                  <a:gd name="T43" fmla="*/ 11 h 13"/>
                  <a:gd name="T44" fmla="*/ 4 w 28"/>
                  <a:gd name="T45" fmla="*/ 13 h 13"/>
                  <a:gd name="T46" fmla="*/ 4 w 28"/>
                  <a:gd name="T47" fmla="*/ 11 h 13"/>
                  <a:gd name="T48" fmla="*/ 4 w 28"/>
                  <a:gd name="T49" fmla="*/ 13 h 13"/>
                  <a:gd name="T50" fmla="*/ 9 w 28"/>
                  <a:gd name="T51" fmla="*/ 12 h 13"/>
                  <a:gd name="T52" fmla="*/ 9 w 28"/>
                  <a:gd name="T53" fmla="*/ 12 h 13"/>
                  <a:gd name="T54" fmla="*/ 9 w 28"/>
                  <a:gd name="T55" fmla="*/ 13 h 13"/>
                  <a:gd name="T56" fmla="*/ 11 w 28"/>
                  <a:gd name="T57" fmla="*/ 12 h 13"/>
                  <a:gd name="T58" fmla="*/ 9 w 28"/>
                  <a:gd name="T59" fmla="*/ 12 h 13"/>
                  <a:gd name="T60" fmla="*/ 13 w 28"/>
                  <a:gd name="T61" fmla="*/ 12 h 13"/>
                  <a:gd name="T62" fmla="*/ 13 w 28"/>
                  <a:gd name="T63" fmla="*/ 11 h 13"/>
                  <a:gd name="T64" fmla="*/ 13 w 28"/>
                  <a:gd name="T65" fmla="*/ 12 h 13"/>
                  <a:gd name="T66" fmla="*/ 27 w 28"/>
                  <a:gd name="T67" fmla="*/ 7 h 13"/>
                  <a:gd name="T68" fmla="*/ 26 w 28"/>
                  <a:gd name="T69" fmla="*/ 6 h 13"/>
                  <a:gd name="T70" fmla="*/ 27 w 28"/>
                  <a:gd name="T71" fmla="*/ 7 h 13"/>
                  <a:gd name="T72" fmla="*/ 27 w 28"/>
                  <a:gd name="T73" fmla="*/ 3 h 13"/>
                  <a:gd name="T74" fmla="*/ 27 w 28"/>
                  <a:gd name="T75" fmla="*/ 5 h 13"/>
                  <a:gd name="T76" fmla="*/ 27 w 28"/>
                  <a:gd name="T77" fmla="*/ 1 h 13"/>
                  <a:gd name="T78" fmla="*/ 26 w 28"/>
                  <a:gd name="T79" fmla="*/ 2 h 13"/>
                  <a:gd name="T80" fmla="*/ 27 w 28"/>
                  <a:gd name="T81" fmla="*/ 1 h 13"/>
                  <a:gd name="T82" fmla="*/ 26 w 28"/>
                  <a:gd name="T83" fmla="*/ 0 h 13"/>
                  <a:gd name="T84" fmla="*/ 26 w 28"/>
                  <a:gd name="T85" fmla="*/ 1 h 13"/>
                  <a:gd name="T86" fmla="*/ 26 w 28"/>
                  <a:gd name="T87" fmla="*/ 0 h 13"/>
                  <a:gd name="T88" fmla="*/ 20 w 28"/>
                  <a:gd name="T89" fmla="*/ 2 h 13"/>
                  <a:gd name="T90" fmla="*/ 22 w 28"/>
                  <a:gd name="T9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13">
                    <a:moveTo>
                      <a:pt x="20" y="2"/>
                    </a:moveTo>
                    <a:cubicBezTo>
                      <a:pt x="17" y="2"/>
                      <a:pt x="17" y="2"/>
                      <a:pt x="13" y="3"/>
                    </a:cubicBezTo>
                    <a:lnTo>
                      <a:pt x="13" y="2"/>
                    </a:lnTo>
                    <a:cubicBezTo>
                      <a:pt x="17" y="1"/>
                      <a:pt x="17" y="1"/>
                      <a:pt x="19" y="1"/>
                    </a:cubicBezTo>
                    <a:lnTo>
                      <a:pt x="20" y="2"/>
                    </a:lnTo>
                    <a:close/>
                    <a:moveTo>
                      <a:pt x="13" y="3"/>
                    </a:moveTo>
                    <a:lnTo>
                      <a:pt x="11" y="3"/>
                    </a:lnTo>
                    <a:lnTo>
                      <a:pt x="11" y="2"/>
                    </a:lnTo>
                    <a:lnTo>
                      <a:pt x="13" y="2"/>
                    </a:lnTo>
                    <a:lnTo>
                      <a:pt x="13" y="3"/>
                    </a:lnTo>
                    <a:close/>
                    <a:moveTo>
                      <a:pt x="11" y="2"/>
                    </a:moveTo>
                    <a:lnTo>
                      <a:pt x="11" y="2"/>
                    </a:lnTo>
                    <a:lnTo>
                      <a:pt x="11" y="3"/>
                    </a:lnTo>
                    <a:lnTo>
                      <a:pt x="11" y="2"/>
                    </a:lnTo>
                    <a:close/>
                    <a:moveTo>
                      <a:pt x="11" y="3"/>
                    </a:moveTo>
                    <a:cubicBezTo>
                      <a:pt x="9" y="4"/>
                      <a:pt x="7" y="5"/>
                      <a:pt x="6" y="6"/>
                    </a:cubicBezTo>
                    <a:lnTo>
                      <a:pt x="5" y="5"/>
                    </a:lnTo>
                    <a:cubicBezTo>
                      <a:pt x="7" y="4"/>
                      <a:pt x="9" y="3"/>
                      <a:pt x="11" y="2"/>
                    </a:cubicBezTo>
                    <a:lnTo>
                      <a:pt x="11" y="3"/>
                    </a:lnTo>
                    <a:close/>
                    <a:moveTo>
                      <a:pt x="6" y="6"/>
                    </a:moveTo>
                    <a:cubicBezTo>
                      <a:pt x="4" y="6"/>
                      <a:pt x="3" y="7"/>
                      <a:pt x="1" y="8"/>
                    </a:cubicBezTo>
                    <a:lnTo>
                      <a:pt x="1" y="7"/>
                    </a:lnTo>
                    <a:cubicBezTo>
                      <a:pt x="2" y="6"/>
                      <a:pt x="4" y="5"/>
                      <a:pt x="5" y="5"/>
                    </a:cubicBezTo>
                    <a:lnTo>
                      <a:pt x="6" y="6"/>
                    </a:lnTo>
                    <a:close/>
                    <a:moveTo>
                      <a:pt x="1" y="8"/>
                    </a:moveTo>
                    <a:lnTo>
                      <a:pt x="1" y="8"/>
                    </a:lnTo>
                    <a:lnTo>
                      <a:pt x="1" y="7"/>
                    </a:lnTo>
                    <a:lnTo>
                      <a:pt x="1" y="8"/>
                    </a:lnTo>
                    <a:close/>
                    <a:moveTo>
                      <a:pt x="1" y="8"/>
                    </a:moveTo>
                    <a:cubicBezTo>
                      <a:pt x="1" y="8"/>
                      <a:pt x="1" y="8"/>
                      <a:pt x="1" y="8"/>
                    </a:cubicBezTo>
                    <a:lnTo>
                      <a:pt x="0" y="7"/>
                    </a:lnTo>
                    <a:cubicBezTo>
                      <a:pt x="0" y="7"/>
                      <a:pt x="1" y="7"/>
                      <a:pt x="1" y="7"/>
                    </a:cubicBezTo>
                    <a:lnTo>
                      <a:pt x="1" y="8"/>
                    </a:lnTo>
                    <a:close/>
                    <a:moveTo>
                      <a:pt x="1" y="8"/>
                    </a:moveTo>
                    <a:cubicBezTo>
                      <a:pt x="1" y="8"/>
                      <a:pt x="1" y="8"/>
                      <a:pt x="1" y="8"/>
                    </a:cubicBezTo>
                    <a:lnTo>
                      <a:pt x="0" y="8"/>
                    </a:lnTo>
                    <a:cubicBezTo>
                      <a:pt x="0" y="8"/>
                      <a:pt x="0" y="7"/>
                      <a:pt x="0" y="7"/>
                    </a:cubicBezTo>
                    <a:lnTo>
                      <a:pt x="1" y="8"/>
                    </a:lnTo>
                    <a:close/>
                    <a:moveTo>
                      <a:pt x="1" y="8"/>
                    </a:moveTo>
                    <a:cubicBezTo>
                      <a:pt x="1" y="8"/>
                      <a:pt x="1" y="9"/>
                      <a:pt x="1" y="9"/>
                    </a:cubicBezTo>
                    <a:lnTo>
                      <a:pt x="0" y="10"/>
                    </a:lnTo>
                    <a:cubicBezTo>
                      <a:pt x="0" y="9"/>
                      <a:pt x="0" y="9"/>
                      <a:pt x="0" y="8"/>
                    </a:cubicBezTo>
                    <a:lnTo>
                      <a:pt x="1" y="8"/>
                    </a:lnTo>
                    <a:close/>
                    <a:moveTo>
                      <a:pt x="1" y="9"/>
                    </a:moveTo>
                    <a:cubicBezTo>
                      <a:pt x="2" y="10"/>
                      <a:pt x="2" y="10"/>
                      <a:pt x="3" y="11"/>
                    </a:cubicBezTo>
                    <a:lnTo>
                      <a:pt x="2" y="12"/>
                    </a:lnTo>
                    <a:cubicBezTo>
                      <a:pt x="1" y="11"/>
                      <a:pt x="1" y="11"/>
                      <a:pt x="0" y="10"/>
                    </a:cubicBezTo>
                    <a:lnTo>
                      <a:pt x="1" y="9"/>
                    </a:lnTo>
                    <a:close/>
                    <a:moveTo>
                      <a:pt x="2" y="12"/>
                    </a:moveTo>
                    <a:lnTo>
                      <a:pt x="2" y="12"/>
                    </a:lnTo>
                    <a:lnTo>
                      <a:pt x="2" y="11"/>
                    </a:lnTo>
                    <a:lnTo>
                      <a:pt x="2" y="12"/>
                    </a:lnTo>
                    <a:close/>
                    <a:moveTo>
                      <a:pt x="3" y="11"/>
                    </a:moveTo>
                    <a:lnTo>
                      <a:pt x="3" y="11"/>
                    </a:lnTo>
                    <a:lnTo>
                      <a:pt x="2" y="12"/>
                    </a:lnTo>
                    <a:lnTo>
                      <a:pt x="2" y="12"/>
                    </a:lnTo>
                    <a:lnTo>
                      <a:pt x="3" y="11"/>
                    </a:lnTo>
                    <a:close/>
                    <a:moveTo>
                      <a:pt x="3" y="11"/>
                    </a:moveTo>
                    <a:lnTo>
                      <a:pt x="3" y="11"/>
                    </a:lnTo>
                    <a:lnTo>
                      <a:pt x="2" y="11"/>
                    </a:lnTo>
                    <a:lnTo>
                      <a:pt x="3" y="11"/>
                    </a:lnTo>
                    <a:close/>
                    <a:moveTo>
                      <a:pt x="3" y="11"/>
                    </a:moveTo>
                    <a:cubicBezTo>
                      <a:pt x="3" y="11"/>
                      <a:pt x="3" y="11"/>
                      <a:pt x="4" y="11"/>
                    </a:cubicBezTo>
                    <a:lnTo>
                      <a:pt x="3" y="12"/>
                    </a:lnTo>
                    <a:cubicBezTo>
                      <a:pt x="3" y="12"/>
                      <a:pt x="2" y="12"/>
                      <a:pt x="2" y="12"/>
                    </a:cubicBezTo>
                    <a:lnTo>
                      <a:pt x="3" y="11"/>
                    </a:lnTo>
                    <a:close/>
                    <a:moveTo>
                      <a:pt x="4" y="11"/>
                    </a:moveTo>
                    <a:cubicBezTo>
                      <a:pt x="4" y="11"/>
                      <a:pt x="4" y="11"/>
                      <a:pt x="4" y="11"/>
                    </a:cubicBezTo>
                    <a:lnTo>
                      <a:pt x="4" y="13"/>
                    </a:lnTo>
                    <a:cubicBezTo>
                      <a:pt x="4" y="13"/>
                      <a:pt x="3" y="12"/>
                      <a:pt x="3" y="12"/>
                    </a:cubicBezTo>
                    <a:lnTo>
                      <a:pt x="4" y="11"/>
                    </a:lnTo>
                    <a:close/>
                    <a:moveTo>
                      <a:pt x="4" y="11"/>
                    </a:moveTo>
                    <a:cubicBezTo>
                      <a:pt x="6" y="12"/>
                      <a:pt x="7" y="12"/>
                      <a:pt x="9" y="12"/>
                    </a:cubicBezTo>
                    <a:lnTo>
                      <a:pt x="9" y="13"/>
                    </a:lnTo>
                    <a:cubicBezTo>
                      <a:pt x="7" y="13"/>
                      <a:pt x="6" y="13"/>
                      <a:pt x="4" y="13"/>
                    </a:cubicBezTo>
                    <a:lnTo>
                      <a:pt x="4" y="11"/>
                    </a:lnTo>
                    <a:close/>
                    <a:moveTo>
                      <a:pt x="9" y="12"/>
                    </a:moveTo>
                    <a:lnTo>
                      <a:pt x="9" y="12"/>
                    </a:lnTo>
                    <a:lnTo>
                      <a:pt x="9" y="13"/>
                    </a:lnTo>
                    <a:lnTo>
                      <a:pt x="9" y="12"/>
                    </a:lnTo>
                    <a:close/>
                    <a:moveTo>
                      <a:pt x="9" y="12"/>
                    </a:moveTo>
                    <a:lnTo>
                      <a:pt x="9" y="12"/>
                    </a:lnTo>
                    <a:lnTo>
                      <a:pt x="9" y="13"/>
                    </a:lnTo>
                    <a:lnTo>
                      <a:pt x="9" y="13"/>
                    </a:lnTo>
                    <a:lnTo>
                      <a:pt x="9" y="12"/>
                    </a:lnTo>
                    <a:close/>
                    <a:moveTo>
                      <a:pt x="9" y="12"/>
                    </a:moveTo>
                    <a:cubicBezTo>
                      <a:pt x="9" y="12"/>
                      <a:pt x="10" y="12"/>
                      <a:pt x="11" y="12"/>
                    </a:cubicBezTo>
                    <a:lnTo>
                      <a:pt x="11" y="13"/>
                    </a:lnTo>
                    <a:cubicBezTo>
                      <a:pt x="10" y="13"/>
                      <a:pt x="9" y="13"/>
                      <a:pt x="9" y="13"/>
                    </a:cubicBezTo>
                    <a:lnTo>
                      <a:pt x="9" y="12"/>
                    </a:lnTo>
                    <a:close/>
                    <a:moveTo>
                      <a:pt x="11" y="12"/>
                    </a:moveTo>
                    <a:cubicBezTo>
                      <a:pt x="11" y="11"/>
                      <a:pt x="12" y="11"/>
                      <a:pt x="13" y="11"/>
                    </a:cubicBezTo>
                    <a:lnTo>
                      <a:pt x="13" y="12"/>
                    </a:lnTo>
                    <a:cubicBezTo>
                      <a:pt x="12" y="12"/>
                      <a:pt x="12" y="13"/>
                      <a:pt x="11" y="13"/>
                    </a:cubicBezTo>
                    <a:lnTo>
                      <a:pt x="11" y="12"/>
                    </a:lnTo>
                    <a:close/>
                    <a:moveTo>
                      <a:pt x="13" y="11"/>
                    </a:moveTo>
                    <a:cubicBezTo>
                      <a:pt x="18" y="10"/>
                      <a:pt x="24" y="8"/>
                      <a:pt x="26" y="6"/>
                    </a:cubicBezTo>
                    <a:lnTo>
                      <a:pt x="27" y="7"/>
                    </a:lnTo>
                    <a:cubicBezTo>
                      <a:pt x="25" y="9"/>
                      <a:pt x="18" y="11"/>
                      <a:pt x="13" y="12"/>
                    </a:cubicBezTo>
                    <a:lnTo>
                      <a:pt x="13" y="11"/>
                    </a:lnTo>
                    <a:close/>
                    <a:moveTo>
                      <a:pt x="27" y="7"/>
                    </a:moveTo>
                    <a:lnTo>
                      <a:pt x="27" y="7"/>
                    </a:lnTo>
                    <a:lnTo>
                      <a:pt x="26" y="7"/>
                    </a:lnTo>
                    <a:lnTo>
                      <a:pt x="27" y="7"/>
                    </a:lnTo>
                    <a:close/>
                    <a:moveTo>
                      <a:pt x="26" y="6"/>
                    </a:moveTo>
                    <a:cubicBezTo>
                      <a:pt x="26" y="6"/>
                      <a:pt x="27" y="6"/>
                      <a:pt x="27" y="5"/>
                    </a:cubicBezTo>
                    <a:lnTo>
                      <a:pt x="28" y="6"/>
                    </a:lnTo>
                    <a:cubicBezTo>
                      <a:pt x="28" y="6"/>
                      <a:pt x="27" y="7"/>
                      <a:pt x="27" y="7"/>
                    </a:cubicBezTo>
                    <a:lnTo>
                      <a:pt x="26" y="6"/>
                    </a:lnTo>
                    <a:close/>
                    <a:moveTo>
                      <a:pt x="27" y="5"/>
                    </a:moveTo>
                    <a:cubicBezTo>
                      <a:pt x="27" y="5"/>
                      <a:pt x="27" y="4"/>
                      <a:pt x="27" y="3"/>
                    </a:cubicBezTo>
                    <a:lnTo>
                      <a:pt x="28" y="3"/>
                    </a:lnTo>
                    <a:cubicBezTo>
                      <a:pt x="28" y="4"/>
                      <a:pt x="28" y="5"/>
                      <a:pt x="28" y="6"/>
                    </a:cubicBezTo>
                    <a:lnTo>
                      <a:pt x="27" y="5"/>
                    </a:lnTo>
                    <a:close/>
                    <a:moveTo>
                      <a:pt x="27" y="3"/>
                    </a:moveTo>
                    <a:cubicBezTo>
                      <a:pt x="27" y="3"/>
                      <a:pt x="27" y="2"/>
                      <a:pt x="26" y="2"/>
                    </a:cubicBezTo>
                    <a:lnTo>
                      <a:pt x="27" y="1"/>
                    </a:lnTo>
                    <a:cubicBezTo>
                      <a:pt x="28" y="2"/>
                      <a:pt x="28" y="2"/>
                      <a:pt x="28" y="3"/>
                    </a:cubicBezTo>
                    <a:lnTo>
                      <a:pt x="27" y="3"/>
                    </a:lnTo>
                    <a:close/>
                    <a:moveTo>
                      <a:pt x="26" y="2"/>
                    </a:moveTo>
                    <a:cubicBezTo>
                      <a:pt x="26" y="2"/>
                      <a:pt x="26" y="1"/>
                      <a:pt x="26" y="1"/>
                    </a:cubicBezTo>
                    <a:lnTo>
                      <a:pt x="26" y="0"/>
                    </a:lnTo>
                    <a:cubicBezTo>
                      <a:pt x="27" y="0"/>
                      <a:pt x="27" y="1"/>
                      <a:pt x="27" y="1"/>
                    </a:cubicBezTo>
                    <a:lnTo>
                      <a:pt x="26" y="2"/>
                    </a:lnTo>
                    <a:close/>
                    <a:moveTo>
                      <a:pt x="26" y="0"/>
                    </a:moveTo>
                    <a:lnTo>
                      <a:pt x="26" y="0"/>
                    </a:lnTo>
                    <a:lnTo>
                      <a:pt x="26" y="1"/>
                    </a:lnTo>
                    <a:lnTo>
                      <a:pt x="26" y="0"/>
                    </a:lnTo>
                    <a:close/>
                    <a:moveTo>
                      <a:pt x="26" y="1"/>
                    </a:moveTo>
                    <a:cubicBezTo>
                      <a:pt x="25" y="1"/>
                      <a:pt x="23" y="1"/>
                      <a:pt x="22" y="2"/>
                    </a:cubicBezTo>
                    <a:lnTo>
                      <a:pt x="22" y="0"/>
                    </a:lnTo>
                    <a:cubicBezTo>
                      <a:pt x="23" y="0"/>
                      <a:pt x="25" y="0"/>
                      <a:pt x="26" y="0"/>
                    </a:cubicBezTo>
                    <a:lnTo>
                      <a:pt x="26" y="1"/>
                    </a:lnTo>
                    <a:close/>
                    <a:moveTo>
                      <a:pt x="22" y="2"/>
                    </a:moveTo>
                    <a:cubicBezTo>
                      <a:pt x="21" y="2"/>
                      <a:pt x="20" y="2"/>
                      <a:pt x="20" y="2"/>
                    </a:cubicBezTo>
                    <a:lnTo>
                      <a:pt x="20" y="1"/>
                    </a:lnTo>
                    <a:cubicBezTo>
                      <a:pt x="20" y="1"/>
                      <a:pt x="21" y="0"/>
                      <a:pt x="22" y="0"/>
                    </a:cubicBezTo>
                    <a:lnTo>
                      <a:pt x="2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7" name="Freeform 113">
                <a:extLst>
                  <a:ext uri="{FF2B5EF4-FFF2-40B4-BE49-F238E27FC236}">
                    <a16:creationId xmlns:a16="http://schemas.microsoft.com/office/drawing/2014/main" id="{1A9071A2-47BE-D3B6-9AD6-F46A918F3FEC}"/>
                  </a:ext>
                </a:extLst>
              </p:cNvPr>
              <p:cNvSpPr>
                <a:spLocks/>
              </p:cNvSpPr>
              <p:nvPr/>
            </p:nvSpPr>
            <p:spPr bwMode="auto">
              <a:xfrm>
                <a:off x="2662" y="1710"/>
                <a:ext cx="34" cy="39"/>
              </a:xfrm>
              <a:custGeom>
                <a:avLst/>
                <a:gdLst>
                  <a:gd name="T0" fmla="*/ 4 w 6"/>
                  <a:gd name="T1" fmla="*/ 2 h 7"/>
                  <a:gd name="T2" fmla="*/ 2 w 6"/>
                  <a:gd name="T3" fmla="*/ 0 h 7"/>
                  <a:gd name="T4" fmla="*/ 1 w 6"/>
                  <a:gd name="T5" fmla="*/ 5 h 7"/>
                  <a:gd name="T6" fmla="*/ 5 w 6"/>
                  <a:gd name="T7" fmla="*/ 6 h 7"/>
                  <a:gd name="T8" fmla="*/ 4 w 6"/>
                  <a:gd name="T9" fmla="*/ 2 h 7"/>
                </a:gdLst>
                <a:ahLst/>
                <a:cxnLst>
                  <a:cxn ang="0">
                    <a:pos x="T0" y="T1"/>
                  </a:cxn>
                  <a:cxn ang="0">
                    <a:pos x="T2" y="T3"/>
                  </a:cxn>
                  <a:cxn ang="0">
                    <a:pos x="T4" y="T5"/>
                  </a:cxn>
                  <a:cxn ang="0">
                    <a:pos x="T6" y="T7"/>
                  </a:cxn>
                  <a:cxn ang="0">
                    <a:pos x="T8" y="T9"/>
                  </a:cxn>
                </a:cxnLst>
                <a:rect l="0" t="0" r="r" b="b"/>
                <a:pathLst>
                  <a:path w="6" h="7">
                    <a:moveTo>
                      <a:pt x="4" y="2"/>
                    </a:moveTo>
                    <a:cubicBezTo>
                      <a:pt x="4" y="1"/>
                      <a:pt x="3" y="0"/>
                      <a:pt x="2" y="0"/>
                    </a:cubicBezTo>
                    <a:cubicBezTo>
                      <a:pt x="1" y="1"/>
                      <a:pt x="0" y="4"/>
                      <a:pt x="1" y="5"/>
                    </a:cubicBezTo>
                    <a:cubicBezTo>
                      <a:pt x="2" y="7"/>
                      <a:pt x="6" y="7"/>
                      <a:pt x="5" y="6"/>
                    </a:cubicBezTo>
                    <a:cubicBezTo>
                      <a:pt x="5" y="4"/>
                      <a:pt x="5" y="4"/>
                      <a:pt x="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8" name="Freeform 114">
                <a:extLst>
                  <a:ext uri="{FF2B5EF4-FFF2-40B4-BE49-F238E27FC236}">
                    <a16:creationId xmlns:a16="http://schemas.microsoft.com/office/drawing/2014/main" id="{D7AA5C37-4AC3-4DD0-5C3C-73A1AD4BB8AA}"/>
                  </a:ext>
                </a:extLst>
              </p:cNvPr>
              <p:cNvSpPr>
                <a:spLocks noEditPoints="1"/>
              </p:cNvSpPr>
              <p:nvPr/>
            </p:nvSpPr>
            <p:spPr bwMode="auto">
              <a:xfrm>
                <a:off x="2657" y="1710"/>
                <a:ext cx="39" cy="39"/>
              </a:xfrm>
              <a:custGeom>
                <a:avLst/>
                <a:gdLst>
                  <a:gd name="T0" fmla="*/ 4 w 7"/>
                  <a:gd name="T1" fmla="*/ 2 h 7"/>
                  <a:gd name="T2" fmla="*/ 6 w 7"/>
                  <a:gd name="T3" fmla="*/ 2 h 7"/>
                  <a:gd name="T4" fmla="*/ 4 w 7"/>
                  <a:gd name="T5" fmla="*/ 2 h 7"/>
                  <a:gd name="T6" fmla="*/ 4 w 7"/>
                  <a:gd name="T7" fmla="*/ 0 h 7"/>
                  <a:gd name="T8" fmla="*/ 4 w 7"/>
                  <a:gd name="T9" fmla="*/ 2 h 7"/>
                  <a:gd name="T10" fmla="*/ 3 w 7"/>
                  <a:gd name="T11" fmla="*/ 1 h 7"/>
                  <a:gd name="T12" fmla="*/ 4 w 7"/>
                  <a:gd name="T13" fmla="*/ 0 h 7"/>
                  <a:gd name="T14" fmla="*/ 3 w 7"/>
                  <a:gd name="T15" fmla="*/ 1 h 7"/>
                  <a:gd name="T16" fmla="*/ 3 w 7"/>
                  <a:gd name="T17" fmla="*/ 0 h 7"/>
                  <a:gd name="T18" fmla="*/ 3 w 7"/>
                  <a:gd name="T19" fmla="*/ 1 h 7"/>
                  <a:gd name="T20" fmla="*/ 3 w 7"/>
                  <a:gd name="T21" fmla="*/ 0 h 7"/>
                  <a:gd name="T22" fmla="*/ 3 w 7"/>
                  <a:gd name="T23" fmla="*/ 1 h 7"/>
                  <a:gd name="T24" fmla="*/ 3 w 7"/>
                  <a:gd name="T25" fmla="*/ 0 h 7"/>
                  <a:gd name="T26" fmla="*/ 3 w 7"/>
                  <a:gd name="T27" fmla="*/ 1 h 7"/>
                  <a:gd name="T28" fmla="*/ 2 w 7"/>
                  <a:gd name="T29" fmla="*/ 0 h 7"/>
                  <a:gd name="T30" fmla="*/ 3 w 7"/>
                  <a:gd name="T31" fmla="*/ 1 h 7"/>
                  <a:gd name="T32" fmla="*/ 2 w 7"/>
                  <a:gd name="T33" fmla="*/ 0 h 7"/>
                  <a:gd name="T34" fmla="*/ 2 w 7"/>
                  <a:gd name="T35" fmla="*/ 0 h 7"/>
                  <a:gd name="T36" fmla="*/ 2 w 7"/>
                  <a:gd name="T37" fmla="*/ 3 h 7"/>
                  <a:gd name="T38" fmla="*/ 2 w 7"/>
                  <a:gd name="T39" fmla="*/ 0 h 7"/>
                  <a:gd name="T40" fmla="*/ 2 w 7"/>
                  <a:gd name="T41" fmla="*/ 3 h 7"/>
                  <a:gd name="T42" fmla="*/ 1 w 7"/>
                  <a:gd name="T43" fmla="*/ 5 h 7"/>
                  <a:gd name="T44" fmla="*/ 2 w 7"/>
                  <a:gd name="T45" fmla="*/ 3 h 7"/>
                  <a:gd name="T46" fmla="*/ 1 w 7"/>
                  <a:gd name="T47" fmla="*/ 5 h 7"/>
                  <a:gd name="T48" fmla="*/ 1 w 7"/>
                  <a:gd name="T49" fmla="*/ 5 h 7"/>
                  <a:gd name="T50" fmla="*/ 2 w 7"/>
                  <a:gd name="T51" fmla="*/ 5 h 7"/>
                  <a:gd name="T52" fmla="*/ 1 w 7"/>
                  <a:gd name="T53" fmla="*/ 5 h 7"/>
                  <a:gd name="T54" fmla="*/ 2 w 7"/>
                  <a:gd name="T55" fmla="*/ 5 h 7"/>
                  <a:gd name="T56" fmla="*/ 2 w 7"/>
                  <a:gd name="T57" fmla="*/ 5 h 7"/>
                  <a:gd name="T58" fmla="*/ 2 w 7"/>
                  <a:gd name="T59" fmla="*/ 5 h 7"/>
                  <a:gd name="T60" fmla="*/ 5 w 7"/>
                  <a:gd name="T61" fmla="*/ 7 h 7"/>
                  <a:gd name="T62" fmla="*/ 2 w 7"/>
                  <a:gd name="T63" fmla="*/ 5 h 7"/>
                  <a:gd name="T64" fmla="*/ 6 w 7"/>
                  <a:gd name="T65" fmla="*/ 6 h 7"/>
                  <a:gd name="T66" fmla="*/ 5 w 7"/>
                  <a:gd name="T67" fmla="*/ 7 h 7"/>
                  <a:gd name="T68" fmla="*/ 6 w 7"/>
                  <a:gd name="T69" fmla="*/ 6 h 7"/>
                  <a:gd name="T70" fmla="*/ 7 w 7"/>
                  <a:gd name="T71" fmla="*/ 7 h 7"/>
                  <a:gd name="T72" fmla="*/ 6 w 7"/>
                  <a:gd name="T73" fmla="*/ 6 h 7"/>
                  <a:gd name="T74" fmla="*/ 7 w 7"/>
                  <a:gd name="T75" fmla="*/ 7 h 7"/>
                  <a:gd name="T76" fmla="*/ 7 w 7"/>
                  <a:gd name="T77" fmla="*/ 7 h 7"/>
                  <a:gd name="T78" fmla="*/ 6 w 7"/>
                  <a:gd name="T79" fmla="*/ 7 h 7"/>
                  <a:gd name="T80" fmla="*/ 7 w 7"/>
                  <a:gd name="T81" fmla="*/ 7 h 7"/>
                  <a:gd name="T82" fmla="*/ 6 w 7"/>
                  <a:gd name="T83" fmla="*/ 7 h 7"/>
                  <a:gd name="T84" fmla="*/ 6 w 7"/>
                  <a:gd name="T85" fmla="*/ 6 h 7"/>
                  <a:gd name="T86" fmla="*/ 6 w 7"/>
                  <a:gd name="T87" fmla="*/ 7 h 7"/>
                  <a:gd name="T88" fmla="*/ 5 w 7"/>
                  <a:gd name="T89" fmla="*/ 4 h 7"/>
                  <a:gd name="T90" fmla="*/ 7 w 7"/>
                  <a:gd name="T91" fmla="*/ 6 h 7"/>
                  <a:gd name="T92" fmla="*/ 5 w 7"/>
                  <a:gd name="T93" fmla="*/ 4 h 7"/>
                  <a:gd name="T94" fmla="*/ 6 w 7"/>
                  <a:gd name="T95" fmla="*/ 2 h 7"/>
                  <a:gd name="T96" fmla="*/ 5 w 7"/>
                  <a:gd name="T97" fmla="*/ 4 h 7"/>
                  <a:gd name="T98" fmla="*/ 5 w 7"/>
                  <a:gd name="T9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7">
                    <a:moveTo>
                      <a:pt x="5" y="2"/>
                    </a:moveTo>
                    <a:cubicBezTo>
                      <a:pt x="5" y="2"/>
                      <a:pt x="5" y="2"/>
                      <a:pt x="4" y="2"/>
                    </a:cubicBezTo>
                    <a:lnTo>
                      <a:pt x="6" y="1"/>
                    </a:lnTo>
                    <a:cubicBezTo>
                      <a:pt x="6" y="1"/>
                      <a:pt x="6" y="2"/>
                      <a:pt x="6" y="2"/>
                    </a:cubicBezTo>
                    <a:lnTo>
                      <a:pt x="5" y="2"/>
                    </a:lnTo>
                    <a:close/>
                    <a:moveTo>
                      <a:pt x="4" y="2"/>
                    </a:moveTo>
                    <a:cubicBezTo>
                      <a:pt x="4" y="2"/>
                      <a:pt x="4" y="1"/>
                      <a:pt x="4" y="1"/>
                    </a:cubicBezTo>
                    <a:lnTo>
                      <a:pt x="4" y="0"/>
                    </a:lnTo>
                    <a:cubicBezTo>
                      <a:pt x="5" y="0"/>
                      <a:pt x="5" y="1"/>
                      <a:pt x="6" y="1"/>
                    </a:cubicBezTo>
                    <a:lnTo>
                      <a:pt x="4" y="2"/>
                    </a:lnTo>
                    <a:close/>
                    <a:moveTo>
                      <a:pt x="4" y="1"/>
                    </a:moveTo>
                    <a:cubicBezTo>
                      <a:pt x="3" y="1"/>
                      <a:pt x="3" y="1"/>
                      <a:pt x="3" y="1"/>
                    </a:cubicBezTo>
                    <a:lnTo>
                      <a:pt x="3" y="0"/>
                    </a:lnTo>
                    <a:cubicBezTo>
                      <a:pt x="3" y="0"/>
                      <a:pt x="4" y="0"/>
                      <a:pt x="4" y="0"/>
                    </a:cubicBezTo>
                    <a:lnTo>
                      <a:pt x="4" y="1"/>
                    </a:lnTo>
                    <a:close/>
                    <a:moveTo>
                      <a:pt x="3" y="1"/>
                    </a:moveTo>
                    <a:lnTo>
                      <a:pt x="3" y="1"/>
                    </a:lnTo>
                    <a:lnTo>
                      <a:pt x="3" y="0"/>
                    </a:lnTo>
                    <a:lnTo>
                      <a:pt x="3" y="1"/>
                    </a:lnTo>
                    <a:close/>
                    <a:moveTo>
                      <a:pt x="3" y="1"/>
                    </a:moveTo>
                    <a:cubicBezTo>
                      <a:pt x="3" y="1"/>
                      <a:pt x="3" y="1"/>
                      <a:pt x="3" y="1"/>
                    </a:cubicBezTo>
                    <a:lnTo>
                      <a:pt x="3" y="0"/>
                    </a:lnTo>
                    <a:cubicBezTo>
                      <a:pt x="3" y="0"/>
                      <a:pt x="3" y="0"/>
                      <a:pt x="3" y="0"/>
                    </a:cubicBezTo>
                    <a:lnTo>
                      <a:pt x="3" y="1"/>
                    </a:lnTo>
                    <a:close/>
                    <a:moveTo>
                      <a:pt x="3" y="0"/>
                    </a:moveTo>
                    <a:lnTo>
                      <a:pt x="3" y="0"/>
                    </a:lnTo>
                    <a:lnTo>
                      <a:pt x="3" y="0"/>
                    </a:lnTo>
                    <a:close/>
                    <a:moveTo>
                      <a:pt x="3" y="1"/>
                    </a:moveTo>
                    <a:cubicBezTo>
                      <a:pt x="3" y="1"/>
                      <a:pt x="3" y="1"/>
                      <a:pt x="3" y="1"/>
                    </a:cubicBezTo>
                    <a:lnTo>
                      <a:pt x="2" y="0"/>
                    </a:lnTo>
                    <a:cubicBezTo>
                      <a:pt x="2" y="0"/>
                      <a:pt x="2" y="0"/>
                      <a:pt x="3" y="0"/>
                    </a:cubicBezTo>
                    <a:lnTo>
                      <a:pt x="3" y="1"/>
                    </a:lnTo>
                    <a:close/>
                    <a:moveTo>
                      <a:pt x="2" y="0"/>
                    </a:moveTo>
                    <a:lnTo>
                      <a:pt x="2" y="0"/>
                    </a:lnTo>
                    <a:lnTo>
                      <a:pt x="2" y="1"/>
                    </a:lnTo>
                    <a:lnTo>
                      <a:pt x="2" y="0"/>
                    </a:lnTo>
                    <a:close/>
                    <a:moveTo>
                      <a:pt x="3" y="1"/>
                    </a:moveTo>
                    <a:cubicBezTo>
                      <a:pt x="2" y="2"/>
                      <a:pt x="2" y="2"/>
                      <a:pt x="2" y="3"/>
                    </a:cubicBezTo>
                    <a:lnTo>
                      <a:pt x="1" y="3"/>
                    </a:lnTo>
                    <a:cubicBezTo>
                      <a:pt x="1" y="2"/>
                      <a:pt x="1" y="1"/>
                      <a:pt x="2" y="0"/>
                    </a:cubicBezTo>
                    <a:lnTo>
                      <a:pt x="3" y="1"/>
                    </a:lnTo>
                    <a:close/>
                    <a:moveTo>
                      <a:pt x="2" y="3"/>
                    </a:moveTo>
                    <a:cubicBezTo>
                      <a:pt x="2" y="4"/>
                      <a:pt x="2" y="4"/>
                      <a:pt x="2" y="4"/>
                    </a:cubicBezTo>
                    <a:lnTo>
                      <a:pt x="1" y="5"/>
                    </a:lnTo>
                    <a:cubicBezTo>
                      <a:pt x="1" y="5"/>
                      <a:pt x="0" y="4"/>
                      <a:pt x="1" y="3"/>
                    </a:cubicBezTo>
                    <a:lnTo>
                      <a:pt x="2" y="3"/>
                    </a:lnTo>
                    <a:close/>
                    <a:moveTo>
                      <a:pt x="1" y="5"/>
                    </a:moveTo>
                    <a:lnTo>
                      <a:pt x="1" y="5"/>
                    </a:lnTo>
                    <a:lnTo>
                      <a:pt x="2" y="5"/>
                    </a:lnTo>
                    <a:lnTo>
                      <a:pt x="1" y="5"/>
                    </a:lnTo>
                    <a:close/>
                    <a:moveTo>
                      <a:pt x="2" y="4"/>
                    </a:moveTo>
                    <a:cubicBezTo>
                      <a:pt x="2" y="5"/>
                      <a:pt x="2" y="5"/>
                      <a:pt x="2" y="5"/>
                    </a:cubicBezTo>
                    <a:lnTo>
                      <a:pt x="1" y="6"/>
                    </a:lnTo>
                    <a:cubicBezTo>
                      <a:pt x="1" y="5"/>
                      <a:pt x="1" y="5"/>
                      <a:pt x="1" y="5"/>
                    </a:cubicBezTo>
                    <a:lnTo>
                      <a:pt x="2" y="4"/>
                    </a:lnTo>
                    <a:close/>
                    <a:moveTo>
                      <a:pt x="2" y="5"/>
                    </a:moveTo>
                    <a:lnTo>
                      <a:pt x="2" y="5"/>
                    </a:lnTo>
                    <a:lnTo>
                      <a:pt x="2" y="5"/>
                    </a:lnTo>
                    <a:lnTo>
                      <a:pt x="2" y="5"/>
                    </a:lnTo>
                    <a:close/>
                    <a:moveTo>
                      <a:pt x="2" y="5"/>
                    </a:moveTo>
                    <a:cubicBezTo>
                      <a:pt x="3" y="5"/>
                      <a:pt x="4" y="6"/>
                      <a:pt x="5" y="6"/>
                    </a:cubicBezTo>
                    <a:lnTo>
                      <a:pt x="5" y="7"/>
                    </a:lnTo>
                    <a:cubicBezTo>
                      <a:pt x="4" y="7"/>
                      <a:pt x="2" y="7"/>
                      <a:pt x="1" y="6"/>
                    </a:cubicBezTo>
                    <a:lnTo>
                      <a:pt x="2" y="5"/>
                    </a:lnTo>
                    <a:close/>
                    <a:moveTo>
                      <a:pt x="5" y="6"/>
                    </a:moveTo>
                    <a:cubicBezTo>
                      <a:pt x="6" y="6"/>
                      <a:pt x="6" y="6"/>
                      <a:pt x="6" y="6"/>
                    </a:cubicBezTo>
                    <a:lnTo>
                      <a:pt x="6" y="7"/>
                    </a:lnTo>
                    <a:cubicBezTo>
                      <a:pt x="6" y="7"/>
                      <a:pt x="6" y="7"/>
                      <a:pt x="5" y="7"/>
                    </a:cubicBezTo>
                    <a:lnTo>
                      <a:pt x="5" y="6"/>
                    </a:lnTo>
                    <a:close/>
                    <a:moveTo>
                      <a:pt x="6" y="6"/>
                    </a:moveTo>
                    <a:cubicBezTo>
                      <a:pt x="6" y="6"/>
                      <a:pt x="6" y="6"/>
                      <a:pt x="6" y="6"/>
                    </a:cubicBezTo>
                    <a:lnTo>
                      <a:pt x="7" y="7"/>
                    </a:lnTo>
                    <a:cubicBezTo>
                      <a:pt x="7" y="7"/>
                      <a:pt x="7" y="7"/>
                      <a:pt x="6" y="7"/>
                    </a:cubicBezTo>
                    <a:lnTo>
                      <a:pt x="6" y="6"/>
                    </a:lnTo>
                    <a:close/>
                    <a:moveTo>
                      <a:pt x="7" y="7"/>
                    </a:moveTo>
                    <a:lnTo>
                      <a:pt x="7" y="7"/>
                    </a:lnTo>
                    <a:lnTo>
                      <a:pt x="6" y="6"/>
                    </a:lnTo>
                    <a:lnTo>
                      <a:pt x="7" y="7"/>
                    </a:lnTo>
                    <a:close/>
                    <a:moveTo>
                      <a:pt x="6" y="6"/>
                    </a:moveTo>
                    <a:cubicBezTo>
                      <a:pt x="6" y="6"/>
                      <a:pt x="6" y="7"/>
                      <a:pt x="6" y="7"/>
                    </a:cubicBezTo>
                    <a:lnTo>
                      <a:pt x="7" y="6"/>
                    </a:lnTo>
                    <a:cubicBezTo>
                      <a:pt x="7" y="6"/>
                      <a:pt x="7" y="7"/>
                      <a:pt x="7" y="7"/>
                    </a:cubicBezTo>
                    <a:lnTo>
                      <a:pt x="6" y="6"/>
                    </a:lnTo>
                    <a:close/>
                    <a:moveTo>
                      <a:pt x="6" y="7"/>
                    </a:moveTo>
                    <a:lnTo>
                      <a:pt x="6" y="6"/>
                    </a:lnTo>
                    <a:lnTo>
                      <a:pt x="6" y="6"/>
                    </a:lnTo>
                    <a:lnTo>
                      <a:pt x="6" y="6"/>
                    </a:lnTo>
                    <a:lnTo>
                      <a:pt x="6" y="7"/>
                    </a:lnTo>
                    <a:close/>
                    <a:moveTo>
                      <a:pt x="6" y="6"/>
                    </a:moveTo>
                    <a:cubicBezTo>
                      <a:pt x="6" y="5"/>
                      <a:pt x="5" y="5"/>
                      <a:pt x="5" y="4"/>
                    </a:cubicBezTo>
                    <a:lnTo>
                      <a:pt x="6" y="3"/>
                    </a:lnTo>
                    <a:cubicBezTo>
                      <a:pt x="7" y="4"/>
                      <a:pt x="7" y="5"/>
                      <a:pt x="7" y="6"/>
                    </a:cubicBezTo>
                    <a:lnTo>
                      <a:pt x="6" y="6"/>
                    </a:lnTo>
                    <a:close/>
                    <a:moveTo>
                      <a:pt x="5" y="4"/>
                    </a:moveTo>
                    <a:cubicBezTo>
                      <a:pt x="5" y="3"/>
                      <a:pt x="5" y="3"/>
                      <a:pt x="5" y="2"/>
                    </a:cubicBezTo>
                    <a:lnTo>
                      <a:pt x="6" y="2"/>
                    </a:lnTo>
                    <a:cubicBezTo>
                      <a:pt x="6" y="3"/>
                      <a:pt x="6" y="3"/>
                      <a:pt x="6" y="3"/>
                    </a:cubicBezTo>
                    <a:lnTo>
                      <a:pt x="5" y="4"/>
                    </a:lnTo>
                    <a:close/>
                    <a:moveTo>
                      <a:pt x="5" y="2"/>
                    </a:moveTo>
                    <a:lnTo>
                      <a:pt x="5" y="2"/>
                    </a:lnTo>
                    <a:lnTo>
                      <a:pt x="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59" name="Freeform 115">
                <a:extLst>
                  <a:ext uri="{FF2B5EF4-FFF2-40B4-BE49-F238E27FC236}">
                    <a16:creationId xmlns:a16="http://schemas.microsoft.com/office/drawing/2014/main" id="{C7FFDA43-6507-5A38-9BD5-E11EA60B3B83}"/>
                  </a:ext>
                </a:extLst>
              </p:cNvPr>
              <p:cNvSpPr>
                <a:spLocks/>
              </p:cNvSpPr>
              <p:nvPr/>
            </p:nvSpPr>
            <p:spPr bwMode="auto">
              <a:xfrm>
                <a:off x="2847" y="1654"/>
                <a:ext cx="151" cy="101"/>
              </a:xfrm>
              <a:custGeom>
                <a:avLst/>
                <a:gdLst>
                  <a:gd name="T0" fmla="*/ 26 w 27"/>
                  <a:gd name="T1" fmla="*/ 6 h 18"/>
                  <a:gd name="T2" fmla="*/ 19 w 27"/>
                  <a:gd name="T3" fmla="*/ 4 h 18"/>
                  <a:gd name="T4" fmla="*/ 6 w 27"/>
                  <a:gd name="T5" fmla="*/ 0 h 18"/>
                  <a:gd name="T6" fmla="*/ 2 w 27"/>
                  <a:gd name="T7" fmla="*/ 9 h 18"/>
                  <a:gd name="T8" fmla="*/ 26 w 27"/>
                  <a:gd name="T9" fmla="*/ 8 h 18"/>
                  <a:gd name="T10" fmla="*/ 26 w 27"/>
                  <a:gd name="T11" fmla="*/ 6 h 18"/>
                </a:gdLst>
                <a:ahLst/>
                <a:cxnLst>
                  <a:cxn ang="0">
                    <a:pos x="T0" y="T1"/>
                  </a:cxn>
                  <a:cxn ang="0">
                    <a:pos x="T2" y="T3"/>
                  </a:cxn>
                  <a:cxn ang="0">
                    <a:pos x="T4" y="T5"/>
                  </a:cxn>
                  <a:cxn ang="0">
                    <a:pos x="T6" y="T7"/>
                  </a:cxn>
                  <a:cxn ang="0">
                    <a:pos x="T8" y="T9"/>
                  </a:cxn>
                  <a:cxn ang="0">
                    <a:pos x="T10" y="T11"/>
                  </a:cxn>
                </a:cxnLst>
                <a:rect l="0" t="0" r="r" b="b"/>
                <a:pathLst>
                  <a:path w="27" h="18">
                    <a:moveTo>
                      <a:pt x="26" y="6"/>
                    </a:moveTo>
                    <a:cubicBezTo>
                      <a:pt x="24" y="5"/>
                      <a:pt x="22" y="5"/>
                      <a:pt x="19" y="4"/>
                    </a:cubicBezTo>
                    <a:cubicBezTo>
                      <a:pt x="15" y="4"/>
                      <a:pt x="11" y="0"/>
                      <a:pt x="6" y="0"/>
                    </a:cubicBezTo>
                    <a:cubicBezTo>
                      <a:pt x="1" y="0"/>
                      <a:pt x="0" y="6"/>
                      <a:pt x="2" y="9"/>
                    </a:cubicBezTo>
                    <a:cubicBezTo>
                      <a:pt x="6" y="18"/>
                      <a:pt x="19" y="13"/>
                      <a:pt x="26" y="8"/>
                    </a:cubicBezTo>
                    <a:cubicBezTo>
                      <a:pt x="27" y="7"/>
                      <a:pt x="27" y="6"/>
                      <a:pt x="2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0" name="Freeform 116">
                <a:extLst>
                  <a:ext uri="{FF2B5EF4-FFF2-40B4-BE49-F238E27FC236}">
                    <a16:creationId xmlns:a16="http://schemas.microsoft.com/office/drawing/2014/main" id="{21E1C3D1-20FD-B334-E137-E0E37ED43333}"/>
                  </a:ext>
                </a:extLst>
              </p:cNvPr>
              <p:cNvSpPr>
                <a:spLocks noEditPoints="1"/>
              </p:cNvSpPr>
              <p:nvPr/>
            </p:nvSpPr>
            <p:spPr bwMode="auto">
              <a:xfrm>
                <a:off x="2847" y="1648"/>
                <a:ext cx="157" cy="90"/>
              </a:xfrm>
              <a:custGeom>
                <a:avLst/>
                <a:gdLst>
                  <a:gd name="T0" fmla="*/ 26 w 28"/>
                  <a:gd name="T1" fmla="*/ 7 h 16"/>
                  <a:gd name="T2" fmla="*/ 26 w 28"/>
                  <a:gd name="T3" fmla="*/ 6 h 16"/>
                  <a:gd name="T4" fmla="*/ 26 w 28"/>
                  <a:gd name="T5" fmla="*/ 7 h 16"/>
                  <a:gd name="T6" fmla="*/ 25 w 28"/>
                  <a:gd name="T7" fmla="*/ 6 h 16"/>
                  <a:gd name="T8" fmla="*/ 26 w 28"/>
                  <a:gd name="T9" fmla="*/ 7 h 16"/>
                  <a:gd name="T10" fmla="*/ 19 w 28"/>
                  <a:gd name="T11" fmla="*/ 6 h 16"/>
                  <a:gd name="T12" fmla="*/ 25 w 28"/>
                  <a:gd name="T13" fmla="*/ 6 h 16"/>
                  <a:gd name="T14" fmla="*/ 19 w 28"/>
                  <a:gd name="T15" fmla="*/ 5 h 16"/>
                  <a:gd name="T16" fmla="*/ 19 w 28"/>
                  <a:gd name="T17" fmla="*/ 5 h 16"/>
                  <a:gd name="T18" fmla="*/ 13 w 28"/>
                  <a:gd name="T19" fmla="*/ 4 h 16"/>
                  <a:gd name="T20" fmla="*/ 19 w 28"/>
                  <a:gd name="T21" fmla="*/ 5 h 16"/>
                  <a:gd name="T22" fmla="*/ 13 w 28"/>
                  <a:gd name="T23" fmla="*/ 4 h 16"/>
                  <a:gd name="T24" fmla="*/ 6 w 28"/>
                  <a:gd name="T25" fmla="*/ 0 h 16"/>
                  <a:gd name="T26" fmla="*/ 13 w 28"/>
                  <a:gd name="T27" fmla="*/ 4 h 16"/>
                  <a:gd name="T28" fmla="*/ 4 w 28"/>
                  <a:gd name="T29" fmla="*/ 2 h 16"/>
                  <a:gd name="T30" fmla="*/ 6 w 28"/>
                  <a:gd name="T31" fmla="*/ 0 h 16"/>
                  <a:gd name="T32" fmla="*/ 4 w 28"/>
                  <a:gd name="T33" fmla="*/ 2 h 16"/>
                  <a:gd name="T34" fmla="*/ 1 w 28"/>
                  <a:gd name="T35" fmla="*/ 3 h 16"/>
                  <a:gd name="T36" fmla="*/ 4 w 28"/>
                  <a:gd name="T37" fmla="*/ 2 h 16"/>
                  <a:gd name="T38" fmla="*/ 2 w 28"/>
                  <a:gd name="T39" fmla="*/ 7 h 16"/>
                  <a:gd name="T40" fmla="*/ 1 w 28"/>
                  <a:gd name="T41" fmla="*/ 3 h 16"/>
                  <a:gd name="T42" fmla="*/ 2 w 28"/>
                  <a:gd name="T43" fmla="*/ 7 h 16"/>
                  <a:gd name="T44" fmla="*/ 1 w 28"/>
                  <a:gd name="T45" fmla="*/ 11 h 16"/>
                  <a:gd name="T46" fmla="*/ 2 w 28"/>
                  <a:gd name="T47" fmla="*/ 7 h 16"/>
                  <a:gd name="T48" fmla="*/ 2 w 28"/>
                  <a:gd name="T49" fmla="*/ 10 h 16"/>
                  <a:gd name="T50" fmla="*/ 2 w 28"/>
                  <a:gd name="T51" fmla="*/ 10 h 16"/>
                  <a:gd name="T52" fmla="*/ 2 w 28"/>
                  <a:gd name="T53" fmla="*/ 12 h 16"/>
                  <a:gd name="T54" fmla="*/ 2 w 28"/>
                  <a:gd name="T55" fmla="*/ 10 h 16"/>
                  <a:gd name="T56" fmla="*/ 11 w 28"/>
                  <a:gd name="T57" fmla="*/ 14 h 16"/>
                  <a:gd name="T58" fmla="*/ 2 w 28"/>
                  <a:gd name="T59" fmla="*/ 12 h 16"/>
                  <a:gd name="T60" fmla="*/ 11 w 28"/>
                  <a:gd name="T61" fmla="*/ 14 h 16"/>
                  <a:gd name="T62" fmla="*/ 22 w 28"/>
                  <a:gd name="T63" fmla="*/ 12 h 16"/>
                  <a:gd name="T64" fmla="*/ 11 w 28"/>
                  <a:gd name="T65" fmla="*/ 14 h 16"/>
                  <a:gd name="T66" fmla="*/ 26 w 28"/>
                  <a:gd name="T67" fmla="*/ 9 h 16"/>
                  <a:gd name="T68" fmla="*/ 22 w 28"/>
                  <a:gd name="T69" fmla="*/ 12 h 16"/>
                  <a:gd name="T70" fmla="*/ 26 w 28"/>
                  <a:gd name="T71" fmla="*/ 9 h 16"/>
                  <a:gd name="T72" fmla="*/ 26 w 28"/>
                  <a:gd name="T73" fmla="*/ 9 h 16"/>
                  <a:gd name="T74" fmla="*/ 26 w 28"/>
                  <a:gd name="T75" fmla="*/ 8 h 16"/>
                  <a:gd name="T76" fmla="*/ 27 w 28"/>
                  <a:gd name="T77" fmla="*/ 10 h 16"/>
                  <a:gd name="T78" fmla="*/ 26 w 28"/>
                  <a:gd name="T79" fmla="*/ 8 h 16"/>
                  <a:gd name="T80" fmla="*/ 28 w 28"/>
                  <a:gd name="T81" fmla="*/ 8 h 16"/>
                  <a:gd name="T82" fmla="*/ 26 w 28"/>
                  <a:gd name="T83" fmla="*/ 8 h 16"/>
                  <a:gd name="T84" fmla="*/ 26 w 28"/>
                  <a:gd name="T85" fmla="*/ 7 h 16"/>
                  <a:gd name="T86" fmla="*/ 28 w 28"/>
                  <a:gd name="T87" fmla="*/ 8 h 16"/>
                  <a:gd name="T88" fmla="*/ 26 w 28"/>
                  <a:gd name="T89" fmla="*/ 7 h 16"/>
                  <a:gd name="T90" fmla="*/ 27 w 28"/>
                  <a:gd name="T91" fmla="*/ 7 h 16"/>
                  <a:gd name="T92" fmla="*/ 26 w 28"/>
                  <a:gd name="T93" fmla="*/ 7 h 16"/>
                  <a:gd name="T94" fmla="*/ 26 w 28"/>
                  <a:gd name="T95" fmla="*/ 6 h 16"/>
                  <a:gd name="T96" fmla="*/ 26 w 28"/>
                  <a:gd name="T97" fmla="*/ 7 h 16"/>
                  <a:gd name="T98" fmla="*/ 26 w 28"/>
                  <a:gd name="T99" fmla="*/ 6 h 16"/>
                  <a:gd name="T100" fmla="*/ 26 w 28"/>
                  <a:gd name="T101"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6">
                    <a:moveTo>
                      <a:pt x="26" y="7"/>
                    </a:moveTo>
                    <a:lnTo>
                      <a:pt x="26" y="7"/>
                    </a:lnTo>
                    <a:lnTo>
                      <a:pt x="26" y="6"/>
                    </a:lnTo>
                    <a:lnTo>
                      <a:pt x="26" y="6"/>
                    </a:lnTo>
                    <a:lnTo>
                      <a:pt x="26" y="7"/>
                    </a:lnTo>
                    <a:close/>
                    <a:moveTo>
                      <a:pt x="26" y="7"/>
                    </a:moveTo>
                    <a:cubicBezTo>
                      <a:pt x="25" y="7"/>
                      <a:pt x="25" y="7"/>
                      <a:pt x="24" y="7"/>
                    </a:cubicBezTo>
                    <a:lnTo>
                      <a:pt x="25" y="6"/>
                    </a:lnTo>
                    <a:cubicBezTo>
                      <a:pt x="25" y="6"/>
                      <a:pt x="26" y="6"/>
                      <a:pt x="26" y="6"/>
                    </a:cubicBezTo>
                    <a:lnTo>
                      <a:pt x="26" y="7"/>
                    </a:lnTo>
                    <a:close/>
                    <a:moveTo>
                      <a:pt x="24" y="7"/>
                    </a:moveTo>
                    <a:cubicBezTo>
                      <a:pt x="23" y="7"/>
                      <a:pt x="21" y="6"/>
                      <a:pt x="19" y="6"/>
                    </a:cubicBezTo>
                    <a:lnTo>
                      <a:pt x="19" y="5"/>
                    </a:lnTo>
                    <a:cubicBezTo>
                      <a:pt x="21" y="5"/>
                      <a:pt x="23" y="5"/>
                      <a:pt x="25" y="6"/>
                    </a:cubicBezTo>
                    <a:lnTo>
                      <a:pt x="24" y="7"/>
                    </a:lnTo>
                    <a:close/>
                    <a:moveTo>
                      <a:pt x="19" y="5"/>
                    </a:moveTo>
                    <a:lnTo>
                      <a:pt x="19" y="5"/>
                    </a:lnTo>
                    <a:lnTo>
                      <a:pt x="19" y="5"/>
                    </a:lnTo>
                    <a:close/>
                    <a:moveTo>
                      <a:pt x="19" y="6"/>
                    </a:moveTo>
                    <a:cubicBezTo>
                      <a:pt x="17" y="6"/>
                      <a:pt x="15" y="5"/>
                      <a:pt x="13" y="4"/>
                    </a:cubicBezTo>
                    <a:lnTo>
                      <a:pt x="13" y="3"/>
                    </a:lnTo>
                    <a:cubicBezTo>
                      <a:pt x="15" y="4"/>
                      <a:pt x="17" y="5"/>
                      <a:pt x="19" y="5"/>
                    </a:cubicBezTo>
                    <a:lnTo>
                      <a:pt x="19" y="6"/>
                    </a:lnTo>
                    <a:close/>
                    <a:moveTo>
                      <a:pt x="13" y="4"/>
                    </a:moveTo>
                    <a:cubicBezTo>
                      <a:pt x="11" y="3"/>
                      <a:pt x="9" y="1"/>
                      <a:pt x="6" y="1"/>
                    </a:cubicBezTo>
                    <a:lnTo>
                      <a:pt x="6" y="0"/>
                    </a:lnTo>
                    <a:cubicBezTo>
                      <a:pt x="9" y="0"/>
                      <a:pt x="11" y="1"/>
                      <a:pt x="13" y="3"/>
                    </a:cubicBezTo>
                    <a:lnTo>
                      <a:pt x="13" y="4"/>
                    </a:lnTo>
                    <a:close/>
                    <a:moveTo>
                      <a:pt x="6" y="1"/>
                    </a:moveTo>
                    <a:cubicBezTo>
                      <a:pt x="5" y="1"/>
                      <a:pt x="5" y="2"/>
                      <a:pt x="4" y="2"/>
                    </a:cubicBezTo>
                    <a:lnTo>
                      <a:pt x="3" y="1"/>
                    </a:lnTo>
                    <a:cubicBezTo>
                      <a:pt x="4" y="0"/>
                      <a:pt x="5" y="0"/>
                      <a:pt x="6" y="0"/>
                    </a:cubicBezTo>
                    <a:lnTo>
                      <a:pt x="6" y="1"/>
                    </a:lnTo>
                    <a:close/>
                    <a:moveTo>
                      <a:pt x="4" y="2"/>
                    </a:moveTo>
                    <a:cubicBezTo>
                      <a:pt x="3" y="2"/>
                      <a:pt x="3" y="3"/>
                      <a:pt x="2" y="4"/>
                    </a:cubicBezTo>
                    <a:lnTo>
                      <a:pt x="1" y="3"/>
                    </a:lnTo>
                    <a:cubicBezTo>
                      <a:pt x="2" y="2"/>
                      <a:pt x="2" y="1"/>
                      <a:pt x="3" y="1"/>
                    </a:cubicBezTo>
                    <a:lnTo>
                      <a:pt x="4" y="2"/>
                    </a:lnTo>
                    <a:close/>
                    <a:moveTo>
                      <a:pt x="2" y="4"/>
                    </a:moveTo>
                    <a:cubicBezTo>
                      <a:pt x="2" y="5"/>
                      <a:pt x="2" y="6"/>
                      <a:pt x="2" y="7"/>
                    </a:cubicBezTo>
                    <a:lnTo>
                      <a:pt x="0" y="7"/>
                    </a:lnTo>
                    <a:cubicBezTo>
                      <a:pt x="0" y="6"/>
                      <a:pt x="1" y="4"/>
                      <a:pt x="1" y="3"/>
                    </a:cubicBezTo>
                    <a:lnTo>
                      <a:pt x="2" y="4"/>
                    </a:lnTo>
                    <a:close/>
                    <a:moveTo>
                      <a:pt x="2" y="7"/>
                    </a:moveTo>
                    <a:cubicBezTo>
                      <a:pt x="2" y="8"/>
                      <a:pt x="2" y="9"/>
                      <a:pt x="2" y="10"/>
                    </a:cubicBezTo>
                    <a:lnTo>
                      <a:pt x="1" y="11"/>
                    </a:lnTo>
                    <a:cubicBezTo>
                      <a:pt x="1" y="10"/>
                      <a:pt x="0" y="8"/>
                      <a:pt x="0" y="7"/>
                    </a:cubicBezTo>
                    <a:lnTo>
                      <a:pt x="2" y="7"/>
                    </a:lnTo>
                    <a:close/>
                    <a:moveTo>
                      <a:pt x="2" y="10"/>
                    </a:moveTo>
                    <a:lnTo>
                      <a:pt x="2" y="10"/>
                    </a:lnTo>
                    <a:lnTo>
                      <a:pt x="2" y="10"/>
                    </a:lnTo>
                    <a:close/>
                    <a:moveTo>
                      <a:pt x="2" y="10"/>
                    </a:moveTo>
                    <a:cubicBezTo>
                      <a:pt x="3" y="10"/>
                      <a:pt x="3" y="11"/>
                      <a:pt x="3" y="11"/>
                    </a:cubicBezTo>
                    <a:lnTo>
                      <a:pt x="2" y="12"/>
                    </a:lnTo>
                    <a:cubicBezTo>
                      <a:pt x="2" y="12"/>
                      <a:pt x="1" y="11"/>
                      <a:pt x="1" y="11"/>
                    </a:cubicBezTo>
                    <a:lnTo>
                      <a:pt x="2" y="10"/>
                    </a:lnTo>
                    <a:close/>
                    <a:moveTo>
                      <a:pt x="3" y="11"/>
                    </a:moveTo>
                    <a:cubicBezTo>
                      <a:pt x="5" y="14"/>
                      <a:pt x="8" y="14"/>
                      <a:pt x="11" y="14"/>
                    </a:cubicBezTo>
                    <a:lnTo>
                      <a:pt x="11" y="16"/>
                    </a:lnTo>
                    <a:cubicBezTo>
                      <a:pt x="7" y="16"/>
                      <a:pt x="4" y="15"/>
                      <a:pt x="2" y="12"/>
                    </a:cubicBezTo>
                    <a:lnTo>
                      <a:pt x="3" y="11"/>
                    </a:lnTo>
                    <a:close/>
                    <a:moveTo>
                      <a:pt x="11" y="14"/>
                    </a:moveTo>
                    <a:cubicBezTo>
                      <a:pt x="15" y="14"/>
                      <a:pt x="18" y="13"/>
                      <a:pt x="22" y="11"/>
                    </a:cubicBezTo>
                    <a:lnTo>
                      <a:pt x="22" y="12"/>
                    </a:lnTo>
                    <a:cubicBezTo>
                      <a:pt x="19" y="14"/>
                      <a:pt x="15" y="15"/>
                      <a:pt x="11" y="16"/>
                    </a:cubicBezTo>
                    <a:lnTo>
                      <a:pt x="11" y="14"/>
                    </a:lnTo>
                    <a:close/>
                    <a:moveTo>
                      <a:pt x="22" y="11"/>
                    </a:moveTo>
                    <a:cubicBezTo>
                      <a:pt x="23" y="10"/>
                      <a:pt x="25" y="10"/>
                      <a:pt x="26" y="9"/>
                    </a:cubicBezTo>
                    <a:lnTo>
                      <a:pt x="27" y="10"/>
                    </a:lnTo>
                    <a:cubicBezTo>
                      <a:pt x="25" y="11"/>
                      <a:pt x="24" y="12"/>
                      <a:pt x="22" y="12"/>
                    </a:cubicBezTo>
                    <a:lnTo>
                      <a:pt x="22" y="11"/>
                    </a:lnTo>
                    <a:close/>
                    <a:moveTo>
                      <a:pt x="26" y="9"/>
                    </a:moveTo>
                    <a:lnTo>
                      <a:pt x="26" y="9"/>
                    </a:lnTo>
                    <a:lnTo>
                      <a:pt x="26" y="9"/>
                    </a:lnTo>
                    <a:close/>
                    <a:moveTo>
                      <a:pt x="26" y="9"/>
                    </a:moveTo>
                    <a:cubicBezTo>
                      <a:pt x="26" y="9"/>
                      <a:pt x="26" y="8"/>
                      <a:pt x="26" y="8"/>
                    </a:cubicBezTo>
                    <a:lnTo>
                      <a:pt x="27" y="9"/>
                    </a:lnTo>
                    <a:cubicBezTo>
                      <a:pt x="27" y="9"/>
                      <a:pt x="27" y="9"/>
                      <a:pt x="27" y="10"/>
                    </a:cubicBezTo>
                    <a:lnTo>
                      <a:pt x="26" y="9"/>
                    </a:lnTo>
                    <a:close/>
                    <a:moveTo>
                      <a:pt x="26" y="8"/>
                    </a:moveTo>
                    <a:cubicBezTo>
                      <a:pt x="26" y="8"/>
                      <a:pt x="26" y="8"/>
                      <a:pt x="26" y="8"/>
                    </a:cubicBezTo>
                    <a:lnTo>
                      <a:pt x="28" y="8"/>
                    </a:lnTo>
                    <a:cubicBezTo>
                      <a:pt x="28" y="8"/>
                      <a:pt x="28" y="8"/>
                      <a:pt x="27" y="9"/>
                    </a:cubicBezTo>
                    <a:lnTo>
                      <a:pt x="26" y="8"/>
                    </a:lnTo>
                    <a:close/>
                    <a:moveTo>
                      <a:pt x="26" y="8"/>
                    </a:moveTo>
                    <a:cubicBezTo>
                      <a:pt x="26" y="8"/>
                      <a:pt x="26" y="7"/>
                      <a:pt x="26" y="7"/>
                    </a:cubicBezTo>
                    <a:lnTo>
                      <a:pt x="27" y="7"/>
                    </a:lnTo>
                    <a:cubicBezTo>
                      <a:pt x="27" y="7"/>
                      <a:pt x="27" y="7"/>
                      <a:pt x="28" y="8"/>
                    </a:cubicBezTo>
                    <a:lnTo>
                      <a:pt x="26" y="8"/>
                    </a:lnTo>
                    <a:close/>
                    <a:moveTo>
                      <a:pt x="26" y="7"/>
                    </a:moveTo>
                    <a:lnTo>
                      <a:pt x="26" y="7"/>
                    </a:lnTo>
                    <a:lnTo>
                      <a:pt x="27" y="7"/>
                    </a:lnTo>
                    <a:lnTo>
                      <a:pt x="26" y="7"/>
                    </a:lnTo>
                    <a:close/>
                    <a:moveTo>
                      <a:pt x="26" y="7"/>
                    </a:moveTo>
                    <a:cubicBezTo>
                      <a:pt x="26" y="7"/>
                      <a:pt x="26" y="7"/>
                      <a:pt x="26" y="7"/>
                    </a:cubicBezTo>
                    <a:lnTo>
                      <a:pt x="26" y="6"/>
                    </a:lnTo>
                    <a:cubicBezTo>
                      <a:pt x="27" y="6"/>
                      <a:pt x="27" y="6"/>
                      <a:pt x="27" y="7"/>
                    </a:cubicBezTo>
                    <a:lnTo>
                      <a:pt x="26" y="7"/>
                    </a:lnTo>
                    <a:close/>
                    <a:moveTo>
                      <a:pt x="26" y="6"/>
                    </a:moveTo>
                    <a:lnTo>
                      <a:pt x="26" y="6"/>
                    </a:lnTo>
                    <a:lnTo>
                      <a:pt x="26" y="6"/>
                    </a:lnTo>
                    <a:lnTo>
                      <a:pt x="26" y="7"/>
                    </a:lnTo>
                    <a:lnTo>
                      <a:pt x="26"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1" name="Freeform 117">
                <a:extLst>
                  <a:ext uri="{FF2B5EF4-FFF2-40B4-BE49-F238E27FC236}">
                    <a16:creationId xmlns:a16="http://schemas.microsoft.com/office/drawing/2014/main" id="{429355C7-D497-C0AF-33B3-566922CBB56C}"/>
                  </a:ext>
                </a:extLst>
              </p:cNvPr>
              <p:cNvSpPr>
                <a:spLocks/>
              </p:cNvSpPr>
              <p:nvPr/>
            </p:nvSpPr>
            <p:spPr bwMode="auto">
              <a:xfrm>
                <a:off x="2746" y="1604"/>
                <a:ext cx="118" cy="72"/>
              </a:xfrm>
              <a:custGeom>
                <a:avLst/>
                <a:gdLst>
                  <a:gd name="T0" fmla="*/ 21 w 21"/>
                  <a:gd name="T1" fmla="*/ 7 h 13"/>
                  <a:gd name="T2" fmla="*/ 6 w 21"/>
                  <a:gd name="T3" fmla="*/ 0 h 13"/>
                  <a:gd name="T4" fmla="*/ 1 w 21"/>
                  <a:gd name="T5" fmla="*/ 5 h 13"/>
                  <a:gd name="T6" fmla="*/ 6 w 21"/>
                  <a:gd name="T7" fmla="*/ 12 h 13"/>
                  <a:gd name="T8" fmla="*/ 21 w 21"/>
                  <a:gd name="T9" fmla="*/ 9 h 13"/>
                  <a:gd name="T10" fmla="*/ 21 w 21"/>
                  <a:gd name="T11" fmla="*/ 7 h 13"/>
                  <a:gd name="T12" fmla="*/ 21 w 21"/>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1" y="7"/>
                    </a:moveTo>
                    <a:cubicBezTo>
                      <a:pt x="15" y="5"/>
                      <a:pt x="10" y="0"/>
                      <a:pt x="6" y="0"/>
                    </a:cubicBezTo>
                    <a:cubicBezTo>
                      <a:pt x="4" y="1"/>
                      <a:pt x="0" y="2"/>
                      <a:pt x="1" y="5"/>
                    </a:cubicBezTo>
                    <a:cubicBezTo>
                      <a:pt x="1" y="7"/>
                      <a:pt x="3" y="11"/>
                      <a:pt x="6" y="12"/>
                    </a:cubicBezTo>
                    <a:cubicBezTo>
                      <a:pt x="11" y="13"/>
                      <a:pt x="17" y="12"/>
                      <a:pt x="21" y="9"/>
                    </a:cubicBezTo>
                    <a:cubicBezTo>
                      <a:pt x="21" y="8"/>
                      <a:pt x="21" y="7"/>
                      <a:pt x="21" y="7"/>
                    </a:cubicBezTo>
                    <a:cubicBezTo>
                      <a:pt x="21" y="7"/>
                      <a:pt x="21" y="7"/>
                      <a:pt x="21"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2" name="Freeform 118">
                <a:extLst>
                  <a:ext uri="{FF2B5EF4-FFF2-40B4-BE49-F238E27FC236}">
                    <a16:creationId xmlns:a16="http://schemas.microsoft.com/office/drawing/2014/main" id="{22BEA433-08D4-9D6D-B1E2-38E1ECAEE3FF}"/>
                  </a:ext>
                </a:extLst>
              </p:cNvPr>
              <p:cNvSpPr>
                <a:spLocks noEditPoints="1"/>
              </p:cNvSpPr>
              <p:nvPr/>
            </p:nvSpPr>
            <p:spPr bwMode="auto">
              <a:xfrm>
                <a:off x="2746" y="1598"/>
                <a:ext cx="129" cy="78"/>
              </a:xfrm>
              <a:custGeom>
                <a:avLst/>
                <a:gdLst>
                  <a:gd name="T0" fmla="*/ 21 w 23"/>
                  <a:gd name="T1" fmla="*/ 7 h 14"/>
                  <a:gd name="T2" fmla="*/ 21 w 23"/>
                  <a:gd name="T3" fmla="*/ 8 h 14"/>
                  <a:gd name="T4" fmla="*/ 21 w 23"/>
                  <a:gd name="T5" fmla="*/ 8 h 14"/>
                  <a:gd name="T6" fmla="*/ 21 w 23"/>
                  <a:gd name="T7" fmla="*/ 7 h 14"/>
                  <a:gd name="T8" fmla="*/ 6 w 23"/>
                  <a:gd name="T9" fmla="*/ 2 h 14"/>
                  <a:gd name="T10" fmla="*/ 13 w 23"/>
                  <a:gd name="T11" fmla="*/ 5 h 14"/>
                  <a:gd name="T12" fmla="*/ 6 w 23"/>
                  <a:gd name="T13" fmla="*/ 1 h 14"/>
                  <a:gd name="T14" fmla="*/ 6 w 23"/>
                  <a:gd name="T15" fmla="*/ 2 h 14"/>
                  <a:gd name="T16" fmla="*/ 6 w 23"/>
                  <a:gd name="T17" fmla="*/ 2 h 14"/>
                  <a:gd name="T18" fmla="*/ 6 w 23"/>
                  <a:gd name="T19" fmla="*/ 1 h 14"/>
                  <a:gd name="T20" fmla="*/ 3 w 23"/>
                  <a:gd name="T21" fmla="*/ 3 h 14"/>
                  <a:gd name="T22" fmla="*/ 6 w 23"/>
                  <a:gd name="T23" fmla="*/ 2 h 14"/>
                  <a:gd name="T24" fmla="*/ 0 w 23"/>
                  <a:gd name="T25" fmla="*/ 6 h 14"/>
                  <a:gd name="T26" fmla="*/ 0 w 23"/>
                  <a:gd name="T27" fmla="*/ 6 h 14"/>
                  <a:gd name="T28" fmla="*/ 0 w 23"/>
                  <a:gd name="T29" fmla="*/ 6 h 14"/>
                  <a:gd name="T30" fmla="*/ 0 w 23"/>
                  <a:gd name="T31" fmla="*/ 6 h 14"/>
                  <a:gd name="T32" fmla="*/ 0 w 23"/>
                  <a:gd name="T33" fmla="*/ 6 h 14"/>
                  <a:gd name="T34" fmla="*/ 0 w 23"/>
                  <a:gd name="T35" fmla="*/ 6 h 14"/>
                  <a:gd name="T36" fmla="*/ 0 w 23"/>
                  <a:gd name="T37" fmla="*/ 6 h 14"/>
                  <a:gd name="T38" fmla="*/ 1 w 23"/>
                  <a:gd name="T39" fmla="*/ 6 h 14"/>
                  <a:gd name="T40" fmla="*/ 0 w 23"/>
                  <a:gd name="T41" fmla="*/ 6 h 14"/>
                  <a:gd name="T42" fmla="*/ 2 w 23"/>
                  <a:gd name="T43" fmla="*/ 8 h 14"/>
                  <a:gd name="T44" fmla="*/ 2 w 23"/>
                  <a:gd name="T45" fmla="*/ 7 h 14"/>
                  <a:gd name="T46" fmla="*/ 6 w 23"/>
                  <a:gd name="T47" fmla="*/ 14 h 14"/>
                  <a:gd name="T48" fmla="*/ 7 w 23"/>
                  <a:gd name="T49" fmla="*/ 12 h 14"/>
                  <a:gd name="T50" fmla="*/ 7 w 23"/>
                  <a:gd name="T51" fmla="*/ 12 h 14"/>
                  <a:gd name="T52" fmla="*/ 6 w 23"/>
                  <a:gd name="T53" fmla="*/ 14 h 14"/>
                  <a:gd name="T54" fmla="*/ 6 w 23"/>
                  <a:gd name="T55" fmla="*/ 14 h 14"/>
                  <a:gd name="T56" fmla="*/ 6 w 23"/>
                  <a:gd name="T57" fmla="*/ 14 h 14"/>
                  <a:gd name="T58" fmla="*/ 9 w 23"/>
                  <a:gd name="T59" fmla="*/ 14 h 14"/>
                  <a:gd name="T60" fmla="*/ 9 w 23"/>
                  <a:gd name="T61" fmla="*/ 12 h 14"/>
                  <a:gd name="T62" fmla="*/ 9 w 23"/>
                  <a:gd name="T63" fmla="*/ 14 h 14"/>
                  <a:gd name="T64" fmla="*/ 21 w 23"/>
                  <a:gd name="T65" fmla="*/ 9 h 14"/>
                  <a:gd name="T66" fmla="*/ 11 w 23"/>
                  <a:gd name="T67" fmla="*/ 12 h 14"/>
                  <a:gd name="T68" fmla="*/ 22 w 23"/>
                  <a:gd name="T69" fmla="*/ 10 h 14"/>
                  <a:gd name="T70" fmla="*/ 21 w 23"/>
                  <a:gd name="T71" fmla="*/ 9 h 14"/>
                  <a:gd name="T72" fmla="*/ 22 w 23"/>
                  <a:gd name="T73" fmla="*/ 10 h 14"/>
                  <a:gd name="T74" fmla="*/ 22 w 23"/>
                  <a:gd name="T75" fmla="*/ 10 h 14"/>
                  <a:gd name="T76" fmla="*/ 21 w 23"/>
                  <a:gd name="T77" fmla="*/ 9 h 14"/>
                  <a:gd name="T78" fmla="*/ 22 w 23"/>
                  <a:gd name="T79" fmla="*/ 10 h 14"/>
                  <a:gd name="T80" fmla="*/ 21 w 23"/>
                  <a:gd name="T81" fmla="*/ 9 h 14"/>
                  <a:gd name="T82" fmla="*/ 21 w 23"/>
                  <a:gd name="T83" fmla="*/ 9 h 14"/>
                  <a:gd name="T84" fmla="*/ 21 w 23"/>
                  <a:gd name="T85" fmla="*/ 7 h 14"/>
                  <a:gd name="T86" fmla="*/ 20 w 23"/>
                  <a:gd name="T87" fmla="*/ 8 h 14"/>
                  <a:gd name="T88" fmla="*/ 21 w 23"/>
                  <a:gd name="T89" fmla="*/ 8 h 14"/>
                  <a:gd name="T90" fmla="*/ 22 w 23"/>
                  <a:gd name="T91" fmla="*/ 8 h 14"/>
                  <a:gd name="T92" fmla="*/ 21 w 23"/>
                  <a:gd name="T93" fmla="*/ 7 h 14"/>
                  <a:gd name="T94" fmla="*/ 22 w 23"/>
                  <a:gd name="T95" fmla="*/ 8 h 14"/>
                  <a:gd name="T96" fmla="*/ 22 w 23"/>
                  <a:gd name="T97" fmla="*/ 8 h 14"/>
                  <a:gd name="T98" fmla="*/ 20 w 23"/>
                  <a:gd name="T99" fmla="*/ 8 h 14"/>
                  <a:gd name="T100" fmla="*/ 21 w 23"/>
                  <a:gd name="T101" fmla="*/ 7 h 14"/>
                  <a:gd name="T102" fmla="*/ 21 w 23"/>
                  <a:gd name="T103" fmla="*/ 8 h 14"/>
                  <a:gd name="T104" fmla="*/ 21 w 23"/>
                  <a:gd name="T105" fmla="*/ 7 h 14"/>
                  <a:gd name="T106" fmla="*/ 21 w 23"/>
                  <a:gd name="T107" fmla="*/ 7 h 14"/>
                  <a:gd name="T108" fmla="*/ 21 w 23"/>
                  <a:gd name="T109" fmla="*/ 7 h 14"/>
                  <a:gd name="T110" fmla="*/ 21 w 23"/>
                  <a:gd name="T111" fmla="*/ 8 h 14"/>
                  <a:gd name="T112" fmla="*/ 21 w 23"/>
                  <a:gd name="T113" fmla="*/ 7 h 14"/>
                  <a:gd name="T114" fmla="*/ 21 w 23"/>
                  <a:gd name="T11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4">
                    <a:moveTo>
                      <a:pt x="21" y="8"/>
                    </a:moveTo>
                    <a:lnTo>
                      <a:pt x="21" y="8"/>
                    </a:lnTo>
                    <a:lnTo>
                      <a:pt x="21" y="7"/>
                    </a:lnTo>
                    <a:lnTo>
                      <a:pt x="21" y="7"/>
                    </a:lnTo>
                    <a:lnTo>
                      <a:pt x="21" y="8"/>
                    </a:lnTo>
                    <a:close/>
                    <a:moveTo>
                      <a:pt x="21" y="8"/>
                    </a:moveTo>
                    <a:lnTo>
                      <a:pt x="21" y="8"/>
                    </a:lnTo>
                    <a:lnTo>
                      <a:pt x="21" y="8"/>
                    </a:lnTo>
                    <a:close/>
                    <a:moveTo>
                      <a:pt x="21" y="8"/>
                    </a:moveTo>
                    <a:cubicBezTo>
                      <a:pt x="18" y="8"/>
                      <a:pt x="15" y="6"/>
                      <a:pt x="13" y="5"/>
                    </a:cubicBezTo>
                    <a:lnTo>
                      <a:pt x="14" y="4"/>
                    </a:lnTo>
                    <a:cubicBezTo>
                      <a:pt x="16" y="5"/>
                      <a:pt x="18" y="6"/>
                      <a:pt x="21" y="7"/>
                    </a:cubicBezTo>
                    <a:lnTo>
                      <a:pt x="21" y="8"/>
                    </a:lnTo>
                    <a:close/>
                    <a:moveTo>
                      <a:pt x="13" y="5"/>
                    </a:moveTo>
                    <a:cubicBezTo>
                      <a:pt x="10" y="3"/>
                      <a:pt x="8" y="2"/>
                      <a:pt x="6" y="2"/>
                    </a:cubicBezTo>
                    <a:lnTo>
                      <a:pt x="6" y="1"/>
                    </a:lnTo>
                    <a:cubicBezTo>
                      <a:pt x="9" y="0"/>
                      <a:pt x="11" y="2"/>
                      <a:pt x="14" y="4"/>
                    </a:cubicBezTo>
                    <a:lnTo>
                      <a:pt x="13" y="5"/>
                    </a:lnTo>
                    <a:close/>
                    <a:moveTo>
                      <a:pt x="6" y="2"/>
                    </a:moveTo>
                    <a:lnTo>
                      <a:pt x="6" y="2"/>
                    </a:lnTo>
                    <a:lnTo>
                      <a:pt x="6" y="1"/>
                    </a:lnTo>
                    <a:lnTo>
                      <a:pt x="6" y="2"/>
                    </a:lnTo>
                    <a:close/>
                    <a:moveTo>
                      <a:pt x="6" y="2"/>
                    </a:moveTo>
                    <a:lnTo>
                      <a:pt x="6" y="2"/>
                    </a:lnTo>
                    <a:lnTo>
                      <a:pt x="6" y="1"/>
                    </a:lnTo>
                    <a:cubicBezTo>
                      <a:pt x="6" y="1"/>
                      <a:pt x="6" y="1"/>
                      <a:pt x="6" y="1"/>
                    </a:cubicBezTo>
                    <a:lnTo>
                      <a:pt x="6" y="2"/>
                    </a:lnTo>
                    <a:close/>
                    <a:moveTo>
                      <a:pt x="6" y="2"/>
                    </a:moveTo>
                    <a:lnTo>
                      <a:pt x="6" y="2"/>
                    </a:lnTo>
                    <a:lnTo>
                      <a:pt x="6" y="1"/>
                    </a:lnTo>
                    <a:lnTo>
                      <a:pt x="6" y="2"/>
                    </a:lnTo>
                    <a:close/>
                    <a:moveTo>
                      <a:pt x="6" y="2"/>
                    </a:moveTo>
                    <a:cubicBezTo>
                      <a:pt x="5" y="2"/>
                      <a:pt x="4" y="3"/>
                      <a:pt x="3" y="3"/>
                    </a:cubicBezTo>
                    <a:lnTo>
                      <a:pt x="2" y="2"/>
                    </a:lnTo>
                    <a:cubicBezTo>
                      <a:pt x="3" y="1"/>
                      <a:pt x="5" y="1"/>
                      <a:pt x="6" y="1"/>
                    </a:cubicBezTo>
                    <a:lnTo>
                      <a:pt x="6" y="2"/>
                    </a:lnTo>
                    <a:close/>
                    <a:moveTo>
                      <a:pt x="3" y="3"/>
                    </a:moveTo>
                    <a:cubicBezTo>
                      <a:pt x="2" y="4"/>
                      <a:pt x="1" y="5"/>
                      <a:pt x="1" y="5"/>
                    </a:cubicBezTo>
                    <a:lnTo>
                      <a:pt x="0" y="6"/>
                    </a:lnTo>
                    <a:cubicBezTo>
                      <a:pt x="0" y="4"/>
                      <a:pt x="1" y="3"/>
                      <a:pt x="2" y="2"/>
                    </a:cubicBezTo>
                    <a:lnTo>
                      <a:pt x="3" y="3"/>
                    </a:lnTo>
                    <a:close/>
                    <a:moveTo>
                      <a:pt x="0" y="6"/>
                    </a:moveTo>
                    <a:lnTo>
                      <a:pt x="0" y="6"/>
                    </a:lnTo>
                    <a:lnTo>
                      <a:pt x="1" y="6"/>
                    </a:lnTo>
                    <a:lnTo>
                      <a:pt x="0" y="6"/>
                    </a:lnTo>
                    <a:close/>
                    <a:moveTo>
                      <a:pt x="1" y="5"/>
                    </a:moveTo>
                    <a:lnTo>
                      <a:pt x="1" y="6"/>
                    </a:lnTo>
                    <a:lnTo>
                      <a:pt x="0" y="6"/>
                    </a:lnTo>
                    <a:lnTo>
                      <a:pt x="0" y="6"/>
                    </a:lnTo>
                    <a:lnTo>
                      <a:pt x="1" y="5"/>
                    </a:lnTo>
                    <a:close/>
                    <a:moveTo>
                      <a:pt x="0" y="6"/>
                    </a:moveTo>
                    <a:lnTo>
                      <a:pt x="0" y="6"/>
                    </a:lnTo>
                    <a:lnTo>
                      <a:pt x="1" y="6"/>
                    </a:lnTo>
                    <a:lnTo>
                      <a:pt x="0" y="6"/>
                    </a:lnTo>
                    <a:close/>
                    <a:moveTo>
                      <a:pt x="1" y="6"/>
                    </a:moveTo>
                    <a:lnTo>
                      <a:pt x="1" y="6"/>
                    </a:lnTo>
                    <a:lnTo>
                      <a:pt x="0" y="6"/>
                    </a:lnTo>
                    <a:lnTo>
                      <a:pt x="0" y="6"/>
                    </a:lnTo>
                    <a:lnTo>
                      <a:pt x="1" y="6"/>
                    </a:lnTo>
                    <a:close/>
                    <a:moveTo>
                      <a:pt x="1" y="6"/>
                    </a:moveTo>
                    <a:cubicBezTo>
                      <a:pt x="1" y="6"/>
                      <a:pt x="1" y="6"/>
                      <a:pt x="2" y="7"/>
                    </a:cubicBezTo>
                    <a:lnTo>
                      <a:pt x="0" y="7"/>
                    </a:lnTo>
                    <a:cubicBezTo>
                      <a:pt x="0" y="7"/>
                      <a:pt x="0" y="6"/>
                      <a:pt x="0" y="6"/>
                    </a:cubicBezTo>
                    <a:lnTo>
                      <a:pt x="1" y="6"/>
                    </a:lnTo>
                    <a:close/>
                    <a:moveTo>
                      <a:pt x="2" y="7"/>
                    </a:moveTo>
                    <a:cubicBezTo>
                      <a:pt x="2" y="7"/>
                      <a:pt x="2" y="8"/>
                      <a:pt x="2" y="8"/>
                    </a:cubicBezTo>
                    <a:lnTo>
                      <a:pt x="1" y="8"/>
                    </a:lnTo>
                    <a:cubicBezTo>
                      <a:pt x="1" y="8"/>
                      <a:pt x="0" y="8"/>
                      <a:pt x="0" y="7"/>
                    </a:cubicBezTo>
                    <a:lnTo>
                      <a:pt x="2" y="7"/>
                    </a:lnTo>
                    <a:close/>
                    <a:moveTo>
                      <a:pt x="2" y="8"/>
                    </a:moveTo>
                    <a:cubicBezTo>
                      <a:pt x="3" y="10"/>
                      <a:pt x="4" y="12"/>
                      <a:pt x="7" y="12"/>
                    </a:cubicBezTo>
                    <a:lnTo>
                      <a:pt x="6" y="14"/>
                    </a:lnTo>
                    <a:cubicBezTo>
                      <a:pt x="4" y="13"/>
                      <a:pt x="2" y="11"/>
                      <a:pt x="1" y="8"/>
                    </a:cubicBezTo>
                    <a:lnTo>
                      <a:pt x="2" y="8"/>
                    </a:lnTo>
                    <a:close/>
                    <a:moveTo>
                      <a:pt x="7" y="12"/>
                    </a:moveTo>
                    <a:lnTo>
                      <a:pt x="7" y="12"/>
                    </a:lnTo>
                    <a:lnTo>
                      <a:pt x="6" y="13"/>
                    </a:lnTo>
                    <a:lnTo>
                      <a:pt x="7" y="12"/>
                    </a:lnTo>
                    <a:close/>
                    <a:moveTo>
                      <a:pt x="7" y="12"/>
                    </a:moveTo>
                    <a:lnTo>
                      <a:pt x="7" y="12"/>
                    </a:lnTo>
                    <a:lnTo>
                      <a:pt x="6" y="14"/>
                    </a:lnTo>
                    <a:lnTo>
                      <a:pt x="6" y="14"/>
                    </a:lnTo>
                    <a:lnTo>
                      <a:pt x="7" y="12"/>
                    </a:lnTo>
                    <a:close/>
                    <a:moveTo>
                      <a:pt x="6" y="14"/>
                    </a:moveTo>
                    <a:lnTo>
                      <a:pt x="6" y="14"/>
                    </a:lnTo>
                    <a:lnTo>
                      <a:pt x="6" y="13"/>
                    </a:lnTo>
                    <a:lnTo>
                      <a:pt x="6" y="14"/>
                    </a:lnTo>
                    <a:close/>
                    <a:moveTo>
                      <a:pt x="7" y="12"/>
                    </a:moveTo>
                    <a:cubicBezTo>
                      <a:pt x="7" y="12"/>
                      <a:pt x="8" y="12"/>
                      <a:pt x="9" y="12"/>
                    </a:cubicBezTo>
                    <a:lnTo>
                      <a:pt x="9" y="14"/>
                    </a:lnTo>
                    <a:cubicBezTo>
                      <a:pt x="8" y="14"/>
                      <a:pt x="7" y="14"/>
                      <a:pt x="6" y="14"/>
                    </a:cubicBezTo>
                    <a:lnTo>
                      <a:pt x="7" y="12"/>
                    </a:lnTo>
                    <a:close/>
                    <a:moveTo>
                      <a:pt x="9" y="12"/>
                    </a:moveTo>
                    <a:cubicBezTo>
                      <a:pt x="9" y="13"/>
                      <a:pt x="10" y="13"/>
                      <a:pt x="11" y="12"/>
                    </a:cubicBezTo>
                    <a:lnTo>
                      <a:pt x="11" y="14"/>
                    </a:lnTo>
                    <a:cubicBezTo>
                      <a:pt x="10" y="14"/>
                      <a:pt x="9" y="14"/>
                      <a:pt x="9" y="14"/>
                    </a:cubicBezTo>
                    <a:lnTo>
                      <a:pt x="9" y="12"/>
                    </a:lnTo>
                    <a:close/>
                    <a:moveTo>
                      <a:pt x="11" y="12"/>
                    </a:moveTo>
                    <a:cubicBezTo>
                      <a:pt x="14" y="12"/>
                      <a:pt x="18" y="11"/>
                      <a:pt x="21" y="9"/>
                    </a:cubicBezTo>
                    <a:lnTo>
                      <a:pt x="22" y="10"/>
                    </a:lnTo>
                    <a:cubicBezTo>
                      <a:pt x="19" y="12"/>
                      <a:pt x="15" y="14"/>
                      <a:pt x="11" y="14"/>
                    </a:cubicBezTo>
                    <a:lnTo>
                      <a:pt x="11" y="12"/>
                    </a:lnTo>
                    <a:close/>
                    <a:moveTo>
                      <a:pt x="22" y="10"/>
                    </a:moveTo>
                    <a:lnTo>
                      <a:pt x="22" y="10"/>
                    </a:lnTo>
                    <a:lnTo>
                      <a:pt x="22" y="10"/>
                    </a:lnTo>
                    <a:lnTo>
                      <a:pt x="21" y="10"/>
                    </a:lnTo>
                    <a:lnTo>
                      <a:pt x="22" y="10"/>
                    </a:lnTo>
                    <a:close/>
                    <a:moveTo>
                      <a:pt x="21" y="9"/>
                    </a:moveTo>
                    <a:lnTo>
                      <a:pt x="21" y="9"/>
                    </a:lnTo>
                    <a:lnTo>
                      <a:pt x="22" y="10"/>
                    </a:lnTo>
                    <a:lnTo>
                      <a:pt x="22" y="10"/>
                    </a:lnTo>
                    <a:lnTo>
                      <a:pt x="21" y="9"/>
                    </a:lnTo>
                    <a:close/>
                    <a:moveTo>
                      <a:pt x="22" y="10"/>
                    </a:moveTo>
                    <a:lnTo>
                      <a:pt x="22" y="10"/>
                    </a:lnTo>
                    <a:lnTo>
                      <a:pt x="21" y="9"/>
                    </a:lnTo>
                    <a:lnTo>
                      <a:pt x="22" y="10"/>
                    </a:lnTo>
                    <a:close/>
                    <a:moveTo>
                      <a:pt x="21" y="9"/>
                    </a:moveTo>
                    <a:lnTo>
                      <a:pt x="21" y="9"/>
                    </a:lnTo>
                    <a:lnTo>
                      <a:pt x="22" y="9"/>
                    </a:lnTo>
                    <a:cubicBezTo>
                      <a:pt x="22" y="10"/>
                      <a:pt x="22" y="10"/>
                      <a:pt x="22" y="10"/>
                    </a:cubicBezTo>
                    <a:lnTo>
                      <a:pt x="21" y="9"/>
                    </a:lnTo>
                    <a:close/>
                    <a:moveTo>
                      <a:pt x="21" y="9"/>
                    </a:moveTo>
                    <a:cubicBezTo>
                      <a:pt x="21" y="9"/>
                      <a:pt x="21" y="9"/>
                      <a:pt x="21" y="9"/>
                    </a:cubicBezTo>
                    <a:lnTo>
                      <a:pt x="22" y="9"/>
                    </a:lnTo>
                    <a:cubicBezTo>
                      <a:pt x="22" y="9"/>
                      <a:pt x="22" y="9"/>
                      <a:pt x="22" y="9"/>
                    </a:cubicBezTo>
                    <a:lnTo>
                      <a:pt x="21" y="9"/>
                    </a:lnTo>
                    <a:close/>
                    <a:moveTo>
                      <a:pt x="21" y="9"/>
                    </a:moveTo>
                    <a:cubicBezTo>
                      <a:pt x="21" y="9"/>
                      <a:pt x="21" y="8"/>
                      <a:pt x="20" y="8"/>
                    </a:cubicBezTo>
                    <a:lnTo>
                      <a:pt x="21" y="7"/>
                    </a:lnTo>
                    <a:cubicBezTo>
                      <a:pt x="22" y="8"/>
                      <a:pt x="22" y="9"/>
                      <a:pt x="22" y="9"/>
                    </a:cubicBezTo>
                    <a:lnTo>
                      <a:pt x="21" y="9"/>
                    </a:lnTo>
                    <a:close/>
                    <a:moveTo>
                      <a:pt x="20" y="8"/>
                    </a:moveTo>
                    <a:lnTo>
                      <a:pt x="19" y="7"/>
                    </a:lnTo>
                    <a:lnTo>
                      <a:pt x="21" y="7"/>
                    </a:lnTo>
                    <a:lnTo>
                      <a:pt x="21" y="8"/>
                    </a:lnTo>
                    <a:lnTo>
                      <a:pt x="20" y="8"/>
                    </a:lnTo>
                    <a:close/>
                    <a:moveTo>
                      <a:pt x="21" y="7"/>
                    </a:moveTo>
                    <a:cubicBezTo>
                      <a:pt x="21" y="7"/>
                      <a:pt x="21" y="7"/>
                      <a:pt x="22" y="8"/>
                    </a:cubicBezTo>
                    <a:lnTo>
                      <a:pt x="20" y="8"/>
                    </a:lnTo>
                    <a:cubicBezTo>
                      <a:pt x="20" y="8"/>
                      <a:pt x="21" y="8"/>
                      <a:pt x="21" y="8"/>
                    </a:cubicBezTo>
                    <a:lnTo>
                      <a:pt x="21" y="7"/>
                    </a:lnTo>
                    <a:close/>
                    <a:moveTo>
                      <a:pt x="22" y="8"/>
                    </a:moveTo>
                    <a:lnTo>
                      <a:pt x="22" y="8"/>
                    </a:lnTo>
                    <a:lnTo>
                      <a:pt x="22" y="8"/>
                    </a:lnTo>
                    <a:lnTo>
                      <a:pt x="21" y="8"/>
                    </a:lnTo>
                    <a:lnTo>
                      <a:pt x="22" y="8"/>
                    </a:lnTo>
                    <a:close/>
                    <a:moveTo>
                      <a:pt x="22" y="8"/>
                    </a:moveTo>
                    <a:cubicBezTo>
                      <a:pt x="22" y="8"/>
                      <a:pt x="21" y="8"/>
                      <a:pt x="21" y="8"/>
                    </a:cubicBezTo>
                    <a:lnTo>
                      <a:pt x="21" y="7"/>
                    </a:lnTo>
                    <a:cubicBezTo>
                      <a:pt x="21" y="7"/>
                      <a:pt x="20" y="8"/>
                      <a:pt x="20" y="8"/>
                    </a:cubicBezTo>
                    <a:lnTo>
                      <a:pt x="22" y="8"/>
                    </a:lnTo>
                    <a:close/>
                    <a:moveTo>
                      <a:pt x="21" y="7"/>
                    </a:moveTo>
                    <a:lnTo>
                      <a:pt x="21" y="7"/>
                    </a:lnTo>
                    <a:lnTo>
                      <a:pt x="21" y="8"/>
                    </a:lnTo>
                    <a:lnTo>
                      <a:pt x="21" y="7"/>
                    </a:lnTo>
                    <a:close/>
                    <a:moveTo>
                      <a:pt x="21" y="8"/>
                    </a:moveTo>
                    <a:cubicBezTo>
                      <a:pt x="21" y="9"/>
                      <a:pt x="21" y="8"/>
                      <a:pt x="20" y="8"/>
                    </a:cubicBezTo>
                    <a:lnTo>
                      <a:pt x="21" y="7"/>
                    </a:lnTo>
                    <a:cubicBezTo>
                      <a:pt x="21" y="7"/>
                      <a:pt x="21" y="7"/>
                      <a:pt x="21" y="7"/>
                    </a:cubicBezTo>
                    <a:lnTo>
                      <a:pt x="21" y="8"/>
                    </a:lnTo>
                    <a:close/>
                    <a:moveTo>
                      <a:pt x="21" y="7"/>
                    </a:moveTo>
                    <a:lnTo>
                      <a:pt x="21" y="7"/>
                    </a:lnTo>
                    <a:lnTo>
                      <a:pt x="21" y="7"/>
                    </a:lnTo>
                    <a:lnTo>
                      <a:pt x="21" y="8"/>
                    </a:lnTo>
                    <a:lnTo>
                      <a:pt x="21" y="7"/>
                    </a:lnTo>
                    <a:close/>
                    <a:moveTo>
                      <a:pt x="20" y="8"/>
                    </a:moveTo>
                    <a:cubicBezTo>
                      <a:pt x="20" y="8"/>
                      <a:pt x="20" y="7"/>
                      <a:pt x="21" y="7"/>
                    </a:cubicBezTo>
                    <a:lnTo>
                      <a:pt x="21" y="8"/>
                    </a:lnTo>
                    <a:cubicBezTo>
                      <a:pt x="20" y="9"/>
                      <a:pt x="20" y="7"/>
                      <a:pt x="21" y="7"/>
                    </a:cubicBezTo>
                    <a:lnTo>
                      <a:pt x="20" y="8"/>
                    </a:lnTo>
                    <a:close/>
                    <a:moveTo>
                      <a:pt x="21" y="7"/>
                    </a:moveTo>
                    <a:lnTo>
                      <a:pt x="23" y="8"/>
                    </a:lnTo>
                    <a:lnTo>
                      <a:pt x="21" y="8"/>
                    </a:lnTo>
                    <a:lnTo>
                      <a:pt x="21" y="8"/>
                    </a:lnTo>
                    <a:lnTo>
                      <a:pt x="21"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3" name="Freeform 119">
                <a:extLst>
                  <a:ext uri="{FF2B5EF4-FFF2-40B4-BE49-F238E27FC236}">
                    <a16:creationId xmlns:a16="http://schemas.microsoft.com/office/drawing/2014/main" id="{1BFF514C-1B06-37B9-32B9-5CC836E1920B}"/>
                  </a:ext>
                </a:extLst>
              </p:cNvPr>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4" name="Freeform 120">
                <a:extLst>
                  <a:ext uri="{FF2B5EF4-FFF2-40B4-BE49-F238E27FC236}">
                    <a16:creationId xmlns:a16="http://schemas.microsoft.com/office/drawing/2014/main" id="{24C93040-04A2-4C5A-41B2-3634FB07FE9D}"/>
                  </a:ext>
                </a:extLst>
              </p:cNvPr>
              <p:cNvSpPr>
                <a:spLocks/>
              </p:cNvSpPr>
              <p:nvPr/>
            </p:nvSpPr>
            <p:spPr bwMode="auto">
              <a:xfrm>
                <a:off x="2786" y="1537"/>
                <a:ext cx="139" cy="83"/>
              </a:xfrm>
              <a:custGeom>
                <a:avLst/>
                <a:gdLst>
                  <a:gd name="T0" fmla="*/ 21 w 25"/>
                  <a:gd name="T1" fmla="*/ 4 h 15"/>
                  <a:gd name="T2" fmla="*/ 13 w 25"/>
                  <a:gd name="T3" fmla="*/ 1 h 15"/>
                  <a:gd name="T4" fmla="*/ 6 w 25"/>
                  <a:gd name="T5" fmla="*/ 0 h 15"/>
                  <a:gd name="T6" fmla="*/ 1 w 25"/>
                  <a:gd name="T7" fmla="*/ 2 h 15"/>
                  <a:gd name="T8" fmla="*/ 3 w 25"/>
                  <a:gd name="T9" fmla="*/ 8 h 15"/>
                  <a:gd name="T10" fmla="*/ 2 w 25"/>
                  <a:gd name="T11" fmla="*/ 11 h 15"/>
                  <a:gd name="T12" fmla="*/ 16 w 25"/>
                  <a:gd name="T13" fmla="*/ 15 h 15"/>
                  <a:gd name="T14" fmla="*/ 21 w 25"/>
                  <a:gd name="T15" fmla="*/ 5 h 15"/>
                  <a:gd name="T16" fmla="*/ 21 w 25"/>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865" name="Freeform 121">
                <a:extLst>
                  <a:ext uri="{FF2B5EF4-FFF2-40B4-BE49-F238E27FC236}">
                    <a16:creationId xmlns:a16="http://schemas.microsoft.com/office/drawing/2014/main" id="{5AD6D4A5-12AC-E1F9-A092-885B6F295A2B}"/>
                  </a:ext>
                </a:extLst>
              </p:cNvPr>
              <p:cNvSpPr>
                <a:spLocks noEditPoints="1"/>
              </p:cNvSpPr>
              <p:nvPr/>
            </p:nvSpPr>
            <p:spPr bwMode="auto">
              <a:xfrm>
                <a:off x="2780" y="1531"/>
                <a:ext cx="134" cy="95"/>
              </a:xfrm>
              <a:custGeom>
                <a:avLst/>
                <a:gdLst>
                  <a:gd name="T0" fmla="*/ 17 w 24"/>
                  <a:gd name="T1" fmla="*/ 3 h 17"/>
                  <a:gd name="T2" fmla="*/ 17 w 24"/>
                  <a:gd name="T3" fmla="*/ 4 h 17"/>
                  <a:gd name="T4" fmla="*/ 17 w 24"/>
                  <a:gd name="T5" fmla="*/ 3 h 17"/>
                  <a:gd name="T6" fmla="*/ 9 w 24"/>
                  <a:gd name="T7" fmla="*/ 2 h 17"/>
                  <a:gd name="T8" fmla="*/ 14 w 24"/>
                  <a:gd name="T9" fmla="*/ 3 h 17"/>
                  <a:gd name="T10" fmla="*/ 7 w 24"/>
                  <a:gd name="T11" fmla="*/ 0 h 17"/>
                  <a:gd name="T12" fmla="*/ 7 w 24"/>
                  <a:gd name="T13" fmla="*/ 2 h 17"/>
                  <a:gd name="T14" fmla="*/ 7 w 24"/>
                  <a:gd name="T15" fmla="*/ 2 h 17"/>
                  <a:gd name="T16" fmla="*/ 7 w 24"/>
                  <a:gd name="T17" fmla="*/ 0 h 17"/>
                  <a:gd name="T18" fmla="*/ 7 w 24"/>
                  <a:gd name="T19" fmla="*/ 0 h 17"/>
                  <a:gd name="T20" fmla="*/ 7 w 24"/>
                  <a:gd name="T21" fmla="*/ 0 h 17"/>
                  <a:gd name="T22" fmla="*/ 6 w 24"/>
                  <a:gd name="T23" fmla="*/ 0 h 17"/>
                  <a:gd name="T24" fmla="*/ 6 w 24"/>
                  <a:gd name="T25" fmla="*/ 2 h 17"/>
                  <a:gd name="T26" fmla="*/ 6 w 24"/>
                  <a:gd name="T27" fmla="*/ 0 h 17"/>
                  <a:gd name="T28" fmla="*/ 2 w 24"/>
                  <a:gd name="T29" fmla="*/ 4 h 17"/>
                  <a:gd name="T30" fmla="*/ 6 w 24"/>
                  <a:gd name="T31" fmla="*/ 2 h 17"/>
                  <a:gd name="T32" fmla="*/ 2 w 24"/>
                  <a:gd name="T33" fmla="*/ 3 h 17"/>
                  <a:gd name="T34" fmla="*/ 3 w 24"/>
                  <a:gd name="T35" fmla="*/ 6 h 17"/>
                  <a:gd name="T36" fmla="*/ 2 w 24"/>
                  <a:gd name="T37" fmla="*/ 4 h 17"/>
                  <a:gd name="T38" fmla="*/ 3 w 24"/>
                  <a:gd name="T39" fmla="*/ 9 h 17"/>
                  <a:gd name="T40" fmla="*/ 4 w 24"/>
                  <a:gd name="T41" fmla="*/ 9 h 17"/>
                  <a:gd name="T42" fmla="*/ 4 w 24"/>
                  <a:gd name="T43" fmla="*/ 9 h 17"/>
                  <a:gd name="T44" fmla="*/ 3 w 24"/>
                  <a:gd name="T45" fmla="*/ 9 h 17"/>
                  <a:gd name="T46" fmla="*/ 4 w 24"/>
                  <a:gd name="T47" fmla="*/ 10 h 17"/>
                  <a:gd name="T48" fmla="*/ 4 w 24"/>
                  <a:gd name="T49" fmla="*/ 10 h 17"/>
                  <a:gd name="T50" fmla="*/ 3 w 24"/>
                  <a:gd name="T51" fmla="*/ 10 h 17"/>
                  <a:gd name="T52" fmla="*/ 3 w 24"/>
                  <a:gd name="T53" fmla="*/ 12 h 17"/>
                  <a:gd name="T54" fmla="*/ 4 w 24"/>
                  <a:gd name="T55" fmla="*/ 11 h 17"/>
                  <a:gd name="T56" fmla="*/ 3 w 24"/>
                  <a:gd name="T57" fmla="*/ 12 h 17"/>
                  <a:gd name="T58" fmla="*/ 4 w 24"/>
                  <a:gd name="T59" fmla="*/ 11 h 17"/>
                  <a:gd name="T60" fmla="*/ 4 w 24"/>
                  <a:gd name="T61" fmla="*/ 11 h 17"/>
                  <a:gd name="T62" fmla="*/ 3 w 24"/>
                  <a:gd name="T63" fmla="*/ 12 h 17"/>
                  <a:gd name="T64" fmla="*/ 4 w 24"/>
                  <a:gd name="T65" fmla="*/ 13 h 17"/>
                  <a:gd name="T66" fmla="*/ 5 w 24"/>
                  <a:gd name="T67" fmla="*/ 12 h 17"/>
                  <a:gd name="T68" fmla="*/ 4 w 24"/>
                  <a:gd name="T69" fmla="*/ 13 h 17"/>
                  <a:gd name="T70" fmla="*/ 17 w 24"/>
                  <a:gd name="T71" fmla="*/ 15 h 17"/>
                  <a:gd name="T72" fmla="*/ 6 w 24"/>
                  <a:gd name="T73" fmla="*/ 13 h 17"/>
                  <a:gd name="T74" fmla="*/ 17 w 24"/>
                  <a:gd name="T75" fmla="*/ 16 h 17"/>
                  <a:gd name="T76" fmla="*/ 20 w 24"/>
                  <a:gd name="T77" fmla="*/ 15 h 17"/>
                  <a:gd name="T78" fmla="*/ 17 w 24"/>
                  <a:gd name="T79" fmla="*/ 15 h 17"/>
                  <a:gd name="T80" fmla="*/ 23 w 24"/>
                  <a:gd name="T81" fmla="*/ 13 h 17"/>
                  <a:gd name="T82" fmla="*/ 22 w 24"/>
                  <a:gd name="T83" fmla="*/ 13 h 17"/>
                  <a:gd name="T84" fmla="*/ 23 w 24"/>
                  <a:gd name="T85" fmla="*/ 13 h 17"/>
                  <a:gd name="T86" fmla="*/ 22 w 24"/>
                  <a:gd name="T87" fmla="*/ 6 h 17"/>
                  <a:gd name="T88" fmla="*/ 23 w 24"/>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17">
                    <a:moveTo>
                      <a:pt x="22" y="6"/>
                    </a:moveTo>
                    <a:cubicBezTo>
                      <a:pt x="20" y="6"/>
                      <a:pt x="18" y="5"/>
                      <a:pt x="17" y="4"/>
                    </a:cubicBezTo>
                    <a:lnTo>
                      <a:pt x="17" y="3"/>
                    </a:lnTo>
                    <a:cubicBezTo>
                      <a:pt x="19" y="4"/>
                      <a:pt x="20" y="4"/>
                      <a:pt x="22" y="4"/>
                    </a:cubicBezTo>
                    <a:lnTo>
                      <a:pt x="22" y="6"/>
                    </a:lnTo>
                    <a:close/>
                    <a:moveTo>
                      <a:pt x="17" y="4"/>
                    </a:moveTo>
                    <a:cubicBezTo>
                      <a:pt x="16" y="4"/>
                      <a:pt x="15" y="3"/>
                      <a:pt x="14" y="3"/>
                    </a:cubicBezTo>
                    <a:lnTo>
                      <a:pt x="15" y="2"/>
                    </a:lnTo>
                    <a:cubicBezTo>
                      <a:pt x="16" y="2"/>
                      <a:pt x="16" y="2"/>
                      <a:pt x="17" y="3"/>
                    </a:cubicBezTo>
                    <a:lnTo>
                      <a:pt x="17" y="4"/>
                    </a:lnTo>
                    <a:close/>
                    <a:moveTo>
                      <a:pt x="14" y="3"/>
                    </a:moveTo>
                    <a:cubicBezTo>
                      <a:pt x="13" y="2"/>
                      <a:pt x="11" y="2"/>
                      <a:pt x="9" y="2"/>
                    </a:cubicBezTo>
                    <a:lnTo>
                      <a:pt x="9" y="1"/>
                    </a:lnTo>
                    <a:cubicBezTo>
                      <a:pt x="11" y="1"/>
                      <a:pt x="13" y="1"/>
                      <a:pt x="15" y="2"/>
                    </a:cubicBezTo>
                    <a:lnTo>
                      <a:pt x="14" y="3"/>
                    </a:lnTo>
                    <a:close/>
                    <a:moveTo>
                      <a:pt x="9" y="2"/>
                    </a:moveTo>
                    <a:cubicBezTo>
                      <a:pt x="8" y="2"/>
                      <a:pt x="8" y="2"/>
                      <a:pt x="7" y="2"/>
                    </a:cubicBezTo>
                    <a:lnTo>
                      <a:pt x="7" y="0"/>
                    </a:lnTo>
                    <a:cubicBezTo>
                      <a:pt x="8" y="0"/>
                      <a:pt x="8" y="1"/>
                      <a:pt x="9" y="1"/>
                    </a:cubicBezTo>
                    <a:lnTo>
                      <a:pt x="9" y="2"/>
                    </a:lnTo>
                    <a:close/>
                    <a:moveTo>
                      <a:pt x="7" y="2"/>
                    </a:moveTo>
                    <a:lnTo>
                      <a:pt x="7" y="2"/>
                    </a:lnTo>
                    <a:lnTo>
                      <a:pt x="7" y="1"/>
                    </a:lnTo>
                    <a:lnTo>
                      <a:pt x="7" y="2"/>
                    </a:lnTo>
                    <a:close/>
                    <a:moveTo>
                      <a:pt x="7" y="2"/>
                    </a:moveTo>
                    <a:lnTo>
                      <a:pt x="7" y="2"/>
                    </a:lnTo>
                    <a:lnTo>
                      <a:pt x="7" y="0"/>
                    </a:lnTo>
                    <a:lnTo>
                      <a:pt x="7" y="0"/>
                    </a:lnTo>
                    <a:lnTo>
                      <a:pt x="7" y="2"/>
                    </a:lnTo>
                    <a:close/>
                    <a:moveTo>
                      <a:pt x="7" y="0"/>
                    </a:moveTo>
                    <a:lnTo>
                      <a:pt x="7" y="0"/>
                    </a:lnTo>
                    <a:lnTo>
                      <a:pt x="7" y="1"/>
                    </a:lnTo>
                    <a:lnTo>
                      <a:pt x="7" y="0"/>
                    </a:lnTo>
                    <a:close/>
                    <a:moveTo>
                      <a:pt x="7" y="2"/>
                    </a:moveTo>
                    <a:cubicBezTo>
                      <a:pt x="7" y="2"/>
                      <a:pt x="7" y="2"/>
                      <a:pt x="6" y="2"/>
                    </a:cubicBezTo>
                    <a:lnTo>
                      <a:pt x="6" y="0"/>
                    </a:lnTo>
                    <a:cubicBezTo>
                      <a:pt x="7" y="0"/>
                      <a:pt x="7" y="0"/>
                      <a:pt x="7" y="0"/>
                    </a:cubicBezTo>
                    <a:lnTo>
                      <a:pt x="7" y="2"/>
                    </a:lnTo>
                    <a:close/>
                    <a:moveTo>
                      <a:pt x="6" y="2"/>
                    </a:moveTo>
                    <a:cubicBezTo>
                      <a:pt x="6" y="2"/>
                      <a:pt x="6" y="2"/>
                      <a:pt x="6" y="2"/>
                    </a:cubicBezTo>
                    <a:lnTo>
                      <a:pt x="5" y="0"/>
                    </a:lnTo>
                    <a:cubicBezTo>
                      <a:pt x="6" y="0"/>
                      <a:pt x="6" y="0"/>
                      <a:pt x="6" y="0"/>
                    </a:cubicBezTo>
                    <a:lnTo>
                      <a:pt x="6" y="2"/>
                    </a:lnTo>
                    <a:close/>
                    <a:moveTo>
                      <a:pt x="6" y="2"/>
                    </a:moveTo>
                    <a:cubicBezTo>
                      <a:pt x="4" y="2"/>
                      <a:pt x="3" y="3"/>
                      <a:pt x="2" y="4"/>
                    </a:cubicBezTo>
                    <a:lnTo>
                      <a:pt x="1" y="3"/>
                    </a:lnTo>
                    <a:cubicBezTo>
                      <a:pt x="2" y="2"/>
                      <a:pt x="4" y="1"/>
                      <a:pt x="5" y="0"/>
                    </a:cubicBezTo>
                    <a:lnTo>
                      <a:pt x="6" y="2"/>
                    </a:lnTo>
                    <a:close/>
                    <a:moveTo>
                      <a:pt x="1" y="3"/>
                    </a:moveTo>
                    <a:lnTo>
                      <a:pt x="1" y="3"/>
                    </a:lnTo>
                    <a:lnTo>
                      <a:pt x="2" y="3"/>
                    </a:lnTo>
                    <a:lnTo>
                      <a:pt x="1" y="3"/>
                    </a:lnTo>
                    <a:close/>
                    <a:moveTo>
                      <a:pt x="2" y="4"/>
                    </a:moveTo>
                    <a:cubicBezTo>
                      <a:pt x="2" y="4"/>
                      <a:pt x="3" y="5"/>
                      <a:pt x="3" y="6"/>
                    </a:cubicBezTo>
                    <a:lnTo>
                      <a:pt x="2" y="7"/>
                    </a:lnTo>
                    <a:cubicBezTo>
                      <a:pt x="1" y="5"/>
                      <a:pt x="0" y="4"/>
                      <a:pt x="1" y="3"/>
                    </a:cubicBezTo>
                    <a:lnTo>
                      <a:pt x="2" y="4"/>
                    </a:lnTo>
                    <a:close/>
                    <a:moveTo>
                      <a:pt x="3" y="6"/>
                    </a:moveTo>
                    <a:cubicBezTo>
                      <a:pt x="4" y="7"/>
                      <a:pt x="5" y="8"/>
                      <a:pt x="4" y="9"/>
                    </a:cubicBezTo>
                    <a:lnTo>
                      <a:pt x="3" y="9"/>
                    </a:lnTo>
                    <a:cubicBezTo>
                      <a:pt x="3" y="8"/>
                      <a:pt x="3" y="7"/>
                      <a:pt x="2" y="7"/>
                    </a:cubicBezTo>
                    <a:lnTo>
                      <a:pt x="3" y="6"/>
                    </a:lnTo>
                    <a:close/>
                    <a:moveTo>
                      <a:pt x="4" y="9"/>
                    </a:moveTo>
                    <a:lnTo>
                      <a:pt x="4" y="9"/>
                    </a:lnTo>
                    <a:lnTo>
                      <a:pt x="4" y="9"/>
                    </a:lnTo>
                    <a:close/>
                    <a:moveTo>
                      <a:pt x="4" y="9"/>
                    </a:moveTo>
                    <a:lnTo>
                      <a:pt x="4" y="10"/>
                    </a:lnTo>
                    <a:lnTo>
                      <a:pt x="3" y="9"/>
                    </a:lnTo>
                    <a:lnTo>
                      <a:pt x="3" y="9"/>
                    </a:lnTo>
                    <a:lnTo>
                      <a:pt x="4" y="9"/>
                    </a:lnTo>
                    <a:close/>
                    <a:moveTo>
                      <a:pt x="4" y="10"/>
                    </a:moveTo>
                    <a:cubicBezTo>
                      <a:pt x="4" y="10"/>
                      <a:pt x="4" y="10"/>
                      <a:pt x="4" y="10"/>
                    </a:cubicBezTo>
                    <a:lnTo>
                      <a:pt x="3" y="10"/>
                    </a:lnTo>
                    <a:cubicBezTo>
                      <a:pt x="3" y="10"/>
                      <a:pt x="3" y="9"/>
                      <a:pt x="3" y="9"/>
                    </a:cubicBezTo>
                    <a:lnTo>
                      <a:pt x="4" y="10"/>
                    </a:lnTo>
                    <a:close/>
                    <a:moveTo>
                      <a:pt x="3" y="10"/>
                    </a:moveTo>
                    <a:lnTo>
                      <a:pt x="3" y="10"/>
                    </a:lnTo>
                    <a:lnTo>
                      <a:pt x="3" y="10"/>
                    </a:lnTo>
                    <a:close/>
                    <a:moveTo>
                      <a:pt x="4" y="10"/>
                    </a:moveTo>
                    <a:cubicBezTo>
                      <a:pt x="4" y="11"/>
                      <a:pt x="4" y="11"/>
                      <a:pt x="4" y="11"/>
                    </a:cubicBezTo>
                    <a:lnTo>
                      <a:pt x="3" y="12"/>
                    </a:lnTo>
                    <a:cubicBezTo>
                      <a:pt x="2" y="11"/>
                      <a:pt x="2" y="11"/>
                      <a:pt x="3" y="10"/>
                    </a:cubicBezTo>
                    <a:lnTo>
                      <a:pt x="4" y="10"/>
                    </a:lnTo>
                    <a:close/>
                    <a:moveTo>
                      <a:pt x="4" y="11"/>
                    </a:moveTo>
                    <a:lnTo>
                      <a:pt x="4" y="11"/>
                    </a:lnTo>
                    <a:lnTo>
                      <a:pt x="4" y="11"/>
                    </a:lnTo>
                    <a:lnTo>
                      <a:pt x="3" y="12"/>
                    </a:lnTo>
                    <a:lnTo>
                      <a:pt x="4" y="11"/>
                    </a:lnTo>
                    <a:close/>
                    <a:moveTo>
                      <a:pt x="4" y="11"/>
                    </a:moveTo>
                    <a:lnTo>
                      <a:pt x="4" y="11"/>
                    </a:lnTo>
                    <a:lnTo>
                      <a:pt x="3" y="12"/>
                    </a:lnTo>
                    <a:lnTo>
                      <a:pt x="3" y="12"/>
                    </a:lnTo>
                    <a:lnTo>
                      <a:pt x="4" y="11"/>
                    </a:lnTo>
                    <a:close/>
                    <a:moveTo>
                      <a:pt x="3" y="12"/>
                    </a:moveTo>
                    <a:lnTo>
                      <a:pt x="3" y="12"/>
                    </a:lnTo>
                    <a:lnTo>
                      <a:pt x="3" y="12"/>
                    </a:lnTo>
                    <a:close/>
                    <a:moveTo>
                      <a:pt x="4" y="11"/>
                    </a:moveTo>
                    <a:cubicBezTo>
                      <a:pt x="4" y="12"/>
                      <a:pt x="4" y="12"/>
                      <a:pt x="5" y="12"/>
                    </a:cubicBezTo>
                    <a:lnTo>
                      <a:pt x="4" y="13"/>
                    </a:lnTo>
                    <a:cubicBezTo>
                      <a:pt x="3" y="13"/>
                      <a:pt x="3" y="13"/>
                      <a:pt x="3" y="12"/>
                    </a:cubicBezTo>
                    <a:lnTo>
                      <a:pt x="4" y="11"/>
                    </a:lnTo>
                    <a:close/>
                    <a:moveTo>
                      <a:pt x="5" y="12"/>
                    </a:moveTo>
                    <a:cubicBezTo>
                      <a:pt x="5" y="13"/>
                      <a:pt x="6" y="13"/>
                      <a:pt x="6" y="13"/>
                    </a:cubicBezTo>
                    <a:lnTo>
                      <a:pt x="5" y="15"/>
                    </a:lnTo>
                    <a:cubicBezTo>
                      <a:pt x="5" y="14"/>
                      <a:pt x="4" y="14"/>
                      <a:pt x="4" y="13"/>
                    </a:cubicBezTo>
                    <a:lnTo>
                      <a:pt x="5" y="12"/>
                    </a:lnTo>
                    <a:close/>
                    <a:moveTo>
                      <a:pt x="6" y="13"/>
                    </a:moveTo>
                    <a:cubicBezTo>
                      <a:pt x="9" y="15"/>
                      <a:pt x="13" y="15"/>
                      <a:pt x="17" y="15"/>
                    </a:cubicBezTo>
                    <a:lnTo>
                      <a:pt x="17" y="17"/>
                    </a:lnTo>
                    <a:cubicBezTo>
                      <a:pt x="13" y="17"/>
                      <a:pt x="8" y="16"/>
                      <a:pt x="5" y="15"/>
                    </a:cubicBezTo>
                    <a:lnTo>
                      <a:pt x="6" y="13"/>
                    </a:lnTo>
                    <a:close/>
                    <a:moveTo>
                      <a:pt x="17" y="15"/>
                    </a:moveTo>
                    <a:lnTo>
                      <a:pt x="17" y="15"/>
                    </a:lnTo>
                    <a:lnTo>
                      <a:pt x="17" y="16"/>
                    </a:lnTo>
                    <a:lnTo>
                      <a:pt x="17" y="15"/>
                    </a:lnTo>
                    <a:close/>
                    <a:moveTo>
                      <a:pt x="17" y="15"/>
                    </a:moveTo>
                    <a:cubicBezTo>
                      <a:pt x="18" y="15"/>
                      <a:pt x="19" y="15"/>
                      <a:pt x="20" y="15"/>
                    </a:cubicBezTo>
                    <a:lnTo>
                      <a:pt x="20" y="16"/>
                    </a:lnTo>
                    <a:cubicBezTo>
                      <a:pt x="19" y="16"/>
                      <a:pt x="18" y="17"/>
                      <a:pt x="17" y="17"/>
                    </a:cubicBezTo>
                    <a:lnTo>
                      <a:pt x="17" y="15"/>
                    </a:lnTo>
                    <a:close/>
                    <a:moveTo>
                      <a:pt x="20" y="15"/>
                    </a:moveTo>
                    <a:cubicBezTo>
                      <a:pt x="21" y="14"/>
                      <a:pt x="21" y="13"/>
                      <a:pt x="22" y="13"/>
                    </a:cubicBezTo>
                    <a:lnTo>
                      <a:pt x="23" y="13"/>
                    </a:lnTo>
                    <a:cubicBezTo>
                      <a:pt x="22" y="14"/>
                      <a:pt x="21" y="15"/>
                      <a:pt x="20" y="16"/>
                    </a:cubicBezTo>
                    <a:lnTo>
                      <a:pt x="20" y="15"/>
                    </a:lnTo>
                    <a:close/>
                    <a:moveTo>
                      <a:pt x="22" y="13"/>
                    </a:moveTo>
                    <a:cubicBezTo>
                      <a:pt x="22" y="12"/>
                      <a:pt x="23" y="11"/>
                      <a:pt x="23" y="10"/>
                    </a:cubicBezTo>
                    <a:lnTo>
                      <a:pt x="24" y="10"/>
                    </a:lnTo>
                    <a:cubicBezTo>
                      <a:pt x="24" y="11"/>
                      <a:pt x="24" y="12"/>
                      <a:pt x="23" y="13"/>
                    </a:cubicBezTo>
                    <a:lnTo>
                      <a:pt x="22" y="13"/>
                    </a:lnTo>
                    <a:close/>
                    <a:moveTo>
                      <a:pt x="23" y="10"/>
                    </a:moveTo>
                    <a:cubicBezTo>
                      <a:pt x="23" y="9"/>
                      <a:pt x="23" y="7"/>
                      <a:pt x="22" y="6"/>
                    </a:cubicBezTo>
                    <a:lnTo>
                      <a:pt x="23" y="5"/>
                    </a:lnTo>
                    <a:cubicBezTo>
                      <a:pt x="24" y="7"/>
                      <a:pt x="24" y="9"/>
                      <a:pt x="24" y="10"/>
                    </a:cubicBezTo>
                    <a:lnTo>
                      <a:pt x="23"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6" name="Freeform 122">
                <a:extLst>
                  <a:ext uri="{FF2B5EF4-FFF2-40B4-BE49-F238E27FC236}">
                    <a16:creationId xmlns:a16="http://schemas.microsoft.com/office/drawing/2014/main" id="{3796A601-97F2-5D19-3CBB-20B22E2AC736}"/>
                  </a:ext>
                </a:extLst>
              </p:cNvPr>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7" name="Freeform 123">
                <a:extLst>
                  <a:ext uri="{FF2B5EF4-FFF2-40B4-BE49-F238E27FC236}">
                    <a16:creationId xmlns:a16="http://schemas.microsoft.com/office/drawing/2014/main" id="{A744D7D9-231A-0955-D258-CC1A8990F6D2}"/>
                  </a:ext>
                </a:extLst>
              </p:cNvPr>
              <p:cNvSpPr>
                <a:spLocks/>
              </p:cNvSpPr>
              <p:nvPr/>
            </p:nvSpPr>
            <p:spPr bwMode="auto">
              <a:xfrm>
                <a:off x="2892" y="1570"/>
                <a:ext cx="112" cy="95"/>
              </a:xfrm>
              <a:custGeom>
                <a:avLst/>
                <a:gdLst>
                  <a:gd name="T0" fmla="*/ 6 w 20"/>
                  <a:gd name="T1" fmla="*/ 0 h 17"/>
                  <a:gd name="T2" fmla="*/ 20 w 20"/>
                  <a:gd name="T3" fmla="*/ 4 h 17"/>
                  <a:gd name="T4" fmla="*/ 13 w 20"/>
                  <a:gd name="T5" fmla="*/ 15 h 17"/>
                  <a:gd name="T6" fmla="*/ 0 w 20"/>
                  <a:gd name="T7" fmla="*/ 11 h 17"/>
                  <a:gd name="T8" fmla="*/ 6 w 20"/>
                  <a:gd name="T9" fmla="*/ 4 h 17"/>
                  <a:gd name="T10" fmla="*/ 6 w 20"/>
                  <a:gd name="T11" fmla="*/ 1 h 17"/>
                  <a:gd name="T12" fmla="*/ 6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868" name="Freeform 124">
                <a:extLst>
                  <a:ext uri="{FF2B5EF4-FFF2-40B4-BE49-F238E27FC236}">
                    <a16:creationId xmlns:a16="http://schemas.microsoft.com/office/drawing/2014/main" id="{61675B35-566F-4DD7-DFB1-35282EF87782}"/>
                  </a:ext>
                </a:extLst>
              </p:cNvPr>
              <p:cNvSpPr>
                <a:spLocks noEditPoints="1"/>
              </p:cNvSpPr>
              <p:nvPr/>
            </p:nvSpPr>
            <p:spPr bwMode="auto">
              <a:xfrm>
                <a:off x="2886" y="1565"/>
                <a:ext cx="123" cy="95"/>
              </a:xfrm>
              <a:custGeom>
                <a:avLst/>
                <a:gdLst>
                  <a:gd name="T0" fmla="*/ 16 w 22"/>
                  <a:gd name="T1" fmla="*/ 3 h 17"/>
                  <a:gd name="T2" fmla="*/ 7 w 22"/>
                  <a:gd name="T3" fmla="*/ 2 h 17"/>
                  <a:gd name="T4" fmla="*/ 16 w 22"/>
                  <a:gd name="T5" fmla="*/ 3 h 17"/>
                  <a:gd name="T6" fmla="*/ 21 w 22"/>
                  <a:gd name="T7" fmla="*/ 6 h 17"/>
                  <a:gd name="T8" fmla="*/ 16 w 22"/>
                  <a:gd name="T9" fmla="*/ 3 h 17"/>
                  <a:gd name="T10" fmla="*/ 22 w 22"/>
                  <a:gd name="T11" fmla="*/ 5 h 17"/>
                  <a:gd name="T12" fmla="*/ 21 w 22"/>
                  <a:gd name="T13" fmla="*/ 5 h 17"/>
                  <a:gd name="T14" fmla="*/ 21 w 22"/>
                  <a:gd name="T15" fmla="*/ 6 h 17"/>
                  <a:gd name="T16" fmla="*/ 20 w 22"/>
                  <a:gd name="T17" fmla="*/ 5 h 17"/>
                  <a:gd name="T18" fmla="*/ 21 w 22"/>
                  <a:gd name="T19" fmla="*/ 6 h 17"/>
                  <a:gd name="T20" fmla="*/ 21 w 22"/>
                  <a:gd name="T21" fmla="*/ 5 h 17"/>
                  <a:gd name="T22" fmla="*/ 21 w 22"/>
                  <a:gd name="T23" fmla="*/ 6 h 17"/>
                  <a:gd name="T24" fmla="*/ 19 w 22"/>
                  <a:gd name="T25" fmla="*/ 9 h 17"/>
                  <a:gd name="T26" fmla="*/ 21 w 22"/>
                  <a:gd name="T27" fmla="*/ 6 h 17"/>
                  <a:gd name="T28" fmla="*/ 14 w 22"/>
                  <a:gd name="T29" fmla="*/ 17 h 17"/>
                  <a:gd name="T30" fmla="*/ 19 w 22"/>
                  <a:gd name="T31" fmla="*/ 9 h 17"/>
                  <a:gd name="T32" fmla="*/ 14 w 22"/>
                  <a:gd name="T33" fmla="*/ 15 h 17"/>
                  <a:gd name="T34" fmla="*/ 14 w 22"/>
                  <a:gd name="T35" fmla="*/ 16 h 17"/>
                  <a:gd name="T36" fmla="*/ 15 w 22"/>
                  <a:gd name="T37" fmla="*/ 17 h 17"/>
                  <a:gd name="T38" fmla="*/ 14 w 22"/>
                  <a:gd name="T39" fmla="*/ 15 h 17"/>
                  <a:gd name="T40" fmla="*/ 15 w 22"/>
                  <a:gd name="T41" fmla="*/ 17 h 17"/>
                  <a:gd name="T42" fmla="*/ 15 w 22"/>
                  <a:gd name="T43" fmla="*/ 17 h 17"/>
                  <a:gd name="T44" fmla="*/ 15 w 22"/>
                  <a:gd name="T45" fmla="*/ 17 h 17"/>
                  <a:gd name="T46" fmla="*/ 13 w 22"/>
                  <a:gd name="T47" fmla="*/ 17 h 17"/>
                  <a:gd name="T48" fmla="*/ 14 w 22"/>
                  <a:gd name="T49" fmla="*/ 15 h 17"/>
                  <a:gd name="T50" fmla="*/ 13 w 22"/>
                  <a:gd name="T51" fmla="*/ 17 h 17"/>
                  <a:gd name="T52" fmla="*/ 10 w 22"/>
                  <a:gd name="T53" fmla="*/ 16 h 17"/>
                  <a:gd name="T54" fmla="*/ 13 w 22"/>
                  <a:gd name="T55" fmla="*/ 17 h 17"/>
                  <a:gd name="T56" fmla="*/ 1 w 22"/>
                  <a:gd name="T57" fmla="*/ 12 h 17"/>
                  <a:gd name="T58" fmla="*/ 10 w 22"/>
                  <a:gd name="T59" fmla="*/ 16 h 17"/>
                  <a:gd name="T60" fmla="*/ 1 w 22"/>
                  <a:gd name="T61" fmla="*/ 12 h 17"/>
                  <a:gd name="T62" fmla="*/ 1 w 22"/>
                  <a:gd name="T63" fmla="*/ 11 h 17"/>
                  <a:gd name="T64" fmla="*/ 1 w 22"/>
                  <a:gd name="T65" fmla="*/ 11 h 17"/>
                  <a:gd name="T66" fmla="*/ 5 w 22"/>
                  <a:gd name="T67" fmla="*/ 9 h 17"/>
                  <a:gd name="T68" fmla="*/ 1 w 22"/>
                  <a:gd name="T69" fmla="*/ 11 h 17"/>
                  <a:gd name="T70" fmla="*/ 6 w 22"/>
                  <a:gd name="T71" fmla="*/ 5 h 17"/>
                  <a:gd name="T72" fmla="*/ 5 w 22"/>
                  <a:gd name="T73" fmla="*/ 9 h 17"/>
                  <a:gd name="T74" fmla="*/ 7 w 22"/>
                  <a:gd name="T75" fmla="*/ 6 h 17"/>
                  <a:gd name="T76" fmla="*/ 7 w 22"/>
                  <a:gd name="T77" fmla="*/ 5 h 17"/>
                  <a:gd name="T78" fmla="*/ 6 w 22"/>
                  <a:gd name="T79" fmla="*/ 5 h 17"/>
                  <a:gd name="T80" fmla="*/ 7 w 22"/>
                  <a:gd name="T81" fmla="*/ 5 h 17"/>
                  <a:gd name="T82" fmla="*/ 6 w 22"/>
                  <a:gd name="T83" fmla="*/ 5 h 17"/>
                  <a:gd name="T84" fmla="*/ 6 w 22"/>
                  <a:gd name="T85" fmla="*/ 3 h 17"/>
                  <a:gd name="T86" fmla="*/ 7 w 22"/>
                  <a:gd name="T87" fmla="*/ 5 h 17"/>
                  <a:gd name="T88" fmla="*/ 6 w 22"/>
                  <a:gd name="T89" fmla="*/ 3 h 17"/>
                  <a:gd name="T90" fmla="*/ 8 w 22"/>
                  <a:gd name="T91" fmla="*/ 2 h 17"/>
                  <a:gd name="T92" fmla="*/ 6 w 22"/>
                  <a:gd name="T9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7">
                    <a:moveTo>
                      <a:pt x="8" y="0"/>
                    </a:moveTo>
                    <a:cubicBezTo>
                      <a:pt x="10" y="2"/>
                      <a:pt x="13" y="3"/>
                      <a:pt x="16" y="3"/>
                    </a:cubicBezTo>
                    <a:lnTo>
                      <a:pt x="16" y="5"/>
                    </a:lnTo>
                    <a:cubicBezTo>
                      <a:pt x="13" y="4"/>
                      <a:pt x="10" y="3"/>
                      <a:pt x="7" y="2"/>
                    </a:cubicBezTo>
                    <a:lnTo>
                      <a:pt x="8" y="0"/>
                    </a:lnTo>
                    <a:close/>
                    <a:moveTo>
                      <a:pt x="16" y="3"/>
                    </a:moveTo>
                    <a:cubicBezTo>
                      <a:pt x="18" y="4"/>
                      <a:pt x="19" y="4"/>
                      <a:pt x="21" y="5"/>
                    </a:cubicBezTo>
                    <a:lnTo>
                      <a:pt x="21" y="6"/>
                    </a:lnTo>
                    <a:cubicBezTo>
                      <a:pt x="19" y="5"/>
                      <a:pt x="17" y="5"/>
                      <a:pt x="16" y="5"/>
                    </a:cubicBezTo>
                    <a:lnTo>
                      <a:pt x="16" y="3"/>
                    </a:lnTo>
                    <a:close/>
                    <a:moveTo>
                      <a:pt x="21" y="5"/>
                    </a:moveTo>
                    <a:lnTo>
                      <a:pt x="22" y="5"/>
                    </a:lnTo>
                    <a:lnTo>
                      <a:pt x="21" y="6"/>
                    </a:lnTo>
                    <a:lnTo>
                      <a:pt x="21" y="5"/>
                    </a:lnTo>
                    <a:close/>
                    <a:moveTo>
                      <a:pt x="21" y="6"/>
                    </a:moveTo>
                    <a:lnTo>
                      <a:pt x="21" y="6"/>
                    </a:lnTo>
                    <a:lnTo>
                      <a:pt x="20" y="5"/>
                    </a:lnTo>
                    <a:lnTo>
                      <a:pt x="20" y="5"/>
                    </a:lnTo>
                    <a:lnTo>
                      <a:pt x="21" y="6"/>
                    </a:lnTo>
                    <a:close/>
                    <a:moveTo>
                      <a:pt x="21" y="6"/>
                    </a:moveTo>
                    <a:lnTo>
                      <a:pt x="21" y="6"/>
                    </a:lnTo>
                    <a:lnTo>
                      <a:pt x="21" y="5"/>
                    </a:lnTo>
                    <a:lnTo>
                      <a:pt x="21" y="6"/>
                    </a:lnTo>
                    <a:close/>
                    <a:moveTo>
                      <a:pt x="21" y="6"/>
                    </a:moveTo>
                    <a:cubicBezTo>
                      <a:pt x="21" y="7"/>
                      <a:pt x="20" y="8"/>
                      <a:pt x="20" y="9"/>
                    </a:cubicBezTo>
                    <a:lnTo>
                      <a:pt x="19" y="9"/>
                    </a:lnTo>
                    <a:cubicBezTo>
                      <a:pt x="19" y="7"/>
                      <a:pt x="20" y="6"/>
                      <a:pt x="20" y="5"/>
                    </a:cubicBezTo>
                    <a:lnTo>
                      <a:pt x="21" y="6"/>
                    </a:lnTo>
                    <a:close/>
                    <a:moveTo>
                      <a:pt x="20" y="9"/>
                    </a:moveTo>
                    <a:cubicBezTo>
                      <a:pt x="19" y="12"/>
                      <a:pt x="18" y="15"/>
                      <a:pt x="14" y="17"/>
                    </a:cubicBezTo>
                    <a:lnTo>
                      <a:pt x="14" y="15"/>
                    </a:lnTo>
                    <a:cubicBezTo>
                      <a:pt x="16" y="14"/>
                      <a:pt x="18" y="11"/>
                      <a:pt x="19" y="9"/>
                    </a:cubicBezTo>
                    <a:lnTo>
                      <a:pt x="20" y="9"/>
                    </a:lnTo>
                    <a:close/>
                    <a:moveTo>
                      <a:pt x="14" y="15"/>
                    </a:moveTo>
                    <a:lnTo>
                      <a:pt x="14" y="15"/>
                    </a:lnTo>
                    <a:lnTo>
                      <a:pt x="14" y="16"/>
                    </a:lnTo>
                    <a:lnTo>
                      <a:pt x="14" y="15"/>
                    </a:lnTo>
                    <a:close/>
                    <a:moveTo>
                      <a:pt x="15" y="17"/>
                    </a:moveTo>
                    <a:lnTo>
                      <a:pt x="15" y="17"/>
                    </a:lnTo>
                    <a:lnTo>
                      <a:pt x="14" y="15"/>
                    </a:lnTo>
                    <a:lnTo>
                      <a:pt x="14" y="15"/>
                    </a:lnTo>
                    <a:lnTo>
                      <a:pt x="15" y="17"/>
                    </a:lnTo>
                    <a:close/>
                    <a:moveTo>
                      <a:pt x="15" y="17"/>
                    </a:moveTo>
                    <a:lnTo>
                      <a:pt x="15" y="17"/>
                    </a:lnTo>
                    <a:lnTo>
                      <a:pt x="14" y="16"/>
                    </a:lnTo>
                    <a:lnTo>
                      <a:pt x="15" y="17"/>
                    </a:lnTo>
                    <a:close/>
                    <a:moveTo>
                      <a:pt x="15" y="17"/>
                    </a:moveTo>
                    <a:cubicBezTo>
                      <a:pt x="14" y="17"/>
                      <a:pt x="13" y="17"/>
                      <a:pt x="13" y="17"/>
                    </a:cubicBezTo>
                    <a:lnTo>
                      <a:pt x="12" y="16"/>
                    </a:lnTo>
                    <a:cubicBezTo>
                      <a:pt x="13" y="16"/>
                      <a:pt x="13" y="16"/>
                      <a:pt x="14" y="15"/>
                    </a:cubicBezTo>
                    <a:lnTo>
                      <a:pt x="15" y="17"/>
                    </a:lnTo>
                    <a:close/>
                    <a:moveTo>
                      <a:pt x="13" y="17"/>
                    </a:moveTo>
                    <a:cubicBezTo>
                      <a:pt x="12" y="17"/>
                      <a:pt x="11" y="17"/>
                      <a:pt x="10" y="17"/>
                    </a:cubicBezTo>
                    <a:lnTo>
                      <a:pt x="10" y="16"/>
                    </a:lnTo>
                    <a:cubicBezTo>
                      <a:pt x="11" y="16"/>
                      <a:pt x="12" y="16"/>
                      <a:pt x="12" y="16"/>
                    </a:cubicBezTo>
                    <a:lnTo>
                      <a:pt x="13" y="17"/>
                    </a:lnTo>
                    <a:close/>
                    <a:moveTo>
                      <a:pt x="10" y="17"/>
                    </a:moveTo>
                    <a:cubicBezTo>
                      <a:pt x="7" y="17"/>
                      <a:pt x="3" y="15"/>
                      <a:pt x="1" y="12"/>
                    </a:cubicBezTo>
                    <a:lnTo>
                      <a:pt x="2" y="11"/>
                    </a:lnTo>
                    <a:cubicBezTo>
                      <a:pt x="4" y="14"/>
                      <a:pt x="7" y="16"/>
                      <a:pt x="10" y="16"/>
                    </a:cubicBezTo>
                    <a:lnTo>
                      <a:pt x="10" y="17"/>
                    </a:lnTo>
                    <a:close/>
                    <a:moveTo>
                      <a:pt x="1" y="12"/>
                    </a:moveTo>
                    <a:lnTo>
                      <a:pt x="0" y="11"/>
                    </a:lnTo>
                    <a:lnTo>
                      <a:pt x="1" y="11"/>
                    </a:lnTo>
                    <a:lnTo>
                      <a:pt x="1" y="12"/>
                    </a:lnTo>
                    <a:close/>
                    <a:moveTo>
                      <a:pt x="1" y="11"/>
                    </a:moveTo>
                    <a:cubicBezTo>
                      <a:pt x="2" y="10"/>
                      <a:pt x="3" y="10"/>
                      <a:pt x="4" y="8"/>
                    </a:cubicBezTo>
                    <a:lnTo>
                      <a:pt x="5" y="9"/>
                    </a:lnTo>
                    <a:cubicBezTo>
                      <a:pt x="4" y="11"/>
                      <a:pt x="3" y="12"/>
                      <a:pt x="2" y="12"/>
                    </a:cubicBezTo>
                    <a:lnTo>
                      <a:pt x="1" y="11"/>
                    </a:lnTo>
                    <a:close/>
                    <a:moveTo>
                      <a:pt x="4" y="8"/>
                    </a:moveTo>
                    <a:cubicBezTo>
                      <a:pt x="5" y="7"/>
                      <a:pt x="6" y="6"/>
                      <a:pt x="6" y="5"/>
                    </a:cubicBezTo>
                    <a:lnTo>
                      <a:pt x="7" y="6"/>
                    </a:lnTo>
                    <a:cubicBezTo>
                      <a:pt x="7" y="7"/>
                      <a:pt x="6" y="8"/>
                      <a:pt x="5" y="9"/>
                    </a:cubicBezTo>
                    <a:lnTo>
                      <a:pt x="4" y="8"/>
                    </a:lnTo>
                    <a:close/>
                    <a:moveTo>
                      <a:pt x="7" y="6"/>
                    </a:moveTo>
                    <a:lnTo>
                      <a:pt x="7" y="6"/>
                    </a:lnTo>
                    <a:lnTo>
                      <a:pt x="7" y="5"/>
                    </a:lnTo>
                    <a:lnTo>
                      <a:pt x="7" y="6"/>
                    </a:lnTo>
                    <a:close/>
                    <a:moveTo>
                      <a:pt x="6" y="5"/>
                    </a:moveTo>
                    <a:lnTo>
                      <a:pt x="6" y="5"/>
                    </a:lnTo>
                    <a:lnTo>
                      <a:pt x="7" y="5"/>
                    </a:lnTo>
                    <a:lnTo>
                      <a:pt x="7" y="6"/>
                    </a:lnTo>
                    <a:lnTo>
                      <a:pt x="6" y="5"/>
                    </a:lnTo>
                    <a:close/>
                    <a:moveTo>
                      <a:pt x="6" y="5"/>
                    </a:moveTo>
                    <a:cubicBezTo>
                      <a:pt x="6" y="5"/>
                      <a:pt x="6" y="4"/>
                      <a:pt x="6" y="3"/>
                    </a:cubicBezTo>
                    <a:lnTo>
                      <a:pt x="8" y="3"/>
                    </a:lnTo>
                    <a:cubicBezTo>
                      <a:pt x="8" y="4"/>
                      <a:pt x="8" y="5"/>
                      <a:pt x="7" y="5"/>
                    </a:cubicBezTo>
                    <a:lnTo>
                      <a:pt x="6" y="5"/>
                    </a:lnTo>
                    <a:close/>
                    <a:moveTo>
                      <a:pt x="6" y="3"/>
                    </a:moveTo>
                    <a:cubicBezTo>
                      <a:pt x="7" y="3"/>
                      <a:pt x="7" y="2"/>
                      <a:pt x="7" y="1"/>
                    </a:cubicBezTo>
                    <a:lnTo>
                      <a:pt x="8" y="2"/>
                    </a:lnTo>
                    <a:cubicBezTo>
                      <a:pt x="8" y="2"/>
                      <a:pt x="8" y="3"/>
                      <a:pt x="8" y="3"/>
                    </a:cubicBezTo>
                    <a:lnTo>
                      <a:pt x="6"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69" name="Freeform 125">
                <a:extLst>
                  <a:ext uri="{FF2B5EF4-FFF2-40B4-BE49-F238E27FC236}">
                    <a16:creationId xmlns:a16="http://schemas.microsoft.com/office/drawing/2014/main" id="{764A8622-2C0B-86AF-86C8-2B29DD3BD29E}"/>
                  </a:ext>
                </a:extLst>
              </p:cNvPr>
              <p:cNvSpPr>
                <a:spLocks noEditPoints="1"/>
              </p:cNvSpPr>
              <p:nvPr/>
            </p:nvSpPr>
            <p:spPr bwMode="auto">
              <a:xfrm>
                <a:off x="2970" y="1593"/>
                <a:ext cx="134" cy="89"/>
              </a:xfrm>
              <a:custGeom>
                <a:avLst/>
                <a:gdLst>
                  <a:gd name="T0" fmla="*/ 21 w 24"/>
                  <a:gd name="T1" fmla="*/ 5 h 16"/>
                  <a:gd name="T2" fmla="*/ 22 w 24"/>
                  <a:gd name="T3" fmla="*/ 5 h 16"/>
                  <a:gd name="T4" fmla="*/ 21 w 24"/>
                  <a:gd name="T5" fmla="*/ 5 h 16"/>
                  <a:gd name="T6" fmla="*/ 19 w 24"/>
                  <a:gd name="T7" fmla="*/ 1 h 16"/>
                  <a:gd name="T8" fmla="*/ 21 w 24"/>
                  <a:gd name="T9" fmla="*/ 5 h 16"/>
                  <a:gd name="T10" fmla="*/ 14 w 24"/>
                  <a:gd name="T11" fmla="*/ 1 h 16"/>
                  <a:gd name="T12" fmla="*/ 19 w 24"/>
                  <a:gd name="T13" fmla="*/ 1 h 16"/>
                  <a:gd name="T14" fmla="*/ 14 w 24"/>
                  <a:gd name="T15" fmla="*/ 0 h 16"/>
                  <a:gd name="T16" fmla="*/ 14 w 24"/>
                  <a:gd name="T17" fmla="*/ 1 h 16"/>
                  <a:gd name="T18" fmla="*/ 14 w 24"/>
                  <a:gd name="T19" fmla="*/ 1 h 16"/>
                  <a:gd name="T20" fmla="*/ 11 w 24"/>
                  <a:gd name="T21" fmla="*/ 1 h 16"/>
                  <a:gd name="T22" fmla="*/ 14 w 24"/>
                  <a:gd name="T23" fmla="*/ 1 h 16"/>
                  <a:gd name="T24" fmla="*/ 11 w 24"/>
                  <a:gd name="T25" fmla="*/ 1 h 16"/>
                  <a:gd name="T26" fmla="*/ 11 w 24"/>
                  <a:gd name="T27" fmla="*/ 2 h 16"/>
                  <a:gd name="T28" fmla="*/ 11 w 24"/>
                  <a:gd name="T29" fmla="*/ 1 h 16"/>
                  <a:gd name="T30" fmla="*/ 11 w 24"/>
                  <a:gd name="T31" fmla="*/ 2 h 16"/>
                  <a:gd name="T32" fmla="*/ 11 w 24"/>
                  <a:gd name="T33" fmla="*/ 2 h 16"/>
                  <a:gd name="T34" fmla="*/ 11 w 24"/>
                  <a:gd name="T35" fmla="*/ 2 h 16"/>
                  <a:gd name="T36" fmla="*/ 9 w 24"/>
                  <a:gd name="T37" fmla="*/ 3 h 16"/>
                  <a:gd name="T38" fmla="*/ 11 w 24"/>
                  <a:gd name="T39" fmla="*/ 1 h 16"/>
                  <a:gd name="T40" fmla="*/ 9 w 24"/>
                  <a:gd name="T41" fmla="*/ 3 h 16"/>
                  <a:gd name="T42" fmla="*/ 7 w 24"/>
                  <a:gd name="T43" fmla="*/ 3 h 16"/>
                  <a:gd name="T44" fmla="*/ 9 w 24"/>
                  <a:gd name="T45" fmla="*/ 3 h 16"/>
                  <a:gd name="T46" fmla="*/ 8 w 24"/>
                  <a:gd name="T47" fmla="*/ 4 h 16"/>
                  <a:gd name="T48" fmla="*/ 8 w 24"/>
                  <a:gd name="T49" fmla="*/ 4 h 16"/>
                  <a:gd name="T50" fmla="*/ 2 w 24"/>
                  <a:gd name="T51" fmla="*/ 13 h 16"/>
                  <a:gd name="T52" fmla="*/ 7 w 24"/>
                  <a:gd name="T53" fmla="*/ 3 h 16"/>
                  <a:gd name="T54" fmla="*/ 2 w 24"/>
                  <a:gd name="T55" fmla="*/ 13 h 16"/>
                  <a:gd name="T56" fmla="*/ 1 w 24"/>
                  <a:gd name="T57" fmla="*/ 13 h 16"/>
                  <a:gd name="T58" fmla="*/ 2 w 24"/>
                  <a:gd name="T59" fmla="*/ 13 h 16"/>
                  <a:gd name="T60" fmla="*/ 1 w 24"/>
                  <a:gd name="T61" fmla="*/ 15 h 16"/>
                  <a:gd name="T62" fmla="*/ 2 w 24"/>
                  <a:gd name="T63" fmla="*/ 13 h 16"/>
                  <a:gd name="T64" fmla="*/ 6 w 24"/>
                  <a:gd name="T65" fmla="*/ 14 h 16"/>
                  <a:gd name="T66" fmla="*/ 1 w 24"/>
                  <a:gd name="T67" fmla="*/ 15 h 16"/>
                  <a:gd name="T68" fmla="*/ 6 w 24"/>
                  <a:gd name="T69" fmla="*/ 14 h 16"/>
                  <a:gd name="T70" fmla="*/ 6 w 24"/>
                  <a:gd name="T71" fmla="*/ 15 h 16"/>
                  <a:gd name="T72" fmla="*/ 6 w 24"/>
                  <a:gd name="T73" fmla="*/ 14 h 16"/>
                  <a:gd name="T74" fmla="*/ 6 w 24"/>
                  <a:gd name="T75" fmla="*/ 15 h 16"/>
                  <a:gd name="T76" fmla="*/ 6 w 24"/>
                  <a:gd name="T77" fmla="*/ 14 h 16"/>
                  <a:gd name="T78" fmla="*/ 6 w 24"/>
                  <a:gd name="T79" fmla="*/ 15 h 16"/>
                  <a:gd name="T80" fmla="*/ 6 w 24"/>
                  <a:gd name="T81" fmla="*/ 14 h 16"/>
                  <a:gd name="T82" fmla="*/ 22 w 24"/>
                  <a:gd name="T83" fmla="*/ 9 h 16"/>
                  <a:gd name="T84" fmla="*/ 6 w 24"/>
                  <a:gd name="T85" fmla="*/ 15 h 16"/>
                  <a:gd name="T86" fmla="*/ 22 w 24"/>
                  <a:gd name="T87" fmla="*/ 9 h 16"/>
                  <a:gd name="T88" fmla="*/ 22 w 24"/>
                  <a:gd name="T89" fmla="*/ 10 h 16"/>
                  <a:gd name="T90" fmla="*/ 22 w 24"/>
                  <a:gd name="T91" fmla="*/ 9 h 16"/>
                  <a:gd name="T92" fmla="*/ 23 w 24"/>
                  <a:gd name="T93" fmla="*/ 7 h 16"/>
                  <a:gd name="T94" fmla="*/ 22 w 24"/>
                  <a:gd name="T95" fmla="*/ 9 h 16"/>
                  <a:gd name="T96" fmla="*/ 22 w 24"/>
                  <a:gd name="T97" fmla="*/ 8 h 16"/>
                  <a:gd name="T98" fmla="*/ 22 w 24"/>
                  <a:gd name="T99" fmla="*/ 8 h 16"/>
                  <a:gd name="T100" fmla="*/ 21 w 24"/>
                  <a:gd name="T101" fmla="*/ 5 h 16"/>
                  <a:gd name="T102" fmla="*/ 23 w 24"/>
                  <a:gd name="T10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6">
                    <a:moveTo>
                      <a:pt x="21" y="5"/>
                    </a:moveTo>
                    <a:cubicBezTo>
                      <a:pt x="21" y="5"/>
                      <a:pt x="21" y="5"/>
                      <a:pt x="21" y="5"/>
                    </a:cubicBezTo>
                    <a:lnTo>
                      <a:pt x="22" y="4"/>
                    </a:lnTo>
                    <a:cubicBezTo>
                      <a:pt x="22" y="5"/>
                      <a:pt x="22" y="5"/>
                      <a:pt x="22" y="5"/>
                    </a:cubicBezTo>
                    <a:lnTo>
                      <a:pt x="21" y="5"/>
                    </a:lnTo>
                    <a:close/>
                    <a:moveTo>
                      <a:pt x="21" y="5"/>
                    </a:moveTo>
                    <a:cubicBezTo>
                      <a:pt x="21" y="4"/>
                      <a:pt x="20" y="3"/>
                      <a:pt x="18" y="3"/>
                    </a:cubicBezTo>
                    <a:lnTo>
                      <a:pt x="19" y="1"/>
                    </a:lnTo>
                    <a:cubicBezTo>
                      <a:pt x="20" y="2"/>
                      <a:pt x="22" y="3"/>
                      <a:pt x="22" y="4"/>
                    </a:cubicBezTo>
                    <a:lnTo>
                      <a:pt x="21" y="5"/>
                    </a:lnTo>
                    <a:close/>
                    <a:moveTo>
                      <a:pt x="18" y="3"/>
                    </a:moveTo>
                    <a:cubicBezTo>
                      <a:pt x="17" y="2"/>
                      <a:pt x="15" y="1"/>
                      <a:pt x="14" y="1"/>
                    </a:cubicBezTo>
                    <a:lnTo>
                      <a:pt x="14" y="0"/>
                    </a:lnTo>
                    <a:cubicBezTo>
                      <a:pt x="16" y="0"/>
                      <a:pt x="17" y="1"/>
                      <a:pt x="19" y="1"/>
                    </a:cubicBezTo>
                    <a:lnTo>
                      <a:pt x="18" y="3"/>
                    </a:lnTo>
                    <a:close/>
                    <a:moveTo>
                      <a:pt x="14" y="0"/>
                    </a:moveTo>
                    <a:lnTo>
                      <a:pt x="14" y="0"/>
                    </a:lnTo>
                    <a:lnTo>
                      <a:pt x="14" y="1"/>
                    </a:lnTo>
                    <a:lnTo>
                      <a:pt x="14" y="0"/>
                    </a:lnTo>
                    <a:close/>
                    <a:moveTo>
                      <a:pt x="14" y="1"/>
                    </a:moveTo>
                    <a:cubicBezTo>
                      <a:pt x="13" y="1"/>
                      <a:pt x="12" y="1"/>
                      <a:pt x="11" y="2"/>
                    </a:cubicBezTo>
                    <a:lnTo>
                      <a:pt x="11" y="1"/>
                    </a:lnTo>
                    <a:cubicBezTo>
                      <a:pt x="12" y="0"/>
                      <a:pt x="13" y="0"/>
                      <a:pt x="14" y="0"/>
                    </a:cubicBezTo>
                    <a:lnTo>
                      <a:pt x="14" y="1"/>
                    </a:lnTo>
                    <a:close/>
                    <a:moveTo>
                      <a:pt x="11" y="1"/>
                    </a:moveTo>
                    <a:lnTo>
                      <a:pt x="11" y="1"/>
                    </a:lnTo>
                    <a:lnTo>
                      <a:pt x="11" y="1"/>
                    </a:lnTo>
                    <a:close/>
                    <a:moveTo>
                      <a:pt x="11" y="2"/>
                    </a:moveTo>
                    <a:lnTo>
                      <a:pt x="11" y="2"/>
                    </a:lnTo>
                    <a:lnTo>
                      <a:pt x="11" y="1"/>
                    </a:lnTo>
                    <a:lnTo>
                      <a:pt x="11" y="1"/>
                    </a:lnTo>
                    <a:lnTo>
                      <a:pt x="11" y="2"/>
                    </a:lnTo>
                    <a:close/>
                    <a:moveTo>
                      <a:pt x="11" y="2"/>
                    </a:moveTo>
                    <a:lnTo>
                      <a:pt x="11" y="2"/>
                    </a:lnTo>
                    <a:lnTo>
                      <a:pt x="11" y="1"/>
                    </a:lnTo>
                    <a:lnTo>
                      <a:pt x="11" y="2"/>
                    </a:lnTo>
                    <a:close/>
                    <a:moveTo>
                      <a:pt x="11" y="2"/>
                    </a:moveTo>
                    <a:cubicBezTo>
                      <a:pt x="11" y="2"/>
                      <a:pt x="10" y="2"/>
                      <a:pt x="9" y="3"/>
                    </a:cubicBezTo>
                    <a:lnTo>
                      <a:pt x="9" y="2"/>
                    </a:lnTo>
                    <a:cubicBezTo>
                      <a:pt x="9" y="1"/>
                      <a:pt x="10" y="1"/>
                      <a:pt x="11" y="1"/>
                    </a:cubicBezTo>
                    <a:lnTo>
                      <a:pt x="11" y="2"/>
                    </a:lnTo>
                    <a:close/>
                    <a:moveTo>
                      <a:pt x="9" y="3"/>
                    </a:moveTo>
                    <a:cubicBezTo>
                      <a:pt x="9" y="3"/>
                      <a:pt x="8" y="4"/>
                      <a:pt x="8" y="4"/>
                    </a:cubicBezTo>
                    <a:lnTo>
                      <a:pt x="7" y="3"/>
                    </a:lnTo>
                    <a:cubicBezTo>
                      <a:pt x="7" y="3"/>
                      <a:pt x="8" y="2"/>
                      <a:pt x="9" y="2"/>
                    </a:cubicBezTo>
                    <a:lnTo>
                      <a:pt x="9" y="3"/>
                    </a:lnTo>
                    <a:close/>
                    <a:moveTo>
                      <a:pt x="8" y="4"/>
                    </a:moveTo>
                    <a:lnTo>
                      <a:pt x="8" y="4"/>
                    </a:lnTo>
                    <a:lnTo>
                      <a:pt x="7" y="4"/>
                    </a:lnTo>
                    <a:lnTo>
                      <a:pt x="8" y="4"/>
                    </a:lnTo>
                    <a:close/>
                    <a:moveTo>
                      <a:pt x="8" y="4"/>
                    </a:moveTo>
                    <a:cubicBezTo>
                      <a:pt x="5" y="7"/>
                      <a:pt x="3" y="10"/>
                      <a:pt x="2" y="13"/>
                    </a:cubicBezTo>
                    <a:lnTo>
                      <a:pt x="1" y="13"/>
                    </a:lnTo>
                    <a:cubicBezTo>
                      <a:pt x="2" y="9"/>
                      <a:pt x="4" y="6"/>
                      <a:pt x="7" y="3"/>
                    </a:cubicBezTo>
                    <a:lnTo>
                      <a:pt x="8" y="4"/>
                    </a:lnTo>
                    <a:close/>
                    <a:moveTo>
                      <a:pt x="2" y="13"/>
                    </a:moveTo>
                    <a:lnTo>
                      <a:pt x="2" y="13"/>
                    </a:lnTo>
                    <a:lnTo>
                      <a:pt x="1" y="13"/>
                    </a:lnTo>
                    <a:lnTo>
                      <a:pt x="2" y="13"/>
                    </a:lnTo>
                    <a:close/>
                    <a:moveTo>
                      <a:pt x="2" y="13"/>
                    </a:moveTo>
                    <a:cubicBezTo>
                      <a:pt x="2" y="14"/>
                      <a:pt x="2" y="14"/>
                      <a:pt x="2" y="14"/>
                    </a:cubicBezTo>
                    <a:lnTo>
                      <a:pt x="1" y="15"/>
                    </a:lnTo>
                    <a:cubicBezTo>
                      <a:pt x="0" y="15"/>
                      <a:pt x="0" y="14"/>
                      <a:pt x="1" y="13"/>
                    </a:cubicBezTo>
                    <a:lnTo>
                      <a:pt x="2" y="13"/>
                    </a:lnTo>
                    <a:close/>
                    <a:moveTo>
                      <a:pt x="2" y="14"/>
                    </a:moveTo>
                    <a:cubicBezTo>
                      <a:pt x="3" y="14"/>
                      <a:pt x="5" y="14"/>
                      <a:pt x="6" y="14"/>
                    </a:cubicBezTo>
                    <a:lnTo>
                      <a:pt x="6" y="15"/>
                    </a:lnTo>
                    <a:cubicBezTo>
                      <a:pt x="5" y="15"/>
                      <a:pt x="3" y="16"/>
                      <a:pt x="1" y="15"/>
                    </a:cubicBezTo>
                    <a:lnTo>
                      <a:pt x="2" y="14"/>
                    </a:lnTo>
                    <a:close/>
                    <a:moveTo>
                      <a:pt x="6" y="14"/>
                    </a:moveTo>
                    <a:lnTo>
                      <a:pt x="6" y="14"/>
                    </a:lnTo>
                    <a:lnTo>
                      <a:pt x="6" y="15"/>
                    </a:lnTo>
                    <a:lnTo>
                      <a:pt x="6" y="15"/>
                    </a:lnTo>
                    <a:lnTo>
                      <a:pt x="6" y="14"/>
                    </a:lnTo>
                    <a:close/>
                    <a:moveTo>
                      <a:pt x="6" y="15"/>
                    </a:moveTo>
                    <a:lnTo>
                      <a:pt x="6" y="15"/>
                    </a:lnTo>
                    <a:lnTo>
                      <a:pt x="6" y="15"/>
                    </a:lnTo>
                    <a:close/>
                    <a:moveTo>
                      <a:pt x="6" y="14"/>
                    </a:moveTo>
                    <a:lnTo>
                      <a:pt x="6" y="14"/>
                    </a:lnTo>
                    <a:lnTo>
                      <a:pt x="6" y="15"/>
                    </a:lnTo>
                    <a:lnTo>
                      <a:pt x="6" y="15"/>
                    </a:lnTo>
                    <a:lnTo>
                      <a:pt x="6" y="14"/>
                    </a:lnTo>
                    <a:close/>
                    <a:moveTo>
                      <a:pt x="6" y="14"/>
                    </a:moveTo>
                    <a:cubicBezTo>
                      <a:pt x="12" y="14"/>
                      <a:pt x="18" y="13"/>
                      <a:pt x="22" y="9"/>
                    </a:cubicBezTo>
                    <a:lnTo>
                      <a:pt x="23" y="10"/>
                    </a:lnTo>
                    <a:cubicBezTo>
                      <a:pt x="19" y="14"/>
                      <a:pt x="12" y="15"/>
                      <a:pt x="6" y="15"/>
                    </a:cubicBezTo>
                    <a:lnTo>
                      <a:pt x="6" y="14"/>
                    </a:lnTo>
                    <a:close/>
                    <a:moveTo>
                      <a:pt x="22" y="9"/>
                    </a:moveTo>
                    <a:lnTo>
                      <a:pt x="22" y="9"/>
                    </a:lnTo>
                    <a:lnTo>
                      <a:pt x="22" y="10"/>
                    </a:lnTo>
                    <a:lnTo>
                      <a:pt x="22" y="9"/>
                    </a:lnTo>
                    <a:close/>
                    <a:moveTo>
                      <a:pt x="22" y="9"/>
                    </a:moveTo>
                    <a:cubicBezTo>
                      <a:pt x="22" y="9"/>
                      <a:pt x="22" y="8"/>
                      <a:pt x="22" y="8"/>
                    </a:cubicBezTo>
                    <a:lnTo>
                      <a:pt x="23" y="7"/>
                    </a:lnTo>
                    <a:cubicBezTo>
                      <a:pt x="24" y="8"/>
                      <a:pt x="24" y="9"/>
                      <a:pt x="23" y="10"/>
                    </a:cubicBezTo>
                    <a:lnTo>
                      <a:pt x="22" y="9"/>
                    </a:lnTo>
                    <a:close/>
                    <a:moveTo>
                      <a:pt x="22" y="8"/>
                    </a:moveTo>
                    <a:lnTo>
                      <a:pt x="22" y="8"/>
                    </a:lnTo>
                    <a:lnTo>
                      <a:pt x="22" y="7"/>
                    </a:lnTo>
                    <a:lnTo>
                      <a:pt x="22" y="8"/>
                    </a:lnTo>
                    <a:close/>
                    <a:moveTo>
                      <a:pt x="22" y="8"/>
                    </a:moveTo>
                    <a:cubicBezTo>
                      <a:pt x="21" y="7"/>
                      <a:pt x="21" y="6"/>
                      <a:pt x="21" y="5"/>
                    </a:cubicBezTo>
                    <a:lnTo>
                      <a:pt x="22" y="6"/>
                    </a:lnTo>
                    <a:cubicBezTo>
                      <a:pt x="22" y="6"/>
                      <a:pt x="23" y="7"/>
                      <a:pt x="23" y="7"/>
                    </a:cubicBezTo>
                    <a:lnTo>
                      <a:pt x="22"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0" name="Freeform 126">
                <a:extLst>
                  <a:ext uri="{FF2B5EF4-FFF2-40B4-BE49-F238E27FC236}">
                    <a16:creationId xmlns:a16="http://schemas.microsoft.com/office/drawing/2014/main" id="{507FCBEF-C9AB-191C-8403-E8F51AB7B19D}"/>
                  </a:ext>
                </a:extLst>
              </p:cNvPr>
              <p:cNvSpPr>
                <a:spLocks/>
              </p:cNvSpPr>
              <p:nvPr/>
            </p:nvSpPr>
            <p:spPr bwMode="auto">
              <a:xfrm>
                <a:off x="3104" y="1581"/>
                <a:ext cx="90" cy="56"/>
              </a:xfrm>
              <a:custGeom>
                <a:avLst/>
                <a:gdLst>
                  <a:gd name="T0" fmla="*/ 15 w 16"/>
                  <a:gd name="T1" fmla="*/ 3 h 10"/>
                  <a:gd name="T2" fmla="*/ 5 w 16"/>
                  <a:gd name="T3" fmla="*/ 1 h 10"/>
                  <a:gd name="T4" fmla="*/ 3 w 16"/>
                  <a:gd name="T5" fmla="*/ 9 h 10"/>
                  <a:gd name="T6" fmla="*/ 15 w 16"/>
                  <a:gd name="T7" fmla="*/ 7 h 10"/>
                  <a:gd name="T8" fmla="*/ 15 w 16"/>
                  <a:gd name="T9" fmla="*/ 3 h 10"/>
                </a:gdLst>
                <a:ahLst/>
                <a:cxnLst>
                  <a:cxn ang="0">
                    <a:pos x="T0" y="T1"/>
                  </a:cxn>
                  <a:cxn ang="0">
                    <a:pos x="T2" y="T3"/>
                  </a:cxn>
                  <a:cxn ang="0">
                    <a:pos x="T4" y="T5"/>
                  </a:cxn>
                  <a:cxn ang="0">
                    <a:pos x="T6" y="T7"/>
                  </a:cxn>
                  <a:cxn ang="0">
                    <a:pos x="T8" y="T9"/>
                  </a:cxn>
                </a:cxnLst>
                <a:rect l="0" t="0" r="r" b="b"/>
                <a:pathLst>
                  <a:path w="16" h="10">
                    <a:moveTo>
                      <a:pt x="15" y="3"/>
                    </a:moveTo>
                    <a:cubicBezTo>
                      <a:pt x="11" y="3"/>
                      <a:pt x="8" y="0"/>
                      <a:pt x="5" y="1"/>
                    </a:cubicBezTo>
                    <a:cubicBezTo>
                      <a:pt x="1" y="2"/>
                      <a:pt x="0" y="9"/>
                      <a:pt x="3" y="9"/>
                    </a:cubicBezTo>
                    <a:cubicBezTo>
                      <a:pt x="8" y="9"/>
                      <a:pt x="11" y="10"/>
                      <a:pt x="15" y="7"/>
                    </a:cubicBezTo>
                    <a:cubicBezTo>
                      <a:pt x="16" y="6"/>
                      <a:pt x="14" y="4"/>
                      <a:pt x="1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1" name="Freeform 127">
                <a:extLst>
                  <a:ext uri="{FF2B5EF4-FFF2-40B4-BE49-F238E27FC236}">
                    <a16:creationId xmlns:a16="http://schemas.microsoft.com/office/drawing/2014/main" id="{616D43C7-0D38-5ACE-2A8E-9851D0F2B432}"/>
                  </a:ext>
                </a:extLst>
              </p:cNvPr>
              <p:cNvSpPr>
                <a:spLocks noEditPoints="1"/>
              </p:cNvSpPr>
              <p:nvPr/>
            </p:nvSpPr>
            <p:spPr bwMode="auto">
              <a:xfrm>
                <a:off x="3110" y="1581"/>
                <a:ext cx="84" cy="56"/>
              </a:xfrm>
              <a:custGeom>
                <a:avLst/>
                <a:gdLst>
                  <a:gd name="T0" fmla="*/ 9 w 15"/>
                  <a:gd name="T1" fmla="*/ 2 h 10"/>
                  <a:gd name="T2" fmla="*/ 14 w 15"/>
                  <a:gd name="T3" fmla="*/ 2 h 10"/>
                  <a:gd name="T4" fmla="*/ 9 w 15"/>
                  <a:gd name="T5" fmla="*/ 2 h 10"/>
                  <a:gd name="T6" fmla="*/ 3 w 15"/>
                  <a:gd name="T7" fmla="*/ 0 h 10"/>
                  <a:gd name="T8" fmla="*/ 9 w 15"/>
                  <a:gd name="T9" fmla="*/ 2 h 10"/>
                  <a:gd name="T10" fmla="*/ 4 w 15"/>
                  <a:gd name="T11" fmla="*/ 2 h 10"/>
                  <a:gd name="T12" fmla="*/ 4 w 15"/>
                  <a:gd name="T13" fmla="*/ 2 h 10"/>
                  <a:gd name="T14" fmla="*/ 1 w 15"/>
                  <a:gd name="T15" fmla="*/ 5 h 10"/>
                  <a:gd name="T16" fmla="*/ 3 w 15"/>
                  <a:gd name="T17" fmla="*/ 0 h 10"/>
                  <a:gd name="T18" fmla="*/ 1 w 15"/>
                  <a:gd name="T19" fmla="*/ 5 h 10"/>
                  <a:gd name="T20" fmla="*/ 0 w 15"/>
                  <a:gd name="T21" fmla="*/ 7 h 10"/>
                  <a:gd name="T22" fmla="*/ 1 w 15"/>
                  <a:gd name="T23" fmla="*/ 5 h 10"/>
                  <a:gd name="T24" fmla="*/ 0 w 15"/>
                  <a:gd name="T25" fmla="*/ 7 h 10"/>
                  <a:gd name="T26" fmla="*/ 1 w 15"/>
                  <a:gd name="T27" fmla="*/ 6 h 10"/>
                  <a:gd name="T28" fmla="*/ 0 w 15"/>
                  <a:gd name="T29" fmla="*/ 9 h 10"/>
                  <a:gd name="T30" fmla="*/ 1 w 15"/>
                  <a:gd name="T31" fmla="*/ 6 h 10"/>
                  <a:gd name="T32" fmla="*/ 2 w 15"/>
                  <a:gd name="T33" fmla="*/ 8 h 10"/>
                  <a:gd name="T34" fmla="*/ 0 w 15"/>
                  <a:gd name="T35" fmla="*/ 9 h 10"/>
                  <a:gd name="T36" fmla="*/ 2 w 15"/>
                  <a:gd name="T37" fmla="*/ 8 h 10"/>
                  <a:gd name="T38" fmla="*/ 2 w 15"/>
                  <a:gd name="T39" fmla="*/ 9 h 10"/>
                  <a:gd name="T40" fmla="*/ 2 w 15"/>
                  <a:gd name="T41" fmla="*/ 8 h 10"/>
                  <a:gd name="T42" fmla="*/ 4 w 15"/>
                  <a:gd name="T43" fmla="*/ 10 h 10"/>
                  <a:gd name="T44" fmla="*/ 2 w 15"/>
                  <a:gd name="T45" fmla="*/ 8 h 10"/>
                  <a:gd name="T46" fmla="*/ 13 w 15"/>
                  <a:gd name="T47" fmla="*/ 6 h 10"/>
                  <a:gd name="T48" fmla="*/ 4 w 15"/>
                  <a:gd name="T49" fmla="*/ 10 h 10"/>
                  <a:gd name="T50" fmla="*/ 13 w 15"/>
                  <a:gd name="T51" fmla="*/ 6 h 10"/>
                  <a:gd name="T52" fmla="*/ 14 w 15"/>
                  <a:gd name="T53" fmla="*/ 7 h 10"/>
                  <a:gd name="T54" fmla="*/ 13 w 15"/>
                  <a:gd name="T55" fmla="*/ 6 h 10"/>
                  <a:gd name="T56" fmla="*/ 15 w 15"/>
                  <a:gd name="T57" fmla="*/ 5 h 10"/>
                  <a:gd name="T58" fmla="*/ 13 w 15"/>
                  <a:gd name="T59" fmla="*/ 6 h 10"/>
                  <a:gd name="T60" fmla="*/ 13 w 15"/>
                  <a:gd name="T61" fmla="*/ 3 h 10"/>
                  <a:gd name="T62" fmla="*/ 15 w 15"/>
                  <a:gd name="T63" fmla="*/ 5 h 10"/>
                  <a:gd name="T64" fmla="*/ 14 w 15"/>
                  <a:gd name="T65" fmla="*/ 2 h 10"/>
                  <a:gd name="T66" fmla="*/ 15 w 15"/>
                  <a:gd name="T67" fmla="*/ 3 h 10"/>
                  <a:gd name="T68" fmla="*/ 14 w 15"/>
                  <a:gd name="T6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0">
                    <a:moveTo>
                      <a:pt x="14" y="4"/>
                    </a:moveTo>
                    <a:cubicBezTo>
                      <a:pt x="12" y="4"/>
                      <a:pt x="11" y="3"/>
                      <a:pt x="9" y="2"/>
                    </a:cubicBezTo>
                    <a:lnTo>
                      <a:pt x="10" y="1"/>
                    </a:lnTo>
                    <a:cubicBezTo>
                      <a:pt x="11" y="2"/>
                      <a:pt x="12" y="2"/>
                      <a:pt x="14" y="2"/>
                    </a:cubicBezTo>
                    <a:lnTo>
                      <a:pt x="14" y="4"/>
                    </a:lnTo>
                    <a:close/>
                    <a:moveTo>
                      <a:pt x="9" y="2"/>
                    </a:moveTo>
                    <a:cubicBezTo>
                      <a:pt x="7" y="2"/>
                      <a:pt x="6" y="1"/>
                      <a:pt x="4" y="2"/>
                    </a:cubicBezTo>
                    <a:lnTo>
                      <a:pt x="3" y="0"/>
                    </a:lnTo>
                    <a:cubicBezTo>
                      <a:pt x="6" y="0"/>
                      <a:pt x="8" y="0"/>
                      <a:pt x="10" y="1"/>
                    </a:cubicBezTo>
                    <a:lnTo>
                      <a:pt x="9" y="2"/>
                    </a:lnTo>
                    <a:close/>
                    <a:moveTo>
                      <a:pt x="4" y="2"/>
                    </a:moveTo>
                    <a:lnTo>
                      <a:pt x="4" y="2"/>
                    </a:lnTo>
                    <a:lnTo>
                      <a:pt x="4" y="1"/>
                    </a:lnTo>
                    <a:lnTo>
                      <a:pt x="4" y="2"/>
                    </a:lnTo>
                    <a:close/>
                    <a:moveTo>
                      <a:pt x="4" y="2"/>
                    </a:moveTo>
                    <a:cubicBezTo>
                      <a:pt x="2" y="2"/>
                      <a:pt x="2" y="3"/>
                      <a:pt x="1" y="5"/>
                    </a:cubicBezTo>
                    <a:lnTo>
                      <a:pt x="0" y="4"/>
                    </a:lnTo>
                    <a:cubicBezTo>
                      <a:pt x="0" y="2"/>
                      <a:pt x="2" y="1"/>
                      <a:pt x="3" y="0"/>
                    </a:cubicBezTo>
                    <a:lnTo>
                      <a:pt x="4" y="2"/>
                    </a:lnTo>
                    <a:close/>
                    <a:moveTo>
                      <a:pt x="1" y="5"/>
                    </a:moveTo>
                    <a:cubicBezTo>
                      <a:pt x="1" y="5"/>
                      <a:pt x="1" y="6"/>
                      <a:pt x="1" y="6"/>
                    </a:cubicBezTo>
                    <a:lnTo>
                      <a:pt x="0" y="7"/>
                    </a:lnTo>
                    <a:cubicBezTo>
                      <a:pt x="0" y="6"/>
                      <a:pt x="0" y="5"/>
                      <a:pt x="0" y="4"/>
                    </a:cubicBezTo>
                    <a:lnTo>
                      <a:pt x="1" y="5"/>
                    </a:lnTo>
                    <a:close/>
                    <a:moveTo>
                      <a:pt x="0" y="7"/>
                    </a:moveTo>
                    <a:lnTo>
                      <a:pt x="0" y="7"/>
                    </a:lnTo>
                    <a:lnTo>
                      <a:pt x="0" y="7"/>
                    </a:lnTo>
                    <a:close/>
                    <a:moveTo>
                      <a:pt x="1" y="6"/>
                    </a:moveTo>
                    <a:cubicBezTo>
                      <a:pt x="1" y="7"/>
                      <a:pt x="1" y="8"/>
                      <a:pt x="1" y="8"/>
                    </a:cubicBezTo>
                    <a:lnTo>
                      <a:pt x="0" y="9"/>
                    </a:lnTo>
                    <a:cubicBezTo>
                      <a:pt x="0" y="8"/>
                      <a:pt x="0" y="7"/>
                      <a:pt x="0" y="7"/>
                    </a:cubicBezTo>
                    <a:lnTo>
                      <a:pt x="1" y="6"/>
                    </a:lnTo>
                    <a:close/>
                    <a:moveTo>
                      <a:pt x="1" y="8"/>
                    </a:moveTo>
                    <a:cubicBezTo>
                      <a:pt x="1" y="8"/>
                      <a:pt x="2" y="8"/>
                      <a:pt x="2" y="8"/>
                    </a:cubicBezTo>
                    <a:lnTo>
                      <a:pt x="2" y="10"/>
                    </a:lnTo>
                    <a:cubicBezTo>
                      <a:pt x="1" y="10"/>
                      <a:pt x="0" y="9"/>
                      <a:pt x="0" y="9"/>
                    </a:cubicBezTo>
                    <a:lnTo>
                      <a:pt x="1" y="8"/>
                    </a:lnTo>
                    <a:close/>
                    <a:moveTo>
                      <a:pt x="2" y="8"/>
                    </a:moveTo>
                    <a:lnTo>
                      <a:pt x="2" y="8"/>
                    </a:lnTo>
                    <a:lnTo>
                      <a:pt x="2" y="9"/>
                    </a:lnTo>
                    <a:lnTo>
                      <a:pt x="2" y="8"/>
                    </a:lnTo>
                    <a:close/>
                    <a:moveTo>
                      <a:pt x="2" y="8"/>
                    </a:moveTo>
                    <a:cubicBezTo>
                      <a:pt x="3" y="8"/>
                      <a:pt x="3" y="9"/>
                      <a:pt x="4" y="9"/>
                    </a:cubicBezTo>
                    <a:lnTo>
                      <a:pt x="4" y="10"/>
                    </a:lnTo>
                    <a:cubicBezTo>
                      <a:pt x="3" y="10"/>
                      <a:pt x="3" y="10"/>
                      <a:pt x="2" y="10"/>
                    </a:cubicBezTo>
                    <a:lnTo>
                      <a:pt x="2" y="8"/>
                    </a:lnTo>
                    <a:close/>
                    <a:moveTo>
                      <a:pt x="4" y="9"/>
                    </a:moveTo>
                    <a:cubicBezTo>
                      <a:pt x="8" y="9"/>
                      <a:pt x="10" y="9"/>
                      <a:pt x="13" y="6"/>
                    </a:cubicBezTo>
                    <a:lnTo>
                      <a:pt x="14" y="8"/>
                    </a:lnTo>
                    <a:cubicBezTo>
                      <a:pt x="11" y="10"/>
                      <a:pt x="8" y="10"/>
                      <a:pt x="4" y="10"/>
                    </a:cubicBezTo>
                    <a:lnTo>
                      <a:pt x="4" y="9"/>
                    </a:lnTo>
                    <a:close/>
                    <a:moveTo>
                      <a:pt x="13" y="6"/>
                    </a:moveTo>
                    <a:lnTo>
                      <a:pt x="13" y="6"/>
                    </a:lnTo>
                    <a:lnTo>
                      <a:pt x="14" y="7"/>
                    </a:lnTo>
                    <a:lnTo>
                      <a:pt x="13" y="6"/>
                    </a:lnTo>
                    <a:close/>
                    <a:moveTo>
                      <a:pt x="13" y="6"/>
                    </a:moveTo>
                    <a:cubicBezTo>
                      <a:pt x="14" y="6"/>
                      <a:pt x="13" y="6"/>
                      <a:pt x="13" y="5"/>
                    </a:cubicBezTo>
                    <a:lnTo>
                      <a:pt x="15" y="5"/>
                    </a:lnTo>
                    <a:cubicBezTo>
                      <a:pt x="15" y="6"/>
                      <a:pt x="15" y="7"/>
                      <a:pt x="14" y="8"/>
                    </a:cubicBezTo>
                    <a:lnTo>
                      <a:pt x="13" y="6"/>
                    </a:lnTo>
                    <a:close/>
                    <a:moveTo>
                      <a:pt x="13" y="5"/>
                    </a:moveTo>
                    <a:cubicBezTo>
                      <a:pt x="13" y="4"/>
                      <a:pt x="13" y="3"/>
                      <a:pt x="13" y="3"/>
                    </a:cubicBezTo>
                    <a:lnTo>
                      <a:pt x="15" y="3"/>
                    </a:lnTo>
                    <a:cubicBezTo>
                      <a:pt x="14" y="4"/>
                      <a:pt x="15" y="4"/>
                      <a:pt x="15" y="5"/>
                    </a:cubicBezTo>
                    <a:lnTo>
                      <a:pt x="13" y="5"/>
                    </a:lnTo>
                    <a:close/>
                    <a:moveTo>
                      <a:pt x="14" y="2"/>
                    </a:moveTo>
                    <a:lnTo>
                      <a:pt x="15" y="2"/>
                    </a:lnTo>
                    <a:lnTo>
                      <a:pt x="15" y="3"/>
                    </a:lnTo>
                    <a:lnTo>
                      <a:pt x="14" y="3"/>
                    </a:lnTo>
                    <a:lnTo>
                      <a:pt x="1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2" name="Freeform 128">
                <a:extLst>
                  <a:ext uri="{FF2B5EF4-FFF2-40B4-BE49-F238E27FC236}">
                    <a16:creationId xmlns:a16="http://schemas.microsoft.com/office/drawing/2014/main" id="{D749C3F7-DA20-6B1A-1BAF-DD0304ED4B01}"/>
                  </a:ext>
                </a:extLst>
              </p:cNvPr>
              <p:cNvSpPr>
                <a:spLocks noEditPoints="1"/>
              </p:cNvSpPr>
              <p:nvPr/>
            </p:nvSpPr>
            <p:spPr bwMode="auto">
              <a:xfrm>
                <a:off x="2847" y="1470"/>
                <a:ext cx="201" cy="100"/>
              </a:xfrm>
              <a:custGeom>
                <a:avLst/>
                <a:gdLst>
                  <a:gd name="T0" fmla="*/ 30 w 36"/>
                  <a:gd name="T1" fmla="*/ 2 h 18"/>
                  <a:gd name="T2" fmla="*/ 31 w 36"/>
                  <a:gd name="T3" fmla="*/ 1 h 18"/>
                  <a:gd name="T4" fmla="*/ 31 w 36"/>
                  <a:gd name="T5" fmla="*/ 1 h 18"/>
                  <a:gd name="T6" fmla="*/ 30 w 36"/>
                  <a:gd name="T7" fmla="*/ 2 h 18"/>
                  <a:gd name="T8" fmla="*/ 30 w 36"/>
                  <a:gd name="T9" fmla="*/ 2 h 18"/>
                  <a:gd name="T10" fmla="*/ 21 w 36"/>
                  <a:gd name="T11" fmla="*/ 2 h 18"/>
                  <a:gd name="T12" fmla="*/ 30 w 36"/>
                  <a:gd name="T13" fmla="*/ 2 h 18"/>
                  <a:gd name="T14" fmla="*/ 18 w 36"/>
                  <a:gd name="T15" fmla="*/ 4 h 18"/>
                  <a:gd name="T16" fmla="*/ 21 w 36"/>
                  <a:gd name="T17" fmla="*/ 2 h 18"/>
                  <a:gd name="T18" fmla="*/ 18 w 36"/>
                  <a:gd name="T19" fmla="*/ 3 h 18"/>
                  <a:gd name="T20" fmla="*/ 18 w 36"/>
                  <a:gd name="T21" fmla="*/ 4 h 18"/>
                  <a:gd name="T22" fmla="*/ 18 w 36"/>
                  <a:gd name="T23" fmla="*/ 4 h 18"/>
                  <a:gd name="T24" fmla="*/ 18 w 36"/>
                  <a:gd name="T25" fmla="*/ 3 h 18"/>
                  <a:gd name="T26" fmla="*/ 18 w 36"/>
                  <a:gd name="T27" fmla="*/ 4 h 18"/>
                  <a:gd name="T28" fmla="*/ 18 w 36"/>
                  <a:gd name="T29" fmla="*/ 4 h 18"/>
                  <a:gd name="T30" fmla="*/ 18 w 36"/>
                  <a:gd name="T31" fmla="*/ 4 h 18"/>
                  <a:gd name="T32" fmla="*/ 13 w 36"/>
                  <a:gd name="T33" fmla="*/ 4 h 18"/>
                  <a:gd name="T34" fmla="*/ 18 w 36"/>
                  <a:gd name="T35" fmla="*/ 4 h 18"/>
                  <a:gd name="T36" fmla="*/ 1 w 36"/>
                  <a:gd name="T37" fmla="*/ 10 h 18"/>
                  <a:gd name="T38" fmla="*/ 13 w 36"/>
                  <a:gd name="T39" fmla="*/ 4 h 18"/>
                  <a:gd name="T40" fmla="*/ 0 w 36"/>
                  <a:gd name="T41" fmla="*/ 10 h 18"/>
                  <a:gd name="T42" fmla="*/ 0 w 36"/>
                  <a:gd name="T43" fmla="*/ 9 h 18"/>
                  <a:gd name="T44" fmla="*/ 0 w 36"/>
                  <a:gd name="T45" fmla="*/ 10 h 18"/>
                  <a:gd name="T46" fmla="*/ 9 w 36"/>
                  <a:gd name="T47" fmla="*/ 15 h 18"/>
                  <a:gd name="T48" fmla="*/ 0 w 36"/>
                  <a:gd name="T49" fmla="*/ 10 h 18"/>
                  <a:gd name="T50" fmla="*/ 9 w 36"/>
                  <a:gd name="T51" fmla="*/ 15 h 18"/>
                  <a:gd name="T52" fmla="*/ 19 w 36"/>
                  <a:gd name="T53" fmla="*/ 18 h 18"/>
                  <a:gd name="T54" fmla="*/ 9 w 36"/>
                  <a:gd name="T55" fmla="*/ 15 h 18"/>
                  <a:gd name="T56" fmla="*/ 19 w 36"/>
                  <a:gd name="T57" fmla="*/ 16 h 18"/>
                  <a:gd name="T58" fmla="*/ 19 w 36"/>
                  <a:gd name="T59" fmla="*/ 16 h 18"/>
                  <a:gd name="T60" fmla="*/ 27 w 36"/>
                  <a:gd name="T61" fmla="*/ 14 h 18"/>
                  <a:gd name="T62" fmla="*/ 19 w 36"/>
                  <a:gd name="T63" fmla="*/ 18 h 18"/>
                  <a:gd name="T64" fmla="*/ 27 w 36"/>
                  <a:gd name="T65" fmla="*/ 14 h 18"/>
                  <a:gd name="T66" fmla="*/ 34 w 36"/>
                  <a:gd name="T67" fmla="*/ 10 h 18"/>
                  <a:gd name="T68" fmla="*/ 27 w 36"/>
                  <a:gd name="T69" fmla="*/ 14 h 18"/>
                  <a:gd name="T70" fmla="*/ 34 w 36"/>
                  <a:gd name="T71" fmla="*/ 9 h 18"/>
                  <a:gd name="T72" fmla="*/ 34 w 36"/>
                  <a:gd name="T73" fmla="*/ 9 h 18"/>
                  <a:gd name="T74" fmla="*/ 34 w 36"/>
                  <a:gd name="T75" fmla="*/ 8 h 18"/>
                  <a:gd name="T76" fmla="*/ 34 w 36"/>
                  <a:gd name="T77" fmla="*/ 10 h 18"/>
                  <a:gd name="T78" fmla="*/ 34 w 36"/>
                  <a:gd name="T79" fmla="*/ 8 h 18"/>
                  <a:gd name="T80" fmla="*/ 36 w 36"/>
                  <a:gd name="T81" fmla="*/ 7 h 18"/>
                  <a:gd name="T82" fmla="*/ 34 w 36"/>
                  <a:gd name="T83" fmla="*/ 8 h 18"/>
                  <a:gd name="T84" fmla="*/ 33 w 36"/>
                  <a:gd name="T85" fmla="*/ 5 h 18"/>
                  <a:gd name="T86" fmla="*/ 36 w 36"/>
                  <a:gd name="T87" fmla="*/ 7 h 18"/>
                  <a:gd name="T88" fmla="*/ 33 w 36"/>
                  <a:gd name="T89" fmla="*/ 5 h 18"/>
                  <a:gd name="T90" fmla="*/ 31 w 36"/>
                  <a:gd name="T91" fmla="*/ 1 h 18"/>
                  <a:gd name="T92" fmla="*/ 33 w 36"/>
                  <a:gd name="T9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18">
                    <a:moveTo>
                      <a:pt x="30" y="2"/>
                    </a:moveTo>
                    <a:lnTo>
                      <a:pt x="30" y="2"/>
                    </a:lnTo>
                    <a:lnTo>
                      <a:pt x="31" y="1"/>
                    </a:lnTo>
                    <a:lnTo>
                      <a:pt x="31" y="1"/>
                    </a:lnTo>
                    <a:lnTo>
                      <a:pt x="30" y="2"/>
                    </a:lnTo>
                    <a:close/>
                    <a:moveTo>
                      <a:pt x="31" y="1"/>
                    </a:moveTo>
                    <a:lnTo>
                      <a:pt x="31" y="1"/>
                    </a:lnTo>
                    <a:lnTo>
                      <a:pt x="30" y="2"/>
                    </a:lnTo>
                    <a:lnTo>
                      <a:pt x="31" y="1"/>
                    </a:lnTo>
                    <a:close/>
                    <a:moveTo>
                      <a:pt x="30" y="2"/>
                    </a:moveTo>
                    <a:cubicBezTo>
                      <a:pt x="28" y="1"/>
                      <a:pt x="25" y="2"/>
                      <a:pt x="22" y="3"/>
                    </a:cubicBezTo>
                    <a:lnTo>
                      <a:pt x="21" y="2"/>
                    </a:lnTo>
                    <a:cubicBezTo>
                      <a:pt x="25" y="1"/>
                      <a:pt x="28" y="0"/>
                      <a:pt x="31" y="1"/>
                    </a:cubicBezTo>
                    <a:lnTo>
                      <a:pt x="30" y="2"/>
                    </a:lnTo>
                    <a:close/>
                    <a:moveTo>
                      <a:pt x="22" y="3"/>
                    </a:moveTo>
                    <a:cubicBezTo>
                      <a:pt x="20" y="4"/>
                      <a:pt x="19" y="4"/>
                      <a:pt x="18" y="4"/>
                    </a:cubicBezTo>
                    <a:lnTo>
                      <a:pt x="18" y="3"/>
                    </a:lnTo>
                    <a:cubicBezTo>
                      <a:pt x="19" y="3"/>
                      <a:pt x="20" y="3"/>
                      <a:pt x="21" y="2"/>
                    </a:cubicBezTo>
                    <a:lnTo>
                      <a:pt x="22" y="3"/>
                    </a:lnTo>
                    <a:close/>
                    <a:moveTo>
                      <a:pt x="18" y="3"/>
                    </a:moveTo>
                    <a:lnTo>
                      <a:pt x="18" y="3"/>
                    </a:lnTo>
                    <a:lnTo>
                      <a:pt x="18" y="4"/>
                    </a:lnTo>
                    <a:lnTo>
                      <a:pt x="18" y="3"/>
                    </a:lnTo>
                    <a:close/>
                    <a:moveTo>
                      <a:pt x="18" y="4"/>
                    </a:moveTo>
                    <a:lnTo>
                      <a:pt x="18" y="4"/>
                    </a:lnTo>
                    <a:lnTo>
                      <a:pt x="18" y="3"/>
                    </a:lnTo>
                    <a:lnTo>
                      <a:pt x="18" y="3"/>
                    </a:lnTo>
                    <a:lnTo>
                      <a:pt x="18" y="4"/>
                    </a:lnTo>
                    <a:close/>
                    <a:moveTo>
                      <a:pt x="18" y="4"/>
                    </a:moveTo>
                    <a:lnTo>
                      <a:pt x="18" y="4"/>
                    </a:lnTo>
                    <a:lnTo>
                      <a:pt x="18" y="4"/>
                    </a:lnTo>
                    <a:close/>
                    <a:moveTo>
                      <a:pt x="18" y="4"/>
                    </a:moveTo>
                    <a:cubicBezTo>
                      <a:pt x="16" y="5"/>
                      <a:pt x="15" y="5"/>
                      <a:pt x="13" y="5"/>
                    </a:cubicBezTo>
                    <a:lnTo>
                      <a:pt x="13" y="4"/>
                    </a:lnTo>
                    <a:cubicBezTo>
                      <a:pt x="14" y="4"/>
                      <a:pt x="16" y="3"/>
                      <a:pt x="18" y="3"/>
                    </a:cubicBezTo>
                    <a:lnTo>
                      <a:pt x="18" y="4"/>
                    </a:lnTo>
                    <a:close/>
                    <a:moveTo>
                      <a:pt x="13" y="5"/>
                    </a:moveTo>
                    <a:cubicBezTo>
                      <a:pt x="8" y="5"/>
                      <a:pt x="3" y="6"/>
                      <a:pt x="1" y="10"/>
                    </a:cubicBezTo>
                    <a:lnTo>
                      <a:pt x="0" y="9"/>
                    </a:lnTo>
                    <a:cubicBezTo>
                      <a:pt x="2" y="4"/>
                      <a:pt x="8" y="4"/>
                      <a:pt x="13" y="4"/>
                    </a:cubicBezTo>
                    <a:lnTo>
                      <a:pt x="13" y="5"/>
                    </a:lnTo>
                    <a:close/>
                    <a:moveTo>
                      <a:pt x="0" y="10"/>
                    </a:moveTo>
                    <a:lnTo>
                      <a:pt x="0" y="10"/>
                    </a:lnTo>
                    <a:lnTo>
                      <a:pt x="0" y="9"/>
                    </a:lnTo>
                    <a:lnTo>
                      <a:pt x="1" y="10"/>
                    </a:lnTo>
                    <a:lnTo>
                      <a:pt x="0" y="10"/>
                    </a:lnTo>
                    <a:close/>
                    <a:moveTo>
                      <a:pt x="1" y="9"/>
                    </a:moveTo>
                    <a:cubicBezTo>
                      <a:pt x="3" y="12"/>
                      <a:pt x="6" y="14"/>
                      <a:pt x="9" y="15"/>
                    </a:cubicBezTo>
                    <a:lnTo>
                      <a:pt x="9" y="16"/>
                    </a:lnTo>
                    <a:cubicBezTo>
                      <a:pt x="5" y="15"/>
                      <a:pt x="2" y="13"/>
                      <a:pt x="0" y="10"/>
                    </a:cubicBezTo>
                    <a:lnTo>
                      <a:pt x="1" y="9"/>
                    </a:lnTo>
                    <a:close/>
                    <a:moveTo>
                      <a:pt x="9" y="15"/>
                    </a:moveTo>
                    <a:cubicBezTo>
                      <a:pt x="12" y="16"/>
                      <a:pt x="16" y="16"/>
                      <a:pt x="19" y="16"/>
                    </a:cubicBezTo>
                    <a:lnTo>
                      <a:pt x="19" y="18"/>
                    </a:lnTo>
                    <a:cubicBezTo>
                      <a:pt x="16" y="17"/>
                      <a:pt x="12" y="17"/>
                      <a:pt x="9" y="16"/>
                    </a:cubicBezTo>
                    <a:lnTo>
                      <a:pt x="9" y="15"/>
                    </a:lnTo>
                    <a:close/>
                    <a:moveTo>
                      <a:pt x="19" y="16"/>
                    </a:moveTo>
                    <a:lnTo>
                      <a:pt x="19" y="16"/>
                    </a:lnTo>
                    <a:lnTo>
                      <a:pt x="19" y="17"/>
                    </a:lnTo>
                    <a:lnTo>
                      <a:pt x="19" y="16"/>
                    </a:lnTo>
                    <a:close/>
                    <a:moveTo>
                      <a:pt x="19" y="16"/>
                    </a:moveTo>
                    <a:cubicBezTo>
                      <a:pt x="22" y="17"/>
                      <a:pt x="24" y="16"/>
                      <a:pt x="27" y="14"/>
                    </a:cubicBezTo>
                    <a:lnTo>
                      <a:pt x="27" y="16"/>
                    </a:lnTo>
                    <a:cubicBezTo>
                      <a:pt x="25" y="17"/>
                      <a:pt x="22" y="18"/>
                      <a:pt x="19" y="18"/>
                    </a:cubicBezTo>
                    <a:lnTo>
                      <a:pt x="19" y="16"/>
                    </a:lnTo>
                    <a:close/>
                    <a:moveTo>
                      <a:pt x="27" y="14"/>
                    </a:moveTo>
                    <a:cubicBezTo>
                      <a:pt x="29" y="13"/>
                      <a:pt x="31" y="11"/>
                      <a:pt x="34" y="9"/>
                    </a:cubicBezTo>
                    <a:lnTo>
                      <a:pt x="34" y="10"/>
                    </a:lnTo>
                    <a:cubicBezTo>
                      <a:pt x="32" y="12"/>
                      <a:pt x="30" y="14"/>
                      <a:pt x="27" y="16"/>
                    </a:cubicBezTo>
                    <a:lnTo>
                      <a:pt x="27" y="14"/>
                    </a:lnTo>
                    <a:close/>
                    <a:moveTo>
                      <a:pt x="34" y="9"/>
                    </a:moveTo>
                    <a:lnTo>
                      <a:pt x="34" y="9"/>
                    </a:lnTo>
                    <a:lnTo>
                      <a:pt x="34" y="10"/>
                    </a:lnTo>
                    <a:lnTo>
                      <a:pt x="34" y="9"/>
                    </a:lnTo>
                    <a:close/>
                    <a:moveTo>
                      <a:pt x="34" y="9"/>
                    </a:moveTo>
                    <a:cubicBezTo>
                      <a:pt x="34" y="9"/>
                      <a:pt x="34" y="9"/>
                      <a:pt x="34" y="8"/>
                    </a:cubicBezTo>
                    <a:lnTo>
                      <a:pt x="35" y="9"/>
                    </a:lnTo>
                    <a:cubicBezTo>
                      <a:pt x="35" y="9"/>
                      <a:pt x="35" y="10"/>
                      <a:pt x="34" y="10"/>
                    </a:cubicBezTo>
                    <a:lnTo>
                      <a:pt x="34" y="9"/>
                    </a:lnTo>
                    <a:close/>
                    <a:moveTo>
                      <a:pt x="34" y="8"/>
                    </a:moveTo>
                    <a:cubicBezTo>
                      <a:pt x="34" y="8"/>
                      <a:pt x="34" y="7"/>
                      <a:pt x="34" y="7"/>
                    </a:cubicBezTo>
                    <a:lnTo>
                      <a:pt x="36" y="7"/>
                    </a:lnTo>
                    <a:cubicBezTo>
                      <a:pt x="36" y="7"/>
                      <a:pt x="36" y="8"/>
                      <a:pt x="35" y="9"/>
                    </a:cubicBezTo>
                    <a:lnTo>
                      <a:pt x="34" y="8"/>
                    </a:lnTo>
                    <a:close/>
                    <a:moveTo>
                      <a:pt x="34" y="7"/>
                    </a:moveTo>
                    <a:cubicBezTo>
                      <a:pt x="34" y="6"/>
                      <a:pt x="34" y="6"/>
                      <a:pt x="33" y="5"/>
                    </a:cubicBezTo>
                    <a:lnTo>
                      <a:pt x="34" y="4"/>
                    </a:lnTo>
                    <a:cubicBezTo>
                      <a:pt x="35" y="5"/>
                      <a:pt x="35" y="6"/>
                      <a:pt x="36" y="7"/>
                    </a:cubicBezTo>
                    <a:lnTo>
                      <a:pt x="34" y="7"/>
                    </a:lnTo>
                    <a:close/>
                    <a:moveTo>
                      <a:pt x="33" y="5"/>
                    </a:moveTo>
                    <a:cubicBezTo>
                      <a:pt x="32" y="4"/>
                      <a:pt x="31" y="3"/>
                      <a:pt x="30" y="2"/>
                    </a:cubicBezTo>
                    <a:lnTo>
                      <a:pt x="31" y="1"/>
                    </a:lnTo>
                    <a:cubicBezTo>
                      <a:pt x="32" y="2"/>
                      <a:pt x="33" y="3"/>
                      <a:pt x="34" y="4"/>
                    </a:cubicBezTo>
                    <a:lnTo>
                      <a:pt x="33"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3" name="Freeform 129">
                <a:extLst>
                  <a:ext uri="{FF2B5EF4-FFF2-40B4-BE49-F238E27FC236}">
                    <a16:creationId xmlns:a16="http://schemas.microsoft.com/office/drawing/2014/main" id="{D2A67E94-5C1F-370E-92C3-08452C53767C}"/>
                  </a:ext>
                </a:extLst>
              </p:cNvPr>
              <p:cNvSpPr>
                <a:spLocks noEditPoints="1"/>
              </p:cNvSpPr>
              <p:nvPr/>
            </p:nvSpPr>
            <p:spPr bwMode="auto">
              <a:xfrm>
                <a:off x="2797" y="1347"/>
                <a:ext cx="156" cy="139"/>
              </a:xfrm>
              <a:custGeom>
                <a:avLst/>
                <a:gdLst>
                  <a:gd name="T0" fmla="*/ 15 w 28"/>
                  <a:gd name="T1" fmla="*/ 1 h 25"/>
                  <a:gd name="T2" fmla="*/ 15 w 28"/>
                  <a:gd name="T3" fmla="*/ 3 h 25"/>
                  <a:gd name="T4" fmla="*/ 15 w 28"/>
                  <a:gd name="T5" fmla="*/ 1 h 25"/>
                  <a:gd name="T6" fmla="*/ 6 w 28"/>
                  <a:gd name="T7" fmla="*/ 0 h 25"/>
                  <a:gd name="T8" fmla="*/ 7 w 28"/>
                  <a:gd name="T9" fmla="*/ 1 h 25"/>
                  <a:gd name="T10" fmla="*/ 6 w 28"/>
                  <a:gd name="T11" fmla="*/ 0 h 25"/>
                  <a:gd name="T12" fmla="*/ 6 w 28"/>
                  <a:gd name="T13" fmla="*/ 0 h 25"/>
                  <a:gd name="T14" fmla="*/ 7 w 28"/>
                  <a:gd name="T15" fmla="*/ 1 h 25"/>
                  <a:gd name="T16" fmla="*/ 6 w 28"/>
                  <a:gd name="T17" fmla="*/ 0 h 25"/>
                  <a:gd name="T18" fmla="*/ 5 w 28"/>
                  <a:gd name="T19" fmla="*/ 2 h 25"/>
                  <a:gd name="T20" fmla="*/ 6 w 28"/>
                  <a:gd name="T21" fmla="*/ 1 h 25"/>
                  <a:gd name="T22" fmla="*/ 1 w 28"/>
                  <a:gd name="T23" fmla="*/ 4 h 25"/>
                  <a:gd name="T24" fmla="*/ 2 w 28"/>
                  <a:gd name="T25" fmla="*/ 5 h 25"/>
                  <a:gd name="T26" fmla="*/ 2 w 28"/>
                  <a:gd name="T27" fmla="*/ 5 h 25"/>
                  <a:gd name="T28" fmla="*/ 1 w 28"/>
                  <a:gd name="T29" fmla="*/ 4 h 25"/>
                  <a:gd name="T30" fmla="*/ 2 w 28"/>
                  <a:gd name="T31" fmla="*/ 9 h 25"/>
                  <a:gd name="T32" fmla="*/ 4 w 28"/>
                  <a:gd name="T33" fmla="*/ 11 h 25"/>
                  <a:gd name="T34" fmla="*/ 3 w 28"/>
                  <a:gd name="T35" fmla="*/ 9 h 25"/>
                  <a:gd name="T36" fmla="*/ 3 w 28"/>
                  <a:gd name="T37" fmla="*/ 11 h 25"/>
                  <a:gd name="T38" fmla="*/ 7 w 28"/>
                  <a:gd name="T39" fmla="*/ 14 h 25"/>
                  <a:gd name="T40" fmla="*/ 4 w 28"/>
                  <a:gd name="T41" fmla="*/ 11 h 25"/>
                  <a:gd name="T42" fmla="*/ 8 w 28"/>
                  <a:gd name="T43" fmla="*/ 18 h 25"/>
                  <a:gd name="T44" fmla="*/ 8 w 28"/>
                  <a:gd name="T45" fmla="*/ 18 h 25"/>
                  <a:gd name="T46" fmla="*/ 8 w 28"/>
                  <a:gd name="T47" fmla="*/ 18 h 25"/>
                  <a:gd name="T48" fmla="*/ 8 w 28"/>
                  <a:gd name="T49" fmla="*/ 18 h 25"/>
                  <a:gd name="T50" fmla="*/ 10 w 28"/>
                  <a:gd name="T51" fmla="*/ 17 h 25"/>
                  <a:gd name="T52" fmla="*/ 10 w 28"/>
                  <a:gd name="T53" fmla="*/ 17 h 25"/>
                  <a:gd name="T54" fmla="*/ 10 w 28"/>
                  <a:gd name="T55" fmla="*/ 20 h 25"/>
                  <a:gd name="T56" fmla="*/ 11 w 28"/>
                  <a:gd name="T57" fmla="*/ 19 h 25"/>
                  <a:gd name="T58" fmla="*/ 10 w 28"/>
                  <a:gd name="T59" fmla="*/ 20 h 25"/>
                  <a:gd name="T60" fmla="*/ 23 w 28"/>
                  <a:gd name="T61" fmla="*/ 22 h 25"/>
                  <a:gd name="T62" fmla="*/ 13 w 28"/>
                  <a:gd name="T63" fmla="*/ 21 h 25"/>
                  <a:gd name="T64" fmla="*/ 24 w 28"/>
                  <a:gd name="T65" fmla="*/ 23 h 25"/>
                  <a:gd name="T66" fmla="*/ 24 w 28"/>
                  <a:gd name="T67" fmla="*/ 23 h 25"/>
                  <a:gd name="T68" fmla="*/ 23 w 28"/>
                  <a:gd name="T69" fmla="*/ 22 h 25"/>
                  <a:gd name="T70" fmla="*/ 24 w 28"/>
                  <a:gd name="T71" fmla="*/ 23 h 25"/>
                  <a:gd name="T72" fmla="*/ 25 w 28"/>
                  <a:gd name="T73" fmla="*/ 21 h 25"/>
                  <a:gd name="T74" fmla="*/ 24 w 28"/>
                  <a:gd name="T75" fmla="*/ 22 h 25"/>
                  <a:gd name="T76" fmla="*/ 25 w 28"/>
                  <a:gd name="T77" fmla="*/ 22 h 25"/>
                  <a:gd name="T78" fmla="*/ 26 w 28"/>
                  <a:gd name="T79" fmla="*/ 19 h 25"/>
                  <a:gd name="T80" fmla="*/ 25 w 28"/>
                  <a:gd name="T81" fmla="*/ 21 h 25"/>
                  <a:gd name="T82" fmla="*/ 27 w 28"/>
                  <a:gd name="T83" fmla="*/ 19 h 25"/>
                  <a:gd name="T84" fmla="*/ 26 w 28"/>
                  <a:gd name="T85" fmla="*/ 19 h 25"/>
                  <a:gd name="T86" fmla="*/ 26 w 28"/>
                  <a:gd name="T87" fmla="*/ 19 h 25"/>
                  <a:gd name="T88" fmla="*/ 28 w 28"/>
                  <a:gd name="T89" fmla="*/ 16 h 25"/>
                  <a:gd name="T90" fmla="*/ 27 w 28"/>
                  <a:gd name="T91" fmla="*/ 16 h 25"/>
                  <a:gd name="T92" fmla="*/ 28 w 28"/>
                  <a:gd name="T9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25">
                    <a:moveTo>
                      <a:pt x="24" y="6"/>
                    </a:moveTo>
                    <a:cubicBezTo>
                      <a:pt x="21" y="5"/>
                      <a:pt x="18" y="3"/>
                      <a:pt x="15" y="3"/>
                    </a:cubicBezTo>
                    <a:lnTo>
                      <a:pt x="15" y="1"/>
                    </a:lnTo>
                    <a:cubicBezTo>
                      <a:pt x="18" y="2"/>
                      <a:pt x="21" y="3"/>
                      <a:pt x="24" y="4"/>
                    </a:cubicBezTo>
                    <a:lnTo>
                      <a:pt x="24" y="6"/>
                    </a:lnTo>
                    <a:close/>
                    <a:moveTo>
                      <a:pt x="15" y="3"/>
                    </a:moveTo>
                    <a:cubicBezTo>
                      <a:pt x="12" y="2"/>
                      <a:pt x="9" y="1"/>
                      <a:pt x="7" y="1"/>
                    </a:cubicBezTo>
                    <a:lnTo>
                      <a:pt x="6" y="0"/>
                    </a:lnTo>
                    <a:cubicBezTo>
                      <a:pt x="9" y="0"/>
                      <a:pt x="12" y="0"/>
                      <a:pt x="15" y="1"/>
                    </a:cubicBezTo>
                    <a:lnTo>
                      <a:pt x="15" y="3"/>
                    </a:lnTo>
                    <a:close/>
                    <a:moveTo>
                      <a:pt x="6" y="0"/>
                    </a:moveTo>
                    <a:lnTo>
                      <a:pt x="6" y="0"/>
                    </a:lnTo>
                    <a:lnTo>
                      <a:pt x="6" y="1"/>
                    </a:lnTo>
                    <a:lnTo>
                      <a:pt x="6" y="0"/>
                    </a:lnTo>
                    <a:close/>
                    <a:moveTo>
                      <a:pt x="7" y="1"/>
                    </a:moveTo>
                    <a:lnTo>
                      <a:pt x="7" y="1"/>
                    </a:lnTo>
                    <a:lnTo>
                      <a:pt x="6" y="0"/>
                    </a:lnTo>
                    <a:lnTo>
                      <a:pt x="6" y="0"/>
                    </a:lnTo>
                    <a:lnTo>
                      <a:pt x="7" y="1"/>
                    </a:lnTo>
                    <a:close/>
                    <a:moveTo>
                      <a:pt x="6" y="0"/>
                    </a:moveTo>
                    <a:lnTo>
                      <a:pt x="6" y="0"/>
                    </a:lnTo>
                    <a:lnTo>
                      <a:pt x="6" y="1"/>
                    </a:lnTo>
                    <a:lnTo>
                      <a:pt x="6" y="0"/>
                    </a:lnTo>
                    <a:close/>
                    <a:moveTo>
                      <a:pt x="7" y="1"/>
                    </a:moveTo>
                    <a:cubicBezTo>
                      <a:pt x="6" y="1"/>
                      <a:pt x="6" y="1"/>
                      <a:pt x="6" y="1"/>
                    </a:cubicBezTo>
                    <a:lnTo>
                      <a:pt x="5" y="0"/>
                    </a:lnTo>
                    <a:cubicBezTo>
                      <a:pt x="6" y="0"/>
                      <a:pt x="6" y="0"/>
                      <a:pt x="6" y="0"/>
                    </a:cubicBezTo>
                    <a:lnTo>
                      <a:pt x="7" y="1"/>
                    </a:lnTo>
                    <a:close/>
                    <a:moveTo>
                      <a:pt x="6" y="1"/>
                    </a:moveTo>
                    <a:cubicBezTo>
                      <a:pt x="5" y="2"/>
                      <a:pt x="5" y="2"/>
                      <a:pt x="5" y="2"/>
                    </a:cubicBezTo>
                    <a:lnTo>
                      <a:pt x="4" y="1"/>
                    </a:lnTo>
                    <a:cubicBezTo>
                      <a:pt x="5" y="0"/>
                      <a:pt x="5" y="0"/>
                      <a:pt x="5" y="0"/>
                    </a:cubicBezTo>
                    <a:lnTo>
                      <a:pt x="6" y="1"/>
                    </a:lnTo>
                    <a:close/>
                    <a:moveTo>
                      <a:pt x="5" y="2"/>
                    </a:moveTo>
                    <a:cubicBezTo>
                      <a:pt x="4" y="2"/>
                      <a:pt x="3" y="4"/>
                      <a:pt x="2" y="5"/>
                    </a:cubicBezTo>
                    <a:lnTo>
                      <a:pt x="1" y="4"/>
                    </a:lnTo>
                    <a:cubicBezTo>
                      <a:pt x="2" y="3"/>
                      <a:pt x="3" y="1"/>
                      <a:pt x="4" y="1"/>
                    </a:cubicBezTo>
                    <a:lnTo>
                      <a:pt x="5" y="2"/>
                    </a:lnTo>
                    <a:close/>
                    <a:moveTo>
                      <a:pt x="2" y="5"/>
                    </a:moveTo>
                    <a:lnTo>
                      <a:pt x="2" y="5"/>
                    </a:lnTo>
                    <a:lnTo>
                      <a:pt x="2" y="5"/>
                    </a:lnTo>
                    <a:close/>
                    <a:moveTo>
                      <a:pt x="2" y="5"/>
                    </a:moveTo>
                    <a:cubicBezTo>
                      <a:pt x="2" y="6"/>
                      <a:pt x="2" y="7"/>
                      <a:pt x="3" y="9"/>
                    </a:cubicBezTo>
                    <a:lnTo>
                      <a:pt x="2" y="9"/>
                    </a:lnTo>
                    <a:cubicBezTo>
                      <a:pt x="1" y="8"/>
                      <a:pt x="0" y="6"/>
                      <a:pt x="1" y="4"/>
                    </a:cubicBezTo>
                    <a:lnTo>
                      <a:pt x="2" y="5"/>
                    </a:lnTo>
                    <a:close/>
                    <a:moveTo>
                      <a:pt x="2" y="9"/>
                    </a:moveTo>
                    <a:lnTo>
                      <a:pt x="2" y="9"/>
                    </a:lnTo>
                    <a:lnTo>
                      <a:pt x="2" y="9"/>
                    </a:lnTo>
                    <a:close/>
                    <a:moveTo>
                      <a:pt x="3" y="9"/>
                    </a:moveTo>
                    <a:cubicBezTo>
                      <a:pt x="3" y="9"/>
                      <a:pt x="3" y="10"/>
                      <a:pt x="4" y="11"/>
                    </a:cubicBezTo>
                    <a:lnTo>
                      <a:pt x="2" y="11"/>
                    </a:lnTo>
                    <a:cubicBezTo>
                      <a:pt x="2" y="11"/>
                      <a:pt x="2" y="10"/>
                      <a:pt x="2" y="9"/>
                    </a:cubicBezTo>
                    <a:lnTo>
                      <a:pt x="3" y="9"/>
                    </a:lnTo>
                    <a:close/>
                    <a:moveTo>
                      <a:pt x="4" y="11"/>
                    </a:moveTo>
                    <a:lnTo>
                      <a:pt x="4" y="11"/>
                    </a:lnTo>
                    <a:lnTo>
                      <a:pt x="3" y="11"/>
                    </a:lnTo>
                    <a:lnTo>
                      <a:pt x="4" y="11"/>
                    </a:lnTo>
                    <a:close/>
                    <a:moveTo>
                      <a:pt x="4" y="11"/>
                    </a:moveTo>
                    <a:cubicBezTo>
                      <a:pt x="4" y="12"/>
                      <a:pt x="5" y="13"/>
                      <a:pt x="7" y="14"/>
                    </a:cubicBezTo>
                    <a:lnTo>
                      <a:pt x="6" y="15"/>
                    </a:lnTo>
                    <a:cubicBezTo>
                      <a:pt x="4" y="14"/>
                      <a:pt x="3" y="13"/>
                      <a:pt x="2" y="11"/>
                    </a:cubicBezTo>
                    <a:lnTo>
                      <a:pt x="4" y="11"/>
                    </a:lnTo>
                    <a:close/>
                    <a:moveTo>
                      <a:pt x="7" y="14"/>
                    </a:moveTo>
                    <a:cubicBezTo>
                      <a:pt x="8" y="15"/>
                      <a:pt x="9" y="16"/>
                      <a:pt x="10" y="17"/>
                    </a:cubicBezTo>
                    <a:lnTo>
                      <a:pt x="8" y="18"/>
                    </a:lnTo>
                    <a:cubicBezTo>
                      <a:pt x="8" y="17"/>
                      <a:pt x="7" y="16"/>
                      <a:pt x="6" y="15"/>
                    </a:cubicBezTo>
                    <a:lnTo>
                      <a:pt x="7" y="14"/>
                    </a:lnTo>
                    <a:close/>
                    <a:moveTo>
                      <a:pt x="8" y="18"/>
                    </a:moveTo>
                    <a:lnTo>
                      <a:pt x="8" y="18"/>
                    </a:lnTo>
                    <a:lnTo>
                      <a:pt x="9" y="17"/>
                    </a:lnTo>
                    <a:lnTo>
                      <a:pt x="8" y="18"/>
                    </a:lnTo>
                    <a:close/>
                    <a:moveTo>
                      <a:pt x="10" y="17"/>
                    </a:moveTo>
                    <a:lnTo>
                      <a:pt x="10" y="17"/>
                    </a:lnTo>
                    <a:lnTo>
                      <a:pt x="8" y="18"/>
                    </a:lnTo>
                    <a:lnTo>
                      <a:pt x="8" y="18"/>
                    </a:lnTo>
                    <a:lnTo>
                      <a:pt x="10" y="17"/>
                    </a:lnTo>
                    <a:close/>
                    <a:moveTo>
                      <a:pt x="10" y="17"/>
                    </a:moveTo>
                    <a:lnTo>
                      <a:pt x="10" y="17"/>
                    </a:lnTo>
                    <a:lnTo>
                      <a:pt x="9" y="17"/>
                    </a:lnTo>
                    <a:lnTo>
                      <a:pt x="10" y="17"/>
                    </a:lnTo>
                    <a:close/>
                    <a:moveTo>
                      <a:pt x="10" y="17"/>
                    </a:moveTo>
                    <a:cubicBezTo>
                      <a:pt x="10" y="18"/>
                      <a:pt x="11" y="19"/>
                      <a:pt x="11" y="19"/>
                    </a:cubicBezTo>
                    <a:lnTo>
                      <a:pt x="10" y="20"/>
                    </a:lnTo>
                    <a:cubicBezTo>
                      <a:pt x="9" y="19"/>
                      <a:pt x="9" y="19"/>
                      <a:pt x="8" y="18"/>
                    </a:cubicBezTo>
                    <a:lnTo>
                      <a:pt x="10" y="17"/>
                    </a:lnTo>
                    <a:close/>
                    <a:moveTo>
                      <a:pt x="11" y="19"/>
                    </a:moveTo>
                    <a:cubicBezTo>
                      <a:pt x="12" y="20"/>
                      <a:pt x="12" y="20"/>
                      <a:pt x="13" y="21"/>
                    </a:cubicBezTo>
                    <a:lnTo>
                      <a:pt x="12" y="22"/>
                    </a:lnTo>
                    <a:cubicBezTo>
                      <a:pt x="11" y="21"/>
                      <a:pt x="11" y="21"/>
                      <a:pt x="10" y="20"/>
                    </a:cubicBezTo>
                    <a:lnTo>
                      <a:pt x="11" y="19"/>
                    </a:lnTo>
                    <a:close/>
                    <a:moveTo>
                      <a:pt x="13" y="21"/>
                    </a:moveTo>
                    <a:cubicBezTo>
                      <a:pt x="16" y="23"/>
                      <a:pt x="20" y="23"/>
                      <a:pt x="23" y="22"/>
                    </a:cubicBezTo>
                    <a:lnTo>
                      <a:pt x="24" y="23"/>
                    </a:lnTo>
                    <a:cubicBezTo>
                      <a:pt x="20" y="25"/>
                      <a:pt x="15" y="24"/>
                      <a:pt x="12" y="22"/>
                    </a:cubicBezTo>
                    <a:lnTo>
                      <a:pt x="13" y="21"/>
                    </a:lnTo>
                    <a:close/>
                    <a:moveTo>
                      <a:pt x="23" y="22"/>
                    </a:moveTo>
                    <a:lnTo>
                      <a:pt x="23" y="22"/>
                    </a:lnTo>
                    <a:lnTo>
                      <a:pt x="24" y="23"/>
                    </a:lnTo>
                    <a:lnTo>
                      <a:pt x="24" y="23"/>
                    </a:lnTo>
                    <a:lnTo>
                      <a:pt x="23" y="22"/>
                    </a:lnTo>
                    <a:close/>
                    <a:moveTo>
                      <a:pt x="24" y="23"/>
                    </a:moveTo>
                    <a:lnTo>
                      <a:pt x="24" y="23"/>
                    </a:lnTo>
                    <a:lnTo>
                      <a:pt x="24" y="23"/>
                    </a:lnTo>
                    <a:close/>
                    <a:moveTo>
                      <a:pt x="23" y="22"/>
                    </a:moveTo>
                    <a:cubicBezTo>
                      <a:pt x="23" y="22"/>
                      <a:pt x="24" y="22"/>
                      <a:pt x="24" y="22"/>
                    </a:cubicBezTo>
                    <a:lnTo>
                      <a:pt x="24" y="23"/>
                    </a:lnTo>
                    <a:cubicBezTo>
                      <a:pt x="24" y="23"/>
                      <a:pt x="24" y="23"/>
                      <a:pt x="24" y="23"/>
                    </a:cubicBezTo>
                    <a:lnTo>
                      <a:pt x="23" y="22"/>
                    </a:lnTo>
                    <a:close/>
                    <a:moveTo>
                      <a:pt x="24" y="22"/>
                    </a:moveTo>
                    <a:cubicBezTo>
                      <a:pt x="24" y="22"/>
                      <a:pt x="24" y="22"/>
                      <a:pt x="25" y="21"/>
                    </a:cubicBezTo>
                    <a:lnTo>
                      <a:pt x="25" y="23"/>
                    </a:lnTo>
                    <a:cubicBezTo>
                      <a:pt x="25" y="23"/>
                      <a:pt x="25" y="23"/>
                      <a:pt x="24" y="23"/>
                    </a:cubicBezTo>
                    <a:lnTo>
                      <a:pt x="24" y="22"/>
                    </a:lnTo>
                    <a:close/>
                    <a:moveTo>
                      <a:pt x="25" y="21"/>
                    </a:moveTo>
                    <a:lnTo>
                      <a:pt x="25" y="21"/>
                    </a:lnTo>
                    <a:lnTo>
                      <a:pt x="25" y="22"/>
                    </a:lnTo>
                    <a:lnTo>
                      <a:pt x="25" y="21"/>
                    </a:lnTo>
                    <a:close/>
                    <a:moveTo>
                      <a:pt x="25" y="21"/>
                    </a:moveTo>
                    <a:cubicBezTo>
                      <a:pt x="26" y="21"/>
                      <a:pt x="26" y="20"/>
                      <a:pt x="26" y="19"/>
                    </a:cubicBezTo>
                    <a:lnTo>
                      <a:pt x="28" y="19"/>
                    </a:lnTo>
                    <a:cubicBezTo>
                      <a:pt x="28" y="21"/>
                      <a:pt x="27" y="22"/>
                      <a:pt x="25" y="23"/>
                    </a:cubicBezTo>
                    <a:lnTo>
                      <a:pt x="25" y="21"/>
                    </a:lnTo>
                    <a:close/>
                    <a:moveTo>
                      <a:pt x="28" y="19"/>
                    </a:moveTo>
                    <a:lnTo>
                      <a:pt x="28" y="19"/>
                    </a:lnTo>
                    <a:lnTo>
                      <a:pt x="27" y="19"/>
                    </a:lnTo>
                    <a:lnTo>
                      <a:pt x="28" y="19"/>
                    </a:lnTo>
                    <a:close/>
                    <a:moveTo>
                      <a:pt x="26" y="19"/>
                    </a:moveTo>
                    <a:lnTo>
                      <a:pt x="26" y="19"/>
                    </a:lnTo>
                    <a:lnTo>
                      <a:pt x="28" y="19"/>
                    </a:lnTo>
                    <a:lnTo>
                      <a:pt x="28" y="19"/>
                    </a:lnTo>
                    <a:lnTo>
                      <a:pt x="26" y="19"/>
                    </a:lnTo>
                    <a:close/>
                    <a:moveTo>
                      <a:pt x="26" y="19"/>
                    </a:moveTo>
                    <a:cubicBezTo>
                      <a:pt x="26" y="18"/>
                      <a:pt x="26" y="17"/>
                      <a:pt x="27" y="16"/>
                    </a:cubicBezTo>
                    <a:lnTo>
                      <a:pt x="28" y="16"/>
                    </a:lnTo>
                    <a:cubicBezTo>
                      <a:pt x="28" y="17"/>
                      <a:pt x="28" y="18"/>
                      <a:pt x="28" y="19"/>
                    </a:cubicBezTo>
                    <a:lnTo>
                      <a:pt x="26" y="19"/>
                    </a:lnTo>
                    <a:close/>
                    <a:moveTo>
                      <a:pt x="27" y="16"/>
                    </a:moveTo>
                    <a:cubicBezTo>
                      <a:pt x="27" y="12"/>
                      <a:pt x="27" y="8"/>
                      <a:pt x="24" y="5"/>
                    </a:cubicBezTo>
                    <a:lnTo>
                      <a:pt x="24" y="4"/>
                    </a:lnTo>
                    <a:cubicBezTo>
                      <a:pt x="28" y="7"/>
                      <a:pt x="28" y="12"/>
                      <a:pt x="28" y="16"/>
                    </a:cubicBezTo>
                    <a:lnTo>
                      <a:pt x="27" y="1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4" name="Freeform 130">
                <a:extLst>
                  <a:ext uri="{FF2B5EF4-FFF2-40B4-BE49-F238E27FC236}">
                    <a16:creationId xmlns:a16="http://schemas.microsoft.com/office/drawing/2014/main" id="{BA117A60-4D10-6B12-43C9-CCACB283D154}"/>
                  </a:ext>
                </a:extLst>
              </p:cNvPr>
              <p:cNvSpPr>
                <a:spLocks noEditPoints="1"/>
              </p:cNvSpPr>
              <p:nvPr/>
            </p:nvSpPr>
            <p:spPr bwMode="auto">
              <a:xfrm>
                <a:off x="2942" y="1335"/>
                <a:ext cx="90" cy="129"/>
              </a:xfrm>
              <a:custGeom>
                <a:avLst/>
                <a:gdLst>
                  <a:gd name="T0" fmla="*/ 9 w 16"/>
                  <a:gd name="T1" fmla="*/ 2 h 23"/>
                  <a:gd name="T2" fmla="*/ 12 w 16"/>
                  <a:gd name="T3" fmla="*/ 2 h 23"/>
                  <a:gd name="T4" fmla="*/ 9 w 16"/>
                  <a:gd name="T5" fmla="*/ 2 h 23"/>
                  <a:gd name="T6" fmla="*/ 4 w 16"/>
                  <a:gd name="T7" fmla="*/ 1 h 23"/>
                  <a:gd name="T8" fmla="*/ 9 w 16"/>
                  <a:gd name="T9" fmla="*/ 2 h 23"/>
                  <a:gd name="T10" fmla="*/ 2 w 16"/>
                  <a:gd name="T11" fmla="*/ 4 h 23"/>
                  <a:gd name="T12" fmla="*/ 4 w 16"/>
                  <a:gd name="T13" fmla="*/ 1 h 23"/>
                  <a:gd name="T14" fmla="*/ 2 w 16"/>
                  <a:gd name="T15" fmla="*/ 4 h 23"/>
                  <a:gd name="T16" fmla="*/ 0 w 16"/>
                  <a:gd name="T17" fmla="*/ 5 h 23"/>
                  <a:gd name="T18" fmla="*/ 2 w 16"/>
                  <a:gd name="T19" fmla="*/ 4 h 23"/>
                  <a:gd name="T20" fmla="*/ 0 w 16"/>
                  <a:gd name="T21" fmla="*/ 5 h 23"/>
                  <a:gd name="T22" fmla="*/ 0 w 16"/>
                  <a:gd name="T23" fmla="*/ 5 h 23"/>
                  <a:gd name="T24" fmla="*/ 2 w 16"/>
                  <a:gd name="T25" fmla="*/ 9 h 23"/>
                  <a:gd name="T26" fmla="*/ 0 w 16"/>
                  <a:gd name="T27" fmla="*/ 5 h 23"/>
                  <a:gd name="T28" fmla="*/ 2 w 16"/>
                  <a:gd name="T29" fmla="*/ 9 h 23"/>
                  <a:gd name="T30" fmla="*/ 2 w 16"/>
                  <a:gd name="T31" fmla="*/ 13 h 23"/>
                  <a:gd name="T32" fmla="*/ 2 w 16"/>
                  <a:gd name="T33" fmla="*/ 9 h 23"/>
                  <a:gd name="T34" fmla="*/ 2 w 16"/>
                  <a:gd name="T35" fmla="*/ 13 h 23"/>
                  <a:gd name="T36" fmla="*/ 2 w 16"/>
                  <a:gd name="T37" fmla="*/ 13 h 23"/>
                  <a:gd name="T38" fmla="*/ 3 w 16"/>
                  <a:gd name="T39" fmla="*/ 13 h 23"/>
                  <a:gd name="T40" fmla="*/ 2 w 16"/>
                  <a:gd name="T41" fmla="*/ 13 h 23"/>
                  <a:gd name="T42" fmla="*/ 3 w 16"/>
                  <a:gd name="T43" fmla="*/ 13 h 23"/>
                  <a:gd name="T44" fmla="*/ 3 w 16"/>
                  <a:gd name="T45" fmla="*/ 13 h 23"/>
                  <a:gd name="T46" fmla="*/ 3 w 16"/>
                  <a:gd name="T47" fmla="*/ 16 h 23"/>
                  <a:gd name="T48" fmla="*/ 2 w 16"/>
                  <a:gd name="T49" fmla="*/ 13 h 23"/>
                  <a:gd name="T50" fmla="*/ 3 w 16"/>
                  <a:gd name="T51" fmla="*/ 16 h 23"/>
                  <a:gd name="T52" fmla="*/ 2 w 16"/>
                  <a:gd name="T53" fmla="*/ 21 h 23"/>
                  <a:gd name="T54" fmla="*/ 3 w 16"/>
                  <a:gd name="T55" fmla="*/ 16 h 23"/>
                  <a:gd name="T56" fmla="*/ 4 w 16"/>
                  <a:gd name="T57" fmla="*/ 20 h 23"/>
                  <a:gd name="T58" fmla="*/ 4 w 16"/>
                  <a:gd name="T59" fmla="*/ 20 h 23"/>
                  <a:gd name="T60" fmla="*/ 2 w 16"/>
                  <a:gd name="T61" fmla="*/ 21 h 23"/>
                  <a:gd name="T62" fmla="*/ 4 w 16"/>
                  <a:gd name="T63" fmla="*/ 20 h 23"/>
                  <a:gd name="T64" fmla="*/ 2 w 16"/>
                  <a:gd name="T65" fmla="*/ 21 h 23"/>
                  <a:gd name="T66" fmla="*/ 2 w 16"/>
                  <a:gd name="T67" fmla="*/ 21 h 23"/>
                  <a:gd name="T68" fmla="*/ 4 w 16"/>
                  <a:gd name="T69" fmla="*/ 21 h 23"/>
                  <a:gd name="T70" fmla="*/ 2 w 16"/>
                  <a:gd name="T71" fmla="*/ 21 h 23"/>
                  <a:gd name="T72" fmla="*/ 4 w 16"/>
                  <a:gd name="T73" fmla="*/ 21 h 23"/>
                  <a:gd name="T74" fmla="*/ 3 w 16"/>
                  <a:gd name="T75" fmla="*/ 22 h 23"/>
                  <a:gd name="T76" fmla="*/ 4 w 16"/>
                  <a:gd name="T77" fmla="*/ 21 h 23"/>
                  <a:gd name="T78" fmla="*/ 5 w 16"/>
                  <a:gd name="T79" fmla="*/ 22 h 23"/>
                  <a:gd name="T80" fmla="*/ 3 w 16"/>
                  <a:gd name="T81" fmla="*/ 22 h 23"/>
                  <a:gd name="T82" fmla="*/ 5 w 16"/>
                  <a:gd name="T83" fmla="*/ 23 h 23"/>
                  <a:gd name="T84" fmla="*/ 5 w 16"/>
                  <a:gd name="T85" fmla="*/ 23 h 23"/>
                  <a:gd name="T86" fmla="*/ 5 w 16"/>
                  <a:gd name="T87" fmla="*/ 22 h 23"/>
                  <a:gd name="T88" fmla="*/ 12 w 16"/>
                  <a:gd name="T89" fmla="*/ 20 h 23"/>
                  <a:gd name="T90" fmla="*/ 5 w 16"/>
                  <a:gd name="T91" fmla="*/ 22 h 23"/>
                  <a:gd name="T92" fmla="*/ 14 w 16"/>
                  <a:gd name="T93" fmla="*/ 14 h 23"/>
                  <a:gd name="T94" fmla="*/ 12 w 16"/>
                  <a:gd name="T95" fmla="*/ 20 h 23"/>
                  <a:gd name="T96" fmla="*/ 14 w 16"/>
                  <a:gd name="T97" fmla="*/ 14 h 23"/>
                  <a:gd name="T98" fmla="*/ 15 w 16"/>
                  <a:gd name="T99" fmla="*/ 8 h 23"/>
                  <a:gd name="T100" fmla="*/ 14 w 16"/>
                  <a:gd name="T101" fmla="*/ 14 h 23"/>
                  <a:gd name="T102" fmla="*/ 11 w 16"/>
                  <a:gd name="T103" fmla="*/ 3 h 23"/>
                  <a:gd name="T104" fmla="*/ 15 w 16"/>
                  <a:gd name="T10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23">
                    <a:moveTo>
                      <a:pt x="11" y="3"/>
                    </a:moveTo>
                    <a:cubicBezTo>
                      <a:pt x="10" y="2"/>
                      <a:pt x="10" y="2"/>
                      <a:pt x="9" y="2"/>
                    </a:cubicBezTo>
                    <a:lnTo>
                      <a:pt x="9" y="1"/>
                    </a:lnTo>
                    <a:cubicBezTo>
                      <a:pt x="10" y="1"/>
                      <a:pt x="11" y="1"/>
                      <a:pt x="12" y="2"/>
                    </a:cubicBezTo>
                    <a:lnTo>
                      <a:pt x="11" y="3"/>
                    </a:lnTo>
                    <a:close/>
                    <a:moveTo>
                      <a:pt x="9" y="2"/>
                    </a:moveTo>
                    <a:cubicBezTo>
                      <a:pt x="7" y="2"/>
                      <a:pt x="6" y="2"/>
                      <a:pt x="5" y="2"/>
                    </a:cubicBezTo>
                    <a:lnTo>
                      <a:pt x="4" y="1"/>
                    </a:lnTo>
                    <a:cubicBezTo>
                      <a:pt x="6" y="0"/>
                      <a:pt x="7" y="0"/>
                      <a:pt x="9" y="1"/>
                    </a:cubicBezTo>
                    <a:lnTo>
                      <a:pt x="9" y="2"/>
                    </a:lnTo>
                    <a:close/>
                    <a:moveTo>
                      <a:pt x="5" y="2"/>
                    </a:moveTo>
                    <a:cubicBezTo>
                      <a:pt x="3" y="2"/>
                      <a:pt x="2" y="3"/>
                      <a:pt x="2" y="4"/>
                    </a:cubicBezTo>
                    <a:lnTo>
                      <a:pt x="1" y="3"/>
                    </a:lnTo>
                    <a:cubicBezTo>
                      <a:pt x="1" y="2"/>
                      <a:pt x="3" y="1"/>
                      <a:pt x="4" y="1"/>
                    </a:cubicBezTo>
                    <a:lnTo>
                      <a:pt x="5" y="2"/>
                    </a:lnTo>
                    <a:close/>
                    <a:moveTo>
                      <a:pt x="2" y="4"/>
                    </a:moveTo>
                    <a:cubicBezTo>
                      <a:pt x="2" y="4"/>
                      <a:pt x="1" y="5"/>
                      <a:pt x="1" y="5"/>
                    </a:cubicBezTo>
                    <a:lnTo>
                      <a:pt x="0" y="5"/>
                    </a:lnTo>
                    <a:cubicBezTo>
                      <a:pt x="0" y="4"/>
                      <a:pt x="0" y="4"/>
                      <a:pt x="1" y="3"/>
                    </a:cubicBezTo>
                    <a:lnTo>
                      <a:pt x="2" y="4"/>
                    </a:lnTo>
                    <a:close/>
                    <a:moveTo>
                      <a:pt x="0" y="5"/>
                    </a:moveTo>
                    <a:lnTo>
                      <a:pt x="0" y="5"/>
                    </a:lnTo>
                    <a:lnTo>
                      <a:pt x="1" y="5"/>
                    </a:lnTo>
                    <a:lnTo>
                      <a:pt x="0" y="5"/>
                    </a:lnTo>
                    <a:close/>
                    <a:moveTo>
                      <a:pt x="1" y="5"/>
                    </a:moveTo>
                    <a:cubicBezTo>
                      <a:pt x="1" y="6"/>
                      <a:pt x="2" y="8"/>
                      <a:pt x="2" y="9"/>
                    </a:cubicBezTo>
                    <a:lnTo>
                      <a:pt x="1" y="10"/>
                    </a:lnTo>
                    <a:cubicBezTo>
                      <a:pt x="0" y="8"/>
                      <a:pt x="0" y="7"/>
                      <a:pt x="0" y="5"/>
                    </a:cubicBezTo>
                    <a:lnTo>
                      <a:pt x="1" y="5"/>
                    </a:lnTo>
                    <a:close/>
                    <a:moveTo>
                      <a:pt x="2" y="9"/>
                    </a:moveTo>
                    <a:cubicBezTo>
                      <a:pt x="3" y="10"/>
                      <a:pt x="3" y="12"/>
                      <a:pt x="3" y="13"/>
                    </a:cubicBezTo>
                    <a:lnTo>
                      <a:pt x="2" y="13"/>
                    </a:lnTo>
                    <a:cubicBezTo>
                      <a:pt x="2" y="12"/>
                      <a:pt x="2" y="11"/>
                      <a:pt x="1" y="10"/>
                    </a:cubicBezTo>
                    <a:lnTo>
                      <a:pt x="2" y="9"/>
                    </a:lnTo>
                    <a:close/>
                    <a:moveTo>
                      <a:pt x="2" y="13"/>
                    </a:moveTo>
                    <a:lnTo>
                      <a:pt x="2" y="13"/>
                    </a:lnTo>
                    <a:lnTo>
                      <a:pt x="3" y="13"/>
                    </a:lnTo>
                    <a:lnTo>
                      <a:pt x="2" y="13"/>
                    </a:lnTo>
                    <a:close/>
                    <a:moveTo>
                      <a:pt x="3" y="13"/>
                    </a:moveTo>
                    <a:lnTo>
                      <a:pt x="3" y="13"/>
                    </a:lnTo>
                    <a:lnTo>
                      <a:pt x="2" y="13"/>
                    </a:lnTo>
                    <a:lnTo>
                      <a:pt x="2" y="13"/>
                    </a:lnTo>
                    <a:lnTo>
                      <a:pt x="3" y="13"/>
                    </a:lnTo>
                    <a:close/>
                    <a:moveTo>
                      <a:pt x="3" y="13"/>
                    </a:moveTo>
                    <a:lnTo>
                      <a:pt x="3" y="13"/>
                    </a:lnTo>
                    <a:lnTo>
                      <a:pt x="3" y="13"/>
                    </a:lnTo>
                    <a:close/>
                    <a:moveTo>
                      <a:pt x="3" y="13"/>
                    </a:moveTo>
                    <a:cubicBezTo>
                      <a:pt x="4" y="14"/>
                      <a:pt x="3" y="15"/>
                      <a:pt x="3" y="16"/>
                    </a:cubicBezTo>
                    <a:lnTo>
                      <a:pt x="2" y="16"/>
                    </a:lnTo>
                    <a:cubicBezTo>
                      <a:pt x="2" y="15"/>
                      <a:pt x="2" y="14"/>
                      <a:pt x="2" y="13"/>
                    </a:cubicBezTo>
                    <a:lnTo>
                      <a:pt x="3" y="13"/>
                    </a:lnTo>
                    <a:close/>
                    <a:moveTo>
                      <a:pt x="3" y="16"/>
                    </a:moveTo>
                    <a:cubicBezTo>
                      <a:pt x="3" y="17"/>
                      <a:pt x="3" y="19"/>
                      <a:pt x="3" y="20"/>
                    </a:cubicBezTo>
                    <a:lnTo>
                      <a:pt x="2" y="21"/>
                    </a:lnTo>
                    <a:cubicBezTo>
                      <a:pt x="2" y="19"/>
                      <a:pt x="2" y="17"/>
                      <a:pt x="2" y="16"/>
                    </a:cubicBezTo>
                    <a:lnTo>
                      <a:pt x="3" y="16"/>
                    </a:lnTo>
                    <a:close/>
                    <a:moveTo>
                      <a:pt x="3" y="20"/>
                    </a:moveTo>
                    <a:lnTo>
                      <a:pt x="4" y="20"/>
                    </a:lnTo>
                    <a:lnTo>
                      <a:pt x="3" y="20"/>
                    </a:lnTo>
                    <a:close/>
                    <a:moveTo>
                      <a:pt x="4" y="20"/>
                    </a:moveTo>
                    <a:lnTo>
                      <a:pt x="4" y="20"/>
                    </a:lnTo>
                    <a:lnTo>
                      <a:pt x="2" y="21"/>
                    </a:lnTo>
                    <a:lnTo>
                      <a:pt x="2" y="21"/>
                    </a:lnTo>
                    <a:lnTo>
                      <a:pt x="4" y="20"/>
                    </a:lnTo>
                    <a:close/>
                    <a:moveTo>
                      <a:pt x="2" y="21"/>
                    </a:moveTo>
                    <a:lnTo>
                      <a:pt x="2" y="21"/>
                    </a:lnTo>
                    <a:lnTo>
                      <a:pt x="3" y="20"/>
                    </a:lnTo>
                    <a:lnTo>
                      <a:pt x="2" y="21"/>
                    </a:lnTo>
                    <a:close/>
                    <a:moveTo>
                      <a:pt x="4" y="20"/>
                    </a:moveTo>
                    <a:cubicBezTo>
                      <a:pt x="4" y="20"/>
                      <a:pt x="4" y="20"/>
                      <a:pt x="4" y="21"/>
                    </a:cubicBezTo>
                    <a:lnTo>
                      <a:pt x="2" y="21"/>
                    </a:lnTo>
                    <a:cubicBezTo>
                      <a:pt x="2" y="21"/>
                      <a:pt x="2" y="21"/>
                      <a:pt x="2" y="21"/>
                    </a:cubicBezTo>
                    <a:lnTo>
                      <a:pt x="4" y="20"/>
                    </a:lnTo>
                    <a:close/>
                    <a:moveTo>
                      <a:pt x="4" y="21"/>
                    </a:moveTo>
                    <a:cubicBezTo>
                      <a:pt x="4" y="21"/>
                      <a:pt x="4" y="21"/>
                      <a:pt x="4" y="21"/>
                    </a:cubicBezTo>
                    <a:lnTo>
                      <a:pt x="3" y="22"/>
                    </a:lnTo>
                    <a:cubicBezTo>
                      <a:pt x="3" y="21"/>
                      <a:pt x="3" y="21"/>
                      <a:pt x="2" y="21"/>
                    </a:cubicBezTo>
                    <a:lnTo>
                      <a:pt x="4" y="21"/>
                    </a:lnTo>
                    <a:close/>
                    <a:moveTo>
                      <a:pt x="4" y="21"/>
                    </a:moveTo>
                    <a:cubicBezTo>
                      <a:pt x="4" y="22"/>
                      <a:pt x="5" y="22"/>
                      <a:pt x="5" y="22"/>
                    </a:cubicBezTo>
                    <a:lnTo>
                      <a:pt x="5" y="23"/>
                    </a:lnTo>
                    <a:cubicBezTo>
                      <a:pt x="5" y="23"/>
                      <a:pt x="3" y="23"/>
                      <a:pt x="3" y="22"/>
                    </a:cubicBezTo>
                    <a:lnTo>
                      <a:pt x="4" y="21"/>
                    </a:lnTo>
                    <a:close/>
                    <a:moveTo>
                      <a:pt x="5" y="23"/>
                    </a:moveTo>
                    <a:lnTo>
                      <a:pt x="5" y="23"/>
                    </a:lnTo>
                    <a:lnTo>
                      <a:pt x="5" y="23"/>
                    </a:lnTo>
                    <a:lnTo>
                      <a:pt x="5" y="23"/>
                    </a:lnTo>
                    <a:close/>
                    <a:moveTo>
                      <a:pt x="5" y="22"/>
                    </a:moveTo>
                    <a:cubicBezTo>
                      <a:pt x="7" y="22"/>
                      <a:pt x="9" y="21"/>
                      <a:pt x="11" y="19"/>
                    </a:cubicBezTo>
                    <a:lnTo>
                      <a:pt x="12" y="20"/>
                    </a:lnTo>
                    <a:cubicBezTo>
                      <a:pt x="10" y="22"/>
                      <a:pt x="8" y="23"/>
                      <a:pt x="5" y="23"/>
                    </a:cubicBezTo>
                    <a:lnTo>
                      <a:pt x="5" y="22"/>
                    </a:lnTo>
                    <a:close/>
                    <a:moveTo>
                      <a:pt x="11" y="19"/>
                    </a:moveTo>
                    <a:cubicBezTo>
                      <a:pt x="12" y="17"/>
                      <a:pt x="13" y="16"/>
                      <a:pt x="14" y="14"/>
                    </a:cubicBezTo>
                    <a:lnTo>
                      <a:pt x="15" y="14"/>
                    </a:lnTo>
                    <a:cubicBezTo>
                      <a:pt x="14" y="16"/>
                      <a:pt x="13" y="18"/>
                      <a:pt x="12" y="20"/>
                    </a:cubicBezTo>
                    <a:lnTo>
                      <a:pt x="11" y="19"/>
                    </a:lnTo>
                    <a:close/>
                    <a:moveTo>
                      <a:pt x="14" y="14"/>
                    </a:moveTo>
                    <a:cubicBezTo>
                      <a:pt x="14" y="12"/>
                      <a:pt x="14" y="10"/>
                      <a:pt x="14" y="8"/>
                    </a:cubicBezTo>
                    <a:lnTo>
                      <a:pt x="15" y="8"/>
                    </a:lnTo>
                    <a:cubicBezTo>
                      <a:pt x="16" y="10"/>
                      <a:pt x="15" y="12"/>
                      <a:pt x="15" y="14"/>
                    </a:cubicBezTo>
                    <a:lnTo>
                      <a:pt x="14" y="14"/>
                    </a:lnTo>
                    <a:close/>
                    <a:moveTo>
                      <a:pt x="14" y="8"/>
                    </a:moveTo>
                    <a:cubicBezTo>
                      <a:pt x="14" y="6"/>
                      <a:pt x="13" y="4"/>
                      <a:pt x="11" y="3"/>
                    </a:cubicBezTo>
                    <a:lnTo>
                      <a:pt x="12" y="2"/>
                    </a:lnTo>
                    <a:cubicBezTo>
                      <a:pt x="14" y="3"/>
                      <a:pt x="15" y="6"/>
                      <a:pt x="15" y="8"/>
                    </a:cubicBezTo>
                    <a:lnTo>
                      <a:pt x="14"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5" name="Freeform 131">
                <a:extLst>
                  <a:ext uri="{FF2B5EF4-FFF2-40B4-BE49-F238E27FC236}">
                    <a16:creationId xmlns:a16="http://schemas.microsoft.com/office/drawing/2014/main" id="{5A5AB34C-6245-DC60-ED51-E890A9DD8367}"/>
                  </a:ext>
                </a:extLst>
              </p:cNvPr>
              <p:cNvSpPr>
                <a:spLocks/>
              </p:cNvSpPr>
              <p:nvPr/>
            </p:nvSpPr>
            <p:spPr bwMode="auto">
              <a:xfrm>
                <a:off x="3026" y="1363"/>
                <a:ext cx="101" cy="129"/>
              </a:xfrm>
              <a:custGeom>
                <a:avLst/>
                <a:gdLst>
                  <a:gd name="T0" fmla="*/ 13 w 18"/>
                  <a:gd name="T1" fmla="*/ 4 h 23"/>
                  <a:gd name="T2" fmla="*/ 6 w 18"/>
                  <a:gd name="T3" fmla="*/ 1 h 23"/>
                  <a:gd name="T4" fmla="*/ 1 w 18"/>
                  <a:gd name="T5" fmla="*/ 5 h 23"/>
                  <a:gd name="T6" fmla="*/ 2 w 18"/>
                  <a:gd name="T7" fmla="*/ 7 h 23"/>
                  <a:gd name="T8" fmla="*/ 0 w 18"/>
                  <a:gd name="T9" fmla="*/ 15 h 23"/>
                  <a:gd name="T10" fmla="*/ 4 w 18"/>
                  <a:gd name="T11" fmla="*/ 20 h 23"/>
                  <a:gd name="T12" fmla="*/ 6 w 18"/>
                  <a:gd name="T13" fmla="*/ 23 h 23"/>
                  <a:gd name="T14" fmla="*/ 14 w 18"/>
                  <a:gd name="T15" fmla="*/ 14 h 23"/>
                  <a:gd name="T16" fmla="*/ 1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13" y="4"/>
                    </a:moveTo>
                    <a:cubicBezTo>
                      <a:pt x="11" y="3"/>
                      <a:pt x="8" y="0"/>
                      <a:pt x="6" y="1"/>
                    </a:cubicBezTo>
                    <a:cubicBezTo>
                      <a:pt x="4" y="1"/>
                      <a:pt x="1" y="2"/>
                      <a:pt x="1" y="5"/>
                    </a:cubicBezTo>
                    <a:cubicBezTo>
                      <a:pt x="1" y="6"/>
                      <a:pt x="1" y="7"/>
                      <a:pt x="2" y="7"/>
                    </a:cubicBezTo>
                    <a:cubicBezTo>
                      <a:pt x="2" y="10"/>
                      <a:pt x="0" y="13"/>
                      <a:pt x="0" y="15"/>
                    </a:cubicBezTo>
                    <a:cubicBezTo>
                      <a:pt x="0" y="17"/>
                      <a:pt x="3" y="18"/>
                      <a:pt x="4" y="20"/>
                    </a:cubicBezTo>
                    <a:cubicBezTo>
                      <a:pt x="5" y="21"/>
                      <a:pt x="4" y="23"/>
                      <a:pt x="6" y="23"/>
                    </a:cubicBezTo>
                    <a:cubicBezTo>
                      <a:pt x="10" y="22"/>
                      <a:pt x="12" y="18"/>
                      <a:pt x="14" y="14"/>
                    </a:cubicBezTo>
                    <a:cubicBezTo>
                      <a:pt x="15" y="11"/>
                      <a:pt x="18" y="6"/>
                      <a:pt x="13"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6" name="Freeform 132">
                <a:extLst>
                  <a:ext uri="{FF2B5EF4-FFF2-40B4-BE49-F238E27FC236}">
                    <a16:creationId xmlns:a16="http://schemas.microsoft.com/office/drawing/2014/main" id="{B27D11BB-ADEC-B5FE-A386-29DC7E10D189}"/>
                  </a:ext>
                </a:extLst>
              </p:cNvPr>
              <p:cNvSpPr>
                <a:spLocks noEditPoints="1"/>
              </p:cNvSpPr>
              <p:nvPr/>
            </p:nvSpPr>
            <p:spPr bwMode="auto">
              <a:xfrm>
                <a:off x="3020" y="1363"/>
                <a:ext cx="107" cy="134"/>
              </a:xfrm>
              <a:custGeom>
                <a:avLst/>
                <a:gdLst>
                  <a:gd name="T0" fmla="*/ 14 w 19"/>
                  <a:gd name="T1" fmla="*/ 3 h 24"/>
                  <a:gd name="T2" fmla="*/ 14 w 19"/>
                  <a:gd name="T3" fmla="*/ 4 h 24"/>
                  <a:gd name="T4" fmla="*/ 14 w 19"/>
                  <a:gd name="T5" fmla="*/ 3 h 24"/>
                  <a:gd name="T6" fmla="*/ 7 w 19"/>
                  <a:gd name="T7" fmla="*/ 1 h 24"/>
                  <a:gd name="T8" fmla="*/ 11 w 19"/>
                  <a:gd name="T9" fmla="*/ 3 h 24"/>
                  <a:gd name="T10" fmla="*/ 7 w 19"/>
                  <a:gd name="T11" fmla="*/ 1 h 24"/>
                  <a:gd name="T12" fmla="*/ 7 w 19"/>
                  <a:gd name="T13" fmla="*/ 0 h 24"/>
                  <a:gd name="T14" fmla="*/ 7 w 19"/>
                  <a:gd name="T15" fmla="*/ 0 h 24"/>
                  <a:gd name="T16" fmla="*/ 7 w 19"/>
                  <a:gd name="T17" fmla="*/ 0 h 24"/>
                  <a:gd name="T18" fmla="*/ 6 w 19"/>
                  <a:gd name="T19" fmla="*/ 0 h 24"/>
                  <a:gd name="T20" fmla="*/ 6 w 19"/>
                  <a:gd name="T21" fmla="*/ 1 h 24"/>
                  <a:gd name="T22" fmla="*/ 6 w 19"/>
                  <a:gd name="T23" fmla="*/ 0 h 24"/>
                  <a:gd name="T24" fmla="*/ 5 w 19"/>
                  <a:gd name="T25" fmla="*/ 0 h 24"/>
                  <a:gd name="T26" fmla="*/ 5 w 19"/>
                  <a:gd name="T27" fmla="*/ 2 h 24"/>
                  <a:gd name="T28" fmla="*/ 5 w 19"/>
                  <a:gd name="T29" fmla="*/ 0 h 24"/>
                  <a:gd name="T30" fmla="*/ 1 w 19"/>
                  <a:gd name="T31" fmla="*/ 5 h 24"/>
                  <a:gd name="T32" fmla="*/ 1 w 19"/>
                  <a:gd name="T33" fmla="*/ 5 h 24"/>
                  <a:gd name="T34" fmla="*/ 1 w 19"/>
                  <a:gd name="T35" fmla="*/ 5 h 24"/>
                  <a:gd name="T36" fmla="*/ 1 w 19"/>
                  <a:gd name="T37" fmla="*/ 5 h 24"/>
                  <a:gd name="T38" fmla="*/ 1 w 19"/>
                  <a:gd name="T39" fmla="*/ 5 h 24"/>
                  <a:gd name="T40" fmla="*/ 2 w 19"/>
                  <a:gd name="T41" fmla="*/ 7 h 24"/>
                  <a:gd name="T42" fmla="*/ 3 w 19"/>
                  <a:gd name="T43" fmla="*/ 6 h 24"/>
                  <a:gd name="T44" fmla="*/ 3 w 19"/>
                  <a:gd name="T45" fmla="*/ 6 h 24"/>
                  <a:gd name="T46" fmla="*/ 2 w 19"/>
                  <a:gd name="T47" fmla="*/ 8 h 24"/>
                  <a:gd name="T48" fmla="*/ 3 w 19"/>
                  <a:gd name="T49" fmla="*/ 7 h 24"/>
                  <a:gd name="T50" fmla="*/ 3 w 19"/>
                  <a:gd name="T51" fmla="*/ 7 h 24"/>
                  <a:gd name="T52" fmla="*/ 1 w 19"/>
                  <a:gd name="T53" fmla="*/ 12 h 24"/>
                  <a:gd name="T54" fmla="*/ 2 w 19"/>
                  <a:gd name="T55" fmla="*/ 12 h 24"/>
                  <a:gd name="T56" fmla="*/ 1 w 19"/>
                  <a:gd name="T57" fmla="*/ 12 h 24"/>
                  <a:gd name="T58" fmla="*/ 0 w 19"/>
                  <a:gd name="T59" fmla="*/ 15 h 24"/>
                  <a:gd name="T60" fmla="*/ 1 w 19"/>
                  <a:gd name="T61" fmla="*/ 15 h 24"/>
                  <a:gd name="T62" fmla="*/ 0 w 19"/>
                  <a:gd name="T63" fmla="*/ 15 h 24"/>
                  <a:gd name="T64" fmla="*/ 6 w 19"/>
                  <a:gd name="T65" fmla="*/ 20 h 24"/>
                  <a:gd name="T66" fmla="*/ 3 w 19"/>
                  <a:gd name="T67" fmla="*/ 18 h 24"/>
                  <a:gd name="T68" fmla="*/ 5 w 19"/>
                  <a:gd name="T69" fmla="*/ 20 h 24"/>
                  <a:gd name="T70" fmla="*/ 6 w 19"/>
                  <a:gd name="T71" fmla="*/ 20 h 24"/>
                  <a:gd name="T72" fmla="*/ 6 w 19"/>
                  <a:gd name="T73" fmla="*/ 20 h 24"/>
                  <a:gd name="T74" fmla="*/ 5 w 19"/>
                  <a:gd name="T75" fmla="*/ 20 h 24"/>
                  <a:gd name="T76" fmla="*/ 6 w 19"/>
                  <a:gd name="T77" fmla="*/ 21 h 24"/>
                  <a:gd name="T78" fmla="*/ 6 w 19"/>
                  <a:gd name="T79" fmla="*/ 20 h 24"/>
                  <a:gd name="T80" fmla="*/ 6 w 19"/>
                  <a:gd name="T81" fmla="*/ 21 h 24"/>
                  <a:gd name="T82" fmla="*/ 7 w 19"/>
                  <a:gd name="T83" fmla="*/ 24 h 24"/>
                  <a:gd name="T84" fmla="*/ 7 w 19"/>
                  <a:gd name="T85" fmla="*/ 24 h 24"/>
                  <a:gd name="T86" fmla="*/ 7 w 19"/>
                  <a:gd name="T87" fmla="*/ 24 h 24"/>
                  <a:gd name="T88" fmla="*/ 15 w 19"/>
                  <a:gd name="T89" fmla="*/ 16 h 24"/>
                  <a:gd name="T90" fmla="*/ 13 w 19"/>
                  <a:gd name="T91" fmla="*/ 15 h 24"/>
                  <a:gd name="T92" fmla="*/ 15 w 19"/>
                  <a:gd name="T93" fmla="*/ 16 h 24"/>
                  <a:gd name="T94" fmla="*/ 14 w 19"/>
                  <a:gd name="T95" fmla="*/ 14 h 24"/>
                  <a:gd name="T96" fmla="*/ 14 w 19"/>
                  <a:gd name="T97" fmla="*/ 14 h 24"/>
                  <a:gd name="T98" fmla="*/ 15 w 19"/>
                  <a:gd name="T99" fmla="*/ 14 h 24"/>
                  <a:gd name="T100" fmla="*/ 14 w 19"/>
                  <a:gd name="T101" fmla="*/ 13 h 24"/>
                  <a:gd name="T102" fmla="*/ 14 w 19"/>
                  <a:gd name="T103" fmla="*/ 13 h 24"/>
                  <a:gd name="T104" fmla="*/ 16 w 19"/>
                  <a:gd name="T105" fmla="*/ 14 h 24"/>
                  <a:gd name="T106" fmla="*/ 14 w 19"/>
                  <a:gd name="T107" fmla="*/ 4 h 24"/>
                  <a:gd name="T108" fmla="*/ 15 w 19"/>
                  <a:gd name="T10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4" y="4"/>
                    </a:moveTo>
                    <a:lnTo>
                      <a:pt x="14" y="4"/>
                    </a:lnTo>
                    <a:lnTo>
                      <a:pt x="14" y="3"/>
                    </a:lnTo>
                    <a:lnTo>
                      <a:pt x="14" y="3"/>
                    </a:lnTo>
                    <a:lnTo>
                      <a:pt x="14" y="4"/>
                    </a:lnTo>
                    <a:close/>
                    <a:moveTo>
                      <a:pt x="14" y="4"/>
                    </a:moveTo>
                    <a:cubicBezTo>
                      <a:pt x="13" y="4"/>
                      <a:pt x="12" y="3"/>
                      <a:pt x="11" y="3"/>
                    </a:cubicBezTo>
                    <a:lnTo>
                      <a:pt x="12" y="2"/>
                    </a:lnTo>
                    <a:cubicBezTo>
                      <a:pt x="13" y="2"/>
                      <a:pt x="14" y="3"/>
                      <a:pt x="14" y="3"/>
                    </a:cubicBezTo>
                    <a:lnTo>
                      <a:pt x="14" y="4"/>
                    </a:lnTo>
                    <a:close/>
                    <a:moveTo>
                      <a:pt x="11" y="3"/>
                    </a:moveTo>
                    <a:cubicBezTo>
                      <a:pt x="10" y="2"/>
                      <a:pt x="8" y="1"/>
                      <a:pt x="7" y="1"/>
                    </a:cubicBezTo>
                    <a:lnTo>
                      <a:pt x="7" y="0"/>
                    </a:lnTo>
                    <a:cubicBezTo>
                      <a:pt x="8" y="0"/>
                      <a:pt x="10" y="1"/>
                      <a:pt x="12" y="2"/>
                    </a:cubicBezTo>
                    <a:lnTo>
                      <a:pt x="11" y="3"/>
                    </a:lnTo>
                    <a:close/>
                    <a:moveTo>
                      <a:pt x="7" y="1"/>
                    </a:moveTo>
                    <a:lnTo>
                      <a:pt x="7" y="1"/>
                    </a:lnTo>
                    <a:lnTo>
                      <a:pt x="7" y="1"/>
                    </a:lnTo>
                    <a:close/>
                    <a:moveTo>
                      <a:pt x="7" y="1"/>
                    </a:moveTo>
                    <a:lnTo>
                      <a:pt x="7" y="1"/>
                    </a:lnTo>
                    <a:lnTo>
                      <a:pt x="7" y="0"/>
                    </a:lnTo>
                    <a:lnTo>
                      <a:pt x="7" y="0"/>
                    </a:lnTo>
                    <a:lnTo>
                      <a:pt x="7" y="1"/>
                    </a:lnTo>
                    <a:close/>
                    <a:moveTo>
                      <a:pt x="7" y="0"/>
                    </a:moveTo>
                    <a:lnTo>
                      <a:pt x="7" y="0"/>
                    </a:lnTo>
                    <a:lnTo>
                      <a:pt x="7" y="1"/>
                    </a:lnTo>
                    <a:lnTo>
                      <a:pt x="7" y="0"/>
                    </a:lnTo>
                    <a:close/>
                    <a:moveTo>
                      <a:pt x="7" y="1"/>
                    </a:moveTo>
                    <a:cubicBezTo>
                      <a:pt x="7" y="1"/>
                      <a:pt x="6" y="1"/>
                      <a:pt x="6" y="1"/>
                    </a:cubicBezTo>
                    <a:lnTo>
                      <a:pt x="6" y="0"/>
                    </a:lnTo>
                    <a:cubicBezTo>
                      <a:pt x="6" y="0"/>
                      <a:pt x="6" y="0"/>
                      <a:pt x="7" y="0"/>
                    </a:cubicBezTo>
                    <a:lnTo>
                      <a:pt x="7" y="1"/>
                    </a:lnTo>
                    <a:close/>
                    <a:moveTo>
                      <a:pt x="6" y="1"/>
                    </a:moveTo>
                    <a:cubicBezTo>
                      <a:pt x="6" y="1"/>
                      <a:pt x="6" y="2"/>
                      <a:pt x="5" y="2"/>
                    </a:cubicBezTo>
                    <a:lnTo>
                      <a:pt x="5" y="0"/>
                    </a:lnTo>
                    <a:cubicBezTo>
                      <a:pt x="5" y="0"/>
                      <a:pt x="5" y="0"/>
                      <a:pt x="6" y="0"/>
                    </a:cubicBezTo>
                    <a:lnTo>
                      <a:pt x="6" y="1"/>
                    </a:lnTo>
                    <a:close/>
                    <a:moveTo>
                      <a:pt x="5" y="0"/>
                    </a:moveTo>
                    <a:lnTo>
                      <a:pt x="5" y="0"/>
                    </a:lnTo>
                    <a:lnTo>
                      <a:pt x="5" y="1"/>
                    </a:lnTo>
                    <a:lnTo>
                      <a:pt x="5" y="0"/>
                    </a:lnTo>
                    <a:close/>
                    <a:moveTo>
                      <a:pt x="5" y="2"/>
                    </a:moveTo>
                    <a:cubicBezTo>
                      <a:pt x="4" y="2"/>
                      <a:pt x="3" y="3"/>
                      <a:pt x="3" y="5"/>
                    </a:cubicBezTo>
                    <a:lnTo>
                      <a:pt x="1" y="5"/>
                    </a:lnTo>
                    <a:cubicBezTo>
                      <a:pt x="2" y="3"/>
                      <a:pt x="3" y="1"/>
                      <a:pt x="5" y="0"/>
                    </a:cubicBezTo>
                    <a:lnTo>
                      <a:pt x="5" y="2"/>
                    </a:lnTo>
                    <a:close/>
                    <a:moveTo>
                      <a:pt x="1" y="5"/>
                    </a:moveTo>
                    <a:lnTo>
                      <a:pt x="1" y="5"/>
                    </a:lnTo>
                    <a:lnTo>
                      <a:pt x="1" y="5"/>
                    </a:lnTo>
                    <a:lnTo>
                      <a:pt x="2" y="5"/>
                    </a:lnTo>
                    <a:lnTo>
                      <a:pt x="1" y="5"/>
                    </a:lnTo>
                    <a:close/>
                    <a:moveTo>
                      <a:pt x="3" y="5"/>
                    </a:moveTo>
                    <a:lnTo>
                      <a:pt x="3" y="5"/>
                    </a:lnTo>
                    <a:lnTo>
                      <a:pt x="1" y="5"/>
                    </a:lnTo>
                    <a:lnTo>
                      <a:pt x="1" y="5"/>
                    </a:lnTo>
                    <a:lnTo>
                      <a:pt x="3" y="5"/>
                    </a:lnTo>
                    <a:close/>
                    <a:moveTo>
                      <a:pt x="1" y="5"/>
                    </a:moveTo>
                    <a:lnTo>
                      <a:pt x="1" y="5"/>
                    </a:lnTo>
                    <a:lnTo>
                      <a:pt x="2" y="5"/>
                    </a:lnTo>
                    <a:lnTo>
                      <a:pt x="1" y="5"/>
                    </a:lnTo>
                    <a:close/>
                    <a:moveTo>
                      <a:pt x="3" y="5"/>
                    </a:moveTo>
                    <a:cubicBezTo>
                      <a:pt x="3" y="5"/>
                      <a:pt x="3" y="6"/>
                      <a:pt x="3" y="6"/>
                    </a:cubicBezTo>
                    <a:lnTo>
                      <a:pt x="2" y="7"/>
                    </a:lnTo>
                    <a:cubicBezTo>
                      <a:pt x="2" y="6"/>
                      <a:pt x="1" y="6"/>
                      <a:pt x="1" y="5"/>
                    </a:cubicBezTo>
                    <a:lnTo>
                      <a:pt x="3" y="5"/>
                    </a:lnTo>
                    <a:close/>
                    <a:moveTo>
                      <a:pt x="3" y="6"/>
                    </a:moveTo>
                    <a:lnTo>
                      <a:pt x="3" y="6"/>
                    </a:lnTo>
                    <a:lnTo>
                      <a:pt x="2" y="6"/>
                    </a:lnTo>
                    <a:lnTo>
                      <a:pt x="3" y="6"/>
                    </a:lnTo>
                    <a:close/>
                    <a:moveTo>
                      <a:pt x="3" y="6"/>
                    </a:moveTo>
                    <a:cubicBezTo>
                      <a:pt x="3" y="7"/>
                      <a:pt x="3" y="7"/>
                      <a:pt x="3" y="7"/>
                    </a:cubicBezTo>
                    <a:lnTo>
                      <a:pt x="2" y="8"/>
                    </a:lnTo>
                    <a:cubicBezTo>
                      <a:pt x="2" y="7"/>
                      <a:pt x="2" y="7"/>
                      <a:pt x="2" y="7"/>
                    </a:cubicBezTo>
                    <a:lnTo>
                      <a:pt x="3" y="6"/>
                    </a:lnTo>
                    <a:close/>
                    <a:moveTo>
                      <a:pt x="3" y="7"/>
                    </a:moveTo>
                    <a:lnTo>
                      <a:pt x="3" y="7"/>
                    </a:lnTo>
                    <a:lnTo>
                      <a:pt x="3" y="7"/>
                    </a:lnTo>
                    <a:lnTo>
                      <a:pt x="3" y="7"/>
                    </a:lnTo>
                    <a:close/>
                    <a:moveTo>
                      <a:pt x="3" y="7"/>
                    </a:moveTo>
                    <a:cubicBezTo>
                      <a:pt x="4" y="9"/>
                      <a:pt x="3" y="11"/>
                      <a:pt x="2" y="12"/>
                    </a:cubicBezTo>
                    <a:lnTo>
                      <a:pt x="1" y="12"/>
                    </a:lnTo>
                    <a:cubicBezTo>
                      <a:pt x="2" y="10"/>
                      <a:pt x="2" y="9"/>
                      <a:pt x="2" y="8"/>
                    </a:cubicBezTo>
                    <a:lnTo>
                      <a:pt x="3" y="7"/>
                    </a:lnTo>
                    <a:close/>
                    <a:moveTo>
                      <a:pt x="2" y="12"/>
                    </a:moveTo>
                    <a:cubicBezTo>
                      <a:pt x="2" y="13"/>
                      <a:pt x="1" y="14"/>
                      <a:pt x="1" y="15"/>
                    </a:cubicBezTo>
                    <a:lnTo>
                      <a:pt x="0" y="15"/>
                    </a:lnTo>
                    <a:cubicBezTo>
                      <a:pt x="0" y="14"/>
                      <a:pt x="0" y="13"/>
                      <a:pt x="1" y="12"/>
                    </a:cubicBezTo>
                    <a:lnTo>
                      <a:pt x="2" y="12"/>
                    </a:lnTo>
                    <a:close/>
                    <a:moveTo>
                      <a:pt x="0" y="15"/>
                    </a:moveTo>
                    <a:lnTo>
                      <a:pt x="0" y="15"/>
                    </a:lnTo>
                    <a:lnTo>
                      <a:pt x="1" y="15"/>
                    </a:lnTo>
                    <a:lnTo>
                      <a:pt x="0" y="15"/>
                    </a:lnTo>
                    <a:close/>
                    <a:moveTo>
                      <a:pt x="1" y="15"/>
                    </a:moveTo>
                    <a:cubicBezTo>
                      <a:pt x="1" y="16"/>
                      <a:pt x="2" y="17"/>
                      <a:pt x="3" y="18"/>
                    </a:cubicBezTo>
                    <a:lnTo>
                      <a:pt x="2" y="19"/>
                    </a:lnTo>
                    <a:cubicBezTo>
                      <a:pt x="1" y="18"/>
                      <a:pt x="0" y="17"/>
                      <a:pt x="0" y="15"/>
                    </a:cubicBezTo>
                    <a:lnTo>
                      <a:pt x="1" y="15"/>
                    </a:lnTo>
                    <a:close/>
                    <a:moveTo>
                      <a:pt x="3" y="18"/>
                    </a:moveTo>
                    <a:cubicBezTo>
                      <a:pt x="4" y="18"/>
                      <a:pt x="5" y="19"/>
                      <a:pt x="6" y="20"/>
                    </a:cubicBezTo>
                    <a:lnTo>
                      <a:pt x="5" y="21"/>
                    </a:lnTo>
                    <a:cubicBezTo>
                      <a:pt x="4" y="20"/>
                      <a:pt x="3" y="19"/>
                      <a:pt x="2" y="19"/>
                    </a:cubicBezTo>
                    <a:lnTo>
                      <a:pt x="3" y="18"/>
                    </a:lnTo>
                    <a:close/>
                    <a:moveTo>
                      <a:pt x="6" y="20"/>
                    </a:moveTo>
                    <a:lnTo>
                      <a:pt x="6" y="20"/>
                    </a:lnTo>
                    <a:lnTo>
                      <a:pt x="5" y="20"/>
                    </a:lnTo>
                    <a:lnTo>
                      <a:pt x="6" y="20"/>
                    </a:lnTo>
                    <a:close/>
                    <a:moveTo>
                      <a:pt x="6" y="20"/>
                    </a:moveTo>
                    <a:lnTo>
                      <a:pt x="6" y="20"/>
                    </a:lnTo>
                    <a:lnTo>
                      <a:pt x="5" y="21"/>
                    </a:lnTo>
                    <a:lnTo>
                      <a:pt x="5" y="21"/>
                    </a:lnTo>
                    <a:lnTo>
                      <a:pt x="6" y="20"/>
                    </a:lnTo>
                    <a:close/>
                    <a:moveTo>
                      <a:pt x="6" y="20"/>
                    </a:moveTo>
                    <a:lnTo>
                      <a:pt x="6" y="20"/>
                    </a:lnTo>
                    <a:lnTo>
                      <a:pt x="5" y="20"/>
                    </a:lnTo>
                    <a:lnTo>
                      <a:pt x="6" y="20"/>
                    </a:lnTo>
                    <a:close/>
                    <a:moveTo>
                      <a:pt x="6" y="20"/>
                    </a:moveTo>
                    <a:cubicBezTo>
                      <a:pt x="6" y="20"/>
                      <a:pt x="6" y="21"/>
                      <a:pt x="6" y="21"/>
                    </a:cubicBezTo>
                    <a:lnTo>
                      <a:pt x="5" y="22"/>
                    </a:lnTo>
                    <a:cubicBezTo>
                      <a:pt x="5" y="21"/>
                      <a:pt x="5" y="21"/>
                      <a:pt x="5" y="21"/>
                    </a:cubicBezTo>
                    <a:lnTo>
                      <a:pt x="6" y="20"/>
                    </a:lnTo>
                    <a:close/>
                    <a:moveTo>
                      <a:pt x="6" y="21"/>
                    </a:moveTo>
                    <a:lnTo>
                      <a:pt x="6" y="21"/>
                    </a:lnTo>
                    <a:lnTo>
                      <a:pt x="6" y="21"/>
                    </a:lnTo>
                    <a:close/>
                    <a:moveTo>
                      <a:pt x="6" y="21"/>
                    </a:moveTo>
                    <a:cubicBezTo>
                      <a:pt x="6" y="22"/>
                      <a:pt x="6" y="22"/>
                      <a:pt x="7" y="22"/>
                    </a:cubicBezTo>
                    <a:lnTo>
                      <a:pt x="7" y="24"/>
                    </a:lnTo>
                    <a:cubicBezTo>
                      <a:pt x="5" y="24"/>
                      <a:pt x="5" y="23"/>
                      <a:pt x="5" y="22"/>
                    </a:cubicBezTo>
                    <a:lnTo>
                      <a:pt x="6" y="21"/>
                    </a:lnTo>
                    <a:close/>
                    <a:moveTo>
                      <a:pt x="7" y="24"/>
                    </a:moveTo>
                    <a:lnTo>
                      <a:pt x="7" y="24"/>
                    </a:lnTo>
                    <a:lnTo>
                      <a:pt x="7" y="23"/>
                    </a:lnTo>
                    <a:lnTo>
                      <a:pt x="7" y="24"/>
                    </a:lnTo>
                    <a:close/>
                    <a:moveTo>
                      <a:pt x="7" y="22"/>
                    </a:moveTo>
                    <a:cubicBezTo>
                      <a:pt x="10" y="22"/>
                      <a:pt x="12" y="18"/>
                      <a:pt x="13" y="15"/>
                    </a:cubicBezTo>
                    <a:lnTo>
                      <a:pt x="15" y="16"/>
                    </a:lnTo>
                    <a:cubicBezTo>
                      <a:pt x="13" y="19"/>
                      <a:pt x="11" y="23"/>
                      <a:pt x="7" y="24"/>
                    </a:cubicBezTo>
                    <a:lnTo>
                      <a:pt x="7" y="22"/>
                    </a:lnTo>
                    <a:close/>
                    <a:moveTo>
                      <a:pt x="13" y="15"/>
                    </a:moveTo>
                    <a:cubicBezTo>
                      <a:pt x="14" y="15"/>
                      <a:pt x="14" y="14"/>
                      <a:pt x="14" y="14"/>
                    </a:cubicBezTo>
                    <a:lnTo>
                      <a:pt x="15" y="14"/>
                    </a:lnTo>
                    <a:cubicBezTo>
                      <a:pt x="15" y="15"/>
                      <a:pt x="15" y="15"/>
                      <a:pt x="15" y="16"/>
                    </a:cubicBezTo>
                    <a:lnTo>
                      <a:pt x="13" y="15"/>
                    </a:lnTo>
                    <a:close/>
                    <a:moveTo>
                      <a:pt x="14" y="14"/>
                    </a:moveTo>
                    <a:lnTo>
                      <a:pt x="14" y="14"/>
                    </a:lnTo>
                    <a:lnTo>
                      <a:pt x="15" y="14"/>
                    </a:lnTo>
                    <a:lnTo>
                      <a:pt x="14" y="14"/>
                    </a:lnTo>
                    <a:close/>
                    <a:moveTo>
                      <a:pt x="14" y="14"/>
                    </a:moveTo>
                    <a:lnTo>
                      <a:pt x="14" y="13"/>
                    </a:lnTo>
                    <a:lnTo>
                      <a:pt x="16" y="14"/>
                    </a:lnTo>
                    <a:lnTo>
                      <a:pt x="15" y="14"/>
                    </a:lnTo>
                    <a:lnTo>
                      <a:pt x="14" y="14"/>
                    </a:lnTo>
                    <a:close/>
                    <a:moveTo>
                      <a:pt x="14" y="13"/>
                    </a:moveTo>
                    <a:lnTo>
                      <a:pt x="14" y="13"/>
                    </a:lnTo>
                    <a:lnTo>
                      <a:pt x="15" y="14"/>
                    </a:lnTo>
                    <a:lnTo>
                      <a:pt x="14" y="13"/>
                    </a:lnTo>
                    <a:close/>
                    <a:moveTo>
                      <a:pt x="14" y="13"/>
                    </a:moveTo>
                    <a:cubicBezTo>
                      <a:pt x="15" y="13"/>
                      <a:pt x="15" y="12"/>
                      <a:pt x="15" y="11"/>
                    </a:cubicBezTo>
                    <a:lnTo>
                      <a:pt x="17" y="12"/>
                    </a:lnTo>
                    <a:cubicBezTo>
                      <a:pt x="16" y="12"/>
                      <a:pt x="16" y="13"/>
                      <a:pt x="16" y="14"/>
                    </a:cubicBezTo>
                    <a:lnTo>
                      <a:pt x="14" y="13"/>
                    </a:lnTo>
                    <a:close/>
                    <a:moveTo>
                      <a:pt x="15" y="11"/>
                    </a:moveTo>
                    <a:cubicBezTo>
                      <a:pt x="16" y="9"/>
                      <a:pt x="17" y="6"/>
                      <a:pt x="14" y="4"/>
                    </a:cubicBezTo>
                    <a:lnTo>
                      <a:pt x="14" y="3"/>
                    </a:lnTo>
                    <a:cubicBezTo>
                      <a:pt x="19" y="5"/>
                      <a:pt x="18" y="8"/>
                      <a:pt x="17" y="12"/>
                    </a:cubicBezTo>
                    <a:lnTo>
                      <a:pt x="1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7" name="Freeform 133">
                <a:extLst>
                  <a:ext uri="{FF2B5EF4-FFF2-40B4-BE49-F238E27FC236}">
                    <a16:creationId xmlns:a16="http://schemas.microsoft.com/office/drawing/2014/main" id="{F705078B-D149-1D5B-4AE4-9F07B4DBA9E8}"/>
                  </a:ext>
                </a:extLst>
              </p:cNvPr>
              <p:cNvSpPr>
                <a:spLocks/>
              </p:cNvSpPr>
              <p:nvPr/>
            </p:nvSpPr>
            <p:spPr bwMode="auto">
              <a:xfrm>
                <a:off x="3015" y="1497"/>
                <a:ext cx="156" cy="84"/>
              </a:xfrm>
              <a:custGeom>
                <a:avLst/>
                <a:gdLst>
                  <a:gd name="T0" fmla="*/ 25 w 28"/>
                  <a:gd name="T1" fmla="*/ 3 h 15"/>
                  <a:gd name="T2" fmla="*/ 18 w 28"/>
                  <a:gd name="T3" fmla="*/ 0 h 15"/>
                  <a:gd name="T4" fmla="*/ 12 w 28"/>
                  <a:gd name="T5" fmla="*/ 3 h 15"/>
                  <a:gd name="T6" fmla="*/ 9 w 28"/>
                  <a:gd name="T7" fmla="*/ 3 h 15"/>
                  <a:gd name="T8" fmla="*/ 0 w 28"/>
                  <a:gd name="T9" fmla="*/ 12 h 15"/>
                  <a:gd name="T10" fmla="*/ 10 w 28"/>
                  <a:gd name="T11" fmla="*/ 15 h 15"/>
                  <a:gd name="T12" fmla="*/ 26 w 28"/>
                  <a:gd name="T13" fmla="*/ 9 h 15"/>
                  <a:gd name="T14" fmla="*/ 25 w 28"/>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5">
                    <a:moveTo>
                      <a:pt x="25" y="3"/>
                    </a:moveTo>
                    <a:cubicBezTo>
                      <a:pt x="22" y="3"/>
                      <a:pt x="20" y="0"/>
                      <a:pt x="18" y="0"/>
                    </a:cubicBezTo>
                    <a:cubicBezTo>
                      <a:pt x="16" y="1"/>
                      <a:pt x="14" y="1"/>
                      <a:pt x="12" y="3"/>
                    </a:cubicBezTo>
                    <a:cubicBezTo>
                      <a:pt x="11" y="3"/>
                      <a:pt x="9" y="2"/>
                      <a:pt x="9" y="3"/>
                    </a:cubicBezTo>
                    <a:cubicBezTo>
                      <a:pt x="6" y="6"/>
                      <a:pt x="2" y="9"/>
                      <a:pt x="0" y="12"/>
                    </a:cubicBezTo>
                    <a:cubicBezTo>
                      <a:pt x="0" y="15"/>
                      <a:pt x="7" y="15"/>
                      <a:pt x="10" y="15"/>
                    </a:cubicBezTo>
                    <a:cubicBezTo>
                      <a:pt x="16" y="15"/>
                      <a:pt x="22" y="13"/>
                      <a:pt x="26" y="9"/>
                    </a:cubicBezTo>
                    <a:cubicBezTo>
                      <a:pt x="28" y="7"/>
                      <a:pt x="27" y="4"/>
                      <a:pt x="2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8" name="Freeform 134">
                <a:extLst>
                  <a:ext uri="{FF2B5EF4-FFF2-40B4-BE49-F238E27FC236}">
                    <a16:creationId xmlns:a16="http://schemas.microsoft.com/office/drawing/2014/main" id="{E3FB7DB3-E665-B986-0115-199BCAA1E365}"/>
                  </a:ext>
                </a:extLst>
              </p:cNvPr>
              <p:cNvSpPr>
                <a:spLocks noEditPoints="1"/>
              </p:cNvSpPr>
              <p:nvPr/>
            </p:nvSpPr>
            <p:spPr bwMode="auto">
              <a:xfrm>
                <a:off x="3009" y="1492"/>
                <a:ext cx="162" cy="95"/>
              </a:xfrm>
              <a:custGeom>
                <a:avLst/>
                <a:gdLst>
                  <a:gd name="T0" fmla="*/ 26 w 29"/>
                  <a:gd name="T1" fmla="*/ 4 h 17"/>
                  <a:gd name="T2" fmla="*/ 25 w 29"/>
                  <a:gd name="T3" fmla="*/ 5 h 17"/>
                  <a:gd name="T4" fmla="*/ 25 w 29"/>
                  <a:gd name="T5" fmla="*/ 5 h 17"/>
                  <a:gd name="T6" fmla="*/ 24 w 29"/>
                  <a:gd name="T7" fmla="*/ 2 h 17"/>
                  <a:gd name="T8" fmla="*/ 23 w 29"/>
                  <a:gd name="T9" fmla="*/ 3 h 17"/>
                  <a:gd name="T10" fmla="*/ 24 w 29"/>
                  <a:gd name="T11" fmla="*/ 2 h 17"/>
                  <a:gd name="T12" fmla="*/ 19 w 29"/>
                  <a:gd name="T13" fmla="*/ 1 h 17"/>
                  <a:gd name="T14" fmla="*/ 17 w 29"/>
                  <a:gd name="T15" fmla="*/ 3 h 17"/>
                  <a:gd name="T16" fmla="*/ 20 w 29"/>
                  <a:gd name="T17" fmla="*/ 2 h 17"/>
                  <a:gd name="T18" fmla="*/ 12 w 29"/>
                  <a:gd name="T19" fmla="*/ 3 h 17"/>
                  <a:gd name="T20" fmla="*/ 13 w 29"/>
                  <a:gd name="T21" fmla="*/ 4 h 17"/>
                  <a:gd name="T22" fmla="*/ 13 w 29"/>
                  <a:gd name="T23" fmla="*/ 4 h 17"/>
                  <a:gd name="T24" fmla="*/ 12 w 29"/>
                  <a:gd name="T25" fmla="*/ 3 h 17"/>
                  <a:gd name="T26" fmla="*/ 13 w 29"/>
                  <a:gd name="T27" fmla="*/ 4 h 17"/>
                  <a:gd name="T28" fmla="*/ 11 w 29"/>
                  <a:gd name="T29" fmla="*/ 4 h 17"/>
                  <a:gd name="T30" fmla="*/ 13 w 29"/>
                  <a:gd name="T31" fmla="*/ 4 h 17"/>
                  <a:gd name="T32" fmla="*/ 9 w 29"/>
                  <a:gd name="T33" fmla="*/ 3 h 17"/>
                  <a:gd name="T34" fmla="*/ 9 w 29"/>
                  <a:gd name="T35" fmla="*/ 3 h 17"/>
                  <a:gd name="T36" fmla="*/ 9 w 29"/>
                  <a:gd name="T37" fmla="*/ 3 h 17"/>
                  <a:gd name="T38" fmla="*/ 9 w 29"/>
                  <a:gd name="T39" fmla="*/ 3 h 17"/>
                  <a:gd name="T40" fmla="*/ 9 w 29"/>
                  <a:gd name="T41" fmla="*/ 3 h 17"/>
                  <a:gd name="T42" fmla="*/ 9 w 29"/>
                  <a:gd name="T43" fmla="*/ 3 h 17"/>
                  <a:gd name="T44" fmla="*/ 7 w 29"/>
                  <a:gd name="T45" fmla="*/ 6 h 17"/>
                  <a:gd name="T46" fmla="*/ 8 w 29"/>
                  <a:gd name="T47" fmla="*/ 7 h 17"/>
                  <a:gd name="T48" fmla="*/ 7 w 29"/>
                  <a:gd name="T49" fmla="*/ 6 h 17"/>
                  <a:gd name="T50" fmla="*/ 0 w 29"/>
                  <a:gd name="T51" fmla="*/ 13 h 17"/>
                  <a:gd name="T52" fmla="*/ 0 w 29"/>
                  <a:gd name="T53" fmla="*/ 13 h 17"/>
                  <a:gd name="T54" fmla="*/ 5 w 29"/>
                  <a:gd name="T55" fmla="*/ 17 h 17"/>
                  <a:gd name="T56" fmla="*/ 5 w 29"/>
                  <a:gd name="T57" fmla="*/ 15 h 17"/>
                  <a:gd name="T58" fmla="*/ 5 w 29"/>
                  <a:gd name="T59" fmla="*/ 17 h 17"/>
                  <a:gd name="T60" fmla="*/ 11 w 29"/>
                  <a:gd name="T61" fmla="*/ 16 h 17"/>
                  <a:gd name="T62" fmla="*/ 11 w 29"/>
                  <a:gd name="T63" fmla="*/ 16 h 17"/>
                  <a:gd name="T64" fmla="*/ 11 w 29"/>
                  <a:gd name="T65" fmla="*/ 16 h 17"/>
                  <a:gd name="T66" fmla="*/ 11 w 29"/>
                  <a:gd name="T67" fmla="*/ 16 h 17"/>
                  <a:gd name="T68" fmla="*/ 14 w 29"/>
                  <a:gd name="T69" fmla="*/ 15 h 17"/>
                  <a:gd name="T70" fmla="*/ 11 w 29"/>
                  <a:gd name="T71" fmla="*/ 16 h 17"/>
                  <a:gd name="T72" fmla="*/ 16 w 29"/>
                  <a:gd name="T73" fmla="*/ 16 h 17"/>
                  <a:gd name="T74" fmla="*/ 16 w 29"/>
                  <a:gd name="T75" fmla="*/ 16 h 17"/>
                  <a:gd name="T76" fmla="*/ 16 w 29"/>
                  <a:gd name="T77" fmla="*/ 15 h 17"/>
                  <a:gd name="T78" fmla="*/ 16 w 29"/>
                  <a:gd name="T79" fmla="*/ 16 h 17"/>
                  <a:gd name="T80" fmla="*/ 27 w 29"/>
                  <a:gd name="T81" fmla="*/ 9 h 17"/>
                  <a:gd name="T82" fmla="*/ 27 w 29"/>
                  <a:gd name="T83" fmla="*/ 9 h 17"/>
                  <a:gd name="T84" fmla="*/ 28 w 29"/>
                  <a:gd name="T85" fmla="*/ 10 h 17"/>
                  <a:gd name="T86" fmla="*/ 27 w 29"/>
                  <a:gd name="T87" fmla="*/ 7 h 17"/>
                  <a:gd name="T88" fmla="*/ 27 w 29"/>
                  <a:gd name="T89" fmla="*/ 9 h 17"/>
                  <a:gd name="T90" fmla="*/ 27 w 29"/>
                  <a:gd name="T91" fmla="*/ 5 h 17"/>
                  <a:gd name="T92" fmla="*/ 27 w 29"/>
                  <a:gd name="T93" fmla="*/ 6 h 17"/>
                  <a:gd name="T94" fmla="*/ 27 w 29"/>
                  <a:gd name="T95" fmla="*/ 5 h 17"/>
                  <a:gd name="T96" fmla="*/ 26 w 29"/>
                  <a:gd name="T9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7">
                    <a:moveTo>
                      <a:pt x="25" y="5"/>
                    </a:moveTo>
                    <a:lnTo>
                      <a:pt x="25" y="5"/>
                    </a:lnTo>
                    <a:lnTo>
                      <a:pt x="26" y="4"/>
                    </a:lnTo>
                    <a:lnTo>
                      <a:pt x="26" y="4"/>
                    </a:lnTo>
                    <a:lnTo>
                      <a:pt x="25" y="5"/>
                    </a:lnTo>
                    <a:close/>
                    <a:moveTo>
                      <a:pt x="25" y="5"/>
                    </a:moveTo>
                    <a:lnTo>
                      <a:pt x="25" y="5"/>
                    </a:lnTo>
                    <a:lnTo>
                      <a:pt x="26" y="4"/>
                    </a:lnTo>
                    <a:lnTo>
                      <a:pt x="25" y="5"/>
                    </a:lnTo>
                    <a:close/>
                    <a:moveTo>
                      <a:pt x="25" y="5"/>
                    </a:moveTo>
                    <a:cubicBezTo>
                      <a:pt x="24" y="5"/>
                      <a:pt x="24" y="4"/>
                      <a:pt x="23" y="3"/>
                    </a:cubicBezTo>
                    <a:lnTo>
                      <a:pt x="24" y="2"/>
                    </a:lnTo>
                    <a:cubicBezTo>
                      <a:pt x="24" y="3"/>
                      <a:pt x="25" y="4"/>
                      <a:pt x="26" y="4"/>
                    </a:cubicBezTo>
                    <a:lnTo>
                      <a:pt x="25" y="5"/>
                    </a:lnTo>
                    <a:close/>
                    <a:moveTo>
                      <a:pt x="23" y="3"/>
                    </a:moveTo>
                    <a:cubicBezTo>
                      <a:pt x="22" y="3"/>
                      <a:pt x="21" y="2"/>
                      <a:pt x="20" y="2"/>
                    </a:cubicBezTo>
                    <a:lnTo>
                      <a:pt x="19" y="1"/>
                    </a:lnTo>
                    <a:cubicBezTo>
                      <a:pt x="21" y="0"/>
                      <a:pt x="22" y="1"/>
                      <a:pt x="24" y="2"/>
                    </a:cubicBezTo>
                    <a:lnTo>
                      <a:pt x="23" y="3"/>
                    </a:lnTo>
                    <a:close/>
                    <a:moveTo>
                      <a:pt x="19" y="1"/>
                    </a:moveTo>
                    <a:lnTo>
                      <a:pt x="19" y="1"/>
                    </a:lnTo>
                    <a:lnTo>
                      <a:pt x="19" y="1"/>
                    </a:lnTo>
                    <a:close/>
                    <a:moveTo>
                      <a:pt x="20" y="2"/>
                    </a:moveTo>
                    <a:cubicBezTo>
                      <a:pt x="19" y="2"/>
                      <a:pt x="18" y="3"/>
                      <a:pt x="17" y="3"/>
                    </a:cubicBezTo>
                    <a:lnTo>
                      <a:pt x="16" y="2"/>
                    </a:lnTo>
                    <a:cubicBezTo>
                      <a:pt x="17" y="1"/>
                      <a:pt x="18" y="1"/>
                      <a:pt x="19" y="1"/>
                    </a:cubicBezTo>
                    <a:lnTo>
                      <a:pt x="20" y="2"/>
                    </a:lnTo>
                    <a:close/>
                    <a:moveTo>
                      <a:pt x="17" y="3"/>
                    </a:moveTo>
                    <a:cubicBezTo>
                      <a:pt x="15" y="3"/>
                      <a:pt x="14" y="4"/>
                      <a:pt x="13" y="4"/>
                    </a:cubicBezTo>
                    <a:lnTo>
                      <a:pt x="12" y="3"/>
                    </a:lnTo>
                    <a:cubicBezTo>
                      <a:pt x="14" y="2"/>
                      <a:pt x="15" y="2"/>
                      <a:pt x="16" y="2"/>
                    </a:cubicBezTo>
                    <a:lnTo>
                      <a:pt x="17" y="3"/>
                    </a:lnTo>
                    <a:close/>
                    <a:moveTo>
                      <a:pt x="13" y="4"/>
                    </a:moveTo>
                    <a:lnTo>
                      <a:pt x="13" y="4"/>
                    </a:lnTo>
                    <a:lnTo>
                      <a:pt x="13" y="4"/>
                    </a:lnTo>
                    <a:close/>
                    <a:moveTo>
                      <a:pt x="13" y="4"/>
                    </a:moveTo>
                    <a:lnTo>
                      <a:pt x="13" y="4"/>
                    </a:lnTo>
                    <a:lnTo>
                      <a:pt x="12" y="3"/>
                    </a:lnTo>
                    <a:lnTo>
                      <a:pt x="12" y="3"/>
                    </a:lnTo>
                    <a:lnTo>
                      <a:pt x="13" y="4"/>
                    </a:lnTo>
                    <a:close/>
                    <a:moveTo>
                      <a:pt x="13" y="4"/>
                    </a:moveTo>
                    <a:lnTo>
                      <a:pt x="13" y="4"/>
                    </a:lnTo>
                    <a:lnTo>
                      <a:pt x="13" y="4"/>
                    </a:lnTo>
                    <a:close/>
                    <a:moveTo>
                      <a:pt x="13" y="4"/>
                    </a:moveTo>
                    <a:cubicBezTo>
                      <a:pt x="12" y="5"/>
                      <a:pt x="12" y="5"/>
                      <a:pt x="11" y="4"/>
                    </a:cubicBezTo>
                    <a:lnTo>
                      <a:pt x="11" y="3"/>
                    </a:lnTo>
                    <a:cubicBezTo>
                      <a:pt x="12" y="3"/>
                      <a:pt x="12" y="3"/>
                      <a:pt x="12" y="3"/>
                    </a:cubicBezTo>
                    <a:lnTo>
                      <a:pt x="13" y="4"/>
                    </a:lnTo>
                    <a:close/>
                    <a:moveTo>
                      <a:pt x="11" y="4"/>
                    </a:moveTo>
                    <a:cubicBezTo>
                      <a:pt x="11" y="4"/>
                      <a:pt x="10" y="4"/>
                      <a:pt x="10" y="4"/>
                    </a:cubicBezTo>
                    <a:lnTo>
                      <a:pt x="9" y="3"/>
                    </a:lnTo>
                    <a:cubicBezTo>
                      <a:pt x="10" y="3"/>
                      <a:pt x="11" y="3"/>
                      <a:pt x="11" y="3"/>
                    </a:cubicBezTo>
                    <a:lnTo>
                      <a:pt x="11" y="4"/>
                    </a:lnTo>
                    <a:close/>
                    <a:moveTo>
                      <a:pt x="9" y="3"/>
                    </a:moveTo>
                    <a:lnTo>
                      <a:pt x="9" y="3"/>
                    </a:lnTo>
                    <a:lnTo>
                      <a:pt x="10" y="4"/>
                    </a:lnTo>
                    <a:lnTo>
                      <a:pt x="9" y="3"/>
                    </a:lnTo>
                    <a:close/>
                    <a:moveTo>
                      <a:pt x="10" y="4"/>
                    </a:moveTo>
                    <a:lnTo>
                      <a:pt x="10" y="4"/>
                    </a:lnTo>
                    <a:lnTo>
                      <a:pt x="9" y="3"/>
                    </a:lnTo>
                    <a:lnTo>
                      <a:pt x="9" y="3"/>
                    </a:lnTo>
                    <a:lnTo>
                      <a:pt x="10" y="4"/>
                    </a:lnTo>
                    <a:close/>
                    <a:moveTo>
                      <a:pt x="9" y="3"/>
                    </a:moveTo>
                    <a:lnTo>
                      <a:pt x="9" y="3"/>
                    </a:lnTo>
                    <a:lnTo>
                      <a:pt x="10" y="4"/>
                    </a:lnTo>
                    <a:lnTo>
                      <a:pt x="9" y="3"/>
                    </a:lnTo>
                    <a:close/>
                    <a:moveTo>
                      <a:pt x="10" y="4"/>
                    </a:moveTo>
                    <a:cubicBezTo>
                      <a:pt x="9" y="5"/>
                      <a:pt x="8" y="6"/>
                      <a:pt x="8" y="7"/>
                    </a:cubicBezTo>
                    <a:lnTo>
                      <a:pt x="7" y="6"/>
                    </a:lnTo>
                    <a:cubicBezTo>
                      <a:pt x="8" y="5"/>
                      <a:pt x="8" y="4"/>
                      <a:pt x="9" y="3"/>
                    </a:cubicBezTo>
                    <a:lnTo>
                      <a:pt x="10" y="4"/>
                    </a:lnTo>
                    <a:close/>
                    <a:moveTo>
                      <a:pt x="8" y="7"/>
                    </a:moveTo>
                    <a:cubicBezTo>
                      <a:pt x="5" y="9"/>
                      <a:pt x="3" y="11"/>
                      <a:pt x="2" y="14"/>
                    </a:cubicBezTo>
                    <a:lnTo>
                      <a:pt x="1" y="13"/>
                    </a:lnTo>
                    <a:cubicBezTo>
                      <a:pt x="2" y="10"/>
                      <a:pt x="4" y="8"/>
                      <a:pt x="7" y="6"/>
                    </a:cubicBezTo>
                    <a:lnTo>
                      <a:pt x="8" y="7"/>
                    </a:lnTo>
                    <a:close/>
                    <a:moveTo>
                      <a:pt x="0" y="13"/>
                    </a:moveTo>
                    <a:lnTo>
                      <a:pt x="0" y="13"/>
                    </a:lnTo>
                    <a:lnTo>
                      <a:pt x="1" y="13"/>
                    </a:lnTo>
                    <a:lnTo>
                      <a:pt x="1" y="13"/>
                    </a:lnTo>
                    <a:lnTo>
                      <a:pt x="0" y="13"/>
                    </a:lnTo>
                    <a:close/>
                    <a:moveTo>
                      <a:pt x="2" y="13"/>
                    </a:moveTo>
                    <a:cubicBezTo>
                      <a:pt x="2" y="14"/>
                      <a:pt x="3" y="15"/>
                      <a:pt x="5" y="15"/>
                    </a:cubicBezTo>
                    <a:lnTo>
                      <a:pt x="5" y="17"/>
                    </a:lnTo>
                    <a:cubicBezTo>
                      <a:pt x="2" y="16"/>
                      <a:pt x="0" y="15"/>
                      <a:pt x="0" y="13"/>
                    </a:cubicBezTo>
                    <a:lnTo>
                      <a:pt x="2" y="13"/>
                    </a:lnTo>
                    <a:close/>
                    <a:moveTo>
                      <a:pt x="5" y="15"/>
                    </a:moveTo>
                    <a:cubicBezTo>
                      <a:pt x="7" y="16"/>
                      <a:pt x="10" y="16"/>
                      <a:pt x="11" y="16"/>
                    </a:cubicBezTo>
                    <a:lnTo>
                      <a:pt x="11" y="17"/>
                    </a:lnTo>
                    <a:cubicBezTo>
                      <a:pt x="10" y="17"/>
                      <a:pt x="7" y="17"/>
                      <a:pt x="5" y="17"/>
                    </a:cubicBezTo>
                    <a:lnTo>
                      <a:pt x="5" y="15"/>
                    </a:lnTo>
                    <a:close/>
                    <a:moveTo>
                      <a:pt x="11" y="16"/>
                    </a:moveTo>
                    <a:lnTo>
                      <a:pt x="11" y="16"/>
                    </a:lnTo>
                    <a:lnTo>
                      <a:pt x="11" y="16"/>
                    </a:lnTo>
                    <a:close/>
                    <a:moveTo>
                      <a:pt x="11" y="16"/>
                    </a:moveTo>
                    <a:lnTo>
                      <a:pt x="11" y="16"/>
                    </a:lnTo>
                    <a:lnTo>
                      <a:pt x="11" y="17"/>
                    </a:lnTo>
                    <a:lnTo>
                      <a:pt x="11" y="17"/>
                    </a:lnTo>
                    <a:lnTo>
                      <a:pt x="11" y="16"/>
                    </a:lnTo>
                    <a:close/>
                    <a:moveTo>
                      <a:pt x="11" y="17"/>
                    </a:moveTo>
                    <a:lnTo>
                      <a:pt x="11" y="17"/>
                    </a:lnTo>
                    <a:lnTo>
                      <a:pt x="11" y="16"/>
                    </a:lnTo>
                    <a:lnTo>
                      <a:pt x="11" y="17"/>
                    </a:lnTo>
                    <a:close/>
                    <a:moveTo>
                      <a:pt x="11" y="16"/>
                    </a:moveTo>
                    <a:cubicBezTo>
                      <a:pt x="12" y="15"/>
                      <a:pt x="13" y="15"/>
                      <a:pt x="14" y="15"/>
                    </a:cubicBezTo>
                    <a:lnTo>
                      <a:pt x="14" y="17"/>
                    </a:lnTo>
                    <a:cubicBezTo>
                      <a:pt x="13" y="17"/>
                      <a:pt x="12" y="17"/>
                      <a:pt x="11" y="17"/>
                    </a:cubicBezTo>
                    <a:lnTo>
                      <a:pt x="11" y="16"/>
                    </a:lnTo>
                    <a:close/>
                    <a:moveTo>
                      <a:pt x="14" y="15"/>
                    </a:moveTo>
                    <a:cubicBezTo>
                      <a:pt x="14" y="15"/>
                      <a:pt x="15" y="15"/>
                      <a:pt x="16" y="15"/>
                    </a:cubicBezTo>
                    <a:lnTo>
                      <a:pt x="16" y="16"/>
                    </a:lnTo>
                    <a:cubicBezTo>
                      <a:pt x="16" y="16"/>
                      <a:pt x="15" y="17"/>
                      <a:pt x="14" y="17"/>
                    </a:cubicBezTo>
                    <a:lnTo>
                      <a:pt x="14" y="15"/>
                    </a:lnTo>
                    <a:close/>
                    <a:moveTo>
                      <a:pt x="16" y="16"/>
                    </a:moveTo>
                    <a:lnTo>
                      <a:pt x="16" y="16"/>
                    </a:lnTo>
                    <a:lnTo>
                      <a:pt x="16" y="16"/>
                    </a:lnTo>
                    <a:close/>
                    <a:moveTo>
                      <a:pt x="16" y="15"/>
                    </a:moveTo>
                    <a:cubicBezTo>
                      <a:pt x="20" y="14"/>
                      <a:pt x="24" y="12"/>
                      <a:pt x="27" y="9"/>
                    </a:cubicBezTo>
                    <a:lnTo>
                      <a:pt x="28" y="10"/>
                    </a:lnTo>
                    <a:cubicBezTo>
                      <a:pt x="25" y="13"/>
                      <a:pt x="21" y="15"/>
                      <a:pt x="16" y="16"/>
                    </a:cubicBezTo>
                    <a:lnTo>
                      <a:pt x="16" y="15"/>
                    </a:lnTo>
                    <a:close/>
                    <a:moveTo>
                      <a:pt x="27" y="9"/>
                    </a:moveTo>
                    <a:lnTo>
                      <a:pt x="27" y="9"/>
                    </a:lnTo>
                    <a:lnTo>
                      <a:pt x="27" y="10"/>
                    </a:lnTo>
                    <a:lnTo>
                      <a:pt x="27" y="9"/>
                    </a:lnTo>
                    <a:close/>
                    <a:moveTo>
                      <a:pt x="27" y="9"/>
                    </a:moveTo>
                    <a:cubicBezTo>
                      <a:pt x="27" y="9"/>
                      <a:pt x="27" y="9"/>
                      <a:pt x="27" y="9"/>
                    </a:cubicBezTo>
                    <a:lnTo>
                      <a:pt x="28" y="9"/>
                    </a:lnTo>
                    <a:cubicBezTo>
                      <a:pt x="28" y="10"/>
                      <a:pt x="28" y="10"/>
                      <a:pt x="28" y="10"/>
                    </a:cubicBezTo>
                    <a:lnTo>
                      <a:pt x="27" y="9"/>
                    </a:lnTo>
                    <a:close/>
                    <a:moveTo>
                      <a:pt x="27" y="9"/>
                    </a:moveTo>
                    <a:cubicBezTo>
                      <a:pt x="27" y="8"/>
                      <a:pt x="27" y="8"/>
                      <a:pt x="27" y="7"/>
                    </a:cubicBezTo>
                    <a:lnTo>
                      <a:pt x="29" y="7"/>
                    </a:lnTo>
                    <a:cubicBezTo>
                      <a:pt x="29" y="8"/>
                      <a:pt x="29" y="8"/>
                      <a:pt x="28" y="9"/>
                    </a:cubicBezTo>
                    <a:lnTo>
                      <a:pt x="27" y="9"/>
                    </a:lnTo>
                    <a:close/>
                    <a:moveTo>
                      <a:pt x="27" y="7"/>
                    </a:moveTo>
                    <a:cubicBezTo>
                      <a:pt x="27" y="7"/>
                      <a:pt x="27" y="6"/>
                      <a:pt x="27" y="6"/>
                    </a:cubicBezTo>
                    <a:lnTo>
                      <a:pt x="27" y="5"/>
                    </a:lnTo>
                    <a:cubicBezTo>
                      <a:pt x="28" y="6"/>
                      <a:pt x="28" y="6"/>
                      <a:pt x="29" y="7"/>
                    </a:cubicBezTo>
                    <a:lnTo>
                      <a:pt x="27" y="7"/>
                    </a:lnTo>
                    <a:close/>
                    <a:moveTo>
                      <a:pt x="27" y="6"/>
                    </a:moveTo>
                    <a:cubicBezTo>
                      <a:pt x="26" y="6"/>
                      <a:pt x="26" y="5"/>
                      <a:pt x="25" y="5"/>
                    </a:cubicBezTo>
                    <a:lnTo>
                      <a:pt x="26" y="4"/>
                    </a:lnTo>
                    <a:cubicBezTo>
                      <a:pt x="27" y="4"/>
                      <a:pt x="27" y="5"/>
                      <a:pt x="27" y="5"/>
                    </a:cubicBezTo>
                    <a:lnTo>
                      <a:pt x="27" y="6"/>
                    </a:lnTo>
                    <a:close/>
                    <a:moveTo>
                      <a:pt x="26" y="4"/>
                    </a:moveTo>
                    <a:lnTo>
                      <a:pt x="26" y="4"/>
                    </a:lnTo>
                    <a:lnTo>
                      <a:pt x="26"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79" name="Freeform 135">
                <a:extLst>
                  <a:ext uri="{FF2B5EF4-FFF2-40B4-BE49-F238E27FC236}">
                    <a16:creationId xmlns:a16="http://schemas.microsoft.com/office/drawing/2014/main" id="{399212AB-5B4B-2BD4-EBD6-A21187E8863D}"/>
                  </a:ext>
                </a:extLst>
              </p:cNvPr>
              <p:cNvSpPr>
                <a:spLocks/>
              </p:cNvSpPr>
              <p:nvPr/>
            </p:nvSpPr>
            <p:spPr bwMode="auto">
              <a:xfrm>
                <a:off x="3160" y="1520"/>
                <a:ext cx="106" cy="67"/>
              </a:xfrm>
              <a:custGeom>
                <a:avLst/>
                <a:gdLst>
                  <a:gd name="T0" fmla="*/ 19 w 19"/>
                  <a:gd name="T1" fmla="*/ 0 h 12"/>
                  <a:gd name="T2" fmla="*/ 10 w 19"/>
                  <a:gd name="T3" fmla="*/ 10 h 12"/>
                  <a:gd name="T4" fmla="*/ 2 w 19"/>
                  <a:gd name="T5" fmla="*/ 9 h 12"/>
                  <a:gd name="T6" fmla="*/ 4 w 19"/>
                  <a:gd name="T7" fmla="*/ 3 h 12"/>
                  <a:gd name="T8" fmla="*/ 19 w 19"/>
                  <a:gd name="T9" fmla="*/ 0 h 12"/>
                </a:gdLst>
                <a:ahLst/>
                <a:cxnLst>
                  <a:cxn ang="0">
                    <a:pos x="T0" y="T1"/>
                  </a:cxn>
                  <a:cxn ang="0">
                    <a:pos x="T2" y="T3"/>
                  </a:cxn>
                  <a:cxn ang="0">
                    <a:pos x="T4" y="T5"/>
                  </a:cxn>
                  <a:cxn ang="0">
                    <a:pos x="T6" y="T7"/>
                  </a:cxn>
                  <a:cxn ang="0">
                    <a:pos x="T8" y="T9"/>
                  </a:cxn>
                </a:cxnLst>
                <a:rect l="0" t="0" r="r" b="b"/>
                <a:pathLst>
                  <a:path w="19" h="12">
                    <a:moveTo>
                      <a:pt x="19" y="0"/>
                    </a:moveTo>
                    <a:cubicBezTo>
                      <a:pt x="18" y="5"/>
                      <a:pt x="13" y="7"/>
                      <a:pt x="10" y="10"/>
                    </a:cubicBezTo>
                    <a:cubicBezTo>
                      <a:pt x="8" y="12"/>
                      <a:pt x="3" y="11"/>
                      <a:pt x="2" y="9"/>
                    </a:cubicBezTo>
                    <a:cubicBezTo>
                      <a:pt x="0" y="7"/>
                      <a:pt x="2" y="4"/>
                      <a:pt x="4" y="3"/>
                    </a:cubicBezTo>
                    <a:cubicBezTo>
                      <a:pt x="9" y="1"/>
                      <a:pt x="14" y="1"/>
                      <a:pt x="19"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0" name="Freeform 136">
                <a:extLst>
                  <a:ext uri="{FF2B5EF4-FFF2-40B4-BE49-F238E27FC236}">
                    <a16:creationId xmlns:a16="http://schemas.microsoft.com/office/drawing/2014/main" id="{0EE28BF4-BAD1-236B-4655-D7C49F4021E2}"/>
                  </a:ext>
                </a:extLst>
              </p:cNvPr>
              <p:cNvSpPr>
                <a:spLocks noEditPoints="1"/>
              </p:cNvSpPr>
              <p:nvPr/>
            </p:nvSpPr>
            <p:spPr bwMode="auto">
              <a:xfrm>
                <a:off x="3160" y="1514"/>
                <a:ext cx="112" cy="73"/>
              </a:xfrm>
              <a:custGeom>
                <a:avLst/>
                <a:gdLst>
                  <a:gd name="T0" fmla="*/ 13 w 20"/>
                  <a:gd name="T1" fmla="*/ 9 h 13"/>
                  <a:gd name="T2" fmla="*/ 19 w 20"/>
                  <a:gd name="T3" fmla="*/ 1 h 13"/>
                  <a:gd name="T4" fmla="*/ 13 w 20"/>
                  <a:gd name="T5" fmla="*/ 9 h 13"/>
                  <a:gd name="T6" fmla="*/ 10 w 20"/>
                  <a:gd name="T7" fmla="*/ 11 h 13"/>
                  <a:gd name="T8" fmla="*/ 13 w 20"/>
                  <a:gd name="T9" fmla="*/ 9 h 13"/>
                  <a:gd name="T10" fmla="*/ 10 w 20"/>
                  <a:gd name="T11" fmla="*/ 11 h 13"/>
                  <a:gd name="T12" fmla="*/ 9 w 20"/>
                  <a:gd name="T13" fmla="*/ 11 h 13"/>
                  <a:gd name="T14" fmla="*/ 10 w 20"/>
                  <a:gd name="T15" fmla="*/ 12 h 13"/>
                  <a:gd name="T16" fmla="*/ 9 w 20"/>
                  <a:gd name="T17" fmla="*/ 11 h 13"/>
                  <a:gd name="T18" fmla="*/ 10 w 20"/>
                  <a:gd name="T19" fmla="*/ 12 h 13"/>
                  <a:gd name="T20" fmla="*/ 10 w 20"/>
                  <a:gd name="T21" fmla="*/ 11 h 13"/>
                  <a:gd name="T22" fmla="*/ 10 w 20"/>
                  <a:gd name="T23" fmla="*/ 12 h 13"/>
                  <a:gd name="T24" fmla="*/ 6 w 20"/>
                  <a:gd name="T25" fmla="*/ 12 h 13"/>
                  <a:gd name="T26" fmla="*/ 10 w 20"/>
                  <a:gd name="T27" fmla="*/ 12 h 13"/>
                  <a:gd name="T28" fmla="*/ 1 w 20"/>
                  <a:gd name="T29" fmla="*/ 11 h 13"/>
                  <a:gd name="T30" fmla="*/ 6 w 20"/>
                  <a:gd name="T31" fmla="*/ 12 h 13"/>
                  <a:gd name="T32" fmla="*/ 1 w 20"/>
                  <a:gd name="T33" fmla="*/ 11 h 13"/>
                  <a:gd name="T34" fmla="*/ 2 w 20"/>
                  <a:gd name="T35" fmla="*/ 10 h 13"/>
                  <a:gd name="T36" fmla="*/ 1 w 20"/>
                  <a:gd name="T37" fmla="*/ 11 h 13"/>
                  <a:gd name="T38" fmla="*/ 1 w 20"/>
                  <a:gd name="T39" fmla="*/ 11 h 13"/>
                  <a:gd name="T40" fmla="*/ 1 w 20"/>
                  <a:gd name="T41" fmla="*/ 11 h 13"/>
                  <a:gd name="T42" fmla="*/ 1 w 20"/>
                  <a:gd name="T43" fmla="*/ 10 h 13"/>
                  <a:gd name="T44" fmla="*/ 2 w 20"/>
                  <a:gd name="T45" fmla="*/ 10 h 13"/>
                  <a:gd name="T46" fmla="*/ 1 w 20"/>
                  <a:gd name="T47" fmla="*/ 10 h 13"/>
                  <a:gd name="T48" fmla="*/ 1 w 20"/>
                  <a:gd name="T49" fmla="*/ 10 h 13"/>
                  <a:gd name="T50" fmla="*/ 1 w 20"/>
                  <a:gd name="T51" fmla="*/ 7 h 13"/>
                  <a:gd name="T52" fmla="*/ 2 w 20"/>
                  <a:gd name="T53" fmla="*/ 9 h 13"/>
                  <a:gd name="T54" fmla="*/ 1 w 20"/>
                  <a:gd name="T55" fmla="*/ 7 h 13"/>
                  <a:gd name="T56" fmla="*/ 4 w 20"/>
                  <a:gd name="T57" fmla="*/ 5 h 13"/>
                  <a:gd name="T58" fmla="*/ 1 w 20"/>
                  <a:gd name="T59" fmla="*/ 7 h 13"/>
                  <a:gd name="T60" fmla="*/ 4 w 20"/>
                  <a:gd name="T61" fmla="*/ 3 h 13"/>
                  <a:gd name="T62" fmla="*/ 4 w 20"/>
                  <a:gd name="T63" fmla="*/ 5 h 13"/>
                  <a:gd name="T64" fmla="*/ 4 w 20"/>
                  <a:gd name="T65" fmla="*/ 3 h 13"/>
                  <a:gd name="T66" fmla="*/ 4 w 20"/>
                  <a:gd name="T67" fmla="*/ 4 h 13"/>
                  <a:gd name="T68" fmla="*/ 4 w 20"/>
                  <a:gd name="T69" fmla="*/ 3 h 13"/>
                  <a:gd name="T70" fmla="*/ 13 w 20"/>
                  <a:gd name="T71" fmla="*/ 3 h 13"/>
                  <a:gd name="T72" fmla="*/ 4 w 20"/>
                  <a:gd name="T73" fmla="*/ 3 h 13"/>
                  <a:gd name="T74" fmla="*/ 19 w 20"/>
                  <a:gd name="T75" fmla="*/ 0 h 13"/>
                  <a:gd name="T76" fmla="*/ 13 w 20"/>
                  <a:gd name="T77" fmla="*/ 3 h 13"/>
                  <a:gd name="T78" fmla="*/ 19 w 20"/>
                  <a:gd name="T79" fmla="*/ 0 h 13"/>
                  <a:gd name="T80" fmla="*/ 20 w 20"/>
                  <a:gd name="T81" fmla="*/ 1 h 13"/>
                  <a:gd name="T82" fmla="*/ 19 w 20"/>
                  <a:gd name="T8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3">
                    <a:moveTo>
                      <a:pt x="20" y="1"/>
                    </a:moveTo>
                    <a:cubicBezTo>
                      <a:pt x="19" y="5"/>
                      <a:pt x="16" y="7"/>
                      <a:pt x="13" y="9"/>
                    </a:cubicBezTo>
                    <a:lnTo>
                      <a:pt x="13" y="8"/>
                    </a:lnTo>
                    <a:cubicBezTo>
                      <a:pt x="15" y="6"/>
                      <a:pt x="18" y="4"/>
                      <a:pt x="19" y="1"/>
                    </a:cubicBezTo>
                    <a:lnTo>
                      <a:pt x="20" y="1"/>
                    </a:lnTo>
                    <a:close/>
                    <a:moveTo>
                      <a:pt x="13" y="9"/>
                    </a:moveTo>
                    <a:cubicBezTo>
                      <a:pt x="12" y="10"/>
                      <a:pt x="11" y="11"/>
                      <a:pt x="10" y="12"/>
                    </a:cubicBezTo>
                    <a:lnTo>
                      <a:pt x="10" y="11"/>
                    </a:lnTo>
                    <a:cubicBezTo>
                      <a:pt x="10" y="10"/>
                      <a:pt x="12" y="9"/>
                      <a:pt x="13" y="8"/>
                    </a:cubicBezTo>
                    <a:lnTo>
                      <a:pt x="13" y="9"/>
                    </a:lnTo>
                    <a:close/>
                    <a:moveTo>
                      <a:pt x="9" y="11"/>
                    </a:moveTo>
                    <a:lnTo>
                      <a:pt x="10" y="11"/>
                    </a:lnTo>
                    <a:lnTo>
                      <a:pt x="10" y="11"/>
                    </a:lnTo>
                    <a:lnTo>
                      <a:pt x="9" y="11"/>
                    </a:lnTo>
                    <a:close/>
                    <a:moveTo>
                      <a:pt x="10" y="12"/>
                    </a:moveTo>
                    <a:cubicBezTo>
                      <a:pt x="10" y="12"/>
                      <a:pt x="10" y="12"/>
                      <a:pt x="10" y="12"/>
                    </a:cubicBezTo>
                    <a:lnTo>
                      <a:pt x="9" y="11"/>
                    </a:lnTo>
                    <a:cubicBezTo>
                      <a:pt x="9" y="11"/>
                      <a:pt x="9" y="11"/>
                      <a:pt x="9" y="11"/>
                    </a:cubicBezTo>
                    <a:lnTo>
                      <a:pt x="10" y="12"/>
                    </a:lnTo>
                    <a:close/>
                    <a:moveTo>
                      <a:pt x="10" y="12"/>
                    </a:moveTo>
                    <a:lnTo>
                      <a:pt x="10" y="12"/>
                    </a:lnTo>
                    <a:lnTo>
                      <a:pt x="10" y="11"/>
                    </a:lnTo>
                    <a:lnTo>
                      <a:pt x="10" y="12"/>
                    </a:lnTo>
                    <a:close/>
                    <a:moveTo>
                      <a:pt x="10" y="12"/>
                    </a:moveTo>
                    <a:cubicBezTo>
                      <a:pt x="9" y="13"/>
                      <a:pt x="7" y="13"/>
                      <a:pt x="6" y="13"/>
                    </a:cubicBezTo>
                    <a:lnTo>
                      <a:pt x="6" y="12"/>
                    </a:lnTo>
                    <a:cubicBezTo>
                      <a:pt x="7" y="12"/>
                      <a:pt x="8" y="12"/>
                      <a:pt x="9" y="11"/>
                    </a:cubicBezTo>
                    <a:lnTo>
                      <a:pt x="10" y="12"/>
                    </a:lnTo>
                    <a:close/>
                    <a:moveTo>
                      <a:pt x="6" y="13"/>
                    </a:moveTo>
                    <a:cubicBezTo>
                      <a:pt x="4" y="13"/>
                      <a:pt x="2" y="12"/>
                      <a:pt x="1" y="11"/>
                    </a:cubicBezTo>
                    <a:lnTo>
                      <a:pt x="2" y="10"/>
                    </a:lnTo>
                    <a:cubicBezTo>
                      <a:pt x="3" y="11"/>
                      <a:pt x="4" y="11"/>
                      <a:pt x="6" y="12"/>
                    </a:cubicBezTo>
                    <a:lnTo>
                      <a:pt x="6" y="13"/>
                    </a:lnTo>
                    <a:close/>
                    <a:moveTo>
                      <a:pt x="1" y="11"/>
                    </a:moveTo>
                    <a:cubicBezTo>
                      <a:pt x="1" y="11"/>
                      <a:pt x="1" y="11"/>
                      <a:pt x="1" y="11"/>
                    </a:cubicBezTo>
                    <a:lnTo>
                      <a:pt x="2" y="10"/>
                    </a:lnTo>
                    <a:cubicBezTo>
                      <a:pt x="2" y="10"/>
                      <a:pt x="2" y="10"/>
                      <a:pt x="2" y="10"/>
                    </a:cubicBezTo>
                    <a:lnTo>
                      <a:pt x="1" y="11"/>
                    </a:lnTo>
                    <a:close/>
                    <a:moveTo>
                      <a:pt x="1" y="11"/>
                    </a:moveTo>
                    <a:lnTo>
                      <a:pt x="1" y="11"/>
                    </a:lnTo>
                    <a:lnTo>
                      <a:pt x="2" y="10"/>
                    </a:lnTo>
                    <a:lnTo>
                      <a:pt x="1" y="11"/>
                    </a:lnTo>
                    <a:close/>
                    <a:moveTo>
                      <a:pt x="1" y="11"/>
                    </a:moveTo>
                    <a:cubicBezTo>
                      <a:pt x="1" y="11"/>
                      <a:pt x="1" y="10"/>
                      <a:pt x="1" y="10"/>
                    </a:cubicBezTo>
                    <a:lnTo>
                      <a:pt x="2" y="9"/>
                    </a:lnTo>
                    <a:cubicBezTo>
                      <a:pt x="2" y="10"/>
                      <a:pt x="2" y="10"/>
                      <a:pt x="2" y="10"/>
                    </a:cubicBezTo>
                    <a:lnTo>
                      <a:pt x="1" y="11"/>
                    </a:lnTo>
                    <a:close/>
                    <a:moveTo>
                      <a:pt x="1" y="10"/>
                    </a:moveTo>
                    <a:lnTo>
                      <a:pt x="1" y="10"/>
                    </a:lnTo>
                    <a:lnTo>
                      <a:pt x="1" y="10"/>
                    </a:lnTo>
                    <a:close/>
                    <a:moveTo>
                      <a:pt x="1" y="10"/>
                    </a:moveTo>
                    <a:cubicBezTo>
                      <a:pt x="0" y="9"/>
                      <a:pt x="0" y="8"/>
                      <a:pt x="1" y="7"/>
                    </a:cubicBezTo>
                    <a:lnTo>
                      <a:pt x="2" y="7"/>
                    </a:lnTo>
                    <a:cubicBezTo>
                      <a:pt x="2" y="8"/>
                      <a:pt x="2" y="9"/>
                      <a:pt x="2" y="9"/>
                    </a:cubicBezTo>
                    <a:lnTo>
                      <a:pt x="1" y="10"/>
                    </a:lnTo>
                    <a:close/>
                    <a:moveTo>
                      <a:pt x="1" y="7"/>
                    </a:moveTo>
                    <a:cubicBezTo>
                      <a:pt x="1" y="6"/>
                      <a:pt x="2" y="4"/>
                      <a:pt x="3" y="4"/>
                    </a:cubicBezTo>
                    <a:lnTo>
                      <a:pt x="4" y="5"/>
                    </a:lnTo>
                    <a:cubicBezTo>
                      <a:pt x="3" y="5"/>
                      <a:pt x="2" y="6"/>
                      <a:pt x="2" y="7"/>
                    </a:cubicBezTo>
                    <a:lnTo>
                      <a:pt x="1" y="7"/>
                    </a:lnTo>
                    <a:close/>
                    <a:moveTo>
                      <a:pt x="3" y="4"/>
                    </a:moveTo>
                    <a:cubicBezTo>
                      <a:pt x="3" y="3"/>
                      <a:pt x="4" y="3"/>
                      <a:pt x="4" y="3"/>
                    </a:cubicBezTo>
                    <a:lnTo>
                      <a:pt x="5" y="4"/>
                    </a:lnTo>
                    <a:cubicBezTo>
                      <a:pt x="4" y="4"/>
                      <a:pt x="4" y="5"/>
                      <a:pt x="4" y="5"/>
                    </a:cubicBezTo>
                    <a:lnTo>
                      <a:pt x="3" y="4"/>
                    </a:lnTo>
                    <a:close/>
                    <a:moveTo>
                      <a:pt x="4" y="3"/>
                    </a:moveTo>
                    <a:lnTo>
                      <a:pt x="4" y="3"/>
                    </a:lnTo>
                    <a:lnTo>
                      <a:pt x="4" y="4"/>
                    </a:lnTo>
                    <a:lnTo>
                      <a:pt x="4" y="3"/>
                    </a:lnTo>
                    <a:close/>
                    <a:moveTo>
                      <a:pt x="4" y="3"/>
                    </a:moveTo>
                    <a:cubicBezTo>
                      <a:pt x="7" y="2"/>
                      <a:pt x="10" y="2"/>
                      <a:pt x="13" y="1"/>
                    </a:cubicBezTo>
                    <a:lnTo>
                      <a:pt x="13" y="3"/>
                    </a:lnTo>
                    <a:cubicBezTo>
                      <a:pt x="10" y="3"/>
                      <a:pt x="7" y="3"/>
                      <a:pt x="5" y="4"/>
                    </a:cubicBezTo>
                    <a:lnTo>
                      <a:pt x="4" y="3"/>
                    </a:lnTo>
                    <a:close/>
                    <a:moveTo>
                      <a:pt x="13" y="1"/>
                    </a:moveTo>
                    <a:cubicBezTo>
                      <a:pt x="15" y="1"/>
                      <a:pt x="17" y="1"/>
                      <a:pt x="19" y="0"/>
                    </a:cubicBezTo>
                    <a:lnTo>
                      <a:pt x="20" y="1"/>
                    </a:lnTo>
                    <a:cubicBezTo>
                      <a:pt x="17" y="2"/>
                      <a:pt x="15" y="2"/>
                      <a:pt x="13" y="3"/>
                    </a:cubicBezTo>
                    <a:lnTo>
                      <a:pt x="13" y="1"/>
                    </a:lnTo>
                    <a:close/>
                    <a:moveTo>
                      <a:pt x="19" y="0"/>
                    </a:moveTo>
                    <a:lnTo>
                      <a:pt x="20" y="0"/>
                    </a:lnTo>
                    <a:lnTo>
                      <a:pt x="20" y="1"/>
                    </a:lnTo>
                    <a:lnTo>
                      <a:pt x="19" y="1"/>
                    </a:lnTo>
                    <a:lnTo>
                      <a:pt x="19"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1" name="Freeform 137">
                <a:extLst>
                  <a:ext uri="{FF2B5EF4-FFF2-40B4-BE49-F238E27FC236}">
                    <a16:creationId xmlns:a16="http://schemas.microsoft.com/office/drawing/2014/main" id="{DA28C7A9-D5C9-8056-C469-3578001E6B16}"/>
                  </a:ext>
                </a:extLst>
              </p:cNvPr>
              <p:cNvSpPr>
                <a:spLocks noEditPoints="1"/>
              </p:cNvSpPr>
              <p:nvPr/>
            </p:nvSpPr>
            <p:spPr bwMode="auto">
              <a:xfrm>
                <a:off x="3227" y="1514"/>
                <a:ext cx="146" cy="84"/>
              </a:xfrm>
              <a:custGeom>
                <a:avLst/>
                <a:gdLst>
                  <a:gd name="T0" fmla="*/ 4 w 26"/>
                  <a:gd name="T1" fmla="*/ 14 h 15"/>
                  <a:gd name="T2" fmla="*/ 25 w 26"/>
                  <a:gd name="T3" fmla="*/ 2 h 15"/>
                  <a:gd name="T4" fmla="*/ 3 w 26"/>
                  <a:gd name="T5" fmla="*/ 13 h 15"/>
                  <a:gd name="T6" fmla="*/ 4 w 26"/>
                  <a:gd name="T7" fmla="*/ 14 h 15"/>
                  <a:gd name="T8" fmla="*/ 4 w 26"/>
                  <a:gd name="T9" fmla="*/ 14 h 15"/>
                  <a:gd name="T10" fmla="*/ 3 w 26"/>
                  <a:gd name="T11" fmla="*/ 13 h 15"/>
                  <a:gd name="T12" fmla="*/ 4 w 26"/>
                  <a:gd name="T13" fmla="*/ 14 h 15"/>
                  <a:gd name="T14" fmla="*/ 3 w 26"/>
                  <a:gd name="T15" fmla="*/ 13 h 15"/>
                  <a:gd name="T16" fmla="*/ 3 w 26"/>
                  <a:gd name="T17" fmla="*/ 13 h 15"/>
                  <a:gd name="T18" fmla="*/ 1 w 26"/>
                  <a:gd name="T19" fmla="*/ 14 h 15"/>
                  <a:gd name="T20" fmla="*/ 3 w 26"/>
                  <a:gd name="T21" fmla="*/ 13 h 15"/>
                  <a:gd name="T22" fmla="*/ 1 w 26"/>
                  <a:gd name="T23" fmla="*/ 14 h 15"/>
                  <a:gd name="T24" fmla="*/ 3 w 26"/>
                  <a:gd name="T25" fmla="*/ 13 h 15"/>
                  <a:gd name="T26" fmla="*/ 1 w 26"/>
                  <a:gd name="T27" fmla="*/ 14 h 15"/>
                  <a:gd name="T28" fmla="*/ 1 w 26"/>
                  <a:gd name="T29" fmla="*/ 12 h 15"/>
                  <a:gd name="T30" fmla="*/ 3 w 26"/>
                  <a:gd name="T31" fmla="*/ 13 h 15"/>
                  <a:gd name="T32" fmla="*/ 1 w 26"/>
                  <a:gd name="T33" fmla="*/ 12 h 15"/>
                  <a:gd name="T34" fmla="*/ 1 w 26"/>
                  <a:gd name="T35" fmla="*/ 11 h 15"/>
                  <a:gd name="T36" fmla="*/ 1 w 26"/>
                  <a:gd name="T37" fmla="*/ 11 h 15"/>
                  <a:gd name="T38" fmla="*/ 2 w 26"/>
                  <a:gd name="T39" fmla="*/ 12 h 15"/>
                  <a:gd name="T40" fmla="*/ 1 w 26"/>
                  <a:gd name="T41" fmla="*/ 11 h 15"/>
                  <a:gd name="T42" fmla="*/ 2 w 26"/>
                  <a:gd name="T43" fmla="*/ 12 h 15"/>
                  <a:gd name="T44" fmla="*/ 2 w 26"/>
                  <a:gd name="T45" fmla="*/ 12 h 15"/>
                  <a:gd name="T46" fmla="*/ 2 w 26"/>
                  <a:gd name="T47" fmla="*/ 9 h 15"/>
                  <a:gd name="T48" fmla="*/ 2 w 26"/>
                  <a:gd name="T49" fmla="*/ 12 h 15"/>
                  <a:gd name="T50" fmla="*/ 2 w 26"/>
                  <a:gd name="T51" fmla="*/ 9 h 15"/>
                  <a:gd name="T52" fmla="*/ 5 w 26"/>
                  <a:gd name="T53" fmla="*/ 8 h 15"/>
                  <a:gd name="T54" fmla="*/ 2 w 26"/>
                  <a:gd name="T55" fmla="*/ 9 h 15"/>
                  <a:gd name="T56" fmla="*/ 14 w 26"/>
                  <a:gd name="T57" fmla="*/ 1 h 15"/>
                  <a:gd name="T58" fmla="*/ 5 w 26"/>
                  <a:gd name="T59" fmla="*/ 8 h 15"/>
                  <a:gd name="T60" fmla="*/ 14 w 26"/>
                  <a:gd name="T61" fmla="*/ 2 h 15"/>
                  <a:gd name="T62" fmla="*/ 14 w 26"/>
                  <a:gd name="T63" fmla="*/ 2 h 15"/>
                  <a:gd name="T64" fmla="*/ 14 w 26"/>
                  <a:gd name="T65" fmla="*/ 1 h 15"/>
                  <a:gd name="T66" fmla="*/ 14 w 26"/>
                  <a:gd name="T67" fmla="*/ 2 h 15"/>
                  <a:gd name="T68" fmla="*/ 14 w 26"/>
                  <a:gd name="T69" fmla="*/ 1 h 15"/>
                  <a:gd name="T70" fmla="*/ 21 w 26"/>
                  <a:gd name="T71" fmla="*/ 2 h 15"/>
                  <a:gd name="T72" fmla="*/ 14 w 26"/>
                  <a:gd name="T73" fmla="*/ 1 h 15"/>
                  <a:gd name="T74" fmla="*/ 26 w 26"/>
                  <a:gd name="T75" fmla="*/ 2 h 15"/>
                  <a:gd name="T76" fmla="*/ 21 w 26"/>
                  <a:gd name="T77" fmla="*/ 2 h 15"/>
                  <a:gd name="T78" fmla="*/ 26 w 26"/>
                  <a:gd name="T79" fmla="*/ 2 h 15"/>
                  <a:gd name="T80" fmla="*/ 25 w 26"/>
                  <a:gd name="T81" fmla="*/ 2 h 15"/>
                  <a:gd name="T82" fmla="*/ 26 w 26"/>
                  <a:gd name="T83" fmla="*/ 2 h 15"/>
                  <a:gd name="T84" fmla="*/ 25 w 26"/>
                  <a:gd name="T85" fmla="*/ 2 h 15"/>
                  <a:gd name="T86" fmla="*/ 26 w 26"/>
                  <a:gd name="T8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5">
                    <a:moveTo>
                      <a:pt x="26" y="2"/>
                    </a:moveTo>
                    <a:cubicBezTo>
                      <a:pt x="22" y="11"/>
                      <a:pt x="12" y="13"/>
                      <a:pt x="4" y="14"/>
                    </a:cubicBezTo>
                    <a:lnTo>
                      <a:pt x="3" y="13"/>
                    </a:lnTo>
                    <a:cubicBezTo>
                      <a:pt x="12" y="12"/>
                      <a:pt x="21" y="10"/>
                      <a:pt x="25" y="2"/>
                    </a:cubicBezTo>
                    <a:lnTo>
                      <a:pt x="26" y="2"/>
                    </a:lnTo>
                    <a:close/>
                    <a:moveTo>
                      <a:pt x="3" y="13"/>
                    </a:moveTo>
                    <a:lnTo>
                      <a:pt x="3" y="13"/>
                    </a:lnTo>
                    <a:lnTo>
                      <a:pt x="4" y="14"/>
                    </a:lnTo>
                    <a:lnTo>
                      <a:pt x="3" y="13"/>
                    </a:lnTo>
                    <a:close/>
                    <a:moveTo>
                      <a:pt x="4" y="14"/>
                    </a:moveTo>
                    <a:lnTo>
                      <a:pt x="3" y="15"/>
                    </a:lnTo>
                    <a:lnTo>
                      <a:pt x="3" y="13"/>
                    </a:lnTo>
                    <a:lnTo>
                      <a:pt x="3" y="13"/>
                    </a:lnTo>
                    <a:lnTo>
                      <a:pt x="4" y="14"/>
                    </a:lnTo>
                    <a:close/>
                    <a:moveTo>
                      <a:pt x="3" y="13"/>
                    </a:moveTo>
                    <a:lnTo>
                      <a:pt x="3" y="13"/>
                    </a:lnTo>
                    <a:lnTo>
                      <a:pt x="3" y="14"/>
                    </a:lnTo>
                    <a:lnTo>
                      <a:pt x="3" y="13"/>
                    </a:lnTo>
                    <a:close/>
                    <a:moveTo>
                      <a:pt x="3" y="15"/>
                    </a:moveTo>
                    <a:cubicBezTo>
                      <a:pt x="2" y="15"/>
                      <a:pt x="2" y="14"/>
                      <a:pt x="1" y="14"/>
                    </a:cubicBezTo>
                    <a:lnTo>
                      <a:pt x="3" y="13"/>
                    </a:lnTo>
                    <a:cubicBezTo>
                      <a:pt x="3" y="13"/>
                      <a:pt x="3" y="13"/>
                      <a:pt x="3" y="13"/>
                    </a:cubicBezTo>
                    <a:lnTo>
                      <a:pt x="3" y="15"/>
                    </a:lnTo>
                    <a:close/>
                    <a:moveTo>
                      <a:pt x="1" y="14"/>
                    </a:moveTo>
                    <a:cubicBezTo>
                      <a:pt x="1" y="13"/>
                      <a:pt x="1" y="13"/>
                      <a:pt x="1" y="13"/>
                    </a:cubicBezTo>
                    <a:lnTo>
                      <a:pt x="3" y="13"/>
                    </a:lnTo>
                    <a:cubicBezTo>
                      <a:pt x="3" y="13"/>
                      <a:pt x="3" y="13"/>
                      <a:pt x="3" y="13"/>
                    </a:cubicBezTo>
                    <a:lnTo>
                      <a:pt x="1" y="14"/>
                    </a:lnTo>
                    <a:close/>
                    <a:moveTo>
                      <a:pt x="1" y="13"/>
                    </a:moveTo>
                    <a:cubicBezTo>
                      <a:pt x="1" y="13"/>
                      <a:pt x="1" y="12"/>
                      <a:pt x="1" y="12"/>
                    </a:cubicBezTo>
                    <a:lnTo>
                      <a:pt x="1" y="11"/>
                    </a:lnTo>
                    <a:cubicBezTo>
                      <a:pt x="3" y="11"/>
                      <a:pt x="3" y="12"/>
                      <a:pt x="3" y="13"/>
                    </a:cubicBezTo>
                    <a:lnTo>
                      <a:pt x="1" y="13"/>
                    </a:lnTo>
                    <a:close/>
                    <a:moveTo>
                      <a:pt x="1" y="12"/>
                    </a:moveTo>
                    <a:lnTo>
                      <a:pt x="0" y="12"/>
                    </a:lnTo>
                    <a:lnTo>
                      <a:pt x="1" y="11"/>
                    </a:lnTo>
                    <a:lnTo>
                      <a:pt x="1" y="12"/>
                    </a:lnTo>
                    <a:close/>
                    <a:moveTo>
                      <a:pt x="1" y="11"/>
                    </a:moveTo>
                    <a:lnTo>
                      <a:pt x="1" y="11"/>
                    </a:lnTo>
                    <a:lnTo>
                      <a:pt x="2" y="12"/>
                    </a:lnTo>
                    <a:lnTo>
                      <a:pt x="2" y="12"/>
                    </a:lnTo>
                    <a:lnTo>
                      <a:pt x="1" y="11"/>
                    </a:lnTo>
                    <a:close/>
                    <a:moveTo>
                      <a:pt x="2" y="12"/>
                    </a:moveTo>
                    <a:lnTo>
                      <a:pt x="2" y="12"/>
                    </a:lnTo>
                    <a:lnTo>
                      <a:pt x="1" y="12"/>
                    </a:lnTo>
                    <a:lnTo>
                      <a:pt x="2" y="12"/>
                    </a:lnTo>
                    <a:close/>
                    <a:moveTo>
                      <a:pt x="1" y="11"/>
                    </a:moveTo>
                    <a:cubicBezTo>
                      <a:pt x="1" y="11"/>
                      <a:pt x="1" y="10"/>
                      <a:pt x="2" y="9"/>
                    </a:cubicBezTo>
                    <a:lnTo>
                      <a:pt x="3" y="10"/>
                    </a:lnTo>
                    <a:cubicBezTo>
                      <a:pt x="3" y="11"/>
                      <a:pt x="2" y="12"/>
                      <a:pt x="2" y="12"/>
                    </a:cubicBezTo>
                    <a:lnTo>
                      <a:pt x="1" y="11"/>
                    </a:lnTo>
                    <a:close/>
                    <a:moveTo>
                      <a:pt x="2" y="9"/>
                    </a:moveTo>
                    <a:cubicBezTo>
                      <a:pt x="2" y="9"/>
                      <a:pt x="3" y="8"/>
                      <a:pt x="4" y="8"/>
                    </a:cubicBezTo>
                    <a:lnTo>
                      <a:pt x="5" y="8"/>
                    </a:lnTo>
                    <a:cubicBezTo>
                      <a:pt x="4" y="9"/>
                      <a:pt x="4" y="10"/>
                      <a:pt x="3" y="10"/>
                    </a:cubicBezTo>
                    <a:lnTo>
                      <a:pt x="2" y="9"/>
                    </a:lnTo>
                    <a:close/>
                    <a:moveTo>
                      <a:pt x="4" y="8"/>
                    </a:moveTo>
                    <a:cubicBezTo>
                      <a:pt x="6" y="5"/>
                      <a:pt x="10" y="2"/>
                      <a:pt x="14" y="1"/>
                    </a:cubicBezTo>
                    <a:lnTo>
                      <a:pt x="14" y="2"/>
                    </a:lnTo>
                    <a:cubicBezTo>
                      <a:pt x="11" y="3"/>
                      <a:pt x="7" y="6"/>
                      <a:pt x="5" y="8"/>
                    </a:cubicBezTo>
                    <a:lnTo>
                      <a:pt x="4" y="8"/>
                    </a:lnTo>
                    <a:close/>
                    <a:moveTo>
                      <a:pt x="14" y="2"/>
                    </a:moveTo>
                    <a:lnTo>
                      <a:pt x="14" y="2"/>
                    </a:lnTo>
                    <a:lnTo>
                      <a:pt x="14" y="2"/>
                    </a:lnTo>
                    <a:close/>
                    <a:moveTo>
                      <a:pt x="14" y="1"/>
                    </a:moveTo>
                    <a:cubicBezTo>
                      <a:pt x="14" y="1"/>
                      <a:pt x="14" y="1"/>
                      <a:pt x="14" y="1"/>
                    </a:cubicBezTo>
                    <a:lnTo>
                      <a:pt x="15" y="2"/>
                    </a:lnTo>
                    <a:cubicBezTo>
                      <a:pt x="15" y="2"/>
                      <a:pt x="14" y="2"/>
                      <a:pt x="14" y="2"/>
                    </a:cubicBezTo>
                    <a:lnTo>
                      <a:pt x="14" y="1"/>
                    </a:lnTo>
                    <a:close/>
                    <a:moveTo>
                      <a:pt x="14" y="1"/>
                    </a:moveTo>
                    <a:cubicBezTo>
                      <a:pt x="16" y="0"/>
                      <a:pt x="19" y="0"/>
                      <a:pt x="21" y="0"/>
                    </a:cubicBezTo>
                    <a:lnTo>
                      <a:pt x="21" y="2"/>
                    </a:lnTo>
                    <a:cubicBezTo>
                      <a:pt x="19" y="1"/>
                      <a:pt x="16" y="2"/>
                      <a:pt x="15" y="2"/>
                    </a:cubicBezTo>
                    <a:lnTo>
                      <a:pt x="14" y="1"/>
                    </a:lnTo>
                    <a:close/>
                    <a:moveTo>
                      <a:pt x="21" y="0"/>
                    </a:moveTo>
                    <a:cubicBezTo>
                      <a:pt x="23" y="0"/>
                      <a:pt x="26" y="1"/>
                      <a:pt x="26" y="2"/>
                    </a:cubicBezTo>
                    <a:lnTo>
                      <a:pt x="25" y="2"/>
                    </a:lnTo>
                    <a:cubicBezTo>
                      <a:pt x="25" y="2"/>
                      <a:pt x="23" y="2"/>
                      <a:pt x="21" y="2"/>
                    </a:cubicBezTo>
                    <a:lnTo>
                      <a:pt x="21" y="0"/>
                    </a:lnTo>
                    <a:close/>
                    <a:moveTo>
                      <a:pt x="26" y="2"/>
                    </a:moveTo>
                    <a:lnTo>
                      <a:pt x="26" y="2"/>
                    </a:lnTo>
                    <a:lnTo>
                      <a:pt x="25" y="2"/>
                    </a:lnTo>
                    <a:lnTo>
                      <a:pt x="26" y="2"/>
                    </a:lnTo>
                    <a:close/>
                    <a:moveTo>
                      <a:pt x="26" y="2"/>
                    </a:moveTo>
                    <a:cubicBezTo>
                      <a:pt x="26" y="2"/>
                      <a:pt x="26" y="2"/>
                      <a:pt x="26" y="2"/>
                    </a:cubicBezTo>
                    <a:lnTo>
                      <a:pt x="25" y="2"/>
                    </a:lnTo>
                    <a:lnTo>
                      <a:pt x="25" y="2"/>
                    </a:lnTo>
                    <a:lnTo>
                      <a:pt x="2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2" name="Freeform 138">
                <a:extLst>
                  <a:ext uri="{FF2B5EF4-FFF2-40B4-BE49-F238E27FC236}">
                    <a16:creationId xmlns:a16="http://schemas.microsoft.com/office/drawing/2014/main" id="{5E14F23A-BEB2-9986-CD50-43426AF9F0D5}"/>
                  </a:ext>
                </a:extLst>
              </p:cNvPr>
              <p:cNvSpPr>
                <a:spLocks/>
              </p:cNvSpPr>
              <p:nvPr/>
            </p:nvSpPr>
            <p:spPr bwMode="auto">
              <a:xfrm>
                <a:off x="3367" y="1525"/>
                <a:ext cx="112" cy="56"/>
              </a:xfrm>
              <a:custGeom>
                <a:avLst/>
                <a:gdLst>
                  <a:gd name="T0" fmla="*/ 20 w 20"/>
                  <a:gd name="T1" fmla="*/ 1 h 10"/>
                  <a:gd name="T2" fmla="*/ 0 w 20"/>
                  <a:gd name="T3" fmla="*/ 5 h 10"/>
                  <a:gd name="T4" fmla="*/ 20 w 20"/>
                  <a:gd name="T5" fmla="*/ 1 h 10"/>
                </a:gdLst>
                <a:ahLst/>
                <a:cxnLst>
                  <a:cxn ang="0">
                    <a:pos x="T0" y="T1"/>
                  </a:cxn>
                  <a:cxn ang="0">
                    <a:pos x="T2" y="T3"/>
                  </a:cxn>
                  <a:cxn ang="0">
                    <a:pos x="T4" y="T5"/>
                  </a:cxn>
                </a:cxnLst>
                <a:rect l="0" t="0" r="r" b="b"/>
                <a:pathLst>
                  <a:path w="20" h="10">
                    <a:moveTo>
                      <a:pt x="20" y="1"/>
                    </a:moveTo>
                    <a:cubicBezTo>
                      <a:pt x="16" y="2"/>
                      <a:pt x="5" y="0"/>
                      <a:pt x="0" y="5"/>
                    </a:cubicBezTo>
                    <a:cubicBezTo>
                      <a:pt x="6" y="8"/>
                      <a:pt x="19" y="10"/>
                      <a:pt x="20"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3" name="Freeform 139">
                <a:extLst>
                  <a:ext uri="{FF2B5EF4-FFF2-40B4-BE49-F238E27FC236}">
                    <a16:creationId xmlns:a16="http://schemas.microsoft.com/office/drawing/2014/main" id="{474BE27A-5845-5D7B-B3AD-706131B39FAF}"/>
                  </a:ext>
                </a:extLst>
              </p:cNvPr>
              <p:cNvSpPr>
                <a:spLocks noEditPoints="1"/>
              </p:cNvSpPr>
              <p:nvPr/>
            </p:nvSpPr>
            <p:spPr bwMode="auto">
              <a:xfrm>
                <a:off x="3362" y="1525"/>
                <a:ext cx="117" cy="45"/>
              </a:xfrm>
              <a:custGeom>
                <a:avLst/>
                <a:gdLst>
                  <a:gd name="T0" fmla="*/ 21 w 21"/>
                  <a:gd name="T1" fmla="*/ 1 h 8"/>
                  <a:gd name="T2" fmla="*/ 21 w 21"/>
                  <a:gd name="T3" fmla="*/ 1 h 8"/>
                  <a:gd name="T4" fmla="*/ 20 w 21"/>
                  <a:gd name="T5" fmla="*/ 0 h 8"/>
                  <a:gd name="T6" fmla="*/ 20 w 21"/>
                  <a:gd name="T7" fmla="*/ 0 h 8"/>
                  <a:gd name="T8" fmla="*/ 21 w 21"/>
                  <a:gd name="T9" fmla="*/ 1 h 8"/>
                  <a:gd name="T10" fmla="*/ 21 w 21"/>
                  <a:gd name="T11" fmla="*/ 1 h 8"/>
                  <a:gd name="T12" fmla="*/ 21 w 21"/>
                  <a:gd name="T13" fmla="*/ 1 h 8"/>
                  <a:gd name="T14" fmla="*/ 21 w 21"/>
                  <a:gd name="T15" fmla="*/ 1 h 8"/>
                  <a:gd name="T16" fmla="*/ 21 w 21"/>
                  <a:gd name="T17" fmla="*/ 1 h 8"/>
                  <a:gd name="T18" fmla="*/ 16 w 21"/>
                  <a:gd name="T19" fmla="*/ 2 h 8"/>
                  <a:gd name="T20" fmla="*/ 16 w 21"/>
                  <a:gd name="T21" fmla="*/ 0 h 8"/>
                  <a:gd name="T22" fmla="*/ 20 w 21"/>
                  <a:gd name="T23" fmla="*/ 0 h 8"/>
                  <a:gd name="T24" fmla="*/ 21 w 21"/>
                  <a:gd name="T25" fmla="*/ 1 h 8"/>
                  <a:gd name="T26" fmla="*/ 16 w 21"/>
                  <a:gd name="T27" fmla="*/ 2 h 8"/>
                  <a:gd name="T28" fmla="*/ 1 w 21"/>
                  <a:gd name="T29" fmla="*/ 5 h 8"/>
                  <a:gd name="T30" fmla="*/ 0 w 21"/>
                  <a:gd name="T31" fmla="*/ 5 h 8"/>
                  <a:gd name="T32" fmla="*/ 16 w 21"/>
                  <a:gd name="T33" fmla="*/ 0 h 8"/>
                  <a:gd name="T34" fmla="*/ 16 w 21"/>
                  <a:gd name="T35" fmla="*/ 2 h 8"/>
                  <a:gd name="T36" fmla="*/ 1 w 21"/>
                  <a:gd name="T37" fmla="*/ 6 h 8"/>
                  <a:gd name="T38" fmla="*/ 0 w 21"/>
                  <a:gd name="T39" fmla="*/ 5 h 8"/>
                  <a:gd name="T40" fmla="*/ 0 w 21"/>
                  <a:gd name="T41" fmla="*/ 5 h 8"/>
                  <a:gd name="T42" fmla="*/ 1 w 21"/>
                  <a:gd name="T43" fmla="*/ 5 h 8"/>
                  <a:gd name="T44" fmla="*/ 1 w 21"/>
                  <a:gd name="T45" fmla="*/ 6 h 8"/>
                  <a:gd name="T46" fmla="*/ 1 w 21"/>
                  <a:gd name="T47" fmla="*/ 4 h 8"/>
                  <a:gd name="T48" fmla="*/ 10 w 21"/>
                  <a:gd name="T49" fmla="*/ 7 h 8"/>
                  <a:gd name="T50" fmla="*/ 10 w 21"/>
                  <a:gd name="T51" fmla="*/ 8 h 8"/>
                  <a:gd name="T52" fmla="*/ 1 w 21"/>
                  <a:gd name="T53" fmla="*/ 6 h 8"/>
                  <a:gd name="T54" fmla="*/ 1 w 21"/>
                  <a:gd name="T55" fmla="*/ 4 h 8"/>
                  <a:gd name="T56" fmla="*/ 10 w 21"/>
                  <a:gd name="T57" fmla="*/ 7 h 8"/>
                  <a:gd name="T58" fmla="*/ 16 w 21"/>
                  <a:gd name="T59" fmla="*/ 6 h 8"/>
                  <a:gd name="T60" fmla="*/ 16 w 21"/>
                  <a:gd name="T61" fmla="*/ 7 h 8"/>
                  <a:gd name="T62" fmla="*/ 10 w 21"/>
                  <a:gd name="T63" fmla="*/ 8 h 8"/>
                  <a:gd name="T64" fmla="*/ 10 w 21"/>
                  <a:gd name="T65" fmla="*/ 7 h 8"/>
                  <a:gd name="T66" fmla="*/ 16 w 21"/>
                  <a:gd name="T67" fmla="*/ 6 h 8"/>
                  <a:gd name="T68" fmla="*/ 19 w 21"/>
                  <a:gd name="T69" fmla="*/ 3 h 8"/>
                  <a:gd name="T70" fmla="*/ 20 w 21"/>
                  <a:gd name="T71" fmla="*/ 4 h 8"/>
                  <a:gd name="T72" fmla="*/ 16 w 21"/>
                  <a:gd name="T73" fmla="*/ 7 h 8"/>
                  <a:gd name="T74" fmla="*/ 16 w 21"/>
                  <a:gd name="T75" fmla="*/ 6 h 8"/>
                  <a:gd name="T76" fmla="*/ 19 w 21"/>
                  <a:gd name="T77" fmla="*/ 3 h 8"/>
                  <a:gd name="T78" fmla="*/ 20 w 21"/>
                  <a:gd name="T79" fmla="*/ 1 h 8"/>
                  <a:gd name="T80" fmla="*/ 21 w 21"/>
                  <a:gd name="T81" fmla="*/ 1 h 8"/>
                  <a:gd name="T82" fmla="*/ 20 w 21"/>
                  <a:gd name="T83" fmla="*/ 4 h 8"/>
                  <a:gd name="T84" fmla="*/ 19 w 21"/>
                  <a:gd name="T85" fmla="*/ 3 h 8"/>
                  <a:gd name="T86" fmla="*/ 20 w 21"/>
                  <a:gd name="T87" fmla="*/ 0 h 8"/>
                  <a:gd name="T88" fmla="*/ 21 w 21"/>
                  <a:gd name="T89" fmla="*/ 0 h 8"/>
                  <a:gd name="T90" fmla="*/ 21 w 21"/>
                  <a:gd name="T91" fmla="*/ 1 h 8"/>
                  <a:gd name="T92" fmla="*/ 21 w 21"/>
                  <a:gd name="T93" fmla="*/ 1 h 8"/>
                  <a:gd name="T94" fmla="*/ 20 w 21"/>
                  <a:gd name="T9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8">
                    <a:moveTo>
                      <a:pt x="21" y="1"/>
                    </a:moveTo>
                    <a:lnTo>
                      <a:pt x="21" y="1"/>
                    </a:lnTo>
                    <a:lnTo>
                      <a:pt x="20" y="0"/>
                    </a:lnTo>
                    <a:lnTo>
                      <a:pt x="20" y="0"/>
                    </a:lnTo>
                    <a:lnTo>
                      <a:pt x="21" y="1"/>
                    </a:lnTo>
                    <a:close/>
                    <a:moveTo>
                      <a:pt x="21" y="1"/>
                    </a:moveTo>
                    <a:lnTo>
                      <a:pt x="21" y="1"/>
                    </a:lnTo>
                    <a:lnTo>
                      <a:pt x="21" y="1"/>
                    </a:lnTo>
                    <a:close/>
                    <a:moveTo>
                      <a:pt x="21" y="1"/>
                    </a:moveTo>
                    <a:cubicBezTo>
                      <a:pt x="20" y="2"/>
                      <a:pt x="18" y="2"/>
                      <a:pt x="16" y="2"/>
                    </a:cubicBezTo>
                    <a:lnTo>
                      <a:pt x="16" y="0"/>
                    </a:lnTo>
                    <a:cubicBezTo>
                      <a:pt x="18" y="0"/>
                      <a:pt x="19" y="0"/>
                      <a:pt x="20" y="0"/>
                    </a:cubicBezTo>
                    <a:lnTo>
                      <a:pt x="21" y="1"/>
                    </a:lnTo>
                    <a:close/>
                    <a:moveTo>
                      <a:pt x="16" y="2"/>
                    </a:moveTo>
                    <a:cubicBezTo>
                      <a:pt x="11" y="2"/>
                      <a:pt x="5" y="2"/>
                      <a:pt x="1" y="5"/>
                    </a:cubicBezTo>
                    <a:lnTo>
                      <a:pt x="0" y="5"/>
                    </a:lnTo>
                    <a:cubicBezTo>
                      <a:pt x="4" y="1"/>
                      <a:pt x="11" y="1"/>
                      <a:pt x="16" y="0"/>
                    </a:cubicBezTo>
                    <a:lnTo>
                      <a:pt x="16" y="2"/>
                    </a:lnTo>
                    <a:close/>
                    <a:moveTo>
                      <a:pt x="1" y="6"/>
                    </a:moveTo>
                    <a:lnTo>
                      <a:pt x="0" y="5"/>
                    </a:lnTo>
                    <a:lnTo>
                      <a:pt x="0" y="5"/>
                    </a:lnTo>
                    <a:lnTo>
                      <a:pt x="1" y="5"/>
                    </a:lnTo>
                    <a:lnTo>
                      <a:pt x="1" y="6"/>
                    </a:lnTo>
                    <a:close/>
                    <a:moveTo>
                      <a:pt x="1" y="4"/>
                    </a:moveTo>
                    <a:cubicBezTo>
                      <a:pt x="4" y="5"/>
                      <a:pt x="7" y="6"/>
                      <a:pt x="10" y="7"/>
                    </a:cubicBezTo>
                    <a:lnTo>
                      <a:pt x="10" y="8"/>
                    </a:lnTo>
                    <a:cubicBezTo>
                      <a:pt x="7" y="8"/>
                      <a:pt x="3" y="7"/>
                      <a:pt x="1" y="6"/>
                    </a:cubicBezTo>
                    <a:lnTo>
                      <a:pt x="1" y="4"/>
                    </a:lnTo>
                    <a:close/>
                    <a:moveTo>
                      <a:pt x="10" y="7"/>
                    </a:moveTo>
                    <a:cubicBezTo>
                      <a:pt x="12" y="7"/>
                      <a:pt x="14" y="7"/>
                      <a:pt x="16" y="6"/>
                    </a:cubicBezTo>
                    <a:lnTo>
                      <a:pt x="16" y="7"/>
                    </a:lnTo>
                    <a:cubicBezTo>
                      <a:pt x="14" y="8"/>
                      <a:pt x="12" y="8"/>
                      <a:pt x="10" y="8"/>
                    </a:cubicBezTo>
                    <a:lnTo>
                      <a:pt x="10" y="7"/>
                    </a:lnTo>
                    <a:close/>
                    <a:moveTo>
                      <a:pt x="16" y="6"/>
                    </a:moveTo>
                    <a:cubicBezTo>
                      <a:pt x="17" y="6"/>
                      <a:pt x="19" y="5"/>
                      <a:pt x="19" y="3"/>
                    </a:cubicBezTo>
                    <a:lnTo>
                      <a:pt x="20" y="4"/>
                    </a:lnTo>
                    <a:cubicBezTo>
                      <a:pt x="20" y="6"/>
                      <a:pt x="18" y="7"/>
                      <a:pt x="16" y="7"/>
                    </a:cubicBezTo>
                    <a:lnTo>
                      <a:pt x="16" y="6"/>
                    </a:lnTo>
                    <a:close/>
                    <a:moveTo>
                      <a:pt x="19" y="3"/>
                    </a:moveTo>
                    <a:cubicBezTo>
                      <a:pt x="20" y="2"/>
                      <a:pt x="20" y="2"/>
                      <a:pt x="20" y="1"/>
                    </a:cubicBezTo>
                    <a:lnTo>
                      <a:pt x="21" y="1"/>
                    </a:lnTo>
                    <a:cubicBezTo>
                      <a:pt x="21" y="2"/>
                      <a:pt x="21" y="3"/>
                      <a:pt x="20" y="4"/>
                    </a:cubicBezTo>
                    <a:lnTo>
                      <a:pt x="19" y="3"/>
                    </a:lnTo>
                    <a:close/>
                    <a:moveTo>
                      <a:pt x="20" y="0"/>
                    </a:moveTo>
                    <a:lnTo>
                      <a:pt x="21" y="0"/>
                    </a:lnTo>
                    <a:lnTo>
                      <a:pt x="21" y="1"/>
                    </a:lnTo>
                    <a:lnTo>
                      <a:pt x="21" y="1"/>
                    </a:lnTo>
                    <a:lnTo>
                      <a:pt x="20"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4" name="Freeform 140">
                <a:extLst>
                  <a:ext uri="{FF2B5EF4-FFF2-40B4-BE49-F238E27FC236}">
                    <a16:creationId xmlns:a16="http://schemas.microsoft.com/office/drawing/2014/main" id="{3576E245-0046-87BC-B13F-6605981ECA2A}"/>
                  </a:ext>
                </a:extLst>
              </p:cNvPr>
              <p:cNvSpPr>
                <a:spLocks/>
              </p:cNvSpPr>
              <p:nvPr/>
            </p:nvSpPr>
            <p:spPr bwMode="auto">
              <a:xfrm>
                <a:off x="3121" y="1430"/>
                <a:ext cx="162" cy="101"/>
              </a:xfrm>
              <a:custGeom>
                <a:avLst/>
                <a:gdLst>
                  <a:gd name="T0" fmla="*/ 25 w 29"/>
                  <a:gd name="T1" fmla="*/ 1 h 18"/>
                  <a:gd name="T2" fmla="*/ 5 w 29"/>
                  <a:gd name="T3" fmla="*/ 1 h 18"/>
                  <a:gd name="T4" fmla="*/ 1 w 29"/>
                  <a:gd name="T5" fmla="*/ 8 h 18"/>
                  <a:gd name="T6" fmla="*/ 5 w 29"/>
                  <a:gd name="T7" fmla="*/ 13 h 18"/>
                  <a:gd name="T8" fmla="*/ 17 w 29"/>
                  <a:gd name="T9" fmla="*/ 16 h 18"/>
                  <a:gd name="T10" fmla="*/ 27 w 29"/>
                  <a:gd name="T11" fmla="*/ 12 h 18"/>
                  <a:gd name="T12" fmla="*/ 29 w 29"/>
                  <a:gd name="T13" fmla="*/ 4 h 18"/>
                  <a:gd name="T14" fmla="*/ 26 w 29"/>
                  <a:gd name="T15" fmla="*/ 0 h 18"/>
                  <a:gd name="T16" fmla="*/ 25 w 29"/>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25" y="1"/>
                    </a:moveTo>
                    <a:cubicBezTo>
                      <a:pt x="19" y="5"/>
                      <a:pt x="12" y="3"/>
                      <a:pt x="5" y="1"/>
                    </a:cubicBezTo>
                    <a:cubicBezTo>
                      <a:pt x="1" y="0"/>
                      <a:pt x="0" y="5"/>
                      <a:pt x="1" y="8"/>
                    </a:cubicBezTo>
                    <a:cubicBezTo>
                      <a:pt x="1" y="10"/>
                      <a:pt x="3" y="12"/>
                      <a:pt x="5" y="13"/>
                    </a:cubicBezTo>
                    <a:cubicBezTo>
                      <a:pt x="9" y="15"/>
                      <a:pt x="12" y="18"/>
                      <a:pt x="17" y="16"/>
                    </a:cubicBezTo>
                    <a:cubicBezTo>
                      <a:pt x="20" y="15"/>
                      <a:pt x="25" y="15"/>
                      <a:pt x="27" y="12"/>
                    </a:cubicBezTo>
                    <a:cubicBezTo>
                      <a:pt x="29" y="10"/>
                      <a:pt x="29" y="7"/>
                      <a:pt x="29" y="4"/>
                    </a:cubicBezTo>
                    <a:cubicBezTo>
                      <a:pt x="29" y="3"/>
                      <a:pt x="29" y="0"/>
                      <a:pt x="26" y="0"/>
                    </a:cubicBezTo>
                    <a:cubicBezTo>
                      <a:pt x="25" y="0"/>
                      <a:pt x="25" y="0"/>
                      <a:pt x="2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5" name="Freeform 141">
                <a:extLst>
                  <a:ext uri="{FF2B5EF4-FFF2-40B4-BE49-F238E27FC236}">
                    <a16:creationId xmlns:a16="http://schemas.microsoft.com/office/drawing/2014/main" id="{B56FE420-F7A1-215D-DE93-869AFDC13646}"/>
                  </a:ext>
                </a:extLst>
              </p:cNvPr>
              <p:cNvSpPr>
                <a:spLocks noEditPoints="1"/>
              </p:cNvSpPr>
              <p:nvPr/>
            </p:nvSpPr>
            <p:spPr bwMode="auto">
              <a:xfrm>
                <a:off x="3121" y="1425"/>
                <a:ext cx="168" cy="106"/>
              </a:xfrm>
              <a:custGeom>
                <a:avLst/>
                <a:gdLst>
                  <a:gd name="T0" fmla="*/ 15 w 30"/>
                  <a:gd name="T1" fmla="*/ 4 h 19"/>
                  <a:gd name="T2" fmla="*/ 15 w 30"/>
                  <a:gd name="T3" fmla="*/ 5 h 19"/>
                  <a:gd name="T4" fmla="*/ 15 w 30"/>
                  <a:gd name="T5" fmla="*/ 4 h 19"/>
                  <a:gd name="T6" fmla="*/ 5 w 30"/>
                  <a:gd name="T7" fmla="*/ 3 h 19"/>
                  <a:gd name="T8" fmla="*/ 5 w 30"/>
                  <a:gd name="T9" fmla="*/ 3 h 19"/>
                  <a:gd name="T10" fmla="*/ 6 w 30"/>
                  <a:gd name="T11" fmla="*/ 2 h 19"/>
                  <a:gd name="T12" fmla="*/ 3 w 30"/>
                  <a:gd name="T13" fmla="*/ 2 h 19"/>
                  <a:gd name="T14" fmla="*/ 2 w 30"/>
                  <a:gd name="T15" fmla="*/ 4 h 19"/>
                  <a:gd name="T16" fmla="*/ 3 w 30"/>
                  <a:gd name="T17" fmla="*/ 3 h 19"/>
                  <a:gd name="T18" fmla="*/ 0 w 30"/>
                  <a:gd name="T19" fmla="*/ 5 h 19"/>
                  <a:gd name="T20" fmla="*/ 1 w 30"/>
                  <a:gd name="T21" fmla="*/ 5 h 19"/>
                  <a:gd name="T22" fmla="*/ 0 w 30"/>
                  <a:gd name="T23" fmla="*/ 5 h 19"/>
                  <a:gd name="T24" fmla="*/ 1 w 30"/>
                  <a:gd name="T25" fmla="*/ 9 h 19"/>
                  <a:gd name="T26" fmla="*/ 1 w 30"/>
                  <a:gd name="T27" fmla="*/ 9 h 19"/>
                  <a:gd name="T28" fmla="*/ 1 w 30"/>
                  <a:gd name="T29" fmla="*/ 9 h 19"/>
                  <a:gd name="T30" fmla="*/ 1 w 30"/>
                  <a:gd name="T31" fmla="*/ 9 h 19"/>
                  <a:gd name="T32" fmla="*/ 2 w 30"/>
                  <a:gd name="T33" fmla="*/ 10 h 19"/>
                  <a:gd name="T34" fmla="*/ 1 w 30"/>
                  <a:gd name="T35" fmla="*/ 9 h 19"/>
                  <a:gd name="T36" fmla="*/ 1 w 30"/>
                  <a:gd name="T37" fmla="*/ 11 h 19"/>
                  <a:gd name="T38" fmla="*/ 2 w 30"/>
                  <a:gd name="T39" fmla="*/ 11 h 19"/>
                  <a:gd name="T40" fmla="*/ 1 w 30"/>
                  <a:gd name="T41" fmla="*/ 11 h 19"/>
                  <a:gd name="T42" fmla="*/ 5 w 30"/>
                  <a:gd name="T43" fmla="*/ 13 h 19"/>
                  <a:gd name="T44" fmla="*/ 5 w 30"/>
                  <a:gd name="T45" fmla="*/ 13 h 19"/>
                  <a:gd name="T46" fmla="*/ 5 w 30"/>
                  <a:gd name="T47" fmla="*/ 14 h 19"/>
                  <a:gd name="T48" fmla="*/ 8 w 30"/>
                  <a:gd name="T49" fmla="*/ 15 h 19"/>
                  <a:gd name="T50" fmla="*/ 5 w 30"/>
                  <a:gd name="T51" fmla="*/ 13 h 19"/>
                  <a:gd name="T52" fmla="*/ 17 w 30"/>
                  <a:gd name="T53" fmla="*/ 18 h 19"/>
                  <a:gd name="T54" fmla="*/ 16 w 30"/>
                  <a:gd name="T55" fmla="*/ 16 h 19"/>
                  <a:gd name="T56" fmla="*/ 16 w 30"/>
                  <a:gd name="T57" fmla="*/ 16 h 19"/>
                  <a:gd name="T58" fmla="*/ 17 w 30"/>
                  <a:gd name="T59" fmla="*/ 18 h 19"/>
                  <a:gd name="T60" fmla="*/ 16 w 30"/>
                  <a:gd name="T61" fmla="*/ 16 h 19"/>
                  <a:gd name="T62" fmla="*/ 16 w 30"/>
                  <a:gd name="T63" fmla="*/ 16 h 19"/>
                  <a:gd name="T64" fmla="*/ 20 w 30"/>
                  <a:gd name="T65" fmla="*/ 17 h 19"/>
                  <a:gd name="T66" fmla="*/ 20 w 30"/>
                  <a:gd name="T67" fmla="*/ 15 h 19"/>
                  <a:gd name="T68" fmla="*/ 20 w 30"/>
                  <a:gd name="T69" fmla="*/ 17 h 19"/>
                  <a:gd name="T70" fmla="*/ 28 w 30"/>
                  <a:gd name="T71" fmla="*/ 13 h 19"/>
                  <a:gd name="T72" fmla="*/ 27 w 30"/>
                  <a:gd name="T73" fmla="*/ 13 h 19"/>
                  <a:gd name="T74" fmla="*/ 28 w 30"/>
                  <a:gd name="T75" fmla="*/ 13 h 19"/>
                  <a:gd name="T76" fmla="*/ 28 w 30"/>
                  <a:gd name="T77" fmla="*/ 5 h 19"/>
                  <a:gd name="T78" fmla="*/ 28 w 30"/>
                  <a:gd name="T79" fmla="*/ 8 h 19"/>
                  <a:gd name="T80" fmla="*/ 29 w 30"/>
                  <a:gd name="T81" fmla="*/ 5 h 19"/>
                  <a:gd name="T82" fmla="*/ 28 w 30"/>
                  <a:gd name="T83" fmla="*/ 5 h 19"/>
                  <a:gd name="T84" fmla="*/ 28 w 30"/>
                  <a:gd name="T85" fmla="*/ 5 h 19"/>
                  <a:gd name="T86" fmla="*/ 29 w 30"/>
                  <a:gd name="T87" fmla="*/ 2 h 19"/>
                  <a:gd name="T88" fmla="*/ 28 w 30"/>
                  <a:gd name="T89" fmla="*/ 3 h 19"/>
                  <a:gd name="T90" fmla="*/ 29 w 30"/>
                  <a:gd name="T91" fmla="*/ 2 h 19"/>
                  <a:gd name="T92" fmla="*/ 26 w 30"/>
                  <a:gd name="T93" fmla="*/ 1 h 19"/>
                  <a:gd name="T94" fmla="*/ 26 w 30"/>
                  <a:gd name="T95" fmla="*/ 2 h 19"/>
                  <a:gd name="T96" fmla="*/ 26 w 30"/>
                  <a:gd name="T97" fmla="*/ 1 h 19"/>
                  <a:gd name="T98" fmla="*/ 25 w 30"/>
                  <a:gd name="T99" fmla="*/ 2 h 19"/>
                  <a:gd name="T100" fmla="*/ 26 w 30"/>
                  <a:gd name="T101" fmla="*/ 1 h 19"/>
                  <a:gd name="T102" fmla="*/ 24 w 30"/>
                  <a:gd name="T10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9">
                    <a:moveTo>
                      <a:pt x="25" y="2"/>
                    </a:moveTo>
                    <a:cubicBezTo>
                      <a:pt x="22" y="5"/>
                      <a:pt x="19" y="5"/>
                      <a:pt x="15" y="5"/>
                    </a:cubicBezTo>
                    <a:lnTo>
                      <a:pt x="15" y="4"/>
                    </a:lnTo>
                    <a:cubicBezTo>
                      <a:pt x="18" y="4"/>
                      <a:pt x="21" y="3"/>
                      <a:pt x="24" y="1"/>
                    </a:cubicBezTo>
                    <a:lnTo>
                      <a:pt x="25" y="2"/>
                    </a:lnTo>
                    <a:close/>
                    <a:moveTo>
                      <a:pt x="15" y="5"/>
                    </a:moveTo>
                    <a:cubicBezTo>
                      <a:pt x="12" y="5"/>
                      <a:pt x="8" y="4"/>
                      <a:pt x="5" y="3"/>
                    </a:cubicBezTo>
                    <a:lnTo>
                      <a:pt x="6" y="2"/>
                    </a:lnTo>
                    <a:cubicBezTo>
                      <a:pt x="9" y="3"/>
                      <a:pt x="12" y="3"/>
                      <a:pt x="15" y="4"/>
                    </a:cubicBezTo>
                    <a:lnTo>
                      <a:pt x="15" y="5"/>
                    </a:lnTo>
                    <a:close/>
                    <a:moveTo>
                      <a:pt x="5" y="3"/>
                    </a:moveTo>
                    <a:lnTo>
                      <a:pt x="5" y="3"/>
                    </a:lnTo>
                    <a:lnTo>
                      <a:pt x="5" y="2"/>
                    </a:lnTo>
                    <a:lnTo>
                      <a:pt x="5" y="3"/>
                    </a:lnTo>
                    <a:close/>
                    <a:moveTo>
                      <a:pt x="5" y="3"/>
                    </a:moveTo>
                    <a:cubicBezTo>
                      <a:pt x="4" y="3"/>
                      <a:pt x="4" y="3"/>
                      <a:pt x="3" y="3"/>
                    </a:cubicBezTo>
                    <a:lnTo>
                      <a:pt x="3" y="2"/>
                    </a:lnTo>
                    <a:cubicBezTo>
                      <a:pt x="4" y="1"/>
                      <a:pt x="5" y="1"/>
                      <a:pt x="6" y="2"/>
                    </a:cubicBezTo>
                    <a:lnTo>
                      <a:pt x="5" y="3"/>
                    </a:lnTo>
                    <a:close/>
                    <a:moveTo>
                      <a:pt x="3" y="2"/>
                    </a:moveTo>
                    <a:lnTo>
                      <a:pt x="3" y="2"/>
                    </a:lnTo>
                    <a:lnTo>
                      <a:pt x="3" y="2"/>
                    </a:lnTo>
                    <a:close/>
                    <a:moveTo>
                      <a:pt x="3" y="3"/>
                    </a:moveTo>
                    <a:cubicBezTo>
                      <a:pt x="3" y="3"/>
                      <a:pt x="2" y="3"/>
                      <a:pt x="2" y="4"/>
                    </a:cubicBezTo>
                    <a:lnTo>
                      <a:pt x="1" y="3"/>
                    </a:lnTo>
                    <a:cubicBezTo>
                      <a:pt x="1" y="2"/>
                      <a:pt x="2" y="2"/>
                      <a:pt x="3" y="2"/>
                    </a:cubicBezTo>
                    <a:lnTo>
                      <a:pt x="3" y="3"/>
                    </a:lnTo>
                    <a:close/>
                    <a:moveTo>
                      <a:pt x="2" y="4"/>
                    </a:moveTo>
                    <a:cubicBezTo>
                      <a:pt x="2" y="4"/>
                      <a:pt x="1" y="5"/>
                      <a:pt x="1" y="5"/>
                    </a:cubicBezTo>
                    <a:lnTo>
                      <a:pt x="0" y="5"/>
                    </a:lnTo>
                    <a:cubicBezTo>
                      <a:pt x="0" y="4"/>
                      <a:pt x="1" y="4"/>
                      <a:pt x="1" y="3"/>
                    </a:cubicBezTo>
                    <a:lnTo>
                      <a:pt x="2" y="4"/>
                    </a:lnTo>
                    <a:close/>
                    <a:moveTo>
                      <a:pt x="1" y="5"/>
                    </a:moveTo>
                    <a:cubicBezTo>
                      <a:pt x="1" y="7"/>
                      <a:pt x="1" y="8"/>
                      <a:pt x="1" y="9"/>
                    </a:cubicBezTo>
                    <a:lnTo>
                      <a:pt x="0" y="10"/>
                    </a:lnTo>
                    <a:cubicBezTo>
                      <a:pt x="0" y="8"/>
                      <a:pt x="0" y="6"/>
                      <a:pt x="0" y="5"/>
                    </a:cubicBezTo>
                    <a:lnTo>
                      <a:pt x="1" y="5"/>
                    </a:lnTo>
                    <a:close/>
                    <a:moveTo>
                      <a:pt x="1" y="9"/>
                    </a:moveTo>
                    <a:lnTo>
                      <a:pt x="1" y="9"/>
                    </a:lnTo>
                    <a:lnTo>
                      <a:pt x="1" y="9"/>
                    </a:lnTo>
                    <a:close/>
                    <a:moveTo>
                      <a:pt x="1" y="9"/>
                    </a:moveTo>
                    <a:lnTo>
                      <a:pt x="1" y="9"/>
                    </a:lnTo>
                    <a:lnTo>
                      <a:pt x="0" y="10"/>
                    </a:lnTo>
                    <a:lnTo>
                      <a:pt x="0" y="10"/>
                    </a:lnTo>
                    <a:lnTo>
                      <a:pt x="1" y="9"/>
                    </a:lnTo>
                    <a:close/>
                    <a:moveTo>
                      <a:pt x="0" y="10"/>
                    </a:moveTo>
                    <a:lnTo>
                      <a:pt x="0" y="10"/>
                    </a:lnTo>
                    <a:lnTo>
                      <a:pt x="1" y="9"/>
                    </a:lnTo>
                    <a:lnTo>
                      <a:pt x="0" y="10"/>
                    </a:lnTo>
                    <a:close/>
                    <a:moveTo>
                      <a:pt x="1" y="9"/>
                    </a:moveTo>
                    <a:cubicBezTo>
                      <a:pt x="1" y="9"/>
                      <a:pt x="2" y="10"/>
                      <a:pt x="2" y="10"/>
                    </a:cubicBezTo>
                    <a:lnTo>
                      <a:pt x="0" y="11"/>
                    </a:lnTo>
                    <a:cubicBezTo>
                      <a:pt x="0" y="10"/>
                      <a:pt x="0" y="10"/>
                      <a:pt x="0" y="10"/>
                    </a:cubicBezTo>
                    <a:lnTo>
                      <a:pt x="1" y="9"/>
                    </a:lnTo>
                    <a:close/>
                    <a:moveTo>
                      <a:pt x="2" y="10"/>
                    </a:moveTo>
                    <a:cubicBezTo>
                      <a:pt x="2" y="10"/>
                      <a:pt x="2" y="10"/>
                      <a:pt x="2" y="11"/>
                    </a:cubicBezTo>
                    <a:lnTo>
                      <a:pt x="1" y="11"/>
                    </a:lnTo>
                    <a:cubicBezTo>
                      <a:pt x="1" y="11"/>
                      <a:pt x="1" y="11"/>
                      <a:pt x="0" y="11"/>
                    </a:cubicBezTo>
                    <a:lnTo>
                      <a:pt x="2" y="10"/>
                    </a:lnTo>
                    <a:close/>
                    <a:moveTo>
                      <a:pt x="2" y="11"/>
                    </a:moveTo>
                    <a:cubicBezTo>
                      <a:pt x="3" y="12"/>
                      <a:pt x="4" y="13"/>
                      <a:pt x="5" y="13"/>
                    </a:cubicBezTo>
                    <a:lnTo>
                      <a:pt x="5" y="15"/>
                    </a:lnTo>
                    <a:cubicBezTo>
                      <a:pt x="3" y="14"/>
                      <a:pt x="2" y="13"/>
                      <a:pt x="1" y="11"/>
                    </a:cubicBezTo>
                    <a:lnTo>
                      <a:pt x="2" y="11"/>
                    </a:lnTo>
                    <a:close/>
                    <a:moveTo>
                      <a:pt x="5" y="13"/>
                    </a:moveTo>
                    <a:lnTo>
                      <a:pt x="5" y="13"/>
                    </a:lnTo>
                    <a:lnTo>
                      <a:pt x="5" y="15"/>
                    </a:lnTo>
                    <a:lnTo>
                      <a:pt x="5" y="15"/>
                    </a:lnTo>
                    <a:lnTo>
                      <a:pt x="5" y="13"/>
                    </a:lnTo>
                    <a:close/>
                    <a:moveTo>
                      <a:pt x="5" y="13"/>
                    </a:moveTo>
                    <a:lnTo>
                      <a:pt x="5" y="13"/>
                    </a:lnTo>
                    <a:lnTo>
                      <a:pt x="5" y="14"/>
                    </a:lnTo>
                    <a:lnTo>
                      <a:pt x="5" y="13"/>
                    </a:lnTo>
                    <a:close/>
                    <a:moveTo>
                      <a:pt x="5" y="13"/>
                    </a:moveTo>
                    <a:cubicBezTo>
                      <a:pt x="6" y="14"/>
                      <a:pt x="7" y="14"/>
                      <a:pt x="8" y="15"/>
                    </a:cubicBezTo>
                    <a:lnTo>
                      <a:pt x="7" y="16"/>
                    </a:lnTo>
                    <a:cubicBezTo>
                      <a:pt x="6" y="15"/>
                      <a:pt x="5" y="15"/>
                      <a:pt x="4" y="15"/>
                    </a:cubicBezTo>
                    <a:lnTo>
                      <a:pt x="5" y="13"/>
                    </a:lnTo>
                    <a:close/>
                    <a:moveTo>
                      <a:pt x="8" y="15"/>
                    </a:moveTo>
                    <a:cubicBezTo>
                      <a:pt x="11" y="16"/>
                      <a:pt x="13" y="17"/>
                      <a:pt x="16" y="16"/>
                    </a:cubicBezTo>
                    <a:lnTo>
                      <a:pt x="17" y="18"/>
                    </a:lnTo>
                    <a:cubicBezTo>
                      <a:pt x="13" y="19"/>
                      <a:pt x="10" y="17"/>
                      <a:pt x="7" y="16"/>
                    </a:cubicBezTo>
                    <a:lnTo>
                      <a:pt x="8" y="15"/>
                    </a:lnTo>
                    <a:close/>
                    <a:moveTo>
                      <a:pt x="16" y="16"/>
                    </a:moveTo>
                    <a:lnTo>
                      <a:pt x="16" y="16"/>
                    </a:lnTo>
                    <a:lnTo>
                      <a:pt x="17" y="17"/>
                    </a:lnTo>
                    <a:lnTo>
                      <a:pt x="16" y="16"/>
                    </a:lnTo>
                    <a:close/>
                    <a:moveTo>
                      <a:pt x="16" y="16"/>
                    </a:moveTo>
                    <a:lnTo>
                      <a:pt x="16" y="16"/>
                    </a:lnTo>
                    <a:lnTo>
                      <a:pt x="17" y="18"/>
                    </a:lnTo>
                    <a:lnTo>
                      <a:pt x="17" y="18"/>
                    </a:lnTo>
                    <a:lnTo>
                      <a:pt x="16" y="16"/>
                    </a:lnTo>
                    <a:close/>
                    <a:moveTo>
                      <a:pt x="16" y="16"/>
                    </a:moveTo>
                    <a:lnTo>
                      <a:pt x="16" y="16"/>
                    </a:lnTo>
                    <a:lnTo>
                      <a:pt x="17" y="17"/>
                    </a:lnTo>
                    <a:lnTo>
                      <a:pt x="16" y="16"/>
                    </a:lnTo>
                    <a:close/>
                    <a:moveTo>
                      <a:pt x="16" y="16"/>
                    </a:moveTo>
                    <a:cubicBezTo>
                      <a:pt x="18" y="16"/>
                      <a:pt x="19" y="16"/>
                      <a:pt x="20" y="15"/>
                    </a:cubicBezTo>
                    <a:lnTo>
                      <a:pt x="20" y="17"/>
                    </a:lnTo>
                    <a:cubicBezTo>
                      <a:pt x="19" y="17"/>
                      <a:pt x="18" y="17"/>
                      <a:pt x="17" y="18"/>
                    </a:cubicBezTo>
                    <a:lnTo>
                      <a:pt x="16" y="16"/>
                    </a:lnTo>
                    <a:close/>
                    <a:moveTo>
                      <a:pt x="20" y="15"/>
                    </a:moveTo>
                    <a:cubicBezTo>
                      <a:pt x="23" y="15"/>
                      <a:pt x="25" y="14"/>
                      <a:pt x="27" y="13"/>
                    </a:cubicBezTo>
                    <a:lnTo>
                      <a:pt x="28" y="13"/>
                    </a:lnTo>
                    <a:cubicBezTo>
                      <a:pt x="26" y="15"/>
                      <a:pt x="23" y="16"/>
                      <a:pt x="20" y="17"/>
                    </a:cubicBezTo>
                    <a:lnTo>
                      <a:pt x="20" y="15"/>
                    </a:lnTo>
                    <a:close/>
                    <a:moveTo>
                      <a:pt x="28" y="13"/>
                    </a:moveTo>
                    <a:lnTo>
                      <a:pt x="28" y="13"/>
                    </a:lnTo>
                    <a:lnTo>
                      <a:pt x="27" y="13"/>
                    </a:lnTo>
                    <a:lnTo>
                      <a:pt x="28" y="13"/>
                    </a:lnTo>
                    <a:close/>
                    <a:moveTo>
                      <a:pt x="27" y="13"/>
                    </a:moveTo>
                    <a:cubicBezTo>
                      <a:pt x="28" y="11"/>
                      <a:pt x="28" y="9"/>
                      <a:pt x="28" y="8"/>
                    </a:cubicBezTo>
                    <a:lnTo>
                      <a:pt x="30" y="8"/>
                    </a:lnTo>
                    <a:cubicBezTo>
                      <a:pt x="29" y="10"/>
                      <a:pt x="29" y="12"/>
                      <a:pt x="28" y="13"/>
                    </a:cubicBezTo>
                    <a:lnTo>
                      <a:pt x="27" y="13"/>
                    </a:lnTo>
                    <a:close/>
                    <a:moveTo>
                      <a:pt x="28" y="8"/>
                    </a:moveTo>
                    <a:cubicBezTo>
                      <a:pt x="28" y="7"/>
                      <a:pt x="28" y="6"/>
                      <a:pt x="28" y="5"/>
                    </a:cubicBezTo>
                    <a:lnTo>
                      <a:pt x="30" y="5"/>
                    </a:lnTo>
                    <a:cubicBezTo>
                      <a:pt x="30" y="6"/>
                      <a:pt x="30" y="7"/>
                      <a:pt x="30" y="8"/>
                    </a:cubicBezTo>
                    <a:lnTo>
                      <a:pt x="28" y="8"/>
                    </a:lnTo>
                    <a:close/>
                    <a:moveTo>
                      <a:pt x="30" y="5"/>
                    </a:moveTo>
                    <a:lnTo>
                      <a:pt x="30" y="5"/>
                    </a:lnTo>
                    <a:lnTo>
                      <a:pt x="29" y="5"/>
                    </a:lnTo>
                    <a:lnTo>
                      <a:pt x="30" y="5"/>
                    </a:lnTo>
                    <a:close/>
                    <a:moveTo>
                      <a:pt x="28" y="5"/>
                    </a:moveTo>
                    <a:cubicBezTo>
                      <a:pt x="28" y="5"/>
                      <a:pt x="28" y="5"/>
                      <a:pt x="28" y="5"/>
                    </a:cubicBezTo>
                    <a:lnTo>
                      <a:pt x="30" y="5"/>
                    </a:lnTo>
                    <a:cubicBezTo>
                      <a:pt x="30" y="5"/>
                      <a:pt x="30" y="5"/>
                      <a:pt x="30" y="5"/>
                    </a:cubicBezTo>
                    <a:lnTo>
                      <a:pt x="28" y="5"/>
                    </a:lnTo>
                    <a:close/>
                    <a:moveTo>
                      <a:pt x="28" y="5"/>
                    </a:moveTo>
                    <a:cubicBezTo>
                      <a:pt x="28" y="4"/>
                      <a:pt x="28" y="3"/>
                      <a:pt x="28" y="3"/>
                    </a:cubicBezTo>
                    <a:lnTo>
                      <a:pt x="29" y="2"/>
                    </a:lnTo>
                    <a:cubicBezTo>
                      <a:pt x="30" y="3"/>
                      <a:pt x="30" y="4"/>
                      <a:pt x="30" y="5"/>
                    </a:cubicBezTo>
                    <a:lnTo>
                      <a:pt x="28" y="5"/>
                    </a:lnTo>
                    <a:close/>
                    <a:moveTo>
                      <a:pt x="28" y="3"/>
                    </a:moveTo>
                    <a:cubicBezTo>
                      <a:pt x="28" y="2"/>
                      <a:pt x="27" y="2"/>
                      <a:pt x="26" y="2"/>
                    </a:cubicBezTo>
                    <a:lnTo>
                      <a:pt x="26" y="0"/>
                    </a:lnTo>
                    <a:cubicBezTo>
                      <a:pt x="28" y="0"/>
                      <a:pt x="29" y="1"/>
                      <a:pt x="29" y="2"/>
                    </a:cubicBezTo>
                    <a:lnTo>
                      <a:pt x="28" y="3"/>
                    </a:lnTo>
                    <a:close/>
                    <a:moveTo>
                      <a:pt x="26" y="2"/>
                    </a:moveTo>
                    <a:cubicBezTo>
                      <a:pt x="26" y="1"/>
                      <a:pt x="26" y="1"/>
                      <a:pt x="26" y="1"/>
                    </a:cubicBezTo>
                    <a:lnTo>
                      <a:pt x="26" y="0"/>
                    </a:lnTo>
                    <a:cubicBezTo>
                      <a:pt x="26" y="0"/>
                      <a:pt x="26" y="0"/>
                      <a:pt x="26" y="0"/>
                    </a:cubicBezTo>
                    <a:lnTo>
                      <a:pt x="26" y="2"/>
                    </a:lnTo>
                    <a:close/>
                    <a:moveTo>
                      <a:pt x="26" y="1"/>
                    </a:moveTo>
                    <a:lnTo>
                      <a:pt x="26" y="1"/>
                    </a:lnTo>
                    <a:lnTo>
                      <a:pt x="26" y="1"/>
                    </a:lnTo>
                    <a:lnTo>
                      <a:pt x="26" y="1"/>
                    </a:lnTo>
                    <a:close/>
                    <a:moveTo>
                      <a:pt x="26" y="1"/>
                    </a:moveTo>
                    <a:cubicBezTo>
                      <a:pt x="26" y="1"/>
                      <a:pt x="26" y="2"/>
                      <a:pt x="25" y="2"/>
                    </a:cubicBezTo>
                    <a:lnTo>
                      <a:pt x="24" y="1"/>
                    </a:lnTo>
                    <a:cubicBezTo>
                      <a:pt x="25" y="0"/>
                      <a:pt x="25" y="0"/>
                      <a:pt x="26" y="0"/>
                    </a:cubicBezTo>
                    <a:lnTo>
                      <a:pt x="26" y="1"/>
                    </a:lnTo>
                    <a:close/>
                    <a:moveTo>
                      <a:pt x="25" y="2"/>
                    </a:moveTo>
                    <a:cubicBezTo>
                      <a:pt x="25" y="2"/>
                      <a:pt x="25" y="2"/>
                      <a:pt x="25" y="2"/>
                    </a:cubicBezTo>
                    <a:lnTo>
                      <a:pt x="24" y="1"/>
                    </a:lnTo>
                    <a:cubicBezTo>
                      <a:pt x="24" y="1"/>
                      <a:pt x="24" y="1"/>
                      <a:pt x="24" y="1"/>
                    </a:cubicBezTo>
                    <a:lnTo>
                      <a:pt x="2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6" name="Freeform 142">
                <a:extLst>
                  <a:ext uri="{FF2B5EF4-FFF2-40B4-BE49-F238E27FC236}">
                    <a16:creationId xmlns:a16="http://schemas.microsoft.com/office/drawing/2014/main" id="{D5B2BDBD-21A2-CD42-7D6E-FF15622BD539}"/>
                  </a:ext>
                </a:extLst>
              </p:cNvPr>
              <p:cNvSpPr>
                <a:spLocks/>
              </p:cNvSpPr>
              <p:nvPr/>
            </p:nvSpPr>
            <p:spPr bwMode="auto">
              <a:xfrm>
                <a:off x="3127" y="1347"/>
                <a:ext cx="111" cy="95"/>
              </a:xfrm>
              <a:custGeom>
                <a:avLst/>
                <a:gdLst>
                  <a:gd name="T0" fmla="*/ 12 w 20"/>
                  <a:gd name="T1" fmla="*/ 1 h 17"/>
                  <a:gd name="T2" fmla="*/ 4 w 20"/>
                  <a:gd name="T3" fmla="*/ 3 h 17"/>
                  <a:gd name="T4" fmla="*/ 3 w 20"/>
                  <a:gd name="T5" fmla="*/ 11 h 17"/>
                  <a:gd name="T6" fmla="*/ 17 w 20"/>
                  <a:gd name="T7" fmla="*/ 16 h 17"/>
                  <a:gd name="T8" fmla="*/ 20 w 20"/>
                  <a:gd name="T9" fmla="*/ 12 h 17"/>
                  <a:gd name="T10" fmla="*/ 17 w 20"/>
                  <a:gd name="T11" fmla="*/ 6 h 17"/>
                  <a:gd name="T12" fmla="*/ 16 w 20"/>
                  <a:gd name="T13" fmla="*/ 1 h 17"/>
                  <a:gd name="T14" fmla="*/ 12 w 20"/>
                  <a:gd name="T15" fmla="*/ 1 h 17"/>
                  <a:gd name="T16" fmla="*/ 12 w 20"/>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7">
                    <a:moveTo>
                      <a:pt x="12" y="1"/>
                    </a:moveTo>
                    <a:cubicBezTo>
                      <a:pt x="8" y="1"/>
                      <a:pt x="6" y="2"/>
                      <a:pt x="4" y="3"/>
                    </a:cubicBezTo>
                    <a:cubicBezTo>
                      <a:pt x="1" y="5"/>
                      <a:pt x="0" y="9"/>
                      <a:pt x="3" y="11"/>
                    </a:cubicBezTo>
                    <a:cubicBezTo>
                      <a:pt x="7" y="15"/>
                      <a:pt x="12" y="16"/>
                      <a:pt x="17" y="16"/>
                    </a:cubicBezTo>
                    <a:cubicBezTo>
                      <a:pt x="19" y="17"/>
                      <a:pt x="20" y="14"/>
                      <a:pt x="20" y="12"/>
                    </a:cubicBezTo>
                    <a:cubicBezTo>
                      <a:pt x="20" y="10"/>
                      <a:pt x="18" y="8"/>
                      <a:pt x="17" y="6"/>
                    </a:cubicBezTo>
                    <a:cubicBezTo>
                      <a:pt x="17" y="5"/>
                      <a:pt x="17" y="3"/>
                      <a:pt x="16" y="1"/>
                    </a:cubicBezTo>
                    <a:cubicBezTo>
                      <a:pt x="15" y="0"/>
                      <a:pt x="14" y="1"/>
                      <a:pt x="12" y="1"/>
                    </a:cubicBezTo>
                    <a:cubicBezTo>
                      <a:pt x="12" y="1"/>
                      <a:pt x="12" y="1"/>
                      <a:pt x="1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7" name="Freeform 143">
                <a:extLst>
                  <a:ext uri="{FF2B5EF4-FFF2-40B4-BE49-F238E27FC236}">
                    <a16:creationId xmlns:a16="http://schemas.microsoft.com/office/drawing/2014/main" id="{BF109C38-F21F-0E8F-DD79-6997CA47B2B9}"/>
                  </a:ext>
                </a:extLst>
              </p:cNvPr>
              <p:cNvSpPr>
                <a:spLocks noEditPoints="1"/>
              </p:cNvSpPr>
              <p:nvPr/>
            </p:nvSpPr>
            <p:spPr bwMode="auto">
              <a:xfrm>
                <a:off x="3127" y="1341"/>
                <a:ext cx="111" cy="101"/>
              </a:xfrm>
              <a:custGeom>
                <a:avLst/>
                <a:gdLst>
                  <a:gd name="T0" fmla="*/ 5 w 20"/>
                  <a:gd name="T1" fmla="*/ 3 h 18"/>
                  <a:gd name="T2" fmla="*/ 5 w 20"/>
                  <a:gd name="T3" fmla="*/ 3 h 18"/>
                  <a:gd name="T4" fmla="*/ 5 w 20"/>
                  <a:gd name="T5" fmla="*/ 3 h 18"/>
                  <a:gd name="T6" fmla="*/ 3 w 20"/>
                  <a:gd name="T7" fmla="*/ 4 h 18"/>
                  <a:gd name="T8" fmla="*/ 3 w 20"/>
                  <a:gd name="T9" fmla="*/ 4 h 18"/>
                  <a:gd name="T10" fmla="*/ 3 w 20"/>
                  <a:gd name="T11" fmla="*/ 4 h 18"/>
                  <a:gd name="T12" fmla="*/ 2 w 20"/>
                  <a:gd name="T13" fmla="*/ 5 h 18"/>
                  <a:gd name="T14" fmla="*/ 3 w 20"/>
                  <a:gd name="T15" fmla="*/ 6 h 18"/>
                  <a:gd name="T16" fmla="*/ 2 w 20"/>
                  <a:gd name="T17" fmla="*/ 5 h 18"/>
                  <a:gd name="T18" fmla="*/ 2 w 20"/>
                  <a:gd name="T19" fmla="*/ 10 h 18"/>
                  <a:gd name="T20" fmla="*/ 2 w 20"/>
                  <a:gd name="T21" fmla="*/ 8 h 18"/>
                  <a:gd name="T22" fmla="*/ 2 w 20"/>
                  <a:gd name="T23" fmla="*/ 13 h 18"/>
                  <a:gd name="T24" fmla="*/ 3 w 20"/>
                  <a:gd name="T25" fmla="*/ 12 h 18"/>
                  <a:gd name="T26" fmla="*/ 3 w 20"/>
                  <a:gd name="T27" fmla="*/ 12 h 18"/>
                  <a:gd name="T28" fmla="*/ 2 w 20"/>
                  <a:gd name="T29" fmla="*/ 13 h 18"/>
                  <a:gd name="T30" fmla="*/ 17 w 20"/>
                  <a:gd name="T31" fmla="*/ 17 h 18"/>
                  <a:gd name="T32" fmla="*/ 10 w 20"/>
                  <a:gd name="T33" fmla="*/ 15 h 18"/>
                  <a:gd name="T34" fmla="*/ 17 w 20"/>
                  <a:gd name="T35" fmla="*/ 17 h 18"/>
                  <a:gd name="T36" fmla="*/ 18 w 20"/>
                  <a:gd name="T37" fmla="*/ 18 h 18"/>
                  <a:gd name="T38" fmla="*/ 18 w 20"/>
                  <a:gd name="T39" fmla="*/ 17 h 18"/>
                  <a:gd name="T40" fmla="*/ 18 w 20"/>
                  <a:gd name="T41" fmla="*/ 18 h 18"/>
                  <a:gd name="T42" fmla="*/ 19 w 20"/>
                  <a:gd name="T43" fmla="*/ 15 h 18"/>
                  <a:gd name="T44" fmla="*/ 19 w 20"/>
                  <a:gd name="T45" fmla="*/ 16 h 18"/>
                  <a:gd name="T46" fmla="*/ 20 w 20"/>
                  <a:gd name="T47" fmla="*/ 13 h 18"/>
                  <a:gd name="T48" fmla="*/ 19 w 20"/>
                  <a:gd name="T49" fmla="*/ 13 h 18"/>
                  <a:gd name="T50" fmla="*/ 19 w 20"/>
                  <a:gd name="T51" fmla="*/ 13 h 18"/>
                  <a:gd name="T52" fmla="*/ 19 w 20"/>
                  <a:gd name="T53" fmla="*/ 9 h 18"/>
                  <a:gd name="T54" fmla="*/ 18 w 20"/>
                  <a:gd name="T55" fmla="*/ 10 h 18"/>
                  <a:gd name="T56" fmla="*/ 19 w 20"/>
                  <a:gd name="T57" fmla="*/ 9 h 18"/>
                  <a:gd name="T58" fmla="*/ 17 w 20"/>
                  <a:gd name="T59" fmla="*/ 7 h 18"/>
                  <a:gd name="T60" fmla="*/ 17 w 20"/>
                  <a:gd name="T61" fmla="*/ 7 h 18"/>
                  <a:gd name="T62" fmla="*/ 17 w 20"/>
                  <a:gd name="T63" fmla="*/ 7 h 18"/>
                  <a:gd name="T64" fmla="*/ 17 w 20"/>
                  <a:gd name="T65" fmla="*/ 7 h 18"/>
                  <a:gd name="T66" fmla="*/ 18 w 20"/>
                  <a:gd name="T67" fmla="*/ 5 h 18"/>
                  <a:gd name="T68" fmla="*/ 16 w 20"/>
                  <a:gd name="T69" fmla="*/ 6 h 18"/>
                  <a:gd name="T70" fmla="*/ 18 w 20"/>
                  <a:gd name="T71" fmla="*/ 5 h 18"/>
                  <a:gd name="T72" fmla="*/ 17 w 20"/>
                  <a:gd name="T73" fmla="*/ 2 h 18"/>
                  <a:gd name="T74" fmla="*/ 16 w 20"/>
                  <a:gd name="T75" fmla="*/ 2 h 18"/>
                  <a:gd name="T76" fmla="*/ 17 w 20"/>
                  <a:gd name="T77" fmla="*/ 2 h 18"/>
                  <a:gd name="T78" fmla="*/ 12 w 20"/>
                  <a:gd name="T79" fmla="*/ 2 h 18"/>
                  <a:gd name="T80" fmla="*/ 13 w 20"/>
                  <a:gd name="T81" fmla="*/ 2 h 18"/>
                  <a:gd name="T82" fmla="*/ 12 w 20"/>
                  <a:gd name="T83" fmla="*/ 1 h 18"/>
                  <a:gd name="T84" fmla="*/ 12 w 20"/>
                  <a:gd name="T85" fmla="*/ 1 h 18"/>
                  <a:gd name="T86" fmla="*/ 13 w 20"/>
                  <a:gd name="T87" fmla="*/ 1 h 18"/>
                  <a:gd name="T88" fmla="*/ 13 w 20"/>
                  <a:gd name="T89" fmla="*/ 1 h 18"/>
                  <a:gd name="T90" fmla="*/ 12 w 20"/>
                  <a:gd name="T91" fmla="*/ 2 h 18"/>
                  <a:gd name="T92" fmla="*/ 13 w 20"/>
                  <a:gd name="T93" fmla="*/ 1 h 18"/>
                  <a:gd name="T94" fmla="*/ 12 w 20"/>
                  <a:gd name="T95" fmla="*/ 1 h 18"/>
                  <a:gd name="T96" fmla="*/ 12 w 20"/>
                  <a:gd name="T97" fmla="*/ 1 h 18"/>
                  <a:gd name="T98" fmla="*/ 12 w 20"/>
                  <a:gd name="T99" fmla="*/ 2 h 18"/>
                  <a:gd name="T100" fmla="*/ 13 w 20"/>
                  <a:gd name="T101" fmla="*/ 1 h 18"/>
                  <a:gd name="T102" fmla="*/ 12 w 20"/>
                  <a:gd name="T10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18">
                    <a:moveTo>
                      <a:pt x="12" y="2"/>
                    </a:moveTo>
                    <a:cubicBezTo>
                      <a:pt x="9" y="3"/>
                      <a:pt x="7" y="3"/>
                      <a:pt x="6" y="4"/>
                    </a:cubicBezTo>
                    <a:lnTo>
                      <a:pt x="5" y="3"/>
                    </a:lnTo>
                    <a:cubicBezTo>
                      <a:pt x="7" y="2"/>
                      <a:pt x="9" y="1"/>
                      <a:pt x="12" y="1"/>
                    </a:cubicBezTo>
                    <a:lnTo>
                      <a:pt x="12" y="2"/>
                    </a:lnTo>
                    <a:close/>
                    <a:moveTo>
                      <a:pt x="5" y="3"/>
                    </a:moveTo>
                    <a:lnTo>
                      <a:pt x="5" y="3"/>
                    </a:lnTo>
                    <a:lnTo>
                      <a:pt x="5" y="4"/>
                    </a:lnTo>
                    <a:lnTo>
                      <a:pt x="5" y="3"/>
                    </a:lnTo>
                    <a:close/>
                    <a:moveTo>
                      <a:pt x="6" y="4"/>
                    </a:moveTo>
                    <a:cubicBezTo>
                      <a:pt x="5" y="4"/>
                      <a:pt x="5" y="5"/>
                      <a:pt x="4" y="5"/>
                    </a:cubicBezTo>
                    <a:lnTo>
                      <a:pt x="3" y="4"/>
                    </a:lnTo>
                    <a:cubicBezTo>
                      <a:pt x="4" y="4"/>
                      <a:pt x="5" y="3"/>
                      <a:pt x="5" y="3"/>
                    </a:cubicBezTo>
                    <a:lnTo>
                      <a:pt x="6" y="4"/>
                    </a:lnTo>
                    <a:close/>
                    <a:moveTo>
                      <a:pt x="3" y="4"/>
                    </a:moveTo>
                    <a:lnTo>
                      <a:pt x="3" y="4"/>
                    </a:lnTo>
                    <a:lnTo>
                      <a:pt x="4" y="4"/>
                    </a:lnTo>
                    <a:lnTo>
                      <a:pt x="3" y="4"/>
                    </a:lnTo>
                    <a:close/>
                    <a:moveTo>
                      <a:pt x="4" y="5"/>
                    </a:moveTo>
                    <a:cubicBezTo>
                      <a:pt x="3" y="5"/>
                      <a:pt x="3" y="6"/>
                      <a:pt x="3" y="6"/>
                    </a:cubicBezTo>
                    <a:lnTo>
                      <a:pt x="2" y="5"/>
                    </a:lnTo>
                    <a:cubicBezTo>
                      <a:pt x="2" y="5"/>
                      <a:pt x="3" y="4"/>
                      <a:pt x="3" y="4"/>
                    </a:cubicBezTo>
                    <a:lnTo>
                      <a:pt x="4" y="5"/>
                    </a:lnTo>
                    <a:close/>
                    <a:moveTo>
                      <a:pt x="3" y="6"/>
                    </a:moveTo>
                    <a:cubicBezTo>
                      <a:pt x="2" y="6"/>
                      <a:pt x="2" y="7"/>
                      <a:pt x="2" y="8"/>
                    </a:cubicBezTo>
                    <a:lnTo>
                      <a:pt x="0" y="8"/>
                    </a:lnTo>
                    <a:cubicBezTo>
                      <a:pt x="1" y="7"/>
                      <a:pt x="1" y="6"/>
                      <a:pt x="2" y="5"/>
                    </a:cubicBezTo>
                    <a:lnTo>
                      <a:pt x="3" y="6"/>
                    </a:lnTo>
                    <a:close/>
                    <a:moveTo>
                      <a:pt x="2" y="8"/>
                    </a:moveTo>
                    <a:cubicBezTo>
                      <a:pt x="2" y="9"/>
                      <a:pt x="2" y="10"/>
                      <a:pt x="2" y="10"/>
                    </a:cubicBezTo>
                    <a:lnTo>
                      <a:pt x="1" y="11"/>
                    </a:lnTo>
                    <a:cubicBezTo>
                      <a:pt x="1" y="10"/>
                      <a:pt x="0" y="9"/>
                      <a:pt x="0" y="8"/>
                    </a:cubicBezTo>
                    <a:lnTo>
                      <a:pt x="2" y="8"/>
                    </a:lnTo>
                    <a:close/>
                    <a:moveTo>
                      <a:pt x="2" y="10"/>
                    </a:moveTo>
                    <a:cubicBezTo>
                      <a:pt x="2" y="11"/>
                      <a:pt x="3" y="11"/>
                      <a:pt x="3" y="12"/>
                    </a:cubicBezTo>
                    <a:lnTo>
                      <a:pt x="2" y="13"/>
                    </a:lnTo>
                    <a:cubicBezTo>
                      <a:pt x="2" y="12"/>
                      <a:pt x="1" y="12"/>
                      <a:pt x="1" y="11"/>
                    </a:cubicBezTo>
                    <a:lnTo>
                      <a:pt x="2" y="10"/>
                    </a:lnTo>
                    <a:close/>
                    <a:moveTo>
                      <a:pt x="3" y="12"/>
                    </a:moveTo>
                    <a:lnTo>
                      <a:pt x="3" y="12"/>
                    </a:lnTo>
                    <a:lnTo>
                      <a:pt x="3" y="12"/>
                    </a:lnTo>
                    <a:close/>
                    <a:moveTo>
                      <a:pt x="3" y="12"/>
                    </a:moveTo>
                    <a:cubicBezTo>
                      <a:pt x="5" y="13"/>
                      <a:pt x="7" y="15"/>
                      <a:pt x="10" y="15"/>
                    </a:cubicBezTo>
                    <a:lnTo>
                      <a:pt x="9" y="17"/>
                    </a:lnTo>
                    <a:cubicBezTo>
                      <a:pt x="7" y="16"/>
                      <a:pt x="4" y="15"/>
                      <a:pt x="2" y="13"/>
                    </a:cubicBezTo>
                    <a:lnTo>
                      <a:pt x="3" y="12"/>
                    </a:lnTo>
                    <a:close/>
                    <a:moveTo>
                      <a:pt x="10" y="15"/>
                    </a:moveTo>
                    <a:cubicBezTo>
                      <a:pt x="12" y="16"/>
                      <a:pt x="15" y="16"/>
                      <a:pt x="17" y="17"/>
                    </a:cubicBezTo>
                    <a:lnTo>
                      <a:pt x="17" y="18"/>
                    </a:lnTo>
                    <a:cubicBezTo>
                      <a:pt x="15" y="18"/>
                      <a:pt x="12" y="17"/>
                      <a:pt x="9" y="17"/>
                    </a:cubicBezTo>
                    <a:lnTo>
                      <a:pt x="10" y="15"/>
                    </a:lnTo>
                    <a:close/>
                    <a:moveTo>
                      <a:pt x="17" y="17"/>
                    </a:moveTo>
                    <a:lnTo>
                      <a:pt x="17" y="17"/>
                    </a:lnTo>
                    <a:lnTo>
                      <a:pt x="17" y="17"/>
                    </a:lnTo>
                    <a:close/>
                    <a:moveTo>
                      <a:pt x="17" y="17"/>
                    </a:moveTo>
                    <a:cubicBezTo>
                      <a:pt x="18" y="17"/>
                      <a:pt x="18" y="17"/>
                      <a:pt x="18" y="17"/>
                    </a:cubicBezTo>
                    <a:lnTo>
                      <a:pt x="18" y="18"/>
                    </a:lnTo>
                    <a:cubicBezTo>
                      <a:pt x="18" y="18"/>
                      <a:pt x="17" y="18"/>
                      <a:pt x="17" y="18"/>
                    </a:cubicBezTo>
                    <a:lnTo>
                      <a:pt x="17" y="17"/>
                    </a:lnTo>
                    <a:close/>
                    <a:moveTo>
                      <a:pt x="18" y="17"/>
                    </a:moveTo>
                    <a:cubicBezTo>
                      <a:pt x="18" y="17"/>
                      <a:pt x="18" y="16"/>
                      <a:pt x="19" y="16"/>
                    </a:cubicBezTo>
                    <a:lnTo>
                      <a:pt x="20" y="17"/>
                    </a:lnTo>
                    <a:cubicBezTo>
                      <a:pt x="19" y="18"/>
                      <a:pt x="19" y="18"/>
                      <a:pt x="18" y="18"/>
                    </a:cubicBezTo>
                    <a:lnTo>
                      <a:pt x="18" y="17"/>
                    </a:lnTo>
                    <a:close/>
                    <a:moveTo>
                      <a:pt x="19" y="16"/>
                    </a:moveTo>
                    <a:cubicBezTo>
                      <a:pt x="19" y="16"/>
                      <a:pt x="19" y="15"/>
                      <a:pt x="19" y="15"/>
                    </a:cubicBezTo>
                    <a:lnTo>
                      <a:pt x="20" y="15"/>
                    </a:lnTo>
                    <a:cubicBezTo>
                      <a:pt x="20" y="15"/>
                      <a:pt x="20" y="16"/>
                      <a:pt x="20" y="17"/>
                    </a:cubicBezTo>
                    <a:lnTo>
                      <a:pt x="19" y="16"/>
                    </a:lnTo>
                    <a:close/>
                    <a:moveTo>
                      <a:pt x="19" y="15"/>
                    </a:moveTo>
                    <a:cubicBezTo>
                      <a:pt x="19" y="14"/>
                      <a:pt x="19" y="14"/>
                      <a:pt x="19" y="13"/>
                    </a:cubicBezTo>
                    <a:lnTo>
                      <a:pt x="20" y="13"/>
                    </a:lnTo>
                    <a:cubicBezTo>
                      <a:pt x="20" y="14"/>
                      <a:pt x="20" y="14"/>
                      <a:pt x="20" y="15"/>
                    </a:cubicBezTo>
                    <a:lnTo>
                      <a:pt x="19" y="15"/>
                    </a:lnTo>
                    <a:close/>
                    <a:moveTo>
                      <a:pt x="19" y="13"/>
                    </a:moveTo>
                    <a:lnTo>
                      <a:pt x="19" y="13"/>
                    </a:lnTo>
                    <a:lnTo>
                      <a:pt x="20" y="13"/>
                    </a:lnTo>
                    <a:lnTo>
                      <a:pt x="19" y="13"/>
                    </a:lnTo>
                    <a:close/>
                    <a:moveTo>
                      <a:pt x="19" y="13"/>
                    </a:moveTo>
                    <a:cubicBezTo>
                      <a:pt x="19" y="12"/>
                      <a:pt x="18" y="11"/>
                      <a:pt x="18" y="10"/>
                    </a:cubicBezTo>
                    <a:lnTo>
                      <a:pt x="19" y="9"/>
                    </a:lnTo>
                    <a:cubicBezTo>
                      <a:pt x="20" y="11"/>
                      <a:pt x="20" y="12"/>
                      <a:pt x="20" y="13"/>
                    </a:cubicBezTo>
                    <a:lnTo>
                      <a:pt x="19" y="13"/>
                    </a:lnTo>
                    <a:close/>
                    <a:moveTo>
                      <a:pt x="18" y="10"/>
                    </a:moveTo>
                    <a:cubicBezTo>
                      <a:pt x="17" y="9"/>
                      <a:pt x="17" y="8"/>
                      <a:pt x="17" y="7"/>
                    </a:cubicBezTo>
                    <a:lnTo>
                      <a:pt x="18" y="7"/>
                    </a:lnTo>
                    <a:cubicBezTo>
                      <a:pt x="18" y="8"/>
                      <a:pt x="19" y="9"/>
                      <a:pt x="19" y="9"/>
                    </a:cubicBezTo>
                    <a:lnTo>
                      <a:pt x="18" y="10"/>
                    </a:lnTo>
                    <a:close/>
                    <a:moveTo>
                      <a:pt x="17" y="7"/>
                    </a:moveTo>
                    <a:lnTo>
                      <a:pt x="17" y="7"/>
                    </a:lnTo>
                    <a:lnTo>
                      <a:pt x="17" y="7"/>
                    </a:lnTo>
                    <a:close/>
                    <a:moveTo>
                      <a:pt x="17" y="7"/>
                    </a:moveTo>
                    <a:lnTo>
                      <a:pt x="17" y="7"/>
                    </a:lnTo>
                    <a:lnTo>
                      <a:pt x="18" y="7"/>
                    </a:lnTo>
                    <a:lnTo>
                      <a:pt x="18" y="7"/>
                    </a:lnTo>
                    <a:lnTo>
                      <a:pt x="17" y="7"/>
                    </a:lnTo>
                    <a:close/>
                    <a:moveTo>
                      <a:pt x="17" y="7"/>
                    </a:moveTo>
                    <a:lnTo>
                      <a:pt x="17" y="7"/>
                    </a:lnTo>
                    <a:lnTo>
                      <a:pt x="17" y="7"/>
                    </a:lnTo>
                    <a:close/>
                    <a:moveTo>
                      <a:pt x="17" y="7"/>
                    </a:moveTo>
                    <a:cubicBezTo>
                      <a:pt x="17" y="7"/>
                      <a:pt x="16" y="6"/>
                      <a:pt x="16" y="6"/>
                    </a:cubicBezTo>
                    <a:lnTo>
                      <a:pt x="18" y="5"/>
                    </a:lnTo>
                    <a:cubicBezTo>
                      <a:pt x="18" y="6"/>
                      <a:pt x="18" y="6"/>
                      <a:pt x="18" y="7"/>
                    </a:cubicBezTo>
                    <a:lnTo>
                      <a:pt x="17" y="7"/>
                    </a:lnTo>
                    <a:close/>
                    <a:moveTo>
                      <a:pt x="16" y="6"/>
                    </a:moveTo>
                    <a:cubicBezTo>
                      <a:pt x="16" y="4"/>
                      <a:pt x="16" y="3"/>
                      <a:pt x="16" y="2"/>
                    </a:cubicBezTo>
                    <a:lnTo>
                      <a:pt x="17" y="2"/>
                    </a:lnTo>
                    <a:cubicBezTo>
                      <a:pt x="17" y="3"/>
                      <a:pt x="17" y="4"/>
                      <a:pt x="18" y="5"/>
                    </a:cubicBezTo>
                    <a:lnTo>
                      <a:pt x="16" y="6"/>
                    </a:lnTo>
                    <a:close/>
                    <a:moveTo>
                      <a:pt x="17" y="2"/>
                    </a:moveTo>
                    <a:lnTo>
                      <a:pt x="17" y="2"/>
                    </a:lnTo>
                    <a:lnTo>
                      <a:pt x="16" y="2"/>
                    </a:lnTo>
                    <a:lnTo>
                      <a:pt x="17" y="2"/>
                    </a:lnTo>
                    <a:close/>
                    <a:moveTo>
                      <a:pt x="16" y="2"/>
                    </a:moveTo>
                    <a:cubicBezTo>
                      <a:pt x="15" y="2"/>
                      <a:pt x="14" y="2"/>
                      <a:pt x="13" y="2"/>
                    </a:cubicBezTo>
                    <a:lnTo>
                      <a:pt x="13" y="1"/>
                    </a:lnTo>
                    <a:cubicBezTo>
                      <a:pt x="14" y="1"/>
                      <a:pt x="16" y="0"/>
                      <a:pt x="17" y="2"/>
                    </a:cubicBezTo>
                    <a:lnTo>
                      <a:pt x="16" y="2"/>
                    </a:lnTo>
                    <a:close/>
                    <a:moveTo>
                      <a:pt x="13" y="2"/>
                    </a:moveTo>
                    <a:cubicBezTo>
                      <a:pt x="13" y="2"/>
                      <a:pt x="12" y="2"/>
                      <a:pt x="12" y="2"/>
                    </a:cubicBezTo>
                    <a:lnTo>
                      <a:pt x="12" y="1"/>
                    </a:lnTo>
                    <a:cubicBezTo>
                      <a:pt x="12" y="1"/>
                      <a:pt x="13" y="1"/>
                      <a:pt x="13" y="1"/>
                    </a:cubicBezTo>
                    <a:lnTo>
                      <a:pt x="13" y="2"/>
                    </a:lnTo>
                    <a:close/>
                    <a:moveTo>
                      <a:pt x="12" y="2"/>
                    </a:moveTo>
                    <a:lnTo>
                      <a:pt x="11" y="1"/>
                    </a:lnTo>
                    <a:lnTo>
                      <a:pt x="12" y="1"/>
                    </a:lnTo>
                    <a:lnTo>
                      <a:pt x="12" y="2"/>
                    </a:lnTo>
                    <a:close/>
                    <a:moveTo>
                      <a:pt x="13" y="1"/>
                    </a:moveTo>
                    <a:cubicBezTo>
                      <a:pt x="13" y="2"/>
                      <a:pt x="12" y="2"/>
                      <a:pt x="12" y="1"/>
                    </a:cubicBezTo>
                    <a:lnTo>
                      <a:pt x="13" y="2"/>
                    </a:lnTo>
                    <a:cubicBezTo>
                      <a:pt x="12" y="3"/>
                      <a:pt x="12" y="3"/>
                      <a:pt x="12" y="2"/>
                    </a:cubicBezTo>
                    <a:lnTo>
                      <a:pt x="13" y="1"/>
                    </a:lnTo>
                    <a:close/>
                    <a:moveTo>
                      <a:pt x="12" y="1"/>
                    </a:moveTo>
                    <a:cubicBezTo>
                      <a:pt x="12" y="1"/>
                      <a:pt x="12" y="2"/>
                      <a:pt x="12" y="2"/>
                    </a:cubicBezTo>
                    <a:lnTo>
                      <a:pt x="13" y="1"/>
                    </a:lnTo>
                    <a:cubicBezTo>
                      <a:pt x="13" y="2"/>
                      <a:pt x="13" y="2"/>
                      <a:pt x="13" y="2"/>
                    </a:cubicBezTo>
                    <a:lnTo>
                      <a:pt x="12" y="1"/>
                    </a:lnTo>
                    <a:close/>
                    <a:moveTo>
                      <a:pt x="12" y="2"/>
                    </a:moveTo>
                    <a:cubicBezTo>
                      <a:pt x="12" y="2"/>
                      <a:pt x="13" y="2"/>
                      <a:pt x="12" y="2"/>
                    </a:cubicBezTo>
                    <a:lnTo>
                      <a:pt x="12" y="1"/>
                    </a:lnTo>
                    <a:cubicBezTo>
                      <a:pt x="12" y="1"/>
                      <a:pt x="13" y="1"/>
                      <a:pt x="13" y="1"/>
                    </a:cubicBezTo>
                    <a:lnTo>
                      <a:pt x="12" y="2"/>
                    </a:lnTo>
                    <a:close/>
                    <a:moveTo>
                      <a:pt x="12" y="1"/>
                    </a:moveTo>
                    <a:lnTo>
                      <a:pt x="12" y="1"/>
                    </a:lnTo>
                    <a:lnTo>
                      <a:pt x="12" y="1"/>
                    </a:lnTo>
                    <a:lnTo>
                      <a:pt x="12" y="2"/>
                    </a:lnTo>
                    <a:lnTo>
                      <a:pt x="12" y="1"/>
                    </a:lnTo>
                    <a:close/>
                    <a:moveTo>
                      <a:pt x="13" y="2"/>
                    </a:moveTo>
                    <a:cubicBezTo>
                      <a:pt x="12" y="2"/>
                      <a:pt x="13" y="1"/>
                      <a:pt x="13" y="1"/>
                    </a:cubicBezTo>
                    <a:lnTo>
                      <a:pt x="12" y="2"/>
                    </a:lnTo>
                    <a:cubicBezTo>
                      <a:pt x="11" y="2"/>
                      <a:pt x="11" y="1"/>
                      <a:pt x="12" y="1"/>
                    </a:cubicBezTo>
                    <a:lnTo>
                      <a:pt x="13" y="2"/>
                    </a:lnTo>
                    <a:close/>
                    <a:moveTo>
                      <a:pt x="13" y="1"/>
                    </a:moveTo>
                    <a:lnTo>
                      <a:pt x="13" y="2"/>
                    </a:lnTo>
                    <a:lnTo>
                      <a:pt x="12" y="2"/>
                    </a:lnTo>
                    <a:lnTo>
                      <a:pt x="12" y="2"/>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8" name="Freeform 144">
                <a:extLst>
                  <a:ext uri="{FF2B5EF4-FFF2-40B4-BE49-F238E27FC236}">
                    <a16:creationId xmlns:a16="http://schemas.microsoft.com/office/drawing/2014/main" id="{535D2B9D-DEC5-BAE2-6F69-4CB95BE9E1F2}"/>
                  </a:ext>
                </a:extLst>
              </p:cNvPr>
              <p:cNvSpPr>
                <a:spLocks/>
              </p:cNvSpPr>
              <p:nvPr/>
            </p:nvSpPr>
            <p:spPr bwMode="auto">
              <a:xfrm>
                <a:off x="3250" y="1285"/>
                <a:ext cx="134" cy="162"/>
              </a:xfrm>
              <a:custGeom>
                <a:avLst/>
                <a:gdLst>
                  <a:gd name="T0" fmla="*/ 10 w 24"/>
                  <a:gd name="T1" fmla="*/ 7 h 29"/>
                  <a:gd name="T2" fmla="*/ 2 w 24"/>
                  <a:gd name="T3" fmla="*/ 10 h 29"/>
                  <a:gd name="T4" fmla="*/ 0 w 24"/>
                  <a:gd name="T5" fmla="*/ 15 h 29"/>
                  <a:gd name="T6" fmla="*/ 2 w 24"/>
                  <a:gd name="T7" fmla="*/ 22 h 29"/>
                  <a:gd name="T8" fmla="*/ 9 w 24"/>
                  <a:gd name="T9" fmla="*/ 27 h 29"/>
                  <a:gd name="T10" fmla="*/ 15 w 24"/>
                  <a:gd name="T11" fmla="*/ 23 h 29"/>
                  <a:gd name="T12" fmla="*/ 24 w 24"/>
                  <a:gd name="T13" fmla="*/ 6 h 29"/>
                  <a:gd name="T14" fmla="*/ 10 w 24"/>
                  <a:gd name="T15" fmla="*/ 7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10" y="7"/>
                    </a:moveTo>
                    <a:cubicBezTo>
                      <a:pt x="7" y="8"/>
                      <a:pt x="4" y="8"/>
                      <a:pt x="2" y="10"/>
                    </a:cubicBezTo>
                    <a:cubicBezTo>
                      <a:pt x="1" y="11"/>
                      <a:pt x="0" y="13"/>
                      <a:pt x="0" y="15"/>
                    </a:cubicBezTo>
                    <a:cubicBezTo>
                      <a:pt x="0" y="18"/>
                      <a:pt x="1" y="20"/>
                      <a:pt x="2" y="22"/>
                    </a:cubicBezTo>
                    <a:cubicBezTo>
                      <a:pt x="3" y="25"/>
                      <a:pt x="6" y="26"/>
                      <a:pt x="9" y="27"/>
                    </a:cubicBezTo>
                    <a:cubicBezTo>
                      <a:pt x="12" y="29"/>
                      <a:pt x="14" y="25"/>
                      <a:pt x="15" y="23"/>
                    </a:cubicBezTo>
                    <a:cubicBezTo>
                      <a:pt x="17" y="17"/>
                      <a:pt x="18" y="10"/>
                      <a:pt x="24" y="6"/>
                    </a:cubicBezTo>
                    <a:cubicBezTo>
                      <a:pt x="20" y="0"/>
                      <a:pt x="15" y="5"/>
                      <a:pt x="10"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89" name="Freeform 145">
                <a:extLst>
                  <a:ext uri="{FF2B5EF4-FFF2-40B4-BE49-F238E27FC236}">
                    <a16:creationId xmlns:a16="http://schemas.microsoft.com/office/drawing/2014/main" id="{DD9D4B2F-048C-39C1-7AFD-74321D3D218D}"/>
                  </a:ext>
                </a:extLst>
              </p:cNvPr>
              <p:cNvSpPr>
                <a:spLocks noEditPoints="1"/>
              </p:cNvSpPr>
              <p:nvPr/>
            </p:nvSpPr>
            <p:spPr bwMode="auto">
              <a:xfrm>
                <a:off x="3244" y="1291"/>
                <a:ext cx="145" cy="156"/>
              </a:xfrm>
              <a:custGeom>
                <a:avLst/>
                <a:gdLst>
                  <a:gd name="T0" fmla="*/ 11 w 26"/>
                  <a:gd name="T1" fmla="*/ 5 h 28"/>
                  <a:gd name="T2" fmla="*/ 11 w 26"/>
                  <a:gd name="T3" fmla="*/ 6 h 28"/>
                  <a:gd name="T4" fmla="*/ 11 w 26"/>
                  <a:gd name="T5" fmla="*/ 6 h 28"/>
                  <a:gd name="T6" fmla="*/ 11 w 26"/>
                  <a:gd name="T7" fmla="*/ 5 h 28"/>
                  <a:gd name="T8" fmla="*/ 4 w 26"/>
                  <a:gd name="T9" fmla="*/ 9 h 28"/>
                  <a:gd name="T10" fmla="*/ 9 w 26"/>
                  <a:gd name="T11" fmla="*/ 7 h 28"/>
                  <a:gd name="T12" fmla="*/ 3 w 26"/>
                  <a:gd name="T13" fmla="*/ 9 h 28"/>
                  <a:gd name="T14" fmla="*/ 4 w 26"/>
                  <a:gd name="T15" fmla="*/ 9 h 28"/>
                  <a:gd name="T16" fmla="*/ 4 w 26"/>
                  <a:gd name="T17" fmla="*/ 9 h 28"/>
                  <a:gd name="T18" fmla="*/ 2 w 26"/>
                  <a:gd name="T19" fmla="*/ 9 h 28"/>
                  <a:gd name="T20" fmla="*/ 3 w 26"/>
                  <a:gd name="T21" fmla="*/ 10 h 28"/>
                  <a:gd name="T22" fmla="*/ 3 w 26"/>
                  <a:gd name="T23" fmla="*/ 10 h 28"/>
                  <a:gd name="T24" fmla="*/ 1 w 26"/>
                  <a:gd name="T25" fmla="*/ 10 h 28"/>
                  <a:gd name="T26" fmla="*/ 3 w 26"/>
                  <a:gd name="T27" fmla="*/ 10 h 28"/>
                  <a:gd name="T28" fmla="*/ 1 w 26"/>
                  <a:gd name="T29" fmla="*/ 10 h 28"/>
                  <a:gd name="T30" fmla="*/ 0 w 26"/>
                  <a:gd name="T31" fmla="*/ 14 h 28"/>
                  <a:gd name="T32" fmla="*/ 2 w 26"/>
                  <a:gd name="T33" fmla="*/ 14 h 28"/>
                  <a:gd name="T34" fmla="*/ 0 w 26"/>
                  <a:gd name="T35" fmla="*/ 14 h 28"/>
                  <a:gd name="T36" fmla="*/ 0 w 26"/>
                  <a:gd name="T37" fmla="*/ 14 h 28"/>
                  <a:gd name="T38" fmla="*/ 2 w 26"/>
                  <a:gd name="T39" fmla="*/ 14 h 28"/>
                  <a:gd name="T40" fmla="*/ 0 w 26"/>
                  <a:gd name="T41" fmla="*/ 14 h 28"/>
                  <a:gd name="T42" fmla="*/ 2 w 26"/>
                  <a:gd name="T43" fmla="*/ 16 h 28"/>
                  <a:gd name="T44" fmla="*/ 2 w 26"/>
                  <a:gd name="T45" fmla="*/ 15 h 28"/>
                  <a:gd name="T46" fmla="*/ 3 w 26"/>
                  <a:gd name="T47" fmla="*/ 22 h 28"/>
                  <a:gd name="T48" fmla="*/ 4 w 26"/>
                  <a:gd name="T49" fmla="*/ 21 h 28"/>
                  <a:gd name="T50" fmla="*/ 4 w 26"/>
                  <a:gd name="T51" fmla="*/ 21 h 28"/>
                  <a:gd name="T52" fmla="*/ 8 w 26"/>
                  <a:gd name="T53" fmla="*/ 26 h 28"/>
                  <a:gd name="T54" fmla="*/ 8 w 26"/>
                  <a:gd name="T55" fmla="*/ 24 h 28"/>
                  <a:gd name="T56" fmla="*/ 8 w 26"/>
                  <a:gd name="T57" fmla="*/ 26 h 28"/>
                  <a:gd name="T58" fmla="*/ 10 w 26"/>
                  <a:gd name="T59" fmla="*/ 25 h 28"/>
                  <a:gd name="T60" fmla="*/ 10 w 26"/>
                  <a:gd name="T61" fmla="*/ 25 h 28"/>
                  <a:gd name="T62" fmla="*/ 9 w 26"/>
                  <a:gd name="T63" fmla="*/ 27 h 28"/>
                  <a:gd name="T64" fmla="*/ 15 w 26"/>
                  <a:gd name="T65" fmla="*/ 22 h 28"/>
                  <a:gd name="T66" fmla="*/ 14 w 26"/>
                  <a:gd name="T67" fmla="*/ 24 h 28"/>
                  <a:gd name="T68" fmla="*/ 16 w 26"/>
                  <a:gd name="T69" fmla="*/ 22 h 28"/>
                  <a:gd name="T70" fmla="*/ 16 w 26"/>
                  <a:gd name="T71" fmla="*/ 22 h 28"/>
                  <a:gd name="T72" fmla="*/ 15 w 26"/>
                  <a:gd name="T73" fmla="*/ 21 h 28"/>
                  <a:gd name="T74" fmla="*/ 16 w 26"/>
                  <a:gd name="T75" fmla="*/ 22 h 28"/>
                  <a:gd name="T76" fmla="*/ 16 w 26"/>
                  <a:gd name="T77" fmla="*/ 22 h 28"/>
                  <a:gd name="T78" fmla="*/ 17 w 26"/>
                  <a:gd name="T79" fmla="*/ 16 h 28"/>
                  <a:gd name="T80" fmla="*/ 15 w 26"/>
                  <a:gd name="T81" fmla="*/ 21 h 28"/>
                  <a:gd name="T82" fmla="*/ 25 w 26"/>
                  <a:gd name="T83" fmla="*/ 6 h 28"/>
                  <a:gd name="T84" fmla="*/ 25 w 26"/>
                  <a:gd name="T85" fmla="*/ 5 h 28"/>
                  <a:gd name="T86" fmla="*/ 25 w 26"/>
                  <a:gd name="T87" fmla="*/ 5 h 28"/>
                  <a:gd name="T88" fmla="*/ 14 w 26"/>
                  <a:gd name="T89" fmla="*/ 4 h 28"/>
                  <a:gd name="T90" fmla="*/ 15 w 26"/>
                  <a:gd name="T91" fmla="*/ 5 h 28"/>
                  <a:gd name="T92" fmla="*/ 14 w 26"/>
                  <a:gd name="T93" fmla="*/ 4 h 28"/>
                  <a:gd name="T94" fmla="*/ 11 w 26"/>
                  <a:gd name="T9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8">
                    <a:moveTo>
                      <a:pt x="11" y="6"/>
                    </a:moveTo>
                    <a:lnTo>
                      <a:pt x="11" y="6"/>
                    </a:lnTo>
                    <a:lnTo>
                      <a:pt x="11" y="5"/>
                    </a:lnTo>
                    <a:lnTo>
                      <a:pt x="11" y="5"/>
                    </a:lnTo>
                    <a:lnTo>
                      <a:pt x="11" y="6"/>
                    </a:lnTo>
                    <a:close/>
                    <a:moveTo>
                      <a:pt x="11" y="6"/>
                    </a:moveTo>
                    <a:lnTo>
                      <a:pt x="11" y="6"/>
                    </a:lnTo>
                    <a:lnTo>
                      <a:pt x="11" y="6"/>
                    </a:lnTo>
                    <a:close/>
                    <a:moveTo>
                      <a:pt x="11" y="6"/>
                    </a:moveTo>
                    <a:cubicBezTo>
                      <a:pt x="10" y="7"/>
                      <a:pt x="10" y="7"/>
                      <a:pt x="9" y="7"/>
                    </a:cubicBezTo>
                    <a:lnTo>
                      <a:pt x="8" y="6"/>
                    </a:lnTo>
                    <a:cubicBezTo>
                      <a:pt x="9" y="5"/>
                      <a:pt x="10" y="5"/>
                      <a:pt x="11" y="5"/>
                    </a:cubicBezTo>
                    <a:lnTo>
                      <a:pt x="11" y="6"/>
                    </a:lnTo>
                    <a:close/>
                    <a:moveTo>
                      <a:pt x="9" y="7"/>
                    </a:moveTo>
                    <a:cubicBezTo>
                      <a:pt x="7" y="7"/>
                      <a:pt x="5" y="8"/>
                      <a:pt x="4" y="9"/>
                    </a:cubicBezTo>
                    <a:lnTo>
                      <a:pt x="3" y="8"/>
                    </a:lnTo>
                    <a:cubicBezTo>
                      <a:pt x="4" y="7"/>
                      <a:pt x="6" y="6"/>
                      <a:pt x="8" y="6"/>
                    </a:cubicBezTo>
                    <a:lnTo>
                      <a:pt x="9" y="7"/>
                    </a:lnTo>
                    <a:close/>
                    <a:moveTo>
                      <a:pt x="3" y="8"/>
                    </a:moveTo>
                    <a:lnTo>
                      <a:pt x="3" y="8"/>
                    </a:lnTo>
                    <a:lnTo>
                      <a:pt x="3" y="9"/>
                    </a:lnTo>
                    <a:lnTo>
                      <a:pt x="3" y="8"/>
                    </a:lnTo>
                    <a:close/>
                    <a:moveTo>
                      <a:pt x="4" y="9"/>
                    </a:moveTo>
                    <a:lnTo>
                      <a:pt x="4" y="9"/>
                    </a:lnTo>
                    <a:lnTo>
                      <a:pt x="3" y="8"/>
                    </a:lnTo>
                    <a:lnTo>
                      <a:pt x="3" y="8"/>
                    </a:lnTo>
                    <a:lnTo>
                      <a:pt x="4" y="9"/>
                    </a:lnTo>
                    <a:close/>
                    <a:moveTo>
                      <a:pt x="4" y="9"/>
                    </a:moveTo>
                    <a:cubicBezTo>
                      <a:pt x="3" y="9"/>
                      <a:pt x="3" y="9"/>
                      <a:pt x="3" y="10"/>
                    </a:cubicBezTo>
                    <a:lnTo>
                      <a:pt x="2" y="9"/>
                    </a:lnTo>
                    <a:cubicBezTo>
                      <a:pt x="2" y="9"/>
                      <a:pt x="2" y="8"/>
                      <a:pt x="3" y="8"/>
                    </a:cubicBezTo>
                    <a:lnTo>
                      <a:pt x="4" y="9"/>
                    </a:lnTo>
                    <a:close/>
                    <a:moveTo>
                      <a:pt x="3" y="10"/>
                    </a:moveTo>
                    <a:lnTo>
                      <a:pt x="3" y="10"/>
                    </a:lnTo>
                    <a:lnTo>
                      <a:pt x="3" y="9"/>
                    </a:lnTo>
                    <a:lnTo>
                      <a:pt x="3" y="10"/>
                    </a:lnTo>
                    <a:close/>
                    <a:moveTo>
                      <a:pt x="3" y="10"/>
                    </a:moveTo>
                    <a:cubicBezTo>
                      <a:pt x="3" y="10"/>
                      <a:pt x="3" y="10"/>
                      <a:pt x="3" y="10"/>
                    </a:cubicBezTo>
                    <a:lnTo>
                      <a:pt x="1" y="10"/>
                    </a:lnTo>
                    <a:cubicBezTo>
                      <a:pt x="2" y="9"/>
                      <a:pt x="2" y="9"/>
                      <a:pt x="2" y="9"/>
                    </a:cubicBezTo>
                    <a:lnTo>
                      <a:pt x="3" y="10"/>
                    </a:lnTo>
                    <a:close/>
                    <a:moveTo>
                      <a:pt x="3" y="10"/>
                    </a:moveTo>
                    <a:cubicBezTo>
                      <a:pt x="2" y="12"/>
                      <a:pt x="2" y="13"/>
                      <a:pt x="2" y="14"/>
                    </a:cubicBezTo>
                    <a:lnTo>
                      <a:pt x="0" y="14"/>
                    </a:lnTo>
                    <a:cubicBezTo>
                      <a:pt x="0" y="13"/>
                      <a:pt x="1" y="11"/>
                      <a:pt x="1" y="10"/>
                    </a:cubicBezTo>
                    <a:lnTo>
                      <a:pt x="3" y="10"/>
                    </a:lnTo>
                    <a:close/>
                    <a:moveTo>
                      <a:pt x="0" y="14"/>
                    </a:moveTo>
                    <a:lnTo>
                      <a:pt x="0" y="14"/>
                    </a:lnTo>
                    <a:lnTo>
                      <a:pt x="1" y="14"/>
                    </a:lnTo>
                    <a:lnTo>
                      <a:pt x="0" y="14"/>
                    </a:lnTo>
                    <a:close/>
                    <a:moveTo>
                      <a:pt x="2" y="14"/>
                    </a:moveTo>
                    <a:lnTo>
                      <a:pt x="2" y="14"/>
                    </a:lnTo>
                    <a:lnTo>
                      <a:pt x="0" y="14"/>
                    </a:lnTo>
                    <a:lnTo>
                      <a:pt x="0" y="14"/>
                    </a:lnTo>
                    <a:lnTo>
                      <a:pt x="2" y="14"/>
                    </a:lnTo>
                    <a:close/>
                    <a:moveTo>
                      <a:pt x="0" y="14"/>
                    </a:moveTo>
                    <a:lnTo>
                      <a:pt x="0" y="14"/>
                    </a:lnTo>
                    <a:lnTo>
                      <a:pt x="1" y="14"/>
                    </a:lnTo>
                    <a:lnTo>
                      <a:pt x="0" y="14"/>
                    </a:lnTo>
                    <a:close/>
                    <a:moveTo>
                      <a:pt x="2" y="14"/>
                    </a:moveTo>
                    <a:cubicBezTo>
                      <a:pt x="2" y="15"/>
                      <a:pt x="2" y="15"/>
                      <a:pt x="2" y="15"/>
                    </a:cubicBezTo>
                    <a:lnTo>
                      <a:pt x="0" y="16"/>
                    </a:lnTo>
                    <a:cubicBezTo>
                      <a:pt x="0" y="15"/>
                      <a:pt x="0" y="15"/>
                      <a:pt x="0" y="14"/>
                    </a:cubicBezTo>
                    <a:lnTo>
                      <a:pt x="2" y="14"/>
                    </a:lnTo>
                    <a:close/>
                    <a:moveTo>
                      <a:pt x="2" y="15"/>
                    </a:moveTo>
                    <a:cubicBezTo>
                      <a:pt x="2" y="16"/>
                      <a:pt x="2" y="16"/>
                      <a:pt x="2" y="16"/>
                    </a:cubicBezTo>
                    <a:lnTo>
                      <a:pt x="1" y="17"/>
                    </a:lnTo>
                    <a:cubicBezTo>
                      <a:pt x="1" y="16"/>
                      <a:pt x="0" y="16"/>
                      <a:pt x="0" y="16"/>
                    </a:cubicBezTo>
                    <a:lnTo>
                      <a:pt x="2" y="15"/>
                    </a:lnTo>
                    <a:close/>
                    <a:moveTo>
                      <a:pt x="2" y="16"/>
                    </a:moveTo>
                    <a:cubicBezTo>
                      <a:pt x="2" y="18"/>
                      <a:pt x="3" y="20"/>
                      <a:pt x="4" y="21"/>
                    </a:cubicBezTo>
                    <a:lnTo>
                      <a:pt x="3" y="22"/>
                    </a:lnTo>
                    <a:cubicBezTo>
                      <a:pt x="2" y="20"/>
                      <a:pt x="1" y="18"/>
                      <a:pt x="1" y="17"/>
                    </a:cubicBezTo>
                    <a:lnTo>
                      <a:pt x="2" y="16"/>
                    </a:lnTo>
                    <a:close/>
                    <a:moveTo>
                      <a:pt x="4" y="21"/>
                    </a:moveTo>
                    <a:lnTo>
                      <a:pt x="4" y="21"/>
                    </a:lnTo>
                    <a:lnTo>
                      <a:pt x="3" y="21"/>
                    </a:lnTo>
                    <a:lnTo>
                      <a:pt x="4" y="21"/>
                    </a:lnTo>
                    <a:close/>
                    <a:moveTo>
                      <a:pt x="4" y="21"/>
                    </a:moveTo>
                    <a:cubicBezTo>
                      <a:pt x="5" y="23"/>
                      <a:pt x="6" y="24"/>
                      <a:pt x="8" y="24"/>
                    </a:cubicBezTo>
                    <a:lnTo>
                      <a:pt x="8" y="26"/>
                    </a:lnTo>
                    <a:cubicBezTo>
                      <a:pt x="6" y="25"/>
                      <a:pt x="4" y="24"/>
                      <a:pt x="3" y="22"/>
                    </a:cubicBezTo>
                    <a:lnTo>
                      <a:pt x="4" y="21"/>
                    </a:lnTo>
                    <a:close/>
                    <a:moveTo>
                      <a:pt x="8" y="24"/>
                    </a:moveTo>
                    <a:cubicBezTo>
                      <a:pt x="9" y="25"/>
                      <a:pt x="10" y="25"/>
                      <a:pt x="10" y="25"/>
                    </a:cubicBezTo>
                    <a:lnTo>
                      <a:pt x="9" y="27"/>
                    </a:lnTo>
                    <a:cubicBezTo>
                      <a:pt x="9" y="26"/>
                      <a:pt x="8" y="26"/>
                      <a:pt x="8" y="26"/>
                    </a:cubicBezTo>
                    <a:lnTo>
                      <a:pt x="8" y="24"/>
                    </a:lnTo>
                    <a:close/>
                    <a:moveTo>
                      <a:pt x="10" y="25"/>
                    </a:moveTo>
                    <a:lnTo>
                      <a:pt x="10" y="25"/>
                    </a:lnTo>
                    <a:lnTo>
                      <a:pt x="10" y="26"/>
                    </a:lnTo>
                    <a:lnTo>
                      <a:pt x="10" y="25"/>
                    </a:lnTo>
                    <a:close/>
                    <a:moveTo>
                      <a:pt x="10" y="25"/>
                    </a:moveTo>
                    <a:cubicBezTo>
                      <a:pt x="12" y="26"/>
                      <a:pt x="13" y="26"/>
                      <a:pt x="14" y="24"/>
                    </a:cubicBezTo>
                    <a:lnTo>
                      <a:pt x="15" y="25"/>
                    </a:lnTo>
                    <a:cubicBezTo>
                      <a:pt x="13" y="27"/>
                      <a:pt x="12" y="28"/>
                      <a:pt x="9" y="27"/>
                    </a:cubicBezTo>
                    <a:lnTo>
                      <a:pt x="10" y="25"/>
                    </a:lnTo>
                    <a:close/>
                    <a:moveTo>
                      <a:pt x="14" y="24"/>
                    </a:moveTo>
                    <a:cubicBezTo>
                      <a:pt x="14" y="24"/>
                      <a:pt x="14" y="23"/>
                      <a:pt x="15" y="22"/>
                    </a:cubicBezTo>
                    <a:lnTo>
                      <a:pt x="16" y="23"/>
                    </a:lnTo>
                    <a:cubicBezTo>
                      <a:pt x="16" y="23"/>
                      <a:pt x="15" y="24"/>
                      <a:pt x="15" y="25"/>
                    </a:cubicBezTo>
                    <a:lnTo>
                      <a:pt x="14" y="24"/>
                    </a:lnTo>
                    <a:close/>
                    <a:moveTo>
                      <a:pt x="15" y="22"/>
                    </a:moveTo>
                    <a:cubicBezTo>
                      <a:pt x="15" y="22"/>
                      <a:pt x="15" y="21"/>
                      <a:pt x="15" y="21"/>
                    </a:cubicBezTo>
                    <a:lnTo>
                      <a:pt x="16" y="22"/>
                    </a:lnTo>
                    <a:cubicBezTo>
                      <a:pt x="16" y="22"/>
                      <a:pt x="16" y="22"/>
                      <a:pt x="16" y="23"/>
                    </a:cubicBezTo>
                    <a:lnTo>
                      <a:pt x="15" y="22"/>
                    </a:lnTo>
                    <a:close/>
                    <a:moveTo>
                      <a:pt x="16" y="22"/>
                    </a:moveTo>
                    <a:lnTo>
                      <a:pt x="16" y="22"/>
                    </a:lnTo>
                    <a:lnTo>
                      <a:pt x="16" y="22"/>
                    </a:lnTo>
                    <a:close/>
                    <a:moveTo>
                      <a:pt x="15" y="21"/>
                    </a:moveTo>
                    <a:lnTo>
                      <a:pt x="15" y="21"/>
                    </a:lnTo>
                    <a:lnTo>
                      <a:pt x="16" y="22"/>
                    </a:lnTo>
                    <a:lnTo>
                      <a:pt x="16" y="22"/>
                    </a:lnTo>
                    <a:lnTo>
                      <a:pt x="15" y="21"/>
                    </a:lnTo>
                    <a:close/>
                    <a:moveTo>
                      <a:pt x="16" y="22"/>
                    </a:moveTo>
                    <a:lnTo>
                      <a:pt x="16" y="22"/>
                    </a:lnTo>
                    <a:lnTo>
                      <a:pt x="16" y="22"/>
                    </a:lnTo>
                    <a:close/>
                    <a:moveTo>
                      <a:pt x="15" y="21"/>
                    </a:moveTo>
                    <a:cubicBezTo>
                      <a:pt x="16" y="20"/>
                      <a:pt x="16" y="18"/>
                      <a:pt x="17" y="16"/>
                    </a:cubicBezTo>
                    <a:lnTo>
                      <a:pt x="18" y="17"/>
                    </a:lnTo>
                    <a:cubicBezTo>
                      <a:pt x="18" y="18"/>
                      <a:pt x="17" y="20"/>
                      <a:pt x="16" y="22"/>
                    </a:cubicBezTo>
                    <a:lnTo>
                      <a:pt x="15" y="21"/>
                    </a:lnTo>
                    <a:close/>
                    <a:moveTo>
                      <a:pt x="17" y="16"/>
                    </a:moveTo>
                    <a:cubicBezTo>
                      <a:pt x="19" y="12"/>
                      <a:pt x="20" y="8"/>
                      <a:pt x="24" y="5"/>
                    </a:cubicBezTo>
                    <a:lnTo>
                      <a:pt x="25" y="6"/>
                    </a:lnTo>
                    <a:cubicBezTo>
                      <a:pt x="21" y="8"/>
                      <a:pt x="20" y="13"/>
                      <a:pt x="18" y="17"/>
                    </a:cubicBezTo>
                    <a:lnTo>
                      <a:pt x="17" y="16"/>
                    </a:lnTo>
                    <a:close/>
                    <a:moveTo>
                      <a:pt x="25" y="5"/>
                    </a:moveTo>
                    <a:lnTo>
                      <a:pt x="26" y="5"/>
                    </a:lnTo>
                    <a:lnTo>
                      <a:pt x="25" y="6"/>
                    </a:lnTo>
                    <a:lnTo>
                      <a:pt x="25" y="5"/>
                    </a:lnTo>
                    <a:close/>
                    <a:moveTo>
                      <a:pt x="24" y="5"/>
                    </a:moveTo>
                    <a:cubicBezTo>
                      <a:pt x="22" y="2"/>
                      <a:pt x="18" y="3"/>
                      <a:pt x="15" y="5"/>
                    </a:cubicBezTo>
                    <a:lnTo>
                      <a:pt x="14" y="4"/>
                    </a:lnTo>
                    <a:cubicBezTo>
                      <a:pt x="18" y="2"/>
                      <a:pt x="22" y="0"/>
                      <a:pt x="25" y="5"/>
                    </a:cubicBezTo>
                    <a:lnTo>
                      <a:pt x="24" y="5"/>
                    </a:lnTo>
                    <a:close/>
                    <a:moveTo>
                      <a:pt x="15" y="5"/>
                    </a:moveTo>
                    <a:cubicBezTo>
                      <a:pt x="13" y="5"/>
                      <a:pt x="12" y="6"/>
                      <a:pt x="11" y="6"/>
                    </a:cubicBezTo>
                    <a:lnTo>
                      <a:pt x="11" y="5"/>
                    </a:lnTo>
                    <a:cubicBezTo>
                      <a:pt x="12" y="5"/>
                      <a:pt x="13" y="4"/>
                      <a:pt x="14" y="4"/>
                    </a:cubicBezTo>
                    <a:lnTo>
                      <a:pt x="15" y="5"/>
                    </a:lnTo>
                    <a:close/>
                    <a:moveTo>
                      <a:pt x="11" y="5"/>
                    </a:moveTo>
                    <a:lnTo>
                      <a:pt x="11" y="5"/>
                    </a:lnTo>
                    <a:lnTo>
                      <a:pt x="11" y="6"/>
                    </a:lnTo>
                    <a:lnTo>
                      <a:pt x="1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0" name="Freeform 146">
                <a:extLst>
                  <a:ext uri="{FF2B5EF4-FFF2-40B4-BE49-F238E27FC236}">
                    <a16:creationId xmlns:a16="http://schemas.microsoft.com/office/drawing/2014/main" id="{16DC7E23-4DC1-EEBD-D996-3390A8CDC40D}"/>
                  </a:ext>
                </a:extLst>
              </p:cNvPr>
              <p:cNvSpPr>
                <a:spLocks/>
              </p:cNvSpPr>
              <p:nvPr/>
            </p:nvSpPr>
            <p:spPr bwMode="auto">
              <a:xfrm>
                <a:off x="3362" y="1296"/>
                <a:ext cx="139" cy="78"/>
              </a:xfrm>
              <a:custGeom>
                <a:avLst/>
                <a:gdLst>
                  <a:gd name="T0" fmla="*/ 23 w 25"/>
                  <a:gd name="T1" fmla="*/ 5 h 14"/>
                  <a:gd name="T2" fmla="*/ 6 w 25"/>
                  <a:gd name="T3" fmla="*/ 4 h 14"/>
                  <a:gd name="T4" fmla="*/ 0 w 25"/>
                  <a:gd name="T5" fmla="*/ 11 h 14"/>
                  <a:gd name="T6" fmla="*/ 0 w 25"/>
                  <a:gd name="T7" fmla="*/ 12 h 14"/>
                  <a:gd name="T8" fmla="*/ 15 w 25"/>
                  <a:gd name="T9" fmla="*/ 10 h 14"/>
                  <a:gd name="T10" fmla="*/ 21 w 25"/>
                  <a:gd name="T11" fmla="*/ 10 h 14"/>
                  <a:gd name="T12" fmla="*/ 24 w 25"/>
                  <a:gd name="T13" fmla="*/ 9 h 14"/>
                  <a:gd name="T14" fmla="*/ 23 w 25"/>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4">
                    <a:moveTo>
                      <a:pt x="23" y="5"/>
                    </a:moveTo>
                    <a:cubicBezTo>
                      <a:pt x="18" y="3"/>
                      <a:pt x="10" y="0"/>
                      <a:pt x="6" y="4"/>
                    </a:cubicBezTo>
                    <a:cubicBezTo>
                      <a:pt x="4" y="6"/>
                      <a:pt x="3" y="9"/>
                      <a:pt x="0" y="11"/>
                    </a:cubicBezTo>
                    <a:cubicBezTo>
                      <a:pt x="0" y="11"/>
                      <a:pt x="0" y="12"/>
                      <a:pt x="0" y="12"/>
                    </a:cubicBezTo>
                    <a:cubicBezTo>
                      <a:pt x="5" y="14"/>
                      <a:pt x="10" y="11"/>
                      <a:pt x="15" y="10"/>
                    </a:cubicBezTo>
                    <a:cubicBezTo>
                      <a:pt x="17" y="10"/>
                      <a:pt x="19" y="11"/>
                      <a:pt x="21" y="10"/>
                    </a:cubicBezTo>
                    <a:cubicBezTo>
                      <a:pt x="22" y="10"/>
                      <a:pt x="23" y="10"/>
                      <a:pt x="24" y="9"/>
                    </a:cubicBezTo>
                    <a:cubicBezTo>
                      <a:pt x="25" y="8"/>
                      <a:pt x="25" y="5"/>
                      <a:pt x="23"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1" name="Freeform 147">
                <a:extLst>
                  <a:ext uri="{FF2B5EF4-FFF2-40B4-BE49-F238E27FC236}">
                    <a16:creationId xmlns:a16="http://schemas.microsoft.com/office/drawing/2014/main" id="{6FBA7131-37DF-0697-B54C-810071527C32}"/>
                  </a:ext>
                </a:extLst>
              </p:cNvPr>
              <p:cNvSpPr>
                <a:spLocks noEditPoints="1"/>
              </p:cNvSpPr>
              <p:nvPr/>
            </p:nvSpPr>
            <p:spPr bwMode="auto">
              <a:xfrm>
                <a:off x="3356" y="1302"/>
                <a:ext cx="145" cy="72"/>
              </a:xfrm>
              <a:custGeom>
                <a:avLst/>
                <a:gdLst>
                  <a:gd name="T0" fmla="*/ 15 w 26"/>
                  <a:gd name="T1" fmla="*/ 1 h 13"/>
                  <a:gd name="T2" fmla="*/ 15 w 26"/>
                  <a:gd name="T3" fmla="*/ 2 h 13"/>
                  <a:gd name="T4" fmla="*/ 15 w 26"/>
                  <a:gd name="T5" fmla="*/ 1 h 13"/>
                  <a:gd name="T6" fmla="*/ 7 w 26"/>
                  <a:gd name="T7" fmla="*/ 4 h 13"/>
                  <a:gd name="T8" fmla="*/ 7 w 26"/>
                  <a:gd name="T9" fmla="*/ 4 h 13"/>
                  <a:gd name="T10" fmla="*/ 6 w 26"/>
                  <a:gd name="T11" fmla="*/ 3 h 13"/>
                  <a:gd name="T12" fmla="*/ 2 w 26"/>
                  <a:gd name="T13" fmla="*/ 11 h 13"/>
                  <a:gd name="T14" fmla="*/ 5 w 26"/>
                  <a:gd name="T15" fmla="*/ 7 h 13"/>
                  <a:gd name="T16" fmla="*/ 1 w 26"/>
                  <a:gd name="T17" fmla="*/ 10 h 13"/>
                  <a:gd name="T18" fmla="*/ 2 w 26"/>
                  <a:gd name="T19" fmla="*/ 11 h 13"/>
                  <a:gd name="T20" fmla="*/ 2 w 26"/>
                  <a:gd name="T21" fmla="*/ 11 h 13"/>
                  <a:gd name="T22" fmla="*/ 0 w 26"/>
                  <a:gd name="T23" fmla="*/ 11 h 13"/>
                  <a:gd name="T24" fmla="*/ 2 w 26"/>
                  <a:gd name="T25" fmla="*/ 11 h 13"/>
                  <a:gd name="T26" fmla="*/ 2 w 26"/>
                  <a:gd name="T27" fmla="*/ 11 h 13"/>
                  <a:gd name="T28" fmla="*/ 1 w 26"/>
                  <a:gd name="T29" fmla="*/ 12 h 13"/>
                  <a:gd name="T30" fmla="*/ 2 w 26"/>
                  <a:gd name="T31" fmla="*/ 11 h 13"/>
                  <a:gd name="T32" fmla="*/ 1 w 26"/>
                  <a:gd name="T33" fmla="*/ 12 h 13"/>
                  <a:gd name="T34" fmla="*/ 1 w 26"/>
                  <a:gd name="T35" fmla="*/ 11 h 13"/>
                  <a:gd name="T36" fmla="*/ 12 w 26"/>
                  <a:gd name="T37" fmla="*/ 10 h 13"/>
                  <a:gd name="T38" fmla="*/ 1 w 26"/>
                  <a:gd name="T39" fmla="*/ 11 h 13"/>
                  <a:gd name="T40" fmla="*/ 17 w 26"/>
                  <a:gd name="T41" fmla="*/ 10 h 13"/>
                  <a:gd name="T42" fmla="*/ 17 w 26"/>
                  <a:gd name="T43" fmla="*/ 10 h 13"/>
                  <a:gd name="T44" fmla="*/ 17 w 26"/>
                  <a:gd name="T45" fmla="*/ 10 h 13"/>
                  <a:gd name="T46" fmla="*/ 19 w 26"/>
                  <a:gd name="T47" fmla="*/ 10 h 13"/>
                  <a:gd name="T48" fmla="*/ 19 w 26"/>
                  <a:gd name="T49" fmla="*/ 8 h 13"/>
                  <a:gd name="T50" fmla="*/ 19 w 26"/>
                  <a:gd name="T51" fmla="*/ 10 h 13"/>
                  <a:gd name="T52" fmla="*/ 22 w 26"/>
                  <a:gd name="T53" fmla="*/ 8 h 13"/>
                  <a:gd name="T54" fmla="*/ 22 w 26"/>
                  <a:gd name="T55" fmla="*/ 8 h 13"/>
                  <a:gd name="T56" fmla="*/ 22 w 26"/>
                  <a:gd name="T57" fmla="*/ 10 h 13"/>
                  <a:gd name="T58" fmla="*/ 22 w 26"/>
                  <a:gd name="T59" fmla="*/ 10 h 13"/>
                  <a:gd name="T60" fmla="*/ 22 w 26"/>
                  <a:gd name="T61" fmla="*/ 8 h 13"/>
                  <a:gd name="T62" fmla="*/ 22 w 26"/>
                  <a:gd name="T63" fmla="*/ 10 h 13"/>
                  <a:gd name="T64" fmla="*/ 24 w 26"/>
                  <a:gd name="T65" fmla="*/ 8 h 13"/>
                  <a:gd name="T66" fmla="*/ 23 w 26"/>
                  <a:gd name="T67" fmla="*/ 8 h 13"/>
                  <a:gd name="T68" fmla="*/ 24 w 26"/>
                  <a:gd name="T69" fmla="*/ 7 h 13"/>
                  <a:gd name="T70" fmla="*/ 24 w 26"/>
                  <a:gd name="T71" fmla="*/ 7 h 13"/>
                  <a:gd name="T72" fmla="*/ 25 w 26"/>
                  <a:gd name="T73" fmla="*/ 8 h 13"/>
                  <a:gd name="T74" fmla="*/ 25 w 26"/>
                  <a:gd name="T75" fmla="*/ 6 h 13"/>
                  <a:gd name="T76" fmla="*/ 25 w 26"/>
                  <a:gd name="T77" fmla="*/ 7 h 13"/>
                  <a:gd name="T78" fmla="*/ 25 w 26"/>
                  <a:gd name="T79" fmla="*/ 4 h 13"/>
                  <a:gd name="T80" fmla="*/ 24 w 26"/>
                  <a:gd name="T81" fmla="*/ 5 h 13"/>
                  <a:gd name="T82" fmla="*/ 25 w 26"/>
                  <a:gd name="T83" fmla="*/ 4 h 13"/>
                  <a:gd name="T84" fmla="*/ 24 w 26"/>
                  <a:gd name="T8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3">
                    <a:moveTo>
                      <a:pt x="24" y="4"/>
                    </a:moveTo>
                    <a:cubicBezTo>
                      <a:pt x="21" y="3"/>
                      <a:pt x="18" y="2"/>
                      <a:pt x="15" y="2"/>
                    </a:cubicBezTo>
                    <a:lnTo>
                      <a:pt x="15" y="1"/>
                    </a:lnTo>
                    <a:cubicBezTo>
                      <a:pt x="18" y="1"/>
                      <a:pt x="22" y="2"/>
                      <a:pt x="24" y="3"/>
                    </a:cubicBezTo>
                    <a:lnTo>
                      <a:pt x="24" y="4"/>
                    </a:lnTo>
                    <a:close/>
                    <a:moveTo>
                      <a:pt x="15" y="2"/>
                    </a:moveTo>
                    <a:cubicBezTo>
                      <a:pt x="12" y="2"/>
                      <a:pt x="9" y="2"/>
                      <a:pt x="7" y="4"/>
                    </a:cubicBezTo>
                    <a:lnTo>
                      <a:pt x="6" y="3"/>
                    </a:lnTo>
                    <a:cubicBezTo>
                      <a:pt x="9" y="1"/>
                      <a:pt x="12" y="0"/>
                      <a:pt x="15" y="1"/>
                    </a:cubicBezTo>
                    <a:lnTo>
                      <a:pt x="15" y="2"/>
                    </a:lnTo>
                    <a:close/>
                    <a:moveTo>
                      <a:pt x="7" y="4"/>
                    </a:moveTo>
                    <a:lnTo>
                      <a:pt x="7" y="4"/>
                    </a:lnTo>
                    <a:lnTo>
                      <a:pt x="7" y="3"/>
                    </a:lnTo>
                    <a:lnTo>
                      <a:pt x="7" y="4"/>
                    </a:lnTo>
                    <a:close/>
                    <a:moveTo>
                      <a:pt x="7" y="4"/>
                    </a:moveTo>
                    <a:cubicBezTo>
                      <a:pt x="6" y="5"/>
                      <a:pt x="6" y="6"/>
                      <a:pt x="5" y="7"/>
                    </a:cubicBezTo>
                    <a:lnTo>
                      <a:pt x="4" y="6"/>
                    </a:lnTo>
                    <a:cubicBezTo>
                      <a:pt x="5" y="5"/>
                      <a:pt x="5" y="4"/>
                      <a:pt x="6" y="3"/>
                    </a:cubicBezTo>
                    <a:lnTo>
                      <a:pt x="7" y="4"/>
                    </a:lnTo>
                    <a:close/>
                    <a:moveTo>
                      <a:pt x="5" y="7"/>
                    </a:moveTo>
                    <a:cubicBezTo>
                      <a:pt x="4" y="8"/>
                      <a:pt x="3" y="10"/>
                      <a:pt x="2" y="11"/>
                    </a:cubicBezTo>
                    <a:lnTo>
                      <a:pt x="1" y="9"/>
                    </a:lnTo>
                    <a:cubicBezTo>
                      <a:pt x="2" y="9"/>
                      <a:pt x="3" y="7"/>
                      <a:pt x="4" y="6"/>
                    </a:cubicBezTo>
                    <a:lnTo>
                      <a:pt x="5" y="7"/>
                    </a:lnTo>
                    <a:close/>
                    <a:moveTo>
                      <a:pt x="2" y="11"/>
                    </a:moveTo>
                    <a:lnTo>
                      <a:pt x="2" y="11"/>
                    </a:lnTo>
                    <a:lnTo>
                      <a:pt x="1" y="10"/>
                    </a:lnTo>
                    <a:lnTo>
                      <a:pt x="2" y="11"/>
                    </a:lnTo>
                    <a:close/>
                    <a:moveTo>
                      <a:pt x="2" y="11"/>
                    </a:moveTo>
                    <a:cubicBezTo>
                      <a:pt x="2" y="11"/>
                      <a:pt x="2" y="11"/>
                      <a:pt x="2" y="11"/>
                    </a:cubicBezTo>
                    <a:lnTo>
                      <a:pt x="0" y="10"/>
                    </a:lnTo>
                    <a:cubicBezTo>
                      <a:pt x="0" y="10"/>
                      <a:pt x="1" y="10"/>
                      <a:pt x="1" y="9"/>
                    </a:cubicBezTo>
                    <a:lnTo>
                      <a:pt x="2" y="11"/>
                    </a:lnTo>
                    <a:close/>
                    <a:moveTo>
                      <a:pt x="2" y="11"/>
                    </a:moveTo>
                    <a:cubicBezTo>
                      <a:pt x="2" y="11"/>
                      <a:pt x="2" y="11"/>
                      <a:pt x="2" y="11"/>
                    </a:cubicBezTo>
                    <a:lnTo>
                      <a:pt x="0" y="11"/>
                    </a:lnTo>
                    <a:cubicBezTo>
                      <a:pt x="0" y="11"/>
                      <a:pt x="0" y="10"/>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1"/>
                    </a:cubicBezTo>
                    <a:lnTo>
                      <a:pt x="2" y="11"/>
                    </a:lnTo>
                    <a:close/>
                    <a:moveTo>
                      <a:pt x="2" y="11"/>
                    </a:moveTo>
                    <a:cubicBezTo>
                      <a:pt x="2" y="11"/>
                      <a:pt x="1" y="11"/>
                      <a:pt x="1" y="11"/>
                    </a:cubicBezTo>
                    <a:lnTo>
                      <a:pt x="1" y="12"/>
                    </a:lnTo>
                    <a:cubicBezTo>
                      <a:pt x="1" y="12"/>
                      <a:pt x="1" y="12"/>
                      <a:pt x="1" y="12"/>
                    </a:cubicBezTo>
                    <a:lnTo>
                      <a:pt x="2" y="11"/>
                    </a:lnTo>
                    <a:close/>
                    <a:moveTo>
                      <a:pt x="1" y="11"/>
                    </a:moveTo>
                    <a:lnTo>
                      <a:pt x="1" y="11"/>
                    </a:lnTo>
                    <a:lnTo>
                      <a:pt x="1" y="11"/>
                    </a:lnTo>
                    <a:close/>
                    <a:moveTo>
                      <a:pt x="1" y="11"/>
                    </a:moveTo>
                    <a:cubicBezTo>
                      <a:pt x="5" y="12"/>
                      <a:pt x="9" y="11"/>
                      <a:pt x="12" y="10"/>
                    </a:cubicBezTo>
                    <a:lnTo>
                      <a:pt x="13" y="11"/>
                    </a:lnTo>
                    <a:cubicBezTo>
                      <a:pt x="9" y="12"/>
                      <a:pt x="5" y="13"/>
                      <a:pt x="1" y="12"/>
                    </a:cubicBezTo>
                    <a:lnTo>
                      <a:pt x="1" y="11"/>
                    </a:lnTo>
                    <a:close/>
                    <a:moveTo>
                      <a:pt x="12" y="10"/>
                    </a:moveTo>
                    <a:cubicBezTo>
                      <a:pt x="14" y="9"/>
                      <a:pt x="15" y="9"/>
                      <a:pt x="16" y="8"/>
                    </a:cubicBezTo>
                    <a:lnTo>
                      <a:pt x="17" y="10"/>
                    </a:lnTo>
                    <a:cubicBezTo>
                      <a:pt x="15" y="10"/>
                      <a:pt x="14" y="11"/>
                      <a:pt x="13" y="11"/>
                    </a:cubicBezTo>
                    <a:lnTo>
                      <a:pt x="12" y="10"/>
                    </a:lnTo>
                    <a:close/>
                    <a:moveTo>
                      <a:pt x="17" y="10"/>
                    </a:moveTo>
                    <a:lnTo>
                      <a:pt x="17" y="10"/>
                    </a:lnTo>
                    <a:lnTo>
                      <a:pt x="16" y="9"/>
                    </a:lnTo>
                    <a:lnTo>
                      <a:pt x="17" y="10"/>
                    </a:lnTo>
                    <a:close/>
                    <a:moveTo>
                      <a:pt x="16" y="8"/>
                    </a:moveTo>
                    <a:cubicBezTo>
                      <a:pt x="17" y="8"/>
                      <a:pt x="18" y="8"/>
                      <a:pt x="19" y="8"/>
                    </a:cubicBezTo>
                    <a:lnTo>
                      <a:pt x="19" y="10"/>
                    </a:lnTo>
                    <a:cubicBezTo>
                      <a:pt x="18" y="10"/>
                      <a:pt x="17" y="10"/>
                      <a:pt x="17" y="10"/>
                    </a:cubicBezTo>
                    <a:lnTo>
                      <a:pt x="16" y="8"/>
                    </a:lnTo>
                    <a:close/>
                    <a:moveTo>
                      <a:pt x="19" y="8"/>
                    </a:moveTo>
                    <a:cubicBezTo>
                      <a:pt x="20" y="8"/>
                      <a:pt x="21" y="9"/>
                      <a:pt x="22" y="8"/>
                    </a:cubicBezTo>
                    <a:lnTo>
                      <a:pt x="22" y="10"/>
                    </a:lnTo>
                    <a:cubicBezTo>
                      <a:pt x="21" y="10"/>
                      <a:pt x="20" y="10"/>
                      <a:pt x="19" y="10"/>
                    </a:cubicBezTo>
                    <a:lnTo>
                      <a:pt x="19" y="8"/>
                    </a:lnTo>
                    <a:close/>
                    <a:moveTo>
                      <a:pt x="22" y="8"/>
                    </a:moveTo>
                    <a:lnTo>
                      <a:pt x="22" y="8"/>
                    </a:lnTo>
                    <a:lnTo>
                      <a:pt x="22" y="9"/>
                    </a:lnTo>
                    <a:lnTo>
                      <a:pt x="22" y="8"/>
                    </a:lnTo>
                    <a:close/>
                    <a:moveTo>
                      <a:pt x="22" y="8"/>
                    </a:moveTo>
                    <a:lnTo>
                      <a:pt x="22" y="8"/>
                    </a:lnTo>
                    <a:lnTo>
                      <a:pt x="22" y="10"/>
                    </a:lnTo>
                    <a:lnTo>
                      <a:pt x="22" y="10"/>
                    </a:lnTo>
                    <a:lnTo>
                      <a:pt x="22" y="8"/>
                    </a:lnTo>
                    <a:close/>
                    <a:moveTo>
                      <a:pt x="22" y="10"/>
                    </a:moveTo>
                    <a:lnTo>
                      <a:pt x="22" y="10"/>
                    </a:lnTo>
                    <a:lnTo>
                      <a:pt x="22" y="9"/>
                    </a:lnTo>
                    <a:lnTo>
                      <a:pt x="22" y="10"/>
                    </a:lnTo>
                    <a:close/>
                    <a:moveTo>
                      <a:pt x="22" y="8"/>
                    </a:moveTo>
                    <a:cubicBezTo>
                      <a:pt x="22" y="8"/>
                      <a:pt x="22" y="8"/>
                      <a:pt x="23" y="8"/>
                    </a:cubicBezTo>
                    <a:lnTo>
                      <a:pt x="23" y="9"/>
                    </a:lnTo>
                    <a:cubicBezTo>
                      <a:pt x="23" y="9"/>
                      <a:pt x="22" y="9"/>
                      <a:pt x="22" y="10"/>
                    </a:cubicBezTo>
                    <a:lnTo>
                      <a:pt x="22" y="8"/>
                    </a:lnTo>
                    <a:close/>
                    <a:moveTo>
                      <a:pt x="23" y="8"/>
                    </a:moveTo>
                    <a:cubicBezTo>
                      <a:pt x="23" y="8"/>
                      <a:pt x="24" y="8"/>
                      <a:pt x="24" y="8"/>
                    </a:cubicBezTo>
                    <a:lnTo>
                      <a:pt x="25" y="8"/>
                    </a:lnTo>
                    <a:cubicBezTo>
                      <a:pt x="25" y="9"/>
                      <a:pt x="24" y="9"/>
                      <a:pt x="23" y="9"/>
                    </a:cubicBezTo>
                    <a:lnTo>
                      <a:pt x="23" y="8"/>
                    </a:lnTo>
                    <a:close/>
                    <a:moveTo>
                      <a:pt x="24" y="8"/>
                    </a:moveTo>
                    <a:lnTo>
                      <a:pt x="24" y="8"/>
                    </a:lnTo>
                    <a:lnTo>
                      <a:pt x="24" y="7"/>
                    </a:lnTo>
                    <a:lnTo>
                      <a:pt x="25" y="8"/>
                    </a:lnTo>
                    <a:lnTo>
                      <a:pt x="24" y="8"/>
                    </a:lnTo>
                    <a:close/>
                    <a:moveTo>
                      <a:pt x="24" y="7"/>
                    </a:moveTo>
                    <a:cubicBezTo>
                      <a:pt x="24" y="7"/>
                      <a:pt x="25" y="7"/>
                      <a:pt x="25" y="7"/>
                    </a:cubicBezTo>
                    <a:lnTo>
                      <a:pt x="26" y="7"/>
                    </a:lnTo>
                    <a:cubicBezTo>
                      <a:pt x="26" y="8"/>
                      <a:pt x="26" y="8"/>
                      <a:pt x="25" y="8"/>
                    </a:cubicBezTo>
                    <a:lnTo>
                      <a:pt x="24" y="7"/>
                    </a:lnTo>
                    <a:close/>
                    <a:moveTo>
                      <a:pt x="25" y="7"/>
                    </a:moveTo>
                    <a:cubicBezTo>
                      <a:pt x="25" y="7"/>
                      <a:pt x="25" y="6"/>
                      <a:pt x="25" y="6"/>
                    </a:cubicBezTo>
                    <a:lnTo>
                      <a:pt x="26" y="5"/>
                    </a:lnTo>
                    <a:cubicBezTo>
                      <a:pt x="26" y="6"/>
                      <a:pt x="26" y="7"/>
                      <a:pt x="26" y="7"/>
                    </a:cubicBezTo>
                    <a:lnTo>
                      <a:pt x="25" y="7"/>
                    </a:lnTo>
                    <a:close/>
                    <a:moveTo>
                      <a:pt x="25" y="6"/>
                    </a:moveTo>
                    <a:cubicBezTo>
                      <a:pt x="25" y="5"/>
                      <a:pt x="25" y="5"/>
                      <a:pt x="24" y="5"/>
                    </a:cubicBezTo>
                    <a:lnTo>
                      <a:pt x="25" y="4"/>
                    </a:lnTo>
                    <a:cubicBezTo>
                      <a:pt x="26" y="4"/>
                      <a:pt x="26" y="5"/>
                      <a:pt x="26" y="5"/>
                    </a:cubicBezTo>
                    <a:lnTo>
                      <a:pt x="25" y="6"/>
                    </a:lnTo>
                    <a:close/>
                    <a:moveTo>
                      <a:pt x="24" y="5"/>
                    </a:moveTo>
                    <a:cubicBezTo>
                      <a:pt x="24" y="4"/>
                      <a:pt x="24" y="4"/>
                      <a:pt x="24" y="4"/>
                    </a:cubicBezTo>
                    <a:lnTo>
                      <a:pt x="24" y="3"/>
                    </a:lnTo>
                    <a:cubicBezTo>
                      <a:pt x="25" y="3"/>
                      <a:pt x="25" y="3"/>
                      <a:pt x="25" y="4"/>
                    </a:cubicBezTo>
                    <a:lnTo>
                      <a:pt x="24" y="5"/>
                    </a:lnTo>
                    <a:close/>
                    <a:moveTo>
                      <a:pt x="24" y="4"/>
                    </a:moveTo>
                    <a:lnTo>
                      <a:pt x="24" y="4"/>
                    </a:lnTo>
                    <a:lnTo>
                      <a:pt x="24"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2" name="Freeform 148">
                <a:extLst>
                  <a:ext uri="{FF2B5EF4-FFF2-40B4-BE49-F238E27FC236}">
                    <a16:creationId xmlns:a16="http://schemas.microsoft.com/office/drawing/2014/main" id="{A82456F7-4247-4BFE-055D-5EACA9E0954D}"/>
                  </a:ext>
                </a:extLst>
              </p:cNvPr>
              <p:cNvSpPr>
                <a:spLocks noEditPoints="1"/>
              </p:cNvSpPr>
              <p:nvPr/>
            </p:nvSpPr>
            <p:spPr bwMode="auto">
              <a:xfrm>
                <a:off x="3283" y="1436"/>
                <a:ext cx="140" cy="95"/>
              </a:xfrm>
              <a:custGeom>
                <a:avLst/>
                <a:gdLst>
                  <a:gd name="T0" fmla="*/ 19 w 25"/>
                  <a:gd name="T1" fmla="*/ 3 h 17"/>
                  <a:gd name="T2" fmla="*/ 18 w 25"/>
                  <a:gd name="T3" fmla="*/ 2 h 17"/>
                  <a:gd name="T4" fmla="*/ 19 w 25"/>
                  <a:gd name="T5" fmla="*/ 3 h 17"/>
                  <a:gd name="T6" fmla="*/ 19 w 25"/>
                  <a:gd name="T7" fmla="*/ 2 h 17"/>
                  <a:gd name="T8" fmla="*/ 19 w 25"/>
                  <a:gd name="T9" fmla="*/ 3 h 17"/>
                  <a:gd name="T10" fmla="*/ 14 w 25"/>
                  <a:gd name="T11" fmla="*/ 1 h 17"/>
                  <a:gd name="T12" fmla="*/ 19 w 25"/>
                  <a:gd name="T13" fmla="*/ 3 h 17"/>
                  <a:gd name="T14" fmla="*/ 12 w 25"/>
                  <a:gd name="T15" fmla="*/ 2 h 17"/>
                  <a:gd name="T16" fmla="*/ 14 w 25"/>
                  <a:gd name="T17" fmla="*/ 1 h 17"/>
                  <a:gd name="T18" fmla="*/ 12 w 25"/>
                  <a:gd name="T19" fmla="*/ 2 h 17"/>
                  <a:gd name="T20" fmla="*/ 12 w 25"/>
                  <a:gd name="T21" fmla="*/ 1 h 17"/>
                  <a:gd name="T22" fmla="*/ 12 w 25"/>
                  <a:gd name="T23" fmla="*/ 2 h 17"/>
                  <a:gd name="T24" fmla="*/ 5 w 25"/>
                  <a:gd name="T25" fmla="*/ 3 h 17"/>
                  <a:gd name="T26" fmla="*/ 12 w 25"/>
                  <a:gd name="T27" fmla="*/ 2 h 17"/>
                  <a:gd name="T28" fmla="*/ 6 w 25"/>
                  <a:gd name="T29" fmla="*/ 5 h 17"/>
                  <a:gd name="T30" fmla="*/ 5 w 25"/>
                  <a:gd name="T31" fmla="*/ 3 h 17"/>
                  <a:gd name="T32" fmla="*/ 5 w 25"/>
                  <a:gd name="T33" fmla="*/ 4 h 17"/>
                  <a:gd name="T34" fmla="*/ 5 w 25"/>
                  <a:gd name="T35" fmla="*/ 4 h 17"/>
                  <a:gd name="T36" fmla="*/ 6 w 25"/>
                  <a:gd name="T37" fmla="*/ 5 h 17"/>
                  <a:gd name="T38" fmla="*/ 5 w 25"/>
                  <a:gd name="T39" fmla="*/ 4 h 17"/>
                  <a:gd name="T40" fmla="*/ 6 w 25"/>
                  <a:gd name="T41" fmla="*/ 5 h 17"/>
                  <a:gd name="T42" fmla="*/ 6 w 25"/>
                  <a:gd name="T43" fmla="*/ 5 h 17"/>
                  <a:gd name="T44" fmla="*/ 6 w 25"/>
                  <a:gd name="T45" fmla="*/ 5 h 17"/>
                  <a:gd name="T46" fmla="*/ 5 w 25"/>
                  <a:gd name="T47" fmla="*/ 6 h 17"/>
                  <a:gd name="T48" fmla="*/ 5 w 25"/>
                  <a:gd name="T49" fmla="*/ 4 h 17"/>
                  <a:gd name="T50" fmla="*/ 5 w 25"/>
                  <a:gd name="T51" fmla="*/ 6 h 17"/>
                  <a:gd name="T52" fmla="*/ 3 w 25"/>
                  <a:gd name="T53" fmla="*/ 6 h 17"/>
                  <a:gd name="T54" fmla="*/ 5 w 25"/>
                  <a:gd name="T55" fmla="*/ 6 h 17"/>
                  <a:gd name="T56" fmla="*/ 2 w 25"/>
                  <a:gd name="T57" fmla="*/ 13 h 17"/>
                  <a:gd name="T58" fmla="*/ 3 w 25"/>
                  <a:gd name="T59" fmla="*/ 6 h 17"/>
                  <a:gd name="T60" fmla="*/ 1 w 25"/>
                  <a:gd name="T61" fmla="*/ 14 h 17"/>
                  <a:gd name="T62" fmla="*/ 2 w 25"/>
                  <a:gd name="T63" fmla="*/ 13 h 17"/>
                  <a:gd name="T64" fmla="*/ 2 w 25"/>
                  <a:gd name="T65" fmla="*/ 13 h 17"/>
                  <a:gd name="T66" fmla="*/ 5 w 25"/>
                  <a:gd name="T67" fmla="*/ 14 h 17"/>
                  <a:gd name="T68" fmla="*/ 2 w 25"/>
                  <a:gd name="T69" fmla="*/ 13 h 17"/>
                  <a:gd name="T70" fmla="*/ 8 w 25"/>
                  <a:gd name="T71" fmla="*/ 12 h 17"/>
                  <a:gd name="T72" fmla="*/ 5 w 25"/>
                  <a:gd name="T73" fmla="*/ 14 h 17"/>
                  <a:gd name="T74" fmla="*/ 8 w 25"/>
                  <a:gd name="T75" fmla="*/ 14 h 17"/>
                  <a:gd name="T76" fmla="*/ 8 w 25"/>
                  <a:gd name="T77" fmla="*/ 13 h 17"/>
                  <a:gd name="T78" fmla="*/ 8 w 25"/>
                  <a:gd name="T79" fmla="*/ 12 h 17"/>
                  <a:gd name="T80" fmla="*/ 8 w 25"/>
                  <a:gd name="T81" fmla="*/ 14 h 17"/>
                  <a:gd name="T82" fmla="*/ 8 w 25"/>
                  <a:gd name="T83" fmla="*/ 12 h 17"/>
                  <a:gd name="T84" fmla="*/ 13 w 25"/>
                  <a:gd name="T85" fmla="*/ 13 h 17"/>
                  <a:gd name="T86" fmla="*/ 8 w 25"/>
                  <a:gd name="T87" fmla="*/ 14 h 17"/>
                  <a:gd name="T88" fmla="*/ 13 w 25"/>
                  <a:gd name="T89" fmla="*/ 13 h 17"/>
                  <a:gd name="T90" fmla="*/ 23 w 25"/>
                  <a:gd name="T91" fmla="*/ 15 h 17"/>
                  <a:gd name="T92" fmla="*/ 13 w 25"/>
                  <a:gd name="T93" fmla="*/ 13 h 17"/>
                  <a:gd name="T94" fmla="*/ 23 w 25"/>
                  <a:gd name="T95" fmla="*/ 15 h 17"/>
                  <a:gd name="T96" fmla="*/ 23 w 25"/>
                  <a:gd name="T97" fmla="*/ 15 h 17"/>
                  <a:gd name="T98" fmla="*/ 23 w 25"/>
                  <a:gd name="T99" fmla="*/ 12 h 17"/>
                  <a:gd name="T100" fmla="*/ 23 w 25"/>
                  <a:gd name="T101" fmla="*/ 15 h 17"/>
                  <a:gd name="T102" fmla="*/ 23 w 25"/>
                  <a:gd name="T103" fmla="*/ 12 h 17"/>
                  <a:gd name="T104" fmla="*/ 25 w 25"/>
                  <a:gd name="T105" fmla="*/ 9 h 17"/>
                  <a:gd name="T106" fmla="*/ 23 w 25"/>
                  <a:gd name="T107" fmla="*/ 12 h 17"/>
                  <a:gd name="T108" fmla="*/ 22 w 25"/>
                  <a:gd name="T109" fmla="*/ 7 h 17"/>
                  <a:gd name="T110" fmla="*/ 25 w 25"/>
                  <a:gd name="T111" fmla="*/ 9 h 17"/>
                  <a:gd name="T112" fmla="*/ 22 w 25"/>
                  <a:gd name="T113" fmla="*/ 7 h 17"/>
                  <a:gd name="T114" fmla="*/ 19 w 25"/>
                  <a:gd name="T115" fmla="*/ 2 h 17"/>
                  <a:gd name="T116" fmla="*/ 22 w 25"/>
                  <a:gd name="T1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17">
                    <a:moveTo>
                      <a:pt x="19" y="3"/>
                    </a:moveTo>
                    <a:lnTo>
                      <a:pt x="19" y="3"/>
                    </a:lnTo>
                    <a:lnTo>
                      <a:pt x="18" y="2"/>
                    </a:lnTo>
                    <a:lnTo>
                      <a:pt x="18" y="2"/>
                    </a:lnTo>
                    <a:lnTo>
                      <a:pt x="19" y="3"/>
                    </a:lnTo>
                    <a:close/>
                    <a:moveTo>
                      <a:pt x="19" y="3"/>
                    </a:moveTo>
                    <a:lnTo>
                      <a:pt x="19" y="3"/>
                    </a:lnTo>
                    <a:lnTo>
                      <a:pt x="19" y="2"/>
                    </a:lnTo>
                    <a:lnTo>
                      <a:pt x="19" y="3"/>
                    </a:lnTo>
                    <a:close/>
                    <a:moveTo>
                      <a:pt x="19" y="3"/>
                    </a:moveTo>
                    <a:cubicBezTo>
                      <a:pt x="17" y="3"/>
                      <a:pt x="15" y="3"/>
                      <a:pt x="13" y="2"/>
                    </a:cubicBezTo>
                    <a:lnTo>
                      <a:pt x="14" y="1"/>
                    </a:lnTo>
                    <a:cubicBezTo>
                      <a:pt x="15" y="1"/>
                      <a:pt x="17" y="2"/>
                      <a:pt x="18" y="2"/>
                    </a:cubicBezTo>
                    <a:lnTo>
                      <a:pt x="19" y="3"/>
                    </a:lnTo>
                    <a:close/>
                    <a:moveTo>
                      <a:pt x="13" y="2"/>
                    </a:moveTo>
                    <a:cubicBezTo>
                      <a:pt x="13" y="2"/>
                      <a:pt x="12" y="2"/>
                      <a:pt x="12" y="2"/>
                    </a:cubicBezTo>
                    <a:lnTo>
                      <a:pt x="12" y="1"/>
                    </a:lnTo>
                    <a:cubicBezTo>
                      <a:pt x="12" y="1"/>
                      <a:pt x="13" y="1"/>
                      <a:pt x="14" y="1"/>
                    </a:cubicBezTo>
                    <a:lnTo>
                      <a:pt x="13" y="2"/>
                    </a:lnTo>
                    <a:close/>
                    <a:moveTo>
                      <a:pt x="12" y="2"/>
                    </a:moveTo>
                    <a:lnTo>
                      <a:pt x="12" y="2"/>
                    </a:lnTo>
                    <a:lnTo>
                      <a:pt x="12" y="1"/>
                    </a:lnTo>
                    <a:lnTo>
                      <a:pt x="12" y="2"/>
                    </a:lnTo>
                    <a:close/>
                    <a:moveTo>
                      <a:pt x="12" y="2"/>
                    </a:moveTo>
                    <a:cubicBezTo>
                      <a:pt x="9" y="1"/>
                      <a:pt x="8" y="3"/>
                      <a:pt x="6" y="4"/>
                    </a:cubicBezTo>
                    <a:lnTo>
                      <a:pt x="5" y="3"/>
                    </a:lnTo>
                    <a:cubicBezTo>
                      <a:pt x="7" y="2"/>
                      <a:pt x="9" y="0"/>
                      <a:pt x="12" y="1"/>
                    </a:cubicBezTo>
                    <a:lnTo>
                      <a:pt x="12" y="2"/>
                    </a:lnTo>
                    <a:close/>
                    <a:moveTo>
                      <a:pt x="6" y="4"/>
                    </a:moveTo>
                    <a:cubicBezTo>
                      <a:pt x="6" y="5"/>
                      <a:pt x="6" y="5"/>
                      <a:pt x="6" y="5"/>
                    </a:cubicBezTo>
                    <a:lnTo>
                      <a:pt x="5" y="4"/>
                    </a:lnTo>
                    <a:cubicBezTo>
                      <a:pt x="5" y="4"/>
                      <a:pt x="5" y="4"/>
                      <a:pt x="5" y="3"/>
                    </a:cubicBezTo>
                    <a:lnTo>
                      <a:pt x="6" y="4"/>
                    </a:lnTo>
                    <a:close/>
                    <a:moveTo>
                      <a:pt x="5" y="4"/>
                    </a:moveTo>
                    <a:lnTo>
                      <a:pt x="5" y="4"/>
                    </a:lnTo>
                    <a:lnTo>
                      <a:pt x="5" y="4"/>
                    </a:lnTo>
                    <a:lnTo>
                      <a:pt x="5" y="4"/>
                    </a:lnTo>
                    <a:close/>
                    <a:moveTo>
                      <a:pt x="6" y="5"/>
                    </a:moveTo>
                    <a:lnTo>
                      <a:pt x="6" y="5"/>
                    </a:lnTo>
                    <a:lnTo>
                      <a:pt x="5" y="4"/>
                    </a:lnTo>
                    <a:lnTo>
                      <a:pt x="5" y="4"/>
                    </a:lnTo>
                    <a:lnTo>
                      <a:pt x="6" y="5"/>
                    </a:lnTo>
                    <a:close/>
                    <a:moveTo>
                      <a:pt x="6" y="5"/>
                    </a:moveTo>
                    <a:lnTo>
                      <a:pt x="6" y="5"/>
                    </a:lnTo>
                    <a:lnTo>
                      <a:pt x="5" y="4"/>
                    </a:lnTo>
                    <a:lnTo>
                      <a:pt x="6" y="5"/>
                    </a:lnTo>
                    <a:close/>
                    <a:moveTo>
                      <a:pt x="6" y="5"/>
                    </a:moveTo>
                    <a:cubicBezTo>
                      <a:pt x="6" y="5"/>
                      <a:pt x="5" y="6"/>
                      <a:pt x="5" y="6"/>
                    </a:cubicBezTo>
                    <a:lnTo>
                      <a:pt x="4" y="5"/>
                    </a:lnTo>
                    <a:cubicBezTo>
                      <a:pt x="4" y="5"/>
                      <a:pt x="5" y="4"/>
                      <a:pt x="5" y="4"/>
                    </a:cubicBezTo>
                    <a:lnTo>
                      <a:pt x="6" y="5"/>
                    </a:lnTo>
                    <a:close/>
                    <a:moveTo>
                      <a:pt x="5" y="6"/>
                    </a:moveTo>
                    <a:cubicBezTo>
                      <a:pt x="5" y="6"/>
                      <a:pt x="4" y="7"/>
                      <a:pt x="4" y="7"/>
                    </a:cubicBezTo>
                    <a:lnTo>
                      <a:pt x="3" y="6"/>
                    </a:lnTo>
                    <a:cubicBezTo>
                      <a:pt x="3" y="6"/>
                      <a:pt x="4" y="5"/>
                      <a:pt x="4" y="5"/>
                    </a:cubicBezTo>
                    <a:lnTo>
                      <a:pt x="5" y="6"/>
                    </a:lnTo>
                    <a:close/>
                    <a:moveTo>
                      <a:pt x="4" y="7"/>
                    </a:moveTo>
                    <a:cubicBezTo>
                      <a:pt x="3" y="9"/>
                      <a:pt x="2" y="11"/>
                      <a:pt x="2" y="13"/>
                    </a:cubicBezTo>
                    <a:lnTo>
                      <a:pt x="1" y="14"/>
                    </a:lnTo>
                    <a:cubicBezTo>
                      <a:pt x="0" y="11"/>
                      <a:pt x="1" y="8"/>
                      <a:pt x="3" y="6"/>
                    </a:cubicBezTo>
                    <a:lnTo>
                      <a:pt x="4" y="7"/>
                    </a:lnTo>
                    <a:close/>
                    <a:moveTo>
                      <a:pt x="1" y="14"/>
                    </a:moveTo>
                    <a:lnTo>
                      <a:pt x="1" y="14"/>
                    </a:lnTo>
                    <a:lnTo>
                      <a:pt x="2" y="13"/>
                    </a:lnTo>
                    <a:lnTo>
                      <a:pt x="1" y="14"/>
                    </a:lnTo>
                    <a:close/>
                    <a:moveTo>
                      <a:pt x="2" y="13"/>
                    </a:moveTo>
                    <a:cubicBezTo>
                      <a:pt x="3" y="14"/>
                      <a:pt x="3" y="13"/>
                      <a:pt x="4" y="13"/>
                    </a:cubicBezTo>
                    <a:lnTo>
                      <a:pt x="5" y="14"/>
                    </a:lnTo>
                    <a:cubicBezTo>
                      <a:pt x="3" y="15"/>
                      <a:pt x="2" y="15"/>
                      <a:pt x="1" y="14"/>
                    </a:cubicBezTo>
                    <a:lnTo>
                      <a:pt x="2" y="13"/>
                    </a:lnTo>
                    <a:close/>
                    <a:moveTo>
                      <a:pt x="4" y="13"/>
                    </a:moveTo>
                    <a:cubicBezTo>
                      <a:pt x="5" y="13"/>
                      <a:pt x="7" y="12"/>
                      <a:pt x="8" y="12"/>
                    </a:cubicBezTo>
                    <a:lnTo>
                      <a:pt x="8" y="14"/>
                    </a:lnTo>
                    <a:cubicBezTo>
                      <a:pt x="7" y="14"/>
                      <a:pt x="6" y="14"/>
                      <a:pt x="5" y="14"/>
                    </a:cubicBezTo>
                    <a:lnTo>
                      <a:pt x="4" y="13"/>
                    </a:lnTo>
                    <a:close/>
                    <a:moveTo>
                      <a:pt x="8" y="14"/>
                    </a:moveTo>
                    <a:lnTo>
                      <a:pt x="8" y="14"/>
                    </a:lnTo>
                    <a:lnTo>
                      <a:pt x="8" y="13"/>
                    </a:lnTo>
                    <a:lnTo>
                      <a:pt x="8" y="14"/>
                    </a:lnTo>
                    <a:close/>
                    <a:moveTo>
                      <a:pt x="8" y="12"/>
                    </a:moveTo>
                    <a:lnTo>
                      <a:pt x="8" y="12"/>
                    </a:lnTo>
                    <a:lnTo>
                      <a:pt x="8" y="14"/>
                    </a:lnTo>
                    <a:lnTo>
                      <a:pt x="8" y="14"/>
                    </a:lnTo>
                    <a:lnTo>
                      <a:pt x="8" y="12"/>
                    </a:lnTo>
                    <a:close/>
                    <a:moveTo>
                      <a:pt x="8" y="12"/>
                    </a:moveTo>
                    <a:cubicBezTo>
                      <a:pt x="9" y="12"/>
                      <a:pt x="11" y="13"/>
                      <a:pt x="13" y="13"/>
                    </a:cubicBezTo>
                    <a:lnTo>
                      <a:pt x="12" y="15"/>
                    </a:lnTo>
                    <a:cubicBezTo>
                      <a:pt x="11" y="14"/>
                      <a:pt x="9" y="14"/>
                      <a:pt x="8" y="14"/>
                    </a:cubicBezTo>
                    <a:lnTo>
                      <a:pt x="8" y="12"/>
                    </a:lnTo>
                    <a:close/>
                    <a:moveTo>
                      <a:pt x="13" y="13"/>
                    </a:moveTo>
                    <a:cubicBezTo>
                      <a:pt x="16" y="14"/>
                      <a:pt x="19" y="15"/>
                      <a:pt x="22" y="13"/>
                    </a:cubicBezTo>
                    <a:lnTo>
                      <a:pt x="23" y="15"/>
                    </a:lnTo>
                    <a:cubicBezTo>
                      <a:pt x="19" y="17"/>
                      <a:pt x="16" y="16"/>
                      <a:pt x="12" y="15"/>
                    </a:cubicBezTo>
                    <a:lnTo>
                      <a:pt x="13" y="13"/>
                    </a:lnTo>
                    <a:close/>
                    <a:moveTo>
                      <a:pt x="23" y="15"/>
                    </a:moveTo>
                    <a:lnTo>
                      <a:pt x="23" y="15"/>
                    </a:lnTo>
                    <a:lnTo>
                      <a:pt x="22" y="14"/>
                    </a:lnTo>
                    <a:lnTo>
                      <a:pt x="23" y="15"/>
                    </a:lnTo>
                    <a:close/>
                    <a:moveTo>
                      <a:pt x="22" y="13"/>
                    </a:moveTo>
                    <a:cubicBezTo>
                      <a:pt x="23" y="13"/>
                      <a:pt x="23" y="13"/>
                      <a:pt x="23" y="12"/>
                    </a:cubicBezTo>
                    <a:lnTo>
                      <a:pt x="24" y="13"/>
                    </a:lnTo>
                    <a:cubicBezTo>
                      <a:pt x="24" y="13"/>
                      <a:pt x="24" y="14"/>
                      <a:pt x="23" y="15"/>
                    </a:cubicBezTo>
                    <a:lnTo>
                      <a:pt x="22" y="13"/>
                    </a:lnTo>
                    <a:close/>
                    <a:moveTo>
                      <a:pt x="23" y="12"/>
                    </a:moveTo>
                    <a:cubicBezTo>
                      <a:pt x="24" y="11"/>
                      <a:pt x="24" y="10"/>
                      <a:pt x="24" y="10"/>
                    </a:cubicBezTo>
                    <a:lnTo>
                      <a:pt x="25" y="9"/>
                    </a:lnTo>
                    <a:cubicBezTo>
                      <a:pt x="25" y="10"/>
                      <a:pt x="25" y="12"/>
                      <a:pt x="24" y="13"/>
                    </a:cubicBezTo>
                    <a:lnTo>
                      <a:pt x="23" y="12"/>
                    </a:lnTo>
                    <a:close/>
                    <a:moveTo>
                      <a:pt x="24" y="10"/>
                    </a:moveTo>
                    <a:cubicBezTo>
                      <a:pt x="23" y="9"/>
                      <a:pt x="23" y="8"/>
                      <a:pt x="22" y="7"/>
                    </a:cubicBezTo>
                    <a:lnTo>
                      <a:pt x="23" y="6"/>
                    </a:lnTo>
                    <a:cubicBezTo>
                      <a:pt x="24" y="7"/>
                      <a:pt x="25" y="8"/>
                      <a:pt x="25" y="9"/>
                    </a:cubicBezTo>
                    <a:lnTo>
                      <a:pt x="24" y="10"/>
                    </a:lnTo>
                    <a:close/>
                    <a:moveTo>
                      <a:pt x="22" y="7"/>
                    </a:moveTo>
                    <a:cubicBezTo>
                      <a:pt x="21" y="5"/>
                      <a:pt x="20" y="4"/>
                      <a:pt x="18" y="3"/>
                    </a:cubicBezTo>
                    <a:lnTo>
                      <a:pt x="19" y="2"/>
                    </a:lnTo>
                    <a:cubicBezTo>
                      <a:pt x="21" y="3"/>
                      <a:pt x="22" y="4"/>
                      <a:pt x="23" y="6"/>
                    </a:cubicBezTo>
                    <a:lnTo>
                      <a:pt x="22"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3" name="Freeform 149">
                <a:extLst>
                  <a:ext uri="{FF2B5EF4-FFF2-40B4-BE49-F238E27FC236}">
                    <a16:creationId xmlns:a16="http://schemas.microsoft.com/office/drawing/2014/main" id="{F538CB3B-FA67-52C9-3AD0-3ED6A28E700D}"/>
                  </a:ext>
                </a:extLst>
              </p:cNvPr>
              <p:cNvSpPr>
                <a:spLocks/>
              </p:cNvSpPr>
              <p:nvPr/>
            </p:nvSpPr>
            <p:spPr bwMode="auto">
              <a:xfrm>
                <a:off x="3496" y="1509"/>
                <a:ext cx="95" cy="44"/>
              </a:xfrm>
              <a:custGeom>
                <a:avLst/>
                <a:gdLst>
                  <a:gd name="T0" fmla="*/ 16 w 17"/>
                  <a:gd name="T1" fmla="*/ 2 h 8"/>
                  <a:gd name="T2" fmla="*/ 8 w 17"/>
                  <a:gd name="T3" fmla="*/ 2 h 8"/>
                  <a:gd name="T4" fmla="*/ 8 w 17"/>
                  <a:gd name="T5" fmla="*/ 3 h 8"/>
                  <a:gd name="T6" fmla="*/ 0 w 17"/>
                  <a:gd name="T7" fmla="*/ 6 h 8"/>
                  <a:gd name="T8" fmla="*/ 2 w 17"/>
                  <a:gd name="T9" fmla="*/ 7 h 8"/>
                  <a:gd name="T10" fmla="*/ 15 w 17"/>
                  <a:gd name="T11" fmla="*/ 6 h 8"/>
                  <a:gd name="T12" fmla="*/ 16 w 1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6" y="2"/>
                    </a:moveTo>
                    <a:cubicBezTo>
                      <a:pt x="13" y="2"/>
                      <a:pt x="11" y="0"/>
                      <a:pt x="8" y="2"/>
                    </a:cubicBezTo>
                    <a:cubicBezTo>
                      <a:pt x="8" y="2"/>
                      <a:pt x="8" y="3"/>
                      <a:pt x="8" y="3"/>
                    </a:cubicBezTo>
                    <a:cubicBezTo>
                      <a:pt x="5" y="3"/>
                      <a:pt x="2" y="3"/>
                      <a:pt x="0" y="6"/>
                    </a:cubicBezTo>
                    <a:cubicBezTo>
                      <a:pt x="1" y="6"/>
                      <a:pt x="2" y="7"/>
                      <a:pt x="2" y="7"/>
                    </a:cubicBezTo>
                    <a:cubicBezTo>
                      <a:pt x="6" y="8"/>
                      <a:pt x="11" y="7"/>
                      <a:pt x="15" y="6"/>
                    </a:cubicBezTo>
                    <a:cubicBezTo>
                      <a:pt x="17" y="5"/>
                      <a:pt x="17" y="1"/>
                      <a:pt x="16"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4" name="Freeform 150">
                <a:extLst>
                  <a:ext uri="{FF2B5EF4-FFF2-40B4-BE49-F238E27FC236}">
                    <a16:creationId xmlns:a16="http://schemas.microsoft.com/office/drawing/2014/main" id="{73833232-EDD7-4DEE-1CF4-C726FF850B43}"/>
                  </a:ext>
                </a:extLst>
              </p:cNvPr>
              <p:cNvSpPr>
                <a:spLocks noEditPoints="1"/>
              </p:cNvSpPr>
              <p:nvPr/>
            </p:nvSpPr>
            <p:spPr bwMode="auto">
              <a:xfrm>
                <a:off x="3490" y="1509"/>
                <a:ext cx="106" cy="44"/>
              </a:xfrm>
              <a:custGeom>
                <a:avLst/>
                <a:gdLst>
                  <a:gd name="T0" fmla="*/ 14 w 19"/>
                  <a:gd name="T1" fmla="*/ 1 h 8"/>
                  <a:gd name="T2" fmla="*/ 14 w 19"/>
                  <a:gd name="T3" fmla="*/ 2 h 8"/>
                  <a:gd name="T4" fmla="*/ 14 w 19"/>
                  <a:gd name="T5" fmla="*/ 1 h 8"/>
                  <a:gd name="T6" fmla="*/ 9 w 19"/>
                  <a:gd name="T7" fmla="*/ 1 h 8"/>
                  <a:gd name="T8" fmla="*/ 10 w 19"/>
                  <a:gd name="T9" fmla="*/ 2 h 8"/>
                  <a:gd name="T10" fmla="*/ 9 w 19"/>
                  <a:gd name="T11" fmla="*/ 1 h 8"/>
                  <a:gd name="T12" fmla="*/ 9 w 19"/>
                  <a:gd name="T13" fmla="*/ 1 h 8"/>
                  <a:gd name="T14" fmla="*/ 10 w 19"/>
                  <a:gd name="T15" fmla="*/ 2 h 8"/>
                  <a:gd name="T16" fmla="*/ 9 w 19"/>
                  <a:gd name="T17" fmla="*/ 1 h 8"/>
                  <a:gd name="T18" fmla="*/ 10 w 19"/>
                  <a:gd name="T19" fmla="*/ 3 h 8"/>
                  <a:gd name="T20" fmla="*/ 10 w 19"/>
                  <a:gd name="T21" fmla="*/ 3 h 8"/>
                  <a:gd name="T22" fmla="*/ 9 w 19"/>
                  <a:gd name="T23" fmla="*/ 3 h 8"/>
                  <a:gd name="T24" fmla="*/ 9 w 19"/>
                  <a:gd name="T25" fmla="*/ 4 h 8"/>
                  <a:gd name="T26" fmla="*/ 10 w 19"/>
                  <a:gd name="T27" fmla="*/ 3 h 8"/>
                  <a:gd name="T28" fmla="*/ 9 w 19"/>
                  <a:gd name="T29" fmla="*/ 2 h 8"/>
                  <a:gd name="T30" fmla="*/ 9 w 19"/>
                  <a:gd name="T31" fmla="*/ 4 h 8"/>
                  <a:gd name="T32" fmla="*/ 9 w 19"/>
                  <a:gd name="T33" fmla="*/ 2 h 8"/>
                  <a:gd name="T34" fmla="*/ 1 w 19"/>
                  <a:gd name="T35" fmla="*/ 6 h 8"/>
                  <a:gd name="T36" fmla="*/ 5 w 19"/>
                  <a:gd name="T37" fmla="*/ 4 h 8"/>
                  <a:gd name="T38" fmla="*/ 0 w 19"/>
                  <a:gd name="T39" fmla="*/ 5 h 8"/>
                  <a:gd name="T40" fmla="*/ 1 w 19"/>
                  <a:gd name="T41" fmla="*/ 5 h 8"/>
                  <a:gd name="T42" fmla="*/ 1 w 19"/>
                  <a:gd name="T43" fmla="*/ 5 h 8"/>
                  <a:gd name="T44" fmla="*/ 1 w 19"/>
                  <a:gd name="T45" fmla="*/ 6 h 8"/>
                  <a:gd name="T46" fmla="*/ 3 w 19"/>
                  <a:gd name="T47" fmla="*/ 6 h 8"/>
                  <a:gd name="T48" fmla="*/ 1 w 19"/>
                  <a:gd name="T49" fmla="*/ 5 h 8"/>
                  <a:gd name="T50" fmla="*/ 3 w 19"/>
                  <a:gd name="T51" fmla="*/ 8 h 8"/>
                  <a:gd name="T52" fmla="*/ 3 w 19"/>
                  <a:gd name="T53" fmla="*/ 7 h 8"/>
                  <a:gd name="T54" fmla="*/ 3 w 19"/>
                  <a:gd name="T55" fmla="*/ 7 h 8"/>
                  <a:gd name="T56" fmla="*/ 3 w 19"/>
                  <a:gd name="T57" fmla="*/ 8 h 8"/>
                  <a:gd name="T58" fmla="*/ 3 w 19"/>
                  <a:gd name="T59" fmla="*/ 8 h 8"/>
                  <a:gd name="T60" fmla="*/ 3 w 19"/>
                  <a:gd name="T61" fmla="*/ 7 h 8"/>
                  <a:gd name="T62" fmla="*/ 3 w 19"/>
                  <a:gd name="T63" fmla="*/ 8 h 8"/>
                  <a:gd name="T64" fmla="*/ 7 w 19"/>
                  <a:gd name="T65" fmla="*/ 7 h 8"/>
                  <a:gd name="T66" fmla="*/ 5 w 19"/>
                  <a:gd name="T67" fmla="*/ 7 h 8"/>
                  <a:gd name="T68" fmla="*/ 16 w 19"/>
                  <a:gd name="T69" fmla="*/ 6 h 8"/>
                  <a:gd name="T70" fmla="*/ 16 w 19"/>
                  <a:gd name="T71" fmla="*/ 5 h 8"/>
                  <a:gd name="T72" fmla="*/ 16 w 19"/>
                  <a:gd name="T73" fmla="*/ 5 h 8"/>
                  <a:gd name="T74" fmla="*/ 18 w 19"/>
                  <a:gd name="T75" fmla="*/ 3 h 8"/>
                  <a:gd name="T76" fmla="*/ 17 w 19"/>
                  <a:gd name="T77" fmla="*/ 3 h 8"/>
                  <a:gd name="T78" fmla="*/ 18 w 19"/>
                  <a:gd name="T79" fmla="*/ 3 h 8"/>
                  <a:gd name="T80" fmla="*/ 17 w 19"/>
                  <a:gd name="T81" fmla="*/ 2 h 8"/>
                  <a:gd name="T82" fmla="*/ 17 w 19"/>
                  <a:gd name="T83" fmla="*/ 2 h 8"/>
                  <a:gd name="T84" fmla="*/ 18 w 19"/>
                  <a:gd name="T85" fmla="*/ 2 h 8"/>
                  <a:gd name="T86" fmla="*/ 17 w 19"/>
                  <a:gd name="T87" fmla="*/ 2 h 8"/>
                  <a:gd name="T88" fmla="*/ 17 w 19"/>
                  <a:gd name="T89" fmla="*/ 2 h 8"/>
                  <a:gd name="T90" fmla="*/ 17 w 19"/>
                  <a:gd name="T9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8">
                    <a:moveTo>
                      <a:pt x="17" y="2"/>
                    </a:moveTo>
                    <a:cubicBezTo>
                      <a:pt x="16" y="3"/>
                      <a:pt x="15" y="2"/>
                      <a:pt x="14" y="2"/>
                    </a:cubicBezTo>
                    <a:lnTo>
                      <a:pt x="14" y="1"/>
                    </a:lnTo>
                    <a:cubicBezTo>
                      <a:pt x="15" y="1"/>
                      <a:pt x="16" y="1"/>
                      <a:pt x="17" y="1"/>
                    </a:cubicBezTo>
                    <a:lnTo>
                      <a:pt x="17" y="2"/>
                    </a:lnTo>
                    <a:close/>
                    <a:moveTo>
                      <a:pt x="14" y="2"/>
                    </a:moveTo>
                    <a:cubicBezTo>
                      <a:pt x="12" y="2"/>
                      <a:pt x="11" y="2"/>
                      <a:pt x="10" y="2"/>
                    </a:cubicBezTo>
                    <a:lnTo>
                      <a:pt x="9" y="1"/>
                    </a:lnTo>
                    <a:cubicBezTo>
                      <a:pt x="11" y="0"/>
                      <a:pt x="12" y="1"/>
                      <a:pt x="14" y="1"/>
                    </a:cubicBezTo>
                    <a:lnTo>
                      <a:pt x="14" y="2"/>
                    </a:lnTo>
                    <a:close/>
                    <a:moveTo>
                      <a:pt x="9" y="1"/>
                    </a:moveTo>
                    <a:lnTo>
                      <a:pt x="9" y="1"/>
                    </a:lnTo>
                    <a:lnTo>
                      <a:pt x="9" y="2"/>
                    </a:lnTo>
                    <a:lnTo>
                      <a:pt x="9" y="1"/>
                    </a:lnTo>
                    <a:close/>
                    <a:moveTo>
                      <a:pt x="10" y="2"/>
                    </a:moveTo>
                    <a:lnTo>
                      <a:pt x="10" y="2"/>
                    </a:lnTo>
                    <a:lnTo>
                      <a:pt x="9" y="1"/>
                    </a:lnTo>
                    <a:lnTo>
                      <a:pt x="9" y="1"/>
                    </a:lnTo>
                    <a:lnTo>
                      <a:pt x="10" y="2"/>
                    </a:lnTo>
                    <a:close/>
                    <a:moveTo>
                      <a:pt x="9" y="1"/>
                    </a:moveTo>
                    <a:lnTo>
                      <a:pt x="9" y="1"/>
                    </a:lnTo>
                    <a:lnTo>
                      <a:pt x="9" y="2"/>
                    </a:lnTo>
                    <a:lnTo>
                      <a:pt x="9" y="1"/>
                    </a:lnTo>
                    <a:close/>
                    <a:moveTo>
                      <a:pt x="10" y="2"/>
                    </a:moveTo>
                    <a:cubicBezTo>
                      <a:pt x="10" y="2"/>
                      <a:pt x="10" y="3"/>
                      <a:pt x="10" y="3"/>
                    </a:cubicBezTo>
                    <a:lnTo>
                      <a:pt x="8" y="2"/>
                    </a:lnTo>
                    <a:cubicBezTo>
                      <a:pt x="8" y="2"/>
                      <a:pt x="9" y="1"/>
                      <a:pt x="9" y="1"/>
                    </a:cubicBezTo>
                    <a:lnTo>
                      <a:pt x="10" y="2"/>
                    </a:lnTo>
                    <a:close/>
                    <a:moveTo>
                      <a:pt x="10" y="3"/>
                    </a:moveTo>
                    <a:cubicBezTo>
                      <a:pt x="10" y="3"/>
                      <a:pt x="10" y="3"/>
                      <a:pt x="10" y="3"/>
                    </a:cubicBezTo>
                    <a:lnTo>
                      <a:pt x="8" y="3"/>
                    </a:lnTo>
                    <a:lnTo>
                      <a:pt x="8" y="2"/>
                    </a:lnTo>
                    <a:lnTo>
                      <a:pt x="10" y="3"/>
                    </a:lnTo>
                    <a:close/>
                    <a:moveTo>
                      <a:pt x="10" y="3"/>
                    </a:moveTo>
                    <a:lnTo>
                      <a:pt x="10" y="3"/>
                    </a:lnTo>
                    <a:lnTo>
                      <a:pt x="9" y="3"/>
                    </a:lnTo>
                    <a:lnTo>
                      <a:pt x="10" y="3"/>
                    </a:lnTo>
                    <a:close/>
                    <a:moveTo>
                      <a:pt x="10" y="3"/>
                    </a:moveTo>
                    <a:cubicBezTo>
                      <a:pt x="9" y="3"/>
                      <a:pt x="9" y="4"/>
                      <a:pt x="9" y="4"/>
                    </a:cubicBezTo>
                    <a:lnTo>
                      <a:pt x="9" y="2"/>
                    </a:lnTo>
                    <a:cubicBezTo>
                      <a:pt x="10" y="2"/>
                      <a:pt x="8" y="3"/>
                      <a:pt x="8" y="3"/>
                    </a:cubicBezTo>
                    <a:lnTo>
                      <a:pt x="10" y="3"/>
                    </a:lnTo>
                    <a:close/>
                    <a:moveTo>
                      <a:pt x="9" y="2"/>
                    </a:moveTo>
                    <a:lnTo>
                      <a:pt x="9" y="2"/>
                    </a:lnTo>
                    <a:lnTo>
                      <a:pt x="9" y="2"/>
                    </a:lnTo>
                    <a:lnTo>
                      <a:pt x="9" y="3"/>
                    </a:lnTo>
                    <a:lnTo>
                      <a:pt x="9" y="2"/>
                    </a:lnTo>
                    <a:close/>
                    <a:moveTo>
                      <a:pt x="9" y="4"/>
                    </a:moveTo>
                    <a:cubicBezTo>
                      <a:pt x="7" y="3"/>
                      <a:pt x="6" y="4"/>
                      <a:pt x="5" y="4"/>
                    </a:cubicBezTo>
                    <a:lnTo>
                      <a:pt x="4" y="3"/>
                    </a:lnTo>
                    <a:cubicBezTo>
                      <a:pt x="6" y="2"/>
                      <a:pt x="7" y="2"/>
                      <a:pt x="9" y="2"/>
                    </a:cubicBezTo>
                    <a:lnTo>
                      <a:pt x="9" y="4"/>
                    </a:lnTo>
                    <a:close/>
                    <a:moveTo>
                      <a:pt x="5" y="4"/>
                    </a:moveTo>
                    <a:cubicBezTo>
                      <a:pt x="3" y="4"/>
                      <a:pt x="2" y="5"/>
                      <a:pt x="1" y="6"/>
                    </a:cubicBezTo>
                    <a:lnTo>
                      <a:pt x="0" y="5"/>
                    </a:lnTo>
                    <a:cubicBezTo>
                      <a:pt x="1" y="4"/>
                      <a:pt x="3" y="3"/>
                      <a:pt x="4" y="3"/>
                    </a:cubicBezTo>
                    <a:lnTo>
                      <a:pt x="5" y="4"/>
                    </a:lnTo>
                    <a:close/>
                    <a:moveTo>
                      <a:pt x="1" y="6"/>
                    </a:moveTo>
                    <a:lnTo>
                      <a:pt x="0" y="6"/>
                    </a:lnTo>
                    <a:lnTo>
                      <a:pt x="0" y="5"/>
                    </a:lnTo>
                    <a:lnTo>
                      <a:pt x="1" y="6"/>
                    </a:lnTo>
                    <a:close/>
                    <a:moveTo>
                      <a:pt x="1" y="5"/>
                    </a:moveTo>
                    <a:lnTo>
                      <a:pt x="1" y="5"/>
                    </a:lnTo>
                    <a:lnTo>
                      <a:pt x="1" y="6"/>
                    </a:lnTo>
                    <a:lnTo>
                      <a:pt x="1" y="6"/>
                    </a:lnTo>
                    <a:lnTo>
                      <a:pt x="1" y="5"/>
                    </a:lnTo>
                    <a:close/>
                    <a:moveTo>
                      <a:pt x="1" y="5"/>
                    </a:moveTo>
                    <a:lnTo>
                      <a:pt x="1" y="5"/>
                    </a:lnTo>
                    <a:lnTo>
                      <a:pt x="1" y="6"/>
                    </a:lnTo>
                    <a:lnTo>
                      <a:pt x="1" y="5"/>
                    </a:lnTo>
                    <a:close/>
                    <a:moveTo>
                      <a:pt x="1" y="5"/>
                    </a:moveTo>
                    <a:cubicBezTo>
                      <a:pt x="2" y="5"/>
                      <a:pt x="2" y="6"/>
                      <a:pt x="3" y="6"/>
                    </a:cubicBezTo>
                    <a:lnTo>
                      <a:pt x="2" y="7"/>
                    </a:lnTo>
                    <a:cubicBezTo>
                      <a:pt x="1" y="7"/>
                      <a:pt x="1" y="6"/>
                      <a:pt x="1" y="6"/>
                    </a:cubicBezTo>
                    <a:lnTo>
                      <a:pt x="1" y="5"/>
                    </a:lnTo>
                    <a:close/>
                    <a:moveTo>
                      <a:pt x="3" y="6"/>
                    </a:moveTo>
                    <a:cubicBezTo>
                      <a:pt x="3" y="6"/>
                      <a:pt x="3" y="7"/>
                      <a:pt x="3" y="7"/>
                    </a:cubicBezTo>
                    <a:lnTo>
                      <a:pt x="3" y="8"/>
                    </a:lnTo>
                    <a:cubicBezTo>
                      <a:pt x="3" y="8"/>
                      <a:pt x="2" y="7"/>
                      <a:pt x="2" y="7"/>
                    </a:cubicBezTo>
                    <a:lnTo>
                      <a:pt x="3" y="6"/>
                    </a:lnTo>
                    <a:close/>
                    <a:moveTo>
                      <a:pt x="3" y="7"/>
                    </a:moveTo>
                    <a:lnTo>
                      <a:pt x="3" y="7"/>
                    </a:lnTo>
                    <a:lnTo>
                      <a:pt x="3" y="7"/>
                    </a:lnTo>
                    <a:close/>
                    <a:moveTo>
                      <a:pt x="3" y="7"/>
                    </a:moveTo>
                    <a:lnTo>
                      <a:pt x="3" y="7"/>
                    </a:lnTo>
                    <a:lnTo>
                      <a:pt x="3" y="8"/>
                    </a:lnTo>
                    <a:lnTo>
                      <a:pt x="3" y="8"/>
                    </a:lnTo>
                    <a:lnTo>
                      <a:pt x="3" y="7"/>
                    </a:lnTo>
                    <a:close/>
                    <a:moveTo>
                      <a:pt x="3" y="8"/>
                    </a:moveTo>
                    <a:lnTo>
                      <a:pt x="3" y="8"/>
                    </a:lnTo>
                    <a:lnTo>
                      <a:pt x="3" y="7"/>
                    </a:lnTo>
                    <a:lnTo>
                      <a:pt x="3" y="8"/>
                    </a:lnTo>
                    <a:close/>
                    <a:moveTo>
                      <a:pt x="3" y="7"/>
                    </a:moveTo>
                    <a:cubicBezTo>
                      <a:pt x="4" y="7"/>
                      <a:pt x="5" y="7"/>
                      <a:pt x="5" y="7"/>
                    </a:cubicBezTo>
                    <a:lnTo>
                      <a:pt x="5" y="8"/>
                    </a:lnTo>
                    <a:cubicBezTo>
                      <a:pt x="4" y="8"/>
                      <a:pt x="4" y="8"/>
                      <a:pt x="3" y="8"/>
                    </a:cubicBezTo>
                    <a:lnTo>
                      <a:pt x="3" y="7"/>
                    </a:lnTo>
                    <a:close/>
                    <a:moveTo>
                      <a:pt x="5" y="7"/>
                    </a:moveTo>
                    <a:cubicBezTo>
                      <a:pt x="6" y="7"/>
                      <a:pt x="6" y="7"/>
                      <a:pt x="7" y="7"/>
                    </a:cubicBezTo>
                    <a:lnTo>
                      <a:pt x="7" y="8"/>
                    </a:lnTo>
                    <a:cubicBezTo>
                      <a:pt x="6" y="8"/>
                      <a:pt x="6" y="8"/>
                      <a:pt x="5" y="8"/>
                    </a:cubicBezTo>
                    <a:lnTo>
                      <a:pt x="5" y="7"/>
                    </a:lnTo>
                    <a:close/>
                    <a:moveTo>
                      <a:pt x="7" y="7"/>
                    </a:moveTo>
                    <a:cubicBezTo>
                      <a:pt x="10" y="7"/>
                      <a:pt x="13" y="6"/>
                      <a:pt x="16" y="5"/>
                    </a:cubicBezTo>
                    <a:lnTo>
                      <a:pt x="16" y="6"/>
                    </a:lnTo>
                    <a:cubicBezTo>
                      <a:pt x="13" y="8"/>
                      <a:pt x="10" y="8"/>
                      <a:pt x="7" y="8"/>
                    </a:cubicBezTo>
                    <a:lnTo>
                      <a:pt x="7" y="7"/>
                    </a:lnTo>
                    <a:close/>
                    <a:moveTo>
                      <a:pt x="16" y="5"/>
                    </a:moveTo>
                    <a:lnTo>
                      <a:pt x="16" y="5"/>
                    </a:lnTo>
                    <a:lnTo>
                      <a:pt x="16" y="6"/>
                    </a:lnTo>
                    <a:lnTo>
                      <a:pt x="16" y="5"/>
                    </a:lnTo>
                    <a:close/>
                    <a:moveTo>
                      <a:pt x="16" y="5"/>
                    </a:moveTo>
                    <a:cubicBezTo>
                      <a:pt x="17" y="5"/>
                      <a:pt x="17" y="4"/>
                      <a:pt x="17" y="3"/>
                    </a:cubicBezTo>
                    <a:lnTo>
                      <a:pt x="18" y="3"/>
                    </a:lnTo>
                    <a:cubicBezTo>
                      <a:pt x="18" y="4"/>
                      <a:pt x="18" y="6"/>
                      <a:pt x="16" y="6"/>
                    </a:cubicBezTo>
                    <a:lnTo>
                      <a:pt x="16" y="5"/>
                    </a:lnTo>
                    <a:close/>
                    <a:moveTo>
                      <a:pt x="17" y="3"/>
                    </a:moveTo>
                    <a:cubicBezTo>
                      <a:pt x="17" y="3"/>
                      <a:pt x="17" y="3"/>
                      <a:pt x="17" y="2"/>
                    </a:cubicBezTo>
                    <a:lnTo>
                      <a:pt x="18" y="2"/>
                    </a:lnTo>
                    <a:cubicBezTo>
                      <a:pt x="19" y="3"/>
                      <a:pt x="19" y="3"/>
                      <a:pt x="18" y="3"/>
                    </a:cubicBezTo>
                    <a:lnTo>
                      <a:pt x="17" y="3"/>
                    </a:lnTo>
                    <a:close/>
                    <a:moveTo>
                      <a:pt x="17" y="2"/>
                    </a:moveTo>
                    <a:cubicBezTo>
                      <a:pt x="17" y="2"/>
                      <a:pt x="17" y="2"/>
                      <a:pt x="17" y="2"/>
                    </a:cubicBezTo>
                    <a:lnTo>
                      <a:pt x="18" y="1"/>
                    </a:lnTo>
                    <a:cubicBezTo>
                      <a:pt x="18" y="2"/>
                      <a:pt x="18" y="2"/>
                      <a:pt x="18" y="2"/>
                    </a:cubicBezTo>
                    <a:lnTo>
                      <a:pt x="17" y="2"/>
                    </a:lnTo>
                    <a:close/>
                    <a:moveTo>
                      <a:pt x="18" y="1"/>
                    </a:moveTo>
                    <a:lnTo>
                      <a:pt x="18" y="1"/>
                    </a:lnTo>
                    <a:lnTo>
                      <a:pt x="18" y="2"/>
                    </a:lnTo>
                    <a:lnTo>
                      <a:pt x="18" y="1"/>
                    </a:lnTo>
                    <a:close/>
                    <a:moveTo>
                      <a:pt x="17" y="2"/>
                    </a:moveTo>
                    <a:cubicBezTo>
                      <a:pt x="17" y="2"/>
                      <a:pt x="17" y="2"/>
                      <a:pt x="17" y="2"/>
                    </a:cubicBezTo>
                    <a:lnTo>
                      <a:pt x="17" y="1"/>
                    </a:lnTo>
                    <a:cubicBezTo>
                      <a:pt x="17" y="1"/>
                      <a:pt x="18" y="1"/>
                      <a:pt x="18" y="1"/>
                    </a:cubicBezTo>
                    <a:lnTo>
                      <a:pt x="17" y="2"/>
                    </a:lnTo>
                    <a:close/>
                    <a:moveTo>
                      <a:pt x="17" y="2"/>
                    </a:moveTo>
                    <a:lnTo>
                      <a:pt x="17" y="2"/>
                    </a:lnTo>
                    <a:lnTo>
                      <a:pt x="17" y="2"/>
                    </a:lnTo>
                    <a:lnTo>
                      <a:pt x="17"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5" name="Freeform 151">
                <a:extLst>
                  <a:ext uri="{FF2B5EF4-FFF2-40B4-BE49-F238E27FC236}">
                    <a16:creationId xmlns:a16="http://schemas.microsoft.com/office/drawing/2014/main" id="{EE31A7B4-B459-59D9-12C0-4D8E2D9F74FA}"/>
                  </a:ext>
                </a:extLst>
              </p:cNvPr>
              <p:cNvSpPr>
                <a:spLocks/>
              </p:cNvSpPr>
              <p:nvPr/>
            </p:nvSpPr>
            <p:spPr bwMode="auto">
              <a:xfrm>
                <a:off x="3608" y="1470"/>
                <a:ext cx="95" cy="72"/>
              </a:xfrm>
              <a:custGeom>
                <a:avLst/>
                <a:gdLst>
                  <a:gd name="T0" fmla="*/ 17 w 17"/>
                  <a:gd name="T1" fmla="*/ 0 h 13"/>
                  <a:gd name="T2" fmla="*/ 0 w 17"/>
                  <a:gd name="T3" fmla="*/ 9 h 13"/>
                  <a:gd name="T4" fmla="*/ 9 w 17"/>
                  <a:gd name="T5" fmla="*/ 11 h 13"/>
                  <a:gd name="T6" fmla="*/ 17 w 17"/>
                  <a:gd name="T7" fmla="*/ 0 h 13"/>
                </a:gdLst>
                <a:ahLst/>
                <a:cxnLst>
                  <a:cxn ang="0">
                    <a:pos x="T0" y="T1"/>
                  </a:cxn>
                  <a:cxn ang="0">
                    <a:pos x="T2" y="T3"/>
                  </a:cxn>
                  <a:cxn ang="0">
                    <a:pos x="T4" y="T5"/>
                  </a:cxn>
                  <a:cxn ang="0">
                    <a:pos x="T6" y="T7"/>
                  </a:cxn>
                </a:cxnLst>
                <a:rect l="0" t="0" r="r" b="b"/>
                <a:pathLst>
                  <a:path w="17" h="13">
                    <a:moveTo>
                      <a:pt x="17" y="0"/>
                    </a:moveTo>
                    <a:cubicBezTo>
                      <a:pt x="11" y="3"/>
                      <a:pt x="0" y="2"/>
                      <a:pt x="0" y="9"/>
                    </a:cubicBezTo>
                    <a:cubicBezTo>
                      <a:pt x="0" y="13"/>
                      <a:pt x="5" y="12"/>
                      <a:pt x="9" y="11"/>
                    </a:cubicBezTo>
                    <a:cubicBezTo>
                      <a:pt x="13" y="9"/>
                      <a:pt x="17" y="5"/>
                      <a:pt x="17"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6" name="Freeform 152">
                <a:extLst>
                  <a:ext uri="{FF2B5EF4-FFF2-40B4-BE49-F238E27FC236}">
                    <a16:creationId xmlns:a16="http://schemas.microsoft.com/office/drawing/2014/main" id="{BFEE3467-1AD8-F3D7-2A97-563E9286E64C}"/>
                  </a:ext>
                </a:extLst>
              </p:cNvPr>
              <p:cNvSpPr>
                <a:spLocks noEditPoints="1"/>
              </p:cNvSpPr>
              <p:nvPr/>
            </p:nvSpPr>
            <p:spPr bwMode="auto">
              <a:xfrm>
                <a:off x="3602" y="1464"/>
                <a:ext cx="106" cy="73"/>
              </a:xfrm>
              <a:custGeom>
                <a:avLst/>
                <a:gdLst>
                  <a:gd name="T0" fmla="*/ 18 w 19"/>
                  <a:gd name="T1" fmla="*/ 2 h 13"/>
                  <a:gd name="T2" fmla="*/ 18 w 19"/>
                  <a:gd name="T3" fmla="*/ 0 h 13"/>
                  <a:gd name="T4" fmla="*/ 18 w 19"/>
                  <a:gd name="T5" fmla="*/ 2 h 13"/>
                  <a:gd name="T6" fmla="*/ 18 w 19"/>
                  <a:gd name="T7" fmla="*/ 1 h 13"/>
                  <a:gd name="T8" fmla="*/ 18 w 19"/>
                  <a:gd name="T9" fmla="*/ 2 h 13"/>
                  <a:gd name="T10" fmla="*/ 11 w 19"/>
                  <a:gd name="T11" fmla="*/ 3 h 13"/>
                  <a:gd name="T12" fmla="*/ 18 w 19"/>
                  <a:gd name="T13" fmla="*/ 2 h 13"/>
                  <a:gd name="T14" fmla="*/ 1 w 19"/>
                  <a:gd name="T15" fmla="*/ 10 h 13"/>
                  <a:gd name="T16" fmla="*/ 11 w 19"/>
                  <a:gd name="T17" fmla="*/ 3 h 13"/>
                  <a:gd name="T18" fmla="*/ 0 w 19"/>
                  <a:gd name="T19" fmla="*/ 10 h 13"/>
                  <a:gd name="T20" fmla="*/ 1 w 19"/>
                  <a:gd name="T21" fmla="*/ 10 h 13"/>
                  <a:gd name="T22" fmla="*/ 1 w 19"/>
                  <a:gd name="T23" fmla="*/ 10 h 13"/>
                  <a:gd name="T24" fmla="*/ 0 w 19"/>
                  <a:gd name="T25" fmla="*/ 11 h 13"/>
                  <a:gd name="T26" fmla="*/ 1 w 19"/>
                  <a:gd name="T27" fmla="*/ 10 h 13"/>
                  <a:gd name="T28" fmla="*/ 3 w 19"/>
                  <a:gd name="T29" fmla="*/ 12 h 13"/>
                  <a:gd name="T30" fmla="*/ 0 w 19"/>
                  <a:gd name="T31" fmla="*/ 11 h 13"/>
                  <a:gd name="T32" fmla="*/ 3 w 19"/>
                  <a:gd name="T33" fmla="*/ 12 h 13"/>
                  <a:gd name="T34" fmla="*/ 5 w 19"/>
                  <a:gd name="T35" fmla="*/ 13 h 13"/>
                  <a:gd name="T36" fmla="*/ 3 w 19"/>
                  <a:gd name="T37" fmla="*/ 12 h 13"/>
                  <a:gd name="T38" fmla="*/ 10 w 19"/>
                  <a:gd name="T39" fmla="*/ 11 h 13"/>
                  <a:gd name="T40" fmla="*/ 5 w 19"/>
                  <a:gd name="T41" fmla="*/ 13 h 13"/>
                  <a:gd name="T42" fmla="*/ 10 w 19"/>
                  <a:gd name="T43" fmla="*/ 12 h 13"/>
                  <a:gd name="T44" fmla="*/ 10 w 19"/>
                  <a:gd name="T45" fmla="*/ 12 h 13"/>
                  <a:gd name="T46" fmla="*/ 10 w 19"/>
                  <a:gd name="T47" fmla="*/ 11 h 13"/>
                  <a:gd name="T48" fmla="*/ 10 w 19"/>
                  <a:gd name="T49" fmla="*/ 12 h 13"/>
                  <a:gd name="T50" fmla="*/ 10 w 19"/>
                  <a:gd name="T51" fmla="*/ 11 h 13"/>
                  <a:gd name="T52" fmla="*/ 12 w 19"/>
                  <a:gd name="T53" fmla="*/ 11 h 13"/>
                  <a:gd name="T54" fmla="*/ 10 w 19"/>
                  <a:gd name="T55" fmla="*/ 11 h 13"/>
                  <a:gd name="T56" fmla="*/ 13 w 19"/>
                  <a:gd name="T57" fmla="*/ 9 h 13"/>
                  <a:gd name="T58" fmla="*/ 12 w 19"/>
                  <a:gd name="T59" fmla="*/ 11 h 13"/>
                  <a:gd name="T60" fmla="*/ 13 w 19"/>
                  <a:gd name="T61" fmla="*/ 9 h 13"/>
                  <a:gd name="T62" fmla="*/ 19 w 19"/>
                  <a:gd name="T63" fmla="*/ 1 h 13"/>
                  <a:gd name="T64" fmla="*/ 13 w 19"/>
                  <a:gd name="T65" fmla="*/ 9 h 13"/>
                  <a:gd name="T66" fmla="*/ 19 w 19"/>
                  <a:gd name="T67" fmla="*/ 0 h 13"/>
                  <a:gd name="T68" fmla="*/ 18 w 19"/>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3">
                    <a:moveTo>
                      <a:pt x="18" y="2"/>
                    </a:moveTo>
                    <a:lnTo>
                      <a:pt x="18" y="2"/>
                    </a:lnTo>
                    <a:lnTo>
                      <a:pt x="18" y="1"/>
                    </a:lnTo>
                    <a:lnTo>
                      <a:pt x="18" y="0"/>
                    </a:lnTo>
                    <a:lnTo>
                      <a:pt x="18" y="2"/>
                    </a:lnTo>
                    <a:close/>
                    <a:moveTo>
                      <a:pt x="18" y="2"/>
                    </a:moveTo>
                    <a:lnTo>
                      <a:pt x="18" y="2"/>
                    </a:lnTo>
                    <a:lnTo>
                      <a:pt x="18" y="1"/>
                    </a:lnTo>
                    <a:lnTo>
                      <a:pt x="18" y="2"/>
                    </a:lnTo>
                    <a:close/>
                    <a:moveTo>
                      <a:pt x="18" y="2"/>
                    </a:moveTo>
                    <a:cubicBezTo>
                      <a:pt x="16" y="3"/>
                      <a:pt x="13" y="3"/>
                      <a:pt x="11" y="4"/>
                    </a:cubicBezTo>
                    <a:lnTo>
                      <a:pt x="11" y="3"/>
                    </a:lnTo>
                    <a:cubicBezTo>
                      <a:pt x="13" y="2"/>
                      <a:pt x="16" y="2"/>
                      <a:pt x="18" y="1"/>
                    </a:cubicBezTo>
                    <a:lnTo>
                      <a:pt x="18" y="2"/>
                    </a:lnTo>
                    <a:close/>
                    <a:moveTo>
                      <a:pt x="11" y="4"/>
                    </a:moveTo>
                    <a:cubicBezTo>
                      <a:pt x="6" y="5"/>
                      <a:pt x="2" y="6"/>
                      <a:pt x="1" y="10"/>
                    </a:cubicBezTo>
                    <a:lnTo>
                      <a:pt x="0" y="10"/>
                    </a:lnTo>
                    <a:cubicBezTo>
                      <a:pt x="0" y="5"/>
                      <a:pt x="5" y="4"/>
                      <a:pt x="11" y="3"/>
                    </a:cubicBezTo>
                    <a:lnTo>
                      <a:pt x="11" y="4"/>
                    </a:lnTo>
                    <a:close/>
                    <a:moveTo>
                      <a:pt x="0" y="10"/>
                    </a:moveTo>
                    <a:lnTo>
                      <a:pt x="0" y="10"/>
                    </a:lnTo>
                    <a:lnTo>
                      <a:pt x="1" y="10"/>
                    </a:lnTo>
                    <a:lnTo>
                      <a:pt x="0" y="10"/>
                    </a:lnTo>
                    <a:close/>
                    <a:moveTo>
                      <a:pt x="1" y="10"/>
                    </a:moveTo>
                    <a:cubicBezTo>
                      <a:pt x="1" y="10"/>
                      <a:pt x="2" y="11"/>
                      <a:pt x="2" y="11"/>
                    </a:cubicBezTo>
                    <a:lnTo>
                      <a:pt x="0" y="11"/>
                    </a:lnTo>
                    <a:cubicBezTo>
                      <a:pt x="0" y="11"/>
                      <a:pt x="0" y="11"/>
                      <a:pt x="0" y="10"/>
                    </a:cubicBezTo>
                    <a:lnTo>
                      <a:pt x="1" y="10"/>
                    </a:lnTo>
                    <a:close/>
                    <a:moveTo>
                      <a:pt x="2" y="11"/>
                    </a:moveTo>
                    <a:cubicBezTo>
                      <a:pt x="2" y="11"/>
                      <a:pt x="2" y="12"/>
                      <a:pt x="3" y="12"/>
                    </a:cubicBezTo>
                    <a:lnTo>
                      <a:pt x="2" y="13"/>
                    </a:lnTo>
                    <a:cubicBezTo>
                      <a:pt x="1" y="13"/>
                      <a:pt x="1" y="12"/>
                      <a:pt x="0" y="11"/>
                    </a:cubicBezTo>
                    <a:lnTo>
                      <a:pt x="2" y="11"/>
                    </a:lnTo>
                    <a:close/>
                    <a:moveTo>
                      <a:pt x="3" y="12"/>
                    </a:moveTo>
                    <a:cubicBezTo>
                      <a:pt x="3" y="12"/>
                      <a:pt x="4" y="12"/>
                      <a:pt x="5" y="12"/>
                    </a:cubicBezTo>
                    <a:lnTo>
                      <a:pt x="5" y="13"/>
                    </a:lnTo>
                    <a:cubicBezTo>
                      <a:pt x="4" y="13"/>
                      <a:pt x="3" y="13"/>
                      <a:pt x="2" y="13"/>
                    </a:cubicBezTo>
                    <a:lnTo>
                      <a:pt x="3" y="12"/>
                    </a:lnTo>
                    <a:close/>
                    <a:moveTo>
                      <a:pt x="5" y="12"/>
                    </a:moveTo>
                    <a:cubicBezTo>
                      <a:pt x="6" y="12"/>
                      <a:pt x="8" y="12"/>
                      <a:pt x="10" y="11"/>
                    </a:cubicBezTo>
                    <a:lnTo>
                      <a:pt x="10" y="12"/>
                    </a:lnTo>
                    <a:cubicBezTo>
                      <a:pt x="8" y="13"/>
                      <a:pt x="6" y="13"/>
                      <a:pt x="5" y="13"/>
                    </a:cubicBezTo>
                    <a:lnTo>
                      <a:pt x="5" y="12"/>
                    </a:lnTo>
                    <a:close/>
                    <a:moveTo>
                      <a:pt x="10" y="12"/>
                    </a:moveTo>
                    <a:lnTo>
                      <a:pt x="10" y="12"/>
                    </a:lnTo>
                    <a:lnTo>
                      <a:pt x="10" y="12"/>
                    </a:lnTo>
                    <a:close/>
                    <a:moveTo>
                      <a:pt x="10" y="11"/>
                    </a:moveTo>
                    <a:cubicBezTo>
                      <a:pt x="10" y="11"/>
                      <a:pt x="10" y="11"/>
                      <a:pt x="10" y="11"/>
                    </a:cubicBezTo>
                    <a:lnTo>
                      <a:pt x="11" y="12"/>
                    </a:lnTo>
                    <a:cubicBezTo>
                      <a:pt x="10" y="12"/>
                      <a:pt x="10" y="12"/>
                      <a:pt x="10" y="12"/>
                    </a:cubicBezTo>
                    <a:lnTo>
                      <a:pt x="10" y="11"/>
                    </a:lnTo>
                    <a:close/>
                    <a:moveTo>
                      <a:pt x="10" y="11"/>
                    </a:moveTo>
                    <a:cubicBezTo>
                      <a:pt x="11" y="11"/>
                      <a:pt x="11" y="11"/>
                      <a:pt x="12" y="10"/>
                    </a:cubicBezTo>
                    <a:lnTo>
                      <a:pt x="12" y="11"/>
                    </a:lnTo>
                    <a:cubicBezTo>
                      <a:pt x="12" y="12"/>
                      <a:pt x="11" y="12"/>
                      <a:pt x="11" y="12"/>
                    </a:cubicBezTo>
                    <a:lnTo>
                      <a:pt x="10" y="11"/>
                    </a:lnTo>
                    <a:close/>
                    <a:moveTo>
                      <a:pt x="12" y="10"/>
                    </a:moveTo>
                    <a:cubicBezTo>
                      <a:pt x="12" y="10"/>
                      <a:pt x="13" y="9"/>
                      <a:pt x="13" y="9"/>
                    </a:cubicBezTo>
                    <a:lnTo>
                      <a:pt x="14" y="10"/>
                    </a:lnTo>
                    <a:cubicBezTo>
                      <a:pt x="14" y="11"/>
                      <a:pt x="13" y="11"/>
                      <a:pt x="12" y="11"/>
                    </a:cubicBezTo>
                    <a:lnTo>
                      <a:pt x="12" y="10"/>
                    </a:lnTo>
                    <a:close/>
                    <a:moveTo>
                      <a:pt x="13" y="9"/>
                    </a:moveTo>
                    <a:cubicBezTo>
                      <a:pt x="16" y="7"/>
                      <a:pt x="17" y="4"/>
                      <a:pt x="17" y="1"/>
                    </a:cubicBezTo>
                    <a:lnTo>
                      <a:pt x="19" y="1"/>
                    </a:lnTo>
                    <a:cubicBezTo>
                      <a:pt x="19" y="4"/>
                      <a:pt x="17" y="8"/>
                      <a:pt x="14" y="10"/>
                    </a:cubicBezTo>
                    <a:lnTo>
                      <a:pt x="13" y="9"/>
                    </a:lnTo>
                    <a:close/>
                    <a:moveTo>
                      <a:pt x="18" y="0"/>
                    </a:moveTo>
                    <a:lnTo>
                      <a:pt x="19" y="0"/>
                    </a:lnTo>
                    <a:lnTo>
                      <a:pt x="19" y="1"/>
                    </a:lnTo>
                    <a:lnTo>
                      <a:pt x="18" y="1"/>
                    </a:lnTo>
                    <a:lnTo>
                      <a:pt x="18"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7" name="Freeform 153">
                <a:extLst>
                  <a:ext uri="{FF2B5EF4-FFF2-40B4-BE49-F238E27FC236}">
                    <a16:creationId xmlns:a16="http://schemas.microsoft.com/office/drawing/2014/main" id="{BD778DCF-2FAB-89E0-77D9-F36CC6967FD7}"/>
                  </a:ext>
                </a:extLst>
              </p:cNvPr>
              <p:cNvSpPr>
                <a:spLocks/>
              </p:cNvSpPr>
              <p:nvPr/>
            </p:nvSpPr>
            <p:spPr bwMode="auto">
              <a:xfrm>
                <a:off x="3429" y="1447"/>
                <a:ext cx="95" cy="84"/>
              </a:xfrm>
              <a:custGeom>
                <a:avLst/>
                <a:gdLst>
                  <a:gd name="T0" fmla="*/ 15 w 17"/>
                  <a:gd name="T1" fmla="*/ 0 h 15"/>
                  <a:gd name="T2" fmla="*/ 10 w 17"/>
                  <a:gd name="T3" fmla="*/ 2 h 15"/>
                  <a:gd name="T4" fmla="*/ 1 w 17"/>
                  <a:gd name="T5" fmla="*/ 4 h 15"/>
                  <a:gd name="T6" fmla="*/ 2 w 17"/>
                  <a:gd name="T7" fmla="*/ 9 h 15"/>
                  <a:gd name="T8" fmla="*/ 0 w 17"/>
                  <a:gd name="T9" fmla="*/ 12 h 15"/>
                  <a:gd name="T10" fmla="*/ 0 w 17"/>
                  <a:gd name="T11" fmla="*/ 13 h 15"/>
                  <a:gd name="T12" fmla="*/ 11 w 17"/>
                  <a:gd name="T13" fmla="*/ 13 h 15"/>
                  <a:gd name="T14" fmla="*/ 17 w 17"/>
                  <a:gd name="T15" fmla="*/ 5 h 15"/>
                  <a:gd name="T16" fmla="*/ 15 w 1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
                    <a:moveTo>
                      <a:pt x="15" y="0"/>
                    </a:moveTo>
                    <a:cubicBezTo>
                      <a:pt x="13" y="0"/>
                      <a:pt x="12" y="2"/>
                      <a:pt x="10" y="2"/>
                    </a:cubicBezTo>
                    <a:cubicBezTo>
                      <a:pt x="6" y="3"/>
                      <a:pt x="3" y="3"/>
                      <a:pt x="1" y="4"/>
                    </a:cubicBezTo>
                    <a:cubicBezTo>
                      <a:pt x="2" y="6"/>
                      <a:pt x="2" y="7"/>
                      <a:pt x="2" y="9"/>
                    </a:cubicBezTo>
                    <a:cubicBezTo>
                      <a:pt x="2" y="10"/>
                      <a:pt x="1" y="11"/>
                      <a:pt x="0" y="12"/>
                    </a:cubicBezTo>
                    <a:cubicBezTo>
                      <a:pt x="0" y="12"/>
                      <a:pt x="0" y="13"/>
                      <a:pt x="0" y="13"/>
                    </a:cubicBezTo>
                    <a:cubicBezTo>
                      <a:pt x="4" y="15"/>
                      <a:pt x="5" y="14"/>
                      <a:pt x="11" y="13"/>
                    </a:cubicBezTo>
                    <a:cubicBezTo>
                      <a:pt x="15" y="12"/>
                      <a:pt x="17" y="9"/>
                      <a:pt x="17" y="5"/>
                    </a:cubicBezTo>
                    <a:cubicBezTo>
                      <a:pt x="17" y="3"/>
                      <a:pt x="17" y="0"/>
                      <a:pt x="1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8" name="Freeform 154">
                <a:extLst>
                  <a:ext uri="{FF2B5EF4-FFF2-40B4-BE49-F238E27FC236}">
                    <a16:creationId xmlns:a16="http://schemas.microsoft.com/office/drawing/2014/main" id="{1B19B1A8-A84E-EC59-F8E5-87229599FB10}"/>
                  </a:ext>
                </a:extLst>
              </p:cNvPr>
              <p:cNvSpPr>
                <a:spLocks noEditPoints="1"/>
              </p:cNvSpPr>
              <p:nvPr/>
            </p:nvSpPr>
            <p:spPr bwMode="auto">
              <a:xfrm>
                <a:off x="3423" y="1447"/>
                <a:ext cx="106" cy="84"/>
              </a:xfrm>
              <a:custGeom>
                <a:avLst/>
                <a:gdLst>
                  <a:gd name="T0" fmla="*/ 15 w 19"/>
                  <a:gd name="T1" fmla="*/ 0 h 15"/>
                  <a:gd name="T2" fmla="*/ 16 w 19"/>
                  <a:gd name="T3" fmla="*/ 1 h 15"/>
                  <a:gd name="T4" fmla="*/ 15 w 19"/>
                  <a:gd name="T5" fmla="*/ 0 h 15"/>
                  <a:gd name="T6" fmla="*/ 11 w 19"/>
                  <a:gd name="T7" fmla="*/ 3 h 15"/>
                  <a:gd name="T8" fmla="*/ 13 w 19"/>
                  <a:gd name="T9" fmla="*/ 2 h 15"/>
                  <a:gd name="T10" fmla="*/ 11 w 19"/>
                  <a:gd name="T11" fmla="*/ 2 h 15"/>
                  <a:gd name="T12" fmla="*/ 9 w 19"/>
                  <a:gd name="T13" fmla="*/ 3 h 15"/>
                  <a:gd name="T14" fmla="*/ 11 w 19"/>
                  <a:gd name="T15" fmla="*/ 3 h 15"/>
                  <a:gd name="T16" fmla="*/ 1 w 19"/>
                  <a:gd name="T17" fmla="*/ 4 h 15"/>
                  <a:gd name="T18" fmla="*/ 1 w 19"/>
                  <a:gd name="T19" fmla="*/ 5 h 15"/>
                  <a:gd name="T20" fmla="*/ 2 w 19"/>
                  <a:gd name="T21" fmla="*/ 4 h 15"/>
                  <a:gd name="T22" fmla="*/ 3 w 19"/>
                  <a:gd name="T23" fmla="*/ 6 h 15"/>
                  <a:gd name="T24" fmla="*/ 2 w 19"/>
                  <a:gd name="T25" fmla="*/ 4 h 15"/>
                  <a:gd name="T26" fmla="*/ 2 w 19"/>
                  <a:gd name="T27" fmla="*/ 9 h 15"/>
                  <a:gd name="T28" fmla="*/ 2 w 19"/>
                  <a:gd name="T29" fmla="*/ 9 h 15"/>
                  <a:gd name="T30" fmla="*/ 2 w 19"/>
                  <a:gd name="T31" fmla="*/ 9 h 15"/>
                  <a:gd name="T32" fmla="*/ 2 w 19"/>
                  <a:gd name="T33" fmla="*/ 10 h 15"/>
                  <a:gd name="T34" fmla="*/ 3 w 19"/>
                  <a:gd name="T35" fmla="*/ 11 h 15"/>
                  <a:gd name="T36" fmla="*/ 2 w 19"/>
                  <a:gd name="T37" fmla="*/ 10 h 15"/>
                  <a:gd name="T38" fmla="*/ 1 w 19"/>
                  <a:gd name="T39" fmla="*/ 12 h 15"/>
                  <a:gd name="T40" fmla="*/ 2 w 19"/>
                  <a:gd name="T41" fmla="*/ 12 h 15"/>
                  <a:gd name="T42" fmla="*/ 1 w 19"/>
                  <a:gd name="T43" fmla="*/ 12 h 15"/>
                  <a:gd name="T44" fmla="*/ 0 w 19"/>
                  <a:gd name="T45" fmla="*/ 12 h 15"/>
                  <a:gd name="T46" fmla="*/ 2 w 19"/>
                  <a:gd name="T47" fmla="*/ 12 h 15"/>
                  <a:gd name="T48" fmla="*/ 0 w 19"/>
                  <a:gd name="T49" fmla="*/ 12 h 15"/>
                  <a:gd name="T50" fmla="*/ 2 w 19"/>
                  <a:gd name="T51" fmla="*/ 12 h 15"/>
                  <a:gd name="T52" fmla="*/ 2 w 19"/>
                  <a:gd name="T53" fmla="*/ 12 h 15"/>
                  <a:gd name="T54" fmla="*/ 0 w 19"/>
                  <a:gd name="T55" fmla="*/ 13 h 15"/>
                  <a:gd name="T56" fmla="*/ 1 w 19"/>
                  <a:gd name="T57" fmla="*/ 12 h 15"/>
                  <a:gd name="T58" fmla="*/ 1 w 19"/>
                  <a:gd name="T59" fmla="*/ 12 h 15"/>
                  <a:gd name="T60" fmla="*/ 10 w 19"/>
                  <a:gd name="T61" fmla="*/ 14 h 15"/>
                  <a:gd name="T62" fmla="*/ 9 w 19"/>
                  <a:gd name="T63" fmla="*/ 13 h 15"/>
                  <a:gd name="T64" fmla="*/ 10 w 19"/>
                  <a:gd name="T65" fmla="*/ 14 h 15"/>
                  <a:gd name="T66" fmla="*/ 12 w 19"/>
                  <a:gd name="T67" fmla="*/ 14 h 15"/>
                  <a:gd name="T68" fmla="*/ 11 w 19"/>
                  <a:gd name="T69" fmla="*/ 12 h 15"/>
                  <a:gd name="T70" fmla="*/ 12 w 19"/>
                  <a:gd name="T71" fmla="*/ 14 h 15"/>
                  <a:gd name="T72" fmla="*/ 13 w 19"/>
                  <a:gd name="T73" fmla="*/ 12 h 15"/>
                  <a:gd name="T74" fmla="*/ 11 w 19"/>
                  <a:gd name="T75" fmla="*/ 12 h 15"/>
                  <a:gd name="T76" fmla="*/ 15 w 19"/>
                  <a:gd name="T77" fmla="*/ 12 h 15"/>
                  <a:gd name="T78" fmla="*/ 14 w 19"/>
                  <a:gd name="T79" fmla="*/ 11 h 15"/>
                  <a:gd name="T80" fmla="*/ 15 w 19"/>
                  <a:gd name="T81" fmla="*/ 12 h 15"/>
                  <a:gd name="T82" fmla="*/ 17 w 19"/>
                  <a:gd name="T83" fmla="*/ 5 h 15"/>
                  <a:gd name="T84" fmla="*/ 17 w 19"/>
                  <a:gd name="T85" fmla="*/ 5 h 15"/>
                  <a:gd name="T86" fmla="*/ 19 w 19"/>
                  <a:gd name="T87" fmla="*/ 5 h 15"/>
                  <a:gd name="T88" fmla="*/ 16 w 19"/>
                  <a:gd name="T89" fmla="*/ 1 h 15"/>
                  <a:gd name="T90" fmla="*/ 17 w 19"/>
                  <a:gd name="T91" fmla="*/ 2 h 15"/>
                  <a:gd name="T92" fmla="*/ 16 w 19"/>
                  <a:gd name="T9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5">
                    <a:moveTo>
                      <a:pt x="16" y="1"/>
                    </a:moveTo>
                    <a:cubicBezTo>
                      <a:pt x="16" y="1"/>
                      <a:pt x="16" y="1"/>
                      <a:pt x="16" y="1"/>
                    </a:cubicBezTo>
                    <a:lnTo>
                      <a:pt x="15" y="0"/>
                    </a:lnTo>
                    <a:cubicBezTo>
                      <a:pt x="16" y="0"/>
                      <a:pt x="16" y="0"/>
                      <a:pt x="16" y="0"/>
                    </a:cubicBezTo>
                    <a:lnTo>
                      <a:pt x="16" y="1"/>
                    </a:lnTo>
                    <a:close/>
                    <a:moveTo>
                      <a:pt x="16" y="1"/>
                    </a:moveTo>
                    <a:cubicBezTo>
                      <a:pt x="15" y="1"/>
                      <a:pt x="14" y="2"/>
                      <a:pt x="13" y="2"/>
                    </a:cubicBezTo>
                    <a:lnTo>
                      <a:pt x="13" y="1"/>
                    </a:lnTo>
                    <a:cubicBezTo>
                      <a:pt x="14" y="0"/>
                      <a:pt x="15" y="0"/>
                      <a:pt x="15" y="0"/>
                    </a:cubicBezTo>
                    <a:lnTo>
                      <a:pt x="16" y="1"/>
                    </a:lnTo>
                    <a:close/>
                    <a:moveTo>
                      <a:pt x="13" y="2"/>
                    </a:moveTo>
                    <a:cubicBezTo>
                      <a:pt x="13" y="2"/>
                      <a:pt x="12" y="3"/>
                      <a:pt x="11" y="3"/>
                    </a:cubicBezTo>
                    <a:lnTo>
                      <a:pt x="11" y="1"/>
                    </a:lnTo>
                    <a:cubicBezTo>
                      <a:pt x="11" y="1"/>
                      <a:pt x="12" y="1"/>
                      <a:pt x="13" y="1"/>
                    </a:cubicBezTo>
                    <a:lnTo>
                      <a:pt x="13" y="2"/>
                    </a:lnTo>
                    <a:close/>
                    <a:moveTo>
                      <a:pt x="10" y="1"/>
                    </a:moveTo>
                    <a:lnTo>
                      <a:pt x="11" y="1"/>
                    </a:lnTo>
                    <a:lnTo>
                      <a:pt x="11" y="2"/>
                    </a:lnTo>
                    <a:lnTo>
                      <a:pt x="10" y="1"/>
                    </a:lnTo>
                    <a:close/>
                    <a:moveTo>
                      <a:pt x="11" y="3"/>
                    </a:moveTo>
                    <a:cubicBezTo>
                      <a:pt x="10" y="3"/>
                      <a:pt x="10" y="3"/>
                      <a:pt x="9" y="3"/>
                    </a:cubicBezTo>
                    <a:lnTo>
                      <a:pt x="9" y="2"/>
                    </a:lnTo>
                    <a:cubicBezTo>
                      <a:pt x="10" y="2"/>
                      <a:pt x="10" y="1"/>
                      <a:pt x="10" y="1"/>
                    </a:cubicBezTo>
                    <a:lnTo>
                      <a:pt x="11" y="3"/>
                    </a:lnTo>
                    <a:close/>
                    <a:moveTo>
                      <a:pt x="9" y="3"/>
                    </a:moveTo>
                    <a:cubicBezTo>
                      <a:pt x="7" y="3"/>
                      <a:pt x="4" y="4"/>
                      <a:pt x="2" y="5"/>
                    </a:cubicBezTo>
                    <a:lnTo>
                      <a:pt x="1" y="4"/>
                    </a:lnTo>
                    <a:cubicBezTo>
                      <a:pt x="4" y="3"/>
                      <a:pt x="6" y="2"/>
                      <a:pt x="9" y="2"/>
                    </a:cubicBezTo>
                    <a:lnTo>
                      <a:pt x="9" y="3"/>
                    </a:lnTo>
                    <a:close/>
                    <a:moveTo>
                      <a:pt x="1" y="5"/>
                    </a:moveTo>
                    <a:lnTo>
                      <a:pt x="1" y="4"/>
                    </a:lnTo>
                    <a:lnTo>
                      <a:pt x="1" y="4"/>
                    </a:lnTo>
                    <a:lnTo>
                      <a:pt x="2" y="4"/>
                    </a:lnTo>
                    <a:lnTo>
                      <a:pt x="1" y="5"/>
                    </a:lnTo>
                    <a:close/>
                    <a:moveTo>
                      <a:pt x="2" y="4"/>
                    </a:moveTo>
                    <a:cubicBezTo>
                      <a:pt x="3" y="5"/>
                      <a:pt x="3" y="6"/>
                      <a:pt x="3" y="6"/>
                    </a:cubicBezTo>
                    <a:lnTo>
                      <a:pt x="2" y="7"/>
                    </a:lnTo>
                    <a:cubicBezTo>
                      <a:pt x="2" y="6"/>
                      <a:pt x="1" y="6"/>
                      <a:pt x="1" y="5"/>
                    </a:cubicBezTo>
                    <a:lnTo>
                      <a:pt x="2" y="4"/>
                    </a:lnTo>
                    <a:close/>
                    <a:moveTo>
                      <a:pt x="3" y="6"/>
                    </a:moveTo>
                    <a:cubicBezTo>
                      <a:pt x="4" y="7"/>
                      <a:pt x="4" y="8"/>
                      <a:pt x="4" y="9"/>
                    </a:cubicBezTo>
                    <a:lnTo>
                      <a:pt x="2" y="9"/>
                    </a:lnTo>
                    <a:cubicBezTo>
                      <a:pt x="2" y="8"/>
                      <a:pt x="2" y="7"/>
                      <a:pt x="2" y="7"/>
                    </a:cubicBezTo>
                    <a:lnTo>
                      <a:pt x="3" y="6"/>
                    </a:lnTo>
                    <a:close/>
                    <a:moveTo>
                      <a:pt x="2" y="9"/>
                    </a:moveTo>
                    <a:lnTo>
                      <a:pt x="2" y="9"/>
                    </a:lnTo>
                    <a:lnTo>
                      <a:pt x="3" y="9"/>
                    </a:lnTo>
                    <a:lnTo>
                      <a:pt x="2" y="9"/>
                    </a:lnTo>
                    <a:close/>
                    <a:moveTo>
                      <a:pt x="4" y="9"/>
                    </a:moveTo>
                    <a:cubicBezTo>
                      <a:pt x="4" y="10"/>
                      <a:pt x="3" y="10"/>
                      <a:pt x="3" y="11"/>
                    </a:cubicBezTo>
                    <a:lnTo>
                      <a:pt x="2" y="10"/>
                    </a:lnTo>
                    <a:cubicBezTo>
                      <a:pt x="2" y="10"/>
                      <a:pt x="2" y="9"/>
                      <a:pt x="2" y="9"/>
                    </a:cubicBezTo>
                    <a:lnTo>
                      <a:pt x="4" y="9"/>
                    </a:lnTo>
                    <a:close/>
                    <a:moveTo>
                      <a:pt x="3" y="11"/>
                    </a:moveTo>
                    <a:cubicBezTo>
                      <a:pt x="3" y="12"/>
                      <a:pt x="2" y="12"/>
                      <a:pt x="1" y="12"/>
                    </a:cubicBezTo>
                    <a:lnTo>
                      <a:pt x="1" y="11"/>
                    </a:lnTo>
                    <a:cubicBezTo>
                      <a:pt x="1" y="11"/>
                      <a:pt x="2" y="11"/>
                      <a:pt x="2" y="10"/>
                    </a:cubicBezTo>
                    <a:lnTo>
                      <a:pt x="3" y="11"/>
                    </a:lnTo>
                    <a:close/>
                    <a:moveTo>
                      <a:pt x="1" y="12"/>
                    </a:moveTo>
                    <a:lnTo>
                      <a:pt x="1" y="12"/>
                    </a:lnTo>
                    <a:lnTo>
                      <a:pt x="1" y="12"/>
                    </a:lnTo>
                    <a:close/>
                    <a:moveTo>
                      <a:pt x="1" y="12"/>
                    </a:moveTo>
                    <a:cubicBezTo>
                      <a:pt x="1" y="12"/>
                      <a:pt x="2" y="12"/>
                      <a:pt x="2" y="12"/>
                    </a:cubicBezTo>
                    <a:lnTo>
                      <a:pt x="0" y="12"/>
                    </a:lnTo>
                    <a:cubicBezTo>
                      <a:pt x="0" y="11"/>
                      <a:pt x="0" y="11"/>
                      <a:pt x="1" y="11"/>
                    </a:cubicBezTo>
                    <a:lnTo>
                      <a:pt x="1" y="12"/>
                    </a:lnTo>
                    <a:close/>
                    <a:moveTo>
                      <a:pt x="2" y="12"/>
                    </a:moveTo>
                    <a:cubicBezTo>
                      <a:pt x="2" y="12"/>
                      <a:pt x="2" y="12"/>
                      <a:pt x="2" y="12"/>
                    </a:cubicBezTo>
                    <a:lnTo>
                      <a:pt x="0" y="12"/>
                    </a:lnTo>
                    <a:cubicBezTo>
                      <a:pt x="0" y="12"/>
                      <a:pt x="0" y="12"/>
                      <a:pt x="0" y="12"/>
                    </a:cubicBezTo>
                    <a:lnTo>
                      <a:pt x="2" y="12"/>
                    </a:lnTo>
                    <a:close/>
                    <a:moveTo>
                      <a:pt x="2" y="12"/>
                    </a:moveTo>
                    <a:cubicBezTo>
                      <a:pt x="2" y="12"/>
                      <a:pt x="2" y="12"/>
                      <a:pt x="2" y="12"/>
                    </a:cubicBezTo>
                    <a:lnTo>
                      <a:pt x="0" y="13"/>
                    </a:lnTo>
                    <a:cubicBezTo>
                      <a:pt x="0" y="13"/>
                      <a:pt x="0" y="12"/>
                      <a:pt x="0" y="12"/>
                    </a:cubicBezTo>
                    <a:lnTo>
                      <a:pt x="2" y="12"/>
                    </a:lnTo>
                    <a:close/>
                    <a:moveTo>
                      <a:pt x="2" y="12"/>
                    </a:moveTo>
                    <a:lnTo>
                      <a:pt x="2" y="12"/>
                    </a:lnTo>
                    <a:lnTo>
                      <a:pt x="1" y="13"/>
                    </a:lnTo>
                    <a:lnTo>
                      <a:pt x="2" y="12"/>
                    </a:lnTo>
                    <a:close/>
                    <a:moveTo>
                      <a:pt x="2" y="12"/>
                    </a:moveTo>
                    <a:cubicBezTo>
                      <a:pt x="2" y="12"/>
                      <a:pt x="1" y="12"/>
                      <a:pt x="1" y="12"/>
                    </a:cubicBezTo>
                    <a:lnTo>
                      <a:pt x="1" y="13"/>
                    </a:lnTo>
                    <a:cubicBezTo>
                      <a:pt x="1" y="13"/>
                      <a:pt x="0" y="13"/>
                      <a:pt x="0" y="13"/>
                    </a:cubicBezTo>
                    <a:lnTo>
                      <a:pt x="2" y="12"/>
                    </a:lnTo>
                    <a:close/>
                    <a:moveTo>
                      <a:pt x="1" y="12"/>
                    </a:moveTo>
                    <a:lnTo>
                      <a:pt x="1" y="12"/>
                    </a:lnTo>
                    <a:lnTo>
                      <a:pt x="1" y="12"/>
                    </a:lnTo>
                    <a:lnTo>
                      <a:pt x="1" y="13"/>
                    </a:lnTo>
                    <a:lnTo>
                      <a:pt x="1" y="12"/>
                    </a:lnTo>
                    <a:close/>
                    <a:moveTo>
                      <a:pt x="1" y="12"/>
                    </a:moveTo>
                    <a:cubicBezTo>
                      <a:pt x="4" y="14"/>
                      <a:pt x="5" y="13"/>
                      <a:pt x="9" y="13"/>
                    </a:cubicBezTo>
                    <a:lnTo>
                      <a:pt x="10" y="14"/>
                    </a:lnTo>
                    <a:cubicBezTo>
                      <a:pt x="5" y="15"/>
                      <a:pt x="4" y="15"/>
                      <a:pt x="1" y="13"/>
                    </a:cubicBezTo>
                    <a:lnTo>
                      <a:pt x="1" y="12"/>
                    </a:lnTo>
                    <a:close/>
                    <a:moveTo>
                      <a:pt x="9" y="13"/>
                    </a:moveTo>
                    <a:cubicBezTo>
                      <a:pt x="10" y="13"/>
                      <a:pt x="11" y="12"/>
                      <a:pt x="11" y="12"/>
                    </a:cubicBezTo>
                    <a:lnTo>
                      <a:pt x="12" y="14"/>
                    </a:lnTo>
                    <a:cubicBezTo>
                      <a:pt x="11" y="14"/>
                      <a:pt x="10" y="14"/>
                      <a:pt x="10" y="14"/>
                    </a:cubicBezTo>
                    <a:lnTo>
                      <a:pt x="9" y="13"/>
                    </a:lnTo>
                    <a:close/>
                    <a:moveTo>
                      <a:pt x="12" y="14"/>
                    </a:moveTo>
                    <a:lnTo>
                      <a:pt x="12" y="14"/>
                    </a:lnTo>
                    <a:lnTo>
                      <a:pt x="12" y="13"/>
                    </a:lnTo>
                    <a:lnTo>
                      <a:pt x="12" y="14"/>
                    </a:lnTo>
                    <a:close/>
                    <a:moveTo>
                      <a:pt x="11" y="12"/>
                    </a:moveTo>
                    <a:lnTo>
                      <a:pt x="11" y="12"/>
                    </a:lnTo>
                    <a:lnTo>
                      <a:pt x="12" y="14"/>
                    </a:lnTo>
                    <a:lnTo>
                      <a:pt x="12" y="14"/>
                    </a:lnTo>
                    <a:lnTo>
                      <a:pt x="11" y="12"/>
                    </a:lnTo>
                    <a:close/>
                    <a:moveTo>
                      <a:pt x="11" y="12"/>
                    </a:moveTo>
                    <a:cubicBezTo>
                      <a:pt x="12" y="12"/>
                      <a:pt x="12" y="12"/>
                      <a:pt x="13" y="12"/>
                    </a:cubicBezTo>
                    <a:lnTo>
                      <a:pt x="13" y="13"/>
                    </a:lnTo>
                    <a:cubicBezTo>
                      <a:pt x="13" y="13"/>
                      <a:pt x="12" y="13"/>
                      <a:pt x="12" y="14"/>
                    </a:cubicBezTo>
                    <a:lnTo>
                      <a:pt x="11" y="12"/>
                    </a:lnTo>
                    <a:close/>
                    <a:moveTo>
                      <a:pt x="13" y="12"/>
                    </a:moveTo>
                    <a:cubicBezTo>
                      <a:pt x="13" y="12"/>
                      <a:pt x="14" y="11"/>
                      <a:pt x="14" y="11"/>
                    </a:cubicBezTo>
                    <a:lnTo>
                      <a:pt x="15" y="12"/>
                    </a:lnTo>
                    <a:cubicBezTo>
                      <a:pt x="14" y="12"/>
                      <a:pt x="14" y="13"/>
                      <a:pt x="13" y="13"/>
                    </a:cubicBezTo>
                    <a:lnTo>
                      <a:pt x="13" y="12"/>
                    </a:lnTo>
                    <a:close/>
                    <a:moveTo>
                      <a:pt x="14" y="11"/>
                    </a:moveTo>
                    <a:cubicBezTo>
                      <a:pt x="16" y="10"/>
                      <a:pt x="17" y="7"/>
                      <a:pt x="17" y="5"/>
                    </a:cubicBezTo>
                    <a:lnTo>
                      <a:pt x="19" y="5"/>
                    </a:lnTo>
                    <a:cubicBezTo>
                      <a:pt x="18" y="8"/>
                      <a:pt x="17" y="10"/>
                      <a:pt x="15" y="12"/>
                    </a:cubicBezTo>
                    <a:lnTo>
                      <a:pt x="14" y="11"/>
                    </a:lnTo>
                    <a:close/>
                    <a:moveTo>
                      <a:pt x="17" y="5"/>
                    </a:moveTo>
                    <a:lnTo>
                      <a:pt x="17" y="5"/>
                    </a:lnTo>
                    <a:lnTo>
                      <a:pt x="18" y="5"/>
                    </a:lnTo>
                    <a:lnTo>
                      <a:pt x="17" y="5"/>
                    </a:lnTo>
                    <a:close/>
                    <a:moveTo>
                      <a:pt x="17" y="5"/>
                    </a:moveTo>
                    <a:cubicBezTo>
                      <a:pt x="17" y="4"/>
                      <a:pt x="18" y="3"/>
                      <a:pt x="17" y="2"/>
                    </a:cubicBezTo>
                    <a:lnTo>
                      <a:pt x="19" y="2"/>
                    </a:lnTo>
                    <a:cubicBezTo>
                      <a:pt x="19" y="3"/>
                      <a:pt x="19" y="4"/>
                      <a:pt x="19" y="5"/>
                    </a:cubicBezTo>
                    <a:lnTo>
                      <a:pt x="17" y="5"/>
                    </a:lnTo>
                    <a:close/>
                    <a:moveTo>
                      <a:pt x="17" y="2"/>
                    </a:moveTo>
                    <a:cubicBezTo>
                      <a:pt x="17" y="1"/>
                      <a:pt x="17" y="1"/>
                      <a:pt x="16" y="1"/>
                    </a:cubicBezTo>
                    <a:lnTo>
                      <a:pt x="16" y="0"/>
                    </a:lnTo>
                    <a:cubicBezTo>
                      <a:pt x="18" y="0"/>
                      <a:pt x="18" y="1"/>
                      <a:pt x="19" y="2"/>
                    </a:cubicBezTo>
                    <a:lnTo>
                      <a:pt x="17" y="2"/>
                    </a:lnTo>
                    <a:close/>
                    <a:moveTo>
                      <a:pt x="16" y="1"/>
                    </a:moveTo>
                    <a:lnTo>
                      <a:pt x="16" y="1"/>
                    </a:lnTo>
                    <a:lnTo>
                      <a:pt x="16" y="0"/>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899" name="Freeform 155">
                <a:extLst>
                  <a:ext uri="{FF2B5EF4-FFF2-40B4-BE49-F238E27FC236}">
                    <a16:creationId xmlns:a16="http://schemas.microsoft.com/office/drawing/2014/main" id="{C4675E1B-B754-F7AB-9A84-9265FE1F7AA1}"/>
                  </a:ext>
                </a:extLst>
              </p:cNvPr>
              <p:cNvSpPr>
                <a:spLocks/>
              </p:cNvSpPr>
              <p:nvPr/>
            </p:nvSpPr>
            <p:spPr bwMode="auto">
              <a:xfrm>
                <a:off x="3529" y="1430"/>
                <a:ext cx="101" cy="90"/>
              </a:xfrm>
              <a:custGeom>
                <a:avLst/>
                <a:gdLst>
                  <a:gd name="T0" fmla="*/ 13 w 18"/>
                  <a:gd name="T1" fmla="*/ 0 h 16"/>
                  <a:gd name="T2" fmla="*/ 4 w 18"/>
                  <a:gd name="T3" fmla="*/ 5 h 16"/>
                  <a:gd name="T4" fmla="*/ 3 w 18"/>
                  <a:gd name="T5" fmla="*/ 12 h 16"/>
                  <a:gd name="T6" fmla="*/ 17 w 18"/>
                  <a:gd name="T7" fmla="*/ 8 h 16"/>
                  <a:gd name="T8" fmla="*/ 13 w 18"/>
                  <a:gd name="T9" fmla="*/ 0 h 16"/>
                </a:gdLst>
                <a:ahLst/>
                <a:cxnLst>
                  <a:cxn ang="0">
                    <a:pos x="T0" y="T1"/>
                  </a:cxn>
                  <a:cxn ang="0">
                    <a:pos x="T2" y="T3"/>
                  </a:cxn>
                  <a:cxn ang="0">
                    <a:pos x="T4" y="T5"/>
                  </a:cxn>
                  <a:cxn ang="0">
                    <a:pos x="T6" y="T7"/>
                  </a:cxn>
                  <a:cxn ang="0">
                    <a:pos x="T8" y="T9"/>
                  </a:cxn>
                </a:cxnLst>
                <a:rect l="0" t="0" r="r" b="b"/>
                <a:pathLst>
                  <a:path w="18" h="16">
                    <a:moveTo>
                      <a:pt x="13" y="0"/>
                    </a:moveTo>
                    <a:cubicBezTo>
                      <a:pt x="10" y="1"/>
                      <a:pt x="6" y="3"/>
                      <a:pt x="4" y="5"/>
                    </a:cubicBezTo>
                    <a:cubicBezTo>
                      <a:pt x="2" y="7"/>
                      <a:pt x="0" y="11"/>
                      <a:pt x="3" y="12"/>
                    </a:cubicBezTo>
                    <a:cubicBezTo>
                      <a:pt x="7" y="16"/>
                      <a:pt x="15" y="13"/>
                      <a:pt x="17" y="8"/>
                    </a:cubicBezTo>
                    <a:cubicBezTo>
                      <a:pt x="18" y="5"/>
                      <a:pt x="17" y="0"/>
                      <a:pt x="1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0" name="Freeform 156">
                <a:extLst>
                  <a:ext uri="{FF2B5EF4-FFF2-40B4-BE49-F238E27FC236}">
                    <a16:creationId xmlns:a16="http://schemas.microsoft.com/office/drawing/2014/main" id="{39016011-E719-A586-680C-168FEB2295FF}"/>
                  </a:ext>
                </a:extLst>
              </p:cNvPr>
              <p:cNvSpPr>
                <a:spLocks noEditPoints="1"/>
              </p:cNvSpPr>
              <p:nvPr/>
            </p:nvSpPr>
            <p:spPr bwMode="auto">
              <a:xfrm>
                <a:off x="3535" y="1425"/>
                <a:ext cx="95" cy="89"/>
              </a:xfrm>
              <a:custGeom>
                <a:avLst/>
                <a:gdLst>
                  <a:gd name="T0" fmla="*/ 12 w 17"/>
                  <a:gd name="T1" fmla="*/ 2 h 16"/>
                  <a:gd name="T2" fmla="*/ 12 w 17"/>
                  <a:gd name="T3" fmla="*/ 0 h 16"/>
                  <a:gd name="T4" fmla="*/ 12 w 17"/>
                  <a:gd name="T5" fmla="*/ 2 h 16"/>
                  <a:gd name="T6" fmla="*/ 10 w 17"/>
                  <a:gd name="T7" fmla="*/ 1 h 16"/>
                  <a:gd name="T8" fmla="*/ 12 w 17"/>
                  <a:gd name="T9" fmla="*/ 2 h 16"/>
                  <a:gd name="T10" fmla="*/ 9 w 17"/>
                  <a:gd name="T11" fmla="*/ 3 h 16"/>
                  <a:gd name="T12" fmla="*/ 10 w 17"/>
                  <a:gd name="T13" fmla="*/ 1 h 16"/>
                  <a:gd name="T14" fmla="*/ 9 w 17"/>
                  <a:gd name="T15" fmla="*/ 3 h 16"/>
                  <a:gd name="T16" fmla="*/ 2 w 17"/>
                  <a:gd name="T17" fmla="*/ 6 h 16"/>
                  <a:gd name="T18" fmla="*/ 9 w 17"/>
                  <a:gd name="T19" fmla="*/ 3 h 16"/>
                  <a:gd name="T20" fmla="*/ 2 w 17"/>
                  <a:gd name="T21" fmla="*/ 6 h 16"/>
                  <a:gd name="T22" fmla="*/ 2 w 17"/>
                  <a:gd name="T23" fmla="*/ 6 h 16"/>
                  <a:gd name="T24" fmla="*/ 3 w 17"/>
                  <a:gd name="T25" fmla="*/ 7 h 16"/>
                  <a:gd name="T26" fmla="*/ 2 w 17"/>
                  <a:gd name="T27" fmla="*/ 6 h 16"/>
                  <a:gd name="T28" fmla="*/ 3 w 17"/>
                  <a:gd name="T29" fmla="*/ 7 h 16"/>
                  <a:gd name="T30" fmla="*/ 0 w 17"/>
                  <a:gd name="T31" fmla="*/ 10 h 16"/>
                  <a:gd name="T32" fmla="*/ 3 w 17"/>
                  <a:gd name="T33" fmla="*/ 7 h 16"/>
                  <a:gd name="T34" fmla="*/ 2 w 17"/>
                  <a:gd name="T35" fmla="*/ 13 h 16"/>
                  <a:gd name="T36" fmla="*/ 0 w 17"/>
                  <a:gd name="T37" fmla="*/ 10 h 16"/>
                  <a:gd name="T38" fmla="*/ 1 w 17"/>
                  <a:gd name="T39" fmla="*/ 14 h 16"/>
                  <a:gd name="T40" fmla="*/ 1 w 17"/>
                  <a:gd name="T41" fmla="*/ 13 h 16"/>
                  <a:gd name="T42" fmla="*/ 2 w 17"/>
                  <a:gd name="T43" fmla="*/ 13 h 16"/>
                  <a:gd name="T44" fmla="*/ 1 w 17"/>
                  <a:gd name="T45" fmla="*/ 14 h 16"/>
                  <a:gd name="T46" fmla="*/ 2 w 17"/>
                  <a:gd name="T47" fmla="*/ 13 h 16"/>
                  <a:gd name="T48" fmla="*/ 2 w 17"/>
                  <a:gd name="T49" fmla="*/ 13 h 16"/>
                  <a:gd name="T50" fmla="*/ 2 w 17"/>
                  <a:gd name="T51" fmla="*/ 13 h 16"/>
                  <a:gd name="T52" fmla="*/ 3 w 17"/>
                  <a:gd name="T53" fmla="*/ 15 h 16"/>
                  <a:gd name="T54" fmla="*/ 2 w 17"/>
                  <a:gd name="T55" fmla="*/ 13 h 16"/>
                  <a:gd name="T56" fmla="*/ 10 w 17"/>
                  <a:gd name="T57" fmla="*/ 14 h 16"/>
                  <a:gd name="T58" fmla="*/ 3 w 17"/>
                  <a:gd name="T59" fmla="*/ 15 h 16"/>
                  <a:gd name="T60" fmla="*/ 10 w 17"/>
                  <a:gd name="T61" fmla="*/ 14 h 16"/>
                  <a:gd name="T62" fmla="*/ 15 w 17"/>
                  <a:gd name="T63" fmla="*/ 12 h 16"/>
                  <a:gd name="T64" fmla="*/ 10 w 17"/>
                  <a:gd name="T65" fmla="*/ 14 h 16"/>
                  <a:gd name="T66" fmla="*/ 15 w 17"/>
                  <a:gd name="T67" fmla="*/ 9 h 16"/>
                  <a:gd name="T68" fmla="*/ 15 w 17"/>
                  <a:gd name="T69" fmla="*/ 12 h 16"/>
                  <a:gd name="T70" fmla="*/ 17 w 17"/>
                  <a:gd name="T71" fmla="*/ 10 h 16"/>
                  <a:gd name="T72" fmla="*/ 16 w 17"/>
                  <a:gd name="T73" fmla="*/ 9 h 16"/>
                  <a:gd name="T74" fmla="*/ 15 w 17"/>
                  <a:gd name="T75" fmla="*/ 9 h 16"/>
                  <a:gd name="T76" fmla="*/ 17 w 17"/>
                  <a:gd name="T77" fmla="*/ 6 h 16"/>
                  <a:gd name="T78" fmla="*/ 15 w 17"/>
                  <a:gd name="T79" fmla="*/ 9 h 16"/>
                  <a:gd name="T80" fmla="*/ 17 w 17"/>
                  <a:gd name="T81" fmla="*/ 6 h 16"/>
                  <a:gd name="T82" fmla="*/ 17 w 17"/>
                  <a:gd name="T83" fmla="*/ 6 h 16"/>
                  <a:gd name="T84" fmla="*/ 15 w 17"/>
                  <a:gd name="T85" fmla="*/ 3 h 16"/>
                  <a:gd name="T86" fmla="*/ 17 w 17"/>
                  <a:gd name="T87" fmla="*/ 6 h 16"/>
                  <a:gd name="T88" fmla="*/ 15 w 17"/>
                  <a:gd name="T89" fmla="*/ 3 h 16"/>
                  <a:gd name="T90" fmla="*/ 14 w 17"/>
                  <a:gd name="T91" fmla="*/ 1 h 16"/>
                  <a:gd name="T92" fmla="*/ 15 w 17"/>
                  <a:gd name="T93" fmla="*/ 3 h 16"/>
                  <a:gd name="T94" fmla="*/ 12 w 17"/>
                  <a:gd name="T95" fmla="*/ 2 h 16"/>
                  <a:gd name="T96" fmla="*/ 14 w 17"/>
                  <a:gd name="T97" fmla="*/ 1 h 16"/>
                  <a:gd name="T98" fmla="*/ 12 w 17"/>
                  <a:gd name="T99" fmla="*/ 0 h 16"/>
                  <a:gd name="T100" fmla="*/ 12 w 17"/>
                  <a:gd name="T10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6">
                    <a:moveTo>
                      <a:pt x="12" y="2"/>
                    </a:moveTo>
                    <a:lnTo>
                      <a:pt x="12" y="2"/>
                    </a:lnTo>
                    <a:lnTo>
                      <a:pt x="12" y="0"/>
                    </a:lnTo>
                    <a:lnTo>
                      <a:pt x="12" y="0"/>
                    </a:lnTo>
                    <a:lnTo>
                      <a:pt x="12" y="2"/>
                    </a:lnTo>
                    <a:close/>
                    <a:moveTo>
                      <a:pt x="12" y="2"/>
                    </a:moveTo>
                    <a:cubicBezTo>
                      <a:pt x="12" y="2"/>
                      <a:pt x="11" y="2"/>
                      <a:pt x="11" y="2"/>
                    </a:cubicBezTo>
                    <a:lnTo>
                      <a:pt x="10" y="1"/>
                    </a:lnTo>
                    <a:cubicBezTo>
                      <a:pt x="11" y="1"/>
                      <a:pt x="11" y="0"/>
                      <a:pt x="12" y="0"/>
                    </a:cubicBezTo>
                    <a:lnTo>
                      <a:pt x="12" y="2"/>
                    </a:lnTo>
                    <a:close/>
                    <a:moveTo>
                      <a:pt x="11" y="2"/>
                    </a:moveTo>
                    <a:cubicBezTo>
                      <a:pt x="10" y="2"/>
                      <a:pt x="10" y="2"/>
                      <a:pt x="9" y="3"/>
                    </a:cubicBezTo>
                    <a:lnTo>
                      <a:pt x="9" y="1"/>
                    </a:lnTo>
                    <a:cubicBezTo>
                      <a:pt x="9" y="1"/>
                      <a:pt x="10" y="1"/>
                      <a:pt x="10" y="1"/>
                    </a:cubicBezTo>
                    <a:lnTo>
                      <a:pt x="11" y="2"/>
                    </a:lnTo>
                    <a:close/>
                    <a:moveTo>
                      <a:pt x="9" y="3"/>
                    </a:moveTo>
                    <a:cubicBezTo>
                      <a:pt x="7" y="4"/>
                      <a:pt x="5" y="5"/>
                      <a:pt x="3" y="7"/>
                    </a:cubicBezTo>
                    <a:lnTo>
                      <a:pt x="2" y="6"/>
                    </a:lnTo>
                    <a:cubicBezTo>
                      <a:pt x="4" y="4"/>
                      <a:pt x="6" y="2"/>
                      <a:pt x="9" y="1"/>
                    </a:cubicBezTo>
                    <a:lnTo>
                      <a:pt x="9" y="3"/>
                    </a:lnTo>
                    <a:close/>
                    <a:moveTo>
                      <a:pt x="2" y="6"/>
                    </a:moveTo>
                    <a:lnTo>
                      <a:pt x="2" y="6"/>
                    </a:lnTo>
                    <a:lnTo>
                      <a:pt x="3" y="6"/>
                    </a:lnTo>
                    <a:lnTo>
                      <a:pt x="2" y="6"/>
                    </a:lnTo>
                    <a:close/>
                    <a:moveTo>
                      <a:pt x="3" y="7"/>
                    </a:moveTo>
                    <a:cubicBezTo>
                      <a:pt x="3" y="7"/>
                      <a:pt x="3" y="7"/>
                      <a:pt x="3" y="7"/>
                    </a:cubicBezTo>
                    <a:lnTo>
                      <a:pt x="2" y="7"/>
                    </a:lnTo>
                    <a:cubicBezTo>
                      <a:pt x="2" y="6"/>
                      <a:pt x="2" y="6"/>
                      <a:pt x="2" y="6"/>
                    </a:cubicBezTo>
                    <a:lnTo>
                      <a:pt x="3" y="7"/>
                    </a:lnTo>
                    <a:close/>
                    <a:moveTo>
                      <a:pt x="3" y="7"/>
                    </a:moveTo>
                    <a:cubicBezTo>
                      <a:pt x="2" y="8"/>
                      <a:pt x="2" y="9"/>
                      <a:pt x="1" y="10"/>
                    </a:cubicBezTo>
                    <a:lnTo>
                      <a:pt x="0" y="10"/>
                    </a:lnTo>
                    <a:cubicBezTo>
                      <a:pt x="0" y="9"/>
                      <a:pt x="1" y="7"/>
                      <a:pt x="2" y="7"/>
                    </a:cubicBezTo>
                    <a:lnTo>
                      <a:pt x="3" y="7"/>
                    </a:lnTo>
                    <a:close/>
                    <a:moveTo>
                      <a:pt x="1" y="10"/>
                    </a:moveTo>
                    <a:cubicBezTo>
                      <a:pt x="1" y="11"/>
                      <a:pt x="1" y="12"/>
                      <a:pt x="2" y="13"/>
                    </a:cubicBezTo>
                    <a:lnTo>
                      <a:pt x="1" y="14"/>
                    </a:lnTo>
                    <a:cubicBezTo>
                      <a:pt x="0" y="13"/>
                      <a:pt x="0" y="11"/>
                      <a:pt x="0" y="10"/>
                    </a:cubicBezTo>
                    <a:lnTo>
                      <a:pt x="1" y="10"/>
                    </a:lnTo>
                    <a:close/>
                    <a:moveTo>
                      <a:pt x="1" y="14"/>
                    </a:moveTo>
                    <a:lnTo>
                      <a:pt x="1" y="14"/>
                    </a:lnTo>
                    <a:lnTo>
                      <a:pt x="1" y="13"/>
                    </a:lnTo>
                    <a:lnTo>
                      <a:pt x="1" y="14"/>
                    </a:lnTo>
                    <a:close/>
                    <a:moveTo>
                      <a:pt x="2" y="13"/>
                    </a:moveTo>
                    <a:cubicBezTo>
                      <a:pt x="2" y="13"/>
                      <a:pt x="2" y="13"/>
                      <a:pt x="2" y="13"/>
                    </a:cubicBezTo>
                    <a:lnTo>
                      <a:pt x="1" y="14"/>
                    </a:lnTo>
                    <a:cubicBezTo>
                      <a:pt x="1" y="14"/>
                      <a:pt x="1" y="14"/>
                      <a:pt x="1" y="14"/>
                    </a:cubicBezTo>
                    <a:lnTo>
                      <a:pt x="2" y="13"/>
                    </a:lnTo>
                    <a:close/>
                    <a:moveTo>
                      <a:pt x="2" y="13"/>
                    </a:moveTo>
                    <a:lnTo>
                      <a:pt x="2" y="13"/>
                    </a:lnTo>
                    <a:lnTo>
                      <a:pt x="2" y="13"/>
                    </a:lnTo>
                    <a:close/>
                    <a:moveTo>
                      <a:pt x="2" y="13"/>
                    </a:moveTo>
                    <a:cubicBezTo>
                      <a:pt x="2" y="13"/>
                      <a:pt x="3" y="14"/>
                      <a:pt x="4" y="14"/>
                    </a:cubicBezTo>
                    <a:lnTo>
                      <a:pt x="3" y="15"/>
                    </a:lnTo>
                    <a:cubicBezTo>
                      <a:pt x="3" y="15"/>
                      <a:pt x="2" y="14"/>
                      <a:pt x="1" y="14"/>
                    </a:cubicBezTo>
                    <a:lnTo>
                      <a:pt x="2" y="13"/>
                    </a:lnTo>
                    <a:close/>
                    <a:moveTo>
                      <a:pt x="4" y="14"/>
                    </a:moveTo>
                    <a:cubicBezTo>
                      <a:pt x="6" y="14"/>
                      <a:pt x="8" y="14"/>
                      <a:pt x="10" y="14"/>
                    </a:cubicBezTo>
                    <a:lnTo>
                      <a:pt x="10" y="15"/>
                    </a:lnTo>
                    <a:cubicBezTo>
                      <a:pt x="8" y="16"/>
                      <a:pt x="5" y="16"/>
                      <a:pt x="3" y="15"/>
                    </a:cubicBezTo>
                    <a:lnTo>
                      <a:pt x="4" y="14"/>
                    </a:lnTo>
                    <a:close/>
                    <a:moveTo>
                      <a:pt x="10" y="14"/>
                    </a:moveTo>
                    <a:cubicBezTo>
                      <a:pt x="12" y="13"/>
                      <a:pt x="13" y="12"/>
                      <a:pt x="14" y="11"/>
                    </a:cubicBezTo>
                    <a:lnTo>
                      <a:pt x="15" y="12"/>
                    </a:lnTo>
                    <a:cubicBezTo>
                      <a:pt x="14" y="13"/>
                      <a:pt x="12" y="15"/>
                      <a:pt x="10" y="15"/>
                    </a:cubicBezTo>
                    <a:lnTo>
                      <a:pt x="10" y="14"/>
                    </a:lnTo>
                    <a:close/>
                    <a:moveTo>
                      <a:pt x="14" y="11"/>
                    </a:moveTo>
                    <a:cubicBezTo>
                      <a:pt x="15" y="10"/>
                      <a:pt x="15" y="10"/>
                      <a:pt x="15" y="9"/>
                    </a:cubicBezTo>
                    <a:lnTo>
                      <a:pt x="17" y="10"/>
                    </a:lnTo>
                    <a:cubicBezTo>
                      <a:pt x="16" y="10"/>
                      <a:pt x="16" y="11"/>
                      <a:pt x="15" y="12"/>
                    </a:cubicBezTo>
                    <a:lnTo>
                      <a:pt x="14" y="11"/>
                    </a:lnTo>
                    <a:close/>
                    <a:moveTo>
                      <a:pt x="17" y="10"/>
                    </a:moveTo>
                    <a:lnTo>
                      <a:pt x="17" y="10"/>
                    </a:lnTo>
                    <a:lnTo>
                      <a:pt x="16" y="9"/>
                    </a:lnTo>
                    <a:lnTo>
                      <a:pt x="17" y="10"/>
                    </a:lnTo>
                    <a:close/>
                    <a:moveTo>
                      <a:pt x="15" y="9"/>
                    </a:moveTo>
                    <a:cubicBezTo>
                      <a:pt x="16" y="8"/>
                      <a:pt x="16" y="7"/>
                      <a:pt x="16" y="6"/>
                    </a:cubicBezTo>
                    <a:lnTo>
                      <a:pt x="17" y="6"/>
                    </a:lnTo>
                    <a:cubicBezTo>
                      <a:pt x="17" y="7"/>
                      <a:pt x="17" y="8"/>
                      <a:pt x="17" y="10"/>
                    </a:cubicBezTo>
                    <a:lnTo>
                      <a:pt x="15" y="9"/>
                    </a:lnTo>
                    <a:close/>
                    <a:moveTo>
                      <a:pt x="17" y="6"/>
                    </a:moveTo>
                    <a:lnTo>
                      <a:pt x="17" y="6"/>
                    </a:lnTo>
                    <a:lnTo>
                      <a:pt x="16" y="6"/>
                    </a:lnTo>
                    <a:lnTo>
                      <a:pt x="17" y="6"/>
                    </a:lnTo>
                    <a:close/>
                    <a:moveTo>
                      <a:pt x="16" y="6"/>
                    </a:moveTo>
                    <a:cubicBezTo>
                      <a:pt x="16" y="5"/>
                      <a:pt x="15" y="4"/>
                      <a:pt x="15" y="3"/>
                    </a:cubicBezTo>
                    <a:lnTo>
                      <a:pt x="16" y="3"/>
                    </a:lnTo>
                    <a:cubicBezTo>
                      <a:pt x="17" y="3"/>
                      <a:pt x="17" y="4"/>
                      <a:pt x="17" y="6"/>
                    </a:cubicBezTo>
                    <a:lnTo>
                      <a:pt x="16" y="6"/>
                    </a:lnTo>
                    <a:close/>
                    <a:moveTo>
                      <a:pt x="15" y="3"/>
                    </a:moveTo>
                    <a:cubicBezTo>
                      <a:pt x="14" y="3"/>
                      <a:pt x="14" y="2"/>
                      <a:pt x="13" y="2"/>
                    </a:cubicBezTo>
                    <a:lnTo>
                      <a:pt x="14" y="1"/>
                    </a:lnTo>
                    <a:cubicBezTo>
                      <a:pt x="15" y="1"/>
                      <a:pt x="15" y="2"/>
                      <a:pt x="16" y="3"/>
                    </a:cubicBezTo>
                    <a:lnTo>
                      <a:pt x="15" y="3"/>
                    </a:lnTo>
                    <a:close/>
                    <a:moveTo>
                      <a:pt x="13" y="2"/>
                    </a:moveTo>
                    <a:cubicBezTo>
                      <a:pt x="13" y="2"/>
                      <a:pt x="12" y="2"/>
                      <a:pt x="12" y="2"/>
                    </a:cubicBezTo>
                    <a:lnTo>
                      <a:pt x="12" y="0"/>
                    </a:lnTo>
                    <a:cubicBezTo>
                      <a:pt x="12" y="0"/>
                      <a:pt x="13" y="0"/>
                      <a:pt x="14" y="1"/>
                    </a:cubicBezTo>
                    <a:lnTo>
                      <a:pt x="13" y="2"/>
                    </a:lnTo>
                    <a:close/>
                    <a:moveTo>
                      <a:pt x="12" y="0"/>
                    </a:moveTo>
                    <a:lnTo>
                      <a:pt x="12" y="0"/>
                    </a:lnTo>
                    <a:lnTo>
                      <a:pt x="12" y="1"/>
                    </a:lnTo>
                    <a:lnTo>
                      <a:pt x="12"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1" name="Freeform 157">
                <a:extLst>
                  <a:ext uri="{FF2B5EF4-FFF2-40B4-BE49-F238E27FC236}">
                    <a16:creationId xmlns:a16="http://schemas.microsoft.com/office/drawing/2014/main" id="{70FC7894-FC71-BFC8-D7B1-8B8A648B7F34}"/>
                  </a:ext>
                </a:extLst>
              </p:cNvPr>
              <p:cNvSpPr>
                <a:spLocks/>
              </p:cNvSpPr>
              <p:nvPr/>
            </p:nvSpPr>
            <p:spPr bwMode="auto">
              <a:xfrm>
                <a:off x="3636" y="1391"/>
                <a:ext cx="89" cy="84"/>
              </a:xfrm>
              <a:custGeom>
                <a:avLst/>
                <a:gdLst>
                  <a:gd name="T0" fmla="*/ 14 w 16"/>
                  <a:gd name="T1" fmla="*/ 0 h 15"/>
                  <a:gd name="T2" fmla="*/ 0 w 16"/>
                  <a:gd name="T3" fmla="*/ 7 h 15"/>
                  <a:gd name="T4" fmla="*/ 0 w 16"/>
                  <a:gd name="T5" fmla="*/ 14 h 15"/>
                  <a:gd name="T6" fmla="*/ 1 w 16"/>
                  <a:gd name="T7" fmla="*/ 14 h 15"/>
                  <a:gd name="T8" fmla="*/ 10 w 16"/>
                  <a:gd name="T9" fmla="*/ 12 h 15"/>
                  <a:gd name="T10" fmla="*/ 13 w 16"/>
                  <a:gd name="T11" fmla="*/ 4 h 15"/>
                  <a:gd name="T12" fmla="*/ 15 w 16"/>
                  <a:gd name="T13" fmla="*/ 0 h 15"/>
                  <a:gd name="T14" fmla="*/ 14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4" y="0"/>
                    </a:moveTo>
                    <a:cubicBezTo>
                      <a:pt x="10" y="3"/>
                      <a:pt x="2" y="2"/>
                      <a:pt x="0" y="7"/>
                    </a:cubicBezTo>
                    <a:cubicBezTo>
                      <a:pt x="0" y="9"/>
                      <a:pt x="1" y="11"/>
                      <a:pt x="0" y="14"/>
                    </a:cubicBezTo>
                    <a:cubicBezTo>
                      <a:pt x="0" y="14"/>
                      <a:pt x="1" y="15"/>
                      <a:pt x="1" y="14"/>
                    </a:cubicBezTo>
                    <a:cubicBezTo>
                      <a:pt x="4" y="13"/>
                      <a:pt x="9" y="15"/>
                      <a:pt x="10" y="12"/>
                    </a:cubicBezTo>
                    <a:cubicBezTo>
                      <a:pt x="11" y="9"/>
                      <a:pt x="12" y="6"/>
                      <a:pt x="13" y="4"/>
                    </a:cubicBezTo>
                    <a:cubicBezTo>
                      <a:pt x="13" y="2"/>
                      <a:pt x="16" y="2"/>
                      <a:pt x="15" y="0"/>
                    </a:cubicBezTo>
                    <a:cubicBezTo>
                      <a:pt x="15" y="0"/>
                      <a:pt x="15"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2" name="Freeform 158">
                <a:extLst>
                  <a:ext uri="{FF2B5EF4-FFF2-40B4-BE49-F238E27FC236}">
                    <a16:creationId xmlns:a16="http://schemas.microsoft.com/office/drawing/2014/main" id="{F86AF9FE-6DA0-4BAA-1A34-53BFF63ECCFB}"/>
                  </a:ext>
                </a:extLst>
              </p:cNvPr>
              <p:cNvSpPr>
                <a:spLocks noEditPoints="1"/>
              </p:cNvSpPr>
              <p:nvPr/>
            </p:nvSpPr>
            <p:spPr bwMode="auto">
              <a:xfrm>
                <a:off x="3630" y="1386"/>
                <a:ext cx="95" cy="89"/>
              </a:xfrm>
              <a:custGeom>
                <a:avLst/>
                <a:gdLst>
                  <a:gd name="T0" fmla="*/ 16 w 17"/>
                  <a:gd name="T1" fmla="*/ 2 h 16"/>
                  <a:gd name="T2" fmla="*/ 15 w 17"/>
                  <a:gd name="T3" fmla="*/ 1 h 16"/>
                  <a:gd name="T4" fmla="*/ 16 w 17"/>
                  <a:gd name="T5" fmla="*/ 2 h 16"/>
                  <a:gd name="T6" fmla="*/ 15 w 17"/>
                  <a:gd name="T7" fmla="*/ 1 h 16"/>
                  <a:gd name="T8" fmla="*/ 16 w 17"/>
                  <a:gd name="T9" fmla="*/ 2 h 16"/>
                  <a:gd name="T10" fmla="*/ 10 w 17"/>
                  <a:gd name="T11" fmla="*/ 2 h 16"/>
                  <a:gd name="T12" fmla="*/ 16 w 17"/>
                  <a:gd name="T13" fmla="*/ 2 h 16"/>
                  <a:gd name="T14" fmla="*/ 2 w 17"/>
                  <a:gd name="T15" fmla="*/ 8 h 16"/>
                  <a:gd name="T16" fmla="*/ 10 w 17"/>
                  <a:gd name="T17" fmla="*/ 2 h 16"/>
                  <a:gd name="T18" fmla="*/ 1 w 17"/>
                  <a:gd name="T19" fmla="*/ 8 h 16"/>
                  <a:gd name="T20" fmla="*/ 1 w 17"/>
                  <a:gd name="T21" fmla="*/ 8 h 16"/>
                  <a:gd name="T22" fmla="*/ 2 w 17"/>
                  <a:gd name="T23" fmla="*/ 10 h 16"/>
                  <a:gd name="T24" fmla="*/ 1 w 17"/>
                  <a:gd name="T25" fmla="*/ 8 h 16"/>
                  <a:gd name="T26" fmla="*/ 2 w 17"/>
                  <a:gd name="T27" fmla="*/ 10 h 16"/>
                  <a:gd name="T28" fmla="*/ 0 w 17"/>
                  <a:gd name="T29" fmla="*/ 14 h 16"/>
                  <a:gd name="T30" fmla="*/ 2 w 17"/>
                  <a:gd name="T31" fmla="*/ 10 h 16"/>
                  <a:gd name="T32" fmla="*/ 0 w 17"/>
                  <a:gd name="T33" fmla="*/ 14 h 16"/>
                  <a:gd name="T34" fmla="*/ 0 w 17"/>
                  <a:gd name="T35" fmla="*/ 14 h 16"/>
                  <a:gd name="T36" fmla="*/ 1 w 17"/>
                  <a:gd name="T37" fmla="*/ 15 h 16"/>
                  <a:gd name="T38" fmla="*/ 0 w 17"/>
                  <a:gd name="T39" fmla="*/ 14 h 16"/>
                  <a:gd name="T40" fmla="*/ 0 w 17"/>
                  <a:gd name="T41" fmla="*/ 15 h 16"/>
                  <a:gd name="T42" fmla="*/ 1 w 17"/>
                  <a:gd name="T43" fmla="*/ 15 h 16"/>
                  <a:gd name="T44" fmla="*/ 1 w 17"/>
                  <a:gd name="T45" fmla="*/ 15 h 16"/>
                  <a:gd name="T46" fmla="*/ 1 w 17"/>
                  <a:gd name="T47" fmla="*/ 16 h 16"/>
                  <a:gd name="T48" fmla="*/ 1 w 17"/>
                  <a:gd name="T49" fmla="*/ 15 h 16"/>
                  <a:gd name="T50" fmla="*/ 2 w 17"/>
                  <a:gd name="T51" fmla="*/ 15 h 16"/>
                  <a:gd name="T52" fmla="*/ 1 w 17"/>
                  <a:gd name="T53" fmla="*/ 16 h 16"/>
                  <a:gd name="T54" fmla="*/ 2 w 17"/>
                  <a:gd name="T55" fmla="*/ 15 h 16"/>
                  <a:gd name="T56" fmla="*/ 2 w 17"/>
                  <a:gd name="T57" fmla="*/ 15 h 16"/>
                  <a:gd name="T58" fmla="*/ 2 w 17"/>
                  <a:gd name="T59" fmla="*/ 15 h 16"/>
                  <a:gd name="T60" fmla="*/ 1 w 17"/>
                  <a:gd name="T61" fmla="*/ 16 h 16"/>
                  <a:gd name="T62" fmla="*/ 2 w 17"/>
                  <a:gd name="T63" fmla="*/ 15 h 16"/>
                  <a:gd name="T64" fmla="*/ 2 w 17"/>
                  <a:gd name="T65" fmla="*/ 15 h 16"/>
                  <a:gd name="T66" fmla="*/ 2 w 17"/>
                  <a:gd name="T67" fmla="*/ 15 h 16"/>
                  <a:gd name="T68" fmla="*/ 2 w 17"/>
                  <a:gd name="T69" fmla="*/ 16 h 16"/>
                  <a:gd name="T70" fmla="*/ 2 w 17"/>
                  <a:gd name="T71" fmla="*/ 15 h 16"/>
                  <a:gd name="T72" fmla="*/ 2 w 17"/>
                  <a:gd name="T73" fmla="*/ 16 h 16"/>
                  <a:gd name="T74" fmla="*/ 2 w 17"/>
                  <a:gd name="T75" fmla="*/ 16 h 16"/>
                  <a:gd name="T76" fmla="*/ 6 w 17"/>
                  <a:gd name="T77" fmla="*/ 14 h 16"/>
                  <a:gd name="T78" fmla="*/ 2 w 17"/>
                  <a:gd name="T79" fmla="*/ 16 h 16"/>
                  <a:gd name="T80" fmla="*/ 6 w 17"/>
                  <a:gd name="T81" fmla="*/ 14 h 16"/>
                  <a:gd name="T82" fmla="*/ 12 w 17"/>
                  <a:gd name="T83" fmla="*/ 13 h 16"/>
                  <a:gd name="T84" fmla="*/ 6 w 17"/>
                  <a:gd name="T85" fmla="*/ 14 h 16"/>
                  <a:gd name="T86" fmla="*/ 12 w 17"/>
                  <a:gd name="T87" fmla="*/ 13 h 16"/>
                  <a:gd name="T88" fmla="*/ 12 w 17"/>
                  <a:gd name="T89" fmla="*/ 13 h 16"/>
                  <a:gd name="T90" fmla="*/ 12 w 17"/>
                  <a:gd name="T91" fmla="*/ 9 h 16"/>
                  <a:gd name="T92" fmla="*/ 12 w 17"/>
                  <a:gd name="T93" fmla="*/ 13 h 16"/>
                  <a:gd name="T94" fmla="*/ 12 w 17"/>
                  <a:gd name="T95" fmla="*/ 9 h 16"/>
                  <a:gd name="T96" fmla="*/ 14 w 17"/>
                  <a:gd name="T97" fmla="*/ 5 h 16"/>
                  <a:gd name="T98" fmla="*/ 12 w 17"/>
                  <a:gd name="T99" fmla="*/ 9 h 16"/>
                  <a:gd name="T100" fmla="*/ 13 w 17"/>
                  <a:gd name="T101" fmla="*/ 4 h 16"/>
                  <a:gd name="T102" fmla="*/ 13 w 17"/>
                  <a:gd name="T103" fmla="*/ 4 h 16"/>
                  <a:gd name="T104" fmla="*/ 15 w 17"/>
                  <a:gd name="T105" fmla="*/ 3 h 16"/>
                  <a:gd name="T106" fmla="*/ 14 w 17"/>
                  <a:gd name="T107" fmla="*/ 5 h 16"/>
                  <a:gd name="T108" fmla="*/ 15 w 17"/>
                  <a:gd name="T109" fmla="*/ 3 h 16"/>
                  <a:gd name="T110" fmla="*/ 15 w 17"/>
                  <a:gd name="T111" fmla="*/ 3 h 16"/>
                  <a:gd name="T112" fmla="*/ 16 w 17"/>
                  <a:gd name="T113" fmla="*/ 1 h 16"/>
                  <a:gd name="T114" fmla="*/ 15 w 17"/>
                  <a:gd name="T115" fmla="*/ 4 h 16"/>
                  <a:gd name="T116" fmla="*/ 16 w 17"/>
                  <a:gd name="T117" fmla="*/ 0 h 16"/>
                  <a:gd name="T118" fmla="*/ 17 w 17"/>
                  <a:gd name="T119" fmla="*/ 1 h 16"/>
                  <a:gd name="T120" fmla="*/ 16 w 17"/>
                  <a:gd name="T121" fmla="*/ 0 h 16"/>
                  <a:gd name="T122" fmla="*/ 16 w 17"/>
                  <a:gd name="T123" fmla="*/ 2 h 16"/>
                  <a:gd name="T124" fmla="*/ 16 w 17"/>
                  <a:gd name="T1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16">
                    <a:moveTo>
                      <a:pt x="16" y="2"/>
                    </a:moveTo>
                    <a:lnTo>
                      <a:pt x="16" y="2"/>
                    </a:lnTo>
                    <a:lnTo>
                      <a:pt x="15" y="1"/>
                    </a:lnTo>
                    <a:lnTo>
                      <a:pt x="15" y="1"/>
                    </a:lnTo>
                    <a:lnTo>
                      <a:pt x="16" y="2"/>
                    </a:lnTo>
                    <a:close/>
                    <a:moveTo>
                      <a:pt x="16" y="2"/>
                    </a:moveTo>
                    <a:lnTo>
                      <a:pt x="16" y="2"/>
                    </a:lnTo>
                    <a:lnTo>
                      <a:pt x="15" y="1"/>
                    </a:lnTo>
                    <a:lnTo>
                      <a:pt x="16" y="2"/>
                    </a:lnTo>
                    <a:close/>
                    <a:moveTo>
                      <a:pt x="16" y="2"/>
                    </a:moveTo>
                    <a:cubicBezTo>
                      <a:pt x="14" y="3"/>
                      <a:pt x="12" y="3"/>
                      <a:pt x="10" y="4"/>
                    </a:cubicBezTo>
                    <a:lnTo>
                      <a:pt x="10" y="2"/>
                    </a:lnTo>
                    <a:cubicBezTo>
                      <a:pt x="12" y="2"/>
                      <a:pt x="14" y="1"/>
                      <a:pt x="15" y="1"/>
                    </a:cubicBezTo>
                    <a:lnTo>
                      <a:pt x="16" y="2"/>
                    </a:lnTo>
                    <a:close/>
                    <a:moveTo>
                      <a:pt x="10" y="4"/>
                    </a:moveTo>
                    <a:cubicBezTo>
                      <a:pt x="6" y="5"/>
                      <a:pt x="3" y="5"/>
                      <a:pt x="2" y="8"/>
                    </a:cubicBezTo>
                    <a:lnTo>
                      <a:pt x="1" y="8"/>
                    </a:lnTo>
                    <a:cubicBezTo>
                      <a:pt x="2" y="4"/>
                      <a:pt x="6" y="3"/>
                      <a:pt x="10" y="2"/>
                    </a:cubicBezTo>
                    <a:lnTo>
                      <a:pt x="10" y="4"/>
                    </a:lnTo>
                    <a:close/>
                    <a:moveTo>
                      <a:pt x="1" y="8"/>
                    </a:moveTo>
                    <a:lnTo>
                      <a:pt x="1" y="8"/>
                    </a:lnTo>
                    <a:lnTo>
                      <a:pt x="1" y="8"/>
                    </a:lnTo>
                    <a:close/>
                    <a:moveTo>
                      <a:pt x="2" y="8"/>
                    </a:moveTo>
                    <a:cubicBezTo>
                      <a:pt x="2" y="9"/>
                      <a:pt x="2" y="10"/>
                      <a:pt x="2" y="10"/>
                    </a:cubicBezTo>
                    <a:lnTo>
                      <a:pt x="0" y="11"/>
                    </a:lnTo>
                    <a:cubicBezTo>
                      <a:pt x="0" y="10"/>
                      <a:pt x="0" y="9"/>
                      <a:pt x="1" y="8"/>
                    </a:cubicBezTo>
                    <a:lnTo>
                      <a:pt x="2" y="8"/>
                    </a:lnTo>
                    <a:close/>
                    <a:moveTo>
                      <a:pt x="2" y="10"/>
                    </a:moveTo>
                    <a:cubicBezTo>
                      <a:pt x="2" y="12"/>
                      <a:pt x="2" y="13"/>
                      <a:pt x="1" y="15"/>
                    </a:cubicBezTo>
                    <a:lnTo>
                      <a:pt x="0" y="14"/>
                    </a:lnTo>
                    <a:cubicBezTo>
                      <a:pt x="1" y="13"/>
                      <a:pt x="1" y="12"/>
                      <a:pt x="0" y="11"/>
                    </a:cubicBezTo>
                    <a:lnTo>
                      <a:pt x="2" y="10"/>
                    </a:lnTo>
                    <a:close/>
                    <a:moveTo>
                      <a:pt x="0" y="14"/>
                    </a:moveTo>
                    <a:lnTo>
                      <a:pt x="0" y="14"/>
                    </a:lnTo>
                    <a:lnTo>
                      <a:pt x="1" y="15"/>
                    </a:lnTo>
                    <a:lnTo>
                      <a:pt x="0" y="14"/>
                    </a:lnTo>
                    <a:close/>
                    <a:moveTo>
                      <a:pt x="1" y="15"/>
                    </a:moveTo>
                    <a:cubicBezTo>
                      <a:pt x="1" y="15"/>
                      <a:pt x="1" y="14"/>
                      <a:pt x="1" y="15"/>
                    </a:cubicBezTo>
                    <a:lnTo>
                      <a:pt x="0" y="15"/>
                    </a:lnTo>
                    <a:cubicBezTo>
                      <a:pt x="0" y="15"/>
                      <a:pt x="0" y="15"/>
                      <a:pt x="0" y="14"/>
                    </a:cubicBezTo>
                    <a:lnTo>
                      <a:pt x="1" y="15"/>
                    </a:lnTo>
                    <a:close/>
                    <a:moveTo>
                      <a:pt x="0" y="15"/>
                    </a:moveTo>
                    <a:lnTo>
                      <a:pt x="0" y="15"/>
                    </a:lnTo>
                    <a:lnTo>
                      <a:pt x="1" y="15"/>
                    </a:lnTo>
                    <a:lnTo>
                      <a:pt x="0" y="15"/>
                    </a:lnTo>
                    <a:close/>
                    <a:moveTo>
                      <a:pt x="1" y="15"/>
                    </a:moveTo>
                    <a:cubicBezTo>
                      <a:pt x="1" y="15"/>
                      <a:pt x="1" y="15"/>
                      <a:pt x="2" y="15"/>
                    </a:cubicBezTo>
                    <a:lnTo>
                      <a:pt x="1" y="16"/>
                    </a:lnTo>
                    <a:cubicBezTo>
                      <a:pt x="0" y="16"/>
                      <a:pt x="0" y="15"/>
                      <a:pt x="0" y="15"/>
                    </a:cubicBezTo>
                    <a:lnTo>
                      <a:pt x="1" y="15"/>
                    </a:lnTo>
                    <a:close/>
                    <a:moveTo>
                      <a:pt x="2" y="15"/>
                    </a:moveTo>
                    <a:cubicBezTo>
                      <a:pt x="2" y="15"/>
                      <a:pt x="2" y="15"/>
                      <a:pt x="2" y="15"/>
                    </a:cubicBezTo>
                    <a:lnTo>
                      <a:pt x="1" y="16"/>
                    </a:lnTo>
                    <a:cubicBezTo>
                      <a:pt x="1" y="16"/>
                      <a:pt x="1" y="16"/>
                      <a:pt x="1" y="16"/>
                    </a:cubicBezTo>
                    <a:lnTo>
                      <a:pt x="2" y="15"/>
                    </a:lnTo>
                    <a:close/>
                    <a:moveTo>
                      <a:pt x="2" y="15"/>
                    </a:moveTo>
                    <a:lnTo>
                      <a:pt x="2" y="15"/>
                    </a:lnTo>
                    <a:lnTo>
                      <a:pt x="2" y="15"/>
                    </a:lnTo>
                    <a:close/>
                    <a:moveTo>
                      <a:pt x="2" y="15"/>
                    </a:moveTo>
                    <a:cubicBezTo>
                      <a:pt x="2" y="15"/>
                      <a:pt x="2" y="15"/>
                      <a:pt x="2" y="15"/>
                    </a:cubicBezTo>
                    <a:lnTo>
                      <a:pt x="2" y="16"/>
                    </a:lnTo>
                    <a:cubicBezTo>
                      <a:pt x="2" y="16"/>
                      <a:pt x="2" y="16"/>
                      <a:pt x="1" y="16"/>
                    </a:cubicBezTo>
                    <a:lnTo>
                      <a:pt x="2" y="15"/>
                    </a:lnTo>
                    <a:close/>
                    <a:moveTo>
                      <a:pt x="2" y="15"/>
                    </a:moveTo>
                    <a:lnTo>
                      <a:pt x="2" y="15"/>
                    </a:lnTo>
                    <a:lnTo>
                      <a:pt x="2" y="15"/>
                    </a:lnTo>
                    <a:lnTo>
                      <a:pt x="2" y="15"/>
                    </a:lnTo>
                    <a:close/>
                    <a:moveTo>
                      <a:pt x="2" y="15"/>
                    </a:moveTo>
                    <a:lnTo>
                      <a:pt x="2" y="15"/>
                    </a:lnTo>
                    <a:lnTo>
                      <a:pt x="2" y="16"/>
                    </a:lnTo>
                    <a:lnTo>
                      <a:pt x="2" y="16"/>
                    </a:lnTo>
                    <a:lnTo>
                      <a:pt x="2" y="15"/>
                    </a:lnTo>
                    <a:close/>
                    <a:moveTo>
                      <a:pt x="2" y="16"/>
                    </a:moveTo>
                    <a:lnTo>
                      <a:pt x="2" y="16"/>
                    </a:lnTo>
                    <a:lnTo>
                      <a:pt x="2" y="15"/>
                    </a:lnTo>
                    <a:lnTo>
                      <a:pt x="2" y="16"/>
                    </a:lnTo>
                    <a:close/>
                    <a:moveTo>
                      <a:pt x="2" y="15"/>
                    </a:moveTo>
                    <a:cubicBezTo>
                      <a:pt x="3" y="14"/>
                      <a:pt x="4" y="14"/>
                      <a:pt x="6" y="14"/>
                    </a:cubicBezTo>
                    <a:lnTo>
                      <a:pt x="6" y="16"/>
                    </a:lnTo>
                    <a:cubicBezTo>
                      <a:pt x="5" y="16"/>
                      <a:pt x="3" y="16"/>
                      <a:pt x="2" y="16"/>
                    </a:cubicBezTo>
                    <a:lnTo>
                      <a:pt x="2" y="15"/>
                    </a:lnTo>
                    <a:close/>
                    <a:moveTo>
                      <a:pt x="6" y="14"/>
                    </a:moveTo>
                    <a:cubicBezTo>
                      <a:pt x="8" y="14"/>
                      <a:pt x="10" y="14"/>
                      <a:pt x="10" y="13"/>
                    </a:cubicBezTo>
                    <a:lnTo>
                      <a:pt x="12" y="13"/>
                    </a:lnTo>
                    <a:cubicBezTo>
                      <a:pt x="11" y="15"/>
                      <a:pt x="8" y="16"/>
                      <a:pt x="6" y="16"/>
                    </a:cubicBezTo>
                    <a:lnTo>
                      <a:pt x="6" y="14"/>
                    </a:lnTo>
                    <a:close/>
                    <a:moveTo>
                      <a:pt x="12" y="13"/>
                    </a:moveTo>
                    <a:lnTo>
                      <a:pt x="12" y="13"/>
                    </a:lnTo>
                    <a:lnTo>
                      <a:pt x="11" y="13"/>
                    </a:lnTo>
                    <a:lnTo>
                      <a:pt x="12" y="13"/>
                    </a:lnTo>
                    <a:close/>
                    <a:moveTo>
                      <a:pt x="10" y="13"/>
                    </a:moveTo>
                    <a:cubicBezTo>
                      <a:pt x="11" y="11"/>
                      <a:pt x="11" y="10"/>
                      <a:pt x="12" y="9"/>
                    </a:cubicBezTo>
                    <a:lnTo>
                      <a:pt x="13" y="10"/>
                    </a:lnTo>
                    <a:cubicBezTo>
                      <a:pt x="12" y="11"/>
                      <a:pt x="12" y="12"/>
                      <a:pt x="12" y="13"/>
                    </a:cubicBezTo>
                    <a:lnTo>
                      <a:pt x="10" y="13"/>
                    </a:lnTo>
                    <a:close/>
                    <a:moveTo>
                      <a:pt x="12" y="9"/>
                    </a:moveTo>
                    <a:cubicBezTo>
                      <a:pt x="12" y="8"/>
                      <a:pt x="13" y="6"/>
                      <a:pt x="13" y="4"/>
                    </a:cubicBezTo>
                    <a:lnTo>
                      <a:pt x="14" y="5"/>
                    </a:lnTo>
                    <a:cubicBezTo>
                      <a:pt x="14" y="6"/>
                      <a:pt x="13" y="8"/>
                      <a:pt x="13" y="10"/>
                    </a:cubicBezTo>
                    <a:lnTo>
                      <a:pt x="12" y="9"/>
                    </a:lnTo>
                    <a:close/>
                    <a:moveTo>
                      <a:pt x="13" y="4"/>
                    </a:moveTo>
                    <a:lnTo>
                      <a:pt x="13" y="4"/>
                    </a:lnTo>
                    <a:lnTo>
                      <a:pt x="14" y="5"/>
                    </a:lnTo>
                    <a:lnTo>
                      <a:pt x="13" y="4"/>
                    </a:lnTo>
                    <a:close/>
                    <a:moveTo>
                      <a:pt x="13" y="4"/>
                    </a:moveTo>
                    <a:cubicBezTo>
                      <a:pt x="14" y="4"/>
                      <a:pt x="14" y="3"/>
                      <a:pt x="15" y="3"/>
                    </a:cubicBezTo>
                    <a:lnTo>
                      <a:pt x="15" y="4"/>
                    </a:lnTo>
                    <a:cubicBezTo>
                      <a:pt x="15" y="4"/>
                      <a:pt x="15" y="5"/>
                      <a:pt x="14" y="5"/>
                    </a:cubicBezTo>
                    <a:lnTo>
                      <a:pt x="13" y="4"/>
                    </a:lnTo>
                    <a:close/>
                    <a:moveTo>
                      <a:pt x="15" y="3"/>
                    </a:moveTo>
                    <a:lnTo>
                      <a:pt x="15" y="3"/>
                    </a:lnTo>
                    <a:lnTo>
                      <a:pt x="15" y="3"/>
                    </a:lnTo>
                    <a:close/>
                    <a:moveTo>
                      <a:pt x="15" y="3"/>
                    </a:moveTo>
                    <a:cubicBezTo>
                      <a:pt x="15" y="2"/>
                      <a:pt x="16" y="2"/>
                      <a:pt x="16" y="1"/>
                    </a:cubicBezTo>
                    <a:lnTo>
                      <a:pt x="17" y="1"/>
                    </a:lnTo>
                    <a:cubicBezTo>
                      <a:pt x="17" y="2"/>
                      <a:pt x="16" y="3"/>
                      <a:pt x="15" y="4"/>
                    </a:cubicBezTo>
                    <a:lnTo>
                      <a:pt x="15" y="3"/>
                    </a:lnTo>
                    <a:close/>
                    <a:moveTo>
                      <a:pt x="16" y="0"/>
                    </a:moveTo>
                    <a:lnTo>
                      <a:pt x="17" y="0"/>
                    </a:lnTo>
                    <a:lnTo>
                      <a:pt x="17" y="1"/>
                    </a:lnTo>
                    <a:lnTo>
                      <a:pt x="16" y="1"/>
                    </a:lnTo>
                    <a:lnTo>
                      <a:pt x="16" y="0"/>
                    </a:lnTo>
                    <a:close/>
                    <a:moveTo>
                      <a:pt x="17" y="1"/>
                    </a:moveTo>
                    <a:lnTo>
                      <a:pt x="16" y="2"/>
                    </a:lnTo>
                    <a:lnTo>
                      <a:pt x="15" y="1"/>
                    </a:lnTo>
                    <a:lnTo>
                      <a:pt x="16" y="0"/>
                    </a:lnTo>
                    <a:lnTo>
                      <a:pt x="17"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3" name="Freeform 159">
                <a:extLst>
                  <a:ext uri="{FF2B5EF4-FFF2-40B4-BE49-F238E27FC236}">
                    <a16:creationId xmlns:a16="http://schemas.microsoft.com/office/drawing/2014/main" id="{7567E2EB-B2D8-2A26-CEBC-5E9C5C6818C0}"/>
                  </a:ext>
                </a:extLst>
              </p:cNvPr>
              <p:cNvSpPr>
                <a:spLocks/>
              </p:cNvSpPr>
              <p:nvPr/>
            </p:nvSpPr>
            <p:spPr bwMode="auto">
              <a:xfrm>
                <a:off x="3703" y="1397"/>
                <a:ext cx="61" cy="73"/>
              </a:xfrm>
              <a:custGeom>
                <a:avLst/>
                <a:gdLst>
                  <a:gd name="T0" fmla="*/ 8 w 11"/>
                  <a:gd name="T1" fmla="*/ 2 h 13"/>
                  <a:gd name="T2" fmla="*/ 3 w 11"/>
                  <a:gd name="T3" fmla="*/ 3 h 13"/>
                  <a:gd name="T4" fmla="*/ 1 w 11"/>
                  <a:gd name="T5" fmla="*/ 10 h 13"/>
                  <a:gd name="T6" fmla="*/ 4 w 11"/>
                  <a:gd name="T7" fmla="*/ 12 h 13"/>
                  <a:gd name="T8" fmla="*/ 8 w 11"/>
                  <a:gd name="T9" fmla="*/ 2 h 13"/>
                </a:gdLst>
                <a:ahLst/>
                <a:cxnLst>
                  <a:cxn ang="0">
                    <a:pos x="T0" y="T1"/>
                  </a:cxn>
                  <a:cxn ang="0">
                    <a:pos x="T2" y="T3"/>
                  </a:cxn>
                  <a:cxn ang="0">
                    <a:pos x="T4" y="T5"/>
                  </a:cxn>
                  <a:cxn ang="0">
                    <a:pos x="T6" y="T7"/>
                  </a:cxn>
                  <a:cxn ang="0">
                    <a:pos x="T8" y="T9"/>
                  </a:cxn>
                </a:cxnLst>
                <a:rect l="0" t="0" r="r" b="b"/>
                <a:pathLst>
                  <a:path w="11" h="13">
                    <a:moveTo>
                      <a:pt x="8" y="2"/>
                    </a:moveTo>
                    <a:cubicBezTo>
                      <a:pt x="7" y="0"/>
                      <a:pt x="4" y="2"/>
                      <a:pt x="3" y="3"/>
                    </a:cubicBezTo>
                    <a:cubicBezTo>
                      <a:pt x="2" y="5"/>
                      <a:pt x="3" y="8"/>
                      <a:pt x="1" y="10"/>
                    </a:cubicBezTo>
                    <a:cubicBezTo>
                      <a:pt x="0" y="12"/>
                      <a:pt x="2" y="13"/>
                      <a:pt x="4" y="12"/>
                    </a:cubicBezTo>
                    <a:cubicBezTo>
                      <a:pt x="8" y="11"/>
                      <a:pt x="11" y="5"/>
                      <a:pt x="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4" name="Freeform 160">
                <a:extLst>
                  <a:ext uri="{FF2B5EF4-FFF2-40B4-BE49-F238E27FC236}">
                    <a16:creationId xmlns:a16="http://schemas.microsoft.com/office/drawing/2014/main" id="{10446DCB-2799-98D9-F056-948AA044E73D}"/>
                  </a:ext>
                </a:extLst>
              </p:cNvPr>
              <p:cNvSpPr>
                <a:spLocks noEditPoints="1"/>
              </p:cNvSpPr>
              <p:nvPr/>
            </p:nvSpPr>
            <p:spPr bwMode="auto">
              <a:xfrm>
                <a:off x="3703" y="1397"/>
                <a:ext cx="56" cy="73"/>
              </a:xfrm>
              <a:custGeom>
                <a:avLst/>
                <a:gdLst>
                  <a:gd name="T0" fmla="*/ 7 w 10"/>
                  <a:gd name="T1" fmla="*/ 2 h 13"/>
                  <a:gd name="T2" fmla="*/ 9 w 10"/>
                  <a:gd name="T3" fmla="*/ 1 h 13"/>
                  <a:gd name="T4" fmla="*/ 7 w 10"/>
                  <a:gd name="T5" fmla="*/ 2 h 13"/>
                  <a:gd name="T6" fmla="*/ 5 w 10"/>
                  <a:gd name="T7" fmla="*/ 1 h 13"/>
                  <a:gd name="T8" fmla="*/ 7 w 10"/>
                  <a:gd name="T9" fmla="*/ 2 h 13"/>
                  <a:gd name="T10" fmla="*/ 4 w 10"/>
                  <a:gd name="T11" fmla="*/ 3 h 13"/>
                  <a:gd name="T12" fmla="*/ 5 w 10"/>
                  <a:gd name="T13" fmla="*/ 1 h 13"/>
                  <a:gd name="T14" fmla="*/ 4 w 10"/>
                  <a:gd name="T15" fmla="*/ 3 h 13"/>
                  <a:gd name="T16" fmla="*/ 2 w 10"/>
                  <a:gd name="T17" fmla="*/ 3 h 13"/>
                  <a:gd name="T18" fmla="*/ 4 w 10"/>
                  <a:gd name="T19" fmla="*/ 3 h 13"/>
                  <a:gd name="T20" fmla="*/ 3 w 10"/>
                  <a:gd name="T21" fmla="*/ 4 h 13"/>
                  <a:gd name="T22" fmla="*/ 4 w 10"/>
                  <a:gd name="T23" fmla="*/ 4 h 13"/>
                  <a:gd name="T24" fmla="*/ 3 w 10"/>
                  <a:gd name="T25" fmla="*/ 6 h 13"/>
                  <a:gd name="T26" fmla="*/ 2 w 10"/>
                  <a:gd name="T27" fmla="*/ 3 h 13"/>
                  <a:gd name="T28" fmla="*/ 3 w 10"/>
                  <a:gd name="T29" fmla="*/ 6 h 13"/>
                  <a:gd name="T30" fmla="*/ 1 w 10"/>
                  <a:gd name="T31" fmla="*/ 10 h 13"/>
                  <a:gd name="T32" fmla="*/ 3 w 10"/>
                  <a:gd name="T33" fmla="*/ 6 h 13"/>
                  <a:gd name="T34" fmla="*/ 0 w 10"/>
                  <a:gd name="T35" fmla="*/ 10 h 13"/>
                  <a:gd name="T36" fmla="*/ 1 w 10"/>
                  <a:gd name="T37" fmla="*/ 10 h 13"/>
                  <a:gd name="T38" fmla="*/ 2 w 10"/>
                  <a:gd name="T39" fmla="*/ 10 h 13"/>
                  <a:gd name="T40" fmla="*/ 0 w 10"/>
                  <a:gd name="T41" fmla="*/ 11 h 13"/>
                  <a:gd name="T42" fmla="*/ 2 w 10"/>
                  <a:gd name="T43" fmla="*/ 10 h 13"/>
                  <a:gd name="T44" fmla="*/ 2 w 10"/>
                  <a:gd name="T45" fmla="*/ 11 h 13"/>
                  <a:gd name="T46" fmla="*/ 0 w 10"/>
                  <a:gd name="T47" fmla="*/ 11 h 13"/>
                  <a:gd name="T48" fmla="*/ 2 w 10"/>
                  <a:gd name="T49" fmla="*/ 11 h 13"/>
                  <a:gd name="T50" fmla="*/ 2 w 10"/>
                  <a:gd name="T51" fmla="*/ 13 h 13"/>
                  <a:gd name="T52" fmla="*/ 2 w 10"/>
                  <a:gd name="T53" fmla="*/ 11 h 13"/>
                  <a:gd name="T54" fmla="*/ 4 w 10"/>
                  <a:gd name="T55" fmla="*/ 11 h 13"/>
                  <a:gd name="T56" fmla="*/ 2 w 10"/>
                  <a:gd name="T57" fmla="*/ 13 h 13"/>
                  <a:gd name="T58" fmla="*/ 4 w 10"/>
                  <a:gd name="T59" fmla="*/ 11 h 13"/>
                  <a:gd name="T60" fmla="*/ 4 w 10"/>
                  <a:gd name="T61" fmla="*/ 12 h 13"/>
                  <a:gd name="T62" fmla="*/ 4 w 10"/>
                  <a:gd name="T63" fmla="*/ 11 h 13"/>
                  <a:gd name="T64" fmla="*/ 7 w 10"/>
                  <a:gd name="T65" fmla="*/ 11 h 13"/>
                  <a:gd name="T66" fmla="*/ 4 w 10"/>
                  <a:gd name="T67" fmla="*/ 11 h 13"/>
                  <a:gd name="T68" fmla="*/ 8 w 10"/>
                  <a:gd name="T69" fmla="*/ 7 h 13"/>
                  <a:gd name="T70" fmla="*/ 7 w 10"/>
                  <a:gd name="T71" fmla="*/ 11 h 13"/>
                  <a:gd name="T72" fmla="*/ 8 w 10"/>
                  <a:gd name="T73" fmla="*/ 7 h 13"/>
                  <a:gd name="T74" fmla="*/ 10 w 10"/>
                  <a:gd name="T75" fmla="*/ 3 h 13"/>
                  <a:gd name="T76" fmla="*/ 8 w 10"/>
                  <a:gd name="T77" fmla="*/ 7 h 13"/>
                  <a:gd name="T78" fmla="*/ 8 w 10"/>
                  <a:gd name="T79" fmla="*/ 2 h 13"/>
                  <a:gd name="T80" fmla="*/ 10 w 10"/>
                  <a:gd name="T81" fmla="*/ 3 h 13"/>
                  <a:gd name="T82" fmla="*/ 9 w 10"/>
                  <a:gd name="T83" fmla="*/ 1 h 13"/>
                  <a:gd name="T84" fmla="*/ 8 w 10"/>
                  <a:gd name="T8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3">
                    <a:moveTo>
                      <a:pt x="8" y="2"/>
                    </a:moveTo>
                    <a:cubicBezTo>
                      <a:pt x="8" y="2"/>
                      <a:pt x="7" y="2"/>
                      <a:pt x="7" y="2"/>
                    </a:cubicBezTo>
                    <a:lnTo>
                      <a:pt x="8" y="1"/>
                    </a:lnTo>
                    <a:cubicBezTo>
                      <a:pt x="8" y="1"/>
                      <a:pt x="8" y="1"/>
                      <a:pt x="9" y="1"/>
                    </a:cubicBezTo>
                    <a:lnTo>
                      <a:pt x="8" y="2"/>
                    </a:lnTo>
                    <a:close/>
                    <a:moveTo>
                      <a:pt x="7" y="2"/>
                    </a:moveTo>
                    <a:cubicBezTo>
                      <a:pt x="7" y="2"/>
                      <a:pt x="6" y="2"/>
                      <a:pt x="6" y="2"/>
                    </a:cubicBezTo>
                    <a:lnTo>
                      <a:pt x="5" y="1"/>
                    </a:lnTo>
                    <a:cubicBezTo>
                      <a:pt x="6" y="0"/>
                      <a:pt x="7" y="0"/>
                      <a:pt x="8" y="1"/>
                    </a:cubicBezTo>
                    <a:lnTo>
                      <a:pt x="7" y="2"/>
                    </a:lnTo>
                    <a:close/>
                    <a:moveTo>
                      <a:pt x="6" y="2"/>
                    </a:moveTo>
                    <a:cubicBezTo>
                      <a:pt x="5" y="2"/>
                      <a:pt x="5" y="3"/>
                      <a:pt x="4" y="3"/>
                    </a:cubicBezTo>
                    <a:lnTo>
                      <a:pt x="3" y="2"/>
                    </a:lnTo>
                    <a:cubicBezTo>
                      <a:pt x="4" y="1"/>
                      <a:pt x="5" y="1"/>
                      <a:pt x="5" y="1"/>
                    </a:cubicBezTo>
                    <a:lnTo>
                      <a:pt x="6" y="2"/>
                    </a:lnTo>
                    <a:close/>
                    <a:moveTo>
                      <a:pt x="4" y="3"/>
                    </a:moveTo>
                    <a:cubicBezTo>
                      <a:pt x="4" y="3"/>
                      <a:pt x="4" y="3"/>
                      <a:pt x="4" y="4"/>
                    </a:cubicBezTo>
                    <a:lnTo>
                      <a:pt x="2" y="3"/>
                    </a:lnTo>
                    <a:cubicBezTo>
                      <a:pt x="3" y="3"/>
                      <a:pt x="3" y="2"/>
                      <a:pt x="3" y="2"/>
                    </a:cubicBezTo>
                    <a:lnTo>
                      <a:pt x="4" y="3"/>
                    </a:lnTo>
                    <a:close/>
                    <a:moveTo>
                      <a:pt x="4" y="4"/>
                    </a:moveTo>
                    <a:lnTo>
                      <a:pt x="3" y="4"/>
                    </a:lnTo>
                    <a:lnTo>
                      <a:pt x="3" y="3"/>
                    </a:lnTo>
                    <a:lnTo>
                      <a:pt x="4" y="4"/>
                    </a:lnTo>
                    <a:close/>
                    <a:moveTo>
                      <a:pt x="3" y="4"/>
                    </a:moveTo>
                    <a:cubicBezTo>
                      <a:pt x="3" y="4"/>
                      <a:pt x="3" y="5"/>
                      <a:pt x="3" y="6"/>
                    </a:cubicBezTo>
                    <a:lnTo>
                      <a:pt x="2" y="6"/>
                    </a:lnTo>
                    <a:cubicBezTo>
                      <a:pt x="2" y="5"/>
                      <a:pt x="2" y="4"/>
                      <a:pt x="2" y="3"/>
                    </a:cubicBezTo>
                    <a:lnTo>
                      <a:pt x="3" y="4"/>
                    </a:lnTo>
                    <a:close/>
                    <a:moveTo>
                      <a:pt x="3" y="6"/>
                    </a:moveTo>
                    <a:cubicBezTo>
                      <a:pt x="3" y="8"/>
                      <a:pt x="3" y="9"/>
                      <a:pt x="1" y="11"/>
                    </a:cubicBezTo>
                    <a:lnTo>
                      <a:pt x="1" y="10"/>
                    </a:lnTo>
                    <a:cubicBezTo>
                      <a:pt x="2" y="9"/>
                      <a:pt x="2" y="8"/>
                      <a:pt x="2" y="6"/>
                    </a:cubicBezTo>
                    <a:lnTo>
                      <a:pt x="3" y="6"/>
                    </a:lnTo>
                    <a:close/>
                    <a:moveTo>
                      <a:pt x="0" y="10"/>
                    </a:moveTo>
                    <a:lnTo>
                      <a:pt x="0" y="10"/>
                    </a:lnTo>
                    <a:lnTo>
                      <a:pt x="1" y="10"/>
                    </a:lnTo>
                    <a:lnTo>
                      <a:pt x="1" y="10"/>
                    </a:lnTo>
                    <a:lnTo>
                      <a:pt x="0" y="10"/>
                    </a:lnTo>
                    <a:close/>
                    <a:moveTo>
                      <a:pt x="2" y="10"/>
                    </a:moveTo>
                    <a:cubicBezTo>
                      <a:pt x="2" y="11"/>
                      <a:pt x="2" y="11"/>
                      <a:pt x="2" y="11"/>
                    </a:cubicBezTo>
                    <a:lnTo>
                      <a:pt x="0" y="11"/>
                    </a:lnTo>
                    <a:cubicBezTo>
                      <a:pt x="0" y="11"/>
                      <a:pt x="0" y="10"/>
                      <a:pt x="0" y="10"/>
                    </a:cubicBezTo>
                    <a:lnTo>
                      <a:pt x="2" y="10"/>
                    </a:lnTo>
                    <a:close/>
                    <a:moveTo>
                      <a:pt x="2" y="11"/>
                    </a:moveTo>
                    <a:cubicBezTo>
                      <a:pt x="2" y="11"/>
                      <a:pt x="2" y="11"/>
                      <a:pt x="2" y="11"/>
                    </a:cubicBezTo>
                    <a:lnTo>
                      <a:pt x="1" y="12"/>
                    </a:lnTo>
                    <a:cubicBezTo>
                      <a:pt x="1" y="12"/>
                      <a:pt x="0" y="12"/>
                      <a:pt x="0" y="11"/>
                    </a:cubicBezTo>
                    <a:lnTo>
                      <a:pt x="2" y="11"/>
                    </a:lnTo>
                    <a:close/>
                    <a:moveTo>
                      <a:pt x="2" y="11"/>
                    </a:moveTo>
                    <a:cubicBezTo>
                      <a:pt x="2" y="11"/>
                      <a:pt x="2" y="11"/>
                      <a:pt x="2" y="11"/>
                    </a:cubicBezTo>
                    <a:lnTo>
                      <a:pt x="2" y="13"/>
                    </a:lnTo>
                    <a:cubicBezTo>
                      <a:pt x="1" y="12"/>
                      <a:pt x="1" y="12"/>
                      <a:pt x="1" y="12"/>
                    </a:cubicBezTo>
                    <a:lnTo>
                      <a:pt x="2" y="11"/>
                    </a:lnTo>
                    <a:close/>
                    <a:moveTo>
                      <a:pt x="2" y="11"/>
                    </a:moveTo>
                    <a:cubicBezTo>
                      <a:pt x="3" y="11"/>
                      <a:pt x="3" y="12"/>
                      <a:pt x="4" y="11"/>
                    </a:cubicBezTo>
                    <a:lnTo>
                      <a:pt x="4" y="13"/>
                    </a:lnTo>
                    <a:cubicBezTo>
                      <a:pt x="3" y="13"/>
                      <a:pt x="2" y="13"/>
                      <a:pt x="2" y="13"/>
                    </a:cubicBezTo>
                    <a:lnTo>
                      <a:pt x="2" y="11"/>
                    </a:lnTo>
                    <a:close/>
                    <a:moveTo>
                      <a:pt x="4" y="11"/>
                    </a:moveTo>
                    <a:lnTo>
                      <a:pt x="4" y="11"/>
                    </a:lnTo>
                    <a:lnTo>
                      <a:pt x="4" y="12"/>
                    </a:lnTo>
                    <a:lnTo>
                      <a:pt x="4" y="11"/>
                    </a:lnTo>
                    <a:close/>
                    <a:moveTo>
                      <a:pt x="4" y="11"/>
                    </a:moveTo>
                    <a:cubicBezTo>
                      <a:pt x="4" y="11"/>
                      <a:pt x="5" y="11"/>
                      <a:pt x="6" y="10"/>
                    </a:cubicBezTo>
                    <a:lnTo>
                      <a:pt x="7" y="11"/>
                    </a:lnTo>
                    <a:cubicBezTo>
                      <a:pt x="6" y="12"/>
                      <a:pt x="5" y="12"/>
                      <a:pt x="4" y="13"/>
                    </a:cubicBezTo>
                    <a:lnTo>
                      <a:pt x="4" y="11"/>
                    </a:lnTo>
                    <a:close/>
                    <a:moveTo>
                      <a:pt x="6" y="10"/>
                    </a:moveTo>
                    <a:cubicBezTo>
                      <a:pt x="7" y="9"/>
                      <a:pt x="8" y="8"/>
                      <a:pt x="8" y="7"/>
                    </a:cubicBezTo>
                    <a:lnTo>
                      <a:pt x="9" y="7"/>
                    </a:lnTo>
                    <a:cubicBezTo>
                      <a:pt x="9" y="9"/>
                      <a:pt x="8" y="10"/>
                      <a:pt x="7" y="11"/>
                    </a:cubicBezTo>
                    <a:lnTo>
                      <a:pt x="6" y="10"/>
                    </a:lnTo>
                    <a:close/>
                    <a:moveTo>
                      <a:pt x="8" y="7"/>
                    </a:moveTo>
                    <a:cubicBezTo>
                      <a:pt x="9" y="6"/>
                      <a:pt x="9" y="5"/>
                      <a:pt x="8" y="3"/>
                    </a:cubicBezTo>
                    <a:lnTo>
                      <a:pt x="10" y="3"/>
                    </a:lnTo>
                    <a:cubicBezTo>
                      <a:pt x="10" y="4"/>
                      <a:pt x="10" y="6"/>
                      <a:pt x="9" y="7"/>
                    </a:cubicBezTo>
                    <a:lnTo>
                      <a:pt x="8" y="7"/>
                    </a:lnTo>
                    <a:close/>
                    <a:moveTo>
                      <a:pt x="8" y="3"/>
                    </a:moveTo>
                    <a:cubicBezTo>
                      <a:pt x="8" y="3"/>
                      <a:pt x="8" y="3"/>
                      <a:pt x="8" y="2"/>
                    </a:cubicBezTo>
                    <a:lnTo>
                      <a:pt x="9" y="1"/>
                    </a:lnTo>
                    <a:cubicBezTo>
                      <a:pt x="9" y="2"/>
                      <a:pt x="9" y="2"/>
                      <a:pt x="10" y="3"/>
                    </a:cubicBezTo>
                    <a:lnTo>
                      <a:pt x="8" y="3"/>
                    </a:lnTo>
                    <a:close/>
                    <a:moveTo>
                      <a:pt x="9" y="1"/>
                    </a:moveTo>
                    <a:lnTo>
                      <a:pt x="9" y="1"/>
                    </a:lnTo>
                    <a:lnTo>
                      <a:pt x="8" y="2"/>
                    </a:lnTo>
                    <a:lnTo>
                      <a:pt x="9"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5" name="Freeform 161">
                <a:extLst>
                  <a:ext uri="{FF2B5EF4-FFF2-40B4-BE49-F238E27FC236}">
                    <a16:creationId xmlns:a16="http://schemas.microsoft.com/office/drawing/2014/main" id="{BDE97A6C-D0BB-0A4A-B1B6-D9E86EB6D498}"/>
                  </a:ext>
                </a:extLst>
              </p:cNvPr>
              <p:cNvSpPr>
                <a:spLocks/>
              </p:cNvSpPr>
              <p:nvPr/>
            </p:nvSpPr>
            <p:spPr bwMode="auto">
              <a:xfrm>
                <a:off x="3775" y="1196"/>
                <a:ext cx="79" cy="95"/>
              </a:xfrm>
              <a:custGeom>
                <a:avLst/>
                <a:gdLst>
                  <a:gd name="T0" fmla="*/ 11 w 14"/>
                  <a:gd name="T1" fmla="*/ 2 h 17"/>
                  <a:gd name="T2" fmla="*/ 2 w 14"/>
                  <a:gd name="T3" fmla="*/ 3 h 17"/>
                  <a:gd name="T4" fmla="*/ 0 w 14"/>
                  <a:gd name="T5" fmla="*/ 11 h 17"/>
                  <a:gd name="T6" fmla="*/ 6 w 14"/>
                  <a:gd name="T7" fmla="*/ 15 h 17"/>
                  <a:gd name="T8" fmla="*/ 9 w 14"/>
                  <a:gd name="T9" fmla="*/ 16 h 17"/>
                  <a:gd name="T10" fmla="*/ 11 w 14"/>
                  <a:gd name="T11" fmla="*/ 2 h 17"/>
                </a:gdLst>
                <a:ahLst/>
                <a:cxnLst>
                  <a:cxn ang="0">
                    <a:pos x="T0" y="T1"/>
                  </a:cxn>
                  <a:cxn ang="0">
                    <a:pos x="T2" y="T3"/>
                  </a:cxn>
                  <a:cxn ang="0">
                    <a:pos x="T4" y="T5"/>
                  </a:cxn>
                  <a:cxn ang="0">
                    <a:pos x="T6" y="T7"/>
                  </a:cxn>
                  <a:cxn ang="0">
                    <a:pos x="T8" y="T9"/>
                  </a:cxn>
                  <a:cxn ang="0">
                    <a:pos x="T10" y="T11"/>
                  </a:cxn>
                </a:cxnLst>
                <a:rect l="0" t="0" r="r" b="b"/>
                <a:pathLst>
                  <a:path w="14" h="17">
                    <a:moveTo>
                      <a:pt x="11" y="2"/>
                    </a:moveTo>
                    <a:cubicBezTo>
                      <a:pt x="9" y="0"/>
                      <a:pt x="4" y="0"/>
                      <a:pt x="2" y="3"/>
                    </a:cubicBezTo>
                    <a:cubicBezTo>
                      <a:pt x="0" y="6"/>
                      <a:pt x="0" y="9"/>
                      <a:pt x="0" y="11"/>
                    </a:cubicBezTo>
                    <a:cubicBezTo>
                      <a:pt x="0" y="14"/>
                      <a:pt x="3" y="15"/>
                      <a:pt x="6" y="15"/>
                    </a:cubicBezTo>
                    <a:cubicBezTo>
                      <a:pt x="7" y="15"/>
                      <a:pt x="9" y="17"/>
                      <a:pt x="9" y="16"/>
                    </a:cubicBezTo>
                    <a:cubicBezTo>
                      <a:pt x="12" y="12"/>
                      <a:pt x="14" y="5"/>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6" name="Freeform 162">
                <a:extLst>
                  <a:ext uri="{FF2B5EF4-FFF2-40B4-BE49-F238E27FC236}">
                    <a16:creationId xmlns:a16="http://schemas.microsoft.com/office/drawing/2014/main" id="{E03A45ED-815A-45E4-8A2D-CD4F29FA5BBC}"/>
                  </a:ext>
                </a:extLst>
              </p:cNvPr>
              <p:cNvSpPr>
                <a:spLocks noEditPoints="1"/>
              </p:cNvSpPr>
              <p:nvPr/>
            </p:nvSpPr>
            <p:spPr bwMode="auto">
              <a:xfrm>
                <a:off x="3770" y="1196"/>
                <a:ext cx="84" cy="95"/>
              </a:xfrm>
              <a:custGeom>
                <a:avLst/>
                <a:gdLst>
                  <a:gd name="T0" fmla="*/ 11 w 15"/>
                  <a:gd name="T1" fmla="*/ 2 h 17"/>
                  <a:gd name="T2" fmla="*/ 13 w 15"/>
                  <a:gd name="T3" fmla="*/ 1 h 17"/>
                  <a:gd name="T4" fmla="*/ 11 w 15"/>
                  <a:gd name="T5" fmla="*/ 2 h 17"/>
                  <a:gd name="T6" fmla="*/ 8 w 15"/>
                  <a:gd name="T7" fmla="*/ 0 h 17"/>
                  <a:gd name="T8" fmla="*/ 11 w 15"/>
                  <a:gd name="T9" fmla="*/ 2 h 17"/>
                  <a:gd name="T10" fmla="*/ 4 w 15"/>
                  <a:gd name="T11" fmla="*/ 3 h 17"/>
                  <a:gd name="T12" fmla="*/ 8 w 15"/>
                  <a:gd name="T13" fmla="*/ 0 h 17"/>
                  <a:gd name="T14" fmla="*/ 4 w 15"/>
                  <a:gd name="T15" fmla="*/ 3 h 17"/>
                  <a:gd name="T16" fmla="*/ 4 w 15"/>
                  <a:gd name="T17" fmla="*/ 3 h 17"/>
                  <a:gd name="T18" fmla="*/ 4 w 15"/>
                  <a:gd name="T19" fmla="*/ 4 h 17"/>
                  <a:gd name="T20" fmla="*/ 3 w 15"/>
                  <a:gd name="T21" fmla="*/ 2 h 17"/>
                  <a:gd name="T22" fmla="*/ 4 w 15"/>
                  <a:gd name="T23" fmla="*/ 4 h 17"/>
                  <a:gd name="T24" fmla="*/ 3 w 15"/>
                  <a:gd name="T25" fmla="*/ 3 h 17"/>
                  <a:gd name="T26" fmla="*/ 4 w 15"/>
                  <a:gd name="T27" fmla="*/ 4 h 17"/>
                  <a:gd name="T28" fmla="*/ 1 w 15"/>
                  <a:gd name="T29" fmla="*/ 10 h 17"/>
                  <a:gd name="T30" fmla="*/ 4 w 15"/>
                  <a:gd name="T31" fmla="*/ 4 h 17"/>
                  <a:gd name="T32" fmla="*/ 2 w 15"/>
                  <a:gd name="T33" fmla="*/ 11 h 17"/>
                  <a:gd name="T34" fmla="*/ 1 w 15"/>
                  <a:gd name="T35" fmla="*/ 10 h 17"/>
                  <a:gd name="T36" fmla="*/ 1 w 15"/>
                  <a:gd name="T37" fmla="*/ 11 h 17"/>
                  <a:gd name="T38" fmla="*/ 1 w 15"/>
                  <a:gd name="T39" fmla="*/ 11 h 17"/>
                  <a:gd name="T40" fmla="*/ 2 w 15"/>
                  <a:gd name="T41" fmla="*/ 12 h 17"/>
                  <a:gd name="T42" fmla="*/ 1 w 15"/>
                  <a:gd name="T43" fmla="*/ 11 h 17"/>
                  <a:gd name="T44" fmla="*/ 2 w 15"/>
                  <a:gd name="T45" fmla="*/ 12 h 17"/>
                  <a:gd name="T46" fmla="*/ 2 w 15"/>
                  <a:gd name="T47" fmla="*/ 14 h 17"/>
                  <a:gd name="T48" fmla="*/ 2 w 15"/>
                  <a:gd name="T49" fmla="*/ 12 h 17"/>
                  <a:gd name="T50" fmla="*/ 5 w 15"/>
                  <a:gd name="T51" fmla="*/ 14 h 17"/>
                  <a:gd name="T52" fmla="*/ 2 w 15"/>
                  <a:gd name="T53" fmla="*/ 14 h 17"/>
                  <a:gd name="T54" fmla="*/ 5 w 15"/>
                  <a:gd name="T55" fmla="*/ 14 h 17"/>
                  <a:gd name="T56" fmla="*/ 7 w 15"/>
                  <a:gd name="T57" fmla="*/ 15 h 17"/>
                  <a:gd name="T58" fmla="*/ 5 w 15"/>
                  <a:gd name="T59" fmla="*/ 14 h 17"/>
                  <a:gd name="T60" fmla="*/ 7 w 15"/>
                  <a:gd name="T61" fmla="*/ 15 h 17"/>
                  <a:gd name="T62" fmla="*/ 7 w 15"/>
                  <a:gd name="T63" fmla="*/ 14 h 17"/>
                  <a:gd name="T64" fmla="*/ 7 w 15"/>
                  <a:gd name="T65" fmla="*/ 15 h 17"/>
                  <a:gd name="T66" fmla="*/ 7 w 15"/>
                  <a:gd name="T67" fmla="*/ 14 h 17"/>
                  <a:gd name="T68" fmla="*/ 7 w 15"/>
                  <a:gd name="T69" fmla="*/ 14 h 17"/>
                  <a:gd name="T70" fmla="*/ 7 w 15"/>
                  <a:gd name="T71" fmla="*/ 14 h 17"/>
                  <a:gd name="T72" fmla="*/ 9 w 15"/>
                  <a:gd name="T73" fmla="*/ 15 h 17"/>
                  <a:gd name="T74" fmla="*/ 7 w 15"/>
                  <a:gd name="T75" fmla="*/ 15 h 17"/>
                  <a:gd name="T76" fmla="*/ 9 w 15"/>
                  <a:gd name="T77" fmla="*/ 15 h 17"/>
                  <a:gd name="T78" fmla="*/ 10 w 15"/>
                  <a:gd name="T79" fmla="*/ 17 h 17"/>
                  <a:gd name="T80" fmla="*/ 9 w 15"/>
                  <a:gd name="T81" fmla="*/ 15 h 17"/>
                  <a:gd name="T82" fmla="*/ 10 w 15"/>
                  <a:gd name="T83" fmla="*/ 16 h 17"/>
                  <a:gd name="T84" fmla="*/ 10 w 15"/>
                  <a:gd name="T85" fmla="*/ 17 h 17"/>
                  <a:gd name="T86" fmla="*/ 11 w 15"/>
                  <a:gd name="T87" fmla="*/ 17 h 17"/>
                  <a:gd name="T88" fmla="*/ 10 w 15"/>
                  <a:gd name="T89" fmla="*/ 16 h 17"/>
                  <a:gd name="T90" fmla="*/ 10 w 15"/>
                  <a:gd name="T91" fmla="*/ 16 h 17"/>
                  <a:gd name="T92" fmla="*/ 14 w 15"/>
                  <a:gd name="T93" fmla="*/ 9 h 17"/>
                  <a:gd name="T94" fmla="*/ 10 w 15"/>
                  <a:gd name="T95" fmla="*/ 16 h 17"/>
                  <a:gd name="T96" fmla="*/ 12 w 15"/>
                  <a:gd name="T97" fmla="*/ 2 h 17"/>
                  <a:gd name="T98" fmla="*/ 14 w 15"/>
                  <a:gd name="T99" fmla="*/ 9 h 17"/>
                  <a:gd name="T100" fmla="*/ 12 w 15"/>
                  <a:gd name="T101" fmla="*/ 2 h 17"/>
                  <a:gd name="T102" fmla="*/ 12 w 15"/>
                  <a:gd name="T10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7">
                    <a:moveTo>
                      <a:pt x="12" y="2"/>
                    </a:moveTo>
                    <a:cubicBezTo>
                      <a:pt x="11" y="2"/>
                      <a:pt x="11" y="2"/>
                      <a:pt x="11" y="2"/>
                    </a:cubicBezTo>
                    <a:lnTo>
                      <a:pt x="12" y="1"/>
                    </a:lnTo>
                    <a:cubicBezTo>
                      <a:pt x="12" y="1"/>
                      <a:pt x="12" y="1"/>
                      <a:pt x="13" y="1"/>
                    </a:cubicBezTo>
                    <a:lnTo>
                      <a:pt x="12" y="2"/>
                    </a:lnTo>
                    <a:close/>
                    <a:moveTo>
                      <a:pt x="11" y="2"/>
                    </a:moveTo>
                    <a:cubicBezTo>
                      <a:pt x="11" y="1"/>
                      <a:pt x="9" y="1"/>
                      <a:pt x="8" y="1"/>
                    </a:cubicBezTo>
                    <a:lnTo>
                      <a:pt x="8" y="0"/>
                    </a:lnTo>
                    <a:cubicBezTo>
                      <a:pt x="10" y="0"/>
                      <a:pt x="11" y="0"/>
                      <a:pt x="12" y="1"/>
                    </a:cubicBezTo>
                    <a:lnTo>
                      <a:pt x="11" y="2"/>
                    </a:lnTo>
                    <a:close/>
                    <a:moveTo>
                      <a:pt x="8" y="1"/>
                    </a:moveTo>
                    <a:cubicBezTo>
                      <a:pt x="7" y="2"/>
                      <a:pt x="5" y="2"/>
                      <a:pt x="4" y="3"/>
                    </a:cubicBezTo>
                    <a:lnTo>
                      <a:pt x="3" y="2"/>
                    </a:lnTo>
                    <a:cubicBezTo>
                      <a:pt x="5" y="1"/>
                      <a:pt x="6" y="0"/>
                      <a:pt x="8" y="0"/>
                    </a:cubicBezTo>
                    <a:lnTo>
                      <a:pt x="8" y="1"/>
                    </a:lnTo>
                    <a:close/>
                    <a:moveTo>
                      <a:pt x="4" y="3"/>
                    </a:moveTo>
                    <a:lnTo>
                      <a:pt x="4" y="3"/>
                    </a:lnTo>
                    <a:lnTo>
                      <a:pt x="4" y="3"/>
                    </a:lnTo>
                    <a:close/>
                    <a:moveTo>
                      <a:pt x="4" y="3"/>
                    </a:moveTo>
                    <a:cubicBezTo>
                      <a:pt x="4" y="3"/>
                      <a:pt x="4" y="4"/>
                      <a:pt x="4" y="4"/>
                    </a:cubicBezTo>
                    <a:lnTo>
                      <a:pt x="3" y="3"/>
                    </a:lnTo>
                    <a:cubicBezTo>
                      <a:pt x="3" y="3"/>
                      <a:pt x="3" y="2"/>
                      <a:pt x="3" y="2"/>
                    </a:cubicBezTo>
                    <a:lnTo>
                      <a:pt x="4" y="3"/>
                    </a:lnTo>
                    <a:close/>
                    <a:moveTo>
                      <a:pt x="4" y="4"/>
                    </a:moveTo>
                    <a:lnTo>
                      <a:pt x="4" y="4"/>
                    </a:lnTo>
                    <a:lnTo>
                      <a:pt x="3" y="3"/>
                    </a:lnTo>
                    <a:lnTo>
                      <a:pt x="4" y="4"/>
                    </a:lnTo>
                    <a:close/>
                    <a:moveTo>
                      <a:pt x="4" y="4"/>
                    </a:moveTo>
                    <a:cubicBezTo>
                      <a:pt x="2" y="5"/>
                      <a:pt x="2" y="8"/>
                      <a:pt x="2" y="10"/>
                    </a:cubicBezTo>
                    <a:lnTo>
                      <a:pt x="1" y="10"/>
                    </a:lnTo>
                    <a:cubicBezTo>
                      <a:pt x="1" y="7"/>
                      <a:pt x="1" y="5"/>
                      <a:pt x="3" y="3"/>
                    </a:cubicBezTo>
                    <a:lnTo>
                      <a:pt x="4" y="4"/>
                    </a:lnTo>
                    <a:close/>
                    <a:moveTo>
                      <a:pt x="2" y="10"/>
                    </a:moveTo>
                    <a:cubicBezTo>
                      <a:pt x="2" y="10"/>
                      <a:pt x="2" y="11"/>
                      <a:pt x="2" y="11"/>
                    </a:cubicBezTo>
                    <a:lnTo>
                      <a:pt x="1" y="11"/>
                    </a:lnTo>
                    <a:cubicBezTo>
                      <a:pt x="1" y="11"/>
                      <a:pt x="1" y="10"/>
                      <a:pt x="1" y="10"/>
                    </a:cubicBezTo>
                    <a:lnTo>
                      <a:pt x="2" y="10"/>
                    </a:lnTo>
                    <a:close/>
                    <a:moveTo>
                      <a:pt x="1" y="11"/>
                    </a:moveTo>
                    <a:lnTo>
                      <a:pt x="1" y="11"/>
                    </a:lnTo>
                    <a:lnTo>
                      <a:pt x="1" y="11"/>
                    </a:lnTo>
                    <a:close/>
                    <a:moveTo>
                      <a:pt x="2" y="11"/>
                    </a:moveTo>
                    <a:cubicBezTo>
                      <a:pt x="2" y="11"/>
                      <a:pt x="2" y="12"/>
                      <a:pt x="2" y="12"/>
                    </a:cubicBezTo>
                    <a:lnTo>
                      <a:pt x="1" y="12"/>
                    </a:lnTo>
                    <a:cubicBezTo>
                      <a:pt x="0" y="12"/>
                      <a:pt x="0" y="11"/>
                      <a:pt x="1" y="11"/>
                    </a:cubicBezTo>
                    <a:lnTo>
                      <a:pt x="2" y="11"/>
                    </a:lnTo>
                    <a:close/>
                    <a:moveTo>
                      <a:pt x="2" y="12"/>
                    </a:moveTo>
                    <a:cubicBezTo>
                      <a:pt x="2" y="12"/>
                      <a:pt x="2" y="13"/>
                      <a:pt x="3" y="13"/>
                    </a:cubicBezTo>
                    <a:lnTo>
                      <a:pt x="2" y="14"/>
                    </a:lnTo>
                    <a:cubicBezTo>
                      <a:pt x="1" y="14"/>
                      <a:pt x="1" y="13"/>
                      <a:pt x="1" y="12"/>
                    </a:cubicBezTo>
                    <a:lnTo>
                      <a:pt x="2" y="12"/>
                    </a:lnTo>
                    <a:close/>
                    <a:moveTo>
                      <a:pt x="3" y="13"/>
                    </a:moveTo>
                    <a:cubicBezTo>
                      <a:pt x="3" y="14"/>
                      <a:pt x="4" y="14"/>
                      <a:pt x="5" y="14"/>
                    </a:cubicBezTo>
                    <a:lnTo>
                      <a:pt x="5" y="15"/>
                    </a:lnTo>
                    <a:cubicBezTo>
                      <a:pt x="4" y="15"/>
                      <a:pt x="3" y="15"/>
                      <a:pt x="2" y="14"/>
                    </a:cubicBezTo>
                    <a:lnTo>
                      <a:pt x="3" y="13"/>
                    </a:lnTo>
                    <a:close/>
                    <a:moveTo>
                      <a:pt x="5" y="14"/>
                    </a:moveTo>
                    <a:cubicBezTo>
                      <a:pt x="6" y="14"/>
                      <a:pt x="6" y="14"/>
                      <a:pt x="7" y="14"/>
                    </a:cubicBezTo>
                    <a:lnTo>
                      <a:pt x="7" y="15"/>
                    </a:lnTo>
                    <a:cubicBezTo>
                      <a:pt x="6" y="15"/>
                      <a:pt x="6" y="15"/>
                      <a:pt x="5" y="15"/>
                    </a:cubicBezTo>
                    <a:lnTo>
                      <a:pt x="5" y="14"/>
                    </a:lnTo>
                    <a:close/>
                    <a:moveTo>
                      <a:pt x="7" y="15"/>
                    </a:moveTo>
                    <a:lnTo>
                      <a:pt x="7" y="15"/>
                    </a:lnTo>
                    <a:lnTo>
                      <a:pt x="7" y="15"/>
                    </a:lnTo>
                    <a:close/>
                    <a:moveTo>
                      <a:pt x="7" y="14"/>
                    </a:moveTo>
                    <a:lnTo>
                      <a:pt x="7" y="14"/>
                    </a:lnTo>
                    <a:lnTo>
                      <a:pt x="7" y="15"/>
                    </a:lnTo>
                    <a:lnTo>
                      <a:pt x="7" y="15"/>
                    </a:lnTo>
                    <a:lnTo>
                      <a:pt x="7" y="14"/>
                    </a:lnTo>
                    <a:close/>
                    <a:moveTo>
                      <a:pt x="7" y="14"/>
                    </a:moveTo>
                    <a:lnTo>
                      <a:pt x="7" y="14"/>
                    </a:lnTo>
                    <a:lnTo>
                      <a:pt x="7" y="15"/>
                    </a:lnTo>
                    <a:lnTo>
                      <a:pt x="7" y="14"/>
                    </a:lnTo>
                    <a:close/>
                    <a:moveTo>
                      <a:pt x="7" y="14"/>
                    </a:moveTo>
                    <a:cubicBezTo>
                      <a:pt x="8" y="14"/>
                      <a:pt x="8" y="15"/>
                      <a:pt x="9" y="15"/>
                    </a:cubicBezTo>
                    <a:lnTo>
                      <a:pt x="8" y="16"/>
                    </a:lnTo>
                    <a:cubicBezTo>
                      <a:pt x="8" y="16"/>
                      <a:pt x="7" y="15"/>
                      <a:pt x="7" y="15"/>
                    </a:cubicBezTo>
                    <a:lnTo>
                      <a:pt x="7" y="14"/>
                    </a:lnTo>
                    <a:close/>
                    <a:moveTo>
                      <a:pt x="9" y="15"/>
                    </a:moveTo>
                    <a:cubicBezTo>
                      <a:pt x="10" y="15"/>
                      <a:pt x="10" y="16"/>
                      <a:pt x="10" y="16"/>
                    </a:cubicBezTo>
                    <a:lnTo>
                      <a:pt x="10" y="17"/>
                    </a:lnTo>
                    <a:cubicBezTo>
                      <a:pt x="9" y="17"/>
                      <a:pt x="9" y="16"/>
                      <a:pt x="8" y="16"/>
                    </a:cubicBezTo>
                    <a:lnTo>
                      <a:pt x="9" y="15"/>
                    </a:lnTo>
                    <a:close/>
                    <a:moveTo>
                      <a:pt x="10" y="16"/>
                    </a:moveTo>
                    <a:cubicBezTo>
                      <a:pt x="10" y="16"/>
                      <a:pt x="10" y="16"/>
                      <a:pt x="10" y="16"/>
                    </a:cubicBezTo>
                    <a:lnTo>
                      <a:pt x="11" y="17"/>
                    </a:lnTo>
                    <a:cubicBezTo>
                      <a:pt x="11" y="17"/>
                      <a:pt x="10" y="17"/>
                      <a:pt x="10" y="17"/>
                    </a:cubicBezTo>
                    <a:lnTo>
                      <a:pt x="10" y="16"/>
                    </a:lnTo>
                    <a:close/>
                    <a:moveTo>
                      <a:pt x="11" y="17"/>
                    </a:moveTo>
                    <a:lnTo>
                      <a:pt x="11" y="17"/>
                    </a:lnTo>
                    <a:lnTo>
                      <a:pt x="10" y="16"/>
                    </a:lnTo>
                    <a:lnTo>
                      <a:pt x="11" y="17"/>
                    </a:lnTo>
                    <a:close/>
                    <a:moveTo>
                      <a:pt x="10" y="16"/>
                    </a:moveTo>
                    <a:cubicBezTo>
                      <a:pt x="11" y="14"/>
                      <a:pt x="12" y="11"/>
                      <a:pt x="13" y="9"/>
                    </a:cubicBezTo>
                    <a:lnTo>
                      <a:pt x="14" y="9"/>
                    </a:lnTo>
                    <a:cubicBezTo>
                      <a:pt x="13" y="12"/>
                      <a:pt x="12" y="14"/>
                      <a:pt x="11" y="17"/>
                    </a:cubicBezTo>
                    <a:lnTo>
                      <a:pt x="10" y="16"/>
                    </a:lnTo>
                    <a:close/>
                    <a:moveTo>
                      <a:pt x="13" y="9"/>
                    </a:moveTo>
                    <a:cubicBezTo>
                      <a:pt x="13" y="6"/>
                      <a:pt x="13" y="4"/>
                      <a:pt x="12" y="2"/>
                    </a:cubicBezTo>
                    <a:lnTo>
                      <a:pt x="13" y="1"/>
                    </a:lnTo>
                    <a:cubicBezTo>
                      <a:pt x="14" y="3"/>
                      <a:pt x="15" y="6"/>
                      <a:pt x="14" y="9"/>
                    </a:cubicBezTo>
                    <a:lnTo>
                      <a:pt x="13" y="9"/>
                    </a:lnTo>
                    <a:close/>
                    <a:moveTo>
                      <a:pt x="12" y="2"/>
                    </a:moveTo>
                    <a:lnTo>
                      <a:pt x="12" y="2"/>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7" name="Freeform 163">
                <a:extLst>
                  <a:ext uri="{FF2B5EF4-FFF2-40B4-BE49-F238E27FC236}">
                    <a16:creationId xmlns:a16="http://schemas.microsoft.com/office/drawing/2014/main" id="{39D79F84-3DB1-B98A-90E9-7ADC27289E56}"/>
                  </a:ext>
                </a:extLst>
              </p:cNvPr>
              <p:cNvSpPr>
                <a:spLocks/>
              </p:cNvSpPr>
              <p:nvPr/>
            </p:nvSpPr>
            <p:spPr bwMode="auto">
              <a:xfrm>
                <a:off x="3552" y="1313"/>
                <a:ext cx="106" cy="89"/>
              </a:xfrm>
              <a:custGeom>
                <a:avLst/>
                <a:gdLst>
                  <a:gd name="T0" fmla="*/ 14 w 19"/>
                  <a:gd name="T1" fmla="*/ 0 h 16"/>
                  <a:gd name="T2" fmla="*/ 4 w 19"/>
                  <a:gd name="T3" fmla="*/ 3 h 16"/>
                  <a:gd name="T4" fmla="*/ 0 w 19"/>
                  <a:gd name="T5" fmla="*/ 10 h 16"/>
                  <a:gd name="T6" fmla="*/ 6 w 19"/>
                  <a:gd name="T7" fmla="*/ 15 h 16"/>
                  <a:gd name="T8" fmla="*/ 18 w 19"/>
                  <a:gd name="T9" fmla="*/ 7 h 16"/>
                  <a:gd name="T10" fmla="*/ 19 w 19"/>
                  <a:gd name="T11" fmla="*/ 4 h 16"/>
                  <a:gd name="T12" fmla="*/ 14 w 19"/>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4" y="0"/>
                    </a:moveTo>
                    <a:cubicBezTo>
                      <a:pt x="11" y="1"/>
                      <a:pt x="7" y="1"/>
                      <a:pt x="4" y="3"/>
                    </a:cubicBezTo>
                    <a:cubicBezTo>
                      <a:pt x="1" y="5"/>
                      <a:pt x="0" y="7"/>
                      <a:pt x="0" y="10"/>
                    </a:cubicBezTo>
                    <a:cubicBezTo>
                      <a:pt x="0" y="14"/>
                      <a:pt x="4" y="16"/>
                      <a:pt x="6" y="15"/>
                    </a:cubicBezTo>
                    <a:cubicBezTo>
                      <a:pt x="10" y="13"/>
                      <a:pt x="13" y="9"/>
                      <a:pt x="18" y="7"/>
                    </a:cubicBezTo>
                    <a:cubicBezTo>
                      <a:pt x="18" y="6"/>
                      <a:pt x="19" y="5"/>
                      <a:pt x="19" y="4"/>
                    </a:cubicBezTo>
                    <a:cubicBezTo>
                      <a:pt x="19" y="2"/>
                      <a:pt x="17"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8" name="Freeform 164">
                <a:extLst>
                  <a:ext uri="{FF2B5EF4-FFF2-40B4-BE49-F238E27FC236}">
                    <a16:creationId xmlns:a16="http://schemas.microsoft.com/office/drawing/2014/main" id="{111A9F0D-DBD6-F2C3-74BD-C78178F4BAA3}"/>
                  </a:ext>
                </a:extLst>
              </p:cNvPr>
              <p:cNvSpPr>
                <a:spLocks noEditPoints="1"/>
              </p:cNvSpPr>
              <p:nvPr/>
            </p:nvSpPr>
            <p:spPr bwMode="auto">
              <a:xfrm>
                <a:off x="3546" y="1307"/>
                <a:ext cx="118" cy="95"/>
              </a:xfrm>
              <a:custGeom>
                <a:avLst/>
                <a:gdLst>
                  <a:gd name="T0" fmla="*/ 10 w 21"/>
                  <a:gd name="T1" fmla="*/ 3 h 17"/>
                  <a:gd name="T2" fmla="*/ 15 w 21"/>
                  <a:gd name="T3" fmla="*/ 1 h 17"/>
                  <a:gd name="T4" fmla="*/ 10 w 21"/>
                  <a:gd name="T5" fmla="*/ 3 h 17"/>
                  <a:gd name="T6" fmla="*/ 5 w 21"/>
                  <a:gd name="T7" fmla="*/ 4 h 17"/>
                  <a:gd name="T8" fmla="*/ 10 w 21"/>
                  <a:gd name="T9" fmla="*/ 3 h 17"/>
                  <a:gd name="T10" fmla="*/ 5 w 21"/>
                  <a:gd name="T11" fmla="*/ 4 h 17"/>
                  <a:gd name="T12" fmla="*/ 6 w 21"/>
                  <a:gd name="T13" fmla="*/ 5 h 17"/>
                  <a:gd name="T14" fmla="*/ 2 w 21"/>
                  <a:gd name="T15" fmla="*/ 7 h 17"/>
                  <a:gd name="T16" fmla="*/ 6 w 21"/>
                  <a:gd name="T17" fmla="*/ 5 h 17"/>
                  <a:gd name="T18" fmla="*/ 2 w 21"/>
                  <a:gd name="T19" fmla="*/ 7 h 17"/>
                  <a:gd name="T20" fmla="*/ 3 w 21"/>
                  <a:gd name="T21" fmla="*/ 8 h 17"/>
                  <a:gd name="T22" fmla="*/ 0 w 21"/>
                  <a:gd name="T23" fmla="*/ 11 h 17"/>
                  <a:gd name="T24" fmla="*/ 3 w 21"/>
                  <a:gd name="T25" fmla="*/ 8 h 17"/>
                  <a:gd name="T26" fmla="*/ 0 w 21"/>
                  <a:gd name="T27" fmla="*/ 11 h 17"/>
                  <a:gd name="T28" fmla="*/ 0 w 21"/>
                  <a:gd name="T29" fmla="*/ 11 h 17"/>
                  <a:gd name="T30" fmla="*/ 2 w 21"/>
                  <a:gd name="T31" fmla="*/ 13 h 17"/>
                  <a:gd name="T32" fmla="*/ 0 w 21"/>
                  <a:gd name="T33" fmla="*/ 11 h 17"/>
                  <a:gd name="T34" fmla="*/ 2 w 21"/>
                  <a:gd name="T35" fmla="*/ 13 h 17"/>
                  <a:gd name="T36" fmla="*/ 3 w 21"/>
                  <a:gd name="T37" fmla="*/ 16 h 17"/>
                  <a:gd name="T38" fmla="*/ 2 w 21"/>
                  <a:gd name="T39" fmla="*/ 13 h 17"/>
                  <a:gd name="T40" fmla="*/ 5 w 21"/>
                  <a:gd name="T41" fmla="*/ 15 h 17"/>
                  <a:gd name="T42" fmla="*/ 3 w 21"/>
                  <a:gd name="T43" fmla="*/ 16 h 17"/>
                  <a:gd name="T44" fmla="*/ 5 w 21"/>
                  <a:gd name="T45" fmla="*/ 15 h 17"/>
                  <a:gd name="T46" fmla="*/ 7 w 21"/>
                  <a:gd name="T47" fmla="*/ 16 h 17"/>
                  <a:gd name="T48" fmla="*/ 5 w 21"/>
                  <a:gd name="T49" fmla="*/ 15 h 17"/>
                  <a:gd name="T50" fmla="*/ 7 w 21"/>
                  <a:gd name="T51" fmla="*/ 15 h 17"/>
                  <a:gd name="T52" fmla="*/ 7 w 21"/>
                  <a:gd name="T53" fmla="*/ 15 h 17"/>
                  <a:gd name="T54" fmla="*/ 7 w 21"/>
                  <a:gd name="T55" fmla="*/ 15 h 17"/>
                  <a:gd name="T56" fmla="*/ 7 w 21"/>
                  <a:gd name="T57" fmla="*/ 16 h 17"/>
                  <a:gd name="T58" fmla="*/ 7 w 21"/>
                  <a:gd name="T59" fmla="*/ 16 h 17"/>
                  <a:gd name="T60" fmla="*/ 7 w 21"/>
                  <a:gd name="T61" fmla="*/ 16 h 17"/>
                  <a:gd name="T62" fmla="*/ 13 w 21"/>
                  <a:gd name="T63" fmla="*/ 11 h 17"/>
                  <a:gd name="T64" fmla="*/ 7 w 21"/>
                  <a:gd name="T65" fmla="*/ 16 h 17"/>
                  <a:gd name="T66" fmla="*/ 13 w 21"/>
                  <a:gd name="T67" fmla="*/ 11 h 17"/>
                  <a:gd name="T68" fmla="*/ 19 w 21"/>
                  <a:gd name="T69" fmla="*/ 8 h 17"/>
                  <a:gd name="T70" fmla="*/ 13 w 21"/>
                  <a:gd name="T71" fmla="*/ 11 h 17"/>
                  <a:gd name="T72" fmla="*/ 18 w 21"/>
                  <a:gd name="T73" fmla="*/ 7 h 17"/>
                  <a:gd name="T74" fmla="*/ 18 w 21"/>
                  <a:gd name="T75" fmla="*/ 7 h 17"/>
                  <a:gd name="T76" fmla="*/ 18 w 21"/>
                  <a:gd name="T77" fmla="*/ 7 h 17"/>
                  <a:gd name="T78" fmla="*/ 19 w 21"/>
                  <a:gd name="T79" fmla="*/ 8 h 17"/>
                  <a:gd name="T80" fmla="*/ 18 w 21"/>
                  <a:gd name="T81" fmla="*/ 7 h 17"/>
                  <a:gd name="T82" fmla="*/ 19 w 21"/>
                  <a:gd name="T83" fmla="*/ 8 h 17"/>
                  <a:gd name="T84" fmla="*/ 18 w 21"/>
                  <a:gd name="T85" fmla="*/ 7 h 17"/>
                  <a:gd name="T86" fmla="*/ 19 w 21"/>
                  <a:gd name="T87" fmla="*/ 7 h 17"/>
                  <a:gd name="T88" fmla="*/ 19 w 21"/>
                  <a:gd name="T89" fmla="*/ 8 h 17"/>
                  <a:gd name="T90" fmla="*/ 19 w 21"/>
                  <a:gd name="T91" fmla="*/ 7 h 17"/>
                  <a:gd name="T92" fmla="*/ 21 w 21"/>
                  <a:gd name="T93" fmla="*/ 5 h 17"/>
                  <a:gd name="T94" fmla="*/ 19 w 21"/>
                  <a:gd name="T95" fmla="*/ 7 h 17"/>
                  <a:gd name="T96" fmla="*/ 21 w 21"/>
                  <a:gd name="T97" fmla="*/ 5 h 17"/>
                  <a:gd name="T98" fmla="*/ 21 w 21"/>
                  <a:gd name="T99" fmla="*/ 5 h 17"/>
                  <a:gd name="T100" fmla="*/ 20 w 21"/>
                  <a:gd name="T101" fmla="*/ 5 h 17"/>
                  <a:gd name="T102" fmla="*/ 21 w 21"/>
                  <a:gd name="T103" fmla="*/ 5 h 17"/>
                  <a:gd name="T104" fmla="*/ 20 w 21"/>
                  <a:gd name="T105" fmla="*/ 5 h 17"/>
                  <a:gd name="T106" fmla="*/ 20 w 21"/>
                  <a:gd name="T107" fmla="*/ 4 h 17"/>
                  <a:gd name="T108" fmla="*/ 20 w 21"/>
                  <a:gd name="T109" fmla="*/ 5 h 17"/>
                  <a:gd name="T110" fmla="*/ 19 w 21"/>
                  <a:gd name="T111" fmla="*/ 4 h 17"/>
                  <a:gd name="T112" fmla="*/ 20 w 21"/>
                  <a:gd name="T113" fmla="*/ 4 h 17"/>
                  <a:gd name="T114" fmla="*/ 19 w 21"/>
                  <a:gd name="T115" fmla="*/ 4 h 17"/>
                  <a:gd name="T116" fmla="*/ 15 w 21"/>
                  <a:gd name="T117" fmla="*/ 1 h 17"/>
                  <a:gd name="T118" fmla="*/ 19 w 21"/>
                  <a:gd name="T119" fmla="*/ 4 h 17"/>
                  <a:gd name="T120" fmla="*/ 15 w 21"/>
                  <a:gd name="T121" fmla="*/ 2 h 17"/>
                  <a:gd name="T122" fmla="*/ 15 w 21"/>
                  <a:gd name="T1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7">
                    <a:moveTo>
                      <a:pt x="15" y="2"/>
                    </a:moveTo>
                    <a:cubicBezTo>
                      <a:pt x="14" y="2"/>
                      <a:pt x="12" y="2"/>
                      <a:pt x="10" y="3"/>
                    </a:cubicBezTo>
                    <a:lnTo>
                      <a:pt x="10" y="2"/>
                    </a:lnTo>
                    <a:cubicBezTo>
                      <a:pt x="12" y="1"/>
                      <a:pt x="13" y="1"/>
                      <a:pt x="15" y="1"/>
                    </a:cubicBezTo>
                    <a:lnTo>
                      <a:pt x="15" y="2"/>
                    </a:lnTo>
                    <a:close/>
                    <a:moveTo>
                      <a:pt x="10" y="3"/>
                    </a:moveTo>
                    <a:cubicBezTo>
                      <a:pt x="9" y="3"/>
                      <a:pt x="7" y="4"/>
                      <a:pt x="6" y="5"/>
                    </a:cubicBezTo>
                    <a:lnTo>
                      <a:pt x="5" y="4"/>
                    </a:lnTo>
                    <a:cubicBezTo>
                      <a:pt x="7" y="3"/>
                      <a:pt x="8" y="2"/>
                      <a:pt x="10" y="2"/>
                    </a:cubicBezTo>
                    <a:lnTo>
                      <a:pt x="10" y="3"/>
                    </a:lnTo>
                    <a:close/>
                    <a:moveTo>
                      <a:pt x="5" y="4"/>
                    </a:moveTo>
                    <a:lnTo>
                      <a:pt x="5" y="4"/>
                    </a:lnTo>
                    <a:lnTo>
                      <a:pt x="5" y="4"/>
                    </a:lnTo>
                    <a:close/>
                    <a:moveTo>
                      <a:pt x="6" y="5"/>
                    </a:moveTo>
                    <a:cubicBezTo>
                      <a:pt x="4" y="5"/>
                      <a:pt x="3" y="6"/>
                      <a:pt x="3" y="8"/>
                    </a:cubicBezTo>
                    <a:lnTo>
                      <a:pt x="2" y="7"/>
                    </a:lnTo>
                    <a:cubicBezTo>
                      <a:pt x="2" y="6"/>
                      <a:pt x="3" y="4"/>
                      <a:pt x="5" y="4"/>
                    </a:cubicBezTo>
                    <a:lnTo>
                      <a:pt x="6" y="5"/>
                    </a:lnTo>
                    <a:close/>
                    <a:moveTo>
                      <a:pt x="2" y="7"/>
                    </a:moveTo>
                    <a:lnTo>
                      <a:pt x="2" y="7"/>
                    </a:lnTo>
                    <a:lnTo>
                      <a:pt x="2" y="7"/>
                    </a:lnTo>
                    <a:close/>
                    <a:moveTo>
                      <a:pt x="3" y="8"/>
                    </a:moveTo>
                    <a:cubicBezTo>
                      <a:pt x="2" y="9"/>
                      <a:pt x="2" y="10"/>
                      <a:pt x="2" y="11"/>
                    </a:cubicBezTo>
                    <a:lnTo>
                      <a:pt x="0" y="11"/>
                    </a:lnTo>
                    <a:cubicBezTo>
                      <a:pt x="1" y="10"/>
                      <a:pt x="1" y="8"/>
                      <a:pt x="2" y="7"/>
                    </a:cubicBezTo>
                    <a:lnTo>
                      <a:pt x="3" y="8"/>
                    </a:lnTo>
                    <a:close/>
                    <a:moveTo>
                      <a:pt x="0" y="11"/>
                    </a:moveTo>
                    <a:lnTo>
                      <a:pt x="0" y="11"/>
                    </a:lnTo>
                    <a:lnTo>
                      <a:pt x="1" y="11"/>
                    </a:lnTo>
                    <a:lnTo>
                      <a:pt x="0" y="11"/>
                    </a:lnTo>
                    <a:close/>
                    <a:moveTo>
                      <a:pt x="2" y="11"/>
                    </a:moveTo>
                    <a:cubicBezTo>
                      <a:pt x="2" y="12"/>
                      <a:pt x="2" y="13"/>
                      <a:pt x="2" y="13"/>
                    </a:cubicBezTo>
                    <a:lnTo>
                      <a:pt x="1" y="14"/>
                    </a:lnTo>
                    <a:cubicBezTo>
                      <a:pt x="0" y="13"/>
                      <a:pt x="0" y="12"/>
                      <a:pt x="0" y="11"/>
                    </a:cubicBezTo>
                    <a:lnTo>
                      <a:pt x="2" y="11"/>
                    </a:lnTo>
                    <a:close/>
                    <a:moveTo>
                      <a:pt x="2" y="13"/>
                    </a:moveTo>
                    <a:cubicBezTo>
                      <a:pt x="2" y="14"/>
                      <a:pt x="3" y="14"/>
                      <a:pt x="3" y="15"/>
                    </a:cubicBezTo>
                    <a:lnTo>
                      <a:pt x="3" y="16"/>
                    </a:lnTo>
                    <a:cubicBezTo>
                      <a:pt x="2" y="15"/>
                      <a:pt x="1" y="15"/>
                      <a:pt x="1" y="14"/>
                    </a:cubicBezTo>
                    <a:lnTo>
                      <a:pt x="2" y="13"/>
                    </a:lnTo>
                    <a:close/>
                    <a:moveTo>
                      <a:pt x="3" y="15"/>
                    </a:moveTo>
                    <a:cubicBezTo>
                      <a:pt x="4" y="15"/>
                      <a:pt x="5" y="15"/>
                      <a:pt x="5" y="15"/>
                    </a:cubicBezTo>
                    <a:lnTo>
                      <a:pt x="5" y="17"/>
                    </a:lnTo>
                    <a:cubicBezTo>
                      <a:pt x="4" y="16"/>
                      <a:pt x="3" y="16"/>
                      <a:pt x="3" y="16"/>
                    </a:cubicBezTo>
                    <a:lnTo>
                      <a:pt x="3" y="15"/>
                    </a:lnTo>
                    <a:close/>
                    <a:moveTo>
                      <a:pt x="5" y="15"/>
                    </a:moveTo>
                    <a:cubicBezTo>
                      <a:pt x="6" y="15"/>
                      <a:pt x="6" y="15"/>
                      <a:pt x="7" y="15"/>
                    </a:cubicBezTo>
                    <a:lnTo>
                      <a:pt x="7" y="16"/>
                    </a:lnTo>
                    <a:cubicBezTo>
                      <a:pt x="7" y="17"/>
                      <a:pt x="6" y="17"/>
                      <a:pt x="5" y="17"/>
                    </a:cubicBezTo>
                    <a:lnTo>
                      <a:pt x="5" y="15"/>
                    </a:lnTo>
                    <a:close/>
                    <a:moveTo>
                      <a:pt x="7" y="15"/>
                    </a:moveTo>
                    <a:lnTo>
                      <a:pt x="7" y="15"/>
                    </a:lnTo>
                    <a:lnTo>
                      <a:pt x="7" y="16"/>
                    </a:lnTo>
                    <a:lnTo>
                      <a:pt x="7" y="15"/>
                    </a:lnTo>
                    <a:close/>
                    <a:moveTo>
                      <a:pt x="7" y="15"/>
                    </a:moveTo>
                    <a:lnTo>
                      <a:pt x="7" y="15"/>
                    </a:lnTo>
                    <a:lnTo>
                      <a:pt x="7" y="16"/>
                    </a:lnTo>
                    <a:lnTo>
                      <a:pt x="7" y="16"/>
                    </a:lnTo>
                    <a:lnTo>
                      <a:pt x="7" y="15"/>
                    </a:lnTo>
                    <a:close/>
                    <a:moveTo>
                      <a:pt x="7" y="16"/>
                    </a:moveTo>
                    <a:lnTo>
                      <a:pt x="7" y="16"/>
                    </a:lnTo>
                    <a:lnTo>
                      <a:pt x="7" y="16"/>
                    </a:lnTo>
                    <a:close/>
                    <a:moveTo>
                      <a:pt x="7" y="15"/>
                    </a:moveTo>
                    <a:cubicBezTo>
                      <a:pt x="9" y="14"/>
                      <a:pt x="11" y="12"/>
                      <a:pt x="13" y="11"/>
                    </a:cubicBezTo>
                    <a:lnTo>
                      <a:pt x="14" y="12"/>
                    </a:lnTo>
                    <a:cubicBezTo>
                      <a:pt x="12" y="13"/>
                      <a:pt x="10" y="15"/>
                      <a:pt x="7" y="16"/>
                    </a:cubicBezTo>
                    <a:lnTo>
                      <a:pt x="7" y="15"/>
                    </a:lnTo>
                    <a:close/>
                    <a:moveTo>
                      <a:pt x="13" y="11"/>
                    </a:moveTo>
                    <a:cubicBezTo>
                      <a:pt x="15" y="9"/>
                      <a:pt x="17" y="8"/>
                      <a:pt x="18" y="7"/>
                    </a:cubicBezTo>
                    <a:lnTo>
                      <a:pt x="19" y="8"/>
                    </a:lnTo>
                    <a:cubicBezTo>
                      <a:pt x="17" y="9"/>
                      <a:pt x="16" y="10"/>
                      <a:pt x="14" y="12"/>
                    </a:cubicBezTo>
                    <a:lnTo>
                      <a:pt x="13" y="11"/>
                    </a:lnTo>
                    <a:close/>
                    <a:moveTo>
                      <a:pt x="18" y="7"/>
                    </a:moveTo>
                    <a:lnTo>
                      <a:pt x="18" y="7"/>
                    </a:lnTo>
                    <a:lnTo>
                      <a:pt x="19" y="8"/>
                    </a:lnTo>
                    <a:lnTo>
                      <a:pt x="18" y="7"/>
                    </a:lnTo>
                    <a:close/>
                    <a:moveTo>
                      <a:pt x="18" y="7"/>
                    </a:moveTo>
                    <a:lnTo>
                      <a:pt x="18" y="7"/>
                    </a:lnTo>
                    <a:lnTo>
                      <a:pt x="19" y="8"/>
                    </a:lnTo>
                    <a:lnTo>
                      <a:pt x="19" y="8"/>
                    </a:lnTo>
                    <a:lnTo>
                      <a:pt x="18" y="7"/>
                    </a:lnTo>
                    <a:close/>
                    <a:moveTo>
                      <a:pt x="18" y="7"/>
                    </a:moveTo>
                    <a:cubicBezTo>
                      <a:pt x="18" y="7"/>
                      <a:pt x="18" y="7"/>
                      <a:pt x="18" y="7"/>
                    </a:cubicBezTo>
                    <a:lnTo>
                      <a:pt x="19" y="8"/>
                    </a:lnTo>
                    <a:cubicBezTo>
                      <a:pt x="19" y="8"/>
                      <a:pt x="19" y="8"/>
                      <a:pt x="19" y="8"/>
                    </a:cubicBezTo>
                    <a:lnTo>
                      <a:pt x="18" y="7"/>
                    </a:lnTo>
                    <a:close/>
                    <a:moveTo>
                      <a:pt x="18" y="7"/>
                    </a:moveTo>
                    <a:cubicBezTo>
                      <a:pt x="19" y="7"/>
                      <a:pt x="19" y="7"/>
                      <a:pt x="19" y="7"/>
                    </a:cubicBezTo>
                    <a:lnTo>
                      <a:pt x="20" y="8"/>
                    </a:lnTo>
                    <a:cubicBezTo>
                      <a:pt x="20" y="8"/>
                      <a:pt x="19" y="8"/>
                      <a:pt x="19" y="8"/>
                    </a:cubicBezTo>
                    <a:lnTo>
                      <a:pt x="18" y="7"/>
                    </a:lnTo>
                    <a:close/>
                    <a:moveTo>
                      <a:pt x="19" y="7"/>
                    </a:moveTo>
                    <a:cubicBezTo>
                      <a:pt x="19" y="6"/>
                      <a:pt x="20" y="6"/>
                      <a:pt x="20" y="5"/>
                    </a:cubicBezTo>
                    <a:lnTo>
                      <a:pt x="21" y="5"/>
                    </a:lnTo>
                    <a:cubicBezTo>
                      <a:pt x="21" y="6"/>
                      <a:pt x="20" y="7"/>
                      <a:pt x="20" y="8"/>
                    </a:cubicBezTo>
                    <a:lnTo>
                      <a:pt x="19" y="7"/>
                    </a:lnTo>
                    <a:close/>
                    <a:moveTo>
                      <a:pt x="21" y="5"/>
                    </a:moveTo>
                    <a:lnTo>
                      <a:pt x="21" y="5"/>
                    </a:lnTo>
                    <a:lnTo>
                      <a:pt x="20" y="5"/>
                    </a:lnTo>
                    <a:lnTo>
                      <a:pt x="21" y="5"/>
                    </a:lnTo>
                    <a:close/>
                    <a:moveTo>
                      <a:pt x="20" y="5"/>
                    </a:moveTo>
                    <a:lnTo>
                      <a:pt x="20" y="5"/>
                    </a:lnTo>
                    <a:lnTo>
                      <a:pt x="21" y="5"/>
                    </a:lnTo>
                    <a:lnTo>
                      <a:pt x="21" y="5"/>
                    </a:lnTo>
                    <a:lnTo>
                      <a:pt x="20" y="5"/>
                    </a:lnTo>
                    <a:close/>
                    <a:moveTo>
                      <a:pt x="20" y="5"/>
                    </a:moveTo>
                    <a:cubicBezTo>
                      <a:pt x="19" y="5"/>
                      <a:pt x="19" y="5"/>
                      <a:pt x="19" y="4"/>
                    </a:cubicBezTo>
                    <a:lnTo>
                      <a:pt x="20" y="4"/>
                    </a:lnTo>
                    <a:cubicBezTo>
                      <a:pt x="21" y="4"/>
                      <a:pt x="21" y="5"/>
                      <a:pt x="21" y="5"/>
                    </a:cubicBezTo>
                    <a:lnTo>
                      <a:pt x="20" y="5"/>
                    </a:lnTo>
                    <a:close/>
                    <a:moveTo>
                      <a:pt x="19" y="4"/>
                    </a:moveTo>
                    <a:cubicBezTo>
                      <a:pt x="19" y="4"/>
                      <a:pt x="19" y="4"/>
                      <a:pt x="19" y="4"/>
                    </a:cubicBezTo>
                    <a:lnTo>
                      <a:pt x="20" y="3"/>
                    </a:lnTo>
                    <a:cubicBezTo>
                      <a:pt x="20" y="3"/>
                      <a:pt x="20" y="4"/>
                      <a:pt x="20" y="4"/>
                    </a:cubicBezTo>
                    <a:lnTo>
                      <a:pt x="19" y="4"/>
                    </a:lnTo>
                    <a:close/>
                    <a:moveTo>
                      <a:pt x="19" y="4"/>
                    </a:moveTo>
                    <a:cubicBezTo>
                      <a:pt x="18" y="3"/>
                      <a:pt x="17" y="2"/>
                      <a:pt x="15" y="2"/>
                    </a:cubicBezTo>
                    <a:lnTo>
                      <a:pt x="15" y="1"/>
                    </a:lnTo>
                    <a:cubicBezTo>
                      <a:pt x="17" y="0"/>
                      <a:pt x="19" y="1"/>
                      <a:pt x="20" y="3"/>
                    </a:cubicBezTo>
                    <a:lnTo>
                      <a:pt x="19" y="4"/>
                    </a:lnTo>
                    <a:close/>
                    <a:moveTo>
                      <a:pt x="15" y="2"/>
                    </a:moveTo>
                    <a:lnTo>
                      <a:pt x="15" y="2"/>
                    </a:lnTo>
                    <a:lnTo>
                      <a:pt x="15"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09" name="Freeform 165">
                <a:extLst>
                  <a:ext uri="{FF2B5EF4-FFF2-40B4-BE49-F238E27FC236}">
                    <a16:creationId xmlns:a16="http://schemas.microsoft.com/office/drawing/2014/main" id="{092E519A-9135-46B2-67EA-89D647C7518D}"/>
                  </a:ext>
                </a:extLst>
              </p:cNvPr>
              <p:cNvSpPr>
                <a:spLocks/>
              </p:cNvSpPr>
              <p:nvPr/>
            </p:nvSpPr>
            <p:spPr bwMode="auto">
              <a:xfrm>
                <a:off x="3580" y="1358"/>
                <a:ext cx="139" cy="61"/>
              </a:xfrm>
              <a:custGeom>
                <a:avLst/>
                <a:gdLst>
                  <a:gd name="T0" fmla="*/ 24 w 25"/>
                  <a:gd name="T1" fmla="*/ 2 h 11"/>
                  <a:gd name="T2" fmla="*/ 17 w 25"/>
                  <a:gd name="T3" fmla="*/ 0 h 11"/>
                  <a:gd name="T4" fmla="*/ 4 w 25"/>
                  <a:gd name="T5" fmla="*/ 6 h 11"/>
                  <a:gd name="T6" fmla="*/ 2 w 25"/>
                  <a:gd name="T7" fmla="*/ 9 h 11"/>
                  <a:gd name="T8" fmla="*/ 9 w 25"/>
                  <a:gd name="T9" fmla="*/ 10 h 11"/>
                  <a:gd name="T10" fmla="*/ 24 w 25"/>
                  <a:gd name="T11" fmla="*/ 4 h 11"/>
                  <a:gd name="T12" fmla="*/ 24 w 2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5" h="11">
                    <a:moveTo>
                      <a:pt x="24" y="2"/>
                    </a:moveTo>
                    <a:cubicBezTo>
                      <a:pt x="21" y="2"/>
                      <a:pt x="20" y="0"/>
                      <a:pt x="17" y="0"/>
                    </a:cubicBezTo>
                    <a:cubicBezTo>
                      <a:pt x="12" y="1"/>
                      <a:pt x="8" y="4"/>
                      <a:pt x="4" y="6"/>
                    </a:cubicBezTo>
                    <a:cubicBezTo>
                      <a:pt x="3" y="7"/>
                      <a:pt x="0" y="8"/>
                      <a:pt x="2" y="9"/>
                    </a:cubicBezTo>
                    <a:cubicBezTo>
                      <a:pt x="4" y="11"/>
                      <a:pt x="8" y="11"/>
                      <a:pt x="9" y="10"/>
                    </a:cubicBezTo>
                    <a:cubicBezTo>
                      <a:pt x="14" y="8"/>
                      <a:pt x="20" y="7"/>
                      <a:pt x="24" y="4"/>
                    </a:cubicBezTo>
                    <a:cubicBezTo>
                      <a:pt x="25" y="3"/>
                      <a:pt x="25" y="3"/>
                      <a:pt x="2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0" name="Freeform 166">
                <a:extLst>
                  <a:ext uri="{FF2B5EF4-FFF2-40B4-BE49-F238E27FC236}">
                    <a16:creationId xmlns:a16="http://schemas.microsoft.com/office/drawing/2014/main" id="{E04076F9-5D5A-8442-4C50-9FF7E55F36BC}"/>
                  </a:ext>
                </a:extLst>
              </p:cNvPr>
              <p:cNvSpPr>
                <a:spLocks noEditPoints="1"/>
              </p:cNvSpPr>
              <p:nvPr/>
            </p:nvSpPr>
            <p:spPr bwMode="auto">
              <a:xfrm>
                <a:off x="3580" y="1352"/>
                <a:ext cx="145" cy="73"/>
              </a:xfrm>
              <a:custGeom>
                <a:avLst/>
                <a:gdLst>
                  <a:gd name="T0" fmla="*/ 20 w 26"/>
                  <a:gd name="T1" fmla="*/ 2 h 13"/>
                  <a:gd name="T2" fmla="*/ 24 w 26"/>
                  <a:gd name="T3" fmla="*/ 2 h 13"/>
                  <a:gd name="T4" fmla="*/ 20 w 26"/>
                  <a:gd name="T5" fmla="*/ 2 h 13"/>
                  <a:gd name="T6" fmla="*/ 17 w 26"/>
                  <a:gd name="T7" fmla="*/ 0 h 13"/>
                  <a:gd name="T8" fmla="*/ 20 w 26"/>
                  <a:gd name="T9" fmla="*/ 2 h 13"/>
                  <a:gd name="T10" fmla="*/ 17 w 26"/>
                  <a:gd name="T11" fmla="*/ 0 h 13"/>
                  <a:gd name="T12" fmla="*/ 17 w 26"/>
                  <a:gd name="T13" fmla="*/ 0 h 13"/>
                  <a:gd name="T14" fmla="*/ 5 w 26"/>
                  <a:gd name="T15" fmla="*/ 8 h 13"/>
                  <a:gd name="T16" fmla="*/ 17 w 26"/>
                  <a:gd name="T17" fmla="*/ 0 h 13"/>
                  <a:gd name="T18" fmla="*/ 5 w 26"/>
                  <a:gd name="T19" fmla="*/ 8 h 13"/>
                  <a:gd name="T20" fmla="*/ 4 w 26"/>
                  <a:gd name="T21" fmla="*/ 7 h 13"/>
                  <a:gd name="T22" fmla="*/ 5 w 26"/>
                  <a:gd name="T23" fmla="*/ 8 h 13"/>
                  <a:gd name="T24" fmla="*/ 5 w 26"/>
                  <a:gd name="T25" fmla="*/ 8 h 13"/>
                  <a:gd name="T26" fmla="*/ 5 w 26"/>
                  <a:gd name="T27" fmla="*/ 8 h 13"/>
                  <a:gd name="T28" fmla="*/ 5 w 26"/>
                  <a:gd name="T29" fmla="*/ 8 h 13"/>
                  <a:gd name="T30" fmla="*/ 4 w 26"/>
                  <a:gd name="T31" fmla="*/ 7 h 13"/>
                  <a:gd name="T32" fmla="*/ 4 w 26"/>
                  <a:gd name="T33" fmla="*/ 7 h 13"/>
                  <a:gd name="T34" fmla="*/ 4 w 26"/>
                  <a:gd name="T35" fmla="*/ 7 h 13"/>
                  <a:gd name="T36" fmla="*/ 4 w 26"/>
                  <a:gd name="T37" fmla="*/ 8 h 13"/>
                  <a:gd name="T38" fmla="*/ 4 w 26"/>
                  <a:gd name="T39" fmla="*/ 7 h 13"/>
                  <a:gd name="T40" fmla="*/ 3 w 26"/>
                  <a:gd name="T41" fmla="*/ 7 h 13"/>
                  <a:gd name="T42" fmla="*/ 4 w 26"/>
                  <a:gd name="T43" fmla="*/ 7 h 13"/>
                  <a:gd name="T44" fmla="*/ 4 w 26"/>
                  <a:gd name="T45" fmla="*/ 8 h 13"/>
                  <a:gd name="T46" fmla="*/ 1 w 26"/>
                  <a:gd name="T47" fmla="*/ 8 h 13"/>
                  <a:gd name="T48" fmla="*/ 4 w 26"/>
                  <a:gd name="T49" fmla="*/ 8 h 13"/>
                  <a:gd name="T50" fmla="*/ 2 w 26"/>
                  <a:gd name="T51" fmla="*/ 10 h 13"/>
                  <a:gd name="T52" fmla="*/ 1 w 26"/>
                  <a:gd name="T53" fmla="*/ 8 h 13"/>
                  <a:gd name="T54" fmla="*/ 2 w 26"/>
                  <a:gd name="T55" fmla="*/ 11 h 13"/>
                  <a:gd name="T56" fmla="*/ 2 w 26"/>
                  <a:gd name="T57" fmla="*/ 10 h 13"/>
                  <a:gd name="T58" fmla="*/ 2 w 26"/>
                  <a:gd name="T59" fmla="*/ 10 h 13"/>
                  <a:gd name="T60" fmla="*/ 2 w 26"/>
                  <a:gd name="T61" fmla="*/ 11 h 13"/>
                  <a:gd name="T62" fmla="*/ 2 w 26"/>
                  <a:gd name="T63" fmla="*/ 10 h 13"/>
                  <a:gd name="T64" fmla="*/ 2 w 26"/>
                  <a:gd name="T65" fmla="*/ 11 h 13"/>
                  <a:gd name="T66" fmla="*/ 2 w 26"/>
                  <a:gd name="T67" fmla="*/ 10 h 13"/>
                  <a:gd name="T68" fmla="*/ 3 w 26"/>
                  <a:gd name="T69" fmla="*/ 12 h 13"/>
                  <a:gd name="T70" fmla="*/ 2 w 26"/>
                  <a:gd name="T71" fmla="*/ 10 h 13"/>
                  <a:gd name="T72" fmla="*/ 4 w 26"/>
                  <a:gd name="T73" fmla="*/ 11 h 13"/>
                  <a:gd name="T74" fmla="*/ 3 w 26"/>
                  <a:gd name="T75" fmla="*/ 12 h 13"/>
                  <a:gd name="T76" fmla="*/ 4 w 26"/>
                  <a:gd name="T77" fmla="*/ 11 h 13"/>
                  <a:gd name="T78" fmla="*/ 10 w 26"/>
                  <a:gd name="T79" fmla="*/ 12 h 13"/>
                  <a:gd name="T80" fmla="*/ 4 w 26"/>
                  <a:gd name="T81" fmla="*/ 11 h 13"/>
                  <a:gd name="T82" fmla="*/ 9 w 26"/>
                  <a:gd name="T83" fmla="*/ 11 h 13"/>
                  <a:gd name="T84" fmla="*/ 9 w 26"/>
                  <a:gd name="T85" fmla="*/ 11 h 13"/>
                  <a:gd name="T86" fmla="*/ 16 w 26"/>
                  <a:gd name="T87" fmla="*/ 10 h 13"/>
                  <a:gd name="T88" fmla="*/ 9 w 26"/>
                  <a:gd name="T89" fmla="*/ 11 h 13"/>
                  <a:gd name="T90" fmla="*/ 24 w 26"/>
                  <a:gd name="T91" fmla="*/ 4 h 13"/>
                  <a:gd name="T92" fmla="*/ 16 w 26"/>
                  <a:gd name="T93" fmla="*/ 10 h 13"/>
                  <a:gd name="T94" fmla="*/ 24 w 26"/>
                  <a:gd name="T95" fmla="*/ 4 h 13"/>
                  <a:gd name="T96" fmla="*/ 24 w 26"/>
                  <a:gd name="T97" fmla="*/ 5 h 13"/>
                  <a:gd name="T98" fmla="*/ 24 w 26"/>
                  <a:gd name="T99" fmla="*/ 4 h 13"/>
                  <a:gd name="T100" fmla="*/ 25 w 26"/>
                  <a:gd name="T101" fmla="*/ 3 h 13"/>
                  <a:gd name="T102" fmla="*/ 24 w 26"/>
                  <a:gd name="T103" fmla="*/ 4 h 13"/>
                  <a:gd name="T104" fmla="*/ 23 w 26"/>
                  <a:gd name="T105" fmla="*/ 3 h 13"/>
                  <a:gd name="T106" fmla="*/ 25 w 26"/>
                  <a:gd name="T107" fmla="*/ 3 h 13"/>
                  <a:gd name="T108" fmla="*/ 23 w 26"/>
                  <a:gd name="T109" fmla="*/ 3 h 13"/>
                  <a:gd name="T110" fmla="*/ 24 w 26"/>
                  <a:gd name="T111" fmla="*/ 3 h 13"/>
                  <a:gd name="T112" fmla="*/ 23 w 26"/>
                  <a:gd name="T113" fmla="*/ 3 h 13"/>
                  <a:gd name="T114" fmla="*/ 24 w 26"/>
                  <a:gd name="T115" fmla="*/ 2 h 13"/>
                  <a:gd name="T116" fmla="*/ 23 w 26"/>
                  <a:gd name="T117" fmla="*/ 3 h 13"/>
                  <a:gd name="T118" fmla="*/ 24 w 26"/>
                  <a:gd name="T119" fmla="*/ 2 h 13"/>
                  <a:gd name="T120" fmla="*/ 24 w 26"/>
                  <a:gd name="T1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13">
                    <a:moveTo>
                      <a:pt x="24" y="4"/>
                    </a:moveTo>
                    <a:cubicBezTo>
                      <a:pt x="22" y="4"/>
                      <a:pt x="21" y="3"/>
                      <a:pt x="20" y="2"/>
                    </a:cubicBezTo>
                    <a:lnTo>
                      <a:pt x="21" y="1"/>
                    </a:lnTo>
                    <a:cubicBezTo>
                      <a:pt x="22" y="2"/>
                      <a:pt x="23" y="2"/>
                      <a:pt x="24" y="2"/>
                    </a:cubicBezTo>
                    <a:lnTo>
                      <a:pt x="24" y="4"/>
                    </a:lnTo>
                    <a:close/>
                    <a:moveTo>
                      <a:pt x="20" y="2"/>
                    </a:moveTo>
                    <a:cubicBezTo>
                      <a:pt x="19" y="2"/>
                      <a:pt x="18" y="1"/>
                      <a:pt x="17" y="2"/>
                    </a:cubicBezTo>
                    <a:lnTo>
                      <a:pt x="17" y="0"/>
                    </a:lnTo>
                    <a:cubicBezTo>
                      <a:pt x="19" y="0"/>
                      <a:pt x="20" y="1"/>
                      <a:pt x="21" y="1"/>
                    </a:cubicBezTo>
                    <a:lnTo>
                      <a:pt x="20" y="2"/>
                    </a:lnTo>
                    <a:close/>
                    <a:moveTo>
                      <a:pt x="17" y="0"/>
                    </a:moveTo>
                    <a:lnTo>
                      <a:pt x="17" y="0"/>
                    </a:lnTo>
                    <a:lnTo>
                      <a:pt x="17" y="1"/>
                    </a:lnTo>
                    <a:lnTo>
                      <a:pt x="17" y="0"/>
                    </a:lnTo>
                    <a:close/>
                    <a:moveTo>
                      <a:pt x="17" y="2"/>
                    </a:moveTo>
                    <a:cubicBezTo>
                      <a:pt x="13" y="3"/>
                      <a:pt x="9" y="5"/>
                      <a:pt x="5" y="8"/>
                    </a:cubicBezTo>
                    <a:lnTo>
                      <a:pt x="4" y="6"/>
                    </a:lnTo>
                    <a:cubicBezTo>
                      <a:pt x="8" y="4"/>
                      <a:pt x="12" y="1"/>
                      <a:pt x="17" y="0"/>
                    </a:cubicBezTo>
                    <a:lnTo>
                      <a:pt x="17" y="2"/>
                    </a:lnTo>
                    <a:close/>
                    <a:moveTo>
                      <a:pt x="5" y="8"/>
                    </a:moveTo>
                    <a:lnTo>
                      <a:pt x="5" y="8"/>
                    </a:lnTo>
                    <a:lnTo>
                      <a:pt x="4" y="7"/>
                    </a:lnTo>
                    <a:lnTo>
                      <a:pt x="4" y="6"/>
                    </a:lnTo>
                    <a:lnTo>
                      <a:pt x="5" y="8"/>
                    </a:lnTo>
                    <a:close/>
                    <a:moveTo>
                      <a:pt x="5" y="8"/>
                    </a:moveTo>
                    <a:lnTo>
                      <a:pt x="5" y="8"/>
                    </a:lnTo>
                    <a:lnTo>
                      <a:pt x="4" y="7"/>
                    </a:lnTo>
                    <a:lnTo>
                      <a:pt x="5" y="8"/>
                    </a:lnTo>
                    <a:close/>
                    <a:moveTo>
                      <a:pt x="5" y="8"/>
                    </a:moveTo>
                    <a:lnTo>
                      <a:pt x="5" y="8"/>
                    </a:lnTo>
                    <a:lnTo>
                      <a:pt x="4" y="7"/>
                    </a:lnTo>
                    <a:lnTo>
                      <a:pt x="4" y="7"/>
                    </a:lnTo>
                    <a:lnTo>
                      <a:pt x="5" y="8"/>
                    </a:lnTo>
                    <a:close/>
                    <a:moveTo>
                      <a:pt x="4" y="7"/>
                    </a:moveTo>
                    <a:lnTo>
                      <a:pt x="4" y="7"/>
                    </a:lnTo>
                    <a:lnTo>
                      <a:pt x="4" y="7"/>
                    </a:lnTo>
                    <a:close/>
                    <a:moveTo>
                      <a:pt x="5" y="8"/>
                    </a:moveTo>
                    <a:cubicBezTo>
                      <a:pt x="4" y="8"/>
                      <a:pt x="4" y="8"/>
                      <a:pt x="4" y="8"/>
                    </a:cubicBezTo>
                    <a:lnTo>
                      <a:pt x="3" y="7"/>
                    </a:lnTo>
                    <a:cubicBezTo>
                      <a:pt x="4" y="7"/>
                      <a:pt x="4" y="7"/>
                      <a:pt x="4" y="7"/>
                    </a:cubicBezTo>
                    <a:lnTo>
                      <a:pt x="5" y="8"/>
                    </a:lnTo>
                    <a:close/>
                    <a:moveTo>
                      <a:pt x="3" y="7"/>
                    </a:moveTo>
                    <a:lnTo>
                      <a:pt x="3" y="7"/>
                    </a:lnTo>
                    <a:lnTo>
                      <a:pt x="4" y="7"/>
                    </a:lnTo>
                    <a:lnTo>
                      <a:pt x="3" y="7"/>
                    </a:lnTo>
                    <a:close/>
                    <a:moveTo>
                      <a:pt x="4" y="8"/>
                    </a:moveTo>
                    <a:cubicBezTo>
                      <a:pt x="3" y="8"/>
                      <a:pt x="3" y="9"/>
                      <a:pt x="2" y="9"/>
                    </a:cubicBezTo>
                    <a:lnTo>
                      <a:pt x="1" y="8"/>
                    </a:lnTo>
                    <a:cubicBezTo>
                      <a:pt x="2" y="8"/>
                      <a:pt x="3" y="7"/>
                      <a:pt x="3" y="7"/>
                    </a:cubicBezTo>
                    <a:lnTo>
                      <a:pt x="4" y="8"/>
                    </a:lnTo>
                    <a:close/>
                    <a:moveTo>
                      <a:pt x="2" y="9"/>
                    </a:moveTo>
                    <a:cubicBezTo>
                      <a:pt x="2" y="9"/>
                      <a:pt x="2" y="10"/>
                      <a:pt x="2" y="10"/>
                    </a:cubicBezTo>
                    <a:lnTo>
                      <a:pt x="2" y="11"/>
                    </a:lnTo>
                    <a:cubicBezTo>
                      <a:pt x="0" y="10"/>
                      <a:pt x="1" y="9"/>
                      <a:pt x="1" y="8"/>
                    </a:cubicBezTo>
                    <a:lnTo>
                      <a:pt x="2" y="9"/>
                    </a:lnTo>
                    <a:close/>
                    <a:moveTo>
                      <a:pt x="2" y="11"/>
                    </a:moveTo>
                    <a:lnTo>
                      <a:pt x="2" y="11"/>
                    </a:lnTo>
                    <a:lnTo>
                      <a:pt x="2" y="10"/>
                    </a:lnTo>
                    <a:lnTo>
                      <a:pt x="2" y="11"/>
                    </a:lnTo>
                    <a:close/>
                    <a:moveTo>
                      <a:pt x="2" y="10"/>
                    </a:moveTo>
                    <a:lnTo>
                      <a:pt x="2" y="10"/>
                    </a:lnTo>
                    <a:lnTo>
                      <a:pt x="2" y="11"/>
                    </a:lnTo>
                    <a:lnTo>
                      <a:pt x="2" y="11"/>
                    </a:lnTo>
                    <a:lnTo>
                      <a:pt x="2" y="10"/>
                    </a:lnTo>
                    <a:close/>
                    <a:moveTo>
                      <a:pt x="2" y="11"/>
                    </a:moveTo>
                    <a:lnTo>
                      <a:pt x="2" y="11"/>
                    </a:lnTo>
                    <a:lnTo>
                      <a:pt x="2" y="11"/>
                    </a:lnTo>
                    <a:close/>
                    <a:moveTo>
                      <a:pt x="2" y="10"/>
                    </a:moveTo>
                    <a:cubicBezTo>
                      <a:pt x="3" y="10"/>
                      <a:pt x="3" y="10"/>
                      <a:pt x="3" y="11"/>
                    </a:cubicBezTo>
                    <a:lnTo>
                      <a:pt x="3" y="12"/>
                    </a:lnTo>
                    <a:cubicBezTo>
                      <a:pt x="2" y="12"/>
                      <a:pt x="2" y="11"/>
                      <a:pt x="2" y="11"/>
                    </a:cubicBezTo>
                    <a:lnTo>
                      <a:pt x="2" y="10"/>
                    </a:lnTo>
                    <a:close/>
                    <a:moveTo>
                      <a:pt x="3" y="11"/>
                    </a:moveTo>
                    <a:cubicBezTo>
                      <a:pt x="4" y="11"/>
                      <a:pt x="4" y="11"/>
                      <a:pt x="4" y="11"/>
                    </a:cubicBezTo>
                    <a:lnTo>
                      <a:pt x="4" y="12"/>
                    </a:lnTo>
                    <a:cubicBezTo>
                      <a:pt x="3" y="12"/>
                      <a:pt x="3" y="12"/>
                      <a:pt x="3" y="12"/>
                    </a:cubicBezTo>
                    <a:lnTo>
                      <a:pt x="3" y="11"/>
                    </a:lnTo>
                    <a:close/>
                    <a:moveTo>
                      <a:pt x="4" y="11"/>
                    </a:moveTo>
                    <a:cubicBezTo>
                      <a:pt x="6" y="11"/>
                      <a:pt x="8" y="11"/>
                      <a:pt x="9" y="11"/>
                    </a:cubicBezTo>
                    <a:lnTo>
                      <a:pt x="10" y="12"/>
                    </a:lnTo>
                    <a:cubicBezTo>
                      <a:pt x="9" y="13"/>
                      <a:pt x="6" y="13"/>
                      <a:pt x="4" y="12"/>
                    </a:cubicBezTo>
                    <a:lnTo>
                      <a:pt x="4" y="11"/>
                    </a:lnTo>
                    <a:close/>
                    <a:moveTo>
                      <a:pt x="9" y="11"/>
                    </a:moveTo>
                    <a:lnTo>
                      <a:pt x="9" y="11"/>
                    </a:lnTo>
                    <a:lnTo>
                      <a:pt x="9" y="11"/>
                    </a:lnTo>
                    <a:close/>
                    <a:moveTo>
                      <a:pt x="9" y="11"/>
                    </a:moveTo>
                    <a:cubicBezTo>
                      <a:pt x="11" y="10"/>
                      <a:pt x="13" y="9"/>
                      <a:pt x="15" y="8"/>
                    </a:cubicBezTo>
                    <a:lnTo>
                      <a:pt x="16" y="10"/>
                    </a:lnTo>
                    <a:cubicBezTo>
                      <a:pt x="14" y="10"/>
                      <a:pt x="12" y="11"/>
                      <a:pt x="10" y="12"/>
                    </a:cubicBezTo>
                    <a:lnTo>
                      <a:pt x="9" y="11"/>
                    </a:lnTo>
                    <a:close/>
                    <a:moveTo>
                      <a:pt x="15" y="8"/>
                    </a:moveTo>
                    <a:cubicBezTo>
                      <a:pt x="18" y="7"/>
                      <a:pt x="21" y="6"/>
                      <a:pt x="24" y="4"/>
                    </a:cubicBezTo>
                    <a:lnTo>
                      <a:pt x="25" y="5"/>
                    </a:lnTo>
                    <a:cubicBezTo>
                      <a:pt x="22" y="7"/>
                      <a:pt x="19" y="9"/>
                      <a:pt x="16" y="10"/>
                    </a:cubicBezTo>
                    <a:lnTo>
                      <a:pt x="15" y="8"/>
                    </a:lnTo>
                    <a:close/>
                    <a:moveTo>
                      <a:pt x="24" y="4"/>
                    </a:moveTo>
                    <a:lnTo>
                      <a:pt x="24" y="4"/>
                    </a:lnTo>
                    <a:lnTo>
                      <a:pt x="24" y="5"/>
                    </a:lnTo>
                    <a:lnTo>
                      <a:pt x="24" y="4"/>
                    </a:lnTo>
                    <a:close/>
                    <a:moveTo>
                      <a:pt x="24" y="4"/>
                    </a:moveTo>
                    <a:cubicBezTo>
                      <a:pt x="24" y="4"/>
                      <a:pt x="24" y="4"/>
                      <a:pt x="24" y="4"/>
                    </a:cubicBezTo>
                    <a:lnTo>
                      <a:pt x="25" y="3"/>
                    </a:lnTo>
                    <a:cubicBezTo>
                      <a:pt x="26" y="4"/>
                      <a:pt x="26" y="5"/>
                      <a:pt x="25" y="5"/>
                    </a:cubicBezTo>
                    <a:lnTo>
                      <a:pt x="24" y="4"/>
                    </a:lnTo>
                    <a:close/>
                    <a:moveTo>
                      <a:pt x="24" y="4"/>
                    </a:moveTo>
                    <a:cubicBezTo>
                      <a:pt x="24" y="4"/>
                      <a:pt x="24" y="4"/>
                      <a:pt x="23" y="3"/>
                    </a:cubicBezTo>
                    <a:lnTo>
                      <a:pt x="24" y="2"/>
                    </a:lnTo>
                    <a:cubicBezTo>
                      <a:pt x="24" y="3"/>
                      <a:pt x="25" y="3"/>
                      <a:pt x="25" y="3"/>
                    </a:cubicBezTo>
                    <a:lnTo>
                      <a:pt x="24" y="4"/>
                    </a:lnTo>
                    <a:close/>
                    <a:moveTo>
                      <a:pt x="23" y="3"/>
                    </a:moveTo>
                    <a:lnTo>
                      <a:pt x="23" y="3"/>
                    </a:lnTo>
                    <a:lnTo>
                      <a:pt x="24" y="3"/>
                    </a:lnTo>
                    <a:lnTo>
                      <a:pt x="23" y="3"/>
                    </a:lnTo>
                    <a:close/>
                    <a:moveTo>
                      <a:pt x="23" y="3"/>
                    </a:moveTo>
                    <a:lnTo>
                      <a:pt x="23" y="3"/>
                    </a:lnTo>
                    <a:lnTo>
                      <a:pt x="24" y="2"/>
                    </a:lnTo>
                    <a:lnTo>
                      <a:pt x="24" y="2"/>
                    </a:lnTo>
                    <a:lnTo>
                      <a:pt x="23" y="3"/>
                    </a:lnTo>
                    <a:close/>
                    <a:moveTo>
                      <a:pt x="24" y="2"/>
                    </a:moveTo>
                    <a:lnTo>
                      <a:pt x="24" y="2"/>
                    </a:lnTo>
                    <a:lnTo>
                      <a:pt x="24" y="2"/>
                    </a:lnTo>
                    <a:lnTo>
                      <a:pt x="24" y="3"/>
                    </a:lnTo>
                    <a:lnTo>
                      <a:pt x="2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1" name="Freeform 167">
                <a:extLst>
                  <a:ext uri="{FF2B5EF4-FFF2-40B4-BE49-F238E27FC236}">
                    <a16:creationId xmlns:a16="http://schemas.microsoft.com/office/drawing/2014/main" id="{8E39C249-D048-EA0E-9946-0EF22153AE23}"/>
                  </a:ext>
                </a:extLst>
              </p:cNvPr>
              <p:cNvSpPr>
                <a:spLocks/>
              </p:cNvSpPr>
              <p:nvPr/>
            </p:nvSpPr>
            <p:spPr bwMode="auto">
              <a:xfrm>
                <a:off x="3451" y="1335"/>
                <a:ext cx="101" cy="95"/>
              </a:xfrm>
              <a:custGeom>
                <a:avLst/>
                <a:gdLst>
                  <a:gd name="T0" fmla="*/ 18 w 18"/>
                  <a:gd name="T1" fmla="*/ 3 h 17"/>
                  <a:gd name="T2" fmla="*/ 16 w 18"/>
                  <a:gd name="T3" fmla="*/ 1 h 17"/>
                  <a:gd name="T4" fmla="*/ 1 w 18"/>
                  <a:gd name="T5" fmla="*/ 7 h 17"/>
                  <a:gd name="T6" fmla="*/ 0 w 18"/>
                  <a:gd name="T7" fmla="*/ 9 h 17"/>
                  <a:gd name="T8" fmla="*/ 7 w 18"/>
                  <a:gd name="T9" fmla="*/ 17 h 17"/>
                  <a:gd name="T10" fmla="*/ 18 w 18"/>
                  <a:gd name="T11" fmla="*/ 3 h 17"/>
                </a:gdLst>
                <a:ahLst/>
                <a:cxnLst>
                  <a:cxn ang="0">
                    <a:pos x="T0" y="T1"/>
                  </a:cxn>
                  <a:cxn ang="0">
                    <a:pos x="T2" y="T3"/>
                  </a:cxn>
                  <a:cxn ang="0">
                    <a:pos x="T4" y="T5"/>
                  </a:cxn>
                  <a:cxn ang="0">
                    <a:pos x="T6" y="T7"/>
                  </a:cxn>
                  <a:cxn ang="0">
                    <a:pos x="T8" y="T9"/>
                  </a:cxn>
                  <a:cxn ang="0">
                    <a:pos x="T10" y="T11"/>
                  </a:cxn>
                </a:cxnLst>
                <a:rect l="0" t="0" r="r" b="b"/>
                <a:pathLst>
                  <a:path w="18" h="17">
                    <a:moveTo>
                      <a:pt x="18" y="3"/>
                    </a:moveTo>
                    <a:cubicBezTo>
                      <a:pt x="18" y="2"/>
                      <a:pt x="17" y="1"/>
                      <a:pt x="16" y="1"/>
                    </a:cubicBezTo>
                    <a:cubicBezTo>
                      <a:pt x="10" y="0"/>
                      <a:pt x="7" y="5"/>
                      <a:pt x="1" y="7"/>
                    </a:cubicBezTo>
                    <a:cubicBezTo>
                      <a:pt x="1" y="7"/>
                      <a:pt x="0" y="8"/>
                      <a:pt x="0" y="9"/>
                    </a:cubicBezTo>
                    <a:cubicBezTo>
                      <a:pt x="2" y="12"/>
                      <a:pt x="3" y="17"/>
                      <a:pt x="7" y="17"/>
                    </a:cubicBezTo>
                    <a:cubicBezTo>
                      <a:pt x="14" y="16"/>
                      <a:pt x="17" y="9"/>
                      <a:pt x="1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2" name="Freeform 168">
                <a:extLst>
                  <a:ext uri="{FF2B5EF4-FFF2-40B4-BE49-F238E27FC236}">
                    <a16:creationId xmlns:a16="http://schemas.microsoft.com/office/drawing/2014/main" id="{9831DA15-F1F8-5833-A38C-08F8E5737812}"/>
                  </a:ext>
                </a:extLst>
              </p:cNvPr>
              <p:cNvSpPr>
                <a:spLocks noEditPoints="1"/>
              </p:cNvSpPr>
              <p:nvPr/>
            </p:nvSpPr>
            <p:spPr bwMode="auto">
              <a:xfrm>
                <a:off x="3451" y="1335"/>
                <a:ext cx="106" cy="101"/>
              </a:xfrm>
              <a:custGeom>
                <a:avLst/>
                <a:gdLst>
                  <a:gd name="T0" fmla="*/ 17 w 19"/>
                  <a:gd name="T1" fmla="*/ 3 h 18"/>
                  <a:gd name="T2" fmla="*/ 18 w 19"/>
                  <a:gd name="T3" fmla="*/ 3 h 18"/>
                  <a:gd name="T4" fmla="*/ 17 w 19"/>
                  <a:gd name="T5" fmla="*/ 3 h 18"/>
                  <a:gd name="T6" fmla="*/ 18 w 19"/>
                  <a:gd name="T7" fmla="*/ 1 h 18"/>
                  <a:gd name="T8" fmla="*/ 17 w 19"/>
                  <a:gd name="T9" fmla="*/ 3 h 18"/>
                  <a:gd name="T10" fmla="*/ 16 w 19"/>
                  <a:gd name="T11" fmla="*/ 1 h 18"/>
                  <a:gd name="T12" fmla="*/ 18 w 19"/>
                  <a:gd name="T13" fmla="*/ 1 h 18"/>
                  <a:gd name="T14" fmla="*/ 16 w 19"/>
                  <a:gd name="T15" fmla="*/ 1 h 18"/>
                  <a:gd name="T16" fmla="*/ 16 w 19"/>
                  <a:gd name="T17" fmla="*/ 1 h 18"/>
                  <a:gd name="T18" fmla="*/ 16 w 19"/>
                  <a:gd name="T19" fmla="*/ 1 h 18"/>
                  <a:gd name="T20" fmla="*/ 16 w 19"/>
                  <a:gd name="T21" fmla="*/ 0 h 18"/>
                  <a:gd name="T22" fmla="*/ 16 w 19"/>
                  <a:gd name="T23" fmla="*/ 0 h 18"/>
                  <a:gd name="T24" fmla="*/ 16 w 19"/>
                  <a:gd name="T25" fmla="*/ 1 h 18"/>
                  <a:gd name="T26" fmla="*/ 16 w 19"/>
                  <a:gd name="T27" fmla="*/ 1 h 18"/>
                  <a:gd name="T28" fmla="*/ 7 w 19"/>
                  <a:gd name="T29" fmla="*/ 3 h 18"/>
                  <a:gd name="T30" fmla="*/ 16 w 19"/>
                  <a:gd name="T31" fmla="*/ 1 h 18"/>
                  <a:gd name="T32" fmla="*/ 1 w 19"/>
                  <a:gd name="T33" fmla="*/ 8 h 18"/>
                  <a:gd name="T34" fmla="*/ 7 w 19"/>
                  <a:gd name="T35" fmla="*/ 3 h 18"/>
                  <a:gd name="T36" fmla="*/ 1 w 19"/>
                  <a:gd name="T37" fmla="*/ 8 h 18"/>
                  <a:gd name="T38" fmla="*/ 1 w 19"/>
                  <a:gd name="T39" fmla="*/ 7 h 18"/>
                  <a:gd name="T40" fmla="*/ 1 w 19"/>
                  <a:gd name="T41" fmla="*/ 8 h 18"/>
                  <a:gd name="T42" fmla="*/ 1 w 19"/>
                  <a:gd name="T43" fmla="*/ 6 h 18"/>
                  <a:gd name="T44" fmla="*/ 1 w 19"/>
                  <a:gd name="T45" fmla="*/ 8 h 18"/>
                  <a:gd name="T46" fmla="*/ 1 w 19"/>
                  <a:gd name="T47" fmla="*/ 6 h 18"/>
                  <a:gd name="T48" fmla="*/ 1 w 19"/>
                  <a:gd name="T49" fmla="*/ 6 h 18"/>
                  <a:gd name="T50" fmla="*/ 1 w 19"/>
                  <a:gd name="T51" fmla="*/ 8 h 18"/>
                  <a:gd name="T52" fmla="*/ 1 w 19"/>
                  <a:gd name="T53" fmla="*/ 6 h 18"/>
                  <a:gd name="T54" fmla="*/ 1 w 19"/>
                  <a:gd name="T55" fmla="*/ 8 h 18"/>
                  <a:gd name="T56" fmla="*/ 0 w 19"/>
                  <a:gd name="T57" fmla="*/ 9 h 18"/>
                  <a:gd name="T58" fmla="*/ 1 w 19"/>
                  <a:gd name="T59" fmla="*/ 8 h 18"/>
                  <a:gd name="T60" fmla="*/ 1 w 19"/>
                  <a:gd name="T61" fmla="*/ 9 h 18"/>
                  <a:gd name="T62" fmla="*/ 0 w 19"/>
                  <a:gd name="T63" fmla="*/ 9 h 18"/>
                  <a:gd name="T64" fmla="*/ 0 w 19"/>
                  <a:gd name="T65" fmla="*/ 9 h 18"/>
                  <a:gd name="T66" fmla="*/ 0 w 19"/>
                  <a:gd name="T67" fmla="*/ 9 h 18"/>
                  <a:gd name="T68" fmla="*/ 1 w 19"/>
                  <a:gd name="T69" fmla="*/ 10 h 18"/>
                  <a:gd name="T70" fmla="*/ 0 w 19"/>
                  <a:gd name="T71" fmla="*/ 9 h 18"/>
                  <a:gd name="T72" fmla="*/ 1 w 19"/>
                  <a:gd name="T73" fmla="*/ 10 h 18"/>
                  <a:gd name="T74" fmla="*/ 7 w 19"/>
                  <a:gd name="T75" fmla="*/ 17 h 18"/>
                  <a:gd name="T76" fmla="*/ 1 w 19"/>
                  <a:gd name="T77" fmla="*/ 10 h 18"/>
                  <a:gd name="T78" fmla="*/ 7 w 19"/>
                  <a:gd name="T79" fmla="*/ 17 h 18"/>
                  <a:gd name="T80" fmla="*/ 7 w 19"/>
                  <a:gd name="T81" fmla="*/ 16 h 18"/>
                  <a:gd name="T82" fmla="*/ 7 w 19"/>
                  <a:gd name="T83" fmla="*/ 17 h 18"/>
                  <a:gd name="T84" fmla="*/ 7 w 19"/>
                  <a:gd name="T85" fmla="*/ 16 h 18"/>
                  <a:gd name="T86" fmla="*/ 7 w 19"/>
                  <a:gd name="T87" fmla="*/ 17 h 18"/>
                  <a:gd name="T88" fmla="*/ 7 w 19"/>
                  <a:gd name="T89" fmla="*/ 16 h 18"/>
                  <a:gd name="T90" fmla="*/ 10 w 19"/>
                  <a:gd name="T91" fmla="*/ 17 h 18"/>
                  <a:gd name="T92" fmla="*/ 7 w 19"/>
                  <a:gd name="T93" fmla="*/ 16 h 18"/>
                  <a:gd name="T94" fmla="*/ 12 w 19"/>
                  <a:gd name="T95" fmla="*/ 14 h 18"/>
                  <a:gd name="T96" fmla="*/ 10 w 19"/>
                  <a:gd name="T97" fmla="*/ 17 h 18"/>
                  <a:gd name="T98" fmla="*/ 12 w 19"/>
                  <a:gd name="T99" fmla="*/ 14 h 18"/>
                  <a:gd name="T100" fmla="*/ 18 w 19"/>
                  <a:gd name="T101" fmla="*/ 3 h 18"/>
                  <a:gd name="T102" fmla="*/ 12 w 19"/>
                  <a:gd name="T103" fmla="*/ 14 h 18"/>
                  <a:gd name="T104" fmla="*/ 17 w 19"/>
                  <a:gd name="T105" fmla="*/ 3 h 18"/>
                  <a:gd name="T106" fmla="*/ 17 w 19"/>
                  <a:gd name="T10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18">
                    <a:moveTo>
                      <a:pt x="17" y="3"/>
                    </a:moveTo>
                    <a:lnTo>
                      <a:pt x="17" y="3"/>
                    </a:lnTo>
                    <a:lnTo>
                      <a:pt x="18" y="3"/>
                    </a:lnTo>
                    <a:cubicBezTo>
                      <a:pt x="18" y="3"/>
                      <a:pt x="18" y="3"/>
                      <a:pt x="18" y="3"/>
                    </a:cubicBezTo>
                    <a:lnTo>
                      <a:pt x="17" y="3"/>
                    </a:lnTo>
                    <a:close/>
                    <a:moveTo>
                      <a:pt x="17" y="3"/>
                    </a:moveTo>
                    <a:cubicBezTo>
                      <a:pt x="17" y="2"/>
                      <a:pt x="17" y="2"/>
                      <a:pt x="17" y="2"/>
                    </a:cubicBezTo>
                    <a:lnTo>
                      <a:pt x="18" y="1"/>
                    </a:lnTo>
                    <a:cubicBezTo>
                      <a:pt x="18" y="1"/>
                      <a:pt x="19" y="2"/>
                      <a:pt x="18" y="3"/>
                    </a:cubicBezTo>
                    <a:lnTo>
                      <a:pt x="17" y="3"/>
                    </a:lnTo>
                    <a:close/>
                    <a:moveTo>
                      <a:pt x="17" y="2"/>
                    </a:moveTo>
                    <a:cubicBezTo>
                      <a:pt x="16" y="2"/>
                      <a:pt x="16" y="1"/>
                      <a:pt x="16" y="1"/>
                    </a:cubicBezTo>
                    <a:lnTo>
                      <a:pt x="16" y="0"/>
                    </a:lnTo>
                    <a:cubicBezTo>
                      <a:pt x="16" y="0"/>
                      <a:pt x="17" y="0"/>
                      <a:pt x="18" y="1"/>
                    </a:cubicBezTo>
                    <a:lnTo>
                      <a:pt x="17" y="2"/>
                    </a:lnTo>
                    <a:close/>
                    <a:moveTo>
                      <a:pt x="16" y="1"/>
                    </a:moveTo>
                    <a:lnTo>
                      <a:pt x="16" y="1"/>
                    </a:lnTo>
                    <a:lnTo>
                      <a:pt x="16" y="1"/>
                    </a:lnTo>
                    <a:close/>
                    <a:moveTo>
                      <a:pt x="16" y="1"/>
                    </a:moveTo>
                    <a:lnTo>
                      <a:pt x="16" y="1"/>
                    </a:lnTo>
                    <a:lnTo>
                      <a:pt x="16" y="0"/>
                    </a:lnTo>
                    <a:cubicBezTo>
                      <a:pt x="16" y="0"/>
                      <a:pt x="16" y="0"/>
                      <a:pt x="16" y="0"/>
                    </a:cubicBezTo>
                    <a:lnTo>
                      <a:pt x="16" y="1"/>
                    </a:lnTo>
                    <a:close/>
                    <a:moveTo>
                      <a:pt x="16" y="0"/>
                    </a:moveTo>
                    <a:lnTo>
                      <a:pt x="16" y="0"/>
                    </a:lnTo>
                    <a:lnTo>
                      <a:pt x="16" y="1"/>
                    </a:lnTo>
                    <a:lnTo>
                      <a:pt x="16" y="0"/>
                    </a:lnTo>
                    <a:close/>
                    <a:moveTo>
                      <a:pt x="16" y="1"/>
                    </a:moveTo>
                    <a:cubicBezTo>
                      <a:pt x="13" y="1"/>
                      <a:pt x="10" y="3"/>
                      <a:pt x="8" y="4"/>
                    </a:cubicBezTo>
                    <a:lnTo>
                      <a:pt x="7" y="3"/>
                    </a:lnTo>
                    <a:cubicBezTo>
                      <a:pt x="10" y="2"/>
                      <a:pt x="12" y="0"/>
                      <a:pt x="16" y="0"/>
                    </a:cubicBezTo>
                    <a:lnTo>
                      <a:pt x="16" y="1"/>
                    </a:lnTo>
                    <a:close/>
                    <a:moveTo>
                      <a:pt x="8" y="4"/>
                    </a:moveTo>
                    <a:cubicBezTo>
                      <a:pt x="6" y="6"/>
                      <a:pt x="4" y="7"/>
                      <a:pt x="1" y="8"/>
                    </a:cubicBezTo>
                    <a:lnTo>
                      <a:pt x="1" y="6"/>
                    </a:lnTo>
                    <a:cubicBezTo>
                      <a:pt x="3" y="6"/>
                      <a:pt x="5" y="4"/>
                      <a:pt x="7" y="3"/>
                    </a:cubicBezTo>
                    <a:lnTo>
                      <a:pt x="8" y="4"/>
                    </a:lnTo>
                    <a:close/>
                    <a:moveTo>
                      <a:pt x="1" y="8"/>
                    </a:moveTo>
                    <a:lnTo>
                      <a:pt x="1" y="8"/>
                    </a:lnTo>
                    <a:lnTo>
                      <a:pt x="1" y="7"/>
                    </a:lnTo>
                    <a:lnTo>
                      <a:pt x="1" y="8"/>
                    </a:lnTo>
                    <a:close/>
                    <a:moveTo>
                      <a:pt x="1" y="8"/>
                    </a:moveTo>
                    <a:lnTo>
                      <a:pt x="1" y="8"/>
                    </a:lnTo>
                    <a:lnTo>
                      <a:pt x="1" y="6"/>
                    </a:lnTo>
                    <a:lnTo>
                      <a:pt x="1" y="6"/>
                    </a:lnTo>
                    <a:lnTo>
                      <a:pt x="1" y="8"/>
                    </a:lnTo>
                    <a:close/>
                    <a:moveTo>
                      <a:pt x="1" y="6"/>
                    </a:moveTo>
                    <a:lnTo>
                      <a:pt x="1" y="6"/>
                    </a:lnTo>
                    <a:lnTo>
                      <a:pt x="1" y="7"/>
                    </a:lnTo>
                    <a:lnTo>
                      <a:pt x="1" y="6"/>
                    </a:lnTo>
                    <a:close/>
                    <a:moveTo>
                      <a:pt x="1" y="8"/>
                    </a:moveTo>
                    <a:cubicBezTo>
                      <a:pt x="1" y="8"/>
                      <a:pt x="1" y="8"/>
                      <a:pt x="1" y="8"/>
                    </a:cubicBezTo>
                    <a:lnTo>
                      <a:pt x="0" y="7"/>
                    </a:lnTo>
                    <a:cubicBezTo>
                      <a:pt x="0" y="7"/>
                      <a:pt x="1" y="6"/>
                      <a:pt x="1" y="6"/>
                    </a:cubicBezTo>
                    <a:lnTo>
                      <a:pt x="1" y="8"/>
                    </a:lnTo>
                    <a:close/>
                    <a:moveTo>
                      <a:pt x="1" y="8"/>
                    </a:moveTo>
                    <a:cubicBezTo>
                      <a:pt x="1" y="8"/>
                      <a:pt x="1" y="9"/>
                      <a:pt x="1" y="9"/>
                    </a:cubicBezTo>
                    <a:lnTo>
                      <a:pt x="0" y="9"/>
                    </a:lnTo>
                    <a:cubicBezTo>
                      <a:pt x="0" y="9"/>
                      <a:pt x="0" y="8"/>
                      <a:pt x="0" y="7"/>
                    </a:cubicBezTo>
                    <a:lnTo>
                      <a:pt x="1" y="8"/>
                    </a:lnTo>
                    <a:close/>
                    <a:moveTo>
                      <a:pt x="1" y="9"/>
                    </a:moveTo>
                    <a:lnTo>
                      <a:pt x="1" y="9"/>
                    </a:lnTo>
                    <a:lnTo>
                      <a:pt x="0" y="9"/>
                    </a:lnTo>
                    <a:cubicBezTo>
                      <a:pt x="0" y="9"/>
                      <a:pt x="0" y="9"/>
                      <a:pt x="0" y="9"/>
                    </a:cubicBezTo>
                    <a:lnTo>
                      <a:pt x="1" y="9"/>
                    </a:lnTo>
                    <a:close/>
                    <a:moveTo>
                      <a:pt x="0" y="9"/>
                    </a:moveTo>
                    <a:lnTo>
                      <a:pt x="0" y="9"/>
                    </a:lnTo>
                    <a:lnTo>
                      <a:pt x="0" y="9"/>
                    </a:lnTo>
                    <a:close/>
                    <a:moveTo>
                      <a:pt x="1" y="9"/>
                    </a:moveTo>
                    <a:lnTo>
                      <a:pt x="1" y="10"/>
                    </a:lnTo>
                    <a:lnTo>
                      <a:pt x="0" y="10"/>
                    </a:lnTo>
                    <a:cubicBezTo>
                      <a:pt x="0" y="10"/>
                      <a:pt x="0" y="10"/>
                      <a:pt x="0" y="9"/>
                    </a:cubicBezTo>
                    <a:lnTo>
                      <a:pt x="1" y="9"/>
                    </a:lnTo>
                    <a:close/>
                    <a:moveTo>
                      <a:pt x="1" y="10"/>
                    </a:moveTo>
                    <a:cubicBezTo>
                      <a:pt x="2" y="13"/>
                      <a:pt x="4" y="16"/>
                      <a:pt x="7" y="16"/>
                    </a:cubicBezTo>
                    <a:lnTo>
                      <a:pt x="7" y="17"/>
                    </a:lnTo>
                    <a:cubicBezTo>
                      <a:pt x="3" y="18"/>
                      <a:pt x="1" y="14"/>
                      <a:pt x="0" y="10"/>
                    </a:cubicBezTo>
                    <a:lnTo>
                      <a:pt x="1" y="10"/>
                    </a:lnTo>
                    <a:close/>
                    <a:moveTo>
                      <a:pt x="7" y="17"/>
                    </a:moveTo>
                    <a:lnTo>
                      <a:pt x="7" y="17"/>
                    </a:lnTo>
                    <a:lnTo>
                      <a:pt x="7" y="17"/>
                    </a:lnTo>
                    <a:close/>
                    <a:moveTo>
                      <a:pt x="7" y="16"/>
                    </a:moveTo>
                    <a:lnTo>
                      <a:pt x="7" y="16"/>
                    </a:lnTo>
                    <a:lnTo>
                      <a:pt x="7" y="17"/>
                    </a:lnTo>
                    <a:lnTo>
                      <a:pt x="7" y="17"/>
                    </a:lnTo>
                    <a:lnTo>
                      <a:pt x="7" y="16"/>
                    </a:lnTo>
                    <a:close/>
                    <a:moveTo>
                      <a:pt x="7" y="17"/>
                    </a:moveTo>
                    <a:lnTo>
                      <a:pt x="7" y="17"/>
                    </a:lnTo>
                    <a:lnTo>
                      <a:pt x="7" y="17"/>
                    </a:lnTo>
                    <a:close/>
                    <a:moveTo>
                      <a:pt x="7" y="16"/>
                    </a:moveTo>
                    <a:cubicBezTo>
                      <a:pt x="8" y="16"/>
                      <a:pt x="9" y="16"/>
                      <a:pt x="9" y="15"/>
                    </a:cubicBezTo>
                    <a:lnTo>
                      <a:pt x="10" y="17"/>
                    </a:lnTo>
                    <a:cubicBezTo>
                      <a:pt x="9" y="17"/>
                      <a:pt x="8" y="17"/>
                      <a:pt x="7" y="17"/>
                    </a:cubicBezTo>
                    <a:lnTo>
                      <a:pt x="7" y="16"/>
                    </a:lnTo>
                    <a:close/>
                    <a:moveTo>
                      <a:pt x="9" y="15"/>
                    </a:moveTo>
                    <a:cubicBezTo>
                      <a:pt x="10" y="15"/>
                      <a:pt x="11" y="15"/>
                      <a:pt x="12" y="14"/>
                    </a:cubicBezTo>
                    <a:lnTo>
                      <a:pt x="12" y="15"/>
                    </a:lnTo>
                    <a:cubicBezTo>
                      <a:pt x="12" y="16"/>
                      <a:pt x="11" y="16"/>
                      <a:pt x="10" y="17"/>
                    </a:cubicBezTo>
                    <a:lnTo>
                      <a:pt x="9" y="15"/>
                    </a:lnTo>
                    <a:close/>
                    <a:moveTo>
                      <a:pt x="12" y="14"/>
                    </a:moveTo>
                    <a:cubicBezTo>
                      <a:pt x="15" y="12"/>
                      <a:pt x="17" y="7"/>
                      <a:pt x="17" y="3"/>
                    </a:cubicBezTo>
                    <a:lnTo>
                      <a:pt x="18" y="3"/>
                    </a:lnTo>
                    <a:cubicBezTo>
                      <a:pt x="18" y="7"/>
                      <a:pt x="16" y="13"/>
                      <a:pt x="12" y="15"/>
                    </a:cubicBezTo>
                    <a:lnTo>
                      <a:pt x="12" y="14"/>
                    </a:lnTo>
                    <a:close/>
                    <a:moveTo>
                      <a:pt x="17" y="3"/>
                    </a:moveTo>
                    <a:lnTo>
                      <a:pt x="17" y="3"/>
                    </a:lnTo>
                    <a:lnTo>
                      <a:pt x="18" y="3"/>
                    </a:lnTo>
                    <a:lnTo>
                      <a:pt x="17"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3" name="Freeform 169">
                <a:extLst>
                  <a:ext uri="{FF2B5EF4-FFF2-40B4-BE49-F238E27FC236}">
                    <a16:creationId xmlns:a16="http://schemas.microsoft.com/office/drawing/2014/main" id="{72BFB7FD-B372-6861-EFC7-3F3F17CAF9B0}"/>
                  </a:ext>
                </a:extLst>
              </p:cNvPr>
              <p:cNvSpPr>
                <a:spLocks/>
              </p:cNvSpPr>
              <p:nvPr/>
            </p:nvSpPr>
            <p:spPr bwMode="auto">
              <a:xfrm>
                <a:off x="3513" y="1397"/>
                <a:ext cx="55" cy="50"/>
              </a:xfrm>
              <a:custGeom>
                <a:avLst/>
                <a:gdLst>
                  <a:gd name="T0" fmla="*/ 10 w 10"/>
                  <a:gd name="T1" fmla="*/ 3 h 9"/>
                  <a:gd name="T2" fmla="*/ 7 w 10"/>
                  <a:gd name="T3" fmla="*/ 1 h 9"/>
                  <a:gd name="T4" fmla="*/ 0 w 10"/>
                  <a:gd name="T5" fmla="*/ 6 h 9"/>
                  <a:gd name="T6" fmla="*/ 3 w 10"/>
                  <a:gd name="T7" fmla="*/ 9 h 9"/>
                  <a:gd name="T8" fmla="*/ 10 w 10"/>
                  <a:gd name="T9" fmla="*/ 3 h 9"/>
                </a:gdLst>
                <a:ahLst/>
                <a:cxnLst>
                  <a:cxn ang="0">
                    <a:pos x="T0" y="T1"/>
                  </a:cxn>
                  <a:cxn ang="0">
                    <a:pos x="T2" y="T3"/>
                  </a:cxn>
                  <a:cxn ang="0">
                    <a:pos x="T4" y="T5"/>
                  </a:cxn>
                  <a:cxn ang="0">
                    <a:pos x="T6" y="T7"/>
                  </a:cxn>
                  <a:cxn ang="0">
                    <a:pos x="T8" y="T9"/>
                  </a:cxn>
                </a:cxnLst>
                <a:rect l="0" t="0" r="r" b="b"/>
                <a:pathLst>
                  <a:path w="10" h="9">
                    <a:moveTo>
                      <a:pt x="10" y="3"/>
                    </a:moveTo>
                    <a:cubicBezTo>
                      <a:pt x="10" y="2"/>
                      <a:pt x="7" y="0"/>
                      <a:pt x="7" y="1"/>
                    </a:cubicBezTo>
                    <a:cubicBezTo>
                      <a:pt x="4" y="3"/>
                      <a:pt x="2" y="4"/>
                      <a:pt x="0" y="6"/>
                    </a:cubicBezTo>
                    <a:cubicBezTo>
                      <a:pt x="0" y="7"/>
                      <a:pt x="2" y="9"/>
                      <a:pt x="3" y="9"/>
                    </a:cubicBezTo>
                    <a:cubicBezTo>
                      <a:pt x="6" y="8"/>
                      <a:pt x="10" y="7"/>
                      <a:pt x="10"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4" name="Freeform 170">
                <a:extLst>
                  <a:ext uri="{FF2B5EF4-FFF2-40B4-BE49-F238E27FC236}">
                    <a16:creationId xmlns:a16="http://schemas.microsoft.com/office/drawing/2014/main" id="{B9D231DC-B104-4F53-5E0B-715CBE6AAAC1}"/>
                  </a:ext>
                </a:extLst>
              </p:cNvPr>
              <p:cNvSpPr>
                <a:spLocks noEditPoints="1"/>
              </p:cNvSpPr>
              <p:nvPr/>
            </p:nvSpPr>
            <p:spPr bwMode="auto">
              <a:xfrm>
                <a:off x="3513" y="1397"/>
                <a:ext cx="61" cy="56"/>
              </a:xfrm>
              <a:custGeom>
                <a:avLst/>
                <a:gdLst>
                  <a:gd name="T0" fmla="*/ 9 w 11"/>
                  <a:gd name="T1" fmla="*/ 2 h 10"/>
                  <a:gd name="T2" fmla="*/ 11 w 11"/>
                  <a:gd name="T3" fmla="*/ 3 h 10"/>
                  <a:gd name="T4" fmla="*/ 9 w 11"/>
                  <a:gd name="T5" fmla="*/ 2 h 10"/>
                  <a:gd name="T6" fmla="*/ 9 w 11"/>
                  <a:gd name="T7" fmla="*/ 1 h 10"/>
                  <a:gd name="T8" fmla="*/ 9 w 11"/>
                  <a:gd name="T9" fmla="*/ 2 h 10"/>
                  <a:gd name="T10" fmla="*/ 7 w 11"/>
                  <a:gd name="T11" fmla="*/ 2 h 10"/>
                  <a:gd name="T12" fmla="*/ 9 w 11"/>
                  <a:gd name="T13" fmla="*/ 1 h 10"/>
                  <a:gd name="T14" fmla="*/ 7 w 11"/>
                  <a:gd name="T15" fmla="*/ 2 h 10"/>
                  <a:gd name="T16" fmla="*/ 6 w 11"/>
                  <a:gd name="T17" fmla="*/ 1 h 10"/>
                  <a:gd name="T18" fmla="*/ 7 w 11"/>
                  <a:gd name="T19" fmla="*/ 2 h 10"/>
                  <a:gd name="T20" fmla="*/ 7 w 11"/>
                  <a:gd name="T21" fmla="*/ 2 h 10"/>
                  <a:gd name="T22" fmla="*/ 7 w 11"/>
                  <a:gd name="T23" fmla="*/ 2 h 10"/>
                  <a:gd name="T24" fmla="*/ 7 w 11"/>
                  <a:gd name="T25" fmla="*/ 2 h 10"/>
                  <a:gd name="T26" fmla="*/ 6 w 11"/>
                  <a:gd name="T27" fmla="*/ 1 h 10"/>
                  <a:gd name="T28" fmla="*/ 6 w 11"/>
                  <a:gd name="T29" fmla="*/ 1 h 10"/>
                  <a:gd name="T30" fmla="*/ 7 w 11"/>
                  <a:gd name="T31" fmla="*/ 1 h 10"/>
                  <a:gd name="T32" fmla="*/ 7 w 11"/>
                  <a:gd name="T33" fmla="*/ 2 h 10"/>
                  <a:gd name="T34" fmla="*/ 4 w 11"/>
                  <a:gd name="T35" fmla="*/ 3 h 10"/>
                  <a:gd name="T36" fmla="*/ 7 w 11"/>
                  <a:gd name="T37" fmla="*/ 2 h 10"/>
                  <a:gd name="T38" fmla="*/ 4 w 11"/>
                  <a:gd name="T39" fmla="*/ 4 h 10"/>
                  <a:gd name="T40" fmla="*/ 4 w 11"/>
                  <a:gd name="T41" fmla="*/ 4 h 10"/>
                  <a:gd name="T42" fmla="*/ 1 w 11"/>
                  <a:gd name="T43" fmla="*/ 7 h 10"/>
                  <a:gd name="T44" fmla="*/ 4 w 11"/>
                  <a:gd name="T45" fmla="*/ 3 h 10"/>
                  <a:gd name="T46" fmla="*/ 1 w 11"/>
                  <a:gd name="T47" fmla="*/ 7 h 10"/>
                  <a:gd name="T48" fmla="*/ 0 w 11"/>
                  <a:gd name="T49" fmla="*/ 6 h 10"/>
                  <a:gd name="T50" fmla="*/ 1 w 11"/>
                  <a:gd name="T51" fmla="*/ 7 h 10"/>
                  <a:gd name="T52" fmla="*/ 0 w 11"/>
                  <a:gd name="T53" fmla="*/ 7 h 10"/>
                  <a:gd name="T54" fmla="*/ 1 w 11"/>
                  <a:gd name="T55" fmla="*/ 7 h 10"/>
                  <a:gd name="T56" fmla="*/ 1 w 11"/>
                  <a:gd name="T57" fmla="*/ 7 h 10"/>
                  <a:gd name="T58" fmla="*/ 0 w 11"/>
                  <a:gd name="T59" fmla="*/ 7 h 10"/>
                  <a:gd name="T60" fmla="*/ 0 w 11"/>
                  <a:gd name="T61" fmla="*/ 8 h 10"/>
                  <a:gd name="T62" fmla="*/ 1 w 11"/>
                  <a:gd name="T63" fmla="*/ 8 h 10"/>
                  <a:gd name="T64" fmla="*/ 1 w 11"/>
                  <a:gd name="T65" fmla="*/ 7 h 10"/>
                  <a:gd name="T66" fmla="*/ 1 w 11"/>
                  <a:gd name="T67" fmla="*/ 9 h 10"/>
                  <a:gd name="T68" fmla="*/ 1 w 11"/>
                  <a:gd name="T69" fmla="*/ 7 h 10"/>
                  <a:gd name="T70" fmla="*/ 3 w 11"/>
                  <a:gd name="T71" fmla="*/ 8 h 10"/>
                  <a:gd name="T72" fmla="*/ 1 w 11"/>
                  <a:gd name="T73" fmla="*/ 9 h 10"/>
                  <a:gd name="T74" fmla="*/ 3 w 11"/>
                  <a:gd name="T75" fmla="*/ 9 h 10"/>
                  <a:gd name="T76" fmla="*/ 3 w 11"/>
                  <a:gd name="T77" fmla="*/ 9 h 10"/>
                  <a:gd name="T78" fmla="*/ 8 w 11"/>
                  <a:gd name="T79" fmla="*/ 6 h 10"/>
                  <a:gd name="T80" fmla="*/ 3 w 11"/>
                  <a:gd name="T81" fmla="*/ 9 h 10"/>
                  <a:gd name="T82" fmla="*/ 8 w 11"/>
                  <a:gd name="T83" fmla="*/ 6 h 10"/>
                  <a:gd name="T84" fmla="*/ 11 w 11"/>
                  <a:gd name="T85" fmla="*/ 3 h 10"/>
                  <a:gd name="T86" fmla="*/ 8 w 11"/>
                  <a:gd name="T87" fmla="*/ 6 h 10"/>
                  <a:gd name="T88" fmla="*/ 11 w 11"/>
                  <a:gd name="T89" fmla="*/ 3 h 10"/>
                  <a:gd name="T90" fmla="*/ 11 w 11"/>
                  <a:gd name="T9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0">
                    <a:moveTo>
                      <a:pt x="10" y="3"/>
                    </a:moveTo>
                    <a:cubicBezTo>
                      <a:pt x="10" y="3"/>
                      <a:pt x="9" y="3"/>
                      <a:pt x="9" y="2"/>
                    </a:cubicBezTo>
                    <a:lnTo>
                      <a:pt x="10" y="2"/>
                    </a:lnTo>
                    <a:cubicBezTo>
                      <a:pt x="11" y="2"/>
                      <a:pt x="11" y="3"/>
                      <a:pt x="11" y="3"/>
                    </a:cubicBezTo>
                    <a:lnTo>
                      <a:pt x="10" y="3"/>
                    </a:lnTo>
                    <a:close/>
                    <a:moveTo>
                      <a:pt x="9" y="2"/>
                    </a:moveTo>
                    <a:cubicBezTo>
                      <a:pt x="9" y="2"/>
                      <a:pt x="9" y="2"/>
                      <a:pt x="8" y="2"/>
                    </a:cubicBezTo>
                    <a:lnTo>
                      <a:pt x="9" y="1"/>
                    </a:lnTo>
                    <a:cubicBezTo>
                      <a:pt x="9" y="1"/>
                      <a:pt x="10" y="1"/>
                      <a:pt x="10" y="2"/>
                    </a:cubicBezTo>
                    <a:lnTo>
                      <a:pt x="9" y="2"/>
                    </a:lnTo>
                    <a:close/>
                    <a:moveTo>
                      <a:pt x="8" y="2"/>
                    </a:moveTo>
                    <a:cubicBezTo>
                      <a:pt x="8" y="2"/>
                      <a:pt x="8" y="2"/>
                      <a:pt x="7" y="2"/>
                    </a:cubicBezTo>
                    <a:lnTo>
                      <a:pt x="7" y="0"/>
                    </a:lnTo>
                    <a:cubicBezTo>
                      <a:pt x="8" y="0"/>
                      <a:pt x="8" y="0"/>
                      <a:pt x="9" y="1"/>
                    </a:cubicBezTo>
                    <a:lnTo>
                      <a:pt x="8" y="2"/>
                    </a:lnTo>
                    <a:close/>
                    <a:moveTo>
                      <a:pt x="7" y="2"/>
                    </a:moveTo>
                    <a:cubicBezTo>
                      <a:pt x="7" y="2"/>
                      <a:pt x="7" y="2"/>
                      <a:pt x="7" y="2"/>
                    </a:cubicBezTo>
                    <a:lnTo>
                      <a:pt x="6" y="1"/>
                    </a:lnTo>
                    <a:cubicBezTo>
                      <a:pt x="6" y="0"/>
                      <a:pt x="7" y="0"/>
                      <a:pt x="7" y="0"/>
                    </a:cubicBezTo>
                    <a:lnTo>
                      <a:pt x="7" y="2"/>
                    </a:lnTo>
                    <a:close/>
                    <a:moveTo>
                      <a:pt x="7" y="2"/>
                    </a:moveTo>
                    <a:lnTo>
                      <a:pt x="7" y="2"/>
                    </a:lnTo>
                    <a:lnTo>
                      <a:pt x="7" y="1"/>
                    </a:lnTo>
                    <a:lnTo>
                      <a:pt x="7" y="2"/>
                    </a:lnTo>
                    <a:close/>
                    <a:moveTo>
                      <a:pt x="7" y="2"/>
                    </a:moveTo>
                    <a:lnTo>
                      <a:pt x="7" y="2"/>
                    </a:lnTo>
                    <a:lnTo>
                      <a:pt x="6" y="1"/>
                    </a:lnTo>
                    <a:lnTo>
                      <a:pt x="6" y="1"/>
                    </a:lnTo>
                    <a:lnTo>
                      <a:pt x="7" y="2"/>
                    </a:lnTo>
                    <a:close/>
                    <a:moveTo>
                      <a:pt x="6" y="1"/>
                    </a:moveTo>
                    <a:lnTo>
                      <a:pt x="6" y="1"/>
                    </a:lnTo>
                    <a:lnTo>
                      <a:pt x="7" y="1"/>
                    </a:lnTo>
                    <a:lnTo>
                      <a:pt x="6" y="1"/>
                    </a:lnTo>
                    <a:close/>
                    <a:moveTo>
                      <a:pt x="7" y="2"/>
                    </a:moveTo>
                    <a:cubicBezTo>
                      <a:pt x="6" y="2"/>
                      <a:pt x="5" y="3"/>
                      <a:pt x="4" y="4"/>
                    </a:cubicBezTo>
                    <a:lnTo>
                      <a:pt x="4" y="3"/>
                    </a:lnTo>
                    <a:cubicBezTo>
                      <a:pt x="4" y="2"/>
                      <a:pt x="5" y="1"/>
                      <a:pt x="6" y="1"/>
                    </a:cubicBezTo>
                    <a:lnTo>
                      <a:pt x="7" y="2"/>
                    </a:lnTo>
                    <a:close/>
                    <a:moveTo>
                      <a:pt x="4" y="4"/>
                    </a:moveTo>
                    <a:lnTo>
                      <a:pt x="4" y="4"/>
                    </a:lnTo>
                    <a:lnTo>
                      <a:pt x="4" y="3"/>
                    </a:lnTo>
                    <a:lnTo>
                      <a:pt x="4" y="4"/>
                    </a:lnTo>
                    <a:close/>
                    <a:moveTo>
                      <a:pt x="4" y="4"/>
                    </a:moveTo>
                    <a:cubicBezTo>
                      <a:pt x="3" y="5"/>
                      <a:pt x="2" y="6"/>
                      <a:pt x="1" y="7"/>
                    </a:cubicBezTo>
                    <a:lnTo>
                      <a:pt x="0" y="6"/>
                    </a:lnTo>
                    <a:cubicBezTo>
                      <a:pt x="1" y="5"/>
                      <a:pt x="2" y="4"/>
                      <a:pt x="4" y="3"/>
                    </a:cubicBezTo>
                    <a:lnTo>
                      <a:pt x="4" y="4"/>
                    </a:lnTo>
                    <a:close/>
                    <a:moveTo>
                      <a:pt x="1" y="7"/>
                    </a:moveTo>
                    <a:lnTo>
                      <a:pt x="1" y="7"/>
                    </a:lnTo>
                    <a:lnTo>
                      <a:pt x="0" y="6"/>
                    </a:lnTo>
                    <a:lnTo>
                      <a:pt x="1" y="7"/>
                    </a:lnTo>
                    <a:close/>
                    <a:moveTo>
                      <a:pt x="1" y="7"/>
                    </a:moveTo>
                    <a:cubicBezTo>
                      <a:pt x="1" y="7"/>
                      <a:pt x="1" y="7"/>
                      <a:pt x="1" y="7"/>
                    </a:cubicBezTo>
                    <a:lnTo>
                      <a:pt x="0" y="7"/>
                    </a:lnTo>
                    <a:cubicBezTo>
                      <a:pt x="0" y="7"/>
                      <a:pt x="0" y="6"/>
                      <a:pt x="0" y="6"/>
                    </a:cubicBezTo>
                    <a:lnTo>
                      <a:pt x="1" y="7"/>
                    </a:lnTo>
                    <a:close/>
                    <a:moveTo>
                      <a:pt x="1" y="7"/>
                    </a:moveTo>
                    <a:cubicBezTo>
                      <a:pt x="1" y="7"/>
                      <a:pt x="1" y="7"/>
                      <a:pt x="1" y="7"/>
                    </a:cubicBezTo>
                    <a:lnTo>
                      <a:pt x="0" y="8"/>
                    </a:lnTo>
                    <a:cubicBezTo>
                      <a:pt x="0" y="8"/>
                      <a:pt x="0" y="7"/>
                      <a:pt x="0" y="7"/>
                    </a:cubicBezTo>
                    <a:lnTo>
                      <a:pt x="1" y="7"/>
                    </a:lnTo>
                    <a:close/>
                    <a:moveTo>
                      <a:pt x="0" y="8"/>
                    </a:moveTo>
                    <a:lnTo>
                      <a:pt x="0" y="8"/>
                    </a:lnTo>
                    <a:lnTo>
                      <a:pt x="1" y="8"/>
                    </a:lnTo>
                    <a:lnTo>
                      <a:pt x="0" y="8"/>
                    </a:lnTo>
                    <a:close/>
                    <a:moveTo>
                      <a:pt x="1" y="7"/>
                    </a:moveTo>
                    <a:cubicBezTo>
                      <a:pt x="1" y="7"/>
                      <a:pt x="1" y="7"/>
                      <a:pt x="1" y="8"/>
                    </a:cubicBezTo>
                    <a:lnTo>
                      <a:pt x="1" y="9"/>
                    </a:lnTo>
                    <a:cubicBezTo>
                      <a:pt x="0" y="8"/>
                      <a:pt x="0" y="8"/>
                      <a:pt x="0" y="8"/>
                    </a:cubicBezTo>
                    <a:lnTo>
                      <a:pt x="1" y="7"/>
                    </a:lnTo>
                    <a:close/>
                    <a:moveTo>
                      <a:pt x="1" y="8"/>
                    </a:moveTo>
                    <a:cubicBezTo>
                      <a:pt x="2" y="8"/>
                      <a:pt x="3" y="8"/>
                      <a:pt x="3" y="8"/>
                    </a:cubicBezTo>
                    <a:lnTo>
                      <a:pt x="3" y="9"/>
                    </a:lnTo>
                    <a:cubicBezTo>
                      <a:pt x="2" y="10"/>
                      <a:pt x="1" y="9"/>
                      <a:pt x="1" y="9"/>
                    </a:cubicBezTo>
                    <a:lnTo>
                      <a:pt x="1" y="8"/>
                    </a:lnTo>
                    <a:close/>
                    <a:moveTo>
                      <a:pt x="3" y="9"/>
                    </a:moveTo>
                    <a:lnTo>
                      <a:pt x="3" y="9"/>
                    </a:lnTo>
                    <a:lnTo>
                      <a:pt x="3" y="9"/>
                    </a:lnTo>
                    <a:close/>
                    <a:moveTo>
                      <a:pt x="3" y="8"/>
                    </a:moveTo>
                    <a:cubicBezTo>
                      <a:pt x="5" y="8"/>
                      <a:pt x="6" y="7"/>
                      <a:pt x="8" y="6"/>
                    </a:cubicBezTo>
                    <a:lnTo>
                      <a:pt x="8" y="8"/>
                    </a:lnTo>
                    <a:cubicBezTo>
                      <a:pt x="7" y="8"/>
                      <a:pt x="5" y="9"/>
                      <a:pt x="3" y="9"/>
                    </a:cubicBezTo>
                    <a:lnTo>
                      <a:pt x="3" y="8"/>
                    </a:lnTo>
                    <a:close/>
                    <a:moveTo>
                      <a:pt x="8" y="6"/>
                    </a:moveTo>
                    <a:cubicBezTo>
                      <a:pt x="9" y="6"/>
                      <a:pt x="10" y="5"/>
                      <a:pt x="10" y="3"/>
                    </a:cubicBezTo>
                    <a:lnTo>
                      <a:pt x="11" y="3"/>
                    </a:lnTo>
                    <a:cubicBezTo>
                      <a:pt x="11" y="5"/>
                      <a:pt x="10" y="7"/>
                      <a:pt x="8" y="8"/>
                    </a:cubicBezTo>
                    <a:lnTo>
                      <a:pt x="8" y="6"/>
                    </a:lnTo>
                    <a:close/>
                    <a:moveTo>
                      <a:pt x="11" y="3"/>
                    </a:moveTo>
                    <a:lnTo>
                      <a:pt x="11" y="3"/>
                    </a:lnTo>
                    <a:lnTo>
                      <a:pt x="10" y="3"/>
                    </a:lnTo>
                    <a:lnTo>
                      <a:pt x="11"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5" name="Freeform 171">
                <a:extLst>
                  <a:ext uri="{FF2B5EF4-FFF2-40B4-BE49-F238E27FC236}">
                    <a16:creationId xmlns:a16="http://schemas.microsoft.com/office/drawing/2014/main" id="{DCB4981F-09CA-057F-136D-94D2F9A5582F}"/>
                  </a:ext>
                </a:extLst>
              </p:cNvPr>
              <p:cNvSpPr>
                <a:spLocks/>
              </p:cNvSpPr>
              <p:nvPr/>
            </p:nvSpPr>
            <p:spPr bwMode="auto">
              <a:xfrm>
                <a:off x="3339" y="1374"/>
                <a:ext cx="134" cy="90"/>
              </a:xfrm>
              <a:custGeom>
                <a:avLst/>
                <a:gdLst>
                  <a:gd name="T0" fmla="*/ 20 w 24"/>
                  <a:gd name="T1" fmla="*/ 8 h 16"/>
                  <a:gd name="T2" fmla="*/ 17 w 24"/>
                  <a:gd name="T3" fmla="*/ 1 h 16"/>
                  <a:gd name="T4" fmla="*/ 5 w 24"/>
                  <a:gd name="T5" fmla="*/ 2 h 16"/>
                  <a:gd name="T6" fmla="*/ 0 w 24"/>
                  <a:gd name="T7" fmla="*/ 10 h 16"/>
                  <a:gd name="T8" fmla="*/ 9 w 24"/>
                  <a:gd name="T9" fmla="*/ 11 h 16"/>
                  <a:gd name="T10" fmla="*/ 14 w 24"/>
                  <a:gd name="T11" fmla="*/ 14 h 16"/>
                  <a:gd name="T12" fmla="*/ 22 w 24"/>
                  <a:gd name="T13" fmla="*/ 13 h 16"/>
                  <a:gd name="T14" fmla="*/ 20 w 24"/>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6">
                    <a:moveTo>
                      <a:pt x="20" y="8"/>
                    </a:moveTo>
                    <a:cubicBezTo>
                      <a:pt x="20" y="5"/>
                      <a:pt x="19" y="1"/>
                      <a:pt x="17" y="1"/>
                    </a:cubicBezTo>
                    <a:cubicBezTo>
                      <a:pt x="13" y="0"/>
                      <a:pt x="9" y="0"/>
                      <a:pt x="5" y="2"/>
                    </a:cubicBezTo>
                    <a:cubicBezTo>
                      <a:pt x="3" y="3"/>
                      <a:pt x="1" y="7"/>
                      <a:pt x="0" y="10"/>
                    </a:cubicBezTo>
                    <a:cubicBezTo>
                      <a:pt x="3" y="10"/>
                      <a:pt x="6" y="9"/>
                      <a:pt x="9" y="11"/>
                    </a:cubicBezTo>
                    <a:cubicBezTo>
                      <a:pt x="11" y="12"/>
                      <a:pt x="12" y="13"/>
                      <a:pt x="14" y="14"/>
                    </a:cubicBezTo>
                    <a:cubicBezTo>
                      <a:pt x="17" y="16"/>
                      <a:pt x="20" y="14"/>
                      <a:pt x="22" y="13"/>
                    </a:cubicBezTo>
                    <a:cubicBezTo>
                      <a:pt x="24" y="11"/>
                      <a:pt x="20" y="10"/>
                      <a:pt x="20"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6" name="Freeform 172">
                <a:extLst>
                  <a:ext uri="{FF2B5EF4-FFF2-40B4-BE49-F238E27FC236}">
                    <a16:creationId xmlns:a16="http://schemas.microsoft.com/office/drawing/2014/main" id="{F66A2026-F005-4432-3BAF-11B9E497C130}"/>
                  </a:ext>
                </a:extLst>
              </p:cNvPr>
              <p:cNvSpPr>
                <a:spLocks noEditPoints="1"/>
              </p:cNvSpPr>
              <p:nvPr/>
            </p:nvSpPr>
            <p:spPr bwMode="auto">
              <a:xfrm>
                <a:off x="3334" y="1369"/>
                <a:ext cx="139" cy="95"/>
              </a:xfrm>
              <a:custGeom>
                <a:avLst/>
                <a:gdLst>
                  <a:gd name="T0" fmla="*/ 22 w 25"/>
                  <a:gd name="T1" fmla="*/ 9 h 17"/>
                  <a:gd name="T2" fmla="*/ 22 w 25"/>
                  <a:gd name="T3" fmla="*/ 9 h 17"/>
                  <a:gd name="T4" fmla="*/ 22 w 25"/>
                  <a:gd name="T5" fmla="*/ 9 h 17"/>
                  <a:gd name="T6" fmla="*/ 22 w 25"/>
                  <a:gd name="T7" fmla="*/ 8 h 17"/>
                  <a:gd name="T8" fmla="*/ 20 w 25"/>
                  <a:gd name="T9" fmla="*/ 8 h 17"/>
                  <a:gd name="T10" fmla="*/ 22 w 25"/>
                  <a:gd name="T11" fmla="*/ 8 h 17"/>
                  <a:gd name="T12" fmla="*/ 17 w 25"/>
                  <a:gd name="T13" fmla="*/ 2 h 17"/>
                  <a:gd name="T14" fmla="*/ 20 w 25"/>
                  <a:gd name="T15" fmla="*/ 7 h 17"/>
                  <a:gd name="T16" fmla="*/ 18 w 25"/>
                  <a:gd name="T17" fmla="*/ 2 h 17"/>
                  <a:gd name="T18" fmla="*/ 17 w 25"/>
                  <a:gd name="T19" fmla="*/ 2 h 17"/>
                  <a:gd name="T20" fmla="*/ 17 w 25"/>
                  <a:gd name="T21" fmla="*/ 2 h 17"/>
                  <a:gd name="T22" fmla="*/ 16 w 25"/>
                  <a:gd name="T23" fmla="*/ 1 h 17"/>
                  <a:gd name="T24" fmla="*/ 16 w 25"/>
                  <a:gd name="T25" fmla="*/ 2 h 17"/>
                  <a:gd name="T26" fmla="*/ 16 w 25"/>
                  <a:gd name="T27" fmla="*/ 1 h 17"/>
                  <a:gd name="T28" fmla="*/ 7 w 25"/>
                  <a:gd name="T29" fmla="*/ 3 h 17"/>
                  <a:gd name="T30" fmla="*/ 15 w 25"/>
                  <a:gd name="T31" fmla="*/ 2 h 17"/>
                  <a:gd name="T32" fmla="*/ 6 w 25"/>
                  <a:gd name="T33" fmla="*/ 3 h 17"/>
                  <a:gd name="T34" fmla="*/ 7 w 25"/>
                  <a:gd name="T35" fmla="*/ 3 h 17"/>
                  <a:gd name="T36" fmla="*/ 7 w 25"/>
                  <a:gd name="T37" fmla="*/ 3 h 17"/>
                  <a:gd name="T38" fmla="*/ 6 w 25"/>
                  <a:gd name="T39" fmla="*/ 3 h 17"/>
                  <a:gd name="T40" fmla="*/ 1 w 25"/>
                  <a:gd name="T41" fmla="*/ 11 h 17"/>
                  <a:gd name="T42" fmla="*/ 7 w 25"/>
                  <a:gd name="T43" fmla="*/ 3 h 17"/>
                  <a:gd name="T44" fmla="*/ 0 w 25"/>
                  <a:gd name="T45" fmla="*/ 10 h 17"/>
                  <a:gd name="T46" fmla="*/ 1 w 25"/>
                  <a:gd name="T47" fmla="*/ 11 h 17"/>
                  <a:gd name="T48" fmla="*/ 1 w 25"/>
                  <a:gd name="T49" fmla="*/ 11 h 17"/>
                  <a:gd name="T50" fmla="*/ 1 w 25"/>
                  <a:gd name="T51" fmla="*/ 11 h 17"/>
                  <a:gd name="T52" fmla="*/ 1 w 25"/>
                  <a:gd name="T53" fmla="*/ 10 h 17"/>
                  <a:gd name="T54" fmla="*/ 1 w 25"/>
                  <a:gd name="T55" fmla="*/ 11 h 17"/>
                  <a:gd name="T56" fmla="*/ 11 w 25"/>
                  <a:gd name="T57" fmla="*/ 12 h 17"/>
                  <a:gd name="T58" fmla="*/ 4 w 25"/>
                  <a:gd name="T59" fmla="*/ 10 h 17"/>
                  <a:gd name="T60" fmla="*/ 10 w 25"/>
                  <a:gd name="T61" fmla="*/ 12 h 17"/>
                  <a:gd name="T62" fmla="*/ 11 w 25"/>
                  <a:gd name="T63" fmla="*/ 12 h 17"/>
                  <a:gd name="T64" fmla="*/ 11 w 25"/>
                  <a:gd name="T65" fmla="*/ 12 h 17"/>
                  <a:gd name="T66" fmla="*/ 10 w 25"/>
                  <a:gd name="T67" fmla="*/ 12 h 17"/>
                  <a:gd name="T68" fmla="*/ 11 w 25"/>
                  <a:gd name="T69" fmla="*/ 12 h 17"/>
                  <a:gd name="T70" fmla="*/ 11 w 25"/>
                  <a:gd name="T71" fmla="*/ 12 h 17"/>
                  <a:gd name="T72" fmla="*/ 11 w 25"/>
                  <a:gd name="T73" fmla="*/ 13 h 17"/>
                  <a:gd name="T74" fmla="*/ 15 w 25"/>
                  <a:gd name="T75" fmla="*/ 14 h 17"/>
                  <a:gd name="T76" fmla="*/ 11 w 25"/>
                  <a:gd name="T77" fmla="*/ 12 h 17"/>
                  <a:gd name="T78" fmla="*/ 15 w 25"/>
                  <a:gd name="T79" fmla="*/ 15 h 17"/>
                  <a:gd name="T80" fmla="*/ 15 w 25"/>
                  <a:gd name="T81" fmla="*/ 14 h 17"/>
                  <a:gd name="T82" fmla="*/ 15 w 25"/>
                  <a:gd name="T83" fmla="*/ 14 h 17"/>
                  <a:gd name="T84" fmla="*/ 15 w 25"/>
                  <a:gd name="T85" fmla="*/ 15 h 17"/>
                  <a:gd name="T86" fmla="*/ 16 w 25"/>
                  <a:gd name="T87" fmla="*/ 15 h 17"/>
                  <a:gd name="T88" fmla="*/ 15 w 25"/>
                  <a:gd name="T89" fmla="*/ 14 h 17"/>
                  <a:gd name="T90" fmla="*/ 17 w 25"/>
                  <a:gd name="T91" fmla="*/ 16 h 17"/>
                  <a:gd name="T92" fmla="*/ 17 w 25"/>
                  <a:gd name="T93" fmla="*/ 15 h 17"/>
                  <a:gd name="T94" fmla="*/ 17 w 25"/>
                  <a:gd name="T95" fmla="*/ 16 h 17"/>
                  <a:gd name="T96" fmla="*/ 23 w 25"/>
                  <a:gd name="T97" fmla="*/ 14 h 17"/>
                  <a:gd name="T98" fmla="*/ 23 w 25"/>
                  <a:gd name="T99" fmla="*/ 13 h 17"/>
                  <a:gd name="T100" fmla="*/ 24 w 25"/>
                  <a:gd name="T101" fmla="*/ 14 h 17"/>
                  <a:gd name="T102" fmla="*/ 22 w 25"/>
                  <a:gd name="T103" fmla="*/ 12 h 17"/>
                  <a:gd name="T104" fmla="*/ 23 w 25"/>
                  <a:gd name="T105" fmla="*/ 12 h 17"/>
                  <a:gd name="T106" fmla="*/ 22 w 25"/>
                  <a:gd name="T107" fmla="*/ 9 h 17"/>
                  <a:gd name="T108" fmla="*/ 22 w 25"/>
                  <a:gd name="T109" fmla="*/ 9 h 17"/>
                  <a:gd name="T110" fmla="*/ 22 w 25"/>
                  <a:gd name="T11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7">
                    <a:moveTo>
                      <a:pt x="20" y="9"/>
                    </a:moveTo>
                    <a:lnTo>
                      <a:pt x="20" y="9"/>
                    </a:lnTo>
                    <a:lnTo>
                      <a:pt x="22" y="9"/>
                    </a:lnTo>
                    <a:lnTo>
                      <a:pt x="22" y="9"/>
                    </a:lnTo>
                    <a:lnTo>
                      <a:pt x="20" y="9"/>
                    </a:lnTo>
                    <a:close/>
                    <a:moveTo>
                      <a:pt x="22" y="9"/>
                    </a:moveTo>
                    <a:lnTo>
                      <a:pt x="22" y="9"/>
                    </a:lnTo>
                    <a:lnTo>
                      <a:pt x="21" y="9"/>
                    </a:lnTo>
                    <a:lnTo>
                      <a:pt x="22" y="9"/>
                    </a:lnTo>
                    <a:close/>
                    <a:moveTo>
                      <a:pt x="20" y="9"/>
                    </a:moveTo>
                    <a:cubicBezTo>
                      <a:pt x="20" y="9"/>
                      <a:pt x="20" y="8"/>
                      <a:pt x="20" y="8"/>
                    </a:cubicBezTo>
                    <a:lnTo>
                      <a:pt x="22" y="8"/>
                    </a:lnTo>
                    <a:cubicBezTo>
                      <a:pt x="22" y="8"/>
                      <a:pt x="22" y="9"/>
                      <a:pt x="22" y="9"/>
                    </a:cubicBezTo>
                    <a:lnTo>
                      <a:pt x="20" y="9"/>
                    </a:lnTo>
                    <a:close/>
                    <a:moveTo>
                      <a:pt x="20" y="8"/>
                    </a:moveTo>
                    <a:cubicBezTo>
                      <a:pt x="20" y="8"/>
                      <a:pt x="20" y="7"/>
                      <a:pt x="20" y="7"/>
                    </a:cubicBezTo>
                    <a:lnTo>
                      <a:pt x="21" y="6"/>
                    </a:lnTo>
                    <a:cubicBezTo>
                      <a:pt x="21" y="7"/>
                      <a:pt x="22" y="7"/>
                      <a:pt x="22" y="8"/>
                    </a:cubicBezTo>
                    <a:lnTo>
                      <a:pt x="20" y="8"/>
                    </a:lnTo>
                    <a:close/>
                    <a:moveTo>
                      <a:pt x="20" y="7"/>
                    </a:moveTo>
                    <a:cubicBezTo>
                      <a:pt x="20" y="5"/>
                      <a:pt x="19" y="3"/>
                      <a:pt x="17" y="2"/>
                    </a:cubicBezTo>
                    <a:lnTo>
                      <a:pt x="18" y="1"/>
                    </a:lnTo>
                    <a:cubicBezTo>
                      <a:pt x="19" y="1"/>
                      <a:pt x="21" y="4"/>
                      <a:pt x="21" y="6"/>
                    </a:cubicBezTo>
                    <a:lnTo>
                      <a:pt x="20" y="7"/>
                    </a:lnTo>
                    <a:close/>
                    <a:moveTo>
                      <a:pt x="17" y="2"/>
                    </a:moveTo>
                    <a:lnTo>
                      <a:pt x="17" y="2"/>
                    </a:lnTo>
                    <a:lnTo>
                      <a:pt x="18" y="2"/>
                    </a:lnTo>
                    <a:lnTo>
                      <a:pt x="17" y="2"/>
                    </a:lnTo>
                    <a:close/>
                    <a:moveTo>
                      <a:pt x="17" y="2"/>
                    </a:moveTo>
                    <a:lnTo>
                      <a:pt x="17" y="2"/>
                    </a:lnTo>
                    <a:lnTo>
                      <a:pt x="18" y="1"/>
                    </a:lnTo>
                    <a:lnTo>
                      <a:pt x="18" y="1"/>
                    </a:lnTo>
                    <a:lnTo>
                      <a:pt x="17" y="2"/>
                    </a:lnTo>
                    <a:close/>
                    <a:moveTo>
                      <a:pt x="17" y="2"/>
                    </a:moveTo>
                    <a:cubicBezTo>
                      <a:pt x="17" y="2"/>
                      <a:pt x="16" y="2"/>
                      <a:pt x="16" y="2"/>
                    </a:cubicBezTo>
                    <a:lnTo>
                      <a:pt x="16" y="1"/>
                    </a:lnTo>
                    <a:cubicBezTo>
                      <a:pt x="17" y="1"/>
                      <a:pt x="17" y="1"/>
                      <a:pt x="18" y="1"/>
                    </a:cubicBezTo>
                    <a:lnTo>
                      <a:pt x="17" y="2"/>
                    </a:lnTo>
                    <a:close/>
                    <a:moveTo>
                      <a:pt x="16" y="2"/>
                    </a:moveTo>
                    <a:cubicBezTo>
                      <a:pt x="16" y="2"/>
                      <a:pt x="15" y="2"/>
                      <a:pt x="15" y="2"/>
                    </a:cubicBezTo>
                    <a:lnTo>
                      <a:pt x="15" y="0"/>
                    </a:lnTo>
                    <a:cubicBezTo>
                      <a:pt x="15" y="0"/>
                      <a:pt x="16" y="1"/>
                      <a:pt x="16" y="1"/>
                    </a:cubicBezTo>
                    <a:lnTo>
                      <a:pt x="16" y="2"/>
                    </a:lnTo>
                    <a:close/>
                    <a:moveTo>
                      <a:pt x="15" y="2"/>
                    </a:moveTo>
                    <a:cubicBezTo>
                      <a:pt x="12" y="2"/>
                      <a:pt x="9" y="2"/>
                      <a:pt x="7" y="3"/>
                    </a:cubicBezTo>
                    <a:lnTo>
                      <a:pt x="6" y="2"/>
                    </a:lnTo>
                    <a:cubicBezTo>
                      <a:pt x="9" y="1"/>
                      <a:pt x="12" y="0"/>
                      <a:pt x="15" y="0"/>
                    </a:cubicBezTo>
                    <a:lnTo>
                      <a:pt x="15" y="2"/>
                    </a:lnTo>
                    <a:close/>
                    <a:moveTo>
                      <a:pt x="7" y="3"/>
                    </a:moveTo>
                    <a:lnTo>
                      <a:pt x="7" y="3"/>
                    </a:lnTo>
                    <a:lnTo>
                      <a:pt x="6" y="3"/>
                    </a:lnTo>
                    <a:lnTo>
                      <a:pt x="7" y="3"/>
                    </a:lnTo>
                    <a:close/>
                    <a:moveTo>
                      <a:pt x="7" y="3"/>
                    </a:moveTo>
                    <a:lnTo>
                      <a:pt x="7" y="3"/>
                    </a:lnTo>
                    <a:lnTo>
                      <a:pt x="6" y="2"/>
                    </a:lnTo>
                    <a:lnTo>
                      <a:pt x="6" y="2"/>
                    </a:lnTo>
                    <a:lnTo>
                      <a:pt x="7" y="3"/>
                    </a:lnTo>
                    <a:close/>
                    <a:moveTo>
                      <a:pt x="6" y="2"/>
                    </a:moveTo>
                    <a:lnTo>
                      <a:pt x="6" y="2"/>
                    </a:lnTo>
                    <a:lnTo>
                      <a:pt x="6" y="3"/>
                    </a:lnTo>
                    <a:lnTo>
                      <a:pt x="6" y="2"/>
                    </a:lnTo>
                    <a:close/>
                    <a:moveTo>
                      <a:pt x="7" y="3"/>
                    </a:moveTo>
                    <a:cubicBezTo>
                      <a:pt x="4" y="5"/>
                      <a:pt x="3" y="8"/>
                      <a:pt x="1" y="11"/>
                    </a:cubicBezTo>
                    <a:lnTo>
                      <a:pt x="0" y="10"/>
                    </a:lnTo>
                    <a:cubicBezTo>
                      <a:pt x="2" y="7"/>
                      <a:pt x="3" y="4"/>
                      <a:pt x="6" y="2"/>
                    </a:cubicBezTo>
                    <a:lnTo>
                      <a:pt x="7" y="3"/>
                    </a:lnTo>
                    <a:close/>
                    <a:moveTo>
                      <a:pt x="1" y="11"/>
                    </a:moveTo>
                    <a:lnTo>
                      <a:pt x="1" y="11"/>
                    </a:lnTo>
                    <a:lnTo>
                      <a:pt x="0" y="10"/>
                    </a:lnTo>
                    <a:lnTo>
                      <a:pt x="0" y="10"/>
                    </a:lnTo>
                    <a:lnTo>
                      <a:pt x="1" y="11"/>
                    </a:lnTo>
                    <a:close/>
                    <a:moveTo>
                      <a:pt x="1" y="11"/>
                    </a:moveTo>
                    <a:lnTo>
                      <a:pt x="0" y="11"/>
                    </a:lnTo>
                    <a:lnTo>
                      <a:pt x="0" y="10"/>
                    </a:lnTo>
                    <a:lnTo>
                      <a:pt x="1" y="11"/>
                    </a:lnTo>
                    <a:close/>
                    <a:moveTo>
                      <a:pt x="1" y="10"/>
                    </a:moveTo>
                    <a:lnTo>
                      <a:pt x="1" y="10"/>
                    </a:lnTo>
                    <a:lnTo>
                      <a:pt x="1" y="11"/>
                    </a:lnTo>
                    <a:lnTo>
                      <a:pt x="1" y="11"/>
                    </a:lnTo>
                    <a:lnTo>
                      <a:pt x="1" y="10"/>
                    </a:lnTo>
                    <a:close/>
                    <a:moveTo>
                      <a:pt x="1" y="10"/>
                    </a:moveTo>
                    <a:cubicBezTo>
                      <a:pt x="2" y="10"/>
                      <a:pt x="3" y="10"/>
                      <a:pt x="4" y="10"/>
                    </a:cubicBezTo>
                    <a:lnTo>
                      <a:pt x="4" y="12"/>
                    </a:lnTo>
                    <a:cubicBezTo>
                      <a:pt x="3" y="12"/>
                      <a:pt x="2" y="12"/>
                      <a:pt x="1" y="11"/>
                    </a:cubicBezTo>
                    <a:lnTo>
                      <a:pt x="1" y="10"/>
                    </a:lnTo>
                    <a:close/>
                    <a:moveTo>
                      <a:pt x="4" y="10"/>
                    </a:moveTo>
                    <a:cubicBezTo>
                      <a:pt x="7" y="10"/>
                      <a:pt x="9" y="10"/>
                      <a:pt x="11" y="12"/>
                    </a:cubicBezTo>
                    <a:lnTo>
                      <a:pt x="10" y="13"/>
                    </a:lnTo>
                    <a:cubicBezTo>
                      <a:pt x="8" y="12"/>
                      <a:pt x="6" y="12"/>
                      <a:pt x="4" y="12"/>
                    </a:cubicBezTo>
                    <a:lnTo>
                      <a:pt x="4" y="10"/>
                    </a:lnTo>
                    <a:close/>
                    <a:moveTo>
                      <a:pt x="10" y="13"/>
                    </a:moveTo>
                    <a:lnTo>
                      <a:pt x="10" y="13"/>
                    </a:lnTo>
                    <a:lnTo>
                      <a:pt x="10" y="12"/>
                    </a:lnTo>
                    <a:lnTo>
                      <a:pt x="10" y="13"/>
                    </a:lnTo>
                    <a:close/>
                    <a:moveTo>
                      <a:pt x="11" y="12"/>
                    </a:moveTo>
                    <a:lnTo>
                      <a:pt x="11" y="12"/>
                    </a:lnTo>
                    <a:lnTo>
                      <a:pt x="10" y="13"/>
                    </a:lnTo>
                    <a:lnTo>
                      <a:pt x="10" y="13"/>
                    </a:lnTo>
                    <a:lnTo>
                      <a:pt x="11" y="12"/>
                    </a:lnTo>
                    <a:close/>
                    <a:moveTo>
                      <a:pt x="11" y="12"/>
                    </a:moveTo>
                    <a:lnTo>
                      <a:pt x="11" y="12"/>
                    </a:lnTo>
                    <a:lnTo>
                      <a:pt x="10" y="12"/>
                    </a:lnTo>
                    <a:lnTo>
                      <a:pt x="11" y="12"/>
                    </a:lnTo>
                    <a:close/>
                    <a:moveTo>
                      <a:pt x="11" y="12"/>
                    </a:moveTo>
                    <a:lnTo>
                      <a:pt x="11" y="12"/>
                    </a:lnTo>
                    <a:lnTo>
                      <a:pt x="10" y="13"/>
                    </a:lnTo>
                    <a:lnTo>
                      <a:pt x="10" y="13"/>
                    </a:lnTo>
                    <a:lnTo>
                      <a:pt x="11" y="12"/>
                    </a:lnTo>
                    <a:close/>
                    <a:moveTo>
                      <a:pt x="11" y="12"/>
                    </a:moveTo>
                    <a:lnTo>
                      <a:pt x="11" y="12"/>
                    </a:lnTo>
                    <a:lnTo>
                      <a:pt x="11" y="13"/>
                    </a:lnTo>
                    <a:lnTo>
                      <a:pt x="11" y="12"/>
                    </a:lnTo>
                    <a:close/>
                    <a:moveTo>
                      <a:pt x="11" y="12"/>
                    </a:moveTo>
                    <a:cubicBezTo>
                      <a:pt x="12" y="13"/>
                      <a:pt x="14" y="14"/>
                      <a:pt x="15" y="14"/>
                    </a:cubicBezTo>
                    <a:lnTo>
                      <a:pt x="14" y="16"/>
                    </a:lnTo>
                    <a:cubicBezTo>
                      <a:pt x="13" y="15"/>
                      <a:pt x="12" y="14"/>
                      <a:pt x="10" y="13"/>
                    </a:cubicBezTo>
                    <a:lnTo>
                      <a:pt x="11" y="12"/>
                    </a:lnTo>
                    <a:close/>
                    <a:moveTo>
                      <a:pt x="15" y="14"/>
                    </a:moveTo>
                    <a:lnTo>
                      <a:pt x="15" y="14"/>
                    </a:lnTo>
                    <a:lnTo>
                      <a:pt x="15" y="15"/>
                    </a:lnTo>
                    <a:lnTo>
                      <a:pt x="15" y="14"/>
                    </a:lnTo>
                    <a:close/>
                    <a:moveTo>
                      <a:pt x="15" y="14"/>
                    </a:moveTo>
                    <a:lnTo>
                      <a:pt x="15" y="14"/>
                    </a:lnTo>
                    <a:lnTo>
                      <a:pt x="14" y="16"/>
                    </a:lnTo>
                    <a:lnTo>
                      <a:pt x="14" y="16"/>
                    </a:lnTo>
                    <a:lnTo>
                      <a:pt x="15" y="14"/>
                    </a:lnTo>
                    <a:close/>
                    <a:moveTo>
                      <a:pt x="14" y="16"/>
                    </a:moveTo>
                    <a:lnTo>
                      <a:pt x="14" y="16"/>
                    </a:lnTo>
                    <a:lnTo>
                      <a:pt x="15" y="15"/>
                    </a:lnTo>
                    <a:lnTo>
                      <a:pt x="14" y="16"/>
                    </a:lnTo>
                    <a:close/>
                    <a:moveTo>
                      <a:pt x="15" y="14"/>
                    </a:moveTo>
                    <a:cubicBezTo>
                      <a:pt x="15" y="15"/>
                      <a:pt x="16" y="15"/>
                      <a:pt x="16" y="15"/>
                    </a:cubicBezTo>
                    <a:lnTo>
                      <a:pt x="16" y="16"/>
                    </a:lnTo>
                    <a:cubicBezTo>
                      <a:pt x="15" y="16"/>
                      <a:pt x="15" y="16"/>
                      <a:pt x="14" y="16"/>
                    </a:cubicBezTo>
                    <a:lnTo>
                      <a:pt x="15" y="14"/>
                    </a:lnTo>
                    <a:close/>
                    <a:moveTo>
                      <a:pt x="16" y="15"/>
                    </a:moveTo>
                    <a:cubicBezTo>
                      <a:pt x="16" y="15"/>
                      <a:pt x="17" y="15"/>
                      <a:pt x="17" y="15"/>
                    </a:cubicBezTo>
                    <a:lnTo>
                      <a:pt x="17" y="16"/>
                    </a:lnTo>
                    <a:cubicBezTo>
                      <a:pt x="17" y="16"/>
                      <a:pt x="16" y="16"/>
                      <a:pt x="16" y="16"/>
                    </a:cubicBezTo>
                    <a:lnTo>
                      <a:pt x="16" y="15"/>
                    </a:lnTo>
                    <a:close/>
                    <a:moveTo>
                      <a:pt x="17" y="15"/>
                    </a:moveTo>
                    <a:cubicBezTo>
                      <a:pt x="19" y="15"/>
                      <a:pt x="21" y="14"/>
                      <a:pt x="23" y="13"/>
                    </a:cubicBezTo>
                    <a:lnTo>
                      <a:pt x="23" y="14"/>
                    </a:lnTo>
                    <a:cubicBezTo>
                      <a:pt x="22" y="16"/>
                      <a:pt x="19" y="17"/>
                      <a:pt x="17" y="16"/>
                    </a:cubicBezTo>
                    <a:lnTo>
                      <a:pt x="17" y="15"/>
                    </a:lnTo>
                    <a:close/>
                    <a:moveTo>
                      <a:pt x="24" y="14"/>
                    </a:moveTo>
                    <a:lnTo>
                      <a:pt x="23" y="14"/>
                    </a:lnTo>
                    <a:lnTo>
                      <a:pt x="23" y="14"/>
                    </a:lnTo>
                    <a:lnTo>
                      <a:pt x="24" y="14"/>
                    </a:lnTo>
                    <a:close/>
                    <a:moveTo>
                      <a:pt x="23" y="13"/>
                    </a:moveTo>
                    <a:cubicBezTo>
                      <a:pt x="23" y="13"/>
                      <a:pt x="23" y="13"/>
                      <a:pt x="23" y="12"/>
                    </a:cubicBezTo>
                    <a:lnTo>
                      <a:pt x="24" y="12"/>
                    </a:lnTo>
                    <a:cubicBezTo>
                      <a:pt x="24" y="13"/>
                      <a:pt x="25" y="13"/>
                      <a:pt x="24" y="14"/>
                    </a:cubicBezTo>
                    <a:lnTo>
                      <a:pt x="23" y="13"/>
                    </a:lnTo>
                    <a:close/>
                    <a:moveTo>
                      <a:pt x="23" y="12"/>
                    </a:moveTo>
                    <a:cubicBezTo>
                      <a:pt x="22" y="12"/>
                      <a:pt x="22" y="12"/>
                      <a:pt x="22" y="12"/>
                    </a:cubicBezTo>
                    <a:lnTo>
                      <a:pt x="23" y="11"/>
                    </a:lnTo>
                    <a:cubicBezTo>
                      <a:pt x="23" y="11"/>
                      <a:pt x="24" y="11"/>
                      <a:pt x="24" y="12"/>
                    </a:cubicBezTo>
                    <a:lnTo>
                      <a:pt x="23" y="12"/>
                    </a:lnTo>
                    <a:close/>
                    <a:moveTo>
                      <a:pt x="22" y="12"/>
                    </a:moveTo>
                    <a:cubicBezTo>
                      <a:pt x="21" y="11"/>
                      <a:pt x="20" y="10"/>
                      <a:pt x="20" y="9"/>
                    </a:cubicBezTo>
                    <a:lnTo>
                      <a:pt x="22" y="9"/>
                    </a:lnTo>
                    <a:cubicBezTo>
                      <a:pt x="22" y="10"/>
                      <a:pt x="22" y="10"/>
                      <a:pt x="23" y="11"/>
                    </a:cubicBezTo>
                    <a:lnTo>
                      <a:pt x="22" y="12"/>
                    </a:lnTo>
                    <a:close/>
                    <a:moveTo>
                      <a:pt x="22" y="9"/>
                    </a:moveTo>
                    <a:lnTo>
                      <a:pt x="22" y="9"/>
                    </a:lnTo>
                    <a:lnTo>
                      <a:pt x="21" y="9"/>
                    </a:ln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7" name="Freeform 173">
                <a:extLst>
                  <a:ext uri="{FF2B5EF4-FFF2-40B4-BE49-F238E27FC236}">
                    <a16:creationId xmlns:a16="http://schemas.microsoft.com/office/drawing/2014/main" id="{0DE994FB-DBAA-0EE9-57C8-4FF586D2ABC6}"/>
                  </a:ext>
                </a:extLst>
              </p:cNvPr>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18" name="Freeform 174">
                <a:extLst>
                  <a:ext uri="{FF2B5EF4-FFF2-40B4-BE49-F238E27FC236}">
                    <a16:creationId xmlns:a16="http://schemas.microsoft.com/office/drawing/2014/main" id="{5CFAAA40-0516-391F-FCE4-A0A162E5A131}"/>
                  </a:ext>
                </a:extLst>
              </p:cNvPr>
              <p:cNvSpPr>
                <a:spLocks/>
              </p:cNvSpPr>
              <p:nvPr/>
            </p:nvSpPr>
            <p:spPr bwMode="auto">
              <a:xfrm>
                <a:off x="2120" y="1604"/>
                <a:ext cx="28" cy="72"/>
              </a:xfrm>
              <a:custGeom>
                <a:avLst/>
                <a:gdLst>
                  <a:gd name="T0" fmla="*/ 3 w 5"/>
                  <a:gd name="T1" fmla="*/ 1 h 13"/>
                  <a:gd name="T2" fmla="*/ 3 w 5"/>
                  <a:gd name="T3" fmla="*/ 13 h 13"/>
                  <a:gd name="T4" fmla="*/ 3 w 5"/>
                  <a:gd name="T5" fmla="*/ 13 h 13"/>
                  <a:gd name="T6" fmla="*/ 3 w 5"/>
                  <a:gd name="T7" fmla="*/ 6 h 13"/>
                  <a:gd name="T8" fmla="*/ 4 w 5"/>
                  <a:gd name="T9" fmla="*/ 1 h 13"/>
                  <a:gd name="T10" fmla="*/ 3 w 5"/>
                  <a:gd name="T11" fmla="*/ 1 h 13"/>
                </a:gdLst>
                <a:ahLst/>
                <a:cxnLst>
                  <a:cxn ang="0">
                    <a:pos x="T0" y="T1"/>
                  </a:cxn>
                  <a:cxn ang="0">
                    <a:pos x="T2" y="T3"/>
                  </a:cxn>
                  <a:cxn ang="0">
                    <a:pos x="T4" y="T5"/>
                  </a:cxn>
                  <a:cxn ang="0">
                    <a:pos x="T6" y="T7"/>
                  </a:cxn>
                  <a:cxn ang="0">
                    <a:pos x="T8" y="T9"/>
                  </a:cxn>
                  <a:cxn ang="0">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19" name="Freeform 175">
                <a:extLst>
                  <a:ext uri="{FF2B5EF4-FFF2-40B4-BE49-F238E27FC236}">
                    <a16:creationId xmlns:a16="http://schemas.microsoft.com/office/drawing/2014/main" id="{D28AE0E1-B6F8-4087-50A0-00EAB251EC94}"/>
                  </a:ext>
                </a:extLst>
              </p:cNvPr>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20" name="Freeform 176">
                <a:extLst>
                  <a:ext uri="{FF2B5EF4-FFF2-40B4-BE49-F238E27FC236}">
                    <a16:creationId xmlns:a16="http://schemas.microsoft.com/office/drawing/2014/main" id="{CABE8803-C8BD-5EFB-D005-DAFBA245BA24}"/>
                  </a:ext>
                </a:extLst>
              </p:cNvPr>
              <p:cNvSpPr>
                <a:spLocks/>
              </p:cNvSpPr>
              <p:nvPr/>
            </p:nvSpPr>
            <p:spPr bwMode="auto">
              <a:xfrm>
                <a:off x="2142" y="1749"/>
                <a:ext cx="28" cy="34"/>
              </a:xfrm>
              <a:custGeom>
                <a:avLst/>
                <a:gdLst>
                  <a:gd name="T0" fmla="*/ 5 w 5"/>
                  <a:gd name="T1" fmla="*/ 0 h 6"/>
                  <a:gd name="T2" fmla="*/ 2 w 5"/>
                  <a:gd name="T3" fmla="*/ 5 h 6"/>
                  <a:gd name="T4" fmla="*/ 3 w 5"/>
                  <a:gd name="T5" fmla="*/ 4 h 6"/>
                  <a:gd name="T6" fmla="*/ 5 w 5"/>
                  <a:gd name="T7" fmla="*/ 0 h 6"/>
                </a:gdLst>
                <a:ahLst/>
                <a:cxnLst>
                  <a:cxn ang="0">
                    <a:pos x="T0" y="T1"/>
                  </a:cxn>
                  <a:cxn ang="0">
                    <a:pos x="T2" y="T3"/>
                  </a:cxn>
                  <a:cxn ang="0">
                    <a:pos x="T4" y="T5"/>
                  </a:cxn>
                  <a:cxn ang="0">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21" name="Freeform 177">
                <a:extLst>
                  <a:ext uri="{FF2B5EF4-FFF2-40B4-BE49-F238E27FC236}">
                    <a16:creationId xmlns:a16="http://schemas.microsoft.com/office/drawing/2014/main" id="{E56E56D9-F027-92C8-D9F9-10245C5B83EE}"/>
                  </a:ext>
                </a:extLst>
              </p:cNvPr>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22" name="Freeform 178">
                <a:extLst>
                  <a:ext uri="{FF2B5EF4-FFF2-40B4-BE49-F238E27FC236}">
                    <a16:creationId xmlns:a16="http://schemas.microsoft.com/office/drawing/2014/main" id="{E984D235-E723-CA0A-A2C4-34E78C5B1E07}"/>
                  </a:ext>
                </a:extLst>
              </p:cNvPr>
              <p:cNvSpPr>
                <a:spLocks/>
              </p:cNvSpPr>
              <p:nvPr/>
            </p:nvSpPr>
            <p:spPr bwMode="auto">
              <a:xfrm>
                <a:off x="2310" y="1760"/>
                <a:ext cx="39" cy="17"/>
              </a:xfrm>
              <a:custGeom>
                <a:avLst/>
                <a:gdLst>
                  <a:gd name="T0" fmla="*/ 5 w 7"/>
                  <a:gd name="T1" fmla="*/ 0 h 3"/>
                  <a:gd name="T2" fmla="*/ 4 w 7"/>
                  <a:gd name="T3" fmla="*/ 1 h 3"/>
                  <a:gd name="T4" fmla="*/ 0 w 7"/>
                  <a:gd name="T5" fmla="*/ 2 h 3"/>
                  <a:gd name="T6" fmla="*/ 6 w 7"/>
                  <a:gd name="T7" fmla="*/ 2 h 3"/>
                  <a:gd name="T8" fmla="*/ 5 w 7"/>
                  <a:gd name="T9" fmla="*/ 0 h 3"/>
                </a:gdLst>
                <a:ahLst/>
                <a:cxnLst>
                  <a:cxn ang="0">
                    <a:pos x="T0" y="T1"/>
                  </a:cxn>
                  <a:cxn ang="0">
                    <a:pos x="T2" y="T3"/>
                  </a:cxn>
                  <a:cxn ang="0">
                    <a:pos x="T4" y="T5"/>
                  </a:cxn>
                  <a:cxn ang="0">
                    <a:pos x="T6" y="T7"/>
                  </a:cxn>
                  <a:cxn ang="0">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23" name="Freeform 179">
                <a:extLst>
                  <a:ext uri="{FF2B5EF4-FFF2-40B4-BE49-F238E27FC236}">
                    <a16:creationId xmlns:a16="http://schemas.microsoft.com/office/drawing/2014/main" id="{F5C18642-E1F8-C665-6B5B-2E9B1ABC071D}"/>
                  </a:ext>
                </a:extLst>
              </p:cNvPr>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24" name="Freeform 180">
                <a:extLst>
                  <a:ext uri="{FF2B5EF4-FFF2-40B4-BE49-F238E27FC236}">
                    <a16:creationId xmlns:a16="http://schemas.microsoft.com/office/drawing/2014/main" id="{B0B53F3D-9F1F-87F9-D638-0FA959135015}"/>
                  </a:ext>
                </a:extLst>
              </p:cNvPr>
              <p:cNvSpPr>
                <a:spLocks/>
              </p:cNvSpPr>
              <p:nvPr/>
            </p:nvSpPr>
            <p:spPr bwMode="auto">
              <a:xfrm>
                <a:off x="2277" y="1548"/>
                <a:ext cx="22" cy="17"/>
              </a:xfrm>
              <a:custGeom>
                <a:avLst/>
                <a:gdLst>
                  <a:gd name="T0" fmla="*/ 4 w 4"/>
                  <a:gd name="T1" fmla="*/ 0 h 3"/>
                  <a:gd name="T2" fmla="*/ 1 w 4"/>
                  <a:gd name="T3" fmla="*/ 3 h 3"/>
                  <a:gd name="T4" fmla="*/ 1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25" name="Freeform 181">
                <a:extLst>
                  <a:ext uri="{FF2B5EF4-FFF2-40B4-BE49-F238E27FC236}">
                    <a16:creationId xmlns:a16="http://schemas.microsoft.com/office/drawing/2014/main" id="{50E69B1A-D2E1-A74D-9F8B-B56F0B0D178B}"/>
                  </a:ext>
                </a:extLst>
              </p:cNvPr>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26" name="Freeform 182">
                <a:extLst>
                  <a:ext uri="{FF2B5EF4-FFF2-40B4-BE49-F238E27FC236}">
                    <a16:creationId xmlns:a16="http://schemas.microsoft.com/office/drawing/2014/main" id="{99005DA0-F14C-DFE7-728C-CD47DE6F3D70}"/>
                  </a:ext>
                </a:extLst>
              </p:cNvPr>
              <p:cNvSpPr>
                <a:spLocks/>
              </p:cNvSpPr>
              <p:nvPr/>
            </p:nvSpPr>
            <p:spPr bwMode="auto">
              <a:xfrm>
                <a:off x="2187" y="1509"/>
                <a:ext cx="28" cy="16"/>
              </a:xfrm>
              <a:custGeom>
                <a:avLst/>
                <a:gdLst>
                  <a:gd name="T0" fmla="*/ 2 w 5"/>
                  <a:gd name="T1" fmla="*/ 0 h 3"/>
                  <a:gd name="T2" fmla="*/ 0 w 5"/>
                  <a:gd name="T3" fmla="*/ 3 h 3"/>
                  <a:gd name="T4" fmla="*/ 5 w 5"/>
                  <a:gd name="T5" fmla="*/ 1 h 3"/>
                  <a:gd name="T6" fmla="*/ 3 w 5"/>
                  <a:gd name="T7" fmla="*/ 0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27" name="Freeform 183">
                <a:extLst>
                  <a:ext uri="{FF2B5EF4-FFF2-40B4-BE49-F238E27FC236}">
                    <a16:creationId xmlns:a16="http://schemas.microsoft.com/office/drawing/2014/main" id="{B02BE8C8-1D3C-E068-EEE9-0D3433DE3240}"/>
                  </a:ext>
                </a:extLst>
              </p:cNvPr>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28" name="Freeform 184">
                <a:extLst>
                  <a:ext uri="{FF2B5EF4-FFF2-40B4-BE49-F238E27FC236}">
                    <a16:creationId xmlns:a16="http://schemas.microsoft.com/office/drawing/2014/main" id="{00145B1B-11FC-C1A2-2856-347EC196D144}"/>
                  </a:ext>
                </a:extLst>
              </p:cNvPr>
              <p:cNvSpPr>
                <a:spLocks/>
              </p:cNvSpPr>
              <p:nvPr/>
            </p:nvSpPr>
            <p:spPr bwMode="auto">
              <a:xfrm>
                <a:off x="2243" y="1822"/>
                <a:ext cx="22" cy="11"/>
              </a:xfrm>
              <a:custGeom>
                <a:avLst/>
                <a:gdLst>
                  <a:gd name="T0" fmla="*/ 2 w 4"/>
                  <a:gd name="T1" fmla="*/ 0 h 2"/>
                  <a:gd name="T2" fmla="*/ 0 w 4"/>
                  <a:gd name="T3" fmla="*/ 2 h 2"/>
                  <a:gd name="T4" fmla="*/ 2 w 4"/>
                  <a:gd name="T5" fmla="*/ 2 h 2"/>
                  <a:gd name="T6" fmla="*/ 4 w 4"/>
                  <a:gd name="T7" fmla="*/ 2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29" name="Freeform 185">
                <a:extLst>
                  <a:ext uri="{FF2B5EF4-FFF2-40B4-BE49-F238E27FC236}">
                    <a16:creationId xmlns:a16="http://schemas.microsoft.com/office/drawing/2014/main" id="{A1F469C2-BC88-A6B9-B3B3-5FF992C9325F}"/>
                  </a:ext>
                </a:extLst>
              </p:cNvPr>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30" name="Freeform 186">
                <a:extLst>
                  <a:ext uri="{FF2B5EF4-FFF2-40B4-BE49-F238E27FC236}">
                    <a16:creationId xmlns:a16="http://schemas.microsoft.com/office/drawing/2014/main" id="{84F2D422-E763-01D2-CD43-5C0820A27C7B}"/>
                  </a:ext>
                </a:extLst>
              </p:cNvPr>
              <p:cNvSpPr>
                <a:spLocks/>
              </p:cNvSpPr>
              <p:nvPr/>
            </p:nvSpPr>
            <p:spPr bwMode="auto">
              <a:xfrm>
                <a:off x="2305" y="1872"/>
                <a:ext cx="28" cy="11"/>
              </a:xfrm>
              <a:custGeom>
                <a:avLst/>
                <a:gdLst>
                  <a:gd name="T0" fmla="*/ 5 w 5"/>
                  <a:gd name="T1" fmla="*/ 2 h 2"/>
                  <a:gd name="T2" fmla="*/ 0 w 5"/>
                  <a:gd name="T3" fmla="*/ 2 h 2"/>
                  <a:gd name="T4" fmla="*/ 5 w 5"/>
                  <a:gd name="T5" fmla="*/ 2 h 2"/>
                </a:gdLst>
                <a:ahLst/>
                <a:cxnLst>
                  <a:cxn ang="0">
                    <a:pos x="T0" y="T1"/>
                  </a:cxn>
                  <a:cxn ang="0">
                    <a:pos x="T2" y="T3"/>
                  </a:cxn>
                  <a:cxn ang="0">
                    <a:pos x="T4" y="T5"/>
                  </a:cxn>
                </a:cxnLst>
                <a:rect l="0" t="0" r="r" b="b"/>
                <a:pathLst>
                  <a:path w="5" h="2">
                    <a:moveTo>
                      <a:pt x="5" y="2"/>
                    </a:moveTo>
                    <a:cubicBezTo>
                      <a:pt x="4" y="2"/>
                      <a:pt x="2" y="0"/>
                      <a:pt x="0" y="2"/>
                    </a:cubicBezTo>
                    <a:cubicBezTo>
                      <a:pt x="2" y="2"/>
                      <a:pt x="4" y="2"/>
                      <a:pt x="5"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31" name="Freeform 187">
                <a:extLst>
                  <a:ext uri="{FF2B5EF4-FFF2-40B4-BE49-F238E27FC236}">
                    <a16:creationId xmlns:a16="http://schemas.microsoft.com/office/drawing/2014/main" id="{EEFBCA38-18FD-B3F4-915C-196FCA5C03CB}"/>
                  </a:ext>
                </a:extLst>
              </p:cNvPr>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32" name="Freeform 188">
                <a:extLst>
                  <a:ext uri="{FF2B5EF4-FFF2-40B4-BE49-F238E27FC236}">
                    <a16:creationId xmlns:a16="http://schemas.microsoft.com/office/drawing/2014/main" id="{AA5A70B8-5D3E-A013-DAA6-82AD21FB7849}"/>
                  </a:ext>
                </a:extLst>
              </p:cNvPr>
              <p:cNvSpPr>
                <a:spLocks/>
              </p:cNvSpPr>
              <p:nvPr/>
            </p:nvSpPr>
            <p:spPr bwMode="auto">
              <a:xfrm>
                <a:off x="2405" y="1794"/>
                <a:ext cx="28" cy="22"/>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33" name="Freeform 189">
                <a:extLst>
                  <a:ext uri="{FF2B5EF4-FFF2-40B4-BE49-F238E27FC236}">
                    <a16:creationId xmlns:a16="http://schemas.microsoft.com/office/drawing/2014/main" id="{ED2CAAF1-9FB0-7B5F-494A-676D55F14C28}"/>
                  </a:ext>
                </a:extLst>
              </p:cNvPr>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34" name="Freeform 190">
                <a:extLst>
                  <a:ext uri="{FF2B5EF4-FFF2-40B4-BE49-F238E27FC236}">
                    <a16:creationId xmlns:a16="http://schemas.microsoft.com/office/drawing/2014/main" id="{BEF6AF3C-88DD-669F-185C-4FF3E2826639}"/>
                  </a:ext>
                </a:extLst>
              </p:cNvPr>
              <p:cNvSpPr>
                <a:spLocks/>
              </p:cNvSpPr>
              <p:nvPr/>
            </p:nvSpPr>
            <p:spPr bwMode="auto">
              <a:xfrm>
                <a:off x="2388" y="1676"/>
                <a:ext cx="28" cy="12"/>
              </a:xfrm>
              <a:custGeom>
                <a:avLst/>
                <a:gdLst>
                  <a:gd name="T0" fmla="*/ 3 w 5"/>
                  <a:gd name="T1" fmla="*/ 0 h 2"/>
                  <a:gd name="T2" fmla="*/ 0 w 5"/>
                  <a:gd name="T3" fmla="*/ 2 h 2"/>
                  <a:gd name="T4" fmla="*/ 5 w 5"/>
                  <a:gd name="T5" fmla="*/ 1 h 2"/>
                  <a:gd name="T6" fmla="*/ 3 w 5"/>
                  <a:gd name="T7" fmla="*/ 0 h 2"/>
                </a:gdLst>
                <a:ahLst/>
                <a:cxnLst>
                  <a:cxn ang="0">
                    <a:pos x="T0" y="T1"/>
                  </a:cxn>
                  <a:cxn ang="0">
                    <a:pos x="T2" y="T3"/>
                  </a:cxn>
                  <a:cxn ang="0">
                    <a:pos x="T4" y="T5"/>
                  </a:cxn>
                  <a:cxn ang="0">
                    <a:pos x="T6" y="T7"/>
                  </a:cxn>
                </a:cxnLst>
                <a:rect l="0" t="0" r="r" b="b"/>
                <a:pathLst>
                  <a:path w="5" h="2">
                    <a:moveTo>
                      <a:pt x="3" y="0"/>
                    </a:moveTo>
                    <a:cubicBezTo>
                      <a:pt x="2" y="0"/>
                      <a:pt x="1" y="1"/>
                      <a:pt x="0" y="2"/>
                    </a:cubicBezTo>
                    <a:cubicBezTo>
                      <a:pt x="2" y="2"/>
                      <a:pt x="3" y="0"/>
                      <a:pt x="5"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35" name="Freeform 191">
                <a:extLst>
                  <a:ext uri="{FF2B5EF4-FFF2-40B4-BE49-F238E27FC236}">
                    <a16:creationId xmlns:a16="http://schemas.microsoft.com/office/drawing/2014/main" id="{0DCBFFEC-549E-4F3B-8EAE-0A783D0F64B5}"/>
                  </a:ext>
                </a:extLst>
              </p:cNvPr>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36" name="Freeform 192">
                <a:extLst>
                  <a:ext uri="{FF2B5EF4-FFF2-40B4-BE49-F238E27FC236}">
                    <a16:creationId xmlns:a16="http://schemas.microsoft.com/office/drawing/2014/main" id="{BBDC3112-2BF5-DBA1-1A58-D7322A9EC155}"/>
                  </a:ext>
                </a:extLst>
              </p:cNvPr>
              <p:cNvSpPr>
                <a:spLocks/>
              </p:cNvSpPr>
              <p:nvPr/>
            </p:nvSpPr>
            <p:spPr bwMode="auto">
              <a:xfrm>
                <a:off x="2288" y="1665"/>
                <a:ext cx="56" cy="17"/>
              </a:xfrm>
              <a:custGeom>
                <a:avLst/>
                <a:gdLst>
                  <a:gd name="T0" fmla="*/ 7 w 10"/>
                  <a:gd name="T1" fmla="*/ 1 h 3"/>
                  <a:gd name="T2" fmla="*/ 0 w 10"/>
                  <a:gd name="T3" fmla="*/ 0 h 3"/>
                  <a:gd name="T4" fmla="*/ 10 w 10"/>
                  <a:gd name="T5" fmla="*/ 3 h 3"/>
                  <a:gd name="T6" fmla="*/ 8 w 10"/>
                  <a:gd name="T7" fmla="*/ 1 h 3"/>
                  <a:gd name="T8" fmla="*/ 7 w 10"/>
                  <a:gd name="T9" fmla="*/ 1 h 3"/>
                </a:gdLst>
                <a:ahLst/>
                <a:cxnLst>
                  <a:cxn ang="0">
                    <a:pos x="T0" y="T1"/>
                  </a:cxn>
                  <a:cxn ang="0">
                    <a:pos x="T2" y="T3"/>
                  </a:cxn>
                  <a:cxn ang="0">
                    <a:pos x="T4" y="T5"/>
                  </a:cxn>
                  <a:cxn ang="0">
                    <a:pos x="T6" y="T7"/>
                  </a:cxn>
                  <a:cxn ang="0">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37" name="Freeform 193">
                <a:extLst>
                  <a:ext uri="{FF2B5EF4-FFF2-40B4-BE49-F238E27FC236}">
                    <a16:creationId xmlns:a16="http://schemas.microsoft.com/office/drawing/2014/main" id="{6F816EAF-018E-9B8F-7C3B-806A39E531C3}"/>
                  </a:ext>
                </a:extLst>
              </p:cNvPr>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38" name="Freeform 194">
                <a:extLst>
                  <a:ext uri="{FF2B5EF4-FFF2-40B4-BE49-F238E27FC236}">
                    <a16:creationId xmlns:a16="http://schemas.microsoft.com/office/drawing/2014/main" id="{37D4A50A-9D99-A816-B2C8-7FB71AC1F9EB}"/>
                  </a:ext>
                </a:extLst>
              </p:cNvPr>
              <p:cNvSpPr>
                <a:spLocks/>
              </p:cNvSpPr>
              <p:nvPr/>
            </p:nvSpPr>
            <p:spPr bwMode="auto">
              <a:xfrm>
                <a:off x="2484" y="1727"/>
                <a:ext cx="22" cy="5"/>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39" name="Freeform 195">
                <a:extLst>
                  <a:ext uri="{FF2B5EF4-FFF2-40B4-BE49-F238E27FC236}">
                    <a16:creationId xmlns:a16="http://schemas.microsoft.com/office/drawing/2014/main" id="{3EC9E005-B394-AE98-F775-788CB14F7AAF}"/>
                  </a:ext>
                </a:extLst>
              </p:cNvPr>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40" name="Freeform 196">
                <a:extLst>
                  <a:ext uri="{FF2B5EF4-FFF2-40B4-BE49-F238E27FC236}">
                    <a16:creationId xmlns:a16="http://schemas.microsoft.com/office/drawing/2014/main" id="{FE6D8DE6-FC25-4CE8-789B-3DEA0D16E201}"/>
                  </a:ext>
                </a:extLst>
              </p:cNvPr>
              <p:cNvSpPr>
                <a:spLocks/>
              </p:cNvSpPr>
              <p:nvPr/>
            </p:nvSpPr>
            <p:spPr bwMode="auto">
              <a:xfrm>
                <a:off x="2562" y="1833"/>
                <a:ext cx="28" cy="11"/>
              </a:xfrm>
              <a:custGeom>
                <a:avLst/>
                <a:gdLst>
                  <a:gd name="T0" fmla="*/ 4 w 5"/>
                  <a:gd name="T1" fmla="*/ 0 h 2"/>
                  <a:gd name="T2" fmla="*/ 0 w 5"/>
                  <a:gd name="T3" fmla="*/ 1 h 2"/>
                  <a:gd name="T4" fmla="*/ 5 w 5"/>
                  <a:gd name="T5" fmla="*/ 0 h 2"/>
                  <a:gd name="T6" fmla="*/ 4 w 5"/>
                  <a:gd name="T7" fmla="*/ 0 h 2"/>
                </a:gdLst>
                <a:ahLst/>
                <a:cxnLst>
                  <a:cxn ang="0">
                    <a:pos x="T0" y="T1"/>
                  </a:cxn>
                  <a:cxn ang="0">
                    <a:pos x="T2" y="T3"/>
                  </a:cxn>
                  <a:cxn ang="0">
                    <a:pos x="T4" y="T5"/>
                  </a:cxn>
                  <a:cxn ang="0">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41" name="Freeform 197">
                <a:extLst>
                  <a:ext uri="{FF2B5EF4-FFF2-40B4-BE49-F238E27FC236}">
                    <a16:creationId xmlns:a16="http://schemas.microsoft.com/office/drawing/2014/main" id="{B7A54306-6A42-A56E-9AB2-26F104C79A54}"/>
                  </a:ext>
                </a:extLst>
              </p:cNvPr>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42" name="Freeform 198">
                <a:extLst>
                  <a:ext uri="{FF2B5EF4-FFF2-40B4-BE49-F238E27FC236}">
                    <a16:creationId xmlns:a16="http://schemas.microsoft.com/office/drawing/2014/main" id="{A3C82CDD-F527-DBB4-018A-C7D3426970AB}"/>
                  </a:ext>
                </a:extLst>
              </p:cNvPr>
              <p:cNvSpPr>
                <a:spLocks/>
              </p:cNvSpPr>
              <p:nvPr/>
            </p:nvSpPr>
            <p:spPr bwMode="auto">
              <a:xfrm>
                <a:off x="2489" y="1861"/>
                <a:ext cx="28" cy="17"/>
              </a:xfrm>
              <a:custGeom>
                <a:avLst/>
                <a:gdLst>
                  <a:gd name="T0" fmla="*/ 5 w 5"/>
                  <a:gd name="T1" fmla="*/ 1 h 3"/>
                  <a:gd name="T2" fmla="*/ 0 w 5"/>
                  <a:gd name="T3" fmla="*/ 2 h 3"/>
                  <a:gd name="T4" fmla="*/ 1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43" name="Freeform 199">
                <a:extLst>
                  <a:ext uri="{FF2B5EF4-FFF2-40B4-BE49-F238E27FC236}">
                    <a16:creationId xmlns:a16="http://schemas.microsoft.com/office/drawing/2014/main" id="{CD9B4F2C-05FB-35AF-7F1E-414BE03FACDD}"/>
                  </a:ext>
                </a:extLst>
              </p:cNvPr>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44" name="Freeform 200">
                <a:extLst>
                  <a:ext uri="{FF2B5EF4-FFF2-40B4-BE49-F238E27FC236}">
                    <a16:creationId xmlns:a16="http://schemas.microsoft.com/office/drawing/2014/main" id="{F0E01DA5-AD2A-80A6-DD32-EE1F8901CD82}"/>
                  </a:ext>
                </a:extLst>
              </p:cNvPr>
              <p:cNvSpPr>
                <a:spLocks/>
              </p:cNvSpPr>
              <p:nvPr/>
            </p:nvSpPr>
            <p:spPr bwMode="auto">
              <a:xfrm>
                <a:off x="2416" y="1911"/>
                <a:ext cx="40" cy="17"/>
              </a:xfrm>
              <a:custGeom>
                <a:avLst/>
                <a:gdLst>
                  <a:gd name="T0" fmla="*/ 5 w 7"/>
                  <a:gd name="T1" fmla="*/ 1 h 3"/>
                  <a:gd name="T2" fmla="*/ 1 w 7"/>
                  <a:gd name="T3" fmla="*/ 0 h 3"/>
                  <a:gd name="T4" fmla="*/ 0 w 7"/>
                  <a:gd name="T5" fmla="*/ 2 h 3"/>
                  <a:gd name="T6" fmla="*/ 7 w 7"/>
                  <a:gd name="T7" fmla="*/ 2 h 3"/>
                  <a:gd name="T8" fmla="*/ 4 w 7"/>
                  <a:gd name="T9" fmla="*/ 1 h 3"/>
                  <a:gd name="T10" fmla="*/ 5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45" name="Freeform 201">
                <a:extLst>
                  <a:ext uri="{FF2B5EF4-FFF2-40B4-BE49-F238E27FC236}">
                    <a16:creationId xmlns:a16="http://schemas.microsoft.com/office/drawing/2014/main" id="{8DA3DB3B-C26B-C5EB-367A-E364C867CDCD}"/>
                  </a:ext>
                </a:extLst>
              </p:cNvPr>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46" name="Freeform 202">
                <a:extLst>
                  <a:ext uri="{FF2B5EF4-FFF2-40B4-BE49-F238E27FC236}">
                    <a16:creationId xmlns:a16="http://schemas.microsoft.com/office/drawing/2014/main" id="{A6398999-D1BA-04DA-EC5C-C38D207E4572}"/>
                  </a:ext>
                </a:extLst>
              </p:cNvPr>
              <p:cNvSpPr>
                <a:spLocks/>
              </p:cNvSpPr>
              <p:nvPr/>
            </p:nvSpPr>
            <p:spPr bwMode="auto">
              <a:xfrm>
                <a:off x="2545" y="1962"/>
                <a:ext cx="17" cy="22"/>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47" name="Freeform 203">
                <a:extLst>
                  <a:ext uri="{FF2B5EF4-FFF2-40B4-BE49-F238E27FC236}">
                    <a16:creationId xmlns:a16="http://schemas.microsoft.com/office/drawing/2014/main" id="{C171E2A6-2467-D260-C93A-52026C7AD9B8}"/>
                  </a:ext>
                </a:extLst>
              </p:cNvPr>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48" name="Freeform 204">
                <a:extLst>
                  <a:ext uri="{FF2B5EF4-FFF2-40B4-BE49-F238E27FC236}">
                    <a16:creationId xmlns:a16="http://schemas.microsoft.com/office/drawing/2014/main" id="{E5582FCD-518B-AFA3-05B1-8654E496AA47}"/>
                  </a:ext>
                </a:extLst>
              </p:cNvPr>
              <p:cNvSpPr>
                <a:spLocks/>
              </p:cNvSpPr>
              <p:nvPr/>
            </p:nvSpPr>
            <p:spPr bwMode="auto">
              <a:xfrm>
                <a:off x="2545" y="1660"/>
                <a:ext cx="28" cy="28"/>
              </a:xfrm>
              <a:custGeom>
                <a:avLst/>
                <a:gdLst>
                  <a:gd name="T0" fmla="*/ 4 w 5"/>
                  <a:gd name="T1" fmla="*/ 0 h 5"/>
                  <a:gd name="T2" fmla="*/ 1 w 5"/>
                  <a:gd name="T3" fmla="*/ 5 h 5"/>
                  <a:gd name="T4" fmla="*/ 2 w 5"/>
                  <a:gd name="T5" fmla="*/ 4 h 5"/>
                  <a:gd name="T6" fmla="*/ 5 w 5"/>
                  <a:gd name="T7" fmla="*/ 0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49" name="Freeform 205">
                <a:extLst>
                  <a:ext uri="{FF2B5EF4-FFF2-40B4-BE49-F238E27FC236}">
                    <a16:creationId xmlns:a16="http://schemas.microsoft.com/office/drawing/2014/main" id="{DDDE5391-9681-8F32-FDCA-704823423C1E}"/>
                  </a:ext>
                </a:extLst>
              </p:cNvPr>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50" name="Freeform 206">
                <a:extLst>
                  <a:ext uri="{FF2B5EF4-FFF2-40B4-BE49-F238E27FC236}">
                    <a16:creationId xmlns:a16="http://schemas.microsoft.com/office/drawing/2014/main" id="{3DCDDC22-D1C9-4DC7-DB4F-25CBC8507FB1}"/>
                  </a:ext>
                </a:extLst>
              </p:cNvPr>
              <p:cNvSpPr>
                <a:spLocks/>
              </p:cNvSpPr>
              <p:nvPr/>
            </p:nvSpPr>
            <p:spPr bwMode="auto">
              <a:xfrm>
                <a:off x="2428" y="1626"/>
                <a:ext cx="28" cy="11"/>
              </a:xfrm>
              <a:custGeom>
                <a:avLst/>
                <a:gdLst>
                  <a:gd name="T0" fmla="*/ 4 w 5"/>
                  <a:gd name="T1" fmla="*/ 1 h 2"/>
                  <a:gd name="T2" fmla="*/ 0 w 5"/>
                  <a:gd name="T3" fmla="*/ 1 h 2"/>
                  <a:gd name="T4" fmla="*/ 5 w 5"/>
                  <a:gd name="T5" fmla="*/ 1 h 2"/>
                  <a:gd name="T6" fmla="*/ 4 w 5"/>
                  <a:gd name="T7" fmla="*/ 1 h 2"/>
                </a:gdLst>
                <a:ahLst/>
                <a:cxnLst>
                  <a:cxn ang="0">
                    <a:pos x="T0" y="T1"/>
                  </a:cxn>
                  <a:cxn ang="0">
                    <a:pos x="T2" y="T3"/>
                  </a:cxn>
                  <a:cxn ang="0">
                    <a:pos x="T4" y="T5"/>
                  </a:cxn>
                  <a:cxn ang="0">
                    <a:pos x="T6" y="T7"/>
                  </a:cxn>
                </a:cxnLst>
                <a:rect l="0" t="0" r="r" b="b"/>
                <a:pathLst>
                  <a:path w="5" h="2">
                    <a:moveTo>
                      <a:pt x="4" y="1"/>
                    </a:moveTo>
                    <a:cubicBezTo>
                      <a:pt x="2" y="0"/>
                      <a:pt x="1" y="1"/>
                      <a:pt x="0" y="1"/>
                    </a:cubicBezTo>
                    <a:cubicBezTo>
                      <a:pt x="1" y="2"/>
                      <a:pt x="3" y="1"/>
                      <a:pt x="5" y="1"/>
                    </a:cubicBezTo>
                    <a:lnTo>
                      <a:pt x="4"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51" name="Freeform 207">
                <a:extLst>
                  <a:ext uri="{FF2B5EF4-FFF2-40B4-BE49-F238E27FC236}">
                    <a16:creationId xmlns:a16="http://schemas.microsoft.com/office/drawing/2014/main" id="{83DCCFD7-4D73-FDAC-B1A6-FDE2B5B7DC93}"/>
                  </a:ext>
                </a:extLst>
              </p:cNvPr>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52" name="Freeform 208">
                <a:extLst>
                  <a:ext uri="{FF2B5EF4-FFF2-40B4-BE49-F238E27FC236}">
                    <a16:creationId xmlns:a16="http://schemas.microsoft.com/office/drawing/2014/main" id="{A5F3974D-D14C-1C5B-5BED-7BA39FA769A8}"/>
                  </a:ext>
                </a:extLst>
              </p:cNvPr>
              <p:cNvSpPr>
                <a:spLocks/>
              </p:cNvSpPr>
              <p:nvPr/>
            </p:nvSpPr>
            <p:spPr bwMode="auto">
              <a:xfrm>
                <a:off x="2400" y="1520"/>
                <a:ext cx="33" cy="22"/>
              </a:xfrm>
              <a:custGeom>
                <a:avLst/>
                <a:gdLst>
                  <a:gd name="T0" fmla="*/ 4 w 6"/>
                  <a:gd name="T1" fmla="*/ 1 h 4"/>
                  <a:gd name="T2" fmla="*/ 0 w 6"/>
                  <a:gd name="T3" fmla="*/ 4 h 4"/>
                  <a:gd name="T4" fmla="*/ 3 w 6"/>
                  <a:gd name="T5" fmla="*/ 2 h 4"/>
                  <a:gd name="T6" fmla="*/ 6 w 6"/>
                  <a:gd name="T7" fmla="*/ 2 h 4"/>
                  <a:gd name="T8" fmla="*/ 4 w 6"/>
                  <a:gd name="T9" fmla="*/ 1 h 4"/>
                </a:gdLst>
                <a:ahLst/>
                <a:cxnLst>
                  <a:cxn ang="0">
                    <a:pos x="T0" y="T1"/>
                  </a:cxn>
                  <a:cxn ang="0">
                    <a:pos x="T2" y="T3"/>
                  </a:cxn>
                  <a:cxn ang="0">
                    <a:pos x="T4" y="T5"/>
                  </a:cxn>
                  <a:cxn ang="0">
                    <a:pos x="T6" y="T7"/>
                  </a:cxn>
                  <a:cxn ang="0">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53" name="Freeform 209">
                <a:extLst>
                  <a:ext uri="{FF2B5EF4-FFF2-40B4-BE49-F238E27FC236}">
                    <a16:creationId xmlns:a16="http://schemas.microsoft.com/office/drawing/2014/main" id="{0135706C-440A-05C8-B93A-29B5ABFDF437}"/>
                  </a:ext>
                </a:extLst>
              </p:cNvPr>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54" name="Freeform 210">
                <a:extLst>
                  <a:ext uri="{FF2B5EF4-FFF2-40B4-BE49-F238E27FC236}">
                    <a16:creationId xmlns:a16="http://schemas.microsoft.com/office/drawing/2014/main" id="{D3F9A9A6-6F0E-88E7-746A-C5036E2136B8}"/>
                  </a:ext>
                </a:extLst>
              </p:cNvPr>
              <p:cNvSpPr>
                <a:spLocks/>
              </p:cNvSpPr>
              <p:nvPr/>
            </p:nvSpPr>
            <p:spPr bwMode="auto">
              <a:xfrm>
                <a:off x="2277" y="1464"/>
                <a:ext cx="44" cy="17"/>
              </a:xfrm>
              <a:custGeom>
                <a:avLst/>
                <a:gdLst>
                  <a:gd name="T0" fmla="*/ 5 w 8"/>
                  <a:gd name="T1" fmla="*/ 0 h 3"/>
                  <a:gd name="T2" fmla="*/ 0 w 8"/>
                  <a:gd name="T3" fmla="*/ 2 h 3"/>
                  <a:gd name="T4" fmla="*/ 0 w 8"/>
                  <a:gd name="T5" fmla="*/ 2 h 3"/>
                  <a:gd name="T6" fmla="*/ 1 w 8"/>
                  <a:gd name="T7" fmla="*/ 2 h 3"/>
                  <a:gd name="T8" fmla="*/ 8 w 8"/>
                  <a:gd name="T9" fmla="*/ 1 h 3"/>
                  <a:gd name="T10" fmla="*/ 6 w 8"/>
                  <a:gd name="T11" fmla="*/ 1 h 3"/>
                  <a:gd name="T12" fmla="*/ 5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55" name="Freeform 211">
                <a:extLst>
                  <a:ext uri="{FF2B5EF4-FFF2-40B4-BE49-F238E27FC236}">
                    <a16:creationId xmlns:a16="http://schemas.microsoft.com/office/drawing/2014/main" id="{4F2508A7-64DB-4AC8-A152-9A455D17CF61}"/>
                  </a:ext>
                </a:extLst>
              </p:cNvPr>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56" name="Freeform 212">
                <a:extLst>
                  <a:ext uri="{FF2B5EF4-FFF2-40B4-BE49-F238E27FC236}">
                    <a16:creationId xmlns:a16="http://schemas.microsoft.com/office/drawing/2014/main" id="{004FB5B4-2566-2E38-CC30-A8EFF9A36999}"/>
                  </a:ext>
                </a:extLst>
              </p:cNvPr>
              <p:cNvSpPr>
                <a:spLocks/>
              </p:cNvSpPr>
              <p:nvPr/>
            </p:nvSpPr>
            <p:spPr bwMode="auto">
              <a:xfrm>
                <a:off x="2198" y="1402"/>
                <a:ext cx="34" cy="12"/>
              </a:xfrm>
              <a:custGeom>
                <a:avLst/>
                <a:gdLst>
                  <a:gd name="T0" fmla="*/ 3 w 6"/>
                  <a:gd name="T1" fmla="*/ 0 h 2"/>
                  <a:gd name="T2" fmla="*/ 1 w 6"/>
                  <a:gd name="T3" fmla="*/ 2 h 2"/>
                  <a:gd name="T4" fmla="*/ 1 w 6"/>
                  <a:gd name="T5" fmla="*/ 2 h 2"/>
                  <a:gd name="T6" fmla="*/ 6 w 6"/>
                  <a:gd name="T7" fmla="*/ 2 h 2"/>
                  <a:gd name="T8" fmla="*/ 4 w 6"/>
                  <a:gd name="T9" fmla="*/ 0 h 2"/>
                  <a:gd name="T10" fmla="*/ 3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57" name="Freeform 213">
                <a:extLst>
                  <a:ext uri="{FF2B5EF4-FFF2-40B4-BE49-F238E27FC236}">
                    <a16:creationId xmlns:a16="http://schemas.microsoft.com/office/drawing/2014/main" id="{DC8E3651-7AFB-707E-19BA-4E63BA33D520}"/>
                  </a:ext>
                </a:extLst>
              </p:cNvPr>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58" name="Freeform 214">
                <a:extLst>
                  <a:ext uri="{FF2B5EF4-FFF2-40B4-BE49-F238E27FC236}">
                    <a16:creationId xmlns:a16="http://schemas.microsoft.com/office/drawing/2014/main" id="{7589A71F-E4DB-E3D3-F37E-6AC2B3EA795A}"/>
                  </a:ext>
                </a:extLst>
              </p:cNvPr>
              <p:cNvSpPr>
                <a:spLocks/>
              </p:cNvSpPr>
              <p:nvPr/>
            </p:nvSpPr>
            <p:spPr bwMode="auto">
              <a:xfrm>
                <a:off x="2126" y="1464"/>
                <a:ext cx="28" cy="28"/>
              </a:xfrm>
              <a:custGeom>
                <a:avLst/>
                <a:gdLst>
                  <a:gd name="T0" fmla="*/ 4 w 5"/>
                  <a:gd name="T1" fmla="*/ 0 h 5"/>
                  <a:gd name="T2" fmla="*/ 4 w 5"/>
                  <a:gd name="T3" fmla="*/ 1 h 5"/>
                  <a:gd name="T4" fmla="*/ 0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59" name="Freeform 215">
                <a:extLst>
                  <a:ext uri="{FF2B5EF4-FFF2-40B4-BE49-F238E27FC236}">
                    <a16:creationId xmlns:a16="http://schemas.microsoft.com/office/drawing/2014/main" id="{5FF67052-683E-266F-533F-B7197BBCC523}"/>
                  </a:ext>
                </a:extLst>
              </p:cNvPr>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60" name="Freeform 216">
                <a:extLst>
                  <a:ext uri="{FF2B5EF4-FFF2-40B4-BE49-F238E27FC236}">
                    <a16:creationId xmlns:a16="http://schemas.microsoft.com/office/drawing/2014/main" id="{F34E818B-32BF-807C-2EC0-377AB05D0579}"/>
                  </a:ext>
                </a:extLst>
              </p:cNvPr>
              <p:cNvSpPr>
                <a:spLocks/>
              </p:cNvSpPr>
              <p:nvPr/>
            </p:nvSpPr>
            <p:spPr bwMode="auto">
              <a:xfrm>
                <a:off x="2277" y="1363"/>
                <a:ext cx="44" cy="11"/>
              </a:xfrm>
              <a:custGeom>
                <a:avLst/>
                <a:gdLst>
                  <a:gd name="T0" fmla="*/ 8 w 8"/>
                  <a:gd name="T1" fmla="*/ 1 h 2"/>
                  <a:gd name="T2" fmla="*/ 0 w 8"/>
                  <a:gd name="T3" fmla="*/ 2 h 2"/>
                  <a:gd name="T4" fmla="*/ 8 w 8"/>
                  <a:gd name="T5" fmla="*/ 1 h 2"/>
                </a:gdLst>
                <a:ahLst/>
                <a:cxnLst>
                  <a:cxn ang="0">
                    <a:pos x="T0" y="T1"/>
                  </a:cxn>
                  <a:cxn ang="0">
                    <a:pos x="T2" y="T3"/>
                  </a:cxn>
                  <a:cxn ang="0">
                    <a:pos x="T4" y="T5"/>
                  </a:cxn>
                </a:cxnLst>
                <a:rect l="0" t="0" r="r" b="b"/>
                <a:pathLst>
                  <a:path w="8" h="2">
                    <a:moveTo>
                      <a:pt x="8" y="1"/>
                    </a:moveTo>
                    <a:cubicBezTo>
                      <a:pt x="5" y="1"/>
                      <a:pt x="1" y="0"/>
                      <a:pt x="0" y="2"/>
                    </a:cubicBezTo>
                    <a:cubicBezTo>
                      <a:pt x="2" y="2"/>
                      <a:pt x="5" y="2"/>
                      <a:pt x="8"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61" name="Freeform 217">
                <a:extLst>
                  <a:ext uri="{FF2B5EF4-FFF2-40B4-BE49-F238E27FC236}">
                    <a16:creationId xmlns:a16="http://schemas.microsoft.com/office/drawing/2014/main" id="{ECE46D48-3E26-4C74-2FFD-D1901147F89D}"/>
                  </a:ext>
                </a:extLst>
              </p:cNvPr>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62" name="Freeform 218">
                <a:extLst>
                  <a:ext uri="{FF2B5EF4-FFF2-40B4-BE49-F238E27FC236}">
                    <a16:creationId xmlns:a16="http://schemas.microsoft.com/office/drawing/2014/main" id="{6CA4803A-007E-49B8-31A2-EDCD4689FA0E}"/>
                  </a:ext>
                </a:extLst>
              </p:cNvPr>
              <p:cNvSpPr>
                <a:spLocks/>
              </p:cNvSpPr>
              <p:nvPr/>
            </p:nvSpPr>
            <p:spPr bwMode="auto">
              <a:xfrm>
                <a:off x="2366" y="1307"/>
                <a:ext cx="34" cy="17"/>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4" y="1"/>
                      <a:pt x="2" y="2"/>
                      <a:pt x="0" y="3"/>
                    </a:cubicBezTo>
                    <a:cubicBezTo>
                      <a:pt x="2" y="2"/>
                      <a:pt x="4"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63" name="Freeform 219">
                <a:extLst>
                  <a:ext uri="{FF2B5EF4-FFF2-40B4-BE49-F238E27FC236}">
                    <a16:creationId xmlns:a16="http://schemas.microsoft.com/office/drawing/2014/main" id="{28B1F97F-2405-7863-BA98-A54C25A97DE9}"/>
                  </a:ext>
                </a:extLst>
              </p:cNvPr>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64" name="Freeform 220">
                <a:extLst>
                  <a:ext uri="{FF2B5EF4-FFF2-40B4-BE49-F238E27FC236}">
                    <a16:creationId xmlns:a16="http://schemas.microsoft.com/office/drawing/2014/main" id="{8A60F5B5-4C04-7197-C0D2-3A31FBD6FA10}"/>
                  </a:ext>
                </a:extLst>
              </p:cNvPr>
              <p:cNvSpPr>
                <a:spLocks/>
              </p:cNvSpPr>
              <p:nvPr/>
            </p:nvSpPr>
            <p:spPr bwMode="auto">
              <a:xfrm>
                <a:off x="2461" y="1380"/>
                <a:ext cx="23" cy="1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2" y="1"/>
                      <a:pt x="1" y="0"/>
                      <a:pt x="0" y="1"/>
                    </a:cubicBezTo>
                    <a:cubicBezTo>
                      <a:pt x="2" y="2"/>
                      <a:pt x="2" y="0"/>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65" name="Freeform 221">
                <a:extLst>
                  <a:ext uri="{FF2B5EF4-FFF2-40B4-BE49-F238E27FC236}">
                    <a16:creationId xmlns:a16="http://schemas.microsoft.com/office/drawing/2014/main" id="{052AAFF4-120B-4694-22E3-0F72D721BEA2}"/>
                  </a:ext>
                </a:extLst>
              </p:cNvPr>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66" name="Freeform 222">
                <a:extLst>
                  <a:ext uri="{FF2B5EF4-FFF2-40B4-BE49-F238E27FC236}">
                    <a16:creationId xmlns:a16="http://schemas.microsoft.com/office/drawing/2014/main" id="{5AADBFF1-50A9-83ED-4AA1-BFA0663A428F}"/>
                  </a:ext>
                </a:extLst>
              </p:cNvPr>
              <p:cNvSpPr>
                <a:spLocks/>
              </p:cNvSpPr>
              <p:nvPr/>
            </p:nvSpPr>
            <p:spPr bwMode="auto">
              <a:xfrm>
                <a:off x="2500" y="1553"/>
                <a:ext cx="11" cy="28"/>
              </a:xfrm>
              <a:custGeom>
                <a:avLst/>
                <a:gdLst>
                  <a:gd name="T0" fmla="*/ 2 w 2"/>
                  <a:gd name="T1" fmla="*/ 0 h 5"/>
                  <a:gd name="T2" fmla="*/ 0 w 2"/>
                  <a:gd name="T3" fmla="*/ 3 h 5"/>
                  <a:gd name="T4" fmla="*/ 1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67" name="Freeform 223">
                <a:extLst>
                  <a:ext uri="{FF2B5EF4-FFF2-40B4-BE49-F238E27FC236}">
                    <a16:creationId xmlns:a16="http://schemas.microsoft.com/office/drawing/2014/main" id="{790622A6-C0BF-C6EB-6243-6E6050ABF913}"/>
                  </a:ext>
                </a:extLst>
              </p:cNvPr>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68" name="Freeform 224">
                <a:extLst>
                  <a:ext uri="{FF2B5EF4-FFF2-40B4-BE49-F238E27FC236}">
                    <a16:creationId xmlns:a16="http://schemas.microsoft.com/office/drawing/2014/main" id="{43CEC4E5-B2C4-3427-715D-7839A920B24E}"/>
                  </a:ext>
                </a:extLst>
              </p:cNvPr>
              <p:cNvSpPr>
                <a:spLocks/>
              </p:cNvSpPr>
              <p:nvPr/>
            </p:nvSpPr>
            <p:spPr bwMode="auto">
              <a:xfrm>
                <a:off x="2551" y="1369"/>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0"/>
                      <a:pt x="0" y="2"/>
                    </a:cubicBezTo>
                    <a:cubicBezTo>
                      <a:pt x="2" y="1"/>
                      <a:pt x="3"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69" name="Freeform 225">
                <a:extLst>
                  <a:ext uri="{FF2B5EF4-FFF2-40B4-BE49-F238E27FC236}">
                    <a16:creationId xmlns:a16="http://schemas.microsoft.com/office/drawing/2014/main" id="{DD3B6118-A795-69EF-7908-527CF470F11C}"/>
                  </a:ext>
                </a:extLst>
              </p:cNvPr>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70" name="Freeform 226">
                <a:extLst>
                  <a:ext uri="{FF2B5EF4-FFF2-40B4-BE49-F238E27FC236}">
                    <a16:creationId xmlns:a16="http://schemas.microsoft.com/office/drawing/2014/main" id="{C761AC61-E21A-2F44-8A36-892A3A40D967}"/>
                  </a:ext>
                </a:extLst>
              </p:cNvPr>
              <p:cNvSpPr>
                <a:spLocks/>
              </p:cNvSpPr>
              <p:nvPr/>
            </p:nvSpPr>
            <p:spPr bwMode="auto">
              <a:xfrm>
                <a:off x="2556" y="1470"/>
                <a:ext cx="17" cy="16"/>
              </a:xfrm>
              <a:custGeom>
                <a:avLst/>
                <a:gdLst>
                  <a:gd name="T0" fmla="*/ 0 w 3"/>
                  <a:gd name="T1" fmla="*/ 0 h 3"/>
                  <a:gd name="T2" fmla="*/ 3 w 3"/>
                  <a:gd name="T3" fmla="*/ 3 h 3"/>
                  <a:gd name="T4" fmla="*/ 3 w 3"/>
                  <a:gd name="T5" fmla="*/ 3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71" name="Freeform 227">
                <a:extLst>
                  <a:ext uri="{FF2B5EF4-FFF2-40B4-BE49-F238E27FC236}">
                    <a16:creationId xmlns:a16="http://schemas.microsoft.com/office/drawing/2014/main" id="{669F66AA-FE1F-A884-59CC-2B2CF1DB703E}"/>
                  </a:ext>
                </a:extLst>
              </p:cNvPr>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72" name="Freeform 228">
                <a:extLst>
                  <a:ext uri="{FF2B5EF4-FFF2-40B4-BE49-F238E27FC236}">
                    <a16:creationId xmlns:a16="http://schemas.microsoft.com/office/drawing/2014/main" id="{CD21C827-C582-9C3C-6D27-9545C45CA76F}"/>
                  </a:ext>
                </a:extLst>
              </p:cNvPr>
              <p:cNvSpPr>
                <a:spLocks/>
              </p:cNvSpPr>
              <p:nvPr/>
            </p:nvSpPr>
            <p:spPr bwMode="auto">
              <a:xfrm>
                <a:off x="2657" y="1537"/>
                <a:ext cx="22" cy="22"/>
              </a:xfrm>
              <a:custGeom>
                <a:avLst/>
                <a:gdLst>
                  <a:gd name="T0" fmla="*/ 4 w 4"/>
                  <a:gd name="T1" fmla="*/ 0 h 4"/>
                  <a:gd name="T2" fmla="*/ 0 w 4"/>
                  <a:gd name="T3" fmla="*/ 4 h 4"/>
                  <a:gd name="T4" fmla="*/ 2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73" name="Freeform 229">
                <a:extLst>
                  <a:ext uri="{FF2B5EF4-FFF2-40B4-BE49-F238E27FC236}">
                    <a16:creationId xmlns:a16="http://schemas.microsoft.com/office/drawing/2014/main" id="{BA699049-2406-6C1A-F7BB-BD812B83B85A}"/>
                  </a:ext>
                </a:extLst>
              </p:cNvPr>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74" name="Freeform 230">
                <a:extLst>
                  <a:ext uri="{FF2B5EF4-FFF2-40B4-BE49-F238E27FC236}">
                    <a16:creationId xmlns:a16="http://schemas.microsoft.com/office/drawing/2014/main" id="{B295D492-A5C3-7C4F-532F-2B2B80DE729D}"/>
                  </a:ext>
                </a:extLst>
              </p:cNvPr>
              <p:cNvSpPr>
                <a:spLocks/>
              </p:cNvSpPr>
              <p:nvPr/>
            </p:nvSpPr>
            <p:spPr bwMode="auto">
              <a:xfrm>
                <a:off x="2662" y="1660"/>
                <a:ext cx="12" cy="1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75" name="Freeform 231">
                <a:extLst>
                  <a:ext uri="{FF2B5EF4-FFF2-40B4-BE49-F238E27FC236}">
                    <a16:creationId xmlns:a16="http://schemas.microsoft.com/office/drawing/2014/main" id="{07FA5516-94AF-5246-B9B2-9ACF6208294C}"/>
                  </a:ext>
                </a:extLst>
              </p:cNvPr>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76" name="Freeform 232">
                <a:extLst>
                  <a:ext uri="{FF2B5EF4-FFF2-40B4-BE49-F238E27FC236}">
                    <a16:creationId xmlns:a16="http://schemas.microsoft.com/office/drawing/2014/main" id="{CAFF28A7-7C9E-5EFC-43C2-327804F73D98}"/>
                  </a:ext>
                </a:extLst>
              </p:cNvPr>
              <p:cNvSpPr>
                <a:spLocks/>
              </p:cNvSpPr>
              <p:nvPr/>
            </p:nvSpPr>
            <p:spPr bwMode="auto">
              <a:xfrm>
                <a:off x="2707" y="1716"/>
                <a:ext cx="34" cy="16"/>
              </a:xfrm>
              <a:custGeom>
                <a:avLst/>
                <a:gdLst>
                  <a:gd name="T0" fmla="*/ 1 w 6"/>
                  <a:gd name="T1" fmla="*/ 0 h 3"/>
                  <a:gd name="T2" fmla="*/ 6 w 6"/>
                  <a:gd name="T3" fmla="*/ 1 h 3"/>
                  <a:gd name="T4" fmla="*/ 6 w 6"/>
                  <a:gd name="T5" fmla="*/ 2 h 3"/>
                  <a:gd name="T6" fmla="*/ 1 w 6"/>
                  <a:gd name="T7" fmla="*/ 2 h 3"/>
                  <a:gd name="T8" fmla="*/ 1 w 6"/>
                  <a:gd name="T9" fmla="*/ 0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77" name="Freeform 233">
                <a:extLst>
                  <a:ext uri="{FF2B5EF4-FFF2-40B4-BE49-F238E27FC236}">
                    <a16:creationId xmlns:a16="http://schemas.microsoft.com/office/drawing/2014/main" id="{BD911310-A5BC-D98E-4414-CB92982EFE47}"/>
                  </a:ext>
                </a:extLst>
              </p:cNvPr>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78" name="Freeform 234">
                <a:extLst>
                  <a:ext uri="{FF2B5EF4-FFF2-40B4-BE49-F238E27FC236}">
                    <a16:creationId xmlns:a16="http://schemas.microsoft.com/office/drawing/2014/main" id="{A74C8BA1-5719-EDFA-9438-659BFB3975FF}"/>
                  </a:ext>
                </a:extLst>
              </p:cNvPr>
              <p:cNvSpPr>
                <a:spLocks/>
              </p:cNvSpPr>
              <p:nvPr/>
            </p:nvSpPr>
            <p:spPr bwMode="auto">
              <a:xfrm>
                <a:off x="2674" y="1727"/>
                <a:ext cx="11" cy="5"/>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0" y="1"/>
                    </a:cubicBezTo>
                    <a:cubicBezTo>
                      <a:pt x="0" y="1"/>
                      <a:pt x="0" y="0"/>
                      <a:pt x="0"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79" name="Freeform 235">
                <a:extLst>
                  <a:ext uri="{FF2B5EF4-FFF2-40B4-BE49-F238E27FC236}">
                    <a16:creationId xmlns:a16="http://schemas.microsoft.com/office/drawing/2014/main" id="{7C11968D-3D8B-3276-E23A-BCF1D9CE3720}"/>
                  </a:ext>
                </a:extLst>
              </p:cNvPr>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80" name="Freeform 236">
                <a:extLst>
                  <a:ext uri="{FF2B5EF4-FFF2-40B4-BE49-F238E27FC236}">
                    <a16:creationId xmlns:a16="http://schemas.microsoft.com/office/drawing/2014/main" id="{5F35E7EC-5900-B7E2-85D7-DE6DCF10B4A2}"/>
                  </a:ext>
                </a:extLst>
              </p:cNvPr>
              <p:cNvSpPr>
                <a:spLocks/>
              </p:cNvSpPr>
              <p:nvPr/>
            </p:nvSpPr>
            <p:spPr bwMode="auto">
              <a:xfrm>
                <a:off x="2858" y="1665"/>
                <a:ext cx="28" cy="28"/>
              </a:xfrm>
              <a:custGeom>
                <a:avLst/>
                <a:gdLst>
                  <a:gd name="T0" fmla="*/ 4 w 5"/>
                  <a:gd name="T1" fmla="*/ 0 h 5"/>
                  <a:gd name="T2" fmla="*/ 2 w 5"/>
                  <a:gd name="T3" fmla="*/ 5 h 5"/>
                  <a:gd name="T4" fmla="*/ 3 w 5"/>
                  <a:gd name="T5" fmla="*/ 5 h 5"/>
                  <a:gd name="T6" fmla="*/ 5 w 5"/>
                  <a:gd name="T7" fmla="*/ 1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81" name="Freeform 237">
                <a:extLst>
                  <a:ext uri="{FF2B5EF4-FFF2-40B4-BE49-F238E27FC236}">
                    <a16:creationId xmlns:a16="http://schemas.microsoft.com/office/drawing/2014/main" id="{FBAD4358-F442-6994-7A57-4262C79D30BE}"/>
                  </a:ext>
                </a:extLst>
              </p:cNvPr>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82" name="Freeform 238">
                <a:extLst>
                  <a:ext uri="{FF2B5EF4-FFF2-40B4-BE49-F238E27FC236}">
                    <a16:creationId xmlns:a16="http://schemas.microsoft.com/office/drawing/2014/main" id="{B1FA2F21-A0F7-D1C7-FC21-391B8199176E}"/>
                  </a:ext>
                </a:extLst>
              </p:cNvPr>
              <p:cNvSpPr>
                <a:spLocks/>
              </p:cNvSpPr>
              <p:nvPr/>
            </p:nvSpPr>
            <p:spPr bwMode="auto">
              <a:xfrm>
                <a:off x="2769" y="1615"/>
                <a:ext cx="17" cy="11"/>
              </a:xfrm>
              <a:custGeom>
                <a:avLst/>
                <a:gdLst>
                  <a:gd name="T0" fmla="*/ 1 w 3"/>
                  <a:gd name="T1" fmla="*/ 0 h 2"/>
                  <a:gd name="T2" fmla="*/ 0 w 3"/>
                  <a:gd name="T3" fmla="*/ 2 h 2"/>
                  <a:gd name="T4" fmla="*/ 3 w 3"/>
                  <a:gd name="T5" fmla="*/ 0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0" y="2"/>
                    </a:cubicBezTo>
                    <a:cubicBezTo>
                      <a:pt x="1" y="1"/>
                      <a:pt x="2" y="0"/>
                      <a:pt x="3"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83" name="Freeform 239">
                <a:extLst>
                  <a:ext uri="{FF2B5EF4-FFF2-40B4-BE49-F238E27FC236}">
                    <a16:creationId xmlns:a16="http://schemas.microsoft.com/office/drawing/2014/main" id="{2E9FC382-FEF0-D2AD-403E-213135F980C6}"/>
                  </a:ext>
                </a:extLst>
              </p:cNvPr>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84" name="Freeform 240">
                <a:extLst>
                  <a:ext uri="{FF2B5EF4-FFF2-40B4-BE49-F238E27FC236}">
                    <a16:creationId xmlns:a16="http://schemas.microsoft.com/office/drawing/2014/main" id="{4FD296B2-D13E-300F-496B-F8FDF9C6F229}"/>
                  </a:ext>
                </a:extLst>
              </p:cNvPr>
              <p:cNvSpPr>
                <a:spLocks/>
              </p:cNvSpPr>
              <p:nvPr/>
            </p:nvSpPr>
            <p:spPr bwMode="auto">
              <a:xfrm>
                <a:off x="2808" y="1548"/>
                <a:ext cx="33" cy="11"/>
              </a:xfrm>
              <a:custGeom>
                <a:avLst/>
                <a:gdLst>
                  <a:gd name="T0" fmla="*/ 4 w 6"/>
                  <a:gd name="T1" fmla="*/ 0 h 2"/>
                  <a:gd name="T2" fmla="*/ 1 w 6"/>
                  <a:gd name="T3" fmla="*/ 0 h 2"/>
                  <a:gd name="T4" fmla="*/ 1 w 6"/>
                  <a:gd name="T5" fmla="*/ 2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85" name="Freeform 241">
                <a:extLst>
                  <a:ext uri="{FF2B5EF4-FFF2-40B4-BE49-F238E27FC236}">
                    <a16:creationId xmlns:a16="http://schemas.microsoft.com/office/drawing/2014/main" id="{FB34B908-9508-51EF-8DAB-CBE5D2771F1C}"/>
                  </a:ext>
                </a:extLst>
              </p:cNvPr>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86" name="Freeform 242">
                <a:extLst>
                  <a:ext uri="{FF2B5EF4-FFF2-40B4-BE49-F238E27FC236}">
                    <a16:creationId xmlns:a16="http://schemas.microsoft.com/office/drawing/2014/main" id="{92B0B674-CFF3-3907-ECFF-89C63D455BBC}"/>
                  </a:ext>
                </a:extLst>
              </p:cNvPr>
              <p:cNvSpPr>
                <a:spLocks/>
              </p:cNvSpPr>
              <p:nvPr/>
            </p:nvSpPr>
            <p:spPr bwMode="auto">
              <a:xfrm>
                <a:off x="2730" y="1470"/>
                <a:ext cx="28" cy="16"/>
              </a:xfrm>
              <a:custGeom>
                <a:avLst/>
                <a:gdLst>
                  <a:gd name="T0" fmla="*/ 5 w 5"/>
                  <a:gd name="T1" fmla="*/ 0 h 3"/>
                  <a:gd name="T2" fmla="*/ 0 w 5"/>
                  <a:gd name="T3" fmla="*/ 3 h 3"/>
                  <a:gd name="T4" fmla="*/ 3 w 5"/>
                  <a:gd name="T5" fmla="*/ 1 h 3"/>
                  <a:gd name="T6" fmla="*/ 4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87" name="Freeform 243">
                <a:extLst>
                  <a:ext uri="{FF2B5EF4-FFF2-40B4-BE49-F238E27FC236}">
                    <a16:creationId xmlns:a16="http://schemas.microsoft.com/office/drawing/2014/main" id="{3A516137-B0D3-9EE1-94AD-9E9DD33E6A54}"/>
                  </a:ext>
                </a:extLst>
              </p:cNvPr>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88" name="Freeform 244">
                <a:extLst>
                  <a:ext uri="{FF2B5EF4-FFF2-40B4-BE49-F238E27FC236}">
                    <a16:creationId xmlns:a16="http://schemas.microsoft.com/office/drawing/2014/main" id="{01457568-B812-4190-99D0-20AC4337268F}"/>
                  </a:ext>
                </a:extLst>
              </p:cNvPr>
              <p:cNvSpPr>
                <a:spLocks/>
              </p:cNvSpPr>
              <p:nvPr/>
            </p:nvSpPr>
            <p:spPr bwMode="auto">
              <a:xfrm>
                <a:off x="2629" y="1442"/>
                <a:ext cx="22" cy="1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0" y="0"/>
                      <a:pt x="0" y="2"/>
                    </a:cubicBezTo>
                    <a:cubicBezTo>
                      <a:pt x="1" y="1"/>
                      <a:pt x="2"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89" name="Freeform 245">
                <a:extLst>
                  <a:ext uri="{FF2B5EF4-FFF2-40B4-BE49-F238E27FC236}">
                    <a16:creationId xmlns:a16="http://schemas.microsoft.com/office/drawing/2014/main" id="{1A7A4106-BBE8-CE6C-6F89-E62E992BFA34}"/>
                  </a:ext>
                </a:extLst>
              </p:cNvPr>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90" name="Freeform 246">
                <a:extLst>
                  <a:ext uri="{FF2B5EF4-FFF2-40B4-BE49-F238E27FC236}">
                    <a16:creationId xmlns:a16="http://schemas.microsoft.com/office/drawing/2014/main" id="{53260D75-7F57-FED7-AF52-ABA1A58E9036}"/>
                  </a:ext>
                </a:extLst>
              </p:cNvPr>
              <p:cNvSpPr>
                <a:spLocks/>
              </p:cNvSpPr>
              <p:nvPr/>
            </p:nvSpPr>
            <p:spPr bwMode="auto">
              <a:xfrm>
                <a:off x="2925" y="1587"/>
                <a:ext cx="17" cy="39"/>
              </a:xfrm>
              <a:custGeom>
                <a:avLst/>
                <a:gdLst>
                  <a:gd name="T0" fmla="*/ 2 w 3"/>
                  <a:gd name="T1" fmla="*/ 0 h 7"/>
                  <a:gd name="T2" fmla="*/ 0 w 3"/>
                  <a:gd name="T3" fmla="*/ 7 h 7"/>
                  <a:gd name="T4" fmla="*/ 2 w 3"/>
                  <a:gd name="T5" fmla="*/ 0 h 7"/>
                </a:gdLst>
                <a:ahLst/>
                <a:cxnLst>
                  <a:cxn ang="0">
                    <a:pos x="T0" y="T1"/>
                  </a:cxn>
                  <a:cxn ang="0">
                    <a:pos x="T2" y="T3"/>
                  </a:cxn>
                  <a:cxn ang="0">
                    <a:pos x="T4" y="T5"/>
                  </a:cxn>
                </a:cxnLst>
                <a:rect l="0" t="0" r="r" b="b"/>
                <a:pathLst>
                  <a:path w="3" h="7">
                    <a:moveTo>
                      <a:pt x="2" y="0"/>
                    </a:moveTo>
                    <a:cubicBezTo>
                      <a:pt x="3" y="3"/>
                      <a:pt x="1" y="5"/>
                      <a:pt x="0" y="7"/>
                    </a:cubicBezTo>
                    <a:cubicBezTo>
                      <a:pt x="2" y="5"/>
                      <a:pt x="3"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91" name="Freeform 247">
                <a:extLst>
                  <a:ext uri="{FF2B5EF4-FFF2-40B4-BE49-F238E27FC236}">
                    <a16:creationId xmlns:a16="http://schemas.microsoft.com/office/drawing/2014/main" id="{271C4E98-7630-5C6D-016B-6CBED8733864}"/>
                  </a:ext>
                </a:extLst>
              </p:cNvPr>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92" name="Freeform 248">
                <a:extLst>
                  <a:ext uri="{FF2B5EF4-FFF2-40B4-BE49-F238E27FC236}">
                    <a16:creationId xmlns:a16="http://schemas.microsoft.com/office/drawing/2014/main" id="{60FE8AB8-DD74-144C-8BF2-686CB4287220}"/>
                  </a:ext>
                </a:extLst>
              </p:cNvPr>
              <p:cNvSpPr>
                <a:spLocks/>
              </p:cNvSpPr>
              <p:nvPr/>
            </p:nvSpPr>
            <p:spPr bwMode="auto">
              <a:xfrm>
                <a:off x="3009" y="1609"/>
                <a:ext cx="28" cy="28"/>
              </a:xfrm>
              <a:custGeom>
                <a:avLst/>
                <a:gdLst>
                  <a:gd name="T0" fmla="*/ 5 w 5"/>
                  <a:gd name="T1" fmla="*/ 0 h 5"/>
                  <a:gd name="T2" fmla="*/ 0 w 5"/>
                  <a:gd name="T3" fmla="*/ 4 h 5"/>
                  <a:gd name="T4" fmla="*/ 1 w 5"/>
                  <a:gd name="T5" fmla="*/ 3 h 5"/>
                  <a:gd name="T6" fmla="*/ 5 w 5"/>
                  <a:gd name="T7" fmla="*/ 0 h 5"/>
                </a:gdLst>
                <a:ahLst/>
                <a:cxnLst>
                  <a:cxn ang="0">
                    <a:pos x="T0" y="T1"/>
                  </a:cxn>
                  <a:cxn ang="0">
                    <a:pos x="T2" y="T3"/>
                  </a:cxn>
                  <a:cxn ang="0">
                    <a:pos x="T4" y="T5"/>
                  </a:cxn>
                  <a:cxn ang="0">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93" name="Freeform 249">
                <a:extLst>
                  <a:ext uri="{FF2B5EF4-FFF2-40B4-BE49-F238E27FC236}">
                    <a16:creationId xmlns:a16="http://schemas.microsoft.com/office/drawing/2014/main" id="{5462441B-00BB-B7D2-0B70-7FD62695197A}"/>
                  </a:ext>
                </a:extLst>
              </p:cNvPr>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94" name="Freeform 250">
                <a:extLst>
                  <a:ext uri="{FF2B5EF4-FFF2-40B4-BE49-F238E27FC236}">
                    <a16:creationId xmlns:a16="http://schemas.microsoft.com/office/drawing/2014/main" id="{D946C2B1-1E8D-84AC-BA8E-B624EAA240F5}"/>
                  </a:ext>
                </a:extLst>
              </p:cNvPr>
              <p:cNvSpPr>
                <a:spLocks/>
              </p:cNvSpPr>
              <p:nvPr/>
            </p:nvSpPr>
            <p:spPr bwMode="auto">
              <a:xfrm>
                <a:off x="3127" y="1598"/>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0" y="0"/>
                      <a:pt x="0" y="2"/>
                    </a:cubicBezTo>
                    <a:cubicBezTo>
                      <a:pt x="1" y="1"/>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95" name="Freeform 251">
                <a:extLst>
                  <a:ext uri="{FF2B5EF4-FFF2-40B4-BE49-F238E27FC236}">
                    <a16:creationId xmlns:a16="http://schemas.microsoft.com/office/drawing/2014/main" id="{131AEA44-EF6C-5BFF-E5B3-C0478AF5884D}"/>
                  </a:ext>
                </a:extLst>
              </p:cNvPr>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96" name="Freeform 252">
                <a:extLst>
                  <a:ext uri="{FF2B5EF4-FFF2-40B4-BE49-F238E27FC236}">
                    <a16:creationId xmlns:a16="http://schemas.microsoft.com/office/drawing/2014/main" id="{5721A888-84B7-18BD-8CD5-51953CE86D2D}"/>
                  </a:ext>
                </a:extLst>
              </p:cNvPr>
              <p:cNvSpPr>
                <a:spLocks/>
              </p:cNvSpPr>
              <p:nvPr/>
            </p:nvSpPr>
            <p:spPr bwMode="auto">
              <a:xfrm>
                <a:off x="2903" y="1497"/>
                <a:ext cx="50" cy="17"/>
              </a:xfrm>
              <a:custGeom>
                <a:avLst/>
                <a:gdLst>
                  <a:gd name="T0" fmla="*/ 9 w 9"/>
                  <a:gd name="T1" fmla="*/ 0 h 3"/>
                  <a:gd name="T2" fmla="*/ 8 w 9"/>
                  <a:gd name="T3" fmla="*/ 1 h 3"/>
                  <a:gd name="T4" fmla="*/ 0 w 9"/>
                  <a:gd name="T5" fmla="*/ 2 h 3"/>
                  <a:gd name="T6" fmla="*/ 9 w 9"/>
                  <a:gd name="T7" fmla="*/ 1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97" name="Freeform 253">
                <a:extLst>
                  <a:ext uri="{FF2B5EF4-FFF2-40B4-BE49-F238E27FC236}">
                    <a16:creationId xmlns:a16="http://schemas.microsoft.com/office/drawing/2014/main" id="{9B624C26-2F5F-514B-193D-BFC1074B2B20}"/>
                  </a:ext>
                </a:extLst>
              </p:cNvPr>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998" name="Freeform 254">
                <a:extLst>
                  <a:ext uri="{FF2B5EF4-FFF2-40B4-BE49-F238E27FC236}">
                    <a16:creationId xmlns:a16="http://schemas.microsoft.com/office/drawing/2014/main" id="{A105DCE2-509A-C800-FC89-6C7F80837B35}"/>
                  </a:ext>
                </a:extLst>
              </p:cNvPr>
              <p:cNvSpPr>
                <a:spLocks/>
              </p:cNvSpPr>
              <p:nvPr/>
            </p:nvSpPr>
            <p:spPr bwMode="auto">
              <a:xfrm>
                <a:off x="2825" y="1363"/>
                <a:ext cx="33" cy="11"/>
              </a:xfrm>
              <a:custGeom>
                <a:avLst/>
                <a:gdLst>
                  <a:gd name="T0" fmla="*/ 6 w 6"/>
                  <a:gd name="T1" fmla="*/ 0 h 2"/>
                  <a:gd name="T2" fmla="*/ 0 w 6"/>
                  <a:gd name="T3" fmla="*/ 1 h 2"/>
                  <a:gd name="T4" fmla="*/ 6 w 6"/>
                  <a:gd name="T5" fmla="*/ 0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1999" name="Freeform 255">
                <a:extLst>
                  <a:ext uri="{FF2B5EF4-FFF2-40B4-BE49-F238E27FC236}">
                    <a16:creationId xmlns:a16="http://schemas.microsoft.com/office/drawing/2014/main" id="{E2BAEA58-FDBE-529D-878E-E7B14C4CA368}"/>
                  </a:ext>
                </a:extLst>
              </p:cNvPr>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00" name="Freeform 256">
                <a:extLst>
                  <a:ext uri="{FF2B5EF4-FFF2-40B4-BE49-F238E27FC236}">
                    <a16:creationId xmlns:a16="http://schemas.microsoft.com/office/drawing/2014/main" id="{EC876585-830A-14B7-3689-D003E79A9D5E}"/>
                  </a:ext>
                </a:extLst>
              </p:cNvPr>
              <p:cNvSpPr>
                <a:spLocks/>
              </p:cNvSpPr>
              <p:nvPr/>
            </p:nvSpPr>
            <p:spPr bwMode="auto">
              <a:xfrm>
                <a:off x="2679" y="1380"/>
                <a:ext cx="17" cy="28"/>
              </a:xfrm>
              <a:custGeom>
                <a:avLst/>
                <a:gdLst>
                  <a:gd name="T0" fmla="*/ 3 w 3"/>
                  <a:gd name="T1" fmla="*/ 0 h 5"/>
                  <a:gd name="T2" fmla="*/ 2 w 3"/>
                  <a:gd name="T3" fmla="*/ 5 h 5"/>
                  <a:gd name="T4" fmla="*/ 1 w 3"/>
                  <a:gd name="T5" fmla="*/ 1 h 5"/>
                  <a:gd name="T6" fmla="*/ 3 w 3"/>
                  <a:gd name="T7" fmla="*/ 0 h 5"/>
                </a:gdLst>
                <a:ahLst/>
                <a:cxnLst>
                  <a:cxn ang="0">
                    <a:pos x="T0" y="T1"/>
                  </a:cxn>
                  <a:cxn ang="0">
                    <a:pos x="T2" y="T3"/>
                  </a:cxn>
                  <a:cxn ang="0">
                    <a:pos x="T4" y="T5"/>
                  </a:cxn>
                  <a:cxn ang="0">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01" name="Freeform 257">
                <a:extLst>
                  <a:ext uri="{FF2B5EF4-FFF2-40B4-BE49-F238E27FC236}">
                    <a16:creationId xmlns:a16="http://schemas.microsoft.com/office/drawing/2014/main" id="{8A7E283D-E2B8-6673-4AE5-B400CEEA6997}"/>
                  </a:ext>
                </a:extLst>
              </p:cNvPr>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02" name="Freeform 258">
                <a:extLst>
                  <a:ext uri="{FF2B5EF4-FFF2-40B4-BE49-F238E27FC236}">
                    <a16:creationId xmlns:a16="http://schemas.microsoft.com/office/drawing/2014/main" id="{37703BAE-F598-4812-C6F0-4D7342351AED}"/>
                  </a:ext>
                </a:extLst>
              </p:cNvPr>
              <p:cNvSpPr>
                <a:spLocks/>
              </p:cNvSpPr>
              <p:nvPr/>
            </p:nvSpPr>
            <p:spPr bwMode="auto">
              <a:xfrm>
                <a:off x="2903" y="1319"/>
                <a:ext cx="17" cy="33"/>
              </a:xfrm>
              <a:custGeom>
                <a:avLst/>
                <a:gdLst>
                  <a:gd name="T0" fmla="*/ 2 w 3"/>
                  <a:gd name="T1" fmla="*/ 0 h 6"/>
                  <a:gd name="T2" fmla="*/ 2 w 3"/>
                  <a:gd name="T3" fmla="*/ 6 h 6"/>
                  <a:gd name="T4" fmla="*/ 3 w 3"/>
                  <a:gd name="T5" fmla="*/ 5 h 6"/>
                  <a:gd name="T6" fmla="*/ 2 w 3"/>
                  <a:gd name="T7" fmla="*/ 0 h 6"/>
                </a:gdLst>
                <a:ahLst/>
                <a:cxnLst>
                  <a:cxn ang="0">
                    <a:pos x="T0" y="T1"/>
                  </a:cxn>
                  <a:cxn ang="0">
                    <a:pos x="T2" y="T3"/>
                  </a:cxn>
                  <a:cxn ang="0">
                    <a:pos x="T4" y="T5"/>
                  </a:cxn>
                  <a:cxn ang="0">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03" name="Freeform 259">
                <a:extLst>
                  <a:ext uri="{FF2B5EF4-FFF2-40B4-BE49-F238E27FC236}">
                    <a16:creationId xmlns:a16="http://schemas.microsoft.com/office/drawing/2014/main" id="{B508FE8C-9F7A-BAEF-8365-265385D0A2E8}"/>
                  </a:ext>
                </a:extLst>
              </p:cNvPr>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04" name="Freeform 260">
                <a:extLst>
                  <a:ext uri="{FF2B5EF4-FFF2-40B4-BE49-F238E27FC236}">
                    <a16:creationId xmlns:a16="http://schemas.microsoft.com/office/drawing/2014/main" id="{D7DCDA61-7FDE-21A6-6384-E1E88AB3EAE5}"/>
                  </a:ext>
                </a:extLst>
              </p:cNvPr>
              <p:cNvSpPr>
                <a:spLocks/>
              </p:cNvSpPr>
              <p:nvPr/>
            </p:nvSpPr>
            <p:spPr bwMode="auto">
              <a:xfrm>
                <a:off x="2948" y="1352"/>
                <a:ext cx="22" cy="45"/>
              </a:xfrm>
              <a:custGeom>
                <a:avLst/>
                <a:gdLst>
                  <a:gd name="T0" fmla="*/ 3 w 4"/>
                  <a:gd name="T1" fmla="*/ 0 h 8"/>
                  <a:gd name="T2" fmla="*/ 4 w 4"/>
                  <a:gd name="T3" fmla="*/ 8 h 8"/>
                  <a:gd name="T4" fmla="*/ 4 w 4"/>
                  <a:gd name="T5" fmla="*/ 0 h 8"/>
                  <a:gd name="T6" fmla="*/ 3 w 4"/>
                  <a:gd name="T7" fmla="*/ 0 h 8"/>
                </a:gdLst>
                <a:ahLst/>
                <a:cxnLst>
                  <a:cxn ang="0">
                    <a:pos x="T0" y="T1"/>
                  </a:cxn>
                  <a:cxn ang="0">
                    <a:pos x="T2" y="T3"/>
                  </a:cxn>
                  <a:cxn ang="0">
                    <a:pos x="T4" y="T5"/>
                  </a:cxn>
                  <a:cxn ang="0">
                    <a:pos x="T6" y="T7"/>
                  </a:cxn>
                </a:cxnLst>
                <a:rect l="0" t="0" r="r" b="b"/>
                <a:pathLst>
                  <a:path w="4" h="8">
                    <a:moveTo>
                      <a:pt x="3" y="0"/>
                    </a:moveTo>
                    <a:cubicBezTo>
                      <a:pt x="0" y="3"/>
                      <a:pt x="4" y="5"/>
                      <a:pt x="4" y="8"/>
                    </a:cubicBezTo>
                    <a:cubicBezTo>
                      <a:pt x="4" y="5"/>
                      <a:pt x="3" y="3"/>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05" name="Freeform 261">
                <a:extLst>
                  <a:ext uri="{FF2B5EF4-FFF2-40B4-BE49-F238E27FC236}">
                    <a16:creationId xmlns:a16="http://schemas.microsoft.com/office/drawing/2014/main" id="{3059C514-4624-4BE0-3477-709E0BF659EC}"/>
                  </a:ext>
                </a:extLst>
              </p:cNvPr>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06" name="Freeform 262">
                <a:extLst>
                  <a:ext uri="{FF2B5EF4-FFF2-40B4-BE49-F238E27FC236}">
                    <a16:creationId xmlns:a16="http://schemas.microsoft.com/office/drawing/2014/main" id="{250C064E-5BEB-E51D-2CEC-F0B38D3BD0FD}"/>
                  </a:ext>
                </a:extLst>
              </p:cNvPr>
              <p:cNvSpPr>
                <a:spLocks/>
              </p:cNvSpPr>
              <p:nvPr/>
            </p:nvSpPr>
            <p:spPr bwMode="auto">
              <a:xfrm>
                <a:off x="3037" y="1380"/>
                <a:ext cx="28" cy="45"/>
              </a:xfrm>
              <a:custGeom>
                <a:avLst/>
                <a:gdLst>
                  <a:gd name="T0" fmla="*/ 3 w 5"/>
                  <a:gd name="T1" fmla="*/ 0 h 8"/>
                  <a:gd name="T2" fmla="*/ 1 w 5"/>
                  <a:gd name="T3" fmla="*/ 3 h 8"/>
                  <a:gd name="T4" fmla="*/ 1 w 5"/>
                  <a:gd name="T5" fmla="*/ 8 h 8"/>
                  <a:gd name="T6" fmla="*/ 3 w 5"/>
                  <a:gd name="T7" fmla="*/ 0 h 8"/>
                </a:gdLst>
                <a:ahLst/>
                <a:cxnLst>
                  <a:cxn ang="0">
                    <a:pos x="T0" y="T1"/>
                  </a:cxn>
                  <a:cxn ang="0">
                    <a:pos x="T2" y="T3"/>
                  </a:cxn>
                  <a:cxn ang="0">
                    <a:pos x="T4" y="T5"/>
                  </a:cxn>
                  <a:cxn ang="0">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07" name="Freeform 263">
                <a:extLst>
                  <a:ext uri="{FF2B5EF4-FFF2-40B4-BE49-F238E27FC236}">
                    <a16:creationId xmlns:a16="http://schemas.microsoft.com/office/drawing/2014/main" id="{7121BBC5-4193-0ABC-166F-D766712D9337}"/>
                  </a:ext>
                </a:extLst>
              </p:cNvPr>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08" name="Freeform 264">
                <a:extLst>
                  <a:ext uri="{FF2B5EF4-FFF2-40B4-BE49-F238E27FC236}">
                    <a16:creationId xmlns:a16="http://schemas.microsoft.com/office/drawing/2014/main" id="{6EB89CC9-72FB-1E47-6A3D-EE2428A305AE}"/>
                  </a:ext>
                </a:extLst>
              </p:cNvPr>
              <p:cNvSpPr>
                <a:spLocks/>
              </p:cNvSpPr>
              <p:nvPr/>
            </p:nvSpPr>
            <p:spPr bwMode="auto">
              <a:xfrm>
                <a:off x="3127" y="1453"/>
                <a:ext cx="39" cy="50"/>
              </a:xfrm>
              <a:custGeom>
                <a:avLst/>
                <a:gdLst>
                  <a:gd name="T0" fmla="*/ 2 w 7"/>
                  <a:gd name="T1" fmla="*/ 0 h 9"/>
                  <a:gd name="T2" fmla="*/ 3 w 7"/>
                  <a:gd name="T3" fmla="*/ 6 h 9"/>
                  <a:gd name="T4" fmla="*/ 7 w 7"/>
                  <a:gd name="T5" fmla="*/ 9 h 9"/>
                  <a:gd name="T6" fmla="*/ 4 w 7"/>
                  <a:gd name="T7" fmla="*/ 0 h 9"/>
                  <a:gd name="T8" fmla="*/ 2 w 7"/>
                  <a:gd name="T9" fmla="*/ 0 h 9"/>
                </a:gdLst>
                <a:ahLst/>
                <a:cxnLst>
                  <a:cxn ang="0">
                    <a:pos x="T0" y="T1"/>
                  </a:cxn>
                  <a:cxn ang="0">
                    <a:pos x="T2" y="T3"/>
                  </a:cxn>
                  <a:cxn ang="0">
                    <a:pos x="T4" y="T5"/>
                  </a:cxn>
                  <a:cxn ang="0">
                    <a:pos x="T6" y="T7"/>
                  </a:cxn>
                  <a:cxn ang="0">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09" name="Freeform 265">
                <a:extLst>
                  <a:ext uri="{FF2B5EF4-FFF2-40B4-BE49-F238E27FC236}">
                    <a16:creationId xmlns:a16="http://schemas.microsoft.com/office/drawing/2014/main" id="{09CB6ADB-78A6-70F9-8561-AE36BA5C12DA}"/>
                  </a:ext>
                </a:extLst>
              </p:cNvPr>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10" name="Freeform 266">
                <a:extLst>
                  <a:ext uri="{FF2B5EF4-FFF2-40B4-BE49-F238E27FC236}">
                    <a16:creationId xmlns:a16="http://schemas.microsoft.com/office/drawing/2014/main" id="{09361997-31A6-018B-942C-6392FFCB928E}"/>
                  </a:ext>
                </a:extLst>
              </p:cNvPr>
              <p:cNvSpPr>
                <a:spLocks/>
              </p:cNvSpPr>
              <p:nvPr/>
            </p:nvSpPr>
            <p:spPr bwMode="auto">
              <a:xfrm>
                <a:off x="3065" y="1520"/>
                <a:ext cx="28" cy="17"/>
              </a:xfrm>
              <a:custGeom>
                <a:avLst/>
                <a:gdLst>
                  <a:gd name="T0" fmla="*/ 4 w 5"/>
                  <a:gd name="T1" fmla="*/ 0 h 3"/>
                  <a:gd name="T2" fmla="*/ 0 w 5"/>
                  <a:gd name="T3" fmla="*/ 3 h 3"/>
                  <a:gd name="T4" fmla="*/ 0 w 5"/>
                  <a:gd name="T5" fmla="*/ 3 h 3"/>
                  <a:gd name="T6" fmla="*/ 5 w 5"/>
                  <a:gd name="T7" fmla="*/ 1 h 3"/>
                  <a:gd name="T8" fmla="*/ 4 w 5"/>
                  <a:gd name="T9" fmla="*/ 0 h 3"/>
                </a:gdLst>
                <a:ahLst/>
                <a:cxnLst>
                  <a:cxn ang="0">
                    <a:pos x="T0" y="T1"/>
                  </a:cxn>
                  <a:cxn ang="0">
                    <a:pos x="T2" y="T3"/>
                  </a:cxn>
                  <a:cxn ang="0">
                    <a:pos x="T4" y="T5"/>
                  </a:cxn>
                  <a:cxn ang="0">
                    <a:pos x="T6" y="T7"/>
                  </a:cxn>
                  <a:cxn ang="0">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11" name="Freeform 267">
                <a:extLst>
                  <a:ext uri="{FF2B5EF4-FFF2-40B4-BE49-F238E27FC236}">
                    <a16:creationId xmlns:a16="http://schemas.microsoft.com/office/drawing/2014/main" id="{44E4081B-8F55-6940-D768-EC32CF39785B}"/>
                  </a:ext>
                </a:extLst>
              </p:cNvPr>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12" name="Freeform 268">
                <a:extLst>
                  <a:ext uri="{FF2B5EF4-FFF2-40B4-BE49-F238E27FC236}">
                    <a16:creationId xmlns:a16="http://schemas.microsoft.com/office/drawing/2014/main" id="{BC2A659E-DD35-4888-F3C2-E8B42671C063}"/>
                  </a:ext>
                </a:extLst>
              </p:cNvPr>
              <p:cNvSpPr>
                <a:spLocks/>
              </p:cNvSpPr>
              <p:nvPr/>
            </p:nvSpPr>
            <p:spPr bwMode="auto">
              <a:xfrm>
                <a:off x="3171" y="1542"/>
                <a:ext cx="23" cy="23"/>
              </a:xfrm>
              <a:custGeom>
                <a:avLst/>
                <a:gdLst>
                  <a:gd name="T0" fmla="*/ 4 w 4"/>
                  <a:gd name="T1" fmla="*/ 0 h 4"/>
                  <a:gd name="T2" fmla="*/ 2 w 4"/>
                  <a:gd name="T3" fmla="*/ 1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13" name="Freeform 269">
                <a:extLst>
                  <a:ext uri="{FF2B5EF4-FFF2-40B4-BE49-F238E27FC236}">
                    <a16:creationId xmlns:a16="http://schemas.microsoft.com/office/drawing/2014/main" id="{EA2537CB-C288-9F2C-AA69-5E5E2BFDAFD5}"/>
                  </a:ext>
                </a:extLst>
              </p:cNvPr>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14" name="Freeform 270">
                <a:extLst>
                  <a:ext uri="{FF2B5EF4-FFF2-40B4-BE49-F238E27FC236}">
                    <a16:creationId xmlns:a16="http://schemas.microsoft.com/office/drawing/2014/main" id="{E072D193-6311-45D8-A1C6-BDBB798C1250}"/>
                  </a:ext>
                </a:extLst>
              </p:cNvPr>
              <p:cNvSpPr>
                <a:spLocks/>
              </p:cNvSpPr>
              <p:nvPr/>
            </p:nvSpPr>
            <p:spPr bwMode="auto">
              <a:xfrm>
                <a:off x="3138" y="1363"/>
                <a:ext cx="28" cy="39"/>
              </a:xfrm>
              <a:custGeom>
                <a:avLst/>
                <a:gdLst>
                  <a:gd name="T0" fmla="*/ 5 w 5"/>
                  <a:gd name="T1" fmla="*/ 0 h 7"/>
                  <a:gd name="T2" fmla="*/ 3 w 5"/>
                  <a:gd name="T3" fmla="*/ 7 h 7"/>
                  <a:gd name="T4" fmla="*/ 4 w 5"/>
                  <a:gd name="T5" fmla="*/ 1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0" y="5"/>
                      <a:pt x="3" y="7"/>
                    </a:cubicBezTo>
                    <a:cubicBezTo>
                      <a:pt x="3" y="5"/>
                      <a:pt x="4" y="3"/>
                      <a:pt x="4"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15" name="Freeform 271">
                <a:extLst>
                  <a:ext uri="{FF2B5EF4-FFF2-40B4-BE49-F238E27FC236}">
                    <a16:creationId xmlns:a16="http://schemas.microsoft.com/office/drawing/2014/main" id="{1CA543AA-D2B4-63EE-F49B-9BC4C3D1852B}"/>
                  </a:ext>
                </a:extLst>
              </p:cNvPr>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16" name="Freeform 272">
                <a:extLst>
                  <a:ext uri="{FF2B5EF4-FFF2-40B4-BE49-F238E27FC236}">
                    <a16:creationId xmlns:a16="http://schemas.microsoft.com/office/drawing/2014/main" id="{89E70CDB-EFD9-9C6B-A9A3-2663CC49FE02}"/>
                  </a:ext>
                </a:extLst>
              </p:cNvPr>
              <p:cNvSpPr>
                <a:spLocks/>
              </p:cNvSpPr>
              <p:nvPr/>
            </p:nvSpPr>
            <p:spPr bwMode="auto">
              <a:xfrm>
                <a:off x="3194" y="1302"/>
                <a:ext cx="11" cy="1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17" name="Freeform 273">
                <a:extLst>
                  <a:ext uri="{FF2B5EF4-FFF2-40B4-BE49-F238E27FC236}">
                    <a16:creationId xmlns:a16="http://schemas.microsoft.com/office/drawing/2014/main" id="{76628E0D-77B7-8B3A-5975-8C5B9C25B016}"/>
                  </a:ext>
                </a:extLst>
              </p:cNvPr>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18" name="Freeform 274">
                <a:extLst>
                  <a:ext uri="{FF2B5EF4-FFF2-40B4-BE49-F238E27FC236}">
                    <a16:creationId xmlns:a16="http://schemas.microsoft.com/office/drawing/2014/main" id="{7CBB497E-860C-A64E-763E-25B8ABE46CB3}"/>
                  </a:ext>
                </a:extLst>
              </p:cNvPr>
              <p:cNvSpPr>
                <a:spLocks/>
              </p:cNvSpPr>
              <p:nvPr/>
            </p:nvSpPr>
            <p:spPr bwMode="auto">
              <a:xfrm>
                <a:off x="3261" y="1335"/>
                <a:ext cx="17" cy="1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1"/>
                      <a:pt x="1" y="3"/>
                    </a:cubicBezTo>
                    <a:cubicBezTo>
                      <a:pt x="2"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19" name="Freeform 275">
                <a:extLst>
                  <a:ext uri="{FF2B5EF4-FFF2-40B4-BE49-F238E27FC236}">
                    <a16:creationId xmlns:a16="http://schemas.microsoft.com/office/drawing/2014/main" id="{4A833AC1-02D2-4622-A4B3-2EE1854C0EA2}"/>
                  </a:ext>
                </a:extLst>
              </p:cNvPr>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20" name="Freeform 276">
                <a:extLst>
                  <a:ext uri="{FF2B5EF4-FFF2-40B4-BE49-F238E27FC236}">
                    <a16:creationId xmlns:a16="http://schemas.microsoft.com/office/drawing/2014/main" id="{313C2A70-A430-B782-45C4-B34FCFFC34F9}"/>
                  </a:ext>
                </a:extLst>
              </p:cNvPr>
              <p:cNvSpPr>
                <a:spLocks/>
              </p:cNvSpPr>
              <p:nvPr/>
            </p:nvSpPr>
            <p:spPr bwMode="auto">
              <a:xfrm>
                <a:off x="3378" y="1341"/>
                <a:ext cx="17" cy="22"/>
              </a:xfrm>
              <a:custGeom>
                <a:avLst/>
                <a:gdLst>
                  <a:gd name="T0" fmla="*/ 1 w 3"/>
                  <a:gd name="T1" fmla="*/ 1 h 4"/>
                  <a:gd name="T2" fmla="*/ 0 w 3"/>
                  <a:gd name="T3" fmla="*/ 3 h 4"/>
                  <a:gd name="T4" fmla="*/ 1 w 3"/>
                  <a:gd name="T5" fmla="*/ 4 h 4"/>
                  <a:gd name="T6" fmla="*/ 3 w 3"/>
                  <a:gd name="T7" fmla="*/ 3 h 4"/>
                  <a:gd name="T8" fmla="*/ 3 w 3"/>
                  <a:gd name="T9" fmla="*/ 2 h 4"/>
                  <a:gd name="T10" fmla="*/ 1 w 3"/>
                  <a:gd name="T11" fmla="*/ 0 h 4"/>
                  <a:gd name="T12" fmla="*/ 1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21" name="Freeform 277">
                <a:extLst>
                  <a:ext uri="{FF2B5EF4-FFF2-40B4-BE49-F238E27FC236}">
                    <a16:creationId xmlns:a16="http://schemas.microsoft.com/office/drawing/2014/main" id="{67C95078-BB93-B325-1F1C-80DD3AD4C4F0}"/>
                  </a:ext>
                </a:extLst>
              </p:cNvPr>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22" name="Freeform 278">
                <a:extLst>
                  <a:ext uri="{FF2B5EF4-FFF2-40B4-BE49-F238E27FC236}">
                    <a16:creationId xmlns:a16="http://schemas.microsoft.com/office/drawing/2014/main" id="{1F0C0A71-01B0-C864-8327-70A697068F8C}"/>
                  </a:ext>
                </a:extLst>
              </p:cNvPr>
              <p:cNvSpPr>
                <a:spLocks/>
              </p:cNvSpPr>
              <p:nvPr/>
            </p:nvSpPr>
            <p:spPr bwMode="auto">
              <a:xfrm>
                <a:off x="3356" y="1402"/>
                <a:ext cx="11" cy="17"/>
              </a:xfrm>
              <a:custGeom>
                <a:avLst/>
                <a:gdLst>
                  <a:gd name="T0" fmla="*/ 1 w 2"/>
                  <a:gd name="T1" fmla="*/ 0 h 3"/>
                  <a:gd name="T2" fmla="*/ 0 w 2"/>
                  <a:gd name="T3" fmla="*/ 2 h 3"/>
                  <a:gd name="T4" fmla="*/ 2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23" name="Freeform 279">
                <a:extLst>
                  <a:ext uri="{FF2B5EF4-FFF2-40B4-BE49-F238E27FC236}">
                    <a16:creationId xmlns:a16="http://schemas.microsoft.com/office/drawing/2014/main" id="{22F760FF-EAB8-30A1-3B79-534864F4EDDF}"/>
                  </a:ext>
                </a:extLst>
              </p:cNvPr>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24" name="Freeform 280">
                <a:extLst>
                  <a:ext uri="{FF2B5EF4-FFF2-40B4-BE49-F238E27FC236}">
                    <a16:creationId xmlns:a16="http://schemas.microsoft.com/office/drawing/2014/main" id="{E34F8718-02D9-08DC-33E3-63F5B49E4DC1}"/>
                  </a:ext>
                </a:extLst>
              </p:cNvPr>
              <p:cNvSpPr>
                <a:spLocks/>
              </p:cNvSpPr>
              <p:nvPr/>
            </p:nvSpPr>
            <p:spPr bwMode="auto">
              <a:xfrm>
                <a:off x="3306" y="1470"/>
                <a:ext cx="22" cy="33"/>
              </a:xfrm>
              <a:custGeom>
                <a:avLst/>
                <a:gdLst>
                  <a:gd name="T0" fmla="*/ 2 w 4"/>
                  <a:gd name="T1" fmla="*/ 1 h 6"/>
                  <a:gd name="T2" fmla="*/ 0 w 4"/>
                  <a:gd name="T3" fmla="*/ 4 h 6"/>
                  <a:gd name="T4" fmla="*/ 4 w 4"/>
                  <a:gd name="T5" fmla="*/ 6 h 6"/>
                  <a:gd name="T6" fmla="*/ 3 w 4"/>
                  <a:gd name="T7" fmla="*/ 0 h 6"/>
                  <a:gd name="T8" fmla="*/ 2 w 4"/>
                  <a:gd name="T9" fmla="*/ 1 h 6"/>
                </a:gdLst>
                <a:ahLst/>
                <a:cxnLst>
                  <a:cxn ang="0">
                    <a:pos x="T0" y="T1"/>
                  </a:cxn>
                  <a:cxn ang="0">
                    <a:pos x="T2" y="T3"/>
                  </a:cxn>
                  <a:cxn ang="0">
                    <a:pos x="T4" y="T5"/>
                  </a:cxn>
                  <a:cxn ang="0">
                    <a:pos x="T6" y="T7"/>
                  </a:cxn>
                  <a:cxn ang="0">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25" name="Freeform 281">
                <a:extLst>
                  <a:ext uri="{FF2B5EF4-FFF2-40B4-BE49-F238E27FC236}">
                    <a16:creationId xmlns:a16="http://schemas.microsoft.com/office/drawing/2014/main" id="{CFCEA44E-8C6F-E99B-B423-2FB90B6DA753}"/>
                  </a:ext>
                </a:extLst>
              </p:cNvPr>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26" name="Freeform 282">
                <a:extLst>
                  <a:ext uri="{FF2B5EF4-FFF2-40B4-BE49-F238E27FC236}">
                    <a16:creationId xmlns:a16="http://schemas.microsoft.com/office/drawing/2014/main" id="{92C47AF3-0D80-CC18-0660-3C999B6169E3}"/>
                  </a:ext>
                </a:extLst>
              </p:cNvPr>
              <p:cNvSpPr>
                <a:spLocks/>
              </p:cNvSpPr>
              <p:nvPr/>
            </p:nvSpPr>
            <p:spPr bwMode="auto">
              <a:xfrm>
                <a:off x="3255" y="1565"/>
                <a:ext cx="23" cy="16"/>
              </a:xfrm>
              <a:custGeom>
                <a:avLst/>
                <a:gdLst>
                  <a:gd name="T0" fmla="*/ 2 w 4"/>
                  <a:gd name="T1" fmla="*/ 0 h 3"/>
                  <a:gd name="T2" fmla="*/ 0 w 4"/>
                  <a:gd name="T3" fmla="*/ 2 h 3"/>
                  <a:gd name="T4" fmla="*/ 4 w 4"/>
                  <a:gd name="T5" fmla="*/ 2 h 3"/>
                  <a:gd name="T6" fmla="*/ 2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27" name="Freeform 283">
                <a:extLst>
                  <a:ext uri="{FF2B5EF4-FFF2-40B4-BE49-F238E27FC236}">
                    <a16:creationId xmlns:a16="http://schemas.microsoft.com/office/drawing/2014/main" id="{1DD1D337-7C77-5228-FFDC-8D115E1C8E0A}"/>
                  </a:ext>
                </a:extLst>
              </p:cNvPr>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28" name="Freeform 284">
                <a:extLst>
                  <a:ext uri="{FF2B5EF4-FFF2-40B4-BE49-F238E27FC236}">
                    <a16:creationId xmlns:a16="http://schemas.microsoft.com/office/drawing/2014/main" id="{7D408FA1-26BB-507E-249D-C22866BDCB91}"/>
                  </a:ext>
                </a:extLst>
              </p:cNvPr>
              <p:cNvSpPr>
                <a:spLocks/>
              </p:cNvSpPr>
              <p:nvPr/>
            </p:nvSpPr>
            <p:spPr bwMode="auto">
              <a:xfrm>
                <a:off x="3384" y="1542"/>
                <a:ext cx="22" cy="11"/>
              </a:xfrm>
              <a:custGeom>
                <a:avLst/>
                <a:gdLst>
                  <a:gd name="T0" fmla="*/ 4 w 4"/>
                  <a:gd name="T1" fmla="*/ 0 h 2"/>
                  <a:gd name="T2" fmla="*/ 0 w 4"/>
                  <a:gd name="T3" fmla="*/ 1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29" name="Freeform 285">
                <a:extLst>
                  <a:ext uri="{FF2B5EF4-FFF2-40B4-BE49-F238E27FC236}">
                    <a16:creationId xmlns:a16="http://schemas.microsoft.com/office/drawing/2014/main" id="{CA1B20EF-154A-0AF2-4C66-E8D684FA4D46}"/>
                  </a:ext>
                </a:extLst>
              </p:cNvPr>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30" name="Freeform 286">
                <a:extLst>
                  <a:ext uri="{FF2B5EF4-FFF2-40B4-BE49-F238E27FC236}">
                    <a16:creationId xmlns:a16="http://schemas.microsoft.com/office/drawing/2014/main" id="{3B1CB1E5-DE70-D73F-706F-39FBA2C227B1}"/>
                  </a:ext>
                </a:extLst>
              </p:cNvPr>
              <p:cNvSpPr>
                <a:spLocks/>
              </p:cNvSpPr>
              <p:nvPr/>
            </p:nvSpPr>
            <p:spPr bwMode="auto">
              <a:xfrm>
                <a:off x="3445" y="1475"/>
                <a:ext cx="23" cy="22"/>
              </a:xfrm>
              <a:custGeom>
                <a:avLst/>
                <a:gdLst>
                  <a:gd name="T0" fmla="*/ 3 w 4"/>
                  <a:gd name="T1" fmla="*/ 0 h 4"/>
                  <a:gd name="T2" fmla="*/ 0 w 4"/>
                  <a:gd name="T3" fmla="*/ 1 h 4"/>
                  <a:gd name="T4" fmla="*/ 1 w 4"/>
                  <a:gd name="T5" fmla="*/ 4 h 4"/>
                  <a:gd name="T6" fmla="*/ 4 w 4"/>
                  <a:gd name="T7" fmla="*/ 0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31" name="Freeform 287">
                <a:extLst>
                  <a:ext uri="{FF2B5EF4-FFF2-40B4-BE49-F238E27FC236}">
                    <a16:creationId xmlns:a16="http://schemas.microsoft.com/office/drawing/2014/main" id="{A87402CF-28B8-77F8-0713-D35C869570E1}"/>
                  </a:ext>
                </a:extLst>
              </p:cNvPr>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32" name="Freeform 288">
                <a:extLst>
                  <a:ext uri="{FF2B5EF4-FFF2-40B4-BE49-F238E27FC236}">
                    <a16:creationId xmlns:a16="http://schemas.microsoft.com/office/drawing/2014/main" id="{248750CA-FB31-90F2-AEC5-1A3F1BC84EA4}"/>
                  </a:ext>
                </a:extLst>
              </p:cNvPr>
              <p:cNvSpPr>
                <a:spLocks/>
              </p:cNvSpPr>
              <p:nvPr/>
            </p:nvSpPr>
            <p:spPr bwMode="auto">
              <a:xfrm>
                <a:off x="3468" y="1374"/>
                <a:ext cx="11" cy="17"/>
              </a:xfrm>
              <a:custGeom>
                <a:avLst/>
                <a:gdLst>
                  <a:gd name="T0" fmla="*/ 2 w 2"/>
                  <a:gd name="T1" fmla="*/ 0 h 3"/>
                  <a:gd name="T2" fmla="*/ 0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33" name="Freeform 289">
                <a:extLst>
                  <a:ext uri="{FF2B5EF4-FFF2-40B4-BE49-F238E27FC236}">
                    <a16:creationId xmlns:a16="http://schemas.microsoft.com/office/drawing/2014/main" id="{68226DAE-F94C-A3C4-0FDF-6521BBF57F24}"/>
                  </a:ext>
                </a:extLst>
              </p:cNvPr>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34" name="Freeform 290">
                <a:extLst>
                  <a:ext uri="{FF2B5EF4-FFF2-40B4-BE49-F238E27FC236}">
                    <a16:creationId xmlns:a16="http://schemas.microsoft.com/office/drawing/2014/main" id="{A3B083F2-C388-77D3-DE34-E5A3681BF581}"/>
                  </a:ext>
                </a:extLst>
              </p:cNvPr>
              <p:cNvSpPr>
                <a:spLocks/>
              </p:cNvSpPr>
              <p:nvPr/>
            </p:nvSpPr>
            <p:spPr bwMode="auto">
              <a:xfrm>
                <a:off x="3513" y="1537"/>
                <a:ext cx="16" cy="11"/>
              </a:xfrm>
              <a:custGeom>
                <a:avLst/>
                <a:gdLst>
                  <a:gd name="T0" fmla="*/ 1 w 3"/>
                  <a:gd name="T1" fmla="*/ 0 h 2"/>
                  <a:gd name="T2" fmla="*/ 0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35" name="Freeform 291">
                <a:extLst>
                  <a:ext uri="{FF2B5EF4-FFF2-40B4-BE49-F238E27FC236}">
                    <a16:creationId xmlns:a16="http://schemas.microsoft.com/office/drawing/2014/main" id="{01271683-6EEF-A0A4-81F8-47B6BB31F245}"/>
                  </a:ext>
                </a:extLst>
              </p:cNvPr>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36" name="Freeform 292">
                <a:extLst>
                  <a:ext uri="{FF2B5EF4-FFF2-40B4-BE49-F238E27FC236}">
                    <a16:creationId xmlns:a16="http://schemas.microsoft.com/office/drawing/2014/main" id="{6B20DFA1-CD90-3A70-E64C-8CA141397164}"/>
                  </a:ext>
                </a:extLst>
              </p:cNvPr>
              <p:cNvSpPr>
                <a:spLocks/>
              </p:cNvSpPr>
              <p:nvPr/>
            </p:nvSpPr>
            <p:spPr bwMode="auto">
              <a:xfrm>
                <a:off x="3529" y="1425"/>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37" name="Freeform 293">
                <a:extLst>
                  <a:ext uri="{FF2B5EF4-FFF2-40B4-BE49-F238E27FC236}">
                    <a16:creationId xmlns:a16="http://schemas.microsoft.com/office/drawing/2014/main" id="{5A22A043-905F-F690-198E-5CEF14D0543B}"/>
                  </a:ext>
                </a:extLst>
              </p:cNvPr>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38" name="Freeform 294">
                <a:extLst>
                  <a:ext uri="{FF2B5EF4-FFF2-40B4-BE49-F238E27FC236}">
                    <a16:creationId xmlns:a16="http://schemas.microsoft.com/office/drawing/2014/main" id="{B80E00DC-2051-7563-1886-212789C2B543}"/>
                  </a:ext>
                </a:extLst>
              </p:cNvPr>
              <p:cNvSpPr>
                <a:spLocks/>
              </p:cNvSpPr>
              <p:nvPr/>
            </p:nvSpPr>
            <p:spPr bwMode="auto">
              <a:xfrm>
                <a:off x="3552" y="1458"/>
                <a:ext cx="16" cy="17"/>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39" name="Freeform 295">
                <a:extLst>
                  <a:ext uri="{FF2B5EF4-FFF2-40B4-BE49-F238E27FC236}">
                    <a16:creationId xmlns:a16="http://schemas.microsoft.com/office/drawing/2014/main" id="{D3271457-B909-0995-E6BE-88EB7F0D3F2B}"/>
                  </a:ext>
                </a:extLst>
              </p:cNvPr>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40" name="Freeform 296">
                <a:extLst>
                  <a:ext uri="{FF2B5EF4-FFF2-40B4-BE49-F238E27FC236}">
                    <a16:creationId xmlns:a16="http://schemas.microsoft.com/office/drawing/2014/main" id="{E6900202-9854-AEC2-44C0-7CB08CCF708E}"/>
                  </a:ext>
                </a:extLst>
              </p:cNvPr>
              <p:cNvSpPr>
                <a:spLocks/>
              </p:cNvSpPr>
              <p:nvPr/>
            </p:nvSpPr>
            <p:spPr bwMode="auto">
              <a:xfrm>
                <a:off x="3619" y="1497"/>
                <a:ext cx="17" cy="17"/>
              </a:xfrm>
              <a:custGeom>
                <a:avLst/>
                <a:gdLst>
                  <a:gd name="T0" fmla="*/ 3 w 3"/>
                  <a:gd name="T1" fmla="*/ 0 h 3"/>
                  <a:gd name="T2" fmla="*/ 0 w 3"/>
                  <a:gd name="T3" fmla="*/ 2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41" name="Freeform 297">
                <a:extLst>
                  <a:ext uri="{FF2B5EF4-FFF2-40B4-BE49-F238E27FC236}">
                    <a16:creationId xmlns:a16="http://schemas.microsoft.com/office/drawing/2014/main" id="{27483815-17F3-6DBC-DC92-8AB4B4AA3AD4}"/>
                  </a:ext>
                </a:extLst>
              </p:cNvPr>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42" name="Freeform 298">
                <a:extLst>
                  <a:ext uri="{FF2B5EF4-FFF2-40B4-BE49-F238E27FC236}">
                    <a16:creationId xmlns:a16="http://schemas.microsoft.com/office/drawing/2014/main" id="{8CD03099-7BE1-77BE-2B28-07415A6CC744}"/>
                  </a:ext>
                </a:extLst>
              </p:cNvPr>
              <p:cNvSpPr>
                <a:spLocks/>
              </p:cNvSpPr>
              <p:nvPr/>
            </p:nvSpPr>
            <p:spPr bwMode="auto">
              <a:xfrm>
                <a:off x="3725" y="1414"/>
                <a:ext cx="11" cy="5"/>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43" name="Freeform 299">
                <a:extLst>
                  <a:ext uri="{FF2B5EF4-FFF2-40B4-BE49-F238E27FC236}">
                    <a16:creationId xmlns:a16="http://schemas.microsoft.com/office/drawing/2014/main" id="{C741F2DA-264B-3F38-7EBE-3CEBBD87886D}"/>
                  </a:ext>
                </a:extLst>
              </p:cNvPr>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44" name="Freeform 300">
                <a:extLst>
                  <a:ext uri="{FF2B5EF4-FFF2-40B4-BE49-F238E27FC236}">
                    <a16:creationId xmlns:a16="http://schemas.microsoft.com/office/drawing/2014/main" id="{AFFED6B4-41A1-C697-62FD-EA90C0C2804F}"/>
                  </a:ext>
                </a:extLst>
              </p:cNvPr>
              <p:cNvSpPr>
                <a:spLocks/>
              </p:cNvSpPr>
              <p:nvPr/>
            </p:nvSpPr>
            <p:spPr bwMode="auto">
              <a:xfrm>
                <a:off x="3641" y="1414"/>
                <a:ext cx="23" cy="2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1" y="2"/>
                      <a:pt x="0" y="4"/>
                    </a:cubicBezTo>
                    <a:cubicBezTo>
                      <a:pt x="3" y="4"/>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45" name="Freeform 301">
                <a:extLst>
                  <a:ext uri="{FF2B5EF4-FFF2-40B4-BE49-F238E27FC236}">
                    <a16:creationId xmlns:a16="http://schemas.microsoft.com/office/drawing/2014/main" id="{CE865586-9AA2-052B-0DDA-FD338DFE226D}"/>
                  </a:ext>
                </a:extLst>
              </p:cNvPr>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46" name="Freeform 302">
                <a:extLst>
                  <a:ext uri="{FF2B5EF4-FFF2-40B4-BE49-F238E27FC236}">
                    <a16:creationId xmlns:a16="http://schemas.microsoft.com/office/drawing/2014/main" id="{C3A90568-0EF5-8BBA-19F7-D00859E9FC05}"/>
                  </a:ext>
                </a:extLst>
              </p:cNvPr>
              <p:cNvSpPr>
                <a:spLocks/>
              </p:cNvSpPr>
              <p:nvPr/>
            </p:nvSpPr>
            <p:spPr bwMode="auto">
              <a:xfrm>
                <a:off x="3624" y="1374"/>
                <a:ext cx="34" cy="17"/>
              </a:xfrm>
              <a:custGeom>
                <a:avLst/>
                <a:gdLst>
                  <a:gd name="T0" fmla="*/ 6 w 6"/>
                  <a:gd name="T1" fmla="*/ 0 h 3"/>
                  <a:gd name="T2" fmla="*/ 0 w 6"/>
                  <a:gd name="T3" fmla="*/ 3 h 3"/>
                  <a:gd name="T4" fmla="*/ 5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3"/>
                    </a:cubicBezTo>
                    <a:cubicBezTo>
                      <a:pt x="2" y="3"/>
                      <a:pt x="3" y="1"/>
                      <a:pt x="5" y="0"/>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47" name="Freeform 303">
                <a:extLst>
                  <a:ext uri="{FF2B5EF4-FFF2-40B4-BE49-F238E27FC236}">
                    <a16:creationId xmlns:a16="http://schemas.microsoft.com/office/drawing/2014/main" id="{D956EED9-8582-A322-86E1-DD3D7ABE866F}"/>
                  </a:ext>
                </a:extLst>
              </p:cNvPr>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48" name="Freeform 304">
                <a:extLst>
                  <a:ext uri="{FF2B5EF4-FFF2-40B4-BE49-F238E27FC236}">
                    <a16:creationId xmlns:a16="http://schemas.microsoft.com/office/drawing/2014/main" id="{A8EB3C97-400C-4C91-8F69-CED5E60DFB6D}"/>
                  </a:ext>
                </a:extLst>
              </p:cNvPr>
              <p:cNvSpPr>
                <a:spLocks/>
              </p:cNvSpPr>
              <p:nvPr/>
            </p:nvSpPr>
            <p:spPr bwMode="auto">
              <a:xfrm>
                <a:off x="3563" y="1330"/>
                <a:ext cx="33" cy="28"/>
              </a:xfrm>
              <a:custGeom>
                <a:avLst/>
                <a:gdLst>
                  <a:gd name="T0" fmla="*/ 6 w 6"/>
                  <a:gd name="T1" fmla="*/ 0 h 5"/>
                  <a:gd name="T2" fmla="*/ 1 w 6"/>
                  <a:gd name="T3" fmla="*/ 3 h 5"/>
                  <a:gd name="T4" fmla="*/ 1 w 6"/>
                  <a:gd name="T5" fmla="*/ 5 h 5"/>
                  <a:gd name="T6" fmla="*/ 2 w 6"/>
                  <a:gd name="T7" fmla="*/ 4 h 5"/>
                  <a:gd name="T8" fmla="*/ 5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49" name="Freeform 305">
                <a:extLst>
                  <a:ext uri="{FF2B5EF4-FFF2-40B4-BE49-F238E27FC236}">
                    <a16:creationId xmlns:a16="http://schemas.microsoft.com/office/drawing/2014/main" id="{0952DD3D-2E46-C568-84EF-48A9C1A70DF4}"/>
                  </a:ext>
                </a:extLst>
              </p:cNvPr>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50" name="Freeform 306">
                <a:extLst>
                  <a:ext uri="{FF2B5EF4-FFF2-40B4-BE49-F238E27FC236}">
                    <a16:creationId xmlns:a16="http://schemas.microsoft.com/office/drawing/2014/main" id="{F9F66EAA-020B-AC9B-2079-F43D2000EC44}"/>
                  </a:ext>
                </a:extLst>
              </p:cNvPr>
              <p:cNvSpPr>
                <a:spLocks/>
              </p:cNvSpPr>
              <p:nvPr/>
            </p:nvSpPr>
            <p:spPr bwMode="auto">
              <a:xfrm>
                <a:off x="3669" y="1302"/>
                <a:ext cx="22" cy="17"/>
              </a:xfrm>
              <a:custGeom>
                <a:avLst/>
                <a:gdLst>
                  <a:gd name="T0" fmla="*/ 4 w 4"/>
                  <a:gd name="T1" fmla="*/ 0 h 3"/>
                  <a:gd name="T2" fmla="*/ 0 w 4"/>
                  <a:gd name="T3" fmla="*/ 2 h 3"/>
                  <a:gd name="T4" fmla="*/ 1 w 4"/>
                  <a:gd name="T5" fmla="*/ 3 h 3"/>
                  <a:gd name="T6" fmla="*/ 3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51" name="Freeform 307">
                <a:extLst>
                  <a:ext uri="{FF2B5EF4-FFF2-40B4-BE49-F238E27FC236}">
                    <a16:creationId xmlns:a16="http://schemas.microsoft.com/office/drawing/2014/main" id="{9CB8094C-1433-3186-9263-4CDC4A88743A}"/>
                  </a:ext>
                </a:extLst>
              </p:cNvPr>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52" name="Freeform 308">
                <a:extLst>
                  <a:ext uri="{FF2B5EF4-FFF2-40B4-BE49-F238E27FC236}">
                    <a16:creationId xmlns:a16="http://schemas.microsoft.com/office/drawing/2014/main" id="{D7649DC0-DB16-ACB5-99B7-C3D38FCC310F}"/>
                  </a:ext>
                </a:extLst>
              </p:cNvPr>
              <p:cNvSpPr>
                <a:spLocks/>
              </p:cNvSpPr>
              <p:nvPr/>
            </p:nvSpPr>
            <p:spPr bwMode="auto">
              <a:xfrm>
                <a:off x="3736" y="1319"/>
                <a:ext cx="23" cy="33"/>
              </a:xfrm>
              <a:custGeom>
                <a:avLst/>
                <a:gdLst>
                  <a:gd name="T0" fmla="*/ 4 w 4"/>
                  <a:gd name="T1" fmla="*/ 0 h 6"/>
                  <a:gd name="T2" fmla="*/ 1 w 4"/>
                  <a:gd name="T3" fmla="*/ 5 h 6"/>
                  <a:gd name="T4" fmla="*/ 2 w 4"/>
                  <a:gd name="T5" fmla="*/ 5 h 6"/>
                  <a:gd name="T6" fmla="*/ 4 w 4"/>
                  <a:gd name="T7" fmla="*/ 0 h 6"/>
                </a:gdLst>
                <a:ahLst/>
                <a:cxnLst>
                  <a:cxn ang="0">
                    <a:pos x="T0" y="T1"/>
                  </a:cxn>
                  <a:cxn ang="0">
                    <a:pos x="T2" y="T3"/>
                  </a:cxn>
                  <a:cxn ang="0">
                    <a:pos x="T4" y="T5"/>
                  </a:cxn>
                  <a:cxn ang="0">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53" name="Freeform 309">
                <a:extLst>
                  <a:ext uri="{FF2B5EF4-FFF2-40B4-BE49-F238E27FC236}">
                    <a16:creationId xmlns:a16="http://schemas.microsoft.com/office/drawing/2014/main" id="{B0121FCB-EB04-5B8C-8C36-16868BD9B898}"/>
                  </a:ext>
                </a:extLst>
              </p:cNvPr>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54" name="Freeform 310">
                <a:extLst>
                  <a:ext uri="{FF2B5EF4-FFF2-40B4-BE49-F238E27FC236}">
                    <a16:creationId xmlns:a16="http://schemas.microsoft.com/office/drawing/2014/main" id="{18569605-DF7D-E145-C682-95752BD0C6A5}"/>
                  </a:ext>
                </a:extLst>
              </p:cNvPr>
              <p:cNvSpPr>
                <a:spLocks/>
              </p:cNvSpPr>
              <p:nvPr/>
            </p:nvSpPr>
            <p:spPr bwMode="auto">
              <a:xfrm>
                <a:off x="3787" y="1212"/>
                <a:ext cx="16" cy="28"/>
              </a:xfrm>
              <a:custGeom>
                <a:avLst/>
                <a:gdLst>
                  <a:gd name="T0" fmla="*/ 3 w 3"/>
                  <a:gd name="T1" fmla="*/ 0 h 5"/>
                  <a:gd name="T2" fmla="*/ 0 w 3"/>
                  <a:gd name="T3" fmla="*/ 4 h 5"/>
                  <a:gd name="T4" fmla="*/ 1 w 3"/>
                  <a:gd name="T5" fmla="*/ 5 h 5"/>
                  <a:gd name="T6" fmla="*/ 2 w 3"/>
                  <a:gd name="T7" fmla="*/ 1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55" name="Freeform 311">
                <a:extLst>
                  <a:ext uri="{FF2B5EF4-FFF2-40B4-BE49-F238E27FC236}">
                    <a16:creationId xmlns:a16="http://schemas.microsoft.com/office/drawing/2014/main" id="{E8DEDFE7-0296-6A18-8224-9CB1BFF94745}"/>
                  </a:ext>
                </a:extLst>
              </p:cNvPr>
              <p:cNvSpPr>
                <a:spLocks/>
              </p:cNvSpPr>
              <p:nvPr/>
            </p:nvSpPr>
            <p:spPr bwMode="auto">
              <a:xfrm>
                <a:off x="2556" y="1738"/>
                <a:ext cx="39" cy="28"/>
              </a:xfrm>
              <a:custGeom>
                <a:avLst/>
                <a:gdLst>
                  <a:gd name="T0" fmla="*/ 7 w 7"/>
                  <a:gd name="T1" fmla="*/ 1 h 5"/>
                  <a:gd name="T2" fmla="*/ 5 w 7"/>
                  <a:gd name="T3" fmla="*/ 0 h 5"/>
                  <a:gd name="T4" fmla="*/ 0 w 7"/>
                  <a:gd name="T5" fmla="*/ 5 h 5"/>
                </a:gdLst>
                <a:ahLst/>
                <a:cxnLst>
                  <a:cxn ang="0">
                    <a:pos x="T0" y="T1"/>
                  </a:cxn>
                  <a:cxn ang="0">
                    <a:pos x="T2" y="T3"/>
                  </a:cxn>
                  <a:cxn ang="0">
                    <a:pos x="T4" y="T5"/>
                  </a:cxn>
                </a:cxnLst>
                <a:rect l="0" t="0" r="r" b="b"/>
                <a:pathLst>
                  <a:path w="7" h="5">
                    <a:moveTo>
                      <a:pt x="7" y="1"/>
                    </a:moveTo>
                    <a:cubicBezTo>
                      <a:pt x="7" y="0"/>
                      <a:pt x="5" y="0"/>
                      <a:pt x="5" y="0"/>
                    </a:cubicBezTo>
                    <a:cubicBezTo>
                      <a:pt x="4" y="0"/>
                      <a:pt x="3" y="4"/>
                      <a:pt x="0" y="5"/>
                    </a:cubicBezTo>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56" name="Freeform 312">
                <a:extLst>
                  <a:ext uri="{FF2B5EF4-FFF2-40B4-BE49-F238E27FC236}">
                    <a16:creationId xmlns:a16="http://schemas.microsoft.com/office/drawing/2014/main" id="{F7DCA29F-244B-6197-2068-BC4DF1BD5C0A}"/>
                  </a:ext>
                </a:extLst>
              </p:cNvPr>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57" name="Freeform 313">
                <a:extLst>
                  <a:ext uri="{FF2B5EF4-FFF2-40B4-BE49-F238E27FC236}">
                    <a16:creationId xmlns:a16="http://schemas.microsoft.com/office/drawing/2014/main" id="{505539EA-B82C-0AE2-ADD5-E42C360D9F43}"/>
                  </a:ext>
                </a:extLst>
              </p:cNvPr>
              <p:cNvSpPr>
                <a:spLocks/>
              </p:cNvSpPr>
              <p:nvPr/>
            </p:nvSpPr>
            <p:spPr bwMode="auto">
              <a:xfrm>
                <a:off x="2584" y="1749"/>
                <a:ext cx="280" cy="207"/>
              </a:xfrm>
              <a:custGeom>
                <a:avLst/>
                <a:gdLst>
                  <a:gd name="T0" fmla="*/ 45 w 50"/>
                  <a:gd name="T1" fmla="*/ 1 h 37"/>
                  <a:gd name="T2" fmla="*/ 36 w 50"/>
                  <a:gd name="T3" fmla="*/ 2 h 37"/>
                  <a:gd name="T4" fmla="*/ 4 w 50"/>
                  <a:gd name="T5" fmla="*/ 0 h 37"/>
                  <a:gd name="T6" fmla="*/ 1 w 50"/>
                  <a:gd name="T7" fmla="*/ 0 h 37"/>
                  <a:gd name="T8" fmla="*/ 0 w 50"/>
                  <a:gd name="T9" fmla="*/ 3 h 37"/>
                  <a:gd name="T10" fmla="*/ 15 w 50"/>
                  <a:gd name="T11" fmla="*/ 19 h 37"/>
                  <a:gd name="T12" fmla="*/ 19 w 50"/>
                  <a:gd name="T13" fmla="*/ 23 h 37"/>
                  <a:gd name="T14" fmla="*/ 23 w 50"/>
                  <a:gd name="T15" fmla="*/ 36 h 37"/>
                  <a:gd name="T16" fmla="*/ 36 w 50"/>
                  <a:gd name="T17" fmla="*/ 27 h 37"/>
                  <a:gd name="T18" fmla="*/ 49 w 50"/>
                  <a:gd name="T19" fmla="*/ 8 h 37"/>
                  <a:gd name="T20" fmla="*/ 49 w 50"/>
                  <a:gd name="T21" fmla="*/ 3 h 37"/>
                  <a:gd name="T22" fmla="*/ 45 w 50"/>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58" name="Freeform 314">
                <a:extLst>
                  <a:ext uri="{FF2B5EF4-FFF2-40B4-BE49-F238E27FC236}">
                    <a16:creationId xmlns:a16="http://schemas.microsoft.com/office/drawing/2014/main" id="{E84520D7-D517-C268-704A-3DDACABA4D19}"/>
                  </a:ext>
                </a:extLst>
              </p:cNvPr>
              <p:cNvSpPr>
                <a:spLocks noEditPoints="1"/>
              </p:cNvSpPr>
              <p:nvPr/>
            </p:nvSpPr>
            <p:spPr bwMode="auto">
              <a:xfrm>
                <a:off x="2718" y="1743"/>
                <a:ext cx="118" cy="118"/>
              </a:xfrm>
              <a:custGeom>
                <a:avLst/>
                <a:gdLst>
                  <a:gd name="T0" fmla="*/ 15 w 21"/>
                  <a:gd name="T1" fmla="*/ 1 h 21"/>
                  <a:gd name="T2" fmla="*/ 15 w 21"/>
                  <a:gd name="T3" fmla="*/ 1 h 21"/>
                  <a:gd name="T4" fmla="*/ 15 w 21"/>
                  <a:gd name="T5" fmla="*/ 1 h 21"/>
                  <a:gd name="T6" fmla="*/ 13 w 21"/>
                  <a:gd name="T7" fmla="*/ 1 h 21"/>
                  <a:gd name="T8" fmla="*/ 13 w 21"/>
                  <a:gd name="T9" fmla="*/ 3 h 21"/>
                  <a:gd name="T10" fmla="*/ 13 w 21"/>
                  <a:gd name="T11" fmla="*/ 3 h 21"/>
                  <a:gd name="T12" fmla="*/ 11 w 21"/>
                  <a:gd name="T13" fmla="*/ 1 h 21"/>
                  <a:gd name="T14" fmla="*/ 12 w 21"/>
                  <a:gd name="T15" fmla="*/ 3 h 21"/>
                  <a:gd name="T16" fmla="*/ 11 w 21"/>
                  <a:gd name="T17" fmla="*/ 1 h 21"/>
                  <a:gd name="T18" fmla="*/ 3 w 21"/>
                  <a:gd name="T19" fmla="*/ 16 h 21"/>
                  <a:gd name="T20" fmla="*/ 4 w 21"/>
                  <a:gd name="T21" fmla="*/ 6 h 21"/>
                  <a:gd name="T22" fmla="*/ 3 w 21"/>
                  <a:gd name="T23" fmla="*/ 19 h 21"/>
                  <a:gd name="T24" fmla="*/ 4 w 21"/>
                  <a:gd name="T25" fmla="*/ 19 h 21"/>
                  <a:gd name="T26" fmla="*/ 4 w 21"/>
                  <a:gd name="T27" fmla="*/ 19 h 21"/>
                  <a:gd name="T28" fmla="*/ 3 w 21"/>
                  <a:gd name="T29" fmla="*/ 20 h 21"/>
                  <a:gd name="T30" fmla="*/ 3 w 21"/>
                  <a:gd name="T31" fmla="*/ 20 h 21"/>
                  <a:gd name="T32" fmla="*/ 3 w 21"/>
                  <a:gd name="T33" fmla="*/ 20 h 21"/>
                  <a:gd name="T34" fmla="*/ 4 w 21"/>
                  <a:gd name="T35" fmla="*/ 21 h 21"/>
                  <a:gd name="T36" fmla="*/ 5 w 21"/>
                  <a:gd name="T37" fmla="*/ 20 h 21"/>
                  <a:gd name="T38" fmla="*/ 4 w 21"/>
                  <a:gd name="T39" fmla="*/ 21 h 21"/>
                  <a:gd name="T40" fmla="*/ 7 w 21"/>
                  <a:gd name="T41" fmla="*/ 20 h 21"/>
                  <a:gd name="T42" fmla="*/ 6 w 21"/>
                  <a:gd name="T43" fmla="*/ 20 h 21"/>
                  <a:gd name="T44" fmla="*/ 7 w 21"/>
                  <a:gd name="T45" fmla="*/ 20 h 21"/>
                  <a:gd name="T46" fmla="*/ 9 w 21"/>
                  <a:gd name="T47" fmla="*/ 13 h 21"/>
                  <a:gd name="T48" fmla="*/ 7 w 21"/>
                  <a:gd name="T49" fmla="*/ 20 h 21"/>
                  <a:gd name="T50" fmla="*/ 10 w 21"/>
                  <a:gd name="T51" fmla="*/ 12 h 21"/>
                  <a:gd name="T52" fmla="*/ 10 w 21"/>
                  <a:gd name="T53" fmla="*/ 12 h 21"/>
                  <a:gd name="T54" fmla="*/ 10 w 21"/>
                  <a:gd name="T55" fmla="*/ 12 h 21"/>
                  <a:gd name="T56" fmla="*/ 10 w 21"/>
                  <a:gd name="T57" fmla="*/ 12 h 21"/>
                  <a:gd name="T58" fmla="*/ 9 w 21"/>
                  <a:gd name="T59" fmla="*/ 12 h 21"/>
                  <a:gd name="T60" fmla="*/ 9 w 21"/>
                  <a:gd name="T61" fmla="*/ 12 h 21"/>
                  <a:gd name="T62" fmla="*/ 10 w 21"/>
                  <a:gd name="T63" fmla="*/ 12 h 21"/>
                  <a:gd name="T64" fmla="*/ 9 w 21"/>
                  <a:gd name="T65" fmla="*/ 11 h 21"/>
                  <a:gd name="T66" fmla="*/ 9 w 21"/>
                  <a:gd name="T67" fmla="*/ 11 h 21"/>
                  <a:gd name="T68" fmla="*/ 12 w 21"/>
                  <a:gd name="T69" fmla="*/ 8 h 21"/>
                  <a:gd name="T70" fmla="*/ 12 w 21"/>
                  <a:gd name="T71" fmla="*/ 8 h 21"/>
                  <a:gd name="T72" fmla="*/ 12 w 21"/>
                  <a:gd name="T73" fmla="*/ 7 h 21"/>
                  <a:gd name="T74" fmla="*/ 12 w 21"/>
                  <a:gd name="T75" fmla="*/ 8 h 21"/>
                  <a:gd name="T76" fmla="*/ 19 w 21"/>
                  <a:gd name="T77" fmla="*/ 2 h 21"/>
                  <a:gd name="T78" fmla="*/ 14 w 21"/>
                  <a:gd name="T79" fmla="*/ 6 h 21"/>
                  <a:gd name="T80" fmla="*/ 19 w 21"/>
                  <a:gd name="T81" fmla="*/ 2 h 21"/>
                  <a:gd name="T82" fmla="*/ 20 w 21"/>
                  <a:gd name="T83" fmla="*/ 1 h 21"/>
                  <a:gd name="T84" fmla="*/ 19 w 21"/>
                  <a:gd name="T85" fmla="*/ 2 h 21"/>
                  <a:gd name="T86" fmla="*/ 20 w 21"/>
                  <a:gd name="T87" fmla="*/ 1 h 21"/>
                  <a:gd name="T88" fmla="*/ 15 w 21"/>
                  <a:gd name="T89" fmla="*/ 2 h 21"/>
                  <a:gd name="T90" fmla="*/ 16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15" y="2"/>
                    </a:moveTo>
                    <a:lnTo>
                      <a:pt x="15" y="2"/>
                    </a:lnTo>
                    <a:lnTo>
                      <a:pt x="15" y="1"/>
                    </a:lnTo>
                    <a:lnTo>
                      <a:pt x="15" y="1"/>
                    </a:lnTo>
                    <a:lnTo>
                      <a:pt x="15" y="2"/>
                    </a:lnTo>
                    <a:close/>
                    <a:moveTo>
                      <a:pt x="15" y="1"/>
                    </a:moveTo>
                    <a:lnTo>
                      <a:pt x="15" y="1"/>
                    </a:lnTo>
                    <a:lnTo>
                      <a:pt x="15" y="2"/>
                    </a:lnTo>
                    <a:lnTo>
                      <a:pt x="15" y="1"/>
                    </a:lnTo>
                    <a:close/>
                    <a:moveTo>
                      <a:pt x="15" y="2"/>
                    </a:moveTo>
                    <a:cubicBezTo>
                      <a:pt x="15" y="2"/>
                      <a:pt x="14" y="2"/>
                      <a:pt x="13" y="3"/>
                    </a:cubicBezTo>
                    <a:lnTo>
                      <a:pt x="13" y="1"/>
                    </a:lnTo>
                    <a:cubicBezTo>
                      <a:pt x="14" y="1"/>
                      <a:pt x="15" y="1"/>
                      <a:pt x="15" y="1"/>
                    </a:cubicBezTo>
                    <a:lnTo>
                      <a:pt x="15" y="2"/>
                    </a:lnTo>
                    <a:close/>
                    <a:moveTo>
                      <a:pt x="13" y="3"/>
                    </a:moveTo>
                    <a:lnTo>
                      <a:pt x="13" y="3"/>
                    </a:lnTo>
                    <a:lnTo>
                      <a:pt x="13" y="2"/>
                    </a:lnTo>
                    <a:lnTo>
                      <a:pt x="13" y="3"/>
                    </a:lnTo>
                    <a:close/>
                    <a:moveTo>
                      <a:pt x="13" y="3"/>
                    </a:moveTo>
                    <a:cubicBezTo>
                      <a:pt x="13" y="3"/>
                      <a:pt x="12" y="3"/>
                      <a:pt x="12" y="3"/>
                    </a:cubicBezTo>
                    <a:lnTo>
                      <a:pt x="11" y="1"/>
                    </a:lnTo>
                    <a:cubicBezTo>
                      <a:pt x="12" y="1"/>
                      <a:pt x="13" y="1"/>
                      <a:pt x="13" y="1"/>
                    </a:cubicBezTo>
                    <a:lnTo>
                      <a:pt x="13" y="3"/>
                    </a:lnTo>
                    <a:close/>
                    <a:moveTo>
                      <a:pt x="12" y="3"/>
                    </a:moveTo>
                    <a:cubicBezTo>
                      <a:pt x="9" y="3"/>
                      <a:pt x="6" y="5"/>
                      <a:pt x="4" y="6"/>
                    </a:cubicBezTo>
                    <a:lnTo>
                      <a:pt x="3" y="6"/>
                    </a:lnTo>
                    <a:cubicBezTo>
                      <a:pt x="5" y="4"/>
                      <a:pt x="8" y="2"/>
                      <a:pt x="11" y="1"/>
                    </a:cubicBezTo>
                    <a:lnTo>
                      <a:pt x="12" y="3"/>
                    </a:lnTo>
                    <a:close/>
                    <a:moveTo>
                      <a:pt x="4" y="6"/>
                    </a:moveTo>
                    <a:cubicBezTo>
                      <a:pt x="2" y="9"/>
                      <a:pt x="2" y="12"/>
                      <a:pt x="3" y="16"/>
                    </a:cubicBezTo>
                    <a:lnTo>
                      <a:pt x="2" y="16"/>
                    </a:lnTo>
                    <a:cubicBezTo>
                      <a:pt x="1" y="12"/>
                      <a:pt x="0" y="9"/>
                      <a:pt x="3" y="6"/>
                    </a:cubicBezTo>
                    <a:lnTo>
                      <a:pt x="4" y="6"/>
                    </a:lnTo>
                    <a:close/>
                    <a:moveTo>
                      <a:pt x="3" y="16"/>
                    </a:moveTo>
                    <a:cubicBezTo>
                      <a:pt x="4" y="17"/>
                      <a:pt x="4" y="18"/>
                      <a:pt x="4" y="19"/>
                    </a:cubicBezTo>
                    <a:lnTo>
                      <a:pt x="3" y="19"/>
                    </a:lnTo>
                    <a:cubicBezTo>
                      <a:pt x="3" y="18"/>
                      <a:pt x="2" y="17"/>
                      <a:pt x="2" y="16"/>
                    </a:cubicBezTo>
                    <a:lnTo>
                      <a:pt x="3" y="16"/>
                    </a:lnTo>
                    <a:close/>
                    <a:moveTo>
                      <a:pt x="4" y="19"/>
                    </a:moveTo>
                    <a:lnTo>
                      <a:pt x="4" y="19"/>
                    </a:lnTo>
                    <a:lnTo>
                      <a:pt x="3" y="19"/>
                    </a:lnTo>
                    <a:lnTo>
                      <a:pt x="4" y="19"/>
                    </a:lnTo>
                    <a:close/>
                    <a:moveTo>
                      <a:pt x="4" y="19"/>
                    </a:moveTo>
                    <a:lnTo>
                      <a:pt x="4" y="19"/>
                    </a:lnTo>
                    <a:lnTo>
                      <a:pt x="3" y="20"/>
                    </a:lnTo>
                    <a:cubicBezTo>
                      <a:pt x="3" y="19"/>
                      <a:pt x="3" y="19"/>
                      <a:pt x="3" y="19"/>
                    </a:cubicBezTo>
                    <a:lnTo>
                      <a:pt x="4" y="19"/>
                    </a:lnTo>
                    <a:close/>
                    <a:moveTo>
                      <a:pt x="3" y="20"/>
                    </a:moveTo>
                    <a:lnTo>
                      <a:pt x="3" y="20"/>
                    </a:lnTo>
                    <a:lnTo>
                      <a:pt x="3" y="19"/>
                    </a:lnTo>
                    <a:lnTo>
                      <a:pt x="3" y="20"/>
                    </a:lnTo>
                    <a:close/>
                    <a:moveTo>
                      <a:pt x="4" y="19"/>
                    </a:moveTo>
                    <a:cubicBezTo>
                      <a:pt x="4" y="19"/>
                      <a:pt x="4" y="19"/>
                      <a:pt x="5" y="20"/>
                    </a:cubicBezTo>
                    <a:lnTo>
                      <a:pt x="4" y="21"/>
                    </a:lnTo>
                    <a:cubicBezTo>
                      <a:pt x="3" y="21"/>
                      <a:pt x="3" y="20"/>
                      <a:pt x="3" y="20"/>
                    </a:cubicBezTo>
                    <a:lnTo>
                      <a:pt x="4" y="19"/>
                    </a:lnTo>
                    <a:close/>
                    <a:moveTo>
                      <a:pt x="5" y="20"/>
                    </a:moveTo>
                    <a:cubicBezTo>
                      <a:pt x="5" y="20"/>
                      <a:pt x="6" y="20"/>
                      <a:pt x="6" y="20"/>
                    </a:cubicBezTo>
                    <a:lnTo>
                      <a:pt x="6" y="21"/>
                    </a:lnTo>
                    <a:cubicBezTo>
                      <a:pt x="6" y="21"/>
                      <a:pt x="5" y="21"/>
                      <a:pt x="4" y="21"/>
                    </a:cubicBezTo>
                    <a:lnTo>
                      <a:pt x="5" y="20"/>
                    </a:lnTo>
                    <a:close/>
                    <a:moveTo>
                      <a:pt x="6" y="20"/>
                    </a:moveTo>
                    <a:cubicBezTo>
                      <a:pt x="6" y="20"/>
                      <a:pt x="6" y="20"/>
                      <a:pt x="7" y="20"/>
                    </a:cubicBezTo>
                    <a:lnTo>
                      <a:pt x="7" y="21"/>
                    </a:lnTo>
                    <a:cubicBezTo>
                      <a:pt x="7" y="21"/>
                      <a:pt x="7" y="21"/>
                      <a:pt x="6" y="21"/>
                    </a:cubicBezTo>
                    <a:lnTo>
                      <a:pt x="6" y="20"/>
                    </a:lnTo>
                    <a:close/>
                    <a:moveTo>
                      <a:pt x="7" y="21"/>
                    </a:moveTo>
                    <a:lnTo>
                      <a:pt x="7" y="21"/>
                    </a:lnTo>
                    <a:lnTo>
                      <a:pt x="7" y="20"/>
                    </a:lnTo>
                    <a:lnTo>
                      <a:pt x="7" y="21"/>
                    </a:lnTo>
                    <a:close/>
                    <a:moveTo>
                      <a:pt x="7" y="20"/>
                    </a:moveTo>
                    <a:cubicBezTo>
                      <a:pt x="10" y="19"/>
                      <a:pt x="9" y="16"/>
                      <a:pt x="9" y="13"/>
                    </a:cubicBezTo>
                    <a:lnTo>
                      <a:pt x="10" y="13"/>
                    </a:lnTo>
                    <a:cubicBezTo>
                      <a:pt x="11" y="16"/>
                      <a:pt x="11" y="20"/>
                      <a:pt x="7" y="21"/>
                    </a:cubicBezTo>
                    <a:lnTo>
                      <a:pt x="7" y="20"/>
                    </a:lnTo>
                    <a:close/>
                    <a:moveTo>
                      <a:pt x="9" y="13"/>
                    </a:moveTo>
                    <a:cubicBezTo>
                      <a:pt x="9" y="13"/>
                      <a:pt x="9" y="13"/>
                      <a:pt x="9" y="12"/>
                    </a:cubicBezTo>
                    <a:lnTo>
                      <a:pt x="10" y="12"/>
                    </a:lnTo>
                    <a:cubicBezTo>
                      <a:pt x="10" y="12"/>
                      <a:pt x="10" y="13"/>
                      <a:pt x="10" y="13"/>
                    </a:cubicBezTo>
                    <a:lnTo>
                      <a:pt x="9" y="13"/>
                    </a:lnTo>
                    <a:close/>
                    <a:moveTo>
                      <a:pt x="10" y="12"/>
                    </a:moveTo>
                    <a:lnTo>
                      <a:pt x="10" y="12"/>
                    </a:lnTo>
                    <a:lnTo>
                      <a:pt x="9" y="12"/>
                    </a:lnTo>
                    <a:lnTo>
                      <a:pt x="10" y="12"/>
                    </a:lnTo>
                    <a:close/>
                    <a:moveTo>
                      <a:pt x="9" y="12"/>
                    </a:moveTo>
                    <a:lnTo>
                      <a:pt x="9" y="12"/>
                    </a:lnTo>
                    <a:lnTo>
                      <a:pt x="10" y="12"/>
                    </a:lnTo>
                    <a:lnTo>
                      <a:pt x="10" y="12"/>
                    </a:lnTo>
                    <a:lnTo>
                      <a:pt x="9" y="12"/>
                    </a:lnTo>
                    <a:close/>
                    <a:moveTo>
                      <a:pt x="9" y="12"/>
                    </a:moveTo>
                    <a:lnTo>
                      <a:pt x="9" y="12"/>
                    </a:lnTo>
                    <a:lnTo>
                      <a:pt x="9" y="12"/>
                    </a:lnTo>
                    <a:close/>
                    <a:moveTo>
                      <a:pt x="9" y="12"/>
                    </a:moveTo>
                    <a:cubicBezTo>
                      <a:pt x="9" y="12"/>
                      <a:pt x="9" y="12"/>
                      <a:pt x="9" y="11"/>
                    </a:cubicBezTo>
                    <a:lnTo>
                      <a:pt x="10" y="12"/>
                    </a:lnTo>
                    <a:cubicBezTo>
                      <a:pt x="10" y="12"/>
                      <a:pt x="10" y="12"/>
                      <a:pt x="10" y="12"/>
                    </a:cubicBezTo>
                    <a:lnTo>
                      <a:pt x="9" y="12"/>
                    </a:lnTo>
                    <a:close/>
                    <a:moveTo>
                      <a:pt x="9" y="11"/>
                    </a:moveTo>
                    <a:cubicBezTo>
                      <a:pt x="9" y="11"/>
                      <a:pt x="9" y="11"/>
                      <a:pt x="9" y="11"/>
                    </a:cubicBezTo>
                    <a:lnTo>
                      <a:pt x="10" y="11"/>
                    </a:lnTo>
                    <a:cubicBezTo>
                      <a:pt x="10" y="11"/>
                      <a:pt x="10" y="11"/>
                      <a:pt x="10" y="12"/>
                    </a:cubicBezTo>
                    <a:lnTo>
                      <a:pt x="9" y="11"/>
                    </a:lnTo>
                    <a:close/>
                    <a:moveTo>
                      <a:pt x="9" y="11"/>
                    </a:moveTo>
                    <a:cubicBezTo>
                      <a:pt x="9" y="9"/>
                      <a:pt x="10" y="8"/>
                      <a:pt x="12" y="7"/>
                    </a:cubicBezTo>
                    <a:lnTo>
                      <a:pt x="12" y="8"/>
                    </a:lnTo>
                    <a:cubicBezTo>
                      <a:pt x="11" y="9"/>
                      <a:pt x="10" y="10"/>
                      <a:pt x="10" y="11"/>
                    </a:cubicBezTo>
                    <a:lnTo>
                      <a:pt x="9" y="11"/>
                    </a:lnTo>
                    <a:close/>
                    <a:moveTo>
                      <a:pt x="12" y="8"/>
                    </a:moveTo>
                    <a:lnTo>
                      <a:pt x="12" y="8"/>
                    </a:lnTo>
                    <a:lnTo>
                      <a:pt x="12" y="8"/>
                    </a:lnTo>
                    <a:close/>
                    <a:moveTo>
                      <a:pt x="12" y="7"/>
                    </a:moveTo>
                    <a:cubicBezTo>
                      <a:pt x="12" y="7"/>
                      <a:pt x="13" y="6"/>
                      <a:pt x="14" y="6"/>
                    </a:cubicBezTo>
                    <a:lnTo>
                      <a:pt x="14" y="7"/>
                    </a:lnTo>
                    <a:cubicBezTo>
                      <a:pt x="14" y="7"/>
                      <a:pt x="13" y="8"/>
                      <a:pt x="12" y="8"/>
                    </a:cubicBezTo>
                    <a:lnTo>
                      <a:pt x="12" y="7"/>
                    </a:lnTo>
                    <a:close/>
                    <a:moveTo>
                      <a:pt x="14" y="6"/>
                    </a:moveTo>
                    <a:cubicBezTo>
                      <a:pt x="16" y="5"/>
                      <a:pt x="17" y="4"/>
                      <a:pt x="19" y="2"/>
                    </a:cubicBezTo>
                    <a:lnTo>
                      <a:pt x="20" y="3"/>
                    </a:lnTo>
                    <a:cubicBezTo>
                      <a:pt x="18" y="5"/>
                      <a:pt x="16" y="6"/>
                      <a:pt x="14" y="7"/>
                    </a:cubicBezTo>
                    <a:lnTo>
                      <a:pt x="14" y="6"/>
                    </a:lnTo>
                    <a:close/>
                    <a:moveTo>
                      <a:pt x="19" y="2"/>
                    </a:moveTo>
                    <a:lnTo>
                      <a:pt x="19" y="2"/>
                    </a:lnTo>
                    <a:lnTo>
                      <a:pt x="19" y="2"/>
                    </a:lnTo>
                    <a:close/>
                    <a:moveTo>
                      <a:pt x="19" y="2"/>
                    </a:moveTo>
                    <a:cubicBezTo>
                      <a:pt x="19" y="2"/>
                      <a:pt x="19" y="2"/>
                      <a:pt x="19" y="2"/>
                    </a:cubicBezTo>
                    <a:lnTo>
                      <a:pt x="20" y="1"/>
                    </a:lnTo>
                    <a:cubicBezTo>
                      <a:pt x="20" y="1"/>
                      <a:pt x="21" y="2"/>
                      <a:pt x="20" y="3"/>
                    </a:cubicBezTo>
                    <a:lnTo>
                      <a:pt x="19" y="2"/>
                    </a:lnTo>
                    <a:close/>
                    <a:moveTo>
                      <a:pt x="19" y="2"/>
                    </a:moveTo>
                    <a:cubicBezTo>
                      <a:pt x="19" y="2"/>
                      <a:pt x="17" y="2"/>
                      <a:pt x="16" y="2"/>
                    </a:cubicBezTo>
                    <a:lnTo>
                      <a:pt x="16" y="1"/>
                    </a:lnTo>
                    <a:cubicBezTo>
                      <a:pt x="17" y="1"/>
                      <a:pt x="19" y="0"/>
                      <a:pt x="20" y="1"/>
                    </a:cubicBezTo>
                    <a:lnTo>
                      <a:pt x="19" y="2"/>
                    </a:lnTo>
                    <a:close/>
                    <a:moveTo>
                      <a:pt x="16" y="2"/>
                    </a:moveTo>
                    <a:cubicBezTo>
                      <a:pt x="16" y="2"/>
                      <a:pt x="15" y="2"/>
                      <a:pt x="15" y="2"/>
                    </a:cubicBezTo>
                    <a:lnTo>
                      <a:pt x="15" y="1"/>
                    </a:lnTo>
                    <a:cubicBezTo>
                      <a:pt x="15" y="1"/>
                      <a:pt x="16" y="1"/>
                      <a:pt x="16" y="1"/>
                    </a:cubicBezTo>
                    <a:lnTo>
                      <a:pt x="1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59" name="Freeform 315">
                <a:extLst>
                  <a:ext uri="{FF2B5EF4-FFF2-40B4-BE49-F238E27FC236}">
                    <a16:creationId xmlns:a16="http://schemas.microsoft.com/office/drawing/2014/main" id="{A89C1936-2F1A-E37C-D5BC-D226490CCFA9}"/>
                  </a:ext>
                </a:extLst>
              </p:cNvPr>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0" name="Freeform 316">
                <a:extLst>
                  <a:ext uri="{FF2B5EF4-FFF2-40B4-BE49-F238E27FC236}">
                    <a16:creationId xmlns:a16="http://schemas.microsoft.com/office/drawing/2014/main" id="{FE1287A3-9178-A26D-E9A1-D4AED79BEA33}"/>
                  </a:ext>
                </a:extLst>
              </p:cNvPr>
              <p:cNvSpPr>
                <a:spLocks/>
              </p:cNvSpPr>
              <p:nvPr/>
            </p:nvSpPr>
            <p:spPr bwMode="auto">
              <a:xfrm>
                <a:off x="2746" y="1771"/>
                <a:ext cx="17" cy="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61" name="Freeform 317">
                <a:extLst>
                  <a:ext uri="{FF2B5EF4-FFF2-40B4-BE49-F238E27FC236}">
                    <a16:creationId xmlns:a16="http://schemas.microsoft.com/office/drawing/2014/main" id="{7EB03CB9-94F2-7C1E-4C50-4BD0BCC84CC8}"/>
                  </a:ext>
                </a:extLst>
              </p:cNvPr>
              <p:cNvSpPr>
                <a:spLocks noEditPoints="1"/>
              </p:cNvSpPr>
              <p:nvPr/>
            </p:nvSpPr>
            <p:spPr bwMode="auto">
              <a:xfrm>
                <a:off x="2674" y="1760"/>
                <a:ext cx="56" cy="84"/>
              </a:xfrm>
              <a:custGeom>
                <a:avLst/>
                <a:gdLst>
                  <a:gd name="T0" fmla="*/ 9 w 10"/>
                  <a:gd name="T1" fmla="*/ 2 h 15"/>
                  <a:gd name="T2" fmla="*/ 10 w 10"/>
                  <a:gd name="T3" fmla="*/ 1 h 15"/>
                  <a:gd name="T4" fmla="*/ 9 w 10"/>
                  <a:gd name="T5" fmla="*/ 2 h 15"/>
                  <a:gd name="T6" fmla="*/ 5 w 10"/>
                  <a:gd name="T7" fmla="*/ 0 h 15"/>
                  <a:gd name="T8" fmla="*/ 9 w 10"/>
                  <a:gd name="T9" fmla="*/ 2 h 15"/>
                  <a:gd name="T10" fmla="*/ 2 w 10"/>
                  <a:gd name="T11" fmla="*/ 2 h 15"/>
                  <a:gd name="T12" fmla="*/ 5 w 10"/>
                  <a:gd name="T13" fmla="*/ 0 h 15"/>
                  <a:gd name="T14" fmla="*/ 2 w 10"/>
                  <a:gd name="T15" fmla="*/ 1 h 15"/>
                  <a:gd name="T16" fmla="*/ 2 w 10"/>
                  <a:gd name="T17" fmla="*/ 2 h 15"/>
                  <a:gd name="T18" fmla="*/ 2 w 10"/>
                  <a:gd name="T19" fmla="*/ 2 h 15"/>
                  <a:gd name="T20" fmla="*/ 1 w 10"/>
                  <a:gd name="T21" fmla="*/ 1 h 15"/>
                  <a:gd name="T22" fmla="*/ 2 w 10"/>
                  <a:gd name="T23" fmla="*/ 2 h 15"/>
                  <a:gd name="T24" fmla="*/ 1 w 10"/>
                  <a:gd name="T25" fmla="*/ 1 h 15"/>
                  <a:gd name="T26" fmla="*/ 1 w 10"/>
                  <a:gd name="T27" fmla="*/ 1 h 15"/>
                  <a:gd name="T28" fmla="*/ 1 w 10"/>
                  <a:gd name="T29" fmla="*/ 9 h 15"/>
                  <a:gd name="T30" fmla="*/ 1 w 10"/>
                  <a:gd name="T31" fmla="*/ 1 h 15"/>
                  <a:gd name="T32" fmla="*/ 1 w 10"/>
                  <a:gd name="T33" fmla="*/ 9 h 15"/>
                  <a:gd name="T34" fmla="*/ 0 w 10"/>
                  <a:gd name="T35" fmla="*/ 11 h 15"/>
                  <a:gd name="T36" fmla="*/ 1 w 10"/>
                  <a:gd name="T37" fmla="*/ 9 h 15"/>
                  <a:gd name="T38" fmla="*/ 1 w 10"/>
                  <a:gd name="T39" fmla="*/ 11 h 15"/>
                  <a:gd name="T40" fmla="*/ 1 w 10"/>
                  <a:gd name="T41" fmla="*/ 11 h 15"/>
                  <a:gd name="T42" fmla="*/ 0 w 10"/>
                  <a:gd name="T43" fmla="*/ 11 h 15"/>
                  <a:gd name="T44" fmla="*/ 1 w 10"/>
                  <a:gd name="T45" fmla="*/ 11 h 15"/>
                  <a:gd name="T46" fmla="*/ 0 w 10"/>
                  <a:gd name="T47" fmla="*/ 11 h 15"/>
                  <a:gd name="T48" fmla="*/ 0 w 10"/>
                  <a:gd name="T49" fmla="*/ 11 h 15"/>
                  <a:gd name="T50" fmla="*/ 1 w 10"/>
                  <a:gd name="T51" fmla="*/ 12 h 15"/>
                  <a:gd name="T52" fmla="*/ 0 w 10"/>
                  <a:gd name="T53" fmla="*/ 11 h 15"/>
                  <a:gd name="T54" fmla="*/ 1 w 10"/>
                  <a:gd name="T55" fmla="*/ 12 h 15"/>
                  <a:gd name="T56" fmla="*/ 1 w 10"/>
                  <a:gd name="T57" fmla="*/ 12 h 15"/>
                  <a:gd name="T58" fmla="*/ 2 w 10"/>
                  <a:gd name="T59" fmla="*/ 12 h 15"/>
                  <a:gd name="T60" fmla="*/ 0 w 10"/>
                  <a:gd name="T61" fmla="*/ 12 h 15"/>
                  <a:gd name="T62" fmla="*/ 2 w 10"/>
                  <a:gd name="T63" fmla="*/ 12 h 15"/>
                  <a:gd name="T64" fmla="*/ 1 w 10"/>
                  <a:gd name="T65" fmla="*/ 13 h 15"/>
                  <a:gd name="T66" fmla="*/ 2 w 10"/>
                  <a:gd name="T67" fmla="*/ 12 h 15"/>
                  <a:gd name="T68" fmla="*/ 4 w 10"/>
                  <a:gd name="T69" fmla="*/ 15 h 15"/>
                  <a:gd name="T70" fmla="*/ 2 w 10"/>
                  <a:gd name="T71" fmla="*/ 12 h 15"/>
                  <a:gd name="T72" fmla="*/ 4 w 10"/>
                  <a:gd name="T73" fmla="*/ 15 h 15"/>
                  <a:gd name="T74" fmla="*/ 4 w 10"/>
                  <a:gd name="T75" fmla="*/ 14 h 15"/>
                  <a:gd name="T76" fmla="*/ 4 w 10"/>
                  <a:gd name="T77" fmla="*/ 15 h 15"/>
                  <a:gd name="T78" fmla="*/ 4 w 10"/>
                  <a:gd name="T79" fmla="*/ 14 h 15"/>
                  <a:gd name="T80" fmla="*/ 4 w 10"/>
                  <a:gd name="T81" fmla="*/ 15 h 15"/>
                  <a:gd name="T82" fmla="*/ 4 w 10"/>
                  <a:gd name="T83" fmla="*/ 14 h 15"/>
                  <a:gd name="T84" fmla="*/ 8 w 10"/>
                  <a:gd name="T85" fmla="*/ 15 h 15"/>
                  <a:gd name="T86" fmla="*/ 4 w 10"/>
                  <a:gd name="T87" fmla="*/ 14 h 15"/>
                  <a:gd name="T88" fmla="*/ 9 w 10"/>
                  <a:gd name="T89" fmla="*/ 12 h 15"/>
                  <a:gd name="T90" fmla="*/ 8 w 10"/>
                  <a:gd name="T91" fmla="*/ 15 h 15"/>
                  <a:gd name="T92" fmla="*/ 10 w 10"/>
                  <a:gd name="T93" fmla="*/ 12 h 15"/>
                  <a:gd name="T94" fmla="*/ 9 w 10"/>
                  <a:gd name="T95" fmla="*/ 12 h 15"/>
                  <a:gd name="T96" fmla="*/ 9 w 10"/>
                  <a:gd name="T97" fmla="*/ 12 h 15"/>
                  <a:gd name="T98" fmla="*/ 10 w 10"/>
                  <a:gd name="T99" fmla="*/ 12 h 15"/>
                  <a:gd name="T100" fmla="*/ 9 w 10"/>
                  <a:gd name="T101" fmla="*/ 12 h 15"/>
                  <a:gd name="T102" fmla="*/ 10 w 10"/>
                  <a:gd name="T103" fmla="*/ 12 h 15"/>
                  <a:gd name="T104" fmla="*/ 10 w 10"/>
                  <a:gd name="T105" fmla="*/ 12 h 15"/>
                  <a:gd name="T106" fmla="*/ 8 w 10"/>
                  <a:gd name="T107" fmla="*/ 8 h 15"/>
                  <a:gd name="T108" fmla="*/ 10 w 10"/>
                  <a:gd name="T109" fmla="*/ 12 h 15"/>
                  <a:gd name="T110" fmla="*/ 8 w 10"/>
                  <a:gd name="T111" fmla="*/ 8 h 15"/>
                  <a:gd name="T112" fmla="*/ 10 w 10"/>
                  <a:gd name="T113" fmla="*/ 2 h 15"/>
                  <a:gd name="T114" fmla="*/ 8 w 10"/>
                  <a:gd name="T11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15">
                    <a:moveTo>
                      <a:pt x="9" y="2"/>
                    </a:moveTo>
                    <a:cubicBezTo>
                      <a:pt x="9" y="2"/>
                      <a:pt x="9" y="2"/>
                      <a:pt x="9" y="2"/>
                    </a:cubicBezTo>
                    <a:lnTo>
                      <a:pt x="9" y="1"/>
                    </a:lnTo>
                    <a:cubicBezTo>
                      <a:pt x="9" y="1"/>
                      <a:pt x="10" y="1"/>
                      <a:pt x="10" y="1"/>
                    </a:cubicBezTo>
                    <a:lnTo>
                      <a:pt x="9" y="2"/>
                    </a:lnTo>
                    <a:close/>
                    <a:moveTo>
                      <a:pt x="9" y="2"/>
                    </a:moveTo>
                    <a:cubicBezTo>
                      <a:pt x="8" y="1"/>
                      <a:pt x="7" y="1"/>
                      <a:pt x="5" y="1"/>
                    </a:cubicBezTo>
                    <a:lnTo>
                      <a:pt x="5" y="0"/>
                    </a:lnTo>
                    <a:cubicBezTo>
                      <a:pt x="7" y="0"/>
                      <a:pt x="8" y="0"/>
                      <a:pt x="9" y="1"/>
                    </a:cubicBezTo>
                    <a:lnTo>
                      <a:pt x="9" y="2"/>
                    </a:lnTo>
                    <a:close/>
                    <a:moveTo>
                      <a:pt x="5" y="1"/>
                    </a:moveTo>
                    <a:cubicBezTo>
                      <a:pt x="4" y="1"/>
                      <a:pt x="3" y="2"/>
                      <a:pt x="2" y="2"/>
                    </a:cubicBezTo>
                    <a:lnTo>
                      <a:pt x="2" y="1"/>
                    </a:lnTo>
                    <a:cubicBezTo>
                      <a:pt x="2" y="0"/>
                      <a:pt x="4" y="0"/>
                      <a:pt x="5" y="0"/>
                    </a:cubicBezTo>
                    <a:lnTo>
                      <a:pt x="5" y="1"/>
                    </a:lnTo>
                    <a:close/>
                    <a:moveTo>
                      <a:pt x="2" y="1"/>
                    </a:moveTo>
                    <a:lnTo>
                      <a:pt x="2" y="1"/>
                    </a:lnTo>
                    <a:lnTo>
                      <a:pt x="2" y="2"/>
                    </a:lnTo>
                    <a:lnTo>
                      <a:pt x="2" y="1"/>
                    </a:lnTo>
                    <a:close/>
                    <a:moveTo>
                      <a:pt x="2" y="2"/>
                    </a:moveTo>
                    <a:cubicBezTo>
                      <a:pt x="2" y="2"/>
                      <a:pt x="2" y="2"/>
                      <a:pt x="2" y="2"/>
                    </a:cubicBezTo>
                    <a:lnTo>
                      <a:pt x="1" y="1"/>
                    </a:lnTo>
                    <a:cubicBezTo>
                      <a:pt x="1" y="1"/>
                      <a:pt x="1" y="1"/>
                      <a:pt x="2" y="1"/>
                    </a:cubicBezTo>
                    <a:lnTo>
                      <a:pt x="2" y="2"/>
                    </a:lnTo>
                    <a:close/>
                    <a:moveTo>
                      <a:pt x="1" y="1"/>
                    </a:moveTo>
                    <a:lnTo>
                      <a:pt x="1" y="1"/>
                    </a:lnTo>
                    <a:lnTo>
                      <a:pt x="2" y="2"/>
                    </a:lnTo>
                    <a:lnTo>
                      <a:pt x="1" y="1"/>
                    </a:lnTo>
                    <a:close/>
                    <a:moveTo>
                      <a:pt x="2" y="2"/>
                    </a:moveTo>
                    <a:cubicBezTo>
                      <a:pt x="1" y="4"/>
                      <a:pt x="1" y="6"/>
                      <a:pt x="1" y="9"/>
                    </a:cubicBezTo>
                    <a:lnTo>
                      <a:pt x="0" y="9"/>
                    </a:lnTo>
                    <a:cubicBezTo>
                      <a:pt x="0" y="6"/>
                      <a:pt x="0" y="4"/>
                      <a:pt x="1" y="1"/>
                    </a:cubicBezTo>
                    <a:lnTo>
                      <a:pt x="2" y="2"/>
                    </a:lnTo>
                    <a:close/>
                    <a:moveTo>
                      <a:pt x="1" y="9"/>
                    </a:moveTo>
                    <a:cubicBezTo>
                      <a:pt x="1" y="9"/>
                      <a:pt x="1" y="10"/>
                      <a:pt x="1" y="11"/>
                    </a:cubicBezTo>
                    <a:lnTo>
                      <a:pt x="0" y="11"/>
                    </a:lnTo>
                    <a:cubicBezTo>
                      <a:pt x="0" y="10"/>
                      <a:pt x="0" y="9"/>
                      <a:pt x="0" y="9"/>
                    </a:cubicBezTo>
                    <a:lnTo>
                      <a:pt x="1" y="9"/>
                    </a:lnTo>
                    <a:close/>
                    <a:moveTo>
                      <a:pt x="1" y="11"/>
                    </a:moveTo>
                    <a:lnTo>
                      <a:pt x="1" y="11"/>
                    </a:lnTo>
                    <a:lnTo>
                      <a:pt x="1" y="11"/>
                    </a:lnTo>
                    <a:close/>
                    <a:moveTo>
                      <a:pt x="1" y="11"/>
                    </a:moveTo>
                    <a:lnTo>
                      <a:pt x="1" y="11"/>
                    </a:lnTo>
                    <a:lnTo>
                      <a:pt x="0" y="11"/>
                    </a:lnTo>
                    <a:lnTo>
                      <a:pt x="0" y="11"/>
                    </a:lnTo>
                    <a:lnTo>
                      <a:pt x="1" y="11"/>
                    </a:lnTo>
                    <a:close/>
                    <a:moveTo>
                      <a:pt x="0" y="11"/>
                    </a:moveTo>
                    <a:lnTo>
                      <a:pt x="0" y="11"/>
                    </a:lnTo>
                    <a:lnTo>
                      <a:pt x="1" y="11"/>
                    </a:lnTo>
                    <a:lnTo>
                      <a:pt x="0" y="11"/>
                    </a:lnTo>
                    <a:close/>
                    <a:moveTo>
                      <a:pt x="1" y="11"/>
                    </a:moveTo>
                    <a:cubicBezTo>
                      <a:pt x="1" y="12"/>
                      <a:pt x="1" y="12"/>
                      <a:pt x="1" y="12"/>
                    </a:cubicBezTo>
                    <a:lnTo>
                      <a:pt x="0" y="12"/>
                    </a:lnTo>
                    <a:cubicBezTo>
                      <a:pt x="0" y="12"/>
                      <a:pt x="0" y="12"/>
                      <a:pt x="0" y="11"/>
                    </a:cubicBezTo>
                    <a:lnTo>
                      <a:pt x="1" y="11"/>
                    </a:lnTo>
                    <a:close/>
                    <a:moveTo>
                      <a:pt x="1" y="12"/>
                    </a:moveTo>
                    <a:lnTo>
                      <a:pt x="1" y="12"/>
                    </a:lnTo>
                    <a:lnTo>
                      <a:pt x="1" y="12"/>
                    </a:lnTo>
                    <a:close/>
                    <a:moveTo>
                      <a:pt x="1" y="12"/>
                    </a:moveTo>
                    <a:cubicBezTo>
                      <a:pt x="1" y="12"/>
                      <a:pt x="1" y="12"/>
                      <a:pt x="2" y="12"/>
                    </a:cubicBezTo>
                    <a:lnTo>
                      <a:pt x="0" y="13"/>
                    </a:lnTo>
                    <a:cubicBezTo>
                      <a:pt x="0" y="13"/>
                      <a:pt x="0" y="12"/>
                      <a:pt x="0" y="12"/>
                    </a:cubicBezTo>
                    <a:lnTo>
                      <a:pt x="1" y="12"/>
                    </a:lnTo>
                    <a:close/>
                    <a:moveTo>
                      <a:pt x="2" y="12"/>
                    </a:moveTo>
                    <a:lnTo>
                      <a:pt x="2" y="12"/>
                    </a:lnTo>
                    <a:lnTo>
                      <a:pt x="1" y="13"/>
                    </a:lnTo>
                    <a:lnTo>
                      <a:pt x="2" y="12"/>
                    </a:lnTo>
                    <a:close/>
                    <a:moveTo>
                      <a:pt x="2" y="12"/>
                    </a:moveTo>
                    <a:cubicBezTo>
                      <a:pt x="2" y="13"/>
                      <a:pt x="3" y="14"/>
                      <a:pt x="4" y="14"/>
                    </a:cubicBezTo>
                    <a:lnTo>
                      <a:pt x="4" y="15"/>
                    </a:lnTo>
                    <a:cubicBezTo>
                      <a:pt x="2" y="15"/>
                      <a:pt x="1" y="14"/>
                      <a:pt x="0" y="13"/>
                    </a:cubicBezTo>
                    <a:lnTo>
                      <a:pt x="2" y="12"/>
                    </a:lnTo>
                    <a:close/>
                    <a:moveTo>
                      <a:pt x="4" y="15"/>
                    </a:moveTo>
                    <a:lnTo>
                      <a:pt x="4" y="15"/>
                    </a:lnTo>
                    <a:lnTo>
                      <a:pt x="4" y="15"/>
                    </a:lnTo>
                    <a:close/>
                    <a:moveTo>
                      <a:pt x="4" y="14"/>
                    </a:moveTo>
                    <a:lnTo>
                      <a:pt x="4" y="14"/>
                    </a:lnTo>
                    <a:lnTo>
                      <a:pt x="4" y="15"/>
                    </a:lnTo>
                    <a:lnTo>
                      <a:pt x="4" y="15"/>
                    </a:lnTo>
                    <a:lnTo>
                      <a:pt x="4" y="14"/>
                    </a:lnTo>
                    <a:close/>
                    <a:moveTo>
                      <a:pt x="4" y="15"/>
                    </a:moveTo>
                    <a:lnTo>
                      <a:pt x="4" y="15"/>
                    </a:lnTo>
                    <a:lnTo>
                      <a:pt x="4" y="15"/>
                    </a:lnTo>
                    <a:close/>
                    <a:moveTo>
                      <a:pt x="4" y="14"/>
                    </a:moveTo>
                    <a:cubicBezTo>
                      <a:pt x="5" y="14"/>
                      <a:pt x="6" y="14"/>
                      <a:pt x="7" y="14"/>
                    </a:cubicBezTo>
                    <a:lnTo>
                      <a:pt x="8" y="15"/>
                    </a:lnTo>
                    <a:cubicBezTo>
                      <a:pt x="6" y="15"/>
                      <a:pt x="5" y="15"/>
                      <a:pt x="4" y="15"/>
                    </a:cubicBezTo>
                    <a:lnTo>
                      <a:pt x="4" y="14"/>
                    </a:lnTo>
                    <a:close/>
                    <a:moveTo>
                      <a:pt x="7" y="14"/>
                    </a:moveTo>
                    <a:cubicBezTo>
                      <a:pt x="8" y="13"/>
                      <a:pt x="9" y="13"/>
                      <a:pt x="9" y="12"/>
                    </a:cubicBezTo>
                    <a:lnTo>
                      <a:pt x="10" y="12"/>
                    </a:lnTo>
                    <a:cubicBezTo>
                      <a:pt x="10" y="14"/>
                      <a:pt x="9" y="14"/>
                      <a:pt x="8" y="15"/>
                    </a:cubicBezTo>
                    <a:lnTo>
                      <a:pt x="7" y="14"/>
                    </a:lnTo>
                    <a:close/>
                    <a:moveTo>
                      <a:pt x="10" y="12"/>
                    </a:moveTo>
                    <a:lnTo>
                      <a:pt x="10" y="12"/>
                    </a:lnTo>
                    <a:lnTo>
                      <a:pt x="9" y="12"/>
                    </a:lnTo>
                    <a:lnTo>
                      <a:pt x="10" y="12"/>
                    </a:lnTo>
                    <a:close/>
                    <a:moveTo>
                      <a:pt x="9" y="12"/>
                    </a:moveTo>
                    <a:lnTo>
                      <a:pt x="9" y="12"/>
                    </a:lnTo>
                    <a:lnTo>
                      <a:pt x="10" y="12"/>
                    </a:lnTo>
                    <a:lnTo>
                      <a:pt x="10" y="12"/>
                    </a:lnTo>
                    <a:lnTo>
                      <a:pt x="9" y="12"/>
                    </a:lnTo>
                    <a:close/>
                    <a:moveTo>
                      <a:pt x="10" y="12"/>
                    </a:moveTo>
                    <a:lnTo>
                      <a:pt x="10" y="12"/>
                    </a:lnTo>
                    <a:lnTo>
                      <a:pt x="9" y="12"/>
                    </a:lnTo>
                    <a:lnTo>
                      <a:pt x="10" y="12"/>
                    </a:lnTo>
                    <a:close/>
                    <a:moveTo>
                      <a:pt x="9" y="12"/>
                    </a:moveTo>
                    <a:cubicBezTo>
                      <a:pt x="9" y="11"/>
                      <a:pt x="9" y="10"/>
                      <a:pt x="8" y="8"/>
                    </a:cubicBezTo>
                    <a:lnTo>
                      <a:pt x="10" y="8"/>
                    </a:lnTo>
                    <a:cubicBezTo>
                      <a:pt x="10" y="9"/>
                      <a:pt x="10" y="11"/>
                      <a:pt x="10" y="12"/>
                    </a:cubicBezTo>
                    <a:lnTo>
                      <a:pt x="9" y="12"/>
                    </a:lnTo>
                    <a:close/>
                    <a:moveTo>
                      <a:pt x="8" y="8"/>
                    </a:moveTo>
                    <a:cubicBezTo>
                      <a:pt x="8" y="6"/>
                      <a:pt x="8" y="5"/>
                      <a:pt x="9" y="1"/>
                    </a:cubicBezTo>
                    <a:lnTo>
                      <a:pt x="10" y="2"/>
                    </a:lnTo>
                    <a:cubicBezTo>
                      <a:pt x="9" y="5"/>
                      <a:pt x="9" y="6"/>
                      <a:pt x="10" y="8"/>
                    </a:cubicBezTo>
                    <a:lnTo>
                      <a:pt x="8"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2" name="Freeform 318">
                <a:extLst>
                  <a:ext uri="{FF2B5EF4-FFF2-40B4-BE49-F238E27FC236}">
                    <a16:creationId xmlns:a16="http://schemas.microsoft.com/office/drawing/2014/main" id="{9C76F835-DF8C-04CC-275B-8B2742EBA4C9}"/>
                  </a:ext>
                </a:extLst>
              </p:cNvPr>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3" name="Freeform 319">
                <a:extLst>
                  <a:ext uri="{FF2B5EF4-FFF2-40B4-BE49-F238E27FC236}">
                    <a16:creationId xmlns:a16="http://schemas.microsoft.com/office/drawing/2014/main" id="{8BCFFCA6-7269-066E-8C7A-298B16816A22}"/>
                  </a:ext>
                </a:extLst>
              </p:cNvPr>
              <p:cNvSpPr>
                <a:spLocks/>
              </p:cNvSpPr>
              <p:nvPr/>
            </p:nvSpPr>
            <p:spPr bwMode="auto">
              <a:xfrm>
                <a:off x="2690" y="1766"/>
                <a:ext cx="12" cy="22"/>
              </a:xfrm>
              <a:custGeom>
                <a:avLst/>
                <a:gdLst>
                  <a:gd name="T0" fmla="*/ 1 w 2"/>
                  <a:gd name="T1" fmla="*/ 1 h 4"/>
                  <a:gd name="T2" fmla="*/ 0 w 2"/>
                  <a:gd name="T3" fmla="*/ 4 h 4"/>
                  <a:gd name="T4" fmla="*/ 0 w 2"/>
                  <a:gd name="T5" fmla="*/ 4 h 4"/>
                  <a:gd name="T6" fmla="*/ 2 w 2"/>
                  <a:gd name="T7" fmla="*/ 0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64" name="Freeform 320">
                <a:extLst>
                  <a:ext uri="{FF2B5EF4-FFF2-40B4-BE49-F238E27FC236}">
                    <a16:creationId xmlns:a16="http://schemas.microsoft.com/office/drawing/2014/main" id="{7090B64A-B016-14AE-FE10-C9FEB1096505}"/>
                  </a:ext>
                </a:extLst>
              </p:cNvPr>
              <p:cNvSpPr>
                <a:spLocks noEditPoints="1"/>
              </p:cNvSpPr>
              <p:nvPr/>
            </p:nvSpPr>
            <p:spPr bwMode="auto">
              <a:xfrm>
                <a:off x="2579" y="1743"/>
                <a:ext cx="89" cy="90"/>
              </a:xfrm>
              <a:custGeom>
                <a:avLst/>
                <a:gdLst>
                  <a:gd name="T0" fmla="*/ 15 w 16"/>
                  <a:gd name="T1" fmla="*/ 4 h 16"/>
                  <a:gd name="T2" fmla="*/ 15 w 16"/>
                  <a:gd name="T3" fmla="*/ 3 h 16"/>
                  <a:gd name="T4" fmla="*/ 15 w 16"/>
                  <a:gd name="T5" fmla="*/ 4 h 16"/>
                  <a:gd name="T6" fmla="*/ 15 w 16"/>
                  <a:gd name="T7" fmla="*/ 4 h 16"/>
                  <a:gd name="T8" fmla="*/ 13 w 16"/>
                  <a:gd name="T9" fmla="*/ 4 h 16"/>
                  <a:gd name="T10" fmla="*/ 15 w 16"/>
                  <a:gd name="T11" fmla="*/ 3 h 16"/>
                  <a:gd name="T12" fmla="*/ 13 w 16"/>
                  <a:gd name="T13" fmla="*/ 4 h 16"/>
                  <a:gd name="T14" fmla="*/ 12 w 16"/>
                  <a:gd name="T15" fmla="*/ 2 h 16"/>
                  <a:gd name="T16" fmla="*/ 13 w 16"/>
                  <a:gd name="T17" fmla="*/ 4 h 16"/>
                  <a:gd name="T18" fmla="*/ 3 w 16"/>
                  <a:gd name="T19" fmla="*/ 3 h 16"/>
                  <a:gd name="T20" fmla="*/ 12 w 16"/>
                  <a:gd name="T21" fmla="*/ 2 h 16"/>
                  <a:gd name="T22" fmla="*/ 3 w 16"/>
                  <a:gd name="T23" fmla="*/ 3 h 16"/>
                  <a:gd name="T24" fmla="*/ 3 w 16"/>
                  <a:gd name="T25" fmla="*/ 2 h 16"/>
                  <a:gd name="T26" fmla="*/ 3 w 16"/>
                  <a:gd name="T27" fmla="*/ 3 h 16"/>
                  <a:gd name="T28" fmla="*/ 4 w 16"/>
                  <a:gd name="T29" fmla="*/ 10 h 16"/>
                  <a:gd name="T30" fmla="*/ 3 w 16"/>
                  <a:gd name="T31" fmla="*/ 3 h 16"/>
                  <a:gd name="T32" fmla="*/ 8 w 16"/>
                  <a:gd name="T33" fmla="*/ 12 h 16"/>
                  <a:gd name="T34" fmla="*/ 4 w 16"/>
                  <a:gd name="T35" fmla="*/ 10 h 16"/>
                  <a:gd name="T36" fmla="*/ 8 w 16"/>
                  <a:gd name="T37" fmla="*/ 12 h 16"/>
                  <a:gd name="T38" fmla="*/ 7 w 16"/>
                  <a:gd name="T39" fmla="*/ 12 h 16"/>
                  <a:gd name="T40" fmla="*/ 8 w 16"/>
                  <a:gd name="T41" fmla="*/ 12 h 16"/>
                  <a:gd name="T42" fmla="*/ 8 w 16"/>
                  <a:gd name="T43" fmla="*/ 14 h 16"/>
                  <a:gd name="T44" fmla="*/ 8 w 16"/>
                  <a:gd name="T45" fmla="*/ 12 h 16"/>
                  <a:gd name="T46" fmla="*/ 11 w 16"/>
                  <a:gd name="T47" fmla="*/ 15 h 16"/>
                  <a:gd name="T48" fmla="*/ 8 w 16"/>
                  <a:gd name="T49" fmla="*/ 14 h 16"/>
                  <a:gd name="T50" fmla="*/ 11 w 16"/>
                  <a:gd name="T51" fmla="*/ 15 h 16"/>
                  <a:gd name="T52" fmla="*/ 14 w 16"/>
                  <a:gd name="T53" fmla="*/ 16 h 16"/>
                  <a:gd name="T54" fmla="*/ 11 w 16"/>
                  <a:gd name="T55" fmla="*/ 15 h 16"/>
                  <a:gd name="T56" fmla="*/ 14 w 16"/>
                  <a:gd name="T57" fmla="*/ 14 h 16"/>
                  <a:gd name="T58" fmla="*/ 14 w 16"/>
                  <a:gd name="T59" fmla="*/ 16 h 16"/>
                  <a:gd name="T60" fmla="*/ 14 w 16"/>
                  <a:gd name="T61" fmla="*/ 14 h 16"/>
                  <a:gd name="T62" fmla="*/ 14 w 16"/>
                  <a:gd name="T63" fmla="*/ 15 h 16"/>
                  <a:gd name="T64" fmla="*/ 14 w 16"/>
                  <a:gd name="T65" fmla="*/ 14 h 16"/>
                  <a:gd name="T66" fmla="*/ 16 w 16"/>
                  <a:gd name="T67" fmla="*/ 10 h 16"/>
                  <a:gd name="T68" fmla="*/ 14 w 16"/>
                  <a:gd name="T69" fmla="*/ 14 h 16"/>
                  <a:gd name="T70" fmla="*/ 14 w 16"/>
                  <a:gd name="T71" fmla="*/ 4 h 16"/>
                  <a:gd name="T72" fmla="*/ 16 w 16"/>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6">
                    <a:moveTo>
                      <a:pt x="15" y="4"/>
                    </a:moveTo>
                    <a:lnTo>
                      <a:pt x="15" y="4"/>
                    </a:lnTo>
                    <a:lnTo>
                      <a:pt x="15" y="3"/>
                    </a:lnTo>
                    <a:lnTo>
                      <a:pt x="15" y="3"/>
                    </a:lnTo>
                    <a:lnTo>
                      <a:pt x="15" y="4"/>
                    </a:lnTo>
                    <a:close/>
                    <a:moveTo>
                      <a:pt x="15" y="4"/>
                    </a:moveTo>
                    <a:lnTo>
                      <a:pt x="15" y="4"/>
                    </a:lnTo>
                    <a:lnTo>
                      <a:pt x="15" y="4"/>
                    </a:lnTo>
                    <a:close/>
                    <a:moveTo>
                      <a:pt x="15" y="4"/>
                    </a:moveTo>
                    <a:cubicBezTo>
                      <a:pt x="14" y="4"/>
                      <a:pt x="14" y="4"/>
                      <a:pt x="13" y="4"/>
                    </a:cubicBezTo>
                    <a:lnTo>
                      <a:pt x="14" y="3"/>
                    </a:lnTo>
                    <a:cubicBezTo>
                      <a:pt x="14" y="3"/>
                      <a:pt x="15" y="3"/>
                      <a:pt x="15" y="3"/>
                    </a:cubicBezTo>
                    <a:lnTo>
                      <a:pt x="15" y="4"/>
                    </a:lnTo>
                    <a:close/>
                    <a:moveTo>
                      <a:pt x="13" y="4"/>
                    </a:moveTo>
                    <a:cubicBezTo>
                      <a:pt x="13" y="4"/>
                      <a:pt x="12" y="4"/>
                      <a:pt x="11" y="3"/>
                    </a:cubicBezTo>
                    <a:lnTo>
                      <a:pt x="12" y="2"/>
                    </a:lnTo>
                    <a:cubicBezTo>
                      <a:pt x="12" y="2"/>
                      <a:pt x="13" y="2"/>
                      <a:pt x="14" y="3"/>
                    </a:cubicBezTo>
                    <a:lnTo>
                      <a:pt x="13" y="4"/>
                    </a:lnTo>
                    <a:close/>
                    <a:moveTo>
                      <a:pt x="11" y="3"/>
                    </a:moveTo>
                    <a:cubicBezTo>
                      <a:pt x="8" y="2"/>
                      <a:pt x="4" y="2"/>
                      <a:pt x="3" y="3"/>
                    </a:cubicBezTo>
                    <a:lnTo>
                      <a:pt x="2" y="2"/>
                    </a:lnTo>
                    <a:cubicBezTo>
                      <a:pt x="3" y="0"/>
                      <a:pt x="8" y="1"/>
                      <a:pt x="12" y="2"/>
                    </a:cubicBezTo>
                    <a:lnTo>
                      <a:pt x="11" y="3"/>
                    </a:lnTo>
                    <a:close/>
                    <a:moveTo>
                      <a:pt x="3" y="3"/>
                    </a:moveTo>
                    <a:lnTo>
                      <a:pt x="3" y="3"/>
                    </a:lnTo>
                    <a:lnTo>
                      <a:pt x="3" y="2"/>
                    </a:lnTo>
                    <a:lnTo>
                      <a:pt x="3" y="3"/>
                    </a:lnTo>
                    <a:close/>
                    <a:moveTo>
                      <a:pt x="3" y="3"/>
                    </a:moveTo>
                    <a:cubicBezTo>
                      <a:pt x="2" y="5"/>
                      <a:pt x="4" y="7"/>
                      <a:pt x="5" y="9"/>
                    </a:cubicBezTo>
                    <a:lnTo>
                      <a:pt x="4" y="10"/>
                    </a:lnTo>
                    <a:cubicBezTo>
                      <a:pt x="2" y="7"/>
                      <a:pt x="0" y="5"/>
                      <a:pt x="2" y="2"/>
                    </a:cubicBezTo>
                    <a:lnTo>
                      <a:pt x="3" y="3"/>
                    </a:lnTo>
                    <a:close/>
                    <a:moveTo>
                      <a:pt x="5" y="9"/>
                    </a:moveTo>
                    <a:cubicBezTo>
                      <a:pt x="6" y="10"/>
                      <a:pt x="7" y="11"/>
                      <a:pt x="8" y="12"/>
                    </a:cubicBezTo>
                    <a:lnTo>
                      <a:pt x="6" y="13"/>
                    </a:lnTo>
                    <a:cubicBezTo>
                      <a:pt x="6" y="12"/>
                      <a:pt x="5" y="11"/>
                      <a:pt x="4" y="10"/>
                    </a:cubicBezTo>
                    <a:lnTo>
                      <a:pt x="5" y="9"/>
                    </a:lnTo>
                    <a:close/>
                    <a:moveTo>
                      <a:pt x="8" y="12"/>
                    </a:moveTo>
                    <a:lnTo>
                      <a:pt x="8" y="12"/>
                    </a:lnTo>
                    <a:lnTo>
                      <a:pt x="7" y="12"/>
                    </a:lnTo>
                    <a:lnTo>
                      <a:pt x="8" y="12"/>
                    </a:lnTo>
                    <a:close/>
                    <a:moveTo>
                      <a:pt x="8" y="12"/>
                    </a:moveTo>
                    <a:cubicBezTo>
                      <a:pt x="8" y="13"/>
                      <a:pt x="8" y="13"/>
                      <a:pt x="9" y="13"/>
                    </a:cubicBezTo>
                    <a:lnTo>
                      <a:pt x="8" y="14"/>
                    </a:lnTo>
                    <a:cubicBezTo>
                      <a:pt x="7" y="14"/>
                      <a:pt x="7" y="13"/>
                      <a:pt x="6" y="13"/>
                    </a:cubicBezTo>
                    <a:lnTo>
                      <a:pt x="8" y="12"/>
                    </a:lnTo>
                    <a:close/>
                    <a:moveTo>
                      <a:pt x="9" y="13"/>
                    </a:moveTo>
                    <a:cubicBezTo>
                      <a:pt x="9" y="14"/>
                      <a:pt x="10" y="14"/>
                      <a:pt x="11" y="15"/>
                    </a:cubicBezTo>
                    <a:lnTo>
                      <a:pt x="11" y="16"/>
                    </a:lnTo>
                    <a:cubicBezTo>
                      <a:pt x="10" y="16"/>
                      <a:pt x="9" y="15"/>
                      <a:pt x="8" y="14"/>
                    </a:cubicBezTo>
                    <a:lnTo>
                      <a:pt x="9" y="13"/>
                    </a:lnTo>
                    <a:close/>
                    <a:moveTo>
                      <a:pt x="11" y="15"/>
                    </a:moveTo>
                    <a:cubicBezTo>
                      <a:pt x="12" y="15"/>
                      <a:pt x="13" y="15"/>
                      <a:pt x="13" y="15"/>
                    </a:cubicBezTo>
                    <a:lnTo>
                      <a:pt x="14" y="16"/>
                    </a:lnTo>
                    <a:cubicBezTo>
                      <a:pt x="13" y="16"/>
                      <a:pt x="12" y="16"/>
                      <a:pt x="11" y="16"/>
                    </a:cubicBezTo>
                    <a:lnTo>
                      <a:pt x="11" y="15"/>
                    </a:lnTo>
                    <a:close/>
                    <a:moveTo>
                      <a:pt x="13" y="15"/>
                    </a:moveTo>
                    <a:cubicBezTo>
                      <a:pt x="13" y="15"/>
                      <a:pt x="14" y="14"/>
                      <a:pt x="14" y="14"/>
                    </a:cubicBezTo>
                    <a:lnTo>
                      <a:pt x="15" y="15"/>
                    </a:lnTo>
                    <a:cubicBezTo>
                      <a:pt x="15" y="15"/>
                      <a:pt x="14" y="16"/>
                      <a:pt x="14" y="16"/>
                    </a:cubicBezTo>
                    <a:lnTo>
                      <a:pt x="13" y="15"/>
                    </a:lnTo>
                    <a:close/>
                    <a:moveTo>
                      <a:pt x="14" y="14"/>
                    </a:moveTo>
                    <a:lnTo>
                      <a:pt x="14" y="14"/>
                    </a:lnTo>
                    <a:lnTo>
                      <a:pt x="14" y="15"/>
                    </a:lnTo>
                    <a:lnTo>
                      <a:pt x="14" y="14"/>
                    </a:lnTo>
                    <a:close/>
                    <a:moveTo>
                      <a:pt x="14" y="14"/>
                    </a:moveTo>
                    <a:cubicBezTo>
                      <a:pt x="15" y="13"/>
                      <a:pt x="15" y="11"/>
                      <a:pt x="15" y="10"/>
                    </a:cubicBezTo>
                    <a:lnTo>
                      <a:pt x="16" y="10"/>
                    </a:lnTo>
                    <a:cubicBezTo>
                      <a:pt x="16" y="12"/>
                      <a:pt x="16" y="14"/>
                      <a:pt x="15" y="15"/>
                    </a:cubicBezTo>
                    <a:lnTo>
                      <a:pt x="14" y="14"/>
                    </a:lnTo>
                    <a:close/>
                    <a:moveTo>
                      <a:pt x="15" y="10"/>
                    </a:moveTo>
                    <a:cubicBezTo>
                      <a:pt x="15" y="8"/>
                      <a:pt x="15" y="6"/>
                      <a:pt x="14" y="4"/>
                    </a:cubicBezTo>
                    <a:lnTo>
                      <a:pt x="16" y="4"/>
                    </a:lnTo>
                    <a:cubicBezTo>
                      <a:pt x="16" y="6"/>
                      <a:pt x="16" y="8"/>
                      <a:pt x="16" y="10"/>
                    </a:cubicBezTo>
                    <a:lnTo>
                      <a:pt x="15"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5" name="Freeform 321">
                <a:extLst>
                  <a:ext uri="{FF2B5EF4-FFF2-40B4-BE49-F238E27FC236}">
                    <a16:creationId xmlns:a16="http://schemas.microsoft.com/office/drawing/2014/main" id="{20EDFCAB-FA86-FB9B-6997-BFC92AEF1CF5}"/>
                  </a:ext>
                </a:extLst>
              </p:cNvPr>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6" name="Freeform 322">
                <a:extLst>
                  <a:ext uri="{FF2B5EF4-FFF2-40B4-BE49-F238E27FC236}">
                    <a16:creationId xmlns:a16="http://schemas.microsoft.com/office/drawing/2014/main" id="{40996B8E-3350-4C88-6620-63AAC0681E35}"/>
                  </a:ext>
                </a:extLst>
              </p:cNvPr>
              <p:cNvSpPr>
                <a:spLocks/>
              </p:cNvSpPr>
              <p:nvPr/>
            </p:nvSpPr>
            <p:spPr bwMode="auto">
              <a:xfrm>
                <a:off x="2601" y="1755"/>
                <a:ext cx="11" cy="16"/>
              </a:xfrm>
              <a:custGeom>
                <a:avLst/>
                <a:gdLst>
                  <a:gd name="T0" fmla="*/ 1 w 2"/>
                  <a:gd name="T1" fmla="*/ 1 h 3"/>
                  <a:gd name="T2" fmla="*/ 1 w 2"/>
                  <a:gd name="T3" fmla="*/ 3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67" name="Freeform 323">
                <a:extLst>
                  <a:ext uri="{FF2B5EF4-FFF2-40B4-BE49-F238E27FC236}">
                    <a16:creationId xmlns:a16="http://schemas.microsoft.com/office/drawing/2014/main" id="{7BD76480-93A5-799A-1BB4-00B58AD34F6B}"/>
                  </a:ext>
                </a:extLst>
              </p:cNvPr>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68" name="Freeform 324">
                <a:extLst>
                  <a:ext uri="{FF2B5EF4-FFF2-40B4-BE49-F238E27FC236}">
                    <a16:creationId xmlns:a16="http://schemas.microsoft.com/office/drawing/2014/main" id="{091109BC-5E95-BD56-791B-4B7E925E0C18}"/>
                  </a:ext>
                </a:extLst>
              </p:cNvPr>
              <p:cNvSpPr>
                <a:spLocks/>
              </p:cNvSpPr>
              <p:nvPr/>
            </p:nvSpPr>
            <p:spPr bwMode="auto">
              <a:xfrm>
                <a:off x="2601" y="1839"/>
                <a:ext cx="145" cy="72"/>
              </a:xfrm>
              <a:custGeom>
                <a:avLst/>
                <a:gdLst>
                  <a:gd name="T0" fmla="*/ 22 w 26"/>
                  <a:gd name="T1" fmla="*/ 4 h 13"/>
                  <a:gd name="T2" fmla="*/ 11 w 26"/>
                  <a:gd name="T3" fmla="*/ 0 h 13"/>
                  <a:gd name="T4" fmla="*/ 3 w 26"/>
                  <a:gd name="T5" fmla="*/ 8 h 13"/>
                  <a:gd name="T6" fmla="*/ 20 w 26"/>
                  <a:gd name="T7" fmla="*/ 12 h 13"/>
                  <a:gd name="T8" fmla="*/ 22 w 26"/>
                  <a:gd name="T9" fmla="*/ 12 h 13"/>
                  <a:gd name="T10" fmla="*/ 25 w 26"/>
                  <a:gd name="T11" fmla="*/ 6 h 13"/>
                  <a:gd name="T12" fmla="*/ 22 w 26"/>
                  <a:gd name="T13" fmla="*/ 3 h 13"/>
                  <a:gd name="T14" fmla="*/ 22 w 2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69" name="Freeform 325">
                <a:extLst>
                  <a:ext uri="{FF2B5EF4-FFF2-40B4-BE49-F238E27FC236}">
                    <a16:creationId xmlns:a16="http://schemas.microsoft.com/office/drawing/2014/main" id="{45AFF7FB-8CB9-C4D9-952D-E927BF276CBF}"/>
                  </a:ext>
                </a:extLst>
              </p:cNvPr>
              <p:cNvSpPr>
                <a:spLocks noEditPoints="1"/>
              </p:cNvSpPr>
              <p:nvPr/>
            </p:nvSpPr>
            <p:spPr bwMode="auto">
              <a:xfrm>
                <a:off x="2607" y="1833"/>
                <a:ext cx="139" cy="78"/>
              </a:xfrm>
              <a:custGeom>
                <a:avLst/>
                <a:gdLst>
                  <a:gd name="T0" fmla="*/ 16 w 25"/>
                  <a:gd name="T1" fmla="*/ 3 h 14"/>
                  <a:gd name="T2" fmla="*/ 22 w 25"/>
                  <a:gd name="T3" fmla="*/ 4 h 14"/>
                  <a:gd name="T4" fmla="*/ 16 w 25"/>
                  <a:gd name="T5" fmla="*/ 3 h 14"/>
                  <a:gd name="T6" fmla="*/ 10 w 25"/>
                  <a:gd name="T7" fmla="*/ 0 h 14"/>
                  <a:gd name="T8" fmla="*/ 16 w 25"/>
                  <a:gd name="T9" fmla="*/ 3 h 14"/>
                  <a:gd name="T10" fmla="*/ 10 w 25"/>
                  <a:gd name="T11" fmla="*/ 0 h 14"/>
                  <a:gd name="T12" fmla="*/ 10 w 25"/>
                  <a:gd name="T13" fmla="*/ 0 h 14"/>
                  <a:gd name="T14" fmla="*/ 4 w 25"/>
                  <a:gd name="T15" fmla="*/ 4 h 14"/>
                  <a:gd name="T16" fmla="*/ 10 w 25"/>
                  <a:gd name="T17" fmla="*/ 0 h 14"/>
                  <a:gd name="T18" fmla="*/ 4 w 25"/>
                  <a:gd name="T19" fmla="*/ 4 h 14"/>
                  <a:gd name="T20" fmla="*/ 1 w 25"/>
                  <a:gd name="T21" fmla="*/ 5 h 14"/>
                  <a:gd name="T22" fmla="*/ 4 w 25"/>
                  <a:gd name="T23" fmla="*/ 4 h 14"/>
                  <a:gd name="T24" fmla="*/ 2 w 25"/>
                  <a:gd name="T25" fmla="*/ 7 h 14"/>
                  <a:gd name="T26" fmla="*/ 1 w 25"/>
                  <a:gd name="T27" fmla="*/ 5 h 14"/>
                  <a:gd name="T28" fmla="*/ 2 w 25"/>
                  <a:gd name="T29" fmla="*/ 7 h 14"/>
                  <a:gd name="T30" fmla="*/ 1 w 25"/>
                  <a:gd name="T31" fmla="*/ 10 h 14"/>
                  <a:gd name="T32" fmla="*/ 2 w 25"/>
                  <a:gd name="T33" fmla="*/ 7 h 14"/>
                  <a:gd name="T34" fmla="*/ 2 w 25"/>
                  <a:gd name="T35" fmla="*/ 9 h 14"/>
                  <a:gd name="T36" fmla="*/ 2 w 25"/>
                  <a:gd name="T37" fmla="*/ 9 h 14"/>
                  <a:gd name="T38" fmla="*/ 13 w 25"/>
                  <a:gd name="T39" fmla="*/ 13 h 14"/>
                  <a:gd name="T40" fmla="*/ 2 w 25"/>
                  <a:gd name="T41" fmla="*/ 9 h 14"/>
                  <a:gd name="T42" fmla="*/ 19 w 25"/>
                  <a:gd name="T43" fmla="*/ 13 h 14"/>
                  <a:gd name="T44" fmla="*/ 13 w 25"/>
                  <a:gd name="T45" fmla="*/ 13 h 14"/>
                  <a:gd name="T46" fmla="*/ 19 w 25"/>
                  <a:gd name="T47" fmla="*/ 14 h 14"/>
                  <a:gd name="T48" fmla="*/ 19 w 25"/>
                  <a:gd name="T49" fmla="*/ 13 h 14"/>
                  <a:gd name="T50" fmla="*/ 19 w 25"/>
                  <a:gd name="T51" fmla="*/ 13 h 14"/>
                  <a:gd name="T52" fmla="*/ 19 w 25"/>
                  <a:gd name="T53" fmla="*/ 14 h 14"/>
                  <a:gd name="T54" fmla="*/ 19 w 25"/>
                  <a:gd name="T55" fmla="*/ 13 h 14"/>
                  <a:gd name="T56" fmla="*/ 19 w 25"/>
                  <a:gd name="T57" fmla="*/ 14 h 14"/>
                  <a:gd name="T58" fmla="*/ 19 w 25"/>
                  <a:gd name="T59" fmla="*/ 14 h 14"/>
                  <a:gd name="T60" fmla="*/ 19 w 25"/>
                  <a:gd name="T61" fmla="*/ 13 h 14"/>
                  <a:gd name="T62" fmla="*/ 19 w 25"/>
                  <a:gd name="T63" fmla="*/ 14 h 14"/>
                  <a:gd name="T64" fmla="*/ 19 w 25"/>
                  <a:gd name="T65" fmla="*/ 13 h 14"/>
                  <a:gd name="T66" fmla="*/ 20 w 25"/>
                  <a:gd name="T67" fmla="*/ 14 h 14"/>
                  <a:gd name="T68" fmla="*/ 19 w 25"/>
                  <a:gd name="T69" fmla="*/ 13 h 14"/>
                  <a:gd name="T70" fmla="*/ 21 w 25"/>
                  <a:gd name="T71" fmla="*/ 12 h 14"/>
                  <a:gd name="T72" fmla="*/ 20 w 25"/>
                  <a:gd name="T73" fmla="*/ 14 h 14"/>
                  <a:gd name="T74" fmla="*/ 22 w 25"/>
                  <a:gd name="T75" fmla="*/ 13 h 14"/>
                  <a:gd name="T76" fmla="*/ 21 w 25"/>
                  <a:gd name="T77" fmla="*/ 13 h 14"/>
                  <a:gd name="T78" fmla="*/ 21 w 25"/>
                  <a:gd name="T79" fmla="*/ 12 h 14"/>
                  <a:gd name="T80" fmla="*/ 24 w 25"/>
                  <a:gd name="T81" fmla="*/ 10 h 14"/>
                  <a:gd name="T82" fmla="*/ 21 w 25"/>
                  <a:gd name="T83" fmla="*/ 12 h 14"/>
                  <a:gd name="T84" fmla="*/ 23 w 25"/>
                  <a:gd name="T85" fmla="*/ 7 h 14"/>
                  <a:gd name="T86" fmla="*/ 24 w 25"/>
                  <a:gd name="T87" fmla="*/ 10 h 14"/>
                  <a:gd name="T88" fmla="*/ 23 w 25"/>
                  <a:gd name="T89" fmla="*/ 7 h 14"/>
                  <a:gd name="T90" fmla="*/ 24 w 25"/>
                  <a:gd name="T91" fmla="*/ 7 h 14"/>
                  <a:gd name="T92" fmla="*/ 23 w 25"/>
                  <a:gd name="T93" fmla="*/ 7 h 14"/>
                  <a:gd name="T94" fmla="*/ 21 w 25"/>
                  <a:gd name="T95" fmla="*/ 4 h 14"/>
                  <a:gd name="T96" fmla="*/ 23 w 25"/>
                  <a:gd name="T97" fmla="*/ 7 h 14"/>
                  <a:gd name="T98" fmla="*/ 21 w 25"/>
                  <a:gd name="T99" fmla="*/ 5 h 14"/>
                  <a:gd name="T100" fmla="*/ 21 w 25"/>
                  <a:gd name="T10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4">
                    <a:moveTo>
                      <a:pt x="21" y="5"/>
                    </a:moveTo>
                    <a:cubicBezTo>
                      <a:pt x="19" y="4"/>
                      <a:pt x="17" y="3"/>
                      <a:pt x="16" y="3"/>
                    </a:cubicBezTo>
                    <a:lnTo>
                      <a:pt x="16" y="1"/>
                    </a:lnTo>
                    <a:cubicBezTo>
                      <a:pt x="18" y="2"/>
                      <a:pt x="20" y="3"/>
                      <a:pt x="22" y="4"/>
                    </a:cubicBezTo>
                    <a:lnTo>
                      <a:pt x="21" y="5"/>
                    </a:lnTo>
                    <a:close/>
                    <a:moveTo>
                      <a:pt x="16" y="3"/>
                    </a:moveTo>
                    <a:cubicBezTo>
                      <a:pt x="14" y="2"/>
                      <a:pt x="12" y="2"/>
                      <a:pt x="10" y="2"/>
                    </a:cubicBezTo>
                    <a:lnTo>
                      <a:pt x="10" y="0"/>
                    </a:lnTo>
                    <a:cubicBezTo>
                      <a:pt x="12" y="0"/>
                      <a:pt x="14" y="1"/>
                      <a:pt x="16" y="1"/>
                    </a:cubicBezTo>
                    <a:lnTo>
                      <a:pt x="16" y="3"/>
                    </a:lnTo>
                    <a:close/>
                    <a:moveTo>
                      <a:pt x="10" y="0"/>
                    </a:moveTo>
                    <a:lnTo>
                      <a:pt x="10" y="0"/>
                    </a:lnTo>
                    <a:lnTo>
                      <a:pt x="10" y="1"/>
                    </a:lnTo>
                    <a:lnTo>
                      <a:pt x="10" y="0"/>
                    </a:lnTo>
                    <a:close/>
                    <a:moveTo>
                      <a:pt x="10" y="2"/>
                    </a:moveTo>
                    <a:cubicBezTo>
                      <a:pt x="8" y="2"/>
                      <a:pt x="5" y="3"/>
                      <a:pt x="4" y="4"/>
                    </a:cubicBezTo>
                    <a:lnTo>
                      <a:pt x="3" y="3"/>
                    </a:lnTo>
                    <a:cubicBezTo>
                      <a:pt x="5" y="1"/>
                      <a:pt x="7" y="0"/>
                      <a:pt x="10" y="0"/>
                    </a:cubicBezTo>
                    <a:lnTo>
                      <a:pt x="10" y="2"/>
                    </a:lnTo>
                    <a:close/>
                    <a:moveTo>
                      <a:pt x="4" y="4"/>
                    </a:moveTo>
                    <a:cubicBezTo>
                      <a:pt x="3" y="4"/>
                      <a:pt x="3" y="5"/>
                      <a:pt x="2" y="5"/>
                    </a:cubicBezTo>
                    <a:lnTo>
                      <a:pt x="1" y="5"/>
                    </a:lnTo>
                    <a:cubicBezTo>
                      <a:pt x="1" y="4"/>
                      <a:pt x="2" y="3"/>
                      <a:pt x="3" y="3"/>
                    </a:cubicBezTo>
                    <a:lnTo>
                      <a:pt x="4" y="4"/>
                    </a:lnTo>
                    <a:close/>
                    <a:moveTo>
                      <a:pt x="2" y="5"/>
                    </a:moveTo>
                    <a:cubicBezTo>
                      <a:pt x="2" y="6"/>
                      <a:pt x="2" y="6"/>
                      <a:pt x="2" y="7"/>
                    </a:cubicBezTo>
                    <a:lnTo>
                      <a:pt x="0" y="7"/>
                    </a:lnTo>
                    <a:cubicBezTo>
                      <a:pt x="0" y="6"/>
                      <a:pt x="1" y="5"/>
                      <a:pt x="1" y="5"/>
                    </a:cubicBezTo>
                    <a:lnTo>
                      <a:pt x="2" y="5"/>
                    </a:lnTo>
                    <a:close/>
                    <a:moveTo>
                      <a:pt x="2" y="7"/>
                    </a:moveTo>
                    <a:cubicBezTo>
                      <a:pt x="2" y="8"/>
                      <a:pt x="2" y="8"/>
                      <a:pt x="2" y="9"/>
                    </a:cubicBezTo>
                    <a:lnTo>
                      <a:pt x="1" y="10"/>
                    </a:lnTo>
                    <a:cubicBezTo>
                      <a:pt x="1" y="9"/>
                      <a:pt x="0" y="8"/>
                      <a:pt x="0" y="7"/>
                    </a:cubicBezTo>
                    <a:lnTo>
                      <a:pt x="2" y="7"/>
                    </a:lnTo>
                    <a:close/>
                    <a:moveTo>
                      <a:pt x="2" y="9"/>
                    </a:moveTo>
                    <a:lnTo>
                      <a:pt x="2" y="9"/>
                    </a:lnTo>
                    <a:lnTo>
                      <a:pt x="2" y="9"/>
                    </a:lnTo>
                    <a:close/>
                    <a:moveTo>
                      <a:pt x="2" y="9"/>
                    </a:moveTo>
                    <a:cubicBezTo>
                      <a:pt x="5" y="12"/>
                      <a:pt x="9" y="12"/>
                      <a:pt x="13" y="12"/>
                    </a:cubicBezTo>
                    <a:lnTo>
                      <a:pt x="13" y="13"/>
                    </a:lnTo>
                    <a:cubicBezTo>
                      <a:pt x="8" y="13"/>
                      <a:pt x="4" y="13"/>
                      <a:pt x="1" y="10"/>
                    </a:cubicBezTo>
                    <a:lnTo>
                      <a:pt x="2" y="9"/>
                    </a:lnTo>
                    <a:close/>
                    <a:moveTo>
                      <a:pt x="13" y="12"/>
                    </a:moveTo>
                    <a:cubicBezTo>
                      <a:pt x="15" y="12"/>
                      <a:pt x="17" y="12"/>
                      <a:pt x="19" y="13"/>
                    </a:cubicBezTo>
                    <a:lnTo>
                      <a:pt x="19" y="14"/>
                    </a:lnTo>
                    <a:cubicBezTo>
                      <a:pt x="17" y="13"/>
                      <a:pt x="15" y="13"/>
                      <a:pt x="13" y="13"/>
                    </a:cubicBezTo>
                    <a:lnTo>
                      <a:pt x="13" y="12"/>
                    </a:lnTo>
                    <a:close/>
                    <a:moveTo>
                      <a:pt x="19" y="14"/>
                    </a:moveTo>
                    <a:lnTo>
                      <a:pt x="19" y="14"/>
                    </a:lnTo>
                    <a:lnTo>
                      <a:pt x="19" y="13"/>
                    </a:lnTo>
                    <a:lnTo>
                      <a:pt x="19" y="14"/>
                    </a:lnTo>
                    <a:close/>
                    <a:moveTo>
                      <a:pt x="19" y="13"/>
                    </a:moveTo>
                    <a:lnTo>
                      <a:pt x="19" y="13"/>
                    </a:lnTo>
                    <a:lnTo>
                      <a:pt x="19" y="14"/>
                    </a:lnTo>
                    <a:lnTo>
                      <a:pt x="19" y="14"/>
                    </a:lnTo>
                    <a:lnTo>
                      <a:pt x="19" y="13"/>
                    </a:lnTo>
                    <a:close/>
                    <a:moveTo>
                      <a:pt x="19" y="14"/>
                    </a:moveTo>
                    <a:lnTo>
                      <a:pt x="19" y="14"/>
                    </a:lnTo>
                    <a:lnTo>
                      <a:pt x="19" y="13"/>
                    </a:lnTo>
                    <a:lnTo>
                      <a:pt x="19" y="14"/>
                    </a:lnTo>
                    <a:close/>
                    <a:moveTo>
                      <a:pt x="19" y="13"/>
                    </a:moveTo>
                    <a:cubicBezTo>
                      <a:pt x="19" y="13"/>
                      <a:pt x="19" y="13"/>
                      <a:pt x="19" y="13"/>
                    </a:cubicBezTo>
                    <a:lnTo>
                      <a:pt x="19" y="14"/>
                    </a:lnTo>
                    <a:cubicBezTo>
                      <a:pt x="19" y="14"/>
                      <a:pt x="19" y="14"/>
                      <a:pt x="19" y="14"/>
                    </a:cubicBezTo>
                    <a:lnTo>
                      <a:pt x="19" y="13"/>
                    </a:lnTo>
                    <a:close/>
                    <a:moveTo>
                      <a:pt x="19" y="13"/>
                    </a:moveTo>
                    <a:cubicBezTo>
                      <a:pt x="19" y="13"/>
                      <a:pt x="19" y="13"/>
                      <a:pt x="20" y="13"/>
                    </a:cubicBezTo>
                    <a:lnTo>
                      <a:pt x="20" y="14"/>
                    </a:lnTo>
                    <a:cubicBezTo>
                      <a:pt x="20" y="14"/>
                      <a:pt x="19" y="14"/>
                      <a:pt x="19" y="14"/>
                    </a:cubicBezTo>
                    <a:lnTo>
                      <a:pt x="19" y="13"/>
                    </a:lnTo>
                    <a:close/>
                    <a:moveTo>
                      <a:pt x="20" y="13"/>
                    </a:moveTo>
                    <a:cubicBezTo>
                      <a:pt x="20" y="13"/>
                      <a:pt x="21" y="12"/>
                      <a:pt x="21" y="12"/>
                    </a:cubicBezTo>
                    <a:lnTo>
                      <a:pt x="22" y="13"/>
                    </a:lnTo>
                    <a:cubicBezTo>
                      <a:pt x="21" y="14"/>
                      <a:pt x="21" y="14"/>
                      <a:pt x="20" y="14"/>
                    </a:cubicBezTo>
                    <a:lnTo>
                      <a:pt x="20" y="13"/>
                    </a:lnTo>
                    <a:close/>
                    <a:moveTo>
                      <a:pt x="22" y="13"/>
                    </a:moveTo>
                    <a:lnTo>
                      <a:pt x="22" y="13"/>
                    </a:lnTo>
                    <a:lnTo>
                      <a:pt x="21" y="13"/>
                    </a:lnTo>
                    <a:lnTo>
                      <a:pt x="22" y="13"/>
                    </a:lnTo>
                    <a:close/>
                    <a:moveTo>
                      <a:pt x="21" y="12"/>
                    </a:moveTo>
                    <a:cubicBezTo>
                      <a:pt x="22" y="11"/>
                      <a:pt x="22" y="10"/>
                      <a:pt x="23" y="9"/>
                    </a:cubicBezTo>
                    <a:lnTo>
                      <a:pt x="24" y="10"/>
                    </a:lnTo>
                    <a:cubicBezTo>
                      <a:pt x="23" y="11"/>
                      <a:pt x="23" y="12"/>
                      <a:pt x="22" y="13"/>
                    </a:cubicBezTo>
                    <a:lnTo>
                      <a:pt x="21" y="12"/>
                    </a:lnTo>
                    <a:close/>
                    <a:moveTo>
                      <a:pt x="23" y="9"/>
                    </a:moveTo>
                    <a:cubicBezTo>
                      <a:pt x="23" y="9"/>
                      <a:pt x="23" y="8"/>
                      <a:pt x="23" y="7"/>
                    </a:cubicBezTo>
                    <a:lnTo>
                      <a:pt x="24" y="7"/>
                    </a:lnTo>
                    <a:cubicBezTo>
                      <a:pt x="25" y="8"/>
                      <a:pt x="25" y="9"/>
                      <a:pt x="24" y="10"/>
                    </a:cubicBezTo>
                    <a:lnTo>
                      <a:pt x="23" y="9"/>
                    </a:lnTo>
                    <a:close/>
                    <a:moveTo>
                      <a:pt x="23" y="7"/>
                    </a:moveTo>
                    <a:lnTo>
                      <a:pt x="23" y="7"/>
                    </a:lnTo>
                    <a:lnTo>
                      <a:pt x="24" y="7"/>
                    </a:lnTo>
                    <a:lnTo>
                      <a:pt x="23" y="7"/>
                    </a:lnTo>
                    <a:close/>
                    <a:moveTo>
                      <a:pt x="23" y="7"/>
                    </a:moveTo>
                    <a:cubicBezTo>
                      <a:pt x="22" y="6"/>
                      <a:pt x="22" y="5"/>
                      <a:pt x="21" y="5"/>
                    </a:cubicBezTo>
                    <a:lnTo>
                      <a:pt x="21" y="4"/>
                    </a:lnTo>
                    <a:cubicBezTo>
                      <a:pt x="23" y="4"/>
                      <a:pt x="23" y="5"/>
                      <a:pt x="24" y="7"/>
                    </a:cubicBezTo>
                    <a:lnTo>
                      <a:pt x="23" y="7"/>
                    </a:lnTo>
                    <a:close/>
                    <a:moveTo>
                      <a:pt x="21" y="5"/>
                    </a:moveTo>
                    <a:lnTo>
                      <a:pt x="21" y="5"/>
                    </a:lnTo>
                    <a:lnTo>
                      <a:pt x="21" y="4"/>
                    </a:lnTo>
                    <a:lnTo>
                      <a:pt x="21" y="4"/>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0" name="Freeform 326">
                <a:extLst>
                  <a:ext uri="{FF2B5EF4-FFF2-40B4-BE49-F238E27FC236}">
                    <a16:creationId xmlns:a16="http://schemas.microsoft.com/office/drawing/2014/main" id="{1F0F6619-617C-587C-7E4E-732A464439D9}"/>
                  </a:ext>
                </a:extLst>
              </p:cNvPr>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1" name="Freeform 327">
                <a:extLst>
                  <a:ext uri="{FF2B5EF4-FFF2-40B4-BE49-F238E27FC236}">
                    <a16:creationId xmlns:a16="http://schemas.microsoft.com/office/drawing/2014/main" id="{47286B70-BD79-4A40-746A-7585027F39FF}"/>
                  </a:ext>
                </a:extLst>
              </p:cNvPr>
              <p:cNvSpPr>
                <a:spLocks/>
              </p:cNvSpPr>
              <p:nvPr/>
            </p:nvSpPr>
            <p:spPr bwMode="auto">
              <a:xfrm>
                <a:off x="2623" y="1855"/>
                <a:ext cx="17" cy="23"/>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72" name="Freeform 328">
                <a:extLst>
                  <a:ext uri="{FF2B5EF4-FFF2-40B4-BE49-F238E27FC236}">
                    <a16:creationId xmlns:a16="http://schemas.microsoft.com/office/drawing/2014/main" id="{8A464641-18C1-F008-D5E9-9B4CF9464005}"/>
                  </a:ext>
                </a:extLst>
              </p:cNvPr>
              <p:cNvSpPr>
                <a:spLocks noEditPoints="1"/>
              </p:cNvSpPr>
              <p:nvPr/>
            </p:nvSpPr>
            <p:spPr bwMode="auto">
              <a:xfrm>
                <a:off x="2724" y="1855"/>
                <a:ext cx="84" cy="95"/>
              </a:xfrm>
              <a:custGeom>
                <a:avLst/>
                <a:gdLst>
                  <a:gd name="T0" fmla="*/ 15 w 15"/>
                  <a:gd name="T1" fmla="*/ 1 h 17"/>
                  <a:gd name="T2" fmla="*/ 10 w 15"/>
                  <a:gd name="T3" fmla="*/ 4 h 17"/>
                  <a:gd name="T4" fmla="*/ 10 w 15"/>
                  <a:gd name="T5" fmla="*/ 2 h 17"/>
                  <a:gd name="T6" fmla="*/ 14 w 15"/>
                  <a:gd name="T7" fmla="*/ 0 h 17"/>
                  <a:gd name="T8" fmla="*/ 15 w 15"/>
                  <a:gd name="T9" fmla="*/ 1 h 17"/>
                  <a:gd name="T10" fmla="*/ 10 w 15"/>
                  <a:gd name="T11" fmla="*/ 4 h 17"/>
                  <a:gd name="T12" fmla="*/ 7 w 15"/>
                  <a:gd name="T13" fmla="*/ 5 h 17"/>
                  <a:gd name="T14" fmla="*/ 6 w 15"/>
                  <a:gd name="T15" fmla="*/ 4 h 17"/>
                  <a:gd name="T16" fmla="*/ 10 w 15"/>
                  <a:gd name="T17" fmla="*/ 2 h 17"/>
                  <a:gd name="T18" fmla="*/ 10 w 15"/>
                  <a:gd name="T19" fmla="*/ 4 h 17"/>
                  <a:gd name="T20" fmla="*/ 7 w 15"/>
                  <a:gd name="T21" fmla="*/ 5 h 17"/>
                  <a:gd name="T22" fmla="*/ 7 w 15"/>
                  <a:gd name="T23" fmla="*/ 5 h 17"/>
                  <a:gd name="T24" fmla="*/ 6 w 15"/>
                  <a:gd name="T25" fmla="*/ 5 h 17"/>
                  <a:gd name="T26" fmla="*/ 7 w 15"/>
                  <a:gd name="T27" fmla="*/ 5 h 17"/>
                  <a:gd name="T28" fmla="*/ 7 w 15"/>
                  <a:gd name="T29" fmla="*/ 5 h 17"/>
                  <a:gd name="T30" fmla="*/ 3 w 15"/>
                  <a:gd name="T31" fmla="*/ 12 h 17"/>
                  <a:gd name="T32" fmla="*/ 2 w 15"/>
                  <a:gd name="T33" fmla="*/ 12 h 17"/>
                  <a:gd name="T34" fmla="*/ 6 w 15"/>
                  <a:gd name="T35" fmla="*/ 4 h 17"/>
                  <a:gd name="T36" fmla="*/ 7 w 15"/>
                  <a:gd name="T37" fmla="*/ 5 h 17"/>
                  <a:gd name="T38" fmla="*/ 3 w 15"/>
                  <a:gd name="T39" fmla="*/ 12 h 17"/>
                  <a:gd name="T40" fmla="*/ 2 w 15"/>
                  <a:gd name="T41" fmla="*/ 15 h 17"/>
                  <a:gd name="T42" fmla="*/ 1 w 15"/>
                  <a:gd name="T43" fmla="*/ 15 h 17"/>
                  <a:gd name="T44" fmla="*/ 2 w 15"/>
                  <a:gd name="T45" fmla="*/ 12 h 17"/>
                  <a:gd name="T46" fmla="*/ 3 w 15"/>
                  <a:gd name="T47" fmla="*/ 12 h 17"/>
                  <a:gd name="T48" fmla="*/ 2 w 15"/>
                  <a:gd name="T49" fmla="*/ 16 h 17"/>
                  <a:gd name="T50" fmla="*/ 0 w 15"/>
                  <a:gd name="T51" fmla="*/ 17 h 17"/>
                  <a:gd name="T52" fmla="*/ 1 w 15"/>
                  <a:gd name="T53" fmla="*/ 15 h 17"/>
                  <a:gd name="T54" fmla="*/ 1 w 15"/>
                  <a:gd name="T55" fmla="*/ 15 h 17"/>
                  <a:gd name="T56" fmla="*/ 2 w 15"/>
                  <a:gd name="T57" fmla="*/ 16 h 17"/>
                  <a:gd name="T58" fmla="*/ 1 w 15"/>
                  <a:gd name="T59" fmla="*/ 14 h 17"/>
                  <a:gd name="T60" fmla="*/ 10 w 15"/>
                  <a:gd name="T61" fmla="*/ 8 h 17"/>
                  <a:gd name="T62" fmla="*/ 11 w 15"/>
                  <a:gd name="T63" fmla="*/ 9 h 17"/>
                  <a:gd name="T64" fmla="*/ 2 w 15"/>
                  <a:gd name="T65" fmla="*/ 16 h 17"/>
                  <a:gd name="T66" fmla="*/ 1 w 15"/>
                  <a:gd name="T67" fmla="*/ 14 h 17"/>
                  <a:gd name="T68" fmla="*/ 10 w 15"/>
                  <a:gd name="T69" fmla="*/ 8 h 17"/>
                  <a:gd name="T70" fmla="*/ 14 w 15"/>
                  <a:gd name="T71" fmla="*/ 0 h 17"/>
                  <a:gd name="T72" fmla="*/ 15 w 15"/>
                  <a:gd name="T73" fmla="*/ 1 h 17"/>
                  <a:gd name="T74" fmla="*/ 11 w 15"/>
                  <a:gd name="T75" fmla="*/ 9 h 17"/>
                  <a:gd name="T76" fmla="*/ 10 w 15"/>
                  <a:gd name="T7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7">
                    <a:moveTo>
                      <a:pt x="15" y="1"/>
                    </a:moveTo>
                    <a:cubicBezTo>
                      <a:pt x="14" y="3"/>
                      <a:pt x="12" y="3"/>
                      <a:pt x="10" y="4"/>
                    </a:cubicBezTo>
                    <a:lnTo>
                      <a:pt x="10" y="2"/>
                    </a:lnTo>
                    <a:cubicBezTo>
                      <a:pt x="12" y="2"/>
                      <a:pt x="13" y="2"/>
                      <a:pt x="14" y="0"/>
                    </a:cubicBezTo>
                    <a:lnTo>
                      <a:pt x="15" y="1"/>
                    </a:lnTo>
                    <a:close/>
                    <a:moveTo>
                      <a:pt x="10" y="4"/>
                    </a:moveTo>
                    <a:cubicBezTo>
                      <a:pt x="9" y="4"/>
                      <a:pt x="8" y="4"/>
                      <a:pt x="7" y="5"/>
                    </a:cubicBezTo>
                    <a:lnTo>
                      <a:pt x="6" y="4"/>
                    </a:lnTo>
                    <a:cubicBezTo>
                      <a:pt x="7" y="3"/>
                      <a:pt x="9" y="3"/>
                      <a:pt x="10" y="2"/>
                    </a:cubicBezTo>
                    <a:lnTo>
                      <a:pt x="10" y="4"/>
                    </a:lnTo>
                    <a:close/>
                    <a:moveTo>
                      <a:pt x="7" y="5"/>
                    </a:moveTo>
                    <a:lnTo>
                      <a:pt x="7" y="5"/>
                    </a:lnTo>
                    <a:lnTo>
                      <a:pt x="6" y="5"/>
                    </a:lnTo>
                    <a:lnTo>
                      <a:pt x="7" y="5"/>
                    </a:lnTo>
                    <a:close/>
                    <a:moveTo>
                      <a:pt x="7" y="5"/>
                    </a:moveTo>
                    <a:cubicBezTo>
                      <a:pt x="5" y="7"/>
                      <a:pt x="4" y="10"/>
                      <a:pt x="3" y="12"/>
                    </a:cubicBezTo>
                    <a:lnTo>
                      <a:pt x="2" y="12"/>
                    </a:lnTo>
                    <a:cubicBezTo>
                      <a:pt x="3" y="9"/>
                      <a:pt x="3" y="6"/>
                      <a:pt x="6" y="4"/>
                    </a:cubicBezTo>
                    <a:lnTo>
                      <a:pt x="7" y="5"/>
                    </a:lnTo>
                    <a:close/>
                    <a:moveTo>
                      <a:pt x="3" y="12"/>
                    </a:moveTo>
                    <a:cubicBezTo>
                      <a:pt x="3" y="13"/>
                      <a:pt x="2" y="14"/>
                      <a:pt x="2" y="15"/>
                    </a:cubicBezTo>
                    <a:lnTo>
                      <a:pt x="1" y="15"/>
                    </a:lnTo>
                    <a:cubicBezTo>
                      <a:pt x="1" y="14"/>
                      <a:pt x="1" y="13"/>
                      <a:pt x="2" y="12"/>
                    </a:cubicBezTo>
                    <a:lnTo>
                      <a:pt x="3" y="12"/>
                    </a:lnTo>
                    <a:close/>
                    <a:moveTo>
                      <a:pt x="2" y="16"/>
                    </a:moveTo>
                    <a:lnTo>
                      <a:pt x="0" y="17"/>
                    </a:lnTo>
                    <a:lnTo>
                      <a:pt x="1" y="15"/>
                    </a:lnTo>
                    <a:lnTo>
                      <a:pt x="1" y="15"/>
                    </a:lnTo>
                    <a:lnTo>
                      <a:pt x="2" y="16"/>
                    </a:lnTo>
                    <a:close/>
                    <a:moveTo>
                      <a:pt x="1" y="14"/>
                    </a:moveTo>
                    <a:cubicBezTo>
                      <a:pt x="5" y="12"/>
                      <a:pt x="8" y="10"/>
                      <a:pt x="10" y="8"/>
                    </a:cubicBezTo>
                    <a:lnTo>
                      <a:pt x="11" y="9"/>
                    </a:lnTo>
                    <a:cubicBezTo>
                      <a:pt x="9" y="11"/>
                      <a:pt x="6" y="13"/>
                      <a:pt x="2" y="16"/>
                    </a:cubicBezTo>
                    <a:lnTo>
                      <a:pt x="1" y="14"/>
                    </a:lnTo>
                    <a:close/>
                    <a:moveTo>
                      <a:pt x="10" y="8"/>
                    </a:moveTo>
                    <a:cubicBezTo>
                      <a:pt x="12" y="6"/>
                      <a:pt x="13" y="3"/>
                      <a:pt x="14" y="0"/>
                    </a:cubicBezTo>
                    <a:lnTo>
                      <a:pt x="15" y="1"/>
                    </a:lnTo>
                    <a:cubicBezTo>
                      <a:pt x="14" y="4"/>
                      <a:pt x="13" y="6"/>
                      <a:pt x="11" y="9"/>
                    </a:cubicBezTo>
                    <a:lnTo>
                      <a:pt x="10"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3" name="Freeform 329">
                <a:extLst>
                  <a:ext uri="{FF2B5EF4-FFF2-40B4-BE49-F238E27FC236}">
                    <a16:creationId xmlns:a16="http://schemas.microsoft.com/office/drawing/2014/main" id="{6E7DD755-47D0-39FF-645A-49AFCBCD3700}"/>
                  </a:ext>
                </a:extLst>
              </p:cNvPr>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4" name="Freeform 330">
                <a:extLst>
                  <a:ext uri="{FF2B5EF4-FFF2-40B4-BE49-F238E27FC236}">
                    <a16:creationId xmlns:a16="http://schemas.microsoft.com/office/drawing/2014/main" id="{8E46B944-B789-0D5F-5E0C-BC4E92A69722}"/>
                  </a:ext>
                </a:extLst>
              </p:cNvPr>
              <p:cNvSpPr>
                <a:spLocks/>
              </p:cNvSpPr>
              <p:nvPr/>
            </p:nvSpPr>
            <p:spPr bwMode="auto">
              <a:xfrm>
                <a:off x="2752" y="1889"/>
                <a:ext cx="11" cy="11"/>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75" name="Freeform 331">
                <a:extLst>
                  <a:ext uri="{FF2B5EF4-FFF2-40B4-BE49-F238E27FC236}">
                    <a16:creationId xmlns:a16="http://schemas.microsoft.com/office/drawing/2014/main" id="{0C52EFD2-2D89-ABDE-57D1-DFFA574F9A73}"/>
                  </a:ext>
                </a:extLst>
              </p:cNvPr>
              <p:cNvSpPr>
                <a:spLocks noEditPoints="1"/>
              </p:cNvSpPr>
              <p:nvPr/>
            </p:nvSpPr>
            <p:spPr bwMode="auto">
              <a:xfrm>
                <a:off x="2780" y="1755"/>
                <a:ext cx="78" cy="106"/>
              </a:xfrm>
              <a:custGeom>
                <a:avLst/>
                <a:gdLst>
                  <a:gd name="T0" fmla="*/ 12 w 14"/>
                  <a:gd name="T1" fmla="*/ 2 h 19"/>
                  <a:gd name="T2" fmla="*/ 11 w 14"/>
                  <a:gd name="T3" fmla="*/ 0 h 19"/>
                  <a:gd name="T4" fmla="*/ 12 w 14"/>
                  <a:gd name="T5" fmla="*/ 2 h 19"/>
                  <a:gd name="T6" fmla="*/ 12 w 14"/>
                  <a:gd name="T7" fmla="*/ 1 h 19"/>
                  <a:gd name="T8" fmla="*/ 12 w 14"/>
                  <a:gd name="T9" fmla="*/ 2 h 19"/>
                  <a:gd name="T10" fmla="*/ 7 w 14"/>
                  <a:gd name="T11" fmla="*/ 3 h 19"/>
                  <a:gd name="T12" fmla="*/ 12 w 14"/>
                  <a:gd name="T13" fmla="*/ 2 h 19"/>
                  <a:gd name="T14" fmla="*/ 3 w 14"/>
                  <a:gd name="T15" fmla="*/ 6 h 19"/>
                  <a:gd name="T16" fmla="*/ 7 w 14"/>
                  <a:gd name="T17" fmla="*/ 3 h 19"/>
                  <a:gd name="T18" fmla="*/ 3 w 14"/>
                  <a:gd name="T19" fmla="*/ 5 h 19"/>
                  <a:gd name="T20" fmla="*/ 3 w 14"/>
                  <a:gd name="T21" fmla="*/ 5 h 19"/>
                  <a:gd name="T22" fmla="*/ 2 w 14"/>
                  <a:gd name="T23" fmla="*/ 8 h 19"/>
                  <a:gd name="T24" fmla="*/ 3 w 14"/>
                  <a:gd name="T25" fmla="*/ 5 h 19"/>
                  <a:gd name="T26" fmla="*/ 2 w 14"/>
                  <a:gd name="T27" fmla="*/ 8 h 19"/>
                  <a:gd name="T28" fmla="*/ 0 w 14"/>
                  <a:gd name="T29" fmla="*/ 12 h 19"/>
                  <a:gd name="T30" fmla="*/ 2 w 14"/>
                  <a:gd name="T31" fmla="*/ 8 h 19"/>
                  <a:gd name="T32" fmla="*/ 2 w 14"/>
                  <a:gd name="T33" fmla="*/ 15 h 19"/>
                  <a:gd name="T34" fmla="*/ 0 w 14"/>
                  <a:gd name="T35" fmla="*/ 12 h 19"/>
                  <a:gd name="T36" fmla="*/ 2 w 14"/>
                  <a:gd name="T37" fmla="*/ 15 h 19"/>
                  <a:gd name="T38" fmla="*/ 3 w 14"/>
                  <a:gd name="T39" fmla="*/ 17 h 19"/>
                  <a:gd name="T40" fmla="*/ 2 w 14"/>
                  <a:gd name="T41" fmla="*/ 15 h 19"/>
                  <a:gd name="T42" fmla="*/ 3 w 14"/>
                  <a:gd name="T43" fmla="*/ 17 h 19"/>
                  <a:gd name="T44" fmla="*/ 3 w 14"/>
                  <a:gd name="T45" fmla="*/ 17 h 19"/>
                  <a:gd name="T46" fmla="*/ 9 w 14"/>
                  <a:gd name="T47" fmla="*/ 11 h 19"/>
                  <a:gd name="T48" fmla="*/ 3 w 14"/>
                  <a:gd name="T49" fmla="*/ 17 h 19"/>
                  <a:gd name="T50" fmla="*/ 9 w 14"/>
                  <a:gd name="T51" fmla="*/ 11 h 19"/>
                  <a:gd name="T52" fmla="*/ 11 w 14"/>
                  <a:gd name="T53" fmla="*/ 11 h 19"/>
                  <a:gd name="T54" fmla="*/ 9 w 14"/>
                  <a:gd name="T55" fmla="*/ 11 h 19"/>
                  <a:gd name="T56" fmla="*/ 10 w 14"/>
                  <a:gd name="T57" fmla="*/ 10 h 19"/>
                  <a:gd name="T58" fmla="*/ 10 w 14"/>
                  <a:gd name="T59" fmla="*/ 10 h 19"/>
                  <a:gd name="T60" fmla="*/ 10 w 14"/>
                  <a:gd name="T61" fmla="*/ 10 h 19"/>
                  <a:gd name="T62" fmla="*/ 11 w 14"/>
                  <a:gd name="T63" fmla="*/ 11 h 19"/>
                  <a:gd name="T64" fmla="*/ 11 w 14"/>
                  <a:gd name="T65" fmla="*/ 11 h 19"/>
                  <a:gd name="T66" fmla="*/ 11 w 14"/>
                  <a:gd name="T67" fmla="*/ 10 h 19"/>
                  <a:gd name="T68" fmla="*/ 10 w 14"/>
                  <a:gd name="T69" fmla="*/ 10 h 19"/>
                  <a:gd name="T70" fmla="*/ 12 w 14"/>
                  <a:gd name="T71" fmla="*/ 10 h 19"/>
                  <a:gd name="T72" fmla="*/ 10 w 14"/>
                  <a:gd name="T73" fmla="*/ 10 h 19"/>
                  <a:gd name="T74" fmla="*/ 11 w 14"/>
                  <a:gd name="T75" fmla="*/ 8 h 19"/>
                  <a:gd name="T76" fmla="*/ 12 w 14"/>
                  <a:gd name="T77" fmla="*/ 10 h 19"/>
                  <a:gd name="T78" fmla="*/ 11 w 14"/>
                  <a:gd name="T79" fmla="*/ 8 h 19"/>
                  <a:gd name="T80" fmla="*/ 12 w 14"/>
                  <a:gd name="T81" fmla="*/ 1 h 19"/>
                  <a:gd name="T82" fmla="*/ 11 w 14"/>
                  <a:gd name="T8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9">
                    <a:moveTo>
                      <a:pt x="12" y="2"/>
                    </a:moveTo>
                    <a:lnTo>
                      <a:pt x="12" y="2"/>
                    </a:lnTo>
                    <a:lnTo>
                      <a:pt x="11" y="0"/>
                    </a:lnTo>
                    <a:lnTo>
                      <a:pt x="11" y="0"/>
                    </a:lnTo>
                    <a:lnTo>
                      <a:pt x="12" y="2"/>
                    </a:lnTo>
                    <a:close/>
                    <a:moveTo>
                      <a:pt x="12" y="2"/>
                    </a:moveTo>
                    <a:lnTo>
                      <a:pt x="12" y="2"/>
                    </a:lnTo>
                    <a:lnTo>
                      <a:pt x="12" y="1"/>
                    </a:lnTo>
                    <a:lnTo>
                      <a:pt x="12" y="2"/>
                    </a:lnTo>
                    <a:close/>
                    <a:moveTo>
                      <a:pt x="12" y="2"/>
                    </a:moveTo>
                    <a:cubicBezTo>
                      <a:pt x="10" y="3"/>
                      <a:pt x="9" y="3"/>
                      <a:pt x="7" y="4"/>
                    </a:cubicBezTo>
                    <a:lnTo>
                      <a:pt x="7" y="3"/>
                    </a:lnTo>
                    <a:cubicBezTo>
                      <a:pt x="8" y="2"/>
                      <a:pt x="10" y="1"/>
                      <a:pt x="11" y="0"/>
                    </a:cubicBezTo>
                    <a:lnTo>
                      <a:pt x="12" y="2"/>
                    </a:lnTo>
                    <a:close/>
                    <a:moveTo>
                      <a:pt x="7" y="4"/>
                    </a:moveTo>
                    <a:cubicBezTo>
                      <a:pt x="6" y="5"/>
                      <a:pt x="5" y="5"/>
                      <a:pt x="3" y="6"/>
                    </a:cubicBezTo>
                    <a:lnTo>
                      <a:pt x="3" y="5"/>
                    </a:lnTo>
                    <a:cubicBezTo>
                      <a:pt x="4" y="4"/>
                      <a:pt x="5" y="3"/>
                      <a:pt x="7" y="3"/>
                    </a:cubicBezTo>
                    <a:lnTo>
                      <a:pt x="7" y="4"/>
                    </a:lnTo>
                    <a:close/>
                    <a:moveTo>
                      <a:pt x="3" y="5"/>
                    </a:moveTo>
                    <a:lnTo>
                      <a:pt x="3" y="5"/>
                    </a:lnTo>
                    <a:lnTo>
                      <a:pt x="3" y="5"/>
                    </a:lnTo>
                    <a:close/>
                    <a:moveTo>
                      <a:pt x="3" y="6"/>
                    </a:moveTo>
                    <a:cubicBezTo>
                      <a:pt x="3" y="6"/>
                      <a:pt x="2" y="7"/>
                      <a:pt x="2" y="8"/>
                    </a:cubicBezTo>
                    <a:lnTo>
                      <a:pt x="1" y="7"/>
                    </a:lnTo>
                    <a:cubicBezTo>
                      <a:pt x="1" y="6"/>
                      <a:pt x="2" y="5"/>
                      <a:pt x="3" y="5"/>
                    </a:cubicBezTo>
                    <a:lnTo>
                      <a:pt x="3" y="6"/>
                    </a:lnTo>
                    <a:close/>
                    <a:moveTo>
                      <a:pt x="2" y="8"/>
                    </a:moveTo>
                    <a:cubicBezTo>
                      <a:pt x="1" y="9"/>
                      <a:pt x="1" y="10"/>
                      <a:pt x="1" y="12"/>
                    </a:cubicBezTo>
                    <a:lnTo>
                      <a:pt x="0" y="12"/>
                    </a:lnTo>
                    <a:cubicBezTo>
                      <a:pt x="0" y="10"/>
                      <a:pt x="0" y="9"/>
                      <a:pt x="1" y="7"/>
                    </a:cubicBezTo>
                    <a:lnTo>
                      <a:pt x="2" y="8"/>
                    </a:lnTo>
                    <a:close/>
                    <a:moveTo>
                      <a:pt x="1" y="12"/>
                    </a:moveTo>
                    <a:cubicBezTo>
                      <a:pt x="1" y="13"/>
                      <a:pt x="2" y="14"/>
                      <a:pt x="2" y="15"/>
                    </a:cubicBezTo>
                    <a:lnTo>
                      <a:pt x="1" y="16"/>
                    </a:lnTo>
                    <a:cubicBezTo>
                      <a:pt x="0" y="14"/>
                      <a:pt x="0" y="13"/>
                      <a:pt x="0" y="12"/>
                    </a:cubicBezTo>
                    <a:lnTo>
                      <a:pt x="1" y="12"/>
                    </a:lnTo>
                    <a:close/>
                    <a:moveTo>
                      <a:pt x="2" y="15"/>
                    </a:moveTo>
                    <a:cubicBezTo>
                      <a:pt x="3" y="15"/>
                      <a:pt x="3" y="16"/>
                      <a:pt x="4" y="16"/>
                    </a:cubicBezTo>
                    <a:lnTo>
                      <a:pt x="3" y="17"/>
                    </a:lnTo>
                    <a:cubicBezTo>
                      <a:pt x="2" y="17"/>
                      <a:pt x="2" y="16"/>
                      <a:pt x="1" y="16"/>
                    </a:cubicBezTo>
                    <a:lnTo>
                      <a:pt x="2" y="15"/>
                    </a:lnTo>
                    <a:close/>
                    <a:moveTo>
                      <a:pt x="3" y="17"/>
                    </a:moveTo>
                    <a:lnTo>
                      <a:pt x="3" y="17"/>
                    </a:lnTo>
                    <a:lnTo>
                      <a:pt x="4" y="17"/>
                    </a:lnTo>
                    <a:lnTo>
                      <a:pt x="3" y="17"/>
                    </a:lnTo>
                    <a:close/>
                    <a:moveTo>
                      <a:pt x="4" y="16"/>
                    </a:moveTo>
                    <a:cubicBezTo>
                      <a:pt x="5" y="17"/>
                      <a:pt x="8" y="14"/>
                      <a:pt x="9" y="11"/>
                    </a:cubicBezTo>
                    <a:lnTo>
                      <a:pt x="11" y="12"/>
                    </a:lnTo>
                    <a:cubicBezTo>
                      <a:pt x="8" y="15"/>
                      <a:pt x="6" y="19"/>
                      <a:pt x="3" y="17"/>
                    </a:cubicBezTo>
                    <a:lnTo>
                      <a:pt x="4" y="16"/>
                    </a:lnTo>
                    <a:close/>
                    <a:moveTo>
                      <a:pt x="9" y="11"/>
                    </a:moveTo>
                    <a:cubicBezTo>
                      <a:pt x="10" y="11"/>
                      <a:pt x="10" y="10"/>
                      <a:pt x="10" y="10"/>
                    </a:cubicBezTo>
                    <a:lnTo>
                      <a:pt x="11" y="11"/>
                    </a:lnTo>
                    <a:cubicBezTo>
                      <a:pt x="11" y="11"/>
                      <a:pt x="11" y="11"/>
                      <a:pt x="11" y="12"/>
                    </a:cubicBezTo>
                    <a:lnTo>
                      <a:pt x="9" y="11"/>
                    </a:lnTo>
                    <a:close/>
                    <a:moveTo>
                      <a:pt x="10" y="10"/>
                    </a:moveTo>
                    <a:lnTo>
                      <a:pt x="10" y="10"/>
                    </a:lnTo>
                    <a:lnTo>
                      <a:pt x="11" y="10"/>
                    </a:lnTo>
                    <a:lnTo>
                      <a:pt x="10" y="10"/>
                    </a:lnTo>
                    <a:close/>
                    <a:moveTo>
                      <a:pt x="10" y="10"/>
                    </a:moveTo>
                    <a:lnTo>
                      <a:pt x="10" y="10"/>
                    </a:lnTo>
                    <a:lnTo>
                      <a:pt x="11" y="11"/>
                    </a:lnTo>
                    <a:lnTo>
                      <a:pt x="11" y="11"/>
                    </a:lnTo>
                    <a:lnTo>
                      <a:pt x="10" y="10"/>
                    </a:lnTo>
                    <a:close/>
                    <a:moveTo>
                      <a:pt x="11" y="11"/>
                    </a:moveTo>
                    <a:lnTo>
                      <a:pt x="11" y="11"/>
                    </a:lnTo>
                    <a:lnTo>
                      <a:pt x="11" y="10"/>
                    </a:lnTo>
                    <a:lnTo>
                      <a:pt x="11" y="11"/>
                    </a:lnTo>
                    <a:close/>
                    <a:moveTo>
                      <a:pt x="10" y="10"/>
                    </a:moveTo>
                    <a:cubicBezTo>
                      <a:pt x="10" y="10"/>
                      <a:pt x="11" y="9"/>
                      <a:pt x="11" y="9"/>
                    </a:cubicBezTo>
                    <a:lnTo>
                      <a:pt x="12" y="10"/>
                    </a:lnTo>
                    <a:cubicBezTo>
                      <a:pt x="12" y="10"/>
                      <a:pt x="12" y="10"/>
                      <a:pt x="11" y="11"/>
                    </a:cubicBezTo>
                    <a:lnTo>
                      <a:pt x="10" y="10"/>
                    </a:lnTo>
                    <a:close/>
                    <a:moveTo>
                      <a:pt x="11" y="9"/>
                    </a:moveTo>
                    <a:cubicBezTo>
                      <a:pt x="11" y="9"/>
                      <a:pt x="11" y="8"/>
                      <a:pt x="11" y="8"/>
                    </a:cubicBezTo>
                    <a:lnTo>
                      <a:pt x="13" y="8"/>
                    </a:lnTo>
                    <a:cubicBezTo>
                      <a:pt x="12" y="9"/>
                      <a:pt x="12" y="9"/>
                      <a:pt x="12" y="10"/>
                    </a:cubicBezTo>
                    <a:lnTo>
                      <a:pt x="11" y="9"/>
                    </a:lnTo>
                    <a:close/>
                    <a:moveTo>
                      <a:pt x="11" y="8"/>
                    </a:moveTo>
                    <a:cubicBezTo>
                      <a:pt x="12" y="6"/>
                      <a:pt x="12" y="4"/>
                      <a:pt x="11" y="1"/>
                    </a:cubicBezTo>
                    <a:lnTo>
                      <a:pt x="12" y="1"/>
                    </a:lnTo>
                    <a:cubicBezTo>
                      <a:pt x="14" y="3"/>
                      <a:pt x="14" y="6"/>
                      <a:pt x="13" y="8"/>
                    </a:cubicBezTo>
                    <a:lnTo>
                      <a:pt x="11"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6" name="Freeform 332">
                <a:extLst>
                  <a:ext uri="{FF2B5EF4-FFF2-40B4-BE49-F238E27FC236}">
                    <a16:creationId xmlns:a16="http://schemas.microsoft.com/office/drawing/2014/main" id="{B8F95A44-B58B-FA60-2B1E-89000FAC4BE3}"/>
                  </a:ext>
                </a:extLst>
              </p:cNvPr>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7" name="Freeform 333">
                <a:extLst>
                  <a:ext uri="{FF2B5EF4-FFF2-40B4-BE49-F238E27FC236}">
                    <a16:creationId xmlns:a16="http://schemas.microsoft.com/office/drawing/2014/main" id="{CA20BBB7-A1CD-0B3C-1B84-98CB22513EBA}"/>
                  </a:ext>
                </a:extLst>
              </p:cNvPr>
              <p:cNvSpPr>
                <a:spLocks/>
              </p:cNvSpPr>
              <p:nvPr/>
            </p:nvSpPr>
            <p:spPr bwMode="auto">
              <a:xfrm>
                <a:off x="2797" y="1788"/>
                <a:ext cx="16" cy="17"/>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078" name="Freeform 334">
                <a:extLst>
                  <a:ext uri="{FF2B5EF4-FFF2-40B4-BE49-F238E27FC236}">
                    <a16:creationId xmlns:a16="http://schemas.microsoft.com/office/drawing/2014/main" id="{942814A1-33AF-68E2-1CC7-C872C69228D3}"/>
                  </a:ext>
                </a:extLst>
              </p:cNvPr>
              <p:cNvSpPr>
                <a:spLocks noEditPoints="1"/>
              </p:cNvSpPr>
              <p:nvPr/>
            </p:nvSpPr>
            <p:spPr bwMode="auto">
              <a:xfrm>
                <a:off x="2612" y="1900"/>
                <a:ext cx="106" cy="101"/>
              </a:xfrm>
              <a:custGeom>
                <a:avLst/>
                <a:gdLst>
                  <a:gd name="T0" fmla="*/ 10 w 19"/>
                  <a:gd name="T1" fmla="*/ 2 h 18"/>
                  <a:gd name="T2" fmla="*/ 10 w 19"/>
                  <a:gd name="T3" fmla="*/ 3 h 18"/>
                  <a:gd name="T4" fmla="*/ 10 w 19"/>
                  <a:gd name="T5" fmla="*/ 2 h 18"/>
                  <a:gd name="T6" fmla="*/ 4 w 19"/>
                  <a:gd name="T7" fmla="*/ 2 h 18"/>
                  <a:gd name="T8" fmla="*/ 4 w 19"/>
                  <a:gd name="T9" fmla="*/ 2 h 18"/>
                  <a:gd name="T10" fmla="*/ 4 w 19"/>
                  <a:gd name="T11" fmla="*/ 0 h 18"/>
                  <a:gd name="T12" fmla="*/ 3 w 19"/>
                  <a:gd name="T13" fmla="*/ 1 h 18"/>
                  <a:gd name="T14" fmla="*/ 2 w 19"/>
                  <a:gd name="T15" fmla="*/ 3 h 18"/>
                  <a:gd name="T16" fmla="*/ 3 w 19"/>
                  <a:gd name="T17" fmla="*/ 2 h 18"/>
                  <a:gd name="T18" fmla="*/ 0 w 19"/>
                  <a:gd name="T19" fmla="*/ 4 h 18"/>
                  <a:gd name="T20" fmla="*/ 0 w 19"/>
                  <a:gd name="T21" fmla="*/ 4 h 18"/>
                  <a:gd name="T22" fmla="*/ 0 w 19"/>
                  <a:gd name="T23" fmla="*/ 4 h 18"/>
                  <a:gd name="T24" fmla="*/ 0 w 19"/>
                  <a:gd name="T25" fmla="*/ 5 h 18"/>
                  <a:gd name="T26" fmla="*/ 0 w 19"/>
                  <a:gd name="T27" fmla="*/ 5 h 18"/>
                  <a:gd name="T28" fmla="*/ 0 w 19"/>
                  <a:gd name="T29" fmla="*/ 5 h 18"/>
                  <a:gd name="T30" fmla="*/ 3 w 19"/>
                  <a:gd name="T31" fmla="*/ 8 h 18"/>
                  <a:gd name="T32" fmla="*/ 4 w 19"/>
                  <a:gd name="T33" fmla="*/ 7 h 18"/>
                  <a:gd name="T34" fmla="*/ 3 w 19"/>
                  <a:gd name="T35" fmla="*/ 8 h 18"/>
                  <a:gd name="T36" fmla="*/ 5 w 19"/>
                  <a:gd name="T37" fmla="*/ 11 h 18"/>
                  <a:gd name="T38" fmla="*/ 5 w 19"/>
                  <a:gd name="T39" fmla="*/ 11 h 18"/>
                  <a:gd name="T40" fmla="*/ 6 w 19"/>
                  <a:gd name="T41" fmla="*/ 14 h 18"/>
                  <a:gd name="T42" fmla="*/ 8 w 19"/>
                  <a:gd name="T43" fmla="*/ 13 h 18"/>
                  <a:gd name="T44" fmla="*/ 6 w 19"/>
                  <a:gd name="T45" fmla="*/ 14 h 18"/>
                  <a:gd name="T46" fmla="*/ 9 w 19"/>
                  <a:gd name="T47" fmla="*/ 16 h 18"/>
                  <a:gd name="T48" fmla="*/ 9 w 19"/>
                  <a:gd name="T49" fmla="*/ 16 h 18"/>
                  <a:gd name="T50" fmla="*/ 9 w 19"/>
                  <a:gd name="T51" fmla="*/ 16 h 18"/>
                  <a:gd name="T52" fmla="*/ 9 w 19"/>
                  <a:gd name="T53" fmla="*/ 16 h 18"/>
                  <a:gd name="T54" fmla="*/ 9 w 19"/>
                  <a:gd name="T55" fmla="*/ 16 h 18"/>
                  <a:gd name="T56" fmla="*/ 9 w 19"/>
                  <a:gd name="T57" fmla="*/ 16 h 18"/>
                  <a:gd name="T58" fmla="*/ 9 w 19"/>
                  <a:gd name="T59" fmla="*/ 16 h 18"/>
                  <a:gd name="T60" fmla="*/ 10 w 19"/>
                  <a:gd name="T61" fmla="*/ 16 h 18"/>
                  <a:gd name="T62" fmla="*/ 9 w 19"/>
                  <a:gd name="T63" fmla="*/ 16 h 18"/>
                  <a:gd name="T64" fmla="*/ 12 w 19"/>
                  <a:gd name="T65" fmla="*/ 18 h 18"/>
                  <a:gd name="T66" fmla="*/ 12 w 19"/>
                  <a:gd name="T67" fmla="*/ 16 h 18"/>
                  <a:gd name="T68" fmla="*/ 12 w 19"/>
                  <a:gd name="T69" fmla="*/ 16 h 18"/>
                  <a:gd name="T70" fmla="*/ 16 w 19"/>
                  <a:gd name="T71" fmla="*/ 15 h 18"/>
                  <a:gd name="T72" fmla="*/ 15 w 19"/>
                  <a:gd name="T73" fmla="*/ 14 h 18"/>
                  <a:gd name="T74" fmla="*/ 16 w 19"/>
                  <a:gd name="T75" fmla="*/ 15 h 18"/>
                  <a:gd name="T76" fmla="*/ 17 w 19"/>
                  <a:gd name="T77" fmla="*/ 13 h 18"/>
                  <a:gd name="T78" fmla="*/ 16 w 19"/>
                  <a:gd name="T79" fmla="*/ 12 h 18"/>
                  <a:gd name="T80" fmla="*/ 17 w 19"/>
                  <a:gd name="T81" fmla="*/ 13 h 18"/>
                  <a:gd name="T82" fmla="*/ 17 w 19"/>
                  <a:gd name="T83" fmla="*/ 11 h 18"/>
                  <a:gd name="T84" fmla="*/ 16 w 19"/>
                  <a:gd name="T85" fmla="*/ 12 h 18"/>
                  <a:gd name="T86" fmla="*/ 18 w 19"/>
                  <a:gd name="T87" fmla="*/ 10 h 18"/>
                  <a:gd name="T88" fmla="*/ 17 w 19"/>
                  <a:gd name="T89" fmla="*/ 10 h 18"/>
                  <a:gd name="T90" fmla="*/ 18 w 19"/>
                  <a:gd name="T9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8">
                    <a:moveTo>
                      <a:pt x="18" y="5"/>
                    </a:moveTo>
                    <a:cubicBezTo>
                      <a:pt x="15" y="5"/>
                      <a:pt x="12" y="4"/>
                      <a:pt x="10" y="3"/>
                    </a:cubicBezTo>
                    <a:lnTo>
                      <a:pt x="10" y="2"/>
                    </a:lnTo>
                    <a:cubicBezTo>
                      <a:pt x="13" y="3"/>
                      <a:pt x="15" y="4"/>
                      <a:pt x="17" y="4"/>
                    </a:cubicBezTo>
                    <a:lnTo>
                      <a:pt x="18" y="5"/>
                    </a:lnTo>
                    <a:close/>
                    <a:moveTo>
                      <a:pt x="10" y="3"/>
                    </a:moveTo>
                    <a:cubicBezTo>
                      <a:pt x="8" y="3"/>
                      <a:pt x="6" y="2"/>
                      <a:pt x="4" y="2"/>
                    </a:cubicBezTo>
                    <a:lnTo>
                      <a:pt x="4" y="0"/>
                    </a:lnTo>
                    <a:cubicBezTo>
                      <a:pt x="6" y="1"/>
                      <a:pt x="8" y="1"/>
                      <a:pt x="10" y="2"/>
                    </a:cubicBezTo>
                    <a:lnTo>
                      <a:pt x="10" y="3"/>
                    </a:lnTo>
                    <a:close/>
                    <a:moveTo>
                      <a:pt x="4" y="2"/>
                    </a:moveTo>
                    <a:lnTo>
                      <a:pt x="4" y="2"/>
                    </a:lnTo>
                    <a:lnTo>
                      <a:pt x="4" y="1"/>
                    </a:lnTo>
                    <a:lnTo>
                      <a:pt x="4" y="2"/>
                    </a:lnTo>
                    <a:close/>
                    <a:moveTo>
                      <a:pt x="4" y="2"/>
                    </a:moveTo>
                    <a:cubicBezTo>
                      <a:pt x="3" y="2"/>
                      <a:pt x="3" y="2"/>
                      <a:pt x="3" y="2"/>
                    </a:cubicBezTo>
                    <a:lnTo>
                      <a:pt x="3" y="1"/>
                    </a:lnTo>
                    <a:cubicBezTo>
                      <a:pt x="3" y="0"/>
                      <a:pt x="3" y="0"/>
                      <a:pt x="4" y="0"/>
                    </a:cubicBezTo>
                    <a:lnTo>
                      <a:pt x="4" y="2"/>
                    </a:lnTo>
                    <a:close/>
                    <a:moveTo>
                      <a:pt x="3" y="1"/>
                    </a:moveTo>
                    <a:lnTo>
                      <a:pt x="3" y="1"/>
                    </a:lnTo>
                    <a:lnTo>
                      <a:pt x="3" y="1"/>
                    </a:lnTo>
                    <a:close/>
                    <a:moveTo>
                      <a:pt x="3" y="2"/>
                    </a:moveTo>
                    <a:cubicBezTo>
                      <a:pt x="3" y="2"/>
                      <a:pt x="2" y="2"/>
                      <a:pt x="2" y="3"/>
                    </a:cubicBezTo>
                    <a:lnTo>
                      <a:pt x="1" y="2"/>
                    </a:lnTo>
                    <a:cubicBezTo>
                      <a:pt x="1" y="1"/>
                      <a:pt x="2" y="1"/>
                      <a:pt x="3" y="1"/>
                    </a:cubicBezTo>
                    <a:lnTo>
                      <a:pt x="3" y="2"/>
                    </a:lnTo>
                    <a:close/>
                    <a:moveTo>
                      <a:pt x="2" y="3"/>
                    </a:moveTo>
                    <a:cubicBezTo>
                      <a:pt x="2" y="3"/>
                      <a:pt x="2" y="3"/>
                      <a:pt x="2" y="4"/>
                    </a:cubicBezTo>
                    <a:lnTo>
                      <a:pt x="0" y="4"/>
                    </a:lnTo>
                    <a:cubicBezTo>
                      <a:pt x="0" y="3"/>
                      <a:pt x="1" y="2"/>
                      <a:pt x="1" y="2"/>
                    </a:cubicBezTo>
                    <a:lnTo>
                      <a:pt x="2" y="3"/>
                    </a:lnTo>
                    <a:close/>
                    <a:moveTo>
                      <a:pt x="0" y="4"/>
                    </a:moveTo>
                    <a:lnTo>
                      <a:pt x="0" y="4"/>
                    </a:lnTo>
                    <a:lnTo>
                      <a:pt x="1" y="4"/>
                    </a:lnTo>
                    <a:lnTo>
                      <a:pt x="0" y="4"/>
                    </a:lnTo>
                    <a:close/>
                    <a:moveTo>
                      <a:pt x="2" y="4"/>
                    </a:moveTo>
                    <a:cubicBezTo>
                      <a:pt x="2" y="4"/>
                      <a:pt x="2" y="4"/>
                      <a:pt x="2" y="4"/>
                    </a:cubicBezTo>
                    <a:lnTo>
                      <a:pt x="0" y="5"/>
                    </a:lnTo>
                    <a:cubicBezTo>
                      <a:pt x="0" y="4"/>
                      <a:pt x="0" y="4"/>
                      <a:pt x="0" y="4"/>
                    </a:cubicBezTo>
                    <a:lnTo>
                      <a:pt x="2" y="4"/>
                    </a:lnTo>
                    <a:close/>
                    <a:moveTo>
                      <a:pt x="0" y="5"/>
                    </a:moveTo>
                    <a:lnTo>
                      <a:pt x="0" y="5"/>
                    </a:lnTo>
                    <a:lnTo>
                      <a:pt x="1" y="4"/>
                    </a:lnTo>
                    <a:lnTo>
                      <a:pt x="0" y="5"/>
                    </a:lnTo>
                    <a:close/>
                    <a:moveTo>
                      <a:pt x="2" y="4"/>
                    </a:moveTo>
                    <a:cubicBezTo>
                      <a:pt x="2" y="5"/>
                      <a:pt x="3" y="6"/>
                      <a:pt x="4" y="7"/>
                    </a:cubicBezTo>
                    <a:lnTo>
                      <a:pt x="3" y="8"/>
                    </a:lnTo>
                    <a:cubicBezTo>
                      <a:pt x="2" y="7"/>
                      <a:pt x="1" y="6"/>
                      <a:pt x="0" y="5"/>
                    </a:cubicBezTo>
                    <a:lnTo>
                      <a:pt x="2" y="4"/>
                    </a:lnTo>
                    <a:close/>
                    <a:moveTo>
                      <a:pt x="4" y="7"/>
                    </a:moveTo>
                    <a:cubicBezTo>
                      <a:pt x="5" y="8"/>
                      <a:pt x="6" y="9"/>
                      <a:pt x="7" y="11"/>
                    </a:cubicBezTo>
                    <a:lnTo>
                      <a:pt x="5" y="11"/>
                    </a:lnTo>
                    <a:cubicBezTo>
                      <a:pt x="5" y="10"/>
                      <a:pt x="4" y="9"/>
                      <a:pt x="3" y="8"/>
                    </a:cubicBezTo>
                    <a:lnTo>
                      <a:pt x="4" y="7"/>
                    </a:lnTo>
                    <a:close/>
                    <a:moveTo>
                      <a:pt x="5" y="11"/>
                    </a:moveTo>
                    <a:lnTo>
                      <a:pt x="5" y="11"/>
                    </a:lnTo>
                    <a:lnTo>
                      <a:pt x="5" y="11"/>
                    </a:lnTo>
                    <a:lnTo>
                      <a:pt x="6" y="11"/>
                    </a:lnTo>
                    <a:lnTo>
                      <a:pt x="5" y="11"/>
                    </a:lnTo>
                    <a:close/>
                    <a:moveTo>
                      <a:pt x="7" y="11"/>
                    </a:moveTo>
                    <a:cubicBezTo>
                      <a:pt x="7" y="12"/>
                      <a:pt x="7" y="13"/>
                      <a:pt x="8" y="13"/>
                    </a:cubicBezTo>
                    <a:lnTo>
                      <a:pt x="6" y="14"/>
                    </a:lnTo>
                    <a:cubicBezTo>
                      <a:pt x="6" y="13"/>
                      <a:pt x="6" y="12"/>
                      <a:pt x="5" y="11"/>
                    </a:cubicBezTo>
                    <a:lnTo>
                      <a:pt x="7" y="11"/>
                    </a:lnTo>
                    <a:close/>
                    <a:moveTo>
                      <a:pt x="8" y="13"/>
                    </a:moveTo>
                    <a:cubicBezTo>
                      <a:pt x="8" y="14"/>
                      <a:pt x="9" y="15"/>
                      <a:pt x="9" y="16"/>
                    </a:cubicBezTo>
                    <a:lnTo>
                      <a:pt x="8" y="16"/>
                    </a:lnTo>
                    <a:cubicBezTo>
                      <a:pt x="7" y="16"/>
                      <a:pt x="7" y="15"/>
                      <a:pt x="6" y="14"/>
                    </a:cubicBezTo>
                    <a:lnTo>
                      <a:pt x="8" y="13"/>
                    </a:lnTo>
                    <a:close/>
                    <a:moveTo>
                      <a:pt x="9" y="16"/>
                    </a:moveTo>
                    <a:lnTo>
                      <a:pt x="9" y="16"/>
                    </a:lnTo>
                    <a:lnTo>
                      <a:pt x="9" y="16"/>
                    </a:lnTo>
                    <a:close/>
                    <a:moveTo>
                      <a:pt x="9" y="16"/>
                    </a:moveTo>
                    <a:lnTo>
                      <a:pt x="9" y="16"/>
                    </a:lnTo>
                    <a:lnTo>
                      <a:pt x="8" y="16"/>
                    </a:lnTo>
                    <a:lnTo>
                      <a:pt x="8" y="16"/>
                    </a:lnTo>
                    <a:lnTo>
                      <a:pt x="9" y="16"/>
                    </a:lnTo>
                    <a:close/>
                    <a:moveTo>
                      <a:pt x="8" y="16"/>
                    </a:moveTo>
                    <a:lnTo>
                      <a:pt x="8" y="16"/>
                    </a:lnTo>
                    <a:lnTo>
                      <a:pt x="9" y="16"/>
                    </a:lnTo>
                    <a:lnTo>
                      <a:pt x="8" y="16"/>
                    </a:lnTo>
                    <a:close/>
                    <a:moveTo>
                      <a:pt x="9" y="16"/>
                    </a:moveTo>
                    <a:cubicBezTo>
                      <a:pt x="9" y="16"/>
                      <a:pt x="9" y="16"/>
                      <a:pt x="9" y="16"/>
                    </a:cubicBezTo>
                    <a:lnTo>
                      <a:pt x="9" y="17"/>
                    </a:lnTo>
                    <a:cubicBezTo>
                      <a:pt x="8" y="17"/>
                      <a:pt x="8" y="17"/>
                      <a:pt x="8" y="16"/>
                    </a:cubicBezTo>
                    <a:lnTo>
                      <a:pt x="9" y="16"/>
                    </a:lnTo>
                    <a:close/>
                    <a:moveTo>
                      <a:pt x="9" y="17"/>
                    </a:moveTo>
                    <a:lnTo>
                      <a:pt x="9" y="17"/>
                    </a:lnTo>
                    <a:lnTo>
                      <a:pt x="9" y="16"/>
                    </a:lnTo>
                    <a:lnTo>
                      <a:pt x="9" y="17"/>
                    </a:lnTo>
                    <a:close/>
                    <a:moveTo>
                      <a:pt x="9" y="16"/>
                    </a:moveTo>
                    <a:cubicBezTo>
                      <a:pt x="10" y="16"/>
                      <a:pt x="10" y="16"/>
                      <a:pt x="10" y="16"/>
                    </a:cubicBezTo>
                    <a:lnTo>
                      <a:pt x="9" y="17"/>
                    </a:lnTo>
                    <a:cubicBezTo>
                      <a:pt x="9" y="17"/>
                      <a:pt x="9" y="17"/>
                      <a:pt x="9" y="17"/>
                    </a:cubicBezTo>
                    <a:lnTo>
                      <a:pt x="9" y="16"/>
                    </a:lnTo>
                    <a:close/>
                    <a:moveTo>
                      <a:pt x="10" y="16"/>
                    </a:moveTo>
                    <a:cubicBezTo>
                      <a:pt x="10" y="16"/>
                      <a:pt x="11" y="16"/>
                      <a:pt x="12" y="16"/>
                    </a:cubicBezTo>
                    <a:lnTo>
                      <a:pt x="12" y="18"/>
                    </a:lnTo>
                    <a:cubicBezTo>
                      <a:pt x="11" y="18"/>
                      <a:pt x="10" y="18"/>
                      <a:pt x="9" y="17"/>
                    </a:cubicBezTo>
                    <a:lnTo>
                      <a:pt x="10" y="16"/>
                    </a:lnTo>
                    <a:close/>
                    <a:moveTo>
                      <a:pt x="12" y="16"/>
                    </a:moveTo>
                    <a:lnTo>
                      <a:pt x="12" y="16"/>
                    </a:lnTo>
                    <a:lnTo>
                      <a:pt x="12" y="17"/>
                    </a:lnTo>
                    <a:lnTo>
                      <a:pt x="12" y="16"/>
                    </a:lnTo>
                    <a:close/>
                    <a:moveTo>
                      <a:pt x="12" y="16"/>
                    </a:moveTo>
                    <a:cubicBezTo>
                      <a:pt x="13" y="16"/>
                      <a:pt x="14" y="15"/>
                      <a:pt x="15" y="14"/>
                    </a:cubicBezTo>
                    <a:lnTo>
                      <a:pt x="16" y="15"/>
                    </a:lnTo>
                    <a:cubicBezTo>
                      <a:pt x="15" y="16"/>
                      <a:pt x="14" y="17"/>
                      <a:pt x="12" y="18"/>
                    </a:cubicBezTo>
                    <a:lnTo>
                      <a:pt x="12" y="16"/>
                    </a:lnTo>
                    <a:close/>
                    <a:moveTo>
                      <a:pt x="15" y="14"/>
                    </a:moveTo>
                    <a:cubicBezTo>
                      <a:pt x="15" y="13"/>
                      <a:pt x="16" y="13"/>
                      <a:pt x="16" y="12"/>
                    </a:cubicBezTo>
                    <a:lnTo>
                      <a:pt x="17" y="13"/>
                    </a:lnTo>
                    <a:cubicBezTo>
                      <a:pt x="17" y="13"/>
                      <a:pt x="16" y="14"/>
                      <a:pt x="16" y="15"/>
                    </a:cubicBezTo>
                    <a:lnTo>
                      <a:pt x="15" y="14"/>
                    </a:lnTo>
                    <a:close/>
                    <a:moveTo>
                      <a:pt x="17" y="13"/>
                    </a:moveTo>
                    <a:lnTo>
                      <a:pt x="17" y="13"/>
                    </a:lnTo>
                    <a:lnTo>
                      <a:pt x="17" y="12"/>
                    </a:lnTo>
                    <a:lnTo>
                      <a:pt x="17" y="13"/>
                    </a:lnTo>
                    <a:close/>
                    <a:moveTo>
                      <a:pt x="16" y="12"/>
                    </a:moveTo>
                    <a:cubicBezTo>
                      <a:pt x="16" y="12"/>
                      <a:pt x="16" y="12"/>
                      <a:pt x="16" y="12"/>
                    </a:cubicBezTo>
                    <a:lnTo>
                      <a:pt x="17" y="12"/>
                    </a:lnTo>
                    <a:cubicBezTo>
                      <a:pt x="17" y="12"/>
                      <a:pt x="17" y="13"/>
                      <a:pt x="17" y="13"/>
                    </a:cubicBezTo>
                    <a:lnTo>
                      <a:pt x="16" y="12"/>
                    </a:lnTo>
                    <a:close/>
                    <a:moveTo>
                      <a:pt x="16" y="12"/>
                    </a:moveTo>
                    <a:cubicBezTo>
                      <a:pt x="17" y="11"/>
                      <a:pt x="17" y="11"/>
                      <a:pt x="17" y="11"/>
                    </a:cubicBezTo>
                    <a:lnTo>
                      <a:pt x="18" y="11"/>
                    </a:lnTo>
                    <a:cubicBezTo>
                      <a:pt x="18" y="12"/>
                      <a:pt x="18" y="12"/>
                      <a:pt x="17" y="12"/>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7" y="6"/>
                      <a:pt x="17" y="4"/>
                    </a:cubicBezTo>
                    <a:lnTo>
                      <a:pt x="18" y="4"/>
                    </a:lnTo>
                    <a:cubicBezTo>
                      <a:pt x="19" y="6"/>
                      <a:pt x="19" y="8"/>
                      <a:pt x="18" y="10"/>
                    </a:cubicBezTo>
                    <a:lnTo>
                      <a:pt x="17"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79" name="Freeform 335">
                <a:extLst>
                  <a:ext uri="{FF2B5EF4-FFF2-40B4-BE49-F238E27FC236}">
                    <a16:creationId xmlns:a16="http://schemas.microsoft.com/office/drawing/2014/main" id="{67046D5F-05D8-C35A-DB14-7BE67AB2DD36}"/>
                  </a:ext>
                </a:extLst>
              </p:cNvPr>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80" name="Freeform 336">
                <a:extLst>
                  <a:ext uri="{FF2B5EF4-FFF2-40B4-BE49-F238E27FC236}">
                    <a16:creationId xmlns:a16="http://schemas.microsoft.com/office/drawing/2014/main" id="{6B543F09-ECDD-FF2A-3AED-92F3098497AE}"/>
                  </a:ext>
                </a:extLst>
              </p:cNvPr>
              <p:cNvSpPr>
                <a:spLocks/>
              </p:cNvSpPr>
              <p:nvPr/>
            </p:nvSpPr>
            <p:spPr bwMode="auto">
              <a:xfrm>
                <a:off x="2635" y="1917"/>
                <a:ext cx="11" cy="1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grpSp>
        <p:sp>
          <p:nvSpPr>
            <p:cNvPr id="32081" name="Oval 337">
              <a:extLst>
                <a:ext uri="{FF2B5EF4-FFF2-40B4-BE49-F238E27FC236}">
                  <a16:creationId xmlns:a16="http://schemas.microsoft.com/office/drawing/2014/main" id="{041DA055-62A0-38C4-98E4-254FE4DE223F}"/>
                </a:ext>
              </a:extLst>
            </p:cNvPr>
            <p:cNvSpPr>
              <a:spLocks noChangeArrowheads="1"/>
            </p:cNvSpPr>
            <p:nvPr/>
          </p:nvSpPr>
          <p:spPr bwMode="auto">
            <a:xfrm>
              <a:off x="96" y="240"/>
              <a:ext cx="1248" cy="1104"/>
            </a:xfrm>
            <a:prstGeom prst="ellipse">
              <a:avLst/>
            </a:prstGeom>
            <a:solidFill>
              <a:srgbClr val="808000">
                <a:alpha val="14999"/>
              </a:srgbClr>
            </a:solidFill>
            <a:ln w="9525">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SE"/>
            </a:p>
          </p:txBody>
        </p:sp>
        <p:sp>
          <p:nvSpPr>
            <p:cNvPr id="32082" name="Line 338">
              <a:extLst>
                <a:ext uri="{FF2B5EF4-FFF2-40B4-BE49-F238E27FC236}">
                  <a16:creationId xmlns:a16="http://schemas.microsoft.com/office/drawing/2014/main" id="{87261CD0-220D-9B6B-CF16-BFB4DCAA18CE}"/>
                </a:ext>
              </a:extLst>
            </p:cNvPr>
            <p:cNvSpPr>
              <a:spLocks noChangeShapeType="1"/>
            </p:cNvSpPr>
            <p:nvPr/>
          </p:nvSpPr>
          <p:spPr bwMode="auto">
            <a:xfrm flipH="1" flipV="1">
              <a:off x="2016" y="1584"/>
              <a:ext cx="336" cy="14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083" name="Line 339">
              <a:extLst>
                <a:ext uri="{FF2B5EF4-FFF2-40B4-BE49-F238E27FC236}">
                  <a16:creationId xmlns:a16="http://schemas.microsoft.com/office/drawing/2014/main" id="{622BD225-F82E-29DA-C012-BD09F46FC2A0}"/>
                </a:ext>
              </a:extLst>
            </p:cNvPr>
            <p:cNvSpPr>
              <a:spLocks noChangeShapeType="1"/>
            </p:cNvSpPr>
            <p:nvPr/>
          </p:nvSpPr>
          <p:spPr bwMode="auto">
            <a:xfrm flipH="1" flipV="1">
              <a:off x="1192" y="1200"/>
              <a:ext cx="192" cy="96"/>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084" name="Text Box 340">
              <a:extLst>
                <a:ext uri="{FF2B5EF4-FFF2-40B4-BE49-F238E27FC236}">
                  <a16:creationId xmlns:a16="http://schemas.microsoft.com/office/drawing/2014/main" id="{0482E026-81C2-D158-8655-FB97CA92835A}"/>
                </a:ext>
              </a:extLst>
            </p:cNvPr>
            <p:cNvSpPr txBox="1">
              <a:spLocks noChangeArrowheads="1"/>
            </p:cNvSpPr>
            <p:nvPr/>
          </p:nvSpPr>
          <p:spPr bwMode="auto">
            <a:xfrm>
              <a:off x="179" y="480"/>
              <a:ext cx="1086"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SE"/>
                <a:t>Insulin secretion</a:t>
              </a:r>
            </a:p>
            <a:p>
              <a:pPr algn="ctr"/>
              <a:r>
                <a:rPr lang="en-US" altLang="en-SE"/>
                <a:t>Apoptosis</a:t>
              </a:r>
            </a:p>
            <a:p>
              <a:pPr algn="ctr"/>
              <a:endParaRPr lang="en-US" altLang="en-SE"/>
            </a:p>
          </p:txBody>
        </p:sp>
      </p:grpSp>
      <p:grpSp>
        <p:nvGrpSpPr>
          <p:cNvPr id="32085" name="Group 341">
            <a:extLst>
              <a:ext uri="{FF2B5EF4-FFF2-40B4-BE49-F238E27FC236}">
                <a16:creationId xmlns:a16="http://schemas.microsoft.com/office/drawing/2014/main" id="{6780F1CC-C68B-F6AB-83EF-13B719748F6E}"/>
              </a:ext>
            </a:extLst>
          </p:cNvPr>
          <p:cNvGrpSpPr>
            <a:grpSpLocks/>
          </p:cNvGrpSpPr>
          <p:nvPr/>
        </p:nvGrpSpPr>
        <p:grpSpPr bwMode="auto">
          <a:xfrm>
            <a:off x="7010400" y="457200"/>
            <a:ext cx="3359150" cy="2522538"/>
            <a:chOff x="3456" y="288"/>
            <a:chExt cx="2116" cy="1589"/>
          </a:xfrm>
        </p:grpSpPr>
        <p:pic>
          <p:nvPicPr>
            <p:cNvPr id="32086" name="Picture 342">
              <a:extLst>
                <a:ext uri="{FF2B5EF4-FFF2-40B4-BE49-F238E27FC236}">
                  <a16:creationId xmlns:a16="http://schemas.microsoft.com/office/drawing/2014/main" id="{52325749-172E-9716-E0AC-332A25C39DC7}"/>
                </a:ext>
              </a:extLst>
            </p:cNvPr>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l="9738" t="16484" r="14261" b="10597"/>
            <a:stretch>
              <a:fillRect/>
            </a:stretch>
          </p:blipFill>
          <p:spPr bwMode="auto">
            <a:xfrm rot="4742497">
              <a:off x="3478" y="1036"/>
              <a:ext cx="865" cy="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087" name="Oval 343">
              <a:extLst>
                <a:ext uri="{FF2B5EF4-FFF2-40B4-BE49-F238E27FC236}">
                  <a16:creationId xmlns:a16="http://schemas.microsoft.com/office/drawing/2014/main" id="{59CD2ABA-3E3A-738F-D4DA-D8A507F57CBB}"/>
                </a:ext>
              </a:extLst>
            </p:cNvPr>
            <p:cNvSpPr>
              <a:spLocks noChangeArrowheads="1"/>
            </p:cNvSpPr>
            <p:nvPr/>
          </p:nvSpPr>
          <p:spPr bwMode="auto">
            <a:xfrm>
              <a:off x="4320" y="288"/>
              <a:ext cx="1248" cy="1104"/>
            </a:xfrm>
            <a:prstGeom prst="ellipse">
              <a:avLst/>
            </a:prstGeom>
            <a:solidFill>
              <a:srgbClr val="808000">
                <a:alpha val="14999"/>
              </a:srgbClr>
            </a:solidFill>
            <a:ln w="9525">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SE" altLang="en-SE"/>
            </a:p>
          </p:txBody>
        </p:sp>
        <p:sp>
          <p:nvSpPr>
            <p:cNvPr id="32088" name="Line 344">
              <a:extLst>
                <a:ext uri="{FF2B5EF4-FFF2-40B4-BE49-F238E27FC236}">
                  <a16:creationId xmlns:a16="http://schemas.microsoft.com/office/drawing/2014/main" id="{96B026E5-7E81-1DD0-D8DF-8EE986A7B2A5}"/>
                </a:ext>
              </a:extLst>
            </p:cNvPr>
            <p:cNvSpPr>
              <a:spLocks noChangeShapeType="1"/>
            </p:cNvSpPr>
            <p:nvPr/>
          </p:nvSpPr>
          <p:spPr bwMode="auto">
            <a:xfrm flipV="1">
              <a:off x="3456" y="1584"/>
              <a:ext cx="336" cy="19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089" name="Line 345">
              <a:extLst>
                <a:ext uri="{FF2B5EF4-FFF2-40B4-BE49-F238E27FC236}">
                  <a16:creationId xmlns:a16="http://schemas.microsoft.com/office/drawing/2014/main" id="{2BAAABA9-9DEE-DEEF-B887-19A69FA02A8B}"/>
                </a:ext>
              </a:extLst>
            </p:cNvPr>
            <p:cNvSpPr>
              <a:spLocks noChangeShapeType="1"/>
            </p:cNvSpPr>
            <p:nvPr/>
          </p:nvSpPr>
          <p:spPr bwMode="auto">
            <a:xfrm flipV="1">
              <a:off x="4080" y="1208"/>
              <a:ext cx="336" cy="192"/>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090" name="Text Box 346">
              <a:extLst>
                <a:ext uri="{FF2B5EF4-FFF2-40B4-BE49-F238E27FC236}">
                  <a16:creationId xmlns:a16="http://schemas.microsoft.com/office/drawing/2014/main" id="{71E2BAA4-D631-9265-28B6-E991318BBA93}"/>
                </a:ext>
              </a:extLst>
            </p:cNvPr>
            <p:cNvSpPr txBox="1">
              <a:spLocks noChangeArrowheads="1"/>
            </p:cNvSpPr>
            <p:nvPr/>
          </p:nvSpPr>
          <p:spPr bwMode="auto">
            <a:xfrm>
              <a:off x="4408" y="479"/>
              <a:ext cx="1164"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SE"/>
                <a:t>Bone mass</a:t>
              </a:r>
            </a:p>
            <a:p>
              <a:pPr algn="ctr"/>
              <a:r>
                <a:rPr lang="en-US" altLang="en-SE"/>
                <a:t>Bone remodeling </a:t>
              </a:r>
            </a:p>
            <a:p>
              <a:pPr algn="ctr"/>
              <a:r>
                <a:rPr lang="en-US" altLang="en-SE"/>
                <a:t>Osteoporosis</a:t>
              </a:r>
            </a:p>
          </p:txBody>
        </p:sp>
      </p:grpSp>
      <p:grpSp>
        <p:nvGrpSpPr>
          <p:cNvPr id="32091" name="Group 347">
            <a:extLst>
              <a:ext uri="{FF2B5EF4-FFF2-40B4-BE49-F238E27FC236}">
                <a16:creationId xmlns:a16="http://schemas.microsoft.com/office/drawing/2014/main" id="{D87EF30B-DBE7-BF68-D0CE-BF19494D5DD0}"/>
              </a:ext>
            </a:extLst>
          </p:cNvPr>
          <p:cNvGrpSpPr>
            <a:grpSpLocks/>
          </p:cNvGrpSpPr>
          <p:nvPr/>
        </p:nvGrpSpPr>
        <p:grpSpPr bwMode="auto">
          <a:xfrm>
            <a:off x="1752600" y="3733800"/>
            <a:ext cx="3657600" cy="2971800"/>
            <a:chOff x="144" y="2352"/>
            <a:chExt cx="2304" cy="1872"/>
          </a:xfrm>
        </p:grpSpPr>
        <p:sp>
          <p:nvSpPr>
            <p:cNvPr id="32092" name="Oval 348">
              <a:extLst>
                <a:ext uri="{FF2B5EF4-FFF2-40B4-BE49-F238E27FC236}">
                  <a16:creationId xmlns:a16="http://schemas.microsoft.com/office/drawing/2014/main" id="{D43FB22F-5D85-E8C4-4BB4-E58BCBECB864}"/>
                </a:ext>
              </a:extLst>
            </p:cNvPr>
            <p:cNvSpPr>
              <a:spLocks noChangeArrowheads="1"/>
            </p:cNvSpPr>
            <p:nvPr/>
          </p:nvSpPr>
          <p:spPr bwMode="auto">
            <a:xfrm>
              <a:off x="144" y="3120"/>
              <a:ext cx="1248" cy="1104"/>
            </a:xfrm>
            <a:prstGeom prst="ellipse">
              <a:avLst/>
            </a:prstGeom>
            <a:solidFill>
              <a:srgbClr val="808000">
                <a:alpha val="14999"/>
              </a:srgbClr>
            </a:solidFill>
            <a:ln w="9525">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SE"/>
            </a:p>
          </p:txBody>
        </p:sp>
        <p:grpSp>
          <p:nvGrpSpPr>
            <p:cNvPr id="32093" name="Group 349">
              <a:extLst>
                <a:ext uri="{FF2B5EF4-FFF2-40B4-BE49-F238E27FC236}">
                  <a16:creationId xmlns:a16="http://schemas.microsoft.com/office/drawing/2014/main" id="{153D7956-B443-226E-59C3-0AA281F324F4}"/>
                </a:ext>
              </a:extLst>
            </p:cNvPr>
            <p:cNvGrpSpPr>
              <a:grpSpLocks/>
            </p:cNvGrpSpPr>
            <p:nvPr/>
          </p:nvGrpSpPr>
          <p:grpSpPr bwMode="auto">
            <a:xfrm>
              <a:off x="1488" y="2400"/>
              <a:ext cx="768" cy="720"/>
              <a:chOff x="2273" y="2411"/>
              <a:chExt cx="1706" cy="1532"/>
            </a:xfrm>
          </p:grpSpPr>
          <p:sp>
            <p:nvSpPr>
              <p:cNvPr id="32094" name="Freeform 350">
                <a:extLst>
                  <a:ext uri="{FF2B5EF4-FFF2-40B4-BE49-F238E27FC236}">
                    <a16:creationId xmlns:a16="http://schemas.microsoft.com/office/drawing/2014/main" id="{605D2B95-41ED-2F7A-BE94-54E56A8845D1}"/>
                  </a:ext>
                </a:extLst>
              </p:cNvPr>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95" name="Freeform 351">
                <a:extLst>
                  <a:ext uri="{FF2B5EF4-FFF2-40B4-BE49-F238E27FC236}">
                    <a16:creationId xmlns:a16="http://schemas.microsoft.com/office/drawing/2014/main" id="{07B45A41-D52A-29F9-8F5F-AE12ABCD086A}"/>
                  </a:ext>
                </a:extLst>
              </p:cNvPr>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96" name="Freeform 352">
                <a:extLst>
                  <a:ext uri="{FF2B5EF4-FFF2-40B4-BE49-F238E27FC236}">
                    <a16:creationId xmlns:a16="http://schemas.microsoft.com/office/drawing/2014/main" id="{010B983A-91C5-6B8D-2124-7F6C48DA59C5}"/>
                  </a:ext>
                </a:extLst>
              </p:cNvPr>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97" name="Freeform 353">
                <a:extLst>
                  <a:ext uri="{FF2B5EF4-FFF2-40B4-BE49-F238E27FC236}">
                    <a16:creationId xmlns:a16="http://schemas.microsoft.com/office/drawing/2014/main" id="{A9935088-FD53-152E-5B4C-4A5406B07A34}"/>
                  </a:ext>
                </a:extLst>
              </p:cNvPr>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98" name="Freeform 354">
                <a:extLst>
                  <a:ext uri="{FF2B5EF4-FFF2-40B4-BE49-F238E27FC236}">
                    <a16:creationId xmlns:a16="http://schemas.microsoft.com/office/drawing/2014/main" id="{E0C91C90-8FD2-2385-2F8C-A50FC55D603F}"/>
                  </a:ext>
                </a:extLst>
              </p:cNvPr>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099" name="Freeform 355">
                <a:extLst>
                  <a:ext uri="{FF2B5EF4-FFF2-40B4-BE49-F238E27FC236}">
                    <a16:creationId xmlns:a16="http://schemas.microsoft.com/office/drawing/2014/main" id="{B9226ED0-EC48-D4B4-8061-88410B3DEA49}"/>
                  </a:ext>
                </a:extLst>
              </p:cNvPr>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0" name="Freeform 356">
                <a:extLst>
                  <a:ext uri="{FF2B5EF4-FFF2-40B4-BE49-F238E27FC236}">
                    <a16:creationId xmlns:a16="http://schemas.microsoft.com/office/drawing/2014/main" id="{0B91CBF5-8F59-C03E-1D99-D072F140F2B5}"/>
                  </a:ext>
                </a:extLst>
              </p:cNvPr>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1" name="Freeform 357">
                <a:extLst>
                  <a:ext uri="{FF2B5EF4-FFF2-40B4-BE49-F238E27FC236}">
                    <a16:creationId xmlns:a16="http://schemas.microsoft.com/office/drawing/2014/main" id="{F9575E94-C260-E5EB-FE9A-FDF5E03D7BA8}"/>
                  </a:ext>
                </a:extLst>
              </p:cNvPr>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2" name="Freeform 358">
                <a:extLst>
                  <a:ext uri="{FF2B5EF4-FFF2-40B4-BE49-F238E27FC236}">
                    <a16:creationId xmlns:a16="http://schemas.microsoft.com/office/drawing/2014/main" id="{ACA91DF3-EBAC-97FF-CC8C-DDDB2202CAD0}"/>
                  </a:ext>
                </a:extLst>
              </p:cNvPr>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3" name="Freeform 359">
                <a:extLst>
                  <a:ext uri="{FF2B5EF4-FFF2-40B4-BE49-F238E27FC236}">
                    <a16:creationId xmlns:a16="http://schemas.microsoft.com/office/drawing/2014/main" id="{A6BB4BAA-2317-31DE-032E-ED70AD0FDA9B}"/>
                  </a:ext>
                </a:extLst>
              </p:cNvPr>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4" name="Freeform 360">
                <a:extLst>
                  <a:ext uri="{FF2B5EF4-FFF2-40B4-BE49-F238E27FC236}">
                    <a16:creationId xmlns:a16="http://schemas.microsoft.com/office/drawing/2014/main" id="{390D331D-5E6A-3A62-2F56-5C76B6CCCF36}"/>
                  </a:ext>
                </a:extLst>
              </p:cNvPr>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5" name="Freeform 361">
                <a:extLst>
                  <a:ext uri="{FF2B5EF4-FFF2-40B4-BE49-F238E27FC236}">
                    <a16:creationId xmlns:a16="http://schemas.microsoft.com/office/drawing/2014/main" id="{BDD7CEEA-31F7-6229-CCD4-C2EE57AED02E}"/>
                  </a:ext>
                </a:extLst>
              </p:cNvPr>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6" name="Freeform 362">
                <a:extLst>
                  <a:ext uri="{FF2B5EF4-FFF2-40B4-BE49-F238E27FC236}">
                    <a16:creationId xmlns:a16="http://schemas.microsoft.com/office/drawing/2014/main" id="{EB3BC32E-46A0-D375-72D7-1CB6400068A4}"/>
                  </a:ext>
                </a:extLst>
              </p:cNvPr>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7" name="Freeform 363">
                <a:extLst>
                  <a:ext uri="{FF2B5EF4-FFF2-40B4-BE49-F238E27FC236}">
                    <a16:creationId xmlns:a16="http://schemas.microsoft.com/office/drawing/2014/main" id="{E5148261-CA3A-0718-FEB7-1804DDE14EB9}"/>
                  </a:ext>
                </a:extLst>
              </p:cNvPr>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8" name="Freeform 364">
                <a:extLst>
                  <a:ext uri="{FF2B5EF4-FFF2-40B4-BE49-F238E27FC236}">
                    <a16:creationId xmlns:a16="http://schemas.microsoft.com/office/drawing/2014/main" id="{3510A489-7C45-B372-06D9-42F83BE62074}"/>
                  </a:ext>
                </a:extLst>
              </p:cNvPr>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09" name="Freeform 365">
                <a:extLst>
                  <a:ext uri="{FF2B5EF4-FFF2-40B4-BE49-F238E27FC236}">
                    <a16:creationId xmlns:a16="http://schemas.microsoft.com/office/drawing/2014/main" id="{2E4987C6-14CA-134A-C594-80E1D61456B2}"/>
                  </a:ext>
                </a:extLst>
              </p:cNvPr>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0" name="Freeform 366">
                <a:extLst>
                  <a:ext uri="{FF2B5EF4-FFF2-40B4-BE49-F238E27FC236}">
                    <a16:creationId xmlns:a16="http://schemas.microsoft.com/office/drawing/2014/main" id="{199E9510-B8F1-D053-DCC8-096E427FA1F2}"/>
                  </a:ext>
                </a:extLst>
              </p:cNvPr>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1" name="Freeform 367">
                <a:extLst>
                  <a:ext uri="{FF2B5EF4-FFF2-40B4-BE49-F238E27FC236}">
                    <a16:creationId xmlns:a16="http://schemas.microsoft.com/office/drawing/2014/main" id="{2688A4EF-D520-1BA8-64FD-951AF8EA7BFA}"/>
                  </a:ext>
                </a:extLst>
              </p:cNvPr>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2" name="Freeform 368">
                <a:extLst>
                  <a:ext uri="{FF2B5EF4-FFF2-40B4-BE49-F238E27FC236}">
                    <a16:creationId xmlns:a16="http://schemas.microsoft.com/office/drawing/2014/main" id="{4457CCFA-2E57-7AB8-73F8-CAF508618FB0}"/>
                  </a:ext>
                </a:extLst>
              </p:cNvPr>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3" name="Freeform 369">
                <a:extLst>
                  <a:ext uri="{FF2B5EF4-FFF2-40B4-BE49-F238E27FC236}">
                    <a16:creationId xmlns:a16="http://schemas.microsoft.com/office/drawing/2014/main" id="{CE17CE95-59D3-B320-64FE-CA379FD25337}"/>
                  </a:ext>
                </a:extLst>
              </p:cNvPr>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4" name="Freeform 370">
                <a:extLst>
                  <a:ext uri="{FF2B5EF4-FFF2-40B4-BE49-F238E27FC236}">
                    <a16:creationId xmlns:a16="http://schemas.microsoft.com/office/drawing/2014/main" id="{0823D802-CAA4-315E-1C2F-C70D12869601}"/>
                  </a:ext>
                </a:extLst>
              </p:cNvPr>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5" name="Freeform 371">
                <a:extLst>
                  <a:ext uri="{FF2B5EF4-FFF2-40B4-BE49-F238E27FC236}">
                    <a16:creationId xmlns:a16="http://schemas.microsoft.com/office/drawing/2014/main" id="{9CD55AED-F1F4-B313-0C0A-9E195864F651}"/>
                  </a:ext>
                </a:extLst>
              </p:cNvPr>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6" name="Freeform 372">
                <a:extLst>
                  <a:ext uri="{FF2B5EF4-FFF2-40B4-BE49-F238E27FC236}">
                    <a16:creationId xmlns:a16="http://schemas.microsoft.com/office/drawing/2014/main" id="{146B4666-A82C-BCEF-6B11-AA40AA08A86C}"/>
                  </a:ext>
                </a:extLst>
              </p:cNvPr>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7" name="Freeform 373">
                <a:extLst>
                  <a:ext uri="{FF2B5EF4-FFF2-40B4-BE49-F238E27FC236}">
                    <a16:creationId xmlns:a16="http://schemas.microsoft.com/office/drawing/2014/main" id="{31270B18-BAFA-E7E4-1C6F-DD0E4E75BFFB}"/>
                  </a:ext>
                </a:extLst>
              </p:cNvPr>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8" name="Freeform 374">
                <a:extLst>
                  <a:ext uri="{FF2B5EF4-FFF2-40B4-BE49-F238E27FC236}">
                    <a16:creationId xmlns:a16="http://schemas.microsoft.com/office/drawing/2014/main" id="{75475FC1-29C4-57D3-037E-184615509BE0}"/>
                  </a:ext>
                </a:extLst>
              </p:cNvPr>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19" name="Freeform 375">
                <a:extLst>
                  <a:ext uri="{FF2B5EF4-FFF2-40B4-BE49-F238E27FC236}">
                    <a16:creationId xmlns:a16="http://schemas.microsoft.com/office/drawing/2014/main" id="{D3226EA9-1EA3-2C04-CFFD-F7F4EB1F699C}"/>
                  </a:ext>
                </a:extLst>
              </p:cNvPr>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0" name="Freeform 376">
                <a:extLst>
                  <a:ext uri="{FF2B5EF4-FFF2-40B4-BE49-F238E27FC236}">
                    <a16:creationId xmlns:a16="http://schemas.microsoft.com/office/drawing/2014/main" id="{8D10D841-1673-2267-C552-B50D76B6FA45}"/>
                  </a:ext>
                </a:extLst>
              </p:cNvPr>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1" name="Freeform 377">
                <a:extLst>
                  <a:ext uri="{FF2B5EF4-FFF2-40B4-BE49-F238E27FC236}">
                    <a16:creationId xmlns:a16="http://schemas.microsoft.com/office/drawing/2014/main" id="{7E3E010F-B69F-0362-CE92-067F0FD16A19}"/>
                  </a:ext>
                </a:extLst>
              </p:cNvPr>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2" name="Freeform 378">
                <a:extLst>
                  <a:ext uri="{FF2B5EF4-FFF2-40B4-BE49-F238E27FC236}">
                    <a16:creationId xmlns:a16="http://schemas.microsoft.com/office/drawing/2014/main" id="{1FE26CCB-3582-52F8-825B-988D7838CA5B}"/>
                  </a:ext>
                </a:extLst>
              </p:cNvPr>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3" name="Freeform 379">
                <a:extLst>
                  <a:ext uri="{FF2B5EF4-FFF2-40B4-BE49-F238E27FC236}">
                    <a16:creationId xmlns:a16="http://schemas.microsoft.com/office/drawing/2014/main" id="{5721290F-9F39-FCF9-FD3F-B2693E9BA69F}"/>
                  </a:ext>
                </a:extLst>
              </p:cNvPr>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4" name="Freeform 380">
                <a:extLst>
                  <a:ext uri="{FF2B5EF4-FFF2-40B4-BE49-F238E27FC236}">
                    <a16:creationId xmlns:a16="http://schemas.microsoft.com/office/drawing/2014/main" id="{57D1583B-D1C8-029D-F25D-C704B34E206A}"/>
                  </a:ext>
                </a:extLst>
              </p:cNvPr>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5" name="Freeform 381">
                <a:extLst>
                  <a:ext uri="{FF2B5EF4-FFF2-40B4-BE49-F238E27FC236}">
                    <a16:creationId xmlns:a16="http://schemas.microsoft.com/office/drawing/2014/main" id="{6FD23D77-D1D1-9FA7-1A74-3694CAA6BB0C}"/>
                  </a:ext>
                </a:extLst>
              </p:cNvPr>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6" name="Freeform 382">
                <a:extLst>
                  <a:ext uri="{FF2B5EF4-FFF2-40B4-BE49-F238E27FC236}">
                    <a16:creationId xmlns:a16="http://schemas.microsoft.com/office/drawing/2014/main" id="{CA9E76C9-161E-B7D1-B915-012581D29D8D}"/>
                  </a:ext>
                </a:extLst>
              </p:cNvPr>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7" name="Freeform 383">
                <a:extLst>
                  <a:ext uri="{FF2B5EF4-FFF2-40B4-BE49-F238E27FC236}">
                    <a16:creationId xmlns:a16="http://schemas.microsoft.com/office/drawing/2014/main" id="{5514F2EB-2B79-B6F9-87A1-73439EB57EE2}"/>
                  </a:ext>
                </a:extLst>
              </p:cNvPr>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8" name="Freeform 384">
                <a:extLst>
                  <a:ext uri="{FF2B5EF4-FFF2-40B4-BE49-F238E27FC236}">
                    <a16:creationId xmlns:a16="http://schemas.microsoft.com/office/drawing/2014/main" id="{2F85158A-B750-734A-E663-84D8A26B95EA}"/>
                  </a:ext>
                </a:extLst>
              </p:cNvPr>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29" name="Freeform 385">
                <a:extLst>
                  <a:ext uri="{FF2B5EF4-FFF2-40B4-BE49-F238E27FC236}">
                    <a16:creationId xmlns:a16="http://schemas.microsoft.com/office/drawing/2014/main" id="{984EFFBB-EABB-4F97-C288-B2F2CDB8D5A5}"/>
                  </a:ext>
                </a:extLst>
              </p:cNvPr>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0" name="Freeform 386">
                <a:extLst>
                  <a:ext uri="{FF2B5EF4-FFF2-40B4-BE49-F238E27FC236}">
                    <a16:creationId xmlns:a16="http://schemas.microsoft.com/office/drawing/2014/main" id="{AC84ADE6-99BE-8478-6387-716A5EF398DE}"/>
                  </a:ext>
                </a:extLst>
              </p:cNvPr>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1" name="Freeform 387">
                <a:extLst>
                  <a:ext uri="{FF2B5EF4-FFF2-40B4-BE49-F238E27FC236}">
                    <a16:creationId xmlns:a16="http://schemas.microsoft.com/office/drawing/2014/main" id="{0BBE00E3-84E6-091A-6D5B-9AF95CF12269}"/>
                  </a:ext>
                </a:extLst>
              </p:cNvPr>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2" name="Freeform 388">
                <a:extLst>
                  <a:ext uri="{FF2B5EF4-FFF2-40B4-BE49-F238E27FC236}">
                    <a16:creationId xmlns:a16="http://schemas.microsoft.com/office/drawing/2014/main" id="{65C5D2EB-3731-A14A-A53F-8E2C50170534}"/>
                  </a:ext>
                </a:extLst>
              </p:cNvPr>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3" name="Freeform 389">
                <a:extLst>
                  <a:ext uri="{FF2B5EF4-FFF2-40B4-BE49-F238E27FC236}">
                    <a16:creationId xmlns:a16="http://schemas.microsoft.com/office/drawing/2014/main" id="{F1B050B2-1CF4-67FF-653A-8C88B48D3EBE}"/>
                  </a:ext>
                </a:extLst>
              </p:cNvPr>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4" name="Freeform 390">
                <a:extLst>
                  <a:ext uri="{FF2B5EF4-FFF2-40B4-BE49-F238E27FC236}">
                    <a16:creationId xmlns:a16="http://schemas.microsoft.com/office/drawing/2014/main" id="{8676AAAA-DBFD-4AF4-9DEF-C302AB5E908F}"/>
                  </a:ext>
                </a:extLst>
              </p:cNvPr>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5" name="Freeform 391">
                <a:extLst>
                  <a:ext uri="{FF2B5EF4-FFF2-40B4-BE49-F238E27FC236}">
                    <a16:creationId xmlns:a16="http://schemas.microsoft.com/office/drawing/2014/main" id="{9D7564E5-00EB-1FFA-40C1-E1828F49C91F}"/>
                  </a:ext>
                </a:extLst>
              </p:cNvPr>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6" name="Freeform 392">
                <a:extLst>
                  <a:ext uri="{FF2B5EF4-FFF2-40B4-BE49-F238E27FC236}">
                    <a16:creationId xmlns:a16="http://schemas.microsoft.com/office/drawing/2014/main" id="{0BC707D7-8C62-8391-3D3B-93C716D19139}"/>
                  </a:ext>
                </a:extLst>
              </p:cNvPr>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7" name="Freeform 393">
                <a:extLst>
                  <a:ext uri="{FF2B5EF4-FFF2-40B4-BE49-F238E27FC236}">
                    <a16:creationId xmlns:a16="http://schemas.microsoft.com/office/drawing/2014/main" id="{5AC59997-FFD8-DD02-A009-4D6AEC1F5EA3}"/>
                  </a:ext>
                </a:extLst>
              </p:cNvPr>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8" name="Freeform 394">
                <a:extLst>
                  <a:ext uri="{FF2B5EF4-FFF2-40B4-BE49-F238E27FC236}">
                    <a16:creationId xmlns:a16="http://schemas.microsoft.com/office/drawing/2014/main" id="{48D138F8-AE38-008F-A828-98C62F88BA62}"/>
                  </a:ext>
                </a:extLst>
              </p:cNvPr>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39" name="Freeform 395">
                <a:extLst>
                  <a:ext uri="{FF2B5EF4-FFF2-40B4-BE49-F238E27FC236}">
                    <a16:creationId xmlns:a16="http://schemas.microsoft.com/office/drawing/2014/main" id="{D983E6C5-8352-810A-4FB9-7F23F716F1C4}"/>
                  </a:ext>
                </a:extLst>
              </p:cNvPr>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0" name="Freeform 396">
                <a:extLst>
                  <a:ext uri="{FF2B5EF4-FFF2-40B4-BE49-F238E27FC236}">
                    <a16:creationId xmlns:a16="http://schemas.microsoft.com/office/drawing/2014/main" id="{AF64DA1F-B6C5-8116-C086-05B63D03C5A0}"/>
                  </a:ext>
                </a:extLst>
              </p:cNvPr>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1" name="Freeform 397">
                <a:extLst>
                  <a:ext uri="{FF2B5EF4-FFF2-40B4-BE49-F238E27FC236}">
                    <a16:creationId xmlns:a16="http://schemas.microsoft.com/office/drawing/2014/main" id="{177C84AD-C4FD-D1F4-75FA-E6175DA385D8}"/>
                  </a:ext>
                </a:extLst>
              </p:cNvPr>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2" name="Freeform 398">
                <a:extLst>
                  <a:ext uri="{FF2B5EF4-FFF2-40B4-BE49-F238E27FC236}">
                    <a16:creationId xmlns:a16="http://schemas.microsoft.com/office/drawing/2014/main" id="{DE7C17F8-364E-E148-93BF-E49852E875EB}"/>
                  </a:ext>
                </a:extLst>
              </p:cNvPr>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3" name="Freeform 399">
                <a:extLst>
                  <a:ext uri="{FF2B5EF4-FFF2-40B4-BE49-F238E27FC236}">
                    <a16:creationId xmlns:a16="http://schemas.microsoft.com/office/drawing/2014/main" id="{ACA8E72D-E221-34BF-A6FE-96B78B35450B}"/>
                  </a:ext>
                </a:extLst>
              </p:cNvPr>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4" name="Freeform 400">
                <a:extLst>
                  <a:ext uri="{FF2B5EF4-FFF2-40B4-BE49-F238E27FC236}">
                    <a16:creationId xmlns:a16="http://schemas.microsoft.com/office/drawing/2014/main" id="{72FF1B6D-A0CE-2907-6A53-25685C930AFA}"/>
                  </a:ext>
                </a:extLst>
              </p:cNvPr>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5" name="Freeform 401">
                <a:extLst>
                  <a:ext uri="{FF2B5EF4-FFF2-40B4-BE49-F238E27FC236}">
                    <a16:creationId xmlns:a16="http://schemas.microsoft.com/office/drawing/2014/main" id="{4BD08FE6-00D3-4036-919E-8AB41972EFF0}"/>
                  </a:ext>
                </a:extLst>
              </p:cNvPr>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6" name="Freeform 402">
                <a:extLst>
                  <a:ext uri="{FF2B5EF4-FFF2-40B4-BE49-F238E27FC236}">
                    <a16:creationId xmlns:a16="http://schemas.microsoft.com/office/drawing/2014/main" id="{4736A3E6-331E-280F-8949-0C2576628A7A}"/>
                  </a:ext>
                </a:extLst>
              </p:cNvPr>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7" name="Freeform 403">
                <a:extLst>
                  <a:ext uri="{FF2B5EF4-FFF2-40B4-BE49-F238E27FC236}">
                    <a16:creationId xmlns:a16="http://schemas.microsoft.com/office/drawing/2014/main" id="{47E600C9-DBDF-E591-065C-DFBF7B8F10F1}"/>
                  </a:ext>
                </a:extLst>
              </p:cNvPr>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8" name="Freeform 404">
                <a:extLst>
                  <a:ext uri="{FF2B5EF4-FFF2-40B4-BE49-F238E27FC236}">
                    <a16:creationId xmlns:a16="http://schemas.microsoft.com/office/drawing/2014/main" id="{9AAADA69-003F-D8FC-2F35-3F9F234BB660}"/>
                  </a:ext>
                </a:extLst>
              </p:cNvPr>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49" name="Freeform 405">
                <a:extLst>
                  <a:ext uri="{FF2B5EF4-FFF2-40B4-BE49-F238E27FC236}">
                    <a16:creationId xmlns:a16="http://schemas.microsoft.com/office/drawing/2014/main" id="{99A35A30-54D0-CE30-3AB4-75986D54428F}"/>
                  </a:ext>
                </a:extLst>
              </p:cNvPr>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0" name="Oval 406">
                <a:extLst>
                  <a:ext uri="{FF2B5EF4-FFF2-40B4-BE49-F238E27FC236}">
                    <a16:creationId xmlns:a16="http://schemas.microsoft.com/office/drawing/2014/main" id="{114AB5D2-CA1A-45DE-3B04-58159D8AF0E6}"/>
                  </a:ext>
                </a:extLst>
              </p:cNvPr>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1" name="Oval 407">
                <a:extLst>
                  <a:ext uri="{FF2B5EF4-FFF2-40B4-BE49-F238E27FC236}">
                    <a16:creationId xmlns:a16="http://schemas.microsoft.com/office/drawing/2014/main" id="{63AE7F3F-CD1A-EF40-2297-C7AADB9774CD}"/>
                  </a:ext>
                </a:extLst>
              </p:cNvPr>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2" name="Freeform 408">
                <a:extLst>
                  <a:ext uri="{FF2B5EF4-FFF2-40B4-BE49-F238E27FC236}">
                    <a16:creationId xmlns:a16="http://schemas.microsoft.com/office/drawing/2014/main" id="{DABD332D-7CD3-5CB8-258E-F1C00492254C}"/>
                  </a:ext>
                </a:extLst>
              </p:cNvPr>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3" name="Freeform 409">
                <a:extLst>
                  <a:ext uri="{FF2B5EF4-FFF2-40B4-BE49-F238E27FC236}">
                    <a16:creationId xmlns:a16="http://schemas.microsoft.com/office/drawing/2014/main" id="{CA210808-3614-9888-EBD9-386192E97CF8}"/>
                  </a:ext>
                </a:extLst>
              </p:cNvPr>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4" name="Freeform 410">
                <a:extLst>
                  <a:ext uri="{FF2B5EF4-FFF2-40B4-BE49-F238E27FC236}">
                    <a16:creationId xmlns:a16="http://schemas.microsoft.com/office/drawing/2014/main" id="{8D09C841-2791-657D-7147-B86DC6A518ED}"/>
                  </a:ext>
                </a:extLst>
              </p:cNvPr>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5" name="Freeform 411">
                <a:extLst>
                  <a:ext uri="{FF2B5EF4-FFF2-40B4-BE49-F238E27FC236}">
                    <a16:creationId xmlns:a16="http://schemas.microsoft.com/office/drawing/2014/main" id="{0DE64FB0-42C8-7D4B-E011-C25A240F63B8}"/>
                  </a:ext>
                </a:extLst>
              </p:cNvPr>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6" name="Freeform 412">
                <a:extLst>
                  <a:ext uri="{FF2B5EF4-FFF2-40B4-BE49-F238E27FC236}">
                    <a16:creationId xmlns:a16="http://schemas.microsoft.com/office/drawing/2014/main" id="{388D9A1C-18A5-C2AC-60D1-2626F4F16DC1}"/>
                  </a:ext>
                </a:extLst>
              </p:cNvPr>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7" name="Freeform 413">
                <a:extLst>
                  <a:ext uri="{FF2B5EF4-FFF2-40B4-BE49-F238E27FC236}">
                    <a16:creationId xmlns:a16="http://schemas.microsoft.com/office/drawing/2014/main" id="{D143CBE0-51FF-CACA-5BC5-9B739BF0F2DA}"/>
                  </a:ext>
                </a:extLst>
              </p:cNvPr>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8" name="Freeform 414">
                <a:extLst>
                  <a:ext uri="{FF2B5EF4-FFF2-40B4-BE49-F238E27FC236}">
                    <a16:creationId xmlns:a16="http://schemas.microsoft.com/office/drawing/2014/main" id="{6052E81E-2274-9AE1-A74B-BEC3CC6C33DA}"/>
                  </a:ext>
                </a:extLst>
              </p:cNvPr>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59" name="Freeform 415">
                <a:extLst>
                  <a:ext uri="{FF2B5EF4-FFF2-40B4-BE49-F238E27FC236}">
                    <a16:creationId xmlns:a16="http://schemas.microsoft.com/office/drawing/2014/main" id="{FECDDD89-D70E-F994-D1D2-D835A7E99BBA}"/>
                  </a:ext>
                </a:extLst>
              </p:cNvPr>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0" name="Freeform 416">
                <a:extLst>
                  <a:ext uri="{FF2B5EF4-FFF2-40B4-BE49-F238E27FC236}">
                    <a16:creationId xmlns:a16="http://schemas.microsoft.com/office/drawing/2014/main" id="{8FF550E7-537B-F066-E30C-C5FE7B2DEAE5}"/>
                  </a:ext>
                </a:extLst>
              </p:cNvPr>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1" name="Freeform 417">
                <a:extLst>
                  <a:ext uri="{FF2B5EF4-FFF2-40B4-BE49-F238E27FC236}">
                    <a16:creationId xmlns:a16="http://schemas.microsoft.com/office/drawing/2014/main" id="{86F35D80-7989-34AB-5AF9-239E95C17192}"/>
                  </a:ext>
                </a:extLst>
              </p:cNvPr>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2" name="Freeform 418">
                <a:extLst>
                  <a:ext uri="{FF2B5EF4-FFF2-40B4-BE49-F238E27FC236}">
                    <a16:creationId xmlns:a16="http://schemas.microsoft.com/office/drawing/2014/main" id="{2422413F-7C54-5893-4EDF-97C77C6B30EC}"/>
                  </a:ext>
                </a:extLst>
              </p:cNvPr>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3" name="Freeform 419">
                <a:extLst>
                  <a:ext uri="{FF2B5EF4-FFF2-40B4-BE49-F238E27FC236}">
                    <a16:creationId xmlns:a16="http://schemas.microsoft.com/office/drawing/2014/main" id="{16643F1B-E9BB-CEC3-B54B-B8EC1CAC504F}"/>
                  </a:ext>
                </a:extLst>
              </p:cNvPr>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4" name="Freeform 420">
                <a:extLst>
                  <a:ext uri="{FF2B5EF4-FFF2-40B4-BE49-F238E27FC236}">
                    <a16:creationId xmlns:a16="http://schemas.microsoft.com/office/drawing/2014/main" id="{107719D7-6F9A-8F78-E759-26359790F0C8}"/>
                  </a:ext>
                </a:extLst>
              </p:cNvPr>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5" name="Freeform 421">
                <a:extLst>
                  <a:ext uri="{FF2B5EF4-FFF2-40B4-BE49-F238E27FC236}">
                    <a16:creationId xmlns:a16="http://schemas.microsoft.com/office/drawing/2014/main" id="{994BCB1C-24E6-8DCB-DDEB-05DF7787ADE0}"/>
                  </a:ext>
                </a:extLst>
              </p:cNvPr>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6" name="Freeform 422">
                <a:extLst>
                  <a:ext uri="{FF2B5EF4-FFF2-40B4-BE49-F238E27FC236}">
                    <a16:creationId xmlns:a16="http://schemas.microsoft.com/office/drawing/2014/main" id="{FF3D8F94-C155-137C-32A9-9D8B753ABEF9}"/>
                  </a:ext>
                </a:extLst>
              </p:cNvPr>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7" name="Freeform 423">
                <a:extLst>
                  <a:ext uri="{FF2B5EF4-FFF2-40B4-BE49-F238E27FC236}">
                    <a16:creationId xmlns:a16="http://schemas.microsoft.com/office/drawing/2014/main" id="{BBA10821-F636-29B3-1395-68088B2EAC10}"/>
                  </a:ext>
                </a:extLst>
              </p:cNvPr>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8" name="Freeform 424">
                <a:extLst>
                  <a:ext uri="{FF2B5EF4-FFF2-40B4-BE49-F238E27FC236}">
                    <a16:creationId xmlns:a16="http://schemas.microsoft.com/office/drawing/2014/main" id="{B6881672-E716-BD8A-FD68-809003757314}"/>
                  </a:ext>
                </a:extLst>
              </p:cNvPr>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69" name="Freeform 425">
                <a:extLst>
                  <a:ext uri="{FF2B5EF4-FFF2-40B4-BE49-F238E27FC236}">
                    <a16:creationId xmlns:a16="http://schemas.microsoft.com/office/drawing/2014/main" id="{D3338B35-1BD8-1C06-B047-7AB9A5668BD9}"/>
                  </a:ext>
                </a:extLst>
              </p:cNvPr>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0" name="Freeform 426">
                <a:extLst>
                  <a:ext uri="{FF2B5EF4-FFF2-40B4-BE49-F238E27FC236}">
                    <a16:creationId xmlns:a16="http://schemas.microsoft.com/office/drawing/2014/main" id="{0DE5BF02-C111-5ECF-858C-096B83B3B83D}"/>
                  </a:ext>
                </a:extLst>
              </p:cNvPr>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1" name="Freeform 427">
                <a:extLst>
                  <a:ext uri="{FF2B5EF4-FFF2-40B4-BE49-F238E27FC236}">
                    <a16:creationId xmlns:a16="http://schemas.microsoft.com/office/drawing/2014/main" id="{B71FE5CE-2DC2-6614-4189-3244E17CDE00}"/>
                  </a:ext>
                </a:extLst>
              </p:cNvPr>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2" name="Freeform 428">
                <a:extLst>
                  <a:ext uri="{FF2B5EF4-FFF2-40B4-BE49-F238E27FC236}">
                    <a16:creationId xmlns:a16="http://schemas.microsoft.com/office/drawing/2014/main" id="{43FE19C4-B413-D7D8-CE3D-6F1793B7249B}"/>
                  </a:ext>
                </a:extLst>
              </p:cNvPr>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3" name="Freeform 429">
                <a:extLst>
                  <a:ext uri="{FF2B5EF4-FFF2-40B4-BE49-F238E27FC236}">
                    <a16:creationId xmlns:a16="http://schemas.microsoft.com/office/drawing/2014/main" id="{03D808BE-1BC5-63D0-FE0A-EADB2CFB1D4D}"/>
                  </a:ext>
                </a:extLst>
              </p:cNvPr>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4" name="Freeform 430">
                <a:extLst>
                  <a:ext uri="{FF2B5EF4-FFF2-40B4-BE49-F238E27FC236}">
                    <a16:creationId xmlns:a16="http://schemas.microsoft.com/office/drawing/2014/main" id="{4E686603-09F8-90F7-D4DB-53163E356C9F}"/>
                  </a:ext>
                </a:extLst>
              </p:cNvPr>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5" name="Freeform 431">
                <a:extLst>
                  <a:ext uri="{FF2B5EF4-FFF2-40B4-BE49-F238E27FC236}">
                    <a16:creationId xmlns:a16="http://schemas.microsoft.com/office/drawing/2014/main" id="{E0B58795-395A-0552-20F9-87ED2FE7F79D}"/>
                  </a:ext>
                </a:extLst>
              </p:cNvPr>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6" name="Freeform 432">
                <a:extLst>
                  <a:ext uri="{FF2B5EF4-FFF2-40B4-BE49-F238E27FC236}">
                    <a16:creationId xmlns:a16="http://schemas.microsoft.com/office/drawing/2014/main" id="{DF9D3469-98E3-68B2-7D37-CEC28B68B446}"/>
                  </a:ext>
                </a:extLst>
              </p:cNvPr>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7" name="Freeform 433">
                <a:extLst>
                  <a:ext uri="{FF2B5EF4-FFF2-40B4-BE49-F238E27FC236}">
                    <a16:creationId xmlns:a16="http://schemas.microsoft.com/office/drawing/2014/main" id="{D1D42705-9D11-4CAE-4A6F-DE19CA34BA70}"/>
                  </a:ext>
                </a:extLst>
              </p:cNvPr>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8" name="Freeform 434">
                <a:extLst>
                  <a:ext uri="{FF2B5EF4-FFF2-40B4-BE49-F238E27FC236}">
                    <a16:creationId xmlns:a16="http://schemas.microsoft.com/office/drawing/2014/main" id="{E4627EC3-AFD0-4CC7-2EA0-877FDF4370BE}"/>
                  </a:ext>
                </a:extLst>
              </p:cNvPr>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79" name="Freeform 435">
                <a:extLst>
                  <a:ext uri="{FF2B5EF4-FFF2-40B4-BE49-F238E27FC236}">
                    <a16:creationId xmlns:a16="http://schemas.microsoft.com/office/drawing/2014/main" id="{A46B66CC-3344-F0CA-3DFA-744E1BD0A75C}"/>
                  </a:ext>
                </a:extLst>
              </p:cNvPr>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0" name="Freeform 436">
                <a:extLst>
                  <a:ext uri="{FF2B5EF4-FFF2-40B4-BE49-F238E27FC236}">
                    <a16:creationId xmlns:a16="http://schemas.microsoft.com/office/drawing/2014/main" id="{E0A66D87-59B5-3931-A4AF-0563B7A7B5E1}"/>
                  </a:ext>
                </a:extLst>
              </p:cNvPr>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1" name="Freeform 437">
                <a:extLst>
                  <a:ext uri="{FF2B5EF4-FFF2-40B4-BE49-F238E27FC236}">
                    <a16:creationId xmlns:a16="http://schemas.microsoft.com/office/drawing/2014/main" id="{59192577-D6D3-9718-B08E-386A17F39276}"/>
                  </a:ext>
                </a:extLst>
              </p:cNvPr>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2" name="Freeform 438">
                <a:extLst>
                  <a:ext uri="{FF2B5EF4-FFF2-40B4-BE49-F238E27FC236}">
                    <a16:creationId xmlns:a16="http://schemas.microsoft.com/office/drawing/2014/main" id="{80078634-7DFE-2813-FC45-822F945BE5C1}"/>
                  </a:ext>
                </a:extLst>
              </p:cNvPr>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3" name="Freeform 439">
                <a:extLst>
                  <a:ext uri="{FF2B5EF4-FFF2-40B4-BE49-F238E27FC236}">
                    <a16:creationId xmlns:a16="http://schemas.microsoft.com/office/drawing/2014/main" id="{A8FFA535-2418-0E66-1E8E-47FFA5791FE9}"/>
                  </a:ext>
                </a:extLst>
              </p:cNvPr>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4" name="Freeform 440">
                <a:extLst>
                  <a:ext uri="{FF2B5EF4-FFF2-40B4-BE49-F238E27FC236}">
                    <a16:creationId xmlns:a16="http://schemas.microsoft.com/office/drawing/2014/main" id="{7B1539A3-CCD7-3AB4-25D8-39150E1C308C}"/>
                  </a:ext>
                </a:extLst>
              </p:cNvPr>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5" name="Freeform 441">
                <a:extLst>
                  <a:ext uri="{FF2B5EF4-FFF2-40B4-BE49-F238E27FC236}">
                    <a16:creationId xmlns:a16="http://schemas.microsoft.com/office/drawing/2014/main" id="{6C255D04-9ED6-075C-7432-BDF95B067EB4}"/>
                  </a:ext>
                </a:extLst>
              </p:cNvPr>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6" name="Freeform 442">
                <a:extLst>
                  <a:ext uri="{FF2B5EF4-FFF2-40B4-BE49-F238E27FC236}">
                    <a16:creationId xmlns:a16="http://schemas.microsoft.com/office/drawing/2014/main" id="{DAF43927-46D7-B6C3-D4DD-3B2253A83945}"/>
                  </a:ext>
                </a:extLst>
              </p:cNvPr>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7" name="Freeform 443">
                <a:extLst>
                  <a:ext uri="{FF2B5EF4-FFF2-40B4-BE49-F238E27FC236}">
                    <a16:creationId xmlns:a16="http://schemas.microsoft.com/office/drawing/2014/main" id="{FD5E3525-1F7A-3BDF-3BE4-B0EC354E8B31}"/>
                  </a:ext>
                </a:extLst>
              </p:cNvPr>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8" name="Freeform 444">
                <a:extLst>
                  <a:ext uri="{FF2B5EF4-FFF2-40B4-BE49-F238E27FC236}">
                    <a16:creationId xmlns:a16="http://schemas.microsoft.com/office/drawing/2014/main" id="{EE33284C-D419-7402-A91B-EA7EF13C919B}"/>
                  </a:ext>
                </a:extLst>
              </p:cNvPr>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89" name="Freeform 445">
                <a:extLst>
                  <a:ext uri="{FF2B5EF4-FFF2-40B4-BE49-F238E27FC236}">
                    <a16:creationId xmlns:a16="http://schemas.microsoft.com/office/drawing/2014/main" id="{1ABEE388-BFE7-43E2-757F-2E5A04D189B7}"/>
                  </a:ext>
                </a:extLst>
              </p:cNvPr>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0" name="Freeform 446">
                <a:extLst>
                  <a:ext uri="{FF2B5EF4-FFF2-40B4-BE49-F238E27FC236}">
                    <a16:creationId xmlns:a16="http://schemas.microsoft.com/office/drawing/2014/main" id="{DD1AE471-7D3F-0733-26B6-FD78385013DA}"/>
                  </a:ext>
                </a:extLst>
              </p:cNvPr>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1" name="Freeform 447">
                <a:extLst>
                  <a:ext uri="{FF2B5EF4-FFF2-40B4-BE49-F238E27FC236}">
                    <a16:creationId xmlns:a16="http://schemas.microsoft.com/office/drawing/2014/main" id="{994CC140-C4AA-2A59-89DA-4F38FF70D9EF}"/>
                  </a:ext>
                </a:extLst>
              </p:cNvPr>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2" name="Freeform 448">
                <a:extLst>
                  <a:ext uri="{FF2B5EF4-FFF2-40B4-BE49-F238E27FC236}">
                    <a16:creationId xmlns:a16="http://schemas.microsoft.com/office/drawing/2014/main" id="{518C33F0-5125-08B5-EB62-82B4BF7DEFDD}"/>
                  </a:ext>
                </a:extLst>
              </p:cNvPr>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3" name="Freeform 449">
                <a:extLst>
                  <a:ext uri="{FF2B5EF4-FFF2-40B4-BE49-F238E27FC236}">
                    <a16:creationId xmlns:a16="http://schemas.microsoft.com/office/drawing/2014/main" id="{EBB77097-D9F7-F837-C0CF-06EAB2D17F32}"/>
                  </a:ext>
                </a:extLst>
              </p:cNvPr>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4" name="Freeform 450">
                <a:extLst>
                  <a:ext uri="{FF2B5EF4-FFF2-40B4-BE49-F238E27FC236}">
                    <a16:creationId xmlns:a16="http://schemas.microsoft.com/office/drawing/2014/main" id="{44DA8187-98FF-EE9E-5706-1C26D6987BF7}"/>
                  </a:ext>
                </a:extLst>
              </p:cNvPr>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5" name="Freeform 451">
                <a:extLst>
                  <a:ext uri="{FF2B5EF4-FFF2-40B4-BE49-F238E27FC236}">
                    <a16:creationId xmlns:a16="http://schemas.microsoft.com/office/drawing/2014/main" id="{7B7AF290-ADE4-1FEB-45BD-FCEDCB88259C}"/>
                  </a:ext>
                </a:extLst>
              </p:cNvPr>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6" name="Freeform 452">
                <a:extLst>
                  <a:ext uri="{FF2B5EF4-FFF2-40B4-BE49-F238E27FC236}">
                    <a16:creationId xmlns:a16="http://schemas.microsoft.com/office/drawing/2014/main" id="{C9886344-3240-BEA8-42DF-4FD6921DCDC4}"/>
                  </a:ext>
                </a:extLst>
              </p:cNvPr>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7" name="Freeform 453">
                <a:extLst>
                  <a:ext uri="{FF2B5EF4-FFF2-40B4-BE49-F238E27FC236}">
                    <a16:creationId xmlns:a16="http://schemas.microsoft.com/office/drawing/2014/main" id="{893ABF9A-8650-5A24-B163-A4E86EA7FE6F}"/>
                  </a:ext>
                </a:extLst>
              </p:cNvPr>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8" name="Freeform 454">
                <a:extLst>
                  <a:ext uri="{FF2B5EF4-FFF2-40B4-BE49-F238E27FC236}">
                    <a16:creationId xmlns:a16="http://schemas.microsoft.com/office/drawing/2014/main" id="{9868EEE3-8ED9-747E-F95F-129190B0A166}"/>
                  </a:ext>
                </a:extLst>
              </p:cNvPr>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199" name="Freeform 455">
                <a:extLst>
                  <a:ext uri="{FF2B5EF4-FFF2-40B4-BE49-F238E27FC236}">
                    <a16:creationId xmlns:a16="http://schemas.microsoft.com/office/drawing/2014/main" id="{D4B2D00C-CEF3-E5EE-2BB4-D9A125BA669B}"/>
                  </a:ext>
                </a:extLst>
              </p:cNvPr>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0" name="Freeform 456">
                <a:extLst>
                  <a:ext uri="{FF2B5EF4-FFF2-40B4-BE49-F238E27FC236}">
                    <a16:creationId xmlns:a16="http://schemas.microsoft.com/office/drawing/2014/main" id="{772E022F-E1C4-E7C0-5F7D-175A5F3FBF74}"/>
                  </a:ext>
                </a:extLst>
              </p:cNvPr>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1" name="Freeform 457">
                <a:extLst>
                  <a:ext uri="{FF2B5EF4-FFF2-40B4-BE49-F238E27FC236}">
                    <a16:creationId xmlns:a16="http://schemas.microsoft.com/office/drawing/2014/main" id="{76185F97-1822-262D-4DCF-40DAE8B25B41}"/>
                  </a:ext>
                </a:extLst>
              </p:cNvPr>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2" name="Freeform 458">
                <a:extLst>
                  <a:ext uri="{FF2B5EF4-FFF2-40B4-BE49-F238E27FC236}">
                    <a16:creationId xmlns:a16="http://schemas.microsoft.com/office/drawing/2014/main" id="{EA9C0975-21CE-BAE0-DF92-58C4A77FD199}"/>
                  </a:ext>
                </a:extLst>
              </p:cNvPr>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3" name="Freeform 459">
                <a:extLst>
                  <a:ext uri="{FF2B5EF4-FFF2-40B4-BE49-F238E27FC236}">
                    <a16:creationId xmlns:a16="http://schemas.microsoft.com/office/drawing/2014/main" id="{C6B04F1A-63DD-B7FE-746B-2360DDA9AB83}"/>
                  </a:ext>
                </a:extLst>
              </p:cNvPr>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4" name="Oval 460">
                <a:extLst>
                  <a:ext uri="{FF2B5EF4-FFF2-40B4-BE49-F238E27FC236}">
                    <a16:creationId xmlns:a16="http://schemas.microsoft.com/office/drawing/2014/main" id="{E912A022-5714-A0DB-C37B-E17944920B92}"/>
                  </a:ext>
                </a:extLst>
              </p:cNvPr>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5" name="Oval 461">
                <a:extLst>
                  <a:ext uri="{FF2B5EF4-FFF2-40B4-BE49-F238E27FC236}">
                    <a16:creationId xmlns:a16="http://schemas.microsoft.com/office/drawing/2014/main" id="{9E954987-3655-C8B0-5F8B-76258D54012D}"/>
                  </a:ext>
                </a:extLst>
              </p:cNvPr>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6" name="Oval 462">
                <a:extLst>
                  <a:ext uri="{FF2B5EF4-FFF2-40B4-BE49-F238E27FC236}">
                    <a16:creationId xmlns:a16="http://schemas.microsoft.com/office/drawing/2014/main" id="{B432B6BD-3B42-C49D-308A-DE0A32CF3DA4}"/>
                  </a:ext>
                </a:extLst>
              </p:cNvPr>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7" name="Freeform 463">
                <a:extLst>
                  <a:ext uri="{FF2B5EF4-FFF2-40B4-BE49-F238E27FC236}">
                    <a16:creationId xmlns:a16="http://schemas.microsoft.com/office/drawing/2014/main" id="{4AC622EC-13A8-2400-F785-AD4574FF7EB9}"/>
                  </a:ext>
                </a:extLst>
              </p:cNvPr>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8" name="Freeform 464">
                <a:extLst>
                  <a:ext uri="{FF2B5EF4-FFF2-40B4-BE49-F238E27FC236}">
                    <a16:creationId xmlns:a16="http://schemas.microsoft.com/office/drawing/2014/main" id="{2B056B06-7DC1-8C0E-4AC1-9C5D51C67031}"/>
                  </a:ext>
                </a:extLst>
              </p:cNvPr>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09" name="Freeform 465">
                <a:extLst>
                  <a:ext uri="{FF2B5EF4-FFF2-40B4-BE49-F238E27FC236}">
                    <a16:creationId xmlns:a16="http://schemas.microsoft.com/office/drawing/2014/main" id="{0E108835-83B2-8454-D5FC-2EA98FEEE76C}"/>
                  </a:ext>
                </a:extLst>
              </p:cNvPr>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0" name="Freeform 466">
                <a:extLst>
                  <a:ext uri="{FF2B5EF4-FFF2-40B4-BE49-F238E27FC236}">
                    <a16:creationId xmlns:a16="http://schemas.microsoft.com/office/drawing/2014/main" id="{EE100820-6D12-14A5-E86A-594DC6B42EFD}"/>
                  </a:ext>
                </a:extLst>
              </p:cNvPr>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1" name="Freeform 467">
                <a:extLst>
                  <a:ext uri="{FF2B5EF4-FFF2-40B4-BE49-F238E27FC236}">
                    <a16:creationId xmlns:a16="http://schemas.microsoft.com/office/drawing/2014/main" id="{6D8E0F18-3702-D9CA-ED13-08AEF6E88316}"/>
                  </a:ext>
                </a:extLst>
              </p:cNvPr>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2" name="Freeform 468">
                <a:extLst>
                  <a:ext uri="{FF2B5EF4-FFF2-40B4-BE49-F238E27FC236}">
                    <a16:creationId xmlns:a16="http://schemas.microsoft.com/office/drawing/2014/main" id="{1CFE65CD-116D-0949-4EE6-F776942D97D9}"/>
                  </a:ext>
                </a:extLst>
              </p:cNvPr>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3" name="Freeform 469">
                <a:extLst>
                  <a:ext uri="{FF2B5EF4-FFF2-40B4-BE49-F238E27FC236}">
                    <a16:creationId xmlns:a16="http://schemas.microsoft.com/office/drawing/2014/main" id="{6ED22C10-0E83-32A5-9088-FA79401A6E39}"/>
                  </a:ext>
                </a:extLst>
              </p:cNvPr>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4" name="Freeform 470">
                <a:extLst>
                  <a:ext uri="{FF2B5EF4-FFF2-40B4-BE49-F238E27FC236}">
                    <a16:creationId xmlns:a16="http://schemas.microsoft.com/office/drawing/2014/main" id="{CEB67847-3D08-665B-300E-A5C5844E9746}"/>
                  </a:ext>
                </a:extLst>
              </p:cNvPr>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5" name="Freeform 471">
                <a:extLst>
                  <a:ext uri="{FF2B5EF4-FFF2-40B4-BE49-F238E27FC236}">
                    <a16:creationId xmlns:a16="http://schemas.microsoft.com/office/drawing/2014/main" id="{FE4FEC65-4E60-A648-0589-2171C82C3CA3}"/>
                  </a:ext>
                </a:extLst>
              </p:cNvPr>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6" name="Freeform 472">
                <a:extLst>
                  <a:ext uri="{FF2B5EF4-FFF2-40B4-BE49-F238E27FC236}">
                    <a16:creationId xmlns:a16="http://schemas.microsoft.com/office/drawing/2014/main" id="{4039A249-6B83-F301-4C66-1BE1FD28B73C}"/>
                  </a:ext>
                </a:extLst>
              </p:cNvPr>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7" name="Freeform 473">
                <a:extLst>
                  <a:ext uri="{FF2B5EF4-FFF2-40B4-BE49-F238E27FC236}">
                    <a16:creationId xmlns:a16="http://schemas.microsoft.com/office/drawing/2014/main" id="{764E382D-51F5-2915-BA15-297E5C656BD3}"/>
                  </a:ext>
                </a:extLst>
              </p:cNvPr>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8" name="Freeform 474">
                <a:extLst>
                  <a:ext uri="{FF2B5EF4-FFF2-40B4-BE49-F238E27FC236}">
                    <a16:creationId xmlns:a16="http://schemas.microsoft.com/office/drawing/2014/main" id="{0E286595-5506-3C12-392F-A530A8DAB7D9}"/>
                  </a:ext>
                </a:extLst>
              </p:cNvPr>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19" name="Freeform 475">
                <a:extLst>
                  <a:ext uri="{FF2B5EF4-FFF2-40B4-BE49-F238E27FC236}">
                    <a16:creationId xmlns:a16="http://schemas.microsoft.com/office/drawing/2014/main" id="{FD8C8B61-2532-4B17-50B9-683FB8794DFB}"/>
                  </a:ext>
                </a:extLst>
              </p:cNvPr>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0" name="Freeform 476">
                <a:extLst>
                  <a:ext uri="{FF2B5EF4-FFF2-40B4-BE49-F238E27FC236}">
                    <a16:creationId xmlns:a16="http://schemas.microsoft.com/office/drawing/2014/main" id="{089184ED-6AC9-7BBD-AF95-968A491A4458}"/>
                  </a:ext>
                </a:extLst>
              </p:cNvPr>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1" name="Freeform 477">
                <a:extLst>
                  <a:ext uri="{FF2B5EF4-FFF2-40B4-BE49-F238E27FC236}">
                    <a16:creationId xmlns:a16="http://schemas.microsoft.com/office/drawing/2014/main" id="{BDE3DE16-B4A0-704E-FC95-2E89C446E308}"/>
                  </a:ext>
                </a:extLst>
              </p:cNvPr>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2" name="Freeform 478">
                <a:extLst>
                  <a:ext uri="{FF2B5EF4-FFF2-40B4-BE49-F238E27FC236}">
                    <a16:creationId xmlns:a16="http://schemas.microsoft.com/office/drawing/2014/main" id="{B06D656E-E9BB-1F7B-9713-BD380624B975}"/>
                  </a:ext>
                </a:extLst>
              </p:cNvPr>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3" name="Freeform 479">
                <a:extLst>
                  <a:ext uri="{FF2B5EF4-FFF2-40B4-BE49-F238E27FC236}">
                    <a16:creationId xmlns:a16="http://schemas.microsoft.com/office/drawing/2014/main" id="{B64D778A-16C2-8847-FD2F-E5EA237B9385}"/>
                  </a:ext>
                </a:extLst>
              </p:cNvPr>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4" name="Freeform 480">
                <a:extLst>
                  <a:ext uri="{FF2B5EF4-FFF2-40B4-BE49-F238E27FC236}">
                    <a16:creationId xmlns:a16="http://schemas.microsoft.com/office/drawing/2014/main" id="{983801D2-680A-D48C-347C-4BCD2C235BC0}"/>
                  </a:ext>
                </a:extLst>
              </p:cNvPr>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5" name="Freeform 481">
                <a:extLst>
                  <a:ext uri="{FF2B5EF4-FFF2-40B4-BE49-F238E27FC236}">
                    <a16:creationId xmlns:a16="http://schemas.microsoft.com/office/drawing/2014/main" id="{3A38F527-5D41-DBD1-EE30-AE3C2F4353EA}"/>
                  </a:ext>
                </a:extLst>
              </p:cNvPr>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6" name="Freeform 482">
                <a:extLst>
                  <a:ext uri="{FF2B5EF4-FFF2-40B4-BE49-F238E27FC236}">
                    <a16:creationId xmlns:a16="http://schemas.microsoft.com/office/drawing/2014/main" id="{47C163DE-C339-B69D-171E-0FA9A4254D17}"/>
                  </a:ext>
                </a:extLst>
              </p:cNvPr>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7" name="Freeform 483">
                <a:extLst>
                  <a:ext uri="{FF2B5EF4-FFF2-40B4-BE49-F238E27FC236}">
                    <a16:creationId xmlns:a16="http://schemas.microsoft.com/office/drawing/2014/main" id="{84A3C2D3-F9B9-6AE6-2EEF-416CDFFDFB2B}"/>
                  </a:ext>
                </a:extLst>
              </p:cNvPr>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8" name="Freeform 484">
                <a:extLst>
                  <a:ext uri="{FF2B5EF4-FFF2-40B4-BE49-F238E27FC236}">
                    <a16:creationId xmlns:a16="http://schemas.microsoft.com/office/drawing/2014/main" id="{7153539E-64BF-9345-539D-77C9CA959D35}"/>
                  </a:ext>
                </a:extLst>
              </p:cNvPr>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29" name="Freeform 485">
                <a:extLst>
                  <a:ext uri="{FF2B5EF4-FFF2-40B4-BE49-F238E27FC236}">
                    <a16:creationId xmlns:a16="http://schemas.microsoft.com/office/drawing/2014/main" id="{64EE693F-452A-A330-7342-7D9369234F4C}"/>
                  </a:ext>
                </a:extLst>
              </p:cNvPr>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0" name="Freeform 486">
                <a:extLst>
                  <a:ext uri="{FF2B5EF4-FFF2-40B4-BE49-F238E27FC236}">
                    <a16:creationId xmlns:a16="http://schemas.microsoft.com/office/drawing/2014/main" id="{A5656455-1855-337D-89C0-2D38F86CD0BE}"/>
                  </a:ext>
                </a:extLst>
              </p:cNvPr>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1" name="Freeform 487">
                <a:extLst>
                  <a:ext uri="{FF2B5EF4-FFF2-40B4-BE49-F238E27FC236}">
                    <a16:creationId xmlns:a16="http://schemas.microsoft.com/office/drawing/2014/main" id="{660E52AF-2352-5C26-06EC-203D676B2C31}"/>
                  </a:ext>
                </a:extLst>
              </p:cNvPr>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2" name="Freeform 488">
                <a:extLst>
                  <a:ext uri="{FF2B5EF4-FFF2-40B4-BE49-F238E27FC236}">
                    <a16:creationId xmlns:a16="http://schemas.microsoft.com/office/drawing/2014/main" id="{3BC6C0F8-792F-DA94-C092-016AF1C50757}"/>
                  </a:ext>
                </a:extLst>
              </p:cNvPr>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3" name="Freeform 489">
                <a:extLst>
                  <a:ext uri="{FF2B5EF4-FFF2-40B4-BE49-F238E27FC236}">
                    <a16:creationId xmlns:a16="http://schemas.microsoft.com/office/drawing/2014/main" id="{1A59C27C-3767-7F7B-52BF-F5FDF0C01FFD}"/>
                  </a:ext>
                </a:extLst>
              </p:cNvPr>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4" name="Freeform 490">
                <a:extLst>
                  <a:ext uri="{FF2B5EF4-FFF2-40B4-BE49-F238E27FC236}">
                    <a16:creationId xmlns:a16="http://schemas.microsoft.com/office/drawing/2014/main" id="{36C2B904-9CCD-681D-47EA-B89FACABCCF1}"/>
                  </a:ext>
                </a:extLst>
              </p:cNvPr>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5" name="Freeform 491">
                <a:extLst>
                  <a:ext uri="{FF2B5EF4-FFF2-40B4-BE49-F238E27FC236}">
                    <a16:creationId xmlns:a16="http://schemas.microsoft.com/office/drawing/2014/main" id="{077EEDC5-6BC6-3F1E-8F8C-76CCBEDEB320}"/>
                  </a:ext>
                </a:extLst>
              </p:cNvPr>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6" name="Freeform 492">
                <a:extLst>
                  <a:ext uri="{FF2B5EF4-FFF2-40B4-BE49-F238E27FC236}">
                    <a16:creationId xmlns:a16="http://schemas.microsoft.com/office/drawing/2014/main" id="{9C0B3DDC-9819-B325-7457-B4A2B3AC14E3}"/>
                  </a:ext>
                </a:extLst>
              </p:cNvPr>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7" name="Freeform 493">
                <a:extLst>
                  <a:ext uri="{FF2B5EF4-FFF2-40B4-BE49-F238E27FC236}">
                    <a16:creationId xmlns:a16="http://schemas.microsoft.com/office/drawing/2014/main" id="{3B3EFE1E-9630-0878-E343-F2164E5CE4E8}"/>
                  </a:ext>
                </a:extLst>
              </p:cNvPr>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8" name="Freeform 494">
                <a:extLst>
                  <a:ext uri="{FF2B5EF4-FFF2-40B4-BE49-F238E27FC236}">
                    <a16:creationId xmlns:a16="http://schemas.microsoft.com/office/drawing/2014/main" id="{2B18EA38-BF9E-2B4F-F6AE-367EB793D950}"/>
                  </a:ext>
                </a:extLst>
              </p:cNvPr>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39" name="Freeform 495">
                <a:extLst>
                  <a:ext uri="{FF2B5EF4-FFF2-40B4-BE49-F238E27FC236}">
                    <a16:creationId xmlns:a16="http://schemas.microsoft.com/office/drawing/2014/main" id="{144E9E1A-D39B-839D-2FD9-719709BC14D6}"/>
                  </a:ext>
                </a:extLst>
              </p:cNvPr>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0" name="Freeform 496">
                <a:extLst>
                  <a:ext uri="{FF2B5EF4-FFF2-40B4-BE49-F238E27FC236}">
                    <a16:creationId xmlns:a16="http://schemas.microsoft.com/office/drawing/2014/main" id="{D350AE74-7D09-E4E6-0DA4-E830C9391814}"/>
                  </a:ext>
                </a:extLst>
              </p:cNvPr>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1" name="Freeform 497">
                <a:extLst>
                  <a:ext uri="{FF2B5EF4-FFF2-40B4-BE49-F238E27FC236}">
                    <a16:creationId xmlns:a16="http://schemas.microsoft.com/office/drawing/2014/main" id="{222EC151-3D30-D0EE-573F-FFA09CF8F692}"/>
                  </a:ext>
                </a:extLst>
              </p:cNvPr>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2" name="Freeform 498">
                <a:extLst>
                  <a:ext uri="{FF2B5EF4-FFF2-40B4-BE49-F238E27FC236}">
                    <a16:creationId xmlns:a16="http://schemas.microsoft.com/office/drawing/2014/main" id="{038EDBE0-1C45-1FE5-6367-21AABF5FC6C2}"/>
                  </a:ext>
                </a:extLst>
              </p:cNvPr>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3" name="Freeform 499">
                <a:extLst>
                  <a:ext uri="{FF2B5EF4-FFF2-40B4-BE49-F238E27FC236}">
                    <a16:creationId xmlns:a16="http://schemas.microsoft.com/office/drawing/2014/main" id="{959A2E73-18AA-2382-61A7-3FC5BAD59879}"/>
                  </a:ext>
                </a:extLst>
              </p:cNvPr>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4" name="Freeform 500">
                <a:extLst>
                  <a:ext uri="{FF2B5EF4-FFF2-40B4-BE49-F238E27FC236}">
                    <a16:creationId xmlns:a16="http://schemas.microsoft.com/office/drawing/2014/main" id="{828B6C7E-7187-B7C1-89AD-B9CB8E70B486}"/>
                  </a:ext>
                </a:extLst>
              </p:cNvPr>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5" name="Freeform 501">
                <a:extLst>
                  <a:ext uri="{FF2B5EF4-FFF2-40B4-BE49-F238E27FC236}">
                    <a16:creationId xmlns:a16="http://schemas.microsoft.com/office/drawing/2014/main" id="{AD2F4532-4408-9506-16CC-1C5E91A1E4A3}"/>
                  </a:ext>
                </a:extLst>
              </p:cNvPr>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6" name="Freeform 502">
                <a:extLst>
                  <a:ext uri="{FF2B5EF4-FFF2-40B4-BE49-F238E27FC236}">
                    <a16:creationId xmlns:a16="http://schemas.microsoft.com/office/drawing/2014/main" id="{F23E79C8-FC56-193A-31E2-290CE5F24D7E}"/>
                  </a:ext>
                </a:extLst>
              </p:cNvPr>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7" name="Freeform 503">
                <a:extLst>
                  <a:ext uri="{FF2B5EF4-FFF2-40B4-BE49-F238E27FC236}">
                    <a16:creationId xmlns:a16="http://schemas.microsoft.com/office/drawing/2014/main" id="{4F149032-14A9-6E00-DA87-E65215572ADC}"/>
                  </a:ext>
                </a:extLst>
              </p:cNvPr>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8" name="Freeform 504">
                <a:extLst>
                  <a:ext uri="{FF2B5EF4-FFF2-40B4-BE49-F238E27FC236}">
                    <a16:creationId xmlns:a16="http://schemas.microsoft.com/office/drawing/2014/main" id="{3DC46A1B-4DA2-A2B3-9EC7-35C1172C1C7B}"/>
                  </a:ext>
                </a:extLst>
              </p:cNvPr>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49" name="Freeform 505">
                <a:extLst>
                  <a:ext uri="{FF2B5EF4-FFF2-40B4-BE49-F238E27FC236}">
                    <a16:creationId xmlns:a16="http://schemas.microsoft.com/office/drawing/2014/main" id="{1C93420C-3BA5-B049-7EF7-103187A53E8B}"/>
                  </a:ext>
                </a:extLst>
              </p:cNvPr>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0" name="Freeform 506">
                <a:extLst>
                  <a:ext uri="{FF2B5EF4-FFF2-40B4-BE49-F238E27FC236}">
                    <a16:creationId xmlns:a16="http://schemas.microsoft.com/office/drawing/2014/main" id="{FADD68C3-3EB4-25C0-0CA0-0E17B19B4073}"/>
                  </a:ext>
                </a:extLst>
              </p:cNvPr>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1" name="Freeform 507">
                <a:extLst>
                  <a:ext uri="{FF2B5EF4-FFF2-40B4-BE49-F238E27FC236}">
                    <a16:creationId xmlns:a16="http://schemas.microsoft.com/office/drawing/2014/main" id="{ED7BBDD6-0798-0B3C-3F91-B87E20433CCB}"/>
                  </a:ext>
                </a:extLst>
              </p:cNvPr>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2" name="Freeform 508">
                <a:extLst>
                  <a:ext uri="{FF2B5EF4-FFF2-40B4-BE49-F238E27FC236}">
                    <a16:creationId xmlns:a16="http://schemas.microsoft.com/office/drawing/2014/main" id="{F490BC61-0F39-F62B-0322-0D9DC135E54F}"/>
                  </a:ext>
                </a:extLst>
              </p:cNvPr>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3" name="Freeform 509">
                <a:extLst>
                  <a:ext uri="{FF2B5EF4-FFF2-40B4-BE49-F238E27FC236}">
                    <a16:creationId xmlns:a16="http://schemas.microsoft.com/office/drawing/2014/main" id="{B1718DA0-BF67-CBFA-A2A1-AC3948E6CAB9}"/>
                  </a:ext>
                </a:extLst>
              </p:cNvPr>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4" name="Freeform 510">
                <a:extLst>
                  <a:ext uri="{FF2B5EF4-FFF2-40B4-BE49-F238E27FC236}">
                    <a16:creationId xmlns:a16="http://schemas.microsoft.com/office/drawing/2014/main" id="{AD36E7D2-691A-19AE-7E67-8B0A61357116}"/>
                  </a:ext>
                </a:extLst>
              </p:cNvPr>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5" name="Freeform 511">
                <a:extLst>
                  <a:ext uri="{FF2B5EF4-FFF2-40B4-BE49-F238E27FC236}">
                    <a16:creationId xmlns:a16="http://schemas.microsoft.com/office/drawing/2014/main" id="{0C729407-F7DC-C156-8EA1-97C29617B099}"/>
                  </a:ext>
                </a:extLst>
              </p:cNvPr>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6" name="Freeform 512">
                <a:extLst>
                  <a:ext uri="{FF2B5EF4-FFF2-40B4-BE49-F238E27FC236}">
                    <a16:creationId xmlns:a16="http://schemas.microsoft.com/office/drawing/2014/main" id="{B1AB1709-0F4B-48CA-F7EC-BE692239D3C8}"/>
                  </a:ext>
                </a:extLst>
              </p:cNvPr>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7" name="Oval 513">
                <a:extLst>
                  <a:ext uri="{FF2B5EF4-FFF2-40B4-BE49-F238E27FC236}">
                    <a16:creationId xmlns:a16="http://schemas.microsoft.com/office/drawing/2014/main" id="{7C9E562C-63E9-27ED-735E-FF81E9DE24BE}"/>
                  </a:ext>
                </a:extLst>
              </p:cNvPr>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8" name="Oval 514">
                <a:extLst>
                  <a:ext uri="{FF2B5EF4-FFF2-40B4-BE49-F238E27FC236}">
                    <a16:creationId xmlns:a16="http://schemas.microsoft.com/office/drawing/2014/main" id="{DABFDABF-2887-3292-7509-CFF44F029326}"/>
                  </a:ext>
                </a:extLst>
              </p:cNvPr>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59" name="Freeform 515">
                <a:extLst>
                  <a:ext uri="{FF2B5EF4-FFF2-40B4-BE49-F238E27FC236}">
                    <a16:creationId xmlns:a16="http://schemas.microsoft.com/office/drawing/2014/main" id="{FA710554-F350-25AF-5BFE-B305AB5E8239}"/>
                  </a:ext>
                </a:extLst>
              </p:cNvPr>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0" name="Freeform 516">
                <a:extLst>
                  <a:ext uri="{FF2B5EF4-FFF2-40B4-BE49-F238E27FC236}">
                    <a16:creationId xmlns:a16="http://schemas.microsoft.com/office/drawing/2014/main" id="{15B93368-18DE-974A-7902-802D82939316}"/>
                  </a:ext>
                </a:extLst>
              </p:cNvPr>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1" name="Freeform 517">
                <a:extLst>
                  <a:ext uri="{FF2B5EF4-FFF2-40B4-BE49-F238E27FC236}">
                    <a16:creationId xmlns:a16="http://schemas.microsoft.com/office/drawing/2014/main" id="{1F848DA5-B326-739A-AFA0-4B82631F3E14}"/>
                  </a:ext>
                </a:extLst>
              </p:cNvPr>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2" name="Freeform 518">
                <a:extLst>
                  <a:ext uri="{FF2B5EF4-FFF2-40B4-BE49-F238E27FC236}">
                    <a16:creationId xmlns:a16="http://schemas.microsoft.com/office/drawing/2014/main" id="{1C495376-8009-9018-C6AD-9AC0C58972B7}"/>
                  </a:ext>
                </a:extLst>
              </p:cNvPr>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3" name="Freeform 519">
                <a:extLst>
                  <a:ext uri="{FF2B5EF4-FFF2-40B4-BE49-F238E27FC236}">
                    <a16:creationId xmlns:a16="http://schemas.microsoft.com/office/drawing/2014/main" id="{15DAF424-A675-FB01-A166-3A40B189C986}"/>
                  </a:ext>
                </a:extLst>
              </p:cNvPr>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4" name="Freeform 520">
                <a:extLst>
                  <a:ext uri="{FF2B5EF4-FFF2-40B4-BE49-F238E27FC236}">
                    <a16:creationId xmlns:a16="http://schemas.microsoft.com/office/drawing/2014/main" id="{8832BF17-8F26-E453-7593-35AB79104009}"/>
                  </a:ext>
                </a:extLst>
              </p:cNvPr>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5" name="Freeform 521">
                <a:extLst>
                  <a:ext uri="{FF2B5EF4-FFF2-40B4-BE49-F238E27FC236}">
                    <a16:creationId xmlns:a16="http://schemas.microsoft.com/office/drawing/2014/main" id="{C8B7D435-9DD9-BF7E-ED1B-D9A3093108AC}"/>
                  </a:ext>
                </a:extLst>
              </p:cNvPr>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6" name="Freeform 522">
                <a:extLst>
                  <a:ext uri="{FF2B5EF4-FFF2-40B4-BE49-F238E27FC236}">
                    <a16:creationId xmlns:a16="http://schemas.microsoft.com/office/drawing/2014/main" id="{CD5F6DFB-84A9-33D4-EFF5-8193AA1122EA}"/>
                  </a:ext>
                </a:extLst>
              </p:cNvPr>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7" name="Freeform 523">
                <a:extLst>
                  <a:ext uri="{FF2B5EF4-FFF2-40B4-BE49-F238E27FC236}">
                    <a16:creationId xmlns:a16="http://schemas.microsoft.com/office/drawing/2014/main" id="{B55E6A78-253E-FBCE-42D6-57FC09C3873D}"/>
                  </a:ext>
                </a:extLst>
              </p:cNvPr>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8" name="Freeform 524">
                <a:extLst>
                  <a:ext uri="{FF2B5EF4-FFF2-40B4-BE49-F238E27FC236}">
                    <a16:creationId xmlns:a16="http://schemas.microsoft.com/office/drawing/2014/main" id="{11BF6CC4-3B8D-1447-3ED3-7D4765521BF0}"/>
                  </a:ext>
                </a:extLst>
              </p:cNvPr>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69" name="Freeform 525">
                <a:extLst>
                  <a:ext uri="{FF2B5EF4-FFF2-40B4-BE49-F238E27FC236}">
                    <a16:creationId xmlns:a16="http://schemas.microsoft.com/office/drawing/2014/main" id="{9BB80E7D-8F77-DBC6-C505-45CDEE8EA331}"/>
                  </a:ext>
                </a:extLst>
              </p:cNvPr>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0" name="Freeform 526">
                <a:extLst>
                  <a:ext uri="{FF2B5EF4-FFF2-40B4-BE49-F238E27FC236}">
                    <a16:creationId xmlns:a16="http://schemas.microsoft.com/office/drawing/2014/main" id="{432344C4-5284-3AC0-E257-CAFD98F69D42}"/>
                  </a:ext>
                </a:extLst>
              </p:cNvPr>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1" name="Freeform 527">
                <a:extLst>
                  <a:ext uri="{FF2B5EF4-FFF2-40B4-BE49-F238E27FC236}">
                    <a16:creationId xmlns:a16="http://schemas.microsoft.com/office/drawing/2014/main" id="{85759A0D-5DDD-495A-F2B8-DC6CCAEFB39B}"/>
                  </a:ext>
                </a:extLst>
              </p:cNvPr>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2" name="Freeform 528">
                <a:extLst>
                  <a:ext uri="{FF2B5EF4-FFF2-40B4-BE49-F238E27FC236}">
                    <a16:creationId xmlns:a16="http://schemas.microsoft.com/office/drawing/2014/main" id="{87A1CC23-B0AE-98BB-0AED-3B18CB00510E}"/>
                  </a:ext>
                </a:extLst>
              </p:cNvPr>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3" name="Freeform 529">
                <a:extLst>
                  <a:ext uri="{FF2B5EF4-FFF2-40B4-BE49-F238E27FC236}">
                    <a16:creationId xmlns:a16="http://schemas.microsoft.com/office/drawing/2014/main" id="{1A8916A8-70CD-E3E4-09A3-630D710199BE}"/>
                  </a:ext>
                </a:extLst>
              </p:cNvPr>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4" name="Freeform 530">
                <a:extLst>
                  <a:ext uri="{FF2B5EF4-FFF2-40B4-BE49-F238E27FC236}">
                    <a16:creationId xmlns:a16="http://schemas.microsoft.com/office/drawing/2014/main" id="{11F7A99B-C9DD-0E4E-D9B3-8BBE2730FB42}"/>
                  </a:ext>
                </a:extLst>
              </p:cNvPr>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5" name="Freeform 531">
                <a:extLst>
                  <a:ext uri="{FF2B5EF4-FFF2-40B4-BE49-F238E27FC236}">
                    <a16:creationId xmlns:a16="http://schemas.microsoft.com/office/drawing/2014/main" id="{7FA79332-C05A-D257-C3BA-4F8188A46DFF}"/>
                  </a:ext>
                </a:extLst>
              </p:cNvPr>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6" name="Freeform 532">
                <a:extLst>
                  <a:ext uri="{FF2B5EF4-FFF2-40B4-BE49-F238E27FC236}">
                    <a16:creationId xmlns:a16="http://schemas.microsoft.com/office/drawing/2014/main" id="{6613AF72-DD20-9251-F48D-95072A7C6F1F}"/>
                  </a:ext>
                </a:extLst>
              </p:cNvPr>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7" name="Freeform 533">
                <a:extLst>
                  <a:ext uri="{FF2B5EF4-FFF2-40B4-BE49-F238E27FC236}">
                    <a16:creationId xmlns:a16="http://schemas.microsoft.com/office/drawing/2014/main" id="{F525A3E1-6E9F-0585-0ED0-874EA90B0E4C}"/>
                  </a:ext>
                </a:extLst>
              </p:cNvPr>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8" name="Freeform 534">
                <a:extLst>
                  <a:ext uri="{FF2B5EF4-FFF2-40B4-BE49-F238E27FC236}">
                    <a16:creationId xmlns:a16="http://schemas.microsoft.com/office/drawing/2014/main" id="{597369CC-BEB9-ADD8-4CB5-B2547311A5CA}"/>
                  </a:ext>
                </a:extLst>
              </p:cNvPr>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79" name="Freeform 535">
                <a:extLst>
                  <a:ext uri="{FF2B5EF4-FFF2-40B4-BE49-F238E27FC236}">
                    <a16:creationId xmlns:a16="http://schemas.microsoft.com/office/drawing/2014/main" id="{08012B0D-46A4-E30E-9DC7-468F2ABD4961}"/>
                  </a:ext>
                </a:extLst>
              </p:cNvPr>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0" name="Freeform 536">
                <a:extLst>
                  <a:ext uri="{FF2B5EF4-FFF2-40B4-BE49-F238E27FC236}">
                    <a16:creationId xmlns:a16="http://schemas.microsoft.com/office/drawing/2014/main" id="{4793D1D0-C988-4152-ED52-1751D165C1D1}"/>
                  </a:ext>
                </a:extLst>
              </p:cNvPr>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1" name="Freeform 537">
                <a:extLst>
                  <a:ext uri="{FF2B5EF4-FFF2-40B4-BE49-F238E27FC236}">
                    <a16:creationId xmlns:a16="http://schemas.microsoft.com/office/drawing/2014/main" id="{5BD59E71-1ACF-C7D3-8346-DDF0D83BD75A}"/>
                  </a:ext>
                </a:extLst>
              </p:cNvPr>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2" name="Freeform 538">
                <a:extLst>
                  <a:ext uri="{FF2B5EF4-FFF2-40B4-BE49-F238E27FC236}">
                    <a16:creationId xmlns:a16="http://schemas.microsoft.com/office/drawing/2014/main" id="{67C0509E-D52E-98B6-8EA8-5C2CB374C81B}"/>
                  </a:ext>
                </a:extLst>
              </p:cNvPr>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3" name="Freeform 539">
                <a:extLst>
                  <a:ext uri="{FF2B5EF4-FFF2-40B4-BE49-F238E27FC236}">
                    <a16:creationId xmlns:a16="http://schemas.microsoft.com/office/drawing/2014/main" id="{826674CA-3964-EF5B-66CD-59343FF48A72}"/>
                  </a:ext>
                </a:extLst>
              </p:cNvPr>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4" name="Freeform 540">
                <a:extLst>
                  <a:ext uri="{FF2B5EF4-FFF2-40B4-BE49-F238E27FC236}">
                    <a16:creationId xmlns:a16="http://schemas.microsoft.com/office/drawing/2014/main" id="{60A56EBF-0CFC-D8AE-0426-A6F06AD75CEF}"/>
                  </a:ext>
                </a:extLst>
              </p:cNvPr>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5" name="Freeform 541">
                <a:extLst>
                  <a:ext uri="{FF2B5EF4-FFF2-40B4-BE49-F238E27FC236}">
                    <a16:creationId xmlns:a16="http://schemas.microsoft.com/office/drawing/2014/main" id="{44E24975-CCCF-E48D-6C1E-9AC36575FCF5}"/>
                  </a:ext>
                </a:extLst>
              </p:cNvPr>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6" name="Freeform 542">
                <a:extLst>
                  <a:ext uri="{FF2B5EF4-FFF2-40B4-BE49-F238E27FC236}">
                    <a16:creationId xmlns:a16="http://schemas.microsoft.com/office/drawing/2014/main" id="{5E5077B1-079A-03EC-6981-D3B27BAE3119}"/>
                  </a:ext>
                </a:extLst>
              </p:cNvPr>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7" name="Freeform 543">
                <a:extLst>
                  <a:ext uri="{FF2B5EF4-FFF2-40B4-BE49-F238E27FC236}">
                    <a16:creationId xmlns:a16="http://schemas.microsoft.com/office/drawing/2014/main" id="{628EB4D6-2DE4-B00D-936A-2A8BA18966A0}"/>
                  </a:ext>
                </a:extLst>
              </p:cNvPr>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8" name="Freeform 544">
                <a:extLst>
                  <a:ext uri="{FF2B5EF4-FFF2-40B4-BE49-F238E27FC236}">
                    <a16:creationId xmlns:a16="http://schemas.microsoft.com/office/drawing/2014/main" id="{C91AD00C-FB15-F60F-9E8B-2A158E33941F}"/>
                  </a:ext>
                </a:extLst>
              </p:cNvPr>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89" name="Freeform 545">
                <a:extLst>
                  <a:ext uri="{FF2B5EF4-FFF2-40B4-BE49-F238E27FC236}">
                    <a16:creationId xmlns:a16="http://schemas.microsoft.com/office/drawing/2014/main" id="{27D07065-D4EE-542F-554B-65C7D2373EA6}"/>
                  </a:ext>
                </a:extLst>
              </p:cNvPr>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0" name="Freeform 546">
                <a:extLst>
                  <a:ext uri="{FF2B5EF4-FFF2-40B4-BE49-F238E27FC236}">
                    <a16:creationId xmlns:a16="http://schemas.microsoft.com/office/drawing/2014/main" id="{81C0975A-59BA-81E4-AB41-A4568A89BC28}"/>
                  </a:ext>
                </a:extLst>
              </p:cNvPr>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1" name="Freeform 547">
                <a:extLst>
                  <a:ext uri="{FF2B5EF4-FFF2-40B4-BE49-F238E27FC236}">
                    <a16:creationId xmlns:a16="http://schemas.microsoft.com/office/drawing/2014/main" id="{1E344C8C-3839-01F5-9849-C9811149E69D}"/>
                  </a:ext>
                </a:extLst>
              </p:cNvPr>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2" name="Freeform 548">
                <a:extLst>
                  <a:ext uri="{FF2B5EF4-FFF2-40B4-BE49-F238E27FC236}">
                    <a16:creationId xmlns:a16="http://schemas.microsoft.com/office/drawing/2014/main" id="{13FC20C1-A580-ACC7-BFE6-A6A93F110AF3}"/>
                  </a:ext>
                </a:extLst>
              </p:cNvPr>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3" name="Freeform 549">
                <a:extLst>
                  <a:ext uri="{FF2B5EF4-FFF2-40B4-BE49-F238E27FC236}">
                    <a16:creationId xmlns:a16="http://schemas.microsoft.com/office/drawing/2014/main" id="{2BE7A1E1-4039-7C5A-39C4-AC68FAD599D3}"/>
                  </a:ext>
                </a:extLst>
              </p:cNvPr>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4" name="Freeform 550">
                <a:extLst>
                  <a:ext uri="{FF2B5EF4-FFF2-40B4-BE49-F238E27FC236}">
                    <a16:creationId xmlns:a16="http://schemas.microsoft.com/office/drawing/2014/main" id="{72B41334-C8EB-C999-BA40-FC2C5DC937BA}"/>
                  </a:ext>
                </a:extLst>
              </p:cNvPr>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5" name="Freeform 551">
                <a:extLst>
                  <a:ext uri="{FF2B5EF4-FFF2-40B4-BE49-F238E27FC236}">
                    <a16:creationId xmlns:a16="http://schemas.microsoft.com/office/drawing/2014/main" id="{08387E00-1245-2BD8-F19E-D5A27D47DEC5}"/>
                  </a:ext>
                </a:extLst>
              </p:cNvPr>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6" name="Freeform 552">
                <a:extLst>
                  <a:ext uri="{FF2B5EF4-FFF2-40B4-BE49-F238E27FC236}">
                    <a16:creationId xmlns:a16="http://schemas.microsoft.com/office/drawing/2014/main" id="{AE55D661-B447-BF61-2BF7-D41C49D84E20}"/>
                  </a:ext>
                </a:extLst>
              </p:cNvPr>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7" name="Freeform 553">
                <a:extLst>
                  <a:ext uri="{FF2B5EF4-FFF2-40B4-BE49-F238E27FC236}">
                    <a16:creationId xmlns:a16="http://schemas.microsoft.com/office/drawing/2014/main" id="{7559EE46-3778-974F-ED84-899151DD776B}"/>
                  </a:ext>
                </a:extLst>
              </p:cNvPr>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8" name="Freeform 554">
                <a:extLst>
                  <a:ext uri="{FF2B5EF4-FFF2-40B4-BE49-F238E27FC236}">
                    <a16:creationId xmlns:a16="http://schemas.microsoft.com/office/drawing/2014/main" id="{108ECD52-EDFA-9335-2A21-E50ADBD34C6D}"/>
                  </a:ext>
                </a:extLst>
              </p:cNvPr>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299" name="Freeform 555">
                <a:extLst>
                  <a:ext uri="{FF2B5EF4-FFF2-40B4-BE49-F238E27FC236}">
                    <a16:creationId xmlns:a16="http://schemas.microsoft.com/office/drawing/2014/main" id="{5150F051-3C4F-5A8E-6479-2BC41B2B22E4}"/>
                  </a:ext>
                </a:extLst>
              </p:cNvPr>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0" name="Freeform 556">
                <a:extLst>
                  <a:ext uri="{FF2B5EF4-FFF2-40B4-BE49-F238E27FC236}">
                    <a16:creationId xmlns:a16="http://schemas.microsoft.com/office/drawing/2014/main" id="{DAC43945-FADD-B493-1EAE-684DD674D0AF}"/>
                  </a:ext>
                </a:extLst>
              </p:cNvPr>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1" name="Freeform 557">
                <a:extLst>
                  <a:ext uri="{FF2B5EF4-FFF2-40B4-BE49-F238E27FC236}">
                    <a16:creationId xmlns:a16="http://schemas.microsoft.com/office/drawing/2014/main" id="{385F9E9C-FB2D-F2AA-F6BC-AF8CE7656818}"/>
                  </a:ext>
                </a:extLst>
              </p:cNvPr>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2" name="Freeform 558">
                <a:extLst>
                  <a:ext uri="{FF2B5EF4-FFF2-40B4-BE49-F238E27FC236}">
                    <a16:creationId xmlns:a16="http://schemas.microsoft.com/office/drawing/2014/main" id="{E83E33BC-4DE4-C528-FA61-87021DB794F6}"/>
                  </a:ext>
                </a:extLst>
              </p:cNvPr>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3" name="Freeform 559">
                <a:extLst>
                  <a:ext uri="{FF2B5EF4-FFF2-40B4-BE49-F238E27FC236}">
                    <a16:creationId xmlns:a16="http://schemas.microsoft.com/office/drawing/2014/main" id="{CE298235-59E5-70C9-E87B-1691E57FB5AD}"/>
                  </a:ext>
                </a:extLst>
              </p:cNvPr>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4" name="Freeform 560">
                <a:extLst>
                  <a:ext uri="{FF2B5EF4-FFF2-40B4-BE49-F238E27FC236}">
                    <a16:creationId xmlns:a16="http://schemas.microsoft.com/office/drawing/2014/main" id="{9A6D8250-7266-722C-1BF5-C309DB25331B}"/>
                  </a:ext>
                </a:extLst>
              </p:cNvPr>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5" name="Freeform 561">
                <a:extLst>
                  <a:ext uri="{FF2B5EF4-FFF2-40B4-BE49-F238E27FC236}">
                    <a16:creationId xmlns:a16="http://schemas.microsoft.com/office/drawing/2014/main" id="{034A00CD-614D-0639-669E-DB46ABA52F26}"/>
                  </a:ext>
                </a:extLst>
              </p:cNvPr>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6" name="Freeform 562">
                <a:extLst>
                  <a:ext uri="{FF2B5EF4-FFF2-40B4-BE49-F238E27FC236}">
                    <a16:creationId xmlns:a16="http://schemas.microsoft.com/office/drawing/2014/main" id="{E8872ED9-DA40-9B67-7A2E-1A100D095D83}"/>
                  </a:ext>
                </a:extLst>
              </p:cNvPr>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7" name="Freeform 563">
                <a:extLst>
                  <a:ext uri="{FF2B5EF4-FFF2-40B4-BE49-F238E27FC236}">
                    <a16:creationId xmlns:a16="http://schemas.microsoft.com/office/drawing/2014/main" id="{3D09A70D-8041-BA9F-E097-1E34FE0FAFBC}"/>
                  </a:ext>
                </a:extLst>
              </p:cNvPr>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8" name="Freeform 564">
                <a:extLst>
                  <a:ext uri="{FF2B5EF4-FFF2-40B4-BE49-F238E27FC236}">
                    <a16:creationId xmlns:a16="http://schemas.microsoft.com/office/drawing/2014/main" id="{515D1CF3-58EE-28F2-7804-03CAC12DA631}"/>
                  </a:ext>
                </a:extLst>
              </p:cNvPr>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09" name="Freeform 565">
                <a:extLst>
                  <a:ext uri="{FF2B5EF4-FFF2-40B4-BE49-F238E27FC236}">
                    <a16:creationId xmlns:a16="http://schemas.microsoft.com/office/drawing/2014/main" id="{03895B83-64B0-E59F-0E61-E11C0BCE7386}"/>
                  </a:ext>
                </a:extLst>
              </p:cNvPr>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0" name="Freeform 566">
                <a:extLst>
                  <a:ext uri="{FF2B5EF4-FFF2-40B4-BE49-F238E27FC236}">
                    <a16:creationId xmlns:a16="http://schemas.microsoft.com/office/drawing/2014/main" id="{4BE0FE28-7954-E2DE-127E-CD8BCD7BF7C0}"/>
                  </a:ext>
                </a:extLst>
              </p:cNvPr>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1" name="Oval 567">
                <a:extLst>
                  <a:ext uri="{FF2B5EF4-FFF2-40B4-BE49-F238E27FC236}">
                    <a16:creationId xmlns:a16="http://schemas.microsoft.com/office/drawing/2014/main" id="{89D2F4C6-2E74-7805-E0E3-7403D93F38E9}"/>
                  </a:ext>
                </a:extLst>
              </p:cNvPr>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2" name="Oval 568">
                <a:extLst>
                  <a:ext uri="{FF2B5EF4-FFF2-40B4-BE49-F238E27FC236}">
                    <a16:creationId xmlns:a16="http://schemas.microsoft.com/office/drawing/2014/main" id="{95D86834-E227-C0B9-82AE-E39D10ED7230}"/>
                  </a:ext>
                </a:extLst>
              </p:cNvPr>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3" name="Oval 569">
                <a:extLst>
                  <a:ext uri="{FF2B5EF4-FFF2-40B4-BE49-F238E27FC236}">
                    <a16:creationId xmlns:a16="http://schemas.microsoft.com/office/drawing/2014/main" id="{4C348317-13C5-D4B8-63B6-3EF064DF2BFE}"/>
                  </a:ext>
                </a:extLst>
              </p:cNvPr>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4" name="Freeform 570">
                <a:extLst>
                  <a:ext uri="{FF2B5EF4-FFF2-40B4-BE49-F238E27FC236}">
                    <a16:creationId xmlns:a16="http://schemas.microsoft.com/office/drawing/2014/main" id="{9F831DF6-4286-FFD2-EB64-8109661EF473}"/>
                  </a:ext>
                </a:extLst>
              </p:cNvPr>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5" name="Freeform 571">
                <a:extLst>
                  <a:ext uri="{FF2B5EF4-FFF2-40B4-BE49-F238E27FC236}">
                    <a16:creationId xmlns:a16="http://schemas.microsoft.com/office/drawing/2014/main" id="{0D9DC731-43F7-277D-1613-971466914528}"/>
                  </a:ext>
                </a:extLst>
              </p:cNvPr>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6" name="Freeform 572">
                <a:extLst>
                  <a:ext uri="{FF2B5EF4-FFF2-40B4-BE49-F238E27FC236}">
                    <a16:creationId xmlns:a16="http://schemas.microsoft.com/office/drawing/2014/main" id="{8C7C2FC9-E37F-CE0F-379D-BB623F9F5559}"/>
                  </a:ext>
                </a:extLst>
              </p:cNvPr>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7" name="Freeform 573">
                <a:extLst>
                  <a:ext uri="{FF2B5EF4-FFF2-40B4-BE49-F238E27FC236}">
                    <a16:creationId xmlns:a16="http://schemas.microsoft.com/office/drawing/2014/main" id="{9B69C1A6-059A-DB5E-9D7F-6E4EF3D249FB}"/>
                  </a:ext>
                </a:extLst>
              </p:cNvPr>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8" name="Freeform 574">
                <a:extLst>
                  <a:ext uri="{FF2B5EF4-FFF2-40B4-BE49-F238E27FC236}">
                    <a16:creationId xmlns:a16="http://schemas.microsoft.com/office/drawing/2014/main" id="{916B757D-7CAA-4C9A-85B3-57981994871D}"/>
                  </a:ext>
                </a:extLst>
              </p:cNvPr>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19" name="Freeform 575">
                <a:extLst>
                  <a:ext uri="{FF2B5EF4-FFF2-40B4-BE49-F238E27FC236}">
                    <a16:creationId xmlns:a16="http://schemas.microsoft.com/office/drawing/2014/main" id="{186956BD-592A-D7F2-0F3F-05947DDFC341}"/>
                  </a:ext>
                </a:extLst>
              </p:cNvPr>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0" name="Freeform 576">
                <a:extLst>
                  <a:ext uri="{FF2B5EF4-FFF2-40B4-BE49-F238E27FC236}">
                    <a16:creationId xmlns:a16="http://schemas.microsoft.com/office/drawing/2014/main" id="{3EAF1DAA-2E32-0D53-AC14-15DDEFC3BB78}"/>
                  </a:ext>
                </a:extLst>
              </p:cNvPr>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1" name="Freeform 577">
                <a:extLst>
                  <a:ext uri="{FF2B5EF4-FFF2-40B4-BE49-F238E27FC236}">
                    <a16:creationId xmlns:a16="http://schemas.microsoft.com/office/drawing/2014/main" id="{C2908727-C687-AB78-2B6E-0BD926C1531A}"/>
                  </a:ext>
                </a:extLst>
              </p:cNvPr>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2" name="Freeform 578">
                <a:extLst>
                  <a:ext uri="{FF2B5EF4-FFF2-40B4-BE49-F238E27FC236}">
                    <a16:creationId xmlns:a16="http://schemas.microsoft.com/office/drawing/2014/main" id="{0D89B638-AD8C-5A7D-EFDD-A3731B15AF37}"/>
                  </a:ext>
                </a:extLst>
              </p:cNvPr>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3" name="Freeform 579">
                <a:extLst>
                  <a:ext uri="{FF2B5EF4-FFF2-40B4-BE49-F238E27FC236}">
                    <a16:creationId xmlns:a16="http://schemas.microsoft.com/office/drawing/2014/main" id="{C6E9FD0F-DE90-7E1F-C811-86ACC942D44F}"/>
                  </a:ext>
                </a:extLst>
              </p:cNvPr>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4" name="Freeform 580">
                <a:extLst>
                  <a:ext uri="{FF2B5EF4-FFF2-40B4-BE49-F238E27FC236}">
                    <a16:creationId xmlns:a16="http://schemas.microsoft.com/office/drawing/2014/main" id="{68B3BA60-910B-6A1D-18AF-67DB16538DC1}"/>
                  </a:ext>
                </a:extLst>
              </p:cNvPr>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5" name="Freeform 581">
                <a:extLst>
                  <a:ext uri="{FF2B5EF4-FFF2-40B4-BE49-F238E27FC236}">
                    <a16:creationId xmlns:a16="http://schemas.microsoft.com/office/drawing/2014/main" id="{43FB0D06-2B0B-9AC8-24FF-0D5EB555B2D3}"/>
                  </a:ext>
                </a:extLst>
              </p:cNvPr>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6" name="Freeform 582">
                <a:extLst>
                  <a:ext uri="{FF2B5EF4-FFF2-40B4-BE49-F238E27FC236}">
                    <a16:creationId xmlns:a16="http://schemas.microsoft.com/office/drawing/2014/main" id="{5C70DC40-F8A0-D1E3-E7ED-63C2CEAE7250}"/>
                  </a:ext>
                </a:extLst>
              </p:cNvPr>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7" name="Freeform 583">
                <a:extLst>
                  <a:ext uri="{FF2B5EF4-FFF2-40B4-BE49-F238E27FC236}">
                    <a16:creationId xmlns:a16="http://schemas.microsoft.com/office/drawing/2014/main" id="{571899F1-44B8-0D64-CBD8-385976C07731}"/>
                  </a:ext>
                </a:extLst>
              </p:cNvPr>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8" name="Freeform 584">
                <a:extLst>
                  <a:ext uri="{FF2B5EF4-FFF2-40B4-BE49-F238E27FC236}">
                    <a16:creationId xmlns:a16="http://schemas.microsoft.com/office/drawing/2014/main" id="{8DE73AB9-A7DA-C27E-5451-42872C5DF8BE}"/>
                  </a:ext>
                </a:extLst>
              </p:cNvPr>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29" name="Freeform 585">
                <a:extLst>
                  <a:ext uri="{FF2B5EF4-FFF2-40B4-BE49-F238E27FC236}">
                    <a16:creationId xmlns:a16="http://schemas.microsoft.com/office/drawing/2014/main" id="{7F7E5656-E609-DB8B-4AA8-FBA790614EFA}"/>
                  </a:ext>
                </a:extLst>
              </p:cNvPr>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0" name="Freeform 586">
                <a:extLst>
                  <a:ext uri="{FF2B5EF4-FFF2-40B4-BE49-F238E27FC236}">
                    <a16:creationId xmlns:a16="http://schemas.microsoft.com/office/drawing/2014/main" id="{7262B651-CC16-A926-B29A-BB7B47378EE8}"/>
                  </a:ext>
                </a:extLst>
              </p:cNvPr>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1" name="Freeform 587">
                <a:extLst>
                  <a:ext uri="{FF2B5EF4-FFF2-40B4-BE49-F238E27FC236}">
                    <a16:creationId xmlns:a16="http://schemas.microsoft.com/office/drawing/2014/main" id="{CF7D9C83-26D9-7403-D277-6AFBBDFEA3C6}"/>
                  </a:ext>
                </a:extLst>
              </p:cNvPr>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2" name="Freeform 588">
                <a:extLst>
                  <a:ext uri="{FF2B5EF4-FFF2-40B4-BE49-F238E27FC236}">
                    <a16:creationId xmlns:a16="http://schemas.microsoft.com/office/drawing/2014/main" id="{C7A213FC-C794-5EF8-5423-822A7C3340EB}"/>
                  </a:ext>
                </a:extLst>
              </p:cNvPr>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3" name="Freeform 589">
                <a:extLst>
                  <a:ext uri="{FF2B5EF4-FFF2-40B4-BE49-F238E27FC236}">
                    <a16:creationId xmlns:a16="http://schemas.microsoft.com/office/drawing/2014/main" id="{C3015446-31DB-182C-204E-282FE41A31AD}"/>
                  </a:ext>
                </a:extLst>
              </p:cNvPr>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4" name="Freeform 590">
                <a:extLst>
                  <a:ext uri="{FF2B5EF4-FFF2-40B4-BE49-F238E27FC236}">
                    <a16:creationId xmlns:a16="http://schemas.microsoft.com/office/drawing/2014/main" id="{289548B0-B230-79EE-0FC9-7DE1DDB2B210}"/>
                  </a:ext>
                </a:extLst>
              </p:cNvPr>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5" name="Freeform 591">
                <a:extLst>
                  <a:ext uri="{FF2B5EF4-FFF2-40B4-BE49-F238E27FC236}">
                    <a16:creationId xmlns:a16="http://schemas.microsoft.com/office/drawing/2014/main" id="{657C713B-27DF-253B-30C0-56CDA8CF69C9}"/>
                  </a:ext>
                </a:extLst>
              </p:cNvPr>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6" name="Freeform 592">
                <a:extLst>
                  <a:ext uri="{FF2B5EF4-FFF2-40B4-BE49-F238E27FC236}">
                    <a16:creationId xmlns:a16="http://schemas.microsoft.com/office/drawing/2014/main" id="{8123EE38-2175-8A54-2D2C-AB03F0501515}"/>
                  </a:ext>
                </a:extLst>
              </p:cNvPr>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grpSp>
            <p:nvGrpSpPr>
              <p:cNvPr id="32337" name="Group 593">
                <a:extLst>
                  <a:ext uri="{FF2B5EF4-FFF2-40B4-BE49-F238E27FC236}">
                    <a16:creationId xmlns:a16="http://schemas.microsoft.com/office/drawing/2014/main" id="{218F89E9-A50B-90B0-18BB-16AAAF736EF2}"/>
                  </a:ext>
                </a:extLst>
              </p:cNvPr>
              <p:cNvGrpSpPr>
                <a:grpSpLocks/>
              </p:cNvGrpSpPr>
              <p:nvPr/>
            </p:nvGrpSpPr>
            <p:grpSpPr bwMode="auto">
              <a:xfrm>
                <a:off x="2933" y="2411"/>
                <a:ext cx="951" cy="1532"/>
                <a:chOff x="2933" y="2411"/>
                <a:chExt cx="951" cy="1532"/>
              </a:xfrm>
            </p:grpSpPr>
            <p:sp>
              <p:nvSpPr>
                <p:cNvPr id="32338" name="Freeform 594">
                  <a:extLst>
                    <a:ext uri="{FF2B5EF4-FFF2-40B4-BE49-F238E27FC236}">
                      <a16:creationId xmlns:a16="http://schemas.microsoft.com/office/drawing/2014/main" id="{B664812B-308B-78E4-97C2-BB985AA5CBAD}"/>
                    </a:ext>
                  </a:extLst>
                </p:cNvPr>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39" name="Freeform 595">
                  <a:extLst>
                    <a:ext uri="{FF2B5EF4-FFF2-40B4-BE49-F238E27FC236}">
                      <a16:creationId xmlns:a16="http://schemas.microsoft.com/office/drawing/2014/main" id="{D62FB64A-E570-D6FB-FDA4-90CBFB6C1790}"/>
                    </a:ext>
                  </a:extLst>
                </p:cNvPr>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0" name="Freeform 596">
                  <a:extLst>
                    <a:ext uri="{FF2B5EF4-FFF2-40B4-BE49-F238E27FC236}">
                      <a16:creationId xmlns:a16="http://schemas.microsoft.com/office/drawing/2014/main" id="{F20C5BF9-5C6C-132D-21A6-A4628D8FCA48}"/>
                    </a:ext>
                  </a:extLst>
                </p:cNvPr>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1" name="Freeform 597">
                  <a:extLst>
                    <a:ext uri="{FF2B5EF4-FFF2-40B4-BE49-F238E27FC236}">
                      <a16:creationId xmlns:a16="http://schemas.microsoft.com/office/drawing/2014/main" id="{EF867A0F-9F30-4D4B-E4F3-5DEDB5F9BAA1}"/>
                    </a:ext>
                  </a:extLst>
                </p:cNvPr>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2" name="Freeform 598">
                  <a:extLst>
                    <a:ext uri="{FF2B5EF4-FFF2-40B4-BE49-F238E27FC236}">
                      <a16:creationId xmlns:a16="http://schemas.microsoft.com/office/drawing/2014/main" id="{4FEE9267-5F01-EDB5-E708-6832A390AB0B}"/>
                    </a:ext>
                  </a:extLst>
                </p:cNvPr>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3" name="Freeform 599">
                  <a:extLst>
                    <a:ext uri="{FF2B5EF4-FFF2-40B4-BE49-F238E27FC236}">
                      <a16:creationId xmlns:a16="http://schemas.microsoft.com/office/drawing/2014/main" id="{9054D958-4DC0-BCAE-81B5-AE02E155286F}"/>
                    </a:ext>
                  </a:extLst>
                </p:cNvPr>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4" name="Freeform 600">
                  <a:extLst>
                    <a:ext uri="{FF2B5EF4-FFF2-40B4-BE49-F238E27FC236}">
                      <a16:creationId xmlns:a16="http://schemas.microsoft.com/office/drawing/2014/main" id="{44CA7947-623A-2F76-0FD8-3F20D739C9DF}"/>
                    </a:ext>
                  </a:extLst>
                </p:cNvPr>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5" name="Freeform 601">
                  <a:extLst>
                    <a:ext uri="{FF2B5EF4-FFF2-40B4-BE49-F238E27FC236}">
                      <a16:creationId xmlns:a16="http://schemas.microsoft.com/office/drawing/2014/main" id="{225542D1-E31F-AA5D-0711-1E419F63DA0F}"/>
                    </a:ext>
                  </a:extLst>
                </p:cNvPr>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6" name="Freeform 602">
                  <a:extLst>
                    <a:ext uri="{FF2B5EF4-FFF2-40B4-BE49-F238E27FC236}">
                      <a16:creationId xmlns:a16="http://schemas.microsoft.com/office/drawing/2014/main" id="{622FD90C-24AB-F5EC-9C90-7133D7A4D6CF}"/>
                    </a:ext>
                  </a:extLst>
                </p:cNvPr>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7" name="Freeform 603">
                  <a:extLst>
                    <a:ext uri="{FF2B5EF4-FFF2-40B4-BE49-F238E27FC236}">
                      <a16:creationId xmlns:a16="http://schemas.microsoft.com/office/drawing/2014/main" id="{89A02B68-00AB-C158-FA84-B73DE318A237}"/>
                    </a:ext>
                  </a:extLst>
                </p:cNvPr>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8" name="Freeform 604">
                  <a:extLst>
                    <a:ext uri="{FF2B5EF4-FFF2-40B4-BE49-F238E27FC236}">
                      <a16:creationId xmlns:a16="http://schemas.microsoft.com/office/drawing/2014/main" id="{3F24B144-0E05-958D-ADDE-F0F0F327304F}"/>
                    </a:ext>
                  </a:extLst>
                </p:cNvPr>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49" name="Freeform 605">
                  <a:extLst>
                    <a:ext uri="{FF2B5EF4-FFF2-40B4-BE49-F238E27FC236}">
                      <a16:creationId xmlns:a16="http://schemas.microsoft.com/office/drawing/2014/main" id="{3FB30D9F-BC5E-9394-3C9B-4333685B9687}"/>
                    </a:ext>
                  </a:extLst>
                </p:cNvPr>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0" name="Freeform 606">
                  <a:extLst>
                    <a:ext uri="{FF2B5EF4-FFF2-40B4-BE49-F238E27FC236}">
                      <a16:creationId xmlns:a16="http://schemas.microsoft.com/office/drawing/2014/main" id="{1E9A9A4B-1336-7B4F-6992-945E520C5FC5}"/>
                    </a:ext>
                  </a:extLst>
                </p:cNvPr>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1" name="Freeform 607">
                  <a:extLst>
                    <a:ext uri="{FF2B5EF4-FFF2-40B4-BE49-F238E27FC236}">
                      <a16:creationId xmlns:a16="http://schemas.microsoft.com/office/drawing/2014/main" id="{52412300-F908-A928-83EB-9624BB273EE4}"/>
                    </a:ext>
                  </a:extLst>
                </p:cNvPr>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2" name="Freeform 608">
                  <a:extLst>
                    <a:ext uri="{FF2B5EF4-FFF2-40B4-BE49-F238E27FC236}">
                      <a16:creationId xmlns:a16="http://schemas.microsoft.com/office/drawing/2014/main" id="{3A29143D-D59E-37DA-791D-67452ED3B965}"/>
                    </a:ext>
                  </a:extLst>
                </p:cNvPr>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3" name="Freeform 609">
                  <a:extLst>
                    <a:ext uri="{FF2B5EF4-FFF2-40B4-BE49-F238E27FC236}">
                      <a16:creationId xmlns:a16="http://schemas.microsoft.com/office/drawing/2014/main" id="{288C6F9D-7966-CF42-E842-E2B8F5F6B6B7}"/>
                    </a:ext>
                  </a:extLst>
                </p:cNvPr>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4" name="Freeform 610">
                  <a:extLst>
                    <a:ext uri="{FF2B5EF4-FFF2-40B4-BE49-F238E27FC236}">
                      <a16:creationId xmlns:a16="http://schemas.microsoft.com/office/drawing/2014/main" id="{48D7947C-0C80-371D-5F7F-CDBA7DD9AEA3}"/>
                    </a:ext>
                  </a:extLst>
                </p:cNvPr>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5" name="Freeform 611">
                  <a:extLst>
                    <a:ext uri="{FF2B5EF4-FFF2-40B4-BE49-F238E27FC236}">
                      <a16:creationId xmlns:a16="http://schemas.microsoft.com/office/drawing/2014/main" id="{30AEB606-2175-D6BF-41B5-0BD18A5E01AD}"/>
                    </a:ext>
                  </a:extLst>
                </p:cNvPr>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6" name="Freeform 612">
                  <a:extLst>
                    <a:ext uri="{FF2B5EF4-FFF2-40B4-BE49-F238E27FC236}">
                      <a16:creationId xmlns:a16="http://schemas.microsoft.com/office/drawing/2014/main" id="{9321603F-3026-38AD-5298-6DFF9BA3A456}"/>
                    </a:ext>
                  </a:extLst>
                </p:cNvPr>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7" name="Freeform 613">
                  <a:extLst>
                    <a:ext uri="{FF2B5EF4-FFF2-40B4-BE49-F238E27FC236}">
                      <a16:creationId xmlns:a16="http://schemas.microsoft.com/office/drawing/2014/main" id="{D75A6DF3-A2E3-77D7-2417-B98DF04D0947}"/>
                    </a:ext>
                  </a:extLst>
                </p:cNvPr>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8" name="Freeform 614">
                  <a:extLst>
                    <a:ext uri="{FF2B5EF4-FFF2-40B4-BE49-F238E27FC236}">
                      <a16:creationId xmlns:a16="http://schemas.microsoft.com/office/drawing/2014/main" id="{E4F6E324-334E-B026-F220-75D7AEC284A2}"/>
                    </a:ext>
                  </a:extLst>
                </p:cNvPr>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59" name="Freeform 615">
                  <a:extLst>
                    <a:ext uri="{FF2B5EF4-FFF2-40B4-BE49-F238E27FC236}">
                      <a16:creationId xmlns:a16="http://schemas.microsoft.com/office/drawing/2014/main" id="{CB2D5862-33B6-44AC-AA2B-DEC2B1C2E7FB}"/>
                    </a:ext>
                  </a:extLst>
                </p:cNvPr>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0" name="Freeform 616">
                  <a:extLst>
                    <a:ext uri="{FF2B5EF4-FFF2-40B4-BE49-F238E27FC236}">
                      <a16:creationId xmlns:a16="http://schemas.microsoft.com/office/drawing/2014/main" id="{5C4CA8A9-BA76-94E8-01F1-3A3607114569}"/>
                    </a:ext>
                  </a:extLst>
                </p:cNvPr>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1" name="Freeform 617">
                  <a:extLst>
                    <a:ext uri="{FF2B5EF4-FFF2-40B4-BE49-F238E27FC236}">
                      <a16:creationId xmlns:a16="http://schemas.microsoft.com/office/drawing/2014/main" id="{D5C6860F-43B7-C582-04D7-D176E40A78F4}"/>
                    </a:ext>
                  </a:extLst>
                </p:cNvPr>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2" name="Freeform 618">
                  <a:extLst>
                    <a:ext uri="{FF2B5EF4-FFF2-40B4-BE49-F238E27FC236}">
                      <a16:creationId xmlns:a16="http://schemas.microsoft.com/office/drawing/2014/main" id="{D69720B6-5270-ACAB-9547-38F6E2B1E25C}"/>
                    </a:ext>
                  </a:extLst>
                </p:cNvPr>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3" name="Freeform 619">
                  <a:extLst>
                    <a:ext uri="{FF2B5EF4-FFF2-40B4-BE49-F238E27FC236}">
                      <a16:creationId xmlns:a16="http://schemas.microsoft.com/office/drawing/2014/main" id="{B5E63E8B-A397-F63C-6C2C-F5E9817B49A9}"/>
                    </a:ext>
                  </a:extLst>
                </p:cNvPr>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4" name="Freeform 620">
                  <a:extLst>
                    <a:ext uri="{FF2B5EF4-FFF2-40B4-BE49-F238E27FC236}">
                      <a16:creationId xmlns:a16="http://schemas.microsoft.com/office/drawing/2014/main" id="{4070371F-78FB-7506-F53B-7F077099A3EB}"/>
                    </a:ext>
                  </a:extLst>
                </p:cNvPr>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5" name="Freeform 621">
                  <a:extLst>
                    <a:ext uri="{FF2B5EF4-FFF2-40B4-BE49-F238E27FC236}">
                      <a16:creationId xmlns:a16="http://schemas.microsoft.com/office/drawing/2014/main" id="{87E24995-E983-4F05-F6F4-010448642779}"/>
                    </a:ext>
                  </a:extLst>
                </p:cNvPr>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6" name="Freeform 622">
                  <a:extLst>
                    <a:ext uri="{FF2B5EF4-FFF2-40B4-BE49-F238E27FC236}">
                      <a16:creationId xmlns:a16="http://schemas.microsoft.com/office/drawing/2014/main" id="{6A9242CA-7B10-9B4F-B239-74E941903220}"/>
                    </a:ext>
                  </a:extLst>
                </p:cNvPr>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7" name="Freeform 623">
                  <a:extLst>
                    <a:ext uri="{FF2B5EF4-FFF2-40B4-BE49-F238E27FC236}">
                      <a16:creationId xmlns:a16="http://schemas.microsoft.com/office/drawing/2014/main" id="{030D2A83-6553-5246-CF9C-5522F5FF0338}"/>
                    </a:ext>
                  </a:extLst>
                </p:cNvPr>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8" name="Freeform 624">
                  <a:extLst>
                    <a:ext uri="{FF2B5EF4-FFF2-40B4-BE49-F238E27FC236}">
                      <a16:creationId xmlns:a16="http://schemas.microsoft.com/office/drawing/2014/main" id="{34D9495F-9F3E-E059-DCC5-8643B940B436}"/>
                    </a:ext>
                  </a:extLst>
                </p:cNvPr>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69" name="Freeform 625">
                  <a:extLst>
                    <a:ext uri="{FF2B5EF4-FFF2-40B4-BE49-F238E27FC236}">
                      <a16:creationId xmlns:a16="http://schemas.microsoft.com/office/drawing/2014/main" id="{6802A13B-B3EB-BB38-950E-9F92FFD1EF17}"/>
                    </a:ext>
                  </a:extLst>
                </p:cNvPr>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0" name="Oval 626">
                  <a:extLst>
                    <a:ext uri="{FF2B5EF4-FFF2-40B4-BE49-F238E27FC236}">
                      <a16:creationId xmlns:a16="http://schemas.microsoft.com/office/drawing/2014/main" id="{DDEB9783-F351-5A82-5B84-013AD746C2DC}"/>
                    </a:ext>
                  </a:extLst>
                </p:cNvPr>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1" name="Oval 627">
                  <a:extLst>
                    <a:ext uri="{FF2B5EF4-FFF2-40B4-BE49-F238E27FC236}">
                      <a16:creationId xmlns:a16="http://schemas.microsoft.com/office/drawing/2014/main" id="{01D9FFE0-44F0-DD98-C6B4-64C653D1C362}"/>
                    </a:ext>
                  </a:extLst>
                </p:cNvPr>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2" name="Oval 628">
                  <a:extLst>
                    <a:ext uri="{FF2B5EF4-FFF2-40B4-BE49-F238E27FC236}">
                      <a16:creationId xmlns:a16="http://schemas.microsoft.com/office/drawing/2014/main" id="{C97D1AD9-3939-6189-57B3-A7C49821DAE1}"/>
                    </a:ext>
                  </a:extLst>
                </p:cNvPr>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3" name="Freeform 629">
                  <a:extLst>
                    <a:ext uri="{FF2B5EF4-FFF2-40B4-BE49-F238E27FC236}">
                      <a16:creationId xmlns:a16="http://schemas.microsoft.com/office/drawing/2014/main" id="{67C9F91E-0535-43C9-3169-338523AD170E}"/>
                    </a:ext>
                  </a:extLst>
                </p:cNvPr>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4" name="Freeform 630">
                  <a:extLst>
                    <a:ext uri="{FF2B5EF4-FFF2-40B4-BE49-F238E27FC236}">
                      <a16:creationId xmlns:a16="http://schemas.microsoft.com/office/drawing/2014/main" id="{6FEB9097-D389-48AA-EC9D-E6B137B1F4F2}"/>
                    </a:ext>
                  </a:extLst>
                </p:cNvPr>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5" name="Freeform 631">
                  <a:extLst>
                    <a:ext uri="{FF2B5EF4-FFF2-40B4-BE49-F238E27FC236}">
                      <a16:creationId xmlns:a16="http://schemas.microsoft.com/office/drawing/2014/main" id="{B4544FCD-A35E-217B-374D-CBC26215E8F4}"/>
                    </a:ext>
                  </a:extLst>
                </p:cNvPr>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6" name="Freeform 632">
                  <a:extLst>
                    <a:ext uri="{FF2B5EF4-FFF2-40B4-BE49-F238E27FC236}">
                      <a16:creationId xmlns:a16="http://schemas.microsoft.com/office/drawing/2014/main" id="{4ABEE313-1F58-F7EA-BDA4-1F51B510DABF}"/>
                    </a:ext>
                  </a:extLst>
                </p:cNvPr>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7" name="Freeform 633">
                  <a:extLst>
                    <a:ext uri="{FF2B5EF4-FFF2-40B4-BE49-F238E27FC236}">
                      <a16:creationId xmlns:a16="http://schemas.microsoft.com/office/drawing/2014/main" id="{8B1BCDA1-B67F-B8FE-466F-883A62D2D6AE}"/>
                    </a:ext>
                  </a:extLst>
                </p:cNvPr>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8" name="Freeform 634">
                  <a:extLst>
                    <a:ext uri="{FF2B5EF4-FFF2-40B4-BE49-F238E27FC236}">
                      <a16:creationId xmlns:a16="http://schemas.microsoft.com/office/drawing/2014/main" id="{37741D8B-DE5A-67CA-4FC1-8F51E43828E0}"/>
                    </a:ext>
                  </a:extLst>
                </p:cNvPr>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79" name="Freeform 635">
                  <a:extLst>
                    <a:ext uri="{FF2B5EF4-FFF2-40B4-BE49-F238E27FC236}">
                      <a16:creationId xmlns:a16="http://schemas.microsoft.com/office/drawing/2014/main" id="{E7A55B0F-FFC4-D2AE-220E-43002C5B92FD}"/>
                    </a:ext>
                  </a:extLst>
                </p:cNvPr>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0" name="Freeform 636">
                  <a:extLst>
                    <a:ext uri="{FF2B5EF4-FFF2-40B4-BE49-F238E27FC236}">
                      <a16:creationId xmlns:a16="http://schemas.microsoft.com/office/drawing/2014/main" id="{BA479AB1-3261-6E1C-F4D8-3CCD5DD21845}"/>
                    </a:ext>
                  </a:extLst>
                </p:cNvPr>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1" name="Freeform 637">
                  <a:extLst>
                    <a:ext uri="{FF2B5EF4-FFF2-40B4-BE49-F238E27FC236}">
                      <a16:creationId xmlns:a16="http://schemas.microsoft.com/office/drawing/2014/main" id="{42435A89-AD33-4AAF-8BDC-144689899A01}"/>
                    </a:ext>
                  </a:extLst>
                </p:cNvPr>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2" name="Freeform 638">
                  <a:extLst>
                    <a:ext uri="{FF2B5EF4-FFF2-40B4-BE49-F238E27FC236}">
                      <a16:creationId xmlns:a16="http://schemas.microsoft.com/office/drawing/2014/main" id="{E6B32C9C-13CD-5F46-882E-754E8A965226}"/>
                    </a:ext>
                  </a:extLst>
                </p:cNvPr>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3" name="Freeform 639">
                  <a:extLst>
                    <a:ext uri="{FF2B5EF4-FFF2-40B4-BE49-F238E27FC236}">
                      <a16:creationId xmlns:a16="http://schemas.microsoft.com/office/drawing/2014/main" id="{57BF5A63-905B-0EDA-3F59-8D82A4884D29}"/>
                    </a:ext>
                  </a:extLst>
                </p:cNvPr>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4" name="Freeform 640">
                  <a:extLst>
                    <a:ext uri="{FF2B5EF4-FFF2-40B4-BE49-F238E27FC236}">
                      <a16:creationId xmlns:a16="http://schemas.microsoft.com/office/drawing/2014/main" id="{775C0315-E9D7-3E05-2835-338A8B5F2268}"/>
                    </a:ext>
                  </a:extLst>
                </p:cNvPr>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5" name="Freeform 641">
                  <a:extLst>
                    <a:ext uri="{FF2B5EF4-FFF2-40B4-BE49-F238E27FC236}">
                      <a16:creationId xmlns:a16="http://schemas.microsoft.com/office/drawing/2014/main" id="{B623426F-D256-DA2B-1092-74C59498A655}"/>
                    </a:ext>
                  </a:extLst>
                </p:cNvPr>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6" name="Freeform 642">
                  <a:extLst>
                    <a:ext uri="{FF2B5EF4-FFF2-40B4-BE49-F238E27FC236}">
                      <a16:creationId xmlns:a16="http://schemas.microsoft.com/office/drawing/2014/main" id="{AFE9B794-2DC1-05A2-F7C6-9554A45E444A}"/>
                    </a:ext>
                  </a:extLst>
                </p:cNvPr>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7" name="Freeform 643">
                  <a:extLst>
                    <a:ext uri="{FF2B5EF4-FFF2-40B4-BE49-F238E27FC236}">
                      <a16:creationId xmlns:a16="http://schemas.microsoft.com/office/drawing/2014/main" id="{BD4FA70A-1297-9439-493C-421898080189}"/>
                    </a:ext>
                  </a:extLst>
                </p:cNvPr>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8" name="Freeform 644">
                  <a:extLst>
                    <a:ext uri="{FF2B5EF4-FFF2-40B4-BE49-F238E27FC236}">
                      <a16:creationId xmlns:a16="http://schemas.microsoft.com/office/drawing/2014/main" id="{ECE8E030-4BA7-31B0-0F02-C24761CFA4C9}"/>
                    </a:ext>
                  </a:extLst>
                </p:cNvPr>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89" name="Freeform 645">
                  <a:extLst>
                    <a:ext uri="{FF2B5EF4-FFF2-40B4-BE49-F238E27FC236}">
                      <a16:creationId xmlns:a16="http://schemas.microsoft.com/office/drawing/2014/main" id="{CF2F9AC3-6072-B03C-DC05-EB581E13B4B0}"/>
                    </a:ext>
                  </a:extLst>
                </p:cNvPr>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0" name="Freeform 646">
                  <a:extLst>
                    <a:ext uri="{FF2B5EF4-FFF2-40B4-BE49-F238E27FC236}">
                      <a16:creationId xmlns:a16="http://schemas.microsoft.com/office/drawing/2014/main" id="{7AA76000-D1D2-257D-8B1C-04645133A1C9}"/>
                    </a:ext>
                  </a:extLst>
                </p:cNvPr>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1" name="Freeform 647">
                  <a:extLst>
                    <a:ext uri="{FF2B5EF4-FFF2-40B4-BE49-F238E27FC236}">
                      <a16:creationId xmlns:a16="http://schemas.microsoft.com/office/drawing/2014/main" id="{908FFEE6-1ED6-2C1A-A4AF-41AF65571B78}"/>
                    </a:ext>
                  </a:extLst>
                </p:cNvPr>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2" name="Freeform 648">
                  <a:extLst>
                    <a:ext uri="{FF2B5EF4-FFF2-40B4-BE49-F238E27FC236}">
                      <a16:creationId xmlns:a16="http://schemas.microsoft.com/office/drawing/2014/main" id="{E288F5DE-23FB-73FB-B988-A023BFE53E51}"/>
                    </a:ext>
                  </a:extLst>
                </p:cNvPr>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3" name="Freeform 649">
                  <a:extLst>
                    <a:ext uri="{FF2B5EF4-FFF2-40B4-BE49-F238E27FC236}">
                      <a16:creationId xmlns:a16="http://schemas.microsoft.com/office/drawing/2014/main" id="{4E5E9EFD-8753-DB15-016B-3EE2B06A4A36}"/>
                    </a:ext>
                  </a:extLst>
                </p:cNvPr>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4" name="Freeform 650">
                  <a:extLst>
                    <a:ext uri="{FF2B5EF4-FFF2-40B4-BE49-F238E27FC236}">
                      <a16:creationId xmlns:a16="http://schemas.microsoft.com/office/drawing/2014/main" id="{E611DD00-3F57-B387-7EBC-9D10D76A29C5}"/>
                    </a:ext>
                  </a:extLst>
                </p:cNvPr>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5" name="Freeform 651">
                  <a:extLst>
                    <a:ext uri="{FF2B5EF4-FFF2-40B4-BE49-F238E27FC236}">
                      <a16:creationId xmlns:a16="http://schemas.microsoft.com/office/drawing/2014/main" id="{DF3D3136-2D55-4FF5-54EE-9BBFBA97C364}"/>
                    </a:ext>
                  </a:extLst>
                </p:cNvPr>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6" name="Freeform 652">
                  <a:extLst>
                    <a:ext uri="{FF2B5EF4-FFF2-40B4-BE49-F238E27FC236}">
                      <a16:creationId xmlns:a16="http://schemas.microsoft.com/office/drawing/2014/main" id="{5E3C37D6-829A-6D30-3244-FC8316BB3B16}"/>
                    </a:ext>
                  </a:extLst>
                </p:cNvPr>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7" name="Freeform 653">
                  <a:extLst>
                    <a:ext uri="{FF2B5EF4-FFF2-40B4-BE49-F238E27FC236}">
                      <a16:creationId xmlns:a16="http://schemas.microsoft.com/office/drawing/2014/main" id="{62E0B00E-BD63-AD4D-A25C-302E8E76D1B2}"/>
                    </a:ext>
                  </a:extLst>
                </p:cNvPr>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8" name="Freeform 654">
                  <a:extLst>
                    <a:ext uri="{FF2B5EF4-FFF2-40B4-BE49-F238E27FC236}">
                      <a16:creationId xmlns:a16="http://schemas.microsoft.com/office/drawing/2014/main" id="{0E446B50-3618-B41A-20D2-B11C23DA728B}"/>
                    </a:ext>
                  </a:extLst>
                </p:cNvPr>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399" name="Freeform 655">
                  <a:extLst>
                    <a:ext uri="{FF2B5EF4-FFF2-40B4-BE49-F238E27FC236}">
                      <a16:creationId xmlns:a16="http://schemas.microsoft.com/office/drawing/2014/main" id="{3086E3C9-F1F8-988F-D4D0-478D66F620BA}"/>
                    </a:ext>
                  </a:extLst>
                </p:cNvPr>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0" name="Freeform 656">
                  <a:extLst>
                    <a:ext uri="{FF2B5EF4-FFF2-40B4-BE49-F238E27FC236}">
                      <a16:creationId xmlns:a16="http://schemas.microsoft.com/office/drawing/2014/main" id="{788887AD-1686-3AC0-DAAE-4EF6E79A7FB1}"/>
                    </a:ext>
                  </a:extLst>
                </p:cNvPr>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1" name="Freeform 657">
                  <a:extLst>
                    <a:ext uri="{FF2B5EF4-FFF2-40B4-BE49-F238E27FC236}">
                      <a16:creationId xmlns:a16="http://schemas.microsoft.com/office/drawing/2014/main" id="{A65C2878-4107-BF4C-9401-F1BC94F20537}"/>
                    </a:ext>
                  </a:extLst>
                </p:cNvPr>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2" name="Freeform 658">
                  <a:extLst>
                    <a:ext uri="{FF2B5EF4-FFF2-40B4-BE49-F238E27FC236}">
                      <a16:creationId xmlns:a16="http://schemas.microsoft.com/office/drawing/2014/main" id="{26218AC8-89FF-238A-759F-CDA81357AD94}"/>
                    </a:ext>
                  </a:extLst>
                </p:cNvPr>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3" name="Freeform 659">
                  <a:extLst>
                    <a:ext uri="{FF2B5EF4-FFF2-40B4-BE49-F238E27FC236}">
                      <a16:creationId xmlns:a16="http://schemas.microsoft.com/office/drawing/2014/main" id="{4B913069-8F32-6118-D911-A1DD7AA475CC}"/>
                    </a:ext>
                  </a:extLst>
                </p:cNvPr>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4" name="Freeform 660">
                  <a:extLst>
                    <a:ext uri="{FF2B5EF4-FFF2-40B4-BE49-F238E27FC236}">
                      <a16:creationId xmlns:a16="http://schemas.microsoft.com/office/drawing/2014/main" id="{FC728DDB-C8BF-6A9A-36DB-B7653CDD2DD9}"/>
                    </a:ext>
                  </a:extLst>
                </p:cNvPr>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5" name="Freeform 661">
                  <a:extLst>
                    <a:ext uri="{FF2B5EF4-FFF2-40B4-BE49-F238E27FC236}">
                      <a16:creationId xmlns:a16="http://schemas.microsoft.com/office/drawing/2014/main" id="{7DCC50F6-00DA-DEF3-88E1-C2A125766049}"/>
                    </a:ext>
                  </a:extLst>
                </p:cNvPr>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6" name="Freeform 662">
                  <a:extLst>
                    <a:ext uri="{FF2B5EF4-FFF2-40B4-BE49-F238E27FC236}">
                      <a16:creationId xmlns:a16="http://schemas.microsoft.com/office/drawing/2014/main" id="{2ACC3B97-A495-ACF8-F690-3312901806FF}"/>
                    </a:ext>
                  </a:extLst>
                </p:cNvPr>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7" name="Freeform 663">
                  <a:extLst>
                    <a:ext uri="{FF2B5EF4-FFF2-40B4-BE49-F238E27FC236}">
                      <a16:creationId xmlns:a16="http://schemas.microsoft.com/office/drawing/2014/main" id="{9EF49B17-F950-37FD-A0BE-60A0B7688F5D}"/>
                    </a:ext>
                  </a:extLst>
                </p:cNvPr>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8" name="Freeform 664">
                  <a:extLst>
                    <a:ext uri="{FF2B5EF4-FFF2-40B4-BE49-F238E27FC236}">
                      <a16:creationId xmlns:a16="http://schemas.microsoft.com/office/drawing/2014/main" id="{B594B5B3-545D-C55D-733B-6CB1676574A9}"/>
                    </a:ext>
                  </a:extLst>
                </p:cNvPr>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09" name="Freeform 665">
                  <a:extLst>
                    <a:ext uri="{FF2B5EF4-FFF2-40B4-BE49-F238E27FC236}">
                      <a16:creationId xmlns:a16="http://schemas.microsoft.com/office/drawing/2014/main" id="{9AFFFCC6-0B0B-11FE-2173-287ACF46A925}"/>
                    </a:ext>
                  </a:extLst>
                </p:cNvPr>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0" name="Freeform 666">
                  <a:extLst>
                    <a:ext uri="{FF2B5EF4-FFF2-40B4-BE49-F238E27FC236}">
                      <a16:creationId xmlns:a16="http://schemas.microsoft.com/office/drawing/2014/main" id="{B5E21C87-3347-2BAF-F8B9-02CBFA7A9D97}"/>
                    </a:ext>
                  </a:extLst>
                </p:cNvPr>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1" name="Freeform 667">
                  <a:extLst>
                    <a:ext uri="{FF2B5EF4-FFF2-40B4-BE49-F238E27FC236}">
                      <a16:creationId xmlns:a16="http://schemas.microsoft.com/office/drawing/2014/main" id="{49ADE5FA-9AC9-1836-5923-5AFC27ED26B2}"/>
                    </a:ext>
                  </a:extLst>
                </p:cNvPr>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2" name="Freeform 668">
                  <a:extLst>
                    <a:ext uri="{FF2B5EF4-FFF2-40B4-BE49-F238E27FC236}">
                      <a16:creationId xmlns:a16="http://schemas.microsoft.com/office/drawing/2014/main" id="{7D3E1DA5-838F-66EC-92C5-A0833854CAD1}"/>
                    </a:ext>
                  </a:extLst>
                </p:cNvPr>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3" name="Freeform 669">
                  <a:extLst>
                    <a:ext uri="{FF2B5EF4-FFF2-40B4-BE49-F238E27FC236}">
                      <a16:creationId xmlns:a16="http://schemas.microsoft.com/office/drawing/2014/main" id="{FE98110B-692B-C568-3FCA-BF09C920A812}"/>
                    </a:ext>
                  </a:extLst>
                </p:cNvPr>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4" name="Freeform 670">
                  <a:extLst>
                    <a:ext uri="{FF2B5EF4-FFF2-40B4-BE49-F238E27FC236}">
                      <a16:creationId xmlns:a16="http://schemas.microsoft.com/office/drawing/2014/main" id="{58BD044C-2DB4-73DF-40B3-1CAE9938DF5C}"/>
                    </a:ext>
                  </a:extLst>
                </p:cNvPr>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5" name="Freeform 671">
                  <a:extLst>
                    <a:ext uri="{FF2B5EF4-FFF2-40B4-BE49-F238E27FC236}">
                      <a16:creationId xmlns:a16="http://schemas.microsoft.com/office/drawing/2014/main" id="{435EC87A-F16D-023C-D992-F519F127394C}"/>
                    </a:ext>
                  </a:extLst>
                </p:cNvPr>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6" name="Freeform 672">
                  <a:extLst>
                    <a:ext uri="{FF2B5EF4-FFF2-40B4-BE49-F238E27FC236}">
                      <a16:creationId xmlns:a16="http://schemas.microsoft.com/office/drawing/2014/main" id="{8D05F147-71C7-46BF-852C-D7FF15D9A279}"/>
                    </a:ext>
                  </a:extLst>
                </p:cNvPr>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7" name="Freeform 673">
                  <a:extLst>
                    <a:ext uri="{FF2B5EF4-FFF2-40B4-BE49-F238E27FC236}">
                      <a16:creationId xmlns:a16="http://schemas.microsoft.com/office/drawing/2014/main" id="{5E9D622F-B52D-44C3-CB60-0C63DA6E6E0D}"/>
                    </a:ext>
                  </a:extLst>
                </p:cNvPr>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8" name="Freeform 674">
                  <a:extLst>
                    <a:ext uri="{FF2B5EF4-FFF2-40B4-BE49-F238E27FC236}">
                      <a16:creationId xmlns:a16="http://schemas.microsoft.com/office/drawing/2014/main" id="{3F54CE7F-A746-983D-E97D-D66995DCBE9D}"/>
                    </a:ext>
                  </a:extLst>
                </p:cNvPr>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19" name="Freeform 675">
                  <a:extLst>
                    <a:ext uri="{FF2B5EF4-FFF2-40B4-BE49-F238E27FC236}">
                      <a16:creationId xmlns:a16="http://schemas.microsoft.com/office/drawing/2014/main" id="{FF18F22E-61F5-4A65-AC63-94EE1840E416}"/>
                    </a:ext>
                  </a:extLst>
                </p:cNvPr>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0" name="Freeform 676">
                  <a:extLst>
                    <a:ext uri="{FF2B5EF4-FFF2-40B4-BE49-F238E27FC236}">
                      <a16:creationId xmlns:a16="http://schemas.microsoft.com/office/drawing/2014/main" id="{B5703FD7-3FA8-E7FA-50FB-539D554DDAC8}"/>
                    </a:ext>
                  </a:extLst>
                </p:cNvPr>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1" name="Freeform 677">
                  <a:extLst>
                    <a:ext uri="{FF2B5EF4-FFF2-40B4-BE49-F238E27FC236}">
                      <a16:creationId xmlns:a16="http://schemas.microsoft.com/office/drawing/2014/main" id="{F4E0E1B1-0171-851C-C71E-0DC33D77DA22}"/>
                    </a:ext>
                  </a:extLst>
                </p:cNvPr>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2" name="Freeform 678">
                  <a:extLst>
                    <a:ext uri="{FF2B5EF4-FFF2-40B4-BE49-F238E27FC236}">
                      <a16:creationId xmlns:a16="http://schemas.microsoft.com/office/drawing/2014/main" id="{C85A1A56-58AA-5530-C2F9-CDD372CEF92B}"/>
                    </a:ext>
                  </a:extLst>
                </p:cNvPr>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3" name="Freeform 679">
                  <a:extLst>
                    <a:ext uri="{FF2B5EF4-FFF2-40B4-BE49-F238E27FC236}">
                      <a16:creationId xmlns:a16="http://schemas.microsoft.com/office/drawing/2014/main" id="{22334B64-5A94-5ED0-EAD9-FA1AC5276E36}"/>
                    </a:ext>
                  </a:extLst>
                </p:cNvPr>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4" name="Freeform 680">
                  <a:extLst>
                    <a:ext uri="{FF2B5EF4-FFF2-40B4-BE49-F238E27FC236}">
                      <a16:creationId xmlns:a16="http://schemas.microsoft.com/office/drawing/2014/main" id="{D92CB1D9-F064-55A9-904F-A6F66100242C}"/>
                    </a:ext>
                  </a:extLst>
                </p:cNvPr>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5" name="Freeform 681">
                  <a:extLst>
                    <a:ext uri="{FF2B5EF4-FFF2-40B4-BE49-F238E27FC236}">
                      <a16:creationId xmlns:a16="http://schemas.microsoft.com/office/drawing/2014/main" id="{0654267B-AFBB-B0AD-6D04-612655D36F32}"/>
                    </a:ext>
                  </a:extLst>
                </p:cNvPr>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6" name="Freeform 682">
                  <a:extLst>
                    <a:ext uri="{FF2B5EF4-FFF2-40B4-BE49-F238E27FC236}">
                      <a16:creationId xmlns:a16="http://schemas.microsoft.com/office/drawing/2014/main" id="{BB7F27CF-6B1F-7496-0D60-92CE8D16ABD3}"/>
                    </a:ext>
                  </a:extLst>
                </p:cNvPr>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7" name="Freeform 683">
                  <a:extLst>
                    <a:ext uri="{FF2B5EF4-FFF2-40B4-BE49-F238E27FC236}">
                      <a16:creationId xmlns:a16="http://schemas.microsoft.com/office/drawing/2014/main" id="{0C357CE1-BB55-899E-8798-2D65CBFD5D34}"/>
                    </a:ext>
                  </a:extLst>
                </p:cNvPr>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8" name="Freeform 684">
                  <a:extLst>
                    <a:ext uri="{FF2B5EF4-FFF2-40B4-BE49-F238E27FC236}">
                      <a16:creationId xmlns:a16="http://schemas.microsoft.com/office/drawing/2014/main" id="{C925BCCA-CE93-264F-01FA-6E48D0A96150}"/>
                    </a:ext>
                  </a:extLst>
                </p:cNvPr>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29" name="Freeform 685">
                  <a:extLst>
                    <a:ext uri="{FF2B5EF4-FFF2-40B4-BE49-F238E27FC236}">
                      <a16:creationId xmlns:a16="http://schemas.microsoft.com/office/drawing/2014/main" id="{2B98BBB5-DFEB-D2F1-95A9-DDA2FDBEE3EB}"/>
                    </a:ext>
                  </a:extLst>
                </p:cNvPr>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0" name="Freeform 686">
                  <a:extLst>
                    <a:ext uri="{FF2B5EF4-FFF2-40B4-BE49-F238E27FC236}">
                      <a16:creationId xmlns:a16="http://schemas.microsoft.com/office/drawing/2014/main" id="{409C71E4-7E55-D82B-16D5-0AC1A373A528}"/>
                    </a:ext>
                  </a:extLst>
                </p:cNvPr>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1" name="Oval 687">
                  <a:extLst>
                    <a:ext uri="{FF2B5EF4-FFF2-40B4-BE49-F238E27FC236}">
                      <a16:creationId xmlns:a16="http://schemas.microsoft.com/office/drawing/2014/main" id="{ACBC989D-6139-9F3C-0C22-1C9E6F8D6B56}"/>
                    </a:ext>
                  </a:extLst>
                </p:cNvPr>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2" name="Oval 688">
                  <a:extLst>
                    <a:ext uri="{FF2B5EF4-FFF2-40B4-BE49-F238E27FC236}">
                      <a16:creationId xmlns:a16="http://schemas.microsoft.com/office/drawing/2014/main" id="{1C1B0114-18F9-B303-B222-BEA7697537B7}"/>
                    </a:ext>
                  </a:extLst>
                </p:cNvPr>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3" name="Freeform 689">
                  <a:extLst>
                    <a:ext uri="{FF2B5EF4-FFF2-40B4-BE49-F238E27FC236}">
                      <a16:creationId xmlns:a16="http://schemas.microsoft.com/office/drawing/2014/main" id="{B1C09717-B8ED-58DC-D18B-B492E896532B}"/>
                    </a:ext>
                  </a:extLst>
                </p:cNvPr>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4" name="Freeform 690">
                  <a:extLst>
                    <a:ext uri="{FF2B5EF4-FFF2-40B4-BE49-F238E27FC236}">
                      <a16:creationId xmlns:a16="http://schemas.microsoft.com/office/drawing/2014/main" id="{7D7DAE23-E476-D573-1D4A-E91BEFB55B49}"/>
                    </a:ext>
                  </a:extLst>
                </p:cNvPr>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5" name="Freeform 691">
                  <a:extLst>
                    <a:ext uri="{FF2B5EF4-FFF2-40B4-BE49-F238E27FC236}">
                      <a16:creationId xmlns:a16="http://schemas.microsoft.com/office/drawing/2014/main" id="{AC52633F-B55C-2A39-81A8-64E10CEFBC47}"/>
                    </a:ext>
                  </a:extLst>
                </p:cNvPr>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6" name="Freeform 692">
                  <a:extLst>
                    <a:ext uri="{FF2B5EF4-FFF2-40B4-BE49-F238E27FC236}">
                      <a16:creationId xmlns:a16="http://schemas.microsoft.com/office/drawing/2014/main" id="{9A9B04F3-30F5-B9E4-BF1C-4819D769AA38}"/>
                    </a:ext>
                  </a:extLst>
                </p:cNvPr>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7" name="Freeform 693">
                  <a:extLst>
                    <a:ext uri="{FF2B5EF4-FFF2-40B4-BE49-F238E27FC236}">
                      <a16:creationId xmlns:a16="http://schemas.microsoft.com/office/drawing/2014/main" id="{020F53C6-1B80-5F54-4CEB-557BD622F3F0}"/>
                    </a:ext>
                  </a:extLst>
                </p:cNvPr>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8" name="Freeform 694">
                  <a:extLst>
                    <a:ext uri="{FF2B5EF4-FFF2-40B4-BE49-F238E27FC236}">
                      <a16:creationId xmlns:a16="http://schemas.microsoft.com/office/drawing/2014/main" id="{251303A1-5CCA-3F84-4180-FB629CBFEE78}"/>
                    </a:ext>
                  </a:extLst>
                </p:cNvPr>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39" name="Freeform 695">
                  <a:extLst>
                    <a:ext uri="{FF2B5EF4-FFF2-40B4-BE49-F238E27FC236}">
                      <a16:creationId xmlns:a16="http://schemas.microsoft.com/office/drawing/2014/main" id="{EDFA4663-8ABB-AA67-8ED5-4C9B23AF5BD0}"/>
                    </a:ext>
                  </a:extLst>
                </p:cNvPr>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0" name="Freeform 696">
                  <a:extLst>
                    <a:ext uri="{FF2B5EF4-FFF2-40B4-BE49-F238E27FC236}">
                      <a16:creationId xmlns:a16="http://schemas.microsoft.com/office/drawing/2014/main" id="{673C3C94-84B9-0BA2-D655-73EACB303A67}"/>
                    </a:ext>
                  </a:extLst>
                </p:cNvPr>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1" name="Freeform 697">
                  <a:extLst>
                    <a:ext uri="{FF2B5EF4-FFF2-40B4-BE49-F238E27FC236}">
                      <a16:creationId xmlns:a16="http://schemas.microsoft.com/office/drawing/2014/main" id="{1A3BDF4A-AD6C-8178-585D-6F24BB416F28}"/>
                    </a:ext>
                  </a:extLst>
                </p:cNvPr>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2" name="Freeform 698">
                  <a:extLst>
                    <a:ext uri="{FF2B5EF4-FFF2-40B4-BE49-F238E27FC236}">
                      <a16:creationId xmlns:a16="http://schemas.microsoft.com/office/drawing/2014/main" id="{1E6CE85D-5868-415C-DDD8-BF3B9142B070}"/>
                    </a:ext>
                  </a:extLst>
                </p:cNvPr>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3" name="Freeform 699">
                  <a:extLst>
                    <a:ext uri="{FF2B5EF4-FFF2-40B4-BE49-F238E27FC236}">
                      <a16:creationId xmlns:a16="http://schemas.microsoft.com/office/drawing/2014/main" id="{08779B79-F661-F0EB-1FD3-1E788926A8BF}"/>
                    </a:ext>
                  </a:extLst>
                </p:cNvPr>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4" name="Freeform 700">
                  <a:extLst>
                    <a:ext uri="{FF2B5EF4-FFF2-40B4-BE49-F238E27FC236}">
                      <a16:creationId xmlns:a16="http://schemas.microsoft.com/office/drawing/2014/main" id="{886FB7C3-3CF1-E0DA-D534-4EEB59882762}"/>
                    </a:ext>
                  </a:extLst>
                </p:cNvPr>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5" name="Freeform 701">
                  <a:extLst>
                    <a:ext uri="{FF2B5EF4-FFF2-40B4-BE49-F238E27FC236}">
                      <a16:creationId xmlns:a16="http://schemas.microsoft.com/office/drawing/2014/main" id="{03ECB4DC-ED79-DD85-87B1-15C2D5487D89}"/>
                    </a:ext>
                  </a:extLst>
                </p:cNvPr>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6" name="Freeform 702">
                  <a:extLst>
                    <a:ext uri="{FF2B5EF4-FFF2-40B4-BE49-F238E27FC236}">
                      <a16:creationId xmlns:a16="http://schemas.microsoft.com/office/drawing/2014/main" id="{57D1E4BA-86FC-724A-C70D-E1A4B95C836E}"/>
                    </a:ext>
                  </a:extLst>
                </p:cNvPr>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7" name="Freeform 703">
                  <a:extLst>
                    <a:ext uri="{FF2B5EF4-FFF2-40B4-BE49-F238E27FC236}">
                      <a16:creationId xmlns:a16="http://schemas.microsoft.com/office/drawing/2014/main" id="{74347ACE-E141-31B2-2EF2-9CA3482417A2}"/>
                    </a:ext>
                  </a:extLst>
                </p:cNvPr>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8" name="Freeform 704">
                  <a:extLst>
                    <a:ext uri="{FF2B5EF4-FFF2-40B4-BE49-F238E27FC236}">
                      <a16:creationId xmlns:a16="http://schemas.microsoft.com/office/drawing/2014/main" id="{36576EF9-D063-9E25-3B87-177E869671E6}"/>
                    </a:ext>
                  </a:extLst>
                </p:cNvPr>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49" name="Freeform 705">
                  <a:extLst>
                    <a:ext uri="{FF2B5EF4-FFF2-40B4-BE49-F238E27FC236}">
                      <a16:creationId xmlns:a16="http://schemas.microsoft.com/office/drawing/2014/main" id="{91F4F77E-5AA9-9C80-BC72-40D26EEA8091}"/>
                    </a:ext>
                  </a:extLst>
                </p:cNvPr>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0" name="Freeform 706">
                  <a:extLst>
                    <a:ext uri="{FF2B5EF4-FFF2-40B4-BE49-F238E27FC236}">
                      <a16:creationId xmlns:a16="http://schemas.microsoft.com/office/drawing/2014/main" id="{6D295552-2529-974C-CA33-96B4AFE66DE6}"/>
                    </a:ext>
                  </a:extLst>
                </p:cNvPr>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1" name="Freeform 707">
                  <a:extLst>
                    <a:ext uri="{FF2B5EF4-FFF2-40B4-BE49-F238E27FC236}">
                      <a16:creationId xmlns:a16="http://schemas.microsoft.com/office/drawing/2014/main" id="{4AD7C106-E636-04DD-C229-E40810F9BAD8}"/>
                    </a:ext>
                  </a:extLst>
                </p:cNvPr>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2" name="Freeform 708">
                  <a:extLst>
                    <a:ext uri="{FF2B5EF4-FFF2-40B4-BE49-F238E27FC236}">
                      <a16:creationId xmlns:a16="http://schemas.microsoft.com/office/drawing/2014/main" id="{FF17926B-56EC-1899-9319-6F0DDB32B378}"/>
                    </a:ext>
                  </a:extLst>
                </p:cNvPr>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3" name="Freeform 709">
                  <a:extLst>
                    <a:ext uri="{FF2B5EF4-FFF2-40B4-BE49-F238E27FC236}">
                      <a16:creationId xmlns:a16="http://schemas.microsoft.com/office/drawing/2014/main" id="{14559090-1531-8E66-99A1-1ACFE7CA4817}"/>
                    </a:ext>
                  </a:extLst>
                </p:cNvPr>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4" name="Freeform 710">
                  <a:extLst>
                    <a:ext uri="{FF2B5EF4-FFF2-40B4-BE49-F238E27FC236}">
                      <a16:creationId xmlns:a16="http://schemas.microsoft.com/office/drawing/2014/main" id="{449D5FE1-A2AD-75E7-BDC1-B7EB7A96B17A}"/>
                    </a:ext>
                  </a:extLst>
                </p:cNvPr>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5" name="Freeform 711">
                  <a:extLst>
                    <a:ext uri="{FF2B5EF4-FFF2-40B4-BE49-F238E27FC236}">
                      <a16:creationId xmlns:a16="http://schemas.microsoft.com/office/drawing/2014/main" id="{D65698F9-EE06-CA88-2CF2-65F90D5AA714}"/>
                    </a:ext>
                  </a:extLst>
                </p:cNvPr>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6" name="Freeform 712">
                  <a:extLst>
                    <a:ext uri="{FF2B5EF4-FFF2-40B4-BE49-F238E27FC236}">
                      <a16:creationId xmlns:a16="http://schemas.microsoft.com/office/drawing/2014/main" id="{558C8890-696E-53FF-044B-FD7DFD901F2B}"/>
                    </a:ext>
                  </a:extLst>
                </p:cNvPr>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7" name="Freeform 713">
                  <a:extLst>
                    <a:ext uri="{FF2B5EF4-FFF2-40B4-BE49-F238E27FC236}">
                      <a16:creationId xmlns:a16="http://schemas.microsoft.com/office/drawing/2014/main" id="{11137303-C341-3C01-A2C9-925050C72EA4}"/>
                    </a:ext>
                  </a:extLst>
                </p:cNvPr>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8" name="Freeform 714">
                  <a:extLst>
                    <a:ext uri="{FF2B5EF4-FFF2-40B4-BE49-F238E27FC236}">
                      <a16:creationId xmlns:a16="http://schemas.microsoft.com/office/drawing/2014/main" id="{FF142CAF-517A-6701-BFDA-7A9657047FB4}"/>
                    </a:ext>
                  </a:extLst>
                </p:cNvPr>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59" name="Freeform 715">
                  <a:extLst>
                    <a:ext uri="{FF2B5EF4-FFF2-40B4-BE49-F238E27FC236}">
                      <a16:creationId xmlns:a16="http://schemas.microsoft.com/office/drawing/2014/main" id="{5EBA329B-7768-DA0F-A4D7-2BA992A534C1}"/>
                    </a:ext>
                  </a:extLst>
                </p:cNvPr>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0" name="Freeform 716">
                  <a:extLst>
                    <a:ext uri="{FF2B5EF4-FFF2-40B4-BE49-F238E27FC236}">
                      <a16:creationId xmlns:a16="http://schemas.microsoft.com/office/drawing/2014/main" id="{EC357F89-3FC6-69ED-DDB3-311A1D29127A}"/>
                    </a:ext>
                  </a:extLst>
                </p:cNvPr>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1" name="Freeform 717">
                  <a:extLst>
                    <a:ext uri="{FF2B5EF4-FFF2-40B4-BE49-F238E27FC236}">
                      <a16:creationId xmlns:a16="http://schemas.microsoft.com/office/drawing/2014/main" id="{6DB12DF9-491D-44E8-1288-E55F0585726B}"/>
                    </a:ext>
                  </a:extLst>
                </p:cNvPr>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2" name="Freeform 718">
                  <a:extLst>
                    <a:ext uri="{FF2B5EF4-FFF2-40B4-BE49-F238E27FC236}">
                      <a16:creationId xmlns:a16="http://schemas.microsoft.com/office/drawing/2014/main" id="{98AA4C59-427C-7F72-0717-5E908D4FAD0F}"/>
                    </a:ext>
                  </a:extLst>
                </p:cNvPr>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3" name="Freeform 719">
                  <a:extLst>
                    <a:ext uri="{FF2B5EF4-FFF2-40B4-BE49-F238E27FC236}">
                      <a16:creationId xmlns:a16="http://schemas.microsoft.com/office/drawing/2014/main" id="{650B44F6-A8E3-7D32-3860-FF0C53D77B25}"/>
                    </a:ext>
                  </a:extLst>
                </p:cNvPr>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4" name="Freeform 720">
                  <a:extLst>
                    <a:ext uri="{FF2B5EF4-FFF2-40B4-BE49-F238E27FC236}">
                      <a16:creationId xmlns:a16="http://schemas.microsoft.com/office/drawing/2014/main" id="{1AB68126-D721-5C04-C583-A79DE545568A}"/>
                    </a:ext>
                  </a:extLst>
                </p:cNvPr>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5" name="Freeform 721">
                  <a:extLst>
                    <a:ext uri="{FF2B5EF4-FFF2-40B4-BE49-F238E27FC236}">
                      <a16:creationId xmlns:a16="http://schemas.microsoft.com/office/drawing/2014/main" id="{3D809A3B-CE14-D00A-ED25-9872250D57A8}"/>
                    </a:ext>
                  </a:extLst>
                </p:cNvPr>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6" name="Freeform 722">
                  <a:extLst>
                    <a:ext uri="{FF2B5EF4-FFF2-40B4-BE49-F238E27FC236}">
                      <a16:creationId xmlns:a16="http://schemas.microsoft.com/office/drawing/2014/main" id="{DE81C945-4DB6-D488-0D5C-3EEEBDACB67F}"/>
                    </a:ext>
                  </a:extLst>
                </p:cNvPr>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7" name="Freeform 723">
                  <a:extLst>
                    <a:ext uri="{FF2B5EF4-FFF2-40B4-BE49-F238E27FC236}">
                      <a16:creationId xmlns:a16="http://schemas.microsoft.com/office/drawing/2014/main" id="{3FCBC8B5-FFCC-6B2D-C9BF-E229E753766C}"/>
                    </a:ext>
                  </a:extLst>
                </p:cNvPr>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8" name="Freeform 724">
                  <a:extLst>
                    <a:ext uri="{FF2B5EF4-FFF2-40B4-BE49-F238E27FC236}">
                      <a16:creationId xmlns:a16="http://schemas.microsoft.com/office/drawing/2014/main" id="{D34D5815-140C-6E69-85C2-038539E35271}"/>
                    </a:ext>
                  </a:extLst>
                </p:cNvPr>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69" name="Freeform 725">
                  <a:extLst>
                    <a:ext uri="{FF2B5EF4-FFF2-40B4-BE49-F238E27FC236}">
                      <a16:creationId xmlns:a16="http://schemas.microsoft.com/office/drawing/2014/main" id="{375C7F06-9FEF-08D6-32B9-A4578A193B43}"/>
                    </a:ext>
                  </a:extLst>
                </p:cNvPr>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0" name="Freeform 726">
                  <a:extLst>
                    <a:ext uri="{FF2B5EF4-FFF2-40B4-BE49-F238E27FC236}">
                      <a16:creationId xmlns:a16="http://schemas.microsoft.com/office/drawing/2014/main" id="{9F5D627C-C589-59E0-4F47-ED0A96E4E9CD}"/>
                    </a:ext>
                  </a:extLst>
                </p:cNvPr>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1" name="Freeform 727">
                  <a:extLst>
                    <a:ext uri="{FF2B5EF4-FFF2-40B4-BE49-F238E27FC236}">
                      <a16:creationId xmlns:a16="http://schemas.microsoft.com/office/drawing/2014/main" id="{9B3264BB-1898-ED3C-9420-474C9B70B3CC}"/>
                    </a:ext>
                  </a:extLst>
                </p:cNvPr>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2" name="Freeform 728">
                  <a:extLst>
                    <a:ext uri="{FF2B5EF4-FFF2-40B4-BE49-F238E27FC236}">
                      <a16:creationId xmlns:a16="http://schemas.microsoft.com/office/drawing/2014/main" id="{7913648A-9130-E4EC-EFC5-A40A72A1BCF6}"/>
                    </a:ext>
                  </a:extLst>
                </p:cNvPr>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3" name="Freeform 729">
                  <a:extLst>
                    <a:ext uri="{FF2B5EF4-FFF2-40B4-BE49-F238E27FC236}">
                      <a16:creationId xmlns:a16="http://schemas.microsoft.com/office/drawing/2014/main" id="{C4CE44A3-012D-8EE0-50CA-CAA499AFDCA0}"/>
                    </a:ext>
                  </a:extLst>
                </p:cNvPr>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4" name="Freeform 730">
                  <a:extLst>
                    <a:ext uri="{FF2B5EF4-FFF2-40B4-BE49-F238E27FC236}">
                      <a16:creationId xmlns:a16="http://schemas.microsoft.com/office/drawing/2014/main" id="{598FB255-1D15-546A-93B3-68EBF8BC4658}"/>
                    </a:ext>
                  </a:extLst>
                </p:cNvPr>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5" name="Freeform 731">
                  <a:extLst>
                    <a:ext uri="{FF2B5EF4-FFF2-40B4-BE49-F238E27FC236}">
                      <a16:creationId xmlns:a16="http://schemas.microsoft.com/office/drawing/2014/main" id="{F8331120-5B61-F879-1928-206F28B5C226}"/>
                    </a:ext>
                  </a:extLst>
                </p:cNvPr>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6" name="Freeform 732">
                  <a:extLst>
                    <a:ext uri="{FF2B5EF4-FFF2-40B4-BE49-F238E27FC236}">
                      <a16:creationId xmlns:a16="http://schemas.microsoft.com/office/drawing/2014/main" id="{E4360847-0AF0-DFCF-2960-A99BE2ED5D31}"/>
                    </a:ext>
                  </a:extLst>
                </p:cNvPr>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7" name="Freeform 733">
                  <a:extLst>
                    <a:ext uri="{FF2B5EF4-FFF2-40B4-BE49-F238E27FC236}">
                      <a16:creationId xmlns:a16="http://schemas.microsoft.com/office/drawing/2014/main" id="{E50B5DE6-C0B7-0B36-8123-128D182DD114}"/>
                    </a:ext>
                  </a:extLst>
                </p:cNvPr>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8" name="Freeform 734">
                  <a:extLst>
                    <a:ext uri="{FF2B5EF4-FFF2-40B4-BE49-F238E27FC236}">
                      <a16:creationId xmlns:a16="http://schemas.microsoft.com/office/drawing/2014/main" id="{9813F482-E6AF-B9A9-A3A8-3FA623E5CCA4}"/>
                    </a:ext>
                  </a:extLst>
                </p:cNvPr>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79" name="Freeform 735">
                  <a:extLst>
                    <a:ext uri="{FF2B5EF4-FFF2-40B4-BE49-F238E27FC236}">
                      <a16:creationId xmlns:a16="http://schemas.microsoft.com/office/drawing/2014/main" id="{732DACD3-82AF-9C52-C620-89677678F210}"/>
                    </a:ext>
                  </a:extLst>
                </p:cNvPr>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0" name="Freeform 736">
                  <a:extLst>
                    <a:ext uri="{FF2B5EF4-FFF2-40B4-BE49-F238E27FC236}">
                      <a16:creationId xmlns:a16="http://schemas.microsoft.com/office/drawing/2014/main" id="{D69ED250-B9BB-3924-CA61-8066178672EA}"/>
                    </a:ext>
                  </a:extLst>
                </p:cNvPr>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1" name="Freeform 737">
                  <a:extLst>
                    <a:ext uri="{FF2B5EF4-FFF2-40B4-BE49-F238E27FC236}">
                      <a16:creationId xmlns:a16="http://schemas.microsoft.com/office/drawing/2014/main" id="{E63E2E9D-5A62-F9B2-FB8B-6A106F96D20C}"/>
                    </a:ext>
                  </a:extLst>
                </p:cNvPr>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2" name="Freeform 738">
                  <a:extLst>
                    <a:ext uri="{FF2B5EF4-FFF2-40B4-BE49-F238E27FC236}">
                      <a16:creationId xmlns:a16="http://schemas.microsoft.com/office/drawing/2014/main" id="{2064F447-D4F3-D39D-9378-CC962B314896}"/>
                    </a:ext>
                  </a:extLst>
                </p:cNvPr>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3" name="Freeform 739">
                  <a:extLst>
                    <a:ext uri="{FF2B5EF4-FFF2-40B4-BE49-F238E27FC236}">
                      <a16:creationId xmlns:a16="http://schemas.microsoft.com/office/drawing/2014/main" id="{0A0DDE35-19EE-2180-6308-406AD9E4C073}"/>
                    </a:ext>
                  </a:extLst>
                </p:cNvPr>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4" name="Oval 740">
                  <a:extLst>
                    <a:ext uri="{FF2B5EF4-FFF2-40B4-BE49-F238E27FC236}">
                      <a16:creationId xmlns:a16="http://schemas.microsoft.com/office/drawing/2014/main" id="{1A747F8B-A89C-CF3A-50C5-44A2D3271571}"/>
                    </a:ext>
                  </a:extLst>
                </p:cNvPr>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5" name="Oval 741">
                  <a:extLst>
                    <a:ext uri="{FF2B5EF4-FFF2-40B4-BE49-F238E27FC236}">
                      <a16:creationId xmlns:a16="http://schemas.microsoft.com/office/drawing/2014/main" id="{A70DB351-3DA5-9660-B8FC-C901751A55D6}"/>
                    </a:ext>
                  </a:extLst>
                </p:cNvPr>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6" name="Oval 742">
                  <a:extLst>
                    <a:ext uri="{FF2B5EF4-FFF2-40B4-BE49-F238E27FC236}">
                      <a16:creationId xmlns:a16="http://schemas.microsoft.com/office/drawing/2014/main" id="{66BE8257-EFAC-DCF2-5C1D-EBD4CB46645B}"/>
                    </a:ext>
                  </a:extLst>
                </p:cNvPr>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7" name="Freeform 743">
                  <a:extLst>
                    <a:ext uri="{FF2B5EF4-FFF2-40B4-BE49-F238E27FC236}">
                      <a16:creationId xmlns:a16="http://schemas.microsoft.com/office/drawing/2014/main" id="{208FB2F4-F896-3069-C35F-53A031C9CADB}"/>
                    </a:ext>
                  </a:extLst>
                </p:cNvPr>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8" name="Freeform 744">
                  <a:extLst>
                    <a:ext uri="{FF2B5EF4-FFF2-40B4-BE49-F238E27FC236}">
                      <a16:creationId xmlns:a16="http://schemas.microsoft.com/office/drawing/2014/main" id="{E13CD53F-D2D4-55F6-856E-827BAE989869}"/>
                    </a:ext>
                  </a:extLst>
                </p:cNvPr>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89" name="Freeform 745">
                  <a:extLst>
                    <a:ext uri="{FF2B5EF4-FFF2-40B4-BE49-F238E27FC236}">
                      <a16:creationId xmlns:a16="http://schemas.microsoft.com/office/drawing/2014/main" id="{FEE48088-19E5-1784-70D5-9C6D30B45043}"/>
                    </a:ext>
                  </a:extLst>
                </p:cNvPr>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0" name="Freeform 746">
                  <a:extLst>
                    <a:ext uri="{FF2B5EF4-FFF2-40B4-BE49-F238E27FC236}">
                      <a16:creationId xmlns:a16="http://schemas.microsoft.com/office/drawing/2014/main" id="{72DAA22E-0A66-64A7-080E-E5C999A5752A}"/>
                    </a:ext>
                  </a:extLst>
                </p:cNvPr>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1" name="Freeform 747">
                  <a:extLst>
                    <a:ext uri="{FF2B5EF4-FFF2-40B4-BE49-F238E27FC236}">
                      <a16:creationId xmlns:a16="http://schemas.microsoft.com/office/drawing/2014/main" id="{F15907D4-83EE-6357-70CB-DEF0FF18500C}"/>
                    </a:ext>
                  </a:extLst>
                </p:cNvPr>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2" name="Freeform 748">
                  <a:extLst>
                    <a:ext uri="{FF2B5EF4-FFF2-40B4-BE49-F238E27FC236}">
                      <a16:creationId xmlns:a16="http://schemas.microsoft.com/office/drawing/2014/main" id="{ED438639-C36D-6097-5B96-D8F65810C0AF}"/>
                    </a:ext>
                  </a:extLst>
                </p:cNvPr>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3" name="Freeform 749">
                  <a:extLst>
                    <a:ext uri="{FF2B5EF4-FFF2-40B4-BE49-F238E27FC236}">
                      <a16:creationId xmlns:a16="http://schemas.microsoft.com/office/drawing/2014/main" id="{C4556DE0-6BCA-4613-E0E6-046511046ABD}"/>
                    </a:ext>
                  </a:extLst>
                </p:cNvPr>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4" name="Freeform 750">
                  <a:extLst>
                    <a:ext uri="{FF2B5EF4-FFF2-40B4-BE49-F238E27FC236}">
                      <a16:creationId xmlns:a16="http://schemas.microsoft.com/office/drawing/2014/main" id="{886E80A8-4E4F-08CE-5BAB-ABB404D5FE30}"/>
                    </a:ext>
                  </a:extLst>
                </p:cNvPr>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5" name="Freeform 751">
                  <a:extLst>
                    <a:ext uri="{FF2B5EF4-FFF2-40B4-BE49-F238E27FC236}">
                      <a16:creationId xmlns:a16="http://schemas.microsoft.com/office/drawing/2014/main" id="{B2DF6210-0C66-D6AE-7A6F-267201FBFF8D}"/>
                    </a:ext>
                  </a:extLst>
                </p:cNvPr>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6" name="Freeform 752">
                  <a:extLst>
                    <a:ext uri="{FF2B5EF4-FFF2-40B4-BE49-F238E27FC236}">
                      <a16:creationId xmlns:a16="http://schemas.microsoft.com/office/drawing/2014/main" id="{0477E26F-1CCB-9A26-AFC2-0004BCC6C34D}"/>
                    </a:ext>
                  </a:extLst>
                </p:cNvPr>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7" name="Freeform 753">
                  <a:extLst>
                    <a:ext uri="{FF2B5EF4-FFF2-40B4-BE49-F238E27FC236}">
                      <a16:creationId xmlns:a16="http://schemas.microsoft.com/office/drawing/2014/main" id="{4592C162-015E-6470-F5E8-BE2856DE60D9}"/>
                    </a:ext>
                  </a:extLst>
                </p:cNvPr>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8" name="Freeform 754">
                  <a:extLst>
                    <a:ext uri="{FF2B5EF4-FFF2-40B4-BE49-F238E27FC236}">
                      <a16:creationId xmlns:a16="http://schemas.microsoft.com/office/drawing/2014/main" id="{79F3D691-172B-4808-2B65-6BAE9B03796D}"/>
                    </a:ext>
                  </a:extLst>
                </p:cNvPr>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499" name="Freeform 755">
                  <a:extLst>
                    <a:ext uri="{FF2B5EF4-FFF2-40B4-BE49-F238E27FC236}">
                      <a16:creationId xmlns:a16="http://schemas.microsoft.com/office/drawing/2014/main" id="{1B50D07E-4E6A-3615-1B3A-702BC6849227}"/>
                    </a:ext>
                  </a:extLst>
                </p:cNvPr>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0" name="Freeform 756">
                  <a:extLst>
                    <a:ext uri="{FF2B5EF4-FFF2-40B4-BE49-F238E27FC236}">
                      <a16:creationId xmlns:a16="http://schemas.microsoft.com/office/drawing/2014/main" id="{4CBA6F12-1ACA-A863-D48C-D5BFF38CCF02}"/>
                    </a:ext>
                  </a:extLst>
                </p:cNvPr>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1" name="Freeform 757">
                  <a:extLst>
                    <a:ext uri="{FF2B5EF4-FFF2-40B4-BE49-F238E27FC236}">
                      <a16:creationId xmlns:a16="http://schemas.microsoft.com/office/drawing/2014/main" id="{A407271B-8349-E392-8329-AD9025F91064}"/>
                    </a:ext>
                  </a:extLst>
                </p:cNvPr>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2" name="Freeform 758">
                  <a:extLst>
                    <a:ext uri="{FF2B5EF4-FFF2-40B4-BE49-F238E27FC236}">
                      <a16:creationId xmlns:a16="http://schemas.microsoft.com/office/drawing/2014/main" id="{9BA62127-041C-573D-12E4-82BAA495CB1E}"/>
                    </a:ext>
                  </a:extLst>
                </p:cNvPr>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3" name="Freeform 759">
                  <a:extLst>
                    <a:ext uri="{FF2B5EF4-FFF2-40B4-BE49-F238E27FC236}">
                      <a16:creationId xmlns:a16="http://schemas.microsoft.com/office/drawing/2014/main" id="{2B6A8B67-7EA1-E1DC-6B40-A73E79B3C5C6}"/>
                    </a:ext>
                  </a:extLst>
                </p:cNvPr>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4" name="Freeform 760">
                  <a:extLst>
                    <a:ext uri="{FF2B5EF4-FFF2-40B4-BE49-F238E27FC236}">
                      <a16:creationId xmlns:a16="http://schemas.microsoft.com/office/drawing/2014/main" id="{1421B8F0-5AF9-BADC-0AF8-479701B2BA4C}"/>
                    </a:ext>
                  </a:extLst>
                </p:cNvPr>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5" name="Freeform 761">
                  <a:extLst>
                    <a:ext uri="{FF2B5EF4-FFF2-40B4-BE49-F238E27FC236}">
                      <a16:creationId xmlns:a16="http://schemas.microsoft.com/office/drawing/2014/main" id="{41687BC0-DD1E-1481-5BFF-23BA4E74E65B}"/>
                    </a:ext>
                  </a:extLst>
                </p:cNvPr>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6" name="Freeform 762">
                  <a:extLst>
                    <a:ext uri="{FF2B5EF4-FFF2-40B4-BE49-F238E27FC236}">
                      <a16:creationId xmlns:a16="http://schemas.microsoft.com/office/drawing/2014/main" id="{12D0FE80-6C12-1D18-F622-ED01C18433D0}"/>
                    </a:ext>
                  </a:extLst>
                </p:cNvPr>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7" name="Freeform 763">
                  <a:extLst>
                    <a:ext uri="{FF2B5EF4-FFF2-40B4-BE49-F238E27FC236}">
                      <a16:creationId xmlns:a16="http://schemas.microsoft.com/office/drawing/2014/main" id="{49619B10-B84F-7743-FC7A-2E7782C86430}"/>
                    </a:ext>
                  </a:extLst>
                </p:cNvPr>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8" name="Freeform 764">
                  <a:extLst>
                    <a:ext uri="{FF2B5EF4-FFF2-40B4-BE49-F238E27FC236}">
                      <a16:creationId xmlns:a16="http://schemas.microsoft.com/office/drawing/2014/main" id="{BB4361F4-587E-6F57-942E-46D18DD9C8D6}"/>
                    </a:ext>
                  </a:extLst>
                </p:cNvPr>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09" name="Freeform 765">
                  <a:extLst>
                    <a:ext uri="{FF2B5EF4-FFF2-40B4-BE49-F238E27FC236}">
                      <a16:creationId xmlns:a16="http://schemas.microsoft.com/office/drawing/2014/main" id="{4E33B44A-1BF8-C31F-5A2B-0B235D1DC254}"/>
                    </a:ext>
                  </a:extLst>
                </p:cNvPr>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0" name="Freeform 766">
                  <a:extLst>
                    <a:ext uri="{FF2B5EF4-FFF2-40B4-BE49-F238E27FC236}">
                      <a16:creationId xmlns:a16="http://schemas.microsoft.com/office/drawing/2014/main" id="{40947321-2ECD-41BA-5CE4-75CF63C23AE8}"/>
                    </a:ext>
                  </a:extLst>
                </p:cNvPr>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1" name="Freeform 767">
                  <a:extLst>
                    <a:ext uri="{FF2B5EF4-FFF2-40B4-BE49-F238E27FC236}">
                      <a16:creationId xmlns:a16="http://schemas.microsoft.com/office/drawing/2014/main" id="{759259BA-5E34-3B38-5B77-BC4A9334A05B}"/>
                    </a:ext>
                  </a:extLst>
                </p:cNvPr>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2" name="Freeform 768">
                  <a:extLst>
                    <a:ext uri="{FF2B5EF4-FFF2-40B4-BE49-F238E27FC236}">
                      <a16:creationId xmlns:a16="http://schemas.microsoft.com/office/drawing/2014/main" id="{0CCEF38C-9CE8-EC31-2DA2-A045431A326C}"/>
                    </a:ext>
                  </a:extLst>
                </p:cNvPr>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3" name="Freeform 769">
                  <a:extLst>
                    <a:ext uri="{FF2B5EF4-FFF2-40B4-BE49-F238E27FC236}">
                      <a16:creationId xmlns:a16="http://schemas.microsoft.com/office/drawing/2014/main" id="{CC13C187-97F3-A361-0F67-AA7C5A3A45DC}"/>
                    </a:ext>
                  </a:extLst>
                </p:cNvPr>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4" name="Freeform 770">
                  <a:extLst>
                    <a:ext uri="{FF2B5EF4-FFF2-40B4-BE49-F238E27FC236}">
                      <a16:creationId xmlns:a16="http://schemas.microsoft.com/office/drawing/2014/main" id="{26F0460C-A873-B373-9917-87BF9090FCF5}"/>
                    </a:ext>
                  </a:extLst>
                </p:cNvPr>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5" name="Freeform 771">
                  <a:extLst>
                    <a:ext uri="{FF2B5EF4-FFF2-40B4-BE49-F238E27FC236}">
                      <a16:creationId xmlns:a16="http://schemas.microsoft.com/office/drawing/2014/main" id="{FC07FF02-3583-F96B-9C57-5BA2A98CA544}"/>
                    </a:ext>
                  </a:extLst>
                </p:cNvPr>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6" name="Freeform 772">
                  <a:extLst>
                    <a:ext uri="{FF2B5EF4-FFF2-40B4-BE49-F238E27FC236}">
                      <a16:creationId xmlns:a16="http://schemas.microsoft.com/office/drawing/2014/main" id="{801D3360-932D-1612-934A-7E899E83F2A7}"/>
                    </a:ext>
                  </a:extLst>
                </p:cNvPr>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7" name="Freeform 773">
                  <a:extLst>
                    <a:ext uri="{FF2B5EF4-FFF2-40B4-BE49-F238E27FC236}">
                      <a16:creationId xmlns:a16="http://schemas.microsoft.com/office/drawing/2014/main" id="{FCC92597-C091-272C-3111-1E340BFF518C}"/>
                    </a:ext>
                  </a:extLst>
                </p:cNvPr>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8" name="Freeform 774">
                  <a:extLst>
                    <a:ext uri="{FF2B5EF4-FFF2-40B4-BE49-F238E27FC236}">
                      <a16:creationId xmlns:a16="http://schemas.microsoft.com/office/drawing/2014/main" id="{A9E0D34D-3853-278B-4649-5157BCBEFCFC}"/>
                    </a:ext>
                  </a:extLst>
                </p:cNvPr>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19" name="Freeform 775">
                  <a:extLst>
                    <a:ext uri="{FF2B5EF4-FFF2-40B4-BE49-F238E27FC236}">
                      <a16:creationId xmlns:a16="http://schemas.microsoft.com/office/drawing/2014/main" id="{59B9F1E9-FB26-331A-4024-32F7CD5F2BBE}"/>
                    </a:ext>
                  </a:extLst>
                </p:cNvPr>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0" name="Freeform 776">
                  <a:extLst>
                    <a:ext uri="{FF2B5EF4-FFF2-40B4-BE49-F238E27FC236}">
                      <a16:creationId xmlns:a16="http://schemas.microsoft.com/office/drawing/2014/main" id="{6DCADB7D-D472-C49C-4403-7A502FFE194C}"/>
                    </a:ext>
                  </a:extLst>
                </p:cNvPr>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1" name="Freeform 777">
                  <a:extLst>
                    <a:ext uri="{FF2B5EF4-FFF2-40B4-BE49-F238E27FC236}">
                      <a16:creationId xmlns:a16="http://schemas.microsoft.com/office/drawing/2014/main" id="{E94CA6BD-F85E-4AD8-E842-FD5132B5D64A}"/>
                    </a:ext>
                  </a:extLst>
                </p:cNvPr>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2" name="Freeform 778">
                  <a:extLst>
                    <a:ext uri="{FF2B5EF4-FFF2-40B4-BE49-F238E27FC236}">
                      <a16:creationId xmlns:a16="http://schemas.microsoft.com/office/drawing/2014/main" id="{1E9BBB0A-626C-B1BA-3F3F-F0B411BF4F6F}"/>
                    </a:ext>
                  </a:extLst>
                </p:cNvPr>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3" name="Freeform 779">
                  <a:extLst>
                    <a:ext uri="{FF2B5EF4-FFF2-40B4-BE49-F238E27FC236}">
                      <a16:creationId xmlns:a16="http://schemas.microsoft.com/office/drawing/2014/main" id="{EE1625FC-B9A7-1726-6B06-D0DF8FF7F619}"/>
                    </a:ext>
                  </a:extLst>
                </p:cNvPr>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4" name="Freeform 780">
                  <a:extLst>
                    <a:ext uri="{FF2B5EF4-FFF2-40B4-BE49-F238E27FC236}">
                      <a16:creationId xmlns:a16="http://schemas.microsoft.com/office/drawing/2014/main" id="{9BB386ED-0ADB-29CA-4210-8759A328DDA3}"/>
                    </a:ext>
                  </a:extLst>
                </p:cNvPr>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5" name="Freeform 781">
                  <a:extLst>
                    <a:ext uri="{FF2B5EF4-FFF2-40B4-BE49-F238E27FC236}">
                      <a16:creationId xmlns:a16="http://schemas.microsoft.com/office/drawing/2014/main" id="{0EC3E043-3CF0-D830-8F6E-F25B50DE078B}"/>
                    </a:ext>
                  </a:extLst>
                </p:cNvPr>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6" name="Freeform 782">
                  <a:extLst>
                    <a:ext uri="{FF2B5EF4-FFF2-40B4-BE49-F238E27FC236}">
                      <a16:creationId xmlns:a16="http://schemas.microsoft.com/office/drawing/2014/main" id="{2890251B-6BF3-307E-0DA6-78663994E2C7}"/>
                    </a:ext>
                  </a:extLst>
                </p:cNvPr>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7" name="Freeform 783">
                  <a:extLst>
                    <a:ext uri="{FF2B5EF4-FFF2-40B4-BE49-F238E27FC236}">
                      <a16:creationId xmlns:a16="http://schemas.microsoft.com/office/drawing/2014/main" id="{A3F6B34A-C3BC-5C97-4D84-91DFEFB1072A}"/>
                    </a:ext>
                  </a:extLst>
                </p:cNvPr>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8" name="Freeform 784">
                  <a:extLst>
                    <a:ext uri="{FF2B5EF4-FFF2-40B4-BE49-F238E27FC236}">
                      <a16:creationId xmlns:a16="http://schemas.microsoft.com/office/drawing/2014/main" id="{809ACC34-55E9-4FAA-D4CE-B64B1DE0BF99}"/>
                    </a:ext>
                  </a:extLst>
                </p:cNvPr>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29" name="Freeform 785">
                  <a:extLst>
                    <a:ext uri="{FF2B5EF4-FFF2-40B4-BE49-F238E27FC236}">
                      <a16:creationId xmlns:a16="http://schemas.microsoft.com/office/drawing/2014/main" id="{29BB5746-8EC4-22B3-8D73-6B11C8FC6661}"/>
                    </a:ext>
                  </a:extLst>
                </p:cNvPr>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0" name="Freeform 786">
                  <a:extLst>
                    <a:ext uri="{FF2B5EF4-FFF2-40B4-BE49-F238E27FC236}">
                      <a16:creationId xmlns:a16="http://schemas.microsoft.com/office/drawing/2014/main" id="{4D045B4F-11B2-5387-0469-E4BB6E04A194}"/>
                    </a:ext>
                  </a:extLst>
                </p:cNvPr>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1" name="Freeform 787">
                  <a:extLst>
                    <a:ext uri="{FF2B5EF4-FFF2-40B4-BE49-F238E27FC236}">
                      <a16:creationId xmlns:a16="http://schemas.microsoft.com/office/drawing/2014/main" id="{D34C7C4C-16BB-148A-7C45-5C3241ECACFB}"/>
                    </a:ext>
                  </a:extLst>
                </p:cNvPr>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2" name="Freeform 788">
                  <a:extLst>
                    <a:ext uri="{FF2B5EF4-FFF2-40B4-BE49-F238E27FC236}">
                      <a16:creationId xmlns:a16="http://schemas.microsoft.com/office/drawing/2014/main" id="{B20A0190-3F91-8273-91E4-55D960ECCACA}"/>
                    </a:ext>
                  </a:extLst>
                </p:cNvPr>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3" name="Freeform 789">
                  <a:extLst>
                    <a:ext uri="{FF2B5EF4-FFF2-40B4-BE49-F238E27FC236}">
                      <a16:creationId xmlns:a16="http://schemas.microsoft.com/office/drawing/2014/main" id="{A6322D3A-5FE0-5ED4-3989-FD8072423503}"/>
                    </a:ext>
                  </a:extLst>
                </p:cNvPr>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4" name="Freeform 790">
                  <a:extLst>
                    <a:ext uri="{FF2B5EF4-FFF2-40B4-BE49-F238E27FC236}">
                      <a16:creationId xmlns:a16="http://schemas.microsoft.com/office/drawing/2014/main" id="{6A33A58C-2F9E-E54F-C893-D1EE1030480E}"/>
                    </a:ext>
                  </a:extLst>
                </p:cNvPr>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5" name="Freeform 791">
                  <a:extLst>
                    <a:ext uri="{FF2B5EF4-FFF2-40B4-BE49-F238E27FC236}">
                      <a16:creationId xmlns:a16="http://schemas.microsoft.com/office/drawing/2014/main" id="{0A2806FA-3C8C-10DB-FB5C-491FFA665435}"/>
                    </a:ext>
                  </a:extLst>
                </p:cNvPr>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6" name="Freeform 792">
                  <a:extLst>
                    <a:ext uri="{FF2B5EF4-FFF2-40B4-BE49-F238E27FC236}">
                      <a16:creationId xmlns:a16="http://schemas.microsoft.com/office/drawing/2014/main" id="{D1A5DBFA-C030-68B8-E9CC-46D791D11CC8}"/>
                    </a:ext>
                  </a:extLst>
                </p:cNvPr>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7" name="Freeform 793">
                  <a:extLst>
                    <a:ext uri="{FF2B5EF4-FFF2-40B4-BE49-F238E27FC236}">
                      <a16:creationId xmlns:a16="http://schemas.microsoft.com/office/drawing/2014/main" id="{9651254F-47CD-927F-7C98-47B61BCA6E0B}"/>
                    </a:ext>
                  </a:extLst>
                </p:cNvPr>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grpSp>
          <p:sp>
            <p:nvSpPr>
              <p:cNvPr id="32538" name="Oval 794">
                <a:extLst>
                  <a:ext uri="{FF2B5EF4-FFF2-40B4-BE49-F238E27FC236}">
                    <a16:creationId xmlns:a16="http://schemas.microsoft.com/office/drawing/2014/main" id="{0AD6C4A7-6CC8-BD1C-7ABB-CA4244B45200}"/>
                  </a:ext>
                </a:extLst>
              </p:cNvPr>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39" name="Oval 795">
                <a:extLst>
                  <a:ext uri="{FF2B5EF4-FFF2-40B4-BE49-F238E27FC236}">
                    <a16:creationId xmlns:a16="http://schemas.microsoft.com/office/drawing/2014/main" id="{6E419951-69DE-32BB-105B-20E543AF967C}"/>
                  </a:ext>
                </a:extLst>
              </p:cNvPr>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0" name="Oval 796">
                <a:extLst>
                  <a:ext uri="{FF2B5EF4-FFF2-40B4-BE49-F238E27FC236}">
                    <a16:creationId xmlns:a16="http://schemas.microsoft.com/office/drawing/2014/main" id="{E440AC11-A862-7492-8FD9-895788960D74}"/>
                  </a:ext>
                </a:extLst>
              </p:cNvPr>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1" name="Freeform 797">
                <a:extLst>
                  <a:ext uri="{FF2B5EF4-FFF2-40B4-BE49-F238E27FC236}">
                    <a16:creationId xmlns:a16="http://schemas.microsoft.com/office/drawing/2014/main" id="{E1EFA11E-99C8-211B-AB81-6EF15A177428}"/>
                  </a:ext>
                </a:extLst>
              </p:cNvPr>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2" name="Freeform 798">
                <a:extLst>
                  <a:ext uri="{FF2B5EF4-FFF2-40B4-BE49-F238E27FC236}">
                    <a16:creationId xmlns:a16="http://schemas.microsoft.com/office/drawing/2014/main" id="{2DF1B139-A581-2259-5E3D-DC88F0F2F851}"/>
                  </a:ext>
                </a:extLst>
              </p:cNvPr>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3" name="Freeform 799">
                <a:extLst>
                  <a:ext uri="{FF2B5EF4-FFF2-40B4-BE49-F238E27FC236}">
                    <a16:creationId xmlns:a16="http://schemas.microsoft.com/office/drawing/2014/main" id="{0EBA1E19-1F2B-F229-F2C6-42E47D5B8841}"/>
                  </a:ext>
                </a:extLst>
              </p:cNvPr>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4" name="Freeform 800">
                <a:extLst>
                  <a:ext uri="{FF2B5EF4-FFF2-40B4-BE49-F238E27FC236}">
                    <a16:creationId xmlns:a16="http://schemas.microsoft.com/office/drawing/2014/main" id="{C5FDE5FA-8169-714B-4A07-A1679C24F91C}"/>
                  </a:ext>
                </a:extLst>
              </p:cNvPr>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5" name="Freeform 801">
                <a:extLst>
                  <a:ext uri="{FF2B5EF4-FFF2-40B4-BE49-F238E27FC236}">
                    <a16:creationId xmlns:a16="http://schemas.microsoft.com/office/drawing/2014/main" id="{11EDF24C-4223-C0FC-343F-FAA03E612205}"/>
                  </a:ext>
                </a:extLst>
              </p:cNvPr>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6" name="Freeform 802">
                <a:extLst>
                  <a:ext uri="{FF2B5EF4-FFF2-40B4-BE49-F238E27FC236}">
                    <a16:creationId xmlns:a16="http://schemas.microsoft.com/office/drawing/2014/main" id="{6CF5D3E2-7C31-C809-20C9-E0C3221EE0D2}"/>
                  </a:ext>
                </a:extLst>
              </p:cNvPr>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7" name="Freeform 803">
                <a:extLst>
                  <a:ext uri="{FF2B5EF4-FFF2-40B4-BE49-F238E27FC236}">
                    <a16:creationId xmlns:a16="http://schemas.microsoft.com/office/drawing/2014/main" id="{70A11F8D-E716-2FC5-998B-9C7851CC11BD}"/>
                  </a:ext>
                </a:extLst>
              </p:cNvPr>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8" name="Freeform 804">
                <a:extLst>
                  <a:ext uri="{FF2B5EF4-FFF2-40B4-BE49-F238E27FC236}">
                    <a16:creationId xmlns:a16="http://schemas.microsoft.com/office/drawing/2014/main" id="{0F2E7059-74ED-8EE1-A068-BB5DE1E9DC38}"/>
                  </a:ext>
                </a:extLst>
              </p:cNvPr>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49" name="Freeform 805">
                <a:extLst>
                  <a:ext uri="{FF2B5EF4-FFF2-40B4-BE49-F238E27FC236}">
                    <a16:creationId xmlns:a16="http://schemas.microsoft.com/office/drawing/2014/main" id="{3DDA3FC0-3424-1168-36F3-7C98E75641ED}"/>
                  </a:ext>
                </a:extLst>
              </p:cNvPr>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0" name="Freeform 806">
                <a:extLst>
                  <a:ext uri="{FF2B5EF4-FFF2-40B4-BE49-F238E27FC236}">
                    <a16:creationId xmlns:a16="http://schemas.microsoft.com/office/drawing/2014/main" id="{B381C295-45F5-8F48-5F78-4BE341F7A2DA}"/>
                  </a:ext>
                </a:extLst>
              </p:cNvPr>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1" name="Freeform 807">
                <a:extLst>
                  <a:ext uri="{FF2B5EF4-FFF2-40B4-BE49-F238E27FC236}">
                    <a16:creationId xmlns:a16="http://schemas.microsoft.com/office/drawing/2014/main" id="{5FEFCED9-8FC7-DD73-2963-4429A9A50FE8}"/>
                  </a:ext>
                </a:extLst>
              </p:cNvPr>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2" name="Freeform 808">
                <a:extLst>
                  <a:ext uri="{FF2B5EF4-FFF2-40B4-BE49-F238E27FC236}">
                    <a16:creationId xmlns:a16="http://schemas.microsoft.com/office/drawing/2014/main" id="{A8426BF0-B18C-EA7C-08E2-5B7F0E5D0A90}"/>
                  </a:ext>
                </a:extLst>
              </p:cNvPr>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3" name="Freeform 809">
                <a:extLst>
                  <a:ext uri="{FF2B5EF4-FFF2-40B4-BE49-F238E27FC236}">
                    <a16:creationId xmlns:a16="http://schemas.microsoft.com/office/drawing/2014/main" id="{8F00FF58-28F0-6AED-8E49-E6FC0ECC1889}"/>
                  </a:ext>
                </a:extLst>
              </p:cNvPr>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4" name="Freeform 810">
                <a:extLst>
                  <a:ext uri="{FF2B5EF4-FFF2-40B4-BE49-F238E27FC236}">
                    <a16:creationId xmlns:a16="http://schemas.microsoft.com/office/drawing/2014/main" id="{F45DE4F7-5FF5-0A2F-CCC9-C317398E56DF}"/>
                  </a:ext>
                </a:extLst>
              </p:cNvPr>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5" name="Freeform 811">
                <a:extLst>
                  <a:ext uri="{FF2B5EF4-FFF2-40B4-BE49-F238E27FC236}">
                    <a16:creationId xmlns:a16="http://schemas.microsoft.com/office/drawing/2014/main" id="{EFF89E66-74B4-3E3E-E1FB-D0A36A952BD6}"/>
                  </a:ext>
                </a:extLst>
              </p:cNvPr>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6" name="Freeform 812">
                <a:extLst>
                  <a:ext uri="{FF2B5EF4-FFF2-40B4-BE49-F238E27FC236}">
                    <a16:creationId xmlns:a16="http://schemas.microsoft.com/office/drawing/2014/main" id="{5619CD1F-3FA3-ADC4-0A63-2679E7E43B79}"/>
                  </a:ext>
                </a:extLst>
              </p:cNvPr>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7" name="Freeform 813">
                <a:extLst>
                  <a:ext uri="{FF2B5EF4-FFF2-40B4-BE49-F238E27FC236}">
                    <a16:creationId xmlns:a16="http://schemas.microsoft.com/office/drawing/2014/main" id="{FF4C3614-DBBE-781F-4F93-1D1709C899A4}"/>
                  </a:ext>
                </a:extLst>
              </p:cNvPr>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8" name="Freeform 814">
                <a:extLst>
                  <a:ext uri="{FF2B5EF4-FFF2-40B4-BE49-F238E27FC236}">
                    <a16:creationId xmlns:a16="http://schemas.microsoft.com/office/drawing/2014/main" id="{B853F9B0-EBEB-58E8-BFE6-6B4F07FF4557}"/>
                  </a:ext>
                </a:extLst>
              </p:cNvPr>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59" name="Freeform 815">
                <a:extLst>
                  <a:ext uri="{FF2B5EF4-FFF2-40B4-BE49-F238E27FC236}">
                    <a16:creationId xmlns:a16="http://schemas.microsoft.com/office/drawing/2014/main" id="{F597A6FF-86BB-D94E-7F94-2031C2A4F36C}"/>
                  </a:ext>
                </a:extLst>
              </p:cNvPr>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0" name="Freeform 816">
                <a:extLst>
                  <a:ext uri="{FF2B5EF4-FFF2-40B4-BE49-F238E27FC236}">
                    <a16:creationId xmlns:a16="http://schemas.microsoft.com/office/drawing/2014/main" id="{B56C9C7F-D68F-46D9-9578-7D24D620CC96}"/>
                  </a:ext>
                </a:extLst>
              </p:cNvPr>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1" name="Freeform 817">
                <a:extLst>
                  <a:ext uri="{FF2B5EF4-FFF2-40B4-BE49-F238E27FC236}">
                    <a16:creationId xmlns:a16="http://schemas.microsoft.com/office/drawing/2014/main" id="{8EB1685C-3AC8-5F8C-98E3-FF80B5E8084C}"/>
                  </a:ext>
                </a:extLst>
              </p:cNvPr>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2" name="Freeform 818">
                <a:extLst>
                  <a:ext uri="{FF2B5EF4-FFF2-40B4-BE49-F238E27FC236}">
                    <a16:creationId xmlns:a16="http://schemas.microsoft.com/office/drawing/2014/main" id="{9A3D796C-8891-CB04-C7DC-F43C6DA0C7F8}"/>
                  </a:ext>
                </a:extLst>
              </p:cNvPr>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3" name="Freeform 819">
                <a:extLst>
                  <a:ext uri="{FF2B5EF4-FFF2-40B4-BE49-F238E27FC236}">
                    <a16:creationId xmlns:a16="http://schemas.microsoft.com/office/drawing/2014/main" id="{C712E2A7-FE79-CFAF-CA74-43CE6BAD712B}"/>
                  </a:ext>
                </a:extLst>
              </p:cNvPr>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4" name="Freeform 820">
                <a:extLst>
                  <a:ext uri="{FF2B5EF4-FFF2-40B4-BE49-F238E27FC236}">
                    <a16:creationId xmlns:a16="http://schemas.microsoft.com/office/drawing/2014/main" id="{477FBB6E-7640-F323-0954-36F1DFC71EA1}"/>
                  </a:ext>
                </a:extLst>
              </p:cNvPr>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5" name="Freeform 821">
                <a:extLst>
                  <a:ext uri="{FF2B5EF4-FFF2-40B4-BE49-F238E27FC236}">
                    <a16:creationId xmlns:a16="http://schemas.microsoft.com/office/drawing/2014/main" id="{7B25C2EC-1F51-2B77-D817-2A1E4AD2AAD3}"/>
                  </a:ext>
                </a:extLst>
              </p:cNvPr>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6" name="Freeform 822">
                <a:extLst>
                  <a:ext uri="{FF2B5EF4-FFF2-40B4-BE49-F238E27FC236}">
                    <a16:creationId xmlns:a16="http://schemas.microsoft.com/office/drawing/2014/main" id="{D08CAE4E-F673-D05B-2BD7-1684B8363EC8}"/>
                  </a:ext>
                </a:extLst>
              </p:cNvPr>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7" name="Freeform 823">
                <a:extLst>
                  <a:ext uri="{FF2B5EF4-FFF2-40B4-BE49-F238E27FC236}">
                    <a16:creationId xmlns:a16="http://schemas.microsoft.com/office/drawing/2014/main" id="{11B1785A-B8FF-FAE0-9EE1-DF4AF9843CFF}"/>
                  </a:ext>
                </a:extLst>
              </p:cNvPr>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8" name="Freeform 824">
                <a:extLst>
                  <a:ext uri="{FF2B5EF4-FFF2-40B4-BE49-F238E27FC236}">
                    <a16:creationId xmlns:a16="http://schemas.microsoft.com/office/drawing/2014/main" id="{E44B4007-AB1E-FB0A-12F4-C52CA17D9285}"/>
                  </a:ext>
                </a:extLst>
              </p:cNvPr>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69" name="Freeform 825">
                <a:extLst>
                  <a:ext uri="{FF2B5EF4-FFF2-40B4-BE49-F238E27FC236}">
                    <a16:creationId xmlns:a16="http://schemas.microsoft.com/office/drawing/2014/main" id="{0D66C032-8975-219A-BAC4-0CB3632CC8DA}"/>
                  </a:ext>
                </a:extLst>
              </p:cNvPr>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0" name="Freeform 826">
                <a:extLst>
                  <a:ext uri="{FF2B5EF4-FFF2-40B4-BE49-F238E27FC236}">
                    <a16:creationId xmlns:a16="http://schemas.microsoft.com/office/drawing/2014/main" id="{D9324214-7E49-9A5B-3A6F-EF47BB2986D7}"/>
                  </a:ext>
                </a:extLst>
              </p:cNvPr>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1" name="Freeform 827">
                <a:extLst>
                  <a:ext uri="{FF2B5EF4-FFF2-40B4-BE49-F238E27FC236}">
                    <a16:creationId xmlns:a16="http://schemas.microsoft.com/office/drawing/2014/main" id="{F3F8991B-F264-86FC-B8DD-74E188B4F233}"/>
                  </a:ext>
                </a:extLst>
              </p:cNvPr>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2" name="Freeform 828">
                <a:extLst>
                  <a:ext uri="{FF2B5EF4-FFF2-40B4-BE49-F238E27FC236}">
                    <a16:creationId xmlns:a16="http://schemas.microsoft.com/office/drawing/2014/main" id="{96D11D77-2DAF-9730-698D-2B3E8751878D}"/>
                  </a:ext>
                </a:extLst>
              </p:cNvPr>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3" name="Freeform 829">
                <a:extLst>
                  <a:ext uri="{FF2B5EF4-FFF2-40B4-BE49-F238E27FC236}">
                    <a16:creationId xmlns:a16="http://schemas.microsoft.com/office/drawing/2014/main" id="{87D3125E-179E-2B0A-AFA8-937E4948D9E6}"/>
                  </a:ext>
                </a:extLst>
              </p:cNvPr>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4" name="Freeform 830">
                <a:extLst>
                  <a:ext uri="{FF2B5EF4-FFF2-40B4-BE49-F238E27FC236}">
                    <a16:creationId xmlns:a16="http://schemas.microsoft.com/office/drawing/2014/main" id="{7D40BF48-B198-A01D-A9EA-6646483D5C85}"/>
                  </a:ext>
                </a:extLst>
              </p:cNvPr>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5" name="Freeform 831">
                <a:extLst>
                  <a:ext uri="{FF2B5EF4-FFF2-40B4-BE49-F238E27FC236}">
                    <a16:creationId xmlns:a16="http://schemas.microsoft.com/office/drawing/2014/main" id="{CEECFDEB-5594-F861-4B4B-9DC25F6B85CA}"/>
                  </a:ext>
                </a:extLst>
              </p:cNvPr>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6" name="Freeform 832">
                <a:extLst>
                  <a:ext uri="{FF2B5EF4-FFF2-40B4-BE49-F238E27FC236}">
                    <a16:creationId xmlns:a16="http://schemas.microsoft.com/office/drawing/2014/main" id="{F0608ED2-6E0D-A614-96FB-F43D5072D0E0}"/>
                  </a:ext>
                </a:extLst>
              </p:cNvPr>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7" name="Freeform 833">
                <a:extLst>
                  <a:ext uri="{FF2B5EF4-FFF2-40B4-BE49-F238E27FC236}">
                    <a16:creationId xmlns:a16="http://schemas.microsoft.com/office/drawing/2014/main" id="{A9CE3BF9-EAD3-8A28-1C7E-324F869CE685}"/>
                  </a:ext>
                </a:extLst>
              </p:cNvPr>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8" name="Freeform 834">
                <a:extLst>
                  <a:ext uri="{FF2B5EF4-FFF2-40B4-BE49-F238E27FC236}">
                    <a16:creationId xmlns:a16="http://schemas.microsoft.com/office/drawing/2014/main" id="{7C15012E-563C-1E9A-6F15-0F9351A9F941}"/>
                  </a:ext>
                </a:extLst>
              </p:cNvPr>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79" name="Freeform 835">
                <a:extLst>
                  <a:ext uri="{FF2B5EF4-FFF2-40B4-BE49-F238E27FC236}">
                    <a16:creationId xmlns:a16="http://schemas.microsoft.com/office/drawing/2014/main" id="{002ECB58-8451-295B-FFD3-6429E496F344}"/>
                  </a:ext>
                </a:extLst>
              </p:cNvPr>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0" name="Freeform 836">
                <a:extLst>
                  <a:ext uri="{FF2B5EF4-FFF2-40B4-BE49-F238E27FC236}">
                    <a16:creationId xmlns:a16="http://schemas.microsoft.com/office/drawing/2014/main" id="{5059208D-9516-8E99-ED0A-A0C9DAAD05D6}"/>
                  </a:ext>
                </a:extLst>
              </p:cNvPr>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1" name="Freeform 837">
                <a:extLst>
                  <a:ext uri="{FF2B5EF4-FFF2-40B4-BE49-F238E27FC236}">
                    <a16:creationId xmlns:a16="http://schemas.microsoft.com/office/drawing/2014/main" id="{BE843750-1E00-D518-93F6-77749E2F716B}"/>
                  </a:ext>
                </a:extLst>
              </p:cNvPr>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2" name="Freeform 838">
                <a:extLst>
                  <a:ext uri="{FF2B5EF4-FFF2-40B4-BE49-F238E27FC236}">
                    <a16:creationId xmlns:a16="http://schemas.microsoft.com/office/drawing/2014/main" id="{54D9BE34-FC8A-5889-F2E3-6A0E03C71D29}"/>
                  </a:ext>
                </a:extLst>
              </p:cNvPr>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3" name="Freeform 839">
                <a:extLst>
                  <a:ext uri="{FF2B5EF4-FFF2-40B4-BE49-F238E27FC236}">
                    <a16:creationId xmlns:a16="http://schemas.microsoft.com/office/drawing/2014/main" id="{60160383-E059-E6B3-954A-249619A61F9A}"/>
                  </a:ext>
                </a:extLst>
              </p:cNvPr>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4" name="Freeform 840">
                <a:extLst>
                  <a:ext uri="{FF2B5EF4-FFF2-40B4-BE49-F238E27FC236}">
                    <a16:creationId xmlns:a16="http://schemas.microsoft.com/office/drawing/2014/main" id="{CCDAD3F1-38C6-3F88-C11B-DDB7094E2F9E}"/>
                  </a:ext>
                </a:extLst>
              </p:cNvPr>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5" name="Freeform 841">
                <a:extLst>
                  <a:ext uri="{FF2B5EF4-FFF2-40B4-BE49-F238E27FC236}">
                    <a16:creationId xmlns:a16="http://schemas.microsoft.com/office/drawing/2014/main" id="{58CB94BC-E586-20ED-AD82-3FF9076A5FE8}"/>
                  </a:ext>
                </a:extLst>
              </p:cNvPr>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6" name="Freeform 842">
                <a:extLst>
                  <a:ext uri="{FF2B5EF4-FFF2-40B4-BE49-F238E27FC236}">
                    <a16:creationId xmlns:a16="http://schemas.microsoft.com/office/drawing/2014/main" id="{77468D24-A5C7-8225-9B7D-12795A5F4D56}"/>
                  </a:ext>
                </a:extLst>
              </p:cNvPr>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7" name="Freeform 843">
                <a:extLst>
                  <a:ext uri="{FF2B5EF4-FFF2-40B4-BE49-F238E27FC236}">
                    <a16:creationId xmlns:a16="http://schemas.microsoft.com/office/drawing/2014/main" id="{8C73ED42-F2D4-0FDC-E333-148F789DCFB0}"/>
                  </a:ext>
                </a:extLst>
              </p:cNvPr>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8" name="Freeform 844">
                <a:extLst>
                  <a:ext uri="{FF2B5EF4-FFF2-40B4-BE49-F238E27FC236}">
                    <a16:creationId xmlns:a16="http://schemas.microsoft.com/office/drawing/2014/main" id="{BF337532-735C-E6A6-4EC9-73D713BA89E8}"/>
                  </a:ext>
                </a:extLst>
              </p:cNvPr>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89" name="Freeform 845">
                <a:extLst>
                  <a:ext uri="{FF2B5EF4-FFF2-40B4-BE49-F238E27FC236}">
                    <a16:creationId xmlns:a16="http://schemas.microsoft.com/office/drawing/2014/main" id="{739D943C-9942-3648-5AAD-2ADA7E128D77}"/>
                  </a:ext>
                </a:extLst>
              </p:cNvPr>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90" name="Freeform 846">
                <a:extLst>
                  <a:ext uri="{FF2B5EF4-FFF2-40B4-BE49-F238E27FC236}">
                    <a16:creationId xmlns:a16="http://schemas.microsoft.com/office/drawing/2014/main" id="{9E1FAD4A-D675-D46F-6D58-B3E28FAFC8FE}"/>
                  </a:ext>
                </a:extLst>
              </p:cNvPr>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91" name="Freeform 847">
                <a:extLst>
                  <a:ext uri="{FF2B5EF4-FFF2-40B4-BE49-F238E27FC236}">
                    <a16:creationId xmlns:a16="http://schemas.microsoft.com/office/drawing/2014/main" id="{2CC94A67-2C7E-5B0D-C3A1-352D795425EB}"/>
                  </a:ext>
                </a:extLst>
              </p:cNvPr>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92" name="Oval 848">
                <a:extLst>
                  <a:ext uri="{FF2B5EF4-FFF2-40B4-BE49-F238E27FC236}">
                    <a16:creationId xmlns:a16="http://schemas.microsoft.com/office/drawing/2014/main" id="{E77D7761-9BDC-F13B-C0D3-A8ACC57E2CC5}"/>
                  </a:ext>
                </a:extLst>
              </p:cNvPr>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93" name="Oval 849">
                <a:extLst>
                  <a:ext uri="{FF2B5EF4-FFF2-40B4-BE49-F238E27FC236}">
                    <a16:creationId xmlns:a16="http://schemas.microsoft.com/office/drawing/2014/main" id="{942006E0-F21A-5593-7D66-A1E543C16B8A}"/>
                  </a:ext>
                </a:extLst>
              </p:cNvPr>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2594" name="Oval 850">
                <a:extLst>
                  <a:ext uri="{FF2B5EF4-FFF2-40B4-BE49-F238E27FC236}">
                    <a16:creationId xmlns:a16="http://schemas.microsoft.com/office/drawing/2014/main" id="{7E45BF1D-23BB-A057-4640-E4D561A90972}"/>
                  </a:ext>
                </a:extLst>
              </p:cNvPr>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grpSp>
        <p:sp>
          <p:nvSpPr>
            <p:cNvPr id="32595" name="Line 851">
              <a:extLst>
                <a:ext uri="{FF2B5EF4-FFF2-40B4-BE49-F238E27FC236}">
                  <a16:creationId xmlns:a16="http://schemas.microsoft.com/office/drawing/2014/main" id="{0DA1C622-D542-EC93-AE5D-2403F44FA37E}"/>
                </a:ext>
              </a:extLst>
            </p:cNvPr>
            <p:cNvSpPr>
              <a:spLocks noChangeShapeType="1"/>
            </p:cNvSpPr>
            <p:nvPr/>
          </p:nvSpPr>
          <p:spPr bwMode="auto">
            <a:xfrm flipH="1">
              <a:off x="2256" y="2352"/>
              <a:ext cx="192" cy="14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596" name="Line 852">
              <a:extLst>
                <a:ext uri="{FF2B5EF4-FFF2-40B4-BE49-F238E27FC236}">
                  <a16:creationId xmlns:a16="http://schemas.microsoft.com/office/drawing/2014/main" id="{411FB11B-7816-CE27-FEDE-FC5013789843}"/>
                </a:ext>
              </a:extLst>
            </p:cNvPr>
            <p:cNvSpPr>
              <a:spLocks noChangeShapeType="1"/>
            </p:cNvSpPr>
            <p:nvPr/>
          </p:nvSpPr>
          <p:spPr bwMode="auto">
            <a:xfrm flipH="1">
              <a:off x="1296" y="3024"/>
              <a:ext cx="336" cy="24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2597" name="Text Box 853">
              <a:extLst>
                <a:ext uri="{FF2B5EF4-FFF2-40B4-BE49-F238E27FC236}">
                  <a16:creationId xmlns:a16="http://schemas.microsoft.com/office/drawing/2014/main" id="{E0315853-6F68-09F1-8779-0966FA047CAB}"/>
                </a:ext>
              </a:extLst>
            </p:cNvPr>
            <p:cNvSpPr txBox="1">
              <a:spLocks noChangeArrowheads="1"/>
            </p:cNvSpPr>
            <p:nvPr/>
          </p:nvSpPr>
          <p:spPr bwMode="auto">
            <a:xfrm>
              <a:off x="288" y="3360"/>
              <a:ext cx="1031"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SE"/>
                <a:t>Body weight</a:t>
              </a:r>
            </a:p>
            <a:p>
              <a:r>
                <a:rPr lang="en-US" altLang="en-SE"/>
                <a:t>Inflammation</a:t>
              </a:r>
            </a:p>
          </p:txBody>
        </p:sp>
      </p:grpSp>
      <p:sp>
        <p:nvSpPr>
          <p:cNvPr id="32598" name="Text Box 854">
            <a:extLst>
              <a:ext uri="{FF2B5EF4-FFF2-40B4-BE49-F238E27FC236}">
                <a16:creationId xmlns:a16="http://schemas.microsoft.com/office/drawing/2014/main" id="{F66368A2-79EA-5C16-8F21-D2FF62E11834}"/>
              </a:ext>
            </a:extLst>
          </p:cNvPr>
          <p:cNvSpPr txBox="1">
            <a:spLocks noChangeArrowheads="1"/>
          </p:cNvSpPr>
          <p:nvPr/>
        </p:nvSpPr>
        <p:spPr bwMode="auto">
          <a:xfrm>
            <a:off x="4186083" y="152400"/>
            <a:ext cx="3991285"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en-SE" sz="3600" b="1">
                <a:solidFill>
                  <a:srgbClr val="FF6600"/>
                </a:solidFill>
                <a:effectLst>
                  <a:outerShdw blurRad="38100" dist="38100" dir="2700000" algn="tl">
                    <a:srgbClr val="C0C0C0"/>
                  </a:outerShdw>
                </a:effectLst>
              </a:rPr>
              <a:t>Osteopontin</a:t>
            </a:r>
          </a:p>
          <a:p>
            <a:pPr algn="ctr"/>
            <a:r>
              <a:rPr lang="sv-SE" altLang="en-SE"/>
              <a:t>(secreted glycoprotein and cytokine,</a:t>
            </a:r>
          </a:p>
          <a:p>
            <a:pPr algn="ctr"/>
            <a:r>
              <a:rPr lang="sv-SE" altLang="en-SE"/>
              <a:t> a key regulator of chronic inflammatory </a:t>
            </a:r>
          </a:p>
          <a:p>
            <a:pPr algn="ctr"/>
            <a:r>
              <a:rPr lang="sv-SE" altLang="en-SE"/>
              <a:t>diseases, including vascular disease)</a:t>
            </a:r>
            <a:endParaRPr lang="en-US" altLang="en-SE" sz="24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 calcmode="lin" valueType="num">
                                      <p:cBhvr additive="base">
                                        <p:cTn id="7" dur="1000" fill="hold"/>
                                        <p:tgtEl>
                                          <p:spTgt spid="31746"/>
                                        </p:tgtEl>
                                        <p:attrNameLst>
                                          <p:attrName>ppt_x</p:attrName>
                                        </p:attrNameLst>
                                      </p:cBhvr>
                                      <p:tavLst>
                                        <p:tav tm="0">
                                          <p:val>
                                            <p:strVal val="#ppt_x"/>
                                          </p:val>
                                        </p:tav>
                                        <p:tav tm="100000">
                                          <p:val>
                                            <p:strVal val="#ppt_x"/>
                                          </p:val>
                                        </p:tav>
                                      </p:tavLst>
                                    </p:anim>
                                    <p:anim calcmode="lin" valueType="num">
                                      <p:cBhvr additive="base">
                                        <p:cTn id="8" dur="1000" fill="hold"/>
                                        <p:tgtEl>
                                          <p:spTgt spid="3174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1000"/>
                            </p:stCondLst>
                            <p:childTnLst>
                              <p:par>
                                <p:cTn id="10" presetID="18" presetClass="entr" presetSubtype="9" fill="hold" nodeType="afterEffect">
                                  <p:stCondLst>
                                    <p:cond delay="0"/>
                                  </p:stCondLst>
                                  <p:childTnLst>
                                    <p:set>
                                      <p:cBhvr>
                                        <p:cTn id="11" dur="1" fill="hold">
                                          <p:stCondLst>
                                            <p:cond delay="0"/>
                                          </p:stCondLst>
                                        </p:cTn>
                                        <p:tgtEl>
                                          <p:spTgt spid="31752"/>
                                        </p:tgtEl>
                                        <p:attrNameLst>
                                          <p:attrName>style.visibility</p:attrName>
                                        </p:attrNameLst>
                                      </p:cBhvr>
                                      <p:to>
                                        <p:strVal val="visible"/>
                                      </p:to>
                                    </p:set>
                                    <p:animEffect transition="in" filter="strips(upLeft)">
                                      <p:cBhvr>
                                        <p:cTn id="12" dur="500"/>
                                        <p:tgtEl>
                                          <p:spTgt spid="31752"/>
                                        </p:tgtEl>
                                      </p:cBhvr>
                                    </p:animEffect>
                                  </p:childTnLst>
                                </p:cTn>
                              </p:par>
                              <p:par>
                                <p:cTn id="13" presetID="18" presetClass="entr" presetSubtype="12" fill="hold" nodeType="withEffect">
                                  <p:stCondLst>
                                    <p:cond delay="0"/>
                                  </p:stCondLst>
                                  <p:childTnLst>
                                    <p:set>
                                      <p:cBhvr>
                                        <p:cTn id="14" dur="1" fill="hold">
                                          <p:stCondLst>
                                            <p:cond delay="0"/>
                                          </p:stCondLst>
                                        </p:cTn>
                                        <p:tgtEl>
                                          <p:spTgt spid="32091"/>
                                        </p:tgtEl>
                                        <p:attrNameLst>
                                          <p:attrName>style.visibility</p:attrName>
                                        </p:attrNameLst>
                                      </p:cBhvr>
                                      <p:to>
                                        <p:strVal val="visible"/>
                                      </p:to>
                                    </p:set>
                                    <p:animEffect transition="in" filter="strips(downLeft)">
                                      <p:cBhvr>
                                        <p:cTn id="15" dur="500"/>
                                        <p:tgtEl>
                                          <p:spTgt spid="32091"/>
                                        </p:tgtEl>
                                      </p:cBhvr>
                                    </p:animEffect>
                                  </p:childTnLst>
                                </p:cTn>
                              </p:par>
                              <p:par>
                                <p:cTn id="16" presetID="18" presetClass="entr" presetSubtype="6" fill="hold" nodeType="withEffect">
                                  <p:stCondLst>
                                    <p:cond delay="0"/>
                                  </p:stCondLst>
                                  <p:childTnLst>
                                    <p:set>
                                      <p:cBhvr>
                                        <p:cTn id="17" dur="1" fill="hold">
                                          <p:stCondLst>
                                            <p:cond delay="0"/>
                                          </p:stCondLst>
                                        </p:cTn>
                                        <p:tgtEl>
                                          <p:spTgt spid="31747"/>
                                        </p:tgtEl>
                                        <p:attrNameLst>
                                          <p:attrName>style.visibility</p:attrName>
                                        </p:attrNameLst>
                                      </p:cBhvr>
                                      <p:to>
                                        <p:strVal val="visible"/>
                                      </p:to>
                                    </p:set>
                                    <p:animEffect transition="in" filter="strips(downRight)">
                                      <p:cBhvr>
                                        <p:cTn id="18" dur="500"/>
                                        <p:tgtEl>
                                          <p:spTgt spid="31747"/>
                                        </p:tgtEl>
                                      </p:cBhvr>
                                    </p:animEffect>
                                  </p:childTnLst>
                                </p:cTn>
                              </p:par>
                              <p:par>
                                <p:cTn id="19" presetID="18" presetClass="entr" presetSubtype="3" fill="hold" nodeType="withEffect">
                                  <p:stCondLst>
                                    <p:cond delay="0"/>
                                  </p:stCondLst>
                                  <p:childTnLst>
                                    <p:set>
                                      <p:cBhvr>
                                        <p:cTn id="20" dur="1" fill="hold">
                                          <p:stCondLst>
                                            <p:cond delay="0"/>
                                          </p:stCondLst>
                                        </p:cTn>
                                        <p:tgtEl>
                                          <p:spTgt spid="32085"/>
                                        </p:tgtEl>
                                        <p:attrNameLst>
                                          <p:attrName>style.visibility</p:attrName>
                                        </p:attrNameLst>
                                      </p:cBhvr>
                                      <p:to>
                                        <p:strVal val="visible"/>
                                      </p:to>
                                    </p:set>
                                    <p:animEffect transition="in" filter="strips(upRight)">
                                      <p:cBhvr>
                                        <p:cTn id="21" dur="500"/>
                                        <p:tgtEl>
                                          <p:spTgt spid="32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sv-SE" dirty="0">
                <a:latin typeface="Arial" panose="020B0604020202020204" pitchFamily="34" charset="0"/>
                <a:cs typeface="Arial" panose="020B0604020202020204" pitchFamily="34" charset="0"/>
              </a:rPr>
              <a:t>GIP and </a:t>
            </a:r>
            <a:r>
              <a:rPr lang="sv-SE" dirty="0" err="1">
                <a:latin typeface="Arial" panose="020B0604020202020204" pitchFamily="34" charset="0"/>
                <a:cs typeface="Arial" panose="020B0604020202020204" pitchFamily="34" charset="0"/>
              </a:rPr>
              <a:t>islet</a:t>
            </a:r>
            <a:r>
              <a:rPr lang="sv-SE" dirty="0">
                <a:latin typeface="Arial" panose="020B0604020202020204" pitchFamily="34" charset="0"/>
                <a:cs typeface="Arial" panose="020B0604020202020204" pitchFamily="34" charset="0"/>
              </a:rPr>
              <a:t> </a:t>
            </a:r>
            <a:r>
              <a:rPr lang="sv-SE" dirty="0" err="1">
                <a:latin typeface="Arial" panose="020B0604020202020204" pitchFamily="34" charset="0"/>
                <a:cs typeface="Arial" panose="020B0604020202020204" pitchFamily="34" charset="0"/>
              </a:rPr>
              <a:t>function</a:t>
            </a:r>
            <a:endParaRPr lang="sv-SE"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a:xfrm>
            <a:off x="476501" y="1752507"/>
            <a:ext cx="11233149" cy="452596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rgbClr val="00B0F0"/>
              </a:buClr>
              <a:buFont typeface="Wingdings" panose="05000000000000000000" pitchFamily="2" charset="2"/>
              <a:buChar char="q"/>
            </a:pPr>
            <a:r>
              <a:rPr lang="en-US" altLang="sv-SE" b="1" dirty="0">
                <a:latin typeface="Trebuchet MS" panose="020B0603020202020204" pitchFamily="34" charset="0"/>
              </a:rPr>
              <a:t>GIP </a:t>
            </a:r>
          </a:p>
          <a:p>
            <a:pPr lvl="1">
              <a:buFont typeface="Arial"/>
              <a:buChar char="–"/>
              <a:defRPr/>
            </a:pPr>
            <a:r>
              <a:rPr lang="en-US" dirty="0">
                <a:latin typeface="Candara" pitchFamily="34" charset="0"/>
              </a:rPr>
              <a:t>stimulates insulin and to a lesser extent glucagon secretion from pancreatic </a:t>
            </a:r>
            <a:r>
              <a:rPr lang="en-US" dirty="0">
                <a:latin typeface="Candara" pitchFamily="34" charset="0"/>
                <a:sym typeface="Symbol" pitchFamily="18" charset="2"/>
              </a:rPr>
              <a:t></a:t>
            </a:r>
            <a:r>
              <a:rPr lang="en-US" dirty="0">
                <a:latin typeface="Candara" pitchFamily="34" charset="0"/>
              </a:rPr>
              <a:t>- and </a:t>
            </a:r>
            <a:r>
              <a:rPr lang="en-US" dirty="0">
                <a:latin typeface="Candara" pitchFamily="34" charset="0"/>
                <a:sym typeface="Symbol" pitchFamily="18" charset="2"/>
              </a:rPr>
              <a:t></a:t>
            </a:r>
            <a:r>
              <a:rPr lang="en-US" dirty="0">
                <a:latin typeface="Candara" pitchFamily="34" charset="0"/>
              </a:rPr>
              <a:t>-cells </a:t>
            </a:r>
          </a:p>
          <a:p>
            <a:pPr lvl="1">
              <a:buFont typeface="Arial"/>
              <a:buChar char="–"/>
              <a:defRPr/>
            </a:pPr>
            <a:r>
              <a:rPr lang="en-US" dirty="0">
                <a:latin typeface="Candara" pitchFamily="34" charset="0"/>
              </a:rPr>
              <a:t>long term positive effects on </a:t>
            </a:r>
            <a:r>
              <a:rPr lang="en-US" dirty="0">
                <a:latin typeface="Candara" pitchFamily="34" charset="0"/>
                <a:sym typeface="Symbol" pitchFamily="18" charset="2"/>
              </a:rPr>
              <a:t></a:t>
            </a:r>
            <a:r>
              <a:rPr lang="en-US" dirty="0">
                <a:latin typeface="Candara" pitchFamily="34" charset="0"/>
              </a:rPr>
              <a:t>-cell function by stimulating cell proliferation and inhibiting apoptosis </a:t>
            </a:r>
            <a:endParaRPr lang="en-US" sz="3200" b="1" dirty="0">
              <a:latin typeface="Candara" pitchFamily="34" charset="0"/>
            </a:endParaRPr>
          </a:p>
          <a:p>
            <a:pPr marL="457200" lvl="1" indent="0">
              <a:buClr>
                <a:srgbClr val="00B0F0"/>
              </a:buClr>
              <a:buNone/>
            </a:pPr>
            <a:endParaRPr lang="en-US" altLang="sv-SE" sz="3200" b="1" dirty="0">
              <a:latin typeface="Trebuchet MS" panose="020B0603020202020204" pitchFamily="34" charset="0"/>
            </a:endParaRPr>
          </a:p>
          <a:p>
            <a:pPr>
              <a:buClr>
                <a:srgbClr val="00B0F0"/>
              </a:buClr>
              <a:buFont typeface="Wingdings" panose="05000000000000000000" pitchFamily="2" charset="2"/>
              <a:buChar char="q"/>
            </a:pPr>
            <a:r>
              <a:rPr lang="en-US" altLang="sv-SE" b="1" dirty="0">
                <a:latin typeface="Trebuchet MS" panose="020B0603020202020204" pitchFamily="34" charset="0"/>
              </a:rPr>
              <a:t>OPN</a:t>
            </a:r>
          </a:p>
          <a:p>
            <a:pPr lvl="1">
              <a:buFont typeface="Arial"/>
              <a:buChar char="–"/>
              <a:defRPr/>
            </a:pPr>
            <a:r>
              <a:rPr lang="en-US" dirty="0">
                <a:latin typeface="Candara" pitchFamily="34" charset="0"/>
              </a:rPr>
              <a:t>inhibits cytokine-induced apoptosis via reduction of NO and </a:t>
            </a:r>
            <a:r>
              <a:rPr lang="en-US" dirty="0" err="1">
                <a:latin typeface="Candara" pitchFamily="34" charset="0"/>
              </a:rPr>
              <a:t>iNOS</a:t>
            </a:r>
            <a:r>
              <a:rPr lang="en-US" dirty="0">
                <a:latin typeface="Candara" pitchFamily="34" charset="0"/>
              </a:rPr>
              <a:t> levels </a:t>
            </a:r>
          </a:p>
          <a:p>
            <a:pPr lvl="1">
              <a:buFont typeface="Arial"/>
              <a:buChar char="–"/>
              <a:defRPr/>
            </a:pPr>
            <a:r>
              <a:rPr lang="en-US" dirty="0">
                <a:latin typeface="Candara" pitchFamily="34" charset="0"/>
              </a:rPr>
              <a:t>stimulates β-cell proliferation</a:t>
            </a:r>
            <a:r>
              <a:rPr lang="en-US" dirty="0"/>
              <a:t> </a:t>
            </a:r>
            <a:endParaRPr lang="en-US" b="1" dirty="0">
              <a:latin typeface="Candara" pitchFamily="34" charset="0"/>
            </a:endParaRPr>
          </a:p>
        </p:txBody>
      </p:sp>
      <p:grpSp>
        <p:nvGrpSpPr>
          <p:cNvPr id="3" name="Group 6">
            <a:extLst>
              <a:ext uri="{FF2B5EF4-FFF2-40B4-BE49-F238E27FC236}">
                <a16:creationId xmlns:a16="http://schemas.microsoft.com/office/drawing/2014/main" id="{E1617756-1D68-E174-856E-731DD0923551}"/>
              </a:ext>
            </a:extLst>
          </p:cNvPr>
          <p:cNvGrpSpPr>
            <a:grpSpLocks/>
          </p:cNvGrpSpPr>
          <p:nvPr/>
        </p:nvGrpSpPr>
        <p:grpSpPr bwMode="auto">
          <a:xfrm>
            <a:off x="10177146" y="403797"/>
            <a:ext cx="1676400" cy="762000"/>
            <a:chOff x="2064" y="1162"/>
            <a:chExt cx="1801" cy="895"/>
          </a:xfrm>
        </p:grpSpPr>
        <p:sp>
          <p:nvSpPr>
            <p:cNvPr id="508" name="Freeform 7">
              <a:extLst>
                <a:ext uri="{FF2B5EF4-FFF2-40B4-BE49-F238E27FC236}">
                  <a16:creationId xmlns:a16="http://schemas.microsoft.com/office/drawing/2014/main" id="{C0FF129A-12B4-CE37-46A5-72C0B24B4FF0}"/>
                </a:ext>
              </a:extLst>
            </p:cNvPr>
            <p:cNvSpPr>
              <a:spLocks/>
            </p:cNvSpPr>
            <p:nvPr/>
          </p:nvSpPr>
          <p:spPr bwMode="auto">
            <a:xfrm>
              <a:off x="2070" y="1162"/>
              <a:ext cx="1789" cy="895"/>
            </a:xfrm>
            <a:custGeom>
              <a:avLst/>
              <a:gdLst>
                <a:gd name="T0" fmla="*/ 7203487 w 320"/>
                <a:gd name="T1" fmla="*/ 367219 h 160"/>
                <a:gd name="T2" fmla="*/ 6318435 w 320"/>
                <a:gd name="T3" fmla="*/ 580553 h 160"/>
                <a:gd name="T4" fmla="*/ 5253605 w 320"/>
                <a:gd name="T5" fmla="*/ 580553 h 160"/>
                <a:gd name="T6" fmla="*/ 4030623 w 320"/>
                <a:gd name="T7" fmla="*/ 553082 h 160"/>
                <a:gd name="T8" fmla="*/ 3877193 w 320"/>
                <a:gd name="T9" fmla="*/ 613819 h 160"/>
                <a:gd name="T10" fmla="*/ 3478627 w 320"/>
                <a:gd name="T11" fmla="*/ 492535 h 160"/>
                <a:gd name="T12" fmla="*/ 2900439 w 320"/>
                <a:gd name="T13" fmla="*/ 640255 h 160"/>
                <a:gd name="T14" fmla="*/ 1528751 w 320"/>
                <a:gd name="T15" fmla="*/ 766635 h 160"/>
                <a:gd name="T16" fmla="*/ 1190820 w 320"/>
                <a:gd name="T17" fmla="*/ 947777 h 160"/>
                <a:gd name="T18" fmla="*/ 857764 w 320"/>
                <a:gd name="T19" fmla="*/ 1073094 h 160"/>
                <a:gd name="T20" fmla="*/ 153429 w 320"/>
                <a:gd name="T21" fmla="*/ 2081446 h 160"/>
                <a:gd name="T22" fmla="*/ 185564 w 320"/>
                <a:gd name="T23" fmla="*/ 2267494 h 160"/>
                <a:gd name="T24" fmla="*/ 153429 w 320"/>
                <a:gd name="T25" fmla="*/ 2941171 h 160"/>
                <a:gd name="T26" fmla="*/ 305802 w 320"/>
                <a:gd name="T27" fmla="*/ 3215271 h 160"/>
                <a:gd name="T28" fmla="*/ 551996 w 320"/>
                <a:gd name="T29" fmla="*/ 3707806 h 160"/>
                <a:gd name="T30" fmla="*/ 1098021 w 320"/>
                <a:gd name="T31" fmla="*/ 4041579 h 160"/>
                <a:gd name="T32" fmla="*/ 1157628 w 320"/>
                <a:gd name="T33" fmla="*/ 4227628 h 160"/>
                <a:gd name="T34" fmla="*/ 1802390 w 320"/>
                <a:gd name="T35" fmla="*/ 4442058 h 160"/>
                <a:gd name="T36" fmla="*/ 2780201 w 320"/>
                <a:gd name="T37" fmla="*/ 4715285 h 160"/>
                <a:gd name="T38" fmla="*/ 3451372 w 320"/>
                <a:gd name="T39" fmla="*/ 4562464 h 160"/>
                <a:gd name="T40" fmla="*/ 3544171 w 320"/>
                <a:gd name="T41" fmla="*/ 4381327 h 160"/>
                <a:gd name="T42" fmla="*/ 3784428 w 320"/>
                <a:gd name="T43" fmla="*/ 4320590 h 160"/>
                <a:gd name="T44" fmla="*/ 3910419 w 320"/>
                <a:gd name="T45" fmla="*/ 4195273 h 160"/>
                <a:gd name="T46" fmla="*/ 4090196 w 320"/>
                <a:gd name="T47" fmla="*/ 3828245 h 160"/>
                <a:gd name="T48" fmla="*/ 4336424 w 320"/>
                <a:gd name="T49" fmla="*/ 3494281 h 160"/>
                <a:gd name="T50" fmla="*/ 4336424 w 320"/>
                <a:gd name="T51" fmla="*/ 3308200 h 160"/>
                <a:gd name="T52" fmla="*/ 4275788 w 320"/>
                <a:gd name="T53" fmla="*/ 3154539 h 160"/>
                <a:gd name="T54" fmla="*/ 5035884 w 320"/>
                <a:gd name="T55" fmla="*/ 3061605 h 160"/>
                <a:gd name="T56" fmla="*/ 5253605 w 320"/>
                <a:gd name="T57" fmla="*/ 2880434 h 160"/>
                <a:gd name="T58" fmla="*/ 5740247 w 320"/>
                <a:gd name="T59" fmla="*/ 2666915 h 160"/>
                <a:gd name="T60" fmla="*/ 6105432 w 320"/>
                <a:gd name="T61" fmla="*/ 2573981 h 160"/>
                <a:gd name="T62" fmla="*/ 6258861 w 320"/>
                <a:gd name="T63" fmla="*/ 2481018 h 160"/>
                <a:gd name="T64" fmla="*/ 6897685 w 320"/>
                <a:gd name="T65" fmla="*/ 2360613 h 160"/>
                <a:gd name="T66" fmla="*/ 7602048 w 320"/>
                <a:gd name="T67" fmla="*/ 2206762 h 160"/>
                <a:gd name="T68" fmla="*/ 7941041 w 320"/>
                <a:gd name="T69" fmla="*/ 2234233 h 160"/>
                <a:gd name="T70" fmla="*/ 8120824 w 320"/>
                <a:gd name="T71" fmla="*/ 2147094 h 160"/>
                <a:gd name="T72" fmla="*/ 8213618 w 320"/>
                <a:gd name="T73" fmla="*/ 2174565 h 160"/>
                <a:gd name="T74" fmla="*/ 8459812 w 320"/>
                <a:gd name="T75" fmla="*/ 2081446 h 160"/>
                <a:gd name="T76" fmla="*/ 8792868 w 320"/>
                <a:gd name="T77" fmla="*/ 2054131 h 160"/>
                <a:gd name="T78" fmla="*/ 9218874 w 320"/>
                <a:gd name="T79" fmla="*/ 1653680 h 160"/>
                <a:gd name="T80" fmla="*/ 9284228 w 320"/>
                <a:gd name="T81" fmla="*/ 1254259 h 160"/>
                <a:gd name="T82" fmla="*/ 9770685 w 320"/>
                <a:gd name="T83" fmla="*/ 213368 h 160"/>
                <a:gd name="T84" fmla="*/ 9650632 w 320"/>
                <a:gd name="T85" fmla="*/ 120433 h 160"/>
                <a:gd name="T86" fmla="*/ 9131861 w 320"/>
                <a:gd name="T87" fmla="*/ 120433 h 160"/>
                <a:gd name="T88" fmla="*/ 8579865 w 320"/>
                <a:gd name="T89" fmla="*/ 306487 h 160"/>
                <a:gd name="T90" fmla="*/ 8028059 w 320"/>
                <a:gd name="T91" fmla="*/ 613819 h 160"/>
                <a:gd name="T92" fmla="*/ 7203487 w 320"/>
                <a:gd name="T93" fmla="*/ 367219 h 1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20" h="160">
                  <a:moveTo>
                    <a:pt x="236" y="12"/>
                  </a:moveTo>
                  <a:cubicBezTo>
                    <a:pt x="222" y="12"/>
                    <a:pt x="216" y="18"/>
                    <a:pt x="207" y="19"/>
                  </a:cubicBezTo>
                  <a:cubicBezTo>
                    <a:pt x="195" y="20"/>
                    <a:pt x="195" y="13"/>
                    <a:pt x="172" y="19"/>
                  </a:cubicBezTo>
                  <a:cubicBezTo>
                    <a:pt x="159" y="23"/>
                    <a:pt x="161" y="10"/>
                    <a:pt x="132" y="18"/>
                  </a:cubicBezTo>
                  <a:cubicBezTo>
                    <a:pt x="131" y="18"/>
                    <a:pt x="126" y="19"/>
                    <a:pt x="127" y="20"/>
                  </a:cubicBezTo>
                  <a:cubicBezTo>
                    <a:pt x="122" y="18"/>
                    <a:pt x="119" y="17"/>
                    <a:pt x="114" y="16"/>
                  </a:cubicBezTo>
                  <a:cubicBezTo>
                    <a:pt x="107" y="15"/>
                    <a:pt x="101" y="24"/>
                    <a:pt x="95" y="21"/>
                  </a:cubicBezTo>
                  <a:cubicBezTo>
                    <a:pt x="71" y="13"/>
                    <a:pt x="65" y="21"/>
                    <a:pt x="50" y="25"/>
                  </a:cubicBezTo>
                  <a:cubicBezTo>
                    <a:pt x="46" y="26"/>
                    <a:pt x="43" y="28"/>
                    <a:pt x="39" y="31"/>
                  </a:cubicBezTo>
                  <a:cubicBezTo>
                    <a:pt x="36" y="33"/>
                    <a:pt x="32" y="33"/>
                    <a:pt x="28" y="35"/>
                  </a:cubicBezTo>
                  <a:cubicBezTo>
                    <a:pt x="16" y="42"/>
                    <a:pt x="7" y="54"/>
                    <a:pt x="5" y="68"/>
                  </a:cubicBezTo>
                  <a:cubicBezTo>
                    <a:pt x="4" y="70"/>
                    <a:pt x="7" y="73"/>
                    <a:pt x="6" y="74"/>
                  </a:cubicBezTo>
                  <a:cubicBezTo>
                    <a:pt x="3" y="82"/>
                    <a:pt x="0" y="88"/>
                    <a:pt x="5" y="96"/>
                  </a:cubicBezTo>
                  <a:cubicBezTo>
                    <a:pt x="7" y="99"/>
                    <a:pt x="10" y="102"/>
                    <a:pt x="10" y="105"/>
                  </a:cubicBezTo>
                  <a:cubicBezTo>
                    <a:pt x="10" y="113"/>
                    <a:pt x="16" y="116"/>
                    <a:pt x="18" y="121"/>
                  </a:cubicBezTo>
                  <a:cubicBezTo>
                    <a:pt x="21" y="127"/>
                    <a:pt x="27" y="131"/>
                    <a:pt x="36" y="132"/>
                  </a:cubicBezTo>
                  <a:cubicBezTo>
                    <a:pt x="35" y="134"/>
                    <a:pt x="37" y="137"/>
                    <a:pt x="38" y="138"/>
                  </a:cubicBezTo>
                  <a:cubicBezTo>
                    <a:pt x="45" y="143"/>
                    <a:pt x="52" y="146"/>
                    <a:pt x="59" y="145"/>
                  </a:cubicBezTo>
                  <a:cubicBezTo>
                    <a:pt x="72" y="145"/>
                    <a:pt x="80" y="160"/>
                    <a:pt x="91" y="154"/>
                  </a:cubicBezTo>
                  <a:cubicBezTo>
                    <a:pt x="103" y="147"/>
                    <a:pt x="106" y="153"/>
                    <a:pt x="113" y="149"/>
                  </a:cubicBezTo>
                  <a:cubicBezTo>
                    <a:pt x="115" y="149"/>
                    <a:pt x="115" y="144"/>
                    <a:pt x="116" y="143"/>
                  </a:cubicBezTo>
                  <a:cubicBezTo>
                    <a:pt x="119" y="142"/>
                    <a:pt x="122" y="142"/>
                    <a:pt x="124" y="141"/>
                  </a:cubicBezTo>
                  <a:cubicBezTo>
                    <a:pt x="125" y="139"/>
                    <a:pt x="127" y="138"/>
                    <a:pt x="128" y="137"/>
                  </a:cubicBezTo>
                  <a:cubicBezTo>
                    <a:pt x="130" y="134"/>
                    <a:pt x="132" y="132"/>
                    <a:pt x="134" y="125"/>
                  </a:cubicBezTo>
                  <a:cubicBezTo>
                    <a:pt x="135" y="123"/>
                    <a:pt x="139" y="119"/>
                    <a:pt x="142" y="114"/>
                  </a:cubicBezTo>
                  <a:cubicBezTo>
                    <a:pt x="143" y="112"/>
                    <a:pt x="143" y="110"/>
                    <a:pt x="142" y="108"/>
                  </a:cubicBezTo>
                  <a:cubicBezTo>
                    <a:pt x="141" y="105"/>
                    <a:pt x="141" y="107"/>
                    <a:pt x="140" y="103"/>
                  </a:cubicBezTo>
                  <a:cubicBezTo>
                    <a:pt x="147" y="107"/>
                    <a:pt x="156" y="104"/>
                    <a:pt x="165" y="100"/>
                  </a:cubicBezTo>
                  <a:cubicBezTo>
                    <a:pt x="167" y="99"/>
                    <a:pt x="169" y="95"/>
                    <a:pt x="172" y="94"/>
                  </a:cubicBezTo>
                  <a:cubicBezTo>
                    <a:pt x="178" y="92"/>
                    <a:pt x="182" y="92"/>
                    <a:pt x="188" y="87"/>
                  </a:cubicBezTo>
                  <a:cubicBezTo>
                    <a:pt x="192" y="85"/>
                    <a:pt x="196" y="85"/>
                    <a:pt x="200" y="84"/>
                  </a:cubicBezTo>
                  <a:cubicBezTo>
                    <a:pt x="202" y="83"/>
                    <a:pt x="203" y="81"/>
                    <a:pt x="205" y="81"/>
                  </a:cubicBezTo>
                  <a:cubicBezTo>
                    <a:pt x="212" y="78"/>
                    <a:pt x="218" y="83"/>
                    <a:pt x="226" y="77"/>
                  </a:cubicBezTo>
                  <a:cubicBezTo>
                    <a:pt x="231" y="73"/>
                    <a:pt x="240" y="78"/>
                    <a:pt x="249" y="72"/>
                  </a:cubicBezTo>
                  <a:cubicBezTo>
                    <a:pt x="252" y="70"/>
                    <a:pt x="257" y="73"/>
                    <a:pt x="260" y="73"/>
                  </a:cubicBezTo>
                  <a:cubicBezTo>
                    <a:pt x="261" y="73"/>
                    <a:pt x="264" y="72"/>
                    <a:pt x="266" y="70"/>
                  </a:cubicBezTo>
                  <a:cubicBezTo>
                    <a:pt x="266" y="70"/>
                    <a:pt x="268" y="71"/>
                    <a:pt x="269" y="71"/>
                  </a:cubicBezTo>
                  <a:cubicBezTo>
                    <a:pt x="271" y="71"/>
                    <a:pt x="276" y="67"/>
                    <a:pt x="277" y="68"/>
                  </a:cubicBezTo>
                  <a:cubicBezTo>
                    <a:pt x="280" y="70"/>
                    <a:pt x="284" y="70"/>
                    <a:pt x="288" y="67"/>
                  </a:cubicBezTo>
                  <a:cubicBezTo>
                    <a:pt x="293" y="63"/>
                    <a:pt x="298" y="59"/>
                    <a:pt x="302" y="54"/>
                  </a:cubicBezTo>
                  <a:cubicBezTo>
                    <a:pt x="304" y="52"/>
                    <a:pt x="303" y="42"/>
                    <a:pt x="304" y="41"/>
                  </a:cubicBezTo>
                  <a:cubicBezTo>
                    <a:pt x="314" y="30"/>
                    <a:pt x="320" y="21"/>
                    <a:pt x="320" y="7"/>
                  </a:cubicBezTo>
                  <a:cubicBezTo>
                    <a:pt x="319" y="6"/>
                    <a:pt x="318" y="5"/>
                    <a:pt x="316" y="4"/>
                  </a:cubicBezTo>
                  <a:cubicBezTo>
                    <a:pt x="311" y="0"/>
                    <a:pt x="305" y="4"/>
                    <a:pt x="299" y="4"/>
                  </a:cubicBezTo>
                  <a:cubicBezTo>
                    <a:pt x="289" y="4"/>
                    <a:pt x="287" y="12"/>
                    <a:pt x="281" y="10"/>
                  </a:cubicBezTo>
                  <a:cubicBezTo>
                    <a:pt x="281" y="10"/>
                    <a:pt x="271" y="10"/>
                    <a:pt x="263" y="20"/>
                  </a:cubicBezTo>
                  <a:cubicBezTo>
                    <a:pt x="255" y="17"/>
                    <a:pt x="244" y="14"/>
                    <a:pt x="236" y="1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09" name="Freeform 8">
              <a:extLst>
                <a:ext uri="{FF2B5EF4-FFF2-40B4-BE49-F238E27FC236}">
                  <a16:creationId xmlns:a16="http://schemas.microsoft.com/office/drawing/2014/main" id="{11254902-A270-9044-4067-A66B21DF8DE5}"/>
                </a:ext>
              </a:extLst>
            </p:cNvPr>
            <p:cNvSpPr>
              <a:spLocks noEditPoints="1"/>
            </p:cNvSpPr>
            <p:nvPr/>
          </p:nvSpPr>
          <p:spPr bwMode="auto">
            <a:xfrm>
              <a:off x="2064" y="1168"/>
              <a:ext cx="1801" cy="877"/>
            </a:xfrm>
            <a:custGeom>
              <a:avLst/>
              <a:gdLst>
                <a:gd name="T0" fmla="*/ 6366261 w 322"/>
                <a:gd name="T1" fmla="*/ 576418 h 157"/>
                <a:gd name="T2" fmla="*/ 5298397 w 322"/>
                <a:gd name="T3" fmla="*/ 576418 h 157"/>
                <a:gd name="T4" fmla="*/ 4072178 w 322"/>
                <a:gd name="T5" fmla="*/ 549052 h 157"/>
                <a:gd name="T6" fmla="*/ 4039984 w 322"/>
                <a:gd name="T7" fmla="*/ 516978 h 157"/>
                <a:gd name="T8" fmla="*/ 3919608 w 322"/>
                <a:gd name="T9" fmla="*/ 609526 h 157"/>
                <a:gd name="T10" fmla="*/ 3519238 w 322"/>
                <a:gd name="T11" fmla="*/ 456660 h 157"/>
                <a:gd name="T12" fmla="*/ 2939903 w 322"/>
                <a:gd name="T13" fmla="*/ 609526 h 157"/>
                <a:gd name="T14" fmla="*/ 1532612 w 322"/>
                <a:gd name="T15" fmla="*/ 696142 h 157"/>
                <a:gd name="T16" fmla="*/ 1226218 w 322"/>
                <a:gd name="T17" fmla="*/ 881089 h 157"/>
                <a:gd name="T18" fmla="*/ 1072585 w 322"/>
                <a:gd name="T19" fmla="*/ 1000847 h 157"/>
                <a:gd name="T20" fmla="*/ 920015 w 322"/>
                <a:gd name="T21" fmla="*/ 1033078 h 157"/>
                <a:gd name="T22" fmla="*/ 612592 w 322"/>
                <a:gd name="T23" fmla="*/ 1245195 h 157"/>
                <a:gd name="T24" fmla="*/ 213290 w 322"/>
                <a:gd name="T25" fmla="*/ 2126468 h 157"/>
                <a:gd name="T26" fmla="*/ 246547 w 322"/>
                <a:gd name="T27" fmla="*/ 2246226 h 157"/>
                <a:gd name="T28" fmla="*/ 246547 w 322"/>
                <a:gd name="T29" fmla="*/ 2915008 h 157"/>
                <a:gd name="T30" fmla="*/ 339612 w 322"/>
                <a:gd name="T31" fmla="*/ 3159546 h 157"/>
                <a:gd name="T32" fmla="*/ 580403 w 322"/>
                <a:gd name="T33" fmla="*/ 3644293 h 157"/>
                <a:gd name="T34" fmla="*/ 1133310 w 322"/>
                <a:gd name="T35" fmla="*/ 3981222 h 157"/>
                <a:gd name="T36" fmla="*/ 1133310 w 322"/>
                <a:gd name="T37" fmla="*/ 3981222 h 157"/>
                <a:gd name="T38" fmla="*/ 1192967 w 322"/>
                <a:gd name="T39" fmla="*/ 4133212 h 157"/>
                <a:gd name="T40" fmla="*/ 1285880 w 322"/>
                <a:gd name="T41" fmla="*/ 4252942 h 157"/>
                <a:gd name="T42" fmla="*/ 1838972 w 322"/>
                <a:gd name="T43" fmla="*/ 4405808 h 157"/>
                <a:gd name="T44" fmla="*/ 2818487 w 322"/>
                <a:gd name="T45" fmla="*/ 4617924 h 157"/>
                <a:gd name="T46" fmla="*/ 3491775 w 322"/>
                <a:gd name="T47" fmla="*/ 4498200 h 157"/>
                <a:gd name="T48" fmla="*/ 3579963 w 322"/>
                <a:gd name="T49" fmla="*/ 4313259 h 157"/>
                <a:gd name="T50" fmla="*/ 3826504 w 322"/>
                <a:gd name="T51" fmla="*/ 4252942 h 157"/>
                <a:gd name="T52" fmla="*/ 3799198 w 322"/>
                <a:gd name="T53" fmla="*/ 4220711 h 157"/>
                <a:gd name="T54" fmla="*/ 4039984 w 322"/>
                <a:gd name="T55" fmla="*/ 3981222 h 157"/>
                <a:gd name="T56" fmla="*/ 4132898 w 322"/>
                <a:gd name="T57" fmla="*/ 3736841 h 157"/>
                <a:gd name="T58" fmla="*/ 4379411 w 322"/>
                <a:gd name="T59" fmla="*/ 3404804 h 157"/>
                <a:gd name="T60" fmla="*/ 4379411 w 322"/>
                <a:gd name="T61" fmla="*/ 3404804 h 157"/>
                <a:gd name="T62" fmla="*/ 4346188 w 322"/>
                <a:gd name="T63" fmla="*/ 3251938 h 157"/>
                <a:gd name="T64" fmla="*/ 4285468 w 322"/>
                <a:gd name="T65" fmla="*/ 3127315 h 157"/>
                <a:gd name="T66" fmla="*/ 5079318 w 322"/>
                <a:gd name="T67" fmla="*/ 2975482 h 157"/>
                <a:gd name="T68" fmla="*/ 5112575 w 322"/>
                <a:gd name="T69" fmla="*/ 2948116 h 157"/>
                <a:gd name="T70" fmla="*/ 5418778 w 322"/>
                <a:gd name="T71" fmla="*/ 2763204 h 157"/>
                <a:gd name="T72" fmla="*/ 5999148 w 322"/>
                <a:gd name="T73" fmla="*/ 2523721 h 157"/>
                <a:gd name="T74" fmla="*/ 6152781 w 322"/>
                <a:gd name="T75" fmla="*/ 2550897 h 157"/>
                <a:gd name="T76" fmla="*/ 6305536 w 322"/>
                <a:gd name="T77" fmla="*/ 2398031 h 157"/>
                <a:gd name="T78" fmla="*/ 6951357 w 322"/>
                <a:gd name="T79" fmla="*/ 2279334 h 157"/>
                <a:gd name="T80" fmla="*/ 7624673 w 322"/>
                <a:gd name="T81" fmla="*/ 2159576 h 157"/>
                <a:gd name="T82" fmla="*/ 7865431 w 322"/>
                <a:gd name="T83" fmla="*/ 2159576 h 157"/>
                <a:gd name="T84" fmla="*/ 7991753 w 322"/>
                <a:gd name="T85" fmla="*/ 2159576 h 157"/>
                <a:gd name="T86" fmla="*/ 8145386 w 322"/>
                <a:gd name="T87" fmla="*/ 2094237 h 157"/>
                <a:gd name="T88" fmla="*/ 8265762 w 322"/>
                <a:gd name="T89" fmla="*/ 2126468 h 157"/>
                <a:gd name="T90" fmla="*/ 8265762 w 322"/>
                <a:gd name="T91" fmla="*/ 2159576 h 157"/>
                <a:gd name="T92" fmla="*/ 8511437 w 322"/>
                <a:gd name="T93" fmla="*/ 2067028 h 157"/>
                <a:gd name="T94" fmla="*/ 8572156 w 322"/>
                <a:gd name="T95" fmla="*/ 2033919 h 157"/>
                <a:gd name="T96" fmla="*/ 8846165 w 322"/>
                <a:gd name="T97" fmla="*/ 2006710 h 157"/>
                <a:gd name="T98" fmla="*/ 9277661 w 322"/>
                <a:gd name="T99" fmla="*/ 1642604 h 157"/>
                <a:gd name="T100" fmla="*/ 9338353 w 322"/>
                <a:gd name="T101" fmla="*/ 1337743 h 157"/>
                <a:gd name="T102" fmla="*/ 9371604 w 322"/>
                <a:gd name="T103" fmla="*/ 1245195 h 157"/>
                <a:gd name="T104" fmla="*/ 9798374 w 322"/>
                <a:gd name="T105" fmla="*/ 184941 h 157"/>
                <a:gd name="T106" fmla="*/ 9371604 w 322"/>
                <a:gd name="T107" fmla="*/ 92549 h 157"/>
                <a:gd name="T108" fmla="*/ 8878359 w 322"/>
                <a:gd name="T109" fmla="*/ 244381 h 157"/>
                <a:gd name="T110" fmla="*/ 8631813 w 322"/>
                <a:gd name="T111" fmla="*/ 271563 h 157"/>
                <a:gd name="T112" fmla="*/ 8084667 w 322"/>
                <a:gd name="T113" fmla="*/ 609526 h 157"/>
                <a:gd name="T114" fmla="*/ 8084667 w 322"/>
                <a:gd name="T115" fmla="*/ 576418 h 157"/>
                <a:gd name="T116" fmla="*/ 7225366 w 322"/>
                <a:gd name="T117" fmla="*/ 364111 h 1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22" h="157">
                  <a:moveTo>
                    <a:pt x="237" y="12"/>
                  </a:moveTo>
                  <a:cubicBezTo>
                    <a:pt x="228" y="12"/>
                    <a:pt x="223" y="14"/>
                    <a:pt x="218" y="16"/>
                  </a:cubicBezTo>
                  <a:lnTo>
                    <a:pt x="218" y="14"/>
                  </a:lnTo>
                  <a:cubicBezTo>
                    <a:pt x="223" y="12"/>
                    <a:pt x="228" y="10"/>
                    <a:pt x="237" y="11"/>
                  </a:cubicBezTo>
                  <a:lnTo>
                    <a:pt x="237" y="12"/>
                  </a:lnTo>
                  <a:close/>
                  <a:moveTo>
                    <a:pt x="218" y="16"/>
                  </a:moveTo>
                  <a:cubicBezTo>
                    <a:pt x="215" y="17"/>
                    <a:pt x="212" y="18"/>
                    <a:pt x="208" y="19"/>
                  </a:cubicBezTo>
                  <a:lnTo>
                    <a:pt x="208" y="17"/>
                  </a:lnTo>
                  <a:cubicBezTo>
                    <a:pt x="212" y="17"/>
                    <a:pt x="215" y="16"/>
                    <a:pt x="218" y="14"/>
                  </a:cubicBezTo>
                  <a:lnTo>
                    <a:pt x="218" y="16"/>
                  </a:lnTo>
                  <a:close/>
                  <a:moveTo>
                    <a:pt x="208" y="19"/>
                  </a:moveTo>
                  <a:lnTo>
                    <a:pt x="208" y="19"/>
                  </a:lnTo>
                  <a:lnTo>
                    <a:pt x="208" y="18"/>
                  </a:lnTo>
                  <a:lnTo>
                    <a:pt x="208" y="19"/>
                  </a:lnTo>
                  <a:close/>
                  <a:moveTo>
                    <a:pt x="208" y="19"/>
                  </a:moveTo>
                  <a:cubicBezTo>
                    <a:pt x="204" y="19"/>
                    <a:pt x="201" y="18"/>
                    <a:pt x="198" y="18"/>
                  </a:cubicBezTo>
                  <a:lnTo>
                    <a:pt x="198" y="16"/>
                  </a:lnTo>
                  <a:cubicBezTo>
                    <a:pt x="201" y="17"/>
                    <a:pt x="204" y="18"/>
                    <a:pt x="208" y="17"/>
                  </a:cubicBezTo>
                  <a:lnTo>
                    <a:pt x="208" y="19"/>
                  </a:lnTo>
                  <a:close/>
                  <a:moveTo>
                    <a:pt x="198" y="18"/>
                  </a:moveTo>
                  <a:cubicBezTo>
                    <a:pt x="193" y="16"/>
                    <a:pt x="188" y="15"/>
                    <a:pt x="173" y="19"/>
                  </a:cubicBezTo>
                  <a:lnTo>
                    <a:pt x="173" y="18"/>
                  </a:lnTo>
                  <a:cubicBezTo>
                    <a:pt x="188" y="14"/>
                    <a:pt x="193" y="15"/>
                    <a:pt x="198" y="16"/>
                  </a:cubicBezTo>
                  <a:lnTo>
                    <a:pt x="198" y="18"/>
                  </a:lnTo>
                  <a:close/>
                  <a:moveTo>
                    <a:pt x="173" y="18"/>
                  </a:moveTo>
                  <a:lnTo>
                    <a:pt x="173" y="18"/>
                  </a:lnTo>
                  <a:close/>
                  <a:moveTo>
                    <a:pt x="173" y="19"/>
                  </a:moveTo>
                  <a:cubicBezTo>
                    <a:pt x="168" y="21"/>
                    <a:pt x="165" y="19"/>
                    <a:pt x="161" y="18"/>
                  </a:cubicBezTo>
                  <a:lnTo>
                    <a:pt x="162" y="17"/>
                  </a:lnTo>
                  <a:cubicBezTo>
                    <a:pt x="165" y="18"/>
                    <a:pt x="168" y="19"/>
                    <a:pt x="173" y="18"/>
                  </a:cubicBezTo>
                  <a:lnTo>
                    <a:pt x="173" y="19"/>
                  </a:lnTo>
                  <a:close/>
                  <a:moveTo>
                    <a:pt x="161" y="18"/>
                  </a:moveTo>
                  <a:cubicBezTo>
                    <a:pt x="156" y="16"/>
                    <a:pt x="150" y="13"/>
                    <a:pt x="133" y="18"/>
                  </a:cubicBezTo>
                  <a:lnTo>
                    <a:pt x="132" y="17"/>
                  </a:lnTo>
                  <a:cubicBezTo>
                    <a:pt x="150" y="12"/>
                    <a:pt x="157" y="14"/>
                    <a:pt x="162" y="17"/>
                  </a:cubicBezTo>
                  <a:lnTo>
                    <a:pt x="161" y="18"/>
                  </a:lnTo>
                  <a:close/>
                  <a:moveTo>
                    <a:pt x="133" y="18"/>
                  </a:moveTo>
                  <a:lnTo>
                    <a:pt x="133" y="18"/>
                  </a:lnTo>
                  <a:lnTo>
                    <a:pt x="133" y="17"/>
                  </a:lnTo>
                  <a:lnTo>
                    <a:pt x="133" y="18"/>
                  </a:lnTo>
                  <a:close/>
                  <a:moveTo>
                    <a:pt x="133" y="18"/>
                  </a:moveTo>
                  <a:lnTo>
                    <a:pt x="133" y="18"/>
                  </a:lnTo>
                  <a:lnTo>
                    <a:pt x="132" y="17"/>
                  </a:lnTo>
                  <a:lnTo>
                    <a:pt x="133" y="17"/>
                  </a:lnTo>
                  <a:lnTo>
                    <a:pt x="133" y="18"/>
                  </a:lnTo>
                  <a:close/>
                  <a:moveTo>
                    <a:pt x="133" y="18"/>
                  </a:moveTo>
                  <a:lnTo>
                    <a:pt x="133" y="18"/>
                  </a:lnTo>
                  <a:lnTo>
                    <a:pt x="133" y="17"/>
                  </a:lnTo>
                  <a:lnTo>
                    <a:pt x="133" y="18"/>
                  </a:lnTo>
                  <a:close/>
                  <a:moveTo>
                    <a:pt x="133" y="18"/>
                  </a:moveTo>
                  <a:cubicBezTo>
                    <a:pt x="133" y="18"/>
                    <a:pt x="132" y="18"/>
                    <a:pt x="132" y="18"/>
                  </a:cubicBezTo>
                  <a:lnTo>
                    <a:pt x="132" y="17"/>
                  </a:lnTo>
                  <a:cubicBezTo>
                    <a:pt x="132" y="17"/>
                    <a:pt x="132" y="17"/>
                    <a:pt x="132" y="17"/>
                  </a:cubicBezTo>
                  <a:lnTo>
                    <a:pt x="133" y="18"/>
                  </a:lnTo>
                  <a:close/>
                  <a:moveTo>
                    <a:pt x="132" y="17"/>
                  </a:moveTo>
                  <a:lnTo>
                    <a:pt x="132" y="17"/>
                  </a:lnTo>
                  <a:close/>
                  <a:moveTo>
                    <a:pt x="132" y="18"/>
                  </a:moveTo>
                  <a:cubicBezTo>
                    <a:pt x="132" y="18"/>
                    <a:pt x="131" y="18"/>
                    <a:pt x="131" y="18"/>
                  </a:cubicBezTo>
                  <a:lnTo>
                    <a:pt x="131" y="17"/>
                  </a:lnTo>
                  <a:cubicBezTo>
                    <a:pt x="131" y="17"/>
                    <a:pt x="131" y="17"/>
                    <a:pt x="132" y="17"/>
                  </a:cubicBezTo>
                  <a:lnTo>
                    <a:pt x="132" y="18"/>
                  </a:lnTo>
                  <a:close/>
                  <a:moveTo>
                    <a:pt x="131" y="18"/>
                  </a:moveTo>
                  <a:cubicBezTo>
                    <a:pt x="130" y="18"/>
                    <a:pt x="128" y="19"/>
                    <a:pt x="128" y="19"/>
                  </a:cubicBezTo>
                  <a:lnTo>
                    <a:pt x="127" y="19"/>
                  </a:lnTo>
                  <a:cubicBezTo>
                    <a:pt x="127" y="18"/>
                    <a:pt x="129" y="17"/>
                    <a:pt x="131" y="17"/>
                  </a:cubicBezTo>
                  <a:lnTo>
                    <a:pt x="131" y="18"/>
                  </a:lnTo>
                  <a:close/>
                  <a:moveTo>
                    <a:pt x="128" y="19"/>
                  </a:moveTo>
                  <a:lnTo>
                    <a:pt x="128" y="20"/>
                  </a:lnTo>
                  <a:lnTo>
                    <a:pt x="127" y="20"/>
                  </a:lnTo>
                  <a:lnTo>
                    <a:pt x="128" y="19"/>
                  </a:lnTo>
                  <a:close/>
                  <a:moveTo>
                    <a:pt x="127" y="20"/>
                  </a:moveTo>
                  <a:cubicBezTo>
                    <a:pt x="125" y="19"/>
                    <a:pt x="123" y="18"/>
                    <a:pt x="121" y="17"/>
                  </a:cubicBezTo>
                  <a:lnTo>
                    <a:pt x="122" y="16"/>
                  </a:lnTo>
                  <a:cubicBezTo>
                    <a:pt x="124" y="17"/>
                    <a:pt x="125" y="17"/>
                    <a:pt x="128" y="19"/>
                  </a:cubicBezTo>
                  <a:lnTo>
                    <a:pt x="127" y="20"/>
                  </a:lnTo>
                  <a:close/>
                  <a:moveTo>
                    <a:pt x="121" y="17"/>
                  </a:moveTo>
                  <a:cubicBezTo>
                    <a:pt x="119" y="17"/>
                    <a:pt x="118" y="16"/>
                    <a:pt x="115" y="16"/>
                  </a:cubicBezTo>
                  <a:lnTo>
                    <a:pt x="115" y="15"/>
                  </a:lnTo>
                  <a:cubicBezTo>
                    <a:pt x="118" y="15"/>
                    <a:pt x="120" y="15"/>
                    <a:pt x="122" y="16"/>
                  </a:cubicBezTo>
                  <a:lnTo>
                    <a:pt x="121" y="17"/>
                  </a:lnTo>
                  <a:close/>
                  <a:moveTo>
                    <a:pt x="115" y="15"/>
                  </a:moveTo>
                  <a:lnTo>
                    <a:pt x="115" y="15"/>
                  </a:lnTo>
                  <a:close/>
                  <a:moveTo>
                    <a:pt x="115" y="16"/>
                  </a:moveTo>
                  <a:cubicBezTo>
                    <a:pt x="112" y="15"/>
                    <a:pt x="109" y="17"/>
                    <a:pt x="106" y="19"/>
                  </a:cubicBezTo>
                  <a:lnTo>
                    <a:pt x="105" y="17"/>
                  </a:lnTo>
                  <a:cubicBezTo>
                    <a:pt x="109" y="16"/>
                    <a:pt x="112" y="14"/>
                    <a:pt x="115" y="15"/>
                  </a:cubicBezTo>
                  <a:lnTo>
                    <a:pt x="115" y="16"/>
                  </a:lnTo>
                  <a:close/>
                  <a:moveTo>
                    <a:pt x="106" y="19"/>
                  </a:moveTo>
                  <a:cubicBezTo>
                    <a:pt x="102" y="21"/>
                    <a:pt x="99" y="22"/>
                    <a:pt x="95" y="21"/>
                  </a:cubicBezTo>
                  <a:lnTo>
                    <a:pt x="96" y="20"/>
                  </a:lnTo>
                  <a:cubicBezTo>
                    <a:pt x="99" y="21"/>
                    <a:pt x="102" y="19"/>
                    <a:pt x="105" y="17"/>
                  </a:cubicBezTo>
                  <a:lnTo>
                    <a:pt x="106" y="19"/>
                  </a:lnTo>
                  <a:close/>
                  <a:moveTo>
                    <a:pt x="96" y="20"/>
                  </a:moveTo>
                  <a:lnTo>
                    <a:pt x="96" y="20"/>
                  </a:lnTo>
                  <a:close/>
                  <a:moveTo>
                    <a:pt x="95" y="21"/>
                  </a:moveTo>
                  <a:cubicBezTo>
                    <a:pt x="78" y="14"/>
                    <a:pt x="70" y="18"/>
                    <a:pt x="60" y="21"/>
                  </a:cubicBezTo>
                  <a:lnTo>
                    <a:pt x="60" y="20"/>
                  </a:lnTo>
                  <a:cubicBezTo>
                    <a:pt x="70" y="16"/>
                    <a:pt x="78" y="13"/>
                    <a:pt x="96" y="20"/>
                  </a:cubicBezTo>
                  <a:lnTo>
                    <a:pt x="95" y="21"/>
                  </a:lnTo>
                  <a:close/>
                  <a:moveTo>
                    <a:pt x="60" y="21"/>
                  </a:moveTo>
                  <a:cubicBezTo>
                    <a:pt x="57" y="22"/>
                    <a:pt x="54" y="24"/>
                    <a:pt x="51" y="25"/>
                  </a:cubicBezTo>
                  <a:lnTo>
                    <a:pt x="50" y="23"/>
                  </a:lnTo>
                  <a:cubicBezTo>
                    <a:pt x="54" y="22"/>
                    <a:pt x="57" y="21"/>
                    <a:pt x="60" y="20"/>
                  </a:cubicBezTo>
                  <a:lnTo>
                    <a:pt x="60" y="21"/>
                  </a:lnTo>
                  <a:close/>
                  <a:moveTo>
                    <a:pt x="50" y="23"/>
                  </a:moveTo>
                  <a:lnTo>
                    <a:pt x="50" y="23"/>
                  </a:lnTo>
                  <a:lnTo>
                    <a:pt x="51" y="24"/>
                  </a:lnTo>
                  <a:lnTo>
                    <a:pt x="50" y="23"/>
                  </a:lnTo>
                  <a:close/>
                  <a:moveTo>
                    <a:pt x="51" y="25"/>
                  </a:moveTo>
                  <a:cubicBezTo>
                    <a:pt x="49" y="25"/>
                    <a:pt x="47" y="26"/>
                    <a:pt x="46" y="27"/>
                  </a:cubicBezTo>
                  <a:lnTo>
                    <a:pt x="45" y="26"/>
                  </a:lnTo>
                  <a:cubicBezTo>
                    <a:pt x="47" y="25"/>
                    <a:pt x="49" y="24"/>
                    <a:pt x="50" y="23"/>
                  </a:cubicBezTo>
                  <a:lnTo>
                    <a:pt x="51" y="25"/>
                  </a:lnTo>
                  <a:close/>
                  <a:moveTo>
                    <a:pt x="46" y="27"/>
                  </a:moveTo>
                  <a:cubicBezTo>
                    <a:pt x="44" y="28"/>
                    <a:pt x="42" y="29"/>
                    <a:pt x="41" y="30"/>
                  </a:cubicBezTo>
                  <a:lnTo>
                    <a:pt x="40" y="29"/>
                  </a:lnTo>
                  <a:cubicBezTo>
                    <a:pt x="42" y="28"/>
                    <a:pt x="43" y="27"/>
                    <a:pt x="45" y="26"/>
                  </a:cubicBezTo>
                  <a:lnTo>
                    <a:pt x="46" y="27"/>
                  </a:lnTo>
                  <a:close/>
                  <a:moveTo>
                    <a:pt x="40" y="29"/>
                  </a:moveTo>
                  <a:lnTo>
                    <a:pt x="40" y="29"/>
                  </a:lnTo>
                  <a:lnTo>
                    <a:pt x="40" y="30"/>
                  </a:lnTo>
                  <a:lnTo>
                    <a:pt x="40" y="29"/>
                  </a:lnTo>
                  <a:close/>
                  <a:moveTo>
                    <a:pt x="41" y="30"/>
                  </a:moveTo>
                  <a:cubicBezTo>
                    <a:pt x="39" y="32"/>
                    <a:pt x="37" y="32"/>
                    <a:pt x="35" y="33"/>
                  </a:cubicBezTo>
                  <a:lnTo>
                    <a:pt x="34" y="31"/>
                  </a:lnTo>
                  <a:cubicBezTo>
                    <a:pt x="36" y="31"/>
                    <a:pt x="38" y="31"/>
                    <a:pt x="40" y="29"/>
                  </a:cubicBezTo>
                  <a:lnTo>
                    <a:pt x="41" y="30"/>
                  </a:lnTo>
                  <a:close/>
                  <a:moveTo>
                    <a:pt x="35" y="33"/>
                  </a:moveTo>
                  <a:lnTo>
                    <a:pt x="35" y="33"/>
                  </a:lnTo>
                  <a:lnTo>
                    <a:pt x="35" y="32"/>
                  </a:lnTo>
                  <a:lnTo>
                    <a:pt x="35" y="33"/>
                  </a:lnTo>
                  <a:close/>
                  <a:moveTo>
                    <a:pt x="35" y="33"/>
                  </a:moveTo>
                  <a:cubicBezTo>
                    <a:pt x="33" y="33"/>
                    <a:pt x="31" y="33"/>
                    <a:pt x="30" y="34"/>
                  </a:cubicBezTo>
                  <a:lnTo>
                    <a:pt x="29" y="33"/>
                  </a:lnTo>
                  <a:cubicBezTo>
                    <a:pt x="31" y="32"/>
                    <a:pt x="33" y="32"/>
                    <a:pt x="34" y="31"/>
                  </a:cubicBezTo>
                  <a:lnTo>
                    <a:pt x="35" y="33"/>
                  </a:lnTo>
                  <a:close/>
                  <a:moveTo>
                    <a:pt x="29" y="33"/>
                  </a:moveTo>
                  <a:lnTo>
                    <a:pt x="29" y="33"/>
                  </a:lnTo>
                  <a:lnTo>
                    <a:pt x="29" y="34"/>
                  </a:lnTo>
                  <a:lnTo>
                    <a:pt x="29" y="33"/>
                  </a:lnTo>
                  <a:close/>
                  <a:moveTo>
                    <a:pt x="30" y="34"/>
                  </a:moveTo>
                  <a:lnTo>
                    <a:pt x="30" y="34"/>
                  </a:lnTo>
                  <a:lnTo>
                    <a:pt x="29" y="33"/>
                  </a:lnTo>
                  <a:lnTo>
                    <a:pt x="30" y="34"/>
                  </a:lnTo>
                  <a:close/>
                  <a:moveTo>
                    <a:pt x="30" y="34"/>
                  </a:moveTo>
                  <a:lnTo>
                    <a:pt x="30" y="34"/>
                  </a:lnTo>
                  <a:lnTo>
                    <a:pt x="29" y="34"/>
                  </a:lnTo>
                  <a:lnTo>
                    <a:pt x="30" y="34"/>
                  </a:lnTo>
                  <a:close/>
                  <a:moveTo>
                    <a:pt x="30" y="34"/>
                  </a:moveTo>
                  <a:cubicBezTo>
                    <a:pt x="28" y="35"/>
                    <a:pt x="26" y="36"/>
                    <a:pt x="25" y="38"/>
                  </a:cubicBezTo>
                  <a:lnTo>
                    <a:pt x="24" y="36"/>
                  </a:lnTo>
                  <a:cubicBezTo>
                    <a:pt x="25" y="35"/>
                    <a:pt x="27" y="34"/>
                    <a:pt x="29" y="33"/>
                  </a:cubicBezTo>
                  <a:lnTo>
                    <a:pt x="30" y="34"/>
                  </a:lnTo>
                  <a:close/>
                  <a:moveTo>
                    <a:pt x="25" y="38"/>
                  </a:moveTo>
                  <a:cubicBezTo>
                    <a:pt x="23" y="39"/>
                    <a:pt x="22" y="40"/>
                    <a:pt x="20" y="41"/>
                  </a:cubicBezTo>
                  <a:lnTo>
                    <a:pt x="19" y="40"/>
                  </a:lnTo>
                  <a:cubicBezTo>
                    <a:pt x="21" y="39"/>
                    <a:pt x="22" y="38"/>
                    <a:pt x="24" y="36"/>
                  </a:cubicBezTo>
                  <a:lnTo>
                    <a:pt x="25" y="38"/>
                  </a:lnTo>
                  <a:close/>
                  <a:moveTo>
                    <a:pt x="20" y="41"/>
                  </a:moveTo>
                  <a:cubicBezTo>
                    <a:pt x="13" y="48"/>
                    <a:pt x="8" y="57"/>
                    <a:pt x="6" y="67"/>
                  </a:cubicBezTo>
                  <a:lnTo>
                    <a:pt x="5" y="67"/>
                  </a:lnTo>
                  <a:cubicBezTo>
                    <a:pt x="7" y="56"/>
                    <a:pt x="12" y="47"/>
                    <a:pt x="19" y="40"/>
                  </a:cubicBezTo>
                  <a:lnTo>
                    <a:pt x="20" y="41"/>
                  </a:lnTo>
                  <a:close/>
                  <a:moveTo>
                    <a:pt x="6" y="67"/>
                  </a:moveTo>
                  <a:lnTo>
                    <a:pt x="6" y="67"/>
                  </a:lnTo>
                  <a:close/>
                  <a:moveTo>
                    <a:pt x="6" y="67"/>
                  </a:moveTo>
                  <a:lnTo>
                    <a:pt x="6" y="67"/>
                  </a:lnTo>
                  <a:lnTo>
                    <a:pt x="5" y="67"/>
                  </a:lnTo>
                  <a:lnTo>
                    <a:pt x="6" y="67"/>
                  </a:lnTo>
                  <a:close/>
                  <a:moveTo>
                    <a:pt x="5" y="67"/>
                  </a:moveTo>
                  <a:lnTo>
                    <a:pt x="5" y="67"/>
                  </a:lnTo>
                  <a:lnTo>
                    <a:pt x="6" y="67"/>
                  </a:lnTo>
                  <a:lnTo>
                    <a:pt x="5" y="67"/>
                  </a:lnTo>
                  <a:close/>
                  <a:moveTo>
                    <a:pt x="6" y="67"/>
                  </a:moveTo>
                  <a:cubicBezTo>
                    <a:pt x="6" y="68"/>
                    <a:pt x="7" y="69"/>
                    <a:pt x="7" y="70"/>
                  </a:cubicBezTo>
                  <a:lnTo>
                    <a:pt x="6" y="70"/>
                  </a:lnTo>
                  <a:cubicBezTo>
                    <a:pt x="5" y="69"/>
                    <a:pt x="5" y="68"/>
                    <a:pt x="5" y="67"/>
                  </a:cubicBezTo>
                  <a:lnTo>
                    <a:pt x="6" y="67"/>
                  </a:lnTo>
                  <a:close/>
                  <a:moveTo>
                    <a:pt x="7" y="70"/>
                  </a:moveTo>
                  <a:cubicBezTo>
                    <a:pt x="8" y="71"/>
                    <a:pt x="8" y="73"/>
                    <a:pt x="8" y="74"/>
                  </a:cubicBezTo>
                  <a:lnTo>
                    <a:pt x="6" y="73"/>
                  </a:lnTo>
                  <a:cubicBezTo>
                    <a:pt x="7" y="73"/>
                    <a:pt x="6" y="71"/>
                    <a:pt x="6" y="70"/>
                  </a:cubicBezTo>
                  <a:lnTo>
                    <a:pt x="7" y="70"/>
                  </a:lnTo>
                  <a:close/>
                  <a:moveTo>
                    <a:pt x="8" y="74"/>
                  </a:moveTo>
                  <a:lnTo>
                    <a:pt x="8" y="74"/>
                  </a:lnTo>
                  <a:lnTo>
                    <a:pt x="7" y="73"/>
                  </a:lnTo>
                  <a:lnTo>
                    <a:pt x="8" y="74"/>
                  </a:lnTo>
                  <a:close/>
                  <a:moveTo>
                    <a:pt x="8" y="74"/>
                  </a:moveTo>
                  <a:lnTo>
                    <a:pt x="8" y="74"/>
                  </a:lnTo>
                  <a:lnTo>
                    <a:pt x="6" y="74"/>
                  </a:lnTo>
                  <a:lnTo>
                    <a:pt x="7" y="73"/>
                  </a:lnTo>
                  <a:lnTo>
                    <a:pt x="8" y="74"/>
                  </a:lnTo>
                  <a:close/>
                  <a:moveTo>
                    <a:pt x="8" y="74"/>
                  </a:moveTo>
                  <a:cubicBezTo>
                    <a:pt x="4" y="81"/>
                    <a:pt x="2" y="87"/>
                    <a:pt x="7" y="95"/>
                  </a:cubicBezTo>
                  <a:lnTo>
                    <a:pt x="6" y="96"/>
                  </a:lnTo>
                  <a:cubicBezTo>
                    <a:pt x="0" y="87"/>
                    <a:pt x="3" y="81"/>
                    <a:pt x="6" y="74"/>
                  </a:cubicBezTo>
                  <a:lnTo>
                    <a:pt x="8" y="74"/>
                  </a:lnTo>
                  <a:close/>
                  <a:moveTo>
                    <a:pt x="6" y="96"/>
                  </a:moveTo>
                  <a:lnTo>
                    <a:pt x="6" y="96"/>
                  </a:lnTo>
                  <a:lnTo>
                    <a:pt x="6" y="95"/>
                  </a:lnTo>
                  <a:lnTo>
                    <a:pt x="6" y="96"/>
                  </a:lnTo>
                  <a:close/>
                  <a:moveTo>
                    <a:pt x="7" y="95"/>
                  </a:moveTo>
                  <a:lnTo>
                    <a:pt x="8" y="96"/>
                  </a:lnTo>
                  <a:lnTo>
                    <a:pt x="6" y="97"/>
                  </a:lnTo>
                  <a:lnTo>
                    <a:pt x="6" y="96"/>
                  </a:lnTo>
                  <a:lnTo>
                    <a:pt x="7" y="95"/>
                  </a:lnTo>
                  <a:close/>
                  <a:moveTo>
                    <a:pt x="6" y="97"/>
                  </a:moveTo>
                  <a:lnTo>
                    <a:pt x="6" y="97"/>
                  </a:lnTo>
                  <a:lnTo>
                    <a:pt x="7" y="96"/>
                  </a:lnTo>
                  <a:lnTo>
                    <a:pt x="6" y="97"/>
                  </a:lnTo>
                  <a:close/>
                  <a:moveTo>
                    <a:pt x="8" y="96"/>
                  </a:moveTo>
                  <a:cubicBezTo>
                    <a:pt x="9" y="98"/>
                    <a:pt x="11" y="101"/>
                    <a:pt x="11" y="104"/>
                  </a:cubicBezTo>
                  <a:lnTo>
                    <a:pt x="10" y="104"/>
                  </a:lnTo>
                  <a:cubicBezTo>
                    <a:pt x="10" y="101"/>
                    <a:pt x="8" y="99"/>
                    <a:pt x="6" y="97"/>
                  </a:cubicBezTo>
                  <a:lnTo>
                    <a:pt x="8" y="96"/>
                  </a:lnTo>
                  <a:close/>
                  <a:moveTo>
                    <a:pt x="11" y="104"/>
                  </a:moveTo>
                  <a:lnTo>
                    <a:pt x="11" y="104"/>
                  </a:lnTo>
                  <a:close/>
                  <a:moveTo>
                    <a:pt x="11" y="104"/>
                  </a:moveTo>
                  <a:cubicBezTo>
                    <a:pt x="11" y="109"/>
                    <a:pt x="14" y="112"/>
                    <a:pt x="16" y="115"/>
                  </a:cubicBezTo>
                  <a:lnTo>
                    <a:pt x="15" y="116"/>
                  </a:lnTo>
                  <a:cubicBezTo>
                    <a:pt x="13" y="113"/>
                    <a:pt x="10" y="110"/>
                    <a:pt x="10" y="104"/>
                  </a:cubicBezTo>
                  <a:lnTo>
                    <a:pt x="11" y="104"/>
                  </a:lnTo>
                  <a:close/>
                  <a:moveTo>
                    <a:pt x="16" y="115"/>
                  </a:moveTo>
                  <a:cubicBezTo>
                    <a:pt x="18" y="116"/>
                    <a:pt x="19" y="118"/>
                    <a:pt x="20" y="120"/>
                  </a:cubicBezTo>
                  <a:lnTo>
                    <a:pt x="19" y="120"/>
                  </a:lnTo>
                  <a:cubicBezTo>
                    <a:pt x="18" y="118"/>
                    <a:pt x="17" y="117"/>
                    <a:pt x="15" y="116"/>
                  </a:cubicBezTo>
                  <a:lnTo>
                    <a:pt x="16" y="115"/>
                  </a:lnTo>
                  <a:close/>
                  <a:moveTo>
                    <a:pt x="19" y="120"/>
                  </a:moveTo>
                  <a:lnTo>
                    <a:pt x="19" y="120"/>
                  </a:lnTo>
                  <a:close/>
                  <a:moveTo>
                    <a:pt x="20" y="120"/>
                  </a:moveTo>
                  <a:cubicBezTo>
                    <a:pt x="21" y="123"/>
                    <a:pt x="23" y="125"/>
                    <a:pt x="26" y="127"/>
                  </a:cubicBezTo>
                  <a:lnTo>
                    <a:pt x="26" y="128"/>
                  </a:lnTo>
                  <a:cubicBezTo>
                    <a:pt x="23" y="126"/>
                    <a:pt x="20" y="124"/>
                    <a:pt x="19" y="120"/>
                  </a:cubicBezTo>
                  <a:lnTo>
                    <a:pt x="20" y="120"/>
                  </a:lnTo>
                  <a:close/>
                  <a:moveTo>
                    <a:pt x="26" y="127"/>
                  </a:moveTo>
                  <a:cubicBezTo>
                    <a:pt x="29" y="129"/>
                    <a:pt x="33" y="130"/>
                    <a:pt x="37" y="131"/>
                  </a:cubicBezTo>
                  <a:lnTo>
                    <a:pt x="37" y="132"/>
                  </a:lnTo>
                  <a:cubicBezTo>
                    <a:pt x="32" y="131"/>
                    <a:pt x="29" y="130"/>
                    <a:pt x="26" y="128"/>
                  </a:cubicBezTo>
                  <a:lnTo>
                    <a:pt x="26" y="127"/>
                  </a:lnTo>
                  <a:close/>
                  <a:moveTo>
                    <a:pt x="37" y="131"/>
                  </a:moveTo>
                  <a:lnTo>
                    <a:pt x="38" y="131"/>
                  </a:lnTo>
                  <a:lnTo>
                    <a:pt x="37" y="131"/>
                  </a:lnTo>
                  <a:close/>
                  <a:moveTo>
                    <a:pt x="37" y="131"/>
                  </a:moveTo>
                  <a:lnTo>
                    <a:pt x="37" y="131"/>
                  </a:lnTo>
                  <a:lnTo>
                    <a:pt x="36" y="131"/>
                  </a:lnTo>
                  <a:lnTo>
                    <a:pt x="37" y="131"/>
                  </a:lnTo>
                  <a:close/>
                  <a:moveTo>
                    <a:pt x="36" y="131"/>
                  </a:moveTo>
                  <a:lnTo>
                    <a:pt x="36" y="131"/>
                  </a:lnTo>
                  <a:lnTo>
                    <a:pt x="37" y="131"/>
                  </a:lnTo>
                  <a:lnTo>
                    <a:pt x="36" y="131"/>
                  </a:lnTo>
                  <a:close/>
                  <a:moveTo>
                    <a:pt x="37" y="131"/>
                  </a:moveTo>
                  <a:cubicBezTo>
                    <a:pt x="37" y="132"/>
                    <a:pt x="37" y="132"/>
                    <a:pt x="37" y="132"/>
                  </a:cubicBezTo>
                  <a:lnTo>
                    <a:pt x="36" y="132"/>
                  </a:lnTo>
                  <a:cubicBezTo>
                    <a:pt x="36" y="132"/>
                    <a:pt x="36" y="131"/>
                    <a:pt x="36" y="131"/>
                  </a:cubicBezTo>
                  <a:lnTo>
                    <a:pt x="37" y="131"/>
                  </a:lnTo>
                  <a:close/>
                  <a:moveTo>
                    <a:pt x="37" y="132"/>
                  </a:moveTo>
                  <a:cubicBezTo>
                    <a:pt x="37" y="132"/>
                    <a:pt x="37" y="133"/>
                    <a:pt x="37" y="133"/>
                  </a:cubicBezTo>
                  <a:lnTo>
                    <a:pt x="36" y="133"/>
                  </a:lnTo>
                  <a:cubicBezTo>
                    <a:pt x="36" y="133"/>
                    <a:pt x="36" y="132"/>
                    <a:pt x="36" y="132"/>
                  </a:cubicBezTo>
                  <a:lnTo>
                    <a:pt x="37" y="132"/>
                  </a:lnTo>
                  <a:close/>
                  <a:moveTo>
                    <a:pt x="37" y="133"/>
                  </a:moveTo>
                  <a:cubicBezTo>
                    <a:pt x="38" y="134"/>
                    <a:pt x="39" y="136"/>
                    <a:pt x="39" y="136"/>
                  </a:cubicBezTo>
                  <a:lnTo>
                    <a:pt x="39" y="137"/>
                  </a:lnTo>
                  <a:cubicBezTo>
                    <a:pt x="38" y="137"/>
                    <a:pt x="37" y="135"/>
                    <a:pt x="36" y="133"/>
                  </a:cubicBezTo>
                  <a:lnTo>
                    <a:pt x="37" y="133"/>
                  </a:lnTo>
                  <a:close/>
                  <a:moveTo>
                    <a:pt x="39" y="136"/>
                  </a:moveTo>
                  <a:lnTo>
                    <a:pt x="39" y="136"/>
                  </a:lnTo>
                  <a:lnTo>
                    <a:pt x="39" y="137"/>
                  </a:lnTo>
                  <a:lnTo>
                    <a:pt x="39" y="136"/>
                  </a:lnTo>
                  <a:close/>
                  <a:moveTo>
                    <a:pt x="39" y="136"/>
                  </a:moveTo>
                  <a:lnTo>
                    <a:pt x="39" y="136"/>
                  </a:lnTo>
                  <a:lnTo>
                    <a:pt x="39" y="138"/>
                  </a:lnTo>
                  <a:lnTo>
                    <a:pt x="38" y="137"/>
                  </a:lnTo>
                  <a:lnTo>
                    <a:pt x="39" y="136"/>
                  </a:lnTo>
                  <a:close/>
                  <a:moveTo>
                    <a:pt x="39" y="136"/>
                  </a:moveTo>
                  <a:cubicBezTo>
                    <a:pt x="40" y="137"/>
                    <a:pt x="41" y="138"/>
                    <a:pt x="42" y="138"/>
                  </a:cubicBezTo>
                  <a:lnTo>
                    <a:pt x="42" y="140"/>
                  </a:lnTo>
                  <a:cubicBezTo>
                    <a:pt x="41" y="139"/>
                    <a:pt x="40" y="138"/>
                    <a:pt x="39" y="138"/>
                  </a:cubicBezTo>
                  <a:lnTo>
                    <a:pt x="39" y="136"/>
                  </a:lnTo>
                  <a:close/>
                  <a:moveTo>
                    <a:pt x="42" y="140"/>
                  </a:moveTo>
                  <a:lnTo>
                    <a:pt x="42" y="140"/>
                  </a:lnTo>
                  <a:lnTo>
                    <a:pt x="42" y="139"/>
                  </a:lnTo>
                  <a:lnTo>
                    <a:pt x="42" y="140"/>
                  </a:lnTo>
                  <a:close/>
                  <a:moveTo>
                    <a:pt x="42" y="138"/>
                  </a:moveTo>
                  <a:cubicBezTo>
                    <a:pt x="43" y="139"/>
                    <a:pt x="44" y="140"/>
                    <a:pt x="45" y="140"/>
                  </a:cubicBezTo>
                  <a:lnTo>
                    <a:pt x="45" y="141"/>
                  </a:lnTo>
                  <a:cubicBezTo>
                    <a:pt x="44" y="141"/>
                    <a:pt x="43" y="140"/>
                    <a:pt x="42" y="140"/>
                  </a:cubicBezTo>
                  <a:lnTo>
                    <a:pt x="42" y="138"/>
                  </a:lnTo>
                  <a:close/>
                  <a:moveTo>
                    <a:pt x="45" y="140"/>
                  </a:moveTo>
                  <a:cubicBezTo>
                    <a:pt x="50" y="143"/>
                    <a:pt x="55" y="144"/>
                    <a:pt x="60" y="144"/>
                  </a:cubicBezTo>
                  <a:lnTo>
                    <a:pt x="60" y="145"/>
                  </a:lnTo>
                  <a:cubicBezTo>
                    <a:pt x="55" y="145"/>
                    <a:pt x="50" y="144"/>
                    <a:pt x="45" y="141"/>
                  </a:cubicBezTo>
                  <a:lnTo>
                    <a:pt x="45" y="140"/>
                  </a:lnTo>
                  <a:close/>
                  <a:moveTo>
                    <a:pt x="60" y="145"/>
                  </a:moveTo>
                  <a:lnTo>
                    <a:pt x="60" y="145"/>
                  </a:lnTo>
                  <a:lnTo>
                    <a:pt x="60" y="144"/>
                  </a:lnTo>
                  <a:lnTo>
                    <a:pt x="60" y="145"/>
                  </a:lnTo>
                  <a:close/>
                  <a:moveTo>
                    <a:pt x="60" y="144"/>
                  </a:moveTo>
                  <a:cubicBezTo>
                    <a:pt x="66" y="144"/>
                    <a:pt x="71" y="146"/>
                    <a:pt x="76" y="149"/>
                  </a:cubicBezTo>
                  <a:lnTo>
                    <a:pt x="75" y="150"/>
                  </a:lnTo>
                  <a:cubicBezTo>
                    <a:pt x="70" y="148"/>
                    <a:pt x="66" y="145"/>
                    <a:pt x="60" y="145"/>
                  </a:cubicBezTo>
                  <a:lnTo>
                    <a:pt x="60" y="144"/>
                  </a:lnTo>
                  <a:close/>
                  <a:moveTo>
                    <a:pt x="76" y="149"/>
                  </a:moveTo>
                  <a:cubicBezTo>
                    <a:pt x="81" y="152"/>
                    <a:pt x="86" y="155"/>
                    <a:pt x="92" y="152"/>
                  </a:cubicBezTo>
                  <a:lnTo>
                    <a:pt x="92" y="153"/>
                  </a:lnTo>
                  <a:cubicBezTo>
                    <a:pt x="86" y="157"/>
                    <a:pt x="81" y="154"/>
                    <a:pt x="75" y="150"/>
                  </a:cubicBezTo>
                  <a:lnTo>
                    <a:pt x="76" y="149"/>
                  </a:lnTo>
                  <a:close/>
                  <a:moveTo>
                    <a:pt x="92" y="152"/>
                  </a:moveTo>
                  <a:lnTo>
                    <a:pt x="92" y="152"/>
                  </a:lnTo>
                  <a:lnTo>
                    <a:pt x="92" y="153"/>
                  </a:lnTo>
                  <a:lnTo>
                    <a:pt x="92" y="152"/>
                  </a:lnTo>
                  <a:close/>
                  <a:moveTo>
                    <a:pt x="92" y="152"/>
                  </a:moveTo>
                  <a:cubicBezTo>
                    <a:pt x="98" y="148"/>
                    <a:pt x="102" y="149"/>
                    <a:pt x="106" y="149"/>
                  </a:cubicBezTo>
                  <a:lnTo>
                    <a:pt x="106" y="150"/>
                  </a:lnTo>
                  <a:cubicBezTo>
                    <a:pt x="102" y="150"/>
                    <a:pt x="99" y="150"/>
                    <a:pt x="92" y="153"/>
                  </a:cubicBezTo>
                  <a:lnTo>
                    <a:pt x="92" y="152"/>
                  </a:lnTo>
                  <a:close/>
                  <a:moveTo>
                    <a:pt x="106" y="149"/>
                  </a:moveTo>
                  <a:cubicBezTo>
                    <a:pt x="108" y="149"/>
                    <a:pt x="111" y="149"/>
                    <a:pt x="114" y="148"/>
                  </a:cubicBezTo>
                  <a:lnTo>
                    <a:pt x="115" y="149"/>
                  </a:lnTo>
                  <a:cubicBezTo>
                    <a:pt x="111" y="150"/>
                    <a:pt x="109" y="150"/>
                    <a:pt x="106" y="150"/>
                  </a:cubicBezTo>
                  <a:lnTo>
                    <a:pt x="106" y="149"/>
                  </a:lnTo>
                  <a:close/>
                  <a:moveTo>
                    <a:pt x="114" y="148"/>
                  </a:moveTo>
                  <a:lnTo>
                    <a:pt x="114" y="148"/>
                  </a:lnTo>
                  <a:close/>
                  <a:moveTo>
                    <a:pt x="114" y="148"/>
                  </a:moveTo>
                  <a:cubicBezTo>
                    <a:pt x="115" y="147"/>
                    <a:pt x="115" y="146"/>
                    <a:pt x="115" y="145"/>
                  </a:cubicBezTo>
                  <a:lnTo>
                    <a:pt x="116" y="145"/>
                  </a:lnTo>
                  <a:cubicBezTo>
                    <a:pt x="116" y="147"/>
                    <a:pt x="116" y="148"/>
                    <a:pt x="115" y="149"/>
                  </a:cubicBezTo>
                  <a:lnTo>
                    <a:pt x="114" y="148"/>
                  </a:lnTo>
                  <a:close/>
                  <a:moveTo>
                    <a:pt x="115" y="145"/>
                  </a:moveTo>
                  <a:cubicBezTo>
                    <a:pt x="116" y="144"/>
                    <a:pt x="116" y="142"/>
                    <a:pt x="117" y="142"/>
                  </a:cubicBezTo>
                  <a:lnTo>
                    <a:pt x="118" y="143"/>
                  </a:lnTo>
                  <a:cubicBezTo>
                    <a:pt x="117" y="143"/>
                    <a:pt x="117" y="144"/>
                    <a:pt x="116" y="145"/>
                  </a:cubicBezTo>
                  <a:lnTo>
                    <a:pt x="115" y="145"/>
                  </a:lnTo>
                  <a:close/>
                  <a:moveTo>
                    <a:pt x="117" y="142"/>
                  </a:moveTo>
                  <a:lnTo>
                    <a:pt x="117" y="142"/>
                  </a:lnTo>
                  <a:close/>
                  <a:moveTo>
                    <a:pt x="117" y="142"/>
                  </a:moveTo>
                  <a:lnTo>
                    <a:pt x="117" y="142"/>
                  </a:lnTo>
                  <a:lnTo>
                    <a:pt x="118" y="143"/>
                  </a:lnTo>
                  <a:lnTo>
                    <a:pt x="117" y="142"/>
                  </a:lnTo>
                  <a:close/>
                  <a:moveTo>
                    <a:pt x="117" y="142"/>
                  </a:moveTo>
                  <a:lnTo>
                    <a:pt x="117" y="142"/>
                  </a:lnTo>
                  <a:close/>
                  <a:moveTo>
                    <a:pt x="117" y="142"/>
                  </a:moveTo>
                  <a:cubicBezTo>
                    <a:pt x="118" y="141"/>
                    <a:pt x="119" y="141"/>
                    <a:pt x="120" y="141"/>
                  </a:cubicBezTo>
                  <a:lnTo>
                    <a:pt x="120" y="142"/>
                  </a:lnTo>
                  <a:cubicBezTo>
                    <a:pt x="119" y="142"/>
                    <a:pt x="118" y="142"/>
                    <a:pt x="118" y="143"/>
                  </a:cubicBezTo>
                  <a:lnTo>
                    <a:pt x="117" y="142"/>
                  </a:lnTo>
                  <a:close/>
                  <a:moveTo>
                    <a:pt x="120" y="141"/>
                  </a:moveTo>
                  <a:cubicBezTo>
                    <a:pt x="122" y="140"/>
                    <a:pt x="123" y="140"/>
                    <a:pt x="124" y="139"/>
                  </a:cubicBezTo>
                  <a:lnTo>
                    <a:pt x="125" y="140"/>
                  </a:lnTo>
                  <a:cubicBezTo>
                    <a:pt x="124" y="141"/>
                    <a:pt x="122" y="142"/>
                    <a:pt x="120" y="142"/>
                  </a:cubicBezTo>
                  <a:lnTo>
                    <a:pt x="120" y="141"/>
                  </a:lnTo>
                  <a:close/>
                  <a:moveTo>
                    <a:pt x="125" y="140"/>
                  </a:moveTo>
                  <a:lnTo>
                    <a:pt x="125" y="140"/>
                  </a:lnTo>
                  <a:close/>
                  <a:moveTo>
                    <a:pt x="124" y="139"/>
                  </a:moveTo>
                  <a:lnTo>
                    <a:pt x="124" y="139"/>
                  </a:lnTo>
                  <a:lnTo>
                    <a:pt x="125" y="140"/>
                  </a:lnTo>
                  <a:lnTo>
                    <a:pt x="124" y="139"/>
                  </a:lnTo>
                  <a:close/>
                  <a:moveTo>
                    <a:pt x="125" y="140"/>
                  </a:moveTo>
                  <a:lnTo>
                    <a:pt x="125" y="140"/>
                  </a:lnTo>
                  <a:close/>
                  <a:moveTo>
                    <a:pt x="124" y="139"/>
                  </a:moveTo>
                  <a:cubicBezTo>
                    <a:pt x="125" y="138"/>
                    <a:pt x="126" y="138"/>
                    <a:pt x="126" y="137"/>
                  </a:cubicBezTo>
                  <a:lnTo>
                    <a:pt x="127" y="139"/>
                  </a:lnTo>
                  <a:cubicBezTo>
                    <a:pt x="126" y="139"/>
                    <a:pt x="126" y="139"/>
                    <a:pt x="125" y="140"/>
                  </a:cubicBezTo>
                  <a:lnTo>
                    <a:pt x="124" y="139"/>
                  </a:lnTo>
                  <a:close/>
                  <a:moveTo>
                    <a:pt x="126" y="137"/>
                  </a:moveTo>
                  <a:cubicBezTo>
                    <a:pt x="127" y="137"/>
                    <a:pt x="128" y="136"/>
                    <a:pt x="129" y="136"/>
                  </a:cubicBezTo>
                  <a:lnTo>
                    <a:pt x="130" y="136"/>
                  </a:lnTo>
                  <a:cubicBezTo>
                    <a:pt x="129" y="137"/>
                    <a:pt x="128" y="138"/>
                    <a:pt x="127" y="139"/>
                  </a:cubicBezTo>
                  <a:lnTo>
                    <a:pt x="126" y="137"/>
                  </a:lnTo>
                  <a:close/>
                  <a:moveTo>
                    <a:pt x="129" y="136"/>
                  </a:moveTo>
                  <a:lnTo>
                    <a:pt x="129" y="136"/>
                  </a:lnTo>
                  <a:close/>
                  <a:moveTo>
                    <a:pt x="129" y="136"/>
                  </a:moveTo>
                  <a:cubicBezTo>
                    <a:pt x="130" y="134"/>
                    <a:pt x="131" y="133"/>
                    <a:pt x="132" y="131"/>
                  </a:cubicBezTo>
                  <a:lnTo>
                    <a:pt x="133" y="132"/>
                  </a:lnTo>
                  <a:cubicBezTo>
                    <a:pt x="132" y="133"/>
                    <a:pt x="131" y="135"/>
                    <a:pt x="130" y="136"/>
                  </a:cubicBezTo>
                  <a:lnTo>
                    <a:pt x="129" y="136"/>
                  </a:lnTo>
                  <a:close/>
                  <a:moveTo>
                    <a:pt x="132" y="131"/>
                  </a:moveTo>
                  <a:cubicBezTo>
                    <a:pt x="132" y="129"/>
                    <a:pt x="133" y="127"/>
                    <a:pt x="135" y="123"/>
                  </a:cubicBezTo>
                  <a:lnTo>
                    <a:pt x="136" y="124"/>
                  </a:lnTo>
                  <a:cubicBezTo>
                    <a:pt x="135" y="127"/>
                    <a:pt x="134" y="130"/>
                    <a:pt x="133" y="132"/>
                  </a:cubicBezTo>
                  <a:lnTo>
                    <a:pt x="132" y="131"/>
                  </a:lnTo>
                  <a:close/>
                  <a:moveTo>
                    <a:pt x="135" y="123"/>
                  </a:moveTo>
                  <a:lnTo>
                    <a:pt x="135" y="123"/>
                  </a:lnTo>
                  <a:lnTo>
                    <a:pt x="136" y="124"/>
                  </a:lnTo>
                  <a:lnTo>
                    <a:pt x="135" y="123"/>
                  </a:lnTo>
                  <a:close/>
                  <a:moveTo>
                    <a:pt x="135" y="123"/>
                  </a:moveTo>
                  <a:cubicBezTo>
                    <a:pt x="135" y="122"/>
                    <a:pt x="136" y="121"/>
                    <a:pt x="137" y="120"/>
                  </a:cubicBezTo>
                  <a:lnTo>
                    <a:pt x="139" y="120"/>
                  </a:lnTo>
                  <a:cubicBezTo>
                    <a:pt x="137" y="122"/>
                    <a:pt x="136" y="123"/>
                    <a:pt x="136" y="124"/>
                  </a:cubicBezTo>
                  <a:lnTo>
                    <a:pt x="135" y="123"/>
                  </a:lnTo>
                  <a:close/>
                  <a:moveTo>
                    <a:pt x="137" y="120"/>
                  </a:moveTo>
                  <a:cubicBezTo>
                    <a:pt x="139" y="118"/>
                    <a:pt x="141" y="115"/>
                    <a:pt x="143" y="112"/>
                  </a:cubicBezTo>
                  <a:lnTo>
                    <a:pt x="144" y="113"/>
                  </a:lnTo>
                  <a:cubicBezTo>
                    <a:pt x="142" y="116"/>
                    <a:pt x="140" y="119"/>
                    <a:pt x="139" y="120"/>
                  </a:cubicBezTo>
                  <a:lnTo>
                    <a:pt x="137" y="120"/>
                  </a:lnTo>
                  <a:close/>
                  <a:moveTo>
                    <a:pt x="144" y="113"/>
                  </a:moveTo>
                  <a:lnTo>
                    <a:pt x="144" y="113"/>
                  </a:lnTo>
                  <a:lnTo>
                    <a:pt x="143" y="113"/>
                  </a:lnTo>
                  <a:lnTo>
                    <a:pt x="144" y="113"/>
                  </a:lnTo>
                  <a:close/>
                  <a:moveTo>
                    <a:pt x="143" y="112"/>
                  </a:moveTo>
                  <a:lnTo>
                    <a:pt x="143" y="112"/>
                  </a:lnTo>
                  <a:lnTo>
                    <a:pt x="144" y="113"/>
                  </a:lnTo>
                  <a:lnTo>
                    <a:pt x="143" y="112"/>
                  </a:lnTo>
                  <a:close/>
                  <a:moveTo>
                    <a:pt x="144" y="113"/>
                  </a:moveTo>
                  <a:lnTo>
                    <a:pt x="144" y="113"/>
                  </a:lnTo>
                  <a:lnTo>
                    <a:pt x="143" y="113"/>
                  </a:lnTo>
                  <a:lnTo>
                    <a:pt x="144" y="113"/>
                  </a:lnTo>
                  <a:close/>
                  <a:moveTo>
                    <a:pt x="143" y="112"/>
                  </a:moveTo>
                  <a:cubicBezTo>
                    <a:pt x="143" y="112"/>
                    <a:pt x="143" y="112"/>
                    <a:pt x="143" y="112"/>
                  </a:cubicBezTo>
                  <a:lnTo>
                    <a:pt x="144" y="112"/>
                  </a:lnTo>
                  <a:cubicBezTo>
                    <a:pt x="144" y="113"/>
                    <a:pt x="144" y="113"/>
                    <a:pt x="144" y="113"/>
                  </a:cubicBezTo>
                  <a:lnTo>
                    <a:pt x="143" y="112"/>
                  </a:lnTo>
                  <a:close/>
                  <a:moveTo>
                    <a:pt x="143" y="112"/>
                  </a:moveTo>
                  <a:cubicBezTo>
                    <a:pt x="143" y="112"/>
                    <a:pt x="143" y="111"/>
                    <a:pt x="143" y="111"/>
                  </a:cubicBezTo>
                  <a:lnTo>
                    <a:pt x="144" y="111"/>
                  </a:lnTo>
                  <a:cubicBezTo>
                    <a:pt x="144" y="112"/>
                    <a:pt x="144" y="112"/>
                    <a:pt x="144" y="112"/>
                  </a:cubicBezTo>
                  <a:lnTo>
                    <a:pt x="143" y="112"/>
                  </a:lnTo>
                  <a:close/>
                  <a:moveTo>
                    <a:pt x="143" y="111"/>
                  </a:moveTo>
                  <a:cubicBezTo>
                    <a:pt x="143" y="110"/>
                    <a:pt x="143" y="108"/>
                    <a:pt x="142" y="107"/>
                  </a:cubicBezTo>
                  <a:lnTo>
                    <a:pt x="144" y="107"/>
                  </a:lnTo>
                  <a:cubicBezTo>
                    <a:pt x="144" y="108"/>
                    <a:pt x="145" y="110"/>
                    <a:pt x="144" y="111"/>
                  </a:cubicBezTo>
                  <a:lnTo>
                    <a:pt x="143" y="111"/>
                  </a:lnTo>
                  <a:close/>
                  <a:moveTo>
                    <a:pt x="142" y="107"/>
                  </a:moveTo>
                  <a:lnTo>
                    <a:pt x="142" y="107"/>
                  </a:lnTo>
                  <a:lnTo>
                    <a:pt x="143" y="107"/>
                  </a:lnTo>
                  <a:lnTo>
                    <a:pt x="142" y="107"/>
                  </a:lnTo>
                  <a:close/>
                  <a:moveTo>
                    <a:pt x="142" y="107"/>
                  </a:moveTo>
                  <a:cubicBezTo>
                    <a:pt x="142" y="106"/>
                    <a:pt x="142" y="106"/>
                    <a:pt x="141" y="105"/>
                  </a:cubicBezTo>
                  <a:lnTo>
                    <a:pt x="142" y="105"/>
                  </a:lnTo>
                  <a:cubicBezTo>
                    <a:pt x="143" y="105"/>
                    <a:pt x="143" y="105"/>
                    <a:pt x="144" y="107"/>
                  </a:cubicBezTo>
                  <a:lnTo>
                    <a:pt x="142" y="107"/>
                  </a:lnTo>
                  <a:close/>
                  <a:moveTo>
                    <a:pt x="141" y="105"/>
                  </a:moveTo>
                  <a:cubicBezTo>
                    <a:pt x="141" y="105"/>
                    <a:pt x="141" y="104"/>
                    <a:pt x="140" y="103"/>
                  </a:cubicBezTo>
                  <a:lnTo>
                    <a:pt x="141" y="102"/>
                  </a:lnTo>
                  <a:cubicBezTo>
                    <a:pt x="142" y="104"/>
                    <a:pt x="142" y="104"/>
                    <a:pt x="142" y="105"/>
                  </a:cubicBezTo>
                  <a:lnTo>
                    <a:pt x="141" y="105"/>
                  </a:lnTo>
                  <a:close/>
                  <a:moveTo>
                    <a:pt x="140" y="103"/>
                  </a:moveTo>
                  <a:lnTo>
                    <a:pt x="140" y="101"/>
                  </a:lnTo>
                  <a:lnTo>
                    <a:pt x="141" y="102"/>
                  </a:lnTo>
                  <a:lnTo>
                    <a:pt x="140" y="103"/>
                  </a:lnTo>
                  <a:close/>
                  <a:moveTo>
                    <a:pt x="141" y="102"/>
                  </a:moveTo>
                  <a:cubicBezTo>
                    <a:pt x="144" y="104"/>
                    <a:pt x="148" y="104"/>
                    <a:pt x="153" y="103"/>
                  </a:cubicBezTo>
                  <a:lnTo>
                    <a:pt x="153" y="104"/>
                  </a:lnTo>
                  <a:cubicBezTo>
                    <a:pt x="148" y="105"/>
                    <a:pt x="144" y="105"/>
                    <a:pt x="140" y="103"/>
                  </a:cubicBezTo>
                  <a:lnTo>
                    <a:pt x="141" y="102"/>
                  </a:lnTo>
                  <a:close/>
                  <a:moveTo>
                    <a:pt x="153" y="103"/>
                  </a:moveTo>
                  <a:cubicBezTo>
                    <a:pt x="157" y="102"/>
                    <a:pt x="161" y="100"/>
                    <a:pt x="166" y="98"/>
                  </a:cubicBezTo>
                  <a:lnTo>
                    <a:pt x="166" y="99"/>
                  </a:lnTo>
                  <a:cubicBezTo>
                    <a:pt x="162" y="102"/>
                    <a:pt x="157" y="103"/>
                    <a:pt x="153" y="104"/>
                  </a:cubicBezTo>
                  <a:lnTo>
                    <a:pt x="153" y="103"/>
                  </a:lnTo>
                  <a:close/>
                  <a:moveTo>
                    <a:pt x="166" y="98"/>
                  </a:moveTo>
                  <a:lnTo>
                    <a:pt x="166" y="98"/>
                  </a:lnTo>
                  <a:lnTo>
                    <a:pt x="166" y="99"/>
                  </a:lnTo>
                  <a:lnTo>
                    <a:pt x="166" y="98"/>
                  </a:lnTo>
                  <a:close/>
                  <a:moveTo>
                    <a:pt x="166" y="98"/>
                  </a:moveTo>
                  <a:lnTo>
                    <a:pt x="166" y="98"/>
                  </a:lnTo>
                  <a:lnTo>
                    <a:pt x="166" y="99"/>
                  </a:lnTo>
                  <a:lnTo>
                    <a:pt x="166" y="98"/>
                  </a:lnTo>
                  <a:close/>
                  <a:moveTo>
                    <a:pt x="166" y="99"/>
                  </a:moveTo>
                  <a:lnTo>
                    <a:pt x="166" y="99"/>
                  </a:lnTo>
                  <a:close/>
                  <a:moveTo>
                    <a:pt x="166" y="98"/>
                  </a:moveTo>
                  <a:cubicBezTo>
                    <a:pt x="166" y="98"/>
                    <a:pt x="167" y="97"/>
                    <a:pt x="167" y="97"/>
                  </a:cubicBezTo>
                  <a:lnTo>
                    <a:pt x="168" y="97"/>
                  </a:lnTo>
                  <a:cubicBezTo>
                    <a:pt x="168" y="98"/>
                    <a:pt x="167" y="99"/>
                    <a:pt x="166" y="99"/>
                  </a:cubicBezTo>
                  <a:lnTo>
                    <a:pt x="166" y="98"/>
                  </a:lnTo>
                  <a:close/>
                  <a:moveTo>
                    <a:pt x="167" y="97"/>
                  </a:moveTo>
                  <a:cubicBezTo>
                    <a:pt x="169" y="95"/>
                    <a:pt x="170" y="93"/>
                    <a:pt x="173" y="93"/>
                  </a:cubicBezTo>
                  <a:lnTo>
                    <a:pt x="173" y="94"/>
                  </a:lnTo>
                  <a:cubicBezTo>
                    <a:pt x="171" y="94"/>
                    <a:pt x="170" y="96"/>
                    <a:pt x="168" y="97"/>
                  </a:cubicBezTo>
                  <a:lnTo>
                    <a:pt x="167" y="97"/>
                  </a:lnTo>
                  <a:close/>
                  <a:moveTo>
                    <a:pt x="173" y="94"/>
                  </a:moveTo>
                  <a:lnTo>
                    <a:pt x="173" y="94"/>
                  </a:lnTo>
                  <a:lnTo>
                    <a:pt x="173" y="93"/>
                  </a:lnTo>
                  <a:lnTo>
                    <a:pt x="173" y="94"/>
                  </a:lnTo>
                  <a:close/>
                  <a:moveTo>
                    <a:pt x="173" y="93"/>
                  </a:moveTo>
                  <a:cubicBezTo>
                    <a:pt x="174" y="92"/>
                    <a:pt x="175" y="92"/>
                    <a:pt x="177" y="91"/>
                  </a:cubicBezTo>
                  <a:lnTo>
                    <a:pt x="177" y="93"/>
                  </a:lnTo>
                  <a:cubicBezTo>
                    <a:pt x="176" y="93"/>
                    <a:pt x="174" y="93"/>
                    <a:pt x="173" y="94"/>
                  </a:cubicBezTo>
                  <a:lnTo>
                    <a:pt x="173" y="93"/>
                  </a:lnTo>
                  <a:close/>
                  <a:moveTo>
                    <a:pt x="177" y="91"/>
                  </a:moveTo>
                  <a:cubicBezTo>
                    <a:pt x="181" y="90"/>
                    <a:pt x="184" y="89"/>
                    <a:pt x="189" y="85"/>
                  </a:cubicBezTo>
                  <a:lnTo>
                    <a:pt x="190" y="87"/>
                  </a:lnTo>
                  <a:cubicBezTo>
                    <a:pt x="185" y="90"/>
                    <a:pt x="181" y="91"/>
                    <a:pt x="177" y="93"/>
                  </a:cubicBezTo>
                  <a:lnTo>
                    <a:pt x="177" y="91"/>
                  </a:lnTo>
                  <a:close/>
                  <a:moveTo>
                    <a:pt x="189" y="85"/>
                  </a:moveTo>
                  <a:lnTo>
                    <a:pt x="189" y="85"/>
                  </a:lnTo>
                  <a:lnTo>
                    <a:pt x="189" y="86"/>
                  </a:lnTo>
                  <a:lnTo>
                    <a:pt x="189" y="85"/>
                  </a:lnTo>
                  <a:close/>
                  <a:moveTo>
                    <a:pt x="189" y="85"/>
                  </a:moveTo>
                  <a:cubicBezTo>
                    <a:pt x="191" y="84"/>
                    <a:pt x="194" y="84"/>
                    <a:pt x="196" y="83"/>
                  </a:cubicBezTo>
                  <a:lnTo>
                    <a:pt x="196" y="85"/>
                  </a:lnTo>
                  <a:cubicBezTo>
                    <a:pt x="194" y="85"/>
                    <a:pt x="192" y="85"/>
                    <a:pt x="190" y="87"/>
                  </a:cubicBezTo>
                  <a:lnTo>
                    <a:pt x="189" y="85"/>
                  </a:lnTo>
                  <a:close/>
                  <a:moveTo>
                    <a:pt x="196" y="83"/>
                  </a:moveTo>
                  <a:cubicBezTo>
                    <a:pt x="198" y="83"/>
                    <a:pt x="199" y="83"/>
                    <a:pt x="201" y="82"/>
                  </a:cubicBezTo>
                  <a:lnTo>
                    <a:pt x="201" y="84"/>
                  </a:lnTo>
                  <a:cubicBezTo>
                    <a:pt x="199" y="84"/>
                    <a:pt x="198" y="84"/>
                    <a:pt x="196" y="85"/>
                  </a:cubicBezTo>
                  <a:lnTo>
                    <a:pt x="196" y="83"/>
                  </a:lnTo>
                  <a:close/>
                  <a:moveTo>
                    <a:pt x="201" y="84"/>
                  </a:moveTo>
                  <a:lnTo>
                    <a:pt x="201" y="84"/>
                  </a:lnTo>
                  <a:lnTo>
                    <a:pt x="201" y="83"/>
                  </a:lnTo>
                  <a:lnTo>
                    <a:pt x="201" y="84"/>
                  </a:lnTo>
                  <a:close/>
                  <a:moveTo>
                    <a:pt x="201" y="82"/>
                  </a:moveTo>
                  <a:lnTo>
                    <a:pt x="201" y="82"/>
                  </a:lnTo>
                  <a:lnTo>
                    <a:pt x="201" y="84"/>
                  </a:lnTo>
                  <a:lnTo>
                    <a:pt x="201" y="82"/>
                  </a:lnTo>
                  <a:close/>
                  <a:moveTo>
                    <a:pt x="201" y="84"/>
                  </a:moveTo>
                  <a:lnTo>
                    <a:pt x="201" y="84"/>
                  </a:lnTo>
                  <a:lnTo>
                    <a:pt x="201" y="83"/>
                  </a:lnTo>
                  <a:lnTo>
                    <a:pt x="201" y="84"/>
                  </a:lnTo>
                  <a:close/>
                  <a:moveTo>
                    <a:pt x="201" y="82"/>
                  </a:moveTo>
                  <a:cubicBezTo>
                    <a:pt x="202" y="82"/>
                    <a:pt x="202" y="81"/>
                    <a:pt x="203" y="81"/>
                  </a:cubicBezTo>
                  <a:lnTo>
                    <a:pt x="204" y="82"/>
                  </a:lnTo>
                  <a:cubicBezTo>
                    <a:pt x="203" y="83"/>
                    <a:pt x="202" y="83"/>
                    <a:pt x="201" y="84"/>
                  </a:cubicBezTo>
                  <a:lnTo>
                    <a:pt x="201" y="82"/>
                  </a:lnTo>
                  <a:close/>
                  <a:moveTo>
                    <a:pt x="203" y="81"/>
                  </a:moveTo>
                  <a:cubicBezTo>
                    <a:pt x="204" y="80"/>
                    <a:pt x="205" y="79"/>
                    <a:pt x="206" y="79"/>
                  </a:cubicBezTo>
                  <a:lnTo>
                    <a:pt x="206" y="80"/>
                  </a:lnTo>
                  <a:cubicBezTo>
                    <a:pt x="205" y="81"/>
                    <a:pt x="205" y="81"/>
                    <a:pt x="204" y="82"/>
                  </a:cubicBezTo>
                  <a:lnTo>
                    <a:pt x="203" y="81"/>
                  </a:lnTo>
                  <a:close/>
                  <a:moveTo>
                    <a:pt x="206" y="79"/>
                  </a:moveTo>
                  <a:cubicBezTo>
                    <a:pt x="209" y="78"/>
                    <a:pt x="211" y="78"/>
                    <a:pt x="214" y="79"/>
                  </a:cubicBezTo>
                  <a:lnTo>
                    <a:pt x="214" y="80"/>
                  </a:lnTo>
                  <a:cubicBezTo>
                    <a:pt x="211" y="80"/>
                    <a:pt x="209" y="80"/>
                    <a:pt x="206" y="80"/>
                  </a:cubicBezTo>
                  <a:lnTo>
                    <a:pt x="206" y="79"/>
                  </a:lnTo>
                  <a:close/>
                  <a:moveTo>
                    <a:pt x="214" y="79"/>
                  </a:moveTo>
                  <a:cubicBezTo>
                    <a:pt x="218" y="79"/>
                    <a:pt x="222" y="79"/>
                    <a:pt x="227" y="75"/>
                  </a:cubicBezTo>
                  <a:lnTo>
                    <a:pt x="227" y="77"/>
                  </a:lnTo>
                  <a:cubicBezTo>
                    <a:pt x="222" y="81"/>
                    <a:pt x="218" y="80"/>
                    <a:pt x="214" y="80"/>
                  </a:cubicBezTo>
                  <a:lnTo>
                    <a:pt x="214" y="79"/>
                  </a:lnTo>
                  <a:close/>
                  <a:moveTo>
                    <a:pt x="227" y="75"/>
                  </a:moveTo>
                  <a:cubicBezTo>
                    <a:pt x="229" y="73"/>
                    <a:pt x="232" y="74"/>
                    <a:pt x="236" y="74"/>
                  </a:cubicBezTo>
                  <a:lnTo>
                    <a:pt x="236" y="75"/>
                  </a:lnTo>
                  <a:cubicBezTo>
                    <a:pt x="233" y="75"/>
                    <a:pt x="230" y="75"/>
                    <a:pt x="227" y="77"/>
                  </a:cubicBezTo>
                  <a:lnTo>
                    <a:pt x="227" y="75"/>
                  </a:lnTo>
                  <a:close/>
                  <a:moveTo>
                    <a:pt x="236" y="74"/>
                  </a:moveTo>
                  <a:cubicBezTo>
                    <a:pt x="240" y="74"/>
                    <a:pt x="245" y="74"/>
                    <a:pt x="249" y="71"/>
                  </a:cubicBezTo>
                  <a:lnTo>
                    <a:pt x="250" y="72"/>
                  </a:lnTo>
                  <a:cubicBezTo>
                    <a:pt x="245" y="75"/>
                    <a:pt x="240" y="75"/>
                    <a:pt x="236" y="75"/>
                  </a:cubicBezTo>
                  <a:lnTo>
                    <a:pt x="236" y="74"/>
                  </a:lnTo>
                  <a:close/>
                  <a:moveTo>
                    <a:pt x="250" y="72"/>
                  </a:moveTo>
                  <a:lnTo>
                    <a:pt x="250" y="72"/>
                  </a:lnTo>
                  <a:lnTo>
                    <a:pt x="250" y="71"/>
                  </a:lnTo>
                  <a:lnTo>
                    <a:pt x="250" y="72"/>
                  </a:lnTo>
                  <a:close/>
                  <a:moveTo>
                    <a:pt x="249" y="71"/>
                  </a:moveTo>
                  <a:lnTo>
                    <a:pt x="249" y="71"/>
                  </a:lnTo>
                  <a:lnTo>
                    <a:pt x="250" y="72"/>
                  </a:lnTo>
                  <a:lnTo>
                    <a:pt x="249" y="71"/>
                  </a:lnTo>
                  <a:close/>
                  <a:moveTo>
                    <a:pt x="249" y="71"/>
                  </a:moveTo>
                  <a:lnTo>
                    <a:pt x="249" y="71"/>
                  </a:lnTo>
                  <a:lnTo>
                    <a:pt x="250" y="71"/>
                  </a:lnTo>
                  <a:lnTo>
                    <a:pt x="249" y="71"/>
                  </a:lnTo>
                  <a:close/>
                  <a:moveTo>
                    <a:pt x="249" y="71"/>
                  </a:moveTo>
                  <a:cubicBezTo>
                    <a:pt x="252" y="69"/>
                    <a:pt x="255" y="70"/>
                    <a:pt x="257" y="71"/>
                  </a:cubicBezTo>
                  <a:lnTo>
                    <a:pt x="257" y="72"/>
                  </a:lnTo>
                  <a:cubicBezTo>
                    <a:pt x="255" y="71"/>
                    <a:pt x="252" y="71"/>
                    <a:pt x="250" y="72"/>
                  </a:cubicBezTo>
                  <a:lnTo>
                    <a:pt x="249" y="71"/>
                  </a:lnTo>
                  <a:close/>
                  <a:moveTo>
                    <a:pt x="257" y="71"/>
                  </a:moveTo>
                  <a:cubicBezTo>
                    <a:pt x="259" y="71"/>
                    <a:pt x="260" y="71"/>
                    <a:pt x="261" y="71"/>
                  </a:cubicBezTo>
                  <a:lnTo>
                    <a:pt x="261" y="73"/>
                  </a:lnTo>
                  <a:cubicBezTo>
                    <a:pt x="260" y="73"/>
                    <a:pt x="258" y="72"/>
                    <a:pt x="257" y="72"/>
                  </a:cubicBezTo>
                  <a:lnTo>
                    <a:pt x="257" y="71"/>
                  </a:lnTo>
                  <a:close/>
                  <a:moveTo>
                    <a:pt x="261" y="73"/>
                  </a:moveTo>
                  <a:lnTo>
                    <a:pt x="261" y="73"/>
                  </a:lnTo>
                  <a:lnTo>
                    <a:pt x="261" y="72"/>
                  </a:lnTo>
                  <a:lnTo>
                    <a:pt x="261" y="73"/>
                  </a:lnTo>
                  <a:close/>
                  <a:moveTo>
                    <a:pt x="261" y="71"/>
                  </a:moveTo>
                  <a:lnTo>
                    <a:pt x="261" y="71"/>
                  </a:lnTo>
                  <a:lnTo>
                    <a:pt x="261" y="73"/>
                  </a:lnTo>
                  <a:lnTo>
                    <a:pt x="261" y="71"/>
                  </a:lnTo>
                  <a:close/>
                  <a:moveTo>
                    <a:pt x="261" y="73"/>
                  </a:moveTo>
                  <a:lnTo>
                    <a:pt x="261" y="73"/>
                  </a:lnTo>
                  <a:lnTo>
                    <a:pt x="261" y="72"/>
                  </a:lnTo>
                  <a:lnTo>
                    <a:pt x="261" y="73"/>
                  </a:lnTo>
                  <a:close/>
                  <a:moveTo>
                    <a:pt x="261" y="71"/>
                  </a:moveTo>
                  <a:cubicBezTo>
                    <a:pt x="261" y="71"/>
                    <a:pt x="261" y="71"/>
                    <a:pt x="261" y="71"/>
                  </a:cubicBezTo>
                  <a:lnTo>
                    <a:pt x="262" y="72"/>
                  </a:lnTo>
                  <a:cubicBezTo>
                    <a:pt x="261" y="72"/>
                    <a:pt x="261" y="73"/>
                    <a:pt x="261" y="73"/>
                  </a:cubicBezTo>
                  <a:lnTo>
                    <a:pt x="261" y="71"/>
                  </a:lnTo>
                  <a:close/>
                  <a:moveTo>
                    <a:pt x="262" y="72"/>
                  </a:moveTo>
                  <a:lnTo>
                    <a:pt x="262" y="72"/>
                  </a:lnTo>
                  <a:close/>
                  <a:moveTo>
                    <a:pt x="261" y="71"/>
                  </a:moveTo>
                  <a:cubicBezTo>
                    <a:pt x="262" y="71"/>
                    <a:pt x="262" y="71"/>
                    <a:pt x="262" y="71"/>
                  </a:cubicBezTo>
                  <a:lnTo>
                    <a:pt x="263" y="72"/>
                  </a:lnTo>
                  <a:cubicBezTo>
                    <a:pt x="262" y="72"/>
                    <a:pt x="262" y="72"/>
                    <a:pt x="262" y="72"/>
                  </a:cubicBezTo>
                  <a:lnTo>
                    <a:pt x="261" y="71"/>
                  </a:lnTo>
                  <a:close/>
                  <a:moveTo>
                    <a:pt x="262" y="71"/>
                  </a:moveTo>
                  <a:cubicBezTo>
                    <a:pt x="264" y="70"/>
                    <a:pt x="265" y="70"/>
                    <a:pt x="266" y="69"/>
                  </a:cubicBezTo>
                  <a:lnTo>
                    <a:pt x="267" y="70"/>
                  </a:lnTo>
                  <a:cubicBezTo>
                    <a:pt x="266" y="71"/>
                    <a:pt x="264" y="72"/>
                    <a:pt x="263" y="72"/>
                  </a:cubicBezTo>
                  <a:lnTo>
                    <a:pt x="262" y="71"/>
                  </a:lnTo>
                  <a:close/>
                  <a:moveTo>
                    <a:pt x="267" y="70"/>
                  </a:moveTo>
                  <a:lnTo>
                    <a:pt x="267" y="70"/>
                  </a:lnTo>
                  <a:lnTo>
                    <a:pt x="267" y="69"/>
                  </a:lnTo>
                  <a:lnTo>
                    <a:pt x="267" y="70"/>
                  </a:lnTo>
                  <a:close/>
                  <a:moveTo>
                    <a:pt x="266" y="69"/>
                  </a:moveTo>
                  <a:cubicBezTo>
                    <a:pt x="267" y="68"/>
                    <a:pt x="268" y="69"/>
                    <a:pt x="269" y="69"/>
                  </a:cubicBezTo>
                  <a:lnTo>
                    <a:pt x="268" y="70"/>
                  </a:lnTo>
                  <a:cubicBezTo>
                    <a:pt x="268" y="70"/>
                    <a:pt x="267" y="70"/>
                    <a:pt x="267" y="70"/>
                  </a:cubicBezTo>
                  <a:lnTo>
                    <a:pt x="266" y="69"/>
                  </a:lnTo>
                  <a:close/>
                  <a:moveTo>
                    <a:pt x="269" y="69"/>
                  </a:moveTo>
                  <a:cubicBezTo>
                    <a:pt x="269" y="69"/>
                    <a:pt x="269" y="70"/>
                    <a:pt x="270" y="70"/>
                  </a:cubicBezTo>
                  <a:lnTo>
                    <a:pt x="270" y="71"/>
                  </a:lnTo>
                  <a:cubicBezTo>
                    <a:pt x="269" y="71"/>
                    <a:pt x="269" y="71"/>
                    <a:pt x="268" y="70"/>
                  </a:cubicBezTo>
                  <a:lnTo>
                    <a:pt x="269" y="69"/>
                  </a:lnTo>
                  <a:close/>
                  <a:moveTo>
                    <a:pt x="270" y="71"/>
                  </a:moveTo>
                  <a:lnTo>
                    <a:pt x="270" y="71"/>
                  </a:lnTo>
                  <a:lnTo>
                    <a:pt x="270" y="70"/>
                  </a:lnTo>
                  <a:lnTo>
                    <a:pt x="270" y="71"/>
                  </a:lnTo>
                  <a:close/>
                  <a:moveTo>
                    <a:pt x="270" y="70"/>
                  </a:moveTo>
                  <a:lnTo>
                    <a:pt x="270" y="70"/>
                  </a:lnTo>
                  <a:lnTo>
                    <a:pt x="270" y="71"/>
                  </a:lnTo>
                  <a:lnTo>
                    <a:pt x="270" y="70"/>
                  </a:lnTo>
                  <a:close/>
                  <a:moveTo>
                    <a:pt x="270" y="71"/>
                  </a:moveTo>
                  <a:lnTo>
                    <a:pt x="270" y="71"/>
                  </a:lnTo>
                  <a:lnTo>
                    <a:pt x="270" y="70"/>
                  </a:lnTo>
                  <a:lnTo>
                    <a:pt x="270" y="71"/>
                  </a:lnTo>
                  <a:close/>
                  <a:moveTo>
                    <a:pt x="270" y="70"/>
                  </a:moveTo>
                  <a:cubicBezTo>
                    <a:pt x="271" y="69"/>
                    <a:pt x="272" y="69"/>
                    <a:pt x="273" y="68"/>
                  </a:cubicBezTo>
                  <a:lnTo>
                    <a:pt x="274" y="69"/>
                  </a:lnTo>
                  <a:cubicBezTo>
                    <a:pt x="273" y="70"/>
                    <a:pt x="271" y="71"/>
                    <a:pt x="270" y="71"/>
                  </a:cubicBezTo>
                  <a:lnTo>
                    <a:pt x="270" y="70"/>
                  </a:lnTo>
                  <a:close/>
                  <a:moveTo>
                    <a:pt x="273" y="68"/>
                  </a:moveTo>
                  <a:cubicBezTo>
                    <a:pt x="275" y="67"/>
                    <a:pt x="277" y="66"/>
                    <a:pt x="278" y="67"/>
                  </a:cubicBezTo>
                  <a:lnTo>
                    <a:pt x="278" y="68"/>
                  </a:lnTo>
                  <a:cubicBezTo>
                    <a:pt x="277" y="68"/>
                    <a:pt x="276" y="68"/>
                    <a:pt x="274" y="69"/>
                  </a:cubicBezTo>
                  <a:lnTo>
                    <a:pt x="273" y="68"/>
                  </a:lnTo>
                  <a:close/>
                  <a:moveTo>
                    <a:pt x="278" y="68"/>
                  </a:moveTo>
                  <a:lnTo>
                    <a:pt x="278" y="68"/>
                  </a:lnTo>
                  <a:lnTo>
                    <a:pt x="278" y="67"/>
                  </a:lnTo>
                  <a:lnTo>
                    <a:pt x="278" y="68"/>
                  </a:lnTo>
                  <a:close/>
                  <a:moveTo>
                    <a:pt x="278" y="67"/>
                  </a:moveTo>
                  <a:lnTo>
                    <a:pt x="278" y="67"/>
                  </a:lnTo>
                  <a:lnTo>
                    <a:pt x="278" y="68"/>
                  </a:lnTo>
                  <a:lnTo>
                    <a:pt x="278" y="67"/>
                  </a:lnTo>
                  <a:close/>
                  <a:moveTo>
                    <a:pt x="278" y="68"/>
                  </a:moveTo>
                  <a:lnTo>
                    <a:pt x="278" y="68"/>
                  </a:lnTo>
                  <a:lnTo>
                    <a:pt x="278" y="67"/>
                  </a:lnTo>
                  <a:lnTo>
                    <a:pt x="278" y="68"/>
                  </a:lnTo>
                  <a:close/>
                  <a:moveTo>
                    <a:pt x="278" y="67"/>
                  </a:moveTo>
                  <a:cubicBezTo>
                    <a:pt x="279" y="67"/>
                    <a:pt x="279" y="67"/>
                    <a:pt x="280" y="67"/>
                  </a:cubicBezTo>
                  <a:lnTo>
                    <a:pt x="279" y="69"/>
                  </a:lnTo>
                  <a:cubicBezTo>
                    <a:pt x="279" y="68"/>
                    <a:pt x="278" y="68"/>
                    <a:pt x="278" y="68"/>
                  </a:cubicBezTo>
                  <a:lnTo>
                    <a:pt x="278" y="67"/>
                  </a:lnTo>
                  <a:close/>
                  <a:moveTo>
                    <a:pt x="280" y="67"/>
                  </a:moveTo>
                  <a:cubicBezTo>
                    <a:pt x="280" y="68"/>
                    <a:pt x="281" y="68"/>
                    <a:pt x="281" y="68"/>
                  </a:cubicBezTo>
                  <a:lnTo>
                    <a:pt x="281" y="69"/>
                  </a:lnTo>
                  <a:cubicBezTo>
                    <a:pt x="280" y="69"/>
                    <a:pt x="280" y="69"/>
                    <a:pt x="279" y="69"/>
                  </a:cubicBezTo>
                  <a:lnTo>
                    <a:pt x="280" y="67"/>
                  </a:lnTo>
                  <a:close/>
                  <a:moveTo>
                    <a:pt x="281" y="68"/>
                  </a:moveTo>
                  <a:cubicBezTo>
                    <a:pt x="283" y="68"/>
                    <a:pt x="286" y="67"/>
                    <a:pt x="288" y="65"/>
                  </a:cubicBezTo>
                  <a:lnTo>
                    <a:pt x="289" y="66"/>
                  </a:lnTo>
                  <a:cubicBezTo>
                    <a:pt x="286" y="68"/>
                    <a:pt x="284" y="69"/>
                    <a:pt x="281" y="69"/>
                  </a:cubicBezTo>
                  <a:lnTo>
                    <a:pt x="281" y="68"/>
                  </a:lnTo>
                  <a:close/>
                  <a:moveTo>
                    <a:pt x="289" y="66"/>
                  </a:moveTo>
                  <a:lnTo>
                    <a:pt x="289" y="66"/>
                  </a:lnTo>
                  <a:close/>
                  <a:moveTo>
                    <a:pt x="288" y="65"/>
                  </a:moveTo>
                  <a:cubicBezTo>
                    <a:pt x="289" y="64"/>
                    <a:pt x="291" y="63"/>
                    <a:pt x="292" y="62"/>
                  </a:cubicBezTo>
                  <a:lnTo>
                    <a:pt x="293" y="63"/>
                  </a:lnTo>
                  <a:cubicBezTo>
                    <a:pt x="292" y="64"/>
                    <a:pt x="290" y="65"/>
                    <a:pt x="289" y="66"/>
                  </a:cubicBezTo>
                  <a:lnTo>
                    <a:pt x="288" y="65"/>
                  </a:lnTo>
                  <a:close/>
                  <a:moveTo>
                    <a:pt x="292" y="62"/>
                  </a:moveTo>
                  <a:cubicBezTo>
                    <a:pt x="296" y="59"/>
                    <a:pt x="299" y="57"/>
                    <a:pt x="302" y="53"/>
                  </a:cubicBezTo>
                  <a:lnTo>
                    <a:pt x="303" y="54"/>
                  </a:lnTo>
                  <a:cubicBezTo>
                    <a:pt x="300" y="58"/>
                    <a:pt x="297" y="60"/>
                    <a:pt x="293" y="63"/>
                  </a:cubicBezTo>
                  <a:lnTo>
                    <a:pt x="292" y="62"/>
                  </a:lnTo>
                  <a:close/>
                  <a:moveTo>
                    <a:pt x="303" y="54"/>
                  </a:moveTo>
                  <a:lnTo>
                    <a:pt x="303" y="54"/>
                  </a:lnTo>
                  <a:lnTo>
                    <a:pt x="303" y="53"/>
                  </a:lnTo>
                  <a:lnTo>
                    <a:pt x="303" y="54"/>
                  </a:lnTo>
                  <a:close/>
                  <a:moveTo>
                    <a:pt x="302" y="53"/>
                  </a:moveTo>
                  <a:lnTo>
                    <a:pt x="302" y="53"/>
                  </a:lnTo>
                  <a:lnTo>
                    <a:pt x="303" y="54"/>
                  </a:lnTo>
                  <a:lnTo>
                    <a:pt x="302" y="53"/>
                  </a:lnTo>
                  <a:close/>
                  <a:moveTo>
                    <a:pt x="303" y="54"/>
                  </a:moveTo>
                  <a:lnTo>
                    <a:pt x="303" y="54"/>
                  </a:lnTo>
                  <a:lnTo>
                    <a:pt x="303" y="53"/>
                  </a:lnTo>
                  <a:lnTo>
                    <a:pt x="303" y="54"/>
                  </a:lnTo>
                  <a:close/>
                  <a:moveTo>
                    <a:pt x="302" y="53"/>
                  </a:moveTo>
                  <a:cubicBezTo>
                    <a:pt x="303" y="51"/>
                    <a:pt x="304" y="47"/>
                    <a:pt x="304" y="44"/>
                  </a:cubicBezTo>
                  <a:lnTo>
                    <a:pt x="305" y="44"/>
                  </a:lnTo>
                  <a:cubicBezTo>
                    <a:pt x="305" y="48"/>
                    <a:pt x="305" y="52"/>
                    <a:pt x="303" y="54"/>
                  </a:cubicBezTo>
                  <a:lnTo>
                    <a:pt x="302" y="53"/>
                  </a:lnTo>
                  <a:close/>
                  <a:moveTo>
                    <a:pt x="304" y="44"/>
                  </a:moveTo>
                  <a:cubicBezTo>
                    <a:pt x="304" y="42"/>
                    <a:pt x="304" y="40"/>
                    <a:pt x="305" y="40"/>
                  </a:cubicBezTo>
                  <a:lnTo>
                    <a:pt x="306" y="41"/>
                  </a:lnTo>
                  <a:cubicBezTo>
                    <a:pt x="306" y="41"/>
                    <a:pt x="305" y="42"/>
                    <a:pt x="305" y="44"/>
                  </a:cubicBezTo>
                  <a:lnTo>
                    <a:pt x="304" y="44"/>
                  </a:lnTo>
                  <a:close/>
                  <a:moveTo>
                    <a:pt x="305" y="40"/>
                  </a:moveTo>
                  <a:lnTo>
                    <a:pt x="305" y="40"/>
                  </a:lnTo>
                  <a:close/>
                  <a:moveTo>
                    <a:pt x="305" y="40"/>
                  </a:moveTo>
                  <a:cubicBezTo>
                    <a:pt x="309" y="34"/>
                    <a:pt x="313" y="29"/>
                    <a:pt x="316" y="24"/>
                  </a:cubicBezTo>
                  <a:lnTo>
                    <a:pt x="317" y="24"/>
                  </a:lnTo>
                  <a:cubicBezTo>
                    <a:pt x="315" y="30"/>
                    <a:pt x="311" y="35"/>
                    <a:pt x="306" y="41"/>
                  </a:cubicBezTo>
                  <a:lnTo>
                    <a:pt x="305" y="40"/>
                  </a:lnTo>
                  <a:close/>
                  <a:moveTo>
                    <a:pt x="316" y="24"/>
                  </a:moveTo>
                  <a:cubicBezTo>
                    <a:pt x="319" y="18"/>
                    <a:pt x="320" y="13"/>
                    <a:pt x="320" y="6"/>
                  </a:cubicBezTo>
                  <a:lnTo>
                    <a:pt x="321" y="6"/>
                  </a:lnTo>
                  <a:cubicBezTo>
                    <a:pt x="322" y="13"/>
                    <a:pt x="320" y="19"/>
                    <a:pt x="317" y="24"/>
                  </a:cubicBezTo>
                  <a:lnTo>
                    <a:pt x="316" y="24"/>
                  </a:lnTo>
                  <a:close/>
                  <a:moveTo>
                    <a:pt x="321" y="6"/>
                  </a:moveTo>
                  <a:lnTo>
                    <a:pt x="321" y="6"/>
                  </a:lnTo>
                  <a:close/>
                  <a:moveTo>
                    <a:pt x="320" y="6"/>
                  </a:moveTo>
                  <a:cubicBezTo>
                    <a:pt x="320" y="6"/>
                    <a:pt x="320" y="6"/>
                    <a:pt x="319" y="5"/>
                  </a:cubicBezTo>
                  <a:lnTo>
                    <a:pt x="320" y="4"/>
                  </a:lnTo>
                  <a:cubicBezTo>
                    <a:pt x="321" y="5"/>
                    <a:pt x="321" y="5"/>
                    <a:pt x="321" y="6"/>
                  </a:cubicBezTo>
                  <a:lnTo>
                    <a:pt x="320" y="6"/>
                  </a:lnTo>
                  <a:close/>
                  <a:moveTo>
                    <a:pt x="319" y="5"/>
                  </a:moveTo>
                  <a:cubicBezTo>
                    <a:pt x="319" y="5"/>
                    <a:pt x="318" y="4"/>
                    <a:pt x="317" y="3"/>
                  </a:cubicBezTo>
                  <a:lnTo>
                    <a:pt x="318" y="2"/>
                  </a:lnTo>
                  <a:cubicBezTo>
                    <a:pt x="319" y="3"/>
                    <a:pt x="319" y="4"/>
                    <a:pt x="320" y="4"/>
                  </a:cubicBezTo>
                  <a:lnTo>
                    <a:pt x="319" y="5"/>
                  </a:lnTo>
                  <a:close/>
                  <a:moveTo>
                    <a:pt x="317" y="3"/>
                  </a:moveTo>
                  <a:lnTo>
                    <a:pt x="317" y="3"/>
                  </a:lnTo>
                  <a:close/>
                  <a:moveTo>
                    <a:pt x="317" y="3"/>
                  </a:moveTo>
                  <a:cubicBezTo>
                    <a:pt x="314" y="1"/>
                    <a:pt x="310" y="2"/>
                    <a:pt x="306" y="3"/>
                  </a:cubicBezTo>
                  <a:lnTo>
                    <a:pt x="305" y="1"/>
                  </a:lnTo>
                  <a:cubicBezTo>
                    <a:pt x="310" y="0"/>
                    <a:pt x="314" y="0"/>
                    <a:pt x="318" y="2"/>
                  </a:cubicBezTo>
                  <a:lnTo>
                    <a:pt x="317" y="3"/>
                  </a:lnTo>
                  <a:close/>
                  <a:moveTo>
                    <a:pt x="306" y="3"/>
                  </a:moveTo>
                  <a:cubicBezTo>
                    <a:pt x="304" y="3"/>
                    <a:pt x="302" y="3"/>
                    <a:pt x="300" y="3"/>
                  </a:cubicBezTo>
                  <a:lnTo>
                    <a:pt x="300" y="2"/>
                  </a:lnTo>
                  <a:cubicBezTo>
                    <a:pt x="302" y="2"/>
                    <a:pt x="303" y="2"/>
                    <a:pt x="305" y="1"/>
                  </a:cubicBezTo>
                  <a:lnTo>
                    <a:pt x="306" y="3"/>
                  </a:lnTo>
                  <a:close/>
                  <a:moveTo>
                    <a:pt x="300" y="2"/>
                  </a:moveTo>
                  <a:lnTo>
                    <a:pt x="300" y="2"/>
                  </a:lnTo>
                  <a:lnTo>
                    <a:pt x="300" y="3"/>
                  </a:lnTo>
                  <a:lnTo>
                    <a:pt x="300" y="2"/>
                  </a:lnTo>
                  <a:close/>
                  <a:moveTo>
                    <a:pt x="300" y="3"/>
                  </a:moveTo>
                  <a:cubicBezTo>
                    <a:pt x="295" y="4"/>
                    <a:pt x="292" y="6"/>
                    <a:pt x="290" y="8"/>
                  </a:cubicBezTo>
                  <a:lnTo>
                    <a:pt x="289" y="6"/>
                  </a:lnTo>
                  <a:cubicBezTo>
                    <a:pt x="291" y="5"/>
                    <a:pt x="294" y="2"/>
                    <a:pt x="300" y="2"/>
                  </a:cubicBezTo>
                  <a:lnTo>
                    <a:pt x="300" y="3"/>
                  </a:lnTo>
                  <a:close/>
                  <a:moveTo>
                    <a:pt x="290" y="8"/>
                  </a:moveTo>
                  <a:cubicBezTo>
                    <a:pt x="287" y="9"/>
                    <a:pt x="285" y="11"/>
                    <a:pt x="282" y="10"/>
                  </a:cubicBezTo>
                  <a:lnTo>
                    <a:pt x="282" y="9"/>
                  </a:lnTo>
                  <a:cubicBezTo>
                    <a:pt x="285" y="9"/>
                    <a:pt x="287" y="8"/>
                    <a:pt x="289" y="6"/>
                  </a:cubicBezTo>
                  <a:lnTo>
                    <a:pt x="290" y="8"/>
                  </a:lnTo>
                  <a:close/>
                  <a:moveTo>
                    <a:pt x="282" y="10"/>
                  </a:moveTo>
                  <a:lnTo>
                    <a:pt x="282" y="10"/>
                  </a:lnTo>
                  <a:lnTo>
                    <a:pt x="282" y="9"/>
                  </a:lnTo>
                  <a:lnTo>
                    <a:pt x="282" y="10"/>
                  </a:lnTo>
                  <a:close/>
                  <a:moveTo>
                    <a:pt x="282" y="10"/>
                  </a:moveTo>
                  <a:lnTo>
                    <a:pt x="282" y="10"/>
                  </a:lnTo>
                  <a:lnTo>
                    <a:pt x="282" y="9"/>
                  </a:lnTo>
                  <a:lnTo>
                    <a:pt x="282" y="10"/>
                  </a:lnTo>
                  <a:close/>
                  <a:moveTo>
                    <a:pt x="282" y="9"/>
                  </a:moveTo>
                  <a:lnTo>
                    <a:pt x="282" y="9"/>
                  </a:lnTo>
                  <a:close/>
                  <a:moveTo>
                    <a:pt x="282" y="10"/>
                  </a:moveTo>
                  <a:cubicBezTo>
                    <a:pt x="282" y="10"/>
                    <a:pt x="282" y="10"/>
                    <a:pt x="282" y="10"/>
                  </a:cubicBezTo>
                  <a:lnTo>
                    <a:pt x="282" y="9"/>
                  </a:lnTo>
                  <a:cubicBezTo>
                    <a:pt x="282" y="9"/>
                    <a:pt x="282" y="9"/>
                    <a:pt x="282" y="9"/>
                  </a:cubicBezTo>
                  <a:lnTo>
                    <a:pt x="282" y="10"/>
                  </a:lnTo>
                  <a:close/>
                  <a:moveTo>
                    <a:pt x="282" y="10"/>
                  </a:moveTo>
                  <a:cubicBezTo>
                    <a:pt x="281" y="10"/>
                    <a:pt x="281" y="10"/>
                    <a:pt x="280" y="10"/>
                  </a:cubicBezTo>
                  <a:lnTo>
                    <a:pt x="280" y="9"/>
                  </a:lnTo>
                  <a:cubicBezTo>
                    <a:pt x="281" y="9"/>
                    <a:pt x="281" y="9"/>
                    <a:pt x="282" y="9"/>
                  </a:cubicBezTo>
                  <a:lnTo>
                    <a:pt x="282" y="10"/>
                  </a:lnTo>
                  <a:close/>
                  <a:moveTo>
                    <a:pt x="280" y="10"/>
                  </a:moveTo>
                  <a:cubicBezTo>
                    <a:pt x="277" y="10"/>
                    <a:pt x="270" y="12"/>
                    <a:pt x="264" y="20"/>
                  </a:cubicBezTo>
                  <a:lnTo>
                    <a:pt x="263" y="19"/>
                  </a:lnTo>
                  <a:cubicBezTo>
                    <a:pt x="270" y="11"/>
                    <a:pt x="276" y="9"/>
                    <a:pt x="280" y="9"/>
                  </a:cubicBezTo>
                  <a:lnTo>
                    <a:pt x="280" y="10"/>
                  </a:lnTo>
                  <a:close/>
                  <a:moveTo>
                    <a:pt x="264" y="20"/>
                  </a:moveTo>
                  <a:lnTo>
                    <a:pt x="264" y="20"/>
                  </a:lnTo>
                  <a:lnTo>
                    <a:pt x="264" y="19"/>
                  </a:lnTo>
                  <a:lnTo>
                    <a:pt x="264" y="20"/>
                  </a:lnTo>
                  <a:close/>
                  <a:moveTo>
                    <a:pt x="264" y="20"/>
                  </a:moveTo>
                  <a:lnTo>
                    <a:pt x="264" y="20"/>
                  </a:lnTo>
                  <a:lnTo>
                    <a:pt x="264" y="19"/>
                  </a:lnTo>
                  <a:lnTo>
                    <a:pt x="264" y="20"/>
                  </a:lnTo>
                  <a:close/>
                  <a:moveTo>
                    <a:pt x="264" y="19"/>
                  </a:moveTo>
                  <a:lnTo>
                    <a:pt x="264" y="19"/>
                  </a:lnTo>
                  <a:close/>
                  <a:moveTo>
                    <a:pt x="264" y="20"/>
                  </a:moveTo>
                  <a:cubicBezTo>
                    <a:pt x="262" y="20"/>
                    <a:pt x="261" y="19"/>
                    <a:pt x="260" y="19"/>
                  </a:cubicBezTo>
                  <a:lnTo>
                    <a:pt x="261" y="17"/>
                  </a:lnTo>
                  <a:cubicBezTo>
                    <a:pt x="262" y="18"/>
                    <a:pt x="263" y="18"/>
                    <a:pt x="264" y="19"/>
                  </a:cubicBezTo>
                  <a:lnTo>
                    <a:pt x="264" y="20"/>
                  </a:lnTo>
                  <a:close/>
                  <a:moveTo>
                    <a:pt x="260" y="19"/>
                  </a:moveTo>
                  <a:cubicBezTo>
                    <a:pt x="259" y="18"/>
                    <a:pt x="258" y="18"/>
                    <a:pt x="256" y="17"/>
                  </a:cubicBezTo>
                  <a:lnTo>
                    <a:pt x="257" y="16"/>
                  </a:lnTo>
                  <a:cubicBezTo>
                    <a:pt x="258" y="16"/>
                    <a:pt x="259" y="17"/>
                    <a:pt x="261" y="17"/>
                  </a:cubicBezTo>
                  <a:lnTo>
                    <a:pt x="260" y="19"/>
                  </a:lnTo>
                  <a:close/>
                  <a:moveTo>
                    <a:pt x="256" y="17"/>
                  </a:moveTo>
                  <a:cubicBezTo>
                    <a:pt x="250" y="15"/>
                    <a:pt x="243" y="13"/>
                    <a:pt x="236" y="12"/>
                  </a:cubicBezTo>
                  <a:lnTo>
                    <a:pt x="237" y="11"/>
                  </a:lnTo>
                  <a:cubicBezTo>
                    <a:pt x="243" y="12"/>
                    <a:pt x="250" y="14"/>
                    <a:pt x="257" y="16"/>
                  </a:cubicBezTo>
                  <a:lnTo>
                    <a:pt x="256" y="17"/>
                  </a:lnTo>
                  <a:close/>
                  <a:moveTo>
                    <a:pt x="237" y="11"/>
                  </a:moveTo>
                  <a:lnTo>
                    <a:pt x="237"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0" name="Freeform 9">
              <a:extLst>
                <a:ext uri="{FF2B5EF4-FFF2-40B4-BE49-F238E27FC236}">
                  <a16:creationId xmlns:a16="http://schemas.microsoft.com/office/drawing/2014/main" id="{3C285BF1-6FC7-68E1-BD14-8065F707DD67}"/>
                </a:ext>
              </a:extLst>
            </p:cNvPr>
            <p:cNvSpPr>
              <a:spLocks/>
            </p:cNvSpPr>
            <p:nvPr/>
          </p:nvSpPr>
          <p:spPr bwMode="auto">
            <a:xfrm>
              <a:off x="2316" y="1279"/>
              <a:ext cx="151" cy="84"/>
            </a:xfrm>
            <a:custGeom>
              <a:avLst/>
              <a:gdLst>
                <a:gd name="T0" fmla="*/ 765978 w 27"/>
                <a:gd name="T1" fmla="*/ 214441 h 15"/>
                <a:gd name="T2" fmla="*/ 426463 w 27"/>
                <a:gd name="T3" fmla="*/ 93419 h 15"/>
                <a:gd name="T4" fmla="*/ 92893 w 27"/>
                <a:gd name="T5" fmla="*/ 275374 h 15"/>
                <a:gd name="T6" fmla="*/ 120353 w 27"/>
                <a:gd name="T7" fmla="*/ 368794 h 15"/>
                <a:gd name="T8" fmla="*/ 732730 w 27"/>
                <a:gd name="T9" fmla="*/ 429727 h 15"/>
                <a:gd name="T10" fmla="*/ 765978 w 27"/>
                <a:gd name="T11" fmla="*/ 214441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5">
                  <a:moveTo>
                    <a:pt x="25" y="7"/>
                  </a:moveTo>
                  <a:cubicBezTo>
                    <a:pt x="23" y="2"/>
                    <a:pt x="18" y="0"/>
                    <a:pt x="14" y="3"/>
                  </a:cubicBezTo>
                  <a:cubicBezTo>
                    <a:pt x="10" y="5"/>
                    <a:pt x="6" y="6"/>
                    <a:pt x="3" y="9"/>
                  </a:cubicBezTo>
                  <a:cubicBezTo>
                    <a:pt x="0" y="10"/>
                    <a:pt x="2" y="12"/>
                    <a:pt x="4" y="12"/>
                  </a:cubicBezTo>
                  <a:cubicBezTo>
                    <a:pt x="10" y="14"/>
                    <a:pt x="17" y="15"/>
                    <a:pt x="24" y="14"/>
                  </a:cubicBezTo>
                  <a:cubicBezTo>
                    <a:pt x="26" y="14"/>
                    <a:pt x="27" y="10"/>
                    <a:pt x="25"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1" name="Freeform 10">
              <a:extLst>
                <a:ext uri="{FF2B5EF4-FFF2-40B4-BE49-F238E27FC236}">
                  <a16:creationId xmlns:a16="http://schemas.microsoft.com/office/drawing/2014/main" id="{7011A3CA-EC34-8D50-4746-8E88B46C174C}"/>
                </a:ext>
              </a:extLst>
            </p:cNvPr>
            <p:cNvSpPr>
              <a:spLocks noEditPoints="1"/>
            </p:cNvSpPr>
            <p:nvPr/>
          </p:nvSpPr>
          <p:spPr bwMode="auto">
            <a:xfrm>
              <a:off x="2321" y="1285"/>
              <a:ext cx="146" cy="84"/>
            </a:xfrm>
            <a:custGeom>
              <a:avLst/>
              <a:gdLst>
                <a:gd name="T0" fmla="*/ 719948 w 26"/>
                <a:gd name="T1" fmla="*/ 154353 h 15"/>
                <a:gd name="T2" fmla="*/ 781566 w 26"/>
                <a:gd name="T3" fmla="*/ 186844 h 15"/>
                <a:gd name="T4" fmla="*/ 753596 w 26"/>
                <a:gd name="T5" fmla="*/ 120988 h 15"/>
                <a:gd name="T6" fmla="*/ 753596 w 26"/>
                <a:gd name="T7" fmla="*/ 154353 h 15"/>
                <a:gd name="T8" fmla="*/ 719948 w 26"/>
                <a:gd name="T9" fmla="*/ 154353 h 15"/>
                <a:gd name="T10" fmla="*/ 625419 w 26"/>
                <a:gd name="T11" fmla="*/ 0 h 15"/>
                <a:gd name="T12" fmla="*/ 719948 w 26"/>
                <a:gd name="T13" fmla="*/ 154353 h 15"/>
                <a:gd name="T14" fmla="*/ 441425 w 26"/>
                <a:gd name="T15" fmla="*/ 60934 h 15"/>
                <a:gd name="T16" fmla="*/ 625419 w 26"/>
                <a:gd name="T17" fmla="*/ 0 h 15"/>
                <a:gd name="T18" fmla="*/ 441425 w 26"/>
                <a:gd name="T19" fmla="*/ 60934 h 15"/>
                <a:gd name="T20" fmla="*/ 407621 w 26"/>
                <a:gd name="T21" fmla="*/ 33365 h 15"/>
                <a:gd name="T22" fmla="*/ 441425 w 26"/>
                <a:gd name="T23" fmla="*/ 60934 h 15"/>
                <a:gd name="T24" fmla="*/ 407621 w 26"/>
                <a:gd name="T25" fmla="*/ 33365 h 15"/>
                <a:gd name="T26" fmla="*/ 407621 w 26"/>
                <a:gd name="T27" fmla="*/ 33365 h 15"/>
                <a:gd name="T28" fmla="*/ 251597 w 26"/>
                <a:gd name="T29" fmla="*/ 154353 h 15"/>
                <a:gd name="T30" fmla="*/ 407621 w 26"/>
                <a:gd name="T31" fmla="*/ 33365 h 15"/>
                <a:gd name="T32" fmla="*/ 251597 w 26"/>
                <a:gd name="T33" fmla="*/ 154353 h 15"/>
                <a:gd name="T34" fmla="*/ 33833 w 26"/>
                <a:gd name="T35" fmla="*/ 214441 h 15"/>
                <a:gd name="T36" fmla="*/ 251597 w 26"/>
                <a:gd name="T37" fmla="*/ 154353 h 15"/>
                <a:gd name="T38" fmla="*/ 61612 w 26"/>
                <a:gd name="T39" fmla="*/ 247806 h 15"/>
                <a:gd name="T40" fmla="*/ 61612 w 26"/>
                <a:gd name="T41" fmla="*/ 247806 h 15"/>
                <a:gd name="T42" fmla="*/ 0 w 26"/>
                <a:gd name="T43" fmla="*/ 247806 h 15"/>
                <a:gd name="T44" fmla="*/ 61612 w 26"/>
                <a:gd name="T45" fmla="*/ 247806 h 15"/>
                <a:gd name="T46" fmla="*/ 33833 w 26"/>
                <a:gd name="T47" fmla="*/ 308739 h 15"/>
                <a:gd name="T48" fmla="*/ 0 w 26"/>
                <a:gd name="T49" fmla="*/ 247806 h 15"/>
                <a:gd name="T50" fmla="*/ 33833 w 26"/>
                <a:gd name="T51" fmla="*/ 308739 h 15"/>
                <a:gd name="T52" fmla="*/ 0 w 26"/>
                <a:gd name="T53" fmla="*/ 341230 h 15"/>
                <a:gd name="T54" fmla="*/ 33833 w 26"/>
                <a:gd name="T55" fmla="*/ 308739 h 15"/>
                <a:gd name="T56" fmla="*/ 94378 w 26"/>
                <a:gd name="T57" fmla="*/ 341230 h 15"/>
                <a:gd name="T58" fmla="*/ 0 w 26"/>
                <a:gd name="T59" fmla="*/ 341230 h 15"/>
                <a:gd name="T60" fmla="*/ 94378 w 26"/>
                <a:gd name="T61" fmla="*/ 341230 h 15"/>
                <a:gd name="T62" fmla="*/ 94378 w 26"/>
                <a:gd name="T63" fmla="*/ 341230 h 15"/>
                <a:gd name="T64" fmla="*/ 94378 w 26"/>
                <a:gd name="T65" fmla="*/ 341230 h 15"/>
                <a:gd name="T66" fmla="*/ 94378 w 26"/>
                <a:gd name="T67" fmla="*/ 368794 h 15"/>
                <a:gd name="T68" fmla="*/ 94378 w 26"/>
                <a:gd name="T69" fmla="*/ 368794 h 15"/>
                <a:gd name="T70" fmla="*/ 94378 w 26"/>
                <a:gd name="T71" fmla="*/ 341230 h 15"/>
                <a:gd name="T72" fmla="*/ 94378 w 26"/>
                <a:gd name="T73" fmla="*/ 341230 h 15"/>
                <a:gd name="T74" fmla="*/ 156181 w 26"/>
                <a:gd name="T75" fmla="*/ 368794 h 15"/>
                <a:gd name="T76" fmla="*/ 94378 w 26"/>
                <a:gd name="T77" fmla="*/ 341230 h 15"/>
                <a:gd name="T78" fmla="*/ 719948 w 26"/>
                <a:gd name="T79" fmla="*/ 402158 h 15"/>
                <a:gd name="T80" fmla="*/ 156181 w 26"/>
                <a:gd name="T81" fmla="*/ 368794 h 15"/>
                <a:gd name="T82" fmla="*/ 719948 w 26"/>
                <a:gd name="T83" fmla="*/ 402158 h 15"/>
                <a:gd name="T84" fmla="*/ 753596 w 26"/>
                <a:gd name="T85" fmla="*/ 429727 h 15"/>
                <a:gd name="T86" fmla="*/ 719948 w 26"/>
                <a:gd name="T87" fmla="*/ 402158 h 15"/>
                <a:gd name="T88" fmla="*/ 753596 w 26"/>
                <a:gd name="T89" fmla="*/ 341230 h 15"/>
                <a:gd name="T90" fmla="*/ 753596 w 26"/>
                <a:gd name="T91" fmla="*/ 429727 h 15"/>
                <a:gd name="T92" fmla="*/ 753596 w 26"/>
                <a:gd name="T93" fmla="*/ 341230 h 15"/>
                <a:gd name="T94" fmla="*/ 815399 w 26"/>
                <a:gd name="T95" fmla="*/ 275374 h 15"/>
                <a:gd name="T96" fmla="*/ 753596 w 26"/>
                <a:gd name="T97" fmla="*/ 341230 h 15"/>
                <a:gd name="T98" fmla="*/ 753596 w 26"/>
                <a:gd name="T99" fmla="*/ 186844 h 15"/>
                <a:gd name="T100" fmla="*/ 815399 w 26"/>
                <a:gd name="T101" fmla="*/ 275374 h 15"/>
                <a:gd name="T102" fmla="*/ 753596 w 26"/>
                <a:gd name="T103" fmla="*/ 186844 h 15"/>
                <a:gd name="T104" fmla="*/ 753596 w 26"/>
                <a:gd name="T105" fmla="*/ 186844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6" h="15">
                  <a:moveTo>
                    <a:pt x="24" y="6"/>
                  </a:moveTo>
                  <a:cubicBezTo>
                    <a:pt x="24" y="6"/>
                    <a:pt x="23" y="6"/>
                    <a:pt x="23" y="5"/>
                  </a:cubicBezTo>
                  <a:lnTo>
                    <a:pt x="24" y="4"/>
                  </a:lnTo>
                  <a:cubicBezTo>
                    <a:pt x="24" y="5"/>
                    <a:pt x="25" y="5"/>
                    <a:pt x="25" y="6"/>
                  </a:cubicBezTo>
                  <a:lnTo>
                    <a:pt x="24" y="6"/>
                  </a:lnTo>
                  <a:close/>
                  <a:moveTo>
                    <a:pt x="24" y="4"/>
                  </a:moveTo>
                  <a:lnTo>
                    <a:pt x="24" y="4"/>
                  </a:lnTo>
                  <a:lnTo>
                    <a:pt x="24" y="5"/>
                  </a:lnTo>
                  <a:lnTo>
                    <a:pt x="24" y="4"/>
                  </a:lnTo>
                  <a:close/>
                  <a:moveTo>
                    <a:pt x="23" y="5"/>
                  </a:moveTo>
                  <a:cubicBezTo>
                    <a:pt x="22" y="3"/>
                    <a:pt x="21" y="2"/>
                    <a:pt x="19" y="2"/>
                  </a:cubicBezTo>
                  <a:lnTo>
                    <a:pt x="20" y="0"/>
                  </a:lnTo>
                  <a:cubicBezTo>
                    <a:pt x="21" y="1"/>
                    <a:pt x="23" y="2"/>
                    <a:pt x="24" y="4"/>
                  </a:cubicBezTo>
                  <a:lnTo>
                    <a:pt x="23" y="5"/>
                  </a:lnTo>
                  <a:close/>
                  <a:moveTo>
                    <a:pt x="19" y="2"/>
                  </a:moveTo>
                  <a:cubicBezTo>
                    <a:pt x="18" y="1"/>
                    <a:pt x="16" y="1"/>
                    <a:pt x="14" y="2"/>
                  </a:cubicBezTo>
                  <a:lnTo>
                    <a:pt x="14" y="0"/>
                  </a:lnTo>
                  <a:cubicBezTo>
                    <a:pt x="16" y="0"/>
                    <a:pt x="18" y="0"/>
                    <a:pt x="20" y="0"/>
                  </a:cubicBezTo>
                  <a:lnTo>
                    <a:pt x="19" y="2"/>
                  </a:lnTo>
                  <a:close/>
                  <a:moveTo>
                    <a:pt x="14" y="2"/>
                  </a:moveTo>
                  <a:cubicBezTo>
                    <a:pt x="14" y="2"/>
                    <a:pt x="14" y="2"/>
                    <a:pt x="13" y="2"/>
                  </a:cubicBezTo>
                  <a:lnTo>
                    <a:pt x="13" y="1"/>
                  </a:lnTo>
                  <a:cubicBezTo>
                    <a:pt x="13" y="1"/>
                    <a:pt x="13" y="1"/>
                    <a:pt x="14" y="0"/>
                  </a:cubicBezTo>
                  <a:lnTo>
                    <a:pt x="14" y="2"/>
                  </a:lnTo>
                  <a:close/>
                  <a:moveTo>
                    <a:pt x="13" y="1"/>
                  </a:moveTo>
                  <a:lnTo>
                    <a:pt x="13" y="1"/>
                  </a:lnTo>
                  <a:lnTo>
                    <a:pt x="13" y="2"/>
                  </a:lnTo>
                  <a:lnTo>
                    <a:pt x="13" y="1"/>
                  </a:lnTo>
                  <a:close/>
                  <a:moveTo>
                    <a:pt x="13" y="2"/>
                  </a:moveTo>
                  <a:cubicBezTo>
                    <a:pt x="11" y="3"/>
                    <a:pt x="10" y="4"/>
                    <a:pt x="8" y="5"/>
                  </a:cubicBezTo>
                  <a:lnTo>
                    <a:pt x="7" y="4"/>
                  </a:lnTo>
                  <a:cubicBezTo>
                    <a:pt x="9" y="3"/>
                    <a:pt x="11" y="2"/>
                    <a:pt x="13" y="1"/>
                  </a:cubicBezTo>
                  <a:lnTo>
                    <a:pt x="13" y="2"/>
                  </a:lnTo>
                  <a:close/>
                  <a:moveTo>
                    <a:pt x="8" y="5"/>
                  </a:moveTo>
                  <a:cubicBezTo>
                    <a:pt x="6" y="6"/>
                    <a:pt x="4" y="7"/>
                    <a:pt x="2" y="8"/>
                  </a:cubicBezTo>
                  <a:lnTo>
                    <a:pt x="1" y="7"/>
                  </a:lnTo>
                  <a:cubicBezTo>
                    <a:pt x="3" y="6"/>
                    <a:pt x="5" y="5"/>
                    <a:pt x="7" y="4"/>
                  </a:cubicBezTo>
                  <a:lnTo>
                    <a:pt x="8" y="5"/>
                  </a:lnTo>
                  <a:close/>
                  <a:moveTo>
                    <a:pt x="2" y="8"/>
                  </a:moveTo>
                  <a:lnTo>
                    <a:pt x="2" y="8"/>
                  </a:lnTo>
                  <a:close/>
                  <a:moveTo>
                    <a:pt x="2" y="8"/>
                  </a:moveTo>
                  <a:cubicBezTo>
                    <a:pt x="2" y="9"/>
                    <a:pt x="1" y="9"/>
                    <a:pt x="1" y="9"/>
                  </a:cubicBezTo>
                  <a:lnTo>
                    <a:pt x="0" y="8"/>
                  </a:lnTo>
                  <a:cubicBezTo>
                    <a:pt x="0" y="8"/>
                    <a:pt x="1" y="7"/>
                    <a:pt x="1" y="7"/>
                  </a:cubicBezTo>
                  <a:lnTo>
                    <a:pt x="2" y="8"/>
                  </a:lnTo>
                  <a:close/>
                  <a:moveTo>
                    <a:pt x="1" y="9"/>
                  </a:moveTo>
                  <a:cubicBezTo>
                    <a:pt x="1" y="9"/>
                    <a:pt x="1" y="9"/>
                    <a:pt x="1" y="10"/>
                  </a:cubicBezTo>
                  <a:lnTo>
                    <a:pt x="0" y="10"/>
                  </a:lnTo>
                  <a:cubicBezTo>
                    <a:pt x="0" y="9"/>
                    <a:pt x="0" y="9"/>
                    <a:pt x="0" y="8"/>
                  </a:cubicBezTo>
                  <a:lnTo>
                    <a:pt x="1" y="9"/>
                  </a:lnTo>
                  <a:close/>
                  <a:moveTo>
                    <a:pt x="1" y="10"/>
                  </a:moveTo>
                  <a:cubicBezTo>
                    <a:pt x="1" y="10"/>
                    <a:pt x="1" y="10"/>
                    <a:pt x="1" y="10"/>
                  </a:cubicBezTo>
                  <a:lnTo>
                    <a:pt x="0" y="11"/>
                  </a:lnTo>
                  <a:cubicBezTo>
                    <a:pt x="0" y="11"/>
                    <a:pt x="0" y="10"/>
                    <a:pt x="0" y="10"/>
                  </a:cubicBezTo>
                  <a:lnTo>
                    <a:pt x="1" y="10"/>
                  </a:lnTo>
                  <a:close/>
                  <a:moveTo>
                    <a:pt x="1" y="10"/>
                  </a:moveTo>
                  <a:cubicBezTo>
                    <a:pt x="2" y="10"/>
                    <a:pt x="2" y="11"/>
                    <a:pt x="3" y="11"/>
                  </a:cubicBezTo>
                  <a:lnTo>
                    <a:pt x="3" y="12"/>
                  </a:lnTo>
                  <a:cubicBezTo>
                    <a:pt x="2" y="12"/>
                    <a:pt x="1" y="12"/>
                    <a:pt x="0" y="11"/>
                  </a:cubicBezTo>
                  <a:lnTo>
                    <a:pt x="1" y="10"/>
                  </a:lnTo>
                  <a:close/>
                  <a:moveTo>
                    <a:pt x="3" y="11"/>
                  </a:moveTo>
                  <a:lnTo>
                    <a:pt x="3" y="11"/>
                  </a:lnTo>
                  <a:close/>
                  <a:moveTo>
                    <a:pt x="3" y="11"/>
                  </a:moveTo>
                  <a:lnTo>
                    <a:pt x="3" y="11"/>
                  </a:lnTo>
                  <a:lnTo>
                    <a:pt x="3" y="12"/>
                  </a:lnTo>
                  <a:lnTo>
                    <a:pt x="3" y="11"/>
                  </a:lnTo>
                  <a:close/>
                  <a:moveTo>
                    <a:pt x="3" y="12"/>
                  </a:moveTo>
                  <a:lnTo>
                    <a:pt x="3" y="12"/>
                  </a:lnTo>
                  <a:lnTo>
                    <a:pt x="3" y="11"/>
                  </a:lnTo>
                  <a:lnTo>
                    <a:pt x="3" y="12"/>
                  </a:lnTo>
                  <a:close/>
                  <a:moveTo>
                    <a:pt x="3" y="11"/>
                  </a:moveTo>
                  <a:cubicBezTo>
                    <a:pt x="4" y="11"/>
                    <a:pt x="4" y="11"/>
                    <a:pt x="5" y="11"/>
                  </a:cubicBezTo>
                  <a:lnTo>
                    <a:pt x="5" y="12"/>
                  </a:lnTo>
                  <a:cubicBezTo>
                    <a:pt x="4" y="12"/>
                    <a:pt x="3" y="12"/>
                    <a:pt x="3" y="12"/>
                  </a:cubicBezTo>
                  <a:lnTo>
                    <a:pt x="3" y="11"/>
                  </a:lnTo>
                  <a:close/>
                  <a:moveTo>
                    <a:pt x="5" y="11"/>
                  </a:moveTo>
                  <a:cubicBezTo>
                    <a:pt x="11" y="12"/>
                    <a:pt x="17" y="13"/>
                    <a:pt x="23" y="13"/>
                  </a:cubicBezTo>
                  <a:lnTo>
                    <a:pt x="23" y="14"/>
                  </a:lnTo>
                  <a:cubicBezTo>
                    <a:pt x="17" y="15"/>
                    <a:pt x="11" y="14"/>
                    <a:pt x="5" y="12"/>
                  </a:cubicBezTo>
                  <a:lnTo>
                    <a:pt x="5" y="11"/>
                  </a:lnTo>
                  <a:close/>
                  <a:moveTo>
                    <a:pt x="23" y="13"/>
                  </a:moveTo>
                  <a:cubicBezTo>
                    <a:pt x="23" y="13"/>
                    <a:pt x="23" y="13"/>
                    <a:pt x="23" y="13"/>
                  </a:cubicBezTo>
                  <a:lnTo>
                    <a:pt x="24" y="14"/>
                  </a:lnTo>
                  <a:cubicBezTo>
                    <a:pt x="23" y="14"/>
                    <a:pt x="23" y="14"/>
                    <a:pt x="23" y="14"/>
                  </a:cubicBezTo>
                  <a:lnTo>
                    <a:pt x="23" y="13"/>
                  </a:lnTo>
                  <a:close/>
                  <a:moveTo>
                    <a:pt x="23" y="13"/>
                  </a:moveTo>
                  <a:cubicBezTo>
                    <a:pt x="24" y="12"/>
                    <a:pt x="24" y="12"/>
                    <a:pt x="24" y="11"/>
                  </a:cubicBezTo>
                  <a:lnTo>
                    <a:pt x="25" y="12"/>
                  </a:lnTo>
                  <a:cubicBezTo>
                    <a:pt x="25" y="13"/>
                    <a:pt x="25" y="13"/>
                    <a:pt x="24" y="14"/>
                  </a:cubicBezTo>
                  <a:lnTo>
                    <a:pt x="23" y="13"/>
                  </a:lnTo>
                  <a:close/>
                  <a:moveTo>
                    <a:pt x="24" y="11"/>
                  </a:moveTo>
                  <a:cubicBezTo>
                    <a:pt x="24" y="11"/>
                    <a:pt x="24" y="10"/>
                    <a:pt x="24" y="9"/>
                  </a:cubicBezTo>
                  <a:lnTo>
                    <a:pt x="26" y="9"/>
                  </a:lnTo>
                  <a:cubicBezTo>
                    <a:pt x="26" y="10"/>
                    <a:pt x="26" y="11"/>
                    <a:pt x="25" y="12"/>
                  </a:cubicBezTo>
                  <a:lnTo>
                    <a:pt x="24" y="11"/>
                  </a:lnTo>
                  <a:close/>
                  <a:moveTo>
                    <a:pt x="24" y="9"/>
                  </a:moveTo>
                  <a:cubicBezTo>
                    <a:pt x="24" y="8"/>
                    <a:pt x="24" y="7"/>
                    <a:pt x="24" y="6"/>
                  </a:cubicBezTo>
                  <a:lnTo>
                    <a:pt x="25" y="6"/>
                  </a:lnTo>
                  <a:cubicBezTo>
                    <a:pt x="25" y="7"/>
                    <a:pt x="26" y="8"/>
                    <a:pt x="26" y="9"/>
                  </a:cubicBezTo>
                  <a:lnTo>
                    <a:pt x="24" y="9"/>
                  </a:lnTo>
                  <a:close/>
                  <a:moveTo>
                    <a:pt x="24" y="6"/>
                  </a:moveTo>
                  <a:lnTo>
                    <a:pt x="24"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2" name="Freeform 11">
              <a:extLst>
                <a:ext uri="{FF2B5EF4-FFF2-40B4-BE49-F238E27FC236}">
                  <a16:creationId xmlns:a16="http://schemas.microsoft.com/office/drawing/2014/main" id="{0790BED4-659E-382F-B930-BF48A1C3FF16}"/>
                </a:ext>
              </a:extLst>
            </p:cNvPr>
            <p:cNvSpPr>
              <a:spLocks/>
            </p:cNvSpPr>
            <p:nvPr/>
          </p:nvSpPr>
          <p:spPr bwMode="auto">
            <a:xfrm>
              <a:off x="2444" y="1257"/>
              <a:ext cx="163" cy="106"/>
            </a:xfrm>
            <a:custGeom>
              <a:avLst/>
              <a:gdLst>
                <a:gd name="T0" fmla="*/ 791416 w 29"/>
                <a:gd name="T1" fmla="*/ 211152 h 19"/>
                <a:gd name="T2" fmla="*/ 61794 w 29"/>
                <a:gd name="T3" fmla="*/ 151078 h 19"/>
                <a:gd name="T4" fmla="*/ 123779 w 29"/>
                <a:gd name="T5" fmla="*/ 394348 h 19"/>
                <a:gd name="T6" fmla="*/ 286413 w 29"/>
                <a:gd name="T7" fmla="*/ 540544 h 19"/>
                <a:gd name="T8" fmla="*/ 791416 w 29"/>
                <a:gd name="T9" fmla="*/ 394348 h 19"/>
                <a:gd name="T10" fmla="*/ 695723 w 29"/>
                <a:gd name="T11" fmla="*/ 151078 h 19"/>
                <a:gd name="T12" fmla="*/ 791416 w 29"/>
                <a:gd name="T13" fmla="*/ 21115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3" name="Freeform 12">
              <a:extLst>
                <a:ext uri="{FF2B5EF4-FFF2-40B4-BE49-F238E27FC236}">
                  <a16:creationId xmlns:a16="http://schemas.microsoft.com/office/drawing/2014/main" id="{7BEF9839-8A81-4BB4-0986-FF4853A79B78}"/>
                </a:ext>
              </a:extLst>
            </p:cNvPr>
            <p:cNvSpPr>
              <a:spLocks/>
            </p:cNvSpPr>
            <p:nvPr/>
          </p:nvSpPr>
          <p:spPr bwMode="auto">
            <a:xfrm>
              <a:off x="2444" y="1257"/>
              <a:ext cx="163" cy="106"/>
            </a:xfrm>
            <a:custGeom>
              <a:avLst/>
              <a:gdLst>
                <a:gd name="T0" fmla="*/ 791416 w 29"/>
                <a:gd name="T1" fmla="*/ 211152 h 19"/>
                <a:gd name="T2" fmla="*/ 61794 w 29"/>
                <a:gd name="T3" fmla="*/ 151078 h 19"/>
                <a:gd name="T4" fmla="*/ 123779 w 29"/>
                <a:gd name="T5" fmla="*/ 394348 h 19"/>
                <a:gd name="T6" fmla="*/ 286413 w 29"/>
                <a:gd name="T7" fmla="*/ 540544 h 19"/>
                <a:gd name="T8" fmla="*/ 791416 w 29"/>
                <a:gd name="T9" fmla="*/ 394348 h 19"/>
                <a:gd name="T10" fmla="*/ 695723 w 29"/>
                <a:gd name="T11" fmla="*/ 151078 h 19"/>
                <a:gd name="T12" fmla="*/ 791416 w 29"/>
                <a:gd name="T13" fmla="*/ 21115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14" name="Freeform 13">
              <a:extLst>
                <a:ext uri="{FF2B5EF4-FFF2-40B4-BE49-F238E27FC236}">
                  <a16:creationId xmlns:a16="http://schemas.microsoft.com/office/drawing/2014/main" id="{C4C5C377-A611-4205-CEEE-C8A658CC8E5C}"/>
                </a:ext>
              </a:extLst>
            </p:cNvPr>
            <p:cNvSpPr>
              <a:spLocks noEditPoints="1"/>
            </p:cNvSpPr>
            <p:nvPr/>
          </p:nvSpPr>
          <p:spPr bwMode="auto">
            <a:xfrm>
              <a:off x="2444" y="1263"/>
              <a:ext cx="157" cy="100"/>
            </a:xfrm>
            <a:custGeom>
              <a:avLst/>
              <a:gdLst>
                <a:gd name="T0" fmla="*/ 748335 w 28"/>
                <a:gd name="T1" fmla="*/ 174383 h 18"/>
                <a:gd name="T2" fmla="*/ 776034 w 28"/>
                <a:gd name="T3" fmla="*/ 148672 h 18"/>
                <a:gd name="T4" fmla="*/ 748335 w 28"/>
                <a:gd name="T5" fmla="*/ 174383 h 18"/>
                <a:gd name="T6" fmla="*/ 776034 w 28"/>
                <a:gd name="T7" fmla="*/ 174383 h 18"/>
                <a:gd name="T8" fmla="*/ 748335 w 28"/>
                <a:gd name="T9" fmla="*/ 174383 h 18"/>
                <a:gd name="T10" fmla="*/ 682058 w 28"/>
                <a:gd name="T11" fmla="*/ 89506 h 18"/>
                <a:gd name="T12" fmla="*/ 748335 w 28"/>
                <a:gd name="T13" fmla="*/ 174383 h 18"/>
                <a:gd name="T14" fmla="*/ 559537 w 28"/>
                <a:gd name="T15" fmla="*/ 89506 h 18"/>
                <a:gd name="T16" fmla="*/ 682058 w 28"/>
                <a:gd name="T17" fmla="*/ 89506 h 18"/>
                <a:gd name="T18" fmla="*/ 559537 w 28"/>
                <a:gd name="T19" fmla="*/ 89506 h 18"/>
                <a:gd name="T20" fmla="*/ 61342 w 28"/>
                <a:gd name="T21" fmla="*/ 116267 h 18"/>
                <a:gd name="T22" fmla="*/ 559537 w 28"/>
                <a:gd name="T23" fmla="*/ 89506 h 18"/>
                <a:gd name="T24" fmla="*/ 61342 w 28"/>
                <a:gd name="T25" fmla="*/ 148672 h 18"/>
                <a:gd name="T26" fmla="*/ 61342 w 28"/>
                <a:gd name="T27" fmla="*/ 148672 h 18"/>
                <a:gd name="T28" fmla="*/ 93976 w 28"/>
                <a:gd name="T29" fmla="*/ 232500 h 18"/>
                <a:gd name="T30" fmla="*/ 61342 w 28"/>
                <a:gd name="T31" fmla="*/ 116267 h 18"/>
                <a:gd name="T32" fmla="*/ 93976 w 28"/>
                <a:gd name="T33" fmla="*/ 232500 h 18"/>
                <a:gd name="T34" fmla="*/ 121641 w 28"/>
                <a:gd name="T35" fmla="*/ 354411 h 18"/>
                <a:gd name="T36" fmla="*/ 93976 w 28"/>
                <a:gd name="T37" fmla="*/ 232500 h 18"/>
                <a:gd name="T38" fmla="*/ 121641 w 28"/>
                <a:gd name="T39" fmla="*/ 354411 h 18"/>
                <a:gd name="T40" fmla="*/ 155127 w 28"/>
                <a:gd name="T41" fmla="*/ 354411 h 18"/>
                <a:gd name="T42" fmla="*/ 121641 w 28"/>
                <a:gd name="T43" fmla="*/ 354411 h 18"/>
                <a:gd name="T44" fmla="*/ 155127 w 28"/>
                <a:gd name="T45" fmla="*/ 354411 h 18"/>
                <a:gd name="T46" fmla="*/ 155127 w 28"/>
                <a:gd name="T47" fmla="*/ 354411 h 18"/>
                <a:gd name="T48" fmla="*/ 155127 w 28"/>
                <a:gd name="T49" fmla="*/ 354411 h 18"/>
                <a:gd name="T50" fmla="*/ 155127 w 28"/>
                <a:gd name="T51" fmla="*/ 380989 h 18"/>
                <a:gd name="T52" fmla="*/ 121641 w 28"/>
                <a:gd name="T53" fmla="*/ 354411 h 18"/>
                <a:gd name="T54" fmla="*/ 155127 w 28"/>
                <a:gd name="T55" fmla="*/ 380989 h 18"/>
                <a:gd name="T56" fmla="*/ 121641 w 28"/>
                <a:gd name="T57" fmla="*/ 412561 h 18"/>
                <a:gd name="T58" fmla="*/ 155127 w 28"/>
                <a:gd name="T59" fmla="*/ 380989 h 18"/>
                <a:gd name="T60" fmla="*/ 121641 w 28"/>
                <a:gd name="T61" fmla="*/ 412561 h 18"/>
                <a:gd name="T62" fmla="*/ 121641 w 28"/>
                <a:gd name="T63" fmla="*/ 412561 h 18"/>
                <a:gd name="T64" fmla="*/ 276769 w 28"/>
                <a:gd name="T65" fmla="*/ 470494 h 18"/>
                <a:gd name="T66" fmla="*/ 121641 w 28"/>
                <a:gd name="T67" fmla="*/ 412561 h 18"/>
                <a:gd name="T68" fmla="*/ 249097 w 28"/>
                <a:gd name="T69" fmla="*/ 529661 h 18"/>
                <a:gd name="T70" fmla="*/ 276769 w 28"/>
                <a:gd name="T71" fmla="*/ 497256 h 18"/>
                <a:gd name="T72" fmla="*/ 276769 w 28"/>
                <a:gd name="T73" fmla="*/ 470494 h 18"/>
                <a:gd name="T74" fmla="*/ 559537 w 28"/>
                <a:gd name="T75" fmla="*/ 497256 h 18"/>
                <a:gd name="T76" fmla="*/ 276769 w 28"/>
                <a:gd name="T77" fmla="*/ 470494 h 18"/>
                <a:gd name="T78" fmla="*/ 776034 w 28"/>
                <a:gd name="T79" fmla="*/ 322872 h 18"/>
                <a:gd name="T80" fmla="*/ 559537 w 28"/>
                <a:gd name="T81" fmla="*/ 497256 h 18"/>
                <a:gd name="T82" fmla="*/ 776034 w 28"/>
                <a:gd name="T83" fmla="*/ 322872 h 18"/>
                <a:gd name="T84" fmla="*/ 776034 w 28"/>
                <a:gd name="T85" fmla="*/ 354411 h 18"/>
                <a:gd name="T86" fmla="*/ 776034 w 28"/>
                <a:gd name="T87" fmla="*/ 322872 h 18"/>
                <a:gd name="T88" fmla="*/ 837186 w 28"/>
                <a:gd name="T89" fmla="*/ 296294 h 18"/>
                <a:gd name="T90" fmla="*/ 776034 w 28"/>
                <a:gd name="T91" fmla="*/ 322872 h 18"/>
                <a:gd name="T92" fmla="*/ 809520 w 28"/>
                <a:gd name="T93" fmla="*/ 232500 h 18"/>
                <a:gd name="T94" fmla="*/ 837186 w 28"/>
                <a:gd name="T95" fmla="*/ 296294 h 18"/>
                <a:gd name="T96" fmla="*/ 809520 w 28"/>
                <a:gd name="T97" fmla="*/ 232500 h 18"/>
                <a:gd name="T98" fmla="*/ 809520 w 28"/>
                <a:gd name="T99" fmla="*/ 148672 h 18"/>
                <a:gd name="T100" fmla="*/ 809520 w 28"/>
                <a:gd name="T101" fmla="*/ 232500 h 18"/>
                <a:gd name="T102" fmla="*/ 682058 w 28"/>
                <a:gd name="T103" fmla="*/ 148672 h 18"/>
                <a:gd name="T104" fmla="*/ 809520 w 28"/>
                <a:gd name="T105" fmla="*/ 148672 h 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8" h="18">
                  <a:moveTo>
                    <a:pt x="24" y="6"/>
                  </a:moveTo>
                  <a:lnTo>
                    <a:pt x="24" y="6"/>
                  </a:lnTo>
                  <a:lnTo>
                    <a:pt x="25" y="5"/>
                  </a:lnTo>
                  <a:lnTo>
                    <a:pt x="24" y="6"/>
                  </a:lnTo>
                  <a:close/>
                  <a:moveTo>
                    <a:pt x="24" y="6"/>
                  </a:moveTo>
                  <a:lnTo>
                    <a:pt x="24" y="6"/>
                  </a:lnTo>
                  <a:lnTo>
                    <a:pt x="25" y="6"/>
                  </a:lnTo>
                  <a:lnTo>
                    <a:pt x="24" y="6"/>
                  </a:lnTo>
                  <a:close/>
                  <a:moveTo>
                    <a:pt x="24" y="6"/>
                  </a:moveTo>
                  <a:cubicBezTo>
                    <a:pt x="23" y="6"/>
                    <a:pt x="22" y="5"/>
                    <a:pt x="21" y="4"/>
                  </a:cubicBezTo>
                  <a:lnTo>
                    <a:pt x="22" y="3"/>
                  </a:lnTo>
                  <a:cubicBezTo>
                    <a:pt x="23" y="4"/>
                    <a:pt x="24" y="4"/>
                    <a:pt x="25" y="5"/>
                  </a:cubicBezTo>
                  <a:lnTo>
                    <a:pt x="24" y="6"/>
                  </a:lnTo>
                  <a:close/>
                  <a:moveTo>
                    <a:pt x="21" y="4"/>
                  </a:moveTo>
                  <a:cubicBezTo>
                    <a:pt x="20" y="4"/>
                    <a:pt x="19" y="3"/>
                    <a:pt x="18" y="3"/>
                  </a:cubicBezTo>
                  <a:lnTo>
                    <a:pt x="19" y="2"/>
                  </a:lnTo>
                  <a:cubicBezTo>
                    <a:pt x="20" y="2"/>
                    <a:pt x="21" y="3"/>
                    <a:pt x="22" y="3"/>
                  </a:cubicBezTo>
                  <a:lnTo>
                    <a:pt x="21" y="4"/>
                  </a:lnTo>
                  <a:close/>
                  <a:moveTo>
                    <a:pt x="18" y="3"/>
                  </a:moveTo>
                  <a:cubicBezTo>
                    <a:pt x="13" y="1"/>
                    <a:pt x="6" y="1"/>
                    <a:pt x="2" y="5"/>
                  </a:cubicBezTo>
                  <a:lnTo>
                    <a:pt x="2" y="4"/>
                  </a:lnTo>
                  <a:cubicBezTo>
                    <a:pt x="6" y="0"/>
                    <a:pt x="13" y="0"/>
                    <a:pt x="19" y="2"/>
                  </a:cubicBezTo>
                  <a:lnTo>
                    <a:pt x="18" y="3"/>
                  </a:lnTo>
                  <a:close/>
                  <a:moveTo>
                    <a:pt x="2" y="5"/>
                  </a:moveTo>
                  <a:lnTo>
                    <a:pt x="2" y="5"/>
                  </a:lnTo>
                  <a:lnTo>
                    <a:pt x="2" y="4"/>
                  </a:lnTo>
                  <a:lnTo>
                    <a:pt x="2" y="5"/>
                  </a:lnTo>
                  <a:close/>
                  <a:moveTo>
                    <a:pt x="2" y="5"/>
                  </a:moveTo>
                  <a:cubicBezTo>
                    <a:pt x="2" y="5"/>
                    <a:pt x="2" y="7"/>
                    <a:pt x="3" y="8"/>
                  </a:cubicBezTo>
                  <a:lnTo>
                    <a:pt x="2" y="9"/>
                  </a:lnTo>
                  <a:cubicBezTo>
                    <a:pt x="1" y="7"/>
                    <a:pt x="0" y="5"/>
                    <a:pt x="2" y="4"/>
                  </a:cubicBezTo>
                  <a:lnTo>
                    <a:pt x="2" y="5"/>
                  </a:lnTo>
                  <a:close/>
                  <a:moveTo>
                    <a:pt x="3" y="8"/>
                  </a:moveTo>
                  <a:cubicBezTo>
                    <a:pt x="4" y="9"/>
                    <a:pt x="5" y="11"/>
                    <a:pt x="5" y="12"/>
                  </a:cubicBezTo>
                  <a:lnTo>
                    <a:pt x="4" y="12"/>
                  </a:lnTo>
                  <a:cubicBezTo>
                    <a:pt x="3" y="11"/>
                    <a:pt x="3" y="10"/>
                    <a:pt x="2" y="9"/>
                  </a:cubicBezTo>
                  <a:lnTo>
                    <a:pt x="3" y="8"/>
                  </a:lnTo>
                  <a:close/>
                  <a:moveTo>
                    <a:pt x="4" y="12"/>
                  </a:moveTo>
                  <a:lnTo>
                    <a:pt x="4" y="12"/>
                  </a:lnTo>
                  <a:close/>
                  <a:moveTo>
                    <a:pt x="5" y="12"/>
                  </a:moveTo>
                  <a:lnTo>
                    <a:pt x="5" y="12"/>
                  </a:lnTo>
                  <a:lnTo>
                    <a:pt x="4" y="12"/>
                  </a:lnTo>
                  <a:lnTo>
                    <a:pt x="5" y="12"/>
                  </a:lnTo>
                  <a:close/>
                  <a:moveTo>
                    <a:pt x="5" y="12"/>
                  </a:moveTo>
                  <a:lnTo>
                    <a:pt x="5" y="12"/>
                  </a:lnTo>
                  <a:lnTo>
                    <a:pt x="4" y="12"/>
                  </a:lnTo>
                  <a:lnTo>
                    <a:pt x="5" y="12"/>
                  </a:lnTo>
                  <a:close/>
                  <a:moveTo>
                    <a:pt x="5" y="12"/>
                  </a:moveTo>
                  <a:cubicBezTo>
                    <a:pt x="5" y="12"/>
                    <a:pt x="5" y="12"/>
                    <a:pt x="5" y="13"/>
                  </a:cubicBezTo>
                  <a:lnTo>
                    <a:pt x="4" y="13"/>
                  </a:lnTo>
                  <a:cubicBezTo>
                    <a:pt x="4" y="13"/>
                    <a:pt x="4" y="12"/>
                    <a:pt x="4" y="12"/>
                  </a:cubicBezTo>
                  <a:lnTo>
                    <a:pt x="5" y="12"/>
                  </a:lnTo>
                  <a:close/>
                  <a:moveTo>
                    <a:pt x="5" y="13"/>
                  </a:moveTo>
                  <a:cubicBezTo>
                    <a:pt x="5" y="13"/>
                    <a:pt x="5" y="13"/>
                    <a:pt x="6" y="13"/>
                  </a:cubicBezTo>
                  <a:lnTo>
                    <a:pt x="4" y="14"/>
                  </a:lnTo>
                  <a:cubicBezTo>
                    <a:pt x="4" y="14"/>
                    <a:pt x="4" y="13"/>
                    <a:pt x="4" y="13"/>
                  </a:cubicBezTo>
                  <a:lnTo>
                    <a:pt x="5" y="13"/>
                  </a:lnTo>
                  <a:close/>
                  <a:moveTo>
                    <a:pt x="4" y="14"/>
                  </a:moveTo>
                  <a:lnTo>
                    <a:pt x="4" y="14"/>
                  </a:lnTo>
                  <a:lnTo>
                    <a:pt x="5" y="14"/>
                  </a:lnTo>
                  <a:lnTo>
                    <a:pt x="4" y="14"/>
                  </a:lnTo>
                  <a:close/>
                  <a:moveTo>
                    <a:pt x="6" y="13"/>
                  </a:moveTo>
                  <a:cubicBezTo>
                    <a:pt x="6" y="15"/>
                    <a:pt x="8" y="16"/>
                    <a:pt x="9" y="16"/>
                  </a:cubicBezTo>
                  <a:lnTo>
                    <a:pt x="8" y="18"/>
                  </a:lnTo>
                  <a:cubicBezTo>
                    <a:pt x="7" y="17"/>
                    <a:pt x="5" y="16"/>
                    <a:pt x="4" y="14"/>
                  </a:cubicBezTo>
                  <a:lnTo>
                    <a:pt x="6" y="13"/>
                  </a:lnTo>
                  <a:close/>
                  <a:moveTo>
                    <a:pt x="8" y="18"/>
                  </a:moveTo>
                  <a:lnTo>
                    <a:pt x="8" y="18"/>
                  </a:lnTo>
                  <a:lnTo>
                    <a:pt x="9" y="17"/>
                  </a:lnTo>
                  <a:lnTo>
                    <a:pt x="8" y="18"/>
                  </a:lnTo>
                  <a:close/>
                  <a:moveTo>
                    <a:pt x="9" y="16"/>
                  </a:moveTo>
                  <a:cubicBezTo>
                    <a:pt x="12" y="17"/>
                    <a:pt x="14" y="17"/>
                    <a:pt x="17" y="16"/>
                  </a:cubicBezTo>
                  <a:lnTo>
                    <a:pt x="18" y="17"/>
                  </a:lnTo>
                  <a:cubicBezTo>
                    <a:pt x="15" y="18"/>
                    <a:pt x="12" y="18"/>
                    <a:pt x="8" y="18"/>
                  </a:cubicBezTo>
                  <a:lnTo>
                    <a:pt x="9" y="16"/>
                  </a:lnTo>
                  <a:close/>
                  <a:moveTo>
                    <a:pt x="17" y="16"/>
                  </a:moveTo>
                  <a:cubicBezTo>
                    <a:pt x="20" y="15"/>
                    <a:pt x="22" y="13"/>
                    <a:pt x="25" y="11"/>
                  </a:cubicBezTo>
                  <a:lnTo>
                    <a:pt x="26" y="12"/>
                  </a:lnTo>
                  <a:cubicBezTo>
                    <a:pt x="23" y="14"/>
                    <a:pt x="20" y="16"/>
                    <a:pt x="18" y="17"/>
                  </a:cubicBezTo>
                  <a:lnTo>
                    <a:pt x="17" y="16"/>
                  </a:lnTo>
                  <a:close/>
                  <a:moveTo>
                    <a:pt x="25" y="11"/>
                  </a:moveTo>
                  <a:lnTo>
                    <a:pt x="25" y="11"/>
                  </a:lnTo>
                  <a:lnTo>
                    <a:pt x="25" y="12"/>
                  </a:lnTo>
                  <a:lnTo>
                    <a:pt x="25" y="11"/>
                  </a:lnTo>
                  <a:close/>
                  <a:moveTo>
                    <a:pt x="25" y="11"/>
                  </a:moveTo>
                  <a:cubicBezTo>
                    <a:pt x="26" y="11"/>
                    <a:pt x="26" y="10"/>
                    <a:pt x="26" y="10"/>
                  </a:cubicBezTo>
                  <a:lnTo>
                    <a:pt x="27" y="10"/>
                  </a:lnTo>
                  <a:cubicBezTo>
                    <a:pt x="27" y="11"/>
                    <a:pt x="27" y="12"/>
                    <a:pt x="26" y="12"/>
                  </a:cubicBezTo>
                  <a:lnTo>
                    <a:pt x="25" y="11"/>
                  </a:lnTo>
                  <a:close/>
                  <a:moveTo>
                    <a:pt x="26" y="10"/>
                  </a:moveTo>
                  <a:cubicBezTo>
                    <a:pt x="26" y="9"/>
                    <a:pt x="26" y="8"/>
                    <a:pt x="26" y="8"/>
                  </a:cubicBezTo>
                  <a:lnTo>
                    <a:pt x="27" y="7"/>
                  </a:lnTo>
                  <a:cubicBezTo>
                    <a:pt x="28" y="8"/>
                    <a:pt x="28" y="9"/>
                    <a:pt x="27" y="10"/>
                  </a:cubicBezTo>
                  <a:lnTo>
                    <a:pt x="26" y="10"/>
                  </a:lnTo>
                  <a:close/>
                  <a:moveTo>
                    <a:pt x="26" y="8"/>
                  </a:moveTo>
                  <a:cubicBezTo>
                    <a:pt x="26" y="7"/>
                    <a:pt x="26" y="7"/>
                    <a:pt x="25" y="6"/>
                  </a:cubicBezTo>
                  <a:lnTo>
                    <a:pt x="26" y="5"/>
                  </a:lnTo>
                  <a:cubicBezTo>
                    <a:pt x="27" y="6"/>
                    <a:pt x="27" y="7"/>
                    <a:pt x="27" y="7"/>
                  </a:cubicBezTo>
                  <a:lnTo>
                    <a:pt x="26" y="8"/>
                  </a:lnTo>
                  <a:close/>
                  <a:moveTo>
                    <a:pt x="25" y="6"/>
                  </a:moveTo>
                  <a:cubicBezTo>
                    <a:pt x="24" y="5"/>
                    <a:pt x="23" y="5"/>
                    <a:pt x="22" y="5"/>
                  </a:cubicBezTo>
                  <a:lnTo>
                    <a:pt x="22" y="3"/>
                  </a:lnTo>
                  <a:cubicBezTo>
                    <a:pt x="24" y="4"/>
                    <a:pt x="25" y="4"/>
                    <a:pt x="26" y="5"/>
                  </a:cubicBezTo>
                  <a:lnTo>
                    <a:pt x="25"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5" name="Freeform 14">
              <a:extLst>
                <a:ext uri="{FF2B5EF4-FFF2-40B4-BE49-F238E27FC236}">
                  <a16:creationId xmlns:a16="http://schemas.microsoft.com/office/drawing/2014/main" id="{E60D262F-DE19-05C9-D813-C9CD2EF2976C}"/>
                </a:ext>
              </a:extLst>
            </p:cNvPr>
            <p:cNvSpPr>
              <a:spLocks/>
            </p:cNvSpPr>
            <p:nvPr/>
          </p:nvSpPr>
          <p:spPr bwMode="auto">
            <a:xfrm>
              <a:off x="2618" y="1268"/>
              <a:ext cx="173" cy="95"/>
            </a:xfrm>
            <a:custGeom>
              <a:avLst/>
              <a:gdLst>
                <a:gd name="T0" fmla="*/ 935930 w 31"/>
                <a:gd name="T1" fmla="*/ 152173 h 17"/>
                <a:gd name="T2" fmla="*/ 606209 w 31"/>
                <a:gd name="T3" fmla="*/ 33166 h 17"/>
                <a:gd name="T4" fmla="*/ 421997 w 31"/>
                <a:gd name="T5" fmla="*/ 33166 h 17"/>
                <a:gd name="T6" fmla="*/ 178486 w 31"/>
                <a:gd name="T7" fmla="*/ 92653 h 17"/>
                <a:gd name="T8" fmla="*/ 59077 w 31"/>
                <a:gd name="T9" fmla="*/ 119884 h 17"/>
                <a:gd name="T10" fmla="*/ 0 w 31"/>
                <a:gd name="T11" fmla="*/ 185339 h 17"/>
                <a:gd name="T12" fmla="*/ 151392 w 31"/>
                <a:gd name="T13" fmla="*/ 397882 h 17"/>
                <a:gd name="T14" fmla="*/ 482134 w 31"/>
                <a:gd name="T15" fmla="*/ 484634 h 17"/>
                <a:gd name="T16" fmla="*/ 935930 w 31"/>
                <a:gd name="T17" fmla="*/ 152173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17">
                  <a:moveTo>
                    <a:pt x="31" y="5"/>
                  </a:moveTo>
                  <a:cubicBezTo>
                    <a:pt x="27" y="4"/>
                    <a:pt x="24" y="1"/>
                    <a:pt x="20" y="1"/>
                  </a:cubicBezTo>
                  <a:cubicBezTo>
                    <a:pt x="18" y="1"/>
                    <a:pt x="16" y="0"/>
                    <a:pt x="14" y="1"/>
                  </a:cubicBezTo>
                  <a:cubicBezTo>
                    <a:pt x="11" y="2"/>
                    <a:pt x="9" y="3"/>
                    <a:pt x="6" y="3"/>
                  </a:cubicBezTo>
                  <a:cubicBezTo>
                    <a:pt x="4" y="3"/>
                    <a:pt x="3" y="4"/>
                    <a:pt x="2" y="4"/>
                  </a:cubicBezTo>
                  <a:cubicBezTo>
                    <a:pt x="1" y="4"/>
                    <a:pt x="0" y="5"/>
                    <a:pt x="0" y="6"/>
                  </a:cubicBezTo>
                  <a:cubicBezTo>
                    <a:pt x="1" y="9"/>
                    <a:pt x="3" y="11"/>
                    <a:pt x="5" y="13"/>
                  </a:cubicBezTo>
                  <a:cubicBezTo>
                    <a:pt x="8" y="15"/>
                    <a:pt x="12" y="17"/>
                    <a:pt x="16" y="16"/>
                  </a:cubicBezTo>
                  <a:cubicBezTo>
                    <a:pt x="21" y="13"/>
                    <a:pt x="30" y="12"/>
                    <a:pt x="3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6" name="Freeform 15">
              <a:extLst>
                <a:ext uri="{FF2B5EF4-FFF2-40B4-BE49-F238E27FC236}">
                  <a16:creationId xmlns:a16="http://schemas.microsoft.com/office/drawing/2014/main" id="{A89B6066-6514-FB66-A28E-D416BA645E25}"/>
                </a:ext>
              </a:extLst>
            </p:cNvPr>
            <p:cNvSpPr>
              <a:spLocks noEditPoints="1"/>
            </p:cNvSpPr>
            <p:nvPr/>
          </p:nvSpPr>
          <p:spPr bwMode="auto">
            <a:xfrm>
              <a:off x="2612" y="1268"/>
              <a:ext cx="185" cy="95"/>
            </a:xfrm>
            <a:custGeom>
              <a:avLst/>
              <a:gdLst>
                <a:gd name="T0" fmla="*/ 990703 w 33"/>
                <a:gd name="T1" fmla="*/ 152173 h 17"/>
                <a:gd name="T2" fmla="*/ 990703 w 33"/>
                <a:gd name="T3" fmla="*/ 152173 h 17"/>
                <a:gd name="T4" fmla="*/ 990703 w 33"/>
                <a:gd name="T5" fmla="*/ 185339 h 17"/>
                <a:gd name="T6" fmla="*/ 990703 w 33"/>
                <a:gd name="T7" fmla="*/ 152173 h 17"/>
                <a:gd name="T8" fmla="*/ 653824 w 33"/>
                <a:gd name="T9" fmla="*/ 33166 h 17"/>
                <a:gd name="T10" fmla="*/ 869141 w 33"/>
                <a:gd name="T11" fmla="*/ 119884 h 17"/>
                <a:gd name="T12" fmla="*/ 653824 w 33"/>
                <a:gd name="T13" fmla="*/ 33166 h 17"/>
                <a:gd name="T14" fmla="*/ 653824 w 33"/>
                <a:gd name="T15" fmla="*/ 33166 h 17"/>
                <a:gd name="T16" fmla="*/ 653824 w 33"/>
                <a:gd name="T17" fmla="*/ 33166 h 17"/>
                <a:gd name="T18" fmla="*/ 653824 w 33"/>
                <a:gd name="T19" fmla="*/ 33166 h 17"/>
                <a:gd name="T20" fmla="*/ 592701 w 33"/>
                <a:gd name="T21" fmla="*/ 0 h 17"/>
                <a:gd name="T22" fmla="*/ 592701 w 33"/>
                <a:gd name="T23" fmla="*/ 33166 h 17"/>
                <a:gd name="T24" fmla="*/ 592701 w 33"/>
                <a:gd name="T25" fmla="*/ 0 h 17"/>
                <a:gd name="T26" fmla="*/ 431661 w 33"/>
                <a:gd name="T27" fmla="*/ 0 h 17"/>
                <a:gd name="T28" fmla="*/ 465135 w 33"/>
                <a:gd name="T29" fmla="*/ 33166 h 17"/>
                <a:gd name="T30" fmla="*/ 431661 w 33"/>
                <a:gd name="T31" fmla="*/ 0 h 17"/>
                <a:gd name="T32" fmla="*/ 431661 w 33"/>
                <a:gd name="T33" fmla="*/ 0 h 17"/>
                <a:gd name="T34" fmla="*/ 465135 w 33"/>
                <a:gd name="T35" fmla="*/ 33166 h 17"/>
                <a:gd name="T36" fmla="*/ 431661 w 33"/>
                <a:gd name="T37" fmla="*/ 0 h 17"/>
                <a:gd name="T38" fmla="*/ 216349 w 33"/>
                <a:gd name="T39" fmla="*/ 119884 h 17"/>
                <a:gd name="T40" fmla="*/ 404006 w 33"/>
                <a:gd name="T41" fmla="*/ 59520 h 17"/>
                <a:gd name="T42" fmla="*/ 216349 w 33"/>
                <a:gd name="T43" fmla="*/ 92653 h 17"/>
                <a:gd name="T44" fmla="*/ 155036 w 33"/>
                <a:gd name="T45" fmla="*/ 119884 h 17"/>
                <a:gd name="T46" fmla="*/ 216349 w 33"/>
                <a:gd name="T47" fmla="*/ 119884 h 17"/>
                <a:gd name="T48" fmla="*/ 93907 w 33"/>
                <a:gd name="T49" fmla="*/ 92653 h 17"/>
                <a:gd name="T50" fmla="*/ 93907 w 33"/>
                <a:gd name="T51" fmla="*/ 92653 h 17"/>
                <a:gd name="T52" fmla="*/ 93907 w 33"/>
                <a:gd name="T53" fmla="*/ 119884 h 17"/>
                <a:gd name="T54" fmla="*/ 93907 w 33"/>
                <a:gd name="T55" fmla="*/ 152173 h 17"/>
                <a:gd name="T56" fmla="*/ 93907 w 33"/>
                <a:gd name="T57" fmla="*/ 119884 h 17"/>
                <a:gd name="T58" fmla="*/ 33659 w 33"/>
                <a:gd name="T59" fmla="*/ 119884 h 17"/>
                <a:gd name="T60" fmla="*/ 61313 w 33"/>
                <a:gd name="T61" fmla="*/ 152173 h 17"/>
                <a:gd name="T62" fmla="*/ 33659 w 33"/>
                <a:gd name="T63" fmla="*/ 119884 h 17"/>
                <a:gd name="T64" fmla="*/ 0 w 33"/>
                <a:gd name="T65" fmla="*/ 185339 h 17"/>
                <a:gd name="T66" fmla="*/ 61313 w 33"/>
                <a:gd name="T67" fmla="*/ 185339 h 17"/>
                <a:gd name="T68" fmla="*/ 0 w 33"/>
                <a:gd name="T69" fmla="*/ 185339 h 17"/>
                <a:gd name="T70" fmla="*/ 61313 w 33"/>
                <a:gd name="T71" fmla="*/ 185339 h 17"/>
                <a:gd name="T72" fmla="*/ 61313 w 33"/>
                <a:gd name="T73" fmla="*/ 185339 h 17"/>
                <a:gd name="T74" fmla="*/ 0 w 33"/>
                <a:gd name="T75" fmla="*/ 185339 h 17"/>
                <a:gd name="T76" fmla="*/ 0 w 33"/>
                <a:gd name="T77" fmla="*/ 185339 h 17"/>
                <a:gd name="T78" fmla="*/ 61313 w 33"/>
                <a:gd name="T79" fmla="*/ 185339 h 17"/>
                <a:gd name="T80" fmla="*/ 0 w 33"/>
                <a:gd name="T81" fmla="*/ 185339 h 17"/>
                <a:gd name="T82" fmla="*/ 93907 w 33"/>
                <a:gd name="T83" fmla="*/ 244832 h 17"/>
                <a:gd name="T84" fmla="*/ 61313 w 33"/>
                <a:gd name="T85" fmla="*/ 212543 h 17"/>
                <a:gd name="T86" fmla="*/ 188694 w 33"/>
                <a:gd name="T87" fmla="*/ 425114 h 17"/>
                <a:gd name="T88" fmla="*/ 188694 w 33"/>
                <a:gd name="T89" fmla="*/ 425114 h 17"/>
                <a:gd name="T90" fmla="*/ 188694 w 33"/>
                <a:gd name="T91" fmla="*/ 425114 h 17"/>
                <a:gd name="T92" fmla="*/ 343724 w 33"/>
                <a:gd name="T93" fmla="*/ 484634 h 17"/>
                <a:gd name="T94" fmla="*/ 343724 w 33"/>
                <a:gd name="T95" fmla="*/ 457403 h 17"/>
                <a:gd name="T96" fmla="*/ 343724 w 33"/>
                <a:gd name="T97" fmla="*/ 484634 h 17"/>
                <a:gd name="T98" fmla="*/ 498794 w 33"/>
                <a:gd name="T99" fmla="*/ 457403 h 17"/>
                <a:gd name="T100" fmla="*/ 498794 w 33"/>
                <a:gd name="T101" fmla="*/ 457403 h 17"/>
                <a:gd name="T102" fmla="*/ 526448 w 33"/>
                <a:gd name="T103" fmla="*/ 484634 h 17"/>
                <a:gd name="T104" fmla="*/ 526448 w 33"/>
                <a:gd name="T105" fmla="*/ 484634 h 17"/>
                <a:gd name="T106" fmla="*/ 653824 w 33"/>
                <a:gd name="T107" fmla="*/ 397882 h 17"/>
                <a:gd name="T108" fmla="*/ 498794 w 33"/>
                <a:gd name="T109" fmla="*/ 457403 h 17"/>
                <a:gd name="T110" fmla="*/ 1024171 w 33"/>
                <a:gd name="T111" fmla="*/ 152173 h 17"/>
                <a:gd name="T112" fmla="*/ 990703 w 33"/>
                <a:gd name="T113" fmla="*/ 152173 h 17"/>
                <a:gd name="T114" fmla="*/ 990703 w 33"/>
                <a:gd name="T115" fmla="*/ 152173 h 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 h="17">
                  <a:moveTo>
                    <a:pt x="32" y="6"/>
                  </a:moveTo>
                  <a:lnTo>
                    <a:pt x="32" y="6"/>
                  </a:lnTo>
                  <a:lnTo>
                    <a:pt x="32" y="5"/>
                  </a:lnTo>
                  <a:lnTo>
                    <a:pt x="32" y="6"/>
                  </a:lnTo>
                  <a:close/>
                  <a:moveTo>
                    <a:pt x="32" y="5"/>
                  </a:moveTo>
                  <a:lnTo>
                    <a:pt x="32" y="5"/>
                  </a:lnTo>
                  <a:close/>
                  <a:moveTo>
                    <a:pt x="32" y="6"/>
                  </a:moveTo>
                  <a:cubicBezTo>
                    <a:pt x="30" y="5"/>
                    <a:pt x="29" y="5"/>
                    <a:pt x="28" y="4"/>
                  </a:cubicBezTo>
                  <a:lnTo>
                    <a:pt x="28" y="3"/>
                  </a:lnTo>
                  <a:cubicBezTo>
                    <a:pt x="30" y="3"/>
                    <a:pt x="31" y="4"/>
                    <a:pt x="32" y="5"/>
                  </a:cubicBezTo>
                  <a:lnTo>
                    <a:pt x="32" y="6"/>
                  </a:lnTo>
                  <a:close/>
                  <a:moveTo>
                    <a:pt x="28" y="4"/>
                  </a:moveTo>
                  <a:cubicBezTo>
                    <a:pt x="26" y="3"/>
                    <a:pt x="23" y="2"/>
                    <a:pt x="21" y="1"/>
                  </a:cubicBezTo>
                  <a:lnTo>
                    <a:pt x="21" y="0"/>
                  </a:lnTo>
                  <a:cubicBezTo>
                    <a:pt x="24" y="0"/>
                    <a:pt x="26" y="1"/>
                    <a:pt x="28" y="3"/>
                  </a:cubicBezTo>
                  <a:lnTo>
                    <a:pt x="28" y="4"/>
                  </a:lnTo>
                  <a:close/>
                  <a:moveTo>
                    <a:pt x="21" y="0"/>
                  </a:moveTo>
                  <a:lnTo>
                    <a:pt x="21" y="0"/>
                  </a:lnTo>
                  <a:lnTo>
                    <a:pt x="21" y="1"/>
                  </a:lnTo>
                  <a:lnTo>
                    <a:pt x="21" y="0"/>
                  </a:lnTo>
                  <a:close/>
                  <a:moveTo>
                    <a:pt x="21" y="1"/>
                  </a:moveTo>
                  <a:lnTo>
                    <a:pt x="21" y="1"/>
                  </a:lnTo>
                  <a:lnTo>
                    <a:pt x="21" y="0"/>
                  </a:lnTo>
                  <a:lnTo>
                    <a:pt x="21" y="1"/>
                  </a:lnTo>
                  <a:close/>
                  <a:moveTo>
                    <a:pt x="21" y="1"/>
                  </a:moveTo>
                  <a:lnTo>
                    <a:pt x="21" y="1"/>
                  </a:lnTo>
                  <a:close/>
                  <a:moveTo>
                    <a:pt x="21" y="1"/>
                  </a:moveTo>
                  <a:cubicBezTo>
                    <a:pt x="20" y="1"/>
                    <a:pt x="20" y="1"/>
                    <a:pt x="19" y="1"/>
                  </a:cubicBezTo>
                  <a:lnTo>
                    <a:pt x="19" y="0"/>
                  </a:lnTo>
                  <a:cubicBezTo>
                    <a:pt x="20" y="0"/>
                    <a:pt x="20" y="0"/>
                    <a:pt x="21" y="0"/>
                  </a:cubicBezTo>
                  <a:lnTo>
                    <a:pt x="21" y="1"/>
                  </a:lnTo>
                  <a:close/>
                  <a:moveTo>
                    <a:pt x="19" y="1"/>
                  </a:moveTo>
                  <a:cubicBezTo>
                    <a:pt x="18" y="1"/>
                    <a:pt x="16" y="1"/>
                    <a:pt x="15" y="1"/>
                  </a:cubicBezTo>
                  <a:lnTo>
                    <a:pt x="14" y="0"/>
                  </a:lnTo>
                  <a:cubicBezTo>
                    <a:pt x="16" y="0"/>
                    <a:pt x="18" y="0"/>
                    <a:pt x="19" y="0"/>
                  </a:cubicBezTo>
                  <a:lnTo>
                    <a:pt x="19" y="1"/>
                  </a:lnTo>
                  <a:close/>
                  <a:moveTo>
                    <a:pt x="14" y="0"/>
                  </a:moveTo>
                  <a:lnTo>
                    <a:pt x="14" y="0"/>
                  </a:lnTo>
                  <a:lnTo>
                    <a:pt x="15" y="1"/>
                  </a:lnTo>
                  <a:lnTo>
                    <a:pt x="14" y="0"/>
                  </a:lnTo>
                  <a:close/>
                  <a:moveTo>
                    <a:pt x="15" y="1"/>
                  </a:moveTo>
                  <a:lnTo>
                    <a:pt x="15" y="1"/>
                  </a:lnTo>
                  <a:lnTo>
                    <a:pt x="14" y="0"/>
                  </a:lnTo>
                  <a:lnTo>
                    <a:pt x="15" y="1"/>
                  </a:lnTo>
                  <a:close/>
                  <a:moveTo>
                    <a:pt x="14" y="0"/>
                  </a:moveTo>
                  <a:lnTo>
                    <a:pt x="14" y="0"/>
                  </a:lnTo>
                  <a:lnTo>
                    <a:pt x="14" y="1"/>
                  </a:lnTo>
                  <a:lnTo>
                    <a:pt x="14" y="0"/>
                  </a:lnTo>
                  <a:close/>
                  <a:moveTo>
                    <a:pt x="15" y="1"/>
                  </a:moveTo>
                  <a:cubicBezTo>
                    <a:pt x="14" y="2"/>
                    <a:pt x="13" y="2"/>
                    <a:pt x="13" y="2"/>
                  </a:cubicBezTo>
                  <a:lnTo>
                    <a:pt x="12" y="1"/>
                  </a:lnTo>
                  <a:cubicBezTo>
                    <a:pt x="13" y="1"/>
                    <a:pt x="14" y="0"/>
                    <a:pt x="14" y="0"/>
                  </a:cubicBezTo>
                  <a:lnTo>
                    <a:pt x="15" y="1"/>
                  </a:lnTo>
                  <a:close/>
                  <a:moveTo>
                    <a:pt x="13" y="2"/>
                  </a:moveTo>
                  <a:cubicBezTo>
                    <a:pt x="11" y="3"/>
                    <a:pt x="9" y="4"/>
                    <a:pt x="7" y="4"/>
                  </a:cubicBezTo>
                  <a:lnTo>
                    <a:pt x="7" y="2"/>
                  </a:lnTo>
                  <a:cubicBezTo>
                    <a:pt x="9" y="3"/>
                    <a:pt x="10" y="2"/>
                    <a:pt x="12" y="1"/>
                  </a:cubicBezTo>
                  <a:lnTo>
                    <a:pt x="13" y="2"/>
                  </a:lnTo>
                  <a:close/>
                  <a:moveTo>
                    <a:pt x="7" y="2"/>
                  </a:moveTo>
                  <a:lnTo>
                    <a:pt x="7" y="2"/>
                  </a:lnTo>
                  <a:lnTo>
                    <a:pt x="7" y="3"/>
                  </a:lnTo>
                  <a:lnTo>
                    <a:pt x="7" y="2"/>
                  </a:lnTo>
                  <a:close/>
                  <a:moveTo>
                    <a:pt x="7" y="4"/>
                  </a:moveTo>
                  <a:cubicBezTo>
                    <a:pt x="6" y="4"/>
                    <a:pt x="5" y="4"/>
                    <a:pt x="5" y="4"/>
                  </a:cubicBezTo>
                  <a:lnTo>
                    <a:pt x="4" y="3"/>
                  </a:lnTo>
                  <a:cubicBezTo>
                    <a:pt x="5" y="3"/>
                    <a:pt x="6" y="2"/>
                    <a:pt x="7" y="2"/>
                  </a:cubicBezTo>
                  <a:lnTo>
                    <a:pt x="7" y="4"/>
                  </a:lnTo>
                  <a:close/>
                  <a:moveTo>
                    <a:pt x="5" y="4"/>
                  </a:moveTo>
                  <a:cubicBezTo>
                    <a:pt x="4" y="4"/>
                    <a:pt x="3" y="4"/>
                    <a:pt x="3" y="4"/>
                  </a:cubicBezTo>
                  <a:lnTo>
                    <a:pt x="3" y="3"/>
                  </a:lnTo>
                  <a:cubicBezTo>
                    <a:pt x="3" y="3"/>
                    <a:pt x="4" y="3"/>
                    <a:pt x="4" y="3"/>
                  </a:cubicBezTo>
                  <a:lnTo>
                    <a:pt x="5" y="4"/>
                  </a:lnTo>
                  <a:close/>
                  <a:moveTo>
                    <a:pt x="3" y="3"/>
                  </a:moveTo>
                  <a:lnTo>
                    <a:pt x="3" y="3"/>
                  </a:lnTo>
                  <a:lnTo>
                    <a:pt x="3" y="4"/>
                  </a:lnTo>
                  <a:lnTo>
                    <a:pt x="3" y="3"/>
                  </a:lnTo>
                  <a:close/>
                  <a:moveTo>
                    <a:pt x="3" y="4"/>
                  </a:moveTo>
                  <a:cubicBezTo>
                    <a:pt x="3" y="5"/>
                    <a:pt x="3" y="5"/>
                    <a:pt x="3" y="5"/>
                  </a:cubicBezTo>
                  <a:lnTo>
                    <a:pt x="2" y="3"/>
                  </a:lnTo>
                  <a:cubicBezTo>
                    <a:pt x="2" y="3"/>
                    <a:pt x="2" y="3"/>
                    <a:pt x="3" y="3"/>
                  </a:cubicBezTo>
                  <a:lnTo>
                    <a:pt x="3" y="4"/>
                  </a:lnTo>
                  <a:close/>
                  <a:moveTo>
                    <a:pt x="3" y="5"/>
                  </a:moveTo>
                  <a:cubicBezTo>
                    <a:pt x="2" y="5"/>
                    <a:pt x="2" y="5"/>
                    <a:pt x="2" y="5"/>
                  </a:cubicBezTo>
                  <a:lnTo>
                    <a:pt x="1" y="4"/>
                  </a:lnTo>
                  <a:cubicBezTo>
                    <a:pt x="1" y="4"/>
                    <a:pt x="2" y="4"/>
                    <a:pt x="2" y="3"/>
                  </a:cubicBezTo>
                  <a:lnTo>
                    <a:pt x="3" y="5"/>
                  </a:lnTo>
                  <a:close/>
                  <a:moveTo>
                    <a:pt x="2" y="5"/>
                  </a:moveTo>
                  <a:cubicBezTo>
                    <a:pt x="2" y="5"/>
                    <a:pt x="2" y="5"/>
                    <a:pt x="2" y="6"/>
                  </a:cubicBezTo>
                  <a:lnTo>
                    <a:pt x="0" y="6"/>
                  </a:lnTo>
                  <a:cubicBezTo>
                    <a:pt x="0" y="5"/>
                    <a:pt x="0" y="5"/>
                    <a:pt x="1" y="4"/>
                  </a:cubicBezTo>
                  <a:lnTo>
                    <a:pt x="2" y="5"/>
                  </a:lnTo>
                  <a:close/>
                  <a:moveTo>
                    <a:pt x="0" y="6"/>
                  </a:moveTo>
                  <a:lnTo>
                    <a:pt x="0" y="6"/>
                  </a:lnTo>
                  <a:lnTo>
                    <a:pt x="1" y="6"/>
                  </a:lnTo>
                  <a:lnTo>
                    <a:pt x="0" y="6"/>
                  </a:lnTo>
                  <a:close/>
                  <a:moveTo>
                    <a:pt x="2" y="6"/>
                  </a:moveTo>
                  <a:cubicBezTo>
                    <a:pt x="2" y="6"/>
                    <a:pt x="2" y="6"/>
                    <a:pt x="2" y="6"/>
                  </a:cubicBezTo>
                  <a:lnTo>
                    <a:pt x="0" y="6"/>
                  </a:lnTo>
                  <a:cubicBezTo>
                    <a:pt x="0" y="6"/>
                    <a:pt x="0" y="6"/>
                    <a:pt x="0" y="6"/>
                  </a:cubicBezTo>
                  <a:lnTo>
                    <a:pt x="2" y="6"/>
                  </a:lnTo>
                  <a:close/>
                  <a:moveTo>
                    <a:pt x="2" y="6"/>
                  </a:moveTo>
                  <a:lnTo>
                    <a:pt x="2" y="6"/>
                  </a:lnTo>
                  <a:lnTo>
                    <a:pt x="1" y="6"/>
                  </a:lnTo>
                  <a:lnTo>
                    <a:pt x="2" y="6"/>
                  </a:lnTo>
                  <a:close/>
                  <a:moveTo>
                    <a:pt x="2" y="6"/>
                  </a:moveTo>
                  <a:lnTo>
                    <a:pt x="2" y="6"/>
                  </a:lnTo>
                  <a:lnTo>
                    <a:pt x="0" y="6"/>
                  </a:lnTo>
                  <a:lnTo>
                    <a:pt x="2" y="6"/>
                  </a:lnTo>
                  <a:close/>
                  <a:moveTo>
                    <a:pt x="0" y="6"/>
                  </a:moveTo>
                  <a:lnTo>
                    <a:pt x="0" y="6"/>
                  </a:lnTo>
                  <a:lnTo>
                    <a:pt x="1" y="6"/>
                  </a:lnTo>
                  <a:lnTo>
                    <a:pt x="0" y="6"/>
                  </a:lnTo>
                  <a:close/>
                  <a:moveTo>
                    <a:pt x="2" y="6"/>
                  </a:moveTo>
                  <a:cubicBezTo>
                    <a:pt x="2" y="6"/>
                    <a:pt x="2" y="6"/>
                    <a:pt x="2" y="7"/>
                  </a:cubicBezTo>
                  <a:lnTo>
                    <a:pt x="1" y="7"/>
                  </a:lnTo>
                  <a:cubicBezTo>
                    <a:pt x="1" y="7"/>
                    <a:pt x="1" y="6"/>
                    <a:pt x="0" y="6"/>
                  </a:cubicBezTo>
                  <a:lnTo>
                    <a:pt x="2" y="6"/>
                  </a:lnTo>
                  <a:close/>
                  <a:moveTo>
                    <a:pt x="2" y="7"/>
                  </a:moveTo>
                  <a:cubicBezTo>
                    <a:pt x="2" y="7"/>
                    <a:pt x="2" y="7"/>
                    <a:pt x="3" y="8"/>
                  </a:cubicBezTo>
                  <a:lnTo>
                    <a:pt x="1" y="8"/>
                  </a:lnTo>
                  <a:cubicBezTo>
                    <a:pt x="1" y="8"/>
                    <a:pt x="1" y="8"/>
                    <a:pt x="1" y="7"/>
                  </a:cubicBezTo>
                  <a:lnTo>
                    <a:pt x="2" y="7"/>
                  </a:lnTo>
                  <a:close/>
                  <a:moveTo>
                    <a:pt x="3" y="8"/>
                  </a:moveTo>
                  <a:cubicBezTo>
                    <a:pt x="4" y="10"/>
                    <a:pt x="5" y="11"/>
                    <a:pt x="6" y="12"/>
                  </a:cubicBezTo>
                  <a:lnTo>
                    <a:pt x="6" y="14"/>
                  </a:lnTo>
                  <a:cubicBezTo>
                    <a:pt x="4" y="12"/>
                    <a:pt x="3" y="11"/>
                    <a:pt x="1" y="8"/>
                  </a:cubicBezTo>
                  <a:lnTo>
                    <a:pt x="3" y="8"/>
                  </a:lnTo>
                  <a:close/>
                  <a:moveTo>
                    <a:pt x="6" y="14"/>
                  </a:moveTo>
                  <a:lnTo>
                    <a:pt x="6" y="14"/>
                  </a:lnTo>
                  <a:lnTo>
                    <a:pt x="6" y="13"/>
                  </a:lnTo>
                  <a:lnTo>
                    <a:pt x="6" y="14"/>
                  </a:lnTo>
                  <a:close/>
                  <a:moveTo>
                    <a:pt x="6" y="12"/>
                  </a:moveTo>
                  <a:cubicBezTo>
                    <a:pt x="8" y="13"/>
                    <a:pt x="10" y="14"/>
                    <a:pt x="11" y="15"/>
                  </a:cubicBezTo>
                  <a:lnTo>
                    <a:pt x="11" y="16"/>
                  </a:lnTo>
                  <a:cubicBezTo>
                    <a:pt x="9" y="16"/>
                    <a:pt x="7" y="15"/>
                    <a:pt x="6" y="14"/>
                  </a:cubicBezTo>
                  <a:lnTo>
                    <a:pt x="6" y="12"/>
                  </a:lnTo>
                  <a:close/>
                  <a:moveTo>
                    <a:pt x="11" y="15"/>
                  </a:moveTo>
                  <a:cubicBezTo>
                    <a:pt x="13" y="16"/>
                    <a:pt x="15" y="16"/>
                    <a:pt x="16" y="15"/>
                  </a:cubicBezTo>
                  <a:lnTo>
                    <a:pt x="17" y="16"/>
                  </a:lnTo>
                  <a:cubicBezTo>
                    <a:pt x="15" y="17"/>
                    <a:pt x="13" y="17"/>
                    <a:pt x="11" y="16"/>
                  </a:cubicBezTo>
                  <a:lnTo>
                    <a:pt x="11" y="15"/>
                  </a:lnTo>
                  <a:close/>
                  <a:moveTo>
                    <a:pt x="16" y="15"/>
                  </a:moveTo>
                  <a:lnTo>
                    <a:pt x="16" y="15"/>
                  </a:lnTo>
                  <a:lnTo>
                    <a:pt x="17" y="16"/>
                  </a:lnTo>
                  <a:lnTo>
                    <a:pt x="16" y="15"/>
                  </a:lnTo>
                  <a:close/>
                  <a:moveTo>
                    <a:pt x="16" y="15"/>
                  </a:moveTo>
                  <a:lnTo>
                    <a:pt x="16" y="15"/>
                  </a:lnTo>
                  <a:lnTo>
                    <a:pt x="17" y="16"/>
                  </a:lnTo>
                  <a:lnTo>
                    <a:pt x="16" y="15"/>
                  </a:lnTo>
                  <a:close/>
                  <a:moveTo>
                    <a:pt x="17" y="16"/>
                  </a:moveTo>
                  <a:lnTo>
                    <a:pt x="17" y="16"/>
                  </a:lnTo>
                  <a:close/>
                  <a:moveTo>
                    <a:pt x="16" y="15"/>
                  </a:moveTo>
                  <a:cubicBezTo>
                    <a:pt x="18" y="14"/>
                    <a:pt x="19" y="14"/>
                    <a:pt x="21" y="13"/>
                  </a:cubicBezTo>
                  <a:lnTo>
                    <a:pt x="21" y="15"/>
                  </a:lnTo>
                  <a:cubicBezTo>
                    <a:pt x="20" y="15"/>
                    <a:pt x="18" y="16"/>
                    <a:pt x="17" y="16"/>
                  </a:cubicBezTo>
                  <a:lnTo>
                    <a:pt x="16" y="15"/>
                  </a:lnTo>
                  <a:close/>
                  <a:moveTo>
                    <a:pt x="21" y="13"/>
                  </a:moveTo>
                  <a:cubicBezTo>
                    <a:pt x="26" y="12"/>
                    <a:pt x="30" y="10"/>
                    <a:pt x="31" y="5"/>
                  </a:cubicBezTo>
                  <a:lnTo>
                    <a:pt x="33" y="5"/>
                  </a:lnTo>
                  <a:cubicBezTo>
                    <a:pt x="32" y="11"/>
                    <a:pt x="26" y="13"/>
                    <a:pt x="21" y="15"/>
                  </a:cubicBezTo>
                  <a:lnTo>
                    <a:pt x="21" y="13"/>
                  </a:lnTo>
                  <a:close/>
                  <a:moveTo>
                    <a:pt x="32" y="5"/>
                  </a:moveTo>
                  <a:lnTo>
                    <a:pt x="33" y="5"/>
                  </a:lnTo>
                  <a:lnTo>
                    <a:pt x="3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7" name="Freeform 16">
              <a:extLst>
                <a:ext uri="{FF2B5EF4-FFF2-40B4-BE49-F238E27FC236}">
                  <a16:creationId xmlns:a16="http://schemas.microsoft.com/office/drawing/2014/main" id="{36306DCF-757A-9B21-7B77-3FBE0B7C66D1}"/>
                </a:ext>
              </a:extLst>
            </p:cNvPr>
            <p:cNvSpPr>
              <a:spLocks/>
            </p:cNvSpPr>
            <p:nvPr/>
          </p:nvSpPr>
          <p:spPr bwMode="auto">
            <a:xfrm>
              <a:off x="2797" y="1257"/>
              <a:ext cx="117" cy="84"/>
            </a:xfrm>
            <a:custGeom>
              <a:avLst/>
              <a:gdLst>
                <a:gd name="T0" fmla="*/ 509658 w 21"/>
                <a:gd name="T1" fmla="*/ 33365 h 15"/>
                <a:gd name="T2" fmla="*/ 58790 w 21"/>
                <a:gd name="T3" fmla="*/ 186844 h 15"/>
                <a:gd name="T4" fmla="*/ 177272 w 21"/>
                <a:gd name="T5" fmla="*/ 462213 h 15"/>
                <a:gd name="T6" fmla="*/ 477845 w 21"/>
                <a:gd name="T7" fmla="*/ 341230 h 15"/>
                <a:gd name="T8" fmla="*/ 628296 w 21"/>
                <a:gd name="T9" fmla="*/ 154353 h 15"/>
                <a:gd name="T10" fmla="*/ 509658 w 21"/>
                <a:gd name="T11" fmla="*/ 333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17" y="1"/>
                  </a:moveTo>
                  <a:cubicBezTo>
                    <a:pt x="11" y="0"/>
                    <a:pt x="5" y="1"/>
                    <a:pt x="2" y="6"/>
                  </a:cubicBezTo>
                  <a:cubicBezTo>
                    <a:pt x="0" y="9"/>
                    <a:pt x="2" y="14"/>
                    <a:pt x="6" y="15"/>
                  </a:cubicBezTo>
                  <a:cubicBezTo>
                    <a:pt x="9" y="15"/>
                    <a:pt x="14" y="15"/>
                    <a:pt x="16" y="11"/>
                  </a:cubicBezTo>
                  <a:cubicBezTo>
                    <a:pt x="18" y="9"/>
                    <a:pt x="21" y="7"/>
                    <a:pt x="21" y="5"/>
                  </a:cubicBezTo>
                  <a:cubicBezTo>
                    <a:pt x="21" y="3"/>
                    <a:pt x="19" y="2"/>
                    <a:pt x="17"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8" name="Freeform 17">
              <a:extLst>
                <a:ext uri="{FF2B5EF4-FFF2-40B4-BE49-F238E27FC236}">
                  <a16:creationId xmlns:a16="http://schemas.microsoft.com/office/drawing/2014/main" id="{9FF336EA-4479-3870-C4AE-0171D52C560C}"/>
                </a:ext>
              </a:extLst>
            </p:cNvPr>
            <p:cNvSpPr>
              <a:spLocks noEditPoints="1"/>
            </p:cNvSpPr>
            <p:nvPr/>
          </p:nvSpPr>
          <p:spPr bwMode="auto">
            <a:xfrm>
              <a:off x="2802" y="1257"/>
              <a:ext cx="118" cy="84"/>
            </a:xfrm>
            <a:custGeom>
              <a:avLst/>
              <a:gdLst>
                <a:gd name="T0" fmla="*/ 470511 w 21"/>
                <a:gd name="T1" fmla="*/ 60934 h 15"/>
                <a:gd name="T2" fmla="*/ 504388 w 21"/>
                <a:gd name="T3" fmla="*/ 33365 h 15"/>
                <a:gd name="T4" fmla="*/ 504388 w 21"/>
                <a:gd name="T5" fmla="*/ 33365 h 15"/>
                <a:gd name="T6" fmla="*/ 504388 w 21"/>
                <a:gd name="T7" fmla="*/ 33365 h 15"/>
                <a:gd name="T8" fmla="*/ 408752 w 21"/>
                <a:gd name="T9" fmla="*/ 60934 h 15"/>
                <a:gd name="T10" fmla="*/ 504388 w 21"/>
                <a:gd name="T11" fmla="*/ 33365 h 15"/>
                <a:gd name="T12" fmla="*/ 408752 w 21"/>
                <a:gd name="T13" fmla="*/ 60934 h 15"/>
                <a:gd name="T14" fmla="*/ 346836 w 21"/>
                <a:gd name="T15" fmla="*/ 0 h 15"/>
                <a:gd name="T16" fmla="*/ 408752 w 21"/>
                <a:gd name="T17" fmla="*/ 60934 h 15"/>
                <a:gd name="T18" fmla="*/ 61725 w 21"/>
                <a:gd name="T19" fmla="*/ 186844 h 15"/>
                <a:gd name="T20" fmla="*/ 346836 w 21"/>
                <a:gd name="T21" fmla="*/ 0 h 15"/>
                <a:gd name="T22" fmla="*/ 33877 w 21"/>
                <a:gd name="T23" fmla="*/ 186844 h 15"/>
                <a:gd name="T24" fmla="*/ 33877 w 21"/>
                <a:gd name="T25" fmla="*/ 186844 h 15"/>
                <a:gd name="T26" fmla="*/ 33877 w 21"/>
                <a:gd name="T27" fmla="*/ 247806 h 15"/>
                <a:gd name="T28" fmla="*/ 33877 w 21"/>
                <a:gd name="T29" fmla="*/ 186844 h 15"/>
                <a:gd name="T30" fmla="*/ 33877 w 21"/>
                <a:gd name="T31" fmla="*/ 247806 h 15"/>
                <a:gd name="T32" fmla="*/ 0 w 21"/>
                <a:gd name="T33" fmla="*/ 368794 h 15"/>
                <a:gd name="T34" fmla="*/ 33877 w 21"/>
                <a:gd name="T35" fmla="*/ 247806 h 15"/>
                <a:gd name="T36" fmla="*/ 123642 w 21"/>
                <a:gd name="T37" fmla="*/ 402158 h 15"/>
                <a:gd name="T38" fmla="*/ 0 w 21"/>
                <a:gd name="T39" fmla="*/ 368794 h 15"/>
                <a:gd name="T40" fmla="*/ 123642 w 21"/>
                <a:gd name="T41" fmla="*/ 402158 h 15"/>
                <a:gd name="T42" fmla="*/ 95636 w 21"/>
                <a:gd name="T43" fmla="*/ 429727 h 15"/>
                <a:gd name="T44" fmla="*/ 123642 w 21"/>
                <a:gd name="T45" fmla="*/ 402158 h 15"/>
                <a:gd name="T46" fmla="*/ 156479 w 21"/>
                <a:gd name="T47" fmla="*/ 462213 h 15"/>
                <a:gd name="T48" fmla="*/ 123642 w 21"/>
                <a:gd name="T49" fmla="*/ 402158 h 15"/>
                <a:gd name="T50" fmla="*/ 156479 w 21"/>
                <a:gd name="T51" fmla="*/ 462213 h 15"/>
                <a:gd name="T52" fmla="*/ 156479 w 21"/>
                <a:gd name="T53" fmla="*/ 429727 h 15"/>
                <a:gd name="T54" fmla="*/ 346836 w 21"/>
                <a:gd name="T55" fmla="*/ 462213 h 15"/>
                <a:gd name="T56" fmla="*/ 156479 w 21"/>
                <a:gd name="T57" fmla="*/ 429727 h 15"/>
                <a:gd name="T58" fmla="*/ 442663 w 21"/>
                <a:gd name="T59" fmla="*/ 341230 h 15"/>
                <a:gd name="T60" fmla="*/ 346836 w 21"/>
                <a:gd name="T61" fmla="*/ 462213 h 15"/>
                <a:gd name="T62" fmla="*/ 442663 w 21"/>
                <a:gd name="T63" fmla="*/ 341230 h 15"/>
                <a:gd name="T64" fmla="*/ 470511 w 21"/>
                <a:gd name="T65" fmla="*/ 341230 h 15"/>
                <a:gd name="T66" fmla="*/ 442663 w 21"/>
                <a:gd name="T67" fmla="*/ 341230 h 15"/>
                <a:gd name="T68" fmla="*/ 504388 w 21"/>
                <a:gd name="T69" fmla="*/ 368794 h 15"/>
                <a:gd name="T70" fmla="*/ 442663 w 21"/>
                <a:gd name="T71" fmla="*/ 341230 h 15"/>
                <a:gd name="T72" fmla="*/ 537383 w 21"/>
                <a:gd name="T73" fmla="*/ 247806 h 15"/>
                <a:gd name="T74" fmla="*/ 504388 w 21"/>
                <a:gd name="T75" fmla="*/ 368794 h 15"/>
                <a:gd name="T76" fmla="*/ 537383 w 21"/>
                <a:gd name="T77" fmla="*/ 247806 h 15"/>
                <a:gd name="T78" fmla="*/ 660867 w 21"/>
                <a:gd name="T79" fmla="*/ 154353 h 15"/>
                <a:gd name="T80" fmla="*/ 537383 w 21"/>
                <a:gd name="T81" fmla="*/ 247806 h 15"/>
                <a:gd name="T82" fmla="*/ 599142 w 21"/>
                <a:gd name="T83" fmla="*/ 154353 h 15"/>
                <a:gd name="T84" fmla="*/ 599142 w 21"/>
                <a:gd name="T85" fmla="*/ 154353 h 15"/>
                <a:gd name="T86" fmla="*/ 599142 w 21"/>
                <a:gd name="T87" fmla="*/ 154353 h 15"/>
                <a:gd name="T88" fmla="*/ 660867 w 21"/>
                <a:gd name="T89" fmla="*/ 154353 h 15"/>
                <a:gd name="T90" fmla="*/ 660867 w 21"/>
                <a:gd name="T91" fmla="*/ 154353 h 15"/>
                <a:gd name="T92" fmla="*/ 626990 w 21"/>
                <a:gd name="T93" fmla="*/ 154353 h 15"/>
                <a:gd name="T94" fmla="*/ 599142 w 21"/>
                <a:gd name="T95" fmla="*/ 154353 h 15"/>
                <a:gd name="T96" fmla="*/ 626990 w 21"/>
                <a:gd name="T97" fmla="*/ 120988 h 15"/>
                <a:gd name="T98" fmla="*/ 599142 w 21"/>
                <a:gd name="T99" fmla="*/ 154353 h 15"/>
                <a:gd name="T100" fmla="*/ 599142 w 21"/>
                <a:gd name="T101" fmla="*/ 120988 h 15"/>
                <a:gd name="T102" fmla="*/ 626990 w 21"/>
                <a:gd name="T103" fmla="*/ 120988 h 15"/>
                <a:gd name="T104" fmla="*/ 599142 w 21"/>
                <a:gd name="T105" fmla="*/ 120988 h 15"/>
                <a:gd name="T106" fmla="*/ 504388 w 21"/>
                <a:gd name="T107" fmla="*/ 33365 h 15"/>
                <a:gd name="T108" fmla="*/ 599142 w 21"/>
                <a:gd name="T109" fmla="*/ 120988 h 15"/>
                <a:gd name="T110" fmla="*/ 470511 w 21"/>
                <a:gd name="T111" fmla="*/ 60934 h 15"/>
                <a:gd name="T112" fmla="*/ 470511 w 21"/>
                <a:gd name="T113" fmla="*/ 60934 h 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15">
                  <a:moveTo>
                    <a:pt x="15" y="2"/>
                  </a:moveTo>
                  <a:lnTo>
                    <a:pt x="15" y="2"/>
                  </a:lnTo>
                  <a:lnTo>
                    <a:pt x="16" y="1"/>
                  </a:lnTo>
                  <a:lnTo>
                    <a:pt x="15" y="2"/>
                  </a:lnTo>
                  <a:close/>
                  <a:moveTo>
                    <a:pt x="16" y="1"/>
                  </a:moveTo>
                  <a:lnTo>
                    <a:pt x="16" y="1"/>
                  </a:lnTo>
                  <a:close/>
                  <a:moveTo>
                    <a:pt x="15" y="2"/>
                  </a:moveTo>
                  <a:cubicBezTo>
                    <a:pt x="15" y="2"/>
                    <a:pt x="14" y="2"/>
                    <a:pt x="13" y="2"/>
                  </a:cubicBezTo>
                  <a:lnTo>
                    <a:pt x="13" y="0"/>
                  </a:lnTo>
                  <a:cubicBezTo>
                    <a:pt x="14" y="0"/>
                    <a:pt x="15" y="1"/>
                    <a:pt x="16" y="1"/>
                  </a:cubicBezTo>
                  <a:lnTo>
                    <a:pt x="15" y="2"/>
                  </a:lnTo>
                  <a:close/>
                  <a:moveTo>
                    <a:pt x="13" y="2"/>
                  </a:moveTo>
                  <a:cubicBezTo>
                    <a:pt x="12" y="2"/>
                    <a:pt x="12" y="2"/>
                    <a:pt x="11" y="2"/>
                  </a:cubicBezTo>
                  <a:lnTo>
                    <a:pt x="11" y="0"/>
                  </a:lnTo>
                  <a:cubicBezTo>
                    <a:pt x="12" y="0"/>
                    <a:pt x="13" y="0"/>
                    <a:pt x="13" y="0"/>
                  </a:cubicBezTo>
                  <a:lnTo>
                    <a:pt x="13" y="2"/>
                  </a:lnTo>
                  <a:close/>
                  <a:moveTo>
                    <a:pt x="11" y="2"/>
                  </a:moveTo>
                  <a:cubicBezTo>
                    <a:pt x="7" y="2"/>
                    <a:pt x="4" y="3"/>
                    <a:pt x="2" y="6"/>
                  </a:cubicBezTo>
                  <a:lnTo>
                    <a:pt x="1" y="6"/>
                  </a:lnTo>
                  <a:cubicBezTo>
                    <a:pt x="3" y="2"/>
                    <a:pt x="7" y="0"/>
                    <a:pt x="11" y="0"/>
                  </a:cubicBezTo>
                  <a:lnTo>
                    <a:pt x="11" y="2"/>
                  </a:lnTo>
                  <a:close/>
                  <a:moveTo>
                    <a:pt x="1" y="6"/>
                  </a:moveTo>
                  <a:lnTo>
                    <a:pt x="1" y="6"/>
                  </a:lnTo>
                  <a:close/>
                  <a:moveTo>
                    <a:pt x="2" y="6"/>
                  </a:moveTo>
                  <a:cubicBezTo>
                    <a:pt x="1" y="7"/>
                    <a:pt x="1" y="8"/>
                    <a:pt x="1" y="8"/>
                  </a:cubicBezTo>
                  <a:lnTo>
                    <a:pt x="0" y="8"/>
                  </a:lnTo>
                  <a:cubicBezTo>
                    <a:pt x="0" y="7"/>
                    <a:pt x="0" y="6"/>
                    <a:pt x="1" y="6"/>
                  </a:cubicBezTo>
                  <a:lnTo>
                    <a:pt x="2" y="6"/>
                  </a:lnTo>
                  <a:close/>
                  <a:moveTo>
                    <a:pt x="1" y="8"/>
                  </a:moveTo>
                  <a:cubicBezTo>
                    <a:pt x="1" y="9"/>
                    <a:pt x="1" y="10"/>
                    <a:pt x="2" y="11"/>
                  </a:cubicBezTo>
                  <a:lnTo>
                    <a:pt x="0" y="12"/>
                  </a:lnTo>
                  <a:cubicBezTo>
                    <a:pt x="0" y="11"/>
                    <a:pt x="0" y="9"/>
                    <a:pt x="0" y="8"/>
                  </a:cubicBezTo>
                  <a:lnTo>
                    <a:pt x="1" y="8"/>
                  </a:lnTo>
                  <a:close/>
                  <a:moveTo>
                    <a:pt x="2" y="11"/>
                  </a:moveTo>
                  <a:cubicBezTo>
                    <a:pt x="2" y="12"/>
                    <a:pt x="3" y="13"/>
                    <a:pt x="4" y="13"/>
                  </a:cubicBezTo>
                  <a:lnTo>
                    <a:pt x="3" y="15"/>
                  </a:lnTo>
                  <a:cubicBezTo>
                    <a:pt x="2" y="14"/>
                    <a:pt x="1" y="13"/>
                    <a:pt x="0" y="12"/>
                  </a:cubicBezTo>
                  <a:lnTo>
                    <a:pt x="2" y="11"/>
                  </a:lnTo>
                  <a:close/>
                  <a:moveTo>
                    <a:pt x="4" y="13"/>
                  </a:moveTo>
                  <a:lnTo>
                    <a:pt x="4" y="13"/>
                  </a:lnTo>
                  <a:lnTo>
                    <a:pt x="3" y="14"/>
                  </a:lnTo>
                  <a:lnTo>
                    <a:pt x="4" y="13"/>
                  </a:lnTo>
                  <a:close/>
                  <a:moveTo>
                    <a:pt x="4" y="13"/>
                  </a:moveTo>
                  <a:cubicBezTo>
                    <a:pt x="4" y="14"/>
                    <a:pt x="4" y="14"/>
                    <a:pt x="5" y="14"/>
                  </a:cubicBezTo>
                  <a:lnTo>
                    <a:pt x="5" y="15"/>
                  </a:lnTo>
                  <a:cubicBezTo>
                    <a:pt x="4" y="15"/>
                    <a:pt x="3" y="15"/>
                    <a:pt x="3" y="15"/>
                  </a:cubicBezTo>
                  <a:lnTo>
                    <a:pt x="4" y="13"/>
                  </a:lnTo>
                  <a:close/>
                  <a:moveTo>
                    <a:pt x="5" y="15"/>
                  </a:moveTo>
                  <a:lnTo>
                    <a:pt x="5" y="15"/>
                  </a:lnTo>
                  <a:close/>
                  <a:moveTo>
                    <a:pt x="5" y="14"/>
                  </a:moveTo>
                  <a:cubicBezTo>
                    <a:pt x="7" y="14"/>
                    <a:pt x="9" y="14"/>
                    <a:pt x="10" y="14"/>
                  </a:cubicBezTo>
                  <a:lnTo>
                    <a:pt x="11" y="15"/>
                  </a:lnTo>
                  <a:cubicBezTo>
                    <a:pt x="9" y="15"/>
                    <a:pt x="7" y="15"/>
                    <a:pt x="5" y="15"/>
                  </a:cubicBezTo>
                  <a:lnTo>
                    <a:pt x="5" y="14"/>
                  </a:lnTo>
                  <a:close/>
                  <a:moveTo>
                    <a:pt x="10" y="14"/>
                  </a:moveTo>
                  <a:cubicBezTo>
                    <a:pt x="12" y="13"/>
                    <a:pt x="14" y="13"/>
                    <a:pt x="14" y="11"/>
                  </a:cubicBezTo>
                  <a:lnTo>
                    <a:pt x="16" y="12"/>
                  </a:lnTo>
                  <a:cubicBezTo>
                    <a:pt x="15" y="14"/>
                    <a:pt x="13" y="15"/>
                    <a:pt x="11" y="15"/>
                  </a:cubicBezTo>
                  <a:lnTo>
                    <a:pt x="10" y="14"/>
                  </a:lnTo>
                  <a:close/>
                  <a:moveTo>
                    <a:pt x="14" y="11"/>
                  </a:moveTo>
                  <a:lnTo>
                    <a:pt x="14" y="11"/>
                  </a:lnTo>
                  <a:lnTo>
                    <a:pt x="15" y="11"/>
                  </a:lnTo>
                  <a:lnTo>
                    <a:pt x="14" y="11"/>
                  </a:lnTo>
                  <a:close/>
                  <a:moveTo>
                    <a:pt x="14" y="11"/>
                  </a:moveTo>
                  <a:cubicBezTo>
                    <a:pt x="15" y="11"/>
                    <a:pt x="15" y="11"/>
                    <a:pt x="15" y="11"/>
                  </a:cubicBezTo>
                  <a:lnTo>
                    <a:pt x="16" y="12"/>
                  </a:lnTo>
                  <a:cubicBezTo>
                    <a:pt x="16" y="12"/>
                    <a:pt x="16" y="12"/>
                    <a:pt x="16" y="12"/>
                  </a:cubicBezTo>
                  <a:lnTo>
                    <a:pt x="14" y="11"/>
                  </a:lnTo>
                  <a:close/>
                  <a:moveTo>
                    <a:pt x="15" y="11"/>
                  </a:moveTo>
                  <a:cubicBezTo>
                    <a:pt x="15" y="10"/>
                    <a:pt x="16" y="9"/>
                    <a:pt x="17" y="8"/>
                  </a:cubicBezTo>
                  <a:lnTo>
                    <a:pt x="18" y="9"/>
                  </a:lnTo>
                  <a:cubicBezTo>
                    <a:pt x="17" y="10"/>
                    <a:pt x="16" y="11"/>
                    <a:pt x="16" y="12"/>
                  </a:cubicBezTo>
                  <a:lnTo>
                    <a:pt x="15" y="11"/>
                  </a:lnTo>
                  <a:close/>
                  <a:moveTo>
                    <a:pt x="17" y="8"/>
                  </a:moveTo>
                  <a:cubicBezTo>
                    <a:pt x="18" y="7"/>
                    <a:pt x="19" y="6"/>
                    <a:pt x="19" y="5"/>
                  </a:cubicBezTo>
                  <a:lnTo>
                    <a:pt x="21" y="5"/>
                  </a:lnTo>
                  <a:cubicBezTo>
                    <a:pt x="21" y="7"/>
                    <a:pt x="19" y="8"/>
                    <a:pt x="18" y="9"/>
                  </a:cubicBezTo>
                  <a:lnTo>
                    <a:pt x="17" y="8"/>
                  </a:lnTo>
                  <a:close/>
                  <a:moveTo>
                    <a:pt x="19" y="5"/>
                  </a:moveTo>
                  <a:lnTo>
                    <a:pt x="19" y="5"/>
                  </a:lnTo>
                  <a:lnTo>
                    <a:pt x="20" y="5"/>
                  </a:lnTo>
                  <a:lnTo>
                    <a:pt x="19" y="5"/>
                  </a:lnTo>
                  <a:close/>
                  <a:moveTo>
                    <a:pt x="19" y="5"/>
                  </a:moveTo>
                  <a:lnTo>
                    <a:pt x="19" y="5"/>
                  </a:lnTo>
                  <a:lnTo>
                    <a:pt x="21" y="5"/>
                  </a:lnTo>
                  <a:lnTo>
                    <a:pt x="19" y="5"/>
                  </a:lnTo>
                  <a:close/>
                  <a:moveTo>
                    <a:pt x="21" y="5"/>
                  </a:moveTo>
                  <a:lnTo>
                    <a:pt x="21" y="5"/>
                  </a:lnTo>
                  <a:lnTo>
                    <a:pt x="20" y="5"/>
                  </a:lnTo>
                  <a:lnTo>
                    <a:pt x="21" y="5"/>
                  </a:lnTo>
                  <a:close/>
                  <a:moveTo>
                    <a:pt x="19" y="5"/>
                  </a:moveTo>
                  <a:cubicBezTo>
                    <a:pt x="19" y="4"/>
                    <a:pt x="19" y="4"/>
                    <a:pt x="19" y="4"/>
                  </a:cubicBezTo>
                  <a:lnTo>
                    <a:pt x="20" y="4"/>
                  </a:lnTo>
                  <a:cubicBezTo>
                    <a:pt x="21" y="4"/>
                    <a:pt x="21" y="4"/>
                    <a:pt x="21" y="5"/>
                  </a:cubicBezTo>
                  <a:lnTo>
                    <a:pt x="19" y="5"/>
                  </a:lnTo>
                  <a:close/>
                  <a:moveTo>
                    <a:pt x="19" y="4"/>
                  </a:moveTo>
                  <a:cubicBezTo>
                    <a:pt x="19" y="4"/>
                    <a:pt x="19" y="4"/>
                    <a:pt x="19" y="4"/>
                  </a:cubicBezTo>
                  <a:lnTo>
                    <a:pt x="20" y="3"/>
                  </a:lnTo>
                  <a:cubicBezTo>
                    <a:pt x="20" y="3"/>
                    <a:pt x="20" y="3"/>
                    <a:pt x="20" y="4"/>
                  </a:cubicBezTo>
                  <a:lnTo>
                    <a:pt x="19" y="4"/>
                  </a:lnTo>
                  <a:close/>
                  <a:moveTo>
                    <a:pt x="19" y="4"/>
                  </a:moveTo>
                  <a:cubicBezTo>
                    <a:pt x="18" y="3"/>
                    <a:pt x="17" y="2"/>
                    <a:pt x="15" y="2"/>
                  </a:cubicBezTo>
                  <a:lnTo>
                    <a:pt x="16" y="1"/>
                  </a:lnTo>
                  <a:cubicBezTo>
                    <a:pt x="17" y="1"/>
                    <a:pt x="19" y="2"/>
                    <a:pt x="20" y="3"/>
                  </a:cubicBezTo>
                  <a:lnTo>
                    <a:pt x="19" y="4"/>
                  </a:lnTo>
                  <a:close/>
                  <a:moveTo>
                    <a:pt x="15" y="2"/>
                  </a:moveTo>
                  <a:lnTo>
                    <a:pt x="15" y="2"/>
                  </a:lnTo>
                  <a:lnTo>
                    <a:pt x="16"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9" name="Freeform 18">
              <a:extLst>
                <a:ext uri="{FF2B5EF4-FFF2-40B4-BE49-F238E27FC236}">
                  <a16:creationId xmlns:a16="http://schemas.microsoft.com/office/drawing/2014/main" id="{584A9B74-6FDB-9898-356A-2D0937F6B054}"/>
                </a:ext>
              </a:extLst>
            </p:cNvPr>
            <p:cNvSpPr>
              <a:spLocks/>
            </p:cNvSpPr>
            <p:nvPr/>
          </p:nvSpPr>
          <p:spPr bwMode="auto">
            <a:xfrm>
              <a:off x="2892" y="1263"/>
              <a:ext cx="123" cy="95"/>
            </a:xfrm>
            <a:custGeom>
              <a:avLst/>
              <a:gdLst>
                <a:gd name="T0" fmla="*/ 638918 w 22"/>
                <a:gd name="T1" fmla="*/ 152173 h 17"/>
                <a:gd name="T2" fmla="*/ 273507 w 22"/>
                <a:gd name="T3" fmla="*/ 92653 h 17"/>
                <a:gd name="T4" fmla="*/ 0 w 22"/>
                <a:gd name="T5" fmla="*/ 425114 h 17"/>
                <a:gd name="T6" fmla="*/ 185613 w 22"/>
                <a:gd name="T7" fmla="*/ 517767 h 17"/>
                <a:gd name="T8" fmla="*/ 426083 w 22"/>
                <a:gd name="T9" fmla="*/ 332612 h 17"/>
                <a:gd name="T10" fmla="*/ 638918 w 22"/>
                <a:gd name="T11" fmla="*/ 244832 h 17"/>
                <a:gd name="T12" fmla="*/ 638918 w 22"/>
                <a:gd name="T13" fmla="*/ 15217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7">
                  <a:moveTo>
                    <a:pt x="21" y="5"/>
                  </a:moveTo>
                  <a:cubicBezTo>
                    <a:pt x="17" y="4"/>
                    <a:pt x="13" y="0"/>
                    <a:pt x="9" y="3"/>
                  </a:cubicBezTo>
                  <a:cubicBezTo>
                    <a:pt x="5" y="6"/>
                    <a:pt x="1" y="9"/>
                    <a:pt x="0" y="14"/>
                  </a:cubicBezTo>
                  <a:cubicBezTo>
                    <a:pt x="0" y="16"/>
                    <a:pt x="4" y="17"/>
                    <a:pt x="6" y="17"/>
                  </a:cubicBezTo>
                  <a:cubicBezTo>
                    <a:pt x="10" y="16"/>
                    <a:pt x="12" y="13"/>
                    <a:pt x="14" y="11"/>
                  </a:cubicBezTo>
                  <a:cubicBezTo>
                    <a:pt x="16" y="9"/>
                    <a:pt x="19" y="10"/>
                    <a:pt x="21" y="8"/>
                  </a:cubicBezTo>
                  <a:cubicBezTo>
                    <a:pt x="21" y="7"/>
                    <a:pt x="22" y="6"/>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0" name="Freeform 19">
              <a:extLst>
                <a:ext uri="{FF2B5EF4-FFF2-40B4-BE49-F238E27FC236}">
                  <a16:creationId xmlns:a16="http://schemas.microsoft.com/office/drawing/2014/main" id="{20E23AEE-9E03-7C9E-ACEF-56A8AEAB429B}"/>
                </a:ext>
              </a:extLst>
            </p:cNvPr>
            <p:cNvSpPr>
              <a:spLocks noEditPoints="1"/>
            </p:cNvSpPr>
            <p:nvPr/>
          </p:nvSpPr>
          <p:spPr bwMode="auto">
            <a:xfrm>
              <a:off x="2886" y="1263"/>
              <a:ext cx="129" cy="100"/>
            </a:xfrm>
            <a:custGeom>
              <a:avLst/>
              <a:gdLst>
                <a:gd name="T0" fmla="*/ 682814 w 23"/>
                <a:gd name="T1" fmla="*/ 174383 h 18"/>
                <a:gd name="T2" fmla="*/ 682814 w 23"/>
                <a:gd name="T3" fmla="*/ 148672 h 18"/>
                <a:gd name="T4" fmla="*/ 682814 w 23"/>
                <a:gd name="T5" fmla="*/ 148672 h 18"/>
                <a:gd name="T6" fmla="*/ 682814 w 23"/>
                <a:gd name="T7" fmla="*/ 148672 h 18"/>
                <a:gd name="T8" fmla="*/ 593697 w 23"/>
                <a:gd name="T9" fmla="*/ 148672 h 18"/>
                <a:gd name="T10" fmla="*/ 682814 w 23"/>
                <a:gd name="T11" fmla="*/ 148672 h 18"/>
                <a:gd name="T12" fmla="*/ 621410 w 23"/>
                <a:gd name="T13" fmla="*/ 116267 h 18"/>
                <a:gd name="T14" fmla="*/ 593697 w 23"/>
                <a:gd name="T15" fmla="*/ 116267 h 18"/>
                <a:gd name="T16" fmla="*/ 593697 w 23"/>
                <a:gd name="T17" fmla="*/ 148672 h 18"/>
                <a:gd name="T18" fmla="*/ 310705 w 23"/>
                <a:gd name="T19" fmla="*/ 58117 h 18"/>
                <a:gd name="T20" fmla="*/ 593697 w 23"/>
                <a:gd name="T21" fmla="*/ 148672 h 18"/>
                <a:gd name="T22" fmla="*/ 344396 w 23"/>
                <a:gd name="T23" fmla="*/ 89506 h 18"/>
                <a:gd name="T24" fmla="*/ 344396 w 23"/>
                <a:gd name="T25" fmla="*/ 89506 h 18"/>
                <a:gd name="T26" fmla="*/ 155434 w 23"/>
                <a:gd name="T27" fmla="*/ 232500 h 18"/>
                <a:gd name="T28" fmla="*/ 310705 w 23"/>
                <a:gd name="T29" fmla="*/ 58117 h 18"/>
                <a:gd name="T30" fmla="*/ 155434 w 23"/>
                <a:gd name="T31" fmla="*/ 232500 h 18"/>
                <a:gd name="T32" fmla="*/ 0 w 23"/>
                <a:gd name="T33" fmla="*/ 412561 h 18"/>
                <a:gd name="T34" fmla="*/ 155434 w 23"/>
                <a:gd name="T35" fmla="*/ 232500 h 18"/>
                <a:gd name="T36" fmla="*/ 0 w 23"/>
                <a:gd name="T37" fmla="*/ 412561 h 18"/>
                <a:gd name="T38" fmla="*/ 0 w 23"/>
                <a:gd name="T39" fmla="*/ 412561 h 18"/>
                <a:gd name="T40" fmla="*/ 61404 w 23"/>
                <a:gd name="T41" fmla="*/ 412561 h 18"/>
                <a:gd name="T42" fmla="*/ 0 w 23"/>
                <a:gd name="T43" fmla="*/ 412561 h 18"/>
                <a:gd name="T44" fmla="*/ 61404 w 23"/>
                <a:gd name="T45" fmla="*/ 412561 h 18"/>
                <a:gd name="T46" fmla="*/ 61404 w 23"/>
                <a:gd name="T47" fmla="*/ 470494 h 18"/>
                <a:gd name="T48" fmla="*/ 61404 w 23"/>
                <a:gd name="T49" fmla="*/ 412561 h 18"/>
                <a:gd name="T50" fmla="*/ 121742 w 23"/>
                <a:gd name="T51" fmla="*/ 470494 h 18"/>
                <a:gd name="T52" fmla="*/ 61404 w 23"/>
                <a:gd name="T53" fmla="*/ 470494 h 18"/>
                <a:gd name="T54" fmla="*/ 121742 w 23"/>
                <a:gd name="T55" fmla="*/ 470494 h 18"/>
                <a:gd name="T56" fmla="*/ 121742 w 23"/>
                <a:gd name="T57" fmla="*/ 497256 h 18"/>
                <a:gd name="T58" fmla="*/ 121742 w 23"/>
                <a:gd name="T59" fmla="*/ 470494 h 18"/>
                <a:gd name="T60" fmla="*/ 216647 w 23"/>
                <a:gd name="T61" fmla="*/ 497256 h 18"/>
                <a:gd name="T62" fmla="*/ 121742 w 23"/>
                <a:gd name="T63" fmla="*/ 470494 h 18"/>
                <a:gd name="T64" fmla="*/ 216647 w 23"/>
                <a:gd name="T65" fmla="*/ 470494 h 18"/>
                <a:gd name="T66" fmla="*/ 216647 w 23"/>
                <a:gd name="T67" fmla="*/ 470494 h 18"/>
                <a:gd name="T68" fmla="*/ 438454 w 23"/>
                <a:gd name="T69" fmla="*/ 354411 h 18"/>
                <a:gd name="T70" fmla="*/ 216647 w 23"/>
                <a:gd name="T71" fmla="*/ 497256 h 18"/>
                <a:gd name="T72" fmla="*/ 438454 w 23"/>
                <a:gd name="T73" fmla="*/ 380989 h 18"/>
                <a:gd name="T74" fmla="*/ 438454 w 23"/>
                <a:gd name="T75" fmla="*/ 354411 h 18"/>
                <a:gd name="T76" fmla="*/ 438454 w 23"/>
                <a:gd name="T77" fmla="*/ 354411 h 18"/>
                <a:gd name="T78" fmla="*/ 499673 w 23"/>
                <a:gd name="T79" fmla="*/ 322872 h 18"/>
                <a:gd name="T80" fmla="*/ 438454 w 23"/>
                <a:gd name="T81" fmla="*/ 354411 h 18"/>
                <a:gd name="T82" fmla="*/ 499673 w 23"/>
                <a:gd name="T83" fmla="*/ 322872 h 18"/>
                <a:gd name="T84" fmla="*/ 499673 w 23"/>
                <a:gd name="T85" fmla="*/ 322872 h 18"/>
                <a:gd name="T86" fmla="*/ 560197 w 23"/>
                <a:gd name="T87" fmla="*/ 264756 h 18"/>
                <a:gd name="T88" fmla="*/ 499673 w 23"/>
                <a:gd name="T89" fmla="*/ 322872 h 18"/>
                <a:gd name="T90" fmla="*/ 560197 w 23"/>
                <a:gd name="T91" fmla="*/ 264756 h 18"/>
                <a:gd name="T92" fmla="*/ 682814 w 23"/>
                <a:gd name="T93" fmla="*/ 232500 h 18"/>
                <a:gd name="T94" fmla="*/ 560197 w 23"/>
                <a:gd name="T95" fmla="*/ 264756 h 18"/>
                <a:gd name="T96" fmla="*/ 682814 w 23"/>
                <a:gd name="T97" fmla="*/ 232500 h 18"/>
                <a:gd name="T98" fmla="*/ 655101 w 23"/>
                <a:gd name="T99" fmla="*/ 206789 h 18"/>
                <a:gd name="T100" fmla="*/ 716505 w 23"/>
                <a:gd name="T101" fmla="*/ 206789 h 18"/>
                <a:gd name="T102" fmla="*/ 655101 w 23"/>
                <a:gd name="T103" fmla="*/ 206789 h 18"/>
                <a:gd name="T104" fmla="*/ 682814 w 23"/>
                <a:gd name="T105" fmla="*/ 174383 h 18"/>
                <a:gd name="T106" fmla="*/ 716505 w 23"/>
                <a:gd name="T107" fmla="*/ 206789 h 18"/>
                <a:gd name="T108" fmla="*/ 682814 w 23"/>
                <a:gd name="T109" fmla="*/ 174383 h 18"/>
                <a:gd name="T110" fmla="*/ 682814 w 23"/>
                <a:gd name="T111" fmla="*/ 148672 h 18"/>
                <a:gd name="T112" fmla="*/ 682814 w 23"/>
                <a:gd name="T113" fmla="*/ 174383 h 18"/>
                <a:gd name="T114" fmla="*/ 682814 w 23"/>
                <a:gd name="T115" fmla="*/ 148672 h 18"/>
                <a:gd name="T116" fmla="*/ 682814 w 23"/>
                <a:gd name="T117" fmla="*/ 174383 h 18"/>
                <a:gd name="T118" fmla="*/ 682814 w 23"/>
                <a:gd name="T119" fmla="*/ 148672 h 18"/>
                <a:gd name="T120" fmla="*/ 682814 w 23"/>
                <a:gd name="T121" fmla="*/ 174383 h 18"/>
                <a:gd name="T122" fmla="*/ 682814 w 23"/>
                <a:gd name="T123" fmla="*/ 174383 h 18"/>
                <a:gd name="T124" fmla="*/ 682814 w 23"/>
                <a:gd name="T125" fmla="*/ 174383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 h="18">
                  <a:moveTo>
                    <a:pt x="22" y="6"/>
                  </a:moveTo>
                  <a:lnTo>
                    <a:pt x="22" y="6"/>
                  </a:lnTo>
                  <a:lnTo>
                    <a:pt x="22" y="5"/>
                  </a:lnTo>
                  <a:lnTo>
                    <a:pt x="22" y="6"/>
                  </a:lnTo>
                  <a:close/>
                  <a:moveTo>
                    <a:pt x="22" y="5"/>
                  </a:moveTo>
                  <a:lnTo>
                    <a:pt x="22" y="5"/>
                  </a:lnTo>
                  <a:close/>
                  <a:moveTo>
                    <a:pt x="22" y="6"/>
                  </a:moveTo>
                  <a:cubicBezTo>
                    <a:pt x="21" y="6"/>
                    <a:pt x="20" y="5"/>
                    <a:pt x="19" y="5"/>
                  </a:cubicBezTo>
                  <a:lnTo>
                    <a:pt x="20" y="4"/>
                  </a:lnTo>
                  <a:cubicBezTo>
                    <a:pt x="21" y="4"/>
                    <a:pt x="21" y="4"/>
                    <a:pt x="22" y="5"/>
                  </a:cubicBezTo>
                  <a:lnTo>
                    <a:pt x="22" y="6"/>
                  </a:lnTo>
                  <a:close/>
                  <a:moveTo>
                    <a:pt x="20" y="4"/>
                  </a:moveTo>
                  <a:lnTo>
                    <a:pt x="20" y="4"/>
                  </a:lnTo>
                  <a:lnTo>
                    <a:pt x="19" y="4"/>
                  </a:lnTo>
                  <a:lnTo>
                    <a:pt x="20" y="4"/>
                  </a:lnTo>
                  <a:close/>
                  <a:moveTo>
                    <a:pt x="19" y="5"/>
                  </a:moveTo>
                  <a:cubicBezTo>
                    <a:pt x="16" y="3"/>
                    <a:pt x="13" y="2"/>
                    <a:pt x="11" y="3"/>
                  </a:cubicBezTo>
                  <a:lnTo>
                    <a:pt x="10" y="2"/>
                  </a:lnTo>
                  <a:cubicBezTo>
                    <a:pt x="13" y="0"/>
                    <a:pt x="16" y="2"/>
                    <a:pt x="20" y="4"/>
                  </a:cubicBezTo>
                  <a:lnTo>
                    <a:pt x="19" y="5"/>
                  </a:lnTo>
                  <a:close/>
                  <a:moveTo>
                    <a:pt x="11" y="3"/>
                  </a:moveTo>
                  <a:lnTo>
                    <a:pt x="11" y="3"/>
                  </a:lnTo>
                  <a:lnTo>
                    <a:pt x="10" y="3"/>
                  </a:lnTo>
                  <a:lnTo>
                    <a:pt x="11" y="3"/>
                  </a:lnTo>
                  <a:close/>
                  <a:moveTo>
                    <a:pt x="11" y="3"/>
                  </a:moveTo>
                  <a:cubicBezTo>
                    <a:pt x="9" y="5"/>
                    <a:pt x="7" y="6"/>
                    <a:pt x="5" y="8"/>
                  </a:cubicBezTo>
                  <a:lnTo>
                    <a:pt x="4" y="7"/>
                  </a:lnTo>
                  <a:cubicBezTo>
                    <a:pt x="6" y="5"/>
                    <a:pt x="8" y="4"/>
                    <a:pt x="10" y="2"/>
                  </a:cubicBezTo>
                  <a:lnTo>
                    <a:pt x="11" y="3"/>
                  </a:lnTo>
                  <a:close/>
                  <a:moveTo>
                    <a:pt x="5" y="8"/>
                  </a:moveTo>
                  <a:cubicBezTo>
                    <a:pt x="4" y="10"/>
                    <a:pt x="2" y="12"/>
                    <a:pt x="2" y="14"/>
                  </a:cubicBezTo>
                  <a:lnTo>
                    <a:pt x="0" y="14"/>
                  </a:lnTo>
                  <a:cubicBezTo>
                    <a:pt x="1" y="11"/>
                    <a:pt x="2" y="9"/>
                    <a:pt x="4" y="7"/>
                  </a:cubicBezTo>
                  <a:lnTo>
                    <a:pt x="5" y="8"/>
                  </a:lnTo>
                  <a:close/>
                  <a:moveTo>
                    <a:pt x="0" y="14"/>
                  </a:moveTo>
                  <a:lnTo>
                    <a:pt x="0" y="14"/>
                  </a:lnTo>
                  <a:lnTo>
                    <a:pt x="1" y="14"/>
                  </a:lnTo>
                  <a:lnTo>
                    <a:pt x="0" y="14"/>
                  </a:lnTo>
                  <a:close/>
                  <a:moveTo>
                    <a:pt x="2" y="14"/>
                  </a:moveTo>
                  <a:cubicBezTo>
                    <a:pt x="2" y="14"/>
                    <a:pt x="2" y="14"/>
                    <a:pt x="2" y="14"/>
                  </a:cubicBezTo>
                  <a:lnTo>
                    <a:pt x="0" y="15"/>
                  </a:lnTo>
                  <a:cubicBezTo>
                    <a:pt x="0" y="14"/>
                    <a:pt x="0" y="14"/>
                    <a:pt x="0" y="14"/>
                  </a:cubicBezTo>
                  <a:lnTo>
                    <a:pt x="2" y="14"/>
                  </a:lnTo>
                  <a:close/>
                  <a:moveTo>
                    <a:pt x="2" y="14"/>
                  </a:moveTo>
                  <a:cubicBezTo>
                    <a:pt x="2" y="15"/>
                    <a:pt x="2" y="15"/>
                    <a:pt x="2" y="15"/>
                  </a:cubicBezTo>
                  <a:lnTo>
                    <a:pt x="2" y="16"/>
                  </a:lnTo>
                  <a:cubicBezTo>
                    <a:pt x="1" y="16"/>
                    <a:pt x="1" y="15"/>
                    <a:pt x="0" y="15"/>
                  </a:cubicBezTo>
                  <a:lnTo>
                    <a:pt x="2" y="14"/>
                  </a:lnTo>
                  <a:close/>
                  <a:moveTo>
                    <a:pt x="2" y="15"/>
                  </a:moveTo>
                  <a:cubicBezTo>
                    <a:pt x="3" y="16"/>
                    <a:pt x="4" y="16"/>
                    <a:pt x="4" y="16"/>
                  </a:cubicBezTo>
                  <a:lnTo>
                    <a:pt x="4" y="17"/>
                  </a:lnTo>
                  <a:cubicBezTo>
                    <a:pt x="3" y="17"/>
                    <a:pt x="2" y="17"/>
                    <a:pt x="2" y="16"/>
                  </a:cubicBezTo>
                  <a:lnTo>
                    <a:pt x="2" y="15"/>
                  </a:lnTo>
                  <a:close/>
                  <a:moveTo>
                    <a:pt x="4" y="16"/>
                  </a:moveTo>
                  <a:lnTo>
                    <a:pt x="4" y="16"/>
                  </a:lnTo>
                  <a:lnTo>
                    <a:pt x="4" y="17"/>
                  </a:lnTo>
                  <a:lnTo>
                    <a:pt x="4" y="16"/>
                  </a:lnTo>
                  <a:close/>
                  <a:moveTo>
                    <a:pt x="4" y="16"/>
                  </a:moveTo>
                  <a:cubicBezTo>
                    <a:pt x="5" y="16"/>
                    <a:pt x="6" y="16"/>
                    <a:pt x="7" y="16"/>
                  </a:cubicBezTo>
                  <a:lnTo>
                    <a:pt x="7" y="17"/>
                  </a:lnTo>
                  <a:cubicBezTo>
                    <a:pt x="6" y="18"/>
                    <a:pt x="5" y="18"/>
                    <a:pt x="4" y="17"/>
                  </a:cubicBezTo>
                  <a:lnTo>
                    <a:pt x="4" y="16"/>
                  </a:lnTo>
                  <a:close/>
                  <a:moveTo>
                    <a:pt x="7" y="16"/>
                  </a:moveTo>
                  <a:lnTo>
                    <a:pt x="7" y="16"/>
                  </a:lnTo>
                  <a:lnTo>
                    <a:pt x="7" y="17"/>
                  </a:lnTo>
                  <a:lnTo>
                    <a:pt x="7" y="16"/>
                  </a:lnTo>
                  <a:close/>
                  <a:moveTo>
                    <a:pt x="7" y="16"/>
                  </a:moveTo>
                  <a:cubicBezTo>
                    <a:pt x="10" y="15"/>
                    <a:pt x="12" y="14"/>
                    <a:pt x="14" y="12"/>
                  </a:cubicBezTo>
                  <a:lnTo>
                    <a:pt x="14" y="13"/>
                  </a:lnTo>
                  <a:cubicBezTo>
                    <a:pt x="12" y="15"/>
                    <a:pt x="10" y="17"/>
                    <a:pt x="7" y="17"/>
                  </a:cubicBezTo>
                  <a:lnTo>
                    <a:pt x="7" y="16"/>
                  </a:lnTo>
                  <a:close/>
                  <a:moveTo>
                    <a:pt x="14" y="13"/>
                  </a:moveTo>
                  <a:lnTo>
                    <a:pt x="14" y="13"/>
                  </a:lnTo>
                  <a:lnTo>
                    <a:pt x="14" y="12"/>
                  </a:lnTo>
                  <a:lnTo>
                    <a:pt x="14" y="13"/>
                  </a:lnTo>
                  <a:close/>
                  <a:moveTo>
                    <a:pt x="14" y="12"/>
                  </a:moveTo>
                  <a:cubicBezTo>
                    <a:pt x="14" y="11"/>
                    <a:pt x="14" y="11"/>
                    <a:pt x="15" y="10"/>
                  </a:cubicBezTo>
                  <a:lnTo>
                    <a:pt x="16" y="11"/>
                  </a:lnTo>
                  <a:cubicBezTo>
                    <a:pt x="15" y="12"/>
                    <a:pt x="15" y="12"/>
                    <a:pt x="14" y="13"/>
                  </a:cubicBezTo>
                  <a:lnTo>
                    <a:pt x="14" y="12"/>
                  </a:lnTo>
                  <a:close/>
                  <a:moveTo>
                    <a:pt x="16" y="11"/>
                  </a:moveTo>
                  <a:lnTo>
                    <a:pt x="16" y="11"/>
                  </a:lnTo>
                  <a:lnTo>
                    <a:pt x="15" y="11"/>
                  </a:lnTo>
                  <a:lnTo>
                    <a:pt x="16" y="11"/>
                  </a:lnTo>
                  <a:close/>
                  <a:moveTo>
                    <a:pt x="15" y="10"/>
                  </a:moveTo>
                  <a:cubicBezTo>
                    <a:pt x="16" y="10"/>
                    <a:pt x="17" y="9"/>
                    <a:pt x="18" y="9"/>
                  </a:cubicBezTo>
                  <a:lnTo>
                    <a:pt x="19" y="10"/>
                  </a:lnTo>
                  <a:cubicBezTo>
                    <a:pt x="18" y="11"/>
                    <a:pt x="17" y="11"/>
                    <a:pt x="16" y="11"/>
                  </a:cubicBezTo>
                  <a:lnTo>
                    <a:pt x="15" y="10"/>
                  </a:lnTo>
                  <a:close/>
                  <a:moveTo>
                    <a:pt x="18" y="9"/>
                  </a:moveTo>
                  <a:cubicBezTo>
                    <a:pt x="19" y="9"/>
                    <a:pt x="20" y="8"/>
                    <a:pt x="21" y="7"/>
                  </a:cubicBezTo>
                  <a:lnTo>
                    <a:pt x="22" y="8"/>
                  </a:lnTo>
                  <a:cubicBezTo>
                    <a:pt x="21" y="9"/>
                    <a:pt x="20" y="10"/>
                    <a:pt x="19" y="10"/>
                  </a:cubicBezTo>
                  <a:lnTo>
                    <a:pt x="18" y="9"/>
                  </a:lnTo>
                  <a:close/>
                  <a:moveTo>
                    <a:pt x="22" y="8"/>
                  </a:moveTo>
                  <a:lnTo>
                    <a:pt x="22" y="8"/>
                  </a:lnTo>
                  <a:close/>
                  <a:moveTo>
                    <a:pt x="21" y="7"/>
                  </a:moveTo>
                  <a:cubicBezTo>
                    <a:pt x="21" y="7"/>
                    <a:pt x="21" y="7"/>
                    <a:pt x="22" y="6"/>
                  </a:cubicBezTo>
                  <a:lnTo>
                    <a:pt x="23" y="7"/>
                  </a:lnTo>
                  <a:cubicBezTo>
                    <a:pt x="23" y="7"/>
                    <a:pt x="22" y="8"/>
                    <a:pt x="22" y="8"/>
                  </a:cubicBezTo>
                  <a:lnTo>
                    <a:pt x="21" y="7"/>
                  </a:lnTo>
                  <a:close/>
                  <a:moveTo>
                    <a:pt x="22" y="6"/>
                  </a:moveTo>
                  <a:cubicBezTo>
                    <a:pt x="22" y="6"/>
                    <a:pt x="22" y="6"/>
                    <a:pt x="22" y="6"/>
                  </a:cubicBezTo>
                  <a:lnTo>
                    <a:pt x="23" y="6"/>
                  </a:lnTo>
                  <a:cubicBezTo>
                    <a:pt x="23" y="6"/>
                    <a:pt x="23" y="7"/>
                    <a:pt x="23" y="7"/>
                  </a:cubicBezTo>
                  <a:lnTo>
                    <a:pt x="22" y="6"/>
                  </a:lnTo>
                  <a:close/>
                  <a:moveTo>
                    <a:pt x="22" y="6"/>
                  </a:moveTo>
                  <a:cubicBezTo>
                    <a:pt x="22" y="6"/>
                    <a:pt x="22" y="6"/>
                    <a:pt x="22" y="6"/>
                  </a:cubicBezTo>
                  <a:lnTo>
                    <a:pt x="22" y="5"/>
                  </a:lnTo>
                  <a:cubicBezTo>
                    <a:pt x="23" y="5"/>
                    <a:pt x="23" y="5"/>
                    <a:pt x="23" y="6"/>
                  </a:cubicBezTo>
                  <a:lnTo>
                    <a:pt x="22" y="6"/>
                  </a:lnTo>
                  <a:close/>
                  <a:moveTo>
                    <a:pt x="22" y="5"/>
                  </a:moveTo>
                  <a:lnTo>
                    <a:pt x="22" y="5"/>
                  </a:lnTo>
                  <a:close/>
                  <a:moveTo>
                    <a:pt x="22" y="6"/>
                  </a:moveTo>
                  <a:cubicBezTo>
                    <a:pt x="22" y="6"/>
                    <a:pt x="22" y="6"/>
                    <a:pt x="22" y="6"/>
                  </a:cubicBezTo>
                  <a:lnTo>
                    <a:pt x="22" y="5"/>
                  </a:lnTo>
                  <a:cubicBezTo>
                    <a:pt x="22" y="5"/>
                    <a:pt x="22" y="5"/>
                    <a:pt x="22" y="5"/>
                  </a:cubicBezTo>
                  <a:lnTo>
                    <a:pt x="22" y="6"/>
                  </a:lnTo>
                  <a:close/>
                  <a:moveTo>
                    <a:pt x="22" y="6"/>
                  </a:moveTo>
                  <a:lnTo>
                    <a:pt x="22" y="6"/>
                  </a:lnTo>
                  <a:lnTo>
                    <a:pt x="22" y="5"/>
                  </a:lnTo>
                  <a:lnTo>
                    <a:pt x="2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1" name="Freeform 20">
              <a:extLst>
                <a:ext uri="{FF2B5EF4-FFF2-40B4-BE49-F238E27FC236}">
                  <a16:creationId xmlns:a16="http://schemas.microsoft.com/office/drawing/2014/main" id="{423ED8C1-1CA0-16E5-537F-15D9ADC0BB2D}"/>
                </a:ext>
              </a:extLst>
            </p:cNvPr>
            <p:cNvSpPr>
              <a:spLocks/>
            </p:cNvSpPr>
            <p:nvPr/>
          </p:nvSpPr>
          <p:spPr bwMode="auto">
            <a:xfrm>
              <a:off x="3004" y="1263"/>
              <a:ext cx="173" cy="106"/>
            </a:xfrm>
            <a:custGeom>
              <a:avLst/>
              <a:gdLst>
                <a:gd name="T0" fmla="*/ 935930 w 31"/>
                <a:gd name="T1" fmla="*/ 59042 h 19"/>
                <a:gd name="T2" fmla="*/ 303621 w 31"/>
                <a:gd name="T3" fmla="*/ 119116 h 19"/>
                <a:gd name="T4" fmla="*/ 0 w 31"/>
                <a:gd name="T5" fmla="*/ 362386 h 19"/>
                <a:gd name="T6" fmla="*/ 31983 w 31"/>
                <a:gd name="T7" fmla="*/ 394348 h 19"/>
                <a:gd name="T8" fmla="*/ 329688 w 31"/>
                <a:gd name="T9" fmla="*/ 421428 h 19"/>
                <a:gd name="T10" fmla="*/ 665319 w 31"/>
                <a:gd name="T11" fmla="*/ 481497 h 19"/>
                <a:gd name="T12" fmla="*/ 935930 w 31"/>
                <a:gd name="T13" fmla="*/ 5904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19">
                  <a:moveTo>
                    <a:pt x="31" y="2"/>
                  </a:moveTo>
                  <a:cubicBezTo>
                    <a:pt x="24" y="2"/>
                    <a:pt x="17" y="0"/>
                    <a:pt x="10" y="4"/>
                  </a:cubicBezTo>
                  <a:cubicBezTo>
                    <a:pt x="6" y="6"/>
                    <a:pt x="2" y="8"/>
                    <a:pt x="0" y="12"/>
                  </a:cubicBezTo>
                  <a:cubicBezTo>
                    <a:pt x="0" y="12"/>
                    <a:pt x="0" y="13"/>
                    <a:pt x="1" y="13"/>
                  </a:cubicBezTo>
                  <a:cubicBezTo>
                    <a:pt x="4" y="14"/>
                    <a:pt x="8" y="12"/>
                    <a:pt x="11" y="14"/>
                  </a:cubicBezTo>
                  <a:cubicBezTo>
                    <a:pt x="14" y="16"/>
                    <a:pt x="19" y="19"/>
                    <a:pt x="22" y="16"/>
                  </a:cubicBezTo>
                  <a:cubicBezTo>
                    <a:pt x="26" y="13"/>
                    <a:pt x="30" y="8"/>
                    <a:pt x="3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2" name="Freeform 21">
              <a:extLst>
                <a:ext uri="{FF2B5EF4-FFF2-40B4-BE49-F238E27FC236}">
                  <a16:creationId xmlns:a16="http://schemas.microsoft.com/office/drawing/2014/main" id="{AE0C2E3C-2893-ADC5-0FD4-3674F39A0DF2}"/>
                </a:ext>
              </a:extLst>
            </p:cNvPr>
            <p:cNvSpPr>
              <a:spLocks noEditPoints="1"/>
            </p:cNvSpPr>
            <p:nvPr/>
          </p:nvSpPr>
          <p:spPr bwMode="auto">
            <a:xfrm>
              <a:off x="2998" y="1268"/>
              <a:ext cx="185" cy="101"/>
            </a:xfrm>
            <a:custGeom>
              <a:avLst/>
              <a:gdLst>
                <a:gd name="T0" fmla="*/ 807979 w 33"/>
                <a:gd name="T1" fmla="*/ 0 h 18"/>
                <a:gd name="T2" fmla="*/ 807979 w 33"/>
                <a:gd name="T3" fmla="*/ 61492 h 18"/>
                <a:gd name="T4" fmla="*/ 807979 w 33"/>
                <a:gd name="T5" fmla="*/ 0 h 18"/>
                <a:gd name="T6" fmla="*/ 343724 w 33"/>
                <a:gd name="T7" fmla="*/ 61492 h 18"/>
                <a:gd name="T8" fmla="*/ 343724 w 33"/>
                <a:gd name="T9" fmla="*/ 94171 h 18"/>
                <a:gd name="T10" fmla="*/ 343724 w 33"/>
                <a:gd name="T11" fmla="*/ 61492 h 18"/>
                <a:gd name="T12" fmla="*/ 61313 w 33"/>
                <a:gd name="T13" fmla="*/ 345038 h 18"/>
                <a:gd name="T14" fmla="*/ 343724 w 33"/>
                <a:gd name="T15" fmla="*/ 121907 h 18"/>
                <a:gd name="T16" fmla="*/ 0 w 33"/>
                <a:gd name="T17" fmla="*/ 311288 h 18"/>
                <a:gd name="T18" fmla="*/ 61313 w 33"/>
                <a:gd name="T19" fmla="*/ 345038 h 18"/>
                <a:gd name="T20" fmla="*/ 0 w 33"/>
                <a:gd name="T21" fmla="*/ 311288 h 18"/>
                <a:gd name="T22" fmla="*/ 61313 w 33"/>
                <a:gd name="T23" fmla="*/ 345038 h 18"/>
                <a:gd name="T24" fmla="*/ 61313 w 33"/>
                <a:gd name="T25" fmla="*/ 345038 h 18"/>
                <a:gd name="T26" fmla="*/ 0 w 33"/>
                <a:gd name="T27" fmla="*/ 311288 h 18"/>
                <a:gd name="T28" fmla="*/ 61313 w 33"/>
                <a:gd name="T29" fmla="*/ 345038 h 18"/>
                <a:gd name="T30" fmla="*/ 61313 w 33"/>
                <a:gd name="T31" fmla="*/ 345038 h 18"/>
                <a:gd name="T32" fmla="*/ 33659 w 33"/>
                <a:gd name="T33" fmla="*/ 372746 h 18"/>
                <a:gd name="T34" fmla="*/ 33659 w 33"/>
                <a:gd name="T35" fmla="*/ 372746 h 18"/>
                <a:gd name="T36" fmla="*/ 61313 w 33"/>
                <a:gd name="T37" fmla="*/ 345038 h 18"/>
                <a:gd name="T38" fmla="*/ 33659 w 33"/>
                <a:gd name="T39" fmla="*/ 372746 h 18"/>
                <a:gd name="T40" fmla="*/ 33659 w 33"/>
                <a:gd name="T41" fmla="*/ 372746 h 18"/>
                <a:gd name="T42" fmla="*/ 188694 w 33"/>
                <a:gd name="T43" fmla="*/ 345038 h 18"/>
                <a:gd name="T44" fmla="*/ 61313 w 33"/>
                <a:gd name="T45" fmla="*/ 345038 h 18"/>
                <a:gd name="T46" fmla="*/ 371413 w 33"/>
                <a:gd name="T47" fmla="*/ 439176 h 18"/>
                <a:gd name="T48" fmla="*/ 371413 w 33"/>
                <a:gd name="T49" fmla="*/ 439176 h 18"/>
                <a:gd name="T50" fmla="*/ 371413 w 33"/>
                <a:gd name="T51" fmla="*/ 439176 h 18"/>
                <a:gd name="T52" fmla="*/ 371413 w 33"/>
                <a:gd name="T53" fmla="*/ 439176 h 18"/>
                <a:gd name="T54" fmla="*/ 404006 w 33"/>
                <a:gd name="T55" fmla="*/ 406497 h 18"/>
                <a:gd name="T56" fmla="*/ 404006 w 33"/>
                <a:gd name="T57" fmla="*/ 406497 h 18"/>
                <a:gd name="T58" fmla="*/ 404006 w 33"/>
                <a:gd name="T59" fmla="*/ 466917 h 18"/>
                <a:gd name="T60" fmla="*/ 431661 w 33"/>
                <a:gd name="T61" fmla="*/ 439176 h 18"/>
                <a:gd name="T62" fmla="*/ 431661 w 33"/>
                <a:gd name="T63" fmla="*/ 439176 h 18"/>
                <a:gd name="T64" fmla="*/ 404006 w 33"/>
                <a:gd name="T65" fmla="*/ 466917 h 18"/>
                <a:gd name="T66" fmla="*/ 681484 w 33"/>
                <a:gd name="T67" fmla="*/ 466917 h 18"/>
                <a:gd name="T68" fmla="*/ 498794 w 33"/>
                <a:gd name="T69" fmla="*/ 439176 h 18"/>
                <a:gd name="T70" fmla="*/ 714072 w 33"/>
                <a:gd name="T71" fmla="*/ 466917 h 18"/>
                <a:gd name="T72" fmla="*/ 681484 w 33"/>
                <a:gd name="T73" fmla="*/ 466917 h 18"/>
                <a:gd name="T74" fmla="*/ 681484 w 33"/>
                <a:gd name="T75" fmla="*/ 466917 h 18"/>
                <a:gd name="T76" fmla="*/ 714072 w 33"/>
                <a:gd name="T77" fmla="*/ 466917 h 18"/>
                <a:gd name="T78" fmla="*/ 747731 w 33"/>
                <a:gd name="T79" fmla="*/ 406497 h 18"/>
                <a:gd name="T80" fmla="*/ 681484 w 33"/>
                <a:gd name="T81" fmla="*/ 466917 h 18"/>
                <a:gd name="T82" fmla="*/ 836548 w 33"/>
                <a:gd name="T83" fmla="*/ 372746 h 18"/>
                <a:gd name="T84" fmla="*/ 807979 w 33"/>
                <a:gd name="T85" fmla="*/ 345038 h 18"/>
                <a:gd name="T86" fmla="*/ 836548 w 33"/>
                <a:gd name="T87" fmla="*/ 372746 h 18"/>
                <a:gd name="T88" fmla="*/ 1024171 w 33"/>
                <a:gd name="T89" fmla="*/ 33751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3" h="18">
                  <a:moveTo>
                    <a:pt x="32" y="2"/>
                  </a:moveTo>
                  <a:cubicBezTo>
                    <a:pt x="30" y="2"/>
                    <a:pt x="28" y="2"/>
                    <a:pt x="26" y="2"/>
                  </a:cubicBezTo>
                  <a:lnTo>
                    <a:pt x="26" y="0"/>
                  </a:lnTo>
                  <a:cubicBezTo>
                    <a:pt x="28" y="1"/>
                    <a:pt x="30" y="1"/>
                    <a:pt x="32" y="1"/>
                  </a:cubicBezTo>
                  <a:lnTo>
                    <a:pt x="32" y="2"/>
                  </a:lnTo>
                  <a:close/>
                  <a:moveTo>
                    <a:pt x="26" y="2"/>
                  </a:moveTo>
                  <a:cubicBezTo>
                    <a:pt x="21" y="1"/>
                    <a:pt x="16" y="1"/>
                    <a:pt x="11" y="3"/>
                  </a:cubicBezTo>
                  <a:lnTo>
                    <a:pt x="11" y="2"/>
                  </a:lnTo>
                  <a:cubicBezTo>
                    <a:pt x="16" y="0"/>
                    <a:pt x="21" y="0"/>
                    <a:pt x="26" y="0"/>
                  </a:cubicBezTo>
                  <a:lnTo>
                    <a:pt x="26" y="2"/>
                  </a:lnTo>
                  <a:close/>
                  <a:moveTo>
                    <a:pt x="11" y="2"/>
                  </a:moveTo>
                  <a:lnTo>
                    <a:pt x="11" y="2"/>
                  </a:lnTo>
                  <a:lnTo>
                    <a:pt x="11" y="3"/>
                  </a:lnTo>
                  <a:lnTo>
                    <a:pt x="11" y="2"/>
                  </a:lnTo>
                  <a:close/>
                  <a:moveTo>
                    <a:pt x="11" y="3"/>
                  </a:moveTo>
                  <a:lnTo>
                    <a:pt x="11" y="4"/>
                  </a:lnTo>
                  <a:lnTo>
                    <a:pt x="10" y="2"/>
                  </a:lnTo>
                  <a:lnTo>
                    <a:pt x="11" y="2"/>
                  </a:lnTo>
                  <a:lnTo>
                    <a:pt x="11" y="3"/>
                  </a:lnTo>
                  <a:close/>
                  <a:moveTo>
                    <a:pt x="11" y="4"/>
                  </a:moveTo>
                  <a:cubicBezTo>
                    <a:pt x="7" y="6"/>
                    <a:pt x="4" y="7"/>
                    <a:pt x="2" y="11"/>
                  </a:cubicBezTo>
                  <a:lnTo>
                    <a:pt x="0" y="10"/>
                  </a:lnTo>
                  <a:cubicBezTo>
                    <a:pt x="3" y="6"/>
                    <a:pt x="7" y="4"/>
                    <a:pt x="10" y="2"/>
                  </a:cubicBezTo>
                  <a:lnTo>
                    <a:pt x="11" y="4"/>
                  </a:lnTo>
                  <a:close/>
                  <a:moveTo>
                    <a:pt x="0" y="10"/>
                  </a:moveTo>
                  <a:lnTo>
                    <a:pt x="0" y="10"/>
                  </a:lnTo>
                  <a:lnTo>
                    <a:pt x="1" y="11"/>
                  </a:lnTo>
                  <a:lnTo>
                    <a:pt x="0" y="10"/>
                  </a:lnTo>
                  <a:close/>
                  <a:moveTo>
                    <a:pt x="2" y="11"/>
                  </a:moveTo>
                  <a:lnTo>
                    <a:pt x="2" y="11"/>
                  </a:lnTo>
                  <a:lnTo>
                    <a:pt x="0" y="10"/>
                  </a:ln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2" y="11"/>
                  </a:lnTo>
                  <a:close/>
                  <a:moveTo>
                    <a:pt x="2" y="12"/>
                  </a:moveTo>
                  <a:lnTo>
                    <a:pt x="1" y="12"/>
                  </a:lnTo>
                  <a:lnTo>
                    <a:pt x="2" y="12"/>
                  </a:lnTo>
                  <a:close/>
                  <a:moveTo>
                    <a:pt x="2" y="11"/>
                  </a:moveTo>
                  <a:cubicBezTo>
                    <a:pt x="3" y="12"/>
                    <a:pt x="5" y="11"/>
                    <a:pt x="6" y="11"/>
                  </a:cubicBezTo>
                  <a:lnTo>
                    <a:pt x="6" y="13"/>
                  </a:lnTo>
                  <a:cubicBezTo>
                    <a:pt x="5" y="13"/>
                    <a:pt x="3" y="13"/>
                    <a:pt x="2" y="12"/>
                  </a:cubicBezTo>
                  <a:lnTo>
                    <a:pt x="2" y="11"/>
                  </a:lnTo>
                  <a:close/>
                  <a:moveTo>
                    <a:pt x="6" y="11"/>
                  </a:moveTo>
                  <a:cubicBezTo>
                    <a:pt x="8" y="11"/>
                    <a:pt x="11" y="11"/>
                    <a:pt x="13" y="13"/>
                  </a:cubicBezTo>
                  <a:lnTo>
                    <a:pt x="12" y="14"/>
                  </a:lnTo>
                  <a:cubicBezTo>
                    <a:pt x="10" y="13"/>
                    <a:pt x="8" y="13"/>
                    <a:pt x="6" y="13"/>
                  </a:cubicBezTo>
                  <a:lnTo>
                    <a:pt x="6" y="11"/>
                  </a:lnTo>
                  <a:close/>
                  <a:moveTo>
                    <a:pt x="12" y="14"/>
                  </a:moveTo>
                  <a:lnTo>
                    <a:pt x="12" y="14"/>
                  </a:lnTo>
                  <a:lnTo>
                    <a:pt x="12" y="13"/>
                  </a:lnTo>
                  <a:lnTo>
                    <a:pt x="12" y="14"/>
                  </a:lnTo>
                  <a:close/>
                  <a:moveTo>
                    <a:pt x="13" y="13"/>
                  </a:moveTo>
                  <a:lnTo>
                    <a:pt x="13" y="13"/>
                  </a:lnTo>
                  <a:lnTo>
                    <a:pt x="12" y="14"/>
                  </a:lnTo>
                  <a:lnTo>
                    <a:pt x="13" y="13"/>
                  </a:lnTo>
                  <a:close/>
                  <a:moveTo>
                    <a:pt x="13" y="13"/>
                  </a:moveTo>
                  <a:lnTo>
                    <a:pt x="13" y="13"/>
                  </a:lnTo>
                  <a:lnTo>
                    <a:pt x="12" y="13"/>
                  </a:lnTo>
                  <a:lnTo>
                    <a:pt x="13" y="13"/>
                  </a:lnTo>
                  <a:close/>
                  <a:moveTo>
                    <a:pt x="13" y="13"/>
                  </a:moveTo>
                  <a:cubicBezTo>
                    <a:pt x="13" y="13"/>
                    <a:pt x="14" y="13"/>
                    <a:pt x="14" y="14"/>
                  </a:cubicBezTo>
                  <a:lnTo>
                    <a:pt x="13" y="15"/>
                  </a:lnTo>
                  <a:cubicBezTo>
                    <a:pt x="13" y="15"/>
                    <a:pt x="12" y="14"/>
                    <a:pt x="12" y="14"/>
                  </a:cubicBezTo>
                  <a:lnTo>
                    <a:pt x="13" y="13"/>
                  </a:lnTo>
                  <a:close/>
                  <a:moveTo>
                    <a:pt x="14" y="14"/>
                  </a:moveTo>
                  <a:lnTo>
                    <a:pt x="14" y="14"/>
                  </a:lnTo>
                  <a:close/>
                  <a:moveTo>
                    <a:pt x="14" y="14"/>
                  </a:moveTo>
                  <a:cubicBezTo>
                    <a:pt x="15" y="14"/>
                    <a:pt x="15" y="14"/>
                    <a:pt x="16" y="14"/>
                  </a:cubicBezTo>
                  <a:lnTo>
                    <a:pt x="15" y="16"/>
                  </a:lnTo>
                  <a:cubicBezTo>
                    <a:pt x="14" y="15"/>
                    <a:pt x="14" y="15"/>
                    <a:pt x="13" y="15"/>
                  </a:cubicBezTo>
                  <a:lnTo>
                    <a:pt x="14" y="14"/>
                  </a:lnTo>
                  <a:close/>
                  <a:moveTo>
                    <a:pt x="16" y="14"/>
                  </a:moveTo>
                  <a:cubicBezTo>
                    <a:pt x="18" y="16"/>
                    <a:pt x="21" y="16"/>
                    <a:pt x="22" y="15"/>
                  </a:cubicBezTo>
                  <a:lnTo>
                    <a:pt x="23" y="16"/>
                  </a:lnTo>
                  <a:cubicBezTo>
                    <a:pt x="21" y="18"/>
                    <a:pt x="18" y="17"/>
                    <a:pt x="15" y="16"/>
                  </a:cubicBezTo>
                  <a:lnTo>
                    <a:pt x="16" y="14"/>
                  </a:lnTo>
                  <a:close/>
                  <a:moveTo>
                    <a:pt x="22" y="15"/>
                  </a:moveTo>
                  <a:lnTo>
                    <a:pt x="22" y="15"/>
                  </a:lnTo>
                  <a:lnTo>
                    <a:pt x="23" y="15"/>
                  </a:lnTo>
                  <a:lnTo>
                    <a:pt x="22" y="15"/>
                  </a:lnTo>
                  <a:close/>
                  <a:moveTo>
                    <a:pt x="22" y="15"/>
                  </a:moveTo>
                  <a:lnTo>
                    <a:pt x="22" y="15"/>
                  </a:lnTo>
                  <a:lnTo>
                    <a:pt x="23" y="16"/>
                  </a:lnTo>
                  <a:lnTo>
                    <a:pt x="22" y="15"/>
                  </a:lnTo>
                  <a:close/>
                  <a:moveTo>
                    <a:pt x="22" y="15"/>
                  </a:moveTo>
                  <a:lnTo>
                    <a:pt x="22" y="15"/>
                  </a:lnTo>
                  <a:lnTo>
                    <a:pt x="23" y="15"/>
                  </a:lnTo>
                  <a:lnTo>
                    <a:pt x="22" y="15"/>
                  </a:lnTo>
                  <a:close/>
                  <a:moveTo>
                    <a:pt x="22" y="15"/>
                  </a:moveTo>
                  <a:cubicBezTo>
                    <a:pt x="23" y="14"/>
                    <a:pt x="24" y="14"/>
                    <a:pt x="24" y="13"/>
                  </a:cubicBezTo>
                  <a:lnTo>
                    <a:pt x="25" y="14"/>
                  </a:lnTo>
                  <a:cubicBezTo>
                    <a:pt x="24" y="15"/>
                    <a:pt x="24" y="15"/>
                    <a:pt x="23" y="16"/>
                  </a:cubicBezTo>
                  <a:lnTo>
                    <a:pt x="22" y="15"/>
                  </a:lnTo>
                  <a:close/>
                  <a:moveTo>
                    <a:pt x="24" y="13"/>
                  </a:moveTo>
                  <a:cubicBezTo>
                    <a:pt x="25" y="13"/>
                    <a:pt x="25" y="12"/>
                    <a:pt x="26" y="11"/>
                  </a:cubicBezTo>
                  <a:lnTo>
                    <a:pt x="27" y="12"/>
                  </a:lnTo>
                  <a:cubicBezTo>
                    <a:pt x="26" y="13"/>
                    <a:pt x="26" y="13"/>
                    <a:pt x="25" y="14"/>
                  </a:cubicBezTo>
                  <a:lnTo>
                    <a:pt x="24" y="13"/>
                  </a:lnTo>
                  <a:close/>
                  <a:moveTo>
                    <a:pt x="26" y="11"/>
                  </a:moveTo>
                  <a:cubicBezTo>
                    <a:pt x="29" y="8"/>
                    <a:pt x="31" y="5"/>
                    <a:pt x="32" y="1"/>
                  </a:cubicBezTo>
                  <a:lnTo>
                    <a:pt x="33" y="2"/>
                  </a:lnTo>
                  <a:cubicBezTo>
                    <a:pt x="32" y="5"/>
                    <a:pt x="30" y="9"/>
                    <a:pt x="27" y="12"/>
                  </a:cubicBezTo>
                  <a:lnTo>
                    <a:pt x="26" y="11"/>
                  </a:lnTo>
                  <a:close/>
                  <a:moveTo>
                    <a:pt x="32" y="1"/>
                  </a:moveTo>
                  <a:lnTo>
                    <a:pt x="33" y="1"/>
                  </a:lnTo>
                  <a:lnTo>
                    <a:pt x="33" y="2"/>
                  </a:lnTo>
                  <a:lnTo>
                    <a:pt x="32"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3" name="Freeform 22">
              <a:extLst>
                <a:ext uri="{FF2B5EF4-FFF2-40B4-BE49-F238E27FC236}">
                  <a16:creationId xmlns:a16="http://schemas.microsoft.com/office/drawing/2014/main" id="{B5D28DF5-0502-20E4-233E-1A068B516A01}"/>
                </a:ext>
              </a:extLst>
            </p:cNvPr>
            <p:cNvSpPr>
              <a:spLocks noEditPoints="1"/>
            </p:cNvSpPr>
            <p:nvPr/>
          </p:nvSpPr>
          <p:spPr bwMode="auto">
            <a:xfrm>
              <a:off x="3166" y="1274"/>
              <a:ext cx="134" cy="61"/>
            </a:xfrm>
            <a:custGeom>
              <a:avLst/>
              <a:gdLst>
                <a:gd name="T0" fmla="*/ 634602 w 24"/>
                <a:gd name="T1" fmla="*/ 57628 h 11"/>
                <a:gd name="T2" fmla="*/ 634602 w 24"/>
                <a:gd name="T3" fmla="*/ 31215 h 11"/>
                <a:gd name="T4" fmla="*/ 634602 w 24"/>
                <a:gd name="T5" fmla="*/ 31215 h 11"/>
                <a:gd name="T6" fmla="*/ 634602 w 24"/>
                <a:gd name="T7" fmla="*/ 57628 h 11"/>
                <a:gd name="T8" fmla="*/ 634602 w 24"/>
                <a:gd name="T9" fmla="*/ 57628 h 11"/>
                <a:gd name="T10" fmla="*/ 575245 w 24"/>
                <a:gd name="T11" fmla="*/ 31215 h 11"/>
                <a:gd name="T12" fmla="*/ 634602 w 24"/>
                <a:gd name="T13" fmla="*/ 57628 h 11"/>
                <a:gd name="T14" fmla="*/ 515018 w 24"/>
                <a:gd name="T15" fmla="*/ 57628 h 11"/>
                <a:gd name="T16" fmla="*/ 575245 w 24"/>
                <a:gd name="T17" fmla="*/ 31215 h 11"/>
                <a:gd name="T18" fmla="*/ 515018 w 24"/>
                <a:gd name="T19" fmla="*/ 57628 h 11"/>
                <a:gd name="T20" fmla="*/ 211826 w 24"/>
                <a:gd name="T21" fmla="*/ 57628 h 11"/>
                <a:gd name="T22" fmla="*/ 515018 w 24"/>
                <a:gd name="T23" fmla="*/ 57628 h 11"/>
                <a:gd name="T24" fmla="*/ 243841 w 24"/>
                <a:gd name="T25" fmla="*/ 88844 h 11"/>
                <a:gd name="T26" fmla="*/ 243841 w 24"/>
                <a:gd name="T27" fmla="*/ 88844 h 11"/>
                <a:gd name="T28" fmla="*/ 243841 w 24"/>
                <a:gd name="T29" fmla="*/ 88844 h 11"/>
                <a:gd name="T30" fmla="*/ 211826 w 24"/>
                <a:gd name="T31" fmla="*/ 57628 h 11"/>
                <a:gd name="T32" fmla="*/ 211826 w 24"/>
                <a:gd name="T33" fmla="*/ 57628 h 11"/>
                <a:gd name="T34" fmla="*/ 211826 w 24"/>
                <a:gd name="T35" fmla="*/ 88844 h 11"/>
                <a:gd name="T36" fmla="*/ 243841 w 24"/>
                <a:gd name="T37" fmla="*/ 88844 h 11"/>
                <a:gd name="T38" fmla="*/ 151599 w 24"/>
                <a:gd name="T39" fmla="*/ 115445 h 11"/>
                <a:gd name="T40" fmla="*/ 243841 w 24"/>
                <a:gd name="T41" fmla="*/ 88844 h 11"/>
                <a:gd name="T42" fmla="*/ 119584 w 24"/>
                <a:gd name="T43" fmla="*/ 173101 h 11"/>
                <a:gd name="T44" fmla="*/ 151599 w 24"/>
                <a:gd name="T45" fmla="*/ 115445 h 11"/>
                <a:gd name="T46" fmla="*/ 119584 w 24"/>
                <a:gd name="T47" fmla="*/ 173101 h 11"/>
                <a:gd name="T48" fmla="*/ 59356 w 24"/>
                <a:gd name="T49" fmla="*/ 288364 h 11"/>
                <a:gd name="T50" fmla="*/ 119584 w 24"/>
                <a:gd name="T51" fmla="*/ 173101 h 11"/>
                <a:gd name="T52" fmla="*/ 92242 w 24"/>
                <a:gd name="T53" fmla="*/ 261945 h 11"/>
                <a:gd name="T54" fmla="*/ 92242 w 24"/>
                <a:gd name="T55" fmla="*/ 261945 h 11"/>
                <a:gd name="T56" fmla="*/ 151599 w 24"/>
                <a:gd name="T57" fmla="*/ 288364 h 11"/>
                <a:gd name="T58" fmla="*/ 33076 w 24"/>
                <a:gd name="T59" fmla="*/ 288364 h 11"/>
                <a:gd name="T60" fmla="*/ 151599 w 24"/>
                <a:gd name="T61" fmla="*/ 288364 h 11"/>
                <a:gd name="T62" fmla="*/ 184674 w 24"/>
                <a:gd name="T63" fmla="*/ 319573 h 11"/>
                <a:gd name="T64" fmla="*/ 151599 w 24"/>
                <a:gd name="T65" fmla="*/ 288364 h 11"/>
                <a:gd name="T66" fmla="*/ 184674 w 24"/>
                <a:gd name="T67" fmla="*/ 319573 h 11"/>
                <a:gd name="T68" fmla="*/ 184674 w 24"/>
                <a:gd name="T69" fmla="*/ 288364 h 11"/>
                <a:gd name="T70" fmla="*/ 184674 w 24"/>
                <a:gd name="T71" fmla="*/ 261945 h 11"/>
                <a:gd name="T72" fmla="*/ 211826 w 24"/>
                <a:gd name="T73" fmla="*/ 319573 h 11"/>
                <a:gd name="T74" fmla="*/ 184674 w 24"/>
                <a:gd name="T75" fmla="*/ 261945 h 11"/>
                <a:gd name="T76" fmla="*/ 211826 w 24"/>
                <a:gd name="T77" fmla="*/ 319573 h 11"/>
                <a:gd name="T78" fmla="*/ 211826 w 24"/>
                <a:gd name="T79" fmla="*/ 319573 h 11"/>
                <a:gd name="T80" fmla="*/ 363425 w 24"/>
                <a:gd name="T81" fmla="*/ 261945 h 11"/>
                <a:gd name="T82" fmla="*/ 211826 w 24"/>
                <a:gd name="T83" fmla="*/ 319573 h 11"/>
                <a:gd name="T84" fmla="*/ 363425 w 24"/>
                <a:gd name="T85" fmla="*/ 261945 h 11"/>
                <a:gd name="T86" fmla="*/ 694829 w 24"/>
                <a:gd name="T87" fmla="*/ 204283 h 11"/>
                <a:gd name="T88" fmla="*/ 363425 w 24"/>
                <a:gd name="T89" fmla="*/ 261945 h 11"/>
                <a:gd name="T90" fmla="*/ 667677 w 24"/>
                <a:gd name="T91" fmla="*/ 146655 h 11"/>
                <a:gd name="T92" fmla="*/ 667677 w 24"/>
                <a:gd name="T93" fmla="*/ 146655 h 11"/>
                <a:gd name="T94" fmla="*/ 726844 w 24"/>
                <a:gd name="T95" fmla="*/ 115445 h 11"/>
                <a:gd name="T96" fmla="*/ 667677 w 24"/>
                <a:gd name="T97" fmla="*/ 146655 h 11"/>
                <a:gd name="T98" fmla="*/ 667677 w 24"/>
                <a:gd name="T99" fmla="*/ 115445 h 11"/>
                <a:gd name="T100" fmla="*/ 726844 w 24"/>
                <a:gd name="T101" fmla="*/ 115445 h 11"/>
                <a:gd name="T102" fmla="*/ 667677 w 24"/>
                <a:gd name="T103" fmla="*/ 115445 h 11"/>
                <a:gd name="T104" fmla="*/ 634602 w 24"/>
                <a:gd name="T105" fmla="*/ 57628 h 11"/>
                <a:gd name="T106" fmla="*/ 667677 w 24"/>
                <a:gd name="T107" fmla="*/ 115445 h 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11">
                  <a:moveTo>
                    <a:pt x="21" y="2"/>
                  </a:moveTo>
                  <a:lnTo>
                    <a:pt x="21" y="2"/>
                  </a:lnTo>
                  <a:lnTo>
                    <a:pt x="21" y="1"/>
                  </a:lnTo>
                  <a:lnTo>
                    <a:pt x="21" y="2"/>
                  </a:lnTo>
                  <a:close/>
                  <a:moveTo>
                    <a:pt x="21" y="1"/>
                  </a:moveTo>
                  <a:lnTo>
                    <a:pt x="21" y="1"/>
                  </a:lnTo>
                  <a:lnTo>
                    <a:pt x="21" y="2"/>
                  </a:lnTo>
                  <a:lnTo>
                    <a:pt x="21" y="1"/>
                  </a:lnTo>
                  <a:close/>
                  <a:moveTo>
                    <a:pt x="21" y="2"/>
                  </a:moveTo>
                  <a:cubicBezTo>
                    <a:pt x="20" y="2"/>
                    <a:pt x="20" y="2"/>
                    <a:pt x="19" y="2"/>
                  </a:cubicBezTo>
                  <a:lnTo>
                    <a:pt x="19" y="1"/>
                  </a:lnTo>
                  <a:cubicBezTo>
                    <a:pt x="20" y="1"/>
                    <a:pt x="20" y="1"/>
                    <a:pt x="21" y="1"/>
                  </a:cubicBezTo>
                  <a:lnTo>
                    <a:pt x="21" y="2"/>
                  </a:lnTo>
                  <a:close/>
                  <a:moveTo>
                    <a:pt x="19" y="2"/>
                  </a:moveTo>
                  <a:cubicBezTo>
                    <a:pt x="18" y="2"/>
                    <a:pt x="18" y="2"/>
                    <a:pt x="17" y="2"/>
                  </a:cubicBezTo>
                  <a:lnTo>
                    <a:pt x="17" y="0"/>
                  </a:lnTo>
                  <a:cubicBezTo>
                    <a:pt x="18" y="0"/>
                    <a:pt x="19" y="1"/>
                    <a:pt x="19" y="1"/>
                  </a:cubicBezTo>
                  <a:lnTo>
                    <a:pt x="19" y="2"/>
                  </a:lnTo>
                  <a:close/>
                  <a:moveTo>
                    <a:pt x="17" y="2"/>
                  </a:moveTo>
                  <a:cubicBezTo>
                    <a:pt x="14" y="1"/>
                    <a:pt x="9" y="1"/>
                    <a:pt x="8" y="3"/>
                  </a:cubicBezTo>
                  <a:lnTo>
                    <a:pt x="7" y="2"/>
                  </a:lnTo>
                  <a:cubicBezTo>
                    <a:pt x="9" y="0"/>
                    <a:pt x="13" y="0"/>
                    <a:pt x="17" y="0"/>
                  </a:cubicBezTo>
                  <a:lnTo>
                    <a:pt x="17" y="2"/>
                  </a:lnTo>
                  <a:close/>
                  <a:moveTo>
                    <a:pt x="8" y="3"/>
                  </a:moveTo>
                  <a:lnTo>
                    <a:pt x="8" y="3"/>
                  </a:lnTo>
                  <a:lnTo>
                    <a:pt x="7" y="3"/>
                  </a:lnTo>
                  <a:lnTo>
                    <a:pt x="8" y="3"/>
                  </a:lnTo>
                  <a:close/>
                  <a:moveTo>
                    <a:pt x="8" y="3"/>
                  </a:moveTo>
                  <a:lnTo>
                    <a:pt x="8" y="3"/>
                  </a:lnTo>
                  <a:lnTo>
                    <a:pt x="7" y="2"/>
                  </a:lnTo>
                  <a:lnTo>
                    <a:pt x="8" y="3"/>
                  </a:lnTo>
                  <a:close/>
                  <a:moveTo>
                    <a:pt x="7" y="2"/>
                  </a:moveTo>
                  <a:lnTo>
                    <a:pt x="7" y="2"/>
                  </a:lnTo>
                  <a:lnTo>
                    <a:pt x="7" y="3"/>
                  </a:lnTo>
                  <a:lnTo>
                    <a:pt x="7" y="2"/>
                  </a:lnTo>
                  <a:close/>
                  <a:moveTo>
                    <a:pt x="8" y="3"/>
                  </a:moveTo>
                  <a:cubicBezTo>
                    <a:pt x="7" y="4"/>
                    <a:pt x="6" y="4"/>
                    <a:pt x="5" y="5"/>
                  </a:cubicBezTo>
                  <a:lnTo>
                    <a:pt x="5" y="4"/>
                  </a:lnTo>
                  <a:cubicBezTo>
                    <a:pt x="5" y="3"/>
                    <a:pt x="6" y="3"/>
                    <a:pt x="7" y="2"/>
                  </a:cubicBezTo>
                  <a:lnTo>
                    <a:pt x="8" y="3"/>
                  </a:lnTo>
                  <a:close/>
                  <a:moveTo>
                    <a:pt x="5" y="5"/>
                  </a:moveTo>
                  <a:cubicBezTo>
                    <a:pt x="5" y="5"/>
                    <a:pt x="4" y="6"/>
                    <a:pt x="4" y="6"/>
                  </a:cubicBezTo>
                  <a:lnTo>
                    <a:pt x="3" y="5"/>
                  </a:lnTo>
                  <a:cubicBezTo>
                    <a:pt x="3" y="4"/>
                    <a:pt x="4" y="4"/>
                    <a:pt x="5" y="4"/>
                  </a:cubicBezTo>
                  <a:lnTo>
                    <a:pt x="5" y="5"/>
                  </a:lnTo>
                  <a:close/>
                  <a:moveTo>
                    <a:pt x="4" y="6"/>
                  </a:moveTo>
                  <a:cubicBezTo>
                    <a:pt x="2" y="7"/>
                    <a:pt x="2" y="8"/>
                    <a:pt x="3" y="9"/>
                  </a:cubicBezTo>
                  <a:lnTo>
                    <a:pt x="2" y="10"/>
                  </a:lnTo>
                  <a:cubicBezTo>
                    <a:pt x="0" y="8"/>
                    <a:pt x="1" y="6"/>
                    <a:pt x="3" y="5"/>
                  </a:cubicBezTo>
                  <a:lnTo>
                    <a:pt x="4" y="6"/>
                  </a:lnTo>
                  <a:close/>
                  <a:moveTo>
                    <a:pt x="3" y="9"/>
                  </a:moveTo>
                  <a:lnTo>
                    <a:pt x="3" y="9"/>
                  </a:lnTo>
                  <a:lnTo>
                    <a:pt x="2" y="10"/>
                  </a:lnTo>
                  <a:lnTo>
                    <a:pt x="3" y="9"/>
                  </a:lnTo>
                  <a:close/>
                  <a:moveTo>
                    <a:pt x="3" y="9"/>
                  </a:moveTo>
                  <a:cubicBezTo>
                    <a:pt x="3" y="10"/>
                    <a:pt x="4" y="10"/>
                    <a:pt x="5" y="10"/>
                  </a:cubicBezTo>
                  <a:lnTo>
                    <a:pt x="5" y="11"/>
                  </a:lnTo>
                  <a:cubicBezTo>
                    <a:pt x="4" y="11"/>
                    <a:pt x="2" y="11"/>
                    <a:pt x="1" y="10"/>
                  </a:cubicBezTo>
                  <a:lnTo>
                    <a:pt x="3" y="9"/>
                  </a:lnTo>
                  <a:close/>
                  <a:moveTo>
                    <a:pt x="5" y="10"/>
                  </a:moveTo>
                  <a:cubicBezTo>
                    <a:pt x="6" y="9"/>
                    <a:pt x="6" y="9"/>
                    <a:pt x="6" y="9"/>
                  </a:cubicBezTo>
                  <a:lnTo>
                    <a:pt x="6" y="11"/>
                  </a:lnTo>
                  <a:cubicBezTo>
                    <a:pt x="6" y="11"/>
                    <a:pt x="6" y="11"/>
                    <a:pt x="5" y="11"/>
                  </a:cubicBezTo>
                  <a:lnTo>
                    <a:pt x="5" y="10"/>
                  </a:lnTo>
                  <a:close/>
                  <a:moveTo>
                    <a:pt x="7" y="11"/>
                  </a:moveTo>
                  <a:lnTo>
                    <a:pt x="6" y="11"/>
                  </a:lnTo>
                  <a:lnTo>
                    <a:pt x="6" y="10"/>
                  </a:lnTo>
                  <a:lnTo>
                    <a:pt x="7" y="11"/>
                  </a:lnTo>
                  <a:close/>
                  <a:moveTo>
                    <a:pt x="6" y="9"/>
                  </a:moveTo>
                  <a:lnTo>
                    <a:pt x="6" y="9"/>
                  </a:lnTo>
                  <a:lnTo>
                    <a:pt x="7" y="11"/>
                  </a:lnTo>
                  <a:lnTo>
                    <a:pt x="6" y="9"/>
                  </a:lnTo>
                  <a:close/>
                  <a:moveTo>
                    <a:pt x="7" y="11"/>
                  </a:moveTo>
                  <a:lnTo>
                    <a:pt x="7" y="11"/>
                  </a:lnTo>
                  <a:lnTo>
                    <a:pt x="6" y="10"/>
                  </a:lnTo>
                  <a:lnTo>
                    <a:pt x="7" y="11"/>
                  </a:lnTo>
                  <a:close/>
                  <a:moveTo>
                    <a:pt x="6" y="9"/>
                  </a:moveTo>
                  <a:cubicBezTo>
                    <a:pt x="8" y="9"/>
                    <a:pt x="10" y="9"/>
                    <a:pt x="12" y="9"/>
                  </a:cubicBezTo>
                  <a:lnTo>
                    <a:pt x="12" y="10"/>
                  </a:lnTo>
                  <a:cubicBezTo>
                    <a:pt x="10" y="10"/>
                    <a:pt x="8" y="10"/>
                    <a:pt x="7" y="11"/>
                  </a:cubicBezTo>
                  <a:lnTo>
                    <a:pt x="6" y="9"/>
                  </a:lnTo>
                  <a:close/>
                  <a:moveTo>
                    <a:pt x="12" y="9"/>
                  </a:moveTo>
                  <a:cubicBezTo>
                    <a:pt x="15" y="8"/>
                    <a:pt x="19" y="8"/>
                    <a:pt x="22" y="6"/>
                  </a:cubicBezTo>
                  <a:lnTo>
                    <a:pt x="23" y="7"/>
                  </a:lnTo>
                  <a:cubicBezTo>
                    <a:pt x="20" y="9"/>
                    <a:pt x="16" y="10"/>
                    <a:pt x="12" y="10"/>
                  </a:cubicBezTo>
                  <a:lnTo>
                    <a:pt x="12" y="9"/>
                  </a:lnTo>
                  <a:close/>
                  <a:moveTo>
                    <a:pt x="22" y="6"/>
                  </a:moveTo>
                  <a:lnTo>
                    <a:pt x="22" y="5"/>
                  </a:lnTo>
                  <a:lnTo>
                    <a:pt x="22" y="6"/>
                  </a:lnTo>
                  <a:close/>
                  <a:moveTo>
                    <a:pt x="22" y="5"/>
                  </a:moveTo>
                  <a:cubicBezTo>
                    <a:pt x="23" y="5"/>
                    <a:pt x="23" y="5"/>
                    <a:pt x="22" y="5"/>
                  </a:cubicBezTo>
                  <a:lnTo>
                    <a:pt x="24" y="4"/>
                  </a:lnTo>
                  <a:cubicBezTo>
                    <a:pt x="24" y="5"/>
                    <a:pt x="24" y="6"/>
                    <a:pt x="23" y="7"/>
                  </a:cubicBezTo>
                  <a:lnTo>
                    <a:pt x="22" y="5"/>
                  </a:lnTo>
                  <a:close/>
                  <a:moveTo>
                    <a:pt x="22" y="5"/>
                  </a:moveTo>
                  <a:cubicBezTo>
                    <a:pt x="22" y="5"/>
                    <a:pt x="22" y="4"/>
                    <a:pt x="22" y="4"/>
                  </a:cubicBezTo>
                  <a:lnTo>
                    <a:pt x="23" y="3"/>
                  </a:lnTo>
                  <a:cubicBezTo>
                    <a:pt x="23" y="3"/>
                    <a:pt x="23" y="4"/>
                    <a:pt x="24" y="4"/>
                  </a:cubicBezTo>
                  <a:lnTo>
                    <a:pt x="22" y="5"/>
                  </a:lnTo>
                  <a:close/>
                  <a:moveTo>
                    <a:pt x="22" y="4"/>
                  </a:moveTo>
                  <a:cubicBezTo>
                    <a:pt x="21" y="3"/>
                    <a:pt x="20" y="3"/>
                    <a:pt x="20" y="2"/>
                  </a:cubicBezTo>
                  <a:lnTo>
                    <a:pt x="21" y="2"/>
                  </a:lnTo>
                  <a:cubicBezTo>
                    <a:pt x="22" y="2"/>
                    <a:pt x="22" y="3"/>
                    <a:pt x="23" y="3"/>
                  </a:cubicBezTo>
                  <a:lnTo>
                    <a:pt x="2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4" name="Freeform 23">
              <a:extLst>
                <a:ext uri="{FF2B5EF4-FFF2-40B4-BE49-F238E27FC236}">
                  <a16:creationId xmlns:a16="http://schemas.microsoft.com/office/drawing/2014/main" id="{0FFCA922-F61A-A5E6-F165-2D99A6394BB8}"/>
                </a:ext>
              </a:extLst>
            </p:cNvPr>
            <p:cNvSpPr>
              <a:spLocks noEditPoints="1"/>
            </p:cNvSpPr>
            <p:nvPr/>
          </p:nvSpPr>
          <p:spPr bwMode="auto">
            <a:xfrm>
              <a:off x="3294" y="1235"/>
              <a:ext cx="129" cy="67"/>
            </a:xfrm>
            <a:custGeom>
              <a:avLst/>
              <a:gdLst>
                <a:gd name="T0" fmla="*/ 527352 w 23"/>
                <a:gd name="T1" fmla="*/ 92242 h 12"/>
                <a:gd name="T2" fmla="*/ 527352 w 23"/>
                <a:gd name="T3" fmla="*/ 59356 h 12"/>
                <a:gd name="T4" fmla="*/ 527352 w 23"/>
                <a:gd name="T5" fmla="*/ 92242 h 12"/>
                <a:gd name="T6" fmla="*/ 527352 w 23"/>
                <a:gd name="T7" fmla="*/ 59356 h 12"/>
                <a:gd name="T8" fmla="*/ 527352 w 23"/>
                <a:gd name="T9" fmla="*/ 92242 h 12"/>
                <a:gd name="T10" fmla="*/ 499673 w 23"/>
                <a:gd name="T11" fmla="*/ 33076 h 12"/>
                <a:gd name="T12" fmla="*/ 527352 w 23"/>
                <a:gd name="T13" fmla="*/ 92242 h 12"/>
                <a:gd name="T14" fmla="*/ 277013 w 23"/>
                <a:gd name="T15" fmla="*/ 59356 h 12"/>
                <a:gd name="T16" fmla="*/ 499673 w 23"/>
                <a:gd name="T17" fmla="*/ 33076 h 12"/>
                <a:gd name="T18" fmla="*/ 277013 w 23"/>
                <a:gd name="T19" fmla="*/ 59356 h 12"/>
                <a:gd name="T20" fmla="*/ 277013 w 23"/>
                <a:gd name="T21" fmla="*/ 33076 h 12"/>
                <a:gd name="T22" fmla="*/ 277013 w 23"/>
                <a:gd name="T23" fmla="*/ 59356 h 12"/>
                <a:gd name="T24" fmla="*/ 121742 w 23"/>
                <a:gd name="T25" fmla="*/ 59356 h 12"/>
                <a:gd name="T26" fmla="*/ 277013 w 23"/>
                <a:gd name="T27" fmla="*/ 59356 h 12"/>
                <a:gd name="T28" fmla="*/ 61404 w 23"/>
                <a:gd name="T29" fmla="*/ 119584 h 12"/>
                <a:gd name="T30" fmla="*/ 121742 w 23"/>
                <a:gd name="T31" fmla="*/ 59356 h 12"/>
                <a:gd name="T32" fmla="*/ 61404 w 23"/>
                <a:gd name="T33" fmla="*/ 119584 h 12"/>
                <a:gd name="T34" fmla="*/ 0 w 23"/>
                <a:gd name="T35" fmla="*/ 184674 h 12"/>
                <a:gd name="T36" fmla="*/ 61404 w 23"/>
                <a:gd name="T37" fmla="*/ 119584 h 12"/>
                <a:gd name="T38" fmla="*/ 61404 w 23"/>
                <a:gd name="T39" fmla="*/ 184674 h 12"/>
                <a:gd name="T40" fmla="*/ 61404 w 23"/>
                <a:gd name="T41" fmla="*/ 184674 h 12"/>
                <a:gd name="T42" fmla="*/ 61404 w 23"/>
                <a:gd name="T43" fmla="*/ 184674 h 12"/>
                <a:gd name="T44" fmla="*/ 0 w 23"/>
                <a:gd name="T45" fmla="*/ 184674 h 12"/>
                <a:gd name="T46" fmla="*/ 61404 w 23"/>
                <a:gd name="T47" fmla="*/ 184674 h 12"/>
                <a:gd name="T48" fmla="*/ 33691 w 23"/>
                <a:gd name="T49" fmla="*/ 184674 h 12"/>
                <a:gd name="T50" fmla="*/ 61404 w 23"/>
                <a:gd name="T51" fmla="*/ 184674 h 12"/>
                <a:gd name="T52" fmla="*/ 372109 w 23"/>
                <a:gd name="T53" fmla="*/ 331404 h 12"/>
                <a:gd name="T54" fmla="*/ 61404 w 23"/>
                <a:gd name="T55" fmla="*/ 184674 h 12"/>
                <a:gd name="T56" fmla="*/ 593697 w 23"/>
                <a:gd name="T57" fmla="*/ 271177 h 12"/>
                <a:gd name="T58" fmla="*/ 372109 w 23"/>
                <a:gd name="T59" fmla="*/ 331404 h 12"/>
                <a:gd name="T60" fmla="*/ 593697 w 23"/>
                <a:gd name="T61" fmla="*/ 331404 h 12"/>
                <a:gd name="T62" fmla="*/ 593697 w 23"/>
                <a:gd name="T63" fmla="*/ 304253 h 12"/>
                <a:gd name="T64" fmla="*/ 593697 w 23"/>
                <a:gd name="T65" fmla="*/ 271177 h 12"/>
                <a:gd name="T66" fmla="*/ 593697 w 23"/>
                <a:gd name="T67" fmla="*/ 331404 h 12"/>
                <a:gd name="T68" fmla="*/ 593697 w 23"/>
                <a:gd name="T69" fmla="*/ 271177 h 12"/>
                <a:gd name="T70" fmla="*/ 593697 w 23"/>
                <a:gd name="T71" fmla="*/ 271177 h 12"/>
                <a:gd name="T72" fmla="*/ 593697 w 23"/>
                <a:gd name="T73" fmla="*/ 271177 h 12"/>
                <a:gd name="T74" fmla="*/ 682814 w 23"/>
                <a:gd name="T75" fmla="*/ 304253 h 12"/>
                <a:gd name="T76" fmla="*/ 593697 w 23"/>
                <a:gd name="T77" fmla="*/ 331404 h 12"/>
                <a:gd name="T78" fmla="*/ 682814 w 23"/>
                <a:gd name="T79" fmla="*/ 304253 h 12"/>
                <a:gd name="T80" fmla="*/ 682814 w 23"/>
                <a:gd name="T81" fmla="*/ 363425 h 12"/>
                <a:gd name="T82" fmla="*/ 682814 w 23"/>
                <a:gd name="T83" fmla="*/ 304253 h 12"/>
                <a:gd name="T84" fmla="*/ 716505 w 23"/>
                <a:gd name="T85" fmla="*/ 363425 h 12"/>
                <a:gd name="T86" fmla="*/ 716505 w 23"/>
                <a:gd name="T87" fmla="*/ 331404 h 12"/>
                <a:gd name="T88" fmla="*/ 682814 w 23"/>
                <a:gd name="T89" fmla="*/ 304253 h 12"/>
                <a:gd name="T90" fmla="*/ 716505 w 23"/>
                <a:gd name="T91" fmla="*/ 331404 h 12"/>
                <a:gd name="T92" fmla="*/ 716505 w 23"/>
                <a:gd name="T93" fmla="*/ 271177 h 12"/>
                <a:gd name="T94" fmla="*/ 682814 w 23"/>
                <a:gd name="T95" fmla="*/ 304253 h 12"/>
                <a:gd name="T96" fmla="*/ 682814 w 23"/>
                <a:gd name="T97" fmla="*/ 304253 h 12"/>
                <a:gd name="T98" fmla="*/ 682814 w 23"/>
                <a:gd name="T99" fmla="*/ 151599 h 12"/>
                <a:gd name="T100" fmla="*/ 682814 w 23"/>
                <a:gd name="T101" fmla="*/ 304253 h 12"/>
                <a:gd name="T102" fmla="*/ 560197 w 23"/>
                <a:gd name="T103" fmla="*/ 92242 h 12"/>
                <a:gd name="T104" fmla="*/ 682814 w 23"/>
                <a:gd name="T105" fmla="*/ 151599 h 12"/>
                <a:gd name="T106" fmla="*/ 560197 w 23"/>
                <a:gd name="T107" fmla="*/ 92242 h 12"/>
                <a:gd name="T108" fmla="*/ 527352 w 23"/>
                <a:gd name="T109" fmla="*/ 59356 h 12"/>
                <a:gd name="T110" fmla="*/ 560197 w 23"/>
                <a:gd name="T111" fmla="*/ 92242 h 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 h="12">
                  <a:moveTo>
                    <a:pt x="17" y="3"/>
                  </a:moveTo>
                  <a:lnTo>
                    <a:pt x="17" y="3"/>
                  </a:lnTo>
                  <a:lnTo>
                    <a:pt x="17" y="2"/>
                  </a:lnTo>
                  <a:lnTo>
                    <a:pt x="17" y="3"/>
                  </a:lnTo>
                  <a:close/>
                  <a:moveTo>
                    <a:pt x="17" y="3"/>
                  </a:moveTo>
                  <a:lnTo>
                    <a:pt x="17" y="3"/>
                  </a:lnTo>
                  <a:lnTo>
                    <a:pt x="17" y="2"/>
                  </a:lnTo>
                  <a:lnTo>
                    <a:pt x="17" y="3"/>
                  </a:lnTo>
                  <a:close/>
                  <a:moveTo>
                    <a:pt x="17" y="3"/>
                  </a:moveTo>
                  <a:cubicBezTo>
                    <a:pt x="17" y="3"/>
                    <a:pt x="16" y="3"/>
                    <a:pt x="15" y="3"/>
                  </a:cubicBezTo>
                  <a:lnTo>
                    <a:pt x="16" y="1"/>
                  </a:lnTo>
                  <a:cubicBezTo>
                    <a:pt x="16" y="2"/>
                    <a:pt x="17" y="2"/>
                    <a:pt x="17" y="2"/>
                  </a:cubicBezTo>
                  <a:lnTo>
                    <a:pt x="17" y="3"/>
                  </a:lnTo>
                  <a:close/>
                  <a:moveTo>
                    <a:pt x="15" y="3"/>
                  </a:moveTo>
                  <a:cubicBezTo>
                    <a:pt x="13" y="2"/>
                    <a:pt x="11" y="2"/>
                    <a:pt x="9" y="2"/>
                  </a:cubicBezTo>
                  <a:lnTo>
                    <a:pt x="9" y="1"/>
                  </a:lnTo>
                  <a:cubicBezTo>
                    <a:pt x="11" y="0"/>
                    <a:pt x="13" y="1"/>
                    <a:pt x="16" y="1"/>
                  </a:cubicBezTo>
                  <a:lnTo>
                    <a:pt x="15" y="3"/>
                  </a:lnTo>
                  <a:close/>
                  <a:moveTo>
                    <a:pt x="9" y="2"/>
                  </a:moveTo>
                  <a:lnTo>
                    <a:pt x="9" y="2"/>
                  </a:lnTo>
                  <a:lnTo>
                    <a:pt x="9" y="1"/>
                  </a:lnTo>
                  <a:lnTo>
                    <a:pt x="9" y="2"/>
                  </a:lnTo>
                  <a:close/>
                  <a:moveTo>
                    <a:pt x="9" y="2"/>
                  </a:moveTo>
                  <a:cubicBezTo>
                    <a:pt x="8" y="2"/>
                    <a:pt x="6" y="2"/>
                    <a:pt x="5" y="3"/>
                  </a:cubicBezTo>
                  <a:lnTo>
                    <a:pt x="4" y="2"/>
                  </a:lnTo>
                  <a:cubicBezTo>
                    <a:pt x="6" y="1"/>
                    <a:pt x="7" y="1"/>
                    <a:pt x="9" y="1"/>
                  </a:cubicBezTo>
                  <a:lnTo>
                    <a:pt x="9" y="2"/>
                  </a:lnTo>
                  <a:close/>
                  <a:moveTo>
                    <a:pt x="5" y="3"/>
                  </a:moveTo>
                  <a:cubicBezTo>
                    <a:pt x="4" y="3"/>
                    <a:pt x="3" y="4"/>
                    <a:pt x="2" y="4"/>
                  </a:cubicBezTo>
                  <a:lnTo>
                    <a:pt x="1" y="3"/>
                  </a:lnTo>
                  <a:cubicBezTo>
                    <a:pt x="2" y="3"/>
                    <a:pt x="3" y="2"/>
                    <a:pt x="4" y="2"/>
                  </a:cubicBezTo>
                  <a:lnTo>
                    <a:pt x="5" y="3"/>
                  </a:lnTo>
                  <a:close/>
                  <a:moveTo>
                    <a:pt x="2" y="4"/>
                  </a:moveTo>
                  <a:cubicBezTo>
                    <a:pt x="2" y="5"/>
                    <a:pt x="2" y="5"/>
                    <a:pt x="2" y="6"/>
                  </a:cubicBezTo>
                  <a:lnTo>
                    <a:pt x="0" y="6"/>
                  </a:lnTo>
                  <a:cubicBezTo>
                    <a:pt x="0" y="5"/>
                    <a:pt x="1" y="4"/>
                    <a:pt x="1" y="3"/>
                  </a:cubicBezTo>
                  <a:lnTo>
                    <a:pt x="2" y="4"/>
                  </a:lnTo>
                  <a:close/>
                  <a:moveTo>
                    <a:pt x="2" y="6"/>
                  </a:moveTo>
                  <a:lnTo>
                    <a:pt x="2" y="6"/>
                  </a:lnTo>
                  <a:lnTo>
                    <a:pt x="1" y="6"/>
                  </a:lnTo>
                  <a:lnTo>
                    <a:pt x="2" y="6"/>
                  </a:lnTo>
                  <a:close/>
                  <a:moveTo>
                    <a:pt x="2" y="6"/>
                  </a:moveTo>
                  <a:cubicBezTo>
                    <a:pt x="2" y="6"/>
                    <a:pt x="2" y="6"/>
                    <a:pt x="2" y="6"/>
                  </a:cubicBezTo>
                  <a:lnTo>
                    <a:pt x="1" y="7"/>
                  </a:lnTo>
                  <a:cubicBezTo>
                    <a:pt x="0" y="6"/>
                    <a:pt x="0" y="6"/>
                    <a:pt x="0" y="6"/>
                  </a:cubicBezTo>
                  <a:lnTo>
                    <a:pt x="2" y="6"/>
                  </a:lnTo>
                  <a:close/>
                  <a:moveTo>
                    <a:pt x="2" y="6"/>
                  </a:moveTo>
                  <a:lnTo>
                    <a:pt x="2" y="6"/>
                  </a:lnTo>
                  <a:lnTo>
                    <a:pt x="1" y="6"/>
                  </a:lnTo>
                  <a:lnTo>
                    <a:pt x="2" y="6"/>
                  </a:lnTo>
                  <a:close/>
                  <a:moveTo>
                    <a:pt x="2" y="6"/>
                  </a:moveTo>
                  <a:cubicBezTo>
                    <a:pt x="3" y="10"/>
                    <a:pt x="8" y="10"/>
                    <a:pt x="12" y="9"/>
                  </a:cubicBezTo>
                  <a:lnTo>
                    <a:pt x="12" y="11"/>
                  </a:lnTo>
                  <a:cubicBezTo>
                    <a:pt x="7" y="11"/>
                    <a:pt x="2" y="12"/>
                    <a:pt x="1" y="7"/>
                  </a:cubicBezTo>
                  <a:lnTo>
                    <a:pt x="2" y="6"/>
                  </a:lnTo>
                  <a:close/>
                  <a:moveTo>
                    <a:pt x="12" y="9"/>
                  </a:moveTo>
                  <a:cubicBezTo>
                    <a:pt x="15" y="9"/>
                    <a:pt x="17" y="9"/>
                    <a:pt x="19" y="9"/>
                  </a:cubicBezTo>
                  <a:lnTo>
                    <a:pt x="19" y="11"/>
                  </a:lnTo>
                  <a:cubicBezTo>
                    <a:pt x="17" y="10"/>
                    <a:pt x="15" y="11"/>
                    <a:pt x="12" y="11"/>
                  </a:cubicBezTo>
                  <a:lnTo>
                    <a:pt x="12" y="9"/>
                  </a:lnTo>
                  <a:close/>
                  <a:moveTo>
                    <a:pt x="19" y="11"/>
                  </a:moveTo>
                  <a:lnTo>
                    <a:pt x="19" y="11"/>
                  </a:lnTo>
                  <a:lnTo>
                    <a:pt x="19" y="10"/>
                  </a:lnTo>
                  <a:lnTo>
                    <a:pt x="19" y="11"/>
                  </a:lnTo>
                  <a:close/>
                  <a:moveTo>
                    <a:pt x="19" y="9"/>
                  </a:moveTo>
                  <a:lnTo>
                    <a:pt x="19" y="9"/>
                  </a:lnTo>
                  <a:lnTo>
                    <a:pt x="19" y="11"/>
                  </a:lnTo>
                  <a:lnTo>
                    <a:pt x="19" y="9"/>
                  </a:lnTo>
                  <a:close/>
                  <a:moveTo>
                    <a:pt x="19" y="9"/>
                  </a:moveTo>
                  <a:lnTo>
                    <a:pt x="19" y="9"/>
                  </a:lnTo>
                  <a:lnTo>
                    <a:pt x="19" y="10"/>
                  </a:lnTo>
                  <a:lnTo>
                    <a:pt x="19" y="9"/>
                  </a:lnTo>
                  <a:close/>
                  <a:moveTo>
                    <a:pt x="19" y="9"/>
                  </a:moveTo>
                  <a:cubicBezTo>
                    <a:pt x="20" y="9"/>
                    <a:pt x="21" y="10"/>
                    <a:pt x="22" y="10"/>
                  </a:cubicBezTo>
                  <a:lnTo>
                    <a:pt x="21" y="11"/>
                  </a:lnTo>
                  <a:cubicBezTo>
                    <a:pt x="20" y="11"/>
                    <a:pt x="20" y="11"/>
                    <a:pt x="19" y="11"/>
                  </a:cubicBezTo>
                  <a:lnTo>
                    <a:pt x="19" y="9"/>
                  </a:lnTo>
                  <a:close/>
                  <a:moveTo>
                    <a:pt x="22" y="10"/>
                  </a:moveTo>
                  <a:cubicBezTo>
                    <a:pt x="22" y="10"/>
                    <a:pt x="22" y="10"/>
                    <a:pt x="23" y="10"/>
                  </a:cubicBezTo>
                  <a:lnTo>
                    <a:pt x="22" y="12"/>
                  </a:lnTo>
                  <a:cubicBezTo>
                    <a:pt x="22" y="12"/>
                    <a:pt x="22" y="11"/>
                    <a:pt x="21" y="11"/>
                  </a:cubicBezTo>
                  <a:lnTo>
                    <a:pt x="22" y="10"/>
                  </a:lnTo>
                  <a:close/>
                  <a:moveTo>
                    <a:pt x="23" y="11"/>
                  </a:moveTo>
                  <a:lnTo>
                    <a:pt x="23" y="12"/>
                  </a:lnTo>
                  <a:lnTo>
                    <a:pt x="22" y="12"/>
                  </a:lnTo>
                  <a:lnTo>
                    <a:pt x="23" y="11"/>
                  </a:lnTo>
                  <a:close/>
                  <a:moveTo>
                    <a:pt x="22" y="11"/>
                  </a:moveTo>
                  <a:cubicBezTo>
                    <a:pt x="22" y="11"/>
                    <a:pt x="22" y="10"/>
                    <a:pt x="22" y="10"/>
                  </a:cubicBezTo>
                  <a:lnTo>
                    <a:pt x="23" y="9"/>
                  </a:lnTo>
                  <a:cubicBezTo>
                    <a:pt x="23" y="10"/>
                    <a:pt x="23" y="11"/>
                    <a:pt x="23" y="11"/>
                  </a:cubicBezTo>
                  <a:lnTo>
                    <a:pt x="22" y="11"/>
                  </a:lnTo>
                  <a:close/>
                  <a:moveTo>
                    <a:pt x="23" y="9"/>
                  </a:moveTo>
                  <a:lnTo>
                    <a:pt x="23" y="9"/>
                  </a:lnTo>
                  <a:lnTo>
                    <a:pt x="22" y="10"/>
                  </a:lnTo>
                  <a:lnTo>
                    <a:pt x="23" y="9"/>
                  </a:lnTo>
                  <a:close/>
                  <a:moveTo>
                    <a:pt x="22" y="10"/>
                  </a:moveTo>
                  <a:cubicBezTo>
                    <a:pt x="22" y="8"/>
                    <a:pt x="21" y="7"/>
                    <a:pt x="20" y="5"/>
                  </a:cubicBezTo>
                  <a:lnTo>
                    <a:pt x="22" y="5"/>
                  </a:lnTo>
                  <a:cubicBezTo>
                    <a:pt x="22" y="6"/>
                    <a:pt x="23" y="8"/>
                    <a:pt x="23" y="9"/>
                  </a:cubicBezTo>
                  <a:lnTo>
                    <a:pt x="22" y="10"/>
                  </a:lnTo>
                  <a:close/>
                  <a:moveTo>
                    <a:pt x="20" y="5"/>
                  </a:moveTo>
                  <a:cubicBezTo>
                    <a:pt x="20" y="4"/>
                    <a:pt x="19" y="3"/>
                    <a:pt x="18" y="3"/>
                  </a:cubicBezTo>
                  <a:lnTo>
                    <a:pt x="18" y="2"/>
                  </a:lnTo>
                  <a:cubicBezTo>
                    <a:pt x="19" y="2"/>
                    <a:pt x="21" y="3"/>
                    <a:pt x="22" y="5"/>
                  </a:cubicBezTo>
                  <a:lnTo>
                    <a:pt x="20" y="5"/>
                  </a:lnTo>
                  <a:close/>
                  <a:moveTo>
                    <a:pt x="18" y="3"/>
                  </a:moveTo>
                  <a:cubicBezTo>
                    <a:pt x="18" y="3"/>
                    <a:pt x="18" y="3"/>
                    <a:pt x="17" y="3"/>
                  </a:cubicBezTo>
                  <a:lnTo>
                    <a:pt x="17" y="2"/>
                  </a:lnTo>
                  <a:cubicBezTo>
                    <a:pt x="17" y="2"/>
                    <a:pt x="17" y="2"/>
                    <a:pt x="18" y="2"/>
                  </a:cubicBezTo>
                  <a:lnTo>
                    <a:pt x="18"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5" name="Freeform 24">
              <a:extLst>
                <a:ext uri="{FF2B5EF4-FFF2-40B4-BE49-F238E27FC236}">
                  <a16:creationId xmlns:a16="http://schemas.microsoft.com/office/drawing/2014/main" id="{E5A07F1E-B8D7-1CE7-CC74-86E6636DD99B}"/>
                </a:ext>
              </a:extLst>
            </p:cNvPr>
            <p:cNvSpPr>
              <a:spLocks/>
            </p:cNvSpPr>
            <p:nvPr/>
          </p:nvSpPr>
          <p:spPr bwMode="auto">
            <a:xfrm>
              <a:off x="3429" y="1257"/>
              <a:ext cx="106" cy="56"/>
            </a:xfrm>
            <a:custGeom>
              <a:avLst/>
              <a:gdLst>
                <a:gd name="T0" fmla="*/ 481497 w 19"/>
                <a:gd name="T1" fmla="*/ 186844 h 10"/>
                <a:gd name="T2" fmla="*/ 92036 w 19"/>
                <a:gd name="T3" fmla="*/ 33365 h 10"/>
                <a:gd name="T4" fmla="*/ 151078 w 19"/>
                <a:gd name="T5" fmla="*/ 247806 h 10"/>
                <a:gd name="T6" fmla="*/ 572506 w 19"/>
                <a:gd name="T7" fmla="*/ 308739 h 10"/>
                <a:gd name="T8" fmla="*/ 481497 w 19"/>
                <a:gd name="T9" fmla="*/ 186844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0">
                  <a:moveTo>
                    <a:pt x="16" y="6"/>
                  </a:moveTo>
                  <a:cubicBezTo>
                    <a:pt x="12" y="3"/>
                    <a:pt x="8" y="0"/>
                    <a:pt x="3" y="1"/>
                  </a:cubicBezTo>
                  <a:cubicBezTo>
                    <a:pt x="0" y="2"/>
                    <a:pt x="0" y="8"/>
                    <a:pt x="5" y="8"/>
                  </a:cubicBezTo>
                  <a:cubicBezTo>
                    <a:pt x="10" y="7"/>
                    <a:pt x="14" y="9"/>
                    <a:pt x="19" y="10"/>
                  </a:cubicBezTo>
                  <a:cubicBezTo>
                    <a:pt x="18" y="8"/>
                    <a:pt x="17" y="7"/>
                    <a:pt x="1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6" name="Freeform 25">
              <a:extLst>
                <a:ext uri="{FF2B5EF4-FFF2-40B4-BE49-F238E27FC236}">
                  <a16:creationId xmlns:a16="http://schemas.microsoft.com/office/drawing/2014/main" id="{0A29AB93-C1CC-28AF-6A70-D205318C841B}"/>
                </a:ext>
              </a:extLst>
            </p:cNvPr>
            <p:cNvSpPr>
              <a:spLocks noEditPoints="1"/>
            </p:cNvSpPr>
            <p:nvPr/>
          </p:nvSpPr>
          <p:spPr bwMode="auto">
            <a:xfrm>
              <a:off x="3429" y="1257"/>
              <a:ext cx="106" cy="56"/>
            </a:xfrm>
            <a:custGeom>
              <a:avLst/>
              <a:gdLst>
                <a:gd name="T0" fmla="*/ 481497 w 19"/>
                <a:gd name="T1" fmla="*/ 214441 h 10"/>
                <a:gd name="T2" fmla="*/ 513464 w 19"/>
                <a:gd name="T3" fmla="*/ 186844 h 10"/>
                <a:gd name="T4" fmla="*/ 481497 w 19"/>
                <a:gd name="T5" fmla="*/ 214441 h 10"/>
                <a:gd name="T6" fmla="*/ 481497 w 19"/>
                <a:gd name="T7" fmla="*/ 186844 h 10"/>
                <a:gd name="T8" fmla="*/ 481497 w 19"/>
                <a:gd name="T9" fmla="*/ 214441 h 10"/>
                <a:gd name="T10" fmla="*/ 454422 w 19"/>
                <a:gd name="T11" fmla="*/ 120988 h 10"/>
                <a:gd name="T12" fmla="*/ 481497 w 19"/>
                <a:gd name="T13" fmla="*/ 214441 h 10"/>
                <a:gd name="T14" fmla="*/ 362386 w 19"/>
                <a:gd name="T15" fmla="*/ 120988 h 10"/>
                <a:gd name="T16" fmla="*/ 454422 w 19"/>
                <a:gd name="T17" fmla="*/ 120988 h 10"/>
                <a:gd name="T18" fmla="*/ 362386 w 19"/>
                <a:gd name="T19" fmla="*/ 120988 h 10"/>
                <a:gd name="T20" fmla="*/ 92036 w 19"/>
                <a:gd name="T21" fmla="*/ 0 h 10"/>
                <a:gd name="T22" fmla="*/ 362386 w 19"/>
                <a:gd name="T23" fmla="*/ 120988 h 10"/>
                <a:gd name="T24" fmla="*/ 92036 w 19"/>
                <a:gd name="T25" fmla="*/ 60934 h 10"/>
                <a:gd name="T26" fmla="*/ 92036 w 19"/>
                <a:gd name="T27" fmla="*/ 60934 h 10"/>
                <a:gd name="T28" fmla="*/ 59042 w 19"/>
                <a:gd name="T29" fmla="*/ 93419 h 10"/>
                <a:gd name="T30" fmla="*/ 92036 w 19"/>
                <a:gd name="T31" fmla="*/ 0 h 10"/>
                <a:gd name="T32" fmla="*/ 59042 w 19"/>
                <a:gd name="T33" fmla="*/ 93419 h 10"/>
                <a:gd name="T34" fmla="*/ 0 w 19"/>
                <a:gd name="T35" fmla="*/ 154353 h 10"/>
                <a:gd name="T36" fmla="*/ 59042 w 19"/>
                <a:gd name="T37" fmla="*/ 93419 h 10"/>
                <a:gd name="T38" fmla="*/ 59042 w 19"/>
                <a:gd name="T39" fmla="*/ 186844 h 10"/>
                <a:gd name="T40" fmla="*/ 0 w 19"/>
                <a:gd name="T41" fmla="*/ 154353 h 10"/>
                <a:gd name="T42" fmla="*/ 59042 w 19"/>
                <a:gd name="T43" fmla="*/ 186844 h 10"/>
                <a:gd name="T44" fmla="*/ 151078 w 19"/>
                <a:gd name="T45" fmla="*/ 247806 h 10"/>
                <a:gd name="T46" fmla="*/ 59042 w 19"/>
                <a:gd name="T47" fmla="*/ 186844 h 10"/>
                <a:gd name="T48" fmla="*/ 151078 w 19"/>
                <a:gd name="T49" fmla="*/ 247806 h 10"/>
                <a:gd name="T50" fmla="*/ 151078 w 19"/>
                <a:gd name="T51" fmla="*/ 214441 h 10"/>
                <a:gd name="T52" fmla="*/ 394348 w 19"/>
                <a:gd name="T53" fmla="*/ 275374 h 10"/>
                <a:gd name="T54" fmla="*/ 151078 w 19"/>
                <a:gd name="T55" fmla="*/ 214441 h 10"/>
                <a:gd name="T56" fmla="*/ 572506 w 19"/>
                <a:gd name="T57" fmla="*/ 275374 h 10"/>
                <a:gd name="T58" fmla="*/ 394348 w 19"/>
                <a:gd name="T59" fmla="*/ 275374 h 10"/>
                <a:gd name="T60" fmla="*/ 572506 w 19"/>
                <a:gd name="T61" fmla="*/ 275374 h 10"/>
                <a:gd name="T62" fmla="*/ 572506 w 19"/>
                <a:gd name="T63" fmla="*/ 308739 h 10"/>
                <a:gd name="T64" fmla="*/ 572506 w 19"/>
                <a:gd name="T65" fmla="*/ 275374 h 10"/>
                <a:gd name="T66" fmla="*/ 481497 w 19"/>
                <a:gd name="T67" fmla="*/ 214441 h 10"/>
                <a:gd name="T68" fmla="*/ 572506 w 19"/>
                <a:gd name="T69" fmla="*/ 275374 h 10"/>
                <a:gd name="T70" fmla="*/ 481497 w 19"/>
                <a:gd name="T71" fmla="*/ 214441 h 10"/>
                <a:gd name="T72" fmla="*/ 513464 w 19"/>
                <a:gd name="T73" fmla="*/ 186844 h 10"/>
                <a:gd name="T74" fmla="*/ 481497 w 19"/>
                <a:gd name="T75" fmla="*/ 214441 h 10"/>
                <a:gd name="T76" fmla="*/ 513464 w 19"/>
                <a:gd name="T77" fmla="*/ 186844 h 10"/>
                <a:gd name="T78" fmla="*/ 513464 w 19"/>
                <a:gd name="T79" fmla="*/ 186844 h 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10">
                  <a:moveTo>
                    <a:pt x="16" y="7"/>
                  </a:moveTo>
                  <a:lnTo>
                    <a:pt x="16" y="7"/>
                  </a:lnTo>
                  <a:lnTo>
                    <a:pt x="17" y="6"/>
                  </a:lnTo>
                  <a:lnTo>
                    <a:pt x="16" y="7"/>
                  </a:lnTo>
                  <a:close/>
                  <a:moveTo>
                    <a:pt x="16" y="7"/>
                  </a:moveTo>
                  <a:lnTo>
                    <a:pt x="16" y="7"/>
                  </a:lnTo>
                  <a:lnTo>
                    <a:pt x="16" y="6"/>
                  </a:lnTo>
                  <a:lnTo>
                    <a:pt x="16" y="7"/>
                  </a:lnTo>
                  <a:close/>
                  <a:moveTo>
                    <a:pt x="16" y="7"/>
                  </a:moveTo>
                  <a:cubicBezTo>
                    <a:pt x="15" y="6"/>
                    <a:pt x="15" y="6"/>
                    <a:pt x="14" y="5"/>
                  </a:cubicBezTo>
                  <a:lnTo>
                    <a:pt x="15" y="4"/>
                  </a:lnTo>
                  <a:cubicBezTo>
                    <a:pt x="16" y="5"/>
                    <a:pt x="16" y="5"/>
                    <a:pt x="17" y="6"/>
                  </a:cubicBezTo>
                  <a:lnTo>
                    <a:pt x="16" y="7"/>
                  </a:lnTo>
                  <a:close/>
                  <a:moveTo>
                    <a:pt x="14" y="5"/>
                  </a:moveTo>
                  <a:cubicBezTo>
                    <a:pt x="14" y="5"/>
                    <a:pt x="13" y="4"/>
                    <a:pt x="12" y="4"/>
                  </a:cubicBezTo>
                  <a:lnTo>
                    <a:pt x="13" y="3"/>
                  </a:lnTo>
                  <a:cubicBezTo>
                    <a:pt x="14" y="3"/>
                    <a:pt x="14" y="4"/>
                    <a:pt x="15" y="4"/>
                  </a:cubicBezTo>
                  <a:lnTo>
                    <a:pt x="14" y="5"/>
                  </a:lnTo>
                  <a:close/>
                  <a:moveTo>
                    <a:pt x="12" y="4"/>
                  </a:moveTo>
                  <a:cubicBezTo>
                    <a:pt x="9" y="2"/>
                    <a:pt x="6" y="1"/>
                    <a:pt x="3" y="2"/>
                  </a:cubicBezTo>
                  <a:lnTo>
                    <a:pt x="3" y="0"/>
                  </a:lnTo>
                  <a:cubicBezTo>
                    <a:pt x="6" y="0"/>
                    <a:pt x="10" y="1"/>
                    <a:pt x="13" y="3"/>
                  </a:cubicBezTo>
                  <a:lnTo>
                    <a:pt x="12" y="4"/>
                  </a:lnTo>
                  <a:close/>
                  <a:moveTo>
                    <a:pt x="3" y="2"/>
                  </a:moveTo>
                  <a:lnTo>
                    <a:pt x="3" y="2"/>
                  </a:lnTo>
                  <a:lnTo>
                    <a:pt x="3" y="1"/>
                  </a:lnTo>
                  <a:lnTo>
                    <a:pt x="3" y="2"/>
                  </a:lnTo>
                  <a:close/>
                  <a:moveTo>
                    <a:pt x="3" y="2"/>
                  </a:moveTo>
                  <a:cubicBezTo>
                    <a:pt x="2" y="2"/>
                    <a:pt x="2" y="2"/>
                    <a:pt x="2" y="3"/>
                  </a:cubicBezTo>
                  <a:lnTo>
                    <a:pt x="0" y="3"/>
                  </a:lnTo>
                  <a:cubicBezTo>
                    <a:pt x="1" y="2"/>
                    <a:pt x="1" y="1"/>
                    <a:pt x="3" y="0"/>
                  </a:cubicBezTo>
                  <a:lnTo>
                    <a:pt x="3" y="2"/>
                  </a:lnTo>
                  <a:close/>
                  <a:moveTo>
                    <a:pt x="2" y="3"/>
                  </a:moveTo>
                  <a:cubicBezTo>
                    <a:pt x="1" y="4"/>
                    <a:pt x="1" y="4"/>
                    <a:pt x="2" y="5"/>
                  </a:cubicBezTo>
                  <a:lnTo>
                    <a:pt x="0" y="5"/>
                  </a:lnTo>
                  <a:cubicBezTo>
                    <a:pt x="0" y="4"/>
                    <a:pt x="0" y="3"/>
                    <a:pt x="0" y="3"/>
                  </a:cubicBezTo>
                  <a:lnTo>
                    <a:pt x="2" y="3"/>
                  </a:lnTo>
                  <a:close/>
                  <a:moveTo>
                    <a:pt x="2" y="5"/>
                  </a:moveTo>
                  <a:cubicBezTo>
                    <a:pt x="2" y="5"/>
                    <a:pt x="2" y="5"/>
                    <a:pt x="2" y="6"/>
                  </a:cubicBezTo>
                  <a:lnTo>
                    <a:pt x="1" y="6"/>
                  </a:lnTo>
                  <a:cubicBezTo>
                    <a:pt x="0" y="6"/>
                    <a:pt x="0" y="5"/>
                    <a:pt x="0" y="5"/>
                  </a:cubicBezTo>
                  <a:lnTo>
                    <a:pt x="2" y="5"/>
                  </a:lnTo>
                  <a:close/>
                  <a:moveTo>
                    <a:pt x="2" y="6"/>
                  </a:moveTo>
                  <a:cubicBezTo>
                    <a:pt x="2" y="7"/>
                    <a:pt x="3" y="7"/>
                    <a:pt x="5" y="7"/>
                  </a:cubicBezTo>
                  <a:lnTo>
                    <a:pt x="5" y="8"/>
                  </a:lnTo>
                  <a:cubicBezTo>
                    <a:pt x="3" y="9"/>
                    <a:pt x="2" y="8"/>
                    <a:pt x="1" y="6"/>
                  </a:cubicBezTo>
                  <a:lnTo>
                    <a:pt x="2" y="6"/>
                  </a:lnTo>
                  <a:close/>
                  <a:moveTo>
                    <a:pt x="5" y="8"/>
                  </a:moveTo>
                  <a:lnTo>
                    <a:pt x="5" y="8"/>
                  </a:lnTo>
                  <a:close/>
                  <a:moveTo>
                    <a:pt x="5" y="7"/>
                  </a:moveTo>
                  <a:cubicBezTo>
                    <a:pt x="8" y="7"/>
                    <a:pt x="11" y="7"/>
                    <a:pt x="13" y="8"/>
                  </a:cubicBezTo>
                  <a:lnTo>
                    <a:pt x="13" y="9"/>
                  </a:lnTo>
                  <a:cubicBezTo>
                    <a:pt x="10" y="9"/>
                    <a:pt x="8" y="8"/>
                    <a:pt x="5" y="8"/>
                  </a:cubicBezTo>
                  <a:lnTo>
                    <a:pt x="5" y="7"/>
                  </a:lnTo>
                  <a:close/>
                  <a:moveTo>
                    <a:pt x="13" y="8"/>
                  </a:moveTo>
                  <a:cubicBezTo>
                    <a:pt x="15" y="8"/>
                    <a:pt x="17" y="9"/>
                    <a:pt x="19" y="9"/>
                  </a:cubicBezTo>
                  <a:lnTo>
                    <a:pt x="19" y="10"/>
                  </a:lnTo>
                  <a:cubicBezTo>
                    <a:pt x="17" y="10"/>
                    <a:pt x="15" y="10"/>
                    <a:pt x="13" y="9"/>
                  </a:cubicBezTo>
                  <a:lnTo>
                    <a:pt x="13" y="8"/>
                  </a:lnTo>
                  <a:close/>
                  <a:moveTo>
                    <a:pt x="19" y="9"/>
                  </a:moveTo>
                  <a:lnTo>
                    <a:pt x="19" y="10"/>
                  </a:lnTo>
                  <a:lnTo>
                    <a:pt x="19" y="9"/>
                  </a:lnTo>
                  <a:close/>
                  <a:moveTo>
                    <a:pt x="18" y="10"/>
                  </a:moveTo>
                  <a:cubicBezTo>
                    <a:pt x="18" y="8"/>
                    <a:pt x="17" y="8"/>
                    <a:pt x="16" y="7"/>
                  </a:cubicBezTo>
                  <a:lnTo>
                    <a:pt x="17" y="6"/>
                  </a:lnTo>
                  <a:cubicBezTo>
                    <a:pt x="18" y="7"/>
                    <a:pt x="19" y="8"/>
                    <a:pt x="19" y="9"/>
                  </a:cubicBezTo>
                  <a:lnTo>
                    <a:pt x="18" y="10"/>
                  </a:lnTo>
                  <a:close/>
                  <a:moveTo>
                    <a:pt x="16" y="7"/>
                  </a:moveTo>
                  <a:cubicBezTo>
                    <a:pt x="16" y="7"/>
                    <a:pt x="16" y="7"/>
                    <a:pt x="16" y="7"/>
                  </a:cubicBezTo>
                  <a:lnTo>
                    <a:pt x="17" y="6"/>
                  </a:lnTo>
                  <a:cubicBezTo>
                    <a:pt x="17" y="6"/>
                    <a:pt x="17" y="6"/>
                    <a:pt x="17" y="6"/>
                  </a:cubicBezTo>
                  <a:lnTo>
                    <a:pt x="16" y="7"/>
                  </a:lnTo>
                  <a:close/>
                  <a:moveTo>
                    <a:pt x="17" y="6"/>
                  </a:moveTo>
                  <a:lnTo>
                    <a:pt x="17" y="6"/>
                  </a:lnTo>
                  <a:lnTo>
                    <a:pt x="16"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7" name="Freeform 26">
              <a:extLst>
                <a:ext uri="{FF2B5EF4-FFF2-40B4-BE49-F238E27FC236}">
                  <a16:creationId xmlns:a16="http://schemas.microsoft.com/office/drawing/2014/main" id="{8E3E1BEF-EF66-2D86-92E3-938A94547DC5}"/>
                </a:ext>
              </a:extLst>
            </p:cNvPr>
            <p:cNvSpPr>
              <a:spLocks/>
            </p:cNvSpPr>
            <p:nvPr/>
          </p:nvSpPr>
          <p:spPr bwMode="auto">
            <a:xfrm>
              <a:off x="3725" y="1285"/>
              <a:ext cx="95" cy="101"/>
            </a:xfrm>
            <a:custGeom>
              <a:avLst/>
              <a:gdLst>
                <a:gd name="T0" fmla="*/ 332612 w 17"/>
                <a:gd name="T1" fmla="*/ 33751 h 18"/>
                <a:gd name="T2" fmla="*/ 33166 w 17"/>
                <a:gd name="T3" fmla="*/ 345038 h 18"/>
                <a:gd name="T4" fmla="*/ 152173 w 17"/>
                <a:gd name="T5" fmla="*/ 528404 h 18"/>
                <a:gd name="T6" fmla="*/ 397882 w 17"/>
                <a:gd name="T7" fmla="*/ 345038 h 18"/>
                <a:gd name="T8" fmla="*/ 457403 w 17"/>
                <a:gd name="T9" fmla="*/ 33751 h 18"/>
                <a:gd name="T10" fmla="*/ 332612 w 17"/>
                <a:gd name="T11" fmla="*/ 33751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1" y="1"/>
                  </a:moveTo>
                  <a:cubicBezTo>
                    <a:pt x="7" y="3"/>
                    <a:pt x="2" y="6"/>
                    <a:pt x="1" y="11"/>
                  </a:cubicBezTo>
                  <a:cubicBezTo>
                    <a:pt x="0" y="14"/>
                    <a:pt x="2" y="17"/>
                    <a:pt x="5" y="17"/>
                  </a:cubicBezTo>
                  <a:cubicBezTo>
                    <a:pt x="8" y="18"/>
                    <a:pt x="11" y="14"/>
                    <a:pt x="13" y="11"/>
                  </a:cubicBezTo>
                  <a:cubicBezTo>
                    <a:pt x="15" y="8"/>
                    <a:pt x="17" y="4"/>
                    <a:pt x="15" y="1"/>
                  </a:cubicBezTo>
                  <a:cubicBezTo>
                    <a:pt x="14" y="0"/>
                    <a:pt x="11" y="0"/>
                    <a:pt x="1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8" name="Freeform 27">
              <a:extLst>
                <a:ext uri="{FF2B5EF4-FFF2-40B4-BE49-F238E27FC236}">
                  <a16:creationId xmlns:a16="http://schemas.microsoft.com/office/drawing/2014/main" id="{FD84C0DC-E6C7-3BBB-C541-43F067592F74}"/>
                </a:ext>
              </a:extLst>
            </p:cNvPr>
            <p:cNvSpPr>
              <a:spLocks noEditPoints="1"/>
            </p:cNvSpPr>
            <p:nvPr/>
          </p:nvSpPr>
          <p:spPr bwMode="auto">
            <a:xfrm>
              <a:off x="3725" y="1279"/>
              <a:ext cx="95" cy="107"/>
            </a:xfrm>
            <a:custGeom>
              <a:avLst/>
              <a:gdLst>
                <a:gd name="T0" fmla="*/ 332612 w 17"/>
                <a:gd name="T1" fmla="*/ 62319 h 19"/>
                <a:gd name="T2" fmla="*/ 305224 w 17"/>
                <a:gd name="T3" fmla="*/ 34127 h 19"/>
                <a:gd name="T4" fmla="*/ 305224 w 17"/>
                <a:gd name="T5" fmla="*/ 34127 h 19"/>
                <a:gd name="T6" fmla="*/ 332612 w 17"/>
                <a:gd name="T7" fmla="*/ 62319 h 19"/>
                <a:gd name="T8" fmla="*/ 332612 w 17"/>
                <a:gd name="T9" fmla="*/ 62319 h 19"/>
                <a:gd name="T10" fmla="*/ 272063 w 17"/>
                <a:gd name="T11" fmla="*/ 62319 h 19"/>
                <a:gd name="T12" fmla="*/ 332612 w 17"/>
                <a:gd name="T13" fmla="*/ 62319 h 19"/>
                <a:gd name="T14" fmla="*/ 59520 w 17"/>
                <a:gd name="T15" fmla="*/ 385239 h 19"/>
                <a:gd name="T16" fmla="*/ 272063 w 17"/>
                <a:gd name="T17" fmla="*/ 62319 h 19"/>
                <a:gd name="T18" fmla="*/ 59520 w 17"/>
                <a:gd name="T19" fmla="*/ 385239 h 19"/>
                <a:gd name="T20" fmla="*/ 33166 w 17"/>
                <a:gd name="T21" fmla="*/ 385239 h 19"/>
                <a:gd name="T22" fmla="*/ 59520 w 17"/>
                <a:gd name="T23" fmla="*/ 385239 h 19"/>
                <a:gd name="T24" fmla="*/ 0 w 17"/>
                <a:gd name="T25" fmla="*/ 385239 h 19"/>
                <a:gd name="T26" fmla="*/ 59520 w 17"/>
                <a:gd name="T27" fmla="*/ 385239 h 19"/>
                <a:gd name="T28" fmla="*/ 59520 w 17"/>
                <a:gd name="T29" fmla="*/ 509911 h 19"/>
                <a:gd name="T30" fmla="*/ 0 w 17"/>
                <a:gd name="T31" fmla="*/ 385239 h 19"/>
                <a:gd name="T32" fmla="*/ 59520 w 17"/>
                <a:gd name="T33" fmla="*/ 509911 h 19"/>
                <a:gd name="T34" fmla="*/ 119884 w 17"/>
                <a:gd name="T35" fmla="*/ 606544 h 19"/>
                <a:gd name="T36" fmla="*/ 59520 w 17"/>
                <a:gd name="T37" fmla="*/ 509911 h 19"/>
                <a:gd name="T38" fmla="*/ 119884 w 17"/>
                <a:gd name="T39" fmla="*/ 606544 h 19"/>
                <a:gd name="T40" fmla="*/ 119884 w 17"/>
                <a:gd name="T41" fmla="*/ 606544 h 19"/>
                <a:gd name="T42" fmla="*/ 152173 w 17"/>
                <a:gd name="T43" fmla="*/ 572259 h 19"/>
                <a:gd name="T44" fmla="*/ 119884 w 17"/>
                <a:gd name="T45" fmla="*/ 606544 h 19"/>
                <a:gd name="T46" fmla="*/ 152173 w 17"/>
                <a:gd name="T47" fmla="*/ 572259 h 19"/>
                <a:gd name="T48" fmla="*/ 152173 w 17"/>
                <a:gd name="T49" fmla="*/ 572259 h 19"/>
                <a:gd name="T50" fmla="*/ 272063 w 17"/>
                <a:gd name="T51" fmla="*/ 509911 h 19"/>
                <a:gd name="T52" fmla="*/ 119884 w 17"/>
                <a:gd name="T53" fmla="*/ 606544 h 19"/>
                <a:gd name="T54" fmla="*/ 272063 w 17"/>
                <a:gd name="T55" fmla="*/ 509911 h 19"/>
                <a:gd name="T56" fmla="*/ 425114 w 17"/>
                <a:gd name="T57" fmla="*/ 413465 h 19"/>
                <a:gd name="T58" fmla="*/ 272063 w 17"/>
                <a:gd name="T59" fmla="*/ 509911 h 19"/>
                <a:gd name="T60" fmla="*/ 397882 w 17"/>
                <a:gd name="T61" fmla="*/ 385239 h 19"/>
                <a:gd name="T62" fmla="*/ 425114 w 17"/>
                <a:gd name="T63" fmla="*/ 413465 h 19"/>
                <a:gd name="T64" fmla="*/ 397882 w 17"/>
                <a:gd name="T65" fmla="*/ 385239 h 19"/>
                <a:gd name="T66" fmla="*/ 397882 w 17"/>
                <a:gd name="T67" fmla="*/ 385239 h 19"/>
                <a:gd name="T68" fmla="*/ 425114 w 17"/>
                <a:gd name="T69" fmla="*/ 350954 h 19"/>
                <a:gd name="T70" fmla="*/ 425114 w 17"/>
                <a:gd name="T71" fmla="*/ 413465 h 19"/>
                <a:gd name="T72" fmla="*/ 425114 w 17"/>
                <a:gd name="T73" fmla="*/ 350954 h 19"/>
                <a:gd name="T74" fmla="*/ 484634 w 17"/>
                <a:gd name="T75" fmla="*/ 316827 h 19"/>
                <a:gd name="T76" fmla="*/ 425114 w 17"/>
                <a:gd name="T77" fmla="*/ 350954 h 19"/>
                <a:gd name="T78" fmla="*/ 425114 w 17"/>
                <a:gd name="T79" fmla="*/ 96632 h 19"/>
                <a:gd name="T80" fmla="*/ 484634 w 17"/>
                <a:gd name="T81" fmla="*/ 316827 h 19"/>
                <a:gd name="T82" fmla="*/ 457403 w 17"/>
                <a:gd name="T83" fmla="*/ 62319 h 19"/>
                <a:gd name="T84" fmla="*/ 484634 w 17"/>
                <a:gd name="T85" fmla="*/ 62319 h 19"/>
                <a:gd name="T86" fmla="*/ 425114 w 17"/>
                <a:gd name="T87" fmla="*/ 96632 h 19"/>
                <a:gd name="T88" fmla="*/ 457403 w 17"/>
                <a:gd name="T89" fmla="*/ 62319 h 19"/>
                <a:gd name="T90" fmla="*/ 425114 w 17"/>
                <a:gd name="T91" fmla="*/ 96632 h 19"/>
                <a:gd name="T92" fmla="*/ 425114 w 17"/>
                <a:gd name="T93" fmla="*/ 96632 h 19"/>
                <a:gd name="T94" fmla="*/ 425114 w 17"/>
                <a:gd name="T95" fmla="*/ 96632 h 19"/>
                <a:gd name="T96" fmla="*/ 425114 w 17"/>
                <a:gd name="T97" fmla="*/ 62319 h 19"/>
                <a:gd name="T98" fmla="*/ 457403 w 17"/>
                <a:gd name="T99" fmla="*/ 62319 h 19"/>
                <a:gd name="T100" fmla="*/ 425114 w 17"/>
                <a:gd name="T101" fmla="*/ 62319 h 19"/>
                <a:gd name="T102" fmla="*/ 425114 w 17"/>
                <a:gd name="T103" fmla="*/ 34127 h 19"/>
                <a:gd name="T104" fmla="*/ 425114 w 17"/>
                <a:gd name="T105" fmla="*/ 62319 h 19"/>
                <a:gd name="T106" fmla="*/ 332612 w 17"/>
                <a:gd name="T107" fmla="*/ 62319 h 19"/>
                <a:gd name="T108" fmla="*/ 425114 w 17"/>
                <a:gd name="T109" fmla="*/ 34127 h 19"/>
                <a:gd name="T110" fmla="*/ 305224 w 17"/>
                <a:gd name="T111" fmla="*/ 34127 h 19"/>
                <a:gd name="T112" fmla="*/ 332612 w 17"/>
                <a:gd name="T113" fmla="*/ 62319 h 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 h="19">
                  <a:moveTo>
                    <a:pt x="11" y="2"/>
                  </a:moveTo>
                  <a:lnTo>
                    <a:pt x="11" y="2"/>
                  </a:lnTo>
                  <a:lnTo>
                    <a:pt x="10" y="1"/>
                  </a:lnTo>
                  <a:lnTo>
                    <a:pt x="11" y="2"/>
                  </a:lnTo>
                  <a:close/>
                  <a:moveTo>
                    <a:pt x="10" y="1"/>
                  </a:moveTo>
                  <a:lnTo>
                    <a:pt x="10" y="1"/>
                  </a:lnTo>
                  <a:lnTo>
                    <a:pt x="11" y="2"/>
                  </a:lnTo>
                  <a:lnTo>
                    <a:pt x="10" y="1"/>
                  </a:lnTo>
                  <a:close/>
                  <a:moveTo>
                    <a:pt x="11" y="2"/>
                  </a:moveTo>
                  <a:cubicBezTo>
                    <a:pt x="11" y="3"/>
                    <a:pt x="10" y="3"/>
                    <a:pt x="9" y="3"/>
                  </a:cubicBezTo>
                  <a:lnTo>
                    <a:pt x="9" y="2"/>
                  </a:lnTo>
                  <a:cubicBezTo>
                    <a:pt x="9" y="2"/>
                    <a:pt x="10" y="1"/>
                    <a:pt x="10" y="1"/>
                  </a:cubicBezTo>
                  <a:lnTo>
                    <a:pt x="11" y="2"/>
                  </a:lnTo>
                  <a:close/>
                  <a:moveTo>
                    <a:pt x="9" y="3"/>
                  </a:moveTo>
                  <a:cubicBezTo>
                    <a:pt x="6" y="6"/>
                    <a:pt x="2" y="8"/>
                    <a:pt x="2" y="12"/>
                  </a:cubicBezTo>
                  <a:lnTo>
                    <a:pt x="0" y="12"/>
                  </a:lnTo>
                  <a:cubicBezTo>
                    <a:pt x="1" y="7"/>
                    <a:pt x="5" y="5"/>
                    <a:pt x="9" y="2"/>
                  </a:cubicBezTo>
                  <a:lnTo>
                    <a:pt x="9" y="3"/>
                  </a:lnTo>
                  <a:close/>
                  <a:moveTo>
                    <a:pt x="2" y="12"/>
                  </a:moveTo>
                  <a:lnTo>
                    <a:pt x="2" y="12"/>
                  </a:lnTo>
                  <a:lnTo>
                    <a:pt x="1" y="12"/>
                  </a:lnTo>
                  <a:lnTo>
                    <a:pt x="2" y="12"/>
                  </a:lnTo>
                  <a:close/>
                  <a:moveTo>
                    <a:pt x="2" y="12"/>
                  </a:moveTo>
                  <a:cubicBezTo>
                    <a:pt x="2" y="12"/>
                    <a:pt x="2" y="12"/>
                    <a:pt x="2" y="12"/>
                  </a:cubicBezTo>
                  <a:lnTo>
                    <a:pt x="0" y="12"/>
                  </a:lnTo>
                  <a:cubicBezTo>
                    <a:pt x="0" y="12"/>
                    <a:pt x="0" y="12"/>
                    <a:pt x="0" y="12"/>
                  </a:cubicBezTo>
                  <a:lnTo>
                    <a:pt x="2" y="12"/>
                  </a:lnTo>
                  <a:close/>
                  <a:moveTo>
                    <a:pt x="2" y="12"/>
                  </a:moveTo>
                  <a:cubicBezTo>
                    <a:pt x="1" y="13"/>
                    <a:pt x="2" y="15"/>
                    <a:pt x="2" y="16"/>
                  </a:cubicBezTo>
                  <a:lnTo>
                    <a:pt x="1" y="16"/>
                  </a:lnTo>
                  <a:cubicBezTo>
                    <a:pt x="0" y="15"/>
                    <a:pt x="0" y="13"/>
                    <a:pt x="0" y="12"/>
                  </a:cubicBezTo>
                  <a:lnTo>
                    <a:pt x="2" y="12"/>
                  </a:lnTo>
                  <a:close/>
                  <a:moveTo>
                    <a:pt x="2" y="16"/>
                  </a:moveTo>
                  <a:cubicBezTo>
                    <a:pt x="3" y="17"/>
                    <a:pt x="3" y="17"/>
                    <a:pt x="5" y="18"/>
                  </a:cubicBezTo>
                  <a:lnTo>
                    <a:pt x="4" y="19"/>
                  </a:lnTo>
                  <a:cubicBezTo>
                    <a:pt x="3" y="19"/>
                    <a:pt x="2" y="18"/>
                    <a:pt x="1" y="16"/>
                  </a:cubicBezTo>
                  <a:lnTo>
                    <a:pt x="2" y="16"/>
                  </a:lnTo>
                  <a:close/>
                  <a:moveTo>
                    <a:pt x="4" y="19"/>
                  </a:moveTo>
                  <a:lnTo>
                    <a:pt x="4" y="19"/>
                  </a:lnTo>
                  <a:lnTo>
                    <a:pt x="4" y="18"/>
                  </a:lnTo>
                  <a:lnTo>
                    <a:pt x="4" y="19"/>
                  </a:lnTo>
                  <a:close/>
                  <a:moveTo>
                    <a:pt x="5" y="18"/>
                  </a:moveTo>
                  <a:cubicBezTo>
                    <a:pt x="5" y="18"/>
                    <a:pt x="5" y="18"/>
                    <a:pt x="5" y="18"/>
                  </a:cubicBezTo>
                  <a:lnTo>
                    <a:pt x="5" y="19"/>
                  </a:lnTo>
                  <a:cubicBezTo>
                    <a:pt x="4" y="19"/>
                    <a:pt x="4" y="19"/>
                    <a:pt x="4" y="19"/>
                  </a:cubicBezTo>
                  <a:lnTo>
                    <a:pt x="5" y="18"/>
                  </a:lnTo>
                  <a:close/>
                  <a:moveTo>
                    <a:pt x="5" y="18"/>
                  </a:moveTo>
                  <a:lnTo>
                    <a:pt x="5" y="18"/>
                  </a:lnTo>
                  <a:close/>
                  <a:moveTo>
                    <a:pt x="5" y="18"/>
                  </a:moveTo>
                  <a:cubicBezTo>
                    <a:pt x="6" y="18"/>
                    <a:pt x="8" y="17"/>
                    <a:pt x="9" y="16"/>
                  </a:cubicBezTo>
                  <a:lnTo>
                    <a:pt x="10" y="17"/>
                  </a:lnTo>
                  <a:cubicBezTo>
                    <a:pt x="8" y="18"/>
                    <a:pt x="7" y="19"/>
                    <a:pt x="4" y="19"/>
                  </a:cubicBezTo>
                  <a:lnTo>
                    <a:pt x="5" y="18"/>
                  </a:lnTo>
                  <a:close/>
                  <a:moveTo>
                    <a:pt x="9" y="16"/>
                  </a:moveTo>
                  <a:cubicBezTo>
                    <a:pt x="11" y="15"/>
                    <a:pt x="12" y="13"/>
                    <a:pt x="13" y="12"/>
                  </a:cubicBezTo>
                  <a:lnTo>
                    <a:pt x="14" y="13"/>
                  </a:lnTo>
                  <a:cubicBezTo>
                    <a:pt x="13" y="14"/>
                    <a:pt x="12" y="16"/>
                    <a:pt x="10" y="17"/>
                  </a:cubicBezTo>
                  <a:lnTo>
                    <a:pt x="9" y="16"/>
                  </a:lnTo>
                  <a:close/>
                  <a:moveTo>
                    <a:pt x="13" y="12"/>
                  </a:moveTo>
                  <a:lnTo>
                    <a:pt x="13" y="12"/>
                  </a:lnTo>
                  <a:lnTo>
                    <a:pt x="14" y="13"/>
                  </a:lnTo>
                  <a:lnTo>
                    <a:pt x="13" y="12"/>
                  </a:lnTo>
                  <a:close/>
                  <a:moveTo>
                    <a:pt x="13" y="12"/>
                  </a:moveTo>
                  <a:lnTo>
                    <a:pt x="13" y="12"/>
                  </a:lnTo>
                  <a:close/>
                  <a:moveTo>
                    <a:pt x="13" y="12"/>
                  </a:moveTo>
                  <a:cubicBezTo>
                    <a:pt x="13" y="12"/>
                    <a:pt x="13" y="11"/>
                    <a:pt x="14" y="11"/>
                  </a:cubicBezTo>
                  <a:lnTo>
                    <a:pt x="15" y="11"/>
                  </a:lnTo>
                  <a:cubicBezTo>
                    <a:pt x="15" y="12"/>
                    <a:pt x="14" y="12"/>
                    <a:pt x="14" y="13"/>
                  </a:cubicBezTo>
                  <a:lnTo>
                    <a:pt x="13" y="12"/>
                  </a:lnTo>
                  <a:close/>
                  <a:moveTo>
                    <a:pt x="14" y="11"/>
                  </a:moveTo>
                  <a:cubicBezTo>
                    <a:pt x="14" y="10"/>
                    <a:pt x="14" y="10"/>
                    <a:pt x="14" y="9"/>
                  </a:cubicBezTo>
                  <a:lnTo>
                    <a:pt x="16" y="10"/>
                  </a:lnTo>
                  <a:cubicBezTo>
                    <a:pt x="15" y="10"/>
                    <a:pt x="15" y="11"/>
                    <a:pt x="15" y="11"/>
                  </a:cubicBezTo>
                  <a:lnTo>
                    <a:pt x="14" y="11"/>
                  </a:lnTo>
                  <a:close/>
                  <a:moveTo>
                    <a:pt x="14" y="9"/>
                  </a:moveTo>
                  <a:cubicBezTo>
                    <a:pt x="15" y="7"/>
                    <a:pt x="16" y="5"/>
                    <a:pt x="14" y="3"/>
                  </a:cubicBezTo>
                  <a:lnTo>
                    <a:pt x="16" y="2"/>
                  </a:lnTo>
                  <a:cubicBezTo>
                    <a:pt x="17" y="4"/>
                    <a:pt x="17" y="7"/>
                    <a:pt x="16" y="10"/>
                  </a:cubicBezTo>
                  <a:lnTo>
                    <a:pt x="14" y="9"/>
                  </a:lnTo>
                  <a:close/>
                  <a:moveTo>
                    <a:pt x="15" y="2"/>
                  </a:moveTo>
                  <a:lnTo>
                    <a:pt x="16" y="2"/>
                  </a:lnTo>
                  <a:lnTo>
                    <a:pt x="15" y="2"/>
                  </a:lnTo>
                  <a:close/>
                  <a:moveTo>
                    <a:pt x="14" y="3"/>
                  </a:moveTo>
                  <a:lnTo>
                    <a:pt x="14" y="3"/>
                  </a:lnTo>
                  <a:lnTo>
                    <a:pt x="15" y="2"/>
                  </a:lnTo>
                  <a:lnTo>
                    <a:pt x="14" y="3"/>
                  </a:lnTo>
                  <a:close/>
                  <a:moveTo>
                    <a:pt x="14" y="3"/>
                  </a:moveTo>
                  <a:lnTo>
                    <a:pt x="14" y="3"/>
                  </a:lnTo>
                  <a:lnTo>
                    <a:pt x="15" y="2"/>
                  </a:lnTo>
                  <a:lnTo>
                    <a:pt x="14" y="3"/>
                  </a:lnTo>
                  <a:close/>
                  <a:moveTo>
                    <a:pt x="14" y="3"/>
                  </a:moveTo>
                  <a:cubicBezTo>
                    <a:pt x="14" y="2"/>
                    <a:pt x="14" y="2"/>
                    <a:pt x="14" y="2"/>
                  </a:cubicBezTo>
                  <a:lnTo>
                    <a:pt x="15" y="1"/>
                  </a:lnTo>
                  <a:cubicBezTo>
                    <a:pt x="15" y="1"/>
                    <a:pt x="15" y="2"/>
                    <a:pt x="15" y="2"/>
                  </a:cubicBezTo>
                  <a:lnTo>
                    <a:pt x="14" y="3"/>
                  </a:lnTo>
                  <a:close/>
                  <a:moveTo>
                    <a:pt x="14" y="2"/>
                  </a:moveTo>
                  <a:cubicBezTo>
                    <a:pt x="14" y="2"/>
                    <a:pt x="14" y="2"/>
                    <a:pt x="14" y="2"/>
                  </a:cubicBezTo>
                  <a:lnTo>
                    <a:pt x="14" y="1"/>
                  </a:lnTo>
                  <a:cubicBezTo>
                    <a:pt x="14" y="1"/>
                    <a:pt x="15" y="1"/>
                    <a:pt x="15" y="1"/>
                  </a:cubicBezTo>
                  <a:lnTo>
                    <a:pt x="14" y="2"/>
                  </a:lnTo>
                  <a:close/>
                  <a:moveTo>
                    <a:pt x="14" y="2"/>
                  </a:moveTo>
                  <a:cubicBezTo>
                    <a:pt x="13" y="2"/>
                    <a:pt x="12" y="2"/>
                    <a:pt x="11" y="2"/>
                  </a:cubicBezTo>
                  <a:lnTo>
                    <a:pt x="11" y="1"/>
                  </a:lnTo>
                  <a:cubicBezTo>
                    <a:pt x="11" y="1"/>
                    <a:pt x="13" y="0"/>
                    <a:pt x="14" y="1"/>
                  </a:cubicBezTo>
                  <a:lnTo>
                    <a:pt x="14" y="2"/>
                  </a:lnTo>
                  <a:close/>
                  <a:moveTo>
                    <a:pt x="10" y="1"/>
                  </a:moveTo>
                  <a:lnTo>
                    <a:pt x="11" y="1"/>
                  </a:lnTo>
                  <a:lnTo>
                    <a:pt x="11" y="2"/>
                  </a:lnTo>
                  <a:lnTo>
                    <a:pt x="10"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9" name="Freeform 28">
              <a:extLst>
                <a:ext uri="{FF2B5EF4-FFF2-40B4-BE49-F238E27FC236}">
                  <a16:creationId xmlns:a16="http://schemas.microsoft.com/office/drawing/2014/main" id="{F2D18E5E-AEAE-8F9C-E0D7-03CC24EAF709}"/>
                </a:ext>
              </a:extLst>
            </p:cNvPr>
            <p:cNvSpPr>
              <a:spLocks/>
            </p:cNvSpPr>
            <p:nvPr/>
          </p:nvSpPr>
          <p:spPr bwMode="auto">
            <a:xfrm>
              <a:off x="3658" y="1196"/>
              <a:ext cx="117" cy="83"/>
            </a:xfrm>
            <a:custGeom>
              <a:avLst/>
              <a:gdLst>
                <a:gd name="T0" fmla="*/ 536634 w 21"/>
                <a:gd name="T1" fmla="*/ 31014 h 15"/>
                <a:gd name="T2" fmla="*/ 31818 w 21"/>
                <a:gd name="T3" fmla="*/ 227857 h 15"/>
                <a:gd name="T4" fmla="*/ 58790 w 21"/>
                <a:gd name="T5" fmla="*/ 342215 h 15"/>
                <a:gd name="T6" fmla="*/ 268749 w 21"/>
                <a:gd name="T7" fmla="*/ 430333 h 15"/>
                <a:gd name="T8" fmla="*/ 536634 w 21"/>
                <a:gd name="T9" fmla="*/ 342215 h 15"/>
                <a:gd name="T10" fmla="*/ 595424 w 21"/>
                <a:gd name="T11" fmla="*/ 57253 h 15"/>
                <a:gd name="T12" fmla="*/ 536634 w 21"/>
                <a:gd name="T13" fmla="*/ 31014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
                  <a:moveTo>
                    <a:pt x="18" y="1"/>
                  </a:moveTo>
                  <a:cubicBezTo>
                    <a:pt x="12" y="1"/>
                    <a:pt x="6" y="3"/>
                    <a:pt x="1" y="8"/>
                  </a:cubicBezTo>
                  <a:cubicBezTo>
                    <a:pt x="0" y="9"/>
                    <a:pt x="0" y="11"/>
                    <a:pt x="2" y="12"/>
                  </a:cubicBezTo>
                  <a:cubicBezTo>
                    <a:pt x="4" y="13"/>
                    <a:pt x="7" y="15"/>
                    <a:pt x="9" y="15"/>
                  </a:cubicBezTo>
                  <a:cubicBezTo>
                    <a:pt x="12" y="14"/>
                    <a:pt x="16" y="14"/>
                    <a:pt x="18" y="12"/>
                  </a:cubicBezTo>
                  <a:cubicBezTo>
                    <a:pt x="20" y="9"/>
                    <a:pt x="21" y="5"/>
                    <a:pt x="20" y="2"/>
                  </a:cubicBezTo>
                  <a:cubicBezTo>
                    <a:pt x="20" y="1"/>
                    <a:pt x="19" y="0"/>
                    <a:pt x="1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0" name="Freeform 29">
              <a:extLst>
                <a:ext uri="{FF2B5EF4-FFF2-40B4-BE49-F238E27FC236}">
                  <a16:creationId xmlns:a16="http://schemas.microsoft.com/office/drawing/2014/main" id="{D6F1C204-68BA-ED56-3278-A3729EE8F59E}"/>
                </a:ext>
              </a:extLst>
            </p:cNvPr>
            <p:cNvSpPr>
              <a:spLocks noEditPoints="1"/>
            </p:cNvSpPr>
            <p:nvPr/>
          </p:nvSpPr>
          <p:spPr bwMode="auto">
            <a:xfrm>
              <a:off x="3658" y="1196"/>
              <a:ext cx="117" cy="83"/>
            </a:xfrm>
            <a:custGeom>
              <a:avLst/>
              <a:gdLst>
                <a:gd name="T0" fmla="*/ 536634 w 21"/>
                <a:gd name="T1" fmla="*/ 0 h 15"/>
                <a:gd name="T2" fmla="*/ 536634 w 21"/>
                <a:gd name="T3" fmla="*/ 31014 h 15"/>
                <a:gd name="T4" fmla="*/ 536634 w 21"/>
                <a:gd name="T5" fmla="*/ 0 h 15"/>
                <a:gd name="T6" fmla="*/ 386367 w 21"/>
                <a:gd name="T7" fmla="*/ 57253 h 15"/>
                <a:gd name="T8" fmla="*/ 450868 w 21"/>
                <a:gd name="T9" fmla="*/ 57253 h 15"/>
                <a:gd name="T10" fmla="*/ 31818 w 21"/>
                <a:gd name="T11" fmla="*/ 202443 h 15"/>
                <a:gd name="T12" fmla="*/ 58790 w 21"/>
                <a:gd name="T13" fmla="*/ 227857 h 15"/>
                <a:gd name="T14" fmla="*/ 58790 w 21"/>
                <a:gd name="T15" fmla="*/ 227857 h 15"/>
                <a:gd name="T16" fmla="*/ 0 w 21"/>
                <a:gd name="T17" fmla="*/ 227857 h 15"/>
                <a:gd name="T18" fmla="*/ 58790 w 21"/>
                <a:gd name="T19" fmla="*/ 227857 h 15"/>
                <a:gd name="T20" fmla="*/ 0 w 21"/>
                <a:gd name="T21" fmla="*/ 227857 h 15"/>
                <a:gd name="T22" fmla="*/ 58790 w 21"/>
                <a:gd name="T23" fmla="*/ 316800 h 15"/>
                <a:gd name="T24" fmla="*/ 31818 w 21"/>
                <a:gd name="T25" fmla="*/ 284961 h 15"/>
                <a:gd name="T26" fmla="*/ 31818 w 21"/>
                <a:gd name="T27" fmla="*/ 342215 h 15"/>
                <a:gd name="T28" fmla="*/ 31818 w 21"/>
                <a:gd name="T29" fmla="*/ 342215 h 15"/>
                <a:gd name="T30" fmla="*/ 31818 w 21"/>
                <a:gd name="T31" fmla="*/ 342215 h 15"/>
                <a:gd name="T32" fmla="*/ 31818 w 21"/>
                <a:gd name="T33" fmla="*/ 342215 h 15"/>
                <a:gd name="T34" fmla="*/ 31818 w 21"/>
                <a:gd name="T35" fmla="*/ 342215 h 15"/>
                <a:gd name="T36" fmla="*/ 31818 w 21"/>
                <a:gd name="T37" fmla="*/ 342215 h 15"/>
                <a:gd name="T38" fmla="*/ 58790 w 21"/>
                <a:gd name="T39" fmla="*/ 373046 h 15"/>
                <a:gd name="T40" fmla="*/ 91477 w 21"/>
                <a:gd name="T41" fmla="*/ 342215 h 15"/>
                <a:gd name="T42" fmla="*/ 58790 w 21"/>
                <a:gd name="T43" fmla="*/ 373046 h 15"/>
                <a:gd name="T44" fmla="*/ 118454 w 21"/>
                <a:gd name="T45" fmla="*/ 342215 h 15"/>
                <a:gd name="T46" fmla="*/ 118454 w 21"/>
                <a:gd name="T47" fmla="*/ 342215 h 15"/>
                <a:gd name="T48" fmla="*/ 91477 w 21"/>
                <a:gd name="T49" fmla="*/ 373046 h 15"/>
                <a:gd name="T50" fmla="*/ 268749 w 21"/>
                <a:gd name="T51" fmla="*/ 430333 h 15"/>
                <a:gd name="T52" fmla="*/ 268749 w 21"/>
                <a:gd name="T53" fmla="*/ 399319 h 15"/>
                <a:gd name="T54" fmla="*/ 268749 w 21"/>
                <a:gd name="T55" fmla="*/ 399319 h 15"/>
                <a:gd name="T56" fmla="*/ 327544 w 21"/>
                <a:gd name="T57" fmla="*/ 430333 h 15"/>
                <a:gd name="T58" fmla="*/ 327544 w 21"/>
                <a:gd name="T59" fmla="*/ 399319 h 15"/>
                <a:gd name="T60" fmla="*/ 327544 w 21"/>
                <a:gd name="T61" fmla="*/ 430333 h 15"/>
                <a:gd name="T62" fmla="*/ 509658 w 21"/>
                <a:gd name="T63" fmla="*/ 316800 h 15"/>
                <a:gd name="T64" fmla="*/ 359357 w 21"/>
                <a:gd name="T65" fmla="*/ 399319 h 15"/>
                <a:gd name="T66" fmla="*/ 536634 w 21"/>
                <a:gd name="T67" fmla="*/ 342215 h 15"/>
                <a:gd name="T68" fmla="*/ 536634 w 21"/>
                <a:gd name="T69" fmla="*/ 342215 h 15"/>
                <a:gd name="T70" fmla="*/ 509658 w 21"/>
                <a:gd name="T71" fmla="*/ 316800 h 15"/>
                <a:gd name="T72" fmla="*/ 536634 w 21"/>
                <a:gd name="T73" fmla="*/ 342215 h 15"/>
                <a:gd name="T74" fmla="*/ 569506 w 21"/>
                <a:gd name="T75" fmla="*/ 259729 h 15"/>
                <a:gd name="T76" fmla="*/ 536634 w 21"/>
                <a:gd name="T77" fmla="*/ 284961 h 15"/>
                <a:gd name="T78" fmla="*/ 628296 w 21"/>
                <a:gd name="T79" fmla="*/ 57253 h 15"/>
                <a:gd name="T80" fmla="*/ 628296 w 21"/>
                <a:gd name="T81" fmla="*/ 57253 h 15"/>
                <a:gd name="T82" fmla="*/ 628296 w 21"/>
                <a:gd name="T83" fmla="*/ 57253 h 15"/>
                <a:gd name="T84" fmla="*/ 628296 w 21"/>
                <a:gd name="T85" fmla="*/ 57253 h 15"/>
                <a:gd name="T86" fmla="*/ 628296 w 21"/>
                <a:gd name="T87" fmla="*/ 57253 h 15"/>
                <a:gd name="T88" fmla="*/ 628296 w 21"/>
                <a:gd name="T89" fmla="*/ 57253 h 15"/>
                <a:gd name="T90" fmla="*/ 595424 w 21"/>
                <a:gd name="T91" fmla="*/ 0 h 15"/>
                <a:gd name="T92" fmla="*/ 569506 w 21"/>
                <a:gd name="T93" fmla="*/ 31014 h 15"/>
                <a:gd name="T94" fmla="*/ 569506 w 21"/>
                <a:gd name="T95" fmla="*/ 31014 h 15"/>
                <a:gd name="T96" fmla="*/ 536634 w 21"/>
                <a:gd name="T97" fmla="*/ 0 h 15"/>
                <a:gd name="T98" fmla="*/ 536634 w 21"/>
                <a:gd name="T99" fmla="*/ 0 h 15"/>
                <a:gd name="T100" fmla="*/ 536634 w 21"/>
                <a:gd name="T101" fmla="*/ 31014 h 15"/>
                <a:gd name="T102" fmla="*/ 536634 w 21"/>
                <a:gd name="T103" fmla="*/ 0 h 15"/>
                <a:gd name="T104" fmla="*/ 536634 w 21"/>
                <a:gd name="T105" fmla="*/ 31014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 h="15">
                  <a:moveTo>
                    <a:pt x="18" y="1"/>
                  </a:moveTo>
                  <a:lnTo>
                    <a:pt x="18" y="1"/>
                  </a:lnTo>
                  <a:lnTo>
                    <a:pt x="18" y="0"/>
                  </a:lnTo>
                  <a:lnTo>
                    <a:pt x="18" y="1"/>
                  </a:lnTo>
                  <a:close/>
                  <a:moveTo>
                    <a:pt x="18" y="1"/>
                  </a:moveTo>
                  <a:cubicBezTo>
                    <a:pt x="17" y="1"/>
                    <a:pt x="16" y="1"/>
                    <a:pt x="15" y="2"/>
                  </a:cubicBezTo>
                  <a:lnTo>
                    <a:pt x="15" y="0"/>
                  </a:lnTo>
                  <a:cubicBezTo>
                    <a:pt x="16" y="0"/>
                    <a:pt x="17" y="0"/>
                    <a:pt x="18" y="0"/>
                  </a:cubicBezTo>
                  <a:lnTo>
                    <a:pt x="18" y="1"/>
                  </a:lnTo>
                  <a:close/>
                  <a:moveTo>
                    <a:pt x="15" y="2"/>
                  </a:moveTo>
                  <a:cubicBezTo>
                    <a:pt x="15" y="2"/>
                    <a:pt x="14" y="2"/>
                    <a:pt x="13" y="2"/>
                  </a:cubicBezTo>
                  <a:lnTo>
                    <a:pt x="13" y="1"/>
                  </a:lnTo>
                  <a:cubicBezTo>
                    <a:pt x="13" y="1"/>
                    <a:pt x="14" y="0"/>
                    <a:pt x="15" y="0"/>
                  </a:cubicBezTo>
                  <a:lnTo>
                    <a:pt x="15" y="2"/>
                  </a:lnTo>
                  <a:close/>
                  <a:moveTo>
                    <a:pt x="13" y="2"/>
                  </a:moveTo>
                  <a:cubicBezTo>
                    <a:pt x="9" y="3"/>
                    <a:pt x="5" y="5"/>
                    <a:pt x="2" y="8"/>
                  </a:cubicBezTo>
                  <a:lnTo>
                    <a:pt x="1" y="7"/>
                  </a:lnTo>
                  <a:cubicBezTo>
                    <a:pt x="4" y="4"/>
                    <a:pt x="8" y="2"/>
                    <a:pt x="13" y="1"/>
                  </a:cubicBezTo>
                  <a:lnTo>
                    <a:pt x="13" y="2"/>
                  </a:lnTo>
                  <a:close/>
                  <a:moveTo>
                    <a:pt x="2" y="8"/>
                  </a:moveTo>
                  <a:lnTo>
                    <a:pt x="2" y="8"/>
                  </a:lnTo>
                  <a:lnTo>
                    <a:pt x="1" y="8"/>
                  </a:lnTo>
                  <a:lnTo>
                    <a:pt x="2" y="8"/>
                  </a:lnTo>
                  <a:close/>
                  <a:moveTo>
                    <a:pt x="2" y="8"/>
                  </a:moveTo>
                  <a:cubicBezTo>
                    <a:pt x="2" y="8"/>
                    <a:pt x="2" y="8"/>
                    <a:pt x="2" y="8"/>
                  </a:cubicBezTo>
                  <a:lnTo>
                    <a:pt x="0" y="8"/>
                  </a:lnTo>
                  <a:cubicBezTo>
                    <a:pt x="1" y="7"/>
                    <a:pt x="1" y="7"/>
                    <a:pt x="1" y="7"/>
                  </a:cubicBezTo>
                  <a:lnTo>
                    <a:pt x="2" y="8"/>
                  </a:lnTo>
                  <a:close/>
                  <a:moveTo>
                    <a:pt x="2" y="8"/>
                  </a:moveTo>
                  <a:cubicBezTo>
                    <a:pt x="1" y="9"/>
                    <a:pt x="1" y="9"/>
                    <a:pt x="1" y="10"/>
                  </a:cubicBezTo>
                  <a:lnTo>
                    <a:pt x="0" y="10"/>
                  </a:lnTo>
                  <a:cubicBezTo>
                    <a:pt x="0" y="9"/>
                    <a:pt x="0" y="8"/>
                    <a:pt x="0" y="8"/>
                  </a:cubicBezTo>
                  <a:lnTo>
                    <a:pt x="2" y="8"/>
                  </a:lnTo>
                  <a:close/>
                  <a:moveTo>
                    <a:pt x="1" y="10"/>
                  </a:moveTo>
                  <a:cubicBezTo>
                    <a:pt x="1" y="10"/>
                    <a:pt x="1" y="10"/>
                    <a:pt x="2" y="11"/>
                  </a:cubicBezTo>
                  <a:lnTo>
                    <a:pt x="1" y="12"/>
                  </a:lnTo>
                  <a:cubicBezTo>
                    <a:pt x="0" y="11"/>
                    <a:pt x="0" y="10"/>
                    <a:pt x="0" y="10"/>
                  </a:cubicBezTo>
                  <a:lnTo>
                    <a:pt x="1" y="10"/>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2" y="11"/>
                  </a:lnTo>
                  <a:close/>
                  <a:moveTo>
                    <a:pt x="1" y="12"/>
                  </a:moveTo>
                  <a:lnTo>
                    <a:pt x="1" y="12"/>
                  </a:lnTo>
                  <a:lnTo>
                    <a:pt x="2" y="12"/>
                  </a:lnTo>
                  <a:lnTo>
                    <a:pt x="1" y="12"/>
                  </a:lnTo>
                  <a:close/>
                  <a:moveTo>
                    <a:pt x="2" y="11"/>
                  </a:moveTo>
                  <a:cubicBezTo>
                    <a:pt x="2" y="11"/>
                    <a:pt x="3" y="12"/>
                    <a:pt x="3" y="12"/>
                  </a:cubicBezTo>
                  <a:lnTo>
                    <a:pt x="2" y="13"/>
                  </a:lnTo>
                  <a:cubicBezTo>
                    <a:pt x="2" y="13"/>
                    <a:pt x="2" y="12"/>
                    <a:pt x="1" y="12"/>
                  </a:cubicBezTo>
                  <a:lnTo>
                    <a:pt x="2" y="11"/>
                  </a:lnTo>
                  <a:close/>
                  <a:moveTo>
                    <a:pt x="3" y="12"/>
                  </a:moveTo>
                  <a:cubicBezTo>
                    <a:pt x="3" y="12"/>
                    <a:pt x="4" y="12"/>
                    <a:pt x="4" y="12"/>
                  </a:cubicBezTo>
                  <a:lnTo>
                    <a:pt x="3" y="13"/>
                  </a:lnTo>
                  <a:cubicBezTo>
                    <a:pt x="3" y="13"/>
                    <a:pt x="3" y="13"/>
                    <a:pt x="2" y="13"/>
                  </a:cubicBezTo>
                  <a:lnTo>
                    <a:pt x="3" y="12"/>
                  </a:lnTo>
                  <a:close/>
                  <a:moveTo>
                    <a:pt x="4" y="12"/>
                  </a:moveTo>
                  <a:lnTo>
                    <a:pt x="4" y="12"/>
                  </a:lnTo>
                  <a:lnTo>
                    <a:pt x="4" y="13"/>
                  </a:lnTo>
                  <a:lnTo>
                    <a:pt x="4" y="12"/>
                  </a:lnTo>
                  <a:close/>
                  <a:moveTo>
                    <a:pt x="4" y="12"/>
                  </a:moveTo>
                  <a:cubicBezTo>
                    <a:pt x="6" y="13"/>
                    <a:pt x="7" y="14"/>
                    <a:pt x="9" y="14"/>
                  </a:cubicBezTo>
                  <a:lnTo>
                    <a:pt x="9" y="15"/>
                  </a:lnTo>
                  <a:cubicBezTo>
                    <a:pt x="7" y="15"/>
                    <a:pt x="5" y="15"/>
                    <a:pt x="3" y="13"/>
                  </a:cubicBezTo>
                  <a:lnTo>
                    <a:pt x="4" y="12"/>
                  </a:lnTo>
                  <a:close/>
                  <a:moveTo>
                    <a:pt x="9" y="15"/>
                  </a:moveTo>
                  <a:lnTo>
                    <a:pt x="9" y="15"/>
                  </a:lnTo>
                  <a:close/>
                  <a:moveTo>
                    <a:pt x="9" y="14"/>
                  </a:moveTo>
                  <a:lnTo>
                    <a:pt x="9" y="14"/>
                  </a:lnTo>
                  <a:lnTo>
                    <a:pt x="9" y="15"/>
                  </a:lnTo>
                  <a:lnTo>
                    <a:pt x="9" y="14"/>
                  </a:lnTo>
                  <a:close/>
                  <a:moveTo>
                    <a:pt x="9" y="14"/>
                  </a:moveTo>
                  <a:cubicBezTo>
                    <a:pt x="10" y="14"/>
                    <a:pt x="10" y="14"/>
                    <a:pt x="11" y="14"/>
                  </a:cubicBezTo>
                  <a:lnTo>
                    <a:pt x="11" y="15"/>
                  </a:lnTo>
                  <a:cubicBezTo>
                    <a:pt x="10" y="15"/>
                    <a:pt x="10" y="15"/>
                    <a:pt x="9" y="15"/>
                  </a:cubicBezTo>
                  <a:lnTo>
                    <a:pt x="9" y="14"/>
                  </a:lnTo>
                  <a:close/>
                  <a:moveTo>
                    <a:pt x="11" y="14"/>
                  </a:moveTo>
                  <a:cubicBezTo>
                    <a:pt x="11" y="14"/>
                    <a:pt x="11" y="14"/>
                    <a:pt x="12" y="14"/>
                  </a:cubicBezTo>
                  <a:lnTo>
                    <a:pt x="12" y="15"/>
                  </a:lnTo>
                  <a:cubicBezTo>
                    <a:pt x="12" y="15"/>
                    <a:pt x="11" y="15"/>
                    <a:pt x="11" y="15"/>
                  </a:cubicBezTo>
                  <a:lnTo>
                    <a:pt x="11" y="14"/>
                  </a:lnTo>
                  <a:close/>
                  <a:moveTo>
                    <a:pt x="12" y="14"/>
                  </a:moveTo>
                  <a:cubicBezTo>
                    <a:pt x="14" y="13"/>
                    <a:pt x="16" y="12"/>
                    <a:pt x="17" y="11"/>
                  </a:cubicBezTo>
                  <a:lnTo>
                    <a:pt x="18" y="12"/>
                  </a:lnTo>
                  <a:cubicBezTo>
                    <a:pt x="17" y="14"/>
                    <a:pt x="14" y="14"/>
                    <a:pt x="12" y="15"/>
                  </a:cubicBezTo>
                  <a:lnTo>
                    <a:pt x="12" y="14"/>
                  </a:lnTo>
                  <a:close/>
                  <a:moveTo>
                    <a:pt x="18" y="12"/>
                  </a:moveTo>
                  <a:lnTo>
                    <a:pt x="18" y="12"/>
                  </a:lnTo>
                  <a:close/>
                  <a:moveTo>
                    <a:pt x="17" y="11"/>
                  </a:moveTo>
                  <a:lnTo>
                    <a:pt x="17" y="11"/>
                  </a:lnTo>
                  <a:lnTo>
                    <a:pt x="18" y="12"/>
                  </a:lnTo>
                  <a:lnTo>
                    <a:pt x="17" y="11"/>
                  </a:lnTo>
                  <a:close/>
                  <a:moveTo>
                    <a:pt x="17" y="11"/>
                  </a:moveTo>
                  <a:cubicBezTo>
                    <a:pt x="18" y="11"/>
                    <a:pt x="18" y="11"/>
                    <a:pt x="18" y="10"/>
                  </a:cubicBezTo>
                  <a:lnTo>
                    <a:pt x="19" y="11"/>
                  </a:lnTo>
                  <a:cubicBezTo>
                    <a:pt x="19" y="11"/>
                    <a:pt x="19" y="12"/>
                    <a:pt x="18" y="12"/>
                  </a:cubicBezTo>
                  <a:lnTo>
                    <a:pt x="17" y="11"/>
                  </a:lnTo>
                  <a:close/>
                  <a:moveTo>
                    <a:pt x="18" y="10"/>
                  </a:moveTo>
                  <a:cubicBezTo>
                    <a:pt x="18" y="10"/>
                    <a:pt x="19" y="9"/>
                    <a:pt x="19" y="9"/>
                  </a:cubicBezTo>
                  <a:lnTo>
                    <a:pt x="20" y="10"/>
                  </a:lnTo>
                  <a:cubicBezTo>
                    <a:pt x="20" y="10"/>
                    <a:pt x="20" y="11"/>
                    <a:pt x="19" y="11"/>
                  </a:cubicBezTo>
                  <a:lnTo>
                    <a:pt x="18" y="10"/>
                  </a:lnTo>
                  <a:close/>
                  <a:moveTo>
                    <a:pt x="19" y="9"/>
                  </a:moveTo>
                  <a:cubicBezTo>
                    <a:pt x="20" y="7"/>
                    <a:pt x="20" y="4"/>
                    <a:pt x="20" y="2"/>
                  </a:cubicBezTo>
                  <a:lnTo>
                    <a:pt x="21" y="2"/>
                  </a:lnTo>
                  <a:cubicBezTo>
                    <a:pt x="21" y="4"/>
                    <a:pt x="21" y="7"/>
                    <a:pt x="20" y="10"/>
                  </a:cubicBezTo>
                  <a:lnTo>
                    <a:pt x="19" y="9"/>
                  </a:lnTo>
                  <a:close/>
                  <a:moveTo>
                    <a:pt x="21" y="2"/>
                  </a:moveTo>
                  <a:lnTo>
                    <a:pt x="21" y="2"/>
                  </a:lnTo>
                  <a:lnTo>
                    <a:pt x="20" y="2"/>
                  </a:lnTo>
                  <a:lnTo>
                    <a:pt x="21" y="2"/>
                  </a:lnTo>
                  <a:close/>
                  <a:moveTo>
                    <a:pt x="20" y="2"/>
                  </a:moveTo>
                  <a:lnTo>
                    <a:pt x="20" y="2"/>
                  </a:lnTo>
                  <a:lnTo>
                    <a:pt x="21" y="2"/>
                  </a:lnTo>
                  <a:lnTo>
                    <a:pt x="20" y="2"/>
                  </a:lnTo>
                  <a:close/>
                  <a:moveTo>
                    <a:pt x="21" y="2"/>
                  </a:moveTo>
                  <a:lnTo>
                    <a:pt x="21" y="2"/>
                  </a:lnTo>
                  <a:lnTo>
                    <a:pt x="20" y="2"/>
                  </a:lnTo>
                  <a:lnTo>
                    <a:pt x="21" y="2"/>
                  </a:lnTo>
                  <a:close/>
                  <a:moveTo>
                    <a:pt x="20" y="2"/>
                  </a:moveTo>
                  <a:cubicBezTo>
                    <a:pt x="20" y="2"/>
                    <a:pt x="20" y="1"/>
                    <a:pt x="19" y="1"/>
                  </a:cubicBezTo>
                  <a:lnTo>
                    <a:pt x="20" y="0"/>
                  </a:lnTo>
                  <a:cubicBezTo>
                    <a:pt x="21" y="0"/>
                    <a:pt x="21" y="1"/>
                    <a:pt x="21" y="2"/>
                  </a:cubicBezTo>
                  <a:lnTo>
                    <a:pt x="20" y="2"/>
                  </a:lnTo>
                  <a:close/>
                  <a:moveTo>
                    <a:pt x="19" y="1"/>
                  </a:moveTo>
                  <a:lnTo>
                    <a:pt x="19" y="1"/>
                  </a:lnTo>
                  <a:lnTo>
                    <a:pt x="20" y="1"/>
                  </a:lnTo>
                  <a:lnTo>
                    <a:pt x="19" y="1"/>
                  </a:lnTo>
                  <a:close/>
                  <a:moveTo>
                    <a:pt x="19" y="1"/>
                  </a:moveTo>
                  <a:cubicBezTo>
                    <a:pt x="19" y="1"/>
                    <a:pt x="19" y="1"/>
                    <a:pt x="18" y="1"/>
                  </a:cubicBezTo>
                  <a:lnTo>
                    <a:pt x="18" y="0"/>
                  </a:lnTo>
                  <a:cubicBezTo>
                    <a:pt x="19" y="0"/>
                    <a:pt x="19" y="0"/>
                    <a:pt x="20" y="0"/>
                  </a:cubicBezTo>
                  <a:lnTo>
                    <a:pt x="19" y="1"/>
                  </a:lnTo>
                  <a:close/>
                  <a:moveTo>
                    <a:pt x="18" y="0"/>
                  </a:moveTo>
                  <a:lnTo>
                    <a:pt x="18" y="0"/>
                  </a:lnTo>
                  <a:close/>
                  <a:moveTo>
                    <a:pt x="18" y="1"/>
                  </a:moveTo>
                  <a:cubicBezTo>
                    <a:pt x="18" y="1"/>
                    <a:pt x="18" y="1"/>
                    <a:pt x="18" y="1"/>
                  </a:cubicBezTo>
                  <a:lnTo>
                    <a:pt x="18" y="0"/>
                  </a:lnTo>
                  <a:cubicBezTo>
                    <a:pt x="18" y="0"/>
                    <a:pt x="18" y="0"/>
                    <a:pt x="18" y="0"/>
                  </a:cubicBezTo>
                  <a:lnTo>
                    <a:pt x="18" y="1"/>
                  </a:lnTo>
                  <a:close/>
                  <a:moveTo>
                    <a:pt x="18" y="1"/>
                  </a:moveTo>
                  <a:lnTo>
                    <a:pt x="18"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1" name="Freeform 30">
              <a:extLst>
                <a:ext uri="{FF2B5EF4-FFF2-40B4-BE49-F238E27FC236}">
                  <a16:creationId xmlns:a16="http://schemas.microsoft.com/office/drawing/2014/main" id="{163156F3-0D6A-B6B8-90D4-0F3ECDD006A6}"/>
                </a:ext>
              </a:extLst>
            </p:cNvPr>
            <p:cNvSpPr>
              <a:spLocks noEditPoints="1"/>
            </p:cNvSpPr>
            <p:nvPr/>
          </p:nvSpPr>
          <p:spPr bwMode="auto">
            <a:xfrm>
              <a:off x="3540" y="1235"/>
              <a:ext cx="118" cy="84"/>
            </a:xfrm>
            <a:custGeom>
              <a:avLst/>
              <a:gdLst>
                <a:gd name="T0" fmla="*/ 599142 w 21"/>
                <a:gd name="T1" fmla="*/ 93419 h 15"/>
                <a:gd name="T2" fmla="*/ 626990 w 21"/>
                <a:gd name="T3" fmla="*/ 60934 h 15"/>
                <a:gd name="T4" fmla="*/ 599142 w 21"/>
                <a:gd name="T5" fmla="*/ 93419 h 15"/>
                <a:gd name="T6" fmla="*/ 626990 w 21"/>
                <a:gd name="T7" fmla="*/ 60934 h 15"/>
                <a:gd name="T8" fmla="*/ 599142 w 21"/>
                <a:gd name="T9" fmla="*/ 93419 h 15"/>
                <a:gd name="T10" fmla="*/ 470511 w 21"/>
                <a:gd name="T11" fmla="*/ 33365 h 15"/>
                <a:gd name="T12" fmla="*/ 599142 w 21"/>
                <a:gd name="T13" fmla="*/ 93419 h 15"/>
                <a:gd name="T14" fmla="*/ 470511 w 21"/>
                <a:gd name="T15" fmla="*/ 60934 h 15"/>
                <a:gd name="T16" fmla="*/ 470511 w 21"/>
                <a:gd name="T17" fmla="*/ 33365 h 15"/>
                <a:gd name="T18" fmla="*/ 470511 w 21"/>
                <a:gd name="T19" fmla="*/ 33365 h 15"/>
                <a:gd name="T20" fmla="*/ 470511 w 21"/>
                <a:gd name="T21" fmla="*/ 33365 h 15"/>
                <a:gd name="T22" fmla="*/ 470511 w 21"/>
                <a:gd name="T23" fmla="*/ 60934 h 15"/>
                <a:gd name="T24" fmla="*/ 470511 w 21"/>
                <a:gd name="T25" fmla="*/ 33365 h 15"/>
                <a:gd name="T26" fmla="*/ 470511 w 21"/>
                <a:gd name="T27" fmla="*/ 60934 h 15"/>
                <a:gd name="T28" fmla="*/ 374875 w 21"/>
                <a:gd name="T29" fmla="*/ 60934 h 15"/>
                <a:gd name="T30" fmla="*/ 470511 w 21"/>
                <a:gd name="T31" fmla="*/ 60934 h 15"/>
                <a:gd name="T32" fmla="*/ 314032 w 21"/>
                <a:gd name="T33" fmla="*/ 120988 h 15"/>
                <a:gd name="T34" fmla="*/ 374875 w 21"/>
                <a:gd name="T35" fmla="*/ 60934 h 15"/>
                <a:gd name="T36" fmla="*/ 314032 w 21"/>
                <a:gd name="T37" fmla="*/ 120988 h 15"/>
                <a:gd name="T38" fmla="*/ 0 w 21"/>
                <a:gd name="T39" fmla="*/ 341230 h 15"/>
                <a:gd name="T40" fmla="*/ 314032 w 21"/>
                <a:gd name="T41" fmla="*/ 120988 h 15"/>
                <a:gd name="T42" fmla="*/ 0 w 21"/>
                <a:gd name="T43" fmla="*/ 341230 h 15"/>
                <a:gd name="T44" fmla="*/ 0 w 21"/>
                <a:gd name="T45" fmla="*/ 341230 h 15"/>
                <a:gd name="T46" fmla="*/ 33877 w 21"/>
                <a:gd name="T47" fmla="*/ 368794 h 15"/>
                <a:gd name="T48" fmla="*/ 0 w 21"/>
                <a:gd name="T49" fmla="*/ 341230 h 15"/>
                <a:gd name="T50" fmla="*/ 33877 w 21"/>
                <a:gd name="T51" fmla="*/ 368794 h 15"/>
                <a:gd name="T52" fmla="*/ 0 w 21"/>
                <a:gd name="T53" fmla="*/ 429727 h 15"/>
                <a:gd name="T54" fmla="*/ 33877 w 21"/>
                <a:gd name="T55" fmla="*/ 368794 h 15"/>
                <a:gd name="T56" fmla="*/ 33877 w 21"/>
                <a:gd name="T57" fmla="*/ 402158 h 15"/>
                <a:gd name="T58" fmla="*/ 33877 w 21"/>
                <a:gd name="T59" fmla="*/ 402158 h 15"/>
                <a:gd name="T60" fmla="*/ 61725 w 21"/>
                <a:gd name="T61" fmla="*/ 462213 h 15"/>
                <a:gd name="T62" fmla="*/ 33877 w 21"/>
                <a:gd name="T63" fmla="*/ 402158 h 15"/>
                <a:gd name="T64" fmla="*/ 156479 w 21"/>
                <a:gd name="T65" fmla="*/ 429727 h 15"/>
                <a:gd name="T66" fmla="*/ 61725 w 21"/>
                <a:gd name="T67" fmla="*/ 462213 h 15"/>
                <a:gd name="T68" fmla="*/ 156479 w 21"/>
                <a:gd name="T69" fmla="*/ 462213 h 15"/>
                <a:gd name="T70" fmla="*/ 156479 w 21"/>
                <a:gd name="T71" fmla="*/ 462213 h 15"/>
                <a:gd name="T72" fmla="*/ 470511 w 21"/>
                <a:gd name="T73" fmla="*/ 341230 h 15"/>
                <a:gd name="T74" fmla="*/ 156479 w 21"/>
                <a:gd name="T75" fmla="*/ 462213 h 15"/>
                <a:gd name="T76" fmla="*/ 470511 w 21"/>
                <a:gd name="T77" fmla="*/ 341230 h 15"/>
                <a:gd name="T78" fmla="*/ 566304 w 21"/>
                <a:gd name="T79" fmla="*/ 368794 h 15"/>
                <a:gd name="T80" fmla="*/ 470511 w 21"/>
                <a:gd name="T81" fmla="*/ 341230 h 15"/>
                <a:gd name="T82" fmla="*/ 566304 w 21"/>
                <a:gd name="T83" fmla="*/ 368794 h 15"/>
                <a:gd name="T84" fmla="*/ 566304 w 21"/>
                <a:gd name="T85" fmla="*/ 368794 h 15"/>
                <a:gd name="T86" fmla="*/ 599142 w 21"/>
                <a:gd name="T87" fmla="*/ 93419 h 15"/>
                <a:gd name="T88" fmla="*/ 566304 w 21"/>
                <a:gd name="T89" fmla="*/ 368794 h 15"/>
                <a:gd name="T90" fmla="*/ 599142 w 21"/>
                <a:gd name="T91" fmla="*/ 93419 h 15"/>
                <a:gd name="T92" fmla="*/ 660867 w 21"/>
                <a:gd name="T93" fmla="*/ 60934 h 15"/>
                <a:gd name="T94" fmla="*/ 599142 w 21"/>
                <a:gd name="T95" fmla="*/ 93419 h 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15">
                  <a:moveTo>
                    <a:pt x="19" y="3"/>
                  </a:moveTo>
                  <a:lnTo>
                    <a:pt x="19" y="3"/>
                  </a:lnTo>
                  <a:lnTo>
                    <a:pt x="20" y="2"/>
                  </a:lnTo>
                  <a:lnTo>
                    <a:pt x="19" y="3"/>
                  </a:lnTo>
                  <a:close/>
                  <a:moveTo>
                    <a:pt x="19" y="3"/>
                  </a:moveTo>
                  <a:lnTo>
                    <a:pt x="19" y="3"/>
                  </a:lnTo>
                  <a:lnTo>
                    <a:pt x="20" y="2"/>
                  </a:lnTo>
                  <a:lnTo>
                    <a:pt x="19" y="3"/>
                  </a:lnTo>
                  <a:close/>
                  <a:moveTo>
                    <a:pt x="19" y="3"/>
                  </a:moveTo>
                  <a:cubicBezTo>
                    <a:pt x="18" y="1"/>
                    <a:pt x="16" y="2"/>
                    <a:pt x="15" y="2"/>
                  </a:cubicBezTo>
                  <a:lnTo>
                    <a:pt x="15" y="1"/>
                  </a:lnTo>
                  <a:cubicBezTo>
                    <a:pt x="16" y="0"/>
                    <a:pt x="19" y="0"/>
                    <a:pt x="20" y="2"/>
                  </a:cubicBezTo>
                  <a:lnTo>
                    <a:pt x="19" y="3"/>
                  </a:lnTo>
                  <a:close/>
                  <a:moveTo>
                    <a:pt x="15" y="2"/>
                  </a:moveTo>
                  <a:lnTo>
                    <a:pt x="15" y="2"/>
                  </a:lnTo>
                  <a:lnTo>
                    <a:pt x="15" y="1"/>
                  </a:lnTo>
                  <a:lnTo>
                    <a:pt x="15" y="2"/>
                  </a:lnTo>
                  <a:close/>
                  <a:moveTo>
                    <a:pt x="15" y="1"/>
                  </a:moveTo>
                  <a:lnTo>
                    <a:pt x="15" y="1"/>
                  </a:lnTo>
                  <a:close/>
                  <a:moveTo>
                    <a:pt x="15" y="2"/>
                  </a:moveTo>
                  <a:lnTo>
                    <a:pt x="15" y="2"/>
                  </a:lnTo>
                  <a:lnTo>
                    <a:pt x="15" y="1"/>
                  </a:lnTo>
                  <a:lnTo>
                    <a:pt x="15" y="2"/>
                  </a:lnTo>
                  <a:close/>
                  <a:moveTo>
                    <a:pt x="15" y="2"/>
                  </a:moveTo>
                  <a:cubicBezTo>
                    <a:pt x="14" y="2"/>
                    <a:pt x="14" y="2"/>
                    <a:pt x="13" y="3"/>
                  </a:cubicBezTo>
                  <a:lnTo>
                    <a:pt x="12" y="2"/>
                  </a:lnTo>
                  <a:cubicBezTo>
                    <a:pt x="13" y="1"/>
                    <a:pt x="14" y="1"/>
                    <a:pt x="15" y="1"/>
                  </a:cubicBezTo>
                  <a:lnTo>
                    <a:pt x="15" y="2"/>
                  </a:lnTo>
                  <a:close/>
                  <a:moveTo>
                    <a:pt x="13" y="3"/>
                  </a:moveTo>
                  <a:cubicBezTo>
                    <a:pt x="12" y="3"/>
                    <a:pt x="11" y="3"/>
                    <a:pt x="10" y="4"/>
                  </a:cubicBezTo>
                  <a:lnTo>
                    <a:pt x="10" y="3"/>
                  </a:lnTo>
                  <a:cubicBezTo>
                    <a:pt x="11" y="2"/>
                    <a:pt x="12" y="2"/>
                    <a:pt x="12" y="2"/>
                  </a:cubicBezTo>
                  <a:lnTo>
                    <a:pt x="13" y="3"/>
                  </a:lnTo>
                  <a:close/>
                  <a:moveTo>
                    <a:pt x="10" y="4"/>
                  </a:moveTo>
                  <a:cubicBezTo>
                    <a:pt x="7" y="6"/>
                    <a:pt x="3" y="8"/>
                    <a:pt x="1" y="12"/>
                  </a:cubicBezTo>
                  <a:lnTo>
                    <a:pt x="0" y="11"/>
                  </a:lnTo>
                  <a:cubicBezTo>
                    <a:pt x="2" y="7"/>
                    <a:pt x="6" y="4"/>
                    <a:pt x="10" y="3"/>
                  </a:cubicBezTo>
                  <a:lnTo>
                    <a:pt x="10" y="4"/>
                  </a:lnTo>
                  <a:close/>
                  <a:moveTo>
                    <a:pt x="0" y="11"/>
                  </a:moveTo>
                  <a:lnTo>
                    <a:pt x="0" y="11"/>
                  </a:lnTo>
                  <a:lnTo>
                    <a:pt x="1" y="11"/>
                  </a:lnTo>
                  <a:lnTo>
                    <a:pt x="0" y="11"/>
                  </a:lnTo>
                  <a:close/>
                  <a:moveTo>
                    <a:pt x="1" y="12"/>
                  </a:moveTo>
                  <a:cubicBezTo>
                    <a:pt x="1" y="12"/>
                    <a:pt x="1" y="12"/>
                    <a:pt x="1" y="12"/>
                  </a:cubicBezTo>
                  <a:lnTo>
                    <a:pt x="0" y="13"/>
                  </a:lnTo>
                  <a:cubicBezTo>
                    <a:pt x="0" y="12"/>
                    <a:pt x="0" y="12"/>
                    <a:pt x="0" y="11"/>
                  </a:cubicBezTo>
                  <a:lnTo>
                    <a:pt x="1" y="12"/>
                  </a:lnTo>
                  <a:close/>
                  <a:moveTo>
                    <a:pt x="1" y="12"/>
                  </a:moveTo>
                  <a:cubicBezTo>
                    <a:pt x="1" y="13"/>
                    <a:pt x="1" y="13"/>
                    <a:pt x="1" y="13"/>
                  </a:cubicBezTo>
                  <a:lnTo>
                    <a:pt x="0" y="14"/>
                  </a:lnTo>
                  <a:cubicBezTo>
                    <a:pt x="0" y="14"/>
                    <a:pt x="0" y="13"/>
                    <a:pt x="0" y="13"/>
                  </a:cubicBezTo>
                  <a:lnTo>
                    <a:pt x="1" y="12"/>
                  </a:lnTo>
                  <a:close/>
                  <a:moveTo>
                    <a:pt x="1" y="13"/>
                  </a:moveTo>
                  <a:lnTo>
                    <a:pt x="1" y="13"/>
                  </a:lnTo>
                  <a:close/>
                  <a:moveTo>
                    <a:pt x="1" y="13"/>
                  </a:moveTo>
                  <a:cubicBezTo>
                    <a:pt x="2" y="13"/>
                    <a:pt x="2" y="13"/>
                    <a:pt x="2" y="14"/>
                  </a:cubicBezTo>
                  <a:lnTo>
                    <a:pt x="2" y="15"/>
                  </a:lnTo>
                  <a:cubicBezTo>
                    <a:pt x="1" y="15"/>
                    <a:pt x="1" y="14"/>
                    <a:pt x="0" y="14"/>
                  </a:cubicBezTo>
                  <a:lnTo>
                    <a:pt x="1" y="13"/>
                  </a:lnTo>
                  <a:close/>
                  <a:moveTo>
                    <a:pt x="2" y="14"/>
                  </a:moveTo>
                  <a:cubicBezTo>
                    <a:pt x="3" y="14"/>
                    <a:pt x="4" y="14"/>
                    <a:pt x="5" y="14"/>
                  </a:cubicBezTo>
                  <a:lnTo>
                    <a:pt x="5" y="15"/>
                  </a:lnTo>
                  <a:cubicBezTo>
                    <a:pt x="4" y="15"/>
                    <a:pt x="3" y="15"/>
                    <a:pt x="2" y="15"/>
                  </a:cubicBezTo>
                  <a:lnTo>
                    <a:pt x="2" y="14"/>
                  </a:lnTo>
                  <a:close/>
                  <a:moveTo>
                    <a:pt x="5" y="15"/>
                  </a:moveTo>
                  <a:lnTo>
                    <a:pt x="5" y="15"/>
                  </a:lnTo>
                  <a:close/>
                  <a:moveTo>
                    <a:pt x="5" y="14"/>
                  </a:moveTo>
                  <a:cubicBezTo>
                    <a:pt x="8" y="14"/>
                    <a:pt x="12" y="12"/>
                    <a:pt x="15" y="11"/>
                  </a:cubicBezTo>
                  <a:lnTo>
                    <a:pt x="15" y="13"/>
                  </a:lnTo>
                  <a:cubicBezTo>
                    <a:pt x="12" y="14"/>
                    <a:pt x="8" y="15"/>
                    <a:pt x="5" y="15"/>
                  </a:cubicBezTo>
                  <a:lnTo>
                    <a:pt x="5" y="14"/>
                  </a:lnTo>
                  <a:close/>
                  <a:moveTo>
                    <a:pt x="15" y="11"/>
                  </a:moveTo>
                  <a:cubicBezTo>
                    <a:pt x="16" y="11"/>
                    <a:pt x="17" y="11"/>
                    <a:pt x="18" y="11"/>
                  </a:cubicBezTo>
                  <a:lnTo>
                    <a:pt x="18" y="12"/>
                  </a:lnTo>
                  <a:cubicBezTo>
                    <a:pt x="17" y="12"/>
                    <a:pt x="16" y="12"/>
                    <a:pt x="15" y="13"/>
                  </a:cubicBezTo>
                  <a:lnTo>
                    <a:pt x="15" y="11"/>
                  </a:lnTo>
                  <a:close/>
                  <a:moveTo>
                    <a:pt x="18" y="12"/>
                  </a:moveTo>
                  <a:lnTo>
                    <a:pt x="18" y="12"/>
                  </a:lnTo>
                  <a:lnTo>
                    <a:pt x="18" y="11"/>
                  </a:lnTo>
                  <a:lnTo>
                    <a:pt x="18" y="12"/>
                  </a:lnTo>
                  <a:close/>
                  <a:moveTo>
                    <a:pt x="18" y="11"/>
                  </a:moveTo>
                  <a:cubicBezTo>
                    <a:pt x="20" y="10"/>
                    <a:pt x="20" y="6"/>
                    <a:pt x="19" y="3"/>
                  </a:cubicBezTo>
                  <a:lnTo>
                    <a:pt x="21" y="3"/>
                  </a:lnTo>
                  <a:cubicBezTo>
                    <a:pt x="21" y="7"/>
                    <a:pt x="21" y="11"/>
                    <a:pt x="18" y="12"/>
                  </a:cubicBezTo>
                  <a:lnTo>
                    <a:pt x="18" y="11"/>
                  </a:lnTo>
                  <a:close/>
                  <a:moveTo>
                    <a:pt x="19" y="3"/>
                  </a:moveTo>
                  <a:cubicBezTo>
                    <a:pt x="19" y="3"/>
                    <a:pt x="19" y="2"/>
                    <a:pt x="19" y="2"/>
                  </a:cubicBezTo>
                  <a:lnTo>
                    <a:pt x="21" y="2"/>
                  </a:lnTo>
                  <a:cubicBezTo>
                    <a:pt x="21" y="3"/>
                    <a:pt x="21" y="3"/>
                    <a:pt x="21" y="3"/>
                  </a:cubicBez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2" name="Freeform 31">
              <a:extLst>
                <a:ext uri="{FF2B5EF4-FFF2-40B4-BE49-F238E27FC236}">
                  <a16:creationId xmlns:a16="http://schemas.microsoft.com/office/drawing/2014/main" id="{53789D40-53FA-F441-E255-BAC9DBCFFAA6}"/>
                </a:ext>
              </a:extLst>
            </p:cNvPr>
            <p:cNvSpPr>
              <a:spLocks/>
            </p:cNvSpPr>
            <p:nvPr/>
          </p:nvSpPr>
          <p:spPr bwMode="auto">
            <a:xfrm>
              <a:off x="3658" y="1285"/>
              <a:ext cx="89" cy="73"/>
            </a:xfrm>
            <a:custGeom>
              <a:avLst/>
              <a:gdLst>
                <a:gd name="T0" fmla="*/ 473836 w 16"/>
                <a:gd name="T1" fmla="*/ 0 h 13"/>
                <a:gd name="T2" fmla="*/ 31684 w 16"/>
                <a:gd name="T3" fmla="*/ 123230 h 13"/>
                <a:gd name="T4" fmla="*/ 31684 w 16"/>
                <a:gd name="T5" fmla="*/ 217793 h 13"/>
                <a:gd name="T6" fmla="*/ 266099 w 16"/>
                <a:gd name="T7" fmla="*/ 345975 h 13"/>
                <a:gd name="T8" fmla="*/ 473836 w 16"/>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3">
                  <a:moveTo>
                    <a:pt x="16" y="0"/>
                  </a:moveTo>
                  <a:cubicBezTo>
                    <a:pt x="11" y="3"/>
                    <a:pt x="6" y="1"/>
                    <a:pt x="1" y="4"/>
                  </a:cubicBezTo>
                  <a:cubicBezTo>
                    <a:pt x="0" y="4"/>
                    <a:pt x="0" y="6"/>
                    <a:pt x="1" y="7"/>
                  </a:cubicBezTo>
                  <a:cubicBezTo>
                    <a:pt x="3" y="9"/>
                    <a:pt x="5" y="13"/>
                    <a:pt x="9" y="11"/>
                  </a:cubicBezTo>
                  <a:cubicBezTo>
                    <a:pt x="13" y="9"/>
                    <a:pt x="13" y="4"/>
                    <a:pt x="1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3" name="Freeform 32">
              <a:extLst>
                <a:ext uri="{FF2B5EF4-FFF2-40B4-BE49-F238E27FC236}">
                  <a16:creationId xmlns:a16="http://schemas.microsoft.com/office/drawing/2014/main" id="{CFD52E81-4B51-C83D-A797-6179386207C8}"/>
                </a:ext>
              </a:extLst>
            </p:cNvPr>
            <p:cNvSpPr>
              <a:spLocks noEditPoints="1"/>
            </p:cNvSpPr>
            <p:nvPr/>
          </p:nvSpPr>
          <p:spPr bwMode="auto">
            <a:xfrm>
              <a:off x="3658" y="1279"/>
              <a:ext cx="101" cy="84"/>
            </a:xfrm>
            <a:custGeom>
              <a:avLst/>
              <a:gdLst>
                <a:gd name="T0" fmla="*/ 283552 w 18"/>
                <a:gd name="T1" fmla="*/ 93419 h 15"/>
                <a:gd name="T2" fmla="*/ 500668 w 18"/>
                <a:gd name="T3" fmla="*/ 33365 h 15"/>
                <a:gd name="T4" fmla="*/ 283552 w 18"/>
                <a:gd name="T5" fmla="*/ 93419 h 15"/>
                <a:gd name="T6" fmla="*/ 33751 w 18"/>
                <a:gd name="T7" fmla="*/ 120988 h 15"/>
                <a:gd name="T8" fmla="*/ 283552 w 18"/>
                <a:gd name="T9" fmla="*/ 93419 h 15"/>
                <a:gd name="T10" fmla="*/ 33751 w 18"/>
                <a:gd name="T11" fmla="*/ 120988 h 15"/>
                <a:gd name="T12" fmla="*/ 33751 w 18"/>
                <a:gd name="T13" fmla="*/ 120988 h 15"/>
                <a:gd name="T14" fmla="*/ 61492 w 18"/>
                <a:gd name="T15" fmla="*/ 154353 h 15"/>
                <a:gd name="T16" fmla="*/ 33751 w 18"/>
                <a:gd name="T17" fmla="*/ 120988 h 15"/>
                <a:gd name="T18" fmla="*/ 33751 w 18"/>
                <a:gd name="T19" fmla="*/ 120988 h 15"/>
                <a:gd name="T20" fmla="*/ 33751 w 18"/>
                <a:gd name="T21" fmla="*/ 154353 h 15"/>
                <a:gd name="T22" fmla="*/ 61492 w 18"/>
                <a:gd name="T23" fmla="*/ 154353 h 15"/>
                <a:gd name="T24" fmla="*/ 0 w 18"/>
                <a:gd name="T25" fmla="*/ 186844 h 15"/>
                <a:gd name="T26" fmla="*/ 61492 w 18"/>
                <a:gd name="T27" fmla="*/ 154353 h 15"/>
                <a:gd name="T28" fmla="*/ 33751 w 18"/>
                <a:gd name="T29" fmla="*/ 214441 h 15"/>
                <a:gd name="T30" fmla="*/ 0 w 18"/>
                <a:gd name="T31" fmla="*/ 186844 h 15"/>
                <a:gd name="T32" fmla="*/ 33751 w 18"/>
                <a:gd name="T33" fmla="*/ 214441 h 15"/>
                <a:gd name="T34" fmla="*/ 0 w 18"/>
                <a:gd name="T35" fmla="*/ 247806 h 15"/>
                <a:gd name="T36" fmla="*/ 33751 w 18"/>
                <a:gd name="T37" fmla="*/ 214441 h 15"/>
                <a:gd name="T38" fmla="*/ 33751 w 18"/>
                <a:gd name="T39" fmla="*/ 214441 h 15"/>
                <a:gd name="T40" fmla="*/ 33751 w 18"/>
                <a:gd name="T41" fmla="*/ 214441 h 15"/>
                <a:gd name="T42" fmla="*/ 33751 w 18"/>
                <a:gd name="T43" fmla="*/ 214441 h 15"/>
                <a:gd name="T44" fmla="*/ 0 w 18"/>
                <a:gd name="T45" fmla="*/ 247806 h 15"/>
                <a:gd name="T46" fmla="*/ 0 w 18"/>
                <a:gd name="T47" fmla="*/ 247806 h 15"/>
                <a:gd name="T48" fmla="*/ 33751 w 18"/>
                <a:gd name="T49" fmla="*/ 247806 h 15"/>
                <a:gd name="T50" fmla="*/ 33751 w 18"/>
                <a:gd name="T51" fmla="*/ 214441 h 15"/>
                <a:gd name="T52" fmla="*/ 61492 w 18"/>
                <a:gd name="T53" fmla="*/ 308739 h 15"/>
                <a:gd name="T54" fmla="*/ 33751 w 18"/>
                <a:gd name="T55" fmla="*/ 214441 h 15"/>
                <a:gd name="T56" fmla="*/ 283552 w 18"/>
                <a:gd name="T57" fmla="*/ 341230 h 15"/>
                <a:gd name="T58" fmla="*/ 61492 w 18"/>
                <a:gd name="T59" fmla="*/ 308739 h 15"/>
                <a:gd name="T60" fmla="*/ 283552 w 18"/>
                <a:gd name="T61" fmla="*/ 402158 h 15"/>
                <a:gd name="T62" fmla="*/ 283552 w 18"/>
                <a:gd name="T63" fmla="*/ 368794 h 15"/>
                <a:gd name="T64" fmla="*/ 283552 w 18"/>
                <a:gd name="T65" fmla="*/ 341230 h 15"/>
                <a:gd name="T66" fmla="*/ 439176 w 18"/>
                <a:gd name="T67" fmla="*/ 186844 h 15"/>
                <a:gd name="T68" fmla="*/ 283552 w 18"/>
                <a:gd name="T69" fmla="*/ 341230 h 15"/>
                <a:gd name="T70" fmla="*/ 406497 w 18"/>
                <a:gd name="T71" fmla="*/ 154353 h 15"/>
                <a:gd name="T72" fmla="*/ 406497 w 18"/>
                <a:gd name="T73" fmla="*/ 154353 h 15"/>
                <a:gd name="T74" fmla="*/ 466917 w 18"/>
                <a:gd name="T75" fmla="*/ 33365 h 15"/>
                <a:gd name="T76" fmla="*/ 439176 w 18"/>
                <a:gd name="T77" fmla="*/ 186844 h 15"/>
                <a:gd name="T78" fmla="*/ 500668 w 18"/>
                <a:gd name="T79" fmla="*/ 33365 h 15"/>
                <a:gd name="T80" fmla="*/ 500668 w 18"/>
                <a:gd name="T81" fmla="*/ 60934 h 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 h="15">
                  <a:moveTo>
                    <a:pt x="16" y="2"/>
                  </a:moveTo>
                  <a:cubicBezTo>
                    <a:pt x="14" y="3"/>
                    <a:pt x="12" y="3"/>
                    <a:pt x="9" y="3"/>
                  </a:cubicBezTo>
                  <a:lnTo>
                    <a:pt x="9" y="2"/>
                  </a:lnTo>
                  <a:cubicBezTo>
                    <a:pt x="11" y="2"/>
                    <a:pt x="14" y="2"/>
                    <a:pt x="16" y="1"/>
                  </a:cubicBezTo>
                  <a:lnTo>
                    <a:pt x="16" y="2"/>
                  </a:lnTo>
                  <a:close/>
                  <a:moveTo>
                    <a:pt x="9" y="3"/>
                  </a:moveTo>
                  <a:cubicBezTo>
                    <a:pt x="7" y="4"/>
                    <a:pt x="4" y="4"/>
                    <a:pt x="2" y="5"/>
                  </a:cubicBezTo>
                  <a:lnTo>
                    <a:pt x="1" y="4"/>
                  </a:lnTo>
                  <a:cubicBezTo>
                    <a:pt x="3" y="2"/>
                    <a:pt x="6" y="2"/>
                    <a:pt x="9" y="2"/>
                  </a:cubicBezTo>
                  <a:lnTo>
                    <a:pt x="9" y="3"/>
                  </a:lnTo>
                  <a:close/>
                  <a:moveTo>
                    <a:pt x="1" y="4"/>
                  </a:moveTo>
                  <a:lnTo>
                    <a:pt x="1" y="4"/>
                  </a:lnTo>
                  <a:lnTo>
                    <a:pt x="1" y="5"/>
                  </a:lnTo>
                  <a:lnTo>
                    <a:pt x="1" y="4"/>
                  </a:lnTo>
                  <a:close/>
                  <a:moveTo>
                    <a:pt x="2" y="5"/>
                  </a:moveTo>
                  <a:cubicBezTo>
                    <a:pt x="2" y="5"/>
                    <a:pt x="2" y="5"/>
                    <a:pt x="2" y="5"/>
                  </a:cubicBezTo>
                  <a:lnTo>
                    <a:pt x="1" y="4"/>
                  </a:lnTo>
                  <a:cubicBezTo>
                    <a:pt x="1" y="4"/>
                    <a:pt x="1" y="4"/>
                    <a:pt x="1" y="4"/>
                  </a:cubicBezTo>
                  <a:lnTo>
                    <a:pt x="2" y="5"/>
                  </a:lnTo>
                  <a:close/>
                  <a:moveTo>
                    <a:pt x="1" y="4"/>
                  </a:moveTo>
                  <a:lnTo>
                    <a:pt x="1" y="4"/>
                  </a:lnTo>
                  <a:lnTo>
                    <a:pt x="1" y="5"/>
                  </a:lnTo>
                  <a:lnTo>
                    <a:pt x="1" y="4"/>
                  </a:lnTo>
                  <a:close/>
                  <a:moveTo>
                    <a:pt x="2" y="5"/>
                  </a:moveTo>
                  <a:cubicBezTo>
                    <a:pt x="1" y="6"/>
                    <a:pt x="1" y="6"/>
                    <a:pt x="1" y="6"/>
                  </a:cubicBezTo>
                  <a:lnTo>
                    <a:pt x="0" y="6"/>
                  </a:lnTo>
                  <a:cubicBezTo>
                    <a:pt x="0" y="5"/>
                    <a:pt x="0" y="5"/>
                    <a:pt x="1" y="4"/>
                  </a:cubicBezTo>
                  <a:lnTo>
                    <a:pt x="2" y="5"/>
                  </a:lnTo>
                  <a:close/>
                  <a:moveTo>
                    <a:pt x="1" y="6"/>
                  </a:moveTo>
                  <a:cubicBezTo>
                    <a:pt x="1" y="7"/>
                    <a:pt x="1" y="7"/>
                    <a:pt x="1" y="7"/>
                  </a:cubicBezTo>
                  <a:lnTo>
                    <a:pt x="0" y="8"/>
                  </a:lnTo>
                  <a:cubicBezTo>
                    <a:pt x="0" y="7"/>
                    <a:pt x="0" y="7"/>
                    <a:pt x="0" y="6"/>
                  </a:cubicBezTo>
                  <a:lnTo>
                    <a:pt x="1" y="6"/>
                  </a:lnTo>
                  <a:close/>
                  <a:moveTo>
                    <a:pt x="1" y="7"/>
                  </a:moveTo>
                  <a:cubicBezTo>
                    <a:pt x="1" y="7"/>
                    <a:pt x="1" y="7"/>
                    <a:pt x="1" y="7"/>
                  </a:cubicBezTo>
                  <a:lnTo>
                    <a:pt x="0" y="8"/>
                  </a:lnTo>
                  <a:cubicBezTo>
                    <a:pt x="0" y="8"/>
                    <a:pt x="0" y="8"/>
                    <a:pt x="0" y="8"/>
                  </a:cubicBezTo>
                  <a:lnTo>
                    <a:pt x="1" y="7"/>
                  </a:lnTo>
                  <a:close/>
                  <a:moveTo>
                    <a:pt x="1" y="7"/>
                  </a:moveTo>
                  <a:lnTo>
                    <a:pt x="1" y="7"/>
                  </a:lnTo>
                  <a:lnTo>
                    <a:pt x="1" y="8"/>
                  </a:lnTo>
                  <a:lnTo>
                    <a:pt x="1" y="7"/>
                  </a:lnTo>
                  <a:close/>
                  <a:moveTo>
                    <a:pt x="1" y="7"/>
                  </a:moveTo>
                  <a:lnTo>
                    <a:pt x="1" y="7"/>
                  </a:lnTo>
                  <a:lnTo>
                    <a:pt x="0" y="8"/>
                  </a:lnTo>
                  <a:lnTo>
                    <a:pt x="1" y="7"/>
                  </a:lnTo>
                  <a:close/>
                  <a:moveTo>
                    <a:pt x="0" y="8"/>
                  </a:moveTo>
                  <a:lnTo>
                    <a:pt x="0" y="8"/>
                  </a:lnTo>
                  <a:lnTo>
                    <a:pt x="1" y="8"/>
                  </a:lnTo>
                  <a:lnTo>
                    <a:pt x="0" y="8"/>
                  </a:lnTo>
                  <a:close/>
                  <a:moveTo>
                    <a:pt x="1" y="7"/>
                  </a:moveTo>
                  <a:cubicBezTo>
                    <a:pt x="2" y="8"/>
                    <a:pt x="2" y="8"/>
                    <a:pt x="3" y="9"/>
                  </a:cubicBezTo>
                  <a:lnTo>
                    <a:pt x="2" y="10"/>
                  </a:lnTo>
                  <a:cubicBezTo>
                    <a:pt x="1" y="9"/>
                    <a:pt x="1" y="9"/>
                    <a:pt x="0" y="8"/>
                  </a:cubicBezTo>
                  <a:lnTo>
                    <a:pt x="1" y="7"/>
                  </a:lnTo>
                  <a:close/>
                  <a:moveTo>
                    <a:pt x="3" y="9"/>
                  </a:moveTo>
                  <a:cubicBezTo>
                    <a:pt x="4" y="11"/>
                    <a:pt x="6" y="13"/>
                    <a:pt x="9" y="11"/>
                  </a:cubicBezTo>
                  <a:lnTo>
                    <a:pt x="9" y="13"/>
                  </a:lnTo>
                  <a:cubicBezTo>
                    <a:pt x="5" y="15"/>
                    <a:pt x="3" y="12"/>
                    <a:pt x="2" y="10"/>
                  </a:cubicBezTo>
                  <a:lnTo>
                    <a:pt x="3" y="9"/>
                  </a:lnTo>
                  <a:close/>
                  <a:moveTo>
                    <a:pt x="9" y="13"/>
                  </a:moveTo>
                  <a:lnTo>
                    <a:pt x="9" y="13"/>
                  </a:lnTo>
                  <a:lnTo>
                    <a:pt x="9" y="12"/>
                  </a:lnTo>
                  <a:lnTo>
                    <a:pt x="9" y="13"/>
                  </a:lnTo>
                  <a:close/>
                  <a:moveTo>
                    <a:pt x="9" y="11"/>
                  </a:moveTo>
                  <a:cubicBezTo>
                    <a:pt x="11" y="10"/>
                    <a:pt x="12" y="8"/>
                    <a:pt x="13" y="5"/>
                  </a:cubicBezTo>
                  <a:lnTo>
                    <a:pt x="14" y="6"/>
                  </a:lnTo>
                  <a:cubicBezTo>
                    <a:pt x="13" y="8"/>
                    <a:pt x="12" y="11"/>
                    <a:pt x="9" y="13"/>
                  </a:cubicBezTo>
                  <a:lnTo>
                    <a:pt x="9" y="11"/>
                  </a:lnTo>
                  <a:close/>
                  <a:moveTo>
                    <a:pt x="13" y="5"/>
                  </a:moveTo>
                  <a:lnTo>
                    <a:pt x="13" y="5"/>
                  </a:lnTo>
                  <a:lnTo>
                    <a:pt x="14" y="5"/>
                  </a:lnTo>
                  <a:lnTo>
                    <a:pt x="13" y="5"/>
                  </a:lnTo>
                  <a:close/>
                  <a:moveTo>
                    <a:pt x="13" y="5"/>
                  </a:moveTo>
                  <a:cubicBezTo>
                    <a:pt x="14" y="4"/>
                    <a:pt x="14" y="2"/>
                    <a:pt x="15" y="1"/>
                  </a:cubicBezTo>
                  <a:lnTo>
                    <a:pt x="16" y="2"/>
                  </a:lnTo>
                  <a:cubicBezTo>
                    <a:pt x="16" y="3"/>
                    <a:pt x="15" y="4"/>
                    <a:pt x="14" y="6"/>
                  </a:cubicBezTo>
                  <a:lnTo>
                    <a:pt x="13" y="5"/>
                  </a:lnTo>
                  <a:close/>
                  <a:moveTo>
                    <a:pt x="16" y="1"/>
                  </a:moveTo>
                  <a:lnTo>
                    <a:pt x="18" y="0"/>
                  </a:lnTo>
                  <a:lnTo>
                    <a:pt x="16" y="2"/>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4" name="Freeform 33">
              <a:extLst>
                <a:ext uri="{FF2B5EF4-FFF2-40B4-BE49-F238E27FC236}">
                  <a16:creationId xmlns:a16="http://schemas.microsoft.com/office/drawing/2014/main" id="{290F3988-86AE-9769-C2D6-3797882E213E}"/>
                </a:ext>
              </a:extLst>
            </p:cNvPr>
            <p:cNvSpPr>
              <a:spLocks/>
            </p:cNvSpPr>
            <p:nvPr/>
          </p:nvSpPr>
          <p:spPr bwMode="auto">
            <a:xfrm>
              <a:off x="2495" y="1274"/>
              <a:ext cx="28" cy="11"/>
            </a:xfrm>
            <a:custGeom>
              <a:avLst/>
              <a:gdLst>
                <a:gd name="T0" fmla="*/ 93419 w 5"/>
                <a:gd name="T1" fmla="*/ 30283 h 2"/>
                <a:gd name="T2" fmla="*/ 0 w 5"/>
                <a:gd name="T3" fmla="*/ 55902 h 2"/>
                <a:gd name="T4" fmla="*/ 154353 w 5"/>
                <a:gd name="T5" fmla="*/ 30283 h 2"/>
                <a:gd name="T6" fmla="*/ 154353 w 5"/>
                <a:gd name="T7" fmla="*/ 30283 h 2"/>
                <a:gd name="T8" fmla="*/ 93419 w 5"/>
                <a:gd name="T9" fmla="*/ 3028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5" name="Freeform 34">
              <a:extLst>
                <a:ext uri="{FF2B5EF4-FFF2-40B4-BE49-F238E27FC236}">
                  <a16:creationId xmlns:a16="http://schemas.microsoft.com/office/drawing/2014/main" id="{DCE5035A-6F9A-E56D-8003-850513A6615A}"/>
                </a:ext>
              </a:extLst>
            </p:cNvPr>
            <p:cNvSpPr>
              <a:spLocks/>
            </p:cNvSpPr>
            <p:nvPr/>
          </p:nvSpPr>
          <p:spPr bwMode="auto">
            <a:xfrm>
              <a:off x="2495" y="1274"/>
              <a:ext cx="28" cy="11"/>
            </a:xfrm>
            <a:custGeom>
              <a:avLst/>
              <a:gdLst>
                <a:gd name="T0" fmla="*/ 93419 w 5"/>
                <a:gd name="T1" fmla="*/ 30283 h 2"/>
                <a:gd name="T2" fmla="*/ 0 w 5"/>
                <a:gd name="T3" fmla="*/ 55902 h 2"/>
                <a:gd name="T4" fmla="*/ 154353 w 5"/>
                <a:gd name="T5" fmla="*/ 30283 h 2"/>
                <a:gd name="T6" fmla="*/ 154353 w 5"/>
                <a:gd name="T7" fmla="*/ 30283 h 2"/>
                <a:gd name="T8" fmla="*/ 93419 w 5"/>
                <a:gd name="T9" fmla="*/ 3028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36" name="Freeform 35">
              <a:extLst>
                <a:ext uri="{FF2B5EF4-FFF2-40B4-BE49-F238E27FC236}">
                  <a16:creationId xmlns:a16="http://schemas.microsoft.com/office/drawing/2014/main" id="{09685465-6782-1BB4-E955-407D357FB756}"/>
                </a:ext>
              </a:extLst>
            </p:cNvPr>
            <p:cNvSpPr>
              <a:spLocks/>
            </p:cNvSpPr>
            <p:nvPr/>
          </p:nvSpPr>
          <p:spPr bwMode="auto">
            <a:xfrm>
              <a:off x="2640" y="1291"/>
              <a:ext cx="34" cy="22"/>
            </a:xfrm>
            <a:custGeom>
              <a:avLst/>
              <a:gdLst>
                <a:gd name="T0" fmla="*/ 199059 w 6"/>
                <a:gd name="T1" fmla="*/ 0 h 4"/>
                <a:gd name="T2" fmla="*/ 0 w 6"/>
                <a:gd name="T3" fmla="*/ 86031 h 4"/>
                <a:gd name="T4" fmla="*/ 134096 w 6"/>
                <a:gd name="T5" fmla="*/ 30283 h 4"/>
                <a:gd name="T6" fmla="*/ 199059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6" y="0"/>
                  </a:moveTo>
                  <a:cubicBezTo>
                    <a:pt x="4" y="2"/>
                    <a:pt x="2" y="2"/>
                    <a:pt x="0" y="3"/>
                  </a:cubicBezTo>
                  <a:cubicBezTo>
                    <a:pt x="2" y="4"/>
                    <a:pt x="2" y="2"/>
                    <a:pt x="4"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7" name="Freeform 36">
              <a:extLst>
                <a:ext uri="{FF2B5EF4-FFF2-40B4-BE49-F238E27FC236}">
                  <a16:creationId xmlns:a16="http://schemas.microsoft.com/office/drawing/2014/main" id="{7CB6842D-3F59-7E9C-3457-60B239EB8ED6}"/>
                </a:ext>
              </a:extLst>
            </p:cNvPr>
            <p:cNvSpPr>
              <a:spLocks/>
            </p:cNvSpPr>
            <p:nvPr/>
          </p:nvSpPr>
          <p:spPr bwMode="auto">
            <a:xfrm>
              <a:off x="2640" y="1291"/>
              <a:ext cx="34" cy="22"/>
            </a:xfrm>
            <a:custGeom>
              <a:avLst/>
              <a:gdLst>
                <a:gd name="T0" fmla="*/ 199059 w 6"/>
                <a:gd name="T1" fmla="*/ 0 h 4"/>
                <a:gd name="T2" fmla="*/ 0 w 6"/>
                <a:gd name="T3" fmla="*/ 86031 h 4"/>
                <a:gd name="T4" fmla="*/ 134096 w 6"/>
                <a:gd name="T5" fmla="*/ 30283 h 4"/>
                <a:gd name="T6" fmla="*/ 199059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6" y="0"/>
                  </a:moveTo>
                  <a:cubicBezTo>
                    <a:pt x="4" y="2"/>
                    <a:pt x="2" y="2"/>
                    <a:pt x="0" y="3"/>
                  </a:cubicBezTo>
                  <a:cubicBezTo>
                    <a:pt x="2" y="4"/>
                    <a:pt x="2" y="2"/>
                    <a:pt x="4"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38" name="Freeform 37">
              <a:extLst>
                <a:ext uri="{FF2B5EF4-FFF2-40B4-BE49-F238E27FC236}">
                  <a16:creationId xmlns:a16="http://schemas.microsoft.com/office/drawing/2014/main" id="{9933A20A-6789-D870-CD53-AD8C3394E88E}"/>
                </a:ext>
              </a:extLst>
            </p:cNvPr>
            <p:cNvSpPr>
              <a:spLocks/>
            </p:cNvSpPr>
            <p:nvPr/>
          </p:nvSpPr>
          <p:spPr bwMode="auto">
            <a:xfrm>
              <a:off x="2813" y="1279"/>
              <a:ext cx="17" cy="34"/>
            </a:xfrm>
            <a:custGeom>
              <a:avLst/>
              <a:gdLst>
                <a:gd name="T0" fmla="*/ 98997 w 3"/>
                <a:gd name="T1" fmla="*/ 0 h 6"/>
                <a:gd name="T2" fmla="*/ 0 w 3"/>
                <a:gd name="T3" fmla="*/ 134096 h 6"/>
                <a:gd name="T4" fmla="*/ 35128 w 3"/>
                <a:gd name="T5" fmla="*/ 163959 h 6"/>
                <a:gd name="T6" fmla="*/ 63869 w 3"/>
                <a:gd name="T7" fmla="*/ 35128 h 6"/>
                <a:gd name="T8" fmla="*/ 98997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9" name="Freeform 38">
              <a:extLst>
                <a:ext uri="{FF2B5EF4-FFF2-40B4-BE49-F238E27FC236}">
                  <a16:creationId xmlns:a16="http://schemas.microsoft.com/office/drawing/2014/main" id="{7AA36921-920A-7BEB-3416-794C7D5FB8EE}"/>
                </a:ext>
              </a:extLst>
            </p:cNvPr>
            <p:cNvSpPr>
              <a:spLocks/>
            </p:cNvSpPr>
            <p:nvPr/>
          </p:nvSpPr>
          <p:spPr bwMode="auto">
            <a:xfrm>
              <a:off x="2813" y="1279"/>
              <a:ext cx="17" cy="34"/>
            </a:xfrm>
            <a:custGeom>
              <a:avLst/>
              <a:gdLst>
                <a:gd name="T0" fmla="*/ 98997 w 3"/>
                <a:gd name="T1" fmla="*/ 0 h 6"/>
                <a:gd name="T2" fmla="*/ 0 w 3"/>
                <a:gd name="T3" fmla="*/ 134096 h 6"/>
                <a:gd name="T4" fmla="*/ 35128 w 3"/>
                <a:gd name="T5" fmla="*/ 163959 h 6"/>
                <a:gd name="T6" fmla="*/ 63869 w 3"/>
                <a:gd name="T7" fmla="*/ 35128 h 6"/>
                <a:gd name="T8" fmla="*/ 98997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0" name="Freeform 39">
              <a:extLst>
                <a:ext uri="{FF2B5EF4-FFF2-40B4-BE49-F238E27FC236}">
                  <a16:creationId xmlns:a16="http://schemas.microsoft.com/office/drawing/2014/main" id="{1FE4C057-A2DE-FBDD-D2D6-D088CF67F2A3}"/>
                </a:ext>
              </a:extLst>
            </p:cNvPr>
            <p:cNvSpPr>
              <a:spLocks/>
            </p:cNvSpPr>
            <p:nvPr/>
          </p:nvSpPr>
          <p:spPr bwMode="auto">
            <a:xfrm>
              <a:off x="3037" y="1291"/>
              <a:ext cx="34" cy="22"/>
            </a:xfrm>
            <a:custGeom>
              <a:avLst/>
              <a:gdLst>
                <a:gd name="T0" fmla="*/ 163959 w 6"/>
                <a:gd name="T1" fmla="*/ 0 h 4"/>
                <a:gd name="T2" fmla="*/ 98997 w 6"/>
                <a:gd name="T3" fmla="*/ 30283 h 4"/>
                <a:gd name="T4" fmla="*/ 35128 w 6"/>
                <a:gd name="T5" fmla="*/ 86031 h 4"/>
                <a:gd name="T6" fmla="*/ 0 w 6"/>
                <a:gd name="T7" fmla="*/ 110809 h 4"/>
                <a:gd name="T8" fmla="*/ 199059 w 6"/>
                <a:gd name="T9" fmla="*/ 0 h 4"/>
                <a:gd name="T10" fmla="*/ 163959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1" name="Freeform 40">
              <a:extLst>
                <a:ext uri="{FF2B5EF4-FFF2-40B4-BE49-F238E27FC236}">
                  <a16:creationId xmlns:a16="http://schemas.microsoft.com/office/drawing/2014/main" id="{279B93B5-4D02-3938-1A58-229CB3D1CE7E}"/>
                </a:ext>
              </a:extLst>
            </p:cNvPr>
            <p:cNvSpPr>
              <a:spLocks/>
            </p:cNvSpPr>
            <p:nvPr/>
          </p:nvSpPr>
          <p:spPr bwMode="auto">
            <a:xfrm>
              <a:off x="3037" y="1291"/>
              <a:ext cx="34" cy="22"/>
            </a:xfrm>
            <a:custGeom>
              <a:avLst/>
              <a:gdLst>
                <a:gd name="T0" fmla="*/ 163959 w 6"/>
                <a:gd name="T1" fmla="*/ 0 h 4"/>
                <a:gd name="T2" fmla="*/ 98997 w 6"/>
                <a:gd name="T3" fmla="*/ 30283 h 4"/>
                <a:gd name="T4" fmla="*/ 35128 w 6"/>
                <a:gd name="T5" fmla="*/ 86031 h 4"/>
                <a:gd name="T6" fmla="*/ 0 w 6"/>
                <a:gd name="T7" fmla="*/ 110809 h 4"/>
                <a:gd name="T8" fmla="*/ 199059 w 6"/>
                <a:gd name="T9" fmla="*/ 0 h 4"/>
                <a:gd name="T10" fmla="*/ 163959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2" name="Freeform 41">
              <a:extLst>
                <a:ext uri="{FF2B5EF4-FFF2-40B4-BE49-F238E27FC236}">
                  <a16:creationId xmlns:a16="http://schemas.microsoft.com/office/drawing/2014/main" id="{87FB2785-4302-D938-ACA6-C5BA9322781C}"/>
                </a:ext>
              </a:extLst>
            </p:cNvPr>
            <p:cNvSpPr>
              <a:spLocks/>
            </p:cNvSpPr>
            <p:nvPr/>
          </p:nvSpPr>
          <p:spPr bwMode="auto">
            <a:xfrm>
              <a:off x="3306" y="1257"/>
              <a:ext cx="22" cy="34"/>
            </a:xfrm>
            <a:custGeom>
              <a:avLst/>
              <a:gdLst>
                <a:gd name="T0" fmla="*/ 30283 w 4"/>
                <a:gd name="T1" fmla="*/ 63869 h 6"/>
                <a:gd name="T2" fmla="*/ 110809 w 4"/>
                <a:gd name="T3" fmla="*/ 163959 h 6"/>
                <a:gd name="T4" fmla="*/ 110809 w 4"/>
                <a:gd name="T5" fmla="*/ 163959 h 6"/>
                <a:gd name="T6" fmla="*/ 55902 w 4"/>
                <a:gd name="T7" fmla="*/ 0 h 6"/>
                <a:gd name="T8" fmla="*/ 30283 w 4"/>
                <a:gd name="T9" fmla="*/ 6386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3" name="Freeform 42">
              <a:extLst>
                <a:ext uri="{FF2B5EF4-FFF2-40B4-BE49-F238E27FC236}">
                  <a16:creationId xmlns:a16="http://schemas.microsoft.com/office/drawing/2014/main" id="{62090228-AC76-00A5-8445-7E6B8DFA9734}"/>
                </a:ext>
              </a:extLst>
            </p:cNvPr>
            <p:cNvSpPr>
              <a:spLocks/>
            </p:cNvSpPr>
            <p:nvPr/>
          </p:nvSpPr>
          <p:spPr bwMode="auto">
            <a:xfrm>
              <a:off x="3306" y="1257"/>
              <a:ext cx="22" cy="34"/>
            </a:xfrm>
            <a:custGeom>
              <a:avLst/>
              <a:gdLst>
                <a:gd name="T0" fmla="*/ 30283 w 4"/>
                <a:gd name="T1" fmla="*/ 63869 h 6"/>
                <a:gd name="T2" fmla="*/ 110809 w 4"/>
                <a:gd name="T3" fmla="*/ 163959 h 6"/>
                <a:gd name="T4" fmla="*/ 110809 w 4"/>
                <a:gd name="T5" fmla="*/ 163959 h 6"/>
                <a:gd name="T6" fmla="*/ 55902 w 4"/>
                <a:gd name="T7" fmla="*/ 0 h 6"/>
                <a:gd name="T8" fmla="*/ 30283 w 4"/>
                <a:gd name="T9" fmla="*/ 6386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4" name="Freeform 43">
              <a:extLst>
                <a:ext uri="{FF2B5EF4-FFF2-40B4-BE49-F238E27FC236}">
                  <a16:creationId xmlns:a16="http://schemas.microsoft.com/office/drawing/2014/main" id="{7AA9A426-9098-7D8A-D32F-3774392AED93}"/>
                </a:ext>
              </a:extLst>
            </p:cNvPr>
            <p:cNvSpPr>
              <a:spLocks/>
            </p:cNvSpPr>
            <p:nvPr/>
          </p:nvSpPr>
          <p:spPr bwMode="auto">
            <a:xfrm>
              <a:off x="3445" y="1268"/>
              <a:ext cx="17" cy="6"/>
            </a:xfrm>
            <a:custGeom>
              <a:avLst/>
              <a:gdLst>
                <a:gd name="T0" fmla="*/ 35128 w 3"/>
                <a:gd name="T1" fmla="*/ 0 h 1"/>
                <a:gd name="T2" fmla="*/ 0 w 3"/>
                <a:gd name="T3" fmla="*/ 46656 h 1"/>
                <a:gd name="T4" fmla="*/ 98997 w 3"/>
                <a:gd name="T5" fmla="*/ 0 h 1"/>
                <a:gd name="T6" fmla="*/ 63869 w 3"/>
                <a:gd name="T7" fmla="*/ 0 h 1"/>
                <a:gd name="T8" fmla="*/ 35128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5" name="Freeform 44">
              <a:extLst>
                <a:ext uri="{FF2B5EF4-FFF2-40B4-BE49-F238E27FC236}">
                  <a16:creationId xmlns:a16="http://schemas.microsoft.com/office/drawing/2014/main" id="{685401B4-F3F7-7B1B-E757-3F0AE407D070}"/>
                </a:ext>
              </a:extLst>
            </p:cNvPr>
            <p:cNvSpPr>
              <a:spLocks/>
            </p:cNvSpPr>
            <p:nvPr/>
          </p:nvSpPr>
          <p:spPr bwMode="auto">
            <a:xfrm>
              <a:off x="3445" y="1268"/>
              <a:ext cx="17" cy="6"/>
            </a:xfrm>
            <a:custGeom>
              <a:avLst/>
              <a:gdLst>
                <a:gd name="T0" fmla="*/ 35128 w 3"/>
                <a:gd name="T1" fmla="*/ 0 h 1"/>
                <a:gd name="T2" fmla="*/ 0 w 3"/>
                <a:gd name="T3" fmla="*/ 46656 h 1"/>
                <a:gd name="T4" fmla="*/ 98997 w 3"/>
                <a:gd name="T5" fmla="*/ 0 h 1"/>
                <a:gd name="T6" fmla="*/ 63869 w 3"/>
                <a:gd name="T7" fmla="*/ 0 h 1"/>
                <a:gd name="T8" fmla="*/ 35128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6" name="Freeform 45">
              <a:extLst>
                <a:ext uri="{FF2B5EF4-FFF2-40B4-BE49-F238E27FC236}">
                  <a16:creationId xmlns:a16="http://schemas.microsoft.com/office/drawing/2014/main" id="{DBFC8CB8-9059-8CAC-FEFC-B792525DAEE5}"/>
                </a:ext>
              </a:extLst>
            </p:cNvPr>
            <p:cNvSpPr>
              <a:spLocks/>
            </p:cNvSpPr>
            <p:nvPr/>
          </p:nvSpPr>
          <p:spPr bwMode="auto">
            <a:xfrm>
              <a:off x="3568" y="1263"/>
              <a:ext cx="34" cy="22"/>
            </a:xfrm>
            <a:custGeom>
              <a:avLst/>
              <a:gdLst>
                <a:gd name="T0" fmla="*/ 199059 w 6"/>
                <a:gd name="T1" fmla="*/ 0 h 4"/>
                <a:gd name="T2" fmla="*/ 0 w 6"/>
                <a:gd name="T3" fmla="*/ 110809 h 4"/>
                <a:gd name="T4" fmla="*/ 199059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6" y="0"/>
                  </a:moveTo>
                  <a:cubicBezTo>
                    <a:pt x="3" y="1"/>
                    <a:pt x="1" y="2"/>
                    <a:pt x="0" y="4"/>
                  </a:cubicBezTo>
                  <a:cubicBezTo>
                    <a:pt x="2" y="3"/>
                    <a:pt x="4" y="1"/>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7" name="Freeform 46">
              <a:extLst>
                <a:ext uri="{FF2B5EF4-FFF2-40B4-BE49-F238E27FC236}">
                  <a16:creationId xmlns:a16="http://schemas.microsoft.com/office/drawing/2014/main" id="{7E06170F-ACEC-C958-B792-BCAB40D11A9C}"/>
                </a:ext>
              </a:extLst>
            </p:cNvPr>
            <p:cNvSpPr>
              <a:spLocks/>
            </p:cNvSpPr>
            <p:nvPr/>
          </p:nvSpPr>
          <p:spPr bwMode="auto">
            <a:xfrm>
              <a:off x="3568" y="1263"/>
              <a:ext cx="34" cy="22"/>
            </a:xfrm>
            <a:custGeom>
              <a:avLst/>
              <a:gdLst>
                <a:gd name="T0" fmla="*/ 199059 w 6"/>
                <a:gd name="T1" fmla="*/ 0 h 4"/>
                <a:gd name="T2" fmla="*/ 0 w 6"/>
                <a:gd name="T3" fmla="*/ 110809 h 4"/>
                <a:gd name="T4" fmla="*/ 199059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6" y="0"/>
                  </a:moveTo>
                  <a:cubicBezTo>
                    <a:pt x="3" y="1"/>
                    <a:pt x="1" y="2"/>
                    <a:pt x="0" y="4"/>
                  </a:cubicBezTo>
                  <a:cubicBezTo>
                    <a:pt x="2" y="3"/>
                    <a:pt x="4" y="1"/>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48" name="Freeform 47">
              <a:extLst>
                <a:ext uri="{FF2B5EF4-FFF2-40B4-BE49-F238E27FC236}">
                  <a16:creationId xmlns:a16="http://schemas.microsoft.com/office/drawing/2014/main" id="{02174C74-225E-1243-F2D4-619C0970AE7A}"/>
                </a:ext>
              </a:extLst>
            </p:cNvPr>
            <p:cNvSpPr>
              <a:spLocks/>
            </p:cNvSpPr>
            <p:nvPr/>
          </p:nvSpPr>
          <p:spPr bwMode="auto">
            <a:xfrm>
              <a:off x="3680" y="1212"/>
              <a:ext cx="34" cy="28"/>
            </a:xfrm>
            <a:custGeom>
              <a:avLst/>
              <a:gdLst>
                <a:gd name="T0" fmla="*/ 199059 w 6"/>
                <a:gd name="T1" fmla="*/ 0 h 5"/>
                <a:gd name="T2" fmla="*/ 0 w 6"/>
                <a:gd name="T3" fmla="*/ 120988 h 5"/>
                <a:gd name="T4" fmla="*/ 63869 w 6"/>
                <a:gd name="T5" fmla="*/ 120988 h 5"/>
                <a:gd name="T6" fmla="*/ 199059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9" name="Freeform 48">
              <a:extLst>
                <a:ext uri="{FF2B5EF4-FFF2-40B4-BE49-F238E27FC236}">
                  <a16:creationId xmlns:a16="http://schemas.microsoft.com/office/drawing/2014/main" id="{3154C0EC-3372-C65D-F153-2C8E3B2B7E66}"/>
                </a:ext>
              </a:extLst>
            </p:cNvPr>
            <p:cNvSpPr>
              <a:spLocks/>
            </p:cNvSpPr>
            <p:nvPr/>
          </p:nvSpPr>
          <p:spPr bwMode="auto">
            <a:xfrm>
              <a:off x="3680" y="1212"/>
              <a:ext cx="34" cy="28"/>
            </a:xfrm>
            <a:custGeom>
              <a:avLst/>
              <a:gdLst>
                <a:gd name="T0" fmla="*/ 199059 w 6"/>
                <a:gd name="T1" fmla="*/ 0 h 5"/>
                <a:gd name="T2" fmla="*/ 0 w 6"/>
                <a:gd name="T3" fmla="*/ 120988 h 5"/>
                <a:gd name="T4" fmla="*/ 63869 w 6"/>
                <a:gd name="T5" fmla="*/ 120988 h 5"/>
                <a:gd name="T6" fmla="*/ 199059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50" name="Freeform 49">
              <a:extLst>
                <a:ext uri="{FF2B5EF4-FFF2-40B4-BE49-F238E27FC236}">
                  <a16:creationId xmlns:a16="http://schemas.microsoft.com/office/drawing/2014/main" id="{CECFBD29-5D73-C666-F265-6EE11FE81CDE}"/>
                </a:ext>
              </a:extLst>
            </p:cNvPr>
            <p:cNvSpPr>
              <a:spLocks/>
            </p:cNvSpPr>
            <p:nvPr/>
          </p:nvSpPr>
          <p:spPr bwMode="auto">
            <a:xfrm>
              <a:off x="2109" y="1587"/>
              <a:ext cx="123" cy="145"/>
            </a:xfrm>
            <a:custGeom>
              <a:avLst/>
              <a:gdLst>
                <a:gd name="T0" fmla="*/ 459276 w 22"/>
                <a:gd name="T1" fmla="*/ 118995 h 26"/>
                <a:gd name="T2" fmla="*/ 60639 w 22"/>
                <a:gd name="T3" fmla="*/ 118995 h 26"/>
                <a:gd name="T4" fmla="*/ 33199 w 22"/>
                <a:gd name="T5" fmla="*/ 452723 h 26"/>
                <a:gd name="T6" fmla="*/ 153448 w 22"/>
                <a:gd name="T7" fmla="*/ 722596 h 26"/>
                <a:gd name="T8" fmla="*/ 305828 w 22"/>
                <a:gd name="T9" fmla="*/ 749656 h 26"/>
                <a:gd name="T10" fmla="*/ 611662 w 22"/>
                <a:gd name="T11" fmla="*/ 539779 h 26"/>
                <a:gd name="T12" fmla="*/ 459276 w 22"/>
                <a:gd name="T13" fmla="*/ 118995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26">
                  <a:moveTo>
                    <a:pt x="15" y="4"/>
                  </a:moveTo>
                  <a:cubicBezTo>
                    <a:pt x="11" y="1"/>
                    <a:pt x="4" y="0"/>
                    <a:pt x="2" y="4"/>
                  </a:cubicBezTo>
                  <a:cubicBezTo>
                    <a:pt x="0" y="7"/>
                    <a:pt x="0" y="11"/>
                    <a:pt x="1" y="15"/>
                  </a:cubicBezTo>
                  <a:cubicBezTo>
                    <a:pt x="1" y="18"/>
                    <a:pt x="3" y="21"/>
                    <a:pt x="5" y="24"/>
                  </a:cubicBezTo>
                  <a:cubicBezTo>
                    <a:pt x="6" y="26"/>
                    <a:pt x="8" y="25"/>
                    <a:pt x="10" y="25"/>
                  </a:cubicBezTo>
                  <a:cubicBezTo>
                    <a:pt x="14" y="25"/>
                    <a:pt x="19" y="22"/>
                    <a:pt x="20" y="18"/>
                  </a:cubicBezTo>
                  <a:cubicBezTo>
                    <a:pt x="22" y="13"/>
                    <a:pt x="19" y="8"/>
                    <a:pt x="15"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1" name="Freeform 50">
              <a:extLst>
                <a:ext uri="{FF2B5EF4-FFF2-40B4-BE49-F238E27FC236}">
                  <a16:creationId xmlns:a16="http://schemas.microsoft.com/office/drawing/2014/main" id="{7BBD4D73-A519-813D-E212-92C38B790DB7}"/>
                </a:ext>
              </a:extLst>
            </p:cNvPr>
            <p:cNvSpPr>
              <a:spLocks noEditPoints="1"/>
            </p:cNvSpPr>
            <p:nvPr/>
          </p:nvSpPr>
          <p:spPr bwMode="auto">
            <a:xfrm>
              <a:off x="2109" y="1593"/>
              <a:ext cx="117" cy="139"/>
            </a:xfrm>
            <a:custGeom>
              <a:avLst/>
              <a:gdLst>
                <a:gd name="T0" fmla="*/ 386367 w 21"/>
                <a:gd name="T1" fmla="*/ 58274 h 25"/>
                <a:gd name="T2" fmla="*/ 450868 w 21"/>
                <a:gd name="T3" fmla="*/ 90761 h 25"/>
                <a:gd name="T4" fmla="*/ 386367 w 21"/>
                <a:gd name="T5" fmla="*/ 58274 h 25"/>
                <a:gd name="T6" fmla="*/ 209090 w 21"/>
                <a:gd name="T7" fmla="*/ 0 h 25"/>
                <a:gd name="T8" fmla="*/ 386367 w 21"/>
                <a:gd name="T9" fmla="*/ 58274 h 25"/>
                <a:gd name="T10" fmla="*/ 91477 w 21"/>
                <a:gd name="T11" fmla="*/ 90761 h 25"/>
                <a:gd name="T12" fmla="*/ 209090 w 21"/>
                <a:gd name="T13" fmla="*/ 0 h 25"/>
                <a:gd name="T14" fmla="*/ 91477 w 21"/>
                <a:gd name="T15" fmla="*/ 90761 h 25"/>
                <a:gd name="T16" fmla="*/ 31818 w 21"/>
                <a:gd name="T17" fmla="*/ 90761 h 25"/>
                <a:gd name="T18" fmla="*/ 91477 w 21"/>
                <a:gd name="T19" fmla="*/ 90761 h 25"/>
                <a:gd name="T20" fmla="*/ 31818 w 21"/>
                <a:gd name="T21" fmla="*/ 90761 h 25"/>
                <a:gd name="T22" fmla="*/ 31818 w 21"/>
                <a:gd name="T23" fmla="*/ 90761 h 25"/>
                <a:gd name="T24" fmla="*/ 31818 w 21"/>
                <a:gd name="T25" fmla="*/ 234109 h 25"/>
                <a:gd name="T26" fmla="*/ 31818 w 21"/>
                <a:gd name="T27" fmla="*/ 90761 h 25"/>
                <a:gd name="T28" fmla="*/ 31818 w 21"/>
                <a:gd name="T29" fmla="*/ 234109 h 25"/>
                <a:gd name="T30" fmla="*/ 0 w 21"/>
                <a:gd name="T31" fmla="*/ 414737 h 25"/>
                <a:gd name="T32" fmla="*/ 31818 w 21"/>
                <a:gd name="T33" fmla="*/ 234109 h 25"/>
                <a:gd name="T34" fmla="*/ 58790 w 21"/>
                <a:gd name="T35" fmla="*/ 414737 h 25"/>
                <a:gd name="T36" fmla="*/ 58790 w 21"/>
                <a:gd name="T37" fmla="*/ 414737 h 25"/>
                <a:gd name="T38" fmla="*/ 91477 w 21"/>
                <a:gd name="T39" fmla="*/ 531280 h 25"/>
                <a:gd name="T40" fmla="*/ 0 w 21"/>
                <a:gd name="T41" fmla="*/ 414737 h 25"/>
                <a:gd name="T42" fmla="*/ 91477 w 21"/>
                <a:gd name="T43" fmla="*/ 531280 h 25"/>
                <a:gd name="T44" fmla="*/ 118454 w 21"/>
                <a:gd name="T45" fmla="*/ 680472 h 25"/>
                <a:gd name="T46" fmla="*/ 91477 w 21"/>
                <a:gd name="T47" fmla="*/ 531280 h 25"/>
                <a:gd name="T48" fmla="*/ 177272 w 21"/>
                <a:gd name="T49" fmla="*/ 680472 h 25"/>
                <a:gd name="T50" fmla="*/ 177272 w 21"/>
                <a:gd name="T51" fmla="*/ 680472 h 25"/>
                <a:gd name="T52" fmla="*/ 209090 w 21"/>
                <a:gd name="T53" fmla="*/ 706253 h 25"/>
                <a:gd name="T54" fmla="*/ 118454 w 21"/>
                <a:gd name="T55" fmla="*/ 680472 h 25"/>
                <a:gd name="T56" fmla="*/ 209090 w 21"/>
                <a:gd name="T57" fmla="*/ 706253 h 25"/>
                <a:gd name="T58" fmla="*/ 300567 w 21"/>
                <a:gd name="T59" fmla="*/ 738741 h 25"/>
                <a:gd name="T60" fmla="*/ 209090 w 21"/>
                <a:gd name="T61" fmla="*/ 706253 h 25"/>
                <a:gd name="T62" fmla="*/ 300567 w 21"/>
                <a:gd name="T63" fmla="*/ 680472 h 25"/>
                <a:gd name="T64" fmla="*/ 300567 w 21"/>
                <a:gd name="T65" fmla="*/ 680472 h 25"/>
                <a:gd name="T66" fmla="*/ 300567 w 21"/>
                <a:gd name="T67" fmla="*/ 680472 h 25"/>
                <a:gd name="T68" fmla="*/ 300567 w 21"/>
                <a:gd name="T69" fmla="*/ 738741 h 25"/>
                <a:gd name="T70" fmla="*/ 300567 w 21"/>
                <a:gd name="T71" fmla="*/ 680472 h 25"/>
                <a:gd name="T72" fmla="*/ 359357 w 21"/>
                <a:gd name="T73" fmla="*/ 706253 h 25"/>
                <a:gd name="T74" fmla="*/ 300567 w 21"/>
                <a:gd name="T75" fmla="*/ 680472 h 25"/>
                <a:gd name="T76" fmla="*/ 419205 w 21"/>
                <a:gd name="T77" fmla="*/ 680472 h 25"/>
                <a:gd name="T78" fmla="*/ 359357 w 21"/>
                <a:gd name="T79" fmla="*/ 706253 h 25"/>
                <a:gd name="T80" fmla="*/ 419205 w 21"/>
                <a:gd name="T81" fmla="*/ 680472 h 25"/>
                <a:gd name="T82" fmla="*/ 628296 w 21"/>
                <a:gd name="T83" fmla="*/ 531280 h 25"/>
                <a:gd name="T84" fmla="*/ 419205 w 21"/>
                <a:gd name="T85" fmla="*/ 680472 h 25"/>
                <a:gd name="T86" fmla="*/ 595424 w 21"/>
                <a:gd name="T87" fmla="*/ 504631 h 25"/>
                <a:gd name="T88" fmla="*/ 595424 w 21"/>
                <a:gd name="T89" fmla="*/ 504631 h 25"/>
                <a:gd name="T90" fmla="*/ 628296 w 21"/>
                <a:gd name="T91" fmla="*/ 531280 h 25"/>
                <a:gd name="T92" fmla="*/ 595424 w 21"/>
                <a:gd name="T93" fmla="*/ 504631 h 25"/>
                <a:gd name="T94" fmla="*/ 595424 w 21"/>
                <a:gd name="T95" fmla="*/ 440519 h 25"/>
                <a:gd name="T96" fmla="*/ 628296 w 21"/>
                <a:gd name="T97" fmla="*/ 531280 h 25"/>
                <a:gd name="T98" fmla="*/ 595424 w 21"/>
                <a:gd name="T99" fmla="*/ 440519 h 25"/>
                <a:gd name="T100" fmla="*/ 628296 w 21"/>
                <a:gd name="T101" fmla="*/ 382244 h 25"/>
                <a:gd name="T102" fmla="*/ 595424 w 21"/>
                <a:gd name="T103" fmla="*/ 440519 h 25"/>
                <a:gd name="T104" fmla="*/ 628296 w 21"/>
                <a:gd name="T105" fmla="*/ 382244 h 25"/>
                <a:gd name="T106" fmla="*/ 595424 w 21"/>
                <a:gd name="T107" fmla="*/ 382244 h 25"/>
                <a:gd name="T108" fmla="*/ 450868 w 21"/>
                <a:gd name="T109" fmla="*/ 90761 h 25"/>
                <a:gd name="T110" fmla="*/ 595424 w 21"/>
                <a:gd name="T111" fmla="*/ 382244 h 25"/>
                <a:gd name="T112" fmla="*/ 450868 w 21"/>
                <a:gd name="T113" fmla="*/ 90761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25">
                  <a:moveTo>
                    <a:pt x="14" y="4"/>
                  </a:moveTo>
                  <a:cubicBezTo>
                    <a:pt x="14" y="3"/>
                    <a:pt x="13" y="3"/>
                    <a:pt x="13" y="2"/>
                  </a:cubicBezTo>
                  <a:lnTo>
                    <a:pt x="13" y="1"/>
                  </a:lnTo>
                  <a:cubicBezTo>
                    <a:pt x="14" y="2"/>
                    <a:pt x="15" y="2"/>
                    <a:pt x="15" y="3"/>
                  </a:cubicBezTo>
                  <a:lnTo>
                    <a:pt x="14" y="4"/>
                  </a:lnTo>
                  <a:close/>
                  <a:moveTo>
                    <a:pt x="13" y="2"/>
                  </a:moveTo>
                  <a:cubicBezTo>
                    <a:pt x="11" y="1"/>
                    <a:pt x="9" y="1"/>
                    <a:pt x="7" y="1"/>
                  </a:cubicBezTo>
                  <a:lnTo>
                    <a:pt x="7" y="0"/>
                  </a:lnTo>
                  <a:cubicBezTo>
                    <a:pt x="9" y="0"/>
                    <a:pt x="11" y="0"/>
                    <a:pt x="13" y="1"/>
                  </a:cubicBezTo>
                  <a:lnTo>
                    <a:pt x="13" y="2"/>
                  </a:lnTo>
                  <a:close/>
                  <a:moveTo>
                    <a:pt x="7" y="1"/>
                  </a:moveTo>
                  <a:cubicBezTo>
                    <a:pt x="5" y="1"/>
                    <a:pt x="4" y="2"/>
                    <a:pt x="3" y="3"/>
                  </a:cubicBezTo>
                  <a:lnTo>
                    <a:pt x="2" y="2"/>
                  </a:lnTo>
                  <a:cubicBezTo>
                    <a:pt x="3" y="0"/>
                    <a:pt x="5" y="0"/>
                    <a:pt x="7" y="0"/>
                  </a:cubicBezTo>
                  <a:lnTo>
                    <a:pt x="7" y="1"/>
                  </a:lnTo>
                  <a:close/>
                  <a:moveTo>
                    <a:pt x="3" y="3"/>
                  </a:moveTo>
                  <a:cubicBezTo>
                    <a:pt x="3" y="3"/>
                    <a:pt x="2" y="3"/>
                    <a:pt x="2" y="3"/>
                  </a:cubicBezTo>
                  <a:lnTo>
                    <a:pt x="1" y="3"/>
                  </a:lnTo>
                  <a:cubicBezTo>
                    <a:pt x="1" y="2"/>
                    <a:pt x="1" y="2"/>
                    <a:pt x="2" y="2"/>
                  </a:cubicBezTo>
                  <a:lnTo>
                    <a:pt x="3" y="3"/>
                  </a:lnTo>
                  <a:close/>
                  <a:moveTo>
                    <a:pt x="1" y="3"/>
                  </a:moveTo>
                  <a:lnTo>
                    <a:pt x="1" y="3"/>
                  </a:lnTo>
                  <a:lnTo>
                    <a:pt x="2" y="3"/>
                  </a:lnTo>
                  <a:lnTo>
                    <a:pt x="1" y="3"/>
                  </a:lnTo>
                  <a:close/>
                  <a:moveTo>
                    <a:pt x="2" y="3"/>
                  </a:moveTo>
                  <a:cubicBezTo>
                    <a:pt x="2" y="5"/>
                    <a:pt x="1" y="6"/>
                    <a:pt x="1" y="8"/>
                  </a:cubicBezTo>
                  <a:lnTo>
                    <a:pt x="0" y="8"/>
                  </a:lnTo>
                  <a:cubicBezTo>
                    <a:pt x="0" y="6"/>
                    <a:pt x="0" y="4"/>
                    <a:pt x="1" y="3"/>
                  </a:cubicBezTo>
                  <a:lnTo>
                    <a:pt x="2" y="3"/>
                  </a:lnTo>
                  <a:close/>
                  <a:moveTo>
                    <a:pt x="1" y="8"/>
                  </a:moveTo>
                  <a:cubicBezTo>
                    <a:pt x="1" y="10"/>
                    <a:pt x="1" y="12"/>
                    <a:pt x="2" y="14"/>
                  </a:cubicBezTo>
                  <a:lnTo>
                    <a:pt x="0" y="14"/>
                  </a:lnTo>
                  <a:cubicBezTo>
                    <a:pt x="0" y="12"/>
                    <a:pt x="0" y="10"/>
                    <a:pt x="0" y="8"/>
                  </a:cubicBezTo>
                  <a:lnTo>
                    <a:pt x="1" y="8"/>
                  </a:lnTo>
                  <a:close/>
                  <a:moveTo>
                    <a:pt x="2" y="14"/>
                  </a:moveTo>
                  <a:lnTo>
                    <a:pt x="2" y="14"/>
                  </a:lnTo>
                  <a:lnTo>
                    <a:pt x="1" y="14"/>
                  </a:lnTo>
                  <a:lnTo>
                    <a:pt x="2" y="14"/>
                  </a:lnTo>
                  <a:close/>
                  <a:moveTo>
                    <a:pt x="2" y="14"/>
                  </a:moveTo>
                  <a:cubicBezTo>
                    <a:pt x="2" y="15"/>
                    <a:pt x="2" y="17"/>
                    <a:pt x="3" y="18"/>
                  </a:cubicBezTo>
                  <a:lnTo>
                    <a:pt x="2" y="19"/>
                  </a:lnTo>
                  <a:cubicBezTo>
                    <a:pt x="1" y="17"/>
                    <a:pt x="0" y="16"/>
                    <a:pt x="0" y="14"/>
                  </a:cubicBezTo>
                  <a:lnTo>
                    <a:pt x="2" y="14"/>
                  </a:lnTo>
                  <a:close/>
                  <a:moveTo>
                    <a:pt x="3" y="18"/>
                  </a:moveTo>
                  <a:cubicBezTo>
                    <a:pt x="4" y="20"/>
                    <a:pt x="5" y="21"/>
                    <a:pt x="6" y="23"/>
                  </a:cubicBezTo>
                  <a:lnTo>
                    <a:pt x="4" y="23"/>
                  </a:lnTo>
                  <a:cubicBezTo>
                    <a:pt x="3" y="22"/>
                    <a:pt x="2" y="20"/>
                    <a:pt x="2" y="19"/>
                  </a:cubicBezTo>
                  <a:lnTo>
                    <a:pt x="3" y="18"/>
                  </a:lnTo>
                  <a:close/>
                  <a:moveTo>
                    <a:pt x="6" y="23"/>
                  </a:moveTo>
                  <a:lnTo>
                    <a:pt x="6" y="23"/>
                  </a:lnTo>
                  <a:lnTo>
                    <a:pt x="5" y="23"/>
                  </a:lnTo>
                  <a:lnTo>
                    <a:pt x="6" y="23"/>
                  </a:lnTo>
                  <a:close/>
                  <a:moveTo>
                    <a:pt x="6" y="23"/>
                  </a:moveTo>
                  <a:cubicBezTo>
                    <a:pt x="6" y="23"/>
                    <a:pt x="7" y="23"/>
                    <a:pt x="7" y="24"/>
                  </a:cubicBezTo>
                  <a:lnTo>
                    <a:pt x="7" y="25"/>
                  </a:lnTo>
                  <a:cubicBezTo>
                    <a:pt x="6" y="25"/>
                    <a:pt x="5" y="24"/>
                    <a:pt x="4" y="23"/>
                  </a:cubicBezTo>
                  <a:lnTo>
                    <a:pt x="6" y="23"/>
                  </a:lnTo>
                  <a:close/>
                  <a:moveTo>
                    <a:pt x="7" y="24"/>
                  </a:moveTo>
                  <a:cubicBezTo>
                    <a:pt x="8" y="24"/>
                    <a:pt x="9" y="24"/>
                    <a:pt x="10" y="23"/>
                  </a:cubicBezTo>
                  <a:lnTo>
                    <a:pt x="10" y="25"/>
                  </a:lnTo>
                  <a:cubicBezTo>
                    <a:pt x="9" y="25"/>
                    <a:pt x="8" y="25"/>
                    <a:pt x="7" y="25"/>
                  </a:cubicBezTo>
                  <a:lnTo>
                    <a:pt x="7" y="24"/>
                  </a:lnTo>
                  <a:close/>
                  <a:moveTo>
                    <a:pt x="10" y="23"/>
                  </a:moveTo>
                  <a:lnTo>
                    <a:pt x="10" y="23"/>
                  </a:lnTo>
                  <a:lnTo>
                    <a:pt x="10" y="24"/>
                  </a:lnTo>
                  <a:lnTo>
                    <a:pt x="10" y="23"/>
                  </a:lnTo>
                  <a:close/>
                  <a:moveTo>
                    <a:pt x="10" y="23"/>
                  </a:moveTo>
                  <a:lnTo>
                    <a:pt x="10" y="23"/>
                  </a:lnTo>
                  <a:lnTo>
                    <a:pt x="10" y="25"/>
                  </a:lnTo>
                  <a:lnTo>
                    <a:pt x="10" y="23"/>
                  </a:lnTo>
                  <a:close/>
                  <a:moveTo>
                    <a:pt x="10" y="23"/>
                  </a:moveTo>
                  <a:cubicBezTo>
                    <a:pt x="11" y="23"/>
                    <a:pt x="11" y="23"/>
                    <a:pt x="12" y="23"/>
                  </a:cubicBezTo>
                  <a:lnTo>
                    <a:pt x="12" y="24"/>
                  </a:lnTo>
                  <a:cubicBezTo>
                    <a:pt x="11" y="25"/>
                    <a:pt x="11" y="25"/>
                    <a:pt x="10" y="25"/>
                  </a:cubicBezTo>
                  <a:lnTo>
                    <a:pt x="10" y="23"/>
                  </a:lnTo>
                  <a:close/>
                  <a:moveTo>
                    <a:pt x="12" y="23"/>
                  </a:moveTo>
                  <a:cubicBezTo>
                    <a:pt x="12" y="23"/>
                    <a:pt x="13" y="23"/>
                    <a:pt x="14" y="23"/>
                  </a:cubicBezTo>
                  <a:lnTo>
                    <a:pt x="14" y="24"/>
                  </a:lnTo>
                  <a:cubicBezTo>
                    <a:pt x="13" y="24"/>
                    <a:pt x="13" y="24"/>
                    <a:pt x="12" y="24"/>
                  </a:cubicBezTo>
                  <a:lnTo>
                    <a:pt x="12" y="23"/>
                  </a:lnTo>
                  <a:close/>
                  <a:moveTo>
                    <a:pt x="14" y="23"/>
                  </a:moveTo>
                  <a:cubicBezTo>
                    <a:pt x="16" y="22"/>
                    <a:pt x="19" y="20"/>
                    <a:pt x="20" y="17"/>
                  </a:cubicBezTo>
                  <a:lnTo>
                    <a:pt x="21" y="18"/>
                  </a:lnTo>
                  <a:cubicBezTo>
                    <a:pt x="20" y="20"/>
                    <a:pt x="17" y="23"/>
                    <a:pt x="14" y="24"/>
                  </a:cubicBezTo>
                  <a:lnTo>
                    <a:pt x="14" y="23"/>
                  </a:lnTo>
                  <a:close/>
                  <a:moveTo>
                    <a:pt x="20" y="17"/>
                  </a:moveTo>
                  <a:lnTo>
                    <a:pt x="20" y="17"/>
                  </a:lnTo>
                  <a:close/>
                  <a:moveTo>
                    <a:pt x="20" y="17"/>
                  </a:moveTo>
                  <a:lnTo>
                    <a:pt x="20" y="17"/>
                  </a:lnTo>
                  <a:lnTo>
                    <a:pt x="21" y="18"/>
                  </a:lnTo>
                  <a:lnTo>
                    <a:pt x="20" y="17"/>
                  </a:lnTo>
                  <a:close/>
                  <a:moveTo>
                    <a:pt x="20" y="17"/>
                  </a:moveTo>
                  <a:cubicBezTo>
                    <a:pt x="20" y="17"/>
                    <a:pt x="20" y="16"/>
                    <a:pt x="20" y="15"/>
                  </a:cubicBezTo>
                  <a:lnTo>
                    <a:pt x="21" y="15"/>
                  </a:lnTo>
                  <a:cubicBezTo>
                    <a:pt x="21" y="16"/>
                    <a:pt x="21" y="17"/>
                    <a:pt x="21" y="18"/>
                  </a:cubicBezTo>
                  <a:lnTo>
                    <a:pt x="20" y="17"/>
                  </a:lnTo>
                  <a:close/>
                  <a:moveTo>
                    <a:pt x="20" y="15"/>
                  </a:moveTo>
                  <a:cubicBezTo>
                    <a:pt x="20" y="15"/>
                    <a:pt x="20" y="14"/>
                    <a:pt x="20" y="13"/>
                  </a:cubicBezTo>
                  <a:lnTo>
                    <a:pt x="21" y="13"/>
                  </a:lnTo>
                  <a:cubicBezTo>
                    <a:pt x="21" y="14"/>
                    <a:pt x="21" y="15"/>
                    <a:pt x="21" y="15"/>
                  </a:cubicBezTo>
                  <a:lnTo>
                    <a:pt x="20" y="15"/>
                  </a:lnTo>
                  <a:close/>
                  <a:moveTo>
                    <a:pt x="21" y="13"/>
                  </a:moveTo>
                  <a:lnTo>
                    <a:pt x="21" y="13"/>
                  </a:lnTo>
                  <a:close/>
                  <a:moveTo>
                    <a:pt x="20" y="13"/>
                  </a:moveTo>
                  <a:cubicBezTo>
                    <a:pt x="19" y="10"/>
                    <a:pt x="17" y="6"/>
                    <a:pt x="14" y="4"/>
                  </a:cubicBezTo>
                  <a:lnTo>
                    <a:pt x="15" y="3"/>
                  </a:lnTo>
                  <a:cubicBezTo>
                    <a:pt x="18" y="5"/>
                    <a:pt x="21" y="9"/>
                    <a:pt x="21" y="13"/>
                  </a:cubicBezTo>
                  <a:lnTo>
                    <a:pt x="20" y="13"/>
                  </a:lnTo>
                  <a:close/>
                  <a:moveTo>
                    <a:pt x="15" y="3"/>
                  </a:moveTo>
                  <a:lnTo>
                    <a:pt x="15"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2" name="Freeform 51">
              <a:extLst>
                <a:ext uri="{FF2B5EF4-FFF2-40B4-BE49-F238E27FC236}">
                  <a16:creationId xmlns:a16="http://schemas.microsoft.com/office/drawing/2014/main" id="{D29E2CCF-61C5-52DC-E26F-67CD5D8FC344}"/>
                </a:ext>
              </a:extLst>
            </p:cNvPr>
            <p:cNvSpPr>
              <a:spLocks/>
            </p:cNvSpPr>
            <p:nvPr/>
          </p:nvSpPr>
          <p:spPr bwMode="auto">
            <a:xfrm>
              <a:off x="2137" y="1704"/>
              <a:ext cx="123" cy="135"/>
            </a:xfrm>
            <a:custGeom>
              <a:avLst/>
              <a:gdLst>
                <a:gd name="T0" fmla="*/ 638918 w 22"/>
                <a:gd name="T1" fmla="*/ 158237 h 24"/>
                <a:gd name="T2" fmla="*/ 486538 w 22"/>
                <a:gd name="T3" fmla="*/ 33981 h 24"/>
                <a:gd name="T4" fmla="*/ 33199 w 22"/>
                <a:gd name="T5" fmla="*/ 219268 h 24"/>
                <a:gd name="T6" fmla="*/ 33199 w 22"/>
                <a:gd name="T7" fmla="*/ 444583 h 24"/>
                <a:gd name="T8" fmla="*/ 273507 w 22"/>
                <a:gd name="T9" fmla="*/ 726879 h 24"/>
                <a:gd name="T10" fmla="*/ 339027 w 22"/>
                <a:gd name="T11" fmla="*/ 726879 h 24"/>
                <a:gd name="T12" fmla="*/ 611662 w 22"/>
                <a:gd name="T13" fmla="*/ 411486 h 24"/>
                <a:gd name="T14" fmla="*/ 638918 w 22"/>
                <a:gd name="T15" fmla="*/ 158237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4">
                  <a:moveTo>
                    <a:pt x="21" y="5"/>
                  </a:moveTo>
                  <a:cubicBezTo>
                    <a:pt x="18" y="5"/>
                    <a:pt x="18" y="0"/>
                    <a:pt x="16" y="1"/>
                  </a:cubicBezTo>
                  <a:cubicBezTo>
                    <a:pt x="11" y="3"/>
                    <a:pt x="6" y="4"/>
                    <a:pt x="1" y="7"/>
                  </a:cubicBezTo>
                  <a:cubicBezTo>
                    <a:pt x="0" y="9"/>
                    <a:pt x="0" y="11"/>
                    <a:pt x="1" y="14"/>
                  </a:cubicBezTo>
                  <a:cubicBezTo>
                    <a:pt x="2" y="18"/>
                    <a:pt x="7" y="20"/>
                    <a:pt x="9" y="23"/>
                  </a:cubicBezTo>
                  <a:cubicBezTo>
                    <a:pt x="10" y="24"/>
                    <a:pt x="11" y="23"/>
                    <a:pt x="11" y="23"/>
                  </a:cubicBezTo>
                  <a:cubicBezTo>
                    <a:pt x="13" y="19"/>
                    <a:pt x="17" y="17"/>
                    <a:pt x="20" y="13"/>
                  </a:cubicBezTo>
                  <a:cubicBezTo>
                    <a:pt x="22" y="11"/>
                    <a:pt x="20" y="8"/>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3" name="Freeform 52">
              <a:extLst>
                <a:ext uri="{FF2B5EF4-FFF2-40B4-BE49-F238E27FC236}">
                  <a16:creationId xmlns:a16="http://schemas.microsoft.com/office/drawing/2014/main" id="{F761F590-F235-C299-BC06-5D9A66565505}"/>
                </a:ext>
              </a:extLst>
            </p:cNvPr>
            <p:cNvSpPr>
              <a:spLocks noEditPoints="1"/>
            </p:cNvSpPr>
            <p:nvPr/>
          </p:nvSpPr>
          <p:spPr bwMode="auto">
            <a:xfrm>
              <a:off x="2131" y="1704"/>
              <a:ext cx="129" cy="135"/>
            </a:xfrm>
            <a:custGeom>
              <a:avLst/>
              <a:gdLst>
                <a:gd name="T0" fmla="*/ 593697 w 23"/>
                <a:gd name="T1" fmla="*/ 96126 h 24"/>
                <a:gd name="T2" fmla="*/ 682814 w 23"/>
                <a:gd name="T3" fmla="*/ 158237 h 24"/>
                <a:gd name="T4" fmla="*/ 593697 w 23"/>
                <a:gd name="T5" fmla="*/ 96126 h 24"/>
                <a:gd name="T6" fmla="*/ 499673 w 23"/>
                <a:gd name="T7" fmla="*/ 33981 h 24"/>
                <a:gd name="T8" fmla="*/ 593697 w 23"/>
                <a:gd name="T9" fmla="*/ 96126 h 24"/>
                <a:gd name="T10" fmla="*/ 499673 w 23"/>
                <a:gd name="T11" fmla="*/ 33981 h 24"/>
                <a:gd name="T12" fmla="*/ 499673 w 23"/>
                <a:gd name="T13" fmla="*/ 33981 h 24"/>
                <a:gd name="T14" fmla="*/ 344396 w 23"/>
                <a:gd name="T15" fmla="*/ 129223 h 24"/>
                <a:gd name="T16" fmla="*/ 499673 w 23"/>
                <a:gd name="T17" fmla="*/ 33981 h 24"/>
                <a:gd name="T18" fmla="*/ 344396 w 23"/>
                <a:gd name="T19" fmla="*/ 129223 h 24"/>
                <a:gd name="T20" fmla="*/ 61404 w 23"/>
                <a:gd name="T21" fmla="*/ 219268 h 24"/>
                <a:gd name="T22" fmla="*/ 344396 w 23"/>
                <a:gd name="T23" fmla="*/ 129223 h 24"/>
                <a:gd name="T24" fmla="*/ 94024 w 23"/>
                <a:gd name="T25" fmla="*/ 253254 h 24"/>
                <a:gd name="T26" fmla="*/ 94024 w 23"/>
                <a:gd name="T27" fmla="*/ 253254 h 24"/>
                <a:gd name="T28" fmla="*/ 61404 w 23"/>
                <a:gd name="T29" fmla="*/ 315394 h 24"/>
                <a:gd name="T30" fmla="*/ 61404 w 23"/>
                <a:gd name="T31" fmla="*/ 219268 h 24"/>
                <a:gd name="T32" fmla="*/ 61404 w 23"/>
                <a:gd name="T33" fmla="*/ 315394 h 24"/>
                <a:gd name="T34" fmla="*/ 33691 w 23"/>
                <a:gd name="T35" fmla="*/ 444583 h 24"/>
                <a:gd name="T36" fmla="*/ 61404 w 23"/>
                <a:gd name="T37" fmla="*/ 315394 h 24"/>
                <a:gd name="T38" fmla="*/ 33691 w 23"/>
                <a:gd name="T39" fmla="*/ 444583 h 24"/>
                <a:gd name="T40" fmla="*/ 33691 w 23"/>
                <a:gd name="T41" fmla="*/ 444583 h 24"/>
                <a:gd name="T42" fmla="*/ 216647 w 23"/>
                <a:gd name="T43" fmla="*/ 602629 h 24"/>
                <a:gd name="T44" fmla="*/ 33691 w 23"/>
                <a:gd name="T45" fmla="*/ 444583 h 24"/>
                <a:gd name="T46" fmla="*/ 216647 w 23"/>
                <a:gd name="T47" fmla="*/ 602629 h 24"/>
                <a:gd name="T48" fmla="*/ 310705 w 23"/>
                <a:gd name="T49" fmla="*/ 759786 h 24"/>
                <a:gd name="T50" fmla="*/ 216647 w 23"/>
                <a:gd name="T51" fmla="*/ 602629 h 24"/>
                <a:gd name="T52" fmla="*/ 310705 w 23"/>
                <a:gd name="T53" fmla="*/ 759786 h 24"/>
                <a:gd name="T54" fmla="*/ 310705 w 23"/>
                <a:gd name="T55" fmla="*/ 726879 h 24"/>
                <a:gd name="T56" fmla="*/ 344396 w 23"/>
                <a:gd name="T57" fmla="*/ 726879 h 24"/>
                <a:gd name="T58" fmla="*/ 310705 w 23"/>
                <a:gd name="T59" fmla="*/ 759786 h 24"/>
                <a:gd name="T60" fmla="*/ 344396 w 23"/>
                <a:gd name="T61" fmla="*/ 726879 h 24"/>
                <a:gd name="T62" fmla="*/ 344396 w 23"/>
                <a:gd name="T63" fmla="*/ 726879 h 24"/>
                <a:gd name="T64" fmla="*/ 310705 w 23"/>
                <a:gd name="T65" fmla="*/ 759786 h 24"/>
                <a:gd name="T66" fmla="*/ 344396 w 23"/>
                <a:gd name="T67" fmla="*/ 726879 h 24"/>
                <a:gd name="T68" fmla="*/ 372109 w 23"/>
                <a:gd name="T69" fmla="*/ 726879 h 24"/>
                <a:gd name="T70" fmla="*/ 344396 w 23"/>
                <a:gd name="T71" fmla="*/ 726879 h 24"/>
                <a:gd name="T72" fmla="*/ 344396 w 23"/>
                <a:gd name="T73" fmla="*/ 726879 h 24"/>
                <a:gd name="T74" fmla="*/ 372109 w 23"/>
                <a:gd name="T75" fmla="*/ 726879 h 24"/>
                <a:gd name="T76" fmla="*/ 344396 w 23"/>
                <a:gd name="T77" fmla="*/ 726879 h 24"/>
                <a:gd name="T78" fmla="*/ 372109 w 23"/>
                <a:gd name="T79" fmla="*/ 726879 h 24"/>
                <a:gd name="T80" fmla="*/ 344396 w 23"/>
                <a:gd name="T81" fmla="*/ 726879 h 24"/>
                <a:gd name="T82" fmla="*/ 560197 w 23"/>
                <a:gd name="T83" fmla="*/ 540709 h 24"/>
                <a:gd name="T84" fmla="*/ 344396 w 23"/>
                <a:gd name="T85" fmla="*/ 726879 h 24"/>
                <a:gd name="T86" fmla="*/ 621410 w 23"/>
                <a:gd name="T87" fmla="*/ 411486 h 24"/>
                <a:gd name="T88" fmla="*/ 560197 w 23"/>
                <a:gd name="T89" fmla="*/ 540709 h 24"/>
                <a:gd name="T90" fmla="*/ 621410 w 23"/>
                <a:gd name="T91" fmla="*/ 411486 h 24"/>
                <a:gd name="T92" fmla="*/ 655101 w 23"/>
                <a:gd name="T93" fmla="*/ 411486 h 24"/>
                <a:gd name="T94" fmla="*/ 621410 w 23"/>
                <a:gd name="T95" fmla="*/ 411486 h 24"/>
                <a:gd name="T96" fmla="*/ 682814 w 23"/>
                <a:gd name="T97" fmla="*/ 287263 h 24"/>
                <a:gd name="T98" fmla="*/ 621410 w 23"/>
                <a:gd name="T99" fmla="*/ 411486 h 24"/>
                <a:gd name="T100" fmla="*/ 655101 w 23"/>
                <a:gd name="T101" fmla="*/ 158237 h 24"/>
                <a:gd name="T102" fmla="*/ 682814 w 23"/>
                <a:gd name="T103" fmla="*/ 287263 h 24"/>
                <a:gd name="T104" fmla="*/ 682814 w 23"/>
                <a:gd name="T105" fmla="*/ 158237 h 24"/>
                <a:gd name="T106" fmla="*/ 716505 w 23"/>
                <a:gd name="T107" fmla="*/ 191143 h 2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 h="24">
                  <a:moveTo>
                    <a:pt x="22" y="6"/>
                  </a:moveTo>
                  <a:cubicBezTo>
                    <a:pt x="20" y="6"/>
                    <a:pt x="19" y="4"/>
                    <a:pt x="19" y="3"/>
                  </a:cubicBezTo>
                  <a:lnTo>
                    <a:pt x="20" y="3"/>
                  </a:lnTo>
                  <a:cubicBezTo>
                    <a:pt x="20" y="3"/>
                    <a:pt x="21" y="4"/>
                    <a:pt x="22" y="5"/>
                  </a:cubicBezTo>
                  <a:lnTo>
                    <a:pt x="22" y="6"/>
                  </a:lnTo>
                  <a:close/>
                  <a:moveTo>
                    <a:pt x="19" y="3"/>
                  </a:moveTo>
                  <a:cubicBezTo>
                    <a:pt x="18" y="2"/>
                    <a:pt x="17" y="2"/>
                    <a:pt x="17" y="2"/>
                  </a:cubicBezTo>
                  <a:lnTo>
                    <a:pt x="16" y="1"/>
                  </a:lnTo>
                  <a:cubicBezTo>
                    <a:pt x="18" y="0"/>
                    <a:pt x="19" y="1"/>
                    <a:pt x="20" y="3"/>
                  </a:cubicBezTo>
                  <a:lnTo>
                    <a:pt x="19" y="3"/>
                  </a:lnTo>
                  <a:close/>
                  <a:moveTo>
                    <a:pt x="16" y="1"/>
                  </a:moveTo>
                  <a:lnTo>
                    <a:pt x="16" y="1"/>
                  </a:lnTo>
                  <a:lnTo>
                    <a:pt x="17" y="1"/>
                  </a:lnTo>
                  <a:lnTo>
                    <a:pt x="16" y="1"/>
                  </a:lnTo>
                  <a:close/>
                  <a:moveTo>
                    <a:pt x="17" y="2"/>
                  </a:moveTo>
                  <a:cubicBezTo>
                    <a:pt x="15" y="3"/>
                    <a:pt x="13" y="3"/>
                    <a:pt x="11" y="4"/>
                  </a:cubicBezTo>
                  <a:lnTo>
                    <a:pt x="11" y="3"/>
                  </a:lnTo>
                  <a:cubicBezTo>
                    <a:pt x="13" y="2"/>
                    <a:pt x="15" y="1"/>
                    <a:pt x="16" y="1"/>
                  </a:cubicBezTo>
                  <a:lnTo>
                    <a:pt x="17" y="2"/>
                  </a:lnTo>
                  <a:close/>
                  <a:moveTo>
                    <a:pt x="11" y="4"/>
                  </a:moveTo>
                  <a:cubicBezTo>
                    <a:pt x="8" y="5"/>
                    <a:pt x="6" y="6"/>
                    <a:pt x="3" y="8"/>
                  </a:cubicBezTo>
                  <a:lnTo>
                    <a:pt x="2" y="7"/>
                  </a:lnTo>
                  <a:cubicBezTo>
                    <a:pt x="5" y="5"/>
                    <a:pt x="8" y="4"/>
                    <a:pt x="11" y="3"/>
                  </a:cubicBezTo>
                  <a:lnTo>
                    <a:pt x="11" y="4"/>
                  </a:lnTo>
                  <a:close/>
                  <a:moveTo>
                    <a:pt x="3" y="8"/>
                  </a:moveTo>
                  <a:lnTo>
                    <a:pt x="3" y="8"/>
                  </a:lnTo>
                  <a:lnTo>
                    <a:pt x="2" y="7"/>
                  </a:lnTo>
                  <a:lnTo>
                    <a:pt x="3" y="8"/>
                  </a:lnTo>
                  <a:close/>
                  <a:moveTo>
                    <a:pt x="3" y="8"/>
                  </a:moveTo>
                  <a:cubicBezTo>
                    <a:pt x="2" y="8"/>
                    <a:pt x="2" y="9"/>
                    <a:pt x="2" y="10"/>
                  </a:cubicBezTo>
                  <a:lnTo>
                    <a:pt x="0" y="10"/>
                  </a:lnTo>
                  <a:cubicBezTo>
                    <a:pt x="0" y="9"/>
                    <a:pt x="1" y="8"/>
                    <a:pt x="2" y="7"/>
                  </a:cubicBezTo>
                  <a:lnTo>
                    <a:pt x="3" y="8"/>
                  </a:lnTo>
                  <a:close/>
                  <a:moveTo>
                    <a:pt x="2" y="10"/>
                  </a:moveTo>
                  <a:cubicBezTo>
                    <a:pt x="2" y="11"/>
                    <a:pt x="2" y="12"/>
                    <a:pt x="2" y="14"/>
                  </a:cubicBezTo>
                  <a:lnTo>
                    <a:pt x="1" y="14"/>
                  </a:lnTo>
                  <a:cubicBezTo>
                    <a:pt x="1" y="13"/>
                    <a:pt x="0" y="11"/>
                    <a:pt x="0" y="10"/>
                  </a:cubicBezTo>
                  <a:lnTo>
                    <a:pt x="2" y="10"/>
                  </a:lnTo>
                  <a:close/>
                  <a:moveTo>
                    <a:pt x="1" y="14"/>
                  </a:moveTo>
                  <a:lnTo>
                    <a:pt x="1" y="14"/>
                  </a:lnTo>
                  <a:lnTo>
                    <a:pt x="2" y="14"/>
                  </a:lnTo>
                  <a:lnTo>
                    <a:pt x="1" y="14"/>
                  </a:lnTo>
                  <a:close/>
                  <a:moveTo>
                    <a:pt x="2" y="14"/>
                  </a:moveTo>
                  <a:cubicBezTo>
                    <a:pt x="3" y="16"/>
                    <a:pt x="5" y="18"/>
                    <a:pt x="7" y="19"/>
                  </a:cubicBezTo>
                  <a:lnTo>
                    <a:pt x="6" y="20"/>
                  </a:lnTo>
                  <a:cubicBezTo>
                    <a:pt x="4" y="19"/>
                    <a:pt x="2" y="17"/>
                    <a:pt x="1" y="14"/>
                  </a:cubicBezTo>
                  <a:lnTo>
                    <a:pt x="2" y="14"/>
                  </a:lnTo>
                  <a:close/>
                  <a:moveTo>
                    <a:pt x="7" y="19"/>
                  </a:moveTo>
                  <a:cubicBezTo>
                    <a:pt x="8" y="20"/>
                    <a:pt x="10" y="21"/>
                    <a:pt x="11" y="23"/>
                  </a:cubicBezTo>
                  <a:lnTo>
                    <a:pt x="10" y="24"/>
                  </a:lnTo>
                  <a:cubicBezTo>
                    <a:pt x="9" y="22"/>
                    <a:pt x="7" y="21"/>
                    <a:pt x="6" y="20"/>
                  </a:cubicBezTo>
                  <a:lnTo>
                    <a:pt x="7" y="19"/>
                  </a:lnTo>
                  <a:close/>
                  <a:moveTo>
                    <a:pt x="10" y="24"/>
                  </a:moveTo>
                  <a:lnTo>
                    <a:pt x="10" y="24"/>
                  </a:lnTo>
                  <a:lnTo>
                    <a:pt x="10" y="23"/>
                  </a:lnTo>
                  <a:lnTo>
                    <a:pt x="10" y="24"/>
                  </a:lnTo>
                  <a:close/>
                  <a:moveTo>
                    <a:pt x="11" y="23"/>
                  </a:moveTo>
                  <a:cubicBezTo>
                    <a:pt x="11" y="23"/>
                    <a:pt x="11" y="23"/>
                    <a:pt x="11" y="23"/>
                  </a:cubicBezTo>
                  <a:lnTo>
                    <a:pt x="10" y="24"/>
                  </a:lnTo>
                  <a:cubicBezTo>
                    <a:pt x="10" y="24"/>
                    <a:pt x="10" y="24"/>
                    <a:pt x="10" y="24"/>
                  </a:cubicBezTo>
                  <a:lnTo>
                    <a:pt x="11" y="23"/>
                  </a:lnTo>
                  <a:close/>
                  <a:moveTo>
                    <a:pt x="11" y="23"/>
                  </a:moveTo>
                  <a:cubicBezTo>
                    <a:pt x="11" y="23"/>
                    <a:pt x="11" y="23"/>
                    <a:pt x="11" y="23"/>
                  </a:cubicBezTo>
                  <a:lnTo>
                    <a:pt x="11" y="24"/>
                  </a:lnTo>
                  <a:cubicBezTo>
                    <a:pt x="11" y="24"/>
                    <a:pt x="11" y="24"/>
                    <a:pt x="10" y="24"/>
                  </a:cubicBezTo>
                  <a:lnTo>
                    <a:pt x="11" y="23"/>
                  </a:lnTo>
                  <a:close/>
                  <a:moveTo>
                    <a:pt x="11" y="23"/>
                  </a:moveTo>
                  <a:cubicBezTo>
                    <a:pt x="11" y="23"/>
                    <a:pt x="11" y="23"/>
                    <a:pt x="11" y="23"/>
                  </a:cubicBezTo>
                  <a:lnTo>
                    <a:pt x="12" y="23"/>
                  </a:lnTo>
                  <a:cubicBezTo>
                    <a:pt x="12" y="24"/>
                    <a:pt x="12" y="24"/>
                    <a:pt x="11" y="24"/>
                  </a:cubicBezTo>
                  <a:lnTo>
                    <a:pt x="11" y="23"/>
                  </a:lnTo>
                  <a:close/>
                  <a:moveTo>
                    <a:pt x="11" y="23"/>
                  </a:moveTo>
                  <a:cubicBezTo>
                    <a:pt x="11" y="23"/>
                    <a:pt x="11" y="23"/>
                    <a:pt x="11" y="23"/>
                  </a:cubicBezTo>
                  <a:lnTo>
                    <a:pt x="13" y="23"/>
                  </a:lnTo>
                  <a:cubicBezTo>
                    <a:pt x="13" y="23"/>
                    <a:pt x="13" y="23"/>
                    <a:pt x="12" y="23"/>
                  </a:cubicBezTo>
                  <a:lnTo>
                    <a:pt x="11" y="23"/>
                  </a:lnTo>
                  <a:close/>
                  <a:moveTo>
                    <a:pt x="11" y="23"/>
                  </a:moveTo>
                  <a:lnTo>
                    <a:pt x="11" y="23"/>
                  </a:lnTo>
                  <a:lnTo>
                    <a:pt x="12" y="23"/>
                  </a:lnTo>
                  <a:lnTo>
                    <a:pt x="11" y="23"/>
                  </a:lnTo>
                  <a:close/>
                  <a:moveTo>
                    <a:pt x="11" y="23"/>
                  </a:moveTo>
                  <a:cubicBezTo>
                    <a:pt x="13" y="20"/>
                    <a:pt x="15" y="18"/>
                    <a:pt x="17" y="16"/>
                  </a:cubicBezTo>
                  <a:lnTo>
                    <a:pt x="18" y="17"/>
                  </a:lnTo>
                  <a:cubicBezTo>
                    <a:pt x="16" y="19"/>
                    <a:pt x="14" y="21"/>
                    <a:pt x="13" y="23"/>
                  </a:cubicBezTo>
                  <a:lnTo>
                    <a:pt x="11" y="23"/>
                  </a:lnTo>
                  <a:close/>
                  <a:moveTo>
                    <a:pt x="17" y="16"/>
                  </a:moveTo>
                  <a:cubicBezTo>
                    <a:pt x="18" y="15"/>
                    <a:pt x="19" y="14"/>
                    <a:pt x="20" y="13"/>
                  </a:cubicBezTo>
                  <a:lnTo>
                    <a:pt x="21" y="13"/>
                  </a:lnTo>
                  <a:cubicBezTo>
                    <a:pt x="20" y="15"/>
                    <a:pt x="19" y="16"/>
                    <a:pt x="18" y="17"/>
                  </a:cubicBezTo>
                  <a:lnTo>
                    <a:pt x="17" y="16"/>
                  </a:lnTo>
                  <a:close/>
                  <a:moveTo>
                    <a:pt x="20" y="13"/>
                  </a:moveTo>
                  <a:lnTo>
                    <a:pt x="20" y="13"/>
                  </a:lnTo>
                  <a:lnTo>
                    <a:pt x="21" y="13"/>
                  </a:lnTo>
                  <a:lnTo>
                    <a:pt x="20" y="13"/>
                  </a:lnTo>
                  <a:close/>
                  <a:moveTo>
                    <a:pt x="20" y="13"/>
                  </a:moveTo>
                  <a:cubicBezTo>
                    <a:pt x="21" y="12"/>
                    <a:pt x="21" y="10"/>
                    <a:pt x="21" y="9"/>
                  </a:cubicBezTo>
                  <a:lnTo>
                    <a:pt x="22" y="9"/>
                  </a:lnTo>
                  <a:cubicBezTo>
                    <a:pt x="22" y="11"/>
                    <a:pt x="23" y="12"/>
                    <a:pt x="21" y="13"/>
                  </a:cubicBezTo>
                  <a:lnTo>
                    <a:pt x="20" y="13"/>
                  </a:lnTo>
                  <a:close/>
                  <a:moveTo>
                    <a:pt x="21" y="9"/>
                  </a:moveTo>
                  <a:cubicBezTo>
                    <a:pt x="21" y="8"/>
                    <a:pt x="21" y="7"/>
                    <a:pt x="21" y="5"/>
                  </a:cubicBezTo>
                  <a:lnTo>
                    <a:pt x="23" y="6"/>
                  </a:lnTo>
                  <a:cubicBezTo>
                    <a:pt x="22" y="7"/>
                    <a:pt x="22" y="8"/>
                    <a:pt x="22" y="9"/>
                  </a:cubicBezTo>
                  <a:lnTo>
                    <a:pt x="21" y="9"/>
                  </a:lnTo>
                  <a:close/>
                  <a:moveTo>
                    <a:pt x="22" y="5"/>
                  </a:moveTo>
                  <a:lnTo>
                    <a:pt x="23" y="5"/>
                  </a:lnTo>
                  <a:lnTo>
                    <a:pt x="23" y="6"/>
                  </a:ln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4" name="Freeform 53">
              <a:extLst>
                <a:ext uri="{FF2B5EF4-FFF2-40B4-BE49-F238E27FC236}">
                  <a16:creationId xmlns:a16="http://schemas.microsoft.com/office/drawing/2014/main" id="{3331F129-A98A-577B-0C5C-7800F4B1577D}"/>
                </a:ext>
              </a:extLst>
            </p:cNvPr>
            <p:cNvSpPr>
              <a:spLocks noEditPoints="1"/>
            </p:cNvSpPr>
            <p:nvPr/>
          </p:nvSpPr>
          <p:spPr bwMode="auto">
            <a:xfrm>
              <a:off x="2254" y="1738"/>
              <a:ext cx="134" cy="117"/>
            </a:xfrm>
            <a:custGeom>
              <a:avLst/>
              <a:gdLst>
                <a:gd name="T0" fmla="*/ 607450 w 24"/>
                <a:gd name="T1" fmla="*/ 31818 h 21"/>
                <a:gd name="T2" fmla="*/ 575245 w 24"/>
                <a:gd name="T3" fmla="*/ 58790 h 21"/>
                <a:gd name="T4" fmla="*/ 607450 w 24"/>
                <a:gd name="T5" fmla="*/ 31818 h 21"/>
                <a:gd name="T6" fmla="*/ 455851 w 24"/>
                <a:gd name="T7" fmla="*/ 0 h 21"/>
                <a:gd name="T8" fmla="*/ 455851 w 24"/>
                <a:gd name="T9" fmla="*/ 31818 h 21"/>
                <a:gd name="T10" fmla="*/ 455851 w 24"/>
                <a:gd name="T11" fmla="*/ 0 h 21"/>
                <a:gd name="T12" fmla="*/ 119584 w 24"/>
                <a:gd name="T13" fmla="*/ 118454 h 21"/>
                <a:gd name="T14" fmla="*/ 304253 w 24"/>
                <a:gd name="T15" fmla="*/ 91477 h 21"/>
                <a:gd name="T16" fmla="*/ 119584 w 24"/>
                <a:gd name="T17" fmla="*/ 91477 h 21"/>
                <a:gd name="T18" fmla="*/ 92242 w 24"/>
                <a:gd name="T19" fmla="*/ 118454 h 21"/>
                <a:gd name="T20" fmla="*/ 119584 w 24"/>
                <a:gd name="T21" fmla="*/ 118454 h 21"/>
                <a:gd name="T22" fmla="*/ 0 w 24"/>
                <a:gd name="T23" fmla="*/ 150300 h 21"/>
                <a:gd name="T24" fmla="*/ 59356 w 24"/>
                <a:gd name="T25" fmla="*/ 177272 h 21"/>
                <a:gd name="T26" fmla="*/ 0 w 24"/>
                <a:gd name="T27" fmla="*/ 150300 h 21"/>
                <a:gd name="T28" fmla="*/ 33076 w 24"/>
                <a:gd name="T29" fmla="*/ 268749 h 21"/>
                <a:gd name="T30" fmla="*/ 33076 w 24"/>
                <a:gd name="T31" fmla="*/ 241778 h 21"/>
                <a:gd name="T32" fmla="*/ 33076 w 24"/>
                <a:gd name="T33" fmla="*/ 268749 h 21"/>
                <a:gd name="T34" fmla="*/ 363425 w 24"/>
                <a:gd name="T35" fmla="*/ 628296 h 21"/>
                <a:gd name="T36" fmla="*/ 396495 w 24"/>
                <a:gd name="T37" fmla="*/ 595424 h 21"/>
                <a:gd name="T38" fmla="*/ 363425 w 24"/>
                <a:gd name="T39" fmla="*/ 628296 h 21"/>
                <a:gd name="T40" fmla="*/ 363425 w 24"/>
                <a:gd name="T41" fmla="*/ 628296 h 21"/>
                <a:gd name="T42" fmla="*/ 396495 w 24"/>
                <a:gd name="T43" fmla="*/ 595424 h 21"/>
                <a:gd name="T44" fmla="*/ 363425 w 24"/>
                <a:gd name="T45" fmla="*/ 628296 h 21"/>
                <a:gd name="T46" fmla="*/ 396495 w 24"/>
                <a:gd name="T47" fmla="*/ 595424 h 21"/>
                <a:gd name="T48" fmla="*/ 396495 w 24"/>
                <a:gd name="T49" fmla="*/ 595424 h 21"/>
                <a:gd name="T50" fmla="*/ 363425 w 24"/>
                <a:gd name="T51" fmla="*/ 628296 h 21"/>
                <a:gd name="T52" fmla="*/ 396495 w 24"/>
                <a:gd name="T53" fmla="*/ 595424 h 21"/>
                <a:gd name="T54" fmla="*/ 396495 w 24"/>
                <a:gd name="T55" fmla="*/ 595424 h 21"/>
                <a:gd name="T56" fmla="*/ 515018 w 24"/>
                <a:gd name="T57" fmla="*/ 569506 h 21"/>
                <a:gd name="T58" fmla="*/ 515018 w 24"/>
                <a:gd name="T59" fmla="*/ 569506 h 21"/>
                <a:gd name="T60" fmla="*/ 483003 w 24"/>
                <a:gd name="T61" fmla="*/ 569506 h 21"/>
                <a:gd name="T62" fmla="*/ 515018 w 24"/>
                <a:gd name="T63" fmla="*/ 509658 h 21"/>
                <a:gd name="T64" fmla="*/ 483003 w 24"/>
                <a:gd name="T65" fmla="*/ 536634 h 21"/>
                <a:gd name="T66" fmla="*/ 726844 w 24"/>
                <a:gd name="T67" fmla="*/ 241778 h 21"/>
                <a:gd name="T68" fmla="*/ 694829 w 24"/>
                <a:gd name="T69" fmla="*/ 241778 h 21"/>
                <a:gd name="T70" fmla="*/ 726844 w 24"/>
                <a:gd name="T71" fmla="*/ 241778 h 21"/>
                <a:gd name="T72" fmla="*/ 694829 w 24"/>
                <a:gd name="T73" fmla="*/ 241778 h 21"/>
                <a:gd name="T74" fmla="*/ 726844 w 24"/>
                <a:gd name="T75" fmla="*/ 209090 h 21"/>
                <a:gd name="T76" fmla="*/ 694829 w 24"/>
                <a:gd name="T77" fmla="*/ 268749 h 21"/>
                <a:gd name="T78" fmla="*/ 726844 w 24"/>
                <a:gd name="T79" fmla="*/ 209090 h 21"/>
                <a:gd name="T80" fmla="*/ 694829 w 24"/>
                <a:gd name="T81" fmla="*/ 209090 h 21"/>
                <a:gd name="T82" fmla="*/ 694829 w 24"/>
                <a:gd name="T83" fmla="*/ 241778 h 21"/>
                <a:gd name="T84" fmla="*/ 694829 w 24"/>
                <a:gd name="T85" fmla="*/ 209090 h 21"/>
                <a:gd name="T86" fmla="*/ 667677 w 24"/>
                <a:gd name="T87" fmla="*/ 118454 h 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 h="21">
                  <a:moveTo>
                    <a:pt x="22" y="5"/>
                  </a:moveTo>
                  <a:cubicBezTo>
                    <a:pt x="21" y="4"/>
                    <a:pt x="20" y="3"/>
                    <a:pt x="19" y="2"/>
                  </a:cubicBezTo>
                  <a:lnTo>
                    <a:pt x="20" y="1"/>
                  </a:lnTo>
                  <a:cubicBezTo>
                    <a:pt x="21" y="2"/>
                    <a:pt x="22" y="3"/>
                    <a:pt x="23" y="5"/>
                  </a:cubicBezTo>
                  <a:lnTo>
                    <a:pt x="22" y="5"/>
                  </a:lnTo>
                  <a:close/>
                  <a:moveTo>
                    <a:pt x="19" y="2"/>
                  </a:moveTo>
                  <a:cubicBezTo>
                    <a:pt x="18" y="2"/>
                    <a:pt x="17" y="1"/>
                    <a:pt x="15" y="1"/>
                  </a:cubicBezTo>
                  <a:lnTo>
                    <a:pt x="15" y="0"/>
                  </a:lnTo>
                  <a:cubicBezTo>
                    <a:pt x="17" y="0"/>
                    <a:pt x="19" y="0"/>
                    <a:pt x="20" y="1"/>
                  </a:cubicBezTo>
                  <a:lnTo>
                    <a:pt x="19" y="2"/>
                  </a:lnTo>
                  <a:close/>
                  <a:moveTo>
                    <a:pt x="15" y="0"/>
                  </a:moveTo>
                  <a:lnTo>
                    <a:pt x="15" y="0"/>
                  </a:lnTo>
                  <a:lnTo>
                    <a:pt x="15" y="1"/>
                  </a:lnTo>
                  <a:lnTo>
                    <a:pt x="15" y="0"/>
                  </a:lnTo>
                  <a:close/>
                  <a:moveTo>
                    <a:pt x="15" y="1"/>
                  </a:moveTo>
                  <a:cubicBezTo>
                    <a:pt x="13" y="1"/>
                    <a:pt x="12" y="2"/>
                    <a:pt x="10" y="3"/>
                  </a:cubicBezTo>
                  <a:lnTo>
                    <a:pt x="10" y="1"/>
                  </a:lnTo>
                  <a:cubicBezTo>
                    <a:pt x="11" y="1"/>
                    <a:pt x="13" y="0"/>
                    <a:pt x="15" y="0"/>
                  </a:cubicBezTo>
                  <a:lnTo>
                    <a:pt x="15" y="1"/>
                  </a:lnTo>
                  <a:close/>
                  <a:moveTo>
                    <a:pt x="10" y="3"/>
                  </a:moveTo>
                  <a:cubicBezTo>
                    <a:pt x="8" y="3"/>
                    <a:pt x="6" y="4"/>
                    <a:pt x="4" y="4"/>
                  </a:cubicBezTo>
                  <a:lnTo>
                    <a:pt x="4" y="3"/>
                  </a:lnTo>
                  <a:cubicBezTo>
                    <a:pt x="6" y="2"/>
                    <a:pt x="8" y="2"/>
                    <a:pt x="10" y="1"/>
                  </a:cubicBezTo>
                  <a:lnTo>
                    <a:pt x="10" y="3"/>
                  </a:lnTo>
                  <a:close/>
                  <a:moveTo>
                    <a:pt x="4" y="4"/>
                  </a:moveTo>
                  <a:lnTo>
                    <a:pt x="4" y="4"/>
                  </a:lnTo>
                  <a:lnTo>
                    <a:pt x="4" y="3"/>
                  </a:lnTo>
                  <a:lnTo>
                    <a:pt x="4" y="4"/>
                  </a:lnTo>
                  <a:close/>
                  <a:moveTo>
                    <a:pt x="4" y="4"/>
                  </a:moveTo>
                  <a:cubicBezTo>
                    <a:pt x="4" y="4"/>
                    <a:pt x="4" y="4"/>
                    <a:pt x="3" y="4"/>
                  </a:cubicBezTo>
                  <a:lnTo>
                    <a:pt x="3" y="3"/>
                  </a:lnTo>
                  <a:cubicBezTo>
                    <a:pt x="3" y="3"/>
                    <a:pt x="4" y="3"/>
                    <a:pt x="4" y="3"/>
                  </a:cubicBezTo>
                  <a:lnTo>
                    <a:pt x="4" y="4"/>
                  </a:lnTo>
                  <a:close/>
                  <a:moveTo>
                    <a:pt x="3" y="4"/>
                  </a:moveTo>
                  <a:cubicBezTo>
                    <a:pt x="3" y="4"/>
                    <a:pt x="2" y="5"/>
                    <a:pt x="2" y="6"/>
                  </a:cubicBezTo>
                  <a:lnTo>
                    <a:pt x="0" y="5"/>
                  </a:lnTo>
                  <a:cubicBezTo>
                    <a:pt x="1" y="4"/>
                    <a:pt x="2" y="3"/>
                    <a:pt x="3" y="3"/>
                  </a:cubicBezTo>
                  <a:lnTo>
                    <a:pt x="3" y="4"/>
                  </a:lnTo>
                  <a:close/>
                  <a:moveTo>
                    <a:pt x="2" y="6"/>
                  </a:moveTo>
                  <a:cubicBezTo>
                    <a:pt x="1" y="6"/>
                    <a:pt x="1" y="7"/>
                    <a:pt x="1" y="8"/>
                  </a:cubicBezTo>
                  <a:lnTo>
                    <a:pt x="0" y="8"/>
                  </a:lnTo>
                  <a:cubicBezTo>
                    <a:pt x="0" y="7"/>
                    <a:pt x="0" y="6"/>
                    <a:pt x="0" y="5"/>
                  </a:cubicBezTo>
                  <a:lnTo>
                    <a:pt x="2" y="6"/>
                  </a:lnTo>
                  <a:close/>
                  <a:moveTo>
                    <a:pt x="1" y="8"/>
                  </a:moveTo>
                  <a:cubicBezTo>
                    <a:pt x="1" y="8"/>
                    <a:pt x="1" y="9"/>
                    <a:pt x="1" y="9"/>
                  </a:cubicBezTo>
                  <a:lnTo>
                    <a:pt x="0" y="9"/>
                  </a:lnTo>
                  <a:cubicBezTo>
                    <a:pt x="0" y="9"/>
                    <a:pt x="0" y="8"/>
                    <a:pt x="0" y="8"/>
                  </a:cubicBezTo>
                  <a:lnTo>
                    <a:pt x="1" y="8"/>
                  </a:lnTo>
                  <a:close/>
                  <a:moveTo>
                    <a:pt x="1" y="9"/>
                  </a:moveTo>
                  <a:lnTo>
                    <a:pt x="1" y="9"/>
                  </a:lnTo>
                  <a:close/>
                  <a:moveTo>
                    <a:pt x="1" y="9"/>
                  </a:moveTo>
                  <a:cubicBezTo>
                    <a:pt x="3" y="14"/>
                    <a:pt x="8" y="17"/>
                    <a:pt x="13" y="20"/>
                  </a:cubicBezTo>
                  <a:lnTo>
                    <a:pt x="12" y="21"/>
                  </a:lnTo>
                  <a:cubicBezTo>
                    <a:pt x="7" y="18"/>
                    <a:pt x="1" y="15"/>
                    <a:pt x="0" y="9"/>
                  </a:cubicBezTo>
                  <a:lnTo>
                    <a:pt x="1" y="9"/>
                  </a:lnTo>
                  <a:close/>
                  <a:moveTo>
                    <a:pt x="13" y="20"/>
                  </a:moveTo>
                  <a:lnTo>
                    <a:pt x="13" y="20"/>
                  </a:lnTo>
                  <a:lnTo>
                    <a:pt x="12" y="21"/>
                  </a:lnTo>
                  <a:lnTo>
                    <a:pt x="13" y="20"/>
                  </a:lnTo>
                  <a:close/>
                  <a:moveTo>
                    <a:pt x="12" y="21"/>
                  </a:moveTo>
                  <a:lnTo>
                    <a:pt x="12" y="21"/>
                  </a:lnTo>
                  <a:lnTo>
                    <a:pt x="12" y="20"/>
                  </a:lnTo>
                  <a:lnTo>
                    <a:pt x="12" y="21"/>
                  </a:lnTo>
                  <a:close/>
                  <a:moveTo>
                    <a:pt x="13" y="20"/>
                  </a:moveTo>
                  <a:lnTo>
                    <a:pt x="13" y="20"/>
                  </a:lnTo>
                  <a:lnTo>
                    <a:pt x="12" y="21"/>
                  </a:lnTo>
                  <a:lnTo>
                    <a:pt x="13" y="20"/>
                  </a:lnTo>
                  <a:close/>
                  <a:moveTo>
                    <a:pt x="13" y="20"/>
                  </a:moveTo>
                  <a:lnTo>
                    <a:pt x="13" y="20"/>
                  </a:lnTo>
                  <a:lnTo>
                    <a:pt x="12" y="20"/>
                  </a:lnTo>
                  <a:lnTo>
                    <a:pt x="13" y="20"/>
                  </a:lnTo>
                  <a:close/>
                  <a:moveTo>
                    <a:pt x="13" y="20"/>
                  </a:moveTo>
                  <a:cubicBezTo>
                    <a:pt x="13" y="20"/>
                    <a:pt x="13" y="20"/>
                    <a:pt x="13" y="20"/>
                  </a:cubicBezTo>
                  <a:lnTo>
                    <a:pt x="13" y="21"/>
                  </a:lnTo>
                  <a:cubicBezTo>
                    <a:pt x="12" y="21"/>
                    <a:pt x="12" y="21"/>
                    <a:pt x="12" y="21"/>
                  </a:cubicBezTo>
                  <a:lnTo>
                    <a:pt x="13" y="20"/>
                  </a:lnTo>
                  <a:close/>
                  <a:moveTo>
                    <a:pt x="13" y="20"/>
                  </a:moveTo>
                  <a:cubicBezTo>
                    <a:pt x="13" y="20"/>
                    <a:pt x="13" y="20"/>
                    <a:pt x="13" y="20"/>
                  </a:cubicBezTo>
                  <a:lnTo>
                    <a:pt x="13" y="21"/>
                  </a:lnTo>
                  <a:cubicBezTo>
                    <a:pt x="13" y="21"/>
                    <a:pt x="13" y="21"/>
                    <a:pt x="13" y="21"/>
                  </a:cubicBezTo>
                  <a:lnTo>
                    <a:pt x="13" y="20"/>
                  </a:lnTo>
                  <a:close/>
                  <a:moveTo>
                    <a:pt x="13" y="20"/>
                  </a:moveTo>
                  <a:cubicBezTo>
                    <a:pt x="14" y="20"/>
                    <a:pt x="15" y="19"/>
                    <a:pt x="16" y="18"/>
                  </a:cubicBezTo>
                  <a:lnTo>
                    <a:pt x="17" y="19"/>
                  </a:lnTo>
                  <a:cubicBezTo>
                    <a:pt x="16" y="20"/>
                    <a:pt x="15" y="21"/>
                    <a:pt x="13" y="21"/>
                  </a:cubicBezTo>
                  <a:lnTo>
                    <a:pt x="13" y="20"/>
                  </a:lnTo>
                  <a:close/>
                  <a:moveTo>
                    <a:pt x="17" y="19"/>
                  </a:moveTo>
                  <a:lnTo>
                    <a:pt x="17" y="19"/>
                  </a:lnTo>
                  <a:lnTo>
                    <a:pt x="16" y="19"/>
                  </a:lnTo>
                  <a:lnTo>
                    <a:pt x="17" y="19"/>
                  </a:lnTo>
                  <a:close/>
                  <a:moveTo>
                    <a:pt x="16" y="18"/>
                  </a:moveTo>
                  <a:cubicBezTo>
                    <a:pt x="16" y="18"/>
                    <a:pt x="17" y="17"/>
                    <a:pt x="17" y="17"/>
                  </a:cubicBezTo>
                  <a:lnTo>
                    <a:pt x="18" y="17"/>
                  </a:lnTo>
                  <a:cubicBezTo>
                    <a:pt x="18" y="18"/>
                    <a:pt x="17" y="19"/>
                    <a:pt x="17" y="19"/>
                  </a:cubicBezTo>
                  <a:lnTo>
                    <a:pt x="16" y="18"/>
                  </a:lnTo>
                  <a:close/>
                  <a:moveTo>
                    <a:pt x="17" y="17"/>
                  </a:moveTo>
                  <a:cubicBezTo>
                    <a:pt x="20" y="14"/>
                    <a:pt x="22" y="11"/>
                    <a:pt x="23" y="8"/>
                  </a:cubicBezTo>
                  <a:lnTo>
                    <a:pt x="24" y="8"/>
                  </a:lnTo>
                  <a:cubicBezTo>
                    <a:pt x="23" y="12"/>
                    <a:pt x="21" y="14"/>
                    <a:pt x="18" y="17"/>
                  </a:cubicBezTo>
                  <a:lnTo>
                    <a:pt x="17" y="17"/>
                  </a:lnTo>
                  <a:close/>
                  <a:moveTo>
                    <a:pt x="23" y="8"/>
                  </a:moveTo>
                  <a:lnTo>
                    <a:pt x="24" y="8"/>
                  </a:lnTo>
                  <a:lnTo>
                    <a:pt x="23" y="8"/>
                  </a:lnTo>
                  <a:close/>
                  <a:moveTo>
                    <a:pt x="24" y="8"/>
                  </a:moveTo>
                  <a:cubicBezTo>
                    <a:pt x="24" y="9"/>
                    <a:pt x="24" y="9"/>
                    <a:pt x="23" y="9"/>
                  </a:cubicBezTo>
                  <a:lnTo>
                    <a:pt x="24" y="7"/>
                  </a:lnTo>
                  <a:cubicBezTo>
                    <a:pt x="24" y="8"/>
                    <a:pt x="23" y="8"/>
                    <a:pt x="23" y="8"/>
                  </a:cubicBezTo>
                  <a:lnTo>
                    <a:pt x="24" y="8"/>
                  </a:lnTo>
                  <a:close/>
                  <a:moveTo>
                    <a:pt x="24" y="7"/>
                  </a:moveTo>
                  <a:lnTo>
                    <a:pt x="24" y="7"/>
                  </a:lnTo>
                  <a:lnTo>
                    <a:pt x="23" y="8"/>
                  </a:lnTo>
                  <a:lnTo>
                    <a:pt x="24" y="7"/>
                  </a:lnTo>
                  <a:close/>
                  <a:moveTo>
                    <a:pt x="23" y="9"/>
                  </a:moveTo>
                  <a:cubicBezTo>
                    <a:pt x="23" y="8"/>
                    <a:pt x="23" y="8"/>
                    <a:pt x="23" y="8"/>
                  </a:cubicBezTo>
                  <a:lnTo>
                    <a:pt x="24" y="8"/>
                  </a:lnTo>
                  <a:cubicBezTo>
                    <a:pt x="24" y="8"/>
                    <a:pt x="23" y="7"/>
                    <a:pt x="24" y="7"/>
                  </a:cubicBezTo>
                  <a:lnTo>
                    <a:pt x="23" y="9"/>
                  </a:lnTo>
                  <a:close/>
                  <a:moveTo>
                    <a:pt x="23" y="8"/>
                  </a:moveTo>
                  <a:cubicBezTo>
                    <a:pt x="23" y="7"/>
                    <a:pt x="23" y="7"/>
                    <a:pt x="23" y="7"/>
                  </a:cubicBezTo>
                  <a:lnTo>
                    <a:pt x="24" y="7"/>
                  </a:lnTo>
                  <a:cubicBezTo>
                    <a:pt x="24" y="7"/>
                    <a:pt x="24" y="8"/>
                    <a:pt x="24" y="8"/>
                  </a:cubicBezTo>
                  <a:lnTo>
                    <a:pt x="23" y="8"/>
                  </a:lnTo>
                  <a:close/>
                  <a:moveTo>
                    <a:pt x="23" y="7"/>
                  </a:moveTo>
                  <a:lnTo>
                    <a:pt x="23" y="7"/>
                  </a:lnTo>
                  <a:close/>
                  <a:moveTo>
                    <a:pt x="23" y="7"/>
                  </a:moveTo>
                  <a:cubicBezTo>
                    <a:pt x="23" y="6"/>
                    <a:pt x="23" y="6"/>
                    <a:pt x="22" y="6"/>
                  </a:cubicBezTo>
                  <a:lnTo>
                    <a:pt x="22" y="4"/>
                  </a:lnTo>
                  <a:cubicBezTo>
                    <a:pt x="24" y="4"/>
                    <a:pt x="24" y="6"/>
                    <a:pt x="24" y="7"/>
                  </a:cubicBezTo>
                  <a:lnTo>
                    <a:pt x="23"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5" name="Freeform 54">
              <a:extLst>
                <a:ext uri="{FF2B5EF4-FFF2-40B4-BE49-F238E27FC236}">
                  <a16:creationId xmlns:a16="http://schemas.microsoft.com/office/drawing/2014/main" id="{D2C70F33-D955-C62E-C416-8EBF109345EB}"/>
                </a:ext>
              </a:extLst>
            </p:cNvPr>
            <p:cNvSpPr>
              <a:spLocks/>
            </p:cNvSpPr>
            <p:nvPr/>
          </p:nvSpPr>
          <p:spPr bwMode="auto">
            <a:xfrm>
              <a:off x="2204" y="1805"/>
              <a:ext cx="101" cy="95"/>
            </a:xfrm>
            <a:custGeom>
              <a:avLst/>
              <a:gdLst>
                <a:gd name="T0" fmla="*/ 500668 w 18"/>
                <a:gd name="T1" fmla="*/ 244832 h 17"/>
                <a:gd name="T2" fmla="*/ 217116 w 18"/>
                <a:gd name="T3" fmla="*/ 33166 h 17"/>
                <a:gd name="T4" fmla="*/ 33751 w 18"/>
                <a:gd name="T5" fmla="*/ 272063 h 17"/>
                <a:gd name="T6" fmla="*/ 372746 w 18"/>
                <a:gd name="T7" fmla="*/ 484634 h 17"/>
                <a:gd name="T8" fmla="*/ 466917 w 18"/>
                <a:gd name="T9" fmla="*/ 364716 h 17"/>
                <a:gd name="T10" fmla="*/ 500668 w 18"/>
                <a:gd name="T11" fmla="*/ 244832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6" y="8"/>
                  </a:moveTo>
                  <a:cubicBezTo>
                    <a:pt x="14" y="5"/>
                    <a:pt x="11" y="0"/>
                    <a:pt x="7" y="1"/>
                  </a:cubicBezTo>
                  <a:cubicBezTo>
                    <a:pt x="4" y="2"/>
                    <a:pt x="0" y="6"/>
                    <a:pt x="1" y="9"/>
                  </a:cubicBezTo>
                  <a:cubicBezTo>
                    <a:pt x="3" y="13"/>
                    <a:pt x="8" y="17"/>
                    <a:pt x="12" y="16"/>
                  </a:cubicBezTo>
                  <a:cubicBezTo>
                    <a:pt x="13" y="15"/>
                    <a:pt x="14" y="13"/>
                    <a:pt x="15" y="12"/>
                  </a:cubicBezTo>
                  <a:cubicBezTo>
                    <a:pt x="16" y="10"/>
                    <a:pt x="18" y="9"/>
                    <a:pt x="16"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6" name="Freeform 55">
              <a:extLst>
                <a:ext uri="{FF2B5EF4-FFF2-40B4-BE49-F238E27FC236}">
                  <a16:creationId xmlns:a16="http://schemas.microsoft.com/office/drawing/2014/main" id="{24E40D7E-9F40-FB70-1C5A-694057C28DF1}"/>
                </a:ext>
              </a:extLst>
            </p:cNvPr>
            <p:cNvSpPr>
              <a:spLocks noEditPoints="1"/>
            </p:cNvSpPr>
            <p:nvPr/>
          </p:nvSpPr>
          <p:spPr bwMode="auto">
            <a:xfrm>
              <a:off x="2204" y="1805"/>
              <a:ext cx="101" cy="95"/>
            </a:xfrm>
            <a:custGeom>
              <a:avLst/>
              <a:gdLst>
                <a:gd name="T0" fmla="*/ 528404 w 18"/>
                <a:gd name="T1" fmla="*/ 212543 h 17"/>
                <a:gd name="T2" fmla="*/ 500668 w 18"/>
                <a:gd name="T3" fmla="*/ 244832 h 17"/>
                <a:gd name="T4" fmla="*/ 500668 w 18"/>
                <a:gd name="T5" fmla="*/ 244832 h 17"/>
                <a:gd name="T6" fmla="*/ 528404 w 18"/>
                <a:gd name="T7" fmla="*/ 212543 h 17"/>
                <a:gd name="T8" fmla="*/ 217116 w 18"/>
                <a:gd name="T9" fmla="*/ 59520 h 17"/>
                <a:gd name="T10" fmla="*/ 466917 w 18"/>
                <a:gd name="T11" fmla="*/ 212543 h 17"/>
                <a:gd name="T12" fmla="*/ 217116 w 18"/>
                <a:gd name="T13" fmla="*/ 33166 h 17"/>
                <a:gd name="T14" fmla="*/ 217116 w 18"/>
                <a:gd name="T15" fmla="*/ 59520 h 17"/>
                <a:gd name="T16" fmla="*/ 217116 w 18"/>
                <a:gd name="T17" fmla="*/ 59520 h 17"/>
                <a:gd name="T18" fmla="*/ 217116 w 18"/>
                <a:gd name="T19" fmla="*/ 59520 h 17"/>
                <a:gd name="T20" fmla="*/ 94171 w 18"/>
                <a:gd name="T21" fmla="*/ 152173 h 17"/>
                <a:gd name="T22" fmla="*/ 217116 w 18"/>
                <a:gd name="T23" fmla="*/ 59520 h 17"/>
                <a:gd name="T24" fmla="*/ 33751 w 18"/>
                <a:gd name="T25" fmla="*/ 272063 h 17"/>
                <a:gd name="T26" fmla="*/ 33751 w 18"/>
                <a:gd name="T27" fmla="*/ 272063 h 17"/>
                <a:gd name="T28" fmla="*/ 61492 w 18"/>
                <a:gd name="T29" fmla="*/ 272063 h 17"/>
                <a:gd name="T30" fmla="*/ 33751 w 18"/>
                <a:gd name="T31" fmla="*/ 272063 h 17"/>
                <a:gd name="T32" fmla="*/ 61492 w 18"/>
                <a:gd name="T33" fmla="*/ 272063 h 17"/>
                <a:gd name="T34" fmla="*/ 61492 w 18"/>
                <a:gd name="T35" fmla="*/ 272063 h 17"/>
                <a:gd name="T36" fmla="*/ 33751 w 18"/>
                <a:gd name="T37" fmla="*/ 272063 h 17"/>
                <a:gd name="T38" fmla="*/ 33751 w 18"/>
                <a:gd name="T39" fmla="*/ 272063 h 17"/>
                <a:gd name="T40" fmla="*/ 189381 w 18"/>
                <a:gd name="T41" fmla="*/ 425114 h 17"/>
                <a:gd name="T42" fmla="*/ 61492 w 18"/>
                <a:gd name="T43" fmla="*/ 272063 h 17"/>
                <a:gd name="T44" fmla="*/ 406497 w 18"/>
                <a:gd name="T45" fmla="*/ 484634 h 17"/>
                <a:gd name="T46" fmla="*/ 406497 w 18"/>
                <a:gd name="T47" fmla="*/ 484634 h 17"/>
                <a:gd name="T48" fmla="*/ 406497 w 18"/>
                <a:gd name="T49" fmla="*/ 484634 h 17"/>
                <a:gd name="T50" fmla="*/ 406497 w 18"/>
                <a:gd name="T51" fmla="*/ 484634 h 17"/>
                <a:gd name="T52" fmla="*/ 372746 w 18"/>
                <a:gd name="T53" fmla="*/ 457403 h 17"/>
                <a:gd name="T54" fmla="*/ 372746 w 18"/>
                <a:gd name="T55" fmla="*/ 457403 h 17"/>
                <a:gd name="T56" fmla="*/ 406497 w 18"/>
                <a:gd name="T57" fmla="*/ 484634 h 17"/>
                <a:gd name="T58" fmla="*/ 406497 w 18"/>
                <a:gd name="T59" fmla="*/ 484634 h 17"/>
                <a:gd name="T60" fmla="*/ 406497 w 18"/>
                <a:gd name="T61" fmla="*/ 484634 h 17"/>
                <a:gd name="T62" fmla="*/ 466917 w 18"/>
                <a:gd name="T63" fmla="*/ 397882 h 17"/>
                <a:gd name="T64" fmla="*/ 439176 w 18"/>
                <a:gd name="T65" fmla="*/ 397882 h 17"/>
                <a:gd name="T66" fmla="*/ 466917 w 18"/>
                <a:gd name="T67" fmla="*/ 397882 h 17"/>
                <a:gd name="T68" fmla="*/ 439176 w 18"/>
                <a:gd name="T69" fmla="*/ 332612 h 17"/>
                <a:gd name="T70" fmla="*/ 439176 w 18"/>
                <a:gd name="T71" fmla="*/ 332612 h 17"/>
                <a:gd name="T72" fmla="*/ 466917 w 18"/>
                <a:gd name="T73" fmla="*/ 364716 h 17"/>
                <a:gd name="T74" fmla="*/ 439176 w 18"/>
                <a:gd name="T75" fmla="*/ 332612 h 17"/>
                <a:gd name="T76" fmla="*/ 439176 w 18"/>
                <a:gd name="T77" fmla="*/ 332612 h 17"/>
                <a:gd name="T78" fmla="*/ 466917 w 18"/>
                <a:gd name="T79" fmla="*/ 364716 h 17"/>
                <a:gd name="T80" fmla="*/ 500668 w 18"/>
                <a:gd name="T81" fmla="*/ 244832 h 17"/>
                <a:gd name="T82" fmla="*/ 466917 w 18"/>
                <a:gd name="T83" fmla="*/ 305224 h 17"/>
                <a:gd name="T84" fmla="*/ 500668 w 18"/>
                <a:gd name="T85" fmla="*/ 244832 h 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 h="17">
                  <a:moveTo>
                    <a:pt x="16" y="8"/>
                  </a:moveTo>
                  <a:lnTo>
                    <a:pt x="16" y="8"/>
                  </a:lnTo>
                  <a:lnTo>
                    <a:pt x="17" y="7"/>
                  </a:lnTo>
                  <a:lnTo>
                    <a:pt x="16" y="8"/>
                  </a:lnTo>
                  <a:close/>
                  <a:moveTo>
                    <a:pt x="16" y="8"/>
                  </a:moveTo>
                  <a:lnTo>
                    <a:pt x="16" y="8"/>
                  </a:lnTo>
                  <a:close/>
                  <a:moveTo>
                    <a:pt x="16" y="8"/>
                  </a:moveTo>
                  <a:cubicBezTo>
                    <a:pt x="16" y="8"/>
                    <a:pt x="15" y="7"/>
                    <a:pt x="15" y="7"/>
                  </a:cubicBezTo>
                  <a:lnTo>
                    <a:pt x="16" y="6"/>
                  </a:lnTo>
                  <a:cubicBezTo>
                    <a:pt x="16" y="7"/>
                    <a:pt x="17" y="7"/>
                    <a:pt x="17" y="7"/>
                  </a:cubicBezTo>
                  <a:lnTo>
                    <a:pt x="16" y="8"/>
                  </a:lnTo>
                  <a:close/>
                  <a:moveTo>
                    <a:pt x="15" y="7"/>
                  </a:moveTo>
                  <a:cubicBezTo>
                    <a:pt x="13" y="4"/>
                    <a:pt x="10" y="1"/>
                    <a:pt x="7" y="2"/>
                  </a:cubicBezTo>
                  <a:lnTo>
                    <a:pt x="6" y="1"/>
                  </a:lnTo>
                  <a:cubicBezTo>
                    <a:pt x="11" y="0"/>
                    <a:pt x="13" y="3"/>
                    <a:pt x="16" y="6"/>
                  </a:cubicBezTo>
                  <a:lnTo>
                    <a:pt x="15" y="7"/>
                  </a:lnTo>
                  <a:close/>
                  <a:moveTo>
                    <a:pt x="6" y="1"/>
                  </a:moveTo>
                  <a:lnTo>
                    <a:pt x="6" y="1"/>
                  </a:lnTo>
                  <a:lnTo>
                    <a:pt x="7" y="1"/>
                  </a:lnTo>
                  <a:lnTo>
                    <a:pt x="6" y="1"/>
                  </a:lnTo>
                  <a:close/>
                  <a:moveTo>
                    <a:pt x="7" y="2"/>
                  </a:moveTo>
                  <a:lnTo>
                    <a:pt x="7" y="2"/>
                  </a:lnTo>
                  <a:lnTo>
                    <a:pt x="6" y="1"/>
                  </a:lnTo>
                  <a:lnTo>
                    <a:pt x="7" y="2"/>
                  </a:lnTo>
                  <a:close/>
                  <a:moveTo>
                    <a:pt x="6" y="1"/>
                  </a:moveTo>
                  <a:lnTo>
                    <a:pt x="6" y="1"/>
                  </a:lnTo>
                  <a:lnTo>
                    <a:pt x="7" y="2"/>
                  </a:lnTo>
                  <a:lnTo>
                    <a:pt x="6" y="1"/>
                  </a:lnTo>
                  <a:close/>
                  <a:moveTo>
                    <a:pt x="7" y="2"/>
                  </a:moveTo>
                  <a:cubicBezTo>
                    <a:pt x="5" y="3"/>
                    <a:pt x="4" y="4"/>
                    <a:pt x="3" y="5"/>
                  </a:cubicBezTo>
                  <a:lnTo>
                    <a:pt x="2" y="4"/>
                  </a:lnTo>
                  <a:cubicBezTo>
                    <a:pt x="3" y="3"/>
                    <a:pt x="5" y="1"/>
                    <a:pt x="6" y="1"/>
                  </a:cubicBezTo>
                  <a:lnTo>
                    <a:pt x="7" y="2"/>
                  </a:lnTo>
                  <a:close/>
                  <a:moveTo>
                    <a:pt x="3" y="5"/>
                  </a:moveTo>
                  <a:cubicBezTo>
                    <a:pt x="2" y="6"/>
                    <a:pt x="1" y="8"/>
                    <a:pt x="2" y="9"/>
                  </a:cubicBezTo>
                  <a:lnTo>
                    <a:pt x="1" y="9"/>
                  </a:lnTo>
                  <a:cubicBezTo>
                    <a:pt x="0" y="8"/>
                    <a:pt x="1" y="6"/>
                    <a:pt x="2" y="4"/>
                  </a:cubicBezTo>
                  <a:lnTo>
                    <a:pt x="3" y="5"/>
                  </a:lnTo>
                  <a:close/>
                  <a:moveTo>
                    <a:pt x="1" y="9"/>
                  </a:moveTo>
                  <a:lnTo>
                    <a:pt x="1" y="9"/>
                  </a:lnTo>
                  <a:close/>
                  <a:moveTo>
                    <a:pt x="2" y="9"/>
                  </a:moveTo>
                  <a:lnTo>
                    <a:pt x="2" y="9"/>
                  </a:lnTo>
                  <a:lnTo>
                    <a:pt x="1" y="9"/>
                  </a:lnTo>
                  <a:lnTo>
                    <a:pt x="2" y="9"/>
                  </a:lnTo>
                  <a:close/>
                  <a:moveTo>
                    <a:pt x="2" y="9"/>
                  </a:moveTo>
                  <a:lnTo>
                    <a:pt x="2" y="9"/>
                  </a:lnTo>
                  <a:lnTo>
                    <a:pt x="1" y="9"/>
                  </a:lnTo>
                  <a:lnTo>
                    <a:pt x="2" y="9"/>
                  </a:lnTo>
                  <a:close/>
                  <a:moveTo>
                    <a:pt x="2" y="9"/>
                  </a:moveTo>
                  <a:lnTo>
                    <a:pt x="2" y="9"/>
                  </a:lnTo>
                  <a:lnTo>
                    <a:pt x="1" y="9"/>
                  </a:lnTo>
                  <a:lnTo>
                    <a:pt x="2" y="9"/>
                  </a:lnTo>
                  <a:close/>
                  <a:moveTo>
                    <a:pt x="1" y="9"/>
                  </a:moveTo>
                  <a:lnTo>
                    <a:pt x="1" y="9"/>
                  </a:lnTo>
                  <a:close/>
                  <a:moveTo>
                    <a:pt x="2" y="9"/>
                  </a:moveTo>
                  <a:cubicBezTo>
                    <a:pt x="3" y="11"/>
                    <a:pt x="4" y="13"/>
                    <a:pt x="6" y="14"/>
                  </a:cubicBezTo>
                  <a:lnTo>
                    <a:pt x="5" y="15"/>
                  </a:lnTo>
                  <a:cubicBezTo>
                    <a:pt x="3" y="14"/>
                    <a:pt x="1" y="12"/>
                    <a:pt x="1" y="9"/>
                  </a:cubicBezTo>
                  <a:lnTo>
                    <a:pt x="2" y="9"/>
                  </a:lnTo>
                  <a:close/>
                  <a:moveTo>
                    <a:pt x="6" y="14"/>
                  </a:moveTo>
                  <a:cubicBezTo>
                    <a:pt x="8" y="15"/>
                    <a:pt x="10" y="16"/>
                    <a:pt x="12" y="15"/>
                  </a:cubicBezTo>
                  <a:lnTo>
                    <a:pt x="13" y="16"/>
                  </a:lnTo>
                  <a:cubicBezTo>
                    <a:pt x="10" y="17"/>
                    <a:pt x="7" y="16"/>
                    <a:pt x="5" y="15"/>
                  </a:cubicBezTo>
                  <a:lnTo>
                    <a:pt x="6" y="14"/>
                  </a:lnTo>
                  <a:close/>
                  <a:moveTo>
                    <a:pt x="13" y="16"/>
                  </a:moveTo>
                  <a:lnTo>
                    <a:pt x="13" y="16"/>
                  </a:lnTo>
                  <a:lnTo>
                    <a:pt x="12" y="16"/>
                  </a:lnTo>
                  <a:lnTo>
                    <a:pt x="13" y="16"/>
                  </a:lnTo>
                  <a:close/>
                  <a:moveTo>
                    <a:pt x="12" y="15"/>
                  </a:moveTo>
                  <a:lnTo>
                    <a:pt x="12" y="15"/>
                  </a:lnTo>
                  <a:lnTo>
                    <a:pt x="13" y="16"/>
                  </a:lnTo>
                  <a:lnTo>
                    <a:pt x="12" y="15"/>
                  </a:lnTo>
                  <a:close/>
                  <a:moveTo>
                    <a:pt x="12" y="15"/>
                  </a:moveTo>
                  <a:lnTo>
                    <a:pt x="12" y="15"/>
                  </a:lnTo>
                  <a:lnTo>
                    <a:pt x="12" y="16"/>
                  </a:lnTo>
                  <a:lnTo>
                    <a:pt x="12" y="15"/>
                  </a:lnTo>
                  <a:close/>
                  <a:moveTo>
                    <a:pt x="12" y="15"/>
                  </a:moveTo>
                  <a:lnTo>
                    <a:pt x="12" y="15"/>
                  </a:lnTo>
                  <a:lnTo>
                    <a:pt x="13" y="16"/>
                  </a:lnTo>
                  <a:lnTo>
                    <a:pt x="12" y="15"/>
                  </a:lnTo>
                  <a:close/>
                  <a:moveTo>
                    <a:pt x="13" y="16"/>
                  </a:moveTo>
                  <a:lnTo>
                    <a:pt x="13" y="16"/>
                  </a:lnTo>
                  <a:lnTo>
                    <a:pt x="12" y="16"/>
                  </a:lnTo>
                  <a:lnTo>
                    <a:pt x="13" y="16"/>
                  </a:lnTo>
                  <a:close/>
                  <a:moveTo>
                    <a:pt x="12" y="15"/>
                  </a:moveTo>
                  <a:cubicBezTo>
                    <a:pt x="13" y="15"/>
                    <a:pt x="13" y="14"/>
                    <a:pt x="14" y="13"/>
                  </a:cubicBezTo>
                  <a:lnTo>
                    <a:pt x="15" y="13"/>
                  </a:lnTo>
                  <a:cubicBezTo>
                    <a:pt x="14" y="14"/>
                    <a:pt x="13" y="16"/>
                    <a:pt x="13" y="16"/>
                  </a:cubicBezTo>
                  <a:lnTo>
                    <a:pt x="12" y="15"/>
                  </a:lnTo>
                  <a:close/>
                  <a:moveTo>
                    <a:pt x="14" y="13"/>
                  </a:moveTo>
                  <a:cubicBezTo>
                    <a:pt x="14" y="12"/>
                    <a:pt x="14" y="12"/>
                    <a:pt x="14" y="11"/>
                  </a:cubicBezTo>
                  <a:lnTo>
                    <a:pt x="15" y="12"/>
                  </a:lnTo>
                  <a:cubicBezTo>
                    <a:pt x="15" y="12"/>
                    <a:pt x="15" y="13"/>
                    <a:pt x="15" y="13"/>
                  </a:cubicBezTo>
                  <a:lnTo>
                    <a:pt x="14" y="13"/>
                  </a:lnTo>
                  <a:close/>
                  <a:moveTo>
                    <a:pt x="14" y="11"/>
                  </a:moveTo>
                  <a:lnTo>
                    <a:pt x="14" y="11"/>
                  </a:lnTo>
                  <a:lnTo>
                    <a:pt x="15" y="12"/>
                  </a:lnTo>
                  <a:lnTo>
                    <a:pt x="14" y="11"/>
                  </a:lnTo>
                  <a:close/>
                  <a:moveTo>
                    <a:pt x="14" y="11"/>
                  </a:moveTo>
                  <a:lnTo>
                    <a:pt x="14" y="11"/>
                  </a:lnTo>
                  <a:lnTo>
                    <a:pt x="15" y="12"/>
                  </a:lnTo>
                  <a:lnTo>
                    <a:pt x="14" y="11"/>
                  </a:lnTo>
                  <a:close/>
                  <a:moveTo>
                    <a:pt x="14" y="11"/>
                  </a:moveTo>
                  <a:lnTo>
                    <a:pt x="14" y="11"/>
                  </a:lnTo>
                  <a:lnTo>
                    <a:pt x="15" y="12"/>
                  </a:lnTo>
                  <a:lnTo>
                    <a:pt x="14" y="11"/>
                  </a:lnTo>
                  <a:close/>
                  <a:moveTo>
                    <a:pt x="14" y="11"/>
                  </a:moveTo>
                  <a:cubicBezTo>
                    <a:pt x="15" y="11"/>
                    <a:pt x="15" y="10"/>
                    <a:pt x="15" y="10"/>
                  </a:cubicBezTo>
                  <a:lnTo>
                    <a:pt x="16" y="11"/>
                  </a:lnTo>
                  <a:cubicBezTo>
                    <a:pt x="16" y="11"/>
                    <a:pt x="16" y="12"/>
                    <a:pt x="15" y="12"/>
                  </a:cubicBezTo>
                  <a:lnTo>
                    <a:pt x="14" y="11"/>
                  </a:lnTo>
                  <a:close/>
                  <a:moveTo>
                    <a:pt x="15" y="10"/>
                  </a:moveTo>
                  <a:cubicBezTo>
                    <a:pt x="16" y="10"/>
                    <a:pt x="17" y="9"/>
                    <a:pt x="16" y="8"/>
                  </a:cubicBezTo>
                  <a:lnTo>
                    <a:pt x="17" y="7"/>
                  </a:lnTo>
                  <a:cubicBezTo>
                    <a:pt x="18" y="9"/>
                    <a:pt x="17" y="10"/>
                    <a:pt x="16" y="11"/>
                  </a:cubicBezTo>
                  <a:lnTo>
                    <a:pt x="15" y="10"/>
                  </a:lnTo>
                  <a:close/>
                  <a:moveTo>
                    <a:pt x="16" y="8"/>
                  </a:moveTo>
                  <a:lnTo>
                    <a:pt x="16"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7" name="Freeform 56">
              <a:extLst>
                <a:ext uri="{FF2B5EF4-FFF2-40B4-BE49-F238E27FC236}">
                  <a16:creationId xmlns:a16="http://schemas.microsoft.com/office/drawing/2014/main" id="{18E0DE86-55F7-55AA-63D2-62BABA05C13D}"/>
                </a:ext>
              </a:extLst>
            </p:cNvPr>
            <p:cNvSpPr>
              <a:spLocks/>
            </p:cNvSpPr>
            <p:nvPr/>
          </p:nvSpPr>
          <p:spPr bwMode="auto">
            <a:xfrm>
              <a:off x="2282" y="1861"/>
              <a:ext cx="118" cy="106"/>
            </a:xfrm>
            <a:custGeom>
              <a:avLst/>
              <a:gdLst>
                <a:gd name="T0" fmla="*/ 537383 w 21"/>
                <a:gd name="T1" fmla="*/ 178342 h 19"/>
                <a:gd name="T2" fmla="*/ 156479 w 21"/>
                <a:gd name="T3" fmla="*/ 31967 h 19"/>
                <a:gd name="T4" fmla="*/ 33877 w 21"/>
                <a:gd name="T5" fmla="*/ 243114 h 19"/>
                <a:gd name="T6" fmla="*/ 660867 w 21"/>
                <a:gd name="T7" fmla="*/ 572506 h 19"/>
                <a:gd name="T8" fmla="*/ 566304 w 21"/>
                <a:gd name="T9" fmla="*/ 302312 h 19"/>
                <a:gd name="T10" fmla="*/ 537383 w 21"/>
                <a:gd name="T11" fmla="*/ 17834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9">
                  <a:moveTo>
                    <a:pt x="17" y="6"/>
                  </a:moveTo>
                  <a:cubicBezTo>
                    <a:pt x="14" y="3"/>
                    <a:pt x="9" y="0"/>
                    <a:pt x="5" y="1"/>
                  </a:cubicBezTo>
                  <a:cubicBezTo>
                    <a:pt x="3" y="2"/>
                    <a:pt x="0" y="5"/>
                    <a:pt x="1" y="8"/>
                  </a:cubicBezTo>
                  <a:cubicBezTo>
                    <a:pt x="3" y="16"/>
                    <a:pt x="13" y="19"/>
                    <a:pt x="21" y="19"/>
                  </a:cubicBezTo>
                  <a:cubicBezTo>
                    <a:pt x="21" y="15"/>
                    <a:pt x="18" y="13"/>
                    <a:pt x="18" y="10"/>
                  </a:cubicBezTo>
                  <a:cubicBezTo>
                    <a:pt x="17" y="9"/>
                    <a:pt x="18" y="7"/>
                    <a:pt x="1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8" name="Freeform 57">
              <a:extLst>
                <a:ext uri="{FF2B5EF4-FFF2-40B4-BE49-F238E27FC236}">
                  <a16:creationId xmlns:a16="http://schemas.microsoft.com/office/drawing/2014/main" id="{A2468F7F-820B-EF86-72D7-145DB7DA1387}"/>
                </a:ext>
              </a:extLst>
            </p:cNvPr>
            <p:cNvSpPr>
              <a:spLocks noEditPoints="1"/>
            </p:cNvSpPr>
            <p:nvPr/>
          </p:nvSpPr>
          <p:spPr bwMode="auto">
            <a:xfrm>
              <a:off x="2277" y="1861"/>
              <a:ext cx="128" cy="112"/>
            </a:xfrm>
            <a:custGeom>
              <a:avLst/>
              <a:gdLst>
                <a:gd name="T0" fmla="*/ 534322 w 23"/>
                <a:gd name="T1" fmla="*/ 214441 h 20"/>
                <a:gd name="T2" fmla="*/ 565882 w 23"/>
                <a:gd name="T3" fmla="*/ 186844 h 20"/>
                <a:gd name="T4" fmla="*/ 565882 w 23"/>
                <a:gd name="T5" fmla="*/ 186844 h 20"/>
                <a:gd name="T6" fmla="*/ 534322 w 23"/>
                <a:gd name="T7" fmla="*/ 186844 h 20"/>
                <a:gd name="T8" fmla="*/ 534322 w 23"/>
                <a:gd name="T9" fmla="*/ 214441 h 20"/>
                <a:gd name="T10" fmla="*/ 507442 w 23"/>
                <a:gd name="T11" fmla="*/ 120988 h 20"/>
                <a:gd name="T12" fmla="*/ 534322 w 23"/>
                <a:gd name="T13" fmla="*/ 214441 h 20"/>
                <a:gd name="T14" fmla="*/ 443142 w 23"/>
                <a:gd name="T15" fmla="*/ 120988 h 20"/>
                <a:gd name="T16" fmla="*/ 507442 w 23"/>
                <a:gd name="T17" fmla="*/ 120988 h 20"/>
                <a:gd name="T18" fmla="*/ 443142 w 23"/>
                <a:gd name="T19" fmla="*/ 120988 h 20"/>
                <a:gd name="T20" fmla="*/ 176506 w 23"/>
                <a:gd name="T21" fmla="*/ 33365 h 20"/>
                <a:gd name="T22" fmla="*/ 443142 w 23"/>
                <a:gd name="T23" fmla="*/ 120988 h 20"/>
                <a:gd name="T24" fmla="*/ 176506 w 23"/>
                <a:gd name="T25" fmla="*/ 60934 h 20"/>
                <a:gd name="T26" fmla="*/ 176506 w 23"/>
                <a:gd name="T27" fmla="*/ 60934 h 20"/>
                <a:gd name="T28" fmla="*/ 176506 w 23"/>
                <a:gd name="T29" fmla="*/ 60934 h 20"/>
                <a:gd name="T30" fmla="*/ 176506 w 23"/>
                <a:gd name="T31" fmla="*/ 33365 h 20"/>
                <a:gd name="T32" fmla="*/ 176506 w 23"/>
                <a:gd name="T33" fmla="*/ 60934 h 20"/>
                <a:gd name="T34" fmla="*/ 176506 w 23"/>
                <a:gd name="T35" fmla="*/ 33365 h 20"/>
                <a:gd name="T36" fmla="*/ 176506 w 23"/>
                <a:gd name="T37" fmla="*/ 60934 h 20"/>
                <a:gd name="T38" fmla="*/ 58446 w 23"/>
                <a:gd name="T39" fmla="*/ 120988 h 20"/>
                <a:gd name="T40" fmla="*/ 176506 w 23"/>
                <a:gd name="T41" fmla="*/ 60934 h 20"/>
                <a:gd name="T42" fmla="*/ 58446 w 23"/>
                <a:gd name="T43" fmla="*/ 247806 h 20"/>
                <a:gd name="T44" fmla="*/ 58446 w 23"/>
                <a:gd name="T45" fmla="*/ 120988 h 20"/>
                <a:gd name="T46" fmla="*/ 58446 w 23"/>
                <a:gd name="T47" fmla="*/ 247806 h 20"/>
                <a:gd name="T48" fmla="*/ 31716 w 23"/>
                <a:gd name="T49" fmla="*/ 247806 h 20"/>
                <a:gd name="T50" fmla="*/ 58446 w 23"/>
                <a:gd name="T51" fmla="*/ 247806 h 20"/>
                <a:gd name="T52" fmla="*/ 31716 w 23"/>
                <a:gd name="T53" fmla="*/ 247806 h 20"/>
                <a:gd name="T54" fmla="*/ 31716 w 23"/>
                <a:gd name="T55" fmla="*/ 247806 h 20"/>
                <a:gd name="T56" fmla="*/ 58446 w 23"/>
                <a:gd name="T57" fmla="*/ 247806 h 20"/>
                <a:gd name="T58" fmla="*/ 31716 w 23"/>
                <a:gd name="T59" fmla="*/ 247806 h 20"/>
                <a:gd name="T60" fmla="*/ 31716 w 23"/>
                <a:gd name="T61" fmla="*/ 247806 h 20"/>
                <a:gd name="T62" fmla="*/ 58446 w 23"/>
                <a:gd name="T63" fmla="*/ 247806 h 20"/>
                <a:gd name="T64" fmla="*/ 58446 w 23"/>
                <a:gd name="T65" fmla="*/ 247806 h 20"/>
                <a:gd name="T66" fmla="*/ 91181 w 23"/>
                <a:gd name="T67" fmla="*/ 341230 h 20"/>
                <a:gd name="T68" fmla="*/ 58446 w 23"/>
                <a:gd name="T69" fmla="*/ 247806 h 20"/>
                <a:gd name="T70" fmla="*/ 176506 w 23"/>
                <a:gd name="T71" fmla="*/ 402158 h 20"/>
                <a:gd name="T72" fmla="*/ 91181 w 23"/>
                <a:gd name="T73" fmla="*/ 341230 h 20"/>
                <a:gd name="T74" fmla="*/ 176506 w 23"/>
                <a:gd name="T75" fmla="*/ 402158 h 20"/>
                <a:gd name="T76" fmla="*/ 682891 w 23"/>
                <a:gd name="T77" fmla="*/ 584114 h 20"/>
                <a:gd name="T78" fmla="*/ 176506 w 23"/>
                <a:gd name="T79" fmla="*/ 402158 h 20"/>
                <a:gd name="T80" fmla="*/ 682891 w 23"/>
                <a:gd name="T81" fmla="*/ 584114 h 20"/>
                <a:gd name="T82" fmla="*/ 651364 w 23"/>
                <a:gd name="T83" fmla="*/ 584114 h 20"/>
                <a:gd name="T84" fmla="*/ 651364 w 23"/>
                <a:gd name="T85" fmla="*/ 584114 h 20"/>
                <a:gd name="T86" fmla="*/ 624479 w 23"/>
                <a:gd name="T87" fmla="*/ 429727 h 20"/>
                <a:gd name="T88" fmla="*/ 651364 w 23"/>
                <a:gd name="T89" fmla="*/ 584114 h 20"/>
                <a:gd name="T90" fmla="*/ 534322 w 23"/>
                <a:gd name="T91" fmla="*/ 308739 h 20"/>
                <a:gd name="T92" fmla="*/ 624479 w 23"/>
                <a:gd name="T93" fmla="*/ 429727 h 20"/>
                <a:gd name="T94" fmla="*/ 565882 w 23"/>
                <a:gd name="T95" fmla="*/ 308739 h 20"/>
                <a:gd name="T96" fmla="*/ 565882 w 23"/>
                <a:gd name="T97" fmla="*/ 308739 h 20"/>
                <a:gd name="T98" fmla="*/ 534322 w 23"/>
                <a:gd name="T99" fmla="*/ 308739 h 20"/>
                <a:gd name="T100" fmla="*/ 565882 w 23"/>
                <a:gd name="T101" fmla="*/ 308739 h 20"/>
                <a:gd name="T102" fmla="*/ 534322 w 23"/>
                <a:gd name="T103" fmla="*/ 308739 h 20"/>
                <a:gd name="T104" fmla="*/ 565882 w 23"/>
                <a:gd name="T105" fmla="*/ 308739 h 20"/>
                <a:gd name="T106" fmla="*/ 534322 w 23"/>
                <a:gd name="T107" fmla="*/ 308739 h 20"/>
                <a:gd name="T108" fmla="*/ 565882 w 23"/>
                <a:gd name="T109" fmla="*/ 275374 h 20"/>
                <a:gd name="T110" fmla="*/ 534322 w 23"/>
                <a:gd name="T111" fmla="*/ 308739 h 20"/>
                <a:gd name="T112" fmla="*/ 534322 w 23"/>
                <a:gd name="T113" fmla="*/ 214441 h 20"/>
                <a:gd name="T114" fmla="*/ 565882 w 23"/>
                <a:gd name="T115" fmla="*/ 275374 h 20"/>
                <a:gd name="T116" fmla="*/ 534322 w 23"/>
                <a:gd name="T117" fmla="*/ 214441 h 20"/>
                <a:gd name="T118" fmla="*/ 534322 w 23"/>
                <a:gd name="T119" fmla="*/ 214441 h 20"/>
                <a:gd name="T120" fmla="*/ 534322 w 23"/>
                <a:gd name="T121" fmla="*/ 214441 h 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 h="20">
                  <a:moveTo>
                    <a:pt x="18" y="7"/>
                  </a:moveTo>
                  <a:lnTo>
                    <a:pt x="18" y="7"/>
                  </a:lnTo>
                  <a:lnTo>
                    <a:pt x="19" y="6"/>
                  </a:lnTo>
                  <a:lnTo>
                    <a:pt x="18" y="7"/>
                  </a:lnTo>
                  <a:close/>
                  <a:moveTo>
                    <a:pt x="19" y="6"/>
                  </a:moveTo>
                  <a:lnTo>
                    <a:pt x="19" y="6"/>
                  </a:lnTo>
                  <a:lnTo>
                    <a:pt x="18" y="6"/>
                  </a:lnTo>
                  <a:lnTo>
                    <a:pt x="19" y="6"/>
                  </a:lnTo>
                  <a:close/>
                  <a:moveTo>
                    <a:pt x="18" y="7"/>
                  </a:moveTo>
                  <a:cubicBezTo>
                    <a:pt x="17" y="6"/>
                    <a:pt x="17" y="6"/>
                    <a:pt x="16" y="5"/>
                  </a:cubicBezTo>
                  <a:lnTo>
                    <a:pt x="17" y="4"/>
                  </a:lnTo>
                  <a:cubicBezTo>
                    <a:pt x="18" y="5"/>
                    <a:pt x="18" y="5"/>
                    <a:pt x="19" y="6"/>
                  </a:cubicBezTo>
                  <a:lnTo>
                    <a:pt x="18" y="7"/>
                  </a:lnTo>
                  <a:close/>
                  <a:moveTo>
                    <a:pt x="16" y="5"/>
                  </a:moveTo>
                  <a:cubicBezTo>
                    <a:pt x="16" y="5"/>
                    <a:pt x="16" y="4"/>
                    <a:pt x="15" y="4"/>
                  </a:cubicBezTo>
                  <a:lnTo>
                    <a:pt x="16" y="3"/>
                  </a:lnTo>
                  <a:cubicBezTo>
                    <a:pt x="16" y="3"/>
                    <a:pt x="17" y="4"/>
                    <a:pt x="17" y="4"/>
                  </a:cubicBezTo>
                  <a:lnTo>
                    <a:pt x="16" y="5"/>
                  </a:lnTo>
                  <a:close/>
                  <a:moveTo>
                    <a:pt x="15" y="4"/>
                  </a:moveTo>
                  <a:cubicBezTo>
                    <a:pt x="12" y="2"/>
                    <a:pt x="9" y="1"/>
                    <a:pt x="6" y="2"/>
                  </a:cubicBezTo>
                  <a:lnTo>
                    <a:pt x="6" y="1"/>
                  </a:lnTo>
                  <a:cubicBezTo>
                    <a:pt x="9" y="0"/>
                    <a:pt x="13" y="1"/>
                    <a:pt x="16" y="3"/>
                  </a:cubicBezTo>
                  <a:lnTo>
                    <a:pt x="15" y="4"/>
                  </a:lnTo>
                  <a:close/>
                  <a:moveTo>
                    <a:pt x="6" y="2"/>
                  </a:moveTo>
                  <a:lnTo>
                    <a:pt x="6" y="2"/>
                  </a:lnTo>
                  <a:lnTo>
                    <a:pt x="6" y="1"/>
                  </a:lnTo>
                  <a:lnTo>
                    <a:pt x="6" y="2"/>
                  </a:lnTo>
                  <a:close/>
                  <a:moveTo>
                    <a:pt x="6" y="2"/>
                  </a:moveTo>
                  <a:cubicBezTo>
                    <a:pt x="6" y="2"/>
                    <a:pt x="6" y="2"/>
                    <a:pt x="6" y="2"/>
                  </a:cubicBezTo>
                  <a:lnTo>
                    <a:pt x="6" y="1"/>
                  </a:lnTo>
                  <a:cubicBezTo>
                    <a:pt x="6" y="1"/>
                    <a:pt x="6" y="1"/>
                    <a:pt x="6" y="1"/>
                  </a:cubicBezTo>
                  <a:lnTo>
                    <a:pt x="6" y="2"/>
                  </a:lnTo>
                  <a:close/>
                  <a:moveTo>
                    <a:pt x="6" y="2"/>
                  </a:moveTo>
                  <a:lnTo>
                    <a:pt x="6" y="2"/>
                  </a:lnTo>
                  <a:lnTo>
                    <a:pt x="6" y="1"/>
                  </a:lnTo>
                  <a:lnTo>
                    <a:pt x="6" y="2"/>
                  </a:lnTo>
                  <a:close/>
                  <a:moveTo>
                    <a:pt x="6" y="2"/>
                  </a:moveTo>
                  <a:cubicBezTo>
                    <a:pt x="5" y="2"/>
                    <a:pt x="4" y="3"/>
                    <a:pt x="3" y="4"/>
                  </a:cubicBezTo>
                  <a:lnTo>
                    <a:pt x="2" y="4"/>
                  </a:lnTo>
                  <a:cubicBezTo>
                    <a:pt x="3" y="2"/>
                    <a:pt x="4" y="1"/>
                    <a:pt x="6" y="1"/>
                  </a:cubicBezTo>
                  <a:lnTo>
                    <a:pt x="6" y="2"/>
                  </a:lnTo>
                  <a:close/>
                  <a:moveTo>
                    <a:pt x="3" y="4"/>
                  </a:moveTo>
                  <a:cubicBezTo>
                    <a:pt x="2" y="5"/>
                    <a:pt x="2" y="7"/>
                    <a:pt x="2" y="8"/>
                  </a:cubicBezTo>
                  <a:lnTo>
                    <a:pt x="1" y="8"/>
                  </a:lnTo>
                  <a:cubicBezTo>
                    <a:pt x="0" y="7"/>
                    <a:pt x="1" y="5"/>
                    <a:pt x="2" y="4"/>
                  </a:cubicBezTo>
                  <a:lnTo>
                    <a:pt x="3" y="4"/>
                  </a:lnTo>
                  <a:close/>
                  <a:moveTo>
                    <a:pt x="2" y="8"/>
                  </a:moveTo>
                  <a:lnTo>
                    <a:pt x="2" y="8"/>
                  </a:lnTo>
                  <a:lnTo>
                    <a:pt x="1" y="8"/>
                  </a:lnTo>
                  <a:cubicBezTo>
                    <a:pt x="1" y="8"/>
                    <a:pt x="1" y="8"/>
                    <a:pt x="1" y="8"/>
                  </a:cubicBezTo>
                  <a:lnTo>
                    <a:pt x="2" y="8"/>
                  </a:lnTo>
                  <a:close/>
                  <a:moveTo>
                    <a:pt x="1" y="8"/>
                  </a:moveTo>
                  <a:lnTo>
                    <a:pt x="1" y="8"/>
                  </a:lnTo>
                  <a:lnTo>
                    <a:pt x="2" y="8"/>
                  </a:lnTo>
                  <a:lnTo>
                    <a:pt x="1" y="8"/>
                  </a:lnTo>
                  <a:close/>
                  <a:moveTo>
                    <a:pt x="2" y="8"/>
                  </a:moveTo>
                  <a:lnTo>
                    <a:pt x="2" y="8"/>
                  </a:lnTo>
                  <a:lnTo>
                    <a:pt x="1" y="8"/>
                  </a:lnTo>
                  <a:lnTo>
                    <a:pt x="2" y="8"/>
                  </a:lnTo>
                  <a:close/>
                  <a:moveTo>
                    <a:pt x="1" y="8"/>
                  </a:moveTo>
                  <a:lnTo>
                    <a:pt x="1" y="8"/>
                  </a:lnTo>
                  <a:lnTo>
                    <a:pt x="2" y="8"/>
                  </a:lnTo>
                  <a:lnTo>
                    <a:pt x="1" y="8"/>
                  </a:lnTo>
                  <a:close/>
                  <a:moveTo>
                    <a:pt x="2" y="8"/>
                  </a:moveTo>
                  <a:cubicBezTo>
                    <a:pt x="3" y="9"/>
                    <a:pt x="3" y="10"/>
                    <a:pt x="4" y="11"/>
                  </a:cubicBezTo>
                  <a:lnTo>
                    <a:pt x="3" y="11"/>
                  </a:lnTo>
                  <a:cubicBezTo>
                    <a:pt x="2" y="11"/>
                    <a:pt x="1" y="9"/>
                    <a:pt x="1" y="8"/>
                  </a:cubicBezTo>
                  <a:lnTo>
                    <a:pt x="2" y="8"/>
                  </a:lnTo>
                  <a:close/>
                  <a:moveTo>
                    <a:pt x="4" y="11"/>
                  </a:moveTo>
                  <a:cubicBezTo>
                    <a:pt x="4" y="12"/>
                    <a:pt x="5" y="12"/>
                    <a:pt x="6" y="13"/>
                  </a:cubicBezTo>
                  <a:lnTo>
                    <a:pt x="5" y="14"/>
                  </a:lnTo>
                  <a:cubicBezTo>
                    <a:pt x="4" y="13"/>
                    <a:pt x="3" y="12"/>
                    <a:pt x="3" y="11"/>
                  </a:cubicBezTo>
                  <a:lnTo>
                    <a:pt x="4" y="11"/>
                  </a:lnTo>
                  <a:close/>
                  <a:moveTo>
                    <a:pt x="6" y="13"/>
                  </a:moveTo>
                  <a:cubicBezTo>
                    <a:pt x="10" y="17"/>
                    <a:pt x="17" y="18"/>
                    <a:pt x="22" y="18"/>
                  </a:cubicBezTo>
                  <a:lnTo>
                    <a:pt x="23" y="19"/>
                  </a:lnTo>
                  <a:cubicBezTo>
                    <a:pt x="16" y="20"/>
                    <a:pt x="9" y="18"/>
                    <a:pt x="5" y="14"/>
                  </a:cubicBezTo>
                  <a:lnTo>
                    <a:pt x="6" y="13"/>
                  </a:lnTo>
                  <a:close/>
                  <a:moveTo>
                    <a:pt x="23" y="18"/>
                  </a:moveTo>
                  <a:lnTo>
                    <a:pt x="23" y="19"/>
                  </a:lnTo>
                  <a:lnTo>
                    <a:pt x="22" y="19"/>
                  </a:lnTo>
                  <a:lnTo>
                    <a:pt x="23" y="18"/>
                  </a:lnTo>
                  <a:close/>
                  <a:moveTo>
                    <a:pt x="22" y="19"/>
                  </a:moveTo>
                  <a:cubicBezTo>
                    <a:pt x="22" y="17"/>
                    <a:pt x="21" y="16"/>
                    <a:pt x="20" y="15"/>
                  </a:cubicBezTo>
                  <a:lnTo>
                    <a:pt x="21" y="14"/>
                  </a:lnTo>
                  <a:cubicBezTo>
                    <a:pt x="22" y="16"/>
                    <a:pt x="23" y="17"/>
                    <a:pt x="23" y="18"/>
                  </a:cubicBezTo>
                  <a:lnTo>
                    <a:pt x="22" y="19"/>
                  </a:lnTo>
                  <a:close/>
                  <a:moveTo>
                    <a:pt x="20" y="15"/>
                  </a:moveTo>
                  <a:cubicBezTo>
                    <a:pt x="19" y="14"/>
                    <a:pt x="18" y="12"/>
                    <a:pt x="18" y="10"/>
                  </a:cubicBezTo>
                  <a:lnTo>
                    <a:pt x="19" y="10"/>
                  </a:lnTo>
                  <a:cubicBezTo>
                    <a:pt x="19" y="12"/>
                    <a:pt x="20" y="13"/>
                    <a:pt x="21" y="14"/>
                  </a:cubicBezTo>
                  <a:lnTo>
                    <a:pt x="20" y="15"/>
                  </a:lnTo>
                  <a:close/>
                  <a:moveTo>
                    <a:pt x="19" y="10"/>
                  </a:moveTo>
                  <a:lnTo>
                    <a:pt x="19" y="10"/>
                  </a:lnTo>
                  <a:close/>
                  <a:moveTo>
                    <a:pt x="18" y="10"/>
                  </a:moveTo>
                  <a:lnTo>
                    <a:pt x="18" y="10"/>
                  </a:lnTo>
                  <a:lnTo>
                    <a:pt x="19" y="10"/>
                  </a:lnTo>
                  <a:lnTo>
                    <a:pt x="18" y="10"/>
                  </a:lnTo>
                  <a:close/>
                  <a:moveTo>
                    <a:pt x="18" y="10"/>
                  </a:moveTo>
                  <a:lnTo>
                    <a:pt x="18" y="10"/>
                  </a:lnTo>
                  <a:lnTo>
                    <a:pt x="19" y="10"/>
                  </a:lnTo>
                  <a:lnTo>
                    <a:pt x="18" y="10"/>
                  </a:lnTo>
                  <a:close/>
                  <a:moveTo>
                    <a:pt x="18" y="10"/>
                  </a:moveTo>
                  <a:cubicBezTo>
                    <a:pt x="18" y="10"/>
                    <a:pt x="18" y="9"/>
                    <a:pt x="18" y="9"/>
                  </a:cubicBezTo>
                  <a:lnTo>
                    <a:pt x="19" y="9"/>
                  </a:lnTo>
                  <a:cubicBezTo>
                    <a:pt x="19" y="9"/>
                    <a:pt x="19" y="10"/>
                    <a:pt x="19" y="10"/>
                  </a:cubicBezTo>
                  <a:lnTo>
                    <a:pt x="18" y="10"/>
                  </a:lnTo>
                  <a:close/>
                  <a:moveTo>
                    <a:pt x="18" y="9"/>
                  </a:moveTo>
                  <a:cubicBezTo>
                    <a:pt x="18" y="8"/>
                    <a:pt x="18" y="7"/>
                    <a:pt x="18" y="7"/>
                  </a:cubicBezTo>
                  <a:lnTo>
                    <a:pt x="19" y="6"/>
                  </a:lnTo>
                  <a:cubicBezTo>
                    <a:pt x="20" y="6"/>
                    <a:pt x="19" y="8"/>
                    <a:pt x="19" y="9"/>
                  </a:cubicBezTo>
                  <a:lnTo>
                    <a:pt x="18" y="9"/>
                  </a:lnTo>
                  <a:close/>
                  <a:moveTo>
                    <a:pt x="18" y="7"/>
                  </a:moveTo>
                  <a:lnTo>
                    <a:pt x="18" y="7"/>
                  </a:lnTo>
                  <a:lnTo>
                    <a:pt x="18" y="6"/>
                  </a:lnTo>
                  <a:lnTo>
                    <a:pt x="18"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9" name="Freeform 58">
              <a:extLst>
                <a:ext uri="{FF2B5EF4-FFF2-40B4-BE49-F238E27FC236}">
                  <a16:creationId xmlns:a16="http://schemas.microsoft.com/office/drawing/2014/main" id="{D1522F11-9726-AC67-0898-15312B80D7D4}"/>
                </a:ext>
              </a:extLst>
            </p:cNvPr>
            <p:cNvSpPr>
              <a:spLocks noEditPoints="1"/>
            </p:cNvSpPr>
            <p:nvPr/>
          </p:nvSpPr>
          <p:spPr bwMode="auto">
            <a:xfrm>
              <a:off x="2349" y="1771"/>
              <a:ext cx="118" cy="135"/>
            </a:xfrm>
            <a:custGeom>
              <a:avLst/>
              <a:gdLst>
                <a:gd name="T0" fmla="*/ 504388 w 21"/>
                <a:gd name="T1" fmla="*/ 129223 h 24"/>
                <a:gd name="T2" fmla="*/ 599142 w 21"/>
                <a:gd name="T3" fmla="*/ 191143 h 24"/>
                <a:gd name="T4" fmla="*/ 504388 w 21"/>
                <a:gd name="T5" fmla="*/ 129223 h 24"/>
                <a:gd name="T6" fmla="*/ 442663 w 21"/>
                <a:gd name="T7" fmla="*/ 33981 h 24"/>
                <a:gd name="T8" fmla="*/ 504388 w 21"/>
                <a:gd name="T9" fmla="*/ 129223 h 24"/>
                <a:gd name="T10" fmla="*/ 314032 w 21"/>
                <a:gd name="T11" fmla="*/ 129223 h 24"/>
                <a:gd name="T12" fmla="*/ 442663 w 21"/>
                <a:gd name="T13" fmla="*/ 33981 h 24"/>
                <a:gd name="T14" fmla="*/ 314032 w 21"/>
                <a:gd name="T15" fmla="*/ 129223 h 24"/>
                <a:gd name="T16" fmla="*/ 252273 w 21"/>
                <a:gd name="T17" fmla="*/ 129223 h 24"/>
                <a:gd name="T18" fmla="*/ 314032 w 21"/>
                <a:gd name="T19" fmla="*/ 129223 h 24"/>
                <a:gd name="T20" fmla="*/ 286184 w 21"/>
                <a:gd name="T21" fmla="*/ 158237 h 24"/>
                <a:gd name="T22" fmla="*/ 286184 w 21"/>
                <a:gd name="T23" fmla="*/ 158237 h 24"/>
                <a:gd name="T24" fmla="*/ 156479 w 21"/>
                <a:gd name="T25" fmla="*/ 315394 h 24"/>
                <a:gd name="T26" fmla="*/ 252273 w 21"/>
                <a:gd name="T27" fmla="*/ 129223 h 24"/>
                <a:gd name="T28" fmla="*/ 156479 w 21"/>
                <a:gd name="T29" fmla="*/ 315394 h 24"/>
                <a:gd name="T30" fmla="*/ 0 w 21"/>
                <a:gd name="T31" fmla="*/ 444583 h 24"/>
                <a:gd name="T32" fmla="*/ 156479 w 21"/>
                <a:gd name="T33" fmla="*/ 315394 h 24"/>
                <a:gd name="T34" fmla="*/ 0 w 21"/>
                <a:gd name="T35" fmla="*/ 444583 h 24"/>
                <a:gd name="T36" fmla="*/ 0 w 21"/>
                <a:gd name="T37" fmla="*/ 444583 h 24"/>
                <a:gd name="T38" fmla="*/ 33877 w 21"/>
                <a:gd name="T39" fmla="*/ 473597 h 24"/>
                <a:gd name="T40" fmla="*/ 0 w 21"/>
                <a:gd name="T41" fmla="*/ 444583 h 24"/>
                <a:gd name="T42" fmla="*/ 33877 w 21"/>
                <a:gd name="T43" fmla="*/ 473597 h 24"/>
                <a:gd name="T44" fmla="*/ 0 w 21"/>
                <a:gd name="T45" fmla="*/ 473597 h 24"/>
                <a:gd name="T46" fmla="*/ 33877 w 21"/>
                <a:gd name="T47" fmla="*/ 473597 h 24"/>
                <a:gd name="T48" fmla="*/ 33877 w 21"/>
                <a:gd name="T49" fmla="*/ 473597 h 24"/>
                <a:gd name="T50" fmla="*/ 0 w 21"/>
                <a:gd name="T51" fmla="*/ 473597 h 24"/>
                <a:gd name="T52" fmla="*/ 0 w 21"/>
                <a:gd name="T53" fmla="*/ 506537 h 24"/>
                <a:gd name="T54" fmla="*/ 33877 w 21"/>
                <a:gd name="T55" fmla="*/ 506537 h 24"/>
                <a:gd name="T56" fmla="*/ 33877 w 21"/>
                <a:gd name="T57" fmla="*/ 473597 h 24"/>
                <a:gd name="T58" fmla="*/ 33877 w 21"/>
                <a:gd name="T59" fmla="*/ 540709 h 24"/>
                <a:gd name="T60" fmla="*/ 33877 w 21"/>
                <a:gd name="T61" fmla="*/ 473597 h 24"/>
                <a:gd name="T62" fmla="*/ 61725 w 21"/>
                <a:gd name="T63" fmla="*/ 506537 h 24"/>
                <a:gd name="T64" fmla="*/ 61725 w 21"/>
                <a:gd name="T65" fmla="*/ 506537 h 24"/>
                <a:gd name="T66" fmla="*/ 218396 w 21"/>
                <a:gd name="T67" fmla="*/ 602629 h 24"/>
                <a:gd name="T68" fmla="*/ 33877 w 21"/>
                <a:gd name="T69" fmla="*/ 540709 h 24"/>
                <a:gd name="T70" fmla="*/ 218396 w 21"/>
                <a:gd name="T71" fmla="*/ 602629 h 24"/>
                <a:gd name="T72" fmla="*/ 470511 w 21"/>
                <a:gd name="T73" fmla="*/ 759786 h 24"/>
                <a:gd name="T74" fmla="*/ 218396 w 21"/>
                <a:gd name="T75" fmla="*/ 602629 h 24"/>
                <a:gd name="T76" fmla="*/ 470511 w 21"/>
                <a:gd name="T77" fmla="*/ 726879 h 24"/>
                <a:gd name="T78" fmla="*/ 470511 w 21"/>
                <a:gd name="T79" fmla="*/ 726879 h 24"/>
                <a:gd name="T80" fmla="*/ 660867 w 21"/>
                <a:gd name="T81" fmla="*/ 506537 h 24"/>
                <a:gd name="T82" fmla="*/ 470511 w 21"/>
                <a:gd name="T83" fmla="*/ 726879 h 24"/>
                <a:gd name="T84" fmla="*/ 626990 w 21"/>
                <a:gd name="T85" fmla="*/ 473597 h 24"/>
                <a:gd name="T86" fmla="*/ 660867 w 21"/>
                <a:gd name="T87" fmla="*/ 506537 h 24"/>
                <a:gd name="T88" fmla="*/ 626990 w 21"/>
                <a:gd name="T89" fmla="*/ 473597 h 24"/>
                <a:gd name="T90" fmla="*/ 660867 w 21"/>
                <a:gd name="T91" fmla="*/ 473597 h 24"/>
                <a:gd name="T92" fmla="*/ 626990 w 21"/>
                <a:gd name="T93" fmla="*/ 473597 h 24"/>
                <a:gd name="T94" fmla="*/ 660867 w 21"/>
                <a:gd name="T95" fmla="*/ 473597 h 24"/>
                <a:gd name="T96" fmla="*/ 626990 w 21"/>
                <a:gd name="T97" fmla="*/ 473597 h 24"/>
                <a:gd name="T98" fmla="*/ 626990 w 21"/>
                <a:gd name="T99" fmla="*/ 444583 h 24"/>
                <a:gd name="T100" fmla="*/ 660867 w 21"/>
                <a:gd name="T101" fmla="*/ 473597 h 24"/>
                <a:gd name="T102" fmla="*/ 626990 w 21"/>
                <a:gd name="T103" fmla="*/ 444583 h 24"/>
                <a:gd name="T104" fmla="*/ 660867 w 21"/>
                <a:gd name="T105" fmla="*/ 411486 h 24"/>
                <a:gd name="T106" fmla="*/ 626990 w 21"/>
                <a:gd name="T107" fmla="*/ 444583 h 24"/>
                <a:gd name="T108" fmla="*/ 566304 w 21"/>
                <a:gd name="T109" fmla="*/ 191143 h 24"/>
                <a:gd name="T110" fmla="*/ 660867 w 21"/>
                <a:gd name="T111" fmla="*/ 411486 h 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4">
                  <a:moveTo>
                    <a:pt x="18" y="6"/>
                  </a:moveTo>
                  <a:cubicBezTo>
                    <a:pt x="18" y="5"/>
                    <a:pt x="17" y="4"/>
                    <a:pt x="16" y="4"/>
                  </a:cubicBezTo>
                  <a:lnTo>
                    <a:pt x="17" y="3"/>
                  </a:lnTo>
                  <a:cubicBezTo>
                    <a:pt x="18" y="3"/>
                    <a:pt x="19" y="4"/>
                    <a:pt x="19" y="6"/>
                  </a:cubicBezTo>
                  <a:lnTo>
                    <a:pt x="18" y="6"/>
                  </a:lnTo>
                  <a:close/>
                  <a:moveTo>
                    <a:pt x="16" y="4"/>
                  </a:moveTo>
                  <a:cubicBezTo>
                    <a:pt x="16" y="3"/>
                    <a:pt x="15" y="3"/>
                    <a:pt x="14" y="2"/>
                  </a:cubicBezTo>
                  <a:lnTo>
                    <a:pt x="14" y="1"/>
                  </a:lnTo>
                  <a:cubicBezTo>
                    <a:pt x="15" y="1"/>
                    <a:pt x="16" y="2"/>
                    <a:pt x="17" y="3"/>
                  </a:cubicBezTo>
                  <a:lnTo>
                    <a:pt x="16" y="4"/>
                  </a:lnTo>
                  <a:close/>
                  <a:moveTo>
                    <a:pt x="14" y="2"/>
                  </a:moveTo>
                  <a:cubicBezTo>
                    <a:pt x="13" y="2"/>
                    <a:pt x="11" y="3"/>
                    <a:pt x="10" y="4"/>
                  </a:cubicBezTo>
                  <a:lnTo>
                    <a:pt x="9" y="3"/>
                  </a:lnTo>
                  <a:cubicBezTo>
                    <a:pt x="11" y="2"/>
                    <a:pt x="12" y="0"/>
                    <a:pt x="14" y="1"/>
                  </a:cubicBezTo>
                  <a:lnTo>
                    <a:pt x="14" y="2"/>
                  </a:lnTo>
                  <a:close/>
                  <a:moveTo>
                    <a:pt x="10" y="4"/>
                  </a:moveTo>
                  <a:cubicBezTo>
                    <a:pt x="10" y="4"/>
                    <a:pt x="9" y="5"/>
                    <a:pt x="9" y="5"/>
                  </a:cubicBezTo>
                  <a:lnTo>
                    <a:pt x="8" y="4"/>
                  </a:lnTo>
                  <a:cubicBezTo>
                    <a:pt x="8" y="4"/>
                    <a:pt x="9" y="3"/>
                    <a:pt x="9" y="3"/>
                  </a:cubicBezTo>
                  <a:lnTo>
                    <a:pt x="10" y="4"/>
                  </a:lnTo>
                  <a:close/>
                  <a:moveTo>
                    <a:pt x="9" y="5"/>
                  </a:moveTo>
                  <a:lnTo>
                    <a:pt x="9" y="5"/>
                  </a:lnTo>
                  <a:lnTo>
                    <a:pt x="8" y="5"/>
                  </a:lnTo>
                  <a:lnTo>
                    <a:pt x="9" y="5"/>
                  </a:lnTo>
                  <a:close/>
                  <a:moveTo>
                    <a:pt x="9" y="5"/>
                  </a:moveTo>
                  <a:cubicBezTo>
                    <a:pt x="7" y="7"/>
                    <a:pt x="6" y="8"/>
                    <a:pt x="5" y="10"/>
                  </a:cubicBezTo>
                  <a:lnTo>
                    <a:pt x="3" y="9"/>
                  </a:lnTo>
                  <a:cubicBezTo>
                    <a:pt x="5" y="7"/>
                    <a:pt x="6" y="6"/>
                    <a:pt x="8" y="4"/>
                  </a:cubicBezTo>
                  <a:lnTo>
                    <a:pt x="9" y="5"/>
                  </a:lnTo>
                  <a:close/>
                  <a:moveTo>
                    <a:pt x="5" y="10"/>
                  </a:moveTo>
                  <a:cubicBezTo>
                    <a:pt x="4" y="12"/>
                    <a:pt x="3" y="13"/>
                    <a:pt x="1" y="15"/>
                  </a:cubicBezTo>
                  <a:lnTo>
                    <a:pt x="0" y="14"/>
                  </a:lnTo>
                  <a:cubicBezTo>
                    <a:pt x="2" y="12"/>
                    <a:pt x="3" y="11"/>
                    <a:pt x="3" y="9"/>
                  </a:cubicBezTo>
                  <a:lnTo>
                    <a:pt x="5" y="10"/>
                  </a:lnTo>
                  <a:close/>
                  <a:moveTo>
                    <a:pt x="0" y="14"/>
                  </a:moveTo>
                  <a:lnTo>
                    <a:pt x="0" y="14"/>
                  </a:lnTo>
                  <a:lnTo>
                    <a:pt x="1" y="14"/>
                  </a:lnTo>
                  <a:lnTo>
                    <a:pt x="0" y="14"/>
                  </a:lnTo>
                  <a:close/>
                  <a:moveTo>
                    <a:pt x="1" y="15"/>
                  </a:moveTo>
                  <a:cubicBezTo>
                    <a:pt x="1" y="15"/>
                    <a:pt x="1" y="15"/>
                    <a:pt x="1" y="15"/>
                  </a:cubicBezTo>
                  <a:lnTo>
                    <a:pt x="0" y="14"/>
                  </a:lnTo>
                  <a:cubicBezTo>
                    <a:pt x="0" y="14"/>
                    <a:pt x="0" y="14"/>
                    <a:pt x="0" y="14"/>
                  </a:cubicBezTo>
                  <a:lnTo>
                    <a:pt x="1" y="15"/>
                  </a:lnTo>
                  <a:close/>
                  <a:moveTo>
                    <a:pt x="1" y="15"/>
                  </a:moveTo>
                  <a:cubicBezTo>
                    <a:pt x="1" y="15"/>
                    <a:pt x="1" y="15"/>
                    <a:pt x="1" y="15"/>
                  </a:cubicBezTo>
                  <a:lnTo>
                    <a:pt x="0" y="15"/>
                  </a:lnTo>
                  <a:cubicBezTo>
                    <a:pt x="0" y="15"/>
                    <a:pt x="0" y="15"/>
                    <a:pt x="0" y="14"/>
                  </a:cubicBezTo>
                  <a:lnTo>
                    <a:pt x="1" y="15"/>
                  </a:lnTo>
                  <a:close/>
                  <a:moveTo>
                    <a:pt x="1" y="15"/>
                  </a:moveTo>
                  <a:cubicBezTo>
                    <a:pt x="1" y="15"/>
                    <a:pt x="1" y="15"/>
                    <a:pt x="1" y="15"/>
                  </a:cubicBezTo>
                  <a:lnTo>
                    <a:pt x="0" y="16"/>
                  </a:lnTo>
                  <a:cubicBezTo>
                    <a:pt x="0" y="16"/>
                    <a:pt x="0" y="16"/>
                    <a:pt x="0" y="15"/>
                  </a:cubicBezTo>
                  <a:lnTo>
                    <a:pt x="1" y="15"/>
                  </a:lnTo>
                  <a:close/>
                  <a:moveTo>
                    <a:pt x="0" y="16"/>
                  </a:moveTo>
                  <a:lnTo>
                    <a:pt x="0" y="16"/>
                  </a:lnTo>
                  <a:lnTo>
                    <a:pt x="1" y="16"/>
                  </a:lnTo>
                  <a:lnTo>
                    <a:pt x="0" y="16"/>
                  </a:lnTo>
                  <a:close/>
                  <a:moveTo>
                    <a:pt x="1" y="15"/>
                  </a:moveTo>
                  <a:cubicBezTo>
                    <a:pt x="2" y="15"/>
                    <a:pt x="2" y="16"/>
                    <a:pt x="2" y="16"/>
                  </a:cubicBezTo>
                  <a:lnTo>
                    <a:pt x="1" y="17"/>
                  </a:lnTo>
                  <a:cubicBezTo>
                    <a:pt x="1" y="17"/>
                    <a:pt x="1" y="17"/>
                    <a:pt x="0" y="16"/>
                  </a:cubicBezTo>
                  <a:lnTo>
                    <a:pt x="1" y="15"/>
                  </a:lnTo>
                  <a:close/>
                  <a:moveTo>
                    <a:pt x="2" y="16"/>
                  </a:moveTo>
                  <a:lnTo>
                    <a:pt x="2" y="16"/>
                  </a:lnTo>
                  <a:close/>
                  <a:moveTo>
                    <a:pt x="2" y="16"/>
                  </a:moveTo>
                  <a:cubicBezTo>
                    <a:pt x="4" y="17"/>
                    <a:pt x="5" y="18"/>
                    <a:pt x="7" y="19"/>
                  </a:cubicBezTo>
                  <a:lnTo>
                    <a:pt x="6" y="20"/>
                  </a:lnTo>
                  <a:cubicBezTo>
                    <a:pt x="5" y="19"/>
                    <a:pt x="3" y="18"/>
                    <a:pt x="1" y="17"/>
                  </a:cubicBezTo>
                  <a:lnTo>
                    <a:pt x="2" y="16"/>
                  </a:lnTo>
                  <a:close/>
                  <a:moveTo>
                    <a:pt x="7" y="19"/>
                  </a:moveTo>
                  <a:cubicBezTo>
                    <a:pt x="9" y="21"/>
                    <a:pt x="12" y="22"/>
                    <a:pt x="15" y="23"/>
                  </a:cubicBezTo>
                  <a:lnTo>
                    <a:pt x="15" y="24"/>
                  </a:lnTo>
                  <a:cubicBezTo>
                    <a:pt x="11" y="24"/>
                    <a:pt x="9" y="22"/>
                    <a:pt x="6" y="20"/>
                  </a:cubicBezTo>
                  <a:lnTo>
                    <a:pt x="7" y="19"/>
                  </a:lnTo>
                  <a:close/>
                  <a:moveTo>
                    <a:pt x="15" y="23"/>
                  </a:moveTo>
                  <a:lnTo>
                    <a:pt x="15" y="23"/>
                  </a:lnTo>
                  <a:close/>
                  <a:moveTo>
                    <a:pt x="15" y="23"/>
                  </a:moveTo>
                  <a:cubicBezTo>
                    <a:pt x="18" y="23"/>
                    <a:pt x="19" y="19"/>
                    <a:pt x="20" y="16"/>
                  </a:cubicBezTo>
                  <a:lnTo>
                    <a:pt x="21" y="16"/>
                  </a:lnTo>
                  <a:cubicBezTo>
                    <a:pt x="20" y="20"/>
                    <a:pt x="19" y="24"/>
                    <a:pt x="15" y="24"/>
                  </a:cubicBezTo>
                  <a:lnTo>
                    <a:pt x="15" y="23"/>
                  </a:lnTo>
                  <a:close/>
                  <a:moveTo>
                    <a:pt x="20" y="16"/>
                  </a:moveTo>
                  <a:cubicBezTo>
                    <a:pt x="20" y="16"/>
                    <a:pt x="20" y="15"/>
                    <a:pt x="20" y="15"/>
                  </a:cubicBezTo>
                  <a:lnTo>
                    <a:pt x="21" y="15"/>
                  </a:lnTo>
                  <a:cubicBezTo>
                    <a:pt x="21" y="15"/>
                    <a:pt x="21" y="16"/>
                    <a:pt x="21" y="16"/>
                  </a:cubicBezTo>
                  <a:lnTo>
                    <a:pt x="20" y="16"/>
                  </a:lnTo>
                  <a:close/>
                  <a:moveTo>
                    <a:pt x="20" y="15"/>
                  </a:moveTo>
                  <a:lnTo>
                    <a:pt x="20" y="15"/>
                  </a:lnTo>
                  <a:lnTo>
                    <a:pt x="21" y="15"/>
                  </a:lnTo>
                  <a:lnTo>
                    <a:pt x="20" y="15"/>
                  </a:lnTo>
                  <a:close/>
                  <a:moveTo>
                    <a:pt x="20" y="15"/>
                  </a:moveTo>
                  <a:lnTo>
                    <a:pt x="20" y="15"/>
                  </a:lnTo>
                  <a:lnTo>
                    <a:pt x="21" y="15"/>
                  </a:lnTo>
                  <a:lnTo>
                    <a:pt x="20" y="15"/>
                  </a:lnTo>
                  <a:close/>
                  <a:moveTo>
                    <a:pt x="20" y="15"/>
                  </a:moveTo>
                  <a:cubicBezTo>
                    <a:pt x="20" y="14"/>
                    <a:pt x="20" y="14"/>
                    <a:pt x="20" y="14"/>
                  </a:cubicBezTo>
                  <a:lnTo>
                    <a:pt x="21" y="14"/>
                  </a:lnTo>
                  <a:cubicBezTo>
                    <a:pt x="21" y="14"/>
                    <a:pt x="21" y="15"/>
                    <a:pt x="21" y="15"/>
                  </a:cubicBezTo>
                  <a:lnTo>
                    <a:pt x="20" y="15"/>
                  </a:lnTo>
                  <a:close/>
                  <a:moveTo>
                    <a:pt x="20" y="14"/>
                  </a:moveTo>
                  <a:cubicBezTo>
                    <a:pt x="20" y="13"/>
                    <a:pt x="20" y="13"/>
                    <a:pt x="20" y="13"/>
                  </a:cubicBezTo>
                  <a:lnTo>
                    <a:pt x="21" y="13"/>
                  </a:lnTo>
                  <a:cubicBezTo>
                    <a:pt x="21" y="13"/>
                    <a:pt x="21" y="13"/>
                    <a:pt x="21" y="14"/>
                  </a:cubicBezTo>
                  <a:lnTo>
                    <a:pt x="20" y="14"/>
                  </a:lnTo>
                  <a:close/>
                  <a:moveTo>
                    <a:pt x="20" y="13"/>
                  </a:moveTo>
                  <a:cubicBezTo>
                    <a:pt x="20" y="11"/>
                    <a:pt x="19" y="8"/>
                    <a:pt x="18" y="6"/>
                  </a:cubicBezTo>
                  <a:lnTo>
                    <a:pt x="19" y="6"/>
                  </a:lnTo>
                  <a:cubicBezTo>
                    <a:pt x="20" y="7"/>
                    <a:pt x="21" y="10"/>
                    <a:pt x="21" y="13"/>
                  </a:cubicBezTo>
                  <a:lnTo>
                    <a:pt x="20" y="1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0" name="Freeform 59">
              <a:extLst>
                <a:ext uri="{FF2B5EF4-FFF2-40B4-BE49-F238E27FC236}">
                  <a16:creationId xmlns:a16="http://schemas.microsoft.com/office/drawing/2014/main" id="{C86FE7CD-A9E7-48DD-10E5-7852C9C22181}"/>
                </a:ext>
              </a:extLst>
            </p:cNvPr>
            <p:cNvSpPr>
              <a:spLocks/>
            </p:cNvSpPr>
            <p:nvPr/>
          </p:nvSpPr>
          <p:spPr bwMode="auto">
            <a:xfrm>
              <a:off x="2394" y="1900"/>
              <a:ext cx="134" cy="101"/>
            </a:xfrm>
            <a:custGeom>
              <a:avLst/>
              <a:gdLst>
                <a:gd name="T0" fmla="*/ 634602 w 24"/>
                <a:gd name="T1" fmla="*/ 283552 h 18"/>
                <a:gd name="T2" fmla="*/ 92242 w 24"/>
                <a:gd name="T3" fmla="*/ 0 h 18"/>
                <a:gd name="T4" fmla="*/ 0 w 24"/>
                <a:gd name="T5" fmla="*/ 61492 h 18"/>
                <a:gd name="T6" fmla="*/ 634602 w 24"/>
                <a:gd name="T7" fmla="*/ 562155 h 18"/>
                <a:gd name="T8" fmla="*/ 667677 w 24"/>
                <a:gd name="T9" fmla="*/ 562155 h 18"/>
                <a:gd name="T10" fmla="*/ 607450 w 24"/>
                <a:gd name="T11" fmla="*/ 217116 h 18"/>
                <a:gd name="T12" fmla="*/ 634602 w 24"/>
                <a:gd name="T13" fmla="*/ 28355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1" name="Freeform 60">
              <a:extLst>
                <a:ext uri="{FF2B5EF4-FFF2-40B4-BE49-F238E27FC236}">
                  <a16:creationId xmlns:a16="http://schemas.microsoft.com/office/drawing/2014/main" id="{A3BFC9A1-B8FB-E216-2B2B-39B8608DFC98}"/>
                </a:ext>
              </a:extLst>
            </p:cNvPr>
            <p:cNvSpPr>
              <a:spLocks/>
            </p:cNvSpPr>
            <p:nvPr/>
          </p:nvSpPr>
          <p:spPr bwMode="auto">
            <a:xfrm>
              <a:off x="2394" y="1900"/>
              <a:ext cx="134" cy="101"/>
            </a:xfrm>
            <a:custGeom>
              <a:avLst/>
              <a:gdLst>
                <a:gd name="T0" fmla="*/ 634602 w 24"/>
                <a:gd name="T1" fmla="*/ 283552 h 18"/>
                <a:gd name="T2" fmla="*/ 92242 w 24"/>
                <a:gd name="T3" fmla="*/ 0 h 18"/>
                <a:gd name="T4" fmla="*/ 0 w 24"/>
                <a:gd name="T5" fmla="*/ 61492 h 18"/>
                <a:gd name="T6" fmla="*/ 634602 w 24"/>
                <a:gd name="T7" fmla="*/ 562155 h 18"/>
                <a:gd name="T8" fmla="*/ 667677 w 24"/>
                <a:gd name="T9" fmla="*/ 562155 h 18"/>
                <a:gd name="T10" fmla="*/ 607450 w 24"/>
                <a:gd name="T11" fmla="*/ 217116 h 18"/>
                <a:gd name="T12" fmla="*/ 634602 w 24"/>
                <a:gd name="T13" fmla="*/ 28355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62" name="Freeform 61">
              <a:extLst>
                <a:ext uri="{FF2B5EF4-FFF2-40B4-BE49-F238E27FC236}">
                  <a16:creationId xmlns:a16="http://schemas.microsoft.com/office/drawing/2014/main" id="{DDF747E7-1D28-47A7-C3B3-9F8C6C67B27E}"/>
                </a:ext>
              </a:extLst>
            </p:cNvPr>
            <p:cNvSpPr>
              <a:spLocks noEditPoints="1"/>
            </p:cNvSpPr>
            <p:nvPr/>
          </p:nvSpPr>
          <p:spPr bwMode="auto">
            <a:xfrm>
              <a:off x="2388" y="1894"/>
              <a:ext cx="140" cy="112"/>
            </a:xfrm>
            <a:custGeom>
              <a:avLst/>
              <a:gdLst>
                <a:gd name="T0" fmla="*/ 429727 w 25"/>
                <a:gd name="T1" fmla="*/ 120988 h 20"/>
                <a:gd name="T2" fmla="*/ 710024 w 25"/>
                <a:gd name="T3" fmla="*/ 275374 h 20"/>
                <a:gd name="T4" fmla="*/ 429727 w 25"/>
                <a:gd name="T5" fmla="*/ 120988 h 20"/>
                <a:gd name="T6" fmla="*/ 120988 w 25"/>
                <a:gd name="T7" fmla="*/ 0 h 20"/>
                <a:gd name="T8" fmla="*/ 429727 w 25"/>
                <a:gd name="T9" fmla="*/ 120988 h 20"/>
                <a:gd name="T10" fmla="*/ 93419 w 25"/>
                <a:gd name="T11" fmla="*/ 60934 h 20"/>
                <a:gd name="T12" fmla="*/ 93419 w 25"/>
                <a:gd name="T13" fmla="*/ 60934 h 20"/>
                <a:gd name="T14" fmla="*/ 93419 w 25"/>
                <a:gd name="T15" fmla="*/ 60934 h 20"/>
                <a:gd name="T16" fmla="*/ 120988 w 25"/>
                <a:gd name="T17" fmla="*/ 33365 h 20"/>
                <a:gd name="T18" fmla="*/ 93419 w 25"/>
                <a:gd name="T19" fmla="*/ 60934 h 20"/>
                <a:gd name="T20" fmla="*/ 33365 w 25"/>
                <a:gd name="T21" fmla="*/ 33365 h 20"/>
                <a:gd name="T22" fmla="*/ 93419 w 25"/>
                <a:gd name="T23" fmla="*/ 60934 h 20"/>
                <a:gd name="T24" fmla="*/ 33365 w 25"/>
                <a:gd name="T25" fmla="*/ 33365 h 20"/>
                <a:gd name="T26" fmla="*/ 33365 w 25"/>
                <a:gd name="T27" fmla="*/ 33365 h 20"/>
                <a:gd name="T28" fmla="*/ 60934 w 25"/>
                <a:gd name="T29" fmla="*/ 93419 h 20"/>
                <a:gd name="T30" fmla="*/ 33365 w 25"/>
                <a:gd name="T31" fmla="*/ 33365 h 20"/>
                <a:gd name="T32" fmla="*/ 60934 w 25"/>
                <a:gd name="T33" fmla="*/ 93419 h 20"/>
                <a:gd name="T34" fmla="*/ 0 w 25"/>
                <a:gd name="T35" fmla="*/ 120988 h 20"/>
                <a:gd name="T36" fmla="*/ 60934 w 25"/>
                <a:gd name="T37" fmla="*/ 93419 h 20"/>
                <a:gd name="T38" fmla="*/ 60934 w 25"/>
                <a:gd name="T39" fmla="*/ 93419 h 20"/>
                <a:gd name="T40" fmla="*/ 60934 w 25"/>
                <a:gd name="T41" fmla="*/ 93419 h 20"/>
                <a:gd name="T42" fmla="*/ 308739 w 25"/>
                <a:gd name="T43" fmla="*/ 429727 h 20"/>
                <a:gd name="T44" fmla="*/ 0 w 25"/>
                <a:gd name="T45" fmla="*/ 120988 h 20"/>
                <a:gd name="T46" fmla="*/ 308739 w 25"/>
                <a:gd name="T47" fmla="*/ 429727 h 20"/>
                <a:gd name="T48" fmla="*/ 677533 w 25"/>
                <a:gd name="T49" fmla="*/ 616599 h 20"/>
                <a:gd name="T50" fmla="*/ 308739 w 25"/>
                <a:gd name="T51" fmla="*/ 429727 h 20"/>
                <a:gd name="T52" fmla="*/ 710024 w 25"/>
                <a:gd name="T53" fmla="*/ 616599 h 20"/>
                <a:gd name="T54" fmla="*/ 677533 w 25"/>
                <a:gd name="T55" fmla="*/ 584114 h 20"/>
                <a:gd name="T56" fmla="*/ 650126 w 25"/>
                <a:gd name="T57" fmla="*/ 584114 h 20"/>
                <a:gd name="T58" fmla="*/ 710024 w 25"/>
                <a:gd name="T59" fmla="*/ 616599 h 20"/>
                <a:gd name="T60" fmla="*/ 650126 w 25"/>
                <a:gd name="T61" fmla="*/ 584114 h 20"/>
                <a:gd name="T62" fmla="*/ 710024 w 25"/>
                <a:gd name="T63" fmla="*/ 584114 h 20"/>
                <a:gd name="T64" fmla="*/ 710024 w 25"/>
                <a:gd name="T65" fmla="*/ 616599 h 20"/>
                <a:gd name="T66" fmla="*/ 710024 w 25"/>
                <a:gd name="T67" fmla="*/ 584114 h 20"/>
                <a:gd name="T68" fmla="*/ 710024 w 25"/>
                <a:gd name="T69" fmla="*/ 584114 h 20"/>
                <a:gd name="T70" fmla="*/ 710024 w 25"/>
                <a:gd name="T71" fmla="*/ 556702 h 20"/>
                <a:gd name="T72" fmla="*/ 737587 w 25"/>
                <a:gd name="T73" fmla="*/ 584114 h 20"/>
                <a:gd name="T74" fmla="*/ 710024 w 25"/>
                <a:gd name="T75" fmla="*/ 556702 h 20"/>
                <a:gd name="T76" fmla="*/ 710024 w 25"/>
                <a:gd name="T77" fmla="*/ 584114 h 20"/>
                <a:gd name="T78" fmla="*/ 710024 w 25"/>
                <a:gd name="T79" fmla="*/ 556702 h 20"/>
                <a:gd name="T80" fmla="*/ 770952 w 25"/>
                <a:gd name="T81" fmla="*/ 523146 h 20"/>
                <a:gd name="T82" fmla="*/ 710024 w 25"/>
                <a:gd name="T83" fmla="*/ 556702 h 20"/>
                <a:gd name="T84" fmla="*/ 710024 w 25"/>
                <a:gd name="T85" fmla="*/ 462213 h 20"/>
                <a:gd name="T86" fmla="*/ 770952 w 25"/>
                <a:gd name="T87" fmla="*/ 523146 h 20"/>
                <a:gd name="T88" fmla="*/ 710024 w 25"/>
                <a:gd name="T89" fmla="*/ 462213 h 20"/>
                <a:gd name="T90" fmla="*/ 650126 w 25"/>
                <a:gd name="T91" fmla="*/ 214441 h 20"/>
                <a:gd name="T92" fmla="*/ 710024 w 25"/>
                <a:gd name="T93" fmla="*/ 462213 h 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 h="20">
                  <a:moveTo>
                    <a:pt x="22" y="10"/>
                  </a:moveTo>
                  <a:cubicBezTo>
                    <a:pt x="20" y="7"/>
                    <a:pt x="17" y="5"/>
                    <a:pt x="14" y="4"/>
                  </a:cubicBezTo>
                  <a:lnTo>
                    <a:pt x="14" y="3"/>
                  </a:lnTo>
                  <a:cubicBezTo>
                    <a:pt x="18" y="4"/>
                    <a:pt x="21" y="6"/>
                    <a:pt x="23" y="9"/>
                  </a:cubicBezTo>
                  <a:lnTo>
                    <a:pt x="22" y="10"/>
                  </a:lnTo>
                  <a:close/>
                  <a:moveTo>
                    <a:pt x="14" y="4"/>
                  </a:moveTo>
                  <a:cubicBezTo>
                    <a:pt x="11" y="3"/>
                    <a:pt x="7" y="2"/>
                    <a:pt x="3" y="2"/>
                  </a:cubicBezTo>
                  <a:lnTo>
                    <a:pt x="4" y="0"/>
                  </a:lnTo>
                  <a:cubicBezTo>
                    <a:pt x="7" y="1"/>
                    <a:pt x="11" y="2"/>
                    <a:pt x="14" y="3"/>
                  </a:cubicBezTo>
                  <a:lnTo>
                    <a:pt x="14" y="4"/>
                  </a:lnTo>
                  <a:close/>
                  <a:moveTo>
                    <a:pt x="3" y="2"/>
                  </a:moveTo>
                  <a:lnTo>
                    <a:pt x="3" y="2"/>
                  </a:lnTo>
                  <a:lnTo>
                    <a:pt x="4" y="1"/>
                  </a:lnTo>
                  <a:lnTo>
                    <a:pt x="3" y="2"/>
                  </a:lnTo>
                  <a:close/>
                  <a:moveTo>
                    <a:pt x="3" y="2"/>
                  </a:moveTo>
                  <a:cubicBezTo>
                    <a:pt x="3" y="2"/>
                    <a:pt x="3" y="2"/>
                    <a:pt x="3" y="2"/>
                  </a:cubicBezTo>
                  <a:lnTo>
                    <a:pt x="2" y="1"/>
                  </a:lnTo>
                  <a:cubicBezTo>
                    <a:pt x="3" y="0"/>
                    <a:pt x="3" y="0"/>
                    <a:pt x="4" y="1"/>
                  </a:cubicBezTo>
                  <a:lnTo>
                    <a:pt x="3" y="2"/>
                  </a:lnTo>
                  <a:close/>
                  <a:moveTo>
                    <a:pt x="3" y="2"/>
                  </a:moveTo>
                  <a:cubicBezTo>
                    <a:pt x="2" y="2"/>
                    <a:pt x="2" y="2"/>
                    <a:pt x="2" y="2"/>
                  </a:cubicBezTo>
                  <a:lnTo>
                    <a:pt x="1" y="1"/>
                  </a:lnTo>
                  <a:cubicBezTo>
                    <a:pt x="1" y="1"/>
                    <a:pt x="2" y="1"/>
                    <a:pt x="2" y="1"/>
                  </a:cubicBezTo>
                  <a:lnTo>
                    <a:pt x="3" y="2"/>
                  </a:lnTo>
                  <a:close/>
                  <a:moveTo>
                    <a:pt x="1" y="1"/>
                  </a:moveTo>
                  <a:lnTo>
                    <a:pt x="1" y="1"/>
                  </a:lnTo>
                  <a:lnTo>
                    <a:pt x="2" y="2"/>
                  </a:lnTo>
                  <a:lnTo>
                    <a:pt x="1" y="1"/>
                  </a:lnTo>
                  <a:close/>
                  <a:moveTo>
                    <a:pt x="2" y="2"/>
                  </a:moveTo>
                  <a:cubicBezTo>
                    <a:pt x="2" y="2"/>
                    <a:pt x="2" y="3"/>
                    <a:pt x="2" y="3"/>
                  </a:cubicBezTo>
                  <a:lnTo>
                    <a:pt x="0" y="3"/>
                  </a:lnTo>
                  <a:cubicBezTo>
                    <a:pt x="0" y="2"/>
                    <a:pt x="1" y="2"/>
                    <a:pt x="1" y="1"/>
                  </a:cubicBezTo>
                  <a:lnTo>
                    <a:pt x="2" y="2"/>
                  </a:lnTo>
                  <a:close/>
                  <a:moveTo>
                    <a:pt x="2" y="3"/>
                  </a:moveTo>
                  <a:cubicBezTo>
                    <a:pt x="2" y="3"/>
                    <a:pt x="2" y="3"/>
                    <a:pt x="2" y="3"/>
                  </a:cubicBezTo>
                  <a:lnTo>
                    <a:pt x="0" y="4"/>
                  </a:lnTo>
                  <a:cubicBezTo>
                    <a:pt x="0" y="3"/>
                    <a:pt x="0" y="3"/>
                    <a:pt x="0" y="3"/>
                  </a:cubicBezTo>
                  <a:lnTo>
                    <a:pt x="2" y="3"/>
                  </a:lnTo>
                  <a:close/>
                  <a:moveTo>
                    <a:pt x="2" y="3"/>
                  </a:moveTo>
                  <a:lnTo>
                    <a:pt x="2" y="3"/>
                  </a:lnTo>
                  <a:lnTo>
                    <a:pt x="1" y="3"/>
                  </a:lnTo>
                  <a:lnTo>
                    <a:pt x="2" y="3"/>
                  </a:lnTo>
                  <a:close/>
                  <a:moveTo>
                    <a:pt x="2" y="3"/>
                  </a:moveTo>
                  <a:cubicBezTo>
                    <a:pt x="3" y="8"/>
                    <a:pt x="6" y="11"/>
                    <a:pt x="10" y="14"/>
                  </a:cubicBezTo>
                  <a:lnTo>
                    <a:pt x="9" y="15"/>
                  </a:lnTo>
                  <a:cubicBezTo>
                    <a:pt x="5" y="12"/>
                    <a:pt x="2" y="9"/>
                    <a:pt x="0" y="4"/>
                  </a:cubicBezTo>
                  <a:lnTo>
                    <a:pt x="2" y="3"/>
                  </a:lnTo>
                  <a:close/>
                  <a:moveTo>
                    <a:pt x="10" y="14"/>
                  </a:moveTo>
                  <a:cubicBezTo>
                    <a:pt x="13" y="16"/>
                    <a:pt x="18" y="18"/>
                    <a:pt x="22" y="19"/>
                  </a:cubicBezTo>
                  <a:lnTo>
                    <a:pt x="22" y="20"/>
                  </a:lnTo>
                  <a:cubicBezTo>
                    <a:pt x="17" y="19"/>
                    <a:pt x="13" y="17"/>
                    <a:pt x="9" y="15"/>
                  </a:cubicBezTo>
                  <a:lnTo>
                    <a:pt x="10" y="14"/>
                  </a:lnTo>
                  <a:close/>
                  <a:moveTo>
                    <a:pt x="23" y="20"/>
                  </a:moveTo>
                  <a:lnTo>
                    <a:pt x="23" y="20"/>
                  </a:lnTo>
                  <a:lnTo>
                    <a:pt x="22" y="20"/>
                  </a:lnTo>
                  <a:lnTo>
                    <a:pt x="22" y="19"/>
                  </a:lnTo>
                  <a:lnTo>
                    <a:pt x="23" y="20"/>
                  </a:lnTo>
                  <a:close/>
                  <a:moveTo>
                    <a:pt x="21" y="19"/>
                  </a:moveTo>
                  <a:cubicBezTo>
                    <a:pt x="22" y="18"/>
                    <a:pt x="22" y="18"/>
                    <a:pt x="23" y="18"/>
                  </a:cubicBezTo>
                  <a:lnTo>
                    <a:pt x="23" y="20"/>
                  </a:lnTo>
                  <a:cubicBezTo>
                    <a:pt x="23" y="20"/>
                    <a:pt x="23" y="20"/>
                    <a:pt x="23" y="20"/>
                  </a:cubicBezTo>
                  <a:lnTo>
                    <a:pt x="21" y="19"/>
                  </a:lnTo>
                  <a:close/>
                  <a:moveTo>
                    <a:pt x="23" y="18"/>
                  </a:moveTo>
                  <a:cubicBezTo>
                    <a:pt x="23" y="18"/>
                    <a:pt x="23" y="19"/>
                    <a:pt x="23" y="19"/>
                  </a:cubicBezTo>
                  <a:lnTo>
                    <a:pt x="24" y="19"/>
                  </a:lnTo>
                  <a:cubicBezTo>
                    <a:pt x="24" y="19"/>
                    <a:pt x="24" y="19"/>
                    <a:pt x="23" y="20"/>
                  </a:cubicBezTo>
                  <a:lnTo>
                    <a:pt x="23" y="18"/>
                  </a:lnTo>
                  <a:close/>
                  <a:moveTo>
                    <a:pt x="23" y="19"/>
                  </a:moveTo>
                  <a:lnTo>
                    <a:pt x="23" y="18"/>
                  </a:lnTo>
                  <a:lnTo>
                    <a:pt x="23" y="19"/>
                  </a:lnTo>
                  <a:close/>
                  <a:moveTo>
                    <a:pt x="23" y="18"/>
                  </a:moveTo>
                  <a:lnTo>
                    <a:pt x="23" y="18"/>
                  </a:lnTo>
                  <a:lnTo>
                    <a:pt x="24" y="19"/>
                  </a:lnTo>
                  <a:lnTo>
                    <a:pt x="23" y="18"/>
                  </a:lnTo>
                  <a:close/>
                  <a:moveTo>
                    <a:pt x="23" y="18"/>
                  </a:moveTo>
                  <a:lnTo>
                    <a:pt x="23" y="18"/>
                  </a:lnTo>
                  <a:lnTo>
                    <a:pt x="23" y="19"/>
                  </a:lnTo>
                  <a:lnTo>
                    <a:pt x="23" y="18"/>
                  </a:lnTo>
                  <a:close/>
                  <a:moveTo>
                    <a:pt x="23" y="18"/>
                  </a:moveTo>
                  <a:cubicBezTo>
                    <a:pt x="23" y="18"/>
                    <a:pt x="23" y="18"/>
                    <a:pt x="23" y="17"/>
                  </a:cubicBezTo>
                  <a:lnTo>
                    <a:pt x="25" y="17"/>
                  </a:lnTo>
                  <a:cubicBezTo>
                    <a:pt x="24" y="18"/>
                    <a:pt x="24" y="18"/>
                    <a:pt x="24" y="19"/>
                  </a:cubicBezTo>
                  <a:lnTo>
                    <a:pt x="23" y="18"/>
                  </a:lnTo>
                  <a:close/>
                  <a:moveTo>
                    <a:pt x="23" y="17"/>
                  </a:moveTo>
                  <a:cubicBezTo>
                    <a:pt x="23" y="16"/>
                    <a:pt x="23" y="16"/>
                    <a:pt x="23" y="15"/>
                  </a:cubicBezTo>
                  <a:lnTo>
                    <a:pt x="25" y="16"/>
                  </a:lnTo>
                  <a:cubicBezTo>
                    <a:pt x="25" y="16"/>
                    <a:pt x="25" y="17"/>
                    <a:pt x="25" y="17"/>
                  </a:cubicBezTo>
                  <a:lnTo>
                    <a:pt x="23" y="17"/>
                  </a:lnTo>
                  <a:close/>
                  <a:moveTo>
                    <a:pt x="23" y="15"/>
                  </a:moveTo>
                  <a:cubicBezTo>
                    <a:pt x="24" y="13"/>
                    <a:pt x="23" y="10"/>
                    <a:pt x="20" y="8"/>
                  </a:cubicBezTo>
                  <a:lnTo>
                    <a:pt x="21" y="7"/>
                  </a:lnTo>
                  <a:cubicBezTo>
                    <a:pt x="24" y="9"/>
                    <a:pt x="25" y="12"/>
                    <a:pt x="25" y="16"/>
                  </a:cubicBezTo>
                  <a:lnTo>
                    <a:pt x="23" y="1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3" name="Freeform 62">
              <a:extLst>
                <a:ext uri="{FF2B5EF4-FFF2-40B4-BE49-F238E27FC236}">
                  <a16:creationId xmlns:a16="http://schemas.microsoft.com/office/drawing/2014/main" id="{A3FAF5DA-A07D-52DF-1E64-368726B5719B}"/>
                </a:ext>
              </a:extLst>
            </p:cNvPr>
            <p:cNvSpPr>
              <a:spLocks/>
            </p:cNvSpPr>
            <p:nvPr/>
          </p:nvSpPr>
          <p:spPr bwMode="auto">
            <a:xfrm>
              <a:off x="2528" y="1939"/>
              <a:ext cx="118" cy="84"/>
            </a:xfrm>
            <a:custGeom>
              <a:avLst/>
              <a:gdLst>
                <a:gd name="T0" fmla="*/ 470511 w 21"/>
                <a:gd name="T1" fmla="*/ 33365 h 15"/>
                <a:gd name="T2" fmla="*/ 33877 w 21"/>
                <a:gd name="T3" fmla="*/ 93419 h 15"/>
                <a:gd name="T4" fmla="*/ 95636 w 21"/>
                <a:gd name="T5" fmla="*/ 368794 h 15"/>
                <a:gd name="T6" fmla="*/ 566304 w 21"/>
                <a:gd name="T7" fmla="*/ 308739 h 15"/>
                <a:gd name="T8" fmla="*/ 470511 w 21"/>
                <a:gd name="T9" fmla="*/ 33365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15">
                  <a:moveTo>
                    <a:pt x="15" y="1"/>
                  </a:moveTo>
                  <a:cubicBezTo>
                    <a:pt x="10" y="0"/>
                    <a:pt x="6" y="3"/>
                    <a:pt x="1" y="3"/>
                  </a:cubicBezTo>
                  <a:cubicBezTo>
                    <a:pt x="0" y="6"/>
                    <a:pt x="1" y="10"/>
                    <a:pt x="3" y="12"/>
                  </a:cubicBezTo>
                  <a:cubicBezTo>
                    <a:pt x="7" y="15"/>
                    <a:pt x="13" y="12"/>
                    <a:pt x="18" y="10"/>
                  </a:cubicBezTo>
                  <a:cubicBezTo>
                    <a:pt x="21" y="9"/>
                    <a:pt x="19" y="3"/>
                    <a:pt x="1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4" name="Freeform 63">
              <a:extLst>
                <a:ext uri="{FF2B5EF4-FFF2-40B4-BE49-F238E27FC236}">
                  <a16:creationId xmlns:a16="http://schemas.microsoft.com/office/drawing/2014/main" id="{210D3313-989E-92DD-326E-4D1B7BAAEECD}"/>
                </a:ext>
              </a:extLst>
            </p:cNvPr>
            <p:cNvSpPr>
              <a:spLocks noEditPoints="1"/>
            </p:cNvSpPr>
            <p:nvPr/>
          </p:nvSpPr>
          <p:spPr bwMode="auto">
            <a:xfrm>
              <a:off x="2528" y="1939"/>
              <a:ext cx="112" cy="90"/>
            </a:xfrm>
            <a:custGeom>
              <a:avLst/>
              <a:gdLst>
                <a:gd name="T0" fmla="*/ 247806 w 20"/>
                <a:gd name="T1" fmla="*/ 62111 h 16"/>
                <a:gd name="T2" fmla="*/ 462213 w 20"/>
                <a:gd name="T3" fmla="*/ 0 h 16"/>
                <a:gd name="T4" fmla="*/ 247806 w 20"/>
                <a:gd name="T5" fmla="*/ 62111 h 16"/>
                <a:gd name="T6" fmla="*/ 60934 w 20"/>
                <a:gd name="T7" fmla="*/ 62111 h 16"/>
                <a:gd name="T8" fmla="*/ 247806 w 20"/>
                <a:gd name="T9" fmla="*/ 62111 h 16"/>
                <a:gd name="T10" fmla="*/ 33365 w 20"/>
                <a:gd name="T11" fmla="*/ 62111 h 16"/>
                <a:gd name="T12" fmla="*/ 33365 w 20"/>
                <a:gd name="T13" fmla="*/ 96126 h 16"/>
                <a:gd name="T14" fmla="*/ 60934 w 20"/>
                <a:gd name="T15" fmla="*/ 96126 h 16"/>
                <a:gd name="T16" fmla="*/ 33365 w 20"/>
                <a:gd name="T17" fmla="*/ 62111 h 16"/>
                <a:gd name="T18" fmla="*/ 60934 w 20"/>
                <a:gd name="T19" fmla="*/ 96126 h 16"/>
                <a:gd name="T20" fmla="*/ 33365 w 20"/>
                <a:gd name="T21" fmla="*/ 62111 h 16"/>
                <a:gd name="T22" fmla="*/ 33365 w 20"/>
                <a:gd name="T23" fmla="*/ 62111 h 16"/>
                <a:gd name="T24" fmla="*/ 60934 w 20"/>
                <a:gd name="T25" fmla="*/ 129223 h 16"/>
                <a:gd name="T26" fmla="*/ 33365 w 20"/>
                <a:gd name="T27" fmla="*/ 62111 h 16"/>
                <a:gd name="T28" fmla="*/ 60934 w 20"/>
                <a:gd name="T29" fmla="*/ 129223 h 16"/>
                <a:gd name="T30" fmla="*/ 0 w 20"/>
                <a:gd name="T31" fmla="*/ 191143 h 16"/>
                <a:gd name="T32" fmla="*/ 60934 w 20"/>
                <a:gd name="T33" fmla="*/ 129223 h 16"/>
                <a:gd name="T34" fmla="*/ 93419 w 20"/>
                <a:gd name="T35" fmla="*/ 349374 h 16"/>
                <a:gd name="T36" fmla="*/ 0 w 20"/>
                <a:gd name="T37" fmla="*/ 191143 h 16"/>
                <a:gd name="T38" fmla="*/ 60934 w 20"/>
                <a:gd name="T39" fmla="*/ 383361 h 16"/>
                <a:gd name="T40" fmla="*/ 93419 w 20"/>
                <a:gd name="T41" fmla="*/ 383361 h 16"/>
                <a:gd name="T42" fmla="*/ 93419 w 20"/>
                <a:gd name="T43" fmla="*/ 349374 h 16"/>
                <a:gd name="T44" fmla="*/ 523146 w 20"/>
                <a:gd name="T45" fmla="*/ 349374 h 16"/>
                <a:gd name="T46" fmla="*/ 93419 w 20"/>
                <a:gd name="T47" fmla="*/ 349374 h 16"/>
                <a:gd name="T48" fmla="*/ 523146 w 20"/>
                <a:gd name="T49" fmla="*/ 287263 h 16"/>
                <a:gd name="T50" fmla="*/ 523146 w 20"/>
                <a:gd name="T51" fmla="*/ 349374 h 16"/>
                <a:gd name="T52" fmla="*/ 523146 w 20"/>
                <a:gd name="T53" fmla="*/ 287263 h 16"/>
                <a:gd name="T54" fmla="*/ 556702 w 20"/>
                <a:gd name="T55" fmla="*/ 315394 h 16"/>
                <a:gd name="T56" fmla="*/ 556702 w 20"/>
                <a:gd name="T57" fmla="*/ 287263 h 16"/>
                <a:gd name="T58" fmla="*/ 584114 w 20"/>
                <a:gd name="T59" fmla="*/ 315394 h 16"/>
                <a:gd name="T60" fmla="*/ 556702 w 20"/>
                <a:gd name="T61" fmla="*/ 287263 h 16"/>
                <a:gd name="T62" fmla="*/ 584114 w 20"/>
                <a:gd name="T63" fmla="*/ 219268 h 16"/>
                <a:gd name="T64" fmla="*/ 584114 w 20"/>
                <a:gd name="T65" fmla="*/ 315394 h 16"/>
                <a:gd name="T66" fmla="*/ 584114 w 20"/>
                <a:gd name="T67" fmla="*/ 219268 h 16"/>
                <a:gd name="T68" fmla="*/ 584114 w 20"/>
                <a:gd name="T69" fmla="*/ 129223 h 16"/>
                <a:gd name="T70" fmla="*/ 584114 w 20"/>
                <a:gd name="T71" fmla="*/ 219268 h 16"/>
                <a:gd name="T72" fmla="*/ 429727 w 20"/>
                <a:gd name="T73" fmla="*/ 62111 h 16"/>
                <a:gd name="T74" fmla="*/ 584114 w 20"/>
                <a:gd name="T75" fmla="*/ 129223 h 16"/>
                <a:gd name="T76" fmla="*/ 462213 w 20"/>
                <a:gd name="T77" fmla="*/ 0 h 16"/>
                <a:gd name="T78" fmla="*/ 462213 w 20"/>
                <a:gd name="T79" fmla="*/ 33981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16">
                  <a:moveTo>
                    <a:pt x="14" y="2"/>
                  </a:moveTo>
                  <a:cubicBezTo>
                    <a:pt x="12" y="1"/>
                    <a:pt x="10" y="2"/>
                    <a:pt x="8" y="2"/>
                  </a:cubicBezTo>
                  <a:lnTo>
                    <a:pt x="7" y="1"/>
                  </a:lnTo>
                  <a:cubicBezTo>
                    <a:pt x="10" y="0"/>
                    <a:pt x="12" y="0"/>
                    <a:pt x="15" y="0"/>
                  </a:cubicBezTo>
                  <a:lnTo>
                    <a:pt x="14" y="2"/>
                  </a:lnTo>
                  <a:close/>
                  <a:moveTo>
                    <a:pt x="8" y="2"/>
                  </a:moveTo>
                  <a:cubicBezTo>
                    <a:pt x="6" y="3"/>
                    <a:pt x="4" y="4"/>
                    <a:pt x="1" y="3"/>
                  </a:cubicBezTo>
                  <a:lnTo>
                    <a:pt x="2" y="2"/>
                  </a:lnTo>
                  <a:cubicBezTo>
                    <a:pt x="4" y="2"/>
                    <a:pt x="5" y="2"/>
                    <a:pt x="7" y="1"/>
                  </a:cubicBezTo>
                  <a:lnTo>
                    <a:pt x="8" y="2"/>
                  </a:lnTo>
                  <a:close/>
                  <a:moveTo>
                    <a:pt x="1" y="2"/>
                  </a:moveTo>
                  <a:lnTo>
                    <a:pt x="1" y="2"/>
                  </a:lnTo>
                  <a:lnTo>
                    <a:pt x="2" y="2"/>
                  </a:lnTo>
                  <a:lnTo>
                    <a:pt x="1" y="3"/>
                  </a:lnTo>
                  <a:lnTo>
                    <a:pt x="1" y="2"/>
                  </a:lnTo>
                  <a:close/>
                  <a:moveTo>
                    <a:pt x="2" y="3"/>
                  </a:moveTo>
                  <a:lnTo>
                    <a:pt x="2" y="3"/>
                  </a:lnTo>
                  <a:lnTo>
                    <a:pt x="1" y="2"/>
                  </a:lnTo>
                  <a:lnTo>
                    <a:pt x="2" y="3"/>
                  </a:lnTo>
                  <a:close/>
                  <a:moveTo>
                    <a:pt x="1" y="2"/>
                  </a:moveTo>
                  <a:lnTo>
                    <a:pt x="1" y="2"/>
                  </a:lnTo>
                  <a:lnTo>
                    <a:pt x="1" y="3"/>
                  </a:lnTo>
                  <a:lnTo>
                    <a:pt x="1" y="2"/>
                  </a:lnTo>
                  <a:close/>
                  <a:moveTo>
                    <a:pt x="2" y="3"/>
                  </a:moveTo>
                  <a:cubicBezTo>
                    <a:pt x="2" y="3"/>
                    <a:pt x="2" y="4"/>
                    <a:pt x="2" y="4"/>
                  </a:cubicBezTo>
                  <a:lnTo>
                    <a:pt x="0" y="4"/>
                  </a:lnTo>
                  <a:cubicBezTo>
                    <a:pt x="1" y="3"/>
                    <a:pt x="1" y="3"/>
                    <a:pt x="1" y="2"/>
                  </a:cubicBezTo>
                  <a:lnTo>
                    <a:pt x="2" y="3"/>
                  </a:lnTo>
                  <a:close/>
                  <a:moveTo>
                    <a:pt x="2" y="4"/>
                  </a:moveTo>
                  <a:cubicBezTo>
                    <a:pt x="2" y="5"/>
                    <a:pt x="2" y="5"/>
                    <a:pt x="2" y="6"/>
                  </a:cubicBezTo>
                  <a:lnTo>
                    <a:pt x="0" y="6"/>
                  </a:lnTo>
                  <a:cubicBezTo>
                    <a:pt x="0" y="5"/>
                    <a:pt x="0" y="4"/>
                    <a:pt x="0" y="4"/>
                  </a:cubicBezTo>
                  <a:lnTo>
                    <a:pt x="2" y="4"/>
                  </a:lnTo>
                  <a:close/>
                  <a:moveTo>
                    <a:pt x="2" y="6"/>
                  </a:moveTo>
                  <a:cubicBezTo>
                    <a:pt x="2" y="8"/>
                    <a:pt x="2" y="10"/>
                    <a:pt x="3" y="11"/>
                  </a:cubicBezTo>
                  <a:lnTo>
                    <a:pt x="2" y="12"/>
                  </a:lnTo>
                  <a:cubicBezTo>
                    <a:pt x="1" y="11"/>
                    <a:pt x="0" y="8"/>
                    <a:pt x="0" y="6"/>
                  </a:cubicBezTo>
                  <a:lnTo>
                    <a:pt x="2" y="6"/>
                  </a:lnTo>
                  <a:close/>
                  <a:moveTo>
                    <a:pt x="2" y="12"/>
                  </a:moveTo>
                  <a:lnTo>
                    <a:pt x="2" y="12"/>
                  </a:lnTo>
                  <a:lnTo>
                    <a:pt x="3" y="12"/>
                  </a:lnTo>
                  <a:lnTo>
                    <a:pt x="2" y="12"/>
                  </a:lnTo>
                  <a:close/>
                  <a:moveTo>
                    <a:pt x="3" y="11"/>
                  </a:moveTo>
                  <a:cubicBezTo>
                    <a:pt x="6" y="14"/>
                    <a:pt x="12" y="12"/>
                    <a:pt x="16" y="10"/>
                  </a:cubicBezTo>
                  <a:lnTo>
                    <a:pt x="17" y="11"/>
                  </a:lnTo>
                  <a:cubicBezTo>
                    <a:pt x="12" y="13"/>
                    <a:pt x="6" y="16"/>
                    <a:pt x="2" y="12"/>
                  </a:cubicBezTo>
                  <a:lnTo>
                    <a:pt x="3" y="11"/>
                  </a:lnTo>
                  <a:close/>
                  <a:moveTo>
                    <a:pt x="16" y="10"/>
                  </a:moveTo>
                  <a:cubicBezTo>
                    <a:pt x="16" y="10"/>
                    <a:pt x="17" y="10"/>
                    <a:pt x="17" y="9"/>
                  </a:cubicBezTo>
                  <a:lnTo>
                    <a:pt x="18" y="11"/>
                  </a:lnTo>
                  <a:cubicBezTo>
                    <a:pt x="18" y="11"/>
                    <a:pt x="17" y="11"/>
                    <a:pt x="17" y="11"/>
                  </a:cubicBezTo>
                  <a:lnTo>
                    <a:pt x="16" y="10"/>
                  </a:lnTo>
                  <a:close/>
                  <a:moveTo>
                    <a:pt x="17" y="9"/>
                  </a:moveTo>
                  <a:lnTo>
                    <a:pt x="18" y="9"/>
                  </a:lnTo>
                  <a:lnTo>
                    <a:pt x="18" y="10"/>
                  </a:lnTo>
                  <a:lnTo>
                    <a:pt x="17" y="9"/>
                  </a:lnTo>
                  <a:close/>
                  <a:moveTo>
                    <a:pt x="18" y="9"/>
                  </a:moveTo>
                  <a:cubicBezTo>
                    <a:pt x="18" y="9"/>
                    <a:pt x="18" y="9"/>
                    <a:pt x="18" y="9"/>
                  </a:cubicBezTo>
                  <a:lnTo>
                    <a:pt x="19" y="10"/>
                  </a:lnTo>
                  <a:cubicBezTo>
                    <a:pt x="19" y="10"/>
                    <a:pt x="19" y="10"/>
                    <a:pt x="18" y="11"/>
                  </a:cubicBezTo>
                  <a:lnTo>
                    <a:pt x="18" y="9"/>
                  </a:lnTo>
                  <a:close/>
                  <a:moveTo>
                    <a:pt x="18" y="9"/>
                  </a:moveTo>
                  <a:cubicBezTo>
                    <a:pt x="19" y="8"/>
                    <a:pt x="19" y="8"/>
                    <a:pt x="19" y="7"/>
                  </a:cubicBezTo>
                  <a:lnTo>
                    <a:pt x="20" y="7"/>
                  </a:lnTo>
                  <a:cubicBezTo>
                    <a:pt x="20" y="8"/>
                    <a:pt x="20" y="9"/>
                    <a:pt x="19" y="10"/>
                  </a:cubicBezTo>
                  <a:lnTo>
                    <a:pt x="18" y="9"/>
                  </a:lnTo>
                  <a:close/>
                  <a:moveTo>
                    <a:pt x="19" y="7"/>
                  </a:moveTo>
                  <a:cubicBezTo>
                    <a:pt x="18" y="6"/>
                    <a:pt x="18" y="5"/>
                    <a:pt x="18" y="4"/>
                  </a:cubicBezTo>
                  <a:lnTo>
                    <a:pt x="19" y="4"/>
                  </a:lnTo>
                  <a:cubicBezTo>
                    <a:pt x="19" y="5"/>
                    <a:pt x="20" y="6"/>
                    <a:pt x="20" y="7"/>
                  </a:cubicBezTo>
                  <a:lnTo>
                    <a:pt x="19" y="7"/>
                  </a:lnTo>
                  <a:close/>
                  <a:moveTo>
                    <a:pt x="18" y="4"/>
                  </a:moveTo>
                  <a:cubicBezTo>
                    <a:pt x="17" y="3"/>
                    <a:pt x="16" y="2"/>
                    <a:pt x="14" y="2"/>
                  </a:cubicBezTo>
                  <a:lnTo>
                    <a:pt x="15" y="0"/>
                  </a:lnTo>
                  <a:cubicBezTo>
                    <a:pt x="16" y="1"/>
                    <a:pt x="18" y="2"/>
                    <a:pt x="19" y="4"/>
                  </a:cubicBezTo>
                  <a:lnTo>
                    <a:pt x="18" y="4"/>
                  </a:lnTo>
                  <a:close/>
                  <a:moveTo>
                    <a:pt x="15" y="0"/>
                  </a:moveTo>
                  <a:lnTo>
                    <a:pt x="15" y="0"/>
                  </a:lnTo>
                  <a:lnTo>
                    <a:pt x="15" y="1"/>
                  </a:lnTo>
                  <a:lnTo>
                    <a:pt x="15"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5" name="Freeform 64">
              <a:extLst>
                <a:ext uri="{FF2B5EF4-FFF2-40B4-BE49-F238E27FC236}">
                  <a16:creationId xmlns:a16="http://schemas.microsoft.com/office/drawing/2014/main" id="{C2C82209-4DED-0283-5B58-B94F5678C768}"/>
                </a:ext>
              </a:extLst>
            </p:cNvPr>
            <p:cNvSpPr>
              <a:spLocks noEditPoints="1"/>
            </p:cNvSpPr>
            <p:nvPr/>
          </p:nvSpPr>
          <p:spPr bwMode="auto">
            <a:xfrm>
              <a:off x="2472" y="1844"/>
              <a:ext cx="135" cy="101"/>
            </a:xfrm>
            <a:custGeom>
              <a:avLst/>
              <a:gdLst>
                <a:gd name="T0" fmla="*/ 664740 w 24"/>
                <a:gd name="T1" fmla="*/ 189381 h 18"/>
                <a:gd name="T2" fmla="*/ 664740 w 24"/>
                <a:gd name="T3" fmla="*/ 189381 h 18"/>
                <a:gd name="T4" fmla="*/ 664740 w 24"/>
                <a:gd name="T5" fmla="*/ 189381 h 18"/>
                <a:gd name="T6" fmla="*/ 191143 w 24"/>
                <a:gd name="T7" fmla="*/ 33751 h 18"/>
                <a:gd name="T8" fmla="*/ 191143 w 24"/>
                <a:gd name="T9" fmla="*/ 61492 h 18"/>
                <a:gd name="T10" fmla="*/ 191143 w 24"/>
                <a:gd name="T11" fmla="*/ 33751 h 18"/>
                <a:gd name="T12" fmla="*/ 96126 w 24"/>
                <a:gd name="T13" fmla="*/ 0 h 18"/>
                <a:gd name="T14" fmla="*/ 62111 w 24"/>
                <a:gd name="T15" fmla="*/ 61492 h 18"/>
                <a:gd name="T16" fmla="*/ 96126 w 24"/>
                <a:gd name="T17" fmla="*/ 0 h 18"/>
                <a:gd name="T18" fmla="*/ 62111 w 24"/>
                <a:gd name="T19" fmla="*/ 155630 h 18"/>
                <a:gd name="T20" fmla="*/ 62111 w 24"/>
                <a:gd name="T21" fmla="*/ 61492 h 18"/>
                <a:gd name="T22" fmla="*/ 0 w 24"/>
                <a:gd name="T23" fmla="*/ 283552 h 18"/>
                <a:gd name="T24" fmla="*/ 33981 w 24"/>
                <a:gd name="T25" fmla="*/ 283552 h 18"/>
                <a:gd name="T26" fmla="*/ 33981 w 24"/>
                <a:gd name="T27" fmla="*/ 311288 h 18"/>
                <a:gd name="T28" fmla="*/ 0 w 24"/>
                <a:gd name="T29" fmla="*/ 283552 h 18"/>
                <a:gd name="T30" fmla="*/ 33981 w 24"/>
                <a:gd name="T31" fmla="*/ 311288 h 18"/>
                <a:gd name="T32" fmla="*/ 33981 w 24"/>
                <a:gd name="T33" fmla="*/ 311288 h 18"/>
                <a:gd name="T34" fmla="*/ 0 w 24"/>
                <a:gd name="T35" fmla="*/ 283552 h 18"/>
                <a:gd name="T36" fmla="*/ 33981 w 24"/>
                <a:gd name="T37" fmla="*/ 311288 h 18"/>
                <a:gd name="T38" fmla="*/ 33981 w 24"/>
                <a:gd name="T39" fmla="*/ 311288 h 18"/>
                <a:gd name="T40" fmla="*/ 96126 w 24"/>
                <a:gd name="T41" fmla="*/ 406497 h 18"/>
                <a:gd name="T42" fmla="*/ 129223 w 24"/>
                <a:gd name="T43" fmla="*/ 372746 h 18"/>
                <a:gd name="T44" fmla="*/ 129223 w 24"/>
                <a:gd name="T45" fmla="*/ 372746 h 18"/>
                <a:gd name="T46" fmla="*/ 191143 w 24"/>
                <a:gd name="T47" fmla="*/ 466917 h 18"/>
                <a:gd name="T48" fmla="*/ 191143 w 24"/>
                <a:gd name="T49" fmla="*/ 439176 h 18"/>
                <a:gd name="T50" fmla="*/ 191143 w 24"/>
                <a:gd name="T51" fmla="*/ 466917 h 18"/>
                <a:gd name="T52" fmla="*/ 506537 w 24"/>
                <a:gd name="T53" fmla="*/ 528404 h 18"/>
                <a:gd name="T54" fmla="*/ 506537 w 24"/>
                <a:gd name="T55" fmla="*/ 528404 h 18"/>
                <a:gd name="T56" fmla="*/ 506537 w 24"/>
                <a:gd name="T57" fmla="*/ 562155 h 18"/>
                <a:gd name="T58" fmla="*/ 540709 w 24"/>
                <a:gd name="T59" fmla="*/ 528404 h 18"/>
                <a:gd name="T60" fmla="*/ 506537 w 24"/>
                <a:gd name="T61" fmla="*/ 528404 h 18"/>
                <a:gd name="T62" fmla="*/ 568648 w 24"/>
                <a:gd name="T63" fmla="*/ 562155 h 18"/>
                <a:gd name="T64" fmla="*/ 568648 w 24"/>
                <a:gd name="T65" fmla="*/ 528404 h 18"/>
                <a:gd name="T66" fmla="*/ 568648 w 24"/>
                <a:gd name="T67" fmla="*/ 562155 h 18"/>
                <a:gd name="T68" fmla="*/ 726879 w 24"/>
                <a:gd name="T69" fmla="*/ 500668 h 18"/>
                <a:gd name="T70" fmla="*/ 698754 w 24"/>
                <a:gd name="T71" fmla="*/ 466917 h 18"/>
                <a:gd name="T72" fmla="*/ 698754 w 24"/>
                <a:gd name="T73" fmla="*/ 466917 h 18"/>
                <a:gd name="T74" fmla="*/ 726879 w 24"/>
                <a:gd name="T75" fmla="*/ 311288 h 18"/>
                <a:gd name="T76" fmla="*/ 698754 w 24"/>
                <a:gd name="T77" fmla="*/ 311288 h 18"/>
                <a:gd name="T78" fmla="*/ 726879 w 24"/>
                <a:gd name="T79" fmla="*/ 311288 h 18"/>
                <a:gd name="T80" fmla="*/ 636801 w 24"/>
                <a:gd name="T81" fmla="*/ 217116 h 18"/>
                <a:gd name="T82" fmla="*/ 636801 w 24"/>
                <a:gd name="T83" fmla="*/ 217116 h 18"/>
                <a:gd name="T84" fmla="*/ 664740 w 24"/>
                <a:gd name="T85" fmla="*/ 189381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 h="18">
                  <a:moveTo>
                    <a:pt x="20" y="7"/>
                  </a:moveTo>
                  <a:lnTo>
                    <a:pt x="20" y="7"/>
                  </a:lnTo>
                  <a:lnTo>
                    <a:pt x="21" y="6"/>
                  </a:lnTo>
                  <a:lnTo>
                    <a:pt x="20" y="7"/>
                  </a:lnTo>
                  <a:close/>
                  <a:moveTo>
                    <a:pt x="21" y="6"/>
                  </a:moveTo>
                  <a:lnTo>
                    <a:pt x="21" y="6"/>
                  </a:lnTo>
                  <a:lnTo>
                    <a:pt x="20" y="6"/>
                  </a:lnTo>
                  <a:lnTo>
                    <a:pt x="21" y="6"/>
                  </a:lnTo>
                  <a:close/>
                  <a:moveTo>
                    <a:pt x="20" y="7"/>
                  </a:moveTo>
                  <a:cubicBezTo>
                    <a:pt x="16" y="4"/>
                    <a:pt x="11" y="3"/>
                    <a:pt x="6" y="2"/>
                  </a:cubicBezTo>
                  <a:lnTo>
                    <a:pt x="6" y="1"/>
                  </a:lnTo>
                  <a:cubicBezTo>
                    <a:pt x="11" y="2"/>
                    <a:pt x="16" y="3"/>
                    <a:pt x="21" y="6"/>
                  </a:cubicBezTo>
                  <a:lnTo>
                    <a:pt x="20" y="7"/>
                  </a:lnTo>
                  <a:close/>
                  <a:moveTo>
                    <a:pt x="6" y="2"/>
                  </a:moveTo>
                  <a:cubicBezTo>
                    <a:pt x="5" y="2"/>
                    <a:pt x="4" y="2"/>
                    <a:pt x="2" y="2"/>
                  </a:cubicBezTo>
                  <a:lnTo>
                    <a:pt x="3" y="0"/>
                  </a:lnTo>
                  <a:cubicBezTo>
                    <a:pt x="4" y="1"/>
                    <a:pt x="5" y="1"/>
                    <a:pt x="6" y="1"/>
                  </a:cubicBezTo>
                  <a:lnTo>
                    <a:pt x="6" y="2"/>
                  </a:lnTo>
                  <a:close/>
                  <a:moveTo>
                    <a:pt x="3" y="0"/>
                  </a:moveTo>
                  <a:lnTo>
                    <a:pt x="3" y="0"/>
                  </a:lnTo>
                  <a:lnTo>
                    <a:pt x="3" y="1"/>
                  </a:lnTo>
                  <a:lnTo>
                    <a:pt x="3" y="0"/>
                  </a:lnTo>
                  <a:close/>
                  <a:moveTo>
                    <a:pt x="2" y="2"/>
                  </a:moveTo>
                  <a:cubicBezTo>
                    <a:pt x="2" y="2"/>
                    <a:pt x="2" y="2"/>
                    <a:pt x="2" y="2"/>
                  </a:cubicBezTo>
                  <a:lnTo>
                    <a:pt x="0" y="2"/>
                  </a:lnTo>
                  <a:cubicBezTo>
                    <a:pt x="1" y="1"/>
                    <a:pt x="1" y="0"/>
                    <a:pt x="3" y="0"/>
                  </a:cubicBezTo>
                  <a:lnTo>
                    <a:pt x="2" y="2"/>
                  </a:lnTo>
                  <a:close/>
                  <a:moveTo>
                    <a:pt x="2" y="2"/>
                  </a:moveTo>
                  <a:cubicBezTo>
                    <a:pt x="2" y="3"/>
                    <a:pt x="2" y="4"/>
                    <a:pt x="2" y="5"/>
                  </a:cubicBezTo>
                  <a:lnTo>
                    <a:pt x="0" y="5"/>
                  </a:lnTo>
                  <a:cubicBezTo>
                    <a:pt x="0" y="4"/>
                    <a:pt x="0" y="3"/>
                    <a:pt x="0" y="2"/>
                  </a:cubicBezTo>
                  <a:lnTo>
                    <a:pt x="2" y="2"/>
                  </a:lnTo>
                  <a:close/>
                  <a:moveTo>
                    <a:pt x="2" y="5"/>
                  </a:moveTo>
                  <a:cubicBezTo>
                    <a:pt x="2" y="6"/>
                    <a:pt x="2" y="8"/>
                    <a:pt x="1" y="9"/>
                  </a:cubicBezTo>
                  <a:lnTo>
                    <a:pt x="0" y="9"/>
                  </a:lnTo>
                  <a:cubicBezTo>
                    <a:pt x="0" y="8"/>
                    <a:pt x="0" y="6"/>
                    <a:pt x="0" y="5"/>
                  </a:cubicBezTo>
                  <a:lnTo>
                    <a:pt x="2" y="5"/>
                  </a:lnTo>
                  <a:close/>
                  <a:moveTo>
                    <a:pt x="1" y="9"/>
                  </a:moveTo>
                  <a:lnTo>
                    <a:pt x="1" y="10"/>
                  </a:lnTo>
                  <a:lnTo>
                    <a:pt x="1" y="9"/>
                  </a:lnTo>
                  <a:close/>
                  <a:moveTo>
                    <a:pt x="1" y="10"/>
                  </a:moveTo>
                  <a:lnTo>
                    <a:pt x="1" y="10"/>
                  </a:lnTo>
                  <a:lnTo>
                    <a:pt x="0" y="9"/>
                  </a:lnTo>
                  <a:lnTo>
                    <a:pt x="1" y="10"/>
                  </a:lnTo>
                  <a:close/>
                  <a:moveTo>
                    <a:pt x="1" y="10"/>
                  </a:moveTo>
                  <a:lnTo>
                    <a:pt x="1" y="10"/>
                  </a:lnTo>
                  <a:lnTo>
                    <a:pt x="1" y="9"/>
                  </a:lnTo>
                  <a:lnTo>
                    <a:pt x="1" y="10"/>
                  </a:lnTo>
                  <a:close/>
                  <a:moveTo>
                    <a:pt x="1" y="10"/>
                  </a:moveTo>
                  <a:cubicBezTo>
                    <a:pt x="1" y="10"/>
                    <a:pt x="1" y="10"/>
                    <a:pt x="1" y="10"/>
                  </a:cubicBezTo>
                  <a:lnTo>
                    <a:pt x="0" y="10"/>
                  </a:lnTo>
                  <a:cubicBezTo>
                    <a:pt x="0" y="10"/>
                    <a:pt x="0" y="9"/>
                    <a:pt x="0" y="9"/>
                  </a:cubicBezTo>
                  <a:lnTo>
                    <a:pt x="1" y="10"/>
                  </a:lnTo>
                  <a:close/>
                  <a:moveTo>
                    <a:pt x="1" y="10"/>
                  </a:moveTo>
                  <a:cubicBezTo>
                    <a:pt x="1" y="10"/>
                    <a:pt x="1" y="10"/>
                    <a:pt x="1" y="10"/>
                  </a:cubicBezTo>
                  <a:lnTo>
                    <a:pt x="0" y="11"/>
                  </a:lnTo>
                  <a:cubicBezTo>
                    <a:pt x="0" y="10"/>
                    <a:pt x="0" y="10"/>
                    <a:pt x="0" y="10"/>
                  </a:cubicBezTo>
                  <a:lnTo>
                    <a:pt x="1" y="10"/>
                  </a:lnTo>
                  <a:close/>
                  <a:moveTo>
                    <a:pt x="1" y="10"/>
                  </a:moveTo>
                  <a:cubicBezTo>
                    <a:pt x="2" y="11"/>
                    <a:pt x="3" y="12"/>
                    <a:pt x="4" y="12"/>
                  </a:cubicBezTo>
                  <a:lnTo>
                    <a:pt x="3" y="13"/>
                  </a:lnTo>
                  <a:cubicBezTo>
                    <a:pt x="2" y="13"/>
                    <a:pt x="1" y="12"/>
                    <a:pt x="0" y="11"/>
                  </a:cubicBezTo>
                  <a:lnTo>
                    <a:pt x="1" y="10"/>
                  </a:lnTo>
                  <a:close/>
                  <a:moveTo>
                    <a:pt x="4" y="12"/>
                  </a:moveTo>
                  <a:lnTo>
                    <a:pt x="4" y="12"/>
                  </a:lnTo>
                  <a:lnTo>
                    <a:pt x="3" y="13"/>
                  </a:lnTo>
                  <a:lnTo>
                    <a:pt x="4" y="12"/>
                  </a:lnTo>
                  <a:close/>
                  <a:moveTo>
                    <a:pt x="4" y="12"/>
                  </a:moveTo>
                  <a:cubicBezTo>
                    <a:pt x="5" y="13"/>
                    <a:pt x="6" y="13"/>
                    <a:pt x="6" y="14"/>
                  </a:cubicBezTo>
                  <a:lnTo>
                    <a:pt x="6" y="15"/>
                  </a:lnTo>
                  <a:cubicBezTo>
                    <a:pt x="5" y="14"/>
                    <a:pt x="4" y="14"/>
                    <a:pt x="3" y="13"/>
                  </a:cubicBezTo>
                  <a:lnTo>
                    <a:pt x="4" y="12"/>
                  </a:lnTo>
                  <a:close/>
                  <a:moveTo>
                    <a:pt x="6" y="14"/>
                  </a:moveTo>
                  <a:cubicBezTo>
                    <a:pt x="9" y="15"/>
                    <a:pt x="12" y="17"/>
                    <a:pt x="16" y="17"/>
                  </a:cubicBezTo>
                  <a:lnTo>
                    <a:pt x="16" y="18"/>
                  </a:lnTo>
                  <a:cubicBezTo>
                    <a:pt x="11" y="18"/>
                    <a:pt x="9" y="17"/>
                    <a:pt x="6" y="15"/>
                  </a:cubicBezTo>
                  <a:lnTo>
                    <a:pt x="6" y="14"/>
                  </a:lnTo>
                  <a:close/>
                  <a:moveTo>
                    <a:pt x="16" y="17"/>
                  </a:moveTo>
                  <a:lnTo>
                    <a:pt x="16" y="17"/>
                  </a:lnTo>
                  <a:lnTo>
                    <a:pt x="16" y="18"/>
                  </a:lnTo>
                  <a:lnTo>
                    <a:pt x="16" y="17"/>
                  </a:lnTo>
                  <a:close/>
                  <a:moveTo>
                    <a:pt x="16" y="17"/>
                  </a:moveTo>
                  <a:lnTo>
                    <a:pt x="16" y="17"/>
                  </a:lnTo>
                  <a:lnTo>
                    <a:pt x="16" y="18"/>
                  </a:lnTo>
                  <a:lnTo>
                    <a:pt x="16" y="17"/>
                  </a:lnTo>
                  <a:close/>
                  <a:moveTo>
                    <a:pt x="16" y="17"/>
                  </a:moveTo>
                  <a:cubicBezTo>
                    <a:pt x="16" y="17"/>
                    <a:pt x="16" y="17"/>
                    <a:pt x="17" y="17"/>
                  </a:cubicBezTo>
                  <a:lnTo>
                    <a:pt x="17" y="18"/>
                  </a:lnTo>
                  <a:cubicBezTo>
                    <a:pt x="16" y="18"/>
                    <a:pt x="16" y="18"/>
                    <a:pt x="16" y="18"/>
                  </a:cubicBezTo>
                  <a:lnTo>
                    <a:pt x="16" y="17"/>
                  </a:lnTo>
                  <a:close/>
                  <a:moveTo>
                    <a:pt x="17" y="17"/>
                  </a:moveTo>
                  <a:cubicBezTo>
                    <a:pt x="17" y="17"/>
                    <a:pt x="17" y="17"/>
                    <a:pt x="18" y="17"/>
                  </a:cubicBezTo>
                  <a:lnTo>
                    <a:pt x="18" y="18"/>
                  </a:lnTo>
                  <a:cubicBezTo>
                    <a:pt x="18" y="18"/>
                    <a:pt x="17" y="18"/>
                    <a:pt x="17" y="18"/>
                  </a:cubicBezTo>
                  <a:lnTo>
                    <a:pt x="17" y="17"/>
                  </a:lnTo>
                  <a:close/>
                  <a:moveTo>
                    <a:pt x="18" y="17"/>
                  </a:moveTo>
                  <a:cubicBezTo>
                    <a:pt x="20" y="17"/>
                    <a:pt x="21" y="16"/>
                    <a:pt x="22" y="15"/>
                  </a:cubicBezTo>
                  <a:lnTo>
                    <a:pt x="23" y="16"/>
                  </a:lnTo>
                  <a:cubicBezTo>
                    <a:pt x="22" y="17"/>
                    <a:pt x="20" y="18"/>
                    <a:pt x="18" y="18"/>
                  </a:cubicBezTo>
                  <a:lnTo>
                    <a:pt x="18" y="17"/>
                  </a:lnTo>
                  <a:close/>
                  <a:moveTo>
                    <a:pt x="23" y="16"/>
                  </a:moveTo>
                  <a:lnTo>
                    <a:pt x="23" y="16"/>
                  </a:lnTo>
                  <a:close/>
                  <a:moveTo>
                    <a:pt x="22" y="15"/>
                  </a:moveTo>
                  <a:cubicBezTo>
                    <a:pt x="22" y="15"/>
                    <a:pt x="22" y="15"/>
                    <a:pt x="22" y="15"/>
                  </a:cubicBezTo>
                  <a:lnTo>
                    <a:pt x="23" y="15"/>
                  </a:lnTo>
                  <a:cubicBezTo>
                    <a:pt x="23" y="15"/>
                    <a:pt x="23" y="16"/>
                    <a:pt x="23" y="16"/>
                  </a:cubicBezTo>
                  <a:lnTo>
                    <a:pt x="22" y="15"/>
                  </a:lnTo>
                  <a:close/>
                  <a:moveTo>
                    <a:pt x="22" y="15"/>
                  </a:moveTo>
                  <a:cubicBezTo>
                    <a:pt x="22" y="14"/>
                    <a:pt x="22" y="12"/>
                    <a:pt x="22" y="10"/>
                  </a:cubicBezTo>
                  <a:lnTo>
                    <a:pt x="23" y="10"/>
                  </a:lnTo>
                  <a:cubicBezTo>
                    <a:pt x="24" y="12"/>
                    <a:pt x="24" y="14"/>
                    <a:pt x="23" y="15"/>
                  </a:cubicBezTo>
                  <a:lnTo>
                    <a:pt x="22" y="15"/>
                  </a:lnTo>
                  <a:close/>
                  <a:moveTo>
                    <a:pt x="22" y="10"/>
                  </a:moveTo>
                  <a:cubicBezTo>
                    <a:pt x="22" y="9"/>
                    <a:pt x="21" y="8"/>
                    <a:pt x="20" y="7"/>
                  </a:cubicBezTo>
                  <a:lnTo>
                    <a:pt x="21" y="6"/>
                  </a:lnTo>
                  <a:cubicBezTo>
                    <a:pt x="22" y="7"/>
                    <a:pt x="23" y="8"/>
                    <a:pt x="23" y="10"/>
                  </a:cubicBezTo>
                  <a:lnTo>
                    <a:pt x="22" y="10"/>
                  </a:lnTo>
                  <a:close/>
                  <a:moveTo>
                    <a:pt x="20" y="7"/>
                  </a:moveTo>
                  <a:lnTo>
                    <a:pt x="20" y="7"/>
                  </a:lnTo>
                  <a:lnTo>
                    <a:pt x="21" y="7"/>
                  </a:lnTo>
                  <a:lnTo>
                    <a:pt x="20" y="7"/>
                  </a:lnTo>
                  <a:close/>
                  <a:moveTo>
                    <a:pt x="20" y="7"/>
                  </a:moveTo>
                  <a:cubicBezTo>
                    <a:pt x="20" y="7"/>
                    <a:pt x="20" y="7"/>
                    <a:pt x="20" y="7"/>
                  </a:cubicBezTo>
                  <a:lnTo>
                    <a:pt x="20" y="6"/>
                  </a:lnTo>
                  <a:cubicBezTo>
                    <a:pt x="20" y="6"/>
                    <a:pt x="21" y="6"/>
                    <a:pt x="21" y="6"/>
                  </a:cubicBezTo>
                  <a:lnTo>
                    <a:pt x="20"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6" name="Freeform 65">
              <a:extLst>
                <a:ext uri="{FF2B5EF4-FFF2-40B4-BE49-F238E27FC236}">
                  <a16:creationId xmlns:a16="http://schemas.microsoft.com/office/drawing/2014/main" id="{BA040DDF-0C66-E2E6-ED0F-BDF760825A2C}"/>
                </a:ext>
              </a:extLst>
            </p:cNvPr>
            <p:cNvSpPr>
              <a:spLocks noEditPoints="1"/>
            </p:cNvSpPr>
            <p:nvPr/>
          </p:nvSpPr>
          <p:spPr bwMode="auto">
            <a:xfrm>
              <a:off x="2484" y="1777"/>
              <a:ext cx="123" cy="95"/>
            </a:xfrm>
            <a:custGeom>
              <a:avLst/>
              <a:gdLst>
                <a:gd name="T0" fmla="*/ 398637 w 22"/>
                <a:gd name="T1" fmla="*/ 33166 h 17"/>
                <a:gd name="T2" fmla="*/ 398637 w 22"/>
                <a:gd name="T3" fmla="*/ 0 h 17"/>
                <a:gd name="T4" fmla="*/ 398637 w 22"/>
                <a:gd name="T5" fmla="*/ 0 h 17"/>
                <a:gd name="T6" fmla="*/ 398637 w 22"/>
                <a:gd name="T7" fmla="*/ 33166 h 17"/>
                <a:gd name="T8" fmla="*/ 398637 w 22"/>
                <a:gd name="T9" fmla="*/ 33166 h 17"/>
                <a:gd name="T10" fmla="*/ 305828 w 22"/>
                <a:gd name="T11" fmla="*/ 33166 h 17"/>
                <a:gd name="T12" fmla="*/ 398637 w 22"/>
                <a:gd name="T13" fmla="*/ 33166 h 17"/>
                <a:gd name="T14" fmla="*/ 60639 w 22"/>
                <a:gd name="T15" fmla="*/ 272063 h 17"/>
                <a:gd name="T16" fmla="*/ 305828 w 22"/>
                <a:gd name="T17" fmla="*/ 33166 h 17"/>
                <a:gd name="T18" fmla="*/ 60639 w 22"/>
                <a:gd name="T19" fmla="*/ 272063 h 17"/>
                <a:gd name="T20" fmla="*/ 33199 w 22"/>
                <a:gd name="T21" fmla="*/ 272063 h 17"/>
                <a:gd name="T22" fmla="*/ 60639 w 22"/>
                <a:gd name="T23" fmla="*/ 272063 h 17"/>
                <a:gd name="T24" fmla="*/ 33199 w 22"/>
                <a:gd name="T25" fmla="*/ 305224 h 17"/>
                <a:gd name="T26" fmla="*/ 60639 w 22"/>
                <a:gd name="T27" fmla="*/ 272063 h 17"/>
                <a:gd name="T28" fmla="*/ 33199 w 22"/>
                <a:gd name="T29" fmla="*/ 305224 h 17"/>
                <a:gd name="T30" fmla="*/ 33199 w 22"/>
                <a:gd name="T31" fmla="*/ 305224 h 17"/>
                <a:gd name="T32" fmla="*/ 60639 w 22"/>
                <a:gd name="T33" fmla="*/ 305224 h 17"/>
                <a:gd name="T34" fmla="*/ 33199 w 22"/>
                <a:gd name="T35" fmla="*/ 305224 h 17"/>
                <a:gd name="T36" fmla="*/ 60639 w 22"/>
                <a:gd name="T37" fmla="*/ 305224 h 17"/>
                <a:gd name="T38" fmla="*/ 33199 w 22"/>
                <a:gd name="T39" fmla="*/ 332612 h 17"/>
                <a:gd name="T40" fmla="*/ 60639 w 22"/>
                <a:gd name="T41" fmla="*/ 305224 h 17"/>
                <a:gd name="T42" fmla="*/ 60639 w 22"/>
                <a:gd name="T43" fmla="*/ 305224 h 17"/>
                <a:gd name="T44" fmla="*/ 60639 w 22"/>
                <a:gd name="T45" fmla="*/ 305224 h 17"/>
                <a:gd name="T46" fmla="*/ 120249 w 22"/>
                <a:gd name="T47" fmla="*/ 364716 h 17"/>
                <a:gd name="T48" fmla="*/ 60639 w 22"/>
                <a:gd name="T49" fmla="*/ 305224 h 17"/>
                <a:gd name="T50" fmla="*/ 120249 w 22"/>
                <a:gd name="T51" fmla="*/ 364716 h 17"/>
                <a:gd name="T52" fmla="*/ 120249 w 22"/>
                <a:gd name="T53" fmla="*/ 364716 h 17"/>
                <a:gd name="T54" fmla="*/ 120249 w 22"/>
                <a:gd name="T55" fmla="*/ 332612 h 17"/>
                <a:gd name="T56" fmla="*/ 120249 w 22"/>
                <a:gd name="T57" fmla="*/ 364716 h 17"/>
                <a:gd name="T58" fmla="*/ 120249 w 22"/>
                <a:gd name="T59" fmla="*/ 332612 h 17"/>
                <a:gd name="T60" fmla="*/ 273507 w 22"/>
                <a:gd name="T61" fmla="*/ 425114 h 17"/>
                <a:gd name="T62" fmla="*/ 120249 w 22"/>
                <a:gd name="T63" fmla="*/ 332612 h 17"/>
                <a:gd name="T64" fmla="*/ 579341 w 22"/>
                <a:gd name="T65" fmla="*/ 425114 h 17"/>
                <a:gd name="T66" fmla="*/ 273507 w 22"/>
                <a:gd name="T67" fmla="*/ 425114 h 17"/>
                <a:gd name="T68" fmla="*/ 579341 w 22"/>
                <a:gd name="T69" fmla="*/ 425114 h 17"/>
                <a:gd name="T70" fmla="*/ 579341 w 22"/>
                <a:gd name="T71" fmla="*/ 425114 h 17"/>
                <a:gd name="T72" fmla="*/ 611662 w 22"/>
                <a:gd name="T73" fmla="*/ 244832 h 17"/>
                <a:gd name="T74" fmla="*/ 579341 w 22"/>
                <a:gd name="T75" fmla="*/ 457403 h 17"/>
                <a:gd name="T76" fmla="*/ 611662 w 22"/>
                <a:gd name="T77" fmla="*/ 244832 h 17"/>
                <a:gd name="T78" fmla="*/ 672301 w 22"/>
                <a:gd name="T79" fmla="*/ 185339 h 17"/>
                <a:gd name="T80" fmla="*/ 611662 w 22"/>
                <a:gd name="T81" fmla="*/ 244832 h 17"/>
                <a:gd name="T82" fmla="*/ 672301 w 22"/>
                <a:gd name="T83" fmla="*/ 185339 h 17"/>
                <a:gd name="T84" fmla="*/ 672301 w 22"/>
                <a:gd name="T85" fmla="*/ 185339 h 17"/>
                <a:gd name="T86" fmla="*/ 611662 w 22"/>
                <a:gd name="T87" fmla="*/ 185339 h 17"/>
                <a:gd name="T88" fmla="*/ 672301 w 22"/>
                <a:gd name="T89" fmla="*/ 185339 h 17"/>
                <a:gd name="T90" fmla="*/ 672301 w 22"/>
                <a:gd name="T91" fmla="*/ 185339 h 17"/>
                <a:gd name="T92" fmla="*/ 638918 w 22"/>
                <a:gd name="T93" fmla="*/ 185339 h 17"/>
                <a:gd name="T94" fmla="*/ 611662 w 22"/>
                <a:gd name="T95" fmla="*/ 185339 h 17"/>
                <a:gd name="T96" fmla="*/ 672301 w 22"/>
                <a:gd name="T97" fmla="*/ 152173 h 17"/>
                <a:gd name="T98" fmla="*/ 611662 w 22"/>
                <a:gd name="T99" fmla="*/ 185339 h 17"/>
                <a:gd name="T100" fmla="*/ 611662 w 22"/>
                <a:gd name="T101" fmla="*/ 152173 h 17"/>
                <a:gd name="T102" fmla="*/ 672301 w 22"/>
                <a:gd name="T103" fmla="*/ 152173 h 17"/>
                <a:gd name="T104" fmla="*/ 638918 w 22"/>
                <a:gd name="T105" fmla="*/ 119884 h 17"/>
                <a:gd name="T106" fmla="*/ 638918 w 22"/>
                <a:gd name="T107" fmla="*/ 119884 h 17"/>
                <a:gd name="T108" fmla="*/ 518859 w 22"/>
                <a:gd name="T109" fmla="*/ 92653 h 17"/>
                <a:gd name="T110" fmla="*/ 638918 w 22"/>
                <a:gd name="T111" fmla="*/ 119884 h 17"/>
                <a:gd name="T112" fmla="*/ 518859 w 22"/>
                <a:gd name="T113" fmla="*/ 92653 h 17"/>
                <a:gd name="T114" fmla="*/ 552086 w 22"/>
                <a:gd name="T115" fmla="*/ 59520 h 17"/>
                <a:gd name="T116" fmla="*/ 518859 w 22"/>
                <a:gd name="T117" fmla="*/ 92653 h 17"/>
                <a:gd name="T118" fmla="*/ 486538 w 22"/>
                <a:gd name="T119" fmla="*/ 33166 h 17"/>
                <a:gd name="T120" fmla="*/ 518859 w 22"/>
                <a:gd name="T121" fmla="*/ 92653 h 17"/>
                <a:gd name="T122" fmla="*/ 398637 w 22"/>
                <a:gd name="T123" fmla="*/ 33166 h 17"/>
                <a:gd name="T124" fmla="*/ 486538 w 22"/>
                <a:gd name="T125" fmla="*/ 33166 h 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 h="17">
                  <a:moveTo>
                    <a:pt x="13" y="1"/>
                  </a:moveTo>
                  <a:lnTo>
                    <a:pt x="13" y="1"/>
                  </a:lnTo>
                  <a:lnTo>
                    <a:pt x="13" y="0"/>
                  </a:lnTo>
                  <a:lnTo>
                    <a:pt x="13" y="1"/>
                  </a:lnTo>
                  <a:close/>
                  <a:moveTo>
                    <a:pt x="13" y="0"/>
                  </a:moveTo>
                  <a:lnTo>
                    <a:pt x="13" y="0"/>
                  </a:lnTo>
                  <a:lnTo>
                    <a:pt x="13" y="1"/>
                  </a:lnTo>
                  <a:lnTo>
                    <a:pt x="13" y="0"/>
                  </a:lnTo>
                  <a:close/>
                  <a:moveTo>
                    <a:pt x="13" y="1"/>
                  </a:moveTo>
                  <a:cubicBezTo>
                    <a:pt x="13" y="2"/>
                    <a:pt x="11" y="2"/>
                    <a:pt x="10" y="3"/>
                  </a:cubicBezTo>
                  <a:lnTo>
                    <a:pt x="10" y="1"/>
                  </a:lnTo>
                  <a:cubicBezTo>
                    <a:pt x="11" y="1"/>
                    <a:pt x="12" y="1"/>
                    <a:pt x="13" y="0"/>
                  </a:cubicBezTo>
                  <a:lnTo>
                    <a:pt x="13" y="1"/>
                  </a:lnTo>
                  <a:close/>
                  <a:moveTo>
                    <a:pt x="10" y="3"/>
                  </a:moveTo>
                  <a:cubicBezTo>
                    <a:pt x="6" y="4"/>
                    <a:pt x="1" y="6"/>
                    <a:pt x="2" y="9"/>
                  </a:cubicBezTo>
                  <a:lnTo>
                    <a:pt x="1" y="10"/>
                  </a:lnTo>
                  <a:cubicBezTo>
                    <a:pt x="0" y="5"/>
                    <a:pt x="5" y="3"/>
                    <a:pt x="10" y="1"/>
                  </a:cubicBezTo>
                  <a:lnTo>
                    <a:pt x="10" y="3"/>
                  </a:lnTo>
                  <a:close/>
                  <a:moveTo>
                    <a:pt x="2" y="9"/>
                  </a:moveTo>
                  <a:lnTo>
                    <a:pt x="2" y="9"/>
                  </a:lnTo>
                  <a:lnTo>
                    <a:pt x="1" y="9"/>
                  </a:lnTo>
                  <a:lnTo>
                    <a:pt x="2" y="9"/>
                  </a:lnTo>
                  <a:close/>
                  <a:moveTo>
                    <a:pt x="2" y="9"/>
                  </a:moveTo>
                  <a:lnTo>
                    <a:pt x="2" y="9"/>
                  </a:lnTo>
                  <a:lnTo>
                    <a:pt x="1" y="10"/>
                  </a:lnTo>
                  <a:lnTo>
                    <a:pt x="2" y="9"/>
                  </a:lnTo>
                  <a:close/>
                  <a:moveTo>
                    <a:pt x="1" y="10"/>
                  </a:moveTo>
                  <a:lnTo>
                    <a:pt x="1" y="10"/>
                  </a:lnTo>
                  <a:lnTo>
                    <a:pt x="1" y="9"/>
                  </a:lnTo>
                  <a:lnTo>
                    <a:pt x="1" y="10"/>
                  </a:lnTo>
                  <a:close/>
                  <a:moveTo>
                    <a:pt x="2" y="9"/>
                  </a:moveTo>
                  <a:cubicBezTo>
                    <a:pt x="2" y="9"/>
                    <a:pt x="2" y="10"/>
                    <a:pt x="2" y="10"/>
                  </a:cubicBezTo>
                  <a:lnTo>
                    <a:pt x="1" y="10"/>
                  </a:lnTo>
                  <a:cubicBezTo>
                    <a:pt x="1" y="10"/>
                    <a:pt x="1" y="10"/>
                    <a:pt x="1" y="10"/>
                  </a:cubicBezTo>
                  <a:lnTo>
                    <a:pt x="2" y="9"/>
                  </a:lnTo>
                  <a:close/>
                  <a:moveTo>
                    <a:pt x="2" y="10"/>
                  </a:moveTo>
                  <a:cubicBezTo>
                    <a:pt x="2" y="10"/>
                    <a:pt x="2" y="10"/>
                    <a:pt x="2" y="10"/>
                  </a:cubicBezTo>
                  <a:lnTo>
                    <a:pt x="1" y="11"/>
                  </a:lnTo>
                  <a:cubicBezTo>
                    <a:pt x="1" y="11"/>
                    <a:pt x="1" y="10"/>
                    <a:pt x="1" y="10"/>
                  </a:cubicBezTo>
                  <a:lnTo>
                    <a:pt x="2" y="10"/>
                  </a:lnTo>
                  <a:close/>
                  <a:moveTo>
                    <a:pt x="2" y="10"/>
                  </a:moveTo>
                  <a:lnTo>
                    <a:pt x="2" y="10"/>
                  </a:lnTo>
                  <a:close/>
                  <a:moveTo>
                    <a:pt x="2" y="10"/>
                  </a:moveTo>
                  <a:cubicBezTo>
                    <a:pt x="3" y="10"/>
                    <a:pt x="3" y="11"/>
                    <a:pt x="4" y="11"/>
                  </a:cubicBezTo>
                  <a:lnTo>
                    <a:pt x="4" y="12"/>
                  </a:lnTo>
                  <a:cubicBezTo>
                    <a:pt x="3" y="12"/>
                    <a:pt x="2" y="11"/>
                    <a:pt x="1" y="11"/>
                  </a:cubicBezTo>
                  <a:lnTo>
                    <a:pt x="2" y="10"/>
                  </a:lnTo>
                  <a:close/>
                  <a:moveTo>
                    <a:pt x="4" y="12"/>
                  </a:moveTo>
                  <a:lnTo>
                    <a:pt x="4" y="12"/>
                  </a:lnTo>
                  <a:lnTo>
                    <a:pt x="4" y="11"/>
                  </a:lnTo>
                  <a:lnTo>
                    <a:pt x="4" y="12"/>
                  </a:lnTo>
                  <a:close/>
                  <a:moveTo>
                    <a:pt x="4" y="11"/>
                  </a:moveTo>
                  <a:lnTo>
                    <a:pt x="4" y="11"/>
                  </a:lnTo>
                  <a:lnTo>
                    <a:pt x="4" y="12"/>
                  </a:lnTo>
                  <a:lnTo>
                    <a:pt x="4" y="11"/>
                  </a:lnTo>
                  <a:close/>
                  <a:moveTo>
                    <a:pt x="4" y="11"/>
                  </a:moveTo>
                  <a:cubicBezTo>
                    <a:pt x="6" y="11"/>
                    <a:pt x="8" y="12"/>
                    <a:pt x="10" y="13"/>
                  </a:cubicBezTo>
                  <a:lnTo>
                    <a:pt x="9" y="14"/>
                  </a:lnTo>
                  <a:cubicBezTo>
                    <a:pt x="8" y="13"/>
                    <a:pt x="6" y="12"/>
                    <a:pt x="4" y="12"/>
                  </a:cubicBezTo>
                  <a:lnTo>
                    <a:pt x="4" y="11"/>
                  </a:lnTo>
                  <a:close/>
                  <a:moveTo>
                    <a:pt x="10" y="13"/>
                  </a:moveTo>
                  <a:cubicBezTo>
                    <a:pt x="13" y="14"/>
                    <a:pt x="16" y="15"/>
                    <a:pt x="19" y="14"/>
                  </a:cubicBezTo>
                  <a:lnTo>
                    <a:pt x="19" y="15"/>
                  </a:lnTo>
                  <a:cubicBezTo>
                    <a:pt x="16" y="17"/>
                    <a:pt x="13" y="15"/>
                    <a:pt x="9" y="14"/>
                  </a:cubicBezTo>
                  <a:lnTo>
                    <a:pt x="10" y="13"/>
                  </a:lnTo>
                  <a:close/>
                  <a:moveTo>
                    <a:pt x="19" y="14"/>
                  </a:moveTo>
                  <a:lnTo>
                    <a:pt x="19" y="14"/>
                  </a:lnTo>
                  <a:close/>
                  <a:moveTo>
                    <a:pt x="19" y="14"/>
                  </a:moveTo>
                  <a:cubicBezTo>
                    <a:pt x="20" y="13"/>
                    <a:pt x="20" y="11"/>
                    <a:pt x="20" y="8"/>
                  </a:cubicBezTo>
                  <a:lnTo>
                    <a:pt x="22" y="8"/>
                  </a:lnTo>
                  <a:cubicBezTo>
                    <a:pt x="22" y="11"/>
                    <a:pt x="21" y="14"/>
                    <a:pt x="19" y="15"/>
                  </a:cubicBezTo>
                  <a:lnTo>
                    <a:pt x="19" y="14"/>
                  </a:lnTo>
                  <a:close/>
                  <a:moveTo>
                    <a:pt x="20" y="8"/>
                  </a:moveTo>
                  <a:cubicBezTo>
                    <a:pt x="20" y="7"/>
                    <a:pt x="20" y="6"/>
                    <a:pt x="20" y="6"/>
                  </a:cubicBezTo>
                  <a:lnTo>
                    <a:pt x="22" y="6"/>
                  </a:lnTo>
                  <a:cubicBezTo>
                    <a:pt x="22" y="7"/>
                    <a:pt x="22" y="7"/>
                    <a:pt x="22" y="8"/>
                  </a:cubicBezTo>
                  <a:lnTo>
                    <a:pt x="20" y="8"/>
                  </a:lnTo>
                  <a:close/>
                  <a:moveTo>
                    <a:pt x="22" y="6"/>
                  </a:moveTo>
                  <a:lnTo>
                    <a:pt x="22" y="6"/>
                  </a:lnTo>
                  <a:lnTo>
                    <a:pt x="21" y="6"/>
                  </a:lnTo>
                  <a:lnTo>
                    <a:pt x="22" y="6"/>
                  </a:lnTo>
                  <a:close/>
                  <a:moveTo>
                    <a:pt x="20" y="6"/>
                  </a:moveTo>
                  <a:lnTo>
                    <a:pt x="20" y="6"/>
                  </a:lnTo>
                  <a:lnTo>
                    <a:pt x="22" y="6"/>
                  </a:lnTo>
                  <a:lnTo>
                    <a:pt x="20" y="6"/>
                  </a:lnTo>
                  <a:close/>
                  <a:moveTo>
                    <a:pt x="22" y="6"/>
                  </a:moveTo>
                  <a:lnTo>
                    <a:pt x="22" y="6"/>
                  </a:lnTo>
                  <a:lnTo>
                    <a:pt x="21" y="6"/>
                  </a:lnTo>
                  <a:lnTo>
                    <a:pt x="22" y="6"/>
                  </a:lnTo>
                  <a:close/>
                  <a:moveTo>
                    <a:pt x="20" y="6"/>
                  </a:moveTo>
                  <a:cubicBezTo>
                    <a:pt x="20" y="6"/>
                    <a:pt x="20" y="5"/>
                    <a:pt x="20" y="5"/>
                  </a:cubicBezTo>
                  <a:lnTo>
                    <a:pt x="22" y="5"/>
                  </a:lnTo>
                  <a:cubicBezTo>
                    <a:pt x="22" y="5"/>
                    <a:pt x="22" y="5"/>
                    <a:pt x="22" y="6"/>
                  </a:cubicBezTo>
                  <a:lnTo>
                    <a:pt x="20" y="6"/>
                  </a:lnTo>
                  <a:close/>
                  <a:moveTo>
                    <a:pt x="20" y="5"/>
                  </a:moveTo>
                  <a:cubicBezTo>
                    <a:pt x="20" y="5"/>
                    <a:pt x="20" y="5"/>
                    <a:pt x="20" y="5"/>
                  </a:cubicBezTo>
                  <a:lnTo>
                    <a:pt x="21" y="4"/>
                  </a:lnTo>
                  <a:cubicBezTo>
                    <a:pt x="21" y="4"/>
                    <a:pt x="22" y="5"/>
                    <a:pt x="22" y="5"/>
                  </a:cubicBezTo>
                  <a:lnTo>
                    <a:pt x="20" y="5"/>
                  </a:lnTo>
                  <a:close/>
                  <a:moveTo>
                    <a:pt x="21" y="4"/>
                  </a:moveTo>
                  <a:lnTo>
                    <a:pt x="21" y="4"/>
                  </a:lnTo>
                  <a:close/>
                  <a:moveTo>
                    <a:pt x="20" y="5"/>
                  </a:moveTo>
                  <a:cubicBezTo>
                    <a:pt x="20" y="4"/>
                    <a:pt x="18" y="3"/>
                    <a:pt x="17" y="3"/>
                  </a:cubicBezTo>
                  <a:lnTo>
                    <a:pt x="18" y="1"/>
                  </a:lnTo>
                  <a:cubicBezTo>
                    <a:pt x="19" y="2"/>
                    <a:pt x="21" y="3"/>
                    <a:pt x="21" y="4"/>
                  </a:cubicBezTo>
                  <a:lnTo>
                    <a:pt x="20" y="5"/>
                  </a:lnTo>
                  <a:close/>
                  <a:moveTo>
                    <a:pt x="17" y="3"/>
                  </a:moveTo>
                  <a:lnTo>
                    <a:pt x="17" y="3"/>
                  </a:lnTo>
                  <a:lnTo>
                    <a:pt x="18" y="2"/>
                  </a:lnTo>
                  <a:lnTo>
                    <a:pt x="17" y="3"/>
                  </a:lnTo>
                  <a:close/>
                  <a:moveTo>
                    <a:pt x="17" y="3"/>
                  </a:moveTo>
                  <a:cubicBezTo>
                    <a:pt x="17" y="2"/>
                    <a:pt x="16" y="2"/>
                    <a:pt x="15" y="2"/>
                  </a:cubicBezTo>
                  <a:lnTo>
                    <a:pt x="16" y="1"/>
                  </a:lnTo>
                  <a:cubicBezTo>
                    <a:pt x="16" y="1"/>
                    <a:pt x="17" y="1"/>
                    <a:pt x="18" y="1"/>
                  </a:cubicBezTo>
                  <a:lnTo>
                    <a:pt x="17" y="3"/>
                  </a:lnTo>
                  <a:close/>
                  <a:moveTo>
                    <a:pt x="15" y="2"/>
                  </a:moveTo>
                  <a:cubicBezTo>
                    <a:pt x="14" y="2"/>
                    <a:pt x="14" y="2"/>
                    <a:pt x="13" y="1"/>
                  </a:cubicBezTo>
                  <a:lnTo>
                    <a:pt x="13" y="0"/>
                  </a:lnTo>
                  <a:cubicBezTo>
                    <a:pt x="14" y="0"/>
                    <a:pt x="15" y="1"/>
                    <a:pt x="16" y="1"/>
                  </a:cubicBez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7" name="Freeform 66">
              <a:extLst>
                <a:ext uri="{FF2B5EF4-FFF2-40B4-BE49-F238E27FC236}">
                  <a16:creationId xmlns:a16="http://schemas.microsoft.com/office/drawing/2014/main" id="{07B265CD-99DA-D674-77DA-D19D07DEBE81}"/>
                </a:ext>
              </a:extLst>
            </p:cNvPr>
            <p:cNvSpPr>
              <a:spLocks/>
            </p:cNvSpPr>
            <p:nvPr/>
          </p:nvSpPr>
          <p:spPr bwMode="auto">
            <a:xfrm>
              <a:off x="2433" y="1704"/>
              <a:ext cx="140" cy="90"/>
            </a:xfrm>
            <a:custGeom>
              <a:avLst/>
              <a:gdLst>
                <a:gd name="T0" fmla="*/ 584114 w 25"/>
                <a:gd name="T1" fmla="*/ 96126 h 16"/>
                <a:gd name="T2" fmla="*/ 60934 w 25"/>
                <a:gd name="T3" fmla="*/ 349374 h 16"/>
                <a:gd name="T4" fmla="*/ 308739 w 25"/>
                <a:gd name="T5" fmla="*/ 473597 h 16"/>
                <a:gd name="T6" fmla="*/ 650126 w 25"/>
                <a:gd name="T7" fmla="*/ 349374 h 16"/>
                <a:gd name="T8" fmla="*/ 616599 w 25"/>
                <a:gd name="T9" fmla="*/ 96126 h 16"/>
                <a:gd name="T10" fmla="*/ 584114 w 25"/>
                <a:gd name="T11" fmla="*/ 9612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8" name="Freeform 67">
              <a:extLst>
                <a:ext uri="{FF2B5EF4-FFF2-40B4-BE49-F238E27FC236}">
                  <a16:creationId xmlns:a16="http://schemas.microsoft.com/office/drawing/2014/main" id="{5754779A-EB69-BBA4-C9D5-78226A00EAE3}"/>
                </a:ext>
              </a:extLst>
            </p:cNvPr>
            <p:cNvSpPr>
              <a:spLocks/>
            </p:cNvSpPr>
            <p:nvPr/>
          </p:nvSpPr>
          <p:spPr bwMode="auto">
            <a:xfrm>
              <a:off x="2433" y="1704"/>
              <a:ext cx="140" cy="90"/>
            </a:xfrm>
            <a:custGeom>
              <a:avLst/>
              <a:gdLst>
                <a:gd name="T0" fmla="*/ 584114 w 25"/>
                <a:gd name="T1" fmla="*/ 96126 h 16"/>
                <a:gd name="T2" fmla="*/ 60934 w 25"/>
                <a:gd name="T3" fmla="*/ 349374 h 16"/>
                <a:gd name="T4" fmla="*/ 308739 w 25"/>
                <a:gd name="T5" fmla="*/ 473597 h 16"/>
                <a:gd name="T6" fmla="*/ 650126 w 25"/>
                <a:gd name="T7" fmla="*/ 349374 h 16"/>
                <a:gd name="T8" fmla="*/ 616599 w 25"/>
                <a:gd name="T9" fmla="*/ 96126 h 16"/>
                <a:gd name="T10" fmla="*/ 584114 w 25"/>
                <a:gd name="T11" fmla="*/ 9612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69" name="Freeform 68">
              <a:extLst>
                <a:ext uri="{FF2B5EF4-FFF2-40B4-BE49-F238E27FC236}">
                  <a16:creationId xmlns:a16="http://schemas.microsoft.com/office/drawing/2014/main" id="{01983EA1-6254-6AE9-BFC3-2B4155321FD0}"/>
                </a:ext>
              </a:extLst>
            </p:cNvPr>
            <p:cNvSpPr>
              <a:spLocks noEditPoints="1"/>
            </p:cNvSpPr>
            <p:nvPr/>
          </p:nvSpPr>
          <p:spPr bwMode="auto">
            <a:xfrm>
              <a:off x="2439" y="1710"/>
              <a:ext cx="128" cy="84"/>
            </a:xfrm>
            <a:custGeom>
              <a:avLst/>
              <a:gdLst>
                <a:gd name="T0" fmla="*/ 266635 w 23"/>
                <a:gd name="T1" fmla="*/ 60934 h 15"/>
                <a:gd name="T2" fmla="*/ 534322 w 23"/>
                <a:gd name="T3" fmla="*/ 33365 h 15"/>
                <a:gd name="T4" fmla="*/ 266635 w 23"/>
                <a:gd name="T5" fmla="*/ 60934 h 15"/>
                <a:gd name="T6" fmla="*/ 117042 w 23"/>
                <a:gd name="T7" fmla="*/ 93419 h 15"/>
                <a:gd name="T8" fmla="*/ 266635 w 23"/>
                <a:gd name="T9" fmla="*/ 60934 h 15"/>
                <a:gd name="T10" fmla="*/ 58446 w 23"/>
                <a:gd name="T11" fmla="*/ 214441 h 15"/>
                <a:gd name="T12" fmla="*/ 117042 w 23"/>
                <a:gd name="T13" fmla="*/ 93419 h 15"/>
                <a:gd name="T14" fmla="*/ 58446 w 23"/>
                <a:gd name="T15" fmla="*/ 214441 h 15"/>
                <a:gd name="T16" fmla="*/ 31716 w 23"/>
                <a:gd name="T17" fmla="*/ 308739 h 15"/>
                <a:gd name="T18" fmla="*/ 58446 w 23"/>
                <a:gd name="T19" fmla="*/ 214441 h 15"/>
                <a:gd name="T20" fmla="*/ 58446 w 23"/>
                <a:gd name="T21" fmla="*/ 308739 h 15"/>
                <a:gd name="T22" fmla="*/ 31716 w 23"/>
                <a:gd name="T23" fmla="*/ 308739 h 15"/>
                <a:gd name="T24" fmla="*/ 31716 w 23"/>
                <a:gd name="T25" fmla="*/ 308739 h 15"/>
                <a:gd name="T26" fmla="*/ 31716 w 23"/>
                <a:gd name="T27" fmla="*/ 308739 h 15"/>
                <a:gd name="T28" fmla="*/ 58446 w 23"/>
                <a:gd name="T29" fmla="*/ 341230 h 15"/>
                <a:gd name="T30" fmla="*/ 31716 w 23"/>
                <a:gd name="T31" fmla="*/ 308739 h 15"/>
                <a:gd name="T32" fmla="*/ 58446 w 23"/>
                <a:gd name="T33" fmla="*/ 341230 h 15"/>
                <a:gd name="T34" fmla="*/ 58446 w 23"/>
                <a:gd name="T35" fmla="*/ 402158 h 15"/>
                <a:gd name="T36" fmla="*/ 58446 w 23"/>
                <a:gd name="T37" fmla="*/ 341230 h 15"/>
                <a:gd name="T38" fmla="*/ 266635 w 23"/>
                <a:gd name="T39" fmla="*/ 402158 h 15"/>
                <a:gd name="T40" fmla="*/ 58446 w 23"/>
                <a:gd name="T41" fmla="*/ 402158 h 15"/>
                <a:gd name="T42" fmla="*/ 266635 w 23"/>
                <a:gd name="T43" fmla="*/ 402158 h 15"/>
                <a:gd name="T44" fmla="*/ 266635 w 23"/>
                <a:gd name="T45" fmla="*/ 462213 h 15"/>
                <a:gd name="T46" fmla="*/ 266635 w 23"/>
                <a:gd name="T47" fmla="*/ 402158 h 15"/>
                <a:gd name="T48" fmla="*/ 299219 w 23"/>
                <a:gd name="T49" fmla="*/ 402158 h 15"/>
                <a:gd name="T50" fmla="*/ 266635 w 23"/>
                <a:gd name="T51" fmla="*/ 462213 h 15"/>
                <a:gd name="T52" fmla="*/ 299219 w 23"/>
                <a:gd name="T53" fmla="*/ 402158 h 15"/>
                <a:gd name="T54" fmla="*/ 357816 w 23"/>
                <a:gd name="T55" fmla="*/ 429727 h 15"/>
                <a:gd name="T56" fmla="*/ 299219 w 23"/>
                <a:gd name="T57" fmla="*/ 402158 h 15"/>
                <a:gd name="T58" fmla="*/ 592768 w 23"/>
                <a:gd name="T59" fmla="*/ 275374 h 15"/>
                <a:gd name="T60" fmla="*/ 357816 w 23"/>
                <a:gd name="T61" fmla="*/ 429727 h 15"/>
                <a:gd name="T62" fmla="*/ 592768 w 23"/>
                <a:gd name="T63" fmla="*/ 275374 h 15"/>
                <a:gd name="T64" fmla="*/ 682891 w 23"/>
                <a:gd name="T65" fmla="*/ 247806 h 15"/>
                <a:gd name="T66" fmla="*/ 592768 w 23"/>
                <a:gd name="T67" fmla="*/ 275374 h 15"/>
                <a:gd name="T68" fmla="*/ 651364 w 23"/>
                <a:gd name="T69" fmla="*/ 186844 h 15"/>
                <a:gd name="T70" fmla="*/ 682891 w 23"/>
                <a:gd name="T71" fmla="*/ 247806 h 15"/>
                <a:gd name="T72" fmla="*/ 651364 w 23"/>
                <a:gd name="T73" fmla="*/ 186844 h 15"/>
                <a:gd name="T74" fmla="*/ 651364 w 23"/>
                <a:gd name="T75" fmla="*/ 154353 h 15"/>
                <a:gd name="T76" fmla="*/ 651364 w 23"/>
                <a:gd name="T77" fmla="*/ 186844 h 15"/>
                <a:gd name="T78" fmla="*/ 534322 w 23"/>
                <a:gd name="T79" fmla="*/ 93419 h 15"/>
                <a:gd name="T80" fmla="*/ 651364 w 23"/>
                <a:gd name="T81" fmla="*/ 154353 h 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 h="15">
                  <a:moveTo>
                    <a:pt x="17" y="2"/>
                  </a:moveTo>
                  <a:cubicBezTo>
                    <a:pt x="15" y="1"/>
                    <a:pt x="12" y="1"/>
                    <a:pt x="9" y="2"/>
                  </a:cubicBezTo>
                  <a:lnTo>
                    <a:pt x="9" y="1"/>
                  </a:lnTo>
                  <a:cubicBezTo>
                    <a:pt x="12" y="0"/>
                    <a:pt x="15" y="0"/>
                    <a:pt x="18" y="1"/>
                  </a:cubicBezTo>
                  <a:lnTo>
                    <a:pt x="17" y="2"/>
                  </a:lnTo>
                  <a:close/>
                  <a:moveTo>
                    <a:pt x="9" y="2"/>
                  </a:moveTo>
                  <a:cubicBezTo>
                    <a:pt x="7" y="2"/>
                    <a:pt x="6" y="3"/>
                    <a:pt x="5" y="4"/>
                  </a:cubicBezTo>
                  <a:lnTo>
                    <a:pt x="4" y="3"/>
                  </a:lnTo>
                  <a:cubicBezTo>
                    <a:pt x="5" y="2"/>
                    <a:pt x="7" y="1"/>
                    <a:pt x="9" y="1"/>
                  </a:cubicBezTo>
                  <a:lnTo>
                    <a:pt x="9" y="2"/>
                  </a:lnTo>
                  <a:close/>
                  <a:moveTo>
                    <a:pt x="5" y="4"/>
                  </a:moveTo>
                  <a:cubicBezTo>
                    <a:pt x="3" y="5"/>
                    <a:pt x="3" y="6"/>
                    <a:pt x="2" y="7"/>
                  </a:cubicBezTo>
                  <a:lnTo>
                    <a:pt x="1" y="6"/>
                  </a:lnTo>
                  <a:cubicBezTo>
                    <a:pt x="1" y="5"/>
                    <a:pt x="2" y="4"/>
                    <a:pt x="4" y="3"/>
                  </a:cubicBezTo>
                  <a:lnTo>
                    <a:pt x="5" y="4"/>
                  </a:lnTo>
                  <a:close/>
                  <a:moveTo>
                    <a:pt x="2" y="7"/>
                  </a:moveTo>
                  <a:cubicBezTo>
                    <a:pt x="2" y="8"/>
                    <a:pt x="2" y="9"/>
                    <a:pt x="2" y="10"/>
                  </a:cubicBezTo>
                  <a:lnTo>
                    <a:pt x="1" y="10"/>
                  </a:lnTo>
                  <a:cubicBezTo>
                    <a:pt x="0" y="9"/>
                    <a:pt x="0" y="8"/>
                    <a:pt x="1" y="6"/>
                  </a:cubicBezTo>
                  <a:lnTo>
                    <a:pt x="2" y="7"/>
                  </a:lnTo>
                  <a:close/>
                  <a:moveTo>
                    <a:pt x="2" y="10"/>
                  </a:moveTo>
                  <a:lnTo>
                    <a:pt x="2" y="10"/>
                  </a:lnTo>
                  <a:lnTo>
                    <a:pt x="1" y="10"/>
                  </a:lnTo>
                  <a:lnTo>
                    <a:pt x="2" y="10"/>
                  </a:lnTo>
                  <a:close/>
                  <a:moveTo>
                    <a:pt x="1" y="10"/>
                  </a:move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lnTo>
                    <a:pt x="9" y="13"/>
                  </a:lnTo>
                  <a:lnTo>
                    <a:pt x="9" y="15"/>
                  </a:lnTo>
                  <a:lnTo>
                    <a:pt x="9" y="13"/>
                  </a:lnTo>
                  <a:close/>
                  <a:moveTo>
                    <a:pt x="9" y="13"/>
                  </a:moveTo>
                  <a:cubicBezTo>
                    <a:pt x="9" y="13"/>
                    <a:pt x="10" y="13"/>
                    <a:pt x="10" y="13"/>
                  </a:cubicBezTo>
                  <a:lnTo>
                    <a:pt x="11" y="14"/>
                  </a:lnTo>
                  <a:cubicBezTo>
                    <a:pt x="10" y="15"/>
                    <a:pt x="10" y="15"/>
                    <a:pt x="9" y="15"/>
                  </a:cubicBezTo>
                  <a:lnTo>
                    <a:pt x="9" y="13"/>
                  </a:lnTo>
                  <a:close/>
                  <a:moveTo>
                    <a:pt x="10" y="13"/>
                  </a:moveTo>
                  <a:cubicBezTo>
                    <a:pt x="11" y="13"/>
                    <a:pt x="12" y="13"/>
                    <a:pt x="12" y="13"/>
                  </a:cubicBezTo>
                  <a:lnTo>
                    <a:pt x="12" y="14"/>
                  </a:lnTo>
                  <a:cubicBezTo>
                    <a:pt x="12" y="14"/>
                    <a:pt x="11" y="14"/>
                    <a:pt x="11" y="14"/>
                  </a:cubicBezTo>
                  <a:lnTo>
                    <a:pt x="10" y="13"/>
                  </a:lnTo>
                  <a:close/>
                  <a:moveTo>
                    <a:pt x="12" y="13"/>
                  </a:moveTo>
                  <a:cubicBezTo>
                    <a:pt x="15" y="12"/>
                    <a:pt x="17" y="11"/>
                    <a:pt x="20" y="9"/>
                  </a:cubicBezTo>
                  <a:lnTo>
                    <a:pt x="20" y="11"/>
                  </a:lnTo>
                  <a:cubicBezTo>
                    <a:pt x="18" y="12"/>
                    <a:pt x="15" y="13"/>
                    <a:pt x="12" y="14"/>
                  </a:cubicBezTo>
                  <a:lnTo>
                    <a:pt x="12" y="13"/>
                  </a:lnTo>
                  <a:close/>
                  <a:moveTo>
                    <a:pt x="20" y="9"/>
                  </a:moveTo>
                  <a:cubicBezTo>
                    <a:pt x="21" y="9"/>
                    <a:pt x="21" y="8"/>
                    <a:pt x="21" y="8"/>
                  </a:cubicBezTo>
                  <a:lnTo>
                    <a:pt x="23" y="8"/>
                  </a:lnTo>
                  <a:cubicBezTo>
                    <a:pt x="22" y="9"/>
                    <a:pt x="22" y="10"/>
                    <a:pt x="20" y="11"/>
                  </a:cubicBezTo>
                  <a:lnTo>
                    <a:pt x="20" y="9"/>
                  </a:lnTo>
                  <a:close/>
                  <a:moveTo>
                    <a:pt x="21" y="8"/>
                  </a:moveTo>
                  <a:cubicBezTo>
                    <a:pt x="22" y="7"/>
                    <a:pt x="22" y="7"/>
                    <a:pt x="22" y="6"/>
                  </a:cubicBezTo>
                  <a:lnTo>
                    <a:pt x="23" y="6"/>
                  </a:lnTo>
                  <a:cubicBezTo>
                    <a:pt x="23" y="7"/>
                    <a:pt x="23" y="7"/>
                    <a:pt x="23" y="8"/>
                  </a:cubicBezTo>
                  <a:lnTo>
                    <a:pt x="21" y="8"/>
                  </a:lnTo>
                  <a:close/>
                  <a:moveTo>
                    <a:pt x="22" y="6"/>
                  </a:moveTo>
                  <a:cubicBezTo>
                    <a:pt x="22" y="6"/>
                    <a:pt x="21" y="6"/>
                    <a:pt x="21" y="5"/>
                  </a:cubicBezTo>
                  <a:lnTo>
                    <a:pt x="22" y="5"/>
                  </a:lnTo>
                  <a:cubicBezTo>
                    <a:pt x="23" y="5"/>
                    <a:pt x="23" y="6"/>
                    <a:pt x="23" y="6"/>
                  </a:cubicBezTo>
                  <a:lnTo>
                    <a:pt x="22" y="6"/>
                  </a:lnTo>
                  <a:close/>
                  <a:moveTo>
                    <a:pt x="21" y="5"/>
                  </a:moveTo>
                  <a:cubicBezTo>
                    <a:pt x="21" y="4"/>
                    <a:pt x="20" y="3"/>
                    <a:pt x="18" y="3"/>
                  </a:cubicBezTo>
                  <a:lnTo>
                    <a:pt x="19" y="2"/>
                  </a:lnTo>
                  <a:cubicBezTo>
                    <a:pt x="20" y="2"/>
                    <a:pt x="22" y="3"/>
                    <a:pt x="22" y="5"/>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0" name="Freeform 69">
              <a:extLst>
                <a:ext uri="{FF2B5EF4-FFF2-40B4-BE49-F238E27FC236}">
                  <a16:creationId xmlns:a16="http://schemas.microsoft.com/office/drawing/2014/main" id="{44143E98-59CE-3A19-0E8E-17C0C83E458B}"/>
                </a:ext>
              </a:extLst>
            </p:cNvPr>
            <p:cNvSpPr>
              <a:spLocks noEditPoints="1"/>
            </p:cNvSpPr>
            <p:nvPr/>
          </p:nvSpPr>
          <p:spPr bwMode="auto">
            <a:xfrm>
              <a:off x="2439" y="1710"/>
              <a:ext cx="128" cy="84"/>
            </a:xfrm>
            <a:custGeom>
              <a:avLst/>
              <a:gdLst>
                <a:gd name="T0" fmla="*/ 299219 w 23"/>
                <a:gd name="T1" fmla="*/ 60934 h 15"/>
                <a:gd name="T2" fmla="*/ 592768 w 23"/>
                <a:gd name="T3" fmla="*/ 60934 h 15"/>
                <a:gd name="T4" fmla="*/ 299219 w 23"/>
                <a:gd name="T5" fmla="*/ 60934 h 15"/>
                <a:gd name="T6" fmla="*/ 149626 w 23"/>
                <a:gd name="T7" fmla="*/ 60934 h 15"/>
                <a:gd name="T8" fmla="*/ 299219 w 23"/>
                <a:gd name="T9" fmla="*/ 60934 h 15"/>
                <a:gd name="T10" fmla="*/ 91181 w 23"/>
                <a:gd name="T11" fmla="*/ 186844 h 15"/>
                <a:gd name="T12" fmla="*/ 149626 w 23"/>
                <a:gd name="T13" fmla="*/ 60934 h 15"/>
                <a:gd name="T14" fmla="*/ 91181 w 23"/>
                <a:gd name="T15" fmla="*/ 186844 h 15"/>
                <a:gd name="T16" fmla="*/ 31716 w 23"/>
                <a:gd name="T17" fmla="*/ 308739 h 15"/>
                <a:gd name="T18" fmla="*/ 91181 w 23"/>
                <a:gd name="T19" fmla="*/ 186844 h 15"/>
                <a:gd name="T20" fmla="*/ 58446 w 23"/>
                <a:gd name="T21" fmla="*/ 308739 h 15"/>
                <a:gd name="T22" fmla="*/ 31716 w 23"/>
                <a:gd name="T23" fmla="*/ 308739 h 15"/>
                <a:gd name="T24" fmla="*/ 31716 w 23"/>
                <a:gd name="T25" fmla="*/ 308739 h 15"/>
                <a:gd name="T26" fmla="*/ 31716 w 23"/>
                <a:gd name="T27" fmla="*/ 308739 h 15"/>
                <a:gd name="T28" fmla="*/ 58446 w 23"/>
                <a:gd name="T29" fmla="*/ 341230 h 15"/>
                <a:gd name="T30" fmla="*/ 31716 w 23"/>
                <a:gd name="T31" fmla="*/ 308739 h 15"/>
                <a:gd name="T32" fmla="*/ 58446 w 23"/>
                <a:gd name="T33" fmla="*/ 341230 h 15"/>
                <a:gd name="T34" fmla="*/ 58446 w 23"/>
                <a:gd name="T35" fmla="*/ 402158 h 15"/>
                <a:gd name="T36" fmla="*/ 58446 w 23"/>
                <a:gd name="T37" fmla="*/ 341230 h 15"/>
                <a:gd name="T38" fmla="*/ 266635 w 23"/>
                <a:gd name="T39" fmla="*/ 402158 h 15"/>
                <a:gd name="T40" fmla="*/ 58446 w 23"/>
                <a:gd name="T41" fmla="*/ 402158 h 15"/>
                <a:gd name="T42" fmla="*/ 266635 w 23"/>
                <a:gd name="T43" fmla="*/ 402158 h 15"/>
                <a:gd name="T44" fmla="*/ 443142 w 23"/>
                <a:gd name="T45" fmla="*/ 402158 h 15"/>
                <a:gd name="T46" fmla="*/ 266635 w 23"/>
                <a:gd name="T47" fmla="*/ 402158 h 15"/>
                <a:gd name="T48" fmla="*/ 565882 w 23"/>
                <a:gd name="T49" fmla="*/ 308739 h 15"/>
                <a:gd name="T50" fmla="*/ 443142 w 23"/>
                <a:gd name="T51" fmla="*/ 402158 h 15"/>
                <a:gd name="T52" fmla="*/ 592768 w 23"/>
                <a:gd name="T53" fmla="*/ 341230 h 15"/>
                <a:gd name="T54" fmla="*/ 565882 w 23"/>
                <a:gd name="T55" fmla="*/ 308739 h 15"/>
                <a:gd name="T56" fmla="*/ 565882 w 23"/>
                <a:gd name="T57" fmla="*/ 308739 h 15"/>
                <a:gd name="T58" fmla="*/ 682891 w 23"/>
                <a:gd name="T59" fmla="*/ 214441 h 15"/>
                <a:gd name="T60" fmla="*/ 565882 w 23"/>
                <a:gd name="T61" fmla="*/ 308739 h 15"/>
                <a:gd name="T62" fmla="*/ 624479 w 23"/>
                <a:gd name="T63" fmla="*/ 214441 h 15"/>
                <a:gd name="T64" fmla="*/ 624479 w 23"/>
                <a:gd name="T65" fmla="*/ 214441 h 15"/>
                <a:gd name="T66" fmla="*/ 592768 w 23"/>
                <a:gd name="T67" fmla="*/ 120988 h 15"/>
                <a:gd name="T68" fmla="*/ 682891 w 23"/>
                <a:gd name="T69" fmla="*/ 214441 h 15"/>
                <a:gd name="T70" fmla="*/ 592768 w 23"/>
                <a:gd name="T71" fmla="*/ 120988 h 15"/>
                <a:gd name="T72" fmla="*/ 624479 w 23"/>
                <a:gd name="T73" fmla="*/ 120988 h 15"/>
                <a:gd name="T74" fmla="*/ 624479 w 23"/>
                <a:gd name="T75" fmla="*/ 120988 h 15"/>
                <a:gd name="T76" fmla="*/ 624479 w 23"/>
                <a:gd name="T77" fmla="*/ 120988 h 15"/>
                <a:gd name="T78" fmla="*/ 624479 w 23"/>
                <a:gd name="T79" fmla="*/ 120988 h 15"/>
                <a:gd name="T80" fmla="*/ 624479 w 23"/>
                <a:gd name="T81" fmla="*/ 154353 h 15"/>
                <a:gd name="T82" fmla="*/ 651364 w 23"/>
                <a:gd name="T83" fmla="*/ 154353 h 15"/>
                <a:gd name="T84" fmla="*/ 565882 w 23"/>
                <a:gd name="T85" fmla="*/ 120988 h 15"/>
                <a:gd name="T86" fmla="*/ 624479 w 23"/>
                <a:gd name="T87" fmla="*/ 120988 h 15"/>
                <a:gd name="T88" fmla="*/ 565882 w 23"/>
                <a:gd name="T89" fmla="*/ 120988 h 15"/>
                <a:gd name="T90" fmla="*/ 592768 w 23"/>
                <a:gd name="T91" fmla="*/ 60934 h 15"/>
                <a:gd name="T92" fmla="*/ 565882 w 23"/>
                <a:gd name="T93" fmla="*/ 120988 h 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 h="15">
                  <a:moveTo>
                    <a:pt x="19" y="3"/>
                  </a:moveTo>
                  <a:cubicBezTo>
                    <a:pt x="17" y="1"/>
                    <a:pt x="13" y="1"/>
                    <a:pt x="10" y="2"/>
                  </a:cubicBezTo>
                  <a:lnTo>
                    <a:pt x="9" y="1"/>
                  </a:lnTo>
                  <a:cubicBezTo>
                    <a:pt x="13" y="0"/>
                    <a:pt x="17" y="0"/>
                    <a:pt x="20" y="2"/>
                  </a:cubicBezTo>
                  <a:lnTo>
                    <a:pt x="19" y="3"/>
                  </a:lnTo>
                  <a:close/>
                  <a:moveTo>
                    <a:pt x="10" y="2"/>
                  </a:moveTo>
                  <a:cubicBezTo>
                    <a:pt x="8" y="2"/>
                    <a:pt x="7" y="3"/>
                    <a:pt x="6" y="3"/>
                  </a:cubicBezTo>
                  <a:lnTo>
                    <a:pt x="5" y="2"/>
                  </a:lnTo>
                  <a:cubicBezTo>
                    <a:pt x="6" y="2"/>
                    <a:pt x="8" y="1"/>
                    <a:pt x="9" y="1"/>
                  </a:cubicBezTo>
                  <a:lnTo>
                    <a:pt x="10" y="2"/>
                  </a:lnTo>
                  <a:close/>
                  <a:moveTo>
                    <a:pt x="6" y="3"/>
                  </a:moveTo>
                  <a:cubicBezTo>
                    <a:pt x="5" y="4"/>
                    <a:pt x="4" y="5"/>
                    <a:pt x="3" y="6"/>
                  </a:cubicBezTo>
                  <a:lnTo>
                    <a:pt x="2" y="5"/>
                  </a:lnTo>
                  <a:cubicBezTo>
                    <a:pt x="3" y="4"/>
                    <a:pt x="4" y="3"/>
                    <a:pt x="5" y="2"/>
                  </a:cubicBezTo>
                  <a:lnTo>
                    <a:pt x="6" y="3"/>
                  </a:lnTo>
                  <a:close/>
                  <a:moveTo>
                    <a:pt x="3" y="6"/>
                  </a:moveTo>
                  <a:cubicBezTo>
                    <a:pt x="2" y="7"/>
                    <a:pt x="1" y="8"/>
                    <a:pt x="2" y="10"/>
                  </a:cubicBezTo>
                  <a:lnTo>
                    <a:pt x="1" y="10"/>
                  </a:lnTo>
                  <a:cubicBezTo>
                    <a:pt x="0" y="8"/>
                    <a:pt x="1" y="6"/>
                    <a:pt x="2" y="5"/>
                  </a:cubicBezTo>
                  <a:lnTo>
                    <a:pt x="3" y="6"/>
                  </a:lnTo>
                  <a:close/>
                  <a:moveTo>
                    <a:pt x="2" y="10"/>
                  </a:moveTo>
                  <a:lnTo>
                    <a:pt x="2" y="10"/>
                  </a:lnTo>
                  <a:lnTo>
                    <a:pt x="1" y="10"/>
                  </a:lnTo>
                  <a:lnTo>
                    <a:pt x="2" y="10"/>
                  </a:lnTo>
                  <a:close/>
                  <a:moveTo>
                    <a:pt x="1" y="10"/>
                  </a:move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cubicBezTo>
                    <a:pt x="11" y="13"/>
                    <a:pt x="12" y="13"/>
                    <a:pt x="14" y="12"/>
                  </a:cubicBezTo>
                  <a:lnTo>
                    <a:pt x="15" y="13"/>
                  </a:lnTo>
                  <a:cubicBezTo>
                    <a:pt x="13" y="14"/>
                    <a:pt x="11" y="14"/>
                    <a:pt x="9" y="15"/>
                  </a:cubicBezTo>
                  <a:lnTo>
                    <a:pt x="9" y="13"/>
                  </a:lnTo>
                  <a:close/>
                  <a:moveTo>
                    <a:pt x="14" y="12"/>
                  </a:moveTo>
                  <a:cubicBezTo>
                    <a:pt x="16" y="11"/>
                    <a:pt x="17" y="11"/>
                    <a:pt x="19" y="10"/>
                  </a:cubicBezTo>
                  <a:lnTo>
                    <a:pt x="20" y="11"/>
                  </a:lnTo>
                  <a:cubicBezTo>
                    <a:pt x="18" y="12"/>
                    <a:pt x="16" y="13"/>
                    <a:pt x="15" y="13"/>
                  </a:cubicBezTo>
                  <a:lnTo>
                    <a:pt x="14" y="12"/>
                  </a:lnTo>
                  <a:close/>
                  <a:moveTo>
                    <a:pt x="20" y="11"/>
                  </a:moveTo>
                  <a:lnTo>
                    <a:pt x="20" y="11"/>
                  </a:lnTo>
                  <a:lnTo>
                    <a:pt x="19" y="10"/>
                  </a:lnTo>
                  <a:lnTo>
                    <a:pt x="20" y="11"/>
                  </a:lnTo>
                  <a:close/>
                  <a:moveTo>
                    <a:pt x="19" y="10"/>
                  </a:moveTo>
                  <a:cubicBezTo>
                    <a:pt x="21" y="9"/>
                    <a:pt x="21" y="8"/>
                    <a:pt x="21" y="7"/>
                  </a:cubicBezTo>
                  <a:lnTo>
                    <a:pt x="23" y="7"/>
                  </a:lnTo>
                  <a:cubicBezTo>
                    <a:pt x="23" y="8"/>
                    <a:pt x="22" y="10"/>
                    <a:pt x="20" y="11"/>
                  </a:cubicBezTo>
                  <a:lnTo>
                    <a:pt x="19" y="10"/>
                  </a:lnTo>
                  <a:close/>
                  <a:moveTo>
                    <a:pt x="21" y="7"/>
                  </a:moveTo>
                  <a:lnTo>
                    <a:pt x="21" y="7"/>
                  </a:lnTo>
                  <a:lnTo>
                    <a:pt x="22" y="7"/>
                  </a:lnTo>
                  <a:lnTo>
                    <a:pt x="21" y="7"/>
                  </a:lnTo>
                  <a:close/>
                  <a:moveTo>
                    <a:pt x="21" y="7"/>
                  </a:moveTo>
                  <a:cubicBezTo>
                    <a:pt x="22" y="6"/>
                    <a:pt x="21" y="5"/>
                    <a:pt x="20" y="4"/>
                  </a:cubicBezTo>
                  <a:lnTo>
                    <a:pt x="21" y="4"/>
                  </a:lnTo>
                  <a:cubicBezTo>
                    <a:pt x="22" y="5"/>
                    <a:pt x="23" y="6"/>
                    <a:pt x="23" y="7"/>
                  </a:cubicBezTo>
                  <a:lnTo>
                    <a:pt x="21" y="7"/>
                  </a:lnTo>
                  <a:close/>
                  <a:moveTo>
                    <a:pt x="20" y="4"/>
                  </a:moveTo>
                  <a:lnTo>
                    <a:pt x="21" y="4"/>
                  </a:lnTo>
                  <a:lnTo>
                    <a:pt x="20" y="4"/>
                  </a:lnTo>
                  <a:close/>
                  <a:moveTo>
                    <a:pt x="21" y="4"/>
                  </a:moveTo>
                  <a:cubicBezTo>
                    <a:pt x="22" y="4"/>
                    <a:pt x="22" y="4"/>
                    <a:pt x="22" y="5"/>
                  </a:cubicBezTo>
                  <a:lnTo>
                    <a:pt x="21" y="4"/>
                  </a:lnTo>
                  <a:cubicBezTo>
                    <a:pt x="21" y="3"/>
                    <a:pt x="21" y="5"/>
                    <a:pt x="20" y="5"/>
                  </a:cubicBezTo>
                  <a:lnTo>
                    <a:pt x="21" y="4"/>
                  </a:lnTo>
                  <a:close/>
                  <a:moveTo>
                    <a:pt x="22" y="5"/>
                  </a:moveTo>
                  <a:lnTo>
                    <a:pt x="21" y="5"/>
                  </a:lnTo>
                  <a:lnTo>
                    <a:pt x="21" y="4"/>
                  </a:lnTo>
                  <a:lnTo>
                    <a:pt x="22" y="5"/>
                  </a:lnTo>
                  <a:close/>
                  <a:moveTo>
                    <a:pt x="21" y="5"/>
                  </a:moveTo>
                  <a:cubicBezTo>
                    <a:pt x="21" y="5"/>
                    <a:pt x="20" y="5"/>
                    <a:pt x="19" y="4"/>
                  </a:cubicBezTo>
                  <a:lnTo>
                    <a:pt x="20" y="3"/>
                  </a:lnTo>
                  <a:cubicBezTo>
                    <a:pt x="21" y="3"/>
                    <a:pt x="20" y="4"/>
                    <a:pt x="21" y="4"/>
                  </a:cubicBezTo>
                  <a:lnTo>
                    <a:pt x="21" y="5"/>
                  </a:lnTo>
                  <a:close/>
                  <a:moveTo>
                    <a:pt x="19" y="4"/>
                  </a:moveTo>
                  <a:lnTo>
                    <a:pt x="19" y="3"/>
                  </a:lnTo>
                  <a:lnTo>
                    <a:pt x="20" y="2"/>
                  </a:lnTo>
                  <a:lnTo>
                    <a:pt x="20" y="3"/>
                  </a:lnTo>
                  <a:lnTo>
                    <a:pt x="19"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1" name="Freeform 70">
              <a:extLst>
                <a:ext uri="{FF2B5EF4-FFF2-40B4-BE49-F238E27FC236}">
                  <a16:creationId xmlns:a16="http://schemas.microsoft.com/office/drawing/2014/main" id="{0AB10186-4B0A-6501-4263-B80C6A97D9BD}"/>
                </a:ext>
              </a:extLst>
            </p:cNvPr>
            <p:cNvSpPr>
              <a:spLocks noEditPoints="1"/>
            </p:cNvSpPr>
            <p:nvPr/>
          </p:nvSpPr>
          <p:spPr bwMode="auto">
            <a:xfrm>
              <a:off x="2528" y="1704"/>
              <a:ext cx="325" cy="56"/>
            </a:xfrm>
            <a:custGeom>
              <a:avLst/>
              <a:gdLst>
                <a:gd name="T0" fmla="*/ 121231 w 58"/>
                <a:gd name="T1" fmla="*/ 93419 h 10"/>
                <a:gd name="T2" fmla="*/ 121231 w 58"/>
                <a:gd name="T3" fmla="*/ 60934 h 10"/>
                <a:gd name="T4" fmla="*/ 121231 w 58"/>
                <a:gd name="T5" fmla="*/ 93419 h 10"/>
                <a:gd name="T6" fmla="*/ 121231 w 58"/>
                <a:gd name="T7" fmla="*/ 93419 h 10"/>
                <a:gd name="T8" fmla="*/ 121231 w 58"/>
                <a:gd name="T9" fmla="*/ 60934 h 10"/>
                <a:gd name="T10" fmla="*/ 121231 w 58"/>
                <a:gd name="T11" fmla="*/ 60934 h 10"/>
                <a:gd name="T12" fmla="*/ 121231 w 58"/>
                <a:gd name="T13" fmla="*/ 93419 h 10"/>
                <a:gd name="T14" fmla="*/ 121231 w 58"/>
                <a:gd name="T15" fmla="*/ 93419 h 10"/>
                <a:gd name="T16" fmla="*/ 121231 w 58"/>
                <a:gd name="T17" fmla="*/ 60934 h 10"/>
                <a:gd name="T18" fmla="*/ 121231 w 58"/>
                <a:gd name="T19" fmla="*/ 93419 h 10"/>
                <a:gd name="T20" fmla="*/ 121231 w 58"/>
                <a:gd name="T21" fmla="*/ 60934 h 10"/>
                <a:gd name="T22" fmla="*/ 121231 w 58"/>
                <a:gd name="T23" fmla="*/ 93419 h 10"/>
                <a:gd name="T24" fmla="*/ 121231 w 58"/>
                <a:gd name="T25" fmla="*/ 60934 h 10"/>
                <a:gd name="T26" fmla="*/ 121231 w 58"/>
                <a:gd name="T27" fmla="*/ 120988 h 10"/>
                <a:gd name="T28" fmla="*/ 121231 w 58"/>
                <a:gd name="T29" fmla="*/ 60934 h 10"/>
                <a:gd name="T30" fmla="*/ 121231 w 58"/>
                <a:gd name="T31" fmla="*/ 60934 h 10"/>
                <a:gd name="T32" fmla="*/ 121231 w 58"/>
                <a:gd name="T33" fmla="*/ 93419 h 10"/>
                <a:gd name="T34" fmla="*/ 154829 w 58"/>
                <a:gd name="T35" fmla="*/ 60934 h 10"/>
                <a:gd name="T36" fmla="*/ 215867 w 58"/>
                <a:gd name="T37" fmla="*/ 154353 h 10"/>
                <a:gd name="T38" fmla="*/ 154829 w 58"/>
                <a:gd name="T39" fmla="*/ 60934 h 10"/>
                <a:gd name="T40" fmla="*/ 369654 w 58"/>
                <a:gd name="T41" fmla="*/ 154353 h 10"/>
                <a:gd name="T42" fmla="*/ 215867 w 58"/>
                <a:gd name="T43" fmla="*/ 154353 h 10"/>
                <a:gd name="T44" fmla="*/ 342023 w 58"/>
                <a:gd name="T45" fmla="*/ 214441 h 10"/>
                <a:gd name="T46" fmla="*/ 342023 w 58"/>
                <a:gd name="T47" fmla="*/ 186844 h 10"/>
                <a:gd name="T48" fmla="*/ 369654 w 58"/>
                <a:gd name="T49" fmla="*/ 154353 h 10"/>
                <a:gd name="T50" fmla="*/ 342023 w 58"/>
                <a:gd name="T51" fmla="*/ 214441 h 10"/>
                <a:gd name="T52" fmla="*/ 369654 w 58"/>
                <a:gd name="T53" fmla="*/ 154353 h 10"/>
                <a:gd name="T54" fmla="*/ 430883 w 58"/>
                <a:gd name="T55" fmla="*/ 186844 h 10"/>
                <a:gd name="T56" fmla="*/ 342023 w 58"/>
                <a:gd name="T57" fmla="*/ 214441 h 10"/>
                <a:gd name="T58" fmla="*/ 430883 w 58"/>
                <a:gd name="T59" fmla="*/ 186844 h 10"/>
                <a:gd name="T60" fmla="*/ 496852 w 58"/>
                <a:gd name="T61" fmla="*/ 247806 h 10"/>
                <a:gd name="T62" fmla="*/ 430883 w 58"/>
                <a:gd name="T63" fmla="*/ 186844 h 10"/>
                <a:gd name="T64" fmla="*/ 927735 w 58"/>
                <a:gd name="T65" fmla="*/ 247806 h 10"/>
                <a:gd name="T66" fmla="*/ 496852 w 58"/>
                <a:gd name="T67" fmla="*/ 247806 h 10"/>
                <a:gd name="T68" fmla="*/ 927735 w 58"/>
                <a:gd name="T69" fmla="*/ 247806 h 10"/>
                <a:gd name="T70" fmla="*/ 927735 w 58"/>
                <a:gd name="T71" fmla="*/ 275374 h 10"/>
                <a:gd name="T72" fmla="*/ 927735 w 58"/>
                <a:gd name="T73" fmla="*/ 247806 h 10"/>
                <a:gd name="T74" fmla="*/ 1298425 w 58"/>
                <a:gd name="T75" fmla="*/ 275374 h 10"/>
                <a:gd name="T76" fmla="*/ 927735 w 58"/>
                <a:gd name="T77" fmla="*/ 247806 h 10"/>
                <a:gd name="T78" fmla="*/ 1519252 w 58"/>
                <a:gd name="T79" fmla="*/ 214441 h 10"/>
                <a:gd name="T80" fmla="*/ 1298425 w 58"/>
                <a:gd name="T81" fmla="*/ 275374 h 10"/>
                <a:gd name="T82" fmla="*/ 1519252 w 58"/>
                <a:gd name="T83" fmla="*/ 247806 h 10"/>
                <a:gd name="T84" fmla="*/ 1519252 w 58"/>
                <a:gd name="T85" fmla="*/ 214441 h 10"/>
                <a:gd name="T86" fmla="*/ 1519252 w 58"/>
                <a:gd name="T87" fmla="*/ 214441 h 10"/>
                <a:gd name="T88" fmla="*/ 1519252 w 58"/>
                <a:gd name="T89" fmla="*/ 247806 h 10"/>
                <a:gd name="T90" fmla="*/ 1519252 w 58"/>
                <a:gd name="T91" fmla="*/ 214441 h 10"/>
                <a:gd name="T92" fmla="*/ 1519252 w 58"/>
                <a:gd name="T93" fmla="*/ 247806 h 10"/>
                <a:gd name="T94" fmla="*/ 1519252 w 58"/>
                <a:gd name="T95" fmla="*/ 247806 h 10"/>
                <a:gd name="T96" fmla="*/ 1607926 w 58"/>
                <a:gd name="T97" fmla="*/ 186844 h 10"/>
                <a:gd name="T98" fmla="*/ 1519252 w 58"/>
                <a:gd name="T99" fmla="*/ 247806 h 10"/>
                <a:gd name="T100" fmla="*/ 1607926 w 58"/>
                <a:gd name="T101" fmla="*/ 186844 h 10"/>
                <a:gd name="T102" fmla="*/ 1795311 w 58"/>
                <a:gd name="T103" fmla="*/ 214441 h 10"/>
                <a:gd name="T104" fmla="*/ 1607926 w 58"/>
                <a:gd name="T105" fmla="*/ 186844 h 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 h="10">
                  <a:moveTo>
                    <a:pt x="4" y="3"/>
                  </a:moveTo>
                  <a:cubicBezTo>
                    <a:pt x="4" y="3"/>
                    <a:pt x="4" y="3"/>
                    <a:pt x="4" y="3"/>
                  </a:cubicBezTo>
                  <a:lnTo>
                    <a:pt x="4" y="2"/>
                  </a:lnTo>
                  <a:cubicBezTo>
                    <a:pt x="4" y="2"/>
                    <a:pt x="4" y="2"/>
                    <a:pt x="4" y="2"/>
                  </a:cubicBezTo>
                  <a:lnTo>
                    <a:pt x="4" y="3"/>
                  </a:lnTo>
                  <a:close/>
                  <a:moveTo>
                    <a:pt x="4" y="3"/>
                  </a:moveTo>
                  <a:lnTo>
                    <a:pt x="4" y="3"/>
                  </a:lnTo>
                  <a:close/>
                  <a:moveTo>
                    <a:pt x="4" y="3"/>
                  </a:moveTo>
                  <a:cubicBezTo>
                    <a:pt x="0" y="2"/>
                    <a:pt x="2" y="0"/>
                    <a:pt x="4" y="2"/>
                  </a:cubicBezTo>
                  <a:lnTo>
                    <a:pt x="4" y="3"/>
                  </a:lnTo>
                  <a:cubicBezTo>
                    <a:pt x="1" y="1"/>
                    <a:pt x="1" y="0"/>
                    <a:pt x="4" y="2"/>
                  </a:cubicBezTo>
                  <a:lnTo>
                    <a:pt x="4" y="3"/>
                  </a:lnTo>
                  <a:close/>
                  <a:moveTo>
                    <a:pt x="4" y="3"/>
                  </a:moveTo>
                  <a:lnTo>
                    <a:pt x="4" y="3"/>
                  </a:lnTo>
                  <a:close/>
                  <a:moveTo>
                    <a:pt x="4" y="2"/>
                  </a:moveTo>
                  <a:lnTo>
                    <a:pt x="4" y="2"/>
                  </a:lnTo>
                  <a:lnTo>
                    <a:pt x="4" y="3"/>
                  </a:lnTo>
                  <a:lnTo>
                    <a:pt x="4" y="2"/>
                  </a:lnTo>
                  <a:close/>
                  <a:moveTo>
                    <a:pt x="4" y="3"/>
                  </a:moveTo>
                  <a:lnTo>
                    <a:pt x="4" y="3"/>
                  </a:lnTo>
                  <a:close/>
                  <a:moveTo>
                    <a:pt x="4" y="2"/>
                  </a:moveTo>
                  <a:cubicBezTo>
                    <a:pt x="4" y="2"/>
                    <a:pt x="4" y="2"/>
                    <a:pt x="4" y="2"/>
                  </a:cubicBezTo>
                  <a:lnTo>
                    <a:pt x="4" y="4"/>
                  </a:lnTo>
                  <a:cubicBezTo>
                    <a:pt x="4" y="4"/>
                    <a:pt x="4" y="3"/>
                    <a:pt x="4" y="3"/>
                  </a:cubicBezTo>
                  <a:lnTo>
                    <a:pt x="4" y="2"/>
                  </a:lnTo>
                  <a:close/>
                  <a:moveTo>
                    <a:pt x="4" y="2"/>
                  </a:moveTo>
                  <a:lnTo>
                    <a:pt x="4" y="2"/>
                  </a:lnTo>
                  <a:lnTo>
                    <a:pt x="5" y="2"/>
                  </a:lnTo>
                  <a:lnTo>
                    <a:pt x="4" y="3"/>
                  </a:lnTo>
                  <a:lnTo>
                    <a:pt x="4" y="2"/>
                  </a:lnTo>
                  <a:close/>
                  <a:moveTo>
                    <a:pt x="5" y="2"/>
                  </a:moveTo>
                  <a:cubicBezTo>
                    <a:pt x="6" y="3"/>
                    <a:pt x="7" y="4"/>
                    <a:pt x="8" y="4"/>
                  </a:cubicBezTo>
                  <a:lnTo>
                    <a:pt x="7" y="5"/>
                  </a:lnTo>
                  <a:cubicBezTo>
                    <a:pt x="6" y="5"/>
                    <a:pt x="5" y="4"/>
                    <a:pt x="4" y="3"/>
                  </a:cubicBezTo>
                  <a:lnTo>
                    <a:pt x="5" y="2"/>
                  </a:lnTo>
                  <a:close/>
                  <a:moveTo>
                    <a:pt x="8" y="4"/>
                  </a:moveTo>
                  <a:cubicBezTo>
                    <a:pt x="9" y="5"/>
                    <a:pt x="10" y="5"/>
                    <a:pt x="12" y="5"/>
                  </a:cubicBezTo>
                  <a:lnTo>
                    <a:pt x="11" y="7"/>
                  </a:lnTo>
                  <a:cubicBezTo>
                    <a:pt x="10" y="6"/>
                    <a:pt x="9" y="6"/>
                    <a:pt x="7" y="5"/>
                  </a:cubicBezTo>
                  <a:lnTo>
                    <a:pt x="8" y="4"/>
                  </a:lnTo>
                  <a:close/>
                  <a:moveTo>
                    <a:pt x="11" y="7"/>
                  </a:moveTo>
                  <a:lnTo>
                    <a:pt x="11" y="7"/>
                  </a:lnTo>
                  <a:lnTo>
                    <a:pt x="11" y="6"/>
                  </a:lnTo>
                  <a:lnTo>
                    <a:pt x="11" y="7"/>
                  </a:lnTo>
                  <a:close/>
                  <a:moveTo>
                    <a:pt x="12" y="5"/>
                  </a:moveTo>
                  <a:lnTo>
                    <a:pt x="12" y="5"/>
                  </a:lnTo>
                  <a:lnTo>
                    <a:pt x="11" y="7"/>
                  </a:lnTo>
                  <a:lnTo>
                    <a:pt x="12" y="5"/>
                  </a:lnTo>
                  <a:close/>
                  <a:moveTo>
                    <a:pt x="12" y="5"/>
                  </a:moveTo>
                  <a:cubicBezTo>
                    <a:pt x="13" y="6"/>
                    <a:pt x="13" y="6"/>
                    <a:pt x="14" y="6"/>
                  </a:cubicBezTo>
                  <a:lnTo>
                    <a:pt x="14" y="7"/>
                  </a:lnTo>
                  <a:cubicBezTo>
                    <a:pt x="13" y="7"/>
                    <a:pt x="12" y="7"/>
                    <a:pt x="11" y="7"/>
                  </a:cubicBezTo>
                  <a:lnTo>
                    <a:pt x="12" y="5"/>
                  </a:lnTo>
                  <a:close/>
                  <a:moveTo>
                    <a:pt x="14" y="6"/>
                  </a:moveTo>
                  <a:cubicBezTo>
                    <a:pt x="15" y="6"/>
                    <a:pt x="16" y="7"/>
                    <a:pt x="17" y="7"/>
                  </a:cubicBezTo>
                  <a:lnTo>
                    <a:pt x="16" y="8"/>
                  </a:lnTo>
                  <a:cubicBezTo>
                    <a:pt x="16" y="8"/>
                    <a:pt x="15" y="8"/>
                    <a:pt x="14" y="7"/>
                  </a:cubicBezTo>
                  <a:lnTo>
                    <a:pt x="14" y="6"/>
                  </a:lnTo>
                  <a:close/>
                  <a:moveTo>
                    <a:pt x="17" y="7"/>
                  </a:moveTo>
                  <a:cubicBezTo>
                    <a:pt x="21" y="8"/>
                    <a:pt x="26" y="8"/>
                    <a:pt x="30" y="8"/>
                  </a:cubicBezTo>
                  <a:lnTo>
                    <a:pt x="30" y="10"/>
                  </a:lnTo>
                  <a:cubicBezTo>
                    <a:pt x="25" y="10"/>
                    <a:pt x="21" y="9"/>
                    <a:pt x="16" y="8"/>
                  </a:cubicBezTo>
                  <a:lnTo>
                    <a:pt x="17" y="7"/>
                  </a:lnTo>
                  <a:close/>
                  <a:moveTo>
                    <a:pt x="30" y="8"/>
                  </a:moveTo>
                  <a:lnTo>
                    <a:pt x="30" y="8"/>
                  </a:lnTo>
                  <a:lnTo>
                    <a:pt x="30" y="9"/>
                  </a:lnTo>
                  <a:lnTo>
                    <a:pt x="30" y="8"/>
                  </a:lnTo>
                  <a:close/>
                  <a:moveTo>
                    <a:pt x="30" y="8"/>
                  </a:moveTo>
                  <a:cubicBezTo>
                    <a:pt x="34" y="8"/>
                    <a:pt x="38" y="8"/>
                    <a:pt x="41" y="7"/>
                  </a:cubicBezTo>
                  <a:lnTo>
                    <a:pt x="42" y="9"/>
                  </a:lnTo>
                  <a:cubicBezTo>
                    <a:pt x="38" y="9"/>
                    <a:pt x="34" y="10"/>
                    <a:pt x="30" y="10"/>
                  </a:cubicBezTo>
                  <a:lnTo>
                    <a:pt x="30" y="8"/>
                  </a:lnTo>
                  <a:close/>
                  <a:moveTo>
                    <a:pt x="41" y="7"/>
                  </a:moveTo>
                  <a:cubicBezTo>
                    <a:pt x="44" y="7"/>
                    <a:pt x="46" y="7"/>
                    <a:pt x="49" y="7"/>
                  </a:cubicBezTo>
                  <a:lnTo>
                    <a:pt x="49" y="8"/>
                  </a:lnTo>
                  <a:cubicBezTo>
                    <a:pt x="47" y="8"/>
                    <a:pt x="44" y="8"/>
                    <a:pt x="42" y="9"/>
                  </a:cubicBezTo>
                  <a:lnTo>
                    <a:pt x="41" y="7"/>
                  </a:lnTo>
                  <a:close/>
                  <a:moveTo>
                    <a:pt x="49" y="8"/>
                  </a:moveTo>
                  <a:lnTo>
                    <a:pt x="49" y="8"/>
                  </a:lnTo>
                  <a:lnTo>
                    <a:pt x="49" y="7"/>
                  </a:lnTo>
                  <a:lnTo>
                    <a:pt x="49" y="8"/>
                  </a:lnTo>
                  <a:close/>
                  <a:moveTo>
                    <a:pt x="49" y="7"/>
                  </a:moveTo>
                  <a:lnTo>
                    <a:pt x="49" y="7"/>
                  </a:lnTo>
                  <a:lnTo>
                    <a:pt x="49" y="8"/>
                  </a:lnTo>
                  <a:lnTo>
                    <a:pt x="49" y="7"/>
                  </a:lnTo>
                  <a:close/>
                  <a:moveTo>
                    <a:pt x="49" y="8"/>
                  </a:moveTo>
                  <a:lnTo>
                    <a:pt x="49" y="8"/>
                  </a:lnTo>
                  <a:lnTo>
                    <a:pt x="49" y="7"/>
                  </a:lnTo>
                  <a:lnTo>
                    <a:pt x="49" y="8"/>
                  </a:lnTo>
                  <a:close/>
                  <a:moveTo>
                    <a:pt x="49" y="7"/>
                  </a:moveTo>
                  <a:cubicBezTo>
                    <a:pt x="50" y="7"/>
                    <a:pt x="51" y="6"/>
                    <a:pt x="52" y="6"/>
                  </a:cubicBezTo>
                  <a:lnTo>
                    <a:pt x="52" y="8"/>
                  </a:lnTo>
                  <a:cubicBezTo>
                    <a:pt x="51" y="8"/>
                    <a:pt x="50" y="8"/>
                    <a:pt x="49" y="8"/>
                  </a:cubicBezTo>
                  <a:lnTo>
                    <a:pt x="49" y="7"/>
                  </a:lnTo>
                  <a:close/>
                  <a:moveTo>
                    <a:pt x="52" y="6"/>
                  </a:moveTo>
                  <a:cubicBezTo>
                    <a:pt x="54" y="6"/>
                    <a:pt x="56" y="6"/>
                    <a:pt x="58" y="6"/>
                  </a:cubicBezTo>
                  <a:lnTo>
                    <a:pt x="58" y="7"/>
                  </a:lnTo>
                  <a:cubicBezTo>
                    <a:pt x="56" y="7"/>
                    <a:pt x="54" y="7"/>
                    <a:pt x="52" y="8"/>
                  </a:cubicBezTo>
                  <a:lnTo>
                    <a:pt x="5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2" name="Freeform 71">
              <a:extLst>
                <a:ext uri="{FF2B5EF4-FFF2-40B4-BE49-F238E27FC236}">
                  <a16:creationId xmlns:a16="http://schemas.microsoft.com/office/drawing/2014/main" id="{42647D59-A280-C166-FDF8-F665C2866433}"/>
                </a:ext>
              </a:extLst>
            </p:cNvPr>
            <p:cNvSpPr>
              <a:spLocks/>
            </p:cNvSpPr>
            <p:nvPr/>
          </p:nvSpPr>
          <p:spPr bwMode="auto">
            <a:xfrm>
              <a:off x="2360" y="1660"/>
              <a:ext cx="112" cy="117"/>
            </a:xfrm>
            <a:custGeom>
              <a:avLst/>
              <a:gdLst>
                <a:gd name="T0" fmla="*/ 495583 w 20"/>
                <a:gd name="T1" fmla="*/ 150300 h 21"/>
                <a:gd name="T2" fmla="*/ 154353 w 20"/>
                <a:gd name="T3" fmla="*/ 31818 h 21"/>
                <a:gd name="T4" fmla="*/ 60934 w 20"/>
                <a:gd name="T5" fmla="*/ 118454 h 21"/>
                <a:gd name="T6" fmla="*/ 0 w 20"/>
                <a:gd name="T7" fmla="*/ 327544 h 21"/>
                <a:gd name="T8" fmla="*/ 341230 w 20"/>
                <a:gd name="T9" fmla="*/ 536634 h 21"/>
                <a:gd name="T10" fmla="*/ 584114 w 20"/>
                <a:gd name="T11" fmla="*/ 241778 h 21"/>
                <a:gd name="T12" fmla="*/ 495583 w 20"/>
                <a:gd name="T13" fmla="*/ 15030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1">
                  <a:moveTo>
                    <a:pt x="16" y="5"/>
                  </a:moveTo>
                  <a:cubicBezTo>
                    <a:pt x="11" y="4"/>
                    <a:pt x="9" y="0"/>
                    <a:pt x="5" y="1"/>
                  </a:cubicBezTo>
                  <a:cubicBezTo>
                    <a:pt x="3" y="1"/>
                    <a:pt x="3" y="3"/>
                    <a:pt x="2" y="4"/>
                  </a:cubicBezTo>
                  <a:cubicBezTo>
                    <a:pt x="1" y="6"/>
                    <a:pt x="0" y="10"/>
                    <a:pt x="0" y="11"/>
                  </a:cubicBezTo>
                  <a:cubicBezTo>
                    <a:pt x="1" y="15"/>
                    <a:pt x="6" y="21"/>
                    <a:pt x="11" y="18"/>
                  </a:cubicBezTo>
                  <a:cubicBezTo>
                    <a:pt x="14" y="15"/>
                    <a:pt x="17" y="12"/>
                    <a:pt x="19" y="8"/>
                  </a:cubicBezTo>
                  <a:cubicBezTo>
                    <a:pt x="20" y="6"/>
                    <a:pt x="18" y="9"/>
                    <a:pt x="16"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3" name="Freeform 72">
              <a:extLst>
                <a:ext uri="{FF2B5EF4-FFF2-40B4-BE49-F238E27FC236}">
                  <a16:creationId xmlns:a16="http://schemas.microsoft.com/office/drawing/2014/main" id="{557FF5CA-8D37-A9E8-CB67-AF0ED8EF081D}"/>
                </a:ext>
              </a:extLst>
            </p:cNvPr>
            <p:cNvSpPr>
              <a:spLocks noEditPoints="1"/>
            </p:cNvSpPr>
            <p:nvPr/>
          </p:nvSpPr>
          <p:spPr bwMode="auto">
            <a:xfrm>
              <a:off x="2355" y="1654"/>
              <a:ext cx="117" cy="117"/>
            </a:xfrm>
            <a:custGeom>
              <a:avLst/>
              <a:gdLst>
                <a:gd name="T0" fmla="*/ 359357 w 21"/>
                <a:gd name="T1" fmla="*/ 118454 h 21"/>
                <a:gd name="T2" fmla="*/ 509658 w 21"/>
                <a:gd name="T3" fmla="*/ 150300 h 21"/>
                <a:gd name="T4" fmla="*/ 359357 w 21"/>
                <a:gd name="T5" fmla="*/ 118454 h 21"/>
                <a:gd name="T6" fmla="*/ 177272 w 21"/>
                <a:gd name="T7" fmla="*/ 31818 h 21"/>
                <a:gd name="T8" fmla="*/ 359357 w 21"/>
                <a:gd name="T9" fmla="*/ 118454 h 21"/>
                <a:gd name="T10" fmla="*/ 177272 w 21"/>
                <a:gd name="T11" fmla="*/ 91477 h 21"/>
                <a:gd name="T12" fmla="*/ 177272 w 21"/>
                <a:gd name="T13" fmla="*/ 91477 h 21"/>
                <a:gd name="T14" fmla="*/ 118454 w 21"/>
                <a:gd name="T15" fmla="*/ 150300 h 21"/>
                <a:gd name="T16" fmla="*/ 177272 w 21"/>
                <a:gd name="T17" fmla="*/ 31818 h 21"/>
                <a:gd name="T18" fmla="*/ 118454 w 21"/>
                <a:gd name="T19" fmla="*/ 150300 h 21"/>
                <a:gd name="T20" fmla="*/ 58790 w 21"/>
                <a:gd name="T21" fmla="*/ 150300 h 21"/>
                <a:gd name="T22" fmla="*/ 118454 w 21"/>
                <a:gd name="T23" fmla="*/ 150300 h 21"/>
                <a:gd name="T24" fmla="*/ 58790 w 21"/>
                <a:gd name="T25" fmla="*/ 150300 h 21"/>
                <a:gd name="T26" fmla="*/ 58790 w 21"/>
                <a:gd name="T27" fmla="*/ 150300 h 21"/>
                <a:gd name="T28" fmla="*/ 91477 w 21"/>
                <a:gd name="T29" fmla="*/ 177272 h 21"/>
                <a:gd name="T30" fmla="*/ 58790 w 21"/>
                <a:gd name="T31" fmla="*/ 150300 h 21"/>
                <a:gd name="T32" fmla="*/ 58790 w 21"/>
                <a:gd name="T33" fmla="*/ 150300 h 21"/>
                <a:gd name="T34" fmla="*/ 91477 w 21"/>
                <a:gd name="T35" fmla="*/ 150300 h 21"/>
                <a:gd name="T36" fmla="*/ 91477 w 21"/>
                <a:gd name="T37" fmla="*/ 177272 h 21"/>
                <a:gd name="T38" fmla="*/ 58790 w 21"/>
                <a:gd name="T39" fmla="*/ 177272 h 21"/>
                <a:gd name="T40" fmla="*/ 91477 w 21"/>
                <a:gd name="T41" fmla="*/ 177272 h 21"/>
                <a:gd name="T42" fmla="*/ 91477 w 21"/>
                <a:gd name="T43" fmla="*/ 241778 h 21"/>
                <a:gd name="T44" fmla="*/ 58790 w 21"/>
                <a:gd name="T45" fmla="*/ 177272 h 21"/>
                <a:gd name="T46" fmla="*/ 91477 w 21"/>
                <a:gd name="T47" fmla="*/ 241778 h 21"/>
                <a:gd name="T48" fmla="*/ 0 w 21"/>
                <a:gd name="T49" fmla="*/ 359357 h 21"/>
                <a:gd name="T50" fmla="*/ 91477 w 21"/>
                <a:gd name="T51" fmla="*/ 241778 h 21"/>
                <a:gd name="T52" fmla="*/ 58790 w 21"/>
                <a:gd name="T53" fmla="*/ 359357 h 21"/>
                <a:gd name="T54" fmla="*/ 58790 w 21"/>
                <a:gd name="T55" fmla="*/ 359357 h 21"/>
                <a:gd name="T56" fmla="*/ 91477 w 21"/>
                <a:gd name="T57" fmla="*/ 477845 h 21"/>
                <a:gd name="T58" fmla="*/ 0 w 21"/>
                <a:gd name="T59" fmla="*/ 359357 h 21"/>
                <a:gd name="T60" fmla="*/ 91477 w 21"/>
                <a:gd name="T61" fmla="*/ 477845 h 21"/>
                <a:gd name="T62" fmla="*/ 150300 w 21"/>
                <a:gd name="T63" fmla="*/ 569506 h 21"/>
                <a:gd name="T64" fmla="*/ 91477 w 21"/>
                <a:gd name="T65" fmla="*/ 477845 h 21"/>
                <a:gd name="T66" fmla="*/ 268749 w 21"/>
                <a:gd name="T67" fmla="*/ 569506 h 21"/>
                <a:gd name="T68" fmla="*/ 150300 w 21"/>
                <a:gd name="T69" fmla="*/ 569506 h 21"/>
                <a:gd name="T70" fmla="*/ 268749 w 21"/>
                <a:gd name="T71" fmla="*/ 569506 h 21"/>
                <a:gd name="T72" fmla="*/ 359357 w 21"/>
                <a:gd name="T73" fmla="*/ 569506 h 21"/>
                <a:gd name="T74" fmla="*/ 268749 w 21"/>
                <a:gd name="T75" fmla="*/ 569506 h 21"/>
                <a:gd name="T76" fmla="*/ 327544 w 21"/>
                <a:gd name="T77" fmla="*/ 536634 h 21"/>
                <a:gd name="T78" fmla="*/ 327544 w 21"/>
                <a:gd name="T79" fmla="*/ 536634 h 21"/>
                <a:gd name="T80" fmla="*/ 477845 w 21"/>
                <a:gd name="T81" fmla="*/ 419205 h 21"/>
                <a:gd name="T82" fmla="*/ 359357 w 21"/>
                <a:gd name="T83" fmla="*/ 569506 h 21"/>
                <a:gd name="T84" fmla="*/ 477845 w 21"/>
                <a:gd name="T85" fmla="*/ 419205 h 21"/>
                <a:gd name="T86" fmla="*/ 595424 w 21"/>
                <a:gd name="T87" fmla="*/ 268749 h 21"/>
                <a:gd name="T88" fmla="*/ 477845 w 21"/>
                <a:gd name="T89" fmla="*/ 419205 h 21"/>
                <a:gd name="T90" fmla="*/ 569506 w 21"/>
                <a:gd name="T91" fmla="*/ 268749 h 21"/>
                <a:gd name="T92" fmla="*/ 569506 w 21"/>
                <a:gd name="T93" fmla="*/ 268749 h 21"/>
                <a:gd name="T94" fmla="*/ 595424 w 21"/>
                <a:gd name="T95" fmla="*/ 268749 h 21"/>
                <a:gd name="T96" fmla="*/ 595424 w 21"/>
                <a:gd name="T97" fmla="*/ 268749 h 21"/>
                <a:gd name="T98" fmla="*/ 595424 w 21"/>
                <a:gd name="T99" fmla="*/ 268749 h 21"/>
                <a:gd name="T100" fmla="*/ 595424 w 21"/>
                <a:gd name="T101" fmla="*/ 209090 h 21"/>
                <a:gd name="T102" fmla="*/ 595424 w 21"/>
                <a:gd name="T103" fmla="*/ 268749 h 21"/>
                <a:gd name="T104" fmla="*/ 477845 w 21"/>
                <a:gd name="T105" fmla="*/ 177272 h 21"/>
                <a:gd name="T106" fmla="*/ 595424 w 21"/>
                <a:gd name="T107" fmla="*/ 209090 h 21"/>
                <a:gd name="T108" fmla="*/ 509658 w 21"/>
                <a:gd name="T109" fmla="*/ 150300 h 21"/>
                <a:gd name="T110" fmla="*/ 509658 w 21"/>
                <a:gd name="T111" fmla="*/ 177272 h 21"/>
                <a:gd name="T112" fmla="*/ 509658 w 21"/>
                <a:gd name="T113" fmla="*/ 150300 h 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21">
                  <a:moveTo>
                    <a:pt x="17" y="6"/>
                  </a:moveTo>
                  <a:cubicBezTo>
                    <a:pt x="15" y="6"/>
                    <a:pt x="13" y="5"/>
                    <a:pt x="12" y="4"/>
                  </a:cubicBezTo>
                  <a:lnTo>
                    <a:pt x="12" y="3"/>
                  </a:lnTo>
                  <a:cubicBezTo>
                    <a:pt x="14" y="4"/>
                    <a:pt x="15" y="5"/>
                    <a:pt x="17" y="5"/>
                  </a:cubicBezTo>
                  <a:lnTo>
                    <a:pt x="17" y="6"/>
                  </a:lnTo>
                  <a:close/>
                  <a:moveTo>
                    <a:pt x="12" y="4"/>
                  </a:moveTo>
                  <a:cubicBezTo>
                    <a:pt x="10" y="3"/>
                    <a:pt x="8" y="2"/>
                    <a:pt x="6" y="3"/>
                  </a:cubicBezTo>
                  <a:lnTo>
                    <a:pt x="6" y="1"/>
                  </a:lnTo>
                  <a:cubicBezTo>
                    <a:pt x="9" y="0"/>
                    <a:pt x="10" y="2"/>
                    <a:pt x="12" y="3"/>
                  </a:cubicBezTo>
                  <a:lnTo>
                    <a:pt x="12" y="4"/>
                  </a:lnTo>
                  <a:close/>
                  <a:moveTo>
                    <a:pt x="6" y="3"/>
                  </a:moveTo>
                  <a:lnTo>
                    <a:pt x="6" y="3"/>
                  </a:lnTo>
                  <a:lnTo>
                    <a:pt x="6" y="2"/>
                  </a:lnTo>
                  <a:lnTo>
                    <a:pt x="6" y="3"/>
                  </a:lnTo>
                  <a:close/>
                  <a:moveTo>
                    <a:pt x="6" y="3"/>
                  </a:moveTo>
                  <a:cubicBezTo>
                    <a:pt x="5" y="3"/>
                    <a:pt x="4" y="4"/>
                    <a:pt x="4" y="5"/>
                  </a:cubicBezTo>
                  <a:lnTo>
                    <a:pt x="2" y="5"/>
                  </a:lnTo>
                  <a:cubicBezTo>
                    <a:pt x="3" y="3"/>
                    <a:pt x="4" y="2"/>
                    <a:pt x="6" y="1"/>
                  </a:cubicBezTo>
                  <a:lnTo>
                    <a:pt x="6" y="3"/>
                  </a:lnTo>
                  <a:close/>
                  <a:moveTo>
                    <a:pt x="4" y="5"/>
                  </a:moveTo>
                  <a:cubicBezTo>
                    <a:pt x="4" y="5"/>
                    <a:pt x="3" y="6"/>
                    <a:pt x="3" y="6"/>
                  </a:cubicBezTo>
                  <a:lnTo>
                    <a:pt x="2" y="5"/>
                  </a:lnTo>
                  <a:cubicBezTo>
                    <a:pt x="2" y="5"/>
                    <a:pt x="2" y="5"/>
                    <a:pt x="2" y="5"/>
                  </a:cubicBezTo>
                  <a:lnTo>
                    <a:pt x="4" y="5"/>
                  </a:lnTo>
                  <a:close/>
                  <a:moveTo>
                    <a:pt x="2" y="5"/>
                  </a:moveTo>
                  <a:lnTo>
                    <a:pt x="2" y="5"/>
                  </a:lnTo>
                  <a:lnTo>
                    <a:pt x="3" y="5"/>
                  </a:lnTo>
                  <a:lnTo>
                    <a:pt x="2" y="5"/>
                  </a:lnTo>
                  <a:close/>
                  <a:moveTo>
                    <a:pt x="3" y="6"/>
                  </a:moveTo>
                  <a:lnTo>
                    <a:pt x="3" y="6"/>
                  </a:lnTo>
                  <a:lnTo>
                    <a:pt x="2" y="5"/>
                  </a:lnTo>
                  <a:lnTo>
                    <a:pt x="3" y="6"/>
                  </a:lnTo>
                  <a:close/>
                  <a:moveTo>
                    <a:pt x="2" y="5"/>
                  </a:moveTo>
                  <a:lnTo>
                    <a:pt x="2" y="5"/>
                  </a:lnTo>
                  <a:lnTo>
                    <a:pt x="3" y="5"/>
                  </a:lnTo>
                  <a:lnTo>
                    <a:pt x="2" y="5"/>
                  </a:lnTo>
                  <a:close/>
                  <a:moveTo>
                    <a:pt x="3" y="6"/>
                  </a:moveTo>
                  <a:cubicBezTo>
                    <a:pt x="3" y="6"/>
                    <a:pt x="3" y="6"/>
                    <a:pt x="3" y="7"/>
                  </a:cubicBezTo>
                  <a:lnTo>
                    <a:pt x="2" y="6"/>
                  </a:lnTo>
                  <a:cubicBezTo>
                    <a:pt x="2" y="6"/>
                    <a:pt x="2" y="5"/>
                    <a:pt x="2" y="5"/>
                  </a:cubicBezTo>
                  <a:lnTo>
                    <a:pt x="3" y="6"/>
                  </a:lnTo>
                  <a:close/>
                  <a:moveTo>
                    <a:pt x="3" y="7"/>
                  </a:moveTo>
                  <a:cubicBezTo>
                    <a:pt x="3" y="7"/>
                    <a:pt x="3" y="7"/>
                    <a:pt x="3" y="8"/>
                  </a:cubicBezTo>
                  <a:lnTo>
                    <a:pt x="1" y="7"/>
                  </a:lnTo>
                  <a:cubicBezTo>
                    <a:pt x="1" y="7"/>
                    <a:pt x="2" y="6"/>
                    <a:pt x="2" y="6"/>
                  </a:cubicBezTo>
                  <a:lnTo>
                    <a:pt x="3" y="7"/>
                  </a:lnTo>
                  <a:close/>
                  <a:moveTo>
                    <a:pt x="3" y="8"/>
                  </a:moveTo>
                  <a:cubicBezTo>
                    <a:pt x="2" y="9"/>
                    <a:pt x="2" y="11"/>
                    <a:pt x="2" y="12"/>
                  </a:cubicBezTo>
                  <a:lnTo>
                    <a:pt x="0" y="12"/>
                  </a:lnTo>
                  <a:cubicBezTo>
                    <a:pt x="0" y="11"/>
                    <a:pt x="1" y="9"/>
                    <a:pt x="1" y="7"/>
                  </a:cubicBezTo>
                  <a:lnTo>
                    <a:pt x="3" y="8"/>
                  </a:lnTo>
                  <a:close/>
                  <a:moveTo>
                    <a:pt x="2" y="12"/>
                  </a:moveTo>
                  <a:lnTo>
                    <a:pt x="2" y="12"/>
                  </a:lnTo>
                  <a:lnTo>
                    <a:pt x="1" y="12"/>
                  </a:lnTo>
                  <a:lnTo>
                    <a:pt x="2" y="12"/>
                  </a:lnTo>
                  <a:close/>
                  <a:moveTo>
                    <a:pt x="2" y="12"/>
                  </a:moveTo>
                  <a:cubicBezTo>
                    <a:pt x="2" y="13"/>
                    <a:pt x="3" y="14"/>
                    <a:pt x="3" y="16"/>
                  </a:cubicBezTo>
                  <a:lnTo>
                    <a:pt x="2" y="16"/>
                  </a:lnTo>
                  <a:cubicBezTo>
                    <a:pt x="1" y="15"/>
                    <a:pt x="1" y="14"/>
                    <a:pt x="0" y="12"/>
                  </a:cubicBezTo>
                  <a:lnTo>
                    <a:pt x="2" y="12"/>
                  </a:lnTo>
                  <a:close/>
                  <a:moveTo>
                    <a:pt x="3" y="16"/>
                  </a:moveTo>
                  <a:cubicBezTo>
                    <a:pt x="4" y="17"/>
                    <a:pt x="5" y="18"/>
                    <a:pt x="6" y="18"/>
                  </a:cubicBezTo>
                  <a:lnTo>
                    <a:pt x="5" y="19"/>
                  </a:lnTo>
                  <a:cubicBezTo>
                    <a:pt x="4" y="19"/>
                    <a:pt x="3" y="18"/>
                    <a:pt x="2" y="16"/>
                  </a:cubicBezTo>
                  <a:lnTo>
                    <a:pt x="3" y="16"/>
                  </a:lnTo>
                  <a:close/>
                  <a:moveTo>
                    <a:pt x="6" y="18"/>
                  </a:moveTo>
                  <a:cubicBezTo>
                    <a:pt x="7" y="19"/>
                    <a:pt x="8" y="19"/>
                    <a:pt x="9" y="19"/>
                  </a:cubicBezTo>
                  <a:lnTo>
                    <a:pt x="10" y="20"/>
                  </a:lnTo>
                  <a:cubicBezTo>
                    <a:pt x="8" y="21"/>
                    <a:pt x="7" y="20"/>
                    <a:pt x="5" y="19"/>
                  </a:cubicBezTo>
                  <a:lnTo>
                    <a:pt x="6" y="18"/>
                  </a:lnTo>
                  <a:close/>
                  <a:moveTo>
                    <a:pt x="9" y="19"/>
                  </a:moveTo>
                  <a:cubicBezTo>
                    <a:pt x="10" y="19"/>
                    <a:pt x="11" y="19"/>
                    <a:pt x="11" y="18"/>
                  </a:cubicBezTo>
                  <a:lnTo>
                    <a:pt x="12" y="19"/>
                  </a:lnTo>
                  <a:cubicBezTo>
                    <a:pt x="11" y="20"/>
                    <a:pt x="10" y="20"/>
                    <a:pt x="10" y="20"/>
                  </a:cubicBezTo>
                  <a:lnTo>
                    <a:pt x="9" y="19"/>
                  </a:lnTo>
                  <a:close/>
                  <a:moveTo>
                    <a:pt x="11" y="18"/>
                  </a:moveTo>
                  <a:lnTo>
                    <a:pt x="11" y="18"/>
                  </a:lnTo>
                  <a:lnTo>
                    <a:pt x="12" y="19"/>
                  </a:lnTo>
                  <a:lnTo>
                    <a:pt x="11" y="18"/>
                  </a:lnTo>
                  <a:close/>
                  <a:moveTo>
                    <a:pt x="11" y="18"/>
                  </a:moveTo>
                  <a:cubicBezTo>
                    <a:pt x="13" y="17"/>
                    <a:pt x="14" y="16"/>
                    <a:pt x="16" y="14"/>
                  </a:cubicBezTo>
                  <a:lnTo>
                    <a:pt x="17" y="15"/>
                  </a:lnTo>
                  <a:cubicBezTo>
                    <a:pt x="15" y="17"/>
                    <a:pt x="14" y="18"/>
                    <a:pt x="12" y="19"/>
                  </a:cubicBezTo>
                  <a:lnTo>
                    <a:pt x="11" y="18"/>
                  </a:lnTo>
                  <a:close/>
                  <a:moveTo>
                    <a:pt x="16" y="14"/>
                  </a:moveTo>
                  <a:cubicBezTo>
                    <a:pt x="17" y="12"/>
                    <a:pt x="18" y="11"/>
                    <a:pt x="19" y="9"/>
                  </a:cubicBezTo>
                  <a:lnTo>
                    <a:pt x="20" y="9"/>
                  </a:lnTo>
                  <a:cubicBezTo>
                    <a:pt x="19" y="11"/>
                    <a:pt x="18" y="13"/>
                    <a:pt x="17" y="15"/>
                  </a:cubicBezTo>
                  <a:lnTo>
                    <a:pt x="16" y="14"/>
                  </a:lnTo>
                  <a:close/>
                  <a:moveTo>
                    <a:pt x="19" y="9"/>
                  </a:moveTo>
                  <a:lnTo>
                    <a:pt x="19" y="9"/>
                  </a:lnTo>
                  <a:lnTo>
                    <a:pt x="20" y="9"/>
                  </a:lnTo>
                  <a:lnTo>
                    <a:pt x="19" y="9"/>
                  </a:lnTo>
                  <a:close/>
                  <a:moveTo>
                    <a:pt x="19" y="9"/>
                  </a:moveTo>
                  <a:cubicBezTo>
                    <a:pt x="19" y="8"/>
                    <a:pt x="20" y="9"/>
                    <a:pt x="20" y="9"/>
                  </a:cubicBezTo>
                  <a:lnTo>
                    <a:pt x="20" y="8"/>
                  </a:lnTo>
                  <a:cubicBezTo>
                    <a:pt x="21" y="8"/>
                    <a:pt x="21" y="8"/>
                    <a:pt x="20" y="9"/>
                  </a:cubicBezTo>
                  <a:lnTo>
                    <a:pt x="19" y="9"/>
                  </a:lnTo>
                  <a:close/>
                  <a:moveTo>
                    <a:pt x="20" y="9"/>
                  </a:moveTo>
                  <a:cubicBezTo>
                    <a:pt x="20" y="9"/>
                    <a:pt x="20" y="9"/>
                    <a:pt x="20" y="9"/>
                  </a:cubicBezTo>
                  <a:lnTo>
                    <a:pt x="20" y="7"/>
                  </a:lnTo>
                  <a:cubicBezTo>
                    <a:pt x="20" y="7"/>
                    <a:pt x="20" y="7"/>
                    <a:pt x="20" y="8"/>
                  </a:cubicBezTo>
                  <a:lnTo>
                    <a:pt x="20" y="9"/>
                  </a:lnTo>
                  <a:close/>
                  <a:moveTo>
                    <a:pt x="20" y="9"/>
                  </a:moveTo>
                  <a:cubicBezTo>
                    <a:pt x="19" y="9"/>
                    <a:pt x="17" y="9"/>
                    <a:pt x="16" y="6"/>
                  </a:cubicBezTo>
                  <a:lnTo>
                    <a:pt x="17" y="6"/>
                  </a:lnTo>
                  <a:cubicBezTo>
                    <a:pt x="18" y="7"/>
                    <a:pt x="19" y="7"/>
                    <a:pt x="20" y="7"/>
                  </a:cubicBezTo>
                  <a:lnTo>
                    <a:pt x="20" y="9"/>
                  </a:lnTo>
                  <a:close/>
                  <a:moveTo>
                    <a:pt x="17" y="5"/>
                  </a:moveTo>
                  <a:lnTo>
                    <a:pt x="17" y="5"/>
                  </a:lnTo>
                  <a:lnTo>
                    <a:pt x="17" y="6"/>
                  </a:lnTo>
                  <a:lnTo>
                    <a:pt x="17"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4" name="Freeform 73">
              <a:extLst>
                <a:ext uri="{FF2B5EF4-FFF2-40B4-BE49-F238E27FC236}">
                  <a16:creationId xmlns:a16="http://schemas.microsoft.com/office/drawing/2014/main" id="{FE398EFD-0FB8-8E5D-3CFF-B667BDF153AD}"/>
                </a:ext>
              </a:extLst>
            </p:cNvPr>
            <p:cNvSpPr>
              <a:spLocks noEditPoints="1"/>
            </p:cNvSpPr>
            <p:nvPr/>
          </p:nvSpPr>
          <p:spPr bwMode="auto">
            <a:xfrm>
              <a:off x="2226" y="1637"/>
              <a:ext cx="140" cy="112"/>
            </a:xfrm>
            <a:custGeom>
              <a:avLst/>
              <a:gdLst>
                <a:gd name="T0" fmla="*/ 462213 w 25"/>
                <a:gd name="T1" fmla="*/ 120988 h 20"/>
                <a:gd name="T2" fmla="*/ 429727 w 25"/>
                <a:gd name="T3" fmla="*/ 60934 h 20"/>
                <a:gd name="T4" fmla="*/ 462213 w 25"/>
                <a:gd name="T5" fmla="*/ 120988 h 20"/>
                <a:gd name="T6" fmla="*/ 462213 w 25"/>
                <a:gd name="T7" fmla="*/ 93419 h 20"/>
                <a:gd name="T8" fmla="*/ 462213 w 25"/>
                <a:gd name="T9" fmla="*/ 120988 h 20"/>
                <a:gd name="T10" fmla="*/ 368794 w 25"/>
                <a:gd name="T11" fmla="*/ 60934 h 20"/>
                <a:gd name="T12" fmla="*/ 462213 w 25"/>
                <a:gd name="T13" fmla="*/ 120988 h 20"/>
                <a:gd name="T14" fmla="*/ 120988 w 25"/>
                <a:gd name="T15" fmla="*/ 60934 h 20"/>
                <a:gd name="T16" fmla="*/ 368794 w 25"/>
                <a:gd name="T17" fmla="*/ 60934 h 20"/>
                <a:gd name="T18" fmla="*/ 120988 w 25"/>
                <a:gd name="T19" fmla="*/ 60934 h 20"/>
                <a:gd name="T20" fmla="*/ 120988 w 25"/>
                <a:gd name="T21" fmla="*/ 60934 h 20"/>
                <a:gd name="T22" fmla="*/ 60934 w 25"/>
                <a:gd name="T23" fmla="*/ 120988 h 20"/>
                <a:gd name="T24" fmla="*/ 120988 w 25"/>
                <a:gd name="T25" fmla="*/ 33365 h 20"/>
                <a:gd name="T26" fmla="*/ 60934 w 25"/>
                <a:gd name="T27" fmla="*/ 120988 h 20"/>
                <a:gd name="T28" fmla="*/ 0 w 25"/>
                <a:gd name="T29" fmla="*/ 186844 h 20"/>
                <a:gd name="T30" fmla="*/ 60934 w 25"/>
                <a:gd name="T31" fmla="*/ 120988 h 20"/>
                <a:gd name="T32" fmla="*/ 33365 w 25"/>
                <a:gd name="T33" fmla="*/ 275374 h 20"/>
                <a:gd name="T34" fmla="*/ 0 w 25"/>
                <a:gd name="T35" fmla="*/ 186844 h 20"/>
                <a:gd name="T36" fmla="*/ 33365 w 25"/>
                <a:gd name="T37" fmla="*/ 275374 h 20"/>
                <a:gd name="T38" fmla="*/ 154353 w 25"/>
                <a:gd name="T39" fmla="*/ 523146 h 20"/>
                <a:gd name="T40" fmla="*/ 33365 w 25"/>
                <a:gd name="T41" fmla="*/ 275374 h 20"/>
                <a:gd name="T42" fmla="*/ 154353 w 25"/>
                <a:gd name="T43" fmla="*/ 523146 h 20"/>
                <a:gd name="T44" fmla="*/ 186844 w 25"/>
                <a:gd name="T45" fmla="*/ 495583 h 20"/>
                <a:gd name="T46" fmla="*/ 154353 w 25"/>
                <a:gd name="T47" fmla="*/ 523146 h 20"/>
                <a:gd name="T48" fmla="*/ 186844 w 25"/>
                <a:gd name="T49" fmla="*/ 495583 h 20"/>
                <a:gd name="T50" fmla="*/ 186844 w 25"/>
                <a:gd name="T51" fmla="*/ 495583 h 20"/>
                <a:gd name="T52" fmla="*/ 186844 w 25"/>
                <a:gd name="T53" fmla="*/ 495583 h 20"/>
                <a:gd name="T54" fmla="*/ 214441 w 25"/>
                <a:gd name="T55" fmla="*/ 523146 h 20"/>
                <a:gd name="T56" fmla="*/ 154353 w 25"/>
                <a:gd name="T57" fmla="*/ 523146 h 20"/>
                <a:gd name="T58" fmla="*/ 214441 w 25"/>
                <a:gd name="T59" fmla="*/ 523146 h 20"/>
                <a:gd name="T60" fmla="*/ 275374 w 25"/>
                <a:gd name="T61" fmla="*/ 584114 h 20"/>
                <a:gd name="T62" fmla="*/ 214441 w 25"/>
                <a:gd name="T63" fmla="*/ 523146 h 20"/>
                <a:gd name="T64" fmla="*/ 650126 w 25"/>
                <a:gd name="T65" fmla="*/ 462213 h 20"/>
                <a:gd name="T66" fmla="*/ 275374 w 25"/>
                <a:gd name="T67" fmla="*/ 584114 h 20"/>
                <a:gd name="T68" fmla="*/ 677533 w 25"/>
                <a:gd name="T69" fmla="*/ 495583 h 20"/>
                <a:gd name="T70" fmla="*/ 650126 w 25"/>
                <a:gd name="T71" fmla="*/ 495583 h 20"/>
                <a:gd name="T72" fmla="*/ 650126 w 25"/>
                <a:gd name="T73" fmla="*/ 462213 h 20"/>
                <a:gd name="T74" fmla="*/ 677533 w 25"/>
                <a:gd name="T75" fmla="*/ 495583 h 20"/>
                <a:gd name="T76" fmla="*/ 650126 w 25"/>
                <a:gd name="T77" fmla="*/ 462213 h 20"/>
                <a:gd name="T78" fmla="*/ 650126 w 25"/>
                <a:gd name="T79" fmla="*/ 462213 h 20"/>
                <a:gd name="T80" fmla="*/ 650126 w 25"/>
                <a:gd name="T81" fmla="*/ 462213 h 20"/>
                <a:gd name="T82" fmla="*/ 677533 w 25"/>
                <a:gd name="T83" fmla="*/ 429727 h 20"/>
                <a:gd name="T84" fmla="*/ 677533 w 25"/>
                <a:gd name="T85" fmla="*/ 495583 h 20"/>
                <a:gd name="T86" fmla="*/ 677533 w 25"/>
                <a:gd name="T87" fmla="*/ 429727 h 20"/>
                <a:gd name="T88" fmla="*/ 710024 w 25"/>
                <a:gd name="T89" fmla="*/ 429727 h 20"/>
                <a:gd name="T90" fmla="*/ 677533 w 25"/>
                <a:gd name="T91" fmla="*/ 429727 h 20"/>
                <a:gd name="T92" fmla="*/ 677533 w 25"/>
                <a:gd name="T93" fmla="*/ 214441 h 20"/>
                <a:gd name="T94" fmla="*/ 710024 w 25"/>
                <a:gd name="T95" fmla="*/ 429727 h 20"/>
                <a:gd name="T96" fmla="*/ 677533 w 25"/>
                <a:gd name="T97" fmla="*/ 214441 h 20"/>
                <a:gd name="T98" fmla="*/ 710024 w 25"/>
                <a:gd name="T99" fmla="*/ 186844 h 20"/>
                <a:gd name="T100" fmla="*/ 677533 w 25"/>
                <a:gd name="T101" fmla="*/ 214441 h 20"/>
                <a:gd name="T102" fmla="*/ 556702 w 25"/>
                <a:gd name="T103" fmla="*/ 93419 h 20"/>
                <a:gd name="T104" fmla="*/ 677533 w 25"/>
                <a:gd name="T105" fmla="*/ 214441 h 20"/>
                <a:gd name="T106" fmla="*/ 429727 w 25"/>
                <a:gd name="T107" fmla="*/ 120988 h 20"/>
                <a:gd name="T108" fmla="*/ 556702 w 25"/>
                <a:gd name="T109" fmla="*/ 93419 h 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 h="20">
                  <a:moveTo>
                    <a:pt x="15" y="4"/>
                  </a:moveTo>
                  <a:lnTo>
                    <a:pt x="15" y="4"/>
                  </a:lnTo>
                  <a:lnTo>
                    <a:pt x="14" y="2"/>
                  </a:lnTo>
                  <a:lnTo>
                    <a:pt x="15" y="4"/>
                  </a:lnTo>
                  <a:close/>
                  <a:moveTo>
                    <a:pt x="15" y="4"/>
                  </a:moveTo>
                  <a:lnTo>
                    <a:pt x="15" y="4"/>
                  </a:lnTo>
                  <a:lnTo>
                    <a:pt x="15" y="3"/>
                  </a:lnTo>
                  <a:lnTo>
                    <a:pt x="15" y="4"/>
                  </a:lnTo>
                  <a:close/>
                  <a:moveTo>
                    <a:pt x="15" y="4"/>
                  </a:moveTo>
                  <a:cubicBezTo>
                    <a:pt x="15" y="4"/>
                    <a:pt x="13" y="4"/>
                    <a:pt x="12" y="3"/>
                  </a:cubicBezTo>
                  <a:lnTo>
                    <a:pt x="12" y="2"/>
                  </a:lnTo>
                  <a:cubicBezTo>
                    <a:pt x="13" y="2"/>
                    <a:pt x="14" y="2"/>
                    <a:pt x="14" y="2"/>
                  </a:cubicBezTo>
                  <a:lnTo>
                    <a:pt x="15" y="4"/>
                  </a:lnTo>
                  <a:close/>
                  <a:moveTo>
                    <a:pt x="12" y="3"/>
                  </a:moveTo>
                  <a:cubicBezTo>
                    <a:pt x="10" y="3"/>
                    <a:pt x="7" y="2"/>
                    <a:pt x="4" y="2"/>
                  </a:cubicBezTo>
                  <a:lnTo>
                    <a:pt x="4" y="1"/>
                  </a:lnTo>
                  <a:cubicBezTo>
                    <a:pt x="7" y="0"/>
                    <a:pt x="10" y="1"/>
                    <a:pt x="12" y="2"/>
                  </a:cubicBezTo>
                  <a:lnTo>
                    <a:pt x="12" y="3"/>
                  </a:lnTo>
                  <a:close/>
                  <a:moveTo>
                    <a:pt x="4" y="2"/>
                  </a:moveTo>
                  <a:lnTo>
                    <a:pt x="4" y="2"/>
                  </a:lnTo>
                  <a:close/>
                  <a:moveTo>
                    <a:pt x="4" y="2"/>
                  </a:moveTo>
                  <a:cubicBezTo>
                    <a:pt x="3" y="3"/>
                    <a:pt x="2" y="3"/>
                    <a:pt x="2" y="4"/>
                  </a:cubicBezTo>
                  <a:lnTo>
                    <a:pt x="1" y="3"/>
                  </a:lnTo>
                  <a:cubicBezTo>
                    <a:pt x="2" y="2"/>
                    <a:pt x="3" y="1"/>
                    <a:pt x="4" y="1"/>
                  </a:cubicBezTo>
                  <a:lnTo>
                    <a:pt x="4" y="2"/>
                  </a:lnTo>
                  <a:close/>
                  <a:moveTo>
                    <a:pt x="2" y="4"/>
                  </a:moveTo>
                  <a:cubicBezTo>
                    <a:pt x="1" y="4"/>
                    <a:pt x="1" y="5"/>
                    <a:pt x="1" y="6"/>
                  </a:cubicBezTo>
                  <a:lnTo>
                    <a:pt x="0" y="6"/>
                  </a:lnTo>
                  <a:cubicBezTo>
                    <a:pt x="0" y="5"/>
                    <a:pt x="0" y="4"/>
                    <a:pt x="1" y="3"/>
                  </a:cubicBezTo>
                  <a:lnTo>
                    <a:pt x="2" y="4"/>
                  </a:lnTo>
                  <a:close/>
                  <a:moveTo>
                    <a:pt x="1" y="6"/>
                  </a:moveTo>
                  <a:cubicBezTo>
                    <a:pt x="1" y="7"/>
                    <a:pt x="1" y="8"/>
                    <a:pt x="1" y="9"/>
                  </a:cubicBezTo>
                  <a:lnTo>
                    <a:pt x="0" y="9"/>
                  </a:lnTo>
                  <a:cubicBezTo>
                    <a:pt x="0" y="8"/>
                    <a:pt x="0" y="7"/>
                    <a:pt x="0" y="6"/>
                  </a:cubicBezTo>
                  <a:lnTo>
                    <a:pt x="1" y="6"/>
                  </a:lnTo>
                  <a:close/>
                  <a:moveTo>
                    <a:pt x="1" y="9"/>
                  </a:moveTo>
                  <a:cubicBezTo>
                    <a:pt x="2" y="12"/>
                    <a:pt x="4" y="15"/>
                    <a:pt x="6" y="16"/>
                  </a:cubicBezTo>
                  <a:lnTo>
                    <a:pt x="5" y="17"/>
                  </a:lnTo>
                  <a:cubicBezTo>
                    <a:pt x="3" y="16"/>
                    <a:pt x="1" y="12"/>
                    <a:pt x="0" y="9"/>
                  </a:cubicBezTo>
                  <a:lnTo>
                    <a:pt x="1" y="9"/>
                  </a:lnTo>
                  <a:close/>
                  <a:moveTo>
                    <a:pt x="5" y="17"/>
                  </a:moveTo>
                  <a:lnTo>
                    <a:pt x="5" y="17"/>
                  </a:lnTo>
                  <a:close/>
                  <a:moveTo>
                    <a:pt x="6" y="16"/>
                  </a:moveTo>
                  <a:lnTo>
                    <a:pt x="6" y="16"/>
                  </a:lnTo>
                  <a:lnTo>
                    <a:pt x="5" y="17"/>
                  </a:lnTo>
                  <a:lnTo>
                    <a:pt x="6" y="16"/>
                  </a:lnTo>
                  <a:close/>
                  <a:moveTo>
                    <a:pt x="6" y="16"/>
                  </a:moveTo>
                  <a:lnTo>
                    <a:pt x="6" y="16"/>
                  </a:lnTo>
                  <a:lnTo>
                    <a:pt x="5" y="17"/>
                  </a:lnTo>
                  <a:lnTo>
                    <a:pt x="6" y="16"/>
                  </a:lnTo>
                  <a:close/>
                  <a:moveTo>
                    <a:pt x="6" y="16"/>
                  </a:moveTo>
                  <a:cubicBezTo>
                    <a:pt x="6" y="17"/>
                    <a:pt x="7" y="17"/>
                    <a:pt x="7" y="17"/>
                  </a:cubicBezTo>
                  <a:lnTo>
                    <a:pt x="7" y="19"/>
                  </a:lnTo>
                  <a:cubicBezTo>
                    <a:pt x="6" y="18"/>
                    <a:pt x="5" y="18"/>
                    <a:pt x="5" y="17"/>
                  </a:cubicBezTo>
                  <a:lnTo>
                    <a:pt x="6" y="16"/>
                  </a:lnTo>
                  <a:close/>
                  <a:moveTo>
                    <a:pt x="7" y="17"/>
                  </a:moveTo>
                  <a:cubicBezTo>
                    <a:pt x="8" y="18"/>
                    <a:pt x="9" y="18"/>
                    <a:pt x="9" y="18"/>
                  </a:cubicBezTo>
                  <a:lnTo>
                    <a:pt x="9" y="19"/>
                  </a:lnTo>
                  <a:cubicBezTo>
                    <a:pt x="8" y="19"/>
                    <a:pt x="8" y="19"/>
                    <a:pt x="7" y="19"/>
                  </a:cubicBezTo>
                  <a:lnTo>
                    <a:pt x="7" y="17"/>
                  </a:lnTo>
                  <a:close/>
                  <a:moveTo>
                    <a:pt x="9" y="18"/>
                  </a:moveTo>
                  <a:cubicBezTo>
                    <a:pt x="13" y="19"/>
                    <a:pt x="18" y="17"/>
                    <a:pt x="21" y="15"/>
                  </a:cubicBezTo>
                  <a:lnTo>
                    <a:pt x="22" y="16"/>
                  </a:lnTo>
                  <a:cubicBezTo>
                    <a:pt x="18" y="19"/>
                    <a:pt x="13" y="20"/>
                    <a:pt x="9" y="19"/>
                  </a:cubicBezTo>
                  <a:lnTo>
                    <a:pt x="9" y="18"/>
                  </a:lnTo>
                  <a:close/>
                  <a:moveTo>
                    <a:pt x="22" y="16"/>
                  </a:moveTo>
                  <a:lnTo>
                    <a:pt x="22" y="16"/>
                  </a:lnTo>
                  <a:lnTo>
                    <a:pt x="21" y="16"/>
                  </a:lnTo>
                  <a:lnTo>
                    <a:pt x="22" y="16"/>
                  </a:lnTo>
                  <a:close/>
                  <a:moveTo>
                    <a:pt x="21" y="15"/>
                  </a:moveTo>
                  <a:lnTo>
                    <a:pt x="21" y="15"/>
                  </a:lnTo>
                  <a:lnTo>
                    <a:pt x="22" y="16"/>
                  </a:lnTo>
                  <a:lnTo>
                    <a:pt x="21" y="15"/>
                  </a:lnTo>
                  <a:close/>
                  <a:moveTo>
                    <a:pt x="21" y="15"/>
                  </a:moveTo>
                  <a:lnTo>
                    <a:pt x="21" y="15"/>
                  </a:lnTo>
                  <a:lnTo>
                    <a:pt x="21" y="16"/>
                  </a:lnTo>
                  <a:lnTo>
                    <a:pt x="21" y="15"/>
                  </a:lnTo>
                  <a:close/>
                  <a:moveTo>
                    <a:pt x="21" y="15"/>
                  </a:moveTo>
                  <a:cubicBezTo>
                    <a:pt x="21" y="15"/>
                    <a:pt x="21" y="15"/>
                    <a:pt x="22" y="14"/>
                  </a:cubicBezTo>
                  <a:lnTo>
                    <a:pt x="23" y="15"/>
                  </a:lnTo>
                  <a:cubicBezTo>
                    <a:pt x="22" y="15"/>
                    <a:pt x="22" y="16"/>
                    <a:pt x="22" y="16"/>
                  </a:cubicBezTo>
                  <a:lnTo>
                    <a:pt x="21" y="15"/>
                  </a:lnTo>
                  <a:close/>
                  <a:moveTo>
                    <a:pt x="22" y="14"/>
                  </a:moveTo>
                  <a:cubicBezTo>
                    <a:pt x="22" y="14"/>
                    <a:pt x="22" y="14"/>
                    <a:pt x="22" y="13"/>
                  </a:cubicBezTo>
                  <a:lnTo>
                    <a:pt x="23" y="14"/>
                  </a:lnTo>
                  <a:cubicBezTo>
                    <a:pt x="23" y="14"/>
                    <a:pt x="23" y="15"/>
                    <a:pt x="23" y="15"/>
                  </a:cubicBezTo>
                  <a:lnTo>
                    <a:pt x="22" y="14"/>
                  </a:lnTo>
                  <a:close/>
                  <a:moveTo>
                    <a:pt x="22" y="13"/>
                  </a:moveTo>
                  <a:cubicBezTo>
                    <a:pt x="23" y="11"/>
                    <a:pt x="23" y="9"/>
                    <a:pt x="22" y="7"/>
                  </a:cubicBezTo>
                  <a:lnTo>
                    <a:pt x="23" y="6"/>
                  </a:lnTo>
                  <a:cubicBezTo>
                    <a:pt x="25" y="9"/>
                    <a:pt x="25" y="12"/>
                    <a:pt x="23" y="14"/>
                  </a:cubicBezTo>
                  <a:lnTo>
                    <a:pt x="22" y="13"/>
                  </a:lnTo>
                  <a:close/>
                  <a:moveTo>
                    <a:pt x="22" y="7"/>
                  </a:moveTo>
                  <a:lnTo>
                    <a:pt x="22" y="7"/>
                  </a:lnTo>
                  <a:lnTo>
                    <a:pt x="23" y="6"/>
                  </a:lnTo>
                  <a:lnTo>
                    <a:pt x="22" y="7"/>
                  </a:lnTo>
                  <a:close/>
                  <a:moveTo>
                    <a:pt x="22" y="7"/>
                  </a:moveTo>
                  <a:cubicBezTo>
                    <a:pt x="21" y="5"/>
                    <a:pt x="19" y="5"/>
                    <a:pt x="18" y="4"/>
                  </a:cubicBezTo>
                  <a:lnTo>
                    <a:pt x="18" y="3"/>
                  </a:lnTo>
                  <a:cubicBezTo>
                    <a:pt x="20" y="3"/>
                    <a:pt x="22" y="4"/>
                    <a:pt x="23" y="6"/>
                  </a:cubicBezTo>
                  <a:lnTo>
                    <a:pt x="22" y="7"/>
                  </a:lnTo>
                  <a:close/>
                  <a:moveTo>
                    <a:pt x="18" y="4"/>
                  </a:moveTo>
                  <a:cubicBezTo>
                    <a:pt x="17" y="4"/>
                    <a:pt x="15" y="4"/>
                    <a:pt x="14" y="4"/>
                  </a:cubicBezTo>
                  <a:lnTo>
                    <a:pt x="15" y="2"/>
                  </a:lnTo>
                  <a:cubicBezTo>
                    <a:pt x="16" y="3"/>
                    <a:pt x="17" y="3"/>
                    <a:pt x="18" y="3"/>
                  </a:cubicBezTo>
                  <a:lnTo>
                    <a:pt x="18"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5" name="Freeform 74">
              <a:extLst>
                <a:ext uri="{FF2B5EF4-FFF2-40B4-BE49-F238E27FC236}">
                  <a16:creationId xmlns:a16="http://schemas.microsoft.com/office/drawing/2014/main" id="{4C81E264-66C3-5456-26ED-0C05A103271E}"/>
                </a:ext>
              </a:extLst>
            </p:cNvPr>
            <p:cNvSpPr>
              <a:spLocks/>
            </p:cNvSpPr>
            <p:nvPr/>
          </p:nvSpPr>
          <p:spPr bwMode="auto">
            <a:xfrm>
              <a:off x="2098" y="1436"/>
              <a:ext cx="84" cy="134"/>
            </a:xfrm>
            <a:custGeom>
              <a:avLst/>
              <a:gdLst>
                <a:gd name="T0" fmla="*/ 368794 w 15"/>
                <a:gd name="T1" fmla="*/ 0 h 24"/>
                <a:gd name="T2" fmla="*/ 247806 w 15"/>
                <a:gd name="T3" fmla="*/ 634602 h 24"/>
                <a:gd name="T4" fmla="*/ 186844 w 15"/>
                <a:gd name="T5" fmla="*/ 694829 h 24"/>
                <a:gd name="T6" fmla="*/ 120988 w 15"/>
                <a:gd name="T7" fmla="*/ 304253 h 24"/>
                <a:gd name="T8" fmla="*/ 368794 w 15"/>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4">
                  <a:moveTo>
                    <a:pt x="12" y="0"/>
                  </a:moveTo>
                  <a:cubicBezTo>
                    <a:pt x="15" y="8"/>
                    <a:pt x="11" y="15"/>
                    <a:pt x="8" y="21"/>
                  </a:cubicBezTo>
                  <a:cubicBezTo>
                    <a:pt x="8" y="22"/>
                    <a:pt x="7" y="24"/>
                    <a:pt x="6" y="23"/>
                  </a:cubicBezTo>
                  <a:cubicBezTo>
                    <a:pt x="0" y="22"/>
                    <a:pt x="1" y="14"/>
                    <a:pt x="4" y="10"/>
                  </a:cubicBezTo>
                  <a:cubicBezTo>
                    <a:pt x="6" y="7"/>
                    <a:pt x="8" y="2"/>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6" name="Freeform 75">
              <a:extLst>
                <a:ext uri="{FF2B5EF4-FFF2-40B4-BE49-F238E27FC236}">
                  <a16:creationId xmlns:a16="http://schemas.microsoft.com/office/drawing/2014/main" id="{6AA5DEAB-96B1-7A98-4477-7019CC2CA082}"/>
                </a:ext>
              </a:extLst>
            </p:cNvPr>
            <p:cNvSpPr>
              <a:spLocks noEditPoints="1"/>
            </p:cNvSpPr>
            <p:nvPr/>
          </p:nvSpPr>
          <p:spPr bwMode="auto">
            <a:xfrm>
              <a:off x="2103" y="1430"/>
              <a:ext cx="79" cy="140"/>
            </a:xfrm>
            <a:custGeom>
              <a:avLst/>
              <a:gdLst>
                <a:gd name="T0" fmla="*/ 291990 w 14"/>
                <a:gd name="T1" fmla="*/ 650126 h 25"/>
                <a:gd name="T2" fmla="*/ 320362 w 14"/>
                <a:gd name="T3" fmla="*/ 33365 h 25"/>
                <a:gd name="T4" fmla="*/ 291990 w 14"/>
                <a:gd name="T5" fmla="*/ 650126 h 25"/>
                <a:gd name="T6" fmla="*/ 194588 w 14"/>
                <a:gd name="T7" fmla="*/ 677533 h 25"/>
                <a:gd name="T8" fmla="*/ 291990 w 14"/>
                <a:gd name="T9" fmla="*/ 650126 h 25"/>
                <a:gd name="T10" fmla="*/ 194588 w 14"/>
                <a:gd name="T11" fmla="*/ 677533 h 25"/>
                <a:gd name="T12" fmla="*/ 194588 w 14"/>
                <a:gd name="T13" fmla="*/ 677533 h 25"/>
                <a:gd name="T14" fmla="*/ 257472 w 14"/>
                <a:gd name="T15" fmla="*/ 710024 h 25"/>
                <a:gd name="T16" fmla="*/ 194588 w 14"/>
                <a:gd name="T17" fmla="*/ 677533 h 25"/>
                <a:gd name="T18" fmla="*/ 194588 w 14"/>
                <a:gd name="T19" fmla="*/ 677533 h 25"/>
                <a:gd name="T20" fmla="*/ 229100 w 14"/>
                <a:gd name="T21" fmla="*/ 677533 h 25"/>
                <a:gd name="T22" fmla="*/ 257472 w 14"/>
                <a:gd name="T23" fmla="*/ 710024 h 25"/>
                <a:gd name="T24" fmla="*/ 194588 w 14"/>
                <a:gd name="T25" fmla="*/ 677533 h 25"/>
                <a:gd name="T26" fmla="*/ 257472 w 14"/>
                <a:gd name="T27" fmla="*/ 710024 h 25"/>
                <a:gd name="T28" fmla="*/ 229100 w 14"/>
                <a:gd name="T29" fmla="*/ 737587 h 25"/>
                <a:gd name="T30" fmla="*/ 194588 w 14"/>
                <a:gd name="T31" fmla="*/ 677533 h 25"/>
                <a:gd name="T32" fmla="*/ 229100 w 14"/>
                <a:gd name="T33" fmla="*/ 737587 h 25"/>
                <a:gd name="T34" fmla="*/ 160263 w 14"/>
                <a:gd name="T35" fmla="*/ 737587 h 25"/>
                <a:gd name="T36" fmla="*/ 229100 w 14"/>
                <a:gd name="T37" fmla="*/ 737587 h 25"/>
                <a:gd name="T38" fmla="*/ 160263 w 14"/>
                <a:gd name="T39" fmla="*/ 737587 h 25"/>
                <a:gd name="T40" fmla="*/ 160263 w 14"/>
                <a:gd name="T41" fmla="*/ 770952 h 25"/>
                <a:gd name="T42" fmla="*/ 97373 w 14"/>
                <a:gd name="T43" fmla="*/ 710024 h 25"/>
                <a:gd name="T44" fmla="*/ 160263 w 14"/>
                <a:gd name="T45" fmla="*/ 770952 h 25"/>
                <a:gd name="T46" fmla="*/ 0 w 14"/>
                <a:gd name="T47" fmla="*/ 616599 h 25"/>
                <a:gd name="T48" fmla="*/ 97373 w 14"/>
                <a:gd name="T49" fmla="*/ 710024 h 25"/>
                <a:gd name="T50" fmla="*/ 0 w 14"/>
                <a:gd name="T51" fmla="*/ 616599 h 25"/>
                <a:gd name="T52" fmla="*/ 62890 w 14"/>
                <a:gd name="T53" fmla="*/ 495583 h 25"/>
                <a:gd name="T54" fmla="*/ 0 w 14"/>
                <a:gd name="T55" fmla="*/ 616599 h 25"/>
                <a:gd name="T56" fmla="*/ 62890 w 14"/>
                <a:gd name="T57" fmla="*/ 341230 h 25"/>
                <a:gd name="T58" fmla="*/ 62890 w 14"/>
                <a:gd name="T59" fmla="*/ 495583 h 25"/>
                <a:gd name="T60" fmla="*/ 62890 w 14"/>
                <a:gd name="T61" fmla="*/ 341230 h 25"/>
                <a:gd name="T62" fmla="*/ 97373 w 14"/>
                <a:gd name="T63" fmla="*/ 341230 h 25"/>
                <a:gd name="T64" fmla="*/ 62890 w 14"/>
                <a:gd name="T65" fmla="*/ 341230 h 25"/>
                <a:gd name="T66" fmla="*/ 97373 w 14"/>
                <a:gd name="T67" fmla="*/ 368794 h 25"/>
                <a:gd name="T68" fmla="*/ 62890 w 14"/>
                <a:gd name="T69" fmla="*/ 341230 h 25"/>
                <a:gd name="T70" fmla="*/ 97373 w 14"/>
                <a:gd name="T71" fmla="*/ 368794 h 25"/>
                <a:gd name="T72" fmla="*/ 97373 w 14"/>
                <a:gd name="T73" fmla="*/ 368794 h 25"/>
                <a:gd name="T74" fmla="*/ 131891 w 14"/>
                <a:gd name="T75" fmla="*/ 247806 h 25"/>
                <a:gd name="T76" fmla="*/ 97373 w 14"/>
                <a:gd name="T77" fmla="*/ 368794 h 25"/>
                <a:gd name="T78" fmla="*/ 160263 w 14"/>
                <a:gd name="T79" fmla="*/ 247806 h 25"/>
                <a:gd name="T80" fmla="*/ 160263 w 14"/>
                <a:gd name="T81" fmla="*/ 247806 h 25"/>
                <a:gd name="T82" fmla="*/ 354879 w 14"/>
                <a:gd name="T83" fmla="*/ 0 h 25"/>
                <a:gd name="T84" fmla="*/ 160263 w 14"/>
                <a:gd name="T85" fmla="*/ 247806 h 25"/>
                <a:gd name="T86" fmla="*/ 354879 w 14"/>
                <a:gd name="T87" fmla="*/ 0 h 25"/>
                <a:gd name="T88" fmla="*/ 389363 w 14"/>
                <a:gd name="T89" fmla="*/ 33365 h 25"/>
                <a:gd name="T90" fmla="*/ 354879 w 14"/>
                <a:gd name="T91" fmla="*/ 0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 h="25">
                  <a:moveTo>
                    <a:pt x="12" y="1"/>
                  </a:moveTo>
                  <a:cubicBezTo>
                    <a:pt x="14" y="8"/>
                    <a:pt x="11" y="14"/>
                    <a:pt x="9" y="21"/>
                  </a:cubicBezTo>
                  <a:lnTo>
                    <a:pt x="7" y="20"/>
                  </a:lnTo>
                  <a:cubicBezTo>
                    <a:pt x="10" y="14"/>
                    <a:pt x="13" y="8"/>
                    <a:pt x="10" y="1"/>
                  </a:cubicBezTo>
                  <a:lnTo>
                    <a:pt x="12" y="1"/>
                  </a:lnTo>
                  <a:close/>
                  <a:moveTo>
                    <a:pt x="9" y="21"/>
                  </a:moveTo>
                  <a:cubicBezTo>
                    <a:pt x="8" y="21"/>
                    <a:pt x="8" y="22"/>
                    <a:pt x="8" y="23"/>
                  </a:cubicBezTo>
                  <a:lnTo>
                    <a:pt x="6" y="22"/>
                  </a:lnTo>
                  <a:cubicBezTo>
                    <a:pt x="7" y="21"/>
                    <a:pt x="7" y="21"/>
                    <a:pt x="7" y="20"/>
                  </a:cubicBezTo>
                  <a:lnTo>
                    <a:pt x="9" y="21"/>
                  </a:lnTo>
                  <a:close/>
                  <a:moveTo>
                    <a:pt x="6" y="22"/>
                  </a:moveTo>
                  <a:lnTo>
                    <a:pt x="6" y="22"/>
                  </a:lnTo>
                  <a:lnTo>
                    <a:pt x="7" y="22"/>
                  </a:lnTo>
                  <a:lnTo>
                    <a:pt x="6" y="22"/>
                  </a:lnTo>
                  <a:close/>
                  <a:moveTo>
                    <a:pt x="8" y="23"/>
                  </a:moveTo>
                  <a:lnTo>
                    <a:pt x="8" y="23"/>
                  </a:lnTo>
                  <a:lnTo>
                    <a:pt x="6" y="22"/>
                  </a:lnTo>
                  <a:lnTo>
                    <a:pt x="8" y="23"/>
                  </a:lnTo>
                  <a:close/>
                  <a:moveTo>
                    <a:pt x="6" y="22"/>
                  </a:moveTo>
                  <a:lnTo>
                    <a:pt x="6" y="22"/>
                  </a:lnTo>
                  <a:lnTo>
                    <a:pt x="7" y="22"/>
                  </a:lnTo>
                  <a:lnTo>
                    <a:pt x="6" y="22"/>
                  </a:lnTo>
                  <a:close/>
                  <a:moveTo>
                    <a:pt x="8" y="23"/>
                  </a:moveTo>
                  <a:cubicBezTo>
                    <a:pt x="8" y="23"/>
                    <a:pt x="7" y="23"/>
                    <a:pt x="7" y="23"/>
                  </a:cubicBezTo>
                  <a:lnTo>
                    <a:pt x="6" y="22"/>
                  </a:lnTo>
                  <a:cubicBezTo>
                    <a:pt x="6" y="22"/>
                    <a:pt x="6" y="22"/>
                    <a:pt x="6" y="22"/>
                  </a:cubicBezTo>
                  <a:lnTo>
                    <a:pt x="8" y="23"/>
                  </a:lnTo>
                  <a:close/>
                  <a:moveTo>
                    <a:pt x="7" y="23"/>
                  </a:moveTo>
                  <a:cubicBezTo>
                    <a:pt x="7" y="23"/>
                    <a:pt x="7" y="23"/>
                    <a:pt x="7" y="24"/>
                  </a:cubicBezTo>
                  <a:lnTo>
                    <a:pt x="6" y="23"/>
                  </a:lnTo>
                  <a:cubicBezTo>
                    <a:pt x="6" y="23"/>
                    <a:pt x="6" y="23"/>
                    <a:pt x="6" y="22"/>
                  </a:cubicBezTo>
                  <a:lnTo>
                    <a:pt x="7" y="23"/>
                  </a:lnTo>
                  <a:close/>
                  <a:moveTo>
                    <a:pt x="7" y="24"/>
                  </a:moveTo>
                  <a:cubicBezTo>
                    <a:pt x="7" y="24"/>
                    <a:pt x="6" y="25"/>
                    <a:pt x="5" y="25"/>
                  </a:cubicBezTo>
                  <a:lnTo>
                    <a:pt x="5" y="24"/>
                  </a:lnTo>
                  <a:cubicBezTo>
                    <a:pt x="5" y="24"/>
                    <a:pt x="6" y="23"/>
                    <a:pt x="6" y="23"/>
                  </a:cubicBezTo>
                  <a:lnTo>
                    <a:pt x="7" y="24"/>
                  </a:lnTo>
                  <a:close/>
                  <a:moveTo>
                    <a:pt x="5" y="24"/>
                  </a:moveTo>
                  <a:lnTo>
                    <a:pt x="5" y="24"/>
                  </a:lnTo>
                  <a:close/>
                  <a:moveTo>
                    <a:pt x="5" y="25"/>
                  </a:moveTo>
                  <a:cubicBezTo>
                    <a:pt x="4" y="25"/>
                    <a:pt x="3" y="24"/>
                    <a:pt x="2" y="24"/>
                  </a:cubicBezTo>
                  <a:lnTo>
                    <a:pt x="3" y="23"/>
                  </a:lnTo>
                  <a:cubicBezTo>
                    <a:pt x="4" y="23"/>
                    <a:pt x="4" y="23"/>
                    <a:pt x="5" y="24"/>
                  </a:cubicBezTo>
                  <a:lnTo>
                    <a:pt x="5" y="25"/>
                  </a:lnTo>
                  <a:close/>
                  <a:moveTo>
                    <a:pt x="2" y="24"/>
                  </a:moveTo>
                  <a:cubicBezTo>
                    <a:pt x="1" y="23"/>
                    <a:pt x="0" y="22"/>
                    <a:pt x="0" y="20"/>
                  </a:cubicBezTo>
                  <a:lnTo>
                    <a:pt x="1" y="20"/>
                  </a:lnTo>
                  <a:cubicBezTo>
                    <a:pt x="2" y="21"/>
                    <a:pt x="2" y="22"/>
                    <a:pt x="3" y="23"/>
                  </a:cubicBezTo>
                  <a:lnTo>
                    <a:pt x="2" y="24"/>
                  </a:lnTo>
                  <a:close/>
                  <a:moveTo>
                    <a:pt x="0" y="20"/>
                  </a:moveTo>
                  <a:cubicBezTo>
                    <a:pt x="0" y="19"/>
                    <a:pt x="0" y="17"/>
                    <a:pt x="0" y="15"/>
                  </a:cubicBezTo>
                  <a:lnTo>
                    <a:pt x="2" y="16"/>
                  </a:lnTo>
                  <a:cubicBezTo>
                    <a:pt x="1" y="17"/>
                    <a:pt x="1" y="19"/>
                    <a:pt x="1" y="20"/>
                  </a:cubicBezTo>
                  <a:lnTo>
                    <a:pt x="0" y="20"/>
                  </a:lnTo>
                  <a:close/>
                  <a:moveTo>
                    <a:pt x="0" y="15"/>
                  </a:moveTo>
                  <a:cubicBezTo>
                    <a:pt x="1" y="14"/>
                    <a:pt x="1" y="12"/>
                    <a:pt x="2" y="11"/>
                  </a:cubicBezTo>
                  <a:lnTo>
                    <a:pt x="3" y="12"/>
                  </a:lnTo>
                  <a:cubicBezTo>
                    <a:pt x="2" y="13"/>
                    <a:pt x="2" y="14"/>
                    <a:pt x="2" y="16"/>
                  </a:cubicBezTo>
                  <a:lnTo>
                    <a:pt x="0" y="15"/>
                  </a:lnTo>
                  <a:close/>
                  <a:moveTo>
                    <a:pt x="2" y="11"/>
                  </a:moveTo>
                  <a:lnTo>
                    <a:pt x="2" y="11"/>
                  </a:lnTo>
                  <a:lnTo>
                    <a:pt x="3" y="11"/>
                  </a:lnTo>
                  <a:lnTo>
                    <a:pt x="2" y="11"/>
                  </a:lnTo>
                  <a:close/>
                  <a:moveTo>
                    <a:pt x="2" y="11"/>
                  </a:moveTo>
                  <a:lnTo>
                    <a:pt x="2" y="11"/>
                  </a:lnTo>
                  <a:lnTo>
                    <a:pt x="3" y="12"/>
                  </a:lnTo>
                  <a:lnTo>
                    <a:pt x="2" y="11"/>
                  </a:lnTo>
                  <a:close/>
                  <a:moveTo>
                    <a:pt x="3" y="12"/>
                  </a:moveTo>
                  <a:lnTo>
                    <a:pt x="3" y="12"/>
                  </a:lnTo>
                  <a:lnTo>
                    <a:pt x="3" y="11"/>
                  </a:lnTo>
                  <a:lnTo>
                    <a:pt x="3" y="12"/>
                  </a:lnTo>
                  <a:close/>
                  <a:moveTo>
                    <a:pt x="2" y="11"/>
                  </a:moveTo>
                  <a:cubicBezTo>
                    <a:pt x="3" y="10"/>
                    <a:pt x="3" y="9"/>
                    <a:pt x="4" y="8"/>
                  </a:cubicBezTo>
                  <a:lnTo>
                    <a:pt x="5" y="8"/>
                  </a:lnTo>
                  <a:cubicBezTo>
                    <a:pt x="5" y="10"/>
                    <a:pt x="4" y="11"/>
                    <a:pt x="3" y="12"/>
                  </a:cubicBezTo>
                  <a:lnTo>
                    <a:pt x="2" y="11"/>
                  </a:lnTo>
                  <a:close/>
                  <a:moveTo>
                    <a:pt x="5" y="8"/>
                  </a:moveTo>
                  <a:lnTo>
                    <a:pt x="5" y="8"/>
                  </a:lnTo>
                  <a:close/>
                  <a:moveTo>
                    <a:pt x="4" y="8"/>
                  </a:moveTo>
                  <a:cubicBezTo>
                    <a:pt x="6" y="5"/>
                    <a:pt x="7" y="2"/>
                    <a:pt x="11" y="0"/>
                  </a:cubicBezTo>
                  <a:lnTo>
                    <a:pt x="11" y="2"/>
                  </a:lnTo>
                  <a:cubicBezTo>
                    <a:pt x="8" y="3"/>
                    <a:pt x="7" y="6"/>
                    <a:pt x="5" y="8"/>
                  </a:cubicBezTo>
                  <a:lnTo>
                    <a:pt x="4" y="8"/>
                  </a:lnTo>
                  <a:close/>
                  <a:moveTo>
                    <a:pt x="11" y="0"/>
                  </a:moveTo>
                  <a:lnTo>
                    <a:pt x="12" y="0"/>
                  </a:lnTo>
                  <a:lnTo>
                    <a:pt x="12" y="1"/>
                  </a:lnTo>
                  <a:lnTo>
                    <a:pt x="11" y="1"/>
                  </a:lnTo>
                  <a:lnTo>
                    <a:pt x="11"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7" name="Freeform 76">
              <a:extLst>
                <a:ext uri="{FF2B5EF4-FFF2-40B4-BE49-F238E27FC236}">
                  <a16:creationId xmlns:a16="http://schemas.microsoft.com/office/drawing/2014/main" id="{7C3E392C-07AF-9C43-EAC2-731F9D142C84}"/>
                </a:ext>
              </a:extLst>
            </p:cNvPr>
            <p:cNvSpPr>
              <a:spLocks/>
            </p:cNvSpPr>
            <p:nvPr/>
          </p:nvSpPr>
          <p:spPr bwMode="auto">
            <a:xfrm>
              <a:off x="2165" y="1386"/>
              <a:ext cx="112" cy="100"/>
            </a:xfrm>
            <a:custGeom>
              <a:avLst/>
              <a:gdLst>
                <a:gd name="T0" fmla="*/ 523146 w 20"/>
                <a:gd name="T1" fmla="*/ 116267 h 18"/>
                <a:gd name="T2" fmla="*/ 186844 w 20"/>
                <a:gd name="T3" fmla="*/ 58117 h 18"/>
                <a:gd name="T4" fmla="*/ 93419 w 20"/>
                <a:gd name="T5" fmla="*/ 412561 h 18"/>
                <a:gd name="T6" fmla="*/ 556702 w 20"/>
                <a:gd name="T7" fmla="*/ 354411 h 18"/>
                <a:gd name="T8" fmla="*/ 523146 w 20"/>
                <a:gd name="T9" fmla="*/ 116267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17" y="4"/>
                  </a:moveTo>
                  <a:cubicBezTo>
                    <a:pt x="14" y="1"/>
                    <a:pt x="9" y="0"/>
                    <a:pt x="6" y="2"/>
                  </a:cubicBezTo>
                  <a:cubicBezTo>
                    <a:pt x="2" y="5"/>
                    <a:pt x="0" y="11"/>
                    <a:pt x="3" y="14"/>
                  </a:cubicBezTo>
                  <a:cubicBezTo>
                    <a:pt x="7" y="18"/>
                    <a:pt x="14" y="17"/>
                    <a:pt x="18" y="12"/>
                  </a:cubicBezTo>
                  <a:cubicBezTo>
                    <a:pt x="20" y="10"/>
                    <a:pt x="19" y="6"/>
                    <a:pt x="17"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8" name="Freeform 77">
              <a:extLst>
                <a:ext uri="{FF2B5EF4-FFF2-40B4-BE49-F238E27FC236}">
                  <a16:creationId xmlns:a16="http://schemas.microsoft.com/office/drawing/2014/main" id="{DB06BFA0-F03D-558E-CFE6-53B80C8CCB61}"/>
                </a:ext>
              </a:extLst>
            </p:cNvPr>
            <p:cNvSpPr>
              <a:spLocks noEditPoints="1"/>
            </p:cNvSpPr>
            <p:nvPr/>
          </p:nvSpPr>
          <p:spPr bwMode="auto">
            <a:xfrm>
              <a:off x="2170" y="1386"/>
              <a:ext cx="107" cy="95"/>
            </a:xfrm>
            <a:custGeom>
              <a:avLst/>
              <a:gdLst>
                <a:gd name="T0" fmla="*/ 475818 w 19"/>
                <a:gd name="T1" fmla="*/ 152173 h 17"/>
                <a:gd name="T2" fmla="*/ 509911 w 19"/>
                <a:gd name="T3" fmla="*/ 119884 h 17"/>
                <a:gd name="T4" fmla="*/ 509911 w 19"/>
                <a:gd name="T5" fmla="*/ 119884 h 17"/>
                <a:gd name="T6" fmla="*/ 509911 w 19"/>
                <a:gd name="T7" fmla="*/ 119884 h 17"/>
                <a:gd name="T8" fmla="*/ 447587 w 19"/>
                <a:gd name="T9" fmla="*/ 119884 h 17"/>
                <a:gd name="T10" fmla="*/ 509911 w 19"/>
                <a:gd name="T11" fmla="*/ 119884 h 17"/>
                <a:gd name="T12" fmla="*/ 447587 w 19"/>
                <a:gd name="T13" fmla="*/ 119884 h 17"/>
                <a:gd name="T14" fmla="*/ 413465 w 19"/>
                <a:gd name="T15" fmla="*/ 59520 h 17"/>
                <a:gd name="T16" fmla="*/ 447587 w 19"/>
                <a:gd name="T17" fmla="*/ 119884 h 17"/>
                <a:gd name="T18" fmla="*/ 385239 w 19"/>
                <a:gd name="T19" fmla="*/ 92653 h 17"/>
                <a:gd name="T20" fmla="*/ 385239 w 19"/>
                <a:gd name="T21" fmla="*/ 92653 h 17"/>
                <a:gd name="T22" fmla="*/ 158951 w 19"/>
                <a:gd name="T23" fmla="*/ 59520 h 17"/>
                <a:gd name="T24" fmla="*/ 413465 w 19"/>
                <a:gd name="T25" fmla="*/ 59520 h 17"/>
                <a:gd name="T26" fmla="*/ 158951 w 19"/>
                <a:gd name="T27" fmla="*/ 59520 h 17"/>
                <a:gd name="T28" fmla="*/ 158951 w 19"/>
                <a:gd name="T29" fmla="*/ 59520 h 17"/>
                <a:gd name="T30" fmla="*/ 130726 w 19"/>
                <a:gd name="T31" fmla="*/ 119884 h 17"/>
                <a:gd name="T32" fmla="*/ 130726 w 19"/>
                <a:gd name="T33" fmla="*/ 33166 h 17"/>
                <a:gd name="T34" fmla="*/ 130726 w 19"/>
                <a:gd name="T35" fmla="*/ 119884 h 17"/>
                <a:gd name="T36" fmla="*/ 0 w 19"/>
                <a:gd name="T37" fmla="*/ 244832 h 17"/>
                <a:gd name="T38" fmla="*/ 130726 w 19"/>
                <a:gd name="T39" fmla="*/ 119884 h 17"/>
                <a:gd name="T40" fmla="*/ 62319 w 19"/>
                <a:gd name="T41" fmla="*/ 397882 h 17"/>
                <a:gd name="T42" fmla="*/ 0 w 19"/>
                <a:gd name="T43" fmla="*/ 244832 h 17"/>
                <a:gd name="T44" fmla="*/ 62319 w 19"/>
                <a:gd name="T45" fmla="*/ 397882 h 17"/>
                <a:gd name="T46" fmla="*/ 62319 w 19"/>
                <a:gd name="T47" fmla="*/ 457403 h 17"/>
                <a:gd name="T48" fmla="*/ 62319 w 19"/>
                <a:gd name="T49" fmla="*/ 397882 h 17"/>
                <a:gd name="T50" fmla="*/ 96632 w 19"/>
                <a:gd name="T51" fmla="*/ 425114 h 17"/>
                <a:gd name="T52" fmla="*/ 96632 w 19"/>
                <a:gd name="T53" fmla="*/ 425114 h 17"/>
                <a:gd name="T54" fmla="*/ 96632 w 19"/>
                <a:gd name="T55" fmla="*/ 457403 h 17"/>
                <a:gd name="T56" fmla="*/ 62319 w 19"/>
                <a:gd name="T57" fmla="*/ 457403 h 17"/>
                <a:gd name="T58" fmla="*/ 96632 w 19"/>
                <a:gd name="T59" fmla="*/ 457403 h 17"/>
                <a:gd name="T60" fmla="*/ 316827 w 19"/>
                <a:gd name="T61" fmla="*/ 517767 h 17"/>
                <a:gd name="T62" fmla="*/ 96632 w 19"/>
                <a:gd name="T63" fmla="*/ 457403 h 17"/>
                <a:gd name="T64" fmla="*/ 509911 w 19"/>
                <a:gd name="T65" fmla="*/ 397882 h 17"/>
                <a:gd name="T66" fmla="*/ 316827 w 19"/>
                <a:gd name="T67" fmla="*/ 517767 h 17"/>
                <a:gd name="T68" fmla="*/ 509911 w 19"/>
                <a:gd name="T69" fmla="*/ 397882 h 17"/>
                <a:gd name="T70" fmla="*/ 544191 w 19"/>
                <a:gd name="T71" fmla="*/ 397882 h 17"/>
                <a:gd name="T72" fmla="*/ 509911 w 19"/>
                <a:gd name="T73" fmla="*/ 397882 h 17"/>
                <a:gd name="T74" fmla="*/ 544191 w 19"/>
                <a:gd name="T75" fmla="*/ 397882 h 17"/>
                <a:gd name="T76" fmla="*/ 544191 w 19"/>
                <a:gd name="T77" fmla="*/ 397882 h 17"/>
                <a:gd name="T78" fmla="*/ 509911 w 19"/>
                <a:gd name="T79" fmla="*/ 364716 h 17"/>
                <a:gd name="T80" fmla="*/ 544191 w 19"/>
                <a:gd name="T81" fmla="*/ 397882 h 17"/>
                <a:gd name="T82" fmla="*/ 509911 w 19"/>
                <a:gd name="T83" fmla="*/ 364716 h 17"/>
                <a:gd name="T84" fmla="*/ 544191 w 19"/>
                <a:gd name="T85" fmla="*/ 364716 h 17"/>
                <a:gd name="T86" fmla="*/ 509911 w 19"/>
                <a:gd name="T87" fmla="*/ 364716 h 17"/>
                <a:gd name="T88" fmla="*/ 572259 w 19"/>
                <a:gd name="T89" fmla="*/ 332612 h 17"/>
                <a:gd name="T90" fmla="*/ 509911 w 19"/>
                <a:gd name="T91" fmla="*/ 364716 h 17"/>
                <a:gd name="T92" fmla="*/ 544191 w 19"/>
                <a:gd name="T93" fmla="*/ 305224 h 17"/>
                <a:gd name="T94" fmla="*/ 572259 w 19"/>
                <a:gd name="T95" fmla="*/ 332612 h 17"/>
                <a:gd name="T96" fmla="*/ 544191 w 19"/>
                <a:gd name="T97" fmla="*/ 305224 h 17"/>
                <a:gd name="T98" fmla="*/ 509911 w 19"/>
                <a:gd name="T99" fmla="*/ 119884 h 17"/>
                <a:gd name="T100" fmla="*/ 544191 w 19"/>
                <a:gd name="T101" fmla="*/ 305224 h 17"/>
                <a:gd name="T102" fmla="*/ 475818 w 19"/>
                <a:gd name="T103" fmla="*/ 152173 h 17"/>
                <a:gd name="T104" fmla="*/ 475818 w 19"/>
                <a:gd name="T105" fmla="*/ 152173 h 1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 h="17">
                  <a:moveTo>
                    <a:pt x="15" y="5"/>
                  </a:moveTo>
                  <a:lnTo>
                    <a:pt x="15" y="5"/>
                  </a:lnTo>
                  <a:lnTo>
                    <a:pt x="16" y="4"/>
                  </a:lnTo>
                  <a:lnTo>
                    <a:pt x="15" y="5"/>
                  </a:lnTo>
                  <a:close/>
                  <a:moveTo>
                    <a:pt x="16" y="4"/>
                  </a:moveTo>
                  <a:lnTo>
                    <a:pt x="16" y="4"/>
                  </a:lnTo>
                  <a:close/>
                  <a:moveTo>
                    <a:pt x="15" y="5"/>
                  </a:moveTo>
                  <a:cubicBezTo>
                    <a:pt x="15" y="4"/>
                    <a:pt x="14" y="4"/>
                    <a:pt x="14" y="4"/>
                  </a:cubicBezTo>
                  <a:lnTo>
                    <a:pt x="15" y="3"/>
                  </a:lnTo>
                  <a:cubicBezTo>
                    <a:pt x="15" y="3"/>
                    <a:pt x="16" y="3"/>
                    <a:pt x="16" y="4"/>
                  </a:cubicBezTo>
                  <a:lnTo>
                    <a:pt x="15" y="5"/>
                  </a:lnTo>
                  <a:close/>
                  <a:moveTo>
                    <a:pt x="14" y="4"/>
                  </a:moveTo>
                  <a:cubicBezTo>
                    <a:pt x="13" y="3"/>
                    <a:pt x="13" y="3"/>
                    <a:pt x="12" y="3"/>
                  </a:cubicBezTo>
                  <a:lnTo>
                    <a:pt x="13" y="2"/>
                  </a:lnTo>
                  <a:cubicBezTo>
                    <a:pt x="14" y="2"/>
                    <a:pt x="14" y="2"/>
                    <a:pt x="15" y="3"/>
                  </a:cubicBezTo>
                  <a:lnTo>
                    <a:pt x="14" y="4"/>
                  </a:lnTo>
                  <a:close/>
                  <a:moveTo>
                    <a:pt x="12" y="3"/>
                  </a:moveTo>
                  <a:lnTo>
                    <a:pt x="12" y="3"/>
                  </a:lnTo>
                  <a:lnTo>
                    <a:pt x="13" y="2"/>
                  </a:lnTo>
                  <a:lnTo>
                    <a:pt x="12" y="3"/>
                  </a:lnTo>
                  <a:close/>
                  <a:moveTo>
                    <a:pt x="12" y="3"/>
                  </a:moveTo>
                  <a:cubicBezTo>
                    <a:pt x="10" y="1"/>
                    <a:pt x="7" y="1"/>
                    <a:pt x="5" y="2"/>
                  </a:cubicBezTo>
                  <a:lnTo>
                    <a:pt x="4" y="1"/>
                  </a:lnTo>
                  <a:cubicBezTo>
                    <a:pt x="7" y="0"/>
                    <a:pt x="10" y="0"/>
                    <a:pt x="13" y="2"/>
                  </a:cubicBezTo>
                  <a:lnTo>
                    <a:pt x="12" y="3"/>
                  </a:lnTo>
                  <a:close/>
                  <a:moveTo>
                    <a:pt x="5" y="2"/>
                  </a:moveTo>
                  <a:lnTo>
                    <a:pt x="5" y="2"/>
                  </a:lnTo>
                  <a:close/>
                  <a:moveTo>
                    <a:pt x="5" y="2"/>
                  </a:moveTo>
                  <a:cubicBezTo>
                    <a:pt x="5" y="3"/>
                    <a:pt x="4" y="3"/>
                    <a:pt x="4" y="4"/>
                  </a:cubicBezTo>
                  <a:lnTo>
                    <a:pt x="3" y="3"/>
                  </a:lnTo>
                  <a:cubicBezTo>
                    <a:pt x="3" y="2"/>
                    <a:pt x="4" y="2"/>
                    <a:pt x="4" y="1"/>
                  </a:cubicBezTo>
                  <a:lnTo>
                    <a:pt x="5" y="2"/>
                  </a:lnTo>
                  <a:close/>
                  <a:moveTo>
                    <a:pt x="4" y="4"/>
                  </a:moveTo>
                  <a:cubicBezTo>
                    <a:pt x="2" y="5"/>
                    <a:pt x="2" y="7"/>
                    <a:pt x="1" y="9"/>
                  </a:cubicBezTo>
                  <a:lnTo>
                    <a:pt x="0" y="8"/>
                  </a:lnTo>
                  <a:cubicBezTo>
                    <a:pt x="0" y="6"/>
                    <a:pt x="1" y="4"/>
                    <a:pt x="3" y="3"/>
                  </a:cubicBezTo>
                  <a:lnTo>
                    <a:pt x="4" y="4"/>
                  </a:lnTo>
                  <a:close/>
                  <a:moveTo>
                    <a:pt x="1" y="9"/>
                  </a:moveTo>
                  <a:cubicBezTo>
                    <a:pt x="1" y="10"/>
                    <a:pt x="1" y="12"/>
                    <a:pt x="2" y="13"/>
                  </a:cubicBezTo>
                  <a:lnTo>
                    <a:pt x="1" y="14"/>
                  </a:lnTo>
                  <a:cubicBezTo>
                    <a:pt x="0" y="13"/>
                    <a:pt x="0" y="10"/>
                    <a:pt x="0" y="8"/>
                  </a:cubicBezTo>
                  <a:lnTo>
                    <a:pt x="1" y="9"/>
                  </a:lnTo>
                  <a:close/>
                  <a:moveTo>
                    <a:pt x="2" y="13"/>
                  </a:moveTo>
                  <a:cubicBezTo>
                    <a:pt x="2" y="14"/>
                    <a:pt x="3" y="14"/>
                    <a:pt x="3" y="14"/>
                  </a:cubicBezTo>
                  <a:lnTo>
                    <a:pt x="2" y="15"/>
                  </a:lnTo>
                  <a:cubicBezTo>
                    <a:pt x="2" y="15"/>
                    <a:pt x="1" y="14"/>
                    <a:pt x="1" y="14"/>
                  </a:cubicBezTo>
                  <a:lnTo>
                    <a:pt x="2" y="13"/>
                  </a:lnTo>
                  <a:close/>
                  <a:moveTo>
                    <a:pt x="3" y="14"/>
                  </a:moveTo>
                  <a:lnTo>
                    <a:pt x="3" y="14"/>
                  </a:lnTo>
                  <a:lnTo>
                    <a:pt x="2" y="14"/>
                  </a:lnTo>
                  <a:lnTo>
                    <a:pt x="3" y="14"/>
                  </a:lnTo>
                  <a:close/>
                  <a:moveTo>
                    <a:pt x="3" y="14"/>
                  </a:moveTo>
                  <a:cubicBezTo>
                    <a:pt x="3" y="14"/>
                    <a:pt x="3" y="14"/>
                    <a:pt x="3" y="15"/>
                  </a:cubicBezTo>
                  <a:lnTo>
                    <a:pt x="3" y="16"/>
                  </a:lnTo>
                  <a:cubicBezTo>
                    <a:pt x="2" y="15"/>
                    <a:pt x="2" y="15"/>
                    <a:pt x="2" y="15"/>
                  </a:cubicBezTo>
                  <a:lnTo>
                    <a:pt x="3" y="14"/>
                  </a:lnTo>
                  <a:close/>
                  <a:moveTo>
                    <a:pt x="3" y="15"/>
                  </a:moveTo>
                  <a:cubicBezTo>
                    <a:pt x="5" y="16"/>
                    <a:pt x="7" y="16"/>
                    <a:pt x="10" y="16"/>
                  </a:cubicBezTo>
                  <a:lnTo>
                    <a:pt x="10" y="17"/>
                  </a:lnTo>
                  <a:cubicBezTo>
                    <a:pt x="7" y="17"/>
                    <a:pt x="5" y="17"/>
                    <a:pt x="3" y="16"/>
                  </a:cubicBezTo>
                  <a:lnTo>
                    <a:pt x="3" y="15"/>
                  </a:lnTo>
                  <a:close/>
                  <a:moveTo>
                    <a:pt x="10" y="16"/>
                  </a:moveTo>
                  <a:cubicBezTo>
                    <a:pt x="12" y="16"/>
                    <a:pt x="14" y="15"/>
                    <a:pt x="16" y="13"/>
                  </a:cubicBezTo>
                  <a:lnTo>
                    <a:pt x="16" y="14"/>
                  </a:lnTo>
                  <a:cubicBezTo>
                    <a:pt x="15" y="16"/>
                    <a:pt x="12" y="17"/>
                    <a:pt x="10" y="17"/>
                  </a:cubicBezTo>
                  <a:lnTo>
                    <a:pt x="10" y="16"/>
                  </a:lnTo>
                  <a:close/>
                  <a:moveTo>
                    <a:pt x="16" y="13"/>
                  </a:moveTo>
                  <a:cubicBezTo>
                    <a:pt x="16" y="13"/>
                    <a:pt x="16" y="12"/>
                    <a:pt x="16" y="12"/>
                  </a:cubicBezTo>
                  <a:lnTo>
                    <a:pt x="17" y="13"/>
                  </a:lnTo>
                  <a:cubicBezTo>
                    <a:pt x="17" y="13"/>
                    <a:pt x="17" y="14"/>
                    <a:pt x="16" y="14"/>
                  </a:cubicBezTo>
                  <a:lnTo>
                    <a:pt x="16" y="13"/>
                  </a:lnTo>
                  <a:close/>
                  <a:moveTo>
                    <a:pt x="17" y="13"/>
                  </a:moveTo>
                  <a:lnTo>
                    <a:pt x="17" y="13"/>
                  </a:lnTo>
                  <a:lnTo>
                    <a:pt x="17" y="12"/>
                  </a:lnTo>
                  <a:lnTo>
                    <a:pt x="17" y="13"/>
                  </a:lnTo>
                  <a:close/>
                  <a:moveTo>
                    <a:pt x="16" y="12"/>
                  </a:moveTo>
                  <a:lnTo>
                    <a:pt x="16" y="12"/>
                  </a:lnTo>
                  <a:lnTo>
                    <a:pt x="17" y="13"/>
                  </a:lnTo>
                  <a:lnTo>
                    <a:pt x="16" y="12"/>
                  </a:lnTo>
                  <a:close/>
                  <a:moveTo>
                    <a:pt x="16" y="12"/>
                  </a:moveTo>
                  <a:lnTo>
                    <a:pt x="16" y="12"/>
                  </a:lnTo>
                  <a:lnTo>
                    <a:pt x="17" y="12"/>
                  </a:lnTo>
                  <a:lnTo>
                    <a:pt x="16" y="12"/>
                  </a:lnTo>
                  <a:close/>
                  <a:moveTo>
                    <a:pt x="16" y="12"/>
                  </a:moveTo>
                  <a:cubicBezTo>
                    <a:pt x="16" y="12"/>
                    <a:pt x="17" y="11"/>
                    <a:pt x="17" y="11"/>
                  </a:cubicBezTo>
                  <a:lnTo>
                    <a:pt x="18" y="11"/>
                  </a:lnTo>
                  <a:cubicBezTo>
                    <a:pt x="18" y="12"/>
                    <a:pt x="18" y="12"/>
                    <a:pt x="17" y="13"/>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6" y="6"/>
                    <a:pt x="15" y="5"/>
                  </a:cubicBezTo>
                  <a:lnTo>
                    <a:pt x="16" y="4"/>
                  </a:lnTo>
                  <a:cubicBezTo>
                    <a:pt x="18" y="5"/>
                    <a:pt x="19" y="8"/>
                    <a:pt x="18" y="10"/>
                  </a:cubicBezTo>
                  <a:lnTo>
                    <a:pt x="17" y="10"/>
                  </a:lnTo>
                  <a:close/>
                  <a:moveTo>
                    <a:pt x="15" y="5"/>
                  </a:moveTo>
                  <a:lnTo>
                    <a:pt x="15" y="5"/>
                  </a:lnTo>
                  <a:lnTo>
                    <a:pt x="16" y="4"/>
                  </a:lnTo>
                  <a:lnTo>
                    <a:pt x="15"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9" name="Freeform 78">
              <a:extLst>
                <a:ext uri="{FF2B5EF4-FFF2-40B4-BE49-F238E27FC236}">
                  <a16:creationId xmlns:a16="http://schemas.microsoft.com/office/drawing/2014/main" id="{C82AC009-7E3B-E58D-E4E3-753B53BE6BBB}"/>
                </a:ext>
              </a:extLst>
            </p:cNvPr>
            <p:cNvSpPr>
              <a:spLocks noEditPoints="1"/>
            </p:cNvSpPr>
            <p:nvPr/>
          </p:nvSpPr>
          <p:spPr bwMode="auto">
            <a:xfrm>
              <a:off x="2148" y="1492"/>
              <a:ext cx="112" cy="117"/>
            </a:xfrm>
            <a:custGeom>
              <a:avLst/>
              <a:gdLst>
                <a:gd name="T0" fmla="*/ 368794 w 20"/>
                <a:gd name="T1" fmla="*/ 58790 h 21"/>
                <a:gd name="T2" fmla="*/ 495583 w 20"/>
                <a:gd name="T3" fmla="*/ 0 h 21"/>
                <a:gd name="T4" fmla="*/ 368794 w 20"/>
                <a:gd name="T5" fmla="*/ 58790 h 21"/>
                <a:gd name="T6" fmla="*/ 308739 w 20"/>
                <a:gd name="T7" fmla="*/ 0 h 21"/>
                <a:gd name="T8" fmla="*/ 368794 w 20"/>
                <a:gd name="T9" fmla="*/ 58790 h 21"/>
                <a:gd name="T10" fmla="*/ 308739 w 20"/>
                <a:gd name="T11" fmla="*/ 58790 h 21"/>
                <a:gd name="T12" fmla="*/ 308739 w 20"/>
                <a:gd name="T13" fmla="*/ 58790 h 21"/>
                <a:gd name="T14" fmla="*/ 275374 w 20"/>
                <a:gd name="T15" fmla="*/ 58790 h 21"/>
                <a:gd name="T16" fmla="*/ 308739 w 20"/>
                <a:gd name="T17" fmla="*/ 0 h 21"/>
                <a:gd name="T18" fmla="*/ 275374 w 20"/>
                <a:gd name="T19" fmla="*/ 58790 h 21"/>
                <a:gd name="T20" fmla="*/ 275374 w 20"/>
                <a:gd name="T21" fmla="*/ 31818 h 21"/>
                <a:gd name="T22" fmla="*/ 275374 w 20"/>
                <a:gd name="T23" fmla="*/ 58790 h 21"/>
                <a:gd name="T24" fmla="*/ 93419 w 20"/>
                <a:gd name="T25" fmla="*/ 150300 h 21"/>
                <a:gd name="T26" fmla="*/ 275374 w 20"/>
                <a:gd name="T27" fmla="*/ 58790 h 21"/>
                <a:gd name="T28" fmla="*/ 60934 w 20"/>
                <a:gd name="T29" fmla="*/ 359357 h 21"/>
                <a:gd name="T30" fmla="*/ 93419 w 20"/>
                <a:gd name="T31" fmla="*/ 150300 h 21"/>
                <a:gd name="T32" fmla="*/ 60934 w 20"/>
                <a:gd name="T33" fmla="*/ 359357 h 21"/>
                <a:gd name="T34" fmla="*/ 0 w 20"/>
                <a:gd name="T35" fmla="*/ 386367 h 21"/>
                <a:gd name="T36" fmla="*/ 60934 w 20"/>
                <a:gd name="T37" fmla="*/ 359357 h 21"/>
                <a:gd name="T38" fmla="*/ 0 w 20"/>
                <a:gd name="T39" fmla="*/ 386367 h 21"/>
                <a:gd name="T40" fmla="*/ 0 w 20"/>
                <a:gd name="T41" fmla="*/ 386367 h 21"/>
                <a:gd name="T42" fmla="*/ 60934 w 20"/>
                <a:gd name="T43" fmla="*/ 386367 h 21"/>
                <a:gd name="T44" fmla="*/ 0 w 20"/>
                <a:gd name="T45" fmla="*/ 386367 h 21"/>
                <a:gd name="T46" fmla="*/ 0 w 20"/>
                <a:gd name="T47" fmla="*/ 386367 h 21"/>
                <a:gd name="T48" fmla="*/ 33365 w 20"/>
                <a:gd name="T49" fmla="*/ 386367 h 21"/>
                <a:gd name="T50" fmla="*/ 60934 w 20"/>
                <a:gd name="T51" fmla="*/ 386367 h 21"/>
                <a:gd name="T52" fmla="*/ 33365 w 20"/>
                <a:gd name="T53" fmla="*/ 450868 h 21"/>
                <a:gd name="T54" fmla="*/ 60934 w 20"/>
                <a:gd name="T55" fmla="*/ 386367 h 21"/>
                <a:gd name="T56" fmla="*/ 93419 w 20"/>
                <a:gd name="T57" fmla="*/ 450868 h 21"/>
                <a:gd name="T58" fmla="*/ 33365 w 20"/>
                <a:gd name="T59" fmla="*/ 450868 h 21"/>
                <a:gd name="T60" fmla="*/ 93419 w 20"/>
                <a:gd name="T61" fmla="*/ 450868 h 21"/>
                <a:gd name="T62" fmla="*/ 341230 w 20"/>
                <a:gd name="T63" fmla="*/ 628296 h 21"/>
                <a:gd name="T64" fmla="*/ 93419 w 20"/>
                <a:gd name="T65" fmla="*/ 450868 h 21"/>
                <a:gd name="T66" fmla="*/ 341230 w 20"/>
                <a:gd name="T67" fmla="*/ 628296 h 21"/>
                <a:gd name="T68" fmla="*/ 341230 w 20"/>
                <a:gd name="T69" fmla="*/ 628296 h 21"/>
                <a:gd name="T70" fmla="*/ 341230 w 20"/>
                <a:gd name="T71" fmla="*/ 595424 h 21"/>
                <a:gd name="T72" fmla="*/ 341230 w 20"/>
                <a:gd name="T73" fmla="*/ 628296 h 21"/>
                <a:gd name="T74" fmla="*/ 341230 w 20"/>
                <a:gd name="T75" fmla="*/ 628296 h 21"/>
                <a:gd name="T76" fmla="*/ 341230 w 20"/>
                <a:gd name="T77" fmla="*/ 595424 h 21"/>
                <a:gd name="T78" fmla="*/ 341230 w 20"/>
                <a:gd name="T79" fmla="*/ 595424 h 21"/>
                <a:gd name="T80" fmla="*/ 368794 w 20"/>
                <a:gd name="T81" fmla="*/ 628296 h 21"/>
                <a:gd name="T82" fmla="*/ 341230 w 20"/>
                <a:gd name="T83" fmla="*/ 595424 h 21"/>
                <a:gd name="T84" fmla="*/ 402158 w 20"/>
                <a:gd name="T85" fmla="*/ 595424 h 21"/>
                <a:gd name="T86" fmla="*/ 368794 w 20"/>
                <a:gd name="T87" fmla="*/ 628296 h 21"/>
                <a:gd name="T88" fmla="*/ 402158 w 20"/>
                <a:gd name="T89" fmla="*/ 595424 h 21"/>
                <a:gd name="T90" fmla="*/ 556702 w 20"/>
                <a:gd name="T91" fmla="*/ 509658 h 21"/>
                <a:gd name="T92" fmla="*/ 402158 w 20"/>
                <a:gd name="T93" fmla="*/ 595424 h 21"/>
                <a:gd name="T94" fmla="*/ 523146 w 20"/>
                <a:gd name="T95" fmla="*/ 509658 h 21"/>
                <a:gd name="T96" fmla="*/ 523146 w 20"/>
                <a:gd name="T97" fmla="*/ 509658 h 21"/>
                <a:gd name="T98" fmla="*/ 584114 w 20"/>
                <a:gd name="T99" fmla="*/ 268749 h 21"/>
                <a:gd name="T100" fmla="*/ 556702 w 20"/>
                <a:gd name="T101" fmla="*/ 509658 h 21"/>
                <a:gd name="T102" fmla="*/ 584114 w 20"/>
                <a:gd name="T103" fmla="*/ 268749 h 21"/>
                <a:gd name="T104" fmla="*/ 523146 w 20"/>
                <a:gd name="T105" fmla="*/ 31818 h 21"/>
                <a:gd name="T106" fmla="*/ 584114 w 20"/>
                <a:gd name="T107" fmla="*/ 268749 h 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 h="21">
                  <a:moveTo>
                    <a:pt x="17" y="2"/>
                  </a:moveTo>
                  <a:cubicBezTo>
                    <a:pt x="15" y="2"/>
                    <a:pt x="14" y="2"/>
                    <a:pt x="12" y="2"/>
                  </a:cubicBezTo>
                  <a:lnTo>
                    <a:pt x="12" y="1"/>
                  </a:lnTo>
                  <a:cubicBezTo>
                    <a:pt x="14" y="1"/>
                    <a:pt x="15" y="1"/>
                    <a:pt x="16" y="0"/>
                  </a:cubicBezTo>
                  <a:lnTo>
                    <a:pt x="17" y="2"/>
                  </a:lnTo>
                  <a:close/>
                  <a:moveTo>
                    <a:pt x="12" y="2"/>
                  </a:moveTo>
                  <a:cubicBezTo>
                    <a:pt x="11" y="2"/>
                    <a:pt x="11" y="2"/>
                    <a:pt x="10" y="2"/>
                  </a:cubicBezTo>
                  <a:lnTo>
                    <a:pt x="10" y="0"/>
                  </a:lnTo>
                  <a:cubicBezTo>
                    <a:pt x="11" y="0"/>
                    <a:pt x="11" y="0"/>
                    <a:pt x="12" y="1"/>
                  </a:cubicBezTo>
                  <a:lnTo>
                    <a:pt x="12" y="2"/>
                  </a:lnTo>
                  <a:close/>
                  <a:moveTo>
                    <a:pt x="10" y="2"/>
                  </a:moveTo>
                  <a:lnTo>
                    <a:pt x="10" y="2"/>
                  </a:lnTo>
                  <a:lnTo>
                    <a:pt x="10" y="1"/>
                  </a:lnTo>
                  <a:lnTo>
                    <a:pt x="10" y="2"/>
                  </a:lnTo>
                  <a:close/>
                  <a:moveTo>
                    <a:pt x="10" y="2"/>
                  </a:moveTo>
                  <a:cubicBezTo>
                    <a:pt x="10" y="2"/>
                    <a:pt x="9" y="2"/>
                    <a:pt x="9" y="2"/>
                  </a:cubicBezTo>
                  <a:lnTo>
                    <a:pt x="9" y="0"/>
                  </a:lnTo>
                  <a:cubicBezTo>
                    <a:pt x="9" y="0"/>
                    <a:pt x="10" y="0"/>
                    <a:pt x="10" y="0"/>
                  </a:cubicBezTo>
                  <a:lnTo>
                    <a:pt x="10" y="2"/>
                  </a:lnTo>
                  <a:close/>
                  <a:moveTo>
                    <a:pt x="9" y="2"/>
                  </a:moveTo>
                  <a:lnTo>
                    <a:pt x="9" y="2"/>
                  </a:lnTo>
                  <a:lnTo>
                    <a:pt x="9" y="1"/>
                  </a:lnTo>
                  <a:lnTo>
                    <a:pt x="9" y="2"/>
                  </a:lnTo>
                  <a:close/>
                  <a:moveTo>
                    <a:pt x="9" y="2"/>
                  </a:moveTo>
                  <a:cubicBezTo>
                    <a:pt x="7" y="2"/>
                    <a:pt x="5" y="3"/>
                    <a:pt x="4" y="5"/>
                  </a:cubicBezTo>
                  <a:lnTo>
                    <a:pt x="3" y="5"/>
                  </a:lnTo>
                  <a:cubicBezTo>
                    <a:pt x="4" y="2"/>
                    <a:pt x="6" y="1"/>
                    <a:pt x="9" y="0"/>
                  </a:cubicBezTo>
                  <a:lnTo>
                    <a:pt x="9" y="2"/>
                  </a:lnTo>
                  <a:close/>
                  <a:moveTo>
                    <a:pt x="4" y="5"/>
                  </a:moveTo>
                  <a:cubicBezTo>
                    <a:pt x="3" y="7"/>
                    <a:pt x="2" y="10"/>
                    <a:pt x="2" y="12"/>
                  </a:cubicBezTo>
                  <a:lnTo>
                    <a:pt x="0" y="12"/>
                  </a:lnTo>
                  <a:cubicBezTo>
                    <a:pt x="1" y="9"/>
                    <a:pt x="1" y="7"/>
                    <a:pt x="3" y="5"/>
                  </a:cubicBezTo>
                  <a:lnTo>
                    <a:pt x="4" y="5"/>
                  </a:lnTo>
                  <a:close/>
                  <a:moveTo>
                    <a:pt x="2" y="12"/>
                  </a:moveTo>
                  <a:cubicBezTo>
                    <a:pt x="2" y="12"/>
                    <a:pt x="2" y="12"/>
                    <a:pt x="2" y="13"/>
                  </a:cubicBezTo>
                  <a:lnTo>
                    <a:pt x="0" y="13"/>
                  </a:lnTo>
                  <a:cubicBezTo>
                    <a:pt x="0" y="13"/>
                    <a:pt x="0" y="12"/>
                    <a:pt x="0" y="12"/>
                  </a:cubicBezTo>
                  <a:lnTo>
                    <a:pt x="2" y="12"/>
                  </a:lnTo>
                  <a:close/>
                  <a:moveTo>
                    <a:pt x="0" y="13"/>
                  </a:moveTo>
                  <a:lnTo>
                    <a:pt x="0" y="13"/>
                  </a:lnTo>
                  <a:lnTo>
                    <a:pt x="1" y="13"/>
                  </a:lnTo>
                  <a:lnTo>
                    <a:pt x="0" y="13"/>
                  </a:lnTo>
                  <a:close/>
                  <a:moveTo>
                    <a:pt x="2" y="13"/>
                  </a:moveTo>
                  <a:lnTo>
                    <a:pt x="2" y="13"/>
                  </a:lnTo>
                  <a:lnTo>
                    <a:pt x="0" y="13"/>
                  </a:lnTo>
                  <a:lnTo>
                    <a:pt x="2" y="13"/>
                  </a:lnTo>
                  <a:close/>
                  <a:moveTo>
                    <a:pt x="0" y="13"/>
                  </a:moveTo>
                  <a:lnTo>
                    <a:pt x="0" y="13"/>
                  </a:lnTo>
                  <a:lnTo>
                    <a:pt x="1" y="13"/>
                  </a:lnTo>
                  <a:lnTo>
                    <a:pt x="0" y="13"/>
                  </a:lnTo>
                  <a:close/>
                  <a:moveTo>
                    <a:pt x="2" y="13"/>
                  </a:moveTo>
                  <a:cubicBezTo>
                    <a:pt x="2" y="13"/>
                    <a:pt x="2" y="14"/>
                    <a:pt x="2" y="14"/>
                  </a:cubicBezTo>
                  <a:lnTo>
                    <a:pt x="1" y="15"/>
                  </a:lnTo>
                  <a:cubicBezTo>
                    <a:pt x="1" y="14"/>
                    <a:pt x="1" y="14"/>
                    <a:pt x="0" y="13"/>
                  </a:cubicBezTo>
                  <a:lnTo>
                    <a:pt x="2" y="13"/>
                  </a:lnTo>
                  <a:close/>
                  <a:moveTo>
                    <a:pt x="2" y="14"/>
                  </a:moveTo>
                  <a:cubicBezTo>
                    <a:pt x="2" y="15"/>
                    <a:pt x="3" y="15"/>
                    <a:pt x="3" y="15"/>
                  </a:cubicBezTo>
                  <a:lnTo>
                    <a:pt x="2" y="16"/>
                  </a:lnTo>
                  <a:cubicBezTo>
                    <a:pt x="2" y="16"/>
                    <a:pt x="1" y="15"/>
                    <a:pt x="1" y="15"/>
                  </a:cubicBezTo>
                  <a:lnTo>
                    <a:pt x="2" y="14"/>
                  </a:lnTo>
                  <a:close/>
                  <a:moveTo>
                    <a:pt x="3" y="15"/>
                  </a:moveTo>
                  <a:cubicBezTo>
                    <a:pt x="5" y="18"/>
                    <a:pt x="8" y="19"/>
                    <a:pt x="11" y="20"/>
                  </a:cubicBezTo>
                  <a:lnTo>
                    <a:pt x="11" y="21"/>
                  </a:lnTo>
                  <a:cubicBezTo>
                    <a:pt x="8" y="21"/>
                    <a:pt x="4" y="19"/>
                    <a:pt x="2" y="16"/>
                  </a:cubicBezTo>
                  <a:lnTo>
                    <a:pt x="3" y="15"/>
                  </a:lnTo>
                  <a:close/>
                  <a:moveTo>
                    <a:pt x="11" y="21"/>
                  </a:moveTo>
                  <a:lnTo>
                    <a:pt x="11" y="21"/>
                  </a:lnTo>
                  <a:lnTo>
                    <a:pt x="11" y="20"/>
                  </a:lnTo>
                  <a:lnTo>
                    <a:pt x="11" y="21"/>
                  </a:lnTo>
                  <a:close/>
                  <a:moveTo>
                    <a:pt x="11" y="20"/>
                  </a:moveTo>
                  <a:lnTo>
                    <a:pt x="11" y="20"/>
                  </a:lnTo>
                  <a:lnTo>
                    <a:pt x="11" y="21"/>
                  </a:lnTo>
                  <a:lnTo>
                    <a:pt x="11" y="20"/>
                  </a:lnTo>
                  <a:close/>
                  <a:moveTo>
                    <a:pt x="11" y="21"/>
                  </a:moveTo>
                  <a:lnTo>
                    <a:pt x="11" y="21"/>
                  </a:lnTo>
                  <a:lnTo>
                    <a:pt x="11" y="20"/>
                  </a:lnTo>
                  <a:lnTo>
                    <a:pt x="11" y="21"/>
                  </a:lnTo>
                  <a:close/>
                  <a:moveTo>
                    <a:pt x="11" y="20"/>
                  </a:moveTo>
                  <a:cubicBezTo>
                    <a:pt x="11" y="20"/>
                    <a:pt x="11" y="20"/>
                    <a:pt x="12" y="20"/>
                  </a:cubicBezTo>
                  <a:lnTo>
                    <a:pt x="12" y="21"/>
                  </a:lnTo>
                  <a:cubicBezTo>
                    <a:pt x="11" y="21"/>
                    <a:pt x="11" y="21"/>
                    <a:pt x="11" y="21"/>
                  </a:cubicBezTo>
                  <a:lnTo>
                    <a:pt x="11" y="20"/>
                  </a:lnTo>
                  <a:close/>
                  <a:moveTo>
                    <a:pt x="12" y="20"/>
                  </a:moveTo>
                  <a:cubicBezTo>
                    <a:pt x="12" y="20"/>
                    <a:pt x="12" y="20"/>
                    <a:pt x="13" y="20"/>
                  </a:cubicBezTo>
                  <a:lnTo>
                    <a:pt x="13" y="21"/>
                  </a:lnTo>
                  <a:cubicBezTo>
                    <a:pt x="13" y="21"/>
                    <a:pt x="12" y="21"/>
                    <a:pt x="12" y="21"/>
                  </a:cubicBezTo>
                  <a:lnTo>
                    <a:pt x="12" y="20"/>
                  </a:lnTo>
                  <a:close/>
                  <a:moveTo>
                    <a:pt x="13" y="20"/>
                  </a:moveTo>
                  <a:cubicBezTo>
                    <a:pt x="15" y="19"/>
                    <a:pt x="16" y="18"/>
                    <a:pt x="17" y="17"/>
                  </a:cubicBezTo>
                  <a:lnTo>
                    <a:pt x="18" y="17"/>
                  </a:lnTo>
                  <a:cubicBezTo>
                    <a:pt x="18" y="19"/>
                    <a:pt x="15" y="20"/>
                    <a:pt x="13" y="21"/>
                  </a:cubicBezTo>
                  <a:lnTo>
                    <a:pt x="13" y="20"/>
                  </a:lnTo>
                  <a:close/>
                  <a:moveTo>
                    <a:pt x="17" y="17"/>
                  </a:moveTo>
                  <a:lnTo>
                    <a:pt x="17" y="17"/>
                  </a:lnTo>
                  <a:lnTo>
                    <a:pt x="18" y="17"/>
                  </a:lnTo>
                  <a:lnTo>
                    <a:pt x="17" y="17"/>
                  </a:lnTo>
                  <a:close/>
                  <a:moveTo>
                    <a:pt x="17" y="17"/>
                  </a:moveTo>
                  <a:cubicBezTo>
                    <a:pt x="18" y="14"/>
                    <a:pt x="19" y="12"/>
                    <a:pt x="19" y="9"/>
                  </a:cubicBezTo>
                  <a:lnTo>
                    <a:pt x="20" y="10"/>
                  </a:lnTo>
                  <a:cubicBezTo>
                    <a:pt x="20" y="12"/>
                    <a:pt x="19" y="15"/>
                    <a:pt x="18" y="17"/>
                  </a:cubicBezTo>
                  <a:lnTo>
                    <a:pt x="17" y="17"/>
                  </a:lnTo>
                  <a:close/>
                  <a:moveTo>
                    <a:pt x="19" y="9"/>
                  </a:moveTo>
                  <a:cubicBezTo>
                    <a:pt x="19" y="7"/>
                    <a:pt x="18" y="4"/>
                    <a:pt x="16" y="1"/>
                  </a:cubicBezTo>
                  <a:lnTo>
                    <a:pt x="17" y="1"/>
                  </a:lnTo>
                  <a:cubicBezTo>
                    <a:pt x="20" y="4"/>
                    <a:pt x="20" y="7"/>
                    <a:pt x="20" y="10"/>
                  </a:cubicBezTo>
                  <a:lnTo>
                    <a:pt x="19"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0" name="Freeform 79">
              <a:extLst>
                <a:ext uri="{FF2B5EF4-FFF2-40B4-BE49-F238E27FC236}">
                  <a16:creationId xmlns:a16="http://schemas.microsoft.com/office/drawing/2014/main" id="{61AAD328-5909-6C10-6749-AE196CF929DC}"/>
                </a:ext>
              </a:extLst>
            </p:cNvPr>
            <p:cNvSpPr>
              <a:spLocks/>
            </p:cNvSpPr>
            <p:nvPr/>
          </p:nvSpPr>
          <p:spPr bwMode="auto">
            <a:xfrm>
              <a:off x="2226" y="1609"/>
              <a:ext cx="84" cy="39"/>
            </a:xfrm>
            <a:custGeom>
              <a:avLst/>
              <a:gdLst>
                <a:gd name="T0" fmla="*/ 341230 w 15"/>
                <a:gd name="T1" fmla="*/ 58790 h 7"/>
                <a:gd name="T2" fmla="*/ 120988 w 15"/>
                <a:gd name="T3" fmla="*/ 31818 h 7"/>
                <a:gd name="T4" fmla="*/ 60934 w 15"/>
                <a:gd name="T5" fmla="*/ 118454 h 7"/>
                <a:gd name="T6" fmla="*/ 402158 w 15"/>
                <a:gd name="T7" fmla="*/ 177272 h 7"/>
                <a:gd name="T8" fmla="*/ 341230 w 15"/>
                <a:gd name="T9" fmla="*/ 5879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7">
                  <a:moveTo>
                    <a:pt x="11" y="2"/>
                  </a:moveTo>
                  <a:cubicBezTo>
                    <a:pt x="8" y="2"/>
                    <a:pt x="6" y="0"/>
                    <a:pt x="4" y="1"/>
                  </a:cubicBezTo>
                  <a:cubicBezTo>
                    <a:pt x="2" y="1"/>
                    <a:pt x="0" y="4"/>
                    <a:pt x="2" y="4"/>
                  </a:cubicBezTo>
                  <a:cubicBezTo>
                    <a:pt x="6" y="4"/>
                    <a:pt x="10" y="7"/>
                    <a:pt x="13" y="6"/>
                  </a:cubicBezTo>
                  <a:cubicBezTo>
                    <a:pt x="15" y="5"/>
                    <a:pt x="13" y="2"/>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1" name="Freeform 80">
              <a:extLst>
                <a:ext uri="{FF2B5EF4-FFF2-40B4-BE49-F238E27FC236}">
                  <a16:creationId xmlns:a16="http://schemas.microsoft.com/office/drawing/2014/main" id="{9C9E68A2-7DD5-000F-16BC-8907634350D2}"/>
                </a:ext>
              </a:extLst>
            </p:cNvPr>
            <p:cNvSpPr>
              <a:spLocks noEditPoints="1"/>
            </p:cNvSpPr>
            <p:nvPr/>
          </p:nvSpPr>
          <p:spPr bwMode="auto">
            <a:xfrm>
              <a:off x="2226" y="1604"/>
              <a:ext cx="84" cy="50"/>
            </a:xfrm>
            <a:custGeom>
              <a:avLst/>
              <a:gdLst>
                <a:gd name="T0" fmla="*/ 341230 w 15"/>
                <a:gd name="T1" fmla="*/ 116267 h 9"/>
                <a:gd name="T2" fmla="*/ 341230 w 15"/>
                <a:gd name="T3" fmla="*/ 58117 h 9"/>
                <a:gd name="T4" fmla="*/ 341230 w 15"/>
                <a:gd name="T5" fmla="*/ 116267 h 9"/>
                <a:gd name="T6" fmla="*/ 275374 w 15"/>
                <a:gd name="T7" fmla="*/ 58117 h 9"/>
                <a:gd name="T8" fmla="*/ 341230 w 15"/>
                <a:gd name="T9" fmla="*/ 116267 h 9"/>
                <a:gd name="T10" fmla="*/ 120988 w 15"/>
                <a:gd name="T11" fmla="*/ 58117 h 9"/>
                <a:gd name="T12" fmla="*/ 275374 w 15"/>
                <a:gd name="T13" fmla="*/ 58117 h 9"/>
                <a:gd name="T14" fmla="*/ 120988 w 15"/>
                <a:gd name="T15" fmla="*/ 58117 h 9"/>
                <a:gd name="T16" fmla="*/ 120988 w 15"/>
                <a:gd name="T17" fmla="*/ 58117 h 9"/>
                <a:gd name="T18" fmla="*/ 120988 w 15"/>
                <a:gd name="T19" fmla="*/ 58117 h 9"/>
                <a:gd name="T20" fmla="*/ 33365 w 15"/>
                <a:gd name="T21" fmla="*/ 89506 h 9"/>
                <a:gd name="T22" fmla="*/ 120988 w 15"/>
                <a:gd name="T23" fmla="*/ 58117 h 9"/>
                <a:gd name="T24" fmla="*/ 60934 w 15"/>
                <a:gd name="T25" fmla="*/ 116267 h 9"/>
                <a:gd name="T26" fmla="*/ 33365 w 15"/>
                <a:gd name="T27" fmla="*/ 89506 h 9"/>
                <a:gd name="T28" fmla="*/ 60934 w 15"/>
                <a:gd name="T29" fmla="*/ 116267 h 9"/>
                <a:gd name="T30" fmla="*/ 33365 w 15"/>
                <a:gd name="T31" fmla="*/ 148672 h 9"/>
                <a:gd name="T32" fmla="*/ 60934 w 15"/>
                <a:gd name="T33" fmla="*/ 116267 h 9"/>
                <a:gd name="T34" fmla="*/ 33365 w 15"/>
                <a:gd name="T35" fmla="*/ 148672 h 9"/>
                <a:gd name="T36" fmla="*/ 60934 w 15"/>
                <a:gd name="T37" fmla="*/ 116267 h 9"/>
                <a:gd name="T38" fmla="*/ 60934 w 15"/>
                <a:gd name="T39" fmla="*/ 174383 h 9"/>
                <a:gd name="T40" fmla="*/ 60934 w 15"/>
                <a:gd name="T41" fmla="*/ 116267 h 9"/>
                <a:gd name="T42" fmla="*/ 60934 w 15"/>
                <a:gd name="T43" fmla="*/ 116267 h 9"/>
                <a:gd name="T44" fmla="*/ 60934 w 15"/>
                <a:gd name="T45" fmla="*/ 116267 h 9"/>
                <a:gd name="T46" fmla="*/ 214441 w 15"/>
                <a:gd name="T47" fmla="*/ 174383 h 9"/>
                <a:gd name="T48" fmla="*/ 60934 w 15"/>
                <a:gd name="T49" fmla="*/ 174383 h 9"/>
                <a:gd name="T50" fmla="*/ 214441 w 15"/>
                <a:gd name="T51" fmla="*/ 174383 h 9"/>
                <a:gd name="T52" fmla="*/ 402158 w 15"/>
                <a:gd name="T53" fmla="*/ 232500 h 9"/>
                <a:gd name="T54" fmla="*/ 214441 w 15"/>
                <a:gd name="T55" fmla="*/ 174383 h 9"/>
                <a:gd name="T56" fmla="*/ 402158 w 15"/>
                <a:gd name="T57" fmla="*/ 232500 h 9"/>
                <a:gd name="T58" fmla="*/ 429727 w 15"/>
                <a:gd name="T59" fmla="*/ 232500 h 9"/>
                <a:gd name="T60" fmla="*/ 402158 w 15"/>
                <a:gd name="T61" fmla="*/ 174383 h 9"/>
                <a:gd name="T62" fmla="*/ 429727 w 15"/>
                <a:gd name="T63" fmla="*/ 232500 h 9"/>
                <a:gd name="T64" fmla="*/ 402158 w 15"/>
                <a:gd name="T65" fmla="*/ 174383 h 9"/>
                <a:gd name="T66" fmla="*/ 429727 w 15"/>
                <a:gd name="T67" fmla="*/ 148672 h 9"/>
                <a:gd name="T68" fmla="*/ 402158 w 15"/>
                <a:gd name="T69" fmla="*/ 174383 h 9"/>
                <a:gd name="T70" fmla="*/ 368794 w 15"/>
                <a:gd name="T71" fmla="*/ 148672 h 9"/>
                <a:gd name="T72" fmla="*/ 429727 w 15"/>
                <a:gd name="T73" fmla="*/ 148672 h 9"/>
                <a:gd name="T74" fmla="*/ 368794 w 15"/>
                <a:gd name="T75" fmla="*/ 148672 h 9"/>
                <a:gd name="T76" fmla="*/ 341230 w 15"/>
                <a:gd name="T77" fmla="*/ 58117 h 9"/>
                <a:gd name="T78" fmla="*/ 368794 w 15"/>
                <a:gd name="T79" fmla="*/ 148672 h 9"/>
                <a:gd name="T80" fmla="*/ 341230 w 15"/>
                <a:gd name="T81" fmla="*/ 116267 h 9"/>
                <a:gd name="T82" fmla="*/ 341230 w 15"/>
                <a:gd name="T83" fmla="*/ 11626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 h="9">
                  <a:moveTo>
                    <a:pt x="11" y="4"/>
                  </a:moveTo>
                  <a:lnTo>
                    <a:pt x="11" y="4"/>
                  </a:lnTo>
                  <a:lnTo>
                    <a:pt x="11" y="2"/>
                  </a:lnTo>
                  <a:lnTo>
                    <a:pt x="11" y="4"/>
                  </a:lnTo>
                  <a:close/>
                  <a:moveTo>
                    <a:pt x="11" y="4"/>
                  </a:moveTo>
                  <a:cubicBezTo>
                    <a:pt x="10" y="3"/>
                    <a:pt x="9" y="3"/>
                    <a:pt x="8" y="3"/>
                  </a:cubicBezTo>
                  <a:lnTo>
                    <a:pt x="9" y="2"/>
                  </a:lnTo>
                  <a:cubicBezTo>
                    <a:pt x="9" y="2"/>
                    <a:pt x="10" y="2"/>
                    <a:pt x="11" y="2"/>
                  </a:cubicBezTo>
                  <a:lnTo>
                    <a:pt x="11" y="4"/>
                  </a:lnTo>
                  <a:close/>
                  <a:moveTo>
                    <a:pt x="8" y="3"/>
                  </a:moveTo>
                  <a:cubicBezTo>
                    <a:pt x="7" y="2"/>
                    <a:pt x="5" y="2"/>
                    <a:pt x="4" y="2"/>
                  </a:cubicBezTo>
                  <a:lnTo>
                    <a:pt x="4" y="1"/>
                  </a:lnTo>
                  <a:cubicBezTo>
                    <a:pt x="5" y="0"/>
                    <a:pt x="7" y="1"/>
                    <a:pt x="9" y="2"/>
                  </a:cubicBezTo>
                  <a:lnTo>
                    <a:pt x="8" y="3"/>
                  </a:lnTo>
                  <a:close/>
                  <a:moveTo>
                    <a:pt x="4" y="2"/>
                  </a:moveTo>
                  <a:lnTo>
                    <a:pt x="4" y="2"/>
                  </a:lnTo>
                  <a:close/>
                  <a:moveTo>
                    <a:pt x="4" y="2"/>
                  </a:moveTo>
                  <a:cubicBezTo>
                    <a:pt x="3" y="3"/>
                    <a:pt x="2" y="3"/>
                    <a:pt x="2" y="4"/>
                  </a:cubicBezTo>
                  <a:lnTo>
                    <a:pt x="1" y="3"/>
                  </a:lnTo>
                  <a:cubicBezTo>
                    <a:pt x="2" y="2"/>
                    <a:pt x="3" y="1"/>
                    <a:pt x="4" y="1"/>
                  </a:cubicBezTo>
                  <a:lnTo>
                    <a:pt x="4" y="2"/>
                  </a:lnTo>
                  <a:close/>
                  <a:moveTo>
                    <a:pt x="2" y="4"/>
                  </a:moveTo>
                  <a:cubicBezTo>
                    <a:pt x="2" y="4"/>
                    <a:pt x="2" y="4"/>
                    <a:pt x="2" y="4"/>
                  </a:cubicBezTo>
                  <a:lnTo>
                    <a:pt x="1" y="4"/>
                  </a:lnTo>
                  <a:cubicBezTo>
                    <a:pt x="1" y="4"/>
                    <a:pt x="1" y="3"/>
                    <a:pt x="1" y="3"/>
                  </a:cubicBezTo>
                  <a:lnTo>
                    <a:pt x="2" y="4"/>
                  </a:lnTo>
                  <a:close/>
                  <a:moveTo>
                    <a:pt x="2" y="4"/>
                  </a:moveTo>
                  <a:lnTo>
                    <a:pt x="2" y="4"/>
                  </a:lnTo>
                  <a:lnTo>
                    <a:pt x="1" y="5"/>
                  </a:lnTo>
                  <a:cubicBezTo>
                    <a:pt x="1" y="5"/>
                    <a:pt x="0" y="4"/>
                    <a:pt x="1" y="4"/>
                  </a:cubicBezTo>
                  <a:lnTo>
                    <a:pt x="2" y="4"/>
                  </a:lnTo>
                  <a:close/>
                  <a:moveTo>
                    <a:pt x="1" y="5"/>
                  </a:moveTo>
                  <a:lnTo>
                    <a:pt x="1" y="5"/>
                  </a:lnTo>
                  <a:close/>
                  <a:moveTo>
                    <a:pt x="2" y="4"/>
                  </a:moveTo>
                  <a:cubicBezTo>
                    <a:pt x="2" y="4"/>
                    <a:pt x="2" y="4"/>
                    <a:pt x="2" y="4"/>
                  </a:cubicBezTo>
                  <a:lnTo>
                    <a:pt x="2" y="6"/>
                  </a:lnTo>
                  <a:cubicBezTo>
                    <a:pt x="2" y="6"/>
                    <a:pt x="1" y="5"/>
                    <a:pt x="1" y="5"/>
                  </a:cubicBezTo>
                  <a:lnTo>
                    <a:pt x="2" y="4"/>
                  </a:lnTo>
                  <a:close/>
                  <a:moveTo>
                    <a:pt x="2" y="4"/>
                  </a:moveTo>
                  <a:lnTo>
                    <a:pt x="2" y="4"/>
                  </a:lnTo>
                  <a:lnTo>
                    <a:pt x="2" y="5"/>
                  </a:lnTo>
                  <a:lnTo>
                    <a:pt x="2" y="4"/>
                  </a:lnTo>
                  <a:close/>
                  <a:moveTo>
                    <a:pt x="2" y="4"/>
                  </a:moveTo>
                  <a:cubicBezTo>
                    <a:pt x="4" y="4"/>
                    <a:pt x="6" y="5"/>
                    <a:pt x="7" y="6"/>
                  </a:cubicBezTo>
                  <a:lnTo>
                    <a:pt x="7" y="7"/>
                  </a:lnTo>
                  <a:cubicBezTo>
                    <a:pt x="5" y="6"/>
                    <a:pt x="4" y="6"/>
                    <a:pt x="2" y="6"/>
                  </a:cubicBezTo>
                  <a:lnTo>
                    <a:pt x="2" y="4"/>
                  </a:lnTo>
                  <a:close/>
                  <a:moveTo>
                    <a:pt x="7" y="6"/>
                  </a:moveTo>
                  <a:cubicBezTo>
                    <a:pt x="9" y="6"/>
                    <a:pt x="11" y="7"/>
                    <a:pt x="13" y="6"/>
                  </a:cubicBezTo>
                  <a:lnTo>
                    <a:pt x="13" y="8"/>
                  </a:lnTo>
                  <a:cubicBezTo>
                    <a:pt x="11" y="9"/>
                    <a:pt x="9" y="8"/>
                    <a:pt x="7" y="7"/>
                  </a:cubicBezTo>
                  <a:lnTo>
                    <a:pt x="7" y="6"/>
                  </a:lnTo>
                  <a:close/>
                  <a:moveTo>
                    <a:pt x="14" y="8"/>
                  </a:moveTo>
                  <a:lnTo>
                    <a:pt x="13" y="8"/>
                  </a:lnTo>
                  <a:lnTo>
                    <a:pt x="13" y="7"/>
                  </a:lnTo>
                  <a:lnTo>
                    <a:pt x="14" y="8"/>
                  </a:lnTo>
                  <a:close/>
                  <a:moveTo>
                    <a:pt x="13" y="6"/>
                  </a:moveTo>
                  <a:cubicBezTo>
                    <a:pt x="13" y="6"/>
                    <a:pt x="13" y="6"/>
                    <a:pt x="13" y="6"/>
                  </a:cubicBezTo>
                  <a:lnTo>
                    <a:pt x="14" y="7"/>
                  </a:lnTo>
                  <a:cubicBezTo>
                    <a:pt x="14" y="7"/>
                    <a:pt x="14" y="7"/>
                    <a:pt x="14" y="8"/>
                  </a:cubicBezTo>
                  <a:lnTo>
                    <a:pt x="13" y="6"/>
                  </a:lnTo>
                  <a:close/>
                  <a:moveTo>
                    <a:pt x="13" y="6"/>
                  </a:moveTo>
                  <a:cubicBezTo>
                    <a:pt x="13" y="6"/>
                    <a:pt x="13" y="6"/>
                    <a:pt x="13" y="6"/>
                  </a:cubicBezTo>
                  <a:lnTo>
                    <a:pt x="14" y="5"/>
                  </a:lnTo>
                  <a:cubicBezTo>
                    <a:pt x="14" y="6"/>
                    <a:pt x="15" y="6"/>
                    <a:pt x="14" y="7"/>
                  </a:cubicBezTo>
                  <a:lnTo>
                    <a:pt x="13" y="6"/>
                  </a:lnTo>
                  <a:close/>
                  <a:moveTo>
                    <a:pt x="13" y="6"/>
                  </a:moveTo>
                  <a:cubicBezTo>
                    <a:pt x="13" y="5"/>
                    <a:pt x="13" y="5"/>
                    <a:pt x="12" y="5"/>
                  </a:cubicBezTo>
                  <a:lnTo>
                    <a:pt x="14" y="4"/>
                  </a:lnTo>
                  <a:cubicBezTo>
                    <a:pt x="14" y="4"/>
                    <a:pt x="14" y="5"/>
                    <a:pt x="14" y="5"/>
                  </a:cubicBezTo>
                  <a:lnTo>
                    <a:pt x="13" y="6"/>
                  </a:lnTo>
                  <a:close/>
                  <a:moveTo>
                    <a:pt x="12" y="5"/>
                  </a:moveTo>
                  <a:cubicBezTo>
                    <a:pt x="12" y="4"/>
                    <a:pt x="11" y="4"/>
                    <a:pt x="11" y="4"/>
                  </a:cubicBezTo>
                  <a:lnTo>
                    <a:pt x="11" y="2"/>
                  </a:lnTo>
                  <a:cubicBezTo>
                    <a:pt x="12" y="2"/>
                    <a:pt x="13" y="3"/>
                    <a:pt x="14" y="4"/>
                  </a:cubicBezTo>
                  <a:lnTo>
                    <a:pt x="12" y="5"/>
                  </a:lnTo>
                  <a:close/>
                  <a:moveTo>
                    <a:pt x="11" y="4"/>
                  </a:moveTo>
                  <a:lnTo>
                    <a:pt x="11" y="4"/>
                  </a:lnTo>
                  <a:lnTo>
                    <a:pt x="11" y="3"/>
                  </a:lnTo>
                  <a:lnTo>
                    <a:pt x="11"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2" name="Freeform 81">
              <a:extLst>
                <a:ext uri="{FF2B5EF4-FFF2-40B4-BE49-F238E27FC236}">
                  <a16:creationId xmlns:a16="http://schemas.microsoft.com/office/drawing/2014/main" id="{33C67FDB-1F77-23AA-C53A-791F1B01A34E}"/>
                </a:ext>
              </a:extLst>
            </p:cNvPr>
            <p:cNvSpPr>
              <a:spLocks/>
            </p:cNvSpPr>
            <p:nvPr/>
          </p:nvSpPr>
          <p:spPr bwMode="auto">
            <a:xfrm>
              <a:off x="2243" y="1531"/>
              <a:ext cx="157" cy="129"/>
            </a:xfrm>
            <a:custGeom>
              <a:avLst/>
              <a:gdLst>
                <a:gd name="T0" fmla="*/ 654393 w 28"/>
                <a:gd name="T1" fmla="*/ 155434 h 23"/>
                <a:gd name="T2" fmla="*/ 121641 w 28"/>
                <a:gd name="T3" fmla="*/ 155434 h 23"/>
                <a:gd name="T4" fmla="*/ 343953 w 28"/>
                <a:gd name="T5" fmla="*/ 499673 h 23"/>
                <a:gd name="T6" fmla="*/ 465567 w 28"/>
                <a:gd name="T7" fmla="*/ 655101 h 23"/>
                <a:gd name="T8" fmla="*/ 809520 w 28"/>
                <a:gd name="T9" fmla="*/ 560197 h 23"/>
                <a:gd name="T10" fmla="*/ 682058 w 28"/>
                <a:gd name="T11" fmla="*/ 155434 h 23"/>
                <a:gd name="T12" fmla="*/ 654393 w 28"/>
                <a:gd name="T13" fmla="*/ 155434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3" name="Freeform 82">
              <a:extLst>
                <a:ext uri="{FF2B5EF4-FFF2-40B4-BE49-F238E27FC236}">
                  <a16:creationId xmlns:a16="http://schemas.microsoft.com/office/drawing/2014/main" id="{9E29D367-3105-9453-FF6F-A421D955143E}"/>
                </a:ext>
              </a:extLst>
            </p:cNvPr>
            <p:cNvSpPr>
              <a:spLocks/>
            </p:cNvSpPr>
            <p:nvPr/>
          </p:nvSpPr>
          <p:spPr bwMode="auto">
            <a:xfrm>
              <a:off x="2243" y="1531"/>
              <a:ext cx="157" cy="129"/>
            </a:xfrm>
            <a:custGeom>
              <a:avLst/>
              <a:gdLst>
                <a:gd name="T0" fmla="*/ 654393 w 28"/>
                <a:gd name="T1" fmla="*/ 155434 h 23"/>
                <a:gd name="T2" fmla="*/ 121641 w 28"/>
                <a:gd name="T3" fmla="*/ 155434 h 23"/>
                <a:gd name="T4" fmla="*/ 343953 w 28"/>
                <a:gd name="T5" fmla="*/ 499673 h 23"/>
                <a:gd name="T6" fmla="*/ 465567 w 28"/>
                <a:gd name="T7" fmla="*/ 655101 h 23"/>
                <a:gd name="T8" fmla="*/ 809520 w 28"/>
                <a:gd name="T9" fmla="*/ 560197 h 23"/>
                <a:gd name="T10" fmla="*/ 682058 w 28"/>
                <a:gd name="T11" fmla="*/ 155434 h 23"/>
                <a:gd name="T12" fmla="*/ 654393 w 28"/>
                <a:gd name="T13" fmla="*/ 155434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84" name="Freeform 83">
              <a:extLst>
                <a:ext uri="{FF2B5EF4-FFF2-40B4-BE49-F238E27FC236}">
                  <a16:creationId xmlns:a16="http://schemas.microsoft.com/office/drawing/2014/main" id="{95A62605-ABE2-D528-AD08-E05D654D8426}"/>
                </a:ext>
              </a:extLst>
            </p:cNvPr>
            <p:cNvSpPr>
              <a:spLocks noEditPoints="1"/>
            </p:cNvSpPr>
            <p:nvPr/>
          </p:nvSpPr>
          <p:spPr bwMode="auto">
            <a:xfrm>
              <a:off x="2249" y="1537"/>
              <a:ext cx="151" cy="123"/>
            </a:xfrm>
            <a:custGeom>
              <a:avLst/>
              <a:gdLst>
                <a:gd name="T0" fmla="*/ 639865 w 27"/>
                <a:gd name="T1" fmla="*/ 120249 h 22"/>
                <a:gd name="T2" fmla="*/ 612406 w 27"/>
                <a:gd name="T3" fmla="*/ 92804 h 22"/>
                <a:gd name="T4" fmla="*/ 639865 w 27"/>
                <a:gd name="T5" fmla="*/ 120249 h 22"/>
                <a:gd name="T6" fmla="*/ 612406 w 27"/>
                <a:gd name="T7" fmla="*/ 120249 h 22"/>
                <a:gd name="T8" fmla="*/ 639865 w 27"/>
                <a:gd name="T9" fmla="*/ 120249 h 22"/>
                <a:gd name="T10" fmla="*/ 487143 w 27"/>
                <a:gd name="T11" fmla="*/ 60639 h 22"/>
                <a:gd name="T12" fmla="*/ 639865 w 27"/>
                <a:gd name="T13" fmla="*/ 120249 h 22"/>
                <a:gd name="T14" fmla="*/ 92893 w 27"/>
                <a:gd name="T15" fmla="*/ 153448 h 22"/>
                <a:gd name="T16" fmla="*/ 487143 w 27"/>
                <a:gd name="T17" fmla="*/ 60639 h 22"/>
                <a:gd name="T18" fmla="*/ 92893 w 27"/>
                <a:gd name="T19" fmla="*/ 153448 h 22"/>
                <a:gd name="T20" fmla="*/ 92893 w 27"/>
                <a:gd name="T21" fmla="*/ 120249 h 22"/>
                <a:gd name="T22" fmla="*/ 92893 w 27"/>
                <a:gd name="T23" fmla="*/ 153448 h 22"/>
                <a:gd name="T24" fmla="*/ 60708 w 27"/>
                <a:gd name="T25" fmla="*/ 273507 h 22"/>
                <a:gd name="T26" fmla="*/ 92893 w 27"/>
                <a:gd name="T27" fmla="*/ 153448 h 22"/>
                <a:gd name="T28" fmla="*/ 185943 w 27"/>
                <a:gd name="T29" fmla="*/ 305828 h 22"/>
                <a:gd name="T30" fmla="*/ 60708 w 27"/>
                <a:gd name="T31" fmla="*/ 273507 h 22"/>
                <a:gd name="T32" fmla="*/ 185943 w 27"/>
                <a:gd name="T33" fmla="*/ 305828 h 22"/>
                <a:gd name="T34" fmla="*/ 306111 w 27"/>
                <a:gd name="T35" fmla="*/ 459276 h 22"/>
                <a:gd name="T36" fmla="*/ 185943 w 27"/>
                <a:gd name="T37" fmla="*/ 305828 h 22"/>
                <a:gd name="T38" fmla="*/ 339515 w 27"/>
                <a:gd name="T39" fmla="*/ 459276 h 22"/>
                <a:gd name="T40" fmla="*/ 339515 w 27"/>
                <a:gd name="T41" fmla="*/ 426083 h 22"/>
                <a:gd name="T42" fmla="*/ 339515 w 27"/>
                <a:gd name="T43" fmla="*/ 459276 h 22"/>
                <a:gd name="T44" fmla="*/ 306111 w 27"/>
                <a:gd name="T45" fmla="*/ 459276 h 22"/>
                <a:gd name="T46" fmla="*/ 339515 w 27"/>
                <a:gd name="T47" fmla="*/ 459276 h 22"/>
                <a:gd name="T48" fmla="*/ 306111 w 27"/>
                <a:gd name="T49" fmla="*/ 459276 h 22"/>
                <a:gd name="T50" fmla="*/ 339515 w 27"/>
                <a:gd name="T51" fmla="*/ 459276 h 22"/>
                <a:gd name="T52" fmla="*/ 306111 w 27"/>
                <a:gd name="T53" fmla="*/ 486538 h 22"/>
                <a:gd name="T54" fmla="*/ 339515 w 27"/>
                <a:gd name="T55" fmla="*/ 459276 h 22"/>
                <a:gd name="T56" fmla="*/ 339515 w 27"/>
                <a:gd name="T57" fmla="*/ 459276 h 22"/>
                <a:gd name="T58" fmla="*/ 339515 w 27"/>
                <a:gd name="T59" fmla="*/ 459276 h 22"/>
                <a:gd name="T60" fmla="*/ 399160 w 27"/>
                <a:gd name="T61" fmla="*/ 611662 h 22"/>
                <a:gd name="T62" fmla="*/ 339515 w 27"/>
                <a:gd name="T63" fmla="*/ 459276 h 22"/>
                <a:gd name="T64" fmla="*/ 459868 w 27"/>
                <a:gd name="T65" fmla="*/ 611662 h 22"/>
                <a:gd name="T66" fmla="*/ 399160 w 27"/>
                <a:gd name="T67" fmla="*/ 611662 h 22"/>
                <a:gd name="T68" fmla="*/ 459868 w 27"/>
                <a:gd name="T69" fmla="*/ 611662 h 22"/>
                <a:gd name="T70" fmla="*/ 612406 w 27"/>
                <a:gd name="T71" fmla="*/ 672301 h 22"/>
                <a:gd name="T72" fmla="*/ 459868 w 27"/>
                <a:gd name="T73" fmla="*/ 611662 h 22"/>
                <a:gd name="T74" fmla="*/ 705265 w 27"/>
                <a:gd name="T75" fmla="*/ 552086 h 22"/>
                <a:gd name="T76" fmla="*/ 612406 w 27"/>
                <a:gd name="T77" fmla="*/ 672301 h 22"/>
                <a:gd name="T78" fmla="*/ 705265 w 27"/>
                <a:gd name="T79" fmla="*/ 552086 h 22"/>
                <a:gd name="T80" fmla="*/ 765978 w 27"/>
                <a:gd name="T81" fmla="*/ 518859 h 22"/>
                <a:gd name="T82" fmla="*/ 705265 w 27"/>
                <a:gd name="T83" fmla="*/ 552086 h 22"/>
                <a:gd name="T84" fmla="*/ 765978 w 27"/>
                <a:gd name="T85" fmla="*/ 518859 h 22"/>
                <a:gd name="T86" fmla="*/ 732730 w 27"/>
                <a:gd name="T87" fmla="*/ 518859 h 22"/>
                <a:gd name="T88" fmla="*/ 673085 w 27"/>
                <a:gd name="T89" fmla="*/ 153448 h 22"/>
                <a:gd name="T90" fmla="*/ 732730 w 27"/>
                <a:gd name="T91" fmla="*/ 518859 h 22"/>
                <a:gd name="T92" fmla="*/ 612406 w 27"/>
                <a:gd name="T93" fmla="*/ 120249 h 22"/>
                <a:gd name="T94" fmla="*/ 673085 w 27"/>
                <a:gd name="T95" fmla="*/ 153448 h 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7" h="22">
                  <a:moveTo>
                    <a:pt x="21" y="4"/>
                  </a:moveTo>
                  <a:lnTo>
                    <a:pt x="21" y="4"/>
                  </a:lnTo>
                  <a:lnTo>
                    <a:pt x="20" y="3"/>
                  </a:lnTo>
                  <a:lnTo>
                    <a:pt x="21" y="4"/>
                  </a:lnTo>
                  <a:close/>
                  <a:moveTo>
                    <a:pt x="21" y="4"/>
                  </a:moveTo>
                  <a:lnTo>
                    <a:pt x="21" y="4"/>
                  </a:lnTo>
                  <a:lnTo>
                    <a:pt x="20" y="4"/>
                  </a:lnTo>
                  <a:lnTo>
                    <a:pt x="21" y="4"/>
                  </a:lnTo>
                  <a:close/>
                  <a:moveTo>
                    <a:pt x="21" y="4"/>
                  </a:moveTo>
                  <a:cubicBezTo>
                    <a:pt x="19" y="4"/>
                    <a:pt x="18" y="4"/>
                    <a:pt x="16" y="4"/>
                  </a:cubicBezTo>
                  <a:lnTo>
                    <a:pt x="16" y="2"/>
                  </a:lnTo>
                  <a:cubicBezTo>
                    <a:pt x="18" y="3"/>
                    <a:pt x="19" y="3"/>
                    <a:pt x="20" y="3"/>
                  </a:cubicBezTo>
                  <a:lnTo>
                    <a:pt x="21" y="4"/>
                  </a:lnTo>
                  <a:close/>
                  <a:moveTo>
                    <a:pt x="16" y="4"/>
                  </a:moveTo>
                  <a:cubicBezTo>
                    <a:pt x="12" y="3"/>
                    <a:pt x="6" y="1"/>
                    <a:pt x="3" y="5"/>
                  </a:cubicBezTo>
                  <a:lnTo>
                    <a:pt x="2" y="4"/>
                  </a:lnTo>
                  <a:cubicBezTo>
                    <a:pt x="6" y="0"/>
                    <a:pt x="12" y="1"/>
                    <a:pt x="16" y="2"/>
                  </a:cubicBezTo>
                  <a:lnTo>
                    <a:pt x="16" y="4"/>
                  </a:lnTo>
                  <a:close/>
                  <a:moveTo>
                    <a:pt x="3" y="5"/>
                  </a:moveTo>
                  <a:lnTo>
                    <a:pt x="3" y="5"/>
                  </a:lnTo>
                  <a:lnTo>
                    <a:pt x="3" y="4"/>
                  </a:lnTo>
                  <a:lnTo>
                    <a:pt x="3" y="5"/>
                  </a:lnTo>
                  <a:close/>
                  <a:moveTo>
                    <a:pt x="3" y="5"/>
                  </a:moveTo>
                  <a:cubicBezTo>
                    <a:pt x="2" y="6"/>
                    <a:pt x="2" y="7"/>
                    <a:pt x="3" y="8"/>
                  </a:cubicBezTo>
                  <a:lnTo>
                    <a:pt x="2" y="9"/>
                  </a:lnTo>
                  <a:cubicBezTo>
                    <a:pt x="1" y="7"/>
                    <a:pt x="0" y="6"/>
                    <a:pt x="2" y="4"/>
                  </a:cubicBezTo>
                  <a:lnTo>
                    <a:pt x="3" y="5"/>
                  </a:lnTo>
                  <a:close/>
                  <a:moveTo>
                    <a:pt x="3" y="8"/>
                  </a:moveTo>
                  <a:cubicBezTo>
                    <a:pt x="4" y="8"/>
                    <a:pt x="5" y="9"/>
                    <a:pt x="6" y="10"/>
                  </a:cubicBezTo>
                  <a:lnTo>
                    <a:pt x="5" y="11"/>
                  </a:lnTo>
                  <a:cubicBezTo>
                    <a:pt x="4" y="10"/>
                    <a:pt x="3" y="9"/>
                    <a:pt x="2" y="9"/>
                  </a:cubicBezTo>
                  <a:lnTo>
                    <a:pt x="3" y="8"/>
                  </a:lnTo>
                  <a:close/>
                  <a:moveTo>
                    <a:pt x="6" y="10"/>
                  </a:moveTo>
                  <a:cubicBezTo>
                    <a:pt x="8" y="11"/>
                    <a:pt x="10" y="13"/>
                    <a:pt x="11" y="14"/>
                  </a:cubicBezTo>
                  <a:lnTo>
                    <a:pt x="10" y="15"/>
                  </a:lnTo>
                  <a:cubicBezTo>
                    <a:pt x="9" y="14"/>
                    <a:pt x="7" y="12"/>
                    <a:pt x="5" y="11"/>
                  </a:cubicBezTo>
                  <a:lnTo>
                    <a:pt x="6" y="10"/>
                  </a:lnTo>
                  <a:close/>
                  <a:moveTo>
                    <a:pt x="11" y="14"/>
                  </a:moveTo>
                  <a:lnTo>
                    <a:pt x="11" y="15"/>
                  </a:lnTo>
                  <a:lnTo>
                    <a:pt x="10" y="15"/>
                  </a:lnTo>
                  <a:lnTo>
                    <a:pt x="11" y="14"/>
                  </a:lnTo>
                  <a:close/>
                  <a:moveTo>
                    <a:pt x="11" y="15"/>
                  </a:moveTo>
                  <a:lnTo>
                    <a:pt x="11" y="15"/>
                  </a:lnTo>
                  <a:lnTo>
                    <a:pt x="10" y="15"/>
                  </a:lnTo>
                  <a:lnTo>
                    <a:pt x="11" y="15"/>
                  </a:lnTo>
                  <a:close/>
                  <a:moveTo>
                    <a:pt x="11" y="15"/>
                  </a:moveTo>
                  <a:lnTo>
                    <a:pt x="11" y="15"/>
                  </a:lnTo>
                  <a:lnTo>
                    <a:pt x="10" y="15"/>
                  </a:lnTo>
                  <a:lnTo>
                    <a:pt x="11" y="15"/>
                  </a:lnTo>
                  <a:close/>
                  <a:moveTo>
                    <a:pt x="11" y="15"/>
                  </a:moveTo>
                  <a:cubicBezTo>
                    <a:pt x="11" y="15"/>
                    <a:pt x="11" y="15"/>
                    <a:pt x="11" y="15"/>
                  </a:cubicBezTo>
                  <a:lnTo>
                    <a:pt x="10" y="16"/>
                  </a:lnTo>
                  <a:lnTo>
                    <a:pt x="10" y="15"/>
                  </a:lnTo>
                  <a:lnTo>
                    <a:pt x="11" y="15"/>
                  </a:lnTo>
                  <a:close/>
                  <a:moveTo>
                    <a:pt x="11" y="15"/>
                  </a:moveTo>
                  <a:lnTo>
                    <a:pt x="11" y="15"/>
                  </a:lnTo>
                  <a:close/>
                  <a:moveTo>
                    <a:pt x="11" y="15"/>
                  </a:moveTo>
                  <a:cubicBezTo>
                    <a:pt x="12" y="17"/>
                    <a:pt x="13" y="18"/>
                    <a:pt x="14" y="19"/>
                  </a:cubicBezTo>
                  <a:lnTo>
                    <a:pt x="13" y="20"/>
                  </a:lnTo>
                  <a:cubicBezTo>
                    <a:pt x="12" y="19"/>
                    <a:pt x="11" y="17"/>
                    <a:pt x="10" y="16"/>
                  </a:cubicBezTo>
                  <a:lnTo>
                    <a:pt x="11" y="15"/>
                  </a:lnTo>
                  <a:close/>
                  <a:moveTo>
                    <a:pt x="14" y="19"/>
                  </a:moveTo>
                  <a:cubicBezTo>
                    <a:pt x="15" y="19"/>
                    <a:pt x="15" y="20"/>
                    <a:pt x="15" y="20"/>
                  </a:cubicBezTo>
                  <a:lnTo>
                    <a:pt x="15" y="21"/>
                  </a:lnTo>
                  <a:cubicBezTo>
                    <a:pt x="14" y="21"/>
                    <a:pt x="14" y="20"/>
                    <a:pt x="13" y="20"/>
                  </a:cubicBezTo>
                  <a:lnTo>
                    <a:pt x="14" y="19"/>
                  </a:lnTo>
                  <a:close/>
                  <a:moveTo>
                    <a:pt x="15" y="20"/>
                  </a:moveTo>
                  <a:cubicBezTo>
                    <a:pt x="17" y="20"/>
                    <a:pt x="18" y="21"/>
                    <a:pt x="20" y="20"/>
                  </a:cubicBezTo>
                  <a:lnTo>
                    <a:pt x="20" y="22"/>
                  </a:lnTo>
                  <a:cubicBezTo>
                    <a:pt x="18" y="22"/>
                    <a:pt x="17" y="22"/>
                    <a:pt x="15" y="21"/>
                  </a:cubicBezTo>
                  <a:lnTo>
                    <a:pt x="15" y="20"/>
                  </a:lnTo>
                  <a:close/>
                  <a:moveTo>
                    <a:pt x="20" y="20"/>
                  </a:moveTo>
                  <a:cubicBezTo>
                    <a:pt x="21" y="20"/>
                    <a:pt x="22" y="19"/>
                    <a:pt x="23" y="18"/>
                  </a:cubicBezTo>
                  <a:lnTo>
                    <a:pt x="24" y="19"/>
                  </a:lnTo>
                  <a:cubicBezTo>
                    <a:pt x="23" y="20"/>
                    <a:pt x="22" y="21"/>
                    <a:pt x="20" y="22"/>
                  </a:cubicBezTo>
                  <a:lnTo>
                    <a:pt x="20" y="20"/>
                  </a:lnTo>
                  <a:close/>
                  <a:moveTo>
                    <a:pt x="23" y="18"/>
                  </a:moveTo>
                  <a:cubicBezTo>
                    <a:pt x="24" y="18"/>
                    <a:pt x="24" y="17"/>
                    <a:pt x="24" y="17"/>
                  </a:cubicBezTo>
                  <a:lnTo>
                    <a:pt x="25" y="17"/>
                  </a:lnTo>
                  <a:cubicBezTo>
                    <a:pt x="25" y="18"/>
                    <a:pt x="25" y="18"/>
                    <a:pt x="24" y="19"/>
                  </a:cubicBezTo>
                  <a:lnTo>
                    <a:pt x="23" y="18"/>
                  </a:lnTo>
                  <a:close/>
                  <a:moveTo>
                    <a:pt x="25" y="17"/>
                  </a:moveTo>
                  <a:lnTo>
                    <a:pt x="25" y="17"/>
                  </a:lnTo>
                  <a:close/>
                  <a:moveTo>
                    <a:pt x="24" y="17"/>
                  </a:moveTo>
                  <a:cubicBezTo>
                    <a:pt x="26" y="13"/>
                    <a:pt x="23" y="9"/>
                    <a:pt x="21" y="5"/>
                  </a:cubicBezTo>
                  <a:lnTo>
                    <a:pt x="22" y="5"/>
                  </a:lnTo>
                  <a:cubicBezTo>
                    <a:pt x="24" y="8"/>
                    <a:pt x="27" y="13"/>
                    <a:pt x="25" y="17"/>
                  </a:cubicBezTo>
                  <a:lnTo>
                    <a:pt x="24" y="17"/>
                  </a:lnTo>
                  <a:close/>
                  <a:moveTo>
                    <a:pt x="21" y="5"/>
                  </a:moveTo>
                  <a:lnTo>
                    <a:pt x="20" y="4"/>
                  </a:lnTo>
                  <a:lnTo>
                    <a:pt x="21" y="4"/>
                  </a:lnTo>
                  <a:lnTo>
                    <a:pt x="22" y="5"/>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5" name="Freeform 84">
              <a:extLst>
                <a:ext uri="{FF2B5EF4-FFF2-40B4-BE49-F238E27FC236}">
                  <a16:creationId xmlns:a16="http://schemas.microsoft.com/office/drawing/2014/main" id="{7525B56E-85DA-0027-7519-94EA0320836A}"/>
                </a:ext>
              </a:extLst>
            </p:cNvPr>
            <p:cNvSpPr>
              <a:spLocks noEditPoints="1"/>
            </p:cNvSpPr>
            <p:nvPr/>
          </p:nvSpPr>
          <p:spPr bwMode="auto">
            <a:xfrm>
              <a:off x="2254" y="1447"/>
              <a:ext cx="134" cy="106"/>
            </a:xfrm>
            <a:custGeom>
              <a:avLst/>
              <a:gdLst>
                <a:gd name="T0" fmla="*/ 575245 w 24"/>
                <a:gd name="T1" fmla="*/ 151078 h 19"/>
                <a:gd name="T2" fmla="*/ 575245 w 24"/>
                <a:gd name="T3" fmla="*/ 119116 h 19"/>
                <a:gd name="T4" fmla="*/ 575245 w 24"/>
                <a:gd name="T5" fmla="*/ 151078 h 19"/>
                <a:gd name="T6" fmla="*/ 575245 w 24"/>
                <a:gd name="T7" fmla="*/ 151078 h 19"/>
                <a:gd name="T8" fmla="*/ 515018 w 24"/>
                <a:gd name="T9" fmla="*/ 151078 h 19"/>
                <a:gd name="T10" fmla="*/ 575245 w 24"/>
                <a:gd name="T11" fmla="*/ 119116 h 19"/>
                <a:gd name="T12" fmla="*/ 515018 w 24"/>
                <a:gd name="T13" fmla="*/ 151078 h 19"/>
                <a:gd name="T14" fmla="*/ 483003 w 24"/>
                <a:gd name="T15" fmla="*/ 59042 h 19"/>
                <a:gd name="T16" fmla="*/ 515018 w 24"/>
                <a:gd name="T17" fmla="*/ 151078 h 19"/>
                <a:gd name="T18" fmla="*/ 211826 w 24"/>
                <a:gd name="T19" fmla="*/ 31967 h 19"/>
                <a:gd name="T20" fmla="*/ 483003 w 24"/>
                <a:gd name="T21" fmla="*/ 59042 h 19"/>
                <a:gd name="T22" fmla="*/ 211826 w 24"/>
                <a:gd name="T23" fmla="*/ 31967 h 19"/>
                <a:gd name="T24" fmla="*/ 211826 w 24"/>
                <a:gd name="T25" fmla="*/ 31967 h 19"/>
                <a:gd name="T26" fmla="*/ 211826 w 24"/>
                <a:gd name="T27" fmla="*/ 31967 h 19"/>
                <a:gd name="T28" fmla="*/ 211826 w 24"/>
                <a:gd name="T29" fmla="*/ 0 h 19"/>
                <a:gd name="T30" fmla="*/ 211826 w 24"/>
                <a:gd name="T31" fmla="*/ 0 h 19"/>
                <a:gd name="T32" fmla="*/ 211826 w 24"/>
                <a:gd name="T33" fmla="*/ 31967 h 19"/>
                <a:gd name="T34" fmla="*/ 211826 w 24"/>
                <a:gd name="T35" fmla="*/ 31967 h 19"/>
                <a:gd name="T36" fmla="*/ 151599 w 24"/>
                <a:gd name="T37" fmla="*/ 0 h 19"/>
                <a:gd name="T38" fmla="*/ 211826 w 24"/>
                <a:gd name="T39" fmla="*/ 31967 h 19"/>
                <a:gd name="T40" fmla="*/ 151599 w 24"/>
                <a:gd name="T41" fmla="*/ 59042 h 19"/>
                <a:gd name="T42" fmla="*/ 151599 w 24"/>
                <a:gd name="T43" fmla="*/ 0 h 19"/>
                <a:gd name="T44" fmla="*/ 151599 w 24"/>
                <a:gd name="T45" fmla="*/ 59042 h 19"/>
                <a:gd name="T46" fmla="*/ 33076 w 24"/>
                <a:gd name="T47" fmla="*/ 211152 h 19"/>
                <a:gd name="T48" fmla="*/ 151599 w 24"/>
                <a:gd name="T49" fmla="*/ 59042 h 19"/>
                <a:gd name="T50" fmla="*/ 33076 w 24"/>
                <a:gd name="T51" fmla="*/ 211152 h 19"/>
                <a:gd name="T52" fmla="*/ 59356 w 24"/>
                <a:gd name="T53" fmla="*/ 243114 h 19"/>
                <a:gd name="T54" fmla="*/ 33076 w 24"/>
                <a:gd name="T55" fmla="*/ 211152 h 19"/>
                <a:gd name="T56" fmla="*/ 59356 w 24"/>
                <a:gd name="T57" fmla="*/ 243114 h 19"/>
                <a:gd name="T58" fmla="*/ 33076 w 24"/>
                <a:gd name="T59" fmla="*/ 211152 h 19"/>
                <a:gd name="T60" fmla="*/ 59356 w 24"/>
                <a:gd name="T61" fmla="*/ 243114 h 19"/>
                <a:gd name="T62" fmla="*/ 0 w 24"/>
                <a:gd name="T63" fmla="*/ 270350 h 19"/>
                <a:gd name="T64" fmla="*/ 59356 w 24"/>
                <a:gd name="T65" fmla="*/ 243114 h 19"/>
                <a:gd name="T66" fmla="*/ 59356 w 24"/>
                <a:gd name="T67" fmla="*/ 302312 h 19"/>
                <a:gd name="T68" fmla="*/ 0 w 24"/>
                <a:gd name="T69" fmla="*/ 270350 h 19"/>
                <a:gd name="T70" fmla="*/ 59356 w 24"/>
                <a:gd name="T71" fmla="*/ 302312 h 19"/>
                <a:gd name="T72" fmla="*/ 184674 w 24"/>
                <a:gd name="T73" fmla="*/ 513464 h 19"/>
                <a:gd name="T74" fmla="*/ 59356 w 24"/>
                <a:gd name="T75" fmla="*/ 302312 h 19"/>
                <a:gd name="T76" fmla="*/ 184674 w 24"/>
                <a:gd name="T77" fmla="*/ 481497 h 19"/>
                <a:gd name="T78" fmla="*/ 184674 w 24"/>
                <a:gd name="T79" fmla="*/ 481497 h 19"/>
                <a:gd name="T80" fmla="*/ 184674 w 24"/>
                <a:gd name="T81" fmla="*/ 513464 h 19"/>
                <a:gd name="T82" fmla="*/ 184674 w 24"/>
                <a:gd name="T83" fmla="*/ 481497 h 19"/>
                <a:gd name="T84" fmla="*/ 243841 w 24"/>
                <a:gd name="T85" fmla="*/ 481497 h 19"/>
                <a:gd name="T86" fmla="*/ 184674 w 24"/>
                <a:gd name="T87" fmla="*/ 513464 h 19"/>
                <a:gd name="T88" fmla="*/ 243841 w 24"/>
                <a:gd name="T89" fmla="*/ 481497 h 19"/>
                <a:gd name="T90" fmla="*/ 575245 w 24"/>
                <a:gd name="T91" fmla="*/ 513464 h 19"/>
                <a:gd name="T92" fmla="*/ 243841 w 24"/>
                <a:gd name="T93" fmla="*/ 481497 h 19"/>
                <a:gd name="T94" fmla="*/ 548094 w 24"/>
                <a:gd name="T95" fmla="*/ 481497 h 19"/>
                <a:gd name="T96" fmla="*/ 548094 w 24"/>
                <a:gd name="T97" fmla="*/ 481497 h 19"/>
                <a:gd name="T98" fmla="*/ 667677 w 24"/>
                <a:gd name="T99" fmla="*/ 394348 h 19"/>
                <a:gd name="T100" fmla="*/ 575245 w 24"/>
                <a:gd name="T101" fmla="*/ 513464 h 19"/>
                <a:gd name="T102" fmla="*/ 667677 w 24"/>
                <a:gd name="T103" fmla="*/ 394348 h 19"/>
                <a:gd name="T104" fmla="*/ 726844 w 24"/>
                <a:gd name="T105" fmla="*/ 329392 h 19"/>
                <a:gd name="T106" fmla="*/ 667677 w 24"/>
                <a:gd name="T107" fmla="*/ 394348 h 19"/>
                <a:gd name="T108" fmla="*/ 726844 w 24"/>
                <a:gd name="T109" fmla="*/ 329392 h 19"/>
                <a:gd name="T110" fmla="*/ 726844 w 24"/>
                <a:gd name="T111" fmla="*/ 329392 h 19"/>
                <a:gd name="T112" fmla="*/ 667677 w 24"/>
                <a:gd name="T113" fmla="*/ 270350 h 19"/>
                <a:gd name="T114" fmla="*/ 726844 w 24"/>
                <a:gd name="T115" fmla="*/ 329392 h 19"/>
                <a:gd name="T116" fmla="*/ 667677 w 24"/>
                <a:gd name="T117" fmla="*/ 270350 h 19"/>
                <a:gd name="T118" fmla="*/ 575245 w 24"/>
                <a:gd name="T119" fmla="*/ 119116 h 19"/>
                <a:gd name="T120" fmla="*/ 667677 w 24"/>
                <a:gd name="T121" fmla="*/ 270350 h 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 h="19">
                  <a:moveTo>
                    <a:pt x="19" y="5"/>
                  </a:moveTo>
                  <a:lnTo>
                    <a:pt x="19" y="5"/>
                  </a:lnTo>
                  <a:lnTo>
                    <a:pt x="19" y="4"/>
                  </a:lnTo>
                  <a:lnTo>
                    <a:pt x="19" y="5"/>
                  </a:lnTo>
                  <a:close/>
                  <a:moveTo>
                    <a:pt x="19" y="5"/>
                  </a:moveTo>
                  <a:lnTo>
                    <a:pt x="19" y="5"/>
                  </a:lnTo>
                  <a:close/>
                  <a:moveTo>
                    <a:pt x="19" y="5"/>
                  </a:moveTo>
                  <a:cubicBezTo>
                    <a:pt x="18" y="5"/>
                    <a:pt x="18" y="5"/>
                    <a:pt x="17" y="5"/>
                  </a:cubicBezTo>
                  <a:lnTo>
                    <a:pt x="18" y="3"/>
                  </a:lnTo>
                  <a:cubicBezTo>
                    <a:pt x="18" y="4"/>
                    <a:pt x="19" y="4"/>
                    <a:pt x="19" y="4"/>
                  </a:cubicBezTo>
                  <a:lnTo>
                    <a:pt x="19" y="5"/>
                  </a:lnTo>
                  <a:close/>
                  <a:moveTo>
                    <a:pt x="17" y="5"/>
                  </a:moveTo>
                  <a:cubicBezTo>
                    <a:pt x="16" y="4"/>
                    <a:pt x="16" y="4"/>
                    <a:pt x="15" y="4"/>
                  </a:cubicBezTo>
                  <a:lnTo>
                    <a:pt x="16" y="2"/>
                  </a:lnTo>
                  <a:cubicBezTo>
                    <a:pt x="17" y="3"/>
                    <a:pt x="17" y="3"/>
                    <a:pt x="18" y="3"/>
                  </a:cubicBezTo>
                  <a:lnTo>
                    <a:pt x="17" y="5"/>
                  </a:lnTo>
                  <a:close/>
                  <a:moveTo>
                    <a:pt x="15" y="4"/>
                  </a:moveTo>
                  <a:cubicBezTo>
                    <a:pt x="13" y="2"/>
                    <a:pt x="9" y="1"/>
                    <a:pt x="7" y="1"/>
                  </a:cubicBezTo>
                  <a:lnTo>
                    <a:pt x="7" y="0"/>
                  </a:lnTo>
                  <a:cubicBezTo>
                    <a:pt x="10" y="0"/>
                    <a:pt x="13" y="1"/>
                    <a:pt x="16" y="2"/>
                  </a:cubicBezTo>
                  <a:lnTo>
                    <a:pt x="15" y="4"/>
                  </a:lnTo>
                  <a:close/>
                  <a:moveTo>
                    <a:pt x="7" y="1"/>
                  </a:moveTo>
                  <a:lnTo>
                    <a:pt x="7" y="1"/>
                  </a:lnTo>
                  <a:close/>
                  <a:moveTo>
                    <a:pt x="7" y="1"/>
                  </a:moveTo>
                  <a:lnTo>
                    <a:pt x="7" y="1"/>
                  </a:lnTo>
                  <a:lnTo>
                    <a:pt x="7" y="0"/>
                  </a:lnTo>
                  <a:lnTo>
                    <a:pt x="7" y="1"/>
                  </a:lnTo>
                  <a:close/>
                  <a:moveTo>
                    <a:pt x="7" y="0"/>
                  </a:moveTo>
                  <a:lnTo>
                    <a:pt x="7" y="0"/>
                  </a:lnTo>
                  <a:lnTo>
                    <a:pt x="7" y="1"/>
                  </a:lnTo>
                  <a:lnTo>
                    <a:pt x="7" y="0"/>
                  </a:lnTo>
                  <a:close/>
                  <a:moveTo>
                    <a:pt x="7" y="1"/>
                  </a:moveTo>
                  <a:cubicBezTo>
                    <a:pt x="6" y="1"/>
                    <a:pt x="6" y="1"/>
                    <a:pt x="6" y="2"/>
                  </a:cubicBezTo>
                  <a:lnTo>
                    <a:pt x="5" y="0"/>
                  </a:lnTo>
                  <a:cubicBezTo>
                    <a:pt x="6" y="0"/>
                    <a:pt x="6" y="0"/>
                    <a:pt x="7" y="0"/>
                  </a:cubicBezTo>
                  <a:lnTo>
                    <a:pt x="7" y="1"/>
                  </a:lnTo>
                  <a:close/>
                  <a:moveTo>
                    <a:pt x="6" y="2"/>
                  </a:moveTo>
                  <a:cubicBezTo>
                    <a:pt x="5" y="2"/>
                    <a:pt x="5" y="2"/>
                    <a:pt x="5" y="2"/>
                  </a:cubicBezTo>
                  <a:lnTo>
                    <a:pt x="4" y="1"/>
                  </a:lnTo>
                  <a:cubicBezTo>
                    <a:pt x="4" y="1"/>
                    <a:pt x="5" y="0"/>
                    <a:pt x="5" y="0"/>
                  </a:cubicBezTo>
                  <a:lnTo>
                    <a:pt x="6" y="2"/>
                  </a:lnTo>
                  <a:close/>
                  <a:moveTo>
                    <a:pt x="5" y="2"/>
                  </a:moveTo>
                  <a:cubicBezTo>
                    <a:pt x="3" y="3"/>
                    <a:pt x="2" y="5"/>
                    <a:pt x="2" y="8"/>
                  </a:cubicBezTo>
                  <a:lnTo>
                    <a:pt x="1" y="7"/>
                  </a:lnTo>
                  <a:cubicBezTo>
                    <a:pt x="1" y="5"/>
                    <a:pt x="2" y="2"/>
                    <a:pt x="4" y="1"/>
                  </a:cubicBezTo>
                  <a:lnTo>
                    <a:pt x="5" y="2"/>
                  </a:lnTo>
                  <a:close/>
                  <a:moveTo>
                    <a:pt x="1" y="7"/>
                  </a:moveTo>
                  <a:lnTo>
                    <a:pt x="1" y="7"/>
                  </a:lnTo>
                  <a:close/>
                  <a:moveTo>
                    <a:pt x="2" y="8"/>
                  </a:moveTo>
                  <a:lnTo>
                    <a:pt x="2" y="8"/>
                  </a:lnTo>
                  <a:lnTo>
                    <a:pt x="1" y="7"/>
                  </a:lnTo>
                  <a:lnTo>
                    <a:pt x="2" y="8"/>
                  </a:lnTo>
                  <a:close/>
                  <a:moveTo>
                    <a:pt x="1" y="7"/>
                  </a:moveTo>
                  <a:lnTo>
                    <a:pt x="1" y="7"/>
                  </a:lnTo>
                  <a:close/>
                  <a:moveTo>
                    <a:pt x="2" y="8"/>
                  </a:moveTo>
                  <a:cubicBezTo>
                    <a:pt x="2" y="8"/>
                    <a:pt x="2" y="8"/>
                    <a:pt x="2" y="9"/>
                  </a:cubicBezTo>
                  <a:lnTo>
                    <a:pt x="0" y="9"/>
                  </a:lnTo>
                  <a:cubicBezTo>
                    <a:pt x="0" y="8"/>
                    <a:pt x="0" y="8"/>
                    <a:pt x="1" y="7"/>
                  </a:cubicBezTo>
                  <a:lnTo>
                    <a:pt x="2" y="8"/>
                  </a:lnTo>
                  <a:close/>
                  <a:moveTo>
                    <a:pt x="2" y="9"/>
                  </a:moveTo>
                  <a:cubicBezTo>
                    <a:pt x="2" y="9"/>
                    <a:pt x="2" y="10"/>
                    <a:pt x="2" y="10"/>
                  </a:cubicBezTo>
                  <a:lnTo>
                    <a:pt x="1" y="11"/>
                  </a:lnTo>
                  <a:cubicBezTo>
                    <a:pt x="1" y="10"/>
                    <a:pt x="0" y="10"/>
                    <a:pt x="0" y="9"/>
                  </a:cubicBezTo>
                  <a:lnTo>
                    <a:pt x="2" y="9"/>
                  </a:lnTo>
                  <a:close/>
                  <a:moveTo>
                    <a:pt x="2" y="10"/>
                  </a:moveTo>
                  <a:cubicBezTo>
                    <a:pt x="2" y="13"/>
                    <a:pt x="4" y="15"/>
                    <a:pt x="6" y="16"/>
                  </a:cubicBezTo>
                  <a:lnTo>
                    <a:pt x="6" y="17"/>
                  </a:lnTo>
                  <a:cubicBezTo>
                    <a:pt x="3" y="16"/>
                    <a:pt x="1" y="14"/>
                    <a:pt x="1" y="11"/>
                  </a:cubicBezTo>
                  <a:lnTo>
                    <a:pt x="2" y="10"/>
                  </a:lnTo>
                  <a:close/>
                  <a:moveTo>
                    <a:pt x="6" y="16"/>
                  </a:moveTo>
                  <a:lnTo>
                    <a:pt x="6" y="16"/>
                  </a:lnTo>
                  <a:close/>
                  <a:moveTo>
                    <a:pt x="6" y="16"/>
                  </a:moveTo>
                  <a:lnTo>
                    <a:pt x="6" y="16"/>
                  </a:lnTo>
                  <a:lnTo>
                    <a:pt x="6" y="17"/>
                  </a:lnTo>
                  <a:lnTo>
                    <a:pt x="6" y="16"/>
                  </a:lnTo>
                  <a:close/>
                  <a:moveTo>
                    <a:pt x="6" y="16"/>
                  </a:moveTo>
                  <a:cubicBezTo>
                    <a:pt x="7" y="16"/>
                    <a:pt x="8" y="16"/>
                    <a:pt x="8" y="16"/>
                  </a:cubicBezTo>
                  <a:lnTo>
                    <a:pt x="8" y="17"/>
                  </a:lnTo>
                  <a:cubicBezTo>
                    <a:pt x="7" y="17"/>
                    <a:pt x="7" y="17"/>
                    <a:pt x="6" y="17"/>
                  </a:cubicBezTo>
                  <a:lnTo>
                    <a:pt x="6" y="16"/>
                  </a:lnTo>
                  <a:close/>
                  <a:moveTo>
                    <a:pt x="8" y="16"/>
                  </a:moveTo>
                  <a:cubicBezTo>
                    <a:pt x="12" y="17"/>
                    <a:pt x="15" y="17"/>
                    <a:pt x="18" y="16"/>
                  </a:cubicBezTo>
                  <a:lnTo>
                    <a:pt x="19" y="17"/>
                  </a:lnTo>
                  <a:cubicBezTo>
                    <a:pt x="15" y="19"/>
                    <a:pt x="12" y="18"/>
                    <a:pt x="8" y="17"/>
                  </a:cubicBezTo>
                  <a:lnTo>
                    <a:pt x="8" y="16"/>
                  </a:lnTo>
                  <a:close/>
                  <a:moveTo>
                    <a:pt x="18" y="16"/>
                  </a:moveTo>
                  <a:lnTo>
                    <a:pt x="18" y="16"/>
                  </a:lnTo>
                  <a:lnTo>
                    <a:pt x="18" y="17"/>
                  </a:lnTo>
                  <a:lnTo>
                    <a:pt x="18" y="16"/>
                  </a:lnTo>
                  <a:close/>
                  <a:moveTo>
                    <a:pt x="18" y="16"/>
                  </a:moveTo>
                  <a:cubicBezTo>
                    <a:pt x="20" y="15"/>
                    <a:pt x="21" y="14"/>
                    <a:pt x="22" y="13"/>
                  </a:cubicBezTo>
                  <a:lnTo>
                    <a:pt x="23" y="14"/>
                  </a:lnTo>
                  <a:cubicBezTo>
                    <a:pt x="22" y="15"/>
                    <a:pt x="21" y="16"/>
                    <a:pt x="19" y="17"/>
                  </a:cubicBezTo>
                  <a:lnTo>
                    <a:pt x="18" y="16"/>
                  </a:lnTo>
                  <a:close/>
                  <a:moveTo>
                    <a:pt x="22" y="13"/>
                  </a:moveTo>
                  <a:cubicBezTo>
                    <a:pt x="22" y="12"/>
                    <a:pt x="23" y="12"/>
                    <a:pt x="23" y="11"/>
                  </a:cubicBezTo>
                  <a:lnTo>
                    <a:pt x="24" y="11"/>
                  </a:lnTo>
                  <a:cubicBezTo>
                    <a:pt x="24" y="12"/>
                    <a:pt x="24" y="13"/>
                    <a:pt x="23" y="14"/>
                  </a:cubicBezTo>
                  <a:lnTo>
                    <a:pt x="22" y="13"/>
                  </a:lnTo>
                  <a:close/>
                  <a:moveTo>
                    <a:pt x="24" y="11"/>
                  </a:moveTo>
                  <a:lnTo>
                    <a:pt x="24" y="11"/>
                  </a:lnTo>
                  <a:lnTo>
                    <a:pt x="23" y="11"/>
                  </a:lnTo>
                  <a:lnTo>
                    <a:pt x="24" y="11"/>
                  </a:lnTo>
                  <a:close/>
                  <a:moveTo>
                    <a:pt x="23" y="11"/>
                  </a:moveTo>
                  <a:cubicBezTo>
                    <a:pt x="23" y="10"/>
                    <a:pt x="23" y="10"/>
                    <a:pt x="22" y="9"/>
                  </a:cubicBezTo>
                  <a:lnTo>
                    <a:pt x="23" y="9"/>
                  </a:lnTo>
                  <a:cubicBezTo>
                    <a:pt x="24" y="9"/>
                    <a:pt x="24" y="10"/>
                    <a:pt x="24" y="11"/>
                  </a:cubicBezTo>
                  <a:lnTo>
                    <a:pt x="23" y="11"/>
                  </a:lnTo>
                  <a:close/>
                  <a:moveTo>
                    <a:pt x="22" y="9"/>
                  </a:moveTo>
                  <a:cubicBezTo>
                    <a:pt x="22" y="8"/>
                    <a:pt x="21" y="7"/>
                    <a:pt x="19" y="5"/>
                  </a:cubicBezTo>
                  <a:lnTo>
                    <a:pt x="19" y="4"/>
                  </a:lnTo>
                  <a:cubicBezTo>
                    <a:pt x="22" y="6"/>
                    <a:pt x="23" y="7"/>
                    <a:pt x="23" y="9"/>
                  </a:cubicBez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6" name="Freeform 85">
              <a:extLst>
                <a:ext uri="{FF2B5EF4-FFF2-40B4-BE49-F238E27FC236}">
                  <a16:creationId xmlns:a16="http://schemas.microsoft.com/office/drawing/2014/main" id="{D2D6E0F2-68A5-D531-5D65-FD460319D7F8}"/>
                </a:ext>
              </a:extLst>
            </p:cNvPr>
            <p:cNvSpPr>
              <a:spLocks/>
            </p:cNvSpPr>
            <p:nvPr/>
          </p:nvSpPr>
          <p:spPr bwMode="auto">
            <a:xfrm>
              <a:off x="2249" y="1347"/>
              <a:ext cx="184" cy="106"/>
            </a:xfrm>
            <a:custGeom>
              <a:avLst/>
              <a:gdLst>
                <a:gd name="T0" fmla="*/ 840897 w 33"/>
                <a:gd name="T1" fmla="*/ 92036 h 19"/>
                <a:gd name="T2" fmla="*/ 539271 w 33"/>
                <a:gd name="T3" fmla="*/ 92036 h 19"/>
                <a:gd name="T4" fmla="*/ 150813 w 33"/>
                <a:gd name="T5" fmla="*/ 59042 h 19"/>
                <a:gd name="T6" fmla="*/ 31899 w 33"/>
                <a:gd name="T7" fmla="*/ 151078 h 19"/>
                <a:gd name="T8" fmla="*/ 150813 w 33"/>
                <a:gd name="T9" fmla="*/ 421428 h 19"/>
                <a:gd name="T10" fmla="*/ 269727 w 33"/>
                <a:gd name="T11" fmla="*/ 513464 h 19"/>
                <a:gd name="T12" fmla="*/ 603068 w 33"/>
                <a:gd name="T13" fmla="*/ 540544 h 19"/>
                <a:gd name="T14" fmla="*/ 932763 w 33"/>
                <a:gd name="T15" fmla="*/ 329392 h 19"/>
                <a:gd name="T16" fmla="*/ 991710 w 33"/>
                <a:gd name="T17" fmla="*/ 211152 h 19"/>
                <a:gd name="T18" fmla="*/ 840897 w 33"/>
                <a:gd name="T19" fmla="*/ 9203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9">
                  <a:moveTo>
                    <a:pt x="28" y="3"/>
                  </a:moveTo>
                  <a:cubicBezTo>
                    <a:pt x="25" y="3"/>
                    <a:pt x="21" y="3"/>
                    <a:pt x="18" y="3"/>
                  </a:cubicBezTo>
                  <a:cubicBezTo>
                    <a:pt x="14" y="2"/>
                    <a:pt x="10" y="0"/>
                    <a:pt x="5" y="2"/>
                  </a:cubicBezTo>
                  <a:cubicBezTo>
                    <a:pt x="3" y="2"/>
                    <a:pt x="1" y="3"/>
                    <a:pt x="1" y="5"/>
                  </a:cubicBezTo>
                  <a:cubicBezTo>
                    <a:pt x="0" y="9"/>
                    <a:pt x="4" y="10"/>
                    <a:pt x="5" y="14"/>
                  </a:cubicBezTo>
                  <a:cubicBezTo>
                    <a:pt x="6" y="15"/>
                    <a:pt x="7" y="16"/>
                    <a:pt x="9" y="17"/>
                  </a:cubicBezTo>
                  <a:cubicBezTo>
                    <a:pt x="13" y="19"/>
                    <a:pt x="17" y="19"/>
                    <a:pt x="20" y="18"/>
                  </a:cubicBezTo>
                  <a:cubicBezTo>
                    <a:pt x="25" y="18"/>
                    <a:pt x="28" y="14"/>
                    <a:pt x="31" y="11"/>
                  </a:cubicBezTo>
                  <a:cubicBezTo>
                    <a:pt x="32" y="10"/>
                    <a:pt x="33" y="8"/>
                    <a:pt x="33" y="7"/>
                  </a:cubicBezTo>
                  <a:cubicBezTo>
                    <a:pt x="33" y="5"/>
                    <a:pt x="30" y="3"/>
                    <a:pt x="2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7" name="Freeform 86">
              <a:extLst>
                <a:ext uri="{FF2B5EF4-FFF2-40B4-BE49-F238E27FC236}">
                  <a16:creationId xmlns:a16="http://schemas.microsoft.com/office/drawing/2014/main" id="{6428D286-EE4E-AC1F-9A14-ECEDC333A234}"/>
                </a:ext>
              </a:extLst>
            </p:cNvPr>
            <p:cNvSpPr>
              <a:spLocks noEditPoints="1"/>
            </p:cNvSpPr>
            <p:nvPr/>
          </p:nvSpPr>
          <p:spPr bwMode="auto">
            <a:xfrm>
              <a:off x="2243" y="1347"/>
              <a:ext cx="196" cy="106"/>
            </a:xfrm>
            <a:custGeom>
              <a:avLst/>
              <a:gdLst>
                <a:gd name="T0" fmla="*/ 864377 w 35"/>
                <a:gd name="T1" fmla="*/ 92036 h 19"/>
                <a:gd name="T2" fmla="*/ 864377 w 35"/>
                <a:gd name="T3" fmla="*/ 119116 h 19"/>
                <a:gd name="T4" fmla="*/ 864377 w 35"/>
                <a:gd name="T5" fmla="*/ 92036 h 19"/>
                <a:gd name="T6" fmla="*/ 584114 w 35"/>
                <a:gd name="T7" fmla="*/ 59042 h 19"/>
                <a:gd name="T8" fmla="*/ 584114 w 35"/>
                <a:gd name="T9" fmla="*/ 119116 h 19"/>
                <a:gd name="T10" fmla="*/ 584114 w 35"/>
                <a:gd name="T11" fmla="*/ 59042 h 19"/>
                <a:gd name="T12" fmla="*/ 214441 w 35"/>
                <a:gd name="T13" fmla="*/ 59042 h 19"/>
                <a:gd name="T14" fmla="*/ 462213 w 35"/>
                <a:gd name="T15" fmla="*/ 92036 h 19"/>
                <a:gd name="T16" fmla="*/ 186844 w 35"/>
                <a:gd name="T17" fmla="*/ 59042 h 19"/>
                <a:gd name="T18" fmla="*/ 186844 w 35"/>
                <a:gd name="T19" fmla="*/ 59042 h 19"/>
                <a:gd name="T20" fmla="*/ 214441 w 35"/>
                <a:gd name="T21" fmla="*/ 59042 h 19"/>
                <a:gd name="T22" fmla="*/ 186844 w 35"/>
                <a:gd name="T23" fmla="*/ 59042 h 19"/>
                <a:gd name="T24" fmla="*/ 186844 w 35"/>
                <a:gd name="T25" fmla="*/ 59042 h 19"/>
                <a:gd name="T26" fmla="*/ 214441 w 35"/>
                <a:gd name="T27" fmla="*/ 59042 h 19"/>
                <a:gd name="T28" fmla="*/ 33365 w 35"/>
                <a:gd name="T29" fmla="*/ 151078 h 19"/>
                <a:gd name="T30" fmla="*/ 60934 w 35"/>
                <a:gd name="T31" fmla="*/ 151078 h 19"/>
                <a:gd name="T32" fmla="*/ 60934 w 35"/>
                <a:gd name="T33" fmla="*/ 151078 h 19"/>
                <a:gd name="T34" fmla="*/ 33365 w 35"/>
                <a:gd name="T35" fmla="*/ 151078 h 19"/>
                <a:gd name="T36" fmla="*/ 214441 w 35"/>
                <a:gd name="T37" fmla="*/ 421428 h 19"/>
                <a:gd name="T38" fmla="*/ 120988 w 35"/>
                <a:gd name="T39" fmla="*/ 270350 h 19"/>
                <a:gd name="T40" fmla="*/ 186844 w 35"/>
                <a:gd name="T41" fmla="*/ 421428 h 19"/>
                <a:gd name="T42" fmla="*/ 275374 w 35"/>
                <a:gd name="T43" fmla="*/ 513464 h 19"/>
                <a:gd name="T44" fmla="*/ 275374 w 35"/>
                <a:gd name="T45" fmla="*/ 513464 h 19"/>
                <a:gd name="T46" fmla="*/ 275374 w 35"/>
                <a:gd name="T47" fmla="*/ 513464 h 19"/>
                <a:gd name="T48" fmla="*/ 275374 w 35"/>
                <a:gd name="T49" fmla="*/ 513464 h 19"/>
                <a:gd name="T50" fmla="*/ 308739 w 35"/>
                <a:gd name="T51" fmla="*/ 513464 h 19"/>
                <a:gd name="T52" fmla="*/ 308739 w 35"/>
                <a:gd name="T53" fmla="*/ 481497 h 19"/>
                <a:gd name="T54" fmla="*/ 308739 w 35"/>
                <a:gd name="T55" fmla="*/ 513464 h 19"/>
                <a:gd name="T56" fmla="*/ 650126 w 35"/>
                <a:gd name="T57" fmla="*/ 540544 h 19"/>
                <a:gd name="T58" fmla="*/ 495583 w 35"/>
                <a:gd name="T59" fmla="*/ 540544 h 19"/>
                <a:gd name="T60" fmla="*/ 650126 w 35"/>
                <a:gd name="T61" fmla="*/ 540544 h 19"/>
                <a:gd name="T62" fmla="*/ 925495 w 35"/>
                <a:gd name="T63" fmla="*/ 421428 h 19"/>
                <a:gd name="T64" fmla="*/ 891940 w 35"/>
                <a:gd name="T65" fmla="*/ 394348 h 19"/>
                <a:gd name="T66" fmla="*/ 925495 w 35"/>
                <a:gd name="T67" fmla="*/ 421428 h 19"/>
                <a:gd name="T68" fmla="*/ 985393 w 35"/>
                <a:gd name="T69" fmla="*/ 302312 h 19"/>
                <a:gd name="T70" fmla="*/ 985393 w 35"/>
                <a:gd name="T71" fmla="*/ 302312 h 19"/>
                <a:gd name="T72" fmla="*/ 1018920 w 35"/>
                <a:gd name="T73" fmla="*/ 329392 h 19"/>
                <a:gd name="T74" fmla="*/ 1018920 w 35"/>
                <a:gd name="T75" fmla="*/ 329392 h 19"/>
                <a:gd name="T76" fmla="*/ 985393 w 35"/>
                <a:gd name="T77" fmla="*/ 302312 h 19"/>
                <a:gd name="T78" fmla="*/ 1018920 w 35"/>
                <a:gd name="T79" fmla="*/ 329392 h 19"/>
                <a:gd name="T80" fmla="*/ 1018920 w 35"/>
                <a:gd name="T81" fmla="*/ 302312 h 19"/>
                <a:gd name="T82" fmla="*/ 985393 w 35"/>
                <a:gd name="T83" fmla="*/ 302312 h 19"/>
                <a:gd name="T84" fmla="*/ 1046326 w 35"/>
                <a:gd name="T85" fmla="*/ 211152 h 19"/>
                <a:gd name="T86" fmla="*/ 1018920 w 35"/>
                <a:gd name="T87" fmla="*/ 211152 h 19"/>
                <a:gd name="T88" fmla="*/ 1018920 w 35"/>
                <a:gd name="T89" fmla="*/ 211152 h 19"/>
                <a:gd name="T90" fmla="*/ 1046326 w 35"/>
                <a:gd name="T91" fmla="*/ 178342 h 19"/>
                <a:gd name="T92" fmla="*/ 1046326 w 35"/>
                <a:gd name="T93" fmla="*/ 178342 h 19"/>
                <a:gd name="T94" fmla="*/ 1018920 w 35"/>
                <a:gd name="T95" fmla="*/ 211152 h 19"/>
                <a:gd name="T96" fmla="*/ 1046326 w 35"/>
                <a:gd name="T97" fmla="*/ 178342 h 19"/>
                <a:gd name="T98" fmla="*/ 985393 w 35"/>
                <a:gd name="T99" fmla="*/ 151078 h 19"/>
                <a:gd name="T100" fmla="*/ 1018920 w 35"/>
                <a:gd name="T101" fmla="*/ 178342 h 19"/>
                <a:gd name="T102" fmla="*/ 891940 w 35"/>
                <a:gd name="T103" fmla="*/ 92036 h 19"/>
                <a:gd name="T104" fmla="*/ 891940 w 35"/>
                <a:gd name="T105" fmla="*/ 92036 h 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5" h="19">
                  <a:moveTo>
                    <a:pt x="29" y="4"/>
                  </a:moveTo>
                  <a:lnTo>
                    <a:pt x="28" y="4"/>
                  </a:lnTo>
                  <a:lnTo>
                    <a:pt x="28" y="3"/>
                  </a:lnTo>
                  <a:lnTo>
                    <a:pt x="29" y="3"/>
                  </a:lnTo>
                  <a:lnTo>
                    <a:pt x="29" y="4"/>
                  </a:lnTo>
                  <a:close/>
                  <a:moveTo>
                    <a:pt x="28" y="4"/>
                  </a:moveTo>
                  <a:cubicBezTo>
                    <a:pt x="25" y="4"/>
                    <a:pt x="22" y="4"/>
                    <a:pt x="19" y="4"/>
                  </a:cubicBezTo>
                  <a:lnTo>
                    <a:pt x="19" y="2"/>
                  </a:lnTo>
                  <a:cubicBezTo>
                    <a:pt x="22" y="3"/>
                    <a:pt x="25" y="3"/>
                    <a:pt x="28" y="3"/>
                  </a:cubicBezTo>
                  <a:lnTo>
                    <a:pt x="28" y="4"/>
                  </a:lnTo>
                  <a:close/>
                  <a:moveTo>
                    <a:pt x="19" y="2"/>
                  </a:moveTo>
                  <a:lnTo>
                    <a:pt x="19" y="2"/>
                  </a:lnTo>
                  <a:lnTo>
                    <a:pt x="19" y="3"/>
                  </a:lnTo>
                  <a:lnTo>
                    <a:pt x="19" y="2"/>
                  </a:lnTo>
                  <a:close/>
                  <a:moveTo>
                    <a:pt x="19" y="4"/>
                  </a:moveTo>
                  <a:cubicBezTo>
                    <a:pt x="18" y="3"/>
                    <a:pt x="16" y="3"/>
                    <a:pt x="15" y="3"/>
                  </a:cubicBezTo>
                  <a:lnTo>
                    <a:pt x="15" y="1"/>
                  </a:lnTo>
                  <a:cubicBezTo>
                    <a:pt x="17" y="2"/>
                    <a:pt x="18" y="2"/>
                    <a:pt x="19" y="2"/>
                  </a:cubicBezTo>
                  <a:lnTo>
                    <a:pt x="19" y="4"/>
                  </a:lnTo>
                  <a:close/>
                  <a:moveTo>
                    <a:pt x="15" y="3"/>
                  </a:moveTo>
                  <a:cubicBezTo>
                    <a:pt x="12" y="2"/>
                    <a:pt x="9" y="1"/>
                    <a:pt x="7" y="2"/>
                  </a:cubicBezTo>
                  <a:lnTo>
                    <a:pt x="6" y="1"/>
                  </a:lnTo>
                  <a:cubicBezTo>
                    <a:pt x="9" y="0"/>
                    <a:pt x="12" y="1"/>
                    <a:pt x="15" y="1"/>
                  </a:cubicBezTo>
                  <a:lnTo>
                    <a:pt x="15" y="3"/>
                  </a:lnTo>
                  <a:close/>
                  <a:moveTo>
                    <a:pt x="7" y="2"/>
                  </a:moveTo>
                  <a:lnTo>
                    <a:pt x="7" y="2"/>
                  </a:lnTo>
                  <a:lnTo>
                    <a:pt x="6" y="2"/>
                  </a:lnTo>
                  <a:lnTo>
                    <a:pt x="7" y="2"/>
                  </a:lnTo>
                  <a:close/>
                  <a:moveTo>
                    <a:pt x="7" y="2"/>
                  </a:moveTo>
                  <a:lnTo>
                    <a:pt x="6" y="2"/>
                  </a:lnTo>
                  <a:lnTo>
                    <a:pt x="6" y="1"/>
                  </a:lnTo>
                  <a:lnTo>
                    <a:pt x="7" y="2"/>
                  </a:lnTo>
                  <a:close/>
                  <a:moveTo>
                    <a:pt x="6" y="1"/>
                  </a:moveTo>
                  <a:lnTo>
                    <a:pt x="6" y="1"/>
                  </a:lnTo>
                  <a:lnTo>
                    <a:pt x="6" y="2"/>
                  </a:lnTo>
                  <a:lnTo>
                    <a:pt x="6" y="1"/>
                  </a:lnTo>
                  <a:close/>
                  <a:moveTo>
                    <a:pt x="7" y="2"/>
                  </a:moveTo>
                  <a:cubicBezTo>
                    <a:pt x="6" y="2"/>
                    <a:pt x="6" y="2"/>
                    <a:pt x="6" y="2"/>
                  </a:cubicBezTo>
                  <a:lnTo>
                    <a:pt x="6" y="1"/>
                  </a:lnTo>
                  <a:cubicBezTo>
                    <a:pt x="6" y="1"/>
                    <a:pt x="6" y="1"/>
                    <a:pt x="6" y="1"/>
                  </a:cubicBezTo>
                  <a:lnTo>
                    <a:pt x="7" y="2"/>
                  </a:lnTo>
                  <a:close/>
                  <a:moveTo>
                    <a:pt x="6" y="2"/>
                  </a:moveTo>
                  <a:cubicBezTo>
                    <a:pt x="4" y="3"/>
                    <a:pt x="2" y="3"/>
                    <a:pt x="2" y="5"/>
                  </a:cubicBezTo>
                  <a:lnTo>
                    <a:pt x="1" y="5"/>
                  </a:lnTo>
                  <a:cubicBezTo>
                    <a:pt x="1" y="2"/>
                    <a:pt x="4" y="2"/>
                    <a:pt x="6" y="1"/>
                  </a:cubicBezTo>
                  <a:lnTo>
                    <a:pt x="6" y="2"/>
                  </a:lnTo>
                  <a:close/>
                  <a:moveTo>
                    <a:pt x="2" y="5"/>
                  </a:moveTo>
                  <a:lnTo>
                    <a:pt x="2" y="5"/>
                  </a:lnTo>
                  <a:close/>
                  <a:moveTo>
                    <a:pt x="2" y="5"/>
                  </a:moveTo>
                  <a:cubicBezTo>
                    <a:pt x="2" y="7"/>
                    <a:pt x="3" y="8"/>
                    <a:pt x="4" y="9"/>
                  </a:cubicBezTo>
                  <a:lnTo>
                    <a:pt x="3" y="10"/>
                  </a:lnTo>
                  <a:cubicBezTo>
                    <a:pt x="2" y="9"/>
                    <a:pt x="0" y="7"/>
                    <a:pt x="1" y="5"/>
                  </a:cubicBezTo>
                  <a:lnTo>
                    <a:pt x="2" y="5"/>
                  </a:lnTo>
                  <a:close/>
                  <a:moveTo>
                    <a:pt x="4" y="9"/>
                  </a:moveTo>
                  <a:cubicBezTo>
                    <a:pt x="5" y="11"/>
                    <a:pt x="6" y="12"/>
                    <a:pt x="7" y="14"/>
                  </a:cubicBezTo>
                  <a:lnTo>
                    <a:pt x="6" y="14"/>
                  </a:lnTo>
                  <a:cubicBezTo>
                    <a:pt x="5" y="12"/>
                    <a:pt x="4" y="11"/>
                    <a:pt x="3" y="10"/>
                  </a:cubicBezTo>
                  <a:lnTo>
                    <a:pt x="4" y="9"/>
                  </a:lnTo>
                  <a:close/>
                  <a:moveTo>
                    <a:pt x="6" y="14"/>
                  </a:moveTo>
                  <a:lnTo>
                    <a:pt x="6" y="14"/>
                  </a:lnTo>
                  <a:close/>
                  <a:moveTo>
                    <a:pt x="7" y="14"/>
                  </a:moveTo>
                  <a:cubicBezTo>
                    <a:pt x="7" y="14"/>
                    <a:pt x="8" y="15"/>
                    <a:pt x="9" y="15"/>
                  </a:cubicBezTo>
                  <a:lnTo>
                    <a:pt x="9" y="17"/>
                  </a:lnTo>
                  <a:cubicBezTo>
                    <a:pt x="7" y="16"/>
                    <a:pt x="6" y="15"/>
                    <a:pt x="6" y="14"/>
                  </a:cubicBezTo>
                  <a:lnTo>
                    <a:pt x="7" y="14"/>
                  </a:lnTo>
                  <a:close/>
                  <a:moveTo>
                    <a:pt x="9" y="17"/>
                  </a:moveTo>
                  <a:lnTo>
                    <a:pt x="9" y="17"/>
                  </a:lnTo>
                  <a:lnTo>
                    <a:pt x="9" y="16"/>
                  </a:lnTo>
                  <a:lnTo>
                    <a:pt x="9" y="17"/>
                  </a:lnTo>
                  <a:close/>
                  <a:moveTo>
                    <a:pt x="9" y="15"/>
                  </a:moveTo>
                  <a:cubicBezTo>
                    <a:pt x="9" y="16"/>
                    <a:pt x="10" y="16"/>
                    <a:pt x="10" y="16"/>
                  </a:cubicBezTo>
                  <a:lnTo>
                    <a:pt x="9" y="17"/>
                  </a:lnTo>
                  <a:cubicBezTo>
                    <a:pt x="9" y="17"/>
                    <a:pt x="9" y="17"/>
                    <a:pt x="9" y="17"/>
                  </a:cubicBezTo>
                  <a:lnTo>
                    <a:pt x="9" y="15"/>
                  </a:lnTo>
                  <a:close/>
                  <a:moveTo>
                    <a:pt x="10" y="17"/>
                  </a:moveTo>
                  <a:lnTo>
                    <a:pt x="9" y="17"/>
                  </a:lnTo>
                  <a:lnTo>
                    <a:pt x="10" y="17"/>
                  </a:lnTo>
                  <a:close/>
                  <a:moveTo>
                    <a:pt x="10" y="16"/>
                  </a:moveTo>
                  <a:cubicBezTo>
                    <a:pt x="12" y="17"/>
                    <a:pt x="14" y="17"/>
                    <a:pt x="16" y="18"/>
                  </a:cubicBezTo>
                  <a:lnTo>
                    <a:pt x="16" y="19"/>
                  </a:lnTo>
                  <a:cubicBezTo>
                    <a:pt x="13" y="19"/>
                    <a:pt x="11" y="18"/>
                    <a:pt x="10" y="17"/>
                  </a:cubicBezTo>
                  <a:lnTo>
                    <a:pt x="10" y="16"/>
                  </a:lnTo>
                  <a:close/>
                  <a:moveTo>
                    <a:pt x="16" y="18"/>
                  </a:moveTo>
                  <a:cubicBezTo>
                    <a:pt x="18" y="18"/>
                    <a:pt x="20" y="18"/>
                    <a:pt x="21" y="18"/>
                  </a:cubicBezTo>
                  <a:lnTo>
                    <a:pt x="22" y="19"/>
                  </a:lnTo>
                  <a:cubicBezTo>
                    <a:pt x="20" y="19"/>
                    <a:pt x="18" y="19"/>
                    <a:pt x="16" y="19"/>
                  </a:cubicBezTo>
                  <a:lnTo>
                    <a:pt x="16" y="18"/>
                  </a:lnTo>
                  <a:close/>
                  <a:moveTo>
                    <a:pt x="21" y="18"/>
                  </a:moveTo>
                  <a:lnTo>
                    <a:pt x="21" y="18"/>
                  </a:lnTo>
                  <a:close/>
                  <a:moveTo>
                    <a:pt x="21" y="18"/>
                  </a:moveTo>
                  <a:cubicBezTo>
                    <a:pt x="25" y="17"/>
                    <a:pt x="27" y="15"/>
                    <a:pt x="29" y="13"/>
                  </a:cubicBezTo>
                  <a:lnTo>
                    <a:pt x="30" y="14"/>
                  </a:lnTo>
                  <a:cubicBezTo>
                    <a:pt x="28" y="16"/>
                    <a:pt x="25" y="19"/>
                    <a:pt x="22" y="19"/>
                  </a:cubicBezTo>
                  <a:lnTo>
                    <a:pt x="21" y="18"/>
                  </a:lnTo>
                  <a:close/>
                  <a:moveTo>
                    <a:pt x="29" y="13"/>
                  </a:moveTo>
                  <a:cubicBezTo>
                    <a:pt x="30" y="12"/>
                    <a:pt x="31" y="11"/>
                    <a:pt x="32" y="10"/>
                  </a:cubicBezTo>
                  <a:lnTo>
                    <a:pt x="33" y="11"/>
                  </a:lnTo>
                  <a:cubicBezTo>
                    <a:pt x="32" y="12"/>
                    <a:pt x="31" y="13"/>
                    <a:pt x="30" y="14"/>
                  </a:cubicBezTo>
                  <a:lnTo>
                    <a:pt x="29" y="13"/>
                  </a:lnTo>
                  <a:close/>
                  <a:moveTo>
                    <a:pt x="32" y="10"/>
                  </a:moveTo>
                  <a:lnTo>
                    <a:pt x="32" y="10"/>
                  </a:lnTo>
                  <a:lnTo>
                    <a:pt x="32" y="11"/>
                  </a:lnTo>
                  <a:lnTo>
                    <a:pt x="32" y="10"/>
                  </a:lnTo>
                  <a:close/>
                  <a:moveTo>
                    <a:pt x="32" y="10"/>
                  </a:moveTo>
                  <a:lnTo>
                    <a:pt x="32" y="10"/>
                  </a:lnTo>
                  <a:lnTo>
                    <a:pt x="33" y="11"/>
                  </a:lnTo>
                  <a:lnTo>
                    <a:pt x="32" y="10"/>
                  </a:lnTo>
                  <a:close/>
                  <a:moveTo>
                    <a:pt x="33" y="11"/>
                  </a:moveTo>
                  <a:lnTo>
                    <a:pt x="33" y="11"/>
                  </a:lnTo>
                  <a:lnTo>
                    <a:pt x="32" y="11"/>
                  </a:lnTo>
                  <a:lnTo>
                    <a:pt x="33" y="11"/>
                  </a:lnTo>
                  <a:close/>
                  <a:moveTo>
                    <a:pt x="32" y="10"/>
                  </a:moveTo>
                  <a:cubicBezTo>
                    <a:pt x="32" y="10"/>
                    <a:pt x="32" y="10"/>
                    <a:pt x="32" y="10"/>
                  </a:cubicBezTo>
                  <a:lnTo>
                    <a:pt x="33" y="11"/>
                  </a:lnTo>
                  <a:cubicBezTo>
                    <a:pt x="33" y="11"/>
                    <a:pt x="33" y="11"/>
                    <a:pt x="33" y="11"/>
                  </a:cubicBezTo>
                  <a:lnTo>
                    <a:pt x="32" y="10"/>
                  </a:lnTo>
                  <a:close/>
                  <a:moveTo>
                    <a:pt x="32" y="10"/>
                  </a:moveTo>
                  <a:cubicBezTo>
                    <a:pt x="32" y="10"/>
                    <a:pt x="33" y="10"/>
                    <a:pt x="33" y="10"/>
                  </a:cubicBezTo>
                  <a:lnTo>
                    <a:pt x="34" y="10"/>
                  </a:lnTo>
                  <a:cubicBezTo>
                    <a:pt x="34" y="10"/>
                    <a:pt x="34" y="11"/>
                    <a:pt x="33" y="11"/>
                  </a:cubicBezTo>
                  <a:lnTo>
                    <a:pt x="32" y="10"/>
                  </a:lnTo>
                  <a:close/>
                  <a:moveTo>
                    <a:pt x="33" y="10"/>
                  </a:moveTo>
                  <a:cubicBezTo>
                    <a:pt x="33" y="9"/>
                    <a:pt x="33" y="8"/>
                    <a:pt x="33" y="7"/>
                  </a:cubicBezTo>
                  <a:lnTo>
                    <a:pt x="34" y="7"/>
                  </a:lnTo>
                  <a:cubicBezTo>
                    <a:pt x="35" y="8"/>
                    <a:pt x="34" y="9"/>
                    <a:pt x="34" y="10"/>
                  </a:cubicBezTo>
                  <a:lnTo>
                    <a:pt x="33" y="10"/>
                  </a:lnTo>
                  <a:close/>
                  <a:moveTo>
                    <a:pt x="33" y="7"/>
                  </a:moveTo>
                  <a:lnTo>
                    <a:pt x="33" y="7"/>
                  </a:lnTo>
                  <a:lnTo>
                    <a:pt x="34" y="7"/>
                  </a:lnTo>
                  <a:lnTo>
                    <a:pt x="33" y="7"/>
                  </a:lnTo>
                  <a:close/>
                  <a:moveTo>
                    <a:pt x="33" y="7"/>
                  </a:moveTo>
                  <a:cubicBezTo>
                    <a:pt x="33" y="7"/>
                    <a:pt x="33" y="7"/>
                    <a:pt x="33" y="7"/>
                  </a:cubicBezTo>
                  <a:lnTo>
                    <a:pt x="34" y="6"/>
                  </a:lnTo>
                  <a:cubicBezTo>
                    <a:pt x="34" y="6"/>
                    <a:pt x="34" y="7"/>
                    <a:pt x="34" y="7"/>
                  </a:cubicBezTo>
                  <a:lnTo>
                    <a:pt x="33" y="7"/>
                  </a:lnTo>
                  <a:close/>
                  <a:moveTo>
                    <a:pt x="34" y="6"/>
                  </a:moveTo>
                  <a:lnTo>
                    <a:pt x="34" y="6"/>
                  </a:lnTo>
                  <a:close/>
                  <a:moveTo>
                    <a:pt x="33" y="7"/>
                  </a:moveTo>
                  <a:cubicBezTo>
                    <a:pt x="33" y="6"/>
                    <a:pt x="33" y="6"/>
                    <a:pt x="33" y="6"/>
                  </a:cubicBezTo>
                  <a:lnTo>
                    <a:pt x="34" y="5"/>
                  </a:lnTo>
                  <a:cubicBezTo>
                    <a:pt x="34" y="6"/>
                    <a:pt x="34" y="6"/>
                    <a:pt x="34" y="6"/>
                  </a:cubicBezTo>
                  <a:lnTo>
                    <a:pt x="33" y="7"/>
                  </a:lnTo>
                  <a:close/>
                  <a:moveTo>
                    <a:pt x="33" y="6"/>
                  </a:moveTo>
                  <a:cubicBezTo>
                    <a:pt x="33" y="6"/>
                    <a:pt x="33" y="5"/>
                    <a:pt x="32" y="5"/>
                  </a:cubicBezTo>
                  <a:lnTo>
                    <a:pt x="33" y="4"/>
                  </a:lnTo>
                  <a:cubicBezTo>
                    <a:pt x="34" y="5"/>
                    <a:pt x="34" y="5"/>
                    <a:pt x="34" y="5"/>
                  </a:cubicBezTo>
                  <a:lnTo>
                    <a:pt x="33" y="6"/>
                  </a:lnTo>
                  <a:close/>
                  <a:moveTo>
                    <a:pt x="32" y="5"/>
                  </a:moveTo>
                  <a:cubicBezTo>
                    <a:pt x="32" y="4"/>
                    <a:pt x="30" y="4"/>
                    <a:pt x="29" y="4"/>
                  </a:cubicBezTo>
                  <a:lnTo>
                    <a:pt x="29" y="3"/>
                  </a:lnTo>
                  <a:cubicBezTo>
                    <a:pt x="31" y="3"/>
                    <a:pt x="32" y="3"/>
                    <a:pt x="33" y="4"/>
                  </a:cubicBezTo>
                  <a:lnTo>
                    <a:pt x="32" y="5"/>
                  </a:lnTo>
                  <a:close/>
                  <a:moveTo>
                    <a:pt x="29" y="3"/>
                  </a:moveTo>
                  <a:lnTo>
                    <a:pt x="2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8" name="Freeform 87">
              <a:extLst>
                <a:ext uri="{FF2B5EF4-FFF2-40B4-BE49-F238E27FC236}">
                  <a16:creationId xmlns:a16="http://schemas.microsoft.com/office/drawing/2014/main" id="{3415979D-34DC-A5D7-5826-AF2D01A82A2E}"/>
                </a:ext>
              </a:extLst>
            </p:cNvPr>
            <p:cNvSpPr>
              <a:spLocks noEditPoints="1"/>
            </p:cNvSpPr>
            <p:nvPr/>
          </p:nvSpPr>
          <p:spPr bwMode="auto">
            <a:xfrm>
              <a:off x="2523" y="1341"/>
              <a:ext cx="139" cy="117"/>
            </a:xfrm>
            <a:custGeom>
              <a:avLst/>
              <a:gdLst>
                <a:gd name="T0" fmla="*/ 589710 w 25"/>
                <a:gd name="T1" fmla="*/ 118454 h 21"/>
                <a:gd name="T2" fmla="*/ 622197 w 25"/>
                <a:gd name="T3" fmla="*/ 91477 h 21"/>
                <a:gd name="T4" fmla="*/ 622197 w 25"/>
                <a:gd name="T5" fmla="*/ 91477 h 21"/>
                <a:gd name="T6" fmla="*/ 589710 w 25"/>
                <a:gd name="T7" fmla="*/ 118454 h 21"/>
                <a:gd name="T8" fmla="*/ 589710 w 25"/>
                <a:gd name="T9" fmla="*/ 118454 h 21"/>
                <a:gd name="T10" fmla="*/ 297171 w 25"/>
                <a:gd name="T11" fmla="*/ 31818 h 21"/>
                <a:gd name="T12" fmla="*/ 589710 w 25"/>
                <a:gd name="T13" fmla="*/ 118454 h 21"/>
                <a:gd name="T14" fmla="*/ 58274 w 25"/>
                <a:gd name="T15" fmla="*/ 209090 h 21"/>
                <a:gd name="T16" fmla="*/ 297171 w 25"/>
                <a:gd name="T17" fmla="*/ 31818 h 21"/>
                <a:gd name="T18" fmla="*/ 31442 w 25"/>
                <a:gd name="T19" fmla="*/ 177272 h 21"/>
                <a:gd name="T20" fmla="*/ 58274 w 25"/>
                <a:gd name="T21" fmla="*/ 177272 h 21"/>
                <a:gd name="T22" fmla="*/ 58274 w 25"/>
                <a:gd name="T23" fmla="*/ 209090 h 21"/>
                <a:gd name="T24" fmla="*/ 31442 w 25"/>
                <a:gd name="T25" fmla="*/ 177272 h 21"/>
                <a:gd name="T26" fmla="*/ 58274 w 25"/>
                <a:gd name="T27" fmla="*/ 209090 h 21"/>
                <a:gd name="T28" fmla="*/ 58274 w 25"/>
                <a:gd name="T29" fmla="*/ 209090 h 21"/>
                <a:gd name="T30" fmla="*/ 58274 w 25"/>
                <a:gd name="T31" fmla="*/ 209090 h 21"/>
                <a:gd name="T32" fmla="*/ 58274 w 25"/>
                <a:gd name="T33" fmla="*/ 209090 h 21"/>
                <a:gd name="T34" fmla="*/ 31442 w 25"/>
                <a:gd name="T35" fmla="*/ 177272 h 21"/>
                <a:gd name="T36" fmla="*/ 31442 w 25"/>
                <a:gd name="T37" fmla="*/ 177272 h 21"/>
                <a:gd name="T38" fmla="*/ 31442 w 25"/>
                <a:gd name="T39" fmla="*/ 209090 h 21"/>
                <a:gd name="T40" fmla="*/ 58274 w 25"/>
                <a:gd name="T41" fmla="*/ 209090 h 21"/>
                <a:gd name="T42" fmla="*/ 0 w 25"/>
                <a:gd name="T43" fmla="*/ 209090 h 21"/>
                <a:gd name="T44" fmla="*/ 58274 w 25"/>
                <a:gd name="T45" fmla="*/ 209090 h 21"/>
                <a:gd name="T46" fmla="*/ 31442 w 25"/>
                <a:gd name="T47" fmla="*/ 268749 h 21"/>
                <a:gd name="T48" fmla="*/ 0 w 25"/>
                <a:gd name="T49" fmla="*/ 209090 h 21"/>
                <a:gd name="T50" fmla="*/ 31442 w 25"/>
                <a:gd name="T51" fmla="*/ 268749 h 21"/>
                <a:gd name="T52" fmla="*/ 90761 w 25"/>
                <a:gd name="T53" fmla="*/ 536634 h 21"/>
                <a:gd name="T54" fmla="*/ 31442 w 25"/>
                <a:gd name="T55" fmla="*/ 268749 h 21"/>
                <a:gd name="T56" fmla="*/ 116543 w 25"/>
                <a:gd name="T57" fmla="*/ 509658 h 21"/>
                <a:gd name="T58" fmla="*/ 116543 w 25"/>
                <a:gd name="T59" fmla="*/ 509658 h 21"/>
                <a:gd name="T60" fmla="*/ 116543 w 25"/>
                <a:gd name="T61" fmla="*/ 569506 h 21"/>
                <a:gd name="T62" fmla="*/ 116543 w 25"/>
                <a:gd name="T63" fmla="*/ 509658 h 21"/>
                <a:gd name="T64" fmla="*/ 265735 w 25"/>
                <a:gd name="T65" fmla="*/ 569506 h 21"/>
                <a:gd name="T66" fmla="*/ 116543 w 25"/>
                <a:gd name="T67" fmla="*/ 569506 h 21"/>
                <a:gd name="T68" fmla="*/ 265735 w 25"/>
                <a:gd name="T69" fmla="*/ 569506 h 21"/>
                <a:gd name="T70" fmla="*/ 414737 w 25"/>
                <a:gd name="T71" fmla="*/ 595424 h 21"/>
                <a:gd name="T72" fmla="*/ 265735 w 25"/>
                <a:gd name="T73" fmla="*/ 569506 h 21"/>
                <a:gd name="T74" fmla="*/ 382244 w 25"/>
                <a:gd name="T75" fmla="*/ 536634 h 21"/>
                <a:gd name="T76" fmla="*/ 414737 w 25"/>
                <a:gd name="T77" fmla="*/ 595424 h 21"/>
                <a:gd name="T78" fmla="*/ 414737 w 25"/>
                <a:gd name="T79" fmla="*/ 569506 h 21"/>
                <a:gd name="T80" fmla="*/ 414737 w 25"/>
                <a:gd name="T81" fmla="*/ 536634 h 21"/>
                <a:gd name="T82" fmla="*/ 382244 w 25"/>
                <a:gd name="T83" fmla="*/ 536634 h 21"/>
                <a:gd name="T84" fmla="*/ 562906 w 25"/>
                <a:gd name="T85" fmla="*/ 477845 h 21"/>
                <a:gd name="T86" fmla="*/ 382244 w 25"/>
                <a:gd name="T87" fmla="*/ 536634 h 21"/>
                <a:gd name="T88" fmla="*/ 531280 w 25"/>
                <a:gd name="T89" fmla="*/ 419205 h 21"/>
                <a:gd name="T90" fmla="*/ 531280 w 25"/>
                <a:gd name="T91" fmla="*/ 419205 h 21"/>
                <a:gd name="T92" fmla="*/ 680472 w 25"/>
                <a:gd name="T93" fmla="*/ 327544 h 21"/>
                <a:gd name="T94" fmla="*/ 562906 w 25"/>
                <a:gd name="T95" fmla="*/ 477845 h 21"/>
                <a:gd name="T96" fmla="*/ 680472 w 25"/>
                <a:gd name="T97" fmla="*/ 327544 h 21"/>
                <a:gd name="T98" fmla="*/ 680472 w 25"/>
                <a:gd name="T99" fmla="*/ 327544 h 21"/>
                <a:gd name="T100" fmla="*/ 680472 w 25"/>
                <a:gd name="T101" fmla="*/ 327544 h 21"/>
                <a:gd name="T102" fmla="*/ 706253 w 25"/>
                <a:gd name="T103" fmla="*/ 359357 h 21"/>
                <a:gd name="T104" fmla="*/ 680472 w 25"/>
                <a:gd name="T105" fmla="*/ 327544 h 21"/>
                <a:gd name="T106" fmla="*/ 706253 w 25"/>
                <a:gd name="T107" fmla="*/ 241778 h 21"/>
                <a:gd name="T108" fmla="*/ 680472 w 25"/>
                <a:gd name="T109" fmla="*/ 327544 h 21"/>
                <a:gd name="T110" fmla="*/ 622197 w 25"/>
                <a:gd name="T111" fmla="*/ 150300 h 21"/>
                <a:gd name="T112" fmla="*/ 706253 w 25"/>
                <a:gd name="T113" fmla="*/ 241778 h 21"/>
                <a:gd name="T114" fmla="*/ 622197 w 25"/>
                <a:gd name="T115" fmla="*/ 150300 h 21"/>
                <a:gd name="T116" fmla="*/ 622197 w 25"/>
                <a:gd name="T117" fmla="*/ 91477 h 21"/>
                <a:gd name="T118" fmla="*/ 622197 w 25"/>
                <a:gd name="T119" fmla="*/ 150300 h 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 h="21">
                  <a:moveTo>
                    <a:pt x="20" y="4"/>
                  </a:moveTo>
                  <a:lnTo>
                    <a:pt x="20" y="4"/>
                  </a:lnTo>
                  <a:lnTo>
                    <a:pt x="21" y="3"/>
                  </a:lnTo>
                  <a:lnTo>
                    <a:pt x="20" y="4"/>
                  </a:lnTo>
                  <a:close/>
                  <a:moveTo>
                    <a:pt x="21" y="3"/>
                  </a:moveTo>
                  <a:lnTo>
                    <a:pt x="21" y="3"/>
                  </a:lnTo>
                  <a:lnTo>
                    <a:pt x="20" y="4"/>
                  </a:lnTo>
                  <a:lnTo>
                    <a:pt x="21" y="3"/>
                  </a:lnTo>
                  <a:close/>
                  <a:moveTo>
                    <a:pt x="20" y="4"/>
                  </a:moveTo>
                  <a:cubicBezTo>
                    <a:pt x="17" y="1"/>
                    <a:pt x="14" y="1"/>
                    <a:pt x="11" y="2"/>
                  </a:cubicBezTo>
                  <a:lnTo>
                    <a:pt x="10" y="1"/>
                  </a:lnTo>
                  <a:cubicBezTo>
                    <a:pt x="14" y="0"/>
                    <a:pt x="18" y="0"/>
                    <a:pt x="21" y="3"/>
                  </a:cubicBezTo>
                  <a:lnTo>
                    <a:pt x="20" y="4"/>
                  </a:lnTo>
                  <a:close/>
                  <a:moveTo>
                    <a:pt x="11" y="2"/>
                  </a:moveTo>
                  <a:cubicBezTo>
                    <a:pt x="7" y="3"/>
                    <a:pt x="4" y="5"/>
                    <a:pt x="2" y="7"/>
                  </a:cubicBezTo>
                  <a:lnTo>
                    <a:pt x="1" y="6"/>
                  </a:lnTo>
                  <a:cubicBezTo>
                    <a:pt x="3" y="4"/>
                    <a:pt x="7" y="2"/>
                    <a:pt x="10" y="1"/>
                  </a:cubicBezTo>
                  <a:lnTo>
                    <a:pt x="11" y="2"/>
                  </a:lnTo>
                  <a:close/>
                  <a:moveTo>
                    <a:pt x="1" y="6"/>
                  </a:moveTo>
                  <a:lnTo>
                    <a:pt x="1" y="6"/>
                  </a:lnTo>
                  <a:lnTo>
                    <a:pt x="2" y="6"/>
                  </a:lnTo>
                  <a:lnTo>
                    <a:pt x="1" y="6"/>
                  </a:lnTo>
                  <a:close/>
                  <a:moveTo>
                    <a:pt x="2" y="7"/>
                  </a:moveTo>
                  <a:lnTo>
                    <a:pt x="2" y="7"/>
                  </a:lnTo>
                  <a:lnTo>
                    <a:pt x="1" y="6"/>
                  </a:lnTo>
                  <a:lnTo>
                    <a:pt x="2" y="7"/>
                  </a:lnTo>
                  <a:close/>
                  <a:moveTo>
                    <a:pt x="2" y="7"/>
                  </a:moveTo>
                  <a:lnTo>
                    <a:pt x="2" y="7"/>
                  </a:lnTo>
                  <a:lnTo>
                    <a:pt x="1" y="7"/>
                  </a:lnTo>
                  <a:lnTo>
                    <a:pt x="2" y="7"/>
                  </a:lnTo>
                  <a:close/>
                  <a:moveTo>
                    <a:pt x="2" y="7"/>
                  </a:moveTo>
                  <a:lnTo>
                    <a:pt x="2" y="7"/>
                  </a:lnTo>
                  <a:lnTo>
                    <a:pt x="1" y="6"/>
                  </a:lnTo>
                  <a:lnTo>
                    <a:pt x="2" y="7"/>
                  </a:lnTo>
                  <a:close/>
                  <a:moveTo>
                    <a:pt x="1" y="6"/>
                  </a:moveTo>
                  <a:lnTo>
                    <a:pt x="1" y="6"/>
                  </a:lnTo>
                  <a:lnTo>
                    <a:pt x="1" y="7"/>
                  </a:lnTo>
                  <a:lnTo>
                    <a:pt x="1" y="6"/>
                  </a:lnTo>
                  <a:close/>
                  <a:moveTo>
                    <a:pt x="2" y="7"/>
                  </a:moveTo>
                  <a:cubicBezTo>
                    <a:pt x="2" y="7"/>
                    <a:pt x="1" y="8"/>
                    <a:pt x="1" y="8"/>
                  </a:cubicBezTo>
                  <a:lnTo>
                    <a:pt x="0" y="7"/>
                  </a:lnTo>
                  <a:cubicBezTo>
                    <a:pt x="0" y="7"/>
                    <a:pt x="1" y="6"/>
                    <a:pt x="1" y="6"/>
                  </a:cubicBezTo>
                  <a:lnTo>
                    <a:pt x="2" y="7"/>
                  </a:lnTo>
                  <a:close/>
                  <a:moveTo>
                    <a:pt x="1" y="8"/>
                  </a:moveTo>
                  <a:cubicBezTo>
                    <a:pt x="1" y="8"/>
                    <a:pt x="1" y="9"/>
                    <a:pt x="1" y="9"/>
                  </a:cubicBezTo>
                  <a:lnTo>
                    <a:pt x="0" y="9"/>
                  </a:lnTo>
                  <a:cubicBezTo>
                    <a:pt x="0" y="8"/>
                    <a:pt x="0" y="8"/>
                    <a:pt x="0" y="7"/>
                  </a:cubicBezTo>
                  <a:lnTo>
                    <a:pt x="1" y="8"/>
                  </a:lnTo>
                  <a:close/>
                  <a:moveTo>
                    <a:pt x="1" y="9"/>
                  </a:moveTo>
                  <a:cubicBezTo>
                    <a:pt x="1" y="11"/>
                    <a:pt x="3" y="15"/>
                    <a:pt x="4" y="17"/>
                  </a:cubicBezTo>
                  <a:lnTo>
                    <a:pt x="3" y="18"/>
                  </a:lnTo>
                  <a:cubicBezTo>
                    <a:pt x="1" y="15"/>
                    <a:pt x="0" y="12"/>
                    <a:pt x="0" y="9"/>
                  </a:cubicBezTo>
                  <a:lnTo>
                    <a:pt x="1" y="9"/>
                  </a:lnTo>
                  <a:close/>
                  <a:moveTo>
                    <a:pt x="4" y="17"/>
                  </a:moveTo>
                  <a:lnTo>
                    <a:pt x="4" y="17"/>
                  </a:lnTo>
                  <a:close/>
                  <a:moveTo>
                    <a:pt x="4" y="17"/>
                  </a:moveTo>
                  <a:cubicBezTo>
                    <a:pt x="4" y="17"/>
                    <a:pt x="4" y="18"/>
                    <a:pt x="5" y="18"/>
                  </a:cubicBezTo>
                  <a:lnTo>
                    <a:pt x="4" y="19"/>
                  </a:lnTo>
                  <a:cubicBezTo>
                    <a:pt x="3" y="18"/>
                    <a:pt x="3" y="18"/>
                    <a:pt x="3" y="18"/>
                  </a:cubicBezTo>
                  <a:lnTo>
                    <a:pt x="4" y="17"/>
                  </a:lnTo>
                  <a:close/>
                  <a:moveTo>
                    <a:pt x="5" y="18"/>
                  </a:moveTo>
                  <a:cubicBezTo>
                    <a:pt x="6" y="19"/>
                    <a:pt x="7" y="19"/>
                    <a:pt x="9" y="19"/>
                  </a:cubicBezTo>
                  <a:lnTo>
                    <a:pt x="8" y="21"/>
                  </a:lnTo>
                  <a:cubicBezTo>
                    <a:pt x="7" y="21"/>
                    <a:pt x="5" y="20"/>
                    <a:pt x="4" y="19"/>
                  </a:cubicBezTo>
                  <a:lnTo>
                    <a:pt x="5" y="18"/>
                  </a:lnTo>
                  <a:close/>
                  <a:moveTo>
                    <a:pt x="9" y="19"/>
                  </a:moveTo>
                  <a:cubicBezTo>
                    <a:pt x="10" y="20"/>
                    <a:pt x="12" y="19"/>
                    <a:pt x="13" y="19"/>
                  </a:cubicBezTo>
                  <a:lnTo>
                    <a:pt x="14" y="20"/>
                  </a:lnTo>
                  <a:cubicBezTo>
                    <a:pt x="12" y="21"/>
                    <a:pt x="10" y="21"/>
                    <a:pt x="8" y="21"/>
                  </a:cubicBezTo>
                  <a:lnTo>
                    <a:pt x="9" y="19"/>
                  </a:lnTo>
                  <a:close/>
                  <a:moveTo>
                    <a:pt x="13" y="19"/>
                  </a:moveTo>
                  <a:cubicBezTo>
                    <a:pt x="13" y="18"/>
                    <a:pt x="13" y="18"/>
                    <a:pt x="13" y="18"/>
                  </a:cubicBezTo>
                  <a:lnTo>
                    <a:pt x="14" y="19"/>
                  </a:lnTo>
                  <a:cubicBezTo>
                    <a:pt x="14" y="19"/>
                    <a:pt x="14" y="19"/>
                    <a:pt x="14" y="20"/>
                  </a:cubicBezTo>
                  <a:lnTo>
                    <a:pt x="13" y="19"/>
                  </a:lnTo>
                  <a:close/>
                  <a:moveTo>
                    <a:pt x="14" y="19"/>
                  </a:moveTo>
                  <a:lnTo>
                    <a:pt x="14" y="19"/>
                  </a:lnTo>
                  <a:lnTo>
                    <a:pt x="14" y="18"/>
                  </a:lnTo>
                  <a:lnTo>
                    <a:pt x="14" y="19"/>
                  </a:lnTo>
                  <a:close/>
                  <a:moveTo>
                    <a:pt x="13" y="18"/>
                  </a:moveTo>
                  <a:cubicBezTo>
                    <a:pt x="15" y="17"/>
                    <a:pt x="17" y="15"/>
                    <a:pt x="18" y="14"/>
                  </a:cubicBezTo>
                  <a:lnTo>
                    <a:pt x="19" y="16"/>
                  </a:lnTo>
                  <a:cubicBezTo>
                    <a:pt x="17" y="17"/>
                    <a:pt x="16" y="18"/>
                    <a:pt x="14" y="19"/>
                  </a:cubicBezTo>
                  <a:lnTo>
                    <a:pt x="13" y="18"/>
                  </a:lnTo>
                  <a:close/>
                  <a:moveTo>
                    <a:pt x="18" y="14"/>
                  </a:moveTo>
                  <a:lnTo>
                    <a:pt x="18" y="14"/>
                  </a:lnTo>
                  <a:lnTo>
                    <a:pt x="19" y="15"/>
                  </a:lnTo>
                  <a:lnTo>
                    <a:pt x="18" y="14"/>
                  </a:lnTo>
                  <a:close/>
                  <a:moveTo>
                    <a:pt x="18" y="14"/>
                  </a:moveTo>
                  <a:cubicBezTo>
                    <a:pt x="20" y="13"/>
                    <a:pt x="21" y="12"/>
                    <a:pt x="23" y="11"/>
                  </a:cubicBezTo>
                  <a:lnTo>
                    <a:pt x="24" y="12"/>
                  </a:lnTo>
                  <a:cubicBezTo>
                    <a:pt x="22" y="13"/>
                    <a:pt x="20" y="14"/>
                    <a:pt x="19" y="16"/>
                  </a:cubicBezTo>
                  <a:lnTo>
                    <a:pt x="18" y="14"/>
                  </a:lnTo>
                  <a:close/>
                  <a:moveTo>
                    <a:pt x="23" y="11"/>
                  </a:moveTo>
                  <a:lnTo>
                    <a:pt x="23" y="11"/>
                  </a:lnTo>
                  <a:close/>
                  <a:moveTo>
                    <a:pt x="23" y="11"/>
                  </a:moveTo>
                  <a:cubicBezTo>
                    <a:pt x="23" y="11"/>
                    <a:pt x="23" y="11"/>
                    <a:pt x="23" y="11"/>
                  </a:cubicBezTo>
                  <a:lnTo>
                    <a:pt x="24" y="12"/>
                  </a:lnTo>
                  <a:cubicBezTo>
                    <a:pt x="24" y="12"/>
                    <a:pt x="24" y="12"/>
                    <a:pt x="24" y="12"/>
                  </a:cubicBezTo>
                  <a:lnTo>
                    <a:pt x="23" y="11"/>
                  </a:lnTo>
                  <a:close/>
                  <a:moveTo>
                    <a:pt x="23" y="11"/>
                  </a:moveTo>
                  <a:cubicBezTo>
                    <a:pt x="23" y="10"/>
                    <a:pt x="23" y="9"/>
                    <a:pt x="23" y="8"/>
                  </a:cubicBezTo>
                  <a:lnTo>
                    <a:pt x="24" y="8"/>
                  </a:lnTo>
                  <a:cubicBezTo>
                    <a:pt x="24" y="9"/>
                    <a:pt x="25" y="11"/>
                    <a:pt x="24" y="12"/>
                  </a:cubicBezTo>
                  <a:lnTo>
                    <a:pt x="23" y="11"/>
                  </a:lnTo>
                  <a:close/>
                  <a:moveTo>
                    <a:pt x="23" y="8"/>
                  </a:moveTo>
                  <a:cubicBezTo>
                    <a:pt x="22" y="7"/>
                    <a:pt x="22" y="6"/>
                    <a:pt x="21" y="5"/>
                  </a:cubicBezTo>
                  <a:lnTo>
                    <a:pt x="22" y="4"/>
                  </a:lnTo>
                  <a:cubicBezTo>
                    <a:pt x="23" y="5"/>
                    <a:pt x="23" y="7"/>
                    <a:pt x="24" y="8"/>
                  </a:cubicBezTo>
                  <a:lnTo>
                    <a:pt x="23" y="8"/>
                  </a:lnTo>
                  <a:close/>
                  <a:moveTo>
                    <a:pt x="21" y="5"/>
                  </a:moveTo>
                  <a:cubicBezTo>
                    <a:pt x="20" y="5"/>
                    <a:pt x="20" y="5"/>
                    <a:pt x="20" y="4"/>
                  </a:cubicBezTo>
                  <a:lnTo>
                    <a:pt x="21" y="3"/>
                  </a:lnTo>
                  <a:cubicBezTo>
                    <a:pt x="21" y="3"/>
                    <a:pt x="21" y="4"/>
                    <a:pt x="22" y="4"/>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89" name="Freeform 88">
              <a:extLst>
                <a:ext uri="{FF2B5EF4-FFF2-40B4-BE49-F238E27FC236}">
                  <a16:creationId xmlns:a16="http://schemas.microsoft.com/office/drawing/2014/main" id="{4DDB09D4-5929-D8B3-F160-22A688910C8A}"/>
                </a:ext>
              </a:extLst>
            </p:cNvPr>
            <p:cNvSpPr>
              <a:spLocks/>
            </p:cNvSpPr>
            <p:nvPr/>
          </p:nvSpPr>
          <p:spPr bwMode="auto">
            <a:xfrm>
              <a:off x="2439" y="1374"/>
              <a:ext cx="100" cy="79"/>
            </a:xfrm>
            <a:custGeom>
              <a:avLst/>
              <a:gdLst>
                <a:gd name="T0" fmla="*/ 380989 w 18"/>
                <a:gd name="T1" fmla="*/ 97373 h 14"/>
                <a:gd name="T2" fmla="*/ 206789 w 18"/>
                <a:gd name="T3" fmla="*/ 0 h 14"/>
                <a:gd name="T4" fmla="*/ 31389 w 18"/>
                <a:gd name="T5" fmla="*/ 97373 h 14"/>
                <a:gd name="T6" fmla="*/ 89506 w 18"/>
                <a:gd name="T7" fmla="*/ 194588 h 14"/>
                <a:gd name="T8" fmla="*/ 412561 w 18"/>
                <a:gd name="T9" fmla="*/ 389363 h 14"/>
                <a:gd name="T10" fmla="*/ 380989 w 18"/>
                <a:gd name="T11" fmla="*/ 97373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4">
                  <a:moveTo>
                    <a:pt x="13" y="3"/>
                  </a:moveTo>
                  <a:cubicBezTo>
                    <a:pt x="12" y="1"/>
                    <a:pt x="10" y="0"/>
                    <a:pt x="7" y="0"/>
                  </a:cubicBezTo>
                  <a:cubicBezTo>
                    <a:pt x="5" y="0"/>
                    <a:pt x="3" y="1"/>
                    <a:pt x="1" y="3"/>
                  </a:cubicBezTo>
                  <a:cubicBezTo>
                    <a:pt x="0" y="4"/>
                    <a:pt x="2" y="5"/>
                    <a:pt x="3" y="6"/>
                  </a:cubicBezTo>
                  <a:cubicBezTo>
                    <a:pt x="7" y="8"/>
                    <a:pt x="10" y="14"/>
                    <a:pt x="14" y="12"/>
                  </a:cubicBezTo>
                  <a:cubicBezTo>
                    <a:pt x="18" y="10"/>
                    <a:pt x="14" y="6"/>
                    <a:pt x="13"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0" name="Freeform 89">
              <a:extLst>
                <a:ext uri="{FF2B5EF4-FFF2-40B4-BE49-F238E27FC236}">
                  <a16:creationId xmlns:a16="http://schemas.microsoft.com/office/drawing/2014/main" id="{D9E675DD-72A9-0BB4-78CA-A21311BB8BD9}"/>
                </a:ext>
              </a:extLst>
            </p:cNvPr>
            <p:cNvSpPr>
              <a:spLocks noEditPoints="1"/>
            </p:cNvSpPr>
            <p:nvPr/>
          </p:nvSpPr>
          <p:spPr bwMode="auto">
            <a:xfrm>
              <a:off x="2439" y="1369"/>
              <a:ext cx="95" cy="84"/>
            </a:xfrm>
            <a:custGeom>
              <a:avLst/>
              <a:gdLst>
                <a:gd name="T0" fmla="*/ 364716 w 17"/>
                <a:gd name="T1" fmla="*/ 120988 h 15"/>
                <a:gd name="T2" fmla="*/ 397882 w 17"/>
                <a:gd name="T3" fmla="*/ 120988 h 15"/>
                <a:gd name="T4" fmla="*/ 397882 w 17"/>
                <a:gd name="T5" fmla="*/ 93419 h 15"/>
                <a:gd name="T6" fmla="*/ 397882 w 17"/>
                <a:gd name="T7" fmla="*/ 120988 h 15"/>
                <a:gd name="T8" fmla="*/ 364716 w 17"/>
                <a:gd name="T9" fmla="*/ 120988 h 15"/>
                <a:gd name="T10" fmla="*/ 397882 w 17"/>
                <a:gd name="T11" fmla="*/ 93419 h 15"/>
                <a:gd name="T12" fmla="*/ 364716 w 17"/>
                <a:gd name="T13" fmla="*/ 120988 h 15"/>
                <a:gd name="T14" fmla="*/ 332612 w 17"/>
                <a:gd name="T15" fmla="*/ 93419 h 15"/>
                <a:gd name="T16" fmla="*/ 397882 w 17"/>
                <a:gd name="T17" fmla="*/ 93419 h 15"/>
                <a:gd name="T18" fmla="*/ 332612 w 17"/>
                <a:gd name="T19" fmla="*/ 93419 h 15"/>
                <a:gd name="T20" fmla="*/ 212543 w 17"/>
                <a:gd name="T21" fmla="*/ 33365 h 15"/>
                <a:gd name="T22" fmla="*/ 332612 w 17"/>
                <a:gd name="T23" fmla="*/ 93419 h 15"/>
                <a:gd name="T24" fmla="*/ 212543 w 17"/>
                <a:gd name="T25" fmla="*/ 60934 h 15"/>
                <a:gd name="T26" fmla="*/ 212543 w 17"/>
                <a:gd name="T27" fmla="*/ 60934 h 15"/>
                <a:gd name="T28" fmla="*/ 119884 w 17"/>
                <a:gd name="T29" fmla="*/ 60934 h 15"/>
                <a:gd name="T30" fmla="*/ 212543 w 17"/>
                <a:gd name="T31" fmla="*/ 33365 h 15"/>
                <a:gd name="T32" fmla="*/ 119884 w 17"/>
                <a:gd name="T33" fmla="*/ 60934 h 15"/>
                <a:gd name="T34" fmla="*/ 33166 w 17"/>
                <a:gd name="T35" fmla="*/ 93419 h 15"/>
                <a:gd name="T36" fmla="*/ 119884 w 17"/>
                <a:gd name="T37" fmla="*/ 60934 h 15"/>
                <a:gd name="T38" fmla="*/ 33166 w 17"/>
                <a:gd name="T39" fmla="*/ 93419 h 15"/>
                <a:gd name="T40" fmla="*/ 33166 w 17"/>
                <a:gd name="T41" fmla="*/ 93419 h 15"/>
                <a:gd name="T42" fmla="*/ 59520 w 17"/>
                <a:gd name="T43" fmla="*/ 120988 h 15"/>
                <a:gd name="T44" fmla="*/ 33166 w 17"/>
                <a:gd name="T45" fmla="*/ 93419 h 15"/>
                <a:gd name="T46" fmla="*/ 0 w 17"/>
                <a:gd name="T47" fmla="*/ 120988 h 15"/>
                <a:gd name="T48" fmla="*/ 33166 w 17"/>
                <a:gd name="T49" fmla="*/ 120988 h 15"/>
                <a:gd name="T50" fmla="*/ 59520 w 17"/>
                <a:gd name="T51" fmla="*/ 120988 h 15"/>
                <a:gd name="T52" fmla="*/ 0 w 17"/>
                <a:gd name="T53" fmla="*/ 154353 h 15"/>
                <a:gd name="T54" fmla="*/ 59520 w 17"/>
                <a:gd name="T55" fmla="*/ 120988 h 15"/>
                <a:gd name="T56" fmla="*/ 59520 w 17"/>
                <a:gd name="T57" fmla="*/ 186844 h 15"/>
                <a:gd name="T58" fmla="*/ 0 w 17"/>
                <a:gd name="T59" fmla="*/ 154353 h 15"/>
                <a:gd name="T60" fmla="*/ 59520 w 17"/>
                <a:gd name="T61" fmla="*/ 186844 h 15"/>
                <a:gd name="T62" fmla="*/ 59520 w 17"/>
                <a:gd name="T63" fmla="*/ 214441 h 15"/>
                <a:gd name="T64" fmla="*/ 59520 w 17"/>
                <a:gd name="T65" fmla="*/ 186844 h 15"/>
                <a:gd name="T66" fmla="*/ 92653 w 17"/>
                <a:gd name="T67" fmla="*/ 186844 h 15"/>
                <a:gd name="T68" fmla="*/ 92653 w 17"/>
                <a:gd name="T69" fmla="*/ 186844 h 15"/>
                <a:gd name="T70" fmla="*/ 92653 w 17"/>
                <a:gd name="T71" fmla="*/ 186844 h 15"/>
                <a:gd name="T72" fmla="*/ 59520 w 17"/>
                <a:gd name="T73" fmla="*/ 214441 h 15"/>
                <a:gd name="T74" fmla="*/ 92653 w 17"/>
                <a:gd name="T75" fmla="*/ 186844 h 15"/>
                <a:gd name="T76" fmla="*/ 92653 w 17"/>
                <a:gd name="T77" fmla="*/ 214441 h 15"/>
                <a:gd name="T78" fmla="*/ 92653 w 17"/>
                <a:gd name="T79" fmla="*/ 186844 h 15"/>
                <a:gd name="T80" fmla="*/ 185339 w 17"/>
                <a:gd name="T81" fmla="*/ 308739 h 15"/>
                <a:gd name="T82" fmla="*/ 92653 w 17"/>
                <a:gd name="T83" fmla="*/ 186844 h 15"/>
                <a:gd name="T84" fmla="*/ 425114 w 17"/>
                <a:gd name="T85" fmla="*/ 368794 h 15"/>
                <a:gd name="T86" fmla="*/ 185339 w 17"/>
                <a:gd name="T87" fmla="*/ 308739 h 15"/>
                <a:gd name="T88" fmla="*/ 425114 w 17"/>
                <a:gd name="T89" fmla="*/ 368794 h 15"/>
                <a:gd name="T90" fmla="*/ 425114 w 17"/>
                <a:gd name="T91" fmla="*/ 402158 h 15"/>
                <a:gd name="T92" fmla="*/ 425114 w 17"/>
                <a:gd name="T93" fmla="*/ 368794 h 15"/>
                <a:gd name="T94" fmla="*/ 457403 w 17"/>
                <a:gd name="T95" fmla="*/ 247806 h 15"/>
                <a:gd name="T96" fmla="*/ 425114 w 17"/>
                <a:gd name="T97" fmla="*/ 368794 h 15"/>
                <a:gd name="T98" fmla="*/ 397882 w 17"/>
                <a:gd name="T99" fmla="*/ 214441 h 15"/>
                <a:gd name="T100" fmla="*/ 457403 w 17"/>
                <a:gd name="T101" fmla="*/ 247806 h 15"/>
                <a:gd name="T102" fmla="*/ 397882 w 17"/>
                <a:gd name="T103" fmla="*/ 214441 h 15"/>
                <a:gd name="T104" fmla="*/ 397882 w 17"/>
                <a:gd name="T105" fmla="*/ 93419 h 15"/>
                <a:gd name="T106" fmla="*/ 397882 w 17"/>
                <a:gd name="T107" fmla="*/ 214441 h 15"/>
                <a:gd name="T108" fmla="*/ 364716 w 17"/>
                <a:gd name="T109" fmla="*/ 120988 h 15"/>
                <a:gd name="T110" fmla="*/ 364716 w 17"/>
                <a:gd name="T111" fmla="*/ 120988 h 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 h="15">
                  <a:moveTo>
                    <a:pt x="12" y="4"/>
                  </a:moveTo>
                  <a:lnTo>
                    <a:pt x="12" y="4"/>
                  </a:lnTo>
                  <a:lnTo>
                    <a:pt x="13" y="3"/>
                  </a:lnTo>
                  <a:lnTo>
                    <a:pt x="13" y="4"/>
                  </a:lnTo>
                  <a:lnTo>
                    <a:pt x="12" y="4"/>
                  </a:lnTo>
                  <a:close/>
                  <a:moveTo>
                    <a:pt x="13" y="3"/>
                  </a:moveTo>
                  <a:lnTo>
                    <a:pt x="13" y="3"/>
                  </a:lnTo>
                  <a:lnTo>
                    <a:pt x="13" y="4"/>
                  </a:lnTo>
                  <a:lnTo>
                    <a:pt x="13" y="3"/>
                  </a:lnTo>
                  <a:close/>
                  <a:moveTo>
                    <a:pt x="12" y="4"/>
                  </a:moveTo>
                  <a:cubicBezTo>
                    <a:pt x="12" y="4"/>
                    <a:pt x="12" y="4"/>
                    <a:pt x="12" y="4"/>
                  </a:cubicBezTo>
                  <a:lnTo>
                    <a:pt x="13" y="3"/>
                  </a:lnTo>
                  <a:cubicBezTo>
                    <a:pt x="13" y="3"/>
                    <a:pt x="13" y="3"/>
                    <a:pt x="13" y="3"/>
                  </a:cubicBezTo>
                  <a:lnTo>
                    <a:pt x="12" y="4"/>
                  </a:lnTo>
                  <a:close/>
                  <a:moveTo>
                    <a:pt x="12" y="4"/>
                  </a:moveTo>
                  <a:cubicBezTo>
                    <a:pt x="12" y="3"/>
                    <a:pt x="12" y="3"/>
                    <a:pt x="11" y="3"/>
                  </a:cubicBezTo>
                  <a:lnTo>
                    <a:pt x="12" y="2"/>
                  </a:lnTo>
                  <a:cubicBezTo>
                    <a:pt x="12" y="2"/>
                    <a:pt x="13" y="3"/>
                    <a:pt x="13" y="3"/>
                  </a:cubicBezTo>
                  <a:lnTo>
                    <a:pt x="12" y="4"/>
                  </a:lnTo>
                  <a:close/>
                  <a:moveTo>
                    <a:pt x="11" y="3"/>
                  </a:moveTo>
                  <a:cubicBezTo>
                    <a:pt x="10" y="3"/>
                    <a:pt x="9" y="2"/>
                    <a:pt x="7" y="2"/>
                  </a:cubicBezTo>
                  <a:lnTo>
                    <a:pt x="7" y="1"/>
                  </a:lnTo>
                  <a:cubicBezTo>
                    <a:pt x="9" y="1"/>
                    <a:pt x="11" y="1"/>
                    <a:pt x="12" y="2"/>
                  </a:cubicBezTo>
                  <a:lnTo>
                    <a:pt x="11" y="3"/>
                  </a:lnTo>
                  <a:close/>
                  <a:moveTo>
                    <a:pt x="7" y="2"/>
                  </a:moveTo>
                  <a:lnTo>
                    <a:pt x="7" y="2"/>
                  </a:lnTo>
                  <a:lnTo>
                    <a:pt x="7" y="1"/>
                  </a:lnTo>
                  <a:lnTo>
                    <a:pt x="7" y="2"/>
                  </a:lnTo>
                  <a:close/>
                  <a:moveTo>
                    <a:pt x="7" y="2"/>
                  </a:moveTo>
                  <a:cubicBezTo>
                    <a:pt x="6" y="2"/>
                    <a:pt x="5" y="2"/>
                    <a:pt x="4" y="2"/>
                  </a:cubicBezTo>
                  <a:lnTo>
                    <a:pt x="4" y="1"/>
                  </a:lnTo>
                  <a:cubicBezTo>
                    <a:pt x="5" y="1"/>
                    <a:pt x="6" y="0"/>
                    <a:pt x="7" y="1"/>
                  </a:cubicBezTo>
                  <a:lnTo>
                    <a:pt x="7" y="2"/>
                  </a:lnTo>
                  <a:close/>
                  <a:moveTo>
                    <a:pt x="4" y="2"/>
                  </a:moveTo>
                  <a:cubicBezTo>
                    <a:pt x="3" y="3"/>
                    <a:pt x="3" y="3"/>
                    <a:pt x="2" y="4"/>
                  </a:cubicBezTo>
                  <a:lnTo>
                    <a:pt x="1" y="3"/>
                  </a:lnTo>
                  <a:cubicBezTo>
                    <a:pt x="2" y="2"/>
                    <a:pt x="3" y="2"/>
                    <a:pt x="4" y="1"/>
                  </a:cubicBezTo>
                  <a:lnTo>
                    <a:pt x="4" y="2"/>
                  </a:lnTo>
                  <a:close/>
                  <a:moveTo>
                    <a:pt x="1" y="3"/>
                  </a:moveTo>
                  <a:lnTo>
                    <a:pt x="1" y="3"/>
                  </a:lnTo>
                  <a:lnTo>
                    <a:pt x="1" y="4"/>
                  </a:lnTo>
                  <a:lnTo>
                    <a:pt x="1" y="3"/>
                  </a:lnTo>
                  <a:close/>
                  <a:moveTo>
                    <a:pt x="2" y="4"/>
                  </a:moveTo>
                  <a:cubicBezTo>
                    <a:pt x="2" y="4"/>
                    <a:pt x="2" y="4"/>
                    <a:pt x="2" y="4"/>
                  </a:cubicBezTo>
                  <a:lnTo>
                    <a:pt x="1" y="4"/>
                  </a:lnTo>
                  <a:cubicBezTo>
                    <a:pt x="1" y="4"/>
                    <a:pt x="1" y="3"/>
                    <a:pt x="1" y="3"/>
                  </a:cubicBezTo>
                  <a:lnTo>
                    <a:pt x="2" y="4"/>
                  </a:lnTo>
                  <a:close/>
                  <a:moveTo>
                    <a:pt x="0" y="4"/>
                  </a:moveTo>
                  <a:lnTo>
                    <a:pt x="1" y="4"/>
                  </a:lnTo>
                  <a:lnTo>
                    <a:pt x="0" y="4"/>
                  </a:lnTo>
                  <a:close/>
                  <a:moveTo>
                    <a:pt x="2" y="4"/>
                  </a:moveTo>
                  <a:cubicBezTo>
                    <a:pt x="2" y="5"/>
                    <a:pt x="2" y="5"/>
                    <a:pt x="2" y="5"/>
                  </a:cubicBezTo>
                  <a:lnTo>
                    <a:pt x="0" y="5"/>
                  </a:lnTo>
                  <a:cubicBezTo>
                    <a:pt x="0" y="5"/>
                    <a:pt x="0" y="4"/>
                    <a:pt x="0" y="4"/>
                  </a:cubicBezTo>
                  <a:lnTo>
                    <a:pt x="2" y="4"/>
                  </a:lnTo>
                  <a:close/>
                  <a:moveTo>
                    <a:pt x="2" y="5"/>
                  </a:moveTo>
                  <a:cubicBezTo>
                    <a:pt x="2" y="5"/>
                    <a:pt x="2" y="5"/>
                    <a:pt x="2" y="6"/>
                  </a:cubicBezTo>
                  <a:lnTo>
                    <a:pt x="1" y="7"/>
                  </a:lnTo>
                  <a:cubicBezTo>
                    <a:pt x="1" y="6"/>
                    <a:pt x="1" y="6"/>
                    <a:pt x="0" y="5"/>
                  </a:cubicBezTo>
                  <a:lnTo>
                    <a:pt x="2" y="5"/>
                  </a:lnTo>
                  <a:close/>
                  <a:moveTo>
                    <a:pt x="2" y="6"/>
                  </a:moveTo>
                  <a:cubicBezTo>
                    <a:pt x="2" y="6"/>
                    <a:pt x="3" y="6"/>
                    <a:pt x="3" y="6"/>
                  </a:cubicBezTo>
                  <a:lnTo>
                    <a:pt x="2" y="7"/>
                  </a:lnTo>
                  <a:cubicBezTo>
                    <a:pt x="2" y="7"/>
                    <a:pt x="2" y="7"/>
                    <a:pt x="1" y="7"/>
                  </a:cubicBezTo>
                  <a:lnTo>
                    <a:pt x="2" y="6"/>
                  </a:lnTo>
                  <a:close/>
                  <a:moveTo>
                    <a:pt x="3" y="6"/>
                  </a:moveTo>
                  <a:lnTo>
                    <a:pt x="3" y="6"/>
                  </a:lnTo>
                  <a:lnTo>
                    <a:pt x="3" y="7"/>
                  </a:lnTo>
                  <a:lnTo>
                    <a:pt x="3" y="6"/>
                  </a:lnTo>
                  <a:close/>
                  <a:moveTo>
                    <a:pt x="3" y="6"/>
                  </a:moveTo>
                  <a:lnTo>
                    <a:pt x="3" y="6"/>
                  </a:lnTo>
                  <a:lnTo>
                    <a:pt x="2" y="7"/>
                  </a:lnTo>
                  <a:lnTo>
                    <a:pt x="3" y="6"/>
                  </a:lnTo>
                  <a:close/>
                  <a:moveTo>
                    <a:pt x="3" y="6"/>
                  </a:moveTo>
                  <a:lnTo>
                    <a:pt x="3" y="6"/>
                  </a:lnTo>
                  <a:lnTo>
                    <a:pt x="3" y="7"/>
                  </a:lnTo>
                  <a:lnTo>
                    <a:pt x="3" y="6"/>
                  </a:lnTo>
                  <a:close/>
                  <a:moveTo>
                    <a:pt x="3" y="6"/>
                  </a:moveTo>
                  <a:cubicBezTo>
                    <a:pt x="4" y="7"/>
                    <a:pt x="6" y="8"/>
                    <a:pt x="7" y="9"/>
                  </a:cubicBezTo>
                  <a:lnTo>
                    <a:pt x="6" y="10"/>
                  </a:lnTo>
                  <a:cubicBezTo>
                    <a:pt x="5" y="9"/>
                    <a:pt x="4" y="8"/>
                    <a:pt x="2" y="7"/>
                  </a:cubicBezTo>
                  <a:lnTo>
                    <a:pt x="3" y="6"/>
                  </a:lnTo>
                  <a:close/>
                  <a:moveTo>
                    <a:pt x="7" y="9"/>
                  </a:moveTo>
                  <a:cubicBezTo>
                    <a:pt x="9" y="11"/>
                    <a:pt x="12" y="13"/>
                    <a:pt x="14" y="12"/>
                  </a:cubicBezTo>
                  <a:lnTo>
                    <a:pt x="14" y="14"/>
                  </a:lnTo>
                  <a:cubicBezTo>
                    <a:pt x="11" y="15"/>
                    <a:pt x="9" y="13"/>
                    <a:pt x="6" y="10"/>
                  </a:cubicBezTo>
                  <a:lnTo>
                    <a:pt x="7" y="9"/>
                  </a:lnTo>
                  <a:close/>
                  <a:moveTo>
                    <a:pt x="14" y="12"/>
                  </a:moveTo>
                  <a:lnTo>
                    <a:pt x="14" y="12"/>
                  </a:lnTo>
                  <a:lnTo>
                    <a:pt x="14" y="13"/>
                  </a:lnTo>
                  <a:lnTo>
                    <a:pt x="14" y="12"/>
                  </a:lnTo>
                  <a:close/>
                  <a:moveTo>
                    <a:pt x="14" y="12"/>
                  </a:moveTo>
                  <a:cubicBezTo>
                    <a:pt x="15" y="12"/>
                    <a:pt x="15" y="10"/>
                    <a:pt x="14" y="9"/>
                  </a:cubicBezTo>
                  <a:lnTo>
                    <a:pt x="15" y="8"/>
                  </a:lnTo>
                  <a:cubicBezTo>
                    <a:pt x="16" y="10"/>
                    <a:pt x="17" y="12"/>
                    <a:pt x="14" y="14"/>
                  </a:cubicBezTo>
                  <a:lnTo>
                    <a:pt x="14" y="12"/>
                  </a:lnTo>
                  <a:close/>
                  <a:moveTo>
                    <a:pt x="14" y="9"/>
                  </a:moveTo>
                  <a:cubicBezTo>
                    <a:pt x="14" y="8"/>
                    <a:pt x="14" y="8"/>
                    <a:pt x="13" y="7"/>
                  </a:cubicBezTo>
                  <a:lnTo>
                    <a:pt x="15" y="6"/>
                  </a:lnTo>
                  <a:cubicBezTo>
                    <a:pt x="15" y="7"/>
                    <a:pt x="15" y="7"/>
                    <a:pt x="15" y="8"/>
                  </a:cubicBezTo>
                  <a:lnTo>
                    <a:pt x="14" y="9"/>
                  </a:lnTo>
                  <a:close/>
                  <a:moveTo>
                    <a:pt x="13" y="7"/>
                  </a:moveTo>
                  <a:cubicBezTo>
                    <a:pt x="13" y="6"/>
                    <a:pt x="12" y="5"/>
                    <a:pt x="12" y="4"/>
                  </a:cubicBezTo>
                  <a:lnTo>
                    <a:pt x="13" y="3"/>
                  </a:lnTo>
                  <a:cubicBezTo>
                    <a:pt x="13" y="4"/>
                    <a:pt x="14" y="5"/>
                    <a:pt x="15" y="6"/>
                  </a:cubicBezTo>
                  <a:lnTo>
                    <a:pt x="13" y="7"/>
                  </a:lnTo>
                  <a:close/>
                  <a:moveTo>
                    <a:pt x="12" y="4"/>
                  </a:moveTo>
                  <a:lnTo>
                    <a:pt x="12" y="4"/>
                  </a:lnTo>
                  <a:lnTo>
                    <a:pt x="13" y="4"/>
                  </a:lnTo>
                  <a:lnTo>
                    <a:pt x="1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1" name="Freeform 90">
              <a:extLst>
                <a:ext uri="{FF2B5EF4-FFF2-40B4-BE49-F238E27FC236}">
                  <a16:creationId xmlns:a16="http://schemas.microsoft.com/office/drawing/2014/main" id="{83175C88-A62C-8794-1C68-3CCABD4CFFAF}"/>
                </a:ext>
              </a:extLst>
            </p:cNvPr>
            <p:cNvSpPr>
              <a:spLocks noEditPoints="1"/>
            </p:cNvSpPr>
            <p:nvPr/>
          </p:nvSpPr>
          <p:spPr bwMode="auto">
            <a:xfrm>
              <a:off x="2377" y="1414"/>
              <a:ext cx="151" cy="95"/>
            </a:xfrm>
            <a:custGeom>
              <a:avLst/>
              <a:gdLst>
                <a:gd name="T0" fmla="*/ 552761 w 27"/>
                <a:gd name="T1" fmla="*/ 152173 h 17"/>
                <a:gd name="T2" fmla="*/ 732730 w 27"/>
                <a:gd name="T3" fmla="*/ 244832 h 17"/>
                <a:gd name="T4" fmla="*/ 552761 w 27"/>
                <a:gd name="T5" fmla="*/ 152173 h 17"/>
                <a:gd name="T6" fmla="*/ 273925 w 27"/>
                <a:gd name="T7" fmla="*/ 59520 h 17"/>
                <a:gd name="T8" fmla="*/ 552761 w 27"/>
                <a:gd name="T9" fmla="*/ 152173 h 17"/>
                <a:gd name="T10" fmla="*/ 273925 w 27"/>
                <a:gd name="T11" fmla="*/ 59520 h 17"/>
                <a:gd name="T12" fmla="*/ 273925 w 27"/>
                <a:gd name="T13" fmla="*/ 92653 h 17"/>
                <a:gd name="T14" fmla="*/ 185943 w 27"/>
                <a:gd name="T15" fmla="*/ 92653 h 17"/>
                <a:gd name="T16" fmla="*/ 273925 w 27"/>
                <a:gd name="T17" fmla="*/ 92653 h 17"/>
                <a:gd name="T18" fmla="*/ 60708 w 27"/>
                <a:gd name="T19" fmla="*/ 212543 h 17"/>
                <a:gd name="T20" fmla="*/ 185943 w 27"/>
                <a:gd name="T21" fmla="*/ 92653 h 17"/>
                <a:gd name="T22" fmla="*/ 33248 w 27"/>
                <a:gd name="T23" fmla="*/ 212543 h 17"/>
                <a:gd name="T24" fmla="*/ 33248 w 27"/>
                <a:gd name="T25" fmla="*/ 212543 h 17"/>
                <a:gd name="T26" fmla="*/ 60708 w 27"/>
                <a:gd name="T27" fmla="*/ 212543 h 17"/>
                <a:gd name="T28" fmla="*/ 33248 w 27"/>
                <a:gd name="T29" fmla="*/ 212543 h 17"/>
                <a:gd name="T30" fmla="*/ 33248 w 27"/>
                <a:gd name="T31" fmla="*/ 212543 h 17"/>
                <a:gd name="T32" fmla="*/ 33248 w 27"/>
                <a:gd name="T33" fmla="*/ 212543 h 17"/>
                <a:gd name="T34" fmla="*/ 60708 w 27"/>
                <a:gd name="T35" fmla="*/ 244832 h 17"/>
                <a:gd name="T36" fmla="*/ 33248 w 27"/>
                <a:gd name="T37" fmla="*/ 212543 h 17"/>
                <a:gd name="T38" fmla="*/ 60708 w 27"/>
                <a:gd name="T39" fmla="*/ 244832 h 17"/>
                <a:gd name="T40" fmla="*/ 0 w 27"/>
                <a:gd name="T41" fmla="*/ 244832 h 17"/>
                <a:gd name="T42" fmla="*/ 60708 w 27"/>
                <a:gd name="T43" fmla="*/ 244832 h 17"/>
                <a:gd name="T44" fmla="*/ 92893 w 27"/>
                <a:gd name="T45" fmla="*/ 305224 h 17"/>
                <a:gd name="T46" fmla="*/ 0 w 27"/>
                <a:gd name="T47" fmla="*/ 244832 h 17"/>
                <a:gd name="T48" fmla="*/ 92893 w 27"/>
                <a:gd name="T49" fmla="*/ 305224 h 17"/>
                <a:gd name="T50" fmla="*/ 60708 w 27"/>
                <a:gd name="T51" fmla="*/ 305224 h 17"/>
                <a:gd name="T52" fmla="*/ 92893 w 27"/>
                <a:gd name="T53" fmla="*/ 305224 h 17"/>
                <a:gd name="T54" fmla="*/ 92893 w 27"/>
                <a:gd name="T55" fmla="*/ 364716 h 17"/>
                <a:gd name="T56" fmla="*/ 92893 w 27"/>
                <a:gd name="T57" fmla="*/ 305224 h 17"/>
                <a:gd name="T58" fmla="*/ 153573 w 27"/>
                <a:gd name="T59" fmla="*/ 364716 h 17"/>
                <a:gd name="T60" fmla="*/ 92893 w 27"/>
                <a:gd name="T61" fmla="*/ 364716 h 17"/>
                <a:gd name="T62" fmla="*/ 153573 w 27"/>
                <a:gd name="T63" fmla="*/ 364716 h 17"/>
                <a:gd name="T64" fmla="*/ 459868 w 27"/>
                <a:gd name="T65" fmla="*/ 517767 h 17"/>
                <a:gd name="T66" fmla="*/ 153573 w 27"/>
                <a:gd name="T67" fmla="*/ 364716 h 17"/>
                <a:gd name="T68" fmla="*/ 459868 w 27"/>
                <a:gd name="T69" fmla="*/ 517767 h 17"/>
                <a:gd name="T70" fmla="*/ 459868 w 27"/>
                <a:gd name="T71" fmla="*/ 484634 h 17"/>
                <a:gd name="T72" fmla="*/ 639865 w 27"/>
                <a:gd name="T73" fmla="*/ 484634 h 17"/>
                <a:gd name="T74" fmla="*/ 459868 w 27"/>
                <a:gd name="T75" fmla="*/ 484634 h 17"/>
                <a:gd name="T76" fmla="*/ 765978 w 27"/>
                <a:gd name="T77" fmla="*/ 332612 h 17"/>
                <a:gd name="T78" fmla="*/ 639865 w 27"/>
                <a:gd name="T79" fmla="*/ 484634 h 17"/>
                <a:gd name="T80" fmla="*/ 793438 w 27"/>
                <a:gd name="T81" fmla="*/ 332612 h 17"/>
                <a:gd name="T82" fmla="*/ 793438 w 27"/>
                <a:gd name="T83" fmla="*/ 364716 h 17"/>
                <a:gd name="T84" fmla="*/ 793438 w 27"/>
                <a:gd name="T85" fmla="*/ 364716 h 17"/>
                <a:gd name="T86" fmla="*/ 793438 w 27"/>
                <a:gd name="T87" fmla="*/ 332612 h 17"/>
                <a:gd name="T88" fmla="*/ 793438 w 27"/>
                <a:gd name="T89" fmla="*/ 364716 h 17"/>
                <a:gd name="T90" fmla="*/ 793438 w 27"/>
                <a:gd name="T91" fmla="*/ 364716 h 17"/>
                <a:gd name="T92" fmla="*/ 793438 w 27"/>
                <a:gd name="T93" fmla="*/ 364716 h 17"/>
                <a:gd name="T94" fmla="*/ 765978 w 27"/>
                <a:gd name="T95" fmla="*/ 364716 h 17"/>
                <a:gd name="T96" fmla="*/ 793438 w 27"/>
                <a:gd name="T97" fmla="*/ 332612 h 17"/>
                <a:gd name="T98" fmla="*/ 765978 w 27"/>
                <a:gd name="T99" fmla="*/ 364716 h 17"/>
                <a:gd name="T100" fmla="*/ 765978 w 27"/>
                <a:gd name="T101" fmla="*/ 332612 h 17"/>
                <a:gd name="T102" fmla="*/ 765978 w 27"/>
                <a:gd name="T103" fmla="*/ 364716 h 17"/>
                <a:gd name="T104" fmla="*/ 793438 w 27"/>
                <a:gd name="T105" fmla="*/ 305224 h 17"/>
                <a:gd name="T106" fmla="*/ 765978 w 27"/>
                <a:gd name="T107" fmla="*/ 364716 h 17"/>
                <a:gd name="T108" fmla="*/ 732730 w 27"/>
                <a:gd name="T109" fmla="*/ 272063 h 17"/>
                <a:gd name="T110" fmla="*/ 793438 w 27"/>
                <a:gd name="T111" fmla="*/ 305224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 h="17">
                  <a:moveTo>
                    <a:pt x="24" y="9"/>
                  </a:moveTo>
                  <a:cubicBezTo>
                    <a:pt x="22" y="9"/>
                    <a:pt x="20" y="7"/>
                    <a:pt x="18" y="5"/>
                  </a:cubicBezTo>
                  <a:lnTo>
                    <a:pt x="19" y="4"/>
                  </a:lnTo>
                  <a:cubicBezTo>
                    <a:pt x="21" y="6"/>
                    <a:pt x="22" y="7"/>
                    <a:pt x="24" y="8"/>
                  </a:cubicBezTo>
                  <a:lnTo>
                    <a:pt x="24" y="9"/>
                  </a:lnTo>
                  <a:close/>
                  <a:moveTo>
                    <a:pt x="18" y="5"/>
                  </a:moveTo>
                  <a:cubicBezTo>
                    <a:pt x="15" y="3"/>
                    <a:pt x="13" y="1"/>
                    <a:pt x="9" y="3"/>
                  </a:cubicBezTo>
                  <a:lnTo>
                    <a:pt x="9" y="2"/>
                  </a:lnTo>
                  <a:cubicBezTo>
                    <a:pt x="13" y="0"/>
                    <a:pt x="16" y="2"/>
                    <a:pt x="19" y="4"/>
                  </a:cubicBezTo>
                  <a:lnTo>
                    <a:pt x="18" y="5"/>
                  </a:lnTo>
                  <a:close/>
                  <a:moveTo>
                    <a:pt x="9" y="2"/>
                  </a:moveTo>
                  <a:lnTo>
                    <a:pt x="9" y="2"/>
                  </a:lnTo>
                  <a:close/>
                  <a:moveTo>
                    <a:pt x="9" y="3"/>
                  </a:moveTo>
                  <a:cubicBezTo>
                    <a:pt x="8" y="3"/>
                    <a:pt x="8" y="4"/>
                    <a:pt x="7" y="4"/>
                  </a:cubicBezTo>
                  <a:lnTo>
                    <a:pt x="6" y="3"/>
                  </a:lnTo>
                  <a:cubicBezTo>
                    <a:pt x="7" y="2"/>
                    <a:pt x="8" y="2"/>
                    <a:pt x="9" y="2"/>
                  </a:cubicBezTo>
                  <a:lnTo>
                    <a:pt x="9" y="3"/>
                  </a:lnTo>
                  <a:close/>
                  <a:moveTo>
                    <a:pt x="7" y="4"/>
                  </a:moveTo>
                  <a:cubicBezTo>
                    <a:pt x="5" y="5"/>
                    <a:pt x="3" y="5"/>
                    <a:pt x="2" y="7"/>
                  </a:cubicBezTo>
                  <a:lnTo>
                    <a:pt x="1" y="7"/>
                  </a:lnTo>
                  <a:cubicBezTo>
                    <a:pt x="2" y="4"/>
                    <a:pt x="4" y="4"/>
                    <a:pt x="6" y="3"/>
                  </a:cubicBezTo>
                  <a:lnTo>
                    <a:pt x="7" y="4"/>
                  </a:lnTo>
                  <a:close/>
                  <a:moveTo>
                    <a:pt x="1" y="7"/>
                  </a:moveTo>
                  <a:lnTo>
                    <a:pt x="1" y="7"/>
                  </a:lnTo>
                  <a:close/>
                  <a:moveTo>
                    <a:pt x="2" y="7"/>
                  </a:moveTo>
                  <a:lnTo>
                    <a:pt x="2" y="7"/>
                  </a:lnTo>
                  <a:lnTo>
                    <a:pt x="1" y="7"/>
                  </a:lnTo>
                  <a:lnTo>
                    <a:pt x="2" y="7"/>
                  </a:lnTo>
                  <a:close/>
                  <a:moveTo>
                    <a:pt x="1" y="7"/>
                  </a:moveTo>
                  <a:lnTo>
                    <a:pt x="1" y="7"/>
                  </a:lnTo>
                  <a:close/>
                  <a:moveTo>
                    <a:pt x="2" y="7"/>
                  </a:moveTo>
                  <a:cubicBezTo>
                    <a:pt x="2" y="7"/>
                    <a:pt x="2" y="7"/>
                    <a:pt x="2" y="8"/>
                  </a:cubicBezTo>
                  <a:lnTo>
                    <a:pt x="0" y="7"/>
                  </a:lnTo>
                  <a:cubicBezTo>
                    <a:pt x="0" y="7"/>
                    <a:pt x="1" y="7"/>
                    <a:pt x="1" y="7"/>
                  </a:cubicBezTo>
                  <a:lnTo>
                    <a:pt x="2" y="7"/>
                  </a:lnTo>
                  <a:close/>
                  <a:moveTo>
                    <a:pt x="2" y="8"/>
                  </a:moveTo>
                  <a:cubicBezTo>
                    <a:pt x="2" y="8"/>
                    <a:pt x="2" y="8"/>
                    <a:pt x="2" y="8"/>
                  </a:cubicBezTo>
                  <a:lnTo>
                    <a:pt x="0" y="8"/>
                  </a:lnTo>
                  <a:cubicBezTo>
                    <a:pt x="0" y="8"/>
                    <a:pt x="0" y="7"/>
                    <a:pt x="0" y="7"/>
                  </a:cubicBezTo>
                  <a:lnTo>
                    <a:pt x="2" y="8"/>
                  </a:lnTo>
                  <a:close/>
                  <a:moveTo>
                    <a:pt x="2" y="8"/>
                  </a:moveTo>
                  <a:cubicBezTo>
                    <a:pt x="2" y="9"/>
                    <a:pt x="2" y="9"/>
                    <a:pt x="3" y="10"/>
                  </a:cubicBezTo>
                  <a:lnTo>
                    <a:pt x="2" y="11"/>
                  </a:lnTo>
                  <a:cubicBezTo>
                    <a:pt x="1" y="10"/>
                    <a:pt x="0" y="9"/>
                    <a:pt x="0" y="8"/>
                  </a:cubicBezTo>
                  <a:lnTo>
                    <a:pt x="2" y="8"/>
                  </a:lnTo>
                  <a:close/>
                  <a:moveTo>
                    <a:pt x="3" y="10"/>
                  </a:moveTo>
                  <a:lnTo>
                    <a:pt x="3" y="10"/>
                  </a:lnTo>
                  <a:lnTo>
                    <a:pt x="2" y="10"/>
                  </a:lnTo>
                  <a:lnTo>
                    <a:pt x="3" y="10"/>
                  </a:lnTo>
                  <a:close/>
                  <a:moveTo>
                    <a:pt x="3" y="10"/>
                  </a:moveTo>
                  <a:cubicBezTo>
                    <a:pt x="3" y="10"/>
                    <a:pt x="3" y="10"/>
                    <a:pt x="3" y="10"/>
                  </a:cubicBezTo>
                  <a:lnTo>
                    <a:pt x="3" y="12"/>
                  </a:lnTo>
                  <a:cubicBezTo>
                    <a:pt x="2" y="11"/>
                    <a:pt x="2" y="11"/>
                    <a:pt x="2" y="11"/>
                  </a:cubicBezTo>
                  <a:lnTo>
                    <a:pt x="3" y="10"/>
                  </a:lnTo>
                  <a:close/>
                  <a:moveTo>
                    <a:pt x="3" y="10"/>
                  </a:moveTo>
                  <a:cubicBezTo>
                    <a:pt x="4" y="11"/>
                    <a:pt x="5" y="11"/>
                    <a:pt x="5" y="12"/>
                  </a:cubicBezTo>
                  <a:lnTo>
                    <a:pt x="4" y="13"/>
                  </a:lnTo>
                  <a:cubicBezTo>
                    <a:pt x="4" y="12"/>
                    <a:pt x="3" y="12"/>
                    <a:pt x="3" y="12"/>
                  </a:cubicBezTo>
                  <a:lnTo>
                    <a:pt x="3" y="10"/>
                  </a:lnTo>
                  <a:close/>
                  <a:moveTo>
                    <a:pt x="5" y="12"/>
                  </a:moveTo>
                  <a:cubicBezTo>
                    <a:pt x="8" y="14"/>
                    <a:pt x="11" y="16"/>
                    <a:pt x="15" y="16"/>
                  </a:cubicBezTo>
                  <a:lnTo>
                    <a:pt x="15" y="17"/>
                  </a:lnTo>
                  <a:cubicBezTo>
                    <a:pt x="11" y="17"/>
                    <a:pt x="8" y="15"/>
                    <a:pt x="4" y="13"/>
                  </a:cubicBezTo>
                  <a:lnTo>
                    <a:pt x="5" y="12"/>
                  </a:lnTo>
                  <a:close/>
                  <a:moveTo>
                    <a:pt x="15" y="17"/>
                  </a:moveTo>
                  <a:lnTo>
                    <a:pt x="15" y="17"/>
                  </a:lnTo>
                  <a:close/>
                  <a:moveTo>
                    <a:pt x="15" y="16"/>
                  </a:moveTo>
                  <a:cubicBezTo>
                    <a:pt x="17" y="16"/>
                    <a:pt x="19" y="16"/>
                    <a:pt x="21" y="15"/>
                  </a:cubicBezTo>
                  <a:lnTo>
                    <a:pt x="21" y="16"/>
                  </a:lnTo>
                  <a:cubicBezTo>
                    <a:pt x="19" y="17"/>
                    <a:pt x="17" y="17"/>
                    <a:pt x="15" y="17"/>
                  </a:cubicBezTo>
                  <a:lnTo>
                    <a:pt x="15" y="16"/>
                  </a:lnTo>
                  <a:close/>
                  <a:moveTo>
                    <a:pt x="21" y="15"/>
                  </a:moveTo>
                  <a:cubicBezTo>
                    <a:pt x="23" y="14"/>
                    <a:pt x="25" y="13"/>
                    <a:pt x="25" y="11"/>
                  </a:cubicBezTo>
                  <a:lnTo>
                    <a:pt x="26" y="12"/>
                  </a:lnTo>
                  <a:cubicBezTo>
                    <a:pt x="26" y="14"/>
                    <a:pt x="24" y="15"/>
                    <a:pt x="21" y="16"/>
                  </a:cubicBezTo>
                  <a:lnTo>
                    <a:pt x="21" y="15"/>
                  </a:lnTo>
                  <a:close/>
                  <a:moveTo>
                    <a:pt x="26" y="11"/>
                  </a:moveTo>
                  <a:lnTo>
                    <a:pt x="27" y="11"/>
                  </a:lnTo>
                  <a:lnTo>
                    <a:pt x="26" y="12"/>
                  </a:lnTo>
                  <a:lnTo>
                    <a:pt x="26" y="11"/>
                  </a:lnTo>
                  <a:close/>
                  <a:moveTo>
                    <a:pt x="26" y="12"/>
                  </a:moveTo>
                  <a:lnTo>
                    <a:pt x="26" y="12"/>
                  </a:lnTo>
                  <a:lnTo>
                    <a:pt x="26" y="11"/>
                  </a:lnTo>
                  <a:lnTo>
                    <a:pt x="26" y="12"/>
                  </a:lnTo>
                  <a:close/>
                  <a:moveTo>
                    <a:pt x="26" y="12"/>
                  </a:moveTo>
                  <a:lnTo>
                    <a:pt x="26" y="12"/>
                  </a:lnTo>
                  <a:lnTo>
                    <a:pt x="26" y="11"/>
                  </a:lnTo>
                  <a:lnTo>
                    <a:pt x="26" y="12"/>
                  </a:lnTo>
                  <a:close/>
                  <a:moveTo>
                    <a:pt x="26" y="12"/>
                  </a:moveTo>
                  <a:cubicBezTo>
                    <a:pt x="25" y="12"/>
                    <a:pt x="25" y="12"/>
                    <a:pt x="25" y="12"/>
                  </a:cubicBezTo>
                  <a:lnTo>
                    <a:pt x="26" y="11"/>
                  </a:lnTo>
                  <a:cubicBezTo>
                    <a:pt x="26" y="11"/>
                    <a:pt x="26" y="11"/>
                    <a:pt x="26" y="11"/>
                  </a:cubicBezTo>
                  <a:lnTo>
                    <a:pt x="26" y="12"/>
                  </a:lnTo>
                  <a:close/>
                  <a:moveTo>
                    <a:pt x="25" y="12"/>
                  </a:moveTo>
                  <a:lnTo>
                    <a:pt x="25" y="12"/>
                  </a:lnTo>
                  <a:lnTo>
                    <a:pt x="25" y="11"/>
                  </a:lnTo>
                  <a:lnTo>
                    <a:pt x="25" y="12"/>
                  </a:lnTo>
                  <a:close/>
                  <a:moveTo>
                    <a:pt x="25" y="12"/>
                  </a:moveTo>
                  <a:cubicBezTo>
                    <a:pt x="25" y="12"/>
                    <a:pt x="25" y="11"/>
                    <a:pt x="25" y="11"/>
                  </a:cubicBezTo>
                  <a:lnTo>
                    <a:pt x="26" y="10"/>
                  </a:lnTo>
                  <a:cubicBezTo>
                    <a:pt x="26" y="11"/>
                    <a:pt x="26" y="11"/>
                    <a:pt x="26" y="11"/>
                  </a:cubicBezTo>
                  <a:lnTo>
                    <a:pt x="25" y="12"/>
                  </a:lnTo>
                  <a:close/>
                  <a:moveTo>
                    <a:pt x="25" y="11"/>
                  </a:moveTo>
                  <a:cubicBezTo>
                    <a:pt x="24" y="10"/>
                    <a:pt x="24" y="9"/>
                    <a:pt x="24" y="9"/>
                  </a:cubicBezTo>
                  <a:lnTo>
                    <a:pt x="25" y="8"/>
                  </a:lnTo>
                  <a:cubicBezTo>
                    <a:pt x="25" y="9"/>
                    <a:pt x="25" y="10"/>
                    <a:pt x="26" y="10"/>
                  </a:cubicBezTo>
                  <a:lnTo>
                    <a:pt x="2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2" name="Freeform 91">
              <a:extLst>
                <a:ext uri="{FF2B5EF4-FFF2-40B4-BE49-F238E27FC236}">
                  <a16:creationId xmlns:a16="http://schemas.microsoft.com/office/drawing/2014/main" id="{58B29A7F-9B57-FD8C-1B3D-829846E42860}"/>
                </a:ext>
              </a:extLst>
            </p:cNvPr>
            <p:cNvSpPr>
              <a:spLocks/>
            </p:cNvSpPr>
            <p:nvPr/>
          </p:nvSpPr>
          <p:spPr bwMode="auto">
            <a:xfrm>
              <a:off x="2495" y="1453"/>
              <a:ext cx="140" cy="100"/>
            </a:xfrm>
            <a:custGeom>
              <a:avLst/>
              <a:gdLst>
                <a:gd name="T0" fmla="*/ 523146 w 25"/>
                <a:gd name="T1" fmla="*/ 148672 h 18"/>
                <a:gd name="T2" fmla="*/ 247806 w 25"/>
                <a:gd name="T3" fmla="*/ 31389 h 18"/>
                <a:gd name="T4" fmla="*/ 186844 w 25"/>
                <a:gd name="T5" fmla="*/ 148672 h 18"/>
                <a:gd name="T6" fmla="*/ 60934 w 25"/>
                <a:gd name="T7" fmla="*/ 354411 h 18"/>
                <a:gd name="T8" fmla="*/ 677533 w 25"/>
                <a:gd name="T9" fmla="*/ 380989 h 18"/>
                <a:gd name="T10" fmla="*/ 523146 w 25"/>
                <a:gd name="T11" fmla="*/ 14867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8">
                  <a:moveTo>
                    <a:pt x="17" y="5"/>
                  </a:moveTo>
                  <a:cubicBezTo>
                    <a:pt x="15" y="2"/>
                    <a:pt x="12" y="0"/>
                    <a:pt x="8" y="1"/>
                  </a:cubicBezTo>
                  <a:cubicBezTo>
                    <a:pt x="7" y="1"/>
                    <a:pt x="8" y="4"/>
                    <a:pt x="6" y="5"/>
                  </a:cubicBezTo>
                  <a:cubicBezTo>
                    <a:pt x="4" y="7"/>
                    <a:pt x="0" y="10"/>
                    <a:pt x="2" y="12"/>
                  </a:cubicBezTo>
                  <a:cubicBezTo>
                    <a:pt x="7" y="17"/>
                    <a:pt x="16" y="18"/>
                    <a:pt x="22" y="13"/>
                  </a:cubicBezTo>
                  <a:cubicBezTo>
                    <a:pt x="25" y="11"/>
                    <a:pt x="19" y="8"/>
                    <a:pt x="17"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3" name="Freeform 92">
              <a:extLst>
                <a:ext uri="{FF2B5EF4-FFF2-40B4-BE49-F238E27FC236}">
                  <a16:creationId xmlns:a16="http://schemas.microsoft.com/office/drawing/2014/main" id="{B6D8ECB2-2910-FE75-6EFC-86194ADD3852}"/>
                </a:ext>
              </a:extLst>
            </p:cNvPr>
            <p:cNvSpPr>
              <a:spLocks noEditPoints="1"/>
            </p:cNvSpPr>
            <p:nvPr/>
          </p:nvSpPr>
          <p:spPr bwMode="auto">
            <a:xfrm>
              <a:off x="2495" y="1447"/>
              <a:ext cx="134" cy="106"/>
            </a:xfrm>
            <a:custGeom>
              <a:avLst/>
              <a:gdLst>
                <a:gd name="T0" fmla="*/ 515018 w 24"/>
                <a:gd name="T1" fmla="*/ 178342 h 19"/>
                <a:gd name="T2" fmla="*/ 548094 w 24"/>
                <a:gd name="T3" fmla="*/ 178342 h 19"/>
                <a:gd name="T4" fmla="*/ 548094 w 24"/>
                <a:gd name="T5" fmla="*/ 178342 h 19"/>
                <a:gd name="T6" fmla="*/ 515018 w 24"/>
                <a:gd name="T7" fmla="*/ 178342 h 19"/>
                <a:gd name="T8" fmla="*/ 515018 w 24"/>
                <a:gd name="T9" fmla="*/ 178342 h 19"/>
                <a:gd name="T10" fmla="*/ 515018 w 24"/>
                <a:gd name="T11" fmla="*/ 119116 h 19"/>
                <a:gd name="T12" fmla="*/ 515018 w 24"/>
                <a:gd name="T13" fmla="*/ 178342 h 19"/>
                <a:gd name="T14" fmla="*/ 455851 w 24"/>
                <a:gd name="T15" fmla="*/ 119116 h 19"/>
                <a:gd name="T16" fmla="*/ 515018 w 24"/>
                <a:gd name="T17" fmla="*/ 119116 h 19"/>
                <a:gd name="T18" fmla="*/ 455851 w 24"/>
                <a:gd name="T19" fmla="*/ 119116 h 19"/>
                <a:gd name="T20" fmla="*/ 243841 w 24"/>
                <a:gd name="T21" fmla="*/ 31967 h 19"/>
                <a:gd name="T22" fmla="*/ 455851 w 24"/>
                <a:gd name="T23" fmla="*/ 119116 h 19"/>
                <a:gd name="T24" fmla="*/ 243841 w 24"/>
                <a:gd name="T25" fmla="*/ 31967 h 19"/>
                <a:gd name="T26" fmla="*/ 243841 w 24"/>
                <a:gd name="T27" fmla="*/ 31967 h 19"/>
                <a:gd name="T28" fmla="*/ 243841 w 24"/>
                <a:gd name="T29" fmla="*/ 119116 h 19"/>
                <a:gd name="T30" fmla="*/ 243841 w 24"/>
                <a:gd name="T31" fmla="*/ 31967 h 19"/>
                <a:gd name="T32" fmla="*/ 243841 w 24"/>
                <a:gd name="T33" fmla="*/ 119116 h 19"/>
                <a:gd name="T34" fmla="*/ 184674 w 24"/>
                <a:gd name="T35" fmla="*/ 178342 h 19"/>
                <a:gd name="T36" fmla="*/ 243841 w 24"/>
                <a:gd name="T37" fmla="*/ 119116 h 19"/>
                <a:gd name="T38" fmla="*/ 211826 w 24"/>
                <a:gd name="T39" fmla="*/ 211152 h 19"/>
                <a:gd name="T40" fmla="*/ 211826 w 24"/>
                <a:gd name="T41" fmla="*/ 211152 h 19"/>
                <a:gd name="T42" fmla="*/ 211826 w 24"/>
                <a:gd name="T43" fmla="*/ 211152 h 19"/>
                <a:gd name="T44" fmla="*/ 184674 w 24"/>
                <a:gd name="T45" fmla="*/ 178342 h 19"/>
                <a:gd name="T46" fmla="*/ 211826 w 24"/>
                <a:gd name="T47" fmla="*/ 211152 h 19"/>
                <a:gd name="T48" fmla="*/ 151599 w 24"/>
                <a:gd name="T49" fmla="*/ 211152 h 19"/>
                <a:gd name="T50" fmla="*/ 211826 w 24"/>
                <a:gd name="T51" fmla="*/ 211152 h 19"/>
                <a:gd name="T52" fmla="*/ 92242 w 24"/>
                <a:gd name="T53" fmla="*/ 302312 h 19"/>
                <a:gd name="T54" fmla="*/ 151599 w 24"/>
                <a:gd name="T55" fmla="*/ 211152 h 19"/>
                <a:gd name="T56" fmla="*/ 92242 w 24"/>
                <a:gd name="T57" fmla="*/ 302312 h 19"/>
                <a:gd name="T58" fmla="*/ 59356 w 24"/>
                <a:gd name="T59" fmla="*/ 421428 h 19"/>
                <a:gd name="T60" fmla="*/ 92242 w 24"/>
                <a:gd name="T61" fmla="*/ 302312 h 19"/>
                <a:gd name="T62" fmla="*/ 59356 w 24"/>
                <a:gd name="T63" fmla="*/ 421428 h 19"/>
                <a:gd name="T64" fmla="*/ 59356 w 24"/>
                <a:gd name="T65" fmla="*/ 421428 h 19"/>
                <a:gd name="T66" fmla="*/ 92242 w 24"/>
                <a:gd name="T67" fmla="*/ 394348 h 19"/>
                <a:gd name="T68" fmla="*/ 59356 w 24"/>
                <a:gd name="T69" fmla="*/ 421428 h 19"/>
                <a:gd name="T70" fmla="*/ 59356 w 24"/>
                <a:gd name="T71" fmla="*/ 421428 h 19"/>
                <a:gd name="T72" fmla="*/ 59356 w 24"/>
                <a:gd name="T73" fmla="*/ 394348 h 19"/>
                <a:gd name="T74" fmla="*/ 92242 w 24"/>
                <a:gd name="T75" fmla="*/ 394348 h 19"/>
                <a:gd name="T76" fmla="*/ 119584 w 24"/>
                <a:gd name="T77" fmla="*/ 481497 h 19"/>
                <a:gd name="T78" fmla="*/ 92242 w 24"/>
                <a:gd name="T79" fmla="*/ 394348 h 19"/>
                <a:gd name="T80" fmla="*/ 211826 w 24"/>
                <a:gd name="T81" fmla="*/ 481497 h 19"/>
                <a:gd name="T82" fmla="*/ 119584 w 24"/>
                <a:gd name="T83" fmla="*/ 481497 h 19"/>
                <a:gd name="T84" fmla="*/ 211826 w 24"/>
                <a:gd name="T85" fmla="*/ 481497 h 19"/>
                <a:gd name="T86" fmla="*/ 667677 w 24"/>
                <a:gd name="T87" fmla="*/ 454422 h 19"/>
                <a:gd name="T88" fmla="*/ 211826 w 24"/>
                <a:gd name="T89" fmla="*/ 481497 h 19"/>
                <a:gd name="T90" fmla="*/ 667677 w 24"/>
                <a:gd name="T91" fmla="*/ 454422 h 19"/>
                <a:gd name="T92" fmla="*/ 667677 w 24"/>
                <a:gd name="T93" fmla="*/ 454422 h 19"/>
                <a:gd name="T94" fmla="*/ 634602 w 24"/>
                <a:gd name="T95" fmla="*/ 329392 h 19"/>
                <a:gd name="T96" fmla="*/ 667677 w 24"/>
                <a:gd name="T97" fmla="*/ 454422 h 19"/>
                <a:gd name="T98" fmla="*/ 634602 w 24"/>
                <a:gd name="T99" fmla="*/ 329392 h 19"/>
                <a:gd name="T100" fmla="*/ 607450 w 24"/>
                <a:gd name="T101" fmla="*/ 243114 h 19"/>
                <a:gd name="T102" fmla="*/ 634602 w 24"/>
                <a:gd name="T103" fmla="*/ 329392 h 19"/>
                <a:gd name="T104" fmla="*/ 515018 w 24"/>
                <a:gd name="T105" fmla="*/ 178342 h 19"/>
                <a:gd name="T106" fmla="*/ 607450 w 24"/>
                <a:gd name="T107" fmla="*/ 243114 h 19"/>
                <a:gd name="T108" fmla="*/ 515018 w 24"/>
                <a:gd name="T109" fmla="*/ 178342 h 19"/>
                <a:gd name="T110" fmla="*/ 515018 w 24"/>
                <a:gd name="T111" fmla="*/ 178342 h 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 h="19">
                  <a:moveTo>
                    <a:pt x="17" y="6"/>
                  </a:moveTo>
                  <a:lnTo>
                    <a:pt x="17" y="6"/>
                  </a:lnTo>
                  <a:lnTo>
                    <a:pt x="18" y="6"/>
                  </a:lnTo>
                  <a:lnTo>
                    <a:pt x="17" y="6"/>
                  </a:lnTo>
                  <a:close/>
                  <a:moveTo>
                    <a:pt x="18" y="6"/>
                  </a:moveTo>
                  <a:lnTo>
                    <a:pt x="18" y="6"/>
                  </a:lnTo>
                  <a:lnTo>
                    <a:pt x="17" y="6"/>
                  </a:lnTo>
                  <a:lnTo>
                    <a:pt x="18" y="6"/>
                  </a:lnTo>
                  <a:close/>
                  <a:moveTo>
                    <a:pt x="17" y="6"/>
                  </a:moveTo>
                  <a:cubicBezTo>
                    <a:pt x="16" y="6"/>
                    <a:pt x="16" y="6"/>
                    <a:pt x="16" y="5"/>
                  </a:cubicBezTo>
                  <a:lnTo>
                    <a:pt x="17" y="4"/>
                  </a:lnTo>
                  <a:cubicBezTo>
                    <a:pt x="17" y="5"/>
                    <a:pt x="17" y="5"/>
                    <a:pt x="18" y="6"/>
                  </a:cubicBezTo>
                  <a:lnTo>
                    <a:pt x="17" y="6"/>
                  </a:lnTo>
                  <a:close/>
                  <a:moveTo>
                    <a:pt x="16" y="5"/>
                  </a:moveTo>
                  <a:cubicBezTo>
                    <a:pt x="16" y="5"/>
                    <a:pt x="15" y="5"/>
                    <a:pt x="15" y="4"/>
                  </a:cubicBezTo>
                  <a:lnTo>
                    <a:pt x="16" y="3"/>
                  </a:lnTo>
                  <a:cubicBezTo>
                    <a:pt x="16" y="4"/>
                    <a:pt x="16" y="4"/>
                    <a:pt x="17" y="4"/>
                  </a:cubicBezTo>
                  <a:lnTo>
                    <a:pt x="16" y="5"/>
                  </a:lnTo>
                  <a:close/>
                  <a:moveTo>
                    <a:pt x="15" y="4"/>
                  </a:moveTo>
                  <a:cubicBezTo>
                    <a:pt x="13" y="3"/>
                    <a:pt x="11" y="2"/>
                    <a:pt x="8" y="2"/>
                  </a:cubicBezTo>
                  <a:lnTo>
                    <a:pt x="8" y="1"/>
                  </a:lnTo>
                  <a:cubicBezTo>
                    <a:pt x="11" y="0"/>
                    <a:pt x="14" y="2"/>
                    <a:pt x="16" y="3"/>
                  </a:cubicBezTo>
                  <a:lnTo>
                    <a:pt x="15" y="4"/>
                  </a:lnTo>
                  <a:close/>
                  <a:moveTo>
                    <a:pt x="8" y="1"/>
                  </a:moveTo>
                  <a:lnTo>
                    <a:pt x="8" y="1"/>
                  </a:lnTo>
                  <a:lnTo>
                    <a:pt x="8" y="2"/>
                  </a:lnTo>
                  <a:lnTo>
                    <a:pt x="8" y="1"/>
                  </a:lnTo>
                  <a:close/>
                  <a:moveTo>
                    <a:pt x="8" y="2"/>
                  </a:moveTo>
                  <a:cubicBezTo>
                    <a:pt x="8" y="2"/>
                    <a:pt x="8" y="3"/>
                    <a:pt x="8" y="4"/>
                  </a:cubicBezTo>
                  <a:lnTo>
                    <a:pt x="7" y="4"/>
                  </a:lnTo>
                  <a:cubicBezTo>
                    <a:pt x="7" y="2"/>
                    <a:pt x="7" y="1"/>
                    <a:pt x="8" y="1"/>
                  </a:cubicBezTo>
                  <a:lnTo>
                    <a:pt x="8" y="2"/>
                  </a:lnTo>
                  <a:close/>
                  <a:moveTo>
                    <a:pt x="8" y="4"/>
                  </a:moveTo>
                  <a:cubicBezTo>
                    <a:pt x="8" y="5"/>
                    <a:pt x="8" y="6"/>
                    <a:pt x="7" y="7"/>
                  </a:cubicBezTo>
                  <a:lnTo>
                    <a:pt x="6" y="6"/>
                  </a:lnTo>
                  <a:cubicBezTo>
                    <a:pt x="7" y="5"/>
                    <a:pt x="7" y="4"/>
                    <a:pt x="7" y="4"/>
                  </a:cubicBezTo>
                  <a:lnTo>
                    <a:pt x="8" y="4"/>
                  </a:lnTo>
                  <a:close/>
                  <a:moveTo>
                    <a:pt x="7" y="7"/>
                  </a:moveTo>
                  <a:lnTo>
                    <a:pt x="7" y="7"/>
                  </a:lnTo>
                  <a:lnTo>
                    <a:pt x="6" y="6"/>
                  </a:lnTo>
                  <a:lnTo>
                    <a:pt x="7" y="7"/>
                  </a:lnTo>
                  <a:close/>
                  <a:moveTo>
                    <a:pt x="7" y="7"/>
                  </a:moveTo>
                  <a:lnTo>
                    <a:pt x="7" y="7"/>
                  </a:lnTo>
                  <a:lnTo>
                    <a:pt x="6" y="6"/>
                  </a:lnTo>
                  <a:lnTo>
                    <a:pt x="7" y="7"/>
                  </a:lnTo>
                  <a:close/>
                  <a:moveTo>
                    <a:pt x="7" y="7"/>
                  </a:moveTo>
                  <a:cubicBezTo>
                    <a:pt x="7" y="7"/>
                    <a:pt x="6" y="7"/>
                    <a:pt x="6" y="8"/>
                  </a:cubicBezTo>
                  <a:lnTo>
                    <a:pt x="5" y="7"/>
                  </a:lnTo>
                  <a:cubicBezTo>
                    <a:pt x="5" y="6"/>
                    <a:pt x="6" y="6"/>
                    <a:pt x="6" y="6"/>
                  </a:cubicBezTo>
                  <a:lnTo>
                    <a:pt x="7" y="7"/>
                  </a:lnTo>
                  <a:close/>
                  <a:moveTo>
                    <a:pt x="6" y="8"/>
                  </a:moveTo>
                  <a:cubicBezTo>
                    <a:pt x="5" y="8"/>
                    <a:pt x="4" y="9"/>
                    <a:pt x="3" y="10"/>
                  </a:cubicBezTo>
                  <a:lnTo>
                    <a:pt x="2" y="9"/>
                  </a:lnTo>
                  <a:cubicBezTo>
                    <a:pt x="3" y="8"/>
                    <a:pt x="4" y="7"/>
                    <a:pt x="5" y="7"/>
                  </a:cubicBezTo>
                  <a:lnTo>
                    <a:pt x="6" y="8"/>
                  </a:lnTo>
                  <a:close/>
                  <a:moveTo>
                    <a:pt x="3" y="10"/>
                  </a:moveTo>
                  <a:cubicBezTo>
                    <a:pt x="2" y="11"/>
                    <a:pt x="2" y="12"/>
                    <a:pt x="3" y="13"/>
                  </a:cubicBezTo>
                  <a:lnTo>
                    <a:pt x="2" y="14"/>
                  </a:lnTo>
                  <a:cubicBezTo>
                    <a:pt x="0" y="12"/>
                    <a:pt x="1" y="10"/>
                    <a:pt x="2" y="9"/>
                  </a:cubicBezTo>
                  <a:lnTo>
                    <a:pt x="3" y="10"/>
                  </a:lnTo>
                  <a:close/>
                  <a:moveTo>
                    <a:pt x="2" y="14"/>
                  </a:moveTo>
                  <a:lnTo>
                    <a:pt x="2" y="14"/>
                  </a:lnTo>
                  <a:lnTo>
                    <a:pt x="2" y="13"/>
                  </a:lnTo>
                  <a:lnTo>
                    <a:pt x="2" y="14"/>
                  </a:lnTo>
                  <a:close/>
                  <a:moveTo>
                    <a:pt x="3" y="13"/>
                  </a:moveTo>
                  <a:lnTo>
                    <a:pt x="3" y="13"/>
                  </a:lnTo>
                  <a:lnTo>
                    <a:pt x="2" y="14"/>
                  </a:lnTo>
                  <a:lnTo>
                    <a:pt x="3" y="13"/>
                  </a:lnTo>
                  <a:close/>
                  <a:moveTo>
                    <a:pt x="2" y="14"/>
                  </a:moveTo>
                  <a:lnTo>
                    <a:pt x="2" y="14"/>
                  </a:lnTo>
                  <a:lnTo>
                    <a:pt x="2" y="13"/>
                  </a:lnTo>
                  <a:lnTo>
                    <a:pt x="2" y="14"/>
                  </a:lnTo>
                  <a:close/>
                  <a:moveTo>
                    <a:pt x="3" y="13"/>
                  </a:moveTo>
                  <a:cubicBezTo>
                    <a:pt x="3" y="13"/>
                    <a:pt x="4" y="14"/>
                    <a:pt x="5" y="14"/>
                  </a:cubicBezTo>
                  <a:lnTo>
                    <a:pt x="4" y="16"/>
                  </a:lnTo>
                  <a:cubicBezTo>
                    <a:pt x="3" y="15"/>
                    <a:pt x="2" y="14"/>
                    <a:pt x="2" y="14"/>
                  </a:cubicBezTo>
                  <a:lnTo>
                    <a:pt x="3" y="13"/>
                  </a:lnTo>
                  <a:close/>
                  <a:moveTo>
                    <a:pt x="5" y="14"/>
                  </a:moveTo>
                  <a:cubicBezTo>
                    <a:pt x="6" y="15"/>
                    <a:pt x="7" y="15"/>
                    <a:pt x="7" y="16"/>
                  </a:cubicBezTo>
                  <a:lnTo>
                    <a:pt x="7" y="17"/>
                  </a:lnTo>
                  <a:cubicBezTo>
                    <a:pt x="6" y="16"/>
                    <a:pt x="5" y="16"/>
                    <a:pt x="4" y="16"/>
                  </a:cubicBezTo>
                  <a:lnTo>
                    <a:pt x="5" y="14"/>
                  </a:lnTo>
                  <a:close/>
                  <a:moveTo>
                    <a:pt x="7" y="16"/>
                  </a:moveTo>
                  <a:cubicBezTo>
                    <a:pt x="12" y="17"/>
                    <a:pt x="18" y="17"/>
                    <a:pt x="21" y="14"/>
                  </a:cubicBezTo>
                  <a:lnTo>
                    <a:pt x="22" y="15"/>
                  </a:lnTo>
                  <a:cubicBezTo>
                    <a:pt x="18" y="18"/>
                    <a:pt x="12" y="19"/>
                    <a:pt x="7" y="17"/>
                  </a:cubicBezTo>
                  <a:lnTo>
                    <a:pt x="7" y="16"/>
                  </a:lnTo>
                  <a:close/>
                  <a:moveTo>
                    <a:pt x="22" y="15"/>
                  </a:moveTo>
                  <a:lnTo>
                    <a:pt x="22" y="15"/>
                  </a:lnTo>
                  <a:lnTo>
                    <a:pt x="22" y="14"/>
                  </a:lnTo>
                  <a:lnTo>
                    <a:pt x="22" y="15"/>
                  </a:lnTo>
                  <a:close/>
                  <a:moveTo>
                    <a:pt x="21" y="14"/>
                  </a:moveTo>
                  <a:cubicBezTo>
                    <a:pt x="22" y="13"/>
                    <a:pt x="22" y="12"/>
                    <a:pt x="21" y="11"/>
                  </a:cubicBezTo>
                  <a:lnTo>
                    <a:pt x="22" y="10"/>
                  </a:lnTo>
                  <a:cubicBezTo>
                    <a:pt x="23" y="12"/>
                    <a:pt x="24" y="13"/>
                    <a:pt x="22" y="15"/>
                  </a:cubicBezTo>
                  <a:lnTo>
                    <a:pt x="21" y="14"/>
                  </a:lnTo>
                  <a:close/>
                  <a:moveTo>
                    <a:pt x="21" y="11"/>
                  </a:moveTo>
                  <a:cubicBezTo>
                    <a:pt x="20" y="10"/>
                    <a:pt x="20" y="9"/>
                    <a:pt x="19" y="9"/>
                  </a:cubicBezTo>
                  <a:lnTo>
                    <a:pt x="20" y="8"/>
                  </a:lnTo>
                  <a:cubicBezTo>
                    <a:pt x="21" y="8"/>
                    <a:pt x="21" y="9"/>
                    <a:pt x="22" y="10"/>
                  </a:cubicBezTo>
                  <a:lnTo>
                    <a:pt x="21" y="11"/>
                  </a:lnTo>
                  <a:close/>
                  <a:moveTo>
                    <a:pt x="19" y="9"/>
                  </a:moveTo>
                  <a:cubicBezTo>
                    <a:pt x="18" y="8"/>
                    <a:pt x="17" y="7"/>
                    <a:pt x="17" y="6"/>
                  </a:cubicBezTo>
                  <a:lnTo>
                    <a:pt x="18" y="6"/>
                  </a:lnTo>
                  <a:cubicBezTo>
                    <a:pt x="18" y="6"/>
                    <a:pt x="19" y="7"/>
                    <a:pt x="20" y="8"/>
                  </a:cubicBezTo>
                  <a:lnTo>
                    <a:pt x="19" y="9"/>
                  </a:lnTo>
                  <a:close/>
                  <a:moveTo>
                    <a:pt x="17" y="6"/>
                  </a:move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4" name="Freeform 93">
              <a:extLst>
                <a:ext uri="{FF2B5EF4-FFF2-40B4-BE49-F238E27FC236}">
                  <a16:creationId xmlns:a16="http://schemas.microsoft.com/office/drawing/2014/main" id="{145BCDC8-F948-16D3-1F8A-2A79E016459D}"/>
                </a:ext>
              </a:extLst>
            </p:cNvPr>
            <p:cNvSpPr>
              <a:spLocks/>
            </p:cNvSpPr>
            <p:nvPr/>
          </p:nvSpPr>
          <p:spPr bwMode="auto">
            <a:xfrm>
              <a:off x="2601" y="1425"/>
              <a:ext cx="123" cy="95"/>
            </a:xfrm>
            <a:custGeom>
              <a:avLst/>
              <a:gdLst>
                <a:gd name="T0" fmla="*/ 366473 w 22"/>
                <a:gd name="T1" fmla="*/ 0 h 17"/>
                <a:gd name="T2" fmla="*/ 120249 w 22"/>
                <a:gd name="T3" fmla="*/ 59520 h 17"/>
                <a:gd name="T4" fmla="*/ 33199 w 22"/>
                <a:gd name="T5" fmla="*/ 272063 h 17"/>
                <a:gd name="T6" fmla="*/ 273507 w 22"/>
                <a:gd name="T7" fmla="*/ 457403 h 17"/>
                <a:gd name="T8" fmla="*/ 638918 w 22"/>
                <a:gd name="T9" fmla="*/ 244832 h 17"/>
                <a:gd name="T10" fmla="*/ 398637 w 22"/>
                <a:gd name="T11" fmla="*/ 33166 h 17"/>
                <a:gd name="T12" fmla="*/ 366473 w 22"/>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7">
                  <a:moveTo>
                    <a:pt x="12" y="0"/>
                  </a:moveTo>
                  <a:cubicBezTo>
                    <a:pt x="9" y="0"/>
                    <a:pt x="6" y="1"/>
                    <a:pt x="4" y="2"/>
                  </a:cubicBezTo>
                  <a:cubicBezTo>
                    <a:pt x="2" y="4"/>
                    <a:pt x="0" y="7"/>
                    <a:pt x="1" y="9"/>
                  </a:cubicBezTo>
                  <a:cubicBezTo>
                    <a:pt x="1" y="13"/>
                    <a:pt x="5" y="17"/>
                    <a:pt x="9" y="15"/>
                  </a:cubicBezTo>
                  <a:cubicBezTo>
                    <a:pt x="13" y="14"/>
                    <a:pt x="20" y="13"/>
                    <a:pt x="21" y="8"/>
                  </a:cubicBezTo>
                  <a:cubicBezTo>
                    <a:pt x="22" y="5"/>
                    <a:pt x="20" y="0"/>
                    <a:pt x="13" y="1"/>
                  </a:cubicBezTo>
                  <a:cubicBezTo>
                    <a:pt x="13" y="1"/>
                    <a:pt x="12" y="0"/>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5" name="Freeform 94">
              <a:extLst>
                <a:ext uri="{FF2B5EF4-FFF2-40B4-BE49-F238E27FC236}">
                  <a16:creationId xmlns:a16="http://schemas.microsoft.com/office/drawing/2014/main" id="{D4671334-CE7E-AFF6-9690-49AB4D8A5712}"/>
                </a:ext>
              </a:extLst>
            </p:cNvPr>
            <p:cNvSpPr>
              <a:spLocks noEditPoints="1"/>
            </p:cNvSpPr>
            <p:nvPr/>
          </p:nvSpPr>
          <p:spPr bwMode="auto">
            <a:xfrm>
              <a:off x="2601" y="1419"/>
              <a:ext cx="123" cy="95"/>
            </a:xfrm>
            <a:custGeom>
              <a:avLst/>
              <a:gdLst>
                <a:gd name="T0" fmla="*/ 366473 w 22"/>
                <a:gd name="T1" fmla="*/ 0 h 17"/>
                <a:gd name="T2" fmla="*/ 366473 w 22"/>
                <a:gd name="T3" fmla="*/ 0 h 17"/>
                <a:gd name="T4" fmla="*/ 366473 w 22"/>
                <a:gd name="T5" fmla="*/ 0 h 17"/>
                <a:gd name="T6" fmla="*/ 273507 w 22"/>
                <a:gd name="T7" fmla="*/ 33166 h 17"/>
                <a:gd name="T8" fmla="*/ 273507 w 22"/>
                <a:gd name="T9" fmla="*/ 59520 h 17"/>
                <a:gd name="T10" fmla="*/ 273507 w 22"/>
                <a:gd name="T11" fmla="*/ 33166 h 17"/>
                <a:gd name="T12" fmla="*/ 120249 w 22"/>
                <a:gd name="T13" fmla="*/ 119884 h 17"/>
                <a:gd name="T14" fmla="*/ 246252 w 22"/>
                <a:gd name="T15" fmla="*/ 59520 h 17"/>
                <a:gd name="T16" fmla="*/ 120249 w 22"/>
                <a:gd name="T17" fmla="*/ 92653 h 17"/>
                <a:gd name="T18" fmla="*/ 120249 w 22"/>
                <a:gd name="T19" fmla="*/ 119884 h 17"/>
                <a:gd name="T20" fmla="*/ 120249 w 22"/>
                <a:gd name="T21" fmla="*/ 119884 h 17"/>
                <a:gd name="T22" fmla="*/ 120249 w 22"/>
                <a:gd name="T23" fmla="*/ 92653 h 17"/>
                <a:gd name="T24" fmla="*/ 92804 w 22"/>
                <a:gd name="T25" fmla="*/ 119884 h 17"/>
                <a:gd name="T26" fmla="*/ 92804 w 22"/>
                <a:gd name="T27" fmla="*/ 152173 h 17"/>
                <a:gd name="T28" fmla="*/ 92804 w 22"/>
                <a:gd name="T29" fmla="*/ 152173 h 17"/>
                <a:gd name="T30" fmla="*/ 60639 w 22"/>
                <a:gd name="T31" fmla="*/ 152173 h 17"/>
                <a:gd name="T32" fmla="*/ 92804 w 22"/>
                <a:gd name="T33" fmla="*/ 152173 h 17"/>
                <a:gd name="T34" fmla="*/ 60639 w 22"/>
                <a:gd name="T35" fmla="*/ 152173 h 17"/>
                <a:gd name="T36" fmla="*/ 33199 w 22"/>
                <a:gd name="T37" fmla="*/ 305224 h 17"/>
                <a:gd name="T38" fmla="*/ 60639 w 22"/>
                <a:gd name="T39" fmla="*/ 364716 h 17"/>
                <a:gd name="T40" fmla="*/ 33199 w 22"/>
                <a:gd name="T41" fmla="*/ 305224 h 17"/>
                <a:gd name="T42" fmla="*/ 92804 w 22"/>
                <a:gd name="T43" fmla="*/ 484634 h 17"/>
                <a:gd name="T44" fmla="*/ 120249 w 22"/>
                <a:gd name="T45" fmla="*/ 457403 h 17"/>
                <a:gd name="T46" fmla="*/ 92804 w 22"/>
                <a:gd name="T47" fmla="*/ 484634 h 17"/>
                <a:gd name="T48" fmla="*/ 273507 w 22"/>
                <a:gd name="T49" fmla="*/ 484634 h 17"/>
                <a:gd name="T50" fmla="*/ 213025 w 22"/>
                <a:gd name="T51" fmla="*/ 484634 h 17"/>
                <a:gd name="T52" fmla="*/ 273507 w 22"/>
                <a:gd name="T53" fmla="*/ 484634 h 17"/>
                <a:gd name="T54" fmla="*/ 273507 w 22"/>
                <a:gd name="T55" fmla="*/ 484634 h 17"/>
                <a:gd name="T56" fmla="*/ 273507 w 22"/>
                <a:gd name="T57" fmla="*/ 484634 h 17"/>
                <a:gd name="T58" fmla="*/ 273507 w 22"/>
                <a:gd name="T59" fmla="*/ 484634 h 17"/>
                <a:gd name="T60" fmla="*/ 366473 w 22"/>
                <a:gd name="T61" fmla="*/ 484634 h 17"/>
                <a:gd name="T62" fmla="*/ 366473 w 22"/>
                <a:gd name="T63" fmla="*/ 457403 h 17"/>
                <a:gd name="T64" fmla="*/ 366473 w 22"/>
                <a:gd name="T65" fmla="*/ 484634 h 17"/>
                <a:gd name="T66" fmla="*/ 611662 w 22"/>
                <a:gd name="T67" fmla="*/ 272063 h 17"/>
                <a:gd name="T68" fmla="*/ 611662 w 22"/>
                <a:gd name="T69" fmla="*/ 272063 h 17"/>
                <a:gd name="T70" fmla="*/ 638918 w 22"/>
                <a:gd name="T71" fmla="*/ 272063 h 17"/>
                <a:gd name="T72" fmla="*/ 579341 w 22"/>
                <a:gd name="T73" fmla="*/ 119884 h 17"/>
                <a:gd name="T74" fmla="*/ 611662 w 22"/>
                <a:gd name="T75" fmla="*/ 185339 h 17"/>
                <a:gd name="T76" fmla="*/ 518859 w 22"/>
                <a:gd name="T77" fmla="*/ 33166 h 17"/>
                <a:gd name="T78" fmla="*/ 518859 w 22"/>
                <a:gd name="T79" fmla="*/ 92653 h 17"/>
                <a:gd name="T80" fmla="*/ 518859 w 22"/>
                <a:gd name="T81" fmla="*/ 33166 h 17"/>
                <a:gd name="T82" fmla="*/ 398637 w 22"/>
                <a:gd name="T83" fmla="*/ 33166 h 17"/>
                <a:gd name="T84" fmla="*/ 398637 w 22"/>
                <a:gd name="T85" fmla="*/ 33166 h 17"/>
                <a:gd name="T86" fmla="*/ 398637 w 22"/>
                <a:gd name="T87" fmla="*/ 33166 h 17"/>
                <a:gd name="T88" fmla="*/ 366473 w 22"/>
                <a:gd name="T89" fmla="*/ 59520 h 17"/>
                <a:gd name="T90" fmla="*/ 398637 w 22"/>
                <a:gd name="T91" fmla="*/ 33166 h 17"/>
                <a:gd name="T92" fmla="*/ 366473 w 22"/>
                <a:gd name="T93" fmla="*/ 59520 h 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17">
                  <a:moveTo>
                    <a:pt x="12" y="2"/>
                  </a:moveTo>
                  <a:lnTo>
                    <a:pt x="12" y="2"/>
                  </a:lnTo>
                  <a:lnTo>
                    <a:pt x="12" y="0"/>
                  </a:lnTo>
                  <a:lnTo>
                    <a:pt x="12" y="2"/>
                  </a:lnTo>
                  <a:close/>
                  <a:moveTo>
                    <a:pt x="12" y="0"/>
                  </a:moveTo>
                  <a:lnTo>
                    <a:pt x="12" y="0"/>
                  </a:lnTo>
                  <a:lnTo>
                    <a:pt x="12" y="1"/>
                  </a:lnTo>
                  <a:lnTo>
                    <a:pt x="12" y="0"/>
                  </a:lnTo>
                  <a:close/>
                  <a:moveTo>
                    <a:pt x="12" y="2"/>
                  </a:moveTo>
                  <a:cubicBezTo>
                    <a:pt x="11" y="2"/>
                    <a:pt x="10" y="2"/>
                    <a:pt x="9" y="2"/>
                  </a:cubicBezTo>
                  <a:lnTo>
                    <a:pt x="9" y="1"/>
                  </a:lnTo>
                  <a:cubicBezTo>
                    <a:pt x="10" y="0"/>
                    <a:pt x="11" y="0"/>
                    <a:pt x="12" y="0"/>
                  </a:cubicBezTo>
                  <a:lnTo>
                    <a:pt x="12" y="2"/>
                  </a:lnTo>
                  <a:close/>
                  <a:moveTo>
                    <a:pt x="9" y="2"/>
                  </a:moveTo>
                  <a:cubicBezTo>
                    <a:pt x="9" y="2"/>
                    <a:pt x="8" y="2"/>
                    <a:pt x="8" y="2"/>
                  </a:cubicBezTo>
                  <a:lnTo>
                    <a:pt x="8" y="1"/>
                  </a:lnTo>
                  <a:cubicBezTo>
                    <a:pt x="8" y="1"/>
                    <a:pt x="8" y="1"/>
                    <a:pt x="9" y="1"/>
                  </a:cubicBezTo>
                  <a:lnTo>
                    <a:pt x="9" y="2"/>
                  </a:lnTo>
                  <a:close/>
                  <a:moveTo>
                    <a:pt x="8" y="2"/>
                  </a:moveTo>
                  <a:cubicBezTo>
                    <a:pt x="7" y="3"/>
                    <a:pt x="6" y="3"/>
                    <a:pt x="4" y="4"/>
                  </a:cubicBezTo>
                  <a:lnTo>
                    <a:pt x="4" y="3"/>
                  </a:lnTo>
                  <a:cubicBezTo>
                    <a:pt x="5" y="2"/>
                    <a:pt x="6" y="1"/>
                    <a:pt x="8" y="1"/>
                  </a:cubicBezTo>
                  <a:lnTo>
                    <a:pt x="8" y="2"/>
                  </a:lnTo>
                  <a:close/>
                  <a:moveTo>
                    <a:pt x="4" y="4"/>
                  </a:moveTo>
                  <a:lnTo>
                    <a:pt x="4" y="4"/>
                  </a:lnTo>
                  <a:lnTo>
                    <a:pt x="4" y="3"/>
                  </a:lnTo>
                  <a:lnTo>
                    <a:pt x="4" y="4"/>
                  </a:lnTo>
                  <a:close/>
                  <a:moveTo>
                    <a:pt x="4" y="4"/>
                  </a:moveTo>
                  <a:lnTo>
                    <a:pt x="4" y="4"/>
                  </a:lnTo>
                  <a:lnTo>
                    <a:pt x="4" y="3"/>
                  </a:lnTo>
                  <a:lnTo>
                    <a:pt x="4" y="4"/>
                  </a:lnTo>
                  <a:close/>
                  <a:moveTo>
                    <a:pt x="4" y="3"/>
                  </a:moveTo>
                  <a:lnTo>
                    <a:pt x="4" y="3"/>
                  </a:lnTo>
                  <a:close/>
                  <a:moveTo>
                    <a:pt x="4" y="4"/>
                  </a:moveTo>
                  <a:cubicBezTo>
                    <a:pt x="4" y="4"/>
                    <a:pt x="4" y="4"/>
                    <a:pt x="3" y="5"/>
                  </a:cubicBezTo>
                  <a:lnTo>
                    <a:pt x="3" y="4"/>
                  </a:lnTo>
                  <a:cubicBezTo>
                    <a:pt x="3" y="3"/>
                    <a:pt x="3" y="3"/>
                    <a:pt x="4" y="3"/>
                  </a:cubicBezTo>
                  <a:lnTo>
                    <a:pt x="4" y="4"/>
                  </a:lnTo>
                  <a:close/>
                  <a:moveTo>
                    <a:pt x="3" y="5"/>
                  </a:moveTo>
                  <a:lnTo>
                    <a:pt x="3" y="5"/>
                  </a:lnTo>
                  <a:lnTo>
                    <a:pt x="3" y="4"/>
                  </a:lnTo>
                  <a:lnTo>
                    <a:pt x="3" y="5"/>
                  </a:lnTo>
                  <a:close/>
                  <a:moveTo>
                    <a:pt x="3" y="5"/>
                  </a:moveTo>
                  <a:cubicBezTo>
                    <a:pt x="3" y="5"/>
                    <a:pt x="3" y="5"/>
                    <a:pt x="3" y="5"/>
                  </a:cubicBezTo>
                  <a:lnTo>
                    <a:pt x="2" y="5"/>
                  </a:lnTo>
                  <a:cubicBezTo>
                    <a:pt x="2" y="4"/>
                    <a:pt x="2" y="4"/>
                    <a:pt x="3" y="4"/>
                  </a:cubicBezTo>
                  <a:lnTo>
                    <a:pt x="3" y="5"/>
                  </a:lnTo>
                  <a:close/>
                  <a:moveTo>
                    <a:pt x="3" y="5"/>
                  </a:moveTo>
                  <a:cubicBezTo>
                    <a:pt x="2" y="7"/>
                    <a:pt x="1" y="9"/>
                    <a:pt x="1" y="10"/>
                  </a:cubicBezTo>
                  <a:lnTo>
                    <a:pt x="0" y="10"/>
                  </a:lnTo>
                  <a:cubicBezTo>
                    <a:pt x="0" y="9"/>
                    <a:pt x="0" y="6"/>
                    <a:pt x="2" y="5"/>
                  </a:cubicBezTo>
                  <a:lnTo>
                    <a:pt x="3" y="5"/>
                  </a:lnTo>
                  <a:close/>
                  <a:moveTo>
                    <a:pt x="1" y="10"/>
                  </a:moveTo>
                  <a:lnTo>
                    <a:pt x="1" y="10"/>
                  </a:lnTo>
                  <a:close/>
                  <a:moveTo>
                    <a:pt x="1" y="10"/>
                  </a:moveTo>
                  <a:cubicBezTo>
                    <a:pt x="1" y="11"/>
                    <a:pt x="1" y="11"/>
                    <a:pt x="2" y="12"/>
                  </a:cubicBezTo>
                  <a:lnTo>
                    <a:pt x="0" y="12"/>
                  </a:lnTo>
                  <a:cubicBezTo>
                    <a:pt x="0" y="12"/>
                    <a:pt x="0" y="11"/>
                    <a:pt x="0" y="10"/>
                  </a:cubicBezTo>
                  <a:lnTo>
                    <a:pt x="1" y="10"/>
                  </a:lnTo>
                  <a:close/>
                  <a:moveTo>
                    <a:pt x="2" y="12"/>
                  </a:moveTo>
                  <a:cubicBezTo>
                    <a:pt x="2" y="13"/>
                    <a:pt x="3" y="14"/>
                    <a:pt x="4" y="15"/>
                  </a:cubicBezTo>
                  <a:lnTo>
                    <a:pt x="3" y="16"/>
                  </a:lnTo>
                  <a:cubicBezTo>
                    <a:pt x="2" y="15"/>
                    <a:pt x="1" y="14"/>
                    <a:pt x="0" y="12"/>
                  </a:cubicBezTo>
                  <a:lnTo>
                    <a:pt x="2" y="12"/>
                  </a:lnTo>
                  <a:close/>
                  <a:moveTo>
                    <a:pt x="4" y="15"/>
                  </a:moveTo>
                  <a:cubicBezTo>
                    <a:pt x="5" y="15"/>
                    <a:pt x="6" y="16"/>
                    <a:pt x="7" y="16"/>
                  </a:cubicBezTo>
                  <a:lnTo>
                    <a:pt x="7" y="17"/>
                  </a:lnTo>
                  <a:cubicBezTo>
                    <a:pt x="6" y="17"/>
                    <a:pt x="4" y="17"/>
                    <a:pt x="3" y="16"/>
                  </a:cubicBezTo>
                  <a:lnTo>
                    <a:pt x="4" y="15"/>
                  </a:lnTo>
                  <a:close/>
                  <a:moveTo>
                    <a:pt x="7" y="16"/>
                  </a:moveTo>
                  <a:cubicBezTo>
                    <a:pt x="8" y="16"/>
                    <a:pt x="8" y="16"/>
                    <a:pt x="9" y="16"/>
                  </a:cubicBezTo>
                  <a:lnTo>
                    <a:pt x="9" y="17"/>
                  </a:lnTo>
                  <a:cubicBezTo>
                    <a:pt x="9" y="17"/>
                    <a:pt x="8" y="17"/>
                    <a:pt x="7" y="17"/>
                  </a:cubicBezTo>
                  <a:lnTo>
                    <a:pt x="7" y="16"/>
                  </a:lnTo>
                  <a:close/>
                  <a:moveTo>
                    <a:pt x="9" y="17"/>
                  </a:moveTo>
                  <a:lnTo>
                    <a:pt x="9" y="17"/>
                  </a:lnTo>
                  <a:lnTo>
                    <a:pt x="9" y="16"/>
                  </a:lnTo>
                  <a:lnTo>
                    <a:pt x="9" y="17"/>
                  </a:lnTo>
                  <a:close/>
                  <a:moveTo>
                    <a:pt x="9" y="16"/>
                  </a:moveTo>
                  <a:lnTo>
                    <a:pt x="9" y="16"/>
                  </a:lnTo>
                  <a:lnTo>
                    <a:pt x="9" y="17"/>
                  </a:lnTo>
                  <a:lnTo>
                    <a:pt x="9" y="16"/>
                  </a:lnTo>
                  <a:close/>
                  <a:moveTo>
                    <a:pt x="9" y="16"/>
                  </a:moveTo>
                  <a:lnTo>
                    <a:pt x="9" y="16"/>
                  </a:lnTo>
                  <a:close/>
                  <a:moveTo>
                    <a:pt x="9" y="16"/>
                  </a:moveTo>
                  <a:cubicBezTo>
                    <a:pt x="10" y="15"/>
                    <a:pt x="11" y="15"/>
                    <a:pt x="12" y="15"/>
                  </a:cubicBezTo>
                  <a:lnTo>
                    <a:pt x="12" y="16"/>
                  </a:lnTo>
                  <a:cubicBezTo>
                    <a:pt x="11" y="16"/>
                    <a:pt x="10" y="17"/>
                    <a:pt x="9" y="17"/>
                  </a:cubicBezTo>
                  <a:lnTo>
                    <a:pt x="9" y="16"/>
                  </a:lnTo>
                  <a:close/>
                  <a:moveTo>
                    <a:pt x="12" y="15"/>
                  </a:moveTo>
                  <a:cubicBezTo>
                    <a:pt x="16" y="13"/>
                    <a:pt x="19" y="12"/>
                    <a:pt x="20" y="9"/>
                  </a:cubicBezTo>
                  <a:lnTo>
                    <a:pt x="21" y="9"/>
                  </a:lnTo>
                  <a:cubicBezTo>
                    <a:pt x="20" y="13"/>
                    <a:pt x="16" y="15"/>
                    <a:pt x="12" y="16"/>
                  </a:cubicBezTo>
                  <a:lnTo>
                    <a:pt x="12" y="15"/>
                  </a:lnTo>
                  <a:close/>
                  <a:moveTo>
                    <a:pt x="20" y="9"/>
                  </a:moveTo>
                  <a:lnTo>
                    <a:pt x="20" y="9"/>
                  </a:lnTo>
                  <a:lnTo>
                    <a:pt x="21" y="9"/>
                  </a:lnTo>
                  <a:lnTo>
                    <a:pt x="20" y="9"/>
                  </a:lnTo>
                  <a:close/>
                  <a:moveTo>
                    <a:pt x="20" y="9"/>
                  </a:moveTo>
                  <a:cubicBezTo>
                    <a:pt x="20" y="8"/>
                    <a:pt x="20" y="7"/>
                    <a:pt x="20" y="6"/>
                  </a:cubicBezTo>
                  <a:lnTo>
                    <a:pt x="21" y="6"/>
                  </a:lnTo>
                  <a:cubicBezTo>
                    <a:pt x="22" y="7"/>
                    <a:pt x="22" y="8"/>
                    <a:pt x="21" y="9"/>
                  </a:cubicBezTo>
                  <a:lnTo>
                    <a:pt x="20" y="9"/>
                  </a:lnTo>
                  <a:close/>
                  <a:moveTo>
                    <a:pt x="20" y="6"/>
                  </a:moveTo>
                  <a:cubicBezTo>
                    <a:pt x="20" y="5"/>
                    <a:pt x="19" y="4"/>
                    <a:pt x="19" y="4"/>
                  </a:cubicBezTo>
                  <a:lnTo>
                    <a:pt x="20" y="3"/>
                  </a:lnTo>
                  <a:cubicBezTo>
                    <a:pt x="21" y="4"/>
                    <a:pt x="21" y="5"/>
                    <a:pt x="21" y="6"/>
                  </a:cubicBezTo>
                  <a:lnTo>
                    <a:pt x="20" y="6"/>
                  </a:lnTo>
                  <a:close/>
                  <a:moveTo>
                    <a:pt x="19" y="4"/>
                  </a:moveTo>
                  <a:cubicBezTo>
                    <a:pt x="18" y="3"/>
                    <a:pt x="18" y="3"/>
                    <a:pt x="17" y="3"/>
                  </a:cubicBezTo>
                  <a:lnTo>
                    <a:pt x="17" y="1"/>
                  </a:lnTo>
                  <a:cubicBezTo>
                    <a:pt x="18" y="2"/>
                    <a:pt x="19" y="2"/>
                    <a:pt x="20" y="3"/>
                  </a:cubicBezTo>
                  <a:lnTo>
                    <a:pt x="19" y="4"/>
                  </a:lnTo>
                  <a:close/>
                  <a:moveTo>
                    <a:pt x="17" y="3"/>
                  </a:moveTo>
                  <a:cubicBezTo>
                    <a:pt x="16" y="2"/>
                    <a:pt x="15" y="2"/>
                    <a:pt x="14" y="3"/>
                  </a:cubicBezTo>
                  <a:lnTo>
                    <a:pt x="13" y="1"/>
                  </a:lnTo>
                  <a:cubicBezTo>
                    <a:pt x="15" y="1"/>
                    <a:pt x="16" y="1"/>
                    <a:pt x="17" y="1"/>
                  </a:cubicBezTo>
                  <a:lnTo>
                    <a:pt x="17" y="3"/>
                  </a:lnTo>
                  <a:close/>
                  <a:moveTo>
                    <a:pt x="13" y="1"/>
                  </a:moveTo>
                  <a:lnTo>
                    <a:pt x="13" y="1"/>
                  </a:lnTo>
                  <a:lnTo>
                    <a:pt x="13" y="2"/>
                  </a:lnTo>
                  <a:lnTo>
                    <a:pt x="13" y="1"/>
                  </a:lnTo>
                  <a:close/>
                  <a:moveTo>
                    <a:pt x="14" y="3"/>
                  </a:moveTo>
                  <a:cubicBezTo>
                    <a:pt x="13" y="3"/>
                    <a:pt x="13" y="3"/>
                    <a:pt x="12" y="2"/>
                  </a:cubicBezTo>
                  <a:lnTo>
                    <a:pt x="13" y="1"/>
                  </a:lnTo>
                  <a:cubicBezTo>
                    <a:pt x="13" y="1"/>
                    <a:pt x="13" y="2"/>
                    <a:pt x="13" y="1"/>
                  </a:cubicBezTo>
                  <a:lnTo>
                    <a:pt x="14" y="3"/>
                  </a:lnTo>
                  <a:close/>
                  <a:moveTo>
                    <a:pt x="12" y="2"/>
                  </a:moveTo>
                  <a:cubicBezTo>
                    <a:pt x="12" y="2"/>
                    <a:pt x="12" y="2"/>
                    <a:pt x="12" y="2"/>
                  </a:cubicBezTo>
                  <a:lnTo>
                    <a:pt x="12" y="0"/>
                  </a:lnTo>
                  <a:cubicBezTo>
                    <a:pt x="12" y="0"/>
                    <a:pt x="13" y="1"/>
                    <a:pt x="13" y="1"/>
                  </a:cubicBezTo>
                  <a:lnTo>
                    <a:pt x="12" y="2"/>
                  </a:lnTo>
                  <a:close/>
                  <a:moveTo>
                    <a:pt x="12" y="2"/>
                  </a:moveTo>
                  <a:lnTo>
                    <a:pt x="12" y="2"/>
                  </a:lnTo>
                  <a:lnTo>
                    <a:pt x="12" y="1"/>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6" name="Freeform 95">
              <a:extLst>
                <a:ext uri="{FF2B5EF4-FFF2-40B4-BE49-F238E27FC236}">
                  <a16:creationId xmlns:a16="http://schemas.microsoft.com/office/drawing/2014/main" id="{E4F85D6B-C478-9480-E583-9909F0CC0439}"/>
                </a:ext>
              </a:extLst>
            </p:cNvPr>
            <p:cNvSpPr>
              <a:spLocks/>
            </p:cNvSpPr>
            <p:nvPr/>
          </p:nvSpPr>
          <p:spPr bwMode="auto">
            <a:xfrm>
              <a:off x="2646" y="1358"/>
              <a:ext cx="151" cy="95"/>
            </a:xfrm>
            <a:custGeom>
              <a:avLst/>
              <a:gdLst>
                <a:gd name="T0" fmla="*/ 639865 w 27"/>
                <a:gd name="T1" fmla="*/ 59520 h 17"/>
                <a:gd name="T2" fmla="*/ 399160 w 27"/>
                <a:gd name="T3" fmla="*/ 0 h 17"/>
                <a:gd name="T4" fmla="*/ 120353 w 27"/>
                <a:gd name="T5" fmla="*/ 119884 h 17"/>
                <a:gd name="T6" fmla="*/ 459868 w 27"/>
                <a:gd name="T7" fmla="*/ 425114 h 17"/>
                <a:gd name="T8" fmla="*/ 459868 w 27"/>
                <a:gd name="T9" fmla="*/ 484634 h 17"/>
                <a:gd name="T10" fmla="*/ 793438 w 27"/>
                <a:gd name="T11" fmla="*/ 332612 h 17"/>
                <a:gd name="T12" fmla="*/ 639865 w 27"/>
                <a:gd name="T13" fmla="*/ 5952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7">
                  <a:moveTo>
                    <a:pt x="21" y="2"/>
                  </a:moveTo>
                  <a:cubicBezTo>
                    <a:pt x="19" y="1"/>
                    <a:pt x="16" y="0"/>
                    <a:pt x="13" y="0"/>
                  </a:cubicBezTo>
                  <a:cubicBezTo>
                    <a:pt x="9" y="0"/>
                    <a:pt x="5" y="2"/>
                    <a:pt x="4" y="4"/>
                  </a:cubicBezTo>
                  <a:cubicBezTo>
                    <a:pt x="0" y="10"/>
                    <a:pt x="10" y="11"/>
                    <a:pt x="15" y="14"/>
                  </a:cubicBezTo>
                  <a:cubicBezTo>
                    <a:pt x="15" y="14"/>
                    <a:pt x="15" y="16"/>
                    <a:pt x="15" y="16"/>
                  </a:cubicBezTo>
                  <a:cubicBezTo>
                    <a:pt x="19" y="17"/>
                    <a:pt x="25" y="14"/>
                    <a:pt x="26" y="11"/>
                  </a:cubicBezTo>
                  <a:cubicBezTo>
                    <a:pt x="27" y="8"/>
                    <a:pt x="26" y="4"/>
                    <a:pt x="2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7" name="Freeform 96">
              <a:extLst>
                <a:ext uri="{FF2B5EF4-FFF2-40B4-BE49-F238E27FC236}">
                  <a16:creationId xmlns:a16="http://schemas.microsoft.com/office/drawing/2014/main" id="{0DCEAE87-AD61-328A-A66C-132D94D2470D}"/>
                </a:ext>
              </a:extLst>
            </p:cNvPr>
            <p:cNvSpPr>
              <a:spLocks noEditPoints="1"/>
            </p:cNvSpPr>
            <p:nvPr/>
          </p:nvSpPr>
          <p:spPr bwMode="auto">
            <a:xfrm>
              <a:off x="2651" y="1352"/>
              <a:ext cx="146" cy="101"/>
            </a:xfrm>
            <a:custGeom>
              <a:avLst/>
              <a:gdLst>
                <a:gd name="T0" fmla="*/ 502156 w 26"/>
                <a:gd name="T1" fmla="*/ 33751 h 18"/>
                <a:gd name="T2" fmla="*/ 502156 w 26"/>
                <a:gd name="T3" fmla="*/ 61492 h 18"/>
                <a:gd name="T4" fmla="*/ 502156 w 26"/>
                <a:gd name="T5" fmla="*/ 33751 h 18"/>
                <a:gd name="T6" fmla="*/ 373788 w 26"/>
                <a:gd name="T7" fmla="*/ 61492 h 18"/>
                <a:gd name="T8" fmla="*/ 373788 w 26"/>
                <a:gd name="T9" fmla="*/ 61492 h 18"/>
                <a:gd name="T10" fmla="*/ 373788 w 26"/>
                <a:gd name="T11" fmla="*/ 0 h 18"/>
                <a:gd name="T12" fmla="*/ 312170 w 26"/>
                <a:gd name="T13" fmla="*/ 61492 h 18"/>
                <a:gd name="T14" fmla="*/ 373788 w 26"/>
                <a:gd name="T15" fmla="*/ 61492 h 18"/>
                <a:gd name="T16" fmla="*/ 312170 w 26"/>
                <a:gd name="T17" fmla="*/ 33751 h 18"/>
                <a:gd name="T18" fmla="*/ 284363 w 26"/>
                <a:gd name="T19" fmla="*/ 33751 h 18"/>
                <a:gd name="T20" fmla="*/ 284363 w 26"/>
                <a:gd name="T21" fmla="*/ 61492 h 18"/>
                <a:gd name="T22" fmla="*/ 284363 w 26"/>
                <a:gd name="T23" fmla="*/ 33751 h 18"/>
                <a:gd name="T24" fmla="*/ 61612 w 26"/>
                <a:gd name="T25" fmla="*/ 155630 h 18"/>
                <a:gd name="T26" fmla="*/ 94378 w 26"/>
                <a:gd name="T27" fmla="*/ 189381 h 18"/>
                <a:gd name="T28" fmla="*/ 61612 w 26"/>
                <a:gd name="T29" fmla="*/ 155630 h 18"/>
                <a:gd name="T30" fmla="*/ 156181 w 26"/>
                <a:gd name="T31" fmla="*/ 311288 h 18"/>
                <a:gd name="T32" fmla="*/ 156181 w 26"/>
                <a:gd name="T33" fmla="*/ 311288 h 18"/>
                <a:gd name="T34" fmla="*/ 123230 w 26"/>
                <a:gd name="T35" fmla="*/ 372746 h 18"/>
                <a:gd name="T36" fmla="*/ 441425 w 26"/>
                <a:gd name="T37" fmla="*/ 466917 h 18"/>
                <a:gd name="T38" fmla="*/ 284363 w 26"/>
                <a:gd name="T39" fmla="*/ 372746 h 18"/>
                <a:gd name="T40" fmla="*/ 407621 w 26"/>
                <a:gd name="T41" fmla="*/ 500668 h 18"/>
                <a:gd name="T42" fmla="*/ 441425 w 26"/>
                <a:gd name="T43" fmla="*/ 466917 h 18"/>
                <a:gd name="T44" fmla="*/ 407621 w 26"/>
                <a:gd name="T45" fmla="*/ 500668 h 18"/>
                <a:gd name="T46" fmla="*/ 469238 w 26"/>
                <a:gd name="T47" fmla="*/ 500668 h 18"/>
                <a:gd name="T48" fmla="*/ 469238 w 26"/>
                <a:gd name="T49" fmla="*/ 500668 h 18"/>
                <a:gd name="T50" fmla="*/ 441425 w 26"/>
                <a:gd name="T51" fmla="*/ 528404 h 18"/>
                <a:gd name="T52" fmla="*/ 469238 w 26"/>
                <a:gd name="T53" fmla="*/ 500668 h 18"/>
                <a:gd name="T54" fmla="*/ 469238 w 26"/>
                <a:gd name="T55" fmla="*/ 500668 h 18"/>
                <a:gd name="T56" fmla="*/ 469238 w 26"/>
                <a:gd name="T57" fmla="*/ 528404 h 18"/>
                <a:gd name="T58" fmla="*/ 625419 w 26"/>
                <a:gd name="T59" fmla="*/ 500668 h 18"/>
                <a:gd name="T60" fmla="*/ 469238 w 26"/>
                <a:gd name="T61" fmla="*/ 500668 h 18"/>
                <a:gd name="T62" fmla="*/ 815399 w 26"/>
                <a:gd name="T63" fmla="*/ 372746 h 18"/>
                <a:gd name="T64" fmla="*/ 815399 w 26"/>
                <a:gd name="T65" fmla="*/ 372746 h 18"/>
                <a:gd name="T66" fmla="*/ 815399 w 26"/>
                <a:gd name="T67" fmla="*/ 372746 h 18"/>
                <a:gd name="T68" fmla="*/ 815399 w 26"/>
                <a:gd name="T69" fmla="*/ 372746 h 18"/>
                <a:gd name="T70" fmla="*/ 753596 w 26"/>
                <a:gd name="T71" fmla="*/ 372746 h 18"/>
                <a:gd name="T72" fmla="*/ 753596 w 26"/>
                <a:gd name="T73" fmla="*/ 372746 h 18"/>
                <a:gd name="T74" fmla="*/ 815399 w 26"/>
                <a:gd name="T75" fmla="*/ 372746 h 18"/>
                <a:gd name="T76" fmla="*/ 815399 w 26"/>
                <a:gd name="T77" fmla="*/ 372746 h 18"/>
                <a:gd name="T78" fmla="*/ 815399 w 26"/>
                <a:gd name="T79" fmla="*/ 372746 h 18"/>
                <a:gd name="T80" fmla="*/ 781566 w 26"/>
                <a:gd name="T81" fmla="*/ 217116 h 18"/>
                <a:gd name="T82" fmla="*/ 753596 w 26"/>
                <a:gd name="T83" fmla="*/ 217116 h 18"/>
                <a:gd name="T84" fmla="*/ 781566 w 26"/>
                <a:gd name="T85" fmla="*/ 217116 h 18"/>
                <a:gd name="T86" fmla="*/ 659218 w 26"/>
                <a:gd name="T87" fmla="*/ 94171 h 18"/>
                <a:gd name="T88" fmla="*/ 625419 w 26"/>
                <a:gd name="T89" fmla="*/ 121907 h 18"/>
                <a:gd name="T90" fmla="*/ 625419 w 26"/>
                <a:gd name="T91" fmla="*/ 121907 h 18"/>
                <a:gd name="T92" fmla="*/ 625419 w 26"/>
                <a:gd name="T93" fmla="*/ 94171 h 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6" h="18">
                  <a:moveTo>
                    <a:pt x="20" y="4"/>
                  </a:moveTo>
                  <a:cubicBezTo>
                    <a:pt x="19" y="3"/>
                    <a:pt x="17" y="3"/>
                    <a:pt x="16" y="2"/>
                  </a:cubicBezTo>
                  <a:lnTo>
                    <a:pt x="16" y="1"/>
                  </a:lnTo>
                  <a:cubicBezTo>
                    <a:pt x="18" y="1"/>
                    <a:pt x="19" y="2"/>
                    <a:pt x="21" y="3"/>
                  </a:cubicBezTo>
                  <a:lnTo>
                    <a:pt x="20" y="4"/>
                  </a:lnTo>
                  <a:close/>
                  <a:moveTo>
                    <a:pt x="16" y="2"/>
                  </a:moveTo>
                  <a:cubicBezTo>
                    <a:pt x="15" y="2"/>
                    <a:pt x="13" y="2"/>
                    <a:pt x="12" y="2"/>
                  </a:cubicBezTo>
                  <a:lnTo>
                    <a:pt x="12" y="0"/>
                  </a:lnTo>
                  <a:cubicBezTo>
                    <a:pt x="13" y="0"/>
                    <a:pt x="15" y="0"/>
                    <a:pt x="16" y="1"/>
                  </a:cubicBezTo>
                  <a:lnTo>
                    <a:pt x="16" y="2"/>
                  </a:lnTo>
                  <a:close/>
                  <a:moveTo>
                    <a:pt x="12" y="2"/>
                  </a:moveTo>
                  <a:lnTo>
                    <a:pt x="12" y="2"/>
                  </a:lnTo>
                  <a:lnTo>
                    <a:pt x="12" y="1"/>
                  </a:lnTo>
                  <a:lnTo>
                    <a:pt x="12" y="2"/>
                  </a:lnTo>
                  <a:close/>
                  <a:moveTo>
                    <a:pt x="12" y="2"/>
                  </a:moveTo>
                  <a:lnTo>
                    <a:pt x="12" y="2"/>
                  </a:lnTo>
                  <a:lnTo>
                    <a:pt x="12" y="0"/>
                  </a:lnTo>
                  <a:lnTo>
                    <a:pt x="12" y="2"/>
                  </a:lnTo>
                  <a:close/>
                  <a:moveTo>
                    <a:pt x="12" y="2"/>
                  </a:moveTo>
                  <a:cubicBezTo>
                    <a:pt x="11" y="2"/>
                    <a:pt x="11" y="2"/>
                    <a:pt x="10" y="2"/>
                  </a:cubicBezTo>
                  <a:lnTo>
                    <a:pt x="10" y="1"/>
                  </a:lnTo>
                  <a:cubicBezTo>
                    <a:pt x="11" y="1"/>
                    <a:pt x="11" y="0"/>
                    <a:pt x="12" y="0"/>
                  </a:cubicBezTo>
                  <a:lnTo>
                    <a:pt x="12" y="2"/>
                  </a:lnTo>
                  <a:close/>
                  <a:moveTo>
                    <a:pt x="10" y="1"/>
                  </a:moveTo>
                  <a:lnTo>
                    <a:pt x="10" y="1"/>
                  </a:lnTo>
                  <a:close/>
                  <a:moveTo>
                    <a:pt x="10" y="2"/>
                  </a:moveTo>
                  <a:cubicBezTo>
                    <a:pt x="10" y="2"/>
                    <a:pt x="9" y="2"/>
                    <a:pt x="9" y="2"/>
                  </a:cubicBezTo>
                  <a:lnTo>
                    <a:pt x="9" y="1"/>
                  </a:lnTo>
                  <a:cubicBezTo>
                    <a:pt x="9" y="1"/>
                    <a:pt x="10" y="1"/>
                    <a:pt x="10" y="1"/>
                  </a:cubicBezTo>
                  <a:lnTo>
                    <a:pt x="10" y="2"/>
                  </a:lnTo>
                  <a:close/>
                  <a:moveTo>
                    <a:pt x="9" y="2"/>
                  </a:moveTo>
                  <a:cubicBezTo>
                    <a:pt x="6" y="3"/>
                    <a:pt x="4" y="4"/>
                    <a:pt x="3" y="6"/>
                  </a:cubicBezTo>
                  <a:lnTo>
                    <a:pt x="2" y="5"/>
                  </a:lnTo>
                  <a:cubicBezTo>
                    <a:pt x="3" y="3"/>
                    <a:pt x="6" y="2"/>
                    <a:pt x="9" y="1"/>
                  </a:cubicBezTo>
                  <a:lnTo>
                    <a:pt x="9" y="2"/>
                  </a:lnTo>
                  <a:close/>
                  <a:moveTo>
                    <a:pt x="2" y="5"/>
                  </a:moveTo>
                  <a:lnTo>
                    <a:pt x="2" y="5"/>
                  </a:lnTo>
                  <a:lnTo>
                    <a:pt x="3" y="5"/>
                  </a:lnTo>
                  <a:lnTo>
                    <a:pt x="2" y="5"/>
                  </a:lnTo>
                  <a:close/>
                  <a:moveTo>
                    <a:pt x="3" y="6"/>
                  </a:moveTo>
                  <a:cubicBezTo>
                    <a:pt x="2" y="8"/>
                    <a:pt x="3" y="9"/>
                    <a:pt x="5" y="10"/>
                  </a:cubicBezTo>
                  <a:lnTo>
                    <a:pt x="4" y="12"/>
                  </a:lnTo>
                  <a:cubicBezTo>
                    <a:pt x="2" y="10"/>
                    <a:pt x="0" y="8"/>
                    <a:pt x="2" y="5"/>
                  </a:cubicBezTo>
                  <a:lnTo>
                    <a:pt x="3" y="6"/>
                  </a:lnTo>
                  <a:close/>
                  <a:moveTo>
                    <a:pt x="5" y="10"/>
                  </a:moveTo>
                  <a:lnTo>
                    <a:pt x="5" y="10"/>
                  </a:lnTo>
                  <a:lnTo>
                    <a:pt x="5" y="11"/>
                  </a:lnTo>
                  <a:lnTo>
                    <a:pt x="5" y="10"/>
                  </a:lnTo>
                  <a:close/>
                  <a:moveTo>
                    <a:pt x="5" y="10"/>
                  </a:moveTo>
                  <a:cubicBezTo>
                    <a:pt x="6" y="11"/>
                    <a:pt x="8" y="12"/>
                    <a:pt x="9" y="12"/>
                  </a:cubicBezTo>
                  <a:lnTo>
                    <a:pt x="9" y="14"/>
                  </a:lnTo>
                  <a:cubicBezTo>
                    <a:pt x="7" y="13"/>
                    <a:pt x="5" y="12"/>
                    <a:pt x="4" y="12"/>
                  </a:cubicBezTo>
                  <a:lnTo>
                    <a:pt x="5" y="10"/>
                  </a:lnTo>
                  <a:close/>
                  <a:moveTo>
                    <a:pt x="9" y="12"/>
                  </a:moveTo>
                  <a:cubicBezTo>
                    <a:pt x="11" y="13"/>
                    <a:pt x="13" y="14"/>
                    <a:pt x="14" y="15"/>
                  </a:cubicBezTo>
                  <a:lnTo>
                    <a:pt x="13" y="16"/>
                  </a:lnTo>
                  <a:cubicBezTo>
                    <a:pt x="12" y="15"/>
                    <a:pt x="10" y="14"/>
                    <a:pt x="9" y="14"/>
                  </a:cubicBezTo>
                  <a:lnTo>
                    <a:pt x="9" y="12"/>
                  </a:lnTo>
                  <a:close/>
                  <a:moveTo>
                    <a:pt x="13" y="16"/>
                  </a:moveTo>
                  <a:lnTo>
                    <a:pt x="13" y="16"/>
                  </a:lnTo>
                  <a:lnTo>
                    <a:pt x="14" y="15"/>
                  </a:lnTo>
                  <a:lnTo>
                    <a:pt x="13" y="16"/>
                  </a:lnTo>
                  <a:close/>
                  <a:moveTo>
                    <a:pt x="14" y="15"/>
                  </a:moveTo>
                  <a:cubicBezTo>
                    <a:pt x="15" y="15"/>
                    <a:pt x="15" y="16"/>
                    <a:pt x="15" y="16"/>
                  </a:cubicBezTo>
                  <a:lnTo>
                    <a:pt x="14" y="16"/>
                  </a:lnTo>
                  <a:cubicBezTo>
                    <a:pt x="14" y="16"/>
                    <a:pt x="14" y="16"/>
                    <a:pt x="13" y="16"/>
                  </a:cubicBezTo>
                  <a:lnTo>
                    <a:pt x="14" y="15"/>
                  </a:lnTo>
                  <a:close/>
                  <a:moveTo>
                    <a:pt x="15" y="16"/>
                  </a:moveTo>
                  <a:cubicBezTo>
                    <a:pt x="15" y="16"/>
                    <a:pt x="14" y="16"/>
                    <a:pt x="15" y="16"/>
                  </a:cubicBezTo>
                  <a:lnTo>
                    <a:pt x="14" y="17"/>
                  </a:lnTo>
                  <a:cubicBezTo>
                    <a:pt x="14" y="17"/>
                    <a:pt x="14" y="17"/>
                    <a:pt x="14" y="16"/>
                  </a:cubicBezTo>
                  <a:lnTo>
                    <a:pt x="15" y="16"/>
                  </a:lnTo>
                  <a:close/>
                  <a:moveTo>
                    <a:pt x="15" y="16"/>
                  </a:moveTo>
                  <a:lnTo>
                    <a:pt x="15" y="16"/>
                  </a:lnTo>
                  <a:lnTo>
                    <a:pt x="14" y="17"/>
                  </a:lnTo>
                  <a:lnTo>
                    <a:pt x="15" y="16"/>
                  </a:lnTo>
                  <a:close/>
                  <a:moveTo>
                    <a:pt x="15" y="16"/>
                  </a:moveTo>
                  <a:lnTo>
                    <a:pt x="15" y="16"/>
                  </a:lnTo>
                  <a:lnTo>
                    <a:pt x="14" y="17"/>
                  </a:lnTo>
                  <a:lnTo>
                    <a:pt x="15" y="16"/>
                  </a:lnTo>
                  <a:close/>
                  <a:moveTo>
                    <a:pt x="14" y="17"/>
                  </a:moveTo>
                  <a:lnTo>
                    <a:pt x="14" y="17"/>
                  </a:lnTo>
                  <a:lnTo>
                    <a:pt x="15" y="17"/>
                  </a:lnTo>
                  <a:lnTo>
                    <a:pt x="14" y="17"/>
                  </a:lnTo>
                  <a:close/>
                  <a:moveTo>
                    <a:pt x="15" y="16"/>
                  </a:moveTo>
                  <a:cubicBezTo>
                    <a:pt x="17" y="17"/>
                    <a:pt x="19" y="16"/>
                    <a:pt x="20" y="16"/>
                  </a:cubicBezTo>
                  <a:lnTo>
                    <a:pt x="21" y="17"/>
                  </a:lnTo>
                  <a:cubicBezTo>
                    <a:pt x="19" y="18"/>
                    <a:pt x="16" y="18"/>
                    <a:pt x="14" y="17"/>
                  </a:cubicBezTo>
                  <a:lnTo>
                    <a:pt x="15" y="16"/>
                  </a:lnTo>
                  <a:close/>
                  <a:moveTo>
                    <a:pt x="20" y="16"/>
                  </a:moveTo>
                  <a:cubicBezTo>
                    <a:pt x="22" y="15"/>
                    <a:pt x="24" y="13"/>
                    <a:pt x="24" y="12"/>
                  </a:cubicBezTo>
                  <a:lnTo>
                    <a:pt x="26" y="12"/>
                  </a:lnTo>
                  <a:cubicBezTo>
                    <a:pt x="25" y="14"/>
                    <a:pt x="23" y="16"/>
                    <a:pt x="21" y="17"/>
                  </a:cubicBezTo>
                  <a:lnTo>
                    <a:pt x="20" y="16"/>
                  </a:lnTo>
                  <a:close/>
                  <a:moveTo>
                    <a:pt x="26" y="12"/>
                  </a:moveTo>
                  <a:lnTo>
                    <a:pt x="26" y="12"/>
                  </a:lnTo>
                  <a:lnTo>
                    <a:pt x="25" y="12"/>
                  </a:lnTo>
                  <a:lnTo>
                    <a:pt x="26" y="12"/>
                  </a:lnTo>
                  <a:close/>
                  <a:moveTo>
                    <a:pt x="24" y="12"/>
                  </a:moveTo>
                  <a:lnTo>
                    <a:pt x="24" y="12"/>
                  </a:lnTo>
                  <a:lnTo>
                    <a:pt x="26" y="12"/>
                  </a:lnTo>
                  <a:lnTo>
                    <a:pt x="24" y="12"/>
                  </a:lnTo>
                  <a:close/>
                  <a:moveTo>
                    <a:pt x="24" y="12"/>
                  </a:moveTo>
                  <a:lnTo>
                    <a:pt x="24" y="12"/>
                  </a:lnTo>
                  <a:lnTo>
                    <a:pt x="25" y="12"/>
                  </a:lnTo>
                  <a:lnTo>
                    <a:pt x="24" y="12"/>
                  </a:lnTo>
                  <a:close/>
                  <a:moveTo>
                    <a:pt x="24" y="12"/>
                  </a:moveTo>
                  <a:lnTo>
                    <a:pt x="24" y="11"/>
                  </a:lnTo>
                  <a:lnTo>
                    <a:pt x="26" y="12"/>
                  </a:lnTo>
                  <a:lnTo>
                    <a:pt x="24" y="12"/>
                  </a:lnTo>
                  <a:close/>
                  <a:moveTo>
                    <a:pt x="26" y="12"/>
                  </a:moveTo>
                  <a:lnTo>
                    <a:pt x="26" y="12"/>
                  </a:lnTo>
                  <a:lnTo>
                    <a:pt x="25" y="12"/>
                  </a:lnTo>
                  <a:lnTo>
                    <a:pt x="26" y="12"/>
                  </a:lnTo>
                  <a:close/>
                  <a:moveTo>
                    <a:pt x="24" y="11"/>
                  </a:moveTo>
                  <a:cubicBezTo>
                    <a:pt x="25" y="10"/>
                    <a:pt x="25" y="9"/>
                    <a:pt x="24" y="7"/>
                  </a:cubicBezTo>
                  <a:lnTo>
                    <a:pt x="25" y="7"/>
                  </a:lnTo>
                  <a:cubicBezTo>
                    <a:pt x="26" y="9"/>
                    <a:pt x="26" y="11"/>
                    <a:pt x="26" y="12"/>
                  </a:cubicBezTo>
                  <a:lnTo>
                    <a:pt x="24" y="11"/>
                  </a:lnTo>
                  <a:close/>
                  <a:moveTo>
                    <a:pt x="24" y="7"/>
                  </a:moveTo>
                  <a:cubicBezTo>
                    <a:pt x="24" y="6"/>
                    <a:pt x="22" y="5"/>
                    <a:pt x="20" y="4"/>
                  </a:cubicBezTo>
                  <a:lnTo>
                    <a:pt x="21" y="3"/>
                  </a:lnTo>
                  <a:cubicBezTo>
                    <a:pt x="23" y="4"/>
                    <a:pt x="25" y="5"/>
                    <a:pt x="25" y="7"/>
                  </a:cubicBezTo>
                  <a:lnTo>
                    <a:pt x="24" y="7"/>
                  </a:lnTo>
                  <a:close/>
                  <a:moveTo>
                    <a:pt x="21" y="3"/>
                  </a:moveTo>
                  <a:lnTo>
                    <a:pt x="21" y="3"/>
                  </a:lnTo>
                  <a:close/>
                  <a:moveTo>
                    <a:pt x="20" y="4"/>
                  </a:moveTo>
                  <a:lnTo>
                    <a:pt x="20" y="4"/>
                  </a:lnTo>
                  <a:lnTo>
                    <a:pt x="21" y="3"/>
                  </a:lnTo>
                  <a:lnTo>
                    <a:pt x="20" y="4"/>
                  </a:lnTo>
                  <a:close/>
                  <a:moveTo>
                    <a:pt x="20" y="4"/>
                  </a:moveTo>
                  <a:lnTo>
                    <a:pt x="20" y="4"/>
                  </a:lnTo>
                  <a:lnTo>
                    <a:pt x="20" y="3"/>
                  </a:lnTo>
                  <a:lnTo>
                    <a:pt x="20"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8" name="Freeform 97">
              <a:extLst>
                <a:ext uri="{FF2B5EF4-FFF2-40B4-BE49-F238E27FC236}">
                  <a16:creationId xmlns:a16="http://schemas.microsoft.com/office/drawing/2014/main" id="{8D6E384E-CDDB-D994-C32E-5B18D716C587}"/>
                </a:ext>
              </a:extLst>
            </p:cNvPr>
            <p:cNvSpPr>
              <a:spLocks noEditPoints="1"/>
            </p:cNvSpPr>
            <p:nvPr/>
          </p:nvSpPr>
          <p:spPr bwMode="auto">
            <a:xfrm>
              <a:off x="2618" y="1514"/>
              <a:ext cx="162" cy="129"/>
            </a:xfrm>
            <a:custGeom>
              <a:avLst/>
              <a:gdLst>
                <a:gd name="T0" fmla="*/ 761450 w 29"/>
                <a:gd name="T1" fmla="*/ 155434 h 23"/>
                <a:gd name="T2" fmla="*/ 761450 w 29"/>
                <a:gd name="T3" fmla="*/ 121742 h 23"/>
                <a:gd name="T4" fmla="*/ 761450 w 29"/>
                <a:gd name="T5" fmla="*/ 121742 h 23"/>
                <a:gd name="T6" fmla="*/ 761450 w 29"/>
                <a:gd name="T7" fmla="*/ 121742 h 23"/>
                <a:gd name="T8" fmla="*/ 609606 w 29"/>
                <a:gd name="T9" fmla="*/ 94024 h 23"/>
                <a:gd name="T10" fmla="*/ 761450 w 29"/>
                <a:gd name="T11" fmla="*/ 121742 h 23"/>
                <a:gd name="T12" fmla="*/ 609606 w 29"/>
                <a:gd name="T13" fmla="*/ 94024 h 23"/>
                <a:gd name="T14" fmla="*/ 364170 w 29"/>
                <a:gd name="T15" fmla="*/ 33691 h 23"/>
                <a:gd name="T16" fmla="*/ 609606 w 29"/>
                <a:gd name="T17" fmla="*/ 94024 h 23"/>
                <a:gd name="T18" fmla="*/ 364170 w 29"/>
                <a:gd name="T19" fmla="*/ 61404 h 23"/>
                <a:gd name="T20" fmla="*/ 364170 w 29"/>
                <a:gd name="T21" fmla="*/ 33691 h 23"/>
                <a:gd name="T22" fmla="*/ 364170 w 29"/>
                <a:gd name="T23" fmla="*/ 33691 h 23"/>
                <a:gd name="T24" fmla="*/ 364170 w 29"/>
                <a:gd name="T25" fmla="*/ 33691 h 23"/>
                <a:gd name="T26" fmla="*/ 332089 w 29"/>
                <a:gd name="T27" fmla="*/ 61404 h 23"/>
                <a:gd name="T28" fmla="*/ 364170 w 29"/>
                <a:gd name="T29" fmla="*/ 33691 h 23"/>
                <a:gd name="T30" fmla="*/ 332089 w 29"/>
                <a:gd name="T31" fmla="*/ 61404 h 23"/>
                <a:gd name="T32" fmla="*/ 271769 w 29"/>
                <a:gd name="T33" fmla="*/ 33691 h 23"/>
                <a:gd name="T34" fmla="*/ 332089 w 29"/>
                <a:gd name="T35" fmla="*/ 61404 h 23"/>
                <a:gd name="T36" fmla="*/ 119768 w 29"/>
                <a:gd name="T37" fmla="*/ 188963 h 23"/>
                <a:gd name="T38" fmla="*/ 271769 w 29"/>
                <a:gd name="T39" fmla="*/ 33691 h 23"/>
                <a:gd name="T40" fmla="*/ 119768 w 29"/>
                <a:gd name="T41" fmla="*/ 188963 h 23"/>
                <a:gd name="T42" fmla="*/ 119768 w 29"/>
                <a:gd name="T43" fmla="*/ 188963 h 23"/>
                <a:gd name="T44" fmla="*/ 119768 w 29"/>
                <a:gd name="T45" fmla="*/ 499673 h 23"/>
                <a:gd name="T46" fmla="*/ 92558 w 29"/>
                <a:gd name="T47" fmla="*/ 155434 h 23"/>
                <a:gd name="T48" fmla="*/ 119768 w 29"/>
                <a:gd name="T49" fmla="*/ 499673 h 23"/>
                <a:gd name="T50" fmla="*/ 92558 w 29"/>
                <a:gd name="T51" fmla="*/ 499673 h 23"/>
                <a:gd name="T52" fmla="*/ 119768 w 29"/>
                <a:gd name="T53" fmla="*/ 499673 h 23"/>
                <a:gd name="T54" fmla="*/ 92558 w 29"/>
                <a:gd name="T55" fmla="*/ 621410 h 23"/>
                <a:gd name="T56" fmla="*/ 119768 w 29"/>
                <a:gd name="T57" fmla="*/ 499673 h 23"/>
                <a:gd name="T58" fmla="*/ 92558 w 29"/>
                <a:gd name="T59" fmla="*/ 621410 h 23"/>
                <a:gd name="T60" fmla="*/ 92558 w 29"/>
                <a:gd name="T61" fmla="*/ 621410 h 23"/>
                <a:gd name="T62" fmla="*/ 212326 w 29"/>
                <a:gd name="T63" fmla="*/ 682814 h 23"/>
                <a:gd name="T64" fmla="*/ 92558 w 29"/>
                <a:gd name="T65" fmla="*/ 621410 h 23"/>
                <a:gd name="T66" fmla="*/ 212326 w 29"/>
                <a:gd name="T67" fmla="*/ 682814 h 23"/>
                <a:gd name="T68" fmla="*/ 364170 w 29"/>
                <a:gd name="T69" fmla="*/ 655101 h 23"/>
                <a:gd name="T70" fmla="*/ 212326 w 29"/>
                <a:gd name="T71" fmla="*/ 682814 h 23"/>
                <a:gd name="T72" fmla="*/ 517048 w 29"/>
                <a:gd name="T73" fmla="*/ 527352 h 23"/>
                <a:gd name="T74" fmla="*/ 364170 w 29"/>
                <a:gd name="T75" fmla="*/ 655101 h 23"/>
                <a:gd name="T76" fmla="*/ 517048 w 29"/>
                <a:gd name="T77" fmla="*/ 560197 h 23"/>
                <a:gd name="T78" fmla="*/ 517048 w 29"/>
                <a:gd name="T79" fmla="*/ 560197 h 23"/>
                <a:gd name="T80" fmla="*/ 669049 w 29"/>
                <a:gd name="T81" fmla="*/ 499673 h 23"/>
                <a:gd name="T82" fmla="*/ 517048 w 29"/>
                <a:gd name="T83" fmla="*/ 560197 h 23"/>
                <a:gd name="T84" fmla="*/ 696231 w 29"/>
                <a:gd name="T85" fmla="*/ 527352 h 23"/>
                <a:gd name="T86" fmla="*/ 696231 w 29"/>
                <a:gd name="T87" fmla="*/ 499673 h 23"/>
                <a:gd name="T88" fmla="*/ 669049 w 29"/>
                <a:gd name="T89" fmla="*/ 499673 h 23"/>
                <a:gd name="T90" fmla="*/ 848232 w 29"/>
                <a:gd name="T91" fmla="*/ 404729 h 23"/>
                <a:gd name="T92" fmla="*/ 669049 w 29"/>
                <a:gd name="T93" fmla="*/ 499673 h 23"/>
                <a:gd name="T94" fmla="*/ 821927 w 29"/>
                <a:gd name="T95" fmla="*/ 372109 h 23"/>
                <a:gd name="T96" fmla="*/ 821927 w 29"/>
                <a:gd name="T97" fmla="*/ 372109 h 23"/>
                <a:gd name="T98" fmla="*/ 821927 w 29"/>
                <a:gd name="T99" fmla="*/ 372109 h 23"/>
                <a:gd name="T100" fmla="*/ 848232 w 29"/>
                <a:gd name="T101" fmla="*/ 404729 h 23"/>
                <a:gd name="T102" fmla="*/ 821927 w 29"/>
                <a:gd name="T103" fmla="*/ 372109 h 23"/>
                <a:gd name="T104" fmla="*/ 881375 w 29"/>
                <a:gd name="T105" fmla="*/ 249301 h 23"/>
                <a:gd name="T106" fmla="*/ 821927 w 29"/>
                <a:gd name="T107" fmla="*/ 372109 h 23"/>
                <a:gd name="T108" fmla="*/ 788817 w 29"/>
                <a:gd name="T109" fmla="*/ 155434 h 23"/>
                <a:gd name="T110" fmla="*/ 881375 w 29"/>
                <a:gd name="T111" fmla="*/ 249301 h 23"/>
                <a:gd name="T112" fmla="*/ 788817 w 29"/>
                <a:gd name="T113" fmla="*/ 155434 h 23"/>
                <a:gd name="T114" fmla="*/ 788817 w 29"/>
                <a:gd name="T115" fmla="*/ 121742 h 23"/>
                <a:gd name="T116" fmla="*/ 788817 w 29"/>
                <a:gd name="T117" fmla="*/ 155434 h 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 h="23">
                  <a:moveTo>
                    <a:pt x="25" y="5"/>
                  </a:moveTo>
                  <a:lnTo>
                    <a:pt x="25" y="5"/>
                  </a:lnTo>
                  <a:lnTo>
                    <a:pt x="25" y="4"/>
                  </a:lnTo>
                  <a:lnTo>
                    <a:pt x="25" y="5"/>
                  </a:lnTo>
                  <a:close/>
                  <a:moveTo>
                    <a:pt x="25" y="4"/>
                  </a:moveTo>
                  <a:lnTo>
                    <a:pt x="25" y="4"/>
                  </a:lnTo>
                  <a:close/>
                  <a:moveTo>
                    <a:pt x="25" y="5"/>
                  </a:moveTo>
                  <a:cubicBezTo>
                    <a:pt x="23" y="5"/>
                    <a:pt x="22" y="4"/>
                    <a:pt x="20" y="3"/>
                  </a:cubicBezTo>
                  <a:lnTo>
                    <a:pt x="20" y="2"/>
                  </a:lnTo>
                  <a:cubicBezTo>
                    <a:pt x="22" y="3"/>
                    <a:pt x="24" y="3"/>
                    <a:pt x="25" y="4"/>
                  </a:cubicBezTo>
                  <a:lnTo>
                    <a:pt x="25" y="5"/>
                  </a:lnTo>
                  <a:close/>
                  <a:moveTo>
                    <a:pt x="20" y="3"/>
                  </a:moveTo>
                  <a:cubicBezTo>
                    <a:pt x="17" y="3"/>
                    <a:pt x="15" y="2"/>
                    <a:pt x="12" y="2"/>
                  </a:cubicBezTo>
                  <a:lnTo>
                    <a:pt x="12" y="1"/>
                  </a:lnTo>
                  <a:cubicBezTo>
                    <a:pt x="15" y="0"/>
                    <a:pt x="18" y="1"/>
                    <a:pt x="20" y="2"/>
                  </a:cubicBezTo>
                  <a:lnTo>
                    <a:pt x="20" y="3"/>
                  </a:lnTo>
                  <a:close/>
                  <a:moveTo>
                    <a:pt x="12" y="2"/>
                  </a:moveTo>
                  <a:lnTo>
                    <a:pt x="12" y="2"/>
                  </a:lnTo>
                  <a:lnTo>
                    <a:pt x="12" y="1"/>
                  </a:lnTo>
                  <a:lnTo>
                    <a:pt x="12" y="2"/>
                  </a:lnTo>
                  <a:close/>
                  <a:moveTo>
                    <a:pt x="12" y="1"/>
                  </a:moveTo>
                  <a:lnTo>
                    <a:pt x="12" y="1"/>
                  </a:lnTo>
                  <a:close/>
                  <a:moveTo>
                    <a:pt x="12" y="2"/>
                  </a:moveTo>
                  <a:cubicBezTo>
                    <a:pt x="12" y="2"/>
                    <a:pt x="12" y="2"/>
                    <a:pt x="11" y="2"/>
                  </a:cubicBezTo>
                  <a:lnTo>
                    <a:pt x="11" y="1"/>
                  </a:lnTo>
                  <a:cubicBezTo>
                    <a:pt x="11" y="1"/>
                    <a:pt x="12" y="1"/>
                    <a:pt x="12" y="1"/>
                  </a:cubicBezTo>
                  <a:lnTo>
                    <a:pt x="12" y="2"/>
                  </a:lnTo>
                  <a:close/>
                  <a:moveTo>
                    <a:pt x="11" y="2"/>
                  </a:moveTo>
                  <a:cubicBezTo>
                    <a:pt x="11" y="2"/>
                    <a:pt x="10" y="2"/>
                    <a:pt x="10" y="2"/>
                  </a:cubicBezTo>
                  <a:lnTo>
                    <a:pt x="9" y="1"/>
                  </a:lnTo>
                  <a:cubicBezTo>
                    <a:pt x="10" y="1"/>
                    <a:pt x="10" y="1"/>
                    <a:pt x="11" y="1"/>
                  </a:cubicBezTo>
                  <a:lnTo>
                    <a:pt x="11" y="2"/>
                  </a:lnTo>
                  <a:close/>
                  <a:moveTo>
                    <a:pt x="10" y="2"/>
                  </a:moveTo>
                  <a:cubicBezTo>
                    <a:pt x="8" y="3"/>
                    <a:pt x="5" y="4"/>
                    <a:pt x="4" y="6"/>
                  </a:cubicBezTo>
                  <a:lnTo>
                    <a:pt x="3" y="5"/>
                  </a:lnTo>
                  <a:cubicBezTo>
                    <a:pt x="5" y="3"/>
                    <a:pt x="7" y="2"/>
                    <a:pt x="9" y="1"/>
                  </a:cubicBezTo>
                  <a:lnTo>
                    <a:pt x="10" y="2"/>
                  </a:lnTo>
                  <a:close/>
                  <a:moveTo>
                    <a:pt x="4" y="6"/>
                  </a:moveTo>
                  <a:lnTo>
                    <a:pt x="4" y="6"/>
                  </a:lnTo>
                  <a:close/>
                  <a:moveTo>
                    <a:pt x="4" y="6"/>
                  </a:moveTo>
                  <a:cubicBezTo>
                    <a:pt x="2" y="9"/>
                    <a:pt x="3" y="13"/>
                    <a:pt x="4" y="16"/>
                  </a:cubicBezTo>
                  <a:lnTo>
                    <a:pt x="2" y="16"/>
                  </a:lnTo>
                  <a:cubicBezTo>
                    <a:pt x="1" y="13"/>
                    <a:pt x="0" y="9"/>
                    <a:pt x="3" y="5"/>
                  </a:cubicBezTo>
                  <a:lnTo>
                    <a:pt x="4" y="6"/>
                  </a:lnTo>
                  <a:close/>
                  <a:moveTo>
                    <a:pt x="4" y="16"/>
                  </a:moveTo>
                  <a:lnTo>
                    <a:pt x="4" y="16"/>
                  </a:lnTo>
                  <a:lnTo>
                    <a:pt x="3" y="16"/>
                  </a:lnTo>
                  <a:lnTo>
                    <a:pt x="4" y="16"/>
                  </a:lnTo>
                  <a:close/>
                  <a:moveTo>
                    <a:pt x="4" y="16"/>
                  </a:moveTo>
                  <a:cubicBezTo>
                    <a:pt x="4" y="17"/>
                    <a:pt x="4" y="18"/>
                    <a:pt x="5" y="20"/>
                  </a:cubicBezTo>
                  <a:lnTo>
                    <a:pt x="3" y="20"/>
                  </a:lnTo>
                  <a:cubicBezTo>
                    <a:pt x="3" y="19"/>
                    <a:pt x="3" y="18"/>
                    <a:pt x="2" y="16"/>
                  </a:cubicBezTo>
                  <a:lnTo>
                    <a:pt x="4" y="16"/>
                  </a:lnTo>
                  <a:close/>
                  <a:moveTo>
                    <a:pt x="3" y="20"/>
                  </a:moveTo>
                  <a:lnTo>
                    <a:pt x="3" y="20"/>
                  </a:lnTo>
                  <a:lnTo>
                    <a:pt x="4" y="20"/>
                  </a:lnTo>
                  <a:lnTo>
                    <a:pt x="3" y="20"/>
                  </a:lnTo>
                  <a:close/>
                  <a:moveTo>
                    <a:pt x="5" y="20"/>
                  </a:moveTo>
                  <a:cubicBezTo>
                    <a:pt x="5" y="21"/>
                    <a:pt x="6" y="22"/>
                    <a:pt x="7" y="22"/>
                  </a:cubicBezTo>
                  <a:lnTo>
                    <a:pt x="7" y="23"/>
                  </a:lnTo>
                  <a:cubicBezTo>
                    <a:pt x="5" y="23"/>
                    <a:pt x="4" y="23"/>
                    <a:pt x="3" y="20"/>
                  </a:cubicBezTo>
                  <a:lnTo>
                    <a:pt x="5" y="20"/>
                  </a:lnTo>
                  <a:close/>
                  <a:moveTo>
                    <a:pt x="7" y="22"/>
                  </a:moveTo>
                  <a:cubicBezTo>
                    <a:pt x="8" y="21"/>
                    <a:pt x="9" y="20"/>
                    <a:pt x="11" y="20"/>
                  </a:cubicBezTo>
                  <a:lnTo>
                    <a:pt x="12" y="21"/>
                  </a:lnTo>
                  <a:cubicBezTo>
                    <a:pt x="10" y="22"/>
                    <a:pt x="8" y="23"/>
                    <a:pt x="7" y="23"/>
                  </a:cubicBezTo>
                  <a:lnTo>
                    <a:pt x="7" y="22"/>
                  </a:lnTo>
                  <a:close/>
                  <a:moveTo>
                    <a:pt x="11" y="20"/>
                  </a:moveTo>
                  <a:cubicBezTo>
                    <a:pt x="13" y="18"/>
                    <a:pt x="15" y="17"/>
                    <a:pt x="17" y="17"/>
                  </a:cubicBezTo>
                  <a:lnTo>
                    <a:pt x="17" y="18"/>
                  </a:lnTo>
                  <a:cubicBezTo>
                    <a:pt x="15" y="19"/>
                    <a:pt x="13" y="20"/>
                    <a:pt x="12" y="21"/>
                  </a:cubicBezTo>
                  <a:lnTo>
                    <a:pt x="11" y="20"/>
                  </a:lnTo>
                  <a:close/>
                  <a:moveTo>
                    <a:pt x="17" y="18"/>
                  </a:moveTo>
                  <a:lnTo>
                    <a:pt x="17" y="18"/>
                  </a:lnTo>
                  <a:close/>
                  <a:moveTo>
                    <a:pt x="16" y="17"/>
                  </a:moveTo>
                  <a:cubicBezTo>
                    <a:pt x="19" y="17"/>
                    <a:pt x="21" y="16"/>
                    <a:pt x="22" y="16"/>
                  </a:cubicBezTo>
                  <a:lnTo>
                    <a:pt x="23" y="17"/>
                  </a:lnTo>
                  <a:cubicBezTo>
                    <a:pt x="21" y="18"/>
                    <a:pt x="19" y="18"/>
                    <a:pt x="17" y="18"/>
                  </a:cubicBezTo>
                  <a:lnTo>
                    <a:pt x="16" y="17"/>
                  </a:lnTo>
                  <a:close/>
                  <a:moveTo>
                    <a:pt x="23" y="17"/>
                  </a:moveTo>
                  <a:lnTo>
                    <a:pt x="23" y="17"/>
                  </a:lnTo>
                  <a:lnTo>
                    <a:pt x="23" y="16"/>
                  </a:lnTo>
                  <a:lnTo>
                    <a:pt x="23" y="17"/>
                  </a:lnTo>
                  <a:close/>
                  <a:moveTo>
                    <a:pt x="22" y="16"/>
                  </a:moveTo>
                  <a:cubicBezTo>
                    <a:pt x="24" y="15"/>
                    <a:pt x="26" y="14"/>
                    <a:pt x="27" y="12"/>
                  </a:cubicBezTo>
                  <a:lnTo>
                    <a:pt x="28" y="13"/>
                  </a:lnTo>
                  <a:cubicBezTo>
                    <a:pt x="27" y="15"/>
                    <a:pt x="25" y="16"/>
                    <a:pt x="23" y="17"/>
                  </a:cubicBezTo>
                  <a:lnTo>
                    <a:pt x="22" y="16"/>
                  </a:lnTo>
                  <a:close/>
                  <a:moveTo>
                    <a:pt x="27" y="12"/>
                  </a:moveTo>
                  <a:lnTo>
                    <a:pt x="27" y="12"/>
                  </a:lnTo>
                  <a:lnTo>
                    <a:pt x="27" y="13"/>
                  </a:lnTo>
                  <a:lnTo>
                    <a:pt x="27" y="12"/>
                  </a:lnTo>
                  <a:close/>
                  <a:moveTo>
                    <a:pt x="27" y="12"/>
                  </a:moveTo>
                  <a:cubicBezTo>
                    <a:pt x="27" y="12"/>
                    <a:pt x="27" y="12"/>
                    <a:pt x="27" y="12"/>
                  </a:cubicBezTo>
                  <a:lnTo>
                    <a:pt x="28" y="13"/>
                  </a:lnTo>
                  <a:cubicBezTo>
                    <a:pt x="28" y="13"/>
                    <a:pt x="28" y="13"/>
                    <a:pt x="28" y="13"/>
                  </a:cubicBezTo>
                  <a:lnTo>
                    <a:pt x="27" y="12"/>
                  </a:lnTo>
                  <a:close/>
                  <a:moveTo>
                    <a:pt x="27" y="12"/>
                  </a:moveTo>
                  <a:cubicBezTo>
                    <a:pt x="28" y="11"/>
                    <a:pt x="28" y="10"/>
                    <a:pt x="28" y="9"/>
                  </a:cubicBezTo>
                  <a:lnTo>
                    <a:pt x="29" y="8"/>
                  </a:lnTo>
                  <a:cubicBezTo>
                    <a:pt x="29" y="10"/>
                    <a:pt x="29" y="11"/>
                    <a:pt x="28" y="13"/>
                  </a:cubicBezTo>
                  <a:lnTo>
                    <a:pt x="27" y="12"/>
                  </a:lnTo>
                  <a:close/>
                  <a:moveTo>
                    <a:pt x="28" y="9"/>
                  </a:moveTo>
                  <a:cubicBezTo>
                    <a:pt x="27" y="7"/>
                    <a:pt x="27" y="6"/>
                    <a:pt x="26" y="5"/>
                  </a:cubicBezTo>
                  <a:lnTo>
                    <a:pt x="27" y="4"/>
                  </a:lnTo>
                  <a:cubicBezTo>
                    <a:pt x="28" y="5"/>
                    <a:pt x="29" y="7"/>
                    <a:pt x="29" y="8"/>
                  </a:cubicBezTo>
                  <a:lnTo>
                    <a:pt x="28" y="9"/>
                  </a:lnTo>
                  <a:close/>
                  <a:moveTo>
                    <a:pt x="26" y="5"/>
                  </a:moveTo>
                  <a:cubicBezTo>
                    <a:pt x="26" y="5"/>
                    <a:pt x="25" y="5"/>
                    <a:pt x="25" y="5"/>
                  </a:cubicBezTo>
                  <a:lnTo>
                    <a:pt x="26" y="4"/>
                  </a:lnTo>
                  <a:cubicBezTo>
                    <a:pt x="26" y="4"/>
                    <a:pt x="26" y="4"/>
                    <a:pt x="27" y="4"/>
                  </a:cubicBezTo>
                  <a:lnTo>
                    <a:pt x="26"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9" name="Freeform 98">
              <a:extLst>
                <a:ext uri="{FF2B5EF4-FFF2-40B4-BE49-F238E27FC236}">
                  <a16:creationId xmlns:a16="http://schemas.microsoft.com/office/drawing/2014/main" id="{12AC820D-A32C-1295-1486-A25BFC53BD3A}"/>
                </a:ext>
              </a:extLst>
            </p:cNvPr>
            <p:cNvSpPr>
              <a:spLocks/>
            </p:cNvSpPr>
            <p:nvPr/>
          </p:nvSpPr>
          <p:spPr bwMode="auto">
            <a:xfrm>
              <a:off x="2696" y="1436"/>
              <a:ext cx="179" cy="101"/>
            </a:xfrm>
            <a:custGeom>
              <a:avLst/>
              <a:gdLst>
                <a:gd name="T0" fmla="*/ 827372 w 32"/>
                <a:gd name="T1" fmla="*/ 189381 h 18"/>
                <a:gd name="T2" fmla="*/ 613819 w 32"/>
                <a:gd name="T3" fmla="*/ 0 h 18"/>
                <a:gd name="T4" fmla="*/ 399416 w 32"/>
                <a:gd name="T5" fmla="*/ 121907 h 18"/>
                <a:gd name="T6" fmla="*/ 213368 w 32"/>
                <a:gd name="T7" fmla="*/ 155630 h 18"/>
                <a:gd name="T8" fmla="*/ 60731 w 32"/>
                <a:gd name="T9" fmla="*/ 406497 h 18"/>
                <a:gd name="T10" fmla="*/ 426893 w 32"/>
                <a:gd name="T11" fmla="*/ 562155 h 18"/>
                <a:gd name="T12" fmla="*/ 827372 w 32"/>
                <a:gd name="T13" fmla="*/ 189381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8">
                  <a:moveTo>
                    <a:pt x="27" y="6"/>
                  </a:moveTo>
                  <a:cubicBezTo>
                    <a:pt x="26" y="3"/>
                    <a:pt x="24" y="0"/>
                    <a:pt x="20" y="0"/>
                  </a:cubicBezTo>
                  <a:cubicBezTo>
                    <a:pt x="17" y="1"/>
                    <a:pt x="15" y="3"/>
                    <a:pt x="13" y="4"/>
                  </a:cubicBezTo>
                  <a:cubicBezTo>
                    <a:pt x="11" y="5"/>
                    <a:pt x="9" y="4"/>
                    <a:pt x="7" y="5"/>
                  </a:cubicBezTo>
                  <a:cubicBezTo>
                    <a:pt x="5" y="8"/>
                    <a:pt x="0" y="11"/>
                    <a:pt x="2" y="13"/>
                  </a:cubicBezTo>
                  <a:cubicBezTo>
                    <a:pt x="4" y="17"/>
                    <a:pt x="10" y="15"/>
                    <a:pt x="14" y="18"/>
                  </a:cubicBezTo>
                  <a:cubicBezTo>
                    <a:pt x="20" y="15"/>
                    <a:pt x="32" y="13"/>
                    <a:pt x="2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0" name="Freeform 99">
              <a:extLst>
                <a:ext uri="{FF2B5EF4-FFF2-40B4-BE49-F238E27FC236}">
                  <a16:creationId xmlns:a16="http://schemas.microsoft.com/office/drawing/2014/main" id="{A0E5EBC2-9F0F-CA23-16E9-A20D039597AC}"/>
                </a:ext>
              </a:extLst>
            </p:cNvPr>
            <p:cNvSpPr>
              <a:spLocks noEditPoints="1"/>
            </p:cNvSpPr>
            <p:nvPr/>
          </p:nvSpPr>
          <p:spPr bwMode="auto">
            <a:xfrm>
              <a:off x="2696" y="1436"/>
              <a:ext cx="168" cy="106"/>
            </a:xfrm>
            <a:custGeom>
              <a:avLst/>
              <a:gdLst>
                <a:gd name="T0" fmla="*/ 737587 w 30"/>
                <a:gd name="T1" fmla="*/ 92036 h 19"/>
                <a:gd name="T2" fmla="*/ 864377 w 30"/>
                <a:gd name="T3" fmla="*/ 151078 h 19"/>
                <a:gd name="T4" fmla="*/ 737587 w 30"/>
                <a:gd name="T5" fmla="*/ 92036 h 19"/>
                <a:gd name="T6" fmla="*/ 616599 w 30"/>
                <a:gd name="T7" fmla="*/ 0 h 19"/>
                <a:gd name="T8" fmla="*/ 737587 w 30"/>
                <a:gd name="T9" fmla="*/ 92036 h 19"/>
                <a:gd name="T10" fmla="*/ 616599 w 30"/>
                <a:gd name="T11" fmla="*/ 0 h 19"/>
                <a:gd name="T12" fmla="*/ 616599 w 30"/>
                <a:gd name="T13" fmla="*/ 31967 h 19"/>
                <a:gd name="T14" fmla="*/ 462213 w 30"/>
                <a:gd name="T15" fmla="*/ 59042 h 19"/>
                <a:gd name="T16" fmla="*/ 616599 w 30"/>
                <a:gd name="T17" fmla="*/ 31967 h 19"/>
                <a:gd name="T18" fmla="*/ 402158 w 30"/>
                <a:gd name="T19" fmla="*/ 119116 h 19"/>
                <a:gd name="T20" fmla="*/ 462213 w 30"/>
                <a:gd name="T21" fmla="*/ 59042 h 19"/>
                <a:gd name="T22" fmla="*/ 402158 w 30"/>
                <a:gd name="T23" fmla="*/ 119116 h 19"/>
                <a:gd name="T24" fmla="*/ 402158 w 30"/>
                <a:gd name="T25" fmla="*/ 119116 h 19"/>
                <a:gd name="T26" fmla="*/ 402158 w 30"/>
                <a:gd name="T27" fmla="*/ 119116 h 19"/>
                <a:gd name="T28" fmla="*/ 368794 w 30"/>
                <a:gd name="T29" fmla="*/ 92036 h 19"/>
                <a:gd name="T30" fmla="*/ 402158 w 30"/>
                <a:gd name="T31" fmla="*/ 119116 h 19"/>
                <a:gd name="T32" fmla="*/ 402158 w 30"/>
                <a:gd name="T33" fmla="*/ 119116 h 19"/>
                <a:gd name="T34" fmla="*/ 308739 w 30"/>
                <a:gd name="T35" fmla="*/ 151078 h 19"/>
                <a:gd name="T36" fmla="*/ 368794 w 30"/>
                <a:gd name="T37" fmla="*/ 92036 h 19"/>
                <a:gd name="T38" fmla="*/ 308739 w 30"/>
                <a:gd name="T39" fmla="*/ 151078 h 19"/>
                <a:gd name="T40" fmla="*/ 214441 w 30"/>
                <a:gd name="T41" fmla="*/ 151078 h 19"/>
                <a:gd name="T42" fmla="*/ 308739 w 30"/>
                <a:gd name="T43" fmla="*/ 151078 h 19"/>
                <a:gd name="T44" fmla="*/ 214441 w 30"/>
                <a:gd name="T45" fmla="*/ 151078 h 19"/>
                <a:gd name="T46" fmla="*/ 247806 w 30"/>
                <a:gd name="T47" fmla="*/ 178342 h 19"/>
                <a:gd name="T48" fmla="*/ 186844 w 30"/>
                <a:gd name="T49" fmla="*/ 151078 h 19"/>
                <a:gd name="T50" fmla="*/ 247806 w 30"/>
                <a:gd name="T51" fmla="*/ 178342 h 19"/>
                <a:gd name="T52" fmla="*/ 60934 w 30"/>
                <a:gd name="T53" fmla="*/ 394348 h 19"/>
                <a:gd name="T54" fmla="*/ 186844 w 30"/>
                <a:gd name="T55" fmla="*/ 151078 h 19"/>
                <a:gd name="T56" fmla="*/ 60934 w 30"/>
                <a:gd name="T57" fmla="*/ 394348 h 19"/>
                <a:gd name="T58" fmla="*/ 60934 w 30"/>
                <a:gd name="T59" fmla="*/ 394348 h 19"/>
                <a:gd name="T60" fmla="*/ 247806 w 30"/>
                <a:gd name="T61" fmla="*/ 454422 h 19"/>
                <a:gd name="T62" fmla="*/ 33365 w 30"/>
                <a:gd name="T63" fmla="*/ 421428 h 19"/>
                <a:gd name="T64" fmla="*/ 247806 w 30"/>
                <a:gd name="T65" fmla="*/ 454422 h 19"/>
                <a:gd name="T66" fmla="*/ 402158 w 30"/>
                <a:gd name="T67" fmla="*/ 540544 h 19"/>
                <a:gd name="T68" fmla="*/ 247806 w 30"/>
                <a:gd name="T69" fmla="*/ 454422 h 19"/>
                <a:gd name="T70" fmla="*/ 429727 w 30"/>
                <a:gd name="T71" fmla="*/ 572506 h 19"/>
                <a:gd name="T72" fmla="*/ 429727 w 30"/>
                <a:gd name="T73" fmla="*/ 540544 h 19"/>
                <a:gd name="T74" fmla="*/ 429727 w 30"/>
                <a:gd name="T75" fmla="*/ 513464 h 19"/>
                <a:gd name="T76" fmla="*/ 429727 w 30"/>
                <a:gd name="T77" fmla="*/ 572506 h 19"/>
                <a:gd name="T78" fmla="*/ 429727 w 30"/>
                <a:gd name="T79" fmla="*/ 513464 h 19"/>
                <a:gd name="T80" fmla="*/ 429727 w 30"/>
                <a:gd name="T81" fmla="*/ 572506 h 19"/>
                <a:gd name="T82" fmla="*/ 429727 w 30"/>
                <a:gd name="T83" fmla="*/ 572506 h 19"/>
                <a:gd name="T84" fmla="*/ 556702 w 30"/>
                <a:gd name="T85" fmla="*/ 481497 h 19"/>
                <a:gd name="T86" fmla="*/ 429727 w 30"/>
                <a:gd name="T87" fmla="*/ 572506 h 19"/>
                <a:gd name="T88" fmla="*/ 556702 w 30"/>
                <a:gd name="T89" fmla="*/ 481497 h 19"/>
                <a:gd name="T90" fmla="*/ 770952 w 30"/>
                <a:gd name="T91" fmla="*/ 421428 h 19"/>
                <a:gd name="T92" fmla="*/ 556702 w 30"/>
                <a:gd name="T93" fmla="*/ 481497 h 19"/>
                <a:gd name="T94" fmla="*/ 770952 w 30"/>
                <a:gd name="T95" fmla="*/ 421428 h 19"/>
                <a:gd name="T96" fmla="*/ 737587 w 30"/>
                <a:gd name="T97" fmla="*/ 394348 h 19"/>
                <a:gd name="T98" fmla="*/ 864377 w 30"/>
                <a:gd name="T99" fmla="*/ 151078 h 19"/>
                <a:gd name="T100" fmla="*/ 737587 w 30"/>
                <a:gd name="T101" fmla="*/ 394348 h 19"/>
                <a:gd name="T102" fmla="*/ 832076 w 30"/>
                <a:gd name="T103" fmla="*/ 178342 h 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19">
                  <a:moveTo>
                    <a:pt x="27" y="6"/>
                  </a:moveTo>
                  <a:cubicBezTo>
                    <a:pt x="26" y="5"/>
                    <a:pt x="25" y="4"/>
                    <a:pt x="24" y="3"/>
                  </a:cubicBezTo>
                  <a:lnTo>
                    <a:pt x="25" y="2"/>
                  </a:lnTo>
                  <a:cubicBezTo>
                    <a:pt x="26" y="3"/>
                    <a:pt x="27" y="4"/>
                    <a:pt x="28" y="5"/>
                  </a:cubicBezTo>
                  <a:lnTo>
                    <a:pt x="27" y="6"/>
                  </a:lnTo>
                  <a:close/>
                  <a:moveTo>
                    <a:pt x="24" y="3"/>
                  </a:moveTo>
                  <a:cubicBezTo>
                    <a:pt x="23" y="2"/>
                    <a:pt x="22" y="1"/>
                    <a:pt x="20" y="1"/>
                  </a:cubicBezTo>
                  <a:lnTo>
                    <a:pt x="20" y="0"/>
                  </a:lnTo>
                  <a:cubicBezTo>
                    <a:pt x="22" y="0"/>
                    <a:pt x="24" y="0"/>
                    <a:pt x="25" y="2"/>
                  </a:cubicBezTo>
                  <a:lnTo>
                    <a:pt x="24" y="3"/>
                  </a:lnTo>
                  <a:close/>
                  <a:moveTo>
                    <a:pt x="20" y="0"/>
                  </a:moveTo>
                  <a:lnTo>
                    <a:pt x="20" y="0"/>
                  </a:lnTo>
                  <a:close/>
                  <a:moveTo>
                    <a:pt x="20" y="1"/>
                  </a:moveTo>
                  <a:cubicBezTo>
                    <a:pt x="18" y="1"/>
                    <a:pt x="17" y="2"/>
                    <a:pt x="15" y="3"/>
                  </a:cubicBezTo>
                  <a:lnTo>
                    <a:pt x="15" y="2"/>
                  </a:lnTo>
                  <a:cubicBezTo>
                    <a:pt x="16" y="1"/>
                    <a:pt x="18" y="0"/>
                    <a:pt x="20" y="0"/>
                  </a:cubicBezTo>
                  <a:lnTo>
                    <a:pt x="20" y="1"/>
                  </a:lnTo>
                  <a:close/>
                  <a:moveTo>
                    <a:pt x="15" y="3"/>
                  </a:moveTo>
                  <a:cubicBezTo>
                    <a:pt x="15" y="4"/>
                    <a:pt x="14" y="4"/>
                    <a:pt x="13" y="4"/>
                  </a:cubicBezTo>
                  <a:lnTo>
                    <a:pt x="12" y="3"/>
                  </a:lnTo>
                  <a:cubicBezTo>
                    <a:pt x="13" y="3"/>
                    <a:pt x="14" y="2"/>
                    <a:pt x="15" y="2"/>
                  </a:cubicBezTo>
                  <a:lnTo>
                    <a:pt x="15" y="3"/>
                  </a:lnTo>
                  <a:close/>
                  <a:moveTo>
                    <a:pt x="13" y="4"/>
                  </a:moveTo>
                  <a:lnTo>
                    <a:pt x="13" y="4"/>
                  </a:lnTo>
                  <a:close/>
                  <a:moveTo>
                    <a:pt x="13" y="4"/>
                  </a:moveTo>
                  <a:lnTo>
                    <a:pt x="13" y="4"/>
                  </a:lnTo>
                  <a:lnTo>
                    <a:pt x="12" y="3"/>
                  </a:lnTo>
                  <a:lnTo>
                    <a:pt x="13" y="4"/>
                  </a:lnTo>
                  <a:close/>
                  <a:moveTo>
                    <a:pt x="13" y="4"/>
                  </a:moveTo>
                  <a:lnTo>
                    <a:pt x="13" y="4"/>
                  </a:lnTo>
                  <a:close/>
                  <a:moveTo>
                    <a:pt x="13" y="4"/>
                  </a:moveTo>
                  <a:cubicBezTo>
                    <a:pt x="12" y="5"/>
                    <a:pt x="11" y="5"/>
                    <a:pt x="10" y="5"/>
                  </a:cubicBezTo>
                  <a:lnTo>
                    <a:pt x="10" y="4"/>
                  </a:lnTo>
                  <a:cubicBezTo>
                    <a:pt x="11" y="4"/>
                    <a:pt x="12" y="4"/>
                    <a:pt x="12" y="3"/>
                  </a:cubicBezTo>
                  <a:lnTo>
                    <a:pt x="13" y="4"/>
                  </a:lnTo>
                  <a:close/>
                  <a:moveTo>
                    <a:pt x="10" y="5"/>
                  </a:moveTo>
                  <a:cubicBezTo>
                    <a:pt x="9" y="5"/>
                    <a:pt x="8" y="5"/>
                    <a:pt x="8" y="6"/>
                  </a:cubicBezTo>
                  <a:lnTo>
                    <a:pt x="7" y="5"/>
                  </a:lnTo>
                  <a:cubicBezTo>
                    <a:pt x="8" y="4"/>
                    <a:pt x="9" y="4"/>
                    <a:pt x="10" y="4"/>
                  </a:cubicBezTo>
                  <a:lnTo>
                    <a:pt x="10" y="5"/>
                  </a:lnTo>
                  <a:close/>
                  <a:moveTo>
                    <a:pt x="7" y="5"/>
                  </a:moveTo>
                  <a:lnTo>
                    <a:pt x="7" y="5"/>
                  </a:lnTo>
                  <a:close/>
                  <a:moveTo>
                    <a:pt x="8" y="6"/>
                  </a:moveTo>
                  <a:cubicBezTo>
                    <a:pt x="8" y="6"/>
                    <a:pt x="7" y="6"/>
                    <a:pt x="7" y="6"/>
                  </a:cubicBezTo>
                  <a:lnTo>
                    <a:pt x="6" y="5"/>
                  </a:lnTo>
                  <a:cubicBezTo>
                    <a:pt x="6" y="5"/>
                    <a:pt x="7" y="5"/>
                    <a:pt x="7" y="5"/>
                  </a:cubicBezTo>
                  <a:lnTo>
                    <a:pt x="8" y="6"/>
                  </a:lnTo>
                  <a:close/>
                  <a:moveTo>
                    <a:pt x="7" y="6"/>
                  </a:moveTo>
                  <a:cubicBezTo>
                    <a:pt x="5" y="8"/>
                    <a:pt x="1" y="11"/>
                    <a:pt x="2" y="13"/>
                  </a:cubicBezTo>
                  <a:lnTo>
                    <a:pt x="1" y="14"/>
                  </a:lnTo>
                  <a:cubicBezTo>
                    <a:pt x="0" y="11"/>
                    <a:pt x="3" y="8"/>
                    <a:pt x="6" y="5"/>
                  </a:cubicBezTo>
                  <a:lnTo>
                    <a:pt x="7" y="6"/>
                  </a:lnTo>
                  <a:close/>
                  <a:moveTo>
                    <a:pt x="2" y="13"/>
                  </a:moveTo>
                  <a:lnTo>
                    <a:pt x="2" y="13"/>
                  </a:lnTo>
                  <a:close/>
                  <a:moveTo>
                    <a:pt x="2" y="13"/>
                  </a:moveTo>
                  <a:cubicBezTo>
                    <a:pt x="3" y="14"/>
                    <a:pt x="5" y="15"/>
                    <a:pt x="8" y="15"/>
                  </a:cubicBezTo>
                  <a:lnTo>
                    <a:pt x="7" y="16"/>
                  </a:lnTo>
                  <a:cubicBezTo>
                    <a:pt x="5" y="16"/>
                    <a:pt x="2" y="16"/>
                    <a:pt x="1" y="14"/>
                  </a:cubicBezTo>
                  <a:lnTo>
                    <a:pt x="2" y="13"/>
                  </a:lnTo>
                  <a:close/>
                  <a:moveTo>
                    <a:pt x="8" y="15"/>
                  </a:moveTo>
                  <a:cubicBezTo>
                    <a:pt x="10" y="16"/>
                    <a:pt x="12" y="16"/>
                    <a:pt x="14" y="17"/>
                  </a:cubicBezTo>
                  <a:lnTo>
                    <a:pt x="13" y="18"/>
                  </a:lnTo>
                  <a:cubicBezTo>
                    <a:pt x="12" y="17"/>
                    <a:pt x="10" y="17"/>
                    <a:pt x="7" y="16"/>
                  </a:cubicBezTo>
                  <a:lnTo>
                    <a:pt x="8" y="15"/>
                  </a:lnTo>
                  <a:close/>
                  <a:moveTo>
                    <a:pt x="14" y="19"/>
                  </a:moveTo>
                  <a:lnTo>
                    <a:pt x="14" y="19"/>
                  </a:lnTo>
                  <a:lnTo>
                    <a:pt x="13" y="18"/>
                  </a:lnTo>
                  <a:lnTo>
                    <a:pt x="14" y="18"/>
                  </a:lnTo>
                  <a:lnTo>
                    <a:pt x="14" y="19"/>
                  </a:lnTo>
                  <a:close/>
                  <a:moveTo>
                    <a:pt x="14" y="17"/>
                  </a:moveTo>
                  <a:lnTo>
                    <a:pt x="14" y="17"/>
                  </a:lnTo>
                  <a:lnTo>
                    <a:pt x="14" y="19"/>
                  </a:lnTo>
                  <a:lnTo>
                    <a:pt x="14" y="17"/>
                  </a:lnTo>
                  <a:close/>
                  <a:moveTo>
                    <a:pt x="14" y="19"/>
                  </a:moveTo>
                  <a:lnTo>
                    <a:pt x="14" y="19"/>
                  </a:lnTo>
                  <a:lnTo>
                    <a:pt x="14" y="18"/>
                  </a:lnTo>
                  <a:lnTo>
                    <a:pt x="14" y="19"/>
                  </a:lnTo>
                  <a:close/>
                  <a:moveTo>
                    <a:pt x="14" y="17"/>
                  </a:moveTo>
                  <a:cubicBezTo>
                    <a:pt x="15" y="17"/>
                    <a:pt x="16" y="16"/>
                    <a:pt x="18" y="16"/>
                  </a:cubicBezTo>
                  <a:lnTo>
                    <a:pt x="18" y="17"/>
                  </a:lnTo>
                  <a:cubicBezTo>
                    <a:pt x="17" y="18"/>
                    <a:pt x="15" y="18"/>
                    <a:pt x="14" y="19"/>
                  </a:cubicBezTo>
                  <a:lnTo>
                    <a:pt x="14" y="17"/>
                  </a:lnTo>
                  <a:close/>
                  <a:moveTo>
                    <a:pt x="18" y="16"/>
                  </a:moveTo>
                  <a:cubicBezTo>
                    <a:pt x="20" y="15"/>
                    <a:pt x="22" y="14"/>
                    <a:pt x="24" y="13"/>
                  </a:cubicBezTo>
                  <a:lnTo>
                    <a:pt x="25" y="14"/>
                  </a:lnTo>
                  <a:cubicBezTo>
                    <a:pt x="23" y="15"/>
                    <a:pt x="20" y="16"/>
                    <a:pt x="18" y="17"/>
                  </a:cubicBezTo>
                  <a:lnTo>
                    <a:pt x="18" y="16"/>
                  </a:lnTo>
                  <a:close/>
                  <a:moveTo>
                    <a:pt x="25" y="14"/>
                  </a:moveTo>
                  <a:lnTo>
                    <a:pt x="25" y="14"/>
                  </a:lnTo>
                  <a:close/>
                  <a:moveTo>
                    <a:pt x="24" y="13"/>
                  </a:moveTo>
                  <a:cubicBezTo>
                    <a:pt x="27" y="11"/>
                    <a:pt x="28" y="9"/>
                    <a:pt x="27" y="6"/>
                  </a:cubicBezTo>
                  <a:lnTo>
                    <a:pt x="28" y="5"/>
                  </a:lnTo>
                  <a:cubicBezTo>
                    <a:pt x="30" y="10"/>
                    <a:pt x="28" y="12"/>
                    <a:pt x="25" y="14"/>
                  </a:cubicBezTo>
                  <a:lnTo>
                    <a:pt x="24" y="13"/>
                  </a:lnTo>
                  <a:close/>
                  <a:moveTo>
                    <a:pt x="27" y="6"/>
                  </a:moveTo>
                  <a:lnTo>
                    <a:pt x="2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1" name="Freeform 100">
              <a:extLst>
                <a:ext uri="{FF2B5EF4-FFF2-40B4-BE49-F238E27FC236}">
                  <a16:creationId xmlns:a16="http://schemas.microsoft.com/office/drawing/2014/main" id="{A1B974F2-612F-32D3-3942-5B8BA36AB1BE}"/>
                </a:ext>
              </a:extLst>
            </p:cNvPr>
            <p:cNvSpPr>
              <a:spLocks/>
            </p:cNvSpPr>
            <p:nvPr/>
          </p:nvSpPr>
          <p:spPr bwMode="auto">
            <a:xfrm>
              <a:off x="2489" y="1542"/>
              <a:ext cx="134" cy="95"/>
            </a:xfrm>
            <a:custGeom>
              <a:avLst/>
              <a:gdLst>
                <a:gd name="T0" fmla="*/ 667677 w 24"/>
                <a:gd name="T1" fmla="*/ 33166 h 17"/>
                <a:gd name="T2" fmla="*/ 92242 w 24"/>
                <a:gd name="T3" fmla="*/ 0 h 17"/>
                <a:gd name="T4" fmla="*/ 0 w 24"/>
                <a:gd name="T5" fmla="*/ 92653 h 17"/>
                <a:gd name="T6" fmla="*/ 151599 w 24"/>
                <a:gd name="T7" fmla="*/ 425114 h 17"/>
                <a:gd name="T8" fmla="*/ 271177 w 24"/>
                <a:gd name="T9" fmla="*/ 517767 h 17"/>
                <a:gd name="T10" fmla="*/ 515018 w 24"/>
                <a:gd name="T11" fmla="*/ 457403 h 17"/>
                <a:gd name="T12" fmla="*/ 667677 w 24"/>
                <a:gd name="T13" fmla="*/ 425114 h 17"/>
                <a:gd name="T14" fmla="*/ 726844 w 24"/>
                <a:gd name="T15" fmla="*/ 59520 h 17"/>
                <a:gd name="T16" fmla="*/ 667677 w 24"/>
                <a:gd name="T17" fmla="*/ 3316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22" y="1"/>
                  </a:moveTo>
                  <a:cubicBezTo>
                    <a:pt x="16" y="4"/>
                    <a:pt x="9" y="1"/>
                    <a:pt x="3" y="0"/>
                  </a:cubicBezTo>
                  <a:cubicBezTo>
                    <a:pt x="2" y="0"/>
                    <a:pt x="0" y="2"/>
                    <a:pt x="0" y="3"/>
                  </a:cubicBezTo>
                  <a:cubicBezTo>
                    <a:pt x="0" y="7"/>
                    <a:pt x="1" y="12"/>
                    <a:pt x="5" y="14"/>
                  </a:cubicBezTo>
                  <a:cubicBezTo>
                    <a:pt x="7" y="15"/>
                    <a:pt x="7" y="16"/>
                    <a:pt x="9" y="17"/>
                  </a:cubicBezTo>
                  <a:cubicBezTo>
                    <a:pt x="12" y="17"/>
                    <a:pt x="14" y="14"/>
                    <a:pt x="17" y="15"/>
                  </a:cubicBezTo>
                  <a:cubicBezTo>
                    <a:pt x="19" y="15"/>
                    <a:pt x="21" y="15"/>
                    <a:pt x="22" y="14"/>
                  </a:cubicBezTo>
                  <a:cubicBezTo>
                    <a:pt x="24" y="11"/>
                    <a:pt x="23" y="6"/>
                    <a:pt x="24" y="2"/>
                  </a:cubicBezTo>
                  <a:cubicBezTo>
                    <a:pt x="24" y="2"/>
                    <a:pt x="23" y="1"/>
                    <a:pt x="2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2" name="Freeform 101">
              <a:extLst>
                <a:ext uri="{FF2B5EF4-FFF2-40B4-BE49-F238E27FC236}">
                  <a16:creationId xmlns:a16="http://schemas.microsoft.com/office/drawing/2014/main" id="{BD52DC65-C4EB-7D30-978C-D3559A1201D6}"/>
                </a:ext>
              </a:extLst>
            </p:cNvPr>
            <p:cNvSpPr>
              <a:spLocks noEditPoints="1"/>
            </p:cNvSpPr>
            <p:nvPr/>
          </p:nvSpPr>
          <p:spPr bwMode="auto">
            <a:xfrm>
              <a:off x="2484" y="1537"/>
              <a:ext cx="145" cy="106"/>
            </a:xfrm>
            <a:custGeom>
              <a:avLst/>
              <a:gdLst>
                <a:gd name="T0" fmla="*/ 269906 w 26"/>
                <a:gd name="T1" fmla="*/ 31967 h 19"/>
                <a:gd name="T2" fmla="*/ 242847 w 26"/>
                <a:gd name="T3" fmla="*/ 92036 h 19"/>
                <a:gd name="T4" fmla="*/ 269906 w 26"/>
                <a:gd name="T5" fmla="*/ 31967 h 19"/>
                <a:gd name="T6" fmla="*/ 118995 w 26"/>
                <a:gd name="T7" fmla="*/ 59042 h 19"/>
                <a:gd name="T8" fmla="*/ 118995 w 26"/>
                <a:gd name="T9" fmla="*/ 59042 h 19"/>
                <a:gd name="T10" fmla="*/ 118995 w 26"/>
                <a:gd name="T11" fmla="*/ 0 h 19"/>
                <a:gd name="T12" fmla="*/ 91936 w 26"/>
                <a:gd name="T13" fmla="*/ 59042 h 19"/>
                <a:gd name="T14" fmla="*/ 118995 w 26"/>
                <a:gd name="T15" fmla="*/ 59042 h 19"/>
                <a:gd name="T16" fmla="*/ 0 w 26"/>
                <a:gd name="T17" fmla="*/ 119116 h 19"/>
                <a:gd name="T18" fmla="*/ 58970 w 26"/>
                <a:gd name="T19" fmla="*/ 119116 h 19"/>
                <a:gd name="T20" fmla="*/ 58970 w 26"/>
                <a:gd name="T21" fmla="*/ 119116 h 19"/>
                <a:gd name="T22" fmla="*/ 0 w 26"/>
                <a:gd name="T23" fmla="*/ 119116 h 19"/>
                <a:gd name="T24" fmla="*/ 0 w 26"/>
                <a:gd name="T25" fmla="*/ 119116 h 19"/>
                <a:gd name="T26" fmla="*/ 0 w 26"/>
                <a:gd name="T27" fmla="*/ 119116 h 19"/>
                <a:gd name="T28" fmla="*/ 0 w 26"/>
                <a:gd name="T29" fmla="*/ 119116 h 19"/>
                <a:gd name="T30" fmla="*/ 0 w 26"/>
                <a:gd name="T31" fmla="*/ 119116 h 19"/>
                <a:gd name="T32" fmla="*/ 0 w 26"/>
                <a:gd name="T33" fmla="*/ 119116 h 19"/>
                <a:gd name="T34" fmla="*/ 0 w 26"/>
                <a:gd name="T35" fmla="*/ 178342 h 19"/>
                <a:gd name="T36" fmla="*/ 58970 w 26"/>
                <a:gd name="T37" fmla="*/ 178342 h 19"/>
                <a:gd name="T38" fmla="*/ 0 w 26"/>
                <a:gd name="T39" fmla="*/ 178342 h 19"/>
                <a:gd name="T40" fmla="*/ 177965 w 26"/>
                <a:gd name="T41" fmla="*/ 421428 h 19"/>
                <a:gd name="T42" fmla="*/ 58970 w 26"/>
                <a:gd name="T43" fmla="*/ 211152 h 19"/>
                <a:gd name="T44" fmla="*/ 177965 w 26"/>
                <a:gd name="T45" fmla="*/ 454422 h 19"/>
                <a:gd name="T46" fmla="*/ 242847 w 26"/>
                <a:gd name="T47" fmla="*/ 481497 h 19"/>
                <a:gd name="T48" fmla="*/ 177965 w 26"/>
                <a:gd name="T49" fmla="*/ 421428 h 19"/>
                <a:gd name="T50" fmla="*/ 301812 w 26"/>
                <a:gd name="T51" fmla="*/ 540544 h 19"/>
                <a:gd name="T52" fmla="*/ 301812 w 26"/>
                <a:gd name="T53" fmla="*/ 540544 h 19"/>
                <a:gd name="T54" fmla="*/ 301812 w 26"/>
                <a:gd name="T55" fmla="*/ 513464 h 19"/>
                <a:gd name="T56" fmla="*/ 301812 w 26"/>
                <a:gd name="T57" fmla="*/ 540544 h 19"/>
                <a:gd name="T58" fmla="*/ 539779 w 26"/>
                <a:gd name="T59" fmla="*/ 454422 h 19"/>
                <a:gd name="T60" fmla="*/ 420812 w 26"/>
                <a:gd name="T61" fmla="*/ 481497 h 19"/>
                <a:gd name="T62" fmla="*/ 539779 w 26"/>
                <a:gd name="T63" fmla="*/ 513464 h 19"/>
                <a:gd name="T64" fmla="*/ 539779 w 26"/>
                <a:gd name="T65" fmla="*/ 513464 h 19"/>
                <a:gd name="T66" fmla="*/ 539779 w 26"/>
                <a:gd name="T67" fmla="*/ 513464 h 19"/>
                <a:gd name="T68" fmla="*/ 539779 w 26"/>
                <a:gd name="T69" fmla="*/ 513464 h 19"/>
                <a:gd name="T70" fmla="*/ 571718 w 26"/>
                <a:gd name="T71" fmla="*/ 454422 h 19"/>
                <a:gd name="T72" fmla="*/ 539779 w 26"/>
                <a:gd name="T73" fmla="*/ 513464 h 19"/>
                <a:gd name="T74" fmla="*/ 663626 w 26"/>
                <a:gd name="T75" fmla="*/ 454422 h 19"/>
                <a:gd name="T76" fmla="*/ 571718 w 26"/>
                <a:gd name="T77" fmla="*/ 454422 h 19"/>
                <a:gd name="T78" fmla="*/ 690685 w 26"/>
                <a:gd name="T79" fmla="*/ 454422 h 19"/>
                <a:gd name="T80" fmla="*/ 749656 w 26"/>
                <a:gd name="T81" fmla="*/ 243114 h 19"/>
                <a:gd name="T82" fmla="*/ 722596 w 26"/>
                <a:gd name="T83" fmla="*/ 243114 h 19"/>
                <a:gd name="T84" fmla="*/ 749656 w 26"/>
                <a:gd name="T85" fmla="*/ 243114 h 19"/>
                <a:gd name="T86" fmla="*/ 749656 w 26"/>
                <a:gd name="T87" fmla="*/ 92036 h 19"/>
                <a:gd name="T88" fmla="*/ 749656 w 26"/>
                <a:gd name="T89" fmla="*/ 92036 h 19"/>
                <a:gd name="T90" fmla="*/ 749656 w 26"/>
                <a:gd name="T91" fmla="*/ 92036 h 19"/>
                <a:gd name="T92" fmla="*/ 749656 w 26"/>
                <a:gd name="T93" fmla="*/ 59042 h 19"/>
                <a:gd name="T94" fmla="*/ 749656 w 26"/>
                <a:gd name="T95" fmla="*/ 59042 h 19"/>
                <a:gd name="T96" fmla="*/ 749656 w 26"/>
                <a:gd name="T97" fmla="*/ 59042 h 19"/>
                <a:gd name="T98" fmla="*/ 722596 w 26"/>
                <a:gd name="T99" fmla="*/ 59042 h 19"/>
                <a:gd name="T100" fmla="*/ 722596 w 26"/>
                <a:gd name="T101" fmla="*/ 92036 h 19"/>
                <a:gd name="T102" fmla="*/ 722596 w 26"/>
                <a:gd name="T103" fmla="*/ 92036 h 19"/>
                <a:gd name="T104" fmla="*/ 690685 w 26"/>
                <a:gd name="T105" fmla="*/ 59042 h 19"/>
                <a:gd name="T106" fmla="*/ 722596 w 26"/>
                <a:gd name="T107" fmla="*/ 92036 h 19"/>
                <a:gd name="T108" fmla="*/ 722596 w 26"/>
                <a:gd name="T109" fmla="*/ 92036 h 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6" h="19">
                  <a:moveTo>
                    <a:pt x="23" y="3"/>
                  </a:moveTo>
                  <a:cubicBezTo>
                    <a:pt x="18" y="5"/>
                    <a:pt x="13" y="4"/>
                    <a:pt x="8" y="3"/>
                  </a:cubicBezTo>
                  <a:lnTo>
                    <a:pt x="9" y="1"/>
                  </a:lnTo>
                  <a:cubicBezTo>
                    <a:pt x="13" y="3"/>
                    <a:pt x="18" y="4"/>
                    <a:pt x="23" y="2"/>
                  </a:cubicBezTo>
                  <a:lnTo>
                    <a:pt x="23" y="3"/>
                  </a:lnTo>
                  <a:close/>
                  <a:moveTo>
                    <a:pt x="8" y="3"/>
                  </a:moveTo>
                  <a:cubicBezTo>
                    <a:pt x="7" y="2"/>
                    <a:pt x="5" y="2"/>
                    <a:pt x="4" y="2"/>
                  </a:cubicBezTo>
                  <a:lnTo>
                    <a:pt x="4" y="0"/>
                  </a:lnTo>
                  <a:cubicBezTo>
                    <a:pt x="6" y="1"/>
                    <a:pt x="7" y="1"/>
                    <a:pt x="9" y="1"/>
                  </a:cubicBezTo>
                  <a:lnTo>
                    <a:pt x="8" y="3"/>
                  </a:lnTo>
                  <a:close/>
                  <a:moveTo>
                    <a:pt x="4" y="2"/>
                  </a:moveTo>
                  <a:lnTo>
                    <a:pt x="4" y="2"/>
                  </a:lnTo>
                  <a:lnTo>
                    <a:pt x="4" y="1"/>
                  </a:lnTo>
                  <a:lnTo>
                    <a:pt x="4" y="2"/>
                  </a:lnTo>
                  <a:close/>
                  <a:moveTo>
                    <a:pt x="4" y="2"/>
                  </a:moveTo>
                  <a:cubicBezTo>
                    <a:pt x="4" y="2"/>
                    <a:pt x="4" y="2"/>
                    <a:pt x="4" y="2"/>
                  </a:cubicBezTo>
                  <a:lnTo>
                    <a:pt x="4" y="0"/>
                  </a:lnTo>
                  <a:cubicBezTo>
                    <a:pt x="4" y="0"/>
                    <a:pt x="4" y="0"/>
                    <a:pt x="4" y="0"/>
                  </a:cubicBezTo>
                  <a:lnTo>
                    <a:pt x="4" y="2"/>
                  </a:lnTo>
                  <a:close/>
                  <a:moveTo>
                    <a:pt x="4" y="2"/>
                  </a:moveTo>
                  <a:cubicBezTo>
                    <a:pt x="3" y="1"/>
                    <a:pt x="3" y="2"/>
                    <a:pt x="3" y="2"/>
                  </a:cubicBezTo>
                  <a:lnTo>
                    <a:pt x="2" y="1"/>
                  </a:lnTo>
                  <a:cubicBezTo>
                    <a:pt x="2" y="1"/>
                    <a:pt x="3" y="0"/>
                    <a:pt x="4" y="0"/>
                  </a:cubicBezTo>
                  <a:lnTo>
                    <a:pt x="4" y="2"/>
                  </a:lnTo>
                  <a:close/>
                  <a:moveTo>
                    <a:pt x="3" y="2"/>
                  </a:moveTo>
                  <a:cubicBezTo>
                    <a:pt x="2" y="3"/>
                    <a:pt x="2" y="4"/>
                    <a:pt x="2" y="4"/>
                  </a:cubicBezTo>
                  <a:lnTo>
                    <a:pt x="0" y="4"/>
                  </a:lnTo>
                  <a:cubicBezTo>
                    <a:pt x="0" y="3"/>
                    <a:pt x="1" y="2"/>
                    <a:pt x="2" y="1"/>
                  </a:cubicBezTo>
                  <a:lnTo>
                    <a:pt x="3" y="2"/>
                  </a:lnTo>
                  <a:close/>
                  <a:moveTo>
                    <a:pt x="2" y="4"/>
                  </a:moveTo>
                  <a:lnTo>
                    <a:pt x="2" y="4"/>
                  </a:lnTo>
                  <a:lnTo>
                    <a:pt x="1" y="4"/>
                  </a:lnTo>
                  <a:lnTo>
                    <a:pt x="2" y="4"/>
                  </a:lnTo>
                  <a:close/>
                  <a:moveTo>
                    <a:pt x="2" y="4"/>
                  </a:moveTo>
                  <a:lnTo>
                    <a:pt x="2" y="4"/>
                  </a:lnTo>
                  <a:lnTo>
                    <a:pt x="0" y="4"/>
                  </a:lnTo>
                  <a:cubicBezTo>
                    <a:pt x="0" y="4"/>
                    <a:pt x="0" y="4"/>
                    <a:pt x="0" y="4"/>
                  </a:cubicBezTo>
                  <a:lnTo>
                    <a:pt x="2" y="4"/>
                  </a:lnTo>
                  <a:close/>
                  <a:moveTo>
                    <a:pt x="0" y="4"/>
                  </a:moveTo>
                  <a:lnTo>
                    <a:pt x="0" y="4"/>
                  </a:lnTo>
                  <a:lnTo>
                    <a:pt x="1" y="4"/>
                  </a:lnTo>
                  <a:lnTo>
                    <a:pt x="0" y="4"/>
                  </a:lnTo>
                  <a:close/>
                  <a:moveTo>
                    <a:pt x="2" y="4"/>
                  </a:moveTo>
                  <a:lnTo>
                    <a:pt x="2" y="4"/>
                  </a:lnTo>
                  <a:lnTo>
                    <a:pt x="0" y="4"/>
                  </a:lnTo>
                  <a:lnTo>
                    <a:pt x="2" y="4"/>
                  </a:lnTo>
                  <a:close/>
                  <a:moveTo>
                    <a:pt x="0" y="4"/>
                  </a:moveTo>
                  <a:lnTo>
                    <a:pt x="0" y="4"/>
                  </a:lnTo>
                  <a:lnTo>
                    <a:pt x="1" y="4"/>
                  </a:lnTo>
                  <a:lnTo>
                    <a:pt x="0" y="4"/>
                  </a:lnTo>
                  <a:close/>
                  <a:moveTo>
                    <a:pt x="2" y="4"/>
                  </a:moveTo>
                  <a:cubicBezTo>
                    <a:pt x="2" y="4"/>
                    <a:pt x="2" y="5"/>
                    <a:pt x="2" y="6"/>
                  </a:cubicBezTo>
                  <a:lnTo>
                    <a:pt x="0" y="6"/>
                  </a:lnTo>
                  <a:cubicBezTo>
                    <a:pt x="0" y="5"/>
                    <a:pt x="0" y="4"/>
                    <a:pt x="0" y="4"/>
                  </a:cubicBezTo>
                  <a:lnTo>
                    <a:pt x="2" y="4"/>
                  </a:lnTo>
                  <a:close/>
                  <a:moveTo>
                    <a:pt x="2" y="6"/>
                  </a:moveTo>
                  <a:cubicBezTo>
                    <a:pt x="2" y="6"/>
                    <a:pt x="2" y="7"/>
                    <a:pt x="2" y="7"/>
                  </a:cubicBezTo>
                  <a:lnTo>
                    <a:pt x="0" y="8"/>
                  </a:lnTo>
                  <a:cubicBezTo>
                    <a:pt x="0" y="7"/>
                    <a:pt x="0" y="6"/>
                    <a:pt x="0" y="6"/>
                  </a:cubicBezTo>
                  <a:lnTo>
                    <a:pt x="2" y="6"/>
                  </a:lnTo>
                  <a:close/>
                  <a:moveTo>
                    <a:pt x="2" y="7"/>
                  </a:moveTo>
                  <a:cubicBezTo>
                    <a:pt x="2" y="10"/>
                    <a:pt x="3" y="13"/>
                    <a:pt x="6" y="14"/>
                  </a:cubicBezTo>
                  <a:lnTo>
                    <a:pt x="6" y="16"/>
                  </a:lnTo>
                  <a:cubicBezTo>
                    <a:pt x="2" y="14"/>
                    <a:pt x="1" y="11"/>
                    <a:pt x="0" y="8"/>
                  </a:cubicBezTo>
                  <a:lnTo>
                    <a:pt x="2" y="7"/>
                  </a:lnTo>
                  <a:close/>
                  <a:moveTo>
                    <a:pt x="6" y="16"/>
                  </a:moveTo>
                  <a:lnTo>
                    <a:pt x="6" y="16"/>
                  </a:lnTo>
                  <a:lnTo>
                    <a:pt x="6" y="15"/>
                  </a:lnTo>
                  <a:lnTo>
                    <a:pt x="6" y="16"/>
                  </a:lnTo>
                  <a:close/>
                  <a:moveTo>
                    <a:pt x="6" y="14"/>
                  </a:moveTo>
                  <a:cubicBezTo>
                    <a:pt x="7" y="15"/>
                    <a:pt x="8" y="15"/>
                    <a:pt x="8" y="16"/>
                  </a:cubicBezTo>
                  <a:lnTo>
                    <a:pt x="7" y="17"/>
                  </a:lnTo>
                  <a:cubicBezTo>
                    <a:pt x="7" y="16"/>
                    <a:pt x="6" y="16"/>
                    <a:pt x="6" y="16"/>
                  </a:cubicBezTo>
                  <a:lnTo>
                    <a:pt x="6" y="14"/>
                  </a:lnTo>
                  <a:close/>
                  <a:moveTo>
                    <a:pt x="8" y="16"/>
                  </a:moveTo>
                  <a:cubicBezTo>
                    <a:pt x="9" y="16"/>
                    <a:pt x="9" y="17"/>
                    <a:pt x="10" y="17"/>
                  </a:cubicBezTo>
                  <a:lnTo>
                    <a:pt x="10" y="18"/>
                  </a:lnTo>
                  <a:cubicBezTo>
                    <a:pt x="9" y="18"/>
                    <a:pt x="8" y="17"/>
                    <a:pt x="7" y="17"/>
                  </a:cubicBezTo>
                  <a:lnTo>
                    <a:pt x="8" y="16"/>
                  </a:lnTo>
                  <a:close/>
                  <a:moveTo>
                    <a:pt x="10" y="18"/>
                  </a:moveTo>
                  <a:lnTo>
                    <a:pt x="10" y="18"/>
                  </a:lnTo>
                  <a:close/>
                  <a:moveTo>
                    <a:pt x="10" y="17"/>
                  </a:moveTo>
                  <a:cubicBezTo>
                    <a:pt x="11" y="17"/>
                    <a:pt x="12" y="17"/>
                    <a:pt x="14" y="16"/>
                  </a:cubicBezTo>
                  <a:lnTo>
                    <a:pt x="14" y="17"/>
                  </a:lnTo>
                  <a:cubicBezTo>
                    <a:pt x="13" y="18"/>
                    <a:pt x="11" y="19"/>
                    <a:pt x="10" y="18"/>
                  </a:cubicBezTo>
                  <a:lnTo>
                    <a:pt x="10" y="17"/>
                  </a:lnTo>
                  <a:close/>
                  <a:moveTo>
                    <a:pt x="14" y="16"/>
                  </a:moveTo>
                  <a:cubicBezTo>
                    <a:pt x="15" y="16"/>
                    <a:pt x="16" y="15"/>
                    <a:pt x="18" y="15"/>
                  </a:cubicBezTo>
                  <a:lnTo>
                    <a:pt x="18" y="17"/>
                  </a:lnTo>
                  <a:cubicBezTo>
                    <a:pt x="16" y="16"/>
                    <a:pt x="15" y="17"/>
                    <a:pt x="14" y="17"/>
                  </a:cubicBezTo>
                  <a:lnTo>
                    <a:pt x="14" y="16"/>
                  </a:lnTo>
                  <a:close/>
                  <a:moveTo>
                    <a:pt x="18" y="15"/>
                  </a:moveTo>
                  <a:lnTo>
                    <a:pt x="18" y="15"/>
                  </a:lnTo>
                  <a:lnTo>
                    <a:pt x="18" y="17"/>
                  </a:lnTo>
                  <a:lnTo>
                    <a:pt x="18" y="15"/>
                  </a:lnTo>
                  <a:close/>
                  <a:moveTo>
                    <a:pt x="18" y="17"/>
                  </a:moveTo>
                  <a:lnTo>
                    <a:pt x="18" y="17"/>
                  </a:lnTo>
                  <a:lnTo>
                    <a:pt x="18" y="16"/>
                  </a:lnTo>
                  <a:lnTo>
                    <a:pt x="18" y="17"/>
                  </a:lnTo>
                  <a:close/>
                  <a:moveTo>
                    <a:pt x="18" y="15"/>
                  </a:moveTo>
                  <a:cubicBezTo>
                    <a:pt x="18" y="15"/>
                    <a:pt x="18" y="15"/>
                    <a:pt x="19" y="15"/>
                  </a:cubicBezTo>
                  <a:lnTo>
                    <a:pt x="18" y="17"/>
                  </a:lnTo>
                  <a:cubicBezTo>
                    <a:pt x="18" y="17"/>
                    <a:pt x="18" y="17"/>
                    <a:pt x="18" y="17"/>
                  </a:cubicBezTo>
                  <a:lnTo>
                    <a:pt x="18" y="15"/>
                  </a:lnTo>
                  <a:close/>
                  <a:moveTo>
                    <a:pt x="19" y="15"/>
                  </a:moveTo>
                  <a:cubicBezTo>
                    <a:pt x="19" y="15"/>
                    <a:pt x="19" y="15"/>
                    <a:pt x="19" y="15"/>
                  </a:cubicBezTo>
                  <a:lnTo>
                    <a:pt x="19" y="17"/>
                  </a:lnTo>
                  <a:cubicBezTo>
                    <a:pt x="19" y="17"/>
                    <a:pt x="19" y="17"/>
                    <a:pt x="18" y="17"/>
                  </a:cubicBezTo>
                  <a:lnTo>
                    <a:pt x="19" y="15"/>
                  </a:lnTo>
                  <a:close/>
                  <a:moveTo>
                    <a:pt x="19" y="15"/>
                  </a:moveTo>
                  <a:cubicBezTo>
                    <a:pt x="21" y="15"/>
                    <a:pt x="22" y="15"/>
                    <a:pt x="22" y="15"/>
                  </a:cubicBezTo>
                  <a:lnTo>
                    <a:pt x="23" y="15"/>
                  </a:lnTo>
                  <a:cubicBezTo>
                    <a:pt x="23" y="16"/>
                    <a:pt x="21" y="17"/>
                    <a:pt x="19" y="17"/>
                  </a:cubicBezTo>
                  <a:lnTo>
                    <a:pt x="19" y="15"/>
                  </a:lnTo>
                  <a:close/>
                  <a:moveTo>
                    <a:pt x="23" y="15"/>
                  </a:moveTo>
                  <a:lnTo>
                    <a:pt x="23" y="15"/>
                  </a:lnTo>
                  <a:close/>
                  <a:moveTo>
                    <a:pt x="22" y="15"/>
                  </a:moveTo>
                  <a:cubicBezTo>
                    <a:pt x="23" y="13"/>
                    <a:pt x="24" y="10"/>
                    <a:pt x="24" y="8"/>
                  </a:cubicBezTo>
                  <a:lnTo>
                    <a:pt x="25" y="8"/>
                  </a:lnTo>
                  <a:cubicBezTo>
                    <a:pt x="25" y="11"/>
                    <a:pt x="25" y="13"/>
                    <a:pt x="23" y="15"/>
                  </a:cubicBezTo>
                  <a:lnTo>
                    <a:pt x="22" y="15"/>
                  </a:lnTo>
                  <a:close/>
                  <a:moveTo>
                    <a:pt x="24" y="8"/>
                  </a:moveTo>
                  <a:cubicBezTo>
                    <a:pt x="24" y="6"/>
                    <a:pt x="24" y="5"/>
                    <a:pt x="25" y="3"/>
                  </a:cubicBezTo>
                  <a:lnTo>
                    <a:pt x="26" y="4"/>
                  </a:lnTo>
                  <a:cubicBezTo>
                    <a:pt x="26" y="5"/>
                    <a:pt x="25" y="7"/>
                    <a:pt x="25" y="8"/>
                  </a:cubicBezTo>
                  <a:lnTo>
                    <a:pt x="24" y="8"/>
                  </a:lnTo>
                  <a:close/>
                  <a:moveTo>
                    <a:pt x="25" y="3"/>
                  </a:moveTo>
                  <a:lnTo>
                    <a:pt x="25" y="3"/>
                  </a:lnTo>
                  <a:close/>
                  <a:moveTo>
                    <a:pt x="25" y="3"/>
                  </a:moveTo>
                  <a:cubicBezTo>
                    <a:pt x="25" y="3"/>
                    <a:pt x="25" y="4"/>
                    <a:pt x="25" y="3"/>
                  </a:cubicBezTo>
                  <a:lnTo>
                    <a:pt x="26" y="3"/>
                  </a:lnTo>
                  <a:cubicBezTo>
                    <a:pt x="26" y="3"/>
                    <a:pt x="26" y="3"/>
                    <a:pt x="26" y="4"/>
                  </a:cubicBezTo>
                  <a:lnTo>
                    <a:pt x="25" y="3"/>
                  </a:lnTo>
                  <a:close/>
                  <a:moveTo>
                    <a:pt x="25" y="3"/>
                  </a:moveTo>
                  <a:cubicBezTo>
                    <a:pt x="25" y="3"/>
                    <a:pt x="25" y="3"/>
                    <a:pt x="24" y="3"/>
                  </a:cubicBezTo>
                  <a:lnTo>
                    <a:pt x="25" y="2"/>
                  </a:lnTo>
                  <a:cubicBezTo>
                    <a:pt x="26" y="2"/>
                    <a:pt x="26" y="3"/>
                    <a:pt x="26" y="3"/>
                  </a:cubicBezTo>
                  <a:lnTo>
                    <a:pt x="25" y="3"/>
                  </a:lnTo>
                  <a:close/>
                  <a:moveTo>
                    <a:pt x="25" y="2"/>
                  </a:moveTo>
                  <a:lnTo>
                    <a:pt x="25" y="2"/>
                  </a:lnTo>
                  <a:lnTo>
                    <a:pt x="25" y="3"/>
                  </a:lnTo>
                  <a:lnTo>
                    <a:pt x="25" y="2"/>
                  </a:lnTo>
                  <a:close/>
                  <a:moveTo>
                    <a:pt x="24" y="3"/>
                  </a:moveTo>
                  <a:cubicBezTo>
                    <a:pt x="24" y="3"/>
                    <a:pt x="24" y="3"/>
                    <a:pt x="24" y="3"/>
                  </a:cubicBezTo>
                  <a:lnTo>
                    <a:pt x="24" y="2"/>
                  </a:lnTo>
                  <a:cubicBezTo>
                    <a:pt x="25" y="2"/>
                    <a:pt x="25" y="2"/>
                    <a:pt x="25" y="2"/>
                  </a:cubicBezTo>
                  <a:lnTo>
                    <a:pt x="24" y="3"/>
                  </a:lnTo>
                  <a:close/>
                  <a:moveTo>
                    <a:pt x="24" y="3"/>
                  </a:moveTo>
                  <a:lnTo>
                    <a:pt x="24" y="3"/>
                  </a:lnTo>
                  <a:lnTo>
                    <a:pt x="24" y="2"/>
                  </a:lnTo>
                  <a:lnTo>
                    <a:pt x="24" y="3"/>
                  </a:lnTo>
                  <a:close/>
                  <a:moveTo>
                    <a:pt x="24" y="3"/>
                  </a:moveTo>
                  <a:cubicBezTo>
                    <a:pt x="24" y="3"/>
                    <a:pt x="24" y="3"/>
                    <a:pt x="24" y="3"/>
                  </a:cubicBezTo>
                  <a:lnTo>
                    <a:pt x="23" y="2"/>
                  </a:lnTo>
                  <a:cubicBezTo>
                    <a:pt x="23" y="1"/>
                    <a:pt x="24" y="1"/>
                    <a:pt x="24" y="2"/>
                  </a:cubicBezTo>
                  <a:lnTo>
                    <a:pt x="24" y="3"/>
                  </a:lnTo>
                  <a:close/>
                  <a:moveTo>
                    <a:pt x="24" y="3"/>
                  </a:moveTo>
                  <a:lnTo>
                    <a:pt x="23" y="3"/>
                  </a:lnTo>
                  <a:lnTo>
                    <a:pt x="23" y="2"/>
                  </a:lnTo>
                  <a:lnTo>
                    <a:pt x="24"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3" name="Freeform 102">
              <a:extLst>
                <a:ext uri="{FF2B5EF4-FFF2-40B4-BE49-F238E27FC236}">
                  <a16:creationId xmlns:a16="http://schemas.microsoft.com/office/drawing/2014/main" id="{4CC700EE-5B0D-1DB1-E0B1-A73D0BC2905D}"/>
                </a:ext>
              </a:extLst>
            </p:cNvPr>
            <p:cNvSpPr>
              <a:spLocks/>
            </p:cNvSpPr>
            <p:nvPr/>
          </p:nvSpPr>
          <p:spPr bwMode="auto">
            <a:xfrm>
              <a:off x="2377" y="1509"/>
              <a:ext cx="112" cy="100"/>
            </a:xfrm>
            <a:custGeom>
              <a:avLst/>
              <a:gdLst>
                <a:gd name="T0" fmla="*/ 556702 w 20"/>
                <a:gd name="T1" fmla="*/ 58117 h 18"/>
                <a:gd name="T2" fmla="*/ 523146 w 20"/>
                <a:gd name="T3" fmla="*/ 89506 h 18"/>
                <a:gd name="T4" fmla="*/ 154353 w 20"/>
                <a:gd name="T5" fmla="*/ 0 h 18"/>
                <a:gd name="T6" fmla="*/ 0 w 20"/>
                <a:gd name="T7" fmla="*/ 206789 h 18"/>
                <a:gd name="T8" fmla="*/ 93419 w 20"/>
                <a:gd name="T9" fmla="*/ 380989 h 18"/>
                <a:gd name="T10" fmla="*/ 429727 w 20"/>
                <a:gd name="T11" fmla="*/ 497256 h 18"/>
                <a:gd name="T12" fmla="*/ 495583 w 20"/>
                <a:gd name="T13" fmla="*/ 529661 h 18"/>
                <a:gd name="T14" fmla="*/ 584114 w 20"/>
                <a:gd name="T15" fmla="*/ 439133 h 18"/>
                <a:gd name="T16" fmla="*/ 584114 w 20"/>
                <a:gd name="T17" fmla="*/ 116267 h 18"/>
                <a:gd name="T18" fmla="*/ 556702 w 20"/>
                <a:gd name="T19" fmla="*/ 581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18" y="2"/>
                  </a:moveTo>
                  <a:cubicBezTo>
                    <a:pt x="18" y="2"/>
                    <a:pt x="17" y="3"/>
                    <a:pt x="17" y="3"/>
                  </a:cubicBezTo>
                  <a:cubicBezTo>
                    <a:pt x="13" y="3"/>
                    <a:pt x="9" y="0"/>
                    <a:pt x="5" y="0"/>
                  </a:cubicBezTo>
                  <a:cubicBezTo>
                    <a:pt x="3" y="0"/>
                    <a:pt x="3" y="5"/>
                    <a:pt x="0" y="7"/>
                  </a:cubicBezTo>
                  <a:cubicBezTo>
                    <a:pt x="2" y="9"/>
                    <a:pt x="2" y="11"/>
                    <a:pt x="3" y="13"/>
                  </a:cubicBezTo>
                  <a:cubicBezTo>
                    <a:pt x="5" y="16"/>
                    <a:pt x="10" y="16"/>
                    <a:pt x="14" y="17"/>
                  </a:cubicBezTo>
                  <a:cubicBezTo>
                    <a:pt x="15" y="17"/>
                    <a:pt x="15" y="18"/>
                    <a:pt x="16" y="18"/>
                  </a:cubicBezTo>
                  <a:cubicBezTo>
                    <a:pt x="17" y="17"/>
                    <a:pt x="19" y="17"/>
                    <a:pt x="19" y="15"/>
                  </a:cubicBezTo>
                  <a:cubicBezTo>
                    <a:pt x="19" y="11"/>
                    <a:pt x="18" y="8"/>
                    <a:pt x="19" y="4"/>
                  </a:cubicBezTo>
                  <a:cubicBezTo>
                    <a:pt x="19" y="3"/>
                    <a:pt x="20" y="2"/>
                    <a:pt x="1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4" name="Freeform 103">
              <a:extLst>
                <a:ext uri="{FF2B5EF4-FFF2-40B4-BE49-F238E27FC236}">
                  <a16:creationId xmlns:a16="http://schemas.microsoft.com/office/drawing/2014/main" id="{BDFAB668-10FB-31DA-E4AE-E37DE0349D7B}"/>
                </a:ext>
              </a:extLst>
            </p:cNvPr>
            <p:cNvSpPr>
              <a:spLocks noEditPoints="1"/>
            </p:cNvSpPr>
            <p:nvPr/>
          </p:nvSpPr>
          <p:spPr bwMode="auto">
            <a:xfrm>
              <a:off x="2372" y="1509"/>
              <a:ext cx="117" cy="106"/>
            </a:xfrm>
            <a:custGeom>
              <a:avLst/>
              <a:gdLst>
                <a:gd name="T0" fmla="*/ 536634 w 21"/>
                <a:gd name="T1" fmla="*/ 59042 h 19"/>
                <a:gd name="T2" fmla="*/ 536634 w 21"/>
                <a:gd name="T3" fmla="*/ 59042 h 19"/>
                <a:gd name="T4" fmla="*/ 569506 w 21"/>
                <a:gd name="T5" fmla="*/ 92036 h 19"/>
                <a:gd name="T6" fmla="*/ 536634 w 21"/>
                <a:gd name="T7" fmla="*/ 59042 h 19"/>
                <a:gd name="T8" fmla="*/ 536634 w 21"/>
                <a:gd name="T9" fmla="*/ 59042 h 19"/>
                <a:gd name="T10" fmla="*/ 536634 w 21"/>
                <a:gd name="T11" fmla="*/ 59042 h 19"/>
                <a:gd name="T12" fmla="*/ 359357 w 21"/>
                <a:gd name="T13" fmla="*/ 31967 h 19"/>
                <a:gd name="T14" fmla="*/ 359357 w 21"/>
                <a:gd name="T15" fmla="*/ 31967 h 19"/>
                <a:gd name="T16" fmla="*/ 359357 w 21"/>
                <a:gd name="T17" fmla="*/ 31967 h 19"/>
                <a:gd name="T18" fmla="*/ 177272 w 21"/>
                <a:gd name="T19" fmla="*/ 0 h 19"/>
                <a:gd name="T20" fmla="*/ 177272 w 21"/>
                <a:gd name="T21" fmla="*/ 31967 h 19"/>
                <a:gd name="T22" fmla="*/ 177272 w 21"/>
                <a:gd name="T23" fmla="*/ 31967 h 19"/>
                <a:gd name="T24" fmla="*/ 91477 w 21"/>
                <a:gd name="T25" fmla="*/ 92036 h 19"/>
                <a:gd name="T26" fmla="*/ 118454 w 21"/>
                <a:gd name="T27" fmla="*/ 92036 h 19"/>
                <a:gd name="T28" fmla="*/ 91477 w 21"/>
                <a:gd name="T29" fmla="*/ 92036 h 19"/>
                <a:gd name="T30" fmla="*/ 0 w 21"/>
                <a:gd name="T31" fmla="*/ 178342 h 19"/>
                <a:gd name="T32" fmla="*/ 0 w 21"/>
                <a:gd name="T33" fmla="*/ 211152 h 19"/>
                <a:gd name="T34" fmla="*/ 58790 w 21"/>
                <a:gd name="T35" fmla="*/ 329392 h 19"/>
                <a:gd name="T36" fmla="*/ 118454 w 21"/>
                <a:gd name="T37" fmla="*/ 302312 h 19"/>
                <a:gd name="T38" fmla="*/ 58790 w 21"/>
                <a:gd name="T39" fmla="*/ 329392 h 19"/>
                <a:gd name="T40" fmla="*/ 118454 w 21"/>
                <a:gd name="T41" fmla="*/ 394348 h 19"/>
                <a:gd name="T42" fmla="*/ 386367 w 21"/>
                <a:gd name="T43" fmla="*/ 481497 h 19"/>
                <a:gd name="T44" fmla="*/ 150300 w 21"/>
                <a:gd name="T45" fmla="*/ 394348 h 19"/>
                <a:gd name="T46" fmla="*/ 419205 w 21"/>
                <a:gd name="T47" fmla="*/ 540544 h 19"/>
                <a:gd name="T48" fmla="*/ 419205 w 21"/>
                <a:gd name="T49" fmla="*/ 540544 h 19"/>
                <a:gd name="T50" fmla="*/ 419205 w 21"/>
                <a:gd name="T51" fmla="*/ 540544 h 19"/>
                <a:gd name="T52" fmla="*/ 450868 w 21"/>
                <a:gd name="T53" fmla="*/ 540544 h 19"/>
                <a:gd name="T54" fmla="*/ 477845 w 21"/>
                <a:gd name="T55" fmla="*/ 513464 h 19"/>
                <a:gd name="T56" fmla="*/ 450868 w 21"/>
                <a:gd name="T57" fmla="*/ 540544 h 19"/>
                <a:gd name="T58" fmla="*/ 509658 w 21"/>
                <a:gd name="T59" fmla="*/ 513464 h 19"/>
                <a:gd name="T60" fmla="*/ 509658 w 21"/>
                <a:gd name="T61" fmla="*/ 513464 h 19"/>
                <a:gd name="T62" fmla="*/ 509658 w 21"/>
                <a:gd name="T63" fmla="*/ 572506 h 19"/>
                <a:gd name="T64" fmla="*/ 595424 w 21"/>
                <a:gd name="T65" fmla="*/ 513464 h 19"/>
                <a:gd name="T66" fmla="*/ 569506 w 21"/>
                <a:gd name="T67" fmla="*/ 481497 h 19"/>
                <a:gd name="T68" fmla="*/ 595424 w 21"/>
                <a:gd name="T69" fmla="*/ 513464 h 19"/>
                <a:gd name="T70" fmla="*/ 569506 w 21"/>
                <a:gd name="T71" fmla="*/ 454422 h 19"/>
                <a:gd name="T72" fmla="*/ 569506 w 21"/>
                <a:gd name="T73" fmla="*/ 454422 h 19"/>
                <a:gd name="T74" fmla="*/ 628296 w 21"/>
                <a:gd name="T75" fmla="*/ 454422 h 19"/>
                <a:gd name="T76" fmla="*/ 569506 w 21"/>
                <a:gd name="T77" fmla="*/ 119116 h 19"/>
                <a:gd name="T78" fmla="*/ 569506 w 21"/>
                <a:gd name="T79" fmla="*/ 362386 h 19"/>
                <a:gd name="T80" fmla="*/ 595424 w 21"/>
                <a:gd name="T81" fmla="*/ 119116 h 19"/>
                <a:gd name="T82" fmla="*/ 569506 w 21"/>
                <a:gd name="T83" fmla="*/ 119116 h 19"/>
                <a:gd name="T84" fmla="*/ 569506 w 21"/>
                <a:gd name="T85" fmla="*/ 119116 h 19"/>
                <a:gd name="T86" fmla="*/ 628296 w 21"/>
                <a:gd name="T87" fmla="*/ 92036 h 19"/>
                <a:gd name="T88" fmla="*/ 595424 w 21"/>
                <a:gd name="T89" fmla="*/ 92036 h 19"/>
                <a:gd name="T90" fmla="*/ 628296 w 21"/>
                <a:gd name="T91" fmla="*/ 92036 h 19"/>
                <a:gd name="T92" fmla="*/ 569506 w 21"/>
                <a:gd name="T93" fmla="*/ 92036 h 19"/>
                <a:gd name="T94" fmla="*/ 569506 w 21"/>
                <a:gd name="T95" fmla="*/ 92036 h 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19">
                  <a:moveTo>
                    <a:pt x="19" y="3"/>
                  </a:moveTo>
                  <a:lnTo>
                    <a:pt x="19" y="3"/>
                  </a:lnTo>
                  <a:lnTo>
                    <a:pt x="18" y="2"/>
                  </a:lnTo>
                  <a:cubicBezTo>
                    <a:pt x="18" y="1"/>
                    <a:pt x="19" y="1"/>
                    <a:pt x="19" y="1"/>
                  </a:cubicBezTo>
                  <a:lnTo>
                    <a:pt x="19" y="3"/>
                  </a:lnTo>
                  <a:close/>
                  <a:moveTo>
                    <a:pt x="18" y="2"/>
                  </a:moveTo>
                  <a:lnTo>
                    <a:pt x="18" y="2"/>
                  </a:lnTo>
                  <a:close/>
                  <a:moveTo>
                    <a:pt x="19" y="3"/>
                  </a:moveTo>
                  <a:cubicBezTo>
                    <a:pt x="19" y="3"/>
                    <a:pt x="18" y="3"/>
                    <a:pt x="18" y="3"/>
                  </a:cubicBezTo>
                  <a:lnTo>
                    <a:pt x="18" y="2"/>
                  </a:lnTo>
                  <a:cubicBezTo>
                    <a:pt x="18" y="2"/>
                    <a:pt x="18" y="2"/>
                    <a:pt x="18" y="2"/>
                  </a:cubicBezTo>
                  <a:lnTo>
                    <a:pt x="19" y="3"/>
                  </a:lnTo>
                  <a:close/>
                  <a:moveTo>
                    <a:pt x="18" y="2"/>
                  </a:moveTo>
                  <a:lnTo>
                    <a:pt x="18" y="2"/>
                  </a:lnTo>
                  <a:lnTo>
                    <a:pt x="18" y="3"/>
                  </a:lnTo>
                  <a:lnTo>
                    <a:pt x="18" y="2"/>
                  </a:lnTo>
                  <a:close/>
                  <a:moveTo>
                    <a:pt x="18" y="3"/>
                  </a:moveTo>
                  <a:cubicBezTo>
                    <a:pt x="16" y="3"/>
                    <a:pt x="13" y="3"/>
                    <a:pt x="11" y="2"/>
                  </a:cubicBezTo>
                  <a:lnTo>
                    <a:pt x="12" y="1"/>
                  </a:lnTo>
                  <a:cubicBezTo>
                    <a:pt x="14" y="1"/>
                    <a:pt x="16" y="2"/>
                    <a:pt x="18" y="2"/>
                  </a:cubicBezTo>
                  <a:lnTo>
                    <a:pt x="18" y="3"/>
                  </a:lnTo>
                  <a:close/>
                  <a:moveTo>
                    <a:pt x="12" y="1"/>
                  </a:moveTo>
                  <a:lnTo>
                    <a:pt x="12" y="1"/>
                  </a:lnTo>
                  <a:lnTo>
                    <a:pt x="12" y="2"/>
                  </a:lnTo>
                  <a:lnTo>
                    <a:pt x="12" y="1"/>
                  </a:lnTo>
                  <a:close/>
                  <a:moveTo>
                    <a:pt x="11" y="2"/>
                  </a:moveTo>
                  <a:cubicBezTo>
                    <a:pt x="10" y="2"/>
                    <a:pt x="8" y="1"/>
                    <a:pt x="6" y="1"/>
                  </a:cubicBezTo>
                  <a:lnTo>
                    <a:pt x="6" y="0"/>
                  </a:lnTo>
                  <a:cubicBezTo>
                    <a:pt x="8" y="0"/>
                    <a:pt x="10" y="0"/>
                    <a:pt x="12" y="1"/>
                  </a:cubicBezTo>
                  <a:lnTo>
                    <a:pt x="11" y="2"/>
                  </a:lnTo>
                  <a:close/>
                  <a:moveTo>
                    <a:pt x="6" y="1"/>
                  </a:moveTo>
                  <a:lnTo>
                    <a:pt x="6" y="1"/>
                  </a:lnTo>
                  <a:lnTo>
                    <a:pt x="6" y="0"/>
                  </a:lnTo>
                  <a:lnTo>
                    <a:pt x="6" y="1"/>
                  </a:lnTo>
                  <a:close/>
                  <a:moveTo>
                    <a:pt x="6" y="1"/>
                  </a:moveTo>
                  <a:cubicBezTo>
                    <a:pt x="6" y="1"/>
                    <a:pt x="5" y="2"/>
                    <a:pt x="4" y="3"/>
                  </a:cubicBezTo>
                  <a:lnTo>
                    <a:pt x="3" y="3"/>
                  </a:lnTo>
                  <a:cubicBezTo>
                    <a:pt x="4" y="1"/>
                    <a:pt x="5" y="0"/>
                    <a:pt x="6" y="0"/>
                  </a:cubicBezTo>
                  <a:lnTo>
                    <a:pt x="6" y="1"/>
                  </a:lnTo>
                  <a:close/>
                  <a:moveTo>
                    <a:pt x="4" y="3"/>
                  </a:moveTo>
                  <a:cubicBezTo>
                    <a:pt x="4" y="5"/>
                    <a:pt x="3" y="6"/>
                    <a:pt x="1" y="7"/>
                  </a:cubicBezTo>
                  <a:lnTo>
                    <a:pt x="1" y="6"/>
                  </a:lnTo>
                  <a:cubicBezTo>
                    <a:pt x="2" y="5"/>
                    <a:pt x="2" y="4"/>
                    <a:pt x="3" y="3"/>
                  </a:cubicBezTo>
                  <a:lnTo>
                    <a:pt x="4" y="3"/>
                  </a:lnTo>
                  <a:close/>
                  <a:moveTo>
                    <a:pt x="0" y="7"/>
                  </a:moveTo>
                  <a:lnTo>
                    <a:pt x="0" y="6"/>
                  </a:lnTo>
                  <a:lnTo>
                    <a:pt x="1" y="6"/>
                  </a:lnTo>
                  <a:lnTo>
                    <a:pt x="1" y="7"/>
                  </a:lnTo>
                  <a:lnTo>
                    <a:pt x="0" y="7"/>
                  </a:lnTo>
                  <a:close/>
                  <a:moveTo>
                    <a:pt x="1" y="6"/>
                  </a:moveTo>
                  <a:cubicBezTo>
                    <a:pt x="3" y="8"/>
                    <a:pt x="3" y="9"/>
                    <a:pt x="4" y="10"/>
                  </a:cubicBezTo>
                  <a:lnTo>
                    <a:pt x="2" y="11"/>
                  </a:lnTo>
                  <a:cubicBezTo>
                    <a:pt x="2" y="9"/>
                    <a:pt x="2" y="8"/>
                    <a:pt x="0" y="7"/>
                  </a:cubicBezTo>
                  <a:lnTo>
                    <a:pt x="1" y="6"/>
                  </a:lnTo>
                  <a:close/>
                  <a:moveTo>
                    <a:pt x="4" y="10"/>
                  </a:moveTo>
                  <a:cubicBezTo>
                    <a:pt x="4" y="11"/>
                    <a:pt x="4" y="12"/>
                    <a:pt x="5" y="13"/>
                  </a:cubicBezTo>
                  <a:lnTo>
                    <a:pt x="4" y="13"/>
                  </a:lnTo>
                  <a:cubicBezTo>
                    <a:pt x="3" y="13"/>
                    <a:pt x="3" y="12"/>
                    <a:pt x="2" y="11"/>
                  </a:cubicBezTo>
                  <a:lnTo>
                    <a:pt x="4" y="10"/>
                  </a:lnTo>
                  <a:close/>
                  <a:moveTo>
                    <a:pt x="4" y="13"/>
                  </a:moveTo>
                  <a:lnTo>
                    <a:pt x="4" y="13"/>
                  </a:lnTo>
                  <a:close/>
                  <a:moveTo>
                    <a:pt x="5" y="13"/>
                  </a:moveTo>
                  <a:cubicBezTo>
                    <a:pt x="6" y="15"/>
                    <a:pt x="9" y="16"/>
                    <a:pt x="13" y="16"/>
                  </a:cubicBezTo>
                  <a:lnTo>
                    <a:pt x="12" y="17"/>
                  </a:lnTo>
                  <a:cubicBezTo>
                    <a:pt x="9" y="17"/>
                    <a:pt x="5" y="16"/>
                    <a:pt x="4" y="13"/>
                  </a:cubicBezTo>
                  <a:lnTo>
                    <a:pt x="5" y="13"/>
                  </a:lnTo>
                  <a:close/>
                  <a:moveTo>
                    <a:pt x="13" y="16"/>
                  </a:moveTo>
                  <a:cubicBezTo>
                    <a:pt x="13" y="16"/>
                    <a:pt x="14" y="16"/>
                    <a:pt x="15" y="16"/>
                  </a:cubicBezTo>
                  <a:lnTo>
                    <a:pt x="14" y="18"/>
                  </a:lnTo>
                  <a:cubicBezTo>
                    <a:pt x="14" y="17"/>
                    <a:pt x="13" y="17"/>
                    <a:pt x="12" y="17"/>
                  </a:cubicBezTo>
                  <a:lnTo>
                    <a:pt x="13" y="16"/>
                  </a:lnTo>
                  <a:close/>
                  <a:moveTo>
                    <a:pt x="14" y="18"/>
                  </a:moveTo>
                  <a:lnTo>
                    <a:pt x="14" y="18"/>
                  </a:lnTo>
                  <a:lnTo>
                    <a:pt x="15" y="17"/>
                  </a:lnTo>
                  <a:lnTo>
                    <a:pt x="14" y="18"/>
                  </a:lnTo>
                  <a:close/>
                  <a:moveTo>
                    <a:pt x="15" y="16"/>
                  </a:moveTo>
                  <a:cubicBezTo>
                    <a:pt x="15" y="16"/>
                    <a:pt x="16" y="17"/>
                    <a:pt x="16" y="17"/>
                  </a:cubicBezTo>
                  <a:lnTo>
                    <a:pt x="15" y="18"/>
                  </a:lnTo>
                  <a:cubicBezTo>
                    <a:pt x="15" y="18"/>
                    <a:pt x="15" y="18"/>
                    <a:pt x="14" y="18"/>
                  </a:cubicBezTo>
                  <a:lnTo>
                    <a:pt x="15" y="16"/>
                  </a:lnTo>
                  <a:close/>
                  <a:moveTo>
                    <a:pt x="16" y="17"/>
                  </a:moveTo>
                  <a:cubicBezTo>
                    <a:pt x="16" y="17"/>
                    <a:pt x="17" y="17"/>
                    <a:pt x="17" y="17"/>
                  </a:cubicBezTo>
                  <a:lnTo>
                    <a:pt x="17" y="18"/>
                  </a:lnTo>
                  <a:cubicBezTo>
                    <a:pt x="16" y="19"/>
                    <a:pt x="16" y="18"/>
                    <a:pt x="15" y="18"/>
                  </a:cubicBezTo>
                  <a:lnTo>
                    <a:pt x="16" y="17"/>
                  </a:lnTo>
                  <a:close/>
                  <a:moveTo>
                    <a:pt x="17" y="17"/>
                  </a:moveTo>
                  <a:lnTo>
                    <a:pt x="17" y="17"/>
                  </a:lnTo>
                  <a:lnTo>
                    <a:pt x="17" y="18"/>
                  </a:lnTo>
                  <a:lnTo>
                    <a:pt x="17" y="17"/>
                  </a:lnTo>
                  <a:close/>
                  <a:moveTo>
                    <a:pt x="17" y="17"/>
                  </a:moveTo>
                  <a:cubicBezTo>
                    <a:pt x="18" y="17"/>
                    <a:pt x="18" y="17"/>
                    <a:pt x="19" y="16"/>
                  </a:cubicBezTo>
                  <a:lnTo>
                    <a:pt x="20" y="17"/>
                  </a:lnTo>
                  <a:cubicBezTo>
                    <a:pt x="19" y="18"/>
                    <a:pt x="18" y="18"/>
                    <a:pt x="17" y="19"/>
                  </a:cubicBezTo>
                  <a:lnTo>
                    <a:pt x="17" y="17"/>
                  </a:lnTo>
                  <a:close/>
                  <a:moveTo>
                    <a:pt x="20" y="17"/>
                  </a:moveTo>
                  <a:lnTo>
                    <a:pt x="20" y="17"/>
                  </a:lnTo>
                  <a:lnTo>
                    <a:pt x="19" y="17"/>
                  </a:lnTo>
                  <a:lnTo>
                    <a:pt x="20" y="17"/>
                  </a:lnTo>
                  <a:close/>
                  <a:moveTo>
                    <a:pt x="19" y="16"/>
                  </a:moveTo>
                  <a:cubicBezTo>
                    <a:pt x="19" y="16"/>
                    <a:pt x="19" y="16"/>
                    <a:pt x="19" y="15"/>
                  </a:cubicBezTo>
                  <a:lnTo>
                    <a:pt x="21" y="15"/>
                  </a:lnTo>
                  <a:cubicBezTo>
                    <a:pt x="21" y="16"/>
                    <a:pt x="20" y="17"/>
                    <a:pt x="20" y="17"/>
                  </a:cubicBezTo>
                  <a:lnTo>
                    <a:pt x="19" y="16"/>
                  </a:lnTo>
                  <a:close/>
                  <a:moveTo>
                    <a:pt x="19" y="15"/>
                  </a:moveTo>
                  <a:lnTo>
                    <a:pt x="19" y="15"/>
                  </a:lnTo>
                  <a:lnTo>
                    <a:pt x="20" y="15"/>
                  </a:lnTo>
                  <a:lnTo>
                    <a:pt x="19" y="15"/>
                  </a:lnTo>
                  <a:close/>
                  <a:moveTo>
                    <a:pt x="19" y="15"/>
                  </a:moveTo>
                  <a:cubicBezTo>
                    <a:pt x="19" y="14"/>
                    <a:pt x="19" y="13"/>
                    <a:pt x="19" y="12"/>
                  </a:cubicBezTo>
                  <a:lnTo>
                    <a:pt x="20" y="12"/>
                  </a:lnTo>
                  <a:cubicBezTo>
                    <a:pt x="20" y="13"/>
                    <a:pt x="21" y="14"/>
                    <a:pt x="21" y="15"/>
                  </a:cubicBezTo>
                  <a:lnTo>
                    <a:pt x="19" y="15"/>
                  </a:lnTo>
                  <a:close/>
                  <a:moveTo>
                    <a:pt x="19" y="12"/>
                  </a:moveTo>
                  <a:cubicBezTo>
                    <a:pt x="19" y="9"/>
                    <a:pt x="19" y="7"/>
                    <a:pt x="19" y="4"/>
                  </a:cubicBezTo>
                  <a:lnTo>
                    <a:pt x="21" y="4"/>
                  </a:lnTo>
                  <a:cubicBezTo>
                    <a:pt x="20" y="7"/>
                    <a:pt x="20" y="9"/>
                    <a:pt x="20" y="12"/>
                  </a:cubicBezTo>
                  <a:lnTo>
                    <a:pt x="19" y="12"/>
                  </a:lnTo>
                  <a:close/>
                  <a:moveTo>
                    <a:pt x="21" y="4"/>
                  </a:moveTo>
                  <a:lnTo>
                    <a:pt x="21" y="4"/>
                  </a:lnTo>
                  <a:lnTo>
                    <a:pt x="20" y="4"/>
                  </a:lnTo>
                  <a:lnTo>
                    <a:pt x="21" y="4"/>
                  </a:lnTo>
                  <a:close/>
                  <a:moveTo>
                    <a:pt x="19" y="4"/>
                  </a:moveTo>
                  <a:cubicBezTo>
                    <a:pt x="19" y="4"/>
                    <a:pt x="19" y="4"/>
                    <a:pt x="19" y="4"/>
                  </a:cubicBezTo>
                  <a:lnTo>
                    <a:pt x="21" y="4"/>
                  </a:lnTo>
                  <a:cubicBezTo>
                    <a:pt x="21" y="4"/>
                    <a:pt x="21" y="4"/>
                    <a:pt x="21" y="4"/>
                  </a:cubicBezTo>
                  <a:lnTo>
                    <a:pt x="19" y="4"/>
                  </a:lnTo>
                  <a:close/>
                  <a:moveTo>
                    <a:pt x="19" y="4"/>
                  </a:moveTo>
                  <a:cubicBezTo>
                    <a:pt x="20" y="3"/>
                    <a:pt x="20" y="3"/>
                    <a:pt x="20" y="3"/>
                  </a:cubicBezTo>
                  <a:lnTo>
                    <a:pt x="21" y="3"/>
                  </a:lnTo>
                  <a:cubicBezTo>
                    <a:pt x="21" y="3"/>
                    <a:pt x="21" y="4"/>
                    <a:pt x="21" y="4"/>
                  </a:cubicBezTo>
                  <a:lnTo>
                    <a:pt x="19" y="4"/>
                  </a:lnTo>
                  <a:close/>
                  <a:moveTo>
                    <a:pt x="20" y="3"/>
                  </a:moveTo>
                  <a:cubicBezTo>
                    <a:pt x="20" y="3"/>
                    <a:pt x="20" y="3"/>
                    <a:pt x="19" y="3"/>
                  </a:cubicBezTo>
                  <a:lnTo>
                    <a:pt x="19" y="1"/>
                  </a:lnTo>
                  <a:cubicBezTo>
                    <a:pt x="21" y="1"/>
                    <a:pt x="21" y="2"/>
                    <a:pt x="21" y="3"/>
                  </a:cubicBezTo>
                  <a:lnTo>
                    <a:pt x="20" y="3"/>
                  </a:lnTo>
                  <a:close/>
                  <a:moveTo>
                    <a:pt x="19" y="3"/>
                  </a:moveTo>
                  <a:lnTo>
                    <a:pt x="19" y="3"/>
                  </a:lnTo>
                  <a:lnTo>
                    <a:pt x="19" y="2"/>
                  </a:ln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5" name="Freeform 104">
              <a:extLst>
                <a:ext uri="{FF2B5EF4-FFF2-40B4-BE49-F238E27FC236}">
                  <a16:creationId xmlns:a16="http://schemas.microsoft.com/office/drawing/2014/main" id="{FC01A24A-5374-31F0-F5AC-0A421D3F012C}"/>
                </a:ext>
              </a:extLst>
            </p:cNvPr>
            <p:cNvSpPr>
              <a:spLocks/>
            </p:cNvSpPr>
            <p:nvPr/>
          </p:nvSpPr>
          <p:spPr bwMode="auto">
            <a:xfrm>
              <a:off x="2400" y="1609"/>
              <a:ext cx="128" cy="95"/>
            </a:xfrm>
            <a:custGeom>
              <a:avLst/>
              <a:gdLst>
                <a:gd name="T0" fmla="*/ 682891 w 23"/>
                <a:gd name="T1" fmla="*/ 185339 h 17"/>
                <a:gd name="T2" fmla="*/ 474858 w 23"/>
                <a:gd name="T3" fmla="*/ 59520 h 17"/>
                <a:gd name="T4" fmla="*/ 357816 w 23"/>
                <a:gd name="T5" fmla="*/ 92653 h 17"/>
                <a:gd name="T6" fmla="*/ 58446 w 23"/>
                <a:gd name="T7" fmla="*/ 92653 h 17"/>
                <a:gd name="T8" fmla="*/ 31716 w 23"/>
                <a:gd name="T9" fmla="*/ 185339 h 17"/>
                <a:gd name="T10" fmla="*/ 416262 w 23"/>
                <a:gd name="T11" fmla="*/ 457403 h 17"/>
                <a:gd name="T12" fmla="*/ 651364 w 23"/>
                <a:gd name="T13" fmla="*/ 332612 h 17"/>
                <a:gd name="T14" fmla="*/ 682891 w 23"/>
                <a:gd name="T15" fmla="*/ 185339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17">
                  <a:moveTo>
                    <a:pt x="23" y="6"/>
                  </a:moveTo>
                  <a:cubicBezTo>
                    <a:pt x="20" y="5"/>
                    <a:pt x="19" y="1"/>
                    <a:pt x="16" y="2"/>
                  </a:cubicBezTo>
                  <a:cubicBezTo>
                    <a:pt x="15" y="2"/>
                    <a:pt x="13" y="3"/>
                    <a:pt x="12" y="3"/>
                  </a:cubicBezTo>
                  <a:cubicBezTo>
                    <a:pt x="8" y="2"/>
                    <a:pt x="5" y="0"/>
                    <a:pt x="2" y="3"/>
                  </a:cubicBezTo>
                  <a:cubicBezTo>
                    <a:pt x="1" y="3"/>
                    <a:pt x="0" y="5"/>
                    <a:pt x="1" y="6"/>
                  </a:cubicBezTo>
                  <a:cubicBezTo>
                    <a:pt x="4" y="10"/>
                    <a:pt x="10" y="11"/>
                    <a:pt x="14" y="15"/>
                  </a:cubicBezTo>
                  <a:cubicBezTo>
                    <a:pt x="17" y="17"/>
                    <a:pt x="21" y="14"/>
                    <a:pt x="22" y="11"/>
                  </a:cubicBezTo>
                  <a:cubicBezTo>
                    <a:pt x="22" y="9"/>
                    <a:pt x="22" y="8"/>
                    <a:pt x="23"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6" name="Freeform 105">
              <a:extLst>
                <a:ext uri="{FF2B5EF4-FFF2-40B4-BE49-F238E27FC236}">
                  <a16:creationId xmlns:a16="http://schemas.microsoft.com/office/drawing/2014/main" id="{0BE27E9F-E925-B546-37D5-55A2F42A9CD5}"/>
                </a:ext>
              </a:extLst>
            </p:cNvPr>
            <p:cNvSpPr>
              <a:spLocks noEditPoints="1"/>
            </p:cNvSpPr>
            <p:nvPr/>
          </p:nvSpPr>
          <p:spPr bwMode="auto">
            <a:xfrm>
              <a:off x="2400" y="1609"/>
              <a:ext cx="128" cy="90"/>
            </a:xfrm>
            <a:custGeom>
              <a:avLst/>
              <a:gdLst>
                <a:gd name="T0" fmla="*/ 682891 w 23"/>
                <a:gd name="T1" fmla="*/ 191143 h 16"/>
                <a:gd name="T2" fmla="*/ 682891 w 23"/>
                <a:gd name="T3" fmla="*/ 191143 h 16"/>
                <a:gd name="T4" fmla="*/ 651364 w 23"/>
                <a:gd name="T5" fmla="*/ 219268 h 16"/>
                <a:gd name="T6" fmla="*/ 682891 w 23"/>
                <a:gd name="T7" fmla="*/ 191143 h 16"/>
                <a:gd name="T8" fmla="*/ 474858 w 23"/>
                <a:gd name="T9" fmla="*/ 62111 h 16"/>
                <a:gd name="T10" fmla="*/ 592768 w 23"/>
                <a:gd name="T11" fmla="*/ 158237 h 16"/>
                <a:gd name="T12" fmla="*/ 474858 w 23"/>
                <a:gd name="T13" fmla="*/ 62111 h 16"/>
                <a:gd name="T14" fmla="*/ 474858 w 23"/>
                <a:gd name="T15" fmla="*/ 33981 h 16"/>
                <a:gd name="T16" fmla="*/ 474858 w 23"/>
                <a:gd name="T17" fmla="*/ 33981 h 16"/>
                <a:gd name="T18" fmla="*/ 474858 w 23"/>
                <a:gd name="T19" fmla="*/ 33981 h 16"/>
                <a:gd name="T20" fmla="*/ 416262 w 23"/>
                <a:gd name="T21" fmla="*/ 62111 h 16"/>
                <a:gd name="T22" fmla="*/ 443142 w 23"/>
                <a:gd name="T23" fmla="*/ 96126 h 16"/>
                <a:gd name="T24" fmla="*/ 416262 w 23"/>
                <a:gd name="T25" fmla="*/ 62111 h 16"/>
                <a:gd name="T26" fmla="*/ 357816 w 23"/>
                <a:gd name="T27" fmla="*/ 96126 h 16"/>
                <a:gd name="T28" fmla="*/ 357816 w 23"/>
                <a:gd name="T29" fmla="*/ 96126 h 16"/>
                <a:gd name="T30" fmla="*/ 357816 w 23"/>
                <a:gd name="T31" fmla="*/ 96126 h 16"/>
                <a:gd name="T32" fmla="*/ 357816 w 23"/>
                <a:gd name="T33" fmla="*/ 96126 h 16"/>
                <a:gd name="T34" fmla="*/ 325265 w 23"/>
                <a:gd name="T35" fmla="*/ 62111 h 16"/>
                <a:gd name="T36" fmla="*/ 325265 w 23"/>
                <a:gd name="T37" fmla="*/ 96126 h 16"/>
                <a:gd name="T38" fmla="*/ 325265 w 23"/>
                <a:gd name="T39" fmla="*/ 62111 h 16"/>
                <a:gd name="T40" fmla="*/ 58446 w 23"/>
                <a:gd name="T41" fmla="*/ 62111 h 16"/>
                <a:gd name="T42" fmla="*/ 58446 w 23"/>
                <a:gd name="T43" fmla="*/ 96126 h 16"/>
                <a:gd name="T44" fmla="*/ 58446 w 23"/>
                <a:gd name="T45" fmla="*/ 62111 h 16"/>
                <a:gd name="T46" fmla="*/ 58446 w 23"/>
                <a:gd name="T47" fmla="*/ 62111 h 16"/>
                <a:gd name="T48" fmla="*/ 58446 w 23"/>
                <a:gd name="T49" fmla="*/ 96126 h 16"/>
                <a:gd name="T50" fmla="*/ 58446 w 23"/>
                <a:gd name="T51" fmla="*/ 62111 h 16"/>
                <a:gd name="T52" fmla="*/ 58446 w 23"/>
                <a:gd name="T53" fmla="*/ 129223 h 16"/>
                <a:gd name="T54" fmla="*/ 58446 w 23"/>
                <a:gd name="T55" fmla="*/ 96126 h 16"/>
                <a:gd name="T56" fmla="*/ 0 w 23"/>
                <a:gd name="T57" fmla="*/ 191143 h 16"/>
                <a:gd name="T58" fmla="*/ 31716 w 23"/>
                <a:gd name="T59" fmla="*/ 158237 h 16"/>
                <a:gd name="T60" fmla="*/ 31716 w 23"/>
                <a:gd name="T61" fmla="*/ 158237 h 16"/>
                <a:gd name="T62" fmla="*/ 239750 w 23"/>
                <a:gd name="T63" fmla="*/ 383361 h 16"/>
                <a:gd name="T64" fmla="*/ 266635 w 23"/>
                <a:gd name="T65" fmla="*/ 349374 h 16"/>
                <a:gd name="T66" fmla="*/ 239750 w 23"/>
                <a:gd name="T67" fmla="*/ 383361 h 16"/>
                <a:gd name="T68" fmla="*/ 416262 w 23"/>
                <a:gd name="T69" fmla="*/ 473597 h 16"/>
                <a:gd name="T70" fmla="*/ 474858 w 23"/>
                <a:gd name="T71" fmla="*/ 473597 h 16"/>
                <a:gd name="T72" fmla="*/ 443142 w 23"/>
                <a:gd name="T73" fmla="*/ 444583 h 16"/>
                <a:gd name="T74" fmla="*/ 565882 w 23"/>
                <a:gd name="T75" fmla="*/ 506537 h 16"/>
                <a:gd name="T76" fmla="*/ 534322 w 23"/>
                <a:gd name="T77" fmla="*/ 444583 h 16"/>
                <a:gd name="T78" fmla="*/ 565882 w 23"/>
                <a:gd name="T79" fmla="*/ 506537 h 16"/>
                <a:gd name="T80" fmla="*/ 624479 w 23"/>
                <a:gd name="T81" fmla="*/ 315394 h 16"/>
                <a:gd name="T82" fmla="*/ 592768 w 23"/>
                <a:gd name="T83" fmla="*/ 411486 h 16"/>
                <a:gd name="T84" fmla="*/ 651364 w 23"/>
                <a:gd name="T85" fmla="*/ 349374 h 16"/>
                <a:gd name="T86" fmla="*/ 624479 w 23"/>
                <a:gd name="T87" fmla="*/ 253254 h 16"/>
                <a:gd name="T88" fmla="*/ 624479 w 23"/>
                <a:gd name="T89" fmla="*/ 349374 h 16"/>
                <a:gd name="T90" fmla="*/ 682891 w 23"/>
                <a:gd name="T91" fmla="*/ 219268 h 16"/>
                <a:gd name="T92" fmla="*/ 682891 w 23"/>
                <a:gd name="T93" fmla="*/ 191143 h 16"/>
                <a:gd name="T94" fmla="*/ 682891 w 23"/>
                <a:gd name="T95" fmla="*/ 191143 h 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6">
                  <a:moveTo>
                    <a:pt x="22" y="7"/>
                  </a:moveTo>
                  <a:lnTo>
                    <a:pt x="22" y="7"/>
                  </a:lnTo>
                  <a:lnTo>
                    <a:pt x="23" y="6"/>
                  </a:lnTo>
                  <a:lnTo>
                    <a:pt x="22" y="7"/>
                  </a:lnTo>
                  <a:close/>
                  <a:moveTo>
                    <a:pt x="23" y="6"/>
                  </a:moveTo>
                  <a:lnTo>
                    <a:pt x="23" y="6"/>
                  </a:lnTo>
                  <a:close/>
                  <a:moveTo>
                    <a:pt x="22" y="7"/>
                  </a:moveTo>
                  <a:cubicBezTo>
                    <a:pt x="21" y="6"/>
                    <a:pt x="21" y="5"/>
                    <a:pt x="20" y="5"/>
                  </a:cubicBezTo>
                  <a:lnTo>
                    <a:pt x="21" y="4"/>
                  </a:lnTo>
                  <a:cubicBezTo>
                    <a:pt x="22" y="4"/>
                    <a:pt x="22" y="5"/>
                    <a:pt x="23" y="6"/>
                  </a:cubicBezTo>
                  <a:lnTo>
                    <a:pt x="22" y="7"/>
                  </a:lnTo>
                  <a:close/>
                  <a:moveTo>
                    <a:pt x="20" y="5"/>
                  </a:moveTo>
                  <a:cubicBezTo>
                    <a:pt x="19" y="3"/>
                    <a:pt x="18" y="2"/>
                    <a:pt x="16" y="2"/>
                  </a:cubicBezTo>
                  <a:lnTo>
                    <a:pt x="16" y="1"/>
                  </a:lnTo>
                  <a:cubicBezTo>
                    <a:pt x="18" y="0"/>
                    <a:pt x="20" y="2"/>
                    <a:pt x="21" y="4"/>
                  </a:cubicBezTo>
                  <a:lnTo>
                    <a:pt x="20" y="5"/>
                  </a:lnTo>
                  <a:close/>
                  <a:moveTo>
                    <a:pt x="16" y="2"/>
                  </a:moveTo>
                  <a:lnTo>
                    <a:pt x="16" y="2"/>
                  </a:lnTo>
                  <a:close/>
                  <a:moveTo>
                    <a:pt x="16" y="2"/>
                  </a:moveTo>
                  <a:lnTo>
                    <a:pt x="16" y="2"/>
                  </a:lnTo>
                  <a:lnTo>
                    <a:pt x="16" y="1"/>
                  </a:lnTo>
                  <a:lnTo>
                    <a:pt x="16" y="2"/>
                  </a:lnTo>
                  <a:close/>
                  <a:moveTo>
                    <a:pt x="16" y="1"/>
                  </a:moveTo>
                  <a:lnTo>
                    <a:pt x="16" y="1"/>
                  </a:lnTo>
                  <a:lnTo>
                    <a:pt x="16" y="2"/>
                  </a:lnTo>
                  <a:lnTo>
                    <a:pt x="16" y="1"/>
                  </a:lnTo>
                  <a:close/>
                  <a:moveTo>
                    <a:pt x="16" y="2"/>
                  </a:moveTo>
                  <a:cubicBezTo>
                    <a:pt x="16" y="2"/>
                    <a:pt x="15" y="3"/>
                    <a:pt x="15" y="3"/>
                  </a:cubicBezTo>
                  <a:lnTo>
                    <a:pt x="14" y="2"/>
                  </a:lnTo>
                  <a:cubicBezTo>
                    <a:pt x="15" y="1"/>
                    <a:pt x="15" y="1"/>
                    <a:pt x="16" y="1"/>
                  </a:cubicBezTo>
                  <a:lnTo>
                    <a:pt x="16" y="2"/>
                  </a:lnTo>
                  <a:close/>
                  <a:moveTo>
                    <a:pt x="15" y="3"/>
                  </a:moveTo>
                  <a:cubicBezTo>
                    <a:pt x="14" y="3"/>
                    <a:pt x="13" y="4"/>
                    <a:pt x="12" y="3"/>
                  </a:cubicBezTo>
                  <a:lnTo>
                    <a:pt x="12" y="2"/>
                  </a:lnTo>
                  <a:cubicBezTo>
                    <a:pt x="13" y="2"/>
                    <a:pt x="13" y="2"/>
                    <a:pt x="14" y="2"/>
                  </a:cubicBezTo>
                  <a:lnTo>
                    <a:pt x="15" y="3"/>
                  </a:lnTo>
                  <a:close/>
                  <a:moveTo>
                    <a:pt x="12" y="3"/>
                  </a:moveTo>
                  <a:lnTo>
                    <a:pt x="12" y="3"/>
                  </a:lnTo>
                  <a:close/>
                  <a:moveTo>
                    <a:pt x="12" y="3"/>
                  </a:moveTo>
                  <a:lnTo>
                    <a:pt x="12" y="3"/>
                  </a:lnTo>
                  <a:lnTo>
                    <a:pt x="12" y="2"/>
                  </a:lnTo>
                  <a:lnTo>
                    <a:pt x="12" y="3"/>
                  </a:lnTo>
                  <a:close/>
                  <a:moveTo>
                    <a:pt x="12" y="3"/>
                  </a:moveTo>
                  <a:lnTo>
                    <a:pt x="12" y="3"/>
                  </a:lnTo>
                  <a:close/>
                  <a:moveTo>
                    <a:pt x="12" y="3"/>
                  </a:moveTo>
                  <a:cubicBezTo>
                    <a:pt x="11" y="3"/>
                    <a:pt x="11" y="3"/>
                    <a:pt x="11" y="3"/>
                  </a:cubicBezTo>
                  <a:lnTo>
                    <a:pt x="11" y="2"/>
                  </a:lnTo>
                  <a:cubicBezTo>
                    <a:pt x="11" y="2"/>
                    <a:pt x="12" y="2"/>
                    <a:pt x="12" y="2"/>
                  </a:cubicBezTo>
                  <a:lnTo>
                    <a:pt x="12" y="3"/>
                  </a:lnTo>
                  <a:close/>
                  <a:moveTo>
                    <a:pt x="11" y="3"/>
                  </a:moveTo>
                  <a:cubicBezTo>
                    <a:pt x="8" y="2"/>
                    <a:pt x="5" y="1"/>
                    <a:pt x="2" y="3"/>
                  </a:cubicBezTo>
                  <a:lnTo>
                    <a:pt x="2" y="2"/>
                  </a:lnTo>
                  <a:cubicBezTo>
                    <a:pt x="5" y="0"/>
                    <a:pt x="8" y="1"/>
                    <a:pt x="11" y="2"/>
                  </a:cubicBezTo>
                  <a:lnTo>
                    <a:pt x="11" y="3"/>
                  </a:lnTo>
                  <a:close/>
                  <a:moveTo>
                    <a:pt x="2" y="2"/>
                  </a:moveTo>
                  <a:lnTo>
                    <a:pt x="2" y="2"/>
                  </a:lnTo>
                  <a:lnTo>
                    <a:pt x="2" y="3"/>
                  </a:lnTo>
                  <a:lnTo>
                    <a:pt x="2" y="2"/>
                  </a:lnTo>
                  <a:close/>
                  <a:moveTo>
                    <a:pt x="2" y="3"/>
                  </a:moveTo>
                  <a:lnTo>
                    <a:pt x="2" y="3"/>
                  </a:lnTo>
                  <a:lnTo>
                    <a:pt x="2" y="2"/>
                  </a:lnTo>
                  <a:lnTo>
                    <a:pt x="2" y="3"/>
                  </a:lnTo>
                  <a:close/>
                  <a:moveTo>
                    <a:pt x="2" y="2"/>
                  </a:moveTo>
                  <a:lnTo>
                    <a:pt x="2" y="2"/>
                  </a:lnTo>
                  <a:lnTo>
                    <a:pt x="2" y="3"/>
                  </a:lnTo>
                  <a:lnTo>
                    <a:pt x="2" y="2"/>
                  </a:lnTo>
                  <a:close/>
                  <a:moveTo>
                    <a:pt x="2" y="3"/>
                  </a:moveTo>
                  <a:cubicBezTo>
                    <a:pt x="2" y="3"/>
                    <a:pt x="2" y="3"/>
                    <a:pt x="2" y="3"/>
                  </a:cubicBezTo>
                  <a:lnTo>
                    <a:pt x="1" y="2"/>
                  </a:lnTo>
                  <a:cubicBezTo>
                    <a:pt x="1" y="2"/>
                    <a:pt x="1" y="2"/>
                    <a:pt x="2" y="2"/>
                  </a:cubicBezTo>
                  <a:lnTo>
                    <a:pt x="2" y="3"/>
                  </a:lnTo>
                  <a:close/>
                  <a:moveTo>
                    <a:pt x="2" y="3"/>
                  </a:moveTo>
                  <a:cubicBezTo>
                    <a:pt x="2" y="3"/>
                    <a:pt x="2" y="4"/>
                    <a:pt x="2" y="4"/>
                  </a:cubicBezTo>
                  <a:lnTo>
                    <a:pt x="1" y="3"/>
                  </a:lnTo>
                  <a:cubicBezTo>
                    <a:pt x="1" y="3"/>
                    <a:pt x="1" y="3"/>
                    <a:pt x="1" y="2"/>
                  </a:cubicBezTo>
                  <a:lnTo>
                    <a:pt x="2" y="3"/>
                  </a:lnTo>
                  <a:close/>
                  <a:moveTo>
                    <a:pt x="2" y="4"/>
                  </a:moveTo>
                  <a:cubicBezTo>
                    <a:pt x="1" y="4"/>
                    <a:pt x="1" y="5"/>
                    <a:pt x="1" y="5"/>
                  </a:cubicBezTo>
                  <a:lnTo>
                    <a:pt x="0" y="6"/>
                  </a:lnTo>
                  <a:cubicBezTo>
                    <a:pt x="0" y="5"/>
                    <a:pt x="0" y="4"/>
                    <a:pt x="1" y="3"/>
                  </a:cubicBezTo>
                  <a:lnTo>
                    <a:pt x="2" y="4"/>
                  </a:lnTo>
                  <a:close/>
                  <a:moveTo>
                    <a:pt x="1" y="5"/>
                  </a:moveTo>
                  <a:lnTo>
                    <a:pt x="1" y="5"/>
                  </a:lnTo>
                  <a:lnTo>
                    <a:pt x="1" y="6"/>
                  </a:lnTo>
                  <a:lnTo>
                    <a:pt x="1" y="5"/>
                  </a:lnTo>
                  <a:close/>
                  <a:moveTo>
                    <a:pt x="1" y="5"/>
                  </a:moveTo>
                  <a:cubicBezTo>
                    <a:pt x="3" y="8"/>
                    <a:pt x="6" y="9"/>
                    <a:pt x="9" y="11"/>
                  </a:cubicBezTo>
                  <a:lnTo>
                    <a:pt x="8" y="12"/>
                  </a:lnTo>
                  <a:cubicBezTo>
                    <a:pt x="5" y="11"/>
                    <a:pt x="2" y="9"/>
                    <a:pt x="0" y="6"/>
                  </a:cubicBezTo>
                  <a:lnTo>
                    <a:pt x="1" y="5"/>
                  </a:lnTo>
                  <a:close/>
                  <a:moveTo>
                    <a:pt x="9" y="11"/>
                  </a:moveTo>
                  <a:cubicBezTo>
                    <a:pt x="11" y="12"/>
                    <a:pt x="13" y="13"/>
                    <a:pt x="15" y="14"/>
                  </a:cubicBezTo>
                  <a:lnTo>
                    <a:pt x="14" y="15"/>
                  </a:lnTo>
                  <a:cubicBezTo>
                    <a:pt x="12" y="14"/>
                    <a:pt x="10" y="13"/>
                    <a:pt x="8" y="12"/>
                  </a:cubicBezTo>
                  <a:lnTo>
                    <a:pt x="9" y="11"/>
                  </a:lnTo>
                  <a:close/>
                  <a:moveTo>
                    <a:pt x="14" y="15"/>
                  </a:moveTo>
                  <a:lnTo>
                    <a:pt x="14" y="15"/>
                  </a:lnTo>
                  <a:close/>
                  <a:moveTo>
                    <a:pt x="15" y="14"/>
                  </a:moveTo>
                  <a:cubicBezTo>
                    <a:pt x="15" y="14"/>
                    <a:pt x="16" y="15"/>
                    <a:pt x="16" y="15"/>
                  </a:cubicBezTo>
                  <a:lnTo>
                    <a:pt x="16" y="16"/>
                  </a:lnTo>
                  <a:cubicBezTo>
                    <a:pt x="16" y="16"/>
                    <a:pt x="15" y="16"/>
                    <a:pt x="14" y="15"/>
                  </a:cubicBezTo>
                  <a:lnTo>
                    <a:pt x="15" y="14"/>
                  </a:lnTo>
                  <a:close/>
                  <a:moveTo>
                    <a:pt x="16" y="15"/>
                  </a:moveTo>
                  <a:cubicBezTo>
                    <a:pt x="17" y="15"/>
                    <a:pt x="18" y="15"/>
                    <a:pt x="18" y="14"/>
                  </a:cubicBezTo>
                  <a:lnTo>
                    <a:pt x="19" y="16"/>
                  </a:lnTo>
                  <a:cubicBezTo>
                    <a:pt x="18" y="16"/>
                    <a:pt x="17" y="16"/>
                    <a:pt x="16" y="16"/>
                  </a:cubicBezTo>
                  <a:lnTo>
                    <a:pt x="16" y="15"/>
                  </a:lnTo>
                  <a:close/>
                  <a:moveTo>
                    <a:pt x="18" y="14"/>
                  </a:moveTo>
                  <a:cubicBezTo>
                    <a:pt x="19" y="14"/>
                    <a:pt x="20" y="14"/>
                    <a:pt x="20" y="13"/>
                  </a:cubicBezTo>
                  <a:lnTo>
                    <a:pt x="21" y="14"/>
                  </a:lnTo>
                  <a:cubicBezTo>
                    <a:pt x="20" y="15"/>
                    <a:pt x="20" y="15"/>
                    <a:pt x="19" y="16"/>
                  </a:cubicBezTo>
                  <a:lnTo>
                    <a:pt x="18" y="14"/>
                  </a:lnTo>
                  <a:close/>
                  <a:moveTo>
                    <a:pt x="20" y="13"/>
                  </a:moveTo>
                  <a:cubicBezTo>
                    <a:pt x="20" y="12"/>
                    <a:pt x="21" y="11"/>
                    <a:pt x="21" y="10"/>
                  </a:cubicBezTo>
                  <a:lnTo>
                    <a:pt x="22" y="11"/>
                  </a:lnTo>
                  <a:cubicBezTo>
                    <a:pt x="22" y="12"/>
                    <a:pt x="22" y="13"/>
                    <a:pt x="21" y="14"/>
                  </a:cubicBezTo>
                  <a:lnTo>
                    <a:pt x="20" y="13"/>
                  </a:lnTo>
                  <a:close/>
                  <a:moveTo>
                    <a:pt x="22" y="11"/>
                  </a:moveTo>
                  <a:lnTo>
                    <a:pt x="22" y="11"/>
                  </a:lnTo>
                  <a:close/>
                  <a:moveTo>
                    <a:pt x="21" y="11"/>
                  </a:moveTo>
                  <a:cubicBezTo>
                    <a:pt x="21" y="10"/>
                    <a:pt x="21" y="9"/>
                    <a:pt x="21" y="8"/>
                  </a:cubicBezTo>
                  <a:lnTo>
                    <a:pt x="22" y="9"/>
                  </a:lnTo>
                  <a:cubicBezTo>
                    <a:pt x="22" y="9"/>
                    <a:pt x="22" y="10"/>
                    <a:pt x="22" y="11"/>
                  </a:cubicBezTo>
                  <a:lnTo>
                    <a:pt x="21" y="11"/>
                  </a:lnTo>
                  <a:close/>
                  <a:moveTo>
                    <a:pt x="21" y="8"/>
                  </a:moveTo>
                  <a:cubicBezTo>
                    <a:pt x="21" y="8"/>
                    <a:pt x="21" y="7"/>
                    <a:pt x="22" y="6"/>
                  </a:cubicBezTo>
                  <a:lnTo>
                    <a:pt x="23" y="7"/>
                  </a:lnTo>
                  <a:cubicBezTo>
                    <a:pt x="23" y="8"/>
                    <a:pt x="23" y="8"/>
                    <a:pt x="22" y="9"/>
                  </a:cubicBezTo>
                  <a:lnTo>
                    <a:pt x="21" y="8"/>
                  </a:lnTo>
                  <a:close/>
                  <a:moveTo>
                    <a:pt x="23" y="6"/>
                  </a:moveTo>
                  <a:lnTo>
                    <a:pt x="23" y="6"/>
                  </a:lnTo>
                  <a:lnTo>
                    <a:pt x="23" y="7"/>
                  </a:lnTo>
                  <a:lnTo>
                    <a:pt x="23"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7" name="Freeform 106">
              <a:extLst>
                <a:ext uri="{FF2B5EF4-FFF2-40B4-BE49-F238E27FC236}">
                  <a16:creationId xmlns:a16="http://schemas.microsoft.com/office/drawing/2014/main" id="{269924F6-A5E2-A847-7C84-0BC305111396}"/>
                </a:ext>
              </a:extLst>
            </p:cNvPr>
            <p:cNvSpPr>
              <a:spLocks noEditPoints="1"/>
            </p:cNvSpPr>
            <p:nvPr/>
          </p:nvSpPr>
          <p:spPr bwMode="auto">
            <a:xfrm>
              <a:off x="2517" y="1637"/>
              <a:ext cx="140" cy="106"/>
            </a:xfrm>
            <a:custGeom>
              <a:avLst/>
              <a:gdLst>
                <a:gd name="T0" fmla="*/ 677533 w 25"/>
                <a:gd name="T1" fmla="*/ 31967 h 19"/>
                <a:gd name="T2" fmla="*/ 677533 w 25"/>
                <a:gd name="T3" fmla="*/ 31967 h 19"/>
                <a:gd name="T4" fmla="*/ 650126 w 25"/>
                <a:gd name="T5" fmla="*/ 59042 h 19"/>
                <a:gd name="T6" fmla="*/ 677533 w 25"/>
                <a:gd name="T7" fmla="*/ 31967 h 19"/>
                <a:gd name="T8" fmla="*/ 650126 w 25"/>
                <a:gd name="T9" fmla="*/ 0 h 19"/>
                <a:gd name="T10" fmla="*/ 616599 w 25"/>
                <a:gd name="T11" fmla="*/ 59042 h 19"/>
                <a:gd name="T12" fmla="*/ 650126 w 25"/>
                <a:gd name="T13" fmla="*/ 0 h 19"/>
                <a:gd name="T14" fmla="*/ 495583 w 25"/>
                <a:gd name="T15" fmla="*/ 31967 h 19"/>
                <a:gd name="T16" fmla="*/ 616599 w 25"/>
                <a:gd name="T17" fmla="*/ 31967 h 19"/>
                <a:gd name="T18" fmla="*/ 495583 w 25"/>
                <a:gd name="T19" fmla="*/ 31967 h 19"/>
                <a:gd name="T20" fmla="*/ 368794 w 25"/>
                <a:gd name="T21" fmla="*/ 0 h 19"/>
                <a:gd name="T22" fmla="*/ 368794 w 25"/>
                <a:gd name="T23" fmla="*/ 59042 h 19"/>
                <a:gd name="T24" fmla="*/ 368794 w 25"/>
                <a:gd name="T25" fmla="*/ 0 h 19"/>
                <a:gd name="T26" fmla="*/ 247806 w 25"/>
                <a:gd name="T27" fmla="*/ 0 h 19"/>
                <a:gd name="T28" fmla="*/ 247806 w 25"/>
                <a:gd name="T29" fmla="*/ 59042 h 19"/>
                <a:gd name="T30" fmla="*/ 247806 w 25"/>
                <a:gd name="T31" fmla="*/ 59042 h 19"/>
                <a:gd name="T32" fmla="*/ 247806 w 25"/>
                <a:gd name="T33" fmla="*/ 31967 h 19"/>
                <a:gd name="T34" fmla="*/ 214441 w 25"/>
                <a:gd name="T35" fmla="*/ 59042 h 19"/>
                <a:gd name="T36" fmla="*/ 247806 w 25"/>
                <a:gd name="T37" fmla="*/ 59042 h 19"/>
                <a:gd name="T38" fmla="*/ 154353 w 25"/>
                <a:gd name="T39" fmla="*/ 59042 h 19"/>
                <a:gd name="T40" fmla="*/ 186844 w 25"/>
                <a:gd name="T41" fmla="*/ 92036 h 19"/>
                <a:gd name="T42" fmla="*/ 154353 w 25"/>
                <a:gd name="T43" fmla="*/ 59042 h 19"/>
                <a:gd name="T44" fmla="*/ 33365 w 25"/>
                <a:gd name="T45" fmla="*/ 270350 h 19"/>
                <a:gd name="T46" fmla="*/ 60934 w 25"/>
                <a:gd name="T47" fmla="*/ 270350 h 19"/>
                <a:gd name="T48" fmla="*/ 33365 w 25"/>
                <a:gd name="T49" fmla="*/ 270350 h 19"/>
                <a:gd name="T50" fmla="*/ 33365 w 25"/>
                <a:gd name="T51" fmla="*/ 270350 h 19"/>
                <a:gd name="T52" fmla="*/ 60934 w 25"/>
                <a:gd name="T53" fmla="*/ 270350 h 19"/>
                <a:gd name="T54" fmla="*/ 33365 w 25"/>
                <a:gd name="T55" fmla="*/ 270350 h 19"/>
                <a:gd name="T56" fmla="*/ 93419 w 25"/>
                <a:gd name="T57" fmla="*/ 329392 h 19"/>
                <a:gd name="T58" fmla="*/ 93419 w 25"/>
                <a:gd name="T59" fmla="*/ 302312 h 19"/>
                <a:gd name="T60" fmla="*/ 247806 w 25"/>
                <a:gd name="T61" fmla="*/ 481497 h 19"/>
                <a:gd name="T62" fmla="*/ 247806 w 25"/>
                <a:gd name="T63" fmla="*/ 481497 h 19"/>
                <a:gd name="T64" fmla="*/ 247806 w 25"/>
                <a:gd name="T65" fmla="*/ 481497 h 19"/>
                <a:gd name="T66" fmla="*/ 429727 w 25"/>
                <a:gd name="T67" fmla="*/ 540544 h 19"/>
                <a:gd name="T68" fmla="*/ 462213 w 25"/>
                <a:gd name="T69" fmla="*/ 513464 h 19"/>
                <a:gd name="T70" fmla="*/ 429727 w 25"/>
                <a:gd name="T71" fmla="*/ 540544 h 19"/>
                <a:gd name="T72" fmla="*/ 650126 w 25"/>
                <a:gd name="T73" fmla="*/ 572506 h 19"/>
                <a:gd name="T74" fmla="*/ 650126 w 25"/>
                <a:gd name="T75" fmla="*/ 513464 h 19"/>
                <a:gd name="T76" fmla="*/ 650126 w 25"/>
                <a:gd name="T77" fmla="*/ 572506 h 19"/>
                <a:gd name="T78" fmla="*/ 677533 w 25"/>
                <a:gd name="T79" fmla="*/ 329392 h 19"/>
                <a:gd name="T80" fmla="*/ 710024 w 25"/>
                <a:gd name="T81" fmla="*/ 454422 h 19"/>
                <a:gd name="T82" fmla="*/ 710024 w 25"/>
                <a:gd name="T83" fmla="*/ 243114 h 19"/>
                <a:gd name="T84" fmla="*/ 710024 w 25"/>
                <a:gd name="T85" fmla="*/ 243114 h 19"/>
                <a:gd name="T86" fmla="*/ 710024 w 25"/>
                <a:gd name="T87" fmla="*/ 243114 h 19"/>
                <a:gd name="T88" fmla="*/ 710024 w 25"/>
                <a:gd name="T89" fmla="*/ 178342 h 19"/>
                <a:gd name="T90" fmla="*/ 677533 w 25"/>
                <a:gd name="T91" fmla="*/ 151078 h 19"/>
                <a:gd name="T92" fmla="*/ 710024 w 25"/>
                <a:gd name="T93" fmla="*/ 178342 h 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 h="19">
                  <a:moveTo>
                    <a:pt x="21" y="2"/>
                  </a:moveTo>
                  <a:cubicBezTo>
                    <a:pt x="21" y="2"/>
                    <a:pt x="21" y="2"/>
                    <a:pt x="21" y="2"/>
                  </a:cubicBezTo>
                  <a:lnTo>
                    <a:pt x="22" y="1"/>
                  </a:lnTo>
                  <a:cubicBezTo>
                    <a:pt x="22" y="1"/>
                    <a:pt x="22" y="1"/>
                    <a:pt x="22" y="1"/>
                  </a:cubicBezTo>
                  <a:lnTo>
                    <a:pt x="21" y="2"/>
                  </a:lnTo>
                  <a:close/>
                  <a:moveTo>
                    <a:pt x="22" y="1"/>
                  </a:moveTo>
                  <a:lnTo>
                    <a:pt x="22" y="1"/>
                  </a:lnTo>
                  <a:close/>
                  <a:moveTo>
                    <a:pt x="21" y="2"/>
                  </a:moveTo>
                  <a:cubicBezTo>
                    <a:pt x="21" y="2"/>
                    <a:pt x="21" y="2"/>
                    <a:pt x="20" y="2"/>
                  </a:cubicBezTo>
                  <a:lnTo>
                    <a:pt x="21" y="0"/>
                  </a:lnTo>
                  <a:cubicBezTo>
                    <a:pt x="21" y="0"/>
                    <a:pt x="22" y="1"/>
                    <a:pt x="22" y="1"/>
                  </a:cubicBezTo>
                  <a:lnTo>
                    <a:pt x="21" y="2"/>
                  </a:lnTo>
                  <a:close/>
                  <a:moveTo>
                    <a:pt x="21" y="0"/>
                  </a:moveTo>
                  <a:lnTo>
                    <a:pt x="21" y="0"/>
                  </a:lnTo>
                  <a:lnTo>
                    <a:pt x="21" y="1"/>
                  </a:lnTo>
                  <a:lnTo>
                    <a:pt x="21" y="0"/>
                  </a:lnTo>
                  <a:close/>
                  <a:moveTo>
                    <a:pt x="20" y="2"/>
                  </a:moveTo>
                  <a:cubicBezTo>
                    <a:pt x="20" y="2"/>
                    <a:pt x="20" y="1"/>
                    <a:pt x="20" y="1"/>
                  </a:cubicBezTo>
                  <a:lnTo>
                    <a:pt x="20" y="0"/>
                  </a:lnTo>
                  <a:cubicBezTo>
                    <a:pt x="20" y="0"/>
                    <a:pt x="21" y="0"/>
                    <a:pt x="21" y="0"/>
                  </a:cubicBezTo>
                  <a:lnTo>
                    <a:pt x="20" y="2"/>
                  </a:lnTo>
                  <a:close/>
                  <a:moveTo>
                    <a:pt x="20" y="1"/>
                  </a:moveTo>
                  <a:cubicBezTo>
                    <a:pt x="18" y="1"/>
                    <a:pt x="17" y="1"/>
                    <a:pt x="16" y="1"/>
                  </a:cubicBezTo>
                  <a:lnTo>
                    <a:pt x="16" y="0"/>
                  </a:lnTo>
                  <a:cubicBezTo>
                    <a:pt x="16" y="0"/>
                    <a:pt x="18" y="0"/>
                    <a:pt x="20" y="0"/>
                  </a:cubicBezTo>
                  <a:lnTo>
                    <a:pt x="20" y="1"/>
                  </a:lnTo>
                  <a:close/>
                  <a:moveTo>
                    <a:pt x="16" y="1"/>
                  </a:moveTo>
                  <a:lnTo>
                    <a:pt x="16" y="1"/>
                  </a:lnTo>
                  <a:close/>
                  <a:moveTo>
                    <a:pt x="16" y="1"/>
                  </a:moveTo>
                  <a:cubicBezTo>
                    <a:pt x="15" y="2"/>
                    <a:pt x="13" y="2"/>
                    <a:pt x="12" y="2"/>
                  </a:cubicBezTo>
                  <a:lnTo>
                    <a:pt x="12" y="0"/>
                  </a:lnTo>
                  <a:cubicBezTo>
                    <a:pt x="13" y="0"/>
                    <a:pt x="15" y="1"/>
                    <a:pt x="16" y="0"/>
                  </a:cubicBezTo>
                  <a:lnTo>
                    <a:pt x="16" y="1"/>
                  </a:lnTo>
                  <a:close/>
                  <a:moveTo>
                    <a:pt x="12" y="2"/>
                  </a:moveTo>
                  <a:cubicBezTo>
                    <a:pt x="11" y="1"/>
                    <a:pt x="9" y="1"/>
                    <a:pt x="8" y="2"/>
                  </a:cubicBezTo>
                  <a:lnTo>
                    <a:pt x="8" y="0"/>
                  </a:lnTo>
                  <a:cubicBezTo>
                    <a:pt x="9" y="0"/>
                    <a:pt x="11" y="0"/>
                    <a:pt x="12" y="0"/>
                  </a:cubicBezTo>
                  <a:lnTo>
                    <a:pt x="12" y="2"/>
                  </a:lnTo>
                  <a:close/>
                  <a:moveTo>
                    <a:pt x="8" y="1"/>
                  </a:moveTo>
                  <a:lnTo>
                    <a:pt x="8" y="0"/>
                  </a:lnTo>
                  <a:lnTo>
                    <a:pt x="8" y="1"/>
                  </a:lnTo>
                  <a:close/>
                  <a:moveTo>
                    <a:pt x="8" y="2"/>
                  </a:moveTo>
                  <a:lnTo>
                    <a:pt x="8" y="2"/>
                  </a:lnTo>
                  <a:lnTo>
                    <a:pt x="8" y="1"/>
                  </a:lnTo>
                  <a:lnTo>
                    <a:pt x="8" y="2"/>
                  </a:lnTo>
                  <a:close/>
                  <a:moveTo>
                    <a:pt x="8" y="2"/>
                  </a:moveTo>
                  <a:lnTo>
                    <a:pt x="8" y="2"/>
                  </a:lnTo>
                  <a:lnTo>
                    <a:pt x="8" y="1"/>
                  </a:lnTo>
                  <a:lnTo>
                    <a:pt x="8" y="2"/>
                  </a:lnTo>
                  <a:close/>
                  <a:moveTo>
                    <a:pt x="8" y="2"/>
                  </a:moveTo>
                  <a:cubicBezTo>
                    <a:pt x="8" y="2"/>
                    <a:pt x="7" y="2"/>
                    <a:pt x="7" y="2"/>
                  </a:cubicBezTo>
                  <a:lnTo>
                    <a:pt x="6" y="1"/>
                  </a:lnTo>
                  <a:cubicBezTo>
                    <a:pt x="7" y="1"/>
                    <a:pt x="7" y="1"/>
                    <a:pt x="8" y="1"/>
                  </a:cubicBezTo>
                  <a:lnTo>
                    <a:pt x="8" y="2"/>
                  </a:lnTo>
                  <a:close/>
                  <a:moveTo>
                    <a:pt x="7" y="2"/>
                  </a:moveTo>
                  <a:cubicBezTo>
                    <a:pt x="6" y="3"/>
                    <a:pt x="6" y="3"/>
                    <a:pt x="6" y="3"/>
                  </a:cubicBezTo>
                  <a:lnTo>
                    <a:pt x="5" y="2"/>
                  </a:lnTo>
                  <a:cubicBezTo>
                    <a:pt x="5" y="2"/>
                    <a:pt x="6" y="2"/>
                    <a:pt x="6" y="1"/>
                  </a:cubicBezTo>
                  <a:lnTo>
                    <a:pt x="7" y="2"/>
                  </a:lnTo>
                  <a:close/>
                  <a:moveTo>
                    <a:pt x="6" y="3"/>
                  </a:moveTo>
                  <a:cubicBezTo>
                    <a:pt x="3" y="5"/>
                    <a:pt x="2" y="7"/>
                    <a:pt x="2" y="9"/>
                  </a:cubicBezTo>
                  <a:lnTo>
                    <a:pt x="1" y="9"/>
                  </a:lnTo>
                  <a:cubicBezTo>
                    <a:pt x="0" y="6"/>
                    <a:pt x="2" y="4"/>
                    <a:pt x="5" y="2"/>
                  </a:cubicBezTo>
                  <a:lnTo>
                    <a:pt x="6" y="3"/>
                  </a:lnTo>
                  <a:close/>
                  <a:moveTo>
                    <a:pt x="1" y="9"/>
                  </a:moveTo>
                  <a:lnTo>
                    <a:pt x="1" y="9"/>
                  </a:lnTo>
                  <a:lnTo>
                    <a:pt x="2" y="9"/>
                  </a:lnTo>
                  <a:lnTo>
                    <a:pt x="1" y="9"/>
                  </a:lnTo>
                  <a:close/>
                  <a:moveTo>
                    <a:pt x="2" y="9"/>
                  </a:moveTo>
                  <a:lnTo>
                    <a:pt x="2" y="9"/>
                  </a:lnTo>
                  <a:lnTo>
                    <a:pt x="1" y="9"/>
                  </a:lnTo>
                  <a:lnTo>
                    <a:pt x="2" y="9"/>
                  </a:lnTo>
                  <a:close/>
                  <a:moveTo>
                    <a:pt x="1" y="9"/>
                  </a:moveTo>
                  <a:lnTo>
                    <a:pt x="1" y="9"/>
                  </a:lnTo>
                  <a:lnTo>
                    <a:pt x="2" y="9"/>
                  </a:lnTo>
                  <a:lnTo>
                    <a:pt x="1" y="9"/>
                  </a:lnTo>
                  <a:close/>
                  <a:moveTo>
                    <a:pt x="2" y="9"/>
                  </a:moveTo>
                  <a:cubicBezTo>
                    <a:pt x="2" y="9"/>
                    <a:pt x="3" y="9"/>
                    <a:pt x="3" y="10"/>
                  </a:cubicBezTo>
                  <a:lnTo>
                    <a:pt x="2" y="10"/>
                  </a:lnTo>
                  <a:cubicBezTo>
                    <a:pt x="1" y="10"/>
                    <a:pt x="1" y="9"/>
                    <a:pt x="1" y="9"/>
                  </a:cubicBezTo>
                  <a:lnTo>
                    <a:pt x="2" y="9"/>
                  </a:lnTo>
                  <a:close/>
                  <a:moveTo>
                    <a:pt x="3" y="10"/>
                  </a:moveTo>
                  <a:cubicBezTo>
                    <a:pt x="3" y="10"/>
                    <a:pt x="3" y="10"/>
                    <a:pt x="3" y="11"/>
                  </a:cubicBezTo>
                  <a:lnTo>
                    <a:pt x="2" y="11"/>
                  </a:lnTo>
                  <a:cubicBezTo>
                    <a:pt x="2" y="11"/>
                    <a:pt x="2" y="11"/>
                    <a:pt x="2" y="10"/>
                  </a:cubicBezTo>
                  <a:lnTo>
                    <a:pt x="3" y="10"/>
                  </a:lnTo>
                  <a:close/>
                  <a:moveTo>
                    <a:pt x="3" y="11"/>
                  </a:moveTo>
                  <a:cubicBezTo>
                    <a:pt x="5" y="12"/>
                    <a:pt x="7" y="14"/>
                    <a:pt x="9" y="15"/>
                  </a:cubicBezTo>
                  <a:lnTo>
                    <a:pt x="8" y="16"/>
                  </a:lnTo>
                  <a:cubicBezTo>
                    <a:pt x="6" y="15"/>
                    <a:pt x="4" y="13"/>
                    <a:pt x="2" y="11"/>
                  </a:cubicBezTo>
                  <a:lnTo>
                    <a:pt x="3" y="11"/>
                  </a:lnTo>
                  <a:close/>
                  <a:moveTo>
                    <a:pt x="8" y="16"/>
                  </a:moveTo>
                  <a:lnTo>
                    <a:pt x="8" y="16"/>
                  </a:lnTo>
                  <a:lnTo>
                    <a:pt x="9" y="15"/>
                  </a:lnTo>
                  <a:lnTo>
                    <a:pt x="8" y="16"/>
                  </a:lnTo>
                  <a:close/>
                  <a:moveTo>
                    <a:pt x="9" y="14"/>
                  </a:moveTo>
                  <a:cubicBezTo>
                    <a:pt x="11" y="15"/>
                    <a:pt x="13" y="16"/>
                    <a:pt x="15" y="17"/>
                  </a:cubicBezTo>
                  <a:lnTo>
                    <a:pt x="14" y="18"/>
                  </a:lnTo>
                  <a:cubicBezTo>
                    <a:pt x="12" y="17"/>
                    <a:pt x="10" y="17"/>
                    <a:pt x="8" y="16"/>
                  </a:cubicBezTo>
                  <a:lnTo>
                    <a:pt x="9" y="14"/>
                  </a:lnTo>
                  <a:close/>
                  <a:moveTo>
                    <a:pt x="15" y="17"/>
                  </a:moveTo>
                  <a:cubicBezTo>
                    <a:pt x="17" y="17"/>
                    <a:pt x="19" y="18"/>
                    <a:pt x="21" y="17"/>
                  </a:cubicBezTo>
                  <a:lnTo>
                    <a:pt x="21" y="19"/>
                  </a:lnTo>
                  <a:cubicBezTo>
                    <a:pt x="19" y="19"/>
                    <a:pt x="17" y="19"/>
                    <a:pt x="14" y="18"/>
                  </a:cubicBezTo>
                  <a:lnTo>
                    <a:pt x="15" y="17"/>
                  </a:lnTo>
                  <a:close/>
                  <a:moveTo>
                    <a:pt x="21" y="19"/>
                  </a:moveTo>
                  <a:lnTo>
                    <a:pt x="21" y="19"/>
                  </a:lnTo>
                  <a:lnTo>
                    <a:pt x="21" y="18"/>
                  </a:lnTo>
                  <a:lnTo>
                    <a:pt x="21" y="19"/>
                  </a:lnTo>
                  <a:close/>
                  <a:moveTo>
                    <a:pt x="21" y="17"/>
                  </a:moveTo>
                  <a:cubicBezTo>
                    <a:pt x="23" y="17"/>
                    <a:pt x="23" y="16"/>
                    <a:pt x="23" y="15"/>
                  </a:cubicBezTo>
                  <a:lnTo>
                    <a:pt x="24" y="15"/>
                  </a:lnTo>
                  <a:cubicBezTo>
                    <a:pt x="25" y="17"/>
                    <a:pt x="24" y="19"/>
                    <a:pt x="21" y="19"/>
                  </a:cubicBezTo>
                  <a:lnTo>
                    <a:pt x="21" y="17"/>
                  </a:lnTo>
                  <a:close/>
                  <a:moveTo>
                    <a:pt x="23" y="15"/>
                  </a:moveTo>
                  <a:cubicBezTo>
                    <a:pt x="23" y="14"/>
                    <a:pt x="23" y="13"/>
                    <a:pt x="22" y="11"/>
                  </a:cubicBezTo>
                  <a:lnTo>
                    <a:pt x="24" y="11"/>
                  </a:lnTo>
                  <a:cubicBezTo>
                    <a:pt x="24" y="12"/>
                    <a:pt x="24" y="14"/>
                    <a:pt x="24" y="15"/>
                  </a:cubicBezTo>
                  <a:lnTo>
                    <a:pt x="23" y="15"/>
                  </a:lnTo>
                  <a:close/>
                  <a:moveTo>
                    <a:pt x="22" y="11"/>
                  </a:moveTo>
                  <a:cubicBezTo>
                    <a:pt x="22" y="10"/>
                    <a:pt x="21" y="9"/>
                    <a:pt x="21" y="8"/>
                  </a:cubicBezTo>
                  <a:lnTo>
                    <a:pt x="23" y="8"/>
                  </a:lnTo>
                  <a:cubicBezTo>
                    <a:pt x="23" y="9"/>
                    <a:pt x="23" y="10"/>
                    <a:pt x="24" y="11"/>
                  </a:cubicBezTo>
                  <a:lnTo>
                    <a:pt x="22" y="11"/>
                  </a:lnTo>
                  <a:close/>
                  <a:moveTo>
                    <a:pt x="23" y="8"/>
                  </a:moveTo>
                  <a:lnTo>
                    <a:pt x="23" y="8"/>
                  </a:lnTo>
                  <a:lnTo>
                    <a:pt x="22" y="8"/>
                  </a:lnTo>
                  <a:lnTo>
                    <a:pt x="23" y="8"/>
                  </a:lnTo>
                  <a:close/>
                  <a:moveTo>
                    <a:pt x="21" y="8"/>
                  </a:moveTo>
                  <a:cubicBezTo>
                    <a:pt x="21" y="7"/>
                    <a:pt x="21" y="6"/>
                    <a:pt x="22" y="5"/>
                  </a:cubicBezTo>
                  <a:lnTo>
                    <a:pt x="23" y="6"/>
                  </a:lnTo>
                  <a:cubicBezTo>
                    <a:pt x="23" y="6"/>
                    <a:pt x="23" y="7"/>
                    <a:pt x="23" y="8"/>
                  </a:cubicBezTo>
                  <a:lnTo>
                    <a:pt x="21" y="8"/>
                  </a:lnTo>
                  <a:close/>
                  <a:moveTo>
                    <a:pt x="22" y="5"/>
                  </a:moveTo>
                  <a:cubicBezTo>
                    <a:pt x="22" y="4"/>
                    <a:pt x="22" y="3"/>
                    <a:pt x="21" y="2"/>
                  </a:cubicBezTo>
                  <a:lnTo>
                    <a:pt x="22" y="1"/>
                  </a:lnTo>
                  <a:cubicBezTo>
                    <a:pt x="23" y="3"/>
                    <a:pt x="23" y="4"/>
                    <a:pt x="23" y="6"/>
                  </a:cubicBez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8" name="Freeform 107">
              <a:extLst>
                <a:ext uri="{FF2B5EF4-FFF2-40B4-BE49-F238E27FC236}">
                  <a16:creationId xmlns:a16="http://schemas.microsoft.com/office/drawing/2014/main" id="{03CDF004-0D02-3DBA-D4D9-97398892638B}"/>
                </a:ext>
              </a:extLst>
            </p:cNvPr>
            <p:cNvSpPr>
              <a:spLocks/>
            </p:cNvSpPr>
            <p:nvPr/>
          </p:nvSpPr>
          <p:spPr bwMode="auto">
            <a:xfrm>
              <a:off x="2646" y="1626"/>
              <a:ext cx="128" cy="73"/>
            </a:xfrm>
            <a:custGeom>
              <a:avLst/>
              <a:gdLst>
                <a:gd name="T0" fmla="*/ 416262 w 23"/>
                <a:gd name="T1" fmla="*/ 0 h 13"/>
                <a:gd name="T2" fmla="*/ 534322 w 23"/>
                <a:gd name="T3" fmla="*/ 312170 h 13"/>
                <a:gd name="T4" fmla="*/ 149626 w 23"/>
                <a:gd name="T5" fmla="*/ 407621 h 13"/>
                <a:gd name="T6" fmla="*/ 58446 w 23"/>
                <a:gd name="T7" fmla="*/ 345975 h 13"/>
                <a:gd name="T8" fmla="*/ 31716 w 23"/>
                <a:gd name="T9" fmla="*/ 284363 h 13"/>
                <a:gd name="T10" fmla="*/ 58446 w 23"/>
                <a:gd name="T11" fmla="*/ 189985 h 13"/>
                <a:gd name="T12" fmla="*/ 208223 w 23"/>
                <a:gd name="T13" fmla="*/ 94378 h 13"/>
                <a:gd name="T14" fmla="*/ 357816 w 23"/>
                <a:gd name="T15" fmla="*/ 0 h 13"/>
                <a:gd name="T16" fmla="*/ 416262 w 23"/>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3">
                  <a:moveTo>
                    <a:pt x="14" y="0"/>
                  </a:moveTo>
                  <a:cubicBezTo>
                    <a:pt x="16" y="3"/>
                    <a:pt x="23" y="8"/>
                    <a:pt x="18" y="10"/>
                  </a:cubicBezTo>
                  <a:cubicBezTo>
                    <a:pt x="14" y="11"/>
                    <a:pt x="10" y="12"/>
                    <a:pt x="5" y="13"/>
                  </a:cubicBezTo>
                  <a:cubicBezTo>
                    <a:pt x="4" y="13"/>
                    <a:pt x="2" y="12"/>
                    <a:pt x="2" y="11"/>
                  </a:cubicBezTo>
                  <a:cubicBezTo>
                    <a:pt x="2" y="9"/>
                    <a:pt x="1" y="10"/>
                    <a:pt x="1" y="9"/>
                  </a:cubicBezTo>
                  <a:cubicBezTo>
                    <a:pt x="0" y="8"/>
                    <a:pt x="1" y="7"/>
                    <a:pt x="2" y="6"/>
                  </a:cubicBezTo>
                  <a:cubicBezTo>
                    <a:pt x="3" y="5"/>
                    <a:pt x="4" y="4"/>
                    <a:pt x="7" y="3"/>
                  </a:cubicBezTo>
                  <a:cubicBezTo>
                    <a:pt x="9" y="3"/>
                    <a:pt x="10" y="1"/>
                    <a:pt x="12" y="0"/>
                  </a:cubicBezTo>
                  <a:cubicBezTo>
                    <a:pt x="12" y="0"/>
                    <a:pt x="13"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9" name="Freeform 108">
              <a:extLst>
                <a:ext uri="{FF2B5EF4-FFF2-40B4-BE49-F238E27FC236}">
                  <a16:creationId xmlns:a16="http://schemas.microsoft.com/office/drawing/2014/main" id="{57B99FE3-18F4-CB44-334D-66A5253A057E}"/>
                </a:ext>
              </a:extLst>
            </p:cNvPr>
            <p:cNvSpPr>
              <a:spLocks noEditPoints="1"/>
            </p:cNvSpPr>
            <p:nvPr/>
          </p:nvSpPr>
          <p:spPr bwMode="auto">
            <a:xfrm>
              <a:off x="2646" y="1620"/>
              <a:ext cx="117" cy="84"/>
            </a:xfrm>
            <a:custGeom>
              <a:avLst/>
              <a:gdLst>
                <a:gd name="T0" fmla="*/ 386367 w 21"/>
                <a:gd name="T1" fmla="*/ 33365 h 15"/>
                <a:gd name="T2" fmla="*/ 419205 w 21"/>
                <a:gd name="T3" fmla="*/ 0 h 15"/>
                <a:gd name="T4" fmla="*/ 419205 w 21"/>
                <a:gd name="T5" fmla="*/ 0 h 15"/>
                <a:gd name="T6" fmla="*/ 450868 w 21"/>
                <a:gd name="T7" fmla="*/ 93419 h 15"/>
                <a:gd name="T8" fmla="*/ 477845 w 21"/>
                <a:gd name="T9" fmla="*/ 60934 h 15"/>
                <a:gd name="T10" fmla="*/ 450868 w 21"/>
                <a:gd name="T11" fmla="*/ 93419 h 15"/>
                <a:gd name="T12" fmla="*/ 536634 w 21"/>
                <a:gd name="T13" fmla="*/ 341230 h 15"/>
                <a:gd name="T14" fmla="*/ 595424 w 21"/>
                <a:gd name="T15" fmla="*/ 247806 h 15"/>
                <a:gd name="T16" fmla="*/ 536634 w 21"/>
                <a:gd name="T17" fmla="*/ 341230 h 15"/>
                <a:gd name="T18" fmla="*/ 327544 w 21"/>
                <a:gd name="T19" fmla="*/ 402158 h 15"/>
                <a:gd name="T20" fmla="*/ 536634 w 21"/>
                <a:gd name="T21" fmla="*/ 341230 h 15"/>
                <a:gd name="T22" fmla="*/ 150300 w 21"/>
                <a:gd name="T23" fmla="*/ 402158 h 15"/>
                <a:gd name="T24" fmla="*/ 177272 w 21"/>
                <a:gd name="T25" fmla="*/ 462213 h 15"/>
                <a:gd name="T26" fmla="*/ 177272 w 21"/>
                <a:gd name="T27" fmla="*/ 462213 h 15"/>
                <a:gd name="T28" fmla="*/ 150300 w 21"/>
                <a:gd name="T29" fmla="*/ 402158 h 15"/>
                <a:gd name="T30" fmla="*/ 118454 w 21"/>
                <a:gd name="T31" fmla="*/ 462213 h 15"/>
                <a:gd name="T32" fmla="*/ 150300 w 21"/>
                <a:gd name="T33" fmla="*/ 402158 h 15"/>
                <a:gd name="T34" fmla="*/ 58790 w 21"/>
                <a:gd name="T35" fmla="*/ 402158 h 15"/>
                <a:gd name="T36" fmla="*/ 91477 w 21"/>
                <a:gd name="T37" fmla="*/ 429727 h 15"/>
                <a:gd name="T38" fmla="*/ 58790 w 21"/>
                <a:gd name="T39" fmla="*/ 402158 h 15"/>
                <a:gd name="T40" fmla="*/ 91477 w 21"/>
                <a:gd name="T41" fmla="*/ 368794 h 15"/>
                <a:gd name="T42" fmla="*/ 91477 w 21"/>
                <a:gd name="T43" fmla="*/ 368794 h 15"/>
                <a:gd name="T44" fmla="*/ 58790 w 21"/>
                <a:gd name="T45" fmla="*/ 368794 h 15"/>
                <a:gd name="T46" fmla="*/ 31818 w 21"/>
                <a:gd name="T47" fmla="*/ 341230 h 15"/>
                <a:gd name="T48" fmla="*/ 58790 w 21"/>
                <a:gd name="T49" fmla="*/ 368794 h 15"/>
                <a:gd name="T50" fmla="*/ 31818 w 21"/>
                <a:gd name="T51" fmla="*/ 308739 h 15"/>
                <a:gd name="T52" fmla="*/ 31818 w 21"/>
                <a:gd name="T53" fmla="*/ 275374 h 15"/>
                <a:gd name="T54" fmla="*/ 31818 w 21"/>
                <a:gd name="T55" fmla="*/ 275374 h 15"/>
                <a:gd name="T56" fmla="*/ 31818 w 21"/>
                <a:gd name="T57" fmla="*/ 275374 h 15"/>
                <a:gd name="T58" fmla="*/ 0 w 21"/>
                <a:gd name="T59" fmla="*/ 308739 h 15"/>
                <a:gd name="T60" fmla="*/ 0 w 21"/>
                <a:gd name="T61" fmla="*/ 308739 h 15"/>
                <a:gd name="T62" fmla="*/ 31818 w 21"/>
                <a:gd name="T63" fmla="*/ 275374 h 15"/>
                <a:gd name="T64" fmla="*/ 0 w 21"/>
                <a:gd name="T65" fmla="*/ 275374 h 15"/>
                <a:gd name="T66" fmla="*/ 31818 w 21"/>
                <a:gd name="T67" fmla="*/ 275374 h 15"/>
                <a:gd name="T68" fmla="*/ 31818 w 21"/>
                <a:gd name="T69" fmla="*/ 275374 h 15"/>
                <a:gd name="T70" fmla="*/ 31818 w 21"/>
                <a:gd name="T71" fmla="*/ 214441 h 15"/>
                <a:gd name="T72" fmla="*/ 0 w 21"/>
                <a:gd name="T73" fmla="*/ 275374 h 15"/>
                <a:gd name="T74" fmla="*/ 58790 w 21"/>
                <a:gd name="T75" fmla="*/ 247806 h 15"/>
                <a:gd name="T76" fmla="*/ 31818 w 21"/>
                <a:gd name="T77" fmla="*/ 214441 h 15"/>
                <a:gd name="T78" fmla="*/ 58790 w 21"/>
                <a:gd name="T79" fmla="*/ 247806 h 15"/>
                <a:gd name="T80" fmla="*/ 209090 w 21"/>
                <a:gd name="T81" fmla="*/ 120988 h 15"/>
                <a:gd name="T82" fmla="*/ 58790 w 21"/>
                <a:gd name="T83" fmla="*/ 186844 h 15"/>
                <a:gd name="T84" fmla="*/ 209090 w 21"/>
                <a:gd name="T85" fmla="*/ 120988 h 15"/>
                <a:gd name="T86" fmla="*/ 300567 w 21"/>
                <a:gd name="T87" fmla="*/ 93419 h 15"/>
                <a:gd name="T88" fmla="*/ 268749 w 21"/>
                <a:gd name="T89" fmla="*/ 60934 h 15"/>
                <a:gd name="T90" fmla="*/ 300567 w 21"/>
                <a:gd name="T91" fmla="*/ 93419 h 15"/>
                <a:gd name="T92" fmla="*/ 359357 w 21"/>
                <a:gd name="T93" fmla="*/ 60934 h 15"/>
                <a:gd name="T94" fmla="*/ 359357 w 21"/>
                <a:gd name="T95" fmla="*/ 0 h 15"/>
                <a:gd name="T96" fmla="*/ 359357 w 21"/>
                <a:gd name="T97" fmla="*/ 60934 h 15"/>
                <a:gd name="T98" fmla="*/ 359357 w 21"/>
                <a:gd name="T99" fmla="*/ 60934 h 15"/>
                <a:gd name="T100" fmla="*/ 359357 w 21"/>
                <a:gd name="T101" fmla="*/ 0 h 15"/>
                <a:gd name="T102" fmla="*/ 359357 w 21"/>
                <a:gd name="T103" fmla="*/ 60934 h 15"/>
                <a:gd name="T104" fmla="*/ 359357 w 21"/>
                <a:gd name="T105" fmla="*/ 60934 h 15"/>
                <a:gd name="T106" fmla="*/ 359357 w 21"/>
                <a:gd name="T107" fmla="*/ 0 h 15"/>
                <a:gd name="T108" fmla="*/ 359357 w 21"/>
                <a:gd name="T109" fmla="*/ 60934 h 15"/>
                <a:gd name="T110" fmla="*/ 386367 w 21"/>
                <a:gd name="T111" fmla="*/ 33365 h 15"/>
                <a:gd name="T112" fmla="*/ 359357 w 21"/>
                <a:gd name="T113" fmla="*/ 0 h 15"/>
                <a:gd name="T114" fmla="*/ 386367 w 21"/>
                <a:gd name="T115" fmla="*/ 33365 h 15"/>
                <a:gd name="T116" fmla="*/ 386367 w 21"/>
                <a:gd name="T117" fmla="*/ 33365 h 15"/>
                <a:gd name="T118" fmla="*/ 386367 w 21"/>
                <a:gd name="T119" fmla="*/ 33365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 h="15">
                  <a:moveTo>
                    <a:pt x="14" y="0"/>
                  </a:moveTo>
                  <a:lnTo>
                    <a:pt x="14" y="0"/>
                  </a:lnTo>
                  <a:lnTo>
                    <a:pt x="13" y="1"/>
                  </a:lnTo>
                  <a:lnTo>
                    <a:pt x="14" y="0"/>
                  </a:lnTo>
                  <a:close/>
                  <a:moveTo>
                    <a:pt x="14" y="0"/>
                  </a:moveTo>
                  <a:lnTo>
                    <a:pt x="14" y="0"/>
                  </a:lnTo>
                  <a:lnTo>
                    <a:pt x="14" y="1"/>
                  </a:lnTo>
                  <a:lnTo>
                    <a:pt x="14" y="0"/>
                  </a:lnTo>
                  <a:close/>
                  <a:moveTo>
                    <a:pt x="14" y="0"/>
                  </a:moveTo>
                  <a:cubicBezTo>
                    <a:pt x="14" y="1"/>
                    <a:pt x="15" y="1"/>
                    <a:pt x="16" y="2"/>
                  </a:cubicBezTo>
                  <a:lnTo>
                    <a:pt x="15" y="3"/>
                  </a:lnTo>
                  <a:cubicBezTo>
                    <a:pt x="14" y="2"/>
                    <a:pt x="14" y="2"/>
                    <a:pt x="13" y="1"/>
                  </a:cubicBezTo>
                  <a:lnTo>
                    <a:pt x="14" y="0"/>
                  </a:lnTo>
                  <a:close/>
                  <a:moveTo>
                    <a:pt x="16" y="2"/>
                  </a:moveTo>
                  <a:cubicBezTo>
                    <a:pt x="17" y="4"/>
                    <a:pt x="20" y="6"/>
                    <a:pt x="20" y="8"/>
                  </a:cubicBezTo>
                  <a:lnTo>
                    <a:pt x="19" y="8"/>
                  </a:lnTo>
                  <a:cubicBezTo>
                    <a:pt x="18" y="6"/>
                    <a:pt x="16" y="5"/>
                    <a:pt x="15" y="3"/>
                  </a:cubicBezTo>
                  <a:lnTo>
                    <a:pt x="16" y="2"/>
                  </a:lnTo>
                  <a:close/>
                  <a:moveTo>
                    <a:pt x="20" y="8"/>
                  </a:moveTo>
                  <a:cubicBezTo>
                    <a:pt x="21" y="9"/>
                    <a:pt x="20" y="10"/>
                    <a:pt x="18" y="11"/>
                  </a:cubicBezTo>
                  <a:lnTo>
                    <a:pt x="17" y="10"/>
                  </a:lnTo>
                  <a:cubicBezTo>
                    <a:pt x="19" y="10"/>
                    <a:pt x="19" y="9"/>
                    <a:pt x="19" y="8"/>
                  </a:cubicBezTo>
                  <a:lnTo>
                    <a:pt x="20" y="8"/>
                  </a:lnTo>
                  <a:close/>
                  <a:moveTo>
                    <a:pt x="17" y="10"/>
                  </a:moveTo>
                  <a:lnTo>
                    <a:pt x="17" y="10"/>
                  </a:lnTo>
                  <a:lnTo>
                    <a:pt x="18" y="11"/>
                  </a:lnTo>
                  <a:lnTo>
                    <a:pt x="17" y="10"/>
                  </a:lnTo>
                  <a:close/>
                  <a:moveTo>
                    <a:pt x="18" y="11"/>
                  </a:moveTo>
                  <a:cubicBezTo>
                    <a:pt x="15" y="12"/>
                    <a:pt x="13" y="13"/>
                    <a:pt x="11" y="13"/>
                  </a:cubicBezTo>
                  <a:lnTo>
                    <a:pt x="11" y="12"/>
                  </a:lnTo>
                  <a:cubicBezTo>
                    <a:pt x="13" y="11"/>
                    <a:pt x="15" y="11"/>
                    <a:pt x="17" y="10"/>
                  </a:cubicBezTo>
                  <a:lnTo>
                    <a:pt x="18" y="11"/>
                  </a:lnTo>
                  <a:close/>
                  <a:moveTo>
                    <a:pt x="11" y="13"/>
                  </a:moveTo>
                  <a:cubicBezTo>
                    <a:pt x="9" y="14"/>
                    <a:pt x="7" y="14"/>
                    <a:pt x="6" y="15"/>
                  </a:cubicBezTo>
                  <a:lnTo>
                    <a:pt x="5" y="13"/>
                  </a:lnTo>
                  <a:cubicBezTo>
                    <a:pt x="7" y="13"/>
                    <a:pt x="9" y="12"/>
                    <a:pt x="11" y="12"/>
                  </a:cubicBezTo>
                  <a:lnTo>
                    <a:pt x="11" y="13"/>
                  </a:lnTo>
                  <a:close/>
                  <a:moveTo>
                    <a:pt x="6" y="15"/>
                  </a:moveTo>
                  <a:lnTo>
                    <a:pt x="6" y="15"/>
                  </a:lnTo>
                  <a:lnTo>
                    <a:pt x="5" y="14"/>
                  </a:lnTo>
                  <a:lnTo>
                    <a:pt x="6" y="15"/>
                  </a:lnTo>
                  <a:close/>
                  <a:moveTo>
                    <a:pt x="6" y="15"/>
                  </a:moveTo>
                  <a:cubicBezTo>
                    <a:pt x="5" y="15"/>
                    <a:pt x="5" y="15"/>
                    <a:pt x="4" y="15"/>
                  </a:cubicBezTo>
                  <a:lnTo>
                    <a:pt x="5" y="13"/>
                  </a:lnTo>
                  <a:cubicBezTo>
                    <a:pt x="5" y="13"/>
                    <a:pt x="5" y="13"/>
                    <a:pt x="5" y="13"/>
                  </a:cubicBezTo>
                  <a:lnTo>
                    <a:pt x="6" y="15"/>
                  </a:lnTo>
                  <a:close/>
                  <a:moveTo>
                    <a:pt x="4" y="15"/>
                  </a:moveTo>
                  <a:cubicBezTo>
                    <a:pt x="4" y="14"/>
                    <a:pt x="3" y="14"/>
                    <a:pt x="3" y="14"/>
                  </a:cubicBezTo>
                  <a:lnTo>
                    <a:pt x="3" y="13"/>
                  </a:lnTo>
                  <a:cubicBezTo>
                    <a:pt x="4" y="13"/>
                    <a:pt x="4" y="13"/>
                    <a:pt x="5" y="13"/>
                  </a:cubicBezTo>
                  <a:lnTo>
                    <a:pt x="4" y="15"/>
                  </a:lnTo>
                  <a:close/>
                  <a:moveTo>
                    <a:pt x="3" y="14"/>
                  </a:moveTo>
                  <a:cubicBezTo>
                    <a:pt x="2" y="14"/>
                    <a:pt x="2" y="13"/>
                    <a:pt x="2" y="13"/>
                  </a:cubicBezTo>
                  <a:lnTo>
                    <a:pt x="3" y="12"/>
                  </a:lnTo>
                  <a:cubicBezTo>
                    <a:pt x="3" y="12"/>
                    <a:pt x="3" y="13"/>
                    <a:pt x="3" y="13"/>
                  </a:cubicBezTo>
                  <a:lnTo>
                    <a:pt x="3" y="14"/>
                  </a:lnTo>
                  <a:close/>
                  <a:moveTo>
                    <a:pt x="2" y="13"/>
                  </a:moveTo>
                  <a:lnTo>
                    <a:pt x="2" y="13"/>
                  </a:lnTo>
                  <a:close/>
                  <a:moveTo>
                    <a:pt x="2" y="13"/>
                  </a:moveTo>
                  <a:cubicBezTo>
                    <a:pt x="2" y="13"/>
                    <a:pt x="2" y="12"/>
                    <a:pt x="2" y="12"/>
                  </a:cubicBezTo>
                  <a:lnTo>
                    <a:pt x="3" y="12"/>
                  </a:lnTo>
                  <a:cubicBezTo>
                    <a:pt x="3" y="13"/>
                    <a:pt x="3" y="12"/>
                    <a:pt x="3" y="12"/>
                  </a:cubicBezTo>
                  <a:lnTo>
                    <a:pt x="2" y="13"/>
                  </a:lnTo>
                  <a:close/>
                  <a:moveTo>
                    <a:pt x="3" y="12"/>
                  </a:moveTo>
                  <a:lnTo>
                    <a:pt x="3" y="12"/>
                  </a:lnTo>
                  <a:lnTo>
                    <a:pt x="2" y="12"/>
                  </a:lnTo>
                  <a:lnTo>
                    <a:pt x="3" y="12"/>
                  </a:lnTo>
                  <a:close/>
                  <a:moveTo>
                    <a:pt x="2" y="12"/>
                  </a:moveTo>
                  <a:cubicBezTo>
                    <a:pt x="2" y="12"/>
                    <a:pt x="1" y="11"/>
                    <a:pt x="1" y="11"/>
                  </a:cubicBezTo>
                  <a:lnTo>
                    <a:pt x="2" y="10"/>
                  </a:lnTo>
                  <a:cubicBezTo>
                    <a:pt x="2" y="10"/>
                    <a:pt x="3" y="11"/>
                    <a:pt x="3" y="12"/>
                  </a:cubicBezTo>
                  <a:lnTo>
                    <a:pt x="2" y="12"/>
                  </a:lnTo>
                  <a:close/>
                  <a:moveTo>
                    <a:pt x="1" y="11"/>
                  </a:moveTo>
                  <a:cubicBezTo>
                    <a:pt x="0" y="11"/>
                    <a:pt x="0" y="11"/>
                    <a:pt x="0" y="10"/>
                  </a:cubicBezTo>
                  <a:lnTo>
                    <a:pt x="1" y="10"/>
                  </a:lnTo>
                  <a:cubicBezTo>
                    <a:pt x="1" y="10"/>
                    <a:pt x="1" y="10"/>
                    <a:pt x="2" y="10"/>
                  </a:cubicBezTo>
                  <a:lnTo>
                    <a:pt x="1" y="11"/>
                  </a:lnTo>
                  <a:close/>
                  <a:moveTo>
                    <a:pt x="1" y="9"/>
                  </a:moveTo>
                  <a:lnTo>
                    <a:pt x="1" y="10"/>
                  </a:lnTo>
                  <a:lnTo>
                    <a:pt x="1" y="9"/>
                  </a:lnTo>
                  <a:close/>
                  <a:moveTo>
                    <a:pt x="0" y="10"/>
                  </a:moveTo>
                  <a:lnTo>
                    <a:pt x="0" y="10"/>
                  </a:lnTo>
                  <a:lnTo>
                    <a:pt x="1" y="9"/>
                  </a:lnTo>
                  <a:lnTo>
                    <a:pt x="0" y="10"/>
                  </a:lnTo>
                  <a:close/>
                  <a:moveTo>
                    <a:pt x="0" y="10"/>
                  </a:moveTo>
                  <a:lnTo>
                    <a:pt x="0" y="10"/>
                  </a:lnTo>
                  <a:lnTo>
                    <a:pt x="1" y="10"/>
                  </a:lnTo>
                  <a:lnTo>
                    <a:pt x="0" y="10"/>
                  </a:lnTo>
                  <a:close/>
                  <a:moveTo>
                    <a:pt x="0" y="10"/>
                  </a:moveTo>
                  <a:cubicBezTo>
                    <a:pt x="0" y="10"/>
                    <a:pt x="0" y="9"/>
                    <a:pt x="0" y="9"/>
                  </a:cubicBezTo>
                  <a:lnTo>
                    <a:pt x="1" y="9"/>
                  </a:lnTo>
                  <a:cubicBezTo>
                    <a:pt x="1" y="9"/>
                    <a:pt x="1" y="9"/>
                    <a:pt x="1" y="9"/>
                  </a:cubicBezTo>
                  <a:lnTo>
                    <a:pt x="0" y="10"/>
                  </a:lnTo>
                  <a:close/>
                  <a:moveTo>
                    <a:pt x="0" y="9"/>
                  </a:moveTo>
                  <a:cubicBezTo>
                    <a:pt x="0" y="9"/>
                    <a:pt x="0" y="9"/>
                    <a:pt x="0" y="9"/>
                  </a:cubicBezTo>
                  <a:lnTo>
                    <a:pt x="1" y="9"/>
                  </a:lnTo>
                  <a:cubicBezTo>
                    <a:pt x="1" y="9"/>
                    <a:pt x="1" y="9"/>
                    <a:pt x="1" y="9"/>
                  </a:cubicBezTo>
                  <a:lnTo>
                    <a:pt x="0" y="9"/>
                  </a:lnTo>
                  <a:close/>
                  <a:moveTo>
                    <a:pt x="1" y="9"/>
                  </a:moveTo>
                  <a:lnTo>
                    <a:pt x="1" y="9"/>
                  </a:lnTo>
                  <a:close/>
                  <a:moveTo>
                    <a:pt x="0" y="9"/>
                  </a:moveTo>
                  <a:cubicBezTo>
                    <a:pt x="0" y="8"/>
                    <a:pt x="0" y="7"/>
                    <a:pt x="1" y="7"/>
                  </a:cubicBezTo>
                  <a:lnTo>
                    <a:pt x="2" y="8"/>
                  </a:lnTo>
                  <a:cubicBezTo>
                    <a:pt x="1" y="8"/>
                    <a:pt x="1" y="8"/>
                    <a:pt x="1" y="9"/>
                  </a:cubicBezTo>
                  <a:lnTo>
                    <a:pt x="0" y="9"/>
                  </a:lnTo>
                  <a:close/>
                  <a:moveTo>
                    <a:pt x="2" y="8"/>
                  </a:moveTo>
                  <a:lnTo>
                    <a:pt x="2" y="8"/>
                  </a:lnTo>
                  <a:lnTo>
                    <a:pt x="2" y="7"/>
                  </a:lnTo>
                  <a:lnTo>
                    <a:pt x="2" y="8"/>
                  </a:lnTo>
                  <a:close/>
                  <a:moveTo>
                    <a:pt x="1" y="7"/>
                  </a:moveTo>
                  <a:cubicBezTo>
                    <a:pt x="1" y="6"/>
                    <a:pt x="2" y="6"/>
                    <a:pt x="2" y="6"/>
                  </a:cubicBezTo>
                  <a:lnTo>
                    <a:pt x="3" y="7"/>
                  </a:lnTo>
                  <a:cubicBezTo>
                    <a:pt x="3" y="7"/>
                    <a:pt x="2" y="8"/>
                    <a:pt x="2" y="8"/>
                  </a:cubicBezTo>
                  <a:lnTo>
                    <a:pt x="1" y="7"/>
                  </a:lnTo>
                  <a:close/>
                  <a:moveTo>
                    <a:pt x="2" y="6"/>
                  </a:moveTo>
                  <a:cubicBezTo>
                    <a:pt x="3" y="5"/>
                    <a:pt x="5" y="4"/>
                    <a:pt x="7" y="4"/>
                  </a:cubicBezTo>
                  <a:lnTo>
                    <a:pt x="7" y="5"/>
                  </a:lnTo>
                  <a:cubicBezTo>
                    <a:pt x="5" y="5"/>
                    <a:pt x="4" y="6"/>
                    <a:pt x="3" y="7"/>
                  </a:cubicBezTo>
                  <a:lnTo>
                    <a:pt x="2" y="6"/>
                  </a:lnTo>
                  <a:close/>
                  <a:moveTo>
                    <a:pt x="7" y="4"/>
                  </a:moveTo>
                  <a:lnTo>
                    <a:pt x="7" y="4"/>
                  </a:lnTo>
                  <a:close/>
                  <a:moveTo>
                    <a:pt x="7" y="4"/>
                  </a:moveTo>
                  <a:cubicBezTo>
                    <a:pt x="8" y="4"/>
                    <a:pt x="8" y="3"/>
                    <a:pt x="9" y="2"/>
                  </a:cubicBezTo>
                  <a:lnTo>
                    <a:pt x="10" y="3"/>
                  </a:lnTo>
                  <a:cubicBezTo>
                    <a:pt x="9" y="4"/>
                    <a:pt x="8" y="5"/>
                    <a:pt x="7" y="5"/>
                  </a:cubicBezTo>
                  <a:lnTo>
                    <a:pt x="7" y="4"/>
                  </a:lnTo>
                  <a:close/>
                  <a:moveTo>
                    <a:pt x="9" y="2"/>
                  </a:moveTo>
                  <a:cubicBezTo>
                    <a:pt x="10" y="2"/>
                    <a:pt x="11" y="1"/>
                    <a:pt x="12" y="0"/>
                  </a:cubicBezTo>
                  <a:lnTo>
                    <a:pt x="12" y="2"/>
                  </a:lnTo>
                  <a:cubicBezTo>
                    <a:pt x="11" y="2"/>
                    <a:pt x="11" y="3"/>
                    <a:pt x="10" y="3"/>
                  </a:cubicBezTo>
                  <a:lnTo>
                    <a:pt x="9" y="2"/>
                  </a:lnTo>
                  <a:close/>
                  <a:moveTo>
                    <a:pt x="12" y="2"/>
                  </a:moveTo>
                  <a:lnTo>
                    <a:pt x="12" y="2"/>
                  </a:lnTo>
                  <a:lnTo>
                    <a:pt x="12" y="1"/>
                  </a:lnTo>
                  <a:lnTo>
                    <a:pt x="12" y="2"/>
                  </a:lnTo>
                  <a:close/>
                  <a:moveTo>
                    <a:pt x="12" y="0"/>
                  </a:moveTo>
                  <a:lnTo>
                    <a:pt x="12" y="0"/>
                  </a:lnTo>
                  <a:lnTo>
                    <a:pt x="12" y="2"/>
                  </a:lnTo>
                  <a:lnTo>
                    <a:pt x="12" y="0"/>
                  </a:lnTo>
                  <a:close/>
                  <a:moveTo>
                    <a:pt x="12" y="2"/>
                  </a:moveTo>
                  <a:lnTo>
                    <a:pt x="12" y="2"/>
                  </a:lnTo>
                  <a:lnTo>
                    <a:pt x="12" y="1"/>
                  </a:lnTo>
                  <a:lnTo>
                    <a:pt x="12" y="2"/>
                  </a:lnTo>
                  <a:close/>
                  <a:moveTo>
                    <a:pt x="12" y="0"/>
                  </a:moveTo>
                  <a:cubicBezTo>
                    <a:pt x="12" y="0"/>
                    <a:pt x="12" y="0"/>
                    <a:pt x="12" y="0"/>
                  </a:cubicBezTo>
                  <a:lnTo>
                    <a:pt x="12" y="2"/>
                  </a:lnTo>
                  <a:cubicBezTo>
                    <a:pt x="12" y="2"/>
                    <a:pt x="12" y="2"/>
                    <a:pt x="12" y="2"/>
                  </a:cubicBezTo>
                  <a:lnTo>
                    <a:pt x="12" y="0"/>
                  </a:lnTo>
                  <a:close/>
                  <a:moveTo>
                    <a:pt x="12" y="2"/>
                  </a:moveTo>
                  <a:lnTo>
                    <a:pt x="12" y="2"/>
                  </a:lnTo>
                  <a:lnTo>
                    <a:pt x="12" y="1"/>
                  </a:lnTo>
                  <a:lnTo>
                    <a:pt x="12" y="2"/>
                  </a:lnTo>
                  <a:close/>
                  <a:moveTo>
                    <a:pt x="12" y="0"/>
                  </a:moveTo>
                  <a:cubicBezTo>
                    <a:pt x="12" y="0"/>
                    <a:pt x="12" y="0"/>
                    <a:pt x="12" y="0"/>
                  </a:cubicBezTo>
                  <a:lnTo>
                    <a:pt x="13" y="1"/>
                  </a:lnTo>
                  <a:cubicBezTo>
                    <a:pt x="13" y="1"/>
                    <a:pt x="12" y="1"/>
                    <a:pt x="12" y="2"/>
                  </a:cubicBezTo>
                  <a:lnTo>
                    <a:pt x="12" y="0"/>
                  </a:lnTo>
                  <a:close/>
                  <a:moveTo>
                    <a:pt x="13" y="1"/>
                  </a:moveTo>
                  <a:lnTo>
                    <a:pt x="13" y="1"/>
                  </a:lnTo>
                  <a:lnTo>
                    <a:pt x="12" y="1"/>
                  </a:lnTo>
                  <a:lnTo>
                    <a:pt x="13" y="1"/>
                  </a:lnTo>
                  <a:close/>
                  <a:moveTo>
                    <a:pt x="12" y="0"/>
                  </a:moveTo>
                  <a:cubicBezTo>
                    <a:pt x="13" y="0"/>
                    <a:pt x="14" y="0"/>
                    <a:pt x="14" y="0"/>
                  </a:cubicBezTo>
                  <a:lnTo>
                    <a:pt x="13" y="1"/>
                  </a:lnTo>
                  <a:cubicBezTo>
                    <a:pt x="13" y="1"/>
                    <a:pt x="13" y="1"/>
                    <a:pt x="13" y="1"/>
                  </a:cubicBezTo>
                  <a:lnTo>
                    <a:pt x="12" y="0"/>
                  </a:lnTo>
                  <a:close/>
                  <a:moveTo>
                    <a:pt x="13" y="1"/>
                  </a:moveTo>
                  <a:lnTo>
                    <a:pt x="13" y="1"/>
                  </a:lnTo>
                  <a:lnTo>
                    <a:pt x="14" y="1"/>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0" name="Freeform 109">
              <a:extLst>
                <a:ext uri="{FF2B5EF4-FFF2-40B4-BE49-F238E27FC236}">
                  <a16:creationId xmlns:a16="http://schemas.microsoft.com/office/drawing/2014/main" id="{51DB2E50-E260-11CB-0E46-A6869747EEA8}"/>
                </a:ext>
              </a:extLst>
            </p:cNvPr>
            <p:cNvSpPr>
              <a:spLocks noEditPoints="1"/>
            </p:cNvSpPr>
            <p:nvPr/>
          </p:nvSpPr>
          <p:spPr bwMode="auto">
            <a:xfrm>
              <a:off x="2690" y="1671"/>
              <a:ext cx="157" cy="72"/>
            </a:xfrm>
            <a:custGeom>
              <a:avLst/>
              <a:gdLst>
                <a:gd name="T0" fmla="*/ 404225 w 28"/>
                <a:gd name="T1" fmla="*/ 57423 h 13"/>
                <a:gd name="T2" fmla="*/ 404225 w 28"/>
                <a:gd name="T3" fmla="*/ 88527 h 13"/>
                <a:gd name="T4" fmla="*/ 404225 w 28"/>
                <a:gd name="T5" fmla="*/ 57423 h 13"/>
                <a:gd name="T6" fmla="*/ 343953 w 28"/>
                <a:gd name="T7" fmla="*/ 57423 h 13"/>
                <a:gd name="T8" fmla="*/ 343953 w 28"/>
                <a:gd name="T9" fmla="*/ 88527 h 13"/>
                <a:gd name="T10" fmla="*/ 343953 w 28"/>
                <a:gd name="T11" fmla="*/ 57423 h 13"/>
                <a:gd name="T12" fmla="*/ 33671 w 28"/>
                <a:gd name="T13" fmla="*/ 229508 h 13"/>
                <a:gd name="T14" fmla="*/ 188798 w 28"/>
                <a:gd name="T15" fmla="*/ 172268 h 13"/>
                <a:gd name="T16" fmla="*/ 33671 w 28"/>
                <a:gd name="T17" fmla="*/ 203190 h 13"/>
                <a:gd name="T18" fmla="*/ 33671 w 28"/>
                <a:gd name="T19" fmla="*/ 229508 h 13"/>
                <a:gd name="T20" fmla="*/ 33671 w 28"/>
                <a:gd name="T21" fmla="*/ 229508 h 13"/>
                <a:gd name="T22" fmla="*/ 0 w 28"/>
                <a:gd name="T23" fmla="*/ 229508 h 13"/>
                <a:gd name="T24" fmla="*/ 33671 w 28"/>
                <a:gd name="T25" fmla="*/ 229508 h 13"/>
                <a:gd name="T26" fmla="*/ 0 w 28"/>
                <a:gd name="T27" fmla="*/ 229508 h 13"/>
                <a:gd name="T28" fmla="*/ 93976 w 28"/>
                <a:gd name="T29" fmla="*/ 318035 h 13"/>
                <a:gd name="T30" fmla="*/ 33671 w 28"/>
                <a:gd name="T31" fmla="*/ 260612 h 13"/>
                <a:gd name="T32" fmla="*/ 61342 w 28"/>
                <a:gd name="T33" fmla="*/ 318035 h 13"/>
                <a:gd name="T34" fmla="*/ 93976 w 28"/>
                <a:gd name="T35" fmla="*/ 318035 h 13"/>
                <a:gd name="T36" fmla="*/ 93976 w 28"/>
                <a:gd name="T37" fmla="*/ 318035 h 13"/>
                <a:gd name="T38" fmla="*/ 61342 w 28"/>
                <a:gd name="T39" fmla="*/ 318035 h 13"/>
                <a:gd name="T40" fmla="*/ 121641 w 28"/>
                <a:gd name="T41" fmla="*/ 318035 h 13"/>
                <a:gd name="T42" fmla="*/ 93976 w 28"/>
                <a:gd name="T43" fmla="*/ 318035 h 13"/>
                <a:gd name="T44" fmla="*/ 121641 w 28"/>
                <a:gd name="T45" fmla="*/ 375458 h 13"/>
                <a:gd name="T46" fmla="*/ 121641 w 28"/>
                <a:gd name="T47" fmla="*/ 318035 h 13"/>
                <a:gd name="T48" fmla="*/ 121641 w 28"/>
                <a:gd name="T49" fmla="*/ 375458 h 13"/>
                <a:gd name="T50" fmla="*/ 276769 w 28"/>
                <a:gd name="T51" fmla="*/ 344354 h 13"/>
                <a:gd name="T52" fmla="*/ 276769 w 28"/>
                <a:gd name="T53" fmla="*/ 344354 h 13"/>
                <a:gd name="T54" fmla="*/ 276769 w 28"/>
                <a:gd name="T55" fmla="*/ 375458 h 13"/>
                <a:gd name="T56" fmla="*/ 343953 w 28"/>
                <a:gd name="T57" fmla="*/ 344354 h 13"/>
                <a:gd name="T58" fmla="*/ 276769 w 28"/>
                <a:gd name="T59" fmla="*/ 344354 h 13"/>
                <a:gd name="T60" fmla="*/ 404225 w 28"/>
                <a:gd name="T61" fmla="*/ 344354 h 13"/>
                <a:gd name="T62" fmla="*/ 404225 w 28"/>
                <a:gd name="T63" fmla="*/ 318035 h 13"/>
                <a:gd name="T64" fmla="*/ 404225 w 28"/>
                <a:gd name="T65" fmla="*/ 344354 h 13"/>
                <a:gd name="T66" fmla="*/ 837186 w 28"/>
                <a:gd name="T67" fmla="*/ 203190 h 13"/>
                <a:gd name="T68" fmla="*/ 809520 w 28"/>
                <a:gd name="T69" fmla="*/ 172268 h 13"/>
                <a:gd name="T70" fmla="*/ 837186 w 28"/>
                <a:gd name="T71" fmla="*/ 203190 h 13"/>
                <a:gd name="T72" fmla="*/ 837186 w 28"/>
                <a:gd name="T73" fmla="*/ 88527 h 13"/>
                <a:gd name="T74" fmla="*/ 837186 w 28"/>
                <a:gd name="T75" fmla="*/ 145767 h 13"/>
                <a:gd name="T76" fmla="*/ 837186 w 28"/>
                <a:gd name="T77" fmla="*/ 31104 h 13"/>
                <a:gd name="T78" fmla="*/ 809520 w 28"/>
                <a:gd name="T79" fmla="*/ 57423 h 13"/>
                <a:gd name="T80" fmla="*/ 837186 w 28"/>
                <a:gd name="T81" fmla="*/ 31104 h 13"/>
                <a:gd name="T82" fmla="*/ 809520 w 28"/>
                <a:gd name="T83" fmla="*/ 0 h 13"/>
                <a:gd name="T84" fmla="*/ 809520 w 28"/>
                <a:gd name="T85" fmla="*/ 31104 h 13"/>
                <a:gd name="T86" fmla="*/ 809520 w 28"/>
                <a:gd name="T87" fmla="*/ 0 h 13"/>
                <a:gd name="T88" fmla="*/ 620722 w 28"/>
                <a:gd name="T89" fmla="*/ 57423 h 13"/>
                <a:gd name="T90" fmla="*/ 682058 w 28"/>
                <a:gd name="T91" fmla="*/ 57423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 h="13">
                  <a:moveTo>
                    <a:pt x="20" y="2"/>
                  </a:moveTo>
                  <a:cubicBezTo>
                    <a:pt x="17" y="2"/>
                    <a:pt x="17" y="2"/>
                    <a:pt x="13" y="3"/>
                  </a:cubicBezTo>
                  <a:lnTo>
                    <a:pt x="13" y="2"/>
                  </a:lnTo>
                  <a:cubicBezTo>
                    <a:pt x="17" y="1"/>
                    <a:pt x="17" y="1"/>
                    <a:pt x="19" y="1"/>
                  </a:cubicBezTo>
                  <a:lnTo>
                    <a:pt x="20" y="2"/>
                  </a:lnTo>
                  <a:close/>
                  <a:moveTo>
                    <a:pt x="13" y="3"/>
                  </a:moveTo>
                  <a:lnTo>
                    <a:pt x="11" y="3"/>
                  </a:lnTo>
                  <a:lnTo>
                    <a:pt x="11" y="2"/>
                  </a:lnTo>
                  <a:lnTo>
                    <a:pt x="13" y="2"/>
                  </a:lnTo>
                  <a:lnTo>
                    <a:pt x="13" y="3"/>
                  </a:lnTo>
                  <a:close/>
                  <a:moveTo>
                    <a:pt x="11" y="2"/>
                  </a:moveTo>
                  <a:lnTo>
                    <a:pt x="11" y="2"/>
                  </a:lnTo>
                  <a:lnTo>
                    <a:pt x="11" y="3"/>
                  </a:lnTo>
                  <a:lnTo>
                    <a:pt x="11" y="2"/>
                  </a:lnTo>
                  <a:close/>
                  <a:moveTo>
                    <a:pt x="11" y="3"/>
                  </a:moveTo>
                  <a:cubicBezTo>
                    <a:pt x="9" y="4"/>
                    <a:pt x="7" y="5"/>
                    <a:pt x="6" y="6"/>
                  </a:cubicBezTo>
                  <a:lnTo>
                    <a:pt x="5" y="5"/>
                  </a:lnTo>
                  <a:cubicBezTo>
                    <a:pt x="7" y="4"/>
                    <a:pt x="9" y="3"/>
                    <a:pt x="11" y="2"/>
                  </a:cubicBezTo>
                  <a:lnTo>
                    <a:pt x="11" y="3"/>
                  </a:lnTo>
                  <a:close/>
                  <a:moveTo>
                    <a:pt x="6" y="6"/>
                  </a:moveTo>
                  <a:cubicBezTo>
                    <a:pt x="4" y="6"/>
                    <a:pt x="3" y="7"/>
                    <a:pt x="1" y="8"/>
                  </a:cubicBezTo>
                  <a:lnTo>
                    <a:pt x="1" y="7"/>
                  </a:lnTo>
                  <a:cubicBezTo>
                    <a:pt x="2" y="6"/>
                    <a:pt x="4" y="5"/>
                    <a:pt x="5" y="5"/>
                  </a:cubicBezTo>
                  <a:lnTo>
                    <a:pt x="6" y="6"/>
                  </a:lnTo>
                  <a:close/>
                  <a:moveTo>
                    <a:pt x="1" y="8"/>
                  </a:moveTo>
                  <a:lnTo>
                    <a:pt x="1" y="8"/>
                  </a:lnTo>
                  <a:lnTo>
                    <a:pt x="1" y="7"/>
                  </a:lnTo>
                  <a:lnTo>
                    <a:pt x="1" y="8"/>
                  </a:lnTo>
                  <a:close/>
                  <a:moveTo>
                    <a:pt x="1" y="8"/>
                  </a:moveTo>
                  <a:cubicBezTo>
                    <a:pt x="1" y="8"/>
                    <a:pt x="1" y="8"/>
                    <a:pt x="1" y="8"/>
                  </a:cubicBezTo>
                  <a:lnTo>
                    <a:pt x="0" y="7"/>
                  </a:lnTo>
                  <a:cubicBezTo>
                    <a:pt x="0" y="7"/>
                    <a:pt x="1" y="7"/>
                    <a:pt x="1" y="7"/>
                  </a:cubicBezTo>
                  <a:lnTo>
                    <a:pt x="1" y="8"/>
                  </a:lnTo>
                  <a:close/>
                  <a:moveTo>
                    <a:pt x="1" y="8"/>
                  </a:moveTo>
                  <a:cubicBezTo>
                    <a:pt x="1" y="8"/>
                    <a:pt x="1" y="8"/>
                    <a:pt x="1" y="8"/>
                  </a:cubicBezTo>
                  <a:lnTo>
                    <a:pt x="0" y="8"/>
                  </a:lnTo>
                  <a:cubicBezTo>
                    <a:pt x="0" y="8"/>
                    <a:pt x="0" y="7"/>
                    <a:pt x="0" y="7"/>
                  </a:cubicBezTo>
                  <a:lnTo>
                    <a:pt x="1" y="8"/>
                  </a:lnTo>
                  <a:close/>
                  <a:moveTo>
                    <a:pt x="1" y="8"/>
                  </a:moveTo>
                  <a:cubicBezTo>
                    <a:pt x="1" y="8"/>
                    <a:pt x="1" y="9"/>
                    <a:pt x="1" y="9"/>
                  </a:cubicBezTo>
                  <a:lnTo>
                    <a:pt x="0" y="10"/>
                  </a:lnTo>
                  <a:cubicBezTo>
                    <a:pt x="0" y="9"/>
                    <a:pt x="0" y="9"/>
                    <a:pt x="0" y="8"/>
                  </a:cubicBezTo>
                  <a:lnTo>
                    <a:pt x="1" y="8"/>
                  </a:lnTo>
                  <a:close/>
                  <a:moveTo>
                    <a:pt x="1" y="9"/>
                  </a:moveTo>
                  <a:cubicBezTo>
                    <a:pt x="2" y="10"/>
                    <a:pt x="2" y="10"/>
                    <a:pt x="3" y="11"/>
                  </a:cubicBezTo>
                  <a:lnTo>
                    <a:pt x="2" y="12"/>
                  </a:lnTo>
                  <a:cubicBezTo>
                    <a:pt x="1" y="11"/>
                    <a:pt x="1" y="11"/>
                    <a:pt x="0" y="10"/>
                  </a:cubicBezTo>
                  <a:lnTo>
                    <a:pt x="1" y="9"/>
                  </a:lnTo>
                  <a:close/>
                  <a:moveTo>
                    <a:pt x="2" y="12"/>
                  </a:moveTo>
                  <a:lnTo>
                    <a:pt x="2" y="12"/>
                  </a:lnTo>
                  <a:lnTo>
                    <a:pt x="2" y="11"/>
                  </a:lnTo>
                  <a:lnTo>
                    <a:pt x="2" y="12"/>
                  </a:lnTo>
                  <a:close/>
                  <a:moveTo>
                    <a:pt x="3" y="11"/>
                  </a:moveTo>
                  <a:lnTo>
                    <a:pt x="3" y="11"/>
                  </a:lnTo>
                  <a:lnTo>
                    <a:pt x="2" y="12"/>
                  </a:lnTo>
                  <a:lnTo>
                    <a:pt x="3" y="11"/>
                  </a:lnTo>
                  <a:close/>
                  <a:moveTo>
                    <a:pt x="3" y="11"/>
                  </a:moveTo>
                  <a:lnTo>
                    <a:pt x="3" y="11"/>
                  </a:lnTo>
                  <a:lnTo>
                    <a:pt x="2" y="11"/>
                  </a:lnTo>
                  <a:lnTo>
                    <a:pt x="3" y="11"/>
                  </a:lnTo>
                  <a:close/>
                  <a:moveTo>
                    <a:pt x="3" y="11"/>
                  </a:moveTo>
                  <a:cubicBezTo>
                    <a:pt x="3" y="11"/>
                    <a:pt x="3" y="11"/>
                    <a:pt x="4" y="11"/>
                  </a:cubicBezTo>
                  <a:lnTo>
                    <a:pt x="3" y="12"/>
                  </a:lnTo>
                  <a:cubicBezTo>
                    <a:pt x="3" y="12"/>
                    <a:pt x="2" y="12"/>
                    <a:pt x="2" y="12"/>
                  </a:cubicBezTo>
                  <a:lnTo>
                    <a:pt x="3" y="11"/>
                  </a:lnTo>
                  <a:close/>
                  <a:moveTo>
                    <a:pt x="4" y="11"/>
                  </a:moveTo>
                  <a:cubicBezTo>
                    <a:pt x="4" y="11"/>
                    <a:pt x="4" y="11"/>
                    <a:pt x="4" y="11"/>
                  </a:cubicBezTo>
                  <a:lnTo>
                    <a:pt x="4" y="13"/>
                  </a:lnTo>
                  <a:cubicBezTo>
                    <a:pt x="4" y="13"/>
                    <a:pt x="3" y="12"/>
                    <a:pt x="3" y="12"/>
                  </a:cubicBezTo>
                  <a:lnTo>
                    <a:pt x="4" y="11"/>
                  </a:lnTo>
                  <a:close/>
                  <a:moveTo>
                    <a:pt x="4" y="11"/>
                  </a:moveTo>
                  <a:cubicBezTo>
                    <a:pt x="6" y="12"/>
                    <a:pt x="7" y="12"/>
                    <a:pt x="9" y="12"/>
                  </a:cubicBezTo>
                  <a:lnTo>
                    <a:pt x="9" y="13"/>
                  </a:lnTo>
                  <a:cubicBezTo>
                    <a:pt x="7" y="13"/>
                    <a:pt x="6" y="13"/>
                    <a:pt x="4" y="13"/>
                  </a:cubicBezTo>
                  <a:lnTo>
                    <a:pt x="4" y="11"/>
                  </a:lnTo>
                  <a:close/>
                  <a:moveTo>
                    <a:pt x="9" y="12"/>
                  </a:moveTo>
                  <a:lnTo>
                    <a:pt x="9" y="12"/>
                  </a:lnTo>
                  <a:lnTo>
                    <a:pt x="9" y="13"/>
                  </a:lnTo>
                  <a:lnTo>
                    <a:pt x="9" y="12"/>
                  </a:lnTo>
                  <a:close/>
                  <a:moveTo>
                    <a:pt x="9" y="12"/>
                  </a:moveTo>
                  <a:lnTo>
                    <a:pt x="9" y="12"/>
                  </a:lnTo>
                  <a:lnTo>
                    <a:pt x="9" y="13"/>
                  </a:lnTo>
                  <a:lnTo>
                    <a:pt x="9" y="12"/>
                  </a:lnTo>
                  <a:close/>
                  <a:moveTo>
                    <a:pt x="9" y="12"/>
                  </a:moveTo>
                  <a:cubicBezTo>
                    <a:pt x="9" y="12"/>
                    <a:pt x="10" y="12"/>
                    <a:pt x="11" y="12"/>
                  </a:cubicBezTo>
                  <a:lnTo>
                    <a:pt x="11" y="13"/>
                  </a:lnTo>
                  <a:cubicBezTo>
                    <a:pt x="10" y="13"/>
                    <a:pt x="9" y="13"/>
                    <a:pt x="9" y="13"/>
                  </a:cubicBezTo>
                  <a:lnTo>
                    <a:pt x="9" y="12"/>
                  </a:lnTo>
                  <a:close/>
                  <a:moveTo>
                    <a:pt x="11" y="12"/>
                  </a:moveTo>
                  <a:cubicBezTo>
                    <a:pt x="11" y="11"/>
                    <a:pt x="12" y="11"/>
                    <a:pt x="13" y="11"/>
                  </a:cubicBezTo>
                  <a:lnTo>
                    <a:pt x="13" y="12"/>
                  </a:lnTo>
                  <a:cubicBezTo>
                    <a:pt x="12" y="12"/>
                    <a:pt x="12" y="13"/>
                    <a:pt x="11" y="13"/>
                  </a:cubicBezTo>
                  <a:lnTo>
                    <a:pt x="11" y="12"/>
                  </a:lnTo>
                  <a:close/>
                  <a:moveTo>
                    <a:pt x="13" y="11"/>
                  </a:moveTo>
                  <a:cubicBezTo>
                    <a:pt x="18" y="10"/>
                    <a:pt x="24" y="8"/>
                    <a:pt x="26" y="6"/>
                  </a:cubicBezTo>
                  <a:lnTo>
                    <a:pt x="27" y="7"/>
                  </a:lnTo>
                  <a:cubicBezTo>
                    <a:pt x="25" y="9"/>
                    <a:pt x="18" y="11"/>
                    <a:pt x="13" y="12"/>
                  </a:cubicBezTo>
                  <a:lnTo>
                    <a:pt x="13" y="11"/>
                  </a:lnTo>
                  <a:close/>
                  <a:moveTo>
                    <a:pt x="27" y="7"/>
                  </a:moveTo>
                  <a:lnTo>
                    <a:pt x="27" y="7"/>
                  </a:lnTo>
                  <a:lnTo>
                    <a:pt x="26" y="7"/>
                  </a:lnTo>
                  <a:lnTo>
                    <a:pt x="27" y="7"/>
                  </a:lnTo>
                  <a:close/>
                  <a:moveTo>
                    <a:pt x="26" y="6"/>
                  </a:moveTo>
                  <a:cubicBezTo>
                    <a:pt x="26" y="6"/>
                    <a:pt x="27" y="6"/>
                    <a:pt x="27" y="5"/>
                  </a:cubicBezTo>
                  <a:lnTo>
                    <a:pt x="28" y="6"/>
                  </a:lnTo>
                  <a:cubicBezTo>
                    <a:pt x="28" y="6"/>
                    <a:pt x="27" y="7"/>
                    <a:pt x="27" y="7"/>
                  </a:cubicBezTo>
                  <a:lnTo>
                    <a:pt x="26" y="6"/>
                  </a:lnTo>
                  <a:close/>
                  <a:moveTo>
                    <a:pt x="27" y="5"/>
                  </a:moveTo>
                  <a:cubicBezTo>
                    <a:pt x="27" y="5"/>
                    <a:pt x="27" y="4"/>
                    <a:pt x="27" y="3"/>
                  </a:cubicBezTo>
                  <a:lnTo>
                    <a:pt x="28" y="3"/>
                  </a:lnTo>
                  <a:cubicBezTo>
                    <a:pt x="28" y="4"/>
                    <a:pt x="28" y="5"/>
                    <a:pt x="28" y="6"/>
                  </a:cubicBezTo>
                  <a:lnTo>
                    <a:pt x="27" y="5"/>
                  </a:lnTo>
                  <a:close/>
                  <a:moveTo>
                    <a:pt x="27" y="3"/>
                  </a:moveTo>
                  <a:cubicBezTo>
                    <a:pt x="27" y="3"/>
                    <a:pt x="27" y="2"/>
                    <a:pt x="26" y="2"/>
                  </a:cubicBezTo>
                  <a:lnTo>
                    <a:pt x="27" y="1"/>
                  </a:lnTo>
                  <a:cubicBezTo>
                    <a:pt x="28" y="2"/>
                    <a:pt x="28" y="2"/>
                    <a:pt x="28" y="3"/>
                  </a:cubicBezTo>
                  <a:lnTo>
                    <a:pt x="27" y="3"/>
                  </a:lnTo>
                  <a:close/>
                  <a:moveTo>
                    <a:pt x="26" y="2"/>
                  </a:moveTo>
                  <a:cubicBezTo>
                    <a:pt x="26" y="2"/>
                    <a:pt x="26" y="1"/>
                    <a:pt x="26" y="1"/>
                  </a:cubicBezTo>
                  <a:lnTo>
                    <a:pt x="26" y="0"/>
                  </a:lnTo>
                  <a:cubicBezTo>
                    <a:pt x="27" y="0"/>
                    <a:pt x="27" y="1"/>
                    <a:pt x="27" y="1"/>
                  </a:cubicBezTo>
                  <a:lnTo>
                    <a:pt x="26" y="2"/>
                  </a:lnTo>
                  <a:close/>
                  <a:moveTo>
                    <a:pt x="26" y="0"/>
                  </a:moveTo>
                  <a:lnTo>
                    <a:pt x="26" y="0"/>
                  </a:lnTo>
                  <a:lnTo>
                    <a:pt x="26" y="1"/>
                  </a:lnTo>
                  <a:lnTo>
                    <a:pt x="26" y="0"/>
                  </a:lnTo>
                  <a:close/>
                  <a:moveTo>
                    <a:pt x="26" y="1"/>
                  </a:moveTo>
                  <a:cubicBezTo>
                    <a:pt x="25" y="1"/>
                    <a:pt x="23" y="1"/>
                    <a:pt x="22" y="2"/>
                  </a:cubicBezTo>
                  <a:lnTo>
                    <a:pt x="22" y="0"/>
                  </a:lnTo>
                  <a:cubicBezTo>
                    <a:pt x="23" y="0"/>
                    <a:pt x="25" y="0"/>
                    <a:pt x="26" y="0"/>
                  </a:cubicBezTo>
                  <a:lnTo>
                    <a:pt x="26" y="1"/>
                  </a:lnTo>
                  <a:close/>
                  <a:moveTo>
                    <a:pt x="22" y="2"/>
                  </a:moveTo>
                  <a:cubicBezTo>
                    <a:pt x="21" y="2"/>
                    <a:pt x="20" y="2"/>
                    <a:pt x="20" y="2"/>
                  </a:cubicBezTo>
                  <a:lnTo>
                    <a:pt x="20" y="1"/>
                  </a:lnTo>
                  <a:cubicBezTo>
                    <a:pt x="20" y="1"/>
                    <a:pt x="21" y="0"/>
                    <a:pt x="22" y="0"/>
                  </a:cubicBezTo>
                  <a:lnTo>
                    <a:pt x="2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1" name="Freeform 110">
              <a:extLst>
                <a:ext uri="{FF2B5EF4-FFF2-40B4-BE49-F238E27FC236}">
                  <a16:creationId xmlns:a16="http://schemas.microsoft.com/office/drawing/2014/main" id="{5F212394-7A96-E712-9C5E-F8613205E7A6}"/>
                </a:ext>
              </a:extLst>
            </p:cNvPr>
            <p:cNvSpPr>
              <a:spLocks/>
            </p:cNvSpPr>
            <p:nvPr/>
          </p:nvSpPr>
          <p:spPr bwMode="auto">
            <a:xfrm>
              <a:off x="2662" y="1710"/>
              <a:ext cx="34" cy="39"/>
            </a:xfrm>
            <a:custGeom>
              <a:avLst/>
              <a:gdLst>
                <a:gd name="T0" fmla="*/ 134096 w 6"/>
                <a:gd name="T1" fmla="*/ 58790 h 7"/>
                <a:gd name="T2" fmla="*/ 63869 w 6"/>
                <a:gd name="T3" fmla="*/ 0 h 7"/>
                <a:gd name="T4" fmla="*/ 35128 w 6"/>
                <a:gd name="T5" fmla="*/ 150300 h 7"/>
                <a:gd name="T6" fmla="*/ 163959 w 6"/>
                <a:gd name="T7" fmla="*/ 177272 h 7"/>
                <a:gd name="T8" fmla="*/ 134096 w 6"/>
                <a:gd name="T9" fmla="*/ 5879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7">
                  <a:moveTo>
                    <a:pt x="4" y="2"/>
                  </a:moveTo>
                  <a:cubicBezTo>
                    <a:pt x="4" y="1"/>
                    <a:pt x="3" y="0"/>
                    <a:pt x="2" y="0"/>
                  </a:cubicBezTo>
                  <a:cubicBezTo>
                    <a:pt x="1" y="1"/>
                    <a:pt x="0" y="4"/>
                    <a:pt x="1" y="5"/>
                  </a:cubicBezTo>
                  <a:cubicBezTo>
                    <a:pt x="2" y="7"/>
                    <a:pt x="6" y="7"/>
                    <a:pt x="5" y="6"/>
                  </a:cubicBezTo>
                  <a:cubicBezTo>
                    <a:pt x="5" y="4"/>
                    <a:pt x="5" y="4"/>
                    <a:pt x="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2" name="Freeform 111">
              <a:extLst>
                <a:ext uri="{FF2B5EF4-FFF2-40B4-BE49-F238E27FC236}">
                  <a16:creationId xmlns:a16="http://schemas.microsoft.com/office/drawing/2014/main" id="{47AFECC3-6B6C-7A3E-70EC-F1EFB1E85E45}"/>
                </a:ext>
              </a:extLst>
            </p:cNvPr>
            <p:cNvSpPr>
              <a:spLocks noEditPoints="1"/>
            </p:cNvSpPr>
            <p:nvPr/>
          </p:nvSpPr>
          <p:spPr bwMode="auto">
            <a:xfrm>
              <a:off x="2657" y="1710"/>
              <a:ext cx="39" cy="39"/>
            </a:xfrm>
            <a:custGeom>
              <a:avLst/>
              <a:gdLst>
                <a:gd name="T0" fmla="*/ 118454 w 7"/>
                <a:gd name="T1" fmla="*/ 58790 h 7"/>
                <a:gd name="T2" fmla="*/ 177272 w 7"/>
                <a:gd name="T3" fmla="*/ 58790 h 7"/>
                <a:gd name="T4" fmla="*/ 118454 w 7"/>
                <a:gd name="T5" fmla="*/ 58790 h 7"/>
                <a:gd name="T6" fmla="*/ 118454 w 7"/>
                <a:gd name="T7" fmla="*/ 0 h 7"/>
                <a:gd name="T8" fmla="*/ 118454 w 7"/>
                <a:gd name="T9" fmla="*/ 58790 h 7"/>
                <a:gd name="T10" fmla="*/ 91477 w 7"/>
                <a:gd name="T11" fmla="*/ 31818 h 7"/>
                <a:gd name="T12" fmla="*/ 118454 w 7"/>
                <a:gd name="T13" fmla="*/ 0 h 7"/>
                <a:gd name="T14" fmla="*/ 91477 w 7"/>
                <a:gd name="T15" fmla="*/ 31818 h 7"/>
                <a:gd name="T16" fmla="*/ 91477 w 7"/>
                <a:gd name="T17" fmla="*/ 0 h 7"/>
                <a:gd name="T18" fmla="*/ 91477 w 7"/>
                <a:gd name="T19" fmla="*/ 31818 h 7"/>
                <a:gd name="T20" fmla="*/ 91477 w 7"/>
                <a:gd name="T21" fmla="*/ 0 h 7"/>
                <a:gd name="T22" fmla="*/ 91477 w 7"/>
                <a:gd name="T23" fmla="*/ 31818 h 7"/>
                <a:gd name="T24" fmla="*/ 91477 w 7"/>
                <a:gd name="T25" fmla="*/ 0 h 7"/>
                <a:gd name="T26" fmla="*/ 91477 w 7"/>
                <a:gd name="T27" fmla="*/ 31818 h 7"/>
                <a:gd name="T28" fmla="*/ 58790 w 7"/>
                <a:gd name="T29" fmla="*/ 0 h 7"/>
                <a:gd name="T30" fmla="*/ 91477 w 7"/>
                <a:gd name="T31" fmla="*/ 31818 h 7"/>
                <a:gd name="T32" fmla="*/ 58790 w 7"/>
                <a:gd name="T33" fmla="*/ 0 h 7"/>
                <a:gd name="T34" fmla="*/ 58790 w 7"/>
                <a:gd name="T35" fmla="*/ 0 h 7"/>
                <a:gd name="T36" fmla="*/ 58790 w 7"/>
                <a:gd name="T37" fmla="*/ 91477 h 7"/>
                <a:gd name="T38" fmla="*/ 58790 w 7"/>
                <a:gd name="T39" fmla="*/ 0 h 7"/>
                <a:gd name="T40" fmla="*/ 58790 w 7"/>
                <a:gd name="T41" fmla="*/ 91477 h 7"/>
                <a:gd name="T42" fmla="*/ 31818 w 7"/>
                <a:gd name="T43" fmla="*/ 150300 h 7"/>
                <a:gd name="T44" fmla="*/ 58790 w 7"/>
                <a:gd name="T45" fmla="*/ 91477 h 7"/>
                <a:gd name="T46" fmla="*/ 31818 w 7"/>
                <a:gd name="T47" fmla="*/ 150300 h 7"/>
                <a:gd name="T48" fmla="*/ 31818 w 7"/>
                <a:gd name="T49" fmla="*/ 150300 h 7"/>
                <a:gd name="T50" fmla="*/ 58790 w 7"/>
                <a:gd name="T51" fmla="*/ 150300 h 7"/>
                <a:gd name="T52" fmla="*/ 31818 w 7"/>
                <a:gd name="T53" fmla="*/ 150300 h 7"/>
                <a:gd name="T54" fmla="*/ 58790 w 7"/>
                <a:gd name="T55" fmla="*/ 150300 h 7"/>
                <a:gd name="T56" fmla="*/ 58790 w 7"/>
                <a:gd name="T57" fmla="*/ 150300 h 7"/>
                <a:gd name="T58" fmla="*/ 58790 w 7"/>
                <a:gd name="T59" fmla="*/ 150300 h 7"/>
                <a:gd name="T60" fmla="*/ 150300 w 7"/>
                <a:gd name="T61" fmla="*/ 209090 h 7"/>
                <a:gd name="T62" fmla="*/ 58790 w 7"/>
                <a:gd name="T63" fmla="*/ 150300 h 7"/>
                <a:gd name="T64" fmla="*/ 177272 w 7"/>
                <a:gd name="T65" fmla="*/ 177272 h 7"/>
                <a:gd name="T66" fmla="*/ 150300 w 7"/>
                <a:gd name="T67" fmla="*/ 209090 h 7"/>
                <a:gd name="T68" fmla="*/ 177272 w 7"/>
                <a:gd name="T69" fmla="*/ 177272 h 7"/>
                <a:gd name="T70" fmla="*/ 209090 w 7"/>
                <a:gd name="T71" fmla="*/ 209090 h 7"/>
                <a:gd name="T72" fmla="*/ 177272 w 7"/>
                <a:gd name="T73" fmla="*/ 177272 h 7"/>
                <a:gd name="T74" fmla="*/ 209090 w 7"/>
                <a:gd name="T75" fmla="*/ 209090 h 7"/>
                <a:gd name="T76" fmla="*/ 209090 w 7"/>
                <a:gd name="T77" fmla="*/ 209090 h 7"/>
                <a:gd name="T78" fmla="*/ 177272 w 7"/>
                <a:gd name="T79" fmla="*/ 209090 h 7"/>
                <a:gd name="T80" fmla="*/ 209090 w 7"/>
                <a:gd name="T81" fmla="*/ 209090 h 7"/>
                <a:gd name="T82" fmla="*/ 177272 w 7"/>
                <a:gd name="T83" fmla="*/ 209090 h 7"/>
                <a:gd name="T84" fmla="*/ 177272 w 7"/>
                <a:gd name="T85" fmla="*/ 177272 h 7"/>
                <a:gd name="T86" fmla="*/ 177272 w 7"/>
                <a:gd name="T87" fmla="*/ 209090 h 7"/>
                <a:gd name="T88" fmla="*/ 150300 w 7"/>
                <a:gd name="T89" fmla="*/ 118454 h 7"/>
                <a:gd name="T90" fmla="*/ 209090 w 7"/>
                <a:gd name="T91" fmla="*/ 177272 h 7"/>
                <a:gd name="T92" fmla="*/ 150300 w 7"/>
                <a:gd name="T93" fmla="*/ 118454 h 7"/>
                <a:gd name="T94" fmla="*/ 177272 w 7"/>
                <a:gd name="T95" fmla="*/ 58790 h 7"/>
                <a:gd name="T96" fmla="*/ 150300 w 7"/>
                <a:gd name="T97" fmla="*/ 118454 h 7"/>
                <a:gd name="T98" fmla="*/ 150300 w 7"/>
                <a:gd name="T99" fmla="*/ 58790 h 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 h="7">
                  <a:moveTo>
                    <a:pt x="5" y="2"/>
                  </a:moveTo>
                  <a:cubicBezTo>
                    <a:pt x="5" y="2"/>
                    <a:pt x="5" y="2"/>
                    <a:pt x="4" y="2"/>
                  </a:cubicBezTo>
                  <a:lnTo>
                    <a:pt x="6" y="1"/>
                  </a:lnTo>
                  <a:cubicBezTo>
                    <a:pt x="6" y="1"/>
                    <a:pt x="6" y="2"/>
                    <a:pt x="6" y="2"/>
                  </a:cubicBezTo>
                  <a:lnTo>
                    <a:pt x="5" y="2"/>
                  </a:lnTo>
                  <a:close/>
                  <a:moveTo>
                    <a:pt x="4" y="2"/>
                  </a:moveTo>
                  <a:cubicBezTo>
                    <a:pt x="4" y="2"/>
                    <a:pt x="4" y="1"/>
                    <a:pt x="4" y="1"/>
                  </a:cubicBezTo>
                  <a:lnTo>
                    <a:pt x="4" y="0"/>
                  </a:lnTo>
                  <a:cubicBezTo>
                    <a:pt x="5" y="0"/>
                    <a:pt x="5" y="1"/>
                    <a:pt x="6" y="1"/>
                  </a:cubicBezTo>
                  <a:lnTo>
                    <a:pt x="4" y="2"/>
                  </a:lnTo>
                  <a:close/>
                  <a:moveTo>
                    <a:pt x="4" y="1"/>
                  </a:moveTo>
                  <a:cubicBezTo>
                    <a:pt x="3" y="1"/>
                    <a:pt x="3" y="1"/>
                    <a:pt x="3" y="1"/>
                  </a:cubicBezTo>
                  <a:lnTo>
                    <a:pt x="3" y="0"/>
                  </a:lnTo>
                  <a:cubicBezTo>
                    <a:pt x="3" y="0"/>
                    <a:pt x="4" y="0"/>
                    <a:pt x="4" y="0"/>
                  </a:cubicBezTo>
                  <a:lnTo>
                    <a:pt x="4" y="1"/>
                  </a:lnTo>
                  <a:close/>
                  <a:moveTo>
                    <a:pt x="3" y="1"/>
                  </a:moveTo>
                  <a:lnTo>
                    <a:pt x="3" y="1"/>
                  </a:lnTo>
                  <a:lnTo>
                    <a:pt x="3" y="0"/>
                  </a:lnTo>
                  <a:lnTo>
                    <a:pt x="3" y="1"/>
                  </a:lnTo>
                  <a:close/>
                  <a:moveTo>
                    <a:pt x="3" y="1"/>
                  </a:moveTo>
                  <a:cubicBezTo>
                    <a:pt x="3" y="1"/>
                    <a:pt x="3" y="1"/>
                    <a:pt x="3" y="1"/>
                  </a:cubicBezTo>
                  <a:lnTo>
                    <a:pt x="3" y="0"/>
                  </a:lnTo>
                  <a:cubicBezTo>
                    <a:pt x="3" y="0"/>
                    <a:pt x="3" y="0"/>
                    <a:pt x="3" y="0"/>
                  </a:cubicBezTo>
                  <a:lnTo>
                    <a:pt x="3" y="1"/>
                  </a:lnTo>
                  <a:close/>
                  <a:moveTo>
                    <a:pt x="3" y="0"/>
                  </a:moveTo>
                  <a:lnTo>
                    <a:pt x="3" y="0"/>
                  </a:lnTo>
                  <a:close/>
                  <a:moveTo>
                    <a:pt x="3" y="1"/>
                  </a:moveTo>
                  <a:cubicBezTo>
                    <a:pt x="3" y="1"/>
                    <a:pt x="3" y="1"/>
                    <a:pt x="3" y="1"/>
                  </a:cubicBezTo>
                  <a:lnTo>
                    <a:pt x="2" y="0"/>
                  </a:lnTo>
                  <a:cubicBezTo>
                    <a:pt x="2" y="0"/>
                    <a:pt x="2" y="0"/>
                    <a:pt x="3" y="0"/>
                  </a:cubicBezTo>
                  <a:lnTo>
                    <a:pt x="3" y="1"/>
                  </a:lnTo>
                  <a:close/>
                  <a:moveTo>
                    <a:pt x="2" y="0"/>
                  </a:moveTo>
                  <a:lnTo>
                    <a:pt x="2" y="0"/>
                  </a:lnTo>
                  <a:lnTo>
                    <a:pt x="2" y="1"/>
                  </a:lnTo>
                  <a:lnTo>
                    <a:pt x="2" y="0"/>
                  </a:lnTo>
                  <a:close/>
                  <a:moveTo>
                    <a:pt x="3" y="1"/>
                  </a:moveTo>
                  <a:cubicBezTo>
                    <a:pt x="2" y="2"/>
                    <a:pt x="2" y="2"/>
                    <a:pt x="2" y="3"/>
                  </a:cubicBezTo>
                  <a:lnTo>
                    <a:pt x="1" y="3"/>
                  </a:lnTo>
                  <a:cubicBezTo>
                    <a:pt x="1" y="2"/>
                    <a:pt x="1" y="1"/>
                    <a:pt x="2" y="0"/>
                  </a:cubicBezTo>
                  <a:lnTo>
                    <a:pt x="3" y="1"/>
                  </a:lnTo>
                  <a:close/>
                  <a:moveTo>
                    <a:pt x="2" y="3"/>
                  </a:moveTo>
                  <a:cubicBezTo>
                    <a:pt x="2" y="4"/>
                    <a:pt x="2" y="4"/>
                    <a:pt x="2" y="4"/>
                  </a:cubicBezTo>
                  <a:lnTo>
                    <a:pt x="1" y="5"/>
                  </a:lnTo>
                  <a:cubicBezTo>
                    <a:pt x="1" y="5"/>
                    <a:pt x="0" y="4"/>
                    <a:pt x="1" y="3"/>
                  </a:cubicBezTo>
                  <a:lnTo>
                    <a:pt x="2" y="3"/>
                  </a:lnTo>
                  <a:close/>
                  <a:moveTo>
                    <a:pt x="1" y="5"/>
                  </a:moveTo>
                  <a:lnTo>
                    <a:pt x="1" y="5"/>
                  </a:lnTo>
                  <a:lnTo>
                    <a:pt x="2" y="5"/>
                  </a:lnTo>
                  <a:lnTo>
                    <a:pt x="1" y="5"/>
                  </a:lnTo>
                  <a:close/>
                  <a:moveTo>
                    <a:pt x="2" y="4"/>
                  </a:moveTo>
                  <a:cubicBezTo>
                    <a:pt x="2" y="5"/>
                    <a:pt x="2" y="5"/>
                    <a:pt x="2" y="5"/>
                  </a:cubicBezTo>
                  <a:lnTo>
                    <a:pt x="1" y="6"/>
                  </a:lnTo>
                  <a:cubicBezTo>
                    <a:pt x="1" y="5"/>
                    <a:pt x="1" y="5"/>
                    <a:pt x="1" y="5"/>
                  </a:cubicBezTo>
                  <a:lnTo>
                    <a:pt x="2" y="4"/>
                  </a:lnTo>
                  <a:close/>
                  <a:moveTo>
                    <a:pt x="2" y="5"/>
                  </a:moveTo>
                  <a:lnTo>
                    <a:pt x="2" y="5"/>
                  </a:lnTo>
                  <a:close/>
                  <a:moveTo>
                    <a:pt x="2" y="5"/>
                  </a:moveTo>
                  <a:cubicBezTo>
                    <a:pt x="3" y="5"/>
                    <a:pt x="4" y="6"/>
                    <a:pt x="5" y="6"/>
                  </a:cubicBezTo>
                  <a:lnTo>
                    <a:pt x="5" y="7"/>
                  </a:lnTo>
                  <a:cubicBezTo>
                    <a:pt x="4" y="7"/>
                    <a:pt x="2" y="7"/>
                    <a:pt x="1" y="6"/>
                  </a:cubicBezTo>
                  <a:lnTo>
                    <a:pt x="2" y="5"/>
                  </a:lnTo>
                  <a:close/>
                  <a:moveTo>
                    <a:pt x="5" y="6"/>
                  </a:moveTo>
                  <a:cubicBezTo>
                    <a:pt x="6" y="6"/>
                    <a:pt x="6" y="6"/>
                    <a:pt x="6" y="6"/>
                  </a:cubicBezTo>
                  <a:lnTo>
                    <a:pt x="6" y="7"/>
                  </a:lnTo>
                  <a:cubicBezTo>
                    <a:pt x="6" y="7"/>
                    <a:pt x="6" y="7"/>
                    <a:pt x="5" y="7"/>
                  </a:cubicBezTo>
                  <a:lnTo>
                    <a:pt x="5" y="6"/>
                  </a:lnTo>
                  <a:close/>
                  <a:moveTo>
                    <a:pt x="6" y="6"/>
                  </a:moveTo>
                  <a:cubicBezTo>
                    <a:pt x="6" y="6"/>
                    <a:pt x="6" y="6"/>
                    <a:pt x="6" y="6"/>
                  </a:cubicBezTo>
                  <a:lnTo>
                    <a:pt x="7" y="7"/>
                  </a:lnTo>
                  <a:cubicBezTo>
                    <a:pt x="7" y="7"/>
                    <a:pt x="7" y="7"/>
                    <a:pt x="6" y="7"/>
                  </a:cubicBezTo>
                  <a:lnTo>
                    <a:pt x="6" y="6"/>
                  </a:lnTo>
                  <a:close/>
                  <a:moveTo>
                    <a:pt x="7" y="7"/>
                  </a:moveTo>
                  <a:lnTo>
                    <a:pt x="7" y="7"/>
                  </a:lnTo>
                  <a:lnTo>
                    <a:pt x="6" y="6"/>
                  </a:lnTo>
                  <a:lnTo>
                    <a:pt x="7" y="7"/>
                  </a:lnTo>
                  <a:close/>
                  <a:moveTo>
                    <a:pt x="6" y="6"/>
                  </a:moveTo>
                  <a:cubicBezTo>
                    <a:pt x="6" y="6"/>
                    <a:pt x="6" y="7"/>
                    <a:pt x="6" y="7"/>
                  </a:cubicBezTo>
                  <a:lnTo>
                    <a:pt x="7" y="6"/>
                  </a:lnTo>
                  <a:cubicBezTo>
                    <a:pt x="7" y="6"/>
                    <a:pt x="7" y="7"/>
                    <a:pt x="7" y="7"/>
                  </a:cubicBezTo>
                  <a:lnTo>
                    <a:pt x="6" y="6"/>
                  </a:lnTo>
                  <a:close/>
                  <a:moveTo>
                    <a:pt x="6" y="7"/>
                  </a:moveTo>
                  <a:lnTo>
                    <a:pt x="6" y="6"/>
                  </a:lnTo>
                  <a:lnTo>
                    <a:pt x="6" y="7"/>
                  </a:lnTo>
                  <a:close/>
                  <a:moveTo>
                    <a:pt x="6" y="6"/>
                  </a:moveTo>
                  <a:cubicBezTo>
                    <a:pt x="6" y="5"/>
                    <a:pt x="5" y="5"/>
                    <a:pt x="5" y="4"/>
                  </a:cubicBezTo>
                  <a:lnTo>
                    <a:pt x="6" y="3"/>
                  </a:lnTo>
                  <a:cubicBezTo>
                    <a:pt x="7" y="4"/>
                    <a:pt x="7" y="5"/>
                    <a:pt x="7" y="6"/>
                  </a:cubicBezTo>
                  <a:lnTo>
                    <a:pt x="6" y="6"/>
                  </a:lnTo>
                  <a:close/>
                  <a:moveTo>
                    <a:pt x="5" y="4"/>
                  </a:moveTo>
                  <a:cubicBezTo>
                    <a:pt x="5" y="3"/>
                    <a:pt x="5" y="3"/>
                    <a:pt x="5" y="2"/>
                  </a:cubicBezTo>
                  <a:lnTo>
                    <a:pt x="6" y="2"/>
                  </a:lnTo>
                  <a:cubicBezTo>
                    <a:pt x="6" y="3"/>
                    <a:pt x="6" y="3"/>
                    <a:pt x="6" y="3"/>
                  </a:cubicBezTo>
                  <a:lnTo>
                    <a:pt x="5" y="4"/>
                  </a:lnTo>
                  <a:close/>
                  <a:moveTo>
                    <a:pt x="5" y="2"/>
                  </a:moveTo>
                  <a:lnTo>
                    <a:pt x="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3" name="Freeform 112">
              <a:extLst>
                <a:ext uri="{FF2B5EF4-FFF2-40B4-BE49-F238E27FC236}">
                  <a16:creationId xmlns:a16="http://schemas.microsoft.com/office/drawing/2014/main" id="{CC17B774-EAE5-D633-1DE6-327381A8510F}"/>
                </a:ext>
              </a:extLst>
            </p:cNvPr>
            <p:cNvSpPr>
              <a:spLocks/>
            </p:cNvSpPr>
            <p:nvPr/>
          </p:nvSpPr>
          <p:spPr bwMode="auto">
            <a:xfrm>
              <a:off x="2847" y="1654"/>
              <a:ext cx="151" cy="101"/>
            </a:xfrm>
            <a:custGeom>
              <a:avLst/>
              <a:gdLst>
                <a:gd name="T0" fmla="*/ 793438 w 27"/>
                <a:gd name="T1" fmla="*/ 189381 h 18"/>
                <a:gd name="T2" fmla="*/ 580036 w 27"/>
                <a:gd name="T3" fmla="*/ 121907 h 18"/>
                <a:gd name="T4" fmla="*/ 185943 w 27"/>
                <a:gd name="T5" fmla="*/ 0 h 18"/>
                <a:gd name="T6" fmla="*/ 60708 w 27"/>
                <a:gd name="T7" fmla="*/ 283552 h 18"/>
                <a:gd name="T8" fmla="*/ 793438 w 27"/>
                <a:gd name="T9" fmla="*/ 250867 h 18"/>
                <a:gd name="T10" fmla="*/ 793438 w 27"/>
                <a:gd name="T11" fmla="*/ 189381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26" y="6"/>
                  </a:moveTo>
                  <a:cubicBezTo>
                    <a:pt x="24" y="5"/>
                    <a:pt x="22" y="5"/>
                    <a:pt x="19" y="4"/>
                  </a:cubicBezTo>
                  <a:cubicBezTo>
                    <a:pt x="15" y="4"/>
                    <a:pt x="11" y="0"/>
                    <a:pt x="6" y="0"/>
                  </a:cubicBezTo>
                  <a:cubicBezTo>
                    <a:pt x="1" y="0"/>
                    <a:pt x="0" y="6"/>
                    <a:pt x="2" y="9"/>
                  </a:cubicBezTo>
                  <a:cubicBezTo>
                    <a:pt x="6" y="18"/>
                    <a:pt x="19" y="13"/>
                    <a:pt x="26" y="8"/>
                  </a:cubicBezTo>
                  <a:cubicBezTo>
                    <a:pt x="27" y="7"/>
                    <a:pt x="27" y="6"/>
                    <a:pt x="2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4" name="Freeform 113">
              <a:extLst>
                <a:ext uri="{FF2B5EF4-FFF2-40B4-BE49-F238E27FC236}">
                  <a16:creationId xmlns:a16="http://schemas.microsoft.com/office/drawing/2014/main" id="{8AC59F4B-7D21-5B11-4FB2-D9C334446762}"/>
                </a:ext>
              </a:extLst>
            </p:cNvPr>
            <p:cNvSpPr>
              <a:spLocks noEditPoints="1"/>
            </p:cNvSpPr>
            <p:nvPr/>
          </p:nvSpPr>
          <p:spPr bwMode="auto">
            <a:xfrm>
              <a:off x="2847" y="1648"/>
              <a:ext cx="157" cy="90"/>
            </a:xfrm>
            <a:custGeom>
              <a:avLst/>
              <a:gdLst>
                <a:gd name="T0" fmla="*/ 809520 w 28"/>
                <a:gd name="T1" fmla="*/ 219268 h 16"/>
                <a:gd name="T2" fmla="*/ 809520 w 28"/>
                <a:gd name="T3" fmla="*/ 191143 h 16"/>
                <a:gd name="T4" fmla="*/ 809520 w 28"/>
                <a:gd name="T5" fmla="*/ 219268 h 16"/>
                <a:gd name="T6" fmla="*/ 776034 w 28"/>
                <a:gd name="T7" fmla="*/ 191143 h 16"/>
                <a:gd name="T8" fmla="*/ 809520 w 28"/>
                <a:gd name="T9" fmla="*/ 219268 h 16"/>
                <a:gd name="T10" fmla="*/ 593023 w 28"/>
                <a:gd name="T11" fmla="*/ 191143 h 16"/>
                <a:gd name="T12" fmla="*/ 776034 w 28"/>
                <a:gd name="T13" fmla="*/ 191143 h 16"/>
                <a:gd name="T14" fmla="*/ 593023 w 28"/>
                <a:gd name="T15" fmla="*/ 158237 h 16"/>
                <a:gd name="T16" fmla="*/ 593023 w 28"/>
                <a:gd name="T17" fmla="*/ 158237 h 16"/>
                <a:gd name="T18" fmla="*/ 404225 w 28"/>
                <a:gd name="T19" fmla="*/ 129223 h 16"/>
                <a:gd name="T20" fmla="*/ 593023 w 28"/>
                <a:gd name="T21" fmla="*/ 158237 h 16"/>
                <a:gd name="T22" fmla="*/ 404225 w 28"/>
                <a:gd name="T23" fmla="*/ 129223 h 16"/>
                <a:gd name="T24" fmla="*/ 188798 w 28"/>
                <a:gd name="T25" fmla="*/ 0 h 16"/>
                <a:gd name="T26" fmla="*/ 404225 w 28"/>
                <a:gd name="T27" fmla="*/ 129223 h 16"/>
                <a:gd name="T28" fmla="*/ 121641 w 28"/>
                <a:gd name="T29" fmla="*/ 62111 h 16"/>
                <a:gd name="T30" fmla="*/ 188798 w 28"/>
                <a:gd name="T31" fmla="*/ 0 h 16"/>
                <a:gd name="T32" fmla="*/ 121641 w 28"/>
                <a:gd name="T33" fmla="*/ 62111 h 16"/>
                <a:gd name="T34" fmla="*/ 33671 w 28"/>
                <a:gd name="T35" fmla="*/ 96126 h 16"/>
                <a:gd name="T36" fmla="*/ 121641 w 28"/>
                <a:gd name="T37" fmla="*/ 62111 h 16"/>
                <a:gd name="T38" fmla="*/ 61342 w 28"/>
                <a:gd name="T39" fmla="*/ 219268 h 16"/>
                <a:gd name="T40" fmla="*/ 33671 w 28"/>
                <a:gd name="T41" fmla="*/ 96126 h 16"/>
                <a:gd name="T42" fmla="*/ 61342 w 28"/>
                <a:gd name="T43" fmla="*/ 219268 h 16"/>
                <a:gd name="T44" fmla="*/ 33671 w 28"/>
                <a:gd name="T45" fmla="*/ 349374 h 16"/>
                <a:gd name="T46" fmla="*/ 61342 w 28"/>
                <a:gd name="T47" fmla="*/ 219268 h 16"/>
                <a:gd name="T48" fmla="*/ 61342 w 28"/>
                <a:gd name="T49" fmla="*/ 315394 h 16"/>
                <a:gd name="T50" fmla="*/ 61342 w 28"/>
                <a:gd name="T51" fmla="*/ 315394 h 16"/>
                <a:gd name="T52" fmla="*/ 61342 w 28"/>
                <a:gd name="T53" fmla="*/ 383361 h 16"/>
                <a:gd name="T54" fmla="*/ 61342 w 28"/>
                <a:gd name="T55" fmla="*/ 315394 h 16"/>
                <a:gd name="T56" fmla="*/ 343953 w 28"/>
                <a:gd name="T57" fmla="*/ 444583 h 16"/>
                <a:gd name="T58" fmla="*/ 61342 w 28"/>
                <a:gd name="T59" fmla="*/ 383361 h 16"/>
                <a:gd name="T60" fmla="*/ 343953 w 28"/>
                <a:gd name="T61" fmla="*/ 444583 h 16"/>
                <a:gd name="T62" fmla="*/ 682058 w 28"/>
                <a:gd name="T63" fmla="*/ 383361 h 16"/>
                <a:gd name="T64" fmla="*/ 343953 w 28"/>
                <a:gd name="T65" fmla="*/ 444583 h 16"/>
                <a:gd name="T66" fmla="*/ 809520 w 28"/>
                <a:gd name="T67" fmla="*/ 287263 h 16"/>
                <a:gd name="T68" fmla="*/ 682058 w 28"/>
                <a:gd name="T69" fmla="*/ 383361 h 16"/>
                <a:gd name="T70" fmla="*/ 809520 w 28"/>
                <a:gd name="T71" fmla="*/ 287263 h 16"/>
                <a:gd name="T72" fmla="*/ 809520 w 28"/>
                <a:gd name="T73" fmla="*/ 287263 h 16"/>
                <a:gd name="T74" fmla="*/ 809520 w 28"/>
                <a:gd name="T75" fmla="*/ 253254 h 16"/>
                <a:gd name="T76" fmla="*/ 837186 w 28"/>
                <a:gd name="T77" fmla="*/ 315394 h 16"/>
                <a:gd name="T78" fmla="*/ 809520 w 28"/>
                <a:gd name="T79" fmla="*/ 253254 h 16"/>
                <a:gd name="T80" fmla="*/ 869819 w 28"/>
                <a:gd name="T81" fmla="*/ 253254 h 16"/>
                <a:gd name="T82" fmla="*/ 809520 w 28"/>
                <a:gd name="T83" fmla="*/ 253254 h 16"/>
                <a:gd name="T84" fmla="*/ 809520 w 28"/>
                <a:gd name="T85" fmla="*/ 219268 h 16"/>
                <a:gd name="T86" fmla="*/ 869819 w 28"/>
                <a:gd name="T87" fmla="*/ 253254 h 16"/>
                <a:gd name="T88" fmla="*/ 809520 w 28"/>
                <a:gd name="T89" fmla="*/ 219268 h 16"/>
                <a:gd name="T90" fmla="*/ 837186 w 28"/>
                <a:gd name="T91" fmla="*/ 219268 h 16"/>
                <a:gd name="T92" fmla="*/ 809520 w 28"/>
                <a:gd name="T93" fmla="*/ 219268 h 16"/>
                <a:gd name="T94" fmla="*/ 809520 w 28"/>
                <a:gd name="T95" fmla="*/ 191143 h 16"/>
                <a:gd name="T96" fmla="*/ 809520 w 28"/>
                <a:gd name="T97" fmla="*/ 219268 h 16"/>
                <a:gd name="T98" fmla="*/ 809520 w 28"/>
                <a:gd name="T99" fmla="*/ 191143 h 16"/>
                <a:gd name="T100" fmla="*/ 809520 w 28"/>
                <a:gd name="T101" fmla="*/ 219268 h 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8" h="16">
                  <a:moveTo>
                    <a:pt x="26" y="7"/>
                  </a:moveTo>
                  <a:lnTo>
                    <a:pt x="26" y="7"/>
                  </a:lnTo>
                  <a:lnTo>
                    <a:pt x="26" y="6"/>
                  </a:lnTo>
                  <a:lnTo>
                    <a:pt x="26" y="7"/>
                  </a:lnTo>
                  <a:close/>
                  <a:moveTo>
                    <a:pt x="26" y="7"/>
                  </a:moveTo>
                  <a:cubicBezTo>
                    <a:pt x="25" y="7"/>
                    <a:pt x="25" y="7"/>
                    <a:pt x="24" y="7"/>
                  </a:cubicBezTo>
                  <a:lnTo>
                    <a:pt x="25" y="6"/>
                  </a:lnTo>
                  <a:cubicBezTo>
                    <a:pt x="25" y="6"/>
                    <a:pt x="26" y="6"/>
                    <a:pt x="26" y="6"/>
                  </a:cubicBezTo>
                  <a:lnTo>
                    <a:pt x="26" y="7"/>
                  </a:lnTo>
                  <a:close/>
                  <a:moveTo>
                    <a:pt x="24" y="7"/>
                  </a:moveTo>
                  <a:cubicBezTo>
                    <a:pt x="23" y="7"/>
                    <a:pt x="21" y="6"/>
                    <a:pt x="19" y="6"/>
                  </a:cubicBezTo>
                  <a:lnTo>
                    <a:pt x="19" y="5"/>
                  </a:lnTo>
                  <a:cubicBezTo>
                    <a:pt x="21" y="5"/>
                    <a:pt x="23" y="5"/>
                    <a:pt x="25" y="6"/>
                  </a:cubicBezTo>
                  <a:lnTo>
                    <a:pt x="24" y="7"/>
                  </a:lnTo>
                  <a:close/>
                  <a:moveTo>
                    <a:pt x="19" y="5"/>
                  </a:moveTo>
                  <a:lnTo>
                    <a:pt x="19" y="5"/>
                  </a:lnTo>
                  <a:close/>
                  <a:moveTo>
                    <a:pt x="19" y="6"/>
                  </a:moveTo>
                  <a:cubicBezTo>
                    <a:pt x="17" y="6"/>
                    <a:pt x="15" y="5"/>
                    <a:pt x="13" y="4"/>
                  </a:cubicBezTo>
                  <a:lnTo>
                    <a:pt x="13" y="3"/>
                  </a:lnTo>
                  <a:cubicBezTo>
                    <a:pt x="15" y="4"/>
                    <a:pt x="17" y="5"/>
                    <a:pt x="19" y="5"/>
                  </a:cubicBezTo>
                  <a:lnTo>
                    <a:pt x="19" y="6"/>
                  </a:lnTo>
                  <a:close/>
                  <a:moveTo>
                    <a:pt x="13" y="4"/>
                  </a:moveTo>
                  <a:cubicBezTo>
                    <a:pt x="11" y="3"/>
                    <a:pt x="9" y="1"/>
                    <a:pt x="6" y="1"/>
                  </a:cubicBezTo>
                  <a:lnTo>
                    <a:pt x="6" y="0"/>
                  </a:lnTo>
                  <a:cubicBezTo>
                    <a:pt x="9" y="0"/>
                    <a:pt x="11" y="1"/>
                    <a:pt x="13" y="3"/>
                  </a:cubicBezTo>
                  <a:lnTo>
                    <a:pt x="13" y="4"/>
                  </a:lnTo>
                  <a:close/>
                  <a:moveTo>
                    <a:pt x="6" y="1"/>
                  </a:moveTo>
                  <a:cubicBezTo>
                    <a:pt x="5" y="1"/>
                    <a:pt x="5" y="2"/>
                    <a:pt x="4" y="2"/>
                  </a:cubicBezTo>
                  <a:lnTo>
                    <a:pt x="3" y="1"/>
                  </a:lnTo>
                  <a:cubicBezTo>
                    <a:pt x="4" y="0"/>
                    <a:pt x="5" y="0"/>
                    <a:pt x="6" y="0"/>
                  </a:cubicBezTo>
                  <a:lnTo>
                    <a:pt x="6" y="1"/>
                  </a:lnTo>
                  <a:close/>
                  <a:moveTo>
                    <a:pt x="4" y="2"/>
                  </a:moveTo>
                  <a:cubicBezTo>
                    <a:pt x="3" y="2"/>
                    <a:pt x="3" y="3"/>
                    <a:pt x="2" y="4"/>
                  </a:cubicBezTo>
                  <a:lnTo>
                    <a:pt x="1" y="3"/>
                  </a:lnTo>
                  <a:cubicBezTo>
                    <a:pt x="2" y="2"/>
                    <a:pt x="2" y="1"/>
                    <a:pt x="3" y="1"/>
                  </a:cubicBezTo>
                  <a:lnTo>
                    <a:pt x="4" y="2"/>
                  </a:lnTo>
                  <a:close/>
                  <a:moveTo>
                    <a:pt x="2" y="4"/>
                  </a:moveTo>
                  <a:cubicBezTo>
                    <a:pt x="2" y="5"/>
                    <a:pt x="2" y="6"/>
                    <a:pt x="2" y="7"/>
                  </a:cubicBezTo>
                  <a:lnTo>
                    <a:pt x="0" y="7"/>
                  </a:lnTo>
                  <a:cubicBezTo>
                    <a:pt x="0" y="6"/>
                    <a:pt x="1" y="4"/>
                    <a:pt x="1" y="3"/>
                  </a:cubicBezTo>
                  <a:lnTo>
                    <a:pt x="2" y="4"/>
                  </a:lnTo>
                  <a:close/>
                  <a:moveTo>
                    <a:pt x="2" y="7"/>
                  </a:moveTo>
                  <a:cubicBezTo>
                    <a:pt x="2" y="8"/>
                    <a:pt x="2" y="9"/>
                    <a:pt x="2" y="10"/>
                  </a:cubicBezTo>
                  <a:lnTo>
                    <a:pt x="1" y="11"/>
                  </a:lnTo>
                  <a:cubicBezTo>
                    <a:pt x="1" y="10"/>
                    <a:pt x="0" y="8"/>
                    <a:pt x="0" y="7"/>
                  </a:cubicBezTo>
                  <a:lnTo>
                    <a:pt x="2" y="7"/>
                  </a:lnTo>
                  <a:close/>
                  <a:moveTo>
                    <a:pt x="2" y="10"/>
                  </a:moveTo>
                  <a:lnTo>
                    <a:pt x="2" y="10"/>
                  </a:lnTo>
                  <a:close/>
                  <a:moveTo>
                    <a:pt x="2" y="10"/>
                  </a:moveTo>
                  <a:cubicBezTo>
                    <a:pt x="3" y="10"/>
                    <a:pt x="3" y="11"/>
                    <a:pt x="3" y="11"/>
                  </a:cubicBezTo>
                  <a:lnTo>
                    <a:pt x="2" y="12"/>
                  </a:lnTo>
                  <a:cubicBezTo>
                    <a:pt x="2" y="12"/>
                    <a:pt x="1" y="11"/>
                    <a:pt x="1" y="11"/>
                  </a:cubicBezTo>
                  <a:lnTo>
                    <a:pt x="2" y="10"/>
                  </a:lnTo>
                  <a:close/>
                  <a:moveTo>
                    <a:pt x="3" y="11"/>
                  </a:moveTo>
                  <a:cubicBezTo>
                    <a:pt x="5" y="14"/>
                    <a:pt x="8" y="14"/>
                    <a:pt x="11" y="14"/>
                  </a:cubicBezTo>
                  <a:lnTo>
                    <a:pt x="11" y="16"/>
                  </a:lnTo>
                  <a:cubicBezTo>
                    <a:pt x="7" y="16"/>
                    <a:pt x="4" y="15"/>
                    <a:pt x="2" y="12"/>
                  </a:cubicBezTo>
                  <a:lnTo>
                    <a:pt x="3" y="11"/>
                  </a:lnTo>
                  <a:close/>
                  <a:moveTo>
                    <a:pt x="11" y="14"/>
                  </a:moveTo>
                  <a:cubicBezTo>
                    <a:pt x="15" y="14"/>
                    <a:pt x="18" y="13"/>
                    <a:pt x="22" y="11"/>
                  </a:cubicBezTo>
                  <a:lnTo>
                    <a:pt x="22" y="12"/>
                  </a:lnTo>
                  <a:cubicBezTo>
                    <a:pt x="19" y="14"/>
                    <a:pt x="15" y="15"/>
                    <a:pt x="11" y="16"/>
                  </a:cubicBezTo>
                  <a:lnTo>
                    <a:pt x="11" y="14"/>
                  </a:lnTo>
                  <a:close/>
                  <a:moveTo>
                    <a:pt x="22" y="11"/>
                  </a:moveTo>
                  <a:cubicBezTo>
                    <a:pt x="23" y="10"/>
                    <a:pt x="25" y="10"/>
                    <a:pt x="26" y="9"/>
                  </a:cubicBezTo>
                  <a:lnTo>
                    <a:pt x="27" y="10"/>
                  </a:lnTo>
                  <a:cubicBezTo>
                    <a:pt x="25" y="11"/>
                    <a:pt x="24" y="12"/>
                    <a:pt x="22" y="12"/>
                  </a:cubicBezTo>
                  <a:lnTo>
                    <a:pt x="22" y="11"/>
                  </a:lnTo>
                  <a:close/>
                  <a:moveTo>
                    <a:pt x="26" y="9"/>
                  </a:moveTo>
                  <a:lnTo>
                    <a:pt x="26" y="9"/>
                  </a:lnTo>
                  <a:close/>
                  <a:moveTo>
                    <a:pt x="26" y="9"/>
                  </a:moveTo>
                  <a:cubicBezTo>
                    <a:pt x="26" y="9"/>
                    <a:pt x="26" y="8"/>
                    <a:pt x="26" y="8"/>
                  </a:cubicBezTo>
                  <a:lnTo>
                    <a:pt x="27" y="9"/>
                  </a:lnTo>
                  <a:cubicBezTo>
                    <a:pt x="27" y="9"/>
                    <a:pt x="27" y="9"/>
                    <a:pt x="27" y="10"/>
                  </a:cubicBezTo>
                  <a:lnTo>
                    <a:pt x="26" y="9"/>
                  </a:lnTo>
                  <a:close/>
                  <a:moveTo>
                    <a:pt x="26" y="8"/>
                  </a:moveTo>
                  <a:cubicBezTo>
                    <a:pt x="26" y="8"/>
                    <a:pt x="26" y="8"/>
                    <a:pt x="26" y="8"/>
                  </a:cubicBezTo>
                  <a:lnTo>
                    <a:pt x="28" y="8"/>
                  </a:lnTo>
                  <a:cubicBezTo>
                    <a:pt x="28" y="8"/>
                    <a:pt x="28" y="8"/>
                    <a:pt x="27" y="9"/>
                  </a:cubicBezTo>
                  <a:lnTo>
                    <a:pt x="26" y="8"/>
                  </a:lnTo>
                  <a:close/>
                  <a:moveTo>
                    <a:pt x="26" y="8"/>
                  </a:moveTo>
                  <a:cubicBezTo>
                    <a:pt x="26" y="8"/>
                    <a:pt x="26" y="7"/>
                    <a:pt x="26" y="7"/>
                  </a:cubicBezTo>
                  <a:lnTo>
                    <a:pt x="27" y="7"/>
                  </a:lnTo>
                  <a:cubicBezTo>
                    <a:pt x="27" y="7"/>
                    <a:pt x="27" y="7"/>
                    <a:pt x="28" y="8"/>
                  </a:cubicBezTo>
                  <a:lnTo>
                    <a:pt x="26" y="8"/>
                  </a:lnTo>
                  <a:close/>
                  <a:moveTo>
                    <a:pt x="26" y="7"/>
                  </a:moveTo>
                  <a:lnTo>
                    <a:pt x="26" y="7"/>
                  </a:lnTo>
                  <a:lnTo>
                    <a:pt x="27" y="7"/>
                  </a:lnTo>
                  <a:lnTo>
                    <a:pt x="26" y="7"/>
                  </a:lnTo>
                  <a:close/>
                  <a:moveTo>
                    <a:pt x="26" y="7"/>
                  </a:moveTo>
                  <a:cubicBezTo>
                    <a:pt x="26" y="7"/>
                    <a:pt x="26" y="7"/>
                    <a:pt x="26" y="7"/>
                  </a:cubicBezTo>
                  <a:lnTo>
                    <a:pt x="26" y="6"/>
                  </a:lnTo>
                  <a:cubicBezTo>
                    <a:pt x="27" y="6"/>
                    <a:pt x="27" y="6"/>
                    <a:pt x="27" y="7"/>
                  </a:cubicBezTo>
                  <a:lnTo>
                    <a:pt x="26" y="7"/>
                  </a:lnTo>
                  <a:close/>
                  <a:moveTo>
                    <a:pt x="26" y="6"/>
                  </a:moveTo>
                  <a:lnTo>
                    <a:pt x="26" y="6"/>
                  </a:lnTo>
                  <a:lnTo>
                    <a:pt x="26" y="7"/>
                  </a:lnTo>
                  <a:lnTo>
                    <a:pt x="26"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5" name="Freeform 114">
              <a:extLst>
                <a:ext uri="{FF2B5EF4-FFF2-40B4-BE49-F238E27FC236}">
                  <a16:creationId xmlns:a16="http://schemas.microsoft.com/office/drawing/2014/main" id="{A3D0CC13-8B31-7A1C-CB8E-5C0289DD5175}"/>
                </a:ext>
              </a:extLst>
            </p:cNvPr>
            <p:cNvSpPr>
              <a:spLocks/>
            </p:cNvSpPr>
            <p:nvPr/>
          </p:nvSpPr>
          <p:spPr bwMode="auto">
            <a:xfrm>
              <a:off x="2746" y="1604"/>
              <a:ext cx="118" cy="72"/>
            </a:xfrm>
            <a:custGeom>
              <a:avLst/>
              <a:gdLst>
                <a:gd name="T0" fmla="*/ 660867 w 21"/>
                <a:gd name="T1" fmla="*/ 203190 h 13"/>
                <a:gd name="T2" fmla="*/ 190356 w 21"/>
                <a:gd name="T3" fmla="*/ 0 h 13"/>
                <a:gd name="T4" fmla="*/ 33877 w 21"/>
                <a:gd name="T5" fmla="*/ 145767 h 13"/>
                <a:gd name="T6" fmla="*/ 190356 w 21"/>
                <a:gd name="T7" fmla="*/ 344354 h 13"/>
                <a:gd name="T8" fmla="*/ 660867 w 21"/>
                <a:gd name="T9" fmla="*/ 260612 h 13"/>
                <a:gd name="T10" fmla="*/ 660867 w 21"/>
                <a:gd name="T11" fmla="*/ 203190 h 13"/>
                <a:gd name="T12" fmla="*/ 660867 w 21"/>
                <a:gd name="T13" fmla="*/ 203190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3">
                  <a:moveTo>
                    <a:pt x="21" y="7"/>
                  </a:moveTo>
                  <a:cubicBezTo>
                    <a:pt x="15" y="5"/>
                    <a:pt x="10" y="0"/>
                    <a:pt x="6" y="0"/>
                  </a:cubicBezTo>
                  <a:cubicBezTo>
                    <a:pt x="4" y="1"/>
                    <a:pt x="0" y="2"/>
                    <a:pt x="1" y="5"/>
                  </a:cubicBezTo>
                  <a:cubicBezTo>
                    <a:pt x="1" y="7"/>
                    <a:pt x="3" y="11"/>
                    <a:pt x="6" y="12"/>
                  </a:cubicBezTo>
                  <a:cubicBezTo>
                    <a:pt x="11" y="13"/>
                    <a:pt x="17" y="12"/>
                    <a:pt x="21" y="9"/>
                  </a:cubicBezTo>
                  <a:cubicBezTo>
                    <a:pt x="21" y="8"/>
                    <a:pt x="21" y="7"/>
                    <a:pt x="21" y="7"/>
                  </a:cubicBezTo>
                  <a:cubicBezTo>
                    <a:pt x="21" y="7"/>
                    <a:pt x="21" y="7"/>
                    <a:pt x="21"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6" name="Freeform 115">
              <a:extLst>
                <a:ext uri="{FF2B5EF4-FFF2-40B4-BE49-F238E27FC236}">
                  <a16:creationId xmlns:a16="http://schemas.microsoft.com/office/drawing/2014/main" id="{2A617BED-7238-DEB9-B009-5E77350EC347}"/>
                </a:ext>
              </a:extLst>
            </p:cNvPr>
            <p:cNvSpPr>
              <a:spLocks noEditPoints="1"/>
            </p:cNvSpPr>
            <p:nvPr/>
          </p:nvSpPr>
          <p:spPr bwMode="auto">
            <a:xfrm>
              <a:off x="2746" y="1598"/>
              <a:ext cx="129" cy="78"/>
            </a:xfrm>
            <a:custGeom>
              <a:avLst/>
              <a:gdLst>
                <a:gd name="T0" fmla="*/ 655101 w 23"/>
                <a:gd name="T1" fmla="*/ 209090 h 14"/>
                <a:gd name="T2" fmla="*/ 655101 w 23"/>
                <a:gd name="T3" fmla="*/ 241778 h 14"/>
                <a:gd name="T4" fmla="*/ 655101 w 23"/>
                <a:gd name="T5" fmla="*/ 241778 h 14"/>
                <a:gd name="T6" fmla="*/ 655101 w 23"/>
                <a:gd name="T7" fmla="*/ 209090 h 14"/>
                <a:gd name="T8" fmla="*/ 188963 w 23"/>
                <a:gd name="T9" fmla="*/ 58790 h 14"/>
                <a:gd name="T10" fmla="*/ 404729 w 23"/>
                <a:gd name="T11" fmla="*/ 150300 h 14"/>
                <a:gd name="T12" fmla="*/ 188963 w 23"/>
                <a:gd name="T13" fmla="*/ 31818 h 14"/>
                <a:gd name="T14" fmla="*/ 188963 w 23"/>
                <a:gd name="T15" fmla="*/ 58790 h 14"/>
                <a:gd name="T16" fmla="*/ 188963 w 23"/>
                <a:gd name="T17" fmla="*/ 58790 h 14"/>
                <a:gd name="T18" fmla="*/ 188963 w 23"/>
                <a:gd name="T19" fmla="*/ 31818 h 14"/>
                <a:gd name="T20" fmla="*/ 94024 w 23"/>
                <a:gd name="T21" fmla="*/ 91477 h 14"/>
                <a:gd name="T22" fmla="*/ 188963 w 23"/>
                <a:gd name="T23" fmla="*/ 58790 h 14"/>
                <a:gd name="T24" fmla="*/ 0 w 23"/>
                <a:gd name="T25" fmla="*/ 177272 h 14"/>
                <a:gd name="T26" fmla="*/ 0 w 23"/>
                <a:gd name="T27" fmla="*/ 177272 h 14"/>
                <a:gd name="T28" fmla="*/ 0 w 23"/>
                <a:gd name="T29" fmla="*/ 177272 h 14"/>
                <a:gd name="T30" fmla="*/ 0 w 23"/>
                <a:gd name="T31" fmla="*/ 177272 h 14"/>
                <a:gd name="T32" fmla="*/ 0 w 23"/>
                <a:gd name="T33" fmla="*/ 177272 h 14"/>
                <a:gd name="T34" fmla="*/ 0 w 23"/>
                <a:gd name="T35" fmla="*/ 177272 h 14"/>
                <a:gd name="T36" fmla="*/ 0 w 23"/>
                <a:gd name="T37" fmla="*/ 177272 h 14"/>
                <a:gd name="T38" fmla="*/ 33691 w 23"/>
                <a:gd name="T39" fmla="*/ 177272 h 14"/>
                <a:gd name="T40" fmla="*/ 0 w 23"/>
                <a:gd name="T41" fmla="*/ 177272 h 14"/>
                <a:gd name="T42" fmla="*/ 61404 w 23"/>
                <a:gd name="T43" fmla="*/ 241778 h 14"/>
                <a:gd name="T44" fmla="*/ 61404 w 23"/>
                <a:gd name="T45" fmla="*/ 209090 h 14"/>
                <a:gd name="T46" fmla="*/ 188963 w 23"/>
                <a:gd name="T47" fmla="*/ 419205 h 14"/>
                <a:gd name="T48" fmla="*/ 216647 w 23"/>
                <a:gd name="T49" fmla="*/ 359357 h 14"/>
                <a:gd name="T50" fmla="*/ 216647 w 23"/>
                <a:gd name="T51" fmla="*/ 359357 h 14"/>
                <a:gd name="T52" fmla="*/ 188963 w 23"/>
                <a:gd name="T53" fmla="*/ 419205 h 14"/>
                <a:gd name="T54" fmla="*/ 188963 w 23"/>
                <a:gd name="T55" fmla="*/ 419205 h 14"/>
                <a:gd name="T56" fmla="*/ 188963 w 23"/>
                <a:gd name="T57" fmla="*/ 419205 h 14"/>
                <a:gd name="T58" fmla="*/ 277013 w 23"/>
                <a:gd name="T59" fmla="*/ 419205 h 14"/>
                <a:gd name="T60" fmla="*/ 277013 w 23"/>
                <a:gd name="T61" fmla="*/ 359357 h 14"/>
                <a:gd name="T62" fmla="*/ 277013 w 23"/>
                <a:gd name="T63" fmla="*/ 419205 h 14"/>
                <a:gd name="T64" fmla="*/ 655101 w 23"/>
                <a:gd name="T65" fmla="*/ 268749 h 14"/>
                <a:gd name="T66" fmla="*/ 344396 w 23"/>
                <a:gd name="T67" fmla="*/ 359357 h 14"/>
                <a:gd name="T68" fmla="*/ 682814 w 23"/>
                <a:gd name="T69" fmla="*/ 300567 h 14"/>
                <a:gd name="T70" fmla="*/ 655101 w 23"/>
                <a:gd name="T71" fmla="*/ 268749 h 14"/>
                <a:gd name="T72" fmla="*/ 682814 w 23"/>
                <a:gd name="T73" fmla="*/ 300567 h 14"/>
                <a:gd name="T74" fmla="*/ 682814 w 23"/>
                <a:gd name="T75" fmla="*/ 300567 h 14"/>
                <a:gd name="T76" fmla="*/ 655101 w 23"/>
                <a:gd name="T77" fmla="*/ 268749 h 14"/>
                <a:gd name="T78" fmla="*/ 682814 w 23"/>
                <a:gd name="T79" fmla="*/ 300567 h 14"/>
                <a:gd name="T80" fmla="*/ 655101 w 23"/>
                <a:gd name="T81" fmla="*/ 268749 h 14"/>
                <a:gd name="T82" fmla="*/ 655101 w 23"/>
                <a:gd name="T83" fmla="*/ 268749 h 14"/>
                <a:gd name="T84" fmla="*/ 655101 w 23"/>
                <a:gd name="T85" fmla="*/ 209090 h 14"/>
                <a:gd name="T86" fmla="*/ 621410 w 23"/>
                <a:gd name="T87" fmla="*/ 241778 h 14"/>
                <a:gd name="T88" fmla="*/ 655101 w 23"/>
                <a:gd name="T89" fmla="*/ 241778 h 14"/>
                <a:gd name="T90" fmla="*/ 682814 w 23"/>
                <a:gd name="T91" fmla="*/ 241778 h 14"/>
                <a:gd name="T92" fmla="*/ 655101 w 23"/>
                <a:gd name="T93" fmla="*/ 209090 h 14"/>
                <a:gd name="T94" fmla="*/ 682814 w 23"/>
                <a:gd name="T95" fmla="*/ 241778 h 14"/>
                <a:gd name="T96" fmla="*/ 682814 w 23"/>
                <a:gd name="T97" fmla="*/ 241778 h 14"/>
                <a:gd name="T98" fmla="*/ 621410 w 23"/>
                <a:gd name="T99" fmla="*/ 241778 h 14"/>
                <a:gd name="T100" fmla="*/ 655101 w 23"/>
                <a:gd name="T101" fmla="*/ 209090 h 14"/>
                <a:gd name="T102" fmla="*/ 655101 w 23"/>
                <a:gd name="T103" fmla="*/ 241778 h 14"/>
                <a:gd name="T104" fmla="*/ 655101 w 23"/>
                <a:gd name="T105" fmla="*/ 209090 h 14"/>
                <a:gd name="T106" fmla="*/ 655101 w 23"/>
                <a:gd name="T107" fmla="*/ 209090 h 14"/>
                <a:gd name="T108" fmla="*/ 655101 w 23"/>
                <a:gd name="T109" fmla="*/ 209090 h 14"/>
                <a:gd name="T110" fmla="*/ 655101 w 23"/>
                <a:gd name="T111" fmla="*/ 241778 h 14"/>
                <a:gd name="T112" fmla="*/ 655101 w 23"/>
                <a:gd name="T113" fmla="*/ 209090 h 14"/>
                <a:gd name="T114" fmla="*/ 655101 w 23"/>
                <a:gd name="T115" fmla="*/ 241778 h 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3" h="14">
                  <a:moveTo>
                    <a:pt x="21" y="8"/>
                  </a:moveTo>
                  <a:lnTo>
                    <a:pt x="21" y="8"/>
                  </a:lnTo>
                  <a:lnTo>
                    <a:pt x="21" y="7"/>
                  </a:lnTo>
                  <a:lnTo>
                    <a:pt x="21" y="8"/>
                  </a:lnTo>
                  <a:close/>
                  <a:moveTo>
                    <a:pt x="21" y="8"/>
                  </a:moveTo>
                  <a:lnTo>
                    <a:pt x="21" y="8"/>
                  </a:lnTo>
                  <a:close/>
                  <a:moveTo>
                    <a:pt x="21" y="8"/>
                  </a:moveTo>
                  <a:cubicBezTo>
                    <a:pt x="18" y="8"/>
                    <a:pt x="15" y="6"/>
                    <a:pt x="13" y="5"/>
                  </a:cubicBezTo>
                  <a:lnTo>
                    <a:pt x="14" y="4"/>
                  </a:lnTo>
                  <a:cubicBezTo>
                    <a:pt x="16" y="5"/>
                    <a:pt x="18" y="6"/>
                    <a:pt x="21" y="7"/>
                  </a:cubicBezTo>
                  <a:lnTo>
                    <a:pt x="21" y="8"/>
                  </a:lnTo>
                  <a:close/>
                  <a:moveTo>
                    <a:pt x="13" y="5"/>
                  </a:moveTo>
                  <a:cubicBezTo>
                    <a:pt x="10" y="3"/>
                    <a:pt x="8" y="2"/>
                    <a:pt x="6" y="2"/>
                  </a:cubicBezTo>
                  <a:lnTo>
                    <a:pt x="6" y="1"/>
                  </a:lnTo>
                  <a:cubicBezTo>
                    <a:pt x="9" y="0"/>
                    <a:pt x="11" y="2"/>
                    <a:pt x="14" y="4"/>
                  </a:cubicBezTo>
                  <a:lnTo>
                    <a:pt x="13" y="5"/>
                  </a:lnTo>
                  <a:close/>
                  <a:moveTo>
                    <a:pt x="6" y="2"/>
                  </a:moveTo>
                  <a:lnTo>
                    <a:pt x="6" y="2"/>
                  </a:lnTo>
                  <a:lnTo>
                    <a:pt x="6" y="1"/>
                  </a:lnTo>
                  <a:lnTo>
                    <a:pt x="6" y="2"/>
                  </a:lnTo>
                  <a:close/>
                  <a:moveTo>
                    <a:pt x="6" y="2"/>
                  </a:moveTo>
                  <a:lnTo>
                    <a:pt x="6" y="2"/>
                  </a:lnTo>
                  <a:lnTo>
                    <a:pt x="6" y="1"/>
                  </a:lnTo>
                  <a:cubicBezTo>
                    <a:pt x="6" y="1"/>
                    <a:pt x="6" y="1"/>
                    <a:pt x="6" y="1"/>
                  </a:cubicBezTo>
                  <a:lnTo>
                    <a:pt x="6" y="2"/>
                  </a:lnTo>
                  <a:close/>
                  <a:moveTo>
                    <a:pt x="6" y="2"/>
                  </a:moveTo>
                  <a:lnTo>
                    <a:pt x="6" y="2"/>
                  </a:lnTo>
                  <a:lnTo>
                    <a:pt x="6" y="1"/>
                  </a:lnTo>
                  <a:lnTo>
                    <a:pt x="6" y="2"/>
                  </a:lnTo>
                  <a:close/>
                  <a:moveTo>
                    <a:pt x="6" y="2"/>
                  </a:moveTo>
                  <a:cubicBezTo>
                    <a:pt x="5" y="2"/>
                    <a:pt x="4" y="3"/>
                    <a:pt x="3" y="3"/>
                  </a:cubicBezTo>
                  <a:lnTo>
                    <a:pt x="2" y="2"/>
                  </a:lnTo>
                  <a:cubicBezTo>
                    <a:pt x="3" y="1"/>
                    <a:pt x="5" y="1"/>
                    <a:pt x="6" y="1"/>
                  </a:cubicBezTo>
                  <a:lnTo>
                    <a:pt x="6" y="2"/>
                  </a:lnTo>
                  <a:close/>
                  <a:moveTo>
                    <a:pt x="3" y="3"/>
                  </a:moveTo>
                  <a:cubicBezTo>
                    <a:pt x="2" y="4"/>
                    <a:pt x="1" y="5"/>
                    <a:pt x="1" y="5"/>
                  </a:cubicBezTo>
                  <a:lnTo>
                    <a:pt x="0" y="6"/>
                  </a:lnTo>
                  <a:cubicBezTo>
                    <a:pt x="0" y="4"/>
                    <a:pt x="1" y="3"/>
                    <a:pt x="2" y="2"/>
                  </a:cubicBezTo>
                  <a:lnTo>
                    <a:pt x="3" y="3"/>
                  </a:lnTo>
                  <a:close/>
                  <a:moveTo>
                    <a:pt x="0" y="6"/>
                  </a:moveTo>
                  <a:lnTo>
                    <a:pt x="0" y="6"/>
                  </a:lnTo>
                  <a:lnTo>
                    <a:pt x="1" y="6"/>
                  </a:lnTo>
                  <a:lnTo>
                    <a:pt x="0" y="6"/>
                  </a:lnTo>
                  <a:close/>
                  <a:moveTo>
                    <a:pt x="1" y="5"/>
                  </a:moveTo>
                  <a:lnTo>
                    <a:pt x="1" y="6"/>
                  </a:lnTo>
                  <a:lnTo>
                    <a:pt x="0" y="6"/>
                  </a:lnTo>
                  <a:lnTo>
                    <a:pt x="1" y="5"/>
                  </a:lnTo>
                  <a:close/>
                  <a:moveTo>
                    <a:pt x="0" y="6"/>
                  </a:moveTo>
                  <a:lnTo>
                    <a:pt x="0" y="6"/>
                  </a:lnTo>
                  <a:lnTo>
                    <a:pt x="1" y="6"/>
                  </a:lnTo>
                  <a:lnTo>
                    <a:pt x="0" y="6"/>
                  </a:lnTo>
                  <a:close/>
                  <a:moveTo>
                    <a:pt x="1" y="6"/>
                  </a:moveTo>
                  <a:lnTo>
                    <a:pt x="1" y="6"/>
                  </a:lnTo>
                  <a:lnTo>
                    <a:pt x="0" y="6"/>
                  </a:lnTo>
                  <a:lnTo>
                    <a:pt x="1" y="6"/>
                  </a:lnTo>
                  <a:close/>
                  <a:moveTo>
                    <a:pt x="1" y="6"/>
                  </a:moveTo>
                  <a:cubicBezTo>
                    <a:pt x="1" y="6"/>
                    <a:pt x="1" y="6"/>
                    <a:pt x="2" y="7"/>
                  </a:cubicBezTo>
                  <a:lnTo>
                    <a:pt x="0" y="7"/>
                  </a:lnTo>
                  <a:cubicBezTo>
                    <a:pt x="0" y="7"/>
                    <a:pt x="0" y="6"/>
                    <a:pt x="0" y="6"/>
                  </a:cubicBezTo>
                  <a:lnTo>
                    <a:pt x="1" y="6"/>
                  </a:lnTo>
                  <a:close/>
                  <a:moveTo>
                    <a:pt x="2" y="7"/>
                  </a:moveTo>
                  <a:cubicBezTo>
                    <a:pt x="2" y="7"/>
                    <a:pt x="2" y="8"/>
                    <a:pt x="2" y="8"/>
                  </a:cubicBezTo>
                  <a:lnTo>
                    <a:pt x="1" y="8"/>
                  </a:lnTo>
                  <a:cubicBezTo>
                    <a:pt x="1" y="8"/>
                    <a:pt x="0" y="8"/>
                    <a:pt x="0" y="7"/>
                  </a:cubicBezTo>
                  <a:lnTo>
                    <a:pt x="2" y="7"/>
                  </a:lnTo>
                  <a:close/>
                  <a:moveTo>
                    <a:pt x="2" y="8"/>
                  </a:moveTo>
                  <a:cubicBezTo>
                    <a:pt x="3" y="10"/>
                    <a:pt x="4" y="12"/>
                    <a:pt x="7" y="12"/>
                  </a:cubicBezTo>
                  <a:lnTo>
                    <a:pt x="6" y="14"/>
                  </a:lnTo>
                  <a:cubicBezTo>
                    <a:pt x="4" y="13"/>
                    <a:pt x="2" y="11"/>
                    <a:pt x="1" y="8"/>
                  </a:cubicBezTo>
                  <a:lnTo>
                    <a:pt x="2" y="8"/>
                  </a:lnTo>
                  <a:close/>
                  <a:moveTo>
                    <a:pt x="7" y="12"/>
                  </a:moveTo>
                  <a:lnTo>
                    <a:pt x="7" y="12"/>
                  </a:lnTo>
                  <a:lnTo>
                    <a:pt x="6" y="13"/>
                  </a:lnTo>
                  <a:lnTo>
                    <a:pt x="7" y="12"/>
                  </a:lnTo>
                  <a:close/>
                  <a:moveTo>
                    <a:pt x="7" y="12"/>
                  </a:moveTo>
                  <a:lnTo>
                    <a:pt x="7" y="12"/>
                  </a:lnTo>
                  <a:lnTo>
                    <a:pt x="6" y="14"/>
                  </a:lnTo>
                  <a:lnTo>
                    <a:pt x="7" y="12"/>
                  </a:lnTo>
                  <a:close/>
                  <a:moveTo>
                    <a:pt x="6" y="14"/>
                  </a:moveTo>
                  <a:lnTo>
                    <a:pt x="6" y="14"/>
                  </a:lnTo>
                  <a:lnTo>
                    <a:pt x="6" y="13"/>
                  </a:lnTo>
                  <a:lnTo>
                    <a:pt x="6" y="14"/>
                  </a:lnTo>
                  <a:close/>
                  <a:moveTo>
                    <a:pt x="7" y="12"/>
                  </a:moveTo>
                  <a:cubicBezTo>
                    <a:pt x="7" y="12"/>
                    <a:pt x="8" y="12"/>
                    <a:pt x="9" y="12"/>
                  </a:cubicBezTo>
                  <a:lnTo>
                    <a:pt x="9" y="14"/>
                  </a:lnTo>
                  <a:cubicBezTo>
                    <a:pt x="8" y="14"/>
                    <a:pt x="7" y="14"/>
                    <a:pt x="6" y="14"/>
                  </a:cubicBezTo>
                  <a:lnTo>
                    <a:pt x="7" y="12"/>
                  </a:lnTo>
                  <a:close/>
                  <a:moveTo>
                    <a:pt x="9" y="12"/>
                  </a:moveTo>
                  <a:cubicBezTo>
                    <a:pt x="9" y="13"/>
                    <a:pt x="10" y="13"/>
                    <a:pt x="11" y="12"/>
                  </a:cubicBezTo>
                  <a:lnTo>
                    <a:pt x="11" y="14"/>
                  </a:lnTo>
                  <a:cubicBezTo>
                    <a:pt x="10" y="14"/>
                    <a:pt x="9" y="14"/>
                    <a:pt x="9" y="14"/>
                  </a:cubicBezTo>
                  <a:lnTo>
                    <a:pt x="9" y="12"/>
                  </a:lnTo>
                  <a:close/>
                  <a:moveTo>
                    <a:pt x="11" y="12"/>
                  </a:moveTo>
                  <a:cubicBezTo>
                    <a:pt x="14" y="12"/>
                    <a:pt x="18" y="11"/>
                    <a:pt x="21" y="9"/>
                  </a:cubicBezTo>
                  <a:lnTo>
                    <a:pt x="22" y="10"/>
                  </a:lnTo>
                  <a:cubicBezTo>
                    <a:pt x="19" y="12"/>
                    <a:pt x="15" y="14"/>
                    <a:pt x="11" y="14"/>
                  </a:cubicBezTo>
                  <a:lnTo>
                    <a:pt x="11" y="12"/>
                  </a:lnTo>
                  <a:close/>
                  <a:moveTo>
                    <a:pt x="22" y="10"/>
                  </a:moveTo>
                  <a:lnTo>
                    <a:pt x="22" y="10"/>
                  </a:lnTo>
                  <a:lnTo>
                    <a:pt x="21" y="10"/>
                  </a:lnTo>
                  <a:lnTo>
                    <a:pt x="22" y="10"/>
                  </a:lnTo>
                  <a:close/>
                  <a:moveTo>
                    <a:pt x="21" y="9"/>
                  </a:moveTo>
                  <a:lnTo>
                    <a:pt x="21" y="9"/>
                  </a:lnTo>
                  <a:lnTo>
                    <a:pt x="22" y="10"/>
                  </a:lnTo>
                  <a:lnTo>
                    <a:pt x="21" y="9"/>
                  </a:lnTo>
                  <a:close/>
                  <a:moveTo>
                    <a:pt x="22" y="10"/>
                  </a:moveTo>
                  <a:lnTo>
                    <a:pt x="22" y="10"/>
                  </a:lnTo>
                  <a:lnTo>
                    <a:pt x="21" y="9"/>
                  </a:lnTo>
                  <a:lnTo>
                    <a:pt x="22" y="10"/>
                  </a:lnTo>
                  <a:close/>
                  <a:moveTo>
                    <a:pt x="21" y="9"/>
                  </a:moveTo>
                  <a:lnTo>
                    <a:pt x="21" y="9"/>
                  </a:lnTo>
                  <a:lnTo>
                    <a:pt x="22" y="9"/>
                  </a:lnTo>
                  <a:cubicBezTo>
                    <a:pt x="22" y="10"/>
                    <a:pt x="22" y="10"/>
                    <a:pt x="22" y="10"/>
                  </a:cubicBezTo>
                  <a:lnTo>
                    <a:pt x="21" y="9"/>
                  </a:lnTo>
                  <a:close/>
                  <a:moveTo>
                    <a:pt x="21" y="9"/>
                  </a:moveTo>
                  <a:cubicBezTo>
                    <a:pt x="21" y="9"/>
                    <a:pt x="21" y="9"/>
                    <a:pt x="21" y="9"/>
                  </a:cubicBezTo>
                  <a:lnTo>
                    <a:pt x="22" y="9"/>
                  </a:lnTo>
                  <a:cubicBezTo>
                    <a:pt x="22" y="9"/>
                    <a:pt x="22" y="9"/>
                    <a:pt x="22" y="9"/>
                  </a:cubicBezTo>
                  <a:lnTo>
                    <a:pt x="21" y="9"/>
                  </a:lnTo>
                  <a:close/>
                  <a:moveTo>
                    <a:pt x="21" y="9"/>
                  </a:moveTo>
                  <a:cubicBezTo>
                    <a:pt x="21" y="9"/>
                    <a:pt x="21" y="8"/>
                    <a:pt x="20" y="8"/>
                  </a:cubicBezTo>
                  <a:lnTo>
                    <a:pt x="21" y="7"/>
                  </a:lnTo>
                  <a:cubicBezTo>
                    <a:pt x="22" y="8"/>
                    <a:pt x="22" y="9"/>
                    <a:pt x="22" y="9"/>
                  </a:cubicBezTo>
                  <a:lnTo>
                    <a:pt x="21" y="9"/>
                  </a:lnTo>
                  <a:close/>
                  <a:moveTo>
                    <a:pt x="20" y="8"/>
                  </a:moveTo>
                  <a:lnTo>
                    <a:pt x="19" y="7"/>
                  </a:lnTo>
                  <a:lnTo>
                    <a:pt x="21" y="7"/>
                  </a:lnTo>
                  <a:lnTo>
                    <a:pt x="21" y="8"/>
                  </a:lnTo>
                  <a:lnTo>
                    <a:pt x="20" y="8"/>
                  </a:lnTo>
                  <a:close/>
                  <a:moveTo>
                    <a:pt x="21" y="7"/>
                  </a:moveTo>
                  <a:cubicBezTo>
                    <a:pt x="21" y="7"/>
                    <a:pt x="21" y="7"/>
                    <a:pt x="22" y="8"/>
                  </a:cubicBezTo>
                  <a:lnTo>
                    <a:pt x="20" y="8"/>
                  </a:lnTo>
                  <a:cubicBezTo>
                    <a:pt x="20" y="8"/>
                    <a:pt x="21" y="8"/>
                    <a:pt x="21" y="8"/>
                  </a:cubicBezTo>
                  <a:lnTo>
                    <a:pt x="21" y="7"/>
                  </a:lnTo>
                  <a:close/>
                  <a:moveTo>
                    <a:pt x="22" y="8"/>
                  </a:moveTo>
                  <a:lnTo>
                    <a:pt x="22" y="8"/>
                  </a:lnTo>
                  <a:lnTo>
                    <a:pt x="21" y="8"/>
                  </a:lnTo>
                  <a:lnTo>
                    <a:pt x="22" y="8"/>
                  </a:lnTo>
                  <a:close/>
                  <a:moveTo>
                    <a:pt x="22" y="8"/>
                  </a:moveTo>
                  <a:cubicBezTo>
                    <a:pt x="22" y="8"/>
                    <a:pt x="21" y="8"/>
                    <a:pt x="21" y="8"/>
                  </a:cubicBezTo>
                  <a:lnTo>
                    <a:pt x="21" y="7"/>
                  </a:lnTo>
                  <a:cubicBezTo>
                    <a:pt x="21" y="7"/>
                    <a:pt x="20" y="8"/>
                    <a:pt x="20" y="8"/>
                  </a:cubicBezTo>
                  <a:lnTo>
                    <a:pt x="22" y="8"/>
                  </a:lnTo>
                  <a:close/>
                  <a:moveTo>
                    <a:pt x="21" y="7"/>
                  </a:moveTo>
                  <a:lnTo>
                    <a:pt x="21" y="7"/>
                  </a:lnTo>
                  <a:lnTo>
                    <a:pt x="21" y="8"/>
                  </a:lnTo>
                  <a:lnTo>
                    <a:pt x="21" y="7"/>
                  </a:lnTo>
                  <a:close/>
                  <a:moveTo>
                    <a:pt x="21" y="8"/>
                  </a:moveTo>
                  <a:cubicBezTo>
                    <a:pt x="21" y="9"/>
                    <a:pt x="21" y="8"/>
                    <a:pt x="20" y="8"/>
                  </a:cubicBezTo>
                  <a:lnTo>
                    <a:pt x="21" y="7"/>
                  </a:lnTo>
                  <a:cubicBezTo>
                    <a:pt x="21" y="7"/>
                    <a:pt x="21" y="7"/>
                    <a:pt x="21" y="7"/>
                  </a:cubicBezTo>
                  <a:lnTo>
                    <a:pt x="21" y="8"/>
                  </a:lnTo>
                  <a:close/>
                  <a:moveTo>
                    <a:pt x="21" y="7"/>
                  </a:moveTo>
                  <a:lnTo>
                    <a:pt x="21" y="7"/>
                  </a:lnTo>
                  <a:lnTo>
                    <a:pt x="21" y="8"/>
                  </a:lnTo>
                  <a:lnTo>
                    <a:pt x="21" y="7"/>
                  </a:lnTo>
                  <a:close/>
                  <a:moveTo>
                    <a:pt x="20" y="8"/>
                  </a:moveTo>
                  <a:cubicBezTo>
                    <a:pt x="20" y="8"/>
                    <a:pt x="20" y="7"/>
                    <a:pt x="21" y="7"/>
                  </a:cubicBezTo>
                  <a:lnTo>
                    <a:pt x="21" y="8"/>
                  </a:lnTo>
                  <a:cubicBezTo>
                    <a:pt x="20" y="9"/>
                    <a:pt x="20" y="7"/>
                    <a:pt x="21" y="7"/>
                  </a:cubicBezTo>
                  <a:lnTo>
                    <a:pt x="20" y="8"/>
                  </a:lnTo>
                  <a:close/>
                  <a:moveTo>
                    <a:pt x="21" y="7"/>
                  </a:moveTo>
                  <a:lnTo>
                    <a:pt x="23" y="8"/>
                  </a:lnTo>
                  <a:lnTo>
                    <a:pt x="21" y="8"/>
                  </a:lnTo>
                  <a:lnTo>
                    <a:pt x="21"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7" name="Freeform 116">
              <a:extLst>
                <a:ext uri="{FF2B5EF4-FFF2-40B4-BE49-F238E27FC236}">
                  <a16:creationId xmlns:a16="http://schemas.microsoft.com/office/drawing/2014/main" id="{D96F973D-4A0B-535D-E51F-DCE513BF8AB7}"/>
                </a:ext>
              </a:extLst>
            </p:cNvPr>
            <p:cNvSpPr>
              <a:spLocks/>
            </p:cNvSpPr>
            <p:nvPr/>
          </p:nvSpPr>
          <p:spPr bwMode="auto">
            <a:xfrm>
              <a:off x="2786" y="1537"/>
              <a:ext cx="139" cy="83"/>
            </a:xfrm>
            <a:custGeom>
              <a:avLst/>
              <a:gdLst>
                <a:gd name="T0" fmla="*/ 622197 w 25"/>
                <a:gd name="T1" fmla="*/ 114357 h 15"/>
                <a:gd name="T2" fmla="*/ 382244 w 25"/>
                <a:gd name="T3" fmla="*/ 31014 h 15"/>
                <a:gd name="T4" fmla="*/ 174818 w 25"/>
                <a:gd name="T5" fmla="*/ 0 h 15"/>
                <a:gd name="T6" fmla="*/ 31442 w 25"/>
                <a:gd name="T7" fmla="*/ 57253 h 15"/>
                <a:gd name="T8" fmla="*/ 90761 w 25"/>
                <a:gd name="T9" fmla="*/ 227857 h 15"/>
                <a:gd name="T10" fmla="*/ 58274 w 25"/>
                <a:gd name="T11" fmla="*/ 316800 h 15"/>
                <a:gd name="T12" fmla="*/ 473011 w 25"/>
                <a:gd name="T13" fmla="*/ 430333 h 15"/>
                <a:gd name="T14" fmla="*/ 622197 w 25"/>
                <a:gd name="T15" fmla="*/ 145372 h 15"/>
                <a:gd name="T16" fmla="*/ 622197 w 25"/>
                <a:gd name="T17" fmla="*/ 1143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8" name="Freeform 117">
              <a:extLst>
                <a:ext uri="{FF2B5EF4-FFF2-40B4-BE49-F238E27FC236}">
                  <a16:creationId xmlns:a16="http://schemas.microsoft.com/office/drawing/2014/main" id="{3959EEF0-6C80-3F21-09AA-D9C5FDBA7B80}"/>
                </a:ext>
              </a:extLst>
            </p:cNvPr>
            <p:cNvSpPr>
              <a:spLocks/>
            </p:cNvSpPr>
            <p:nvPr/>
          </p:nvSpPr>
          <p:spPr bwMode="auto">
            <a:xfrm>
              <a:off x="2786" y="1537"/>
              <a:ext cx="139" cy="83"/>
            </a:xfrm>
            <a:custGeom>
              <a:avLst/>
              <a:gdLst>
                <a:gd name="T0" fmla="*/ 622197 w 25"/>
                <a:gd name="T1" fmla="*/ 114357 h 15"/>
                <a:gd name="T2" fmla="*/ 382244 w 25"/>
                <a:gd name="T3" fmla="*/ 31014 h 15"/>
                <a:gd name="T4" fmla="*/ 174818 w 25"/>
                <a:gd name="T5" fmla="*/ 0 h 15"/>
                <a:gd name="T6" fmla="*/ 31442 w 25"/>
                <a:gd name="T7" fmla="*/ 57253 h 15"/>
                <a:gd name="T8" fmla="*/ 90761 w 25"/>
                <a:gd name="T9" fmla="*/ 227857 h 15"/>
                <a:gd name="T10" fmla="*/ 58274 w 25"/>
                <a:gd name="T11" fmla="*/ 316800 h 15"/>
                <a:gd name="T12" fmla="*/ 473011 w 25"/>
                <a:gd name="T13" fmla="*/ 430333 h 15"/>
                <a:gd name="T14" fmla="*/ 622197 w 25"/>
                <a:gd name="T15" fmla="*/ 145372 h 15"/>
                <a:gd name="T16" fmla="*/ 622197 w 25"/>
                <a:gd name="T17" fmla="*/ 1143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19" name="Freeform 118">
              <a:extLst>
                <a:ext uri="{FF2B5EF4-FFF2-40B4-BE49-F238E27FC236}">
                  <a16:creationId xmlns:a16="http://schemas.microsoft.com/office/drawing/2014/main" id="{F40EA6D3-0C24-0421-B131-D9E8942C2235}"/>
                </a:ext>
              </a:extLst>
            </p:cNvPr>
            <p:cNvSpPr>
              <a:spLocks noEditPoints="1"/>
            </p:cNvSpPr>
            <p:nvPr/>
          </p:nvSpPr>
          <p:spPr bwMode="auto">
            <a:xfrm>
              <a:off x="2780" y="1531"/>
              <a:ext cx="134" cy="95"/>
            </a:xfrm>
            <a:custGeom>
              <a:avLst/>
              <a:gdLst>
                <a:gd name="T0" fmla="*/ 515018 w 24"/>
                <a:gd name="T1" fmla="*/ 92653 h 17"/>
                <a:gd name="T2" fmla="*/ 515018 w 24"/>
                <a:gd name="T3" fmla="*/ 119884 h 17"/>
                <a:gd name="T4" fmla="*/ 515018 w 24"/>
                <a:gd name="T5" fmla="*/ 92653 h 17"/>
                <a:gd name="T6" fmla="*/ 271177 w 24"/>
                <a:gd name="T7" fmla="*/ 59520 h 17"/>
                <a:gd name="T8" fmla="*/ 423652 w 24"/>
                <a:gd name="T9" fmla="*/ 92653 h 17"/>
                <a:gd name="T10" fmla="*/ 211826 w 24"/>
                <a:gd name="T11" fmla="*/ 0 h 17"/>
                <a:gd name="T12" fmla="*/ 211826 w 24"/>
                <a:gd name="T13" fmla="*/ 59520 h 17"/>
                <a:gd name="T14" fmla="*/ 211826 w 24"/>
                <a:gd name="T15" fmla="*/ 59520 h 17"/>
                <a:gd name="T16" fmla="*/ 211826 w 24"/>
                <a:gd name="T17" fmla="*/ 0 h 17"/>
                <a:gd name="T18" fmla="*/ 211826 w 24"/>
                <a:gd name="T19" fmla="*/ 0 h 17"/>
                <a:gd name="T20" fmla="*/ 211826 w 24"/>
                <a:gd name="T21" fmla="*/ 0 h 17"/>
                <a:gd name="T22" fmla="*/ 184674 w 24"/>
                <a:gd name="T23" fmla="*/ 0 h 17"/>
                <a:gd name="T24" fmla="*/ 184674 w 24"/>
                <a:gd name="T25" fmla="*/ 59520 h 17"/>
                <a:gd name="T26" fmla="*/ 184674 w 24"/>
                <a:gd name="T27" fmla="*/ 0 h 17"/>
                <a:gd name="T28" fmla="*/ 59356 w 24"/>
                <a:gd name="T29" fmla="*/ 119884 h 17"/>
                <a:gd name="T30" fmla="*/ 184674 w 24"/>
                <a:gd name="T31" fmla="*/ 59520 h 17"/>
                <a:gd name="T32" fmla="*/ 59356 w 24"/>
                <a:gd name="T33" fmla="*/ 92653 h 17"/>
                <a:gd name="T34" fmla="*/ 92242 w 24"/>
                <a:gd name="T35" fmla="*/ 185339 h 17"/>
                <a:gd name="T36" fmla="*/ 59356 w 24"/>
                <a:gd name="T37" fmla="*/ 119884 h 17"/>
                <a:gd name="T38" fmla="*/ 92242 w 24"/>
                <a:gd name="T39" fmla="*/ 272063 h 17"/>
                <a:gd name="T40" fmla="*/ 119584 w 24"/>
                <a:gd name="T41" fmla="*/ 272063 h 17"/>
                <a:gd name="T42" fmla="*/ 119584 w 24"/>
                <a:gd name="T43" fmla="*/ 272063 h 17"/>
                <a:gd name="T44" fmla="*/ 92242 w 24"/>
                <a:gd name="T45" fmla="*/ 272063 h 17"/>
                <a:gd name="T46" fmla="*/ 119584 w 24"/>
                <a:gd name="T47" fmla="*/ 305224 h 17"/>
                <a:gd name="T48" fmla="*/ 119584 w 24"/>
                <a:gd name="T49" fmla="*/ 305224 h 17"/>
                <a:gd name="T50" fmla="*/ 92242 w 24"/>
                <a:gd name="T51" fmla="*/ 305224 h 17"/>
                <a:gd name="T52" fmla="*/ 92242 w 24"/>
                <a:gd name="T53" fmla="*/ 364716 h 17"/>
                <a:gd name="T54" fmla="*/ 119584 w 24"/>
                <a:gd name="T55" fmla="*/ 332612 h 17"/>
                <a:gd name="T56" fmla="*/ 92242 w 24"/>
                <a:gd name="T57" fmla="*/ 364716 h 17"/>
                <a:gd name="T58" fmla="*/ 119584 w 24"/>
                <a:gd name="T59" fmla="*/ 332612 h 17"/>
                <a:gd name="T60" fmla="*/ 119584 w 24"/>
                <a:gd name="T61" fmla="*/ 332612 h 17"/>
                <a:gd name="T62" fmla="*/ 92242 w 24"/>
                <a:gd name="T63" fmla="*/ 364716 h 17"/>
                <a:gd name="T64" fmla="*/ 119584 w 24"/>
                <a:gd name="T65" fmla="*/ 397882 h 17"/>
                <a:gd name="T66" fmla="*/ 151599 w 24"/>
                <a:gd name="T67" fmla="*/ 364716 h 17"/>
                <a:gd name="T68" fmla="*/ 119584 w 24"/>
                <a:gd name="T69" fmla="*/ 397882 h 17"/>
                <a:gd name="T70" fmla="*/ 515018 w 24"/>
                <a:gd name="T71" fmla="*/ 457403 h 17"/>
                <a:gd name="T72" fmla="*/ 184674 w 24"/>
                <a:gd name="T73" fmla="*/ 397882 h 17"/>
                <a:gd name="T74" fmla="*/ 515018 w 24"/>
                <a:gd name="T75" fmla="*/ 484634 h 17"/>
                <a:gd name="T76" fmla="*/ 607450 w 24"/>
                <a:gd name="T77" fmla="*/ 457403 h 17"/>
                <a:gd name="T78" fmla="*/ 515018 w 24"/>
                <a:gd name="T79" fmla="*/ 457403 h 17"/>
                <a:gd name="T80" fmla="*/ 694829 w 24"/>
                <a:gd name="T81" fmla="*/ 397882 h 17"/>
                <a:gd name="T82" fmla="*/ 667677 w 24"/>
                <a:gd name="T83" fmla="*/ 397882 h 17"/>
                <a:gd name="T84" fmla="*/ 694829 w 24"/>
                <a:gd name="T85" fmla="*/ 397882 h 17"/>
                <a:gd name="T86" fmla="*/ 667677 w 24"/>
                <a:gd name="T87" fmla="*/ 185339 h 17"/>
                <a:gd name="T88" fmla="*/ 694829 w 24"/>
                <a:gd name="T89" fmla="*/ 305224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 h="17">
                  <a:moveTo>
                    <a:pt x="22" y="6"/>
                  </a:moveTo>
                  <a:cubicBezTo>
                    <a:pt x="20" y="6"/>
                    <a:pt x="18" y="5"/>
                    <a:pt x="17" y="4"/>
                  </a:cubicBezTo>
                  <a:lnTo>
                    <a:pt x="17" y="3"/>
                  </a:lnTo>
                  <a:cubicBezTo>
                    <a:pt x="19" y="4"/>
                    <a:pt x="20" y="4"/>
                    <a:pt x="22" y="4"/>
                  </a:cubicBezTo>
                  <a:lnTo>
                    <a:pt x="22" y="6"/>
                  </a:lnTo>
                  <a:close/>
                  <a:moveTo>
                    <a:pt x="17" y="4"/>
                  </a:moveTo>
                  <a:cubicBezTo>
                    <a:pt x="16" y="4"/>
                    <a:pt x="15" y="3"/>
                    <a:pt x="14" y="3"/>
                  </a:cubicBezTo>
                  <a:lnTo>
                    <a:pt x="15" y="2"/>
                  </a:lnTo>
                  <a:cubicBezTo>
                    <a:pt x="16" y="2"/>
                    <a:pt x="16" y="2"/>
                    <a:pt x="17" y="3"/>
                  </a:cubicBezTo>
                  <a:lnTo>
                    <a:pt x="17" y="4"/>
                  </a:lnTo>
                  <a:close/>
                  <a:moveTo>
                    <a:pt x="14" y="3"/>
                  </a:moveTo>
                  <a:cubicBezTo>
                    <a:pt x="13" y="2"/>
                    <a:pt x="11" y="2"/>
                    <a:pt x="9" y="2"/>
                  </a:cubicBezTo>
                  <a:lnTo>
                    <a:pt x="9" y="1"/>
                  </a:lnTo>
                  <a:cubicBezTo>
                    <a:pt x="11" y="1"/>
                    <a:pt x="13" y="1"/>
                    <a:pt x="15" y="2"/>
                  </a:cubicBezTo>
                  <a:lnTo>
                    <a:pt x="14" y="3"/>
                  </a:lnTo>
                  <a:close/>
                  <a:moveTo>
                    <a:pt x="9" y="2"/>
                  </a:moveTo>
                  <a:cubicBezTo>
                    <a:pt x="8" y="2"/>
                    <a:pt x="8" y="2"/>
                    <a:pt x="7" y="2"/>
                  </a:cubicBezTo>
                  <a:lnTo>
                    <a:pt x="7" y="0"/>
                  </a:lnTo>
                  <a:cubicBezTo>
                    <a:pt x="8" y="0"/>
                    <a:pt x="8" y="1"/>
                    <a:pt x="9" y="1"/>
                  </a:cubicBezTo>
                  <a:lnTo>
                    <a:pt x="9" y="2"/>
                  </a:lnTo>
                  <a:close/>
                  <a:moveTo>
                    <a:pt x="7" y="2"/>
                  </a:moveTo>
                  <a:lnTo>
                    <a:pt x="7" y="2"/>
                  </a:lnTo>
                  <a:lnTo>
                    <a:pt x="7" y="1"/>
                  </a:lnTo>
                  <a:lnTo>
                    <a:pt x="7" y="2"/>
                  </a:lnTo>
                  <a:close/>
                  <a:moveTo>
                    <a:pt x="7" y="2"/>
                  </a:moveTo>
                  <a:lnTo>
                    <a:pt x="7" y="2"/>
                  </a:lnTo>
                  <a:lnTo>
                    <a:pt x="7" y="0"/>
                  </a:lnTo>
                  <a:lnTo>
                    <a:pt x="7" y="2"/>
                  </a:lnTo>
                  <a:close/>
                  <a:moveTo>
                    <a:pt x="7" y="0"/>
                  </a:moveTo>
                  <a:lnTo>
                    <a:pt x="7" y="0"/>
                  </a:lnTo>
                  <a:lnTo>
                    <a:pt x="7" y="1"/>
                  </a:lnTo>
                  <a:lnTo>
                    <a:pt x="7" y="0"/>
                  </a:lnTo>
                  <a:close/>
                  <a:moveTo>
                    <a:pt x="7" y="2"/>
                  </a:moveTo>
                  <a:cubicBezTo>
                    <a:pt x="7" y="2"/>
                    <a:pt x="7" y="2"/>
                    <a:pt x="6" y="2"/>
                  </a:cubicBezTo>
                  <a:lnTo>
                    <a:pt x="6" y="0"/>
                  </a:lnTo>
                  <a:cubicBezTo>
                    <a:pt x="7" y="0"/>
                    <a:pt x="7" y="0"/>
                    <a:pt x="7" y="0"/>
                  </a:cubicBezTo>
                  <a:lnTo>
                    <a:pt x="7" y="2"/>
                  </a:lnTo>
                  <a:close/>
                  <a:moveTo>
                    <a:pt x="6" y="2"/>
                  </a:moveTo>
                  <a:cubicBezTo>
                    <a:pt x="6" y="2"/>
                    <a:pt x="6" y="2"/>
                    <a:pt x="6" y="2"/>
                  </a:cubicBezTo>
                  <a:lnTo>
                    <a:pt x="5" y="0"/>
                  </a:lnTo>
                  <a:cubicBezTo>
                    <a:pt x="6" y="0"/>
                    <a:pt x="6" y="0"/>
                    <a:pt x="6" y="0"/>
                  </a:cubicBezTo>
                  <a:lnTo>
                    <a:pt x="6" y="2"/>
                  </a:lnTo>
                  <a:close/>
                  <a:moveTo>
                    <a:pt x="6" y="2"/>
                  </a:moveTo>
                  <a:cubicBezTo>
                    <a:pt x="4" y="2"/>
                    <a:pt x="3" y="3"/>
                    <a:pt x="2" y="4"/>
                  </a:cubicBezTo>
                  <a:lnTo>
                    <a:pt x="1" y="3"/>
                  </a:lnTo>
                  <a:cubicBezTo>
                    <a:pt x="2" y="2"/>
                    <a:pt x="4" y="1"/>
                    <a:pt x="5" y="0"/>
                  </a:cubicBezTo>
                  <a:lnTo>
                    <a:pt x="6" y="2"/>
                  </a:lnTo>
                  <a:close/>
                  <a:moveTo>
                    <a:pt x="1" y="3"/>
                  </a:moveTo>
                  <a:lnTo>
                    <a:pt x="1" y="3"/>
                  </a:lnTo>
                  <a:lnTo>
                    <a:pt x="2" y="3"/>
                  </a:lnTo>
                  <a:lnTo>
                    <a:pt x="1" y="3"/>
                  </a:lnTo>
                  <a:close/>
                  <a:moveTo>
                    <a:pt x="2" y="4"/>
                  </a:moveTo>
                  <a:cubicBezTo>
                    <a:pt x="2" y="4"/>
                    <a:pt x="3" y="5"/>
                    <a:pt x="3" y="6"/>
                  </a:cubicBezTo>
                  <a:lnTo>
                    <a:pt x="2" y="7"/>
                  </a:lnTo>
                  <a:cubicBezTo>
                    <a:pt x="1" y="5"/>
                    <a:pt x="0" y="4"/>
                    <a:pt x="1" y="3"/>
                  </a:cubicBezTo>
                  <a:lnTo>
                    <a:pt x="2" y="4"/>
                  </a:lnTo>
                  <a:close/>
                  <a:moveTo>
                    <a:pt x="3" y="6"/>
                  </a:moveTo>
                  <a:cubicBezTo>
                    <a:pt x="4" y="7"/>
                    <a:pt x="5" y="8"/>
                    <a:pt x="4" y="9"/>
                  </a:cubicBezTo>
                  <a:lnTo>
                    <a:pt x="3" y="9"/>
                  </a:lnTo>
                  <a:cubicBezTo>
                    <a:pt x="3" y="8"/>
                    <a:pt x="3" y="7"/>
                    <a:pt x="2" y="7"/>
                  </a:cubicBezTo>
                  <a:lnTo>
                    <a:pt x="3" y="6"/>
                  </a:lnTo>
                  <a:close/>
                  <a:moveTo>
                    <a:pt x="4" y="9"/>
                  </a:moveTo>
                  <a:lnTo>
                    <a:pt x="4" y="9"/>
                  </a:lnTo>
                  <a:close/>
                  <a:moveTo>
                    <a:pt x="4" y="9"/>
                  </a:moveTo>
                  <a:lnTo>
                    <a:pt x="4" y="10"/>
                  </a:lnTo>
                  <a:lnTo>
                    <a:pt x="3" y="9"/>
                  </a:lnTo>
                  <a:lnTo>
                    <a:pt x="4" y="9"/>
                  </a:lnTo>
                  <a:close/>
                  <a:moveTo>
                    <a:pt x="4" y="10"/>
                  </a:moveTo>
                  <a:cubicBezTo>
                    <a:pt x="4" y="10"/>
                    <a:pt x="4" y="10"/>
                    <a:pt x="4" y="10"/>
                  </a:cubicBezTo>
                  <a:lnTo>
                    <a:pt x="3" y="10"/>
                  </a:lnTo>
                  <a:cubicBezTo>
                    <a:pt x="3" y="10"/>
                    <a:pt x="3" y="9"/>
                    <a:pt x="3" y="9"/>
                  </a:cubicBezTo>
                  <a:lnTo>
                    <a:pt x="4" y="10"/>
                  </a:lnTo>
                  <a:close/>
                  <a:moveTo>
                    <a:pt x="3" y="10"/>
                  </a:moveTo>
                  <a:lnTo>
                    <a:pt x="3" y="10"/>
                  </a:lnTo>
                  <a:close/>
                  <a:moveTo>
                    <a:pt x="4" y="10"/>
                  </a:moveTo>
                  <a:cubicBezTo>
                    <a:pt x="4" y="11"/>
                    <a:pt x="4" y="11"/>
                    <a:pt x="4" y="11"/>
                  </a:cubicBezTo>
                  <a:lnTo>
                    <a:pt x="3" y="12"/>
                  </a:lnTo>
                  <a:cubicBezTo>
                    <a:pt x="2" y="11"/>
                    <a:pt x="2" y="11"/>
                    <a:pt x="3" y="10"/>
                  </a:cubicBezTo>
                  <a:lnTo>
                    <a:pt x="4" y="10"/>
                  </a:lnTo>
                  <a:close/>
                  <a:moveTo>
                    <a:pt x="4" y="11"/>
                  </a:moveTo>
                  <a:lnTo>
                    <a:pt x="4" y="11"/>
                  </a:lnTo>
                  <a:lnTo>
                    <a:pt x="3" y="12"/>
                  </a:lnTo>
                  <a:lnTo>
                    <a:pt x="4" y="11"/>
                  </a:lnTo>
                  <a:close/>
                  <a:moveTo>
                    <a:pt x="4" y="11"/>
                  </a:moveTo>
                  <a:lnTo>
                    <a:pt x="4" y="11"/>
                  </a:lnTo>
                  <a:lnTo>
                    <a:pt x="3" y="12"/>
                  </a:lnTo>
                  <a:lnTo>
                    <a:pt x="4" y="11"/>
                  </a:lnTo>
                  <a:close/>
                  <a:moveTo>
                    <a:pt x="3" y="12"/>
                  </a:moveTo>
                  <a:lnTo>
                    <a:pt x="3" y="12"/>
                  </a:lnTo>
                  <a:close/>
                  <a:moveTo>
                    <a:pt x="4" y="11"/>
                  </a:moveTo>
                  <a:cubicBezTo>
                    <a:pt x="4" y="12"/>
                    <a:pt x="4" y="12"/>
                    <a:pt x="5" y="12"/>
                  </a:cubicBezTo>
                  <a:lnTo>
                    <a:pt x="4" y="13"/>
                  </a:lnTo>
                  <a:cubicBezTo>
                    <a:pt x="3" y="13"/>
                    <a:pt x="3" y="13"/>
                    <a:pt x="3" y="12"/>
                  </a:cubicBezTo>
                  <a:lnTo>
                    <a:pt x="4" y="11"/>
                  </a:lnTo>
                  <a:close/>
                  <a:moveTo>
                    <a:pt x="5" y="12"/>
                  </a:moveTo>
                  <a:cubicBezTo>
                    <a:pt x="5" y="13"/>
                    <a:pt x="6" y="13"/>
                    <a:pt x="6" y="13"/>
                  </a:cubicBezTo>
                  <a:lnTo>
                    <a:pt x="5" y="15"/>
                  </a:lnTo>
                  <a:cubicBezTo>
                    <a:pt x="5" y="14"/>
                    <a:pt x="4" y="14"/>
                    <a:pt x="4" y="13"/>
                  </a:cubicBezTo>
                  <a:lnTo>
                    <a:pt x="5" y="12"/>
                  </a:lnTo>
                  <a:close/>
                  <a:moveTo>
                    <a:pt x="6" y="13"/>
                  </a:moveTo>
                  <a:cubicBezTo>
                    <a:pt x="9" y="15"/>
                    <a:pt x="13" y="15"/>
                    <a:pt x="17" y="15"/>
                  </a:cubicBezTo>
                  <a:lnTo>
                    <a:pt x="17" y="17"/>
                  </a:lnTo>
                  <a:cubicBezTo>
                    <a:pt x="13" y="17"/>
                    <a:pt x="8" y="16"/>
                    <a:pt x="5" y="15"/>
                  </a:cubicBezTo>
                  <a:lnTo>
                    <a:pt x="6" y="13"/>
                  </a:lnTo>
                  <a:close/>
                  <a:moveTo>
                    <a:pt x="17" y="15"/>
                  </a:moveTo>
                  <a:lnTo>
                    <a:pt x="17" y="15"/>
                  </a:lnTo>
                  <a:lnTo>
                    <a:pt x="17" y="16"/>
                  </a:lnTo>
                  <a:lnTo>
                    <a:pt x="17" y="15"/>
                  </a:lnTo>
                  <a:close/>
                  <a:moveTo>
                    <a:pt x="17" y="15"/>
                  </a:moveTo>
                  <a:cubicBezTo>
                    <a:pt x="18" y="15"/>
                    <a:pt x="19" y="15"/>
                    <a:pt x="20" y="15"/>
                  </a:cubicBezTo>
                  <a:lnTo>
                    <a:pt x="20" y="16"/>
                  </a:lnTo>
                  <a:cubicBezTo>
                    <a:pt x="19" y="16"/>
                    <a:pt x="18" y="17"/>
                    <a:pt x="17" y="17"/>
                  </a:cubicBezTo>
                  <a:lnTo>
                    <a:pt x="17" y="15"/>
                  </a:lnTo>
                  <a:close/>
                  <a:moveTo>
                    <a:pt x="20" y="15"/>
                  </a:moveTo>
                  <a:cubicBezTo>
                    <a:pt x="21" y="14"/>
                    <a:pt x="21" y="13"/>
                    <a:pt x="22" y="13"/>
                  </a:cubicBezTo>
                  <a:lnTo>
                    <a:pt x="23" y="13"/>
                  </a:lnTo>
                  <a:cubicBezTo>
                    <a:pt x="22" y="14"/>
                    <a:pt x="21" y="15"/>
                    <a:pt x="20" y="16"/>
                  </a:cubicBezTo>
                  <a:lnTo>
                    <a:pt x="20" y="15"/>
                  </a:lnTo>
                  <a:close/>
                  <a:moveTo>
                    <a:pt x="22" y="13"/>
                  </a:moveTo>
                  <a:cubicBezTo>
                    <a:pt x="22" y="12"/>
                    <a:pt x="23" y="11"/>
                    <a:pt x="23" y="10"/>
                  </a:cubicBezTo>
                  <a:lnTo>
                    <a:pt x="24" y="10"/>
                  </a:lnTo>
                  <a:cubicBezTo>
                    <a:pt x="24" y="11"/>
                    <a:pt x="24" y="12"/>
                    <a:pt x="23" y="13"/>
                  </a:cubicBezTo>
                  <a:lnTo>
                    <a:pt x="22" y="13"/>
                  </a:lnTo>
                  <a:close/>
                  <a:moveTo>
                    <a:pt x="23" y="10"/>
                  </a:moveTo>
                  <a:cubicBezTo>
                    <a:pt x="23" y="9"/>
                    <a:pt x="23" y="7"/>
                    <a:pt x="22" y="6"/>
                  </a:cubicBezTo>
                  <a:lnTo>
                    <a:pt x="23" y="5"/>
                  </a:lnTo>
                  <a:cubicBezTo>
                    <a:pt x="24" y="7"/>
                    <a:pt x="24" y="9"/>
                    <a:pt x="24" y="10"/>
                  </a:cubicBezTo>
                  <a:lnTo>
                    <a:pt x="23"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0" name="Freeform 119">
              <a:extLst>
                <a:ext uri="{FF2B5EF4-FFF2-40B4-BE49-F238E27FC236}">
                  <a16:creationId xmlns:a16="http://schemas.microsoft.com/office/drawing/2014/main" id="{E5F5B812-8F9D-B757-D771-9E04A1BEA2FD}"/>
                </a:ext>
              </a:extLst>
            </p:cNvPr>
            <p:cNvSpPr>
              <a:spLocks/>
            </p:cNvSpPr>
            <p:nvPr/>
          </p:nvSpPr>
          <p:spPr bwMode="auto">
            <a:xfrm>
              <a:off x="2892" y="1570"/>
              <a:ext cx="112" cy="95"/>
            </a:xfrm>
            <a:custGeom>
              <a:avLst/>
              <a:gdLst>
                <a:gd name="T0" fmla="*/ 186844 w 20"/>
                <a:gd name="T1" fmla="*/ 0 h 17"/>
                <a:gd name="T2" fmla="*/ 616599 w 20"/>
                <a:gd name="T3" fmla="*/ 119884 h 17"/>
                <a:gd name="T4" fmla="*/ 402158 w 20"/>
                <a:gd name="T5" fmla="*/ 457403 h 17"/>
                <a:gd name="T6" fmla="*/ 0 w 20"/>
                <a:gd name="T7" fmla="*/ 332612 h 17"/>
                <a:gd name="T8" fmla="*/ 186844 w 20"/>
                <a:gd name="T9" fmla="*/ 119884 h 17"/>
                <a:gd name="T10" fmla="*/ 186844 w 20"/>
                <a:gd name="T11" fmla="*/ 33166 h 17"/>
                <a:gd name="T12" fmla="*/ 186844 w 20"/>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1" name="Freeform 120">
              <a:extLst>
                <a:ext uri="{FF2B5EF4-FFF2-40B4-BE49-F238E27FC236}">
                  <a16:creationId xmlns:a16="http://schemas.microsoft.com/office/drawing/2014/main" id="{6AE8C3CE-02F5-BED3-2CBD-ED4EEA867887}"/>
                </a:ext>
              </a:extLst>
            </p:cNvPr>
            <p:cNvSpPr>
              <a:spLocks/>
            </p:cNvSpPr>
            <p:nvPr/>
          </p:nvSpPr>
          <p:spPr bwMode="auto">
            <a:xfrm>
              <a:off x="2892" y="1570"/>
              <a:ext cx="112" cy="95"/>
            </a:xfrm>
            <a:custGeom>
              <a:avLst/>
              <a:gdLst>
                <a:gd name="T0" fmla="*/ 186844 w 20"/>
                <a:gd name="T1" fmla="*/ 0 h 17"/>
                <a:gd name="T2" fmla="*/ 616599 w 20"/>
                <a:gd name="T3" fmla="*/ 119884 h 17"/>
                <a:gd name="T4" fmla="*/ 402158 w 20"/>
                <a:gd name="T5" fmla="*/ 457403 h 17"/>
                <a:gd name="T6" fmla="*/ 0 w 20"/>
                <a:gd name="T7" fmla="*/ 332612 h 17"/>
                <a:gd name="T8" fmla="*/ 186844 w 20"/>
                <a:gd name="T9" fmla="*/ 119884 h 17"/>
                <a:gd name="T10" fmla="*/ 186844 w 20"/>
                <a:gd name="T11" fmla="*/ 33166 h 17"/>
                <a:gd name="T12" fmla="*/ 186844 w 20"/>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22" name="Freeform 121">
              <a:extLst>
                <a:ext uri="{FF2B5EF4-FFF2-40B4-BE49-F238E27FC236}">
                  <a16:creationId xmlns:a16="http://schemas.microsoft.com/office/drawing/2014/main" id="{3F9969EB-84DF-72FD-2FD9-FAFF9B8E8B27}"/>
                </a:ext>
              </a:extLst>
            </p:cNvPr>
            <p:cNvSpPr>
              <a:spLocks noEditPoints="1"/>
            </p:cNvSpPr>
            <p:nvPr/>
          </p:nvSpPr>
          <p:spPr bwMode="auto">
            <a:xfrm>
              <a:off x="2886" y="1565"/>
              <a:ext cx="123" cy="95"/>
            </a:xfrm>
            <a:custGeom>
              <a:avLst/>
              <a:gdLst>
                <a:gd name="T0" fmla="*/ 486538 w 22"/>
                <a:gd name="T1" fmla="*/ 92653 h 17"/>
                <a:gd name="T2" fmla="*/ 213025 w 22"/>
                <a:gd name="T3" fmla="*/ 59520 h 17"/>
                <a:gd name="T4" fmla="*/ 486538 w 22"/>
                <a:gd name="T5" fmla="*/ 92653 h 17"/>
                <a:gd name="T6" fmla="*/ 638918 w 22"/>
                <a:gd name="T7" fmla="*/ 185339 h 17"/>
                <a:gd name="T8" fmla="*/ 486538 w 22"/>
                <a:gd name="T9" fmla="*/ 92653 h 17"/>
                <a:gd name="T10" fmla="*/ 672301 w 22"/>
                <a:gd name="T11" fmla="*/ 152173 h 17"/>
                <a:gd name="T12" fmla="*/ 638918 w 22"/>
                <a:gd name="T13" fmla="*/ 152173 h 17"/>
                <a:gd name="T14" fmla="*/ 638918 w 22"/>
                <a:gd name="T15" fmla="*/ 185339 h 17"/>
                <a:gd name="T16" fmla="*/ 611662 w 22"/>
                <a:gd name="T17" fmla="*/ 152173 h 17"/>
                <a:gd name="T18" fmla="*/ 638918 w 22"/>
                <a:gd name="T19" fmla="*/ 185339 h 17"/>
                <a:gd name="T20" fmla="*/ 638918 w 22"/>
                <a:gd name="T21" fmla="*/ 152173 h 17"/>
                <a:gd name="T22" fmla="*/ 638918 w 22"/>
                <a:gd name="T23" fmla="*/ 185339 h 17"/>
                <a:gd name="T24" fmla="*/ 579341 w 22"/>
                <a:gd name="T25" fmla="*/ 272063 h 17"/>
                <a:gd name="T26" fmla="*/ 638918 w 22"/>
                <a:gd name="T27" fmla="*/ 185339 h 17"/>
                <a:gd name="T28" fmla="*/ 426083 w 22"/>
                <a:gd name="T29" fmla="*/ 517767 h 17"/>
                <a:gd name="T30" fmla="*/ 579341 w 22"/>
                <a:gd name="T31" fmla="*/ 272063 h 17"/>
                <a:gd name="T32" fmla="*/ 426083 w 22"/>
                <a:gd name="T33" fmla="*/ 457403 h 17"/>
                <a:gd name="T34" fmla="*/ 426083 w 22"/>
                <a:gd name="T35" fmla="*/ 484634 h 17"/>
                <a:gd name="T36" fmla="*/ 459276 w 22"/>
                <a:gd name="T37" fmla="*/ 517767 h 17"/>
                <a:gd name="T38" fmla="*/ 426083 w 22"/>
                <a:gd name="T39" fmla="*/ 457403 h 17"/>
                <a:gd name="T40" fmla="*/ 459276 w 22"/>
                <a:gd name="T41" fmla="*/ 517767 h 17"/>
                <a:gd name="T42" fmla="*/ 459276 w 22"/>
                <a:gd name="T43" fmla="*/ 517767 h 17"/>
                <a:gd name="T44" fmla="*/ 459276 w 22"/>
                <a:gd name="T45" fmla="*/ 517767 h 17"/>
                <a:gd name="T46" fmla="*/ 398637 w 22"/>
                <a:gd name="T47" fmla="*/ 517767 h 17"/>
                <a:gd name="T48" fmla="*/ 426083 w 22"/>
                <a:gd name="T49" fmla="*/ 457403 h 17"/>
                <a:gd name="T50" fmla="*/ 398637 w 22"/>
                <a:gd name="T51" fmla="*/ 517767 h 17"/>
                <a:gd name="T52" fmla="*/ 305828 w 22"/>
                <a:gd name="T53" fmla="*/ 484634 h 17"/>
                <a:gd name="T54" fmla="*/ 398637 w 22"/>
                <a:gd name="T55" fmla="*/ 517767 h 17"/>
                <a:gd name="T56" fmla="*/ 33199 w 22"/>
                <a:gd name="T57" fmla="*/ 364716 h 17"/>
                <a:gd name="T58" fmla="*/ 305828 w 22"/>
                <a:gd name="T59" fmla="*/ 484634 h 17"/>
                <a:gd name="T60" fmla="*/ 33199 w 22"/>
                <a:gd name="T61" fmla="*/ 364716 h 17"/>
                <a:gd name="T62" fmla="*/ 33199 w 22"/>
                <a:gd name="T63" fmla="*/ 332612 h 17"/>
                <a:gd name="T64" fmla="*/ 33199 w 22"/>
                <a:gd name="T65" fmla="*/ 332612 h 17"/>
                <a:gd name="T66" fmla="*/ 153448 w 22"/>
                <a:gd name="T67" fmla="*/ 272063 h 17"/>
                <a:gd name="T68" fmla="*/ 33199 w 22"/>
                <a:gd name="T69" fmla="*/ 332612 h 17"/>
                <a:gd name="T70" fmla="*/ 185613 w 22"/>
                <a:gd name="T71" fmla="*/ 152173 h 17"/>
                <a:gd name="T72" fmla="*/ 153448 w 22"/>
                <a:gd name="T73" fmla="*/ 272063 h 17"/>
                <a:gd name="T74" fmla="*/ 213025 w 22"/>
                <a:gd name="T75" fmla="*/ 185339 h 17"/>
                <a:gd name="T76" fmla="*/ 213025 w 22"/>
                <a:gd name="T77" fmla="*/ 152173 h 17"/>
                <a:gd name="T78" fmla="*/ 185613 w 22"/>
                <a:gd name="T79" fmla="*/ 152173 h 17"/>
                <a:gd name="T80" fmla="*/ 213025 w 22"/>
                <a:gd name="T81" fmla="*/ 152173 h 17"/>
                <a:gd name="T82" fmla="*/ 185613 w 22"/>
                <a:gd name="T83" fmla="*/ 152173 h 17"/>
                <a:gd name="T84" fmla="*/ 185613 w 22"/>
                <a:gd name="T85" fmla="*/ 92653 h 17"/>
                <a:gd name="T86" fmla="*/ 213025 w 22"/>
                <a:gd name="T87" fmla="*/ 152173 h 17"/>
                <a:gd name="T88" fmla="*/ 185613 w 22"/>
                <a:gd name="T89" fmla="*/ 92653 h 17"/>
                <a:gd name="T90" fmla="*/ 246252 w 22"/>
                <a:gd name="T91" fmla="*/ 59520 h 17"/>
                <a:gd name="T92" fmla="*/ 185613 w 22"/>
                <a:gd name="T93" fmla="*/ 92653 h 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17">
                  <a:moveTo>
                    <a:pt x="8" y="0"/>
                  </a:moveTo>
                  <a:cubicBezTo>
                    <a:pt x="10" y="2"/>
                    <a:pt x="13" y="3"/>
                    <a:pt x="16" y="3"/>
                  </a:cubicBezTo>
                  <a:lnTo>
                    <a:pt x="16" y="5"/>
                  </a:lnTo>
                  <a:cubicBezTo>
                    <a:pt x="13" y="4"/>
                    <a:pt x="10" y="3"/>
                    <a:pt x="7" y="2"/>
                  </a:cubicBezTo>
                  <a:lnTo>
                    <a:pt x="8" y="0"/>
                  </a:lnTo>
                  <a:close/>
                  <a:moveTo>
                    <a:pt x="16" y="3"/>
                  </a:moveTo>
                  <a:cubicBezTo>
                    <a:pt x="18" y="4"/>
                    <a:pt x="19" y="4"/>
                    <a:pt x="21" y="5"/>
                  </a:cubicBezTo>
                  <a:lnTo>
                    <a:pt x="21" y="6"/>
                  </a:lnTo>
                  <a:cubicBezTo>
                    <a:pt x="19" y="5"/>
                    <a:pt x="17" y="5"/>
                    <a:pt x="16" y="5"/>
                  </a:cubicBezTo>
                  <a:lnTo>
                    <a:pt x="16" y="3"/>
                  </a:lnTo>
                  <a:close/>
                  <a:moveTo>
                    <a:pt x="21" y="5"/>
                  </a:moveTo>
                  <a:lnTo>
                    <a:pt x="22" y="5"/>
                  </a:lnTo>
                  <a:lnTo>
                    <a:pt x="21" y="6"/>
                  </a:lnTo>
                  <a:lnTo>
                    <a:pt x="21" y="5"/>
                  </a:lnTo>
                  <a:close/>
                  <a:moveTo>
                    <a:pt x="21" y="6"/>
                  </a:moveTo>
                  <a:lnTo>
                    <a:pt x="21" y="6"/>
                  </a:lnTo>
                  <a:lnTo>
                    <a:pt x="20" y="5"/>
                  </a:lnTo>
                  <a:lnTo>
                    <a:pt x="21" y="6"/>
                  </a:lnTo>
                  <a:close/>
                  <a:moveTo>
                    <a:pt x="21" y="6"/>
                  </a:moveTo>
                  <a:lnTo>
                    <a:pt x="21" y="6"/>
                  </a:lnTo>
                  <a:lnTo>
                    <a:pt x="21" y="5"/>
                  </a:lnTo>
                  <a:lnTo>
                    <a:pt x="21" y="6"/>
                  </a:lnTo>
                  <a:close/>
                  <a:moveTo>
                    <a:pt x="21" y="6"/>
                  </a:moveTo>
                  <a:cubicBezTo>
                    <a:pt x="21" y="7"/>
                    <a:pt x="20" y="8"/>
                    <a:pt x="20" y="9"/>
                  </a:cubicBezTo>
                  <a:lnTo>
                    <a:pt x="19" y="9"/>
                  </a:lnTo>
                  <a:cubicBezTo>
                    <a:pt x="19" y="7"/>
                    <a:pt x="20" y="6"/>
                    <a:pt x="20" y="5"/>
                  </a:cubicBezTo>
                  <a:lnTo>
                    <a:pt x="21" y="6"/>
                  </a:lnTo>
                  <a:close/>
                  <a:moveTo>
                    <a:pt x="20" y="9"/>
                  </a:moveTo>
                  <a:cubicBezTo>
                    <a:pt x="19" y="12"/>
                    <a:pt x="18" y="15"/>
                    <a:pt x="14" y="17"/>
                  </a:cubicBezTo>
                  <a:lnTo>
                    <a:pt x="14" y="15"/>
                  </a:lnTo>
                  <a:cubicBezTo>
                    <a:pt x="16" y="14"/>
                    <a:pt x="18" y="11"/>
                    <a:pt x="19" y="9"/>
                  </a:cubicBezTo>
                  <a:lnTo>
                    <a:pt x="20" y="9"/>
                  </a:lnTo>
                  <a:close/>
                  <a:moveTo>
                    <a:pt x="14" y="15"/>
                  </a:moveTo>
                  <a:lnTo>
                    <a:pt x="14" y="15"/>
                  </a:lnTo>
                  <a:lnTo>
                    <a:pt x="14" y="16"/>
                  </a:lnTo>
                  <a:lnTo>
                    <a:pt x="14" y="15"/>
                  </a:lnTo>
                  <a:close/>
                  <a:moveTo>
                    <a:pt x="15" y="17"/>
                  </a:moveTo>
                  <a:lnTo>
                    <a:pt x="15" y="17"/>
                  </a:lnTo>
                  <a:lnTo>
                    <a:pt x="14" y="15"/>
                  </a:lnTo>
                  <a:lnTo>
                    <a:pt x="15" y="17"/>
                  </a:lnTo>
                  <a:close/>
                  <a:moveTo>
                    <a:pt x="15" y="17"/>
                  </a:moveTo>
                  <a:lnTo>
                    <a:pt x="15" y="17"/>
                  </a:lnTo>
                  <a:lnTo>
                    <a:pt x="14" y="16"/>
                  </a:lnTo>
                  <a:lnTo>
                    <a:pt x="15" y="17"/>
                  </a:lnTo>
                  <a:close/>
                  <a:moveTo>
                    <a:pt x="15" y="17"/>
                  </a:moveTo>
                  <a:cubicBezTo>
                    <a:pt x="14" y="17"/>
                    <a:pt x="13" y="17"/>
                    <a:pt x="13" y="17"/>
                  </a:cubicBezTo>
                  <a:lnTo>
                    <a:pt x="12" y="16"/>
                  </a:lnTo>
                  <a:cubicBezTo>
                    <a:pt x="13" y="16"/>
                    <a:pt x="13" y="16"/>
                    <a:pt x="14" y="15"/>
                  </a:cubicBezTo>
                  <a:lnTo>
                    <a:pt x="15" y="17"/>
                  </a:lnTo>
                  <a:close/>
                  <a:moveTo>
                    <a:pt x="13" y="17"/>
                  </a:moveTo>
                  <a:cubicBezTo>
                    <a:pt x="12" y="17"/>
                    <a:pt x="11" y="17"/>
                    <a:pt x="10" y="17"/>
                  </a:cubicBezTo>
                  <a:lnTo>
                    <a:pt x="10" y="16"/>
                  </a:lnTo>
                  <a:cubicBezTo>
                    <a:pt x="11" y="16"/>
                    <a:pt x="12" y="16"/>
                    <a:pt x="12" y="16"/>
                  </a:cubicBezTo>
                  <a:lnTo>
                    <a:pt x="13" y="17"/>
                  </a:lnTo>
                  <a:close/>
                  <a:moveTo>
                    <a:pt x="10" y="17"/>
                  </a:moveTo>
                  <a:cubicBezTo>
                    <a:pt x="7" y="17"/>
                    <a:pt x="3" y="15"/>
                    <a:pt x="1" y="12"/>
                  </a:cubicBezTo>
                  <a:lnTo>
                    <a:pt x="2" y="11"/>
                  </a:lnTo>
                  <a:cubicBezTo>
                    <a:pt x="4" y="14"/>
                    <a:pt x="7" y="16"/>
                    <a:pt x="10" y="16"/>
                  </a:cubicBezTo>
                  <a:lnTo>
                    <a:pt x="10" y="17"/>
                  </a:lnTo>
                  <a:close/>
                  <a:moveTo>
                    <a:pt x="1" y="12"/>
                  </a:moveTo>
                  <a:lnTo>
                    <a:pt x="0" y="11"/>
                  </a:lnTo>
                  <a:lnTo>
                    <a:pt x="1" y="11"/>
                  </a:lnTo>
                  <a:lnTo>
                    <a:pt x="1" y="12"/>
                  </a:lnTo>
                  <a:close/>
                  <a:moveTo>
                    <a:pt x="1" y="11"/>
                  </a:moveTo>
                  <a:cubicBezTo>
                    <a:pt x="2" y="10"/>
                    <a:pt x="3" y="10"/>
                    <a:pt x="4" y="8"/>
                  </a:cubicBezTo>
                  <a:lnTo>
                    <a:pt x="5" y="9"/>
                  </a:lnTo>
                  <a:cubicBezTo>
                    <a:pt x="4" y="11"/>
                    <a:pt x="3" y="12"/>
                    <a:pt x="2" y="12"/>
                  </a:cubicBezTo>
                  <a:lnTo>
                    <a:pt x="1" y="11"/>
                  </a:lnTo>
                  <a:close/>
                  <a:moveTo>
                    <a:pt x="4" y="8"/>
                  </a:moveTo>
                  <a:cubicBezTo>
                    <a:pt x="5" y="7"/>
                    <a:pt x="6" y="6"/>
                    <a:pt x="6" y="5"/>
                  </a:cubicBezTo>
                  <a:lnTo>
                    <a:pt x="7" y="6"/>
                  </a:lnTo>
                  <a:cubicBezTo>
                    <a:pt x="7" y="7"/>
                    <a:pt x="6" y="8"/>
                    <a:pt x="5" y="9"/>
                  </a:cubicBezTo>
                  <a:lnTo>
                    <a:pt x="4" y="8"/>
                  </a:lnTo>
                  <a:close/>
                  <a:moveTo>
                    <a:pt x="7" y="6"/>
                  </a:moveTo>
                  <a:lnTo>
                    <a:pt x="7" y="6"/>
                  </a:lnTo>
                  <a:lnTo>
                    <a:pt x="7" y="5"/>
                  </a:lnTo>
                  <a:lnTo>
                    <a:pt x="7" y="6"/>
                  </a:lnTo>
                  <a:close/>
                  <a:moveTo>
                    <a:pt x="6" y="5"/>
                  </a:moveTo>
                  <a:lnTo>
                    <a:pt x="6" y="5"/>
                  </a:lnTo>
                  <a:lnTo>
                    <a:pt x="7" y="5"/>
                  </a:lnTo>
                  <a:lnTo>
                    <a:pt x="7" y="6"/>
                  </a:lnTo>
                  <a:lnTo>
                    <a:pt x="6" y="5"/>
                  </a:lnTo>
                  <a:close/>
                  <a:moveTo>
                    <a:pt x="6" y="5"/>
                  </a:moveTo>
                  <a:cubicBezTo>
                    <a:pt x="6" y="5"/>
                    <a:pt x="6" y="4"/>
                    <a:pt x="6" y="3"/>
                  </a:cubicBezTo>
                  <a:lnTo>
                    <a:pt x="8" y="3"/>
                  </a:lnTo>
                  <a:cubicBezTo>
                    <a:pt x="8" y="4"/>
                    <a:pt x="8" y="5"/>
                    <a:pt x="7" y="5"/>
                  </a:cubicBezTo>
                  <a:lnTo>
                    <a:pt x="6" y="5"/>
                  </a:lnTo>
                  <a:close/>
                  <a:moveTo>
                    <a:pt x="6" y="3"/>
                  </a:moveTo>
                  <a:cubicBezTo>
                    <a:pt x="7" y="3"/>
                    <a:pt x="7" y="2"/>
                    <a:pt x="7" y="1"/>
                  </a:cubicBezTo>
                  <a:lnTo>
                    <a:pt x="8" y="2"/>
                  </a:lnTo>
                  <a:cubicBezTo>
                    <a:pt x="8" y="2"/>
                    <a:pt x="8" y="3"/>
                    <a:pt x="8" y="3"/>
                  </a:cubicBezTo>
                  <a:lnTo>
                    <a:pt x="6"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3" name="Freeform 122">
              <a:extLst>
                <a:ext uri="{FF2B5EF4-FFF2-40B4-BE49-F238E27FC236}">
                  <a16:creationId xmlns:a16="http://schemas.microsoft.com/office/drawing/2014/main" id="{1974B0FA-FFE4-CB48-E1D6-4A10A8BE296F}"/>
                </a:ext>
              </a:extLst>
            </p:cNvPr>
            <p:cNvSpPr>
              <a:spLocks noEditPoints="1"/>
            </p:cNvSpPr>
            <p:nvPr/>
          </p:nvSpPr>
          <p:spPr bwMode="auto">
            <a:xfrm>
              <a:off x="2970" y="1593"/>
              <a:ext cx="134" cy="89"/>
            </a:xfrm>
            <a:custGeom>
              <a:avLst/>
              <a:gdLst>
                <a:gd name="T0" fmla="*/ 634602 w 24"/>
                <a:gd name="T1" fmla="*/ 149387 h 16"/>
                <a:gd name="T2" fmla="*/ 667677 w 24"/>
                <a:gd name="T3" fmla="*/ 149387 h 16"/>
                <a:gd name="T4" fmla="*/ 634602 w 24"/>
                <a:gd name="T5" fmla="*/ 149387 h 16"/>
                <a:gd name="T6" fmla="*/ 575245 w 24"/>
                <a:gd name="T7" fmla="*/ 31684 h 16"/>
                <a:gd name="T8" fmla="*/ 634602 w 24"/>
                <a:gd name="T9" fmla="*/ 149387 h 16"/>
                <a:gd name="T10" fmla="*/ 423652 w 24"/>
                <a:gd name="T11" fmla="*/ 31684 h 16"/>
                <a:gd name="T12" fmla="*/ 575245 w 24"/>
                <a:gd name="T13" fmla="*/ 31684 h 16"/>
                <a:gd name="T14" fmla="*/ 423652 w 24"/>
                <a:gd name="T15" fmla="*/ 0 h 16"/>
                <a:gd name="T16" fmla="*/ 423652 w 24"/>
                <a:gd name="T17" fmla="*/ 31684 h 16"/>
                <a:gd name="T18" fmla="*/ 423652 w 24"/>
                <a:gd name="T19" fmla="*/ 31684 h 16"/>
                <a:gd name="T20" fmla="*/ 331404 w 24"/>
                <a:gd name="T21" fmla="*/ 31684 h 16"/>
                <a:gd name="T22" fmla="*/ 423652 w 24"/>
                <a:gd name="T23" fmla="*/ 31684 h 16"/>
                <a:gd name="T24" fmla="*/ 331404 w 24"/>
                <a:gd name="T25" fmla="*/ 31684 h 16"/>
                <a:gd name="T26" fmla="*/ 331404 w 24"/>
                <a:gd name="T27" fmla="*/ 58356 h 16"/>
                <a:gd name="T28" fmla="*/ 331404 w 24"/>
                <a:gd name="T29" fmla="*/ 31684 h 16"/>
                <a:gd name="T30" fmla="*/ 331404 w 24"/>
                <a:gd name="T31" fmla="*/ 58356 h 16"/>
                <a:gd name="T32" fmla="*/ 331404 w 24"/>
                <a:gd name="T33" fmla="*/ 58356 h 16"/>
                <a:gd name="T34" fmla="*/ 331404 w 24"/>
                <a:gd name="T35" fmla="*/ 58356 h 16"/>
                <a:gd name="T36" fmla="*/ 271177 w 24"/>
                <a:gd name="T37" fmla="*/ 90875 h 16"/>
                <a:gd name="T38" fmla="*/ 331404 w 24"/>
                <a:gd name="T39" fmla="*/ 31684 h 16"/>
                <a:gd name="T40" fmla="*/ 271177 w 24"/>
                <a:gd name="T41" fmla="*/ 90875 h 16"/>
                <a:gd name="T42" fmla="*/ 211826 w 24"/>
                <a:gd name="T43" fmla="*/ 90875 h 16"/>
                <a:gd name="T44" fmla="*/ 271177 w 24"/>
                <a:gd name="T45" fmla="*/ 90875 h 16"/>
                <a:gd name="T46" fmla="*/ 243841 w 24"/>
                <a:gd name="T47" fmla="*/ 116868 h 16"/>
                <a:gd name="T48" fmla="*/ 243841 w 24"/>
                <a:gd name="T49" fmla="*/ 116868 h 16"/>
                <a:gd name="T50" fmla="*/ 59356 w 24"/>
                <a:gd name="T51" fmla="*/ 383985 h 16"/>
                <a:gd name="T52" fmla="*/ 211826 w 24"/>
                <a:gd name="T53" fmla="*/ 90875 h 16"/>
                <a:gd name="T54" fmla="*/ 59356 w 24"/>
                <a:gd name="T55" fmla="*/ 383985 h 16"/>
                <a:gd name="T56" fmla="*/ 33076 w 24"/>
                <a:gd name="T57" fmla="*/ 383985 h 16"/>
                <a:gd name="T58" fmla="*/ 59356 w 24"/>
                <a:gd name="T59" fmla="*/ 383985 h 16"/>
                <a:gd name="T60" fmla="*/ 33076 w 24"/>
                <a:gd name="T61" fmla="*/ 442341 h 16"/>
                <a:gd name="T62" fmla="*/ 59356 w 24"/>
                <a:gd name="T63" fmla="*/ 383985 h 16"/>
                <a:gd name="T64" fmla="*/ 184674 w 24"/>
                <a:gd name="T65" fmla="*/ 415480 h 16"/>
                <a:gd name="T66" fmla="*/ 33076 w 24"/>
                <a:gd name="T67" fmla="*/ 442341 h 16"/>
                <a:gd name="T68" fmla="*/ 184674 w 24"/>
                <a:gd name="T69" fmla="*/ 415480 h 16"/>
                <a:gd name="T70" fmla="*/ 184674 w 24"/>
                <a:gd name="T71" fmla="*/ 442341 h 16"/>
                <a:gd name="T72" fmla="*/ 184674 w 24"/>
                <a:gd name="T73" fmla="*/ 415480 h 16"/>
                <a:gd name="T74" fmla="*/ 184674 w 24"/>
                <a:gd name="T75" fmla="*/ 442341 h 16"/>
                <a:gd name="T76" fmla="*/ 184674 w 24"/>
                <a:gd name="T77" fmla="*/ 415480 h 16"/>
                <a:gd name="T78" fmla="*/ 184674 w 24"/>
                <a:gd name="T79" fmla="*/ 442341 h 16"/>
                <a:gd name="T80" fmla="*/ 184674 w 24"/>
                <a:gd name="T81" fmla="*/ 415480 h 16"/>
                <a:gd name="T82" fmla="*/ 667677 w 24"/>
                <a:gd name="T83" fmla="*/ 266099 h 16"/>
                <a:gd name="T84" fmla="*/ 184674 w 24"/>
                <a:gd name="T85" fmla="*/ 442341 h 16"/>
                <a:gd name="T86" fmla="*/ 667677 w 24"/>
                <a:gd name="T87" fmla="*/ 266099 h 16"/>
                <a:gd name="T88" fmla="*/ 667677 w 24"/>
                <a:gd name="T89" fmla="*/ 298801 h 16"/>
                <a:gd name="T90" fmla="*/ 667677 w 24"/>
                <a:gd name="T91" fmla="*/ 266099 h 16"/>
                <a:gd name="T92" fmla="*/ 694829 w 24"/>
                <a:gd name="T93" fmla="*/ 207743 h 16"/>
                <a:gd name="T94" fmla="*/ 667677 w 24"/>
                <a:gd name="T95" fmla="*/ 266099 h 16"/>
                <a:gd name="T96" fmla="*/ 667677 w 24"/>
                <a:gd name="T97" fmla="*/ 239393 h 16"/>
                <a:gd name="T98" fmla="*/ 667677 w 24"/>
                <a:gd name="T99" fmla="*/ 239393 h 16"/>
                <a:gd name="T100" fmla="*/ 634602 w 24"/>
                <a:gd name="T101" fmla="*/ 149387 h 16"/>
                <a:gd name="T102" fmla="*/ 694829 w 24"/>
                <a:gd name="T103" fmla="*/ 207743 h 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 h="16">
                  <a:moveTo>
                    <a:pt x="21" y="5"/>
                  </a:moveTo>
                  <a:cubicBezTo>
                    <a:pt x="21" y="5"/>
                    <a:pt x="21" y="5"/>
                    <a:pt x="21" y="5"/>
                  </a:cubicBezTo>
                  <a:lnTo>
                    <a:pt x="22" y="4"/>
                  </a:lnTo>
                  <a:cubicBezTo>
                    <a:pt x="22" y="5"/>
                    <a:pt x="22" y="5"/>
                    <a:pt x="22" y="5"/>
                  </a:cubicBezTo>
                  <a:lnTo>
                    <a:pt x="21" y="5"/>
                  </a:lnTo>
                  <a:close/>
                  <a:moveTo>
                    <a:pt x="21" y="5"/>
                  </a:moveTo>
                  <a:cubicBezTo>
                    <a:pt x="21" y="4"/>
                    <a:pt x="20" y="3"/>
                    <a:pt x="18" y="3"/>
                  </a:cubicBezTo>
                  <a:lnTo>
                    <a:pt x="19" y="1"/>
                  </a:lnTo>
                  <a:cubicBezTo>
                    <a:pt x="20" y="2"/>
                    <a:pt x="22" y="3"/>
                    <a:pt x="22" y="4"/>
                  </a:cubicBezTo>
                  <a:lnTo>
                    <a:pt x="21" y="5"/>
                  </a:lnTo>
                  <a:close/>
                  <a:moveTo>
                    <a:pt x="18" y="3"/>
                  </a:moveTo>
                  <a:cubicBezTo>
                    <a:pt x="17" y="2"/>
                    <a:pt x="15" y="1"/>
                    <a:pt x="14" y="1"/>
                  </a:cubicBezTo>
                  <a:lnTo>
                    <a:pt x="14" y="0"/>
                  </a:lnTo>
                  <a:cubicBezTo>
                    <a:pt x="16" y="0"/>
                    <a:pt x="17" y="1"/>
                    <a:pt x="19" y="1"/>
                  </a:cubicBezTo>
                  <a:lnTo>
                    <a:pt x="18" y="3"/>
                  </a:lnTo>
                  <a:close/>
                  <a:moveTo>
                    <a:pt x="14" y="0"/>
                  </a:moveTo>
                  <a:lnTo>
                    <a:pt x="14" y="0"/>
                  </a:lnTo>
                  <a:lnTo>
                    <a:pt x="14" y="1"/>
                  </a:lnTo>
                  <a:lnTo>
                    <a:pt x="14" y="0"/>
                  </a:lnTo>
                  <a:close/>
                  <a:moveTo>
                    <a:pt x="14" y="1"/>
                  </a:moveTo>
                  <a:cubicBezTo>
                    <a:pt x="13" y="1"/>
                    <a:pt x="12" y="1"/>
                    <a:pt x="11" y="2"/>
                  </a:cubicBezTo>
                  <a:lnTo>
                    <a:pt x="11" y="1"/>
                  </a:lnTo>
                  <a:cubicBezTo>
                    <a:pt x="12" y="0"/>
                    <a:pt x="13" y="0"/>
                    <a:pt x="14" y="0"/>
                  </a:cubicBezTo>
                  <a:lnTo>
                    <a:pt x="14" y="1"/>
                  </a:lnTo>
                  <a:close/>
                  <a:moveTo>
                    <a:pt x="11" y="1"/>
                  </a:moveTo>
                  <a:lnTo>
                    <a:pt x="11" y="1"/>
                  </a:lnTo>
                  <a:close/>
                  <a:moveTo>
                    <a:pt x="11" y="2"/>
                  </a:moveTo>
                  <a:lnTo>
                    <a:pt x="11" y="2"/>
                  </a:lnTo>
                  <a:lnTo>
                    <a:pt x="11" y="1"/>
                  </a:lnTo>
                  <a:lnTo>
                    <a:pt x="11" y="2"/>
                  </a:lnTo>
                  <a:close/>
                  <a:moveTo>
                    <a:pt x="11" y="2"/>
                  </a:moveTo>
                  <a:lnTo>
                    <a:pt x="11" y="2"/>
                  </a:lnTo>
                  <a:lnTo>
                    <a:pt x="11" y="1"/>
                  </a:lnTo>
                  <a:lnTo>
                    <a:pt x="11" y="2"/>
                  </a:lnTo>
                  <a:close/>
                  <a:moveTo>
                    <a:pt x="11" y="2"/>
                  </a:moveTo>
                  <a:cubicBezTo>
                    <a:pt x="11" y="2"/>
                    <a:pt x="10" y="2"/>
                    <a:pt x="9" y="3"/>
                  </a:cubicBezTo>
                  <a:lnTo>
                    <a:pt x="9" y="2"/>
                  </a:lnTo>
                  <a:cubicBezTo>
                    <a:pt x="9" y="1"/>
                    <a:pt x="10" y="1"/>
                    <a:pt x="11" y="1"/>
                  </a:cubicBezTo>
                  <a:lnTo>
                    <a:pt x="11" y="2"/>
                  </a:lnTo>
                  <a:close/>
                  <a:moveTo>
                    <a:pt x="9" y="3"/>
                  </a:moveTo>
                  <a:cubicBezTo>
                    <a:pt x="9" y="3"/>
                    <a:pt x="8" y="4"/>
                    <a:pt x="8" y="4"/>
                  </a:cubicBezTo>
                  <a:lnTo>
                    <a:pt x="7" y="3"/>
                  </a:lnTo>
                  <a:cubicBezTo>
                    <a:pt x="7" y="3"/>
                    <a:pt x="8" y="2"/>
                    <a:pt x="9" y="2"/>
                  </a:cubicBezTo>
                  <a:lnTo>
                    <a:pt x="9" y="3"/>
                  </a:lnTo>
                  <a:close/>
                  <a:moveTo>
                    <a:pt x="8" y="4"/>
                  </a:moveTo>
                  <a:lnTo>
                    <a:pt x="8" y="4"/>
                  </a:lnTo>
                  <a:lnTo>
                    <a:pt x="7" y="4"/>
                  </a:lnTo>
                  <a:lnTo>
                    <a:pt x="8" y="4"/>
                  </a:lnTo>
                  <a:close/>
                  <a:moveTo>
                    <a:pt x="8" y="4"/>
                  </a:moveTo>
                  <a:cubicBezTo>
                    <a:pt x="5" y="7"/>
                    <a:pt x="3" y="10"/>
                    <a:pt x="2" y="13"/>
                  </a:cubicBezTo>
                  <a:lnTo>
                    <a:pt x="1" y="13"/>
                  </a:lnTo>
                  <a:cubicBezTo>
                    <a:pt x="2" y="9"/>
                    <a:pt x="4" y="6"/>
                    <a:pt x="7" y="3"/>
                  </a:cubicBezTo>
                  <a:lnTo>
                    <a:pt x="8" y="4"/>
                  </a:lnTo>
                  <a:close/>
                  <a:moveTo>
                    <a:pt x="2" y="13"/>
                  </a:moveTo>
                  <a:lnTo>
                    <a:pt x="2" y="13"/>
                  </a:lnTo>
                  <a:lnTo>
                    <a:pt x="1" y="13"/>
                  </a:lnTo>
                  <a:lnTo>
                    <a:pt x="2" y="13"/>
                  </a:lnTo>
                  <a:close/>
                  <a:moveTo>
                    <a:pt x="2" y="13"/>
                  </a:moveTo>
                  <a:cubicBezTo>
                    <a:pt x="2" y="14"/>
                    <a:pt x="2" y="14"/>
                    <a:pt x="2" y="14"/>
                  </a:cubicBezTo>
                  <a:lnTo>
                    <a:pt x="1" y="15"/>
                  </a:lnTo>
                  <a:cubicBezTo>
                    <a:pt x="0" y="15"/>
                    <a:pt x="0" y="14"/>
                    <a:pt x="1" y="13"/>
                  </a:cubicBezTo>
                  <a:lnTo>
                    <a:pt x="2" y="13"/>
                  </a:lnTo>
                  <a:close/>
                  <a:moveTo>
                    <a:pt x="2" y="14"/>
                  </a:moveTo>
                  <a:cubicBezTo>
                    <a:pt x="3" y="14"/>
                    <a:pt x="5" y="14"/>
                    <a:pt x="6" y="14"/>
                  </a:cubicBezTo>
                  <a:lnTo>
                    <a:pt x="6" y="15"/>
                  </a:lnTo>
                  <a:cubicBezTo>
                    <a:pt x="5" y="15"/>
                    <a:pt x="3" y="16"/>
                    <a:pt x="1" y="15"/>
                  </a:cubicBezTo>
                  <a:lnTo>
                    <a:pt x="2" y="14"/>
                  </a:lnTo>
                  <a:close/>
                  <a:moveTo>
                    <a:pt x="6" y="14"/>
                  </a:moveTo>
                  <a:lnTo>
                    <a:pt x="6" y="14"/>
                  </a:lnTo>
                  <a:lnTo>
                    <a:pt x="6" y="15"/>
                  </a:lnTo>
                  <a:lnTo>
                    <a:pt x="6" y="14"/>
                  </a:lnTo>
                  <a:close/>
                  <a:moveTo>
                    <a:pt x="6" y="15"/>
                  </a:moveTo>
                  <a:lnTo>
                    <a:pt x="6" y="15"/>
                  </a:lnTo>
                  <a:close/>
                  <a:moveTo>
                    <a:pt x="6" y="14"/>
                  </a:moveTo>
                  <a:lnTo>
                    <a:pt x="6" y="14"/>
                  </a:lnTo>
                  <a:lnTo>
                    <a:pt x="6" y="15"/>
                  </a:lnTo>
                  <a:lnTo>
                    <a:pt x="6" y="14"/>
                  </a:lnTo>
                  <a:close/>
                  <a:moveTo>
                    <a:pt x="6" y="14"/>
                  </a:moveTo>
                  <a:cubicBezTo>
                    <a:pt x="12" y="14"/>
                    <a:pt x="18" y="13"/>
                    <a:pt x="22" y="9"/>
                  </a:cubicBezTo>
                  <a:lnTo>
                    <a:pt x="23" y="10"/>
                  </a:lnTo>
                  <a:cubicBezTo>
                    <a:pt x="19" y="14"/>
                    <a:pt x="12" y="15"/>
                    <a:pt x="6" y="15"/>
                  </a:cubicBezTo>
                  <a:lnTo>
                    <a:pt x="6" y="14"/>
                  </a:lnTo>
                  <a:close/>
                  <a:moveTo>
                    <a:pt x="22" y="9"/>
                  </a:moveTo>
                  <a:lnTo>
                    <a:pt x="22" y="9"/>
                  </a:lnTo>
                  <a:lnTo>
                    <a:pt x="22" y="10"/>
                  </a:lnTo>
                  <a:lnTo>
                    <a:pt x="22" y="9"/>
                  </a:lnTo>
                  <a:close/>
                  <a:moveTo>
                    <a:pt x="22" y="9"/>
                  </a:moveTo>
                  <a:cubicBezTo>
                    <a:pt x="22" y="9"/>
                    <a:pt x="22" y="8"/>
                    <a:pt x="22" y="8"/>
                  </a:cubicBezTo>
                  <a:lnTo>
                    <a:pt x="23" y="7"/>
                  </a:lnTo>
                  <a:cubicBezTo>
                    <a:pt x="24" y="8"/>
                    <a:pt x="24" y="9"/>
                    <a:pt x="23" y="10"/>
                  </a:cubicBezTo>
                  <a:lnTo>
                    <a:pt x="22" y="9"/>
                  </a:lnTo>
                  <a:close/>
                  <a:moveTo>
                    <a:pt x="22" y="8"/>
                  </a:moveTo>
                  <a:lnTo>
                    <a:pt x="22" y="8"/>
                  </a:lnTo>
                  <a:lnTo>
                    <a:pt x="22" y="7"/>
                  </a:lnTo>
                  <a:lnTo>
                    <a:pt x="22" y="8"/>
                  </a:lnTo>
                  <a:close/>
                  <a:moveTo>
                    <a:pt x="22" y="8"/>
                  </a:moveTo>
                  <a:cubicBezTo>
                    <a:pt x="21" y="7"/>
                    <a:pt x="21" y="6"/>
                    <a:pt x="21" y="5"/>
                  </a:cubicBezTo>
                  <a:lnTo>
                    <a:pt x="22" y="6"/>
                  </a:lnTo>
                  <a:cubicBezTo>
                    <a:pt x="22" y="6"/>
                    <a:pt x="23" y="7"/>
                    <a:pt x="23" y="7"/>
                  </a:cubicBezTo>
                  <a:lnTo>
                    <a:pt x="22"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4" name="Freeform 123">
              <a:extLst>
                <a:ext uri="{FF2B5EF4-FFF2-40B4-BE49-F238E27FC236}">
                  <a16:creationId xmlns:a16="http://schemas.microsoft.com/office/drawing/2014/main" id="{F038464C-0AAA-D951-AA1F-BF139726ED65}"/>
                </a:ext>
              </a:extLst>
            </p:cNvPr>
            <p:cNvSpPr>
              <a:spLocks/>
            </p:cNvSpPr>
            <p:nvPr/>
          </p:nvSpPr>
          <p:spPr bwMode="auto">
            <a:xfrm>
              <a:off x="3104" y="1581"/>
              <a:ext cx="90" cy="56"/>
            </a:xfrm>
            <a:custGeom>
              <a:avLst/>
              <a:gdLst>
                <a:gd name="T0" fmla="*/ 473597 w 16"/>
                <a:gd name="T1" fmla="*/ 93419 h 10"/>
                <a:gd name="T2" fmla="*/ 158237 w 16"/>
                <a:gd name="T3" fmla="*/ 33365 h 10"/>
                <a:gd name="T4" fmla="*/ 96126 w 16"/>
                <a:gd name="T5" fmla="*/ 275374 h 10"/>
                <a:gd name="T6" fmla="*/ 473597 w 16"/>
                <a:gd name="T7" fmla="*/ 214441 h 10"/>
                <a:gd name="T8" fmla="*/ 473597 w 16"/>
                <a:gd name="T9" fmla="*/ 93419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0">
                  <a:moveTo>
                    <a:pt x="15" y="3"/>
                  </a:moveTo>
                  <a:cubicBezTo>
                    <a:pt x="11" y="3"/>
                    <a:pt x="8" y="0"/>
                    <a:pt x="5" y="1"/>
                  </a:cubicBezTo>
                  <a:cubicBezTo>
                    <a:pt x="1" y="2"/>
                    <a:pt x="0" y="9"/>
                    <a:pt x="3" y="9"/>
                  </a:cubicBezTo>
                  <a:cubicBezTo>
                    <a:pt x="8" y="9"/>
                    <a:pt x="11" y="10"/>
                    <a:pt x="15" y="7"/>
                  </a:cubicBezTo>
                  <a:cubicBezTo>
                    <a:pt x="16" y="6"/>
                    <a:pt x="14" y="4"/>
                    <a:pt x="1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5" name="Freeform 124">
              <a:extLst>
                <a:ext uri="{FF2B5EF4-FFF2-40B4-BE49-F238E27FC236}">
                  <a16:creationId xmlns:a16="http://schemas.microsoft.com/office/drawing/2014/main" id="{E942248C-326F-52D8-2993-818321D1C62E}"/>
                </a:ext>
              </a:extLst>
            </p:cNvPr>
            <p:cNvSpPr>
              <a:spLocks noEditPoints="1"/>
            </p:cNvSpPr>
            <p:nvPr/>
          </p:nvSpPr>
          <p:spPr bwMode="auto">
            <a:xfrm>
              <a:off x="3110" y="1581"/>
              <a:ext cx="84" cy="56"/>
            </a:xfrm>
            <a:custGeom>
              <a:avLst/>
              <a:gdLst>
                <a:gd name="T0" fmla="*/ 275374 w 15"/>
                <a:gd name="T1" fmla="*/ 60934 h 10"/>
                <a:gd name="T2" fmla="*/ 429727 w 15"/>
                <a:gd name="T3" fmla="*/ 60934 h 10"/>
                <a:gd name="T4" fmla="*/ 275374 w 15"/>
                <a:gd name="T5" fmla="*/ 60934 h 10"/>
                <a:gd name="T6" fmla="*/ 93419 w 15"/>
                <a:gd name="T7" fmla="*/ 0 h 10"/>
                <a:gd name="T8" fmla="*/ 275374 w 15"/>
                <a:gd name="T9" fmla="*/ 60934 h 10"/>
                <a:gd name="T10" fmla="*/ 120988 w 15"/>
                <a:gd name="T11" fmla="*/ 60934 h 10"/>
                <a:gd name="T12" fmla="*/ 120988 w 15"/>
                <a:gd name="T13" fmla="*/ 60934 h 10"/>
                <a:gd name="T14" fmla="*/ 33365 w 15"/>
                <a:gd name="T15" fmla="*/ 154353 h 10"/>
                <a:gd name="T16" fmla="*/ 93419 w 15"/>
                <a:gd name="T17" fmla="*/ 0 h 10"/>
                <a:gd name="T18" fmla="*/ 33365 w 15"/>
                <a:gd name="T19" fmla="*/ 154353 h 10"/>
                <a:gd name="T20" fmla="*/ 0 w 15"/>
                <a:gd name="T21" fmla="*/ 214441 h 10"/>
                <a:gd name="T22" fmla="*/ 33365 w 15"/>
                <a:gd name="T23" fmla="*/ 154353 h 10"/>
                <a:gd name="T24" fmla="*/ 0 w 15"/>
                <a:gd name="T25" fmla="*/ 214441 h 10"/>
                <a:gd name="T26" fmla="*/ 33365 w 15"/>
                <a:gd name="T27" fmla="*/ 186844 h 10"/>
                <a:gd name="T28" fmla="*/ 0 w 15"/>
                <a:gd name="T29" fmla="*/ 275374 h 10"/>
                <a:gd name="T30" fmla="*/ 33365 w 15"/>
                <a:gd name="T31" fmla="*/ 186844 h 10"/>
                <a:gd name="T32" fmla="*/ 60934 w 15"/>
                <a:gd name="T33" fmla="*/ 247806 h 10"/>
                <a:gd name="T34" fmla="*/ 0 w 15"/>
                <a:gd name="T35" fmla="*/ 275374 h 10"/>
                <a:gd name="T36" fmla="*/ 60934 w 15"/>
                <a:gd name="T37" fmla="*/ 247806 h 10"/>
                <a:gd name="T38" fmla="*/ 60934 w 15"/>
                <a:gd name="T39" fmla="*/ 275374 h 10"/>
                <a:gd name="T40" fmla="*/ 60934 w 15"/>
                <a:gd name="T41" fmla="*/ 247806 h 10"/>
                <a:gd name="T42" fmla="*/ 120988 w 15"/>
                <a:gd name="T43" fmla="*/ 308739 h 10"/>
                <a:gd name="T44" fmla="*/ 60934 w 15"/>
                <a:gd name="T45" fmla="*/ 247806 h 10"/>
                <a:gd name="T46" fmla="*/ 402158 w 15"/>
                <a:gd name="T47" fmla="*/ 186844 h 10"/>
                <a:gd name="T48" fmla="*/ 120988 w 15"/>
                <a:gd name="T49" fmla="*/ 308739 h 10"/>
                <a:gd name="T50" fmla="*/ 402158 w 15"/>
                <a:gd name="T51" fmla="*/ 186844 h 10"/>
                <a:gd name="T52" fmla="*/ 429727 w 15"/>
                <a:gd name="T53" fmla="*/ 214441 h 10"/>
                <a:gd name="T54" fmla="*/ 402158 w 15"/>
                <a:gd name="T55" fmla="*/ 186844 h 10"/>
                <a:gd name="T56" fmla="*/ 462213 w 15"/>
                <a:gd name="T57" fmla="*/ 154353 h 10"/>
                <a:gd name="T58" fmla="*/ 402158 w 15"/>
                <a:gd name="T59" fmla="*/ 186844 h 10"/>
                <a:gd name="T60" fmla="*/ 402158 w 15"/>
                <a:gd name="T61" fmla="*/ 93419 h 10"/>
                <a:gd name="T62" fmla="*/ 462213 w 15"/>
                <a:gd name="T63" fmla="*/ 154353 h 10"/>
                <a:gd name="T64" fmla="*/ 429727 w 15"/>
                <a:gd name="T65" fmla="*/ 60934 h 10"/>
                <a:gd name="T66" fmla="*/ 462213 w 15"/>
                <a:gd name="T67" fmla="*/ 93419 h 10"/>
                <a:gd name="T68" fmla="*/ 429727 w 15"/>
                <a:gd name="T69" fmla="*/ 60934 h 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10">
                  <a:moveTo>
                    <a:pt x="14" y="4"/>
                  </a:moveTo>
                  <a:cubicBezTo>
                    <a:pt x="12" y="4"/>
                    <a:pt x="11" y="3"/>
                    <a:pt x="9" y="2"/>
                  </a:cubicBezTo>
                  <a:lnTo>
                    <a:pt x="10" y="1"/>
                  </a:lnTo>
                  <a:cubicBezTo>
                    <a:pt x="11" y="2"/>
                    <a:pt x="12" y="2"/>
                    <a:pt x="14" y="2"/>
                  </a:cubicBezTo>
                  <a:lnTo>
                    <a:pt x="14" y="4"/>
                  </a:lnTo>
                  <a:close/>
                  <a:moveTo>
                    <a:pt x="9" y="2"/>
                  </a:moveTo>
                  <a:cubicBezTo>
                    <a:pt x="7" y="2"/>
                    <a:pt x="6" y="1"/>
                    <a:pt x="4" y="2"/>
                  </a:cubicBezTo>
                  <a:lnTo>
                    <a:pt x="3" y="0"/>
                  </a:lnTo>
                  <a:cubicBezTo>
                    <a:pt x="6" y="0"/>
                    <a:pt x="8" y="0"/>
                    <a:pt x="10" y="1"/>
                  </a:cubicBezTo>
                  <a:lnTo>
                    <a:pt x="9" y="2"/>
                  </a:lnTo>
                  <a:close/>
                  <a:moveTo>
                    <a:pt x="4" y="2"/>
                  </a:moveTo>
                  <a:lnTo>
                    <a:pt x="4" y="2"/>
                  </a:lnTo>
                  <a:lnTo>
                    <a:pt x="4" y="1"/>
                  </a:lnTo>
                  <a:lnTo>
                    <a:pt x="4" y="2"/>
                  </a:lnTo>
                  <a:close/>
                  <a:moveTo>
                    <a:pt x="4" y="2"/>
                  </a:moveTo>
                  <a:cubicBezTo>
                    <a:pt x="2" y="2"/>
                    <a:pt x="2" y="3"/>
                    <a:pt x="1" y="5"/>
                  </a:cubicBezTo>
                  <a:lnTo>
                    <a:pt x="0" y="4"/>
                  </a:lnTo>
                  <a:cubicBezTo>
                    <a:pt x="0" y="2"/>
                    <a:pt x="2" y="1"/>
                    <a:pt x="3" y="0"/>
                  </a:cubicBezTo>
                  <a:lnTo>
                    <a:pt x="4" y="2"/>
                  </a:lnTo>
                  <a:close/>
                  <a:moveTo>
                    <a:pt x="1" y="5"/>
                  </a:moveTo>
                  <a:cubicBezTo>
                    <a:pt x="1" y="5"/>
                    <a:pt x="1" y="6"/>
                    <a:pt x="1" y="6"/>
                  </a:cubicBezTo>
                  <a:lnTo>
                    <a:pt x="0" y="7"/>
                  </a:lnTo>
                  <a:cubicBezTo>
                    <a:pt x="0" y="6"/>
                    <a:pt x="0" y="5"/>
                    <a:pt x="0" y="4"/>
                  </a:cubicBezTo>
                  <a:lnTo>
                    <a:pt x="1" y="5"/>
                  </a:lnTo>
                  <a:close/>
                  <a:moveTo>
                    <a:pt x="0" y="7"/>
                  </a:moveTo>
                  <a:lnTo>
                    <a:pt x="0" y="7"/>
                  </a:lnTo>
                  <a:close/>
                  <a:moveTo>
                    <a:pt x="1" y="6"/>
                  </a:moveTo>
                  <a:cubicBezTo>
                    <a:pt x="1" y="7"/>
                    <a:pt x="1" y="8"/>
                    <a:pt x="1" y="8"/>
                  </a:cubicBezTo>
                  <a:lnTo>
                    <a:pt x="0" y="9"/>
                  </a:lnTo>
                  <a:cubicBezTo>
                    <a:pt x="0" y="8"/>
                    <a:pt x="0" y="7"/>
                    <a:pt x="0" y="7"/>
                  </a:cubicBezTo>
                  <a:lnTo>
                    <a:pt x="1" y="6"/>
                  </a:lnTo>
                  <a:close/>
                  <a:moveTo>
                    <a:pt x="1" y="8"/>
                  </a:moveTo>
                  <a:cubicBezTo>
                    <a:pt x="1" y="8"/>
                    <a:pt x="2" y="8"/>
                    <a:pt x="2" y="8"/>
                  </a:cubicBezTo>
                  <a:lnTo>
                    <a:pt x="2" y="10"/>
                  </a:lnTo>
                  <a:cubicBezTo>
                    <a:pt x="1" y="10"/>
                    <a:pt x="0" y="9"/>
                    <a:pt x="0" y="9"/>
                  </a:cubicBezTo>
                  <a:lnTo>
                    <a:pt x="1" y="8"/>
                  </a:lnTo>
                  <a:close/>
                  <a:moveTo>
                    <a:pt x="2" y="8"/>
                  </a:moveTo>
                  <a:lnTo>
                    <a:pt x="2" y="8"/>
                  </a:lnTo>
                  <a:lnTo>
                    <a:pt x="2" y="9"/>
                  </a:lnTo>
                  <a:lnTo>
                    <a:pt x="2" y="8"/>
                  </a:lnTo>
                  <a:close/>
                  <a:moveTo>
                    <a:pt x="2" y="8"/>
                  </a:moveTo>
                  <a:cubicBezTo>
                    <a:pt x="3" y="8"/>
                    <a:pt x="3" y="9"/>
                    <a:pt x="4" y="9"/>
                  </a:cubicBezTo>
                  <a:lnTo>
                    <a:pt x="4" y="10"/>
                  </a:lnTo>
                  <a:cubicBezTo>
                    <a:pt x="3" y="10"/>
                    <a:pt x="3" y="10"/>
                    <a:pt x="2" y="10"/>
                  </a:cubicBezTo>
                  <a:lnTo>
                    <a:pt x="2" y="8"/>
                  </a:lnTo>
                  <a:close/>
                  <a:moveTo>
                    <a:pt x="4" y="9"/>
                  </a:moveTo>
                  <a:cubicBezTo>
                    <a:pt x="8" y="9"/>
                    <a:pt x="10" y="9"/>
                    <a:pt x="13" y="6"/>
                  </a:cubicBezTo>
                  <a:lnTo>
                    <a:pt x="14" y="8"/>
                  </a:lnTo>
                  <a:cubicBezTo>
                    <a:pt x="11" y="10"/>
                    <a:pt x="8" y="10"/>
                    <a:pt x="4" y="10"/>
                  </a:cubicBezTo>
                  <a:lnTo>
                    <a:pt x="4" y="9"/>
                  </a:lnTo>
                  <a:close/>
                  <a:moveTo>
                    <a:pt x="13" y="6"/>
                  </a:moveTo>
                  <a:lnTo>
                    <a:pt x="13" y="6"/>
                  </a:lnTo>
                  <a:lnTo>
                    <a:pt x="14" y="7"/>
                  </a:lnTo>
                  <a:lnTo>
                    <a:pt x="13" y="6"/>
                  </a:lnTo>
                  <a:close/>
                  <a:moveTo>
                    <a:pt x="13" y="6"/>
                  </a:moveTo>
                  <a:cubicBezTo>
                    <a:pt x="14" y="6"/>
                    <a:pt x="13" y="6"/>
                    <a:pt x="13" y="5"/>
                  </a:cubicBezTo>
                  <a:lnTo>
                    <a:pt x="15" y="5"/>
                  </a:lnTo>
                  <a:cubicBezTo>
                    <a:pt x="15" y="6"/>
                    <a:pt x="15" y="7"/>
                    <a:pt x="14" y="8"/>
                  </a:cubicBezTo>
                  <a:lnTo>
                    <a:pt x="13" y="6"/>
                  </a:lnTo>
                  <a:close/>
                  <a:moveTo>
                    <a:pt x="13" y="5"/>
                  </a:moveTo>
                  <a:cubicBezTo>
                    <a:pt x="13" y="4"/>
                    <a:pt x="13" y="3"/>
                    <a:pt x="13" y="3"/>
                  </a:cubicBezTo>
                  <a:lnTo>
                    <a:pt x="15" y="3"/>
                  </a:lnTo>
                  <a:cubicBezTo>
                    <a:pt x="14" y="4"/>
                    <a:pt x="15" y="4"/>
                    <a:pt x="15" y="5"/>
                  </a:cubicBezTo>
                  <a:lnTo>
                    <a:pt x="13" y="5"/>
                  </a:lnTo>
                  <a:close/>
                  <a:moveTo>
                    <a:pt x="14" y="2"/>
                  </a:moveTo>
                  <a:lnTo>
                    <a:pt x="15" y="2"/>
                  </a:lnTo>
                  <a:lnTo>
                    <a:pt x="15" y="3"/>
                  </a:lnTo>
                  <a:lnTo>
                    <a:pt x="14" y="3"/>
                  </a:lnTo>
                  <a:lnTo>
                    <a:pt x="1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6" name="Freeform 125">
              <a:extLst>
                <a:ext uri="{FF2B5EF4-FFF2-40B4-BE49-F238E27FC236}">
                  <a16:creationId xmlns:a16="http://schemas.microsoft.com/office/drawing/2014/main" id="{68DEE902-76FB-1589-B48F-D419A6839600}"/>
                </a:ext>
              </a:extLst>
            </p:cNvPr>
            <p:cNvSpPr>
              <a:spLocks noEditPoints="1"/>
            </p:cNvSpPr>
            <p:nvPr/>
          </p:nvSpPr>
          <p:spPr bwMode="auto">
            <a:xfrm>
              <a:off x="2847" y="1470"/>
              <a:ext cx="201" cy="100"/>
            </a:xfrm>
            <a:custGeom>
              <a:avLst/>
              <a:gdLst>
                <a:gd name="T0" fmla="*/ 911518 w 36"/>
                <a:gd name="T1" fmla="*/ 58117 h 18"/>
                <a:gd name="T2" fmla="*/ 938854 w 36"/>
                <a:gd name="T3" fmla="*/ 31389 h 18"/>
                <a:gd name="T4" fmla="*/ 938854 w 36"/>
                <a:gd name="T5" fmla="*/ 31389 h 18"/>
                <a:gd name="T6" fmla="*/ 911518 w 36"/>
                <a:gd name="T7" fmla="*/ 58117 h 18"/>
                <a:gd name="T8" fmla="*/ 911518 w 36"/>
                <a:gd name="T9" fmla="*/ 58117 h 18"/>
                <a:gd name="T10" fmla="*/ 634602 w 36"/>
                <a:gd name="T11" fmla="*/ 58117 h 18"/>
                <a:gd name="T12" fmla="*/ 911518 w 36"/>
                <a:gd name="T13" fmla="*/ 58117 h 18"/>
                <a:gd name="T14" fmla="*/ 548094 w 36"/>
                <a:gd name="T15" fmla="*/ 116267 h 18"/>
                <a:gd name="T16" fmla="*/ 634602 w 36"/>
                <a:gd name="T17" fmla="*/ 58117 h 18"/>
                <a:gd name="T18" fmla="*/ 548094 w 36"/>
                <a:gd name="T19" fmla="*/ 89506 h 18"/>
                <a:gd name="T20" fmla="*/ 548094 w 36"/>
                <a:gd name="T21" fmla="*/ 116267 h 18"/>
                <a:gd name="T22" fmla="*/ 548094 w 36"/>
                <a:gd name="T23" fmla="*/ 116267 h 18"/>
                <a:gd name="T24" fmla="*/ 548094 w 36"/>
                <a:gd name="T25" fmla="*/ 89506 h 18"/>
                <a:gd name="T26" fmla="*/ 548094 w 36"/>
                <a:gd name="T27" fmla="*/ 116267 h 18"/>
                <a:gd name="T28" fmla="*/ 548094 w 36"/>
                <a:gd name="T29" fmla="*/ 116267 h 18"/>
                <a:gd name="T30" fmla="*/ 548094 w 36"/>
                <a:gd name="T31" fmla="*/ 116267 h 18"/>
                <a:gd name="T32" fmla="*/ 396495 w 36"/>
                <a:gd name="T33" fmla="*/ 116267 h 18"/>
                <a:gd name="T34" fmla="*/ 548094 w 36"/>
                <a:gd name="T35" fmla="*/ 116267 h 18"/>
                <a:gd name="T36" fmla="*/ 33076 w 36"/>
                <a:gd name="T37" fmla="*/ 296294 h 18"/>
                <a:gd name="T38" fmla="*/ 396495 w 36"/>
                <a:gd name="T39" fmla="*/ 116267 h 18"/>
                <a:gd name="T40" fmla="*/ 0 w 36"/>
                <a:gd name="T41" fmla="*/ 296294 h 18"/>
                <a:gd name="T42" fmla="*/ 0 w 36"/>
                <a:gd name="T43" fmla="*/ 264756 h 18"/>
                <a:gd name="T44" fmla="*/ 0 w 36"/>
                <a:gd name="T45" fmla="*/ 296294 h 18"/>
                <a:gd name="T46" fmla="*/ 271177 w 36"/>
                <a:gd name="T47" fmla="*/ 439133 h 18"/>
                <a:gd name="T48" fmla="*/ 0 w 36"/>
                <a:gd name="T49" fmla="*/ 296294 h 18"/>
                <a:gd name="T50" fmla="*/ 271177 w 36"/>
                <a:gd name="T51" fmla="*/ 439133 h 18"/>
                <a:gd name="T52" fmla="*/ 575245 w 36"/>
                <a:gd name="T53" fmla="*/ 529661 h 18"/>
                <a:gd name="T54" fmla="*/ 271177 w 36"/>
                <a:gd name="T55" fmla="*/ 439133 h 18"/>
                <a:gd name="T56" fmla="*/ 575245 w 36"/>
                <a:gd name="T57" fmla="*/ 470494 h 18"/>
                <a:gd name="T58" fmla="*/ 575245 w 36"/>
                <a:gd name="T59" fmla="*/ 470494 h 18"/>
                <a:gd name="T60" fmla="*/ 819276 w 36"/>
                <a:gd name="T61" fmla="*/ 412561 h 18"/>
                <a:gd name="T62" fmla="*/ 575245 w 36"/>
                <a:gd name="T63" fmla="*/ 529661 h 18"/>
                <a:gd name="T64" fmla="*/ 819276 w 36"/>
                <a:gd name="T65" fmla="*/ 412561 h 18"/>
                <a:gd name="T66" fmla="*/ 1031097 w 36"/>
                <a:gd name="T67" fmla="*/ 296294 h 18"/>
                <a:gd name="T68" fmla="*/ 819276 w 36"/>
                <a:gd name="T69" fmla="*/ 412561 h 18"/>
                <a:gd name="T70" fmla="*/ 1031097 w 36"/>
                <a:gd name="T71" fmla="*/ 264756 h 18"/>
                <a:gd name="T72" fmla="*/ 1031097 w 36"/>
                <a:gd name="T73" fmla="*/ 264756 h 18"/>
                <a:gd name="T74" fmla="*/ 1031097 w 36"/>
                <a:gd name="T75" fmla="*/ 232500 h 18"/>
                <a:gd name="T76" fmla="*/ 1031097 w 36"/>
                <a:gd name="T77" fmla="*/ 296294 h 18"/>
                <a:gd name="T78" fmla="*/ 1031097 w 36"/>
                <a:gd name="T79" fmla="*/ 232500 h 18"/>
                <a:gd name="T80" fmla="*/ 1090453 w 36"/>
                <a:gd name="T81" fmla="*/ 206789 h 18"/>
                <a:gd name="T82" fmla="*/ 1031097 w 36"/>
                <a:gd name="T83" fmla="*/ 232500 h 18"/>
                <a:gd name="T84" fmla="*/ 998021 w 36"/>
                <a:gd name="T85" fmla="*/ 148672 h 18"/>
                <a:gd name="T86" fmla="*/ 1090453 w 36"/>
                <a:gd name="T87" fmla="*/ 206789 h 18"/>
                <a:gd name="T88" fmla="*/ 998021 w 36"/>
                <a:gd name="T89" fmla="*/ 148672 h 18"/>
                <a:gd name="T90" fmla="*/ 938854 w 36"/>
                <a:gd name="T91" fmla="*/ 31389 h 18"/>
                <a:gd name="T92" fmla="*/ 998021 w 36"/>
                <a:gd name="T93" fmla="*/ 148672 h 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 h="18">
                  <a:moveTo>
                    <a:pt x="30" y="2"/>
                  </a:moveTo>
                  <a:lnTo>
                    <a:pt x="30" y="2"/>
                  </a:lnTo>
                  <a:lnTo>
                    <a:pt x="31" y="1"/>
                  </a:lnTo>
                  <a:lnTo>
                    <a:pt x="30" y="2"/>
                  </a:lnTo>
                  <a:close/>
                  <a:moveTo>
                    <a:pt x="31" y="1"/>
                  </a:moveTo>
                  <a:lnTo>
                    <a:pt x="31" y="1"/>
                  </a:lnTo>
                  <a:lnTo>
                    <a:pt x="30" y="2"/>
                  </a:lnTo>
                  <a:lnTo>
                    <a:pt x="31" y="1"/>
                  </a:lnTo>
                  <a:close/>
                  <a:moveTo>
                    <a:pt x="30" y="2"/>
                  </a:moveTo>
                  <a:cubicBezTo>
                    <a:pt x="28" y="1"/>
                    <a:pt x="25" y="2"/>
                    <a:pt x="22" y="3"/>
                  </a:cubicBezTo>
                  <a:lnTo>
                    <a:pt x="21" y="2"/>
                  </a:lnTo>
                  <a:cubicBezTo>
                    <a:pt x="25" y="1"/>
                    <a:pt x="28" y="0"/>
                    <a:pt x="31" y="1"/>
                  </a:cubicBezTo>
                  <a:lnTo>
                    <a:pt x="30" y="2"/>
                  </a:lnTo>
                  <a:close/>
                  <a:moveTo>
                    <a:pt x="22" y="3"/>
                  </a:moveTo>
                  <a:cubicBezTo>
                    <a:pt x="20" y="4"/>
                    <a:pt x="19" y="4"/>
                    <a:pt x="18" y="4"/>
                  </a:cubicBezTo>
                  <a:lnTo>
                    <a:pt x="18" y="3"/>
                  </a:lnTo>
                  <a:cubicBezTo>
                    <a:pt x="19" y="3"/>
                    <a:pt x="20" y="3"/>
                    <a:pt x="21" y="2"/>
                  </a:cubicBezTo>
                  <a:lnTo>
                    <a:pt x="22" y="3"/>
                  </a:lnTo>
                  <a:close/>
                  <a:moveTo>
                    <a:pt x="18" y="3"/>
                  </a:moveTo>
                  <a:lnTo>
                    <a:pt x="18" y="3"/>
                  </a:lnTo>
                  <a:lnTo>
                    <a:pt x="18" y="4"/>
                  </a:lnTo>
                  <a:lnTo>
                    <a:pt x="18" y="3"/>
                  </a:lnTo>
                  <a:close/>
                  <a:moveTo>
                    <a:pt x="18" y="4"/>
                  </a:moveTo>
                  <a:lnTo>
                    <a:pt x="18" y="4"/>
                  </a:lnTo>
                  <a:lnTo>
                    <a:pt x="18" y="3"/>
                  </a:lnTo>
                  <a:lnTo>
                    <a:pt x="18" y="4"/>
                  </a:lnTo>
                  <a:close/>
                  <a:moveTo>
                    <a:pt x="18" y="4"/>
                  </a:moveTo>
                  <a:lnTo>
                    <a:pt x="18" y="4"/>
                  </a:lnTo>
                  <a:close/>
                  <a:moveTo>
                    <a:pt x="18" y="4"/>
                  </a:moveTo>
                  <a:cubicBezTo>
                    <a:pt x="16" y="5"/>
                    <a:pt x="15" y="5"/>
                    <a:pt x="13" y="5"/>
                  </a:cubicBezTo>
                  <a:lnTo>
                    <a:pt x="13" y="4"/>
                  </a:lnTo>
                  <a:cubicBezTo>
                    <a:pt x="14" y="4"/>
                    <a:pt x="16" y="3"/>
                    <a:pt x="18" y="3"/>
                  </a:cubicBezTo>
                  <a:lnTo>
                    <a:pt x="18" y="4"/>
                  </a:lnTo>
                  <a:close/>
                  <a:moveTo>
                    <a:pt x="13" y="5"/>
                  </a:moveTo>
                  <a:cubicBezTo>
                    <a:pt x="8" y="5"/>
                    <a:pt x="3" y="6"/>
                    <a:pt x="1" y="10"/>
                  </a:cubicBezTo>
                  <a:lnTo>
                    <a:pt x="0" y="9"/>
                  </a:lnTo>
                  <a:cubicBezTo>
                    <a:pt x="2" y="4"/>
                    <a:pt x="8" y="4"/>
                    <a:pt x="13" y="4"/>
                  </a:cubicBezTo>
                  <a:lnTo>
                    <a:pt x="13" y="5"/>
                  </a:lnTo>
                  <a:close/>
                  <a:moveTo>
                    <a:pt x="0" y="10"/>
                  </a:moveTo>
                  <a:lnTo>
                    <a:pt x="0" y="10"/>
                  </a:lnTo>
                  <a:lnTo>
                    <a:pt x="0" y="9"/>
                  </a:lnTo>
                  <a:lnTo>
                    <a:pt x="1" y="10"/>
                  </a:lnTo>
                  <a:lnTo>
                    <a:pt x="0" y="10"/>
                  </a:lnTo>
                  <a:close/>
                  <a:moveTo>
                    <a:pt x="1" y="9"/>
                  </a:moveTo>
                  <a:cubicBezTo>
                    <a:pt x="3" y="12"/>
                    <a:pt x="6" y="14"/>
                    <a:pt x="9" y="15"/>
                  </a:cubicBezTo>
                  <a:lnTo>
                    <a:pt x="9" y="16"/>
                  </a:lnTo>
                  <a:cubicBezTo>
                    <a:pt x="5" y="15"/>
                    <a:pt x="2" y="13"/>
                    <a:pt x="0" y="10"/>
                  </a:cubicBezTo>
                  <a:lnTo>
                    <a:pt x="1" y="9"/>
                  </a:lnTo>
                  <a:close/>
                  <a:moveTo>
                    <a:pt x="9" y="15"/>
                  </a:moveTo>
                  <a:cubicBezTo>
                    <a:pt x="12" y="16"/>
                    <a:pt x="16" y="16"/>
                    <a:pt x="19" y="16"/>
                  </a:cubicBezTo>
                  <a:lnTo>
                    <a:pt x="19" y="18"/>
                  </a:lnTo>
                  <a:cubicBezTo>
                    <a:pt x="16" y="17"/>
                    <a:pt x="12" y="17"/>
                    <a:pt x="9" y="16"/>
                  </a:cubicBezTo>
                  <a:lnTo>
                    <a:pt x="9" y="15"/>
                  </a:lnTo>
                  <a:close/>
                  <a:moveTo>
                    <a:pt x="19" y="16"/>
                  </a:moveTo>
                  <a:lnTo>
                    <a:pt x="19" y="16"/>
                  </a:lnTo>
                  <a:lnTo>
                    <a:pt x="19" y="17"/>
                  </a:lnTo>
                  <a:lnTo>
                    <a:pt x="19" y="16"/>
                  </a:lnTo>
                  <a:close/>
                  <a:moveTo>
                    <a:pt x="19" y="16"/>
                  </a:moveTo>
                  <a:cubicBezTo>
                    <a:pt x="22" y="17"/>
                    <a:pt x="24" y="16"/>
                    <a:pt x="27" y="14"/>
                  </a:cubicBezTo>
                  <a:lnTo>
                    <a:pt x="27" y="16"/>
                  </a:lnTo>
                  <a:cubicBezTo>
                    <a:pt x="25" y="17"/>
                    <a:pt x="22" y="18"/>
                    <a:pt x="19" y="18"/>
                  </a:cubicBezTo>
                  <a:lnTo>
                    <a:pt x="19" y="16"/>
                  </a:lnTo>
                  <a:close/>
                  <a:moveTo>
                    <a:pt x="27" y="14"/>
                  </a:moveTo>
                  <a:cubicBezTo>
                    <a:pt x="29" y="13"/>
                    <a:pt x="31" y="11"/>
                    <a:pt x="34" y="9"/>
                  </a:cubicBezTo>
                  <a:lnTo>
                    <a:pt x="34" y="10"/>
                  </a:lnTo>
                  <a:cubicBezTo>
                    <a:pt x="32" y="12"/>
                    <a:pt x="30" y="14"/>
                    <a:pt x="27" y="16"/>
                  </a:cubicBezTo>
                  <a:lnTo>
                    <a:pt x="27" y="14"/>
                  </a:lnTo>
                  <a:close/>
                  <a:moveTo>
                    <a:pt x="34" y="9"/>
                  </a:moveTo>
                  <a:lnTo>
                    <a:pt x="34" y="9"/>
                  </a:lnTo>
                  <a:lnTo>
                    <a:pt x="34" y="10"/>
                  </a:lnTo>
                  <a:lnTo>
                    <a:pt x="34" y="9"/>
                  </a:lnTo>
                  <a:close/>
                  <a:moveTo>
                    <a:pt x="34" y="9"/>
                  </a:moveTo>
                  <a:cubicBezTo>
                    <a:pt x="34" y="9"/>
                    <a:pt x="34" y="9"/>
                    <a:pt x="34" y="8"/>
                  </a:cubicBezTo>
                  <a:lnTo>
                    <a:pt x="35" y="9"/>
                  </a:lnTo>
                  <a:cubicBezTo>
                    <a:pt x="35" y="9"/>
                    <a:pt x="35" y="10"/>
                    <a:pt x="34" y="10"/>
                  </a:cubicBezTo>
                  <a:lnTo>
                    <a:pt x="34" y="9"/>
                  </a:lnTo>
                  <a:close/>
                  <a:moveTo>
                    <a:pt x="34" y="8"/>
                  </a:moveTo>
                  <a:cubicBezTo>
                    <a:pt x="34" y="8"/>
                    <a:pt x="34" y="7"/>
                    <a:pt x="34" y="7"/>
                  </a:cubicBezTo>
                  <a:lnTo>
                    <a:pt x="36" y="7"/>
                  </a:lnTo>
                  <a:cubicBezTo>
                    <a:pt x="36" y="7"/>
                    <a:pt x="36" y="8"/>
                    <a:pt x="35" y="9"/>
                  </a:cubicBezTo>
                  <a:lnTo>
                    <a:pt x="34" y="8"/>
                  </a:lnTo>
                  <a:close/>
                  <a:moveTo>
                    <a:pt x="34" y="7"/>
                  </a:moveTo>
                  <a:cubicBezTo>
                    <a:pt x="34" y="6"/>
                    <a:pt x="34" y="6"/>
                    <a:pt x="33" y="5"/>
                  </a:cubicBezTo>
                  <a:lnTo>
                    <a:pt x="34" y="4"/>
                  </a:lnTo>
                  <a:cubicBezTo>
                    <a:pt x="35" y="5"/>
                    <a:pt x="35" y="6"/>
                    <a:pt x="36" y="7"/>
                  </a:cubicBezTo>
                  <a:lnTo>
                    <a:pt x="34" y="7"/>
                  </a:lnTo>
                  <a:close/>
                  <a:moveTo>
                    <a:pt x="33" y="5"/>
                  </a:moveTo>
                  <a:cubicBezTo>
                    <a:pt x="32" y="4"/>
                    <a:pt x="31" y="3"/>
                    <a:pt x="30" y="2"/>
                  </a:cubicBezTo>
                  <a:lnTo>
                    <a:pt x="31" y="1"/>
                  </a:lnTo>
                  <a:cubicBezTo>
                    <a:pt x="32" y="2"/>
                    <a:pt x="33" y="3"/>
                    <a:pt x="34" y="4"/>
                  </a:cubicBezTo>
                  <a:lnTo>
                    <a:pt x="33"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7" name="Freeform 126">
              <a:extLst>
                <a:ext uri="{FF2B5EF4-FFF2-40B4-BE49-F238E27FC236}">
                  <a16:creationId xmlns:a16="http://schemas.microsoft.com/office/drawing/2014/main" id="{9AB186C3-1473-97AC-40CF-4264FABA7DC3}"/>
                </a:ext>
              </a:extLst>
            </p:cNvPr>
            <p:cNvSpPr>
              <a:spLocks noEditPoints="1"/>
            </p:cNvSpPr>
            <p:nvPr/>
          </p:nvSpPr>
          <p:spPr bwMode="auto">
            <a:xfrm>
              <a:off x="2797" y="1347"/>
              <a:ext cx="156" cy="139"/>
            </a:xfrm>
            <a:custGeom>
              <a:avLst/>
              <a:gdLst>
                <a:gd name="T0" fmla="*/ 450868 w 28"/>
                <a:gd name="T1" fmla="*/ 31442 h 25"/>
                <a:gd name="T2" fmla="*/ 450868 w 28"/>
                <a:gd name="T3" fmla="*/ 90761 h 25"/>
                <a:gd name="T4" fmla="*/ 450868 w 28"/>
                <a:gd name="T5" fmla="*/ 31442 h 25"/>
                <a:gd name="T6" fmla="*/ 177272 w 28"/>
                <a:gd name="T7" fmla="*/ 0 h 25"/>
                <a:gd name="T8" fmla="*/ 209090 w 28"/>
                <a:gd name="T9" fmla="*/ 31442 h 25"/>
                <a:gd name="T10" fmla="*/ 177272 w 28"/>
                <a:gd name="T11" fmla="*/ 0 h 25"/>
                <a:gd name="T12" fmla="*/ 177272 w 28"/>
                <a:gd name="T13" fmla="*/ 0 h 25"/>
                <a:gd name="T14" fmla="*/ 209090 w 28"/>
                <a:gd name="T15" fmla="*/ 31442 h 25"/>
                <a:gd name="T16" fmla="*/ 177272 w 28"/>
                <a:gd name="T17" fmla="*/ 0 h 25"/>
                <a:gd name="T18" fmla="*/ 150300 w 28"/>
                <a:gd name="T19" fmla="*/ 58274 h 25"/>
                <a:gd name="T20" fmla="*/ 177272 w 28"/>
                <a:gd name="T21" fmla="*/ 31442 h 25"/>
                <a:gd name="T22" fmla="*/ 31818 w 28"/>
                <a:gd name="T23" fmla="*/ 116543 h 25"/>
                <a:gd name="T24" fmla="*/ 58790 w 28"/>
                <a:gd name="T25" fmla="*/ 149036 h 25"/>
                <a:gd name="T26" fmla="*/ 58790 w 28"/>
                <a:gd name="T27" fmla="*/ 149036 h 25"/>
                <a:gd name="T28" fmla="*/ 31818 w 28"/>
                <a:gd name="T29" fmla="*/ 116543 h 25"/>
                <a:gd name="T30" fmla="*/ 58790 w 28"/>
                <a:gd name="T31" fmla="*/ 265735 h 25"/>
                <a:gd name="T32" fmla="*/ 118454 w 28"/>
                <a:gd name="T33" fmla="*/ 324003 h 25"/>
                <a:gd name="T34" fmla="*/ 91477 w 28"/>
                <a:gd name="T35" fmla="*/ 265735 h 25"/>
                <a:gd name="T36" fmla="*/ 91477 w 28"/>
                <a:gd name="T37" fmla="*/ 324003 h 25"/>
                <a:gd name="T38" fmla="*/ 209090 w 28"/>
                <a:gd name="T39" fmla="*/ 414737 h 25"/>
                <a:gd name="T40" fmla="*/ 118454 w 28"/>
                <a:gd name="T41" fmla="*/ 324003 h 25"/>
                <a:gd name="T42" fmla="*/ 241778 w 28"/>
                <a:gd name="T43" fmla="*/ 531280 h 25"/>
                <a:gd name="T44" fmla="*/ 241778 w 28"/>
                <a:gd name="T45" fmla="*/ 531280 h 25"/>
                <a:gd name="T46" fmla="*/ 241778 w 28"/>
                <a:gd name="T47" fmla="*/ 531280 h 25"/>
                <a:gd name="T48" fmla="*/ 241778 w 28"/>
                <a:gd name="T49" fmla="*/ 531280 h 25"/>
                <a:gd name="T50" fmla="*/ 300567 w 28"/>
                <a:gd name="T51" fmla="*/ 504631 h 25"/>
                <a:gd name="T52" fmla="*/ 300567 w 28"/>
                <a:gd name="T53" fmla="*/ 504631 h 25"/>
                <a:gd name="T54" fmla="*/ 300567 w 28"/>
                <a:gd name="T55" fmla="*/ 589710 h 25"/>
                <a:gd name="T56" fmla="*/ 327544 w 28"/>
                <a:gd name="T57" fmla="*/ 562906 h 25"/>
                <a:gd name="T58" fmla="*/ 300567 w 28"/>
                <a:gd name="T59" fmla="*/ 589710 h 25"/>
                <a:gd name="T60" fmla="*/ 686935 w 28"/>
                <a:gd name="T61" fmla="*/ 647979 h 25"/>
                <a:gd name="T62" fmla="*/ 386367 w 28"/>
                <a:gd name="T63" fmla="*/ 622197 h 25"/>
                <a:gd name="T64" fmla="*/ 719773 w 28"/>
                <a:gd name="T65" fmla="*/ 680472 h 25"/>
                <a:gd name="T66" fmla="*/ 719773 w 28"/>
                <a:gd name="T67" fmla="*/ 680472 h 25"/>
                <a:gd name="T68" fmla="*/ 686935 w 28"/>
                <a:gd name="T69" fmla="*/ 647979 h 25"/>
                <a:gd name="T70" fmla="*/ 719773 w 28"/>
                <a:gd name="T71" fmla="*/ 680472 h 25"/>
                <a:gd name="T72" fmla="*/ 745725 w 28"/>
                <a:gd name="T73" fmla="*/ 622197 h 25"/>
                <a:gd name="T74" fmla="*/ 719773 w 28"/>
                <a:gd name="T75" fmla="*/ 647979 h 25"/>
                <a:gd name="T76" fmla="*/ 745725 w 28"/>
                <a:gd name="T77" fmla="*/ 647979 h 25"/>
                <a:gd name="T78" fmla="*/ 778596 w 28"/>
                <a:gd name="T79" fmla="*/ 562906 h 25"/>
                <a:gd name="T80" fmla="*/ 745725 w 28"/>
                <a:gd name="T81" fmla="*/ 622197 h 25"/>
                <a:gd name="T82" fmla="*/ 805573 w 28"/>
                <a:gd name="T83" fmla="*/ 562906 h 25"/>
                <a:gd name="T84" fmla="*/ 778596 w 28"/>
                <a:gd name="T85" fmla="*/ 562906 h 25"/>
                <a:gd name="T86" fmla="*/ 778596 w 28"/>
                <a:gd name="T87" fmla="*/ 562906 h 25"/>
                <a:gd name="T88" fmla="*/ 837386 w 28"/>
                <a:gd name="T89" fmla="*/ 473011 h 25"/>
                <a:gd name="T90" fmla="*/ 805573 w 28"/>
                <a:gd name="T91" fmla="*/ 473011 h 25"/>
                <a:gd name="T92" fmla="*/ 837386 w 28"/>
                <a:gd name="T93" fmla="*/ 473011 h 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 h="25">
                  <a:moveTo>
                    <a:pt x="24" y="6"/>
                  </a:moveTo>
                  <a:cubicBezTo>
                    <a:pt x="21" y="5"/>
                    <a:pt x="18" y="3"/>
                    <a:pt x="15" y="3"/>
                  </a:cubicBezTo>
                  <a:lnTo>
                    <a:pt x="15" y="1"/>
                  </a:lnTo>
                  <a:cubicBezTo>
                    <a:pt x="18" y="2"/>
                    <a:pt x="21" y="3"/>
                    <a:pt x="24" y="4"/>
                  </a:cubicBezTo>
                  <a:lnTo>
                    <a:pt x="24" y="6"/>
                  </a:lnTo>
                  <a:close/>
                  <a:moveTo>
                    <a:pt x="15" y="3"/>
                  </a:moveTo>
                  <a:cubicBezTo>
                    <a:pt x="12" y="2"/>
                    <a:pt x="9" y="1"/>
                    <a:pt x="7" y="1"/>
                  </a:cubicBezTo>
                  <a:lnTo>
                    <a:pt x="6" y="0"/>
                  </a:lnTo>
                  <a:cubicBezTo>
                    <a:pt x="9" y="0"/>
                    <a:pt x="12" y="0"/>
                    <a:pt x="15" y="1"/>
                  </a:cubicBezTo>
                  <a:lnTo>
                    <a:pt x="15" y="3"/>
                  </a:lnTo>
                  <a:close/>
                  <a:moveTo>
                    <a:pt x="6" y="0"/>
                  </a:moveTo>
                  <a:lnTo>
                    <a:pt x="6" y="0"/>
                  </a:lnTo>
                  <a:lnTo>
                    <a:pt x="6" y="1"/>
                  </a:lnTo>
                  <a:lnTo>
                    <a:pt x="6" y="0"/>
                  </a:lnTo>
                  <a:close/>
                  <a:moveTo>
                    <a:pt x="7" y="1"/>
                  </a:moveTo>
                  <a:lnTo>
                    <a:pt x="7" y="1"/>
                  </a:lnTo>
                  <a:lnTo>
                    <a:pt x="6" y="0"/>
                  </a:lnTo>
                  <a:lnTo>
                    <a:pt x="7" y="1"/>
                  </a:lnTo>
                  <a:close/>
                  <a:moveTo>
                    <a:pt x="6" y="0"/>
                  </a:moveTo>
                  <a:lnTo>
                    <a:pt x="6" y="0"/>
                  </a:lnTo>
                  <a:lnTo>
                    <a:pt x="6" y="1"/>
                  </a:lnTo>
                  <a:lnTo>
                    <a:pt x="6" y="0"/>
                  </a:lnTo>
                  <a:close/>
                  <a:moveTo>
                    <a:pt x="7" y="1"/>
                  </a:moveTo>
                  <a:cubicBezTo>
                    <a:pt x="6" y="1"/>
                    <a:pt x="6" y="1"/>
                    <a:pt x="6" y="1"/>
                  </a:cubicBezTo>
                  <a:lnTo>
                    <a:pt x="5" y="0"/>
                  </a:lnTo>
                  <a:cubicBezTo>
                    <a:pt x="6" y="0"/>
                    <a:pt x="6" y="0"/>
                    <a:pt x="6" y="0"/>
                  </a:cubicBezTo>
                  <a:lnTo>
                    <a:pt x="7" y="1"/>
                  </a:lnTo>
                  <a:close/>
                  <a:moveTo>
                    <a:pt x="6" y="1"/>
                  </a:moveTo>
                  <a:cubicBezTo>
                    <a:pt x="5" y="2"/>
                    <a:pt x="5" y="2"/>
                    <a:pt x="5" y="2"/>
                  </a:cubicBezTo>
                  <a:lnTo>
                    <a:pt x="4" y="1"/>
                  </a:lnTo>
                  <a:cubicBezTo>
                    <a:pt x="5" y="0"/>
                    <a:pt x="5" y="0"/>
                    <a:pt x="5" y="0"/>
                  </a:cubicBezTo>
                  <a:lnTo>
                    <a:pt x="6" y="1"/>
                  </a:lnTo>
                  <a:close/>
                  <a:moveTo>
                    <a:pt x="5" y="2"/>
                  </a:moveTo>
                  <a:cubicBezTo>
                    <a:pt x="4" y="2"/>
                    <a:pt x="3" y="4"/>
                    <a:pt x="2" y="5"/>
                  </a:cubicBezTo>
                  <a:lnTo>
                    <a:pt x="1" y="4"/>
                  </a:lnTo>
                  <a:cubicBezTo>
                    <a:pt x="2" y="3"/>
                    <a:pt x="3" y="1"/>
                    <a:pt x="4" y="1"/>
                  </a:cubicBezTo>
                  <a:lnTo>
                    <a:pt x="5" y="2"/>
                  </a:lnTo>
                  <a:close/>
                  <a:moveTo>
                    <a:pt x="2" y="5"/>
                  </a:moveTo>
                  <a:lnTo>
                    <a:pt x="2" y="5"/>
                  </a:lnTo>
                  <a:close/>
                  <a:moveTo>
                    <a:pt x="2" y="5"/>
                  </a:moveTo>
                  <a:cubicBezTo>
                    <a:pt x="2" y="6"/>
                    <a:pt x="2" y="7"/>
                    <a:pt x="3" y="9"/>
                  </a:cubicBezTo>
                  <a:lnTo>
                    <a:pt x="2" y="9"/>
                  </a:lnTo>
                  <a:cubicBezTo>
                    <a:pt x="1" y="8"/>
                    <a:pt x="0" y="6"/>
                    <a:pt x="1" y="4"/>
                  </a:cubicBezTo>
                  <a:lnTo>
                    <a:pt x="2" y="5"/>
                  </a:lnTo>
                  <a:close/>
                  <a:moveTo>
                    <a:pt x="2" y="9"/>
                  </a:moveTo>
                  <a:lnTo>
                    <a:pt x="2" y="9"/>
                  </a:lnTo>
                  <a:close/>
                  <a:moveTo>
                    <a:pt x="3" y="9"/>
                  </a:moveTo>
                  <a:cubicBezTo>
                    <a:pt x="3" y="9"/>
                    <a:pt x="3" y="10"/>
                    <a:pt x="4" y="11"/>
                  </a:cubicBezTo>
                  <a:lnTo>
                    <a:pt x="2" y="11"/>
                  </a:lnTo>
                  <a:cubicBezTo>
                    <a:pt x="2" y="11"/>
                    <a:pt x="2" y="10"/>
                    <a:pt x="2" y="9"/>
                  </a:cubicBezTo>
                  <a:lnTo>
                    <a:pt x="3" y="9"/>
                  </a:lnTo>
                  <a:close/>
                  <a:moveTo>
                    <a:pt x="4" y="11"/>
                  </a:moveTo>
                  <a:lnTo>
                    <a:pt x="4" y="11"/>
                  </a:lnTo>
                  <a:lnTo>
                    <a:pt x="3" y="11"/>
                  </a:lnTo>
                  <a:lnTo>
                    <a:pt x="4" y="11"/>
                  </a:lnTo>
                  <a:close/>
                  <a:moveTo>
                    <a:pt x="4" y="11"/>
                  </a:moveTo>
                  <a:cubicBezTo>
                    <a:pt x="4" y="12"/>
                    <a:pt x="5" y="13"/>
                    <a:pt x="7" y="14"/>
                  </a:cubicBezTo>
                  <a:lnTo>
                    <a:pt x="6" y="15"/>
                  </a:lnTo>
                  <a:cubicBezTo>
                    <a:pt x="4" y="14"/>
                    <a:pt x="3" y="13"/>
                    <a:pt x="2" y="11"/>
                  </a:cubicBezTo>
                  <a:lnTo>
                    <a:pt x="4" y="11"/>
                  </a:lnTo>
                  <a:close/>
                  <a:moveTo>
                    <a:pt x="7" y="14"/>
                  </a:moveTo>
                  <a:cubicBezTo>
                    <a:pt x="8" y="15"/>
                    <a:pt x="9" y="16"/>
                    <a:pt x="10" y="17"/>
                  </a:cubicBezTo>
                  <a:lnTo>
                    <a:pt x="8" y="18"/>
                  </a:lnTo>
                  <a:cubicBezTo>
                    <a:pt x="8" y="17"/>
                    <a:pt x="7" y="16"/>
                    <a:pt x="6" y="15"/>
                  </a:cubicBezTo>
                  <a:lnTo>
                    <a:pt x="7" y="14"/>
                  </a:lnTo>
                  <a:close/>
                  <a:moveTo>
                    <a:pt x="8" y="18"/>
                  </a:moveTo>
                  <a:lnTo>
                    <a:pt x="8" y="18"/>
                  </a:lnTo>
                  <a:lnTo>
                    <a:pt x="9" y="17"/>
                  </a:lnTo>
                  <a:lnTo>
                    <a:pt x="8" y="18"/>
                  </a:lnTo>
                  <a:close/>
                  <a:moveTo>
                    <a:pt x="10" y="17"/>
                  </a:moveTo>
                  <a:lnTo>
                    <a:pt x="10" y="17"/>
                  </a:lnTo>
                  <a:lnTo>
                    <a:pt x="8" y="18"/>
                  </a:lnTo>
                  <a:lnTo>
                    <a:pt x="10" y="17"/>
                  </a:lnTo>
                  <a:close/>
                  <a:moveTo>
                    <a:pt x="10" y="17"/>
                  </a:moveTo>
                  <a:lnTo>
                    <a:pt x="10" y="17"/>
                  </a:lnTo>
                  <a:lnTo>
                    <a:pt x="9" y="17"/>
                  </a:lnTo>
                  <a:lnTo>
                    <a:pt x="10" y="17"/>
                  </a:lnTo>
                  <a:close/>
                  <a:moveTo>
                    <a:pt x="10" y="17"/>
                  </a:moveTo>
                  <a:cubicBezTo>
                    <a:pt x="10" y="18"/>
                    <a:pt x="11" y="19"/>
                    <a:pt x="11" y="19"/>
                  </a:cubicBezTo>
                  <a:lnTo>
                    <a:pt x="10" y="20"/>
                  </a:lnTo>
                  <a:cubicBezTo>
                    <a:pt x="9" y="19"/>
                    <a:pt x="9" y="19"/>
                    <a:pt x="8" y="18"/>
                  </a:cubicBezTo>
                  <a:lnTo>
                    <a:pt x="10" y="17"/>
                  </a:lnTo>
                  <a:close/>
                  <a:moveTo>
                    <a:pt x="11" y="19"/>
                  </a:moveTo>
                  <a:cubicBezTo>
                    <a:pt x="12" y="20"/>
                    <a:pt x="12" y="20"/>
                    <a:pt x="13" y="21"/>
                  </a:cubicBezTo>
                  <a:lnTo>
                    <a:pt x="12" y="22"/>
                  </a:lnTo>
                  <a:cubicBezTo>
                    <a:pt x="11" y="21"/>
                    <a:pt x="11" y="21"/>
                    <a:pt x="10" y="20"/>
                  </a:cubicBezTo>
                  <a:lnTo>
                    <a:pt x="11" y="19"/>
                  </a:lnTo>
                  <a:close/>
                  <a:moveTo>
                    <a:pt x="13" y="21"/>
                  </a:moveTo>
                  <a:cubicBezTo>
                    <a:pt x="16" y="23"/>
                    <a:pt x="20" y="23"/>
                    <a:pt x="23" y="22"/>
                  </a:cubicBezTo>
                  <a:lnTo>
                    <a:pt x="24" y="23"/>
                  </a:lnTo>
                  <a:cubicBezTo>
                    <a:pt x="20" y="25"/>
                    <a:pt x="15" y="24"/>
                    <a:pt x="12" y="22"/>
                  </a:cubicBezTo>
                  <a:lnTo>
                    <a:pt x="13" y="21"/>
                  </a:lnTo>
                  <a:close/>
                  <a:moveTo>
                    <a:pt x="23" y="22"/>
                  </a:moveTo>
                  <a:lnTo>
                    <a:pt x="23" y="22"/>
                  </a:lnTo>
                  <a:lnTo>
                    <a:pt x="24" y="23"/>
                  </a:lnTo>
                  <a:lnTo>
                    <a:pt x="23" y="22"/>
                  </a:lnTo>
                  <a:close/>
                  <a:moveTo>
                    <a:pt x="24" y="23"/>
                  </a:moveTo>
                  <a:lnTo>
                    <a:pt x="24" y="23"/>
                  </a:lnTo>
                  <a:close/>
                  <a:moveTo>
                    <a:pt x="23" y="22"/>
                  </a:moveTo>
                  <a:cubicBezTo>
                    <a:pt x="23" y="22"/>
                    <a:pt x="24" y="22"/>
                    <a:pt x="24" y="22"/>
                  </a:cubicBezTo>
                  <a:lnTo>
                    <a:pt x="24" y="23"/>
                  </a:lnTo>
                  <a:cubicBezTo>
                    <a:pt x="24" y="23"/>
                    <a:pt x="24" y="23"/>
                    <a:pt x="24" y="23"/>
                  </a:cubicBezTo>
                  <a:lnTo>
                    <a:pt x="23" y="22"/>
                  </a:lnTo>
                  <a:close/>
                  <a:moveTo>
                    <a:pt x="24" y="22"/>
                  </a:moveTo>
                  <a:cubicBezTo>
                    <a:pt x="24" y="22"/>
                    <a:pt x="24" y="22"/>
                    <a:pt x="25" y="21"/>
                  </a:cubicBezTo>
                  <a:lnTo>
                    <a:pt x="25" y="23"/>
                  </a:lnTo>
                  <a:cubicBezTo>
                    <a:pt x="25" y="23"/>
                    <a:pt x="25" y="23"/>
                    <a:pt x="24" y="23"/>
                  </a:cubicBezTo>
                  <a:lnTo>
                    <a:pt x="24" y="22"/>
                  </a:lnTo>
                  <a:close/>
                  <a:moveTo>
                    <a:pt x="25" y="21"/>
                  </a:moveTo>
                  <a:lnTo>
                    <a:pt x="25" y="21"/>
                  </a:lnTo>
                  <a:lnTo>
                    <a:pt x="25" y="22"/>
                  </a:lnTo>
                  <a:lnTo>
                    <a:pt x="25" y="21"/>
                  </a:lnTo>
                  <a:close/>
                  <a:moveTo>
                    <a:pt x="25" y="21"/>
                  </a:moveTo>
                  <a:cubicBezTo>
                    <a:pt x="26" y="21"/>
                    <a:pt x="26" y="20"/>
                    <a:pt x="26" y="19"/>
                  </a:cubicBezTo>
                  <a:lnTo>
                    <a:pt x="28" y="19"/>
                  </a:lnTo>
                  <a:cubicBezTo>
                    <a:pt x="28" y="21"/>
                    <a:pt x="27" y="22"/>
                    <a:pt x="25" y="23"/>
                  </a:cubicBezTo>
                  <a:lnTo>
                    <a:pt x="25" y="21"/>
                  </a:lnTo>
                  <a:close/>
                  <a:moveTo>
                    <a:pt x="28" y="19"/>
                  </a:moveTo>
                  <a:lnTo>
                    <a:pt x="28" y="19"/>
                  </a:lnTo>
                  <a:lnTo>
                    <a:pt x="27" y="19"/>
                  </a:lnTo>
                  <a:lnTo>
                    <a:pt x="28" y="19"/>
                  </a:lnTo>
                  <a:close/>
                  <a:moveTo>
                    <a:pt x="26" y="19"/>
                  </a:moveTo>
                  <a:lnTo>
                    <a:pt x="26" y="19"/>
                  </a:lnTo>
                  <a:lnTo>
                    <a:pt x="28" y="19"/>
                  </a:lnTo>
                  <a:lnTo>
                    <a:pt x="26" y="19"/>
                  </a:lnTo>
                  <a:close/>
                  <a:moveTo>
                    <a:pt x="26" y="19"/>
                  </a:moveTo>
                  <a:cubicBezTo>
                    <a:pt x="26" y="18"/>
                    <a:pt x="26" y="17"/>
                    <a:pt x="27" y="16"/>
                  </a:cubicBezTo>
                  <a:lnTo>
                    <a:pt x="28" y="16"/>
                  </a:lnTo>
                  <a:cubicBezTo>
                    <a:pt x="28" y="17"/>
                    <a:pt x="28" y="18"/>
                    <a:pt x="28" y="19"/>
                  </a:cubicBezTo>
                  <a:lnTo>
                    <a:pt x="26" y="19"/>
                  </a:lnTo>
                  <a:close/>
                  <a:moveTo>
                    <a:pt x="27" y="16"/>
                  </a:moveTo>
                  <a:cubicBezTo>
                    <a:pt x="27" y="12"/>
                    <a:pt x="27" y="8"/>
                    <a:pt x="24" y="5"/>
                  </a:cubicBezTo>
                  <a:lnTo>
                    <a:pt x="24" y="4"/>
                  </a:lnTo>
                  <a:cubicBezTo>
                    <a:pt x="28" y="7"/>
                    <a:pt x="28" y="12"/>
                    <a:pt x="28" y="16"/>
                  </a:cubicBezTo>
                  <a:lnTo>
                    <a:pt x="27" y="1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8" name="Freeform 127">
              <a:extLst>
                <a:ext uri="{FF2B5EF4-FFF2-40B4-BE49-F238E27FC236}">
                  <a16:creationId xmlns:a16="http://schemas.microsoft.com/office/drawing/2014/main" id="{9571C331-272D-E418-4335-F889C423055F}"/>
                </a:ext>
              </a:extLst>
            </p:cNvPr>
            <p:cNvSpPr>
              <a:spLocks noEditPoints="1"/>
            </p:cNvSpPr>
            <p:nvPr/>
          </p:nvSpPr>
          <p:spPr bwMode="auto">
            <a:xfrm>
              <a:off x="2942" y="1335"/>
              <a:ext cx="90" cy="129"/>
            </a:xfrm>
            <a:custGeom>
              <a:avLst/>
              <a:gdLst>
                <a:gd name="T0" fmla="*/ 287263 w 16"/>
                <a:gd name="T1" fmla="*/ 61404 h 23"/>
                <a:gd name="T2" fmla="*/ 383361 w 16"/>
                <a:gd name="T3" fmla="*/ 61404 h 23"/>
                <a:gd name="T4" fmla="*/ 287263 w 16"/>
                <a:gd name="T5" fmla="*/ 61404 h 23"/>
                <a:gd name="T6" fmla="*/ 129223 w 16"/>
                <a:gd name="T7" fmla="*/ 33691 h 23"/>
                <a:gd name="T8" fmla="*/ 287263 w 16"/>
                <a:gd name="T9" fmla="*/ 61404 h 23"/>
                <a:gd name="T10" fmla="*/ 62111 w 16"/>
                <a:gd name="T11" fmla="*/ 121742 h 23"/>
                <a:gd name="T12" fmla="*/ 129223 w 16"/>
                <a:gd name="T13" fmla="*/ 33691 h 23"/>
                <a:gd name="T14" fmla="*/ 62111 w 16"/>
                <a:gd name="T15" fmla="*/ 121742 h 23"/>
                <a:gd name="T16" fmla="*/ 0 w 16"/>
                <a:gd name="T17" fmla="*/ 155434 h 23"/>
                <a:gd name="T18" fmla="*/ 62111 w 16"/>
                <a:gd name="T19" fmla="*/ 121742 h 23"/>
                <a:gd name="T20" fmla="*/ 0 w 16"/>
                <a:gd name="T21" fmla="*/ 155434 h 23"/>
                <a:gd name="T22" fmla="*/ 0 w 16"/>
                <a:gd name="T23" fmla="*/ 155434 h 23"/>
                <a:gd name="T24" fmla="*/ 62111 w 16"/>
                <a:gd name="T25" fmla="*/ 277013 h 23"/>
                <a:gd name="T26" fmla="*/ 0 w 16"/>
                <a:gd name="T27" fmla="*/ 155434 h 23"/>
                <a:gd name="T28" fmla="*/ 62111 w 16"/>
                <a:gd name="T29" fmla="*/ 277013 h 23"/>
                <a:gd name="T30" fmla="*/ 62111 w 16"/>
                <a:gd name="T31" fmla="*/ 404729 h 23"/>
                <a:gd name="T32" fmla="*/ 62111 w 16"/>
                <a:gd name="T33" fmla="*/ 277013 h 23"/>
                <a:gd name="T34" fmla="*/ 62111 w 16"/>
                <a:gd name="T35" fmla="*/ 404729 h 23"/>
                <a:gd name="T36" fmla="*/ 62111 w 16"/>
                <a:gd name="T37" fmla="*/ 404729 h 23"/>
                <a:gd name="T38" fmla="*/ 96126 w 16"/>
                <a:gd name="T39" fmla="*/ 404729 h 23"/>
                <a:gd name="T40" fmla="*/ 62111 w 16"/>
                <a:gd name="T41" fmla="*/ 404729 h 23"/>
                <a:gd name="T42" fmla="*/ 96126 w 16"/>
                <a:gd name="T43" fmla="*/ 404729 h 23"/>
                <a:gd name="T44" fmla="*/ 96126 w 16"/>
                <a:gd name="T45" fmla="*/ 404729 h 23"/>
                <a:gd name="T46" fmla="*/ 96126 w 16"/>
                <a:gd name="T47" fmla="*/ 499673 h 23"/>
                <a:gd name="T48" fmla="*/ 62111 w 16"/>
                <a:gd name="T49" fmla="*/ 404729 h 23"/>
                <a:gd name="T50" fmla="*/ 96126 w 16"/>
                <a:gd name="T51" fmla="*/ 499673 h 23"/>
                <a:gd name="T52" fmla="*/ 62111 w 16"/>
                <a:gd name="T53" fmla="*/ 655101 h 23"/>
                <a:gd name="T54" fmla="*/ 96126 w 16"/>
                <a:gd name="T55" fmla="*/ 499673 h 23"/>
                <a:gd name="T56" fmla="*/ 129223 w 16"/>
                <a:gd name="T57" fmla="*/ 621410 h 23"/>
                <a:gd name="T58" fmla="*/ 129223 w 16"/>
                <a:gd name="T59" fmla="*/ 621410 h 23"/>
                <a:gd name="T60" fmla="*/ 62111 w 16"/>
                <a:gd name="T61" fmla="*/ 655101 h 23"/>
                <a:gd name="T62" fmla="*/ 129223 w 16"/>
                <a:gd name="T63" fmla="*/ 621410 h 23"/>
                <a:gd name="T64" fmla="*/ 62111 w 16"/>
                <a:gd name="T65" fmla="*/ 655101 h 23"/>
                <a:gd name="T66" fmla="*/ 62111 w 16"/>
                <a:gd name="T67" fmla="*/ 655101 h 23"/>
                <a:gd name="T68" fmla="*/ 129223 w 16"/>
                <a:gd name="T69" fmla="*/ 655101 h 23"/>
                <a:gd name="T70" fmla="*/ 62111 w 16"/>
                <a:gd name="T71" fmla="*/ 655101 h 23"/>
                <a:gd name="T72" fmla="*/ 129223 w 16"/>
                <a:gd name="T73" fmla="*/ 655101 h 23"/>
                <a:gd name="T74" fmla="*/ 96126 w 16"/>
                <a:gd name="T75" fmla="*/ 682814 h 23"/>
                <a:gd name="T76" fmla="*/ 129223 w 16"/>
                <a:gd name="T77" fmla="*/ 655101 h 23"/>
                <a:gd name="T78" fmla="*/ 158237 w 16"/>
                <a:gd name="T79" fmla="*/ 682814 h 23"/>
                <a:gd name="T80" fmla="*/ 96126 w 16"/>
                <a:gd name="T81" fmla="*/ 682814 h 23"/>
                <a:gd name="T82" fmla="*/ 158237 w 16"/>
                <a:gd name="T83" fmla="*/ 716505 h 23"/>
                <a:gd name="T84" fmla="*/ 158237 w 16"/>
                <a:gd name="T85" fmla="*/ 716505 h 23"/>
                <a:gd name="T86" fmla="*/ 158237 w 16"/>
                <a:gd name="T87" fmla="*/ 682814 h 23"/>
                <a:gd name="T88" fmla="*/ 383361 w 16"/>
                <a:gd name="T89" fmla="*/ 621410 h 23"/>
                <a:gd name="T90" fmla="*/ 158237 w 16"/>
                <a:gd name="T91" fmla="*/ 682814 h 23"/>
                <a:gd name="T92" fmla="*/ 444583 w 16"/>
                <a:gd name="T93" fmla="*/ 438454 h 23"/>
                <a:gd name="T94" fmla="*/ 383361 w 16"/>
                <a:gd name="T95" fmla="*/ 621410 h 23"/>
                <a:gd name="T96" fmla="*/ 444583 w 16"/>
                <a:gd name="T97" fmla="*/ 438454 h 23"/>
                <a:gd name="T98" fmla="*/ 473597 w 16"/>
                <a:gd name="T99" fmla="*/ 249301 h 23"/>
                <a:gd name="T100" fmla="*/ 444583 w 16"/>
                <a:gd name="T101" fmla="*/ 438454 h 23"/>
                <a:gd name="T102" fmla="*/ 349374 w 16"/>
                <a:gd name="T103" fmla="*/ 94024 h 23"/>
                <a:gd name="T104" fmla="*/ 473597 w 16"/>
                <a:gd name="T105" fmla="*/ 249301 h 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 h="23">
                  <a:moveTo>
                    <a:pt x="11" y="3"/>
                  </a:moveTo>
                  <a:cubicBezTo>
                    <a:pt x="10" y="2"/>
                    <a:pt x="10" y="2"/>
                    <a:pt x="9" y="2"/>
                  </a:cubicBezTo>
                  <a:lnTo>
                    <a:pt x="9" y="1"/>
                  </a:lnTo>
                  <a:cubicBezTo>
                    <a:pt x="10" y="1"/>
                    <a:pt x="11" y="1"/>
                    <a:pt x="12" y="2"/>
                  </a:cubicBezTo>
                  <a:lnTo>
                    <a:pt x="11" y="3"/>
                  </a:lnTo>
                  <a:close/>
                  <a:moveTo>
                    <a:pt x="9" y="2"/>
                  </a:moveTo>
                  <a:cubicBezTo>
                    <a:pt x="7" y="2"/>
                    <a:pt x="6" y="2"/>
                    <a:pt x="5" y="2"/>
                  </a:cubicBezTo>
                  <a:lnTo>
                    <a:pt x="4" y="1"/>
                  </a:lnTo>
                  <a:cubicBezTo>
                    <a:pt x="6" y="0"/>
                    <a:pt x="7" y="0"/>
                    <a:pt x="9" y="1"/>
                  </a:cubicBezTo>
                  <a:lnTo>
                    <a:pt x="9" y="2"/>
                  </a:lnTo>
                  <a:close/>
                  <a:moveTo>
                    <a:pt x="5" y="2"/>
                  </a:moveTo>
                  <a:cubicBezTo>
                    <a:pt x="3" y="2"/>
                    <a:pt x="2" y="3"/>
                    <a:pt x="2" y="4"/>
                  </a:cubicBezTo>
                  <a:lnTo>
                    <a:pt x="1" y="3"/>
                  </a:lnTo>
                  <a:cubicBezTo>
                    <a:pt x="1" y="2"/>
                    <a:pt x="3" y="1"/>
                    <a:pt x="4" y="1"/>
                  </a:cubicBezTo>
                  <a:lnTo>
                    <a:pt x="5" y="2"/>
                  </a:lnTo>
                  <a:close/>
                  <a:moveTo>
                    <a:pt x="2" y="4"/>
                  </a:moveTo>
                  <a:cubicBezTo>
                    <a:pt x="2" y="4"/>
                    <a:pt x="1" y="5"/>
                    <a:pt x="1" y="5"/>
                  </a:cubicBezTo>
                  <a:lnTo>
                    <a:pt x="0" y="5"/>
                  </a:lnTo>
                  <a:cubicBezTo>
                    <a:pt x="0" y="4"/>
                    <a:pt x="0" y="4"/>
                    <a:pt x="1" y="3"/>
                  </a:cubicBezTo>
                  <a:lnTo>
                    <a:pt x="2" y="4"/>
                  </a:lnTo>
                  <a:close/>
                  <a:moveTo>
                    <a:pt x="0" y="5"/>
                  </a:moveTo>
                  <a:lnTo>
                    <a:pt x="0" y="5"/>
                  </a:lnTo>
                  <a:lnTo>
                    <a:pt x="1" y="5"/>
                  </a:lnTo>
                  <a:lnTo>
                    <a:pt x="0" y="5"/>
                  </a:lnTo>
                  <a:close/>
                  <a:moveTo>
                    <a:pt x="1" y="5"/>
                  </a:moveTo>
                  <a:cubicBezTo>
                    <a:pt x="1" y="6"/>
                    <a:pt x="2" y="8"/>
                    <a:pt x="2" y="9"/>
                  </a:cubicBezTo>
                  <a:lnTo>
                    <a:pt x="1" y="10"/>
                  </a:lnTo>
                  <a:cubicBezTo>
                    <a:pt x="0" y="8"/>
                    <a:pt x="0" y="7"/>
                    <a:pt x="0" y="5"/>
                  </a:cubicBezTo>
                  <a:lnTo>
                    <a:pt x="1" y="5"/>
                  </a:lnTo>
                  <a:close/>
                  <a:moveTo>
                    <a:pt x="2" y="9"/>
                  </a:moveTo>
                  <a:cubicBezTo>
                    <a:pt x="3" y="10"/>
                    <a:pt x="3" y="12"/>
                    <a:pt x="3" y="13"/>
                  </a:cubicBezTo>
                  <a:lnTo>
                    <a:pt x="2" y="13"/>
                  </a:lnTo>
                  <a:cubicBezTo>
                    <a:pt x="2" y="12"/>
                    <a:pt x="2" y="11"/>
                    <a:pt x="1" y="10"/>
                  </a:cubicBezTo>
                  <a:lnTo>
                    <a:pt x="2" y="9"/>
                  </a:lnTo>
                  <a:close/>
                  <a:moveTo>
                    <a:pt x="2" y="13"/>
                  </a:moveTo>
                  <a:lnTo>
                    <a:pt x="2" y="13"/>
                  </a:lnTo>
                  <a:lnTo>
                    <a:pt x="3" y="13"/>
                  </a:lnTo>
                  <a:lnTo>
                    <a:pt x="2" y="13"/>
                  </a:lnTo>
                  <a:close/>
                  <a:moveTo>
                    <a:pt x="3" y="13"/>
                  </a:moveTo>
                  <a:lnTo>
                    <a:pt x="3" y="13"/>
                  </a:lnTo>
                  <a:lnTo>
                    <a:pt x="2" y="13"/>
                  </a:lnTo>
                  <a:lnTo>
                    <a:pt x="3" y="13"/>
                  </a:lnTo>
                  <a:close/>
                  <a:moveTo>
                    <a:pt x="3" y="13"/>
                  </a:moveTo>
                  <a:lnTo>
                    <a:pt x="3" y="13"/>
                  </a:lnTo>
                  <a:close/>
                  <a:moveTo>
                    <a:pt x="3" y="13"/>
                  </a:moveTo>
                  <a:cubicBezTo>
                    <a:pt x="4" y="14"/>
                    <a:pt x="3" y="15"/>
                    <a:pt x="3" y="16"/>
                  </a:cubicBezTo>
                  <a:lnTo>
                    <a:pt x="2" y="16"/>
                  </a:lnTo>
                  <a:cubicBezTo>
                    <a:pt x="2" y="15"/>
                    <a:pt x="2" y="14"/>
                    <a:pt x="2" y="13"/>
                  </a:cubicBezTo>
                  <a:lnTo>
                    <a:pt x="3" y="13"/>
                  </a:lnTo>
                  <a:close/>
                  <a:moveTo>
                    <a:pt x="3" y="16"/>
                  </a:moveTo>
                  <a:cubicBezTo>
                    <a:pt x="3" y="17"/>
                    <a:pt x="3" y="19"/>
                    <a:pt x="3" y="20"/>
                  </a:cubicBezTo>
                  <a:lnTo>
                    <a:pt x="2" y="21"/>
                  </a:lnTo>
                  <a:cubicBezTo>
                    <a:pt x="2" y="19"/>
                    <a:pt x="2" y="17"/>
                    <a:pt x="2" y="16"/>
                  </a:cubicBezTo>
                  <a:lnTo>
                    <a:pt x="3" y="16"/>
                  </a:lnTo>
                  <a:close/>
                  <a:moveTo>
                    <a:pt x="3" y="20"/>
                  </a:moveTo>
                  <a:lnTo>
                    <a:pt x="4" y="20"/>
                  </a:lnTo>
                  <a:lnTo>
                    <a:pt x="3" y="20"/>
                  </a:lnTo>
                  <a:close/>
                  <a:moveTo>
                    <a:pt x="4" y="20"/>
                  </a:moveTo>
                  <a:lnTo>
                    <a:pt x="4" y="20"/>
                  </a:lnTo>
                  <a:lnTo>
                    <a:pt x="2" y="21"/>
                  </a:lnTo>
                  <a:lnTo>
                    <a:pt x="4" y="20"/>
                  </a:lnTo>
                  <a:close/>
                  <a:moveTo>
                    <a:pt x="2" y="21"/>
                  </a:moveTo>
                  <a:lnTo>
                    <a:pt x="2" y="21"/>
                  </a:lnTo>
                  <a:lnTo>
                    <a:pt x="3" y="20"/>
                  </a:lnTo>
                  <a:lnTo>
                    <a:pt x="2" y="21"/>
                  </a:lnTo>
                  <a:close/>
                  <a:moveTo>
                    <a:pt x="4" y="20"/>
                  </a:moveTo>
                  <a:cubicBezTo>
                    <a:pt x="4" y="20"/>
                    <a:pt x="4" y="20"/>
                    <a:pt x="4" y="21"/>
                  </a:cubicBezTo>
                  <a:lnTo>
                    <a:pt x="2" y="21"/>
                  </a:lnTo>
                  <a:cubicBezTo>
                    <a:pt x="2" y="21"/>
                    <a:pt x="2" y="21"/>
                    <a:pt x="2" y="21"/>
                  </a:cubicBezTo>
                  <a:lnTo>
                    <a:pt x="4" y="20"/>
                  </a:lnTo>
                  <a:close/>
                  <a:moveTo>
                    <a:pt x="4" y="21"/>
                  </a:moveTo>
                  <a:cubicBezTo>
                    <a:pt x="4" y="21"/>
                    <a:pt x="4" y="21"/>
                    <a:pt x="4" y="21"/>
                  </a:cubicBezTo>
                  <a:lnTo>
                    <a:pt x="3" y="22"/>
                  </a:lnTo>
                  <a:cubicBezTo>
                    <a:pt x="3" y="21"/>
                    <a:pt x="3" y="21"/>
                    <a:pt x="2" y="21"/>
                  </a:cubicBezTo>
                  <a:lnTo>
                    <a:pt x="4" y="21"/>
                  </a:lnTo>
                  <a:close/>
                  <a:moveTo>
                    <a:pt x="4" y="21"/>
                  </a:moveTo>
                  <a:cubicBezTo>
                    <a:pt x="4" y="22"/>
                    <a:pt x="5" y="22"/>
                    <a:pt x="5" y="22"/>
                  </a:cubicBezTo>
                  <a:lnTo>
                    <a:pt x="5" y="23"/>
                  </a:lnTo>
                  <a:cubicBezTo>
                    <a:pt x="5" y="23"/>
                    <a:pt x="3" y="23"/>
                    <a:pt x="3" y="22"/>
                  </a:cubicBezTo>
                  <a:lnTo>
                    <a:pt x="4" y="21"/>
                  </a:lnTo>
                  <a:close/>
                  <a:moveTo>
                    <a:pt x="5" y="23"/>
                  </a:moveTo>
                  <a:lnTo>
                    <a:pt x="5" y="23"/>
                  </a:lnTo>
                  <a:close/>
                  <a:moveTo>
                    <a:pt x="5" y="22"/>
                  </a:moveTo>
                  <a:cubicBezTo>
                    <a:pt x="7" y="22"/>
                    <a:pt x="9" y="21"/>
                    <a:pt x="11" y="19"/>
                  </a:cubicBezTo>
                  <a:lnTo>
                    <a:pt x="12" y="20"/>
                  </a:lnTo>
                  <a:cubicBezTo>
                    <a:pt x="10" y="22"/>
                    <a:pt x="8" y="23"/>
                    <a:pt x="5" y="23"/>
                  </a:cubicBezTo>
                  <a:lnTo>
                    <a:pt x="5" y="22"/>
                  </a:lnTo>
                  <a:close/>
                  <a:moveTo>
                    <a:pt x="11" y="19"/>
                  </a:moveTo>
                  <a:cubicBezTo>
                    <a:pt x="12" y="17"/>
                    <a:pt x="13" y="16"/>
                    <a:pt x="14" y="14"/>
                  </a:cubicBezTo>
                  <a:lnTo>
                    <a:pt x="15" y="14"/>
                  </a:lnTo>
                  <a:cubicBezTo>
                    <a:pt x="14" y="16"/>
                    <a:pt x="13" y="18"/>
                    <a:pt x="12" y="20"/>
                  </a:cubicBezTo>
                  <a:lnTo>
                    <a:pt x="11" y="19"/>
                  </a:lnTo>
                  <a:close/>
                  <a:moveTo>
                    <a:pt x="14" y="14"/>
                  </a:moveTo>
                  <a:cubicBezTo>
                    <a:pt x="14" y="12"/>
                    <a:pt x="14" y="10"/>
                    <a:pt x="14" y="8"/>
                  </a:cubicBezTo>
                  <a:lnTo>
                    <a:pt x="15" y="8"/>
                  </a:lnTo>
                  <a:cubicBezTo>
                    <a:pt x="16" y="10"/>
                    <a:pt x="15" y="12"/>
                    <a:pt x="15" y="14"/>
                  </a:cubicBezTo>
                  <a:lnTo>
                    <a:pt x="14" y="14"/>
                  </a:lnTo>
                  <a:close/>
                  <a:moveTo>
                    <a:pt x="14" y="8"/>
                  </a:moveTo>
                  <a:cubicBezTo>
                    <a:pt x="14" y="6"/>
                    <a:pt x="13" y="4"/>
                    <a:pt x="11" y="3"/>
                  </a:cubicBezTo>
                  <a:lnTo>
                    <a:pt x="12" y="2"/>
                  </a:lnTo>
                  <a:cubicBezTo>
                    <a:pt x="14" y="3"/>
                    <a:pt x="15" y="6"/>
                    <a:pt x="15" y="8"/>
                  </a:cubicBezTo>
                  <a:lnTo>
                    <a:pt x="14"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9" name="Freeform 128">
              <a:extLst>
                <a:ext uri="{FF2B5EF4-FFF2-40B4-BE49-F238E27FC236}">
                  <a16:creationId xmlns:a16="http://schemas.microsoft.com/office/drawing/2014/main" id="{2809C13D-8811-8494-2434-8E72C2A45042}"/>
                </a:ext>
              </a:extLst>
            </p:cNvPr>
            <p:cNvSpPr>
              <a:spLocks/>
            </p:cNvSpPr>
            <p:nvPr/>
          </p:nvSpPr>
          <p:spPr bwMode="auto">
            <a:xfrm>
              <a:off x="3026" y="1363"/>
              <a:ext cx="101" cy="129"/>
            </a:xfrm>
            <a:custGeom>
              <a:avLst/>
              <a:gdLst>
                <a:gd name="T0" fmla="*/ 406497 w 18"/>
                <a:gd name="T1" fmla="*/ 121742 h 23"/>
                <a:gd name="T2" fmla="*/ 189381 w 18"/>
                <a:gd name="T3" fmla="*/ 33691 h 23"/>
                <a:gd name="T4" fmla="*/ 33751 w 18"/>
                <a:gd name="T5" fmla="*/ 155434 h 23"/>
                <a:gd name="T6" fmla="*/ 61492 w 18"/>
                <a:gd name="T7" fmla="*/ 216647 h 23"/>
                <a:gd name="T8" fmla="*/ 0 w 18"/>
                <a:gd name="T9" fmla="*/ 466139 h 23"/>
                <a:gd name="T10" fmla="*/ 121907 w 18"/>
                <a:gd name="T11" fmla="*/ 621410 h 23"/>
                <a:gd name="T12" fmla="*/ 189381 w 18"/>
                <a:gd name="T13" fmla="*/ 716505 h 23"/>
                <a:gd name="T14" fmla="*/ 439176 w 18"/>
                <a:gd name="T15" fmla="*/ 438454 h 23"/>
                <a:gd name="T16" fmla="*/ 406497 w 18"/>
                <a:gd name="T17" fmla="*/ 12174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3">
                  <a:moveTo>
                    <a:pt x="13" y="4"/>
                  </a:moveTo>
                  <a:cubicBezTo>
                    <a:pt x="11" y="3"/>
                    <a:pt x="8" y="0"/>
                    <a:pt x="6" y="1"/>
                  </a:cubicBezTo>
                  <a:cubicBezTo>
                    <a:pt x="4" y="1"/>
                    <a:pt x="1" y="2"/>
                    <a:pt x="1" y="5"/>
                  </a:cubicBezTo>
                  <a:cubicBezTo>
                    <a:pt x="1" y="6"/>
                    <a:pt x="1" y="7"/>
                    <a:pt x="2" y="7"/>
                  </a:cubicBezTo>
                  <a:cubicBezTo>
                    <a:pt x="2" y="10"/>
                    <a:pt x="0" y="13"/>
                    <a:pt x="0" y="15"/>
                  </a:cubicBezTo>
                  <a:cubicBezTo>
                    <a:pt x="0" y="17"/>
                    <a:pt x="3" y="18"/>
                    <a:pt x="4" y="20"/>
                  </a:cubicBezTo>
                  <a:cubicBezTo>
                    <a:pt x="5" y="21"/>
                    <a:pt x="4" y="23"/>
                    <a:pt x="6" y="23"/>
                  </a:cubicBezTo>
                  <a:cubicBezTo>
                    <a:pt x="10" y="22"/>
                    <a:pt x="12" y="18"/>
                    <a:pt x="14" y="14"/>
                  </a:cubicBezTo>
                  <a:cubicBezTo>
                    <a:pt x="15" y="11"/>
                    <a:pt x="18" y="6"/>
                    <a:pt x="13"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0" name="Freeform 129">
              <a:extLst>
                <a:ext uri="{FF2B5EF4-FFF2-40B4-BE49-F238E27FC236}">
                  <a16:creationId xmlns:a16="http://schemas.microsoft.com/office/drawing/2014/main" id="{67936616-FCCD-DFF8-DD49-DA6D74335659}"/>
                </a:ext>
              </a:extLst>
            </p:cNvPr>
            <p:cNvSpPr>
              <a:spLocks noEditPoints="1"/>
            </p:cNvSpPr>
            <p:nvPr/>
          </p:nvSpPr>
          <p:spPr bwMode="auto">
            <a:xfrm>
              <a:off x="3020" y="1363"/>
              <a:ext cx="107" cy="134"/>
            </a:xfrm>
            <a:custGeom>
              <a:avLst/>
              <a:gdLst>
                <a:gd name="T0" fmla="*/ 447587 w 19"/>
                <a:gd name="T1" fmla="*/ 92242 h 24"/>
                <a:gd name="T2" fmla="*/ 447587 w 19"/>
                <a:gd name="T3" fmla="*/ 119584 h 24"/>
                <a:gd name="T4" fmla="*/ 447587 w 19"/>
                <a:gd name="T5" fmla="*/ 92242 h 24"/>
                <a:gd name="T6" fmla="*/ 221304 w 19"/>
                <a:gd name="T7" fmla="*/ 33076 h 24"/>
                <a:gd name="T8" fmla="*/ 350954 w 19"/>
                <a:gd name="T9" fmla="*/ 92242 h 24"/>
                <a:gd name="T10" fmla="*/ 221304 w 19"/>
                <a:gd name="T11" fmla="*/ 33076 h 24"/>
                <a:gd name="T12" fmla="*/ 221304 w 19"/>
                <a:gd name="T13" fmla="*/ 0 h 24"/>
                <a:gd name="T14" fmla="*/ 221304 w 19"/>
                <a:gd name="T15" fmla="*/ 0 h 24"/>
                <a:gd name="T16" fmla="*/ 221304 w 19"/>
                <a:gd name="T17" fmla="*/ 0 h 24"/>
                <a:gd name="T18" fmla="*/ 192189 w 19"/>
                <a:gd name="T19" fmla="*/ 0 h 24"/>
                <a:gd name="T20" fmla="*/ 192189 w 19"/>
                <a:gd name="T21" fmla="*/ 33076 h 24"/>
                <a:gd name="T22" fmla="*/ 192189 w 19"/>
                <a:gd name="T23" fmla="*/ 0 h 24"/>
                <a:gd name="T24" fmla="*/ 158951 w 19"/>
                <a:gd name="T25" fmla="*/ 0 h 24"/>
                <a:gd name="T26" fmla="*/ 158951 w 19"/>
                <a:gd name="T27" fmla="*/ 59356 h 24"/>
                <a:gd name="T28" fmla="*/ 158951 w 19"/>
                <a:gd name="T29" fmla="*/ 0 h 24"/>
                <a:gd name="T30" fmla="*/ 34127 w 19"/>
                <a:gd name="T31" fmla="*/ 151599 h 24"/>
                <a:gd name="T32" fmla="*/ 34127 w 19"/>
                <a:gd name="T33" fmla="*/ 151599 h 24"/>
                <a:gd name="T34" fmla="*/ 34127 w 19"/>
                <a:gd name="T35" fmla="*/ 151599 h 24"/>
                <a:gd name="T36" fmla="*/ 34127 w 19"/>
                <a:gd name="T37" fmla="*/ 151599 h 24"/>
                <a:gd name="T38" fmla="*/ 34127 w 19"/>
                <a:gd name="T39" fmla="*/ 151599 h 24"/>
                <a:gd name="T40" fmla="*/ 62319 w 19"/>
                <a:gd name="T41" fmla="*/ 211826 h 24"/>
                <a:gd name="T42" fmla="*/ 96632 w 19"/>
                <a:gd name="T43" fmla="*/ 184674 h 24"/>
                <a:gd name="T44" fmla="*/ 96632 w 19"/>
                <a:gd name="T45" fmla="*/ 184674 h 24"/>
                <a:gd name="T46" fmla="*/ 62319 w 19"/>
                <a:gd name="T47" fmla="*/ 243841 h 24"/>
                <a:gd name="T48" fmla="*/ 96632 w 19"/>
                <a:gd name="T49" fmla="*/ 211826 h 24"/>
                <a:gd name="T50" fmla="*/ 96632 w 19"/>
                <a:gd name="T51" fmla="*/ 211826 h 24"/>
                <a:gd name="T52" fmla="*/ 34127 w 19"/>
                <a:gd name="T53" fmla="*/ 363425 h 24"/>
                <a:gd name="T54" fmla="*/ 62319 w 19"/>
                <a:gd name="T55" fmla="*/ 363425 h 24"/>
                <a:gd name="T56" fmla="*/ 34127 w 19"/>
                <a:gd name="T57" fmla="*/ 363425 h 24"/>
                <a:gd name="T58" fmla="*/ 0 w 19"/>
                <a:gd name="T59" fmla="*/ 455851 h 24"/>
                <a:gd name="T60" fmla="*/ 34127 w 19"/>
                <a:gd name="T61" fmla="*/ 455851 h 24"/>
                <a:gd name="T62" fmla="*/ 0 w 19"/>
                <a:gd name="T63" fmla="*/ 455851 h 24"/>
                <a:gd name="T64" fmla="*/ 192189 w 19"/>
                <a:gd name="T65" fmla="*/ 607450 h 24"/>
                <a:gd name="T66" fmla="*/ 96632 w 19"/>
                <a:gd name="T67" fmla="*/ 548094 h 24"/>
                <a:gd name="T68" fmla="*/ 158951 w 19"/>
                <a:gd name="T69" fmla="*/ 607450 h 24"/>
                <a:gd name="T70" fmla="*/ 192189 w 19"/>
                <a:gd name="T71" fmla="*/ 607450 h 24"/>
                <a:gd name="T72" fmla="*/ 192189 w 19"/>
                <a:gd name="T73" fmla="*/ 607450 h 24"/>
                <a:gd name="T74" fmla="*/ 158951 w 19"/>
                <a:gd name="T75" fmla="*/ 607450 h 24"/>
                <a:gd name="T76" fmla="*/ 192189 w 19"/>
                <a:gd name="T77" fmla="*/ 634602 h 24"/>
                <a:gd name="T78" fmla="*/ 192189 w 19"/>
                <a:gd name="T79" fmla="*/ 607450 h 24"/>
                <a:gd name="T80" fmla="*/ 192189 w 19"/>
                <a:gd name="T81" fmla="*/ 634602 h 24"/>
                <a:gd name="T82" fmla="*/ 221304 w 19"/>
                <a:gd name="T83" fmla="*/ 726844 h 24"/>
                <a:gd name="T84" fmla="*/ 221304 w 19"/>
                <a:gd name="T85" fmla="*/ 726844 h 24"/>
                <a:gd name="T86" fmla="*/ 221304 w 19"/>
                <a:gd name="T87" fmla="*/ 726844 h 24"/>
                <a:gd name="T88" fmla="*/ 475818 w 19"/>
                <a:gd name="T89" fmla="*/ 483003 h 24"/>
                <a:gd name="T90" fmla="*/ 413465 w 19"/>
                <a:gd name="T91" fmla="*/ 455851 h 24"/>
                <a:gd name="T92" fmla="*/ 475818 w 19"/>
                <a:gd name="T93" fmla="*/ 483003 h 24"/>
                <a:gd name="T94" fmla="*/ 447587 w 19"/>
                <a:gd name="T95" fmla="*/ 423652 h 24"/>
                <a:gd name="T96" fmla="*/ 447587 w 19"/>
                <a:gd name="T97" fmla="*/ 423652 h 24"/>
                <a:gd name="T98" fmla="*/ 475818 w 19"/>
                <a:gd name="T99" fmla="*/ 423652 h 24"/>
                <a:gd name="T100" fmla="*/ 447587 w 19"/>
                <a:gd name="T101" fmla="*/ 396495 h 24"/>
                <a:gd name="T102" fmla="*/ 447587 w 19"/>
                <a:gd name="T103" fmla="*/ 396495 h 24"/>
                <a:gd name="T104" fmla="*/ 509911 w 19"/>
                <a:gd name="T105" fmla="*/ 423652 h 24"/>
                <a:gd name="T106" fmla="*/ 447587 w 19"/>
                <a:gd name="T107" fmla="*/ 119584 h 24"/>
                <a:gd name="T108" fmla="*/ 475818 w 19"/>
                <a:gd name="T109" fmla="*/ 331404 h 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9" h="24">
                  <a:moveTo>
                    <a:pt x="14" y="4"/>
                  </a:moveTo>
                  <a:lnTo>
                    <a:pt x="14" y="4"/>
                  </a:lnTo>
                  <a:lnTo>
                    <a:pt x="14" y="3"/>
                  </a:lnTo>
                  <a:lnTo>
                    <a:pt x="14" y="4"/>
                  </a:lnTo>
                  <a:close/>
                  <a:moveTo>
                    <a:pt x="14" y="4"/>
                  </a:moveTo>
                  <a:cubicBezTo>
                    <a:pt x="13" y="4"/>
                    <a:pt x="12" y="3"/>
                    <a:pt x="11" y="3"/>
                  </a:cubicBezTo>
                  <a:lnTo>
                    <a:pt x="12" y="2"/>
                  </a:lnTo>
                  <a:cubicBezTo>
                    <a:pt x="13" y="2"/>
                    <a:pt x="14" y="3"/>
                    <a:pt x="14" y="3"/>
                  </a:cubicBezTo>
                  <a:lnTo>
                    <a:pt x="14" y="4"/>
                  </a:lnTo>
                  <a:close/>
                  <a:moveTo>
                    <a:pt x="11" y="3"/>
                  </a:moveTo>
                  <a:cubicBezTo>
                    <a:pt x="10" y="2"/>
                    <a:pt x="8" y="1"/>
                    <a:pt x="7" y="1"/>
                  </a:cubicBezTo>
                  <a:lnTo>
                    <a:pt x="7" y="0"/>
                  </a:lnTo>
                  <a:cubicBezTo>
                    <a:pt x="8" y="0"/>
                    <a:pt x="10" y="1"/>
                    <a:pt x="12" y="2"/>
                  </a:cubicBezTo>
                  <a:lnTo>
                    <a:pt x="11" y="3"/>
                  </a:lnTo>
                  <a:close/>
                  <a:moveTo>
                    <a:pt x="7" y="1"/>
                  </a:moveTo>
                  <a:lnTo>
                    <a:pt x="7" y="1"/>
                  </a:lnTo>
                  <a:close/>
                  <a:moveTo>
                    <a:pt x="7" y="1"/>
                  </a:moveTo>
                  <a:lnTo>
                    <a:pt x="7" y="1"/>
                  </a:lnTo>
                  <a:lnTo>
                    <a:pt x="7" y="0"/>
                  </a:lnTo>
                  <a:lnTo>
                    <a:pt x="7" y="1"/>
                  </a:lnTo>
                  <a:close/>
                  <a:moveTo>
                    <a:pt x="7" y="0"/>
                  </a:moveTo>
                  <a:lnTo>
                    <a:pt x="7" y="0"/>
                  </a:lnTo>
                  <a:lnTo>
                    <a:pt x="7" y="1"/>
                  </a:lnTo>
                  <a:lnTo>
                    <a:pt x="7" y="0"/>
                  </a:lnTo>
                  <a:close/>
                  <a:moveTo>
                    <a:pt x="7" y="1"/>
                  </a:moveTo>
                  <a:cubicBezTo>
                    <a:pt x="7" y="1"/>
                    <a:pt x="6" y="1"/>
                    <a:pt x="6" y="1"/>
                  </a:cubicBezTo>
                  <a:lnTo>
                    <a:pt x="6" y="0"/>
                  </a:lnTo>
                  <a:cubicBezTo>
                    <a:pt x="6" y="0"/>
                    <a:pt x="6" y="0"/>
                    <a:pt x="7" y="0"/>
                  </a:cubicBezTo>
                  <a:lnTo>
                    <a:pt x="7" y="1"/>
                  </a:lnTo>
                  <a:close/>
                  <a:moveTo>
                    <a:pt x="6" y="1"/>
                  </a:moveTo>
                  <a:cubicBezTo>
                    <a:pt x="6" y="1"/>
                    <a:pt x="6" y="2"/>
                    <a:pt x="5" y="2"/>
                  </a:cubicBezTo>
                  <a:lnTo>
                    <a:pt x="5" y="0"/>
                  </a:lnTo>
                  <a:cubicBezTo>
                    <a:pt x="5" y="0"/>
                    <a:pt x="5" y="0"/>
                    <a:pt x="6" y="0"/>
                  </a:cubicBezTo>
                  <a:lnTo>
                    <a:pt x="6" y="1"/>
                  </a:lnTo>
                  <a:close/>
                  <a:moveTo>
                    <a:pt x="5" y="0"/>
                  </a:moveTo>
                  <a:lnTo>
                    <a:pt x="5" y="0"/>
                  </a:lnTo>
                  <a:lnTo>
                    <a:pt x="5" y="1"/>
                  </a:lnTo>
                  <a:lnTo>
                    <a:pt x="5" y="0"/>
                  </a:lnTo>
                  <a:close/>
                  <a:moveTo>
                    <a:pt x="5" y="2"/>
                  </a:moveTo>
                  <a:cubicBezTo>
                    <a:pt x="4" y="2"/>
                    <a:pt x="3" y="3"/>
                    <a:pt x="3" y="5"/>
                  </a:cubicBezTo>
                  <a:lnTo>
                    <a:pt x="1" y="5"/>
                  </a:lnTo>
                  <a:cubicBezTo>
                    <a:pt x="2" y="3"/>
                    <a:pt x="3" y="1"/>
                    <a:pt x="5" y="0"/>
                  </a:cubicBezTo>
                  <a:lnTo>
                    <a:pt x="5" y="2"/>
                  </a:lnTo>
                  <a:close/>
                  <a:moveTo>
                    <a:pt x="1" y="5"/>
                  </a:moveTo>
                  <a:lnTo>
                    <a:pt x="1" y="5"/>
                  </a:lnTo>
                  <a:lnTo>
                    <a:pt x="2" y="5"/>
                  </a:lnTo>
                  <a:lnTo>
                    <a:pt x="1" y="5"/>
                  </a:lnTo>
                  <a:close/>
                  <a:moveTo>
                    <a:pt x="3" y="5"/>
                  </a:moveTo>
                  <a:lnTo>
                    <a:pt x="3" y="5"/>
                  </a:lnTo>
                  <a:lnTo>
                    <a:pt x="1" y="5"/>
                  </a:lnTo>
                  <a:lnTo>
                    <a:pt x="3" y="5"/>
                  </a:lnTo>
                  <a:close/>
                  <a:moveTo>
                    <a:pt x="1" y="5"/>
                  </a:moveTo>
                  <a:lnTo>
                    <a:pt x="1" y="5"/>
                  </a:lnTo>
                  <a:lnTo>
                    <a:pt x="2" y="5"/>
                  </a:lnTo>
                  <a:lnTo>
                    <a:pt x="1" y="5"/>
                  </a:lnTo>
                  <a:close/>
                  <a:moveTo>
                    <a:pt x="3" y="5"/>
                  </a:moveTo>
                  <a:cubicBezTo>
                    <a:pt x="3" y="5"/>
                    <a:pt x="3" y="6"/>
                    <a:pt x="3" y="6"/>
                  </a:cubicBezTo>
                  <a:lnTo>
                    <a:pt x="2" y="7"/>
                  </a:lnTo>
                  <a:cubicBezTo>
                    <a:pt x="2" y="6"/>
                    <a:pt x="1" y="6"/>
                    <a:pt x="1" y="5"/>
                  </a:cubicBezTo>
                  <a:lnTo>
                    <a:pt x="3" y="5"/>
                  </a:lnTo>
                  <a:close/>
                  <a:moveTo>
                    <a:pt x="3" y="6"/>
                  </a:moveTo>
                  <a:lnTo>
                    <a:pt x="3" y="6"/>
                  </a:lnTo>
                  <a:lnTo>
                    <a:pt x="2" y="6"/>
                  </a:lnTo>
                  <a:lnTo>
                    <a:pt x="3" y="6"/>
                  </a:lnTo>
                  <a:close/>
                  <a:moveTo>
                    <a:pt x="3" y="6"/>
                  </a:moveTo>
                  <a:cubicBezTo>
                    <a:pt x="3" y="7"/>
                    <a:pt x="3" y="7"/>
                    <a:pt x="3" y="7"/>
                  </a:cubicBezTo>
                  <a:lnTo>
                    <a:pt x="2" y="8"/>
                  </a:lnTo>
                  <a:cubicBezTo>
                    <a:pt x="2" y="7"/>
                    <a:pt x="2" y="7"/>
                    <a:pt x="2" y="7"/>
                  </a:cubicBezTo>
                  <a:lnTo>
                    <a:pt x="3" y="6"/>
                  </a:lnTo>
                  <a:close/>
                  <a:moveTo>
                    <a:pt x="3" y="7"/>
                  </a:moveTo>
                  <a:lnTo>
                    <a:pt x="3" y="7"/>
                  </a:lnTo>
                  <a:close/>
                  <a:moveTo>
                    <a:pt x="3" y="7"/>
                  </a:moveTo>
                  <a:cubicBezTo>
                    <a:pt x="4" y="9"/>
                    <a:pt x="3" y="11"/>
                    <a:pt x="2" y="12"/>
                  </a:cubicBezTo>
                  <a:lnTo>
                    <a:pt x="1" y="12"/>
                  </a:lnTo>
                  <a:cubicBezTo>
                    <a:pt x="2" y="10"/>
                    <a:pt x="2" y="9"/>
                    <a:pt x="2" y="8"/>
                  </a:cubicBezTo>
                  <a:lnTo>
                    <a:pt x="3" y="7"/>
                  </a:lnTo>
                  <a:close/>
                  <a:moveTo>
                    <a:pt x="2" y="12"/>
                  </a:moveTo>
                  <a:cubicBezTo>
                    <a:pt x="2" y="13"/>
                    <a:pt x="1" y="14"/>
                    <a:pt x="1" y="15"/>
                  </a:cubicBezTo>
                  <a:lnTo>
                    <a:pt x="0" y="15"/>
                  </a:lnTo>
                  <a:cubicBezTo>
                    <a:pt x="0" y="14"/>
                    <a:pt x="0" y="13"/>
                    <a:pt x="1" y="12"/>
                  </a:cubicBezTo>
                  <a:lnTo>
                    <a:pt x="2" y="12"/>
                  </a:lnTo>
                  <a:close/>
                  <a:moveTo>
                    <a:pt x="0" y="15"/>
                  </a:moveTo>
                  <a:lnTo>
                    <a:pt x="0" y="15"/>
                  </a:lnTo>
                  <a:lnTo>
                    <a:pt x="1" y="15"/>
                  </a:lnTo>
                  <a:lnTo>
                    <a:pt x="0" y="15"/>
                  </a:lnTo>
                  <a:close/>
                  <a:moveTo>
                    <a:pt x="1" y="15"/>
                  </a:moveTo>
                  <a:cubicBezTo>
                    <a:pt x="1" y="16"/>
                    <a:pt x="2" y="17"/>
                    <a:pt x="3" y="18"/>
                  </a:cubicBezTo>
                  <a:lnTo>
                    <a:pt x="2" y="19"/>
                  </a:lnTo>
                  <a:cubicBezTo>
                    <a:pt x="1" y="18"/>
                    <a:pt x="0" y="17"/>
                    <a:pt x="0" y="15"/>
                  </a:cubicBezTo>
                  <a:lnTo>
                    <a:pt x="1" y="15"/>
                  </a:lnTo>
                  <a:close/>
                  <a:moveTo>
                    <a:pt x="3" y="18"/>
                  </a:moveTo>
                  <a:cubicBezTo>
                    <a:pt x="4" y="18"/>
                    <a:pt x="5" y="19"/>
                    <a:pt x="6" y="20"/>
                  </a:cubicBezTo>
                  <a:lnTo>
                    <a:pt x="5" y="21"/>
                  </a:lnTo>
                  <a:cubicBezTo>
                    <a:pt x="4" y="20"/>
                    <a:pt x="3" y="19"/>
                    <a:pt x="2" y="19"/>
                  </a:cubicBezTo>
                  <a:lnTo>
                    <a:pt x="3" y="18"/>
                  </a:lnTo>
                  <a:close/>
                  <a:moveTo>
                    <a:pt x="6" y="20"/>
                  </a:moveTo>
                  <a:lnTo>
                    <a:pt x="6" y="20"/>
                  </a:lnTo>
                  <a:lnTo>
                    <a:pt x="5" y="20"/>
                  </a:lnTo>
                  <a:lnTo>
                    <a:pt x="6" y="20"/>
                  </a:lnTo>
                  <a:close/>
                  <a:moveTo>
                    <a:pt x="6" y="20"/>
                  </a:moveTo>
                  <a:lnTo>
                    <a:pt x="6" y="20"/>
                  </a:lnTo>
                  <a:lnTo>
                    <a:pt x="5" y="21"/>
                  </a:lnTo>
                  <a:lnTo>
                    <a:pt x="6" y="20"/>
                  </a:lnTo>
                  <a:close/>
                  <a:moveTo>
                    <a:pt x="6" y="20"/>
                  </a:moveTo>
                  <a:lnTo>
                    <a:pt x="6" y="20"/>
                  </a:lnTo>
                  <a:lnTo>
                    <a:pt x="5" y="20"/>
                  </a:lnTo>
                  <a:lnTo>
                    <a:pt x="6" y="20"/>
                  </a:lnTo>
                  <a:close/>
                  <a:moveTo>
                    <a:pt x="6" y="20"/>
                  </a:moveTo>
                  <a:cubicBezTo>
                    <a:pt x="6" y="20"/>
                    <a:pt x="6" y="21"/>
                    <a:pt x="6" y="21"/>
                  </a:cubicBezTo>
                  <a:lnTo>
                    <a:pt x="5" y="22"/>
                  </a:lnTo>
                  <a:cubicBezTo>
                    <a:pt x="5" y="21"/>
                    <a:pt x="5" y="21"/>
                    <a:pt x="5" y="21"/>
                  </a:cubicBezTo>
                  <a:lnTo>
                    <a:pt x="6" y="20"/>
                  </a:lnTo>
                  <a:close/>
                  <a:moveTo>
                    <a:pt x="6" y="21"/>
                  </a:moveTo>
                  <a:lnTo>
                    <a:pt x="6" y="21"/>
                  </a:lnTo>
                  <a:close/>
                  <a:moveTo>
                    <a:pt x="6" y="21"/>
                  </a:moveTo>
                  <a:cubicBezTo>
                    <a:pt x="6" y="22"/>
                    <a:pt x="6" y="22"/>
                    <a:pt x="7" y="22"/>
                  </a:cubicBezTo>
                  <a:lnTo>
                    <a:pt x="7" y="24"/>
                  </a:lnTo>
                  <a:cubicBezTo>
                    <a:pt x="5" y="24"/>
                    <a:pt x="5" y="23"/>
                    <a:pt x="5" y="22"/>
                  </a:cubicBezTo>
                  <a:lnTo>
                    <a:pt x="6" y="21"/>
                  </a:lnTo>
                  <a:close/>
                  <a:moveTo>
                    <a:pt x="7" y="24"/>
                  </a:moveTo>
                  <a:lnTo>
                    <a:pt x="7" y="24"/>
                  </a:lnTo>
                  <a:lnTo>
                    <a:pt x="7" y="23"/>
                  </a:lnTo>
                  <a:lnTo>
                    <a:pt x="7" y="24"/>
                  </a:lnTo>
                  <a:close/>
                  <a:moveTo>
                    <a:pt x="7" y="22"/>
                  </a:moveTo>
                  <a:cubicBezTo>
                    <a:pt x="10" y="22"/>
                    <a:pt x="12" y="18"/>
                    <a:pt x="13" y="15"/>
                  </a:cubicBezTo>
                  <a:lnTo>
                    <a:pt x="15" y="16"/>
                  </a:lnTo>
                  <a:cubicBezTo>
                    <a:pt x="13" y="19"/>
                    <a:pt x="11" y="23"/>
                    <a:pt x="7" y="24"/>
                  </a:cubicBezTo>
                  <a:lnTo>
                    <a:pt x="7" y="22"/>
                  </a:lnTo>
                  <a:close/>
                  <a:moveTo>
                    <a:pt x="13" y="15"/>
                  </a:moveTo>
                  <a:cubicBezTo>
                    <a:pt x="14" y="15"/>
                    <a:pt x="14" y="14"/>
                    <a:pt x="14" y="14"/>
                  </a:cubicBezTo>
                  <a:lnTo>
                    <a:pt x="15" y="14"/>
                  </a:lnTo>
                  <a:cubicBezTo>
                    <a:pt x="15" y="15"/>
                    <a:pt x="15" y="15"/>
                    <a:pt x="15" y="16"/>
                  </a:cubicBezTo>
                  <a:lnTo>
                    <a:pt x="13" y="15"/>
                  </a:lnTo>
                  <a:close/>
                  <a:moveTo>
                    <a:pt x="14" y="14"/>
                  </a:moveTo>
                  <a:lnTo>
                    <a:pt x="14" y="14"/>
                  </a:lnTo>
                  <a:lnTo>
                    <a:pt x="15" y="14"/>
                  </a:lnTo>
                  <a:lnTo>
                    <a:pt x="14" y="14"/>
                  </a:lnTo>
                  <a:close/>
                  <a:moveTo>
                    <a:pt x="14" y="14"/>
                  </a:moveTo>
                  <a:lnTo>
                    <a:pt x="14" y="13"/>
                  </a:lnTo>
                  <a:lnTo>
                    <a:pt x="16" y="14"/>
                  </a:lnTo>
                  <a:lnTo>
                    <a:pt x="15" y="14"/>
                  </a:lnTo>
                  <a:lnTo>
                    <a:pt x="14" y="14"/>
                  </a:lnTo>
                  <a:close/>
                  <a:moveTo>
                    <a:pt x="14" y="13"/>
                  </a:moveTo>
                  <a:lnTo>
                    <a:pt x="14" y="13"/>
                  </a:lnTo>
                  <a:lnTo>
                    <a:pt x="15" y="14"/>
                  </a:lnTo>
                  <a:lnTo>
                    <a:pt x="14" y="13"/>
                  </a:lnTo>
                  <a:close/>
                  <a:moveTo>
                    <a:pt x="14" y="13"/>
                  </a:moveTo>
                  <a:cubicBezTo>
                    <a:pt x="15" y="13"/>
                    <a:pt x="15" y="12"/>
                    <a:pt x="15" y="11"/>
                  </a:cubicBezTo>
                  <a:lnTo>
                    <a:pt x="17" y="12"/>
                  </a:lnTo>
                  <a:cubicBezTo>
                    <a:pt x="16" y="12"/>
                    <a:pt x="16" y="13"/>
                    <a:pt x="16" y="14"/>
                  </a:cubicBezTo>
                  <a:lnTo>
                    <a:pt x="14" y="13"/>
                  </a:lnTo>
                  <a:close/>
                  <a:moveTo>
                    <a:pt x="15" y="11"/>
                  </a:moveTo>
                  <a:cubicBezTo>
                    <a:pt x="16" y="9"/>
                    <a:pt x="17" y="6"/>
                    <a:pt x="14" y="4"/>
                  </a:cubicBezTo>
                  <a:lnTo>
                    <a:pt x="14" y="3"/>
                  </a:lnTo>
                  <a:cubicBezTo>
                    <a:pt x="19" y="5"/>
                    <a:pt x="18" y="8"/>
                    <a:pt x="17" y="12"/>
                  </a:cubicBezTo>
                  <a:lnTo>
                    <a:pt x="1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1" name="Freeform 130">
              <a:extLst>
                <a:ext uri="{FF2B5EF4-FFF2-40B4-BE49-F238E27FC236}">
                  <a16:creationId xmlns:a16="http://schemas.microsoft.com/office/drawing/2014/main" id="{449D974A-B1B6-5A2A-6BAD-5529621AC6A5}"/>
                </a:ext>
              </a:extLst>
            </p:cNvPr>
            <p:cNvSpPr>
              <a:spLocks/>
            </p:cNvSpPr>
            <p:nvPr/>
          </p:nvSpPr>
          <p:spPr bwMode="auto">
            <a:xfrm>
              <a:off x="3015" y="1497"/>
              <a:ext cx="156" cy="84"/>
            </a:xfrm>
            <a:custGeom>
              <a:avLst/>
              <a:gdLst>
                <a:gd name="T0" fmla="*/ 745725 w 28"/>
                <a:gd name="T1" fmla="*/ 93419 h 15"/>
                <a:gd name="T2" fmla="*/ 536634 w 28"/>
                <a:gd name="T3" fmla="*/ 0 h 15"/>
                <a:gd name="T4" fmla="*/ 359357 w 28"/>
                <a:gd name="T5" fmla="*/ 93419 h 15"/>
                <a:gd name="T6" fmla="*/ 268749 w 28"/>
                <a:gd name="T7" fmla="*/ 93419 h 15"/>
                <a:gd name="T8" fmla="*/ 0 w 28"/>
                <a:gd name="T9" fmla="*/ 368794 h 15"/>
                <a:gd name="T10" fmla="*/ 300567 w 28"/>
                <a:gd name="T11" fmla="*/ 462213 h 15"/>
                <a:gd name="T12" fmla="*/ 778596 w 28"/>
                <a:gd name="T13" fmla="*/ 275374 h 15"/>
                <a:gd name="T14" fmla="*/ 745725 w 28"/>
                <a:gd name="T15" fmla="*/ 93419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15">
                  <a:moveTo>
                    <a:pt x="25" y="3"/>
                  </a:moveTo>
                  <a:cubicBezTo>
                    <a:pt x="22" y="3"/>
                    <a:pt x="20" y="0"/>
                    <a:pt x="18" y="0"/>
                  </a:cubicBezTo>
                  <a:cubicBezTo>
                    <a:pt x="16" y="1"/>
                    <a:pt x="14" y="1"/>
                    <a:pt x="12" y="3"/>
                  </a:cubicBezTo>
                  <a:cubicBezTo>
                    <a:pt x="11" y="3"/>
                    <a:pt x="9" y="2"/>
                    <a:pt x="9" y="3"/>
                  </a:cubicBezTo>
                  <a:cubicBezTo>
                    <a:pt x="6" y="6"/>
                    <a:pt x="2" y="9"/>
                    <a:pt x="0" y="12"/>
                  </a:cubicBezTo>
                  <a:cubicBezTo>
                    <a:pt x="0" y="15"/>
                    <a:pt x="7" y="15"/>
                    <a:pt x="10" y="15"/>
                  </a:cubicBezTo>
                  <a:cubicBezTo>
                    <a:pt x="16" y="15"/>
                    <a:pt x="22" y="13"/>
                    <a:pt x="26" y="9"/>
                  </a:cubicBezTo>
                  <a:cubicBezTo>
                    <a:pt x="28" y="7"/>
                    <a:pt x="27" y="4"/>
                    <a:pt x="2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2" name="Freeform 131">
              <a:extLst>
                <a:ext uri="{FF2B5EF4-FFF2-40B4-BE49-F238E27FC236}">
                  <a16:creationId xmlns:a16="http://schemas.microsoft.com/office/drawing/2014/main" id="{3D14C0C1-FC3C-20C5-80FE-380EAD2F7924}"/>
                </a:ext>
              </a:extLst>
            </p:cNvPr>
            <p:cNvSpPr>
              <a:spLocks noEditPoints="1"/>
            </p:cNvSpPr>
            <p:nvPr/>
          </p:nvSpPr>
          <p:spPr bwMode="auto">
            <a:xfrm>
              <a:off x="3009" y="1492"/>
              <a:ext cx="162" cy="95"/>
            </a:xfrm>
            <a:custGeom>
              <a:avLst/>
              <a:gdLst>
                <a:gd name="T0" fmla="*/ 788817 w 29"/>
                <a:gd name="T1" fmla="*/ 119884 h 17"/>
                <a:gd name="T2" fmla="*/ 761450 w 29"/>
                <a:gd name="T3" fmla="*/ 152173 h 17"/>
                <a:gd name="T4" fmla="*/ 761450 w 29"/>
                <a:gd name="T5" fmla="*/ 152173 h 17"/>
                <a:gd name="T6" fmla="*/ 729369 w 29"/>
                <a:gd name="T7" fmla="*/ 59520 h 17"/>
                <a:gd name="T8" fmla="*/ 696231 w 29"/>
                <a:gd name="T9" fmla="*/ 92653 h 17"/>
                <a:gd name="T10" fmla="*/ 729369 w 29"/>
                <a:gd name="T11" fmla="*/ 59520 h 17"/>
                <a:gd name="T12" fmla="*/ 576497 w 29"/>
                <a:gd name="T13" fmla="*/ 33166 h 17"/>
                <a:gd name="T14" fmla="*/ 517048 w 29"/>
                <a:gd name="T15" fmla="*/ 92653 h 17"/>
                <a:gd name="T16" fmla="*/ 609606 w 29"/>
                <a:gd name="T17" fmla="*/ 59520 h 17"/>
                <a:gd name="T18" fmla="*/ 364170 w 29"/>
                <a:gd name="T19" fmla="*/ 92653 h 17"/>
                <a:gd name="T20" fmla="*/ 397280 w 29"/>
                <a:gd name="T21" fmla="*/ 119884 h 17"/>
                <a:gd name="T22" fmla="*/ 397280 w 29"/>
                <a:gd name="T23" fmla="*/ 119884 h 17"/>
                <a:gd name="T24" fmla="*/ 364170 w 29"/>
                <a:gd name="T25" fmla="*/ 92653 h 17"/>
                <a:gd name="T26" fmla="*/ 397280 w 29"/>
                <a:gd name="T27" fmla="*/ 119884 h 17"/>
                <a:gd name="T28" fmla="*/ 332089 w 29"/>
                <a:gd name="T29" fmla="*/ 119884 h 17"/>
                <a:gd name="T30" fmla="*/ 397280 w 29"/>
                <a:gd name="T31" fmla="*/ 119884 h 17"/>
                <a:gd name="T32" fmla="*/ 271769 w 29"/>
                <a:gd name="T33" fmla="*/ 92653 h 17"/>
                <a:gd name="T34" fmla="*/ 271769 w 29"/>
                <a:gd name="T35" fmla="*/ 92653 h 17"/>
                <a:gd name="T36" fmla="*/ 271769 w 29"/>
                <a:gd name="T37" fmla="*/ 92653 h 17"/>
                <a:gd name="T38" fmla="*/ 271769 w 29"/>
                <a:gd name="T39" fmla="*/ 92653 h 17"/>
                <a:gd name="T40" fmla="*/ 271769 w 29"/>
                <a:gd name="T41" fmla="*/ 92653 h 17"/>
                <a:gd name="T42" fmla="*/ 271769 w 29"/>
                <a:gd name="T43" fmla="*/ 92653 h 17"/>
                <a:gd name="T44" fmla="*/ 212326 w 29"/>
                <a:gd name="T45" fmla="*/ 185339 h 17"/>
                <a:gd name="T46" fmla="*/ 244402 w 29"/>
                <a:gd name="T47" fmla="*/ 212543 h 17"/>
                <a:gd name="T48" fmla="*/ 212326 w 29"/>
                <a:gd name="T49" fmla="*/ 185339 h 17"/>
                <a:gd name="T50" fmla="*/ 0 w 29"/>
                <a:gd name="T51" fmla="*/ 397882 h 17"/>
                <a:gd name="T52" fmla="*/ 0 w 29"/>
                <a:gd name="T53" fmla="*/ 397882 h 17"/>
                <a:gd name="T54" fmla="*/ 151844 w 29"/>
                <a:gd name="T55" fmla="*/ 517767 h 17"/>
                <a:gd name="T56" fmla="*/ 151844 w 29"/>
                <a:gd name="T57" fmla="*/ 457403 h 17"/>
                <a:gd name="T58" fmla="*/ 151844 w 29"/>
                <a:gd name="T59" fmla="*/ 517767 h 17"/>
                <a:gd name="T60" fmla="*/ 332089 w 29"/>
                <a:gd name="T61" fmla="*/ 484634 h 17"/>
                <a:gd name="T62" fmla="*/ 332089 w 29"/>
                <a:gd name="T63" fmla="*/ 484634 h 17"/>
                <a:gd name="T64" fmla="*/ 332089 w 29"/>
                <a:gd name="T65" fmla="*/ 484634 h 17"/>
                <a:gd name="T66" fmla="*/ 332089 w 29"/>
                <a:gd name="T67" fmla="*/ 484634 h 17"/>
                <a:gd name="T68" fmla="*/ 424647 w 29"/>
                <a:gd name="T69" fmla="*/ 457403 h 17"/>
                <a:gd name="T70" fmla="*/ 332089 w 29"/>
                <a:gd name="T71" fmla="*/ 484634 h 17"/>
                <a:gd name="T72" fmla="*/ 483905 w 29"/>
                <a:gd name="T73" fmla="*/ 484634 h 17"/>
                <a:gd name="T74" fmla="*/ 483905 w 29"/>
                <a:gd name="T75" fmla="*/ 484634 h 17"/>
                <a:gd name="T76" fmla="*/ 483905 w 29"/>
                <a:gd name="T77" fmla="*/ 457403 h 17"/>
                <a:gd name="T78" fmla="*/ 483905 w 29"/>
                <a:gd name="T79" fmla="*/ 484634 h 17"/>
                <a:gd name="T80" fmla="*/ 821927 w 29"/>
                <a:gd name="T81" fmla="*/ 272063 h 17"/>
                <a:gd name="T82" fmla="*/ 821927 w 29"/>
                <a:gd name="T83" fmla="*/ 272063 h 17"/>
                <a:gd name="T84" fmla="*/ 848232 w 29"/>
                <a:gd name="T85" fmla="*/ 305224 h 17"/>
                <a:gd name="T86" fmla="*/ 821927 w 29"/>
                <a:gd name="T87" fmla="*/ 212543 h 17"/>
                <a:gd name="T88" fmla="*/ 821927 w 29"/>
                <a:gd name="T89" fmla="*/ 272063 h 17"/>
                <a:gd name="T90" fmla="*/ 821927 w 29"/>
                <a:gd name="T91" fmla="*/ 152173 h 17"/>
                <a:gd name="T92" fmla="*/ 821927 w 29"/>
                <a:gd name="T93" fmla="*/ 185339 h 17"/>
                <a:gd name="T94" fmla="*/ 821927 w 29"/>
                <a:gd name="T95" fmla="*/ 152173 h 17"/>
                <a:gd name="T96" fmla="*/ 788817 w 29"/>
                <a:gd name="T97" fmla="*/ 119884 h 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9" h="17">
                  <a:moveTo>
                    <a:pt x="25" y="5"/>
                  </a:moveTo>
                  <a:lnTo>
                    <a:pt x="25" y="5"/>
                  </a:lnTo>
                  <a:lnTo>
                    <a:pt x="26" y="4"/>
                  </a:lnTo>
                  <a:lnTo>
                    <a:pt x="25" y="5"/>
                  </a:lnTo>
                  <a:close/>
                  <a:moveTo>
                    <a:pt x="25" y="5"/>
                  </a:moveTo>
                  <a:lnTo>
                    <a:pt x="25" y="5"/>
                  </a:lnTo>
                  <a:lnTo>
                    <a:pt x="26" y="4"/>
                  </a:lnTo>
                  <a:lnTo>
                    <a:pt x="25" y="5"/>
                  </a:lnTo>
                  <a:close/>
                  <a:moveTo>
                    <a:pt x="25" y="5"/>
                  </a:moveTo>
                  <a:cubicBezTo>
                    <a:pt x="24" y="5"/>
                    <a:pt x="24" y="4"/>
                    <a:pt x="23" y="3"/>
                  </a:cubicBezTo>
                  <a:lnTo>
                    <a:pt x="24" y="2"/>
                  </a:lnTo>
                  <a:cubicBezTo>
                    <a:pt x="24" y="3"/>
                    <a:pt x="25" y="4"/>
                    <a:pt x="26" y="4"/>
                  </a:cubicBezTo>
                  <a:lnTo>
                    <a:pt x="25" y="5"/>
                  </a:lnTo>
                  <a:close/>
                  <a:moveTo>
                    <a:pt x="23" y="3"/>
                  </a:moveTo>
                  <a:cubicBezTo>
                    <a:pt x="22" y="3"/>
                    <a:pt x="21" y="2"/>
                    <a:pt x="20" y="2"/>
                  </a:cubicBezTo>
                  <a:lnTo>
                    <a:pt x="19" y="1"/>
                  </a:lnTo>
                  <a:cubicBezTo>
                    <a:pt x="21" y="0"/>
                    <a:pt x="22" y="1"/>
                    <a:pt x="24" y="2"/>
                  </a:cubicBezTo>
                  <a:lnTo>
                    <a:pt x="23" y="3"/>
                  </a:lnTo>
                  <a:close/>
                  <a:moveTo>
                    <a:pt x="19" y="1"/>
                  </a:moveTo>
                  <a:lnTo>
                    <a:pt x="19" y="1"/>
                  </a:lnTo>
                  <a:close/>
                  <a:moveTo>
                    <a:pt x="20" y="2"/>
                  </a:moveTo>
                  <a:cubicBezTo>
                    <a:pt x="19" y="2"/>
                    <a:pt x="18" y="3"/>
                    <a:pt x="17" y="3"/>
                  </a:cubicBezTo>
                  <a:lnTo>
                    <a:pt x="16" y="2"/>
                  </a:lnTo>
                  <a:cubicBezTo>
                    <a:pt x="17" y="1"/>
                    <a:pt x="18" y="1"/>
                    <a:pt x="19" y="1"/>
                  </a:cubicBezTo>
                  <a:lnTo>
                    <a:pt x="20" y="2"/>
                  </a:lnTo>
                  <a:close/>
                  <a:moveTo>
                    <a:pt x="17" y="3"/>
                  </a:moveTo>
                  <a:cubicBezTo>
                    <a:pt x="15" y="3"/>
                    <a:pt x="14" y="4"/>
                    <a:pt x="13" y="4"/>
                  </a:cubicBezTo>
                  <a:lnTo>
                    <a:pt x="12" y="3"/>
                  </a:lnTo>
                  <a:cubicBezTo>
                    <a:pt x="14" y="2"/>
                    <a:pt x="15" y="2"/>
                    <a:pt x="16" y="2"/>
                  </a:cubicBezTo>
                  <a:lnTo>
                    <a:pt x="17" y="3"/>
                  </a:lnTo>
                  <a:close/>
                  <a:moveTo>
                    <a:pt x="13" y="4"/>
                  </a:moveTo>
                  <a:lnTo>
                    <a:pt x="13" y="4"/>
                  </a:lnTo>
                  <a:close/>
                  <a:moveTo>
                    <a:pt x="13" y="4"/>
                  </a:moveTo>
                  <a:lnTo>
                    <a:pt x="13" y="4"/>
                  </a:lnTo>
                  <a:lnTo>
                    <a:pt x="12" y="3"/>
                  </a:lnTo>
                  <a:lnTo>
                    <a:pt x="13" y="4"/>
                  </a:lnTo>
                  <a:close/>
                  <a:moveTo>
                    <a:pt x="13" y="4"/>
                  </a:moveTo>
                  <a:lnTo>
                    <a:pt x="13" y="4"/>
                  </a:lnTo>
                  <a:close/>
                  <a:moveTo>
                    <a:pt x="13" y="4"/>
                  </a:moveTo>
                  <a:cubicBezTo>
                    <a:pt x="12" y="5"/>
                    <a:pt x="12" y="5"/>
                    <a:pt x="11" y="4"/>
                  </a:cubicBezTo>
                  <a:lnTo>
                    <a:pt x="11" y="3"/>
                  </a:lnTo>
                  <a:cubicBezTo>
                    <a:pt x="12" y="3"/>
                    <a:pt x="12" y="3"/>
                    <a:pt x="12" y="3"/>
                  </a:cubicBezTo>
                  <a:lnTo>
                    <a:pt x="13" y="4"/>
                  </a:lnTo>
                  <a:close/>
                  <a:moveTo>
                    <a:pt x="11" y="4"/>
                  </a:moveTo>
                  <a:cubicBezTo>
                    <a:pt x="11" y="4"/>
                    <a:pt x="10" y="4"/>
                    <a:pt x="10" y="4"/>
                  </a:cubicBezTo>
                  <a:lnTo>
                    <a:pt x="9" y="3"/>
                  </a:lnTo>
                  <a:cubicBezTo>
                    <a:pt x="10" y="3"/>
                    <a:pt x="11" y="3"/>
                    <a:pt x="11" y="3"/>
                  </a:cubicBezTo>
                  <a:lnTo>
                    <a:pt x="11" y="4"/>
                  </a:lnTo>
                  <a:close/>
                  <a:moveTo>
                    <a:pt x="9" y="3"/>
                  </a:moveTo>
                  <a:lnTo>
                    <a:pt x="9" y="3"/>
                  </a:lnTo>
                  <a:lnTo>
                    <a:pt x="10" y="4"/>
                  </a:lnTo>
                  <a:lnTo>
                    <a:pt x="9" y="3"/>
                  </a:lnTo>
                  <a:close/>
                  <a:moveTo>
                    <a:pt x="10" y="4"/>
                  </a:moveTo>
                  <a:lnTo>
                    <a:pt x="10" y="4"/>
                  </a:lnTo>
                  <a:lnTo>
                    <a:pt x="9" y="3"/>
                  </a:lnTo>
                  <a:lnTo>
                    <a:pt x="10" y="4"/>
                  </a:lnTo>
                  <a:close/>
                  <a:moveTo>
                    <a:pt x="9" y="3"/>
                  </a:moveTo>
                  <a:lnTo>
                    <a:pt x="9" y="3"/>
                  </a:lnTo>
                  <a:lnTo>
                    <a:pt x="10" y="4"/>
                  </a:lnTo>
                  <a:lnTo>
                    <a:pt x="9" y="3"/>
                  </a:lnTo>
                  <a:close/>
                  <a:moveTo>
                    <a:pt x="10" y="4"/>
                  </a:moveTo>
                  <a:cubicBezTo>
                    <a:pt x="9" y="5"/>
                    <a:pt x="8" y="6"/>
                    <a:pt x="8" y="7"/>
                  </a:cubicBezTo>
                  <a:lnTo>
                    <a:pt x="7" y="6"/>
                  </a:lnTo>
                  <a:cubicBezTo>
                    <a:pt x="8" y="5"/>
                    <a:pt x="8" y="4"/>
                    <a:pt x="9" y="3"/>
                  </a:cubicBezTo>
                  <a:lnTo>
                    <a:pt x="10" y="4"/>
                  </a:lnTo>
                  <a:close/>
                  <a:moveTo>
                    <a:pt x="8" y="7"/>
                  </a:moveTo>
                  <a:cubicBezTo>
                    <a:pt x="5" y="9"/>
                    <a:pt x="3" y="11"/>
                    <a:pt x="2" y="14"/>
                  </a:cubicBezTo>
                  <a:lnTo>
                    <a:pt x="1" y="13"/>
                  </a:lnTo>
                  <a:cubicBezTo>
                    <a:pt x="2" y="10"/>
                    <a:pt x="4" y="8"/>
                    <a:pt x="7" y="6"/>
                  </a:cubicBezTo>
                  <a:lnTo>
                    <a:pt x="8" y="7"/>
                  </a:lnTo>
                  <a:close/>
                  <a:moveTo>
                    <a:pt x="0" y="13"/>
                  </a:moveTo>
                  <a:lnTo>
                    <a:pt x="0" y="13"/>
                  </a:lnTo>
                  <a:lnTo>
                    <a:pt x="1" y="13"/>
                  </a:lnTo>
                  <a:lnTo>
                    <a:pt x="0" y="13"/>
                  </a:lnTo>
                  <a:close/>
                  <a:moveTo>
                    <a:pt x="2" y="13"/>
                  </a:moveTo>
                  <a:cubicBezTo>
                    <a:pt x="2" y="14"/>
                    <a:pt x="3" y="15"/>
                    <a:pt x="5" y="15"/>
                  </a:cubicBezTo>
                  <a:lnTo>
                    <a:pt x="5" y="17"/>
                  </a:lnTo>
                  <a:cubicBezTo>
                    <a:pt x="2" y="16"/>
                    <a:pt x="0" y="15"/>
                    <a:pt x="0" y="13"/>
                  </a:cubicBezTo>
                  <a:lnTo>
                    <a:pt x="2" y="13"/>
                  </a:lnTo>
                  <a:close/>
                  <a:moveTo>
                    <a:pt x="5" y="15"/>
                  </a:moveTo>
                  <a:cubicBezTo>
                    <a:pt x="7" y="16"/>
                    <a:pt x="10" y="16"/>
                    <a:pt x="11" y="16"/>
                  </a:cubicBezTo>
                  <a:lnTo>
                    <a:pt x="11" y="17"/>
                  </a:lnTo>
                  <a:cubicBezTo>
                    <a:pt x="10" y="17"/>
                    <a:pt x="7" y="17"/>
                    <a:pt x="5" y="17"/>
                  </a:cubicBezTo>
                  <a:lnTo>
                    <a:pt x="5" y="15"/>
                  </a:lnTo>
                  <a:close/>
                  <a:moveTo>
                    <a:pt x="11" y="16"/>
                  </a:moveTo>
                  <a:lnTo>
                    <a:pt x="11" y="16"/>
                  </a:lnTo>
                  <a:close/>
                  <a:moveTo>
                    <a:pt x="11" y="16"/>
                  </a:moveTo>
                  <a:lnTo>
                    <a:pt x="11" y="16"/>
                  </a:lnTo>
                  <a:lnTo>
                    <a:pt x="11" y="17"/>
                  </a:lnTo>
                  <a:lnTo>
                    <a:pt x="11" y="16"/>
                  </a:lnTo>
                  <a:close/>
                  <a:moveTo>
                    <a:pt x="11" y="17"/>
                  </a:moveTo>
                  <a:lnTo>
                    <a:pt x="11" y="17"/>
                  </a:lnTo>
                  <a:lnTo>
                    <a:pt x="11" y="16"/>
                  </a:lnTo>
                  <a:lnTo>
                    <a:pt x="11" y="17"/>
                  </a:lnTo>
                  <a:close/>
                  <a:moveTo>
                    <a:pt x="11" y="16"/>
                  </a:moveTo>
                  <a:cubicBezTo>
                    <a:pt x="12" y="15"/>
                    <a:pt x="13" y="15"/>
                    <a:pt x="14" y="15"/>
                  </a:cubicBezTo>
                  <a:lnTo>
                    <a:pt x="14" y="17"/>
                  </a:lnTo>
                  <a:cubicBezTo>
                    <a:pt x="13" y="17"/>
                    <a:pt x="12" y="17"/>
                    <a:pt x="11" y="17"/>
                  </a:cubicBezTo>
                  <a:lnTo>
                    <a:pt x="11" y="16"/>
                  </a:lnTo>
                  <a:close/>
                  <a:moveTo>
                    <a:pt x="14" y="15"/>
                  </a:moveTo>
                  <a:cubicBezTo>
                    <a:pt x="14" y="15"/>
                    <a:pt x="15" y="15"/>
                    <a:pt x="16" y="15"/>
                  </a:cubicBezTo>
                  <a:lnTo>
                    <a:pt x="16" y="16"/>
                  </a:lnTo>
                  <a:cubicBezTo>
                    <a:pt x="16" y="16"/>
                    <a:pt x="15" y="17"/>
                    <a:pt x="14" y="17"/>
                  </a:cubicBezTo>
                  <a:lnTo>
                    <a:pt x="14" y="15"/>
                  </a:lnTo>
                  <a:close/>
                  <a:moveTo>
                    <a:pt x="16" y="16"/>
                  </a:moveTo>
                  <a:lnTo>
                    <a:pt x="16" y="16"/>
                  </a:lnTo>
                  <a:close/>
                  <a:moveTo>
                    <a:pt x="16" y="15"/>
                  </a:moveTo>
                  <a:cubicBezTo>
                    <a:pt x="20" y="14"/>
                    <a:pt x="24" y="12"/>
                    <a:pt x="27" y="9"/>
                  </a:cubicBezTo>
                  <a:lnTo>
                    <a:pt x="28" y="10"/>
                  </a:lnTo>
                  <a:cubicBezTo>
                    <a:pt x="25" y="13"/>
                    <a:pt x="21" y="15"/>
                    <a:pt x="16" y="16"/>
                  </a:cubicBezTo>
                  <a:lnTo>
                    <a:pt x="16" y="15"/>
                  </a:lnTo>
                  <a:close/>
                  <a:moveTo>
                    <a:pt x="27" y="9"/>
                  </a:moveTo>
                  <a:lnTo>
                    <a:pt x="27" y="9"/>
                  </a:lnTo>
                  <a:lnTo>
                    <a:pt x="27" y="10"/>
                  </a:lnTo>
                  <a:lnTo>
                    <a:pt x="27" y="9"/>
                  </a:lnTo>
                  <a:close/>
                  <a:moveTo>
                    <a:pt x="27" y="9"/>
                  </a:moveTo>
                  <a:cubicBezTo>
                    <a:pt x="27" y="9"/>
                    <a:pt x="27" y="9"/>
                    <a:pt x="27" y="9"/>
                  </a:cubicBezTo>
                  <a:lnTo>
                    <a:pt x="28" y="9"/>
                  </a:lnTo>
                  <a:cubicBezTo>
                    <a:pt x="28" y="10"/>
                    <a:pt x="28" y="10"/>
                    <a:pt x="28" y="10"/>
                  </a:cubicBezTo>
                  <a:lnTo>
                    <a:pt x="27" y="9"/>
                  </a:lnTo>
                  <a:close/>
                  <a:moveTo>
                    <a:pt x="27" y="9"/>
                  </a:moveTo>
                  <a:cubicBezTo>
                    <a:pt x="27" y="8"/>
                    <a:pt x="27" y="8"/>
                    <a:pt x="27" y="7"/>
                  </a:cubicBezTo>
                  <a:lnTo>
                    <a:pt x="29" y="7"/>
                  </a:lnTo>
                  <a:cubicBezTo>
                    <a:pt x="29" y="8"/>
                    <a:pt x="29" y="8"/>
                    <a:pt x="28" y="9"/>
                  </a:cubicBezTo>
                  <a:lnTo>
                    <a:pt x="27" y="9"/>
                  </a:lnTo>
                  <a:close/>
                  <a:moveTo>
                    <a:pt x="27" y="7"/>
                  </a:moveTo>
                  <a:cubicBezTo>
                    <a:pt x="27" y="7"/>
                    <a:pt x="27" y="6"/>
                    <a:pt x="27" y="6"/>
                  </a:cubicBezTo>
                  <a:lnTo>
                    <a:pt x="27" y="5"/>
                  </a:lnTo>
                  <a:cubicBezTo>
                    <a:pt x="28" y="6"/>
                    <a:pt x="28" y="6"/>
                    <a:pt x="29" y="7"/>
                  </a:cubicBezTo>
                  <a:lnTo>
                    <a:pt x="27" y="7"/>
                  </a:lnTo>
                  <a:close/>
                  <a:moveTo>
                    <a:pt x="27" y="6"/>
                  </a:moveTo>
                  <a:cubicBezTo>
                    <a:pt x="26" y="6"/>
                    <a:pt x="26" y="5"/>
                    <a:pt x="25" y="5"/>
                  </a:cubicBezTo>
                  <a:lnTo>
                    <a:pt x="26" y="4"/>
                  </a:lnTo>
                  <a:cubicBezTo>
                    <a:pt x="27" y="4"/>
                    <a:pt x="27" y="5"/>
                    <a:pt x="27" y="5"/>
                  </a:cubicBezTo>
                  <a:lnTo>
                    <a:pt x="27" y="6"/>
                  </a:lnTo>
                  <a:close/>
                  <a:moveTo>
                    <a:pt x="26" y="4"/>
                  </a:moveTo>
                  <a:lnTo>
                    <a:pt x="26"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3" name="Freeform 132">
              <a:extLst>
                <a:ext uri="{FF2B5EF4-FFF2-40B4-BE49-F238E27FC236}">
                  <a16:creationId xmlns:a16="http://schemas.microsoft.com/office/drawing/2014/main" id="{FD395047-1FCB-9F8A-2516-82B00D24E3DE}"/>
                </a:ext>
              </a:extLst>
            </p:cNvPr>
            <p:cNvSpPr>
              <a:spLocks/>
            </p:cNvSpPr>
            <p:nvPr/>
          </p:nvSpPr>
          <p:spPr bwMode="auto">
            <a:xfrm>
              <a:off x="3160" y="1520"/>
              <a:ext cx="106" cy="67"/>
            </a:xfrm>
            <a:custGeom>
              <a:avLst/>
              <a:gdLst>
                <a:gd name="T0" fmla="*/ 572506 w 19"/>
                <a:gd name="T1" fmla="*/ 0 h 12"/>
                <a:gd name="T2" fmla="*/ 302312 w 19"/>
                <a:gd name="T3" fmla="*/ 304253 h 12"/>
                <a:gd name="T4" fmla="*/ 59042 w 19"/>
                <a:gd name="T5" fmla="*/ 271177 h 12"/>
                <a:gd name="T6" fmla="*/ 119116 w 19"/>
                <a:gd name="T7" fmla="*/ 92242 h 12"/>
                <a:gd name="T8" fmla="*/ 572506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19" y="0"/>
                  </a:moveTo>
                  <a:cubicBezTo>
                    <a:pt x="18" y="5"/>
                    <a:pt x="13" y="7"/>
                    <a:pt x="10" y="10"/>
                  </a:cubicBezTo>
                  <a:cubicBezTo>
                    <a:pt x="8" y="12"/>
                    <a:pt x="3" y="11"/>
                    <a:pt x="2" y="9"/>
                  </a:cubicBezTo>
                  <a:cubicBezTo>
                    <a:pt x="0" y="7"/>
                    <a:pt x="2" y="4"/>
                    <a:pt x="4" y="3"/>
                  </a:cubicBezTo>
                  <a:cubicBezTo>
                    <a:pt x="9" y="1"/>
                    <a:pt x="14" y="1"/>
                    <a:pt x="19"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4" name="Freeform 133">
              <a:extLst>
                <a:ext uri="{FF2B5EF4-FFF2-40B4-BE49-F238E27FC236}">
                  <a16:creationId xmlns:a16="http://schemas.microsoft.com/office/drawing/2014/main" id="{16128797-0A1B-DA5E-45A8-C15C8DE9B05C}"/>
                </a:ext>
              </a:extLst>
            </p:cNvPr>
            <p:cNvSpPr>
              <a:spLocks noEditPoints="1"/>
            </p:cNvSpPr>
            <p:nvPr/>
          </p:nvSpPr>
          <p:spPr bwMode="auto">
            <a:xfrm>
              <a:off x="3160" y="1514"/>
              <a:ext cx="112" cy="73"/>
            </a:xfrm>
            <a:custGeom>
              <a:avLst/>
              <a:gdLst>
                <a:gd name="T0" fmla="*/ 402158 w 20"/>
                <a:gd name="T1" fmla="*/ 284363 h 13"/>
                <a:gd name="T2" fmla="*/ 584114 w 20"/>
                <a:gd name="T3" fmla="*/ 33833 h 13"/>
                <a:gd name="T4" fmla="*/ 402158 w 20"/>
                <a:gd name="T5" fmla="*/ 284363 h 13"/>
                <a:gd name="T6" fmla="*/ 308739 w 20"/>
                <a:gd name="T7" fmla="*/ 345975 h 13"/>
                <a:gd name="T8" fmla="*/ 402158 w 20"/>
                <a:gd name="T9" fmla="*/ 284363 h 13"/>
                <a:gd name="T10" fmla="*/ 308739 w 20"/>
                <a:gd name="T11" fmla="*/ 345975 h 13"/>
                <a:gd name="T12" fmla="*/ 275374 w 20"/>
                <a:gd name="T13" fmla="*/ 345975 h 13"/>
                <a:gd name="T14" fmla="*/ 308739 w 20"/>
                <a:gd name="T15" fmla="*/ 373788 h 13"/>
                <a:gd name="T16" fmla="*/ 275374 w 20"/>
                <a:gd name="T17" fmla="*/ 345975 h 13"/>
                <a:gd name="T18" fmla="*/ 308739 w 20"/>
                <a:gd name="T19" fmla="*/ 373788 h 13"/>
                <a:gd name="T20" fmla="*/ 308739 w 20"/>
                <a:gd name="T21" fmla="*/ 345975 h 13"/>
                <a:gd name="T22" fmla="*/ 308739 w 20"/>
                <a:gd name="T23" fmla="*/ 373788 h 13"/>
                <a:gd name="T24" fmla="*/ 186844 w 20"/>
                <a:gd name="T25" fmla="*/ 373788 h 13"/>
                <a:gd name="T26" fmla="*/ 308739 w 20"/>
                <a:gd name="T27" fmla="*/ 373788 h 13"/>
                <a:gd name="T28" fmla="*/ 33365 w 20"/>
                <a:gd name="T29" fmla="*/ 345975 h 13"/>
                <a:gd name="T30" fmla="*/ 186844 w 20"/>
                <a:gd name="T31" fmla="*/ 373788 h 13"/>
                <a:gd name="T32" fmla="*/ 33365 w 20"/>
                <a:gd name="T33" fmla="*/ 345975 h 13"/>
                <a:gd name="T34" fmla="*/ 60934 w 20"/>
                <a:gd name="T35" fmla="*/ 312170 h 13"/>
                <a:gd name="T36" fmla="*/ 33365 w 20"/>
                <a:gd name="T37" fmla="*/ 345975 h 13"/>
                <a:gd name="T38" fmla="*/ 33365 w 20"/>
                <a:gd name="T39" fmla="*/ 345975 h 13"/>
                <a:gd name="T40" fmla="*/ 33365 w 20"/>
                <a:gd name="T41" fmla="*/ 345975 h 13"/>
                <a:gd name="T42" fmla="*/ 33365 w 20"/>
                <a:gd name="T43" fmla="*/ 312170 h 13"/>
                <a:gd name="T44" fmla="*/ 60934 w 20"/>
                <a:gd name="T45" fmla="*/ 312170 h 13"/>
                <a:gd name="T46" fmla="*/ 33365 w 20"/>
                <a:gd name="T47" fmla="*/ 312170 h 13"/>
                <a:gd name="T48" fmla="*/ 33365 w 20"/>
                <a:gd name="T49" fmla="*/ 312170 h 13"/>
                <a:gd name="T50" fmla="*/ 33365 w 20"/>
                <a:gd name="T51" fmla="*/ 217793 h 13"/>
                <a:gd name="T52" fmla="*/ 60934 w 20"/>
                <a:gd name="T53" fmla="*/ 284363 h 13"/>
                <a:gd name="T54" fmla="*/ 33365 w 20"/>
                <a:gd name="T55" fmla="*/ 217793 h 13"/>
                <a:gd name="T56" fmla="*/ 120988 w 20"/>
                <a:gd name="T57" fmla="*/ 156181 h 13"/>
                <a:gd name="T58" fmla="*/ 33365 w 20"/>
                <a:gd name="T59" fmla="*/ 217793 h 13"/>
                <a:gd name="T60" fmla="*/ 120988 w 20"/>
                <a:gd name="T61" fmla="*/ 94378 h 13"/>
                <a:gd name="T62" fmla="*/ 120988 w 20"/>
                <a:gd name="T63" fmla="*/ 156181 h 13"/>
                <a:gd name="T64" fmla="*/ 120988 w 20"/>
                <a:gd name="T65" fmla="*/ 94378 h 13"/>
                <a:gd name="T66" fmla="*/ 120988 w 20"/>
                <a:gd name="T67" fmla="*/ 123230 h 13"/>
                <a:gd name="T68" fmla="*/ 120988 w 20"/>
                <a:gd name="T69" fmla="*/ 94378 h 13"/>
                <a:gd name="T70" fmla="*/ 402158 w 20"/>
                <a:gd name="T71" fmla="*/ 94378 h 13"/>
                <a:gd name="T72" fmla="*/ 120988 w 20"/>
                <a:gd name="T73" fmla="*/ 94378 h 13"/>
                <a:gd name="T74" fmla="*/ 584114 w 20"/>
                <a:gd name="T75" fmla="*/ 0 h 13"/>
                <a:gd name="T76" fmla="*/ 402158 w 20"/>
                <a:gd name="T77" fmla="*/ 94378 h 13"/>
                <a:gd name="T78" fmla="*/ 584114 w 20"/>
                <a:gd name="T79" fmla="*/ 0 h 13"/>
                <a:gd name="T80" fmla="*/ 616599 w 20"/>
                <a:gd name="T81" fmla="*/ 33833 h 13"/>
                <a:gd name="T82" fmla="*/ 584114 w 20"/>
                <a:gd name="T83" fmla="*/ 0 h 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13">
                  <a:moveTo>
                    <a:pt x="20" y="1"/>
                  </a:moveTo>
                  <a:cubicBezTo>
                    <a:pt x="19" y="5"/>
                    <a:pt x="16" y="7"/>
                    <a:pt x="13" y="9"/>
                  </a:cubicBezTo>
                  <a:lnTo>
                    <a:pt x="13" y="8"/>
                  </a:lnTo>
                  <a:cubicBezTo>
                    <a:pt x="15" y="6"/>
                    <a:pt x="18" y="4"/>
                    <a:pt x="19" y="1"/>
                  </a:cubicBezTo>
                  <a:lnTo>
                    <a:pt x="20" y="1"/>
                  </a:lnTo>
                  <a:close/>
                  <a:moveTo>
                    <a:pt x="13" y="9"/>
                  </a:moveTo>
                  <a:cubicBezTo>
                    <a:pt x="12" y="10"/>
                    <a:pt x="11" y="11"/>
                    <a:pt x="10" y="12"/>
                  </a:cubicBezTo>
                  <a:lnTo>
                    <a:pt x="10" y="11"/>
                  </a:lnTo>
                  <a:cubicBezTo>
                    <a:pt x="10" y="10"/>
                    <a:pt x="12" y="9"/>
                    <a:pt x="13" y="8"/>
                  </a:cubicBezTo>
                  <a:lnTo>
                    <a:pt x="13" y="9"/>
                  </a:lnTo>
                  <a:close/>
                  <a:moveTo>
                    <a:pt x="9" y="11"/>
                  </a:moveTo>
                  <a:lnTo>
                    <a:pt x="10" y="11"/>
                  </a:lnTo>
                  <a:lnTo>
                    <a:pt x="9" y="11"/>
                  </a:lnTo>
                  <a:close/>
                  <a:moveTo>
                    <a:pt x="10" y="12"/>
                  </a:moveTo>
                  <a:cubicBezTo>
                    <a:pt x="10" y="12"/>
                    <a:pt x="10" y="12"/>
                    <a:pt x="10" y="12"/>
                  </a:cubicBezTo>
                  <a:lnTo>
                    <a:pt x="9" y="11"/>
                  </a:lnTo>
                  <a:cubicBezTo>
                    <a:pt x="9" y="11"/>
                    <a:pt x="9" y="11"/>
                    <a:pt x="9" y="11"/>
                  </a:cubicBezTo>
                  <a:lnTo>
                    <a:pt x="10" y="12"/>
                  </a:lnTo>
                  <a:close/>
                  <a:moveTo>
                    <a:pt x="10" y="12"/>
                  </a:moveTo>
                  <a:lnTo>
                    <a:pt x="10" y="12"/>
                  </a:lnTo>
                  <a:lnTo>
                    <a:pt x="10" y="11"/>
                  </a:lnTo>
                  <a:lnTo>
                    <a:pt x="10" y="12"/>
                  </a:lnTo>
                  <a:close/>
                  <a:moveTo>
                    <a:pt x="10" y="12"/>
                  </a:moveTo>
                  <a:cubicBezTo>
                    <a:pt x="9" y="13"/>
                    <a:pt x="7" y="13"/>
                    <a:pt x="6" y="13"/>
                  </a:cubicBezTo>
                  <a:lnTo>
                    <a:pt x="6" y="12"/>
                  </a:lnTo>
                  <a:cubicBezTo>
                    <a:pt x="7" y="12"/>
                    <a:pt x="8" y="12"/>
                    <a:pt x="9" y="11"/>
                  </a:cubicBezTo>
                  <a:lnTo>
                    <a:pt x="10" y="12"/>
                  </a:lnTo>
                  <a:close/>
                  <a:moveTo>
                    <a:pt x="6" y="13"/>
                  </a:moveTo>
                  <a:cubicBezTo>
                    <a:pt x="4" y="13"/>
                    <a:pt x="2" y="12"/>
                    <a:pt x="1" y="11"/>
                  </a:cubicBezTo>
                  <a:lnTo>
                    <a:pt x="2" y="10"/>
                  </a:lnTo>
                  <a:cubicBezTo>
                    <a:pt x="3" y="11"/>
                    <a:pt x="4" y="11"/>
                    <a:pt x="6" y="12"/>
                  </a:cubicBezTo>
                  <a:lnTo>
                    <a:pt x="6" y="13"/>
                  </a:lnTo>
                  <a:close/>
                  <a:moveTo>
                    <a:pt x="1" y="11"/>
                  </a:moveTo>
                  <a:cubicBezTo>
                    <a:pt x="1" y="11"/>
                    <a:pt x="1" y="11"/>
                    <a:pt x="1" y="11"/>
                  </a:cubicBezTo>
                  <a:lnTo>
                    <a:pt x="2" y="10"/>
                  </a:lnTo>
                  <a:cubicBezTo>
                    <a:pt x="2" y="10"/>
                    <a:pt x="2" y="10"/>
                    <a:pt x="2" y="10"/>
                  </a:cubicBezTo>
                  <a:lnTo>
                    <a:pt x="1" y="11"/>
                  </a:lnTo>
                  <a:close/>
                  <a:moveTo>
                    <a:pt x="1" y="11"/>
                  </a:moveTo>
                  <a:lnTo>
                    <a:pt x="1" y="11"/>
                  </a:lnTo>
                  <a:lnTo>
                    <a:pt x="2" y="10"/>
                  </a:lnTo>
                  <a:lnTo>
                    <a:pt x="1" y="11"/>
                  </a:lnTo>
                  <a:close/>
                  <a:moveTo>
                    <a:pt x="1" y="11"/>
                  </a:moveTo>
                  <a:cubicBezTo>
                    <a:pt x="1" y="11"/>
                    <a:pt x="1" y="10"/>
                    <a:pt x="1" y="10"/>
                  </a:cubicBezTo>
                  <a:lnTo>
                    <a:pt x="2" y="9"/>
                  </a:lnTo>
                  <a:cubicBezTo>
                    <a:pt x="2" y="10"/>
                    <a:pt x="2" y="10"/>
                    <a:pt x="2" y="10"/>
                  </a:cubicBezTo>
                  <a:lnTo>
                    <a:pt x="1" y="11"/>
                  </a:lnTo>
                  <a:close/>
                  <a:moveTo>
                    <a:pt x="1" y="10"/>
                  </a:moveTo>
                  <a:lnTo>
                    <a:pt x="1" y="10"/>
                  </a:lnTo>
                  <a:close/>
                  <a:moveTo>
                    <a:pt x="1" y="10"/>
                  </a:moveTo>
                  <a:cubicBezTo>
                    <a:pt x="0" y="9"/>
                    <a:pt x="0" y="8"/>
                    <a:pt x="1" y="7"/>
                  </a:cubicBezTo>
                  <a:lnTo>
                    <a:pt x="2" y="7"/>
                  </a:lnTo>
                  <a:cubicBezTo>
                    <a:pt x="2" y="8"/>
                    <a:pt x="2" y="9"/>
                    <a:pt x="2" y="9"/>
                  </a:cubicBezTo>
                  <a:lnTo>
                    <a:pt x="1" y="10"/>
                  </a:lnTo>
                  <a:close/>
                  <a:moveTo>
                    <a:pt x="1" y="7"/>
                  </a:moveTo>
                  <a:cubicBezTo>
                    <a:pt x="1" y="6"/>
                    <a:pt x="2" y="4"/>
                    <a:pt x="3" y="4"/>
                  </a:cubicBezTo>
                  <a:lnTo>
                    <a:pt x="4" y="5"/>
                  </a:lnTo>
                  <a:cubicBezTo>
                    <a:pt x="3" y="5"/>
                    <a:pt x="2" y="6"/>
                    <a:pt x="2" y="7"/>
                  </a:cubicBezTo>
                  <a:lnTo>
                    <a:pt x="1" y="7"/>
                  </a:lnTo>
                  <a:close/>
                  <a:moveTo>
                    <a:pt x="3" y="4"/>
                  </a:moveTo>
                  <a:cubicBezTo>
                    <a:pt x="3" y="3"/>
                    <a:pt x="4" y="3"/>
                    <a:pt x="4" y="3"/>
                  </a:cubicBezTo>
                  <a:lnTo>
                    <a:pt x="5" y="4"/>
                  </a:lnTo>
                  <a:cubicBezTo>
                    <a:pt x="4" y="4"/>
                    <a:pt x="4" y="5"/>
                    <a:pt x="4" y="5"/>
                  </a:cubicBezTo>
                  <a:lnTo>
                    <a:pt x="3" y="4"/>
                  </a:lnTo>
                  <a:close/>
                  <a:moveTo>
                    <a:pt x="4" y="3"/>
                  </a:moveTo>
                  <a:lnTo>
                    <a:pt x="4" y="3"/>
                  </a:lnTo>
                  <a:lnTo>
                    <a:pt x="4" y="4"/>
                  </a:lnTo>
                  <a:lnTo>
                    <a:pt x="4" y="3"/>
                  </a:lnTo>
                  <a:close/>
                  <a:moveTo>
                    <a:pt x="4" y="3"/>
                  </a:moveTo>
                  <a:cubicBezTo>
                    <a:pt x="7" y="2"/>
                    <a:pt x="10" y="2"/>
                    <a:pt x="13" y="1"/>
                  </a:cubicBezTo>
                  <a:lnTo>
                    <a:pt x="13" y="3"/>
                  </a:lnTo>
                  <a:cubicBezTo>
                    <a:pt x="10" y="3"/>
                    <a:pt x="7" y="3"/>
                    <a:pt x="5" y="4"/>
                  </a:cubicBezTo>
                  <a:lnTo>
                    <a:pt x="4" y="3"/>
                  </a:lnTo>
                  <a:close/>
                  <a:moveTo>
                    <a:pt x="13" y="1"/>
                  </a:moveTo>
                  <a:cubicBezTo>
                    <a:pt x="15" y="1"/>
                    <a:pt x="17" y="1"/>
                    <a:pt x="19" y="0"/>
                  </a:cubicBezTo>
                  <a:lnTo>
                    <a:pt x="20" y="1"/>
                  </a:lnTo>
                  <a:cubicBezTo>
                    <a:pt x="17" y="2"/>
                    <a:pt x="15" y="2"/>
                    <a:pt x="13" y="3"/>
                  </a:cubicBezTo>
                  <a:lnTo>
                    <a:pt x="13" y="1"/>
                  </a:lnTo>
                  <a:close/>
                  <a:moveTo>
                    <a:pt x="19" y="0"/>
                  </a:moveTo>
                  <a:lnTo>
                    <a:pt x="20" y="0"/>
                  </a:lnTo>
                  <a:lnTo>
                    <a:pt x="20" y="1"/>
                  </a:lnTo>
                  <a:lnTo>
                    <a:pt x="19" y="1"/>
                  </a:lnTo>
                  <a:lnTo>
                    <a:pt x="19"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5" name="Freeform 134">
              <a:extLst>
                <a:ext uri="{FF2B5EF4-FFF2-40B4-BE49-F238E27FC236}">
                  <a16:creationId xmlns:a16="http://schemas.microsoft.com/office/drawing/2014/main" id="{F34E19F8-0B7E-3D81-D0C7-6B73E77BB6D5}"/>
                </a:ext>
              </a:extLst>
            </p:cNvPr>
            <p:cNvSpPr>
              <a:spLocks noEditPoints="1"/>
            </p:cNvSpPr>
            <p:nvPr/>
          </p:nvSpPr>
          <p:spPr bwMode="auto">
            <a:xfrm>
              <a:off x="3227" y="1514"/>
              <a:ext cx="146" cy="84"/>
            </a:xfrm>
            <a:custGeom>
              <a:avLst/>
              <a:gdLst>
                <a:gd name="T0" fmla="*/ 123230 w 26"/>
                <a:gd name="T1" fmla="*/ 429727 h 15"/>
                <a:gd name="T2" fmla="*/ 781566 w 26"/>
                <a:gd name="T3" fmla="*/ 60934 h 15"/>
                <a:gd name="T4" fmla="*/ 94378 w 26"/>
                <a:gd name="T5" fmla="*/ 402158 h 15"/>
                <a:gd name="T6" fmla="*/ 123230 w 26"/>
                <a:gd name="T7" fmla="*/ 429727 h 15"/>
                <a:gd name="T8" fmla="*/ 123230 w 26"/>
                <a:gd name="T9" fmla="*/ 429727 h 15"/>
                <a:gd name="T10" fmla="*/ 94378 w 26"/>
                <a:gd name="T11" fmla="*/ 402158 h 15"/>
                <a:gd name="T12" fmla="*/ 123230 w 26"/>
                <a:gd name="T13" fmla="*/ 429727 h 15"/>
                <a:gd name="T14" fmla="*/ 94378 w 26"/>
                <a:gd name="T15" fmla="*/ 402158 h 15"/>
                <a:gd name="T16" fmla="*/ 94378 w 26"/>
                <a:gd name="T17" fmla="*/ 402158 h 15"/>
                <a:gd name="T18" fmla="*/ 33833 w 26"/>
                <a:gd name="T19" fmla="*/ 429727 h 15"/>
                <a:gd name="T20" fmla="*/ 94378 w 26"/>
                <a:gd name="T21" fmla="*/ 402158 h 15"/>
                <a:gd name="T22" fmla="*/ 33833 w 26"/>
                <a:gd name="T23" fmla="*/ 429727 h 15"/>
                <a:gd name="T24" fmla="*/ 94378 w 26"/>
                <a:gd name="T25" fmla="*/ 402158 h 15"/>
                <a:gd name="T26" fmla="*/ 33833 w 26"/>
                <a:gd name="T27" fmla="*/ 429727 h 15"/>
                <a:gd name="T28" fmla="*/ 33833 w 26"/>
                <a:gd name="T29" fmla="*/ 368794 h 15"/>
                <a:gd name="T30" fmla="*/ 94378 w 26"/>
                <a:gd name="T31" fmla="*/ 402158 h 15"/>
                <a:gd name="T32" fmla="*/ 33833 w 26"/>
                <a:gd name="T33" fmla="*/ 368794 h 15"/>
                <a:gd name="T34" fmla="*/ 33833 w 26"/>
                <a:gd name="T35" fmla="*/ 341230 h 15"/>
                <a:gd name="T36" fmla="*/ 33833 w 26"/>
                <a:gd name="T37" fmla="*/ 341230 h 15"/>
                <a:gd name="T38" fmla="*/ 61612 w 26"/>
                <a:gd name="T39" fmla="*/ 368794 h 15"/>
                <a:gd name="T40" fmla="*/ 33833 w 26"/>
                <a:gd name="T41" fmla="*/ 341230 h 15"/>
                <a:gd name="T42" fmla="*/ 61612 w 26"/>
                <a:gd name="T43" fmla="*/ 368794 h 15"/>
                <a:gd name="T44" fmla="*/ 61612 w 26"/>
                <a:gd name="T45" fmla="*/ 368794 h 15"/>
                <a:gd name="T46" fmla="*/ 61612 w 26"/>
                <a:gd name="T47" fmla="*/ 275374 h 15"/>
                <a:gd name="T48" fmla="*/ 61612 w 26"/>
                <a:gd name="T49" fmla="*/ 368794 h 15"/>
                <a:gd name="T50" fmla="*/ 61612 w 26"/>
                <a:gd name="T51" fmla="*/ 275374 h 15"/>
                <a:gd name="T52" fmla="*/ 156181 w 26"/>
                <a:gd name="T53" fmla="*/ 247806 h 15"/>
                <a:gd name="T54" fmla="*/ 61612 w 26"/>
                <a:gd name="T55" fmla="*/ 275374 h 15"/>
                <a:gd name="T56" fmla="*/ 441425 w 26"/>
                <a:gd name="T57" fmla="*/ 33365 h 15"/>
                <a:gd name="T58" fmla="*/ 156181 w 26"/>
                <a:gd name="T59" fmla="*/ 247806 h 15"/>
                <a:gd name="T60" fmla="*/ 441425 w 26"/>
                <a:gd name="T61" fmla="*/ 60934 h 15"/>
                <a:gd name="T62" fmla="*/ 441425 w 26"/>
                <a:gd name="T63" fmla="*/ 60934 h 15"/>
                <a:gd name="T64" fmla="*/ 441425 w 26"/>
                <a:gd name="T65" fmla="*/ 33365 h 15"/>
                <a:gd name="T66" fmla="*/ 441425 w 26"/>
                <a:gd name="T67" fmla="*/ 60934 h 15"/>
                <a:gd name="T68" fmla="*/ 441425 w 26"/>
                <a:gd name="T69" fmla="*/ 33365 h 15"/>
                <a:gd name="T70" fmla="*/ 659218 w 26"/>
                <a:gd name="T71" fmla="*/ 60934 h 15"/>
                <a:gd name="T72" fmla="*/ 441425 w 26"/>
                <a:gd name="T73" fmla="*/ 33365 h 15"/>
                <a:gd name="T74" fmla="*/ 815399 w 26"/>
                <a:gd name="T75" fmla="*/ 60934 h 15"/>
                <a:gd name="T76" fmla="*/ 659218 w 26"/>
                <a:gd name="T77" fmla="*/ 60934 h 15"/>
                <a:gd name="T78" fmla="*/ 815399 w 26"/>
                <a:gd name="T79" fmla="*/ 60934 h 15"/>
                <a:gd name="T80" fmla="*/ 781566 w 26"/>
                <a:gd name="T81" fmla="*/ 60934 h 15"/>
                <a:gd name="T82" fmla="*/ 815399 w 26"/>
                <a:gd name="T83" fmla="*/ 60934 h 15"/>
                <a:gd name="T84" fmla="*/ 781566 w 26"/>
                <a:gd name="T85" fmla="*/ 60934 h 15"/>
                <a:gd name="T86" fmla="*/ 815399 w 26"/>
                <a:gd name="T87" fmla="*/ 60934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5">
                  <a:moveTo>
                    <a:pt x="26" y="2"/>
                  </a:moveTo>
                  <a:cubicBezTo>
                    <a:pt x="22" y="11"/>
                    <a:pt x="12" y="13"/>
                    <a:pt x="4" y="14"/>
                  </a:cubicBezTo>
                  <a:lnTo>
                    <a:pt x="3" y="13"/>
                  </a:lnTo>
                  <a:cubicBezTo>
                    <a:pt x="12" y="12"/>
                    <a:pt x="21" y="10"/>
                    <a:pt x="25" y="2"/>
                  </a:cubicBezTo>
                  <a:lnTo>
                    <a:pt x="26" y="2"/>
                  </a:lnTo>
                  <a:close/>
                  <a:moveTo>
                    <a:pt x="3" y="13"/>
                  </a:moveTo>
                  <a:lnTo>
                    <a:pt x="3" y="13"/>
                  </a:lnTo>
                  <a:lnTo>
                    <a:pt x="4" y="14"/>
                  </a:lnTo>
                  <a:lnTo>
                    <a:pt x="3" y="13"/>
                  </a:lnTo>
                  <a:close/>
                  <a:moveTo>
                    <a:pt x="4" y="14"/>
                  </a:moveTo>
                  <a:lnTo>
                    <a:pt x="3" y="15"/>
                  </a:lnTo>
                  <a:lnTo>
                    <a:pt x="3" y="13"/>
                  </a:lnTo>
                  <a:lnTo>
                    <a:pt x="4" y="14"/>
                  </a:lnTo>
                  <a:close/>
                  <a:moveTo>
                    <a:pt x="3" y="13"/>
                  </a:moveTo>
                  <a:lnTo>
                    <a:pt x="3" y="13"/>
                  </a:lnTo>
                  <a:lnTo>
                    <a:pt x="3" y="14"/>
                  </a:lnTo>
                  <a:lnTo>
                    <a:pt x="3" y="13"/>
                  </a:lnTo>
                  <a:close/>
                  <a:moveTo>
                    <a:pt x="3" y="15"/>
                  </a:moveTo>
                  <a:cubicBezTo>
                    <a:pt x="2" y="15"/>
                    <a:pt x="2" y="14"/>
                    <a:pt x="1" y="14"/>
                  </a:cubicBezTo>
                  <a:lnTo>
                    <a:pt x="3" y="13"/>
                  </a:lnTo>
                  <a:cubicBezTo>
                    <a:pt x="3" y="13"/>
                    <a:pt x="3" y="13"/>
                    <a:pt x="3" y="13"/>
                  </a:cubicBezTo>
                  <a:lnTo>
                    <a:pt x="3" y="15"/>
                  </a:lnTo>
                  <a:close/>
                  <a:moveTo>
                    <a:pt x="1" y="14"/>
                  </a:moveTo>
                  <a:cubicBezTo>
                    <a:pt x="1" y="13"/>
                    <a:pt x="1" y="13"/>
                    <a:pt x="1" y="13"/>
                  </a:cubicBezTo>
                  <a:lnTo>
                    <a:pt x="3" y="13"/>
                  </a:lnTo>
                  <a:cubicBezTo>
                    <a:pt x="3" y="13"/>
                    <a:pt x="3" y="13"/>
                    <a:pt x="3" y="13"/>
                  </a:cubicBezTo>
                  <a:lnTo>
                    <a:pt x="1" y="14"/>
                  </a:lnTo>
                  <a:close/>
                  <a:moveTo>
                    <a:pt x="1" y="13"/>
                  </a:moveTo>
                  <a:cubicBezTo>
                    <a:pt x="1" y="13"/>
                    <a:pt x="1" y="12"/>
                    <a:pt x="1" y="12"/>
                  </a:cubicBezTo>
                  <a:lnTo>
                    <a:pt x="1" y="11"/>
                  </a:lnTo>
                  <a:cubicBezTo>
                    <a:pt x="3" y="11"/>
                    <a:pt x="3" y="12"/>
                    <a:pt x="3" y="13"/>
                  </a:cubicBezTo>
                  <a:lnTo>
                    <a:pt x="1" y="13"/>
                  </a:lnTo>
                  <a:close/>
                  <a:moveTo>
                    <a:pt x="1" y="12"/>
                  </a:moveTo>
                  <a:lnTo>
                    <a:pt x="0" y="12"/>
                  </a:lnTo>
                  <a:lnTo>
                    <a:pt x="1" y="11"/>
                  </a:lnTo>
                  <a:lnTo>
                    <a:pt x="1" y="12"/>
                  </a:lnTo>
                  <a:close/>
                  <a:moveTo>
                    <a:pt x="1" y="11"/>
                  </a:moveTo>
                  <a:lnTo>
                    <a:pt x="1" y="11"/>
                  </a:lnTo>
                  <a:lnTo>
                    <a:pt x="2" y="12"/>
                  </a:lnTo>
                  <a:lnTo>
                    <a:pt x="1" y="11"/>
                  </a:lnTo>
                  <a:close/>
                  <a:moveTo>
                    <a:pt x="2" y="12"/>
                  </a:moveTo>
                  <a:lnTo>
                    <a:pt x="2" y="12"/>
                  </a:lnTo>
                  <a:lnTo>
                    <a:pt x="1" y="12"/>
                  </a:lnTo>
                  <a:lnTo>
                    <a:pt x="2" y="12"/>
                  </a:lnTo>
                  <a:close/>
                  <a:moveTo>
                    <a:pt x="1" y="11"/>
                  </a:moveTo>
                  <a:cubicBezTo>
                    <a:pt x="1" y="11"/>
                    <a:pt x="1" y="10"/>
                    <a:pt x="2" y="9"/>
                  </a:cubicBezTo>
                  <a:lnTo>
                    <a:pt x="3" y="10"/>
                  </a:lnTo>
                  <a:cubicBezTo>
                    <a:pt x="3" y="11"/>
                    <a:pt x="2" y="12"/>
                    <a:pt x="2" y="12"/>
                  </a:cubicBezTo>
                  <a:lnTo>
                    <a:pt x="1" y="11"/>
                  </a:lnTo>
                  <a:close/>
                  <a:moveTo>
                    <a:pt x="2" y="9"/>
                  </a:moveTo>
                  <a:cubicBezTo>
                    <a:pt x="2" y="9"/>
                    <a:pt x="3" y="8"/>
                    <a:pt x="4" y="8"/>
                  </a:cubicBezTo>
                  <a:lnTo>
                    <a:pt x="5" y="8"/>
                  </a:lnTo>
                  <a:cubicBezTo>
                    <a:pt x="4" y="9"/>
                    <a:pt x="4" y="10"/>
                    <a:pt x="3" y="10"/>
                  </a:cubicBezTo>
                  <a:lnTo>
                    <a:pt x="2" y="9"/>
                  </a:lnTo>
                  <a:close/>
                  <a:moveTo>
                    <a:pt x="4" y="8"/>
                  </a:moveTo>
                  <a:cubicBezTo>
                    <a:pt x="6" y="5"/>
                    <a:pt x="10" y="2"/>
                    <a:pt x="14" y="1"/>
                  </a:cubicBezTo>
                  <a:lnTo>
                    <a:pt x="14" y="2"/>
                  </a:lnTo>
                  <a:cubicBezTo>
                    <a:pt x="11" y="3"/>
                    <a:pt x="7" y="6"/>
                    <a:pt x="5" y="8"/>
                  </a:cubicBezTo>
                  <a:lnTo>
                    <a:pt x="4" y="8"/>
                  </a:lnTo>
                  <a:close/>
                  <a:moveTo>
                    <a:pt x="14" y="2"/>
                  </a:moveTo>
                  <a:lnTo>
                    <a:pt x="14" y="2"/>
                  </a:lnTo>
                  <a:close/>
                  <a:moveTo>
                    <a:pt x="14" y="1"/>
                  </a:moveTo>
                  <a:cubicBezTo>
                    <a:pt x="14" y="1"/>
                    <a:pt x="14" y="1"/>
                    <a:pt x="14" y="1"/>
                  </a:cubicBezTo>
                  <a:lnTo>
                    <a:pt x="15" y="2"/>
                  </a:lnTo>
                  <a:cubicBezTo>
                    <a:pt x="15" y="2"/>
                    <a:pt x="14" y="2"/>
                    <a:pt x="14" y="2"/>
                  </a:cubicBezTo>
                  <a:lnTo>
                    <a:pt x="14" y="1"/>
                  </a:lnTo>
                  <a:close/>
                  <a:moveTo>
                    <a:pt x="14" y="1"/>
                  </a:moveTo>
                  <a:cubicBezTo>
                    <a:pt x="16" y="0"/>
                    <a:pt x="19" y="0"/>
                    <a:pt x="21" y="0"/>
                  </a:cubicBezTo>
                  <a:lnTo>
                    <a:pt x="21" y="2"/>
                  </a:lnTo>
                  <a:cubicBezTo>
                    <a:pt x="19" y="1"/>
                    <a:pt x="16" y="2"/>
                    <a:pt x="15" y="2"/>
                  </a:cubicBezTo>
                  <a:lnTo>
                    <a:pt x="14" y="1"/>
                  </a:lnTo>
                  <a:close/>
                  <a:moveTo>
                    <a:pt x="21" y="0"/>
                  </a:moveTo>
                  <a:cubicBezTo>
                    <a:pt x="23" y="0"/>
                    <a:pt x="26" y="1"/>
                    <a:pt x="26" y="2"/>
                  </a:cubicBezTo>
                  <a:lnTo>
                    <a:pt x="25" y="2"/>
                  </a:lnTo>
                  <a:cubicBezTo>
                    <a:pt x="25" y="2"/>
                    <a:pt x="23" y="2"/>
                    <a:pt x="21" y="2"/>
                  </a:cubicBezTo>
                  <a:lnTo>
                    <a:pt x="21" y="0"/>
                  </a:lnTo>
                  <a:close/>
                  <a:moveTo>
                    <a:pt x="26" y="2"/>
                  </a:moveTo>
                  <a:lnTo>
                    <a:pt x="26" y="2"/>
                  </a:lnTo>
                  <a:lnTo>
                    <a:pt x="25" y="2"/>
                  </a:lnTo>
                  <a:lnTo>
                    <a:pt x="26" y="2"/>
                  </a:lnTo>
                  <a:close/>
                  <a:moveTo>
                    <a:pt x="26" y="2"/>
                  </a:moveTo>
                  <a:cubicBezTo>
                    <a:pt x="26" y="2"/>
                    <a:pt x="26" y="2"/>
                    <a:pt x="26" y="2"/>
                  </a:cubicBezTo>
                  <a:lnTo>
                    <a:pt x="25" y="2"/>
                  </a:lnTo>
                  <a:lnTo>
                    <a:pt x="2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6" name="Freeform 135">
              <a:extLst>
                <a:ext uri="{FF2B5EF4-FFF2-40B4-BE49-F238E27FC236}">
                  <a16:creationId xmlns:a16="http://schemas.microsoft.com/office/drawing/2014/main" id="{5FE71B3F-7C38-4E0F-8990-ACDC1EDF0DAD}"/>
                </a:ext>
              </a:extLst>
            </p:cNvPr>
            <p:cNvSpPr>
              <a:spLocks/>
            </p:cNvSpPr>
            <p:nvPr/>
          </p:nvSpPr>
          <p:spPr bwMode="auto">
            <a:xfrm>
              <a:off x="3367" y="1525"/>
              <a:ext cx="112" cy="56"/>
            </a:xfrm>
            <a:custGeom>
              <a:avLst/>
              <a:gdLst>
                <a:gd name="T0" fmla="*/ 616599 w 20"/>
                <a:gd name="T1" fmla="*/ 33365 h 10"/>
                <a:gd name="T2" fmla="*/ 0 w 20"/>
                <a:gd name="T3" fmla="*/ 154353 h 10"/>
                <a:gd name="T4" fmla="*/ 616599 w 20"/>
                <a:gd name="T5" fmla="*/ 33365 h 10"/>
                <a:gd name="T6" fmla="*/ 0 60000 65536"/>
                <a:gd name="T7" fmla="*/ 0 60000 65536"/>
                <a:gd name="T8" fmla="*/ 0 60000 65536"/>
              </a:gdLst>
              <a:ahLst/>
              <a:cxnLst>
                <a:cxn ang="T6">
                  <a:pos x="T0" y="T1"/>
                </a:cxn>
                <a:cxn ang="T7">
                  <a:pos x="T2" y="T3"/>
                </a:cxn>
                <a:cxn ang="T8">
                  <a:pos x="T4" y="T5"/>
                </a:cxn>
              </a:cxnLst>
              <a:rect l="0" t="0" r="r" b="b"/>
              <a:pathLst>
                <a:path w="20" h="10">
                  <a:moveTo>
                    <a:pt x="20" y="1"/>
                  </a:moveTo>
                  <a:cubicBezTo>
                    <a:pt x="16" y="2"/>
                    <a:pt x="5" y="0"/>
                    <a:pt x="0" y="5"/>
                  </a:cubicBezTo>
                  <a:cubicBezTo>
                    <a:pt x="6" y="8"/>
                    <a:pt x="19" y="10"/>
                    <a:pt x="20"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7" name="Freeform 136">
              <a:extLst>
                <a:ext uri="{FF2B5EF4-FFF2-40B4-BE49-F238E27FC236}">
                  <a16:creationId xmlns:a16="http://schemas.microsoft.com/office/drawing/2014/main" id="{1CD012B6-0E2A-D45A-E624-A39E107FFC00}"/>
                </a:ext>
              </a:extLst>
            </p:cNvPr>
            <p:cNvSpPr>
              <a:spLocks noEditPoints="1"/>
            </p:cNvSpPr>
            <p:nvPr/>
          </p:nvSpPr>
          <p:spPr bwMode="auto">
            <a:xfrm>
              <a:off x="3362" y="1525"/>
              <a:ext cx="117" cy="45"/>
            </a:xfrm>
            <a:custGeom>
              <a:avLst/>
              <a:gdLst>
                <a:gd name="T0" fmla="*/ 628296 w 21"/>
                <a:gd name="T1" fmla="*/ 33981 h 8"/>
                <a:gd name="T2" fmla="*/ 628296 w 21"/>
                <a:gd name="T3" fmla="*/ 33981 h 8"/>
                <a:gd name="T4" fmla="*/ 595424 w 21"/>
                <a:gd name="T5" fmla="*/ 0 h 8"/>
                <a:gd name="T6" fmla="*/ 595424 w 21"/>
                <a:gd name="T7" fmla="*/ 0 h 8"/>
                <a:gd name="T8" fmla="*/ 628296 w 21"/>
                <a:gd name="T9" fmla="*/ 33981 h 8"/>
                <a:gd name="T10" fmla="*/ 628296 w 21"/>
                <a:gd name="T11" fmla="*/ 33981 h 8"/>
                <a:gd name="T12" fmla="*/ 628296 w 21"/>
                <a:gd name="T13" fmla="*/ 33981 h 8"/>
                <a:gd name="T14" fmla="*/ 628296 w 21"/>
                <a:gd name="T15" fmla="*/ 33981 h 8"/>
                <a:gd name="T16" fmla="*/ 628296 w 21"/>
                <a:gd name="T17" fmla="*/ 33981 h 8"/>
                <a:gd name="T18" fmla="*/ 477845 w 21"/>
                <a:gd name="T19" fmla="*/ 62111 h 8"/>
                <a:gd name="T20" fmla="*/ 477845 w 21"/>
                <a:gd name="T21" fmla="*/ 0 h 8"/>
                <a:gd name="T22" fmla="*/ 595424 w 21"/>
                <a:gd name="T23" fmla="*/ 0 h 8"/>
                <a:gd name="T24" fmla="*/ 628296 w 21"/>
                <a:gd name="T25" fmla="*/ 33981 h 8"/>
                <a:gd name="T26" fmla="*/ 477845 w 21"/>
                <a:gd name="T27" fmla="*/ 62111 h 8"/>
                <a:gd name="T28" fmla="*/ 31818 w 21"/>
                <a:gd name="T29" fmla="*/ 158237 h 8"/>
                <a:gd name="T30" fmla="*/ 0 w 21"/>
                <a:gd name="T31" fmla="*/ 158237 h 8"/>
                <a:gd name="T32" fmla="*/ 477845 w 21"/>
                <a:gd name="T33" fmla="*/ 0 h 8"/>
                <a:gd name="T34" fmla="*/ 477845 w 21"/>
                <a:gd name="T35" fmla="*/ 62111 h 8"/>
                <a:gd name="T36" fmla="*/ 31818 w 21"/>
                <a:gd name="T37" fmla="*/ 191143 h 8"/>
                <a:gd name="T38" fmla="*/ 0 w 21"/>
                <a:gd name="T39" fmla="*/ 158237 h 8"/>
                <a:gd name="T40" fmla="*/ 0 w 21"/>
                <a:gd name="T41" fmla="*/ 158237 h 8"/>
                <a:gd name="T42" fmla="*/ 31818 w 21"/>
                <a:gd name="T43" fmla="*/ 158237 h 8"/>
                <a:gd name="T44" fmla="*/ 31818 w 21"/>
                <a:gd name="T45" fmla="*/ 191143 h 8"/>
                <a:gd name="T46" fmla="*/ 31818 w 21"/>
                <a:gd name="T47" fmla="*/ 129223 h 8"/>
                <a:gd name="T48" fmla="*/ 300567 w 21"/>
                <a:gd name="T49" fmla="*/ 219268 h 8"/>
                <a:gd name="T50" fmla="*/ 300567 w 21"/>
                <a:gd name="T51" fmla="*/ 253254 h 8"/>
                <a:gd name="T52" fmla="*/ 31818 w 21"/>
                <a:gd name="T53" fmla="*/ 191143 h 8"/>
                <a:gd name="T54" fmla="*/ 31818 w 21"/>
                <a:gd name="T55" fmla="*/ 129223 h 8"/>
                <a:gd name="T56" fmla="*/ 300567 w 21"/>
                <a:gd name="T57" fmla="*/ 219268 h 8"/>
                <a:gd name="T58" fmla="*/ 477845 w 21"/>
                <a:gd name="T59" fmla="*/ 191143 h 8"/>
                <a:gd name="T60" fmla="*/ 477845 w 21"/>
                <a:gd name="T61" fmla="*/ 219268 h 8"/>
                <a:gd name="T62" fmla="*/ 300567 w 21"/>
                <a:gd name="T63" fmla="*/ 253254 h 8"/>
                <a:gd name="T64" fmla="*/ 300567 w 21"/>
                <a:gd name="T65" fmla="*/ 219268 h 8"/>
                <a:gd name="T66" fmla="*/ 477845 w 21"/>
                <a:gd name="T67" fmla="*/ 191143 h 8"/>
                <a:gd name="T68" fmla="*/ 569506 w 21"/>
                <a:gd name="T69" fmla="*/ 96126 h 8"/>
                <a:gd name="T70" fmla="*/ 595424 w 21"/>
                <a:gd name="T71" fmla="*/ 129223 h 8"/>
                <a:gd name="T72" fmla="*/ 477845 w 21"/>
                <a:gd name="T73" fmla="*/ 219268 h 8"/>
                <a:gd name="T74" fmla="*/ 477845 w 21"/>
                <a:gd name="T75" fmla="*/ 191143 h 8"/>
                <a:gd name="T76" fmla="*/ 569506 w 21"/>
                <a:gd name="T77" fmla="*/ 96126 h 8"/>
                <a:gd name="T78" fmla="*/ 595424 w 21"/>
                <a:gd name="T79" fmla="*/ 33981 h 8"/>
                <a:gd name="T80" fmla="*/ 628296 w 21"/>
                <a:gd name="T81" fmla="*/ 33981 h 8"/>
                <a:gd name="T82" fmla="*/ 595424 w 21"/>
                <a:gd name="T83" fmla="*/ 129223 h 8"/>
                <a:gd name="T84" fmla="*/ 569506 w 21"/>
                <a:gd name="T85" fmla="*/ 96126 h 8"/>
                <a:gd name="T86" fmla="*/ 595424 w 21"/>
                <a:gd name="T87" fmla="*/ 0 h 8"/>
                <a:gd name="T88" fmla="*/ 628296 w 21"/>
                <a:gd name="T89" fmla="*/ 0 h 8"/>
                <a:gd name="T90" fmla="*/ 628296 w 21"/>
                <a:gd name="T91" fmla="*/ 33981 h 8"/>
                <a:gd name="T92" fmla="*/ 628296 w 21"/>
                <a:gd name="T93" fmla="*/ 33981 h 8"/>
                <a:gd name="T94" fmla="*/ 595424 w 21"/>
                <a:gd name="T95" fmla="*/ 0 h 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8">
                  <a:moveTo>
                    <a:pt x="21" y="1"/>
                  </a:moveTo>
                  <a:lnTo>
                    <a:pt x="21" y="1"/>
                  </a:lnTo>
                  <a:lnTo>
                    <a:pt x="20" y="0"/>
                  </a:lnTo>
                  <a:lnTo>
                    <a:pt x="21" y="1"/>
                  </a:lnTo>
                  <a:close/>
                  <a:moveTo>
                    <a:pt x="21" y="1"/>
                  </a:moveTo>
                  <a:lnTo>
                    <a:pt x="21" y="1"/>
                  </a:lnTo>
                  <a:close/>
                  <a:moveTo>
                    <a:pt x="21" y="1"/>
                  </a:moveTo>
                  <a:cubicBezTo>
                    <a:pt x="20" y="2"/>
                    <a:pt x="18" y="2"/>
                    <a:pt x="16" y="2"/>
                  </a:cubicBezTo>
                  <a:lnTo>
                    <a:pt x="16" y="0"/>
                  </a:lnTo>
                  <a:cubicBezTo>
                    <a:pt x="18" y="0"/>
                    <a:pt x="19" y="0"/>
                    <a:pt x="20" y="0"/>
                  </a:cubicBezTo>
                  <a:lnTo>
                    <a:pt x="21" y="1"/>
                  </a:lnTo>
                  <a:close/>
                  <a:moveTo>
                    <a:pt x="16" y="2"/>
                  </a:moveTo>
                  <a:cubicBezTo>
                    <a:pt x="11" y="2"/>
                    <a:pt x="5" y="2"/>
                    <a:pt x="1" y="5"/>
                  </a:cubicBezTo>
                  <a:lnTo>
                    <a:pt x="0" y="5"/>
                  </a:lnTo>
                  <a:cubicBezTo>
                    <a:pt x="4" y="1"/>
                    <a:pt x="11" y="1"/>
                    <a:pt x="16" y="0"/>
                  </a:cubicBezTo>
                  <a:lnTo>
                    <a:pt x="16" y="2"/>
                  </a:lnTo>
                  <a:close/>
                  <a:moveTo>
                    <a:pt x="1" y="6"/>
                  </a:moveTo>
                  <a:lnTo>
                    <a:pt x="0" y="5"/>
                  </a:lnTo>
                  <a:lnTo>
                    <a:pt x="1" y="5"/>
                  </a:lnTo>
                  <a:lnTo>
                    <a:pt x="1" y="6"/>
                  </a:lnTo>
                  <a:close/>
                  <a:moveTo>
                    <a:pt x="1" y="4"/>
                  </a:moveTo>
                  <a:cubicBezTo>
                    <a:pt x="4" y="5"/>
                    <a:pt x="7" y="6"/>
                    <a:pt x="10" y="7"/>
                  </a:cubicBezTo>
                  <a:lnTo>
                    <a:pt x="10" y="8"/>
                  </a:lnTo>
                  <a:cubicBezTo>
                    <a:pt x="7" y="8"/>
                    <a:pt x="3" y="7"/>
                    <a:pt x="1" y="6"/>
                  </a:cubicBezTo>
                  <a:lnTo>
                    <a:pt x="1" y="4"/>
                  </a:lnTo>
                  <a:close/>
                  <a:moveTo>
                    <a:pt x="10" y="7"/>
                  </a:moveTo>
                  <a:cubicBezTo>
                    <a:pt x="12" y="7"/>
                    <a:pt x="14" y="7"/>
                    <a:pt x="16" y="6"/>
                  </a:cubicBezTo>
                  <a:lnTo>
                    <a:pt x="16" y="7"/>
                  </a:lnTo>
                  <a:cubicBezTo>
                    <a:pt x="14" y="8"/>
                    <a:pt x="12" y="8"/>
                    <a:pt x="10" y="8"/>
                  </a:cubicBezTo>
                  <a:lnTo>
                    <a:pt x="10" y="7"/>
                  </a:lnTo>
                  <a:close/>
                  <a:moveTo>
                    <a:pt x="16" y="6"/>
                  </a:moveTo>
                  <a:cubicBezTo>
                    <a:pt x="17" y="6"/>
                    <a:pt x="19" y="5"/>
                    <a:pt x="19" y="3"/>
                  </a:cubicBezTo>
                  <a:lnTo>
                    <a:pt x="20" y="4"/>
                  </a:lnTo>
                  <a:cubicBezTo>
                    <a:pt x="20" y="6"/>
                    <a:pt x="18" y="7"/>
                    <a:pt x="16" y="7"/>
                  </a:cubicBezTo>
                  <a:lnTo>
                    <a:pt x="16" y="6"/>
                  </a:lnTo>
                  <a:close/>
                  <a:moveTo>
                    <a:pt x="19" y="3"/>
                  </a:moveTo>
                  <a:cubicBezTo>
                    <a:pt x="20" y="2"/>
                    <a:pt x="20" y="2"/>
                    <a:pt x="20" y="1"/>
                  </a:cubicBezTo>
                  <a:lnTo>
                    <a:pt x="21" y="1"/>
                  </a:lnTo>
                  <a:cubicBezTo>
                    <a:pt x="21" y="2"/>
                    <a:pt x="21" y="3"/>
                    <a:pt x="20" y="4"/>
                  </a:cubicBezTo>
                  <a:lnTo>
                    <a:pt x="19" y="3"/>
                  </a:lnTo>
                  <a:close/>
                  <a:moveTo>
                    <a:pt x="20" y="0"/>
                  </a:moveTo>
                  <a:lnTo>
                    <a:pt x="21" y="0"/>
                  </a:lnTo>
                  <a:lnTo>
                    <a:pt x="21" y="1"/>
                  </a:lnTo>
                  <a:lnTo>
                    <a:pt x="20"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8" name="Freeform 137">
              <a:extLst>
                <a:ext uri="{FF2B5EF4-FFF2-40B4-BE49-F238E27FC236}">
                  <a16:creationId xmlns:a16="http://schemas.microsoft.com/office/drawing/2014/main" id="{803C4A42-AEA4-B693-2A54-1B85ED03CA84}"/>
                </a:ext>
              </a:extLst>
            </p:cNvPr>
            <p:cNvSpPr>
              <a:spLocks/>
            </p:cNvSpPr>
            <p:nvPr/>
          </p:nvSpPr>
          <p:spPr bwMode="auto">
            <a:xfrm>
              <a:off x="3121" y="1430"/>
              <a:ext cx="162" cy="101"/>
            </a:xfrm>
            <a:custGeom>
              <a:avLst/>
              <a:gdLst>
                <a:gd name="T0" fmla="*/ 761450 w 29"/>
                <a:gd name="T1" fmla="*/ 33751 h 18"/>
                <a:gd name="T2" fmla="*/ 151844 w 29"/>
                <a:gd name="T3" fmla="*/ 33751 h 18"/>
                <a:gd name="T4" fmla="*/ 33109 w 29"/>
                <a:gd name="T5" fmla="*/ 250867 h 18"/>
                <a:gd name="T6" fmla="*/ 151844 w 29"/>
                <a:gd name="T7" fmla="*/ 406497 h 18"/>
                <a:gd name="T8" fmla="*/ 517048 w 29"/>
                <a:gd name="T9" fmla="*/ 500668 h 18"/>
                <a:gd name="T10" fmla="*/ 821927 w 29"/>
                <a:gd name="T11" fmla="*/ 372746 h 18"/>
                <a:gd name="T12" fmla="*/ 881375 w 29"/>
                <a:gd name="T13" fmla="*/ 121907 h 18"/>
                <a:gd name="T14" fmla="*/ 788817 w 29"/>
                <a:gd name="T15" fmla="*/ 0 h 18"/>
                <a:gd name="T16" fmla="*/ 761450 w 29"/>
                <a:gd name="T17" fmla="*/ 3375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18">
                  <a:moveTo>
                    <a:pt x="25" y="1"/>
                  </a:moveTo>
                  <a:cubicBezTo>
                    <a:pt x="19" y="5"/>
                    <a:pt x="12" y="3"/>
                    <a:pt x="5" y="1"/>
                  </a:cubicBezTo>
                  <a:cubicBezTo>
                    <a:pt x="1" y="0"/>
                    <a:pt x="0" y="5"/>
                    <a:pt x="1" y="8"/>
                  </a:cubicBezTo>
                  <a:cubicBezTo>
                    <a:pt x="1" y="10"/>
                    <a:pt x="3" y="12"/>
                    <a:pt x="5" y="13"/>
                  </a:cubicBezTo>
                  <a:cubicBezTo>
                    <a:pt x="9" y="15"/>
                    <a:pt x="12" y="18"/>
                    <a:pt x="17" y="16"/>
                  </a:cubicBezTo>
                  <a:cubicBezTo>
                    <a:pt x="20" y="15"/>
                    <a:pt x="25" y="15"/>
                    <a:pt x="27" y="12"/>
                  </a:cubicBezTo>
                  <a:cubicBezTo>
                    <a:pt x="29" y="10"/>
                    <a:pt x="29" y="7"/>
                    <a:pt x="29" y="4"/>
                  </a:cubicBezTo>
                  <a:cubicBezTo>
                    <a:pt x="29" y="3"/>
                    <a:pt x="29" y="0"/>
                    <a:pt x="26" y="0"/>
                  </a:cubicBezTo>
                  <a:cubicBezTo>
                    <a:pt x="25" y="0"/>
                    <a:pt x="25" y="0"/>
                    <a:pt x="2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9" name="Freeform 138">
              <a:extLst>
                <a:ext uri="{FF2B5EF4-FFF2-40B4-BE49-F238E27FC236}">
                  <a16:creationId xmlns:a16="http://schemas.microsoft.com/office/drawing/2014/main" id="{F2FA6791-8B05-ABE3-81A3-9899D6063A43}"/>
                </a:ext>
              </a:extLst>
            </p:cNvPr>
            <p:cNvSpPr>
              <a:spLocks noEditPoints="1"/>
            </p:cNvSpPr>
            <p:nvPr/>
          </p:nvSpPr>
          <p:spPr bwMode="auto">
            <a:xfrm>
              <a:off x="3121" y="1425"/>
              <a:ext cx="168" cy="106"/>
            </a:xfrm>
            <a:custGeom>
              <a:avLst/>
              <a:gdLst>
                <a:gd name="T0" fmla="*/ 462213 w 30"/>
                <a:gd name="T1" fmla="*/ 119116 h 19"/>
                <a:gd name="T2" fmla="*/ 462213 w 30"/>
                <a:gd name="T3" fmla="*/ 151078 h 19"/>
                <a:gd name="T4" fmla="*/ 462213 w 30"/>
                <a:gd name="T5" fmla="*/ 119116 h 19"/>
                <a:gd name="T6" fmla="*/ 154353 w 30"/>
                <a:gd name="T7" fmla="*/ 92036 h 19"/>
                <a:gd name="T8" fmla="*/ 154353 w 30"/>
                <a:gd name="T9" fmla="*/ 92036 h 19"/>
                <a:gd name="T10" fmla="*/ 186844 w 30"/>
                <a:gd name="T11" fmla="*/ 59042 h 19"/>
                <a:gd name="T12" fmla="*/ 93419 w 30"/>
                <a:gd name="T13" fmla="*/ 59042 h 19"/>
                <a:gd name="T14" fmla="*/ 60934 w 30"/>
                <a:gd name="T15" fmla="*/ 119116 h 19"/>
                <a:gd name="T16" fmla="*/ 93419 w 30"/>
                <a:gd name="T17" fmla="*/ 92036 h 19"/>
                <a:gd name="T18" fmla="*/ 0 w 30"/>
                <a:gd name="T19" fmla="*/ 151078 h 19"/>
                <a:gd name="T20" fmla="*/ 33365 w 30"/>
                <a:gd name="T21" fmla="*/ 151078 h 19"/>
                <a:gd name="T22" fmla="*/ 0 w 30"/>
                <a:gd name="T23" fmla="*/ 151078 h 19"/>
                <a:gd name="T24" fmla="*/ 33365 w 30"/>
                <a:gd name="T25" fmla="*/ 270350 h 19"/>
                <a:gd name="T26" fmla="*/ 33365 w 30"/>
                <a:gd name="T27" fmla="*/ 270350 h 19"/>
                <a:gd name="T28" fmla="*/ 33365 w 30"/>
                <a:gd name="T29" fmla="*/ 270350 h 19"/>
                <a:gd name="T30" fmla="*/ 33365 w 30"/>
                <a:gd name="T31" fmla="*/ 270350 h 19"/>
                <a:gd name="T32" fmla="*/ 60934 w 30"/>
                <a:gd name="T33" fmla="*/ 302312 h 19"/>
                <a:gd name="T34" fmla="*/ 33365 w 30"/>
                <a:gd name="T35" fmla="*/ 270350 h 19"/>
                <a:gd name="T36" fmla="*/ 33365 w 30"/>
                <a:gd name="T37" fmla="*/ 329392 h 19"/>
                <a:gd name="T38" fmla="*/ 60934 w 30"/>
                <a:gd name="T39" fmla="*/ 329392 h 19"/>
                <a:gd name="T40" fmla="*/ 33365 w 30"/>
                <a:gd name="T41" fmla="*/ 329392 h 19"/>
                <a:gd name="T42" fmla="*/ 154353 w 30"/>
                <a:gd name="T43" fmla="*/ 394348 h 19"/>
                <a:gd name="T44" fmla="*/ 154353 w 30"/>
                <a:gd name="T45" fmla="*/ 394348 h 19"/>
                <a:gd name="T46" fmla="*/ 154353 w 30"/>
                <a:gd name="T47" fmla="*/ 421428 h 19"/>
                <a:gd name="T48" fmla="*/ 247806 w 30"/>
                <a:gd name="T49" fmla="*/ 454422 h 19"/>
                <a:gd name="T50" fmla="*/ 154353 w 30"/>
                <a:gd name="T51" fmla="*/ 394348 h 19"/>
                <a:gd name="T52" fmla="*/ 523146 w 30"/>
                <a:gd name="T53" fmla="*/ 540544 h 19"/>
                <a:gd name="T54" fmla="*/ 495583 w 30"/>
                <a:gd name="T55" fmla="*/ 481497 h 19"/>
                <a:gd name="T56" fmla="*/ 495583 w 30"/>
                <a:gd name="T57" fmla="*/ 481497 h 19"/>
                <a:gd name="T58" fmla="*/ 523146 w 30"/>
                <a:gd name="T59" fmla="*/ 540544 h 19"/>
                <a:gd name="T60" fmla="*/ 495583 w 30"/>
                <a:gd name="T61" fmla="*/ 481497 h 19"/>
                <a:gd name="T62" fmla="*/ 495583 w 30"/>
                <a:gd name="T63" fmla="*/ 481497 h 19"/>
                <a:gd name="T64" fmla="*/ 616599 w 30"/>
                <a:gd name="T65" fmla="*/ 513464 h 19"/>
                <a:gd name="T66" fmla="*/ 616599 w 30"/>
                <a:gd name="T67" fmla="*/ 454422 h 19"/>
                <a:gd name="T68" fmla="*/ 616599 w 30"/>
                <a:gd name="T69" fmla="*/ 513464 h 19"/>
                <a:gd name="T70" fmla="*/ 864377 w 30"/>
                <a:gd name="T71" fmla="*/ 394348 h 19"/>
                <a:gd name="T72" fmla="*/ 832076 w 30"/>
                <a:gd name="T73" fmla="*/ 394348 h 19"/>
                <a:gd name="T74" fmla="*/ 864377 w 30"/>
                <a:gd name="T75" fmla="*/ 394348 h 19"/>
                <a:gd name="T76" fmla="*/ 864377 w 30"/>
                <a:gd name="T77" fmla="*/ 151078 h 19"/>
                <a:gd name="T78" fmla="*/ 864377 w 30"/>
                <a:gd name="T79" fmla="*/ 243114 h 19"/>
                <a:gd name="T80" fmla="*/ 891940 w 30"/>
                <a:gd name="T81" fmla="*/ 151078 h 19"/>
                <a:gd name="T82" fmla="*/ 864377 w 30"/>
                <a:gd name="T83" fmla="*/ 151078 h 19"/>
                <a:gd name="T84" fmla="*/ 864377 w 30"/>
                <a:gd name="T85" fmla="*/ 151078 h 19"/>
                <a:gd name="T86" fmla="*/ 891940 w 30"/>
                <a:gd name="T87" fmla="*/ 59042 h 19"/>
                <a:gd name="T88" fmla="*/ 864377 w 30"/>
                <a:gd name="T89" fmla="*/ 92036 h 19"/>
                <a:gd name="T90" fmla="*/ 891940 w 30"/>
                <a:gd name="T91" fmla="*/ 59042 h 19"/>
                <a:gd name="T92" fmla="*/ 804507 w 30"/>
                <a:gd name="T93" fmla="*/ 31967 h 19"/>
                <a:gd name="T94" fmla="*/ 804507 w 30"/>
                <a:gd name="T95" fmla="*/ 59042 h 19"/>
                <a:gd name="T96" fmla="*/ 804507 w 30"/>
                <a:gd name="T97" fmla="*/ 31967 h 19"/>
                <a:gd name="T98" fmla="*/ 770952 w 30"/>
                <a:gd name="T99" fmla="*/ 59042 h 19"/>
                <a:gd name="T100" fmla="*/ 804507 w 30"/>
                <a:gd name="T101" fmla="*/ 31967 h 19"/>
                <a:gd name="T102" fmla="*/ 737587 w 30"/>
                <a:gd name="T103" fmla="*/ 31967 h 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19">
                  <a:moveTo>
                    <a:pt x="25" y="2"/>
                  </a:moveTo>
                  <a:cubicBezTo>
                    <a:pt x="22" y="5"/>
                    <a:pt x="19" y="5"/>
                    <a:pt x="15" y="5"/>
                  </a:cubicBezTo>
                  <a:lnTo>
                    <a:pt x="15" y="4"/>
                  </a:lnTo>
                  <a:cubicBezTo>
                    <a:pt x="18" y="4"/>
                    <a:pt x="21" y="3"/>
                    <a:pt x="24" y="1"/>
                  </a:cubicBezTo>
                  <a:lnTo>
                    <a:pt x="25" y="2"/>
                  </a:lnTo>
                  <a:close/>
                  <a:moveTo>
                    <a:pt x="15" y="5"/>
                  </a:moveTo>
                  <a:cubicBezTo>
                    <a:pt x="12" y="5"/>
                    <a:pt x="8" y="4"/>
                    <a:pt x="5" y="3"/>
                  </a:cubicBezTo>
                  <a:lnTo>
                    <a:pt x="6" y="2"/>
                  </a:lnTo>
                  <a:cubicBezTo>
                    <a:pt x="9" y="3"/>
                    <a:pt x="12" y="3"/>
                    <a:pt x="15" y="4"/>
                  </a:cubicBezTo>
                  <a:lnTo>
                    <a:pt x="15" y="5"/>
                  </a:lnTo>
                  <a:close/>
                  <a:moveTo>
                    <a:pt x="5" y="3"/>
                  </a:moveTo>
                  <a:lnTo>
                    <a:pt x="5" y="3"/>
                  </a:lnTo>
                  <a:lnTo>
                    <a:pt x="5" y="2"/>
                  </a:lnTo>
                  <a:lnTo>
                    <a:pt x="5" y="3"/>
                  </a:lnTo>
                  <a:close/>
                  <a:moveTo>
                    <a:pt x="5" y="3"/>
                  </a:moveTo>
                  <a:cubicBezTo>
                    <a:pt x="4" y="3"/>
                    <a:pt x="4" y="3"/>
                    <a:pt x="3" y="3"/>
                  </a:cubicBezTo>
                  <a:lnTo>
                    <a:pt x="3" y="2"/>
                  </a:lnTo>
                  <a:cubicBezTo>
                    <a:pt x="4" y="1"/>
                    <a:pt x="5" y="1"/>
                    <a:pt x="6" y="2"/>
                  </a:cubicBezTo>
                  <a:lnTo>
                    <a:pt x="5" y="3"/>
                  </a:lnTo>
                  <a:close/>
                  <a:moveTo>
                    <a:pt x="3" y="2"/>
                  </a:moveTo>
                  <a:lnTo>
                    <a:pt x="3" y="2"/>
                  </a:lnTo>
                  <a:close/>
                  <a:moveTo>
                    <a:pt x="3" y="3"/>
                  </a:moveTo>
                  <a:cubicBezTo>
                    <a:pt x="3" y="3"/>
                    <a:pt x="2" y="3"/>
                    <a:pt x="2" y="4"/>
                  </a:cubicBezTo>
                  <a:lnTo>
                    <a:pt x="1" y="3"/>
                  </a:lnTo>
                  <a:cubicBezTo>
                    <a:pt x="1" y="2"/>
                    <a:pt x="2" y="2"/>
                    <a:pt x="3" y="2"/>
                  </a:cubicBezTo>
                  <a:lnTo>
                    <a:pt x="3" y="3"/>
                  </a:lnTo>
                  <a:close/>
                  <a:moveTo>
                    <a:pt x="2" y="4"/>
                  </a:moveTo>
                  <a:cubicBezTo>
                    <a:pt x="2" y="4"/>
                    <a:pt x="1" y="5"/>
                    <a:pt x="1" y="5"/>
                  </a:cubicBezTo>
                  <a:lnTo>
                    <a:pt x="0" y="5"/>
                  </a:lnTo>
                  <a:cubicBezTo>
                    <a:pt x="0" y="4"/>
                    <a:pt x="1" y="4"/>
                    <a:pt x="1" y="3"/>
                  </a:cubicBezTo>
                  <a:lnTo>
                    <a:pt x="2" y="4"/>
                  </a:lnTo>
                  <a:close/>
                  <a:moveTo>
                    <a:pt x="1" y="5"/>
                  </a:moveTo>
                  <a:cubicBezTo>
                    <a:pt x="1" y="7"/>
                    <a:pt x="1" y="8"/>
                    <a:pt x="1" y="9"/>
                  </a:cubicBezTo>
                  <a:lnTo>
                    <a:pt x="0" y="10"/>
                  </a:lnTo>
                  <a:cubicBezTo>
                    <a:pt x="0" y="8"/>
                    <a:pt x="0" y="6"/>
                    <a:pt x="0" y="5"/>
                  </a:cubicBezTo>
                  <a:lnTo>
                    <a:pt x="1" y="5"/>
                  </a:lnTo>
                  <a:close/>
                  <a:moveTo>
                    <a:pt x="1" y="9"/>
                  </a:moveTo>
                  <a:lnTo>
                    <a:pt x="1" y="9"/>
                  </a:lnTo>
                  <a:close/>
                  <a:moveTo>
                    <a:pt x="1" y="9"/>
                  </a:moveTo>
                  <a:lnTo>
                    <a:pt x="1" y="9"/>
                  </a:lnTo>
                  <a:lnTo>
                    <a:pt x="0" y="10"/>
                  </a:lnTo>
                  <a:lnTo>
                    <a:pt x="1" y="9"/>
                  </a:lnTo>
                  <a:close/>
                  <a:moveTo>
                    <a:pt x="0" y="10"/>
                  </a:moveTo>
                  <a:lnTo>
                    <a:pt x="0" y="10"/>
                  </a:lnTo>
                  <a:lnTo>
                    <a:pt x="1" y="9"/>
                  </a:lnTo>
                  <a:lnTo>
                    <a:pt x="0" y="10"/>
                  </a:lnTo>
                  <a:close/>
                  <a:moveTo>
                    <a:pt x="1" y="9"/>
                  </a:moveTo>
                  <a:cubicBezTo>
                    <a:pt x="1" y="9"/>
                    <a:pt x="2" y="10"/>
                    <a:pt x="2" y="10"/>
                  </a:cubicBezTo>
                  <a:lnTo>
                    <a:pt x="0" y="11"/>
                  </a:lnTo>
                  <a:cubicBezTo>
                    <a:pt x="0" y="10"/>
                    <a:pt x="0" y="10"/>
                    <a:pt x="0" y="10"/>
                  </a:cubicBezTo>
                  <a:lnTo>
                    <a:pt x="1" y="9"/>
                  </a:lnTo>
                  <a:close/>
                  <a:moveTo>
                    <a:pt x="2" y="10"/>
                  </a:moveTo>
                  <a:cubicBezTo>
                    <a:pt x="2" y="10"/>
                    <a:pt x="2" y="10"/>
                    <a:pt x="2" y="11"/>
                  </a:cubicBezTo>
                  <a:lnTo>
                    <a:pt x="1" y="11"/>
                  </a:lnTo>
                  <a:cubicBezTo>
                    <a:pt x="1" y="11"/>
                    <a:pt x="1" y="11"/>
                    <a:pt x="0" y="11"/>
                  </a:cubicBezTo>
                  <a:lnTo>
                    <a:pt x="2" y="10"/>
                  </a:lnTo>
                  <a:close/>
                  <a:moveTo>
                    <a:pt x="2" y="11"/>
                  </a:moveTo>
                  <a:cubicBezTo>
                    <a:pt x="3" y="12"/>
                    <a:pt x="4" y="13"/>
                    <a:pt x="5" y="13"/>
                  </a:cubicBezTo>
                  <a:lnTo>
                    <a:pt x="5" y="15"/>
                  </a:lnTo>
                  <a:cubicBezTo>
                    <a:pt x="3" y="14"/>
                    <a:pt x="2" y="13"/>
                    <a:pt x="1" y="11"/>
                  </a:cubicBezTo>
                  <a:lnTo>
                    <a:pt x="2" y="11"/>
                  </a:lnTo>
                  <a:close/>
                  <a:moveTo>
                    <a:pt x="5" y="13"/>
                  </a:moveTo>
                  <a:lnTo>
                    <a:pt x="5" y="13"/>
                  </a:lnTo>
                  <a:lnTo>
                    <a:pt x="5" y="15"/>
                  </a:lnTo>
                  <a:lnTo>
                    <a:pt x="5" y="13"/>
                  </a:lnTo>
                  <a:close/>
                  <a:moveTo>
                    <a:pt x="5" y="13"/>
                  </a:moveTo>
                  <a:lnTo>
                    <a:pt x="5" y="13"/>
                  </a:lnTo>
                  <a:lnTo>
                    <a:pt x="5" y="14"/>
                  </a:lnTo>
                  <a:lnTo>
                    <a:pt x="5" y="13"/>
                  </a:lnTo>
                  <a:close/>
                  <a:moveTo>
                    <a:pt x="5" y="13"/>
                  </a:moveTo>
                  <a:cubicBezTo>
                    <a:pt x="6" y="14"/>
                    <a:pt x="7" y="14"/>
                    <a:pt x="8" y="15"/>
                  </a:cubicBezTo>
                  <a:lnTo>
                    <a:pt x="7" y="16"/>
                  </a:lnTo>
                  <a:cubicBezTo>
                    <a:pt x="6" y="15"/>
                    <a:pt x="5" y="15"/>
                    <a:pt x="4" y="15"/>
                  </a:cubicBezTo>
                  <a:lnTo>
                    <a:pt x="5" y="13"/>
                  </a:lnTo>
                  <a:close/>
                  <a:moveTo>
                    <a:pt x="8" y="15"/>
                  </a:moveTo>
                  <a:cubicBezTo>
                    <a:pt x="11" y="16"/>
                    <a:pt x="13" y="17"/>
                    <a:pt x="16" y="16"/>
                  </a:cubicBezTo>
                  <a:lnTo>
                    <a:pt x="17" y="18"/>
                  </a:lnTo>
                  <a:cubicBezTo>
                    <a:pt x="13" y="19"/>
                    <a:pt x="10" y="17"/>
                    <a:pt x="7" y="16"/>
                  </a:cubicBezTo>
                  <a:lnTo>
                    <a:pt x="8" y="15"/>
                  </a:lnTo>
                  <a:close/>
                  <a:moveTo>
                    <a:pt x="16" y="16"/>
                  </a:moveTo>
                  <a:lnTo>
                    <a:pt x="16" y="16"/>
                  </a:lnTo>
                  <a:lnTo>
                    <a:pt x="17" y="17"/>
                  </a:lnTo>
                  <a:lnTo>
                    <a:pt x="16" y="16"/>
                  </a:lnTo>
                  <a:close/>
                  <a:moveTo>
                    <a:pt x="16" y="16"/>
                  </a:moveTo>
                  <a:lnTo>
                    <a:pt x="16" y="16"/>
                  </a:lnTo>
                  <a:lnTo>
                    <a:pt x="17" y="18"/>
                  </a:lnTo>
                  <a:lnTo>
                    <a:pt x="16" y="16"/>
                  </a:lnTo>
                  <a:close/>
                  <a:moveTo>
                    <a:pt x="16" y="16"/>
                  </a:moveTo>
                  <a:lnTo>
                    <a:pt x="16" y="16"/>
                  </a:lnTo>
                  <a:lnTo>
                    <a:pt x="17" y="17"/>
                  </a:lnTo>
                  <a:lnTo>
                    <a:pt x="16" y="16"/>
                  </a:lnTo>
                  <a:close/>
                  <a:moveTo>
                    <a:pt x="16" y="16"/>
                  </a:moveTo>
                  <a:cubicBezTo>
                    <a:pt x="18" y="16"/>
                    <a:pt x="19" y="16"/>
                    <a:pt x="20" y="15"/>
                  </a:cubicBezTo>
                  <a:lnTo>
                    <a:pt x="20" y="17"/>
                  </a:lnTo>
                  <a:cubicBezTo>
                    <a:pt x="19" y="17"/>
                    <a:pt x="18" y="17"/>
                    <a:pt x="17" y="18"/>
                  </a:cubicBezTo>
                  <a:lnTo>
                    <a:pt x="16" y="16"/>
                  </a:lnTo>
                  <a:close/>
                  <a:moveTo>
                    <a:pt x="20" y="15"/>
                  </a:moveTo>
                  <a:cubicBezTo>
                    <a:pt x="23" y="15"/>
                    <a:pt x="25" y="14"/>
                    <a:pt x="27" y="13"/>
                  </a:cubicBezTo>
                  <a:lnTo>
                    <a:pt x="28" y="13"/>
                  </a:lnTo>
                  <a:cubicBezTo>
                    <a:pt x="26" y="15"/>
                    <a:pt x="23" y="16"/>
                    <a:pt x="20" y="17"/>
                  </a:cubicBezTo>
                  <a:lnTo>
                    <a:pt x="20" y="15"/>
                  </a:lnTo>
                  <a:close/>
                  <a:moveTo>
                    <a:pt x="28" y="13"/>
                  </a:moveTo>
                  <a:lnTo>
                    <a:pt x="28" y="13"/>
                  </a:lnTo>
                  <a:lnTo>
                    <a:pt x="27" y="13"/>
                  </a:lnTo>
                  <a:lnTo>
                    <a:pt x="28" y="13"/>
                  </a:lnTo>
                  <a:close/>
                  <a:moveTo>
                    <a:pt x="27" y="13"/>
                  </a:moveTo>
                  <a:cubicBezTo>
                    <a:pt x="28" y="11"/>
                    <a:pt x="28" y="9"/>
                    <a:pt x="28" y="8"/>
                  </a:cubicBezTo>
                  <a:lnTo>
                    <a:pt x="30" y="8"/>
                  </a:lnTo>
                  <a:cubicBezTo>
                    <a:pt x="29" y="10"/>
                    <a:pt x="29" y="12"/>
                    <a:pt x="28" y="13"/>
                  </a:cubicBezTo>
                  <a:lnTo>
                    <a:pt x="27" y="13"/>
                  </a:lnTo>
                  <a:close/>
                  <a:moveTo>
                    <a:pt x="28" y="8"/>
                  </a:moveTo>
                  <a:cubicBezTo>
                    <a:pt x="28" y="7"/>
                    <a:pt x="28" y="6"/>
                    <a:pt x="28" y="5"/>
                  </a:cubicBezTo>
                  <a:lnTo>
                    <a:pt x="30" y="5"/>
                  </a:lnTo>
                  <a:cubicBezTo>
                    <a:pt x="30" y="6"/>
                    <a:pt x="30" y="7"/>
                    <a:pt x="30" y="8"/>
                  </a:cubicBezTo>
                  <a:lnTo>
                    <a:pt x="28" y="8"/>
                  </a:lnTo>
                  <a:close/>
                  <a:moveTo>
                    <a:pt x="30" y="5"/>
                  </a:moveTo>
                  <a:lnTo>
                    <a:pt x="30" y="5"/>
                  </a:lnTo>
                  <a:lnTo>
                    <a:pt x="29" y="5"/>
                  </a:lnTo>
                  <a:lnTo>
                    <a:pt x="30" y="5"/>
                  </a:lnTo>
                  <a:close/>
                  <a:moveTo>
                    <a:pt x="28" y="5"/>
                  </a:moveTo>
                  <a:cubicBezTo>
                    <a:pt x="28" y="5"/>
                    <a:pt x="28" y="5"/>
                    <a:pt x="28" y="5"/>
                  </a:cubicBezTo>
                  <a:lnTo>
                    <a:pt x="30" y="5"/>
                  </a:lnTo>
                  <a:cubicBezTo>
                    <a:pt x="30" y="5"/>
                    <a:pt x="30" y="5"/>
                    <a:pt x="30" y="5"/>
                  </a:cubicBezTo>
                  <a:lnTo>
                    <a:pt x="28" y="5"/>
                  </a:lnTo>
                  <a:close/>
                  <a:moveTo>
                    <a:pt x="28" y="5"/>
                  </a:moveTo>
                  <a:cubicBezTo>
                    <a:pt x="28" y="4"/>
                    <a:pt x="28" y="3"/>
                    <a:pt x="28" y="3"/>
                  </a:cubicBezTo>
                  <a:lnTo>
                    <a:pt x="29" y="2"/>
                  </a:lnTo>
                  <a:cubicBezTo>
                    <a:pt x="30" y="3"/>
                    <a:pt x="30" y="4"/>
                    <a:pt x="30" y="5"/>
                  </a:cubicBezTo>
                  <a:lnTo>
                    <a:pt x="28" y="5"/>
                  </a:lnTo>
                  <a:close/>
                  <a:moveTo>
                    <a:pt x="28" y="3"/>
                  </a:moveTo>
                  <a:cubicBezTo>
                    <a:pt x="28" y="2"/>
                    <a:pt x="27" y="2"/>
                    <a:pt x="26" y="2"/>
                  </a:cubicBezTo>
                  <a:lnTo>
                    <a:pt x="26" y="0"/>
                  </a:lnTo>
                  <a:cubicBezTo>
                    <a:pt x="28" y="0"/>
                    <a:pt x="29" y="1"/>
                    <a:pt x="29" y="2"/>
                  </a:cubicBezTo>
                  <a:lnTo>
                    <a:pt x="28" y="3"/>
                  </a:lnTo>
                  <a:close/>
                  <a:moveTo>
                    <a:pt x="26" y="2"/>
                  </a:moveTo>
                  <a:cubicBezTo>
                    <a:pt x="26" y="1"/>
                    <a:pt x="26" y="1"/>
                    <a:pt x="26" y="1"/>
                  </a:cubicBezTo>
                  <a:lnTo>
                    <a:pt x="26" y="0"/>
                  </a:lnTo>
                  <a:cubicBezTo>
                    <a:pt x="26" y="0"/>
                    <a:pt x="26" y="0"/>
                    <a:pt x="26" y="0"/>
                  </a:cubicBezTo>
                  <a:lnTo>
                    <a:pt x="26" y="2"/>
                  </a:lnTo>
                  <a:close/>
                  <a:moveTo>
                    <a:pt x="26" y="1"/>
                  </a:moveTo>
                  <a:lnTo>
                    <a:pt x="26" y="1"/>
                  </a:lnTo>
                  <a:close/>
                  <a:moveTo>
                    <a:pt x="26" y="1"/>
                  </a:moveTo>
                  <a:cubicBezTo>
                    <a:pt x="26" y="1"/>
                    <a:pt x="26" y="2"/>
                    <a:pt x="25" y="2"/>
                  </a:cubicBezTo>
                  <a:lnTo>
                    <a:pt x="24" y="1"/>
                  </a:lnTo>
                  <a:cubicBezTo>
                    <a:pt x="25" y="0"/>
                    <a:pt x="25" y="0"/>
                    <a:pt x="26" y="0"/>
                  </a:cubicBezTo>
                  <a:lnTo>
                    <a:pt x="26" y="1"/>
                  </a:lnTo>
                  <a:close/>
                  <a:moveTo>
                    <a:pt x="25" y="2"/>
                  </a:moveTo>
                  <a:cubicBezTo>
                    <a:pt x="25" y="2"/>
                    <a:pt x="25" y="2"/>
                    <a:pt x="25" y="2"/>
                  </a:cubicBezTo>
                  <a:lnTo>
                    <a:pt x="24" y="1"/>
                  </a:lnTo>
                  <a:cubicBezTo>
                    <a:pt x="24" y="1"/>
                    <a:pt x="24" y="1"/>
                    <a:pt x="24" y="1"/>
                  </a:cubicBezTo>
                  <a:lnTo>
                    <a:pt x="2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0" name="Freeform 139">
              <a:extLst>
                <a:ext uri="{FF2B5EF4-FFF2-40B4-BE49-F238E27FC236}">
                  <a16:creationId xmlns:a16="http://schemas.microsoft.com/office/drawing/2014/main" id="{5C123CCD-886F-1D18-6315-44901346AD0C}"/>
                </a:ext>
              </a:extLst>
            </p:cNvPr>
            <p:cNvSpPr>
              <a:spLocks/>
            </p:cNvSpPr>
            <p:nvPr/>
          </p:nvSpPr>
          <p:spPr bwMode="auto">
            <a:xfrm>
              <a:off x="3127" y="1347"/>
              <a:ext cx="111" cy="95"/>
            </a:xfrm>
            <a:custGeom>
              <a:avLst/>
              <a:gdLst>
                <a:gd name="T0" fmla="*/ 353030 w 20"/>
                <a:gd name="T1" fmla="*/ 33166 h 17"/>
                <a:gd name="T2" fmla="*/ 115723 w 20"/>
                <a:gd name="T3" fmla="*/ 92653 h 17"/>
                <a:gd name="T4" fmla="*/ 89233 w 20"/>
                <a:gd name="T5" fmla="*/ 332612 h 17"/>
                <a:gd name="T6" fmla="*/ 495243 w 20"/>
                <a:gd name="T7" fmla="*/ 484634 h 17"/>
                <a:gd name="T8" fmla="*/ 584476 w 20"/>
                <a:gd name="T9" fmla="*/ 364716 h 17"/>
                <a:gd name="T10" fmla="*/ 495243 w 20"/>
                <a:gd name="T11" fmla="*/ 185339 h 17"/>
                <a:gd name="T12" fmla="*/ 468753 w 20"/>
                <a:gd name="T13" fmla="*/ 33166 h 17"/>
                <a:gd name="T14" fmla="*/ 353030 w 20"/>
                <a:gd name="T15" fmla="*/ 33166 h 17"/>
                <a:gd name="T16" fmla="*/ 353030 w 20"/>
                <a:gd name="T17" fmla="*/ 3316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7">
                  <a:moveTo>
                    <a:pt x="12" y="1"/>
                  </a:moveTo>
                  <a:cubicBezTo>
                    <a:pt x="8" y="1"/>
                    <a:pt x="6" y="2"/>
                    <a:pt x="4" y="3"/>
                  </a:cubicBezTo>
                  <a:cubicBezTo>
                    <a:pt x="1" y="5"/>
                    <a:pt x="0" y="9"/>
                    <a:pt x="3" y="11"/>
                  </a:cubicBezTo>
                  <a:cubicBezTo>
                    <a:pt x="7" y="15"/>
                    <a:pt x="12" y="16"/>
                    <a:pt x="17" y="16"/>
                  </a:cubicBezTo>
                  <a:cubicBezTo>
                    <a:pt x="19" y="17"/>
                    <a:pt x="20" y="14"/>
                    <a:pt x="20" y="12"/>
                  </a:cubicBezTo>
                  <a:cubicBezTo>
                    <a:pt x="20" y="10"/>
                    <a:pt x="18" y="8"/>
                    <a:pt x="17" y="6"/>
                  </a:cubicBezTo>
                  <a:cubicBezTo>
                    <a:pt x="17" y="5"/>
                    <a:pt x="17" y="3"/>
                    <a:pt x="16" y="1"/>
                  </a:cubicBezTo>
                  <a:cubicBezTo>
                    <a:pt x="15" y="0"/>
                    <a:pt x="14" y="1"/>
                    <a:pt x="12" y="1"/>
                  </a:cubicBezTo>
                  <a:cubicBezTo>
                    <a:pt x="12" y="1"/>
                    <a:pt x="12" y="1"/>
                    <a:pt x="1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1" name="Freeform 140">
              <a:extLst>
                <a:ext uri="{FF2B5EF4-FFF2-40B4-BE49-F238E27FC236}">
                  <a16:creationId xmlns:a16="http://schemas.microsoft.com/office/drawing/2014/main" id="{BD402041-ECAC-2050-46AE-08219927DA22}"/>
                </a:ext>
              </a:extLst>
            </p:cNvPr>
            <p:cNvSpPr>
              <a:spLocks noEditPoints="1"/>
            </p:cNvSpPr>
            <p:nvPr/>
          </p:nvSpPr>
          <p:spPr bwMode="auto">
            <a:xfrm>
              <a:off x="3127" y="1341"/>
              <a:ext cx="111" cy="101"/>
            </a:xfrm>
            <a:custGeom>
              <a:avLst/>
              <a:gdLst>
                <a:gd name="T0" fmla="*/ 147020 w 20"/>
                <a:gd name="T1" fmla="*/ 94171 h 18"/>
                <a:gd name="T2" fmla="*/ 147020 w 20"/>
                <a:gd name="T3" fmla="*/ 94171 h 18"/>
                <a:gd name="T4" fmla="*/ 147020 w 20"/>
                <a:gd name="T5" fmla="*/ 94171 h 18"/>
                <a:gd name="T6" fmla="*/ 89233 w 20"/>
                <a:gd name="T7" fmla="*/ 121907 h 18"/>
                <a:gd name="T8" fmla="*/ 89233 w 20"/>
                <a:gd name="T9" fmla="*/ 121907 h 18"/>
                <a:gd name="T10" fmla="*/ 89233 w 20"/>
                <a:gd name="T11" fmla="*/ 121907 h 18"/>
                <a:gd name="T12" fmla="*/ 57942 w 20"/>
                <a:gd name="T13" fmla="*/ 155630 h 18"/>
                <a:gd name="T14" fmla="*/ 89233 w 20"/>
                <a:gd name="T15" fmla="*/ 189381 h 18"/>
                <a:gd name="T16" fmla="*/ 57942 w 20"/>
                <a:gd name="T17" fmla="*/ 155630 h 18"/>
                <a:gd name="T18" fmla="*/ 57942 w 20"/>
                <a:gd name="T19" fmla="*/ 311288 h 18"/>
                <a:gd name="T20" fmla="*/ 57942 w 20"/>
                <a:gd name="T21" fmla="*/ 250867 h 18"/>
                <a:gd name="T22" fmla="*/ 57942 w 20"/>
                <a:gd name="T23" fmla="*/ 406497 h 18"/>
                <a:gd name="T24" fmla="*/ 89233 w 20"/>
                <a:gd name="T25" fmla="*/ 372746 h 18"/>
                <a:gd name="T26" fmla="*/ 89233 w 20"/>
                <a:gd name="T27" fmla="*/ 372746 h 18"/>
                <a:gd name="T28" fmla="*/ 57942 w 20"/>
                <a:gd name="T29" fmla="*/ 406497 h 18"/>
                <a:gd name="T30" fmla="*/ 495243 w 20"/>
                <a:gd name="T31" fmla="*/ 528404 h 18"/>
                <a:gd name="T32" fmla="*/ 295055 w 20"/>
                <a:gd name="T33" fmla="*/ 466917 h 18"/>
                <a:gd name="T34" fmla="*/ 495243 w 20"/>
                <a:gd name="T35" fmla="*/ 528404 h 18"/>
                <a:gd name="T36" fmla="*/ 526540 w 20"/>
                <a:gd name="T37" fmla="*/ 562155 h 18"/>
                <a:gd name="T38" fmla="*/ 526540 w 20"/>
                <a:gd name="T39" fmla="*/ 528404 h 18"/>
                <a:gd name="T40" fmla="*/ 526540 w 20"/>
                <a:gd name="T41" fmla="*/ 562155 h 18"/>
                <a:gd name="T42" fmla="*/ 553213 w 20"/>
                <a:gd name="T43" fmla="*/ 466917 h 18"/>
                <a:gd name="T44" fmla="*/ 553213 w 20"/>
                <a:gd name="T45" fmla="*/ 500668 h 18"/>
                <a:gd name="T46" fmla="*/ 584476 w 20"/>
                <a:gd name="T47" fmla="*/ 406497 h 18"/>
                <a:gd name="T48" fmla="*/ 553213 w 20"/>
                <a:gd name="T49" fmla="*/ 406497 h 18"/>
                <a:gd name="T50" fmla="*/ 553213 w 20"/>
                <a:gd name="T51" fmla="*/ 406497 h 18"/>
                <a:gd name="T52" fmla="*/ 553213 w 20"/>
                <a:gd name="T53" fmla="*/ 283552 h 18"/>
                <a:gd name="T54" fmla="*/ 526540 w 20"/>
                <a:gd name="T55" fmla="*/ 311288 h 18"/>
                <a:gd name="T56" fmla="*/ 553213 w 20"/>
                <a:gd name="T57" fmla="*/ 283552 h 18"/>
                <a:gd name="T58" fmla="*/ 495243 w 20"/>
                <a:gd name="T59" fmla="*/ 217116 h 18"/>
                <a:gd name="T60" fmla="*/ 495243 w 20"/>
                <a:gd name="T61" fmla="*/ 217116 h 18"/>
                <a:gd name="T62" fmla="*/ 495243 w 20"/>
                <a:gd name="T63" fmla="*/ 217116 h 18"/>
                <a:gd name="T64" fmla="*/ 495243 w 20"/>
                <a:gd name="T65" fmla="*/ 217116 h 18"/>
                <a:gd name="T66" fmla="*/ 526540 w 20"/>
                <a:gd name="T67" fmla="*/ 155630 h 18"/>
                <a:gd name="T68" fmla="*/ 468753 w 20"/>
                <a:gd name="T69" fmla="*/ 189381 h 18"/>
                <a:gd name="T70" fmla="*/ 526540 w 20"/>
                <a:gd name="T71" fmla="*/ 155630 h 18"/>
                <a:gd name="T72" fmla="*/ 495243 w 20"/>
                <a:gd name="T73" fmla="*/ 61492 h 18"/>
                <a:gd name="T74" fmla="*/ 468753 w 20"/>
                <a:gd name="T75" fmla="*/ 61492 h 18"/>
                <a:gd name="T76" fmla="*/ 495243 w 20"/>
                <a:gd name="T77" fmla="*/ 61492 h 18"/>
                <a:gd name="T78" fmla="*/ 353030 w 20"/>
                <a:gd name="T79" fmla="*/ 61492 h 18"/>
                <a:gd name="T80" fmla="*/ 379520 w 20"/>
                <a:gd name="T81" fmla="*/ 61492 h 18"/>
                <a:gd name="T82" fmla="*/ 353030 w 20"/>
                <a:gd name="T83" fmla="*/ 33751 h 18"/>
                <a:gd name="T84" fmla="*/ 353030 w 20"/>
                <a:gd name="T85" fmla="*/ 33751 h 18"/>
                <a:gd name="T86" fmla="*/ 379520 w 20"/>
                <a:gd name="T87" fmla="*/ 33751 h 18"/>
                <a:gd name="T88" fmla="*/ 379520 w 20"/>
                <a:gd name="T89" fmla="*/ 33751 h 18"/>
                <a:gd name="T90" fmla="*/ 353030 w 20"/>
                <a:gd name="T91" fmla="*/ 61492 h 18"/>
                <a:gd name="T92" fmla="*/ 379520 w 20"/>
                <a:gd name="T93" fmla="*/ 33751 h 18"/>
                <a:gd name="T94" fmla="*/ 353030 w 20"/>
                <a:gd name="T95" fmla="*/ 33751 h 18"/>
                <a:gd name="T96" fmla="*/ 353030 w 20"/>
                <a:gd name="T97" fmla="*/ 33751 h 18"/>
                <a:gd name="T98" fmla="*/ 353030 w 20"/>
                <a:gd name="T99" fmla="*/ 61492 h 18"/>
                <a:gd name="T100" fmla="*/ 379520 w 20"/>
                <a:gd name="T101" fmla="*/ 33751 h 18"/>
                <a:gd name="T102" fmla="*/ 353030 w 20"/>
                <a:gd name="T103" fmla="*/ 61492 h 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 h="18">
                  <a:moveTo>
                    <a:pt x="12" y="2"/>
                  </a:moveTo>
                  <a:cubicBezTo>
                    <a:pt x="9" y="3"/>
                    <a:pt x="7" y="3"/>
                    <a:pt x="6" y="4"/>
                  </a:cubicBezTo>
                  <a:lnTo>
                    <a:pt x="5" y="3"/>
                  </a:lnTo>
                  <a:cubicBezTo>
                    <a:pt x="7" y="2"/>
                    <a:pt x="9" y="1"/>
                    <a:pt x="12" y="1"/>
                  </a:cubicBezTo>
                  <a:lnTo>
                    <a:pt x="12" y="2"/>
                  </a:lnTo>
                  <a:close/>
                  <a:moveTo>
                    <a:pt x="5" y="3"/>
                  </a:moveTo>
                  <a:lnTo>
                    <a:pt x="5" y="3"/>
                  </a:lnTo>
                  <a:lnTo>
                    <a:pt x="5" y="4"/>
                  </a:lnTo>
                  <a:lnTo>
                    <a:pt x="5" y="3"/>
                  </a:lnTo>
                  <a:close/>
                  <a:moveTo>
                    <a:pt x="6" y="4"/>
                  </a:moveTo>
                  <a:cubicBezTo>
                    <a:pt x="5" y="4"/>
                    <a:pt x="5" y="5"/>
                    <a:pt x="4" y="5"/>
                  </a:cubicBezTo>
                  <a:lnTo>
                    <a:pt x="3" y="4"/>
                  </a:lnTo>
                  <a:cubicBezTo>
                    <a:pt x="4" y="4"/>
                    <a:pt x="5" y="3"/>
                    <a:pt x="5" y="3"/>
                  </a:cubicBezTo>
                  <a:lnTo>
                    <a:pt x="6" y="4"/>
                  </a:lnTo>
                  <a:close/>
                  <a:moveTo>
                    <a:pt x="3" y="4"/>
                  </a:moveTo>
                  <a:lnTo>
                    <a:pt x="3" y="4"/>
                  </a:lnTo>
                  <a:lnTo>
                    <a:pt x="4" y="4"/>
                  </a:lnTo>
                  <a:lnTo>
                    <a:pt x="3" y="4"/>
                  </a:lnTo>
                  <a:close/>
                  <a:moveTo>
                    <a:pt x="4" y="5"/>
                  </a:moveTo>
                  <a:cubicBezTo>
                    <a:pt x="3" y="5"/>
                    <a:pt x="3" y="6"/>
                    <a:pt x="3" y="6"/>
                  </a:cubicBezTo>
                  <a:lnTo>
                    <a:pt x="2" y="5"/>
                  </a:lnTo>
                  <a:cubicBezTo>
                    <a:pt x="2" y="5"/>
                    <a:pt x="3" y="4"/>
                    <a:pt x="3" y="4"/>
                  </a:cubicBezTo>
                  <a:lnTo>
                    <a:pt x="4" y="5"/>
                  </a:lnTo>
                  <a:close/>
                  <a:moveTo>
                    <a:pt x="3" y="6"/>
                  </a:moveTo>
                  <a:cubicBezTo>
                    <a:pt x="2" y="6"/>
                    <a:pt x="2" y="7"/>
                    <a:pt x="2" y="8"/>
                  </a:cubicBezTo>
                  <a:lnTo>
                    <a:pt x="0" y="8"/>
                  </a:lnTo>
                  <a:cubicBezTo>
                    <a:pt x="1" y="7"/>
                    <a:pt x="1" y="6"/>
                    <a:pt x="2" y="5"/>
                  </a:cubicBezTo>
                  <a:lnTo>
                    <a:pt x="3" y="6"/>
                  </a:lnTo>
                  <a:close/>
                  <a:moveTo>
                    <a:pt x="2" y="8"/>
                  </a:moveTo>
                  <a:cubicBezTo>
                    <a:pt x="2" y="9"/>
                    <a:pt x="2" y="10"/>
                    <a:pt x="2" y="10"/>
                  </a:cubicBezTo>
                  <a:lnTo>
                    <a:pt x="1" y="11"/>
                  </a:lnTo>
                  <a:cubicBezTo>
                    <a:pt x="1" y="10"/>
                    <a:pt x="0" y="9"/>
                    <a:pt x="0" y="8"/>
                  </a:cubicBezTo>
                  <a:lnTo>
                    <a:pt x="2" y="8"/>
                  </a:lnTo>
                  <a:close/>
                  <a:moveTo>
                    <a:pt x="2" y="10"/>
                  </a:moveTo>
                  <a:cubicBezTo>
                    <a:pt x="2" y="11"/>
                    <a:pt x="3" y="11"/>
                    <a:pt x="3" y="12"/>
                  </a:cubicBezTo>
                  <a:lnTo>
                    <a:pt x="2" y="13"/>
                  </a:lnTo>
                  <a:cubicBezTo>
                    <a:pt x="2" y="12"/>
                    <a:pt x="1" y="12"/>
                    <a:pt x="1" y="11"/>
                  </a:cubicBezTo>
                  <a:lnTo>
                    <a:pt x="2" y="10"/>
                  </a:lnTo>
                  <a:close/>
                  <a:moveTo>
                    <a:pt x="3" y="12"/>
                  </a:moveTo>
                  <a:lnTo>
                    <a:pt x="3" y="12"/>
                  </a:lnTo>
                  <a:close/>
                  <a:moveTo>
                    <a:pt x="3" y="12"/>
                  </a:moveTo>
                  <a:cubicBezTo>
                    <a:pt x="5" y="13"/>
                    <a:pt x="7" y="15"/>
                    <a:pt x="10" y="15"/>
                  </a:cubicBezTo>
                  <a:lnTo>
                    <a:pt x="9" y="17"/>
                  </a:lnTo>
                  <a:cubicBezTo>
                    <a:pt x="7" y="16"/>
                    <a:pt x="4" y="15"/>
                    <a:pt x="2" y="13"/>
                  </a:cubicBezTo>
                  <a:lnTo>
                    <a:pt x="3" y="12"/>
                  </a:lnTo>
                  <a:close/>
                  <a:moveTo>
                    <a:pt x="10" y="15"/>
                  </a:moveTo>
                  <a:cubicBezTo>
                    <a:pt x="12" y="16"/>
                    <a:pt x="15" y="16"/>
                    <a:pt x="17" y="17"/>
                  </a:cubicBezTo>
                  <a:lnTo>
                    <a:pt x="17" y="18"/>
                  </a:lnTo>
                  <a:cubicBezTo>
                    <a:pt x="15" y="18"/>
                    <a:pt x="12" y="17"/>
                    <a:pt x="9" y="17"/>
                  </a:cubicBezTo>
                  <a:lnTo>
                    <a:pt x="10" y="15"/>
                  </a:lnTo>
                  <a:close/>
                  <a:moveTo>
                    <a:pt x="17" y="17"/>
                  </a:moveTo>
                  <a:lnTo>
                    <a:pt x="17" y="17"/>
                  </a:lnTo>
                  <a:close/>
                  <a:moveTo>
                    <a:pt x="17" y="17"/>
                  </a:moveTo>
                  <a:cubicBezTo>
                    <a:pt x="18" y="17"/>
                    <a:pt x="18" y="17"/>
                    <a:pt x="18" y="17"/>
                  </a:cubicBezTo>
                  <a:lnTo>
                    <a:pt x="18" y="18"/>
                  </a:lnTo>
                  <a:cubicBezTo>
                    <a:pt x="18" y="18"/>
                    <a:pt x="17" y="18"/>
                    <a:pt x="17" y="18"/>
                  </a:cubicBezTo>
                  <a:lnTo>
                    <a:pt x="17" y="17"/>
                  </a:lnTo>
                  <a:close/>
                  <a:moveTo>
                    <a:pt x="18" y="17"/>
                  </a:moveTo>
                  <a:cubicBezTo>
                    <a:pt x="18" y="17"/>
                    <a:pt x="18" y="16"/>
                    <a:pt x="19" y="16"/>
                  </a:cubicBezTo>
                  <a:lnTo>
                    <a:pt x="20" y="17"/>
                  </a:lnTo>
                  <a:cubicBezTo>
                    <a:pt x="19" y="18"/>
                    <a:pt x="19" y="18"/>
                    <a:pt x="18" y="18"/>
                  </a:cubicBezTo>
                  <a:lnTo>
                    <a:pt x="18" y="17"/>
                  </a:lnTo>
                  <a:close/>
                  <a:moveTo>
                    <a:pt x="19" y="16"/>
                  </a:moveTo>
                  <a:cubicBezTo>
                    <a:pt x="19" y="16"/>
                    <a:pt x="19" y="15"/>
                    <a:pt x="19" y="15"/>
                  </a:cubicBezTo>
                  <a:lnTo>
                    <a:pt x="20" y="15"/>
                  </a:lnTo>
                  <a:cubicBezTo>
                    <a:pt x="20" y="15"/>
                    <a:pt x="20" y="16"/>
                    <a:pt x="20" y="17"/>
                  </a:cubicBezTo>
                  <a:lnTo>
                    <a:pt x="19" y="16"/>
                  </a:lnTo>
                  <a:close/>
                  <a:moveTo>
                    <a:pt x="19" y="15"/>
                  </a:moveTo>
                  <a:cubicBezTo>
                    <a:pt x="19" y="14"/>
                    <a:pt x="19" y="14"/>
                    <a:pt x="19" y="13"/>
                  </a:cubicBezTo>
                  <a:lnTo>
                    <a:pt x="20" y="13"/>
                  </a:lnTo>
                  <a:cubicBezTo>
                    <a:pt x="20" y="14"/>
                    <a:pt x="20" y="14"/>
                    <a:pt x="20" y="15"/>
                  </a:cubicBezTo>
                  <a:lnTo>
                    <a:pt x="19" y="15"/>
                  </a:lnTo>
                  <a:close/>
                  <a:moveTo>
                    <a:pt x="19" y="13"/>
                  </a:moveTo>
                  <a:lnTo>
                    <a:pt x="19" y="13"/>
                  </a:lnTo>
                  <a:lnTo>
                    <a:pt x="20" y="13"/>
                  </a:lnTo>
                  <a:lnTo>
                    <a:pt x="19" y="13"/>
                  </a:lnTo>
                  <a:close/>
                  <a:moveTo>
                    <a:pt x="19" y="13"/>
                  </a:moveTo>
                  <a:cubicBezTo>
                    <a:pt x="19" y="12"/>
                    <a:pt x="18" y="11"/>
                    <a:pt x="18" y="10"/>
                  </a:cubicBezTo>
                  <a:lnTo>
                    <a:pt x="19" y="9"/>
                  </a:lnTo>
                  <a:cubicBezTo>
                    <a:pt x="20" y="11"/>
                    <a:pt x="20" y="12"/>
                    <a:pt x="20" y="13"/>
                  </a:cubicBezTo>
                  <a:lnTo>
                    <a:pt x="19" y="13"/>
                  </a:lnTo>
                  <a:close/>
                  <a:moveTo>
                    <a:pt x="18" y="10"/>
                  </a:moveTo>
                  <a:cubicBezTo>
                    <a:pt x="17" y="9"/>
                    <a:pt x="17" y="8"/>
                    <a:pt x="17" y="7"/>
                  </a:cubicBezTo>
                  <a:lnTo>
                    <a:pt x="18" y="7"/>
                  </a:lnTo>
                  <a:cubicBezTo>
                    <a:pt x="18" y="8"/>
                    <a:pt x="19" y="9"/>
                    <a:pt x="19" y="9"/>
                  </a:cubicBezTo>
                  <a:lnTo>
                    <a:pt x="18" y="10"/>
                  </a:lnTo>
                  <a:close/>
                  <a:moveTo>
                    <a:pt x="17" y="7"/>
                  </a:moveTo>
                  <a:lnTo>
                    <a:pt x="17" y="7"/>
                  </a:lnTo>
                  <a:close/>
                  <a:moveTo>
                    <a:pt x="17" y="7"/>
                  </a:moveTo>
                  <a:lnTo>
                    <a:pt x="17" y="7"/>
                  </a:lnTo>
                  <a:lnTo>
                    <a:pt x="18" y="7"/>
                  </a:lnTo>
                  <a:lnTo>
                    <a:pt x="17" y="7"/>
                  </a:lnTo>
                  <a:close/>
                  <a:moveTo>
                    <a:pt x="17" y="7"/>
                  </a:moveTo>
                  <a:lnTo>
                    <a:pt x="17" y="7"/>
                  </a:lnTo>
                  <a:close/>
                  <a:moveTo>
                    <a:pt x="17" y="7"/>
                  </a:moveTo>
                  <a:cubicBezTo>
                    <a:pt x="17" y="7"/>
                    <a:pt x="16" y="6"/>
                    <a:pt x="16" y="6"/>
                  </a:cubicBezTo>
                  <a:lnTo>
                    <a:pt x="18" y="5"/>
                  </a:lnTo>
                  <a:cubicBezTo>
                    <a:pt x="18" y="6"/>
                    <a:pt x="18" y="6"/>
                    <a:pt x="18" y="7"/>
                  </a:cubicBezTo>
                  <a:lnTo>
                    <a:pt x="17" y="7"/>
                  </a:lnTo>
                  <a:close/>
                  <a:moveTo>
                    <a:pt x="16" y="6"/>
                  </a:moveTo>
                  <a:cubicBezTo>
                    <a:pt x="16" y="4"/>
                    <a:pt x="16" y="3"/>
                    <a:pt x="16" y="2"/>
                  </a:cubicBezTo>
                  <a:lnTo>
                    <a:pt x="17" y="2"/>
                  </a:lnTo>
                  <a:cubicBezTo>
                    <a:pt x="17" y="3"/>
                    <a:pt x="17" y="4"/>
                    <a:pt x="18" y="5"/>
                  </a:cubicBezTo>
                  <a:lnTo>
                    <a:pt x="16" y="6"/>
                  </a:lnTo>
                  <a:close/>
                  <a:moveTo>
                    <a:pt x="17" y="2"/>
                  </a:moveTo>
                  <a:lnTo>
                    <a:pt x="17" y="2"/>
                  </a:lnTo>
                  <a:lnTo>
                    <a:pt x="16" y="2"/>
                  </a:lnTo>
                  <a:lnTo>
                    <a:pt x="17" y="2"/>
                  </a:lnTo>
                  <a:close/>
                  <a:moveTo>
                    <a:pt x="16" y="2"/>
                  </a:moveTo>
                  <a:cubicBezTo>
                    <a:pt x="15" y="2"/>
                    <a:pt x="14" y="2"/>
                    <a:pt x="13" y="2"/>
                  </a:cubicBezTo>
                  <a:lnTo>
                    <a:pt x="13" y="1"/>
                  </a:lnTo>
                  <a:cubicBezTo>
                    <a:pt x="14" y="1"/>
                    <a:pt x="16" y="0"/>
                    <a:pt x="17" y="2"/>
                  </a:cubicBezTo>
                  <a:lnTo>
                    <a:pt x="16" y="2"/>
                  </a:lnTo>
                  <a:close/>
                  <a:moveTo>
                    <a:pt x="13" y="2"/>
                  </a:moveTo>
                  <a:cubicBezTo>
                    <a:pt x="13" y="2"/>
                    <a:pt x="12" y="2"/>
                    <a:pt x="12" y="2"/>
                  </a:cubicBezTo>
                  <a:lnTo>
                    <a:pt x="12" y="1"/>
                  </a:lnTo>
                  <a:cubicBezTo>
                    <a:pt x="12" y="1"/>
                    <a:pt x="13" y="1"/>
                    <a:pt x="13" y="1"/>
                  </a:cubicBezTo>
                  <a:lnTo>
                    <a:pt x="13" y="2"/>
                  </a:lnTo>
                  <a:close/>
                  <a:moveTo>
                    <a:pt x="12" y="2"/>
                  </a:moveTo>
                  <a:lnTo>
                    <a:pt x="11" y="1"/>
                  </a:lnTo>
                  <a:lnTo>
                    <a:pt x="12" y="1"/>
                  </a:lnTo>
                  <a:lnTo>
                    <a:pt x="12" y="2"/>
                  </a:lnTo>
                  <a:close/>
                  <a:moveTo>
                    <a:pt x="13" y="1"/>
                  </a:moveTo>
                  <a:cubicBezTo>
                    <a:pt x="13" y="2"/>
                    <a:pt x="12" y="2"/>
                    <a:pt x="12" y="1"/>
                  </a:cubicBezTo>
                  <a:lnTo>
                    <a:pt x="13" y="2"/>
                  </a:lnTo>
                  <a:cubicBezTo>
                    <a:pt x="12" y="3"/>
                    <a:pt x="12" y="3"/>
                    <a:pt x="12" y="2"/>
                  </a:cubicBezTo>
                  <a:lnTo>
                    <a:pt x="13" y="1"/>
                  </a:lnTo>
                  <a:close/>
                  <a:moveTo>
                    <a:pt x="12" y="1"/>
                  </a:moveTo>
                  <a:cubicBezTo>
                    <a:pt x="12" y="1"/>
                    <a:pt x="12" y="2"/>
                    <a:pt x="12" y="2"/>
                  </a:cubicBezTo>
                  <a:lnTo>
                    <a:pt x="13" y="1"/>
                  </a:lnTo>
                  <a:cubicBezTo>
                    <a:pt x="13" y="2"/>
                    <a:pt x="13" y="2"/>
                    <a:pt x="13" y="2"/>
                  </a:cubicBezTo>
                  <a:lnTo>
                    <a:pt x="12" y="1"/>
                  </a:lnTo>
                  <a:close/>
                  <a:moveTo>
                    <a:pt x="12" y="2"/>
                  </a:moveTo>
                  <a:cubicBezTo>
                    <a:pt x="12" y="2"/>
                    <a:pt x="13" y="2"/>
                    <a:pt x="12" y="2"/>
                  </a:cubicBezTo>
                  <a:lnTo>
                    <a:pt x="12" y="1"/>
                  </a:lnTo>
                  <a:cubicBezTo>
                    <a:pt x="12" y="1"/>
                    <a:pt x="13" y="1"/>
                    <a:pt x="13" y="1"/>
                  </a:cubicBezTo>
                  <a:lnTo>
                    <a:pt x="12" y="2"/>
                  </a:lnTo>
                  <a:close/>
                  <a:moveTo>
                    <a:pt x="12" y="1"/>
                  </a:moveTo>
                  <a:lnTo>
                    <a:pt x="12" y="1"/>
                  </a:lnTo>
                  <a:lnTo>
                    <a:pt x="12" y="2"/>
                  </a:lnTo>
                  <a:lnTo>
                    <a:pt x="12" y="1"/>
                  </a:lnTo>
                  <a:close/>
                  <a:moveTo>
                    <a:pt x="13" y="2"/>
                  </a:moveTo>
                  <a:cubicBezTo>
                    <a:pt x="12" y="2"/>
                    <a:pt x="13" y="1"/>
                    <a:pt x="13" y="1"/>
                  </a:cubicBezTo>
                  <a:lnTo>
                    <a:pt x="12" y="2"/>
                  </a:lnTo>
                  <a:cubicBezTo>
                    <a:pt x="11" y="2"/>
                    <a:pt x="11" y="1"/>
                    <a:pt x="12" y="1"/>
                  </a:cubicBezTo>
                  <a:lnTo>
                    <a:pt x="13" y="2"/>
                  </a:lnTo>
                  <a:close/>
                  <a:moveTo>
                    <a:pt x="13" y="1"/>
                  </a:moveTo>
                  <a:lnTo>
                    <a:pt x="13" y="2"/>
                  </a:lnTo>
                  <a:lnTo>
                    <a:pt x="12" y="2"/>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2" name="Freeform 141">
              <a:extLst>
                <a:ext uri="{FF2B5EF4-FFF2-40B4-BE49-F238E27FC236}">
                  <a16:creationId xmlns:a16="http://schemas.microsoft.com/office/drawing/2014/main" id="{565916C3-F669-2FDF-4EDC-BC3C68561492}"/>
                </a:ext>
              </a:extLst>
            </p:cNvPr>
            <p:cNvSpPr>
              <a:spLocks/>
            </p:cNvSpPr>
            <p:nvPr/>
          </p:nvSpPr>
          <p:spPr bwMode="auto">
            <a:xfrm>
              <a:off x="3250" y="1285"/>
              <a:ext cx="134" cy="162"/>
            </a:xfrm>
            <a:custGeom>
              <a:avLst/>
              <a:gdLst>
                <a:gd name="T0" fmla="*/ 304253 w 24"/>
                <a:gd name="T1" fmla="*/ 212326 h 29"/>
                <a:gd name="T2" fmla="*/ 59356 w 24"/>
                <a:gd name="T3" fmla="*/ 304722 h 29"/>
                <a:gd name="T4" fmla="*/ 0 w 24"/>
                <a:gd name="T5" fmla="*/ 456728 h 29"/>
                <a:gd name="T6" fmla="*/ 59356 w 24"/>
                <a:gd name="T7" fmla="*/ 669049 h 29"/>
                <a:gd name="T8" fmla="*/ 271177 w 24"/>
                <a:gd name="T9" fmla="*/ 821927 h 29"/>
                <a:gd name="T10" fmla="*/ 455851 w 24"/>
                <a:gd name="T11" fmla="*/ 696231 h 29"/>
                <a:gd name="T12" fmla="*/ 726844 w 24"/>
                <a:gd name="T13" fmla="*/ 184954 h 29"/>
                <a:gd name="T14" fmla="*/ 304253 w 24"/>
                <a:gd name="T15" fmla="*/ 212326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29">
                  <a:moveTo>
                    <a:pt x="10" y="7"/>
                  </a:moveTo>
                  <a:cubicBezTo>
                    <a:pt x="7" y="8"/>
                    <a:pt x="4" y="8"/>
                    <a:pt x="2" y="10"/>
                  </a:cubicBezTo>
                  <a:cubicBezTo>
                    <a:pt x="1" y="11"/>
                    <a:pt x="0" y="13"/>
                    <a:pt x="0" y="15"/>
                  </a:cubicBezTo>
                  <a:cubicBezTo>
                    <a:pt x="0" y="18"/>
                    <a:pt x="1" y="20"/>
                    <a:pt x="2" y="22"/>
                  </a:cubicBezTo>
                  <a:cubicBezTo>
                    <a:pt x="3" y="25"/>
                    <a:pt x="6" y="26"/>
                    <a:pt x="9" y="27"/>
                  </a:cubicBezTo>
                  <a:cubicBezTo>
                    <a:pt x="12" y="29"/>
                    <a:pt x="14" y="25"/>
                    <a:pt x="15" y="23"/>
                  </a:cubicBezTo>
                  <a:cubicBezTo>
                    <a:pt x="17" y="17"/>
                    <a:pt x="18" y="10"/>
                    <a:pt x="24" y="6"/>
                  </a:cubicBezTo>
                  <a:cubicBezTo>
                    <a:pt x="20" y="0"/>
                    <a:pt x="15" y="5"/>
                    <a:pt x="10"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3" name="Freeform 142">
              <a:extLst>
                <a:ext uri="{FF2B5EF4-FFF2-40B4-BE49-F238E27FC236}">
                  <a16:creationId xmlns:a16="http://schemas.microsoft.com/office/drawing/2014/main" id="{9EEF9E9D-E641-71C7-CF67-074CC534B6AA}"/>
                </a:ext>
              </a:extLst>
            </p:cNvPr>
            <p:cNvSpPr>
              <a:spLocks noEditPoints="1"/>
            </p:cNvSpPr>
            <p:nvPr/>
          </p:nvSpPr>
          <p:spPr bwMode="auto">
            <a:xfrm>
              <a:off x="3244" y="1291"/>
              <a:ext cx="145" cy="156"/>
            </a:xfrm>
            <a:custGeom>
              <a:avLst/>
              <a:gdLst>
                <a:gd name="T0" fmla="*/ 328871 w 26"/>
                <a:gd name="T1" fmla="*/ 150300 h 28"/>
                <a:gd name="T2" fmla="*/ 328871 w 26"/>
                <a:gd name="T3" fmla="*/ 177272 h 28"/>
                <a:gd name="T4" fmla="*/ 328871 w 26"/>
                <a:gd name="T5" fmla="*/ 177272 h 28"/>
                <a:gd name="T6" fmla="*/ 328871 w 26"/>
                <a:gd name="T7" fmla="*/ 150300 h 28"/>
                <a:gd name="T8" fmla="*/ 118995 w 26"/>
                <a:gd name="T9" fmla="*/ 268749 h 28"/>
                <a:gd name="T10" fmla="*/ 269906 w 26"/>
                <a:gd name="T11" fmla="*/ 209090 h 28"/>
                <a:gd name="T12" fmla="*/ 91936 w 26"/>
                <a:gd name="T13" fmla="*/ 268749 h 28"/>
                <a:gd name="T14" fmla="*/ 118995 w 26"/>
                <a:gd name="T15" fmla="*/ 268749 h 28"/>
                <a:gd name="T16" fmla="*/ 118995 w 26"/>
                <a:gd name="T17" fmla="*/ 268749 h 28"/>
                <a:gd name="T18" fmla="*/ 58970 w 26"/>
                <a:gd name="T19" fmla="*/ 268749 h 28"/>
                <a:gd name="T20" fmla="*/ 91936 w 26"/>
                <a:gd name="T21" fmla="*/ 300567 h 28"/>
                <a:gd name="T22" fmla="*/ 91936 w 26"/>
                <a:gd name="T23" fmla="*/ 300567 h 28"/>
                <a:gd name="T24" fmla="*/ 31911 w 26"/>
                <a:gd name="T25" fmla="*/ 300567 h 28"/>
                <a:gd name="T26" fmla="*/ 91936 w 26"/>
                <a:gd name="T27" fmla="*/ 300567 h 28"/>
                <a:gd name="T28" fmla="*/ 31911 w 26"/>
                <a:gd name="T29" fmla="*/ 300567 h 28"/>
                <a:gd name="T30" fmla="*/ 0 w 26"/>
                <a:gd name="T31" fmla="*/ 419205 h 28"/>
                <a:gd name="T32" fmla="*/ 58970 w 26"/>
                <a:gd name="T33" fmla="*/ 419205 h 28"/>
                <a:gd name="T34" fmla="*/ 0 w 26"/>
                <a:gd name="T35" fmla="*/ 419205 h 28"/>
                <a:gd name="T36" fmla="*/ 0 w 26"/>
                <a:gd name="T37" fmla="*/ 419205 h 28"/>
                <a:gd name="T38" fmla="*/ 58970 w 26"/>
                <a:gd name="T39" fmla="*/ 419205 h 28"/>
                <a:gd name="T40" fmla="*/ 0 w 26"/>
                <a:gd name="T41" fmla="*/ 419205 h 28"/>
                <a:gd name="T42" fmla="*/ 58970 w 26"/>
                <a:gd name="T43" fmla="*/ 477845 h 28"/>
                <a:gd name="T44" fmla="*/ 58970 w 26"/>
                <a:gd name="T45" fmla="*/ 450868 h 28"/>
                <a:gd name="T46" fmla="*/ 91936 w 26"/>
                <a:gd name="T47" fmla="*/ 659958 h 28"/>
                <a:gd name="T48" fmla="*/ 118995 w 26"/>
                <a:gd name="T49" fmla="*/ 628296 h 28"/>
                <a:gd name="T50" fmla="*/ 118995 w 26"/>
                <a:gd name="T51" fmla="*/ 628296 h 28"/>
                <a:gd name="T52" fmla="*/ 242847 w 26"/>
                <a:gd name="T53" fmla="*/ 778596 h 28"/>
                <a:gd name="T54" fmla="*/ 242847 w 26"/>
                <a:gd name="T55" fmla="*/ 719773 h 28"/>
                <a:gd name="T56" fmla="*/ 242847 w 26"/>
                <a:gd name="T57" fmla="*/ 778596 h 28"/>
                <a:gd name="T58" fmla="*/ 301812 w 26"/>
                <a:gd name="T59" fmla="*/ 745725 h 28"/>
                <a:gd name="T60" fmla="*/ 301812 w 26"/>
                <a:gd name="T61" fmla="*/ 745725 h 28"/>
                <a:gd name="T62" fmla="*/ 269906 w 26"/>
                <a:gd name="T63" fmla="*/ 805573 h 28"/>
                <a:gd name="T64" fmla="*/ 452723 w 26"/>
                <a:gd name="T65" fmla="*/ 659958 h 28"/>
                <a:gd name="T66" fmla="*/ 420812 w 26"/>
                <a:gd name="T67" fmla="*/ 719773 h 28"/>
                <a:gd name="T68" fmla="*/ 479783 w 26"/>
                <a:gd name="T69" fmla="*/ 659958 h 28"/>
                <a:gd name="T70" fmla="*/ 479783 w 26"/>
                <a:gd name="T71" fmla="*/ 659958 h 28"/>
                <a:gd name="T72" fmla="*/ 452723 w 26"/>
                <a:gd name="T73" fmla="*/ 628296 h 28"/>
                <a:gd name="T74" fmla="*/ 479783 w 26"/>
                <a:gd name="T75" fmla="*/ 659958 h 28"/>
                <a:gd name="T76" fmla="*/ 479783 w 26"/>
                <a:gd name="T77" fmla="*/ 659958 h 28"/>
                <a:gd name="T78" fmla="*/ 512720 w 26"/>
                <a:gd name="T79" fmla="*/ 477845 h 28"/>
                <a:gd name="T80" fmla="*/ 452723 w 26"/>
                <a:gd name="T81" fmla="*/ 628296 h 28"/>
                <a:gd name="T82" fmla="*/ 749656 w 26"/>
                <a:gd name="T83" fmla="*/ 177272 h 28"/>
                <a:gd name="T84" fmla="*/ 749656 w 26"/>
                <a:gd name="T85" fmla="*/ 150300 h 28"/>
                <a:gd name="T86" fmla="*/ 749656 w 26"/>
                <a:gd name="T87" fmla="*/ 150300 h 28"/>
                <a:gd name="T88" fmla="*/ 420812 w 26"/>
                <a:gd name="T89" fmla="*/ 118454 h 28"/>
                <a:gd name="T90" fmla="*/ 452723 w 26"/>
                <a:gd name="T91" fmla="*/ 150300 h 28"/>
                <a:gd name="T92" fmla="*/ 420812 w 26"/>
                <a:gd name="T93" fmla="*/ 118454 h 28"/>
                <a:gd name="T94" fmla="*/ 328871 w 26"/>
                <a:gd name="T95" fmla="*/ 150300 h 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 h="28">
                  <a:moveTo>
                    <a:pt x="11" y="6"/>
                  </a:moveTo>
                  <a:lnTo>
                    <a:pt x="11" y="6"/>
                  </a:lnTo>
                  <a:lnTo>
                    <a:pt x="11" y="5"/>
                  </a:lnTo>
                  <a:lnTo>
                    <a:pt x="11" y="6"/>
                  </a:lnTo>
                  <a:close/>
                  <a:moveTo>
                    <a:pt x="11" y="6"/>
                  </a:moveTo>
                  <a:lnTo>
                    <a:pt x="11" y="6"/>
                  </a:lnTo>
                  <a:close/>
                  <a:moveTo>
                    <a:pt x="11" y="6"/>
                  </a:moveTo>
                  <a:cubicBezTo>
                    <a:pt x="10" y="7"/>
                    <a:pt x="10" y="7"/>
                    <a:pt x="9" y="7"/>
                  </a:cubicBezTo>
                  <a:lnTo>
                    <a:pt x="8" y="6"/>
                  </a:lnTo>
                  <a:cubicBezTo>
                    <a:pt x="9" y="5"/>
                    <a:pt x="10" y="5"/>
                    <a:pt x="11" y="5"/>
                  </a:cubicBezTo>
                  <a:lnTo>
                    <a:pt x="11" y="6"/>
                  </a:lnTo>
                  <a:close/>
                  <a:moveTo>
                    <a:pt x="9" y="7"/>
                  </a:moveTo>
                  <a:cubicBezTo>
                    <a:pt x="7" y="7"/>
                    <a:pt x="5" y="8"/>
                    <a:pt x="4" y="9"/>
                  </a:cubicBezTo>
                  <a:lnTo>
                    <a:pt x="3" y="8"/>
                  </a:lnTo>
                  <a:cubicBezTo>
                    <a:pt x="4" y="7"/>
                    <a:pt x="6" y="6"/>
                    <a:pt x="8" y="6"/>
                  </a:cubicBezTo>
                  <a:lnTo>
                    <a:pt x="9" y="7"/>
                  </a:lnTo>
                  <a:close/>
                  <a:moveTo>
                    <a:pt x="3" y="8"/>
                  </a:moveTo>
                  <a:lnTo>
                    <a:pt x="3" y="8"/>
                  </a:lnTo>
                  <a:lnTo>
                    <a:pt x="3" y="9"/>
                  </a:lnTo>
                  <a:lnTo>
                    <a:pt x="3" y="8"/>
                  </a:lnTo>
                  <a:close/>
                  <a:moveTo>
                    <a:pt x="4" y="9"/>
                  </a:moveTo>
                  <a:lnTo>
                    <a:pt x="4" y="9"/>
                  </a:lnTo>
                  <a:lnTo>
                    <a:pt x="3" y="8"/>
                  </a:lnTo>
                  <a:lnTo>
                    <a:pt x="4" y="9"/>
                  </a:lnTo>
                  <a:close/>
                  <a:moveTo>
                    <a:pt x="4" y="9"/>
                  </a:moveTo>
                  <a:cubicBezTo>
                    <a:pt x="3" y="9"/>
                    <a:pt x="3" y="9"/>
                    <a:pt x="3" y="10"/>
                  </a:cubicBezTo>
                  <a:lnTo>
                    <a:pt x="2" y="9"/>
                  </a:lnTo>
                  <a:cubicBezTo>
                    <a:pt x="2" y="9"/>
                    <a:pt x="2" y="8"/>
                    <a:pt x="3" y="8"/>
                  </a:cubicBezTo>
                  <a:lnTo>
                    <a:pt x="4" y="9"/>
                  </a:lnTo>
                  <a:close/>
                  <a:moveTo>
                    <a:pt x="3" y="10"/>
                  </a:moveTo>
                  <a:lnTo>
                    <a:pt x="3" y="10"/>
                  </a:lnTo>
                  <a:lnTo>
                    <a:pt x="3" y="9"/>
                  </a:lnTo>
                  <a:lnTo>
                    <a:pt x="3" y="10"/>
                  </a:lnTo>
                  <a:close/>
                  <a:moveTo>
                    <a:pt x="3" y="10"/>
                  </a:moveTo>
                  <a:cubicBezTo>
                    <a:pt x="3" y="10"/>
                    <a:pt x="3" y="10"/>
                    <a:pt x="3" y="10"/>
                  </a:cubicBezTo>
                  <a:lnTo>
                    <a:pt x="1" y="10"/>
                  </a:lnTo>
                  <a:cubicBezTo>
                    <a:pt x="2" y="9"/>
                    <a:pt x="2" y="9"/>
                    <a:pt x="2" y="9"/>
                  </a:cubicBezTo>
                  <a:lnTo>
                    <a:pt x="3" y="10"/>
                  </a:lnTo>
                  <a:close/>
                  <a:moveTo>
                    <a:pt x="3" y="10"/>
                  </a:moveTo>
                  <a:cubicBezTo>
                    <a:pt x="2" y="12"/>
                    <a:pt x="2" y="13"/>
                    <a:pt x="2" y="14"/>
                  </a:cubicBezTo>
                  <a:lnTo>
                    <a:pt x="0" y="14"/>
                  </a:lnTo>
                  <a:cubicBezTo>
                    <a:pt x="0" y="13"/>
                    <a:pt x="1" y="11"/>
                    <a:pt x="1" y="10"/>
                  </a:cubicBezTo>
                  <a:lnTo>
                    <a:pt x="3" y="10"/>
                  </a:lnTo>
                  <a:close/>
                  <a:moveTo>
                    <a:pt x="0" y="14"/>
                  </a:moveTo>
                  <a:lnTo>
                    <a:pt x="0" y="14"/>
                  </a:lnTo>
                  <a:lnTo>
                    <a:pt x="1" y="14"/>
                  </a:lnTo>
                  <a:lnTo>
                    <a:pt x="0" y="14"/>
                  </a:lnTo>
                  <a:close/>
                  <a:moveTo>
                    <a:pt x="2" y="14"/>
                  </a:moveTo>
                  <a:lnTo>
                    <a:pt x="2" y="14"/>
                  </a:lnTo>
                  <a:lnTo>
                    <a:pt x="0" y="14"/>
                  </a:lnTo>
                  <a:lnTo>
                    <a:pt x="2" y="14"/>
                  </a:lnTo>
                  <a:close/>
                  <a:moveTo>
                    <a:pt x="0" y="14"/>
                  </a:moveTo>
                  <a:lnTo>
                    <a:pt x="0" y="14"/>
                  </a:lnTo>
                  <a:lnTo>
                    <a:pt x="1" y="14"/>
                  </a:lnTo>
                  <a:lnTo>
                    <a:pt x="0" y="14"/>
                  </a:lnTo>
                  <a:close/>
                  <a:moveTo>
                    <a:pt x="2" y="14"/>
                  </a:moveTo>
                  <a:cubicBezTo>
                    <a:pt x="2" y="15"/>
                    <a:pt x="2" y="15"/>
                    <a:pt x="2" y="15"/>
                  </a:cubicBezTo>
                  <a:lnTo>
                    <a:pt x="0" y="16"/>
                  </a:lnTo>
                  <a:cubicBezTo>
                    <a:pt x="0" y="15"/>
                    <a:pt x="0" y="15"/>
                    <a:pt x="0" y="14"/>
                  </a:cubicBezTo>
                  <a:lnTo>
                    <a:pt x="2" y="14"/>
                  </a:lnTo>
                  <a:close/>
                  <a:moveTo>
                    <a:pt x="2" y="15"/>
                  </a:moveTo>
                  <a:cubicBezTo>
                    <a:pt x="2" y="16"/>
                    <a:pt x="2" y="16"/>
                    <a:pt x="2" y="16"/>
                  </a:cubicBezTo>
                  <a:lnTo>
                    <a:pt x="1" y="17"/>
                  </a:lnTo>
                  <a:cubicBezTo>
                    <a:pt x="1" y="16"/>
                    <a:pt x="0" y="16"/>
                    <a:pt x="0" y="16"/>
                  </a:cubicBezTo>
                  <a:lnTo>
                    <a:pt x="2" y="15"/>
                  </a:lnTo>
                  <a:close/>
                  <a:moveTo>
                    <a:pt x="2" y="16"/>
                  </a:moveTo>
                  <a:cubicBezTo>
                    <a:pt x="2" y="18"/>
                    <a:pt x="3" y="20"/>
                    <a:pt x="4" y="21"/>
                  </a:cubicBezTo>
                  <a:lnTo>
                    <a:pt x="3" y="22"/>
                  </a:lnTo>
                  <a:cubicBezTo>
                    <a:pt x="2" y="20"/>
                    <a:pt x="1" y="18"/>
                    <a:pt x="1" y="17"/>
                  </a:cubicBezTo>
                  <a:lnTo>
                    <a:pt x="2" y="16"/>
                  </a:lnTo>
                  <a:close/>
                  <a:moveTo>
                    <a:pt x="4" y="21"/>
                  </a:moveTo>
                  <a:lnTo>
                    <a:pt x="4" y="21"/>
                  </a:lnTo>
                  <a:lnTo>
                    <a:pt x="3" y="21"/>
                  </a:lnTo>
                  <a:lnTo>
                    <a:pt x="4" y="21"/>
                  </a:lnTo>
                  <a:close/>
                  <a:moveTo>
                    <a:pt x="4" y="21"/>
                  </a:moveTo>
                  <a:cubicBezTo>
                    <a:pt x="5" y="23"/>
                    <a:pt x="6" y="24"/>
                    <a:pt x="8" y="24"/>
                  </a:cubicBezTo>
                  <a:lnTo>
                    <a:pt x="8" y="26"/>
                  </a:lnTo>
                  <a:cubicBezTo>
                    <a:pt x="6" y="25"/>
                    <a:pt x="4" y="24"/>
                    <a:pt x="3" y="22"/>
                  </a:cubicBezTo>
                  <a:lnTo>
                    <a:pt x="4" y="21"/>
                  </a:lnTo>
                  <a:close/>
                  <a:moveTo>
                    <a:pt x="8" y="24"/>
                  </a:moveTo>
                  <a:cubicBezTo>
                    <a:pt x="9" y="25"/>
                    <a:pt x="10" y="25"/>
                    <a:pt x="10" y="25"/>
                  </a:cubicBezTo>
                  <a:lnTo>
                    <a:pt x="9" y="27"/>
                  </a:lnTo>
                  <a:cubicBezTo>
                    <a:pt x="9" y="26"/>
                    <a:pt x="8" y="26"/>
                    <a:pt x="8" y="26"/>
                  </a:cubicBezTo>
                  <a:lnTo>
                    <a:pt x="8" y="24"/>
                  </a:lnTo>
                  <a:close/>
                  <a:moveTo>
                    <a:pt x="10" y="25"/>
                  </a:moveTo>
                  <a:lnTo>
                    <a:pt x="10" y="25"/>
                  </a:lnTo>
                  <a:lnTo>
                    <a:pt x="10" y="26"/>
                  </a:lnTo>
                  <a:lnTo>
                    <a:pt x="10" y="25"/>
                  </a:lnTo>
                  <a:close/>
                  <a:moveTo>
                    <a:pt x="10" y="25"/>
                  </a:moveTo>
                  <a:cubicBezTo>
                    <a:pt x="12" y="26"/>
                    <a:pt x="13" y="26"/>
                    <a:pt x="14" y="24"/>
                  </a:cubicBezTo>
                  <a:lnTo>
                    <a:pt x="15" y="25"/>
                  </a:lnTo>
                  <a:cubicBezTo>
                    <a:pt x="13" y="27"/>
                    <a:pt x="12" y="28"/>
                    <a:pt x="9" y="27"/>
                  </a:cubicBezTo>
                  <a:lnTo>
                    <a:pt x="10" y="25"/>
                  </a:lnTo>
                  <a:close/>
                  <a:moveTo>
                    <a:pt x="14" y="24"/>
                  </a:moveTo>
                  <a:cubicBezTo>
                    <a:pt x="14" y="24"/>
                    <a:pt x="14" y="23"/>
                    <a:pt x="15" y="22"/>
                  </a:cubicBezTo>
                  <a:lnTo>
                    <a:pt x="16" y="23"/>
                  </a:lnTo>
                  <a:cubicBezTo>
                    <a:pt x="16" y="23"/>
                    <a:pt x="15" y="24"/>
                    <a:pt x="15" y="25"/>
                  </a:cubicBezTo>
                  <a:lnTo>
                    <a:pt x="14" y="24"/>
                  </a:lnTo>
                  <a:close/>
                  <a:moveTo>
                    <a:pt x="15" y="22"/>
                  </a:moveTo>
                  <a:cubicBezTo>
                    <a:pt x="15" y="22"/>
                    <a:pt x="15" y="21"/>
                    <a:pt x="15" y="21"/>
                  </a:cubicBezTo>
                  <a:lnTo>
                    <a:pt x="16" y="22"/>
                  </a:lnTo>
                  <a:cubicBezTo>
                    <a:pt x="16" y="22"/>
                    <a:pt x="16" y="22"/>
                    <a:pt x="16" y="23"/>
                  </a:cubicBezTo>
                  <a:lnTo>
                    <a:pt x="15" y="22"/>
                  </a:lnTo>
                  <a:close/>
                  <a:moveTo>
                    <a:pt x="16" y="22"/>
                  </a:moveTo>
                  <a:lnTo>
                    <a:pt x="16" y="22"/>
                  </a:lnTo>
                  <a:close/>
                  <a:moveTo>
                    <a:pt x="15" y="21"/>
                  </a:moveTo>
                  <a:lnTo>
                    <a:pt x="15" y="21"/>
                  </a:lnTo>
                  <a:lnTo>
                    <a:pt x="16" y="22"/>
                  </a:lnTo>
                  <a:lnTo>
                    <a:pt x="15" y="21"/>
                  </a:lnTo>
                  <a:close/>
                  <a:moveTo>
                    <a:pt x="16" y="22"/>
                  </a:moveTo>
                  <a:lnTo>
                    <a:pt x="16" y="22"/>
                  </a:lnTo>
                  <a:close/>
                  <a:moveTo>
                    <a:pt x="15" y="21"/>
                  </a:moveTo>
                  <a:cubicBezTo>
                    <a:pt x="16" y="20"/>
                    <a:pt x="16" y="18"/>
                    <a:pt x="17" y="16"/>
                  </a:cubicBezTo>
                  <a:lnTo>
                    <a:pt x="18" y="17"/>
                  </a:lnTo>
                  <a:cubicBezTo>
                    <a:pt x="18" y="18"/>
                    <a:pt x="17" y="20"/>
                    <a:pt x="16" y="22"/>
                  </a:cubicBezTo>
                  <a:lnTo>
                    <a:pt x="15" y="21"/>
                  </a:lnTo>
                  <a:close/>
                  <a:moveTo>
                    <a:pt x="17" y="16"/>
                  </a:moveTo>
                  <a:cubicBezTo>
                    <a:pt x="19" y="12"/>
                    <a:pt x="20" y="8"/>
                    <a:pt x="24" y="5"/>
                  </a:cubicBezTo>
                  <a:lnTo>
                    <a:pt x="25" y="6"/>
                  </a:lnTo>
                  <a:cubicBezTo>
                    <a:pt x="21" y="8"/>
                    <a:pt x="20" y="13"/>
                    <a:pt x="18" y="17"/>
                  </a:cubicBezTo>
                  <a:lnTo>
                    <a:pt x="17" y="16"/>
                  </a:lnTo>
                  <a:close/>
                  <a:moveTo>
                    <a:pt x="25" y="5"/>
                  </a:moveTo>
                  <a:lnTo>
                    <a:pt x="26" y="5"/>
                  </a:lnTo>
                  <a:lnTo>
                    <a:pt x="25" y="6"/>
                  </a:lnTo>
                  <a:lnTo>
                    <a:pt x="25" y="5"/>
                  </a:lnTo>
                  <a:close/>
                  <a:moveTo>
                    <a:pt x="24" y="5"/>
                  </a:moveTo>
                  <a:cubicBezTo>
                    <a:pt x="22" y="2"/>
                    <a:pt x="18" y="3"/>
                    <a:pt x="15" y="5"/>
                  </a:cubicBezTo>
                  <a:lnTo>
                    <a:pt x="14" y="4"/>
                  </a:lnTo>
                  <a:cubicBezTo>
                    <a:pt x="18" y="2"/>
                    <a:pt x="22" y="0"/>
                    <a:pt x="25" y="5"/>
                  </a:cubicBezTo>
                  <a:lnTo>
                    <a:pt x="24" y="5"/>
                  </a:lnTo>
                  <a:close/>
                  <a:moveTo>
                    <a:pt x="15" y="5"/>
                  </a:moveTo>
                  <a:cubicBezTo>
                    <a:pt x="13" y="5"/>
                    <a:pt x="12" y="6"/>
                    <a:pt x="11" y="6"/>
                  </a:cubicBezTo>
                  <a:lnTo>
                    <a:pt x="11" y="5"/>
                  </a:lnTo>
                  <a:cubicBezTo>
                    <a:pt x="12" y="5"/>
                    <a:pt x="13" y="4"/>
                    <a:pt x="14" y="4"/>
                  </a:cubicBezTo>
                  <a:lnTo>
                    <a:pt x="15" y="5"/>
                  </a:lnTo>
                  <a:close/>
                  <a:moveTo>
                    <a:pt x="11" y="5"/>
                  </a:moveTo>
                  <a:lnTo>
                    <a:pt x="11" y="5"/>
                  </a:lnTo>
                  <a:lnTo>
                    <a:pt x="11" y="6"/>
                  </a:lnTo>
                  <a:lnTo>
                    <a:pt x="1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4" name="Freeform 143">
              <a:extLst>
                <a:ext uri="{FF2B5EF4-FFF2-40B4-BE49-F238E27FC236}">
                  <a16:creationId xmlns:a16="http://schemas.microsoft.com/office/drawing/2014/main" id="{31FD0405-AF87-CE43-41DA-00DB0B340090}"/>
                </a:ext>
              </a:extLst>
            </p:cNvPr>
            <p:cNvSpPr>
              <a:spLocks/>
            </p:cNvSpPr>
            <p:nvPr/>
          </p:nvSpPr>
          <p:spPr bwMode="auto">
            <a:xfrm>
              <a:off x="3362" y="1296"/>
              <a:ext cx="139" cy="78"/>
            </a:xfrm>
            <a:custGeom>
              <a:avLst/>
              <a:gdLst>
                <a:gd name="T0" fmla="*/ 680472 w 25"/>
                <a:gd name="T1" fmla="*/ 150300 h 14"/>
                <a:gd name="T2" fmla="*/ 174818 w 25"/>
                <a:gd name="T3" fmla="*/ 118454 h 14"/>
                <a:gd name="T4" fmla="*/ 0 w 25"/>
                <a:gd name="T5" fmla="*/ 327544 h 14"/>
                <a:gd name="T6" fmla="*/ 0 w 25"/>
                <a:gd name="T7" fmla="*/ 359357 h 14"/>
                <a:gd name="T8" fmla="*/ 440519 w 25"/>
                <a:gd name="T9" fmla="*/ 300567 h 14"/>
                <a:gd name="T10" fmla="*/ 622197 w 25"/>
                <a:gd name="T11" fmla="*/ 300567 h 14"/>
                <a:gd name="T12" fmla="*/ 706253 w 25"/>
                <a:gd name="T13" fmla="*/ 268749 h 14"/>
                <a:gd name="T14" fmla="*/ 680472 w 25"/>
                <a:gd name="T15" fmla="*/ 15030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4">
                  <a:moveTo>
                    <a:pt x="23" y="5"/>
                  </a:moveTo>
                  <a:cubicBezTo>
                    <a:pt x="18" y="3"/>
                    <a:pt x="10" y="0"/>
                    <a:pt x="6" y="4"/>
                  </a:cubicBezTo>
                  <a:cubicBezTo>
                    <a:pt x="4" y="6"/>
                    <a:pt x="3" y="9"/>
                    <a:pt x="0" y="11"/>
                  </a:cubicBezTo>
                  <a:cubicBezTo>
                    <a:pt x="0" y="11"/>
                    <a:pt x="0" y="12"/>
                    <a:pt x="0" y="12"/>
                  </a:cubicBezTo>
                  <a:cubicBezTo>
                    <a:pt x="5" y="14"/>
                    <a:pt x="10" y="11"/>
                    <a:pt x="15" y="10"/>
                  </a:cubicBezTo>
                  <a:cubicBezTo>
                    <a:pt x="17" y="10"/>
                    <a:pt x="19" y="11"/>
                    <a:pt x="21" y="10"/>
                  </a:cubicBezTo>
                  <a:cubicBezTo>
                    <a:pt x="22" y="10"/>
                    <a:pt x="23" y="10"/>
                    <a:pt x="24" y="9"/>
                  </a:cubicBezTo>
                  <a:cubicBezTo>
                    <a:pt x="25" y="8"/>
                    <a:pt x="25" y="5"/>
                    <a:pt x="23"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5" name="Freeform 144">
              <a:extLst>
                <a:ext uri="{FF2B5EF4-FFF2-40B4-BE49-F238E27FC236}">
                  <a16:creationId xmlns:a16="http://schemas.microsoft.com/office/drawing/2014/main" id="{7107E4FB-0C52-AB33-222B-980EF535D1C9}"/>
                </a:ext>
              </a:extLst>
            </p:cNvPr>
            <p:cNvSpPr>
              <a:spLocks noEditPoints="1"/>
            </p:cNvSpPr>
            <p:nvPr/>
          </p:nvSpPr>
          <p:spPr bwMode="auto">
            <a:xfrm>
              <a:off x="3356" y="1302"/>
              <a:ext cx="145" cy="72"/>
            </a:xfrm>
            <a:custGeom>
              <a:avLst/>
              <a:gdLst>
                <a:gd name="T0" fmla="*/ 452723 w 26"/>
                <a:gd name="T1" fmla="*/ 31104 h 13"/>
                <a:gd name="T2" fmla="*/ 452723 w 26"/>
                <a:gd name="T3" fmla="*/ 57423 h 13"/>
                <a:gd name="T4" fmla="*/ 452723 w 26"/>
                <a:gd name="T5" fmla="*/ 31104 h 13"/>
                <a:gd name="T6" fmla="*/ 210936 w 26"/>
                <a:gd name="T7" fmla="*/ 114846 h 13"/>
                <a:gd name="T8" fmla="*/ 210936 w 26"/>
                <a:gd name="T9" fmla="*/ 114846 h 13"/>
                <a:gd name="T10" fmla="*/ 177965 w 26"/>
                <a:gd name="T11" fmla="*/ 88527 h 13"/>
                <a:gd name="T12" fmla="*/ 58970 w 26"/>
                <a:gd name="T13" fmla="*/ 318035 h 13"/>
                <a:gd name="T14" fmla="*/ 150906 w 26"/>
                <a:gd name="T15" fmla="*/ 203190 h 13"/>
                <a:gd name="T16" fmla="*/ 31911 w 26"/>
                <a:gd name="T17" fmla="*/ 286931 h 13"/>
                <a:gd name="T18" fmla="*/ 58970 w 26"/>
                <a:gd name="T19" fmla="*/ 318035 h 13"/>
                <a:gd name="T20" fmla="*/ 58970 w 26"/>
                <a:gd name="T21" fmla="*/ 318035 h 13"/>
                <a:gd name="T22" fmla="*/ 0 w 26"/>
                <a:gd name="T23" fmla="*/ 318035 h 13"/>
                <a:gd name="T24" fmla="*/ 58970 w 26"/>
                <a:gd name="T25" fmla="*/ 318035 h 13"/>
                <a:gd name="T26" fmla="*/ 58970 w 26"/>
                <a:gd name="T27" fmla="*/ 318035 h 13"/>
                <a:gd name="T28" fmla="*/ 31911 w 26"/>
                <a:gd name="T29" fmla="*/ 344354 h 13"/>
                <a:gd name="T30" fmla="*/ 58970 w 26"/>
                <a:gd name="T31" fmla="*/ 318035 h 13"/>
                <a:gd name="T32" fmla="*/ 31911 w 26"/>
                <a:gd name="T33" fmla="*/ 344354 h 13"/>
                <a:gd name="T34" fmla="*/ 31911 w 26"/>
                <a:gd name="T35" fmla="*/ 318035 h 13"/>
                <a:gd name="T36" fmla="*/ 361808 w 26"/>
                <a:gd name="T37" fmla="*/ 286931 h 13"/>
                <a:gd name="T38" fmla="*/ 31911 w 26"/>
                <a:gd name="T39" fmla="*/ 318035 h 13"/>
                <a:gd name="T40" fmla="*/ 512720 w 26"/>
                <a:gd name="T41" fmla="*/ 286931 h 13"/>
                <a:gd name="T42" fmla="*/ 512720 w 26"/>
                <a:gd name="T43" fmla="*/ 286931 h 13"/>
                <a:gd name="T44" fmla="*/ 512720 w 26"/>
                <a:gd name="T45" fmla="*/ 286931 h 13"/>
                <a:gd name="T46" fmla="*/ 571718 w 26"/>
                <a:gd name="T47" fmla="*/ 286931 h 13"/>
                <a:gd name="T48" fmla="*/ 571718 w 26"/>
                <a:gd name="T49" fmla="*/ 229508 h 13"/>
                <a:gd name="T50" fmla="*/ 571718 w 26"/>
                <a:gd name="T51" fmla="*/ 286931 h 13"/>
                <a:gd name="T52" fmla="*/ 663626 w 26"/>
                <a:gd name="T53" fmla="*/ 229508 h 13"/>
                <a:gd name="T54" fmla="*/ 663626 w 26"/>
                <a:gd name="T55" fmla="*/ 229508 h 13"/>
                <a:gd name="T56" fmla="*/ 663626 w 26"/>
                <a:gd name="T57" fmla="*/ 286931 h 13"/>
                <a:gd name="T58" fmla="*/ 663626 w 26"/>
                <a:gd name="T59" fmla="*/ 286931 h 13"/>
                <a:gd name="T60" fmla="*/ 663626 w 26"/>
                <a:gd name="T61" fmla="*/ 229508 h 13"/>
                <a:gd name="T62" fmla="*/ 663626 w 26"/>
                <a:gd name="T63" fmla="*/ 286931 h 13"/>
                <a:gd name="T64" fmla="*/ 722596 w 26"/>
                <a:gd name="T65" fmla="*/ 229508 h 13"/>
                <a:gd name="T66" fmla="*/ 690685 w 26"/>
                <a:gd name="T67" fmla="*/ 229508 h 13"/>
                <a:gd name="T68" fmla="*/ 722596 w 26"/>
                <a:gd name="T69" fmla="*/ 203190 h 13"/>
                <a:gd name="T70" fmla="*/ 722596 w 26"/>
                <a:gd name="T71" fmla="*/ 203190 h 13"/>
                <a:gd name="T72" fmla="*/ 749656 w 26"/>
                <a:gd name="T73" fmla="*/ 229508 h 13"/>
                <a:gd name="T74" fmla="*/ 749656 w 26"/>
                <a:gd name="T75" fmla="*/ 172268 h 13"/>
                <a:gd name="T76" fmla="*/ 749656 w 26"/>
                <a:gd name="T77" fmla="*/ 203190 h 13"/>
                <a:gd name="T78" fmla="*/ 749656 w 26"/>
                <a:gd name="T79" fmla="*/ 114846 h 13"/>
                <a:gd name="T80" fmla="*/ 722596 w 26"/>
                <a:gd name="T81" fmla="*/ 145767 h 13"/>
                <a:gd name="T82" fmla="*/ 749656 w 26"/>
                <a:gd name="T83" fmla="*/ 114846 h 13"/>
                <a:gd name="T84" fmla="*/ 722596 w 26"/>
                <a:gd name="T85" fmla="*/ 114846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 h="13">
                  <a:moveTo>
                    <a:pt x="24" y="4"/>
                  </a:moveTo>
                  <a:cubicBezTo>
                    <a:pt x="21" y="3"/>
                    <a:pt x="18" y="2"/>
                    <a:pt x="15" y="2"/>
                  </a:cubicBezTo>
                  <a:lnTo>
                    <a:pt x="15" y="1"/>
                  </a:lnTo>
                  <a:cubicBezTo>
                    <a:pt x="18" y="1"/>
                    <a:pt x="22" y="2"/>
                    <a:pt x="24" y="3"/>
                  </a:cubicBezTo>
                  <a:lnTo>
                    <a:pt x="24" y="4"/>
                  </a:lnTo>
                  <a:close/>
                  <a:moveTo>
                    <a:pt x="15" y="2"/>
                  </a:moveTo>
                  <a:cubicBezTo>
                    <a:pt x="12" y="2"/>
                    <a:pt x="9" y="2"/>
                    <a:pt x="7" y="4"/>
                  </a:cubicBezTo>
                  <a:lnTo>
                    <a:pt x="6" y="3"/>
                  </a:lnTo>
                  <a:cubicBezTo>
                    <a:pt x="9" y="1"/>
                    <a:pt x="12" y="0"/>
                    <a:pt x="15" y="1"/>
                  </a:cubicBezTo>
                  <a:lnTo>
                    <a:pt x="15" y="2"/>
                  </a:lnTo>
                  <a:close/>
                  <a:moveTo>
                    <a:pt x="7" y="4"/>
                  </a:moveTo>
                  <a:lnTo>
                    <a:pt x="7" y="4"/>
                  </a:lnTo>
                  <a:lnTo>
                    <a:pt x="7" y="3"/>
                  </a:lnTo>
                  <a:lnTo>
                    <a:pt x="7" y="4"/>
                  </a:lnTo>
                  <a:close/>
                  <a:moveTo>
                    <a:pt x="7" y="4"/>
                  </a:moveTo>
                  <a:cubicBezTo>
                    <a:pt x="6" y="5"/>
                    <a:pt x="6" y="6"/>
                    <a:pt x="5" y="7"/>
                  </a:cubicBezTo>
                  <a:lnTo>
                    <a:pt x="4" y="6"/>
                  </a:lnTo>
                  <a:cubicBezTo>
                    <a:pt x="5" y="5"/>
                    <a:pt x="5" y="4"/>
                    <a:pt x="6" y="3"/>
                  </a:cubicBezTo>
                  <a:lnTo>
                    <a:pt x="7" y="4"/>
                  </a:lnTo>
                  <a:close/>
                  <a:moveTo>
                    <a:pt x="5" y="7"/>
                  </a:moveTo>
                  <a:cubicBezTo>
                    <a:pt x="4" y="8"/>
                    <a:pt x="3" y="10"/>
                    <a:pt x="2" y="11"/>
                  </a:cubicBezTo>
                  <a:lnTo>
                    <a:pt x="1" y="9"/>
                  </a:lnTo>
                  <a:cubicBezTo>
                    <a:pt x="2" y="9"/>
                    <a:pt x="3" y="7"/>
                    <a:pt x="4" y="6"/>
                  </a:cubicBezTo>
                  <a:lnTo>
                    <a:pt x="5" y="7"/>
                  </a:lnTo>
                  <a:close/>
                  <a:moveTo>
                    <a:pt x="2" y="11"/>
                  </a:moveTo>
                  <a:lnTo>
                    <a:pt x="2" y="11"/>
                  </a:lnTo>
                  <a:lnTo>
                    <a:pt x="1" y="10"/>
                  </a:lnTo>
                  <a:lnTo>
                    <a:pt x="2" y="11"/>
                  </a:lnTo>
                  <a:close/>
                  <a:moveTo>
                    <a:pt x="2" y="11"/>
                  </a:moveTo>
                  <a:cubicBezTo>
                    <a:pt x="2" y="11"/>
                    <a:pt x="2" y="11"/>
                    <a:pt x="2" y="11"/>
                  </a:cubicBezTo>
                  <a:lnTo>
                    <a:pt x="0" y="10"/>
                  </a:lnTo>
                  <a:cubicBezTo>
                    <a:pt x="0" y="10"/>
                    <a:pt x="1" y="10"/>
                    <a:pt x="1" y="9"/>
                  </a:cubicBezTo>
                  <a:lnTo>
                    <a:pt x="2" y="11"/>
                  </a:lnTo>
                  <a:close/>
                  <a:moveTo>
                    <a:pt x="2" y="11"/>
                  </a:moveTo>
                  <a:cubicBezTo>
                    <a:pt x="2" y="11"/>
                    <a:pt x="2" y="11"/>
                    <a:pt x="2" y="11"/>
                  </a:cubicBezTo>
                  <a:lnTo>
                    <a:pt x="0" y="11"/>
                  </a:lnTo>
                  <a:cubicBezTo>
                    <a:pt x="0" y="11"/>
                    <a:pt x="0" y="10"/>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1"/>
                  </a:cubicBezTo>
                  <a:lnTo>
                    <a:pt x="2" y="11"/>
                  </a:lnTo>
                  <a:close/>
                  <a:moveTo>
                    <a:pt x="2" y="11"/>
                  </a:moveTo>
                  <a:cubicBezTo>
                    <a:pt x="2" y="11"/>
                    <a:pt x="1" y="11"/>
                    <a:pt x="1" y="11"/>
                  </a:cubicBezTo>
                  <a:lnTo>
                    <a:pt x="1" y="12"/>
                  </a:lnTo>
                  <a:cubicBezTo>
                    <a:pt x="1" y="12"/>
                    <a:pt x="1" y="12"/>
                    <a:pt x="1" y="12"/>
                  </a:cubicBezTo>
                  <a:lnTo>
                    <a:pt x="2" y="11"/>
                  </a:lnTo>
                  <a:close/>
                  <a:moveTo>
                    <a:pt x="1" y="11"/>
                  </a:moveTo>
                  <a:lnTo>
                    <a:pt x="1" y="11"/>
                  </a:lnTo>
                  <a:close/>
                  <a:moveTo>
                    <a:pt x="1" y="11"/>
                  </a:moveTo>
                  <a:cubicBezTo>
                    <a:pt x="5" y="12"/>
                    <a:pt x="9" y="11"/>
                    <a:pt x="12" y="10"/>
                  </a:cubicBezTo>
                  <a:lnTo>
                    <a:pt x="13" y="11"/>
                  </a:lnTo>
                  <a:cubicBezTo>
                    <a:pt x="9" y="12"/>
                    <a:pt x="5" y="13"/>
                    <a:pt x="1" y="12"/>
                  </a:cubicBezTo>
                  <a:lnTo>
                    <a:pt x="1" y="11"/>
                  </a:lnTo>
                  <a:close/>
                  <a:moveTo>
                    <a:pt x="12" y="10"/>
                  </a:moveTo>
                  <a:cubicBezTo>
                    <a:pt x="14" y="9"/>
                    <a:pt x="15" y="9"/>
                    <a:pt x="16" y="8"/>
                  </a:cubicBezTo>
                  <a:lnTo>
                    <a:pt x="17" y="10"/>
                  </a:lnTo>
                  <a:cubicBezTo>
                    <a:pt x="15" y="10"/>
                    <a:pt x="14" y="11"/>
                    <a:pt x="13" y="11"/>
                  </a:cubicBezTo>
                  <a:lnTo>
                    <a:pt x="12" y="10"/>
                  </a:lnTo>
                  <a:close/>
                  <a:moveTo>
                    <a:pt x="17" y="10"/>
                  </a:moveTo>
                  <a:lnTo>
                    <a:pt x="17" y="10"/>
                  </a:lnTo>
                  <a:lnTo>
                    <a:pt x="16" y="9"/>
                  </a:lnTo>
                  <a:lnTo>
                    <a:pt x="17" y="10"/>
                  </a:lnTo>
                  <a:close/>
                  <a:moveTo>
                    <a:pt x="16" y="8"/>
                  </a:moveTo>
                  <a:cubicBezTo>
                    <a:pt x="17" y="8"/>
                    <a:pt x="18" y="8"/>
                    <a:pt x="19" y="8"/>
                  </a:cubicBezTo>
                  <a:lnTo>
                    <a:pt x="19" y="10"/>
                  </a:lnTo>
                  <a:cubicBezTo>
                    <a:pt x="18" y="10"/>
                    <a:pt x="17" y="10"/>
                    <a:pt x="17" y="10"/>
                  </a:cubicBezTo>
                  <a:lnTo>
                    <a:pt x="16" y="8"/>
                  </a:lnTo>
                  <a:close/>
                  <a:moveTo>
                    <a:pt x="19" y="8"/>
                  </a:moveTo>
                  <a:cubicBezTo>
                    <a:pt x="20" y="8"/>
                    <a:pt x="21" y="9"/>
                    <a:pt x="22" y="8"/>
                  </a:cubicBezTo>
                  <a:lnTo>
                    <a:pt x="22" y="10"/>
                  </a:lnTo>
                  <a:cubicBezTo>
                    <a:pt x="21" y="10"/>
                    <a:pt x="20" y="10"/>
                    <a:pt x="19" y="10"/>
                  </a:cubicBezTo>
                  <a:lnTo>
                    <a:pt x="19" y="8"/>
                  </a:lnTo>
                  <a:close/>
                  <a:moveTo>
                    <a:pt x="22" y="8"/>
                  </a:moveTo>
                  <a:lnTo>
                    <a:pt x="22" y="8"/>
                  </a:lnTo>
                  <a:lnTo>
                    <a:pt x="22" y="9"/>
                  </a:lnTo>
                  <a:lnTo>
                    <a:pt x="22" y="8"/>
                  </a:lnTo>
                  <a:close/>
                  <a:moveTo>
                    <a:pt x="22" y="8"/>
                  </a:moveTo>
                  <a:lnTo>
                    <a:pt x="22" y="8"/>
                  </a:lnTo>
                  <a:lnTo>
                    <a:pt x="22" y="10"/>
                  </a:lnTo>
                  <a:lnTo>
                    <a:pt x="22" y="8"/>
                  </a:lnTo>
                  <a:close/>
                  <a:moveTo>
                    <a:pt x="22" y="10"/>
                  </a:moveTo>
                  <a:lnTo>
                    <a:pt x="22" y="10"/>
                  </a:lnTo>
                  <a:lnTo>
                    <a:pt x="22" y="9"/>
                  </a:lnTo>
                  <a:lnTo>
                    <a:pt x="22" y="10"/>
                  </a:lnTo>
                  <a:close/>
                  <a:moveTo>
                    <a:pt x="22" y="8"/>
                  </a:moveTo>
                  <a:cubicBezTo>
                    <a:pt x="22" y="8"/>
                    <a:pt x="22" y="8"/>
                    <a:pt x="23" y="8"/>
                  </a:cubicBezTo>
                  <a:lnTo>
                    <a:pt x="23" y="9"/>
                  </a:lnTo>
                  <a:cubicBezTo>
                    <a:pt x="23" y="9"/>
                    <a:pt x="22" y="9"/>
                    <a:pt x="22" y="10"/>
                  </a:cubicBezTo>
                  <a:lnTo>
                    <a:pt x="22" y="8"/>
                  </a:lnTo>
                  <a:close/>
                  <a:moveTo>
                    <a:pt x="23" y="8"/>
                  </a:moveTo>
                  <a:cubicBezTo>
                    <a:pt x="23" y="8"/>
                    <a:pt x="24" y="8"/>
                    <a:pt x="24" y="8"/>
                  </a:cubicBezTo>
                  <a:lnTo>
                    <a:pt x="25" y="8"/>
                  </a:lnTo>
                  <a:cubicBezTo>
                    <a:pt x="25" y="9"/>
                    <a:pt x="24" y="9"/>
                    <a:pt x="23" y="9"/>
                  </a:cubicBezTo>
                  <a:lnTo>
                    <a:pt x="23" y="8"/>
                  </a:lnTo>
                  <a:close/>
                  <a:moveTo>
                    <a:pt x="24" y="8"/>
                  </a:moveTo>
                  <a:lnTo>
                    <a:pt x="24" y="8"/>
                  </a:lnTo>
                  <a:lnTo>
                    <a:pt x="24" y="7"/>
                  </a:lnTo>
                  <a:lnTo>
                    <a:pt x="25" y="8"/>
                  </a:lnTo>
                  <a:lnTo>
                    <a:pt x="24" y="8"/>
                  </a:lnTo>
                  <a:close/>
                  <a:moveTo>
                    <a:pt x="24" y="7"/>
                  </a:moveTo>
                  <a:cubicBezTo>
                    <a:pt x="24" y="7"/>
                    <a:pt x="25" y="7"/>
                    <a:pt x="25" y="7"/>
                  </a:cubicBezTo>
                  <a:lnTo>
                    <a:pt x="26" y="7"/>
                  </a:lnTo>
                  <a:cubicBezTo>
                    <a:pt x="26" y="8"/>
                    <a:pt x="26" y="8"/>
                    <a:pt x="25" y="8"/>
                  </a:cubicBezTo>
                  <a:lnTo>
                    <a:pt x="24" y="7"/>
                  </a:lnTo>
                  <a:close/>
                  <a:moveTo>
                    <a:pt x="25" y="7"/>
                  </a:moveTo>
                  <a:cubicBezTo>
                    <a:pt x="25" y="7"/>
                    <a:pt x="25" y="6"/>
                    <a:pt x="25" y="6"/>
                  </a:cubicBezTo>
                  <a:lnTo>
                    <a:pt x="26" y="5"/>
                  </a:lnTo>
                  <a:cubicBezTo>
                    <a:pt x="26" y="6"/>
                    <a:pt x="26" y="7"/>
                    <a:pt x="26" y="7"/>
                  </a:cubicBezTo>
                  <a:lnTo>
                    <a:pt x="25" y="7"/>
                  </a:lnTo>
                  <a:close/>
                  <a:moveTo>
                    <a:pt x="25" y="6"/>
                  </a:moveTo>
                  <a:cubicBezTo>
                    <a:pt x="25" y="5"/>
                    <a:pt x="25" y="5"/>
                    <a:pt x="24" y="5"/>
                  </a:cubicBezTo>
                  <a:lnTo>
                    <a:pt x="25" y="4"/>
                  </a:lnTo>
                  <a:cubicBezTo>
                    <a:pt x="26" y="4"/>
                    <a:pt x="26" y="5"/>
                    <a:pt x="26" y="5"/>
                  </a:cubicBezTo>
                  <a:lnTo>
                    <a:pt x="25" y="6"/>
                  </a:lnTo>
                  <a:close/>
                  <a:moveTo>
                    <a:pt x="24" y="5"/>
                  </a:moveTo>
                  <a:cubicBezTo>
                    <a:pt x="24" y="4"/>
                    <a:pt x="24" y="4"/>
                    <a:pt x="24" y="4"/>
                  </a:cubicBezTo>
                  <a:lnTo>
                    <a:pt x="24" y="3"/>
                  </a:lnTo>
                  <a:cubicBezTo>
                    <a:pt x="25" y="3"/>
                    <a:pt x="25" y="3"/>
                    <a:pt x="25" y="4"/>
                  </a:cubicBezTo>
                  <a:lnTo>
                    <a:pt x="24" y="5"/>
                  </a:lnTo>
                  <a:close/>
                  <a:moveTo>
                    <a:pt x="24" y="4"/>
                  </a:moveTo>
                  <a:lnTo>
                    <a:pt x="24"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6" name="Freeform 145">
              <a:extLst>
                <a:ext uri="{FF2B5EF4-FFF2-40B4-BE49-F238E27FC236}">
                  <a16:creationId xmlns:a16="http://schemas.microsoft.com/office/drawing/2014/main" id="{73AA24A8-FCC2-12BD-364D-1DD021EF8DD6}"/>
                </a:ext>
              </a:extLst>
            </p:cNvPr>
            <p:cNvSpPr>
              <a:spLocks noEditPoints="1"/>
            </p:cNvSpPr>
            <p:nvPr/>
          </p:nvSpPr>
          <p:spPr bwMode="auto">
            <a:xfrm>
              <a:off x="3283" y="1436"/>
              <a:ext cx="140" cy="95"/>
            </a:xfrm>
            <a:custGeom>
              <a:avLst/>
              <a:gdLst>
                <a:gd name="T0" fmla="*/ 584114 w 25"/>
                <a:gd name="T1" fmla="*/ 92653 h 17"/>
                <a:gd name="T2" fmla="*/ 556702 w 25"/>
                <a:gd name="T3" fmla="*/ 59520 h 17"/>
                <a:gd name="T4" fmla="*/ 584114 w 25"/>
                <a:gd name="T5" fmla="*/ 92653 h 17"/>
                <a:gd name="T6" fmla="*/ 584114 w 25"/>
                <a:gd name="T7" fmla="*/ 59520 h 17"/>
                <a:gd name="T8" fmla="*/ 584114 w 25"/>
                <a:gd name="T9" fmla="*/ 92653 h 17"/>
                <a:gd name="T10" fmla="*/ 429727 w 25"/>
                <a:gd name="T11" fmla="*/ 33166 h 17"/>
                <a:gd name="T12" fmla="*/ 584114 w 25"/>
                <a:gd name="T13" fmla="*/ 92653 h 17"/>
                <a:gd name="T14" fmla="*/ 368794 w 25"/>
                <a:gd name="T15" fmla="*/ 59520 h 17"/>
                <a:gd name="T16" fmla="*/ 429727 w 25"/>
                <a:gd name="T17" fmla="*/ 33166 h 17"/>
                <a:gd name="T18" fmla="*/ 368794 w 25"/>
                <a:gd name="T19" fmla="*/ 59520 h 17"/>
                <a:gd name="T20" fmla="*/ 368794 w 25"/>
                <a:gd name="T21" fmla="*/ 33166 h 17"/>
                <a:gd name="T22" fmla="*/ 368794 w 25"/>
                <a:gd name="T23" fmla="*/ 59520 h 17"/>
                <a:gd name="T24" fmla="*/ 154353 w 25"/>
                <a:gd name="T25" fmla="*/ 92653 h 17"/>
                <a:gd name="T26" fmla="*/ 368794 w 25"/>
                <a:gd name="T27" fmla="*/ 59520 h 17"/>
                <a:gd name="T28" fmla="*/ 186844 w 25"/>
                <a:gd name="T29" fmla="*/ 152173 h 17"/>
                <a:gd name="T30" fmla="*/ 154353 w 25"/>
                <a:gd name="T31" fmla="*/ 92653 h 17"/>
                <a:gd name="T32" fmla="*/ 154353 w 25"/>
                <a:gd name="T33" fmla="*/ 119884 h 17"/>
                <a:gd name="T34" fmla="*/ 154353 w 25"/>
                <a:gd name="T35" fmla="*/ 119884 h 17"/>
                <a:gd name="T36" fmla="*/ 186844 w 25"/>
                <a:gd name="T37" fmla="*/ 152173 h 17"/>
                <a:gd name="T38" fmla="*/ 154353 w 25"/>
                <a:gd name="T39" fmla="*/ 119884 h 17"/>
                <a:gd name="T40" fmla="*/ 186844 w 25"/>
                <a:gd name="T41" fmla="*/ 152173 h 17"/>
                <a:gd name="T42" fmla="*/ 186844 w 25"/>
                <a:gd name="T43" fmla="*/ 152173 h 17"/>
                <a:gd name="T44" fmla="*/ 186844 w 25"/>
                <a:gd name="T45" fmla="*/ 152173 h 17"/>
                <a:gd name="T46" fmla="*/ 154353 w 25"/>
                <a:gd name="T47" fmla="*/ 185339 h 17"/>
                <a:gd name="T48" fmla="*/ 154353 w 25"/>
                <a:gd name="T49" fmla="*/ 119884 h 17"/>
                <a:gd name="T50" fmla="*/ 154353 w 25"/>
                <a:gd name="T51" fmla="*/ 185339 h 17"/>
                <a:gd name="T52" fmla="*/ 93419 w 25"/>
                <a:gd name="T53" fmla="*/ 185339 h 17"/>
                <a:gd name="T54" fmla="*/ 154353 w 25"/>
                <a:gd name="T55" fmla="*/ 185339 h 17"/>
                <a:gd name="T56" fmla="*/ 60934 w 25"/>
                <a:gd name="T57" fmla="*/ 397882 h 17"/>
                <a:gd name="T58" fmla="*/ 93419 w 25"/>
                <a:gd name="T59" fmla="*/ 185339 h 17"/>
                <a:gd name="T60" fmla="*/ 33365 w 25"/>
                <a:gd name="T61" fmla="*/ 425114 h 17"/>
                <a:gd name="T62" fmla="*/ 60934 w 25"/>
                <a:gd name="T63" fmla="*/ 397882 h 17"/>
                <a:gd name="T64" fmla="*/ 60934 w 25"/>
                <a:gd name="T65" fmla="*/ 397882 h 17"/>
                <a:gd name="T66" fmla="*/ 154353 w 25"/>
                <a:gd name="T67" fmla="*/ 425114 h 17"/>
                <a:gd name="T68" fmla="*/ 60934 w 25"/>
                <a:gd name="T69" fmla="*/ 397882 h 17"/>
                <a:gd name="T70" fmla="*/ 247806 w 25"/>
                <a:gd name="T71" fmla="*/ 364716 h 17"/>
                <a:gd name="T72" fmla="*/ 154353 w 25"/>
                <a:gd name="T73" fmla="*/ 425114 h 17"/>
                <a:gd name="T74" fmla="*/ 247806 w 25"/>
                <a:gd name="T75" fmla="*/ 425114 h 17"/>
                <a:gd name="T76" fmla="*/ 247806 w 25"/>
                <a:gd name="T77" fmla="*/ 397882 h 17"/>
                <a:gd name="T78" fmla="*/ 247806 w 25"/>
                <a:gd name="T79" fmla="*/ 364716 h 17"/>
                <a:gd name="T80" fmla="*/ 247806 w 25"/>
                <a:gd name="T81" fmla="*/ 425114 h 17"/>
                <a:gd name="T82" fmla="*/ 247806 w 25"/>
                <a:gd name="T83" fmla="*/ 364716 h 17"/>
                <a:gd name="T84" fmla="*/ 402158 w 25"/>
                <a:gd name="T85" fmla="*/ 397882 h 17"/>
                <a:gd name="T86" fmla="*/ 247806 w 25"/>
                <a:gd name="T87" fmla="*/ 425114 h 17"/>
                <a:gd name="T88" fmla="*/ 402158 w 25"/>
                <a:gd name="T89" fmla="*/ 397882 h 17"/>
                <a:gd name="T90" fmla="*/ 710024 w 25"/>
                <a:gd name="T91" fmla="*/ 457403 h 17"/>
                <a:gd name="T92" fmla="*/ 402158 w 25"/>
                <a:gd name="T93" fmla="*/ 397882 h 17"/>
                <a:gd name="T94" fmla="*/ 710024 w 25"/>
                <a:gd name="T95" fmla="*/ 457403 h 17"/>
                <a:gd name="T96" fmla="*/ 710024 w 25"/>
                <a:gd name="T97" fmla="*/ 457403 h 17"/>
                <a:gd name="T98" fmla="*/ 710024 w 25"/>
                <a:gd name="T99" fmla="*/ 364716 h 17"/>
                <a:gd name="T100" fmla="*/ 710024 w 25"/>
                <a:gd name="T101" fmla="*/ 457403 h 17"/>
                <a:gd name="T102" fmla="*/ 710024 w 25"/>
                <a:gd name="T103" fmla="*/ 364716 h 17"/>
                <a:gd name="T104" fmla="*/ 770952 w 25"/>
                <a:gd name="T105" fmla="*/ 272063 h 17"/>
                <a:gd name="T106" fmla="*/ 710024 w 25"/>
                <a:gd name="T107" fmla="*/ 364716 h 17"/>
                <a:gd name="T108" fmla="*/ 677533 w 25"/>
                <a:gd name="T109" fmla="*/ 212543 h 17"/>
                <a:gd name="T110" fmla="*/ 770952 w 25"/>
                <a:gd name="T111" fmla="*/ 272063 h 17"/>
                <a:gd name="T112" fmla="*/ 677533 w 25"/>
                <a:gd name="T113" fmla="*/ 212543 h 17"/>
                <a:gd name="T114" fmla="*/ 584114 w 25"/>
                <a:gd name="T115" fmla="*/ 59520 h 17"/>
                <a:gd name="T116" fmla="*/ 677533 w 25"/>
                <a:gd name="T117" fmla="*/ 212543 h 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 h="17">
                  <a:moveTo>
                    <a:pt x="19" y="3"/>
                  </a:moveTo>
                  <a:lnTo>
                    <a:pt x="19" y="3"/>
                  </a:lnTo>
                  <a:lnTo>
                    <a:pt x="18" y="2"/>
                  </a:lnTo>
                  <a:lnTo>
                    <a:pt x="19" y="3"/>
                  </a:lnTo>
                  <a:close/>
                  <a:moveTo>
                    <a:pt x="19" y="3"/>
                  </a:moveTo>
                  <a:lnTo>
                    <a:pt x="19" y="3"/>
                  </a:lnTo>
                  <a:lnTo>
                    <a:pt x="19" y="2"/>
                  </a:lnTo>
                  <a:lnTo>
                    <a:pt x="19" y="3"/>
                  </a:lnTo>
                  <a:close/>
                  <a:moveTo>
                    <a:pt x="19" y="3"/>
                  </a:moveTo>
                  <a:cubicBezTo>
                    <a:pt x="17" y="3"/>
                    <a:pt x="15" y="3"/>
                    <a:pt x="13" y="2"/>
                  </a:cubicBezTo>
                  <a:lnTo>
                    <a:pt x="14" y="1"/>
                  </a:lnTo>
                  <a:cubicBezTo>
                    <a:pt x="15" y="1"/>
                    <a:pt x="17" y="2"/>
                    <a:pt x="18" y="2"/>
                  </a:cubicBezTo>
                  <a:lnTo>
                    <a:pt x="19" y="3"/>
                  </a:lnTo>
                  <a:close/>
                  <a:moveTo>
                    <a:pt x="13" y="2"/>
                  </a:moveTo>
                  <a:cubicBezTo>
                    <a:pt x="13" y="2"/>
                    <a:pt x="12" y="2"/>
                    <a:pt x="12" y="2"/>
                  </a:cubicBezTo>
                  <a:lnTo>
                    <a:pt x="12" y="1"/>
                  </a:lnTo>
                  <a:cubicBezTo>
                    <a:pt x="12" y="1"/>
                    <a:pt x="13" y="1"/>
                    <a:pt x="14" y="1"/>
                  </a:cubicBezTo>
                  <a:lnTo>
                    <a:pt x="13" y="2"/>
                  </a:lnTo>
                  <a:close/>
                  <a:moveTo>
                    <a:pt x="12" y="2"/>
                  </a:moveTo>
                  <a:lnTo>
                    <a:pt x="12" y="2"/>
                  </a:lnTo>
                  <a:lnTo>
                    <a:pt x="12" y="1"/>
                  </a:lnTo>
                  <a:lnTo>
                    <a:pt x="12" y="2"/>
                  </a:lnTo>
                  <a:close/>
                  <a:moveTo>
                    <a:pt x="12" y="2"/>
                  </a:moveTo>
                  <a:cubicBezTo>
                    <a:pt x="9" y="1"/>
                    <a:pt x="8" y="3"/>
                    <a:pt x="6" y="4"/>
                  </a:cubicBezTo>
                  <a:lnTo>
                    <a:pt x="5" y="3"/>
                  </a:lnTo>
                  <a:cubicBezTo>
                    <a:pt x="7" y="2"/>
                    <a:pt x="9" y="0"/>
                    <a:pt x="12" y="1"/>
                  </a:cubicBezTo>
                  <a:lnTo>
                    <a:pt x="12" y="2"/>
                  </a:lnTo>
                  <a:close/>
                  <a:moveTo>
                    <a:pt x="6" y="4"/>
                  </a:moveTo>
                  <a:cubicBezTo>
                    <a:pt x="6" y="5"/>
                    <a:pt x="6" y="5"/>
                    <a:pt x="6" y="5"/>
                  </a:cubicBezTo>
                  <a:lnTo>
                    <a:pt x="5" y="4"/>
                  </a:lnTo>
                  <a:cubicBezTo>
                    <a:pt x="5" y="4"/>
                    <a:pt x="5" y="4"/>
                    <a:pt x="5" y="3"/>
                  </a:cubicBezTo>
                  <a:lnTo>
                    <a:pt x="6" y="4"/>
                  </a:lnTo>
                  <a:close/>
                  <a:moveTo>
                    <a:pt x="5" y="4"/>
                  </a:moveTo>
                  <a:lnTo>
                    <a:pt x="5" y="4"/>
                  </a:lnTo>
                  <a:close/>
                  <a:moveTo>
                    <a:pt x="6" y="5"/>
                  </a:moveTo>
                  <a:lnTo>
                    <a:pt x="6" y="5"/>
                  </a:lnTo>
                  <a:lnTo>
                    <a:pt x="5" y="4"/>
                  </a:lnTo>
                  <a:lnTo>
                    <a:pt x="6" y="5"/>
                  </a:lnTo>
                  <a:close/>
                  <a:moveTo>
                    <a:pt x="6" y="5"/>
                  </a:moveTo>
                  <a:lnTo>
                    <a:pt x="6" y="5"/>
                  </a:lnTo>
                  <a:lnTo>
                    <a:pt x="5" y="4"/>
                  </a:lnTo>
                  <a:lnTo>
                    <a:pt x="6" y="5"/>
                  </a:lnTo>
                  <a:close/>
                  <a:moveTo>
                    <a:pt x="6" y="5"/>
                  </a:moveTo>
                  <a:cubicBezTo>
                    <a:pt x="6" y="5"/>
                    <a:pt x="5" y="6"/>
                    <a:pt x="5" y="6"/>
                  </a:cubicBezTo>
                  <a:lnTo>
                    <a:pt x="4" y="5"/>
                  </a:lnTo>
                  <a:cubicBezTo>
                    <a:pt x="4" y="5"/>
                    <a:pt x="5" y="4"/>
                    <a:pt x="5" y="4"/>
                  </a:cubicBezTo>
                  <a:lnTo>
                    <a:pt x="6" y="5"/>
                  </a:lnTo>
                  <a:close/>
                  <a:moveTo>
                    <a:pt x="5" y="6"/>
                  </a:moveTo>
                  <a:cubicBezTo>
                    <a:pt x="5" y="6"/>
                    <a:pt x="4" y="7"/>
                    <a:pt x="4" y="7"/>
                  </a:cubicBezTo>
                  <a:lnTo>
                    <a:pt x="3" y="6"/>
                  </a:lnTo>
                  <a:cubicBezTo>
                    <a:pt x="3" y="6"/>
                    <a:pt x="4" y="5"/>
                    <a:pt x="4" y="5"/>
                  </a:cubicBezTo>
                  <a:lnTo>
                    <a:pt x="5" y="6"/>
                  </a:lnTo>
                  <a:close/>
                  <a:moveTo>
                    <a:pt x="4" y="7"/>
                  </a:moveTo>
                  <a:cubicBezTo>
                    <a:pt x="3" y="9"/>
                    <a:pt x="2" y="11"/>
                    <a:pt x="2" y="13"/>
                  </a:cubicBezTo>
                  <a:lnTo>
                    <a:pt x="1" y="14"/>
                  </a:lnTo>
                  <a:cubicBezTo>
                    <a:pt x="0" y="11"/>
                    <a:pt x="1" y="8"/>
                    <a:pt x="3" y="6"/>
                  </a:cubicBezTo>
                  <a:lnTo>
                    <a:pt x="4" y="7"/>
                  </a:lnTo>
                  <a:close/>
                  <a:moveTo>
                    <a:pt x="1" y="14"/>
                  </a:moveTo>
                  <a:lnTo>
                    <a:pt x="1" y="14"/>
                  </a:lnTo>
                  <a:lnTo>
                    <a:pt x="2" y="13"/>
                  </a:lnTo>
                  <a:lnTo>
                    <a:pt x="1" y="14"/>
                  </a:lnTo>
                  <a:close/>
                  <a:moveTo>
                    <a:pt x="2" y="13"/>
                  </a:moveTo>
                  <a:cubicBezTo>
                    <a:pt x="3" y="14"/>
                    <a:pt x="3" y="13"/>
                    <a:pt x="4" y="13"/>
                  </a:cubicBezTo>
                  <a:lnTo>
                    <a:pt x="5" y="14"/>
                  </a:lnTo>
                  <a:cubicBezTo>
                    <a:pt x="3" y="15"/>
                    <a:pt x="2" y="15"/>
                    <a:pt x="1" y="14"/>
                  </a:cubicBezTo>
                  <a:lnTo>
                    <a:pt x="2" y="13"/>
                  </a:lnTo>
                  <a:close/>
                  <a:moveTo>
                    <a:pt x="4" y="13"/>
                  </a:moveTo>
                  <a:cubicBezTo>
                    <a:pt x="5" y="13"/>
                    <a:pt x="7" y="12"/>
                    <a:pt x="8" y="12"/>
                  </a:cubicBezTo>
                  <a:lnTo>
                    <a:pt x="8" y="14"/>
                  </a:lnTo>
                  <a:cubicBezTo>
                    <a:pt x="7" y="14"/>
                    <a:pt x="6" y="14"/>
                    <a:pt x="5" y="14"/>
                  </a:cubicBezTo>
                  <a:lnTo>
                    <a:pt x="4" y="13"/>
                  </a:lnTo>
                  <a:close/>
                  <a:moveTo>
                    <a:pt x="8" y="14"/>
                  </a:moveTo>
                  <a:lnTo>
                    <a:pt x="8" y="14"/>
                  </a:lnTo>
                  <a:lnTo>
                    <a:pt x="8" y="13"/>
                  </a:lnTo>
                  <a:lnTo>
                    <a:pt x="8" y="14"/>
                  </a:lnTo>
                  <a:close/>
                  <a:moveTo>
                    <a:pt x="8" y="12"/>
                  </a:moveTo>
                  <a:lnTo>
                    <a:pt x="8" y="12"/>
                  </a:lnTo>
                  <a:lnTo>
                    <a:pt x="8" y="14"/>
                  </a:lnTo>
                  <a:lnTo>
                    <a:pt x="8" y="12"/>
                  </a:lnTo>
                  <a:close/>
                  <a:moveTo>
                    <a:pt x="8" y="12"/>
                  </a:moveTo>
                  <a:cubicBezTo>
                    <a:pt x="9" y="12"/>
                    <a:pt x="11" y="13"/>
                    <a:pt x="13" y="13"/>
                  </a:cubicBezTo>
                  <a:lnTo>
                    <a:pt x="12" y="15"/>
                  </a:lnTo>
                  <a:cubicBezTo>
                    <a:pt x="11" y="14"/>
                    <a:pt x="9" y="14"/>
                    <a:pt x="8" y="14"/>
                  </a:cubicBezTo>
                  <a:lnTo>
                    <a:pt x="8" y="12"/>
                  </a:lnTo>
                  <a:close/>
                  <a:moveTo>
                    <a:pt x="13" y="13"/>
                  </a:moveTo>
                  <a:cubicBezTo>
                    <a:pt x="16" y="14"/>
                    <a:pt x="19" y="15"/>
                    <a:pt x="22" y="13"/>
                  </a:cubicBezTo>
                  <a:lnTo>
                    <a:pt x="23" y="15"/>
                  </a:lnTo>
                  <a:cubicBezTo>
                    <a:pt x="19" y="17"/>
                    <a:pt x="16" y="16"/>
                    <a:pt x="12" y="15"/>
                  </a:cubicBezTo>
                  <a:lnTo>
                    <a:pt x="13" y="13"/>
                  </a:lnTo>
                  <a:close/>
                  <a:moveTo>
                    <a:pt x="23" y="15"/>
                  </a:moveTo>
                  <a:lnTo>
                    <a:pt x="23" y="15"/>
                  </a:lnTo>
                  <a:lnTo>
                    <a:pt x="22" y="14"/>
                  </a:lnTo>
                  <a:lnTo>
                    <a:pt x="23" y="15"/>
                  </a:lnTo>
                  <a:close/>
                  <a:moveTo>
                    <a:pt x="22" y="13"/>
                  </a:moveTo>
                  <a:cubicBezTo>
                    <a:pt x="23" y="13"/>
                    <a:pt x="23" y="13"/>
                    <a:pt x="23" y="12"/>
                  </a:cubicBezTo>
                  <a:lnTo>
                    <a:pt x="24" y="13"/>
                  </a:lnTo>
                  <a:cubicBezTo>
                    <a:pt x="24" y="13"/>
                    <a:pt x="24" y="14"/>
                    <a:pt x="23" y="15"/>
                  </a:cubicBezTo>
                  <a:lnTo>
                    <a:pt x="22" y="13"/>
                  </a:lnTo>
                  <a:close/>
                  <a:moveTo>
                    <a:pt x="23" y="12"/>
                  </a:moveTo>
                  <a:cubicBezTo>
                    <a:pt x="24" y="11"/>
                    <a:pt x="24" y="10"/>
                    <a:pt x="24" y="10"/>
                  </a:cubicBezTo>
                  <a:lnTo>
                    <a:pt x="25" y="9"/>
                  </a:lnTo>
                  <a:cubicBezTo>
                    <a:pt x="25" y="10"/>
                    <a:pt x="25" y="12"/>
                    <a:pt x="24" y="13"/>
                  </a:cubicBezTo>
                  <a:lnTo>
                    <a:pt x="23" y="12"/>
                  </a:lnTo>
                  <a:close/>
                  <a:moveTo>
                    <a:pt x="24" y="10"/>
                  </a:moveTo>
                  <a:cubicBezTo>
                    <a:pt x="23" y="9"/>
                    <a:pt x="23" y="8"/>
                    <a:pt x="22" y="7"/>
                  </a:cubicBezTo>
                  <a:lnTo>
                    <a:pt x="23" y="6"/>
                  </a:lnTo>
                  <a:cubicBezTo>
                    <a:pt x="24" y="7"/>
                    <a:pt x="25" y="8"/>
                    <a:pt x="25" y="9"/>
                  </a:cubicBezTo>
                  <a:lnTo>
                    <a:pt x="24" y="10"/>
                  </a:lnTo>
                  <a:close/>
                  <a:moveTo>
                    <a:pt x="22" y="7"/>
                  </a:moveTo>
                  <a:cubicBezTo>
                    <a:pt x="21" y="5"/>
                    <a:pt x="20" y="4"/>
                    <a:pt x="18" y="3"/>
                  </a:cubicBezTo>
                  <a:lnTo>
                    <a:pt x="19" y="2"/>
                  </a:lnTo>
                  <a:cubicBezTo>
                    <a:pt x="21" y="3"/>
                    <a:pt x="22" y="4"/>
                    <a:pt x="23" y="6"/>
                  </a:cubicBezTo>
                  <a:lnTo>
                    <a:pt x="22"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7" name="Freeform 146">
              <a:extLst>
                <a:ext uri="{FF2B5EF4-FFF2-40B4-BE49-F238E27FC236}">
                  <a16:creationId xmlns:a16="http://schemas.microsoft.com/office/drawing/2014/main" id="{30289FFE-B380-8796-998C-2E1EE17D9CEC}"/>
                </a:ext>
              </a:extLst>
            </p:cNvPr>
            <p:cNvSpPr>
              <a:spLocks/>
            </p:cNvSpPr>
            <p:nvPr/>
          </p:nvSpPr>
          <p:spPr bwMode="auto">
            <a:xfrm>
              <a:off x="3496" y="1509"/>
              <a:ext cx="95" cy="44"/>
            </a:xfrm>
            <a:custGeom>
              <a:avLst/>
              <a:gdLst>
                <a:gd name="T0" fmla="*/ 484634 w 17"/>
                <a:gd name="T1" fmla="*/ 55902 h 8"/>
                <a:gd name="T2" fmla="*/ 244832 w 17"/>
                <a:gd name="T3" fmla="*/ 55902 h 8"/>
                <a:gd name="T4" fmla="*/ 244832 w 17"/>
                <a:gd name="T5" fmla="*/ 86031 h 8"/>
                <a:gd name="T6" fmla="*/ 0 w 17"/>
                <a:gd name="T7" fmla="*/ 166557 h 8"/>
                <a:gd name="T8" fmla="*/ 59520 w 17"/>
                <a:gd name="T9" fmla="*/ 196840 h 8"/>
                <a:gd name="T10" fmla="*/ 457403 w 17"/>
                <a:gd name="T11" fmla="*/ 166557 h 8"/>
                <a:gd name="T12" fmla="*/ 484634 w 17"/>
                <a:gd name="T13" fmla="*/ 55902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
                  <a:moveTo>
                    <a:pt x="16" y="2"/>
                  </a:moveTo>
                  <a:cubicBezTo>
                    <a:pt x="13" y="2"/>
                    <a:pt x="11" y="0"/>
                    <a:pt x="8" y="2"/>
                  </a:cubicBezTo>
                  <a:cubicBezTo>
                    <a:pt x="8" y="2"/>
                    <a:pt x="8" y="3"/>
                    <a:pt x="8" y="3"/>
                  </a:cubicBezTo>
                  <a:cubicBezTo>
                    <a:pt x="5" y="3"/>
                    <a:pt x="2" y="3"/>
                    <a:pt x="0" y="6"/>
                  </a:cubicBezTo>
                  <a:cubicBezTo>
                    <a:pt x="1" y="6"/>
                    <a:pt x="2" y="7"/>
                    <a:pt x="2" y="7"/>
                  </a:cubicBezTo>
                  <a:cubicBezTo>
                    <a:pt x="6" y="8"/>
                    <a:pt x="11" y="7"/>
                    <a:pt x="15" y="6"/>
                  </a:cubicBezTo>
                  <a:cubicBezTo>
                    <a:pt x="17" y="5"/>
                    <a:pt x="17" y="1"/>
                    <a:pt x="16"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8" name="Freeform 147">
              <a:extLst>
                <a:ext uri="{FF2B5EF4-FFF2-40B4-BE49-F238E27FC236}">
                  <a16:creationId xmlns:a16="http://schemas.microsoft.com/office/drawing/2014/main" id="{5A5BBF39-6D98-8AE2-3835-D34C60C5C6DC}"/>
                </a:ext>
              </a:extLst>
            </p:cNvPr>
            <p:cNvSpPr>
              <a:spLocks noEditPoints="1"/>
            </p:cNvSpPr>
            <p:nvPr/>
          </p:nvSpPr>
          <p:spPr bwMode="auto">
            <a:xfrm>
              <a:off x="3490" y="1509"/>
              <a:ext cx="106" cy="44"/>
            </a:xfrm>
            <a:custGeom>
              <a:avLst/>
              <a:gdLst>
                <a:gd name="T0" fmla="*/ 421428 w 19"/>
                <a:gd name="T1" fmla="*/ 30283 h 8"/>
                <a:gd name="T2" fmla="*/ 421428 w 19"/>
                <a:gd name="T3" fmla="*/ 55902 h 8"/>
                <a:gd name="T4" fmla="*/ 421428 w 19"/>
                <a:gd name="T5" fmla="*/ 30283 h 8"/>
                <a:gd name="T6" fmla="*/ 270350 w 19"/>
                <a:gd name="T7" fmla="*/ 30283 h 8"/>
                <a:gd name="T8" fmla="*/ 302312 w 19"/>
                <a:gd name="T9" fmla="*/ 55902 h 8"/>
                <a:gd name="T10" fmla="*/ 270350 w 19"/>
                <a:gd name="T11" fmla="*/ 30283 h 8"/>
                <a:gd name="T12" fmla="*/ 270350 w 19"/>
                <a:gd name="T13" fmla="*/ 30283 h 8"/>
                <a:gd name="T14" fmla="*/ 302312 w 19"/>
                <a:gd name="T15" fmla="*/ 55902 h 8"/>
                <a:gd name="T16" fmla="*/ 270350 w 19"/>
                <a:gd name="T17" fmla="*/ 30283 h 8"/>
                <a:gd name="T18" fmla="*/ 302312 w 19"/>
                <a:gd name="T19" fmla="*/ 86031 h 8"/>
                <a:gd name="T20" fmla="*/ 302312 w 19"/>
                <a:gd name="T21" fmla="*/ 86031 h 8"/>
                <a:gd name="T22" fmla="*/ 270350 w 19"/>
                <a:gd name="T23" fmla="*/ 86031 h 8"/>
                <a:gd name="T24" fmla="*/ 270350 w 19"/>
                <a:gd name="T25" fmla="*/ 110809 h 8"/>
                <a:gd name="T26" fmla="*/ 302312 w 19"/>
                <a:gd name="T27" fmla="*/ 86031 h 8"/>
                <a:gd name="T28" fmla="*/ 270350 w 19"/>
                <a:gd name="T29" fmla="*/ 55902 h 8"/>
                <a:gd name="T30" fmla="*/ 270350 w 19"/>
                <a:gd name="T31" fmla="*/ 110809 h 8"/>
                <a:gd name="T32" fmla="*/ 270350 w 19"/>
                <a:gd name="T33" fmla="*/ 55902 h 8"/>
                <a:gd name="T34" fmla="*/ 31967 w 19"/>
                <a:gd name="T35" fmla="*/ 166557 h 8"/>
                <a:gd name="T36" fmla="*/ 151078 w 19"/>
                <a:gd name="T37" fmla="*/ 110809 h 8"/>
                <a:gd name="T38" fmla="*/ 0 w 19"/>
                <a:gd name="T39" fmla="*/ 140938 h 8"/>
                <a:gd name="T40" fmla="*/ 31967 w 19"/>
                <a:gd name="T41" fmla="*/ 140938 h 8"/>
                <a:gd name="T42" fmla="*/ 31967 w 19"/>
                <a:gd name="T43" fmla="*/ 140938 h 8"/>
                <a:gd name="T44" fmla="*/ 31967 w 19"/>
                <a:gd name="T45" fmla="*/ 166557 h 8"/>
                <a:gd name="T46" fmla="*/ 92036 w 19"/>
                <a:gd name="T47" fmla="*/ 166557 h 8"/>
                <a:gd name="T48" fmla="*/ 31967 w 19"/>
                <a:gd name="T49" fmla="*/ 140938 h 8"/>
                <a:gd name="T50" fmla="*/ 92036 w 19"/>
                <a:gd name="T51" fmla="*/ 221463 h 8"/>
                <a:gd name="T52" fmla="*/ 92036 w 19"/>
                <a:gd name="T53" fmla="*/ 196840 h 8"/>
                <a:gd name="T54" fmla="*/ 92036 w 19"/>
                <a:gd name="T55" fmla="*/ 196840 h 8"/>
                <a:gd name="T56" fmla="*/ 92036 w 19"/>
                <a:gd name="T57" fmla="*/ 221463 h 8"/>
                <a:gd name="T58" fmla="*/ 92036 w 19"/>
                <a:gd name="T59" fmla="*/ 221463 h 8"/>
                <a:gd name="T60" fmla="*/ 92036 w 19"/>
                <a:gd name="T61" fmla="*/ 196840 h 8"/>
                <a:gd name="T62" fmla="*/ 92036 w 19"/>
                <a:gd name="T63" fmla="*/ 221463 h 8"/>
                <a:gd name="T64" fmla="*/ 211152 w 19"/>
                <a:gd name="T65" fmla="*/ 196840 h 8"/>
                <a:gd name="T66" fmla="*/ 151078 w 19"/>
                <a:gd name="T67" fmla="*/ 196840 h 8"/>
                <a:gd name="T68" fmla="*/ 481497 w 19"/>
                <a:gd name="T69" fmla="*/ 166557 h 8"/>
                <a:gd name="T70" fmla="*/ 481497 w 19"/>
                <a:gd name="T71" fmla="*/ 140938 h 8"/>
                <a:gd name="T72" fmla="*/ 481497 w 19"/>
                <a:gd name="T73" fmla="*/ 140938 h 8"/>
                <a:gd name="T74" fmla="*/ 540544 w 19"/>
                <a:gd name="T75" fmla="*/ 86031 h 8"/>
                <a:gd name="T76" fmla="*/ 513464 w 19"/>
                <a:gd name="T77" fmla="*/ 86031 h 8"/>
                <a:gd name="T78" fmla="*/ 540544 w 19"/>
                <a:gd name="T79" fmla="*/ 86031 h 8"/>
                <a:gd name="T80" fmla="*/ 513464 w 19"/>
                <a:gd name="T81" fmla="*/ 55902 h 8"/>
                <a:gd name="T82" fmla="*/ 513464 w 19"/>
                <a:gd name="T83" fmla="*/ 55902 h 8"/>
                <a:gd name="T84" fmla="*/ 540544 w 19"/>
                <a:gd name="T85" fmla="*/ 55902 h 8"/>
                <a:gd name="T86" fmla="*/ 513464 w 19"/>
                <a:gd name="T87" fmla="*/ 55902 h 8"/>
                <a:gd name="T88" fmla="*/ 513464 w 19"/>
                <a:gd name="T89" fmla="*/ 55902 h 8"/>
                <a:gd name="T90" fmla="*/ 513464 w 19"/>
                <a:gd name="T91" fmla="*/ 55902 h 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 h="8">
                  <a:moveTo>
                    <a:pt x="17" y="2"/>
                  </a:moveTo>
                  <a:cubicBezTo>
                    <a:pt x="16" y="3"/>
                    <a:pt x="15" y="2"/>
                    <a:pt x="14" y="2"/>
                  </a:cubicBezTo>
                  <a:lnTo>
                    <a:pt x="14" y="1"/>
                  </a:lnTo>
                  <a:cubicBezTo>
                    <a:pt x="15" y="1"/>
                    <a:pt x="16" y="1"/>
                    <a:pt x="17" y="1"/>
                  </a:cubicBezTo>
                  <a:lnTo>
                    <a:pt x="17" y="2"/>
                  </a:lnTo>
                  <a:close/>
                  <a:moveTo>
                    <a:pt x="14" y="2"/>
                  </a:moveTo>
                  <a:cubicBezTo>
                    <a:pt x="12" y="2"/>
                    <a:pt x="11" y="2"/>
                    <a:pt x="10" y="2"/>
                  </a:cubicBezTo>
                  <a:lnTo>
                    <a:pt x="9" y="1"/>
                  </a:lnTo>
                  <a:cubicBezTo>
                    <a:pt x="11" y="0"/>
                    <a:pt x="12" y="1"/>
                    <a:pt x="14" y="1"/>
                  </a:cubicBezTo>
                  <a:lnTo>
                    <a:pt x="14" y="2"/>
                  </a:lnTo>
                  <a:close/>
                  <a:moveTo>
                    <a:pt x="9" y="1"/>
                  </a:moveTo>
                  <a:lnTo>
                    <a:pt x="9" y="1"/>
                  </a:lnTo>
                  <a:lnTo>
                    <a:pt x="9" y="2"/>
                  </a:lnTo>
                  <a:lnTo>
                    <a:pt x="9" y="1"/>
                  </a:lnTo>
                  <a:close/>
                  <a:moveTo>
                    <a:pt x="10" y="2"/>
                  </a:moveTo>
                  <a:lnTo>
                    <a:pt x="10" y="2"/>
                  </a:lnTo>
                  <a:lnTo>
                    <a:pt x="9" y="1"/>
                  </a:lnTo>
                  <a:lnTo>
                    <a:pt x="10" y="2"/>
                  </a:lnTo>
                  <a:close/>
                  <a:moveTo>
                    <a:pt x="9" y="1"/>
                  </a:moveTo>
                  <a:lnTo>
                    <a:pt x="9" y="1"/>
                  </a:lnTo>
                  <a:lnTo>
                    <a:pt x="9" y="2"/>
                  </a:lnTo>
                  <a:lnTo>
                    <a:pt x="9" y="1"/>
                  </a:lnTo>
                  <a:close/>
                  <a:moveTo>
                    <a:pt x="10" y="2"/>
                  </a:moveTo>
                  <a:cubicBezTo>
                    <a:pt x="10" y="2"/>
                    <a:pt x="10" y="3"/>
                    <a:pt x="10" y="3"/>
                  </a:cubicBezTo>
                  <a:lnTo>
                    <a:pt x="8" y="2"/>
                  </a:lnTo>
                  <a:cubicBezTo>
                    <a:pt x="8" y="2"/>
                    <a:pt x="9" y="1"/>
                    <a:pt x="9" y="1"/>
                  </a:cubicBezTo>
                  <a:lnTo>
                    <a:pt x="10" y="2"/>
                  </a:lnTo>
                  <a:close/>
                  <a:moveTo>
                    <a:pt x="10" y="3"/>
                  </a:moveTo>
                  <a:cubicBezTo>
                    <a:pt x="10" y="3"/>
                    <a:pt x="10" y="3"/>
                    <a:pt x="10" y="3"/>
                  </a:cubicBezTo>
                  <a:lnTo>
                    <a:pt x="8" y="3"/>
                  </a:lnTo>
                  <a:lnTo>
                    <a:pt x="8" y="2"/>
                  </a:lnTo>
                  <a:lnTo>
                    <a:pt x="10" y="3"/>
                  </a:lnTo>
                  <a:close/>
                  <a:moveTo>
                    <a:pt x="10" y="3"/>
                  </a:moveTo>
                  <a:lnTo>
                    <a:pt x="10" y="3"/>
                  </a:lnTo>
                  <a:lnTo>
                    <a:pt x="9" y="3"/>
                  </a:lnTo>
                  <a:lnTo>
                    <a:pt x="10" y="3"/>
                  </a:lnTo>
                  <a:close/>
                  <a:moveTo>
                    <a:pt x="10" y="3"/>
                  </a:moveTo>
                  <a:cubicBezTo>
                    <a:pt x="9" y="3"/>
                    <a:pt x="9" y="4"/>
                    <a:pt x="9" y="4"/>
                  </a:cubicBezTo>
                  <a:lnTo>
                    <a:pt x="9" y="2"/>
                  </a:lnTo>
                  <a:cubicBezTo>
                    <a:pt x="10" y="2"/>
                    <a:pt x="8" y="3"/>
                    <a:pt x="8" y="3"/>
                  </a:cubicBezTo>
                  <a:lnTo>
                    <a:pt x="10" y="3"/>
                  </a:lnTo>
                  <a:close/>
                  <a:moveTo>
                    <a:pt x="9" y="2"/>
                  </a:moveTo>
                  <a:lnTo>
                    <a:pt x="9" y="2"/>
                  </a:lnTo>
                  <a:lnTo>
                    <a:pt x="9" y="3"/>
                  </a:lnTo>
                  <a:lnTo>
                    <a:pt x="9" y="2"/>
                  </a:lnTo>
                  <a:close/>
                  <a:moveTo>
                    <a:pt x="9" y="4"/>
                  </a:moveTo>
                  <a:cubicBezTo>
                    <a:pt x="7" y="3"/>
                    <a:pt x="6" y="4"/>
                    <a:pt x="5" y="4"/>
                  </a:cubicBezTo>
                  <a:lnTo>
                    <a:pt x="4" y="3"/>
                  </a:lnTo>
                  <a:cubicBezTo>
                    <a:pt x="6" y="2"/>
                    <a:pt x="7" y="2"/>
                    <a:pt x="9" y="2"/>
                  </a:cubicBezTo>
                  <a:lnTo>
                    <a:pt x="9" y="4"/>
                  </a:lnTo>
                  <a:close/>
                  <a:moveTo>
                    <a:pt x="5" y="4"/>
                  </a:moveTo>
                  <a:cubicBezTo>
                    <a:pt x="3" y="4"/>
                    <a:pt x="2" y="5"/>
                    <a:pt x="1" y="6"/>
                  </a:cubicBezTo>
                  <a:lnTo>
                    <a:pt x="0" y="5"/>
                  </a:lnTo>
                  <a:cubicBezTo>
                    <a:pt x="1" y="4"/>
                    <a:pt x="3" y="3"/>
                    <a:pt x="4" y="3"/>
                  </a:cubicBezTo>
                  <a:lnTo>
                    <a:pt x="5" y="4"/>
                  </a:lnTo>
                  <a:close/>
                  <a:moveTo>
                    <a:pt x="1" y="6"/>
                  </a:moveTo>
                  <a:lnTo>
                    <a:pt x="0" y="6"/>
                  </a:lnTo>
                  <a:lnTo>
                    <a:pt x="0" y="5"/>
                  </a:lnTo>
                  <a:lnTo>
                    <a:pt x="1" y="6"/>
                  </a:lnTo>
                  <a:close/>
                  <a:moveTo>
                    <a:pt x="1" y="5"/>
                  </a:moveTo>
                  <a:lnTo>
                    <a:pt x="1" y="5"/>
                  </a:lnTo>
                  <a:lnTo>
                    <a:pt x="1" y="6"/>
                  </a:lnTo>
                  <a:lnTo>
                    <a:pt x="1" y="5"/>
                  </a:lnTo>
                  <a:close/>
                  <a:moveTo>
                    <a:pt x="1" y="5"/>
                  </a:moveTo>
                  <a:lnTo>
                    <a:pt x="1" y="5"/>
                  </a:lnTo>
                  <a:lnTo>
                    <a:pt x="1" y="6"/>
                  </a:lnTo>
                  <a:lnTo>
                    <a:pt x="1" y="5"/>
                  </a:lnTo>
                  <a:close/>
                  <a:moveTo>
                    <a:pt x="1" y="5"/>
                  </a:moveTo>
                  <a:cubicBezTo>
                    <a:pt x="2" y="5"/>
                    <a:pt x="2" y="6"/>
                    <a:pt x="3" y="6"/>
                  </a:cubicBezTo>
                  <a:lnTo>
                    <a:pt x="2" y="7"/>
                  </a:lnTo>
                  <a:cubicBezTo>
                    <a:pt x="1" y="7"/>
                    <a:pt x="1" y="6"/>
                    <a:pt x="1" y="6"/>
                  </a:cubicBezTo>
                  <a:lnTo>
                    <a:pt x="1" y="5"/>
                  </a:lnTo>
                  <a:close/>
                  <a:moveTo>
                    <a:pt x="3" y="6"/>
                  </a:moveTo>
                  <a:cubicBezTo>
                    <a:pt x="3" y="6"/>
                    <a:pt x="3" y="7"/>
                    <a:pt x="3" y="7"/>
                  </a:cubicBezTo>
                  <a:lnTo>
                    <a:pt x="3" y="8"/>
                  </a:lnTo>
                  <a:cubicBezTo>
                    <a:pt x="3" y="8"/>
                    <a:pt x="2" y="7"/>
                    <a:pt x="2" y="7"/>
                  </a:cubicBezTo>
                  <a:lnTo>
                    <a:pt x="3" y="6"/>
                  </a:lnTo>
                  <a:close/>
                  <a:moveTo>
                    <a:pt x="3" y="7"/>
                  </a:moveTo>
                  <a:lnTo>
                    <a:pt x="3" y="7"/>
                  </a:lnTo>
                  <a:close/>
                  <a:moveTo>
                    <a:pt x="3" y="7"/>
                  </a:moveTo>
                  <a:lnTo>
                    <a:pt x="3" y="7"/>
                  </a:lnTo>
                  <a:lnTo>
                    <a:pt x="3" y="8"/>
                  </a:lnTo>
                  <a:lnTo>
                    <a:pt x="3" y="7"/>
                  </a:lnTo>
                  <a:close/>
                  <a:moveTo>
                    <a:pt x="3" y="8"/>
                  </a:moveTo>
                  <a:lnTo>
                    <a:pt x="3" y="8"/>
                  </a:lnTo>
                  <a:lnTo>
                    <a:pt x="3" y="7"/>
                  </a:lnTo>
                  <a:lnTo>
                    <a:pt x="3" y="8"/>
                  </a:lnTo>
                  <a:close/>
                  <a:moveTo>
                    <a:pt x="3" y="7"/>
                  </a:moveTo>
                  <a:cubicBezTo>
                    <a:pt x="4" y="7"/>
                    <a:pt x="5" y="7"/>
                    <a:pt x="5" y="7"/>
                  </a:cubicBezTo>
                  <a:lnTo>
                    <a:pt x="5" y="8"/>
                  </a:lnTo>
                  <a:cubicBezTo>
                    <a:pt x="4" y="8"/>
                    <a:pt x="4" y="8"/>
                    <a:pt x="3" y="8"/>
                  </a:cubicBezTo>
                  <a:lnTo>
                    <a:pt x="3" y="7"/>
                  </a:lnTo>
                  <a:close/>
                  <a:moveTo>
                    <a:pt x="5" y="7"/>
                  </a:moveTo>
                  <a:cubicBezTo>
                    <a:pt x="6" y="7"/>
                    <a:pt x="6" y="7"/>
                    <a:pt x="7" y="7"/>
                  </a:cubicBezTo>
                  <a:lnTo>
                    <a:pt x="7" y="8"/>
                  </a:lnTo>
                  <a:cubicBezTo>
                    <a:pt x="6" y="8"/>
                    <a:pt x="6" y="8"/>
                    <a:pt x="5" y="8"/>
                  </a:cubicBezTo>
                  <a:lnTo>
                    <a:pt x="5" y="7"/>
                  </a:lnTo>
                  <a:close/>
                  <a:moveTo>
                    <a:pt x="7" y="7"/>
                  </a:moveTo>
                  <a:cubicBezTo>
                    <a:pt x="10" y="7"/>
                    <a:pt x="13" y="6"/>
                    <a:pt x="16" y="5"/>
                  </a:cubicBezTo>
                  <a:lnTo>
                    <a:pt x="16" y="6"/>
                  </a:lnTo>
                  <a:cubicBezTo>
                    <a:pt x="13" y="8"/>
                    <a:pt x="10" y="8"/>
                    <a:pt x="7" y="8"/>
                  </a:cubicBezTo>
                  <a:lnTo>
                    <a:pt x="7" y="7"/>
                  </a:lnTo>
                  <a:close/>
                  <a:moveTo>
                    <a:pt x="16" y="5"/>
                  </a:moveTo>
                  <a:lnTo>
                    <a:pt x="16" y="5"/>
                  </a:lnTo>
                  <a:lnTo>
                    <a:pt x="16" y="6"/>
                  </a:lnTo>
                  <a:lnTo>
                    <a:pt x="16" y="5"/>
                  </a:lnTo>
                  <a:close/>
                  <a:moveTo>
                    <a:pt x="16" y="5"/>
                  </a:moveTo>
                  <a:cubicBezTo>
                    <a:pt x="17" y="5"/>
                    <a:pt x="17" y="4"/>
                    <a:pt x="17" y="3"/>
                  </a:cubicBezTo>
                  <a:lnTo>
                    <a:pt x="18" y="3"/>
                  </a:lnTo>
                  <a:cubicBezTo>
                    <a:pt x="18" y="4"/>
                    <a:pt x="18" y="6"/>
                    <a:pt x="16" y="6"/>
                  </a:cubicBezTo>
                  <a:lnTo>
                    <a:pt x="16" y="5"/>
                  </a:lnTo>
                  <a:close/>
                  <a:moveTo>
                    <a:pt x="17" y="3"/>
                  </a:moveTo>
                  <a:cubicBezTo>
                    <a:pt x="17" y="3"/>
                    <a:pt x="17" y="3"/>
                    <a:pt x="17" y="2"/>
                  </a:cubicBezTo>
                  <a:lnTo>
                    <a:pt x="18" y="2"/>
                  </a:lnTo>
                  <a:cubicBezTo>
                    <a:pt x="19" y="3"/>
                    <a:pt x="19" y="3"/>
                    <a:pt x="18" y="3"/>
                  </a:cubicBezTo>
                  <a:lnTo>
                    <a:pt x="17" y="3"/>
                  </a:lnTo>
                  <a:close/>
                  <a:moveTo>
                    <a:pt x="17" y="2"/>
                  </a:moveTo>
                  <a:cubicBezTo>
                    <a:pt x="17" y="2"/>
                    <a:pt x="17" y="2"/>
                    <a:pt x="17" y="2"/>
                  </a:cubicBezTo>
                  <a:lnTo>
                    <a:pt x="18" y="1"/>
                  </a:lnTo>
                  <a:cubicBezTo>
                    <a:pt x="18" y="2"/>
                    <a:pt x="18" y="2"/>
                    <a:pt x="18" y="2"/>
                  </a:cubicBezTo>
                  <a:lnTo>
                    <a:pt x="17" y="2"/>
                  </a:lnTo>
                  <a:close/>
                  <a:moveTo>
                    <a:pt x="18" y="1"/>
                  </a:moveTo>
                  <a:lnTo>
                    <a:pt x="18" y="1"/>
                  </a:lnTo>
                  <a:lnTo>
                    <a:pt x="18" y="2"/>
                  </a:lnTo>
                  <a:lnTo>
                    <a:pt x="18" y="1"/>
                  </a:lnTo>
                  <a:close/>
                  <a:moveTo>
                    <a:pt x="17" y="2"/>
                  </a:moveTo>
                  <a:cubicBezTo>
                    <a:pt x="17" y="2"/>
                    <a:pt x="17" y="2"/>
                    <a:pt x="17" y="2"/>
                  </a:cubicBezTo>
                  <a:lnTo>
                    <a:pt x="17" y="1"/>
                  </a:lnTo>
                  <a:cubicBezTo>
                    <a:pt x="17" y="1"/>
                    <a:pt x="18" y="1"/>
                    <a:pt x="18" y="1"/>
                  </a:cubicBezTo>
                  <a:lnTo>
                    <a:pt x="17" y="2"/>
                  </a:lnTo>
                  <a:close/>
                  <a:moveTo>
                    <a:pt x="17" y="2"/>
                  </a:moveTo>
                  <a:lnTo>
                    <a:pt x="17"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9" name="Freeform 148">
              <a:extLst>
                <a:ext uri="{FF2B5EF4-FFF2-40B4-BE49-F238E27FC236}">
                  <a16:creationId xmlns:a16="http://schemas.microsoft.com/office/drawing/2014/main" id="{FE8FBE18-289D-B4EB-AB3E-92E8D5A887AB}"/>
                </a:ext>
              </a:extLst>
            </p:cNvPr>
            <p:cNvSpPr>
              <a:spLocks/>
            </p:cNvSpPr>
            <p:nvPr/>
          </p:nvSpPr>
          <p:spPr bwMode="auto">
            <a:xfrm>
              <a:off x="3608" y="1470"/>
              <a:ext cx="95" cy="72"/>
            </a:xfrm>
            <a:custGeom>
              <a:avLst/>
              <a:gdLst>
                <a:gd name="T0" fmla="*/ 517767 w 17"/>
                <a:gd name="T1" fmla="*/ 0 h 13"/>
                <a:gd name="T2" fmla="*/ 0 w 17"/>
                <a:gd name="T3" fmla="*/ 260612 h 13"/>
                <a:gd name="T4" fmla="*/ 272063 w 17"/>
                <a:gd name="T5" fmla="*/ 318035 h 13"/>
                <a:gd name="T6" fmla="*/ 517767 w 17"/>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3">
                  <a:moveTo>
                    <a:pt x="17" y="0"/>
                  </a:moveTo>
                  <a:cubicBezTo>
                    <a:pt x="11" y="3"/>
                    <a:pt x="0" y="2"/>
                    <a:pt x="0" y="9"/>
                  </a:cubicBezTo>
                  <a:cubicBezTo>
                    <a:pt x="0" y="13"/>
                    <a:pt x="5" y="12"/>
                    <a:pt x="9" y="11"/>
                  </a:cubicBezTo>
                  <a:cubicBezTo>
                    <a:pt x="13" y="9"/>
                    <a:pt x="17" y="5"/>
                    <a:pt x="17"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0" name="Freeform 149">
              <a:extLst>
                <a:ext uri="{FF2B5EF4-FFF2-40B4-BE49-F238E27FC236}">
                  <a16:creationId xmlns:a16="http://schemas.microsoft.com/office/drawing/2014/main" id="{E61111B9-4589-7B34-34D4-3C17D4CFCFE0}"/>
                </a:ext>
              </a:extLst>
            </p:cNvPr>
            <p:cNvSpPr>
              <a:spLocks noEditPoints="1"/>
            </p:cNvSpPr>
            <p:nvPr/>
          </p:nvSpPr>
          <p:spPr bwMode="auto">
            <a:xfrm>
              <a:off x="3602" y="1464"/>
              <a:ext cx="106" cy="73"/>
            </a:xfrm>
            <a:custGeom>
              <a:avLst/>
              <a:gdLst>
                <a:gd name="T0" fmla="*/ 540544 w 19"/>
                <a:gd name="T1" fmla="*/ 61612 h 13"/>
                <a:gd name="T2" fmla="*/ 540544 w 19"/>
                <a:gd name="T3" fmla="*/ 0 h 13"/>
                <a:gd name="T4" fmla="*/ 540544 w 19"/>
                <a:gd name="T5" fmla="*/ 61612 h 13"/>
                <a:gd name="T6" fmla="*/ 540544 w 19"/>
                <a:gd name="T7" fmla="*/ 33833 h 13"/>
                <a:gd name="T8" fmla="*/ 540544 w 19"/>
                <a:gd name="T9" fmla="*/ 61612 h 13"/>
                <a:gd name="T10" fmla="*/ 329392 w 19"/>
                <a:gd name="T11" fmla="*/ 94378 h 13"/>
                <a:gd name="T12" fmla="*/ 540544 w 19"/>
                <a:gd name="T13" fmla="*/ 61612 h 13"/>
                <a:gd name="T14" fmla="*/ 31967 w 19"/>
                <a:gd name="T15" fmla="*/ 312170 h 13"/>
                <a:gd name="T16" fmla="*/ 329392 w 19"/>
                <a:gd name="T17" fmla="*/ 94378 h 13"/>
                <a:gd name="T18" fmla="*/ 0 w 19"/>
                <a:gd name="T19" fmla="*/ 312170 h 13"/>
                <a:gd name="T20" fmla="*/ 31967 w 19"/>
                <a:gd name="T21" fmla="*/ 312170 h 13"/>
                <a:gd name="T22" fmla="*/ 31967 w 19"/>
                <a:gd name="T23" fmla="*/ 312170 h 13"/>
                <a:gd name="T24" fmla="*/ 0 w 19"/>
                <a:gd name="T25" fmla="*/ 345975 h 13"/>
                <a:gd name="T26" fmla="*/ 31967 w 19"/>
                <a:gd name="T27" fmla="*/ 312170 h 13"/>
                <a:gd name="T28" fmla="*/ 92036 w 19"/>
                <a:gd name="T29" fmla="*/ 373788 h 13"/>
                <a:gd name="T30" fmla="*/ 0 w 19"/>
                <a:gd name="T31" fmla="*/ 345975 h 13"/>
                <a:gd name="T32" fmla="*/ 92036 w 19"/>
                <a:gd name="T33" fmla="*/ 373788 h 13"/>
                <a:gd name="T34" fmla="*/ 151078 w 19"/>
                <a:gd name="T35" fmla="*/ 407621 h 13"/>
                <a:gd name="T36" fmla="*/ 92036 w 19"/>
                <a:gd name="T37" fmla="*/ 373788 h 13"/>
                <a:gd name="T38" fmla="*/ 302312 w 19"/>
                <a:gd name="T39" fmla="*/ 345975 h 13"/>
                <a:gd name="T40" fmla="*/ 151078 w 19"/>
                <a:gd name="T41" fmla="*/ 407621 h 13"/>
                <a:gd name="T42" fmla="*/ 302312 w 19"/>
                <a:gd name="T43" fmla="*/ 373788 h 13"/>
                <a:gd name="T44" fmla="*/ 302312 w 19"/>
                <a:gd name="T45" fmla="*/ 373788 h 13"/>
                <a:gd name="T46" fmla="*/ 302312 w 19"/>
                <a:gd name="T47" fmla="*/ 345975 h 13"/>
                <a:gd name="T48" fmla="*/ 302312 w 19"/>
                <a:gd name="T49" fmla="*/ 373788 h 13"/>
                <a:gd name="T50" fmla="*/ 302312 w 19"/>
                <a:gd name="T51" fmla="*/ 345975 h 13"/>
                <a:gd name="T52" fmla="*/ 362386 w 19"/>
                <a:gd name="T53" fmla="*/ 345975 h 13"/>
                <a:gd name="T54" fmla="*/ 302312 w 19"/>
                <a:gd name="T55" fmla="*/ 345975 h 13"/>
                <a:gd name="T56" fmla="*/ 394348 w 19"/>
                <a:gd name="T57" fmla="*/ 284363 h 13"/>
                <a:gd name="T58" fmla="*/ 362386 w 19"/>
                <a:gd name="T59" fmla="*/ 345975 h 13"/>
                <a:gd name="T60" fmla="*/ 394348 w 19"/>
                <a:gd name="T61" fmla="*/ 284363 h 13"/>
                <a:gd name="T62" fmla="*/ 572506 w 19"/>
                <a:gd name="T63" fmla="*/ 33833 h 13"/>
                <a:gd name="T64" fmla="*/ 394348 w 19"/>
                <a:gd name="T65" fmla="*/ 284363 h 13"/>
                <a:gd name="T66" fmla="*/ 572506 w 19"/>
                <a:gd name="T67" fmla="*/ 0 h 13"/>
                <a:gd name="T68" fmla="*/ 540544 w 19"/>
                <a:gd name="T69" fmla="*/ 33833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13">
                  <a:moveTo>
                    <a:pt x="18" y="2"/>
                  </a:moveTo>
                  <a:lnTo>
                    <a:pt x="18" y="2"/>
                  </a:lnTo>
                  <a:lnTo>
                    <a:pt x="18" y="1"/>
                  </a:lnTo>
                  <a:lnTo>
                    <a:pt x="18" y="0"/>
                  </a:lnTo>
                  <a:lnTo>
                    <a:pt x="18" y="2"/>
                  </a:lnTo>
                  <a:close/>
                  <a:moveTo>
                    <a:pt x="18" y="2"/>
                  </a:moveTo>
                  <a:lnTo>
                    <a:pt x="18" y="2"/>
                  </a:lnTo>
                  <a:lnTo>
                    <a:pt x="18" y="1"/>
                  </a:lnTo>
                  <a:lnTo>
                    <a:pt x="18" y="2"/>
                  </a:lnTo>
                  <a:close/>
                  <a:moveTo>
                    <a:pt x="18" y="2"/>
                  </a:moveTo>
                  <a:cubicBezTo>
                    <a:pt x="16" y="3"/>
                    <a:pt x="13" y="3"/>
                    <a:pt x="11" y="4"/>
                  </a:cubicBezTo>
                  <a:lnTo>
                    <a:pt x="11" y="3"/>
                  </a:lnTo>
                  <a:cubicBezTo>
                    <a:pt x="13" y="2"/>
                    <a:pt x="16" y="2"/>
                    <a:pt x="18" y="1"/>
                  </a:cubicBezTo>
                  <a:lnTo>
                    <a:pt x="18" y="2"/>
                  </a:lnTo>
                  <a:close/>
                  <a:moveTo>
                    <a:pt x="11" y="4"/>
                  </a:moveTo>
                  <a:cubicBezTo>
                    <a:pt x="6" y="5"/>
                    <a:pt x="2" y="6"/>
                    <a:pt x="1" y="10"/>
                  </a:cubicBezTo>
                  <a:lnTo>
                    <a:pt x="0" y="10"/>
                  </a:lnTo>
                  <a:cubicBezTo>
                    <a:pt x="0" y="5"/>
                    <a:pt x="5" y="4"/>
                    <a:pt x="11" y="3"/>
                  </a:cubicBezTo>
                  <a:lnTo>
                    <a:pt x="11" y="4"/>
                  </a:lnTo>
                  <a:close/>
                  <a:moveTo>
                    <a:pt x="0" y="10"/>
                  </a:moveTo>
                  <a:lnTo>
                    <a:pt x="0" y="10"/>
                  </a:lnTo>
                  <a:lnTo>
                    <a:pt x="1" y="10"/>
                  </a:lnTo>
                  <a:lnTo>
                    <a:pt x="0" y="10"/>
                  </a:lnTo>
                  <a:close/>
                  <a:moveTo>
                    <a:pt x="1" y="10"/>
                  </a:moveTo>
                  <a:cubicBezTo>
                    <a:pt x="1" y="10"/>
                    <a:pt x="2" y="11"/>
                    <a:pt x="2" y="11"/>
                  </a:cubicBezTo>
                  <a:lnTo>
                    <a:pt x="0" y="11"/>
                  </a:lnTo>
                  <a:cubicBezTo>
                    <a:pt x="0" y="11"/>
                    <a:pt x="0" y="11"/>
                    <a:pt x="0" y="10"/>
                  </a:cubicBezTo>
                  <a:lnTo>
                    <a:pt x="1" y="10"/>
                  </a:lnTo>
                  <a:close/>
                  <a:moveTo>
                    <a:pt x="2" y="11"/>
                  </a:moveTo>
                  <a:cubicBezTo>
                    <a:pt x="2" y="11"/>
                    <a:pt x="2" y="12"/>
                    <a:pt x="3" y="12"/>
                  </a:cubicBezTo>
                  <a:lnTo>
                    <a:pt x="2" y="13"/>
                  </a:lnTo>
                  <a:cubicBezTo>
                    <a:pt x="1" y="13"/>
                    <a:pt x="1" y="12"/>
                    <a:pt x="0" y="11"/>
                  </a:cubicBezTo>
                  <a:lnTo>
                    <a:pt x="2" y="11"/>
                  </a:lnTo>
                  <a:close/>
                  <a:moveTo>
                    <a:pt x="3" y="12"/>
                  </a:moveTo>
                  <a:cubicBezTo>
                    <a:pt x="3" y="12"/>
                    <a:pt x="4" y="12"/>
                    <a:pt x="5" y="12"/>
                  </a:cubicBezTo>
                  <a:lnTo>
                    <a:pt x="5" y="13"/>
                  </a:lnTo>
                  <a:cubicBezTo>
                    <a:pt x="4" y="13"/>
                    <a:pt x="3" y="13"/>
                    <a:pt x="2" y="13"/>
                  </a:cubicBezTo>
                  <a:lnTo>
                    <a:pt x="3" y="12"/>
                  </a:lnTo>
                  <a:close/>
                  <a:moveTo>
                    <a:pt x="5" y="12"/>
                  </a:moveTo>
                  <a:cubicBezTo>
                    <a:pt x="6" y="12"/>
                    <a:pt x="8" y="12"/>
                    <a:pt x="10" y="11"/>
                  </a:cubicBezTo>
                  <a:lnTo>
                    <a:pt x="10" y="12"/>
                  </a:lnTo>
                  <a:cubicBezTo>
                    <a:pt x="8" y="13"/>
                    <a:pt x="6" y="13"/>
                    <a:pt x="5" y="13"/>
                  </a:cubicBezTo>
                  <a:lnTo>
                    <a:pt x="5" y="12"/>
                  </a:lnTo>
                  <a:close/>
                  <a:moveTo>
                    <a:pt x="10" y="12"/>
                  </a:moveTo>
                  <a:lnTo>
                    <a:pt x="10" y="12"/>
                  </a:lnTo>
                  <a:close/>
                  <a:moveTo>
                    <a:pt x="10" y="11"/>
                  </a:moveTo>
                  <a:cubicBezTo>
                    <a:pt x="10" y="11"/>
                    <a:pt x="10" y="11"/>
                    <a:pt x="10" y="11"/>
                  </a:cubicBezTo>
                  <a:lnTo>
                    <a:pt x="11" y="12"/>
                  </a:lnTo>
                  <a:cubicBezTo>
                    <a:pt x="10" y="12"/>
                    <a:pt x="10" y="12"/>
                    <a:pt x="10" y="12"/>
                  </a:cubicBezTo>
                  <a:lnTo>
                    <a:pt x="10" y="11"/>
                  </a:lnTo>
                  <a:close/>
                  <a:moveTo>
                    <a:pt x="10" y="11"/>
                  </a:moveTo>
                  <a:cubicBezTo>
                    <a:pt x="11" y="11"/>
                    <a:pt x="11" y="11"/>
                    <a:pt x="12" y="10"/>
                  </a:cubicBezTo>
                  <a:lnTo>
                    <a:pt x="12" y="11"/>
                  </a:lnTo>
                  <a:cubicBezTo>
                    <a:pt x="12" y="12"/>
                    <a:pt x="11" y="12"/>
                    <a:pt x="11" y="12"/>
                  </a:cubicBezTo>
                  <a:lnTo>
                    <a:pt x="10" y="11"/>
                  </a:lnTo>
                  <a:close/>
                  <a:moveTo>
                    <a:pt x="12" y="10"/>
                  </a:moveTo>
                  <a:cubicBezTo>
                    <a:pt x="12" y="10"/>
                    <a:pt x="13" y="9"/>
                    <a:pt x="13" y="9"/>
                  </a:cubicBezTo>
                  <a:lnTo>
                    <a:pt x="14" y="10"/>
                  </a:lnTo>
                  <a:cubicBezTo>
                    <a:pt x="14" y="11"/>
                    <a:pt x="13" y="11"/>
                    <a:pt x="12" y="11"/>
                  </a:cubicBezTo>
                  <a:lnTo>
                    <a:pt x="12" y="10"/>
                  </a:lnTo>
                  <a:close/>
                  <a:moveTo>
                    <a:pt x="13" y="9"/>
                  </a:moveTo>
                  <a:cubicBezTo>
                    <a:pt x="16" y="7"/>
                    <a:pt x="17" y="4"/>
                    <a:pt x="17" y="1"/>
                  </a:cubicBezTo>
                  <a:lnTo>
                    <a:pt x="19" y="1"/>
                  </a:lnTo>
                  <a:cubicBezTo>
                    <a:pt x="19" y="4"/>
                    <a:pt x="17" y="8"/>
                    <a:pt x="14" y="10"/>
                  </a:cubicBezTo>
                  <a:lnTo>
                    <a:pt x="13" y="9"/>
                  </a:lnTo>
                  <a:close/>
                  <a:moveTo>
                    <a:pt x="18" y="0"/>
                  </a:moveTo>
                  <a:lnTo>
                    <a:pt x="19" y="0"/>
                  </a:lnTo>
                  <a:lnTo>
                    <a:pt x="19" y="1"/>
                  </a:lnTo>
                  <a:lnTo>
                    <a:pt x="18" y="1"/>
                  </a:lnTo>
                  <a:lnTo>
                    <a:pt x="18"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1" name="Freeform 150">
              <a:extLst>
                <a:ext uri="{FF2B5EF4-FFF2-40B4-BE49-F238E27FC236}">
                  <a16:creationId xmlns:a16="http://schemas.microsoft.com/office/drawing/2014/main" id="{0A1C0631-F49A-026C-A759-0A57F1499AEC}"/>
                </a:ext>
              </a:extLst>
            </p:cNvPr>
            <p:cNvSpPr>
              <a:spLocks/>
            </p:cNvSpPr>
            <p:nvPr/>
          </p:nvSpPr>
          <p:spPr bwMode="auto">
            <a:xfrm>
              <a:off x="3429" y="1447"/>
              <a:ext cx="95" cy="84"/>
            </a:xfrm>
            <a:custGeom>
              <a:avLst/>
              <a:gdLst>
                <a:gd name="T0" fmla="*/ 457403 w 17"/>
                <a:gd name="T1" fmla="*/ 0 h 15"/>
                <a:gd name="T2" fmla="*/ 305224 w 17"/>
                <a:gd name="T3" fmla="*/ 60934 h 15"/>
                <a:gd name="T4" fmla="*/ 33166 w 17"/>
                <a:gd name="T5" fmla="*/ 120988 h 15"/>
                <a:gd name="T6" fmla="*/ 59520 w 17"/>
                <a:gd name="T7" fmla="*/ 275374 h 15"/>
                <a:gd name="T8" fmla="*/ 0 w 17"/>
                <a:gd name="T9" fmla="*/ 368794 h 15"/>
                <a:gd name="T10" fmla="*/ 0 w 17"/>
                <a:gd name="T11" fmla="*/ 402158 h 15"/>
                <a:gd name="T12" fmla="*/ 332612 w 17"/>
                <a:gd name="T13" fmla="*/ 402158 h 15"/>
                <a:gd name="T14" fmla="*/ 517767 w 17"/>
                <a:gd name="T15" fmla="*/ 154353 h 15"/>
                <a:gd name="T16" fmla="*/ 457403 w 17"/>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5">
                  <a:moveTo>
                    <a:pt x="15" y="0"/>
                  </a:moveTo>
                  <a:cubicBezTo>
                    <a:pt x="13" y="0"/>
                    <a:pt x="12" y="2"/>
                    <a:pt x="10" y="2"/>
                  </a:cubicBezTo>
                  <a:cubicBezTo>
                    <a:pt x="6" y="3"/>
                    <a:pt x="3" y="3"/>
                    <a:pt x="1" y="4"/>
                  </a:cubicBezTo>
                  <a:cubicBezTo>
                    <a:pt x="2" y="6"/>
                    <a:pt x="2" y="7"/>
                    <a:pt x="2" y="9"/>
                  </a:cubicBezTo>
                  <a:cubicBezTo>
                    <a:pt x="2" y="10"/>
                    <a:pt x="1" y="11"/>
                    <a:pt x="0" y="12"/>
                  </a:cubicBezTo>
                  <a:cubicBezTo>
                    <a:pt x="0" y="12"/>
                    <a:pt x="0" y="13"/>
                    <a:pt x="0" y="13"/>
                  </a:cubicBezTo>
                  <a:cubicBezTo>
                    <a:pt x="4" y="15"/>
                    <a:pt x="5" y="14"/>
                    <a:pt x="11" y="13"/>
                  </a:cubicBezTo>
                  <a:cubicBezTo>
                    <a:pt x="15" y="12"/>
                    <a:pt x="17" y="9"/>
                    <a:pt x="17" y="5"/>
                  </a:cubicBezTo>
                  <a:cubicBezTo>
                    <a:pt x="17" y="3"/>
                    <a:pt x="17" y="0"/>
                    <a:pt x="1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2" name="Freeform 151">
              <a:extLst>
                <a:ext uri="{FF2B5EF4-FFF2-40B4-BE49-F238E27FC236}">
                  <a16:creationId xmlns:a16="http://schemas.microsoft.com/office/drawing/2014/main" id="{0AB1251F-488B-C4E9-83D0-A9258A37A1D0}"/>
                </a:ext>
              </a:extLst>
            </p:cNvPr>
            <p:cNvSpPr>
              <a:spLocks noEditPoints="1"/>
            </p:cNvSpPr>
            <p:nvPr/>
          </p:nvSpPr>
          <p:spPr bwMode="auto">
            <a:xfrm>
              <a:off x="3423" y="1447"/>
              <a:ext cx="106" cy="84"/>
            </a:xfrm>
            <a:custGeom>
              <a:avLst/>
              <a:gdLst>
                <a:gd name="T0" fmla="*/ 454422 w 19"/>
                <a:gd name="T1" fmla="*/ 0 h 15"/>
                <a:gd name="T2" fmla="*/ 481497 w 19"/>
                <a:gd name="T3" fmla="*/ 33365 h 15"/>
                <a:gd name="T4" fmla="*/ 454422 w 19"/>
                <a:gd name="T5" fmla="*/ 0 h 15"/>
                <a:gd name="T6" fmla="*/ 329392 w 19"/>
                <a:gd name="T7" fmla="*/ 93419 h 15"/>
                <a:gd name="T8" fmla="*/ 394348 w 19"/>
                <a:gd name="T9" fmla="*/ 60934 h 15"/>
                <a:gd name="T10" fmla="*/ 329392 w 19"/>
                <a:gd name="T11" fmla="*/ 60934 h 15"/>
                <a:gd name="T12" fmla="*/ 270350 w 19"/>
                <a:gd name="T13" fmla="*/ 93419 h 15"/>
                <a:gd name="T14" fmla="*/ 329392 w 19"/>
                <a:gd name="T15" fmla="*/ 93419 h 15"/>
                <a:gd name="T16" fmla="*/ 31967 w 19"/>
                <a:gd name="T17" fmla="*/ 120988 h 15"/>
                <a:gd name="T18" fmla="*/ 31967 w 19"/>
                <a:gd name="T19" fmla="*/ 154353 h 15"/>
                <a:gd name="T20" fmla="*/ 59042 w 19"/>
                <a:gd name="T21" fmla="*/ 120988 h 15"/>
                <a:gd name="T22" fmla="*/ 92036 w 19"/>
                <a:gd name="T23" fmla="*/ 186844 h 15"/>
                <a:gd name="T24" fmla="*/ 59042 w 19"/>
                <a:gd name="T25" fmla="*/ 120988 h 15"/>
                <a:gd name="T26" fmla="*/ 59042 w 19"/>
                <a:gd name="T27" fmla="*/ 275374 h 15"/>
                <a:gd name="T28" fmla="*/ 59042 w 19"/>
                <a:gd name="T29" fmla="*/ 275374 h 15"/>
                <a:gd name="T30" fmla="*/ 59042 w 19"/>
                <a:gd name="T31" fmla="*/ 275374 h 15"/>
                <a:gd name="T32" fmla="*/ 59042 w 19"/>
                <a:gd name="T33" fmla="*/ 308739 h 15"/>
                <a:gd name="T34" fmla="*/ 92036 w 19"/>
                <a:gd name="T35" fmla="*/ 341230 h 15"/>
                <a:gd name="T36" fmla="*/ 59042 w 19"/>
                <a:gd name="T37" fmla="*/ 308739 h 15"/>
                <a:gd name="T38" fmla="*/ 31967 w 19"/>
                <a:gd name="T39" fmla="*/ 368794 h 15"/>
                <a:gd name="T40" fmla="*/ 59042 w 19"/>
                <a:gd name="T41" fmla="*/ 368794 h 15"/>
                <a:gd name="T42" fmla="*/ 31967 w 19"/>
                <a:gd name="T43" fmla="*/ 368794 h 15"/>
                <a:gd name="T44" fmla="*/ 0 w 19"/>
                <a:gd name="T45" fmla="*/ 368794 h 15"/>
                <a:gd name="T46" fmla="*/ 59042 w 19"/>
                <a:gd name="T47" fmla="*/ 368794 h 15"/>
                <a:gd name="T48" fmla="*/ 0 w 19"/>
                <a:gd name="T49" fmla="*/ 368794 h 15"/>
                <a:gd name="T50" fmla="*/ 59042 w 19"/>
                <a:gd name="T51" fmla="*/ 368794 h 15"/>
                <a:gd name="T52" fmla="*/ 59042 w 19"/>
                <a:gd name="T53" fmla="*/ 368794 h 15"/>
                <a:gd name="T54" fmla="*/ 0 w 19"/>
                <a:gd name="T55" fmla="*/ 402158 h 15"/>
                <a:gd name="T56" fmla="*/ 31967 w 19"/>
                <a:gd name="T57" fmla="*/ 368794 h 15"/>
                <a:gd name="T58" fmla="*/ 31967 w 19"/>
                <a:gd name="T59" fmla="*/ 368794 h 15"/>
                <a:gd name="T60" fmla="*/ 302312 w 19"/>
                <a:gd name="T61" fmla="*/ 429727 h 15"/>
                <a:gd name="T62" fmla="*/ 270350 w 19"/>
                <a:gd name="T63" fmla="*/ 402158 h 15"/>
                <a:gd name="T64" fmla="*/ 302312 w 19"/>
                <a:gd name="T65" fmla="*/ 429727 h 15"/>
                <a:gd name="T66" fmla="*/ 362386 w 19"/>
                <a:gd name="T67" fmla="*/ 429727 h 15"/>
                <a:gd name="T68" fmla="*/ 329392 w 19"/>
                <a:gd name="T69" fmla="*/ 368794 h 15"/>
                <a:gd name="T70" fmla="*/ 362386 w 19"/>
                <a:gd name="T71" fmla="*/ 429727 h 15"/>
                <a:gd name="T72" fmla="*/ 394348 w 19"/>
                <a:gd name="T73" fmla="*/ 368794 h 15"/>
                <a:gd name="T74" fmla="*/ 329392 w 19"/>
                <a:gd name="T75" fmla="*/ 368794 h 15"/>
                <a:gd name="T76" fmla="*/ 454422 w 19"/>
                <a:gd name="T77" fmla="*/ 368794 h 15"/>
                <a:gd name="T78" fmla="*/ 421428 w 19"/>
                <a:gd name="T79" fmla="*/ 341230 h 15"/>
                <a:gd name="T80" fmla="*/ 454422 w 19"/>
                <a:gd name="T81" fmla="*/ 368794 h 15"/>
                <a:gd name="T82" fmla="*/ 513464 w 19"/>
                <a:gd name="T83" fmla="*/ 154353 h 15"/>
                <a:gd name="T84" fmla="*/ 513464 w 19"/>
                <a:gd name="T85" fmla="*/ 154353 h 15"/>
                <a:gd name="T86" fmla="*/ 572506 w 19"/>
                <a:gd name="T87" fmla="*/ 154353 h 15"/>
                <a:gd name="T88" fmla="*/ 481497 w 19"/>
                <a:gd name="T89" fmla="*/ 33365 h 15"/>
                <a:gd name="T90" fmla="*/ 513464 w 19"/>
                <a:gd name="T91" fmla="*/ 60934 h 15"/>
                <a:gd name="T92" fmla="*/ 481497 w 19"/>
                <a:gd name="T93" fmla="*/ 0 h 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9" h="15">
                  <a:moveTo>
                    <a:pt x="16" y="1"/>
                  </a:moveTo>
                  <a:cubicBezTo>
                    <a:pt x="16" y="1"/>
                    <a:pt x="16" y="1"/>
                    <a:pt x="16" y="1"/>
                  </a:cubicBezTo>
                  <a:lnTo>
                    <a:pt x="15" y="0"/>
                  </a:lnTo>
                  <a:cubicBezTo>
                    <a:pt x="16" y="0"/>
                    <a:pt x="16" y="0"/>
                    <a:pt x="16" y="0"/>
                  </a:cubicBezTo>
                  <a:lnTo>
                    <a:pt x="16" y="1"/>
                  </a:lnTo>
                  <a:close/>
                  <a:moveTo>
                    <a:pt x="16" y="1"/>
                  </a:moveTo>
                  <a:cubicBezTo>
                    <a:pt x="15" y="1"/>
                    <a:pt x="14" y="2"/>
                    <a:pt x="13" y="2"/>
                  </a:cubicBezTo>
                  <a:lnTo>
                    <a:pt x="13" y="1"/>
                  </a:lnTo>
                  <a:cubicBezTo>
                    <a:pt x="14" y="0"/>
                    <a:pt x="15" y="0"/>
                    <a:pt x="15" y="0"/>
                  </a:cubicBezTo>
                  <a:lnTo>
                    <a:pt x="16" y="1"/>
                  </a:lnTo>
                  <a:close/>
                  <a:moveTo>
                    <a:pt x="13" y="2"/>
                  </a:moveTo>
                  <a:cubicBezTo>
                    <a:pt x="13" y="2"/>
                    <a:pt x="12" y="3"/>
                    <a:pt x="11" y="3"/>
                  </a:cubicBezTo>
                  <a:lnTo>
                    <a:pt x="11" y="1"/>
                  </a:lnTo>
                  <a:cubicBezTo>
                    <a:pt x="11" y="1"/>
                    <a:pt x="12" y="1"/>
                    <a:pt x="13" y="1"/>
                  </a:cubicBezTo>
                  <a:lnTo>
                    <a:pt x="13" y="2"/>
                  </a:lnTo>
                  <a:close/>
                  <a:moveTo>
                    <a:pt x="10" y="1"/>
                  </a:moveTo>
                  <a:lnTo>
                    <a:pt x="11" y="1"/>
                  </a:lnTo>
                  <a:lnTo>
                    <a:pt x="11" y="2"/>
                  </a:lnTo>
                  <a:lnTo>
                    <a:pt x="10" y="1"/>
                  </a:lnTo>
                  <a:close/>
                  <a:moveTo>
                    <a:pt x="11" y="3"/>
                  </a:moveTo>
                  <a:cubicBezTo>
                    <a:pt x="10" y="3"/>
                    <a:pt x="10" y="3"/>
                    <a:pt x="9" y="3"/>
                  </a:cubicBezTo>
                  <a:lnTo>
                    <a:pt x="9" y="2"/>
                  </a:lnTo>
                  <a:cubicBezTo>
                    <a:pt x="10" y="2"/>
                    <a:pt x="10" y="1"/>
                    <a:pt x="10" y="1"/>
                  </a:cubicBezTo>
                  <a:lnTo>
                    <a:pt x="11" y="3"/>
                  </a:lnTo>
                  <a:close/>
                  <a:moveTo>
                    <a:pt x="9" y="3"/>
                  </a:moveTo>
                  <a:cubicBezTo>
                    <a:pt x="7" y="3"/>
                    <a:pt x="4" y="4"/>
                    <a:pt x="2" y="5"/>
                  </a:cubicBezTo>
                  <a:lnTo>
                    <a:pt x="1" y="4"/>
                  </a:lnTo>
                  <a:cubicBezTo>
                    <a:pt x="4" y="3"/>
                    <a:pt x="6" y="2"/>
                    <a:pt x="9" y="2"/>
                  </a:cubicBezTo>
                  <a:lnTo>
                    <a:pt x="9" y="3"/>
                  </a:lnTo>
                  <a:close/>
                  <a:moveTo>
                    <a:pt x="1" y="5"/>
                  </a:moveTo>
                  <a:lnTo>
                    <a:pt x="1" y="4"/>
                  </a:lnTo>
                  <a:lnTo>
                    <a:pt x="2" y="4"/>
                  </a:lnTo>
                  <a:lnTo>
                    <a:pt x="1" y="5"/>
                  </a:lnTo>
                  <a:close/>
                  <a:moveTo>
                    <a:pt x="2" y="4"/>
                  </a:moveTo>
                  <a:cubicBezTo>
                    <a:pt x="3" y="5"/>
                    <a:pt x="3" y="6"/>
                    <a:pt x="3" y="6"/>
                  </a:cubicBezTo>
                  <a:lnTo>
                    <a:pt x="2" y="7"/>
                  </a:lnTo>
                  <a:cubicBezTo>
                    <a:pt x="2" y="6"/>
                    <a:pt x="1" y="6"/>
                    <a:pt x="1" y="5"/>
                  </a:cubicBezTo>
                  <a:lnTo>
                    <a:pt x="2" y="4"/>
                  </a:lnTo>
                  <a:close/>
                  <a:moveTo>
                    <a:pt x="3" y="6"/>
                  </a:moveTo>
                  <a:cubicBezTo>
                    <a:pt x="4" y="7"/>
                    <a:pt x="4" y="8"/>
                    <a:pt x="4" y="9"/>
                  </a:cubicBezTo>
                  <a:lnTo>
                    <a:pt x="2" y="9"/>
                  </a:lnTo>
                  <a:cubicBezTo>
                    <a:pt x="2" y="8"/>
                    <a:pt x="2" y="7"/>
                    <a:pt x="2" y="7"/>
                  </a:cubicBezTo>
                  <a:lnTo>
                    <a:pt x="3" y="6"/>
                  </a:lnTo>
                  <a:close/>
                  <a:moveTo>
                    <a:pt x="2" y="9"/>
                  </a:moveTo>
                  <a:lnTo>
                    <a:pt x="2" y="9"/>
                  </a:lnTo>
                  <a:lnTo>
                    <a:pt x="3" y="9"/>
                  </a:lnTo>
                  <a:lnTo>
                    <a:pt x="2" y="9"/>
                  </a:lnTo>
                  <a:close/>
                  <a:moveTo>
                    <a:pt x="4" y="9"/>
                  </a:moveTo>
                  <a:cubicBezTo>
                    <a:pt x="4" y="10"/>
                    <a:pt x="3" y="10"/>
                    <a:pt x="3" y="11"/>
                  </a:cubicBezTo>
                  <a:lnTo>
                    <a:pt x="2" y="10"/>
                  </a:lnTo>
                  <a:cubicBezTo>
                    <a:pt x="2" y="10"/>
                    <a:pt x="2" y="9"/>
                    <a:pt x="2" y="9"/>
                  </a:cubicBezTo>
                  <a:lnTo>
                    <a:pt x="4" y="9"/>
                  </a:lnTo>
                  <a:close/>
                  <a:moveTo>
                    <a:pt x="3" y="11"/>
                  </a:moveTo>
                  <a:cubicBezTo>
                    <a:pt x="3" y="12"/>
                    <a:pt x="2" y="12"/>
                    <a:pt x="1" y="12"/>
                  </a:cubicBezTo>
                  <a:lnTo>
                    <a:pt x="1" y="11"/>
                  </a:lnTo>
                  <a:cubicBezTo>
                    <a:pt x="1" y="11"/>
                    <a:pt x="2" y="11"/>
                    <a:pt x="2" y="10"/>
                  </a:cubicBezTo>
                  <a:lnTo>
                    <a:pt x="3" y="11"/>
                  </a:lnTo>
                  <a:close/>
                  <a:moveTo>
                    <a:pt x="1" y="12"/>
                  </a:moveTo>
                  <a:lnTo>
                    <a:pt x="1" y="12"/>
                  </a:lnTo>
                  <a:close/>
                  <a:moveTo>
                    <a:pt x="1" y="12"/>
                  </a:moveTo>
                  <a:cubicBezTo>
                    <a:pt x="1" y="12"/>
                    <a:pt x="2" y="12"/>
                    <a:pt x="2" y="12"/>
                  </a:cubicBezTo>
                  <a:lnTo>
                    <a:pt x="0" y="12"/>
                  </a:lnTo>
                  <a:cubicBezTo>
                    <a:pt x="0" y="11"/>
                    <a:pt x="0" y="11"/>
                    <a:pt x="1" y="11"/>
                  </a:cubicBezTo>
                  <a:lnTo>
                    <a:pt x="1" y="12"/>
                  </a:lnTo>
                  <a:close/>
                  <a:moveTo>
                    <a:pt x="2" y="12"/>
                  </a:moveTo>
                  <a:cubicBezTo>
                    <a:pt x="2" y="12"/>
                    <a:pt x="2" y="12"/>
                    <a:pt x="2" y="12"/>
                  </a:cubicBezTo>
                  <a:lnTo>
                    <a:pt x="0" y="12"/>
                  </a:lnTo>
                  <a:cubicBezTo>
                    <a:pt x="0" y="12"/>
                    <a:pt x="0" y="12"/>
                    <a:pt x="0" y="12"/>
                  </a:cubicBezTo>
                  <a:lnTo>
                    <a:pt x="2" y="12"/>
                  </a:lnTo>
                  <a:close/>
                  <a:moveTo>
                    <a:pt x="2" y="12"/>
                  </a:moveTo>
                  <a:cubicBezTo>
                    <a:pt x="2" y="12"/>
                    <a:pt x="2" y="12"/>
                    <a:pt x="2" y="12"/>
                  </a:cubicBezTo>
                  <a:lnTo>
                    <a:pt x="0" y="13"/>
                  </a:lnTo>
                  <a:cubicBezTo>
                    <a:pt x="0" y="13"/>
                    <a:pt x="0" y="12"/>
                    <a:pt x="0" y="12"/>
                  </a:cubicBezTo>
                  <a:lnTo>
                    <a:pt x="2" y="12"/>
                  </a:lnTo>
                  <a:close/>
                  <a:moveTo>
                    <a:pt x="2" y="12"/>
                  </a:moveTo>
                  <a:lnTo>
                    <a:pt x="2" y="12"/>
                  </a:lnTo>
                  <a:lnTo>
                    <a:pt x="1" y="13"/>
                  </a:lnTo>
                  <a:lnTo>
                    <a:pt x="2" y="12"/>
                  </a:lnTo>
                  <a:close/>
                  <a:moveTo>
                    <a:pt x="2" y="12"/>
                  </a:moveTo>
                  <a:cubicBezTo>
                    <a:pt x="2" y="12"/>
                    <a:pt x="1" y="12"/>
                    <a:pt x="1" y="12"/>
                  </a:cubicBezTo>
                  <a:lnTo>
                    <a:pt x="1" y="13"/>
                  </a:lnTo>
                  <a:cubicBezTo>
                    <a:pt x="1" y="13"/>
                    <a:pt x="0" y="13"/>
                    <a:pt x="0" y="13"/>
                  </a:cubicBezTo>
                  <a:lnTo>
                    <a:pt x="2" y="12"/>
                  </a:lnTo>
                  <a:close/>
                  <a:moveTo>
                    <a:pt x="1" y="12"/>
                  </a:moveTo>
                  <a:lnTo>
                    <a:pt x="1" y="12"/>
                  </a:lnTo>
                  <a:lnTo>
                    <a:pt x="1" y="13"/>
                  </a:lnTo>
                  <a:lnTo>
                    <a:pt x="1" y="12"/>
                  </a:lnTo>
                  <a:close/>
                  <a:moveTo>
                    <a:pt x="1" y="12"/>
                  </a:moveTo>
                  <a:cubicBezTo>
                    <a:pt x="4" y="14"/>
                    <a:pt x="5" y="13"/>
                    <a:pt x="9" y="13"/>
                  </a:cubicBezTo>
                  <a:lnTo>
                    <a:pt x="10" y="14"/>
                  </a:lnTo>
                  <a:cubicBezTo>
                    <a:pt x="5" y="15"/>
                    <a:pt x="4" y="15"/>
                    <a:pt x="1" y="13"/>
                  </a:cubicBezTo>
                  <a:lnTo>
                    <a:pt x="1" y="12"/>
                  </a:lnTo>
                  <a:close/>
                  <a:moveTo>
                    <a:pt x="9" y="13"/>
                  </a:moveTo>
                  <a:cubicBezTo>
                    <a:pt x="10" y="13"/>
                    <a:pt x="11" y="12"/>
                    <a:pt x="11" y="12"/>
                  </a:cubicBezTo>
                  <a:lnTo>
                    <a:pt x="12" y="14"/>
                  </a:lnTo>
                  <a:cubicBezTo>
                    <a:pt x="11" y="14"/>
                    <a:pt x="10" y="14"/>
                    <a:pt x="10" y="14"/>
                  </a:cubicBezTo>
                  <a:lnTo>
                    <a:pt x="9" y="13"/>
                  </a:lnTo>
                  <a:close/>
                  <a:moveTo>
                    <a:pt x="12" y="14"/>
                  </a:moveTo>
                  <a:lnTo>
                    <a:pt x="12" y="14"/>
                  </a:lnTo>
                  <a:lnTo>
                    <a:pt x="12" y="13"/>
                  </a:lnTo>
                  <a:lnTo>
                    <a:pt x="12" y="14"/>
                  </a:lnTo>
                  <a:close/>
                  <a:moveTo>
                    <a:pt x="11" y="12"/>
                  </a:moveTo>
                  <a:lnTo>
                    <a:pt x="11" y="12"/>
                  </a:lnTo>
                  <a:lnTo>
                    <a:pt x="12" y="14"/>
                  </a:lnTo>
                  <a:lnTo>
                    <a:pt x="11" y="12"/>
                  </a:lnTo>
                  <a:close/>
                  <a:moveTo>
                    <a:pt x="11" y="12"/>
                  </a:moveTo>
                  <a:cubicBezTo>
                    <a:pt x="12" y="12"/>
                    <a:pt x="12" y="12"/>
                    <a:pt x="13" y="12"/>
                  </a:cubicBezTo>
                  <a:lnTo>
                    <a:pt x="13" y="13"/>
                  </a:lnTo>
                  <a:cubicBezTo>
                    <a:pt x="13" y="13"/>
                    <a:pt x="12" y="13"/>
                    <a:pt x="12" y="14"/>
                  </a:cubicBezTo>
                  <a:lnTo>
                    <a:pt x="11" y="12"/>
                  </a:lnTo>
                  <a:close/>
                  <a:moveTo>
                    <a:pt x="13" y="12"/>
                  </a:moveTo>
                  <a:cubicBezTo>
                    <a:pt x="13" y="12"/>
                    <a:pt x="14" y="11"/>
                    <a:pt x="14" y="11"/>
                  </a:cubicBezTo>
                  <a:lnTo>
                    <a:pt x="15" y="12"/>
                  </a:lnTo>
                  <a:cubicBezTo>
                    <a:pt x="14" y="12"/>
                    <a:pt x="14" y="13"/>
                    <a:pt x="13" y="13"/>
                  </a:cubicBezTo>
                  <a:lnTo>
                    <a:pt x="13" y="12"/>
                  </a:lnTo>
                  <a:close/>
                  <a:moveTo>
                    <a:pt x="14" y="11"/>
                  </a:moveTo>
                  <a:cubicBezTo>
                    <a:pt x="16" y="10"/>
                    <a:pt x="17" y="7"/>
                    <a:pt x="17" y="5"/>
                  </a:cubicBezTo>
                  <a:lnTo>
                    <a:pt x="19" y="5"/>
                  </a:lnTo>
                  <a:cubicBezTo>
                    <a:pt x="18" y="8"/>
                    <a:pt x="17" y="10"/>
                    <a:pt x="15" y="12"/>
                  </a:cubicBezTo>
                  <a:lnTo>
                    <a:pt x="14" y="11"/>
                  </a:lnTo>
                  <a:close/>
                  <a:moveTo>
                    <a:pt x="17" y="5"/>
                  </a:moveTo>
                  <a:lnTo>
                    <a:pt x="17" y="5"/>
                  </a:lnTo>
                  <a:lnTo>
                    <a:pt x="18" y="5"/>
                  </a:lnTo>
                  <a:lnTo>
                    <a:pt x="17" y="5"/>
                  </a:lnTo>
                  <a:close/>
                  <a:moveTo>
                    <a:pt x="17" y="5"/>
                  </a:moveTo>
                  <a:cubicBezTo>
                    <a:pt x="17" y="4"/>
                    <a:pt x="18" y="3"/>
                    <a:pt x="17" y="2"/>
                  </a:cubicBezTo>
                  <a:lnTo>
                    <a:pt x="19" y="2"/>
                  </a:lnTo>
                  <a:cubicBezTo>
                    <a:pt x="19" y="3"/>
                    <a:pt x="19" y="4"/>
                    <a:pt x="19" y="5"/>
                  </a:cubicBezTo>
                  <a:lnTo>
                    <a:pt x="17" y="5"/>
                  </a:lnTo>
                  <a:close/>
                  <a:moveTo>
                    <a:pt x="17" y="2"/>
                  </a:moveTo>
                  <a:cubicBezTo>
                    <a:pt x="17" y="1"/>
                    <a:pt x="17" y="1"/>
                    <a:pt x="16" y="1"/>
                  </a:cubicBezTo>
                  <a:lnTo>
                    <a:pt x="16" y="0"/>
                  </a:lnTo>
                  <a:cubicBezTo>
                    <a:pt x="18" y="0"/>
                    <a:pt x="18" y="1"/>
                    <a:pt x="19" y="2"/>
                  </a:cubicBezTo>
                  <a:lnTo>
                    <a:pt x="17" y="2"/>
                  </a:lnTo>
                  <a:close/>
                  <a:moveTo>
                    <a:pt x="16" y="1"/>
                  </a:moveTo>
                  <a:lnTo>
                    <a:pt x="16" y="1"/>
                  </a:lnTo>
                  <a:lnTo>
                    <a:pt x="16" y="0"/>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3" name="Freeform 152">
              <a:extLst>
                <a:ext uri="{FF2B5EF4-FFF2-40B4-BE49-F238E27FC236}">
                  <a16:creationId xmlns:a16="http://schemas.microsoft.com/office/drawing/2014/main" id="{D37FE60A-7109-ACDE-530A-337CD96B1FAC}"/>
                </a:ext>
              </a:extLst>
            </p:cNvPr>
            <p:cNvSpPr>
              <a:spLocks/>
            </p:cNvSpPr>
            <p:nvPr/>
          </p:nvSpPr>
          <p:spPr bwMode="auto">
            <a:xfrm>
              <a:off x="3529" y="1430"/>
              <a:ext cx="101" cy="90"/>
            </a:xfrm>
            <a:custGeom>
              <a:avLst/>
              <a:gdLst>
                <a:gd name="T0" fmla="*/ 406497 w 18"/>
                <a:gd name="T1" fmla="*/ 0 h 16"/>
                <a:gd name="T2" fmla="*/ 121907 w 18"/>
                <a:gd name="T3" fmla="*/ 158237 h 16"/>
                <a:gd name="T4" fmla="*/ 94171 w 18"/>
                <a:gd name="T5" fmla="*/ 383361 h 16"/>
                <a:gd name="T6" fmla="*/ 528404 w 18"/>
                <a:gd name="T7" fmla="*/ 253254 h 16"/>
                <a:gd name="T8" fmla="*/ 406497 w 18"/>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6">
                  <a:moveTo>
                    <a:pt x="13" y="0"/>
                  </a:moveTo>
                  <a:cubicBezTo>
                    <a:pt x="10" y="1"/>
                    <a:pt x="6" y="3"/>
                    <a:pt x="4" y="5"/>
                  </a:cubicBezTo>
                  <a:cubicBezTo>
                    <a:pt x="2" y="7"/>
                    <a:pt x="0" y="11"/>
                    <a:pt x="3" y="12"/>
                  </a:cubicBezTo>
                  <a:cubicBezTo>
                    <a:pt x="7" y="16"/>
                    <a:pt x="15" y="13"/>
                    <a:pt x="17" y="8"/>
                  </a:cubicBezTo>
                  <a:cubicBezTo>
                    <a:pt x="18" y="5"/>
                    <a:pt x="17" y="0"/>
                    <a:pt x="1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4" name="Freeform 153">
              <a:extLst>
                <a:ext uri="{FF2B5EF4-FFF2-40B4-BE49-F238E27FC236}">
                  <a16:creationId xmlns:a16="http://schemas.microsoft.com/office/drawing/2014/main" id="{9179FF25-D780-CDD6-07DB-ABF1921F3F85}"/>
                </a:ext>
              </a:extLst>
            </p:cNvPr>
            <p:cNvSpPr>
              <a:spLocks noEditPoints="1"/>
            </p:cNvSpPr>
            <p:nvPr/>
          </p:nvSpPr>
          <p:spPr bwMode="auto">
            <a:xfrm>
              <a:off x="3535" y="1425"/>
              <a:ext cx="95" cy="89"/>
            </a:xfrm>
            <a:custGeom>
              <a:avLst/>
              <a:gdLst>
                <a:gd name="T0" fmla="*/ 364716 w 17"/>
                <a:gd name="T1" fmla="*/ 58356 h 16"/>
                <a:gd name="T2" fmla="*/ 364716 w 17"/>
                <a:gd name="T3" fmla="*/ 0 h 16"/>
                <a:gd name="T4" fmla="*/ 364716 w 17"/>
                <a:gd name="T5" fmla="*/ 58356 h 16"/>
                <a:gd name="T6" fmla="*/ 305224 w 17"/>
                <a:gd name="T7" fmla="*/ 31684 h 16"/>
                <a:gd name="T8" fmla="*/ 364716 w 17"/>
                <a:gd name="T9" fmla="*/ 58356 h 16"/>
                <a:gd name="T10" fmla="*/ 272063 w 17"/>
                <a:gd name="T11" fmla="*/ 90875 h 16"/>
                <a:gd name="T12" fmla="*/ 305224 w 17"/>
                <a:gd name="T13" fmla="*/ 31684 h 16"/>
                <a:gd name="T14" fmla="*/ 272063 w 17"/>
                <a:gd name="T15" fmla="*/ 90875 h 16"/>
                <a:gd name="T16" fmla="*/ 59520 w 17"/>
                <a:gd name="T17" fmla="*/ 176242 h 16"/>
                <a:gd name="T18" fmla="*/ 272063 w 17"/>
                <a:gd name="T19" fmla="*/ 90875 h 16"/>
                <a:gd name="T20" fmla="*/ 59520 w 17"/>
                <a:gd name="T21" fmla="*/ 176242 h 16"/>
                <a:gd name="T22" fmla="*/ 59520 w 17"/>
                <a:gd name="T23" fmla="*/ 176242 h 16"/>
                <a:gd name="T24" fmla="*/ 92653 w 17"/>
                <a:gd name="T25" fmla="*/ 207743 h 16"/>
                <a:gd name="T26" fmla="*/ 59520 w 17"/>
                <a:gd name="T27" fmla="*/ 176242 h 16"/>
                <a:gd name="T28" fmla="*/ 92653 w 17"/>
                <a:gd name="T29" fmla="*/ 207743 h 16"/>
                <a:gd name="T30" fmla="*/ 0 w 17"/>
                <a:gd name="T31" fmla="*/ 298801 h 16"/>
                <a:gd name="T32" fmla="*/ 92653 w 17"/>
                <a:gd name="T33" fmla="*/ 207743 h 16"/>
                <a:gd name="T34" fmla="*/ 59520 w 17"/>
                <a:gd name="T35" fmla="*/ 383985 h 16"/>
                <a:gd name="T36" fmla="*/ 0 w 17"/>
                <a:gd name="T37" fmla="*/ 298801 h 16"/>
                <a:gd name="T38" fmla="*/ 33166 w 17"/>
                <a:gd name="T39" fmla="*/ 415480 h 16"/>
                <a:gd name="T40" fmla="*/ 33166 w 17"/>
                <a:gd name="T41" fmla="*/ 383985 h 16"/>
                <a:gd name="T42" fmla="*/ 59520 w 17"/>
                <a:gd name="T43" fmla="*/ 383985 h 16"/>
                <a:gd name="T44" fmla="*/ 33166 w 17"/>
                <a:gd name="T45" fmla="*/ 415480 h 16"/>
                <a:gd name="T46" fmla="*/ 59520 w 17"/>
                <a:gd name="T47" fmla="*/ 383985 h 16"/>
                <a:gd name="T48" fmla="*/ 59520 w 17"/>
                <a:gd name="T49" fmla="*/ 383985 h 16"/>
                <a:gd name="T50" fmla="*/ 59520 w 17"/>
                <a:gd name="T51" fmla="*/ 383985 h 16"/>
                <a:gd name="T52" fmla="*/ 92653 w 17"/>
                <a:gd name="T53" fmla="*/ 442341 h 16"/>
                <a:gd name="T54" fmla="*/ 59520 w 17"/>
                <a:gd name="T55" fmla="*/ 383985 h 16"/>
                <a:gd name="T56" fmla="*/ 305224 w 17"/>
                <a:gd name="T57" fmla="*/ 415480 h 16"/>
                <a:gd name="T58" fmla="*/ 92653 w 17"/>
                <a:gd name="T59" fmla="*/ 442341 h 16"/>
                <a:gd name="T60" fmla="*/ 305224 w 17"/>
                <a:gd name="T61" fmla="*/ 415480 h 16"/>
                <a:gd name="T62" fmla="*/ 457403 w 17"/>
                <a:gd name="T63" fmla="*/ 357124 h 16"/>
                <a:gd name="T64" fmla="*/ 305224 w 17"/>
                <a:gd name="T65" fmla="*/ 415480 h 16"/>
                <a:gd name="T66" fmla="*/ 457403 w 17"/>
                <a:gd name="T67" fmla="*/ 266099 h 16"/>
                <a:gd name="T68" fmla="*/ 457403 w 17"/>
                <a:gd name="T69" fmla="*/ 357124 h 16"/>
                <a:gd name="T70" fmla="*/ 517767 w 17"/>
                <a:gd name="T71" fmla="*/ 298801 h 16"/>
                <a:gd name="T72" fmla="*/ 484634 w 17"/>
                <a:gd name="T73" fmla="*/ 266099 h 16"/>
                <a:gd name="T74" fmla="*/ 457403 w 17"/>
                <a:gd name="T75" fmla="*/ 266099 h 16"/>
                <a:gd name="T76" fmla="*/ 517767 w 17"/>
                <a:gd name="T77" fmla="*/ 176242 h 16"/>
                <a:gd name="T78" fmla="*/ 457403 w 17"/>
                <a:gd name="T79" fmla="*/ 266099 h 16"/>
                <a:gd name="T80" fmla="*/ 517767 w 17"/>
                <a:gd name="T81" fmla="*/ 176242 h 16"/>
                <a:gd name="T82" fmla="*/ 517767 w 17"/>
                <a:gd name="T83" fmla="*/ 176242 h 16"/>
                <a:gd name="T84" fmla="*/ 457403 w 17"/>
                <a:gd name="T85" fmla="*/ 90875 h 16"/>
                <a:gd name="T86" fmla="*/ 517767 w 17"/>
                <a:gd name="T87" fmla="*/ 176242 h 16"/>
                <a:gd name="T88" fmla="*/ 457403 w 17"/>
                <a:gd name="T89" fmla="*/ 90875 h 16"/>
                <a:gd name="T90" fmla="*/ 425114 w 17"/>
                <a:gd name="T91" fmla="*/ 31684 h 16"/>
                <a:gd name="T92" fmla="*/ 457403 w 17"/>
                <a:gd name="T93" fmla="*/ 90875 h 16"/>
                <a:gd name="T94" fmla="*/ 364716 w 17"/>
                <a:gd name="T95" fmla="*/ 58356 h 16"/>
                <a:gd name="T96" fmla="*/ 425114 w 17"/>
                <a:gd name="T97" fmla="*/ 31684 h 16"/>
                <a:gd name="T98" fmla="*/ 364716 w 17"/>
                <a:gd name="T99" fmla="*/ 0 h 16"/>
                <a:gd name="T100" fmla="*/ 364716 w 17"/>
                <a:gd name="T101" fmla="*/ 31684 h 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 h="16">
                  <a:moveTo>
                    <a:pt x="12" y="2"/>
                  </a:moveTo>
                  <a:lnTo>
                    <a:pt x="12" y="2"/>
                  </a:lnTo>
                  <a:lnTo>
                    <a:pt x="12" y="0"/>
                  </a:lnTo>
                  <a:lnTo>
                    <a:pt x="12" y="2"/>
                  </a:lnTo>
                  <a:close/>
                  <a:moveTo>
                    <a:pt x="12" y="2"/>
                  </a:moveTo>
                  <a:cubicBezTo>
                    <a:pt x="12" y="2"/>
                    <a:pt x="11" y="2"/>
                    <a:pt x="11" y="2"/>
                  </a:cubicBezTo>
                  <a:lnTo>
                    <a:pt x="10" y="1"/>
                  </a:lnTo>
                  <a:cubicBezTo>
                    <a:pt x="11" y="1"/>
                    <a:pt x="11" y="0"/>
                    <a:pt x="12" y="0"/>
                  </a:cubicBezTo>
                  <a:lnTo>
                    <a:pt x="12" y="2"/>
                  </a:lnTo>
                  <a:close/>
                  <a:moveTo>
                    <a:pt x="11" y="2"/>
                  </a:moveTo>
                  <a:cubicBezTo>
                    <a:pt x="10" y="2"/>
                    <a:pt x="10" y="2"/>
                    <a:pt x="9" y="3"/>
                  </a:cubicBezTo>
                  <a:lnTo>
                    <a:pt x="9" y="1"/>
                  </a:lnTo>
                  <a:cubicBezTo>
                    <a:pt x="9" y="1"/>
                    <a:pt x="10" y="1"/>
                    <a:pt x="10" y="1"/>
                  </a:cubicBezTo>
                  <a:lnTo>
                    <a:pt x="11" y="2"/>
                  </a:lnTo>
                  <a:close/>
                  <a:moveTo>
                    <a:pt x="9" y="3"/>
                  </a:moveTo>
                  <a:cubicBezTo>
                    <a:pt x="7" y="4"/>
                    <a:pt x="5" y="5"/>
                    <a:pt x="3" y="7"/>
                  </a:cubicBezTo>
                  <a:lnTo>
                    <a:pt x="2" y="6"/>
                  </a:lnTo>
                  <a:cubicBezTo>
                    <a:pt x="4" y="4"/>
                    <a:pt x="6" y="2"/>
                    <a:pt x="9" y="1"/>
                  </a:cubicBezTo>
                  <a:lnTo>
                    <a:pt x="9" y="3"/>
                  </a:lnTo>
                  <a:close/>
                  <a:moveTo>
                    <a:pt x="2" y="6"/>
                  </a:moveTo>
                  <a:lnTo>
                    <a:pt x="2" y="6"/>
                  </a:lnTo>
                  <a:lnTo>
                    <a:pt x="3" y="6"/>
                  </a:lnTo>
                  <a:lnTo>
                    <a:pt x="2" y="6"/>
                  </a:lnTo>
                  <a:close/>
                  <a:moveTo>
                    <a:pt x="3" y="7"/>
                  </a:moveTo>
                  <a:cubicBezTo>
                    <a:pt x="3" y="7"/>
                    <a:pt x="3" y="7"/>
                    <a:pt x="3" y="7"/>
                  </a:cubicBezTo>
                  <a:lnTo>
                    <a:pt x="2" y="7"/>
                  </a:lnTo>
                  <a:cubicBezTo>
                    <a:pt x="2" y="6"/>
                    <a:pt x="2" y="6"/>
                    <a:pt x="2" y="6"/>
                  </a:cubicBezTo>
                  <a:lnTo>
                    <a:pt x="3" y="7"/>
                  </a:lnTo>
                  <a:close/>
                  <a:moveTo>
                    <a:pt x="3" y="7"/>
                  </a:moveTo>
                  <a:cubicBezTo>
                    <a:pt x="2" y="8"/>
                    <a:pt x="2" y="9"/>
                    <a:pt x="1" y="10"/>
                  </a:cubicBezTo>
                  <a:lnTo>
                    <a:pt x="0" y="10"/>
                  </a:lnTo>
                  <a:cubicBezTo>
                    <a:pt x="0" y="9"/>
                    <a:pt x="1" y="7"/>
                    <a:pt x="2" y="7"/>
                  </a:cubicBezTo>
                  <a:lnTo>
                    <a:pt x="3" y="7"/>
                  </a:lnTo>
                  <a:close/>
                  <a:moveTo>
                    <a:pt x="1" y="10"/>
                  </a:moveTo>
                  <a:cubicBezTo>
                    <a:pt x="1" y="11"/>
                    <a:pt x="1" y="12"/>
                    <a:pt x="2" y="13"/>
                  </a:cubicBezTo>
                  <a:lnTo>
                    <a:pt x="1" y="14"/>
                  </a:lnTo>
                  <a:cubicBezTo>
                    <a:pt x="0" y="13"/>
                    <a:pt x="0" y="11"/>
                    <a:pt x="0" y="10"/>
                  </a:cubicBezTo>
                  <a:lnTo>
                    <a:pt x="1" y="10"/>
                  </a:lnTo>
                  <a:close/>
                  <a:moveTo>
                    <a:pt x="1" y="14"/>
                  </a:moveTo>
                  <a:lnTo>
                    <a:pt x="1" y="14"/>
                  </a:lnTo>
                  <a:lnTo>
                    <a:pt x="1" y="13"/>
                  </a:lnTo>
                  <a:lnTo>
                    <a:pt x="1" y="14"/>
                  </a:lnTo>
                  <a:close/>
                  <a:moveTo>
                    <a:pt x="2" y="13"/>
                  </a:moveTo>
                  <a:cubicBezTo>
                    <a:pt x="2" y="13"/>
                    <a:pt x="2" y="13"/>
                    <a:pt x="2" y="13"/>
                  </a:cubicBezTo>
                  <a:lnTo>
                    <a:pt x="1" y="14"/>
                  </a:lnTo>
                  <a:cubicBezTo>
                    <a:pt x="1" y="14"/>
                    <a:pt x="1" y="14"/>
                    <a:pt x="1" y="14"/>
                  </a:cubicBezTo>
                  <a:lnTo>
                    <a:pt x="2" y="13"/>
                  </a:lnTo>
                  <a:close/>
                  <a:moveTo>
                    <a:pt x="2" y="13"/>
                  </a:moveTo>
                  <a:lnTo>
                    <a:pt x="2" y="13"/>
                  </a:lnTo>
                  <a:close/>
                  <a:moveTo>
                    <a:pt x="2" y="13"/>
                  </a:moveTo>
                  <a:cubicBezTo>
                    <a:pt x="2" y="13"/>
                    <a:pt x="3" y="14"/>
                    <a:pt x="4" y="14"/>
                  </a:cubicBezTo>
                  <a:lnTo>
                    <a:pt x="3" y="15"/>
                  </a:lnTo>
                  <a:cubicBezTo>
                    <a:pt x="3" y="15"/>
                    <a:pt x="2" y="14"/>
                    <a:pt x="1" y="14"/>
                  </a:cubicBezTo>
                  <a:lnTo>
                    <a:pt x="2" y="13"/>
                  </a:lnTo>
                  <a:close/>
                  <a:moveTo>
                    <a:pt x="4" y="14"/>
                  </a:moveTo>
                  <a:cubicBezTo>
                    <a:pt x="6" y="14"/>
                    <a:pt x="8" y="14"/>
                    <a:pt x="10" y="14"/>
                  </a:cubicBezTo>
                  <a:lnTo>
                    <a:pt x="10" y="15"/>
                  </a:lnTo>
                  <a:cubicBezTo>
                    <a:pt x="8" y="16"/>
                    <a:pt x="5" y="16"/>
                    <a:pt x="3" y="15"/>
                  </a:cubicBezTo>
                  <a:lnTo>
                    <a:pt x="4" y="14"/>
                  </a:lnTo>
                  <a:close/>
                  <a:moveTo>
                    <a:pt x="10" y="14"/>
                  </a:moveTo>
                  <a:cubicBezTo>
                    <a:pt x="12" y="13"/>
                    <a:pt x="13" y="12"/>
                    <a:pt x="14" y="11"/>
                  </a:cubicBezTo>
                  <a:lnTo>
                    <a:pt x="15" y="12"/>
                  </a:lnTo>
                  <a:cubicBezTo>
                    <a:pt x="14" y="13"/>
                    <a:pt x="12" y="15"/>
                    <a:pt x="10" y="15"/>
                  </a:cubicBezTo>
                  <a:lnTo>
                    <a:pt x="10" y="14"/>
                  </a:lnTo>
                  <a:close/>
                  <a:moveTo>
                    <a:pt x="14" y="11"/>
                  </a:moveTo>
                  <a:cubicBezTo>
                    <a:pt x="15" y="10"/>
                    <a:pt x="15" y="10"/>
                    <a:pt x="15" y="9"/>
                  </a:cubicBezTo>
                  <a:lnTo>
                    <a:pt x="17" y="10"/>
                  </a:lnTo>
                  <a:cubicBezTo>
                    <a:pt x="16" y="10"/>
                    <a:pt x="16" y="11"/>
                    <a:pt x="15" y="12"/>
                  </a:cubicBezTo>
                  <a:lnTo>
                    <a:pt x="14" y="11"/>
                  </a:lnTo>
                  <a:close/>
                  <a:moveTo>
                    <a:pt x="17" y="10"/>
                  </a:moveTo>
                  <a:lnTo>
                    <a:pt x="17" y="10"/>
                  </a:lnTo>
                  <a:lnTo>
                    <a:pt x="16" y="9"/>
                  </a:lnTo>
                  <a:lnTo>
                    <a:pt x="17" y="10"/>
                  </a:lnTo>
                  <a:close/>
                  <a:moveTo>
                    <a:pt x="15" y="9"/>
                  </a:moveTo>
                  <a:cubicBezTo>
                    <a:pt x="16" y="8"/>
                    <a:pt x="16" y="7"/>
                    <a:pt x="16" y="6"/>
                  </a:cubicBezTo>
                  <a:lnTo>
                    <a:pt x="17" y="6"/>
                  </a:lnTo>
                  <a:cubicBezTo>
                    <a:pt x="17" y="7"/>
                    <a:pt x="17" y="8"/>
                    <a:pt x="17" y="10"/>
                  </a:cubicBezTo>
                  <a:lnTo>
                    <a:pt x="15" y="9"/>
                  </a:lnTo>
                  <a:close/>
                  <a:moveTo>
                    <a:pt x="17" y="6"/>
                  </a:moveTo>
                  <a:lnTo>
                    <a:pt x="17" y="6"/>
                  </a:lnTo>
                  <a:lnTo>
                    <a:pt x="16" y="6"/>
                  </a:lnTo>
                  <a:lnTo>
                    <a:pt x="17" y="6"/>
                  </a:lnTo>
                  <a:close/>
                  <a:moveTo>
                    <a:pt x="16" y="6"/>
                  </a:moveTo>
                  <a:cubicBezTo>
                    <a:pt x="16" y="5"/>
                    <a:pt x="15" y="4"/>
                    <a:pt x="15" y="3"/>
                  </a:cubicBezTo>
                  <a:lnTo>
                    <a:pt x="16" y="3"/>
                  </a:lnTo>
                  <a:cubicBezTo>
                    <a:pt x="17" y="3"/>
                    <a:pt x="17" y="4"/>
                    <a:pt x="17" y="6"/>
                  </a:cubicBezTo>
                  <a:lnTo>
                    <a:pt x="16" y="6"/>
                  </a:lnTo>
                  <a:close/>
                  <a:moveTo>
                    <a:pt x="15" y="3"/>
                  </a:moveTo>
                  <a:cubicBezTo>
                    <a:pt x="14" y="3"/>
                    <a:pt x="14" y="2"/>
                    <a:pt x="13" y="2"/>
                  </a:cubicBezTo>
                  <a:lnTo>
                    <a:pt x="14" y="1"/>
                  </a:lnTo>
                  <a:cubicBezTo>
                    <a:pt x="15" y="1"/>
                    <a:pt x="15" y="2"/>
                    <a:pt x="16" y="3"/>
                  </a:cubicBezTo>
                  <a:lnTo>
                    <a:pt x="15" y="3"/>
                  </a:lnTo>
                  <a:close/>
                  <a:moveTo>
                    <a:pt x="13" y="2"/>
                  </a:moveTo>
                  <a:cubicBezTo>
                    <a:pt x="13" y="2"/>
                    <a:pt x="12" y="2"/>
                    <a:pt x="12" y="2"/>
                  </a:cubicBezTo>
                  <a:lnTo>
                    <a:pt x="12" y="0"/>
                  </a:lnTo>
                  <a:cubicBezTo>
                    <a:pt x="12" y="0"/>
                    <a:pt x="13" y="0"/>
                    <a:pt x="14" y="1"/>
                  </a:cubicBezTo>
                  <a:lnTo>
                    <a:pt x="13" y="2"/>
                  </a:lnTo>
                  <a:close/>
                  <a:moveTo>
                    <a:pt x="12" y="0"/>
                  </a:moveTo>
                  <a:lnTo>
                    <a:pt x="12" y="0"/>
                  </a:lnTo>
                  <a:lnTo>
                    <a:pt x="12" y="1"/>
                  </a:lnTo>
                  <a:lnTo>
                    <a:pt x="12"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5" name="Freeform 154">
              <a:extLst>
                <a:ext uri="{FF2B5EF4-FFF2-40B4-BE49-F238E27FC236}">
                  <a16:creationId xmlns:a16="http://schemas.microsoft.com/office/drawing/2014/main" id="{2701A50D-C22F-C17D-A8CC-B2D2311CD870}"/>
                </a:ext>
              </a:extLst>
            </p:cNvPr>
            <p:cNvSpPr>
              <a:spLocks/>
            </p:cNvSpPr>
            <p:nvPr/>
          </p:nvSpPr>
          <p:spPr bwMode="auto">
            <a:xfrm>
              <a:off x="3636" y="1391"/>
              <a:ext cx="89" cy="84"/>
            </a:xfrm>
            <a:custGeom>
              <a:avLst/>
              <a:gdLst>
                <a:gd name="T0" fmla="*/ 415480 w 16"/>
                <a:gd name="T1" fmla="*/ 0 h 15"/>
                <a:gd name="T2" fmla="*/ 0 w 16"/>
                <a:gd name="T3" fmla="*/ 214441 h 15"/>
                <a:gd name="T4" fmla="*/ 0 w 16"/>
                <a:gd name="T5" fmla="*/ 429727 h 15"/>
                <a:gd name="T6" fmla="*/ 31684 w 16"/>
                <a:gd name="T7" fmla="*/ 429727 h 15"/>
                <a:gd name="T8" fmla="*/ 298801 w 16"/>
                <a:gd name="T9" fmla="*/ 368794 h 15"/>
                <a:gd name="T10" fmla="*/ 383985 w 16"/>
                <a:gd name="T11" fmla="*/ 120988 h 15"/>
                <a:gd name="T12" fmla="*/ 442341 w 16"/>
                <a:gd name="T13" fmla="*/ 0 h 15"/>
                <a:gd name="T14" fmla="*/ 41548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 h="15">
                  <a:moveTo>
                    <a:pt x="14" y="0"/>
                  </a:moveTo>
                  <a:cubicBezTo>
                    <a:pt x="10" y="3"/>
                    <a:pt x="2" y="2"/>
                    <a:pt x="0" y="7"/>
                  </a:cubicBezTo>
                  <a:cubicBezTo>
                    <a:pt x="0" y="9"/>
                    <a:pt x="1" y="11"/>
                    <a:pt x="0" y="14"/>
                  </a:cubicBezTo>
                  <a:cubicBezTo>
                    <a:pt x="0" y="14"/>
                    <a:pt x="1" y="15"/>
                    <a:pt x="1" y="14"/>
                  </a:cubicBezTo>
                  <a:cubicBezTo>
                    <a:pt x="4" y="13"/>
                    <a:pt x="9" y="15"/>
                    <a:pt x="10" y="12"/>
                  </a:cubicBezTo>
                  <a:cubicBezTo>
                    <a:pt x="11" y="9"/>
                    <a:pt x="12" y="6"/>
                    <a:pt x="13" y="4"/>
                  </a:cubicBezTo>
                  <a:cubicBezTo>
                    <a:pt x="13" y="2"/>
                    <a:pt x="16" y="2"/>
                    <a:pt x="15" y="0"/>
                  </a:cubicBezTo>
                  <a:cubicBezTo>
                    <a:pt x="15" y="0"/>
                    <a:pt x="15"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6" name="Freeform 155">
              <a:extLst>
                <a:ext uri="{FF2B5EF4-FFF2-40B4-BE49-F238E27FC236}">
                  <a16:creationId xmlns:a16="http://schemas.microsoft.com/office/drawing/2014/main" id="{7906AE44-D823-03A6-F8DB-08B9B274B01C}"/>
                </a:ext>
              </a:extLst>
            </p:cNvPr>
            <p:cNvSpPr>
              <a:spLocks noEditPoints="1"/>
            </p:cNvSpPr>
            <p:nvPr/>
          </p:nvSpPr>
          <p:spPr bwMode="auto">
            <a:xfrm>
              <a:off x="3630" y="1386"/>
              <a:ext cx="95" cy="89"/>
            </a:xfrm>
            <a:custGeom>
              <a:avLst/>
              <a:gdLst>
                <a:gd name="T0" fmla="*/ 484634 w 17"/>
                <a:gd name="T1" fmla="*/ 58356 h 16"/>
                <a:gd name="T2" fmla="*/ 457403 w 17"/>
                <a:gd name="T3" fmla="*/ 31684 h 16"/>
                <a:gd name="T4" fmla="*/ 484634 w 17"/>
                <a:gd name="T5" fmla="*/ 58356 h 16"/>
                <a:gd name="T6" fmla="*/ 457403 w 17"/>
                <a:gd name="T7" fmla="*/ 31684 h 16"/>
                <a:gd name="T8" fmla="*/ 484634 w 17"/>
                <a:gd name="T9" fmla="*/ 58356 h 16"/>
                <a:gd name="T10" fmla="*/ 305224 w 17"/>
                <a:gd name="T11" fmla="*/ 58356 h 16"/>
                <a:gd name="T12" fmla="*/ 484634 w 17"/>
                <a:gd name="T13" fmla="*/ 58356 h 16"/>
                <a:gd name="T14" fmla="*/ 59520 w 17"/>
                <a:gd name="T15" fmla="*/ 239393 h 16"/>
                <a:gd name="T16" fmla="*/ 305224 w 17"/>
                <a:gd name="T17" fmla="*/ 58356 h 16"/>
                <a:gd name="T18" fmla="*/ 33166 w 17"/>
                <a:gd name="T19" fmla="*/ 239393 h 16"/>
                <a:gd name="T20" fmla="*/ 33166 w 17"/>
                <a:gd name="T21" fmla="*/ 239393 h 16"/>
                <a:gd name="T22" fmla="*/ 59520 w 17"/>
                <a:gd name="T23" fmla="*/ 298801 h 16"/>
                <a:gd name="T24" fmla="*/ 33166 w 17"/>
                <a:gd name="T25" fmla="*/ 239393 h 16"/>
                <a:gd name="T26" fmla="*/ 59520 w 17"/>
                <a:gd name="T27" fmla="*/ 298801 h 16"/>
                <a:gd name="T28" fmla="*/ 0 w 17"/>
                <a:gd name="T29" fmla="*/ 415480 h 16"/>
                <a:gd name="T30" fmla="*/ 59520 w 17"/>
                <a:gd name="T31" fmla="*/ 298801 h 16"/>
                <a:gd name="T32" fmla="*/ 0 w 17"/>
                <a:gd name="T33" fmla="*/ 415480 h 16"/>
                <a:gd name="T34" fmla="*/ 0 w 17"/>
                <a:gd name="T35" fmla="*/ 415480 h 16"/>
                <a:gd name="T36" fmla="*/ 33166 w 17"/>
                <a:gd name="T37" fmla="*/ 442341 h 16"/>
                <a:gd name="T38" fmla="*/ 0 w 17"/>
                <a:gd name="T39" fmla="*/ 415480 h 16"/>
                <a:gd name="T40" fmla="*/ 0 w 17"/>
                <a:gd name="T41" fmla="*/ 442341 h 16"/>
                <a:gd name="T42" fmla="*/ 33166 w 17"/>
                <a:gd name="T43" fmla="*/ 442341 h 16"/>
                <a:gd name="T44" fmla="*/ 33166 w 17"/>
                <a:gd name="T45" fmla="*/ 442341 h 16"/>
                <a:gd name="T46" fmla="*/ 33166 w 17"/>
                <a:gd name="T47" fmla="*/ 473836 h 16"/>
                <a:gd name="T48" fmla="*/ 33166 w 17"/>
                <a:gd name="T49" fmla="*/ 442341 h 16"/>
                <a:gd name="T50" fmla="*/ 59520 w 17"/>
                <a:gd name="T51" fmla="*/ 442341 h 16"/>
                <a:gd name="T52" fmla="*/ 33166 w 17"/>
                <a:gd name="T53" fmla="*/ 473836 h 16"/>
                <a:gd name="T54" fmla="*/ 59520 w 17"/>
                <a:gd name="T55" fmla="*/ 442341 h 16"/>
                <a:gd name="T56" fmla="*/ 59520 w 17"/>
                <a:gd name="T57" fmla="*/ 442341 h 16"/>
                <a:gd name="T58" fmla="*/ 59520 w 17"/>
                <a:gd name="T59" fmla="*/ 442341 h 16"/>
                <a:gd name="T60" fmla="*/ 33166 w 17"/>
                <a:gd name="T61" fmla="*/ 473836 h 16"/>
                <a:gd name="T62" fmla="*/ 59520 w 17"/>
                <a:gd name="T63" fmla="*/ 442341 h 16"/>
                <a:gd name="T64" fmla="*/ 59520 w 17"/>
                <a:gd name="T65" fmla="*/ 442341 h 16"/>
                <a:gd name="T66" fmla="*/ 59520 w 17"/>
                <a:gd name="T67" fmla="*/ 442341 h 16"/>
                <a:gd name="T68" fmla="*/ 59520 w 17"/>
                <a:gd name="T69" fmla="*/ 473836 h 16"/>
                <a:gd name="T70" fmla="*/ 59520 w 17"/>
                <a:gd name="T71" fmla="*/ 442341 h 16"/>
                <a:gd name="T72" fmla="*/ 59520 w 17"/>
                <a:gd name="T73" fmla="*/ 473836 h 16"/>
                <a:gd name="T74" fmla="*/ 59520 w 17"/>
                <a:gd name="T75" fmla="*/ 473836 h 16"/>
                <a:gd name="T76" fmla="*/ 185339 w 17"/>
                <a:gd name="T77" fmla="*/ 415480 h 16"/>
                <a:gd name="T78" fmla="*/ 59520 w 17"/>
                <a:gd name="T79" fmla="*/ 473836 h 16"/>
                <a:gd name="T80" fmla="*/ 185339 w 17"/>
                <a:gd name="T81" fmla="*/ 415480 h 16"/>
                <a:gd name="T82" fmla="*/ 364716 w 17"/>
                <a:gd name="T83" fmla="*/ 383985 h 16"/>
                <a:gd name="T84" fmla="*/ 185339 w 17"/>
                <a:gd name="T85" fmla="*/ 415480 h 16"/>
                <a:gd name="T86" fmla="*/ 364716 w 17"/>
                <a:gd name="T87" fmla="*/ 383985 h 16"/>
                <a:gd name="T88" fmla="*/ 364716 w 17"/>
                <a:gd name="T89" fmla="*/ 383985 h 16"/>
                <a:gd name="T90" fmla="*/ 364716 w 17"/>
                <a:gd name="T91" fmla="*/ 266099 h 16"/>
                <a:gd name="T92" fmla="*/ 364716 w 17"/>
                <a:gd name="T93" fmla="*/ 383985 h 16"/>
                <a:gd name="T94" fmla="*/ 364716 w 17"/>
                <a:gd name="T95" fmla="*/ 266099 h 16"/>
                <a:gd name="T96" fmla="*/ 425114 w 17"/>
                <a:gd name="T97" fmla="*/ 149387 h 16"/>
                <a:gd name="T98" fmla="*/ 364716 w 17"/>
                <a:gd name="T99" fmla="*/ 266099 h 16"/>
                <a:gd name="T100" fmla="*/ 397882 w 17"/>
                <a:gd name="T101" fmla="*/ 116868 h 16"/>
                <a:gd name="T102" fmla="*/ 397882 w 17"/>
                <a:gd name="T103" fmla="*/ 116868 h 16"/>
                <a:gd name="T104" fmla="*/ 457403 w 17"/>
                <a:gd name="T105" fmla="*/ 90875 h 16"/>
                <a:gd name="T106" fmla="*/ 425114 w 17"/>
                <a:gd name="T107" fmla="*/ 149387 h 16"/>
                <a:gd name="T108" fmla="*/ 457403 w 17"/>
                <a:gd name="T109" fmla="*/ 90875 h 16"/>
                <a:gd name="T110" fmla="*/ 457403 w 17"/>
                <a:gd name="T111" fmla="*/ 90875 h 16"/>
                <a:gd name="T112" fmla="*/ 484634 w 17"/>
                <a:gd name="T113" fmla="*/ 31684 h 16"/>
                <a:gd name="T114" fmla="*/ 457403 w 17"/>
                <a:gd name="T115" fmla="*/ 116868 h 16"/>
                <a:gd name="T116" fmla="*/ 484634 w 17"/>
                <a:gd name="T117" fmla="*/ 0 h 16"/>
                <a:gd name="T118" fmla="*/ 517767 w 17"/>
                <a:gd name="T119" fmla="*/ 31684 h 16"/>
                <a:gd name="T120" fmla="*/ 484634 w 17"/>
                <a:gd name="T121" fmla="*/ 0 h 16"/>
                <a:gd name="T122" fmla="*/ 484634 w 17"/>
                <a:gd name="T123" fmla="*/ 58356 h 16"/>
                <a:gd name="T124" fmla="*/ 484634 w 17"/>
                <a:gd name="T125" fmla="*/ 0 h 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 h="16">
                  <a:moveTo>
                    <a:pt x="16" y="2"/>
                  </a:moveTo>
                  <a:lnTo>
                    <a:pt x="16" y="2"/>
                  </a:lnTo>
                  <a:lnTo>
                    <a:pt x="15" y="1"/>
                  </a:lnTo>
                  <a:lnTo>
                    <a:pt x="16" y="2"/>
                  </a:lnTo>
                  <a:close/>
                  <a:moveTo>
                    <a:pt x="16" y="2"/>
                  </a:moveTo>
                  <a:lnTo>
                    <a:pt x="16" y="2"/>
                  </a:lnTo>
                  <a:lnTo>
                    <a:pt x="15" y="1"/>
                  </a:lnTo>
                  <a:lnTo>
                    <a:pt x="16" y="2"/>
                  </a:lnTo>
                  <a:close/>
                  <a:moveTo>
                    <a:pt x="16" y="2"/>
                  </a:moveTo>
                  <a:cubicBezTo>
                    <a:pt x="14" y="3"/>
                    <a:pt x="12" y="3"/>
                    <a:pt x="10" y="4"/>
                  </a:cubicBezTo>
                  <a:lnTo>
                    <a:pt x="10" y="2"/>
                  </a:lnTo>
                  <a:cubicBezTo>
                    <a:pt x="12" y="2"/>
                    <a:pt x="14" y="1"/>
                    <a:pt x="15" y="1"/>
                  </a:cubicBezTo>
                  <a:lnTo>
                    <a:pt x="16" y="2"/>
                  </a:lnTo>
                  <a:close/>
                  <a:moveTo>
                    <a:pt x="10" y="4"/>
                  </a:moveTo>
                  <a:cubicBezTo>
                    <a:pt x="6" y="5"/>
                    <a:pt x="3" y="5"/>
                    <a:pt x="2" y="8"/>
                  </a:cubicBezTo>
                  <a:lnTo>
                    <a:pt x="1" y="8"/>
                  </a:lnTo>
                  <a:cubicBezTo>
                    <a:pt x="2" y="4"/>
                    <a:pt x="6" y="3"/>
                    <a:pt x="10" y="2"/>
                  </a:cubicBezTo>
                  <a:lnTo>
                    <a:pt x="10" y="4"/>
                  </a:lnTo>
                  <a:close/>
                  <a:moveTo>
                    <a:pt x="1" y="8"/>
                  </a:moveTo>
                  <a:lnTo>
                    <a:pt x="1" y="8"/>
                  </a:lnTo>
                  <a:close/>
                  <a:moveTo>
                    <a:pt x="2" y="8"/>
                  </a:moveTo>
                  <a:cubicBezTo>
                    <a:pt x="2" y="9"/>
                    <a:pt x="2" y="10"/>
                    <a:pt x="2" y="10"/>
                  </a:cubicBezTo>
                  <a:lnTo>
                    <a:pt x="0" y="11"/>
                  </a:lnTo>
                  <a:cubicBezTo>
                    <a:pt x="0" y="10"/>
                    <a:pt x="0" y="9"/>
                    <a:pt x="1" y="8"/>
                  </a:cubicBezTo>
                  <a:lnTo>
                    <a:pt x="2" y="8"/>
                  </a:lnTo>
                  <a:close/>
                  <a:moveTo>
                    <a:pt x="2" y="10"/>
                  </a:moveTo>
                  <a:cubicBezTo>
                    <a:pt x="2" y="12"/>
                    <a:pt x="2" y="13"/>
                    <a:pt x="1" y="15"/>
                  </a:cubicBezTo>
                  <a:lnTo>
                    <a:pt x="0" y="14"/>
                  </a:lnTo>
                  <a:cubicBezTo>
                    <a:pt x="1" y="13"/>
                    <a:pt x="1" y="12"/>
                    <a:pt x="0" y="11"/>
                  </a:cubicBezTo>
                  <a:lnTo>
                    <a:pt x="2" y="10"/>
                  </a:lnTo>
                  <a:close/>
                  <a:moveTo>
                    <a:pt x="0" y="14"/>
                  </a:moveTo>
                  <a:lnTo>
                    <a:pt x="0" y="14"/>
                  </a:lnTo>
                  <a:lnTo>
                    <a:pt x="1" y="15"/>
                  </a:lnTo>
                  <a:lnTo>
                    <a:pt x="0" y="14"/>
                  </a:lnTo>
                  <a:close/>
                  <a:moveTo>
                    <a:pt x="1" y="15"/>
                  </a:moveTo>
                  <a:cubicBezTo>
                    <a:pt x="1" y="15"/>
                    <a:pt x="1" y="14"/>
                    <a:pt x="1" y="15"/>
                  </a:cubicBezTo>
                  <a:lnTo>
                    <a:pt x="0" y="15"/>
                  </a:lnTo>
                  <a:cubicBezTo>
                    <a:pt x="0" y="15"/>
                    <a:pt x="0" y="15"/>
                    <a:pt x="0" y="14"/>
                  </a:cubicBezTo>
                  <a:lnTo>
                    <a:pt x="1" y="15"/>
                  </a:lnTo>
                  <a:close/>
                  <a:moveTo>
                    <a:pt x="0" y="15"/>
                  </a:moveTo>
                  <a:lnTo>
                    <a:pt x="0" y="15"/>
                  </a:lnTo>
                  <a:lnTo>
                    <a:pt x="1" y="15"/>
                  </a:lnTo>
                  <a:lnTo>
                    <a:pt x="0" y="15"/>
                  </a:lnTo>
                  <a:close/>
                  <a:moveTo>
                    <a:pt x="1" y="15"/>
                  </a:moveTo>
                  <a:cubicBezTo>
                    <a:pt x="1" y="15"/>
                    <a:pt x="1" y="15"/>
                    <a:pt x="2" y="15"/>
                  </a:cubicBezTo>
                  <a:lnTo>
                    <a:pt x="1" y="16"/>
                  </a:lnTo>
                  <a:cubicBezTo>
                    <a:pt x="0" y="16"/>
                    <a:pt x="0" y="15"/>
                    <a:pt x="0" y="15"/>
                  </a:cubicBezTo>
                  <a:lnTo>
                    <a:pt x="1" y="15"/>
                  </a:lnTo>
                  <a:close/>
                  <a:moveTo>
                    <a:pt x="2" y="15"/>
                  </a:moveTo>
                  <a:cubicBezTo>
                    <a:pt x="2" y="15"/>
                    <a:pt x="2" y="15"/>
                    <a:pt x="2" y="15"/>
                  </a:cubicBezTo>
                  <a:lnTo>
                    <a:pt x="1" y="16"/>
                  </a:lnTo>
                  <a:cubicBezTo>
                    <a:pt x="1" y="16"/>
                    <a:pt x="1" y="16"/>
                    <a:pt x="1" y="16"/>
                  </a:cubicBezTo>
                  <a:lnTo>
                    <a:pt x="2" y="15"/>
                  </a:lnTo>
                  <a:close/>
                  <a:moveTo>
                    <a:pt x="2" y="15"/>
                  </a:moveTo>
                  <a:lnTo>
                    <a:pt x="2" y="15"/>
                  </a:lnTo>
                  <a:close/>
                  <a:moveTo>
                    <a:pt x="2" y="15"/>
                  </a:moveTo>
                  <a:cubicBezTo>
                    <a:pt x="2" y="15"/>
                    <a:pt x="2" y="15"/>
                    <a:pt x="2" y="15"/>
                  </a:cubicBezTo>
                  <a:lnTo>
                    <a:pt x="2" y="16"/>
                  </a:lnTo>
                  <a:cubicBezTo>
                    <a:pt x="2" y="16"/>
                    <a:pt x="2" y="16"/>
                    <a:pt x="1" y="16"/>
                  </a:cubicBezTo>
                  <a:lnTo>
                    <a:pt x="2" y="15"/>
                  </a:lnTo>
                  <a:close/>
                  <a:moveTo>
                    <a:pt x="2" y="15"/>
                  </a:moveTo>
                  <a:lnTo>
                    <a:pt x="2" y="15"/>
                  </a:lnTo>
                  <a:close/>
                  <a:moveTo>
                    <a:pt x="2" y="15"/>
                  </a:moveTo>
                  <a:lnTo>
                    <a:pt x="2" y="15"/>
                  </a:lnTo>
                  <a:lnTo>
                    <a:pt x="2" y="16"/>
                  </a:lnTo>
                  <a:lnTo>
                    <a:pt x="2" y="15"/>
                  </a:lnTo>
                  <a:close/>
                  <a:moveTo>
                    <a:pt x="2" y="16"/>
                  </a:moveTo>
                  <a:lnTo>
                    <a:pt x="2" y="16"/>
                  </a:lnTo>
                  <a:lnTo>
                    <a:pt x="2" y="15"/>
                  </a:lnTo>
                  <a:lnTo>
                    <a:pt x="2" y="16"/>
                  </a:lnTo>
                  <a:close/>
                  <a:moveTo>
                    <a:pt x="2" y="15"/>
                  </a:moveTo>
                  <a:cubicBezTo>
                    <a:pt x="3" y="14"/>
                    <a:pt x="4" y="14"/>
                    <a:pt x="6" y="14"/>
                  </a:cubicBezTo>
                  <a:lnTo>
                    <a:pt x="6" y="16"/>
                  </a:lnTo>
                  <a:cubicBezTo>
                    <a:pt x="5" y="16"/>
                    <a:pt x="3" y="16"/>
                    <a:pt x="2" y="16"/>
                  </a:cubicBezTo>
                  <a:lnTo>
                    <a:pt x="2" y="15"/>
                  </a:lnTo>
                  <a:close/>
                  <a:moveTo>
                    <a:pt x="6" y="14"/>
                  </a:moveTo>
                  <a:cubicBezTo>
                    <a:pt x="8" y="14"/>
                    <a:pt x="10" y="14"/>
                    <a:pt x="10" y="13"/>
                  </a:cubicBezTo>
                  <a:lnTo>
                    <a:pt x="12" y="13"/>
                  </a:lnTo>
                  <a:cubicBezTo>
                    <a:pt x="11" y="15"/>
                    <a:pt x="8" y="16"/>
                    <a:pt x="6" y="16"/>
                  </a:cubicBezTo>
                  <a:lnTo>
                    <a:pt x="6" y="14"/>
                  </a:lnTo>
                  <a:close/>
                  <a:moveTo>
                    <a:pt x="12" y="13"/>
                  </a:moveTo>
                  <a:lnTo>
                    <a:pt x="12" y="13"/>
                  </a:lnTo>
                  <a:lnTo>
                    <a:pt x="11" y="13"/>
                  </a:lnTo>
                  <a:lnTo>
                    <a:pt x="12" y="13"/>
                  </a:lnTo>
                  <a:close/>
                  <a:moveTo>
                    <a:pt x="10" y="13"/>
                  </a:moveTo>
                  <a:cubicBezTo>
                    <a:pt x="11" y="11"/>
                    <a:pt x="11" y="10"/>
                    <a:pt x="12" y="9"/>
                  </a:cubicBezTo>
                  <a:lnTo>
                    <a:pt x="13" y="10"/>
                  </a:lnTo>
                  <a:cubicBezTo>
                    <a:pt x="12" y="11"/>
                    <a:pt x="12" y="12"/>
                    <a:pt x="12" y="13"/>
                  </a:cubicBezTo>
                  <a:lnTo>
                    <a:pt x="10" y="13"/>
                  </a:lnTo>
                  <a:close/>
                  <a:moveTo>
                    <a:pt x="12" y="9"/>
                  </a:moveTo>
                  <a:cubicBezTo>
                    <a:pt x="12" y="8"/>
                    <a:pt x="13" y="6"/>
                    <a:pt x="13" y="4"/>
                  </a:cubicBezTo>
                  <a:lnTo>
                    <a:pt x="14" y="5"/>
                  </a:lnTo>
                  <a:cubicBezTo>
                    <a:pt x="14" y="6"/>
                    <a:pt x="13" y="8"/>
                    <a:pt x="13" y="10"/>
                  </a:cubicBezTo>
                  <a:lnTo>
                    <a:pt x="12" y="9"/>
                  </a:lnTo>
                  <a:close/>
                  <a:moveTo>
                    <a:pt x="13" y="4"/>
                  </a:moveTo>
                  <a:lnTo>
                    <a:pt x="13" y="4"/>
                  </a:lnTo>
                  <a:lnTo>
                    <a:pt x="14" y="5"/>
                  </a:lnTo>
                  <a:lnTo>
                    <a:pt x="13" y="4"/>
                  </a:lnTo>
                  <a:close/>
                  <a:moveTo>
                    <a:pt x="13" y="4"/>
                  </a:moveTo>
                  <a:cubicBezTo>
                    <a:pt x="14" y="4"/>
                    <a:pt x="14" y="3"/>
                    <a:pt x="15" y="3"/>
                  </a:cubicBezTo>
                  <a:lnTo>
                    <a:pt x="15" y="4"/>
                  </a:lnTo>
                  <a:cubicBezTo>
                    <a:pt x="15" y="4"/>
                    <a:pt x="15" y="5"/>
                    <a:pt x="14" y="5"/>
                  </a:cubicBezTo>
                  <a:lnTo>
                    <a:pt x="13" y="4"/>
                  </a:lnTo>
                  <a:close/>
                  <a:moveTo>
                    <a:pt x="15" y="3"/>
                  </a:moveTo>
                  <a:lnTo>
                    <a:pt x="15" y="3"/>
                  </a:lnTo>
                  <a:close/>
                  <a:moveTo>
                    <a:pt x="15" y="3"/>
                  </a:moveTo>
                  <a:cubicBezTo>
                    <a:pt x="15" y="2"/>
                    <a:pt x="16" y="2"/>
                    <a:pt x="16" y="1"/>
                  </a:cubicBezTo>
                  <a:lnTo>
                    <a:pt x="17" y="1"/>
                  </a:lnTo>
                  <a:cubicBezTo>
                    <a:pt x="17" y="2"/>
                    <a:pt x="16" y="3"/>
                    <a:pt x="15" y="4"/>
                  </a:cubicBezTo>
                  <a:lnTo>
                    <a:pt x="15" y="3"/>
                  </a:lnTo>
                  <a:close/>
                  <a:moveTo>
                    <a:pt x="16" y="0"/>
                  </a:moveTo>
                  <a:lnTo>
                    <a:pt x="17" y="0"/>
                  </a:lnTo>
                  <a:lnTo>
                    <a:pt x="17" y="1"/>
                  </a:lnTo>
                  <a:lnTo>
                    <a:pt x="16" y="1"/>
                  </a:lnTo>
                  <a:lnTo>
                    <a:pt x="16" y="0"/>
                  </a:lnTo>
                  <a:close/>
                  <a:moveTo>
                    <a:pt x="17" y="1"/>
                  </a:moveTo>
                  <a:lnTo>
                    <a:pt x="16" y="2"/>
                  </a:lnTo>
                  <a:lnTo>
                    <a:pt x="15" y="1"/>
                  </a:lnTo>
                  <a:lnTo>
                    <a:pt x="16" y="0"/>
                  </a:lnTo>
                  <a:lnTo>
                    <a:pt x="17"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7" name="Freeform 156">
              <a:extLst>
                <a:ext uri="{FF2B5EF4-FFF2-40B4-BE49-F238E27FC236}">
                  <a16:creationId xmlns:a16="http://schemas.microsoft.com/office/drawing/2014/main" id="{E6B87527-6816-DC17-B306-984926BD78B4}"/>
                </a:ext>
              </a:extLst>
            </p:cNvPr>
            <p:cNvSpPr>
              <a:spLocks/>
            </p:cNvSpPr>
            <p:nvPr/>
          </p:nvSpPr>
          <p:spPr bwMode="auto">
            <a:xfrm>
              <a:off x="3703" y="1397"/>
              <a:ext cx="61" cy="73"/>
            </a:xfrm>
            <a:custGeom>
              <a:avLst/>
              <a:gdLst>
                <a:gd name="T0" fmla="*/ 230735 w 11"/>
                <a:gd name="T1" fmla="*/ 61612 h 13"/>
                <a:gd name="T2" fmla="*/ 88844 w 11"/>
                <a:gd name="T3" fmla="*/ 94378 h 13"/>
                <a:gd name="T4" fmla="*/ 31215 w 11"/>
                <a:gd name="T5" fmla="*/ 312170 h 13"/>
                <a:gd name="T6" fmla="*/ 115445 w 11"/>
                <a:gd name="T7" fmla="*/ 373788 h 13"/>
                <a:gd name="T8" fmla="*/ 230735 w 11"/>
                <a:gd name="T9" fmla="*/ 61612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8" y="2"/>
                  </a:moveTo>
                  <a:cubicBezTo>
                    <a:pt x="7" y="0"/>
                    <a:pt x="4" y="2"/>
                    <a:pt x="3" y="3"/>
                  </a:cubicBezTo>
                  <a:cubicBezTo>
                    <a:pt x="2" y="5"/>
                    <a:pt x="3" y="8"/>
                    <a:pt x="1" y="10"/>
                  </a:cubicBezTo>
                  <a:cubicBezTo>
                    <a:pt x="0" y="12"/>
                    <a:pt x="2" y="13"/>
                    <a:pt x="4" y="12"/>
                  </a:cubicBezTo>
                  <a:cubicBezTo>
                    <a:pt x="8" y="11"/>
                    <a:pt x="11" y="5"/>
                    <a:pt x="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8" name="Freeform 157">
              <a:extLst>
                <a:ext uri="{FF2B5EF4-FFF2-40B4-BE49-F238E27FC236}">
                  <a16:creationId xmlns:a16="http://schemas.microsoft.com/office/drawing/2014/main" id="{7EE52748-3515-1385-59B1-9C04BF18A4FB}"/>
                </a:ext>
              </a:extLst>
            </p:cNvPr>
            <p:cNvSpPr>
              <a:spLocks noEditPoints="1"/>
            </p:cNvSpPr>
            <p:nvPr/>
          </p:nvSpPr>
          <p:spPr bwMode="auto">
            <a:xfrm>
              <a:off x="3703" y="1397"/>
              <a:ext cx="56" cy="73"/>
            </a:xfrm>
            <a:custGeom>
              <a:avLst/>
              <a:gdLst>
                <a:gd name="T0" fmla="*/ 214441 w 10"/>
                <a:gd name="T1" fmla="*/ 61612 h 13"/>
                <a:gd name="T2" fmla="*/ 275374 w 10"/>
                <a:gd name="T3" fmla="*/ 33833 h 13"/>
                <a:gd name="T4" fmla="*/ 214441 w 10"/>
                <a:gd name="T5" fmla="*/ 61612 h 13"/>
                <a:gd name="T6" fmla="*/ 154353 w 10"/>
                <a:gd name="T7" fmla="*/ 33833 h 13"/>
                <a:gd name="T8" fmla="*/ 214441 w 10"/>
                <a:gd name="T9" fmla="*/ 61612 h 13"/>
                <a:gd name="T10" fmla="*/ 120988 w 10"/>
                <a:gd name="T11" fmla="*/ 94378 h 13"/>
                <a:gd name="T12" fmla="*/ 154353 w 10"/>
                <a:gd name="T13" fmla="*/ 33833 h 13"/>
                <a:gd name="T14" fmla="*/ 120988 w 10"/>
                <a:gd name="T15" fmla="*/ 94378 h 13"/>
                <a:gd name="T16" fmla="*/ 60934 w 10"/>
                <a:gd name="T17" fmla="*/ 94378 h 13"/>
                <a:gd name="T18" fmla="*/ 120988 w 10"/>
                <a:gd name="T19" fmla="*/ 94378 h 13"/>
                <a:gd name="T20" fmla="*/ 93419 w 10"/>
                <a:gd name="T21" fmla="*/ 123230 h 13"/>
                <a:gd name="T22" fmla="*/ 120988 w 10"/>
                <a:gd name="T23" fmla="*/ 123230 h 13"/>
                <a:gd name="T24" fmla="*/ 93419 w 10"/>
                <a:gd name="T25" fmla="*/ 189985 h 13"/>
                <a:gd name="T26" fmla="*/ 60934 w 10"/>
                <a:gd name="T27" fmla="*/ 94378 h 13"/>
                <a:gd name="T28" fmla="*/ 93419 w 10"/>
                <a:gd name="T29" fmla="*/ 189985 h 13"/>
                <a:gd name="T30" fmla="*/ 33365 w 10"/>
                <a:gd name="T31" fmla="*/ 312170 h 13"/>
                <a:gd name="T32" fmla="*/ 93419 w 10"/>
                <a:gd name="T33" fmla="*/ 189985 h 13"/>
                <a:gd name="T34" fmla="*/ 0 w 10"/>
                <a:gd name="T35" fmla="*/ 312170 h 13"/>
                <a:gd name="T36" fmla="*/ 33365 w 10"/>
                <a:gd name="T37" fmla="*/ 312170 h 13"/>
                <a:gd name="T38" fmla="*/ 60934 w 10"/>
                <a:gd name="T39" fmla="*/ 312170 h 13"/>
                <a:gd name="T40" fmla="*/ 0 w 10"/>
                <a:gd name="T41" fmla="*/ 345975 h 13"/>
                <a:gd name="T42" fmla="*/ 60934 w 10"/>
                <a:gd name="T43" fmla="*/ 312170 h 13"/>
                <a:gd name="T44" fmla="*/ 60934 w 10"/>
                <a:gd name="T45" fmla="*/ 345975 h 13"/>
                <a:gd name="T46" fmla="*/ 0 w 10"/>
                <a:gd name="T47" fmla="*/ 345975 h 13"/>
                <a:gd name="T48" fmla="*/ 60934 w 10"/>
                <a:gd name="T49" fmla="*/ 345975 h 13"/>
                <a:gd name="T50" fmla="*/ 60934 w 10"/>
                <a:gd name="T51" fmla="*/ 407621 h 13"/>
                <a:gd name="T52" fmla="*/ 60934 w 10"/>
                <a:gd name="T53" fmla="*/ 345975 h 13"/>
                <a:gd name="T54" fmla="*/ 120988 w 10"/>
                <a:gd name="T55" fmla="*/ 345975 h 13"/>
                <a:gd name="T56" fmla="*/ 60934 w 10"/>
                <a:gd name="T57" fmla="*/ 407621 h 13"/>
                <a:gd name="T58" fmla="*/ 120988 w 10"/>
                <a:gd name="T59" fmla="*/ 345975 h 13"/>
                <a:gd name="T60" fmla="*/ 120988 w 10"/>
                <a:gd name="T61" fmla="*/ 373788 h 13"/>
                <a:gd name="T62" fmla="*/ 120988 w 10"/>
                <a:gd name="T63" fmla="*/ 345975 h 13"/>
                <a:gd name="T64" fmla="*/ 214441 w 10"/>
                <a:gd name="T65" fmla="*/ 345975 h 13"/>
                <a:gd name="T66" fmla="*/ 120988 w 10"/>
                <a:gd name="T67" fmla="*/ 345975 h 13"/>
                <a:gd name="T68" fmla="*/ 247806 w 10"/>
                <a:gd name="T69" fmla="*/ 217793 h 13"/>
                <a:gd name="T70" fmla="*/ 214441 w 10"/>
                <a:gd name="T71" fmla="*/ 345975 h 13"/>
                <a:gd name="T72" fmla="*/ 247806 w 10"/>
                <a:gd name="T73" fmla="*/ 217793 h 13"/>
                <a:gd name="T74" fmla="*/ 308739 w 10"/>
                <a:gd name="T75" fmla="*/ 94378 h 13"/>
                <a:gd name="T76" fmla="*/ 247806 w 10"/>
                <a:gd name="T77" fmla="*/ 217793 h 13"/>
                <a:gd name="T78" fmla="*/ 247806 w 10"/>
                <a:gd name="T79" fmla="*/ 61612 h 13"/>
                <a:gd name="T80" fmla="*/ 308739 w 10"/>
                <a:gd name="T81" fmla="*/ 94378 h 13"/>
                <a:gd name="T82" fmla="*/ 275374 w 10"/>
                <a:gd name="T83" fmla="*/ 33833 h 13"/>
                <a:gd name="T84" fmla="*/ 247806 w 10"/>
                <a:gd name="T85" fmla="*/ 61612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 h="13">
                  <a:moveTo>
                    <a:pt x="8" y="2"/>
                  </a:moveTo>
                  <a:cubicBezTo>
                    <a:pt x="8" y="2"/>
                    <a:pt x="7" y="2"/>
                    <a:pt x="7" y="2"/>
                  </a:cubicBezTo>
                  <a:lnTo>
                    <a:pt x="8" y="1"/>
                  </a:lnTo>
                  <a:cubicBezTo>
                    <a:pt x="8" y="1"/>
                    <a:pt x="8" y="1"/>
                    <a:pt x="9" y="1"/>
                  </a:cubicBezTo>
                  <a:lnTo>
                    <a:pt x="8" y="2"/>
                  </a:lnTo>
                  <a:close/>
                  <a:moveTo>
                    <a:pt x="7" y="2"/>
                  </a:moveTo>
                  <a:cubicBezTo>
                    <a:pt x="7" y="2"/>
                    <a:pt x="6" y="2"/>
                    <a:pt x="6" y="2"/>
                  </a:cubicBezTo>
                  <a:lnTo>
                    <a:pt x="5" y="1"/>
                  </a:lnTo>
                  <a:cubicBezTo>
                    <a:pt x="6" y="0"/>
                    <a:pt x="7" y="0"/>
                    <a:pt x="8" y="1"/>
                  </a:cubicBezTo>
                  <a:lnTo>
                    <a:pt x="7" y="2"/>
                  </a:lnTo>
                  <a:close/>
                  <a:moveTo>
                    <a:pt x="6" y="2"/>
                  </a:moveTo>
                  <a:cubicBezTo>
                    <a:pt x="5" y="2"/>
                    <a:pt x="5" y="3"/>
                    <a:pt x="4" y="3"/>
                  </a:cubicBezTo>
                  <a:lnTo>
                    <a:pt x="3" y="2"/>
                  </a:lnTo>
                  <a:cubicBezTo>
                    <a:pt x="4" y="1"/>
                    <a:pt x="5" y="1"/>
                    <a:pt x="5" y="1"/>
                  </a:cubicBezTo>
                  <a:lnTo>
                    <a:pt x="6" y="2"/>
                  </a:lnTo>
                  <a:close/>
                  <a:moveTo>
                    <a:pt x="4" y="3"/>
                  </a:moveTo>
                  <a:cubicBezTo>
                    <a:pt x="4" y="3"/>
                    <a:pt x="4" y="3"/>
                    <a:pt x="4" y="4"/>
                  </a:cubicBezTo>
                  <a:lnTo>
                    <a:pt x="2" y="3"/>
                  </a:lnTo>
                  <a:cubicBezTo>
                    <a:pt x="3" y="3"/>
                    <a:pt x="3" y="2"/>
                    <a:pt x="3" y="2"/>
                  </a:cubicBezTo>
                  <a:lnTo>
                    <a:pt x="4" y="3"/>
                  </a:lnTo>
                  <a:close/>
                  <a:moveTo>
                    <a:pt x="4" y="4"/>
                  </a:moveTo>
                  <a:lnTo>
                    <a:pt x="3" y="4"/>
                  </a:lnTo>
                  <a:lnTo>
                    <a:pt x="3" y="3"/>
                  </a:lnTo>
                  <a:lnTo>
                    <a:pt x="4" y="4"/>
                  </a:lnTo>
                  <a:close/>
                  <a:moveTo>
                    <a:pt x="3" y="4"/>
                  </a:moveTo>
                  <a:cubicBezTo>
                    <a:pt x="3" y="4"/>
                    <a:pt x="3" y="5"/>
                    <a:pt x="3" y="6"/>
                  </a:cubicBezTo>
                  <a:lnTo>
                    <a:pt x="2" y="6"/>
                  </a:lnTo>
                  <a:cubicBezTo>
                    <a:pt x="2" y="5"/>
                    <a:pt x="2" y="4"/>
                    <a:pt x="2" y="3"/>
                  </a:cubicBezTo>
                  <a:lnTo>
                    <a:pt x="3" y="4"/>
                  </a:lnTo>
                  <a:close/>
                  <a:moveTo>
                    <a:pt x="3" y="6"/>
                  </a:moveTo>
                  <a:cubicBezTo>
                    <a:pt x="3" y="8"/>
                    <a:pt x="3" y="9"/>
                    <a:pt x="1" y="11"/>
                  </a:cubicBezTo>
                  <a:lnTo>
                    <a:pt x="1" y="10"/>
                  </a:lnTo>
                  <a:cubicBezTo>
                    <a:pt x="2" y="9"/>
                    <a:pt x="2" y="8"/>
                    <a:pt x="2" y="6"/>
                  </a:cubicBezTo>
                  <a:lnTo>
                    <a:pt x="3" y="6"/>
                  </a:lnTo>
                  <a:close/>
                  <a:moveTo>
                    <a:pt x="0" y="10"/>
                  </a:moveTo>
                  <a:lnTo>
                    <a:pt x="0" y="10"/>
                  </a:lnTo>
                  <a:lnTo>
                    <a:pt x="1" y="10"/>
                  </a:lnTo>
                  <a:lnTo>
                    <a:pt x="0" y="10"/>
                  </a:lnTo>
                  <a:close/>
                  <a:moveTo>
                    <a:pt x="2" y="10"/>
                  </a:moveTo>
                  <a:cubicBezTo>
                    <a:pt x="2" y="11"/>
                    <a:pt x="2" y="11"/>
                    <a:pt x="2" y="11"/>
                  </a:cubicBezTo>
                  <a:lnTo>
                    <a:pt x="0" y="11"/>
                  </a:lnTo>
                  <a:cubicBezTo>
                    <a:pt x="0" y="11"/>
                    <a:pt x="0" y="10"/>
                    <a:pt x="0" y="10"/>
                  </a:cubicBezTo>
                  <a:lnTo>
                    <a:pt x="2" y="10"/>
                  </a:lnTo>
                  <a:close/>
                  <a:moveTo>
                    <a:pt x="2" y="11"/>
                  </a:moveTo>
                  <a:cubicBezTo>
                    <a:pt x="2" y="11"/>
                    <a:pt x="2" y="11"/>
                    <a:pt x="2" y="11"/>
                  </a:cubicBezTo>
                  <a:lnTo>
                    <a:pt x="1" y="12"/>
                  </a:lnTo>
                  <a:cubicBezTo>
                    <a:pt x="1" y="12"/>
                    <a:pt x="0" y="12"/>
                    <a:pt x="0" y="11"/>
                  </a:cubicBezTo>
                  <a:lnTo>
                    <a:pt x="2" y="11"/>
                  </a:lnTo>
                  <a:close/>
                  <a:moveTo>
                    <a:pt x="2" y="11"/>
                  </a:moveTo>
                  <a:cubicBezTo>
                    <a:pt x="2" y="11"/>
                    <a:pt x="2" y="11"/>
                    <a:pt x="2" y="11"/>
                  </a:cubicBezTo>
                  <a:lnTo>
                    <a:pt x="2" y="13"/>
                  </a:lnTo>
                  <a:cubicBezTo>
                    <a:pt x="1" y="12"/>
                    <a:pt x="1" y="12"/>
                    <a:pt x="1" y="12"/>
                  </a:cubicBezTo>
                  <a:lnTo>
                    <a:pt x="2" y="11"/>
                  </a:lnTo>
                  <a:close/>
                  <a:moveTo>
                    <a:pt x="2" y="11"/>
                  </a:moveTo>
                  <a:cubicBezTo>
                    <a:pt x="3" y="11"/>
                    <a:pt x="3" y="12"/>
                    <a:pt x="4" y="11"/>
                  </a:cubicBezTo>
                  <a:lnTo>
                    <a:pt x="4" y="13"/>
                  </a:lnTo>
                  <a:cubicBezTo>
                    <a:pt x="3" y="13"/>
                    <a:pt x="2" y="13"/>
                    <a:pt x="2" y="13"/>
                  </a:cubicBezTo>
                  <a:lnTo>
                    <a:pt x="2" y="11"/>
                  </a:lnTo>
                  <a:close/>
                  <a:moveTo>
                    <a:pt x="4" y="11"/>
                  </a:moveTo>
                  <a:lnTo>
                    <a:pt x="4" y="11"/>
                  </a:lnTo>
                  <a:lnTo>
                    <a:pt x="4" y="12"/>
                  </a:lnTo>
                  <a:lnTo>
                    <a:pt x="4" y="11"/>
                  </a:lnTo>
                  <a:close/>
                  <a:moveTo>
                    <a:pt x="4" y="11"/>
                  </a:moveTo>
                  <a:cubicBezTo>
                    <a:pt x="4" y="11"/>
                    <a:pt x="5" y="11"/>
                    <a:pt x="6" y="10"/>
                  </a:cubicBezTo>
                  <a:lnTo>
                    <a:pt x="7" y="11"/>
                  </a:lnTo>
                  <a:cubicBezTo>
                    <a:pt x="6" y="12"/>
                    <a:pt x="5" y="12"/>
                    <a:pt x="4" y="13"/>
                  </a:cubicBezTo>
                  <a:lnTo>
                    <a:pt x="4" y="11"/>
                  </a:lnTo>
                  <a:close/>
                  <a:moveTo>
                    <a:pt x="6" y="10"/>
                  </a:moveTo>
                  <a:cubicBezTo>
                    <a:pt x="7" y="9"/>
                    <a:pt x="8" y="8"/>
                    <a:pt x="8" y="7"/>
                  </a:cubicBezTo>
                  <a:lnTo>
                    <a:pt x="9" y="7"/>
                  </a:lnTo>
                  <a:cubicBezTo>
                    <a:pt x="9" y="9"/>
                    <a:pt x="8" y="10"/>
                    <a:pt x="7" y="11"/>
                  </a:cubicBezTo>
                  <a:lnTo>
                    <a:pt x="6" y="10"/>
                  </a:lnTo>
                  <a:close/>
                  <a:moveTo>
                    <a:pt x="8" y="7"/>
                  </a:moveTo>
                  <a:cubicBezTo>
                    <a:pt x="9" y="6"/>
                    <a:pt x="9" y="5"/>
                    <a:pt x="8" y="3"/>
                  </a:cubicBezTo>
                  <a:lnTo>
                    <a:pt x="10" y="3"/>
                  </a:lnTo>
                  <a:cubicBezTo>
                    <a:pt x="10" y="4"/>
                    <a:pt x="10" y="6"/>
                    <a:pt x="9" y="7"/>
                  </a:cubicBezTo>
                  <a:lnTo>
                    <a:pt x="8" y="7"/>
                  </a:lnTo>
                  <a:close/>
                  <a:moveTo>
                    <a:pt x="8" y="3"/>
                  </a:moveTo>
                  <a:cubicBezTo>
                    <a:pt x="8" y="3"/>
                    <a:pt x="8" y="3"/>
                    <a:pt x="8" y="2"/>
                  </a:cubicBezTo>
                  <a:lnTo>
                    <a:pt x="9" y="1"/>
                  </a:lnTo>
                  <a:cubicBezTo>
                    <a:pt x="9" y="2"/>
                    <a:pt x="9" y="2"/>
                    <a:pt x="10" y="3"/>
                  </a:cubicBezTo>
                  <a:lnTo>
                    <a:pt x="8" y="3"/>
                  </a:lnTo>
                  <a:close/>
                  <a:moveTo>
                    <a:pt x="9" y="1"/>
                  </a:moveTo>
                  <a:lnTo>
                    <a:pt x="9" y="1"/>
                  </a:lnTo>
                  <a:lnTo>
                    <a:pt x="8" y="2"/>
                  </a:lnTo>
                  <a:lnTo>
                    <a:pt x="9"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9" name="Freeform 158">
              <a:extLst>
                <a:ext uri="{FF2B5EF4-FFF2-40B4-BE49-F238E27FC236}">
                  <a16:creationId xmlns:a16="http://schemas.microsoft.com/office/drawing/2014/main" id="{EED30023-F277-A451-3A93-AE4B9A5E6D8E}"/>
                </a:ext>
              </a:extLst>
            </p:cNvPr>
            <p:cNvSpPr>
              <a:spLocks/>
            </p:cNvSpPr>
            <p:nvPr/>
          </p:nvSpPr>
          <p:spPr bwMode="auto">
            <a:xfrm>
              <a:off x="3775" y="1196"/>
              <a:ext cx="79" cy="95"/>
            </a:xfrm>
            <a:custGeom>
              <a:avLst/>
              <a:gdLst>
                <a:gd name="T0" fmla="*/ 354879 w 14"/>
                <a:gd name="T1" fmla="*/ 59520 h 17"/>
                <a:gd name="T2" fmla="*/ 62890 w 14"/>
                <a:gd name="T3" fmla="*/ 92653 h 17"/>
                <a:gd name="T4" fmla="*/ 0 w 14"/>
                <a:gd name="T5" fmla="*/ 332612 h 17"/>
                <a:gd name="T6" fmla="*/ 194588 w 14"/>
                <a:gd name="T7" fmla="*/ 457403 h 17"/>
                <a:gd name="T8" fmla="*/ 291990 w 14"/>
                <a:gd name="T9" fmla="*/ 484634 h 17"/>
                <a:gd name="T10" fmla="*/ 354879 w 14"/>
                <a:gd name="T11" fmla="*/ 5952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7">
                  <a:moveTo>
                    <a:pt x="11" y="2"/>
                  </a:moveTo>
                  <a:cubicBezTo>
                    <a:pt x="9" y="0"/>
                    <a:pt x="4" y="0"/>
                    <a:pt x="2" y="3"/>
                  </a:cubicBezTo>
                  <a:cubicBezTo>
                    <a:pt x="0" y="6"/>
                    <a:pt x="0" y="9"/>
                    <a:pt x="0" y="11"/>
                  </a:cubicBezTo>
                  <a:cubicBezTo>
                    <a:pt x="0" y="14"/>
                    <a:pt x="3" y="15"/>
                    <a:pt x="6" y="15"/>
                  </a:cubicBezTo>
                  <a:cubicBezTo>
                    <a:pt x="7" y="15"/>
                    <a:pt x="9" y="17"/>
                    <a:pt x="9" y="16"/>
                  </a:cubicBezTo>
                  <a:cubicBezTo>
                    <a:pt x="12" y="12"/>
                    <a:pt x="14" y="5"/>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0" name="Freeform 159">
              <a:extLst>
                <a:ext uri="{FF2B5EF4-FFF2-40B4-BE49-F238E27FC236}">
                  <a16:creationId xmlns:a16="http://schemas.microsoft.com/office/drawing/2014/main" id="{0E969297-180F-5C77-706A-2248FF211D0E}"/>
                </a:ext>
              </a:extLst>
            </p:cNvPr>
            <p:cNvSpPr>
              <a:spLocks noEditPoints="1"/>
            </p:cNvSpPr>
            <p:nvPr/>
          </p:nvSpPr>
          <p:spPr bwMode="auto">
            <a:xfrm>
              <a:off x="3770" y="1196"/>
              <a:ext cx="84" cy="95"/>
            </a:xfrm>
            <a:custGeom>
              <a:avLst/>
              <a:gdLst>
                <a:gd name="T0" fmla="*/ 341230 w 15"/>
                <a:gd name="T1" fmla="*/ 59520 h 17"/>
                <a:gd name="T2" fmla="*/ 402158 w 15"/>
                <a:gd name="T3" fmla="*/ 33166 h 17"/>
                <a:gd name="T4" fmla="*/ 341230 w 15"/>
                <a:gd name="T5" fmla="*/ 59520 h 17"/>
                <a:gd name="T6" fmla="*/ 247806 w 15"/>
                <a:gd name="T7" fmla="*/ 0 h 17"/>
                <a:gd name="T8" fmla="*/ 341230 w 15"/>
                <a:gd name="T9" fmla="*/ 59520 h 17"/>
                <a:gd name="T10" fmla="*/ 120988 w 15"/>
                <a:gd name="T11" fmla="*/ 92653 h 17"/>
                <a:gd name="T12" fmla="*/ 247806 w 15"/>
                <a:gd name="T13" fmla="*/ 0 h 17"/>
                <a:gd name="T14" fmla="*/ 120988 w 15"/>
                <a:gd name="T15" fmla="*/ 92653 h 17"/>
                <a:gd name="T16" fmla="*/ 120988 w 15"/>
                <a:gd name="T17" fmla="*/ 92653 h 17"/>
                <a:gd name="T18" fmla="*/ 120988 w 15"/>
                <a:gd name="T19" fmla="*/ 119884 h 17"/>
                <a:gd name="T20" fmla="*/ 93419 w 15"/>
                <a:gd name="T21" fmla="*/ 59520 h 17"/>
                <a:gd name="T22" fmla="*/ 120988 w 15"/>
                <a:gd name="T23" fmla="*/ 119884 h 17"/>
                <a:gd name="T24" fmla="*/ 93419 w 15"/>
                <a:gd name="T25" fmla="*/ 92653 h 17"/>
                <a:gd name="T26" fmla="*/ 120988 w 15"/>
                <a:gd name="T27" fmla="*/ 119884 h 17"/>
                <a:gd name="T28" fmla="*/ 33365 w 15"/>
                <a:gd name="T29" fmla="*/ 305224 h 17"/>
                <a:gd name="T30" fmla="*/ 120988 w 15"/>
                <a:gd name="T31" fmla="*/ 119884 h 17"/>
                <a:gd name="T32" fmla="*/ 60934 w 15"/>
                <a:gd name="T33" fmla="*/ 332612 h 17"/>
                <a:gd name="T34" fmla="*/ 33365 w 15"/>
                <a:gd name="T35" fmla="*/ 305224 h 17"/>
                <a:gd name="T36" fmla="*/ 33365 w 15"/>
                <a:gd name="T37" fmla="*/ 332612 h 17"/>
                <a:gd name="T38" fmla="*/ 33365 w 15"/>
                <a:gd name="T39" fmla="*/ 332612 h 17"/>
                <a:gd name="T40" fmla="*/ 60934 w 15"/>
                <a:gd name="T41" fmla="*/ 364716 h 17"/>
                <a:gd name="T42" fmla="*/ 33365 w 15"/>
                <a:gd name="T43" fmla="*/ 332612 h 17"/>
                <a:gd name="T44" fmla="*/ 60934 w 15"/>
                <a:gd name="T45" fmla="*/ 364716 h 17"/>
                <a:gd name="T46" fmla="*/ 60934 w 15"/>
                <a:gd name="T47" fmla="*/ 425114 h 17"/>
                <a:gd name="T48" fmla="*/ 60934 w 15"/>
                <a:gd name="T49" fmla="*/ 364716 h 17"/>
                <a:gd name="T50" fmla="*/ 154353 w 15"/>
                <a:gd name="T51" fmla="*/ 425114 h 17"/>
                <a:gd name="T52" fmla="*/ 60934 w 15"/>
                <a:gd name="T53" fmla="*/ 425114 h 17"/>
                <a:gd name="T54" fmla="*/ 154353 w 15"/>
                <a:gd name="T55" fmla="*/ 425114 h 17"/>
                <a:gd name="T56" fmla="*/ 214441 w 15"/>
                <a:gd name="T57" fmla="*/ 457403 h 17"/>
                <a:gd name="T58" fmla="*/ 154353 w 15"/>
                <a:gd name="T59" fmla="*/ 425114 h 17"/>
                <a:gd name="T60" fmla="*/ 214441 w 15"/>
                <a:gd name="T61" fmla="*/ 457403 h 17"/>
                <a:gd name="T62" fmla="*/ 214441 w 15"/>
                <a:gd name="T63" fmla="*/ 425114 h 17"/>
                <a:gd name="T64" fmla="*/ 214441 w 15"/>
                <a:gd name="T65" fmla="*/ 457403 h 17"/>
                <a:gd name="T66" fmla="*/ 214441 w 15"/>
                <a:gd name="T67" fmla="*/ 425114 h 17"/>
                <a:gd name="T68" fmla="*/ 214441 w 15"/>
                <a:gd name="T69" fmla="*/ 425114 h 17"/>
                <a:gd name="T70" fmla="*/ 214441 w 15"/>
                <a:gd name="T71" fmla="*/ 425114 h 17"/>
                <a:gd name="T72" fmla="*/ 275374 w 15"/>
                <a:gd name="T73" fmla="*/ 457403 h 17"/>
                <a:gd name="T74" fmla="*/ 214441 w 15"/>
                <a:gd name="T75" fmla="*/ 457403 h 17"/>
                <a:gd name="T76" fmla="*/ 275374 w 15"/>
                <a:gd name="T77" fmla="*/ 457403 h 17"/>
                <a:gd name="T78" fmla="*/ 308739 w 15"/>
                <a:gd name="T79" fmla="*/ 517767 h 17"/>
                <a:gd name="T80" fmla="*/ 275374 w 15"/>
                <a:gd name="T81" fmla="*/ 457403 h 17"/>
                <a:gd name="T82" fmla="*/ 308739 w 15"/>
                <a:gd name="T83" fmla="*/ 484634 h 17"/>
                <a:gd name="T84" fmla="*/ 308739 w 15"/>
                <a:gd name="T85" fmla="*/ 517767 h 17"/>
                <a:gd name="T86" fmla="*/ 341230 w 15"/>
                <a:gd name="T87" fmla="*/ 517767 h 17"/>
                <a:gd name="T88" fmla="*/ 308739 w 15"/>
                <a:gd name="T89" fmla="*/ 484634 h 17"/>
                <a:gd name="T90" fmla="*/ 308739 w 15"/>
                <a:gd name="T91" fmla="*/ 484634 h 17"/>
                <a:gd name="T92" fmla="*/ 429727 w 15"/>
                <a:gd name="T93" fmla="*/ 272063 h 17"/>
                <a:gd name="T94" fmla="*/ 308739 w 15"/>
                <a:gd name="T95" fmla="*/ 484634 h 17"/>
                <a:gd name="T96" fmla="*/ 368794 w 15"/>
                <a:gd name="T97" fmla="*/ 59520 h 17"/>
                <a:gd name="T98" fmla="*/ 429727 w 15"/>
                <a:gd name="T99" fmla="*/ 272063 h 17"/>
                <a:gd name="T100" fmla="*/ 368794 w 15"/>
                <a:gd name="T101" fmla="*/ 59520 h 17"/>
                <a:gd name="T102" fmla="*/ 368794 w 15"/>
                <a:gd name="T103" fmla="*/ 59520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 h="17">
                  <a:moveTo>
                    <a:pt x="12" y="2"/>
                  </a:moveTo>
                  <a:cubicBezTo>
                    <a:pt x="11" y="2"/>
                    <a:pt x="11" y="2"/>
                    <a:pt x="11" y="2"/>
                  </a:cubicBezTo>
                  <a:lnTo>
                    <a:pt x="12" y="1"/>
                  </a:lnTo>
                  <a:cubicBezTo>
                    <a:pt x="12" y="1"/>
                    <a:pt x="12" y="1"/>
                    <a:pt x="13" y="1"/>
                  </a:cubicBezTo>
                  <a:lnTo>
                    <a:pt x="12" y="2"/>
                  </a:lnTo>
                  <a:close/>
                  <a:moveTo>
                    <a:pt x="11" y="2"/>
                  </a:moveTo>
                  <a:cubicBezTo>
                    <a:pt x="11" y="1"/>
                    <a:pt x="9" y="1"/>
                    <a:pt x="8" y="1"/>
                  </a:cubicBezTo>
                  <a:lnTo>
                    <a:pt x="8" y="0"/>
                  </a:lnTo>
                  <a:cubicBezTo>
                    <a:pt x="10" y="0"/>
                    <a:pt x="11" y="0"/>
                    <a:pt x="12" y="1"/>
                  </a:cubicBezTo>
                  <a:lnTo>
                    <a:pt x="11" y="2"/>
                  </a:lnTo>
                  <a:close/>
                  <a:moveTo>
                    <a:pt x="8" y="1"/>
                  </a:moveTo>
                  <a:cubicBezTo>
                    <a:pt x="7" y="2"/>
                    <a:pt x="5" y="2"/>
                    <a:pt x="4" y="3"/>
                  </a:cubicBezTo>
                  <a:lnTo>
                    <a:pt x="3" y="2"/>
                  </a:lnTo>
                  <a:cubicBezTo>
                    <a:pt x="5" y="1"/>
                    <a:pt x="6" y="0"/>
                    <a:pt x="8" y="0"/>
                  </a:cubicBezTo>
                  <a:lnTo>
                    <a:pt x="8" y="1"/>
                  </a:lnTo>
                  <a:close/>
                  <a:moveTo>
                    <a:pt x="4" y="3"/>
                  </a:moveTo>
                  <a:lnTo>
                    <a:pt x="4" y="3"/>
                  </a:lnTo>
                  <a:close/>
                  <a:moveTo>
                    <a:pt x="4" y="3"/>
                  </a:moveTo>
                  <a:cubicBezTo>
                    <a:pt x="4" y="3"/>
                    <a:pt x="4" y="4"/>
                    <a:pt x="4" y="4"/>
                  </a:cubicBezTo>
                  <a:lnTo>
                    <a:pt x="3" y="3"/>
                  </a:lnTo>
                  <a:cubicBezTo>
                    <a:pt x="3" y="3"/>
                    <a:pt x="3" y="2"/>
                    <a:pt x="3" y="2"/>
                  </a:cubicBezTo>
                  <a:lnTo>
                    <a:pt x="4" y="3"/>
                  </a:lnTo>
                  <a:close/>
                  <a:moveTo>
                    <a:pt x="4" y="4"/>
                  </a:moveTo>
                  <a:lnTo>
                    <a:pt x="4" y="4"/>
                  </a:lnTo>
                  <a:lnTo>
                    <a:pt x="3" y="3"/>
                  </a:lnTo>
                  <a:lnTo>
                    <a:pt x="4" y="4"/>
                  </a:lnTo>
                  <a:close/>
                  <a:moveTo>
                    <a:pt x="4" y="4"/>
                  </a:moveTo>
                  <a:cubicBezTo>
                    <a:pt x="2" y="5"/>
                    <a:pt x="2" y="8"/>
                    <a:pt x="2" y="10"/>
                  </a:cubicBezTo>
                  <a:lnTo>
                    <a:pt x="1" y="10"/>
                  </a:lnTo>
                  <a:cubicBezTo>
                    <a:pt x="1" y="7"/>
                    <a:pt x="1" y="5"/>
                    <a:pt x="3" y="3"/>
                  </a:cubicBezTo>
                  <a:lnTo>
                    <a:pt x="4" y="4"/>
                  </a:lnTo>
                  <a:close/>
                  <a:moveTo>
                    <a:pt x="2" y="10"/>
                  </a:moveTo>
                  <a:cubicBezTo>
                    <a:pt x="2" y="10"/>
                    <a:pt x="2" y="11"/>
                    <a:pt x="2" y="11"/>
                  </a:cubicBezTo>
                  <a:lnTo>
                    <a:pt x="1" y="11"/>
                  </a:lnTo>
                  <a:cubicBezTo>
                    <a:pt x="1" y="11"/>
                    <a:pt x="1" y="10"/>
                    <a:pt x="1" y="10"/>
                  </a:cubicBezTo>
                  <a:lnTo>
                    <a:pt x="2" y="10"/>
                  </a:lnTo>
                  <a:close/>
                  <a:moveTo>
                    <a:pt x="1" y="11"/>
                  </a:moveTo>
                  <a:lnTo>
                    <a:pt x="1" y="11"/>
                  </a:lnTo>
                  <a:close/>
                  <a:moveTo>
                    <a:pt x="2" y="11"/>
                  </a:moveTo>
                  <a:cubicBezTo>
                    <a:pt x="2" y="11"/>
                    <a:pt x="2" y="12"/>
                    <a:pt x="2" y="12"/>
                  </a:cubicBezTo>
                  <a:lnTo>
                    <a:pt x="1" y="12"/>
                  </a:lnTo>
                  <a:cubicBezTo>
                    <a:pt x="0" y="12"/>
                    <a:pt x="0" y="11"/>
                    <a:pt x="1" y="11"/>
                  </a:cubicBezTo>
                  <a:lnTo>
                    <a:pt x="2" y="11"/>
                  </a:lnTo>
                  <a:close/>
                  <a:moveTo>
                    <a:pt x="2" y="12"/>
                  </a:moveTo>
                  <a:cubicBezTo>
                    <a:pt x="2" y="12"/>
                    <a:pt x="2" y="13"/>
                    <a:pt x="3" y="13"/>
                  </a:cubicBezTo>
                  <a:lnTo>
                    <a:pt x="2" y="14"/>
                  </a:lnTo>
                  <a:cubicBezTo>
                    <a:pt x="1" y="14"/>
                    <a:pt x="1" y="13"/>
                    <a:pt x="1" y="12"/>
                  </a:cubicBezTo>
                  <a:lnTo>
                    <a:pt x="2" y="12"/>
                  </a:lnTo>
                  <a:close/>
                  <a:moveTo>
                    <a:pt x="3" y="13"/>
                  </a:moveTo>
                  <a:cubicBezTo>
                    <a:pt x="3" y="14"/>
                    <a:pt x="4" y="14"/>
                    <a:pt x="5" y="14"/>
                  </a:cubicBezTo>
                  <a:lnTo>
                    <a:pt x="5" y="15"/>
                  </a:lnTo>
                  <a:cubicBezTo>
                    <a:pt x="4" y="15"/>
                    <a:pt x="3" y="15"/>
                    <a:pt x="2" y="14"/>
                  </a:cubicBezTo>
                  <a:lnTo>
                    <a:pt x="3" y="13"/>
                  </a:lnTo>
                  <a:close/>
                  <a:moveTo>
                    <a:pt x="5" y="14"/>
                  </a:moveTo>
                  <a:cubicBezTo>
                    <a:pt x="6" y="14"/>
                    <a:pt x="6" y="14"/>
                    <a:pt x="7" y="14"/>
                  </a:cubicBezTo>
                  <a:lnTo>
                    <a:pt x="7" y="15"/>
                  </a:lnTo>
                  <a:cubicBezTo>
                    <a:pt x="6" y="15"/>
                    <a:pt x="6" y="15"/>
                    <a:pt x="5" y="15"/>
                  </a:cubicBezTo>
                  <a:lnTo>
                    <a:pt x="5" y="14"/>
                  </a:lnTo>
                  <a:close/>
                  <a:moveTo>
                    <a:pt x="7" y="15"/>
                  </a:moveTo>
                  <a:lnTo>
                    <a:pt x="7" y="15"/>
                  </a:lnTo>
                  <a:close/>
                  <a:moveTo>
                    <a:pt x="7" y="14"/>
                  </a:moveTo>
                  <a:lnTo>
                    <a:pt x="7" y="14"/>
                  </a:lnTo>
                  <a:lnTo>
                    <a:pt x="7" y="15"/>
                  </a:lnTo>
                  <a:lnTo>
                    <a:pt x="7" y="14"/>
                  </a:lnTo>
                  <a:close/>
                  <a:moveTo>
                    <a:pt x="7" y="14"/>
                  </a:moveTo>
                  <a:lnTo>
                    <a:pt x="7" y="14"/>
                  </a:lnTo>
                  <a:lnTo>
                    <a:pt x="7" y="15"/>
                  </a:lnTo>
                  <a:lnTo>
                    <a:pt x="7" y="14"/>
                  </a:lnTo>
                  <a:close/>
                  <a:moveTo>
                    <a:pt x="7" y="14"/>
                  </a:moveTo>
                  <a:cubicBezTo>
                    <a:pt x="8" y="14"/>
                    <a:pt x="8" y="15"/>
                    <a:pt x="9" y="15"/>
                  </a:cubicBezTo>
                  <a:lnTo>
                    <a:pt x="8" y="16"/>
                  </a:lnTo>
                  <a:cubicBezTo>
                    <a:pt x="8" y="16"/>
                    <a:pt x="7" y="15"/>
                    <a:pt x="7" y="15"/>
                  </a:cubicBezTo>
                  <a:lnTo>
                    <a:pt x="7" y="14"/>
                  </a:lnTo>
                  <a:close/>
                  <a:moveTo>
                    <a:pt x="9" y="15"/>
                  </a:moveTo>
                  <a:cubicBezTo>
                    <a:pt x="10" y="15"/>
                    <a:pt x="10" y="16"/>
                    <a:pt x="10" y="16"/>
                  </a:cubicBezTo>
                  <a:lnTo>
                    <a:pt x="10" y="17"/>
                  </a:lnTo>
                  <a:cubicBezTo>
                    <a:pt x="9" y="17"/>
                    <a:pt x="9" y="16"/>
                    <a:pt x="8" y="16"/>
                  </a:cubicBezTo>
                  <a:lnTo>
                    <a:pt x="9" y="15"/>
                  </a:lnTo>
                  <a:close/>
                  <a:moveTo>
                    <a:pt x="10" y="16"/>
                  </a:moveTo>
                  <a:cubicBezTo>
                    <a:pt x="10" y="16"/>
                    <a:pt x="10" y="16"/>
                    <a:pt x="10" y="16"/>
                  </a:cubicBezTo>
                  <a:lnTo>
                    <a:pt x="11" y="17"/>
                  </a:lnTo>
                  <a:cubicBezTo>
                    <a:pt x="11" y="17"/>
                    <a:pt x="10" y="17"/>
                    <a:pt x="10" y="17"/>
                  </a:cubicBezTo>
                  <a:lnTo>
                    <a:pt x="10" y="16"/>
                  </a:lnTo>
                  <a:close/>
                  <a:moveTo>
                    <a:pt x="11" y="17"/>
                  </a:moveTo>
                  <a:lnTo>
                    <a:pt x="11" y="17"/>
                  </a:lnTo>
                  <a:lnTo>
                    <a:pt x="10" y="16"/>
                  </a:lnTo>
                  <a:lnTo>
                    <a:pt x="11" y="17"/>
                  </a:lnTo>
                  <a:close/>
                  <a:moveTo>
                    <a:pt x="10" y="16"/>
                  </a:moveTo>
                  <a:cubicBezTo>
                    <a:pt x="11" y="14"/>
                    <a:pt x="12" y="11"/>
                    <a:pt x="13" y="9"/>
                  </a:cubicBezTo>
                  <a:lnTo>
                    <a:pt x="14" y="9"/>
                  </a:lnTo>
                  <a:cubicBezTo>
                    <a:pt x="13" y="12"/>
                    <a:pt x="12" y="14"/>
                    <a:pt x="11" y="17"/>
                  </a:cubicBezTo>
                  <a:lnTo>
                    <a:pt x="10" y="16"/>
                  </a:lnTo>
                  <a:close/>
                  <a:moveTo>
                    <a:pt x="13" y="9"/>
                  </a:moveTo>
                  <a:cubicBezTo>
                    <a:pt x="13" y="6"/>
                    <a:pt x="13" y="4"/>
                    <a:pt x="12" y="2"/>
                  </a:cubicBezTo>
                  <a:lnTo>
                    <a:pt x="13" y="1"/>
                  </a:lnTo>
                  <a:cubicBezTo>
                    <a:pt x="14" y="3"/>
                    <a:pt x="15" y="6"/>
                    <a:pt x="14" y="9"/>
                  </a:cubicBezTo>
                  <a:lnTo>
                    <a:pt x="13" y="9"/>
                  </a:lnTo>
                  <a:close/>
                  <a:moveTo>
                    <a:pt x="12" y="2"/>
                  </a:move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1" name="Freeform 160">
              <a:extLst>
                <a:ext uri="{FF2B5EF4-FFF2-40B4-BE49-F238E27FC236}">
                  <a16:creationId xmlns:a16="http://schemas.microsoft.com/office/drawing/2014/main" id="{278F9763-94CF-22EB-C5BA-893E34C494AE}"/>
                </a:ext>
              </a:extLst>
            </p:cNvPr>
            <p:cNvSpPr>
              <a:spLocks/>
            </p:cNvSpPr>
            <p:nvPr/>
          </p:nvSpPr>
          <p:spPr bwMode="auto">
            <a:xfrm>
              <a:off x="3552" y="1313"/>
              <a:ext cx="106" cy="89"/>
            </a:xfrm>
            <a:custGeom>
              <a:avLst/>
              <a:gdLst>
                <a:gd name="T0" fmla="*/ 421428 w 19"/>
                <a:gd name="T1" fmla="*/ 0 h 16"/>
                <a:gd name="T2" fmla="*/ 119116 w 19"/>
                <a:gd name="T3" fmla="*/ 90875 h 16"/>
                <a:gd name="T4" fmla="*/ 0 w 19"/>
                <a:gd name="T5" fmla="*/ 298801 h 16"/>
                <a:gd name="T6" fmla="*/ 178342 w 19"/>
                <a:gd name="T7" fmla="*/ 442341 h 16"/>
                <a:gd name="T8" fmla="*/ 540544 w 19"/>
                <a:gd name="T9" fmla="*/ 207743 h 16"/>
                <a:gd name="T10" fmla="*/ 572506 w 19"/>
                <a:gd name="T11" fmla="*/ 116868 h 16"/>
                <a:gd name="T12" fmla="*/ 421428 w 19"/>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6">
                  <a:moveTo>
                    <a:pt x="14" y="0"/>
                  </a:moveTo>
                  <a:cubicBezTo>
                    <a:pt x="11" y="1"/>
                    <a:pt x="7" y="1"/>
                    <a:pt x="4" y="3"/>
                  </a:cubicBezTo>
                  <a:cubicBezTo>
                    <a:pt x="1" y="5"/>
                    <a:pt x="0" y="7"/>
                    <a:pt x="0" y="10"/>
                  </a:cubicBezTo>
                  <a:cubicBezTo>
                    <a:pt x="0" y="14"/>
                    <a:pt x="4" y="16"/>
                    <a:pt x="6" y="15"/>
                  </a:cubicBezTo>
                  <a:cubicBezTo>
                    <a:pt x="10" y="13"/>
                    <a:pt x="13" y="9"/>
                    <a:pt x="18" y="7"/>
                  </a:cubicBezTo>
                  <a:cubicBezTo>
                    <a:pt x="18" y="6"/>
                    <a:pt x="19" y="5"/>
                    <a:pt x="19" y="4"/>
                  </a:cubicBezTo>
                  <a:cubicBezTo>
                    <a:pt x="19" y="2"/>
                    <a:pt x="17"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2" name="Freeform 161">
              <a:extLst>
                <a:ext uri="{FF2B5EF4-FFF2-40B4-BE49-F238E27FC236}">
                  <a16:creationId xmlns:a16="http://schemas.microsoft.com/office/drawing/2014/main" id="{5801F90E-ACA3-37EF-F472-9BF72F5C3E30}"/>
                </a:ext>
              </a:extLst>
            </p:cNvPr>
            <p:cNvSpPr>
              <a:spLocks noEditPoints="1"/>
            </p:cNvSpPr>
            <p:nvPr/>
          </p:nvSpPr>
          <p:spPr bwMode="auto">
            <a:xfrm>
              <a:off x="3546" y="1307"/>
              <a:ext cx="118" cy="95"/>
            </a:xfrm>
            <a:custGeom>
              <a:avLst/>
              <a:gdLst>
                <a:gd name="T0" fmla="*/ 314032 w 21"/>
                <a:gd name="T1" fmla="*/ 92653 h 17"/>
                <a:gd name="T2" fmla="*/ 470511 w 21"/>
                <a:gd name="T3" fmla="*/ 33166 h 17"/>
                <a:gd name="T4" fmla="*/ 314032 w 21"/>
                <a:gd name="T5" fmla="*/ 92653 h 17"/>
                <a:gd name="T6" fmla="*/ 156479 w 21"/>
                <a:gd name="T7" fmla="*/ 119884 h 17"/>
                <a:gd name="T8" fmla="*/ 314032 w 21"/>
                <a:gd name="T9" fmla="*/ 92653 h 17"/>
                <a:gd name="T10" fmla="*/ 156479 w 21"/>
                <a:gd name="T11" fmla="*/ 119884 h 17"/>
                <a:gd name="T12" fmla="*/ 190356 w 21"/>
                <a:gd name="T13" fmla="*/ 152173 h 17"/>
                <a:gd name="T14" fmla="*/ 61725 w 21"/>
                <a:gd name="T15" fmla="*/ 212543 h 17"/>
                <a:gd name="T16" fmla="*/ 190356 w 21"/>
                <a:gd name="T17" fmla="*/ 152173 h 17"/>
                <a:gd name="T18" fmla="*/ 61725 w 21"/>
                <a:gd name="T19" fmla="*/ 212543 h 17"/>
                <a:gd name="T20" fmla="*/ 95636 w 21"/>
                <a:gd name="T21" fmla="*/ 244832 h 17"/>
                <a:gd name="T22" fmla="*/ 0 w 21"/>
                <a:gd name="T23" fmla="*/ 332612 h 17"/>
                <a:gd name="T24" fmla="*/ 95636 w 21"/>
                <a:gd name="T25" fmla="*/ 244832 h 17"/>
                <a:gd name="T26" fmla="*/ 0 w 21"/>
                <a:gd name="T27" fmla="*/ 332612 h 17"/>
                <a:gd name="T28" fmla="*/ 0 w 21"/>
                <a:gd name="T29" fmla="*/ 332612 h 17"/>
                <a:gd name="T30" fmla="*/ 61725 w 21"/>
                <a:gd name="T31" fmla="*/ 397882 h 17"/>
                <a:gd name="T32" fmla="*/ 0 w 21"/>
                <a:gd name="T33" fmla="*/ 332612 h 17"/>
                <a:gd name="T34" fmla="*/ 61725 w 21"/>
                <a:gd name="T35" fmla="*/ 397882 h 17"/>
                <a:gd name="T36" fmla="*/ 95636 w 21"/>
                <a:gd name="T37" fmla="*/ 484634 h 17"/>
                <a:gd name="T38" fmla="*/ 61725 w 21"/>
                <a:gd name="T39" fmla="*/ 397882 h 17"/>
                <a:gd name="T40" fmla="*/ 156479 w 21"/>
                <a:gd name="T41" fmla="*/ 457403 h 17"/>
                <a:gd name="T42" fmla="*/ 95636 w 21"/>
                <a:gd name="T43" fmla="*/ 484634 h 17"/>
                <a:gd name="T44" fmla="*/ 156479 w 21"/>
                <a:gd name="T45" fmla="*/ 457403 h 17"/>
                <a:gd name="T46" fmla="*/ 218396 w 21"/>
                <a:gd name="T47" fmla="*/ 484634 h 17"/>
                <a:gd name="T48" fmla="*/ 156479 w 21"/>
                <a:gd name="T49" fmla="*/ 457403 h 17"/>
                <a:gd name="T50" fmla="*/ 218396 w 21"/>
                <a:gd name="T51" fmla="*/ 457403 h 17"/>
                <a:gd name="T52" fmla="*/ 218396 w 21"/>
                <a:gd name="T53" fmla="*/ 457403 h 17"/>
                <a:gd name="T54" fmla="*/ 218396 w 21"/>
                <a:gd name="T55" fmla="*/ 457403 h 17"/>
                <a:gd name="T56" fmla="*/ 218396 w 21"/>
                <a:gd name="T57" fmla="*/ 484634 h 17"/>
                <a:gd name="T58" fmla="*/ 218396 w 21"/>
                <a:gd name="T59" fmla="*/ 484634 h 17"/>
                <a:gd name="T60" fmla="*/ 218396 w 21"/>
                <a:gd name="T61" fmla="*/ 484634 h 17"/>
                <a:gd name="T62" fmla="*/ 408752 w 21"/>
                <a:gd name="T63" fmla="*/ 332612 h 17"/>
                <a:gd name="T64" fmla="*/ 218396 w 21"/>
                <a:gd name="T65" fmla="*/ 484634 h 17"/>
                <a:gd name="T66" fmla="*/ 408752 w 21"/>
                <a:gd name="T67" fmla="*/ 332612 h 17"/>
                <a:gd name="T68" fmla="*/ 599142 w 21"/>
                <a:gd name="T69" fmla="*/ 244832 h 17"/>
                <a:gd name="T70" fmla="*/ 408752 w 21"/>
                <a:gd name="T71" fmla="*/ 332612 h 17"/>
                <a:gd name="T72" fmla="*/ 566304 w 21"/>
                <a:gd name="T73" fmla="*/ 212543 h 17"/>
                <a:gd name="T74" fmla="*/ 566304 w 21"/>
                <a:gd name="T75" fmla="*/ 212543 h 17"/>
                <a:gd name="T76" fmla="*/ 566304 w 21"/>
                <a:gd name="T77" fmla="*/ 212543 h 17"/>
                <a:gd name="T78" fmla="*/ 599142 w 21"/>
                <a:gd name="T79" fmla="*/ 244832 h 17"/>
                <a:gd name="T80" fmla="*/ 566304 w 21"/>
                <a:gd name="T81" fmla="*/ 212543 h 17"/>
                <a:gd name="T82" fmla="*/ 599142 w 21"/>
                <a:gd name="T83" fmla="*/ 244832 h 17"/>
                <a:gd name="T84" fmla="*/ 566304 w 21"/>
                <a:gd name="T85" fmla="*/ 212543 h 17"/>
                <a:gd name="T86" fmla="*/ 599142 w 21"/>
                <a:gd name="T87" fmla="*/ 212543 h 17"/>
                <a:gd name="T88" fmla="*/ 599142 w 21"/>
                <a:gd name="T89" fmla="*/ 244832 h 17"/>
                <a:gd name="T90" fmla="*/ 599142 w 21"/>
                <a:gd name="T91" fmla="*/ 212543 h 17"/>
                <a:gd name="T92" fmla="*/ 660867 w 21"/>
                <a:gd name="T93" fmla="*/ 152173 h 17"/>
                <a:gd name="T94" fmla="*/ 599142 w 21"/>
                <a:gd name="T95" fmla="*/ 212543 h 17"/>
                <a:gd name="T96" fmla="*/ 660867 w 21"/>
                <a:gd name="T97" fmla="*/ 152173 h 17"/>
                <a:gd name="T98" fmla="*/ 660867 w 21"/>
                <a:gd name="T99" fmla="*/ 152173 h 17"/>
                <a:gd name="T100" fmla="*/ 626990 w 21"/>
                <a:gd name="T101" fmla="*/ 152173 h 17"/>
                <a:gd name="T102" fmla="*/ 660867 w 21"/>
                <a:gd name="T103" fmla="*/ 152173 h 17"/>
                <a:gd name="T104" fmla="*/ 626990 w 21"/>
                <a:gd name="T105" fmla="*/ 152173 h 17"/>
                <a:gd name="T106" fmla="*/ 626990 w 21"/>
                <a:gd name="T107" fmla="*/ 119884 h 17"/>
                <a:gd name="T108" fmla="*/ 626990 w 21"/>
                <a:gd name="T109" fmla="*/ 152173 h 17"/>
                <a:gd name="T110" fmla="*/ 599142 w 21"/>
                <a:gd name="T111" fmla="*/ 119884 h 17"/>
                <a:gd name="T112" fmla="*/ 626990 w 21"/>
                <a:gd name="T113" fmla="*/ 119884 h 17"/>
                <a:gd name="T114" fmla="*/ 599142 w 21"/>
                <a:gd name="T115" fmla="*/ 119884 h 17"/>
                <a:gd name="T116" fmla="*/ 470511 w 21"/>
                <a:gd name="T117" fmla="*/ 33166 h 17"/>
                <a:gd name="T118" fmla="*/ 599142 w 21"/>
                <a:gd name="T119" fmla="*/ 119884 h 17"/>
                <a:gd name="T120" fmla="*/ 470511 w 21"/>
                <a:gd name="T121" fmla="*/ 59520 h 17"/>
                <a:gd name="T122" fmla="*/ 470511 w 21"/>
                <a:gd name="T123" fmla="*/ 59520 h 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 h="17">
                  <a:moveTo>
                    <a:pt x="15" y="2"/>
                  </a:moveTo>
                  <a:cubicBezTo>
                    <a:pt x="14" y="2"/>
                    <a:pt x="12" y="2"/>
                    <a:pt x="10" y="3"/>
                  </a:cubicBezTo>
                  <a:lnTo>
                    <a:pt x="10" y="2"/>
                  </a:lnTo>
                  <a:cubicBezTo>
                    <a:pt x="12" y="1"/>
                    <a:pt x="13" y="1"/>
                    <a:pt x="15" y="1"/>
                  </a:cubicBezTo>
                  <a:lnTo>
                    <a:pt x="15" y="2"/>
                  </a:lnTo>
                  <a:close/>
                  <a:moveTo>
                    <a:pt x="10" y="3"/>
                  </a:moveTo>
                  <a:cubicBezTo>
                    <a:pt x="9" y="3"/>
                    <a:pt x="7" y="4"/>
                    <a:pt x="6" y="5"/>
                  </a:cubicBezTo>
                  <a:lnTo>
                    <a:pt x="5" y="4"/>
                  </a:lnTo>
                  <a:cubicBezTo>
                    <a:pt x="7" y="3"/>
                    <a:pt x="8" y="2"/>
                    <a:pt x="10" y="2"/>
                  </a:cubicBezTo>
                  <a:lnTo>
                    <a:pt x="10" y="3"/>
                  </a:lnTo>
                  <a:close/>
                  <a:moveTo>
                    <a:pt x="5" y="4"/>
                  </a:moveTo>
                  <a:lnTo>
                    <a:pt x="5" y="4"/>
                  </a:lnTo>
                  <a:close/>
                  <a:moveTo>
                    <a:pt x="6" y="5"/>
                  </a:moveTo>
                  <a:cubicBezTo>
                    <a:pt x="4" y="5"/>
                    <a:pt x="3" y="6"/>
                    <a:pt x="3" y="8"/>
                  </a:cubicBezTo>
                  <a:lnTo>
                    <a:pt x="2" y="7"/>
                  </a:lnTo>
                  <a:cubicBezTo>
                    <a:pt x="2" y="6"/>
                    <a:pt x="3" y="4"/>
                    <a:pt x="5" y="4"/>
                  </a:cubicBezTo>
                  <a:lnTo>
                    <a:pt x="6" y="5"/>
                  </a:lnTo>
                  <a:close/>
                  <a:moveTo>
                    <a:pt x="2" y="7"/>
                  </a:moveTo>
                  <a:lnTo>
                    <a:pt x="2" y="7"/>
                  </a:lnTo>
                  <a:close/>
                  <a:moveTo>
                    <a:pt x="3" y="8"/>
                  </a:moveTo>
                  <a:cubicBezTo>
                    <a:pt x="2" y="9"/>
                    <a:pt x="2" y="10"/>
                    <a:pt x="2" y="11"/>
                  </a:cubicBezTo>
                  <a:lnTo>
                    <a:pt x="0" y="11"/>
                  </a:lnTo>
                  <a:cubicBezTo>
                    <a:pt x="1" y="10"/>
                    <a:pt x="1" y="8"/>
                    <a:pt x="2" y="7"/>
                  </a:cubicBezTo>
                  <a:lnTo>
                    <a:pt x="3" y="8"/>
                  </a:lnTo>
                  <a:close/>
                  <a:moveTo>
                    <a:pt x="0" y="11"/>
                  </a:moveTo>
                  <a:lnTo>
                    <a:pt x="0" y="11"/>
                  </a:lnTo>
                  <a:lnTo>
                    <a:pt x="1" y="11"/>
                  </a:lnTo>
                  <a:lnTo>
                    <a:pt x="0" y="11"/>
                  </a:lnTo>
                  <a:close/>
                  <a:moveTo>
                    <a:pt x="2" y="11"/>
                  </a:moveTo>
                  <a:cubicBezTo>
                    <a:pt x="2" y="12"/>
                    <a:pt x="2" y="13"/>
                    <a:pt x="2" y="13"/>
                  </a:cubicBezTo>
                  <a:lnTo>
                    <a:pt x="1" y="14"/>
                  </a:lnTo>
                  <a:cubicBezTo>
                    <a:pt x="0" y="13"/>
                    <a:pt x="0" y="12"/>
                    <a:pt x="0" y="11"/>
                  </a:cubicBezTo>
                  <a:lnTo>
                    <a:pt x="2" y="11"/>
                  </a:lnTo>
                  <a:close/>
                  <a:moveTo>
                    <a:pt x="2" y="13"/>
                  </a:moveTo>
                  <a:cubicBezTo>
                    <a:pt x="2" y="14"/>
                    <a:pt x="3" y="14"/>
                    <a:pt x="3" y="15"/>
                  </a:cubicBezTo>
                  <a:lnTo>
                    <a:pt x="3" y="16"/>
                  </a:lnTo>
                  <a:cubicBezTo>
                    <a:pt x="2" y="15"/>
                    <a:pt x="1" y="15"/>
                    <a:pt x="1" y="14"/>
                  </a:cubicBezTo>
                  <a:lnTo>
                    <a:pt x="2" y="13"/>
                  </a:lnTo>
                  <a:close/>
                  <a:moveTo>
                    <a:pt x="3" y="15"/>
                  </a:moveTo>
                  <a:cubicBezTo>
                    <a:pt x="4" y="15"/>
                    <a:pt x="5" y="15"/>
                    <a:pt x="5" y="15"/>
                  </a:cubicBezTo>
                  <a:lnTo>
                    <a:pt x="5" y="17"/>
                  </a:lnTo>
                  <a:cubicBezTo>
                    <a:pt x="4" y="16"/>
                    <a:pt x="3" y="16"/>
                    <a:pt x="3" y="16"/>
                  </a:cubicBezTo>
                  <a:lnTo>
                    <a:pt x="3" y="15"/>
                  </a:lnTo>
                  <a:close/>
                  <a:moveTo>
                    <a:pt x="5" y="15"/>
                  </a:moveTo>
                  <a:cubicBezTo>
                    <a:pt x="6" y="15"/>
                    <a:pt x="6" y="15"/>
                    <a:pt x="7" y="15"/>
                  </a:cubicBezTo>
                  <a:lnTo>
                    <a:pt x="7" y="16"/>
                  </a:lnTo>
                  <a:cubicBezTo>
                    <a:pt x="7" y="17"/>
                    <a:pt x="6" y="17"/>
                    <a:pt x="5" y="17"/>
                  </a:cubicBezTo>
                  <a:lnTo>
                    <a:pt x="5" y="15"/>
                  </a:lnTo>
                  <a:close/>
                  <a:moveTo>
                    <a:pt x="7" y="15"/>
                  </a:moveTo>
                  <a:lnTo>
                    <a:pt x="7" y="15"/>
                  </a:lnTo>
                  <a:lnTo>
                    <a:pt x="7" y="16"/>
                  </a:lnTo>
                  <a:lnTo>
                    <a:pt x="7" y="15"/>
                  </a:lnTo>
                  <a:close/>
                  <a:moveTo>
                    <a:pt x="7" y="15"/>
                  </a:moveTo>
                  <a:lnTo>
                    <a:pt x="7" y="15"/>
                  </a:lnTo>
                  <a:lnTo>
                    <a:pt x="7" y="16"/>
                  </a:lnTo>
                  <a:lnTo>
                    <a:pt x="7" y="15"/>
                  </a:lnTo>
                  <a:close/>
                  <a:moveTo>
                    <a:pt x="7" y="16"/>
                  </a:moveTo>
                  <a:lnTo>
                    <a:pt x="7" y="16"/>
                  </a:lnTo>
                  <a:close/>
                  <a:moveTo>
                    <a:pt x="7" y="15"/>
                  </a:moveTo>
                  <a:cubicBezTo>
                    <a:pt x="9" y="14"/>
                    <a:pt x="11" y="12"/>
                    <a:pt x="13" y="11"/>
                  </a:cubicBezTo>
                  <a:lnTo>
                    <a:pt x="14" y="12"/>
                  </a:lnTo>
                  <a:cubicBezTo>
                    <a:pt x="12" y="13"/>
                    <a:pt x="10" y="15"/>
                    <a:pt x="7" y="16"/>
                  </a:cubicBezTo>
                  <a:lnTo>
                    <a:pt x="7" y="15"/>
                  </a:lnTo>
                  <a:close/>
                  <a:moveTo>
                    <a:pt x="13" y="11"/>
                  </a:moveTo>
                  <a:cubicBezTo>
                    <a:pt x="15" y="9"/>
                    <a:pt x="17" y="8"/>
                    <a:pt x="18" y="7"/>
                  </a:cubicBezTo>
                  <a:lnTo>
                    <a:pt x="19" y="8"/>
                  </a:lnTo>
                  <a:cubicBezTo>
                    <a:pt x="17" y="9"/>
                    <a:pt x="16" y="10"/>
                    <a:pt x="14" y="12"/>
                  </a:cubicBezTo>
                  <a:lnTo>
                    <a:pt x="13" y="11"/>
                  </a:lnTo>
                  <a:close/>
                  <a:moveTo>
                    <a:pt x="18" y="7"/>
                  </a:moveTo>
                  <a:lnTo>
                    <a:pt x="18" y="7"/>
                  </a:lnTo>
                  <a:lnTo>
                    <a:pt x="19" y="8"/>
                  </a:lnTo>
                  <a:lnTo>
                    <a:pt x="18" y="7"/>
                  </a:lnTo>
                  <a:close/>
                  <a:moveTo>
                    <a:pt x="18" y="7"/>
                  </a:moveTo>
                  <a:lnTo>
                    <a:pt x="18" y="7"/>
                  </a:lnTo>
                  <a:lnTo>
                    <a:pt x="19" y="8"/>
                  </a:lnTo>
                  <a:lnTo>
                    <a:pt x="18" y="7"/>
                  </a:lnTo>
                  <a:close/>
                  <a:moveTo>
                    <a:pt x="18" y="7"/>
                  </a:moveTo>
                  <a:cubicBezTo>
                    <a:pt x="18" y="7"/>
                    <a:pt x="18" y="7"/>
                    <a:pt x="18" y="7"/>
                  </a:cubicBezTo>
                  <a:lnTo>
                    <a:pt x="19" y="8"/>
                  </a:lnTo>
                  <a:cubicBezTo>
                    <a:pt x="19" y="8"/>
                    <a:pt x="19" y="8"/>
                    <a:pt x="19" y="8"/>
                  </a:cubicBezTo>
                  <a:lnTo>
                    <a:pt x="18" y="7"/>
                  </a:lnTo>
                  <a:close/>
                  <a:moveTo>
                    <a:pt x="18" y="7"/>
                  </a:moveTo>
                  <a:cubicBezTo>
                    <a:pt x="19" y="7"/>
                    <a:pt x="19" y="7"/>
                    <a:pt x="19" y="7"/>
                  </a:cubicBezTo>
                  <a:lnTo>
                    <a:pt x="20" y="8"/>
                  </a:lnTo>
                  <a:cubicBezTo>
                    <a:pt x="20" y="8"/>
                    <a:pt x="19" y="8"/>
                    <a:pt x="19" y="8"/>
                  </a:cubicBezTo>
                  <a:lnTo>
                    <a:pt x="18" y="7"/>
                  </a:lnTo>
                  <a:close/>
                  <a:moveTo>
                    <a:pt x="19" y="7"/>
                  </a:moveTo>
                  <a:cubicBezTo>
                    <a:pt x="19" y="6"/>
                    <a:pt x="20" y="6"/>
                    <a:pt x="20" y="5"/>
                  </a:cubicBezTo>
                  <a:lnTo>
                    <a:pt x="21" y="5"/>
                  </a:lnTo>
                  <a:cubicBezTo>
                    <a:pt x="21" y="6"/>
                    <a:pt x="20" y="7"/>
                    <a:pt x="20" y="8"/>
                  </a:cubicBezTo>
                  <a:lnTo>
                    <a:pt x="19" y="7"/>
                  </a:lnTo>
                  <a:close/>
                  <a:moveTo>
                    <a:pt x="21" y="5"/>
                  </a:moveTo>
                  <a:lnTo>
                    <a:pt x="21" y="5"/>
                  </a:lnTo>
                  <a:lnTo>
                    <a:pt x="20" y="5"/>
                  </a:lnTo>
                  <a:lnTo>
                    <a:pt x="21" y="5"/>
                  </a:lnTo>
                  <a:close/>
                  <a:moveTo>
                    <a:pt x="20" y="5"/>
                  </a:moveTo>
                  <a:lnTo>
                    <a:pt x="20" y="5"/>
                  </a:lnTo>
                  <a:lnTo>
                    <a:pt x="21" y="5"/>
                  </a:lnTo>
                  <a:lnTo>
                    <a:pt x="20" y="5"/>
                  </a:lnTo>
                  <a:close/>
                  <a:moveTo>
                    <a:pt x="20" y="5"/>
                  </a:moveTo>
                  <a:cubicBezTo>
                    <a:pt x="19" y="5"/>
                    <a:pt x="19" y="5"/>
                    <a:pt x="19" y="4"/>
                  </a:cubicBezTo>
                  <a:lnTo>
                    <a:pt x="20" y="4"/>
                  </a:lnTo>
                  <a:cubicBezTo>
                    <a:pt x="21" y="4"/>
                    <a:pt x="21" y="5"/>
                    <a:pt x="21" y="5"/>
                  </a:cubicBezTo>
                  <a:lnTo>
                    <a:pt x="20" y="5"/>
                  </a:lnTo>
                  <a:close/>
                  <a:moveTo>
                    <a:pt x="19" y="4"/>
                  </a:moveTo>
                  <a:cubicBezTo>
                    <a:pt x="19" y="4"/>
                    <a:pt x="19" y="4"/>
                    <a:pt x="19" y="4"/>
                  </a:cubicBezTo>
                  <a:lnTo>
                    <a:pt x="20" y="3"/>
                  </a:lnTo>
                  <a:cubicBezTo>
                    <a:pt x="20" y="3"/>
                    <a:pt x="20" y="4"/>
                    <a:pt x="20" y="4"/>
                  </a:cubicBezTo>
                  <a:lnTo>
                    <a:pt x="19" y="4"/>
                  </a:lnTo>
                  <a:close/>
                  <a:moveTo>
                    <a:pt x="19" y="4"/>
                  </a:moveTo>
                  <a:cubicBezTo>
                    <a:pt x="18" y="3"/>
                    <a:pt x="17" y="2"/>
                    <a:pt x="15" y="2"/>
                  </a:cubicBezTo>
                  <a:lnTo>
                    <a:pt x="15" y="1"/>
                  </a:lnTo>
                  <a:cubicBezTo>
                    <a:pt x="17" y="0"/>
                    <a:pt x="19" y="1"/>
                    <a:pt x="20" y="3"/>
                  </a:cubicBezTo>
                  <a:lnTo>
                    <a:pt x="19" y="4"/>
                  </a:lnTo>
                  <a:close/>
                  <a:moveTo>
                    <a:pt x="15" y="2"/>
                  </a:moveTo>
                  <a:lnTo>
                    <a:pt x="15" y="2"/>
                  </a:lnTo>
                  <a:lnTo>
                    <a:pt x="15"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3" name="Freeform 162">
              <a:extLst>
                <a:ext uri="{FF2B5EF4-FFF2-40B4-BE49-F238E27FC236}">
                  <a16:creationId xmlns:a16="http://schemas.microsoft.com/office/drawing/2014/main" id="{F3986E51-C553-3687-9A2C-477B51308137}"/>
                </a:ext>
              </a:extLst>
            </p:cNvPr>
            <p:cNvSpPr>
              <a:spLocks/>
            </p:cNvSpPr>
            <p:nvPr/>
          </p:nvSpPr>
          <p:spPr bwMode="auto">
            <a:xfrm>
              <a:off x="3580" y="1358"/>
              <a:ext cx="139" cy="61"/>
            </a:xfrm>
            <a:custGeom>
              <a:avLst/>
              <a:gdLst>
                <a:gd name="T0" fmla="*/ 706253 w 25"/>
                <a:gd name="T1" fmla="*/ 57628 h 11"/>
                <a:gd name="T2" fmla="*/ 504631 w 25"/>
                <a:gd name="T3" fmla="*/ 0 h 11"/>
                <a:gd name="T4" fmla="*/ 116543 w 25"/>
                <a:gd name="T5" fmla="*/ 173101 h 11"/>
                <a:gd name="T6" fmla="*/ 58274 w 25"/>
                <a:gd name="T7" fmla="*/ 261945 h 11"/>
                <a:gd name="T8" fmla="*/ 265735 w 25"/>
                <a:gd name="T9" fmla="*/ 288364 h 11"/>
                <a:gd name="T10" fmla="*/ 706253 w 25"/>
                <a:gd name="T11" fmla="*/ 115445 h 11"/>
                <a:gd name="T12" fmla="*/ 706253 w 25"/>
                <a:gd name="T13" fmla="*/ 5762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1">
                  <a:moveTo>
                    <a:pt x="24" y="2"/>
                  </a:moveTo>
                  <a:cubicBezTo>
                    <a:pt x="21" y="2"/>
                    <a:pt x="20" y="0"/>
                    <a:pt x="17" y="0"/>
                  </a:cubicBezTo>
                  <a:cubicBezTo>
                    <a:pt x="12" y="1"/>
                    <a:pt x="8" y="4"/>
                    <a:pt x="4" y="6"/>
                  </a:cubicBezTo>
                  <a:cubicBezTo>
                    <a:pt x="3" y="7"/>
                    <a:pt x="0" y="8"/>
                    <a:pt x="2" y="9"/>
                  </a:cubicBezTo>
                  <a:cubicBezTo>
                    <a:pt x="4" y="11"/>
                    <a:pt x="8" y="11"/>
                    <a:pt x="9" y="10"/>
                  </a:cubicBezTo>
                  <a:cubicBezTo>
                    <a:pt x="14" y="8"/>
                    <a:pt x="20" y="7"/>
                    <a:pt x="24" y="4"/>
                  </a:cubicBezTo>
                  <a:cubicBezTo>
                    <a:pt x="25" y="3"/>
                    <a:pt x="25" y="3"/>
                    <a:pt x="2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4" name="Freeform 163">
              <a:extLst>
                <a:ext uri="{FF2B5EF4-FFF2-40B4-BE49-F238E27FC236}">
                  <a16:creationId xmlns:a16="http://schemas.microsoft.com/office/drawing/2014/main" id="{6DD28667-38BE-66E0-99BE-28A346DE3326}"/>
                </a:ext>
              </a:extLst>
            </p:cNvPr>
            <p:cNvSpPr>
              <a:spLocks noEditPoints="1"/>
            </p:cNvSpPr>
            <p:nvPr/>
          </p:nvSpPr>
          <p:spPr bwMode="auto">
            <a:xfrm>
              <a:off x="3580" y="1352"/>
              <a:ext cx="145" cy="73"/>
            </a:xfrm>
            <a:custGeom>
              <a:avLst/>
              <a:gdLst>
                <a:gd name="T0" fmla="*/ 604656 w 26"/>
                <a:gd name="T1" fmla="*/ 61612 h 13"/>
                <a:gd name="T2" fmla="*/ 722596 w 26"/>
                <a:gd name="T3" fmla="*/ 61612 h 13"/>
                <a:gd name="T4" fmla="*/ 604656 w 26"/>
                <a:gd name="T5" fmla="*/ 61612 h 13"/>
                <a:gd name="T6" fmla="*/ 512720 w 26"/>
                <a:gd name="T7" fmla="*/ 0 h 13"/>
                <a:gd name="T8" fmla="*/ 604656 w 26"/>
                <a:gd name="T9" fmla="*/ 61612 h 13"/>
                <a:gd name="T10" fmla="*/ 512720 w 26"/>
                <a:gd name="T11" fmla="*/ 0 h 13"/>
                <a:gd name="T12" fmla="*/ 512720 w 26"/>
                <a:gd name="T13" fmla="*/ 0 h 13"/>
                <a:gd name="T14" fmla="*/ 150906 w 26"/>
                <a:gd name="T15" fmla="*/ 251597 h 13"/>
                <a:gd name="T16" fmla="*/ 512720 w 26"/>
                <a:gd name="T17" fmla="*/ 0 h 13"/>
                <a:gd name="T18" fmla="*/ 150906 w 26"/>
                <a:gd name="T19" fmla="*/ 251597 h 13"/>
                <a:gd name="T20" fmla="*/ 118995 w 26"/>
                <a:gd name="T21" fmla="*/ 217793 h 13"/>
                <a:gd name="T22" fmla="*/ 150906 w 26"/>
                <a:gd name="T23" fmla="*/ 251597 h 13"/>
                <a:gd name="T24" fmla="*/ 150906 w 26"/>
                <a:gd name="T25" fmla="*/ 251597 h 13"/>
                <a:gd name="T26" fmla="*/ 150906 w 26"/>
                <a:gd name="T27" fmla="*/ 251597 h 13"/>
                <a:gd name="T28" fmla="*/ 150906 w 26"/>
                <a:gd name="T29" fmla="*/ 251597 h 13"/>
                <a:gd name="T30" fmla="*/ 118995 w 26"/>
                <a:gd name="T31" fmla="*/ 217793 h 13"/>
                <a:gd name="T32" fmla="*/ 118995 w 26"/>
                <a:gd name="T33" fmla="*/ 217793 h 13"/>
                <a:gd name="T34" fmla="*/ 118995 w 26"/>
                <a:gd name="T35" fmla="*/ 217793 h 13"/>
                <a:gd name="T36" fmla="*/ 118995 w 26"/>
                <a:gd name="T37" fmla="*/ 251597 h 13"/>
                <a:gd name="T38" fmla="*/ 118995 w 26"/>
                <a:gd name="T39" fmla="*/ 217793 h 13"/>
                <a:gd name="T40" fmla="*/ 91936 w 26"/>
                <a:gd name="T41" fmla="*/ 217793 h 13"/>
                <a:gd name="T42" fmla="*/ 118995 w 26"/>
                <a:gd name="T43" fmla="*/ 217793 h 13"/>
                <a:gd name="T44" fmla="*/ 118995 w 26"/>
                <a:gd name="T45" fmla="*/ 251597 h 13"/>
                <a:gd name="T46" fmla="*/ 31911 w 26"/>
                <a:gd name="T47" fmla="*/ 251597 h 13"/>
                <a:gd name="T48" fmla="*/ 118995 w 26"/>
                <a:gd name="T49" fmla="*/ 251597 h 13"/>
                <a:gd name="T50" fmla="*/ 58970 w 26"/>
                <a:gd name="T51" fmla="*/ 312170 h 13"/>
                <a:gd name="T52" fmla="*/ 31911 w 26"/>
                <a:gd name="T53" fmla="*/ 251597 h 13"/>
                <a:gd name="T54" fmla="*/ 58970 w 26"/>
                <a:gd name="T55" fmla="*/ 345975 h 13"/>
                <a:gd name="T56" fmla="*/ 58970 w 26"/>
                <a:gd name="T57" fmla="*/ 312170 h 13"/>
                <a:gd name="T58" fmla="*/ 58970 w 26"/>
                <a:gd name="T59" fmla="*/ 312170 h 13"/>
                <a:gd name="T60" fmla="*/ 58970 w 26"/>
                <a:gd name="T61" fmla="*/ 345975 h 13"/>
                <a:gd name="T62" fmla="*/ 58970 w 26"/>
                <a:gd name="T63" fmla="*/ 312170 h 13"/>
                <a:gd name="T64" fmla="*/ 58970 w 26"/>
                <a:gd name="T65" fmla="*/ 345975 h 13"/>
                <a:gd name="T66" fmla="*/ 58970 w 26"/>
                <a:gd name="T67" fmla="*/ 312170 h 13"/>
                <a:gd name="T68" fmla="*/ 91936 w 26"/>
                <a:gd name="T69" fmla="*/ 373788 h 13"/>
                <a:gd name="T70" fmla="*/ 58970 w 26"/>
                <a:gd name="T71" fmla="*/ 312170 h 13"/>
                <a:gd name="T72" fmla="*/ 118995 w 26"/>
                <a:gd name="T73" fmla="*/ 345975 h 13"/>
                <a:gd name="T74" fmla="*/ 91936 w 26"/>
                <a:gd name="T75" fmla="*/ 373788 h 13"/>
                <a:gd name="T76" fmla="*/ 118995 w 26"/>
                <a:gd name="T77" fmla="*/ 345975 h 13"/>
                <a:gd name="T78" fmla="*/ 301812 w 26"/>
                <a:gd name="T79" fmla="*/ 373788 h 13"/>
                <a:gd name="T80" fmla="*/ 118995 w 26"/>
                <a:gd name="T81" fmla="*/ 345975 h 13"/>
                <a:gd name="T82" fmla="*/ 269906 w 26"/>
                <a:gd name="T83" fmla="*/ 345975 h 13"/>
                <a:gd name="T84" fmla="*/ 269906 w 26"/>
                <a:gd name="T85" fmla="*/ 345975 h 13"/>
                <a:gd name="T86" fmla="*/ 479783 w 26"/>
                <a:gd name="T87" fmla="*/ 312170 h 13"/>
                <a:gd name="T88" fmla="*/ 269906 w 26"/>
                <a:gd name="T89" fmla="*/ 345975 h 13"/>
                <a:gd name="T90" fmla="*/ 722596 w 26"/>
                <a:gd name="T91" fmla="*/ 123230 h 13"/>
                <a:gd name="T92" fmla="*/ 479783 w 26"/>
                <a:gd name="T93" fmla="*/ 312170 h 13"/>
                <a:gd name="T94" fmla="*/ 722596 w 26"/>
                <a:gd name="T95" fmla="*/ 123230 h 13"/>
                <a:gd name="T96" fmla="*/ 722596 w 26"/>
                <a:gd name="T97" fmla="*/ 156181 h 13"/>
                <a:gd name="T98" fmla="*/ 722596 w 26"/>
                <a:gd name="T99" fmla="*/ 123230 h 13"/>
                <a:gd name="T100" fmla="*/ 749656 w 26"/>
                <a:gd name="T101" fmla="*/ 94378 h 13"/>
                <a:gd name="T102" fmla="*/ 722596 w 26"/>
                <a:gd name="T103" fmla="*/ 123230 h 13"/>
                <a:gd name="T104" fmla="*/ 690685 w 26"/>
                <a:gd name="T105" fmla="*/ 94378 h 13"/>
                <a:gd name="T106" fmla="*/ 749656 w 26"/>
                <a:gd name="T107" fmla="*/ 94378 h 13"/>
                <a:gd name="T108" fmla="*/ 690685 w 26"/>
                <a:gd name="T109" fmla="*/ 94378 h 13"/>
                <a:gd name="T110" fmla="*/ 722596 w 26"/>
                <a:gd name="T111" fmla="*/ 94378 h 13"/>
                <a:gd name="T112" fmla="*/ 690685 w 26"/>
                <a:gd name="T113" fmla="*/ 94378 h 13"/>
                <a:gd name="T114" fmla="*/ 722596 w 26"/>
                <a:gd name="T115" fmla="*/ 61612 h 13"/>
                <a:gd name="T116" fmla="*/ 690685 w 26"/>
                <a:gd name="T117" fmla="*/ 94378 h 13"/>
                <a:gd name="T118" fmla="*/ 722596 w 26"/>
                <a:gd name="T119" fmla="*/ 61612 h 13"/>
                <a:gd name="T120" fmla="*/ 722596 w 26"/>
                <a:gd name="T121" fmla="*/ 94378 h 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 h="13">
                  <a:moveTo>
                    <a:pt x="24" y="4"/>
                  </a:moveTo>
                  <a:cubicBezTo>
                    <a:pt x="22" y="4"/>
                    <a:pt x="21" y="3"/>
                    <a:pt x="20" y="2"/>
                  </a:cubicBezTo>
                  <a:lnTo>
                    <a:pt x="21" y="1"/>
                  </a:lnTo>
                  <a:cubicBezTo>
                    <a:pt x="22" y="2"/>
                    <a:pt x="23" y="2"/>
                    <a:pt x="24" y="2"/>
                  </a:cubicBezTo>
                  <a:lnTo>
                    <a:pt x="24" y="4"/>
                  </a:lnTo>
                  <a:close/>
                  <a:moveTo>
                    <a:pt x="20" y="2"/>
                  </a:moveTo>
                  <a:cubicBezTo>
                    <a:pt x="19" y="2"/>
                    <a:pt x="18" y="1"/>
                    <a:pt x="17" y="2"/>
                  </a:cubicBezTo>
                  <a:lnTo>
                    <a:pt x="17" y="0"/>
                  </a:lnTo>
                  <a:cubicBezTo>
                    <a:pt x="19" y="0"/>
                    <a:pt x="20" y="1"/>
                    <a:pt x="21" y="1"/>
                  </a:cubicBezTo>
                  <a:lnTo>
                    <a:pt x="20" y="2"/>
                  </a:lnTo>
                  <a:close/>
                  <a:moveTo>
                    <a:pt x="17" y="0"/>
                  </a:moveTo>
                  <a:lnTo>
                    <a:pt x="17" y="0"/>
                  </a:lnTo>
                  <a:lnTo>
                    <a:pt x="17" y="1"/>
                  </a:lnTo>
                  <a:lnTo>
                    <a:pt x="17" y="0"/>
                  </a:lnTo>
                  <a:close/>
                  <a:moveTo>
                    <a:pt x="17" y="2"/>
                  </a:moveTo>
                  <a:cubicBezTo>
                    <a:pt x="13" y="3"/>
                    <a:pt x="9" y="5"/>
                    <a:pt x="5" y="8"/>
                  </a:cubicBezTo>
                  <a:lnTo>
                    <a:pt x="4" y="6"/>
                  </a:lnTo>
                  <a:cubicBezTo>
                    <a:pt x="8" y="4"/>
                    <a:pt x="12" y="1"/>
                    <a:pt x="17" y="0"/>
                  </a:cubicBezTo>
                  <a:lnTo>
                    <a:pt x="17" y="2"/>
                  </a:lnTo>
                  <a:close/>
                  <a:moveTo>
                    <a:pt x="5" y="8"/>
                  </a:moveTo>
                  <a:lnTo>
                    <a:pt x="5" y="8"/>
                  </a:lnTo>
                  <a:lnTo>
                    <a:pt x="4" y="7"/>
                  </a:lnTo>
                  <a:lnTo>
                    <a:pt x="4" y="6"/>
                  </a:lnTo>
                  <a:lnTo>
                    <a:pt x="5" y="8"/>
                  </a:lnTo>
                  <a:close/>
                  <a:moveTo>
                    <a:pt x="5" y="8"/>
                  </a:moveTo>
                  <a:lnTo>
                    <a:pt x="5" y="8"/>
                  </a:lnTo>
                  <a:lnTo>
                    <a:pt x="4" y="7"/>
                  </a:lnTo>
                  <a:lnTo>
                    <a:pt x="5" y="8"/>
                  </a:lnTo>
                  <a:close/>
                  <a:moveTo>
                    <a:pt x="5" y="8"/>
                  </a:moveTo>
                  <a:lnTo>
                    <a:pt x="5" y="8"/>
                  </a:lnTo>
                  <a:lnTo>
                    <a:pt x="4" y="7"/>
                  </a:lnTo>
                  <a:lnTo>
                    <a:pt x="5" y="8"/>
                  </a:lnTo>
                  <a:close/>
                  <a:moveTo>
                    <a:pt x="4" y="7"/>
                  </a:moveTo>
                  <a:lnTo>
                    <a:pt x="4" y="7"/>
                  </a:lnTo>
                  <a:close/>
                  <a:moveTo>
                    <a:pt x="5" y="8"/>
                  </a:moveTo>
                  <a:cubicBezTo>
                    <a:pt x="4" y="8"/>
                    <a:pt x="4" y="8"/>
                    <a:pt x="4" y="8"/>
                  </a:cubicBezTo>
                  <a:lnTo>
                    <a:pt x="3" y="7"/>
                  </a:lnTo>
                  <a:cubicBezTo>
                    <a:pt x="4" y="7"/>
                    <a:pt x="4" y="7"/>
                    <a:pt x="4" y="7"/>
                  </a:cubicBezTo>
                  <a:lnTo>
                    <a:pt x="5" y="8"/>
                  </a:lnTo>
                  <a:close/>
                  <a:moveTo>
                    <a:pt x="3" y="7"/>
                  </a:moveTo>
                  <a:lnTo>
                    <a:pt x="3" y="7"/>
                  </a:lnTo>
                  <a:lnTo>
                    <a:pt x="4" y="7"/>
                  </a:lnTo>
                  <a:lnTo>
                    <a:pt x="3" y="7"/>
                  </a:lnTo>
                  <a:close/>
                  <a:moveTo>
                    <a:pt x="4" y="8"/>
                  </a:moveTo>
                  <a:cubicBezTo>
                    <a:pt x="3" y="8"/>
                    <a:pt x="3" y="9"/>
                    <a:pt x="2" y="9"/>
                  </a:cubicBezTo>
                  <a:lnTo>
                    <a:pt x="1" y="8"/>
                  </a:lnTo>
                  <a:cubicBezTo>
                    <a:pt x="2" y="8"/>
                    <a:pt x="3" y="7"/>
                    <a:pt x="3" y="7"/>
                  </a:cubicBezTo>
                  <a:lnTo>
                    <a:pt x="4" y="8"/>
                  </a:lnTo>
                  <a:close/>
                  <a:moveTo>
                    <a:pt x="2" y="9"/>
                  </a:moveTo>
                  <a:cubicBezTo>
                    <a:pt x="2" y="9"/>
                    <a:pt x="2" y="10"/>
                    <a:pt x="2" y="10"/>
                  </a:cubicBezTo>
                  <a:lnTo>
                    <a:pt x="2" y="11"/>
                  </a:lnTo>
                  <a:cubicBezTo>
                    <a:pt x="0" y="10"/>
                    <a:pt x="1" y="9"/>
                    <a:pt x="1" y="8"/>
                  </a:cubicBezTo>
                  <a:lnTo>
                    <a:pt x="2" y="9"/>
                  </a:lnTo>
                  <a:close/>
                  <a:moveTo>
                    <a:pt x="2" y="11"/>
                  </a:moveTo>
                  <a:lnTo>
                    <a:pt x="2" y="11"/>
                  </a:lnTo>
                  <a:lnTo>
                    <a:pt x="2" y="10"/>
                  </a:lnTo>
                  <a:lnTo>
                    <a:pt x="2" y="11"/>
                  </a:lnTo>
                  <a:close/>
                  <a:moveTo>
                    <a:pt x="2" y="10"/>
                  </a:moveTo>
                  <a:lnTo>
                    <a:pt x="2" y="10"/>
                  </a:lnTo>
                  <a:lnTo>
                    <a:pt x="2" y="11"/>
                  </a:lnTo>
                  <a:lnTo>
                    <a:pt x="2" y="10"/>
                  </a:lnTo>
                  <a:close/>
                  <a:moveTo>
                    <a:pt x="2" y="11"/>
                  </a:moveTo>
                  <a:lnTo>
                    <a:pt x="2" y="11"/>
                  </a:lnTo>
                  <a:close/>
                  <a:moveTo>
                    <a:pt x="2" y="10"/>
                  </a:moveTo>
                  <a:cubicBezTo>
                    <a:pt x="3" y="10"/>
                    <a:pt x="3" y="10"/>
                    <a:pt x="3" y="11"/>
                  </a:cubicBezTo>
                  <a:lnTo>
                    <a:pt x="3" y="12"/>
                  </a:lnTo>
                  <a:cubicBezTo>
                    <a:pt x="2" y="12"/>
                    <a:pt x="2" y="11"/>
                    <a:pt x="2" y="11"/>
                  </a:cubicBezTo>
                  <a:lnTo>
                    <a:pt x="2" y="10"/>
                  </a:lnTo>
                  <a:close/>
                  <a:moveTo>
                    <a:pt x="3" y="11"/>
                  </a:moveTo>
                  <a:cubicBezTo>
                    <a:pt x="4" y="11"/>
                    <a:pt x="4" y="11"/>
                    <a:pt x="4" y="11"/>
                  </a:cubicBezTo>
                  <a:lnTo>
                    <a:pt x="4" y="12"/>
                  </a:lnTo>
                  <a:cubicBezTo>
                    <a:pt x="3" y="12"/>
                    <a:pt x="3" y="12"/>
                    <a:pt x="3" y="12"/>
                  </a:cubicBezTo>
                  <a:lnTo>
                    <a:pt x="3" y="11"/>
                  </a:lnTo>
                  <a:close/>
                  <a:moveTo>
                    <a:pt x="4" y="11"/>
                  </a:moveTo>
                  <a:cubicBezTo>
                    <a:pt x="6" y="11"/>
                    <a:pt x="8" y="11"/>
                    <a:pt x="9" y="11"/>
                  </a:cubicBezTo>
                  <a:lnTo>
                    <a:pt x="10" y="12"/>
                  </a:lnTo>
                  <a:cubicBezTo>
                    <a:pt x="9" y="13"/>
                    <a:pt x="6" y="13"/>
                    <a:pt x="4" y="12"/>
                  </a:cubicBezTo>
                  <a:lnTo>
                    <a:pt x="4" y="11"/>
                  </a:lnTo>
                  <a:close/>
                  <a:moveTo>
                    <a:pt x="9" y="11"/>
                  </a:moveTo>
                  <a:lnTo>
                    <a:pt x="9" y="11"/>
                  </a:lnTo>
                  <a:close/>
                  <a:moveTo>
                    <a:pt x="9" y="11"/>
                  </a:moveTo>
                  <a:cubicBezTo>
                    <a:pt x="11" y="10"/>
                    <a:pt x="13" y="9"/>
                    <a:pt x="15" y="8"/>
                  </a:cubicBezTo>
                  <a:lnTo>
                    <a:pt x="16" y="10"/>
                  </a:lnTo>
                  <a:cubicBezTo>
                    <a:pt x="14" y="10"/>
                    <a:pt x="12" y="11"/>
                    <a:pt x="10" y="12"/>
                  </a:cubicBezTo>
                  <a:lnTo>
                    <a:pt x="9" y="11"/>
                  </a:lnTo>
                  <a:close/>
                  <a:moveTo>
                    <a:pt x="15" y="8"/>
                  </a:moveTo>
                  <a:cubicBezTo>
                    <a:pt x="18" y="7"/>
                    <a:pt x="21" y="6"/>
                    <a:pt x="24" y="4"/>
                  </a:cubicBezTo>
                  <a:lnTo>
                    <a:pt x="25" y="5"/>
                  </a:lnTo>
                  <a:cubicBezTo>
                    <a:pt x="22" y="7"/>
                    <a:pt x="19" y="9"/>
                    <a:pt x="16" y="10"/>
                  </a:cubicBezTo>
                  <a:lnTo>
                    <a:pt x="15" y="8"/>
                  </a:lnTo>
                  <a:close/>
                  <a:moveTo>
                    <a:pt x="24" y="4"/>
                  </a:moveTo>
                  <a:lnTo>
                    <a:pt x="24" y="4"/>
                  </a:lnTo>
                  <a:lnTo>
                    <a:pt x="24" y="5"/>
                  </a:lnTo>
                  <a:lnTo>
                    <a:pt x="24" y="4"/>
                  </a:lnTo>
                  <a:close/>
                  <a:moveTo>
                    <a:pt x="24" y="4"/>
                  </a:moveTo>
                  <a:cubicBezTo>
                    <a:pt x="24" y="4"/>
                    <a:pt x="24" y="4"/>
                    <a:pt x="24" y="4"/>
                  </a:cubicBezTo>
                  <a:lnTo>
                    <a:pt x="25" y="3"/>
                  </a:lnTo>
                  <a:cubicBezTo>
                    <a:pt x="26" y="4"/>
                    <a:pt x="26" y="5"/>
                    <a:pt x="25" y="5"/>
                  </a:cubicBezTo>
                  <a:lnTo>
                    <a:pt x="24" y="4"/>
                  </a:lnTo>
                  <a:close/>
                  <a:moveTo>
                    <a:pt x="24" y="4"/>
                  </a:moveTo>
                  <a:cubicBezTo>
                    <a:pt x="24" y="4"/>
                    <a:pt x="24" y="4"/>
                    <a:pt x="23" y="3"/>
                  </a:cubicBezTo>
                  <a:lnTo>
                    <a:pt x="24" y="2"/>
                  </a:lnTo>
                  <a:cubicBezTo>
                    <a:pt x="24" y="3"/>
                    <a:pt x="25" y="3"/>
                    <a:pt x="25" y="3"/>
                  </a:cubicBezTo>
                  <a:lnTo>
                    <a:pt x="24" y="4"/>
                  </a:lnTo>
                  <a:close/>
                  <a:moveTo>
                    <a:pt x="23" y="3"/>
                  </a:moveTo>
                  <a:lnTo>
                    <a:pt x="23" y="3"/>
                  </a:lnTo>
                  <a:lnTo>
                    <a:pt x="24" y="3"/>
                  </a:lnTo>
                  <a:lnTo>
                    <a:pt x="23" y="3"/>
                  </a:lnTo>
                  <a:close/>
                  <a:moveTo>
                    <a:pt x="23" y="3"/>
                  </a:moveTo>
                  <a:lnTo>
                    <a:pt x="23" y="3"/>
                  </a:lnTo>
                  <a:lnTo>
                    <a:pt x="24" y="2"/>
                  </a:lnTo>
                  <a:lnTo>
                    <a:pt x="23" y="3"/>
                  </a:lnTo>
                  <a:close/>
                  <a:moveTo>
                    <a:pt x="24" y="2"/>
                  </a:moveTo>
                  <a:lnTo>
                    <a:pt x="24" y="2"/>
                  </a:lnTo>
                  <a:lnTo>
                    <a:pt x="24" y="3"/>
                  </a:lnTo>
                  <a:lnTo>
                    <a:pt x="2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5" name="Freeform 164">
              <a:extLst>
                <a:ext uri="{FF2B5EF4-FFF2-40B4-BE49-F238E27FC236}">
                  <a16:creationId xmlns:a16="http://schemas.microsoft.com/office/drawing/2014/main" id="{18605097-1B67-9D6F-C00C-B189024A431E}"/>
                </a:ext>
              </a:extLst>
            </p:cNvPr>
            <p:cNvSpPr>
              <a:spLocks/>
            </p:cNvSpPr>
            <p:nvPr/>
          </p:nvSpPr>
          <p:spPr bwMode="auto">
            <a:xfrm>
              <a:off x="3451" y="1335"/>
              <a:ext cx="101" cy="95"/>
            </a:xfrm>
            <a:custGeom>
              <a:avLst/>
              <a:gdLst>
                <a:gd name="T0" fmla="*/ 562155 w 18"/>
                <a:gd name="T1" fmla="*/ 92653 h 17"/>
                <a:gd name="T2" fmla="*/ 500668 w 18"/>
                <a:gd name="T3" fmla="*/ 33166 h 17"/>
                <a:gd name="T4" fmla="*/ 33751 w 18"/>
                <a:gd name="T5" fmla="*/ 212543 h 17"/>
                <a:gd name="T6" fmla="*/ 0 w 18"/>
                <a:gd name="T7" fmla="*/ 272063 h 17"/>
                <a:gd name="T8" fmla="*/ 217116 w 18"/>
                <a:gd name="T9" fmla="*/ 517767 h 17"/>
                <a:gd name="T10" fmla="*/ 562155 w 18"/>
                <a:gd name="T11" fmla="*/ 926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8" y="3"/>
                  </a:moveTo>
                  <a:cubicBezTo>
                    <a:pt x="18" y="2"/>
                    <a:pt x="17" y="1"/>
                    <a:pt x="16" y="1"/>
                  </a:cubicBezTo>
                  <a:cubicBezTo>
                    <a:pt x="10" y="0"/>
                    <a:pt x="7" y="5"/>
                    <a:pt x="1" y="7"/>
                  </a:cubicBezTo>
                  <a:cubicBezTo>
                    <a:pt x="1" y="7"/>
                    <a:pt x="0" y="8"/>
                    <a:pt x="0" y="9"/>
                  </a:cubicBezTo>
                  <a:cubicBezTo>
                    <a:pt x="2" y="12"/>
                    <a:pt x="3" y="17"/>
                    <a:pt x="7" y="17"/>
                  </a:cubicBezTo>
                  <a:cubicBezTo>
                    <a:pt x="14" y="16"/>
                    <a:pt x="17" y="9"/>
                    <a:pt x="1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6" name="Freeform 165">
              <a:extLst>
                <a:ext uri="{FF2B5EF4-FFF2-40B4-BE49-F238E27FC236}">
                  <a16:creationId xmlns:a16="http://schemas.microsoft.com/office/drawing/2014/main" id="{4C5FAE64-FBFE-78F8-BF0A-02F65C12BDA3}"/>
                </a:ext>
              </a:extLst>
            </p:cNvPr>
            <p:cNvSpPr>
              <a:spLocks noEditPoints="1"/>
            </p:cNvSpPr>
            <p:nvPr/>
          </p:nvSpPr>
          <p:spPr bwMode="auto">
            <a:xfrm>
              <a:off x="3451" y="1335"/>
              <a:ext cx="106" cy="101"/>
            </a:xfrm>
            <a:custGeom>
              <a:avLst/>
              <a:gdLst>
                <a:gd name="T0" fmla="*/ 513464 w 19"/>
                <a:gd name="T1" fmla="*/ 94171 h 18"/>
                <a:gd name="T2" fmla="*/ 540544 w 19"/>
                <a:gd name="T3" fmla="*/ 94171 h 18"/>
                <a:gd name="T4" fmla="*/ 513464 w 19"/>
                <a:gd name="T5" fmla="*/ 94171 h 18"/>
                <a:gd name="T6" fmla="*/ 540544 w 19"/>
                <a:gd name="T7" fmla="*/ 33751 h 18"/>
                <a:gd name="T8" fmla="*/ 513464 w 19"/>
                <a:gd name="T9" fmla="*/ 94171 h 18"/>
                <a:gd name="T10" fmla="*/ 481497 w 19"/>
                <a:gd name="T11" fmla="*/ 33751 h 18"/>
                <a:gd name="T12" fmla="*/ 540544 w 19"/>
                <a:gd name="T13" fmla="*/ 33751 h 18"/>
                <a:gd name="T14" fmla="*/ 481497 w 19"/>
                <a:gd name="T15" fmla="*/ 33751 h 18"/>
                <a:gd name="T16" fmla="*/ 481497 w 19"/>
                <a:gd name="T17" fmla="*/ 33751 h 18"/>
                <a:gd name="T18" fmla="*/ 481497 w 19"/>
                <a:gd name="T19" fmla="*/ 33751 h 18"/>
                <a:gd name="T20" fmla="*/ 481497 w 19"/>
                <a:gd name="T21" fmla="*/ 0 h 18"/>
                <a:gd name="T22" fmla="*/ 481497 w 19"/>
                <a:gd name="T23" fmla="*/ 0 h 18"/>
                <a:gd name="T24" fmla="*/ 481497 w 19"/>
                <a:gd name="T25" fmla="*/ 33751 h 18"/>
                <a:gd name="T26" fmla="*/ 481497 w 19"/>
                <a:gd name="T27" fmla="*/ 33751 h 18"/>
                <a:gd name="T28" fmla="*/ 211152 w 19"/>
                <a:gd name="T29" fmla="*/ 94171 h 18"/>
                <a:gd name="T30" fmla="*/ 481497 w 19"/>
                <a:gd name="T31" fmla="*/ 33751 h 18"/>
                <a:gd name="T32" fmla="*/ 31967 w 19"/>
                <a:gd name="T33" fmla="*/ 250867 h 18"/>
                <a:gd name="T34" fmla="*/ 211152 w 19"/>
                <a:gd name="T35" fmla="*/ 94171 h 18"/>
                <a:gd name="T36" fmla="*/ 31967 w 19"/>
                <a:gd name="T37" fmla="*/ 250867 h 18"/>
                <a:gd name="T38" fmla="*/ 31967 w 19"/>
                <a:gd name="T39" fmla="*/ 217116 h 18"/>
                <a:gd name="T40" fmla="*/ 31967 w 19"/>
                <a:gd name="T41" fmla="*/ 250867 h 18"/>
                <a:gd name="T42" fmla="*/ 31967 w 19"/>
                <a:gd name="T43" fmla="*/ 189381 h 18"/>
                <a:gd name="T44" fmla="*/ 31967 w 19"/>
                <a:gd name="T45" fmla="*/ 250867 h 18"/>
                <a:gd name="T46" fmla="*/ 31967 w 19"/>
                <a:gd name="T47" fmla="*/ 189381 h 18"/>
                <a:gd name="T48" fmla="*/ 31967 w 19"/>
                <a:gd name="T49" fmla="*/ 189381 h 18"/>
                <a:gd name="T50" fmla="*/ 31967 w 19"/>
                <a:gd name="T51" fmla="*/ 250867 h 18"/>
                <a:gd name="T52" fmla="*/ 31967 w 19"/>
                <a:gd name="T53" fmla="*/ 189381 h 18"/>
                <a:gd name="T54" fmla="*/ 31967 w 19"/>
                <a:gd name="T55" fmla="*/ 250867 h 18"/>
                <a:gd name="T56" fmla="*/ 0 w 19"/>
                <a:gd name="T57" fmla="*/ 283552 h 18"/>
                <a:gd name="T58" fmla="*/ 31967 w 19"/>
                <a:gd name="T59" fmla="*/ 250867 h 18"/>
                <a:gd name="T60" fmla="*/ 31967 w 19"/>
                <a:gd name="T61" fmla="*/ 283552 h 18"/>
                <a:gd name="T62" fmla="*/ 0 w 19"/>
                <a:gd name="T63" fmla="*/ 283552 h 18"/>
                <a:gd name="T64" fmla="*/ 0 w 19"/>
                <a:gd name="T65" fmla="*/ 283552 h 18"/>
                <a:gd name="T66" fmla="*/ 0 w 19"/>
                <a:gd name="T67" fmla="*/ 283552 h 18"/>
                <a:gd name="T68" fmla="*/ 31967 w 19"/>
                <a:gd name="T69" fmla="*/ 311288 h 18"/>
                <a:gd name="T70" fmla="*/ 0 w 19"/>
                <a:gd name="T71" fmla="*/ 283552 h 18"/>
                <a:gd name="T72" fmla="*/ 31967 w 19"/>
                <a:gd name="T73" fmla="*/ 311288 h 18"/>
                <a:gd name="T74" fmla="*/ 211152 w 19"/>
                <a:gd name="T75" fmla="*/ 528404 h 18"/>
                <a:gd name="T76" fmla="*/ 31967 w 19"/>
                <a:gd name="T77" fmla="*/ 311288 h 18"/>
                <a:gd name="T78" fmla="*/ 211152 w 19"/>
                <a:gd name="T79" fmla="*/ 528404 h 18"/>
                <a:gd name="T80" fmla="*/ 211152 w 19"/>
                <a:gd name="T81" fmla="*/ 500668 h 18"/>
                <a:gd name="T82" fmla="*/ 211152 w 19"/>
                <a:gd name="T83" fmla="*/ 528404 h 18"/>
                <a:gd name="T84" fmla="*/ 211152 w 19"/>
                <a:gd name="T85" fmla="*/ 500668 h 18"/>
                <a:gd name="T86" fmla="*/ 211152 w 19"/>
                <a:gd name="T87" fmla="*/ 528404 h 18"/>
                <a:gd name="T88" fmla="*/ 211152 w 19"/>
                <a:gd name="T89" fmla="*/ 500668 h 18"/>
                <a:gd name="T90" fmla="*/ 302312 w 19"/>
                <a:gd name="T91" fmla="*/ 528404 h 18"/>
                <a:gd name="T92" fmla="*/ 211152 w 19"/>
                <a:gd name="T93" fmla="*/ 500668 h 18"/>
                <a:gd name="T94" fmla="*/ 362386 w 19"/>
                <a:gd name="T95" fmla="*/ 439176 h 18"/>
                <a:gd name="T96" fmla="*/ 302312 w 19"/>
                <a:gd name="T97" fmla="*/ 528404 h 18"/>
                <a:gd name="T98" fmla="*/ 362386 w 19"/>
                <a:gd name="T99" fmla="*/ 439176 h 18"/>
                <a:gd name="T100" fmla="*/ 540544 w 19"/>
                <a:gd name="T101" fmla="*/ 94171 h 18"/>
                <a:gd name="T102" fmla="*/ 362386 w 19"/>
                <a:gd name="T103" fmla="*/ 439176 h 18"/>
                <a:gd name="T104" fmla="*/ 513464 w 19"/>
                <a:gd name="T105" fmla="*/ 94171 h 18"/>
                <a:gd name="T106" fmla="*/ 513464 w 19"/>
                <a:gd name="T107" fmla="*/ 94171 h 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 h="18">
                  <a:moveTo>
                    <a:pt x="17" y="3"/>
                  </a:moveTo>
                  <a:lnTo>
                    <a:pt x="17" y="3"/>
                  </a:lnTo>
                  <a:lnTo>
                    <a:pt x="18" y="3"/>
                  </a:lnTo>
                  <a:cubicBezTo>
                    <a:pt x="18" y="3"/>
                    <a:pt x="18" y="3"/>
                    <a:pt x="18" y="3"/>
                  </a:cubicBezTo>
                  <a:lnTo>
                    <a:pt x="17" y="3"/>
                  </a:lnTo>
                  <a:close/>
                  <a:moveTo>
                    <a:pt x="17" y="3"/>
                  </a:moveTo>
                  <a:cubicBezTo>
                    <a:pt x="17" y="2"/>
                    <a:pt x="17" y="2"/>
                    <a:pt x="17" y="2"/>
                  </a:cubicBezTo>
                  <a:lnTo>
                    <a:pt x="18" y="1"/>
                  </a:lnTo>
                  <a:cubicBezTo>
                    <a:pt x="18" y="1"/>
                    <a:pt x="19" y="2"/>
                    <a:pt x="18" y="3"/>
                  </a:cubicBezTo>
                  <a:lnTo>
                    <a:pt x="17" y="3"/>
                  </a:lnTo>
                  <a:close/>
                  <a:moveTo>
                    <a:pt x="17" y="2"/>
                  </a:moveTo>
                  <a:cubicBezTo>
                    <a:pt x="16" y="2"/>
                    <a:pt x="16" y="1"/>
                    <a:pt x="16" y="1"/>
                  </a:cubicBezTo>
                  <a:lnTo>
                    <a:pt x="16" y="0"/>
                  </a:lnTo>
                  <a:cubicBezTo>
                    <a:pt x="16" y="0"/>
                    <a:pt x="17" y="0"/>
                    <a:pt x="18" y="1"/>
                  </a:cubicBezTo>
                  <a:lnTo>
                    <a:pt x="17" y="2"/>
                  </a:lnTo>
                  <a:close/>
                  <a:moveTo>
                    <a:pt x="16" y="1"/>
                  </a:moveTo>
                  <a:lnTo>
                    <a:pt x="16" y="1"/>
                  </a:lnTo>
                  <a:close/>
                  <a:moveTo>
                    <a:pt x="16" y="1"/>
                  </a:moveTo>
                  <a:lnTo>
                    <a:pt x="16" y="1"/>
                  </a:lnTo>
                  <a:lnTo>
                    <a:pt x="16" y="0"/>
                  </a:lnTo>
                  <a:cubicBezTo>
                    <a:pt x="16" y="0"/>
                    <a:pt x="16" y="0"/>
                    <a:pt x="16" y="0"/>
                  </a:cubicBezTo>
                  <a:lnTo>
                    <a:pt x="16" y="1"/>
                  </a:lnTo>
                  <a:close/>
                  <a:moveTo>
                    <a:pt x="16" y="0"/>
                  </a:moveTo>
                  <a:lnTo>
                    <a:pt x="16" y="0"/>
                  </a:lnTo>
                  <a:lnTo>
                    <a:pt x="16" y="1"/>
                  </a:lnTo>
                  <a:lnTo>
                    <a:pt x="16" y="0"/>
                  </a:lnTo>
                  <a:close/>
                  <a:moveTo>
                    <a:pt x="16" y="1"/>
                  </a:moveTo>
                  <a:cubicBezTo>
                    <a:pt x="13" y="1"/>
                    <a:pt x="10" y="3"/>
                    <a:pt x="8" y="4"/>
                  </a:cubicBezTo>
                  <a:lnTo>
                    <a:pt x="7" y="3"/>
                  </a:lnTo>
                  <a:cubicBezTo>
                    <a:pt x="10" y="2"/>
                    <a:pt x="12" y="0"/>
                    <a:pt x="16" y="0"/>
                  </a:cubicBezTo>
                  <a:lnTo>
                    <a:pt x="16" y="1"/>
                  </a:lnTo>
                  <a:close/>
                  <a:moveTo>
                    <a:pt x="8" y="4"/>
                  </a:moveTo>
                  <a:cubicBezTo>
                    <a:pt x="6" y="6"/>
                    <a:pt x="4" y="7"/>
                    <a:pt x="1" y="8"/>
                  </a:cubicBezTo>
                  <a:lnTo>
                    <a:pt x="1" y="6"/>
                  </a:lnTo>
                  <a:cubicBezTo>
                    <a:pt x="3" y="6"/>
                    <a:pt x="5" y="4"/>
                    <a:pt x="7" y="3"/>
                  </a:cubicBezTo>
                  <a:lnTo>
                    <a:pt x="8" y="4"/>
                  </a:lnTo>
                  <a:close/>
                  <a:moveTo>
                    <a:pt x="1" y="8"/>
                  </a:moveTo>
                  <a:lnTo>
                    <a:pt x="1" y="8"/>
                  </a:lnTo>
                  <a:lnTo>
                    <a:pt x="1" y="7"/>
                  </a:lnTo>
                  <a:lnTo>
                    <a:pt x="1" y="8"/>
                  </a:lnTo>
                  <a:close/>
                  <a:moveTo>
                    <a:pt x="1" y="8"/>
                  </a:moveTo>
                  <a:lnTo>
                    <a:pt x="1" y="8"/>
                  </a:lnTo>
                  <a:lnTo>
                    <a:pt x="1" y="6"/>
                  </a:lnTo>
                  <a:lnTo>
                    <a:pt x="1" y="8"/>
                  </a:lnTo>
                  <a:close/>
                  <a:moveTo>
                    <a:pt x="1" y="6"/>
                  </a:moveTo>
                  <a:lnTo>
                    <a:pt x="1" y="6"/>
                  </a:lnTo>
                  <a:lnTo>
                    <a:pt x="1" y="7"/>
                  </a:lnTo>
                  <a:lnTo>
                    <a:pt x="1" y="6"/>
                  </a:lnTo>
                  <a:close/>
                  <a:moveTo>
                    <a:pt x="1" y="8"/>
                  </a:moveTo>
                  <a:cubicBezTo>
                    <a:pt x="1" y="8"/>
                    <a:pt x="1" y="8"/>
                    <a:pt x="1" y="8"/>
                  </a:cubicBezTo>
                  <a:lnTo>
                    <a:pt x="0" y="7"/>
                  </a:lnTo>
                  <a:cubicBezTo>
                    <a:pt x="0" y="7"/>
                    <a:pt x="1" y="6"/>
                    <a:pt x="1" y="6"/>
                  </a:cubicBezTo>
                  <a:lnTo>
                    <a:pt x="1" y="8"/>
                  </a:lnTo>
                  <a:close/>
                  <a:moveTo>
                    <a:pt x="1" y="8"/>
                  </a:moveTo>
                  <a:cubicBezTo>
                    <a:pt x="1" y="8"/>
                    <a:pt x="1" y="9"/>
                    <a:pt x="1" y="9"/>
                  </a:cubicBezTo>
                  <a:lnTo>
                    <a:pt x="0" y="9"/>
                  </a:lnTo>
                  <a:cubicBezTo>
                    <a:pt x="0" y="9"/>
                    <a:pt x="0" y="8"/>
                    <a:pt x="0" y="7"/>
                  </a:cubicBezTo>
                  <a:lnTo>
                    <a:pt x="1" y="8"/>
                  </a:lnTo>
                  <a:close/>
                  <a:moveTo>
                    <a:pt x="1" y="9"/>
                  </a:moveTo>
                  <a:lnTo>
                    <a:pt x="1" y="9"/>
                  </a:lnTo>
                  <a:lnTo>
                    <a:pt x="0" y="9"/>
                  </a:lnTo>
                  <a:cubicBezTo>
                    <a:pt x="0" y="9"/>
                    <a:pt x="0" y="9"/>
                    <a:pt x="0" y="9"/>
                  </a:cubicBezTo>
                  <a:lnTo>
                    <a:pt x="1" y="9"/>
                  </a:lnTo>
                  <a:close/>
                  <a:moveTo>
                    <a:pt x="0" y="9"/>
                  </a:moveTo>
                  <a:lnTo>
                    <a:pt x="0" y="9"/>
                  </a:lnTo>
                  <a:close/>
                  <a:moveTo>
                    <a:pt x="1" y="9"/>
                  </a:moveTo>
                  <a:lnTo>
                    <a:pt x="1" y="10"/>
                  </a:lnTo>
                  <a:lnTo>
                    <a:pt x="0" y="10"/>
                  </a:lnTo>
                  <a:cubicBezTo>
                    <a:pt x="0" y="10"/>
                    <a:pt x="0" y="10"/>
                    <a:pt x="0" y="9"/>
                  </a:cubicBezTo>
                  <a:lnTo>
                    <a:pt x="1" y="9"/>
                  </a:lnTo>
                  <a:close/>
                  <a:moveTo>
                    <a:pt x="1" y="10"/>
                  </a:moveTo>
                  <a:cubicBezTo>
                    <a:pt x="2" y="13"/>
                    <a:pt x="4" y="16"/>
                    <a:pt x="7" y="16"/>
                  </a:cubicBezTo>
                  <a:lnTo>
                    <a:pt x="7" y="17"/>
                  </a:lnTo>
                  <a:cubicBezTo>
                    <a:pt x="3" y="18"/>
                    <a:pt x="1" y="14"/>
                    <a:pt x="0" y="10"/>
                  </a:cubicBezTo>
                  <a:lnTo>
                    <a:pt x="1" y="10"/>
                  </a:lnTo>
                  <a:close/>
                  <a:moveTo>
                    <a:pt x="7" y="17"/>
                  </a:moveTo>
                  <a:lnTo>
                    <a:pt x="7" y="17"/>
                  </a:lnTo>
                  <a:close/>
                  <a:moveTo>
                    <a:pt x="7" y="16"/>
                  </a:moveTo>
                  <a:lnTo>
                    <a:pt x="7" y="16"/>
                  </a:lnTo>
                  <a:lnTo>
                    <a:pt x="7" y="17"/>
                  </a:lnTo>
                  <a:lnTo>
                    <a:pt x="7" y="16"/>
                  </a:lnTo>
                  <a:close/>
                  <a:moveTo>
                    <a:pt x="7" y="17"/>
                  </a:moveTo>
                  <a:lnTo>
                    <a:pt x="7" y="17"/>
                  </a:lnTo>
                  <a:close/>
                  <a:moveTo>
                    <a:pt x="7" y="16"/>
                  </a:moveTo>
                  <a:cubicBezTo>
                    <a:pt x="8" y="16"/>
                    <a:pt x="9" y="16"/>
                    <a:pt x="9" y="15"/>
                  </a:cubicBezTo>
                  <a:lnTo>
                    <a:pt x="10" y="17"/>
                  </a:lnTo>
                  <a:cubicBezTo>
                    <a:pt x="9" y="17"/>
                    <a:pt x="8" y="17"/>
                    <a:pt x="7" y="17"/>
                  </a:cubicBezTo>
                  <a:lnTo>
                    <a:pt x="7" y="16"/>
                  </a:lnTo>
                  <a:close/>
                  <a:moveTo>
                    <a:pt x="9" y="15"/>
                  </a:moveTo>
                  <a:cubicBezTo>
                    <a:pt x="10" y="15"/>
                    <a:pt x="11" y="15"/>
                    <a:pt x="12" y="14"/>
                  </a:cubicBezTo>
                  <a:lnTo>
                    <a:pt x="12" y="15"/>
                  </a:lnTo>
                  <a:cubicBezTo>
                    <a:pt x="12" y="16"/>
                    <a:pt x="11" y="16"/>
                    <a:pt x="10" y="17"/>
                  </a:cubicBezTo>
                  <a:lnTo>
                    <a:pt x="9" y="15"/>
                  </a:lnTo>
                  <a:close/>
                  <a:moveTo>
                    <a:pt x="12" y="14"/>
                  </a:moveTo>
                  <a:cubicBezTo>
                    <a:pt x="15" y="12"/>
                    <a:pt x="17" y="7"/>
                    <a:pt x="17" y="3"/>
                  </a:cubicBezTo>
                  <a:lnTo>
                    <a:pt x="18" y="3"/>
                  </a:lnTo>
                  <a:cubicBezTo>
                    <a:pt x="18" y="7"/>
                    <a:pt x="16" y="13"/>
                    <a:pt x="12" y="15"/>
                  </a:cubicBezTo>
                  <a:lnTo>
                    <a:pt x="12" y="14"/>
                  </a:lnTo>
                  <a:close/>
                  <a:moveTo>
                    <a:pt x="17" y="3"/>
                  </a:moveTo>
                  <a:lnTo>
                    <a:pt x="17" y="3"/>
                  </a:lnTo>
                  <a:lnTo>
                    <a:pt x="18" y="3"/>
                  </a:lnTo>
                  <a:lnTo>
                    <a:pt x="17"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7" name="Freeform 166">
              <a:extLst>
                <a:ext uri="{FF2B5EF4-FFF2-40B4-BE49-F238E27FC236}">
                  <a16:creationId xmlns:a16="http://schemas.microsoft.com/office/drawing/2014/main" id="{90FFA488-FB49-2883-1575-46FEAEBF9796}"/>
                </a:ext>
              </a:extLst>
            </p:cNvPr>
            <p:cNvSpPr>
              <a:spLocks/>
            </p:cNvSpPr>
            <p:nvPr/>
          </p:nvSpPr>
          <p:spPr bwMode="auto">
            <a:xfrm>
              <a:off x="3513" y="1397"/>
              <a:ext cx="55" cy="50"/>
            </a:xfrm>
            <a:custGeom>
              <a:avLst/>
              <a:gdLst>
                <a:gd name="T0" fmla="*/ 277365 w 10"/>
                <a:gd name="T1" fmla="*/ 89506 h 9"/>
                <a:gd name="T2" fmla="*/ 196840 w 10"/>
                <a:gd name="T3" fmla="*/ 31389 h 9"/>
                <a:gd name="T4" fmla="*/ 0 w 10"/>
                <a:gd name="T5" fmla="*/ 174383 h 9"/>
                <a:gd name="T6" fmla="*/ 86031 w 10"/>
                <a:gd name="T7" fmla="*/ 264756 h 9"/>
                <a:gd name="T8" fmla="*/ 277365 w 10"/>
                <a:gd name="T9" fmla="*/ 8950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3"/>
                  </a:moveTo>
                  <a:cubicBezTo>
                    <a:pt x="10" y="2"/>
                    <a:pt x="7" y="0"/>
                    <a:pt x="7" y="1"/>
                  </a:cubicBezTo>
                  <a:cubicBezTo>
                    <a:pt x="4" y="3"/>
                    <a:pt x="2" y="4"/>
                    <a:pt x="0" y="6"/>
                  </a:cubicBezTo>
                  <a:cubicBezTo>
                    <a:pt x="0" y="7"/>
                    <a:pt x="2" y="9"/>
                    <a:pt x="3" y="9"/>
                  </a:cubicBezTo>
                  <a:cubicBezTo>
                    <a:pt x="6" y="8"/>
                    <a:pt x="10" y="7"/>
                    <a:pt x="10"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8" name="Freeform 167">
              <a:extLst>
                <a:ext uri="{FF2B5EF4-FFF2-40B4-BE49-F238E27FC236}">
                  <a16:creationId xmlns:a16="http://schemas.microsoft.com/office/drawing/2014/main" id="{FB097629-D7EC-1566-AB37-04222952E06B}"/>
                </a:ext>
              </a:extLst>
            </p:cNvPr>
            <p:cNvSpPr>
              <a:spLocks noEditPoints="1"/>
            </p:cNvSpPr>
            <p:nvPr/>
          </p:nvSpPr>
          <p:spPr bwMode="auto">
            <a:xfrm>
              <a:off x="3513" y="1397"/>
              <a:ext cx="61" cy="56"/>
            </a:xfrm>
            <a:custGeom>
              <a:avLst/>
              <a:gdLst>
                <a:gd name="T0" fmla="*/ 261945 w 11"/>
                <a:gd name="T1" fmla="*/ 60934 h 10"/>
                <a:gd name="T2" fmla="*/ 319573 w 11"/>
                <a:gd name="T3" fmla="*/ 93419 h 10"/>
                <a:gd name="T4" fmla="*/ 261945 w 11"/>
                <a:gd name="T5" fmla="*/ 60934 h 10"/>
                <a:gd name="T6" fmla="*/ 261945 w 11"/>
                <a:gd name="T7" fmla="*/ 33365 h 10"/>
                <a:gd name="T8" fmla="*/ 261945 w 11"/>
                <a:gd name="T9" fmla="*/ 60934 h 10"/>
                <a:gd name="T10" fmla="*/ 204283 w 11"/>
                <a:gd name="T11" fmla="*/ 60934 h 10"/>
                <a:gd name="T12" fmla="*/ 261945 w 11"/>
                <a:gd name="T13" fmla="*/ 33365 h 10"/>
                <a:gd name="T14" fmla="*/ 204283 w 11"/>
                <a:gd name="T15" fmla="*/ 60934 h 10"/>
                <a:gd name="T16" fmla="*/ 173101 w 11"/>
                <a:gd name="T17" fmla="*/ 33365 h 10"/>
                <a:gd name="T18" fmla="*/ 204283 w 11"/>
                <a:gd name="T19" fmla="*/ 60934 h 10"/>
                <a:gd name="T20" fmla="*/ 204283 w 11"/>
                <a:gd name="T21" fmla="*/ 60934 h 10"/>
                <a:gd name="T22" fmla="*/ 204283 w 11"/>
                <a:gd name="T23" fmla="*/ 60934 h 10"/>
                <a:gd name="T24" fmla="*/ 204283 w 11"/>
                <a:gd name="T25" fmla="*/ 60934 h 10"/>
                <a:gd name="T26" fmla="*/ 173101 w 11"/>
                <a:gd name="T27" fmla="*/ 33365 h 10"/>
                <a:gd name="T28" fmla="*/ 173101 w 11"/>
                <a:gd name="T29" fmla="*/ 33365 h 10"/>
                <a:gd name="T30" fmla="*/ 204283 w 11"/>
                <a:gd name="T31" fmla="*/ 33365 h 10"/>
                <a:gd name="T32" fmla="*/ 204283 w 11"/>
                <a:gd name="T33" fmla="*/ 60934 h 10"/>
                <a:gd name="T34" fmla="*/ 115445 w 11"/>
                <a:gd name="T35" fmla="*/ 93419 h 10"/>
                <a:gd name="T36" fmla="*/ 204283 w 11"/>
                <a:gd name="T37" fmla="*/ 60934 h 10"/>
                <a:gd name="T38" fmla="*/ 115445 w 11"/>
                <a:gd name="T39" fmla="*/ 120988 h 10"/>
                <a:gd name="T40" fmla="*/ 115445 w 11"/>
                <a:gd name="T41" fmla="*/ 120988 h 10"/>
                <a:gd name="T42" fmla="*/ 31215 w 11"/>
                <a:gd name="T43" fmla="*/ 214441 h 10"/>
                <a:gd name="T44" fmla="*/ 115445 w 11"/>
                <a:gd name="T45" fmla="*/ 93419 h 10"/>
                <a:gd name="T46" fmla="*/ 31215 w 11"/>
                <a:gd name="T47" fmla="*/ 214441 h 10"/>
                <a:gd name="T48" fmla="*/ 0 w 11"/>
                <a:gd name="T49" fmla="*/ 186844 h 10"/>
                <a:gd name="T50" fmla="*/ 31215 w 11"/>
                <a:gd name="T51" fmla="*/ 214441 h 10"/>
                <a:gd name="T52" fmla="*/ 0 w 11"/>
                <a:gd name="T53" fmla="*/ 214441 h 10"/>
                <a:gd name="T54" fmla="*/ 31215 w 11"/>
                <a:gd name="T55" fmla="*/ 214441 h 10"/>
                <a:gd name="T56" fmla="*/ 31215 w 11"/>
                <a:gd name="T57" fmla="*/ 214441 h 10"/>
                <a:gd name="T58" fmla="*/ 0 w 11"/>
                <a:gd name="T59" fmla="*/ 214441 h 10"/>
                <a:gd name="T60" fmla="*/ 0 w 11"/>
                <a:gd name="T61" fmla="*/ 247806 h 10"/>
                <a:gd name="T62" fmla="*/ 31215 w 11"/>
                <a:gd name="T63" fmla="*/ 247806 h 10"/>
                <a:gd name="T64" fmla="*/ 31215 w 11"/>
                <a:gd name="T65" fmla="*/ 214441 h 10"/>
                <a:gd name="T66" fmla="*/ 31215 w 11"/>
                <a:gd name="T67" fmla="*/ 275374 h 10"/>
                <a:gd name="T68" fmla="*/ 31215 w 11"/>
                <a:gd name="T69" fmla="*/ 214441 h 10"/>
                <a:gd name="T70" fmla="*/ 88844 w 11"/>
                <a:gd name="T71" fmla="*/ 247806 h 10"/>
                <a:gd name="T72" fmla="*/ 31215 w 11"/>
                <a:gd name="T73" fmla="*/ 275374 h 10"/>
                <a:gd name="T74" fmla="*/ 88844 w 11"/>
                <a:gd name="T75" fmla="*/ 275374 h 10"/>
                <a:gd name="T76" fmla="*/ 88844 w 11"/>
                <a:gd name="T77" fmla="*/ 275374 h 10"/>
                <a:gd name="T78" fmla="*/ 230735 w 11"/>
                <a:gd name="T79" fmla="*/ 186844 h 10"/>
                <a:gd name="T80" fmla="*/ 88844 w 11"/>
                <a:gd name="T81" fmla="*/ 275374 h 10"/>
                <a:gd name="T82" fmla="*/ 230735 w 11"/>
                <a:gd name="T83" fmla="*/ 186844 h 10"/>
                <a:gd name="T84" fmla="*/ 319573 w 11"/>
                <a:gd name="T85" fmla="*/ 93419 h 10"/>
                <a:gd name="T86" fmla="*/ 230735 w 11"/>
                <a:gd name="T87" fmla="*/ 186844 h 10"/>
                <a:gd name="T88" fmla="*/ 319573 w 11"/>
                <a:gd name="T89" fmla="*/ 93419 h 10"/>
                <a:gd name="T90" fmla="*/ 319573 w 11"/>
                <a:gd name="T91" fmla="*/ 93419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 h="10">
                  <a:moveTo>
                    <a:pt x="10" y="3"/>
                  </a:moveTo>
                  <a:cubicBezTo>
                    <a:pt x="10" y="3"/>
                    <a:pt x="9" y="3"/>
                    <a:pt x="9" y="2"/>
                  </a:cubicBezTo>
                  <a:lnTo>
                    <a:pt x="10" y="2"/>
                  </a:lnTo>
                  <a:cubicBezTo>
                    <a:pt x="11" y="2"/>
                    <a:pt x="11" y="3"/>
                    <a:pt x="11" y="3"/>
                  </a:cubicBezTo>
                  <a:lnTo>
                    <a:pt x="10" y="3"/>
                  </a:lnTo>
                  <a:close/>
                  <a:moveTo>
                    <a:pt x="9" y="2"/>
                  </a:moveTo>
                  <a:cubicBezTo>
                    <a:pt x="9" y="2"/>
                    <a:pt x="9" y="2"/>
                    <a:pt x="8" y="2"/>
                  </a:cubicBezTo>
                  <a:lnTo>
                    <a:pt x="9" y="1"/>
                  </a:lnTo>
                  <a:cubicBezTo>
                    <a:pt x="9" y="1"/>
                    <a:pt x="10" y="1"/>
                    <a:pt x="10" y="2"/>
                  </a:cubicBezTo>
                  <a:lnTo>
                    <a:pt x="9" y="2"/>
                  </a:lnTo>
                  <a:close/>
                  <a:moveTo>
                    <a:pt x="8" y="2"/>
                  </a:moveTo>
                  <a:cubicBezTo>
                    <a:pt x="8" y="2"/>
                    <a:pt x="8" y="2"/>
                    <a:pt x="7" y="2"/>
                  </a:cubicBezTo>
                  <a:lnTo>
                    <a:pt x="7" y="0"/>
                  </a:lnTo>
                  <a:cubicBezTo>
                    <a:pt x="8" y="0"/>
                    <a:pt x="8" y="0"/>
                    <a:pt x="9" y="1"/>
                  </a:cubicBezTo>
                  <a:lnTo>
                    <a:pt x="8" y="2"/>
                  </a:lnTo>
                  <a:close/>
                  <a:moveTo>
                    <a:pt x="7" y="2"/>
                  </a:moveTo>
                  <a:cubicBezTo>
                    <a:pt x="7" y="2"/>
                    <a:pt x="7" y="2"/>
                    <a:pt x="7" y="2"/>
                  </a:cubicBezTo>
                  <a:lnTo>
                    <a:pt x="6" y="1"/>
                  </a:lnTo>
                  <a:cubicBezTo>
                    <a:pt x="6" y="0"/>
                    <a:pt x="7" y="0"/>
                    <a:pt x="7" y="0"/>
                  </a:cubicBezTo>
                  <a:lnTo>
                    <a:pt x="7" y="2"/>
                  </a:lnTo>
                  <a:close/>
                  <a:moveTo>
                    <a:pt x="7" y="2"/>
                  </a:moveTo>
                  <a:lnTo>
                    <a:pt x="7" y="2"/>
                  </a:lnTo>
                  <a:lnTo>
                    <a:pt x="7" y="1"/>
                  </a:lnTo>
                  <a:lnTo>
                    <a:pt x="7" y="2"/>
                  </a:lnTo>
                  <a:close/>
                  <a:moveTo>
                    <a:pt x="7" y="2"/>
                  </a:moveTo>
                  <a:lnTo>
                    <a:pt x="7" y="2"/>
                  </a:lnTo>
                  <a:lnTo>
                    <a:pt x="6" y="1"/>
                  </a:lnTo>
                  <a:lnTo>
                    <a:pt x="7" y="2"/>
                  </a:lnTo>
                  <a:close/>
                  <a:moveTo>
                    <a:pt x="6" y="1"/>
                  </a:moveTo>
                  <a:lnTo>
                    <a:pt x="6" y="1"/>
                  </a:lnTo>
                  <a:lnTo>
                    <a:pt x="7" y="1"/>
                  </a:lnTo>
                  <a:lnTo>
                    <a:pt x="6" y="1"/>
                  </a:lnTo>
                  <a:close/>
                  <a:moveTo>
                    <a:pt x="7" y="2"/>
                  </a:moveTo>
                  <a:cubicBezTo>
                    <a:pt x="6" y="2"/>
                    <a:pt x="5" y="3"/>
                    <a:pt x="4" y="4"/>
                  </a:cubicBezTo>
                  <a:lnTo>
                    <a:pt x="4" y="3"/>
                  </a:lnTo>
                  <a:cubicBezTo>
                    <a:pt x="4" y="2"/>
                    <a:pt x="5" y="1"/>
                    <a:pt x="6" y="1"/>
                  </a:cubicBezTo>
                  <a:lnTo>
                    <a:pt x="7" y="2"/>
                  </a:lnTo>
                  <a:close/>
                  <a:moveTo>
                    <a:pt x="4" y="4"/>
                  </a:moveTo>
                  <a:lnTo>
                    <a:pt x="4" y="4"/>
                  </a:lnTo>
                  <a:lnTo>
                    <a:pt x="4" y="3"/>
                  </a:lnTo>
                  <a:lnTo>
                    <a:pt x="4" y="4"/>
                  </a:lnTo>
                  <a:close/>
                  <a:moveTo>
                    <a:pt x="4" y="4"/>
                  </a:moveTo>
                  <a:cubicBezTo>
                    <a:pt x="3" y="5"/>
                    <a:pt x="2" y="6"/>
                    <a:pt x="1" y="7"/>
                  </a:cubicBezTo>
                  <a:lnTo>
                    <a:pt x="0" y="6"/>
                  </a:lnTo>
                  <a:cubicBezTo>
                    <a:pt x="1" y="5"/>
                    <a:pt x="2" y="4"/>
                    <a:pt x="4" y="3"/>
                  </a:cubicBezTo>
                  <a:lnTo>
                    <a:pt x="4" y="4"/>
                  </a:lnTo>
                  <a:close/>
                  <a:moveTo>
                    <a:pt x="1" y="7"/>
                  </a:moveTo>
                  <a:lnTo>
                    <a:pt x="1" y="7"/>
                  </a:lnTo>
                  <a:lnTo>
                    <a:pt x="0" y="6"/>
                  </a:lnTo>
                  <a:lnTo>
                    <a:pt x="1" y="7"/>
                  </a:lnTo>
                  <a:close/>
                  <a:moveTo>
                    <a:pt x="1" y="7"/>
                  </a:moveTo>
                  <a:cubicBezTo>
                    <a:pt x="1" y="7"/>
                    <a:pt x="1" y="7"/>
                    <a:pt x="1" y="7"/>
                  </a:cubicBezTo>
                  <a:lnTo>
                    <a:pt x="0" y="7"/>
                  </a:lnTo>
                  <a:cubicBezTo>
                    <a:pt x="0" y="7"/>
                    <a:pt x="0" y="6"/>
                    <a:pt x="0" y="6"/>
                  </a:cubicBezTo>
                  <a:lnTo>
                    <a:pt x="1" y="7"/>
                  </a:lnTo>
                  <a:close/>
                  <a:moveTo>
                    <a:pt x="1" y="7"/>
                  </a:moveTo>
                  <a:cubicBezTo>
                    <a:pt x="1" y="7"/>
                    <a:pt x="1" y="7"/>
                    <a:pt x="1" y="7"/>
                  </a:cubicBezTo>
                  <a:lnTo>
                    <a:pt x="0" y="8"/>
                  </a:lnTo>
                  <a:cubicBezTo>
                    <a:pt x="0" y="8"/>
                    <a:pt x="0" y="7"/>
                    <a:pt x="0" y="7"/>
                  </a:cubicBezTo>
                  <a:lnTo>
                    <a:pt x="1" y="7"/>
                  </a:lnTo>
                  <a:close/>
                  <a:moveTo>
                    <a:pt x="0" y="8"/>
                  </a:moveTo>
                  <a:lnTo>
                    <a:pt x="0" y="8"/>
                  </a:lnTo>
                  <a:lnTo>
                    <a:pt x="1" y="8"/>
                  </a:lnTo>
                  <a:lnTo>
                    <a:pt x="0" y="8"/>
                  </a:lnTo>
                  <a:close/>
                  <a:moveTo>
                    <a:pt x="1" y="7"/>
                  </a:moveTo>
                  <a:cubicBezTo>
                    <a:pt x="1" y="7"/>
                    <a:pt x="1" y="7"/>
                    <a:pt x="1" y="8"/>
                  </a:cubicBezTo>
                  <a:lnTo>
                    <a:pt x="1" y="9"/>
                  </a:lnTo>
                  <a:cubicBezTo>
                    <a:pt x="0" y="8"/>
                    <a:pt x="0" y="8"/>
                    <a:pt x="0" y="8"/>
                  </a:cubicBezTo>
                  <a:lnTo>
                    <a:pt x="1" y="7"/>
                  </a:lnTo>
                  <a:close/>
                  <a:moveTo>
                    <a:pt x="1" y="8"/>
                  </a:moveTo>
                  <a:cubicBezTo>
                    <a:pt x="2" y="8"/>
                    <a:pt x="3" y="8"/>
                    <a:pt x="3" y="8"/>
                  </a:cubicBezTo>
                  <a:lnTo>
                    <a:pt x="3" y="9"/>
                  </a:lnTo>
                  <a:cubicBezTo>
                    <a:pt x="2" y="10"/>
                    <a:pt x="1" y="9"/>
                    <a:pt x="1" y="9"/>
                  </a:cubicBezTo>
                  <a:lnTo>
                    <a:pt x="1" y="8"/>
                  </a:lnTo>
                  <a:close/>
                  <a:moveTo>
                    <a:pt x="3" y="9"/>
                  </a:moveTo>
                  <a:lnTo>
                    <a:pt x="3" y="9"/>
                  </a:lnTo>
                  <a:close/>
                  <a:moveTo>
                    <a:pt x="3" y="8"/>
                  </a:moveTo>
                  <a:cubicBezTo>
                    <a:pt x="5" y="8"/>
                    <a:pt x="6" y="7"/>
                    <a:pt x="8" y="6"/>
                  </a:cubicBezTo>
                  <a:lnTo>
                    <a:pt x="8" y="8"/>
                  </a:lnTo>
                  <a:cubicBezTo>
                    <a:pt x="7" y="8"/>
                    <a:pt x="5" y="9"/>
                    <a:pt x="3" y="9"/>
                  </a:cubicBezTo>
                  <a:lnTo>
                    <a:pt x="3" y="8"/>
                  </a:lnTo>
                  <a:close/>
                  <a:moveTo>
                    <a:pt x="8" y="6"/>
                  </a:moveTo>
                  <a:cubicBezTo>
                    <a:pt x="9" y="6"/>
                    <a:pt x="10" y="5"/>
                    <a:pt x="10" y="3"/>
                  </a:cubicBezTo>
                  <a:lnTo>
                    <a:pt x="11" y="3"/>
                  </a:lnTo>
                  <a:cubicBezTo>
                    <a:pt x="11" y="5"/>
                    <a:pt x="10" y="7"/>
                    <a:pt x="8" y="8"/>
                  </a:cubicBezTo>
                  <a:lnTo>
                    <a:pt x="8" y="6"/>
                  </a:lnTo>
                  <a:close/>
                  <a:moveTo>
                    <a:pt x="11" y="3"/>
                  </a:moveTo>
                  <a:lnTo>
                    <a:pt x="11" y="3"/>
                  </a:lnTo>
                  <a:lnTo>
                    <a:pt x="10" y="3"/>
                  </a:lnTo>
                  <a:lnTo>
                    <a:pt x="11"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9" name="Freeform 168">
              <a:extLst>
                <a:ext uri="{FF2B5EF4-FFF2-40B4-BE49-F238E27FC236}">
                  <a16:creationId xmlns:a16="http://schemas.microsoft.com/office/drawing/2014/main" id="{85B50440-3B76-8009-8577-1CF004BB9054}"/>
                </a:ext>
              </a:extLst>
            </p:cNvPr>
            <p:cNvSpPr>
              <a:spLocks/>
            </p:cNvSpPr>
            <p:nvPr/>
          </p:nvSpPr>
          <p:spPr bwMode="auto">
            <a:xfrm>
              <a:off x="3339" y="1374"/>
              <a:ext cx="134" cy="90"/>
            </a:xfrm>
            <a:custGeom>
              <a:avLst/>
              <a:gdLst>
                <a:gd name="T0" fmla="*/ 607450 w 24"/>
                <a:gd name="T1" fmla="*/ 253254 h 16"/>
                <a:gd name="T2" fmla="*/ 515018 w 24"/>
                <a:gd name="T3" fmla="*/ 33981 h 16"/>
                <a:gd name="T4" fmla="*/ 151599 w 24"/>
                <a:gd name="T5" fmla="*/ 62111 h 16"/>
                <a:gd name="T6" fmla="*/ 0 w 24"/>
                <a:gd name="T7" fmla="*/ 315394 h 16"/>
                <a:gd name="T8" fmla="*/ 271177 w 24"/>
                <a:gd name="T9" fmla="*/ 349374 h 16"/>
                <a:gd name="T10" fmla="*/ 423652 w 24"/>
                <a:gd name="T11" fmla="*/ 444583 h 16"/>
                <a:gd name="T12" fmla="*/ 667677 w 24"/>
                <a:gd name="T13" fmla="*/ 411486 h 16"/>
                <a:gd name="T14" fmla="*/ 607450 w 24"/>
                <a:gd name="T15" fmla="*/ 253254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6">
                  <a:moveTo>
                    <a:pt x="20" y="8"/>
                  </a:moveTo>
                  <a:cubicBezTo>
                    <a:pt x="20" y="5"/>
                    <a:pt x="19" y="1"/>
                    <a:pt x="17" y="1"/>
                  </a:cubicBezTo>
                  <a:cubicBezTo>
                    <a:pt x="13" y="0"/>
                    <a:pt x="9" y="0"/>
                    <a:pt x="5" y="2"/>
                  </a:cubicBezTo>
                  <a:cubicBezTo>
                    <a:pt x="3" y="3"/>
                    <a:pt x="1" y="7"/>
                    <a:pt x="0" y="10"/>
                  </a:cubicBezTo>
                  <a:cubicBezTo>
                    <a:pt x="3" y="10"/>
                    <a:pt x="6" y="9"/>
                    <a:pt x="9" y="11"/>
                  </a:cubicBezTo>
                  <a:cubicBezTo>
                    <a:pt x="11" y="12"/>
                    <a:pt x="12" y="13"/>
                    <a:pt x="14" y="14"/>
                  </a:cubicBezTo>
                  <a:cubicBezTo>
                    <a:pt x="17" y="16"/>
                    <a:pt x="20" y="14"/>
                    <a:pt x="22" y="13"/>
                  </a:cubicBezTo>
                  <a:cubicBezTo>
                    <a:pt x="24" y="11"/>
                    <a:pt x="20" y="10"/>
                    <a:pt x="20"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0" name="Freeform 169">
              <a:extLst>
                <a:ext uri="{FF2B5EF4-FFF2-40B4-BE49-F238E27FC236}">
                  <a16:creationId xmlns:a16="http://schemas.microsoft.com/office/drawing/2014/main" id="{3EA492E4-1A81-5DFE-A7E5-311ACCBCEE4B}"/>
                </a:ext>
              </a:extLst>
            </p:cNvPr>
            <p:cNvSpPr>
              <a:spLocks noEditPoints="1"/>
            </p:cNvSpPr>
            <p:nvPr/>
          </p:nvSpPr>
          <p:spPr bwMode="auto">
            <a:xfrm>
              <a:off x="3334" y="1369"/>
              <a:ext cx="139" cy="95"/>
            </a:xfrm>
            <a:custGeom>
              <a:avLst/>
              <a:gdLst>
                <a:gd name="T0" fmla="*/ 647979 w 25"/>
                <a:gd name="T1" fmla="*/ 272063 h 17"/>
                <a:gd name="T2" fmla="*/ 647979 w 25"/>
                <a:gd name="T3" fmla="*/ 272063 h 17"/>
                <a:gd name="T4" fmla="*/ 647979 w 25"/>
                <a:gd name="T5" fmla="*/ 272063 h 17"/>
                <a:gd name="T6" fmla="*/ 647979 w 25"/>
                <a:gd name="T7" fmla="*/ 244832 h 17"/>
                <a:gd name="T8" fmla="*/ 589710 w 25"/>
                <a:gd name="T9" fmla="*/ 244832 h 17"/>
                <a:gd name="T10" fmla="*/ 647979 w 25"/>
                <a:gd name="T11" fmla="*/ 244832 h 17"/>
                <a:gd name="T12" fmla="*/ 504631 w 25"/>
                <a:gd name="T13" fmla="*/ 59520 h 17"/>
                <a:gd name="T14" fmla="*/ 589710 w 25"/>
                <a:gd name="T15" fmla="*/ 212543 h 17"/>
                <a:gd name="T16" fmla="*/ 531280 w 25"/>
                <a:gd name="T17" fmla="*/ 59520 h 17"/>
                <a:gd name="T18" fmla="*/ 504631 w 25"/>
                <a:gd name="T19" fmla="*/ 59520 h 17"/>
                <a:gd name="T20" fmla="*/ 504631 w 25"/>
                <a:gd name="T21" fmla="*/ 59520 h 17"/>
                <a:gd name="T22" fmla="*/ 473011 w 25"/>
                <a:gd name="T23" fmla="*/ 33166 h 17"/>
                <a:gd name="T24" fmla="*/ 473011 w 25"/>
                <a:gd name="T25" fmla="*/ 59520 h 17"/>
                <a:gd name="T26" fmla="*/ 473011 w 25"/>
                <a:gd name="T27" fmla="*/ 33166 h 17"/>
                <a:gd name="T28" fmla="*/ 207460 w 25"/>
                <a:gd name="T29" fmla="*/ 92653 h 17"/>
                <a:gd name="T30" fmla="*/ 440519 w 25"/>
                <a:gd name="T31" fmla="*/ 59520 h 17"/>
                <a:gd name="T32" fmla="*/ 174818 w 25"/>
                <a:gd name="T33" fmla="*/ 92653 h 17"/>
                <a:gd name="T34" fmla="*/ 207460 w 25"/>
                <a:gd name="T35" fmla="*/ 92653 h 17"/>
                <a:gd name="T36" fmla="*/ 207460 w 25"/>
                <a:gd name="T37" fmla="*/ 92653 h 17"/>
                <a:gd name="T38" fmla="*/ 174818 w 25"/>
                <a:gd name="T39" fmla="*/ 92653 h 17"/>
                <a:gd name="T40" fmla="*/ 31442 w 25"/>
                <a:gd name="T41" fmla="*/ 332612 h 17"/>
                <a:gd name="T42" fmla="*/ 207460 w 25"/>
                <a:gd name="T43" fmla="*/ 92653 h 17"/>
                <a:gd name="T44" fmla="*/ 0 w 25"/>
                <a:gd name="T45" fmla="*/ 305224 h 17"/>
                <a:gd name="T46" fmla="*/ 31442 w 25"/>
                <a:gd name="T47" fmla="*/ 332612 h 17"/>
                <a:gd name="T48" fmla="*/ 31442 w 25"/>
                <a:gd name="T49" fmla="*/ 332612 h 17"/>
                <a:gd name="T50" fmla="*/ 31442 w 25"/>
                <a:gd name="T51" fmla="*/ 332612 h 17"/>
                <a:gd name="T52" fmla="*/ 31442 w 25"/>
                <a:gd name="T53" fmla="*/ 305224 h 17"/>
                <a:gd name="T54" fmla="*/ 31442 w 25"/>
                <a:gd name="T55" fmla="*/ 332612 h 17"/>
                <a:gd name="T56" fmla="*/ 324003 w 25"/>
                <a:gd name="T57" fmla="*/ 364716 h 17"/>
                <a:gd name="T58" fmla="*/ 116543 w 25"/>
                <a:gd name="T59" fmla="*/ 305224 h 17"/>
                <a:gd name="T60" fmla="*/ 297171 w 25"/>
                <a:gd name="T61" fmla="*/ 364716 h 17"/>
                <a:gd name="T62" fmla="*/ 324003 w 25"/>
                <a:gd name="T63" fmla="*/ 364716 h 17"/>
                <a:gd name="T64" fmla="*/ 324003 w 25"/>
                <a:gd name="T65" fmla="*/ 364716 h 17"/>
                <a:gd name="T66" fmla="*/ 297171 w 25"/>
                <a:gd name="T67" fmla="*/ 364716 h 17"/>
                <a:gd name="T68" fmla="*/ 324003 w 25"/>
                <a:gd name="T69" fmla="*/ 364716 h 17"/>
                <a:gd name="T70" fmla="*/ 324003 w 25"/>
                <a:gd name="T71" fmla="*/ 364716 h 17"/>
                <a:gd name="T72" fmla="*/ 324003 w 25"/>
                <a:gd name="T73" fmla="*/ 397882 h 17"/>
                <a:gd name="T74" fmla="*/ 440519 w 25"/>
                <a:gd name="T75" fmla="*/ 425114 h 17"/>
                <a:gd name="T76" fmla="*/ 324003 w 25"/>
                <a:gd name="T77" fmla="*/ 364716 h 17"/>
                <a:gd name="T78" fmla="*/ 440519 w 25"/>
                <a:gd name="T79" fmla="*/ 457403 h 17"/>
                <a:gd name="T80" fmla="*/ 440519 w 25"/>
                <a:gd name="T81" fmla="*/ 425114 h 17"/>
                <a:gd name="T82" fmla="*/ 440519 w 25"/>
                <a:gd name="T83" fmla="*/ 425114 h 17"/>
                <a:gd name="T84" fmla="*/ 440519 w 25"/>
                <a:gd name="T85" fmla="*/ 457403 h 17"/>
                <a:gd name="T86" fmla="*/ 473011 w 25"/>
                <a:gd name="T87" fmla="*/ 457403 h 17"/>
                <a:gd name="T88" fmla="*/ 440519 w 25"/>
                <a:gd name="T89" fmla="*/ 425114 h 17"/>
                <a:gd name="T90" fmla="*/ 504631 w 25"/>
                <a:gd name="T91" fmla="*/ 484634 h 17"/>
                <a:gd name="T92" fmla="*/ 504631 w 25"/>
                <a:gd name="T93" fmla="*/ 457403 h 17"/>
                <a:gd name="T94" fmla="*/ 504631 w 25"/>
                <a:gd name="T95" fmla="*/ 484634 h 17"/>
                <a:gd name="T96" fmla="*/ 680472 w 25"/>
                <a:gd name="T97" fmla="*/ 425114 h 17"/>
                <a:gd name="T98" fmla="*/ 680472 w 25"/>
                <a:gd name="T99" fmla="*/ 397882 h 17"/>
                <a:gd name="T100" fmla="*/ 706253 w 25"/>
                <a:gd name="T101" fmla="*/ 425114 h 17"/>
                <a:gd name="T102" fmla="*/ 647979 w 25"/>
                <a:gd name="T103" fmla="*/ 364716 h 17"/>
                <a:gd name="T104" fmla="*/ 680472 w 25"/>
                <a:gd name="T105" fmla="*/ 364716 h 17"/>
                <a:gd name="T106" fmla="*/ 647979 w 25"/>
                <a:gd name="T107" fmla="*/ 272063 h 17"/>
                <a:gd name="T108" fmla="*/ 647979 w 25"/>
                <a:gd name="T109" fmla="*/ 272063 h 17"/>
                <a:gd name="T110" fmla="*/ 647979 w 25"/>
                <a:gd name="T111" fmla="*/ 272063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 h="17">
                  <a:moveTo>
                    <a:pt x="20" y="9"/>
                  </a:moveTo>
                  <a:lnTo>
                    <a:pt x="20" y="9"/>
                  </a:lnTo>
                  <a:lnTo>
                    <a:pt x="22" y="9"/>
                  </a:lnTo>
                  <a:lnTo>
                    <a:pt x="20" y="9"/>
                  </a:lnTo>
                  <a:close/>
                  <a:moveTo>
                    <a:pt x="22" y="9"/>
                  </a:moveTo>
                  <a:lnTo>
                    <a:pt x="22" y="9"/>
                  </a:lnTo>
                  <a:lnTo>
                    <a:pt x="21" y="9"/>
                  </a:lnTo>
                  <a:lnTo>
                    <a:pt x="22" y="9"/>
                  </a:lnTo>
                  <a:close/>
                  <a:moveTo>
                    <a:pt x="20" y="9"/>
                  </a:moveTo>
                  <a:cubicBezTo>
                    <a:pt x="20" y="9"/>
                    <a:pt x="20" y="8"/>
                    <a:pt x="20" y="8"/>
                  </a:cubicBezTo>
                  <a:lnTo>
                    <a:pt x="22" y="8"/>
                  </a:lnTo>
                  <a:cubicBezTo>
                    <a:pt x="22" y="8"/>
                    <a:pt x="22" y="9"/>
                    <a:pt x="22" y="9"/>
                  </a:cubicBezTo>
                  <a:lnTo>
                    <a:pt x="20" y="9"/>
                  </a:lnTo>
                  <a:close/>
                  <a:moveTo>
                    <a:pt x="20" y="8"/>
                  </a:moveTo>
                  <a:cubicBezTo>
                    <a:pt x="20" y="8"/>
                    <a:pt x="20" y="7"/>
                    <a:pt x="20" y="7"/>
                  </a:cubicBezTo>
                  <a:lnTo>
                    <a:pt x="21" y="6"/>
                  </a:lnTo>
                  <a:cubicBezTo>
                    <a:pt x="21" y="7"/>
                    <a:pt x="22" y="7"/>
                    <a:pt x="22" y="8"/>
                  </a:cubicBezTo>
                  <a:lnTo>
                    <a:pt x="20" y="8"/>
                  </a:lnTo>
                  <a:close/>
                  <a:moveTo>
                    <a:pt x="20" y="7"/>
                  </a:moveTo>
                  <a:cubicBezTo>
                    <a:pt x="20" y="5"/>
                    <a:pt x="19" y="3"/>
                    <a:pt x="17" y="2"/>
                  </a:cubicBezTo>
                  <a:lnTo>
                    <a:pt x="18" y="1"/>
                  </a:lnTo>
                  <a:cubicBezTo>
                    <a:pt x="19" y="1"/>
                    <a:pt x="21" y="4"/>
                    <a:pt x="21" y="6"/>
                  </a:cubicBezTo>
                  <a:lnTo>
                    <a:pt x="20" y="7"/>
                  </a:lnTo>
                  <a:close/>
                  <a:moveTo>
                    <a:pt x="17" y="2"/>
                  </a:moveTo>
                  <a:lnTo>
                    <a:pt x="17" y="2"/>
                  </a:lnTo>
                  <a:lnTo>
                    <a:pt x="18" y="2"/>
                  </a:lnTo>
                  <a:lnTo>
                    <a:pt x="17" y="2"/>
                  </a:lnTo>
                  <a:close/>
                  <a:moveTo>
                    <a:pt x="17" y="2"/>
                  </a:moveTo>
                  <a:lnTo>
                    <a:pt x="17" y="2"/>
                  </a:lnTo>
                  <a:lnTo>
                    <a:pt x="18" y="1"/>
                  </a:lnTo>
                  <a:lnTo>
                    <a:pt x="17" y="2"/>
                  </a:lnTo>
                  <a:close/>
                  <a:moveTo>
                    <a:pt x="17" y="2"/>
                  </a:moveTo>
                  <a:cubicBezTo>
                    <a:pt x="17" y="2"/>
                    <a:pt x="16" y="2"/>
                    <a:pt x="16" y="2"/>
                  </a:cubicBezTo>
                  <a:lnTo>
                    <a:pt x="16" y="1"/>
                  </a:lnTo>
                  <a:cubicBezTo>
                    <a:pt x="17" y="1"/>
                    <a:pt x="17" y="1"/>
                    <a:pt x="18" y="1"/>
                  </a:cubicBezTo>
                  <a:lnTo>
                    <a:pt x="17" y="2"/>
                  </a:lnTo>
                  <a:close/>
                  <a:moveTo>
                    <a:pt x="16" y="2"/>
                  </a:moveTo>
                  <a:cubicBezTo>
                    <a:pt x="16" y="2"/>
                    <a:pt x="15" y="2"/>
                    <a:pt x="15" y="2"/>
                  </a:cubicBezTo>
                  <a:lnTo>
                    <a:pt x="15" y="0"/>
                  </a:lnTo>
                  <a:cubicBezTo>
                    <a:pt x="15" y="0"/>
                    <a:pt x="16" y="1"/>
                    <a:pt x="16" y="1"/>
                  </a:cubicBezTo>
                  <a:lnTo>
                    <a:pt x="16" y="2"/>
                  </a:lnTo>
                  <a:close/>
                  <a:moveTo>
                    <a:pt x="15" y="2"/>
                  </a:moveTo>
                  <a:cubicBezTo>
                    <a:pt x="12" y="2"/>
                    <a:pt x="9" y="2"/>
                    <a:pt x="7" y="3"/>
                  </a:cubicBezTo>
                  <a:lnTo>
                    <a:pt x="6" y="2"/>
                  </a:lnTo>
                  <a:cubicBezTo>
                    <a:pt x="9" y="1"/>
                    <a:pt x="12" y="0"/>
                    <a:pt x="15" y="0"/>
                  </a:cubicBezTo>
                  <a:lnTo>
                    <a:pt x="15" y="2"/>
                  </a:lnTo>
                  <a:close/>
                  <a:moveTo>
                    <a:pt x="7" y="3"/>
                  </a:moveTo>
                  <a:lnTo>
                    <a:pt x="7" y="3"/>
                  </a:lnTo>
                  <a:lnTo>
                    <a:pt x="6" y="3"/>
                  </a:lnTo>
                  <a:lnTo>
                    <a:pt x="7" y="3"/>
                  </a:lnTo>
                  <a:close/>
                  <a:moveTo>
                    <a:pt x="7" y="3"/>
                  </a:moveTo>
                  <a:lnTo>
                    <a:pt x="7" y="3"/>
                  </a:lnTo>
                  <a:lnTo>
                    <a:pt x="6" y="2"/>
                  </a:lnTo>
                  <a:lnTo>
                    <a:pt x="7" y="3"/>
                  </a:lnTo>
                  <a:close/>
                  <a:moveTo>
                    <a:pt x="6" y="2"/>
                  </a:moveTo>
                  <a:lnTo>
                    <a:pt x="6" y="2"/>
                  </a:lnTo>
                  <a:lnTo>
                    <a:pt x="6" y="3"/>
                  </a:lnTo>
                  <a:lnTo>
                    <a:pt x="6" y="2"/>
                  </a:lnTo>
                  <a:close/>
                  <a:moveTo>
                    <a:pt x="7" y="3"/>
                  </a:moveTo>
                  <a:cubicBezTo>
                    <a:pt x="4" y="5"/>
                    <a:pt x="3" y="8"/>
                    <a:pt x="1" y="11"/>
                  </a:cubicBezTo>
                  <a:lnTo>
                    <a:pt x="0" y="10"/>
                  </a:lnTo>
                  <a:cubicBezTo>
                    <a:pt x="2" y="7"/>
                    <a:pt x="3" y="4"/>
                    <a:pt x="6" y="2"/>
                  </a:cubicBezTo>
                  <a:lnTo>
                    <a:pt x="7" y="3"/>
                  </a:lnTo>
                  <a:close/>
                  <a:moveTo>
                    <a:pt x="1" y="11"/>
                  </a:moveTo>
                  <a:lnTo>
                    <a:pt x="1" y="11"/>
                  </a:lnTo>
                  <a:lnTo>
                    <a:pt x="0" y="10"/>
                  </a:lnTo>
                  <a:lnTo>
                    <a:pt x="1" y="11"/>
                  </a:lnTo>
                  <a:close/>
                  <a:moveTo>
                    <a:pt x="1" y="11"/>
                  </a:moveTo>
                  <a:lnTo>
                    <a:pt x="0" y="11"/>
                  </a:lnTo>
                  <a:lnTo>
                    <a:pt x="0" y="10"/>
                  </a:lnTo>
                  <a:lnTo>
                    <a:pt x="1" y="11"/>
                  </a:lnTo>
                  <a:close/>
                  <a:moveTo>
                    <a:pt x="1" y="10"/>
                  </a:moveTo>
                  <a:lnTo>
                    <a:pt x="1" y="10"/>
                  </a:lnTo>
                  <a:lnTo>
                    <a:pt x="1" y="11"/>
                  </a:lnTo>
                  <a:lnTo>
                    <a:pt x="1" y="10"/>
                  </a:lnTo>
                  <a:close/>
                  <a:moveTo>
                    <a:pt x="1" y="10"/>
                  </a:moveTo>
                  <a:cubicBezTo>
                    <a:pt x="2" y="10"/>
                    <a:pt x="3" y="10"/>
                    <a:pt x="4" y="10"/>
                  </a:cubicBezTo>
                  <a:lnTo>
                    <a:pt x="4" y="12"/>
                  </a:lnTo>
                  <a:cubicBezTo>
                    <a:pt x="3" y="12"/>
                    <a:pt x="2" y="12"/>
                    <a:pt x="1" y="11"/>
                  </a:cubicBezTo>
                  <a:lnTo>
                    <a:pt x="1" y="10"/>
                  </a:lnTo>
                  <a:close/>
                  <a:moveTo>
                    <a:pt x="4" y="10"/>
                  </a:moveTo>
                  <a:cubicBezTo>
                    <a:pt x="7" y="10"/>
                    <a:pt x="9" y="10"/>
                    <a:pt x="11" y="12"/>
                  </a:cubicBezTo>
                  <a:lnTo>
                    <a:pt x="10" y="13"/>
                  </a:lnTo>
                  <a:cubicBezTo>
                    <a:pt x="8" y="12"/>
                    <a:pt x="6" y="12"/>
                    <a:pt x="4" y="12"/>
                  </a:cubicBezTo>
                  <a:lnTo>
                    <a:pt x="4" y="10"/>
                  </a:lnTo>
                  <a:close/>
                  <a:moveTo>
                    <a:pt x="10" y="13"/>
                  </a:moveTo>
                  <a:lnTo>
                    <a:pt x="10" y="13"/>
                  </a:lnTo>
                  <a:lnTo>
                    <a:pt x="10" y="12"/>
                  </a:lnTo>
                  <a:lnTo>
                    <a:pt x="10" y="13"/>
                  </a:lnTo>
                  <a:close/>
                  <a:moveTo>
                    <a:pt x="11" y="12"/>
                  </a:moveTo>
                  <a:lnTo>
                    <a:pt x="11" y="12"/>
                  </a:lnTo>
                  <a:lnTo>
                    <a:pt x="10" y="13"/>
                  </a:lnTo>
                  <a:lnTo>
                    <a:pt x="11" y="12"/>
                  </a:lnTo>
                  <a:close/>
                  <a:moveTo>
                    <a:pt x="11" y="12"/>
                  </a:moveTo>
                  <a:lnTo>
                    <a:pt x="11" y="12"/>
                  </a:lnTo>
                  <a:lnTo>
                    <a:pt x="10" y="12"/>
                  </a:lnTo>
                  <a:lnTo>
                    <a:pt x="11" y="12"/>
                  </a:lnTo>
                  <a:close/>
                  <a:moveTo>
                    <a:pt x="11" y="12"/>
                  </a:moveTo>
                  <a:lnTo>
                    <a:pt x="11" y="12"/>
                  </a:lnTo>
                  <a:lnTo>
                    <a:pt x="10" y="13"/>
                  </a:lnTo>
                  <a:lnTo>
                    <a:pt x="11" y="12"/>
                  </a:lnTo>
                  <a:close/>
                  <a:moveTo>
                    <a:pt x="11" y="12"/>
                  </a:moveTo>
                  <a:lnTo>
                    <a:pt x="11" y="12"/>
                  </a:lnTo>
                  <a:lnTo>
                    <a:pt x="11" y="13"/>
                  </a:lnTo>
                  <a:lnTo>
                    <a:pt x="11" y="12"/>
                  </a:lnTo>
                  <a:close/>
                  <a:moveTo>
                    <a:pt x="11" y="12"/>
                  </a:moveTo>
                  <a:cubicBezTo>
                    <a:pt x="12" y="13"/>
                    <a:pt x="14" y="14"/>
                    <a:pt x="15" y="14"/>
                  </a:cubicBezTo>
                  <a:lnTo>
                    <a:pt x="14" y="16"/>
                  </a:lnTo>
                  <a:cubicBezTo>
                    <a:pt x="13" y="15"/>
                    <a:pt x="12" y="14"/>
                    <a:pt x="10" y="13"/>
                  </a:cubicBezTo>
                  <a:lnTo>
                    <a:pt x="11" y="12"/>
                  </a:lnTo>
                  <a:close/>
                  <a:moveTo>
                    <a:pt x="15" y="14"/>
                  </a:moveTo>
                  <a:lnTo>
                    <a:pt x="15" y="14"/>
                  </a:lnTo>
                  <a:lnTo>
                    <a:pt x="15" y="15"/>
                  </a:lnTo>
                  <a:lnTo>
                    <a:pt x="15" y="14"/>
                  </a:lnTo>
                  <a:close/>
                  <a:moveTo>
                    <a:pt x="15" y="14"/>
                  </a:moveTo>
                  <a:lnTo>
                    <a:pt x="15" y="14"/>
                  </a:lnTo>
                  <a:lnTo>
                    <a:pt x="14" y="16"/>
                  </a:lnTo>
                  <a:lnTo>
                    <a:pt x="15" y="14"/>
                  </a:lnTo>
                  <a:close/>
                  <a:moveTo>
                    <a:pt x="14" y="16"/>
                  </a:moveTo>
                  <a:lnTo>
                    <a:pt x="14" y="16"/>
                  </a:lnTo>
                  <a:lnTo>
                    <a:pt x="15" y="15"/>
                  </a:lnTo>
                  <a:lnTo>
                    <a:pt x="14" y="16"/>
                  </a:lnTo>
                  <a:close/>
                  <a:moveTo>
                    <a:pt x="15" y="14"/>
                  </a:moveTo>
                  <a:cubicBezTo>
                    <a:pt x="15" y="15"/>
                    <a:pt x="16" y="15"/>
                    <a:pt x="16" y="15"/>
                  </a:cubicBezTo>
                  <a:lnTo>
                    <a:pt x="16" y="16"/>
                  </a:lnTo>
                  <a:cubicBezTo>
                    <a:pt x="15" y="16"/>
                    <a:pt x="15" y="16"/>
                    <a:pt x="14" y="16"/>
                  </a:cubicBezTo>
                  <a:lnTo>
                    <a:pt x="15" y="14"/>
                  </a:lnTo>
                  <a:close/>
                  <a:moveTo>
                    <a:pt x="16" y="15"/>
                  </a:moveTo>
                  <a:cubicBezTo>
                    <a:pt x="16" y="15"/>
                    <a:pt x="17" y="15"/>
                    <a:pt x="17" y="15"/>
                  </a:cubicBezTo>
                  <a:lnTo>
                    <a:pt x="17" y="16"/>
                  </a:lnTo>
                  <a:cubicBezTo>
                    <a:pt x="17" y="16"/>
                    <a:pt x="16" y="16"/>
                    <a:pt x="16" y="16"/>
                  </a:cubicBezTo>
                  <a:lnTo>
                    <a:pt x="16" y="15"/>
                  </a:lnTo>
                  <a:close/>
                  <a:moveTo>
                    <a:pt x="17" y="15"/>
                  </a:moveTo>
                  <a:cubicBezTo>
                    <a:pt x="19" y="15"/>
                    <a:pt x="21" y="14"/>
                    <a:pt x="23" y="13"/>
                  </a:cubicBezTo>
                  <a:lnTo>
                    <a:pt x="23" y="14"/>
                  </a:lnTo>
                  <a:cubicBezTo>
                    <a:pt x="22" y="16"/>
                    <a:pt x="19" y="17"/>
                    <a:pt x="17" y="16"/>
                  </a:cubicBezTo>
                  <a:lnTo>
                    <a:pt x="17" y="15"/>
                  </a:lnTo>
                  <a:close/>
                  <a:moveTo>
                    <a:pt x="24" y="14"/>
                  </a:moveTo>
                  <a:lnTo>
                    <a:pt x="23" y="14"/>
                  </a:lnTo>
                  <a:lnTo>
                    <a:pt x="24" y="14"/>
                  </a:lnTo>
                  <a:close/>
                  <a:moveTo>
                    <a:pt x="23" y="13"/>
                  </a:moveTo>
                  <a:cubicBezTo>
                    <a:pt x="23" y="13"/>
                    <a:pt x="23" y="13"/>
                    <a:pt x="23" y="12"/>
                  </a:cubicBezTo>
                  <a:lnTo>
                    <a:pt x="24" y="12"/>
                  </a:lnTo>
                  <a:cubicBezTo>
                    <a:pt x="24" y="13"/>
                    <a:pt x="25" y="13"/>
                    <a:pt x="24" y="14"/>
                  </a:cubicBezTo>
                  <a:lnTo>
                    <a:pt x="23" y="13"/>
                  </a:lnTo>
                  <a:close/>
                  <a:moveTo>
                    <a:pt x="23" y="12"/>
                  </a:moveTo>
                  <a:cubicBezTo>
                    <a:pt x="22" y="12"/>
                    <a:pt x="22" y="12"/>
                    <a:pt x="22" y="12"/>
                  </a:cubicBezTo>
                  <a:lnTo>
                    <a:pt x="23" y="11"/>
                  </a:lnTo>
                  <a:cubicBezTo>
                    <a:pt x="23" y="11"/>
                    <a:pt x="24" y="11"/>
                    <a:pt x="24" y="12"/>
                  </a:cubicBezTo>
                  <a:lnTo>
                    <a:pt x="23" y="12"/>
                  </a:lnTo>
                  <a:close/>
                  <a:moveTo>
                    <a:pt x="22" y="12"/>
                  </a:moveTo>
                  <a:cubicBezTo>
                    <a:pt x="21" y="11"/>
                    <a:pt x="20" y="10"/>
                    <a:pt x="20" y="9"/>
                  </a:cubicBezTo>
                  <a:lnTo>
                    <a:pt x="22" y="9"/>
                  </a:lnTo>
                  <a:cubicBezTo>
                    <a:pt x="22" y="10"/>
                    <a:pt x="22" y="10"/>
                    <a:pt x="23" y="11"/>
                  </a:cubicBezTo>
                  <a:lnTo>
                    <a:pt x="22" y="12"/>
                  </a:lnTo>
                  <a:close/>
                  <a:moveTo>
                    <a:pt x="22" y="9"/>
                  </a:moveTo>
                  <a:lnTo>
                    <a:pt x="22" y="9"/>
                  </a:lnTo>
                  <a:lnTo>
                    <a:pt x="21" y="9"/>
                  </a:ln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1" name="Freeform 170">
              <a:extLst>
                <a:ext uri="{FF2B5EF4-FFF2-40B4-BE49-F238E27FC236}">
                  <a16:creationId xmlns:a16="http://schemas.microsoft.com/office/drawing/2014/main" id="{7F0E4B14-356E-01AA-76E6-4878B420482A}"/>
                </a:ext>
              </a:extLst>
            </p:cNvPr>
            <p:cNvSpPr>
              <a:spLocks/>
            </p:cNvSpPr>
            <p:nvPr/>
          </p:nvSpPr>
          <p:spPr bwMode="auto">
            <a:xfrm>
              <a:off x="2120" y="1604"/>
              <a:ext cx="28" cy="72"/>
            </a:xfrm>
            <a:custGeom>
              <a:avLst/>
              <a:gdLst>
                <a:gd name="T0" fmla="*/ 93419 w 5"/>
                <a:gd name="T1" fmla="*/ 31104 h 13"/>
                <a:gd name="T2" fmla="*/ 93419 w 5"/>
                <a:gd name="T3" fmla="*/ 375458 h 13"/>
                <a:gd name="T4" fmla="*/ 93419 w 5"/>
                <a:gd name="T5" fmla="*/ 375458 h 13"/>
                <a:gd name="T6" fmla="*/ 93419 w 5"/>
                <a:gd name="T7" fmla="*/ 172268 h 13"/>
                <a:gd name="T8" fmla="*/ 120988 w 5"/>
                <a:gd name="T9" fmla="*/ 31104 h 13"/>
                <a:gd name="T10" fmla="*/ 93419 w 5"/>
                <a:gd name="T11" fmla="*/ 31104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2" name="Freeform 171">
              <a:extLst>
                <a:ext uri="{FF2B5EF4-FFF2-40B4-BE49-F238E27FC236}">
                  <a16:creationId xmlns:a16="http://schemas.microsoft.com/office/drawing/2014/main" id="{13FF5FE1-C283-5CD8-DDBD-0E36BAFB3A4B}"/>
                </a:ext>
              </a:extLst>
            </p:cNvPr>
            <p:cNvSpPr>
              <a:spLocks/>
            </p:cNvSpPr>
            <p:nvPr/>
          </p:nvSpPr>
          <p:spPr bwMode="auto">
            <a:xfrm>
              <a:off x="2120" y="1604"/>
              <a:ext cx="28" cy="72"/>
            </a:xfrm>
            <a:custGeom>
              <a:avLst/>
              <a:gdLst>
                <a:gd name="T0" fmla="*/ 93419 w 5"/>
                <a:gd name="T1" fmla="*/ 31104 h 13"/>
                <a:gd name="T2" fmla="*/ 93419 w 5"/>
                <a:gd name="T3" fmla="*/ 375458 h 13"/>
                <a:gd name="T4" fmla="*/ 93419 w 5"/>
                <a:gd name="T5" fmla="*/ 375458 h 13"/>
                <a:gd name="T6" fmla="*/ 93419 w 5"/>
                <a:gd name="T7" fmla="*/ 172268 h 13"/>
                <a:gd name="T8" fmla="*/ 120988 w 5"/>
                <a:gd name="T9" fmla="*/ 31104 h 13"/>
                <a:gd name="T10" fmla="*/ 93419 w 5"/>
                <a:gd name="T11" fmla="*/ 31104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3" name="Freeform 172">
              <a:extLst>
                <a:ext uri="{FF2B5EF4-FFF2-40B4-BE49-F238E27FC236}">
                  <a16:creationId xmlns:a16="http://schemas.microsoft.com/office/drawing/2014/main" id="{6BD03AAB-899F-A3FB-4B9B-7995B98CCBED}"/>
                </a:ext>
              </a:extLst>
            </p:cNvPr>
            <p:cNvSpPr>
              <a:spLocks/>
            </p:cNvSpPr>
            <p:nvPr/>
          </p:nvSpPr>
          <p:spPr bwMode="auto">
            <a:xfrm>
              <a:off x="2142" y="1749"/>
              <a:ext cx="28" cy="34"/>
            </a:xfrm>
            <a:custGeom>
              <a:avLst/>
              <a:gdLst>
                <a:gd name="T0" fmla="*/ 154353 w 5"/>
                <a:gd name="T1" fmla="*/ 0 h 6"/>
                <a:gd name="T2" fmla="*/ 60934 w 5"/>
                <a:gd name="T3" fmla="*/ 163959 h 6"/>
                <a:gd name="T4" fmla="*/ 93419 w 5"/>
                <a:gd name="T5" fmla="*/ 134096 h 6"/>
                <a:gd name="T6" fmla="*/ 154353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4" name="Freeform 173">
              <a:extLst>
                <a:ext uri="{FF2B5EF4-FFF2-40B4-BE49-F238E27FC236}">
                  <a16:creationId xmlns:a16="http://schemas.microsoft.com/office/drawing/2014/main" id="{9E16DD67-F95C-ADC3-56AE-704FF1AE86F4}"/>
                </a:ext>
              </a:extLst>
            </p:cNvPr>
            <p:cNvSpPr>
              <a:spLocks/>
            </p:cNvSpPr>
            <p:nvPr/>
          </p:nvSpPr>
          <p:spPr bwMode="auto">
            <a:xfrm>
              <a:off x="2142" y="1749"/>
              <a:ext cx="28" cy="34"/>
            </a:xfrm>
            <a:custGeom>
              <a:avLst/>
              <a:gdLst>
                <a:gd name="T0" fmla="*/ 154353 w 5"/>
                <a:gd name="T1" fmla="*/ 0 h 6"/>
                <a:gd name="T2" fmla="*/ 60934 w 5"/>
                <a:gd name="T3" fmla="*/ 163959 h 6"/>
                <a:gd name="T4" fmla="*/ 93419 w 5"/>
                <a:gd name="T5" fmla="*/ 134096 h 6"/>
                <a:gd name="T6" fmla="*/ 154353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5" name="Freeform 174">
              <a:extLst>
                <a:ext uri="{FF2B5EF4-FFF2-40B4-BE49-F238E27FC236}">
                  <a16:creationId xmlns:a16="http://schemas.microsoft.com/office/drawing/2014/main" id="{6387AC77-467A-0168-A816-CDBFC99C8D49}"/>
                </a:ext>
              </a:extLst>
            </p:cNvPr>
            <p:cNvSpPr>
              <a:spLocks/>
            </p:cNvSpPr>
            <p:nvPr/>
          </p:nvSpPr>
          <p:spPr bwMode="auto">
            <a:xfrm>
              <a:off x="2310" y="1760"/>
              <a:ext cx="39" cy="17"/>
            </a:xfrm>
            <a:custGeom>
              <a:avLst/>
              <a:gdLst>
                <a:gd name="T0" fmla="*/ 150300 w 7"/>
                <a:gd name="T1" fmla="*/ 0 h 3"/>
                <a:gd name="T2" fmla="*/ 118454 w 7"/>
                <a:gd name="T3" fmla="*/ 35128 h 3"/>
                <a:gd name="T4" fmla="*/ 0 w 7"/>
                <a:gd name="T5" fmla="*/ 63869 h 3"/>
                <a:gd name="T6" fmla="*/ 177272 w 7"/>
                <a:gd name="T7" fmla="*/ 63869 h 3"/>
                <a:gd name="T8" fmla="*/ 150300 w 7"/>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6" name="Freeform 175">
              <a:extLst>
                <a:ext uri="{FF2B5EF4-FFF2-40B4-BE49-F238E27FC236}">
                  <a16:creationId xmlns:a16="http://schemas.microsoft.com/office/drawing/2014/main" id="{58F47EDF-ECE3-0D8A-235F-1CC443EC7BDC}"/>
                </a:ext>
              </a:extLst>
            </p:cNvPr>
            <p:cNvSpPr>
              <a:spLocks/>
            </p:cNvSpPr>
            <p:nvPr/>
          </p:nvSpPr>
          <p:spPr bwMode="auto">
            <a:xfrm>
              <a:off x="2310" y="1760"/>
              <a:ext cx="39" cy="17"/>
            </a:xfrm>
            <a:custGeom>
              <a:avLst/>
              <a:gdLst>
                <a:gd name="T0" fmla="*/ 150300 w 7"/>
                <a:gd name="T1" fmla="*/ 0 h 3"/>
                <a:gd name="T2" fmla="*/ 118454 w 7"/>
                <a:gd name="T3" fmla="*/ 35128 h 3"/>
                <a:gd name="T4" fmla="*/ 0 w 7"/>
                <a:gd name="T5" fmla="*/ 63869 h 3"/>
                <a:gd name="T6" fmla="*/ 177272 w 7"/>
                <a:gd name="T7" fmla="*/ 63869 h 3"/>
                <a:gd name="T8" fmla="*/ 150300 w 7"/>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7" name="Freeform 176">
              <a:extLst>
                <a:ext uri="{FF2B5EF4-FFF2-40B4-BE49-F238E27FC236}">
                  <a16:creationId xmlns:a16="http://schemas.microsoft.com/office/drawing/2014/main" id="{A851CA93-BDC6-AA8A-621D-59AE2B7F4D0C}"/>
                </a:ext>
              </a:extLst>
            </p:cNvPr>
            <p:cNvSpPr>
              <a:spLocks/>
            </p:cNvSpPr>
            <p:nvPr/>
          </p:nvSpPr>
          <p:spPr bwMode="auto">
            <a:xfrm>
              <a:off x="2277" y="1548"/>
              <a:ext cx="22" cy="17"/>
            </a:xfrm>
            <a:custGeom>
              <a:avLst/>
              <a:gdLst>
                <a:gd name="T0" fmla="*/ 110809 w 4"/>
                <a:gd name="T1" fmla="*/ 0 h 3"/>
                <a:gd name="T2" fmla="*/ 30283 w 4"/>
                <a:gd name="T3" fmla="*/ 98997 h 3"/>
                <a:gd name="T4" fmla="*/ 30283 w 4"/>
                <a:gd name="T5" fmla="*/ 98997 h 3"/>
                <a:gd name="T6" fmla="*/ 110809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8" name="Freeform 177">
              <a:extLst>
                <a:ext uri="{FF2B5EF4-FFF2-40B4-BE49-F238E27FC236}">
                  <a16:creationId xmlns:a16="http://schemas.microsoft.com/office/drawing/2014/main" id="{BE8EE21B-E1AB-C680-DD8E-CD93F7C74E69}"/>
                </a:ext>
              </a:extLst>
            </p:cNvPr>
            <p:cNvSpPr>
              <a:spLocks/>
            </p:cNvSpPr>
            <p:nvPr/>
          </p:nvSpPr>
          <p:spPr bwMode="auto">
            <a:xfrm>
              <a:off x="2277" y="1548"/>
              <a:ext cx="22" cy="17"/>
            </a:xfrm>
            <a:custGeom>
              <a:avLst/>
              <a:gdLst>
                <a:gd name="T0" fmla="*/ 110809 w 4"/>
                <a:gd name="T1" fmla="*/ 0 h 3"/>
                <a:gd name="T2" fmla="*/ 30283 w 4"/>
                <a:gd name="T3" fmla="*/ 98997 h 3"/>
                <a:gd name="T4" fmla="*/ 30283 w 4"/>
                <a:gd name="T5" fmla="*/ 98997 h 3"/>
                <a:gd name="T6" fmla="*/ 110809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79" name="Freeform 178">
              <a:extLst>
                <a:ext uri="{FF2B5EF4-FFF2-40B4-BE49-F238E27FC236}">
                  <a16:creationId xmlns:a16="http://schemas.microsoft.com/office/drawing/2014/main" id="{E9A655FA-30DB-535E-E739-E84322528E7A}"/>
                </a:ext>
              </a:extLst>
            </p:cNvPr>
            <p:cNvSpPr>
              <a:spLocks/>
            </p:cNvSpPr>
            <p:nvPr/>
          </p:nvSpPr>
          <p:spPr bwMode="auto">
            <a:xfrm>
              <a:off x="2187" y="1509"/>
              <a:ext cx="28" cy="16"/>
            </a:xfrm>
            <a:custGeom>
              <a:avLst/>
              <a:gdLst>
                <a:gd name="T0" fmla="*/ 60934 w 5"/>
                <a:gd name="T1" fmla="*/ 0 h 3"/>
                <a:gd name="T2" fmla="*/ 0 w 5"/>
                <a:gd name="T3" fmla="*/ 68720 h 3"/>
                <a:gd name="T4" fmla="*/ 154353 w 5"/>
                <a:gd name="T5" fmla="*/ 21845 h 3"/>
                <a:gd name="T6" fmla="*/ 93419 w 5"/>
                <a:gd name="T7" fmla="*/ 0 h 3"/>
                <a:gd name="T8" fmla="*/ 60934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0" name="Freeform 179">
              <a:extLst>
                <a:ext uri="{FF2B5EF4-FFF2-40B4-BE49-F238E27FC236}">
                  <a16:creationId xmlns:a16="http://schemas.microsoft.com/office/drawing/2014/main" id="{D3661648-37CA-F965-D5D2-4B341AA795FB}"/>
                </a:ext>
              </a:extLst>
            </p:cNvPr>
            <p:cNvSpPr>
              <a:spLocks/>
            </p:cNvSpPr>
            <p:nvPr/>
          </p:nvSpPr>
          <p:spPr bwMode="auto">
            <a:xfrm>
              <a:off x="2187" y="1509"/>
              <a:ext cx="28" cy="16"/>
            </a:xfrm>
            <a:custGeom>
              <a:avLst/>
              <a:gdLst>
                <a:gd name="T0" fmla="*/ 60934 w 5"/>
                <a:gd name="T1" fmla="*/ 0 h 3"/>
                <a:gd name="T2" fmla="*/ 0 w 5"/>
                <a:gd name="T3" fmla="*/ 68720 h 3"/>
                <a:gd name="T4" fmla="*/ 154353 w 5"/>
                <a:gd name="T5" fmla="*/ 21845 h 3"/>
                <a:gd name="T6" fmla="*/ 93419 w 5"/>
                <a:gd name="T7" fmla="*/ 0 h 3"/>
                <a:gd name="T8" fmla="*/ 60934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1" name="Freeform 180">
              <a:extLst>
                <a:ext uri="{FF2B5EF4-FFF2-40B4-BE49-F238E27FC236}">
                  <a16:creationId xmlns:a16="http://schemas.microsoft.com/office/drawing/2014/main" id="{0122FEC9-28FE-7C7D-5236-59AD4D175CAB}"/>
                </a:ext>
              </a:extLst>
            </p:cNvPr>
            <p:cNvSpPr>
              <a:spLocks/>
            </p:cNvSpPr>
            <p:nvPr/>
          </p:nvSpPr>
          <p:spPr bwMode="auto">
            <a:xfrm>
              <a:off x="2243" y="1822"/>
              <a:ext cx="22" cy="11"/>
            </a:xfrm>
            <a:custGeom>
              <a:avLst/>
              <a:gdLst>
                <a:gd name="T0" fmla="*/ 55902 w 4"/>
                <a:gd name="T1" fmla="*/ 0 h 2"/>
                <a:gd name="T2" fmla="*/ 0 w 4"/>
                <a:gd name="T3" fmla="*/ 55902 h 2"/>
                <a:gd name="T4" fmla="*/ 55902 w 4"/>
                <a:gd name="T5" fmla="*/ 55902 h 2"/>
                <a:gd name="T6" fmla="*/ 110809 w 4"/>
                <a:gd name="T7" fmla="*/ 55902 h 2"/>
                <a:gd name="T8" fmla="*/ 110809 w 4"/>
                <a:gd name="T9" fmla="*/ 30283 h 2"/>
                <a:gd name="T10" fmla="*/ 5590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2" name="Freeform 181">
              <a:extLst>
                <a:ext uri="{FF2B5EF4-FFF2-40B4-BE49-F238E27FC236}">
                  <a16:creationId xmlns:a16="http://schemas.microsoft.com/office/drawing/2014/main" id="{A6D565B2-13A0-0336-E022-E8BD466AD0D7}"/>
                </a:ext>
              </a:extLst>
            </p:cNvPr>
            <p:cNvSpPr>
              <a:spLocks/>
            </p:cNvSpPr>
            <p:nvPr/>
          </p:nvSpPr>
          <p:spPr bwMode="auto">
            <a:xfrm>
              <a:off x="2243" y="1822"/>
              <a:ext cx="22" cy="11"/>
            </a:xfrm>
            <a:custGeom>
              <a:avLst/>
              <a:gdLst>
                <a:gd name="T0" fmla="*/ 55902 w 4"/>
                <a:gd name="T1" fmla="*/ 0 h 2"/>
                <a:gd name="T2" fmla="*/ 0 w 4"/>
                <a:gd name="T3" fmla="*/ 55902 h 2"/>
                <a:gd name="T4" fmla="*/ 55902 w 4"/>
                <a:gd name="T5" fmla="*/ 55902 h 2"/>
                <a:gd name="T6" fmla="*/ 110809 w 4"/>
                <a:gd name="T7" fmla="*/ 55902 h 2"/>
                <a:gd name="T8" fmla="*/ 110809 w 4"/>
                <a:gd name="T9" fmla="*/ 30283 h 2"/>
                <a:gd name="T10" fmla="*/ 5590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3" name="Freeform 182">
              <a:extLst>
                <a:ext uri="{FF2B5EF4-FFF2-40B4-BE49-F238E27FC236}">
                  <a16:creationId xmlns:a16="http://schemas.microsoft.com/office/drawing/2014/main" id="{864A04E6-3575-067D-860A-E859A85596CE}"/>
                </a:ext>
              </a:extLst>
            </p:cNvPr>
            <p:cNvSpPr>
              <a:spLocks/>
            </p:cNvSpPr>
            <p:nvPr/>
          </p:nvSpPr>
          <p:spPr bwMode="auto">
            <a:xfrm>
              <a:off x="2305" y="1872"/>
              <a:ext cx="28" cy="11"/>
            </a:xfrm>
            <a:custGeom>
              <a:avLst/>
              <a:gdLst>
                <a:gd name="T0" fmla="*/ 154353 w 5"/>
                <a:gd name="T1" fmla="*/ 55902 h 2"/>
                <a:gd name="T2" fmla="*/ 0 w 5"/>
                <a:gd name="T3" fmla="*/ 55902 h 2"/>
                <a:gd name="T4" fmla="*/ 154353 w 5"/>
                <a:gd name="T5" fmla="*/ 55902 h 2"/>
                <a:gd name="T6" fmla="*/ 0 60000 65536"/>
                <a:gd name="T7" fmla="*/ 0 60000 65536"/>
                <a:gd name="T8" fmla="*/ 0 60000 65536"/>
              </a:gdLst>
              <a:ahLst/>
              <a:cxnLst>
                <a:cxn ang="T6">
                  <a:pos x="T0" y="T1"/>
                </a:cxn>
                <a:cxn ang="T7">
                  <a:pos x="T2" y="T3"/>
                </a:cxn>
                <a:cxn ang="T8">
                  <a:pos x="T4" y="T5"/>
                </a:cxn>
              </a:cxnLst>
              <a:rect l="0" t="0" r="r" b="b"/>
              <a:pathLst>
                <a:path w="5" h="2">
                  <a:moveTo>
                    <a:pt x="5" y="2"/>
                  </a:moveTo>
                  <a:cubicBezTo>
                    <a:pt x="4" y="2"/>
                    <a:pt x="2" y="0"/>
                    <a:pt x="0" y="2"/>
                  </a:cubicBezTo>
                  <a:cubicBezTo>
                    <a:pt x="2" y="2"/>
                    <a:pt x="4" y="2"/>
                    <a:pt x="5"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4" name="Freeform 183">
              <a:extLst>
                <a:ext uri="{FF2B5EF4-FFF2-40B4-BE49-F238E27FC236}">
                  <a16:creationId xmlns:a16="http://schemas.microsoft.com/office/drawing/2014/main" id="{0AEB0F82-98BD-AED8-A1E1-735B501414C5}"/>
                </a:ext>
              </a:extLst>
            </p:cNvPr>
            <p:cNvSpPr>
              <a:spLocks/>
            </p:cNvSpPr>
            <p:nvPr/>
          </p:nvSpPr>
          <p:spPr bwMode="auto">
            <a:xfrm>
              <a:off x="2305" y="1872"/>
              <a:ext cx="28" cy="11"/>
            </a:xfrm>
            <a:custGeom>
              <a:avLst/>
              <a:gdLst>
                <a:gd name="T0" fmla="*/ 154353 w 5"/>
                <a:gd name="T1" fmla="*/ 55902 h 2"/>
                <a:gd name="T2" fmla="*/ 0 w 5"/>
                <a:gd name="T3" fmla="*/ 55902 h 2"/>
                <a:gd name="T4" fmla="*/ 154353 w 5"/>
                <a:gd name="T5" fmla="*/ 55902 h 2"/>
                <a:gd name="T6" fmla="*/ 0 60000 65536"/>
                <a:gd name="T7" fmla="*/ 0 60000 65536"/>
                <a:gd name="T8" fmla="*/ 0 60000 65536"/>
              </a:gdLst>
              <a:ahLst/>
              <a:cxnLst>
                <a:cxn ang="T6">
                  <a:pos x="T0" y="T1"/>
                </a:cxn>
                <a:cxn ang="T7">
                  <a:pos x="T2" y="T3"/>
                </a:cxn>
                <a:cxn ang="T8">
                  <a:pos x="T4" y="T5"/>
                </a:cxn>
              </a:cxnLst>
              <a:rect l="0" t="0" r="r" b="b"/>
              <a:pathLst>
                <a:path w="5" h="2">
                  <a:moveTo>
                    <a:pt x="5" y="2"/>
                  </a:moveTo>
                  <a:cubicBezTo>
                    <a:pt x="4" y="2"/>
                    <a:pt x="2" y="0"/>
                    <a:pt x="0" y="2"/>
                  </a:cubicBezTo>
                  <a:cubicBezTo>
                    <a:pt x="2" y="2"/>
                    <a:pt x="4" y="2"/>
                    <a:pt x="5"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5" name="Freeform 184">
              <a:extLst>
                <a:ext uri="{FF2B5EF4-FFF2-40B4-BE49-F238E27FC236}">
                  <a16:creationId xmlns:a16="http://schemas.microsoft.com/office/drawing/2014/main" id="{5A91F278-774F-B7EA-FE4F-3B5DE3701D3A}"/>
                </a:ext>
              </a:extLst>
            </p:cNvPr>
            <p:cNvSpPr>
              <a:spLocks/>
            </p:cNvSpPr>
            <p:nvPr/>
          </p:nvSpPr>
          <p:spPr bwMode="auto">
            <a:xfrm>
              <a:off x="2405" y="1794"/>
              <a:ext cx="28" cy="22"/>
            </a:xfrm>
            <a:custGeom>
              <a:avLst/>
              <a:gdLst>
                <a:gd name="T0" fmla="*/ 154353 w 5"/>
                <a:gd name="T1" fmla="*/ 0 h 4"/>
                <a:gd name="T2" fmla="*/ 0 w 5"/>
                <a:gd name="T3" fmla="*/ 110809 h 4"/>
                <a:gd name="T4" fmla="*/ 120988 w 5"/>
                <a:gd name="T5" fmla="*/ 30283 h 4"/>
                <a:gd name="T6" fmla="*/ 15435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6" name="Freeform 185">
              <a:extLst>
                <a:ext uri="{FF2B5EF4-FFF2-40B4-BE49-F238E27FC236}">
                  <a16:creationId xmlns:a16="http://schemas.microsoft.com/office/drawing/2014/main" id="{82BBE077-44F8-89B4-8588-758CFE171DEC}"/>
                </a:ext>
              </a:extLst>
            </p:cNvPr>
            <p:cNvSpPr>
              <a:spLocks/>
            </p:cNvSpPr>
            <p:nvPr/>
          </p:nvSpPr>
          <p:spPr bwMode="auto">
            <a:xfrm>
              <a:off x="2405" y="1794"/>
              <a:ext cx="28" cy="22"/>
            </a:xfrm>
            <a:custGeom>
              <a:avLst/>
              <a:gdLst>
                <a:gd name="T0" fmla="*/ 154353 w 5"/>
                <a:gd name="T1" fmla="*/ 0 h 4"/>
                <a:gd name="T2" fmla="*/ 0 w 5"/>
                <a:gd name="T3" fmla="*/ 110809 h 4"/>
                <a:gd name="T4" fmla="*/ 120988 w 5"/>
                <a:gd name="T5" fmla="*/ 30283 h 4"/>
                <a:gd name="T6" fmla="*/ 15435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7" name="Freeform 186">
              <a:extLst>
                <a:ext uri="{FF2B5EF4-FFF2-40B4-BE49-F238E27FC236}">
                  <a16:creationId xmlns:a16="http://schemas.microsoft.com/office/drawing/2014/main" id="{9F3F04EB-6376-0A6A-823C-90DB64FE1B97}"/>
                </a:ext>
              </a:extLst>
            </p:cNvPr>
            <p:cNvSpPr>
              <a:spLocks/>
            </p:cNvSpPr>
            <p:nvPr/>
          </p:nvSpPr>
          <p:spPr bwMode="auto">
            <a:xfrm>
              <a:off x="2388" y="1676"/>
              <a:ext cx="28" cy="12"/>
            </a:xfrm>
            <a:custGeom>
              <a:avLst/>
              <a:gdLst>
                <a:gd name="T0" fmla="*/ 93419 w 5"/>
                <a:gd name="T1" fmla="*/ 0 h 2"/>
                <a:gd name="T2" fmla="*/ 0 w 5"/>
                <a:gd name="T3" fmla="*/ 93312 h 2"/>
                <a:gd name="T4" fmla="*/ 154353 w 5"/>
                <a:gd name="T5" fmla="*/ 46656 h 2"/>
                <a:gd name="T6" fmla="*/ 93419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3" y="0"/>
                  </a:moveTo>
                  <a:cubicBezTo>
                    <a:pt x="2" y="0"/>
                    <a:pt x="1" y="1"/>
                    <a:pt x="0" y="2"/>
                  </a:cubicBezTo>
                  <a:cubicBezTo>
                    <a:pt x="2" y="2"/>
                    <a:pt x="3" y="0"/>
                    <a:pt x="5"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8" name="Freeform 187">
              <a:extLst>
                <a:ext uri="{FF2B5EF4-FFF2-40B4-BE49-F238E27FC236}">
                  <a16:creationId xmlns:a16="http://schemas.microsoft.com/office/drawing/2014/main" id="{7894BBBB-FB25-F373-9B97-57951FD8B4A8}"/>
                </a:ext>
              </a:extLst>
            </p:cNvPr>
            <p:cNvSpPr>
              <a:spLocks/>
            </p:cNvSpPr>
            <p:nvPr/>
          </p:nvSpPr>
          <p:spPr bwMode="auto">
            <a:xfrm>
              <a:off x="2388" y="1676"/>
              <a:ext cx="28" cy="12"/>
            </a:xfrm>
            <a:custGeom>
              <a:avLst/>
              <a:gdLst>
                <a:gd name="T0" fmla="*/ 93419 w 5"/>
                <a:gd name="T1" fmla="*/ 0 h 2"/>
                <a:gd name="T2" fmla="*/ 0 w 5"/>
                <a:gd name="T3" fmla="*/ 93312 h 2"/>
                <a:gd name="T4" fmla="*/ 154353 w 5"/>
                <a:gd name="T5" fmla="*/ 46656 h 2"/>
                <a:gd name="T6" fmla="*/ 93419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3" y="0"/>
                  </a:moveTo>
                  <a:cubicBezTo>
                    <a:pt x="2" y="0"/>
                    <a:pt x="1" y="1"/>
                    <a:pt x="0" y="2"/>
                  </a:cubicBezTo>
                  <a:cubicBezTo>
                    <a:pt x="2" y="2"/>
                    <a:pt x="3" y="0"/>
                    <a:pt x="5"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89" name="Freeform 188">
              <a:extLst>
                <a:ext uri="{FF2B5EF4-FFF2-40B4-BE49-F238E27FC236}">
                  <a16:creationId xmlns:a16="http://schemas.microsoft.com/office/drawing/2014/main" id="{BC181261-64FE-BC46-010E-AEB3172EF18C}"/>
                </a:ext>
              </a:extLst>
            </p:cNvPr>
            <p:cNvSpPr>
              <a:spLocks/>
            </p:cNvSpPr>
            <p:nvPr/>
          </p:nvSpPr>
          <p:spPr bwMode="auto">
            <a:xfrm>
              <a:off x="2288" y="1665"/>
              <a:ext cx="56" cy="17"/>
            </a:xfrm>
            <a:custGeom>
              <a:avLst/>
              <a:gdLst>
                <a:gd name="T0" fmla="*/ 214441 w 10"/>
                <a:gd name="T1" fmla="*/ 35128 h 3"/>
                <a:gd name="T2" fmla="*/ 0 w 10"/>
                <a:gd name="T3" fmla="*/ 0 h 3"/>
                <a:gd name="T4" fmla="*/ 308739 w 10"/>
                <a:gd name="T5" fmla="*/ 98997 h 3"/>
                <a:gd name="T6" fmla="*/ 247806 w 10"/>
                <a:gd name="T7" fmla="*/ 35128 h 3"/>
                <a:gd name="T8" fmla="*/ 214441 w 10"/>
                <a:gd name="T9" fmla="*/ 3512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0" name="Freeform 189">
              <a:extLst>
                <a:ext uri="{FF2B5EF4-FFF2-40B4-BE49-F238E27FC236}">
                  <a16:creationId xmlns:a16="http://schemas.microsoft.com/office/drawing/2014/main" id="{271F66AF-05EC-6196-DD97-A8A7BE9D1A34}"/>
                </a:ext>
              </a:extLst>
            </p:cNvPr>
            <p:cNvSpPr>
              <a:spLocks/>
            </p:cNvSpPr>
            <p:nvPr/>
          </p:nvSpPr>
          <p:spPr bwMode="auto">
            <a:xfrm>
              <a:off x="2288" y="1665"/>
              <a:ext cx="56" cy="17"/>
            </a:xfrm>
            <a:custGeom>
              <a:avLst/>
              <a:gdLst>
                <a:gd name="T0" fmla="*/ 214441 w 10"/>
                <a:gd name="T1" fmla="*/ 35128 h 3"/>
                <a:gd name="T2" fmla="*/ 0 w 10"/>
                <a:gd name="T3" fmla="*/ 0 h 3"/>
                <a:gd name="T4" fmla="*/ 308739 w 10"/>
                <a:gd name="T5" fmla="*/ 98997 h 3"/>
                <a:gd name="T6" fmla="*/ 247806 w 10"/>
                <a:gd name="T7" fmla="*/ 35128 h 3"/>
                <a:gd name="T8" fmla="*/ 214441 w 10"/>
                <a:gd name="T9" fmla="*/ 3512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1" name="Freeform 190">
              <a:extLst>
                <a:ext uri="{FF2B5EF4-FFF2-40B4-BE49-F238E27FC236}">
                  <a16:creationId xmlns:a16="http://schemas.microsoft.com/office/drawing/2014/main" id="{0D3C06E7-20DA-669D-47B8-A4FFFCA9C873}"/>
                </a:ext>
              </a:extLst>
            </p:cNvPr>
            <p:cNvSpPr>
              <a:spLocks/>
            </p:cNvSpPr>
            <p:nvPr/>
          </p:nvSpPr>
          <p:spPr bwMode="auto">
            <a:xfrm>
              <a:off x="2484" y="1727"/>
              <a:ext cx="22" cy="5"/>
            </a:xfrm>
            <a:custGeom>
              <a:avLst/>
              <a:gdLst>
                <a:gd name="T0" fmla="*/ 110809 w 4"/>
                <a:gd name="T1" fmla="*/ 0 h 1"/>
                <a:gd name="T2" fmla="*/ 0 w 4"/>
                <a:gd name="T3" fmla="*/ 15625 h 1"/>
                <a:gd name="T4" fmla="*/ 86031 w 4"/>
                <a:gd name="T5" fmla="*/ 15625 h 1"/>
                <a:gd name="T6" fmla="*/ 110809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2" name="Freeform 191">
              <a:extLst>
                <a:ext uri="{FF2B5EF4-FFF2-40B4-BE49-F238E27FC236}">
                  <a16:creationId xmlns:a16="http://schemas.microsoft.com/office/drawing/2014/main" id="{979EE05F-E3A7-278D-F2EE-161FDBFEFFEB}"/>
                </a:ext>
              </a:extLst>
            </p:cNvPr>
            <p:cNvSpPr>
              <a:spLocks/>
            </p:cNvSpPr>
            <p:nvPr/>
          </p:nvSpPr>
          <p:spPr bwMode="auto">
            <a:xfrm>
              <a:off x="2484" y="1727"/>
              <a:ext cx="22" cy="5"/>
            </a:xfrm>
            <a:custGeom>
              <a:avLst/>
              <a:gdLst>
                <a:gd name="T0" fmla="*/ 110809 w 4"/>
                <a:gd name="T1" fmla="*/ 0 h 1"/>
                <a:gd name="T2" fmla="*/ 0 w 4"/>
                <a:gd name="T3" fmla="*/ 15625 h 1"/>
                <a:gd name="T4" fmla="*/ 86031 w 4"/>
                <a:gd name="T5" fmla="*/ 15625 h 1"/>
                <a:gd name="T6" fmla="*/ 110809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3" name="Freeform 192">
              <a:extLst>
                <a:ext uri="{FF2B5EF4-FFF2-40B4-BE49-F238E27FC236}">
                  <a16:creationId xmlns:a16="http://schemas.microsoft.com/office/drawing/2014/main" id="{7914A918-07B2-740C-6D5B-3DCC6CE5004D}"/>
                </a:ext>
              </a:extLst>
            </p:cNvPr>
            <p:cNvSpPr>
              <a:spLocks/>
            </p:cNvSpPr>
            <p:nvPr/>
          </p:nvSpPr>
          <p:spPr bwMode="auto">
            <a:xfrm>
              <a:off x="2562" y="1833"/>
              <a:ext cx="28" cy="11"/>
            </a:xfrm>
            <a:custGeom>
              <a:avLst/>
              <a:gdLst>
                <a:gd name="T0" fmla="*/ 120988 w 5"/>
                <a:gd name="T1" fmla="*/ 0 h 2"/>
                <a:gd name="T2" fmla="*/ 0 w 5"/>
                <a:gd name="T3" fmla="*/ 30283 h 2"/>
                <a:gd name="T4" fmla="*/ 154353 w 5"/>
                <a:gd name="T5" fmla="*/ 0 h 2"/>
                <a:gd name="T6" fmla="*/ 120988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4" name="Freeform 193">
              <a:extLst>
                <a:ext uri="{FF2B5EF4-FFF2-40B4-BE49-F238E27FC236}">
                  <a16:creationId xmlns:a16="http://schemas.microsoft.com/office/drawing/2014/main" id="{E7056175-79FD-AA11-2D10-9EED4771718B}"/>
                </a:ext>
              </a:extLst>
            </p:cNvPr>
            <p:cNvSpPr>
              <a:spLocks/>
            </p:cNvSpPr>
            <p:nvPr/>
          </p:nvSpPr>
          <p:spPr bwMode="auto">
            <a:xfrm>
              <a:off x="2562" y="1833"/>
              <a:ext cx="28" cy="11"/>
            </a:xfrm>
            <a:custGeom>
              <a:avLst/>
              <a:gdLst>
                <a:gd name="T0" fmla="*/ 120988 w 5"/>
                <a:gd name="T1" fmla="*/ 0 h 2"/>
                <a:gd name="T2" fmla="*/ 0 w 5"/>
                <a:gd name="T3" fmla="*/ 30283 h 2"/>
                <a:gd name="T4" fmla="*/ 154353 w 5"/>
                <a:gd name="T5" fmla="*/ 0 h 2"/>
                <a:gd name="T6" fmla="*/ 120988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5" name="Freeform 194">
              <a:extLst>
                <a:ext uri="{FF2B5EF4-FFF2-40B4-BE49-F238E27FC236}">
                  <a16:creationId xmlns:a16="http://schemas.microsoft.com/office/drawing/2014/main" id="{56FEFA53-7FF1-2372-7D82-FADEDAC02D82}"/>
                </a:ext>
              </a:extLst>
            </p:cNvPr>
            <p:cNvSpPr>
              <a:spLocks/>
            </p:cNvSpPr>
            <p:nvPr/>
          </p:nvSpPr>
          <p:spPr bwMode="auto">
            <a:xfrm>
              <a:off x="2489" y="1861"/>
              <a:ext cx="28" cy="17"/>
            </a:xfrm>
            <a:custGeom>
              <a:avLst/>
              <a:gdLst>
                <a:gd name="T0" fmla="*/ 154353 w 5"/>
                <a:gd name="T1" fmla="*/ 35128 h 3"/>
                <a:gd name="T2" fmla="*/ 0 w 5"/>
                <a:gd name="T3" fmla="*/ 63869 h 3"/>
                <a:gd name="T4" fmla="*/ 33365 w 5"/>
                <a:gd name="T5" fmla="*/ 98997 h 3"/>
                <a:gd name="T6" fmla="*/ 154353 w 5"/>
                <a:gd name="T7" fmla="*/ 351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6" name="Freeform 195">
              <a:extLst>
                <a:ext uri="{FF2B5EF4-FFF2-40B4-BE49-F238E27FC236}">
                  <a16:creationId xmlns:a16="http://schemas.microsoft.com/office/drawing/2014/main" id="{B6F29F13-EEF4-6F85-F6E9-32F1C7CAC641}"/>
                </a:ext>
              </a:extLst>
            </p:cNvPr>
            <p:cNvSpPr>
              <a:spLocks/>
            </p:cNvSpPr>
            <p:nvPr/>
          </p:nvSpPr>
          <p:spPr bwMode="auto">
            <a:xfrm>
              <a:off x="2489" y="1861"/>
              <a:ext cx="28" cy="17"/>
            </a:xfrm>
            <a:custGeom>
              <a:avLst/>
              <a:gdLst>
                <a:gd name="T0" fmla="*/ 154353 w 5"/>
                <a:gd name="T1" fmla="*/ 35128 h 3"/>
                <a:gd name="T2" fmla="*/ 0 w 5"/>
                <a:gd name="T3" fmla="*/ 63869 h 3"/>
                <a:gd name="T4" fmla="*/ 33365 w 5"/>
                <a:gd name="T5" fmla="*/ 98997 h 3"/>
                <a:gd name="T6" fmla="*/ 154353 w 5"/>
                <a:gd name="T7" fmla="*/ 351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7" name="Freeform 196">
              <a:extLst>
                <a:ext uri="{FF2B5EF4-FFF2-40B4-BE49-F238E27FC236}">
                  <a16:creationId xmlns:a16="http://schemas.microsoft.com/office/drawing/2014/main" id="{D532725F-CA7D-1068-0984-FA014BAA5C63}"/>
                </a:ext>
              </a:extLst>
            </p:cNvPr>
            <p:cNvSpPr>
              <a:spLocks/>
            </p:cNvSpPr>
            <p:nvPr/>
          </p:nvSpPr>
          <p:spPr bwMode="auto">
            <a:xfrm>
              <a:off x="2416" y="1911"/>
              <a:ext cx="40" cy="17"/>
            </a:xfrm>
            <a:custGeom>
              <a:avLst/>
              <a:gdLst>
                <a:gd name="T0" fmla="*/ 177080 w 7"/>
                <a:gd name="T1" fmla="*/ 35128 h 3"/>
                <a:gd name="T2" fmla="*/ 36211 w 7"/>
                <a:gd name="T3" fmla="*/ 0 h 3"/>
                <a:gd name="T4" fmla="*/ 0 w 7"/>
                <a:gd name="T5" fmla="*/ 63869 h 3"/>
                <a:gd name="T6" fmla="*/ 244246 w 7"/>
                <a:gd name="T7" fmla="*/ 63869 h 3"/>
                <a:gd name="T8" fmla="*/ 139754 w 7"/>
                <a:gd name="T9" fmla="*/ 35128 h 3"/>
                <a:gd name="T10" fmla="*/ 177080 w 7"/>
                <a:gd name="T11" fmla="*/ 35128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8" name="Freeform 197">
              <a:extLst>
                <a:ext uri="{FF2B5EF4-FFF2-40B4-BE49-F238E27FC236}">
                  <a16:creationId xmlns:a16="http://schemas.microsoft.com/office/drawing/2014/main" id="{41F6330E-E81B-454F-9E7E-1473B677EF0C}"/>
                </a:ext>
              </a:extLst>
            </p:cNvPr>
            <p:cNvSpPr>
              <a:spLocks/>
            </p:cNvSpPr>
            <p:nvPr/>
          </p:nvSpPr>
          <p:spPr bwMode="auto">
            <a:xfrm>
              <a:off x="2416" y="1911"/>
              <a:ext cx="40" cy="17"/>
            </a:xfrm>
            <a:custGeom>
              <a:avLst/>
              <a:gdLst>
                <a:gd name="T0" fmla="*/ 177080 w 7"/>
                <a:gd name="T1" fmla="*/ 35128 h 3"/>
                <a:gd name="T2" fmla="*/ 36211 w 7"/>
                <a:gd name="T3" fmla="*/ 0 h 3"/>
                <a:gd name="T4" fmla="*/ 0 w 7"/>
                <a:gd name="T5" fmla="*/ 63869 h 3"/>
                <a:gd name="T6" fmla="*/ 244246 w 7"/>
                <a:gd name="T7" fmla="*/ 63869 h 3"/>
                <a:gd name="T8" fmla="*/ 139754 w 7"/>
                <a:gd name="T9" fmla="*/ 35128 h 3"/>
                <a:gd name="T10" fmla="*/ 177080 w 7"/>
                <a:gd name="T11" fmla="*/ 35128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699" name="Freeform 198">
              <a:extLst>
                <a:ext uri="{FF2B5EF4-FFF2-40B4-BE49-F238E27FC236}">
                  <a16:creationId xmlns:a16="http://schemas.microsoft.com/office/drawing/2014/main" id="{02D49C53-D16B-D1CB-6ACC-7F6C3425A008}"/>
                </a:ext>
              </a:extLst>
            </p:cNvPr>
            <p:cNvSpPr>
              <a:spLocks/>
            </p:cNvSpPr>
            <p:nvPr/>
          </p:nvSpPr>
          <p:spPr bwMode="auto">
            <a:xfrm>
              <a:off x="2545" y="1962"/>
              <a:ext cx="17" cy="22"/>
            </a:xfrm>
            <a:custGeom>
              <a:avLst/>
              <a:gdLst>
                <a:gd name="T0" fmla="*/ 98997 w 3"/>
                <a:gd name="T1" fmla="*/ 0 h 4"/>
                <a:gd name="T2" fmla="*/ 0 w 3"/>
                <a:gd name="T3" fmla="*/ 110809 h 4"/>
                <a:gd name="T4" fmla="*/ 0 w 3"/>
                <a:gd name="T5" fmla="*/ 110809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0" name="Freeform 199">
              <a:extLst>
                <a:ext uri="{FF2B5EF4-FFF2-40B4-BE49-F238E27FC236}">
                  <a16:creationId xmlns:a16="http://schemas.microsoft.com/office/drawing/2014/main" id="{58834B67-5533-3D92-2D71-66F7B66DA66D}"/>
                </a:ext>
              </a:extLst>
            </p:cNvPr>
            <p:cNvSpPr>
              <a:spLocks/>
            </p:cNvSpPr>
            <p:nvPr/>
          </p:nvSpPr>
          <p:spPr bwMode="auto">
            <a:xfrm>
              <a:off x="2545" y="1962"/>
              <a:ext cx="17" cy="22"/>
            </a:xfrm>
            <a:custGeom>
              <a:avLst/>
              <a:gdLst>
                <a:gd name="T0" fmla="*/ 98997 w 3"/>
                <a:gd name="T1" fmla="*/ 0 h 4"/>
                <a:gd name="T2" fmla="*/ 0 w 3"/>
                <a:gd name="T3" fmla="*/ 110809 h 4"/>
                <a:gd name="T4" fmla="*/ 0 w 3"/>
                <a:gd name="T5" fmla="*/ 110809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1" name="Freeform 200">
              <a:extLst>
                <a:ext uri="{FF2B5EF4-FFF2-40B4-BE49-F238E27FC236}">
                  <a16:creationId xmlns:a16="http://schemas.microsoft.com/office/drawing/2014/main" id="{2973714D-33CC-2E43-1A6A-D5334E66209A}"/>
                </a:ext>
              </a:extLst>
            </p:cNvPr>
            <p:cNvSpPr>
              <a:spLocks/>
            </p:cNvSpPr>
            <p:nvPr/>
          </p:nvSpPr>
          <p:spPr bwMode="auto">
            <a:xfrm>
              <a:off x="2545" y="1660"/>
              <a:ext cx="28" cy="28"/>
            </a:xfrm>
            <a:custGeom>
              <a:avLst/>
              <a:gdLst>
                <a:gd name="T0" fmla="*/ 120988 w 5"/>
                <a:gd name="T1" fmla="*/ 0 h 5"/>
                <a:gd name="T2" fmla="*/ 33365 w 5"/>
                <a:gd name="T3" fmla="*/ 154353 h 5"/>
                <a:gd name="T4" fmla="*/ 60934 w 5"/>
                <a:gd name="T5" fmla="*/ 120988 h 5"/>
                <a:gd name="T6" fmla="*/ 154353 w 5"/>
                <a:gd name="T7" fmla="*/ 0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2" name="Freeform 201">
              <a:extLst>
                <a:ext uri="{FF2B5EF4-FFF2-40B4-BE49-F238E27FC236}">
                  <a16:creationId xmlns:a16="http://schemas.microsoft.com/office/drawing/2014/main" id="{8CB3D995-7E35-8511-291D-1F30F52DD890}"/>
                </a:ext>
              </a:extLst>
            </p:cNvPr>
            <p:cNvSpPr>
              <a:spLocks/>
            </p:cNvSpPr>
            <p:nvPr/>
          </p:nvSpPr>
          <p:spPr bwMode="auto">
            <a:xfrm>
              <a:off x="2545" y="1660"/>
              <a:ext cx="28" cy="28"/>
            </a:xfrm>
            <a:custGeom>
              <a:avLst/>
              <a:gdLst>
                <a:gd name="T0" fmla="*/ 120988 w 5"/>
                <a:gd name="T1" fmla="*/ 0 h 5"/>
                <a:gd name="T2" fmla="*/ 33365 w 5"/>
                <a:gd name="T3" fmla="*/ 154353 h 5"/>
                <a:gd name="T4" fmla="*/ 60934 w 5"/>
                <a:gd name="T5" fmla="*/ 120988 h 5"/>
                <a:gd name="T6" fmla="*/ 154353 w 5"/>
                <a:gd name="T7" fmla="*/ 0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3" name="Freeform 202">
              <a:extLst>
                <a:ext uri="{FF2B5EF4-FFF2-40B4-BE49-F238E27FC236}">
                  <a16:creationId xmlns:a16="http://schemas.microsoft.com/office/drawing/2014/main" id="{6794E159-6A73-D860-3510-C47412788CE9}"/>
                </a:ext>
              </a:extLst>
            </p:cNvPr>
            <p:cNvSpPr>
              <a:spLocks/>
            </p:cNvSpPr>
            <p:nvPr/>
          </p:nvSpPr>
          <p:spPr bwMode="auto">
            <a:xfrm>
              <a:off x="2428" y="1626"/>
              <a:ext cx="28" cy="11"/>
            </a:xfrm>
            <a:custGeom>
              <a:avLst/>
              <a:gdLst>
                <a:gd name="T0" fmla="*/ 120988 w 5"/>
                <a:gd name="T1" fmla="*/ 30283 h 2"/>
                <a:gd name="T2" fmla="*/ 0 w 5"/>
                <a:gd name="T3" fmla="*/ 30283 h 2"/>
                <a:gd name="T4" fmla="*/ 154353 w 5"/>
                <a:gd name="T5" fmla="*/ 30283 h 2"/>
                <a:gd name="T6" fmla="*/ 120988 w 5"/>
                <a:gd name="T7" fmla="*/ 3028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1"/>
                  </a:moveTo>
                  <a:cubicBezTo>
                    <a:pt x="2" y="0"/>
                    <a:pt x="1" y="1"/>
                    <a:pt x="0" y="1"/>
                  </a:cubicBezTo>
                  <a:cubicBezTo>
                    <a:pt x="1" y="2"/>
                    <a:pt x="3" y="1"/>
                    <a:pt x="5" y="1"/>
                  </a:cubicBezTo>
                  <a:lnTo>
                    <a:pt x="4"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4" name="Freeform 203">
              <a:extLst>
                <a:ext uri="{FF2B5EF4-FFF2-40B4-BE49-F238E27FC236}">
                  <a16:creationId xmlns:a16="http://schemas.microsoft.com/office/drawing/2014/main" id="{7BBE98AF-7A69-C3AA-2234-4228770D19D4}"/>
                </a:ext>
              </a:extLst>
            </p:cNvPr>
            <p:cNvSpPr>
              <a:spLocks/>
            </p:cNvSpPr>
            <p:nvPr/>
          </p:nvSpPr>
          <p:spPr bwMode="auto">
            <a:xfrm>
              <a:off x="2428" y="1626"/>
              <a:ext cx="28" cy="11"/>
            </a:xfrm>
            <a:custGeom>
              <a:avLst/>
              <a:gdLst>
                <a:gd name="T0" fmla="*/ 120988 w 5"/>
                <a:gd name="T1" fmla="*/ 30283 h 2"/>
                <a:gd name="T2" fmla="*/ 0 w 5"/>
                <a:gd name="T3" fmla="*/ 30283 h 2"/>
                <a:gd name="T4" fmla="*/ 154353 w 5"/>
                <a:gd name="T5" fmla="*/ 30283 h 2"/>
                <a:gd name="T6" fmla="*/ 120988 w 5"/>
                <a:gd name="T7" fmla="*/ 3028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1"/>
                  </a:moveTo>
                  <a:cubicBezTo>
                    <a:pt x="2" y="0"/>
                    <a:pt x="1" y="1"/>
                    <a:pt x="0" y="1"/>
                  </a:cubicBezTo>
                  <a:cubicBezTo>
                    <a:pt x="1" y="2"/>
                    <a:pt x="3" y="1"/>
                    <a:pt x="5" y="1"/>
                  </a:cubicBezTo>
                  <a:lnTo>
                    <a:pt x="4"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5" name="Freeform 204">
              <a:extLst>
                <a:ext uri="{FF2B5EF4-FFF2-40B4-BE49-F238E27FC236}">
                  <a16:creationId xmlns:a16="http://schemas.microsoft.com/office/drawing/2014/main" id="{ADBE9BE3-5C45-25F2-64AF-E87442B6749A}"/>
                </a:ext>
              </a:extLst>
            </p:cNvPr>
            <p:cNvSpPr>
              <a:spLocks/>
            </p:cNvSpPr>
            <p:nvPr/>
          </p:nvSpPr>
          <p:spPr bwMode="auto">
            <a:xfrm>
              <a:off x="2400" y="1520"/>
              <a:ext cx="33" cy="22"/>
            </a:xfrm>
            <a:custGeom>
              <a:avLst/>
              <a:gdLst>
                <a:gd name="T0" fmla="*/ 110809 w 6"/>
                <a:gd name="T1" fmla="*/ 30283 h 4"/>
                <a:gd name="T2" fmla="*/ 0 w 6"/>
                <a:gd name="T3" fmla="*/ 110809 h 4"/>
                <a:gd name="T4" fmla="*/ 86031 w 6"/>
                <a:gd name="T5" fmla="*/ 55902 h 4"/>
                <a:gd name="T6" fmla="*/ 166557 w 6"/>
                <a:gd name="T7" fmla="*/ 55902 h 4"/>
                <a:gd name="T8" fmla="*/ 110809 w 6"/>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6" name="Freeform 205">
              <a:extLst>
                <a:ext uri="{FF2B5EF4-FFF2-40B4-BE49-F238E27FC236}">
                  <a16:creationId xmlns:a16="http://schemas.microsoft.com/office/drawing/2014/main" id="{81C3E070-5DD4-7D55-F4A6-A992A707BA14}"/>
                </a:ext>
              </a:extLst>
            </p:cNvPr>
            <p:cNvSpPr>
              <a:spLocks/>
            </p:cNvSpPr>
            <p:nvPr/>
          </p:nvSpPr>
          <p:spPr bwMode="auto">
            <a:xfrm>
              <a:off x="2400" y="1520"/>
              <a:ext cx="33" cy="22"/>
            </a:xfrm>
            <a:custGeom>
              <a:avLst/>
              <a:gdLst>
                <a:gd name="T0" fmla="*/ 110809 w 6"/>
                <a:gd name="T1" fmla="*/ 30283 h 4"/>
                <a:gd name="T2" fmla="*/ 0 w 6"/>
                <a:gd name="T3" fmla="*/ 110809 h 4"/>
                <a:gd name="T4" fmla="*/ 86031 w 6"/>
                <a:gd name="T5" fmla="*/ 55902 h 4"/>
                <a:gd name="T6" fmla="*/ 166557 w 6"/>
                <a:gd name="T7" fmla="*/ 55902 h 4"/>
                <a:gd name="T8" fmla="*/ 110809 w 6"/>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7" name="Freeform 206">
              <a:extLst>
                <a:ext uri="{FF2B5EF4-FFF2-40B4-BE49-F238E27FC236}">
                  <a16:creationId xmlns:a16="http://schemas.microsoft.com/office/drawing/2014/main" id="{78384995-7EE7-9BC8-2378-B68335BD10BF}"/>
                </a:ext>
              </a:extLst>
            </p:cNvPr>
            <p:cNvSpPr>
              <a:spLocks/>
            </p:cNvSpPr>
            <p:nvPr/>
          </p:nvSpPr>
          <p:spPr bwMode="auto">
            <a:xfrm>
              <a:off x="2277" y="1464"/>
              <a:ext cx="44" cy="17"/>
            </a:xfrm>
            <a:custGeom>
              <a:avLst/>
              <a:gdLst>
                <a:gd name="T0" fmla="*/ 140938 w 8"/>
                <a:gd name="T1" fmla="*/ 0 h 3"/>
                <a:gd name="T2" fmla="*/ 0 w 8"/>
                <a:gd name="T3" fmla="*/ 63869 h 3"/>
                <a:gd name="T4" fmla="*/ 0 w 8"/>
                <a:gd name="T5" fmla="*/ 63869 h 3"/>
                <a:gd name="T6" fmla="*/ 30283 w 8"/>
                <a:gd name="T7" fmla="*/ 63869 h 3"/>
                <a:gd name="T8" fmla="*/ 221463 w 8"/>
                <a:gd name="T9" fmla="*/ 35128 h 3"/>
                <a:gd name="T10" fmla="*/ 166557 w 8"/>
                <a:gd name="T11" fmla="*/ 35128 h 3"/>
                <a:gd name="T12" fmla="*/ 140938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8" name="Freeform 207">
              <a:extLst>
                <a:ext uri="{FF2B5EF4-FFF2-40B4-BE49-F238E27FC236}">
                  <a16:creationId xmlns:a16="http://schemas.microsoft.com/office/drawing/2014/main" id="{6A384406-303C-94B1-4850-713B948C27B0}"/>
                </a:ext>
              </a:extLst>
            </p:cNvPr>
            <p:cNvSpPr>
              <a:spLocks/>
            </p:cNvSpPr>
            <p:nvPr/>
          </p:nvSpPr>
          <p:spPr bwMode="auto">
            <a:xfrm>
              <a:off x="2277" y="1464"/>
              <a:ext cx="44" cy="17"/>
            </a:xfrm>
            <a:custGeom>
              <a:avLst/>
              <a:gdLst>
                <a:gd name="T0" fmla="*/ 140938 w 8"/>
                <a:gd name="T1" fmla="*/ 0 h 3"/>
                <a:gd name="T2" fmla="*/ 0 w 8"/>
                <a:gd name="T3" fmla="*/ 63869 h 3"/>
                <a:gd name="T4" fmla="*/ 0 w 8"/>
                <a:gd name="T5" fmla="*/ 63869 h 3"/>
                <a:gd name="T6" fmla="*/ 30283 w 8"/>
                <a:gd name="T7" fmla="*/ 63869 h 3"/>
                <a:gd name="T8" fmla="*/ 221463 w 8"/>
                <a:gd name="T9" fmla="*/ 35128 h 3"/>
                <a:gd name="T10" fmla="*/ 166557 w 8"/>
                <a:gd name="T11" fmla="*/ 35128 h 3"/>
                <a:gd name="T12" fmla="*/ 140938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09" name="Freeform 208">
              <a:extLst>
                <a:ext uri="{FF2B5EF4-FFF2-40B4-BE49-F238E27FC236}">
                  <a16:creationId xmlns:a16="http://schemas.microsoft.com/office/drawing/2014/main" id="{6FC88B19-6CA5-2345-10A2-9591EC705119}"/>
                </a:ext>
              </a:extLst>
            </p:cNvPr>
            <p:cNvSpPr>
              <a:spLocks/>
            </p:cNvSpPr>
            <p:nvPr/>
          </p:nvSpPr>
          <p:spPr bwMode="auto">
            <a:xfrm>
              <a:off x="2198" y="1402"/>
              <a:ext cx="34" cy="12"/>
            </a:xfrm>
            <a:custGeom>
              <a:avLst/>
              <a:gdLst>
                <a:gd name="T0" fmla="*/ 98997 w 6"/>
                <a:gd name="T1" fmla="*/ 0 h 2"/>
                <a:gd name="T2" fmla="*/ 35128 w 6"/>
                <a:gd name="T3" fmla="*/ 93312 h 2"/>
                <a:gd name="T4" fmla="*/ 35128 w 6"/>
                <a:gd name="T5" fmla="*/ 93312 h 2"/>
                <a:gd name="T6" fmla="*/ 199059 w 6"/>
                <a:gd name="T7" fmla="*/ 93312 h 2"/>
                <a:gd name="T8" fmla="*/ 134096 w 6"/>
                <a:gd name="T9" fmla="*/ 0 h 2"/>
                <a:gd name="T10" fmla="*/ 98997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0" name="Freeform 209">
              <a:extLst>
                <a:ext uri="{FF2B5EF4-FFF2-40B4-BE49-F238E27FC236}">
                  <a16:creationId xmlns:a16="http://schemas.microsoft.com/office/drawing/2014/main" id="{9F1A9AF0-0910-61D7-6009-1D29097E1A38}"/>
                </a:ext>
              </a:extLst>
            </p:cNvPr>
            <p:cNvSpPr>
              <a:spLocks/>
            </p:cNvSpPr>
            <p:nvPr/>
          </p:nvSpPr>
          <p:spPr bwMode="auto">
            <a:xfrm>
              <a:off x="2198" y="1402"/>
              <a:ext cx="34" cy="12"/>
            </a:xfrm>
            <a:custGeom>
              <a:avLst/>
              <a:gdLst>
                <a:gd name="T0" fmla="*/ 98997 w 6"/>
                <a:gd name="T1" fmla="*/ 0 h 2"/>
                <a:gd name="T2" fmla="*/ 35128 w 6"/>
                <a:gd name="T3" fmla="*/ 93312 h 2"/>
                <a:gd name="T4" fmla="*/ 35128 w 6"/>
                <a:gd name="T5" fmla="*/ 93312 h 2"/>
                <a:gd name="T6" fmla="*/ 199059 w 6"/>
                <a:gd name="T7" fmla="*/ 93312 h 2"/>
                <a:gd name="T8" fmla="*/ 134096 w 6"/>
                <a:gd name="T9" fmla="*/ 0 h 2"/>
                <a:gd name="T10" fmla="*/ 98997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1" name="Freeform 210">
              <a:extLst>
                <a:ext uri="{FF2B5EF4-FFF2-40B4-BE49-F238E27FC236}">
                  <a16:creationId xmlns:a16="http://schemas.microsoft.com/office/drawing/2014/main" id="{BF9AB55A-130B-3271-9D3B-2E206FE7CD98}"/>
                </a:ext>
              </a:extLst>
            </p:cNvPr>
            <p:cNvSpPr>
              <a:spLocks/>
            </p:cNvSpPr>
            <p:nvPr/>
          </p:nvSpPr>
          <p:spPr bwMode="auto">
            <a:xfrm>
              <a:off x="2126" y="1464"/>
              <a:ext cx="28" cy="28"/>
            </a:xfrm>
            <a:custGeom>
              <a:avLst/>
              <a:gdLst>
                <a:gd name="T0" fmla="*/ 120988 w 5"/>
                <a:gd name="T1" fmla="*/ 0 h 5"/>
                <a:gd name="T2" fmla="*/ 120988 w 5"/>
                <a:gd name="T3" fmla="*/ 33365 h 5"/>
                <a:gd name="T4" fmla="*/ 0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2" name="Freeform 211">
              <a:extLst>
                <a:ext uri="{FF2B5EF4-FFF2-40B4-BE49-F238E27FC236}">
                  <a16:creationId xmlns:a16="http://schemas.microsoft.com/office/drawing/2014/main" id="{EA59EE3C-C59B-32B0-EE83-9A21E67B325D}"/>
                </a:ext>
              </a:extLst>
            </p:cNvPr>
            <p:cNvSpPr>
              <a:spLocks/>
            </p:cNvSpPr>
            <p:nvPr/>
          </p:nvSpPr>
          <p:spPr bwMode="auto">
            <a:xfrm>
              <a:off x="2126" y="1464"/>
              <a:ext cx="28" cy="28"/>
            </a:xfrm>
            <a:custGeom>
              <a:avLst/>
              <a:gdLst>
                <a:gd name="T0" fmla="*/ 120988 w 5"/>
                <a:gd name="T1" fmla="*/ 0 h 5"/>
                <a:gd name="T2" fmla="*/ 120988 w 5"/>
                <a:gd name="T3" fmla="*/ 33365 h 5"/>
                <a:gd name="T4" fmla="*/ 0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3" name="Freeform 212">
              <a:extLst>
                <a:ext uri="{FF2B5EF4-FFF2-40B4-BE49-F238E27FC236}">
                  <a16:creationId xmlns:a16="http://schemas.microsoft.com/office/drawing/2014/main" id="{F4A794D4-1ECA-662C-8F5D-022B9D18004D}"/>
                </a:ext>
              </a:extLst>
            </p:cNvPr>
            <p:cNvSpPr>
              <a:spLocks/>
            </p:cNvSpPr>
            <p:nvPr/>
          </p:nvSpPr>
          <p:spPr bwMode="auto">
            <a:xfrm>
              <a:off x="2277" y="1363"/>
              <a:ext cx="44" cy="11"/>
            </a:xfrm>
            <a:custGeom>
              <a:avLst/>
              <a:gdLst>
                <a:gd name="T0" fmla="*/ 221463 w 8"/>
                <a:gd name="T1" fmla="*/ 30283 h 2"/>
                <a:gd name="T2" fmla="*/ 0 w 8"/>
                <a:gd name="T3" fmla="*/ 55902 h 2"/>
                <a:gd name="T4" fmla="*/ 221463 w 8"/>
                <a:gd name="T5" fmla="*/ 30283 h 2"/>
                <a:gd name="T6" fmla="*/ 0 60000 65536"/>
                <a:gd name="T7" fmla="*/ 0 60000 65536"/>
                <a:gd name="T8" fmla="*/ 0 60000 65536"/>
              </a:gdLst>
              <a:ahLst/>
              <a:cxnLst>
                <a:cxn ang="T6">
                  <a:pos x="T0" y="T1"/>
                </a:cxn>
                <a:cxn ang="T7">
                  <a:pos x="T2" y="T3"/>
                </a:cxn>
                <a:cxn ang="T8">
                  <a:pos x="T4" y="T5"/>
                </a:cxn>
              </a:cxnLst>
              <a:rect l="0" t="0" r="r" b="b"/>
              <a:pathLst>
                <a:path w="8" h="2">
                  <a:moveTo>
                    <a:pt x="8" y="1"/>
                  </a:moveTo>
                  <a:cubicBezTo>
                    <a:pt x="5" y="1"/>
                    <a:pt x="1" y="0"/>
                    <a:pt x="0" y="2"/>
                  </a:cubicBezTo>
                  <a:cubicBezTo>
                    <a:pt x="2" y="2"/>
                    <a:pt x="5" y="2"/>
                    <a:pt x="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4" name="Freeform 213">
              <a:extLst>
                <a:ext uri="{FF2B5EF4-FFF2-40B4-BE49-F238E27FC236}">
                  <a16:creationId xmlns:a16="http://schemas.microsoft.com/office/drawing/2014/main" id="{541E6F9D-757A-AD60-190D-BD987E5613A2}"/>
                </a:ext>
              </a:extLst>
            </p:cNvPr>
            <p:cNvSpPr>
              <a:spLocks/>
            </p:cNvSpPr>
            <p:nvPr/>
          </p:nvSpPr>
          <p:spPr bwMode="auto">
            <a:xfrm>
              <a:off x="2277" y="1363"/>
              <a:ext cx="44" cy="11"/>
            </a:xfrm>
            <a:custGeom>
              <a:avLst/>
              <a:gdLst>
                <a:gd name="T0" fmla="*/ 221463 w 8"/>
                <a:gd name="T1" fmla="*/ 30283 h 2"/>
                <a:gd name="T2" fmla="*/ 0 w 8"/>
                <a:gd name="T3" fmla="*/ 55902 h 2"/>
                <a:gd name="T4" fmla="*/ 221463 w 8"/>
                <a:gd name="T5" fmla="*/ 30283 h 2"/>
                <a:gd name="T6" fmla="*/ 0 60000 65536"/>
                <a:gd name="T7" fmla="*/ 0 60000 65536"/>
                <a:gd name="T8" fmla="*/ 0 60000 65536"/>
              </a:gdLst>
              <a:ahLst/>
              <a:cxnLst>
                <a:cxn ang="T6">
                  <a:pos x="T0" y="T1"/>
                </a:cxn>
                <a:cxn ang="T7">
                  <a:pos x="T2" y="T3"/>
                </a:cxn>
                <a:cxn ang="T8">
                  <a:pos x="T4" y="T5"/>
                </a:cxn>
              </a:cxnLst>
              <a:rect l="0" t="0" r="r" b="b"/>
              <a:pathLst>
                <a:path w="8" h="2">
                  <a:moveTo>
                    <a:pt x="8" y="1"/>
                  </a:moveTo>
                  <a:cubicBezTo>
                    <a:pt x="5" y="1"/>
                    <a:pt x="1" y="0"/>
                    <a:pt x="0" y="2"/>
                  </a:cubicBezTo>
                  <a:cubicBezTo>
                    <a:pt x="2" y="2"/>
                    <a:pt x="5" y="2"/>
                    <a:pt x="8"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5" name="Freeform 214">
              <a:extLst>
                <a:ext uri="{FF2B5EF4-FFF2-40B4-BE49-F238E27FC236}">
                  <a16:creationId xmlns:a16="http://schemas.microsoft.com/office/drawing/2014/main" id="{33AC9ADD-F33D-2478-0FF8-16AC1E3AE77A}"/>
                </a:ext>
              </a:extLst>
            </p:cNvPr>
            <p:cNvSpPr>
              <a:spLocks/>
            </p:cNvSpPr>
            <p:nvPr/>
          </p:nvSpPr>
          <p:spPr bwMode="auto">
            <a:xfrm>
              <a:off x="2366" y="1307"/>
              <a:ext cx="34" cy="17"/>
            </a:xfrm>
            <a:custGeom>
              <a:avLst/>
              <a:gdLst>
                <a:gd name="T0" fmla="*/ 199059 w 6"/>
                <a:gd name="T1" fmla="*/ 0 h 3"/>
                <a:gd name="T2" fmla="*/ 0 w 6"/>
                <a:gd name="T3" fmla="*/ 98997 h 3"/>
                <a:gd name="T4" fmla="*/ 199059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1"/>
                    <a:pt x="2" y="2"/>
                    <a:pt x="0" y="3"/>
                  </a:cubicBezTo>
                  <a:cubicBezTo>
                    <a:pt x="2" y="2"/>
                    <a:pt x="4"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6" name="Freeform 215">
              <a:extLst>
                <a:ext uri="{FF2B5EF4-FFF2-40B4-BE49-F238E27FC236}">
                  <a16:creationId xmlns:a16="http://schemas.microsoft.com/office/drawing/2014/main" id="{4D4BFF36-81EC-2ED7-A591-3EFD94333710}"/>
                </a:ext>
              </a:extLst>
            </p:cNvPr>
            <p:cNvSpPr>
              <a:spLocks/>
            </p:cNvSpPr>
            <p:nvPr/>
          </p:nvSpPr>
          <p:spPr bwMode="auto">
            <a:xfrm>
              <a:off x="2366" y="1307"/>
              <a:ext cx="34" cy="17"/>
            </a:xfrm>
            <a:custGeom>
              <a:avLst/>
              <a:gdLst>
                <a:gd name="T0" fmla="*/ 199059 w 6"/>
                <a:gd name="T1" fmla="*/ 0 h 3"/>
                <a:gd name="T2" fmla="*/ 0 w 6"/>
                <a:gd name="T3" fmla="*/ 98997 h 3"/>
                <a:gd name="T4" fmla="*/ 199059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1"/>
                    <a:pt x="2" y="2"/>
                    <a:pt x="0" y="3"/>
                  </a:cubicBezTo>
                  <a:cubicBezTo>
                    <a:pt x="2" y="2"/>
                    <a:pt x="4"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7" name="Freeform 216">
              <a:extLst>
                <a:ext uri="{FF2B5EF4-FFF2-40B4-BE49-F238E27FC236}">
                  <a16:creationId xmlns:a16="http://schemas.microsoft.com/office/drawing/2014/main" id="{82CE7024-9E6A-8C40-CD84-57B2D811DCFF}"/>
                </a:ext>
              </a:extLst>
            </p:cNvPr>
            <p:cNvSpPr>
              <a:spLocks/>
            </p:cNvSpPr>
            <p:nvPr/>
          </p:nvSpPr>
          <p:spPr bwMode="auto">
            <a:xfrm>
              <a:off x="2461" y="1380"/>
              <a:ext cx="23" cy="11"/>
            </a:xfrm>
            <a:custGeom>
              <a:avLst/>
              <a:gdLst>
                <a:gd name="T0" fmla="*/ 144285 w 4"/>
                <a:gd name="T1" fmla="*/ 30283 h 2"/>
                <a:gd name="T2" fmla="*/ 0 w 4"/>
                <a:gd name="T3" fmla="*/ 30283 h 2"/>
                <a:gd name="T4" fmla="*/ 144285 w 4"/>
                <a:gd name="T5" fmla="*/ 30283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2" y="1"/>
                    <a:pt x="1" y="0"/>
                    <a:pt x="0" y="1"/>
                  </a:cubicBezTo>
                  <a:cubicBezTo>
                    <a:pt x="2" y="2"/>
                    <a:pt x="2" y="0"/>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8" name="Freeform 217">
              <a:extLst>
                <a:ext uri="{FF2B5EF4-FFF2-40B4-BE49-F238E27FC236}">
                  <a16:creationId xmlns:a16="http://schemas.microsoft.com/office/drawing/2014/main" id="{3CB6D696-5119-A19D-3C2D-07D0B8E2F8EF}"/>
                </a:ext>
              </a:extLst>
            </p:cNvPr>
            <p:cNvSpPr>
              <a:spLocks/>
            </p:cNvSpPr>
            <p:nvPr/>
          </p:nvSpPr>
          <p:spPr bwMode="auto">
            <a:xfrm>
              <a:off x="2461" y="1380"/>
              <a:ext cx="23" cy="11"/>
            </a:xfrm>
            <a:custGeom>
              <a:avLst/>
              <a:gdLst>
                <a:gd name="T0" fmla="*/ 144285 w 4"/>
                <a:gd name="T1" fmla="*/ 30283 h 2"/>
                <a:gd name="T2" fmla="*/ 0 w 4"/>
                <a:gd name="T3" fmla="*/ 30283 h 2"/>
                <a:gd name="T4" fmla="*/ 144285 w 4"/>
                <a:gd name="T5" fmla="*/ 30283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2" y="1"/>
                    <a:pt x="1" y="0"/>
                    <a:pt x="0" y="1"/>
                  </a:cubicBezTo>
                  <a:cubicBezTo>
                    <a:pt x="2" y="2"/>
                    <a:pt x="2" y="0"/>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19" name="Freeform 218">
              <a:extLst>
                <a:ext uri="{FF2B5EF4-FFF2-40B4-BE49-F238E27FC236}">
                  <a16:creationId xmlns:a16="http://schemas.microsoft.com/office/drawing/2014/main" id="{A804C24E-DA2A-6B7E-C4A4-EB0D59B7E219}"/>
                </a:ext>
              </a:extLst>
            </p:cNvPr>
            <p:cNvSpPr>
              <a:spLocks/>
            </p:cNvSpPr>
            <p:nvPr/>
          </p:nvSpPr>
          <p:spPr bwMode="auto">
            <a:xfrm>
              <a:off x="2500" y="1553"/>
              <a:ext cx="11" cy="28"/>
            </a:xfrm>
            <a:custGeom>
              <a:avLst/>
              <a:gdLst>
                <a:gd name="T0" fmla="*/ 55902 w 2"/>
                <a:gd name="T1" fmla="*/ 0 h 5"/>
                <a:gd name="T2" fmla="*/ 0 w 2"/>
                <a:gd name="T3" fmla="*/ 93419 h 5"/>
                <a:gd name="T4" fmla="*/ 30283 w 2"/>
                <a:gd name="T5" fmla="*/ 154353 h 5"/>
                <a:gd name="T6" fmla="*/ 5590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0" name="Freeform 219">
              <a:extLst>
                <a:ext uri="{FF2B5EF4-FFF2-40B4-BE49-F238E27FC236}">
                  <a16:creationId xmlns:a16="http://schemas.microsoft.com/office/drawing/2014/main" id="{3AD3D1E3-58B2-790C-99E2-4808A617CE16}"/>
                </a:ext>
              </a:extLst>
            </p:cNvPr>
            <p:cNvSpPr>
              <a:spLocks/>
            </p:cNvSpPr>
            <p:nvPr/>
          </p:nvSpPr>
          <p:spPr bwMode="auto">
            <a:xfrm>
              <a:off x="2500" y="1553"/>
              <a:ext cx="11" cy="28"/>
            </a:xfrm>
            <a:custGeom>
              <a:avLst/>
              <a:gdLst>
                <a:gd name="T0" fmla="*/ 55902 w 2"/>
                <a:gd name="T1" fmla="*/ 0 h 5"/>
                <a:gd name="T2" fmla="*/ 0 w 2"/>
                <a:gd name="T3" fmla="*/ 93419 h 5"/>
                <a:gd name="T4" fmla="*/ 30283 w 2"/>
                <a:gd name="T5" fmla="*/ 154353 h 5"/>
                <a:gd name="T6" fmla="*/ 5590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1" name="Freeform 220">
              <a:extLst>
                <a:ext uri="{FF2B5EF4-FFF2-40B4-BE49-F238E27FC236}">
                  <a16:creationId xmlns:a16="http://schemas.microsoft.com/office/drawing/2014/main" id="{450AFF03-345D-9E75-26F5-D63682B4B0BE}"/>
                </a:ext>
              </a:extLst>
            </p:cNvPr>
            <p:cNvSpPr>
              <a:spLocks/>
            </p:cNvSpPr>
            <p:nvPr/>
          </p:nvSpPr>
          <p:spPr bwMode="auto">
            <a:xfrm>
              <a:off x="2551" y="1369"/>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3" y="0"/>
                    <a:pt x="1" y="0"/>
                    <a:pt x="0" y="2"/>
                  </a:cubicBezTo>
                  <a:cubicBezTo>
                    <a:pt x="2" y="1"/>
                    <a:pt x="3"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2" name="Freeform 221">
              <a:extLst>
                <a:ext uri="{FF2B5EF4-FFF2-40B4-BE49-F238E27FC236}">
                  <a16:creationId xmlns:a16="http://schemas.microsoft.com/office/drawing/2014/main" id="{FBD40D59-D141-4545-FFC8-C543A1D520C1}"/>
                </a:ext>
              </a:extLst>
            </p:cNvPr>
            <p:cNvSpPr>
              <a:spLocks/>
            </p:cNvSpPr>
            <p:nvPr/>
          </p:nvSpPr>
          <p:spPr bwMode="auto">
            <a:xfrm>
              <a:off x="2551" y="1369"/>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3" y="0"/>
                    <a:pt x="1" y="0"/>
                    <a:pt x="0" y="2"/>
                  </a:cubicBezTo>
                  <a:cubicBezTo>
                    <a:pt x="2" y="1"/>
                    <a:pt x="3"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3" name="Freeform 222">
              <a:extLst>
                <a:ext uri="{FF2B5EF4-FFF2-40B4-BE49-F238E27FC236}">
                  <a16:creationId xmlns:a16="http://schemas.microsoft.com/office/drawing/2014/main" id="{AFB89E72-A552-53FF-1C92-9764E75B840E}"/>
                </a:ext>
              </a:extLst>
            </p:cNvPr>
            <p:cNvSpPr>
              <a:spLocks/>
            </p:cNvSpPr>
            <p:nvPr/>
          </p:nvSpPr>
          <p:spPr bwMode="auto">
            <a:xfrm>
              <a:off x="2556" y="1470"/>
              <a:ext cx="17" cy="16"/>
            </a:xfrm>
            <a:custGeom>
              <a:avLst/>
              <a:gdLst>
                <a:gd name="T0" fmla="*/ 0 w 3"/>
                <a:gd name="T1" fmla="*/ 0 h 3"/>
                <a:gd name="T2" fmla="*/ 98997 w 3"/>
                <a:gd name="T3" fmla="*/ 68720 h 3"/>
                <a:gd name="T4" fmla="*/ 98997 w 3"/>
                <a:gd name="T5" fmla="*/ 68720 h 3"/>
                <a:gd name="T6" fmla="*/ 35128 w 3"/>
                <a:gd name="T7" fmla="*/ 0 h 3"/>
                <a:gd name="T8" fmla="*/ 0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4" name="Freeform 223">
              <a:extLst>
                <a:ext uri="{FF2B5EF4-FFF2-40B4-BE49-F238E27FC236}">
                  <a16:creationId xmlns:a16="http://schemas.microsoft.com/office/drawing/2014/main" id="{5EC28B98-45E3-37C7-68DE-CAD3B7ADA219}"/>
                </a:ext>
              </a:extLst>
            </p:cNvPr>
            <p:cNvSpPr>
              <a:spLocks/>
            </p:cNvSpPr>
            <p:nvPr/>
          </p:nvSpPr>
          <p:spPr bwMode="auto">
            <a:xfrm>
              <a:off x="2556" y="1470"/>
              <a:ext cx="17" cy="16"/>
            </a:xfrm>
            <a:custGeom>
              <a:avLst/>
              <a:gdLst>
                <a:gd name="T0" fmla="*/ 0 w 3"/>
                <a:gd name="T1" fmla="*/ 0 h 3"/>
                <a:gd name="T2" fmla="*/ 98997 w 3"/>
                <a:gd name="T3" fmla="*/ 68720 h 3"/>
                <a:gd name="T4" fmla="*/ 98997 w 3"/>
                <a:gd name="T5" fmla="*/ 68720 h 3"/>
                <a:gd name="T6" fmla="*/ 35128 w 3"/>
                <a:gd name="T7" fmla="*/ 0 h 3"/>
                <a:gd name="T8" fmla="*/ 0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5" name="Freeform 224">
              <a:extLst>
                <a:ext uri="{FF2B5EF4-FFF2-40B4-BE49-F238E27FC236}">
                  <a16:creationId xmlns:a16="http://schemas.microsoft.com/office/drawing/2014/main" id="{2248BEB4-EAD6-D1EA-41C5-CDC10E127BF3}"/>
                </a:ext>
              </a:extLst>
            </p:cNvPr>
            <p:cNvSpPr>
              <a:spLocks/>
            </p:cNvSpPr>
            <p:nvPr/>
          </p:nvSpPr>
          <p:spPr bwMode="auto">
            <a:xfrm>
              <a:off x="2657" y="1537"/>
              <a:ext cx="22" cy="22"/>
            </a:xfrm>
            <a:custGeom>
              <a:avLst/>
              <a:gdLst>
                <a:gd name="T0" fmla="*/ 110809 w 4"/>
                <a:gd name="T1" fmla="*/ 0 h 4"/>
                <a:gd name="T2" fmla="*/ 0 w 4"/>
                <a:gd name="T3" fmla="*/ 110809 h 4"/>
                <a:gd name="T4" fmla="*/ 55902 w 4"/>
                <a:gd name="T5" fmla="*/ 30283 h 4"/>
                <a:gd name="T6" fmla="*/ 110809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6" name="Freeform 225">
              <a:extLst>
                <a:ext uri="{FF2B5EF4-FFF2-40B4-BE49-F238E27FC236}">
                  <a16:creationId xmlns:a16="http://schemas.microsoft.com/office/drawing/2014/main" id="{FDE492E9-046E-C04B-DF46-80C4D32E2FF8}"/>
                </a:ext>
              </a:extLst>
            </p:cNvPr>
            <p:cNvSpPr>
              <a:spLocks/>
            </p:cNvSpPr>
            <p:nvPr/>
          </p:nvSpPr>
          <p:spPr bwMode="auto">
            <a:xfrm>
              <a:off x="2657" y="1537"/>
              <a:ext cx="22" cy="22"/>
            </a:xfrm>
            <a:custGeom>
              <a:avLst/>
              <a:gdLst>
                <a:gd name="T0" fmla="*/ 110809 w 4"/>
                <a:gd name="T1" fmla="*/ 0 h 4"/>
                <a:gd name="T2" fmla="*/ 0 w 4"/>
                <a:gd name="T3" fmla="*/ 110809 h 4"/>
                <a:gd name="T4" fmla="*/ 55902 w 4"/>
                <a:gd name="T5" fmla="*/ 30283 h 4"/>
                <a:gd name="T6" fmla="*/ 110809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7" name="Freeform 226">
              <a:extLst>
                <a:ext uri="{FF2B5EF4-FFF2-40B4-BE49-F238E27FC236}">
                  <a16:creationId xmlns:a16="http://schemas.microsoft.com/office/drawing/2014/main" id="{93E3DA58-857E-6F91-3296-86E581DFE51B}"/>
                </a:ext>
              </a:extLst>
            </p:cNvPr>
            <p:cNvSpPr>
              <a:spLocks/>
            </p:cNvSpPr>
            <p:nvPr/>
          </p:nvSpPr>
          <p:spPr bwMode="auto">
            <a:xfrm>
              <a:off x="2662" y="1660"/>
              <a:ext cx="12" cy="16"/>
            </a:xfrm>
            <a:custGeom>
              <a:avLst/>
              <a:gdLst>
                <a:gd name="T0" fmla="*/ 93312 w 2"/>
                <a:gd name="T1" fmla="*/ 0 h 3"/>
                <a:gd name="T2" fmla="*/ 0 w 2"/>
                <a:gd name="T3" fmla="*/ 68720 h 3"/>
                <a:gd name="T4" fmla="*/ 9331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8" name="Freeform 227">
              <a:extLst>
                <a:ext uri="{FF2B5EF4-FFF2-40B4-BE49-F238E27FC236}">
                  <a16:creationId xmlns:a16="http://schemas.microsoft.com/office/drawing/2014/main" id="{D1F029E4-6526-329A-1409-C5ACF4694448}"/>
                </a:ext>
              </a:extLst>
            </p:cNvPr>
            <p:cNvSpPr>
              <a:spLocks/>
            </p:cNvSpPr>
            <p:nvPr/>
          </p:nvSpPr>
          <p:spPr bwMode="auto">
            <a:xfrm>
              <a:off x="2662" y="1660"/>
              <a:ext cx="12" cy="16"/>
            </a:xfrm>
            <a:custGeom>
              <a:avLst/>
              <a:gdLst>
                <a:gd name="T0" fmla="*/ 93312 w 2"/>
                <a:gd name="T1" fmla="*/ 0 h 3"/>
                <a:gd name="T2" fmla="*/ 0 w 2"/>
                <a:gd name="T3" fmla="*/ 68720 h 3"/>
                <a:gd name="T4" fmla="*/ 9331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29" name="Freeform 228">
              <a:extLst>
                <a:ext uri="{FF2B5EF4-FFF2-40B4-BE49-F238E27FC236}">
                  <a16:creationId xmlns:a16="http://schemas.microsoft.com/office/drawing/2014/main" id="{DB33D748-B95B-4253-E709-C5057CB38287}"/>
                </a:ext>
              </a:extLst>
            </p:cNvPr>
            <p:cNvSpPr>
              <a:spLocks/>
            </p:cNvSpPr>
            <p:nvPr/>
          </p:nvSpPr>
          <p:spPr bwMode="auto">
            <a:xfrm>
              <a:off x="2707" y="1716"/>
              <a:ext cx="34" cy="16"/>
            </a:xfrm>
            <a:custGeom>
              <a:avLst/>
              <a:gdLst>
                <a:gd name="T0" fmla="*/ 35128 w 6"/>
                <a:gd name="T1" fmla="*/ 0 h 3"/>
                <a:gd name="T2" fmla="*/ 199059 w 6"/>
                <a:gd name="T3" fmla="*/ 21845 h 3"/>
                <a:gd name="T4" fmla="*/ 199059 w 6"/>
                <a:gd name="T5" fmla="*/ 47787 h 3"/>
                <a:gd name="T6" fmla="*/ 35128 w 6"/>
                <a:gd name="T7" fmla="*/ 47787 h 3"/>
                <a:gd name="T8" fmla="*/ 35128 w 6"/>
                <a:gd name="T9" fmla="*/ 0 h 3"/>
                <a:gd name="T10" fmla="*/ 35128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0" name="Freeform 229">
              <a:extLst>
                <a:ext uri="{FF2B5EF4-FFF2-40B4-BE49-F238E27FC236}">
                  <a16:creationId xmlns:a16="http://schemas.microsoft.com/office/drawing/2014/main" id="{41BA5415-9048-15D7-B213-4AD14EF31515}"/>
                </a:ext>
              </a:extLst>
            </p:cNvPr>
            <p:cNvSpPr>
              <a:spLocks/>
            </p:cNvSpPr>
            <p:nvPr/>
          </p:nvSpPr>
          <p:spPr bwMode="auto">
            <a:xfrm>
              <a:off x="2707" y="1716"/>
              <a:ext cx="34" cy="16"/>
            </a:xfrm>
            <a:custGeom>
              <a:avLst/>
              <a:gdLst>
                <a:gd name="T0" fmla="*/ 35128 w 6"/>
                <a:gd name="T1" fmla="*/ 0 h 3"/>
                <a:gd name="T2" fmla="*/ 199059 w 6"/>
                <a:gd name="T3" fmla="*/ 21845 h 3"/>
                <a:gd name="T4" fmla="*/ 199059 w 6"/>
                <a:gd name="T5" fmla="*/ 47787 h 3"/>
                <a:gd name="T6" fmla="*/ 35128 w 6"/>
                <a:gd name="T7" fmla="*/ 47787 h 3"/>
                <a:gd name="T8" fmla="*/ 35128 w 6"/>
                <a:gd name="T9" fmla="*/ 0 h 3"/>
                <a:gd name="T10" fmla="*/ 35128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1" name="Freeform 230">
              <a:extLst>
                <a:ext uri="{FF2B5EF4-FFF2-40B4-BE49-F238E27FC236}">
                  <a16:creationId xmlns:a16="http://schemas.microsoft.com/office/drawing/2014/main" id="{9C862D70-244F-3DFF-F310-5B17BFE5B109}"/>
                </a:ext>
              </a:extLst>
            </p:cNvPr>
            <p:cNvSpPr>
              <a:spLocks/>
            </p:cNvSpPr>
            <p:nvPr/>
          </p:nvSpPr>
          <p:spPr bwMode="auto">
            <a:xfrm>
              <a:off x="2674" y="1727"/>
              <a:ext cx="11" cy="5"/>
            </a:xfrm>
            <a:custGeom>
              <a:avLst/>
              <a:gdLst>
                <a:gd name="T0" fmla="*/ 0 w 2"/>
                <a:gd name="T1" fmla="*/ 0 h 1"/>
                <a:gd name="T2" fmla="*/ 0 w 2"/>
                <a:gd name="T3" fmla="*/ 15625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0"/>
                    <a:pt x="2" y="1"/>
                    <a:pt x="0" y="1"/>
                  </a:cubicBezTo>
                  <a:cubicBezTo>
                    <a:pt x="0" y="1"/>
                    <a:pt x="0" y="0"/>
                    <a:pt x="0"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2" name="Freeform 231">
              <a:extLst>
                <a:ext uri="{FF2B5EF4-FFF2-40B4-BE49-F238E27FC236}">
                  <a16:creationId xmlns:a16="http://schemas.microsoft.com/office/drawing/2014/main" id="{07F45F3F-D69D-5305-3E35-BFDCC109D32B}"/>
                </a:ext>
              </a:extLst>
            </p:cNvPr>
            <p:cNvSpPr>
              <a:spLocks/>
            </p:cNvSpPr>
            <p:nvPr/>
          </p:nvSpPr>
          <p:spPr bwMode="auto">
            <a:xfrm>
              <a:off x="2674" y="1727"/>
              <a:ext cx="11" cy="5"/>
            </a:xfrm>
            <a:custGeom>
              <a:avLst/>
              <a:gdLst>
                <a:gd name="T0" fmla="*/ 0 w 2"/>
                <a:gd name="T1" fmla="*/ 0 h 1"/>
                <a:gd name="T2" fmla="*/ 0 w 2"/>
                <a:gd name="T3" fmla="*/ 15625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0"/>
                    <a:pt x="2" y="1"/>
                    <a:pt x="0" y="1"/>
                  </a:cubicBezTo>
                  <a:cubicBezTo>
                    <a:pt x="0" y="1"/>
                    <a:pt x="0" y="0"/>
                    <a:pt x="0"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3" name="Freeform 232">
              <a:extLst>
                <a:ext uri="{FF2B5EF4-FFF2-40B4-BE49-F238E27FC236}">
                  <a16:creationId xmlns:a16="http://schemas.microsoft.com/office/drawing/2014/main" id="{D49E0169-DE3F-A1D2-BCDD-920D54747693}"/>
                </a:ext>
              </a:extLst>
            </p:cNvPr>
            <p:cNvSpPr>
              <a:spLocks/>
            </p:cNvSpPr>
            <p:nvPr/>
          </p:nvSpPr>
          <p:spPr bwMode="auto">
            <a:xfrm>
              <a:off x="2858" y="1665"/>
              <a:ext cx="28" cy="28"/>
            </a:xfrm>
            <a:custGeom>
              <a:avLst/>
              <a:gdLst>
                <a:gd name="T0" fmla="*/ 120988 w 5"/>
                <a:gd name="T1" fmla="*/ 0 h 5"/>
                <a:gd name="T2" fmla="*/ 60934 w 5"/>
                <a:gd name="T3" fmla="*/ 154353 h 5"/>
                <a:gd name="T4" fmla="*/ 93419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4" name="Freeform 233">
              <a:extLst>
                <a:ext uri="{FF2B5EF4-FFF2-40B4-BE49-F238E27FC236}">
                  <a16:creationId xmlns:a16="http://schemas.microsoft.com/office/drawing/2014/main" id="{86269FA3-4340-A566-3088-9B97EDED9BEA}"/>
                </a:ext>
              </a:extLst>
            </p:cNvPr>
            <p:cNvSpPr>
              <a:spLocks/>
            </p:cNvSpPr>
            <p:nvPr/>
          </p:nvSpPr>
          <p:spPr bwMode="auto">
            <a:xfrm>
              <a:off x="2858" y="1665"/>
              <a:ext cx="28" cy="28"/>
            </a:xfrm>
            <a:custGeom>
              <a:avLst/>
              <a:gdLst>
                <a:gd name="T0" fmla="*/ 120988 w 5"/>
                <a:gd name="T1" fmla="*/ 0 h 5"/>
                <a:gd name="T2" fmla="*/ 60934 w 5"/>
                <a:gd name="T3" fmla="*/ 154353 h 5"/>
                <a:gd name="T4" fmla="*/ 93419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5" name="Freeform 234">
              <a:extLst>
                <a:ext uri="{FF2B5EF4-FFF2-40B4-BE49-F238E27FC236}">
                  <a16:creationId xmlns:a16="http://schemas.microsoft.com/office/drawing/2014/main" id="{CD5A320D-DD1C-5B47-2736-99157BE99A1F}"/>
                </a:ext>
              </a:extLst>
            </p:cNvPr>
            <p:cNvSpPr>
              <a:spLocks/>
            </p:cNvSpPr>
            <p:nvPr/>
          </p:nvSpPr>
          <p:spPr bwMode="auto">
            <a:xfrm>
              <a:off x="2769" y="1615"/>
              <a:ext cx="17" cy="11"/>
            </a:xfrm>
            <a:custGeom>
              <a:avLst/>
              <a:gdLst>
                <a:gd name="T0" fmla="*/ 35128 w 3"/>
                <a:gd name="T1" fmla="*/ 0 h 2"/>
                <a:gd name="T2" fmla="*/ 0 w 3"/>
                <a:gd name="T3" fmla="*/ 55902 h 2"/>
                <a:gd name="T4" fmla="*/ 98997 w 3"/>
                <a:gd name="T5" fmla="*/ 0 h 2"/>
                <a:gd name="T6" fmla="*/ 3512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1" y="0"/>
                    <a:pt x="0" y="1"/>
                    <a:pt x="0" y="2"/>
                  </a:cubicBezTo>
                  <a:cubicBezTo>
                    <a:pt x="1" y="1"/>
                    <a:pt x="2" y="0"/>
                    <a:pt x="3"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6" name="Freeform 235">
              <a:extLst>
                <a:ext uri="{FF2B5EF4-FFF2-40B4-BE49-F238E27FC236}">
                  <a16:creationId xmlns:a16="http://schemas.microsoft.com/office/drawing/2014/main" id="{C380AC03-2E6D-C104-2F5D-88A841587A96}"/>
                </a:ext>
              </a:extLst>
            </p:cNvPr>
            <p:cNvSpPr>
              <a:spLocks/>
            </p:cNvSpPr>
            <p:nvPr/>
          </p:nvSpPr>
          <p:spPr bwMode="auto">
            <a:xfrm>
              <a:off x="2769" y="1615"/>
              <a:ext cx="17" cy="11"/>
            </a:xfrm>
            <a:custGeom>
              <a:avLst/>
              <a:gdLst>
                <a:gd name="T0" fmla="*/ 35128 w 3"/>
                <a:gd name="T1" fmla="*/ 0 h 2"/>
                <a:gd name="T2" fmla="*/ 0 w 3"/>
                <a:gd name="T3" fmla="*/ 55902 h 2"/>
                <a:gd name="T4" fmla="*/ 98997 w 3"/>
                <a:gd name="T5" fmla="*/ 0 h 2"/>
                <a:gd name="T6" fmla="*/ 3512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1" y="0"/>
                    <a:pt x="0" y="1"/>
                    <a:pt x="0" y="2"/>
                  </a:cubicBezTo>
                  <a:cubicBezTo>
                    <a:pt x="1" y="1"/>
                    <a:pt x="2" y="0"/>
                    <a:pt x="3"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7" name="Freeform 236">
              <a:extLst>
                <a:ext uri="{FF2B5EF4-FFF2-40B4-BE49-F238E27FC236}">
                  <a16:creationId xmlns:a16="http://schemas.microsoft.com/office/drawing/2014/main" id="{0A20CD57-F58A-1169-DC5D-1FE4989B638C}"/>
                </a:ext>
              </a:extLst>
            </p:cNvPr>
            <p:cNvSpPr>
              <a:spLocks/>
            </p:cNvSpPr>
            <p:nvPr/>
          </p:nvSpPr>
          <p:spPr bwMode="auto">
            <a:xfrm>
              <a:off x="2808" y="1548"/>
              <a:ext cx="33" cy="11"/>
            </a:xfrm>
            <a:custGeom>
              <a:avLst/>
              <a:gdLst>
                <a:gd name="T0" fmla="*/ 110809 w 6"/>
                <a:gd name="T1" fmla="*/ 0 h 2"/>
                <a:gd name="T2" fmla="*/ 30283 w 6"/>
                <a:gd name="T3" fmla="*/ 0 h 2"/>
                <a:gd name="T4" fmla="*/ 30283 w 6"/>
                <a:gd name="T5" fmla="*/ 55902 h 2"/>
                <a:gd name="T6" fmla="*/ 166557 w 6"/>
                <a:gd name="T7" fmla="*/ 30283 h 2"/>
                <a:gd name="T8" fmla="*/ 110809 w 6"/>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8" name="Freeform 237">
              <a:extLst>
                <a:ext uri="{FF2B5EF4-FFF2-40B4-BE49-F238E27FC236}">
                  <a16:creationId xmlns:a16="http://schemas.microsoft.com/office/drawing/2014/main" id="{4FD0A82F-1C3B-DC3D-9D64-D6BAC4D6BF3A}"/>
                </a:ext>
              </a:extLst>
            </p:cNvPr>
            <p:cNvSpPr>
              <a:spLocks/>
            </p:cNvSpPr>
            <p:nvPr/>
          </p:nvSpPr>
          <p:spPr bwMode="auto">
            <a:xfrm>
              <a:off x="2808" y="1548"/>
              <a:ext cx="33" cy="11"/>
            </a:xfrm>
            <a:custGeom>
              <a:avLst/>
              <a:gdLst>
                <a:gd name="T0" fmla="*/ 110809 w 6"/>
                <a:gd name="T1" fmla="*/ 0 h 2"/>
                <a:gd name="T2" fmla="*/ 30283 w 6"/>
                <a:gd name="T3" fmla="*/ 0 h 2"/>
                <a:gd name="T4" fmla="*/ 30283 w 6"/>
                <a:gd name="T5" fmla="*/ 55902 h 2"/>
                <a:gd name="T6" fmla="*/ 166557 w 6"/>
                <a:gd name="T7" fmla="*/ 30283 h 2"/>
                <a:gd name="T8" fmla="*/ 110809 w 6"/>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39" name="Freeform 238">
              <a:extLst>
                <a:ext uri="{FF2B5EF4-FFF2-40B4-BE49-F238E27FC236}">
                  <a16:creationId xmlns:a16="http://schemas.microsoft.com/office/drawing/2014/main" id="{C726FDE4-8564-4697-596F-699686194DBD}"/>
                </a:ext>
              </a:extLst>
            </p:cNvPr>
            <p:cNvSpPr>
              <a:spLocks/>
            </p:cNvSpPr>
            <p:nvPr/>
          </p:nvSpPr>
          <p:spPr bwMode="auto">
            <a:xfrm>
              <a:off x="2730" y="1470"/>
              <a:ext cx="28" cy="16"/>
            </a:xfrm>
            <a:custGeom>
              <a:avLst/>
              <a:gdLst>
                <a:gd name="T0" fmla="*/ 154353 w 5"/>
                <a:gd name="T1" fmla="*/ 0 h 3"/>
                <a:gd name="T2" fmla="*/ 0 w 5"/>
                <a:gd name="T3" fmla="*/ 68720 h 3"/>
                <a:gd name="T4" fmla="*/ 93419 w 5"/>
                <a:gd name="T5" fmla="*/ 21845 h 3"/>
                <a:gd name="T6" fmla="*/ 120988 w 5"/>
                <a:gd name="T7" fmla="*/ 21845 h 3"/>
                <a:gd name="T8" fmla="*/ 154353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0" name="Freeform 239">
              <a:extLst>
                <a:ext uri="{FF2B5EF4-FFF2-40B4-BE49-F238E27FC236}">
                  <a16:creationId xmlns:a16="http://schemas.microsoft.com/office/drawing/2014/main" id="{9FEBC0BC-8DB1-2112-24BC-FB9E6DDDB9F9}"/>
                </a:ext>
              </a:extLst>
            </p:cNvPr>
            <p:cNvSpPr>
              <a:spLocks/>
            </p:cNvSpPr>
            <p:nvPr/>
          </p:nvSpPr>
          <p:spPr bwMode="auto">
            <a:xfrm>
              <a:off x="2730" y="1470"/>
              <a:ext cx="28" cy="16"/>
            </a:xfrm>
            <a:custGeom>
              <a:avLst/>
              <a:gdLst>
                <a:gd name="T0" fmla="*/ 154353 w 5"/>
                <a:gd name="T1" fmla="*/ 0 h 3"/>
                <a:gd name="T2" fmla="*/ 0 w 5"/>
                <a:gd name="T3" fmla="*/ 68720 h 3"/>
                <a:gd name="T4" fmla="*/ 93419 w 5"/>
                <a:gd name="T5" fmla="*/ 21845 h 3"/>
                <a:gd name="T6" fmla="*/ 120988 w 5"/>
                <a:gd name="T7" fmla="*/ 21845 h 3"/>
                <a:gd name="T8" fmla="*/ 154353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1" name="Freeform 240">
              <a:extLst>
                <a:ext uri="{FF2B5EF4-FFF2-40B4-BE49-F238E27FC236}">
                  <a16:creationId xmlns:a16="http://schemas.microsoft.com/office/drawing/2014/main" id="{7C19B90A-D552-C099-521A-9BE1B4DBF4CA}"/>
                </a:ext>
              </a:extLst>
            </p:cNvPr>
            <p:cNvSpPr>
              <a:spLocks/>
            </p:cNvSpPr>
            <p:nvPr/>
          </p:nvSpPr>
          <p:spPr bwMode="auto">
            <a:xfrm>
              <a:off x="2629" y="1442"/>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2" y="0"/>
                    <a:pt x="0" y="0"/>
                    <a:pt x="0" y="2"/>
                  </a:cubicBezTo>
                  <a:cubicBezTo>
                    <a:pt x="1" y="1"/>
                    <a:pt x="2"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2" name="Freeform 241">
              <a:extLst>
                <a:ext uri="{FF2B5EF4-FFF2-40B4-BE49-F238E27FC236}">
                  <a16:creationId xmlns:a16="http://schemas.microsoft.com/office/drawing/2014/main" id="{FAAE1709-9F45-788C-F07C-00C11E4DC2E7}"/>
                </a:ext>
              </a:extLst>
            </p:cNvPr>
            <p:cNvSpPr>
              <a:spLocks/>
            </p:cNvSpPr>
            <p:nvPr/>
          </p:nvSpPr>
          <p:spPr bwMode="auto">
            <a:xfrm>
              <a:off x="2629" y="1442"/>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2" y="0"/>
                    <a:pt x="0" y="0"/>
                    <a:pt x="0" y="2"/>
                  </a:cubicBezTo>
                  <a:cubicBezTo>
                    <a:pt x="1" y="1"/>
                    <a:pt x="2"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3" name="Freeform 242">
              <a:extLst>
                <a:ext uri="{FF2B5EF4-FFF2-40B4-BE49-F238E27FC236}">
                  <a16:creationId xmlns:a16="http://schemas.microsoft.com/office/drawing/2014/main" id="{BD273C93-E9C4-49BB-627D-D04915EE3400}"/>
                </a:ext>
              </a:extLst>
            </p:cNvPr>
            <p:cNvSpPr>
              <a:spLocks/>
            </p:cNvSpPr>
            <p:nvPr/>
          </p:nvSpPr>
          <p:spPr bwMode="auto">
            <a:xfrm>
              <a:off x="2925" y="1587"/>
              <a:ext cx="17" cy="39"/>
            </a:xfrm>
            <a:custGeom>
              <a:avLst/>
              <a:gdLst>
                <a:gd name="T0" fmla="*/ 63869 w 3"/>
                <a:gd name="T1" fmla="*/ 0 h 7"/>
                <a:gd name="T2" fmla="*/ 0 w 3"/>
                <a:gd name="T3" fmla="*/ 209090 h 7"/>
                <a:gd name="T4" fmla="*/ 63869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3"/>
                    <a:pt x="1" y="5"/>
                    <a:pt x="0" y="7"/>
                  </a:cubicBezTo>
                  <a:cubicBezTo>
                    <a:pt x="2" y="5"/>
                    <a:pt x="3"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4" name="Freeform 243">
              <a:extLst>
                <a:ext uri="{FF2B5EF4-FFF2-40B4-BE49-F238E27FC236}">
                  <a16:creationId xmlns:a16="http://schemas.microsoft.com/office/drawing/2014/main" id="{C2989B3E-4395-C2D3-280E-74564443F1A2}"/>
                </a:ext>
              </a:extLst>
            </p:cNvPr>
            <p:cNvSpPr>
              <a:spLocks/>
            </p:cNvSpPr>
            <p:nvPr/>
          </p:nvSpPr>
          <p:spPr bwMode="auto">
            <a:xfrm>
              <a:off x="2925" y="1587"/>
              <a:ext cx="17" cy="39"/>
            </a:xfrm>
            <a:custGeom>
              <a:avLst/>
              <a:gdLst>
                <a:gd name="T0" fmla="*/ 63869 w 3"/>
                <a:gd name="T1" fmla="*/ 0 h 7"/>
                <a:gd name="T2" fmla="*/ 0 w 3"/>
                <a:gd name="T3" fmla="*/ 209090 h 7"/>
                <a:gd name="T4" fmla="*/ 63869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3"/>
                    <a:pt x="1" y="5"/>
                    <a:pt x="0" y="7"/>
                  </a:cubicBezTo>
                  <a:cubicBezTo>
                    <a:pt x="2" y="5"/>
                    <a:pt x="3"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5" name="Freeform 244">
              <a:extLst>
                <a:ext uri="{FF2B5EF4-FFF2-40B4-BE49-F238E27FC236}">
                  <a16:creationId xmlns:a16="http://schemas.microsoft.com/office/drawing/2014/main" id="{67B40230-BFC2-BD3A-43F6-698B75F4BDEB}"/>
                </a:ext>
              </a:extLst>
            </p:cNvPr>
            <p:cNvSpPr>
              <a:spLocks/>
            </p:cNvSpPr>
            <p:nvPr/>
          </p:nvSpPr>
          <p:spPr bwMode="auto">
            <a:xfrm>
              <a:off x="3009" y="1609"/>
              <a:ext cx="28" cy="28"/>
            </a:xfrm>
            <a:custGeom>
              <a:avLst/>
              <a:gdLst>
                <a:gd name="T0" fmla="*/ 154353 w 5"/>
                <a:gd name="T1" fmla="*/ 0 h 5"/>
                <a:gd name="T2" fmla="*/ 0 w 5"/>
                <a:gd name="T3" fmla="*/ 120988 h 5"/>
                <a:gd name="T4" fmla="*/ 33365 w 5"/>
                <a:gd name="T5" fmla="*/ 93419 h 5"/>
                <a:gd name="T6" fmla="*/ 154353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6" name="Freeform 245">
              <a:extLst>
                <a:ext uri="{FF2B5EF4-FFF2-40B4-BE49-F238E27FC236}">
                  <a16:creationId xmlns:a16="http://schemas.microsoft.com/office/drawing/2014/main" id="{BF32F88C-4B82-9F14-570D-CBC2167EC4BD}"/>
                </a:ext>
              </a:extLst>
            </p:cNvPr>
            <p:cNvSpPr>
              <a:spLocks/>
            </p:cNvSpPr>
            <p:nvPr/>
          </p:nvSpPr>
          <p:spPr bwMode="auto">
            <a:xfrm>
              <a:off x="3009" y="1609"/>
              <a:ext cx="28" cy="28"/>
            </a:xfrm>
            <a:custGeom>
              <a:avLst/>
              <a:gdLst>
                <a:gd name="T0" fmla="*/ 154353 w 5"/>
                <a:gd name="T1" fmla="*/ 0 h 5"/>
                <a:gd name="T2" fmla="*/ 0 w 5"/>
                <a:gd name="T3" fmla="*/ 120988 h 5"/>
                <a:gd name="T4" fmla="*/ 33365 w 5"/>
                <a:gd name="T5" fmla="*/ 93419 h 5"/>
                <a:gd name="T6" fmla="*/ 154353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7" name="Freeform 246">
              <a:extLst>
                <a:ext uri="{FF2B5EF4-FFF2-40B4-BE49-F238E27FC236}">
                  <a16:creationId xmlns:a16="http://schemas.microsoft.com/office/drawing/2014/main" id="{7572F333-516F-64C8-C3F8-D0BFF6EA73D4}"/>
                </a:ext>
              </a:extLst>
            </p:cNvPr>
            <p:cNvSpPr>
              <a:spLocks/>
            </p:cNvSpPr>
            <p:nvPr/>
          </p:nvSpPr>
          <p:spPr bwMode="auto">
            <a:xfrm>
              <a:off x="3127" y="1598"/>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2" y="0"/>
                    <a:pt x="0" y="0"/>
                    <a:pt x="0" y="2"/>
                  </a:cubicBezTo>
                  <a:cubicBezTo>
                    <a:pt x="1" y="1"/>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8" name="Freeform 247">
              <a:extLst>
                <a:ext uri="{FF2B5EF4-FFF2-40B4-BE49-F238E27FC236}">
                  <a16:creationId xmlns:a16="http://schemas.microsoft.com/office/drawing/2014/main" id="{05C74643-7BA4-2C90-9189-9A27AB918EC6}"/>
                </a:ext>
              </a:extLst>
            </p:cNvPr>
            <p:cNvSpPr>
              <a:spLocks/>
            </p:cNvSpPr>
            <p:nvPr/>
          </p:nvSpPr>
          <p:spPr bwMode="auto">
            <a:xfrm>
              <a:off x="3127" y="1598"/>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2" y="0"/>
                    <a:pt x="0" y="0"/>
                    <a:pt x="0" y="2"/>
                  </a:cubicBezTo>
                  <a:cubicBezTo>
                    <a:pt x="1" y="1"/>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49" name="Freeform 248">
              <a:extLst>
                <a:ext uri="{FF2B5EF4-FFF2-40B4-BE49-F238E27FC236}">
                  <a16:creationId xmlns:a16="http://schemas.microsoft.com/office/drawing/2014/main" id="{599CA490-C5FC-642D-D85F-084F747B32B0}"/>
                </a:ext>
              </a:extLst>
            </p:cNvPr>
            <p:cNvSpPr>
              <a:spLocks/>
            </p:cNvSpPr>
            <p:nvPr/>
          </p:nvSpPr>
          <p:spPr bwMode="auto">
            <a:xfrm>
              <a:off x="2903" y="1497"/>
              <a:ext cx="50" cy="17"/>
            </a:xfrm>
            <a:custGeom>
              <a:avLst/>
              <a:gdLst>
                <a:gd name="T0" fmla="*/ 264756 w 9"/>
                <a:gd name="T1" fmla="*/ 0 h 3"/>
                <a:gd name="T2" fmla="*/ 232500 w 9"/>
                <a:gd name="T3" fmla="*/ 35128 h 3"/>
                <a:gd name="T4" fmla="*/ 0 w 9"/>
                <a:gd name="T5" fmla="*/ 63869 h 3"/>
                <a:gd name="T6" fmla="*/ 264756 w 9"/>
                <a:gd name="T7" fmla="*/ 35128 h 3"/>
                <a:gd name="T8" fmla="*/ 264756 w 9"/>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0" name="Freeform 249">
              <a:extLst>
                <a:ext uri="{FF2B5EF4-FFF2-40B4-BE49-F238E27FC236}">
                  <a16:creationId xmlns:a16="http://schemas.microsoft.com/office/drawing/2014/main" id="{3BA7F5DD-091A-CC22-1AFC-28240B536813}"/>
                </a:ext>
              </a:extLst>
            </p:cNvPr>
            <p:cNvSpPr>
              <a:spLocks/>
            </p:cNvSpPr>
            <p:nvPr/>
          </p:nvSpPr>
          <p:spPr bwMode="auto">
            <a:xfrm>
              <a:off x="2903" y="1497"/>
              <a:ext cx="50" cy="17"/>
            </a:xfrm>
            <a:custGeom>
              <a:avLst/>
              <a:gdLst>
                <a:gd name="T0" fmla="*/ 264756 w 9"/>
                <a:gd name="T1" fmla="*/ 0 h 3"/>
                <a:gd name="T2" fmla="*/ 232500 w 9"/>
                <a:gd name="T3" fmla="*/ 35128 h 3"/>
                <a:gd name="T4" fmla="*/ 0 w 9"/>
                <a:gd name="T5" fmla="*/ 63869 h 3"/>
                <a:gd name="T6" fmla="*/ 264756 w 9"/>
                <a:gd name="T7" fmla="*/ 35128 h 3"/>
                <a:gd name="T8" fmla="*/ 264756 w 9"/>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1" name="Freeform 250">
              <a:extLst>
                <a:ext uri="{FF2B5EF4-FFF2-40B4-BE49-F238E27FC236}">
                  <a16:creationId xmlns:a16="http://schemas.microsoft.com/office/drawing/2014/main" id="{13AA2010-5C1A-15AD-CC85-11D984D6D196}"/>
                </a:ext>
              </a:extLst>
            </p:cNvPr>
            <p:cNvSpPr>
              <a:spLocks/>
            </p:cNvSpPr>
            <p:nvPr/>
          </p:nvSpPr>
          <p:spPr bwMode="auto">
            <a:xfrm>
              <a:off x="2825" y="1363"/>
              <a:ext cx="33" cy="11"/>
            </a:xfrm>
            <a:custGeom>
              <a:avLst/>
              <a:gdLst>
                <a:gd name="T0" fmla="*/ 166557 w 6"/>
                <a:gd name="T1" fmla="*/ 0 h 2"/>
                <a:gd name="T2" fmla="*/ 0 w 6"/>
                <a:gd name="T3" fmla="*/ 30283 h 2"/>
                <a:gd name="T4" fmla="*/ 166557 w 6"/>
                <a:gd name="T5" fmla="*/ 0 h 2"/>
                <a:gd name="T6" fmla="*/ 166557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2" name="Freeform 251">
              <a:extLst>
                <a:ext uri="{FF2B5EF4-FFF2-40B4-BE49-F238E27FC236}">
                  <a16:creationId xmlns:a16="http://schemas.microsoft.com/office/drawing/2014/main" id="{06E0A2B9-9930-E36B-D4E1-A868575DADB3}"/>
                </a:ext>
              </a:extLst>
            </p:cNvPr>
            <p:cNvSpPr>
              <a:spLocks/>
            </p:cNvSpPr>
            <p:nvPr/>
          </p:nvSpPr>
          <p:spPr bwMode="auto">
            <a:xfrm>
              <a:off x="2825" y="1363"/>
              <a:ext cx="33" cy="11"/>
            </a:xfrm>
            <a:custGeom>
              <a:avLst/>
              <a:gdLst>
                <a:gd name="T0" fmla="*/ 166557 w 6"/>
                <a:gd name="T1" fmla="*/ 0 h 2"/>
                <a:gd name="T2" fmla="*/ 0 w 6"/>
                <a:gd name="T3" fmla="*/ 30283 h 2"/>
                <a:gd name="T4" fmla="*/ 166557 w 6"/>
                <a:gd name="T5" fmla="*/ 0 h 2"/>
                <a:gd name="T6" fmla="*/ 166557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3" name="Freeform 252">
              <a:extLst>
                <a:ext uri="{FF2B5EF4-FFF2-40B4-BE49-F238E27FC236}">
                  <a16:creationId xmlns:a16="http://schemas.microsoft.com/office/drawing/2014/main" id="{0673143E-D737-F068-1613-8B349DFAA799}"/>
                </a:ext>
              </a:extLst>
            </p:cNvPr>
            <p:cNvSpPr>
              <a:spLocks/>
            </p:cNvSpPr>
            <p:nvPr/>
          </p:nvSpPr>
          <p:spPr bwMode="auto">
            <a:xfrm>
              <a:off x="2679" y="1380"/>
              <a:ext cx="17" cy="28"/>
            </a:xfrm>
            <a:custGeom>
              <a:avLst/>
              <a:gdLst>
                <a:gd name="T0" fmla="*/ 98997 w 3"/>
                <a:gd name="T1" fmla="*/ 0 h 5"/>
                <a:gd name="T2" fmla="*/ 63869 w 3"/>
                <a:gd name="T3" fmla="*/ 154353 h 5"/>
                <a:gd name="T4" fmla="*/ 35128 w 3"/>
                <a:gd name="T5" fmla="*/ 33365 h 5"/>
                <a:gd name="T6" fmla="*/ 9899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4" name="Freeform 253">
              <a:extLst>
                <a:ext uri="{FF2B5EF4-FFF2-40B4-BE49-F238E27FC236}">
                  <a16:creationId xmlns:a16="http://schemas.microsoft.com/office/drawing/2014/main" id="{600887A3-4342-BDC6-D5FE-D8825FE7129F}"/>
                </a:ext>
              </a:extLst>
            </p:cNvPr>
            <p:cNvSpPr>
              <a:spLocks/>
            </p:cNvSpPr>
            <p:nvPr/>
          </p:nvSpPr>
          <p:spPr bwMode="auto">
            <a:xfrm>
              <a:off x="2679" y="1380"/>
              <a:ext cx="17" cy="28"/>
            </a:xfrm>
            <a:custGeom>
              <a:avLst/>
              <a:gdLst>
                <a:gd name="T0" fmla="*/ 98997 w 3"/>
                <a:gd name="T1" fmla="*/ 0 h 5"/>
                <a:gd name="T2" fmla="*/ 63869 w 3"/>
                <a:gd name="T3" fmla="*/ 154353 h 5"/>
                <a:gd name="T4" fmla="*/ 35128 w 3"/>
                <a:gd name="T5" fmla="*/ 33365 h 5"/>
                <a:gd name="T6" fmla="*/ 9899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5" name="Freeform 254">
              <a:extLst>
                <a:ext uri="{FF2B5EF4-FFF2-40B4-BE49-F238E27FC236}">
                  <a16:creationId xmlns:a16="http://schemas.microsoft.com/office/drawing/2014/main" id="{D5303FE2-6F01-F49D-8CBF-4A1F03B9583A}"/>
                </a:ext>
              </a:extLst>
            </p:cNvPr>
            <p:cNvSpPr>
              <a:spLocks/>
            </p:cNvSpPr>
            <p:nvPr/>
          </p:nvSpPr>
          <p:spPr bwMode="auto">
            <a:xfrm>
              <a:off x="2903" y="1319"/>
              <a:ext cx="17" cy="33"/>
            </a:xfrm>
            <a:custGeom>
              <a:avLst/>
              <a:gdLst>
                <a:gd name="T0" fmla="*/ 63869 w 3"/>
                <a:gd name="T1" fmla="*/ 0 h 6"/>
                <a:gd name="T2" fmla="*/ 63869 w 3"/>
                <a:gd name="T3" fmla="*/ 166557 h 6"/>
                <a:gd name="T4" fmla="*/ 98997 w 3"/>
                <a:gd name="T5" fmla="*/ 140938 h 6"/>
                <a:gd name="T6" fmla="*/ 63869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6" name="Freeform 255">
              <a:extLst>
                <a:ext uri="{FF2B5EF4-FFF2-40B4-BE49-F238E27FC236}">
                  <a16:creationId xmlns:a16="http://schemas.microsoft.com/office/drawing/2014/main" id="{777FC466-6F1F-DB0A-4E91-5D654F632EC8}"/>
                </a:ext>
              </a:extLst>
            </p:cNvPr>
            <p:cNvSpPr>
              <a:spLocks/>
            </p:cNvSpPr>
            <p:nvPr/>
          </p:nvSpPr>
          <p:spPr bwMode="auto">
            <a:xfrm>
              <a:off x="2903" y="1319"/>
              <a:ext cx="17" cy="33"/>
            </a:xfrm>
            <a:custGeom>
              <a:avLst/>
              <a:gdLst>
                <a:gd name="T0" fmla="*/ 63869 w 3"/>
                <a:gd name="T1" fmla="*/ 0 h 6"/>
                <a:gd name="T2" fmla="*/ 63869 w 3"/>
                <a:gd name="T3" fmla="*/ 166557 h 6"/>
                <a:gd name="T4" fmla="*/ 98997 w 3"/>
                <a:gd name="T5" fmla="*/ 140938 h 6"/>
                <a:gd name="T6" fmla="*/ 63869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7" name="Freeform 256">
              <a:extLst>
                <a:ext uri="{FF2B5EF4-FFF2-40B4-BE49-F238E27FC236}">
                  <a16:creationId xmlns:a16="http://schemas.microsoft.com/office/drawing/2014/main" id="{B77CA31F-EA14-4970-470E-D11B1AC622B2}"/>
                </a:ext>
              </a:extLst>
            </p:cNvPr>
            <p:cNvSpPr>
              <a:spLocks/>
            </p:cNvSpPr>
            <p:nvPr/>
          </p:nvSpPr>
          <p:spPr bwMode="auto">
            <a:xfrm>
              <a:off x="2948" y="1352"/>
              <a:ext cx="22" cy="45"/>
            </a:xfrm>
            <a:custGeom>
              <a:avLst/>
              <a:gdLst>
                <a:gd name="T0" fmla="*/ 86031 w 4"/>
                <a:gd name="T1" fmla="*/ 0 h 8"/>
                <a:gd name="T2" fmla="*/ 110809 w 4"/>
                <a:gd name="T3" fmla="*/ 253254 h 8"/>
                <a:gd name="T4" fmla="*/ 110809 w 4"/>
                <a:gd name="T5" fmla="*/ 0 h 8"/>
                <a:gd name="T6" fmla="*/ 86031 w 4"/>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8">
                  <a:moveTo>
                    <a:pt x="3" y="0"/>
                  </a:moveTo>
                  <a:cubicBezTo>
                    <a:pt x="0" y="3"/>
                    <a:pt x="4" y="5"/>
                    <a:pt x="4" y="8"/>
                  </a:cubicBezTo>
                  <a:cubicBezTo>
                    <a:pt x="4" y="5"/>
                    <a:pt x="3" y="3"/>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8" name="Freeform 257">
              <a:extLst>
                <a:ext uri="{FF2B5EF4-FFF2-40B4-BE49-F238E27FC236}">
                  <a16:creationId xmlns:a16="http://schemas.microsoft.com/office/drawing/2014/main" id="{9767D362-43E4-5090-0FE0-356804E9ECDC}"/>
                </a:ext>
              </a:extLst>
            </p:cNvPr>
            <p:cNvSpPr>
              <a:spLocks/>
            </p:cNvSpPr>
            <p:nvPr/>
          </p:nvSpPr>
          <p:spPr bwMode="auto">
            <a:xfrm>
              <a:off x="2948" y="1352"/>
              <a:ext cx="22" cy="45"/>
            </a:xfrm>
            <a:custGeom>
              <a:avLst/>
              <a:gdLst>
                <a:gd name="T0" fmla="*/ 86031 w 4"/>
                <a:gd name="T1" fmla="*/ 0 h 8"/>
                <a:gd name="T2" fmla="*/ 110809 w 4"/>
                <a:gd name="T3" fmla="*/ 253254 h 8"/>
                <a:gd name="T4" fmla="*/ 110809 w 4"/>
                <a:gd name="T5" fmla="*/ 0 h 8"/>
                <a:gd name="T6" fmla="*/ 86031 w 4"/>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8">
                  <a:moveTo>
                    <a:pt x="3" y="0"/>
                  </a:moveTo>
                  <a:cubicBezTo>
                    <a:pt x="0" y="3"/>
                    <a:pt x="4" y="5"/>
                    <a:pt x="4" y="8"/>
                  </a:cubicBezTo>
                  <a:cubicBezTo>
                    <a:pt x="4" y="5"/>
                    <a:pt x="3" y="3"/>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59" name="Freeform 258">
              <a:extLst>
                <a:ext uri="{FF2B5EF4-FFF2-40B4-BE49-F238E27FC236}">
                  <a16:creationId xmlns:a16="http://schemas.microsoft.com/office/drawing/2014/main" id="{61AC1D16-6E80-5A80-26F2-9B5A525CFF15}"/>
                </a:ext>
              </a:extLst>
            </p:cNvPr>
            <p:cNvSpPr>
              <a:spLocks/>
            </p:cNvSpPr>
            <p:nvPr/>
          </p:nvSpPr>
          <p:spPr bwMode="auto">
            <a:xfrm>
              <a:off x="3037" y="1380"/>
              <a:ext cx="28" cy="45"/>
            </a:xfrm>
            <a:custGeom>
              <a:avLst/>
              <a:gdLst>
                <a:gd name="T0" fmla="*/ 93419 w 5"/>
                <a:gd name="T1" fmla="*/ 0 h 8"/>
                <a:gd name="T2" fmla="*/ 33365 w 5"/>
                <a:gd name="T3" fmla="*/ 96126 h 8"/>
                <a:gd name="T4" fmla="*/ 33365 w 5"/>
                <a:gd name="T5" fmla="*/ 253254 h 8"/>
                <a:gd name="T6" fmla="*/ 93419 w 5"/>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0" name="Freeform 259">
              <a:extLst>
                <a:ext uri="{FF2B5EF4-FFF2-40B4-BE49-F238E27FC236}">
                  <a16:creationId xmlns:a16="http://schemas.microsoft.com/office/drawing/2014/main" id="{A9D033BB-0406-888D-3E6E-AD2CC4736264}"/>
                </a:ext>
              </a:extLst>
            </p:cNvPr>
            <p:cNvSpPr>
              <a:spLocks/>
            </p:cNvSpPr>
            <p:nvPr/>
          </p:nvSpPr>
          <p:spPr bwMode="auto">
            <a:xfrm>
              <a:off x="3037" y="1380"/>
              <a:ext cx="28" cy="45"/>
            </a:xfrm>
            <a:custGeom>
              <a:avLst/>
              <a:gdLst>
                <a:gd name="T0" fmla="*/ 93419 w 5"/>
                <a:gd name="T1" fmla="*/ 0 h 8"/>
                <a:gd name="T2" fmla="*/ 33365 w 5"/>
                <a:gd name="T3" fmla="*/ 96126 h 8"/>
                <a:gd name="T4" fmla="*/ 33365 w 5"/>
                <a:gd name="T5" fmla="*/ 253254 h 8"/>
                <a:gd name="T6" fmla="*/ 93419 w 5"/>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1" name="Freeform 260">
              <a:extLst>
                <a:ext uri="{FF2B5EF4-FFF2-40B4-BE49-F238E27FC236}">
                  <a16:creationId xmlns:a16="http://schemas.microsoft.com/office/drawing/2014/main" id="{CB1EA7B2-AF45-8726-E197-D751B5AE5365}"/>
                </a:ext>
              </a:extLst>
            </p:cNvPr>
            <p:cNvSpPr>
              <a:spLocks/>
            </p:cNvSpPr>
            <p:nvPr/>
          </p:nvSpPr>
          <p:spPr bwMode="auto">
            <a:xfrm>
              <a:off x="3127" y="1453"/>
              <a:ext cx="39" cy="50"/>
            </a:xfrm>
            <a:custGeom>
              <a:avLst/>
              <a:gdLst>
                <a:gd name="T0" fmla="*/ 58790 w 7"/>
                <a:gd name="T1" fmla="*/ 0 h 9"/>
                <a:gd name="T2" fmla="*/ 91477 w 7"/>
                <a:gd name="T3" fmla="*/ 174383 h 9"/>
                <a:gd name="T4" fmla="*/ 209090 w 7"/>
                <a:gd name="T5" fmla="*/ 264756 h 9"/>
                <a:gd name="T6" fmla="*/ 118454 w 7"/>
                <a:gd name="T7" fmla="*/ 0 h 9"/>
                <a:gd name="T8" fmla="*/ 58790 w 7"/>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2" name="Freeform 261">
              <a:extLst>
                <a:ext uri="{FF2B5EF4-FFF2-40B4-BE49-F238E27FC236}">
                  <a16:creationId xmlns:a16="http://schemas.microsoft.com/office/drawing/2014/main" id="{BADCF88D-9C40-FA85-9442-06AEA1F03A9C}"/>
                </a:ext>
              </a:extLst>
            </p:cNvPr>
            <p:cNvSpPr>
              <a:spLocks/>
            </p:cNvSpPr>
            <p:nvPr/>
          </p:nvSpPr>
          <p:spPr bwMode="auto">
            <a:xfrm>
              <a:off x="3127" y="1453"/>
              <a:ext cx="39" cy="50"/>
            </a:xfrm>
            <a:custGeom>
              <a:avLst/>
              <a:gdLst>
                <a:gd name="T0" fmla="*/ 58790 w 7"/>
                <a:gd name="T1" fmla="*/ 0 h 9"/>
                <a:gd name="T2" fmla="*/ 91477 w 7"/>
                <a:gd name="T3" fmla="*/ 174383 h 9"/>
                <a:gd name="T4" fmla="*/ 209090 w 7"/>
                <a:gd name="T5" fmla="*/ 264756 h 9"/>
                <a:gd name="T6" fmla="*/ 118454 w 7"/>
                <a:gd name="T7" fmla="*/ 0 h 9"/>
                <a:gd name="T8" fmla="*/ 58790 w 7"/>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3" name="Freeform 262">
              <a:extLst>
                <a:ext uri="{FF2B5EF4-FFF2-40B4-BE49-F238E27FC236}">
                  <a16:creationId xmlns:a16="http://schemas.microsoft.com/office/drawing/2014/main" id="{56B824A9-4245-1EAB-BFAC-879997AD1F12}"/>
                </a:ext>
              </a:extLst>
            </p:cNvPr>
            <p:cNvSpPr>
              <a:spLocks/>
            </p:cNvSpPr>
            <p:nvPr/>
          </p:nvSpPr>
          <p:spPr bwMode="auto">
            <a:xfrm>
              <a:off x="3065" y="1520"/>
              <a:ext cx="28" cy="17"/>
            </a:xfrm>
            <a:custGeom>
              <a:avLst/>
              <a:gdLst>
                <a:gd name="T0" fmla="*/ 120988 w 5"/>
                <a:gd name="T1" fmla="*/ 0 h 3"/>
                <a:gd name="T2" fmla="*/ 0 w 5"/>
                <a:gd name="T3" fmla="*/ 98997 h 3"/>
                <a:gd name="T4" fmla="*/ 0 w 5"/>
                <a:gd name="T5" fmla="*/ 98997 h 3"/>
                <a:gd name="T6" fmla="*/ 154353 w 5"/>
                <a:gd name="T7" fmla="*/ 35128 h 3"/>
                <a:gd name="T8" fmla="*/ 120988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4" name="Freeform 263">
              <a:extLst>
                <a:ext uri="{FF2B5EF4-FFF2-40B4-BE49-F238E27FC236}">
                  <a16:creationId xmlns:a16="http://schemas.microsoft.com/office/drawing/2014/main" id="{F092F516-D4FB-993A-92B4-BA0A9D261053}"/>
                </a:ext>
              </a:extLst>
            </p:cNvPr>
            <p:cNvSpPr>
              <a:spLocks/>
            </p:cNvSpPr>
            <p:nvPr/>
          </p:nvSpPr>
          <p:spPr bwMode="auto">
            <a:xfrm>
              <a:off x="3065" y="1520"/>
              <a:ext cx="28" cy="17"/>
            </a:xfrm>
            <a:custGeom>
              <a:avLst/>
              <a:gdLst>
                <a:gd name="T0" fmla="*/ 120988 w 5"/>
                <a:gd name="T1" fmla="*/ 0 h 3"/>
                <a:gd name="T2" fmla="*/ 0 w 5"/>
                <a:gd name="T3" fmla="*/ 98997 h 3"/>
                <a:gd name="T4" fmla="*/ 0 w 5"/>
                <a:gd name="T5" fmla="*/ 98997 h 3"/>
                <a:gd name="T6" fmla="*/ 154353 w 5"/>
                <a:gd name="T7" fmla="*/ 35128 h 3"/>
                <a:gd name="T8" fmla="*/ 120988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5" name="Freeform 264">
              <a:extLst>
                <a:ext uri="{FF2B5EF4-FFF2-40B4-BE49-F238E27FC236}">
                  <a16:creationId xmlns:a16="http://schemas.microsoft.com/office/drawing/2014/main" id="{6ADD584E-A69D-EFC6-EC80-F623EA5CF6DD}"/>
                </a:ext>
              </a:extLst>
            </p:cNvPr>
            <p:cNvSpPr>
              <a:spLocks/>
            </p:cNvSpPr>
            <p:nvPr/>
          </p:nvSpPr>
          <p:spPr bwMode="auto">
            <a:xfrm>
              <a:off x="3171" y="1542"/>
              <a:ext cx="23" cy="23"/>
            </a:xfrm>
            <a:custGeom>
              <a:avLst/>
              <a:gdLst>
                <a:gd name="T0" fmla="*/ 144285 w 4"/>
                <a:gd name="T1" fmla="*/ 0 h 4"/>
                <a:gd name="T2" fmla="*/ 75480 w 4"/>
                <a:gd name="T3" fmla="*/ 38220 h 4"/>
                <a:gd name="T4" fmla="*/ 38220 w 4"/>
                <a:gd name="T5" fmla="*/ 144285 h 4"/>
                <a:gd name="T6" fmla="*/ 144285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6" name="Freeform 265">
              <a:extLst>
                <a:ext uri="{FF2B5EF4-FFF2-40B4-BE49-F238E27FC236}">
                  <a16:creationId xmlns:a16="http://schemas.microsoft.com/office/drawing/2014/main" id="{13BD5116-0EA4-B01F-ECB8-F66023A11772}"/>
                </a:ext>
              </a:extLst>
            </p:cNvPr>
            <p:cNvSpPr>
              <a:spLocks/>
            </p:cNvSpPr>
            <p:nvPr/>
          </p:nvSpPr>
          <p:spPr bwMode="auto">
            <a:xfrm>
              <a:off x="3171" y="1542"/>
              <a:ext cx="23" cy="23"/>
            </a:xfrm>
            <a:custGeom>
              <a:avLst/>
              <a:gdLst>
                <a:gd name="T0" fmla="*/ 144285 w 4"/>
                <a:gd name="T1" fmla="*/ 0 h 4"/>
                <a:gd name="T2" fmla="*/ 75480 w 4"/>
                <a:gd name="T3" fmla="*/ 38220 h 4"/>
                <a:gd name="T4" fmla="*/ 38220 w 4"/>
                <a:gd name="T5" fmla="*/ 144285 h 4"/>
                <a:gd name="T6" fmla="*/ 144285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7" name="Freeform 266">
              <a:extLst>
                <a:ext uri="{FF2B5EF4-FFF2-40B4-BE49-F238E27FC236}">
                  <a16:creationId xmlns:a16="http://schemas.microsoft.com/office/drawing/2014/main" id="{A583F8A9-9B7E-5B1E-7ABC-3DF67CEAB7B7}"/>
                </a:ext>
              </a:extLst>
            </p:cNvPr>
            <p:cNvSpPr>
              <a:spLocks/>
            </p:cNvSpPr>
            <p:nvPr/>
          </p:nvSpPr>
          <p:spPr bwMode="auto">
            <a:xfrm>
              <a:off x="3138" y="1363"/>
              <a:ext cx="28" cy="39"/>
            </a:xfrm>
            <a:custGeom>
              <a:avLst/>
              <a:gdLst>
                <a:gd name="T0" fmla="*/ 154353 w 5"/>
                <a:gd name="T1" fmla="*/ 0 h 7"/>
                <a:gd name="T2" fmla="*/ 93419 w 5"/>
                <a:gd name="T3" fmla="*/ 209090 h 7"/>
                <a:gd name="T4" fmla="*/ 120988 w 5"/>
                <a:gd name="T5" fmla="*/ 31818 h 7"/>
                <a:gd name="T6" fmla="*/ 154353 w 5"/>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5" y="0"/>
                  </a:moveTo>
                  <a:cubicBezTo>
                    <a:pt x="3" y="2"/>
                    <a:pt x="0" y="5"/>
                    <a:pt x="3" y="7"/>
                  </a:cubicBezTo>
                  <a:cubicBezTo>
                    <a:pt x="3" y="5"/>
                    <a:pt x="4" y="3"/>
                    <a:pt x="4"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8" name="Freeform 267">
              <a:extLst>
                <a:ext uri="{FF2B5EF4-FFF2-40B4-BE49-F238E27FC236}">
                  <a16:creationId xmlns:a16="http://schemas.microsoft.com/office/drawing/2014/main" id="{8E0EDBC3-80B0-0E8B-76FE-30D3B8693855}"/>
                </a:ext>
              </a:extLst>
            </p:cNvPr>
            <p:cNvSpPr>
              <a:spLocks/>
            </p:cNvSpPr>
            <p:nvPr/>
          </p:nvSpPr>
          <p:spPr bwMode="auto">
            <a:xfrm>
              <a:off x="3138" y="1363"/>
              <a:ext cx="28" cy="39"/>
            </a:xfrm>
            <a:custGeom>
              <a:avLst/>
              <a:gdLst>
                <a:gd name="T0" fmla="*/ 154353 w 5"/>
                <a:gd name="T1" fmla="*/ 0 h 7"/>
                <a:gd name="T2" fmla="*/ 93419 w 5"/>
                <a:gd name="T3" fmla="*/ 209090 h 7"/>
                <a:gd name="T4" fmla="*/ 120988 w 5"/>
                <a:gd name="T5" fmla="*/ 31818 h 7"/>
                <a:gd name="T6" fmla="*/ 154353 w 5"/>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5" y="0"/>
                  </a:moveTo>
                  <a:cubicBezTo>
                    <a:pt x="3" y="2"/>
                    <a:pt x="0" y="5"/>
                    <a:pt x="3" y="7"/>
                  </a:cubicBezTo>
                  <a:cubicBezTo>
                    <a:pt x="3" y="5"/>
                    <a:pt x="4" y="3"/>
                    <a:pt x="4"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69" name="Freeform 268">
              <a:extLst>
                <a:ext uri="{FF2B5EF4-FFF2-40B4-BE49-F238E27FC236}">
                  <a16:creationId xmlns:a16="http://schemas.microsoft.com/office/drawing/2014/main" id="{F8089CC6-9086-EB32-87C4-4AF8A607E9D9}"/>
                </a:ext>
              </a:extLst>
            </p:cNvPr>
            <p:cNvSpPr>
              <a:spLocks/>
            </p:cNvSpPr>
            <p:nvPr/>
          </p:nvSpPr>
          <p:spPr bwMode="auto">
            <a:xfrm>
              <a:off x="3194" y="1302"/>
              <a:ext cx="11" cy="17"/>
            </a:xfrm>
            <a:custGeom>
              <a:avLst/>
              <a:gdLst>
                <a:gd name="T0" fmla="*/ 55902 w 2"/>
                <a:gd name="T1" fmla="*/ 0 h 3"/>
                <a:gd name="T2" fmla="*/ 0 w 2"/>
                <a:gd name="T3" fmla="*/ 98997 h 3"/>
                <a:gd name="T4" fmla="*/ 5590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0" name="Freeform 269">
              <a:extLst>
                <a:ext uri="{FF2B5EF4-FFF2-40B4-BE49-F238E27FC236}">
                  <a16:creationId xmlns:a16="http://schemas.microsoft.com/office/drawing/2014/main" id="{F6066593-CEAA-8644-CE67-2756FD7066DE}"/>
                </a:ext>
              </a:extLst>
            </p:cNvPr>
            <p:cNvSpPr>
              <a:spLocks/>
            </p:cNvSpPr>
            <p:nvPr/>
          </p:nvSpPr>
          <p:spPr bwMode="auto">
            <a:xfrm>
              <a:off x="3194" y="1302"/>
              <a:ext cx="11" cy="17"/>
            </a:xfrm>
            <a:custGeom>
              <a:avLst/>
              <a:gdLst>
                <a:gd name="T0" fmla="*/ 55902 w 2"/>
                <a:gd name="T1" fmla="*/ 0 h 3"/>
                <a:gd name="T2" fmla="*/ 0 w 2"/>
                <a:gd name="T3" fmla="*/ 98997 h 3"/>
                <a:gd name="T4" fmla="*/ 5590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1" name="Freeform 270">
              <a:extLst>
                <a:ext uri="{FF2B5EF4-FFF2-40B4-BE49-F238E27FC236}">
                  <a16:creationId xmlns:a16="http://schemas.microsoft.com/office/drawing/2014/main" id="{35505B2F-D00F-F5C3-6BFA-7CE5054D0983}"/>
                </a:ext>
              </a:extLst>
            </p:cNvPr>
            <p:cNvSpPr>
              <a:spLocks/>
            </p:cNvSpPr>
            <p:nvPr/>
          </p:nvSpPr>
          <p:spPr bwMode="auto">
            <a:xfrm>
              <a:off x="3261" y="1335"/>
              <a:ext cx="17" cy="17"/>
            </a:xfrm>
            <a:custGeom>
              <a:avLst/>
              <a:gdLst>
                <a:gd name="T0" fmla="*/ 98997 w 3"/>
                <a:gd name="T1" fmla="*/ 0 h 3"/>
                <a:gd name="T2" fmla="*/ 35128 w 3"/>
                <a:gd name="T3" fmla="*/ 98997 h 3"/>
                <a:gd name="T4" fmla="*/ 9899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1"/>
                    <a:pt x="0" y="1"/>
                    <a:pt x="1" y="3"/>
                  </a:cubicBezTo>
                  <a:cubicBezTo>
                    <a:pt x="2"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2" name="Freeform 271">
              <a:extLst>
                <a:ext uri="{FF2B5EF4-FFF2-40B4-BE49-F238E27FC236}">
                  <a16:creationId xmlns:a16="http://schemas.microsoft.com/office/drawing/2014/main" id="{D0EC7516-8FB6-14E5-7265-4C7567CDE9B1}"/>
                </a:ext>
              </a:extLst>
            </p:cNvPr>
            <p:cNvSpPr>
              <a:spLocks/>
            </p:cNvSpPr>
            <p:nvPr/>
          </p:nvSpPr>
          <p:spPr bwMode="auto">
            <a:xfrm>
              <a:off x="3261" y="1335"/>
              <a:ext cx="17" cy="17"/>
            </a:xfrm>
            <a:custGeom>
              <a:avLst/>
              <a:gdLst>
                <a:gd name="T0" fmla="*/ 98997 w 3"/>
                <a:gd name="T1" fmla="*/ 0 h 3"/>
                <a:gd name="T2" fmla="*/ 35128 w 3"/>
                <a:gd name="T3" fmla="*/ 98997 h 3"/>
                <a:gd name="T4" fmla="*/ 9899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1"/>
                    <a:pt x="0" y="1"/>
                    <a:pt x="1" y="3"/>
                  </a:cubicBezTo>
                  <a:cubicBezTo>
                    <a:pt x="2"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3" name="Freeform 272">
              <a:extLst>
                <a:ext uri="{FF2B5EF4-FFF2-40B4-BE49-F238E27FC236}">
                  <a16:creationId xmlns:a16="http://schemas.microsoft.com/office/drawing/2014/main" id="{EDD3DB77-C62A-8270-EDB2-764E840F528F}"/>
                </a:ext>
              </a:extLst>
            </p:cNvPr>
            <p:cNvSpPr>
              <a:spLocks/>
            </p:cNvSpPr>
            <p:nvPr/>
          </p:nvSpPr>
          <p:spPr bwMode="auto">
            <a:xfrm>
              <a:off x="3378" y="1341"/>
              <a:ext cx="17" cy="22"/>
            </a:xfrm>
            <a:custGeom>
              <a:avLst/>
              <a:gdLst>
                <a:gd name="T0" fmla="*/ 35128 w 3"/>
                <a:gd name="T1" fmla="*/ 30283 h 4"/>
                <a:gd name="T2" fmla="*/ 0 w 3"/>
                <a:gd name="T3" fmla="*/ 86031 h 4"/>
                <a:gd name="T4" fmla="*/ 35128 w 3"/>
                <a:gd name="T5" fmla="*/ 110809 h 4"/>
                <a:gd name="T6" fmla="*/ 98997 w 3"/>
                <a:gd name="T7" fmla="*/ 86031 h 4"/>
                <a:gd name="T8" fmla="*/ 98997 w 3"/>
                <a:gd name="T9" fmla="*/ 55902 h 4"/>
                <a:gd name="T10" fmla="*/ 35128 w 3"/>
                <a:gd name="T11" fmla="*/ 0 h 4"/>
                <a:gd name="T12" fmla="*/ 35128 w 3"/>
                <a:gd name="T13" fmla="*/ 30283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4" name="Freeform 273">
              <a:extLst>
                <a:ext uri="{FF2B5EF4-FFF2-40B4-BE49-F238E27FC236}">
                  <a16:creationId xmlns:a16="http://schemas.microsoft.com/office/drawing/2014/main" id="{403C1904-BE41-BCA1-AAF7-D30C256C437A}"/>
                </a:ext>
              </a:extLst>
            </p:cNvPr>
            <p:cNvSpPr>
              <a:spLocks/>
            </p:cNvSpPr>
            <p:nvPr/>
          </p:nvSpPr>
          <p:spPr bwMode="auto">
            <a:xfrm>
              <a:off x="3378" y="1341"/>
              <a:ext cx="17" cy="22"/>
            </a:xfrm>
            <a:custGeom>
              <a:avLst/>
              <a:gdLst>
                <a:gd name="T0" fmla="*/ 35128 w 3"/>
                <a:gd name="T1" fmla="*/ 30283 h 4"/>
                <a:gd name="T2" fmla="*/ 0 w 3"/>
                <a:gd name="T3" fmla="*/ 86031 h 4"/>
                <a:gd name="T4" fmla="*/ 35128 w 3"/>
                <a:gd name="T5" fmla="*/ 110809 h 4"/>
                <a:gd name="T6" fmla="*/ 98997 w 3"/>
                <a:gd name="T7" fmla="*/ 86031 h 4"/>
                <a:gd name="T8" fmla="*/ 98997 w 3"/>
                <a:gd name="T9" fmla="*/ 55902 h 4"/>
                <a:gd name="T10" fmla="*/ 35128 w 3"/>
                <a:gd name="T11" fmla="*/ 0 h 4"/>
                <a:gd name="T12" fmla="*/ 35128 w 3"/>
                <a:gd name="T13" fmla="*/ 30283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5" name="Freeform 274">
              <a:extLst>
                <a:ext uri="{FF2B5EF4-FFF2-40B4-BE49-F238E27FC236}">
                  <a16:creationId xmlns:a16="http://schemas.microsoft.com/office/drawing/2014/main" id="{105538DD-AEA3-CDD9-132F-FF40FE40E86B}"/>
                </a:ext>
              </a:extLst>
            </p:cNvPr>
            <p:cNvSpPr>
              <a:spLocks/>
            </p:cNvSpPr>
            <p:nvPr/>
          </p:nvSpPr>
          <p:spPr bwMode="auto">
            <a:xfrm>
              <a:off x="3356" y="1402"/>
              <a:ext cx="11" cy="17"/>
            </a:xfrm>
            <a:custGeom>
              <a:avLst/>
              <a:gdLst>
                <a:gd name="T0" fmla="*/ 30283 w 2"/>
                <a:gd name="T1" fmla="*/ 0 h 3"/>
                <a:gd name="T2" fmla="*/ 0 w 2"/>
                <a:gd name="T3" fmla="*/ 63869 h 3"/>
                <a:gd name="T4" fmla="*/ 55902 w 2"/>
                <a:gd name="T5" fmla="*/ 63869 h 3"/>
                <a:gd name="T6" fmla="*/ 55902 w 2"/>
                <a:gd name="T7" fmla="*/ 0 h 3"/>
                <a:gd name="T8" fmla="*/ 30283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6" name="Freeform 275">
              <a:extLst>
                <a:ext uri="{FF2B5EF4-FFF2-40B4-BE49-F238E27FC236}">
                  <a16:creationId xmlns:a16="http://schemas.microsoft.com/office/drawing/2014/main" id="{8A212209-356F-DEFD-16EA-72CE2524E07A}"/>
                </a:ext>
              </a:extLst>
            </p:cNvPr>
            <p:cNvSpPr>
              <a:spLocks/>
            </p:cNvSpPr>
            <p:nvPr/>
          </p:nvSpPr>
          <p:spPr bwMode="auto">
            <a:xfrm>
              <a:off x="3356" y="1402"/>
              <a:ext cx="11" cy="17"/>
            </a:xfrm>
            <a:custGeom>
              <a:avLst/>
              <a:gdLst>
                <a:gd name="T0" fmla="*/ 30283 w 2"/>
                <a:gd name="T1" fmla="*/ 0 h 3"/>
                <a:gd name="T2" fmla="*/ 0 w 2"/>
                <a:gd name="T3" fmla="*/ 63869 h 3"/>
                <a:gd name="T4" fmla="*/ 55902 w 2"/>
                <a:gd name="T5" fmla="*/ 63869 h 3"/>
                <a:gd name="T6" fmla="*/ 55902 w 2"/>
                <a:gd name="T7" fmla="*/ 0 h 3"/>
                <a:gd name="T8" fmla="*/ 30283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7" name="Freeform 276">
              <a:extLst>
                <a:ext uri="{FF2B5EF4-FFF2-40B4-BE49-F238E27FC236}">
                  <a16:creationId xmlns:a16="http://schemas.microsoft.com/office/drawing/2014/main" id="{A0EF84B3-37EC-1355-D503-822E12C78F84}"/>
                </a:ext>
              </a:extLst>
            </p:cNvPr>
            <p:cNvSpPr>
              <a:spLocks/>
            </p:cNvSpPr>
            <p:nvPr/>
          </p:nvSpPr>
          <p:spPr bwMode="auto">
            <a:xfrm>
              <a:off x="3306" y="1470"/>
              <a:ext cx="22" cy="33"/>
            </a:xfrm>
            <a:custGeom>
              <a:avLst/>
              <a:gdLst>
                <a:gd name="T0" fmla="*/ 55902 w 4"/>
                <a:gd name="T1" fmla="*/ 30283 h 6"/>
                <a:gd name="T2" fmla="*/ 0 w 4"/>
                <a:gd name="T3" fmla="*/ 110809 h 6"/>
                <a:gd name="T4" fmla="*/ 110809 w 4"/>
                <a:gd name="T5" fmla="*/ 166557 h 6"/>
                <a:gd name="T6" fmla="*/ 86031 w 4"/>
                <a:gd name="T7" fmla="*/ 0 h 6"/>
                <a:gd name="T8" fmla="*/ 55902 w 4"/>
                <a:gd name="T9" fmla="*/ 3028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8" name="Freeform 277">
              <a:extLst>
                <a:ext uri="{FF2B5EF4-FFF2-40B4-BE49-F238E27FC236}">
                  <a16:creationId xmlns:a16="http://schemas.microsoft.com/office/drawing/2014/main" id="{B07D89EB-11FD-EBA1-059A-39C8ADD7DB35}"/>
                </a:ext>
              </a:extLst>
            </p:cNvPr>
            <p:cNvSpPr>
              <a:spLocks/>
            </p:cNvSpPr>
            <p:nvPr/>
          </p:nvSpPr>
          <p:spPr bwMode="auto">
            <a:xfrm>
              <a:off x="3306" y="1470"/>
              <a:ext cx="22" cy="33"/>
            </a:xfrm>
            <a:custGeom>
              <a:avLst/>
              <a:gdLst>
                <a:gd name="T0" fmla="*/ 55902 w 4"/>
                <a:gd name="T1" fmla="*/ 30283 h 6"/>
                <a:gd name="T2" fmla="*/ 0 w 4"/>
                <a:gd name="T3" fmla="*/ 110809 h 6"/>
                <a:gd name="T4" fmla="*/ 110809 w 4"/>
                <a:gd name="T5" fmla="*/ 166557 h 6"/>
                <a:gd name="T6" fmla="*/ 86031 w 4"/>
                <a:gd name="T7" fmla="*/ 0 h 6"/>
                <a:gd name="T8" fmla="*/ 55902 w 4"/>
                <a:gd name="T9" fmla="*/ 3028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79" name="Freeform 278">
              <a:extLst>
                <a:ext uri="{FF2B5EF4-FFF2-40B4-BE49-F238E27FC236}">
                  <a16:creationId xmlns:a16="http://schemas.microsoft.com/office/drawing/2014/main" id="{0D4183D3-E2E9-9010-9944-D1067D80F3E2}"/>
                </a:ext>
              </a:extLst>
            </p:cNvPr>
            <p:cNvSpPr>
              <a:spLocks/>
            </p:cNvSpPr>
            <p:nvPr/>
          </p:nvSpPr>
          <p:spPr bwMode="auto">
            <a:xfrm>
              <a:off x="3255" y="1565"/>
              <a:ext cx="23" cy="16"/>
            </a:xfrm>
            <a:custGeom>
              <a:avLst/>
              <a:gdLst>
                <a:gd name="T0" fmla="*/ 75480 w 4"/>
                <a:gd name="T1" fmla="*/ 0 h 3"/>
                <a:gd name="T2" fmla="*/ 0 w 4"/>
                <a:gd name="T3" fmla="*/ 47787 h 3"/>
                <a:gd name="T4" fmla="*/ 144285 w 4"/>
                <a:gd name="T5" fmla="*/ 47787 h 3"/>
                <a:gd name="T6" fmla="*/ 75480 w 4"/>
                <a:gd name="T7" fmla="*/ 0 h 3"/>
                <a:gd name="T8" fmla="*/ 7548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0" name="Freeform 279">
              <a:extLst>
                <a:ext uri="{FF2B5EF4-FFF2-40B4-BE49-F238E27FC236}">
                  <a16:creationId xmlns:a16="http://schemas.microsoft.com/office/drawing/2014/main" id="{E2779DF6-1A2B-0F81-BCCE-3D1350C917B5}"/>
                </a:ext>
              </a:extLst>
            </p:cNvPr>
            <p:cNvSpPr>
              <a:spLocks/>
            </p:cNvSpPr>
            <p:nvPr/>
          </p:nvSpPr>
          <p:spPr bwMode="auto">
            <a:xfrm>
              <a:off x="3255" y="1565"/>
              <a:ext cx="23" cy="16"/>
            </a:xfrm>
            <a:custGeom>
              <a:avLst/>
              <a:gdLst>
                <a:gd name="T0" fmla="*/ 75480 w 4"/>
                <a:gd name="T1" fmla="*/ 0 h 3"/>
                <a:gd name="T2" fmla="*/ 0 w 4"/>
                <a:gd name="T3" fmla="*/ 47787 h 3"/>
                <a:gd name="T4" fmla="*/ 144285 w 4"/>
                <a:gd name="T5" fmla="*/ 47787 h 3"/>
                <a:gd name="T6" fmla="*/ 75480 w 4"/>
                <a:gd name="T7" fmla="*/ 0 h 3"/>
                <a:gd name="T8" fmla="*/ 7548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1" name="Freeform 280">
              <a:extLst>
                <a:ext uri="{FF2B5EF4-FFF2-40B4-BE49-F238E27FC236}">
                  <a16:creationId xmlns:a16="http://schemas.microsoft.com/office/drawing/2014/main" id="{0E6A2082-B421-191B-2C19-F7592758F558}"/>
                </a:ext>
              </a:extLst>
            </p:cNvPr>
            <p:cNvSpPr>
              <a:spLocks/>
            </p:cNvSpPr>
            <p:nvPr/>
          </p:nvSpPr>
          <p:spPr bwMode="auto">
            <a:xfrm>
              <a:off x="3384" y="1542"/>
              <a:ext cx="22" cy="11"/>
            </a:xfrm>
            <a:custGeom>
              <a:avLst/>
              <a:gdLst>
                <a:gd name="T0" fmla="*/ 110809 w 4"/>
                <a:gd name="T1" fmla="*/ 0 h 2"/>
                <a:gd name="T2" fmla="*/ 0 w 4"/>
                <a:gd name="T3" fmla="*/ 30283 h 2"/>
                <a:gd name="T4" fmla="*/ 55902 w 4"/>
                <a:gd name="T5" fmla="*/ 55902 h 2"/>
                <a:gd name="T6" fmla="*/ 110809 w 4"/>
                <a:gd name="T7" fmla="*/ 30283 h 2"/>
                <a:gd name="T8" fmla="*/ 110809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2" name="Freeform 281">
              <a:extLst>
                <a:ext uri="{FF2B5EF4-FFF2-40B4-BE49-F238E27FC236}">
                  <a16:creationId xmlns:a16="http://schemas.microsoft.com/office/drawing/2014/main" id="{E51E3FAF-A8BD-B0DF-56E9-28A61C06EE42}"/>
                </a:ext>
              </a:extLst>
            </p:cNvPr>
            <p:cNvSpPr>
              <a:spLocks/>
            </p:cNvSpPr>
            <p:nvPr/>
          </p:nvSpPr>
          <p:spPr bwMode="auto">
            <a:xfrm>
              <a:off x="3384" y="1542"/>
              <a:ext cx="22" cy="11"/>
            </a:xfrm>
            <a:custGeom>
              <a:avLst/>
              <a:gdLst>
                <a:gd name="T0" fmla="*/ 110809 w 4"/>
                <a:gd name="T1" fmla="*/ 0 h 2"/>
                <a:gd name="T2" fmla="*/ 0 w 4"/>
                <a:gd name="T3" fmla="*/ 30283 h 2"/>
                <a:gd name="T4" fmla="*/ 55902 w 4"/>
                <a:gd name="T5" fmla="*/ 55902 h 2"/>
                <a:gd name="T6" fmla="*/ 110809 w 4"/>
                <a:gd name="T7" fmla="*/ 30283 h 2"/>
                <a:gd name="T8" fmla="*/ 110809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3" name="Freeform 282">
              <a:extLst>
                <a:ext uri="{FF2B5EF4-FFF2-40B4-BE49-F238E27FC236}">
                  <a16:creationId xmlns:a16="http://schemas.microsoft.com/office/drawing/2014/main" id="{A9103FCB-9BBC-277B-CE97-7C9A0942EB55}"/>
                </a:ext>
              </a:extLst>
            </p:cNvPr>
            <p:cNvSpPr>
              <a:spLocks/>
            </p:cNvSpPr>
            <p:nvPr/>
          </p:nvSpPr>
          <p:spPr bwMode="auto">
            <a:xfrm>
              <a:off x="3445" y="1475"/>
              <a:ext cx="23" cy="22"/>
            </a:xfrm>
            <a:custGeom>
              <a:avLst/>
              <a:gdLst>
                <a:gd name="T0" fmla="*/ 107220 w 4"/>
                <a:gd name="T1" fmla="*/ 0 h 4"/>
                <a:gd name="T2" fmla="*/ 0 w 4"/>
                <a:gd name="T3" fmla="*/ 30283 h 4"/>
                <a:gd name="T4" fmla="*/ 38220 w 4"/>
                <a:gd name="T5" fmla="*/ 110809 h 4"/>
                <a:gd name="T6" fmla="*/ 144285 w 4"/>
                <a:gd name="T7" fmla="*/ 0 h 4"/>
                <a:gd name="T8" fmla="*/ 107220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4" name="Freeform 283">
              <a:extLst>
                <a:ext uri="{FF2B5EF4-FFF2-40B4-BE49-F238E27FC236}">
                  <a16:creationId xmlns:a16="http://schemas.microsoft.com/office/drawing/2014/main" id="{61C3FAF3-D218-FB51-6FAF-ED41EC7ACE33}"/>
                </a:ext>
              </a:extLst>
            </p:cNvPr>
            <p:cNvSpPr>
              <a:spLocks/>
            </p:cNvSpPr>
            <p:nvPr/>
          </p:nvSpPr>
          <p:spPr bwMode="auto">
            <a:xfrm>
              <a:off x="3445" y="1475"/>
              <a:ext cx="23" cy="22"/>
            </a:xfrm>
            <a:custGeom>
              <a:avLst/>
              <a:gdLst>
                <a:gd name="T0" fmla="*/ 107220 w 4"/>
                <a:gd name="T1" fmla="*/ 0 h 4"/>
                <a:gd name="T2" fmla="*/ 0 w 4"/>
                <a:gd name="T3" fmla="*/ 30283 h 4"/>
                <a:gd name="T4" fmla="*/ 38220 w 4"/>
                <a:gd name="T5" fmla="*/ 110809 h 4"/>
                <a:gd name="T6" fmla="*/ 144285 w 4"/>
                <a:gd name="T7" fmla="*/ 0 h 4"/>
                <a:gd name="T8" fmla="*/ 107220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5" name="Freeform 284">
              <a:extLst>
                <a:ext uri="{FF2B5EF4-FFF2-40B4-BE49-F238E27FC236}">
                  <a16:creationId xmlns:a16="http://schemas.microsoft.com/office/drawing/2014/main" id="{614D2675-7E06-CF7D-BAD6-5E88884128C9}"/>
                </a:ext>
              </a:extLst>
            </p:cNvPr>
            <p:cNvSpPr>
              <a:spLocks/>
            </p:cNvSpPr>
            <p:nvPr/>
          </p:nvSpPr>
          <p:spPr bwMode="auto">
            <a:xfrm>
              <a:off x="3468" y="1374"/>
              <a:ext cx="11" cy="17"/>
            </a:xfrm>
            <a:custGeom>
              <a:avLst/>
              <a:gdLst>
                <a:gd name="T0" fmla="*/ 55902 w 2"/>
                <a:gd name="T1" fmla="*/ 0 h 3"/>
                <a:gd name="T2" fmla="*/ 0 w 2"/>
                <a:gd name="T3" fmla="*/ 35128 h 3"/>
                <a:gd name="T4" fmla="*/ 0 w 2"/>
                <a:gd name="T5" fmla="*/ 63869 h 3"/>
                <a:gd name="T6" fmla="*/ 30283 w 2"/>
                <a:gd name="T7" fmla="*/ 98997 h 3"/>
                <a:gd name="T8" fmla="*/ 5590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6" name="Freeform 285">
              <a:extLst>
                <a:ext uri="{FF2B5EF4-FFF2-40B4-BE49-F238E27FC236}">
                  <a16:creationId xmlns:a16="http://schemas.microsoft.com/office/drawing/2014/main" id="{DE634B59-EF40-EC07-6D87-6EEC4FDE152F}"/>
                </a:ext>
              </a:extLst>
            </p:cNvPr>
            <p:cNvSpPr>
              <a:spLocks/>
            </p:cNvSpPr>
            <p:nvPr/>
          </p:nvSpPr>
          <p:spPr bwMode="auto">
            <a:xfrm>
              <a:off x="3468" y="1374"/>
              <a:ext cx="11" cy="17"/>
            </a:xfrm>
            <a:custGeom>
              <a:avLst/>
              <a:gdLst>
                <a:gd name="T0" fmla="*/ 55902 w 2"/>
                <a:gd name="T1" fmla="*/ 0 h 3"/>
                <a:gd name="T2" fmla="*/ 0 w 2"/>
                <a:gd name="T3" fmla="*/ 35128 h 3"/>
                <a:gd name="T4" fmla="*/ 0 w 2"/>
                <a:gd name="T5" fmla="*/ 63869 h 3"/>
                <a:gd name="T6" fmla="*/ 30283 w 2"/>
                <a:gd name="T7" fmla="*/ 98997 h 3"/>
                <a:gd name="T8" fmla="*/ 5590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7" name="Freeform 286">
              <a:extLst>
                <a:ext uri="{FF2B5EF4-FFF2-40B4-BE49-F238E27FC236}">
                  <a16:creationId xmlns:a16="http://schemas.microsoft.com/office/drawing/2014/main" id="{905455AE-5FA5-5C80-E7C7-6B154025713F}"/>
                </a:ext>
              </a:extLst>
            </p:cNvPr>
            <p:cNvSpPr>
              <a:spLocks/>
            </p:cNvSpPr>
            <p:nvPr/>
          </p:nvSpPr>
          <p:spPr bwMode="auto">
            <a:xfrm>
              <a:off x="3513" y="1537"/>
              <a:ext cx="16" cy="11"/>
            </a:xfrm>
            <a:custGeom>
              <a:avLst/>
              <a:gdLst>
                <a:gd name="T0" fmla="*/ 21845 w 3"/>
                <a:gd name="T1" fmla="*/ 0 h 2"/>
                <a:gd name="T2" fmla="*/ 0 w 3"/>
                <a:gd name="T3" fmla="*/ 30283 h 2"/>
                <a:gd name="T4" fmla="*/ 21845 w 3"/>
                <a:gd name="T5" fmla="*/ 30283 h 2"/>
                <a:gd name="T6" fmla="*/ 68720 w 3"/>
                <a:gd name="T7" fmla="*/ 0 h 2"/>
                <a:gd name="T8" fmla="*/ 21845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8" name="Freeform 287">
              <a:extLst>
                <a:ext uri="{FF2B5EF4-FFF2-40B4-BE49-F238E27FC236}">
                  <a16:creationId xmlns:a16="http://schemas.microsoft.com/office/drawing/2014/main" id="{3C727B52-DF98-14DD-D4DA-C907194B09A3}"/>
                </a:ext>
              </a:extLst>
            </p:cNvPr>
            <p:cNvSpPr>
              <a:spLocks/>
            </p:cNvSpPr>
            <p:nvPr/>
          </p:nvSpPr>
          <p:spPr bwMode="auto">
            <a:xfrm>
              <a:off x="3513" y="1537"/>
              <a:ext cx="16" cy="11"/>
            </a:xfrm>
            <a:custGeom>
              <a:avLst/>
              <a:gdLst>
                <a:gd name="T0" fmla="*/ 21845 w 3"/>
                <a:gd name="T1" fmla="*/ 0 h 2"/>
                <a:gd name="T2" fmla="*/ 0 w 3"/>
                <a:gd name="T3" fmla="*/ 30283 h 2"/>
                <a:gd name="T4" fmla="*/ 21845 w 3"/>
                <a:gd name="T5" fmla="*/ 30283 h 2"/>
                <a:gd name="T6" fmla="*/ 68720 w 3"/>
                <a:gd name="T7" fmla="*/ 0 h 2"/>
                <a:gd name="T8" fmla="*/ 21845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89" name="Freeform 288">
              <a:extLst>
                <a:ext uri="{FF2B5EF4-FFF2-40B4-BE49-F238E27FC236}">
                  <a16:creationId xmlns:a16="http://schemas.microsoft.com/office/drawing/2014/main" id="{B2740503-9694-DCDE-4020-B76D195FCF94}"/>
                </a:ext>
              </a:extLst>
            </p:cNvPr>
            <p:cNvSpPr>
              <a:spLocks/>
            </p:cNvSpPr>
            <p:nvPr/>
          </p:nvSpPr>
          <p:spPr bwMode="auto">
            <a:xfrm>
              <a:off x="3529" y="1425"/>
              <a:ext cx="6" cy="11"/>
            </a:xfrm>
            <a:custGeom>
              <a:avLst/>
              <a:gdLst>
                <a:gd name="T0" fmla="*/ 46656 w 1"/>
                <a:gd name="T1" fmla="*/ 0 h 2"/>
                <a:gd name="T2" fmla="*/ 0 w 1"/>
                <a:gd name="T3" fmla="*/ 30283 h 2"/>
                <a:gd name="T4" fmla="*/ 0 w 1"/>
                <a:gd name="T5" fmla="*/ 55902 h 2"/>
                <a:gd name="T6" fmla="*/ 46656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0" name="Freeform 289">
              <a:extLst>
                <a:ext uri="{FF2B5EF4-FFF2-40B4-BE49-F238E27FC236}">
                  <a16:creationId xmlns:a16="http://schemas.microsoft.com/office/drawing/2014/main" id="{0A8F867B-A174-3215-C3C8-7E2020FFC3E9}"/>
                </a:ext>
              </a:extLst>
            </p:cNvPr>
            <p:cNvSpPr>
              <a:spLocks/>
            </p:cNvSpPr>
            <p:nvPr/>
          </p:nvSpPr>
          <p:spPr bwMode="auto">
            <a:xfrm>
              <a:off x="3529" y="1425"/>
              <a:ext cx="6" cy="11"/>
            </a:xfrm>
            <a:custGeom>
              <a:avLst/>
              <a:gdLst>
                <a:gd name="T0" fmla="*/ 46656 w 1"/>
                <a:gd name="T1" fmla="*/ 0 h 2"/>
                <a:gd name="T2" fmla="*/ 0 w 1"/>
                <a:gd name="T3" fmla="*/ 30283 h 2"/>
                <a:gd name="T4" fmla="*/ 0 w 1"/>
                <a:gd name="T5" fmla="*/ 55902 h 2"/>
                <a:gd name="T6" fmla="*/ 46656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1" name="Freeform 290">
              <a:extLst>
                <a:ext uri="{FF2B5EF4-FFF2-40B4-BE49-F238E27FC236}">
                  <a16:creationId xmlns:a16="http://schemas.microsoft.com/office/drawing/2014/main" id="{FF1558B7-E068-7487-76AB-5DBD41A8E0A9}"/>
                </a:ext>
              </a:extLst>
            </p:cNvPr>
            <p:cNvSpPr>
              <a:spLocks/>
            </p:cNvSpPr>
            <p:nvPr/>
          </p:nvSpPr>
          <p:spPr bwMode="auto">
            <a:xfrm>
              <a:off x="3552" y="1458"/>
              <a:ext cx="16" cy="17"/>
            </a:xfrm>
            <a:custGeom>
              <a:avLst/>
              <a:gdLst>
                <a:gd name="T0" fmla="*/ 68720 w 3"/>
                <a:gd name="T1" fmla="*/ 0 h 3"/>
                <a:gd name="T2" fmla="*/ 0 w 3"/>
                <a:gd name="T3" fmla="*/ 98997 h 3"/>
                <a:gd name="T4" fmla="*/ 0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2" name="Freeform 291">
              <a:extLst>
                <a:ext uri="{FF2B5EF4-FFF2-40B4-BE49-F238E27FC236}">
                  <a16:creationId xmlns:a16="http://schemas.microsoft.com/office/drawing/2014/main" id="{0F4C2C63-3775-8CAB-7DB0-BF6873E314C7}"/>
                </a:ext>
              </a:extLst>
            </p:cNvPr>
            <p:cNvSpPr>
              <a:spLocks/>
            </p:cNvSpPr>
            <p:nvPr/>
          </p:nvSpPr>
          <p:spPr bwMode="auto">
            <a:xfrm>
              <a:off x="3552" y="1458"/>
              <a:ext cx="16" cy="17"/>
            </a:xfrm>
            <a:custGeom>
              <a:avLst/>
              <a:gdLst>
                <a:gd name="T0" fmla="*/ 68720 w 3"/>
                <a:gd name="T1" fmla="*/ 0 h 3"/>
                <a:gd name="T2" fmla="*/ 0 w 3"/>
                <a:gd name="T3" fmla="*/ 98997 h 3"/>
                <a:gd name="T4" fmla="*/ 0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3" name="Freeform 292">
              <a:extLst>
                <a:ext uri="{FF2B5EF4-FFF2-40B4-BE49-F238E27FC236}">
                  <a16:creationId xmlns:a16="http://schemas.microsoft.com/office/drawing/2014/main" id="{41C6F92C-7BF8-24FC-2CF6-C90F1E276E3D}"/>
                </a:ext>
              </a:extLst>
            </p:cNvPr>
            <p:cNvSpPr>
              <a:spLocks/>
            </p:cNvSpPr>
            <p:nvPr/>
          </p:nvSpPr>
          <p:spPr bwMode="auto">
            <a:xfrm>
              <a:off x="3619" y="1497"/>
              <a:ext cx="17" cy="17"/>
            </a:xfrm>
            <a:custGeom>
              <a:avLst/>
              <a:gdLst>
                <a:gd name="T0" fmla="*/ 98997 w 3"/>
                <a:gd name="T1" fmla="*/ 0 h 3"/>
                <a:gd name="T2" fmla="*/ 0 w 3"/>
                <a:gd name="T3" fmla="*/ 63869 h 3"/>
                <a:gd name="T4" fmla="*/ 35128 w 3"/>
                <a:gd name="T5" fmla="*/ 63869 h 3"/>
                <a:gd name="T6" fmla="*/ 98997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4" name="Freeform 293">
              <a:extLst>
                <a:ext uri="{FF2B5EF4-FFF2-40B4-BE49-F238E27FC236}">
                  <a16:creationId xmlns:a16="http://schemas.microsoft.com/office/drawing/2014/main" id="{0DEA88E0-B9CD-9EBF-855B-66D3099B80FA}"/>
                </a:ext>
              </a:extLst>
            </p:cNvPr>
            <p:cNvSpPr>
              <a:spLocks/>
            </p:cNvSpPr>
            <p:nvPr/>
          </p:nvSpPr>
          <p:spPr bwMode="auto">
            <a:xfrm>
              <a:off x="3619" y="1497"/>
              <a:ext cx="17" cy="17"/>
            </a:xfrm>
            <a:custGeom>
              <a:avLst/>
              <a:gdLst>
                <a:gd name="T0" fmla="*/ 98997 w 3"/>
                <a:gd name="T1" fmla="*/ 0 h 3"/>
                <a:gd name="T2" fmla="*/ 0 w 3"/>
                <a:gd name="T3" fmla="*/ 63869 h 3"/>
                <a:gd name="T4" fmla="*/ 35128 w 3"/>
                <a:gd name="T5" fmla="*/ 63869 h 3"/>
                <a:gd name="T6" fmla="*/ 98997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5" name="Freeform 294">
              <a:extLst>
                <a:ext uri="{FF2B5EF4-FFF2-40B4-BE49-F238E27FC236}">
                  <a16:creationId xmlns:a16="http://schemas.microsoft.com/office/drawing/2014/main" id="{057198E2-A38D-CB32-C2CC-281093414D1E}"/>
                </a:ext>
              </a:extLst>
            </p:cNvPr>
            <p:cNvSpPr>
              <a:spLocks/>
            </p:cNvSpPr>
            <p:nvPr/>
          </p:nvSpPr>
          <p:spPr bwMode="auto">
            <a:xfrm>
              <a:off x="3725" y="1414"/>
              <a:ext cx="11" cy="5"/>
            </a:xfrm>
            <a:custGeom>
              <a:avLst/>
              <a:gdLst>
                <a:gd name="T0" fmla="*/ 55902 w 2"/>
                <a:gd name="T1" fmla="*/ 0 h 1"/>
                <a:gd name="T2" fmla="*/ 30283 w 2"/>
                <a:gd name="T3" fmla="*/ 0 h 1"/>
                <a:gd name="T4" fmla="*/ 0 w 2"/>
                <a:gd name="T5" fmla="*/ 15625 h 1"/>
                <a:gd name="T6" fmla="*/ 5590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6" name="Freeform 295">
              <a:extLst>
                <a:ext uri="{FF2B5EF4-FFF2-40B4-BE49-F238E27FC236}">
                  <a16:creationId xmlns:a16="http://schemas.microsoft.com/office/drawing/2014/main" id="{D5ADFC1D-3B64-BC5F-15F7-72D930B8D955}"/>
                </a:ext>
              </a:extLst>
            </p:cNvPr>
            <p:cNvSpPr>
              <a:spLocks/>
            </p:cNvSpPr>
            <p:nvPr/>
          </p:nvSpPr>
          <p:spPr bwMode="auto">
            <a:xfrm>
              <a:off x="3725" y="1414"/>
              <a:ext cx="11" cy="5"/>
            </a:xfrm>
            <a:custGeom>
              <a:avLst/>
              <a:gdLst>
                <a:gd name="T0" fmla="*/ 55902 w 2"/>
                <a:gd name="T1" fmla="*/ 0 h 1"/>
                <a:gd name="T2" fmla="*/ 30283 w 2"/>
                <a:gd name="T3" fmla="*/ 0 h 1"/>
                <a:gd name="T4" fmla="*/ 0 w 2"/>
                <a:gd name="T5" fmla="*/ 15625 h 1"/>
                <a:gd name="T6" fmla="*/ 5590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7" name="Freeform 296">
              <a:extLst>
                <a:ext uri="{FF2B5EF4-FFF2-40B4-BE49-F238E27FC236}">
                  <a16:creationId xmlns:a16="http://schemas.microsoft.com/office/drawing/2014/main" id="{FF8CB022-0EA3-FFF1-ABEB-60F3DEF85407}"/>
                </a:ext>
              </a:extLst>
            </p:cNvPr>
            <p:cNvSpPr>
              <a:spLocks/>
            </p:cNvSpPr>
            <p:nvPr/>
          </p:nvSpPr>
          <p:spPr bwMode="auto">
            <a:xfrm>
              <a:off x="3641" y="1414"/>
              <a:ext cx="23" cy="22"/>
            </a:xfrm>
            <a:custGeom>
              <a:avLst/>
              <a:gdLst>
                <a:gd name="T0" fmla="*/ 144285 w 4"/>
                <a:gd name="T1" fmla="*/ 0 h 4"/>
                <a:gd name="T2" fmla="*/ 0 w 4"/>
                <a:gd name="T3" fmla="*/ 110809 h 4"/>
                <a:gd name="T4" fmla="*/ 14428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cubicBezTo>
                    <a:pt x="3" y="2"/>
                    <a:pt x="1" y="2"/>
                    <a:pt x="0" y="4"/>
                  </a:cubicBezTo>
                  <a:cubicBezTo>
                    <a:pt x="3" y="4"/>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8" name="Freeform 297">
              <a:extLst>
                <a:ext uri="{FF2B5EF4-FFF2-40B4-BE49-F238E27FC236}">
                  <a16:creationId xmlns:a16="http://schemas.microsoft.com/office/drawing/2014/main" id="{C7C5A337-4EC5-D6F2-9782-70DDAA48F537}"/>
                </a:ext>
              </a:extLst>
            </p:cNvPr>
            <p:cNvSpPr>
              <a:spLocks/>
            </p:cNvSpPr>
            <p:nvPr/>
          </p:nvSpPr>
          <p:spPr bwMode="auto">
            <a:xfrm>
              <a:off x="3641" y="1414"/>
              <a:ext cx="23" cy="22"/>
            </a:xfrm>
            <a:custGeom>
              <a:avLst/>
              <a:gdLst>
                <a:gd name="T0" fmla="*/ 144285 w 4"/>
                <a:gd name="T1" fmla="*/ 0 h 4"/>
                <a:gd name="T2" fmla="*/ 0 w 4"/>
                <a:gd name="T3" fmla="*/ 110809 h 4"/>
                <a:gd name="T4" fmla="*/ 14428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cubicBezTo>
                    <a:pt x="3" y="2"/>
                    <a:pt x="1" y="2"/>
                    <a:pt x="0" y="4"/>
                  </a:cubicBezTo>
                  <a:cubicBezTo>
                    <a:pt x="3" y="4"/>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799" name="Freeform 298">
              <a:extLst>
                <a:ext uri="{FF2B5EF4-FFF2-40B4-BE49-F238E27FC236}">
                  <a16:creationId xmlns:a16="http://schemas.microsoft.com/office/drawing/2014/main" id="{9C642832-DCB5-0385-5E10-FF125F4D1D5E}"/>
                </a:ext>
              </a:extLst>
            </p:cNvPr>
            <p:cNvSpPr>
              <a:spLocks/>
            </p:cNvSpPr>
            <p:nvPr/>
          </p:nvSpPr>
          <p:spPr bwMode="auto">
            <a:xfrm>
              <a:off x="3624" y="1374"/>
              <a:ext cx="34" cy="17"/>
            </a:xfrm>
            <a:custGeom>
              <a:avLst/>
              <a:gdLst>
                <a:gd name="T0" fmla="*/ 199059 w 6"/>
                <a:gd name="T1" fmla="*/ 0 h 3"/>
                <a:gd name="T2" fmla="*/ 0 w 6"/>
                <a:gd name="T3" fmla="*/ 98997 h 3"/>
                <a:gd name="T4" fmla="*/ 163959 w 6"/>
                <a:gd name="T5" fmla="*/ 0 h 3"/>
                <a:gd name="T6" fmla="*/ 199059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6" y="0"/>
                  </a:moveTo>
                  <a:cubicBezTo>
                    <a:pt x="4" y="1"/>
                    <a:pt x="2" y="1"/>
                    <a:pt x="0" y="3"/>
                  </a:cubicBezTo>
                  <a:cubicBezTo>
                    <a:pt x="2" y="3"/>
                    <a:pt x="3" y="1"/>
                    <a:pt x="5" y="0"/>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0" name="Freeform 299">
              <a:extLst>
                <a:ext uri="{FF2B5EF4-FFF2-40B4-BE49-F238E27FC236}">
                  <a16:creationId xmlns:a16="http://schemas.microsoft.com/office/drawing/2014/main" id="{3142B66D-721C-8B49-AF71-EAAD18AB70FE}"/>
                </a:ext>
              </a:extLst>
            </p:cNvPr>
            <p:cNvSpPr>
              <a:spLocks/>
            </p:cNvSpPr>
            <p:nvPr/>
          </p:nvSpPr>
          <p:spPr bwMode="auto">
            <a:xfrm>
              <a:off x="3624" y="1374"/>
              <a:ext cx="34" cy="17"/>
            </a:xfrm>
            <a:custGeom>
              <a:avLst/>
              <a:gdLst>
                <a:gd name="T0" fmla="*/ 199059 w 6"/>
                <a:gd name="T1" fmla="*/ 0 h 3"/>
                <a:gd name="T2" fmla="*/ 0 w 6"/>
                <a:gd name="T3" fmla="*/ 98997 h 3"/>
                <a:gd name="T4" fmla="*/ 163959 w 6"/>
                <a:gd name="T5" fmla="*/ 0 h 3"/>
                <a:gd name="T6" fmla="*/ 199059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6" y="0"/>
                  </a:moveTo>
                  <a:cubicBezTo>
                    <a:pt x="4" y="1"/>
                    <a:pt x="2" y="1"/>
                    <a:pt x="0" y="3"/>
                  </a:cubicBezTo>
                  <a:cubicBezTo>
                    <a:pt x="2" y="3"/>
                    <a:pt x="3" y="1"/>
                    <a:pt x="5" y="0"/>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01" name="Freeform 300">
              <a:extLst>
                <a:ext uri="{FF2B5EF4-FFF2-40B4-BE49-F238E27FC236}">
                  <a16:creationId xmlns:a16="http://schemas.microsoft.com/office/drawing/2014/main" id="{E058FD97-2098-EF89-7563-EDA0F330CD01}"/>
                </a:ext>
              </a:extLst>
            </p:cNvPr>
            <p:cNvSpPr>
              <a:spLocks/>
            </p:cNvSpPr>
            <p:nvPr/>
          </p:nvSpPr>
          <p:spPr bwMode="auto">
            <a:xfrm>
              <a:off x="3563" y="1330"/>
              <a:ext cx="33" cy="28"/>
            </a:xfrm>
            <a:custGeom>
              <a:avLst/>
              <a:gdLst>
                <a:gd name="T0" fmla="*/ 166557 w 6"/>
                <a:gd name="T1" fmla="*/ 0 h 5"/>
                <a:gd name="T2" fmla="*/ 30283 w 6"/>
                <a:gd name="T3" fmla="*/ 93419 h 5"/>
                <a:gd name="T4" fmla="*/ 30283 w 6"/>
                <a:gd name="T5" fmla="*/ 154353 h 5"/>
                <a:gd name="T6" fmla="*/ 55902 w 6"/>
                <a:gd name="T7" fmla="*/ 120988 h 5"/>
                <a:gd name="T8" fmla="*/ 140938 w 6"/>
                <a:gd name="T9" fmla="*/ 33365 h 5"/>
                <a:gd name="T10" fmla="*/ 166557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2" name="Freeform 301">
              <a:extLst>
                <a:ext uri="{FF2B5EF4-FFF2-40B4-BE49-F238E27FC236}">
                  <a16:creationId xmlns:a16="http://schemas.microsoft.com/office/drawing/2014/main" id="{4EAC3187-C289-EED0-0434-012F8A1D02EA}"/>
                </a:ext>
              </a:extLst>
            </p:cNvPr>
            <p:cNvSpPr>
              <a:spLocks/>
            </p:cNvSpPr>
            <p:nvPr/>
          </p:nvSpPr>
          <p:spPr bwMode="auto">
            <a:xfrm>
              <a:off x="3563" y="1330"/>
              <a:ext cx="33" cy="28"/>
            </a:xfrm>
            <a:custGeom>
              <a:avLst/>
              <a:gdLst>
                <a:gd name="T0" fmla="*/ 166557 w 6"/>
                <a:gd name="T1" fmla="*/ 0 h 5"/>
                <a:gd name="T2" fmla="*/ 30283 w 6"/>
                <a:gd name="T3" fmla="*/ 93419 h 5"/>
                <a:gd name="T4" fmla="*/ 30283 w 6"/>
                <a:gd name="T5" fmla="*/ 154353 h 5"/>
                <a:gd name="T6" fmla="*/ 55902 w 6"/>
                <a:gd name="T7" fmla="*/ 120988 h 5"/>
                <a:gd name="T8" fmla="*/ 140938 w 6"/>
                <a:gd name="T9" fmla="*/ 33365 h 5"/>
                <a:gd name="T10" fmla="*/ 166557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03" name="Freeform 302">
              <a:extLst>
                <a:ext uri="{FF2B5EF4-FFF2-40B4-BE49-F238E27FC236}">
                  <a16:creationId xmlns:a16="http://schemas.microsoft.com/office/drawing/2014/main" id="{4956A04D-33FB-5656-7B41-7D6F5CA3D075}"/>
                </a:ext>
              </a:extLst>
            </p:cNvPr>
            <p:cNvSpPr>
              <a:spLocks/>
            </p:cNvSpPr>
            <p:nvPr/>
          </p:nvSpPr>
          <p:spPr bwMode="auto">
            <a:xfrm>
              <a:off x="3669" y="1302"/>
              <a:ext cx="22" cy="17"/>
            </a:xfrm>
            <a:custGeom>
              <a:avLst/>
              <a:gdLst>
                <a:gd name="T0" fmla="*/ 110809 w 4"/>
                <a:gd name="T1" fmla="*/ 0 h 3"/>
                <a:gd name="T2" fmla="*/ 0 w 4"/>
                <a:gd name="T3" fmla="*/ 63869 h 3"/>
                <a:gd name="T4" fmla="*/ 30283 w 4"/>
                <a:gd name="T5" fmla="*/ 98997 h 3"/>
                <a:gd name="T6" fmla="*/ 86031 w 4"/>
                <a:gd name="T7" fmla="*/ 35128 h 3"/>
                <a:gd name="T8" fmla="*/ 110809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4" name="Freeform 303">
              <a:extLst>
                <a:ext uri="{FF2B5EF4-FFF2-40B4-BE49-F238E27FC236}">
                  <a16:creationId xmlns:a16="http://schemas.microsoft.com/office/drawing/2014/main" id="{22F8DBD8-5189-306D-0590-DB60F5B0B13E}"/>
                </a:ext>
              </a:extLst>
            </p:cNvPr>
            <p:cNvSpPr>
              <a:spLocks/>
            </p:cNvSpPr>
            <p:nvPr/>
          </p:nvSpPr>
          <p:spPr bwMode="auto">
            <a:xfrm>
              <a:off x="3669" y="1302"/>
              <a:ext cx="22" cy="17"/>
            </a:xfrm>
            <a:custGeom>
              <a:avLst/>
              <a:gdLst>
                <a:gd name="T0" fmla="*/ 110809 w 4"/>
                <a:gd name="T1" fmla="*/ 0 h 3"/>
                <a:gd name="T2" fmla="*/ 0 w 4"/>
                <a:gd name="T3" fmla="*/ 63869 h 3"/>
                <a:gd name="T4" fmla="*/ 30283 w 4"/>
                <a:gd name="T5" fmla="*/ 98997 h 3"/>
                <a:gd name="T6" fmla="*/ 86031 w 4"/>
                <a:gd name="T7" fmla="*/ 35128 h 3"/>
                <a:gd name="T8" fmla="*/ 110809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05" name="Freeform 304">
              <a:extLst>
                <a:ext uri="{FF2B5EF4-FFF2-40B4-BE49-F238E27FC236}">
                  <a16:creationId xmlns:a16="http://schemas.microsoft.com/office/drawing/2014/main" id="{CAADD6A0-CD5B-FE16-6FAF-4BD1B3661280}"/>
                </a:ext>
              </a:extLst>
            </p:cNvPr>
            <p:cNvSpPr>
              <a:spLocks/>
            </p:cNvSpPr>
            <p:nvPr/>
          </p:nvSpPr>
          <p:spPr bwMode="auto">
            <a:xfrm>
              <a:off x="3736" y="1319"/>
              <a:ext cx="23" cy="33"/>
            </a:xfrm>
            <a:custGeom>
              <a:avLst/>
              <a:gdLst>
                <a:gd name="T0" fmla="*/ 144285 w 4"/>
                <a:gd name="T1" fmla="*/ 0 h 6"/>
                <a:gd name="T2" fmla="*/ 38220 w 4"/>
                <a:gd name="T3" fmla="*/ 140938 h 6"/>
                <a:gd name="T4" fmla="*/ 75480 w 4"/>
                <a:gd name="T5" fmla="*/ 140938 h 6"/>
                <a:gd name="T6" fmla="*/ 144285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6" name="Freeform 305">
              <a:extLst>
                <a:ext uri="{FF2B5EF4-FFF2-40B4-BE49-F238E27FC236}">
                  <a16:creationId xmlns:a16="http://schemas.microsoft.com/office/drawing/2014/main" id="{87A0CF59-1903-7A15-53CB-562C7CAABA1B}"/>
                </a:ext>
              </a:extLst>
            </p:cNvPr>
            <p:cNvSpPr>
              <a:spLocks/>
            </p:cNvSpPr>
            <p:nvPr/>
          </p:nvSpPr>
          <p:spPr bwMode="auto">
            <a:xfrm>
              <a:off x="3736" y="1319"/>
              <a:ext cx="23" cy="33"/>
            </a:xfrm>
            <a:custGeom>
              <a:avLst/>
              <a:gdLst>
                <a:gd name="T0" fmla="*/ 144285 w 4"/>
                <a:gd name="T1" fmla="*/ 0 h 6"/>
                <a:gd name="T2" fmla="*/ 38220 w 4"/>
                <a:gd name="T3" fmla="*/ 140938 h 6"/>
                <a:gd name="T4" fmla="*/ 75480 w 4"/>
                <a:gd name="T5" fmla="*/ 140938 h 6"/>
                <a:gd name="T6" fmla="*/ 144285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07" name="Freeform 306">
              <a:extLst>
                <a:ext uri="{FF2B5EF4-FFF2-40B4-BE49-F238E27FC236}">
                  <a16:creationId xmlns:a16="http://schemas.microsoft.com/office/drawing/2014/main" id="{4533980E-6867-7628-971E-067A1CF260D8}"/>
                </a:ext>
              </a:extLst>
            </p:cNvPr>
            <p:cNvSpPr>
              <a:spLocks/>
            </p:cNvSpPr>
            <p:nvPr/>
          </p:nvSpPr>
          <p:spPr bwMode="auto">
            <a:xfrm>
              <a:off x="3787" y="1212"/>
              <a:ext cx="16" cy="28"/>
            </a:xfrm>
            <a:custGeom>
              <a:avLst/>
              <a:gdLst>
                <a:gd name="T0" fmla="*/ 68720 w 3"/>
                <a:gd name="T1" fmla="*/ 0 h 5"/>
                <a:gd name="T2" fmla="*/ 0 w 3"/>
                <a:gd name="T3" fmla="*/ 120988 h 5"/>
                <a:gd name="T4" fmla="*/ 21845 w 3"/>
                <a:gd name="T5" fmla="*/ 154353 h 5"/>
                <a:gd name="T6" fmla="*/ 47787 w 3"/>
                <a:gd name="T7" fmla="*/ 33365 h 5"/>
                <a:gd name="T8" fmla="*/ 68720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8" name="Freeform 307">
              <a:extLst>
                <a:ext uri="{FF2B5EF4-FFF2-40B4-BE49-F238E27FC236}">
                  <a16:creationId xmlns:a16="http://schemas.microsoft.com/office/drawing/2014/main" id="{DF4CEA2C-9D5E-222C-E7D7-DDF94F1E7435}"/>
                </a:ext>
              </a:extLst>
            </p:cNvPr>
            <p:cNvSpPr>
              <a:spLocks/>
            </p:cNvSpPr>
            <p:nvPr/>
          </p:nvSpPr>
          <p:spPr bwMode="auto">
            <a:xfrm>
              <a:off x="3787" y="1212"/>
              <a:ext cx="16" cy="28"/>
            </a:xfrm>
            <a:custGeom>
              <a:avLst/>
              <a:gdLst>
                <a:gd name="T0" fmla="*/ 68720 w 3"/>
                <a:gd name="T1" fmla="*/ 0 h 5"/>
                <a:gd name="T2" fmla="*/ 0 w 3"/>
                <a:gd name="T3" fmla="*/ 120988 h 5"/>
                <a:gd name="T4" fmla="*/ 21845 w 3"/>
                <a:gd name="T5" fmla="*/ 154353 h 5"/>
                <a:gd name="T6" fmla="*/ 47787 w 3"/>
                <a:gd name="T7" fmla="*/ 33365 h 5"/>
                <a:gd name="T8" fmla="*/ 68720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09" name="Freeform 308">
              <a:extLst>
                <a:ext uri="{FF2B5EF4-FFF2-40B4-BE49-F238E27FC236}">
                  <a16:creationId xmlns:a16="http://schemas.microsoft.com/office/drawing/2014/main" id="{1F83731D-0334-8AAE-89ED-9CE80E8AEEAE}"/>
                </a:ext>
              </a:extLst>
            </p:cNvPr>
            <p:cNvSpPr>
              <a:spLocks/>
            </p:cNvSpPr>
            <p:nvPr/>
          </p:nvSpPr>
          <p:spPr bwMode="auto">
            <a:xfrm>
              <a:off x="2556" y="1738"/>
              <a:ext cx="39" cy="28"/>
            </a:xfrm>
            <a:custGeom>
              <a:avLst/>
              <a:gdLst>
                <a:gd name="T0" fmla="*/ 209090 w 7"/>
                <a:gd name="T1" fmla="*/ 33365 h 5"/>
                <a:gd name="T2" fmla="*/ 150300 w 7"/>
                <a:gd name="T3" fmla="*/ 0 h 5"/>
                <a:gd name="T4" fmla="*/ 0 w 7"/>
                <a:gd name="T5" fmla="*/ 154353 h 5"/>
                <a:gd name="T6" fmla="*/ 0 60000 65536"/>
                <a:gd name="T7" fmla="*/ 0 60000 65536"/>
                <a:gd name="T8" fmla="*/ 0 60000 65536"/>
              </a:gdLst>
              <a:ahLst/>
              <a:cxnLst>
                <a:cxn ang="T6">
                  <a:pos x="T0" y="T1"/>
                </a:cxn>
                <a:cxn ang="T7">
                  <a:pos x="T2" y="T3"/>
                </a:cxn>
                <a:cxn ang="T8">
                  <a:pos x="T4" y="T5"/>
                </a:cxn>
              </a:cxnLst>
              <a:rect l="0" t="0" r="r" b="b"/>
              <a:pathLst>
                <a:path w="7" h="5">
                  <a:moveTo>
                    <a:pt x="7" y="1"/>
                  </a:moveTo>
                  <a:cubicBezTo>
                    <a:pt x="7" y="0"/>
                    <a:pt x="5" y="0"/>
                    <a:pt x="5" y="0"/>
                  </a:cubicBezTo>
                  <a:cubicBezTo>
                    <a:pt x="4" y="0"/>
                    <a:pt x="3" y="4"/>
                    <a:pt x="0" y="5"/>
                  </a:cubicBezTo>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10" name="Freeform 309">
              <a:extLst>
                <a:ext uri="{FF2B5EF4-FFF2-40B4-BE49-F238E27FC236}">
                  <a16:creationId xmlns:a16="http://schemas.microsoft.com/office/drawing/2014/main" id="{D10B0460-0B0E-6EB9-2D50-B7F6B69F1A3C}"/>
                </a:ext>
              </a:extLst>
            </p:cNvPr>
            <p:cNvSpPr>
              <a:spLocks/>
            </p:cNvSpPr>
            <p:nvPr/>
          </p:nvSpPr>
          <p:spPr bwMode="auto">
            <a:xfrm>
              <a:off x="2584" y="1749"/>
              <a:ext cx="280" cy="207"/>
            </a:xfrm>
            <a:custGeom>
              <a:avLst/>
              <a:gdLst>
                <a:gd name="T0" fmla="*/ 1387714 w 50"/>
                <a:gd name="T1" fmla="*/ 33271 h 37"/>
                <a:gd name="T2" fmla="*/ 1112339 w 50"/>
                <a:gd name="T3" fmla="*/ 60752 h 37"/>
                <a:gd name="T4" fmla="*/ 120988 w 50"/>
                <a:gd name="T5" fmla="*/ 0 h 37"/>
                <a:gd name="T6" fmla="*/ 33365 w 50"/>
                <a:gd name="T7" fmla="*/ 0 h 37"/>
                <a:gd name="T8" fmla="*/ 0 w 50"/>
                <a:gd name="T9" fmla="*/ 92993 h 37"/>
                <a:gd name="T10" fmla="*/ 462213 w 50"/>
                <a:gd name="T11" fmla="*/ 581010 h 37"/>
                <a:gd name="T12" fmla="*/ 584114 w 50"/>
                <a:gd name="T13" fmla="*/ 707274 h 37"/>
                <a:gd name="T14" fmla="*/ 710024 w 50"/>
                <a:gd name="T15" fmla="*/ 1102118 h 37"/>
                <a:gd name="T16" fmla="*/ 1112339 w 50"/>
                <a:gd name="T17" fmla="*/ 827748 h 37"/>
                <a:gd name="T18" fmla="*/ 1508539 w 50"/>
                <a:gd name="T19" fmla="*/ 246889 h 37"/>
                <a:gd name="T20" fmla="*/ 1508539 w 50"/>
                <a:gd name="T21" fmla="*/ 92993 h 37"/>
                <a:gd name="T22" fmla="*/ 1387714 w 50"/>
                <a:gd name="T23" fmla="*/ 33271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1" name="Freeform 310">
              <a:extLst>
                <a:ext uri="{FF2B5EF4-FFF2-40B4-BE49-F238E27FC236}">
                  <a16:creationId xmlns:a16="http://schemas.microsoft.com/office/drawing/2014/main" id="{A60FC9B7-AED5-1472-BF1D-1524A2ED8E87}"/>
                </a:ext>
              </a:extLst>
            </p:cNvPr>
            <p:cNvSpPr>
              <a:spLocks/>
            </p:cNvSpPr>
            <p:nvPr/>
          </p:nvSpPr>
          <p:spPr bwMode="auto">
            <a:xfrm>
              <a:off x="2584" y="1749"/>
              <a:ext cx="280" cy="207"/>
            </a:xfrm>
            <a:custGeom>
              <a:avLst/>
              <a:gdLst>
                <a:gd name="T0" fmla="*/ 1387714 w 50"/>
                <a:gd name="T1" fmla="*/ 33271 h 37"/>
                <a:gd name="T2" fmla="*/ 1112339 w 50"/>
                <a:gd name="T3" fmla="*/ 60752 h 37"/>
                <a:gd name="T4" fmla="*/ 120988 w 50"/>
                <a:gd name="T5" fmla="*/ 0 h 37"/>
                <a:gd name="T6" fmla="*/ 33365 w 50"/>
                <a:gd name="T7" fmla="*/ 0 h 37"/>
                <a:gd name="T8" fmla="*/ 0 w 50"/>
                <a:gd name="T9" fmla="*/ 92993 h 37"/>
                <a:gd name="T10" fmla="*/ 462213 w 50"/>
                <a:gd name="T11" fmla="*/ 581010 h 37"/>
                <a:gd name="T12" fmla="*/ 584114 w 50"/>
                <a:gd name="T13" fmla="*/ 707274 h 37"/>
                <a:gd name="T14" fmla="*/ 710024 w 50"/>
                <a:gd name="T15" fmla="*/ 1102118 h 37"/>
                <a:gd name="T16" fmla="*/ 1112339 w 50"/>
                <a:gd name="T17" fmla="*/ 827748 h 37"/>
                <a:gd name="T18" fmla="*/ 1508539 w 50"/>
                <a:gd name="T19" fmla="*/ 246889 h 37"/>
                <a:gd name="T20" fmla="*/ 1508539 w 50"/>
                <a:gd name="T21" fmla="*/ 92993 h 37"/>
                <a:gd name="T22" fmla="*/ 1387714 w 50"/>
                <a:gd name="T23" fmla="*/ 33271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12" name="Freeform 311">
              <a:extLst>
                <a:ext uri="{FF2B5EF4-FFF2-40B4-BE49-F238E27FC236}">
                  <a16:creationId xmlns:a16="http://schemas.microsoft.com/office/drawing/2014/main" id="{43C80EC8-2881-36B8-4104-AD6DBFB1CCCE}"/>
                </a:ext>
              </a:extLst>
            </p:cNvPr>
            <p:cNvSpPr>
              <a:spLocks noEditPoints="1"/>
            </p:cNvSpPr>
            <p:nvPr/>
          </p:nvSpPr>
          <p:spPr bwMode="auto">
            <a:xfrm>
              <a:off x="2718" y="1743"/>
              <a:ext cx="118" cy="118"/>
            </a:xfrm>
            <a:custGeom>
              <a:avLst/>
              <a:gdLst>
                <a:gd name="T0" fmla="*/ 470511 w 21"/>
                <a:gd name="T1" fmla="*/ 33877 h 21"/>
                <a:gd name="T2" fmla="*/ 470511 w 21"/>
                <a:gd name="T3" fmla="*/ 33877 h 21"/>
                <a:gd name="T4" fmla="*/ 470511 w 21"/>
                <a:gd name="T5" fmla="*/ 33877 h 21"/>
                <a:gd name="T6" fmla="*/ 408752 w 21"/>
                <a:gd name="T7" fmla="*/ 33877 h 21"/>
                <a:gd name="T8" fmla="*/ 408752 w 21"/>
                <a:gd name="T9" fmla="*/ 95636 h 21"/>
                <a:gd name="T10" fmla="*/ 408752 w 21"/>
                <a:gd name="T11" fmla="*/ 95636 h 21"/>
                <a:gd name="T12" fmla="*/ 346836 w 21"/>
                <a:gd name="T13" fmla="*/ 33877 h 21"/>
                <a:gd name="T14" fmla="*/ 374875 w 21"/>
                <a:gd name="T15" fmla="*/ 95636 h 21"/>
                <a:gd name="T16" fmla="*/ 346836 w 21"/>
                <a:gd name="T17" fmla="*/ 33877 h 21"/>
                <a:gd name="T18" fmla="*/ 95636 w 21"/>
                <a:gd name="T19" fmla="*/ 504388 h 21"/>
                <a:gd name="T20" fmla="*/ 123642 w 21"/>
                <a:gd name="T21" fmla="*/ 190356 h 21"/>
                <a:gd name="T22" fmla="*/ 95636 w 21"/>
                <a:gd name="T23" fmla="*/ 599142 h 21"/>
                <a:gd name="T24" fmla="*/ 123642 w 21"/>
                <a:gd name="T25" fmla="*/ 599142 h 21"/>
                <a:gd name="T26" fmla="*/ 123642 w 21"/>
                <a:gd name="T27" fmla="*/ 599142 h 21"/>
                <a:gd name="T28" fmla="*/ 95636 w 21"/>
                <a:gd name="T29" fmla="*/ 626990 h 21"/>
                <a:gd name="T30" fmla="*/ 95636 w 21"/>
                <a:gd name="T31" fmla="*/ 626990 h 21"/>
                <a:gd name="T32" fmla="*/ 95636 w 21"/>
                <a:gd name="T33" fmla="*/ 626990 h 21"/>
                <a:gd name="T34" fmla="*/ 123642 w 21"/>
                <a:gd name="T35" fmla="*/ 660867 h 21"/>
                <a:gd name="T36" fmla="*/ 156479 w 21"/>
                <a:gd name="T37" fmla="*/ 626990 h 21"/>
                <a:gd name="T38" fmla="*/ 123642 w 21"/>
                <a:gd name="T39" fmla="*/ 660867 h 21"/>
                <a:gd name="T40" fmla="*/ 218396 w 21"/>
                <a:gd name="T41" fmla="*/ 626990 h 21"/>
                <a:gd name="T42" fmla="*/ 190356 w 21"/>
                <a:gd name="T43" fmla="*/ 626990 h 21"/>
                <a:gd name="T44" fmla="*/ 218396 w 21"/>
                <a:gd name="T45" fmla="*/ 626990 h 21"/>
                <a:gd name="T46" fmla="*/ 286184 w 21"/>
                <a:gd name="T47" fmla="*/ 408752 h 21"/>
                <a:gd name="T48" fmla="*/ 218396 w 21"/>
                <a:gd name="T49" fmla="*/ 626990 h 21"/>
                <a:gd name="T50" fmla="*/ 314032 w 21"/>
                <a:gd name="T51" fmla="*/ 374875 h 21"/>
                <a:gd name="T52" fmla="*/ 314032 w 21"/>
                <a:gd name="T53" fmla="*/ 374875 h 21"/>
                <a:gd name="T54" fmla="*/ 314032 w 21"/>
                <a:gd name="T55" fmla="*/ 374875 h 21"/>
                <a:gd name="T56" fmla="*/ 314032 w 21"/>
                <a:gd name="T57" fmla="*/ 374875 h 21"/>
                <a:gd name="T58" fmla="*/ 286184 w 21"/>
                <a:gd name="T59" fmla="*/ 374875 h 21"/>
                <a:gd name="T60" fmla="*/ 286184 w 21"/>
                <a:gd name="T61" fmla="*/ 374875 h 21"/>
                <a:gd name="T62" fmla="*/ 314032 w 21"/>
                <a:gd name="T63" fmla="*/ 374875 h 21"/>
                <a:gd name="T64" fmla="*/ 286184 w 21"/>
                <a:gd name="T65" fmla="*/ 346836 h 21"/>
                <a:gd name="T66" fmla="*/ 286184 w 21"/>
                <a:gd name="T67" fmla="*/ 346836 h 21"/>
                <a:gd name="T68" fmla="*/ 374875 w 21"/>
                <a:gd name="T69" fmla="*/ 252273 h 21"/>
                <a:gd name="T70" fmla="*/ 374875 w 21"/>
                <a:gd name="T71" fmla="*/ 252273 h 21"/>
                <a:gd name="T72" fmla="*/ 374875 w 21"/>
                <a:gd name="T73" fmla="*/ 218396 h 21"/>
                <a:gd name="T74" fmla="*/ 374875 w 21"/>
                <a:gd name="T75" fmla="*/ 252273 h 21"/>
                <a:gd name="T76" fmla="*/ 599142 w 21"/>
                <a:gd name="T77" fmla="*/ 61725 h 21"/>
                <a:gd name="T78" fmla="*/ 442663 w 21"/>
                <a:gd name="T79" fmla="*/ 190356 h 21"/>
                <a:gd name="T80" fmla="*/ 599142 w 21"/>
                <a:gd name="T81" fmla="*/ 61725 h 21"/>
                <a:gd name="T82" fmla="*/ 626990 w 21"/>
                <a:gd name="T83" fmla="*/ 33877 h 21"/>
                <a:gd name="T84" fmla="*/ 599142 w 21"/>
                <a:gd name="T85" fmla="*/ 61725 h 21"/>
                <a:gd name="T86" fmla="*/ 626990 w 21"/>
                <a:gd name="T87" fmla="*/ 33877 h 21"/>
                <a:gd name="T88" fmla="*/ 470511 w 21"/>
                <a:gd name="T89" fmla="*/ 61725 h 21"/>
                <a:gd name="T90" fmla="*/ 504388 w 21"/>
                <a:gd name="T91" fmla="*/ 61725 h 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21">
                  <a:moveTo>
                    <a:pt x="15" y="2"/>
                  </a:moveTo>
                  <a:lnTo>
                    <a:pt x="15" y="2"/>
                  </a:lnTo>
                  <a:lnTo>
                    <a:pt x="15" y="1"/>
                  </a:lnTo>
                  <a:lnTo>
                    <a:pt x="15" y="2"/>
                  </a:lnTo>
                  <a:close/>
                  <a:moveTo>
                    <a:pt x="15" y="1"/>
                  </a:moveTo>
                  <a:lnTo>
                    <a:pt x="15" y="1"/>
                  </a:lnTo>
                  <a:lnTo>
                    <a:pt x="15" y="2"/>
                  </a:lnTo>
                  <a:lnTo>
                    <a:pt x="15" y="1"/>
                  </a:lnTo>
                  <a:close/>
                  <a:moveTo>
                    <a:pt x="15" y="2"/>
                  </a:moveTo>
                  <a:cubicBezTo>
                    <a:pt x="15" y="2"/>
                    <a:pt x="14" y="2"/>
                    <a:pt x="13" y="3"/>
                  </a:cubicBezTo>
                  <a:lnTo>
                    <a:pt x="13" y="1"/>
                  </a:lnTo>
                  <a:cubicBezTo>
                    <a:pt x="14" y="1"/>
                    <a:pt x="15" y="1"/>
                    <a:pt x="15" y="1"/>
                  </a:cubicBezTo>
                  <a:lnTo>
                    <a:pt x="15" y="2"/>
                  </a:lnTo>
                  <a:close/>
                  <a:moveTo>
                    <a:pt x="13" y="3"/>
                  </a:moveTo>
                  <a:lnTo>
                    <a:pt x="13" y="3"/>
                  </a:lnTo>
                  <a:lnTo>
                    <a:pt x="13" y="2"/>
                  </a:lnTo>
                  <a:lnTo>
                    <a:pt x="13" y="3"/>
                  </a:lnTo>
                  <a:close/>
                  <a:moveTo>
                    <a:pt x="13" y="3"/>
                  </a:moveTo>
                  <a:cubicBezTo>
                    <a:pt x="13" y="3"/>
                    <a:pt x="12" y="3"/>
                    <a:pt x="12" y="3"/>
                  </a:cubicBezTo>
                  <a:lnTo>
                    <a:pt x="11" y="1"/>
                  </a:lnTo>
                  <a:cubicBezTo>
                    <a:pt x="12" y="1"/>
                    <a:pt x="13" y="1"/>
                    <a:pt x="13" y="1"/>
                  </a:cubicBezTo>
                  <a:lnTo>
                    <a:pt x="13" y="3"/>
                  </a:lnTo>
                  <a:close/>
                  <a:moveTo>
                    <a:pt x="12" y="3"/>
                  </a:moveTo>
                  <a:cubicBezTo>
                    <a:pt x="9" y="3"/>
                    <a:pt x="6" y="5"/>
                    <a:pt x="4" y="6"/>
                  </a:cubicBezTo>
                  <a:lnTo>
                    <a:pt x="3" y="6"/>
                  </a:lnTo>
                  <a:cubicBezTo>
                    <a:pt x="5" y="4"/>
                    <a:pt x="8" y="2"/>
                    <a:pt x="11" y="1"/>
                  </a:cubicBezTo>
                  <a:lnTo>
                    <a:pt x="12" y="3"/>
                  </a:lnTo>
                  <a:close/>
                  <a:moveTo>
                    <a:pt x="4" y="6"/>
                  </a:moveTo>
                  <a:cubicBezTo>
                    <a:pt x="2" y="9"/>
                    <a:pt x="2" y="12"/>
                    <a:pt x="3" y="16"/>
                  </a:cubicBezTo>
                  <a:lnTo>
                    <a:pt x="2" y="16"/>
                  </a:lnTo>
                  <a:cubicBezTo>
                    <a:pt x="1" y="12"/>
                    <a:pt x="0" y="9"/>
                    <a:pt x="3" y="6"/>
                  </a:cubicBezTo>
                  <a:lnTo>
                    <a:pt x="4" y="6"/>
                  </a:lnTo>
                  <a:close/>
                  <a:moveTo>
                    <a:pt x="3" y="16"/>
                  </a:moveTo>
                  <a:cubicBezTo>
                    <a:pt x="4" y="17"/>
                    <a:pt x="4" y="18"/>
                    <a:pt x="4" y="19"/>
                  </a:cubicBezTo>
                  <a:lnTo>
                    <a:pt x="3" y="19"/>
                  </a:lnTo>
                  <a:cubicBezTo>
                    <a:pt x="3" y="18"/>
                    <a:pt x="2" y="17"/>
                    <a:pt x="2" y="16"/>
                  </a:cubicBezTo>
                  <a:lnTo>
                    <a:pt x="3" y="16"/>
                  </a:lnTo>
                  <a:close/>
                  <a:moveTo>
                    <a:pt x="4" y="19"/>
                  </a:moveTo>
                  <a:lnTo>
                    <a:pt x="4" y="19"/>
                  </a:lnTo>
                  <a:lnTo>
                    <a:pt x="3" y="19"/>
                  </a:lnTo>
                  <a:lnTo>
                    <a:pt x="4" y="19"/>
                  </a:lnTo>
                  <a:close/>
                  <a:moveTo>
                    <a:pt x="4" y="19"/>
                  </a:moveTo>
                  <a:lnTo>
                    <a:pt x="4" y="19"/>
                  </a:lnTo>
                  <a:lnTo>
                    <a:pt x="3" y="20"/>
                  </a:lnTo>
                  <a:cubicBezTo>
                    <a:pt x="3" y="19"/>
                    <a:pt x="3" y="19"/>
                    <a:pt x="3" y="19"/>
                  </a:cubicBezTo>
                  <a:lnTo>
                    <a:pt x="4" y="19"/>
                  </a:lnTo>
                  <a:close/>
                  <a:moveTo>
                    <a:pt x="3" y="20"/>
                  </a:moveTo>
                  <a:lnTo>
                    <a:pt x="3" y="20"/>
                  </a:lnTo>
                  <a:lnTo>
                    <a:pt x="3" y="19"/>
                  </a:lnTo>
                  <a:lnTo>
                    <a:pt x="3" y="20"/>
                  </a:lnTo>
                  <a:close/>
                  <a:moveTo>
                    <a:pt x="4" y="19"/>
                  </a:moveTo>
                  <a:cubicBezTo>
                    <a:pt x="4" y="19"/>
                    <a:pt x="4" y="19"/>
                    <a:pt x="5" y="20"/>
                  </a:cubicBezTo>
                  <a:lnTo>
                    <a:pt x="4" y="21"/>
                  </a:lnTo>
                  <a:cubicBezTo>
                    <a:pt x="3" y="21"/>
                    <a:pt x="3" y="20"/>
                    <a:pt x="3" y="20"/>
                  </a:cubicBezTo>
                  <a:lnTo>
                    <a:pt x="4" y="19"/>
                  </a:lnTo>
                  <a:close/>
                  <a:moveTo>
                    <a:pt x="5" y="20"/>
                  </a:moveTo>
                  <a:cubicBezTo>
                    <a:pt x="5" y="20"/>
                    <a:pt x="6" y="20"/>
                    <a:pt x="6" y="20"/>
                  </a:cubicBezTo>
                  <a:lnTo>
                    <a:pt x="6" y="21"/>
                  </a:lnTo>
                  <a:cubicBezTo>
                    <a:pt x="6" y="21"/>
                    <a:pt x="5" y="21"/>
                    <a:pt x="4" y="21"/>
                  </a:cubicBezTo>
                  <a:lnTo>
                    <a:pt x="5" y="20"/>
                  </a:lnTo>
                  <a:close/>
                  <a:moveTo>
                    <a:pt x="6" y="20"/>
                  </a:moveTo>
                  <a:cubicBezTo>
                    <a:pt x="6" y="20"/>
                    <a:pt x="6" y="20"/>
                    <a:pt x="7" y="20"/>
                  </a:cubicBezTo>
                  <a:lnTo>
                    <a:pt x="7" y="21"/>
                  </a:lnTo>
                  <a:cubicBezTo>
                    <a:pt x="7" y="21"/>
                    <a:pt x="7" y="21"/>
                    <a:pt x="6" y="21"/>
                  </a:cubicBezTo>
                  <a:lnTo>
                    <a:pt x="6" y="20"/>
                  </a:lnTo>
                  <a:close/>
                  <a:moveTo>
                    <a:pt x="7" y="21"/>
                  </a:moveTo>
                  <a:lnTo>
                    <a:pt x="7" y="21"/>
                  </a:lnTo>
                  <a:lnTo>
                    <a:pt x="7" y="20"/>
                  </a:lnTo>
                  <a:lnTo>
                    <a:pt x="7" y="21"/>
                  </a:lnTo>
                  <a:close/>
                  <a:moveTo>
                    <a:pt x="7" y="20"/>
                  </a:moveTo>
                  <a:cubicBezTo>
                    <a:pt x="10" y="19"/>
                    <a:pt x="9" y="16"/>
                    <a:pt x="9" y="13"/>
                  </a:cubicBezTo>
                  <a:lnTo>
                    <a:pt x="10" y="13"/>
                  </a:lnTo>
                  <a:cubicBezTo>
                    <a:pt x="11" y="16"/>
                    <a:pt x="11" y="20"/>
                    <a:pt x="7" y="21"/>
                  </a:cubicBezTo>
                  <a:lnTo>
                    <a:pt x="7" y="20"/>
                  </a:lnTo>
                  <a:close/>
                  <a:moveTo>
                    <a:pt x="9" y="13"/>
                  </a:moveTo>
                  <a:cubicBezTo>
                    <a:pt x="9" y="13"/>
                    <a:pt x="9" y="13"/>
                    <a:pt x="9" y="12"/>
                  </a:cubicBezTo>
                  <a:lnTo>
                    <a:pt x="10" y="12"/>
                  </a:lnTo>
                  <a:cubicBezTo>
                    <a:pt x="10" y="12"/>
                    <a:pt x="10" y="13"/>
                    <a:pt x="10" y="13"/>
                  </a:cubicBezTo>
                  <a:lnTo>
                    <a:pt x="9" y="13"/>
                  </a:lnTo>
                  <a:close/>
                  <a:moveTo>
                    <a:pt x="10" y="12"/>
                  </a:moveTo>
                  <a:lnTo>
                    <a:pt x="10" y="12"/>
                  </a:lnTo>
                  <a:lnTo>
                    <a:pt x="9" y="12"/>
                  </a:lnTo>
                  <a:lnTo>
                    <a:pt x="10" y="12"/>
                  </a:lnTo>
                  <a:close/>
                  <a:moveTo>
                    <a:pt x="9" y="12"/>
                  </a:moveTo>
                  <a:lnTo>
                    <a:pt x="9" y="12"/>
                  </a:lnTo>
                  <a:lnTo>
                    <a:pt x="10" y="12"/>
                  </a:lnTo>
                  <a:lnTo>
                    <a:pt x="9" y="12"/>
                  </a:lnTo>
                  <a:close/>
                  <a:moveTo>
                    <a:pt x="9" y="12"/>
                  </a:moveTo>
                  <a:lnTo>
                    <a:pt x="9" y="12"/>
                  </a:lnTo>
                  <a:close/>
                  <a:moveTo>
                    <a:pt x="9" y="12"/>
                  </a:moveTo>
                  <a:cubicBezTo>
                    <a:pt x="9" y="12"/>
                    <a:pt x="9" y="12"/>
                    <a:pt x="9" y="11"/>
                  </a:cubicBezTo>
                  <a:lnTo>
                    <a:pt x="10" y="12"/>
                  </a:lnTo>
                  <a:cubicBezTo>
                    <a:pt x="10" y="12"/>
                    <a:pt x="10" y="12"/>
                    <a:pt x="10" y="12"/>
                  </a:cubicBezTo>
                  <a:lnTo>
                    <a:pt x="9" y="12"/>
                  </a:lnTo>
                  <a:close/>
                  <a:moveTo>
                    <a:pt x="9" y="11"/>
                  </a:moveTo>
                  <a:cubicBezTo>
                    <a:pt x="9" y="11"/>
                    <a:pt x="9" y="11"/>
                    <a:pt x="9" y="11"/>
                  </a:cubicBezTo>
                  <a:lnTo>
                    <a:pt x="10" y="11"/>
                  </a:lnTo>
                  <a:cubicBezTo>
                    <a:pt x="10" y="11"/>
                    <a:pt x="10" y="11"/>
                    <a:pt x="10" y="12"/>
                  </a:cubicBezTo>
                  <a:lnTo>
                    <a:pt x="9" y="11"/>
                  </a:lnTo>
                  <a:close/>
                  <a:moveTo>
                    <a:pt x="9" y="11"/>
                  </a:moveTo>
                  <a:cubicBezTo>
                    <a:pt x="9" y="9"/>
                    <a:pt x="10" y="8"/>
                    <a:pt x="12" y="7"/>
                  </a:cubicBezTo>
                  <a:lnTo>
                    <a:pt x="12" y="8"/>
                  </a:lnTo>
                  <a:cubicBezTo>
                    <a:pt x="11" y="9"/>
                    <a:pt x="10" y="10"/>
                    <a:pt x="10" y="11"/>
                  </a:cubicBezTo>
                  <a:lnTo>
                    <a:pt x="9" y="11"/>
                  </a:lnTo>
                  <a:close/>
                  <a:moveTo>
                    <a:pt x="12" y="8"/>
                  </a:moveTo>
                  <a:lnTo>
                    <a:pt x="12" y="8"/>
                  </a:lnTo>
                  <a:close/>
                  <a:moveTo>
                    <a:pt x="12" y="7"/>
                  </a:moveTo>
                  <a:cubicBezTo>
                    <a:pt x="12" y="7"/>
                    <a:pt x="13" y="6"/>
                    <a:pt x="14" y="6"/>
                  </a:cubicBezTo>
                  <a:lnTo>
                    <a:pt x="14" y="7"/>
                  </a:lnTo>
                  <a:cubicBezTo>
                    <a:pt x="14" y="7"/>
                    <a:pt x="13" y="8"/>
                    <a:pt x="12" y="8"/>
                  </a:cubicBezTo>
                  <a:lnTo>
                    <a:pt x="12" y="7"/>
                  </a:lnTo>
                  <a:close/>
                  <a:moveTo>
                    <a:pt x="14" y="6"/>
                  </a:moveTo>
                  <a:cubicBezTo>
                    <a:pt x="16" y="5"/>
                    <a:pt x="17" y="4"/>
                    <a:pt x="19" y="2"/>
                  </a:cubicBezTo>
                  <a:lnTo>
                    <a:pt x="20" y="3"/>
                  </a:lnTo>
                  <a:cubicBezTo>
                    <a:pt x="18" y="5"/>
                    <a:pt x="16" y="6"/>
                    <a:pt x="14" y="7"/>
                  </a:cubicBezTo>
                  <a:lnTo>
                    <a:pt x="14" y="6"/>
                  </a:lnTo>
                  <a:close/>
                  <a:moveTo>
                    <a:pt x="19" y="2"/>
                  </a:moveTo>
                  <a:lnTo>
                    <a:pt x="19" y="2"/>
                  </a:lnTo>
                  <a:close/>
                  <a:moveTo>
                    <a:pt x="19" y="2"/>
                  </a:moveTo>
                  <a:cubicBezTo>
                    <a:pt x="19" y="2"/>
                    <a:pt x="19" y="2"/>
                    <a:pt x="19" y="2"/>
                  </a:cubicBezTo>
                  <a:lnTo>
                    <a:pt x="20" y="1"/>
                  </a:lnTo>
                  <a:cubicBezTo>
                    <a:pt x="20" y="1"/>
                    <a:pt x="21" y="2"/>
                    <a:pt x="20" y="3"/>
                  </a:cubicBezTo>
                  <a:lnTo>
                    <a:pt x="19" y="2"/>
                  </a:lnTo>
                  <a:close/>
                  <a:moveTo>
                    <a:pt x="19" y="2"/>
                  </a:moveTo>
                  <a:cubicBezTo>
                    <a:pt x="19" y="2"/>
                    <a:pt x="17" y="2"/>
                    <a:pt x="16" y="2"/>
                  </a:cubicBezTo>
                  <a:lnTo>
                    <a:pt x="16" y="1"/>
                  </a:lnTo>
                  <a:cubicBezTo>
                    <a:pt x="17" y="1"/>
                    <a:pt x="19" y="0"/>
                    <a:pt x="20" y="1"/>
                  </a:cubicBezTo>
                  <a:lnTo>
                    <a:pt x="19" y="2"/>
                  </a:lnTo>
                  <a:close/>
                  <a:moveTo>
                    <a:pt x="16" y="2"/>
                  </a:moveTo>
                  <a:cubicBezTo>
                    <a:pt x="16" y="2"/>
                    <a:pt x="15" y="2"/>
                    <a:pt x="15" y="2"/>
                  </a:cubicBezTo>
                  <a:lnTo>
                    <a:pt x="15" y="1"/>
                  </a:lnTo>
                  <a:cubicBezTo>
                    <a:pt x="15" y="1"/>
                    <a:pt x="16" y="1"/>
                    <a:pt x="16" y="1"/>
                  </a:cubicBezTo>
                  <a:lnTo>
                    <a:pt x="1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3" name="Freeform 312">
              <a:extLst>
                <a:ext uri="{FF2B5EF4-FFF2-40B4-BE49-F238E27FC236}">
                  <a16:creationId xmlns:a16="http://schemas.microsoft.com/office/drawing/2014/main" id="{F6C335F8-3091-638D-5505-D9A07C30DF60}"/>
                </a:ext>
              </a:extLst>
            </p:cNvPr>
            <p:cNvSpPr>
              <a:spLocks/>
            </p:cNvSpPr>
            <p:nvPr/>
          </p:nvSpPr>
          <p:spPr bwMode="auto">
            <a:xfrm>
              <a:off x="2746" y="1771"/>
              <a:ext cx="17" cy="12"/>
            </a:xfrm>
            <a:custGeom>
              <a:avLst/>
              <a:gdLst>
                <a:gd name="T0" fmla="*/ 98997 w 3"/>
                <a:gd name="T1" fmla="*/ 0 h 2"/>
                <a:gd name="T2" fmla="*/ 0 w 3"/>
                <a:gd name="T3" fmla="*/ 93312 h 2"/>
                <a:gd name="T4" fmla="*/ 98997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1"/>
                    <a:pt x="1" y="1"/>
                    <a:pt x="0" y="2"/>
                  </a:cubicBezTo>
                  <a:cubicBezTo>
                    <a:pt x="1" y="1"/>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4" name="Freeform 313">
              <a:extLst>
                <a:ext uri="{FF2B5EF4-FFF2-40B4-BE49-F238E27FC236}">
                  <a16:creationId xmlns:a16="http://schemas.microsoft.com/office/drawing/2014/main" id="{2AC67A80-E6E2-4994-8A5F-A9F9DC44C0CA}"/>
                </a:ext>
              </a:extLst>
            </p:cNvPr>
            <p:cNvSpPr>
              <a:spLocks/>
            </p:cNvSpPr>
            <p:nvPr/>
          </p:nvSpPr>
          <p:spPr bwMode="auto">
            <a:xfrm>
              <a:off x="2746" y="1771"/>
              <a:ext cx="17" cy="12"/>
            </a:xfrm>
            <a:custGeom>
              <a:avLst/>
              <a:gdLst>
                <a:gd name="T0" fmla="*/ 98997 w 3"/>
                <a:gd name="T1" fmla="*/ 0 h 2"/>
                <a:gd name="T2" fmla="*/ 0 w 3"/>
                <a:gd name="T3" fmla="*/ 93312 h 2"/>
                <a:gd name="T4" fmla="*/ 98997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1"/>
                    <a:pt x="1" y="1"/>
                    <a:pt x="0" y="2"/>
                  </a:cubicBezTo>
                  <a:cubicBezTo>
                    <a:pt x="1" y="1"/>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15" name="Freeform 314">
              <a:extLst>
                <a:ext uri="{FF2B5EF4-FFF2-40B4-BE49-F238E27FC236}">
                  <a16:creationId xmlns:a16="http://schemas.microsoft.com/office/drawing/2014/main" id="{434EA081-EE87-D834-8D65-0065C9F5B7F2}"/>
                </a:ext>
              </a:extLst>
            </p:cNvPr>
            <p:cNvSpPr>
              <a:spLocks noEditPoints="1"/>
            </p:cNvSpPr>
            <p:nvPr/>
          </p:nvSpPr>
          <p:spPr bwMode="auto">
            <a:xfrm>
              <a:off x="2674" y="1760"/>
              <a:ext cx="56" cy="84"/>
            </a:xfrm>
            <a:custGeom>
              <a:avLst/>
              <a:gdLst>
                <a:gd name="T0" fmla="*/ 275374 w 10"/>
                <a:gd name="T1" fmla="*/ 60934 h 15"/>
                <a:gd name="T2" fmla="*/ 308739 w 10"/>
                <a:gd name="T3" fmla="*/ 33365 h 15"/>
                <a:gd name="T4" fmla="*/ 275374 w 10"/>
                <a:gd name="T5" fmla="*/ 60934 h 15"/>
                <a:gd name="T6" fmla="*/ 154353 w 10"/>
                <a:gd name="T7" fmla="*/ 0 h 15"/>
                <a:gd name="T8" fmla="*/ 275374 w 10"/>
                <a:gd name="T9" fmla="*/ 60934 h 15"/>
                <a:gd name="T10" fmla="*/ 60934 w 10"/>
                <a:gd name="T11" fmla="*/ 60934 h 15"/>
                <a:gd name="T12" fmla="*/ 154353 w 10"/>
                <a:gd name="T13" fmla="*/ 0 h 15"/>
                <a:gd name="T14" fmla="*/ 60934 w 10"/>
                <a:gd name="T15" fmla="*/ 33365 h 15"/>
                <a:gd name="T16" fmla="*/ 60934 w 10"/>
                <a:gd name="T17" fmla="*/ 60934 h 15"/>
                <a:gd name="T18" fmla="*/ 60934 w 10"/>
                <a:gd name="T19" fmla="*/ 60934 h 15"/>
                <a:gd name="T20" fmla="*/ 33365 w 10"/>
                <a:gd name="T21" fmla="*/ 33365 h 15"/>
                <a:gd name="T22" fmla="*/ 60934 w 10"/>
                <a:gd name="T23" fmla="*/ 60934 h 15"/>
                <a:gd name="T24" fmla="*/ 33365 w 10"/>
                <a:gd name="T25" fmla="*/ 33365 h 15"/>
                <a:gd name="T26" fmla="*/ 33365 w 10"/>
                <a:gd name="T27" fmla="*/ 33365 h 15"/>
                <a:gd name="T28" fmla="*/ 33365 w 10"/>
                <a:gd name="T29" fmla="*/ 275374 h 15"/>
                <a:gd name="T30" fmla="*/ 33365 w 10"/>
                <a:gd name="T31" fmla="*/ 33365 h 15"/>
                <a:gd name="T32" fmla="*/ 33365 w 10"/>
                <a:gd name="T33" fmla="*/ 275374 h 15"/>
                <a:gd name="T34" fmla="*/ 0 w 10"/>
                <a:gd name="T35" fmla="*/ 341230 h 15"/>
                <a:gd name="T36" fmla="*/ 33365 w 10"/>
                <a:gd name="T37" fmla="*/ 275374 h 15"/>
                <a:gd name="T38" fmla="*/ 33365 w 10"/>
                <a:gd name="T39" fmla="*/ 341230 h 15"/>
                <a:gd name="T40" fmla="*/ 33365 w 10"/>
                <a:gd name="T41" fmla="*/ 341230 h 15"/>
                <a:gd name="T42" fmla="*/ 0 w 10"/>
                <a:gd name="T43" fmla="*/ 341230 h 15"/>
                <a:gd name="T44" fmla="*/ 33365 w 10"/>
                <a:gd name="T45" fmla="*/ 341230 h 15"/>
                <a:gd name="T46" fmla="*/ 0 w 10"/>
                <a:gd name="T47" fmla="*/ 341230 h 15"/>
                <a:gd name="T48" fmla="*/ 0 w 10"/>
                <a:gd name="T49" fmla="*/ 341230 h 15"/>
                <a:gd name="T50" fmla="*/ 33365 w 10"/>
                <a:gd name="T51" fmla="*/ 368794 h 15"/>
                <a:gd name="T52" fmla="*/ 0 w 10"/>
                <a:gd name="T53" fmla="*/ 341230 h 15"/>
                <a:gd name="T54" fmla="*/ 33365 w 10"/>
                <a:gd name="T55" fmla="*/ 368794 h 15"/>
                <a:gd name="T56" fmla="*/ 33365 w 10"/>
                <a:gd name="T57" fmla="*/ 368794 h 15"/>
                <a:gd name="T58" fmla="*/ 60934 w 10"/>
                <a:gd name="T59" fmla="*/ 368794 h 15"/>
                <a:gd name="T60" fmla="*/ 0 w 10"/>
                <a:gd name="T61" fmla="*/ 368794 h 15"/>
                <a:gd name="T62" fmla="*/ 60934 w 10"/>
                <a:gd name="T63" fmla="*/ 368794 h 15"/>
                <a:gd name="T64" fmla="*/ 33365 w 10"/>
                <a:gd name="T65" fmla="*/ 402158 h 15"/>
                <a:gd name="T66" fmla="*/ 60934 w 10"/>
                <a:gd name="T67" fmla="*/ 368794 h 15"/>
                <a:gd name="T68" fmla="*/ 120988 w 10"/>
                <a:gd name="T69" fmla="*/ 462213 h 15"/>
                <a:gd name="T70" fmla="*/ 60934 w 10"/>
                <a:gd name="T71" fmla="*/ 368794 h 15"/>
                <a:gd name="T72" fmla="*/ 120988 w 10"/>
                <a:gd name="T73" fmla="*/ 462213 h 15"/>
                <a:gd name="T74" fmla="*/ 120988 w 10"/>
                <a:gd name="T75" fmla="*/ 429727 h 15"/>
                <a:gd name="T76" fmla="*/ 120988 w 10"/>
                <a:gd name="T77" fmla="*/ 462213 h 15"/>
                <a:gd name="T78" fmla="*/ 120988 w 10"/>
                <a:gd name="T79" fmla="*/ 429727 h 15"/>
                <a:gd name="T80" fmla="*/ 120988 w 10"/>
                <a:gd name="T81" fmla="*/ 462213 h 15"/>
                <a:gd name="T82" fmla="*/ 120988 w 10"/>
                <a:gd name="T83" fmla="*/ 429727 h 15"/>
                <a:gd name="T84" fmla="*/ 247806 w 10"/>
                <a:gd name="T85" fmla="*/ 462213 h 15"/>
                <a:gd name="T86" fmla="*/ 120988 w 10"/>
                <a:gd name="T87" fmla="*/ 429727 h 15"/>
                <a:gd name="T88" fmla="*/ 275374 w 10"/>
                <a:gd name="T89" fmla="*/ 368794 h 15"/>
                <a:gd name="T90" fmla="*/ 247806 w 10"/>
                <a:gd name="T91" fmla="*/ 462213 h 15"/>
                <a:gd name="T92" fmla="*/ 308739 w 10"/>
                <a:gd name="T93" fmla="*/ 368794 h 15"/>
                <a:gd name="T94" fmla="*/ 275374 w 10"/>
                <a:gd name="T95" fmla="*/ 368794 h 15"/>
                <a:gd name="T96" fmla="*/ 275374 w 10"/>
                <a:gd name="T97" fmla="*/ 368794 h 15"/>
                <a:gd name="T98" fmla="*/ 308739 w 10"/>
                <a:gd name="T99" fmla="*/ 368794 h 15"/>
                <a:gd name="T100" fmla="*/ 275374 w 10"/>
                <a:gd name="T101" fmla="*/ 368794 h 15"/>
                <a:gd name="T102" fmla="*/ 308739 w 10"/>
                <a:gd name="T103" fmla="*/ 368794 h 15"/>
                <a:gd name="T104" fmla="*/ 308739 w 10"/>
                <a:gd name="T105" fmla="*/ 368794 h 15"/>
                <a:gd name="T106" fmla="*/ 247806 w 10"/>
                <a:gd name="T107" fmla="*/ 247806 h 15"/>
                <a:gd name="T108" fmla="*/ 308739 w 10"/>
                <a:gd name="T109" fmla="*/ 368794 h 15"/>
                <a:gd name="T110" fmla="*/ 247806 w 10"/>
                <a:gd name="T111" fmla="*/ 247806 h 15"/>
                <a:gd name="T112" fmla="*/ 308739 w 10"/>
                <a:gd name="T113" fmla="*/ 60934 h 15"/>
                <a:gd name="T114" fmla="*/ 247806 w 10"/>
                <a:gd name="T115" fmla="*/ 247806 h 1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 h="15">
                  <a:moveTo>
                    <a:pt x="9" y="2"/>
                  </a:moveTo>
                  <a:cubicBezTo>
                    <a:pt x="9" y="2"/>
                    <a:pt x="9" y="2"/>
                    <a:pt x="9" y="2"/>
                  </a:cubicBezTo>
                  <a:lnTo>
                    <a:pt x="9" y="1"/>
                  </a:lnTo>
                  <a:cubicBezTo>
                    <a:pt x="9" y="1"/>
                    <a:pt x="10" y="1"/>
                    <a:pt x="10" y="1"/>
                  </a:cubicBezTo>
                  <a:lnTo>
                    <a:pt x="9" y="2"/>
                  </a:lnTo>
                  <a:close/>
                  <a:moveTo>
                    <a:pt x="9" y="2"/>
                  </a:moveTo>
                  <a:cubicBezTo>
                    <a:pt x="8" y="1"/>
                    <a:pt x="7" y="1"/>
                    <a:pt x="5" y="1"/>
                  </a:cubicBezTo>
                  <a:lnTo>
                    <a:pt x="5" y="0"/>
                  </a:lnTo>
                  <a:cubicBezTo>
                    <a:pt x="7" y="0"/>
                    <a:pt x="8" y="0"/>
                    <a:pt x="9" y="1"/>
                  </a:cubicBezTo>
                  <a:lnTo>
                    <a:pt x="9" y="2"/>
                  </a:lnTo>
                  <a:close/>
                  <a:moveTo>
                    <a:pt x="5" y="1"/>
                  </a:moveTo>
                  <a:cubicBezTo>
                    <a:pt x="4" y="1"/>
                    <a:pt x="3" y="2"/>
                    <a:pt x="2" y="2"/>
                  </a:cubicBezTo>
                  <a:lnTo>
                    <a:pt x="2" y="1"/>
                  </a:lnTo>
                  <a:cubicBezTo>
                    <a:pt x="2" y="0"/>
                    <a:pt x="4" y="0"/>
                    <a:pt x="5" y="0"/>
                  </a:cubicBezTo>
                  <a:lnTo>
                    <a:pt x="5" y="1"/>
                  </a:lnTo>
                  <a:close/>
                  <a:moveTo>
                    <a:pt x="2" y="1"/>
                  </a:moveTo>
                  <a:lnTo>
                    <a:pt x="2" y="1"/>
                  </a:lnTo>
                  <a:lnTo>
                    <a:pt x="2" y="2"/>
                  </a:lnTo>
                  <a:lnTo>
                    <a:pt x="2" y="1"/>
                  </a:lnTo>
                  <a:close/>
                  <a:moveTo>
                    <a:pt x="2" y="2"/>
                  </a:moveTo>
                  <a:cubicBezTo>
                    <a:pt x="2" y="2"/>
                    <a:pt x="2" y="2"/>
                    <a:pt x="2" y="2"/>
                  </a:cubicBezTo>
                  <a:lnTo>
                    <a:pt x="1" y="1"/>
                  </a:lnTo>
                  <a:cubicBezTo>
                    <a:pt x="1" y="1"/>
                    <a:pt x="1" y="1"/>
                    <a:pt x="2" y="1"/>
                  </a:cubicBezTo>
                  <a:lnTo>
                    <a:pt x="2" y="2"/>
                  </a:lnTo>
                  <a:close/>
                  <a:moveTo>
                    <a:pt x="1" y="1"/>
                  </a:moveTo>
                  <a:lnTo>
                    <a:pt x="1" y="1"/>
                  </a:lnTo>
                  <a:lnTo>
                    <a:pt x="2" y="2"/>
                  </a:lnTo>
                  <a:lnTo>
                    <a:pt x="1" y="1"/>
                  </a:lnTo>
                  <a:close/>
                  <a:moveTo>
                    <a:pt x="2" y="2"/>
                  </a:moveTo>
                  <a:cubicBezTo>
                    <a:pt x="1" y="4"/>
                    <a:pt x="1" y="6"/>
                    <a:pt x="1" y="9"/>
                  </a:cubicBezTo>
                  <a:lnTo>
                    <a:pt x="0" y="9"/>
                  </a:lnTo>
                  <a:cubicBezTo>
                    <a:pt x="0" y="6"/>
                    <a:pt x="0" y="4"/>
                    <a:pt x="1" y="1"/>
                  </a:cubicBezTo>
                  <a:lnTo>
                    <a:pt x="2" y="2"/>
                  </a:lnTo>
                  <a:close/>
                  <a:moveTo>
                    <a:pt x="1" y="9"/>
                  </a:moveTo>
                  <a:cubicBezTo>
                    <a:pt x="1" y="9"/>
                    <a:pt x="1" y="10"/>
                    <a:pt x="1" y="11"/>
                  </a:cubicBezTo>
                  <a:lnTo>
                    <a:pt x="0" y="11"/>
                  </a:lnTo>
                  <a:cubicBezTo>
                    <a:pt x="0" y="10"/>
                    <a:pt x="0" y="9"/>
                    <a:pt x="0" y="9"/>
                  </a:cubicBezTo>
                  <a:lnTo>
                    <a:pt x="1" y="9"/>
                  </a:lnTo>
                  <a:close/>
                  <a:moveTo>
                    <a:pt x="1" y="11"/>
                  </a:moveTo>
                  <a:lnTo>
                    <a:pt x="1" y="11"/>
                  </a:lnTo>
                  <a:close/>
                  <a:moveTo>
                    <a:pt x="1" y="11"/>
                  </a:moveTo>
                  <a:lnTo>
                    <a:pt x="1" y="11"/>
                  </a:lnTo>
                  <a:lnTo>
                    <a:pt x="0" y="11"/>
                  </a:lnTo>
                  <a:lnTo>
                    <a:pt x="1" y="11"/>
                  </a:lnTo>
                  <a:close/>
                  <a:moveTo>
                    <a:pt x="0" y="11"/>
                  </a:moveTo>
                  <a:lnTo>
                    <a:pt x="0" y="11"/>
                  </a:lnTo>
                  <a:lnTo>
                    <a:pt x="1" y="11"/>
                  </a:lnTo>
                  <a:lnTo>
                    <a:pt x="0" y="11"/>
                  </a:lnTo>
                  <a:close/>
                  <a:moveTo>
                    <a:pt x="1" y="11"/>
                  </a:moveTo>
                  <a:cubicBezTo>
                    <a:pt x="1" y="12"/>
                    <a:pt x="1" y="12"/>
                    <a:pt x="1" y="12"/>
                  </a:cubicBezTo>
                  <a:lnTo>
                    <a:pt x="0" y="12"/>
                  </a:lnTo>
                  <a:cubicBezTo>
                    <a:pt x="0" y="12"/>
                    <a:pt x="0" y="12"/>
                    <a:pt x="0" y="11"/>
                  </a:cubicBezTo>
                  <a:lnTo>
                    <a:pt x="1" y="11"/>
                  </a:lnTo>
                  <a:close/>
                  <a:moveTo>
                    <a:pt x="1" y="12"/>
                  </a:moveTo>
                  <a:lnTo>
                    <a:pt x="1" y="12"/>
                  </a:lnTo>
                  <a:close/>
                  <a:moveTo>
                    <a:pt x="1" y="12"/>
                  </a:moveTo>
                  <a:cubicBezTo>
                    <a:pt x="1" y="12"/>
                    <a:pt x="1" y="12"/>
                    <a:pt x="2" y="12"/>
                  </a:cubicBezTo>
                  <a:lnTo>
                    <a:pt x="0" y="13"/>
                  </a:lnTo>
                  <a:cubicBezTo>
                    <a:pt x="0" y="13"/>
                    <a:pt x="0" y="12"/>
                    <a:pt x="0" y="12"/>
                  </a:cubicBezTo>
                  <a:lnTo>
                    <a:pt x="1" y="12"/>
                  </a:lnTo>
                  <a:close/>
                  <a:moveTo>
                    <a:pt x="2" y="12"/>
                  </a:moveTo>
                  <a:lnTo>
                    <a:pt x="2" y="12"/>
                  </a:lnTo>
                  <a:lnTo>
                    <a:pt x="1" y="13"/>
                  </a:lnTo>
                  <a:lnTo>
                    <a:pt x="2" y="12"/>
                  </a:lnTo>
                  <a:close/>
                  <a:moveTo>
                    <a:pt x="2" y="12"/>
                  </a:moveTo>
                  <a:cubicBezTo>
                    <a:pt x="2" y="13"/>
                    <a:pt x="3" y="14"/>
                    <a:pt x="4" y="14"/>
                  </a:cubicBezTo>
                  <a:lnTo>
                    <a:pt x="4" y="15"/>
                  </a:lnTo>
                  <a:cubicBezTo>
                    <a:pt x="2" y="15"/>
                    <a:pt x="1" y="14"/>
                    <a:pt x="0" y="13"/>
                  </a:cubicBezTo>
                  <a:lnTo>
                    <a:pt x="2" y="12"/>
                  </a:lnTo>
                  <a:close/>
                  <a:moveTo>
                    <a:pt x="4" y="15"/>
                  </a:moveTo>
                  <a:lnTo>
                    <a:pt x="4" y="15"/>
                  </a:lnTo>
                  <a:close/>
                  <a:moveTo>
                    <a:pt x="4" y="14"/>
                  </a:moveTo>
                  <a:lnTo>
                    <a:pt x="4" y="14"/>
                  </a:lnTo>
                  <a:lnTo>
                    <a:pt x="4" y="15"/>
                  </a:lnTo>
                  <a:lnTo>
                    <a:pt x="4" y="14"/>
                  </a:lnTo>
                  <a:close/>
                  <a:moveTo>
                    <a:pt x="4" y="15"/>
                  </a:moveTo>
                  <a:lnTo>
                    <a:pt x="4" y="15"/>
                  </a:lnTo>
                  <a:close/>
                  <a:moveTo>
                    <a:pt x="4" y="14"/>
                  </a:moveTo>
                  <a:cubicBezTo>
                    <a:pt x="5" y="14"/>
                    <a:pt x="6" y="14"/>
                    <a:pt x="7" y="14"/>
                  </a:cubicBezTo>
                  <a:lnTo>
                    <a:pt x="8" y="15"/>
                  </a:lnTo>
                  <a:cubicBezTo>
                    <a:pt x="6" y="15"/>
                    <a:pt x="5" y="15"/>
                    <a:pt x="4" y="15"/>
                  </a:cubicBezTo>
                  <a:lnTo>
                    <a:pt x="4" y="14"/>
                  </a:lnTo>
                  <a:close/>
                  <a:moveTo>
                    <a:pt x="7" y="14"/>
                  </a:moveTo>
                  <a:cubicBezTo>
                    <a:pt x="8" y="13"/>
                    <a:pt x="9" y="13"/>
                    <a:pt x="9" y="12"/>
                  </a:cubicBezTo>
                  <a:lnTo>
                    <a:pt x="10" y="12"/>
                  </a:lnTo>
                  <a:cubicBezTo>
                    <a:pt x="10" y="14"/>
                    <a:pt x="9" y="14"/>
                    <a:pt x="8" y="15"/>
                  </a:cubicBezTo>
                  <a:lnTo>
                    <a:pt x="7" y="14"/>
                  </a:lnTo>
                  <a:close/>
                  <a:moveTo>
                    <a:pt x="10" y="12"/>
                  </a:moveTo>
                  <a:lnTo>
                    <a:pt x="10" y="12"/>
                  </a:lnTo>
                  <a:lnTo>
                    <a:pt x="9" y="12"/>
                  </a:lnTo>
                  <a:lnTo>
                    <a:pt x="10" y="12"/>
                  </a:lnTo>
                  <a:close/>
                  <a:moveTo>
                    <a:pt x="9" y="12"/>
                  </a:moveTo>
                  <a:lnTo>
                    <a:pt x="9" y="12"/>
                  </a:lnTo>
                  <a:lnTo>
                    <a:pt x="10" y="12"/>
                  </a:lnTo>
                  <a:lnTo>
                    <a:pt x="9" y="12"/>
                  </a:lnTo>
                  <a:close/>
                  <a:moveTo>
                    <a:pt x="10" y="12"/>
                  </a:moveTo>
                  <a:lnTo>
                    <a:pt x="10" y="12"/>
                  </a:lnTo>
                  <a:lnTo>
                    <a:pt x="9" y="12"/>
                  </a:lnTo>
                  <a:lnTo>
                    <a:pt x="10" y="12"/>
                  </a:lnTo>
                  <a:close/>
                  <a:moveTo>
                    <a:pt x="9" y="12"/>
                  </a:moveTo>
                  <a:cubicBezTo>
                    <a:pt x="9" y="11"/>
                    <a:pt x="9" y="10"/>
                    <a:pt x="8" y="8"/>
                  </a:cubicBezTo>
                  <a:lnTo>
                    <a:pt x="10" y="8"/>
                  </a:lnTo>
                  <a:cubicBezTo>
                    <a:pt x="10" y="9"/>
                    <a:pt x="10" y="11"/>
                    <a:pt x="10" y="12"/>
                  </a:cubicBezTo>
                  <a:lnTo>
                    <a:pt x="9" y="12"/>
                  </a:lnTo>
                  <a:close/>
                  <a:moveTo>
                    <a:pt x="8" y="8"/>
                  </a:moveTo>
                  <a:cubicBezTo>
                    <a:pt x="8" y="6"/>
                    <a:pt x="8" y="5"/>
                    <a:pt x="9" y="1"/>
                  </a:cubicBezTo>
                  <a:lnTo>
                    <a:pt x="10" y="2"/>
                  </a:lnTo>
                  <a:cubicBezTo>
                    <a:pt x="9" y="5"/>
                    <a:pt x="9" y="6"/>
                    <a:pt x="10" y="8"/>
                  </a:cubicBezTo>
                  <a:lnTo>
                    <a:pt x="8"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6" name="Freeform 315">
              <a:extLst>
                <a:ext uri="{FF2B5EF4-FFF2-40B4-BE49-F238E27FC236}">
                  <a16:creationId xmlns:a16="http://schemas.microsoft.com/office/drawing/2014/main" id="{AD61CB44-07EB-4DEC-B824-114AB15B5FA9}"/>
                </a:ext>
              </a:extLst>
            </p:cNvPr>
            <p:cNvSpPr>
              <a:spLocks/>
            </p:cNvSpPr>
            <p:nvPr/>
          </p:nvSpPr>
          <p:spPr bwMode="auto">
            <a:xfrm>
              <a:off x="2690" y="1766"/>
              <a:ext cx="12" cy="22"/>
            </a:xfrm>
            <a:custGeom>
              <a:avLst/>
              <a:gdLst>
                <a:gd name="T0" fmla="*/ 46656 w 2"/>
                <a:gd name="T1" fmla="*/ 30283 h 4"/>
                <a:gd name="T2" fmla="*/ 0 w 2"/>
                <a:gd name="T3" fmla="*/ 110809 h 4"/>
                <a:gd name="T4" fmla="*/ 0 w 2"/>
                <a:gd name="T5" fmla="*/ 110809 h 4"/>
                <a:gd name="T6" fmla="*/ 93312 w 2"/>
                <a:gd name="T7" fmla="*/ 0 h 4"/>
                <a:gd name="T8" fmla="*/ 46656 w 2"/>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7" name="Freeform 316">
              <a:extLst>
                <a:ext uri="{FF2B5EF4-FFF2-40B4-BE49-F238E27FC236}">
                  <a16:creationId xmlns:a16="http://schemas.microsoft.com/office/drawing/2014/main" id="{458FED2E-F6AE-DB59-8630-0F6617AFA627}"/>
                </a:ext>
              </a:extLst>
            </p:cNvPr>
            <p:cNvSpPr>
              <a:spLocks/>
            </p:cNvSpPr>
            <p:nvPr/>
          </p:nvSpPr>
          <p:spPr bwMode="auto">
            <a:xfrm>
              <a:off x="2690" y="1766"/>
              <a:ext cx="12" cy="22"/>
            </a:xfrm>
            <a:custGeom>
              <a:avLst/>
              <a:gdLst>
                <a:gd name="T0" fmla="*/ 46656 w 2"/>
                <a:gd name="T1" fmla="*/ 30283 h 4"/>
                <a:gd name="T2" fmla="*/ 0 w 2"/>
                <a:gd name="T3" fmla="*/ 110809 h 4"/>
                <a:gd name="T4" fmla="*/ 0 w 2"/>
                <a:gd name="T5" fmla="*/ 110809 h 4"/>
                <a:gd name="T6" fmla="*/ 93312 w 2"/>
                <a:gd name="T7" fmla="*/ 0 h 4"/>
                <a:gd name="T8" fmla="*/ 46656 w 2"/>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18" name="Freeform 317">
              <a:extLst>
                <a:ext uri="{FF2B5EF4-FFF2-40B4-BE49-F238E27FC236}">
                  <a16:creationId xmlns:a16="http://schemas.microsoft.com/office/drawing/2014/main" id="{4F7A0ED6-5F48-2F94-D4C6-DCE9BF187763}"/>
                </a:ext>
              </a:extLst>
            </p:cNvPr>
            <p:cNvSpPr>
              <a:spLocks noEditPoints="1"/>
            </p:cNvSpPr>
            <p:nvPr/>
          </p:nvSpPr>
          <p:spPr bwMode="auto">
            <a:xfrm>
              <a:off x="2579" y="1743"/>
              <a:ext cx="89" cy="90"/>
            </a:xfrm>
            <a:custGeom>
              <a:avLst/>
              <a:gdLst>
                <a:gd name="T0" fmla="*/ 442341 w 16"/>
                <a:gd name="T1" fmla="*/ 129223 h 16"/>
                <a:gd name="T2" fmla="*/ 442341 w 16"/>
                <a:gd name="T3" fmla="*/ 96126 h 16"/>
                <a:gd name="T4" fmla="*/ 442341 w 16"/>
                <a:gd name="T5" fmla="*/ 129223 h 16"/>
                <a:gd name="T6" fmla="*/ 442341 w 16"/>
                <a:gd name="T7" fmla="*/ 129223 h 16"/>
                <a:gd name="T8" fmla="*/ 383985 w 16"/>
                <a:gd name="T9" fmla="*/ 129223 h 16"/>
                <a:gd name="T10" fmla="*/ 442341 w 16"/>
                <a:gd name="T11" fmla="*/ 96126 h 16"/>
                <a:gd name="T12" fmla="*/ 383985 w 16"/>
                <a:gd name="T13" fmla="*/ 129223 h 16"/>
                <a:gd name="T14" fmla="*/ 357124 w 16"/>
                <a:gd name="T15" fmla="*/ 62111 h 16"/>
                <a:gd name="T16" fmla="*/ 383985 w 16"/>
                <a:gd name="T17" fmla="*/ 129223 h 16"/>
                <a:gd name="T18" fmla="*/ 90875 w 16"/>
                <a:gd name="T19" fmla="*/ 96126 h 16"/>
                <a:gd name="T20" fmla="*/ 357124 w 16"/>
                <a:gd name="T21" fmla="*/ 62111 h 16"/>
                <a:gd name="T22" fmla="*/ 90875 w 16"/>
                <a:gd name="T23" fmla="*/ 96126 h 16"/>
                <a:gd name="T24" fmla="*/ 90875 w 16"/>
                <a:gd name="T25" fmla="*/ 62111 h 16"/>
                <a:gd name="T26" fmla="*/ 90875 w 16"/>
                <a:gd name="T27" fmla="*/ 96126 h 16"/>
                <a:gd name="T28" fmla="*/ 116868 w 16"/>
                <a:gd name="T29" fmla="*/ 315394 h 16"/>
                <a:gd name="T30" fmla="*/ 90875 w 16"/>
                <a:gd name="T31" fmla="*/ 96126 h 16"/>
                <a:gd name="T32" fmla="*/ 239393 w 16"/>
                <a:gd name="T33" fmla="*/ 383361 h 16"/>
                <a:gd name="T34" fmla="*/ 116868 w 16"/>
                <a:gd name="T35" fmla="*/ 315394 h 16"/>
                <a:gd name="T36" fmla="*/ 239393 w 16"/>
                <a:gd name="T37" fmla="*/ 383361 h 16"/>
                <a:gd name="T38" fmla="*/ 207743 w 16"/>
                <a:gd name="T39" fmla="*/ 383361 h 16"/>
                <a:gd name="T40" fmla="*/ 239393 w 16"/>
                <a:gd name="T41" fmla="*/ 383361 h 16"/>
                <a:gd name="T42" fmla="*/ 239393 w 16"/>
                <a:gd name="T43" fmla="*/ 444583 h 16"/>
                <a:gd name="T44" fmla="*/ 239393 w 16"/>
                <a:gd name="T45" fmla="*/ 383361 h 16"/>
                <a:gd name="T46" fmla="*/ 324605 w 16"/>
                <a:gd name="T47" fmla="*/ 473597 h 16"/>
                <a:gd name="T48" fmla="*/ 239393 w 16"/>
                <a:gd name="T49" fmla="*/ 444583 h 16"/>
                <a:gd name="T50" fmla="*/ 324605 w 16"/>
                <a:gd name="T51" fmla="*/ 473597 h 16"/>
                <a:gd name="T52" fmla="*/ 415480 w 16"/>
                <a:gd name="T53" fmla="*/ 506537 h 16"/>
                <a:gd name="T54" fmla="*/ 324605 w 16"/>
                <a:gd name="T55" fmla="*/ 473597 h 16"/>
                <a:gd name="T56" fmla="*/ 415480 w 16"/>
                <a:gd name="T57" fmla="*/ 444583 h 16"/>
                <a:gd name="T58" fmla="*/ 415480 w 16"/>
                <a:gd name="T59" fmla="*/ 506537 h 16"/>
                <a:gd name="T60" fmla="*/ 415480 w 16"/>
                <a:gd name="T61" fmla="*/ 444583 h 16"/>
                <a:gd name="T62" fmla="*/ 415480 w 16"/>
                <a:gd name="T63" fmla="*/ 473597 h 16"/>
                <a:gd name="T64" fmla="*/ 415480 w 16"/>
                <a:gd name="T65" fmla="*/ 444583 h 16"/>
                <a:gd name="T66" fmla="*/ 473836 w 16"/>
                <a:gd name="T67" fmla="*/ 315394 h 16"/>
                <a:gd name="T68" fmla="*/ 415480 w 16"/>
                <a:gd name="T69" fmla="*/ 444583 h 16"/>
                <a:gd name="T70" fmla="*/ 415480 w 16"/>
                <a:gd name="T71" fmla="*/ 129223 h 16"/>
                <a:gd name="T72" fmla="*/ 473836 w 16"/>
                <a:gd name="T73" fmla="*/ 315394 h 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6">
                  <a:moveTo>
                    <a:pt x="15" y="4"/>
                  </a:moveTo>
                  <a:lnTo>
                    <a:pt x="15" y="4"/>
                  </a:lnTo>
                  <a:lnTo>
                    <a:pt x="15" y="3"/>
                  </a:lnTo>
                  <a:lnTo>
                    <a:pt x="15" y="4"/>
                  </a:lnTo>
                  <a:close/>
                  <a:moveTo>
                    <a:pt x="15" y="4"/>
                  </a:moveTo>
                  <a:lnTo>
                    <a:pt x="15" y="4"/>
                  </a:lnTo>
                  <a:close/>
                  <a:moveTo>
                    <a:pt x="15" y="4"/>
                  </a:moveTo>
                  <a:cubicBezTo>
                    <a:pt x="14" y="4"/>
                    <a:pt x="14" y="4"/>
                    <a:pt x="13" y="4"/>
                  </a:cubicBezTo>
                  <a:lnTo>
                    <a:pt x="14" y="3"/>
                  </a:lnTo>
                  <a:cubicBezTo>
                    <a:pt x="14" y="3"/>
                    <a:pt x="15" y="3"/>
                    <a:pt x="15" y="3"/>
                  </a:cubicBezTo>
                  <a:lnTo>
                    <a:pt x="15" y="4"/>
                  </a:lnTo>
                  <a:close/>
                  <a:moveTo>
                    <a:pt x="13" y="4"/>
                  </a:moveTo>
                  <a:cubicBezTo>
                    <a:pt x="13" y="4"/>
                    <a:pt x="12" y="4"/>
                    <a:pt x="11" y="3"/>
                  </a:cubicBezTo>
                  <a:lnTo>
                    <a:pt x="12" y="2"/>
                  </a:lnTo>
                  <a:cubicBezTo>
                    <a:pt x="12" y="2"/>
                    <a:pt x="13" y="2"/>
                    <a:pt x="14" y="3"/>
                  </a:cubicBezTo>
                  <a:lnTo>
                    <a:pt x="13" y="4"/>
                  </a:lnTo>
                  <a:close/>
                  <a:moveTo>
                    <a:pt x="11" y="3"/>
                  </a:moveTo>
                  <a:cubicBezTo>
                    <a:pt x="8" y="2"/>
                    <a:pt x="4" y="2"/>
                    <a:pt x="3" y="3"/>
                  </a:cubicBezTo>
                  <a:lnTo>
                    <a:pt x="2" y="2"/>
                  </a:lnTo>
                  <a:cubicBezTo>
                    <a:pt x="3" y="0"/>
                    <a:pt x="8" y="1"/>
                    <a:pt x="12" y="2"/>
                  </a:cubicBezTo>
                  <a:lnTo>
                    <a:pt x="11" y="3"/>
                  </a:lnTo>
                  <a:close/>
                  <a:moveTo>
                    <a:pt x="3" y="3"/>
                  </a:moveTo>
                  <a:lnTo>
                    <a:pt x="3" y="3"/>
                  </a:lnTo>
                  <a:lnTo>
                    <a:pt x="3" y="2"/>
                  </a:lnTo>
                  <a:lnTo>
                    <a:pt x="3" y="3"/>
                  </a:lnTo>
                  <a:close/>
                  <a:moveTo>
                    <a:pt x="3" y="3"/>
                  </a:moveTo>
                  <a:cubicBezTo>
                    <a:pt x="2" y="5"/>
                    <a:pt x="4" y="7"/>
                    <a:pt x="5" y="9"/>
                  </a:cubicBezTo>
                  <a:lnTo>
                    <a:pt x="4" y="10"/>
                  </a:lnTo>
                  <a:cubicBezTo>
                    <a:pt x="2" y="7"/>
                    <a:pt x="0" y="5"/>
                    <a:pt x="2" y="2"/>
                  </a:cubicBezTo>
                  <a:lnTo>
                    <a:pt x="3" y="3"/>
                  </a:lnTo>
                  <a:close/>
                  <a:moveTo>
                    <a:pt x="5" y="9"/>
                  </a:moveTo>
                  <a:cubicBezTo>
                    <a:pt x="6" y="10"/>
                    <a:pt x="7" y="11"/>
                    <a:pt x="8" y="12"/>
                  </a:cubicBezTo>
                  <a:lnTo>
                    <a:pt x="6" y="13"/>
                  </a:lnTo>
                  <a:cubicBezTo>
                    <a:pt x="6" y="12"/>
                    <a:pt x="5" y="11"/>
                    <a:pt x="4" y="10"/>
                  </a:cubicBezTo>
                  <a:lnTo>
                    <a:pt x="5" y="9"/>
                  </a:lnTo>
                  <a:close/>
                  <a:moveTo>
                    <a:pt x="8" y="12"/>
                  </a:moveTo>
                  <a:lnTo>
                    <a:pt x="8" y="12"/>
                  </a:lnTo>
                  <a:lnTo>
                    <a:pt x="7" y="12"/>
                  </a:lnTo>
                  <a:lnTo>
                    <a:pt x="8" y="12"/>
                  </a:lnTo>
                  <a:close/>
                  <a:moveTo>
                    <a:pt x="8" y="12"/>
                  </a:moveTo>
                  <a:cubicBezTo>
                    <a:pt x="8" y="13"/>
                    <a:pt x="8" y="13"/>
                    <a:pt x="9" y="13"/>
                  </a:cubicBezTo>
                  <a:lnTo>
                    <a:pt x="8" y="14"/>
                  </a:lnTo>
                  <a:cubicBezTo>
                    <a:pt x="7" y="14"/>
                    <a:pt x="7" y="13"/>
                    <a:pt x="6" y="13"/>
                  </a:cubicBezTo>
                  <a:lnTo>
                    <a:pt x="8" y="12"/>
                  </a:lnTo>
                  <a:close/>
                  <a:moveTo>
                    <a:pt x="9" y="13"/>
                  </a:moveTo>
                  <a:cubicBezTo>
                    <a:pt x="9" y="14"/>
                    <a:pt x="10" y="14"/>
                    <a:pt x="11" y="15"/>
                  </a:cubicBezTo>
                  <a:lnTo>
                    <a:pt x="11" y="16"/>
                  </a:lnTo>
                  <a:cubicBezTo>
                    <a:pt x="10" y="16"/>
                    <a:pt x="9" y="15"/>
                    <a:pt x="8" y="14"/>
                  </a:cubicBezTo>
                  <a:lnTo>
                    <a:pt x="9" y="13"/>
                  </a:lnTo>
                  <a:close/>
                  <a:moveTo>
                    <a:pt x="11" y="15"/>
                  </a:moveTo>
                  <a:cubicBezTo>
                    <a:pt x="12" y="15"/>
                    <a:pt x="13" y="15"/>
                    <a:pt x="13" y="15"/>
                  </a:cubicBezTo>
                  <a:lnTo>
                    <a:pt x="14" y="16"/>
                  </a:lnTo>
                  <a:cubicBezTo>
                    <a:pt x="13" y="16"/>
                    <a:pt x="12" y="16"/>
                    <a:pt x="11" y="16"/>
                  </a:cubicBezTo>
                  <a:lnTo>
                    <a:pt x="11" y="15"/>
                  </a:lnTo>
                  <a:close/>
                  <a:moveTo>
                    <a:pt x="13" y="15"/>
                  </a:moveTo>
                  <a:cubicBezTo>
                    <a:pt x="13" y="15"/>
                    <a:pt x="14" y="14"/>
                    <a:pt x="14" y="14"/>
                  </a:cubicBezTo>
                  <a:lnTo>
                    <a:pt x="15" y="15"/>
                  </a:lnTo>
                  <a:cubicBezTo>
                    <a:pt x="15" y="15"/>
                    <a:pt x="14" y="16"/>
                    <a:pt x="14" y="16"/>
                  </a:cubicBezTo>
                  <a:lnTo>
                    <a:pt x="13" y="15"/>
                  </a:lnTo>
                  <a:close/>
                  <a:moveTo>
                    <a:pt x="14" y="14"/>
                  </a:moveTo>
                  <a:lnTo>
                    <a:pt x="14" y="14"/>
                  </a:lnTo>
                  <a:lnTo>
                    <a:pt x="14" y="15"/>
                  </a:lnTo>
                  <a:lnTo>
                    <a:pt x="14" y="14"/>
                  </a:lnTo>
                  <a:close/>
                  <a:moveTo>
                    <a:pt x="14" y="14"/>
                  </a:moveTo>
                  <a:cubicBezTo>
                    <a:pt x="15" y="13"/>
                    <a:pt x="15" y="11"/>
                    <a:pt x="15" y="10"/>
                  </a:cubicBezTo>
                  <a:lnTo>
                    <a:pt x="16" y="10"/>
                  </a:lnTo>
                  <a:cubicBezTo>
                    <a:pt x="16" y="12"/>
                    <a:pt x="16" y="14"/>
                    <a:pt x="15" y="15"/>
                  </a:cubicBezTo>
                  <a:lnTo>
                    <a:pt x="14" y="14"/>
                  </a:lnTo>
                  <a:close/>
                  <a:moveTo>
                    <a:pt x="15" y="10"/>
                  </a:moveTo>
                  <a:cubicBezTo>
                    <a:pt x="15" y="8"/>
                    <a:pt x="15" y="6"/>
                    <a:pt x="14" y="4"/>
                  </a:cubicBezTo>
                  <a:lnTo>
                    <a:pt x="16" y="4"/>
                  </a:lnTo>
                  <a:cubicBezTo>
                    <a:pt x="16" y="6"/>
                    <a:pt x="16" y="8"/>
                    <a:pt x="16" y="10"/>
                  </a:cubicBezTo>
                  <a:lnTo>
                    <a:pt x="15"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9" name="Freeform 318">
              <a:extLst>
                <a:ext uri="{FF2B5EF4-FFF2-40B4-BE49-F238E27FC236}">
                  <a16:creationId xmlns:a16="http://schemas.microsoft.com/office/drawing/2014/main" id="{16FD61DA-DED0-0828-14B9-29A3C4BCA446}"/>
                </a:ext>
              </a:extLst>
            </p:cNvPr>
            <p:cNvSpPr>
              <a:spLocks/>
            </p:cNvSpPr>
            <p:nvPr/>
          </p:nvSpPr>
          <p:spPr bwMode="auto">
            <a:xfrm>
              <a:off x="2601" y="1755"/>
              <a:ext cx="11" cy="16"/>
            </a:xfrm>
            <a:custGeom>
              <a:avLst/>
              <a:gdLst>
                <a:gd name="T0" fmla="*/ 30283 w 2"/>
                <a:gd name="T1" fmla="*/ 21845 h 3"/>
                <a:gd name="T2" fmla="*/ 30283 w 2"/>
                <a:gd name="T3" fmla="*/ 68720 h 3"/>
                <a:gd name="T4" fmla="*/ 55902 w 2"/>
                <a:gd name="T5" fmla="*/ 47787 h 3"/>
                <a:gd name="T6" fmla="*/ 30283 w 2"/>
                <a:gd name="T7" fmla="*/ 2184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0" name="Freeform 319">
              <a:extLst>
                <a:ext uri="{FF2B5EF4-FFF2-40B4-BE49-F238E27FC236}">
                  <a16:creationId xmlns:a16="http://schemas.microsoft.com/office/drawing/2014/main" id="{1442F9AC-8FE5-6A21-5F23-BCC54A9BB25A}"/>
                </a:ext>
              </a:extLst>
            </p:cNvPr>
            <p:cNvSpPr>
              <a:spLocks/>
            </p:cNvSpPr>
            <p:nvPr/>
          </p:nvSpPr>
          <p:spPr bwMode="auto">
            <a:xfrm>
              <a:off x="2601" y="1755"/>
              <a:ext cx="11" cy="16"/>
            </a:xfrm>
            <a:custGeom>
              <a:avLst/>
              <a:gdLst>
                <a:gd name="T0" fmla="*/ 30283 w 2"/>
                <a:gd name="T1" fmla="*/ 21845 h 3"/>
                <a:gd name="T2" fmla="*/ 30283 w 2"/>
                <a:gd name="T3" fmla="*/ 68720 h 3"/>
                <a:gd name="T4" fmla="*/ 55902 w 2"/>
                <a:gd name="T5" fmla="*/ 47787 h 3"/>
                <a:gd name="T6" fmla="*/ 30283 w 2"/>
                <a:gd name="T7" fmla="*/ 2184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21" name="Freeform 320">
              <a:extLst>
                <a:ext uri="{FF2B5EF4-FFF2-40B4-BE49-F238E27FC236}">
                  <a16:creationId xmlns:a16="http://schemas.microsoft.com/office/drawing/2014/main" id="{9FEBF3FA-ECE1-908A-FD5F-9D8FE05C3A46}"/>
                </a:ext>
              </a:extLst>
            </p:cNvPr>
            <p:cNvSpPr>
              <a:spLocks/>
            </p:cNvSpPr>
            <p:nvPr/>
          </p:nvSpPr>
          <p:spPr bwMode="auto">
            <a:xfrm>
              <a:off x="2601" y="1839"/>
              <a:ext cx="145" cy="72"/>
            </a:xfrm>
            <a:custGeom>
              <a:avLst/>
              <a:gdLst>
                <a:gd name="T0" fmla="*/ 663626 w 26"/>
                <a:gd name="T1" fmla="*/ 114846 h 13"/>
                <a:gd name="T2" fmla="*/ 328871 w 26"/>
                <a:gd name="T3" fmla="*/ 0 h 13"/>
                <a:gd name="T4" fmla="*/ 91936 w 26"/>
                <a:gd name="T5" fmla="*/ 229508 h 13"/>
                <a:gd name="T6" fmla="*/ 604656 w 26"/>
                <a:gd name="T7" fmla="*/ 344354 h 13"/>
                <a:gd name="T8" fmla="*/ 663626 w 26"/>
                <a:gd name="T9" fmla="*/ 344354 h 13"/>
                <a:gd name="T10" fmla="*/ 749656 w 26"/>
                <a:gd name="T11" fmla="*/ 172268 h 13"/>
                <a:gd name="T12" fmla="*/ 663626 w 26"/>
                <a:gd name="T13" fmla="*/ 88527 h 13"/>
                <a:gd name="T14" fmla="*/ 663626 w 26"/>
                <a:gd name="T15" fmla="*/ 114846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2" name="Freeform 321">
              <a:extLst>
                <a:ext uri="{FF2B5EF4-FFF2-40B4-BE49-F238E27FC236}">
                  <a16:creationId xmlns:a16="http://schemas.microsoft.com/office/drawing/2014/main" id="{F7F04ACB-98DA-8294-6811-F0E257CE2B2B}"/>
                </a:ext>
              </a:extLst>
            </p:cNvPr>
            <p:cNvSpPr>
              <a:spLocks/>
            </p:cNvSpPr>
            <p:nvPr/>
          </p:nvSpPr>
          <p:spPr bwMode="auto">
            <a:xfrm>
              <a:off x="2601" y="1839"/>
              <a:ext cx="145" cy="72"/>
            </a:xfrm>
            <a:custGeom>
              <a:avLst/>
              <a:gdLst>
                <a:gd name="T0" fmla="*/ 663626 w 26"/>
                <a:gd name="T1" fmla="*/ 114846 h 13"/>
                <a:gd name="T2" fmla="*/ 328871 w 26"/>
                <a:gd name="T3" fmla="*/ 0 h 13"/>
                <a:gd name="T4" fmla="*/ 91936 w 26"/>
                <a:gd name="T5" fmla="*/ 229508 h 13"/>
                <a:gd name="T6" fmla="*/ 604656 w 26"/>
                <a:gd name="T7" fmla="*/ 344354 h 13"/>
                <a:gd name="T8" fmla="*/ 663626 w 26"/>
                <a:gd name="T9" fmla="*/ 344354 h 13"/>
                <a:gd name="T10" fmla="*/ 749656 w 26"/>
                <a:gd name="T11" fmla="*/ 172268 h 13"/>
                <a:gd name="T12" fmla="*/ 663626 w 26"/>
                <a:gd name="T13" fmla="*/ 88527 h 13"/>
                <a:gd name="T14" fmla="*/ 663626 w 26"/>
                <a:gd name="T15" fmla="*/ 114846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23" name="Freeform 322">
              <a:extLst>
                <a:ext uri="{FF2B5EF4-FFF2-40B4-BE49-F238E27FC236}">
                  <a16:creationId xmlns:a16="http://schemas.microsoft.com/office/drawing/2014/main" id="{3A2F2BE2-28FD-5EB7-4CF0-73682F5A1840}"/>
                </a:ext>
              </a:extLst>
            </p:cNvPr>
            <p:cNvSpPr>
              <a:spLocks noEditPoints="1"/>
            </p:cNvSpPr>
            <p:nvPr/>
          </p:nvSpPr>
          <p:spPr bwMode="auto">
            <a:xfrm>
              <a:off x="2607" y="1833"/>
              <a:ext cx="139" cy="78"/>
            </a:xfrm>
            <a:custGeom>
              <a:avLst/>
              <a:gdLst>
                <a:gd name="T0" fmla="*/ 473011 w 25"/>
                <a:gd name="T1" fmla="*/ 91477 h 14"/>
                <a:gd name="T2" fmla="*/ 647979 w 25"/>
                <a:gd name="T3" fmla="*/ 118454 h 14"/>
                <a:gd name="T4" fmla="*/ 473011 w 25"/>
                <a:gd name="T5" fmla="*/ 91477 h 14"/>
                <a:gd name="T6" fmla="*/ 297171 w 25"/>
                <a:gd name="T7" fmla="*/ 0 h 14"/>
                <a:gd name="T8" fmla="*/ 473011 w 25"/>
                <a:gd name="T9" fmla="*/ 91477 h 14"/>
                <a:gd name="T10" fmla="*/ 297171 w 25"/>
                <a:gd name="T11" fmla="*/ 0 h 14"/>
                <a:gd name="T12" fmla="*/ 297171 w 25"/>
                <a:gd name="T13" fmla="*/ 0 h 14"/>
                <a:gd name="T14" fmla="*/ 116543 w 25"/>
                <a:gd name="T15" fmla="*/ 118454 h 14"/>
                <a:gd name="T16" fmla="*/ 297171 w 25"/>
                <a:gd name="T17" fmla="*/ 0 h 14"/>
                <a:gd name="T18" fmla="*/ 116543 w 25"/>
                <a:gd name="T19" fmla="*/ 118454 h 14"/>
                <a:gd name="T20" fmla="*/ 31442 w 25"/>
                <a:gd name="T21" fmla="*/ 150300 h 14"/>
                <a:gd name="T22" fmla="*/ 116543 w 25"/>
                <a:gd name="T23" fmla="*/ 118454 h 14"/>
                <a:gd name="T24" fmla="*/ 58274 w 25"/>
                <a:gd name="T25" fmla="*/ 209090 h 14"/>
                <a:gd name="T26" fmla="*/ 31442 w 25"/>
                <a:gd name="T27" fmla="*/ 150300 h 14"/>
                <a:gd name="T28" fmla="*/ 58274 w 25"/>
                <a:gd name="T29" fmla="*/ 209090 h 14"/>
                <a:gd name="T30" fmla="*/ 31442 w 25"/>
                <a:gd name="T31" fmla="*/ 300567 h 14"/>
                <a:gd name="T32" fmla="*/ 58274 w 25"/>
                <a:gd name="T33" fmla="*/ 209090 h 14"/>
                <a:gd name="T34" fmla="*/ 58274 w 25"/>
                <a:gd name="T35" fmla="*/ 268749 h 14"/>
                <a:gd name="T36" fmla="*/ 58274 w 25"/>
                <a:gd name="T37" fmla="*/ 268749 h 14"/>
                <a:gd name="T38" fmla="*/ 382244 w 25"/>
                <a:gd name="T39" fmla="*/ 386367 h 14"/>
                <a:gd name="T40" fmla="*/ 58274 w 25"/>
                <a:gd name="T41" fmla="*/ 268749 h 14"/>
                <a:gd name="T42" fmla="*/ 562906 w 25"/>
                <a:gd name="T43" fmla="*/ 386367 h 14"/>
                <a:gd name="T44" fmla="*/ 382244 w 25"/>
                <a:gd name="T45" fmla="*/ 386367 h 14"/>
                <a:gd name="T46" fmla="*/ 562906 w 25"/>
                <a:gd name="T47" fmla="*/ 419205 h 14"/>
                <a:gd name="T48" fmla="*/ 562906 w 25"/>
                <a:gd name="T49" fmla="*/ 386367 h 14"/>
                <a:gd name="T50" fmla="*/ 562906 w 25"/>
                <a:gd name="T51" fmla="*/ 386367 h 14"/>
                <a:gd name="T52" fmla="*/ 562906 w 25"/>
                <a:gd name="T53" fmla="*/ 419205 h 14"/>
                <a:gd name="T54" fmla="*/ 562906 w 25"/>
                <a:gd name="T55" fmla="*/ 386367 h 14"/>
                <a:gd name="T56" fmla="*/ 562906 w 25"/>
                <a:gd name="T57" fmla="*/ 419205 h 14"/>
                <a:gd name="T58" fmla="*/ 562906 w 25"/>
                <a:gd name="T59" fmla="*/ 419205 h 14"/>
                <a:gd name="T60" fmla="*/ 562906 w 25"/>
                <a:gd name="T61" fmla="*/ 386367 h 14"/>
                <a:gd name="T62" fmla="*/ 562906 w 25"/>
                <a:gd name="T63" fmla="*/ 419205 h 14"/>
                <a:gd name="T64" fmla="*/ 562906 w 25"/>
                <a:gd name="T65" fmla="*/ 386367 h 14"/>
                <a:gd name="T66" fmla="*/ 589710 w 25"/>
                <a:gd name="T67" fmla="*/ 419205 h 14"/>
                <a:gd name="T68" fmla="*/ 562906 w 25"/>
                <a:gd name="T69" fmla="*/ 386367 h 14"/>
                <a:gd name="T70" fmla="*/ 622197 w 25"/>
                <a:gd name="T71" fmla="*/ 359357 h 14"/>
                <a:gd name="T72" fmla="*/ 589710 w 25"/>
                <a:gd name="T73" fmla="*/ 419205 h 14"/>
                <a:gd name="T74" fmla="*/ 647979 w 25"/>
                <a:gd name="T75" fmla="*/ 386367 h 14"/>
                <a:gd name="T76" fmla="*/ 622197 w 25"/>
                <a:gd name="T77" fmla="*/ 386367 h 14"/>
                <a:gd name="T78" fmla="*/ 622197 w 25"/>
                <a:gd name="T79" fmla="*/ 359357 h 14"/>
                <a:gd name="T80" fmla="*/ 706253 w 25"/>
                <a:gd name="T81" fmla="*/ 300567 h 14"/>
                <a:gd name="T82" fmla="*/ 622197 w 25"/>
                <a:gd name="T83" fmla="*/ 359357 h 14"/>
                <a:gd name="T84" fmla="*/ 680472 w 25"/>
                <a:gd name="T85" fmla="*/ 209090 h 14"/>
                <a:gd name="T86" fmla="*/ 706253 w 25"/>
                <a:gd name="T87" fmla="*/ 300567 h 14"/>
                <a:gd name="T88" fmla="*/ 680472 w 25"/>
                <a:gd name="T89" fmla="*/ 209090 h 14"/>
                <a:gd name="T90" fmla="*/ 706253 w 25"/>
                <a:gd name="T91" fmla="*/ 209090 h 14"/>
                <a:gd name="T92" fmla="*/ 680472 w 25"/>
                <a:gd name="T93" fmla="*/ 209090 h 14"/>
                <a:gd name="T94" fmla="*/ 622197 w 25"/>
                <a:gd name="T95" fmla="*/ 118454 h 14"/>
                <a:gd name="T96" fmla="*/ 680472 w 25"/>
                <a:gd name="T97" fmla="*/ 209090 h 14"/>
                <a:gd name="T98" fmla="*/ 622197 w 25"/>
                <a:gd name="T99" fmla="*/ 150300 h 14"/>
                <a:gd name="T100" fmla="*/ 622197 w 25"/>
                <a:gd name="T101" fmla="*/ 118454 h 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5" h="14">
                  <a:moveTo>
                    <a:pt x="21" y="5"/>
                  </a:moveTo>
                  <a:cubicBezTo>
                    <a:pt x="19" y="4"/>
                    <a:pt x="17" y="3"/>
                    <a:pt x="16" y="3"/>
                  </a:cubicBezTo>
                  <a:lnTo>
                    <a:pt x="16" y="1"/>
                  </a:lnTo>
                  <a:cubicBezTo>
                    <a:pt x="18" y="2"/>
                    <a:pt x="20" y="3"/>
                    <a:pt x="22" y="4"/>
                  </a:cubicBezTo>
                  <a:lnTo>
                    <a:pt x="21" y="5"/>
                  </a:lnTo>
                  <a:close/>
                  <a:moveTo>
                    <a:pt x="16" y="3"/>
                  </a:moveTo>
                  <a:cubicBezTo>
                    <a:pt x="14" y="2"/>
                    <a:pt x="12" y="2"/>
                    <a:pt x="10" y="2"/>
                  </a:cubicBezTo>
                  <a:lnTo>
                    <a:pt x="10" y="0"/>
                  </a:lnTo>
                  <a:cubicBezTo>
                    <a:pt x="12" y="0"/>
                    <a:pt x="14" y="1"/>
                    <a:pt x="16" y="1"/>
                  </a:cubicBezTo>
                  <a:lnTo>
                    <a:pt x="16" y="3"/>
                  </a:lnTo>
                  <a:close/>
                  <a:moveTo>
                    <a:pt x="10" y="0"/>
                  </a:moveTo>
                  <a:lnTo>
                    <a:pt x="10" y="0"/>
                  </a:lnTo>
                  <a:lnTo>
                    <a:pt x="10" y="1"/>
                  </a:lnTo>
                  <a:lnTo>
                    <a:pt x="10" y="0"/>
                  </a:lnTo>
                  <a:close/>
                  <a:moveTo>
                    <a:pt x="10" y="2"/>
                  </a:moveTo>
                  <a:cubicBezTo>
                    <a:pt x="8" y="2"/>
                    <a:pt x="5" y="3"/>
                    <a:pt x="4" y="4"/>
                  </a:cubicBezTo>
                  <a:lnTo>
                    <a:pt x="3" y="3"/>
                  </a:lnTo>
                  <a:cubicBezTo>
                    <a:pt x="5" y="1"/>
                    <a:pt x="7" y="0"/>
                    <a:pt x="10" y="0"/>
                  </a:cubicBezTo>
                  <a:lnTo>
                    <a:pt x="10" y="2"/>
                  </a:lnTo>
                  <a:close/>
                  <a:moveTo>
                    <a:pt x="4" y="4"/>
                  </a:moveTo>
                  <a:cubicBezTo>
                    <a:pt x="3" y="4"/>
                    <a:pt x="3" y="5"/>
                    <a:pt x="2" y="5"/>
                  </a:cubicBezTo>
                  <a:lnTo>
                    <a:pt x="1" y="5"/>
                  </a:lnTo>
                  <a:cubicBezTo>
                    <a:pt x="1" y="4"/>
                    <a:pt x="2" y="3"/>
                    <a:pt x="3" y="3"/>
                  </a:cubicBezTo>
                  <a:lnTo>
                    <a:pt x="4" y="4"/>
                  </a:lnTo>
                  <a:close/>
                  <a:moveTo>
                    <a:pt x="2" y="5"/>
                  </a:moveTo>
                  <a:cubicBezTo>
                    <a:pt x="2" y="6"/>
                    <a:pt x="2" y="6"/>
                    <a:pt x="2" y="7"/>
                  </a:cubicBezTo>
                  <a:lnTo>
                    <a:pt x="0" y="7"/>
                  </a:lnTo>
                  <a:cubicBezTo>
                    <a:pt x="0" y="6"/>
                    <a:pt x="1" y="5"/>
                    <a:pt x="1" y="5"/>
                  </a:cubicBezTo>
                  <a:lnTo>
                    <a:pt x="2" y="5"/>
                  </a:lnTo>
                  <a:close/>
                  <a:moveTo>
                    <a:pt x="2" y="7"/>
                  </a:moveTo>
                  <a:cubicBezTo>
                    <a:pt x="2" y="8"/>
                    <a:pt x="2" y="8"/>
                    <a:pt x="2" y="9"/>
                  </a:cubicBezTo>
                  <a:lnTo>
                    <a:pt x="1" y="10"/>
                  </a:lnTo>
                  <a:cubicBezTo>
                    <a:pt x="1" y="9"/>
                    <a:pt x="0" y="8"/>
                    <a:pt x="0" y="7"/>
                  </a:cubicBezTo>
                  <a:lnTo>
                    <a:pt x="2" y="7"/>
                  </a:lnTo>
                  <a:close/>
                  <a:moveTo>
                    <a:pt x="2" y="9"/>
                  </a:moveTo>
                  <a:lnTo>
                    <a:pt x="2" y="9"/>
                  </a:lnTo>
                  <a:close/>
                  <a:moveTo>
                    <a:pt x="2" y="9"/>
                  </a:moveTo>
                  <a:cubicBezTo>
                    <a:pt x="5" y="12"/>
                    <a:pt x="9" y="12"/>
                    <a:pt x="13" y="12"/>
                  </a:cubicBezTo>
                  <a:lnTo>
                    <a:pt x="13" y="13"/>
                  </a:lnTo>
                  <a:cubicBezTo>
                    <a:pt x="8" y="13"/>
                    <a:pt x="4" y="13"/>
                    <a:pt x="1" y="10"/>
                  </a:cubicBezTo>
                  <a:lnTo>
                    <a:pt x="2" y="9"/>
                  </a:lnTo>
                  <a:close/>
                  <a:moveTo>
                    <a:pt x="13" y="12"/>
                  </a:moveTo>
                  <a:cubicBezTo>
                    <a:pt x="15" y="12"/>
                    <a:pt x="17" y="12"/>
                    <a:pt x="19" y="13"/>
                  </a:cubicBezTo>
                  <a:lnTo>
                    <a:pt x="19" y="14"/>
                  </a:lnTo>
                  <a:cubicBezTo>
                    <a:pt x="17" y="13"/>
                    <a:pt x="15" y="13"/>
                    <a:pt x="13" y="13"/>
                  </a:cubicBezTo>
                  <a:lnTo>
                    <a:pt x="13" y="12"/>
                  </a:lnTo>
                  <a:close/>
                  <a:moveTo>
                    <a:pt x="19" y="14"/>
                  </a:moveTo>
                  <a:lnTo>
                    <a:pt x="19" y="14"/>
                  </a:lnTo>
                  <a:lnTo>
                    <a:pt x="19" y="13"/>
                  </a:lnTo>
                  <a:lnTo>
                    <a:pt x="19" y="14"/>
                  </a:lnTo>
                  <a:close/>
                  <a:moveTo>
                    <a:pt x="19" y="13"/>
                  </a:moveTo>
                  <a:lnTo>
                    <a:pt x="19" y="13"/>
                  </a:lnTo>
                  <a:lnTo>
                    <a:pt x="19" y="14"/>
                  </a:lnTo>
                  <a:lnTo>
                    <a:pt x="19" y="13"/>
                  </a:lnTo>
                  <a:close/>
                  <a:moveTo>
                    <a:pt x="19" y="14"/>
                  </a:moveTo>
                  <a:lnTo>
                    <a:pt x="19" y="14"/>
                  </a:lnTo>
                  <a:lnTo>
                    <a:pt x="19" y="13"/>
                  </a:lnTo>
                  <a:lnTo>
                    <a:pt x="19" y="14"/>
                  </a:lnTo>
                  <a:close/>
                  <a:moveTo>
                    <a:pt x="19" y="13"/>
                  </a:moveTo>
                  <a:cubicBezTo>
                    <a:pt x="19" y="13"/>
                    <a:pt x="19" y="13"/>
                    <a:pt x="19" y="13"/>
                  </a:cubicBezTo>
                  <a:lnTo>
                    <a:pt x="19" y="14"/>
                  </a:lnTo>
                  <a:cubicBezTo>
                    <a:pt x="19" y="14"/>
                    <a:pt x="19" y="14"/>
                    <a:pt x="19" y="14"/>
                  </a:cubicBezTo>
                  <a:lnTo>
                    <a:pt x="19" y="13"/>
                  </a:lnTo>
                  <a:close/>
                  <a:moveTo>
                    <a:pt x="19" y="13"/>
                  </a:moveTo>
                  <a:cubicBezTo>
                    <a:pt x="19" y="13"/>
                    <a:pt x="19" y="13"/>
                    <a:pt x="20" y="13"/>
                  </a:cubicBezTo>
                  <a:lnTo>
                    <a:pt x="20" y="14"/>
                  </a:lnTo>
                  <a:cubicBezTo>
                    <a:pt x="20" y="14"/>
                    <a:pt x="19" y="14"/>
                    <a:pt x="19" y="14"/>
                  </a:cubicBezTo>
                  <a:lnTo>
                    <a:pt x="19" y="13"/>
                  </a:lnTo>
                  <a:close/>
                  <a:moveTo>
                    <a:pt x="20" y="13"/>
                  </a:moveTo>
                  <a:cubicBezTo>
                    <a:pt x="20" y="13"/>
                    <a:pt x="21" y="12"/>
                    <a:pt x="21" y="12"/>
                  </a:cubicBezTo>
                  <a:lnTo>
                    <a:pt x="22" y="13"/>
                  </a:lnTo>
                  <a:cubicBezTo>
                    <a:pt x="21" y="14"/>
                    <a:pt x="21" y="14"/>
                    <a:pt x="20" y="14"/>
                  </a:cubicBezTo>
                  <a:lnTo>
                    <a:pt x="20" y="13"/>
                  </a:lnTo>
                  <a:close/>
                  <a:moveTo>
                    <a:pt x="22" y="13"/>
                  </a:moveTo>
                  <a:lnTo>
                    <a:pt x="22" y="13"/>
                  </a:lnTo>
                  <a:lnTo>
                    <a:pt x="21" y="13"/>
                  </a:lnTo>
                  <a:lnTo>
                    <a:pt x="22" y="13"/>
                  </a:lnTo>
                  <a:close/>
                  <a:moveTo>
                    <a:pt x="21" y="12"/>
                  </a:moveTo>
                  <a:cubicBezTo>
                    <a:pt x="22" y="11"/>
                    <a:pt x="22" y="10"/>
                    <a:pt x="23" y="9"/>
                  </a:cubicBezTo>
                  <a:lnTo>
                    <a:pt x="24" y="10"/>
                  </a:lnTo>
                  <a:cubicBezTo>
                    <a:pt x="23" y="11"/>
                    <a:pt x="23" y="12"/>
                    <a:pt x="22" y="13"/>
                  </a:cubicBezTo>
                  <a:lnTo>
                    <a:pt x="21" y="12"/>
                  </a:lnTo>
                  <a:close/>
                  <a:moveTo>
                    <a:pt x="23" y="9"/>
                  </a:moveTo>
                  <a:cubicBezTo>
                    <a:pt x="23" y="9"/>
                    <a:pt x="23" y="8"/>
                    <a:pt x="23" y="7"/>
                  </a:cubicBezTo>
                  <a:lnTo>
                    <a:pt x="24" y="7"/>
                  </a:lnTo>
                  <a:cubicBezTo>
                    <a:pt x="25" y="8"/>
                    <a:pt x="25" y="9"/>
                    <a:pt x="24" y="10"/>
                  </a:cubicBezTo>
                  <a:lnTo>
                    <a:pt x="23" y="9"/>
                  </a:lnTo>
                  <a:close/>
                  <a:moveTo>
                    <a:pt x="23" y="7"/>
                  </a:moveTo>
                  <a:lnTo>
                    <a:pt x="23" y="7"/>
                  </a:lnTo>
                  <a:lnTo>
                    <a:pt x="24" y="7"/>
                  </a:lnTo>
                  <a:lnTo>
                    <a:pt x="23" y="7"/>
                  </a:lnTo>
                  <a:close/>
                  <a:moveTo>
                    <a:pt x="23" y="7"/>
                  </a:moveTo>
                  <a:cubicBezTo>
                    <a:pt x="22" y="6"/>
                    <a:pt x="22" y="5"/>
                    <a:pt x="21" y="5"/>
                  </a:cubicBezTo>
                  <a:lnTo>
                    <a:pt x="21" y="4"/>
                  </a:lnTo>
                  <a:cubicBezTo>
                    <a:pt x="23" y="4"/>
                    <a:pt x="23" y="5"/>
                    <a:pt x="24" y="7"/>
                  </a:cubicBezTo>
                  <a:lnTo>
                    <a:pt x="23" y="7"/>
                  </a:lnTo>
                  <a:close/>
                  <a:moveTo>
                    <a:pt x="21" y="5"/>
                  </a:moveTo>
                  <a:lnTo>
                    <a:pt x="21" y="5"/>
                  </a:lnTo>
                  <a:lnTo>
                    <a:pt x="21" y="4"/>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4" name="Freeform 323">
              <a:extLst>
                <a:ext uri="{FF2B5EF4-FFF2-40B4-BE49-F238E27FC236}">
                  <a16:creationId xmlns:a16="http://schemas.microsoft.com/office/drawing/2014/main" id="{5FDF2F29-B80A-442A-EF8A-834BFE2ADCC7}"/>
                </a:ext>
              </a:extLst>
            </p:cNvPr>
            <p:cNvSpPr>
              <a:spLocks/>
            </p:cNvSpPr>
            <p:nvPr/>
          </p:nvSpPr>
          <p:spPr bwMode="auto">
            <a:xfrm>
              <a:off x="2623" y="1855"/>
              <a:ext cx="17" cy="23"/>
            </a:xfrm>
            <a:custGeom>
              <a:avLst/>
              <a:gdLst>
                <a:gd name="T0" fmla="*/ 98997 w 3"/>
                <a:gd name="T1" fmla="*/ 0 h 4"/>
                <a:gd name="T2" fmla="*/ 35128 w 3"/>
                <a:gd name="T3" fmla="*/ 38220 h 4"/>
                <a:gd name="T4" fmla="*/ 35128 w 3"/>
                <a:gd name="T5" fmla="*/ 144285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5" name="Freeform 324">
              <a:extLst>
                <a:ext uri="{FF2B5EF4-FFF2-40B4-BE49-F238E27FC236}">
                  <a16:creationId xmlns:a16="http://schemas.microsoft.com/office/drawing/2014/main" id="{813C1711-7180-C4FC-2661-D4904C0C4397}"/>
                </a:ext>
              </a:extLst>
            </p:cNvPr>
            <p:cNvSpPr>
              <a:spLocks/>
            </p:cNvSpPr>
            <p:nvPr/>
          </p:nvSpPr>
          <p:spPr bwMode="auto">
            <a:xfrm>
              <a:off x="2623" y="1855"/>
              <a:ext cx="17" cy="23"/>
            </a:xfrm>
            <a:custGeom>
              <a:avLst/>
              <a:gdLst>
                <a:gd name="T0" fmla="*/ 98997 w 3"/>
                <a:gd name="T1" fmla="*/ 0 h 4"/>
                <a:gd name="T2" fmla="*/ 35128 w 3"/>
                <a:gd name="T3" fmla="*/ 38220 h 4"/>
                <a:gd name="T4" fmla="*/ 35128 w 3"/>
                <a:gd name="T5" fmla="*/ 144285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26" name="Freeform 325">
              <a:extLst>
                <a:ext uri="{FF2B5EF4-FFF2-40B4-BE49-F238E27FC236}">
                  <a16:creationId xmlns:a16="http://schemas.microsoft.com/office/drawing/2014/main" id="{455EF491-3070-3EB5-04D3-52128475C112}"/>
                </a:ext>
              </a:extLst>
            </p:cNvPr>
            <p:cNvSpPr>
              <a:spLocks noEditPoints="1"/>
            </p:cNvSpPr>
            <p:nvPr/>
          </p:nvSpPr>
          <p:spPr bwMode="auto">
            <a:xfrm>
              <a:off x="2724" y="1855"/>
              <a:ext cx="84" cy="95"/>
            </a:xfrm>
            <a:custGeom>
              <a:avLst/>
              <a:gdLst>
                <a:gd name="T0" fmla="*/ 462213 w 15"/>
                <a:gd name="T1" fmla="*/ 33166 h 17"/>
                <a:gd name="T2" fmla="*/ 308739 w 15"/>
                <a:gd name="T3" fmla="*/ 119884 h 17"/>
                <a:gd name="T4" fmla="*/ 308739 w 15"/>
                <a:gd name="T5" fmla="*/ 59520 h 17"/>
                <a:gd name="T6" fmla="*/ 429727 w 15"/>
                <a:gd name="T7" fmla="*/ 0 h 17"/>
                <a:gd name="T8" fmla="*/ 462213 w 15"/>
                <a:gd name="T9" fmla="*/ 33166 h 17"/>
                <a:gd name="T10" fmla="*/ 308739 w 15"/>
                <a:gd name="T11" fmla="*/ 119884 h 17"/>
                <a:gd name="T12" fmla="*/ 214441 w 15"/>
                <a:gd name="T13" fmla="*/ 152173 h 17"/>
                <a:gd name="T14" fmla="*/ 186844 w 15"/>
                <a:gd name="T15" fmla="*/ 119884 h 17"/>
                <a:gd name="T16" fmla="*/ 308739 w 15"/>
                <a:gd name="T17" fmla="*/ 59520 h 17"/>
                <a:gd name="T18" fmla="*/ 308739 w 15"/>
                <a:gd name="T19" fmla="*/ 119884 h 17"/>
                <a:gd name="T20" fmla="*/ 214441 w 15"/>
                <a:gd name="T21" fmla="*/ 152173 h 17"/>
                <a:gd name="T22" fmla="*/ 214441 w 15"/>
                <a:gd name="T23" fmla="*/ 152173 h 17"/>
                <a:gd name="T24" fmla="*/ 186844 w 15"/>
                <a:gd name="T25" fmla="*/ 152173 h 17"/>
                <a:gd name="T26" fmla="*/ 214441 w 15"/>
                <a:gd name="T27" fmla="*/ 152173 h 17"/>
                <a:gd name="T28" fmla="*/ 214441 w 15"/>
                <a:gd name="T29" fmla="*/ 152173 h 17"/>
                <a:gd name="T30" fmla="*/ 93419 w 15"/>
                <a:gd name="T31" fmla="*/ 364716 h 17"/>
                <a:gd name="T32" fmla="*/ 60934 w 15"/>
                <a:gd name="T33" fmla="*/ 364716 h 17"/>
                <a:gd name="T34" fmla="*/ 186844 w 15"/>
                <a:gd name="T35" fmla="*/ 119884 h 17"/>
                <a:gd name="T36" fmla="*/ 214441 w 15"/>
                <a:gd name="T37" fmla="*/ 152173 h 17"/>
                <a:gd name="T38" fmla="*/ 93419 w 15"/>
                <a:gd name="T39" fmla="*/ 364716 h 17"/>
                <a:gd name="T40" fmla="*/ 60934 w 15"/>
                <a:gd name="T41" fmla="*/ 457403 h 17"/>
                <a:gd name="T42" fmla="*/ 33365 w 15"/>
                <a:gd name="T43" fmla="*/ 457403 h 17"/>
                <a:gd name="T44" fmla="*/ 60934 w 15"/>
                <a:gd name="T45" fmla="*/ 364716 h 17"/>
                <a:gd name="T46" fmla="*/ 93419 w 15"/>
                <a:gd name="T47" fmla="*/ 364716 h 17"/>
                <a:gd name="T48" fmla="*/ 60934 w 15"/>
                <a:gd name="T49" fmla="*/ 484634 h 17"/>
                <a:gd name="T50" fmla="*/ 0 w 15"/>
                <a:gd name="T51" fmla="*/ 517767 h 17"/>
                <a:gd name="T52" fmla="*/ 33365 w 15"/>
                <a:gd name="T53" fmla="*/ 457403 h 17"/>
                <a:gd name="T54" fmla="*/ 33365 w 15"/>
                <a:gd name="T55" fmla="*/ 457403 h 17"/>
                <a:gd name="T56" fmla="*/ 60934 w 15"/>
                <a:gd name="T57" fmla="*/ 484634 h 17"/>
                <a:gd name="T58" fmla="*/ 33365 w 15"/>
                <a:gd name="T59" fmla="*/ 425114 h 17"/>
                <a:gd name="T60" fmla="*/ 308739 w 15"/>
                <a:gd name="T61" fmla="*/ 244832 h 17"/>
                <a:gd name="T62" fmla="*/ 341230 w 15"/>
                <a:gd name="T63" fmla="*/ 272063 h 17"/>
                <a:gd name="T64" fmla="*/ 60934 w 15"/>
                <a:gd name="T65" fmla="*/ 484634 h 17"/>
                <a:gd name="T66" fmla="*/ 33365 w 15"/>
                <a:gd name="T67" fmla="*/ 425114 h 17"/>
                <a:gd name="T68" fmla="*/ 308739 w 15"/>
                <a:gd name="T69" fmla="*/ 244832 h 17"/>
                <a:gd name="T70" fmla="*/ 429727 w 15"/>
                <a:gd name="T71" fmla="*/ 0 h 17"/>
                <a:gd name="T72" fmla="*/ 462213 w 15"/>
                <a:gd name="T73" fmla="*/ 33166 h 17"/>
                <a:gd name="T74" fmla="*/ 341230 w 15"/>
                <a:gd name="T75" fmla="*/ 272063 h 17"/>
                <a:gd name="T76" fmla="*/ 308739 w 15"/>
                <a:gd name="T77" fmla="*/ 244832 h 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 h="17">
                  <a:moveTo>
                    <a:pt x="15" y="1"/>
                  </a:moveTo>
                  <a:cubicBezTo>
                    <a:pt x="14" y="3"/>
                    <a:pt x="12" y="3"/>
                    <a:pt x="10" y="4"/>
                  </a:cubicBezTo>
                  <a:lnTo>
                    <a:pt x="10" y="2"/>
                  </a:lnTo>
                  <a:cubicBezTo>
                    <a:pt x="12" y="2"/>
                    <a:pt x="13" y="2"/>
                    <a:pt x="14" y="0"/>
                  </a:cubicBezTo>
                  <a:lnTo>
                    <a:pt x="15" y="1"/>
                  </a:lnTo>
                  <a:close/>
                  <a:moveTo>
                    <a:pt x="10" y="4"/>
                  </a:moveTo>
                  <a:cubicBezTo>
                    <a:pt x="9" y="4"/>
                    <a:pt x="8" y="4"/>
                    <a:pt x="7" y="5"/>
                  </a:cubicBezTo>
                  <a:lnTo>
                    <a:pt x="6" y="4"/>
                  </a:lnTo>
                  <a:cubicBezTo>
                    <a:pt x="7" y="3"/>
                    <a:pt x="9" y="3"/>
                    <a:pt x="10" y="2"/>
                  </a:cubicBezTo>
                  <a:lnTo>
                    <a:pt x="10" y="4"/>
                  </a:lnTo>
                  <a:close/>
                  <a:moveTo>
                    <a:pt x="7" y="5"/>
                  </a:moveTo>
                  <a:lnTo>
                    <a:pt x="7" y="5"/>
                  </a:lnTo>
                  <a:lnTo>
                    <a:pt x="6" y="5"/>
                  </a:lnTo>
                  <a:lnTo>
                    <a:pt x="7" y="5"/>
                  </a:lnTo>
                  <a:close/>
                  <a:moveTo>
                    <a:pt x="7" y="5"/>
                  </a:moveTo>
                  <a:cubicBezTo>
                    <a:pt x="5" y="7"/>
                    <a:pt x="4" y="10"/>
                    <a:pt x="3" y="12"/>
                  </a:cubicBezTo>
                  <a:lnTo>
                    <a:pt x="2" y="12"/>
                  </a:lnTo>
                  <a:cubicBezTo>
                    <a:pt x="3" y="9"/>
                    <a:pt x="3" y="6"/>
                    <a:pt x="6" y="4"/>
                  </a:cubicBezTo>
                  <a:lnTo>
                    <a:pt x="7" y="5"/>
                  </a:lnTo>
                  <a:close/>
                  <a:moveTo>
                    <a:pt x="3" y="12"/>
                  </a:moveTo>
                  <a:cubicBezTo>
                    <a:pt x="3" y="13"/>
                    <a:pt x="2" y="14"/>
                    <a:pt x="2" y="15"/>
                  </a:cubicBezTo>
                  <a:lnTo>
                    <a:pt x="1" y="15"/>
                  </a:lnTo>
                  <a:cubicBezTo>
                    <a:pt x="1" y="14"/>
                    <a:pt x="1" y="13"/>
                    <a:pt x="2" y="12"/>
                  </a:cubicBezTo>
                  <a:lnTo>
                    <a:pt x="3" y="12"/>
                  </a:lnTo>
                  <a:close/>
                  <a:moveTo>
                    <a:pt x="2" y="16"/>
                  </a:moveTo>
                  <a:lnTo>
                    <a:pt x="0" y="17"/>
                  </a:lnTo>
                  <a:lnTo>
                    <a:pt x="1" y="15"/>
                  </a:lnTo>
                  <a:lnTo>
                    <a:pt x="2" y="16"/>
                  </a:lnTo>
                  <a:close/>
                  <a:moveTo>
                    <a:pt x="1" y="14"/>
                  </a:moveTo>
                  <a:cubicBezTo>
                    <a:pt x="5" y="12"/>
                    <a:pt x="8" y="10"/>
                    <a:pt x="10" y="8"/>
                  </a:cubicBezTo>
                  <a:lnTo>
                    <a:pt x="11" y="9"/>
                  </a:lnTo>
                  <a:cubicBezTo>
                    <a:pt x="9" y="11"/>
                    <a:pt x="6" y="13"/>
                    <a:pt x="2" y="16"/>
                  </a:cubicBezTo>
                  <a:lnTo>
                    <a:pt x="1" y="14"/>
                  </a:lnTo>
                  <a:close/>
                  <a:moveTo>
                    <a:pt x="10" y="8"/>
                  </a:moveTo>
                  <a:cubicBezTo>
                    <a:pt x="12" y="6"/>
                    <a:pt x="13" y="3"/>
                    <a:pt x="14" y="0"/>
                  </a:cubicBezTo>
                  <a:lnTo>
                    <a:pt x="15" y="1"/>
                  </a:lnTo>
                  <a:cubicBezTo>
                    <a:pt x="14" y="4"/>
                    <a:pt x="13" y="6"/>
                    <a:pt x="11" y="9"/>
                  </a:cubicBezTo>
                  <a:lnTo>
                    <a:pt x="10"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7" name="Freeform 326">
              <a:extLst>
                <a:ext uri="{FF2B5EF4-FFF2-40B4-BE49-F238E27FC236}">
                  <a16:creationId xmlns:a16="http://schemas.microsoft.com/office/drawing/2014/main" id="{275443A3-514F-4D58-7D2C-B1DA9D95FA6D}"/>
                </a:ext>
              </a:extLst>
            </p:cNvPr>
            <p:cNvSpPr>
              <a:spLocks/>
            </p:cNvSpPr>
            <p:nvPr/>
          </p:nvSpPr>
          <p:spPr bwMode="auto">
            <a:xfrm>
              <a:off x="2752" y="1889"/>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1" y="1"/>
                    <a:pt x="0" y="1"/>
                    <a:pt x="0" y="2"/>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8" name="Freeform 327">
              <a:extLst>
                <a:ext uri="{FF2B5EF4-FFF2-40B4-BE49-F238E27FC236}">
                  <a16:creationId xmlns:a16="http://schemas.microsoft.com/office/drawing/2014/main" id="{C56740F2-BD8F-6A23-CBED-2495FA640E2E}"/>
                </a:ext>
              </a:extLst>
            </p:cNvPr>
            <p:cNvSpPr>
              <a:spLocks/>
            </p:cNvSpPr>
            <p:nvPr/>
          </p:nvSpPr>
          <p:spPr bwMode="auto">
            <a:xfrm>
              <a:off x="2752" y="1889"/>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1" y="1"/>
                    <a:pt x="0" y="1"/>
                    <a:pt x="0" y="2"/>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29" name="Freeform 328">
              <a:extLst>
                <a:ext uri="{FF2B5EF4-FFF2-40B4-BE49-F238E27FC236}">
                  <a16:creationId xmlns:a16="http://schemas.microsoft.com/office/drawing/2014/main" id="{E2E9B1D7-8BD0-B7FB-A046-C3541F3CB2F9}"/>
                </a:ext>
              </a:extLst>
            </p:cNvPr>
            <p:cNvSpPr>
              <a:spLocks noEditPoints="1"/>
            </p:cNvSpPr>
            <p:nvPr/>
          </p:nvSpPr>
          <p:spPr bwMode="auto">
            <a:xfrm>
              <a:off x="2780" y="1755"/>
              <a:ext cx="78" cy="106"/>
            </a:xfrm>
            <a:custGeom>
              <a:avLst/>
              <a:gdLst>
                <a:gd name="T0" fmla="*/ 359357 w 14"/>
                <a:gd name="T1" fmla="*/ 59042 h 19"/>
                <a:gd name="T2" fmla="*/ 327544 w 14"/>
                <a:gd name="T3" fmla="*/ 0 h 19"/>
                <a:gd name="T4" fmla="*/ 359357 w 14"/>
                <a:gd name="T5" fmla="*/ 59042 h 19"/>
                <a:gd name="T6" fmla="*/ 359357 w 14"/>
                <a:gd name="T7" fmla="*/ 31967 h 19"/>
                <a:gd name="T8" fmla="*/ 359357 w 14"/>
                <a:gd name="T9" fmla="*/ 59042 h 19"/>
                <a:gd name="T10" fmla="*/ 209090 w 14"/>
                <a:gd name="T11" fmla="*/ 92036 h 19"/>
                <a:gd name="T12" fmla="*/ 359357 w 14"/>
                <a:gd name="T13" fmla="*/ 59042 h 19"/>
                <a:gd name="T14" fmla="*/ 91477 w 14"/>
                <a:gd name="T15" fmla="*/ 178342 h 19"/>
                <a:gd name="T16" fmla="*/ 209090 w 14"/>
                <a:gd name="T17" fmla="*/ 92036 h 19"/>
                <a:gd name="T18" fmla="*/ 91477 w 14"/>
                <a:gd name="T19" fmla="*/ 151078 h 19"/>
                <a:gd name="T20" fmla="*/ 91477 w 14"/>
                <a:gd name="T21" fmla="*/ 151078 h 19"/>
                <a:gd name="T22" fmla="*/ 58790 w 14"/>
                <a:gd name="T23" fmla="*/ 243114 h 19"/>
                <a:gd name="T24" fmla="*/ 91477 w 14"/>
                <a:gd name="T25" fmla="*/ 151078 h 19"/>
                <a:gd name="T26" fmla="*/ 58790 w 14"/>
                <a:gd name="T27" fmla="*/ 243114 h 19"/>
                <a:gd name="T28" fmla="*/ 0 w 14"/>
                <a:gd name="T29" fmla="*/ 362386 h 19"/>
                <a:gd name="T30" fmla="*/ 58790 w 14"/>
                <a:gd name="T31" fmla="*/ 243114 h 19"/>
                <a:gd name="T32" fmla="*/ 58790 w 14"/>
                <a:gd name="T33" fmla="*/ 454422 h 19"/>
                <a:gd name="T34" fmla="*/ 0 w 14"/>
                <a:gd name="T35" fmla="*/ 362386 h 19"/>
                <a:gd name="T36" fmla="*/ 58790 w 14"/>
                <a:gd name="T37" fmla="*/ 454422 h 19"/>
                <a:gd name="T38" fmla="*/ 91477 w 14"/>
                <a:gd name="T39" fmla="*/ 513464 h 19"/>
                <a:gd name="T40" fmla="*/ 58790 w 14"/>
                <a:gd name="T41" fmla="*/ 454422 h 19"/>
                <a:gd name="T42" fmla="*/ 91477 w 14"/>
                <a:gd name="T43" fmla="*/ 513464 h 19"/>
                <a:gd name="T44" fmla="*/ 91477 w 14"/>
                <a:gd name="T45" fmla="*/ 513464 h 19"/>
                <a:gd name="T46" fmla="*/ 268749 w 14"/>
                <a:gd name="T47" fmla="*/ 329392 h 19"/>
                <a:gd name="T48" fmla="*/ 91477 w 14"/>
                <a:gd name="T49" fmla="*/ 513464 h 19"/>
                <a:gd name="T50" fmla="*/ 268749 w 14"/>
                <a:gd name="T51" fmla="*/ 329392 h 19"/>
                <a:gd name="T52" fmla="*/ 327544 w 14"/>
                <a:gd name="T53" fmla="*/ 329392 h 19"/>
                <a:gd name="T54" fmla="*/ 268749 w 14"/>
                <a:gd name="T55" fmla="*/ 329392 h 19"/>
                <a:gd name="T56" fmla="*/ 300567 w 14"/>
                <a:gd name="T57" fmla="*/ 302312 h 19"/>
                <a:gd name="T58" fmla="*/ 300567 w 14"/>
                <a:gd name="T59" fmla="*/ 302312 h 19"/>
                <a:gd name="T60" fmla="*/ 300567 w 14"/>
                <a:gd name="T61" fmla="*/ 302312 h 19"/>
                <a:gd name="T62" fmla="*/ 327544 w 14"/>
                <a:gd name="T63" fmla="*/ 329392 h 19"/>
                <a:gd name="T64" fmla="*/ 327544 w 14"/>
                <a:gd name="T65" fmla="*/ 329392 h 19"/>
                <a:gd name="T66" fmla="*/ 327544 w 14"/>
                <a:gd name="T67" fmla="*/ 302312 h 19"/>
                <a:gd name="T68" fmla="*/ 300567 w 14"/>
                <a:gd name="T69" fmla="*/ 302312 h 19"/>
                <a:gd name="T70" fmla="*/ 359357 w 14"/>
                <a:gd name="T71" fmla="*/ 302312 h 19"/>
                <a:gd name="T72" fmla="*/ 300567 w 14"/>
                <a:gd name="T73" fmla="*/ 302312 h 19"/>
                <a:gd name="T74" fmla="*/ 327544 w 14"/>
                <a:gd name="T75" fmla="*/ 243114 h 19"/>
                <a:gd name="T76" fmla="*/ 359357 w 14"/>
                <a:gd name="T77" fmla="*/ 302312 h 19"/>
                <a:gd name="T78" fmla="*/ 327544 w 14"/>
                <a:gd name="T79" fmla="*/ 243114 h 19"/>
                <a:gd name="T80" fmla="*/ 359357 w 14"/>
                <a:gd name="T81" fmla="*/ 31967 h 19"/>
                <a:gd name="T82" fmla="*/ 327544 w 14"/>
                <a:gd name="T83" fmla="*/ 243114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 h="19">
                  <a:moveTo>
                    <a:pt x="12" y="2"/>
                  </a:moveTo>
                  <a:lnTo>
                    <a:pt x="12" y="2"/>
                  </a:lnTo>
                  <a:lnTo>
                    <a:pt x="11" y="0"/>
                  </a:lnTo>
                  <a:lnTo>
                    <a:pt x="12" y="2"/>
                  </a:lnTo>
                  <a:close/>
                  <a:moveTo>
                    <a:pt x="12" y="2"/>
                  </a:moveTo>
                  <a:lnTo>
                    <a:pt x="12" y="2"/>
                  </a:lnTo>
                  <a:lnTo>
                    <a:pt x="12" y="1"/>
                  </a:lnTo>
                  <a:lnTo>
                    <a:pt x="12" y="2"/>
                  </a:lnTo>
                  <a:close/>
                  <a:moveTo>
                    <a:pt x="12" y="2"/>
                  </a:moveTo>
                  <a:cubicBezTo>
                    <a:pt x="10" y="3"/>
                    <a:pt x="9" y="3"/>
                    <a:pt x="7" y="4"/>
                  </a:cubicBezTo>
                  <a:lnTo>
                    <a:pt x="7" y="3"/>
                  </a:lnTo>
                  <a:cubicBezTo>
                    <a:pt x="8" y="2"/>
                    <a:pt x="10" y="1"/>
                    <a:pt x="11" y="0"/>
                  </a:cubicBezTo>
                  <a:lnTo>
                    <a:pt x="12" y="2"/>
                  </a:lnTo>
                  <a:close/>
                  <a:moveTo>
                    <a:pt x="7" y="4"/>
                  </a:moveTo>
                  <a:cubicBezTo>
                    <a:pt x="6" y="5"/>
                    <a:pt x="5" y="5"/>
                    <a:pt x="3" y="6"/>
                  </a:cubicBezTo>
                  <a:lnTo>
                    <a:pt x="3" y="5"/>
                  </a:lnTo>
                  <a:cubicBezTo>
                    <a:pt x="4" y="4"/>
                    <a:pt x="5" y="3"/>
                    <a:pt x="7" y="3"/>
                  </a:cubicBezTo>
                  <a:lnTo>
                    <a:pt x="7" y="4"/>
                  </a:lnTo>
                  <a:close/>
                  <a:moveTo>
                    <a:pt x="3" y="5"/>
                  </a:moveTo>
                  <a:lnTo>
                    <a:pt x="3" y="5"/>
                  </a:lnTo>
                  <a:close/>
                  <a:moveTo>
                    <a:pt x="3" y="6"/>
                  </a:moveTo>
                  <a:cubicBezTo>
                    <a:pt x="3" y="6"/>
                    <a:pt x="2" y="7"/>
                    <a:pt x="2" y="8"/>
                  </a:cubicBezTo>
                  <a:lnTo>
                    <a:pt x="1" y="7"/>
                  </a:lnTo>
                  <a:cubicBezTo>
                    <a:pt x="1" y="6"/>
                    <a:pt x="2" y="5"/>
                    <a:pt x="3" y="5"/>
                  </a:cubicBezTo>
                  <a:lnTo>
                    <a:pt x="3" y="6"/>
                  </a:lnTo>
                  <a:close/>
                  <a:moveTo>
                    <a:pt x="2" y="8"/>
                  </a:moveTo>
                  <a:cubicBezTo>
                    <a:pt x="1" y="9"/>
                    <a:pt x="1" y="10"/>
                    <a:pt x="1" y="12"/>
                  </a:cubicBezTo>
                  <a:lnTo>
                    <a:pt x="0" y="12"/>
                  </a:lnTo>
                  <a:cubicBezTo>
                    <a:pt x="0" y="10"/>
                    <a:pt x="0" y="9"/>
                    <a:pt x="1" y="7"/>
                  </a:cubicBezTo>
                  <a:lnTo>
                    <a:pt x="2" y="8"/>
                  </a:lnTo>
                  <a:close/>
                  <a:moveTo>
                    <a:pt x="1" y="12"/>
                  </a:moveTo>
                  <a:cubicBezTo>
                    <a:pt x="1" y="13"/>
                    <a:pt x="2" y="14"/>
                    <a:pt x="2" y="15"/>
                  </a:cubicBezTo>
                  <a:lnTo>
                    <a:pt x="1" y="16"/>
                  </a:lnTo>
                  <a:cubicBezTo>
                    <a:pt x="0" y="14"/>
                    <a:pt x="0" y="13"/>
                    <a:pt x="0" y="12"/>
                  </a:cubicBezTo>
                  <a:lnTo>
                    <a:pt x="1" y="12"/>
                  </a:lnTo>
                  <a:close/>
                  <a:moveTo>
                    <a:pt x="2" y="15"/>
                  </a:moveTo>
                  <a:cubicBezTo>
                    <a:pt x="3" y="15"/>
                    <a:pt x="3" y="16"/>
                    <a:pt x="4" y="16"/>
                  </a:cubicBezTo>
                  <a:lnTo>
                    <a:pt x="3" y="17"/>
                  </a:lnTo>
                  <a:cubicBezTo>
                    <a:pt x="2" y="17"/>
                    <a:pt x="2" y="16"/>
                    <a:pt x="1" y="16"/>
                  </a:cubicBezTo>
                  <a:lnTo>
                    <a:pt x="2" y="15"/>
                  </a:lnTo>
                  <a:close/>
                  <a:moveTo>
                    <a:pt x="3" y="17"/>
                  </a:moveTo>
                  <a:lnTo>
                    <a:pt x="3" y="17"/>
                  </a:lnTo>
                  <a:lnTo>
                    <a:pt x="4" y="17"/>
                  </a:lnTo>
                  <a:lnTo>
                    <a:pt x="3" y="17"/>
                  </a:lnTo>
                  <a:close/>
                  <a:moveTo>
                    <a:pt x="4" y="16"/>
                  </a:moveTo>
                  <a:cubicBezTo>
                    <a:pt x="5" y="17"/>
                    <a:pt x="8" y="14"/>
                    <a:pt x="9" y="11"/>
                  </a:cubicBezTo>
                  <a:lnTo>
                    <a:pt x="11" y="12"/>
                  </a:lnTo>
                  <a:cubicBezTo>
                    <a:pt x="8" y="15"/>
                    <a:pt x="6" y="19"/>
                    <a:pt x="3" y="17"/>
                  </a:cubicBezTo>
                  <a:lnTo>
                    <a:pt x="4" y="16"/>
                  </a:lnTo>
                  <a:close/>
                  <a:moveTo>
                    <a:pt x="9" y="11"/>
                  </a:moveTo>
                  <a:cubicBezTo>
                    <a:pt x="10" y="11"/>
                    <a:pt x="10" y="10"/>
                    <a:pt x="10" y="10"/>
                  </a:cubicBezTo>
                  <a:lnTo>
                    <a:pt x="11" y="11"/>
                  </a:lnTo>
                  <a:cubicBezTo>
                    <a:pt x="11" y="11"/>
                    <a:pt x="11" y="11"/>
                    <a:pt x="11" y="12"/>
                  </a:cubicBezTo>
                  <a:lnTo>
                    <a:pt x="9" y="11"/>
                  </a:lnTo>
                  <a:close/>
                  <a:moveTo>
                    <a:pt x="10" y="10"/>
                  </a:moveTo>
                  <a:lnTo>
                    <a:pt x="10" y="10"/>
                  </a:lnTo>
                  <a:lnTo>
                    <a:pt x="11" y="10"/>
                  </a:lnTo>
                  <a:lnTo>
                    <a:pt x="10" y="10"/>
                  </a:lnTo>
                  <a:close/>
                  <a:moveTo>
                    <a:pt x="10" y="10"/>
                  </a:moveTo>
                  <a:lnTo>
                    <a:pt x="10" y="10"/>
                  </a:lnTo>
                  <a:lnTo>
                    <a:pt x="11" y="11"/>
                  </a:lnTo>
                  <a:lnTo>
                    <a:pt x="10" y="10"/>
                  </a:lnTo>
                  <a:close/>
                  <a:moveTo>
                    <a:pt x="11" y="11"/>
                  </a:moveTo>
                  <a:lnTo>
                    <a:pt x="11" y="11"/>
                  </a:lnTo>
                  <a:lnTo>
                    <a:pt x="11" y="10"/>
                  </a:lnTo>
                  <a:lnTo>
                    <a:pt x="11" y="11"/>
                  </a:lnTo>
                  <a:close/>
                  <a:moveTo>
                    <a:pt x="10" y="10"/>
                  </a:moveTo>
                  <a:cubicBezTo>
                    <a:pt x="10" y="10"/>
                    <a:pt x="11" y="9"/>
                    <a:pt x="11" y="9"/>
                  </a:cubicBezTo>
                  <a:lnTo>
                    <a:pt x="12" y="10"/>
                  </a:lnTo>
                  <a:cubicBezTo>
                    <a:pt x="12" y="10"/>
                    <a:pt x="12" y="10"/>
                    <a:pt x="11" y="11"/>
                  </a:cubicBezTo>
                  <a:lnTo>
                    <a:pt x="10" y="10"/>
                  </a:lnTo>
                  <a:close/>
                  <a:moveTo>
                    <a:pt x="11" y="9"/>
                  </a:moveTo>
                  <a:cubicBezTo>
                    <a:pt x="11" y="9"/>
                    <a:pt x="11" y="8"/>
                    <a:pt x="11" y="8"/>
                  </a:cubicBezTo>
                  <a:lnTo>
                    <a:pt x="13" y="8"/>
                  </a:lnTo>
                  <a:cubicBezTo>
                    <a:pt x="12" y="9"/>
                    <a:pt x="12" y="9"/>
                    <a:pt x="12" y="10"/>
                  </a:cubicBezTo>
                  <a:lnTo>
                    <a:pt x="11" y="9"/>
                  </a:lnTo>
                  <a:close/>
                  <a:moveTo>
                    <a:pt x="11" y="8"/>
                  </a:moveTo>
                  <a:cubicBezTo>
                    <a:pt x="12" y="6"/>
                    <a:pt x="12" y="4"/>
                    <a:pt x="11" y="1"/>
                  </a:cubicBezTo>
                  <a:lnTo>
                    <a:pt x="12" y="1"/>
                  </a:lnTo>
                  <a:cubicBezTo>
                    <a:pt x="14" y="3"/>
                    <a:pt x="14" y="6"/>
                    <a:pt x="13" y="8"/>
                  </a:cubicBezTo>
                  <a:lnTo>
                    <a:pt x="11"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30" name="Freeform 329">
              <a:extLst>
                <a:ext uri="{FF2B5EF4-FFF2-40B4-BE49-F238E27FC236}">
                  <a16:creationId xmlns:a16="http://schemas.microsoft.com/office/drawing/2014/main" id="{D45CF93C-4321-4120-C2A9-319AF0C1CAC0}"/>
                </a:ext>
              </a:extLst>
            </p:cNvPr>
            <p:cNvSpPr>
              <a:spLocks/>
            </p:cNvSpPr>
            <p:nvPr/>
          </p:nvSpPr>
          <p:spPr bwMode="auto">
            <a:xfrm>
              <a:off x="2797" y="1788"/>
              <a:ext cx="16" cy="17"/>
            </a:xfrm>
            <a:custGeom>
              <a:avLst/>
              <a:gdLst>
                <a:gd name="T0" fmla="*/ 68720 w 3"/>
                <a:gd name="T1" fmla="*/ 0 h 3"/>
                <a:gd name="T2" fmla="*/ 0 w 3"/>
                <a:gd name="T3" fmla="*/ 98997 h 3"/>
                <a:gd name="T4" fmla="*/ 21845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31" name="Freeform 330">
              <a:extLst>
                <a:ext uri="{FF2B5EF4-FFF2-40B4-BE49-F238E27FC236}">
                  <a16:creationId xmlns:a16="http://schemas.microsoft.com/office/drawing/2014/main" id="{D4065C17-C09E-4552-AE01-61B648CB8683}"/>
                </a:ext>
              </a:extLst>
            </p:cNvPr>
            <p:cNvSpPr>
              <a:spLocks/>
            </p:cNvSpPr>
            <p:nvPr/>
          </p:nvSpPr>
          <p:spPr bwMode="auto">
            <a:xfrm>
              <a:off x="2797" y="1788"/>
              <a:ext cx="16" cy="17"/>
            </a:xfrm>
            <a:custGeom>
              <a:avLst/>
              <a:gdLst>
                <a:gd name="T0" fmla="*/ 68720 w 3"/>
                <a:gd name="T1" fmla="*/ 0 h 3"/>
                <a:gd name="T2" fmla="*/ 0 w 3"/>
                <a:gd name="T3" fmla="*/ 98997 h 3"/>
                <a:gd name="T4" fmla="*/ 21845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32" name="Freeform 331">
              <a:extLst>
                <a:ext uri="{FF2B5EF4-FFF2-40B4-BE49-F238E27FC236}">
                  <a16:creationId xmlns:a16="http://schemas.microsoft.com/office/drawing/2014/main" id="{9E7AF0AB-DAE0-FBEE-7358-3C6585ADDB74}"/>
                </a:ext>
              </a:extLst>
            </p:cNvPr>
            <p:cNvSpPr>
              <a:spLocks noEditPoints="1"/>
            </p:cNvSpPr>
            <p:nvPr/>
          </p:nvSpPr>
          <p:spPr bwMode="auto">
            <a:xfrm>
              <a:off x="2612" y="1900"/>
              <a:ext cx="106" cy="101"/>
            </a:xfrm>
            <a:custGeom>
              <a:avLst/>
              <a:gdLst>
                <a:gd name="T0" fmla="*/ 302312 w 19"/>
                <a:gd name="T1" fmla="*/ 61492 h 18"/>
                <a:gd name="T2" fmla="*/ 302312 w 19"/>
                <a:gd name="T3" fmla="*/ 94171 h 18"/>
                <a:gd name="T4" fmla="*/ 302312 w 19"/>
                <a:gd name="T5" fmla="*/ 61492 h 18"/>
                <a:gd name="T6" fmla="*/ 119116 w 19"/>
                <a:gd name="T7" fmla="*/ 61492 h 18"/>
                <a:gd name="T8" fmla="*/ 119116 w 19"/>
                <a:gd name="T9" fmla="*/ 61492 h 18"/>
                <a:gd name="T10" fmla="*/ 119116 w 19"/>
                <a:gd name="T11" fmla="*/ 0 h 18"/>
                <a:gd name="T12" fmla="*/ 92036 w 19"/>
                <a:gd name="T13" fmla="*/ 33751 h 18"/>
                <a:gd name="T14" fmla="*/ 59042 w 19"/>
                <a:gd name="T15" fmla="*/ 94171 h 18"/>
                <a:gd name="T16" fmla="*/ 92036 w 19"/>
                <a:gd name="T17" fmla="*/ 61492 h 18"/>
                <a:gd name="T18" fmla="*/ 0 w 19"/>
                <a:gd name="T19" fmla="*/ 121907 h 18"/>
                <a:gd name="T20" fmla="*/ 0 w 19"/>
                <a:gd name="T21" fmla="*/ 121907 h 18"/>
                <a:gd name="T22" fmla="*/ 0 w 19"/>
                <a:gd name="T23" fmla="*/ 121907 h 18"/>
                <a:gd name="T24" fmla="*/ 0 w 19"/>
                <a:gd name="T25" fmla="*/ 155630 h 18"/>
                <a:gd name="T26" fmla="*/ 0 w 19"/>
                <a:gd name="T27" fmla="*/ 155630 h 18"/>
                <a:gd name="T28" fmla="*/ 0 w 19"/>
                <a:gd name="T29" fmla="*/ 155630 h 18"/>
                <a:gd name="T30" fmla="*/ 92036 w 19"/>
                <a:gd name="T31" fmla="*/ 250867 h 18"/>
                <a:gd name="T32" fmla="*/ 119116 w 19"/>
                <a:gd name="T33" fmla="*/ 217116 h 18"/>
                <a:gd name="T34" fmla="*/ 92036 w 19"/>
                <a:gd name="T35" fmla="*/ 250867 h 18"/>
                <a:gd name="T36" fmla="*/ 151078 w 19"/>
                <a:gd name="T37" fmla="*/ 345038 h 18"/>
                <a:gd name="T38" fmla="*/ 151078 w 19"/>
                <a:gd name="T39" fmla="*/ 345038 h 18"/>
                <a:gd name="T40" fmla="*/ 178342 w 19"/>
                <a:gd name="T41" fmla="*/ 439176 h 18"/>
                <a:gd name="T42" fmla="*/ 243114 w 19"/>
                <a:gd name="T43" fmla="*/ 406497 h 18"/>
                <a:gd name="T44" fmla="*/ 178342 w 19"/>
                <a:gd name="T45" fmla="*/ 439176 h 18"/>
                <a:gd name="T46" fmla="*/ 270350 w 19"/>
                <a:gd name="T47" fmla="*/ 500668 h 18"/>
                <a:gd name="T48" fmla="*/ 270350 w 19"/>
                <a:gd name="T49" fmla="*/ 500668 h 18"/>
                <a:gd name="T50" fmla="*/ 270350 w 19"/>
                <a:gd name="T51" fmla="*/ 500668 h 18"/>
                <a:gd name="T52" fmla="*/ 270350 w 19"/>
                <a:gd name="T53" fmla="*/ 500668 h 18"/>
                <a:gd name="T54" fmla="*/ 270350 w 19"/>
                <a:gd name="T55" fmla="*/ 500668 h 18"/>
                <a:gd name="T56" fmla="*/ 270350 w 19"/>
                <a:gd name="T57" fmla="*/ 500668 h 18"/>
                <a:gd name="T58" fmla="*/ 270350 w 19"/>
                <a:gd name="T59" fmla="*/ 500668 h 18"/>
                <a:gd name="T60" fmla="*/ 302312 w 19"/>
                <a:gd name="T61" fmla="*/ 500668 h 18"/>
                <a:gd name="T62" fmla="*/ 270350 w 19"/>
                <a:gd name="T63" fmla="*/ 500668 h 18"/>
                <a:gd name="T64" fmla="*/ 362386 w 19"/>
                <a:gd name="T65" fmla="*/ 562155 h 18"/>
                <a:gd name="T66" fmla="*/ 362386 w 19"/>
                <a:gd name="T67" fmla="*/ 500668 h 18"/>
                <a:gd name="T68" fmla="*/ 362386 w 19"/>
                <a:gd name="T69" fmla="*/ 500668 h 18"/>
                <a:gd name="T70" fmla="*/ 481497 w 19"/>
                <a:gd name="T71" fmla="*/ 466917 h 18"/>
                <a:gd name="T72" fmla="*/ 454422 w 19"/>
                <a:gd name="T73" fmla="*/ 439176 h 18"/>
                <a:gd name="T74" fmla="*/ 481497 w 19"/>
                <a:gd name="T75" fmla="*/ 466917 h 18"/>
                <a:gd name="T76" fmla="*/ 513464 w 19"/>
                <a:gd name="T77" fmla="*/ 406497 h 18"/>
                <a:gd name="T78" fmla="*/ 481497 w 19"/>
                <a:gd name="T79" fmla="*/ 372746 h 18"/>
                <a:gd name="T80" fmla="*/ 513464 w 19"/>
                <a:gd name="T81" fmla="*/ 406497 h 18"/>
                <a:gd name="T82" fmla="*/ 513464 w 19"/>
                <a:gd name="T83" fmla="*/ 345038 h 18"/>
                <a:gd name="T84" fmla="*/ 481497 w 19"/>
                <a:gd name="T85" fmla="*/ 372746 h 18"/>
                <a:gd name="T86" fmla="*/ 540544 w 19"/>
                <a:gd name="T87" fmla="*/ 311288 h 18"/>
                <a:gd name="T88" fmla="*/ 513464 w 19"/>
                <a:gd name="T89" fmla="*/ 311288 h 18"/>
                <a:gd name="T90" fmla="*/ 540544 w 19"/>
                <a:gd name="T91" fmla="*/ 311288 h 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 h="18">
                  <a:moveTo>
                    <a:pt x="18" y="5"/>
                  </a:moveTo>
                  <a:cubicBezTo>
                    <a:pt x="15" y="5"/>
                    <a:pt x="12" y="4"/>
                    <a:pt x="10" y="3"/>
                  </a:cubicBezTo>
                  <a:lnTo>
                    <a:pt x="10" y="2"/>
                  </a:lnTo>
                  <a:cubicBezTo>
                    <a:pt x="13" y="3"/>
                    <a:pt x="15" y="4"/>
                    <a:pt x="17" y="4"/>
                  </a:cubicBezTo>
                  <a:lnTo>
                    <a:pt x="18" y="5"/>
                  </a:lnTo>
                  <a:close/>
                  <a:moveTo>
                    <a:pt x="10" y="3"/>
                  </a:moveTo>
                  <a:cubicBezTo>
                    <a:pt x="8" y="3"/>
                    <a:pt x="6" y="2"/>
                    <a:pt x="4" y="2"/>
                  </a:cubicBezTo>
                  <a:lnTo>
                    <a:pt x="4" y="0"/>
                  </a:lnTo>
                  <a:cubicBezTo>
                    <a:pt x="6" y="1"/>
                    <a:pt x="8" y="1"/>
                    <a:pt x="10" y="2"/>
                  </a:cubicBezTo>
                  <a:lnTo>
                    <a:pt x="10" y="3"/>
                  </a:lnTo>
                  <a:close/>
                  <a:moveTo>
                    <a:pt x="4" y="2"/>
                  </a:moveTo>
                  <a:lnTo>
                    <a:pt x="4" y="2"/>
                  </a:lnTo>
                  <a:lnTo>
                    <a:pt x="4" y="1"/>
                  </a:lnTo>
                  <a:lnTo>
                    <a:pt x="4" y="2"/>
                  </a:lnTo>
                  <a:close/>
                  <a:moveTo>
                    <a:pt x="4" y="2"/>
                  </a:moveTo>
                  <a:cubicBezTo>
                    <a:pt x="3" y="2"/>
                    <a:pt x="3" y="2"/>
                    <a:pt x="3" y="2"/>
                  </a:cubicBezTo>
                  <a:lnTo>
                    <a:pt x="3" y="1"/>
                  </a:lnTo>
                  <a:cubicBezTo>
                    <a:pt x="3" y="0"/>
                    <a:pt x="3" y="0"/>
                    <a:pt x="4" y="0"/>
                  </a:cubicBezTo>
                  <a:lnTo>
                    <a:pt x="4" y="2"/>
                  </a:lnTo>
                  <a:close/>
                  <a:moveTo>
                    <a:pt x="3" y="1"/>
                  </a:moveTo>
                  <a:lnTo>
                    <a:pt x="3" y="1"/>
                  </a:lnTo>
                  <a:close/>
                  <a:moveTo>
                    <a:pt x="3" y="2"/>
                  </a:moveTo>
                  <a:cubicBezTo>
                    <a:pt x="3" y="2"/>
                    <a:pt x="2" y="2"/>
                    <a:pt x="2" y="3"/>
                  </a:cubicBezTo>
                  <a:lnTo>
                    <a:pt x="1" y="2"/>
                  </a:lnTo>
                  <a:cubicBezTo>
                    <a:pt x="1" y="1"/>
                    <a:pt x="2" y="1"/>
                    <a:pt x="3" y="1"/>
                  </a:cubicBezTo>
                  <a:lnTo>
                    <a:pt x="3" y="2"/>
                  </a:lnTo>
                  <a:close/>
                  <a:moveTo>
                    <a:pt x="2" y="3"/>
                  </a:moveTo>
                  <a:cubicBezTo>
                    <a:pt x="2" y="3"/>
                    <a:pt x="2" y="3"/>
                    <a:pt x="2" y="4"/>
                  </a:cubicBezTo>
                  <a:lnTo>
                    <a:pt x="0" y="4"/>
                  </a:lnTo>
                  <a:cubicBezTo>
                    <a:pt x="0" y="3"/>
                    <a:pt x="1" y="2"/>
                    <a:pt x="1" y="2"/>
                  </a:cubicBezTo>
                  <a:lnTo>
                    <a:pt x="2" y="3"/>
                  </a:lnTo>
                  <a:close/>
                  <a:moveTo>
                    <a:pt x="0" y="4"/>
                  </a:moveTo>
                  <a:lnTo>
                    <a:pt x="0" y="4"/>
                  </a:lnTo>
                  <a:lnTo>
                    <a:pt x="1" y="4"/>
                  </a:lnTo>
                  <a:lnTo>
                    <a:pt x="0" y="4"/>
                  </a:lnTo>
                  <a:close/>
                  <a:moveTo>
                    <a:pt x="2" y="4"/>
                  </a:moveTo>
                  <a:cubicBezTo>
                    <a:pt x="2" y="4"/>
                    <a:pt x="2" y="4"/>
                    <a:pt x="2" y="4"/>
                  </a:cubicBezTo>
                  <a:lnTo>
                    <a:pt x="0" y="5"/>
                  </a:lnTo>
                  <a:cubicBezTo>
                    <a:pt x="0" y="4"/>
                    <a:pt x="0" y="4"/>
                    <a:pt x="0" y="4"/>
                  </a:cubicBezTo>
                  <a:lnTo>
                    <a:pt x="2" y="4"/>
                  </a:lnTo>
                  <a:close/>
                  <a:moveTo>
                    <a:pt x="0" y="5"/>
                  </a:moveTo>
                  <a:lnTo>
                    <a:pt x="0" y="5"/>
                  </a:lnTo>
                  <a:lnTo>
                    <a:pt x="1" y="4"/>
                  </a:lnTo>
                  <a:lnTo>
                    <a:pt x="0" y="5"/>
                  </a:lnTo>
                  <a:close/>
                  <a:moveTo>
                    <a:pt x="2" y="4"/>
                  </a:moveTo>
                  <a:cubicBezTo>
                    <a:pt x="2" y="5"/>
                    <a:pt x="3" y="6"/>
                    <a:pt x="4" y="7"/>
                  </a:cubicBezTo>
                  <a:lnTo>
                    <a:pt x="3" y="8"/>
                  </a:lnTo>
                  <a:cubicBezTo>
                    <a:pt x="2" y="7"/>
                    <a:pt x="1" y="6"/>
                    <a:pt x="0" y="5"/>
                  </a:cubicBezTo>
                  <a:lnTo>
                    <a:pt x="2" y="4"/>
                  </a:lnTo>
                  <a:close/>
                  <a:moveTo>
                    <a:pt x="4" y="7"/>
                  </a:moveTo>
                  <a:cubicBezTo>
                    <a:pt x="5" y="8"/>
                    <a:pt x="6" y="9"/>
                    <a:pt x="7" y="11"/>
                  </a:cubicBezTo>
                  <a:lnTo>
                    <a:pt x="5" y="11"/>
                  </a:lnTo>
                  <a:cubicBezTo>
                    <a:pt x="5" y="10"/>
                    <a:pt x="4" y="9"/>
                    <a:pt x="3" y="8"/>
                  </a:cubicBezTo>
                  <a:lnTo>
                    <a:pt x="4" y="7"/>
                  </a:lnTo>
                  <a:close/>
                  <a:moveTo>
                    <a:pt x="5" y="11"/>
                  </a:moveTo>
                  <a:lnTo>
                    <a:pt x="5" y="11"/>
                  </a:lnTo>
                  <a:lnTo>
                    <a:pt x="6" y="11"/>
                  </a:lnTo>
                  <a:lnTo>
                    <a:pt x="5" y="11"/>
                  </a:lnTo>
                  <a:close/>
                  <a:moveTo>
                    <a:pt x="7" y="11"/>
                  </a:moveTo>
                  <a:cubicBezTo>
                    <a:pt x="7" y="12"/>
                    <a:pt x="7" y="13"/>
                    <a:pt x="8" y="13"/>
                  </a:cubicBezTo>
                  <a:lnTo>
                    <a:pt x="6" y="14"/>
                  </a:lnTo>
                  <a:cubicBezTo>
                    <a:pt x="6" y="13"/>
                    <a:pt x="6" y="12"/>
                    <a:pt x="5" y="11"/>
                  </a:cubicBezTo>
                  <a:lnTo>
                    <a:pt x="7" y="11"/>
                  </a:lnTo>
                  <a:close/>
                  <a:moveTo>
                    <a:pt x="8" y="13"/>
                  </a:moveTo>
                  <a:cubicBezTo>
                    <a:pt x="8" y="14"/>
                    <a:pt x="9" y="15"/>
                    <a:pt x="9" y="16"/>
                  </a:cubicBezTo>
                  <a:lnTo>
                    <a:pt x="8" y="16"/>
                  </a:lnTo>
                  <a:cubicBezTo>
                    <a:pt x="7" y="16"/>
                    <a:pt x="7" y="15"/>
                    <a:pt x="6" y="14"/>
                  </a:cubicBezTo>
                  <a:lnTo>
                    <a:pt x="8" y="13"/>
                  </a:lnTo>
                  <a:close/>
                  <a:moveTo>
                    <a:pt x="9" y="16"/>
                  </a:moveTo>
                  <a:lnTo>
                    <a:pt x="9" y="16"/>
                  </a:lnTo>
                  <a:close/>
                  <a:moveTo>
                    <a:pt x="9" y="16"/>
                  </a:moveTo>
                  <a:lnTo>
                    <a:pt x="9" y="16"/>
                  </a:lnTo>
                  <a:lnTo>
                    <a:pt x="8" y="16"/>
                  </a:lnTo>
                  <a:lnTo>
                    <a:pt x="9" y="16"/>
                  </a:lnTo>
                  <a:close/>
                  <a:moveTo>
                    <a:pt x="8" y="16"/>
                  </a:moveTo>
                  <a:lnTo>
                    <a:pt x="8" y="16"/>
                  </a:lnTo>
                  <a:lnTo>
                    <a:pt x="9" y="16"/>
                  </a:lnTo>
                  <a:lnTo>
                    <a:pt x="8" y="16"/>
                  </a:lnTo>
                  <a:close/>
                  <a:moveTo>
                    <a:pt x="9" y="16"/>
                  </a:moveTo>
                  <a:cubicBezTo>
                    <a:pt x="9" y="16"/>
                    <a:pt x="9" y="16"/>
                    <a:pt x="9" y="16"/>
                  </a:cubicBezTo>
                  <a:lnTo>
                    <a:pt x="9" y="17"/>
                  </a:lnTo>
                  <a:cubicBezTo>
                    <a:pt x="8" y="17"/>
                    <a:pt x="8" y="17"/>
                    <a:pt x="8" y="16"/>
                  </a:cubicBezTo>
                  <a:lnTo>
                    <a:pt x="9" y="16"/>
                  </a:lnTo>
                  <a:close/>
                  <a:moveTo>
                    <a:pt x="9" y="17"/>
                  </a:moveTo>
                  <a:lnTo>
                    <a:pt x="9" y="17"/>
                  </a:lnTo>
                  <a:lnTo>
                    <a:pt x="9" y="16"/>
                  </a:lnTo>
                  <a:lnTo>
                    <a:pt x="9" y="17"/>
                  </a:lnTo>
                  <a:close/>
                  <a:moveTo>
                    <a:pt x="9" y="16"/>
                  </a:moveTo>
                  <a:cubicBezTo>
                    <a:pt x="10" y="16"/>
                    <a:pt x="10" y="16"/>
                    <a:pt x="10" y="16"/>
                  </a:cubicBezTo>
                  <a:lnTo>
                    <a:pt x="9" y="17"/>
                  </a:lnTo>
                  <a:cubicBezTo>
                    <a:pt x="9" y="17"/>
                    <a:pt x="9" y="17"/>
                    <a:pt x="9" y="17"/>
                  </a:cubicBezTo>
                  <a:lnTo>
                    <a:pt x="9" y="16"/>
                  </a:lnTo>
                  <a:close/>
                  <a:moveTo>
                    <a:pt x="10" y="16"/>
                  </a:moveTo>
                  <a:cubicBezTo>
                    <a:pt x="10" y="16"/>
                    <a:pt x="11" y="16"/>
                    <a:pt x="12" y="16"/>
                  </a:cubicBezTo>
                  <a:lnTo>
                    <a:pt x="12" y="18"/>
                  </a:lnTo>
                  <a:cubicBezTo>
                    <a:pt x="11" y="18"/>
                    <a:pt x="10" y="18"/>
                    <a:pt x="9" y="17"/>
                  </a:cubicBezTo>
                  <a:lnTo>
                    <a:pt x="10" y="16"/>
                  </a:lnTo>
                  <a:close/>
                  <a:moveTo>
                    <a:pt x="12" y="16"/>
                  </a:moveTo>
                  <a:lnTo>
                    <a:pt x="12" y="16"/>
                  </a:lnTo>
                  <a:lnTo>
                    <a:pt x="12" y="17"/>
                  </a:lnTo>
                  <a:lnTo>
                    <a:pt x="12" y="16"/>
                  </a:lnTo>
                  <a:close/>
                  <a:moveTo>
                    <a:pt x="12" y="16"/>
                  </a:moveTo>
                  <a:cubicBezTo>
                    <a:pt x="13" y="16"/>
                    <a:pt x="14" y="15"/>
                    <a:pt x="15" y="14"/>
                  </a:cubicBezTo>
                  <a:lnTo>
                    <a:pt x="16" y="15"/>
                  </a:lnTo>
                  <a:cubicBezTo>
                    <a:pt x="15" y="16"/>
                    <a:pt x="14" y="17"/>
                    <a:pt x="12" y="18"/>
                  </a:cubicBezTo>
                  <a:lnTo>
                    <a:pt x="12" y="16"/>
                  </a:lnTo>
                  <a:close/>
                  <a:moveTo>
                    <a:pt x="15" y="14"/>
                  </a:moveTo>
                  <a:cubicBezTo>
                    <a:pt x="15" y="13"/>
                    <a:pt x="16" y="13"/>
                    <a:pt x="16" y="12"/>
                  </a:cubicBezTo>
                  <a:lnTo>
                    <a:pt x="17" y="13"/>
                  </a:lnTo>
                  <a:cubicBezTo>
                    <a:pt x="17" y="13"/>
                    <a:pt x="16" y="14"/>
                    <a:pt x="16" y="15"/>
                  </a:cubicBezTo>
                  <a:lnTo>
                    <a:pt x="15" y="14"/>
                  </a:lnTo>
                  <a:close/>
                  <a:moveTo>
                    <a:pt x="17" y="13"/>
                  </a:moveTo>
                  <a:lnTo>
                    <a:pt x="17" y="13"/>
                  </a:lnTo>
                  <a:lnTo>
                    <a:pt x="17" y="12"/>
                  </a:lnTo>
                  <a:lnTo>
                    <a:pt x="17" y="13"/>
                  </a:lnTo>
                  <a:close/>
                  <a:moveTo>
                    <a:pt x="16" y="12"/>
                  </a:moveTo>
                  <a:cubicBezTo>
                    <a:pt x="16" y="12"/>
                    <a:pt x="16" y="12"/>
                    <a:pt x="16" y="12"/>
                  </a:cubicBezTo>
                  <a:lnTo>
                    <a:pt x="17" y="12"/>
                  </a:lnTo>
                  <a:cubicBezTo>
                    <a:pt x="17" y="12"/>
                    <a:pt x="17" y="13"/>
                    <a:pt x="17" y="13"/>
                  </a:cubicBezTo>
                  <a:lnTo>
                    <a:pt x="16" y="12"/>
                  </a:lnTo>
                  <a:close/>
                  <a:moveTo>
                    <a:pt x="16" y="12"/>
                  </a:moveTo>
                  <a:cubicBezTo>
                    <a:pt x="17" y="11"/>
                    <a:pt x="17" y="11"/>
                    <a:pt x="17" y="11"/>
                  </a:cubicBezTo>
                  <a:lnTo>
                    <a:pt x="18" y="11"/>
                  </a:lnTo>
                  <a:cubicBezTo>
                    <a:pt x="18" y="12"/>
                    <a:pt x="18" y="12"/>
                    <a:pt x="17" y="12"/>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7" y="6"/>
                    <a:pt x="17" y="4"/>
                  </a:cubicBezTo>
                  <a:lnTo>
                    <a:pt x="18" y="4"/>
                  </a:lnTo>
                  <a:cubicBezTo>
                    <a:pt x="19" y="6"/>
                    <a:pt x="19" y="8"/>
                    <a:pt x="18" y="10"/>
                  </a:cubicBezTo>
                  <a:lnTo>
                    <a:pt x="17"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33" name="Freeform 332">
              <a:extLst>
                <a:ext uri="{FF2B5EF4-FFF2-40B4-BE49-F238E27FC236}">
                  <a16:creationId xmlns:a16="http://schemas.microsoft.com/office/drawing/2014/main" id="{3C9C2D11-65D9-DCD2-BC2B-182D8E587415}"/>
                </a:ext>
              </a:extLst>
            </p:cNvPr>
            <p:cNvSpPr>
              <a:spLocks/>
            </p:cNvSpPr>
            <p:nvPr/>
          </p:nvSpPr>
          <p:spPr bwMode="auto">
            <a:xfrm>
              <a:off x="2635" y="1917"/>
              <a:ext cx="11" cy="17"/>
            </a:xfrm>
            <a:custGeom>
              <a:avLst/>
              <a:gdLst>
                <a:gd name="T0" fmla="*/ 30283 w 2"/>
                <a:gd name="T1" fmla="*/ 0 h 3"/>
                <a:gd name="T2" fmla="*/ 0 w 2"/>
                <a:gd name="T3" fmla="*/ 63869 h 3"/>
                <a:gd name="T4" fmla="*/ 30283 w 2"/>
                <a:gd name="T5" fmla="*/ 98997 h 3"/>
                <a:gd name="T6" fmla="*/ 30283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34" name="Freeform 333">
              <a:extLst>
                <a:ext uri="{FF2B5EF4-FFF2-40B4-BE49-F238E27FC236}">
                  <a16:creationId xmlns:a16="http://schemas.microsoft.com/office/drawing/2014/main" id="{2A590DE0-5415-E11E-C3AC-FC2D990B1B87}"/>
                </a:ext>
              </a:extLst>
            </p:cNvPr>
            <p:cNvSpPr>
              <a:spLocks/>
            </p:cNvSpPr>
            <p:nvPr/>
          </p:nvSpPr>
          <p:spPr bwMode="auto">
            <a:xfrm>
              <a:off x="2635" y="1917"/>
              <a:ext cx="11" cy="17"/>
            </a:xfrm>
            <a:custGeom>
              <a:avLst/>
              <a:gdLst>
                <a:gd name="T0" fmla="*/ 30283 w 2"/>
                <a:gd name="T1" fmla="*/ 0 h 3"/>
                <a:gd name="T2" fmla="*/ 0 w 2"/>
                <a:gd name="T3" fmla="*/ 63869 h 3"/>
                <a:gd name="T4" fmla="*/ 30283 w 2"/>
                <a:gd name="T5" fmla="*/ 98997 h 3"/>
                <a:gd name="T6" fmla="*/ 30283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grpSp>
    </p:spTree>
    <p:extLst>
      <p:ext uri="{BB962C8B-B14F-4D97-AF65-F5344CB8AC3E}">
        <p14:creationId xmlns:p14="http://schemas.microsoft.com/office/powerpoint/2010/main" val="35109699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3">
            <a:extLst>
              <a:ext uri="{FF2B5EF4-FFF2-40B4-BE49-F238E27FC236}">
                <a16:creationId xmlns:a16="http://schemas.microsoft.com/office/drawing/2014/main" id="{DE2B52C0-63C3-6342-B811-6CD70C999C6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50338" y="5373689"/>
            <a:ext cx="1509712"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6" name="Rectangle 11">
            <a:extLst>
              <a:ext uri="{FF2B5EF4-FFF2-40B4-BE49-F238E27FC236}">
                <a16:creationId xmlns:a16="http://schemas.microsoft.com/office/drawing/2014/main" id="{2155F95E-5494-B546-99A8-B5C3E649F18C}"/>
              </a:ext>
            </a:extLst>
          </p:cNvPr>
          <p:cNvSpPr>
            <a:spLocks noChangeArrowheads="1"/>
          </p:cNvSpPr>
          <p:nvPr/>
        </p:nvSpPr>
        <p:spPr bwMode="auto">
          <a:xfrm>
            <a:off x="6816726" y="6524626"/>
            <a:ext cx="3743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r" eaLnBrk="1" hangingPunct="1"/>
            <a:r>
              <a:rPr lang="sv-SE" altLang="sv-SE" sz="1600">
                <a:latin typeface="Georgia" panose="02040502050405020303" pitchFamily="18" charset="0"/>
              </a:rPr>
              <a:t>Shungin </a:t>
            </a:r>
            <a:r>
              <a:rPr lang="sv-SE" altLang="sv-SE" sz="1600" i="1">
                <a:latin typeface="Georgia" panose="02040502050405020303" pitchFamily="18" charset="0"/>
              </a:rPr>
              <a:t>et al. Nature</a:t>
            </a:r>
            <a:r>
              <a:rPr lang="sv-SE" altLang="sv-SE" sz="1600">
                <a:latin typeface="Georgia" panose="02040502050405020303" pitchFamily="18" charset="0"/>
              </a:rPr>
              <a:t>. 2015  </a:t>
            </a:r>
          </a:p>
        </p:txBody>
      </p:sp>
      <p:pic>
        <p:nvPicPr>
          <p:cNvPr id="16387" name="Picture 10">
            <a:extLst>
              <a:ext uri="{FF2B5EF4-FFF2-40B4-BE49-F238E27FC236}">
                <a16:creationId xmlns:a16="http://schemas.microsoft.com/office/drawing/2014/main" id="{30FA00FA-104B-F44F-9CDF-95B101DE00D7}"/>
              </a:ext>
            </a:extLst>
          </p:cNvPr>
          <p:cNvPicPr>
            <a:picLocks noChangeAspect="1"/>
          </p:cNvPicPr>
          <p:nvPr/>
        </p:nvPicPr>
        <p:blipFill>
          <a:blip r:embed="rId3">
            <a:extLst>
              <a:ext uri="{28A0092B-C50C-407E-A947-70E740481C1C}">
                <a14:useLocalDpi xmlns:a14="http://schemas.microsoft.com/office/drawing/2010/main" val="0"/>
              </a:ext>
            </a:extLst>
          </a:blip>
          <a:srcRect b="88702"/>
          <a:stretch>
            <a:fillRect/>
          </a:stretch>
        </p:blipFill>
        <p:spPr bwMode="auto">
          <a:xfrm>
            <a:off x="2339975" y="620713"/>
            <a:ext cx="7594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8" name="Picture 12">
            <a:extLst>
              <a:ext uri="{FF2B5EF4-FFF2-40B4-BE49-F238E27FC236}">
                <a16:creationId xmlns:a16="http://schemas.microsoft.com/office/drawing/2014/main" id="{EABAFB17-EF97-2749-AB1A-8D1ABDCB64ED}"/>
              </a:ext>
            </a:extLst>
          </p:cNvPr>
          <p:cNvPicPr>
            <a:picLocks noChangeAspect="1"/>
          </p:cNvPicPr>
          <p:nvPr/>
        </p:nvPicPr>
        <p:blipFill>
          <a:blip r:embed="rId3">
            <a:extLst>
              <a:ext uri="{28A0092B-C50C-407E-A947-70E740481C1C}">
                <a14:useLocalDpi xmlns:a14="http://schemas.microsoft.com/office/drawing/2010/main" val="0"/>
              </a:ext>
            </a:extLst>
          </a:blip>
          <a:srcRect t="58392"/>
          <a:stretch>
            <a:fillRect/>
          </a:stretch>
        </p:blipFill>
        <p:spPr bwMode="auto">
          <a:xfrm>
            <a:off x="2266951" y="3213101"/>
            <a:ext cx="7789863"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9" name="Picture 13">
            <a:extLst>
              <a:ext uri="{FF2B5EF4-FFF2-40B4-BE49-F238E27FC236}">
                <a16:creationId xmlns:a16="http://schemas.microsoft.com/office/drawing/2014/main" id="{0011149C-6905-FB48-BE67-BD8AD774C7C7}"/>
              </a:ext>
            </a:extLst>
          </p:cNvPr>
          <p:cNvPicPr>
            <a:picLocks noChangeAspect="1"/>
          </p:cNvPicPr>
          <p:nvPr/>
        </p:nvPicPr>
        <p:blipFill>
          <a:blip r:embed="rId4">
            <a:extLst>
              <a:ext uri="{28A0092B-C50C-407E-A947-70E740481C1C}">
                <a14:useLocalDpi xmlns:a14="http://schemas.microsoft.com/office/drawing/2010/main" val="0"/>
              </a:ext>
            </a:extLst>
          </a:blip>
          <a:srcRect r="80721" b="24556"/>
          <a:stretch>
            <a:fillRect/>
          </a:stretch>
        </p:blipFill>
        <p:spPr bwMode="auto">
          <a:xfrm>
            <a:off x="8083550" y="404813"/>
            <a:ext cx="1816100"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0" name="Picture 16">
            <a:extLst>
              <a:ext uri="{FF2B5EF4-FFF2-40B4-BE49-F238E27FC236}">
                <a16:creationId xmlns:a16="http://schemas.microsoft.com/office/drawing/2014/main" id="{82FC013E-EBFC-C942-B7C9-A3255E4FD7A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339975" y="2205039"/>
            <a:ext cx="6191250"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1" name="Picture 17">
            <a:extLst>
              <a:ext uri="{FF2B5EF4-FFF2-40B4-BE49-F238E27FC236}">
                <a16:creationId xmlns:a16="http://schemas.microsoft.com/office/drawing/2014/main" id="{D6F0B527-64B5-774E-91B9-4712EC798C89}"/>
              </a:ext>
            </a:extLst>
          </p:cNvPr>
          <p:cNvPicPr>
            <a:picLocks noChangeAspect="1"/>
          </p:cNvPicPr>
          <p:nvPr/>
        </p:nvPicPr>
        <p:blipFill>
          <a:blip r:embed="rId3">
            <a:extLst>
              <a:ext uri="{28A0092B-C50C-407E-A947-70E740481C1C}">
                <a14:useLocalDpi xmlns:a14="http://schemas.microsoft.com/office/drawing/2010/main" val="0"/>
              </a:ext>
            </a:extLst>
          </a:blip>
          <a:srcRect t="24335" b="53912"/>
          <a:stretch>
            <a:fillRect/>
          </a:stretch>
        </p:blipFill>
        <p:spPr bwMode="auto">
          <a:xfrm>
            <a:off x="2351088" y="1268414"/>
            <a:ext cx="7594600"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ontent Placeholder 2">
            <a:extLst>
              <a:ext uri="{FF2B5EF4-FFF2-40B4-BE49-F238E27FC236}">
                <a16:creationId xmlns:a16="http://schemas.microsoft.com/office/drawing/2014/main" id="{C6FDF44D-6358-8740-8675-E0D24B70C0AE}"/>
              </a:ext>
            </a:extLst>
          </p:cNvPr>
          <p:cNvSpPr>
            <a:spLocks noGrp="1"/>
          </p:cNvSpPr>
          <p:nvPr>
            <p:ph idx="1"/>
          </p:nvPr>
        </p:nvSpPr>
        <p:spPr>
          <a:xfrm>
            <a:off x="2063750" y="4879976"/>
            <a:ext cx="7704138" cy="1717675"/>
          </a:xfrm>
        </p:spPr>
        <p:txBody>
          <a:bodyPr rtlCol="0">
            <a:normAutofit/>
          </a:bodyPr>
          <a:lstStyle/>
          <a:p>
            <a:pPr marL="0" indent="0">
              <a:buNone/>
              <a:defRPr/>
            </a:pPr>
            <a:endParaRPr lang="en-US" sz="2400" dirty="0">
              <a:latin typeface="Georgia"/>
              <a:cs typeface="Georgia"/>
            </a:endParaRPr>
          </a:p>
          <a:p>
            <a:pPr>
              <a:defRPr/>
            </a:pPr>
            <a:r>
              <a:rPr lang="en-US" sz="2400" dirty="0">
                <a:latin typeface="Georgia"/>
                <a:cs typeface="Georgia"/>
              </a:rPr>
              <a:t>Waist-to-Hip ratio adjusted for BMI</a:t>
            </a:r>
            <a:endParaRPr lang="en-US" sz="2400" dirty="0">
              <a:solidFill>
                <a:prstClr val="black"/>
              </a:solidFill>
              <a:latin typeface="Georgia"/>
              <a:cs typeface="Georgia"/>
            </a:endParaRPr>
          </a:p>
          <a:p>
            <a:pPr>
              <a:defRPr/>
            </a:pPr>
            <a:r>
              <a:rPr lang="en-US" sz="2400" dirty="0">
                <a:latin typeface="Georgia"/>
                <a:cs typeface="Georgia"/>
              </a:rPr>
              <a:t>224 459 individuals from 94 studies</a:t>
            </a:r>
          </a:p>
          <a:p>
            <a:pPr marL="0" indent="0">
              <a:buNone/>
              <a:defRPr/>
            </a:pPr>
            <a:endParaRPr lang="en-US" sz="2400" dirty="0">
              <a:latin typeface="Georgia"/>
              <a:cs typeface="Georgia"/>
            </a:endParaRPr>
          </a:p>
        </p:txBody>
      </p:sp>
      <p:sp>
        <p:nvSpPr>
          <p:cNvPr id="16393" name="Title 1">
            <a:extLst>
              <a:ext uri="{FF2B5EF4-FFF2-40B4-BE49-F238E27FC236}">
                <a16:creationId xmlns:a16="http://schemas.microsoft.com/office/drawing/2014/main" id="{35BC1C35-3036-C440-9CE3-D4596392941A}"/>
              </a:ext>
            </a:extLst>
          </p:cNvPr>
          <p:cNvSpPr txBox="1">
            <a:spLocks/>
          </p:cNvSpPr>
          <p:nvPr/>
        </p:nvSpPr>
        <p:spPr bwMode="auto">
          <a:xfrm>
            <a:off x="6888163" y="4941888"/>
            <a:ext cx="2303462" cy="105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b="1">
                <a:solidFill>
                  <a:srgbClr val="EE0000"/>
                </a:solidFill>
                <a:latin typeface="Georgia" panose="02040502050405020303" pitchFamily="18" charset="0"/>
              </a:rPr>
              <a:t>WHR</a:t>
            </a:r>
          </a:p>
          <a:p>
            <a:pPr algn="ctr" eaLnBrk="1" hangingPunct="1"/>
            <a:r>
              <a:rPr lang="en-US" altLang="sv-SE" sz="1100" b="1">
                <a:solidFill>
                  <a:srgbClr val="EE0000"/>
                </a:solidFill>
                <a:latin typeface="Georgia" panose="02040502050405020303" pitchFamily="18" charset="0"/>
              </a:rPr>
              <a:t>adjusted for BMI</a:t>
            </a:r>
          </a:p>
        </p:txBody>
      </p:sp>
    </p:spTree>
    <p:extLst>
      <p:ext uri="{BB962C8B-B14F-4D97-AF65-F5344CB8AC3E}">
        <p14:creationId xmlns:p14="http://schemas.microsoft.com/office/powerpoint/2010/main" val="14738175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3E89BF-4B02-AF77-3E8E-39AA4D45A44A}"/>
              </a:ext>
            </a:extLst>
          </p:cNvPr>
          <p:cNvSpPr>
            <a:spLocks noGrp="1"/>
          </p:cNvSpPr>
          <p:nvPr>
            <p:ph type="title"/>
          </p:nvPr>
        </p:nvSpPr>
        <p:spPr>
          <a:xfrm>
            <a:off x="770285" y="558119"/>
            <a:ext cx="7974012" cy="671513"/>
          </a:xfrm>
        </p:spPr>
        <p:txBody>
          <a:bodyPr>
            <a:normAutofit fontScale="90000"/>
          </a:bodyPr>
          <a:lstStyle/>
          <a:p>
            <a:pPr>
              <a:defRPr/>
            </a:pPr>
            <a:r>
              <a:rPr lang="en-US" b="1" dirty="0">
                <a:latin typeface="Arial" panose="020B0604020202020204" pitchFamily="34" charset="0"/>
                <a:cs typeface="Arial" panose="020B0604020202020204" pitchFamily="34" charset="0"/>
              </a:rPr>
              <a:t>GIP stimulates OPN in islets </a:t>
            </a:r>
            <a:br>
              <a:rPr lang="en-US" b="1" dirty="0">
                <a:latin typeface="Arial" panose="020B0604020202020204" pitchFamily="34" charset="0"/>
                <a:cs typeface="Arial" panose="020B0604020202020204" pitchFamily="34" charset="0"/>
              </a:rPr>
            </a:br>
            <a:endParaRPr lang="en-US" b="1" dirty="0">
              <a:latin typeface="Arial" panose="020B0604020202020204" pitchFamily="34" charset="0"/>
              <a:cs typeface="Arial" panose="020B0604020202020204" pitchFamily="34" charset="0"/>
            </a:endParaRPr>
          </a:p>
        </p:txBody>
      </p:sp>
      <p:pic>
        <p:nvPicPr>
          <p:cNvPr id="25603" name="Picture 3" descr="OPN[1]">
            <a:extLst>
              <a:ext uri="{FF2B5EF4-FFF2-40B4-BE49-F238E27FC236}">
                <a16:creationId xmlns:a16="http://schemas.microsoft.com/office/drawing/2014/main" id="{4D7130C6-38E6-0CF6-8978-E7FFBF92FA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62676" y="1516064"/>
            <a:ext cx="4505325" cy="145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04" name="Group 3">
            <a:extLst>
              <a:ext uri="{FF2B5EF4-FFF2-40B4-BE49-F238E27FC236}">
                <a16:creationId xmlns:a16="http://schemas.microsoft.com/office/drawing/2014/main" id="{844BB5FD-658D-7FA1-63C5-0BBD899015FC}"/>
              </a:ext>
            </a:extLst>
          </p:cNvPr>
          <p:cNvGrpSpPr>
            <a:grpSpLocks/>
          </p:cNvGrpSpPr>
          <p:nvPr/>
        </p:nvGrpSpPr>
        <p:grpSpPr bwMode="auto">
          <a:xfrm>
            <a:off x="6096000" y="4324350"/>
            <a:ext cx="2686050" cy="2279650"/>
            <a:chOff x="400" y="2614"/>
            <a:chExt cx="1692" cy="1436"/>
          </a:xfrm>
        </p:grpSpPr>
        <p:sp>
          <p:nvSpPr>
            <p:cNvPr id="26019" name="Text Box 102">
              <a:extLst>
                <a:ext uri="{FF2B5EF4-FFF2-40B4-BE49-F238E27FC236}">
                  <a16:creationId xmlns:a16="http://schemas.microsoft.com/office/drawing/2014/main" id="{799FDB8F-7362-1BEB-5DE4-85374D5BB9E5}"/>
                </a:ext>
              </a:extLst>
            </p:cNvPr>
            <p:cNvSpPr txBox="1">
              <a:spLocks noChangeArrowheads="1"/>
            </p:cNvSpPr>
            <p:nvPr/>
          </p:nvSpPr>
          <p:spPr bwMode="auto">
            <a:xfrm>
              <a:off x="851" y="3838"/>
              <a:ext cx="103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i="1">
                  <a:latin typeface="Candara" panose="020E0502030303020204" pitchFamily="34" charset="0"/>
                </a:rPr>
                <a:t>GIPR</a:t>
              </a:r>
              <a:r>
                <a:rPr lang="en-US" altLang="en-SE" sz="1600">
                  <a:latin typeface="Candara" panose="020E0502030303020204" pitchFamily="34" charset="0"/>
                </a:rPr>
                <a:t> rs10423928 </a:t>
              </a:r>
            </a:p>
          </p:txBody>
        </p:sp>
        <p:sp>
          <p:nvSpPr>
            <p:cNvPr id="26020" name="Text Box 846">
              <a:extLst>
                <a:ext uri="{FF2B5EF4-FFF2-40B4-BE49-F238E27FC236}">
                  <a16:creationId xmlns:a16="http://schemas.microsoft.com/office/drawing/2014/main" id="{06FAB05E-23C0-7785-2ACA-A9E8522DC757}"/>
                </a:ext>
              </a:extLst>
            </p:cNvPr>
            <p:cNvSpPr txBox="1">
              <a:spLocks noChangeArrowheads="1"/>
            </p:cNvSpPr>
            <p:nvPr/>
          </p:nvSpPr>
          <p:spPr bwMode="auto">
            <a:xfrm>
              <a:off x="400" y="2614"/>
              <a:ext cx="938"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i="1">
                  <a:latin typeface="Candara" panose="020E0502030303020204" pitchFamily="34" charset="0"/>
                  <a:ea typeface="ＭＳ Ｐゴシック" panose="020B0600070205080204" pitchFamily="34" charset="-128"/>
                </a:rPr>
                <a:t>OPN</a:t>
              </a:r>
              <a:r>
                <a:rPr lang="en-US" altLang="en-SE" sz="1600">
                  <a:latin typeface="Candara" panose="020E0502030303020204" pitchFamily="34" charset="0"/>
                  <a:ea typeface="ＭＳ Ｐゴシック" panose="020B0600070205080204" pitchFamily="34" charset="-128"/>
                </a:rPr>
                <a:t> mRNA</a:t>
              </a:r>
            </a:p>
            <a:p>
              <a:pPr algn="ctr" eaLnBrk="1" hangingPunct="1"/>
              <a:r>
                <a:rPr lang="en-US" altLang="en-SE" sz="1600">
                  <a:latin typeface="Candara" panose="020E0502030303020204" pitchFamily="34" charset="0"/>
                  <a:ea typeface="ＭＳ Ｐゴシック" panose="020B0600070205080204" pitchFamily="34" charset="-128"/>
                </a:rPr>
                <a:t>in human islets</a:t>
              </a:r>
            </a:p>
          </p:txBody>
        </p:sp>
        <p:sp>
          <p:nvSpPr>
            <p:cNvPr id="26021" name="Text Box 847">
              <a:extLst>
                <a:ext uri="{FF2B5EF4-FFF2-40B4-BE49-F238E27FC236}">
                  <a16:creationId xmlns:a16="http://schemas.microsoft.com/office/drawing/2014/main" id="{BF2A3358-1281-E976-A26D-B34C90CB0AA2}"/>
                </a:ext>
              </a:extLst>
            </p:cNvPr>
            <p:cNvSpPr txBox="1">
              <a:spLocks noChangeArrowheads="1"/>
            </p:cNvSpPr>
            <p:nvPr/>
          </p:nvSpPr>
          <p:spPr bwMode="auto">
            <a:xfrm>
              <a:off x="974" y="3698"/>
              <a:ext cx="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TT</a:t>
              </a:r>
            </a:p>
          </p:txBody>
        </p:sp>
        <p:sp>
          <p:nvSpPr>
            <p:cNvPr id="26022" name="Text Box 848">
              <a:extLst>
                <a:ext uri="{FF2B5EF4-FFF2-40B4-BE49-F238E27FC236}">
                  <a16:creationId xmlns:a16="http://schemas.microsoft.com/office/drawing/2014/main" id="{BDF886AE-6B54-3D30-BE3D-0363DF9797C0}"/>
                </a:ext>
              </a:extLst>
            </p:cNvPr>
            <p:cNvSpPr txBox="1">
              <a:spLocks noChangeArrowheads="1"/>
            </p:cNvSpPr>
            <p:nvPr/>
          </p:nvSpPr>
          <p:spPr bwMode="auto">
            <a:xfrm>
              <a:off x="1424" y="3704"/>
              <a:ext cx="46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TA/AA</a:t>
              </a:r>
            </a:p>
          </p:txBody>
        </p:sp>
        <p:graphicFrame>
          <p:nvGraphicFramePr>
            <p:cNvPr id="26023" name="Object 850">
              <a:extLst>
                <a:ext uri="{FF2B5EF4-FFF2-40B4-BE49-F238E27FC236}">
                  <a16:creationId xmlns:a16="http://schemas.microsoft.com/office/drawing/2014/main" id="{4F7DD0D5-5CC2-F2CF-AD5D-4AF82A071A9B}"/>
                </a:ext>
              </a:extLst>
            </p:cNvPr>
            <p:cNvGraphicFramePr>
              <a:graphicFrameLocks noChangeAspect="1"/>
            </p:cNvGraphicFramePr>
            <p:nvPr/>
          </p:nvGraphicFramePr>
          <p:xfrm>
            <a:off x="681" y="2773"/>
            <a:ext cx="1411" cy="1011"/>
          </p:xfrm>
          <a:graphic>
            <a:graphicData uri="http://schemas.openxmlformats.org/presentationml/2006/ole">
              <mc:AlternateContent xmlns:mc="http://schemas.openxmlformats.org/markup-compatibility/2006">
                <mc:Choice xmlns:v="urn:schemas-microsoft-com:vml" Requires="v">
                  <p:oleObj name="Prism Project" r:id="rId4" imgW="1384300" imgH="1079500" progId="Prism4.Document">
                    <p:embed/>
                  </p:oleObj>
                </mc:Choice>
                <mc:Fallback>
                  <p:oleObj name="Prism Project" r:id="rId4" imgW="1384300" imgH="1079500" progId="Prism4.Document">
                    <p:embed/>
                    <p:pic>
                      <p:nvPicPr>
                        <p:cNvPr id="26023" name="Object 850">
                          <a:extLst>
                            <a:ext uri="{FF2B5EF4-FFF2-40B4-BE49-F238E27FC236}">
                              <a16:creationId xmlns:a16="http://schemas.microsoft.com/office/drawing/2014/main" id="{4F7DD0D5-5CC2-F2CF-AD5D-4AF82A071A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1" y="2773"/>
                          <a:ext cx="1411" cy="10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024" name="Text Box 851">
              <a:extLst>
                <a:ext uri="{FF2B5EF4-FFF2-40B4-BE49-F238E27FC236}">
                  <a16:creationId xmlns:a16="http://schemas.microsoft.com/office/drawing/2014/main" id="{64F93D5A-66E5-B787-C0BD-D699491921A7}"/>
                </a:ext>
              </a:extLst>
            </p:cNvPr>
            <p:cNvSpPr txBox="1">
              <a:spLocks noChangeArrowheads="1"/>
            </p:cNvSpPr>
            <p:nvPr/>
          </p:nvSpPr>
          <p:spPr bwMode="auto">
            <a:xfrm>
              <a:off x="612" y="3639"/>
              <a:ext cx="18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a:t>
              </a:r>
            </a:p>
          </p:txBody>
        </p:sp>
        <p:sp>
          <p:nvSpPr>
            <p:cNvPr id="26025" name="Text Box 852">
              <a:extLst>
                <a:ext uri="{FF2B5EF4-FFF2-40B4-BE49-F238E27FC236}">
                  <a16:creationId xmlns:a16="http://schemas.microsoft.com/office/drawing/2014/main" id="{020AF3D8-E42E-124B-C604-57A2480314C4}"/>
                </a:ext>
              </a:extLst>
            </p:cNvPr>
            <p:cNvSpPr txBox="1">
              <a:spLocks noChangeArrowheads="1"/>
            </p:cNvSpPr>
            <p:nvPr/>
          </p:nvSpPr>
          <p:spPr bwMode="auto">
            <a:xfrm>
              <a:off x="521" y="2946"/>
              <a:ext cx="25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1.5</a:t>
              </a:r>
            </a:p>
          </p:txBody>
        </p:sp>
        <p:sp>
          <p:nvSpPr>
            <p:cNvPr id="26026" name="Text Box 852">
              <a:extLst>
                <a:ext uri="{FF2B5EF4-FFF2-40B4-BE49-F238E27FC236}">
                  <a16:creationId xmlns:a16="http://schemas.microsoft.com/office/drawing/2014/main" id="{7B9FC00D-B097-1849-81F8-21B1D900CE76}"/>
                </a:ext>
              </a:extLst>
            </p:cNvPr>
            <p:cNvSpPr txBox="1">
              <a:spLocks noChangeArrowheads="1"/>
            </p:cNvSpPr>
            <p:nvPr/>
          </p:nvSpPr>
          <p:spPr bwMode="auto">
            <a:xfrm>
              <a:off x="612" y="3193"/>
              <a:ext cx="1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26027" name="Text Box 852">
              <a:extLst>
                <a:ext uri="{FF2B5EF4-FFF2-40B4-BE49-F238E27FC236}">
                  <a16:creationId xmlns:a16="http://schemas.microsoft.com/office/drawing/2014/main" id="{52CE350C-02B9-AD36-244D-CBABD99E4C5C}"/>
                </a:ext>
              </a:extLst>
            </p:cNvPr>
            <p:cNvSpPr txBox="1">
              <a:spLocks noChangeArrowheads="1"/>
            </p:cNvSpPr>
            <p:nvPr/>
          </p:nvSpPr>
          <p:spPr bwMode="auto">
            <a:xfrm>
              <a:off x="521" y="3385"/>
              <a:ext cx="28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0.5</a:t>
              </a:r>
            </a:p>
          </p:txBody>
        </p:sp>
        <p:sp>
          <p:nvSpPr>
            <p:cNvPr id="26028" name="Rectangle 47">
              <a:extLst>
                <a:ext uri="{FF2B5EF4-FFF2-40B4-BE49-F238E27FC236}">
                  <a16:creationId xmlns:a16="http://schemas.microsoft.com/office/drawing/2014/main" id="{38E9EFBC-F48F-3807-24B8-62DCF7331410}"/>
                </a:ext>
              </a:extLst>
            </p:cNvPr>
            <p:cNvSpPr>
              <a:spLocks noChangeArrowheads="1"/>
            </p:cNvSpPr>
            <p:nvPr/>
          </p:nvSpPr>
          <p:spPr bwMode="auto">
            <a:xfrm>
              <a:off x="1548" y="3239"/>
              <a:ext cx="6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grpSp>
      <p:sp>
        <p:nvSpPr>
          <p:cNvPr id="25605" name="Text Box 15">
            <a:extLst>
              <a:ext uri="{FF2B5EF4-FFF2-40B4-BE49-F238E27FC236}">
                <a16:creationId xmlns:a16="http://schemas.microsoft.com/office/drawing/2014/main" id="{73C88BDE-9708-527E-17D2-D92F78097CF1}"/>
              </a:ext>
            </a:extLst>
          </p:cNvPr>
          <p:cNvSpPr txBox="1">
            <a:spLocks noChangeArrowheads="1"/>
          </p:cNvSpPr>
          <p:nvPr/>
        </p:nvSpPr>
        <p:spPr bwMode="auto">
          <a:xfrm>
            <a:off x="9118600" y="6536497"/>
            <a:ext cx="307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400" dirty="0" err="1">
                <a:latin typeface="Candara" panose="020E0502030303020204" pitchFamily="34" charset="0"/>
              </a:rPr>
              <a:t>Lyssenko</a:t>
            </a:r>
            <a:r>
              <a:rPr lang="en-US" altLang="en-SE" sz="1400" dirty="0">
                <a:latin typeface="Candara" panose="020E0502030303020204" pitchFamily="34" charset="0"/>
              </a:rPr>
              <a:t> et al. </a:t>
            </a:r>
            <a:r>
              <a:rPr lang="en-US" altLang="en-SE" sz="1400" i="1" dirty="0">
                <a:latin typeface="Candara" panose="020E0502030303020204" pitchFamily="34" charset="0"/>
              </a:rPr>
              <a:t>Diabetes</a:t>
            </a:r>
            <a:r>
              <a:rPr lang="en-US" altLang="en-SE" sz="1400" dirty="0">
                <a:latin typeface="Candara" panose="020E0502030303020204" pitchFamily="34" charset="0"/>
              </a:rPr>
              <a:t> 2011,: 2424-33. </a:t>
            </a:r>
            <a:endParaRPr lang="en-US" altLang="en-SE" sz="1400" i="1" dirty="0">
              <a:latin typeface="Candara" panose="020E0502030303020204" pitchFamily="34" charset="0"/>
            </a:endParaRPr>
          </a:p>
        </p:txBody>
      </p:sp>
      <p:grpSp>
        <p:nvGrpSpPr>
          <p:cNvPr id="25606" name="Group 16">
            <a:extLst>
              <a:ext uri="{FF2B5EF4-FFF2-40B4-BE49-F238E27FC236}">
                <a16:creationId xmlns:a16="http://schemas.microsoft.com/office/drawing/2014/main" id="{94BDF696-52C6-254B-544F-7FEE4AE2455A}"/>
              </a:ext>
            </a:extLst>
          </p:cNvPr>
          <p:cNvGrpSpPr>
            <a:grpSpLocks/>
          </p:cNvGrpSpPr>
          <p:nvPr/>
        </p:nvGrpSpPr>
        <p:grpSpPr bwMode="auto">
          <a:xfrm>
            <a:off x="386015" y="4215647"/>
            <a:ext cx="3275013" cy="2592387"/>
            <a:chOff x="1565" y="845"/>
            <a:chExt cx="2063" cy="1633"/>
          </a:xfrm>
        </p:grpSpPr>
        <p:graphicFrame>
          <p:nvGraphicFramePr>
            <p:cNvPr id="26005" name="Object 4">
              <a:extLst>
                <a:ext uri="{FF2B5EF4-FFF2-40B4-BE49-F238E27FC236}">
                  <a16:creationId xmlns:a16="http://schemas.microsoft.com/office/drawing/2014/main" id="{1FCEFEE6-0E48-83EE-E85D-D00633358F81}"/>
                </a:ext>
              </a:extLst>
            </p:cNvPr>
            <p:cNvGraphicFramePr>
              <a:graphicFrameLocks noChangeAspect="1"/>
            </p:cNvGraphicFramePr>
            <p:nvPr/>
          </p:nvGraphicFramePr>
          <p:xfrm>
            <a:off x="2370" y="900"/>
            <a:ext cx="1258" cy="1254"/>
          </p:xfrm>
          <a:graphic>
            <a:graphicData uri="http://schemas.openxmlformats.org/presentationml/2006/ole">
              <mc:AlternateContent xmlns:mc="http://schemas.openxmlformats.org/markup-compatibility/2006">
                <mc:Choice xmlns:v="urn:schemas-microsoft-com:vml" Requires="v">
                  <p:oleObj name="Prism Project" r:id="rId6" imgW="1384300" imgH="1079500" progId="Prism4.Document">
                    <p:embed/>
                  </p:oleObj>
                </mc:Choice>
                <mc:Fallback>
                  <p:oleObj name="Prism Project" r:id="rId6" imgW="1384300" imgH="1079500" progId="Prism4.Document">
                    <p:embed/>
                    <p:pic>
                      <p:nvPicPr>
                        <p:cNvPr id="26005" name="Object 4">
                          <a:extLst>
                            <a:ext uri="{FF2B5EF4-FFF2-40B4-BE49-F238E27FC236}">
                              <a16:creationId xmlns:a16="http://schemas.microsoft.com/office/drawing/2014/main" id="{1FCEFEE6-0E48-83EE-E85D-D00633358F8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70" y="900"/>
                          <a:ext cx="1258" cy="1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006" name="Text Box 37">
              <a:extLst>
                <a:ext uri="{FF2B5EF4-FFF2-40B4-BE49-F238E27FC236}">
                  <a16:creationId xmlns:a16="http://schemas.microsoft.com/office/drawing/2014/main" id="{F51EA677-C396-15D9-BCA1-83651E65125A}"/>
                </a:ext>
              </a:extLst>
            </p:cNvPr>
            <p:cNvSpPr txBox="1">
              <a:spLocks noChangeArrowheads="1"/>
            </p:cNvSpPr>
            <p:nvPr/>
          </p:nvSpPr>
          <p:spPr bwMode="auto">
            <a:xfrm>
              <a:off x="1565" y="845"/>
              <a:ext cx="1200"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latin typeface="Candara" panose="020E0502030303020204" pitchFamily="34" charset="0"/>
                  <a:ea typeface="ＭＳ Ｐゴシック" panose="020B0600070205080204" pitchFamily="34" charset="-128"/>
                </a:rPr>
                <a:t>OPN protein</a:t>
              </a:r>
            </a:p>
            <a:p>
              <a:pPr algn="ctr" eaLnBrk="1" hangingPunct="1"/>
              <a:r>
                <a:rPr lang="en-US" altLang="en-SE" sz="1600">
                  <a:latin typeface="Candara" panose="020E0502030303020204" pitchFamily="34" charset="0"/>
                  <a:ea typeface="ＭＳ Ｐゴシック" panose="020B0600070205080204" pitchFamily="34" charset="-128"/>
                </a:rPr>
                <a:t>(mean fluorescence</a:t>
              </a:r>
            </a:p>
            <a:p>
              <a:pPr algn="ctr" eaLnBrk="1" hangingPunct="1"/>
              <a:r>
                <a:rPr lang="en-US" altLang="en-SE" sz="1600">
                  <a:latin typeface="Candara" panose="020E0502030303020204" pitchFamily="34" charset="0"/>
                  <a:ea typeface="ＭＳ Ｐゴシック" panose="020B0600070205080204" pitchFamily="34" charset="-128"/>
                </a:rPr>
                <a:t>intensity)</a:t>
              </a:r>
            </a:p>
          </p:txBody>
        </p:sp>
        <p:sp>
          <p:nvSpPr>
            <p:cNvPr id="26007" name="Text Box 40">
              <a:extLst>
                <a:ext uri="{FF2B5EF4-FFF2-40B4-BE49-F238E27FC236}">
                  <a16:creationId xmlns:a16="http://schemas.microsoft.com/office/drawing/2014/main" id="{59C8396F-A005-6786-22CC-D6D878955F46}"/>
                </a:ext>
              </a:extLst>
            </p:cNvPr>
            <p:cNvSpPr txBox="1">
              <a:spLocks noChangeArrowheads="1"/>
            </p:cNvSpPr>
            <p:nvPr/>
          </p:nvSpPr>
          <p:spPr bwMode="auto">
            <a:xfrm>
              <a:off x="2202" y="1430"/>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26008" name="Line 47">
              <a:extLst>
                <a:ext uri="{FF2B5EF4-FFF2-40B4-BE49-F238E27FC236}">
                  <a16:creationId xmlns:a16="http://schemas.microsoft.com/office/drawing/2014/main" id="{F2344DAE-CC67-AA49-C21D-9FDFF7CA21C4}"/>
                </a:ext>
              </a:extLst>
            </p:cNvPr>
            <p:cNvSpPr>
              <a:spLocks noChangeShapeType="1"/>
            </p:cNvSpPr>
            <p:nvPr/>
          </p:nvSpPr>
          <p:spPr bwMode="auto">
            <a:xfrm>
              <a:off x="2913" y="1000"/>
              <a:ext cx="8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9" name="Text Box 49">
              <a:extLst>
                <a:ext uri="{FF2B5EF4-FFF2-40B4-BE49-F238E27FC236}">
                  <a16:creationId xmlns:a16="http://schemas.microsoft.com/office/drawing/2014/main" id="{B1623836-E0D7-55C2-6541-70B0984EEAB2}"/>
                </a:ext>
              </a:extLst>
            </p:cNvPr>
            <p:cNvSpPr txBox="1">
              <a:spLocks noChangeArrowheads="1"/>
            </p:cNvSpPr>
            <p:nvPr/>
          </p:nvSpPr>
          <p:spPr bwMode="auto">
            <a:xfrm>
              <a:off x="2484" y="1887"/>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F </a:t>
              </a:r>
            </a:p>
          </p:txBody>
        </p:sp>
        <p:sp>
          <p:nvSpPr>
            <p:cNvPr id="26010" name="Text Box 121">
              <a:extLst>
                <a:ext uri="{FF2B5EF4-FFF2-40B4-BE49-F238E27FC236}">
                  <a16:creationId xmlns:a16="http://schemas.microsoft.com/office/drawing/2014/main" id="{C355EF36-3091-1DEC-FA48-100F77388116}"/>
                </a:ext>
              </a:extLst>
            </p:cNvPr>
            <p:cNvSpPr txBox="1">
              <a:spLocks noChangeArrowheads="1"/>
            </p:cNvSpPr>
            <p:nvPr/>
          </p:nvSpPr>
          <p:spPr bwMode="auto">
            <a:xfrm>
              <a:off x="2305" y="1963"/>
              <a:ext cx="18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a:t>
              </a:r>
            </a:p>
          </p:txBody>
        </p:sp>
        <p:sp>
          <p:nvSpPr>
            <p:cNvPr id="26011" name="Text Box 122">
              <a:extLst>
                <a:ext uri="{FF2B5EF4-FFF2-40B4-BE49-F238E27FC236}">
                  <a16:creationId xmlns:a16="http://schemas.microsoft.com/office/drawing/2014/main" id="{F32244B2-9E5D-2BA2-64D7-367ADC4DEE3F}"/>
                </a:ext>
              </a:extLst>
            </p:cNvPr>
            <p:cNvSpPr txBox="1">
              <a:spLocks noChangeArrowheads="1"/>
            </p:cNvSpPr>
            <p:nvPr/>
          </p:nvSpPr>
          <p:spPr bwMode="auto">
            <a:xfrm rot="-3600000">
              <a:off x="2835" y="2088"/>
              <a:ext cx="1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a:t>
              </a:r>
            </a:p>
          </p:txBody>
        </p:sp>
        <p:sp>
          <p:nvSpPr>
            <p:cNvPr id="26012" name="Text Box 123">
              <a:extLst>
                <a:ext uri="{FF2B5EF4-FFF2-40B4-BE49-F238E27FC236}">
                  <a16:creationId xmlns:a16="http://schemas.microsoft.com/office/drawing/2014/main" id="{1A4502F9-CADB-CB33-E2BC-0C18564B7362}"/>
                </a:ext>
              </a:extLst>
            </p:cNvPr>
            <p:cNvSpPr txBox="1">
              <a:spLocks noChangeArrowheads="1"/>
            </p:cNvSpPr>
            <p:nvPr/>
          </p:nvSpPr>
          <p:spPr bwMode="auto">
            <a:xfrm rot="-3600000">
              <a:off x="2878" y="2112"/>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26013" name="Text Box 125">
              <a:extLst>
                <a:ext uri="{FF2B5EF4-FFF2-40B4-BE49-F238E27FC236}">
                  <a16:creationId xmlns:a16="http://schemas.microsoft.com/office/drawing/2014/main" id="{6CC6312C-EAD6-F175-9C2C-80B9C19365D6}"/>
                </a:ext>
              </a:extLst>
            </p:cNvPr>
            <p:cNvSpPr txBox="1">
              <a:spLocks noChangeArrowheads="1"/>
            </p:cNvSpPr>
            <p:nvPr/>
          </p:nvSpPr>
          <p:spPr bwMode="auto">
            <a:xfrm rot="-3600000">
              <a:off x="3290" y="2088"/>
              <a:ext cx="1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a:t>
              </a:r>
            </a:p>
          </p:txBody>
        </p:sp>
        <p:sp>
          <p:nvSpPr>
            <p:cNvPr id="26014" name="Text Box 126">
              <a:extLst>
                <a:ext uri="{FF2B5EF4-FFF2-40B4-BE49-F238E27FC236}">
                  <a16:creationId xmlns:a16="http://schemas.microsoft.com/office/drawing/2014/main" id="{D40837DE-6D65-E22D-D578-1CB930307356}"/>
                </a:ext>
              </a:extLst>
            </p:cNvPr>
            <p:cNvSpPr txBox="1">
              <a:spLocks noChangeArrowheads="1"/>
            </p:cNvSpPr>
            <p:nvPr/>
          </p:nvSpPr>
          <p:spPr bwMode="auto">
            <a:xfrm rot="-3600000">
              <a:off x="3338" y="2112"/>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26015" name="Text Box 128">
              <a:extLst>
                <a:ext uri="{FF2B5EF4-FFF2-40B4-BE49-F238E27FC236}">
                  <a16:creationId xmlns:a16="http://schemas.microsoft.com/office/drawing/2014/main" id="{17530BFF-A269-6333-2DCB-40BD38E87FA3}"/>
                </a:ext>
              </a:extLst>
            </p:cNvPr>
            <p:cNvSpPr txBox="1">
              <a:spLocks noChangeArrowheads="1"/>
            </p:cNvSpPr>
            <p:nvPr/>
          </p:nvSpPr>
          <p:spPr bwMode="auto">
            <a:xfrm>
              <a:off x="2762" y="2266"/>
              <a:ext cx="6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GIP (nM)</a:t>
              </a:r>
            </a:p>
          </p:txBody>
        </p:sp>
        <p:sp>
          <p:nvSpPr>
            <p:cNvPr id="26016" name="Rectangle 47">
              <a:extLst>
                <a:ext uri="{FF2B5EF4-FFF2-40B4-BE49-F238E27FC236}">
                  <a16:creationId xmlns:a16="http://schemas.microsoft.com/office/drawing/2014/main" id="{EF48E41C-F5FC-CAA7-3628-DD3317408E7E}"/>
                </a:ext>
              </a:extLst>
            </p:cNvPr>
            <p:cNvSpPr>
              <a:spLocks noChangeArrowheads="1"/>
            </p:cNvSpPr>
            <p:nvPr/>
          </p:nvSpPr>
          <p:spPr bwMode="auto">
            <a:xfrm>
              <a:off x="2835" y="989"/>
              <a:ext cx="13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sp>
          <p:nvSpPr>
            <p:cNvPr id="26017" name="Rectangle 47">
              <a:extLst>
                <a:ext uri="{FF2B5EF4-FFF2-40B4-BE49-F238E27FC236}">
                  <a16:creationId xmlns:a16="http://schemas.microsoft.com/office/drawing/2014/main" id="{74241902-0AC3-880F-E9AB-842AFDE7EC36}"/>
                </a:ext>
              </a:extLst>
            </p:cNvPr>
            <p:cNvSpPr>
              <a:spLocks noChangeArrowheads="1"/>
            </p:cNvSpPr>
            <p:nvPr/>
          </p:nvSpPr>
          <p:spPr bwMode="auto">
            <a:xfrm>
              <a:off x="2916" y="845"/>
              <a:ext cx="6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sp>
          <p:nvSpPr>
            <p:cNvPr id="26018" name="Rectangle 47">
              <a:extLst>
                <a:ext uri="{FF2B5EF4-FFF2-40B4-BE49-F238E27FC236}">
                  <a16:creationId xmlns:a16="http://schemas.microsoft.com/office/drawing/2014/main" id="{75D67B6E-3C8F-E871-70C0-CF1D4C57FB35}"/>
                </a:ext>
              </a:extLst>
            </p:cNvPr>
            <p:cNvSpPr>
              <a:spLocks noChangeArrowheads="1"/>
            </p:cNvSpPr>
            <p:nvPr/>
          </p:nvSpPr>
          <p:spPr bwMode="auto">
            <a:xfrm>
              <a:off x="3198" y="1298"/>
              <a:ext cx="6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grpSp>
      <p:grpSp>
        <p:nvGrpSpPr>
          <p:cNvPr id="25607" name="Group 31">
            <a:extLst>
              <a:ext uri="{FF2B5EF4-FFF2-40B4-BE49-F238E27FC236}">
                <a16:creationId xmlns:a16="http://schemas.microsoft.com/office/drawing/2014/main" id="{79706BE2-D10D-41A7-0163-E9A97CBD49B3}"/>
              </a:ext>
            </a:extLst>
          </p:cNvPr>
          <p:cNvGrpSpPr>
            <a:grpSpLocks/>
          </p:cNvGrpSpPr>
          <p:nvPr/>
        </p:nvGrpSpPr>
        <p:grpSpPr bwMode="auto">
          <a:xfrm>
            <a:off x="658076" y="1361893"/>
            <a:ext cx="2611437" cy="2374900"/>
            <a:chOff x="26" y="936"/>
            <a:chExt cx="1645" cy="1496"/>
          </a:xfrm>
        </p:grpSpPr>
        <p:sp>
          <p:nvSpPr>
            <p:cNvPr id="25942" name="Text Box 11">
              <a:extLst>
                <a:ext uri="{FF2B5EF4-FFF2-40B4-BE49-F238E27FC236}">
                  <a16:creationId xmlns:a16="http://schemas.microsoft.com/office/drawing/2014/main" id="{1FAD0ABB-C265-93C2-CE5C-CD99A32844DE}"/>
                </a:ext>
              </a:extLst>
            </p:cNvPr>
            <p:cNvSpPr txBox="1">
              <a:spLocks noChangeArrowheads="1"/>
            </p:cNvSpPr>
            <p:nvPr/>
          </p:nvSpPr>
          <p:spPr bwMode="auto">
            <a:xfrm>
              <a:off x="595" y="1101"/>
              <a:ext cx="4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5 mM </a:t>
              </a:r>
            </a:p>
          </p:txBody>
        </p:sp>
        <p:sp>
          <p:nvSpPr>
            <p:cNvPr id="25943" name="Text Box 14">
              <a:extLst>
                <a:ext uri="{FF2B5EF4-FFF2-40B4-BE49-F238E27FC236}">
                  <a16:creationId xmlns:a16="http://schemas.microsoft.com/office/drawing/2014/main" id="{B28083C7-3AD7-7924-CA34-A6AC16C65F57}"/>
                </a:ext>
              </a:extLst>
            </p:cNvPr>
            <p:cNvSpPr txBox="1">
              <a:spLocks noChangeArrowheads="1"/>
            </p:cNvSpPr>
            <p:nvPr/>
          </p:nvSpPr>
          <p:spPr bwMode="auto">
            <a:xfrm rot="-3600000">
              <a:off x="875" y="2057"/>
              <a:ext cx="1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a:t>
              </a:r>
            </a:p>
          </p:txBody>
        </p:sp>
        <p:sp>
          <p:nvSpPr>
            <p:cNvPr id="25944" name="Text Box 15">
              <a:extLst>
                <a:ext uri="{FF2B5EF4-FFF2-40B4-BE49-F238E27FC236}">
                  <a16:creationId xmlns:a16="http://schemas.microsoft.com/office/drawing/2014/main" id="{D0A72AF8-FA9F-E1CE-5233-86B244638318}"/>
                </a:ext>
              </a:extLst>
            </p:cNvPr>
            <p:cNvSpPr txBox="1">
              <a:spLocks noChangeArrowheads="1"/>
            </p:cNvSpPr>
            <p:nvPr/>
          </p:nvSpPr>
          <p:spPr bwMode="auto">
            <a:xfrm rot="-3600000">
              <a:off x="916" y="2035"/>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25945" name="Text Box 16">
              <a:extLst>
                <a:ext uri="{FF2B5EF4-FFF2-40B4-BE49-F238E27FC236}">
                  <a16:creationId xmlns:a16="http://schemas.microsoft.com/office/drawing/2014/main" id="{7B1C7740-346A-68EC-E388-D3B1D79AB0F3}"/>
                </a:ext>
              </a:extLst>
            </p:cNvPr>
            <p:cNvSpPr txBox="1">
              <a:spLocks noChangeArrowheads="1"/>
            </p:cNvSpPr>
            <p:nvPr/>
          </p:nvSpPr>
          <p:spPr bwMode="auto">
            <a:xfrm rot="-3600000">
              <a:off x="718" y="2065"/>
              <a:ext cx="26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0.1</a:t>
              </a:r>
            </a:p>
          </p:txBody>
        </p:sp>
        <p:sp>
          <p:nvSpPr>
            <p:cNvPr id="25946" name="Text Box 17">
              <a:extLst>
                <a:ext uri="{FF2B5EF4-FFF2-40B4-BE49-F238E27FC236}">
                  <a16:creationId xmlns:a16="http://schemas.microsoft.com/office/drawing/2014/main" id="{43536E54-8BCC-ED99-F66D-DF6A3FF84419}"/>
                </a:ext>
              </a:extLst>
            </p:cNvPr>
            <p:cNvSpPr txBox="1">
              <a:spLocks noChangeArrowheads="1"/>
            </p:cNvSpPr>
            <p:nvPr/>
          </p:nvSpPr>
          <p:spPr bwMode="auto">
            <a:xfrm rot="-3600000">
              <a:off x="1347" y="2057"/>
              <a:ext cx="1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a:t>
              </a:r>
            </a:p>
          </p:txBody>
        </p:sp>
        <p:sp>
          <p:nvSpPr>
            <p:cNvPr id="25947" name="Text Box 18">
              <a:extLst>
                <a:ext uri="{FF2B5EF4-FFF2-40B4-BE49-F238E27FC236}">
                  <a16:creationId xmlns:a16="http://schemas.microsoft.com/office/drawing/2014/main" id="{7F711BD2-3F2B-F089-2E0D-2A9DA560F4C8}"/>
                </a:ext>
              </a:extLst>
            </p:cNvPr>
            <p:cNvSpPr txBox="1">
              <a:spLocks noChangeArrowheads="1"/>
            </p:cNvSpPr>
            <p:nvPr/>
          </p:nvSpPr>
          <p:spPr bwMode="auto">
            <a:xfrm rot="-3600000">
              <a:off x="1393" y="2036"/>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25948" name="Text Box 20">
              <a:extLst>
                <a:ext uri="{FF2B5EF4-FFF2-40B4-BE49-F238E27FC236}">
                  <a16:creationId xmlns:a16="http://schemas.microsoft.com/office/drawing/2014/main" id="{41EB222C-154F-1EF2-AE4E-264DE40BE0C9}"/>
                </a:ext>
              </a:extLst>
            </p:cNvPr>
            <p:cNvSpPr txBox="1">
              <a:spLocks noChangeArrowheads="1"/>
            </p:cNvSpPr>
            <p:nvPr/>
          </p:nvSpPr>
          <p:spPr bwMode="auto">
            <a:xfrm>
              <a:off x="751" y="2220"/>
              <a:ext cx="6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GIP (nM)</a:t>
              </a:r>
            </a:p>
          </p:txBody>
        </p:sp>
        <p:sp>
          <p:nvSpPr>
            <p:cNvPr id="25949" name="Text Box 22">
              <a:extLst>
                <a:ext uri="{FF2B5EF4-FFF2-40B4-BE49-F238E27FC236}">
                  <a16:creationId xmlns:a16="http://schemas.microsoft.com/office/drawing/2014/main" id="{E88E73D9-E262-B1A9-2639-9A18C0414C7D}"/>
                </a:ext>
              </a:extLst>
            </p:cNvPr>
            <p:cNvSpPr txBox="1">
              <a:spLocks noChangeArrowheads="1"/>
            </p:cNvSpPr>
            <p:nvPr/>
          </p:nvSpPr>
          <p:spPr bwMode="auto">
            <a:xfrm>
              <a:off x="315" y="1993"/>
              <a:ext cx="18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a:t>
              </a:r>
            </a:p>
          </p:txBody>
        </p:sp>
        <p:sp>
          <p:nvSpPr>
            <p:cNvPr id="25950" name="Text Box 23">
              <a:extLst>
                <a:ext uri="{FF2B5EF4-FFF2-40B4-BE49-F238E27FC236}">
                  <a16:creationId xmlns:a16="http://schemas.microsoft.com/office/drawing/2014/main" id="{001A163E-F037-E770-2AD2-55D41757F213}"/>
                </a:ext>
              </a:extLst>
            </p:cNvPr>
            <p:cNvSpPr txBox="1">
              <a:spLocks noChangeArrowheads="1"/>
            </p:cNvSpPr>
            <p:nvPr/>
          </p:nvSpPr>
          <p:spPr bwMode="auto">
            <a:xfrm>
              <a:off x="242" y="1596"/>
              <a:ext cx="27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0.2</a:t>
              </a:r>
            </a:p>
          </p:txBody>
        </p:sp>
        <p:sp>
          <p:nvSpPr>
            <p:cNvPr id="25951" name="Text Box 24">
              <a:extLst>
                <a:ext uri="{FF2B5EF4-FFF2-40B4-BE49-F238E27FC236}">
                  <a16:creationId xmlns:a16="http://schemas.microsoft.com/office/drawing/2014/main" id="{319AB52F-2437-204A-E3A7-804FB1ACB5E1}"/>
                </a:ext>
              </a:extLst>
            </p:cNvPr>
            <p:cNvSpPr txBox="1">
              <a:spLocks noChangeArrowheads="1"/>
            </p:cNvSpPr>
            <p:nvPr/>
          </p:nvSpPr>
          <p:spPr bwMode="auto">
            <a:xfrm>
              <a:off x="242" y="1191"/>
              <a:ext cx="28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0.4</a:t>
              </a:r>
            </a:p>
          </p:txBody>
        </p:sp>
        <p:sp>
          <p:nvSpPr>
            <p:cNvPr id="25952" name="Text Box 89">
              <a:extLst>
                <a:ext uri="{FF2B5EF4-FFF2-40B4-BE49-F238E27FC236}">
                  <a16:creationId xmlns:a16="http://schemas.microsoft.com/office/drawing/2014/main" id="{4CDD986D-70AF-ACFF-04C4-9BAE22A56F3C}"/>
                </a:ext>
              </a:extLst>
            </p:cNvPr>
            <p:cNvSpPr txBox="1">
              <a:spLocks noChangeArrowheads="1"/>
            </p:cNvSpPr>
            <p:nvPr/>
          </p:nvSpPr>
          <p:spPr bwMode="auto">
            <a:xfrm>
              <a:off x="478" y="1926"/>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F </a:t>
              </a:r>
            </a:p>
          </p:txBody>
        </p:sp>
        <p:sp>
          <p:nvSpPr>
            <p:cNvPr id="25953" name="Text Box 90">
              <a:extLst>
                <a:ext uri="{FF2B5EF4-FFF2-40B4-BE49-F238E27FC236}">
                  <a16:creationId xmlns:a16="http://schemas.microsoft.com/office/drawing/2014/main" id="{F1AD245C-CD5C-CEA1-1C34-59A1C5EDD6DF}"/>
                </a:ext>
              </a:extLst>
            </p:cNvPr>
            <p:cNvSpPr txBox="1">
              <a:spLocks noChangeArrowheads="1"/>
            </p:cNvSpPr>
            <p:nvPr/>
          </p:nvSpPr>
          <p:spPr bwMode="auto">
            <a:xfrm rot="-3600000">
              <a:off x="1189" y="2066"/>
              <a:ext cx="26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0.1</a:t>
              </a:r>
            </a:p>
          </p:txBody>
        </p:sp>
        <p:sp>
          <p:nvSpPr>
            <p:cNvPr id="25954" name="Text Box 100">
              <a:extLst>
                <a:ext uri="{FF2B5EF4-FFF2-40B4-BE49-F238E27FC236}">
                  <a16:creationId xmlns:a16="http://schemas.microsoft.com/office/drawing/2014/main" id="{EC376316-6794-2270-021E-F7AC5592E4C0}"/>
                </a:ext>
              </a:extLst>
            </p:cNvPr>
            <p:cNvSpPr txBox="1">
              <a:spLocks noChangeArrowheads="1"/>
            </p:cNvSpPr>
            <p:nvPr/>
          </p:nvSpPr>
          <p:spPr bwMode="auto">
            <a:xfrm>
              <a:off x="595" y="1212"/>
              <a:ext cx="60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16.7 mM </a:t>
              </a:r>
            </a:p>
          </p:txBody>
        </p:sp>
        <p:sp>
          <p:nvSpPr>
            <p:cNvPr id="25955" name="Rectangle 119">
              <a:extLst>
                <a:ext uri="{FF2B5EF4-FFF2-40B4-BE49-F238E27FC236}">
                  <a16:creationId xmlns:a16="http://schemas.microsoft.com/office/drawing/2014/main" id="{809F6F7A-0EAE-E023-C788-ADDAF787407C}"/>
                </a:ext>
              </a:extLst>
            </p:cNvPr>
            <p:cNvSpPr>
              <a:spLocks noChangeArrowheads="1"/>
            </p:cNvSpPr>
            <p:nvPr/>
          </p:nvSpPr>
          <p:spPr bwMode="auto">
            <a:xfrm>
              <a:off x="537" y="1138"/>
              <a:ext cx="91" cy="90"/>
            </a:xfrm>
            <a:prstGeom prst="rect">
              <a:avLst/>
            </a:prstGeom>
            <a:solidFill>
              <a:schemeClr val="bg1"/>
            </a:solidFill>
            <a:ln w="9525">
              <a:solidFill>
                <a:schemeClr val="tx1"/>
              </a:solidFill>
              <a:miter lim="800000"/>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25956" name="Rectangle 120">
              <a:extLst>
                <a:ext uri="{FF2B5EF4-FFF2-40B4-BE49-F238E27FC236}">
                  <a16:creationId xmlns:a16="http://schemas.microsoft.com/office/drawing/2014/main" id="{CE7746EC-5EA9-0FC9-D2A5-7E21D0D428D7}"/>
                </a:ext>
              </a:extLst>
            </p:cNvPr>
            <p:cNvSpPr>
              <a:spLocks noChangeArrowheads="1"/>
            </p:cNvSpPr>
            <p:nvPr/>
          </p:nvSpPr>
          <p:spPr bwMode="auto">
            <a:xfrm>
              <a:off x="537" y="1249"/>
              <a:ext cx="91" cy="90"/>
            </a:xfrm>
            <a:prstGeom prst="rect">
              <a:avLst/>
            </a:prstGeom>
            <a:solidFill>
              <a:srgbClr val="969696"/>
            </a:solidFill>
            <a:ln w="9525">
              <a:solidFill>
                <a:schemeClr val="tx1"/>
              </a:solidFill>
              <a:miter lim="800000"/>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25957" name="Text Box 810">
              <a:extLst>
                <a:ext uri="{FF2B5EF4-FFF2-40B4-BE49-F238E27FC236}">
                  <a16:creationId xmlns:a16="http://schemas.microsoft.com/office/drawing/2014/main" id="{6CFEBA07-0DB7-E2C6-9807-055B5FFE84BC}"/>
                </a:ext>
              </a:extLst>
            </p:cNvPr>
            <p:cNvSpPr txBox="1">
              <a:spLocks noChangeArrowheads="1"/>
            </p:cNvSpPr>
            <p:nvPr/>
          </p:nvSpPr>
          <p:spPr bwMode="auto">
            <a:xfrm>
              <a:off x="26" y="936"/>
              <a:ext cx="7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i="1">
                  <a:latin typeface="Candara" panose="020E0502030303020204" pitchFamily="34" charset="0"/>
                  <a:ea typeface="ＭＳ Ｐゴシック" panose="020B0600070205080204" pitchFamily="34" charset="-128"/>
                </a:rPr>
                <a:t>OPN</a:t>
              </a:r>
              <a:r>
                <a:rPr lang="en-US" altLang="en-SE" sz="1600">
                  <a:latin typeface="Candara" panose="020E0502030303020204" pitchFamily="34" charset="0"/>
                  <a:ea typeface="ＭＳ Ｐゴシック" panose="020B0600070205080204" pitchFamily="34" charset="-128"/>
                </a:rPr>
                <a:t> mRNA</a:t>
              </a:r>
            </a:p>
          </p:txBody>
        </p:sp>
        <p:sp>
          <p:nvSpPr>
            <p:cNvPr id="25958" name="Rectangle 47">
              <a:extLst>
                <a:ext uri="{FF2B5EF4-FFF2-40B4-BE49-F238E27FC236}">
                  <a16:creationId xmlns:a16="http://schemas.microsoft.com/office/drawing/2014/main" id="{3B29B69B-2013-EB58-13FE-C73C9F0324A3}"/>
                </a:ext>
              </a:extLst>
            </p:cNvPr>
            <p:cNvSpPr>
              <a:spLocks noChangeArrowheads="1"/>
            </p:cNvSpPr>
            <p:nvPr/>
          </p:nvSpPr>
          <p:spPr bwMode="auto">
            <a:xfrm>
              <a:off x="1085" y="1387"/>
              <a:ext cx="19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dirty="0">
                  <a:solidFill>
                    <a:srgbClr val="23282B"/>
                  </a:solidFill>
                  <a:latin typeface="Candara" panose="020E0502030303020204" pitchFamily="34" charset="0"/>
                </a:rPr>
                <a:t>***</a:t>
              </a:r>
              <a:endParaRPr lang="en-US" altLang="en-SE" sz="1600" dirty="0">
                <a:latin typeface="Candara" panose="020E0502030303020204" pitchFamily="34" charset="0"/>
              </a:endParaRPr>
            </a:p>
          </p:txBody>
        </p:sp>
        <p:sp>
          <p:nvSpPr>
            <p:cNvPr id="25959" name="Rectangle 47">
              <a:extLst>
                <a:ext uri="{FF2B5EF4-FFF2-40B4-BE49-F238E27FC236}">
                  <a16:creationId xmlns:a16="http://schemas.microsoft.com/office/drawing/2014/main" id="{47714894-65A0-1330-AB3C-60368199BCA4}"/>
                </a:ext>
              </a:extLst>
            </p:cNvPr>
            <p:cNvSpPr>
              <a:spLocks noChangeArrowheads="1"/>
            </p:cNvSpPr>
            <p:nvPr/>
          </p:nvSpPr>
          <p:spPr bwMode="auto">
            <a:xfrm>
              <a:off x="862" y="1553"/>
              <a:ext cx="13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23282B"/>
                  </a:solidFill>
                  <a:latin typeface="Candara" panose="020E0502030303020204" pitchFamily="34" charset="0"/>
                </a:rPr>
                <a:t>**</a:t>
              </a:r>
              <a:endParaRPr lang="en-US" altLang="en-SE" sz="1600">
                <a:latin typeface="Candara" panose="020E0502030303020204" pitchFamily="34" charset="0"/>
              </a:endParaRPr>
            </a:p>
          </p:txBody>
        </p:sp>
        <p:grpSp>
          <p:nvGrpSpPr>
            <p:cNvPr id="25960" name="Group 50">
              <a:extLst>
                <a:ext uri="{FF2B5EF4-FFF2-40B4-BE49-F238E27FC236}">
                  <a16:creationId xmlns:a16="http://schemas.microsoft.com/office/drawing/2014/main" id="{41268D75-99E2-DC3F-78C6-D6138AA0E2FC}"/>
                </a:ext>
              </a:extLst>
            </p:cNvPr>
            <p:cNvGrpSpPr>
              <a:grpSpLocks noChangeAspect="1"/>
            </p:cNvGrpSpPr>
            <p:nvPr/>
          </p:nvGrpSpPr>
          <p:grpSpPr bwMode="auto">
            <a:xfrm>
              <a:off x="364" y="959"/>
              <a:ext cx="1307" cy="1208"/>
              <a:chOff x="364" y="959"/>
              <a:chExt cx="1307" cy="1208"/>
            </a:xfrm>
          </p:grpSpPr>
          <p:sp>
            <p:nvSpPr>
              <p:cNvPr id="25961" name="AutoShape 51">
                <a:extLst>
                  <a:ext uri="{FF2B5EF4-FFF2-40B4-BE49-F238E27FC236}">
                    <a16:creationId xmlns:a16="http://schemas.microsoft.com/office/drawing/2014/main" id="{D5EF1D7D-3F48-8221-244F-09DF0E68D67F}"/>
                  </a:ext>
                </a:extLst>
              </p:cNvPr>
              <p:cNvSpPr>
                <a:spLocks noChangeAspect="1" noChangeArrowheads="1" noTextEdit="1"/>
              </p:cNvSpPr>
              <p:nvPr/>
            </p:nvSpPr>
            <p:spPr bwMode="auto">
              <a:xfrm>
                <a:off x="364" y="959"/>
                <a:ext cx="1307"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E"/>
              </a:p>
            </p:txBody>
          </p:sp>
          <p:sp>
            <p:nvSpPr>
              <p:cNvPr id="25962" name="Rectangle 52">
                <a:extLst>
                  <a:ext uri="{FF2B5EF4-FFF2-40B4-BE49-F238E27FC236}">
                    <a16:creationId xmlns:a16="http://schemas.microsoft.com/office/drawing/2014/main" id="{64E7B414-8D1C-5197-CB1C-880B41869817}"/>
                  </a:ext>
                </a:extLst>
              </p:cNvPr>
              <p:cNvSpPr>
                <a:spLocks noChangeArrowheads="1"/>
              </p:cNvSpPr>
              <p:nvPr/>
            </p:nvSpPr>
            <p:spPr bwMode="auto">
              <a:xfrm>
                <a:off x="364" y="959"/>
                <a:ext cx="1313" cy="1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63" name="Rectangle 53">
                <a:extLst>
                  <a:ext uri="{FF2B5EF4-FFF2-40B4-BE49-F238E27FC236}">
                    <a16:creationId xmlns:a16="http://schemas.microsoft.com/office/drawing/2014/main" id="{F5EE5AAF-3F98-D345-3952-28CCB186BE6E}"/>
                  </a:ext>
                </a:extLst>
              </p:cNvPr>
              <p:cNvSpPr>
                <a:spLocks noChangeArrowheads="1"/>
              </p:cNvSpPr>
              <p:nvPr/>
            </p:nvSpPr>
            <p:spPr bwMode="auto">
              <a:xfrm>
                <a:off x="462" y="1174"/>
                <a:ext cx="1144" cy="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64" name="Rectangle 54">
                <a:extLst>
                  <a:ext uri="{FF2B5EF4-FFF2-40B4-BE49-F238E27FC236}">
                    <a16:creationId xmlns:a16="http://schemas.microsoft.com/office/drawing/2014/main" id="{6D489A78-38F6-0569-EFBE-7EB7E7EEB05B}"/>
                  </a:ext>
                </a:extLst>
              </p:cNvPr>
              <p:cNvSpPr>
                <a:spLocks noChangeArrowheads="1"/>
              </p:cNvSpPr>
              <p:nvPr/>
            </p:nvSpPr>
            <p:spPr bwMode="auto">
              <a:xfrm>
                <a:off x="670" y="1906"/>
                <a:ext cx="104" cy="1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65" name="Freeform 55">
                <a:extLst>
                  <a:ext uri="{FF2B5EF4-FFF2-40B4-BE49-F238E27FC236}">
                    <a16:creationId xmlns:a16="http://schemas.microsoft.com/office/drawing/2014/main" id="{70F8A127-9525-D18D-5821-E513C82AA2E1}"/>
                  </a:ext>
                </a:extLst>
              </p:cNvPr>
              <p:cNvSpPr>
                <a:spLocks/>
              </p:cNvSpPr>
              <p:nvPr/>
            </p:nvSpPr>
            <p:spPr bwMode="auto">
              <a:xfrm>
                <a:off x="670" y="1906"/>
                <a:ext cx="103" cy="177"/>
              </a:xfrm>
              <a:custGeom>
                <a:avLst/>
                <a:gdLst>
                  <a:gd name="T0" fmla="*/ 0 w 95"/>
                  <a:gd name="T1" fmla="*/ 613 h 138"/>
                  <a:gd name="T2" fmla="*/ 0 w 95"/>
                  <a:gd name="T3" fmla="*/ 613 h 138"/>
                  <a:gd name="T4" fmla="*/ 0 w 95"/>
                  <a:gd name="T5" fmla="*/ 0 h 138"/>
                  <a:gd name="T6" fmla="*/ 154 w 95"/>
                  <a:gd name="T7" fmla="*/ 0 h 138"/>
                  <a:gd name="T8" fmla="*/ 154 w 95"/>
                  <a:gd name="T9" fmla="*/ 613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38">
                    <a:moveTo>
                      <a:pt x="0" y="138"/>
                    </a:moveTo>
                    <a:lnTo>
                      <a:pt x="0" y="138"/>
                    </a:lnTo>
                    <a:lnTo>
                      <a:pt x="0" y="0"/>
                    </a:lnTo>
                    <a:lnTo>
                      <a:pt x="95" y="0"/>
                    </a:lnTo>
                    <a:lnTo>
                      <a:pt x="95" y="138"/>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66" name="Freeform 56">
                <a:extLst>
                  <a:ext uri="{FF2B5EF4-FFF2-40B4-BE49-F238E27FC236}">
                    <a16:creationId xmlns:a16="http://schemas.microsoft.com/office/drawing/2014/main" id="{C5002CA4-E779-DE9E-0832-EAC17A8D32E5}"/>
                  </a:ext>
                </a:extLst>
              </p:cNvPr>
              <p:cNvSpPr>
                <a:spLocks/>
              </p:cNvSpPr>
              <p:nvPr/>
            </p:nvSpPr>
            <p:spPr bwMode="auto">
              <a:xfrm>
                <a:off x="696" y="1886"/>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67" name="Line 57">
                <a:extLst>
                  <a:ext uri="{FF2B5EF4-FFF2-40B4-BE49-F238E27FC236}">
                    <a16:creationId xmlns:a16="http://schemas.microsoft.com/office/drawing/2014/main" id="{86275E3B-CA24-15E1-C3DD-9E1BC7D1C231}"/>
                  </a:ext>
                </a:extLst>
              </p:cNvPr>
              <p:cNvSpPr>
                <a:spLocks noChangeShapeType="1"/>
              </p:cNvSpPr>
              <p:nvPr/>
            </p:nvSpPr>
            <p:spPr bwMode="auto">
              <a:xfrm>
                <a:off x="722" y="1886"/>
                <a:ext cx="0" cy="2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68" name="Rectangle 58">
                <a:extLst>
                  <a:ext uri="{FF2B5EF4-FFF2-40B4-BE49-F238E27FC236}">
                    <a16:creationId xmlns:a16="http://schemas.microsoft.com/office/drawing/2014/main" id="{9A4E49CB-3213-E841-6AF2-AFD2AC1FD0CC}"/>
                  </a:ext>
                </a:extLst>
              </p:cNvPr>
              <p:cNvSpPr>
                <a:spLocks noChangeArrowheads="1"/>
              </p:cNvSpPr>
              <p:nvPr/>
            </p:nvSpPr>
            <p:spPr bwMode="auto">
              <a:xfrm>
                <a:off x="878" y="1757"/>
                <a:ext cx="104" cy="3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69" name="Freeform 59">
                <a:extLst>
                  <a:ext uri="{FF2B5EF4-FFF2-40B4-BE49-F238E27FC236}">
                    <a16:creationId xmlns:a16="http://schemas.microsoft.com/office/drawing/2014/main" id="{CEDEA0DB-0190-D068-4E71-061B18061A20}"/>
                  </a:ext>
                </a:extLst>
              </p:cNvPr>
              <p:cNvSpPr>
                <a:spLocks/>
              </p:cNvSpPr>
              <p:nvPr/>
            </p:nvSpPr>
            <p:spPr bwMode="auto">
              <a:xfrm>
                <a:off x="878" y="1757"/>
                <a:ext cx="103" cy="326"/>
              </a:xfrm>
              <a:custGeom>
                <a:avLst/>
                <a:gdLst>
                  <a:gd name="T0" fmla="*/ 0 w 95"/>
                  <a:gd name="T1" fmla="*/ 1133 h 254"/>
                  <a:gd name="T2" fmla="*/ 0 w 95"/>
                  <a:gd name="T3" fmla="*/ 1133 h 254"/>
                  <a:gd name="T4" fmla="*/ 0 w 95"/>
                  <a:gd name="T5" fmla="*/ 0 h 254"/>
                  <a:gd name="T6" fmla="*/ 154 w 95"/>
                  <a:gd name="T7" fmla="*/ 0 h 254"/>
                  <a:gd name="T8" fmla="*/ 154 w 95"/>
                  <a:gd name="T9" fmla="*/ 1133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254">
                    <a:moveTo>
                      <a:pt x="0" y="254"/>
                    </a:moveTo>
                    <a:lnTo>
                      <a:pt x="0" y="254"/>
                    </a:lnTo>
                    <a:lnTo>
                      <a:pt x="0" y="0"/>
                    </a:lnTo>
                    <a:lnTo>
                      <a:pt x="95" y="0"/>
                    </a:lnTo>
                    <a:lnTo>
                      <a:pt x="95" y="254"/>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0" name="Freeform 60">
                <a:extLst>
                  <a:ext uri="{FF2B5EF4-FFF2-40B4-BE49-F238E27FC236}">
                    <a16:creationId xmlns:a16="http://schemas.microsoft.com/office/drawing/2014/main" id="{913E329F-7EBB-A78D-5109-453173610CF6}"/>
                  </a:ext>
                </a:extLst>
              </p:cNvPr>
              <p:cNvSpPr>
                <a:spLocks/>
              </p:cNvSpPr>
              <p:nvPr/>
            </p:nvSpPr>
            <p:spPr bwMode="auto">
              <a:xfrm>
                <a:off x="904" y="1707"/>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1" name="Line 61">
                <a:extLst>
                  <a:ext uri="{FF2B5EF4-FFF2-40B4-BE49-F238E27FC236}">
                    <a16:creationId xmlns:a16="http://schemas.microsoft.com/office/drawing/2014/main" id="{48AF2BE8-03B6-381D-4E34-6BC6AB366ACE}"/>
                  </a:ext>
                </a:extLst>
              </p:cNvPr>
              <p:cNvSpPr>
                <a:spLocks noChangeShapeType="1"/>
              </p:cNvSpPr>
              <p:nvPr/>
            </p:nvSpPr>
            <p:spPr bwMode="auto">
              <a:xfrm>
                <a:off x="930" y="1707"/>
                <a:ext cx="0" cy="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72" name="Rectangle 62">
                <a:extLst>
                  <a:ext uri="{FF2B5EF4-FFF2-40B4-BE49-F238E27FC236}">
                    <a16:creationId xmlns:a16="http://schemas.microsoft.com/office/drawing/2014/main" id="{5D94D676-0BF2-751F-5EA3-62B045C82623}"/>
                  </a:ext>
                </a:extLst>
              </p:cNvPr>
              <p:cNvSpPr>
                <a:spLocks noChangeArrowheads="1"/>
              </p:cNvSpPr>
              <p:nvPr/>
            </p:nvSpPr>
            <p:spPr bwMode="auto">
              <a:xfrm>
                <a:off x="982" y="1832"/>
                <a:ext cx="104" cy="2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73" name="Freeform 63">
                <a:extLst>
                  <a:ext uri="{FF2B5EF4-FFF2-40B4-BE49-F238E27FC236}">
                    <a16:creationId xmlns:a16="http://schemas.microsoft.com/office/drawing/2014/main" id="{4DF12E18-2C85-126E-4115-2645E01F4FF4}"/>
                  </a:ext>
                </a:extLst>
              </p:cNvPr>
              <p:cNvSpPr>
                <a:spLocks/>
              </p:cNvSpPr>
              <p:nvPr/>
            </p:nvSpPr>
            <p:spPr bwMode="auto">
              <a:xfrm>
                <a:off x="982" y="1832"/>
                <a:ext cx="103" cy="251"/>
              </a:xfrm>
              <a:custGeom>
                <a:avLst/>
                <a:gdLst>
                  <a:gd name="T0" fmla="*/ 0 w 95"/>
                  <a:gd name="T1" fmla="*/ 887 h 195"/>
                  <a:gd name="T2" fmla="*/ 0 w 95"/>
                  <a:gd name="T3" fmla="*/ 887 h 195"/>
                  <a:gd name="T4" fmla="*/ 0 w 95"/>
                  <a:gd name="T5" fmla="*/ 0 h 195"/>
                  <a:gd name="T6" fmla="*/ 154 w 95"/>
                  <a:gd name="T7" fmla="*/ 0 h 195"/>
                  <a:gd name="T8" fmla="*/ 154 w 95"/>
                  <a:gd name="T9" fmla="*/ 887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95">
                    <a:moveTo>
                      <a:pt x="0" y="195"/>
                    </a:moveTo>
                    <a:lnTo>
                      <a:pt x="0" y="195"/>
                    </a:lnTo>
                    <a:lnTo>
                      <a:pt x="0" y="0"/>
                    </a:lnTo>
                    <a:lnTo>
                      <a:pt x="95" y="0"/>
                    </a:lnTo>
                    <a:lnTo>
                      <a:pt x="95" y="195"/>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4" name="Freeform 64">
                <a:extLst>
                  <a:ext uri="{FF2B5EF4-FFF2-40B4-BE49-F238E27FC236}">
                    <a16:creationId xmlns:a16="http://schemas.microsoft.com/office/drawing/2014/main" id="{DD7ACC0B-A199-F21A-1100-69496956A61D}"/>
                  </a:ext>
                </a:extLst>
              </p:cNvPr>
              <p:cNvSpPr>
                <a:spLocks/>
              </p:cNvSpPr>
              <p:nvPr/>
            </p:nvSpPr>
            <p:spPr bwMode="auto">
              <a:xfrm>
                <a:off x="1008" y="1784"/>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5" name="Line 65">
                <a:extLst>
                  <a:ext uri="{FF2B5EF4-FFF2-40B4-BE49-F238E27FC236}">
                    <a16:creationId xmlns:a16="http://schemas.microsoft.com/office/drawing/2014/main" id="{42C3F115-B1D4-B06A-A918-2883BC8E24FF}"/>
                  </a:ext>
                </a:extLst>
              </p:cNvPr>
              <p:cNvSpPr>
                <a:spLocks noChangeShapeType="1"/>
              </p:cNvSpPr>
              <p:nvPr/>
            </p:nvSpPr>
            <p:spPr bwMode="auto">
              <a:xfrm>
                <a:off x="1034" y="1784"/>
                <a:ext cx="0" cy="4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76" name="Rectangle 66">
                <a:extLst>
                  <a:ext uri="{FF2B5EF4-FFF2-40B4-BE49-F238E27FC236}">
                    <a16:creationId xmlns:a16="http://schemas.microsoft.com/office/drawing/2014/main" id="{096E335A-B334-C420-8143-61F572A754C7}"/>
                  </a:ext>
                </a:extLst>
              </p:cNvPr>
              <p:cNvSpPr>
                <a:spLocks noChangeArrowheads="1"/>
              </p:cNvSpPr>
              <p:nvPr/>
            </p:nvSpPr>
            <p:spPr bwMode="auto">
              <a:xfrm>
                <a:off x="1138" y="1611"/>
                <a:ext cx="104" cy="472"/>
              </a:xfrm>
              <a:prstGeom prst="rect">
                <a:avLst/>
              </a:prstGeom>
              <a:solidFill>
                <a:srgbClr val="A0A0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77" name="Freeform 67">
                <a:extLst>
                  <a:ext uri="{FF2B5EF4-FFF2-40B4-BE49-F238E27FC236}">
                    <a16:creationId xmlns:a16="http://schemas.microsoft.com/office/drawing/2014/main" id="{13134EEB-1D39-1DE3-FFAD-7625EFA15CEC}"/>
                  </a:ext>
                </a:extLst>
              </p:cNvPr>
              <p:cNvSpPr>
                <a:spLocks/>
              </p:cNvSpPr>
              <p:nvPr/>
            </p:nvSpPr>
            <p:spPr bwMode="auto">
              <a:xfrm>
                <a:off x="1138" y="1611"/>
                <a:ext cx="103" cy="472"/>
              </a:xfrm>
              <a:custGeom>
                <a:avLst/>
                <a:gdLst>
                  <a:gd name="T0" fmla="*/ 0 w 95"/>
                  <a:gd name="T1" fmla="*/ 1637 h 368"/>
                  <a:gd name="T2" fmla="*/ 0 w 95"/>
                  <a:gd name="T3" fmla="*/ 1637 h 368"/>
                  <a:gd name="T4" fmla="*/ 0 w 95"/>
                  <a:gd name="T5" fmla="*/ 0 h 368"/>
                  <a:gd name="T6" fmla="*/ 154 w 95"/>
                  <a:gd name="T7" fmla="*/ 0 h 368"/>
                  <a:gd name="T8" fmla="*/ 154 w 95"/>
                  <a:gd name="T9" fmla="*/ 1637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368">
                    <a:moveTo>
                      <a:pt x="0" y="368"/>
                    </a:moveTo>
                    <a:lnTo>
                      <a:pt x="0" y="368"/>
                    </a:lnTo>
                    <a:lnTo>
                      <a:pt x="0" y="0"/>
                    </a:lnTo>
                    <a:lnTo>
                      <a:pt x="95" y="0"/>
                    </a:lnTo>
                    <a:lnTo>
                      <a:pt x="95" y="368"/>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8" name="Freeform 68">
                <a:extLst>
                  <a:ext uri="{FF2B5EF4-FFF2-40B4-BE49-F238E27FC236}">
                    <a16:creationId xmlns:a16="http://schemas.microsoft.com/office/drawing/2014/main" id="{B4F57A12-C9C8-A87D-D1CA-230ABC134C44}"/>
                  </a:ext>
                </a:extLst>
              </p:cNvPr>
              <p:cNvSpPr>
                <a:spLocks/>
              </p:cNvSpPr>
              <p:nvPr/>
            </p:nvSpPr>
            <p:spPr bwMode="auto">
              <a:xfrm>
                <a:off x="1164" y="1543"/>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79" name="Line 69">
                <a:extLst>
                  <a:ext uri="{FF2B5EF4-FFF2-40B4-BE49-F238E27FC236}">
                    <a16:creationId xmlns:a16="http://schemas.microsoft.com/office/drawing/2014/main" id="{FBF96BAC-9BAB-D703-4953-6B7B33ED5D60}"/>
                  </a:ext>
                </a:extLst>
              </p:cNvPr>
              <p:cNvSpPr>
                <a:spLocks noChangeShapeType="1"/>
              </p:cNvSpPr>
              <p:nvPr/>
            </p:nvSpPr>
            <p:spPr bwMode="auto">
              <a:xfrm>
                <a:off x="1190" y="1543"/>
                <a:ext cx="0" cy="6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80" name="Rectangle 70">
                <a:extLst>
                  <a:ext uri="{FF2B5EF4-FFF2-40B4-BE49-F238E27FC236}">
                    <a16:creationId xmlns:a16="http://schemas.microsoft.com/office/drawing/2014/main" id="{4C778072-5365-E4FC-C287-12AF7CCDE3B9}"/>
                  </a:ext>
                </a:extLst>
              </p:cNvPr>
              <p:cNvSpPr>
                <a:spLocks noChangeArrowheads="1"/>
              </p:cNvSpPr>
              <p:nvPr/>
            </p:nvSpPr>
            <p:spPr bwMode="auto">
              <a:xfrm>
                <a:off x="1346" y="1639"/>
                <a:ext cx="104" cy="444"/>
              </a:xfrm>
              <a:prstGeom prst="rect">
                <a:avLst/>
              </a:prstGeom>
              <a:solidFill>
                <a:srgbClr val="A0A0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81" name="Freeform 71">
                <a:extLst>
                  <a:ext uri="{FF2B5EF4-FFF2-40B4-BE49-F238E27FC236}">
                    <a16:creationId xmlns:a16="http://schemas.microsoft.com/office/drawing/2014/main" id="{C35E3E58-557A-99DF-96F1-066D1B425FD4}"/>
                  </a:ext>
                </a:extLst>
              </p:cNvPr>
              <p:cNvSpPr>
                <a:spLocks/>
              </p:cNvSpPr>
              <p:nvPr/>
            </p:nvSpPr>
            <p:spPr bwMode="auto">
              <a:xfrm>
                <a:off x="1346" y="1639"/>
                <a:ext cx="103" cy="444"/>
              </a:xfrm>
              <a:custGeom>
                <a:avLst/>
                <a:gdLst>
                  <a:gd name="T0" fmla="*/ 0 w 95"/>
                  <a:gd name="T1" fmla="*/ 1545 h 346"/>
                  <a:gd name="T2" fmla="*/ 0 w 95"/>
                  <a:gd name="T3" fmla="*/ 1545 h 346"/>
                  <a:gd name="T4" fmla="*/ 0 w 95"/>
                  <a:gd name="T5" fmla="*/ 0 h 346"/>
                  <a:gd name="T6" fmla="*/ 154 w 95"/>
                  <a:gd name="T7" fmla="*/ 0 h 346"/>
                  <a:gd name="T8" fmla="*/ 154 w 95"/>
                  <a:gd name="T9" fmla="*/ 1545 h 3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346">
                    <a:moveTo>
                      <a:pt x="0" y="346"/>
                    </a:moveTo>
                    <a:lnTo>
                      <a:pt x="0" y="346"/>
                    </a:lnTo>
                    <a:lnTo>
                      <a:pt x="0" y="0"/>
                    </a:lnTo>
                    <a:lnTo>
                      <a:pt x="95" y="0"/>
                    </a:lnTo>
                    <a:lnTo>
                      <a:pt x="95" y="346"/>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82" name="Freeform 72">
                <a:extLst>
                  <a:ext uri="{FF2B5EF4-FFF2-40B4-BE49-F238E27FC236}">
                    <a16:creationId xmlns:a16="http://schemas.microsoft.com/office/drawing/2014/main" id="{B90E78BB-E65B-5AAF-4F57-233FF417AADF}"/>
                  </a:ext>
                </a:extLst>
              </p:cNvPr>
              <p:cNvSpPr>
                <a:spLocks/>
              </p:cNvSpPr>
              <p:nvPr/>
            </p:nvSpPr>
            <p:spPr bwMode="auto">
              <a:xfrm>
                <a:off x="1372" y="1589"/>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83" name="Line 73">
                <a:extLst>
                  <a:ext uri="{FF2B5EF4-FFF2-40B4-BE49-F238E27FC236}">
                    <a16:creationId xmlns:a16="http://schemas.microsoft.com/office/drawing/2014/main" id="{E5491DBA-242E-2571-A730-A103603BE93F}"/>
                  </a:ext>
                </a:extLst>
              </p:cNvPr>
              <p:cNvSpPr>
                <a:spLocks noChangeShapeType="1"/>
              </p:cNvSpPr>
              <p:nvPr/>
            </p:nvSpPr>
            <p:spPr bwMode="auto">
              <a:xfrm>
                <a:off x="1398" y="1589"/>
                <a:ext cx="0" cy="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84" name="Rectangle 74">
                <a:extLst>
                  <a:ext uri="{FF2B5EF4-FFF2-40B4-BE49-F238E27FC236}">
                    <a16:creationId xmlns:a16="http://schemas.microsoft.com/office/drawing/2014/main" id="{5DA294FE-4FD0-70B4-E6ED-EE28E88BDE17}"/>
                  </a:ext>
                </a:extLst>
              </p:cNvPr>
              <p:cNvSpPr>
                <a:spLocks noChangeArrowheads="1"/>
              </p:cNvSpPr>
              <p:nvPr/>
            </p:nvSpPr>
            <p:spPr bwMode="auto">
              <a:xfrm>
                <a:off x="1450" y="1517"/>
                <a:ext cx="104" cy="566"/>
              </a:xfrm>
              <a:prstGeom prst="rect">
                <a:avLst/>
              </a:prstGeom>
              <a:solidFill>
                <a:srgbClr val="A0A0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85" name="Freeform 75">
                <a:extLst>
                  <a:ext uri="{FF2B5EF4-FFF2-40B4-BE49-F238E27FC236}">
                    <a16:creationId xmlns:a16="http://schemas.microsoft.com/office/drawing/2014/main" id="{C6DB7498-2165-8DA3-FEDA-07C7752E2A33}"/>
                  </a:ext>
                </a:extLst>
              </p:cNvPr>
              <p:cNvSpPr>
                <a:spLocks/>
              </p:cNvSpPr>
              <p:nvPr/>
            </p:nvSpPr>
            <p:spPr bwMode="auto">
              <a:xfrm>
                <a:off x="1450" y="1517"/>
                <a:ext cx="103" cy="566"/>
              </a:xfrm>
              <a:custGeom>
                <a:avLst/>
                <a:gdLst>
                  <a:gd name="T0" fmla="*/ 0 w 95"/>
                  <a:gd name="T1" fmla="*/ 1970 h 441"/>
                  <a:gd name="T2" fmla="*/ 0 w 95"/>
                  <a:gd name="T3" fmla="*/ 1970 h 441"/>
                  <a:gd name="T4" fmla="*/ 0 w 95"/>
                  <a:gd name="T5" fmla="*/ 0 h 441"/>
                  <a:gd name="T6" fmla="*/ 154 w 95"/>
                  <a:gd name="T7" fmla="*/ 0 h 441"/>
                  <a:gd name="T8" fmla="*/ 154 w 95"/>
                  <a:gd name="T9" fmla="*/ 1970 h 4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441">
                    <a:moveTo>
                      <a:pt x="0" y="441"/>
                    </a:moveTo>
                    <a:lnTo>
                      <a:pt x="0" y="441"/>
                    </a:lnTo>
                    <a:lnTo>
                      <a:pt x="0" y="0"/>
                    </a:lnTo>
                    <a:lnTo>
                      <a:pt x="95" y="0"/>
                    </a:lnTo>
                    <a:lnTo>
                      <a:pt x="95" y="441"/>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86" name="Freeform 76">
                <a:extLst>
                  <a:ext uri="{FF2B5EF4-FFF2-40B4-BE49-F238E27FC236}">
                    <a16:creationId xmlns:a16="http://schemas.microsoft.com/office/drawing/2014/main" id="{373AE92C-84B2-3C24-7392-D5F08CA64E8A}"/>
                  </a:ext>
                </a:extLst>
              </p:cNvPr>
              <p:cNvSpPr>
                <a:spLocks/>
              </p:cNvSpPr>
              <p:nvPr/>
            </p:nvSpPr>
            <p:spPr bwMode="auto">
              <a:xfrm>
                <a:off x="1476" y="1363"/>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87" name="Line 77">
                <a:extLst>
                  <a:ext uri="{FF2B5EF4-FFF2-40B4-BE49-F238E27FC236}">
                    <a16:creationId xmlns:a16="http://schemas.microsoft.com/office/drawing/2014/main" id="{7FD7BCAE-34B1-2529-654D-5AA273DFF895}"/>
                  </a:ext>
                </a:extLst>
              </p:cNvPr>
              <p:cNvSpPr>
                <a:spLocks noChangeShapeType="1"/>
              </p:cNvSpPr>
              <p:nvPr/>
            </p:nvSpPr>
            <p:spPr bwMode="auto">
              <a:xfrm>
                <a:off x="1502" y="1363"/>
                <a:ext cx="0" cy="154"/>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88" name="Rectangle 78">
                <a:extLst>
                  <a:ext uri="{FF2B5EF4-FFF2-40B4-BE49-F238E27FC236}">
                    <a16:creationId xmlns:a16="http://schemas.microsoft.com/office/drawing/2014/main" id="{72B36782-A627-6148-D769-F7629C9F9F90}"/>
                  </a:ext>
                </a:extLst>
              </p:cNvPr>
              <p:cNvSpPr>
                <a:spLocks noChangeArrowheads="1"/>
              </p:cNvSpPr>
              <p:nvPr/>
            </p:nvSpPr>
            <p:spPr bwMode="auto">
              <a:xfrm>
                <a:off x="514" y="1802"/>
                <a:ext cx="104" cy="281"/>
              </a:xfrm>
              <a:prstGeom prst="rect">
                <a:avLst/>
              </a:prstGeom>
              <a:solidFill>
                <a:srgbClr val="F74E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89" name="Freeform 79">
                <a:extLst>
                  <a:ext uri="{FF2B5EF4-FFF2-40B4-BE49-F238E27FC236}">
                    <a16:creationId xmlns:a16="http://schemas.microsoft.com/office/drawing/2014/main" id="{A7E050A2-5527-420A-8A5D-7F4BD579BAD3}"/>
                  </a:ext>
                </a:extLst>
              </p:cNvPr>
              <p:cNvSpPr>
                <a:spLocks/>
              </p:cNvSpPr>
              <p:nvPr/>
            </p:nvSpPr>
            <p:spPr bwMode="auto">
              <a:xfrm>
                <a:off x="514" y="1802"/>
                <a:ext cx="102" cy="281"/>
              </a:xfrm>
              <a:custGeom>
                <a:avLst/>
                <a:gdLst>
                  <a:gd name="T0" fmla="*/ 0 w 95"/>
                  <a:gd name="T1" fmla="*/ 978 h 219"/>
                  <a:gd name="T2" fmla="*/ 0 w 95"/>
                  <a:gd name="T3" fmla="*/ 978 h 219"/>
                  <a:gd name="T4" fmla="*/ 0 w 95"/>
                  <a:gd name="T5" fmla="*/ 0 h 219"/>
                  <a:gd name="T6" fmla="*/ 146 w 95"/>
                  <a:gd name="T7" fmla="*/ 0 h 219"/>
                  <a:gd name="T8" fmla="*/ 146 w 95"/>
                  <a:gd name="T9" fmla="*/ 978 h 2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219">
                    <a:moveTo>
                      <a:pt x="0" y="219"/>
                    </a:moveTo>
                    <a:lnTo>
                      <a:pt x="0" y="219"/>
                    </a:lnTo>
                    <a:lnTo>
                      <a:pt x="0" y="0"/>
                    </a:lnTo>
                    <a:lnTo>
                      <a:pt x="95" y="0"/>
                    </a:lnTo>
                    <a:lnTo>
                      <a:pt x="95" y="21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0" name="Freeform 80">
                <a:extLst>
                  <a:ext uri="{FF2B5EF4-FFF2-40B4-BE49-F238E27FC236}">
                    <a16:creationId xmlns:a16="http://schemas.microsoft.com/office/drawing/2014/main" id="{2A3C3C5F-D606-CBB7-45F4-246CCA1F1E8A}"/>
                  </a:ext>
                </a:extLst>
              </p:cNvPr>
              <p:cNvSpPr>
                <a:spLocks/>
              </p:cNvSpPr>
              <p:nvPr/>
            </p:nvSpPr>
            <p:spPr bwMode="auto">
              <a:xfrm>
                <a:off x="540" y="1777"/>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1" name="Line 81">
                <a:extLst>
                  <a:ext uri="{FF2B5EF4-FFF2-40B4-BE49-F238E27FC236}">
                    <a16:creationId xmlns:a16="http://schemas.microsoft.com/office/drawing/2014/main" id="{58793631-3BB6-42C0-44AC-EBA06C68000F}"/>
                  </a:ext>
                </a:extLst>
              </p:cNvPr>
              <p:cNvSpPr>
                <a:spLocks noChangeShapeType="1"/>
              </p:cNvSpPr>
              <p:nvPr/>
            </p:nvSpPr>
            <p:spPr bwMode="auto">
              <a:xfrm>
                <a:off x="566" y="1777"/>
                <a:ext cx="0" cy="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92" name="Rectangle 82">
                <a:extLst>
                  <a:ext uri="{FF2B5EF4-FFF2-40B4-BE49-F238E27FC236}">
                    <a16:creationId xmlns:a16="http://schemas.microsoft.com/office/drawing/2014/main" id="{F36DD77A-0E81-C00B-9190-4A9CC25F010F}"/>
                  </a:ext>
                </a:extLst>
              </p:cNvPr>
              <p:cNvSpPr>
                <a:spLocks noChangeArrowheads="1"/>
              </p:cNvSpPr>
              <p:nvPr/>
            </p:nvSpPr>
            <p:spPr bwMode="auto">
              <a:xfrm>
                <a:off x="774" y="1873"/>
                <a:ext cx="104" cy="21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93" name="Freeform 83">
                <a:extLst>
                  <a:ext uri="{FF2B5EF4-FFF2-40B4-BE49-F238E27FC236}">
                    <a16:creationId xmlns:a16="http://schemas.microsoft.com/office/drawing/2014/main" id="{0395E6FF-E1BA-E5C9-82ED-8882BD2779CB}"/>
                  </a:ext>
                </a:extLst>
              </p:cNvPr>
              <p:cNvSpPr>
                <a:spLocks/>
              </p:cNvSpPr>
              <p:nvPr/>
            </p:nvSpPr>
            <p:spPr bwMode="auto">
              <a:xfrm>
                <a:off x="774" y="1873"/>
                <a:ext cx="103" cy="210"/>
              </a:xfrm>
              <a:custGeom>
                <a:avLst/>
                <a:gdLst>
                  <a:gd name="T0" fmla="*/ 0 w 95"/>
                  <a:gd name="T1" fmla="*/ 747 h 163"/>
                  <a:gd name="T2" fmla="*/ 0 w 95"/>
                  <a:gd name="T3" fmla="*/ 747 h 163"/>
                  <a:gd name="T4" fmla="*/ 0 w 95"/>
                  <a:gd name="T5" fmla="*/ 0 h 163"/>
                  <a:gd name="T6" fmla="*/ 154 w 95"/>
                  <a:gd name="T7" fmla="*/ 0 h 163"/>
                  <a:gd name="T8" fmla="*/ 154 w 95"/>
                  <a:gd name="T9" fmla="*/ 747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63">
                    <a:moveTo>
                      <a:pt x="0" y="163"/>
                    </a:moveTo>
                    <a:lnTo>
                      <a:pt x="0" y="163"/>
                    </a:lnTo>
                    <a:lnTo>
                      <a:pt x="0" y="0"/>
                    </a:lnTo>
                    <a:lnTo>
                      <a:pt x="95" y="0"/>
                    </a:lnTo>
                    <a:lnTo>
                      <a:pt x="95" y="163"/>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4" name="Freeform 84">
                <a:extLst>
                  <a:ext uri="{FF2B5EF4-FFF2-40B4-BE49-F238E27FC236}">
                    <a16:creationId xmlns:a16="http://schemas.microsoft.com/office/drawing/2014/main" id="{94EEBF74-81A2-B2E8-DC31-C5AAFCBDFEEC}"/>
                  </a:ext>
                </a:extLst>
              </p:cNvPr>
              <p:cNvSpPr>
                <a:spLocks/>
              </p:cNvSpPr>
              <p:nvPr/>
            </p:nvSpPr>
            <p:spPr bwMode="auto">
              <a:xfrm>
                <a:off x="800" y="1823"/>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5" name="Line 85">
                <a:extLst>
                  <a:ext uri="{FF2B5EF4-FFF2-40B4-BE49-F238E27FC236}">
                    <a16:creationId xmlns:a16="http://schemas.microsoft.com/office/drawing/2014/main" id="{33C30EC7-8D97-A3C5-2990-839DEA860345}"/>
                  </a:ext>
                </a:extLst>
              </p:cNvPr>
              <p:cNvSpPr>
                <a:spLocks noChangeShapeType="1"/>
              </p:cNvSpPr>
              <p:nvPr/>
            </p:nvSpPr>
            <p:spPr bwMode="auto">
              <a:xfrm>
                <a:off x="826" y="1823"/>
                <a:ext cx="0" cy="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996" name="Rectangle 86">
                <a:extLst>
                  <a:ext uri="{FF2B5EF4-FFF2-40B4-BE49-F238E27FC236}">
                    <a16:creationId xmlns:a16="http://schemas.microsoft.com/office/drawing/2014/main" id="{C7E93E75-6AE7-266E-D740-F68C0FE740F7}"/>
                  </a:ext>
                </a:extLst>
              </p:cNvPr>
              <p:cNvSpPr>
                <a:spLocks noChangeArrowheads="1"/>
              </p:cNvSpPr>
              <p:nvPr/>
            </p:nvSpPr>
            <p:spPr bwMode="auto">
              <a:xfrm>
                <a:off x="1242" y="1718"/>
                <a:ext cx="104" cy="365"/>
              </a:xfrm>
              <a:prstGeom prst="rect">
                <a:avLst/>
              </a:prstGeom>
              <a:solidFill>
                <a:srgbClr val="A0A0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a:p>
            </p:txBody>
          </p:sp>
          <p:sp>
            <p:nvSpPr>
              <p:cNvPr id="25997" name="Freeform 87">
                <a:extLst>
                  <a:ext uri="{FF2B5EF4-FFF2-40B4-BE49-F238E27FC236}">
                    <a16:creationId xmlns:a16="http://schemas.microsoft.com/office/drawing/2014/main" id="{CD4B3F6D-11BE-2A57-065D-530A065DA141}"/>
                  </a:ext>
                </a:extLst>
              </p:cNvPr>
              <p:cNvSpPr>
                <a:spLocks/>
              </p:cNvSpPr>
              <p:nvPr/>
            </p:nvSpPr>
            <p:spPr bwMode="auto">
              <a:xfrm>
                <a:off x="1242" y="1718"/>
                <a:ext cx="103" cy="365"/>
              </a:xfrm>
              <a:custGeom>
                <a:avLst/>
                <a:gdLst>
                  <a:gd name="T0" fmla="*/ 0 w 95"/>
                  <a:gd name="T1" fmla="*/ 1280 h 284"/>
                  <a:gd name="T2" fmla="*/ 0 w 95"/>
                  <a:gd name="T3" fmla="*/ 1280 h 284"/>
                  <a:gd name="T4" fmla="*/ 0 w 95"/>
                  <a:gd name="T5" fmla="*/ 0 h 284"/>
                  <a:gd name="T6" fmla="*/ 154 w 95"/>
                  <a:gd name="T7" fmla="*/ 0 h 284"/>
                  <a:gd name="T8" fmla="*/ 154 w 95"/>
                  <a:gd name="T9" fmla="*/ 128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284">
                    <a:moveTo>
                      <a:pt x="0" y="284"/>
                    </a:moveTo>
                    <a:lnTo>
                      <a:pt x="0" y="284"/>
                    </a:lnTo>
                    <a:lnTo>
                      <a:pt x="0" y="0"/>
                    </a:lnTo>
                    <a:lnTo>
                      <a:pt x="95" y="0"/>
                    </a:lnTo>
                    <a:lnTo>
                      <a:pt x="95" y="284"/>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8" name="Freeform 88">
                <a:extLst>
                  <a:ext uri="{FF2B5EF4-FFF2-40B4-BE49-F238E27FC236}">
                    <a16:creationId xmlns:a16="http://schemas.microsoft.com/office/drawing/2014/main" id="{BCDE2EF6-20C5-6F74-24C5-6677231624B5}"/>
                  </a:ext>
                </a:extLst>
              </p:cNvPr>
              <p:cNvSpPr>
                <a:spLocks/>
              </p:cNvSpPr>
              <p:nvPr/>
            </p:nvSpPr>
            <p:spPr bwMode="auto">
              <a:xfrm>
                <a:off x="1268" y="1613"/>
                <a:ext cx="52" cy="0"/>
              </a:xfrm>
              <a:custGeom>
                <a:avLst/>
                <a:gdLst>
                  <a:gd name="T0" fmla="*/ 0 w 48"/>
                  <a:gd name="T1" fmla="*/ 78 w 48"/>
                  <a:gd name="T2" fmla="*/ 0 w 48"/>
                  <a:gd name="T3" fmla="*/ 0 60000 65536"/>
                  <a:gd name="T4" fmla="*/ 0 60000 65536"/>
                  <a:gd name="T5" fmla="*/ 0 60000 65536"/>
                </a:gdLst>
                <a:ahLst/>
                <a:cxnLst>
                  <a:cxn ang="T3">
                    <a:pos x="T0" y="0"/>
                  </a:cxn>
                  <a:cxn ang="T4">
                    <a:pos x="T1" y="0"/>
                  </a:cxn>
                  <a:cxn ang="T5">
                    <a:pos x="T2" y="0"/>
                  </a:cxn>
                </a:cxnLst>
                <a:rect l="0" t="0" r="r" b="b"/>
                <a:pathLst>
                  <a:path w="48">
                    <a:moveTo>
                      <a:pt x="0" y="0"/>
                    </a:moveTo>
                    <a:lnTo>
                      <a:pt x="48"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5999" name="Line 89">
                <a:extLst>
                  <a:ext uri="{FF2B5EF4-FFF2-40B4-BE49-F238E27FC236}">
                    <a16:creationId xmlns:a16="http://schemas.microsoft.com/office/drawing/2014/main" id="{6563B4B6-92AA-D269-1BEE-3E4C5A811EBE}"/>
                  </a:ext>
                </a:extLst>
              </p:cNvPr>
              <p:cNvSpPr>
                <a:spLocks noChangeShapeType="1"/>
              </p:cNvSpPr>
              <p:nvPr/>
            </p:nvSpPr>
            <p:spPr bwMode="auto">
              <a:xfrm>
                <a:off x="1294" y="1613"/>
                <a:ext cx="0" cy="10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0" name="Line 90">
                <a:extLst>
                  <a:ext uri="{FF2B5EF4-FFF2-40B4-BE49-F238E27FC236}">
                    <a16:creationId xmlns:a16="http://schemas.microsoft.com/office/drawing/2014/main" id="{E87C7A3D-F736-0CB1-0CD6-5A370E93EC57}"/>
                  </a:ext>
                </a:extLst>
              </p:cNvPr>
              <p:cNvSpPr>
                <a:spLocks noChangeShapeType="1"/>
              </p:cNvSpPr>
              <p:nvPr/>
            </p:nvSpPr>
            <p:spPr bwMode="auto">
              <a:xfrm>
                <a:off x="462" y="2083"/>
                <a:ext cx="1150"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1" name="Line 91">
                <a:extLst>
                  <a:ext uri="{FF2B5EF4-FFF2-40B4-BE49-F238E27FC236}">
                    <a16:creationId xmlns:a16="http://schemas.microsoft.com/office/drawing/2014/main" id="{6D11F72A-7758-9AA0-2A48-20DD3790E41B}"/>
                  </a:ext>
                </a:extLst>
              </p:cNvPr>
              <p:cNvSpPr>
                <a:spLocks noChangeShapeType="1"/>
              </p:cNvSpPr>
              <p:nvPr/>
            </p:nvSpPr>
            <p:spPr bwMode="auto">
              <a:xfrm flipV="1">
                <a:off x="462" y="1174"/>
                <a:ext cx="0" cy="909"/>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2" name="Line 92">
                <a:extLst>
                  <a:ext uri="{FF2B5EF4-FFF2-40B4-BE49-F238E27FC236}">
                    <a16:creationId xmlns:a16="http://schemas.microsoft.com/office/drawing/2014/main" id="{E696E4E4-C10D-C637-B8B3-220D056A245C}"/>
                  </a:ext>
                </a:extLst>
              </p:cNvPr>
              <p:cNvSpPr>
                <a:spLocks noChangeShapeType="1"/>
              </p:cNvSpPr>
              <p:nvPr/>
            </p:nvSpPr>
            <p:spPr bwMode="auto">
              <a:xfrm flipH="1">
                <a:off x="425" y="2083"/>
                <a:ext cx="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3" name="Line 93">
                <a:extLst>
                  <a:ext uri="{FF2B5EF4-FFF2-40B4-BE49-F238E27FC236}">
                    <a16:creationId xmlns:a16="http://schemas.microsoft.com/office/drawing/2014/main" id="{4455584A-9706-E133-E2DE-E265F1C69D3A}"/>
                  </a:ext>
                </a:extLst>
              </p:cNvPr>
              <p:cNvSpPr>
                <a:spLocks noChangeShapeType="1"/>
              </p:cNvSpPr>
              <p:nvPr/>
            </p:nvSpPr>
            <p:spPr bwMode="auto">
              <a:xfrm flipH="1">
                <a:off x="425" y="1680"/>
                <a:ext cx="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004" name="Line 94">
                <a:extLst>
                  <a:ext uri="{FF2B5EF4-FFF2-40B4-BE49-F238E27FC236}">
                    <a16:creationId xmlns:a16="http://schemas.microsoft.com/office/drawing/2014/main" id="{B3158182-8C66-66EA-752F-57650F88B370}"/>
                  </a:ext>
                </a:extLst>
              </p:cNvPr>
              <p:cNvSpPr>
                <a:spLocks noChangeShapeType="1"/>
              </p:cNvSpPr>
              <p:nvPr/>
            </p:nvSpPr>
            <p:spPr bwMode="auto">
              <a:xfrm flipH="1">
                <a:off x="425" y="1276"/>
                <a:ext cx="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grpSp>
      </p:grpSp>
      <p:sp>
        <p:nvSpPr>
          <p:cNvPr id="25608" name="Text Box 95">
            <a:extLst>
              <a:ext uri="{FF2B5EF4-FFF2-40B4-BE49-F238E27FC236}">
                <a16:creationId xmlns:a16="http://schemas.microsoft.com/office/drawing/2014/main" id="{769F5EB0-2379-EF61-BF7E-1600CCD1443A}"/>
              </a:ext>
            </a:extLst>
          </p:cNvPr>
          <p:cNvSpPr txBox="1">
            <a:spLocks noChangeArrowheads="1"/>
          </p:cNvSpPr>
          <p:nvPr/>
        </p:nvSpPr>
        <p:spPr bwMode="auto">
          <a:xfrm>
            <a:off x="4260850" y="1392238"/>
            <a:ext cx="19065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a:solidFill>
                  <a:srgbClr val="FF0000"/>
                </a:solidFill>
                <a:latin typeface="Candara" panose="020E0502030303020204" pitchFamily="34" charset="0"/>
              </a:rPr>
              <a:t>Reduced function</a:t>
            </a:r>
          </a:p>
        </p:txBody>
      </p:sp>
      <p:sp>
        <p:nvSpPr>
          <p:cNvPr id="97" name="Line 96">
            <a:extLst>
              <a:ext uri="{FF2B5EF4-FFF2-40B4-BE49-F238E27FC236}">
                <a16:creationId xmlns:a16="http://schemas.microsoft.com/office/drawing/2014/main" id="{2080F872-0B17-6C7A-7A8E-1583B52A7A18}"/>
              </a:ext>
            </a:extLst>
          </p:cNvPr>
          <p:cNvSpPr>
            <a:spLocks noChangeShapeType="1"/>
          </p:cNvSpPr>
          <p:nvPr/>
        </p:nvSpPr>
        <p:spPr bwMode="auto">
          <a:xfrm rot="2332705">
            <a:off x="2560569" y="2598320"/>
            <a:ext cx="1079500" cy="1588"/>
          </a:xfrm>
          <a:prstGeom prst="line">
            <a:avLst/>
          </a:prstGeom>
          <a:noFill/>
          <a:ln w="127000">
            <a:solidFill>
              <a:srgbClr val="FF00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98" name="Line 97">
            <a:extLst>
              <a:ext uri="{FF2B5EF4-FFF2-40B4-BE49-F238E27FC236}">
                <a16:creationId xmlns:a16="http://schemas.microsoft.com/office/drawing/2014/main" id="{CBC2992F-3C61-5CB9-3688-471BD3128545}"/>
              </a:ext>
            </a:extLst>
          </p:cNvPr>
          <p:cNvSpPr>
            <a:spLocks noChangeShapeType="1"/>
          </p:cNvSpPr>
          <p:nvPr/>
        </p:nvSpPr>
        <p:spPr bwMode="auto">
          <a:xfrm rot="19455591">
            <a:off x="2600829" y="4538483"/>
            <a:ext cx="1079500" cy="1587"/>
          </a:xfrm>
          <a:prstGeom prst="line">
            <a:avLst/>
          </a:prstGeom>
          <a:noFill/>
          <a:ln w="127000">
            <a:solidFill>
              <a:srgbClr val="FF00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99" name="Line 98">
            <a:extLst>
              <a:ext uri="{FF2B5EF4-FFF2-40B4-BE49-F238E27FC236}">
                <a16:creationId xmlns:a16="http://schemas.microsoft.com/office/drawing/2014/main" id="{C7978CDD-EEC3-D484-E06E-457DF3AA5FBA}"/>
              </a:ext>
            </a:extLst>
          </p:cNvPr>
          <p:cNvSpPr>
            <a:spLocks noChangeShapeType="1"/>
          </p:cNvSpPr>
          <p:nvPr/>
        </p:nvSpPr>
        <p:spPr bwMode="auto">
          <a:xfrm>
            <a:off x="8328025" y="5619750"/>
            <a:ext cx="1079500" cy="0"/>
          </a:xfrm>
          <a:prstGeom prst="line">
            <a:avLst/>
          </a:prstGeom>
          <a:noFill/>
          <a:ln w="127000">
            <a:solidFill>
              <a:srgbClr val="FF00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100" name="Text Box 99">
            <a:extLst>
              <a:ext uri="{FF2B5EF4-FFF2-40B4-BE49-F238E27FC236}">
                <a16:creationId xmlns:a16="http://schemas.microsoft.com/office/drawing/2014/main" id="{E540593D-D897-21B9-5E56-F063F0428838}"/>
              </a:ext>
            </a:extLst>
          </p:cNvPr>
          <p:cNvSpPr txBox="1">
            <a:spLocks noChangeArrowheads="1"/>
          </p:cNvSpPr>
          <p:nvPr/>
        </p:nvSpPr>
        <p:spPr bwMode="auto">
          <a:xfrm>
            <a:off x="8040688" y="4395789"/>
            <a:ext cx="2449512"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solidFill>
                  <a:srgbClr val="FF0000"/>
                </a:solidFill>
                <a:latin typeface="Candara" panose="020E0502030303020204" pitchFamily="34" charset="0"/>
              </a:rPr>
              <a:t>GIPR risk carriers have lower OPN gene expression in islets</a:t>
            </a:r>
          </a:p>
        </p:txBody>
      </p:sp>
      <p:sp>
        <p:nvSpPr>
          <p:cNvPr id="101" name="Text Box 100">
            <a:extLst>
              <a:ext uri="{FF2B5EF4-FFF2-40B4-BE49-F238E27FC236}">
                <a16:creationId xmlns:a16="http://schemas.microsoft.com/office/drawing/2014/main" id="{61D1CCA2-52A9-1C5C-1387-903C297B659A}"/>
              </a:ext>
            </a:extLst>
          </p:cNvPr>
          <p:cNvSpPr txBox="1">
            <a:spLocks noChangeArrowheads="1"/>
          </p:cNvSpPr>
          <p:nvPr/>
        </p:nvSpPr>
        <p:spPr bwMode="auto">
          <a:xfrm>
            <a:off x="3620351" y="2854368"/>
            <a:ext cx="18002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dirty="0">
                <a:solidFill>
                  <a:srgbClr val="FF0000"/>
                </a:solidFill>
                <a:latin typeface="Candara" panose="020E0502030303020204" pitchFamily="34" charset="0"/>
              </a:rPr>
              <a:t>GIP stimulates OPN gene expression in islets</a:t>
            </a:r>
          </a:p>
        </p:txBody>
      </p:sp>
      <p:grpSp>
        <p:nvGrpSpPr>
          <p:cNvPr id="3" name="Group 6">
            <a:extLst>
              <a:ext uri="{FF2B5EF4-FFF2-40B4-BE49-F238E27FC236}">
                <a16:creationId xmlns:a16="http://schemas.microsoft.com/office/drawing/2014/main" id="{84F8428E-3640-C581-94F7-D0EDD9DD53BD}"/>
              </a:ext>
            </a:extLst>
          </p:cNvPr>
          <p:cNvGrpSpPr>
            <a:grpSpLocks/>
          </p:cNvGrpSpPr>
          <p:nvPr/>
        </p:nvGrpSpPr>
        <p:grpSpPr bwMode="auto">
          <a:xfrm>
            <a:off x="10177146" y="403797"/>
            <a:ext cx="1676400" cy="762000"/>
            <a:chOff x="2064" y="1162"/>
            <a:chExt cx="1801" cy="895"/>
          </a:xfrm>
        </p:grpSpPr>
        <p:sp>
          <p:nvSpPr>
            <p:cNvPr id="4" name="Freeform 7">
              <a:extLst>
                <a:ext uri="{FF2B5EF4-FFF2-40B4-BE49-F238E27FC236}">
                  <a16:creationId xmlns:a16="http://schemas.microsoft.com/office/drawing/2014/main" id="{FC24F201-8725-440E-60ED-EF3F6DEE72C4}"/>
                </a:ext>
              </a:extLst>
            </p:cNvPr>
            <p:cNvSpPr>
              <a:spLocks/>
            </p:cNvSpPr>
            <p:nvPr/>
          </p:nvSpPr>
          <p:spPr bwMode="auto">
            <a:xfrm>
              <a:off x="2070" y="1162"/>
              <a:ext cx="1789" cy="895"/>
            </a:xfrm>
            <a:custGeom>
              <a:avLst/>
              <a:gdLst>
                <a:gd name="T0" fmla="*/ 7203487 w 320"/>
                <a:gd name="T1" fmla="*/ 367219 h 160"/>
                <a:gd name="T2" fmla="*/ 6318435 w 320"/>
                <a:gd name="T3" fmla="*/ 580553 h 160"/>
                <a:gd name="T4" fmla="*/ 5253605 w 320"/>
                <a:gd name="T5" fmla="*/ 580553 h 160"/>
                <a:gd name="T6" fmla="*/ 4030623 w 320"/>
                <a:gd name="T7" fmla="*/ 553082 h 160"/>
                <a:gd name="T8" fmla="*/ 3877193 w 320"/>
                <a:gd name="T9" fmla="*/ 613819 h 160"/>
                <a:gd name="T10" fmla="*/ 3478627 w 320"/>
                <a:gd name="T11" fmla="*/ 492535 h 160"/>
                <a:gd name="T12" fmla="*/ 2900439 w 320"/>
                <a:gd name="T13" fmla="*/ 640255 h 160"/>
                <a:gd name="T14" fmla="*/ 1528751 w 320"/>
                <a:gd name="T15" fmla="*/ 766635 h 160"/>
                <a:gd name="T16" fmla="*/ 1190820 w 320"/>
                <a:gd name="T17" fmla="*/ 947777 h 160"/>
                <a:gd name="T18" fmla="*/ 857764 w 320"/>
                <a:gd name="T19" fmla="*/ 1073094 h 160"/>
                <a:gd name="T20" fmla="*/ 153429 w 320"/>
                <a:gd name="T21" fmla="*/ 2081446 h 160"/>
                <a:gd name="T22" fmla="*/ 185564 w 320"/>
                <a:gd name="T23" fmla="*/ 2267494 h 160"/>
                <a:gd name="T24" fmla="*/ 153429 w 320"/>
                <a:gd name="T25" fmla="*/ 2941171 h 160"/>
                <a:gd name="T26" fmla="*/ 305802 w 320"/>
                <a:gd name="T27" fmla="*/ 3215271 h 160"/>
                <a:gd name="T28" fmla="*/ 551996 w 320"/>
                <a:gd name="T29" fmla="*/ 3707806 h 160"/>
                <a:gd name="T30" fmla="*/ 1098021 w 320"/>
                <a:gd name="T31" fmla="*/ 4041579 h 160"/>
                <a:gd name="T32" fmla="*/ 1157628 w 320"/>
                <a:gd name="T33" fmla="*/ 4227628 h 160"/>
                <a:gd name="T34" fmla="*/ 1802390 w 320"/>
                <a:gd name="T35" fmla="*/ 4442058 h 160"/>
                <a:gd name="T36" fmla="*/ 2780201 w 320"/>
                <a:gd name="T37" fmla="*/ 4715285 h 160"/>
                <a:gd name="T38" fmla="*/ 3451372 w 320"/>
                <a:gd name="T39" fmla="*/ 4562464 h 160"/>
                <a:gd name="T40" fmla="*/ 3544171 w 320"/>
                <a:gd name="T41" fmla="*/ 4381327 h 160"/>
                <a:gd name="T42" fmla="*/ 3784428 w 320"/>
                <a:gd name="T43" fmla="*/ 4320590 h 160"/>
                <a:gd name="T44" fmla="*/ 3910419 w 320"/>
                <a:gd name="T45" fmla="*/ 4195273 h 160"/>
                <a:gd name="T46" fmla="*/ 4090196 w 320"/>
                <a:gd name="T47" fmla="*/ 3828245 h 160"/>
                <a:gd name="T48" fmla="*/ 4336424 w 320"/>
                <a:gd name="T49" fmla="*/ 3494281 h 160"/>
                <a:gd name="T50" fmla="*/ 4336424 w 320"/>
                <a:gd name="T51" fmla="*/ 3308200 h 160"/>
                <a:gd name="T52" fmla="*/ 4275788 w 320"/>
                <a:gd name="T53" fmla="*/ 3154539 h 160"/>
                <a:gd name="T54" fmla="*/ 5035884 w 320"/>
                <a:gd name="T55" fmla="*/ 3061605 h 160"/>
                <a:gd name="T56" fmla="*/ 5253605 w 320"/>
                <a:gd name="T57" fmla="*/ 2880434 h 160"/>
                <a:gd name="T58" fmla="*/ 5740247 w 320"/>
                <a:gd name="T59" fmla="*/ 2666915 h 160"/>
                <a:gd name="T60" fmla="*/ 6105432 w 320"/>
                <a:gd name="T61" fmla="*/ 2573981 h 160"/>
                <a:gd name="T62" fmla="*/ 6258861 w 320"/>
                <a:gd name="T63" fmla="*/ 2481018 h 160"/>
                <a:gd name="T64" fmla="*/ 6897685 w 320"/>
                <a:gd name="T65" fmla="*/ 2360613 h 160"/>
                <a:gd name="T66" fmla="*/ 7602048 w 320"/>
                <a:gd name="T67" fmla="*/ 2206762 h 160"/>
                <a:gd name="T68" fmla="*/ 7941041 w 320"/>
                <a:gd name="T69" fmla="*/ 2234233 h 160"/>
                <a:gd name="T70" fmla="*/ 8120824 w 320"/>
                <a:gd name="T71" fmla="*/ 2147094 h 160"/>
                <a:gd name="T72" fmla="*/ 8213618 w 320"/>
                <a:gd name="T73" fmla="*/ 2174565 h 160"/>
                <a:gd name="T74" fmla="*/ 8459812 w 320"/>
                <a:gd name="T75" fmla="*/ 2081446 h 160"/>
                <a:gd name="T76" fmla="*/ 8792868 w 320"/>
                <a:gd name="T77" fmla="*/ 2054131 h 160"/>
                <a:gd name="T78" fmla="*/ 9218874 w 320"/>
                <a:gd name="T79" fmla="*/ 1653680 h 160"/>
                <a:gd name="T80" fmla="*/ 9284228 w 320"/>
                <a:gd name="T81" fmla="*/ 1254259 h 160"/>
                <a:gd name="T82" fmla="*/ 9770685 w 320"/>
                <a:gd name="T83" fmla="*/ 213368 h 160"/>
                <a:gd name="T84" fmla="*/ 9650632 w 320"/>
                <a:gd name="T85" fmla="*/ 120433 h 160"/>
                <a:gd name="T86" fmla="*/ 9131861 w 320"/>
                <a:gd name="T87" fmla="*/ 120433 h 160"/>
                <a:gd name="T88" fmla="*/ 8579865 w 320"/>
                <a:gd name="T89" fmla="*/ 306487 h 160"/>
                <a:gd name="T90" fmla="*/ 8028059 w 320"/>
                <a:gd name="T91" fmla="*/ 613819 h 160"/>
                <a:gd name="T92" fmla="*/ 7203487 w 320"/>
                <a:gd name="T93" fmla="*/ 367219 h 1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20" h="160">
                  <a:moveTo>
                    <a:pt x="236" y="12"/>
                  </a:moveTo>
                  <a:cubicBezTo>
                    <a:pt x="222" y="12"/>
                    <a:pt x="216" y="18"/>
                    <a:pt x="207" y="19"/>
                  </a:cubicBezTo>
                  <a:cubicBezTo>
                    <a:pt x="195" y="20"/>
                    <a:pt x="195" y="13"/>
                    <a:pt x="172" y="19"/>
                  </a:cubicBezTo>
                  <a:cubicBezTo>
                    <a:pt x="159" y="23"/>
                    <a:pt x="161" y="10"/>
                    <a:pt x="132" y="18"/>
                  </a:cubicBezTo>
                  <a:cubicBezTo>
                    <a:pt x="131" y="18"/>
                    <a:pt x="126" y="19"/>
                    <a:pt x="127" y="20"/>
                  </a:cubicBezTo>
                  <a:cubicBezTo>
                    <a:pt x="122" y="18"/>
                    <a:pt x="119" y="17"/>
                    <a:pt x="114" y="16"/>
                  </a:cubicBezTo>
                  <a:cubicBezTo>
                    <a:pt x="107" y="15"/>
                    <a:pt x="101" y="24"/>
                    <a:pt x="95" y="21"/>
                  </a:cubicBezTo>
                  <a:cubicBezTo>
                    <a:pt x="71" y="13"/>
                    <a:pt x="65" y="21"/>
                    <a:pt x="50" y="25"/>
                  </a:cubicBezTo>
                  <a:cubicBezTo>
                    <a:pt x="46" y="26"/>
                    <a:pt x="43" y="28"/>
                    <a:pt x="39" y="31"/>
                  </a:cubicBezTo>
                  <a:cubicBezTo>
                    <a:pt x="36" y="33"/>
                    <a:pt x="32" y="33"/>
                    <a:pt x="28" y="35"/>
                  </a:cubicBezTo>
                  <a:cubicBezTo>
                    <a:pt x="16" y="42"/>
                    <a:pt x="7" y="54"/>
                    <a:pt x="5" y="68"/>
                  </a:cubicBezTo>
                  <a:cubicBezTo>
                    <a:pt x="4" y="70"/>
                    <a:pt x="7" y="73"/>
                    <a:pt x="6" y="74"/>
                  </a:cubicBezTo>
                  <a:cubicBezTo>
                    <a:pt x="3" y="82"/>
                    <a:pt x="0" y="88"/>
                    <a:pt x="5" y="96"/>
                  </a:cubicBezTo>
                  <a:cubicBezTo>
                    <a:pt x="7" y="99"/>
                    <a:pt x="10" y="102"/>
                    <a:pt x="10" y="105"/>
                  </a:cubicBezTo>
                  <a:cubicBezTo>
                    <a:pt x="10" y="113"/>
                    <a:pt x="16" y="116"/>
                    <a:pt x="18" y="121"/>
                  </a:cubicBezTo>
                  <a:cubicBezTo>
                    <a:pt x="21" y="127"/>
                    <a:pt x="27" y="131"/>
                    <a:pt x="36" y="132"/>
                  </a:cubicBezTo>
                  <a:cubicBezTo>
                    <a:pt x="35" y="134"/>
                    <a:pt x="37" y="137"/>
                    <a:pt x="38" y="138"/>
                  </a:cubicBezTo>
                  <a:cubicBezTo>
                    <a:pt x="45" y="143"/>
                    <a:pt x="52" y="146"/>
                    <a:pt x="59" y="145"/>
                  </a:cubicBezTo>
                  <a:cubicBezTo>
                    <a:pt x="72" y="145"/>
                    <a:pt x="80" y="160"/>
                    <a:pt x="91" y="154"/>
                  </a:cubicBezTo>
                  <a:cubicBezTo>
                    <a:pt x="103" y="147"/>
                    <a:pt x="106" y="153"/>
                    <a:pt x="113" y="149"/>
                  </a:cubicBezTo>
                  <a:cubicBezTo>
                    <a:pt x="115" y="149"/>
                    <a:pt x="115" y="144"/>
                    <a:pt x="116" y="143"/>
                  </a:cubicBezTo>
                  <a:cubicBezTo>
                    <a:pt x="119" y="142"/>
                    <a:pt x="122" y="142"/>
                    <a:pt x="124" y="141"/>
                  </a:cubicBezTo>
                  <a:cubicBezTo>
                    <a:pt x="125" y="139"/>
                    <a:pt x="127" y="138"/>
                    <a:pt x="128" y="137"/>
                  </a:cubicBezTo>
                  <a:cubicBezTo>
                    <a:pt x="130" y="134"/>
                    <a:pt x="132" y="132"/>
                    <a:pt x="134" y="125"/>
                  </a:cubicBezTo>
                  <a:cubicBezTo>
                    <a:pt x="135" y="123"/>
                    <a:pt x="139" y="119"/>
                    <a:pt x="142" y="114"/>
                  </a:cubicBezTo>
                  <a:cubicBezTo>
                    <a:pt x="143" y="112"/>
                    <a:pt x="143" y="110"/>
                    <a:pt x="142" y="108"/>
                  </a:cubicBezTo>
                  <a:cubicBezTo>
                    <a:pt x="141" y="105"/>
                    <a:pt x="141" y="107"/>
                    <a:pt x="140" y="103"/>
                  </a:cubicBezTo>
                  <a:cubicBezTo>
                    <a:pt x="147" y="107"/>
                    <a:pt x="156" y="104"/>
                    <a:pt x="165" y="100"/>
                  </a:cubicBezTo>
                  <a:cubicBezTo>
                    <a:pt x="167" y="99"/>
                    <a:pt x="169" y="95"/>
                    <a:pt x="172" y="94"/>
                  </a:cubicBezTo>
                  <a:cubicBezTo>
                    <a:pt x="178" y="92"/>
                    <a:pt x="182" y="92"/>
                    <a:pt x="188" y="87"/>
                  </a:cubicBezTo>
                  <a:cubicBezTo>
                    <a:pt x="192" y="85"/>
                    <a:pt x="196" y="85"/>
                    <a:pt x="200" y="84"/>
                  </a:cubicBezTo>
                  <a:cubicBezTo>
                    <a:pt x="202" y="83"/>
                    <a:pt x="203" y="81"/>
                    <a:pt x="205" y="81"/>
                  </a:cubicBezTo>
                  <a:cubicBezTo>
                    <a:pt x="212" y="78"/>
                    <a:pt x="218" y="83"/>
                    <a:pt x="226" y="77"/>
                  </a:cubicBezTo>
                  <a:cubicBezTo>
                    <a:pt x="231" y="73"/>
                    <a:pt x="240" y="78"/>
                    <a:pt x="249" y="72"/>
                  </a:cubicBezTo>
                  <a:cubicBezTo>
                    <a:pt x="252" y="70"/>
                    <a:pt x="257" y="73"/>
                    <a:pt x="260" y="73"/>
                  </a:cubicBezTo>
                  <a:cubicBezTo>
                    <a:pt x="261" y="73"/>
                    <a:pt x="264" y="72"/>
                    <a:pt x="266" y="70"/>
                  </a:cubicBezTo>
                  <a:cubicBezTo>
                    <a:pt x="266" y="70"/>
                    <a:pt x="268" y="71"/>
                    <a:pt x="269" y="71"/>
                  </a:cubicBezTo>
                  <a:cubicBezTo>
                    <a:pt x="271" y="71"/>
                    <a:pt x="276" y="67"/>
                    <a:pt x="277" y="68"/>
                  </a:cubicBezTo>
                  <a:cubicBezTo>
                    <a:pt x="280" y="70"/>
                    <a:pt x="284" y="70"/>
                    <a:pt x="288" y="67"/>
                  </a:cubicBezTo>
                  <a:cubicBezTo>
                    <a:pt x="293" y="63"/>
                    <a:pt x="298" y="59"/>
                    <a:pt x="302" y="54"/>
                  </a:cubicBezTo>
                  <a:cubicBezTo>
                    <a:pt x="304" y="52"/>
                    <a:pt x="303" y="42"/>
                    <a:pt x="304" y="41"/>
                  </a:cubicBezTo>
                  <a:cubicBezTo>
                    <a:pt x="314" y="30"/>
                    <a:pt x="320" y="21"/>
                    <a:pt x="320" y="7"/>
                  </a:cubicBezTo>
                  <a:cubicBezTo>
                    <a:pt x="319" y="6"/>
                    <a:pt x="318" y="5"/>
                    <a:pt x="316" y="4"/>
                  </a:cubicBezTo>
                  <a:cubicBezTo>
                    <a:pt x="311" y="0"/>
                    <a:pt x="305" y="4"/>
                    <a:pt x="299" y="4"/>
                  </a:cubicBezTo>
                  <a:cubicBezTo>
                    <a:pt x="289" y="4"/>
                    <a:pt x="287" y="12"/>
                    <a:pt x="281" y="10"/>
                  </a:cubicBezTo>
                  <a:cubicBezTo>
                    <a:pt x="281" y="10"/>
                    <a:pt x="271" y="10"/>
                    <a:pt x="263" y="20"/>
                  </a:cubicBezTo>
                  <a:cubicBezTo>
                    <a:pt x="255" y="17"/>
                    <a:pt x="244" y="14"/>
                    <a:pt x="236" y="1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 name="Freeform 8">
              <a:extLst>
                <a:ext uri="{FF2B5EF4-FFF2-40B4-BE49-F238E27FC236}">
                  <a16:creationId xmlns:a16="http://schemas.microsoft.com/office/drawing/2014/main" id="{EC69C4EA-CF80-2A7D-174A-5C456C5597FC}"/>
                </a:ext>
              </a:extLst>
            </p:cNvPr>
            <p:cNvSpPr>
              <a:spLocks noEditPoints="1"/>
            </p:cNvSpPr>
            <p:nvPr/>
          </p:nvSpPr>
          <p:spPr bwMode="auto">
            <a:xfrm>
              <a:off x="2064" y="1168"/>
              <a:ext cx="1801" cy="877"/>
            </a:xfrm>
            <a:custGeom>
              <a:avLst/>
              <a:gdLst>
                <a:gd name="T0" fmla="*/ 6366261 w 322"/>
                <a:gd name="T1" fmla="*/ 576418 h 157"/>
                <a:gd name="T2" fmla="*/ 5298397 w 322"/>
                <a:gd name="T3" fmla="*/ 576418 h 157"/>
                <a:gd name="T4" fmla="*/ 4072178 w 322"/>
                <a:gd name="T5" fmla="*/ 549052 h 157"/>
                <a:gd name="T6" fmla="*/ 4039984 w 322"/>
                <a:gd name="T7" fmla="*/ 516978 h 157"/>
                <a:gd name="T8" fmla="*/ 3919608 w 322"/>
                <a:gd name="T9" fmla="*/ 609526 h 157"/>
                <a:gd name="T10" fmla="*/ 3519238 w 322"/>
                <a:gd name="T11" fmla="*/ 456660 h 157"/>
                <a:gd name="T12" fmla="*/ 2939903 w 322"/>
                <a:gd name="T13" fmla="*/ 609526 h 157"/>
                <a:gd name="T14" fmla="*/ 1532612 w 322"/>
                <a:gd name="T15" fmla="*/ 696142 h 157"/>
                <a:gd name="T16" fmla="*/ 1226218 w 322"/>
                <a:gd name="T17" fmla="*/ 881089 h 157"/>
                <a:gd name="T18" fmla="*/ 1072585 w 322"/>
                <a:gd name="T19" fmla="*/ 1000847 h 157"/>
                <a:gd name="T20" fmla="*/ 920015 w 322"/>
                <a:gd name="T21" fmla="*/ 1033078 h 157"/>
                <a:gd name="T22" fmla="*/ 612592 w 322"/>
                <a:gd name="T23" fmla="*/ 1245195 h 157"/>
                <a:gd name="T24" fmla="*/ 213290 w 322"/>
                <a:gd name="T25" fmla="*/ 2126468 h 157"/>
                <a:gd name="T26" fmla="*/ 246547 w 322"/>
                <a:gd name="T27" fmla="*/ 2246226 h 157"/>
                <a:gd name="T28" fmla="*/ 246547 w 322"/>
                <a:gd name="T29" fmla="*/ 2915008 h 157"/>
                <a:gd name="T30" fmla="*/ 339612 w 322"/>
                <a:gd name="T31" fmla="*/ 3159546 h 157"/>
                <a:gd name="T32" fmla="*/ 580403 w 322"/>
                <a:gd name="T33" fmla="*/ 3644293 h 157"/>
                <a:gd name="T34" fmla="*/ 1133310 w 322"/>
                <a:gd name="T35" fmla="*/ 3981222 h 157"/>
                <a:gd name="T36" fmla="*/ 1133310 w 322"/>
                <a:gd name="T37" fmla="*/ 3981222 h 157"/>
                <a:gd name="T38" fmla="*/ 1192967 w 322"/>
                <a:gd name="T39" fmla="*/ 4133212 h 157"/>
                <a:gd name="T40" fmla="*/ 1285880 w 322"/>
                <a:gd name="T41" fmla="*/ 4252942 h 157"/>
                <a:gd name="T42" fmla="*/ 1838972 w 322"/>
                <a:gd name="T43" fmla="*/ 4405808 h 157"/>
                <a:gd name="T44" fmla="*/ 2818487 w 322"/>
                <a:gd name="T45" fmla="*/ 4617924 h 157"/>
                <a:gd name="T46" fmla="*/ 3491775 w 322"/>
                <a:gd name="T47" fmla="*/ 4498200 h 157"/>
                <a:gd name="T48" fmla="*/ 3579963 w 322"/>
                <a:gd name="T49" fmla="*/ 4313259 h 157"/>
                <a:gd name="T50" fmla="*/ 3826504 w 322"/>
                <a:gd name="T51" fmla="*/ 4252942 h 157"/>
                <a:gd name="T52" fmla="*/ 3799198 w 322"/>
                <a:gd name="T53" fmla="*/ 4220711 h 157"/>
                <a:gd name="T54" fmla="*/ 4039984 w 322"/>
                <a:gd name="T55" fmla="*/ 3981222 h 157"/>
                <a:gd name="T56" fmla="*/ 4132898 w 322"/>
                <a:gd name="T57" fmla="*/ 3736841 h 157"/>
                <a:gd name="T58" fmla="*/ 4379411 w 322"/>
                <a:gd name="T59" fmla="*/ 3404804 h 157"/>
                <a:gd name="T60" fmla="*/ 4379411 w 322"/>
                <a:gd name="T61" fmla="*/ 3404804 h 157"/>
                <a:gd name="T62" fmla="*/ 4346188 w 322"/>
                <a:gd name="T63" fmla="*/ 3251938 h 157"/>
                <a:gd name="T64" fmla="*/ 4285468 w 322"/>
                <a:gd name="T65" fmla="*/ 3127315 h 157"/>
                <a:gd name="T66" fmla="*/ 5079318 w 322"/>
                <a:gd name="T67" fmla="*/ 2975482 h 157"/>
                <a:gd name="T68" fmla="*/ 5112575 w 322"/>
                <a:gd name="T69" fmla="*/ 2948116 h 157"/>
                <a:gd name="T70" fmla="*/ 5418778 w 322"/>
                <a:gd name="T71" fmla="*/ 2763204 h 157"/>
                <a:gd name="T72" fmla="*/ 5999148 w 322"/>
                <a:gd name="T73" fmla="*/ 2523721 h 157"/>
                <a:gd name="T74" fmla="*/ 6152781 w 322"/>
                <a:gd name="T75" fmla="*/ 2550897 h 157"/>
                <a:gd name="T76" fmla="*/ 6305536 w 322"/>
                <a:gd name="T77" fmla="*/ 2398031 h 157"/>
                <a:gd name="T78" fmla="*/ 6951357 w 322"/>
                <a:gd name="T79" fmla="*/ 2279334 h 157"/>
                <a:gd name="T80" fmla="*/ 7624673 w 322"/>
                <a:gd name="T81" fmla="*/ 2159576 h 157"/>
                <a:gd name="T82" fmla="*/ 7865431 w 322"/>
                <a:gd name="T83" fmla="*/ 2159576 h 157"/>
                <a:gd name="T84" fmla="*/ 7991753 w 322"/>
                <a:gd name="T85" fmla="*/ 2159576 h 157"/>
                <a:gd name="T86" fmla="*/ 8145386 w 322"/>
                <a:gd name="T87" fmla="*/ 2094237 h 157"/>
                <a:gd name="T88" fmla="*/ 8265762 w 322"/>
                <a:gd name="T89" fmla="*/ 2126468 h 157"/>
                <a:gd name="T90" fmla="*/ 8265762 w 322"/>
                <a:gd name="T91" fmla="*/ 2159576 h 157"/>
                <a:gd name="T92" fmla="*/ 8511437 w 322"/>
                <a:gd name="T93" fmla="*/ 2067028 h 157"/>
                <a:gd name="T94" fmla="*/ 8572156 w 322"/>
                <a:gd name="T95" fmla="*/ 2033919 h 157"/>
                <a:gd name="T96" fmla="*/ 8846165 w 322"/>
                <a:gd name="T97" fmla="*/ 2006710 h 157"/>
                <a:gd name="T98" fmla="*/ 9277661 w 322"/>
                <a:gd name="T99" fmla="*/ 1642604 h 157"/>
                <a:gd name="T100" fmla="*/ 9338353 w 322"/>
                <a:gd name="T101" fmla="*/ 1337743 h 157"/>
                <a:gd name="T102" fmla="*/ 9371604 w 322"/>
                <a:gd name="T103" fmla="*/ 1245195 h 157"/>
                <a:gd name="T104" fmla="*/ 9798374 w 322"/>
                <a:gd name="T105" fmla="*/ 184941 h 157"/>
                <a:gd name="T106" fmla="*/ 9371604 w 322"/>
                <a:gd name="T107" fmla="*/ 92549 h 157"/>
                <a:gd name="T108" fmla="*/ 8878359 w 322"/>
                <a:gd name="T109" fmla="*/ 244381 h 157"/>
                <a:gd name="T110" fmla="*/ 8631813 w 322"/>
                <a:gd name="T111" fmla="*/ 271563 h 157"/>
                <a:gd name="T112" fmla="*/ 8084667 w 322"/>
                <a:gd name="T113" fmla="*/ 609526 h 157"/>
                <a:gd name="T114" fmla="*/ 8084667 w 322"/>
                <a:gd name="T115" fmla="*/ 576418 h 157"/>
                <a:gd name="T116" fmla="*/ 7225366 w 322"/>
                <a:gd name="T117" fmla="*/ 364111 h 1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22" h="157">
                  <a:moveTo>
                    <a:pt x="237" y="12"/>
                  </a:moveTo>
                  <a:cubicBezTo>
                    <a:pt x="228" y="12"/>
                    <a:pt x="223" y="14"/>
                    <a:pt x="218" y="16"/>
                  </a:cubicBezTo>
                  <a:lnTo>
                    <a:pt x="218" y="14"/>
                  </a:lnTo>
                  <a:cubicBezTo>
                    <a:pt x="223" y="12"/>
                    <a:pt x="228" y="10"/>
                    <a:pt x="237" y="11"/>
                  </a:cubicBezTo>
                  <a:lnTo>
                    <a:pt x="237" y="12"/>
                  </a:lnTo>
                  <a:close/>
                  <a:moveTo>
                    <a:pt x="218" y="16"/>
                  </a:moveTo>
                  <a:cubicBezTo>
                    <a:pt x="215" y="17"/>
                    <a:pt x="212" y="18"/>
                    <a:pt x="208" y="19"/>
                  </a:cubicBezTo>
                  <a:lnTo>
                    <a:pt x="208" y="17"/>
                  </a:lnTo>
                  <a:cubicBezTo>
                    <a:pt x="212" y="17"/>
                    <a:pt x="215" y="16"/>
                    <a:pt x="218" y="14"/>
                  </a:cubicBezTo>
                  <a:lnTo>
                    <a:pt x="218" y="16"/>
                  </a:lnTo>
                  <a:close/>
                  <a:moveTo>
                    <a:pt x="208" y="19"/>
                  </a:moveTo>
                  <a:lnTo>
                    <a:pt x="208" y="19"/>
                  </a:lnTo>
                  <a:lnTo>
                    <a:pt x="208" y="18"/>
                  </a:lnTo>
                  <a:lnTo>
                    <a:pt x="208" y="19"/>
                  </a:lnTo>
                  <a:close/>
                  <a:moveTo>
                    <a:pt x="208" y="19"/>
                  </a:moveTo>
                  <a:cubicBezTo>
                    <a:pt x="204" y="19"/>
                    <a:pt x="201" y="18"/>
                    <a:pt x="198" y="18"/>
                  </a:cubicBezTo>
                  <a:lnTo>
                    <a:pt x="198" y="16"/>
                  </a:lnTo>
                  <a:cubicBezTo>
                    <a:pt x="201" y="17"/>
                    <a:pt x="204" y="18"/>
                    <a:pt x="208" y="17"/>
                  </a:cubicBezTo>
                  <a:lnTo>
                    <a:pt x="208" y="19"/>
                  </a:lnTo>
                  <a:close/>
                  <a:moveTo>
                    <a:pt x="198" y="18"/>
                  </a:moveTo>
                  <a:cubicBezTo>
                    <a:pt x="193" y="16"/>
                    <a:pt x="188" y="15"/>
                    <a:pt x="173" y="19"/>
                  </a:cubicBezTo>
                  <a:lnTo>
                    <a:pt x="173" y="18"/>
                  </a:lnTo>
                  <a:cubicBezTo>
                    <a:pt x="188" y="14"/>
                    <a:pt x="193" y="15"/>
                    <a:pt x="198" y="16"/>
                  </a:cubicBezTo>
                  <a:lnTo>
                    <a:pt x="198" y="18"/>
                  </a:lnTo>
                  <a:close/>
                  <a:moveTo>
                    <a:pt x="173" y="18"/>
                  </a:moveTo>
                  <a:lnTo>
                    <a:pt x="173" y="18"/>
                  </a:lnTo>
                  <a:close/>
                  <a:moveTo>
                    <a:pt x="173" y="19"/>
                  </a:moveTo>
                  <a:cubicBezTo>
                    <a:pt x="168" y="21"/>
                    <a:pt x="165" y="19"/>
                    <a:pt x="161" y="18"/>
                  </a:cubicBezTo>
                  <a:lnTo>
                    <a:pt x="162" y="17"/>
                  </a:lnTo>
                  <a:cubicBezTo>
                    <a:pt x="165" y="18"/>
                    <a:pt x="168" y="19"/>
                    <a:pt x="173" y="18"/>
                  </a:cubicBezTo>
                  <a:lnTo>
                    <a:pt x="173" y="19"/>
                  </a:lnTo>
                  <a:close/>
                  <a:moveTo>
                    <a:pt x="161" y="18"/>
                  </a:moveTo>
                  <a:cubicBezTo>
                    <a:pt x="156" y="16"/>
                    <a:pt x="150" y="13"/>
                    <a:pt x="133" y="18"/>
                  </a:cubicBezTo>
                  <a:lnTo>
                    <a:pt x="132" y="17"/>
                  </a:lnTo>
                  <a:cubicBezTo>
                    <a:pt x="150" y="12"/>
                    <a:pt x="157" y="14"/>
                    <a:pt x="162" y="17"/>
                  </a:cubicBezTo>
                  <a:lnTo>
                    <a:pt x="161" y="18"/>
                  </a:lnTo>
                  <a:close/>
                  <a:moveTo>
                    <a:pt x="133" y="18"/>
                  </a:moveTo>
                  <a:lnTo>
                    <a:pt x="133" y="18"/>
                  </a:lnTo>
                  <a:lnTo>
                    <a:pt x="133" y="17"/>
                  </a:lnTo>
                  <a:lnTo>
                    <a:pt x="133" y="18"/>
                  </a:lnTo>
                  <a:close/>
                  <a:moveTo>
                    <a:pt x="133" y="18"/>
                  </a:moveTo>
                  <a:lnTo>
                    <a:pt x="133" y="18"/>
                  </a:lnTo>
                  <a:lnTo>
                    <a:pt x="132" y="17"/>
                  </a:lnTo>
                  <a:lnTo>
                    <a:pt x="133" y="17"/>
                  </a:lnTo>
                  <a:lnTo>
                    <a:pt x="133" y="18"/>
                  </a:lnTo>
                  <a:close/>
                  <a:moveTo>
                    <a:pt x="133" y="18"/>
                  </a:moveTo>
                  <a:lnTo>
                    <a:pt x="133" y="18"/>
                  </a:lnTo>
                  <a:lnTo>
                    <a:pt x="133" y="17"/>
                  </a:lnTo>
                  <a:lnTo>
                    <a:pt x="133" y="18"/>
                  </a:lnTo>
                  <a:close/>
                  <a:moveTo>
                    <a:pt x="133" y="18"/>
                  </a:moveTo>
                  <a:cubicBezTo>
                    <a:pt x="133" y="18"/>
                    <a:pt x="132" y="18"/>
                    <a:pt x="132" y="18"/>
                  </a:cubicBezTo>
                  <a:lnTo>
                    <a:pt x="132" y="17"/>
                  </a:lnTo>
                  <a:cubicBezTo>
                    <a:pt x="132" y="17"/>
                    <a:pt x="132" y="17"/>
                    <a:pt x="132" y="17"/>
                  </a:cubicBezTo>
                  <a:lnTo>
                    <a:pt x="133" y="18"/>
                  </a:lnTo>
                  <a:close/>
                  <a:moveTo>
                    <a:pt x="132" y="17"/>
                  </a:moveTo>
                  <a:lnTo>
                    <a:pt x="132" y="17"/>
                  </a:lnTo>
                  <a:close/>
                  <a:moveTo>
                    <a:pt x="132" y="18"/>
                  </a:moveTo>
                  <a:cubicBezTo>
                    <a:pt x="132" y="18"/>
                    <a:pt x="131" y="18"/>
                    <a:pt x="131" y="18"/>
                  </a:cubicBezTo>
                  <a:lnTo>
                    <a:pt x="131" y="17"/>
                  </a:lnTo>
                  <a:cubicBezTo>
                    <a:pt x="131" y="17"/>
                    <a:pt x="131" y="17"/>
                    <a:pt x="132" y="17"/>
                  </a:cubicBezTo>
                  <a:lnTo>
                    <a:pt x="132" y="18"/>
                  </a:lnTo>
                  <a:close/>
                  <a:moveTo>
                    <a:pt x="131" y="18"/>
                  </a:moveTo>
                  <a:cubicBezTo>
                    <a:pt x="130" y="18"/>
                    <a:pt x="128" y="19"/>
                    <a:pt x="128" y="19"/>
                  </a:cubicBezTo>
                  <a:lnTo>
                    <a:pt x="127" y="19"/>
                  </a:lnTo>
                  <a:cubicBezTo>
                    <a:pt x="127" y="18"/>
                    <a:pt x="129" y="17"/>
                    <a:pt x="131" y="17"/>
                  </a:cubicBezTo>
                  <a:lnTo>
                    <a:pt x="131" y="18"/>
                  </a:lnTo>
                  <a:close/>
                  <a:moveTo>
                    <a:pt x="128" y="19"/>
                  </a:moveTo>
                  <a:lnTo>
                    <a:pt x="128" y="20"/>
                  </a:lnTo>
                  <a:lnTo>
                    <a:pt x="127" y="20"/>
                  </a:lnTo>
                  <a:lnTo>
                    <a:pt x="128" y="19"/>
                  </a:lnTo>
                  <a:close/>
                  <a:moveTo>
                    <a:pt x="127" y="20"/>
                  </a:moveTo>
                  <a:cubicBezTo>
                    <a:pt x="125" y="19"/>
                    <a:pt x="123" y="18"/>
                    <a:pt x="121" y="17"/>
                  </a:cubicBezTo>
                  <a:lnTo>
                    <a:pt x="122" y="16"/>
                  </a:lnTo>
                  <a:cubicBezTo>
                    <a:pt x="124" y="17"/>
                    <a:pt x="125" y="17"/>
                    <a:pt x="128" y="19"/>
                  </a:cubicBezTo>
                  <a:lnTo>
                    <a:pt x="127" y="20"/>
                  </a:lnTo>
                  <a:close/>
                  <a:moveTo>
                    <a:pt x="121" y="17"/>
                  </a:moveTo>
                  <a:cubicBezTo>
                    <a:pt x="119" y="17"/>
                    <a:pt x="118" y="16"/>
                    <a:pt x="115" y="16"/>
                  </a:cubicBezTo>
                  <a:lnTo>
                    <a:pt x="115" y="15"/>
                  </a:lnTo>
                  <a:cubicBezTo>
                    <a:pt x="118" y="15"/>
                    <a:pt x="120" y="15"/>
                    <a:pt x="122" y="16"/>
                  </a:cubicBezTo>
                  <a:lnTo>
                    <a:pt x="121" y="17"/>
                  </a:lnTo>
                  <a:close/>
                  <a:moveTo>
                    <a:pt x="115" y="15"/>
                  </a:moveTo>
                  <a:lnTo>
                    <a:pt x="115" y="15"/>
                  </a:lnTo>
                  <a:close/>
                  <a:moveTo>
                    <a:pt x="115" y="16"/>
                  </a:moveTo>
                  <a:cubicBezTo>
                    <a:pt x="112" y="15"/>
                    <a:pt x="109" y="17"/>
                    <a:pt x="106" y="19"/>
                  </a:cubicBezTo>
                  <a:lnTo>
                    <a:pt x="105" y="17"/>
                  </a:lnTo>
                  <a:cubicBezTo>
                    <a:pt x="109" y="16"/>
                    <a:pt x="112" y="14"/>
                    <a:pt x="115" y="15"/>
                  </a:cubicBezTo>
                  <a:lnTo>
                    <a:pt x="115" y="16"/>
                  </a:lnTo>
                  <a:close/>
                  <a:moveTo>
                    <a:pt x="106" y="19"/>
                  </a:moveTo>
                  <a:cubicBezTo>
                    <a:pt x="102" y="21"/>
                    <a:pt x="99" y="22"/>
                    <a:pt x="95" y="21"/>
                  </a:cubicBezTo>
                  <a:lnTo>
                    <a:pt x="96" y="20"/>
                  </a:lnTo>
                  <a:cubicBezTo>
                    <a:pt x="99" y="21"/>
                    <a:pt x="102" y="19"/>
                    <a:pt x="105" y="17"/>
                  </a:cubicBezTo>
                  <a:lnTo>
                    <a:pt x="106" y="19"/>
                  </a:lnTo>
                  <a:close/>
                  <a:moveTo>
                    <a:pt x="96" y="20"/>
                  </a:moveTo>
                  <a:lnTo>
                    <a:pt x="96" y="20"/>
                  </a:lnTo>
                  <a:close/>
                  <a:moveTo>
                    <a:pt x="95" y="21"/>
                  </a:moveTo>
                  <a:cubicBezTo>
                    <a:pt x="78" y="14"/>
                    <a:pt x="70" y="18"/>
                    <a:pt x="60" y="21"/>
                  </a:cubicBezTo>
                  <a:lnTo>
                    <a:pt x="60" y="20"/>
                  </a:lnTo>
                  <a:cubicBezTo>
                    <a:pt x="70" y="16"/>
                    <a:pt x="78" y="13"/>
                    <a:pt x="96" y="20"/>
                  </a:cubicBezTo>
                  <a:lnTo>
                    <a:pt x="95" y="21"/>
                  </a:lnTo>
                  <a:close/>
                  <a:moveTo>
                    <a:pt x="60" y="21"/>
                  </a:moveTo>
                  <a:cubicBezTo>
                    <a:pt x="57" y="22"/>
                    <a:pt x="54" y="24"/>
                    <a:pt x="51" y="25"/>
                  </a:cubicBezTo>
                  <a:lnTo>
                    <a:pt x="50" y="23"/>
                  </a:lnTo>
                  <a:cubicBezTo>
                    <a:pt x="54" y="22"/>
                    <a:pt x="57" y="21"/>
                    <a:pt x="60" y="20"/>
                  </a:cubicBezTo>
                  <a:lnTo>
                    <a:pt x="60" y="21"/>
                  </a:lnTo>
                  <a:close/>
                  <a:moveTo>
                    <a:pt x="50" y="23"/>
                  </a:moveTo>
                  <a:lnTo>
                    <a:pt x="50" y="23"/>
                  </a:lnTo>
                  <a:lnTo>
                    <a:pt x="51" y="24"/>
                  </a:lnTo>
                  <a:lnTo>
                    <a:pt x="50" y="23"/>
                  </a:lnTo>
                  <a:close/>
                  <a:moveTo>
                    <a:pt x="51" y="25"/>
                  </a:moveTo>
                  <a:cubicBezTo>
                    <a:pt x="49" y="25"/>
                    <a:pt x="47" y="26"/>
                    <a:pt x="46" y="27"/>
                  </a:cubicBezTo>
                  <a:lnTo>
                    <a:pt x="45" y="26"/>
                  </a:lnTo>
                  <a:cubicBezTo>
                    <a:pt x="47" y="25"/>
                    <a:pt x="49" y="24"/>
                    <a:pt x="50" y="23"/>
                  </a:cubicBezTo>
                  <a:lnTo>
                    <a:pt x="51" y="25"/>
                  </a:lnTo>
                  <a:close/>
                  <a:moveTo>
                    <a:pt x="46" y="27"/>
                  </a:moveTo>
                  <a:cubicBezTo>
                    <a:pt x="44" y="28"/>
                    <a:pt x="42" y="29"/>
                    <a:pt x="41" y="30"/>
                  </a:cubicBezTo>
                  <a:lnTo>
                    <a:pt x="40" y="29"/>
                  </a:lnTo>
                  <a:cubicBezTo>
                    <a:pt x="42" y="28"/>
                    <a:pt x="43" y="27"/>
                    <a:pt x="45" y="26"/>
                  </a:cubicBezTo>
                  <a:lnTo>
                    <a:pt x="46" y="27"/>
                  </a:lnTo>
                  <a:close/>
                  <a:moveTo>
                    <a:pt x="40" y="29"/>
                  </a:moveTo>
                  <a:lnTo>
                    <a:pt x="40" y="29"/>
                  </a:lnTo>
                  <a:lnTo>
                    <a:pt x="40" y="30"/>
                  </a:lnTo>
                  <a:lnTo>
                    <a:pt x="40" y="29"/>
                  </a:lnTo>
                  <a:close/>
                  <a:moveTo>
                    <a:pt x="41" y="30"/>
                  </a:moveTo>
                  <a:cubicBezTo>
                    <a:pt x="39" y="32"/>
                    <a:pt x="37" y="32"/>
                    <a:pt x="35" y="33"/>
                  </a:cubicBezTo>
                  <a:lnTo>
                    <a:pt x="34" y="31"/>
                  </a:lnTo>
                  <a:cubicBezTo>
                    <a:pt x="36" y="31"/>
                    <a:pt x="38" y="31"/>
                    <a:pt x="40" y="29"/>
                  </a:cubicBezTo>
                  <a:lnTo>
                    <a:pt x="41" y="30"/>
                  </a:lnTo>
                  <a:close/>
                  <a:moveTo>
                    <a:pt x="35" y="33"/>
                  </a:moveTo>
                  <a:lnTo>
                    <a:pt x="35" y="33"/>
                  </a:lnTo>
                  <a:lnTo>
                    <a:pt x="35" y="32"/>
                  </a:lnTo>
                  <a:lnTo>
                    <a:pt x="35" y="33"/>
                  </a:lnTo>
                  <a:close/>
                  <a:moveTo>
                    <a:pt x="35" y="33"/>
                  </a:moveTo>
                  <a:cubicBezTo>
                    <a:pt x="33" y="33"/>
                    <a:pt x="31" y="33"/>
                    <a:pt x="30" y="34"/>
                  </a:cubicBezTo>
                  <a:lnTo>
                    <a:pt x="29" y="33"/>
                  </a:lnTo>
                  <a:cubicBezTo>
                    <a:pt x="31" y="32"/>
                    <a:pt x="33" y="32"/>
                    <a:pt x="34" y="31"/>
                  </a:cubicBezTo>
                  <a:lnTo>
                    <a:pt x="35" y="33"/>
                  </a:lnTo>
                  <a:close/>
                  <a:moveTo>
                    <a:pt x="29" y="33"/>
                  </a:moveTo>
                  <a:lnTo>
                    <a:pt x="29" y="33"/>
                  </a:lnTo>
                  <a:lnTo>
                    <a:pt x="29" y="34"/>
                  </a:lnTo>
                  <a:lnTo>
                    <a:pt x="29" y="33"/>
                  </a:lnTo>
                  <a:close/>
                  <a:moveTo>
                    <a:pt x="30" y="34"/>
                  </a:moveTo>
                  <a:lnTo>
                    <a:pt x="30" y="34"/>
                  </a:lnTo>
                  <a:lnTo>
                    <a:pt x="29" y="33"/>
                  </a:lnTo>
                  <a:lnTo>
                    <a:pt x="30" y="34"/>
                  </a:lnTo>
                  <a:close/>
                  <a:moveTo>
                    <a:pt x="30" y="34"/>
                  </a:moveTo>
                  <a:lnTo>
                    <a:pt x="30" y="34"/>
                  </a:lnTo>
                  <a:lnTo>
                    <a:pt x="29" y="34"/>
                  </a:lnTo>
                  <a:lnTo>
                    <a:pt x="30" y="34"/>
                  </a:lnTo>
                  <a:close/>
                  <a:moveTo>
                    <a:pt x="30" y="34"/>
                  </a:moveTo>
                  <a:cubicBezTo>
                    <a:pt x="28" y="35"/>
                    <a:pt x="26" y="36"/>
                    <a:pt x="25" y="38"/>
                  </a:cubicBezTo>
                  <a:lnTo>
                    <a:pt x="24" y="36"/>
                  </a:lnTo>
                  <a:cubicBezTo>
                    <a:pt x="25" y="35"/>
                    <a:pt x="27" y="34"/>
                    <a:pt x="29" y="33"/>
                  </a:cubicBezTo>
                  <a:lnTo>
                    <a:pt x="30" y="34"/>
                  </a:lnTo>
                  <a:close/>
                  <a:moveTo>
                    <a:pt x="25" y="38"/>
                  </a:moveTo>
                  <a:cubicBezTo>
                    <a:pt x="23" y="39"/>
                    <a:pt x="22" y="40"/>
                    <a:pt x="20" y="41"/>
                  </a:cubicBezTo>
                  <a:lnTo>
                    <a:pt x="19" y="40"/>
                  </a:lnTo>
                  <a:cubicBezTo>
                    <a:pt x="21" y="39"/>
                    <a:pt x="22" y="38"/>
                    <a:pt x="24" y="36"/>
                  </a:cubicBezTo>
                  <a:lnTo>
                    <a:pt x="25" y="38"/>
                  </a:lnTo>
                  <a:close/>
                  <a:moveTo>
                    <a:pt x="20" y="41"/>
                  </a:moveTo>
                  <a:cubicBezTo>
                    <a:pt x="13" y="48"/>
                    <a:pt x="8" y="57"/>
                    <a:pt x="6" y="67"/>
                  </a:cubicBezTo>
                  <a:lnTo>
                    <a:pt x="5" y="67"/>
                  </a:lnTo>
                  <a:cubicBezTo>
                    <a:pt x="7" y="56"/>
                    <a:pt x="12" y="47"/>
                    <a:pt x="19" y="40"/>
                  </a:cubicBezTo>
                  <a:lnTo>
                    <a:pt x="20" y="41"/>
                  </a:lnTo>
                  <a:close/>
                  <a:moveTo>
                    <a:pt x="6" y="67"/>
                  </a:moveTo>
                  <a:lnTo>
                    <a:pt x="6" y="67"/>
                  </a:lnTo>
                  <a:close/>
                  <a:moveTo>
                    <a:pt x="6" y="67"/>
                  </a:moveTo>
                  <a:lnTo>
                    <a:pt x="6" y="67"/>
                  </a:lnTo>
                  <a:lnTo>
                    <a:pt x="5" y="67"/>
                  </a:lnTo>
                  <a:lnTo>
                    <a:pt x="6" y="67"/>
                  </a:lnTo>
                  <a:close/>
                  <a:moveTo>
                    <a:pt x="5" y="67"/>
                  </a:moveTo>
                  <a:lnTo>
                    <a:pt x="5" y="67"/>
                  </a:lnTo>
                  <a:lnTo>
                    <a:pt x="6" y="67"/>
                  </a:lnTo>
                  <a:lnTo>
                    <a:pt x="5" y="67"/>
                  </a:lnTo>
                  <a:close/>
                  <a:moveTo>
                    <a:pt x="6" y="67"/>
                  </a:moveTo>
                  <a:cubicBezTo>
                    <a:pt x="6" y="68"/>
                    <a:pt x="7" y="69"/>
                    <a:pt x="7" y="70"/>
                  </a:cubicBezTo>
                  <a:lnTo>
                    <a:pt x="6" y="70"/>
                  </a:lnTo>
                  <a:cubicBezTo>
                    <a:pt x="5" y="69"/>
                    <a:pt x="5" y="68"/>
                    <a:pt x="5" y="67"/>
                  </a:cubicBezTo>
                  <a:lnTo>
                    <a:pt x="6" y="67"/>
                  </a:lnTo>
                  <a:close/>
                  <a:moveTo>
                    <a:pt x="7" y="70"/>
                  </a:moveTo>
                  <a:cubicBezTo>
                    <a:pt x="8" y="71"/>
                    <a:pt x="8" y="73"/>
                    <a:pt x="8" y="74"/>
                  </a:cubicBezTo>
                  <a:lnTo>
                    <a:pt x="6" y="73"/>
                  </a:lnTo>
                  <a:cubicBezTo>
                    <a:pt x="7" y="73"/>
                    <a:pt x="6" y="71"/>
                    <a:pt x="6" y="70"/>
                  </a:cubicBezTo>
                  <a:lnTo>
                    <a:pt x="7" y="70"/>
                  </a:lnTo>
                  <a:close/>
                  <a:moveTo>
                    <a:pt x="8" y="74"/>
                  </a:moveTo>
                  <a:lnTo>
                    <a:pt x="8" y="74"/>
                  </a:lnTo>
                  <a:lnTo>
                    <a:pt x="7" y="73"/>
                  </a:lnTo>
                  <a:lnTo>
                    <a:pt x="8" y="74"/>
                  </a:lnTo>
                  <a:close/>
                  <a:moveTo>
                    <a:pt x="8" y="74"/>
                  </a:moveTo>
                  <a:lnTo>
                    <a:pt x="8" y="74"/>
                  </a:lnTo>
                  <a:lnTo>
                    <a:pt x="6" y="74"/>
                  </a:lnTo>
                  <a:lnTo>
                    <a:pt x="7" y="73"/>
                  </a:lnTo>
                  <a:lnTo>
                    <a:pt x="8" y="74"/>
                  </a:lnTo>
                  <a:close/>
                  <a:moveTo>
                    <a:pt x="8" y="74"/>
                  </a:moveTo>
                  <a:cubicBezTo>
                    <a:pt x="4" y="81"/>
                    <a:pt x="2" y="87"/>
                    <a:pt x="7" y="95"/>
                  </a:cubicBezTo>
                  <a:lnTo>
                    <a:pt x="6" y="96"/>
                  </a:lnTo>
                  <a:cubicBezTo>
                    <a:pt x="0" y="87"/>
                    <a:pt x="3" y="81"/>
                    <a:pt x="6" y="74"/>
                  </a:cubicBezTo>
                  <a:lnTo>
                    <a:pt x="8" y="74"/>
                  </a:lnTo>
                  <a:close/>
                  <a:moveTo>
                    <a:pt x="6" y="96"/>
                  </a:moveTo>
                  <a:lnTo>
                    <a:pt x="6" y="96"/>
                  </a:lnTo>
                  <a:lnTo>
                    <a:pt x="6" y="95"/>
                  </a:lnTo>
                  <a:lnTo>
                    <a:pt x="6" y="96"/>
                  </a:lnTo>
                  <a:close/>
                  <a:moveTo>
                    <a:pt x="7" y="95"/>
                  </a:moveTo>
                  <a:lnTo>
                    <a:pt x="8" y="96"/>
                  </a:lnTo>
                  <a:lnTo>
                    <a:pt x="6" y="97"/>
                  </a:lnTo>
                  <a:lnTo>
                    <a:pt x="6" y="96"/>
                  </a:lnTo>
                  <a:lnTo>
                    <a:pt x="7" y="95"/>
                  </a:lnTo>
                  <a:close/>
                  <a:moveTo>
                    <a:pt x="6" y="97"/>
                  </a:moveTo>
                  <a:lnTo>
                    <a:pt x="6" y="97"/>
                  </a:lnTo>
                  <a:lnTo>
                    <a:pt x="7" y="96"/>
                  </a:lnTo>
                  <a:lnTo>
                    <a:pt x="6" y="97"/>
                  </a:lnTo>
                  <a:close/>
                  <a:moveTo>
                    <a:pt x="8" y="96"/>
                  </a:moveTo>
                  <a:cubicBezTo>
                    <a:pt x="9" y="98"/>
                    <a:pt x="11" y="101"/>
                    <a:pt x="11" y="104"/>
                  </a:cubicBezTo>
                  <a:lnTo>
                    <a:pt x="10" y="104"/>
                  </a:lnTo>
                  <a:cubicBezTo>
                    <a:pt x="10" y="101"/>
                    <a:pt x="8" y="99"/>
                    <a:pt x="6" y="97"/>
                  </a:cubicBezTo>
                  <a:lnTo>
                    <a:pt x="8" y="96"/>
                  </a:lnTo>
                  <a:close/>
                  <a:moveTo>
                    <a:pt x="11" y="104"/>
                  </a:moveTo>
                  <a:lnTo>
                    <a:pt x="11" y="104"/>
                  </a:lnTo>
                  <a:close/>
                  <a:moveTo>
                    <a:pt x="11" y="104"/>
                  </a:moveTo>
                  <a:cubicBezTo>
                    <a:pt x="11" y="109"/>
                    <a:pt x="14" y="112"/>
                    <a:pt x="16" y="115"/>
                  </a:cubicBezTo>
                  <a:lnTo>
                    <a:pt x="15" y="116"/>
                  </a:lnTo>
                  <a:cubicBezTo>
                    <a:pt x="13" y="113"/>
                    <a:pt x="10" y="110"/>
                    <a:pt x="10" y="104"/>
                  </a:cubicBezTo>
                  <a:lnTo>
                    <a:pt x="11" y="104"/>
                  </a:lnTo>
                  <a:close/>
                  <a:moveTo>
                    <a:pt x="16" y="115"/>
                  </a:moveTo>
                  <a:cubicBezTo>
                    <a:pt x="18" y="116"/>
                    <a:pt x="19" y="118"/>
                    <a:pt x="20" y="120"/>
                  </a:cubicBezTo>
                  <a:lnTo>
                    <a:pt x="19" y="120"/>
                  </a:lnTo>
                  <a:cubicBezTo>
                    <a:pt x="18" y="118"/>
                    <a:pt x="17" y="117"/>
                    <a:pt x="15" y="116"/>
                  </a:cubicBezTo>
                  <a:lnTo>
                    <a:pt x="16" y="115"/>
                  </a:lnTo>
                  <a:close/>
                  <a:moveTo>
                    <a:pt x="19" y="120"/>
                  </a:moveTo>
                  <a:lnTo>
                    <a:pt x="19" y="120"/>
                  </a:lnTo>
                  <a:close/>
                  <a:moveTo>
                    <a:pt x="20" y="120"/>
                  </a:moveTo>
                  <a:cubicBezTo>
                    <a:pt x="21" y="123"/>
                    <a:pt x="23" y="125"/>
                    <a:pt x="26" y="127"/>
                  </a:cubicBezTo>
                  <a:lnTo>
                    <a:pt x="26" y="128"/>
                  </a:lnTo>
                  <a:cubicBezTo>
                    <a:pt x="23" y="126"/>
                    <a:pt x="20" y="124"/>
                    <a:pt x="19" y="120"/>
                  </a:cubicBezTo>
                  <a:lnTo>
                    <a:pt x="20" y="120"/>
                  </a:lnTo>
                  <a:close/>
                  <a:moveTo>
                    <a:pt x="26" y="127"/>
                  </a:moveTo>
                  <a:cubicBezTo>
                    <a:pt x="29" y="129"/>
                    <a:pt x="33" y="130"/>
                    <a:pt x="37" y="131"/>
                  </a:cubicBezTo>
                  <a:lnTo>
                    <a:pt x="37" y="132"/>
                  </a:lnTo>
                  <a:cubicBezTo>
                    <a:pt x="32" y="131"/>
                    <a:pt x="29" y="130"/>
                    <a:pt x="26" y="128"/>
                  </a:cubicBezTo>
                  <a:lnTo>
                    <a:pt x="26" y="127"/>
                  </a:lnTo>
                  <a:close/>
                  <a:moveTo>
                    <a:pt x="37" y="131"/>
                  </a:moveTo>
                  <a:lnTo>
                    <a:pt x="38" y="131"/>
                  </a:lnTo>
                  <a:lnTo>
                    <a:pt x="37" y="131"/>
                  </a:lnTo>
                  <a:close/>
                  <a:moveTo>
                    <a:pt x="37" y="131"/>
                  </a:moveTo>
                  <a:lnTo>
                    <a:pt x="37" y="131"/>
                  </a:lnTo>
                  <a:lnTo>
                    <a:pt x="36" y="131"/>
                  </a:lnTo>
                  <a:lnTo>
                    <a:pt x="37" y="131"/>
                  </a:lnTo>
                  <a:close/>
                  <a:moveTo>
                    <a:pt x="36" y="131"/>
                  </a:moveTo>
                  <a:lnTo>
                    <a:pt x="36" y="131"/>
                  </a:lnTo>
                  <a:lnTo>
                    <a:pt x="37" y="131"/>
                  </a:lnTo>
                  <a:lnTo>
                    <a:pt x="36" y="131"/>
                  </a:lnTo>
                  <a:close/>
                  <a:moveTo>
                    <a:pt x="37" y="131"/>
                  </a:moveTo>
                  <a:cubicBezTo>
                    <a:pt x="37" y="132"/>
                    <a:pt x="37" y="132"/>
                    <a:pt x="37" y="132"/>
                  </a:cubicBezTo>
                  <a:lnTo>
                    <a:pt x="36" y="132"/>
                  </a:lnTo>
                  <a:cubicBezTo>
                    <a:pt x="36" y="132"/>
                    <a:pt x="36" y="131"/>
                    <a:pt x="36" y="131"/>
                  </a:cubicBezTo>
                  <a:lnTo>
                    <a:pt x="37" y="131"/>
                  </a:lnTo>
                  <a:close/>
                  <a:moveTo>
                    <a:pt x="37" y="132"/>
                  </a:moveTo>
                  <a:cubicBezTo>
                    <a:pt x="37" y="132"/>
                    <a:pt x="37" y="133"/>
                    <a:pt x="37" y="133"/>
                  </a:cubicBezTo>
                  <a:lnTo>
                    <a:pt x="36" y="133"/>
                  </a:lnTo>
                  <a:cubicBezTo>
                    <a:pt x="36" y="133"/>
                    <a:pt x="36" y="132"/>
                    <a:pt x="36" y="132"/>
                  </a:cubicBezTo>
                  <a:lnTo>
                    <a:pt x="37" y="132"/>
                  </a:lnTo>
                  <a:close/>
                  <a:moveTo>
                    <a:pt x="37" y="133"/>
                  </a:moveTo>
                  <a:cubicBezTo>
                    <a:pt x="38" y="134"/>
                    <a:pt x="39" y="136"/>
                    <a:pt x="39" y="136"/>
                  </a:cubicBezTo>
                  <a:lnTo>
                    <a:pt x="39" y="137"/>
                  </a:lnTo>
                  <a:cubicBezTo>
                    <a:pt x="38" y="137"/>
                    <a:pt x="37" y="135"/>
                    <a:pt x="36" y="133"/>
                  </a:cubicBezTo>
                  <a:lnTo>
                    <a:pt x="37" y="133"/>
                  </a:lnTo>
                  <a:close/>
                  <a:moveTo>
                    <a:pt x="39" y="136"/>
                  </a:moveTo>
                  <a:lnTo>
                    <a:pt x="39" y="136"/>
                  </a:lnTo>
                  <a:lnTo>
                    <a:pt x="39" y="137"/>
                  </a:lnTo>
                  <a:lnTo>
                    <a:pt x="39" y="136"/>
                  </a:lnTo>
                  <a:close/>
                  <a:moveTo>
                    <a:pt x="39" y="136"/>
                  </a:moveTo>
                  <a:lnTo>
                    <a:pt x="39" y="136"/>
                  </a:lnTo>
                  <a:lnTo>
                    <a:pt x="39" y="138"/>
                  </a:lnTo>
                  <a:lnTo>
                    <a:pt x="38" y="137"/>
                  </a:lnTo>
                  <a:lnTo>
                    <a:pt x="39" y="136"/>
                  </a:lnTo>
                  <a:close/>
                  <a:moveTo>
                    <a:pt x="39" y="136"/>
                  </a:moveTo>
                  <a:cubicBezTo>
                    <a:pt x="40" y="137"/>
                    <a:pt x="41" y="138"/>
                    <a:pt x="42" y="138"/>
                  </a:cubicBezTo>
                  <a:lnTo>
                    <a:pt x="42" y="140"/>
                  </a:lnTo>
                  <a:cubicBezTo>
                    <a:pt x="41" y="139"/>
                    <a:pt x="40" y="138"/>
                    <a:pt x="39" y="138"/>
                  </a:cubicBezTo>
                  <a:lnTo>
                    <a:pt x="39" y="136"/>
                  </a:lnTo>
                  <a:close/>
                  <a:moveTo>
                    <a:pt x="42" y="140"/>
                  </a:moveTo>
                  <a:lnTo>
                    <a:pt x="42" y="140"/>
                  </a:lnTo>
                  <a:lnTo>
                    <a:pt x="42" y="139"/>
                  </a:lnTo>
                  <a:lnTo>
                    <a:pt x="42" y="140"/>
                  </a:lnTo>
                  <a:close/>
                  <a:moveTo>
                    <a:pt x="42" y="138"/>
                  </a:moveTo>
                  <a:cubicBezTo>
                    <a:pt x="43" y="139"/>
                    <a:pt x="44" y="140"/>
                    <a:pt x="45" y="140"/>
                  </a:cubicBezTo>
                  <a:lnTo>
                    <a:pt x="45" y="141"/>
                  </a:lnTo>
                  <a:cubicBezTo>
                    <a:pt x="44" y="141"/>
                    <a:pt x="43" y="140"/>
                    <a:pt x="42" y="140"/>
                  </a:cubicBezTo>
                  <a:lnTo>
                    <a:pt x="42" y="138"/>
                  </a:lnTo>
                  <a:close/>
                  <a:moveTo>
                    <a:pt x="45" y="140"/>
                  </a:moveTo>
                  <a:cubicBezTo>
                    <a:pt x="50" y="143"/>
                    <a:pt x="55" y="144"/>
                    <a:pt x="60" y="144"/>
                  </a:cubicBezTo>
                  <a:lnTo>
                    <a:pt x="60" y="145"/>
                  </a:lnTo>
                  <a:cubicBezTo>
                    <a:pt x="55" y="145"/>
                    <a:pt x="50" y="144"/>
                    <a:pt x="45" y="141"/>
                  </a:cubicBezTo>
                  <a:lnTo>
                    <a:pt x="45" y="140"/>
                  </a:lnTo>
                  <a:close/>
                  <a:moveTo>
                    <a:pt x="60" y="145"/>
                  </a:moveTo>
                  <a:lnTo>
                    <a:pt x="60" y="145"/>
                  </a:lnTo>
                  <a:lnTo>
                    <a:pt x="60" y="144"/>
                  </a:lnTo>
                  <a:lnTo>
                    <a:pt x="60" y="145"/>
                  </a:lnTo>
                  <a:close/>
                  <a:moveTo>
                    <a:pt x="60" y="144"/>
                  </a:moveTo>
                  <a:cubicBezTo>
                    <a:pt x="66" y="144"/>
                    <a:pt x="71" y="146"/>
                    <a:pt x="76" y="149"/>
                  </a:cubicBezTo>
                  <a:lnTo>
                    <a:pt x="75" y="150"/>
                  </a:lnTo>
                  <a:cubicBezTo>
                    <a:pt x="70" y="148"/>
                    <a:pt x="66" y="145"/>
                    <a:pt x="60" y="145"/>
                  </a:cubicBezTo>
                  <a:lnTo>
                    <a:pt x="60" y="144"/>
                  </a:lnTo>
                  <a:close/>
                  <a:moveTo>
                    <a:pt x="76" y="149"/>
                  </a:moveTo>
                  <a:cubicBezTo>
                    <a:pt x="81" y="152"/>
                    <a:pt x="86" y="155"/>
                    <a:pt x="92" y="152"/>
                  </a:cubicBezTo>
                  <a:lnTo>
                    <a:pt x="92" y="153"/>
                  </a:lnTo>
                  <a:cubicBezTo>
                    <a:pt x="86" y="157"/>
                    <a:pt x="81" y="154"/>
                    <a:pt x="75" y="150"/>
                  </a:cubicBezTo>
                  <a:lnTo>
                    <a:pt x="76" y="149"/>
                  </a:lnTo>
                  <a:close/>
                  <a:moveTo>
                    <a:pt x="92" y="152"/>
                  </a:moveTo>
                  <a:lnTo>
                    <a:pt x="92" y="152"/>
                  </a:lnTo>
                  <a:lnTo>
                    <a:pt x="92" y="153"/>
                  </a:lnTo>
                  <a:lnTo>
                    <a:pt x="92" y="152"/>
                  </a:lnTo>
                  <a:close/>
                  <a:moveTo>
                    <a:pt x="92" y="152"/>
                  </a:moveTo>
                  <a:cubicBezTo>
                    <a:pt x="98" y="148"/>
                    <a:pt x="102" y="149"/>
                    <a:pt x="106" y="149"/>
                  </a:cubicBezTo>
                  <a:lnTo>
                    <a:pt x="106" y="150"/>
                  </a:lnTo>
                  <a:cubicBezTo>
                    <a:pt x="102" y="150"/>
                    <a:pt x="99" y="150"/>
                    <a:pt x="92" y="153"/>
                  </a:cubicBezTo>
                  <a:lnTo>
                    <a:pt x="92" y="152"/>
                  </a:lnTo>
                  <a:close/>
                  <a:moveTo>
                    <a:pt x="106" y="149"/>
                  </a:moveTo>
                  <a:cubicBezTo>
                    <a:pt x="108" y="149"/>
                    <a:pt x="111" y="149"/>
                    <a:pt x="114" y="148"/>
                  </a:cubicBezTo>
                  <a:lnTo>
                    <a:pt x="115" y="149"/>
                  </a:lnTo>
                  <a:cubicBezTo>
                    <a:pt x="111" y="150"/>
                    <a:pt x="109" y="150"/>
                    <a:pt x="106" y="150"/>
                  </a:cubicBezTo>
                  <a:lnTo>
                    <a:pt x="106" y="149"/>
                  </a:lnTo>
                  <a:close/>
                  <a:moveTo>
                    <a:pt x="114" y="148"/>
                  </a:moveTo>
                  <a:lnTo>
                    <a:pt x="114" y="148"/>
                  </a:lnTo>
                  <a:close/>
                  <a:moveTo>
                    <a:pt x="114" y="148"/>
                  </a:moveTo>
                  <a:cubicBezTo>
                    <a:pt x="115" y="147"/>
                    <a:pt x="115" y="146"/>
                    <a:pt x="115" y="145"/>
                  </a:cubicBezTo>
                  <a:lnTo>
                    <a:pt x="116" y="145"/>
                  </a:lnTo>
                  <a:cubicBezTo>
                    <a:pt x="116" y="147"/>
                    <a:pt x="116" y="148"/>
                    <a:pt x="115" y="149"/>
                  </a:cubicBezTo>
                  <a:lnTo>
                    <a:pt x="114" y="148"/>
                  </a:lnTo>
                  <a:close/>
                  <a:moveTo>
                    <a:pt x="115" y="145"/>
                  </a:moveTo>
                  <a:cubicBezTo>
                    <a:pt x="116" y="144"/>
                    <a:pt x="116" y="142"/>
                    <a:pt x="117" y="142"/>
                  </a:cubicBezTo>
                  <a:lnTo>
                    <a:pt x="118" y="143"/>
                  </a:lnTo>
                  <a:cubicBezTo>
                    <a:pt x="117" y="143"/>
                    <a:pt x="117" y="144"/>
                    <a:pt x="116" y="145"/>
                  </a:cubicBezTo>
                  <a:lnTo>
                    <a:pt x="115" y="145"/>
                  </a:lnTo>
                  <a:close/>
                  <a:moveTo>
                    <a:pt x="117" y="142"/>
                  </a:moveTo>
                  <a:lnTo>
                    <a:pt x="117" y="142"/>
                  </a:lnTo>
                  <a:close/>
                  <a:moveTo>
                    <a:pt x="117" y="142"/>
                  </a:moveTo>
                  <a:lnTo>
                    <a:pt x="117" y="142"/>
                  </a:lnTo>
                  <a:lnTo>
                    <a:pt x="118" y="143"/>
                  </a:lnTo>
                  <a:lnTo>
                    <a:pt x="117" y="142"/>
                  </a:lnTo>
                  <a:close/>
                  <a:moveTo>
                    <a:pt x="117" y="142"/>
                  </a:moveTo>
                  <a:lnTo>
                    <a:pt x="117" y="142"/>
                  </a:lnTo>
                  <a:close/>
                  <a:moveTo>
                    <a:pt x="117" y="142"/>
                  </a:moveTo>
                  <a:cubicBezTo>
                    <a:pt x="118" y="141"/>
                    <a:pt x="119" y="141"/>
                    <a:pt x="120" y="141"/>
                  </a:cubicBezTo>
                  <a:lnTo>
                    <a:pt x="120" y="142"/>
                  </a:lnTo>
                  <a:cubicBezTo>
                    <a:pt x="119" y="142"/>
                    <a:pt x="118" y="142"/>
                    <a:pt x="118" y="143"/>
                  </a:cubicBezTo>
                  <a:lnTo>
                    <a:pt x="117" y="142"/>
                  </a:lnTo>
                  <a:close/>
                  <a:moveTo>
                    <a:pt x="120" y="141"/>
                  </a:moveTo>
                  <a:cubicBezTo>
                    <a:pt x="122" y="140"/>
                    <a:pt x="123" y="140"/>
                    <a:pt x="124" y="139"/>
                  </a:cubicBezTo>
                  <a:lnTo>
                    <a:pt x="125" y="140"/>
                  </a:lnTo>
                  <a:cubicBezTo>
                    <a:pt x="124" y="141"/>
                    <a:pt x="122" y="142"/>
                    <a:pt x="120" y="142"/>
                  </a:cubicBezTo>
                  <a:lnTo>
                    <a:pt x="120" y="141"/>
                  </a:lnTo>
                  <a:close/>
                  <a:moveTo>
                    <a:pt x="125" y="140"/>
                  </a:moveTo>
                  <a:lnTo>
                    <a:pt x="125" y="140"/>
                  </a:lnTo>
                  <a:close/>
                  <a:moveTo>
                    <a:pt x="124" y="139"/>
                  </a:moveTo>
                  <a:lnTo>
                    <a:pt x="124" y="139"/>
                  </a:lnTo>
                  <a:lnTo>
                    <a:pt x="125" y="140"/>
                  </a:lnTo>
                  <a:lnTo>
                    <a:pt x="124" y="139"/>
                  </a:lnTo>
                  <a:close/>
                  <a:moveTo>
                    <a:pt x="125" y="140"/>
                  </a:moveTo>
                  <a:lnTo>
                    <a:pt x="125" y="140"/>
                  </a:lnTo>
                  <a:close/>
                  <a:moveTo>
                    <a:pt x="124" y="139"/>
                  </a:moveTo>
                  <a:cubicBezTo>
                    <a:pt x="125" y="138"/>
                    <a:pt x="126" y="138"/>
                    <a:pt x="126" y="137"/>
                  </a:cubicBezTo>
                  <a:lnTo>
                    <a:pt x="127" y="139"/>
                  </a:lnTo>
                  <a:cubicBezTo>
                    <a:pt x="126" y="139"/>
                    <a:pt x="126" y="139"/>
                    <a:pt x="125" y="140"/>
                  </a:cubicBezTo>
                  <a:lnTo>
                    <a:pt x="124" y="139"/>
                  </a:lnTo>
                  <a:close/>
                  <a:moveTo>
                    <a:pt x="126" y="137"/>
                  </a:moveTo>
                  <a:cubicBezTo>
                    <a:pt x="127" y="137"/>
                    <a:pt x="128" y="136"/>
                    <a:pt x="129" y="136"/>
                  </a:cubicBezTo>
                  <a:lnTo>
                    <a:pt x="130" y="136"/>
                  </a:lnTo>
                  <a:cubicBezTo>
                    <a:pt x="129" y="137"/>
                    <a:pt x="128" y="138"/>
                    <a:pt x="127" y="139"/>
                  </a:cubicBezTo>
                  <a:lnTo>
                    <a:pt x="126" y="137"/>
                  </a:lnTo>
                  <a:close/>
                  <a:moveTo>
                    <a:pt x="129" y="136"/>
                  </a:moveTo>
                  <a:lnTo>
                    <a:pt x="129" y="136"/>
                  </a:lnTo>
                  <a:close/>
                  <a:moveTo>
                    <a:pt x="129" y="136"/>
                  </a:moveTo>
                  <a:cubicBezTo>
                    <a:pt x="130" y="134"/>
                    <a:pt x="131" y="133"/>
                    <a:pt x="132" y="131"/>
                  </a:cubicBezTo>
                  <a:lnTo>
                    <a:pt x="133" y="132"/>
                  </a:lnTo>
                  <a:cubicBezTo>
                    <a:pt x="132" y="133"/>
                    <a:pt x="131" y="135"/>
                    <a:pt x="130" y="136"/>
                  </a:cubicBezTo>
                  <a:lnTo>
                    <a:pt x="129" y="136"/>
                  </a:lnTo>
                  <a:close/>
                  <a:moveTo>
                    <a:pt x="132" y="131"/>
                  </a:moveTo>
                  <a:cubicBezTo>
                    <a:pt x="132" y="129"/>
                    <a:pt x="133" y="127"/>
                    <a:pt x="135" y="123"/>
                  </a:cubicBezTo>
                  <a:lnTo>
                    <a:pt x="136" y="124"/>
                  </a:lnTo>
                  <a:cubicBezTo>
                    <a:pt x="135" y="127"/>
                    <a:pt x="134" y="130"/>
                    <a:pt x="133" y="132"/>
                  </a:cubicBezTo>
                  <a:lnTo>
                    <a:pt x="132" y="131"/>
                  </a:lnTo>
                  <a:close/>
                  <a:moveTo>
                    <a:pt x="135" y="123"/>
                  </a:moveTo>
                  <a:lnTo>
                    <a:pt x="135" y="123"/>
                  </a:lnTo>
                  <a:lnTo>
                    <a:pt x="136" y="124"/>
                  </a:lnTo>
                  <a:lnTo>
                    <a:pt x="135" y="123"/>
                  </a:lnTo>
                  <a:close/>
                  <a:moveTo>
                    <a:pt x="135" y="123"/>
                  </a:moveTo>
                  <a:cubicBezTo>
                    <a:pt x="135" y="122"/>
                    <a:pt x="136" y="121"/>
                    <a:pt x="137" y="120"/>
                  </a:cubicBezTo>
                  <a:lnTo>
                    <a:pt x="139" y="120"/>
                  </a:lnTo>
                  <a:cubicBezTo>
                    <a:pt x="137" y="122"/>
                    <a:pt x="136" y="123"/>
                    <a:pt x="136" y="124"/>
                  </a:cubicBezTo>
                  <a:lnTo>
                    <a:pt x="135" y="123"/>
                  </a:lnTo>
                  <a:close/>
                  <a:moveTo>
                    <a:pt x="137" y="120"/>
                  </a:moveTo>
                  <a:cubicBezTo>
                    <a:pt x="139" y="118"/>
                    <a:pt x="141" y="115"/>
                    <a:pt x="143" y="112"/>
                  </a:cubicBezTo>
                  <a:lnTo>
                    <a:pt x="144" y="113"/>
                  </a:lnTo>
                  <a:cubicBezTo>
                    <a:pt x="142" y="116"/>
                    <a:pt x="140" y="119"/>
                    <a:pt x="139" y="120"/>
                  </a:cubicBezTo>
                  <a:lnTo>
                    <a:pt x="137" y="120"/>
                  </a:lnTo>
                  <a:close/>
                  <a:moveTo>
                    <a:pt x="144" y="113"/>
                  </a:moveTo>
                  <a:lnTo>
                    <a:pt x="144" y="113"/>
                  </a:lnTo>
                  <a:lnTo>
                    <a:pt x="143" y="113"/>
                  </a:lnTo>
                  <a:lnTo>
                    <a:pt x="144" y="113"/>
                  </a:lnTo>
                  <a:close/>
                  <a:moveTo>
                    <a:pt x="143" y="112"/>
                  </a:moveTo>
                  <a:lnTo>
                    <a:pt x="143" y="112"/>
                  </a:lnTo>
                  <a:lnTo>
                    <a:pt x="144" y="113"/>
                  </a:lnTo>
                  <a:lnTo>
                    <a:pt x="143" y="112"/>
                  </a:lnTo>
                  <a:close/>
                  <a:moveTo>
                    <a:pt x="144" y="113"/>
                  </a:moveTo>
                  <a:lnTo>
                    <a:pt x="144" y="113"/>
                  </a:lnTo>
                  <a:lnTo>
                    <a:pt x="143" y="113"/>
                  </a:lnTo>
                  <a:lnTo>
                    <a:pt x="144" y="113"/>
                  </a:lnTo>
                  <a:close/>
                  <a:moveTo>
                    <a:pt x="143" y="112"/>
                  </a:moveTo>
                  <a:cubicBezTo>
                    <a:pt x="143" y="112"/>
                    <a:pt x="143" y="112"/>
                    <a:pt x="143" y="112"/>
                  </a:cubicBezTo>
                  <a:lnTo>
                    <a:pt x="144" y="112"/>
                  </a:lnTo>
                  <a:cubicBezTo>
                    <a:pt x="144" y="113"/>
                    <a:pt x="144" y="113"/>
                    <a:pt x="144" y="113"/>
                  </a:cubicBezTo>
                  <a:lnTo>
                    <a:pt x="143" y="112"/>
                  </a:lnTo>
                  <a:close/>
                  <a:moveTo>
                    <a:pt x="143" y="112"/>
                  </a:moveTo>
                  <a:cubicBezTo>
                    <a:pt x="143" y="112"/>
                    <a:pt x="143" y="111"/>
                    <a:pt x="143" y="111"/>
                  </a:cubicBezTo>
                  <a:lnTo>
                    <a:pt x="144" y="111"/>
                  </a:lnTo>
                  <a:cubicBezTo>
                    <a:pt x="144" y="112"/>
                    <a:pt x="144" y="112"/>
                    <a:pt x="144" y="112"/>
                  </a:cubicBezTo>
                  <a:lnTo>
                    <a:pt x="143" y="112"/>
                  </a:lnTo>
                  <a:close/>
                  <a:moveTo>
                    <a:pt x="143" y="111"/>
                  </a:moveTo>
                  <a:cubicBezTo>
                    <a:pt x="143" y="110"/>
                    <a:pt x="143" y="108"/>
                    <a:pt x="142" y="107"/>
                  </a:cubicBezTo>
                  <a:lnTo>
                    <a:pt x="144" y="107"/>
                  </a:lnTo>
                  <a:cubicBezTo>
                    <a:pt x="144" y="108"/>
                    <a:pt x="145" y="110"/>
                    <a:pt x="144" y="111"/>
                  </a:cubicBezTo>
                  <a:lnTo>
                    <a:pt x="143" y="111"/>
                  </a:lnTo>
                  <a:close/>
                  <a:moveTo>
                    <a:pt x="142" y="107"/>
                  </a:moveTo>
                  <a:lnTo>
                    <a:pt x="142" y="107"/>
                  </a:lnTo>
                  <a:lnTo>
                    <a:pt x="143" y="107"/>
                  </a:lnTo>
                  <a:lnTo>
                    <a:pt x="142" y="107"/>
                  </a:lnTo>
                  <a:close/>
                  <a:moveTo>
                    <a:pt x="142" y="107"/>
                  </a:moveTo>
                  <a:cubicBezTo>
                    <a:pt x="142" y="106"/>
                    <a:pt x="142" y="106"/>
                    <a:pt x="141" y="105"/>
                  </a:cubicBezTo>
                  <a:lnTo>
                    <a:pt x="142" y="105"/>
                  </a:lnTo>
                  <a:cubicBezTo>
                    <a:pt x="143" y="105"/>
                    <a:pt x="143" y="105"/>
                    <a:pt x="144" y="107"/>
                  </a:cubicBezTo>
                  <a:lnTo>
                    <a:pt x="142" y="107"/>
                  </a:lnTo>
                  <a:close/>
                  <a:moveTo>
                    <a:pt x="141" y="105"/>
                  </a:moveTo>
                  <a:cubicBezTo>
                    <a:pt x="141" y="105"/>
                    <a:pt x="141" y="104"/>
                    <a:pt x="140" y="103"/>
                  </a:cubicBezTo>
                  <a:lnTo>
                    <a:pt x="141" y="102"/>
                  </a:lnTo>
                  <a:cubicBezTo>
                    <a:pt x="142" y="104"/>
                    <a:pt x="142" y="104"/>
                    <a:pt x="142" y="105"/>
                  </a:cubicBezTo>
                  <a:lnTo>
                    <a:pt x="141" y="105"/>
                  </a:lnTo>
                  <a:close/>
                  <a:moveTo>
                    <a:pt x="140" y="103"/>
                  </a:moveTo>
                  <a:lnTo>
                    <a:pt x="140" y="101"/>
                  </a:lnTo>
                  <a:lnTo>
                    <a:pt x="141" y="102"/>
                  </a:lnTo>
                  <a:lnTo>
                    <a:pt x="140" y="103"/>
                  </a:lnTo>
                  <a:close/>
                  <a:moveTo>
                    <a:pt x="141" y="102"/>
                  </a:moveTo>
                  <a:cubicBezTo>
                    <a:pt x="144" y="104"/>
                    <a:pt x="148" y="104"/>
                    <a:pt x="153" y="103"/>
                  </a:cubicBezTo>
                  <a:lnTo>
                    <a:pt x="153" y="104"/>
                  </a:lnTo>
                  <a:cubicBezTo>
                    <a:pt x="148" y="105"/>
                    <a:pt x="144" y="105"/>
                    <a:pt x="140" y="103"/>
                  </a:cubicBezTo>
                  <a:lnTo>
                    <a:pt x="141" y="102"/>
                  </a:lnTo>
                  <a:close/>
                  <a:moveTo>
                    <a:pt x="153" y="103"/>
                  </a:moveTo>
                  <a:cubicBezTo>
                    <a:pt x="157" y="102"/>
                    <a:pt x="161" y="100"/>
                    <a:pt x="166" y="98"/>
                  </a:cubicBezTo>
                  <a:lnTo>
                    <a:pt x="166" y="99"/>
                  </a:lnTo>
                  <a:cubicBezTo>
                    <a:pt x="162" y="102"/>
                    <a:pt x="157" y="103"/>
                    <a:pt x="153" y="104"/>
                  </a:cubicBezTo>
                  <a:lnTo>
                    <a:pt x="153" y="103"/>
                  </a:lnTo>
                  <a:close/>
                  <a:moveTo>
                    <a:pt x="166" y="98"/>
                  </a:moveTo>
                  <a:lnTo>
                    <a:pt x="166" y="98"/>
                  </a:lnTo>
                  <a:lnTo>
                    <a:pt x="166" y="99"/>
                  </a:lnTo>
                  <a:lnTo>
                    <a:pt x="166" y="98"/>
                  </a:lnTo>
                  <a:close/>
                  <a:moveTo>
                    <a:pt x="166" y="98"/>
                  </a:moveTo>
                  <a:lnTo>
                    <a:pt x="166" y="98"/>
                  </a:lnTo>
                  <a:lnTo>
                    <a:pt x="166" y="99"/>
                  </a:lnTo>
                  <a:lnTo>
                    <a:pt x="166" y="98"/>
                  </a:lnTo>
                  <a:close/>
                  <a:moveTo>
                    <a:pt x="166" y="99"/>
                  </a:moveTo>
                  <a:lnTo>
                    <a:pt x="166" y="99"/>
                  </a:lnTo>
                  <a:close/>
                  <a:moveTo>
                    <a:pt x="166" y="98"/>
                  </a:moveTo>
                  <a:cubicBezTo>
                    <a:pt x="166" y="98"/>
                    <a:pt x="167" y="97"/>
                    <a:pt x="167" y="97"/>
                  </a:cubicBezTo>
                  <a:lnTo>
                    <a:pt x="168" y="97"/>
                  </a:lnTo>
                  <a:cubicBezTo>
                    <a:pt x="168" y="98"/>
                    <a:pt x="167" y="99"/>
                    <a:pt x="166" y="99"/>
                  </a:cubicBezTo>
                  <a:lnTo>
                    <a:pt x="166" y="98"/>
                  </a:lnTo>
                  <a:close/>
                  <a:moveTo>
                    <a:pt x="167" y="97"/>
                  </a:moveTo>
                  <a:cubicBezTo>
                    <a:pt x="169" y="95"/>
                    <a:pt x="170" y="93"/>
                    <a:pt x="173" y="93"/>
                  </a:cubicBezTo>
                  <a:lnTo>
                    <a:pt x="173" y="94"/>
                  </a:lnTo>
                  <a:cubicBezTo>
                    <a:pt x="171" y="94"/>
                    <a:pt x="170" y="96"/>
                    <a:pt x="168" y="97"/>
                  </a:cubicBezTo>
                  <a:lnTo>
                    <a:pt x="167" y="97"/>
                  </a:lnTo>
                  <a:close/>
                  <a:moveTo>
                    <a:pt x="173" y="94"/>
                  </a:moveTo>
                  <a:lnTo>
                    <a:pt x="173" y="94"/>
                  </a:lnTo>
                  <a:lnTo>
                    <a:pt x="173" y="93"/>
                  </a:lnTo>
                  <a:lnTo>
                    <a:pt x="173" y="94"/>
                  </a:lnTo>
                  <a:close/>
                  <a:moveTo>
                    <a:pt x="173" y="93"/>
                  </a:moveTo>
                  <a:cubicBezTo>
                    <a:pt x="174" y="92"/>
                    <a:pt x="175" y="92"/>
                    <a:pt x="177" y="91"/>
                  </a:cubicBezTo>
                  <a:lnTo>
                    <a:pt x="177" y="93"/>
                  </a:lnTo>
                  <a:cubicBezTo>
                    <a:pt x="176" y="93"/>
                    <a:pt x="174" y="93"/>
                    <a:pt x="173" y="94"/>
                  </a:cubicBezTo>
                  <a:lnTo>
                    <a:pt x="173" y="93"/>
                  </a:lnTo>
                  <a:close/>
                  <a:moveTo>
                    <a:pt x="177" y="91"/>
                  </a:moveTo>
                  <a:cubicBezTo>
                    <a:pt x="181" y="90"/>
                    <a:pt x="184" y="89"/>
                    <a:pt x="189" y="85"/>
                  </a:cubicBezTo>
                  <a:lnTo>
                    <a:pt x="190" y="87"/>
                  </a:lnTo>
                  <a:cubicBezTo>
                    <a:pt x="185" y="90"/>
                    <a:pt x="181" y="91"/>
                    <a:pt x="177" y="93"/>
                  </a:cubicBezTo>
                  <a:lnTo>
                    <a:pt x="177" y="91"/>
                  </a:lnTo>
                  <a:close/>
                  <a:moveTo>
                    <a:pt x="189" y="85"/>
                  </a:moveTo>
                  <a:lnTo>
                    <a:pt x="189" y="85"/>
                  </a:lnTo>
                  <a:lnTo>
                    <a:pt x="189" y="86"/>
                  </a:lnTo>
                  <a:lnTo>
                    <a:pt x="189" y="85"/>
                  </a:lnTo>
                  <a:close/>
                  <a:moveTo>
                    <a:pt x="189" y="85"/>
                  </a:moveTo>
                  <a:cubicBezTo>
                    <a:pt x="191" y="84"/>
                    <a:pt x="194" y="84"/>
                    <a:pt x="196" y="83"/>
                  </a:cubicBezTo>
                  <a:lnTo>
                    <a:pt x="196" y="85"/>
                  </a:lnTo>
                  <a:cubicBezTo>
                    <a:pt x="194" y="85"/>
                    <a:pt x="192" y="85"/>
                    <a:pt x="190" y="87"/>
                  </a:cubicBezTo>
                  <a:lnTo>
                    <a:pt x="189" y="85"/>
                  </a:lnTo>
                  <a:close/>
                  <a:moveTo>
                    <a:pt x="196" y="83"/>
                  </a:moveTo>
                  <a:cubicBezTo>
                    <a:pt x="198" y="83"/>
                    <a:pt x="199" y="83"/>
                    <a:pt x="201" y="82"/>
                  </a:cubicBezTo>
                  <a:lnTo>
                    <a:pt x="201" y="84"/>
                  </a:lnTo>
                  <a:cubicBezTo>
                    <a:pt x="199" y="84"/>
                    <a:pt x="198" y="84"/>
                    <a:pt x="196" y="85"/>
                  </a:cubicBezTo>
                  <a:lnTo>
                    <a:pt x="196" y="83"/>
                  </a:lnTo>
                  <a:close/>
                  <a:moveTo>
                    <a:pt x="201" y="84"/>
                  </a:moveTo>
                  <a:lnTo>
                    <a:pt x="201" y="84"/>
                  </a:lnTo>
                  <a:lnTo>
                    <a:pt x="201" y="83"/>
                  </a:lnTo>
                  <a:lnTo>
                    <a:pt x="201" y="84"/>
                  </a:lnTo>
                  <a:close/>
                  <a:moveTo>
                    <a:pt x="201" y="82"/>
                  </a:moveTo>
                  <a:lnTo>
                    <a:pt x="201" y="82"/>
                  </a:lnTo>
                  <a:lnTo>
                    <a:pt x="201" y="84"/>
                  </a:lnTo>
                  <a:lnTo>
                    <a:pt x="201" y="82"/>
                  </a:lnTo>
                  <a:close/>
                  <a:moveTo>
                    <a:pt x="201" y="84"/>
                  </a:moveTo>
                  <a:lnTo>
                    <a:pt x="201" y="84"/>
                  </a:lnTo>
                  <a:lnTo>
                    <a:pt x="201" y="83"/>
                  </a:lnTo>
                  <a:lnTo>
                    <a:pt x="201" y="84"/>
                  </a:lnTo>
                  <a:close/>
                  <a:moveTo>
                    <a:pt x="201" y="82"/>
                  </a:moveTo>
                  <a:cubicBezTo>
                    <a:pt x="202" y="82"/>
                    <a:pt x="202" y="81"/>
                    <a:pt x="203" y="81"/>
                  </a:cubicBezTo>
                  <a:lnTo>
                    <a:pt x="204" y="82"/>
                  </a:lnTo>
                  <a:cubicBezTo>
                    <a:pt x="203" y="83"/>
                    <a:pt x="202" y="83"/>
                    <a:pt x="201" y="84"/>
                  </a:cubicBezTo>
                  <a:lnTo>
                    <a:pt x="201" y="82"/>
                  </a:lnTo>
                  <a:close/>
                  <a:moveTo>
                    <a:pt x="203" y="81"/>
                  </a:moveTo>
                  <a:cubicBezTo>
                    <a:pt x="204" y="80"/>
                    <a:pt x="205" y="79"/>
                    <a:pt x="206" y="79"/>
                  </a:cubicBezTo>
                  <a:lnTo>
                    <a:pt x="206" y="80"/>
                  </a:lnTo>
                  <a:cubicBezTo>
                    <a:pt x="205" y="81"/>
                    <a:pt x="205" y="81"/>
                    <a:pt x="204" y="82"/>
                  </a:cubicBezTo>
                  <a:lnTo>
                    <a:pt x="203" y="81"/>
                  </a:lnTo>
                  <a:close/>
                  <a:moveTo>
                    <a:pt x="206" y="79"/>
                  </a:moveTo>
                  <a:cubicBezTo>
                    <a:pt x="209" y="78"/>
                    <a:pt x="211" y="78"/>
                    <a:pt x="214" y="79"/>
                  </a:cubicBezTo>
                  <a:lnTo>
                    <a:pt x="214" y="80"/>
                  </a:lnTo>
                  <a:cubicBezTo>
                    <a:pt x="211" y="80"/>
                    <a:pt x="209" y="80"/>
                    <a:pt x="206" y="80"/>
                  </a:cubicBezTo>
                  <a:lnTo>
                    <a:pt x="206" y="79"/>
                  </a:lnTo>
                  <a:close/>
                  <a:moveTo>
                    <a:pt x="214" y="79"/>
                  </a:moveTo>
                  <a:cubicBezTo>
                    <a:pt x="218" y="79"/>
                    <a:pt x="222" y="79"/>
                    <a:pt x="227" y="75"/>
                  </a:cubicBezTo>
                  <a:lnTo>
                    <a:pt x="227" y="77"/>
                  </a:lnTo>
                  <a:cubicBezTo>
                    <a:pt x="222" y="81"/>
                    <a:pt x="218" y="80"/>
                    <a:pt x="214" y="80"/>
                  </a:cubicBezTo>
                  <a:lnTo>
                    <a:pt x="214" y="79"/>
                  </a:lnTo>
                  <a:close/>
                  <a:moveTo>
                    <a:pt x="227" y="75"/>
                  </a:moveTo>
                  <a:cubicBezTo>
                    <a:pt x="229" y="73"/>
                    <a:pt x="232" y="74"/>
                    <a:pt x="236" y="74"/>
                  </a:cubicBezTo>
                  <a:lnTo>
                    <a:pt x="236" y="75"/>
                  </a:lnTo>
                  <a:cubicBezTo>
                    <a:pt x="233" y="75"/>
                    <a:pt x="230" y="75"/>
                    <a:pt x="227" y="77"/>
                  </a:cubicBezTo>
                  <a:lnTo>
                    <a:pt x="227" y="75"/>
                  </a:lnTo>
                  <a:close/>
                  <a:moveTo>
                    <a:pt x="236" y="74"/>
                  </a:moveTo>
                  <a:cubicBezTo>
                    <a:pt x="240" y="74"/>
                    <a:pt x="245" y="74"/>
                    <a:pt x="249" y="71"/>
                  </a:cubicBezTo>
                  <a:lnTo>
                    <a:pt x="250" y="72"/>
                  </a:lnTo>
                  <a:cubicBezTo>
                    <a:pt x="245" y="75"/>
                    <a:pt x="240" y="75"/>
                    <a:pt x="236" y="75"/>
                  </a:cubicBezTo>
                  <a:lnTo>
                    <a:pt x="236" y="74"/>
                  </a:lnTo>
                  <a:close/>
                  <a:moveTo>
                    <a:pt x="250" y="72"/>
                  </a:moveTo>
                  <a:lnTo>
                    <a:pt x="250" y="72"/>
                  </a:lnTo>
                  <a:lnTo>
                    <a:pt x="250" y="71"/>
                  </a:lnTo>
                  <a:lnTo>
                    <a:pt x="250" y="72"/>
                  </a:lnTo>
                  <a:close/>
                  <a:moveTo>
                    <a:pt x="249" y="71"/>
                  </a:moveTo>
                  <a:lnTo>
                    <a:pt x="249" y="71"/>
                  </a:lnTo>
                  <a:lnTo>
                    <a:pt x="250" y="72"/>
                  </a:lnTo>
                  <a:lnTo>
                    <a:pt x="249" y="71"/>
                  </a:lnTo>
                  <a:close/>
                  <a:moveTo>
                    <a:pt x="249" y="71"/>
                  </a:moveTo>
                  <a:lnTo>
                    <a:pt x="249" y="71"/>
                  </a:lnTo>
                  <a:lnTo>
                    <a:pt x="250" y="71"/>
                  </a:lnTo>
                  <a:lnTo>
                    <a:pt x="249" y="71"/>
                  </a:lnTo>
                  <a:close/>
                  <a:moveTo>
                    <a:pt x="249" y="71"/>
                  </a:moveTo>
                  <a:cubicBezTo>
                    <a:pt x="252" y="69"/>
                    <a:pt x="255" y="70"/>
                    <a:pt x="257" y="71"/>
                  </a:cubicBezTo>
                  <a:lnTo>
                    <a:pt x="257" y="72"/>
                  </a:lnTo>
                  <a:cubicBezTo>
                    <a:pt x="255" y="71"/>
                    <a:pt x="252" y="71"/>
                    <a:pt x="250" y="72"/>
                  </a:cubicBezTo>
                  <a:lnTo>
                    <a:pt x="249" y="71"/>
                  </a:lnTo>
                  <a:close/>
                  <a:moveTo>
                    <a:pt x="257" y="71"/>
                  </a:moveTo>
                  <a:cubicBezTo>
                    <a:pt x="259" y="71"/>
                    <a:pt x="260" y="71"/>
                    <a:pt x="261" y="71"/>
                  </a:cubicBezTo>
                  <a:lnTo>
                    <a:pt x="261" y="73"/>
                  </a:lnTo>
                  <a:cubicBezTo>
                    <a:pt x="260" y="73"/>
                    <a:pt x="258" y="72"/>
                    <a:pt x="257" y="72"/>
                  </a:cubicBezTo>
                  <a:lnTo>
                    <a:pt x="257" y="71"/>
                  </a:lnTo>
                  <a:close/>
                  <a:moveTo>
                    <a:pt x="261" y="73"/>
                  </a:moveTo>
                  <a:lnTo>
                    <a:pt x="261" y="73"/>
                  </a:lnTo>
                  <a:lnTo>
                    <a:pt x="261" y="72"/>
                  </a:lnTo>
                  <a:lnTo>
                    <a:pt x="261" y="73"/>
                  </a:lnTo>
                  <a:close/>
                  <a:moveTo>
                    <a:pt x="261" y="71"/>
                  </a:moveTo>
                  <a:lnTo>
                    <a:pt x="261" y="71"/>
                  </a:lnTo>
                  <a:lnTo>
                    <a:pt x="261" y="73"/>
                  </a:lnTo>
                  <a:lnTo>
                    <a:pt x="261" y="71"/>
                  </a:lnTo>
                  <a:close/>
                  <a:moveTo>
                    <a:pt x="261" y="73"/>
                  </a:moveTo>
                  <a:lnTo>
                    <a:pt x="261" y="73"/>
                  </a:lnTo>
                  <a:lnTo>
                    <a:pt x="261" y="72"/>
                  </a:lnTo>
                  <a:lnTo>
                    <a:pt x="261" y="73"/>
                  </a:lnTo>
                  <a:close/>
                  <a:moveTo>
                    <a:pt x="261" y="71"/>
                  </a:moveTo>
                  <a:cubicBezTo>
                    <a:pt x="261" y="71"/>
                    <a:pt x="261" y="71"/>
                    <a:pt x="261" y="71"/>
                  </a:cubicBezTo>
                  <a:lnTo>
                    <a:pt x="262" y="72"/>
                  </a:lnTo>
                  <a:cubicBezTo>
                    <a:pt x="261" y="72"/>
                    <a:pt x="261" y="73"/>
                    <a:pt x="261" y="73"/>
                  </a:cubicBezTo>
                  <a:lnTo>
                    <a:pt x="261" y="71"/>
                  </a:lnTo>
                  <a:close/>
                  <a:moveTo>
                    <a:pt x="262" y="72"/>
                  </a:moveTo>
                  <a:lnTo>
                    <a:pt x="262" y="72"/>
                  </a:lnTo>
                  <a:close/>
                  <a:moveTo>
                    <a:pt x="261" y="71"/>
                  </a:moveTo>
                  <a:cubicBezTo>
                    <a:pt x="262" y="71"/>
                    <a:pt x="262" y="71"/>
                    <a:pt x="262" y="71"/>
                  </a:cubicBezTo>
                  <a:lnTo>
                    <a:pt x="263" y="72"/>
                  </a:lnTo>
                  <a:cubicBezTo>
                    <a:pt x="262" y="72"/>
                    <a:pt x="262" y="72"/>
                    <a:pt x="262" y="72"/>
                  </a:cubicBezTo>
                  <a:lnTo>
                    <a:pt x="261" y="71"/>
                  </a:lnTo>
                  <a:close/>
                  <a:moveTo>
                    <a:pt x="262" y="71"/>
                  </a:moveTo>
                  <a:cubicBezTo>
                    <a:pt x="264" y="70"/>
                    <a:pt x="265" y="70"/>
                    <a:pt x="266" y="69"/>
                  </a:cubicBezTo>
                  <a:lnTo>
                    <a:pt x="267" y="70"/>
                  </a:lnTo>
                  <a:cubicBezTo>
                    <a:pt x="266" y="71"/>
                    <a:pt x="264" y="72"/>
                    <a:pt x="263" y="72"/>
                  </a:cubicBezTo>
                  <a:lnTo>
                    <a:pt x="262" y="71"/>
                  </a:lnTo>
                  <a:close/>
                  <a:moveTo>
                    <a:pt x="267" y="70"/>
                  </a:moveTo>
                  <a:lnTo>
                    <a:pt x="267" y="70"/>
                  </a:lnTo>
                  <a:lnTo>
                    <a:pt x="267" y="69"/>
                  </a:lnTo>
                  <a:lnTo>
                    <a:pt x="267" y="70"/>
                  </a:lnTo>
                  <a:close/>
                  <a:moveTo>
                    <a:pt x="266" y="69"/>
                  </a:moveTo>
                  <a:cubicBezTo>
                    <a:pt x="267" y="68"/>
                    <a:pt x="268" y="69"/>
                    <a:pt x="269" y="69"/>
                  </a:cubicBezTo>
                  <a:lnTo>
                    <a:pt x="268" y="70"/>
                  </a:lnTo>
                  <a:cubicBezTo>
                    <a:pt x="268" y="70"/>
                    <a:pt x="267" y="70"/>
                    <a:pt x="267" y="70"/>
                  </a:cubicBezTo>
                  <a:lnTo>
                    <a:pt x="266" y="69"/>
                  </a:lnTo>
                  <a:close/>
                  <a:moveTo>
                    <a:pt x="269" y="69"/>
                  </a:moveTo>
                  <a:cubicBezTo>
                    <a:pt x="269" y="69"/>
                    <a:pt x="269" y="70"/>
                    <a:pt x="270" y="70"/>
                  </a:cubicBezTo>
                  <a:lnTo>
                    <a:pt x="270" y="71"/>
                  </a:lnTo>
                  <a:cubicBezTo>
                    <a:pt x="269" y="71"/>
                    <a:pt x="269" y="71"/>
                    <a:pt x="268" y="70"/>
                  </a:cubicBezTo>
                  <a:lnTo>
                    <a:pt x="269" y="69"/>
                  </a:lnTo>
                  <a:close/>
                  <a:moveTo>
                    <a:pt x="270" y="71"/>
                  </a:moveTo>
                  <a:lnTo>
                    <a:pt x="270" y="71"/>
                  </a:lnTo>
                  <a:lnTo>
                    <a:pt x="270" y="70"/>
                  </a:lnTo>
                  <a:lnTo>
                    <a:pt x="270" y="71"/>
                  </a:lnTo>
                  <a:close/>
                  <a:moveTo>
                    <a:pt x="270" y="70"/>
                  </a:moveTo>
                  <a:lnTo>
                    <a:pt x="270" y="70"/>
                  </a:lnTo>
                  <a:lnTo>
                    <a:pt x="270" y="71"/>
                  </a:lnTo>
                  <a:lnTo>
                    <a:pt x="270" y="70"/>
                  </a:lnTo>
                  <a:close/>
                  <a:moveTo>
                    <a:pt x="270" y="71"/>
                  </a:moveTo>
                  <a:lnTo>
                    <a:pt x="270" y="71"/>
                  </a:lnTo>
                  <a:lnTo>
                    <a:pt x="270" y="70"/>
                  </a:lnTo>
                  <a:lnTo>
                    <a:pt x="270" y="71"/>
                  </a:lnTo>
                  <a:close/>
                  <a:moveTo>
                    <a:pt x="270" y="70"/>
                  </a:moveTo>
                  <a:cubicBezTo>
                    <a:pt x="271" y="69"/>
                    <a:pt x="272" y="69"/>
                    <a:pt x="273" y="68"/>
                  </a:cubicBezTo>
                  <a:lnTo>
                    <a:pt x="274" y="69"/>
                  </a:lnTo>
                  <a:cubicBezTo>
                    <a:pt x="273" y="70"/>
                    <a:pt x="271" y="71"/>
                    <a:pt x="270" y="71"/>
                  </a:cubicBezTo>
                  <a:lnTo>
                    <a:pt x="270" y="70"/>
                  </a:lnTo>
                  <a:close/>
                  <a:moveTo>
                    <a:pt x="273" y="68"/>
                  </a:moveTo>
                  <a:cubicBezTo>
                    <a:pt x="275" y="67"/>
                    <a:pt x="277" y="66"/>
                    <a:pt x="278" y="67"/>
                  </a:cubicBezTo>
                  <a:lnTo>
                    <a:pt x="278" y="68"/>
                  </a:lnTo>
                  <a:cubicBezTo>
                    <a:pt x="277" y="68"/>
                    <a:pt x="276" y="68"/>
                    <a:pt x="274" y="69"/>
                  </a:cubicBezTo>
                  <a:lnTo>
                    <a:pt x="273" y="68"/>
                  </a:lnTo>
                  <a:close/>
                  <a:moveTo>
                    <a:pt x="278" y="68"/>
                  </a:moveTo>
                  <a:lnTo>
                    <a:pt x="278" y="68"/>
                  </a:lnTo>
                  <a:lnTo>
                    <a:pt x="278" y="67"/>
                  </a:lnTo>
                  <a:lnTo>
                    <a:pt x="278" y="68"/>
                  </a:lnTo>
                  <a:close/>
                  <a:moveTo>
                    <a:pt x="278" y="67"/>
                  </a:moveTo>
                  <a:lnTo>
                    <a:pt x="278" y="67"/>
                  </a:lnTo>
                  <a:lnTo>
                    <a:pt x="278" y="68"/>
                  </a:lnTo>
                  <a:lnTo>
                    <a:pt x="278" y="67"/>
                  </a:lnTo>
                  <a:close/>
                  <a:moveTo>
                    <a:pt x="278" y="68"/>
                  </a:moveTo>
                  <a:lnTo>
                    <a:pt x="278" y="68"/>
                  </a:lnTo>
                  <a:lnTo>
                    <a:pt x="278" y="67"/>
                  </a:lnTo>
                  <a:lnTo>
                    <a:pt x="278" y="68"/>
                  </a:lnTo>
                  <a:close/>
                  <a:moveTo>
                    <a:pt x="278" y="67"/>
                  </a:moveTo>
                  <a:cubicBezTo>
                    <a:pt x="279" y="67"/>
                    <a:pt x="279" y="67"/>
                    <a:pt x="280" y="67"/>
                  </a:cubicBezTo>
                  <a:lnTo>
                    <a:pt x="279" y="69"/>
                  </a:lnTo>
                  <a:cubicBezTo>
                    <a:pt x="279" y="68"/>
                    <a:pt x="278" y="68"/>
                    <a:pt x="278" y="68"/>
                  </a:cubicBezTo>
                  <a:lnTo>
                    <a:pt x="278" y="67"/>
                  </a:lnTo>
                  <a:close/>
                  <a:moveTo>
                    <a:pt x="280" y="67"/>
                  </a:moveTo>
                  <a:cubicBezTo>
                    <a:pt x="280" y="68"/>
                    <a:pt x="281" y="68"/>
                    <a:pt x="281" y="68"/>
                  </a:cubicBezTo>
                  <a:lnTo>
                    <a:pt x="281" y="69"/>
                  </a:lnTo>
                  <a:cubicBezTo>
                    <a:pt x="280" y="69"/>
                    <a:pt x="280" y="69"/>
                    <a:pt x="279" y="69"/>
                  </a:cubicBezTo>
                  <a:lnTo>
                    <a:pt x="280" y="67"/>
                  </a:lnTo>
                  <a:close/>
                  <a:moveTo>
                    <a:pt x="281" y="68"/>
                  </a:moveTo>
                  <a:cubicBezTo>
                    <a:pt x="283" y="68"/>
                    <a:pt x="286" y="67"/>
                    <a:pt x="288" y="65"/>
                  </a:cubicBezTo>
                  <a:lnTo>
                    <a:pt x="289" y="66"/>
                  </a:lnTo>
                  <a:cubicBezTo>
                    <a:pt x="286" y="68"/>
                    <a:pt x="284" y="69"/>
                    <a:pt x="281" y="69"/>
                  </a:cubicBezTo>
                  <a:lnTo>
                    <a:pt x="281" y="68"/>
                  </a:lnTo>
                  <a:close/>
                  <a:moveTo>
                    <a:pt x="289" y="66"/>
                  </a:moveTo>
                  <a:lnTo>
                    <a:pt x="289" y="66"/>
                  </a:lnTo>
                  <a:close/>
                  <a:moveTo>
                    <a:pt x="288" y="65"/>
                  </a:moveTo>
                  <a:cubicBezTo>
                    <a:pt x="289" y="64"/>
                    <a:pt x="291" y="63"/>
                    <a:pt x="292" y="62"/>
                  </a:cubicBezTo>
                  <a:lnTo>
                    <a:pt x="293" y="63"/>
                  </a:lnTo>
                  <a:cubicBezTo>
                    <a:pt x="292" y="64"/>
                    <a:pt x="290" y="65"/>
                    <a:pt x="289" y="66"/>
                  </a:cubicBezTo>
                  <a:lnTo>
                    <a:pt x="288" y="65"/>
                  </a:lnTo>
                  <a:close/>
                  <a:moveTo>
                    <a:pt x="292" y="62"/>
                  </a:moveTo>
                  <a:cubicBezTo>
                    <a:pt x="296" y="59"/>
                    <a:pt x="299" y="57"/>
                    <a:pt x="302" y="53"/>
                  </a:cubicBezTo>
                  <a:lnTo>
                    <a:pt x="303" y="54"/>
                  </a:lnTo>
                  <a:cubicBezTo>
                    <a:pt x="300" y="58"/>
                    <a:pt x="297" y="60"/>
                    <a:pt x="293" y="63"/>
                  </a:cubicBezTo>
                  <a:lnTo>
                    <a:pt x="292" y="62"/>
                  </a:lnTo>
                  <a:close/>
                  <a:moveTo>
                    <a:pt x="303" y="54"/>
                  </a:moveTo>
                  <a:lnTo>
                    <a:pt x="303" y="54"/>
                  </a:lnTo>
                  <a:lnTo>
                    <a:pt x="303" y="53"/>
                  </a:lnTo>
                  <a:lnTo>
                    <a:pt x="303" y="54"/>
                  </a:lnTo>
                  <a:close/>
                  <a:moveTo>
                    <a:pt x="302" y="53"/>
                  </a:moveTo>
                  <a:lnTo>
                    <a:pt x="302" y="53"/>
                  </a:lnTo>
                  <a:lnTo>
                    <a:pt x="303" y="54"/>
                  </a:lnTo>
                  <a:lnTo>
                    <a:pt x="302" y="53"/>
                  </a:lnTo>
                  <a:close/>
                  <a:moveTo>
                    <a:pt x="303" y="54"/>
                  </a:moveTo>
                  <a:lnTo>
                    <a:pt x="303" y="54"/>
                  </a:lnTo>
                  <a:lnTo>
                    <a:pt x="303" y="53"/>
                  </a:lnTo>
                  <a:lnTo>
                    <a:pt x="303" y="54"/>
                  </a:lnTo>
                  <a:close/>
                  <a:moveTo>
                    <a:pt x="302" y="53"/>
                  </a:moveTo>
                  <a:cubicBezTo>
                    <a:pt x="303" y="51"/>
                    <a:pt x="304" y="47"/>
                    <a:pt x="304" y="44"/>
                  </a:cubicBezTo>
                  <a:lnTo>
                    <a:pt x="305" y="44"/>
                  </a:lnTo>
                  <a:cubicBezTo>
                    <a:pt x="305" y="48"/>
                    <a:pt x="305" y="52"/>
                    <a:pt x="303" y="54"/>
                  </a:cubicBezTo>
                  <a:lnTo>
                    <a:pt x="302" y="53"/>
                  </a:lnTo>
                  <a:close/>
                  <a:moveTo>
                    <a:pt x="304" y="44"/>
                  </a:moveTo>
                  <a:cubicBezTo>
                    <a:pt x="304" y="42"/>
                    <a:pt x="304" y="40"/>
                    <a:pt x="305" y="40"/>
                  </a:cubicBezTo>
                  <a:lnTo>
                    <a:pt x="306" y="41"/>
                  </a:lnTo>
                  <a:cubicBezTo>
                    <a:pt x="306" y="41"/>
                    <a:pt x="305" y="42"/>
                    <a:pt x="305" y="44"/>
                  </a:cubicBezTo>
                  <a:lnTo>
                    <a:pt x="304" y="44"/>
                  </a:lnTo>
                  <a:close/>
                  <a:moveTo>
                    <a:pt x="305" y="40"/>
                  </a:moveTo>
                  <a:lnTo>
                    <a:pt x="305" y="40"/>
                  </a:lnTo>
                  <a:close/>
                  <a:moveTo>
                    <a:pt x="305" y="40"/>
                  </a:moveTo>
                  <a:cubicBezTo>
                    <a:pt x="309" y="34"/>
                    <a:pt x="313" y="29"/>
                    <a:pt x="316" y="24"/>
                  </a:cubicBezTo>
                  <a:lnTo>
                    <a:pt x="317" y="24"/>
                  </a:lnTo>
                  <a:cubicBezTo>
                    <a:pt x="315" y="30"/>
                    <a:pt x="311" y="35"/>
                    <a:pt x="306" y="41"/>
                  </a:cubicBezTo>
                  <a:lnTo>
                    <a:pt x="305" y="40"/>
                  </a:lnTo>
                  <a:close/>
                  <a:moveTo>
                    <a:pt x="316" y="24"/>
                  </a:moveTo>
                  <a:cubicBezTo>
                    <a:pt x="319" y="18"/>
                    <a:pt x="320" y="13"/>
                    <a:pt x="320" y="6"/>
                  </a:cubicBezTo>
                  <a:lnTo>
                    <a:pt x="321" y="6"/>
                  </a:lnTo>
                  <a:cubicBezTo>
                    <a:pt x="322" y="13"/>
                    <a:pt x="320" y="19"/>
                    <a:pt x="317" y="24"/>
                  </a:cubicBezTo>
                  <a:lnTo>
                    <a:pt x="316" y="24"/>
                  </a:lnTo>
                  <a:close/>
                  <a:moveTo>
                    <a:pt x="321" y="6"/>
                  </a:moveTo>
                  <a:lnTo>
                    <a:pt x="321" y="6"/>
                  </a:lnTo>
                  <a:close/>
                  <a:moveTo>
                    <a:pt x="320" y="6"/>
                  </a:moveTo>
                  <a:cubicBezTo>
                    <a:pt x="320" y="6"/>
                    <a:pt x="320" y="6"/>
                    <a:pt x="319" y="5"/>
                  </a:cubicBezTo>
                  <a:lnTo>
                    <a:pt x="320" y="4"/>
                  </a:lnTo>
                  <a:cubicBezTo>
                    <a:pt x="321" y="5"/>
                    <a:pt x="321" y="5"/>
                    <a:pt x="321" y="6"/>
                  </a:cubicBezTo>
                  <a:lnTo>
                    <a:pt x="320" y="6"/>
                  </a:lnTo>
                  <a:close/>
                  <a:moveTo>
                    <a:pt x="319" y="5"/>
                  </a:moveTo>
                  <a:cubicBezTo>
                    <a:pt x="319" y="5"/>
                    <a:pt x="318" y="4"/>
                    <a:pt x="317" y="3"/>
                  </a:cubicBezTo>
                  <a:lnTo>
                    <a:pt x="318" y="2"/>
                  </a:lnTo>
                  <a:cubicBezTo>
                    <a:pt x="319" y="3"/>
                    <a:pt x="319" y="4"/>
                    <a:pt x="320" y="4"/>
                  </a:cubicBezTo>
                  <a:lnTo>
                    <a:pt x="319" y="5"/>
                  </a:lnTo>
                  <a:close/>
                  <a:moveTo>
                    <a:pt x="317" y="3"/>
                  </a:moveTo>
                  <a:lnTo>
                    <a:pt x="317" y="3"/>
                  </a:lnTo>
                  <a:close/>
                  <a:moveTo>
                    <a:pt x="317" y="3"/>
                  </a:moveTo>
                  <a:cubicBezTo>
                    <a:pt x="314" y="1"/>
                    <a:pt x="310" y="2"/>
                    <a:pt x="306" y="3"/>
                  </a:cubicBezTo>
                  <a:lnTo>
                    <a:pt x="305" y="1"/>
                  </a:lnTo>
                  <a:cubicBezTo>
                    <a:pt x="310" y="0"/>
                    <a:pt x="314" y="0"/>
                    <a:pt x="318" y="2"/>
                  </a:cubicBezTo>
                  <a:lnTo>
                    <a:pt x="317" y="3"/>
                  </a:lnTo>
                  <a:close/>
                  <a:moveTo>
                    <a:pt x="306" y="3"/>
                  </a:moveTo>
                  <a:cubicBezTo>
                    <a:pt x="304" y="3"/>
                    <a:pt x="302" y="3"/>
                    <a:pt x="300" y="3"/>
                  </a:cubicBezTo>
                  <a:lnTo>
                    <a:pt x="300" y="2"/>
                  </a:lnTo>
                  <a:cubicBezTo>
                    <a:pt x="302" y="2"/>
                    <a:pt x="303" y="2"/>
                    <a:pt x="305" y="1"/>
                  </a:cubicBezTo>
                  <a:lnTo>
                    <a:pt x="306" y="3"/>
                  </a:lnTo>
                  <a:close/>
                  <a:moveTo>
                    <a:pt x="300" y="2"/>
                  </a:moveTo>
                  <a:lnTo>
                    <a:pt x="300" y="2"/>
                  </a:lnTo>
                  <a:lnTo>
                    <a:pt x="300" y="3"/>
                  </a:lnTo>
                  <a:lnTo>
                    <a:pt x="300" y="2"/>
                  </a:lnTo>
                  <a:close/>
                  <a:moveTo>
                    <a:pt x="300" y="3"/>
                  </a:moveTo>
                  <a:cubicBezTo>
                    <a:pt x="295" y="4"/>
                    <a:pt x="292" y="6"/>
                    <a:pt x="290" y="8"/>
                  </a:cubicBezTo>
                  <a:lnTo>
                    <a:pt x="289" y="6"/>
                  </a:lnTo>
                  <a:cubicBezTo>
                    <a:pt x="291" y="5"/>
                    <a:pt x="294" y="2"/>
                    <a:pt x="300" y="2"/>
                  </a:cubicBezTo>
                  <a:lnTo>
                    <a:pt x="300" y="3"/>
                  </a:lnTo>
                  <a:close/>
                  <a:moveTo>
                    <a:pt x="290" y="8"/>
                  </a:moveTo>
                  <a:cubicBezTo>
                    <a:pt x="287" y="9"/>
                    <a:pt x="285" y="11"/>
                    <a:pt x="282" y="10"/>
                  </a:cubicBezTo>
                  <a:lnTo>
                    <a:pt x="282" y="9"/>
                  </a:lnTo>
                  <a:cubicBezTo>
                    <a:pt x="285" y="9"/>
                    <a:pt x="287" y="8"/>
                    <a:pt x="289" y="6"/>
                  </a:cubicBezTo>
                  <a:lnTo>
                    <a:pt x="290" y="8"/>
                  </a:lnTo>
                  <a:close/>
                  <a:moveTo>
                    <a:pt x="282" y="10"/>
                  </a:moveTo>
                  <a:lnTo>
                    <a:pt x="282" y="10"/>
                  </a:lnTo>
                  <a:lnTo>
                    <a:pt x="282" y="9"/>
                  </a:lnTo>
                  <a:lnTo>
                    <a:pt x="282" y="10"/>
                  </a:lnTo>
                  <a:close/>
                  <a:moveTo>
                    <a:pt x="282" y="10"/>
                  </a:moveTo>
                  <a:lnTo>
                    <a:pt x="282" y="10"/>
                  </a:lnTo>
                  <a:lnTo>
                    <a:pt x="282" y="9"/>
                  </a:lnTo>
                  <a:lnTo>
                    <a:pt x="282" y="10"/>
                  </a:lnTo>
                  <a:close/>
                  <a:moveTo>
                    <a:pt x="282" y="9"/>
                  </a:moveTo>
                  <a:lnTo>
                    <a:pt x="282" y="9"/>
                  </a:lnTo>
                  <a:close/>
                  <a:moveTo>
                    <a:pt x="282" y="10"/>
                  </a:moveTo>
                  <a:cubicBezTo>
                    <a:pt x="282" y="10"/>
                    <a:pt x="282" y="10"/>
                    <a:pt x="282" y="10"/>
                  </a:cubicBezTo>
                  <a:lnTo>
                    <a:pt x="282" y="9"/>
                  </a:lnTo>
                  <a:cubicBezTo>
                    <a:pt x="282" y="9"/>
                    <a:pt x="282" y="9"/>
                    <a:pt x="282" y="9"/>
                  </a:cubicBezTo>
                  <a:lnTo>
                    <a:pt x="282" y="10"/>
                  </a:lnTo>
                  <a:close/>
                  <a:moveTo>
                    <a:pt x="282" y="10"/>
                  </a:moveTo>
                  <a:cubicBezTo>
                    <a:pt x="281" y="10"/>
                    <a:pt x="281" y="10"/>
                    <a:pt x="280" y="10"/>
                  </a:cubicBezTo>
                  <a:lnTo>
                    <a:pt x="280" y="9"/>
                  </a:lnTo>
                  <a:cubicBezTo>
                    <a:pt x="281" y="9"/>
                    <a:pt x="281" y="9"/>
                    <a:pt x="282" y="9"/>
                  </a:cubicBezTo>
                  <a:lnTo>
                    <a:pt x="282" y="10"/>
                  </a:lnTo>
                  <a:close/>
                  <a:moveTo>
                    <a:pt x="280" y="10"/>
                  </a:moveTo>
                  <a:cubicBezTo>
                    <a:pt x="277" y="10"/>
                    <a:pt x="270" y="12"/>
                    <a:pt x="264" y="20"/>
                  </a:cubicBezTo>
                  <a:lnTo>
                    <a:pt x="263" y="19"/>
                  </a:lnTo>
                  <a:cubicBezTo>
                    <a:pt x="270" y="11"/>
                    <a:pt x="276" y="9"/>
                    <a:pt x="280" y="9"/>
                  </a:cubicBezTo>
                  <a:lnTo>
                    <a:pt x="280" y="10"/>
                  </a:lnTo>
                  <a:close/>
                  <a:moveTo>
                    <a:pt x="264" y="20"/>
                  </a:moveTo>
                  <a:lnTo>
                    <a:pt x="264" y="20"/>
                  </a:lnTo>
                  <a:lnTo>
                    <a:pt x="264" y="19"/>
                  </a:lnTo>
                  <a:lnTo>
                    <a:pt x="264" y="20"/>
                  </a:lnTo>
                  <a:close/>
                  <a:moveTo>
                    <a:pt x="264" y="20"/>
                  </a:moveTo>
                  <a:lnTo>
                    <a:pt x="264" y="20"/>
                  </a:lnTo>
                  <a:lnTo>
                    <a:pt x="264" y="19"/>
                  </a:lnTo>
                  <a:lnTo>
                    <a:pt x="264" y="20"/>
                  </a:lnTo>
                  <a:close/>
                  <a:moveTo>
                    <a:pt x="264" y="19"/>
                  </a:moveTo>
                  <a:lnTo>
                    <a:pt x="264" y="19"/>
                  </a:lnTo>
                  <a:close/>
                  <a:moveTo>
                    <a:pt x="264" y="20"/>
                  </a:moveTo>
                  <a:cubicBezTo>
                    <a:pt x="262" y="20"/>
                    <a:pt x="261" y="19"/>
                    <a:pt x="260" y="19"/>
                  </a:cubicBezTo>
                  <a:lnTo>
                    <a:pt x="261" y="17"/>
                  </a:lnTo>
                  <a:cubicBezTo>
                    <a:pt x="262" y="18"/>
                    <a:pt x="263" y="18"/>
                    <a:pt x="264" y="19"/>
                  </a:cubicBezTo>
                  <a:lnTo>
                    <a:pt x="264" y="20"/>
                  </a:lnTo>
                  <a:close/>
                  <a:moveTo>
                    <a:pt x="260" y="19"/>
                  </a:moveTo>
                  <a:cubicBezTo>
                    <a:pt x="259" y="18"/>
                    <a:pt x="258" y="18"/>
                    <a:pt x="256" y="17"/>
                  </a:cubicBezTo>
                  <a:lnTo>
                    <a:pt x="257" y="16"/>
                  </a:lnTo>
                  <a:cubicBezTo>
                    <a:pt x="258" y="16"/>
                    <a:pt x="259" y="17"/>
                    <a:pt x="261" y="17"/>
                  </a:cubicBezTo>
                  <a:lnTo>
                    <a:pt x="260" y="19"/>
                  </a:lnTo>
                  <a:close/>
                  <a:moveTo>
                    <a:pt x="256" y="17"/>
                  </a:moveTo>
                  <a:cubicBezTo>
                    <a:pt x="250" y="15"/>
                    <a:pt x="243" y="13"/>
                    <a:pt x="236" y="12"/>
                  </a:cubicBezTo>
                  <a:lnTo>
                    <a:pt x="237" y="11"/>
                  </a:lnTo>
                  <a:cubicBezTo>
                    <a:pt x="243" y="12"/>
                    <a:pt x="250" y="14"/>
                    <a:pt x="257" y="16"/>
                  </a:cubicBezTo>
                  <a:lnTo>
                    <a:pt x="256" y="17"/>
                  </a:lnTo>
                  <a:close/>
                  <a:moveTo>
                    <a:pt x="237" y="11"/>
                  </a:moveTo>
                  <a:lnTo>
                    <a:pt x="237"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 name="Freeform 9">
              <a:extLst>
                <a:ext uri="{FF2B5EF4-FFF2-40B4-BE49-F238E27FC236}">
                  <a16:creationId xmlns:a16="http://schemas.microsoft.com/office/drawing/2014/main" id="{AC451E28-3BB5-3891-10B9-39741B3E4440}"/>
                </a:ext>
              </a:extLst>
            </p:cNvPr>
            <p:cNvSpPr>
              <a:spLocks/>
            </p:cNvSpPr>
            <p:nvPr/>
          </p:nvSpPr>
          <p:spPr bwMode="auto">
            <a:xfrm>
              <a:off x="2316" y="1279"/>
              <a:ext cx="151" cy="84"/>
            </a:xfrm>
            <a:custGeom>
              <a:avLst/>
              <a:gdLst>
                <a:gd name="T0" fmla="*/ 765978 w 27"/>
                <a:gd name="T1" fmla="*/ 214441 h 15"/>
                <a:gd name="T2" fmla="*/ 426463 w 27"/>
                <a:gd name="T3" fmla="*/ 93419 h 15"/>
                <a:gd name="T4" fmla="*/ 92893 w 27"/>
                <a:gd name="T5" fmla="*/ 275374 h 15"/>
                <a:gd name="T6" fmla="*/ 120353 w 27"/>
                <a:gd name="T7" fmla="*/ 368794 h 15"/>
                <a:gd name="T8" fmla="*/ 732730 w 27"/>
                <a:gd name="T9" fmla="*/ 429727 h 15"/>
                <a:gd name="T10" fmla="*/ 765978 w 27"/>
                <a:gd name="T11" fmla="*/ 214441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5">
                  <a:moveTo>
                    <a:pt x="25" y="7"/>
                  </a:moveTo>
                  <a:cubicBezTo>
                    <a:pt x="23" y="2"/>
                    <a:pt x="18" y="0"/>
                    <a:pt x="14" y="3"/>
                  </a:cubicBezTo>
                  <a:cubicBezTo>
                    <a:pt x="10" y="5"/>
                    <a:pt x="6" y="6"/>
                    <a:pt x="3" y="9"/>
                  </a:cubicBezTo>
                  <a:cubicBezTo>
                    <a:pt x="0" y="10"/>
                    <a:pt x="2" y="12"/>
                    <a:pt x="4" y="12"/>
                  </a:cubicBezTo>
                  <a:cubicBezTo>
                    <a:pt x="10" y="14"/>
                    <a:pt x="17" y="15"/>
                    <a:pt x="24" y="14"/>
                  </a:cubicBezTo>
                  <a:cubicBezTo>
                    <a:pt x="26" y="14"/>
                    <a:pt x="27" y="10"/>
                    <a:pt x="25"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 name="Freeform 10">
              <a:extLst>
                <a:ext uri="{FF2B5EF4-FFF2-40B4-BE49-F238E27FC236}">
                  <a16:creationId xmlns:a16="http://schemas.microsoft.com/office/drawing/2014/main" id="{7F8A4465-1FBC-2164-A004-4F8D54623C8A}"/>
                </a:ext>
              </a:extLst>
            </p:cNvPr>
            <p:cNvSpPr>
              <a:spLocks noEditPoints="1"/>
            </p:cNvSpPr>
            <p:nvPr/>
          </p:nvSpPr>
          <p:spPr bwMode="auto">
            <a:xfrm>
              <a:off x="2321" y="1285"/>
              <a:ext cx="146" cy="84"/>
            </a:xfrm>
            <a:custGeom>
              <a:avLst/>
              <a:gdLst>
                <a:gd name="T0" fmla="*/ 719948 w 26"/>
                <a:gd name="T1" fmla="*/ 154353 h 15"/>
                <a:gd name="T2" fmla="*/ 781566 w 26"/>
                <a:gd name="T3" fmla="*/ 186844 h 15"/>
                <a:gd name="T4" fmla="*/ 753596 w 26"/>
                <a:gd name="T5" fmla="*/ 120988 h 15"/>
                <a:gd name="T6" fmla="*/ 753596 w 26"/>
                <a:gd name="T7" fmla="*/ 154353 h 15"/>
                <a:gd name="T8" fmla="*/ 719948 w 26"/>
                <a:gd name="T9" fmla="*/ 154353 h 15"/>
                <a:gd name="T10" fmla="*/ 625419 w 26"/>
                <a:gd name="T11" fmla="*/ 0 h 15"/>
                <a:gd name="T12" fmla="*/ 719948 w 26"/>
                <a:gd name="T13" fmla="*/ 154353 h 15"/>
                <a:gd name="T14" fmla="*/ 441425 w 26"/>
                <a:gd name="T15" fmla="*/ 60934 h 15"/>
                <a:gd name="T16" fmla="*/ 625419 w 26"/>
                <a:gd name="T17" fmla="*/ 0 h 15"/>
                <a:gd name="T18" fmla="*/ 441425 w 26"/>
                <a:gd name="T19" fmla="*/ 60934 h 15"/>
                <a:gd name="T20" fmla="*/ 407621 w 26"/>
                <a:gd name="T21" fmla="*/ 33365 h 15"/>
                <a:gd name="T22" fmla="*/ 441425 w 26"/>
                <a:gd name="T23" fmla="*/ 60934 h 15"/>
                <a:gd name="T24" fmla="*/ 407621 w 26"/>
                <a:gd name="T25" fmla="*/ 33365 h 15"/>
                <a:gd name="T26" fmla="*/ 407621 w 26"/>
                <a:gd name="T27" fmla="*/ 33365 h 15"/>
                <a:gd name="T28" fmla="*/ 251597 w 26"/>
                <a:gd name="T29" fmla="*/ 154353 h 15"/>
                <a:gd name="T30" fmla="*/ 407621 w 26"/>
                <a:gd name="T31" fmla="*/ 33365 h 15"/>
                <a:gd name="T32" fmla="*/ 251597 w 26"/>
                <a:gd name="T33" fmla="*/ 154353 h 15"/>
                <a:gd name="T34" fmla="*/ 33833 w 26"/>
                <a:gd name="T35" fmla="*/ 214441 h 15"/>
                <a:gd name="T36" fmla="*/ 251597 w 26"/>
                <a:gd name="T37" fmla="*/ 154353 h 15"/>
                <a:gd name="T38" fmla="*/ 61612 w 26"/>
                <a:gd name="T39" fmla="*/ 247806 h 15"/>
                <a:gd name="T40" fmla="*/ 61612 w 26"/>
                <a:gd name="T41" fmla="*/ 247806 h 15"/>
                <a:gd name="T42" fmla="*/ 0 w 26"/>
                <a:gd name="T43" fmla="*/ 247806 h 15"/>
                <a:gd name="T44" fmla="*/ 61612 w 26"/>
                <a:gd name="T45" fmla="*/ 247806 h 15"/>
                <a:gd name="T46" fmla="*/ 33833 w 26"/>
                <a:gd name="T47" fmla="*/ 308739 h 15"/>
                <a:gd name="T48" fmla="*/ 0 w 26"/>
                <a:gd name="T49" fmla="*/ 247806 h 15"/>
                <a:gd name="T50" fmla="*/ 33833 w 26"/>
                <a:gd name="T51" fmla="*/ 308739 h 15"/>
                <a:gd name="T52" fmla="*/ 0 w 26"/>
                <a:gd name="T53" fmla="*/ 341230 h 15"/>
                <a:gd name="T54" fmla="*/ 33833 w 26"/>
                <a:gd name="T55" fmla="*/ 308739 h 15"/>
                <a:gd name="T56" fmla="*/ 94378 w 26"/>
                <a:gd name="T57" fmla="*/ 341230 h 15"/>
                <a:gd name="T58" fmla="*/ 0 w 26"/>
                <a:gd name="T59" fmla="*/ 341230 h 15"/>
                <a:gd name="T60" fmla="*/ 94378 w 26"/>
                <a:gd name="T61" fmla="*/ 341230 h 15"/>
                <a:gd name="T62" fmla="*/ 94378 w 26"/>
                <a:gd name="T63" fmla="*/ 341230 h 15"/>
                <a:gd name="T64" fmla="*/ 94378 w 26"/>
                <a:gd name="T65" fmla="*/ 341230 h 15"/>
                <a:gd name="T66" fmla="*/ 94378 w 26"/>
                <a:gd name="T67" fmla="*/ 368794 h 15"/>
                <a:gd name="T68" fmla="*/ 94378 w 26"/>
                <a:gd name="T69" fmla="*/ 368794 h 15"/>
                <a:gd name="T70" fmla="*/ 94378 w 26"/>
                <a:gd name="T71" fmla="*/ 341230 h 15"/>
                <a:gd name="T72" fmla="*/ 94378 w 26"/>
                <a:gd name="T73" fmla="*/ 341230 h 15"/>
                <a:gd name="T74" fmla="*/ 156181 w 26"/>
                <a:gd name="T75" fmla="*/ 368794 h 15"/>
                <a:gd name="T76" fmla="*/ 94378 w 26"/>
                <a:gd name="T77" fmla="*/ 341230 h 15"/>
                <a:gd name="T78" fmla="*/ 719948 w 26"/>
                <a:gd name="T79" fmla="*/ 402158 h 15"/>
                <a:gd name="T80" fmla="*/ 156181 w 26"/>
                <a:gd name="T81" fmla="*/ 368794 h 15"/>
                <a:gd name="T82" fmla="*/ 719948 w 26"/>
                <a:gd name="T83" fmla="*/ 402158 h 15"/>
                <a:gd name="T84" fmla="*/ 753596 w 26"/>
                <a:gd name="T85" fmla="*/ 429727 h 15"/>
                <a:gd name="T86" fmla="*/ 719948 w 26"/>
                <a:gd name="T87" fmla="*/ 402158 h 15"/>
                <a:gd name="T88" fmla="*/ 753596 w 26"/>
                <a:gd name="T89" fmla="*/ 341230 h 15"/>
                <a:gd name="T90" fmla="*/ 753596 w 26"/>
                <a:gd name="T91" fmla="*/ 429727 h 15"/>
                <a:gd name="T92" fmla="*/ 753596 w 26"/>
                <a:gd name="T93" fmla="*/ 341230 h 15"/>
                <a:gd name="T94" fmla="*/ 815399 w 26"/>
                <a:gd name="T95" fmla="*/ 275374 h 15"/>
                <a:gd name="T96" fmla="*/ 753596 w 26"/>
                <a:gd name="T97" fmla="*/ 341230 h 15"/>
                <a:gd name="T98" fmla="*/ 753596 w 26"/>
                <a:gd name="T99" fmla="*/ 186844 h 15"/>
                <a:gd name="T100" fmla="*/ 815399 w 26"/>
                <a:gd name="T101" fmla="*/ 275374 h 15"/>
                <a:gd name="T102" fmla="*/ 753596 w 26"/>
                <a:gd name="T103" fmla="*/ 186844 h 15"/>
                <a:gd name="T104" fmla="*/ 753596 w 26"/>
                <a:gd name="T105" fmla="*/ 186844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6" h="15">
                  <a:moveTo>
                    <a:pt x="24" y="6"/>
                  </a:moveTo>
                  <a:cubicBezTo>
                    <a:pt x="24" y="6"/>
                    <a:pt x="23" y="6"/>
                    <a:pt x="23" y="5"/>
                  </a:cubicBezTo>
                  <a:lnTo>
                    <a:pt x="24" y="4"/>
                  </a:lnTo>
                  <a:cubicBezTo>
                    <a:pt x="24" y="5"/>
                    <a:pt x="25" y="5"/>
                    <a:pt x="25" y="6"/>
                  </a:cubicBezTo>
                  <a:lnTo>
                    <a:pt x="24" y="6"/>
                  </a:lnTo>
                  <a:close/>
                  <a:moveTo>
                    <a:pt x="24" y="4"/>
                  </a:moveTo>
                  <a:lnTo>
                    <a:pt x="24" y="4"/>
                  </a:lnTo>
                  <a:lnTo>
                    <a:pt x="24" y="5"/>
                  </a:lnTo>
                  <a:lnTo>
                    <a:pt x="24" y="4"/>
                  </a:lnTo>
                  <a:close/>
                  <a:moveTo>
                    <a:pt x="23" y="5"/>
                  </a:moveTo>
                  <a:cubicBezTo>
                    <a:pt x="22" y="3"/>
                    <a:pt x="21" y="2"/>
                    <a:pt x="19" y="2"/>
                  </a:cubicBezTo>
                  <a:lnTo>
                    <a:pt x="20" y="0"/>
                  </a:lnTo>
                  <a:cubicBezTo>
                    <a:pt x="21" y="1"/>
                    <a:pt x="23" y="2"/>
                    <a:pt x="24" y="4"/>
                  </a:cubicBezTo>
                  <a:lnTo>
                    <a:pt x="23" y="5"/>
                  </a:lnTo>
                  <a:close/>
                  <a:moveTo>
                    <a:pt x="19" y="2"/>
                  </a:moveTo>
                  <a:cubicBezTo>
                    <a:pt x="18" y="1"/>
                    <a:pt x="16" y="1"/>
                    <a:pt x="14" y="2"/>
                  </a:cubicBezTo>
                  <a:lnTo>
                    <a:pt x="14" y="0"/>
                  </a:lnTo>
                  <a:cubicBezTo>
                    <a:pt x="16" y="0"/>
                    <a:pt x="18" y="0"/>
                    <a:pt x="20" y="0"/>
                  </a:cubicBezTo>
                  <a:lnTo>
                    <a:pt x="19" y="2"/>
                  </a:lnTo>
                  <a:close/>
                  <a:moveTo>
                    <a:pt x="14" y="2"/>
                  </a:moveTo>
                  <a:cubicBezTo>
                    <a:pt x="14" y="2"/>
                    <a:pt x="14" y="2"/>
                    <a:pt x="13" y="2"/>
                  </a:cubicBezTo>
                  <a:lnTo>
                    <a:pt x="13" y="1"/>
                  </a:lnTo>
                  <a:cubicBezTo>
                    <a:pt x="13" y="1"/>
                    <a:pt x="13" y="1"/>
                    <a:pt x="14" y="0"/>
                  </a:cubicBezTo>
                  <a:lnTo>
                    <a:pt x="14" y="2"/>
                  </a:lnTo>
                  <a:close/>
                  <a:moveTo>
                    <a:pt x="13" y="1"/>
                  </a:moveTo>
                  <a:lnTo>
                    <a:pt x="13" y="1"/>
                  </a:lnTo>
                  <a:lnTo>
                    <a:pt x="13" y="2"/>
                  </a:lnTo>
                  <a:lnTo>
                    <a:pt x="13" y="1"/>
                  </a:lnTo>
                  <a:close/>
                  <a:moveTo>
                    <a:pt x="13" y="2"/>
                  </a:moveTo>
                  <a:cubicBezTo>
                    <a:pt x="11" y="3"/>
                    <a:pt x="10" y="4"/>
                    <a:pt x="8" y="5"/>
                  </a:cubicBezTo>
                  <a:lnTo>
                    <a:pt x="7" y="4"/>
                  </a:lnTo>
                  <a:cubicBezTo>
                    <a:pt x="9" y="3"/>
                    <a:pt x="11" y="2"/>
                    <a:pt x="13" y="1"/>
                  </a:cubicBezTo>
                  <a:lnTo>
                    <a:pt x="13" y="2"/>
                  </a:lnTo>
                  <a:close/>
                  <a:moveTo>
                    <a:pt x="8" y="5"/>
                  </a:moveTo>
                  <a:cubicBezTo>
                    <a:pt x="6" y="6"/>
                    <a:pt x="4" y="7"/>
                    <a:pt x="2" y="8"/>
                  </a:cubicBezTo>
                  <a:lnTo>
                    <a:pt x="1" y="7"/>
                  </a:lnTo>
                  <a:cubicBezTo>
                    <a:pt x="3" y="6"/>
                    <a:pt x="5" y="5"/>
                    <a:pt x="7" y="4"/>
                  </a:cubicBezTo>
                  <a:lnTo>
                    <a:pt x="8" y="5"/>
                  </a:lnTo>
                  <a:close/>
                  <a:moveTo>
                    <a:pt x="2" y="8"/>
                  </a:moveTo>
                  <a:lnTo>
                    <a:pt x="2" y="8"/>
                  </a:lnTo>
                  <a:close/>
                  <a:moveTo>
                    <a:pt x="2" y="8"/>
                  </a:moveTo>
                  <a:cubicBezTo>
                    <a:pt x="2" y="9"/>
                    <a:pt x="1" y="9"/>
                    <a:pt x="1" y="9"/>
                  </a:cubicBezTo>
                  <a:lnTo>
                    <a:pt x="0" y="8"/>
                  </a:lnTo>
                  <a:cubicBezTo>
                    <a:pt x="0" y="8"/>
                    <a:pt x="1" y="7"/>
                    <a:pt x="1" y="7"/>
                  </a:cubicBezTo>
                  <a:lnTo>
                    <a:pt x="2" y="8"/>
                  </a:lnTo>
                  <a:close/>
                  <a:moveTo>
                    <a:pt x="1" y="9"/>
                  </a:moveTo>
                  <a:cubicBezTo>
                    <a:pt x="1" y="9"/>
                    <a:pt x="1" y="9"/>
                    <a:pt x="1" y="10"/>
                  </a:cubicBezTo>
                  <a:lnTo>
                    <a:pt x="0" y="10"/>
                  </a:lnTo>
                  <a:cubicBezTo>
                    <a:pt x="0" y="9"/>
                    <a:pt x="0" y="9"/>
                    <a:pt x="0" y="8"/>
                  </a:cubicBezTo>
                  <a:lnTo>
                    <a:pt x="1" y="9"/>
                  </a:lnTo>
                  <a:close/>
                  <a:moveTo>
                    <a:pt x="1" y="10"/>
                  </a:moveTo>
                  <a:cubicBezTo>
                    <a:pt x="1" y="10"/>
                    <a:pt x="1" y="10"/>
                    <a:pt x="1" y="10"/>
                  </a:cubicBezTo>
                  <a:lnTo>
                    <a:pt x="0" y="11"/>
                  </a:lnTo>
                  <a:cubicBezTo>
                    <a:pt x="0" y="11"/>
                    <a:pt x="0" y="10"/>
                    <a:pt x="0" y="10"/>
                  </a:cubicBezTo>
                  <a:lnTo>
                    <a:pt x="1" y="10"/>
                  </a:lnTo>
                  <a:close/>
                  <a:moveTo>
                    <a:pt x="1" y="10"/>
                  </a:moveTo>
                  <a:cubicBezTo>
                    <a:pt x="2" y="10"/>
                    <a:pt x="2" y="11"/>
                    <a:pt x="3" y="11"/>
                  </a:cubicBezTo>
                  <a:lnTo>
                    <a:pt x="3" y="12"/>
                  </a:lnTo>
                  <a:cubicBezTo>
                    <a:pt x="2" y="12"/>
                    <a:pt x="1" y="12"/>
                    <a:pt x="0" y="11"/>
                  </a:cubicBezTo>
                  <a:lnTo>
                    <a:pt x="1" y="10"/>
                  </a:lnTo>
                  <a:close/>
                  <a:moveTo>
                    <a:pt x="3" y="11"/>
                  </a:moveTo>
                  <a:lnTo>
                    <a:pt x="3" y="11"/>
                  </a:lnTo>
                  <a:close/>
                  <a:moveTo>
                    <a:pt x="3" y="11"/>
                  </a:moveTo>
                  <a:lnTo>
                    <a:pt x="3" y="11"/>
                  </a:lnTo>
                  <a:lnTo>
                    <a:pt x="3" y="12"/>
                  </a:lnTo>
                  <a:lnTo>
                    <a:pt x="3" y="11"/>
                  </a:lnTo>
                  <a:close/>
                  <a:moveTo>
                    <a:pt x="3" y="12"/>
                  </a:moveTo>
                  <a:lnTo>
                    <a:pt x="3" y="12"/>
                  </a:lnTo>
                  <a:lnTo>
                    <a:pt x="3" y="11"/>
                  </a:lnTo>
                  <a:lnTo>
                    <a:pt x="3" y="12"/>
                  </a:lnTo>
                  <a:close/>
                  <a:moveTo>
                    <a:pt x="3" y="11"/>
                  </a:moveTo>
                  <a:cubicBezTo>
                    <a:pt x="4" y="11"/>
                    <a:pt x="4" y="11"/>
                    <a:pt x="5" y="11"/>
                  </a:cubicBezTo>
                  <a:lnTo>
                    <a:pt x="5" y="12"/>
                  </a:lnTo>
                  <a:cubicBezTo>
                    <a:pt x="4" y="12"/>
                    <a:pt x="3" y="12"/>
                    <a:pt x="3" y="12"/>
                  </a:cubicBezTo>
                  <a:lnTo>
                    <a:pt x="3" y="11"/>
                  </a:lnTo>
                  <a:close/>
                  <a:moveTo>
                    <a:pt x="5" y="11"/>
                  </a:moveTo>
                  <a:cubicBezTo>
                    <a:pt x="11" y="12"/>
                    <a:pt x="17" y="13"/>
                    <a:pt x="23" y="13"/>
                  </a:cubicBezTo>
                  <a:lnTo>
                    <a:pt x="23" y="14"/>
                  </a:lnTo>
                  <a:cubicBezTo>
                    <a:pt x="17" y="15"/>
                    <a:pt x="11" y="14"/>
                    <a:pt x="5" y="12"/>
                  </a:cubicBezTo>
                  <a:lnTo>
                    <a:pt x="5" y="11"/>
                  </a:lnTo>
                  <a:close/>
                  <a:moveTo>
                    <a:pt x="23" y="13"/>
                  </a:moveTo>
                  <a:cubicBezTo>
                    <a:pt x="23" y="13"/>
                    <a:pt x="23" y="13"/>
                    <a:pt x="23" y="13"/>
                  </a:cubicBezTo>
                  <a:lnTo>
                    <a:pt x="24" y="14"/>
                  </a:lnTo>
                  <a:cubicBezTo>
                    <a:pt x="23" y="14"/>
                    <a:pt x="23" y="14"/>
                    <a:pt x="23" y="14"/>
                  </a:cubicBezTo>
                  <a:lnTo>
                    <a:pt x="23" y="13"/>
                  </a:lnTo>
                  <a:close/>
                  <a:moveTo>
                    <a:pt x="23" y="13"/>
                  </a:moveTo>
                  <a:cubicBezTo>
                    <a:pt x="24" y="12"/>
                    <a:pt x="24" y="12"/>
                    <a:pt x="24" y="11"/>
                  </a:cubicBezTo>
                  <a:lnTo>
                    <a:pt x="25" y="12"/>
                  </a:lnTo>
                  <a:cubicBezTo>
                    <a:pt x="25" y="13"/>
                    <a:pt x="25" y="13"/>
                    <a:pt x="24" y="14"/>
                  </a:cubicBezTo>
                  <a:lnTo>
                    <a:pt x="23" y="13"/>
                  </a:lnTo>
                  <a:close/>
                  <a:moveTo>
                    <a:pt x="24" y="11"/>
                  </a:moveTo>
                  <a:cubicBezTo>
                    <a:pt x="24" y="11"/>
                    <a:pt x="24" y="10"/>
                    <a:pt x="24" y="9"/>
                  </a:cubicBezTo>
                  <a:lnTo>
                    <a:pt x="26" y="9"/>
                  </a:lnTo>
                  <a:cubicBezTo>
                    <a:pt x="26" y="10"/>
                    <a:pt x="26" y="11"/>
                    <a:pt x="25" y="12"/>
                  </a:cubicBezTo>
                  <a:lnTo>
                    <a:pt x="24" y="11"/>
                  </a:lnTo>
                  <a:close/>
                  <a:moveTo>
                    <a:pt x="24" y="9"/>
                  </a:moveTo>
                  <a:cubicBezTo>
                    <a:pt x="24" y="8"/>
                    <a:pt x="24" y="7"/>
                    <a:pt x="24" y="6"/>
                  </a:cubicBezTo>
                  <a:lnTo>
                    <a:pt x="25" y="6"/>
                  </a:lnTo>
                  <a:cubicBezTo>
                    <a:pt x="25" y="7"/>
                    <a:pt x="26" y="8"/>
                    <a:pt x="26" y="9"/>
                  </a:cubicBezTo>
                  <a:lnTo>
                    <a:pt x="24" y="9"/>
                  </a:lnTo>
                  <a:close/>
                  <a:moveTo>
                    <a:pt x="24" y="6"/>
                  </a:moveTo>
                  <a:lnTo>
                    <a:pt x="24"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 name="Freeform 11">
              <a:extLst>
                <a:ext uri="{FF2B5EF4-FFF2-40B4-BE49-F238E27FC236}">
                  <a16:creationId xmlns:a16="http://schemas.microsoft.com/office/drawing/2014/main" id="{21BB894A-E34F-C3CF-2DA6-FB865599AC96}"/>
                </a:ext>
              </a:extLst>
            </p:cNvPr>
            <p:cNvSpPr>
              <a:spLocks/>
            </p:cNvSpPr>
            <p:nvPr/>
          </p:nvSpPr>
          <p:spPr bwMode="auto">
            <a:xfrm>
              <a:off x="2444" y="1257"/>
              <a:ext cx="163" cy="106"/>
            </a:xfrm>
            <a:custGeom>
              <a:avLst/>
              <a:gdLst>
                <a:gd name="T0" fmla="*/ 791416 w 29"/>
                <a:gd name="T1" fmla="*/ 211152 h 19"/>
                <a:gd name="T2" fmla="*/ 61794 w 29"/>
                <a:gd name="T3" fmla="*/ 151078 h 19"/>
                <a:gd name="T4" fmla="*/ 123779 w 29"/>
                <a:gd name="T5" fmla="*/ 394348 h 19"/>
                <a:gd name="T6" fmla="*/ 286413 w 29"/>
                <a:gd name="T7" fmla="*/ 540544 h 19"/>
                <a:gd name="T8" fmla="*/ 791416 w 29"/>
                <a:gd name="T9" fmla="*/ 394348 h 19"/>
                <a:gd name="T10" fmla="*/ 695723 w 29"/>
                <a:gd name="T11" fmla="*/ 151078 h 19"/>
                <a:gd name="T12" fmla="*/ 791416 w 29"/>
                <a:gd name="T13" fmla="*/ 21115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 name="Freeform 12">
              <a:extLst>
                <a:ext uri="{FF2B5EF4-FFF2-40B4-BE49-F238E27FC236}">
                  <a16:creationId xmlns:a16="http://schemas.microsoft.com/office/drawing/2014/main" id="{9820523D-2D64-E36D-DFB4-9FB96345B829}"/>
                </a:ext>
              </a:extLst>
            </p:cNvPr>
            <p:cNvSpPr>
              <a:spLocks/>
            </p:cNvSpPr>
            <p:nvPr/>
          </p:nvSpPr>
          <p:spPr bwMode="auto">
            <a:xfrm>
              <a:off x="2444" y="1257"/>
              <a:ext cx="163" cy="106"/>
            </a:xfrm>
            <a:custGeom>
              <a:avLst/>
              <a:gdLst>
                <a:gd name="T0" fmla="*/ 791416 w 29"/>
                <a:gd name="T1" fmla="*/ 211152 h 19"/>
                <a:gd name="T2" fmla="*/ 61794 w 29"/>
                <a:gd name="T3" fmla="*/ 151078 h 19"/>
                <a:gd name="T4" fmla="*/ 123779 w 29"/>
                <a:gd name="T5" fmla="*/ 394348 h 19"/>
                <a:gd name="T6" fmla="*/ 286413 w 29"/>
                <a:gd name="T7" fmla="*/ 540544 h 19"/>
                <a:gd name="T8" fmla="*/ 791416 w 29"/>
                <a:gd name="T9" fmla="*/ 394348 h 19"/>
                <a:gd name="T10" fmla="*/ 695723 w 29"/>
                <a:gd name="T11" fmla="*/ 151078 h 19"/>
                <a:gd name="T12" fmla="*/ 791416 w 29"/>
                <a:gd name="T13" fmla="*/ 21115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9">
                  <a:moveTo>
                    <a:pt x="25" y="7"/>
                  </a:moveTo>
                  <a:cubicBezTo>
                    <a:pt x="18" y="2"/>
                    <a:pt x="8" y="0"/>
                    <a:pt x="2" y="5"/>
                  </a:cubicBezTo>
                  <a:cubicBezTo>
                    <a:pt x="0" y="7"/>
                    <a:pt x="4" y="10"/>
                    <a:pt x="4" y="13"/>
                  </a:cubicBezTo>
                  <a:cubicBezTo>
                    <a:pt x="5" y="15"/>
                    <a:pt x="7" y="18"/>
                    <a:pt x="9" y="18"/>
                  </a:cubicBezTo>
                  <a:cubicBezTo>
                    <a:pt x="15" y="19"/>
                    <a:pt x="20" y="16"/>
                    <a:pt x="25" y="13"/>
                  </a:cubicBezTo>
                  <a:cubicBezTo>
                    <a:pt x="29" y="10"/>
                    <a:pt x="26" y="5"/>
                    <a:pt x="22" y="5"/>
                  </a:cubicBezTo>
                  <a:lnTo>
                    <a:pt x="25" y="7"/>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10" name="Freeform 13">
              <a:extLst>
                <a:ext uri="{FF2B5EF4-FFF2-40B4-BE49-F238E27FC236}">
                  <a16:creationId xmlns:a16="http://schemas.microsoft.com/office/drawing/2014/main" id="{275C8A58-2389-81FF-B447-D1CB57187903}"/>
                </a:ext>
              </a:extLst>
            </p:cNvPr>
            <p:cNvSpPr>
              <a:spLocks noEditPoints="1"/>
            </p:cNvSpPr>
            <p:nvPr/>
          </p:nvSpPr>
          <p:spPr bwMode="auto">
            <a:xfrm>
              <a:off x="2444" y="1263"/>
              <a:ext cx="157" cy="100"/>
            </a:xfrm>
            <a:custGeom>
              <a:avLst/>
              <a:gdLst>
                <a:gd name="T0" fmla="*/ 748335 w 28"/>
                <a:gd name="T1" fmla="*/ 174383 h 18"/>
                <a:gd name="T2" fmla="*/ 776034 w 28"/>
                <a:gd name="T3" fmla="*/ 148672 h 18"/>
                <a:gd name="T4" fmla="*/ 748335 w 28"/>
                <a:gd name="T5" fmla="*/ 174383 h 18"/>
                <a:gd name="T6" fmla="*/ 776034 w 28"/>
                <a:gd name="T7" fmla="*/ 174383 h 18"/>
                <a:gd name="T8" fmla="*/ 748335 w 28"/>
                <a:gd name="T9" fmla="*/ 174383 h 18"/>
                <a:gd name="T10" fmla="*/ 682058 w 28"/>
                <a:gd name="T11" fmla="*/ 89506 h 18"/>
                <a:gd name="T12" fmla="*/ 748335 w 28"/>
                <a:gd name="T13" fmla="*/ 174383 h 18"/>
                <a:gd name="T14" fmla="*/ 559537 w 28"/>
                <a:gd name="T15" fmla="*/ 89506 h 18"/>
                <a:gd name="T16" fmla="*/ 682058 w 28"/>
                <a:gd name="T17" fmla="*/ 89506 h 18"/>
                <a:gd name="T18" fmla="*/ 559537 w 28"/>
                <a:gd name="T19" fmla="*/ 89506 h 18"/>
                <a:gd name="T20" fmla="*/ 61342 w 28"/>
                <a:gd name="T21" fmla="*/ 116267 h 18"/>
                <a:gd name="T22" fmla="*/ 559537 w 28"/>
                <a:gd name="T23" fmla="*/ 89506 h 18"/>
                <a:gd name="T24" fmla="*/ 61342 w 28"/>
                <a:gd name="T25" fmla="*/ 148672 h 18"/>
                <a:gd name="T26" fmla="*/ 61342 w 28"/>
                <a:gd name="T27" fmla="*/ 148672 h 18"/>
                <a:gd name="T28" fmla="*/ 93976 w 28"/>
                <a:gd name="T29" fmla="*/ 232500 h 18"/>
                <a:gd name="T30" fmla="*/ 61342 w 28"/>
                <a:gd name="T31" fmla="*/ 116267 h 18"/>
                <a:gd name="T32" fmla="*/ 93976 w 28"/>
                <a:gd name="T33" fmla="*/ 232500 h 18"/>
                <a:gd name="T34" fmla="*/ 121641 w 28"/>
                <a:gd name="T35" fmla="*/ 354411 h 18"/>
                <a:gd name="T36" fmla="*/ 93976 w 28"/>
                <a:gd name="T37" fmla="*/ 232500 h 18"/>
                <a:gd name="T38" fmla="*/ 121641 w 28"/>
                <a:gd name="T39" fmla="*/ 354411 h 18"/>
                <a:gd name="T40" fmla="*/ 155127 w 28"/>
                <a:gd name="T41" fmla="*/ 354411 h 18"/>
                <a:gd name="T42" fmla="*/ 121641 w 28"/>
                <a:gd name="T43" fmla="*/ 354411 h 18"/>
                <a:gd name="T44" fmla="*/ 155127 w 28"/>
                <a:gd name="T45" fmla="*/ 354411 h 18"/>
                <a:gd name="T46" fmla="*/ 155127 w 28"/>
                <a:gd name="T47" fmla="*/ 354411 h 18"/>
                <a:gd name="T48" fmla="*/ 155127 w 28"/>
                <a:gd name="T49" fmla="*/ 354411 h 18"/>
                <a:gd name="T50" fmla="*/ 155127 w 28"/>
                <a:gd name="T51" fmla="*/ 380989 h 18"/>
                <a:gd name="T52" fmla="*/ 121641 w 28"/>
                <a:gd name="T53" fmla="*/ 354411 h 18"/>
                <a:gd name="T54" fmla="*/ 155127 w 28"/>
                <a:gd name="T55" fmla="*/ 380989 h 18"/>
                <a:gd name="T56" fmla="*/ 121641 w 28"/>
                <a:gd name="T57" fmla="*/ 412561 h 18"/>
                <a:gd name="T58" fmla="*/ 155127 w 28"/>
                <a:gd name="T59" fmla="*/ 380989 h 18"/>
                <a:gd name="T60" fmla="*/ 121641 w 28"/>
                <a:gd name="T61" fmla="*/ 412561 h 18"/>
                <a:gd name="T62" fmla="*/ 121641 w 28"/>
                <a:gd name="T63" fmla="*/ 412561 h 18"/>
                <a:gd name="T64" fmla="*/ 276769 w 28"/>
                <a:gd name="T65" fmla="*/ 470494 h 18"/>
                <a:gd name="T66" fmla="*/ 121641 w 28"/>
                <a:gd name="T67" fmla="*/ 412561 h 18"/>
                <a:gd name="T68" fmla="*/ 249097 w 28"/>
                <a:gd name="T69" fmla="*/ 529661 h 18"/>
                <a:gd name="T70" fmla="*/ 276769 w 28"/>
                <a:gd name="T71" fmla="*/ 497256 h 18"/>
                <a:gd name="T72" fmla="*/ 276769 w 28"/>
                <a:gd name="T73" fmla="*/ 470494 h 18"/>
                <a:gd name="T74" fmla="*/ 559537 w 28"/>
                <a:gd name="T75" fmla="*/ 497256 h 18"/>
                <a:gd name="T76" fmla="*/ 276769 w 28"/>
                <a:gd name="T77" fmla="*/ 470494 h 18"/>
                <a:gd name="T78" fmla="*/ 776034 w 28"/>
                <a:gd name="T79" fmla="*/ 322872 h 18"/>
                <a:gd name="T80" fmla="*/ 559537 w 28"/>
                <a:gd name="T81" fmla="*/ 497256 h 18"/>
                <a:gd name="T82" fmla="*/ 776034 w 28"/>
                <a:gd name="T83" fmla="*/ 322872 h 18"/>
                <a:gd name="T84" fmla="*/ 776034 w 28"/>
                <a:gd name="T85" fmla="*/ 354411 h 18"/>
                <a:gd name="T86" fmla="*/ 776034 w 28"/>
                <a:gd name="T87" fmla="*/ 322872 h 18"/>
                <a:gd name="T88" fmla="*/ 837186 w 28"/>
                <a:gd name="T89" fmla="*/ 296294 h 18"/>
                <a:gd name="T90" fmla="*/ 776034 w 28"/>
                <a:gd name="T91" fmla="*/ 322872 h 18"/>
                <a:gd name="T92" fmla="*/ 809520 w 28"/>
                <a:gd name="T93" fmla="*/ 232500 h 18"/>
                <a:gd name="T94" fmla="*/ 837186 w 28"/>
                <a:gd name="T95" fmla="*/ 296294 h 18"/>
                <a:gd name="T96" fmla="*/ 809520 w 28"/>
                <a:gd name="T97" fmla="*/ 232500 h 18"/>
                <a:gd name="T98" fmla="*/ 809520 w 28"/>
                <a:gd name="T99" fmla="*/ 148672 h 18"/>
                <a:gd name="T100" fmla="*/ 809520 w 28"/>
                <a:gd name="T101" fmla="*/ 232500 h 18"/>
                <a:gd name="T102" fmla="*/ 682058 w 28"/>
                <a:gd name="T103" fmla="*/ 148672 h 18"/>
                <a:gd name="T104" fmla="*/ 809520 w 28"/>
                <a:gd name="T105" fmla="*/ 148672 h 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8" h="18">
                  <a:moveTo>
                    <a:pt x="24" y="6"/>
                  </a:moveTo>
                  <a:lnTo>
                    <a:pt x="24" y="6"/>
                  </a:lnTo>
                  <a:lnTo>
                    <a:pt x="25" y="5"/>
                  </a:lnTo>
                  <a:lnTo>
                    <a:pt x="24" y="6"/>
                  </a:lnTo>
                  <a:close/>
                  <a:moveTo>
                    <a:pt x="24" y="6"/>
                  </a:moveTo>
                  <a:lnTo>
                    <a:pt x="24" y="6"/>
                  </a:lnTo>
                  <a:lnTo>
                    <a:pt x="25" y="6"/>
                  </a:lnTo>
                  <a:lnTo>
                    <a:pt x="24" y="6"/>
                  </a:lnTo>
                  <a:close/>
                  <a:moveTo>
                    <a:pt x="24" y="6"/>
                  </a:moveTo>
                  <a:cubicBezTo>
                    <a:pt x="23" y="6"/>
                    <a:pt x="22" y="5"/>
                    <a:pt x="21" y="4"/>
                  </a:cubicBezTo>
                  <a:lnTo>
                    <a:pt x="22" y="3"/>
                  </a:lnTo>
                  <a:cubicBezTo>
                    <a:pt x="23" y="4"/>
                    <a:pt x="24" y="4"/>
                    <a:pt x="25" y="5"/>
                  </a:cubicBezTo>
                  <a:lnTo>
                    <a:pt x="24" y="6"/>
                  </a:lnTo>
                  <a:close/>
                  <a:moveTo>
                    <a:pt x="21" y="4"/>
                  </a:moveTo>
                  <a:cubicBezTo>
                    <a:pt x="20" y="4"/>
                    <a:pt x="19" y="3"/>
                    <a:pt x="18" y="3"/>
                  </a:cubicBezTo>
                  <a:lnTo>
                    <a:pt x="19" y="2"/>
                  </a:lnTo>
                  <a:cubicBezTo>
                    <a:pt x="20" y="2"/>
                    <a:pt x="21" y="3"/>
                    <a:pt x="22" y="3"/>
                  </a:cubicBezTo>
                  <a:lnTo>
                    <a:pt x="21" y="4"/>
                  </a:lnTo>
                  <a:close/>
                  <a:moveTo>
                    <a:pt x="18" y="3"/>
                  </a:moveTo>
                  <a:cubicBezTo>
                    <a:pt x="13" y="1"/>
                    <a:pt x="6" y="1"/>
                    <a:pt x="2" y="5"/>
                  </a:cubicBezTo>
                  <a:lnTo>
                    <a:pt x="2" y="4"/>
                  </a:lnTo>
                  <a:cubicBezTo>
                    <a:pt x="6" y="0"/>
                    <a:pt x="13" y="0"/>
                    <a:pt x="19" y="2"/>
                  </a:cubicBezTo>
                  <a:lnTo>
                    <a:pt x="18" y="3"/>
                  </a:lnTo>
                  <a:close/>
                  <a:moveTo>
                    <a:pt x="2" y="5"/>
                  </a:moveTo>
                  <a:lnTo>
                    <a:pt x="2" y="5"/>
                  </a:lnTo>
                  <a:lnTo>
                    <a:pt x="2" y="4"/>
                  </a:lnTo>
                  <a:lnTo>
                    <a:pt x="2" y="5"/>
                  </a:lnTo>
                  <a:close/>
                  <a:moveTo>
                    <a:pt x="2" y="5"/>
                  </a:moveTo>
                  <a:cubicBezTo>
                    <a:pt x="2" y="5"/>
                    <a:pt x="2" y="7"/>
                    <a:pt x="3" y="8"/>
                  </a:cubicBezTo>
                  <a:lnTo>
                    <a:pt x="2" y="9"/>
                  </a:lnTo>
                  <a:cubicBezTo>
                    <a:pt x="1" y="7"/>
                    <a:pt x="0" y="5"/>
                    <a:pt x="2" y="4"/>
                  </a:cubicBezTo>
                  <a:lnTo>
                    <a:pt x="2" y="5"/>
                  </a:lnTo>
                  <a:close/>
                  <a:moveTo>
                    <a:pt x="3" y="8"/>
                  </a:moveTo>
                  <a:cubicBezTo>
                    <a:pt x="4" y="9"/>
                    <a:pt x="5" y="11"/>
                    <a:pt x="5" y="12"/>
                  </a:cubicBezTo>
                  <a:lnTo>
                    <a:pt x="4" y="12"/>
                  </a:lnTo>
                  <a:cubicBezTo>
                    <a:pt x="3" y="11"/>
                    <a:pt x="3" y="10"/>
                    <a:pt x="2" y="9"/>
                  </a:cubicBezTo>
                  <a:lnTo>
                    <a:pt x="3" y="8"/>
                  </a:lnTo>
                  <a:close/>
                  <a:moveTo>
                    <a:pt x="4" y="12"/>
                  </a:moveTo>
                  <a:lnTo>
                    <a:pt x="4" y="12"/>
                  </a:lnTo>
                  <a:close/>
                  <a:moveTo>
                    <a:pt x="5" y="12"/>
                  </a:moveTo>
                  <a:lnTo>
                    <a:pt x="5" y="12"/>
                  </a:lnTo>
                  <a:lnTo>
                    <a:pt x="4" y="12"/>
                  </a:lnTo>
                  <a:lnTo>
                    <a:pt x="5" y="12"/>
                  </a:lnTo>
                  <a:close/>
                  <a:moveTo>
                    <a:pt x="5" y="12"/>
                  </a:moveTo>
                  <a:lnTo>
                    <a:pt x="5" y="12"/>
                  </a:lnTo>
                  <a:lnTo>
                    <a:pt x="4" y="12"/>
                  </a:lnTo>
                  <a:lnTo>
                    <a:pt x="5" y="12"/>
                  </a:lnTo>
                  <a:close/>
                  <a:moveTo>
                    <a:pt x="5" y="12"/>
                  </a:moveTo>
                  <a:cubicBezTo>
                    <a:pt x="5" y="12"/>
                    <a:pt x="5" y="12"/>
                    <a:pt x="5" y="13"/>
                  </a:cubicBezTo>
                  <a:lnTo>
                    <a:pt x="4" y="13"/>
                  </a:lnTo>
                  <a:cubicBezTo>
                    <a:pt x="4" y="13"/>
                    <a:pt x="4" y="12"/>
                    <a:pt x="4" y="12"/>
                  </a:cubicBezTo>
                  <a:lnTo>
                    <a:pt x="5" y="12"/>
                  </a:lnTo>
                  <a:close/>
                  <a:moveTo>
                    <a:pt x="5" y="13"/>
                  </a:moveTo>
                  <a:cubicBezTo>
                    <a:pt x="5" y="13"/>
                    <a:pt x="5" y="13"/>
                    <a:pt x="6" y="13"/>
                  </a:cubicBezTo>
                  <a:lnTo>
                    <a:pt x="4" y="14"/>
                  </a:lnTo>
                  <a:cubicBezTo>
                    <a:pt x="4" y="14"/>
                    <a:pt x="4" y="13"/>
                    <a:pt x="4" y="13"/>
                  </a:cubicBezTo>
                  <a:lnTo>
                    <a:pt x="5" y="13"/>
                  </a:lnTo>
                  <a:close/>
                  <a:moveTo>
                    <a:pt x="4" y="14"/>
                  </a:moveTo>
                  <a:lnTo>
                    <a:pt x="4" y="14"/>
                  </a:lnTo>
                  <a:lnTo>
                    <a:pt x="5" y="14"/>
                  </a:lnTo>
                  <a:lnTo>
                    <a:pt x="4" y="14"/>
                  </a:lnTo>
                  <a:close/>
                  <a:moveTo>
                    <a:pt x="6" y="13"/>
                  </a:moveTo>
                  <a:cubicBezTo>
                    <a:pt x="6" y="15"/>
                    <a:pt x="8" y="16"/>
                    <a:pt x="9" y="16"/>
                  </a:cubicBezTo>
                  <a:lnTo>
                    <a:pt x="8" y="18"/>
                  </a:lnTo>
                  <a:cubicBezTo>
                    <a:pt x="7" y="17"/>
                    <a:pt x="5" y="16"/>
                    <a:pt x="4" y="14"/>
                  </a:cubicBezTo>
                  <a:lnTo>
                    <a:pt x="6" y="13"/>
                  </a:lnTo>
                  <a:close/>
                  <a:moveTo>
                    <a:pt x="8" y="18"/>
                  </a:moveTo>
                  <a:lnTo>
                    <a:pt x="8" y="18"/>
                  </a:lnTo>
                  <a:lnTo>
                    <a:pt x="9" y="17"/>
                  </a:lnTo>
                  <a:lnTo>
                    <a:pt x="8" y="18"/>
                  </a:lnTo>
                  <a:close/>
                  <a:moveTo>
                    <a:pt x="9" y="16"/>
                  </a:moveTo>
                  <a:cubicBezTo>
                    <a:pt x="12" y="17"/>
                    <a:pt x="14" y="17"/>
                    <a:pt x="17" y="16"/>
                  </a:cubicBezTo>
                  <a:lnTo>
                    <a:pt x="18" y="17"/>
                  </a:lnTo>
                  <a:cubicBezTo>
                    <a:pt x="15" y="18"/>
                    <a:pt x="12" y="18"/>
                    <a:pt x="8" y="18"/>
                  </a:cubicBezTo>
                  <a:lnTo>
                    <a:pt x="9" y="16"/>
                  </a:lnTo>
                  <a:close/>
                  <a:moveTo>
                    <a:pt x="17" y="16"/>
                  </a:moveTo>
                  <a:cubicBezTo>
                    <a:pt x="20" y="15"/>
                    <a:pt x="22" y="13"/>
                    <a:pt x="25" y="11"/>
                  </a:cubicBezTo>
                  <a:lnTo>
                    <a:pt x="26" y="12"/>
                  </a:lnTo>
                  <a:cubicBezTo>
                    <a:pt x="23" y="14"/>
                    <a:pt x="20" y="16"/>
                    <a:pt x="18" y="17"/>
                  </a:cubicBezTo>
                  <a:lnTo>
                    <a:pt x="17" y="16"/>
                  </a:lnTo>
                  <a:close/>
                  <a:moveTo>
                    <a:pt x="25" y="11"/>
                  </a:moveTo>
                  <a:lnTo>
                    <a:pt x="25" y="11"/>
                  </a:lnTo>
                  <a:lnTo>
                    <a:pt x="25" y="12"/>
                  </a:lnTo>
                  <a:lnTo>
                    <a:pt x="25" y="11"/>
                  </a:lnTo>
                  <a:close/>
                  <a:moveTo>
                    <a:pt x="25" y="11"/>
                  </a:moveTo>
                  <a:cubicBezTo>
                    <a:pt x="26" y="11"/>
                    <a:pt x="26" y="10"/>
                    <a:pt x="26" y="10"/>
                  </a:cubicBezTo>
                  <a:lnTo>
                    <a:pt x="27" y="10"/>
                  </a:lnTo>
                  <a:cubicBezTo>
                    <a:pt x="27" y="11"/>
                    <a:pt x="27" y="12"/>
                    <a:pt x="26" y="12"/>
                  </a:cubicBezTo>
                  <a:lnTo>
                    <a:pt x="25" y="11"/>
                  </a:lnTo>
                  <a:close/>
                  <a:moveTo>
                    <a:pt x="26" y="10"/>
                  </a:moveTo>
                  <a:cubicBezTo>
                    <a:pt x="26" y="9"/>
                    <a:pt x="26" y="8"/>
                    <a:pt x="26" y="8"/>
                  </a:cubicBezTo>
                  <a:lnTo>
                    <a:pt x="27" y="7"/>
                  </a:lnTo>
                  <a:cubicBezTo>
                    <a:pt x="28" y="8"/>
                    <a:pt x="28" y="9"/>
                    <a:pt x="27" y="10"/>
                  </a:cubicBezTo>
                  <a:lnTo>
                    <a:pt x="26" y="10"/>
                  </a:lnTo>
                  <a:close/>
                  <a:moveTo>
                    <a:pt x="26" y="8"/>
                  </a:moveTo>
                  <a:cubicBezTo>
                    <a:pt x="26" y="7"/>
                    <a:pt x="26" y="7"/>
                    <a:pt x="25" y="6"/>
                  </a:cubicBezTo>
                  <a:lnTo>
                    <a:pt x="26" y="5"/>
                  </a:lnTo>
                  <a:cubicBezTo>
                    <a:pt x="27" y="6"/>
                    <a:pt x="27" y="7"/>
                    <a:pt x="27" y="7"/>
                  </a:cubicBezTo>
                  <a:lnTo>
                    <a:pt x="26" y="8"/>
                  </a:lnTo>
                  <a:close/>
                  <a:moveTo>
                    <a:pt x="25" y="6"/>
                  </a:moveTo>
                  <a:cubicBezTo>
                    <a:pt x="24" y="5"/>
                    <a:pt x="23" y="5"/>
                    <a:pt x="22" y="5"/>
                  </a:cubicBezTo>
                  <a:lnTo>
                    <a:pt x="22" y="3"/>
                  </a:lnTo>
                  <a:cubicBezTo>
                    <a:pt x="24" y="4"/>
                    <a:pt x="25" y="4"/>
                    <a:pt x="26" y="5"/>
                  </a:cubicBezTo>
                  <a:lnTo>
                    <a:pt x="25"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 name="Freeform 14">
              <a:extLst>
                <a:ext uri="{FF2B5EF4-FFF2-40B4-BE49-F238E27FC236}">
                  <a16:creationId xmlns:a16="http://schemas.microsoft.com/office/drawing/2014/main" id="{6F8F65A3-FE8D-1FF1-63E4-8831DAF44503}"/>
                </a:ext>
              </a:extLst>
            </p:cNvPr>
            <p:cNvSpPr>
              <a:spLocks/>
            </p:cNvSpPr>
            <p:nvPr/>
          </p:nvSpPr>
          <p:spPr bwMode="auto">
            <a:xfrm>
              <a:off x="2618" y="1268"/>
              <a:ext cx="173" cy="95"/>
            </a:xfrm>
            <a:custGeom>
              <a:avLst/>
              <a:gdLst>
                <a:gd name="T0" fmla="*/ 935930 w 31"/>
                <a:gd name="T1" fmla="*/ 152173 h 17"/>
                <a:gd name="T2" fmla="*/ 606209 w 31"/>
                <a:gd name="T3" fmla="*/ 33166 h 17"/>
                <a:gd name="T4" fmla="*/ 421997 w 31"/>
                <a:gd name="T5" fmla="*/ 33166 h 17"/>
                <a:gd name="T6" fmla="*/ 178486 w 31"/>
                <a:gd name="T7" fmla="*/ 92653 h 17"/>
                <a:gd name="T8" fmla="*/ 59077 w 31"/>
                <a:gd name="T9" fmla="*/ 119884 h 17"/>
                <a:gd name="T10" fmla="*/ 0 w 31"/>
                <a:gd name="T11" fmla="*/ 185339 h 17"/>
                <a:gd name="T12" fmla="*/ 151392 w 31"/>
                <a:gd name="T13" fmla="*/ 397882 h 17"/>
                <a:gd name="T14" fmla="*/ 482134 w 31"/>
                <a:gd name="T15" fmla="*/ 484634 h 17"/>
                <a:gd name="T16" fmla="*/ 935930 w 31"/>
                <a:gd name="T17" fmla="*/ 152173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17">
                  <a:moveTo>
                    <a:pt x="31" y="5"/>
                  </a:moveTo>
                  <a:cubicBezTo>
                    <a:pt x="27" y="4"/>
                    <a:pt x="24" y="1"/>
                    <a:pt x="20" y="1"/>
                  </a:cubicBezTo>
                  <a:cubicBezTo>
                    <a:pt x="18" y="1"/>
                    <a:pt x="16" y="0"/>
                    <a:pt x="14" y="1"/>
                  </a:cubicBezTo>
                  <a:cubicBezTo>
                    <a:pt x="11" y="2"/>
                    <a:pt x="9" y="3"/>
                    <a:pt x="6" y="3"/>
                  </a:cubicBezTo>
                  <a:cubicBezTo>
                    <a:pt x="4" y="3"/>
                    <a:pt x="3" y="4"/>
                    <a:pt x="2" y="4"/>
                  </a:cubicBezTo>
                  <a:cubicBezTo>
                    <a:pt x="1" y="4"/>
                    <a:pt x="0" y="5"/>
                    <a:pt x="0" y="6"/>
                  </a:cubicBezTo>
                  <a:cubicBezTo>
                    <a:pt x="1" y="9"/>
                    <a:pt x="3" y="11"/>
                    <a:pt x="5" y="13"/>
                  </a:cubicBezTo>
                  <a:cubicBezTo>
                    <a:pt x="8" y="15"/>
                    <a:pt x="12" y="17"/>
                    <a:pt x="16" y="16"/>
                  </a:cubicBezTo>
                  <a:cubicBezTo>
                    <a:pt x="21" y="13"/>
                    <a:pt x="30" y="12"/>
                    <a:pt x="3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 name="Freeform 15">
              <a:extLst>
                <a:ext uri="{FF2B5EF4-FFF2-40B4-BE49-F238E27FC236}">
                  <a16:creationId xmlns:a16="http://schemas.microsoft.com/office/drawing/2014/main" id="{25621CE5-E820-938D-855D-1F6B617A7301}"/>
                </a:ext>
              </a:extLst>
            </p:cNvPr>
            <p:cNvSpPr>
              <a:spLocks noEditPoints="1"/>
            </p:cNvSpPr>
            <p:nvPr/>
          </p:nvSpPr>
          <p:spPr bwMode="auto">
            <a:xfrm>
              <a:off x="2612" y="1268"/>
              <a:ext cx="185" cy="95"/>
            </a:xfrm>
            <a:custGeom>
              <a:avLst/>
              <a:gdLst>
                <a:gd name="T0" fmla="*/ 990703 w 33"/>
                <a:gd name="T1" fmla="*/ 152173 h 17"/>
                <a:gd name="T2" fmla="*/ 990703 w 33"/>
                <a:gd name="T3" fmla="*/ 152173 h 17"/>
                <a:gd name="T4" fmla="*/ 990703 w 33"/>
                <a:gd name="T5" fmla="*/ 185339 h 17"/>
                <a:gd name="T6" fmla="*/ 990703 w 33"/>
                <a:gd name="T7" fmla="*/ 152173 h 17"/>
                <a:gd name="T8" fmla="*/ 653824 w 33"/>
                <a:gd name="T9" fmla="*/ 33166 h 17"/>
                <a:gd name="T10" fmla="*/ 869141 w 33"/>
                <a:gd name="T11" fmla="*/ 119884 h 17"/>
                <a:gd name="T12" fmla="*/ 653824 w 33"/>
                <a:gd name="T13" fmla="*/ 33166 h 17"/>
                <a:gd name="T14" fmla="*/ 653824 w 33"/>
                <a:gd name="T15" fmla="*/ 33166 h 17"/>
                <a:gd name="T16" fmla="*/ 653824 w 33"/>
                <a:gd name="T17" fmla="*/ 33166 h 17"/>
                <a:gd name="T18" fmla="*/ 653824 w 33"/>
                <a:gd name="T19" fmla="*/ 33166 h 17"/>
                <a:gd name="T20" fmla="*/ 592701 w 33"/>
                <a:gd name="T21" fmla="*/ 0 h 17"/>
                <a:gd name="T22" fmla="*/ 592701 w 33"/>
                <a:gd name="T23" fmla="*/ 33166 h 17"/>
                <a:gd name="T24" fmla="*/ 592701 w 33"/>
                <a:gd name="T25" fmla="*/ 0 h 17"/>
                <a:gd name="T26" fmla="*/ 431661 w 33"/>
                <a:gd name="T27" fmla="*/ 0 h 17"/>
                <a:gd name="T28" fmla="*/ 465135 w 33"/>
                <a:gd name="T29" fmla="*/ 33166 h 17"/>
                <a:gd name="T30" fmla="*/ 431661 w 33"/>
                <a:gd name="T31" fmla="*/ 0 h 17"/>
                <a:gd name="T32" fmla="*/ 431661 w 33"/>
                <a:gd name="T33" fmla="*/ 0 h 17"/>
                <a:gd name="T34" fmla="*/ 465135 w 33"/>
                <a:gd name="T35" fmla="*/ 33166 h 17"/>
                <a:gd name="T36" fmla="*/ 431661 w 33"/>
                <a:gd name="T37" fmla="*/ 0 h 17"/>
                <a:gd name="T38" fmla="*/ 216349 w 33"/>
                <a:gd name="T39" fmla="*/ 119884 h 17"/>
                <a:gd name="T40" fmla="*/ 404006 w 33"/>
                <a:gd name="T41" fmla="*/ 59520 h 17"/>
                <a:gd name="T42" fmla="*/ 216349 w 33"/>
                <a:gd name="T43" fmla="*/ 92653 h 17"/>
                <a:gd name="T44" fmla="*/ 155036 w 33"/>
                <a:gd name="T45" fmla="*/ 119884 h 17"/>
                <a:gd name="T46" fmla="*/ 216349 w 33"/>
                <a:gd name="T47" fmla="*/ 119884 h 17"/>
                <a:gd name="T48" fmla="*/ 93907 w 33"/>
                <a:gd name="T49" fmla="*/ 92653 h 17"/>
                <a:gd name="T50" fmla="*/ 93907 w 33"/>
                <a:gd name="T51" fmla="*/ 92653 h 17"/>
                <a:gd name="T52" fmla="*/ 93907 w 33"/>
                <a:gd name="T53" fmla="*/ 119884 h 17"/>
                <a:gd name="T54" fmla="*/ 93907 w 33"/>
                <a:gd name="T55" fmla="*/ 152173 h 17"/>
                <a:gd name="T56" fmla="*/ 93907 w 33"/>
                <a:gd name="T57" fmla="*/ 119884 h 17"/>
                <a:gd name="T58" fmla="*/ 33659 w 33"/>
                <a:gd name="T59" fmla="*/ 119884 h 17"/>
                <a:gd name="T60" fmla="*/ 61313 w 33"/>
                <a:gd name="T61" fmla="*/ 152173 h 17"/>
                <a:gd name="T62" fmla="*/ 33659 w 33"/>
                <a:gd name="T63" fmla="*/ 119884 h 17"/>
                <a:gd name="T64" fmla="*/ 0 w 33"/>
                <a:gd name="T65" fmla="*/ 185339 h 17"/>
                <a:gd name="T66" fmla="*/ 61313 w 33"/>
                <a:gd name="T67" fmla="*/ 185339 h 17"/>
                <a:gd name="T68" fmla="*/ 0 w 33"/>
                <a:gd name="T69" fmla="*/ 185339 h 17"/>
                <a:gd name="T70" fmla="*/ 61313 w 33"/>
                <a:gd name="T71" fmla="*/ 185339 h 17"/>
                <a:gd name="T72" fmla="*/ 61313 w 33"/>
                <a:gd name="T73" fmla="*/ 185339 h 17"/>
                <a:gd name="T74" fmla="*/ 0 w 33"/>
                <a:gd name="T75" fmla="*/ 185339 h 17"/>
                <a:gd name="T76" fmla="*/ 0 w 33"/>
                <a:gd name="T77" fmla="*/ 185339 h 17"/>
                <a:gd name="T78" fmla="*/ 61313 w 33"/>
                <a:gd name="T79" fmla="*/ 185339 h 17"/>
                <a:gd name="T80" fmla="*/ 0 w 33"/>
                <a:gd name="T81" fmla="*/ 185339 h 17"/>
                <a:gd name="T82" fmla="*/ 93907 w 33"/>
                <a:gd name="T83" fmla="*/ 244832 h 17"/>
                <a:gd name="T84" fmla="*/ 61313 w 33"/>
                <a:gd name="T85" fmla="*/ 212543 h 17"/>
                <a:gd name="T86" fmla="*/ 188694 w 33"/>
                <a:gd name="T87" fmla="*/ 425114 h 17"/>
                <a:gd name="T88" fmla="*/ 188694 w 33"/>
                <a:gd name="T89" fmla="*/ 425114 h 17"/>
                <a:gd name="T90" fmla="*/ 188694 w 33"/>
                <a:gd name="T91" fmla="*/ 425114 h 17"/>
                <a:gd name="T92" fmla="*/ 343724 w 33"/>
                <a:gd name="T93" fmla="*/ 484634 h 17"/>
                <a:gd name="T94" fmla="*/ 343724 w 33"/>
                <a:gd name="T95" fmla="*/ 457403 h 17"/>
                <a:gd name="T96" fmla="*/ 343724 w 33"/>
                <a:gd name="T97" fmla="*/ 484634 h 17"/>
                <a:gd name="T98" fmla="*/ 498794 w 33"/>
                <a:gd name="T99" fmla="*/ 457403 h 17"/>
                <a:gd name="T100" fmla="*/ 498794 w 33"/>
                <a:gd name="T101" fmla="*/ 457403 h 17"/>
                <a:gd name="T102" fmla="*/ 526448 w 33"/>
                <a:gd name="T103" fmla="*/ 484634 h 17"/>
                <a:gd name="T104" fmla="*/ 526448 w 33"/>
                <a:gd name="T105" fmla="*/ 484634 h 17"/>
                <a:gd name="T106" fmla="*/ 653824 w 33"/>
                <a:gd name="T107" fmla="*/ 397882 h 17"/>
                <a:gd name="T108" fmla="*/ 498794 w 33"/>
                <a:gd name="T109" fmla="*/ 457403 h 17"/>
                <a:gd name="T110" fmla="*/ 1024171 w 33"/>
                <a:gd name="T111" fmla="*/ 152173 h 17"/>
                <a:gd name="T112" fmla="*/ 990703 w 33"/>
                <a:gd name="T113" fmla="*/ 152173 h 17"/>
                <a:gd name="T114" fmla="*/ 990703 w 33"/>
                <a:gd name="T115" fmla="*/ 152173 h 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 h="17">
                  <a:moveTo>
                    <a:pt x="32" y="6"/>
                  </a:moveTo>
                  <a:lnTo>
                    <a:pt x="32" y="6"/>
                  </a:lnTo>
                  <a:lnTo>
                    <a:pt x="32" y="5"/>
                  </a:lnTo>
                  <a:lnTo>
                    <a:pt x="32" y="6"/>
                  </a:lnTo>
                  <a:close/>
                  <a:moveTo>
                    <a:pt x="32" y="5"/>
                  </a:moveTo>
                  <a:lnTo>
                    <a:pt x="32" y="5"/>
                  </a:lnTo>
                  <a:close/>
                  <a:moveTo>
                    <a:pt x="32" y="6"/>
                  </a:moveTo>
                  <a:cubicBezTo>
                    <a:pt x="30" y="5"/>
                    <a:pt x="29" y="5"/>
                    <a:pt x="28" y="4"/>
                  </a:cubicBezTo>
                  <a:lnTo>
                    <a:pt x="28" y="3"/>
                  </a:lnTo>
                  <a:cubicBezTo>
                    <a:pt x="30" y="3"/>
                    <a:pt x="31" y="4"/>
                    <a:pt x="32" y="5"/>
                  </a:cubicBezTo>
                  <a:lnTo>
                    <a:pt x="32" y="6"/>
                  </a:lnTo>
                  <a:close/>
                  <a:moveTo>
                    <a:pt x="28" y="4"/>
                  </a:moveTo>
                  <a:cubicBezTo>
                    <a:pt x="26" y="3"/>
                    <a:pt x="23" y="2"/>
                    <a:pt x="21" y="1"/>
                  </a:cubicBezTo>
                  <a:lnTo>
                    <a:pt x="21" y="0"/>
                  </a:lnTo>
                  <a:cubicBezTo>
                    <a:pt x="24" y="0"/>
                    <a:pt x="26" y="1"/>
                    <a:pt x="28" y="3"/>
                  </a:cubicBezTo>
                  <a:lnTo>
                    <a:pt x="28" y="4"/>
                  </a:lnTo>
                  <a:close/>
                  <a:moveTo>
                    <a:pt x="21" y="0"/>
                  </a:moveTo>
                  <a:lnTo>
                    <a:pt x="21" y="0"/>
                  </a:lnTo>
                  <a:lnTo>
                    <a:pt x="21" y="1"/>
                  </a:lnTo>
                  <a:lnTo>
                    <a:pt x="21" y="0"/>
                  </a:lnTo>
                  <a:close/>
                  <a:moveTo>
                    <a:pt x="21" y="1"/>
                  </a:moveTo>
                  <a:lnTo>
                    <a:pt x="21" y="1"/>
                  </a:lnTo>
                  <a:lnTo>
                    <a:pt x="21" y="0"/>
                  </a:lnTo>
                  <a:lnTo>
                    <a:pt x="21" y="1"/>
                  </a:lnTo>
                  <a:close/>
                  <a:moveTo>
                    <a:pt x="21" y="1"/>
                  </a:moveTo>
                  <a:lnTo>
                    <a:pt x="21" y="1"/>
                  </a:lnTo>
                  <a:close/>
                  <a:moveTo>
                    <a:pt x="21" y="1"/>
                  </a:moveTo>
                  <a:cubicBezTo>
                    <a:pt x="20" y="1"/>
                    <a:pt x="20" y="1"/>
                    <a:pt x="19" y="1"/>
                  </a:cubicBezTo>
                  <a:lnTo>
                    <a:pt x="19" y="0"/>
                  </a:lnTo>
                  <a:cubicBezTo>
                    <a:pt x="20" y="0"/>
                    <a:pt x="20" y="0"/>
                    <a:pt x="21" y="0"/>
                  </a:cubicBezTo>
                  <a:lnTo>
                    <a:pt x="21" y="1"/>
                  </a:lnTo>
                  <a:close/>
                  <a:moveTo>
                    <a:pt x="19" y="1"/>
                  </a:moveTo>
                  <a:cubicBezTo>
                    <a:pt x="18" y="1"/>
                    <a:pt x="16" y="1"/>
                    <a:pt x="15" y="1"/>
                  </a:cubicBezTo>
                  <a:lnTo>
                    <a:pt x="14" y="0"/>
                  </a:lnTo>
                  <a:cubicBezTo>
                    <a:pt x="16" y="0"/>
                    <a:pt x="18" y="0"/>
                    <a:pt x="19" y="0"/>
                  </a:cubicBezTo>
                  <a:lnTo>
                    <a:pt x="19" y="1"/>
                  </a:lnTo>
                  <a:close/>
                  <a:moveTo>
                    <a:pt x="14" y="0"/>
                  </a:moveTo>
                  <a:lnTo>
                    <a:pt x="14" y="0"/>
                  </a:lnTo>
                  <a:lnTo>
                    <a:pt x="15" y="1"/>
                  </a:lnTo>
                  <a:lnTo>
                    <a:pt x="14" y="0"/>
                  </a:lnTo>
                  <a:close/>
                  <a:moveTo>
                    <a:pt x="15" y="1"/>
                  </a:moveTo>
                  <a:lnTo>
                    <a:pt x="15" y="1"/>
                  </a:lnTo>
                  <a:lnTo>
                    <a:pt x="14" y="0"/>
                  </a:lnTo>
                  <a:lnTo>
                    <a:pt x="15" y="1"/>
                  </a:lnTo>
                  <a:close/>
                  <a:moveTo>
                    <a:pt x="14" y="0"/>
                  </a:moveTo>
                  <a:lnTo>
                    <a:pt x="14" y="0"/>
                  </a:lnTo>
                  <a:lnTo>
                    <a:pt x="14" y="1"/>
                  </a:lnTo>
                  <a:lnTo>
                    <a:pt x="14" y="0"/>
                  </a:lnTo>
                  <a:close/>
                  <a:moveTo>
                    <a:pt x="15" y="1"/>
                  </a:moveTo>
                  <a:cubicBezTo>
                    <a:pt x="14" y="2"/>
                    <a:pt x="13" y="2"/>
                    <a:pt x="13" y="2"/>
                  </a:cubicBezTo>
                  <a:lnTo>
                    <a:pt x="12" y="1"/>
                  </a:lnTo>
                  <a:cubicBezTo>
                    <a:pt x="13" y="1"/>
                    <a:pt x="14" y="0"/>
                    <a:pt x="14" y="0"/>
                  </a:cubicBezTo>
                  <a:lnTo>
                    <a:pt x="15" y="1"/>
                  </a:lnTo>
                  <a:close/>
                  <a:moveTo>
                    <a:pt x="13" y="2"/>
                  </a:moveTo>
                  <a:cubicBezTo>
                    <a:pt x="11" y="3"/>
                    <a:pt x="9" y="4"/>
                    <a:pt x="7" y="4"/>
                  </a:cubicBezTo>
                  <a:lnTo>
                    <a:pt x="7" y="2"/>
                  </a:lnTo>
                  <a:cubicBezTo>
                    <a:pt x="9" y="3"/>
                    <a:pt x="10" y="2"/>
                    <a:pt x="12" y="1"/>
                  </a:cubicBezTo>
                  <a:lnTo>
                    <a:pt x="13" y="2"/>
                  </a:lnTo>
                  <a:close/>
                  <a:moveTo>
                    <a:pt x="7" y="2"/>
                  </a:moveTo>
                  <a:lnTo>
                    <a:pt x="7" y="2"/>
                  </a:lnTo>
                  <a:lnTo>
                    <a:pt x="7" y="3"/>
                  </a:lnTo>
                  <a:lnTo>
                    <a:pt x="7" y="2"/>
                  </a:lnTo>
                  <a:close/>
                  <a:moveTo>
                    <a:pt x="7" y="4"/>
                  </a:moveTo>
                  <a:cubicBezTo>
                    <a:pt x="6" y="4"/>
                    <a:pt x="5" y="4"/>
                    <a:pt x="5" y="4"/>
                  </a:cubicBezTo>
                  <a:lnTo>
                    <a:pt x="4" y="3"/>
                  </a:lnTo>
                  <a:cubicBezTo>
                    <a:pt x="5" y="3"/>
                    <a:pt x="6" y="2"/>
                    <a:pt x="7" y="2"/>
                  </a:cubicBezTo>
                  <a:lnTo>
                    <a:pt x="7" y="4"/>
                  </a:lnTo>
                  <a:close/>
                  <a:moveTo>
                    <a:pt x="5" y="4"/>
                  </a:moveTo>
                  <a:cubicBezTo>
                    <a:pt x="4" y="4"/>
                    <a:pt x="3" y="4"/>
                    <a:pt x="3" y="4"/>
                  </a:cubicBezTo>
                  <a:lnTo>
                    <a:pt x="3" y="3"/>
                  </a:lnTo>
                  <a:cubicBezTo>
                    <a:pt x="3" y="3"/>
                    <a:pt x="4" y="3"/>
                    <a:pt x="4" y="3"/>
                  </a:cubicBezTo>
                  <a:lnTo>
                    <a:pt x="5" y="4"/>
                  </a:lnTo>
                  <a:close/>
                  <a:moveTo>
                    <a:pt x="3" y="3"/>
                  </a:moveTo>
                  <a:lnTo>
                    <a:pt x="3" y="3"/>
                  </a:lnTo>
                  <a:lnTo>
                    <a:pt x="3" y="4"/>
                  </a:lnTo>
                  <a:lnTo>
                    <a:pt x="3" y="3"/>
                  </a:lnTo>
                  <a:close/>
                  <a:moveTo>
                    <a:pt x="3" y="4"/>
                  </a:moveTo>
                  <a:cubicBezTo>
                    <a:pt x="3" y="5"/>
                    <a:pt x="3" y="5"/>
                    <a:pt x="3" y="5"/>
                  </a:cubicBezTo>
                  <a:lnTo>
                    <a:pt x="2" y="3"/>
                  </a:lnTo>
                  <a:cubicBezTo>
                    <a:pt x="2" y="3"/>
                    <a:pt x="2" y="3"/>
                    <a:pt x="3" y="3"/>
                  </a:cubicBezTo>
                  <a:lnTo>
                    <a:pt x="3" y="4"/>
                  </a:lnTo>
                  <a:close/>
                  <a:moveTo>
                    <a:pt x="3" y="5"/>
                  </a:moveTo>
                  <a:cubicBezTo>
                    <a:pt x="2" y="5"/>
                    <a:pt x="2" y="5"/>
                    <a:pt x="2" y="5"/>
                  </a:cubicBezTo>
                  <a:lnTo>
                    <a:pt x="1" y="4"/>
                  </a:lnTo>
                  <a:cubicBezTo>
                    <a:pt x="1" y="4"/>
                    <a:pt x="2" y="4"/>
                    <a:pt x="2" y="3"/>
                  </a:cubicBezTo>
                  <a:lnTo>
                    <a:pt x="3" y="5"/>
                  </a:lnTo>
                  <a:close/>
                  <a:moveTo>
                    <a:pt x="2" y="5"/>
                  </a:moveTo>
                  <a:cubicBezTo>
                    <a:pt x="2" y="5"/>
                    <a:pt x="2" y="5"/>
                    <a:pt x="2" y="6"/>
                  </a:cubicBezTo>
                  <a:lnTo>
                    <a:pt x="0" y="6"/>
                  </a:lnTo>
                  <a:cubicBezTo>
                    <a:pt x="0" y="5"/>
                    <a:pt x="0" y="5"/>
                    <a:pt x="1" y="4"/>
                  </a:cubicBezTo>
                  <a:lnTo>
                    <a:pt x="2" y="5"/>
                  </a:lnTo>
                  <a:close/>
                  <a:moveTo>
                    <a:pt x="0" y="6"/>
                  </a:moveTo>
                  <a:lnTo>
                    <a:pt x="0" y="6"/>
                  </a:lnTo>
                  <a:lnTo>
                    <a:pt x="1" y="6"/>
                  </a:lnTo>
                  <a:lnTo>
                    <a:pt x="0" y="6"/>
                  </a:lnTo>
                  <a:close/>
                  <a:moveTo>
                    <a:pt x="2" y="6"/>
                  </a:moveTo>
                  <a:cubicBezTo>
                    <a:pt x="2" y="6"/>
                    <a:pt x="2" y="6"/>
                    <a:pt x="2" y="6"/>
                  </a:cubicBezTo>
                  <a:lnTo>
                    <a:pt x="0" y="6"/>
                  </a:lnTo>
                  <a:cubicBezTo>
                    <a:pt x="0" y="6"/>
                    <a:pt x="0" y="6"/>
                    <a:pt x="0" y="6"/>
                  </a:cubicBezTo>
                  <a:lnTo>
                    <a:pt x="2" y="6"/>
                  </a:lnTo>
                  <a:close/>
                  <a:moveTo>
                    <a:pt x="2" y="6"/>
                  </a:moveTo>
                  <a:lnTo>
                    <a:pt x="2" y="6"/>
                  </a:lnTo>
                  <a:lnTo>
                    <a:pt x="1" y="6"/>
                  </a:lnTo>
                  <a:lnTo>
                    <a:pt x="2" y="6"/>
                  </a:lnTo>
                  <a:close/>
                  <a:moveTo>
                    <a:pt x="2" y="6"/>
                  </a:moveTo>
                  <a:lnTo>
                    <a:pt x="2" y="6"/>
                  </a:lnTo>
                  <a:lnTo>
                    <a:pt x="0" y="6"/>
                  </a:lnTo>
                  <a:lnTo>
                    <a:pt x="2" y="6"/>
                  </a:lnTo>
                  <a:close/>
                  <a:moveTo>
                    <a:pt x="0" y="6"/>
                  </a:moveTo>
                  <a:lnTo>
                    <a:pt x="0" y="6"/>
                  </a:lnTo>
                  <a:lnTo>
                    <a:pt x="1" y="6"/>
                  </a:lnTo>
                  <a:lnTo>
                    <a:pt x="0" y="6"/>
                  </a:lnTo>
                  <a:close/>
                  <a:moveTo>
                    <a:pt x="2" y="6"/>
                  </a:moveTo>
                  <a:cubicBezTo>
                    <a:pt x="2" y="6"/>
                    <a:pt x="2" y="6"/>
                    <a:pt x="2" y="7"/>
                  </a:cubicBezTo>
                  <a:lnTo>
                    <a:pt x="1" y="7"/>
                  </a:lnTo>
                  <a:cubicBezTo>
                    <a:pt x="1" y="7"/>
                    <a:pt x="1" y="6"/>
                    <a:pt x="0" y="6"/>
                  </a:cubicBezTo>
                  <a:lnTo>
                    <a:pt x="2" y="6"/>
                  </a:lnTo>
                  <a:close/>
                  <a:moveTo>
                    <a:pt x="2" y="7"/>
                  </a:moveTo>
                  <a:cubicBezTo>
                    <a:pt x="2" y="7"/>
                    <a:pt x="2" y="7"/>
                    <a:pt x="3" y="8"/>
                  </a:cubicBezTo>
                  <a:lnTo>
                    <a:pt x="1" y="8"/>
                  </a:lnTo>
                  <a:cubicBezTo>
                    <a:pt x="1" y="8"/>
                    <a:pt x="1" y="8"/>
                    <a:pt x="1" y="7"/>
                  </a:cubicBezTo>
                  <a:lnTo>
                    <a:pt x="2" y="7"/>
                  </a:lnTo>
                  <a:close/>
                  <a:moveTo>
                    <a:pt x="3" y="8"/>
                  </a:moveTo>
                  <a:cubicBezTo>
                    <a:pt x="4" y="10"/>
                    <a:pt x="5" y="11"/>
                    <a:pt x="6" y="12"/>
                  </a:cubicBezTo>
                  <a:lnTo>
                    <a:pt x="6" y="14"/>
                  </a:lnTo>
                  <a:cubicBezTo>
                    <a:pt x="4" y="12"/>
                    <a:pt x="3" y="11"/>
                    <a:pt x="1" y="8"/>
                  </a:cubicBezTo>
                  <a:lnTo>
                    <a:pt x="3" y="8"/>
                  </a:lnTo>
                  <a:close/>
                  <a:moveTo>
                    <a:pt x="6" y="14"/>
                  </a:moveTo>
                  <a:lnTo>
                    <a:pt x="6" y="14"/>
                  </a:lnTo>
                  <a:lnTo>
                    <a:pt x="6" y="13"/>
                  </a:lnTo>
                  <a:lnTo>
                    <a:pt x="6" y="14"/>
                  </a:lnTo>
                  <a:close/>
                  <a:moveTo>
                    <a:pt x="6" y="12"/>
                  </a:moveTo>
                  <a:cubicBezTo>
                    <a:pt x="8" y="13"/>
                    <a:pt x="10" y="14"/>
                    <a:pt x="11" y="15"/>
                  </a:cubicBezTo>
                  <a:lnTo>
                    <a:pt x="11" y="16"/>
                  </a:lnTo>
                  <a:cubicBezTo>
                    <a:pt x="9" y="16"/>
                    <a:pt x="7" y="15"/>
                    <a:pt x="6" y="14"/>
                  </a:cubicBezTo>
                  <a:lnTo>
                    <a:pt x="6" y="12"/>
                  </a:lnTo>
                  <a:close/>
                  <a:moveTo>
                    <a:pt x="11" y="15"/>
                  </a:moveTo>
                  <a:cubicBezTo>
                    <a:pt x="13" y="16"/>
                    <a:pt x="15" y="16"/>
                    <a:pt x="16" y="15"/>
                  </a:cubicBezTo>
                  <a:lnTo>
                    <a:pt x="17" y="16"/>
                  </a:lnTo>
                  <a:cubicBezTo>
                    <a:pt x="15" y="17"/>
                    <a:pt x="13" y="17"/>
                    <a:pt x="11" y="16"/>
                  </a:cubicBezTo>
                  <a:lnTo>
                    <a:pt x="11" y="15"/>
                  </a:lnTo>
                  <a:close/>
                  <a:moveTo>
                    <a:pt x="16" y="15"/>
                  </a:moveTo>
                  <a:lnTo>
                    <a:pt x="16" y="15"/>
                  </a:lnTo>
                  <a:lnTo>
                    <a:pt x="17" y="16"/>
                  </a:lnTo>
                  <a:lnTo>
                    <a:pt x="16" y="15"/>
                  </a:lnTo>
                  <a:close/>
                  <a:moveTo>
                    <a:pt x="16" y="15"/>
                  </a:moveTo>
                  <a:lnTo>
                    <a:pt x="16" y="15"/>
                  </a:lnTo>
                  <a:lnTo>
                    <a:pt x="17" y="16"/>
                  </a:lnTo>
                  <a:lnTo>
                    <a:pt x="16" y="15"/>
                  </a:lnTo>
                  <a:close/>
                  <a:moveTo>
                    <a:pt x="17" y="16"/>
                  </a:moveTo>
                  <a:lnTo>
                    <a:pt x="17" y="16"/>
                  </a:lnTo>
                  <a:close/>
                  <a:moveTo>
                    <a:pt x="16" y="15"/>
                  </a:moveTo>
                  <a:cubicBezTo>
                    <a:pt x="18" y="14"/>
                    <a:pt x="19" y="14"/>
                    <a:pt x="21" y="13"/>
                  </a:cubicBezTo>
                  <a:lnTo>
                    <a:pt x="21" y="15"/>
                  </a:lnTo>
                  <a:cubicBezTo>
                    <a:pt x="20" y="15"/>
                    <a:pt x="18" y="16"/>
                    <a:pt x="17" y="16"/>
                  </a:cubicBezTo>
                  <a:lnTo>
                    <a:pt x="16" y="15"/>
                  </a:lnTo>
                  <a:close/>
                  <a:moveTo>
                    <a:pt x="21" y="13"/>
                  </a:moveTo>
                  <a:cubicBezTo>
                    <a:pt x="26" y="12"/>
                    <a:pt x="30" y="10"/>
                    <a:pt x="31" y="5"/>
                  </a:cubicBezTo>
                  <a:lnTo>
                    <a:pt x="33" y="5"/>
                  </a:lnTo>
                  <a:cubicBezTo>
                    <a:pt x="32" y="11"/>
                    <a:pt x="26" y="13"/>
                    <a:pt x="21" y="15"/>
                  </a:cubicBezTo>
                  <a:lnTo>
                    <a:pt x="21" y="13"/>
                  </a:lnTo>
                  <a:close/>
                  <a:moveTo>
                    <a:pt x="32" y="5"/>
                  </a:moveTo>
                  <a:lnTo>
                    <a:pt x="33" y="5"/>
                  </a:lnTo>
                  <a:lnTo>
                    <a:pt x="3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3" name="Freeform 16">
              <a:extLst>
                <a:ext uri="{FF2B5EF4-FFF2-40B4-BE49-F238E27FC236}">
                  <a16:creationId xmlns:a16="http://schemas.microsoft.com/office/drawing/2014/main" id="{83B05D4E-5469-DD75-C6A4-F281FE829432}"/>
                </a:ext>
              </a:extLst>
            </p:cNvPr>
            <p:cNvSpPr>
              <a:spLocks/>
            </p:cNvSpPr>
            <p:nvPr/>
          </p:nvSpPr>
          <p:spPr bwMode="auto">
            <a:xfrm>
              <a:off x="2797" y="1257"/>
              <a:ext cx="117" cy="84"/>
            </a:xfrm>
            <a:custGeom>
              <a:avLst/>
              <a:gdLst>
                <a:gd name="T0" fmla="*/ 509658 w 21"/>
                <a:gd name="T1" fmla="*/ 33365 h 15"/>
                <a:gd name="T2" fmla="*/ 58790 w 21"/>
                <a:gd name="T3" fmla="*/ 186844 h 15"/>
                <a:gd name="T4" fmla="*/ 177272 w 21"/>
                <a:gd name="T5" fmla="*/ 462213 h 15"/>
                <a:gd name="T6" fmla="*/ 477845 w 21"/>
                <a:gd name="T7" fmla="*/ 341230 h 15"/>
                <a:gd name="T8" fmla="*/ 628296 w 21"/>
                <a:gd name="T9" fmla="*/ 154353 h 15"/>
                <a:gd name="T10" fmla="*/ 509658 w 21"/>
                <a:gd name="T11" fmla="*/ 333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17" y="1"/>
                  </a:moveTo>
                  <a:cubicBezTo>
                    <a:pt x="11" y="0"/>
                    <a:pt x="5" y="1"/>
                    <a:pt x="2" y="6"/>
                  </a:cubicBezTo>
                  <a:cubicBezTo>
                    <a:pt x="0" y="9"/>
                    <a:pt x="2" y="14"/>
                    <a:pt x="6" y="15"/>
                  </a:cubicBezTo>
                  <a:cubicBezTo>
                    <a:pt x="9" y="15"/>
                    <a:pt x="14" y="15"/>
                    <a:pt x="16" y="11"/>
                  </a:cubicBezTo>
                  <a:cubicBezTo>
                    <a:pt x="18" y="9"/>
                    <a:pt x="21" y="7"/>
                    <a:pt x="21" y="5"/>
                  </a:cubicBezTo>
                  <a:cubicBezTo>
                    <a:pt x="21" y="3"/>
                    <a:pt x="19" y="2"/>
                    <a:pt x="17"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4" name="Freeform 17">
              <a:extLst>
                <a:ext uri="{FF2B5EF4-FFF2-40B4-BE49-F238E27FC236}">
                  <a16:creationId xmlns:a16="http://schemas.microsoft.com/office/drawing/2014/main" id="{AA0897D2-B21B-A387-95A5-B7090C391A33}"/>
                </a:ext>
              </a:extLst>
            </p:cNvPr>
            <p:cNvSpPr>
              <a:spLocks noEditPoints="1"/>
            </p:cNvSpPr>
            <p:nvPr/>
          </p:nvSpPr>
          <p:spPr bwMode="auto">
            <a:xfrm>
              <a:off x="2802" y="1257"/>
              <a:ext cx="118" cy="84"/>
            </a:xfrm>
            <a:custGeom>
              <a:avLst/>
              <a:gdLst>
                <a:gd name="T0" fmla="*/ 470511 w 21"/>
                <a:gd name="T1" fmla="*/ 60934 h 15"/>
                <a:gd name="T2" fmla="*/ 504388 w 21"/>
                <a:gd name="T3" fmla="*/ 33365 h 15"/>
                <a:gd name="T4" fmla="*/ 504388 w 21"/>
                <a:gd name="T5" fmla="*/ 33365 h 15"/>
                <a:gd name="T6" fmla="*/ 504388 w 21"/>
                <a:gd name="T7" fmla="*/ 33365 h 15"/>
                <a:gd name="T8" fmla="*/ 408752 w 21"/>
                <a:gd name="T9" fmla="*/ 60934 h 15"/>
                <a:gd name="T10" fmla="*/ 504388 w 21"/>
                <a:gd name="T11" fmla="*/ 33365 h 15"/>
                <a:gd name="T12" fmla="*/ 408752 w 21"/>
                <a:gd name="T13" fmla="*/ 60934 h 15"/>
                <a:gd name="T14" fmla="*/ 346836 w 21"/>
                <a:gd name="T15" fmla="*/ 0 h 15"/>
                <a:gd name="T16" fmla="*/ 408752 w 21"/>
                <a:gd name="T17" fmla="*/ 60934 h 15"/>
                <a:gd name="T18" fmla="*/ 61725 w 21"/>
                <a:gd name="T19" fmla="*/ 186844 h 15"/>
                <a:gd name="T20" fmla="*/ 346836 w 21"/>
                <a:gd name="T21" fmla="*/ 0 h 15"/>
                <a:gd name="T22" fmla="*/ 33877 w 21"/>
                <a:gd name="T23" fmla="*/ 186844 h 15"/>
                <a:gd name="T24" fmla="*/ 33877 w 21"/>
                <a:gd name="T25" fmla="*/ 186844 h 15"/>
                <a:gd name="T26" fmla="*/ 33877 w 21"/>
                <a:gd name="T27" fmla="*/ 247806 h 15"/>
                <a:gd name="T28" fmla="*/ 33877 w 21"/>
                <a:gd name="T29" fmla="*/ 186844 h 15"/>
                <a:gd name="T30" fmla="*/ 33877 w 21"/>
                <a:gd name="T31" fmla="*/ 247806 h 15"/>
                <a:gd name="T32" fmla="*/ 0 w 21"/>
                <a:gd name="T33" fmla="*/ 368794 h 15"/>
                <a:gd name="T34" fmla="*/ 33877 w 21"/>
                <a:gd name="T35" fmla="*/ 247806 h 15"/>
                <a:gd name="T36" fmla="*/ 123642 w 21"/>
                <a:gd name="T37" fmla="*/ 402158 h 15"/>
                <a:gd name="T38" fmla="*/ 0 w 21"/>
                <a:gd name="T39" fmla="*/ 368794 h 15"/>
                <a:gd name="T40" fmla="*/ 123642 w 21"/>
                <a:gd name="T41" fmla="*/ 402158 h 15"/>
                <a:gd name="T42" fmla="*/ 95636 w 21"/>
                <a:gd name="T43" fmla="*/ 429727 h 15"/>
                <a:gd name="T44" fmla="*/ 123642 w 21"/>
                <a:gd name="T45" fmla="*/ 402158 h 15"/>
                <a:gd name="T46" fmla="*/ 156479 w 21"/>
                <a:gd name="T47" fmla="*/ 462213 h 15"/>
                <a:gd name="T48" fmla="*/ 123642 w 21"/>
                <a:gd name="T49" fmla="*/ 402158 h 15"/>
                <a:gd name="T50" fmla="*/ 156479 w 21"/>
                <a:gd name="T51" fmla="*/ 462213 h 15"/>
                <a:gd name="T52" fmla="*/ 156479 w 21"/>
                <a:gd name="T53" fmla="*/ 429727 h 15"/>
                <a:gd name="T54" fmla="*/ 346836 w 21"/>
                <a:gd name="T55" fmla="*/ 462213 h 15"/>
                <a:gd name="T56" fmla="*/ 156479 w 21"/>
                <a:gd name="T57" fmla="*/ 429727 h 15"/>
                <a:gd name="T58" fmla="*/ 442663 w 21"/>
                <a:gd name="T59" fmla="*/ 341230 h 15"/>
                <a:gd name="T60" fmla="*/ 346836 w 21"/>
                <a:gd name="T61" fmla="*/ 462213 h 15"/>
                <a:gd name="T62" fmla="*/ 442663 w 21"/>
                <a:gd name="T63" fmla="*/ 341230 h 15"/>
                <a:gd name="T64" fmla="*/ 470511 w 21"/>
                <a:gd name="T65" fmla="*/ 341230 h 15"/>
                <a:gd name="T66" fmla="*/ 442663 w 21"/>
                <a:gd name="T67" fmla="*/ 341230 h 15"/>
                <a:gd name="T68" fmla="*/ 504388 w 21"/>
                <a:gd name="T69" fmla="*/ 368794 h 15"/>
                <a:gd name="T70" fmla="*/ 442663 w 21"/>
                <a:gd name="T71" fmla="*/ 341230 h 15"/>
                <a:gd name="T72" fmla="*/ 537383 w 21"/>
                <a:gd name="T73" fmla="*/ 247806 h 15"/>
                <a:gd name="T74" fmla="*/ 504388 w 21"/>
                <a:gd name="T75" fmla="*/ 368794 h 15"/>
                <a:gd name="T76" fmla="*/ 537383 w 21"/>
                <a:gd name="T77" fmla="*/ 247806 h 15"/>
                <a:gd name="T78" fmla="*/ 660867 w 21"/>
                <a:gd name="T79" fmla="*/ 154353 h 15"/>
                <a:gd name="T80" fmla="*/ 537383 w 21"/>
                <a:gd name="T81" fmla="*/ 247806 h 15"/>
                <a:gd name="T82" fmla="*/ 599142 w 21"/>
                <a:gd name="T83" fmla="*/ 154353 h 15"/>
                <a:gd name="T84" fmla="*/ 599142 w 21"/>
                <a:gd name="T85" fmla="*/ 154353 h 15"/>
                <a:gd name="T86" fmla="*/ 599142 w 21"/>
                <a:gd name="T87" fmla="*/ 154353 h 15"/>
                <a:gd name="T88" fmla="*/ 660867 w 21"/>
                <a:gd name="T89" fmla="*/ 154353 h 15"/>
                <a:gd name="T90" fmla="*/ 660867 w 21"/>
                <a:gd name="T91" fmla="*/ 154353 h 15"/>
                <a:gd name="T92" fmla="*/ 626990 w 21"/>
                <a:gd name="T93" fmla="*/ 154353 h 15"/>
                <a:gd name="T94" fmla="*/ 599142 w 21"/>
                <a:gd name="T95" fmla="*/ 154353 h 15"/>
                <a:gd name="T96" fmla="*/ 626990 w 21"/>
                <a:gd name="T97" fmla="*/ 120988 h 15"/>
                <a:gd name="T98" fmla="*/ 599142 w 21"/>
                <a:gd name="T99" fmla="*/ 154353 h 15"/>
                <a:gd name="T100" fmla="*/ 599142 w 21"/>
                <a:gd name="T101" fmla="*/ 120988 h 15"/>
                <a:gd name="T102" fmla="*/ 626990 w 21"/>
                <a:gd name="T103" fmla="*/ 120988 h 15"/>
                <a:gd name="T104" fmla="*/ 599142 w 21"/>
                <a:gd name="T105" fmla="*/ 120988 h 15"/>
                <a:gd name="T106" fmla="*/ 504388 w 21"/>
                <a:gd name="T107" fmla="*/ 33365 h 15"/>
                <a:gd name="T108" fmla="*/ 599142 w 21"/>
                <a:gd name="T109" fmla="*/ 120988 h 15"/>
                <a:gd name="T110" fmla="*/ 470511 w 21"/>
                <a:gd name="T111" fmla="*/ 60934 h 15"/>
                <a:gd name="T112" fmla="*/ 470511 w 21"/>
                <a:gd name="T113" fmla="*/ 60934 h 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15">
                  <a:moveTo>
                    <a:pt x="15" y="2"/>
                  </a:moveTo>
                  <a:lnTo>
                    <a:pt x="15" y="2"/>
                  </a:lnTo>
                  <a:lnTo>
                    <a:pt x="16" y="1"/>
                  </a:lnTo>
                  <a:lnTo>
                    <a:pt x="15" y="2"/>
                  </a:lnTo>
                  <a:close/>
                  <a:moveTo>
                    <a:pt x="16" y="1"/>
                  </a:moveTo>
                  <a:lnTo>
                    <a:pt x="16" y="1"/>
                  </a:lnTo>
                  <a:close/>
                  <a:moveTo>
                    <a:pt x="15" y="2"/>
                  </a:moveTo>
                  <a:cubicBezTo>
                    <a:pt x="15" y="2"/>
                    <a:pt x="14" y="2"/>
                    <a:pt x="13" y="2"/>
                  </a:cubicBezTo>
                  <a:lnTo>
                    <a:pt x="13" y="0"/>
                  </a:lnTo>
                  <a:cubicBezTo>
                    <a:pt x="14" y="0"/>
                    <a:pt x="15" y="1"/>
                    <a:pt x="16" y="1"/>
                  </a:cubicBezTo>
                  <a:lnTo>
                    <a:pt x="15" y="2"/>
                  </a:lnTo>
                  <a:close/>
                  <a:moveTo>
                    <a:pt x="13" y="2"/>
                  </a:moveTo>
                  <a:cubicBezTo>
                    <a:pt x="12" y="2"/>
                    <a:pt x="12" y="2"/>
                    <a:pt x="11" y="2"/>
                  </a:cubicBezTo>
                  <a:lnTo>
                    <a:pt x="11" y="0"/>
                  </a:lnTo>
                  <a:cubicBezTo>
                    <a:pt x="12" y="0"/>
                    <a:pt x="13" y="0"/>
                    <a:pt x="13" y="0"/>
                  </a:cubicBezTo>
                  <a:lnTo>
                    <a:pt x="13" y="2"/>
                  </a:lnTo>
                  <a:close/>
                  <a:moveTo>
                    <a:pt x="11" y="2"/>
                  </a:moveTo>
                  <a:cubicBezTo>
                    <a:pt x="7" y="2"/>
                    <a:pt x="4" y="3"/>
                    <a:pt x="2" y="6"/>
                  </a:cubicBezTo>
                  <a:lnTo>
                    <a:pt x="1" y="6"/>
                  </a:lnTo>
                  <a:cubicBezTo>
                    <a:pt x="3" y="2"/>
                    <a:pt x="7" y="0"/>
                    <a:pt x="11" y="0"/>
                  </a:cubicBezTo>
                  <a:lnTo>
                    <a:pt x="11" y="2"/>
                  </a:lnTo>
                  <a:close/>
                  <a:moveTo>
                    <a:pt x="1" y="6"/>
                  </a:moveTo>
                  <a:lnTo>
                    <a:pt x="1" y="6"/>
                  </a:lnTo>
                  <a:close/>
                  <a:moveTo>
                    <a:pt x="2" y="6"/>
                  </a:moveTo>
                  <a:cubicBezTo>
                    <a:pt x="1" y="7"/>
                    <a:pt x="1" y="8"/>
                    <a:pt x="1" y="8"/>
                  </a:cubicBezTo>
                  <a:lnTo>
                    <a:pt x="0" y="8"/>
                  </a:lnTo>
                  <a:cubicBezTo>
                    <a:pt x="0" y="7"/>
                    <a:pt x="0" y="6"/>
                    <a:pt x="1" y="6"/>
                  </a:cubicBezTo>
                  <a:lnTo>
                    <a:pt x="2" y="6"/>
                  </a:lnTo>
                  <a:close/>
                  <a:moveTo>
                    <a:pt x="1" y="8"/>
                  </a:moveTo>
                  <a:cubicBezTo>
                    <a:pt x="1" y="9"/>
                    <a:pt x="1" y="10"/>
                    <a:pt x="2" y="11"/>
                  </a:cubicBezTo>
                  <a:lnTo>
                    <a:pt x="0" y="12"/>
                  </a:lnTo>
                  <a:cubicBezTo>
                    <a:pt x="0" y="11"/>
                    <a:pt x="0" y="9"/>
                    <a:pt x="0" y="8"/>
                  </a:cubicBezTo>
                  <a:lnTo>
                    <a:pt x="1" y="8"/>
                  </a:lnTo>
                  <a:close/>
                  <a:moveTo>
                    <a:pt x="2" y="11"/>
                  </a:moveTo>
                  <a:cubicBezTo>
                    <a:pt x="2" y="12"/>
                    <a:pt x="3" y="13"/>
                    <a:pt x="4" y="13"/>
                  </a:cubicBezTo>
                  <a:lnTo>
                    <a:pt x="3" y="15"/>
                  </a:lnTo>
                  <a:cubicBezTo>
                    <a:pt x="2" y="14"/>
                    <a:pt x="1" y="13"/>
                    <a:pt x="0" y="12"/>
                  </a:cubicBezTo>
                  <a:lnTo>
                    <a:pt x="2" y="11"/>
                  </a:lnTo>
                  <a:close/>
                  <a:moveTo>
                    <a:pt x="4" y="13"/>
                  </a:moveTo>
                  <a:lnTo>
                    <a:pt x="4" y="13"/>
                  </a:lnTo>
                  <a:lnTo>
                    <a:pt x="3" y="14"/>
                  </a:lnTo>
                  <a:lnTo>
                    <a:pt x="4" y="13"/>
                  </a:lnTo>
                  <a:close/>
                  <a:moveTo>
                    <a:pt x="4" y="13"/>
                  </a:moveTo>
                  <a:cubicBezTo>
                    <a:pt x="4" y="14"/>
                    <a:pt x="4" y="14"/>
                    <a:pt x="5" y="14"/>
                  </a:cubicBezTo>
                  <a:lnTo>
                    <a:pt x="5" y="15"/>
                  </a:lnTo>
                  <a:cubicBezTo>
                    <a:pt x="4" y="15"/>
                    <a:pt x="3" y="15"/>
                    <a:pt x="3" y="15"/>
                  </a:cubicBezTo>
                  <a:lnTo>
                    <a:pt x="4" y="13"/>
                  </a:lnTo>
                  <a:close/>
                  <a:moveTo>
                    <a:pt x="5" y="15"/>
                  </a:moveTo>
                  <a:lnTo>
                    <a:pt x="5" y="15"/>
                  </a:lnTo>
                  <a:close/>
                  <a:moveTo>
                    <a:pt x="5" y="14"/>
                  </a:moveTo>
                  <a:cubicBezTo>
                    <a:pt x="7" y="14"/>
                    <a:pt x="9" y="14"/>
                    <a:pt x="10" y="14"/>
                  </a:cubicBezTo>
                  <a:lnTo>
                    <a:pt x="11" y="15"/>
                  </a:lnTo>
                  <a:cubicBezTo>
                    <a:pt x="9" y="15"/>
                    <a:pt x="7" y="15"/>
                    <a:pt x="5" y="15"/>
                  </a:cubicBezTo>
                  <a:lnTo>
                    <a:pt x="5" y="14"/>
                  </a:lnTo>
                  <a:close/>
                  <a:moveTo>
                    <a:pt x="10" y="14"/>
                  </a:moveTo>
                  <a:cubicBezTo>
                    <a:pt x="12" y="13"/>
                    <a:pt x="14" y="13"/>
                    <a:pt x="14" y="11"/>
                  </a:cubicBezTo>
                  <a:lnTo>
                    <a:pt x="16" y="12"/>
                  </a:lnTo>
                  <a:cubicBezTo>
                    <a:pt x="15" y="14"/>
                    <a:pt x="13" y="15"/>
                    <a:pt x="11" y="15"/>
                  </a:cubicBezTo>
                  <a:lnTo>
                    <a:pt x="10" y="14"/>
                  </a:lnTo>
                  <a:close/>
                  <a:moveTo>
                    <a:pt x="14" y="11"/>
                  </a:moveTo>
                  <a:lnTo>
                    <a:pt x="14" y="11"/>
                  </a:lnTo>
                  <a:lnTo>
                    <a:pt x="15" y="11"/>
                  </a:lnTo>
                  <a:lnTo>
                    <a:pt x="14" y="11"/>
                  </a:lnTo>
                  <a:close/>
                  <a:moveTo>
                    <a:pt x="14" y="11"/>
                  </a:moveTo>
                  <a:cubicBezTo>
                    <a:pt x="15" y="11"/>
                    <a:pt x="15" y="11"/>
                    <a:pt x="15" y="11"/>
                  </a:cubicBezTo>
                  <a:lnTo>
                    <a:pt x="16" y="12"/>
                  </a:lnTo>
                  <a:cubicBezTo>
                    <a:pt x="16" y="12"/>
                    <a:pt x="16" y="12"/>
                    <a:pt x="16" y="12"/>
                  </a:cubicBezTo>
                  <a:lnTo>
                    <a:pt x="14" y="11"/>
                  </a:lnTo>
                  <a:close/>
                  <a:moveTo>
                    <a:pt x="15" y="11"/>
                  </a:moveTo>
                  <a:cubicBezTo>
                    <a:pt x="15" y="10"/>
                    <a:pt x="16" y="9"/>
                    <a:pt x="17" y="8"/>
                  </a:cubicBezTo>
                  <a:lnTo>
                    <a:pt x="18" y="9"/>
                  </a:lnTo>
                  <a:cubicBezTo>
                    <a:pt x="17" y="10"/>
                    <a:pt x="16" y="11"/>
                    <a:pt x="16" y="12"/>
                  </a:cubicBezTo>
                  <a:lnTo>
                    <a:pt x="15" y="11"/>
                  </a:lnTo>
                  <a:close/>
                  <a:moveTo>
                    <a:pt x="17" y="8"/>
                  </a:moveTo>
                  <a:cubicBezTo>
                    <a:pt x="18" y="7"/>
                    <a:pt x="19" y="6"/>
                    <a:pt x="19" y="5"/>
                  </a:cubicBezTo>
                  <a:lnTo>
                    <a:pt x="21" y="5"/>
                  </a:lnTo>
                  <a:cubicBezTo>
                    <a:pt x="21" y="7"/>
                    <a:pt x="19" y="8"/>
                    <a:pt x="18" y="9"/>
                  </a:cubicBezTo>
                  <a:lnTo>
                    <a:pt x="17" y="8"/>
                  </a:lnTo>
                  <a:close/>
                  <a:moveTo>
                    <a:pt x="19" y="5"/>
                  </a:moveTo>
                  <a:lnTo>
                    <a:pt x="19" y="5"/>
                  </a:lnTo>
                  <a:lnTo>
                    <a:pt x="20" y="5"/>
                  </a:lnTo>
                  <a:lnTo>
                    <a:pt x="19" y="5"/>
                  </a:lnTo>
                  <a:close/>
                  <a:moveTo>
                    <a:pt x="19" y="5"/>
                  </a:moveTo>
                  <a:lnTo>
                    <a:pt x="19" y="5"/>
                  </a:lnTo>
                  <a:lnTo>
                    <a:pt x="21" y="5"/>
                  </a:lnTo>
                  <a:lnTo>
                    <a:pt x="19" y="5"/>
                  </a:lnTo>
                  <a:close/>
                  <a:moveTo>
                    <a:pt x="21" y="5"/>
                  </a:moveTo>
                  <a:lnTo>
                    <a:pt x="21" y="5"/>
                  </a:lnTo>
                  <a:lnTo>
                    <a:pt x="20" y="5"/>
                  </a:lnTo>
                  <a:lnTo>
                    <a:pt x="21" y="5"/>
                  </a:lnTo>
                  <a:close/>
                  <a:moveTo>
                    <a:pt x="19" y="5"/>
                  </a:moveTo>
                  <a:cubicBezTo>
                    <a:pt x="19" y="4"/>
                    <a:pt x="19" y="4"/>
                    <a:pt x="19" y="4"/>
                  </a:cubicBezTo>
                  <a:lnTo>
                    <a:pt x="20" y="4"/>
                  </a:lnTo>
                  <a:cubicBezTo>
                    <a:pt x="21" y="4"/>
                    <a:pt x="21" y="4"/>
                    <a:pt x="21" y="5"/>
                  </a:cubicBezTo>
                  <a:lnTo>
                    <a:pt x="19" y="5"/>
                  </a:lnTo>
                  <a:close/>
                  <a:moveTo>
                    <a:pt x="19" y="4"/>
                  </a:moveTo>
                  <a:cubicBezTo>
                    <a:pt x="19" y="4"/>
                    <a:pt x="19" y="4"/>
                    <a:pt x="19" y="4"/>
                  </a:cubicBezTo>
                  <a:lnTo>
                    <a:pt x="20" y="3"/>
                  </a:lnTo>
                  <a:cubicBezTo>
                    <a:pt x="20" y="3"/>
                    <a:pt x="20" y="3"/>
                    <a:pt x="20" y="4"/>
                  </a:cubicBezTo>
                  <a:lnTo>
                    <a:pt x="19" y="4"/>
                  </a:lnTo>
                  <a:close/>
                  <a:moveTo>
                    <a:pt x="19" y="4"/>
                  </a:moveTo>
                  <a:cubicBezTo>
                    <a:pt x="18" y="3"/>
                    <a:pt x="17" y="2"/>
                    <a:pt x="15" y="2"/>
                  </a:cubicBezTo>
                  <a:lnTo>
                    <a:pt x="16" y="1"/>
                  </a:lnTo>
                  <a:cubicBezTo>
                    <a:pt x="17" y="1"/>
                    <a:pt x="19" y="2"/>
                    <a:pt x="20" y="3"/>
                  </a:cubicBezTo>
                  <a:lnTo>
                    <a:pt x="19" y="4"/>
                  </a:lnTo>
                  <a:close/>
                  <a:moveTo>
                    <a:pt x="15" y="2"/>
                  </a:moveTo>
                  <a:lnTo>
                    <a:pt x="15" y="2"/>
                  </a:lnTo>
                  <a:lnTo>
                    <a:pt x="16"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5" name="Freeform 18">
              <a:extLst>
                <a:ext uri="{FF2B5EF4-FFF2-40B4-BE49-F238E27FC236}">
                  <a16:creationId xmlns:a16="http://schemas.microsoft.com/office/drawing/2014/main" id="{E97E3D8D-7064-BC33-CCA1-A31A874C859B}"/>
                </a:ext>
              </a:extLst>
            </p:cNvPr>
            <p:cNvSpPr>
              <a:spLocks/>
            </p:cNvSpPr>
            <p:nvPr/>
          </p:nvSpPr>
          <p:spPr bwMode="auto">
            <a:xfrm>
              <a:off x="2892" y="1263"/>
              <a:ext cx="123" cy="95"/>
            </a:xfrm>
            <a:custGeom>
              <a:avLst/>
              <a:gdLst>
                <a:gd name="T0" fmla="*/ 638918 w 22"/>
                <a:gd name="T1" fmla="*/ 152173 h 17"/>
                <a:gd name="T2" fmla="*/ 273507 w 22"/>
                <a:gd name="T3" fmla="*/ 92653 h 17"/>
                <a:gd name="T4" fmla="*/ 0 w 22"/>
                <a:gd name="T5" fmla="*/ 425114 h 17"/>
                <a:gd name="T6" fmla="*/ 185613 w 22"/>
                <a:gd name="T7" fmla="*/ 517767 h 17"/>
                <a:gd name="T8" fmla="*/ 426083 w 22"/>
                <a:gd name="T9" fmla="*/ 332612 h 17"/>
                <a:gd name="T10" fmla="*/ 638918 w 22"/>
                <a:gd name="T11" fmla="*/ 244832 h 17"/>
                <a:gd name="T12" fmla="*/ 638918 w 22"/>
                <a:gd name="T13" fmla="*/ 15217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7">
                  <a:moveTo>
                    <a:pt x="21" y="5"/>
                  </a:moveTo>
                  <a:cubicBezTo>
                    <a:pt x="17" y="4"/>
                    <a:pt x="13" y="0"/>
                    <a:pt x="9" y="3"/>
                  </a:cubicBezTo>
                  <a:cubicBezTo>
                    <a:pt x="5" y="6"/>
                    <a:pt x="1" y="9"/>
                    <a:pt x="0" y="14"/>
                  </a:cubicBezTo>
                  <a:cubicBezTo>
                    <a:pt x="0" y="16"/>
                    <a:pt x="4" y="17"/>
                    <a:pt x="6" y="17"/>
                  </a:cubicBezTo>
                  <a:cubicBezTo>
                    <a:pt x="10" y="16"/>
                    <a:pt x="12" y="13"/>
                    <a:pt x="14" y="11"/>
                  </a:cubicBezTo>
                  <a:cubicBezTo>
                    <a:pt x="16" y="9"/>
                    <a:pt x="19" y="10"/>
                    <a:pt x="21" y="8"/>
                  </a:cubicBezTo>
                  <a:cubicBezTo>
                    <a:pt x="21" y="7"/>
                    <a:pt x="22" y="6"/>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6" name="Freeform 19">
              <a:extLst>
                <a:ext uri="{FF2B5EF4-FFF2-40B4-BE49-F238E27FC236}">
                  <a16:creationId xmlns:a16="http://schemas.microsoft.com/office/drawing/2014/main" id="{812A3557-9C28-1F82-659D-E4408E5D636E}"/>
                </a:ext>
              </a:extLst>
            </p:cNvPr>
            <p:cNvSpPr>
              <a:spLocks noEditPoints="1"/>
            </p:cNvSpPr>
            <p:nvPr/>
          </p:nvSpPr>
          <p:spPr bwMode="auto">
            <a:xfrm>
              <a:off x="2886" y="1263"/>
              <a:ext cx="129" cy="100"/>
            </a:xfrm>
            <a:custGeom>
              <a:avLst/>
              <a:gdLst>
                <a:gd name="T0" fmla="*/ 682814 w 23"/>
                <a:gd name="T1" fmla="*/ 174383 h 18"/>
                <a:gd name="T2" fmla="*/ 682814 w 23"/>
                <a:gd name="T3" fmla="*/ 148672 h 18"/>
                <a:gd name="T4" fmla="*/ 682814 w 23"/>
                <a:gd name="T5" fmla="*/ 148672 h 18"/>
                <a:gd name="T6" fmla="*/ 682814 w 23"/>
                <a:gd name="T7" fmla="*/ 148672 h 18"/>
                <a:gd name="T8" fmla="*/ 593697 w 23"/>
                <a:gd name="T9" fmla="*/ 148672 h 18"/>
                <a:gd name="T10" fmla="*/ 682814 w 23"/>
                <a:gd name="T11" fmla="*/ 148672 h 18"/>
                <a:gd name="T12" fmla="*/ 621410 w 23"/>
                <a:gd name="T13" fmla="*/ 116267 h 18"/>
                <a:gd name="T14" fmla="*/ 593697 w 23"/>
                <a:gd name="T15" fmla="*/ 116267 h 18"/>
                <a:gd name="T16" fmla="*/ 593697 w 23"/>
                <a:gd name="T17" fmla="*/ 148672 h 18"/>
                <a:gd name="T18" fmla="*/ 310705 w 23"/>
                <a:gd name="T19" fmla="*/ 58117 h 18"/>
                <a:gd name="T20" fmla="*/ 593697 w 23"/>
                <a:gd name="T21" fmla="*/ 148672 h 18"/>
                <a:gd name="T22" fmla="*/ 344396 w 23"/>
                <a:gd name="T23" fmla="*/ 89506 h 18"/>
                <a:gd name="T24" fmla="*/ 344396 w 23"/>
                <a:gd name="T25" fmla="*/ 89506 h 18"/>
                <a:gd name="T26" fmla="*/ 155434 w 23"/>
                <a:gd name="T27" fmla="*/ 232500 h 18"/>
                <a:gd name="T28" fmla="*/ 310705 w 23"/>
                <a:gd name="T29" fmla="*/ 58117 h 18"/>
                <a:gd name="T30" fmla="*/ 155434 w 23"/>
                <a:gd name="T31" fmla="*/ 232500 h 18"/>
                <a:gd name="T32" fmla="*/ 0 w 23"/>
                <a:gd name="T33" fmla="*/ 412561 h 18"/>
                <a:gd name="T34" fmla="*/ 155434 w 23"/>
                <a:gd name="T35" fmla="*/ 232500 h 18"/>
                <a:gd name="T36" fmla="*/ 0 w 23"/>
                <a:gd name="T37" fmla="*/ 412561 h 18"/>
                <a:gd name="T38" fmla="*/ 0 w 23"/>
                <a:gd name="T39" fmla="*/ 412561 h 18"/>
                <a:gd name="T40" fmla="*/ 61404 w 23"/>
                <a:gd name="T41" fmla="*/ 412561 h 18"/>
                <a:gd name="T42" fmla="*/ 0 w 23"/>
                <a:gd name="T43" fmla="*/ 412561 h 18"/>
                <a:gd name="T44" fmla="*/ 61404 w 23"/>
                <a:gd name="T45" fmla="*/ 412561 h 18"/>
                <a:gd name="T46" fmla="*/ 61404 w 23"/>
                <a:gd name="T47" fmla="*/ 470494 h 18"/>
                <a:gd name="T48" fmla="*/ 61404 w 23"/>
                <a:gd name="T49" fmla="*/ 412561 h 18"/>
                <a:gd name="T50" fmla="*/ 121742 w 23"/>
                <a:gd name="T51" fmla="*/ 470494 h 18"/>
                <a:gd name="T52" fmla="*/ 61404 w 23"/>
                <a:gd name="T53" fmla="*/ 470494 h 18"/>
                <a:gd name="T54" fmla="*/ 121742 w 23"/>
                <a:gd name="T55" fmla="*/ 470494 h 18"/>
                <a:gd name="T56" fmla="*/ 121742 w 23"/>
                <a:gd name="T57" fmla="*/ 497256 h 18"/>
                <a:gd name="T58" fmla="*/ 121742 w 23"/>
                <a:gd name="T59" fmla="*/ 470494 h 18"/>
                <a:gd name="T60" fmla="*/ 216647 w 23"/>
                <a:gd name="T61" fmla="*/ 497256 h 18"/>
                <a:gd name="T62" fmla="*/ 121742 w 23"/>
                <a:gd name="T63" fmla="*/ 470494 h 18"/>
                <a:gd name="T64" fmla="*/ 216647 w 23"/>
                <a:gd name="T65" fmla="*/ 470494 h 18"/>
                <a:gd name="T66" fmla="*/ 216647 w 23"/>
                <a:gd name="T67" fmla="*/ 470494 h 18"/>
                <a:gd name="T68" fmla="*/ 438454 w 23"/>
                <a:gd name="T69" fmla="*/ 354411 h 18"/>
                <a:gd name="T70" fmla="*/ 216647 w 23"/>
                <a:gd name="T71" fmla="*/ 497256 h 18"/>
                <a:gd name="T72" fmla="*/ 438454 w 23"/>
                <a:gd name="T73" fmla="*/ 380989 h 18"/>
                <a:gd name="T74" fmla="*/ 438454 w 23"/>
                <a:gd name="T75" fmla="*/ 354411 h 18"/>
                <a:gd name="T76" fmla="*/ 438454 w 23"/>
                <a:gd name="T77" fmla="*/ 354411 h 18"/>
                <a:gd name="T78" fmla="*/ 499673 w 23"/>
                <a:gd name="T79" fmla="*/ 322872 h 18"/>
                <a:gd name="T80" fmla="*/ 438454 w 23"/>
                <a:gd name="T81" fmla="*/ 354411 h 18"/>
                <a:gd name="T82" fmla="*/ 499673 w 23"/>
                <a:gd name="T83" fmla="*/ 322872 h 18"/>
                <a:gd name="T84" fmla="*/ 499673 w 23"/>
                <a:gd name="T85" fmla="*/ 322872 h 18"/>
                <a:gd name="T86" fmla="*/ 560197 w 23"/>
                <a:gd name="T87" fmla="*/ 264756 h 18"/>
                <a:gd name="T88" fmla="*/ 499673 w 23"/>
                <a:gd name="T89" fmla="*/ 322872 h 18"/>
                <a:gd name="T90" fmla="*/ 560197 w 23"/>
                <a:gd name="T91" fmla="*/ 264756 h 18"/>
                <a:gd name="T92" fmla="*/ 682814 w 23"/>
                <a:gd name="T93" fmla="*/ 232500 h 18"/>
                <a:gd name="T94" fmla="*/ 560197 w 23"/>
                <a:gd name="T95" fmla="*/ 264756 h 18"/>
                <a:gd name="T96" fmla="*/ 682814 w 23"/>
                <a:gd name="T97" fmla="*/ 232500 h 18"/>
                <a:gd name="T98" fmla="*/ 655101 w 23"/>
                <a:gd name="T99" fmla="*/ 206789 h 18"/>
                <a:gd name="T100" fmla="*/ 716505 w 23"/>
                <a:gd name="T101" fmla="*/ 206789 h 18"/>
                <a:gd name="T102" fmla="*/ 655101 w 23"/>
                <a:gd name="T103" fmla="*/ 206789 h 18"/>
                <a:gd name="T104" fmla="*/ 682814 w 23"/>
                <a:gd name="T105" fmla="*/ 174383 h 18"/>
                <a:gd name="T106" fmla="*/ 716505 w 23"/>
                <a:gd name="T107" fmla="*/ 206789 h 18"/>
                <a:gd name="T108" fmla="*/ 682814 w 23"/>
                <a:gd name="T109" fmla="*/ 174383 h 18"/>
                <a:gd name="T110" fmla="*/ 682814 w 23"/>
                <a:gd name="T111" fmla="*/ 148672 h 18"/>
                <a:gd name="T112" fmla="*/ 682814 w 23"/>
                <a:gd name="T113" fmla="*/ 174383 h 18"/>
                <a:gd name="T114" fmla="*/ 682814 w 23"/>
                <a:gd name="T115" fmla="*/ 148672 h 18"/>
                <a:gd name="T116" fmla="*/ 682814 w 23"/>
                <a:gd name="T117" fmla="*/ 174383 h 18"/>
                <a:gd name="T118" fmla="*/ 682814 w 23"/>
                <a:gd name="T119" fmla="*/ 148672 h 18"/>
                <a:gd name="T120" fmla="*/ 682814 w 23"/>
                <a:gd name="T121" fmla="*/ 174383 h 18"/>
                <a:gd name="T122" fmla="*/ 682814 w 23"/>
                <a:gd name="T123" fmla="*/ 174383 h 18"/>
                <a:gd name="T124" fmla="*/ 682814 w 23"/>
                <a:gd name="T125" fmla="*/ 174383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 h="18">
                  <a:moveTo>
                    <a:pt x="22" y="6"/>
                  </a:moveTo>
                  <a:lnTo>
                    <a:pt x="22" y="6"/>
                  </a:lnTo>
                  <a:lnTo>
                    <a:pt x="22" y="5"/>
                  </a:lnTo>
                  <a:lnTo>
                    <a:pt x="22" y="6"/>
                  </a:lnTo>
                  <a:close/>
                  <a:moveTo>
                    <a:pt x="22" y="5"/>
                  </a:moveTo>
                  <a:lnTo>
                    <a:pt x="22" y="5"/>
                  </a:lnTo>
                  <a:close/>
                  <a:moveTo>
                    <a:pt x="22" y="6"/>
                  </a:moveTo>
                  <a:cubicBezTo>
                    <a:pt x="21" y="6"/>
                    <a:pt x="20" y="5"/>
                    <a:pt x="19" y="5"/>
                  </a:cubicBezTo>
                  <a:lnTo>
                    <a:pt x="20" y="4"/>
                  </a:lnTo>
                  <a:cubicBezTo>
                    <a:pt x="21" y="4"/>
                    <a:pt x="21" y="4"/>
                    <a:pt x="22" y="5"/>
                  </a:cubicBezTo>
                  <a:lnTo>
                    <a:pt x="22" y="6"/>
                  </a:lnTo>
                  <a:close/>
                  <a:moveTo>
                    <a:pt x="20" y="4"/>
                  </a:moveTo>
                  <a:lnTo>
                    <a:pt x="20" y="4"/>
                  </a:lnTo>
                  <a:lnTo>
                    <a:pt x="19" y="4"/>
                  </a:lnTo>
                  <a:lnTo>
                    <a:pt x="20" y="4"/>
                  </a:lnTo>
                  <a:close/>
                  <a:moveTo>
                    <a:pt x="19" y="5"/>
                  </a:moveTo>
                  <a:cubicBezTo>
                    <a:pt x="16" y="3"/>
                    <a:pt x="13" y="2"/>
                    <a:pt x="11" y="3"/>
                  </a:cubicBezTo>
                  <a:lnTo>
                    <a:pt x="10" y="2"/>
                  </a:lnTo>
                  <a:cubicBezTo>
                    <a:pt x="13" y="0"/>
                    <a:pt x="16" y="2"/>
                    <a:pt x="20" y="4"/>
                  </a:cubicBezTo>
                  <a:lnTo>
                    <a:pt x="19" y="5"/>
                  </a:lnTo>
                  <a:close/>
                  <a:moveTo>
                    <a:pt x="11" y="3"/>
                  </a:moveTo>
                  <a:lnTo>
                    <a:pt x="11" y="3"/>
                  </a:lnTo>
                  <a:lnTo>
                    <a:pt x="10" y="3"/>
                  </a:lnTo>
                  <a:lnTo>
                    <a:pt x="11" y="3"/>
                  </a:lnTo>
                  <a:close/>
                  <a:moveTo>
                    <a:pt x="11" y="3"/>
                  </a:moveTo>
                  <a:cubicBezTo>
                    <a:pt x="9" y="5"/>
                    <a:pt x="7" y="6"/>
                    <a:pt x="5" y="8"/>
                  </a:cubicBezTo>
                  <a:lnTo>
                    <a:pt x="4" y="7"/>
                  </a:lnTo>
                  <a:cubicBezTo>
                    <a:pt x="6" y="5"/>
                    <a:pt x="8" y="4"/>
                    <a:pt x="10" y="2"/>
                  </a:cubicBezTo>
                  <a:lnTo>
                    <a:pt x="11" y="3"/>
                  </a:lnTo>
                  <a:close/>
                  <a:moveTo>
                    <a:pt x="5" y="8"/>
                  </a:moveTo>
                  <a:cubicBezTo>
                    <a:pt x="4" y="10"/>
                    <a:pt x="2" y="12"/>
                    <a:pt x="2" y="14"/>
                  </a:cubicBezTo>
                  <a:lnTo>
                    <a:pt x="0" y="14"/>
                  </a:lnTo>
                  <a:cubicBezTo>
                    <a:pt x="1" y="11"/>
                    <a:pt x="2" y="9"/>
                    <a:pt x="4" y="7"/>
                  </a:cubicBezTo>
                  <a:lnTo>
                    <a:pt x="5" y="8"/>
                  </a:lnTo>
                  <a:close/>
                  <a:moveTo>
                    <a:pt x="0" y="14"/>
                  </a:moveTo>
                  <a:lnTo>
                    <a:pt x="0" y="14"/>
                  </a:lnTo>
                  <a:lnTo>
                    <a:pt x="1" y="14"/>
                  </a:lnTo>
                  <a:lnTo>
                    <a:pt x="0" y="14"/>
                  </a:lnTo>
                  <a:close/>
                  <a:moveTo>
                    <a:pt x="2" y="14"/>
                  </a:moveTo>
                  <a:cubicBezTo>
                    <a:pt x="2" y="14"/>
                    <a:pt x="2" y="14"/>
                    <a:pt x="2" y="14"/>
                  </a:cubicBezTo>
                  <a:lnTo>
                    <a:pt x="0" y="15"/>
                  </a:lnTo>
                  <a:cubicBezTo>
                    <a:pt x="0" y="14"/>
                    <a:pt x="0" y="14"/>
                    <a:pt x="0" y="14"/>
                  </a:cubicBezTo>
                  <a:lnTo>
                    <a:pt x="2" y="14"/>
                  </a:lnTo>
                  <a:close/>
                  <a:moveTo>
                    <a:pt x="2" y="14"/>
                  </a:moveTo>
                  <a:cubicBezTo>
                    <a:pt x="2" y="15"/>
                    <a:pt x="2" y="15"/>
                    <a:pt x="2" y="15"/>
                  </a:cubicBezTo>
                  <a:lnTo>
                    <a:pt x="2" y="16"/>
                  </a:lnTo>
                  <a:cubicBezTo>
                    <a:pt x="1" y="16"/>
                    <a:pt x="1" y="15"/>
                    <a:pt x="0" y="15"/>
                  </a:cubicBezTo>
                  <a:lnTo>
                    <a:pt x="2" y="14"/>
                  </a:lnTo>
                  <a:close/>
                  <a:moveTo>
                    <a:pt x="2" y="15"/>
                  </a:moveTo>
                  <a:cubicBezTo>
                    <a:pt x="3" y="16"/>
                    <a:pt x="4" y="16"/>
                    <a:pt x="4" y="16"/>
                  </a:cubicBezTo>
                  <a:lnTo>
                    <a:pt x="4" y="17"/>
                  </a:lnTo>
                  <a:cubicBezTo>
                    <a:pt x="3" y="17"/>
                    <a:pt x="2" y="17"/>
                    <a:pt x="2" y="16"/>
                  </a:cubicBezTo>
                  <a:lnTo>
                    <a:pt x="2" y="15"/>
                  </a:lnTo>
                  <a:close/>
                  <a:moveTo>
                    <a:pt x="4" y="16"/>
                  </a:moveTo>
                  <a:lnTo>
                    <a:pt x="4" y="16"/>
                  </a:lnTo>
                  <a:lnTo>
                    <a:pt x="4" y="17"/>
                  </a:lnTo>
                  <a:lnTo>
                    <a:pt x="4" y="16"/>
                  </a:lnTo>
                  <a:close/>
                  <a:moveTo>
                    <a:pt x="4" y="16"/>
                  </a:moveTo>
                  <a:cubicBezTo>
                    <a:pt x="5" y="16"/>
                    <a:pt x="6" y="16"/>
                    <a:pt x="7" y="16"/>
                  </a:cubicBezTo>
                  <a:lnTo>
                    <a:pt x="7" y="17"/>
                  </a:lnTo>
                  <a:cubicBezTo>
                    <a:pt x="6" y="18"/>
                    <a:pt x="5" y="18"/>
                    <a:pt x="4" y="17"/>
                  </a:cubicBezTo>
                  <a:lnTo>
                    <a:pt x="4" y="16"/>
                  </a:lnTo>
                  <a:close/>
                  <a:moveTo>
                    <a:pt x="7" y="16"/>
                  </a:moveTo>
                  <a:lnTo>
                    <a:pt x="7" y="16"/>
                  </a:lnTo>
                  <a:lnTo>
                    <a:pt x="7" y="17"/>
                  </a:lnTo>
                  <a:lnTo>
                    <a:pt x="7" y="16"/>
                  </a:lnTo>
                  <a:close/>
                  <a:moveTo>
                    <a:pt x="7" y="16"/>
                  </a:moveTo>
                  <a:cubicBezTo>
                    <a:pt x="10" y="15"/>
                    <a:pt x="12" y="14"/>
                    <a:pt x="14" y="12"/>
                  </a:cubicBezTo>
                  <a:lnTo>
                    <a:pt x="14" y="13"/>
                  </a:lnTo>
                  <a:cubicBezTo>
                    <a:pt x="12" y="15"/>
                    <a:pt x="10" y="17"/>
                    <a:pt x="7" y="17"/>
                  </a:cubicBezTo>
                  <a:lnTo>
                    <a:pt x="7" y="16"/>
                  </a:lnTo>
                  <a:close/>
                  <a:moveTo>
                    <a:pt x="14" y="13"/>
                  </a:moveTo>
                  <a:lnTo>
                    <a:pt x="14" y="13"/>
                  </a:lnTo>
                  <a:lnTo>
                    <a:pt x="14" y="12"/>
                  </a:lnTo>
                  <a:lnTo>
                    <a:pt x="14" y="13"/>
                  </a:lnTo>
                  <a:close/>
                  <a:moveTo>
                    <a:pt x="14" y="12"/>
                  </a:moveTo>
                  <a:cubicBezTo>
                    <a:pt x="14" y="11"/>
                    <a:pt x="14" y="11"/>
                    <a:pt x="15" y="10"/>
                  </a:cubicBezTo>
                  <a:lnTo>
                    <a:pt x="16" y="11"/>
                  </a:lnTo>
                  <a:cubicBezTo>
                    <a:pt x="15" y="12"/>
                    <a:pt x="15" y="12"/>
                    <a:pt x="14" y="13"/>
                  </a:cubicBezTo>
                  <a:lnTo>
                    <a:pt x="14" y="12"/>
                  </a:lnTo>
                  <a:close/>
                  <a:moveTo>
                    <a:pt x="16" y="11"/>
                  </a:moveTo>
                  <a:lnTo>
                    <a:pt x="16" y="11"/>
                  </a:lnTo>
                  <a:lnTo>
                    <a:pt x="15" y="11"/>
                  </a:lnTo>
                  <a:lnTo>
                    <a:pt x="16" y="11"/>
                  </a:lnTo>
                  <a:close/>
                  <a:moveTo>
                    <a:pt x="15" y="10"/>
                  </a:moveTo>
                  <a:cubicBezTo>
                    <a:pt x="16" y="10"/>
                    <a:pt x="17" y="9"/>
                    <a:pt x="18" y="9"/>
                  </a:cubicBezTo>
                  <a:lnTo>
                    <a:pt x="19" y="10"/>
                  </a:lnTo>
                  <a:cubicBezTo>
                    <a:pt x="18" y="11"/>
                    <a:pt x="17" y="11"/>
                    <a:pt x="16" y="11"/>
                  </a:cubicBezTo>
                  <a:lnTo>
                    <a:pt x="15" y="10"/>
                  </a:lnTo>
                  <a:close/>
                  <a:moveTo>
                    <a:pt x="18" y="9"/>
                  </a:moveTo>
                  <a:cubicBezTo>
                    <a:pt x="19" y="9"/>
                    <a:pt x="20" y="8"/>
                    <a:pt x="21" y="7"/>
                  </a:cubicBezTo>
                  <a:lnTo>
                    <a:pt x="22" y="8"/>
                  </a:lnTo>
                  <a:cubicBezTo>
                    <a:pt x="21" y="9"/>
                    <a:pt x="20" y="10"/>
                    <a:pt x="19" y="10"/>
                  </a:cubicBezTo>
                  <a:lnTo>
                    <a:pt x="18" y="9"/>
                  </a:lnTo>
                  <a:close/>
                  <a:moveTo>
                    <a:pt x="22" y="8"/>
                  </a:moveTo>
                  <a:lnTo>
                    <a:pt x="22" y="8"/>
                  </a:lnTo>
                  <a:close/>
                  <a:moveTo>
                    <a:pt x="21" y="7"/>
                  </a:moveTo>
                  <a:cubicBezTo>
                    <a:pt x="21" y="7"/>
                    <a:pt x="21" y="7"/>
                    <a:pt x="22" y="6"/>
                  </a:cubicBezTo>
                  <a:lnTo>
                    <a:pt x="23" y="7"/>
                  </a:lnTo>
                  <a:cubicBezTo>
                    <a:pt x="23" y="7"/>
                    <a:pt x="22" y="8"/>
                    <a:pt x="22" y="8"/>
                  </a:cubicBezTo>
                  <a:lnTo>
                    <a:pt x="21" y="7"/>
                  </a:lnTo>
                  <a:close/>
                  <a:moveTo>
                    <a:pt x="22" y="6"/>
                  </a:moveTo>
                  <a:cubicBezTo>
                    <a:pt x="22" y="6"/>
                    <a:pt x="22" y="6"/>
                    <a:pt x="22" y="6"/>
                  </a:cubicBezTo>
                  <a:lnTo>
                    <a:pt x="23" y="6"/>
                  </a:lnTo>
                  <a:cubicBezTo>
                    <a:pt x="23" y="6"/>
                    <a:pt x="23" y="7"/>
                    <a:pt x="23" y="7"/>
                  </a:cubicBezTo>
                  <a:lnTo>
                    <a:pt x="22" y="6"/>
                  </a:lnTo>
                  <a:close/>
                  <a:moveTo>
                    <a:pt x="22" y="6"/>
                  </a:moveTo>
                  <a:cubicBezTo>
                    <a:pt x="22" y="6"/>
                    <a:pt x="22" y="6"/>
                    <a:pt x="22" y="6"/>
                  </a:cubicBezTo>
                  <a:lnTo>
                    <a:pt x="22" y="5"/>
                  </a:lnTo>
                  <a:cubicBezTo>
                    <a:pt x="23" y="5"/>
                    <a:pt x="23" y="5"/>
                    <a:pt x="23" y="6"/>
                  </a:cubicBezTo>
                  <a:lnTo>
                    <a:pt x="22" y="6"/>
                  </a:lnTo>
                  <a:close/>
                  <a:moveTo>
                    <a:pt x="22" y="5"/>
                  </a:moveTo>
                  <a:lnTo>
                    <a:pt x="22" y="5"/>
                  </a:lnTo>
                  <a:close/>
                  <a:moveTo>
                    <a:pt x="22" y="6"/>
                  </a:moveTo>
                  <a:cubicBezTo>
                    <a:pt x="22" y="6"/>
                    <a:pt x="22" y="6"/>
                    <a:pt x="22" y="6"/>
                  </a:cubicBezTo>
                  <a:lnTo>
                    <a:pt x="22" y="5"/>
                  </a:lnTo>
                  <a:cubicBezTo>
                    <a:pt x="22" y="5"/>
                    <a:pt x="22" y="5"/>
                    <a:pt x="22" y="5"/>
                  </a:cubicBezTo>
                  <a:lnTo>
                    <a:pt x="22" y="6"/>
                  </a:lnTo>
                  <a:close/>
                  <a:moveTo>
                    <a:pt x="22" y="6"/>
                  </a:moveTo>
                  <a:lnTo>
                    <a:pt x="22" y="6"/>
                  </a:lnTo>
                  <a:lnTo>
                    <a:pt x="22" y="5"/>
                  </a:lnTo>
                  <a:lnTo>
                    <a:pt x="2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7" name="Freeform 20">
              <a:extLst>
                <a:ext uri="{FF2B5EF4-FFF2-40B4-BE49-F238E27FC236}">
                  <a16:creationId xmlns:a16="http://schemas.microsoft.com/office/drawing/2014/main" id="{56B7FF7F-8F80-2230-2371-B542D16B0AC5}"/>
                </a:ext>
              </a:extLst>
            </p:cNvPr>
            <p:cNvSpPr>
              <a:spLocks/>
            </p:cNvSpPr>
            <p:nvPr/>
          </p:nvSpPr>
          <p:spPr bwMode="auto">
            <a:xfrm>
              <a:off x="3004" y="1263"/>
              <a:ext cx="173" cy="106"/>
            </a:xfrm>
            <a:custGeom>
              <a:avLst/>
              <a:gdLst>
                <a:gd name="T0" fmla="*/ 935930 w 31"/>
                <a:gd name="T1" fmla="*/ 59042 h 19"/>
                <a:gd name="T2" fmla="*/ 303621 w 31"/>
                <a:gd name="T3" fmla="*/ 119116 h 19"/>
                <a:gd name="T4" fmla="*/ 0 w 31"/>
                <a:gd name="T5" fmla="*/ 362386 h 19"/>
                <a:gd name="T6" fmla="*/ 31983 w 31"/>
                <a:gd name="T7" fmla="*/ 394348 h 19"/>
                <a:gd name="T8" fmla="*/ 329688 w 31"/>
                <a:gd name="T9" fmla="*/ 421428 h 19"/>
                <a:gd name="T10" fmla="*/ 665319 w 31"/>
                <a:gd name="T11" fmla="*/ 481497 h 19"/>
                <a:gd name="T12" fmla="*/ 935930 w 31"/>
                <a:gd name="T13" fmla="*/ 59042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19">
                  <a:moveTo>
                    <a:pt x="31" y="2"/>
                  </a:moveTo>
                  <a:cubicBezTo>
                    <a:pt x="24" y="2"/>
                    <a:pt x="17" y="0"/>
                    <a:pt x="10" y="4"/>
                  </a:cubicBezTo>
                  <a:cubicBezTo>
                    <a:pt x="6" y="6"/>
                    <a:pt x="2" y="8"/>
                    <a:pt x="0" y="12"/>
                  </a:cubicBezTo>
                  <a:cubicBezTo>
                    <a:pt x="0" y="12"/>
                    <a:pt x="0" y="13"/>
                    <a:pt x="1" y="13"/>
                  </a:cubicBezTo>
                  <a:cubicBezTo>
                    <a:pt x="4" y="14"/>
                    <a:pt x="8" y="12"/>
                    <a:pt x="11" y="14"/>
                  </a:cubicBezTo>
                  <a:cubicBezTo>
                    <a:pt x="14" y="16"/>
                    <a:pt x="19" y="19"/>
                    <a:pt x="22" y="16"/>
                  </a:cubicBezTo>
                  <a:cubicBezTo>
                    <a:pt x="26" y="13"/>
                    <a:pt x="30" y="8"/>
                    <a:pt x="3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8" name="Freeform 21">
              <a:extLst>
                <a:ext uri="{FF2B5EF4-FFF2-40B4-BE49-F238E27FC236}">
                  <a16:creationId xmlns:a16="http://schemas.microsoft.com/office/drawing/2014/main" id="{B619C8C8-BAF1-0692-9187-23B2377B23A8}"/>
                </a:ext>
              </a:extLst>
            </p:cNvPr>
            <p:cNvSpPr>
              <a:spLocks noEditPoints="1"/>
            </p:cNvSpPr>
            <p:nvPr/>
          </p:nvSpPr>
          <p:spPr bwMode="auto">
            <a:xfrm>
              <a:off x="2998" y="1268"/>
              <a:ext cx="185" cy="101"/>
            </a:xfrm>
            <a:custGeom>
              <a:avLst/>
              <a:gdLst>
                <a:gd name="T0" fmla="*/ 807979 w 33"/>
                <a:gd name="T1" fmla="*/ 0 h 18"/>
                <a:gd name="T2" fmla="*/ 807979 w 33"/>
                <a:gd name="T3" fmla="*/ 61492 h 18"/>
                <a:gd name="T4" fmla="*/ 807979 w 33"/>
                <a:gd name="T5" fmla="*/ 0 h 18"/>
                <a:gd name="T6" fmla="*/ 343724 w 33"/>
                <a:gd name="T7" fmla="*/ 61492 h 18"/>
                <a:gd name="T8" fmla="*/ 343724 w 33"/>
                <a:gd name="T9" fmla="*/ 94171 h 18"/>
                <a:gd name="T10" fmla="*/ 343724 w 33"/>
                <a:gd name="T11" fmla="*/ 61492 h 18"/>
                <a:gd name="T12" fmla="*/ 61313 w 33"/>
                <a:gd name="T13" fmla="*/ 345038 h 18"/>
                <a:gd name="T14" fmla="*/ 343724 w 33"/>
                <a:gd name="T15" fmla="*/ 121907 h 18"/>
                <a:gd name="T16" fmla="*/ 0 w 33"/>
                <a:gd name="T17" fmla="*/ 311288 h 18"/>
                <a:gd name="T18" fmla="*/ 61313 w 33"/>
                <a:gd name="T19" fmla="*/ 345038 h 18"/>
                <a:gd name="T20" fmla="*/ 0 w 33"/>
                <a:gd name="T21" fmla="*/ 311288 h 18"/>
                <a:gd name="T22" fmla="*/ 61313 w 33"/>
                <a:gd name="T23" fmla="*/ 345038 h 18"/>
                <a:gd name="T24" fmla="*/ 61313 w 33"/>
                <a:gd name="T25" fmla="*/ 345038 h 18"/>
                <a:gd name="T26" fmla="*/ 0 w 33"/>
                <a:gd name="T27" fmla="*/ 311288 h 18"/>
                <a:gd name="T28" fmla="*/ 61313 w 33"/>
                <a:gd name="T29" fmla="*/ 345038 h 18"/>
                <a:gd name="T30" fmla="*/ 61313 w 33"/>
                <a:gd name="T31" fmla="*/ 345038 h 18"/>
                <a:gd name="T32" fmla="*/ 33659 w 33"/>
                <a:gd name="T33" fmla="*/ 372746 h 18"/>
                <a:gd name="T34" fmla="*/ 33659 w 33"/>
                <a:gd name="T35" fmla="*/ 372746 h 18"/>
                <a:gd name="T36" fmla="*/ 61313 w 33"/>
                <a:gd name="T37" fmla="*/ 345038 h 18"/>
                <a:gd name="T38" fmla="*/ 33659 w 33"/>
                <a:gd name="T39" fmla="*/ 372746 h 18"/>
                <a:gd name="T40" fmla="*/ 33659 w 33"/>
                <a:gd name="T41" fmla="*/ 372746 h 18"/>
                <a:gd name="T42" fmla="*/ 188694 w 33"/>
                <a:gd name="T43" fmla="*/ 345038 h 18"/>
                <a:gd name="T44" fmla="*/ 61313 w 33"/>
                <a:gd name="T45" fmla="*/ 345038 h 18"/>
                <a:gd name="T46" fmla="*/ 371413 w 33"/>
                <a:gd name="T47" fmla="*/ 439176 h 18"/>
                <a:gd name="T48" fmla="*/ 371413 w 33"/>
                <a:gd name="T49" fmla="*/ 439176 h 18"/>
                <a:gd name="T50" fmla="*/ 371413 w 33"/>
                <a:gd name="T51" fmla="*/ 439176 h 18"/>
                <a:gd name="T52" fmla="*/ 371413 w 33"/>
                <a:gd name="T53" fmla="*/ 439176 h 18"/>
                <a:gd name="T54" fmla="*/ 404006 w 33"/>
                <a:gd name="T55" fmla="*/ 406497 h 18"/>
                <a:gd name="T56" fmla="*/ 404006 w 33"/>
                <a:gd name="T57" fmla="*/ 406497 h 18"/>
                <a:gd name="T58" fmla="*/ 404006 w 33"/>
                <a:gd name="T59" fmla="*/ 466917 h 18"/>
                <a:gd name="T60" fmla="*/ 431661 w 33"/>
                <a:gd name="T61" fmla="*/ 439176 h 18"/>
                <a:gd name="T62" fmla="*/ 431661 w 33"/>
                <a:gd name="T63" fmla="*/ 439176 h 18"/>
                <a:gd name="T64" fmla="*/ 404006 w 33"/>
                <a:gd name="T65" fmla="*/ 466917 h 18"/>
                <a:gd name="T66" fmla="*/ 681484 w 33"/>
                <a:gd name="T67" fmla="*/ 466917 h 18"/>
                <a:gd name="T68" fmla="*/ 498794 w 33"/>
                <a:gd name="T69" fmla="*/ 439176 h 18"/>
                <a:gd name="T70" fmla="*/ 714072 w 33"/>
                <a:gd name="T71" fmla="*/ 466917 h 18"/>
                <a:gd name="T72" fmla="*/ 681484 w 33"/>
                <a:gd name="T73" fmla="*/ 466917 h 18"/>
                <a:gd name="T74" fmla="*/ 681484 w 33"/>
                <a:gd name="T75" fmla="*/ 466917 h 18"/>
                <a:gd name="T76" fmla="*/ 714072 w 33"/>
                <a:gd name="T77" fmla="*/ 466917 h 18"/>
                <a:gd name="T78" fmla="*/ 747731 w 33"/>
                <a:gd name="T79" fmla="*/ 406497 h 18"/>
                <a:gd name="T80" fmla="*/ 681484 w 33"/>
                <a:gd name="T81" fmla="*/ 466917 h 18"/>
                <a:gd name="T82" fmla="*/ 836548 w 33"/>
                <a:gd name="T83" fmla="*/ 372746 h 18"/>
                <a:gd name="T84" fmla="*/ 807979 w 33"/>
                <a:gd name="T85" fmla="*/ 345038 h 18"/>
                <a:gd name="T86" fmla="*/ 836548 w 33"/>
                <a:gd name="T87" fmla="*/ 372746 h 18"/>
                <a:gd name="T88" fmla="*/ 1024171 w 33"/>
                <a:gd name="T89" fmla="*/ 33751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3" h="18">
                  <a:moveTo>
                    <a:pt x="32" y="2"/>
                  </a:moveTo>
                  <a:cubicBezTo>
                    <a:pt x="30" y="2"/>
                    <a:pt x="28" y="2"/>
                    <a:pt x="26" y="2"/>
                  </a:cubicBezTo>
                  <a:lnTo>
                    <a:pt x="26" y="0"/>
                  </a:lnTo>
                  <a:cubicBezTo>
                    <a:pt x="28" y="1"/>
                    <a:pt x="30" y="1"/>
                    <a:pt x="32" y="1"/>
                  </a:cubicBezTo>
                  <a:lnTo>
                    <a:pt x="32" y="2"/>
                  </a:lnTo>
                  <a:close/>
                  <a:moveTo>
                    <a:pt x="26" y="2"/>
                  </a:moveTo>
                  <a:cubicBezTo>
                    <a:pt x="21" y="1"/>
                    <a:pt x="16" y="1"/>
                    <a:pt x="11" y="3"/>
                  </a:cubicBezTo>
                  <a:lnTo>
                    <a:pt x="11" y="2"/>
                  </a:lnTo>
                  <a:cubicBezTo>
                    <a:pt x="16" y="0"/>
                    <a:pt x="21" y="0"/>
                    <a:pt x="26" y="0"/>
                  </a:cubicBezTo>
                  <a:lnTo>
                    <a:pt x="26" y="2"/>
                  </a:lnTo>
                  <a:close/>
                  <a:moveTo>
                    <a:pt x="11" y="2"/>
                  </a:moveTo>
                  <a:lnTo>
                    <a:pt x="11" y="2"/>
                  </a:lnTo>
                  <a:lnTo>
                    <a:pt x="11" y="3"/>
                  </a:lnTo>
                  <a:lnTo>
                    <a:pt x="11" y="2"/>
                  </a:lnTo>
                  <a:close/>
                  <a:moveTo>
                    <a:pt x="11" y="3"/>
                  </a:moveTo>
                  <a:lnTo>
                    <a:pt x="11" y="4"/>
                  </a:lnTo>
                  <a:lnTo>
                    <a:pt x="10" y="2"/>
                  </a:lnTo>
                  <a:lnTo>
                    <a:pt x="11" y="2"/>
                  </a:lnTo>
                  <a:lnTo>
                    <a:pt x="11" y="3"/>
                  </a:lnTo>
                  <a:close/>
                  <a:moveTo>
                    <a:pt x="11" y="4"/>
                  </a:moveTo>
                  <a:cubicBezTo>
                    <a:pt x="7" y="6"/>
                    <a:pt x="4" y="7"/>
                    <a:pt x="2" y="11"/>
                  </a:cubicBezTo>
                  <a:lnTo>
                    <a:pt x="0" y="10"/>
                  </a:lnTo>
                  <a:cubicBezTo>
                    <a:pt x="3" y="6"/>
                    <a:pt x="7" y="4"/>
                    <a:pt x="10" y="2"/>
                  </a:cubicBezTo>
                  <a:lnTo>
                    <a:pt x="11" y="4"/>
                  </a:lnTo>
                  <a:close/>
                  <a:moveTo>
                    <a:pt x="0" y="10"/>
                  </a:moveTo>
                  <a:lnTo>
                    <a:pt x="0" y="10"/>
                  </a:lnTo>
                  <a:lnTo>
                    <a:pt x="1" y="11"/>
                  </a:lnTo>
                  <a:lnTo>
                    <a:pt x="0" y="10"/>
                  </a:lnTo>
                  <a:close/>
                  <a:moveTo>
                    <a:pt x="2" y="11"/>
                  </a:moveTo>
                  <a:lnTo>
                    <a:pt x="2" y="11"/>
                  </a:lnTo>
                  <a:lnTo>
                    <a:pt x="0" y="10"/>
                  </a:ln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2" y="11"/>
                  </a:lnTo>
                  <a:close/>
                  <a:moveTo>
                    <a:pt x="2" y="12"/>
                  </a:moveTo>
                  <a:lnTo>
                    <a:pt x="1" y="12"/>
                  </a:lnTo>
                  <a:lnTo>
                    <a:pt x="2" y="12"/>
                  </a:lnTo>
                  <a:close/>
                  <a:moveTo>
                    <a:pt x="2" y="11"/>
                  </a:moveTo>
                  <a:cubicBezTo>
                    <a:pt x="3" y="12"/>
                    <a:pt x="5" y="11"/>
                    <a:pt x="6" y="11"/>
                  </a:cubicBezTo>
                  <a:lnTo>
                    <a:pt x="6" y="13"/>
                  </a:lnTo>
                  <a:cubicBezTo>
                    <a:pt x="5" y="13"/>
                    <a:pt x="3" y="13"/>
                    <a:pt x="2" y="12"/>
                  </a:cubicBezTo>
                  <a:lnTo>
                    <a:pt x="2" y="11"/>
                  </a:lnTo>
                  <a:close/>
                  <a:moveTo>
                    <a:pt x="6" y="11"/>
                  </a:moveTo>
                  <a:cubicBezTo>
                    <a:pt x="8" y="11"/>
                    <a:pt x="11" y="11"/>
                    <a:pt x="13" y="13"/>
                  </a:cubicBezTo>
                  <a:lnTo>
                    <a:pt x="12" y="14"/>
                  </a:lnTo>
                  <a:cubicBezTo>
                    <a:pt x="10" y="13"/>
                    <a:pt x="8" y="13"/>
                    <a:pt x="6" y="13"/>
                  </a:cubicBezTo>
                  <a:lnTo>
                    <a:pt x="6" y="11"/>
                  </a:lnTo>
                  <a:close/>
                  <a:moveTo>
                    <a:pt x="12" y="14"/>
                  </a:moveTo>
                  <a:lnTo>
                    <a:pt x="12" y="14"/>
                  </a:lnTo>
                  <a:lnTo>
                    <a:pt x="12" y="13"/>
                  </a:lnTo>
                  <a:lnTo>
                    <a:pt x="12" y="14"/>
                  </a:lnTo>
                  <a:close/>
                  <a:moveTo>
                    <a:pt x="13" y="13"/>
                  </a:moveTo>
                  <a:lnTo>
                    <a:pt x="13" y="13"/>
                  </a:lnTo>
                  <a:lnTo>
                    <a:pt x="12" y="14"/>
                  </a:lnTo>
                  <a:lnTo>
                    <a:pt x="13" y="13"/>
                  </a:lnTo>
                  <a:close/>
                  <a:moveTo>
                    <a:pt x="13" y="13"/>
                  </a:moveTo>
                  <a:lnTo>
                    <a:pt x="13" y="13"/>
                  </a:lnTo>
                  <a:lnTo>
                    <a:pt x="12" y="13"/>
                  </a:lnTo>
                  <a:lnTo>
                    <a:pt x="13" y="13"/>
                  </a:lnTo>
                  <a:close/>
                  <a:moveTo>
                    <a:pt x="13" y="13"/>
                  </a:moveTo>
                  <a:cubicBezTo>
                    <a:pt x="13" y="13"/>
                    <a:pt x="14" y="13"/>
                    <a:pt x="14" y="14"/>
                  </a:cubicBezTo>
                  <a:lnTo>
                    <a:pt x="13" y="15"/>
                  </a:lnTo>
                  <a:cubicBezTo>
                    <a:pt x="13" y="15"/>
                    <a:pt x="12" y="14"/>
                    <a:pt x="12" y="14"/>
                  </a:cubicBezTo>
                  <a:lnTo>
                    <a:pt x="13" y="13"/>
                  </a:lnTo>
                  <a:close/>
                  <a:moveTo>
                    <a:pt x="14" y="14"/>
                  </a:moveTo>
                  <a:lnTo>
                    <a:pt x="14" y="14"/>
                  </a:lnTo>
                  <a:close/>
                  <a:moveTo>
                    <a:pt x="14" y="14"/>
                  </a:moveTo>
                  <a:cubicBezTo>
                    <a:pt x="15" y="14"/>
                    <a:pt x="15" y="14"/>
                    <a:pt x="16" y="14"/>
                  </a:cubicBezTo>
                  <a:lnTo>
                    <a:pt x="15" y="16"/>
                  </a:lnTo>
                  <a:cubicBezTo>
                    <a:pt x="14" y="15"/>
                    <a:pt x="14" y="15"/>
                    <a:pt x="13" y="15"/>
                  </a:cubicBezTo>
                  <a:lnTo>
                    <a:pt x="14" y="14"/>
                  </a:lnTo>
                  <a:close/>
                  <a:moveTo>
                    <a:pt x="16" y="14"/>
                  </a:moveTo>
                  <a:cubicBezTo>
                    <a:pt x="18" y="16"/>
                    <a:pt x="21" y="16"/>
                    <a:pt x="22" y="15"/>
                  </a:cubicBezTo>
                  <a:lnTo>
                    <a:pt x="23" y="16"/>
                  </a:lnTo>
                  <a:cubicBezTo>
                    <a:pt x="21" y="18"/>
                    <a:pt x="18" y="17"/>
                    <a:pt x="15" y="16"/>
                  </a:cubicBezTo>
                  <a:lnTo>
                    <a:pt x="16" y="14"/>
                  </a:lnTo>
                  <a:close/>
                  <a:moveTo>
                    <a:pt x="22" y="15"/>
                  </a:moveTo>
                  <a:lnTo>
                    <a:pt x="22" y="15"/>
                  </a:lnTo>
                  <a:lnTo>
                    <a:pt x="23" y="15"/>
                  </a:lnTo>
                  <a:lnTo>
                    <a:pt x="22" y="15"/>
                  </a:lnTo>
                  <a:close/>
                  <a:moveTo>
                    <a:pt x="22" y="15"/>
                  </a:moveTo>
                  <a:lnTo>
                    <a:pt x="22" y="15"/>
                  </a:lnTo>
                  <a:lnTo>
                    <a:pt x="23" y="16"/>
                  </a:lnTo>
                  <a:lnTo>
                    <a:pt x="22" y="15"/>
                  </a:lnTo>
                  <a:close/>
                  <a:moveTo>
                    <a:pt x="22" y="15"/>
                  </a:moveTo>
                  <a:lnTo>
                    <a:pt x="22" y="15"/>
                  </a:lnTo>
                  <a:lnTo>
                    <a:pt x="23" y="15"/>
                  </a:lnTo>
                  <a:lnTo>
                    <a:pt x="22" y="15"/>
                  </a:lnTo>
                  <a:close/>
                  <a:moveTo>
                    <a:pt x="22" y="15"/>
                  </a:moveTo>
                  <a:cubicBezTo>
                    <a:pt x="23" y="14"/>
                    <a:pt x="24" y="14"/>
                    <a:pt x="24" y="13"/>
                  </a:cubicBezTo>
                  <a:lnTo>
                    <a:pt x="25" y="14"/>
                  </a:lnTo>
                  <a:cubicBezTo>
                    <a:pt x="24" y="15"/>
                    <a:pt x="24" y="15"/>
                    <a:pt x="23" y="16"/>
                  </a:cubicBezTo>
                  <a:lnTo>
                    <a:pt x="22" y="15"/>
                  </a:lnTo>
                  <a:close/>
                  <a:moveTo>
                    <a:pt x="24" y="13"/>
                  </a:moveTo>
                  <a:cubicBezTo>
                    <a:pt x="25" y="13"/>
                    <a:pt x="25" y="12"/>
                    <a:pt x="26" y="11"/>
                  </a:cubicBezTo>
                  <a:lnTo>
                    <a:pt x="27" y="12"/>
                  </a:lnTo>
                  <a:cubicBezTo>
                    <a:pt x="26" y="13"/>
                    <a:pt x="26" y="13"/>
                    <a:pt x="25" y="14"/>
                  </a:cubicBezTo>
                  <a:lnTo>
                    <a:pt x="24" y="13"/>
                  </a:lnTo>
                  <a:close/>
                  <a:moveTo>
                    <a:pt x="26" y="11"/>
                  </a:moveTo>
                  <a:cubicBezTo>
                    <a:pt x="29" y="8"/>
                    <a:pt x="31" y="5"/>
                    <a:pt x="32" y="1"/>
                  </a:cubicBezTo>
                  <a:lnTo>
                    <a:pt x="33" y="2"/>
                  </a:lnTo>
                  <a:cubicBezTo>
                    <a:pt x="32" y="5"/>
                    <a:pt x="30" y="9"/>
                    <a:pt x="27" y="12"/>
                  </a:cubicBezTo>
                  <a:lnTo>
                    <a:pt x="26" y="11"/>
                  </a:lnTo>
                  <a:close/>
                  <a:moveTo>
                    <a:pt x="32" y="1"/>
                  </a:moveTo>
                  <a:lnTo>
                    <a:pt x="33" y="1"/>
                  </a:lnTo>
                  <a:lnTo>
                    <a:pt x="33" y="2"/>
                  </a:lnTo>
                  <a:lnTo>
                    <a:pt x="32"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9" name="Freeform 22">
              <a:extLst>
                <a:ext uri="{FF2B5EF4-FFF2-40B4-BE49-F238E27FC236}">
                  <a16:creationId xmlns:a16="http://schemas.microsoft.com/office/drawing/2014/main" id="{A2CB2AD3-96E8-A6B4-33E9-E3BE5065A6E5}"/>
                </a:ext>
              </a:extLst>
            </p:cNvPr>
            <p:cNvSpPr>
              <a:spLocks noEditPoints="1"/>
            </p:cNvSpPr>
            <p:nvPr/>
          </p:nvSpPr>
          <p:spPr bwMode="auto">
            <a:xfrm>
              <a:off x="3166" y="1274"/>
              <a:ext cx="134" cy="61"/>
            </a:xfrm>
            <a:custGeom>
              <a:avLst/>
              <a:gdLst>
                <a:gd name="T0" fmla="*/ 634602 w 24"/>
                <a:gd name="T1" fmla="*/ 57628 h 11"/>
                <a:gd name="T2" fmla="*/ 634602 w 24"/>
                <a:gd name="T3" fmla="*/ 31215 h 11"/>
                <a:gd name="T4" fmla="*/ 634602 w 24"/>
                <a:gd name="T5" fmla="*/ 31215 h 11"/>
                <a:gd name="T6" fmla="*/ 634602 w 24"/>
                <a:gd name="T7" fmla="*/ 57628 h 11"/>
                <a:gd name="T8" fmla="*/ 634602 w 24"/>
                <a:gd name="T9" fmla="*/ 57628 h 11"/>
                <a:gd name="T10" fmla="*/ 575245 w 24"/>
                <a:gd name="T11" fmla="*/ 31215 h 11"/>
                <a:gd name="T12" fmla="*/ 634602 w 24"/>
                <a:gd name="T13" fmla="*/ 57628 h 11"/>
                <a:gd name="T14" fmla="*/ 515018 w 24"/>
                <a:gd name="T15" fmla="*/ 57628 h 11"/>
                <a:gd name="T16" fmla="*/ 575245 w 24"/>
                <a:gd name="T17" fmla="*/ 31215 h 11"/>
                <a:gd name="T18" fmla="*/ 515018 w 24"/>
                <a:gd name="T19" fmla="*/ 57628 h 11"/>
                <a:gd name="T20" fmla="*/ 211826 w 24"/>
                <a:gd name="T21" fmla="*/ 57628 h 11"/>
                <a:gd name="T22" fmla="*/ 515018 w 24"/>
                <a:gd name="T23" fmla="*/ 57628 h 11"/>
                <a:gd name="T24" fmla="*/ 243841 w 24"/>
                <a:gd name="T25" fmla="*/ 88844 h 11"/>
                <a:gd name="T26" fmla="*/ 243841 w 24"/>
                <a:gd name="T27" fmla="*/ 88844 h 11"/>
                <a:gd name="T28" fmla="*/ 243841 w 24"/>
                <a:gd name="T29" fmla="*/ 88844 h 11"/>
                <a:gd name="T30" fmla="*/ 211826 w 24"/>
                <a:gd name="T31" fmla="*/ 57628 h 11"/>
                <a:gd name="T32" fmla="*/ 211826 w 24"/>
                <a:gd name="T33" fmla="*/ 57628 h 11"/>
                <a:gd name="T34" fmla="*/ 211826 w 24"/>
                <a:gd name="T35" fmla="*/ 88844 h 11"/>
                <a:gd name="T36" fmla="*/ 243841 w 24"/>
                <a:gd name="T37" fmla="*/ 88844 h 11"/>
                <a:gd name="T38" fmla="*/ 151599 w 24"/>
                <a:gd name="T39" fmla="*/ 115445 h 11"/>
                <a:gd name="T40" fmla="*/ 243841 w 24"/>
                <a:gd name="T41" fmla="*/ 88844 h 11"/>
                <a:gd name="T42" fmla="*/ 119584 w 24"/>
                <a:gd name="T43" fmla="*/ 173101 h 11"/>
                <a:gd name="T44" fmla="*/ 151599 w 24"/>
                <a:gd name="T45" fmla="*/ 115445 h 11"/>
                <a:gd name="T46" fmla="*/ 119584 w 24"/>
                <a:gd name="T47" fmla="*/ 173101 h 11"/>
                <a:gd name="T48" fmla="*/ 59356 w 24"/>
                <a:gd name="T49" fmla="*/ 288364 h 11"/>
                <a:gd name="T50" fmla="*/ 119584 w 24"/>
                <a:gd name="T51" fmla="*/ 173101 h 11"/>
                <a:gd name="T52" fmla="*/ 92242 w 24"/>
                <a:gd name="T53" fmla="*/ 261945 h 11"/>
                <a:gd name="T54" fmla="*/ 92242 w 24"/>
                <a:gd name="T55" fmla="*/ 261945 h 11"/>
                <a:gd name="T56" fmla="*/ 151599 w 24"/>
                <a:gd name="T57" fmla="*/ 288364 h 11"/>
                <a:gd name="T58" fmla="*/ 33076 w 24"/>
                <a:gd name="T59" fmla="*/ 288364 h 11"/>
                <a:gd name="T60" fmla="*/ 151599 w 24"/>
                <a:gd name="T61" fmla="*/ 288364 h 11"/>
                <a:gd name="T62" fmla="*/ 184674 w 24"/>
                <a:gd name="T63" fmla="*/ 319573 h 11"/>
                <a:gd name="T64" fmla="*/ 151599 w 24"/>
                <a:gd name="T65" fmla="*/ 288364 h 11"/>
                <a:gd name="T66" fmla="*/ 184674 w 24"/>
                <a:gd name="T67" fmla="*/ 319573 h 11"/>
                <a:gd name="T68" fmla="*/ 184674 w 24"/>
                <a:gd name="T69" fmla="*/ 288364 h 11"/>
                <a:gd name="T70" fmla="*/ 184674 w 24"/>
                <a:gd name="T71" fmla="*/ 261945 h 11"/>
                <a:gd name="T72" fmla="*/ 211826 w 24"/>
                <a:gd name="T73" fmla="*/ 319573 h 11"/>
                <a:gd name="T74" fmla="*/ 184674 w 24"/>
                <a:gd name="T75" fmla="*/ 261945 h 11"/>
                <a:gd name="T76" fmla="*/ 211826 w 24"/>
                <a:gd name="T77" fmla="*/ 319573 h 11"/>
                <a:gd name="T78" fmla="*/ 211826 w 24"/>
                <a:gd name="T79" fmla="*/ 319573 h 11"/>
                <a:gd name="T80" fmla="*/ 363425 w 24"/>
                <a:gd name="T81" fmla="*/ 261945 h 11"/>
                <a:gd name="T82" fmla="*/ 211826 w 24"/>
                <a:gd name="T83" fmla="*/ 319573 h 11"/>
                <a:gd name="T84" fmla="*/ 363425 w 24"/>
                <a:gd name="T85" fmla="*/ 261945 h 11"/>
                <a:gd name="T86" fmla="*/ 694829 w 24"/>
                <a:gd name="T87" fmla="*/ 204283 h 11"/>
                <a:gd name="T88" fmla="*/ 363425 w 24"/>
                <a:gd name="T89" fmla="*/ 261945 h 11"/>
                <a:gd name="T90" fmla="*/ 667677 w 24"/>
                <a:gd name="T91" fmla="*/ 146655 h 11"/>
                <a:gd name="T92" fmla="*/ 667677 w 24"/>
                <a:gd name="T93" fmla="*/ 146655 h 11"/>
                <a:gd name="T94" fmla="*/ 726844 w 24"/>
                <a:gd name="T95" fmla="*/ 115445 h 11"/>
                <a:gd name="T96" fmla="*/ 667677 w 24"/>
                <a:gd name="T97" fmla="*/ 146655 h 11"/>
                <a:gd name="T98" fmla="*/ 667677 w 24"/>
                <a:gd name="T99" fmla="*/ 115445 h 11"/>
                <a:gd name="T100" fmla="*/ 726844 w 24"/>
                <a:gd name="T101" fmla="*/ 115445 h 11"/>
                <a:gd name="T102" fmla="*/ 667677 w 24"/>
                <a:gd name="T103" fmla="*/ 115445 h 11"/>
                <a:gd name="T104" fmla="*/ 634602 w 24"/>
                <a:gd name="T105" fmla="*/ 57628 h 11"/>
                <a:gd name="T106" fmla="*/ 667677 w 24"/>
                <a:gd name="T107" fmla="*/ 115445 h 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11">
                  <a:moveTo>
                    <a:pt x="21" y="2"/>
                  </a:moveTo>
                  <a:lnTo>
                    <a:pt x="21" y="2"/>
                  </a:lnTo>
                  <a:lnTo>
                    <a:pt x="21" y="1"/>
                  </a:lnTo>
                  <a:lnTo>
                    <a:pt x="21" y="2"/>
                  </a:lnTo>
                  <a:close/>
                  <a:moveTo>
                    <a:pt x="21" y="1"/>
                  </a:moveTo>
                  <a:lnTo>
                    <a:pt x="21" y="1"/>
                  </a:lnTo>
                  <a:lnTo>
                    <a:pt x="21" y="2"/>
                  </a:lnTo>
                  <a:lnTo>
                    <a:pt x="21" y="1"/>
                  </a:lnTo>
                  <a:close/>
                  <a:moveTo>
                    <a:pt x="21" y="2"/>
                  </a:moveTo>
                  <a:cubicBezTo>
                    <a:pt x="20" y="2"/>
                    <a:pt x="20" y="2"/>
                    <a:pt x="19" y="2"/>
                  </a:cubicBezTo>
                  <a:lnTo>
                    <a:pt x="19" y="1"/>
                  </a:lnTo>
                  <a:cubicBezTo>
                    <a:pt x="20" y="1"/>
                    <a:pt x="20" y="1"/>
                    <a:pt x="21" y="1"/>
                  </a:cubicBezTo>
                  <a:lnTo>
                    <a:pt x="21" y="2"/>
                  </a:lnTo>
                  <a:close/>
                  <a:moveTo>
                    <a:pt x="19" y="2"/>
                  </a:moveTo>
                  <a:cubicBezTo>
                    <a:pt x="18" y="2"/>
                    <a:pt x="18" y="2"/>
                    <a:pt x="17" y="2"/>
                  </a:cubicBezTo>
                  <a:lnTo>
                    <a:pt x="17" y="0"/>
                  </a:lnTo>
                  <a:cubicBezTo>
                    <a:pt x="18" y="0"/>
                    <a:pt x="19" y="1"/>
                    <a:pt x="19" y="1"/>
                  </a:cubicBezTo>
                  <a:lnTo>
                    <a:pt x="19" y="2"/>
                  </a:lnTo>
                  <a:close/>
                  <a:moveTo>
                    <a:pt x="17" y="2"/>
                  </a:moveTo>
                  <a:cubicBezTo>
                    <a:pt x="14" y="1"/>
                    <a:pt x="9" y="1"/>
                    <a:pt x="8" y="3"/>
                  </a:cubicBezTo>
                  <a:lnTo>
                    <a:pt x="7" y="2"/>
                  </a:lnTo>
                  <a:cubicBezTo>
                    <a:pt x="9" y="0"/>
                    <a:pt x="13" y="0"/>
                    <a:pt x="17" y="0"/>
                  </a:cubicBezTo>
                  <a:lnTo>
                    <a:pt x="17" y="2"/>
                  </a:lnTo>
                  <a:close/>
                  <a:moveTo>
                    <a:pt x="8" y="3"/>
                  </a:moveTo>
                  <a:lnTo>
                    <a:pt x="8" y="3"/>
                  </a:lnTo>
                  <a:lnTo>
                    <a:pt x="7" y="3"/>
                  </a:lnTo>
                  <a:lnTo>
                    <a:pt x="8" y="3"/>
                  </a:lnTo>
                  <a:close/>
                  <a:moveTo>
                    <a:pt x="8" y="3"/>
                  </a:moveTo>
                  <a:lnTo>
                    <a:pt x="8" y="3"/>
                  </a:lnTo>
                  <a:lnTo>
                    <a:pt x="7" y="2"/>
                  </a:lnTo>
                  <a:lnTo>
                    <a:pt x="8" y="3"/>
                  </a:lnTo>
                  <a:close/>
                  <a:moveTo>
                    <a:pt x="7" y="2"/>
                  </a:moveTo>
                  <a:lnTo>
                    <a:pt x="7" y="2"/>
                  </a:lnTo>
                  <a:lnTo>
                    <a:pt x="7" y="3"/>
                  </a:lnTo>
                  <a:lnTo>
                    <a:pt x="7" y="2"/>
                  </a:lnTo>
                  <a:close/>
                  <a:moveTo>
                    <a:pt x="8" y="3"/>
                  </a:moveTo>
                  <a:cubicBezTo>
                    <a:pt x="7" y="4"/>
                    <a:pt x="6" y="4"/>
                    <a:pt x="5" y="5"/>
                  </a:cubicBezTo>
                  <a:lnTo>
                    <a:pt x="5" y="4"/>
                  </a:lnTo>
                  <a:cubicBezTo>
                    <a:pt x="5" y="3"/>
                    <a:pt x="6" y="3"/>
                    <a:pt x="7" y="2"/>
                  </a:cubicBezTo>
                  <a:lnTo>
                    <a:pt x="8" y="3"/>
                  </a:lnTo>
                  <a:close/>
                  <a:moveTo>
                    <a:pt x="5" y="5"/>
                  </a:moveTo>
                  <a:cubicBezTo>
                    <a:pt x="5" y="5"/>
                    <a:pt x="4" y="6"/>
                    <a:pt x="4" y="6"/>
                  </a:cubicBezTo>
                  <a:lnTo>
                    <a:pt x="3" y="5"/>
                  </a:lnTo>
                  <a:cubicBezTo>
                    <a:pt x="3" y="4"/>
                    <a:pt x="4" y="4"/>
                    <a:pt x="5" y="4"/>
                  </a:cubicBezTo>
                  <a:lnTo>
                    <a:pt x="5" y="5"/>
                  </a:lnTo>
                  <a:close/>
                  <a:moveTo>
                    <a:pt x="4" y="6"/>
                  </a:moveTo>
                  <a:cubicBezTo>
                    <a:pt x="2" y="7"/>
                    <a:pt x="2" y="8"/>
                    <a:pt x="3" y="9"/>
                  </a:cubicBezTo>
                  <a:lnTo>
                    <a:pt x="2" y="10"/>
                  </a:lnTo>
                  <a:cubicBezTo>
                    <a:pt x="0" y="8"/>
                    <a:pt x="1" y="6"/>
                    <a:pt x="3" y="5"/>
                  </a:cubicBezTo>
                  <a:lnTo>
                    <a:pt x="4" y="6"/>
                  </a:lnTo>
                  <a:close/>
                  <a:moveTo>
                    <a:pt x="3" y="9"/>
                  </a:moveTo>
                  <a:lnTo>
                    <a:pt x="3" y="9"/>
                  </a:lnTo>
                  <a:lnTo>
                    <a:pt x="2" y="10"/>
                  </a:lnTo>
                  <a:lnTo>
                    <a:pt x="3" y="9"/>
                  </a:lnTo>
                  <a:close/>
                  <a:moveTo>
                    <a:pt x="3" y="9"/>
                  </a:moveTo>
                  <a:cubicBezTo>
                    <a:pt x="3" y="10"/>
                    <a:pt x="4" y="10"/>
                    <a:pt x="5" y="10"/>
                  </a:cubicBezTo>
                  <a:lnTo>
                    <a:pt x="5" y="11"/>
                  </a:lnTo>
                  <a:cubicBezTo>
                    <a:pt x="4" y="11"/>
                    <a:pt x="2" y="11"/>
                    <a:pt x="1" y="10"/>
                  </a:cubicBezTo>
                  <a:lnTo>
                    <a:pt x="3" y="9"/>
                  </a:lnTo>
                  <a:close/>
                  <a:moveTo>
                    <a:pt x="5" y="10"/>
                  </a:moveTo>
                  <a:cubicBezTo>
                    <a:pt x="6" y="9"/>
                    <a:pt x="6" y="9"/>
                    <a:pt x="6" y="9"/>
                  </a:cubicBezTo>
                  <a:lnTo>
                    <a:pt x="6" y="11"/>
                  </a:lnTo>
                  <a:cubicBezTo>
                    <a:pt x="6" y="11"/>
                    <a:pt x="6" y="11"/>
                    <a:pt x="5" y="11"/>
                  </a:cubicBezTo>
                  <a:lnTo>
                    <a:pt x="5" y="10"/>
                  </a:lnTo>
                  <a:close/>
                  <a:moveTo>
                    <a:pt x="7" y="11"/>
                  </a:moveTo>
                  <a:lnTo>
                    <a:pt x="6" y="11"/>
                  </a:lnTo>
                  <a:lnTo>
                    <a:pt x="6" y="10"/>
                  </a:lnTo>
                  <a:lnTo>
                    <a:pt x="7" y="11"/>
                  </a:lnTo>
                  <a:close/>
                  <a:moveTo>
                    <a:pt x="6" y="9"/>
                  </a:moveTo>
                  <a:lnTo>
                    <a:pt x="6" y="9"/>
                  </a:lnTo>
                  <a:lnTo>
                    <a:pt x="7" y="11"/>
                  </a:lnTo>
                  <a:lnTo>
                    <a:pt x="6" y="9"/>
                  </a:lnTo>
                  <a:close/>
                  <a:moveTo>
                    <a:pt x="7" y="11"/>
                  </a:moveTo>
                  <a:lnTo>
                    <a:pt x="7" y="11"/>
                  </a:lnTo>
                  <a:lnTo>
                    <a:pt x="6" y="10"/>
                  </a:lnTo>
                  <a:lnTo>
                    <a:pt x="7" y="11"/>
                  </a:lnTo>
                  <a:close/>
                  <a:moveTo>
                    <a:pt x="6" y="9"/>
                  </a:moveTo>
                  <a:cubicBezTo>
                    <a:pt x="8" y="9"/>
                    <a:pt x="10" y="9"/>
                    <a:pt x="12" y="9"/>
                  </a:cubicBezTo>
                  <a:lnTo>
                    <a:pt x="12" y="10"/>
                  </a:lnTo>
                  <a:cubicBezTo>
                    <a:pt x="10" y="10"/>
                    <a:pt x="8" y="10"/>
                    <a:pt x="7" y="11"/>
                  </a:cubicBezTo>
                  <a:lnTo>
                    <a:pt x="6" y="9"/>
                  </a:lnTo>
                  <a:close/>
                  <a:moveTo>
                    <a:pt x="12" y="9"/>
                  </a:moveTo>
                  <a:cubicBezTo>
                    <a:pt x="15" y="8"/>
                    <a:pt x="19" y="8"/>
                    <a:pt x="22" y="6"/>
                  </a:cubicBezTo>
                  <a:lnTo>
                    <a:pt x="23" y="7"/>
                  </a:lnTo>
                  <a:cubicBezTo>
                    <a:pt x="20" y="9"/>
                    <a:pt x="16" y="10"/>
                    <a:pt x="12" y="10"/>
                  </a:cubicBezTo>
                  <a:lnTo>
                    <a:pt x="12" y="9"/>
                  </a:lnTo>
                  <a:close/>
                  <a:moveTo>
                    <a:pt x="22" y="6"/>
                  </a:moveTo>
                  <a:lnTo>
                    <a:pt x="22" y="5"/>
                  </a:lnTo>
                  <a:lnTo>
                    <a:pt x="22" y="6"/>
                  </a:lnTo>
                  <a:close/>
                  <a:moveTo>
                    <a:pt x="22" y="5"/>
                  </a:moveTo>
                  <a:cubicBezTo>
                    <a:pt x="23" y="5"/>
                    <a:pt x="23" y="5"/>
                    <a:pt x="22" y="5"/>
                  </a:cubicBezTo>
                  <a:lnTo>
                    <a:pt x="24" y="4"/>
                  </a:lnTo>
                  <a:cubicBezTo>
                    <a:pt x="24" y="5"/>
                    <a:pt x="24" y="6"/>
                    <a:pt x="23" y="7"/>
                  </a:cubicBezTo>
                  <a:lnTo>
                    <a:pt x="22" y="5"/>
                  </a:lnTo>
                  <a:close/>
                  <a:moveTo>
                    <a:pt x="22" y="5"/>
                  </a:moveTo>
                  <a:cubicBezTo>
                    <a:pt x="22" y="5"/>
                    <a:pt x="22" y="4"/>
                    <a:pt x="22" y="4"/>
                  </a:cubicBezTo>
                  <a:lnTo>
                    <a:pt x="23" y="3"/>
                  </a:lnTo>
                  <a:cubicBezTo>
                    <a:pt x="23" y="3"/>
                    <a:pt x="23" y="4"/>
                    <a:pt x="24" y="4"/>
                  </a:cubicBezTo>
                  <a:lnTo>
                    <a:pt x="22" y="5"/>
                  </a:lnTo>
                  <a:close/>
                  <a:moveTo>
                    <a:pt x="22" y="4"/>
                  </a:moveTo>
                  <a:cubicBezTo>
                    <a:pt x="21" y="3"/>
                    <a:pt x="20" y="3"/>
                    <a:pt x="20" y="2"/>
                  </a:cubicBezTo>
                  <a:lnTo>
                    <a:pt x="21" y="2"/>
                  </a:lnTo>
                  <a:cubicBezTo>
                    <a:pt x="22" y="2"/>
                    <a:pt x="22" y="3"/>
                    <a:pt x="23" y="3"/>
                  </a:cubicBezTo>
                  <a:lnTo>
                    <a:pt x="2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0" name="Freeform 23">
              <a:extLst>
                <a:ext uri="{FF2B5EF4-FFF2-40B4-BE49-F238E27FC236}">
                  <a16:creationId xmlns:a16="http://schemas.microsoft.com/office/drawing/2014/main" id="{73738C13-A4B7-2570-F880-6C731EDF93C4}"/>
                </a:ext>
              </a:extLst>
            </p:cNvPr>
            <p:cNvSpPr>
              <a:spLocks noEditPoints="1"/>
            </p:cNvSpPr>
            <p:nvPr/>
          </p:nvSpPr>
          <p:spPr bwMode="auto">
            <a:xfrm>
              <a:off x="3294" y="1235"/>
              <a:ext cx="129" cy="67"/>
            </a:xfrm>
            <a:custGeom>
              <a:avLst/>
              <a:gdLst>
                <a:gd name="T0" fmla="*/ 527352 w 23"/>
                <a:gd name="T1" fmla="*/ 92242 h 12"/>
                <a:gd name="T2" fmla="*/ 527352 w 23"/>
                <a:gd name="T3" fmla="*/ 59356 h 12"/>
                <a:gd name="T4" fmla="*/ 527352 w 23"/>
                <a:gd name="T5" fmla="*/ 92242 h 12"/>
                <a:gd name="T6" fmla="*/ 527352 w 23"/>
                <a:gd name="T7" fmla="*/ 59356 h 12"/>
                <a:gd name="T8" fmla="*/ 527352 w 23"/>
                <a:gd name="T9" fmla="*/ 92242 h 12"/>
                <a:gd name="T10" fmla="*/ 499673 w 23"/>
                <a:gd name="T11" fmla="*/ 33076 h 12"/>
                <a:gd name="T12" fmla="*/ 527352 w 23"/>
                <a:gd name="T13" fmla="*/ 92242 h 12"/>
                <a:gd name="T14" fmla="*/ 277013 w 23"/>
                <a:gd name="T15" fmla="*/ 59356 h 12"/>
                <a:gd name="T16" fmla="*/ 499673 w 23"/>
                <a:gd name="T17" fmla="*/ 33076 h 12"/>
                <a:gd name="T18" fmla="*/ 277013 w 23"/>
                <a:gd name="T19" fmla="*/ 59356 h 12"/>
                <a:gd name="T20" fmla="*/ 277013 w 23"/>
                <a:gd name="T21" fmla="*/ 33076 h 12"/>
                <a:gd name="T22" fmla="*/ 277013 w 23"/>
                <a:gd name="T23" fmla="*/ 59356 h 12"/>
                <a:gd name="T24" fmla="*/ 121742 w 23"/>
                <a:gd name="T25" fmla="*/ 59356 h 12"/>
                <a:gd name="T26" fmla="*/ 277013 w 23"/>
                <a:gd name="T27" fmla="*/ 59356 h 12"/>
                <a:gd name="T28" fmla="*/ 61404 w 23"/>
                <a:gd name="T29" fmla="*/ 119584 h 12"/>
                <a:gd name="T30" fmla="*/ 121742 w 23"/>
                <a:gd name="T31" fmla="*/ 59356 h 12"/>
                <a:gd name="T32" fmla="*/ 61404 w 23"/>
                <a:gd name="T33" fmla="*/ 119584 h 12"/>
                <a:gd name="T34" fmla="*/ 0 w 23"/>
                <a:gd name="T35" fmla="*/ 184674 h 12"/>
                <a:gd name="T36" fmla="*/ 61404 w 23"/>
                <a:gd name="T37" fmla="*/ 119584 h 12"/>
                <a:gd name="T38" fmla="*/ 61404 w 23"/>
                <a:gd name="T39" fmla="*/ 184674 h 12"/>
                <a:gd name="T40" fmla="*/ 61404 w 23"/>
                <a:gd name="T41" fmla="*/ 184674 h 12"/>
                <a:gd name="T42" fmla="*/ 61404 w 23"/>
                <a:gd name="T43" fmla="*/ 184674 h 12"/>
                <a:gd name="T44" fmla="*/ 0 w 23"/>
                <a:gd name="T45" fmla="*/ 184674 h 12"/>
                <a:gd name="T46" fmla="*/ 61404 w 23"/>
                <a:gd name="T47" fmla="*/ 184674 h 12"/>
                <a:gd name="T48" fmla="*/ 33691 w 23"/>
                <a:gd name="T49" fmla="*/ 184674 h 12"/>
                <a:gd name="T50" fmla="*/ 61404 w 23"/>
                <a:gd name="T51" fmla="*/ 184674 h 12"/>
                <a:gd name="T52" fmla="*/ 372109 w 23"/>
                <a:gd name="T53" fmla="*/ 331404 h 12"/>
                <a:gd name="T54" fmla="*/ 61404 w 23"/>
                <a:gd name="T55" fmla="*/ 184674 h 12"/>
                <a:gd name="T56" fmla="*/ 593697 w 23"/>
                <a:gd name="T57" fmla="*/ 271177 h 12"/>
                <a:gd name="T58" fmla="*/ 372109 w 23"/>
                <a:gd name="T59" fmla="*/ 331404 h 12"/>
                <a:gd name="T60" fmla="*/ 593697 w 23"/>
                <a:gd name="T61" fmla="*/ 331404 h 12"/>
                <a:gd name="T62" fmla="*/ 593697 w 23"/>
                <a:gd name="T63" fmla="*/ 304253 h 12"/>
                <a:gd name="T64" fmla="*/ 593697 w 23"/>
                <a:gd name="T65" fmla="*/ 271177 h 12"/>
                <a:gd name="T66" fmla="*/ 593697 w 23"/>
                <a:gd name="T67" fmla="*/ 331404 h 12"/>
                <a:gd name="T68" fmla="*/ 593697 w 23"/>
                <a:gd name="T69" fmla="*/ 271177 h 12"/>
                <a:gd name="T70" fmla="*/ 593697 w 23"/>
                <a:gd name="T71" fmla="*/ 271177 h 12"/>
                <a:gd name="T72" fmla="*/ 593697 w 23"/>
                <a:gd name="T73" fmla="*/ 271177 h 12"/>
                <a:gd name="T74" fmla="*/ 682814 w 23"/>
                <a:gd name="T75" fmla="*/ 304253 h 12"/>
                <a:gd name="T76" fmla="*/ 593697 w 23"/>
                <a:gd name="T77" fmla="*/ 331404 h 12"/>
                <a:gd name="T78" fmla="*/ 682814 w 23"/>
                <a:gd name="T79" fmla="*/ 304253 h 12"/>
                <a:gd name="T80" fmla="*/ 682814 w 23"/>
                <a:gd name="T81" fmla="*/ 363425 h 12"/>
                <a:gd name="T82" fmla="*/ 682814 w 23"/>
                <a:gd name="T83" fmla="*/ 304253 h 12"/>
                <a:gd name="T84" fmla="*/ 716505 w 23"/>
                <a:gd name="T85" fmla="*/ 363425 h 12"/>
                <a:gd name="T86" fmla="*/ 716505 w 23"/>
                <a:gd name="T87" fmla="*/ 331404 h 12"/>
                <a:gd name="T88" fmla="*/ 682814 w 23"/>
                <a:gd name="T89" fmla="*/ 304253 h 12"/>
                <a:gd name="T90" fmla="*/ 716505 w 23"/>
                <a:gd name="T91" fmla="*/ 331404 h 12"/>
                <a:gd name="T92" fmla="*/ 716505 w 23"/>
                <a:gd name="T93" fmla="*/ 271177 h 12"/>
                <a:gd name="T94" fmla="*/ 682814 w 23"/>
                <a:gd name="T95" fmla="*/ 304253 h 12"/>
                <a:gd name="T96" fmla="*/ 682814 w 23"/>
                <a:gd name="T97" fmla="*/ 304253 h 12"/>
                <a:gd name="T98" fmla="*/ 682814 w 23"/>
                <a:gd name="T99" fmla="*/ 151599 h 12"/>
                <a:gd name="T100" fmla="*/ 682814 w 23"/>
                <a:gd name="T101" fmla="*/ 304253 h 12"/>
                <a:gd name="T102" fmla="*/ 560197 w 23"/>
                <a:gd name="T103" fmla="*/ 92242 h 12"/>
                <a:gd name="T104" fmla="*/ 682814 w 23"/>
                <a:gd name="T105" fmla="*/ 151599 h 12"/>
                <a:gd name="T106" fmla="*/ 560197 w 23"/>
                <a:gd name="T107" fmla="*/ 92242 h 12"/>
                <a:gd name="T108" fmla="*/ 527352 w 23"/>
                <a:gd name="T109" fmla="*/ 59356 h 12"/>
                <a:gd name="T110" fmla="*/ 560197 w 23"/>
                <a:gd name="T111" fmla="*/ 92242 h 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 h="12">
                  <a:moveTo>
                    <a:pt x="17" y="3"/>
                  </a:moveTo>
                  <a:lnTo>
                    <a:pt x="17" y="3"/>
                  </a:lnTo>
                  <a:lnTo>
                    <a:pt x="17" y="2"/>
                  </a:lnTo>
                  <a:lnTo>
                    <a:pt x="17" y="3"/>
                  </a:lnTo>
                  <a:close/>
                  <a:moveTo>
                    <a:pt x="17" y="3"/>
                  </a:moveTo>
                  <a:lnTo>
                    <a:pt x="17" y="3"/>
                  </a:lnTo>
                  <a:lnTo>
                    <a:pt x="17" y="2"/>
                  </a:lnTo>
                  <a:lnTo>
                    <a:pt x="17" y="3"/>
                  </a:lnTo>
                  <a:close/>
                  <a:moveTo>
                    <a:pt x="17" y="3"/>
                  </a:moveTo>
                  <a:cubicBezTo>
                    <a:pt x="17" y="3"/>
                    <a:pt x="16" y="3"/>
                    <a:pt x="15" y="3"/>
                  </a:cubicBezTo>
                  <a:lnTo>
                    <a:pt x="16" y="1"/>
                  </a:lnTo>
                  <a:cubicBezTo>
                    <a:pt x="16" y="2"/>
                    <a:pt x="17" y="2"/>
                    <a:pt x="17" y="2"/>
                  </a:cubicBezTo>
                  <a:lnTo>
                    <a:pt x="17" y="3"/>
                  </a:lnTo>
                  <a:close/>
                  <a:moveTo>
                    <a:pt x="15" y="3"/>
                  </a:moveTo>
                  <a:cubicBezTo>
                    <a:pt x="13" y="2"/>
                    <a:pt x="11" y="2"/>
                    <a:pt x="9" y="2"/>
                  </a:cubicBezTo>
                  <a:lnTo>
                    <a:pt x="9" y="1"/>
                  </a:lnTo>
                  <a:cubicBezTo>
                    <a:pt x="11" y="0"/>
                    <a:pt x="13" y="1"/>
                    <a:pt x="16" y="1"/>
                  </a:cubicBezTo>
                  <a:lnTo>
                    <a:pt x="15" y="3"/>
                  </a:lnTo>
                  <a:close/>
                  <a:moveTo>
                    <a:pt x="9" y="2"/>
                  </a:moveTo>
                  <a:lnTo>
                    <a:pt x="9" y="2"/>
                  </a:lnTo>
                  <a:lnTo>
                    <a:pt x="9" y="1"/>
                  </a:lnTo>
                  <a:lnTo>
                    <a:pt x="9" y="2"/>
                  </a:lnTo>
                  <a:close/>
                  <a:moveTo>
                    <a:pt x="9" y="2"/>
                  </a:moveTo>
                  <a:cubicBezTo>
                    <a:pt x="8" y="2"/>
                    <a:pt x="6" y="2"/>
                    <a:pt x="5" y="3"/>
                  </a:cubicBezTo>
                  <a:lnTo>
                    <a:pt x="4" y="2"/>
                  </a:lnTo>
                  <a:cubicBezTo>
                    <a:pt x="6" y="1"/>
                    <a:pt x="7" y="1"/>
                    <a:pt x="9" y="1"/>
                  </a:cubicBezTo>
                  <a:lnTo>
                    <a:pt x="9" y="2"/>
                  </a:lnTo>
                  <a:close/>
                  <a:moveTo>
                    <a:pt x="5" y="3"/>
                  </a:moveTo>
                  <a:cubicBezTo>
                    <a:pt x="4" y="3"/>
                    <a:pt x="3" y="4"/>
                    <a:pt x="2" y="4"/>
                  </a:cubicBezTo>
                  <a:lnTo>
                    <a:pt x="1" y="3"/>
                  </a:lnTo>
                  <a:cubicBezTo>
                    <a:pt x="2" y="3"/>
                    <a:pt x="3" y="2"/>
                    <a:pt x="4" y="2"/>
                  </a:cubicBezTo>
                  <a:lnTo>
                    <a:pt x="5" y="3"/>
                  </a:lnTo>
                  <a:close/>
                  <a:moveTo>
                    <a:pt x="2" y="4"/>
                  </a:moveTo>
                  <a:cubicBezTo>
                    <a:pt x="2" y="5"/>
                    <a:pt x="2" y="5"/>
                    <a:pt x="2" y="6"/>
                  </a:cubicBezTo>
                  <a:lnTo>
                    <a:pt x="0" y="6"/>
                  </a:lnTo>
                  <a:cubicBezTo>
                    <a:pt x="0" y="5"/>
                    <a:pt x="1" y="4"/>
                    <a:pt x="1" y="3"/>
                  </a:cubicBezTo>
                  <a:lnTo>
                    <a:pt x="2" y="4"/>
                  </a:lnTo>
                  <a:close/>
                  <a:moveTo>
                    <a:pt x="2" y="6"/>
                  </a:moveTo>
                  <a:lnTo>
                    <a:pt x="2" y="6"/>
                  </a:lnTo>
                  <a:lnTo>
                    <a:pt x="1" y="6"/>
                  </a:lnTo>
                  <a:lnTo>
                    <a:pt x="2" y="6"/>
                  </a:lnTo>
                  <a:close/>
                  <a:moveTo>
                    <a:pt x="2" y="6"/>
                  </a:moveTo>
                  <a:cubicBezTo>
                    <a:pt x="2" y="6"/>
                    <a:pt x="2" y="6"/>
                    <a:pt x="2" y="6"/>
                  </a:cubicBezTo>
                  <a:lnTo>
                    <a:pt x="1" y="7"/>
                  </a:lnTo>
                  <a:cubicBezTo>
                    <a:pt x="0" y="6"/>
                    <a:pt x="0" y="6"/>
                    <a:pt x="0" y="6"/>
                  </a:cubicBezTo>
                  <a:lnTo>
                    <a:pt x="2" y="6"/>
                  </a:lnTo>
                  <a:close/>
                  <a:moveTo>
                    <a:pt x="2" y="6"/>
                  </a:moveTo>
                  <a:lnTo>
                    <a:pt x="2" y="6"/>
                  </a:lnTo>
                  <a:lnTo>
                    <a:pt x="1" y="6"/>
                  </a:lnTo>
                  <a:lnTo>
                    <a:pt x="2" y="6"/>
                  </a:lnTo>
                  <a:close/>
                  <a:moveTo>
                    <a:pt x="2" y="6"/>
                  </a:moveTo>
                  <a:cubicBezTo>
                    <a:pt x="3" y="10"/>
                    <a:pt x="8" y="10"/>
                    <a:pt x="12" y="9"/>
                  </a:cubicBezTo>
                  <a:lnTo>
                    <a:pt x="12" y="11"/>
                  </a:lnTo>
                  <a:cubicBezTo>
                    <a:pt x="7" y="11"/>
                    <a:pt x="2" y="12"/>
                    <a:pt x="1" y="7"/>
                  </a:cubicBezTo>
                  <a:lnTo>
                    <a:pt x="2" y="6"/>
                  </a:lnTo>
                  <a:close/>
                  <a:moveTo>
                    <a:pt x="12" y="9"/>
                  </a:moveTo>
                  <a:cubicBezTo>
                    <a:pt x="15" y="9"/>
                    <a:pt x="17" y="9"/>
                    <a:pt x="19" y="9"/>
                  </a:cubicBezTo>
                  <a:lnTo>
                    <a:pt x="19" y="11"/>
                  </a:lnTo>
                  <a:cubicBezTo>
                    <a:pt x="17" y="10"/>
                    <a:pt x="15" y="11"/>
                    <a:pt x="12" y="11"/>
                  </a:cubicBezTo>
                  <a:lnTo>
                    <a:pt x="12" y="9"/>
                  </a:lnTo>
                  <a:close/>
                  <a:moveTo>
                    <a:pt x="19" y="11"/>
                  </a:moveTo>
                  <a:lnTo>
                    <a:pt x="19" y="11"/>
                  </a:lnTo>
                  <a:lnTo>
                    <a:pt x="19" y="10"/>
                  </a:lnTo>
                  <a:lnTo>
                    <a:pt x="19" y="11"/>
                  </a:lnTo>
                  <a:close/>
                  <a:moveTo>
                    <a:pt x="19" y="9"/>
                  </a:moveTo>
                  <a:lnTo>
                    <a:pt x="19" y="9"/>
                  </a:lnTo>
                  <a:lnTo>
                    <a:pt x="19" y="11"/>
                  </a:lnTo>
                  <a:lnTo>
                    <a:pt x="19" y="9"/>
                  </a:lnTo>
                  <a:close/>
                  <a:moveTo>
                    <a:pt x="19" y="9"/>
                  </a:moveTo>
                  <a:lnTo>
                    <a:pt x="19" y="9"/>
                  </a:lnTo>
                  <a:lnTo>
                    <a:pt x="19" y="10"/>
                  </a:lnTo>
                  <a:lnTo>
                    <a:pt x="19" y="9"/>
                  </a:lnTo>
                  <a:close/>
                  <a:moveTo>
                    <a:pt x="19" y="9"/>
                  </a:moveTo>
                  <a:cubicBezTo>
                    <a:pt x="20" y="9"/>
                    <a:pt x="21" y="10"/>
                    <a:pt x="22" y="10"/>
                  </a:cubicBezTo>
                  <a:lnTo>
                    <a:pt x="21" y="11"/>
                  </a:lnTo>
                  <a:cubicBezTo>
                    <a:pt x="20" y="11"/>
                    <a:pt x="20" y="11"/>
                    <a:pt x="19" y="11"/>
                  </a:cubicBezTo>
                  <a:lnTo>
                    <a:pt x="19" y="9"/>
                  </a:lnTo>
                  <a:close/>
                  <a:moveTo>
                    <a:pt x="22" y="10"/>
                  </a:moveTo>
                  <a:cubicBezTo>
                    <a:pt x="22" y="10"/>
                    <a:pt x="22" y="10"/>
                    <a:pt x="23" y="10"/>
                  </a:cubicBezTo>
                  <a:lnTo>
                    <a:pt x="22" y="12"/>
                  </a:lnTo>
                  <a:cubicBezTo>
                    <a:pt x="22" y="12"/>
                    <a:pt x="22" y="11"/>
                    <a:pt x="21" y="11"/>
                  </a:cubicBezTo>
                  <a:lnTo>
                    <a:pt x="22" y="10"/>
                  </a:lnTo>
                  <a:close/>
                  <a:moveTo>
                    <a:pt x="23" y="11"/>
                  </a:moveTo>
                  <a:lnTo>
                    <a:pt x="23" y="12"/>
                  </a:lnTo>
                  <a:lnTo>
                    <a:pt x="22" y="12"/>
                  </a:lnTo>
                  <a:lnTo>
                    <a:pt x="23" y="11"/>
                  </a:lnTo>
                  <a:close/>
                  <a:moveTo>
                    <a:pt x="22" y="11"/>
                  </a:moveTo>
                  <a:cubicBezTo>
                    <a:pt x="22" y="11"/>
                    <a:pt x="22" y="10"/>
                    <a:pt x="22" y="10"/>
                  </a:cubicBezTo>
                  <a:lnTo>
                    <a:pt x="23" y="9"/>
                  </a:lnTo>
                  <a:cubicBezTo>
                    <a:pt x="23" y="10"/>
                    <a:pt x="23" y="11"/>
                    <a:pt x="23" y="11"/>
                  </a:cubicBezTo>
                  <a:lnTo>
                    <a:pt x="22" y="11"/>
                  </a:lnTo>
                  <a:close/>
                  <a:moveTo>
                    <a:pt x="23" y="9"/>
                  </a:moveTo>
                  <a:lnTo>
                    <a:pt x="23" y="9"/>
                  </a:lnTo>
                  <a:lnTo>
                    <a:pt x="22" y="10"/>
                  </a:lnTo>
                  <a:lnTo>
                    <a:pt x="23" y="9"/>
                  </a:lnTo>
                  <a:close/>
                  <a:moveTo>
                    <a:pt x="22" y="10"/>
                  </a:moveTo>
                  <a:cubicBezTo>
                    <a:pt x="22" y="8"/>
                    <a:pt x="21" y="7"/>
                    <a:pt x="20" y="5"/>
                  </a:cubicBezTo>
                  <a:lnTo>
                    <a:pt x="22" y="5"/>
                  </a:lnTo>
                  <a:cubicBezTo>
                    <a:pt x="22" y="6"/>
                    <a:pt x="23" y="8"/>
                    <a:pt x="23" y="9"/>
                  </a:cubicBezTo>
                  <a:lnTo>
                    <a:pt x="22" y="10"/>
                  </a:lnTo>
                  <a:close/>
                  <a:moveTo>
                    <a:pt x="20" y="5"/>
                  </a:moveTo>
                  <a:cubicBezTo>
                    <a:pt x="20" y="4"/>
                    <a:pt x="19" y="3"/>
                    <a:pt x="18" y="3"/>
                  </a:cubicBezTo>
                  <a:lnTo>
                    <a:pt x="18" y="2"/>
                  </a:lnTo>
                  <a:cubicBezTo>
                    <a:pt x="19" y="2"/>
                    <a:pt x="21" y="3"/>
                    <a:pt x="22" y="5"/>
                  </a:cubicBezTo>
                  <a:lnTo>
                    <a:pt x="20" y="5"/>
                  </a:lnTo>
                  <a:close/>
                  <a:moveTo>
                    <a:pt x="18" y="3"/>
                  </a:moveTo>
                  <a:cubicBezTo>
                    <a:pt x="18" y="3"/>
                    <a:pt x="18" y="3"/>
                    <a:pt x="17" y="3"/>
                  </a:cubicBezTo>
                  <a:lnTo>
                    <a:pt x="17" y="2"/>
                  </a:lnTo>
                  <a:cubicBezTo>
                    <a:pt x="17" y="2"/>
                    <a:pt x="17" y="2"/>
                    <a:pt x="18" y="2"/>
                  </a:cubicBezTo>
                  <a:lnTo>
                    <a:pt x="18"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1" name="Freeform 24">
              <a:extLst>
                <a:ext uri="{FF2B5EF4-FFF2-40B4-BE49-F238E27FC236}">
                  <a16:creationId xmlns:a16="http://schemas.microsoft.com/office/drawing/2014/main" id="{C895F270-2BD9-BFC0-129E-AED0A03A06BF}"/>
                </a:ext>
              </a:extLst>
            </p:cNvPr>
            <p:cNvSpPr>
              <a:spLocks/>
            </p:cNvSpPr>
            <p:nvPr/>
          </p:nvSpPr>
          <p:spPr bwMode="auto">
            <a:xfrm>
              <a:off x="3429" y="1257"/>
              <a:ext cx="106" cy="56"/>
            </a:xfrm>
            <a:custGeom>
              <a:avLst/>
              <a:gdLst>
                <a:gd name="T0" fmla="*/ 481497 w 19"/>
                <a:gd name="T1" fmla="*/ 186844 h 10"/>
                <a:gd name="T2" fmla="*/ 92036 w 19"/>
                <a:gd name="T3" fmla="*/ 33365 h 10"/>
                <a:gd name="T4" fmla="*/ 151078 w 19"/>
                <a:gd name="T5" fmla="*/ 247806 h 10"/>
                <a:gd name="T6" fmla="*/ 572506 w 19"/>
                <a:gd name="T7" fmla="*/ 308739 h 10"/>
                <a:gd name="T8" fmla="*/ 481497 w 19"/>
                <a:gd name="T9" fmla="*/ 186844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0">
                  <a:moveTo>
                    <a:pt x="16" y="6"/>
                  </a:moveTo>
                  <a:cubicBezTo>
                    <a:pt x="12" y="3"/>
                    <a:pt x="8" y="0"/>
                    <a:pt x="3" y="1"/>
                  </a:cubicBezTo>
                  <a:cubicBezTo>
                    <a:pt x="0" y="2"/>
                    <a:pt x="0" y="8"/>
                    <a:pt x="5" y="8"/>
                  </a:cubicBezTo>
                  <a:cubicBezTo>
                    <a:pt x="10" y="7"/>
                    <a:pt x="14" y="9"/>
                    <a:pt x="19" y="10"/>
                  </a:cubicBezTo>
                  <a:cubicBezTo>
                    <a:pt x="18" y="8"/>
                    <a:pt x="17" y="7"/>
                    <a:pt x="1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2" name="Freeform 25">
              <a:extLst>
                <a:ext uri="{FF2B5EF4-FFF2-40B4-BE49-F238E27FC236}">
                  <a16:creationId xmlns:a16="http://schemas.microsoft.com/office/drawing/2014/main" id="{5DD5CD38-F55B-39BA-7A7C-282DAC3D045B}"/>
                </a:ext>
              </a:extLst>
            </p:cNvPr>
            <p:cNvSpPr>
              <a:spLocks noEditPoints="1"/>
            </p:cNvSpPr>
            <p:nvPr/>
          </p:nvSpPr>
          <p:spPr bwMode="auto">
            <a:xfrm>
              <a:off x="3429" y="1257"/>
              <a:ext cx="106" cy="56"/>
            </a:xfrm>
            <a:custGeom>
              <a:avLst/>
              <a:gdLst>
                <a:gd name="T0" fmla="*/ 481497 w 19"/>
                <a:gd name="T1" fmla="*/ 214441 h 10"/>
                <a:gd name="T2" fmla="*/ 513464 w 19"/>
                <a:gd name="T3" fmla="*/ 186844 h 10"/>
                <a:gd name="T4" fmla="*/ 481497 w 19"/>
                <a:gd name="T5" fmla="*/ 214441 h 10"/>
                <a:gd name="T6" fmla="*/ 481497 w 19"/>
                <a:gd name="T7" fmla="*/ 186844 h 10"/>
                <a:gd name="T8" fmla="*/ 481497 w 19"/>
                <a:gd name="T9" fmla="*/ 214441 h 10"/>
                <a:gd name="T10" fmla="*/ 454422 w 19"/>
                <a:gd name="T11" fmla="*/ 120988 h 10"/>
                <a:gd name="T12" fmla="*/ 481497 w 19"/>
                <a:gd name="T13" fmla="*/ 214441 h 10"/>
                <a:gd name="T14" fmla="*/ 362386 w 19"/>
                <a:gd name="T15" fmla="*/ 120988 h 10"/>
                <a:gd name="T16" fmla="*/ 454422 w 19"/>
                <a:gd name="T17" fmla="*/ 120988 h 10"/>
                <a:gd name="T18" fmla="*/ 362386 w 19"/>
                <a:gd name="T19" fmla="*/ 120988 h 10"/>
                <a:gd name="T20" fmla="*/ 92036 w 19"/>
                <a:gd name="T21" fmla="*/ 0 h 10"/>
                <a:gd name="T22" fmla="*/ 362386 w 19"/>
                <a:gd name="T23" fmla="*/ 120988 h 10"/>
                <a:gd name="T24" fmla="*/ 92036 w 19"/>
                <a:gd name="T25" fmla="*/ 60934 h 10"/>
                <a:gd name="T26" fmla="*/ 92036 w 19"/>
                <a:gd name="T27" fmla="*/ 60934 h 10"/>
                <a:gd name="T28" fmla="*/ 59042 w 19"/>
                <a:gd name="T29" fmla="*/ 93419 h 10"/>
                <a:gd name="T30" fmla="*/ 92036 w 19"/>
                <a:gd name="T31" fmla="*/ 0 h 10"/>
                <a:gd name="T32" fmla="*/ 59042 w 19"/>
                <a:gd name="T33" fmla="*/ 93419 h 10"/>
                <a:gd name="T34" fmla="*/ 0 w 19"/>
                <a:gd name="T35" fmla="*/ 154353 h 10"/>
                <a:gd name="T36" fmla="*/ 59042 w 19"/>
                <a:gd name="T37" fmla="*/ 93419 h 10"/>
                <a:gd name="T38" fmla="*/ 59042 w 19"/>
                <a:gd name="T39" fmla="*/ 186844 h 10"/>
                <a:gd name="T40" fmla="*/ 0 w 19"/>
                <a:gd name="T41" fmla="*/ 154353 h 10"/>
                <a:gd name="T42" fmla="*/ 59042 w 19"/>
                <a:gd name="T43" fmla="*/ 186844 h 10"/>
                <a:gd name="T44" fmla="*/ 151078 w 19"/>
                <a:gd name="T45" fmla="*/ 247806 h 10"/>
                <a:gd name="T46" fmla="*/ 59042 w 19"/>
                <a:gd name="T47" fmla="*/ 186844 h 10"/>
                <a:gd name="T48" fmla="*/ 151078 w 19"/>
                <a:gd name="T49" fmla="*/ 247806 h 10"/>
                <a:gd name="T50" fmla="*/ 151078 w 19"/>
                <a:gd name="T51" fmla="*/ 214441 h 10"/>
                <a:gd name="T52" fmla="*/ 394348 w 19"/>
                <a:gd name="T53" fmla="*/ 275374 h 10"/>
                <a:gd name="T54" fmla="*/ 151078 w 19"/>
                <a:gd name="T55" fmla="*/ 214441 h 10"/>
                <a:gd name="T56" fmla="*/ 572506 w 19"/>
                <a:gd name="T57" fmla="*/ 275374 h 10"/>
                <a:gd name="T58" fmla="*/ 394348 w 19"/>
                <a:gd name="T59" fmla="*/ 275374 h 10"/>
                <a:gd name="T60" fmla="*/ 572506 w 19"/>
                <a:gd name="T61" fmla="*/ 275374 h 10"/>
                <a:gd name="T62" fmla="*/ 572506 w 19"/>
                <a:gd name="T63" fmla="*/ 308739 h 10"/>
                <a:gd name="T64" fmla="*/ 572506 w 19"/>
                <a:gd name="T65" fmla="*/ 275374 h 10"/>
                <a:gd name="T66" fmla="*/ 481497 w 19"/>
                <a:gd name="T67" fmla="*/ 214441 h 10"/>
                <a:gd name="T68" fmla="*/ 572506 w 19"/>
                <a:gd name="T69" fmla="*/ 275374 h 10"/>
                <a:gd name="T70" fmla="*/ 481497 w 19"/>
                <a:gd name="T71" fmla="*/ 214441 h 10"/>
                <a:gd name="T72" fmla="*/ 513464 w 19"/>
                <a:gd name="T73" fmla="*/ 186844 h 10"/>
                <a:gd name="T74" fmla="*/ 481497 w 19"/>
                <a:gd name="T75" fmla="*/ 214441 h 10"/>
                <a:gd name="T76" fmla="*/ 513464 w 19"/>
                <a:gd name="T77" fmla="*/ 186844 h 10"/>
                <a:gd name="T78" fmla="*/ 513464 w 19"/>
                <a:gd name="T79" fmla="*/ 186844 h 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10">
                  <a:moveTo>
                    <a:pt x="16" y="7"/>
                  </a:moveTo>
                  <a:lnTo>
                    <a:pt x="16" y="7"/>
                  </a:lnTo>
                  <a:lnTo>
                    <a:pt x="17" y="6"/>
                  </a:lnTo>
                  <a:lnTo>
                    <a:pt x="16" y="7"/>
                  </a:lnTo>
                  <a:close/>
                  <a:moveTo>
                    <a:pt x="16" y="7"/>
                  </a:moveTo>
                  <a:lnTo>
                    <a:pt x="16" y="7"/>
                  </a:lnTo>
                  <a:lnTo>
                    <a:pt x="16" y="6"/>
                  </a:lnTo>
                  <a:lnTo>
                    <a:pt x="16" y="7"/>
                  </a:lnTo>
                  <a:close/>
                  <a:moveTo>
                    <a:pt x="16" y="7"/>
                  </a:moveTo>
                  <a:cubicBezTo>
                    <a:pt x="15" y="6"/>
                    <a:pt x="15" y="6"/>
                    <a:pt x="14" y="5"/>
                  </a:cubicBezTo>
                  <a:lnTo>
                    <a:pt x="15" y="4"/>
                  </a:lnTo>
                  <a:cubicBezTo>
                    <a:pt x="16" y="5"/>
                    <a:pt x="16" y="5"/>
                    <a:pt x="17" y="6"/>
                  </a:cubicBezTo>
                  <a:lnTo>
                    <a:pt x="16" y="7"/>
                  </a:lnTo>
                  <a:close/>
                  <a:moveTo>
                    <a:pt x="14" y="5"/>
                  </a:moveTo>
                  <a:cubicBezTo>
                    <a:pt x="14" y="5"/>
                    <a:pt x="13" y="4"/>
                    <a:pt x="12" y="4"/>
                  </a:cubicBezTo>
                  <a:lnTo>
                    <a:pt x="13" y="3"/>
                  </a:lnTo>
                  <a:cubicBezTo>
                    <a:pt x="14" y="3"/>
                    <a:pt x="14" y="4"/>
                    <a:pt x="15" y="4"/>
                  </a:cubicBezTo>
                  <a:lnTo>
                    <a:pt x="14" y="5"/>
                  </a:lnTo>
                  <a:close/>
                  <a:moveTo>
                    <a:pt x="12" y="4"/>
                  </a:moveTo>
                  <a:cubicBezTo>
                    <a:pt x="9" y="2"/>
                    <a:pt x="6" y="1"/>
                    <a:pt x="3" y="2"/>
                  </a:cubicBezTo>
                  <a:lnTo>
                    <a:pt x="3" y="0"/>
                  </a:lnTo>
                  <a:cubicBezTo>
                    <a:pt x="6" y="0"/>
                    <a:pt x="10" y="1"/>
                    <a:pt x="13" y="3"/>
                  </a:cubicBezTo>
                  <a:lnTo>
                    <a:pt x="12" y="4"/>
                  </a:lnTo>
                  <a:close/>
                  <a:moveTo>
                    <a:pt x="3" y="2"/>
                  </a:moveTo>
                  <a:lnTo>
                    <a:pt x="3" y="2"/>
                  </a:lnTo>
                  <a:lnTo>
                    <a:pt x="3" y="1"/>
                  </a:lnTo>
                  <a:lnTo>
                    <a:pt x="3" y="2"/>
                  </a:lnTo>
                  <a:close/>
                  <a:moveTo>
                    <a:pt x="3" y="2"/>
                  </a:moveTo>
                  <a:cubicBezTo>
                    <a:pt x="2" y="2"/>
                    <a:pt x="2" y="2"/>
                    <a:pt x="2" y="3"/>
                  </a:cubicBezTo>
                  <a:lnTo>
                    <a:pt x="0" y="3"/>
                  </a:lnTo>
                  <a:cubicBezTo>
                    <a:pt x="1" y="2"/>
                    <a:pt x="1" y="1"/>
                    <a:pt x="3" y="0"/>
                  </a:cubicBezTo>
                  <a:lnTo>
                    <a:pt x="3" y="2"/>
                  </a:lnTo>
                  <a:close/>
                  <a:moveTo>
                    <a:pt x="2" y="3"/>
                  </a:moveTo>
                  <a:cubicBezTo>
                    <a:pt x="1" y="4"/>
                    <a:pt x="1" y="4"/>
                    <a:pt x="2" y="5"/>
                  </a:cubicBezTo>
                  <a:lnTo>
                    <a:pt x="0" y="5"/>
                  </a:lnTo>
                  <a:cubicBezTo>
                    <a:pt x="0" y="4"/>
                    <a:pt x="0" y="3"/>
                    <a:pt x="0" y="3"/>
                  </a:cubicBezTo>
                  <a:lnTo>
                    <a:pt x="2" y="3"/>
                  </a:lnTo>
                  <a:close/>
                  <a:moveTo>
                    <a:pt x="2" y="5"/>
                  </a:moveTo>
                  <a:cubicBezTo>
                    <a:pt x="2" y="5"/>
                    <a:pt x="2" y="5"/>
                    <a:pt x="2" y="6"/>
                  </a:cubicBezTo>
                  <a:lnTo>
                    <a:pt x="1" y="6"/>
                  </a:lnTo>
                  <a:cubicBezTo>
                    <a:pt x="0" y="6"/>
                    <a:pt x="0" y="5"/>
                    <a:pt x="0" y="5"/>
                  </a:cubicBezTo>
                  <a:lnTo>
                    <a:pt x="2" y="5"/>
                  </a:lnTo>
                  <a:close/>
                  <a:moveTo>
                    <a:pt x="2" y="6"/>
                  </a:moveTo>
                  <a:cubicBezTo>
                    <a:pt x="2" y="7"/>
                    <a:pt x="3" y="7"/>
                    <a:pt x="5" y="7"/>
                  </a:cubicBezTo>
                  <a:lnTo>
                    <a:pt x="5" y="8"/>
                  </a:lnTo>
                  <a:cubicBezTo>
                    <a:pt x="3" y="9"/>
                    <a:pt x="2" y="8"/>
                    <a:pt x="1" y="6"/>
                  </a:cubicBezTo>
                  <a:lnTo>
                    <a:pt x="2" y="6"/>
                  </a:lnTo>
                  <a:close/>
                  <a:moveTo>
                    <a:pt x="5" y="8"/>
                  </a:moveTo>
                  <a:lnTo>
                    <a:pt x="5" y="8"/>
                  </a:lnTo>
                  <a:close/>
                  <a:moveTo>
                    <a:pt x="5" y="7"/>
                  </a:moveTo>
                  <a:cubicBezTo>
                    <a:pt x="8" y="7"/>
                    <a:pt x="11" y="7"/>
                    <a:pt x="13" y="8"/>
                  </a:cubicBezTo>
                  <a:lnTo>
                    <a:pt x="13" y="9"/>
                  </a:lnTo>
                  <a:cubicBezTo>
                    <a:pt x="10" y="9"/>
                    <a:pt x="8" y="8"/>
                    <a:pt x="5" y="8"/>
                  </a:cubicBezTo>
                  <a:lnTo>
                    <a:pt x="5" y="7"/>
                  </a:lnTo>
                  <a:close/>
                  <a:moveTo>
                    <a:pt x="13" y="8"/>
                  </a:moveTo>
                  <a:cubicBezTo>
                    <a:pt x="15" y="8"/>
                    <a:pt x="17" y="9"/>
                    <a:pt x="19" y="9"/>
                  </a:cubicBezTo>
                  <a:lnTo>
                    <a:pt x="19" y="10"/>
                  </a:lnTo>
                  <a:cubicBezTo>
                    <a:pt x="17" y="10"/>
                    <a:pt x="15" y="10"/>
                    <a:pt x="13" y="9"/>
                  </a:cubicBezTo>
                  <a:lnTo>
                    <a:pt x="13" y="8"/>
                  </a:lnTo>
                  <a:close/>
                  <a:moveTo>
                    <a:pt x="19" y="9"/>
                  </a:moveTo>
                  <a:lnTo>
                    <a:pt x="19" y="10"/>
                  </a:lnTo>
                  <a:lnTo>
                    <a:pt x="19" y="9"/>
                  </a:lnTo>
                  <a:close/>
                  <a:moveTo>
                    <a:pt x="18" y="10"/>
                  </a:moveTo>
                  <a:cubicBezTo>
                    <a:pt x="18" y="8"/>
                    <a:pt x="17" y="8"/>
                    <a:pt x="16" y="7"/>
                  </a:cubicBezTo>
                  <a:lnTo>
                    <a:pt x="17" y="6"/>
                  </a:lnTo>
                  <a:cubicBezTo>
                    <a:pt x="18" y="7"/>
                    <a:pt x="19" y="8"/>
                    <a:pt x="19" y="9"/>
                  </a:cubicBezTo>
                  <a:lnTo>
                    <a:pt x="18" y="10"/>
                  </a:lnTo>
                  <a:close/>
                  <a:moveTo>
                    <a:pt x="16" y="7"/>
                  </a:moveTo>
                  <a:cubicBezTo>
                    <a:pt x="16" y="7"/>
                    <a:pt x="16" y="7"/>
                    <a:pt x="16" y="7"/>
                  </a:cubicBezTo>
                  <a:lnTo>
                    <a:pt x="17" y="6"/>
                  </a:lnTo>
                  <a:cubicBezTo>
                    <a:pt x="17" y="6"/>
                    <a:pt x="17" y="6"/>
                    <a:pt x="17" y="6"/>
                  </a:cubicBezTo>
                  <a:lnTo>
                    <a:pt x="16" y="7"/>
                  </a:lnTo>
                  <a:close/>
                  <a:moveTo>
                    <a:pt x="17" y="6"/>
                  </a:moveTo>
                  <a:lnTo>
                    <a:pt x="17" y="6"/>
                  </a:lnTo>
                  <a:lnTo>
                    <a:pt x="16" y="6"/>
                  </a:ln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3" name="Freeform 26">
              <a:extLst>
                <a:ext uri="{FF2B5EF4-FFF2-40B4-BE49-F238E27FC236}">
                  <a16:creationId xmlns:a16="http://schemas.microsoft.com/office/drawing/2014/main" id="{0B4E7BD6-C115-E10F-8BB8-B0E382F339A9}"/>
                </a:ext>
              </a:extLst>
            </p:cNvPr>
            <p:cNvSpPr>
              <a:spLocks/>
            </p:cNvSpPr>
            <p:nvPr/>
          </p:nvSpPr>
          <p:spPr bwMode="auto">
            <a:xfrm>
              <a:off x="3725" y="1285"/>
              <a:ext cx="95" cy="101"/>
            </a:xfrm>
            <a:custGeom>
              <a:avLst/>
              <a:gdLst>
                <a:gd name="T0" fmla="*/ 332612 w 17"/>
                <a:gd name="T1" fmla="*/ 33751 h 18"/>
                <a:gd name="T2" fmla="*/ 33166 w 17"/>
                <a:gd name="T3" fmla="*/ 345038 h 18"/>
                <a:gd name="T4" fmla="*/ 152173 w 17"/>
                <a:gd name="T5" fmla="*/ 528404 h 18"/>
                <a:gd name="T6" fmla="*/ 397882 w 17"/>
                <a:gd name="T7" fmla="*/ 345038 h 18"/>
                <a:gd name="T8" fmla="*/ 457403 w 17"/>
                <a:gd name="T9" fmla="*/ 33751 h 18"/>
                <a:gd name="T10" fmla="*/ 332612 w 17"/>
                <a:gd name="T11" fmla="*/ 33751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1" y="1"/>
                  </a:moveTo>
                  <a:cubicBezTo>
                    <a:pt x="7" y="3"/>
                    <a:pt x="2" y="6"/>
                    <a:pt x="1" y="11"/>
                  </a:cubicBezTo>
                  <a:cubicBezTo>
                    <a:pt x="0" y="14"/>
                    <a:pt x="2" y="17"/>
                    <a:pt x="5" y="17"/>
                  </a:cubicBezTo>
                  <a:cubicBezTo>
                    <a:pt x="8" y="18"/>
                    <a:pt x="11" y="14"/>
                    <a:pt x="13" y="11"/>
                  </a:cubicBezTo>
                  <a:cubicBezTo>
                    <a:pt x="15" y="8"/>
                    <a:pt x="17" y="4"/>
                    <a:pt x="15" y="1"/>
                  </a:cubicBezTo>
                  <a:cubicBezTo>
                    <a:pt x="14" y="0"/>
                    <a:pt x="11" y="0"/>
                    <a:pt x="1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4" name="Freeform 27">
              <a:extLst>
                <a:ext uri="{FF2B5EF4-FFF2-40B4-BE49-F238E27FC236}">
                  <a16:creationId xmlns:a16="http://schemas.microsoft.com/office/drawing/2014/main" id="{280505AF-5418-3A4D-BD2F-E14743D7142D}"/>
                </a:ext>
              </a:extLst>
            </p:cNvPr>
            <p:cNvSpPr>
              <a:spLocks noEditPoints="1"/>
            </p:cNvSpPr>
            <p:nvPr/>
          </p:nvSpPr>
          <p:spPr bwMode="auto">
            <a:xfrm>
              <a:off x="3725" y="1279"/>
              <a:ext cx="95" cy="107"/>
            </a:xfrm>
            <a:custGeom>
              <a:avLst/>
              <a:gdLst>
                <a:gd name="T0" fmla="*/ 332612 w 17"/>
                <a:gd name="T1" fmla="*/ 62319 h 19"/>
                <a:gd name="T2" fmla="*/ 305224 w 17"/>
                <a:gd name="T3" fmla="*/ 34127 h 19"/>
                <a:gd name="T4" fmla="*/ 305224 w 17"/>
                <a:gd name="T5" fmla="*/ 34127 h 19"/>
                <a:gd name="T6" fmla="*/ 332612 w 17"/>
                <a:gd name="T7" fmla="*/ 62319 h 19"/>
                <a:gd name="T8" fmla="*/ 332612 w 17"/>
                <a:gd name="T9" fmla="*/ 62319 h 19"/>
                <a:gd name="T10" fmla="*/ 272063 w 17"/>
                <a:gd name="T11" fmla="*/ 62319 h 19"/>
                <a:gd name="T12" fmla="*/ 332612 w 17"/>
                <a:gd name="T13" fmla="*/ 62319 h 19"/>
                <a:gd name="T14" fmla="*/ 59520 w 17"/>
                <a:gd name="T15" fmla="*/ 385239 h 19"/>
                <a:gd name="T16" fmla="*/ 272063 w 17"/>
                <a:gd name="T17" fmla="*/ 62319 h 19"/>
                <a:gd name="T18" fmla="*/ 59520 w 17"/>
                <a:gd name="T19" fmla="*/ 385239 h 19"/>
                <a:gd name="T20" fmla="*/ 33166 w 17"/>
                <a:gd name="T21" fmla="*/ 385239 h 19"/>
                <a:gd name="T22" fmla="*/ 59520 w 17"/>
                <a:gd name="T23" fmla="*/ 385239 h 19"/>
                <a:gd name="T24" fmla="*/ 0 w 17"/>
                <a:gd name="T25" fmla="*/ 385239 h 19"/>
                <a:gd name="T26" fmla="*/ 59520 w 17"/>
                <a:gd name="T27" fmla="*/ 385239 h 19"/>
                <a:gd name="T28" fmla="*/ 59520 w 17"/>
                <a:gd name="T29" fmla="*/ 509911 h 19"/>
                <a:gd name="T30" fmla="*/ 0 w 17"/>
                <a:gd name="T31" fmla="*/ 385239 h 19"/>
                <a:gd name="T32" fmla="*/ 59520 w 17"/>
                <a:gd name="T33" fmla="*/ 509911 h 19"/>
                <a:gd name="T34" fmla="*/ 119884 w 17"/>
                <a:gd name="T35" fmla="*/ 606544 h 19"/>
                <a:gd name="T36" fmla="*/ 59520 w 17"/>
                <a:gd name="T37" fmla="*/ 509911 h 19"/>
                <a:gd name="T38" fmla="*/ 119884 w 17"/>
                <a:gd name="T39" fmla="*/ 606544 h 19"/>
                <a:gd name="T40" fmla="*/ 119884 w 17"/>
                <a:gd name="T41" fmla="*/ 606544 h 19"/>
                <a:gd name="T42" fmla="*/ 152173 w 17"/>
                <a:gd name="T43" fmla="*/ 572259 h 19"/>
                <a:gd name="T44" fmla="*/ 119884 w 17"/>
                <a:gd name="T45" fmla="*/ 606544 h 19"/>
                <a:gd name="T46" fmla="*/ 152173 w 17"/>
                <a:gd name="T47" fmla="*/ 572259 h 19"/>
                <a:gd name="T48" fmla="*/ 152173 w 17"/>
                <a:gd name="T49" fmla="*/ 572259 h 19"/>
                <a:gd name="T50" fmla="*/ 272063 w 17"/>
                <a:gd name="T51" fmla="*/ 509911 h 19"/>
                <a:gd name="T52" fmla="*/ 119884 w 17"/>
                <a:gd name="T53" fmla="*/ 606544 h 19"/>
                <a:gd name="T54" fmla="*/ 272063 w 17"/>
                <a:gd name="T55" fmla="*/ 509911 h 19"/>
                <a:gd name="T56" fmla="*/ 425114 w 17"/>
                <a:gd name="T57" fmla="*/ 413465 h 19"/>
                <a:gd name="T58" fmla="*/ 272063 w 17"/>
                <a:gd name="T59" fmla="*/ 509911 h 19"/>
                <a:gd name="T60" fmla="*/ 397882 w 17"/>
                <a:gd name="T61" fmla="*/ 385239 h 19"/>
                <a:gd name="T62" fmla="*/ 425114 w 17"/>
                <a:gd name="T63" fmla="*/ 413465 h 19"/>
                <a:gd name="T64" fmla="*/ 397882 w 17"/>
                <a:gd name="T65" fmla="*/ 385239 h 19"/>
                <a:gd name="T66" fmla="*/ 397882 w 17"/>
                <a:gd name="T67" fmla="*/ 385239 h 19"/>
                <a:gd name="T68" fmla="*/ 425114 w 17"/>
                <a:gd name="T69" fmla="*/ 350954 h 19"/>
                <a:gd name="T70" fmla="*/ 425114 w 17"/>
                <a:gd name="T71" fmla="*/ 413465 h 19"/>
                <a:gd name="T72" fmla="*/ 425114 w 17"/>
                <a:gd name="T73" fmla="*/ 350954 h 19"/>
                <a:gd name="T74" fmla="*/ 484634 w 17"/>
                <a:gd name="T75" fmla="*/ 316827 h 19"/>
                <a:gd name="T76" fmla="*/ 425114 w 17"/>
                <a:gd name="T77" fmla="*/ 350954 h 19"/>
                <a:gd name="T78" fmla="*/ 425114 w 17"/>
                <a:gd name="T79" fmla="*/ 96632 h 19"/>
                <a:gd name="T80" fmla="*/ 484634 w 17"/>
                <a:gd name="T81" fmla="*/ 316827 h 19"/>
                <a:gd name="T82" fmla="*/ 457403 w 17"/>
                <a:gd name="T83" fmla="*/ 62319 h 19"/>
                <a:gd name="T84" fmla="*/ 484634 w 17"/>
                <a:gd name="T85" fmla="*/ 62319 h 19"/>
                <a:gd name="T86" fmla="*/ 425114 w 17"/>
                <a:gd name="T87" fmla="*/ 96632 h 19"/>
                <a:gd name="T88" fmla="*/ 457403 w 17"/>
                <a:gd name="T89" fmla="*/ 62319 h 19"/>
                <a:gd name="T90" fmla="*/ 425114 w 17"/>
                <a:gd name="T91" fmla="*/ 96632 h 19"/>
                <a:gd name="T92" fmla="*/ 425114 w 17"/>
                <a:gd name="T93" fmla="*/ 96632 h 19"/>
                <a:gd name="T94" fmla="*/ 425114 w 17"/>
                <a:gd name="T95" fmla="*/ 96632 h 19"/>
                <a:gd name="T96" fmla="*/ 425114 w 17"/>
                <a:gd name="T97" fmla="*/ 62319 h 19"/>
                <a:gd name="T98" fmla="*/ 457403 w 17"/>
                <a:gd name="T99" fmla="*/ 62319 h 19"/>
                <a:gd name="T100" fmla="*/ 425114 w 17"/>
                <a:gd name="T101" fmla="*/ 62319 h 19"/>
                <a:gd name="T102" fmla="*/ 425114 w 17"/>
                <a:gd name="T103" fmla="*/ 34127 h 19"/>
                <a:gd name="T104" fmla="*/ 425114 w 17"/>
                <a:gd name="T105" fmla="*/ 62319 h 19"/>
                <a:gd name="T106" fmla="*/ 332612 w 17"/>
                <a:gd name="T107" fmla="*/ 62319 h 19"/>
                <a:gd name="T108" fmla="*/ 425114 w 17"/>
                <a:gd name="T109" fmla="*/ 34127 h 19"/>
                <a:gd name="T110" fmla="*/ 305224 w 17"/>
                <a:gd name="T111" fmla="*/ 34127 h 19"/>
                <a:gd name="T112" fmla="*/ 332612 w 17"/>
                <a:gd name="T113" fmla="*/ 62319 h 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 h="19">
                  <a:moveTo>
                    <a:pt x="11" y="2"/>
                  </a:moveTo>
                  <a:lnTo>
                    <a:pt x="11" y="2"/>
                  </a:lnTo>
                  <a:lnTo>
                    <a:pt x="10" y="1"/>
                  </a:lnTo>
                  <a:lnTo>
                    <a:pt x="11" y="2"/>
                  </a:lnTo>
                  <a:close/>
                  <a:moveTo>
                    <a:pt x="10" y="1"/>
                  </a:moveTo>
                  <a:lnTo>
                    <a:pt x="10" y="1"/>
                  </a:lnTo>
                  <a:lnTo>
                    <a:pt x="11" y="2"/>
                  </a:lnTo>
                  <a:lnTo>
                    <a:pt x="10" y="1"/>
                  </a:lnTo>
                  <a:close/>
                  <a:moveTo>
                    <a:pt x="11" y="2"/>
                  </a:moveTo>
                  <a:cubicBezTo>
                    <a:pt x="11" y="3"/>
                    <a:pt x="10" y="3"/>
                    <a:pt x="9" y="3"/>
                  </a:cubicBezTo>
                  <a:lnTo>
                    <a:pt x="9" y="2"/>
                  </a:lnTo>
                  <a:cubicBezTo>
                    <a:pt x="9" y="2"/>
                    <a:pt x="10" y="1"/>
                    <a:pt x="10" y="1"/>
                  </a:cubicBezTo>
                  <a:lnTo>
                    <a:pt x="11" y="2"/>
                  </a:lnTo>
                  <a:close/>
                  <a:moveTo>
                    <a:pt x="9" y="3"/>
                  </a:moveTo>
                  <a:cubicBezTo>
                    <a:pt x="6" y="6"/>
                    <a:pt x="2" y="8"/>
                    <a:pt x="2" y="12"/>
                  </a:cubicBezTo>
                  <a:lnTo>
                    <a:pt x="0" y="12"/>
                  </a:lnTo>
                  <a:cubicBezTo>
                    <a:pt x="1" y="7"/>
                    <a:pt x="5" y="5"/>
                    <a:pt x="9" y="2"/>
                  </a:cubicBezTo>
                  <a:lnTo>
                    <a:pt x="9" y="3"/>
                  </a:lnTo>
                  <a:close/>
                  <a:moveTo>
                    <a:pt x="2" y="12"/>
                  </a:moveTo>
                  <a:lnTo>
                    <a:pt x="2" y="12"/>
                  </a:lnTo>
                  <a:lnTo>
                    <a:pt x="1" y="12"/>
                  </a:lnTo>
                  <a:lnTo>
                    <a:pt x="2" y="12"/>
                  </a:lnTo>
                  <a:close/>
                  <a:moveTo>
                    <a:pt x="2" y="12"/>
                  </a:moveTo>
                  <a:cubicBezTo>
                    <a:pt x="2" y="12"/>
                    <a:pt x="2" y="12"/>
                    <a:pt x="2" y="12"/>
                  </a:cubicBezTo>
                  <a:lnTo>
                    <a:pt x="0" y="12"/>
                  </a:lnTo>
                  <a:cubicBezTo>
                    <a:pt x="0" y="12"/>
                    <a:pt x="0" y="12"/>
                    <a:pt x="0" y="12"/>
                  </a:cubicBezTo>
                  <a:lnTo>
                    <a:pt x="2" y="12"/>
                  </a:lnTo>
                  <a:close/>
                  <a:moveTo>
                    <a:pt x="2" y="12"/>
                  </a:moveTo>
                  <a:cubicBezTo>
                    <a:pt x="1" y="13"/>
                    <a:pt x="2" y="15"/>
                    <a:pt x="2" y="16"/>
                  </a:cubicBezTo>
                  <a:lnTo>
                    <a:pt x="1" y="16"/>
                  </a:lnTo>
                  <a:cubicBezTo>
                    <a:pt x="0" y="15"/>
                    <a:pt x="0" y="13"/>
                    <a:pt x="0" y="12"/>
                  </a:cubicBezTo>
                  <a:lnTo>
                    <a:pt x="2" y="12"/>
                  </a:lnTo>
                  <a:close/>
                  <a:moveTo>
                    <a:pt x="2" y="16"/>
                  </a:moveTo>
                  <a:cubicBezTo>
                    <a:pt x="3" y="17"/>
                    <a:pt x="3" y="17"/>
                    <a:pt x="5" y="18"/>
                  </a:cubicBezTo>
                  <a:lnTo>
                    <a:pt x="4" y="19"/>
                  </a:lnTo>
                  <a:cubicBezTo>
                    <a:pt x="3" y="19"/>
                    <a:pt x="2" y="18"/>
                    <a:pt x="1" y="16"/>
                  </a:cubicBezTo>
                  <a:lnTo>
                    <a:pt x="2" y="16"/>
                  </a:lnTo>
                  <a:close/>
                  <a:moveTo>
                    <a:pt x="4" y="19"/>
                  </a:moveTo>
                  <a:lnTo>
                    <a:pt x="4" y="19"/>
                  </a:lnTo>
                  <a:lnTo>
                    <a:pt x="4" y="18"/>
                  </a:lnTo>
                  <a:lnTo>
                    <a:pt x="4" y="19"/>
                  </a:lnTo>
                  <a:close/>
                  <a:moveTo>
                    <a:pt x="5" y="18"/>
                  </a:moveTo>
                  <a:cubicBezTo>
                    <a:pt x="5" y="18"/>
                    <a:pt x="5" y="18"/>
                    <a:pt x="5" y="18"/>
                  </a:cubicBezTo>
                  <a:lnTo>
                    <a:pt x="5" y="19"/>
                  </a:lnTo>
                  <a:cubicBezTo>
                    <a:pt x="4" y="19"/>
                    <a:pt x="4" y="19"/>
                    <a:pt x="4" y="19"/>
                  </a:cubicBezTo>
                  <a:lnTo>
                    <a:pt x="5" y="18"/>
                  </a:lnTo>
                  <a:close/>
                  <a:moveTo>
                    <a:pt x="5" y="18"/>
                  </a:moveTo>
                  <a:lnTo>
                    <a:pt x="5" y="18"/>
                  </a:lnTo>
                  <a:close/>
                  <a:moveTo>
                    <a:pt x="5" y="18"/>
                  </a:moveTo>
                  <a:cubicBezTo>
                    <a:pt x="6" y="18"/>
                    <a:pt x="8" y="17"/>
                    <a:pt x="9" y="16"/>
                  </a:cubicBezTo>
                  <a:lnTo>
                    <a:pt x="10" y="17"/>
                  </a:lnTo>
                  <a:cubicBezTo>
                    <a:pt x="8" y="18"/>
                    <a:pt x="7" y="19"/>
                    <a:pt x="4" y="19"/>
                  </a:cubicBezTo>
                  <a:lnTo>
                    <a:pt x="5" y="18"/>
                  </a:lnTo>
                  <a:close/>
                  <a:moveTo>
                    <a:pt x="9" y="16"/>
                  </a:moveTo>
                  <a:cubicBezTo>
                    <a:pt x="11" y="15"/>
                    <a:pt x="12" y="13"/>
                    <a:pt x="13" y="12"/>
                  </a:cubicBezTo>
                  <a:lnTo>
                    <a:pt x="14" y="13"/>
                  </a:lnTo>
                  <a:cubicBezTo>
                    <a:pt x="13" y="14"/>
                    <a:pt x="12" y="16"/>
                    <a:pt x="10" y="17"/>
                  </a:cubicBezTo>
                  <a:lnTo>
                    <a:pt x="9" y="16"/>
                  </a:lnTo>
                  <a:close/>
                  <a:moveTo>
                    <a:pt x="13" y="12"/>
                  </a:moveTo>
                  <a:lnTo>
                    <a:pt x="13" y="12"/>
                  </a:lnTo>
                  <a:lnTo>
                    <a:pt x="14" y="13"/>
                  </a:lnTo>
                  <a:lnTo>
                    <a:pt x="13" y="12"/>
                  </a:lnTo>
                  <a:close/>
                  <a:moveTo>
                    <a:pt x="13" y="12"/>
                  </a:moveTo>
                  <a:lnTo>
                    <a:pt x="13" y="12"/>
                  </a:lnTo>
                  <a:close/>
                  <a:moveTo>
                    <a:pt x="13" y="12"/>
                  </a:moveTo>
                  <a:cubicBezTo>
                    <a:pt x="13" y="12"/>
                    <a:pt x="13" y="11"/>
                    <a:pt x="14" y="11"/>
                  </a:cubicBezTo>
                  <a:lnTo>
                    <a:pt x="15" y="11"/>
                  </a:lnTo>
                  <a:cubicBezTo>
                    <a:pt x="15" y="12"/>
                    <a:pt x="14" y="12"/>
                    <a:pt x="14" y="13"/>
                  </a:cubicBezTo>
                  <a:lnTo>
                    <a:pt x="13" y="12"/>
                  </a:lnTo>
                  <a:close/>
                  <a:moveTo>
                    <a:pt x="14" y="11"/>
                  </a:moveTo>
                  <a:cubicBezTo>
                    <a:pt x="14" y="10"/>
                    <a:pt x="14" y="10"/>
                    <a:pt x="14" y="9"/>
                  </a:cubicBezTo>
                  <a:lnTo>
                    <a:pt x="16" y="10"/>
                  </a:lnTo>
                  <a:cubicBezTo>
                    <a:pt x="15" y="10"/>
                    <a:pt x="15" y="11"/>
                    <a:pt x="15" y="11"/>
                  </a:cubicBezTo>
                  <a:lnTo>
                    <a:pt x="14" y="11"/>
                  </a:lnTo>
                  <a:close/>
                  <a:moveTo>
                    <a:pt x="14" y="9"/>
                  </a:moveTo>
                  <a:cubicBezTo>
                    <a:pt x="15" y="7"/>
                    <a:pt x="16" y="5"/>
                    <a:pt x="14" y="3"/>
                  </a:cubicBezTo>
                  <a:lnTo>
                    <a:pt x="16" y="2"/>
                  </a:lnTo>
                  <a:cubicBezTo>
                    <a:pt x="17" y="4"/>
                    <a:pt x="17" y="7"/>
                    <a:pt x="16" y="10"/>
                  </a:cubicBezTo>
                  <a:lnTo>
                    <a:pt x="14" y="9"/>
                  </a:lnTo>
                  <a:close/>
                  <a:moveTo>
                    <a:pt x="15" y="2"/>
                  </a:moveTo>
                  <a:lnTo>
                    <a:pt x="16" y="2"/>
                  </a:lnTo>
                  <a:lnTo>
                    <a:pt x="15" y="2"/>
                  </a:lnTo>
                  <a:close/>
                  <a:moveTo>
                    <a:pt x="14" y="3"/>
                  </a:moveTo>
                  <a:lnTo>
                    <a:pt x="14" y="3"/>
                  </a:lnTo>
                  <a:lnTo>
                    <a:pt x="15" y="2"/>
                  </a:lnTo>
                  <a:lnTo>
                    <a:pt x="14" y="3"/>
                  </a:lnTo>
                  <a:close/>
                  <a:moveTo>
                    <a:pt x="14" y="3"/>
                  </a:moveTo>
                  <a:lnTo>
                    <a:pt x="14" y="3"/>
                  </a:lnTo>
                  <a:lnTo>
                    <a:pt x="15" y="2"/>
                  </a:lnTo>
                  <a:lnTo>
                    <a:pt x="14" y="3"/>
                  </a:lnTo>
                  <a:close/>
                  <a:moveTo>
                    <a:pt x="14" y="3"/>
                  </a:moveTo>
                  <a:cubicBezTo>
                    <a:pt x="14" y="2"/>
                    <a:pt x="14" y="2"/>
                    <a:pt x="14" y="2"/>
                  </a:cubicBezTo>
                  <a:lnTo>
                    <a:pt x="15" y="1"/>
                  </a:lnTo>
                  <a:cubicBezTo>
                    <a:pt x="15" y="1"/>
                    <a:pt x="15" y="2"/>
                    <a:pt x="15" y="2"/>
                  </a:cubicBezTo>
                  <a:lnTo>
                    <a:pt x="14" y="3"/>
                  </a:lnTo>
                  <a:close/>
                  <a:moveTo>
                    <a:pt x="14" y="2"/>
                  </a:moveTo>
                  <a:cubicBezTo>
                    <a:pt x="14" y="2"/>
                    <a:pt x="14" y="2"/>
                    <a:pt x="14" y="2"/>
                  </a:cubicBezTo>
                  <a:lnTo>
                    <a:pt x="14" y="1"/>
                  </a:lnTo>
                  <a:cubicBezTo>
                    <a:pt x="14" y="1"/>
                    <a:pt x="15" y="1"/>
                    <a:pt x="15" y="1"/>
                  </a:cubicBezTo>
                  <a:lnTo>
                    <a:pt x="14" y="2"/>
                  </a:lnTo>
                  <a:close/>
                  <a:moveTo>
                    <a:pt x="14" y="2"/>
                  </a:moveTo>
                  <a:cubicBezTo>
                    <a:pt x="13" y="2"/>
                    <a:pt x="12" y="2"/>
                    <a:pt x="11" y="2"/>
                  </a:cubicBezTo>
                  <a:lnTo>
                    <a:pt x="11" y="1"/>
                  </a:lnTo>
                  <a:cubicBezTo>
                    <a:pt x="11" y="1"/>
                    <a:pt x="13" y="0"/>
                    <a:pt x="14" y="1"/>
                  </a:cubicBezTo>
                  <a:lnTo>
                    <a:pt x="14" y="2"/>
                  </a:lnTo>
                  <a:close/>
                  <a:moveTo>
                    <a:pt x="10" y="1"/>
                  </a:moveTo>
                  <a:lnTo>
                    <a:pt x="11" y="1"/>
                  </a:lnTo>
                  <a:lnTo>
                    <a:pt x="11" y="2"/>
                  </a:lnTo>
                  <a:lnTo>
                    <a:pt x="10"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 name="Freeform 28">
              <a:extLst>
                <a:ext uri="{FF2B5EF4-FFF2-40B4-BE49-F238E27FC236}">
                  <a16:creationId xmlns:a16="http://schemas.microsoft.com/office/drawing/2014/main" id="{CB6FE489-6331-9B4B-6A30-877801C34D3A}"/>
                </a:ext>
              </a:extLst>
            </p:cNvPr>
            <p:cNvSpPr>
              <a:spLocks/>
            </p:cNvSpPr>
            <p:nvPr/>
          </p:nvSpPr>
          <p:spPr bwMode="auto">
            <a:xfrm>
              <a:off x="3658" y="1196"/>
              <a:ext cx="117" cy="83"/>
            </a:xfrm>
            <a:custGeom>
              <a:avLst/>
              <a:gdLst>
                <a:gd name="T0" fmla="*/ 536634 w 21"/>
                <a:gd name="T1" fmla="*/ 31014 h 15"/>
                <a:gd name="T2" fmla="*/ 31818 w 21"/>
                <a:gd name="T3" fmla="*/ 227857 h 15"/>
                <a:gd name="T4" fmla="*/ 58790 w 21"/>
                <a:gd name="T5" fmla="*/ 342215 h 15"/>
                <a:gd name="T6" fmla="*/ 268749 w 21"/>
                <a:gd name="T7" fmla="*/ 430333 h 15"/>
                <a:gd name="T8" fmla="*/ 536634 w 21"/>
                <a:gd name="T9" fmla="*/ 342215 h 15"/>
                <a:gd name="T10" fmla="*/ 595424 w 21"/>
                <a:gd name="T11" fmla="*/ 57253 h 15"/>
                <a:gd name="T12" fmla="*/ 536634 w 21"/>
                <a:gd name="T13" fmla="*/ 31014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
                  <a:moveTo>
                    <a:pt x="18" y="1"/>
                  </a:moveTo>
                  <a:cubicBezTo>
                    <a:pt x="12" y="1"/>
                    <a:pt x="6" y="3"/>
                    <a:pt x="1" y="8"/>
                  </a:cubicBezTo>
                  <a:cubicBezTo>
                    <a:pt x="0" y="9"/>
                    <a:pt x="0" y="11"/>
                    <a:pt x="2" y="12"/>
                  </a:cubicBezTo>
                  <a:cubicBezTo>
                    <a:pt x="4" y="13"/>
                    <a:pt x="7" y="15"/>
                    <a:pt x="9" y="15"/>
                  </a:cubicBezTo>
                  <a:cubicBezTo>
                    <a:pt x="12" y="14"/>
                    <a:pt x="16" y="14"/>
                    <a:pt x="18" y="12"/>
                  </a:cubicBezTo>
                  <a:cubicBezTo>
                    <a:pt x="20" y="9"/>
                    <a:pt x="21" y="5"/>
                    <a:pt x="20" y="2"/>
                  </a:cubicBezTo>
                  <a:cubicBezTo>
                    <a:pt x="20" y="1"/>
                    <a:pt x="19" y="0"/>
                    <a:pt x="1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 name="Freeform 29">
              <a:extLst>
                <a:ext uri="{FF2B5EF4-FFF2-40B4-BE49-F238E27FC236}">
                  <a16:creationId xmlns:a16="http://schemas.microsoft.com/office/drawing/2014/main" id="{016ED1F7-AB41-807C-631D-C811871F5C1E}"/>
                </a:ext>
              </a:extLst>
            </p:cNvPr>
            <p:cNvSpPr>
              <a:spLocks noEditPoints="1"/>
            </p:cNvSpPr>
            <p:nvPr/>
          </p:nvSpPr>
          <p:spPr bwMode="auto">
            <a:xfrm>
              <a:off x="3658" y="1196"/>
              <a:ext cx="117" cy="83"/>
            </a:xfrm>
            <a:custGeom>
              <a:avLst/>
              <a:gdLst>
                <a:gd name="T0" fmla="*/ 536634 w 21"/>
                <a:gd name="T1" fmla="*/ 0 h 15"/>
                <a:gd name="T2" fmla="*/ 536634 w 21"/>
                <a:gd name="T3" fmla="*/ 31014 h 15"/>
                <a:gd name="T4" fmla="*/ 536634 w 21"/>
                <a:gd name="T5" fmla="*/ 0 h 15"/>
                <a:gd name="T6" fmla="*/ 386367 w 21"/>
                <a:gd name="T7" fmla="*/ 57253 h 15"/>
                <a:gd name="T8" fmla="*/ 450868 w 21"/>
                <a:gd name="T9" fmla="*/ 57253 h 15"/>
                <a:gd name="T10" fmla="*/ 31818 w 21"/>
                <a:gd name="T11" fmla="*/ 202443 h 15"/>
                <a:gd name="T12" fmla="*/ 58790 w 21"/>
                <a:gd name="T13" fmla="*/ 227857 h 15"/>
                <a:gd name="T14" fmla="*/ 58790 w 21"/>
                <a:gd name="T15" fmla="*/ 227857 h 15"/>
                <a:gd name="T16" fmla="*/ 0 w 21"/>
                <a:gd name="T17" fmla="*/ 227857 h 15"/>
                <a:gd name="T18" fmla="*/ 58790 w 21"/>
                <a:gd name="T19" fmla="*/ 227857 h 15"/>
                <a:gd name="T20" fmla="*/ 0 w 21"/>
                <a:gd name="T21" fmla="*/ 227857 h 15"/>
                <a:gd name="T22" fmla="*/ 58790 w 21"/>
                <a:gd name="T23" fmla="*/ 316800 h 15"/>
                <a:gd name="T24" fmla="*/ 31818 w 21"/>
                <a:gd name="T25" fmla="*/ 284961 h 15"/>
                <a:gd name="T26" fmla="*/ 31818 w 21"/>
                <a:gd name="T27" fmla="*/ 342215 h 15"/>
                <a:gd name="T28" fmla="*/ 31818 w 21"/>
                <a:gd name="T29" fmla="*/ 342215 h 15"/>
                <a:gd name="T30" fmla="*/ 31818 w 21"/>
                <a:gd name="T31" fmla="*/ 342215 h 15"/>
                <a:gd name="T32" fmla="*/ 31818 w 21"/>
                <a:gd name="T33" fmla="*/ 342215 h 15"/>
                <a:gd name="T34" fmla="*/ 31818 w 21"/>
                <a:gd name="T35" fmla="*/ 342215 h 15"/>
                <a:gd name="T36" fmla="*/ 31818 w 21"/>
                <a:gd name="T37" fmla="*/ 342215 h 15"/>
                <a:gd name="T38" fmla="*/ 58790 w 21"/>
                <a:gd name="T39" fmla="*/ 373046 h 15"/>
                <a:gd name="T40" fmla="*/ 91477 w 21"/>
                <a:gd name="T41" fmla="*/ 342215 h 15"/>
                <a:gd name="T42" fmla="*/ 58790 w 21"/>
                <a:gd name="T43" fmla="*/ 373046 h 15"/>
                <a:gd name="T44" fmla="*/ 118454 w 21"/>
                <a:gd name="T45" fmla="*/ 342215 h 15"/>
                <a:gd name="T46" fmla="*/ 118454 w 21"/>
                <a:gd name="T47" fmla="*/ 342215 h 15"/>
                <a:gd name="T48" fmla="*/ 91477 w 21"/>
                <a:gd name="T49" fmla="*/ 373046 h 15"/>
                <a:gd name="T50" fmla="*/ 268749 w 21"/>
                <a:gd name="T51" fmla="*/ 430333 h 15"/>
                <a:gd name="T52" fmla="*/ 268749 w 21"/>
                <a:gd name="T53" fmla="*/ 399319 h 15"/>
                <a:gd name="T54" fmla="*/ 268749 w 21"/>
                <a:gd name="T55" fmla="*/ 399319 h 15"/>
                <a:gd name="T56" fmla="*/ 327544 w 21"/>
                <a:gd name="T57" fmla="*/ 430333 h 15"/>
                <a:gd name="T58" fmla="*/ 327544 w 21"/>
                <a:gd name="T59" fmla="*/ 399319 h 15"/>
                <a:gd name="T60" fmla="*/ 327544 w 21"/>
                <a:gd name="T61" fmla="*/ 430333 h 15"/>
                <a:gd name="T62" fmla="*/ 509658 w 21"/>
                <a:gd name="T63" fmla="*/ 316800 h 15"/>
                <a:gd name="T64" fmla="*/ 359357 w 21"/>
                <a:gd name="T65" fmla="*/ 399319 h 15"/>
                <a:gd name="T66" fmla="*/ 536634 w 21"/>
                <a:gd name="T67" fmla="*/ 342215 h 15"/>
                <a:gd name="T68" fmla="*/ 536634 w 21"/>
                <a:gd name="T69" fmla="*/ 342215 h 15"/>
                <a:gd name="T70" fmla="*/ 509658 w 21"/>
                <a:gd name="T71" fmla="*/ 316800 h 15"/>
                <a:gd name="T72" fmla="*/ 536634 w 21"/>
                <a:gd name="T73" fmla="*/ 342215 h 15"/>
                <a:gd name="T74" fmla="*/ 569506 w 21"/>
                <a:gd name="T75" fmla="*/ 259729 h 15"/>
                <a:gd name="T76" fmla="*/ 536634 w 21"/>
                <a:gd name="T77" fmla="*/ 284961 h 15"/>
                <a:gd name="T78" fmla="*/ 628296 w 21"/>
                <a:gd name="T79" fmla="*/ 57253 h 15"/>
                <a:gd name="T80" fmla="*/ 628296 w 21"/>
                <a:gd name="T81" fmla="*/ 57253 h 15"/>
                <a:gd name="T82" fmla="*/ 628296 w 21"/>
                <a:gd name="T83" fmla="*/ 57253 h 15"/>
                <a:gd name="T84" fmla="*/ 628296 w 21"/>
                <a:gd name="T85" fmla="*/ 57253 h 15"/>
                <a:gd name="T86" fmla="*/ 628296 w 21"/>
                <a:gd name="T87" fmla="*/ 57253 h 15"/>
                <a:gd name="T88" fmla="*/ 628296 w 21"/>
                <a:gd name="T89" fmla="*/ 57253 h 15"/>
                <a:gd name="T90" fmla="*/ 595424 w 21"/>
                <a:gd name="T91" fmla="*/ 0 h 15"/>
                <a:gd name="T92" fmla="*/ 569506 w 21"/>
                <a:gd name="T93" fmla="*/ 31014 h 15"/>
                <a:gd name="T94" fmla="*/ 569506 w 21"/>
                <a:gd name="T95" fmla="*/ 31014 h 15"/>
                <a:gd name="T96" fmla="*/ 536634 w 21"/>
                <a:gd name="T97" fmla="*/ 0 h 15"/>
                <a:gd name="T98" fmla="*/ 536634 w 21"/>
                <a:gd name="T99" fmla="*/ 0 h 15"/>
                <a:gd name="T100" fmla="*/ 536634 w 21"/>
                <a:gd name="T101" fmla="*/ 31014 h 15"/>
                <a:gd name="T102" fmla="*/ 536634 w 21"/>
                <a:gd name="T103" fmla="*/ 0 h 15"/>
                <a:gd name="T104" fmla="*/ 536634 w 21"/>
                <a:gd name="T105" fmla="*/ 31014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 h="15">
                  <a:moveTo>
                    <a:pt x="18" y="1"/>
                  </a:moveTo>
                  <a:lnTo>
                    <a:pt x="18" y="1"/>
                  </a:lnTo>
                  <a:lnTo>
                    <a:pt x="18" y="0"/>
                  </a:lnTo>
                  <a:lnTo>
                    <a:pt x="18" y="1"/>
                  </a:lnTo>
                  <a:close/>
                  <a:moveTo>
                    <a:pt x="18" y="1"/>
                  </a:moveTo>
                  <a:cubicBezTo>
                    <a:pt x="17" y="1"/>
                    <a:pt x="16" y="1"/>
                    <a:pt x="15" y="2"/>
                  </a:cubicBezTo>
                  <a:lnTo>
                    <a:pt x="15" y="0"/>
                  </a:lnTo>
                  <a:cubicBezTo>
                    <a:pt x="16" y="0"/>
                    <a:pt x="17" y="0"/>
                    <a:pt x="18" y="0"/>
                  </a:cubicBezTo>
                  <a:lnTo>
                    <a:pt x="18" y="1"/>
                  </a:lnTo>
                  <a:close/>
                  <a:moveTo>
                    <a:pt x="15" y="2"/>
                  </a:moveTo>
                  <a:cubicBezTo>
                    <a:pt x="15" y="2"/>
                    <a:pt x="14" y="2"/>
                    <a:pt x="13" y="2"/>
                  </a:cubicBezTo>
                  <a:lnTo>
                    <a:pt x="13" y="1"/>
                  </a:lnTo>
                  <a:cubicBezTo>
                    <a:pt x="13" y="1"/>
                    <a:pt x="14" y="0"/>
                    <a:pt x="15" y="0"/>
                  </a:cubicBezTo>
                  <a:lnTo>
                    <a:pt x="15" y="2"/>
                  </a:lnTo>
                  <a:close/>
                  <a:moveTo>
                    <a:pt x="13" y="2"/>
                  </a:moveTo>
                  <a:cubicBezTo>
                    <a:pt x="9" y="3"/>
                    <a:pt x="5" y="5"/>
                    <a:pt x="2" y="8"/>
                  </a:cubicBezTo>
                  <a:lnTo>
                    <a:pt x="1" y="7"/>
                  </a:lnTo>
                  <a:cubicBezTo>
                    <a:pt x="4" y="4"/>
                    <a:pt x="8" y="2"/>
                    <a:pt x="13" y="1"/>
                  </a:cubicBezTo>
                  <a:lnTo>
                    <a:pt x="13" y="2"/>
                  </a:lnTo>
                  <a:close/>
                  <a:moveTo>
                    <a:pt x="2" y="8"/>
                  </a:moveTo>
                  <a:lnTo>
                    <a:pt x="2" y="8"/>
                  </a:lnTo>
                  <a:lnTo>
                    <a:pt x="1" y="8"/>
                  </a:lnTo>
                  <a:lnTo>
                    <a:pt x="2" y="8"/>
                  </a:lnTo>
                  <a:close/>
                  <a:moveTo>
                    <a:pt x="2" y="8"/>
                  </a:moveTo>
                  <a:cubicBezTo>
                    <a:pt x="2" y="8"/>
                    <a:pt x="2" y="8"/>
                    <a:pt x="2" y="8"/>
                  </a:cubicBezTo>
                  <a:lnTo>
                    <a:pt x="0" y="8"/>
                  </a:lnTo>
                  <a:cubicBezTo>
                    <a:pt x="1" y="7"/>
                    <a:pt x="1" y="7"/>
                    <a:pt x="1" y="7"/>
                  </a:cubicBezTo>
                  <a:lnTo>
                    <a:pt x="2" y="8"/>
                  </a:lnTo>
                  <a:close/>
                  <a:moveTo>
                    <a:pt x="2" y="8"/>
                  </a:moveTo>
                  <a:cubicBezTo>
                    <a:pt x="1" y="9"/>
                    <a:pt x="1" y="9"/>
                    <a:pt x="1" y="10"/>
                  </a:cubicBezTo>
                  <a:lnTo>
                    <a:pt x="0" y="10"/>
                  </a:lnTo>
                  <a:cubicBezTo>
                    <a:pt x="0" y="9"/>
                    <a:pt x="0" y="8"/>
                    <a:pt x="0" y="8"/>
                  </a:cubicBezTo>
                  <a:lnTo>
                    <a:pt x="2" y="8"/>
                  </a:lnTo>
                  <a:close/>
                  <a:moveTo>
                    <a:pt x="1" y="10"/>
                  </a:moveTo>
                  <a:cubicBezTo>
                    <a:pt x="1" y="10"/>
                    <a:pt x="1" y="10"/>
                    <a:pt x="2" y="11"/>
                  </a:cubicBezTo>
                  <a:lnTo>
                    <a:pt x="1" y="12"/>
                  </a:lnTo>
                  <a:cubicBezTo>
                    <a:pt x="0" y="11"/>
                    <a:pt x="0" y="10"/>
                    <a:pt x="0" y="10"/>
                  </a:cubicBezTo>
                  <a:lnTo>
                    <a:pt x="1" y="10"/>
                  </a:lnTo>
                  <a:close/>
                  <a:moveTo>
                    <a:pt x="2" y="11"/>
                  </a:moveTo>
                  <a:cubicBezTo>
                    <a:pt x="2" y="11"/>
                    <a:pt x="2" y="11"/>
                    <a:pt x="2" y="11"/>
                  </a:cubicBezTo>
                  <a:lnTo>
                    <a:pt x="1" y="12"/>
                  </a:lnTo>
                  <a:cubicBezTo>
                    <a:pt x="1" y="12"/>
                    <a:pt x="1" y="12"/>
                    <a:pt x="1" y="12"/>
                  </a:cubicBezTo>
                  <a:lnTo>
                    <a:pt x="2" y="11"/>
                  </a:lnTo>
                  <a:close/>
                  <a:moveTo>
                    <a:pt x="1" y="12"/>
                  </a:moveTo>
                  <a:lnTo>
                    <a:pt x="1" y="12"/>
                  </a:lnTo>
                  <a:lnTo>
                    <a:pt x="2" y="12"/>
                  </a:lnTo>
                  <a:lnTo>
                    <a:pt x="1" y="12"/>
                  </a:lnTo>
                  <a:close/>
                  <a:moveTo>
                    <a:pt x="2" y="11"/>
                  </a:moveTo>
                  <a:lnTo>
                    <a:pt x="2" y="11"/>
                  </a:lnTo>
                  <a:lnTo>
                    <a:pt x="1" y="12"/>
                  </a:lnTo>
                  <a:lnTo>
                    <a:pt x="2" y="11"/>
                  </a:lnTo>
                  <a:close/>
                  <a:moveTo>
                    <a:pt x="1" y="12"/>
                  </a:moveTo>
                  <a:lnTo>
                    <a:pt x="1" y="12"/>
                  </a:lnTo>
                  <a:lnTo>
                    <a:pt x="2" y="12"/>
                  </a:lnTo>
                  <a:lnTo>
                    <a:pt x="1" y="12"/>
                  </a:lnTo>
                  <a:close/>
                  <a:moveTo>
                    <a:pt x="2" y="11"/>
                  </a:moveTo>
                  <a:cubicBezTo>
                    <a:pt x="2" y="11"/>
                    <a:pt x="3" y="12"/>
                    <a:pt x="3" y="12"/>
                  </a:cubicBezTo>
                  <a:lnTo>
                    <a:pt x="2" y="13"/>
                  </a:lnTo>
                  <a:cubicBezTo>
                    <a:pt x="2" y="13"/>
                    <a:pt x="2" y="12"/>
                    <a:pt x="1" y="12"/>
                  </a:cubicBezTo>
                  <a:lnTo>
                    <a:pt x="2" y="11"/>
                  </a:lnTo>
                  <a:close/>
                  <a:moveTo>
                    <a:pt x="3" y="12"/>
                  </a:moveTo>
                  <a:cubicBezTo>
                    <a:pt x="3" y="12"/>
                    <a:pt x="4" y="12"/>
                    <a:pt x="4" y="12"/>
                  </a:cubicBezTo>
                  <a:lnTo>
                    <a:pt x="3" y="13"/>
                  </a:lnTo>
                  <a:cubicBezTo>
                    <a:pt x="3" y="13"/>
                    <a:pt x="3" y="13"/>
                    <a:pt x="2" y="13"/>
                  </a:cubicBezTo>
                  <a:lnTo>
                    <a:pt x="3" y="12"/>
                  </a:lnTo>
                  <a:close/>
                  <a:moveTo>
                    <a:pt x="4" y="12"/>
                  </a:moveTo>
                  <a:lnTo>
                    <a:pt x="4" y="12"/>
                  </a:lnTo>
                  <a:lnTo>
                    <a:pt x="4" y="13"/>
                  </a:lnTo>
                  <a:lnTo>
                    <a:pt x="4" y="12"/>
                  </a:lnTo>
                  <a:close/>
                  <a:moveTo>
                    <a:pt x="4" y="12"/>
                  </a:moveTo>
                  <a:cubicBezTo>
                    <a:pt x="6" y="13"/>
                    <a:pt x="7" y="14"/>
                    <a:pt x="9" y="14"/>
                  </a:cubicBezTo>
                  <a:lnTo>
                    <a:pt x="9" y="15"/>
                  </a:lnTo>
                  <a:cubicBezTo>
                    <a:pt x="7" y="15"/>
                    <a:pt x="5" y="15"/>
                    <a:pt x="3" y="13"/>
                  </a:cubicBezTo>
                  <a:lnTo>
                    <a:pt x="4" y="12"/>
                  </a:lnTo>
                  <a:close/>
                  <a:moveTo>
                    <a:pt x="9" y="15"/>
                  </a:moveTo>
                  <a:lnTo>
                    <a:pt x="9" y="15"/>
                  </a:lnTo>
                  <a:close/>
                  <a:moveTo>
                    <a:pt x="9" y="14"/>
                  </a:moveTo>
                  <a:lnTo>
                    <a:pt x="9" y="14"/>
                  </a:lnTo>
                  <a:lnTo>
                    <a:pt x="9" y="15"/>
                  </a:lnTo>
                  <a:lnTo>
                    <a:pt x="9" y="14"/>
                  </a:lnTo>
                  <a:close/>
                  <a:moveTo>
                    <a:pt x="9" y="14"/>
                  </a:moveTo>
                  <a:cubicBezTo>
                    <a:pt x="10" y="14"/>
                    <a:pt x="10" y="14"/>
                    <a:pt x="11" y="14"/>
                  </a:cubicBezTo>
                  <a:lnTo>
                    <a:pt x="11" y="15"/>
                  </a:lnTo>
                  <a:cubicBezTo>
                    <a:pt x="10" y="15"/>
                    <a:pt x="10" y="15"/>
                    <a:pt x="9" y="15"/>
                  </a:cubicBezTo>
                  <a:lnTo>
                    <a:pt x="9" y="14"/>
                  </a:lnTo>
                  <a:close/>
                  <a:moveTo>
                    <a:pt x="11" y="14"/>
                  </a:moveTo>
                  <a:cubicBezTo>
                    <a:pt x="11" y="14"/>
                    <a:pt x="11" y="14"/>
                    <a:pt x="12" y="14"/>
                  </a:cubicBezTo>
                  <a:lnTo>
                    <a:pt x="12" y="15"/>
                  </a:lnTo>
                  <a:cubicBezTo>
                    <a:pt x="12" y="15"/>
                    <a:pt x="11" y="15"/>
                    <a:pt x="11" y="15"/>
                  </a:cubicBezTo>
                  <a:lnTo>
                    <a:pt x="11" y="14"/>
                  </a:lnTo>
                  <a:close/>
                  <a:moveTo>
                    <a:pt x="12" y="14"/>
                  </a:moveTo>
                  <a:cubicBezTo>
                    <a:pt x="14" y="13"/>
                    <a:pt x="16" y="12"/>
                    <a:pt x="17" y="11"/>
                  </a:cubicBezTo>
                  <a:lnTo>
                    <a:pt x="18" y="12"/>
                  </a:lnTo>
                  <a:cubicBezTo>
                    <a:pt x="17" y="14"/>
                    <a:pt x="14" y="14"/>
                    <a:pt x="12" y="15"/>
                  </a:cubicBezTo>
                  <a:lnTo>
                    <a:pt x="12" y="14"/>
                  </a:lnTo>
                  <a:close/>
                  <a:moveTo>
                    <a:pt x="18" y="12"/>
                  </a:moveTo>
                  <a:lnTo>
                    <a:pt x="18" y="12"/>
                  </a:lnTo>
                  <a:close/>
                  <a:moveTo>
                    <a:pt x="17" y="11"/>
                  </a:moveTo>
                  <a:lnTo>
                    <a:pt x="17" y="11"/>
                  </a:lnTo>
                  <a:lnTo>
                    <a:pt x="18" y="12"/>
                  </a:lnTo>
                  <a:lnTo>
                    <a:pt x="17" y="11"/>
                  </a:lnTo>
                  <a:close/>
                  <a:moveTo>
                    <a:pt x="17" y="11"/>
                  </a:moveTo>
                  <a:cubicBezTo>
                    <a:pt x="18" y="11"/>
                    <a:pt x="18" y="11"/>
                    <a:pt x="18" y="10"/>
                  </a:cubicBezTo>
                  <a:lnTo>
                    <a:pt x="19" y="11"/>
                  </a:lnTo>
                  <a:cubicBezTo>
                    <a:pt x="19" y="11"/>
                    <a:pt x="19" y="12"/>
                    <a:pt x="18" y="12"/>
                  </a:cubicBezTo>
                  <a:lnTo>
                    <a:pt x="17" y="11"/>
                  </a:lnTo>
                  <a:close/>
                  <a:moveTo>
                    <a:pt x="18" y="10"/>
                  </a:moveTo>
                  <a:cubicBezTo>
                    <a:pt x="18" y="10"/>
                    <a:pt x="19" y="9"/>
                    <a:pt x="19" y="9"/>
                  </a:cubicBezTo>
                  <a:lnTo>
                    <a:pt x="20" y="10"/>
                  </a:lnTo>
                  <a:cubicBezTo>
                    <a:pt x="20" y="10"/>
                    <a:pt x="20" y="11"/>
                    <a:pt x="19" y="11"/>
                  </a:cubicBezTo>
                  <a:lnTo>
                    <a:pt x="18" y="10"/>
                  </a:lnTo>
                  <a:close/>
                  <a:moveTo>
                    <a:pt x="19" y="9"/>
                  </a:moveTo>
                  <a:cubicBezTo>
                    <a:pt x="20" y="7"/>
                    <a:pt x="20" y="4"/>
                    <a:pt x="20" y="2"/>
                  </a:cubicBezTo>
                  <a:lnTo>
                    <a:pt x="21" y="2"/>
                  </a:lnTo>
                  <a:cubicBezTo>
                    <a:pt x="21" y="4"/>
                    <a:pt x="21" y="7"/>
                    <a:pt x="20" y="10"/>
                  </a:cubicBezTo>
                  <a:lnTo>
                    <a:pt x="19" y="9"/>
                  </a:lnTo>
                  <a:close/>
                  <a:moveTo>
                    <a:pt x="21" y="2"/>
                  </a:moveTo>
                  <a:lnTo>
                    <a:pt x="21" y="2"/>
                  </a:lnTo>
                  <a:lnTo>
                    <a:pt x="20" y="2"/>
                  </a:lnTo>
                  <a:lnTo>
                    <a:pt x="21" y="2"/>
                  </a:lnTo>
                  <a:close/>
                  <a:moveTo>
                    <a:pt x="20" y="2"/>
                  </a:moveTo>
                  <a:lnTo>
                    <a:pt x="20" y="2"/>
                  </a:lnTo>
                  <a:lnTo>
                    <a:pt x="21" y="2"/>
                  </a:lnTo>
                  <a:lnTo>
                    <a:pt x="20" y="2"/>
                  </a:lnTo>
                  <a:close/>
                  <a:moveTo>
                    <a:pt x="21" y="2"/>
                  </a:moveTo>
                  <a:lnTo>
                    <a:pt x="21" y="2"/>
                  </a:lnTo>
                  <a:lnTo>
                    <a:pt x="20" y="2"/>
                  </a:lnTo>
                  <a:lnTo>
                    <a:pt x="21" y="2"/>
                  </a:lnTo>
                  <a:close/>
                  <a:moveTo>
                    <a:pt x="20" y="2"/>
                  </a:moveTo>
                  <a:cubicBezTo>
                    <a:pt x="20" y="2"/>
                    <a:pt x="20" y="1"/>
                    <a:pt x="19" y="1"/>
                  </a:cubicBezTo>
                  <a:lnTo>
                    <a:pt x="20" y="0"/>
                  </a:lnTo>
                  <a:cubicBezTo>
                    <a:pt x="21" y="0"/>
                    <a:pt x="21" y="1"/>
                    <a:pt x="21" y="2"/>
                  </a:cubicBezTo>
                  <a:lnTo>
                    <a:pt x="20" y="2"/>
                  </a:lnTo>
                  <a:close/>
                  <a:moveTo>
                    <a:pt x="19" y="1"/>
                  </a:moveTo>
                  <a:lnTo>
                    <a:pt x="19" y="1"/>
                  </a:lnTo>
                  <a:lnTo>
                    <a:pt x="20" y="1"/>
                  </a:lnTo>
                  <a:lnTo>
                    <a:pt x="19" y="1"/>
                  </a:lnTo>
                  <a:close/>
                  <a:moveTo>
                    <a:pt x="19" y="1"/>
                  </a:moveTo>
                  <a:cubicBezTo>
                    <a:pt x="19" y="1"/>
                    <a:pt x="19" y="1"/>
                    <a:pt x="18" y="1"/>
                  </a:cubicBezTo>
                  <a:lnTo>
                    <a:pt x="18" y="0"/>
                  </a:lnTo>
                  <a:cubicBezTo>
                    <a:pt x="19" y="0"/>
                    <a:pt x="19" y="0"/>
                    <a:pt x="20" y="0"/>
                  </a:cubicBezTo>
                  <a:lnTo>
                    <a:pt x="19" y="1"/>
                  </a:lnTo>
                  <a:close/>
                  <a:moveTo>
                    <a:pt x="18" y="0"/>
                  </a:moveTo>
                  <a:lnTo>
                    <a:pt x="18" y="0"/>
                  </a:lnTo>
                  <a:close/>
                  <a:moveTo>
                    <a:pt x="18" y="1"/>
                  </a:moveTo>
                  <a:cubicBezTo>
                    <a:pt x="18" y="1"/>
                    <a:pt x="18" y="1"/>
                    <a:pt x="18" y="1"/>
                  </a:cubicBezTo>
                  <a:lnTo>
                    <a:pt x="18" y="0"/>
                  </a:lnTo>
                  <a:cubicBezTo>
                    <a:pt x="18" y="0"/>
                    <a:pt x="18" y="0"/>
                    <a:pt x="18" y="0"/>
                  </a:cubicBezTo>
                  <a:lnTo>
                    <a:pt x="18" y="1"/>
                  </a:lnTo>
                  <a:close/>
                  <a:moveTo>
                    <a:pt x="18" y="1"/>
                  </a:moveTo>
                  <a:lnTo>
                    <a:pt x="18"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7" name="Freeform 30">
              <a:extLst>
                <a:ext uri="{FF2B5EF4-FFF2-40B4-BE49-F238E27FC236}">
                  <a16:creationId xmlns:a16="http://schemas.microsoft.com/office/drawing/2014/main" id="{88B36B1D-4FA0-DCFE-C621-E1E01471F1A9}"/>
                </a:ext>
              </a:extLst>
            </p:cNvPr>
            <p:cNvSpPr>
              <a:spLocks noEditPoints="1"/>
            </p:cNvSpPr>
            <p:nvPr/>
          </p:nvSpPr>
          <p:spPr bwMode="auto">
            <a:xfrm>
              <a:off x="3540" y="1235"/>
              <a:ext cx="118" cy="84"/>
            </a:xfrm>
            <a:custGeom>
              <a:avLst/>
              <a:gdLst>
                <a:gd name="T0" fmla="*/ 599142 w 21"/>
                <a:gd name="T1" fmla="*/ 93419 h 15"/>
                <a:gd name="T2" fmla="*/ 626990 w 21"/>
                <a:gd name="T3" fmla="*/ 60934 h 15"/>
                <a:gd name="T4" fmla="*/ 599142 w 21"/>
                <a:gd name="T5" fmla="*/ 93419 h 15"/>
                <a:gd name="T6" fmla="*/ 626990 w 21"/>
                <a:gd name="T7" fmla="*/ 60934 h 15"/>
                <a:gd name="T8" fmla="*/ 599142 w 21"/>
                <a:gd name="T9" fmla="*/ 93419 h 15"/>
                <a:gd name="T10" fmla="*/ 470511 w 21"/>
                <a:gd name="T11" fmla="*/ 33365 h 15"/>
                <a:gd name="T12" fmla="*/ 599142 w 21"/>
                <a:gd name="T13" fmla="*/ 93419 h 15"/>
                <a:gd name="T14" fmla="*/ 470511 w 21"/>
                <a:gd name="T15" fmla="*/ 60934 h 15"/>
                <a:gd name="T16" fmla="*/ 470511 w 21"/>
                <a:gd name="T17" fmla="*/ 33365 h 15"/>
                <a:gd name="T18" fmla="*/ 470511 w 21"/>
                <a:gd name="T19" fmla="*/ 33365 h 15"/>
                <a:gd name="T20" fmla="*/ 470511 w 21"/>
                <a:gd name="T21" fmla="*/ 33365 h 15"/>
                <a:gd name="T22" fmla="*/ 470511 w 21"/>
                <a:gd name="T23" fmla="*/ 60934 h 15"/>
                <a:gd name="T24" fmla="*/ 470511 w 21"/>
                <a:gd name="T25" fmla="*/ 33365 h 15"/>
                <a:gd name="T26" fmla="*/ 470511 w 21"/>
                <a:gd name="T27" fmla="*/ 60934 h 15"/>
                <a:gd name="T28" fmla="*/ 374875 w 21"/>
                <a:gd name="T29" fmla="*/ 60934 h 15"/>
                <a:gd name="T30" fmla="*/ 470511 w 21"/>
                <a:gd name="T31" fmla="*/ 60934 h 15"/>
                <a:gd name="T32" fmla="*/ 314032 w 21"/>
                <a:gd name="T33" fmla="*/ 120988 h 15"/>
                <a:gd name="T34" fmla="*/ 374875 w 21"/>
                <a:gd name="T35" fmla="*/ 60934 h 15"/>
                <a:gd name="T36" fmla="*/ 314032 w 21"/>
                <a:gd name="T37" fmla="*/ 120988 h 15"/>
                <a:gd name="T38" fmla="*/ 0 w 21"/>
                <a:gd name="T39" fmla="*/ 341230 h 15"/>
                <a:gd name="T40" fmla="*/ 314032 w 21"/>
                <a:gd name="T41" fmla="*/ 120988 h 15"/>
                <a:gd name="T42" fmla="*/ 0 w 21"/>
                <a:gd name="T43" fmla="*/ 341230 h 15"/>
                <a:gd name="T44" fmla="*/ 0 w 21"/>
                <a:gd name="T45" fmla="*/ 341230 h 15"/>
                <a:gd name="T46" fmla="*/ 33877 w 21"/>
                <a:gd name="T47" fmla="*/ 368794 h 15"/>
                <a:gd name="T48" fmla="*/ 0 w 21"/>
                <a:gd name="T49" fmla="*/ 341230 h 15"/>
                <a:gd name="T50" fmla="*/ 33877 w 21"/>
                <a:gd name="T51" fmla="*/ 368794 h 15"/>
                <a:gd name="T52" fmla="*/ 0 w 21"/>
                <a:gd name="T53" fmla="*/ 429727 h 15"/>
                <a:gd name="T54" fmla="*/ 33877 w 21"/>
                <a:gd name="T55" fmla="*/ 368794 h 15"/>
                <a:gd name="T56" fmla="*/ 33877 w 21"/>
                <a:gd name="T57" fmla="*/ 402158 h 15"/>
                <a:gd name="T58" fmla="*/ 33877 w 21"/>
                <a:gd name="T59" fmla="*/ 402158 h 15"/>
                <a:gd name="T60" fmla="*/ 61725 w 21"/>
                <a:gd name="T61" fmla="*/ 462213 h 15"/>
                <a:gd name="T62" fmla="*/ 33877 w 21"/>
                <a:gd name="T63" fmla="*/ 402158 h 15"/>
                <a:gd name="T64" fmla="*/ 156479 w 21"/>
                <a:gd name="T65" fmla="*/ 429727 h 15"/>
                <a:gd name="T66" fmla="*/ 61725 w 21"/>
                <a:gd name="T67" fmla="*/ 462213 h 15"/>
                <a:gd name="T68" fmla="*/ 156479 w 21"/>
                <a:gd name="T69" fmla="*/ 462213 h 15"/>
                <a:gd name="T70" fmla="*/ 156479 w 21"/>
                <a:gd name="T71" fmla="*/ 462213 h 15"/>
                <a:gd name="T72" fmla="*/ 470511 w 21"/>
                <a:gd name="T73" fmla="*/ 341230 h 15"/>
                <a:gd name="T74" fmla="*/ 156479 w 21"/>
                <a:gd name="T75" fmla="*/ 462213 h 15"/>
                <a:gd name="T76" fmla="*/ 470511 w 21"/>
                <a:gd name="T77" fmla="*/ 341230 h 15"/>
                <a:gd name="T78" fmla="*/ 566304 w 21"/>
                <a:gd name="T79" fmla="*/ 368794 h 15"/>
                <a:gd name="T80" fmla="*/ 470511 w 21"/>
                <a:gd name="T81" fmla="*/ 341230 h 15"/>
                <a:gd name="T82" fmla="*/ 566304 w 21"/>
                <a:gd name="T83" fmla="*/ 368794 h 15"/>
                <a:gd name="T84" fmla="*/ 566304 w 21"/>
                <a:gd name="T85" fmla="*/ 368794 h 15"/>
                <a:gd name="T86" fmla="*/ 599142 w 21"/>
                <a:gd name="T87" fmla="*/ 93419 h 15"/>
                <a:gd name="T88" fmla="*/ 566304 w 21"/>
                <a:gd name="T89" fmla="*/ 368794 h 15"/>
                <a:gd name="T90" fmla="*/ 599142 w 21"/>
                <a:gd name="T91" fmla="*/ 93419 h 15"/>
                <a:gd name="T92" fmla="*/ 660867 w 21"/>
                <a:gd name="T93" fmla="*/ 60934 h 15"/>
                <a:gd name="T94" fmla="*/ 599142 w 21"/>
                <a:gd name="T95" fmla="*/ 93419 h 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15">
                  <a:moveTo>
                    <a:pt x="19" y="3"/>
                  </a:moveTo>
                  <a:lnTo>
                    <a:pt x="19" y="3"/>
                  </a:lnTo>
                  <a:lnTo>
                    <a:pt x="20" y="2"/>
                  </a:lnTo>
                  <a:lnTo>
                    <a:pt x="19" y="3"/>
                  </a:lnTo>
                  <a:close/>
                  <a:moveTo>
                    <a:pt x="19" y="3"/>
                  </a:moveTo>
                  <a:lnTo>
                    <a:pt x="19" y="3"/>
                  </a:lnTo>
                  <a:lnTo>
                    <a:pt x="20" y="2"/>
                  </a:lnTo>
                  <a:lnTo>
                    <a:pt x="19" y="3"/>
                  </a:lnTo>
                  <a:close/>
                  <a:moveTo>
                    <a:pt x="19" y="3"/>
                  </a:moveTo>
                  <a:cubicBezTo>
                    <a:pt x="18" y="1"/>
                    <a:pt x="16" y="2"/>
                    <a:pt x="15" y="2"/>
                  </a:cubicBezTo>
                  <a:lnTo>
                    <a:pt x="15" y="1"/>
                  </a:lnTo>
                  <a:cubicBezTo>
                    <a:pt x="16" y="0"/>
                    <a:pt x="19" y="0"/>
                    <a:pt x="20" y="2"/>
                  </a:cubicBezTo>
                  <a:lnTo>
                    <a:pt x="19" y="3"/>
                  </a:lnTo>
                  <a:close/>
                  <a:moveTo>
                    <a:pt x="15" y="2"/>
                  </a:moveTo>
                  <a:lnTo>
                    <a:pt x="15" y="2"/>
                  </a:lnTo>
                  <a:lnTo>
                    <a:pt x="15" y="1"/>
                  </a:lnTo>
                  <a:lnTo>
                    <a:pt x="15" y="2"/>
                  </a:lnTo>
                  <a:close/>
                  <a:moveTo>
                    <a:pt x="15" y="1"/>
                  </a:moveTo>
                  <a:lnTo>
                    <a:pt x="15" y="1"/>
                  </a:lnTo>
                  <a:close/>
                  <a:moveTo>
                    <a:pt x="15" y="2"/>
                  </a:moveTo>
                  <a:lnTo>
                    <a:pt x="15" y="2"/>
                  </a:lnTo>
                  <a:lnTo>
                    <a:pt x="15" y="1"/>
                  </a:lnTo>
                  <a:lnTo>
                    <a:pt x="15" y="2"/>
                  </a:lnTo>
                  <a:close/>
                  <a:moveTo>
                    <a:pt x="15" y="2"/>
                  </a:moveTo>
                  <a:cubicBezTo>
                    <a:pt x="14" y="2"/>
                    <a:pt x="14" y="2"/>
                    <a:pt x="13" y="3"/>
                  </a:cubicBezTo>
                  <a:lnTo>
                    <a:pt x="12" y="2"/>
                  </a:lnTo>
                  <a:cubicBezTo>
                    <a:pt x="13" y="1"/>
                    <a:pt x="14" y="1"/>
                    <a:pt x="15" y="1"/>
                  </a:cubicBezTo>
                  <a:lnTo>
                    <a:pt x="15" y="2"/>
                  </a:lnTo>
                  <a:close/>
                  <a:moveTo>
                    <a:pt x="13" y="3"/>
                  </a:moveTo>
                  <a:cubicBezTo>
                    <a:pt x="12" y="3"/>
                    <a:pt x="11" y="3"/>
                    <a:pt x="10" y="4"/>
                  </a:cubicBezTo>
                  <a:lnTo>
                    <a:pt x="10" y="3"/>
                  </a:lnTo>
                  <a:cubicBezTo>
                    <a:pt x="11" y="2"/>
                    <a:pt x="12" y="2"/>
                    <a:pt x="12" y="2"/>
                  </a:cubicBezTo>
                  <a:lnTo>
                    <a:pt x="13" y="3"/>
                  </a:lnTo>
                  <a:close/>
                  <a:moveTo>
                    <a:pt x="10" y="4"/>
                  </a:moveTo>
                  <a:cubicBezTo>
                    <a:pt x="7" y="6"/>
                    <a:pt x="3" y="8"/>
                    <a:pt x="1" y="12"/>
                  </a:cubicBezTo>
                  <a:lnTo>
                    <a:pt x="0" y="11"/>
                  </a:lnTo>
                  <a:cubicBezTo>
                    <a:pt x="2" y="7"/>
                    <a:pt x="6" y="4"/>
                    <a:pt x="10" y="3"/>
                  </a:cubicBezTo>
                  <a:lnTo>
                    <a:pt x="10" y="4"/>
                  </a:lnTo>
                  <a:close/>
                  <a:moveTo>
                    <a:pt x="0" y="11"/>
                  </a:moveTo>
                  <a:lnTo>
                    <a:pt x="0" y="11"/>
                  </a:lnTo>
                  <a:lnTo>
                    <a:pt x="1" y="11"/>
                  </a:lnTo>
                  <a:lnTo>
                    <a:pt x="0" y="11"/>
                  </a:lnTo>
                  <a:close/>
                  <a:moveTo>
                    <a:pt x="1" y="12"/>
                  </a:moveTo>
                  <a:cubicBezTo>
                    <a:pt x="1" y="12"/>
                    <a:pt x="1" y="12"/>
                    <a:pt x="1" y="12"/>
                  </a:cubicBezTo>
                  <a:lnTo>
                    <a:pt x="0" y="13"/>
                  </a:lnTo>
                  <a:cubicBezTo>
                    <a:pt x="0" y="12"/>
                    <a:pt x="0" y="12"/>
                    <a:pt x="0" y="11"/>
                  </a:cubicBezTo>
                  <a:lnTo>
                    <a:pt x="1" y="12"/>
                  </a:lnTo>
                  <a:close/>
                  <a:moveTo>
                    <a:pt x="1" y="12"/>
                  </a:moveTo>
                  <a:cubicBezTo>
                    <a:pt x="1" y="13"/>
                    <a:pt x="1" y="13"/>
                    <a:pt x="1" y="13"/>
                  </a:cubicBezTo>
                  <a:lnTo>
                    <a:pt x="0" y="14"/>
                  </a:lnTo>
                  <a:cubicBezTo>
                    <a:pt x="0" y="14"/>
                    <a:pt x="0" y="13"/>
                    <a:pt x="0" y="13"/>
                  </a:cubicBezTo>
                  <a:lnTo>
                    <a:pt x="1" y="12"/>
                  </a:lnTo>
                  <a:close/>
                  <a:moveTo>
                    <a:pt x="1" y="13"/>
                  </a:moveTo>
                  <a:lnTo>
                    <a:pt x="1" y="13"/>
                  </a:lnTo>
                  <a:close/>
                  <a:moveTo>
                    <a:pt x="1" y="13"/>
                  </a:moveTo>
                  <a:cubicBezTo>
                    <a:pt x="2" y="13"/>
                    <a:pt x="2" y="13"/>
                    <a:pt x="2" y="14"/>
                  </a:cubicBezTo>
                  <a:lnTo>
                    <a:pt x="2" y="15"/>
                  </a:lnTo>
                  <a:cubicBezTo>
                    <a:pt x="1" y="15"/>
                    <a:pt x="1" y="14"/>
                    <a:pt x="0" y="14"/>
                  </a:cubicBezTo>
                  <a:lnTo>
                    <a:pt x="1" y="13"/>
                  </a:lnTo>
                  <a:close/>
                  <a:moveTo>
                    <a:pt x="2" y="14"/>
                  </a:moveTo>
                  <a:cubicBezTo>
                    <a:pt x="3" y="14"/>
                    <a:pt x="4" y="14"/>
                    <a:pt x="5" y="14"/>
                  </a:cubicBezTo>
                  <a:lnTo>
                    <a:pt x="5" y="15"/>
                  </a:lnTo>
                  <a:cubicBezTo>
                    <a:pt x="4" y="15"/>
                    <a:pt x="3" y="15"/>
                    <a:pt x="2" y="15"/>
                  </a:cubicBezTo>
                  <a:lnTo>
                    <a:pt x="2" y="14"/>
                  </a:lnTo>
                  <a:close/>
                  <a:moveTo>
                    <a:pt x="5" y="15"/>
                  </a:moveTo>
                  <a:lnTo>
                    <a:pt x="5" y="15"/>
                  </a:lnTo>
                  <a:close/>
                  <a:moveTo>
                    <a:pt x="5" y="14"/>
                  </a:moveTo>
                  <a:cubicBezTo>
                    <a:pt x="8" y="14"/>
                    <a:pt x="12" y="12"/>
                    <a:pt x="15" y="11"/>
                  </a:cubicBezTo>
                  <a:lnTo>
                    <a:pt x="15" y="13"/>
                  </a:lnTo>
                  <a:cubicBezTo>
                    <a:pt x="12" y="14"/>
                    <a:pt x="8" y="15"/>
                    <a:pt x="5" y="15"/>
                  </a:cubicBezTo>
                  <a:lnTo>
                    <a:pt x="5" y="14"/>
                  </a:lnTo>
                  <a:close/>
                  <a:moveTo>
                    <a:pt x="15" y="11"/>
                  </a:moveTo>
                  <a:cubicBezTo>
                    <a:pt x="16" y="11"/>
                    <a:pt x="17" y="11"/>
                    <a:pt x="18" y="11"/>
                  </a:cubicBezTo>
                  <a:lnTo>
                    <a:pt x="18" y="12"/>
                  </a:lnTo>
                  <a:cubicBezTo>
                    <a:pt x="17" y="12"/>
                    <a:pt x="16" y="12"/>
                    <a:pt x="15" y="13"/>
                  </a:cubicBezTo>
                  <a:lnTo>
                    <a:pt x="15" y="11"/>
                  </a:lnTo>
                  <a:close/>
                  <a:moveTo>
                    <a:pt x="18" y="12"/>
                  </a:moveTo>
                  <a:lnTo>
                    <a:pt x="18" y="12"/>
                  </a:lnTo>
                  <a:lnTo>
                    <a:pt x="18" y="11"/>
                  </a:lnTo>
                  <a:lnTo>
                    <a:pt x="18" y="12"/>
                  </a:lnTo>
                  <a:close/>
                  <a:moveTo>
                    <a:pt x="18" y="11"/>
                  </a:moveTo>
                  <a:cubicBezTo>
                    <a:pt x="20" y="10"/>
                    <a:pt x="20" y="6"/>
                    <a:pt x="19" y="3"/>
                  </a:cubicBezTo>
                  <a:lnTo>
                    <a:pt x="21" y="3"/>
                  </a:lnTo>
                  <a:cubicBezTo>
                    <a:pt x="21" y="7"/>
                    <a:pt x="21" y="11"/>
                    <a:pt x="18" y="12"/>
                  </a:cubicBezTo>
                  <a:lnTo>
                    <a:pt x="18" y="11"/>
                  </a:lnTo>
                  <a:close/>
                  <a:moveTo>
                    <a:pt x="19" y="3"/>
                  </a:moveTo>
                  <a:cubicBezTo>
                    <a:pt x="19" y="3"/>
                    <a:pt x="19" y="2"/>
                    <a:pt x="19" y="2"/>
                  </a:cubicBezTo>
                  <a:lnTo>
                    <a:pt x="21" y="2"/>
                  </a:lnTo>
                  <a:cubicBezTo>
                    <a:pt x="21" y="3"/>
                    <a:pt x="21" y="3"/>
                    <a:pt x="21" y="3"/>
                  </a:cubicBez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8" name="Freeform 31">
              <a:extLst>
                <a:ext uri="{FF2B5EF4-FFF2-40B4-BE49-F238E27FC236}">
                  <a16:creationId xmlns:a16="http://schemas.microsoft.com/office/drawing/2014/main" id="{7886FD1F-D399-DD83-F78F-A8AF26A66D87}"/>
                </a:ext>
              </a:extLst>
            </p:cNvPr>
            <p:cNvSpPr>
              <a:spLocks/>
            </p:cNvSpPr>
            <p:nvPr/>
          </p:nvSpPr>
          <p:spPr bwMode="auto">
            <a:xfrm>
              <a:off x="3658" y="1285"/>
              <a:ext cx="89" cy="73"/>
            </a:xfrm>
            <a:custGeom>
              <a:avLst/>
              <a:gdLst>
                <a:gd name="T0" fmla="*/ 473836 w 16"/>
                <a:gd name="T1" fmla="*/ 0 h 13"/>
                <a:gd name="T2" fmla="*/ 31684 w 16"/>
                <a:gd name="T3" fmla="*/ 123230 h 13"/>
                <a:gd name="T4" fmla="*/ 31684 w 16"/>
                <a:gd name="T5" fmla="*/ 217793 h 13"/>
                <a:gd name="T6" fmla="*/ 266099 w 16"/>
                <a:gd name="T7" fmla="*/ 345975 h 13"/>
                <a:gd name="T8" fmla="*/ 473836 w 16"/>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3">
                  <a:moveTo>
                    <a:pt x="16" y="0"/>
                  </a:moveTo>
                  <a:cubicBezTo>
                    <a:pt x="11" y="3"/>
                    <a:pt x="6" y="1"/>
                    <a:pt x="1" y="4"/>
                  </a:cubicBezTo>
                  <a:cubicBezTo>
                    <a:pt x="0" y="4"/>
                    <a:pt x="0" y="6"/>
                    <a:pt x="1" y="7"/>
                  </a:cubicBezTo>
                  <a:cubicBezTo>
                    <a:pt x="3" y="9"/>
                    <a:pt x="5" y="13"/>
                    <a:pt x="9" y="11"/>
                  </a:cubicBezTo>
                  <a:cubicBezTo>
                    <a:pt x="13" y="9"/>
                    <a:pt x="13" y="4"/>
                    <a:pt x="1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9" name="Freeform 32">
              <a:extLst>
                <a:ext uri="{FF2B5EF4-FFF2-40B4-BE49-F238E27FC236}">
                  <a16:creationId xmlns:a16="http://schemas.microsoft.com/office/drawing/2014/main" id="{62E5172B-AE08-18A2-A177-C9BF42F4D058}"/>
                </a:ext>
              </a:extLst>
            </p:cNvPr>
            <p:cNvSpPr>
              <a:spLocks noEditPoints="1"/>
            </p:cNvSpPr>
            <p:nvPr/>
          </p:nvSpPr>
          <p:spPr bwMode="auto">
            <a:xfrm>
              <a:off x="3658" y="1279"/>
              <a:ext cx="101" cy="84"/>
            </a:xfrm>
            <a:custGeom>
              <a:avLst/>
              <a:gdLst>
                <a:gd name="T0" fmla="*/ 283552 w 18"/>
                <a:gd name="T1" fmla="*/ 93419 h 15"/>
                <a:gd name="T2" fmla="*/ 500668 w 18"/>
                <a:gd name="T3" fmla="*/ 33365 h 15"/>
                <a:gd name="T4" fmla="*/ 283552 w 18"/>
                <a:gd name="T5" fmla="*/ 93419 h 15"/>
                <a:gd name="T6" fmla="*/ 33751 w 18"/>
                <a:gd name="T7" fmla="*/ 120988 h 15"/>
                <a:gd name="T8" fmla="*/ 283552 w 18"/>
                <a:gd name="T9" fmla="*/ 93419 h 15"/>
                <a:gd name="T10" fmla="*/ 33751 w 18"/>
                <a:gd name="T11" fmla="*/ 120988 h 15"/>
                <a:gd name="T12" fmla="*/ 33751 w 18"/>
                <a:gd name="T13" fmla="*/ 120988 h 15"/>
                <a:gd name="T14" fmla="*/ 61492 w 18"/>
                <a:gd name="T15" fmla="*/ 154353 h 15"/>
                <a:gd name="T16" fmla="*/ 33751 w 18"/>
                <a:gd name="T17" fmla="*/ 120988 h 15"/>
                <a:gd name="T18" fmla="*/ 33751 w 18"/>
                <a:gd name="T19" fmla="*/ 120988 h 15"/>
                <a:gd name="T20" fmla="*/ 33751 w 18"/>
                <a:gd name="T21" fmla="*/ 154353 h 15"/>
                <a:gd name="T22" fmla="*/ 61492 w 18"/>
                <a:gd name="T23" fmla="*/ 154353 h 15"/>
                <a:gd name="T24" fmla="*/ 0 w 18"/>
                <a:gd name="T25" fmla="*/ 186844 h 15"/>
                <a:gd name="T26" fmla="*/ 61492 w 18"/>
                <a:gd name="T27" fmla="*/ 154353 h 15"/>
                <a:gd name="T28" fmla="*/ 33751 w 18"/>
                <a:gd name="T29" fmla="*/ 214441 h 15"/>
                <a:gd name="T30" fmla="*/ 0 w 18"/>
                <a:gd name="T31" fmla="*/ 186844 h 15"/>
                <a:gd name="T32" fmla="*/ 33751 w 18"/>
                <a:gd name="T33" fmla="*/ 214441 h 15"/>
                <a:gd name="T34" fmla="*/ 0 w 18"/>
                <a:gd name="T35" fmla="*/ 247806 h 15"/>
                <a:gd name="T36" fmla="*/ 33751 w 18"/>
                <a:gd name="T37" fmla="*/ 214441 h 15"/>
                <a:gd name="T38" fmla="*/ 33751 w 18"/>
                <a:gd name="T39" fmla="*/ 214441 h 15"/>
                <a:gd name="T40" fmla="*/ 33751 w 18"/>
                <a:gd name="T41" fmla="*/ 214441 h 15"/>
                <a:gd name="T42" fmla="*/ 33751 w 18"/>
                <a:gd name="T43" fmla="*/ 214441 h 15"/>
                <a:gd name="T44" fmla="*/ 0 w 18"/>
                <a:gd name="T45" fmla="*/ 247806 h 15"/>
                <a:gd name="T46" fmla="*/ 0 w 18"/>
                <a:gd name="T47" fmla="*/ 247806 h 15"/>
                <a:gd name="T48" fmla="*/ 33751 w 18"/>
                <a:gd name="T49" fmla="*/ 247806 h 15"/>
                <a:gd name="T50" fmla="*/ 33751 w 18"/>
                <a:gd name="T51" fmla="*/ 214441 h 15"/>
                <a:gd name="T52" fmla="*/ 61492 w 18"/>
                <a:gd name="T53" fmla="*/ 308739 h 15"/>
                <a:gd name="T54" fmla="*/ 33751 w 18"/>
                <a:gd name="T55" fmla="*/ 214441 h 15"/>
                <a:gd name="T56" fmla="*/ 283552 w 18"/>
                <a:gd name="T57" fmla="*/ 341230 h 15"/>
                <a:gd name="T58" fmla="*/ 61492 w 18"/>
                <a:gd name="T59" fmla="*/ 308739 h 15"/>
                <a:gd name="T60" fmla="*/ 283552 w 18"/>
                <a:gd name="T61" fmla="*/ 402158 h 15"/>
                <a:gd name="T62" fmla="*/ 283552 w 18"/>
                <a:gd name="T63" fmla="*/ 368794 h 15"/>
                <a:gd name="T64" fmla="*/ 283552 w 18"/>
                <a:gd name="T65" fmla="*/ 341230 h 15"/>
                <a:gd name="T66" fmla="*/ 439176 w 18"/>
                <a:gd name="T67" fmla="*/ 186844 h 15"/>
                <a:gd name="T68" fmla="*/ 283552 w 18"/>
                <a:gd name="T69" fmla="*/ 341230 h 15"/>
                <a:gd name="T70" fmla="*/ 406497 w 18"/>
                <a:gd name="T71" fmla="*/ 154353 h 15"/>
                <a:gd name="T72" fmla="*/ 406497 w 18"/>
                <a:gd name="T73" fmla="*/ 154353 h 15"/>
                <a:gd name="T74" fmla="*/ 466917 w 18"/>
                <a:gd name="T75" fmla="*/ 33365 h 15"/>
                <a:gd name="T76" fmla="*/ 439176 w 18"/>
                <a:gd name="T77" fmla="*/ 186844 h 15"/>
                <a:gd name="T78" fmla="*/ 500668 w 18"/>
                <a:gd name="T79" fmla="*/ 33365 h 15"/>
                <a:gd name="T80" fmla="*/ 500668 w 18"/>
                <a:gd name="T81" fmla="*/ 60934 h 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 h="15">
                  <a:moveTo>
                    <a:pt x="16" y="2"/>
                  </a:moveTo>
                  <a:cubicBezTo>
                    <a:pt x="14" y="3"/>
                    <a:pt x="12" y="3"/>
                    <a:pt x="9" y="3"/>
                  </a:cubicBezTo>
                  <a:lnTo>
                    <a:pt x="9" y="2"/>
                  </a:lnTo>
                  <a:cubicBezTo>
                    <a:pt x="11" y="2"/>
                    <a:pt x="14" y="2"/>
                    <a:pt x="16" y="1"/>
                  </a:cubicBezTo>
                  <a:lnTo>
                    <a:pt x="16" y="2"/>
                  </a:lnTo>
                  <a:close/>
                  <a:moveTo>
                    <a:pt x="9" y="3"/>
                  </a:moveTo>
                  <a:cubicBezTo>
                    <a:pt x="7" y="4"/>
                    <a:pt x="4" y="4"/>
                    <a:pt x="2" y="5"/>
                  </a:cubicBezTo>
                  <a:lnTo>
                    <a:pt x="1" y="4"/>
                  </a:lnTo>
                  <a:cubicBezTo>
                    <a:pt x="3" y="2"/>
                    <a:pt x="6" y="2"/>
                    <a:pt x="9" y="2"/>
                  </a:cubicBezTo>
                  <a:lnTo>
                    <a:pt x="9" y="3"/>
                  </a:lnTo>
                  <a:close/>
                  <a:moveTo>
                    <a:pt x="1" y="4"/>
                  </a:moveTo>
                  <a:lnTo>
                    <a:pt x="1" y="4"/>
                  </a:lnTo>
                  <a:lnTo>
                    <a:pt x="1" y="5"/>
                  </a:lnTo>
                  <a:lnTo>
                    <a:pt x="1" y="4"/>
                  </a:lnTo>
                  <a:close/>
                  <a:moveTo>
                    <a:pt x="2" y="5"/>
                  </a:moveTo>
                  <a:cubicBezTo>
                    <a:pt x="2" y="5"/>
                    <a:pt x="2" y="5"/>
                    <a:pt x="2" y="5"/>
                  </a:cubicBezTo>
                  <a:lnTo>
                    <a:pt x="1" y="4"/>
                  </a:lnTo>
                  <a:cubicBezTo>
                    <a:pt x="1" y="4"/>
                    <a:pt x="1" y="4"/>
                    <a:pt x="1" y="4"/>
                  </a:cubicBezTo>
                  <a:lnTo>
                    <a:pt x="2" y="5"/>
                  </a:lnTo>
                  <a:close/>
                  <a:moveTo>
                    <a:pt x="1" y="4"/>
                  </a:moveTo>
                  <a:lnTo>
                    <a:pt x="1" y="4"/>
                  </a:lnTo>
                  <a:lnTo>
                    <a:pt x="1" y="5"/>
                  </a:lnTo>
                  <a:lnTo>
                    <a:pt x="1" y="4"/>
                  </a:lnTo>
                  <a:close/>
                  <a:moveTo>
                    <a:pt x="2" y="5"/>
                  </a:moveTo>
                  <a:cubicBezTo>
                    <a:pt x="1" y="6"/>
                    <a:pt x="1" y="6"/>
                    <a:pt x="1" y="6"/>
                  </a:cubicBezTo>
                  <a:lnTo>
                    <a:pt x="0" y="6"/>
                  </a:lnTo>
                  <a:cubicBezTo>
                    <a:pt x="0" y="5"/>
                    <a:pt x="0" y="5"/>
                    <a:pt x="1" y="4"/>
                  </a:cubicBezTo>
                  <a:lnTo>
                    <a:pt x="2" y="5"/>
                  </a:lnTo>
                  <a:close/>
                  <a:moveTo>
                    <a:pt x="1" y="6"/>
                  </a:moveTo>
                  <a:cubicBezTo>
                    <a:pt x="1" y="7"/>
                    <a:pt x="1" y="7"/>
                    <a:pt x="1" y="7"/>
                  </a:cubicBezTo>
                  <a:lnTo>
                    <a:pt x="0" y="8"/>
                  </a:lnTo>
                  <a:cubicBezTo>
                    <a:pt x="0" y="7"/>
                    <a:pt x="0" y="7"/>
                    <a:pt x="0" y="6"/>
                  </a:cubicBezTo>
                  <a:lnTo>
                    <a:pt x="1" y="6"/>
                  </a:lnTo>
                  <a:close/>
                  <a:moveTo>
                    <a:pt x="1" y="7"/>
                  </a:moveTo>
                  <a:cubicBezTo>
                    <a:pt x="1" y="7"/>
                    <a:pt x="1" y="7"/>
                    <a:pt x="1" y="7"/>
                  </a:cubicBezTo>
                  <a:lnTo>
                    <a:pt x="0" y="8"/>
                  </a:lnTo>
                  <a:cubicBezTo>
                    <a:pt x="0" y="8"/>
                    <a:pt x="0" y="8"/>
                    <a:pt x="0" y="8"/>
                  </a:cubicBezTo>
                  <a:lnTo>
                    <a:pt x="1" y="7"/>
                  </a:lnTo>
                  <a:close/>
                  <a:moveTo>
                    <a:pt x="1" y="7"/>
                  </a:moveTo>
                  <a:lnTo>
                    <a:pt x="1" y="7"/>
                  </a:lnTo>
                  <a:lnTo>
                    <a:pt x="1" y="8"/>
                  </a:lnTo>
                  <a:lnTo>
                    <a:pt x="1" y="7"/>
                  </a:lnTo>
                  <a:close/>
                  <a:moveTo>
                    <a:pt x="1" y="7"/>
                  </a:moveTo>
                  <a:lnTo>
                    <a:pt x="1" y="7"/>
                  </a:lnTo>
                  <a:lnTo>
                    <a:pt x="0" y="8"/>
                  </a:lnTo>
                  <a:lnTo>
                    <a:pt x="1" y="7"/>
                  </a:lnTo>
                  <a:close/>
                  <a:moveTo>
                    <a:pt x="0" y="8"/>
                  </a:moveTo>
                  <a:lnTo>
                    <a:pt x="0" y="8"/>
                  </a:lnTo>
                  <a:lnTo>
                    <a:pt x="1" y="8"/>
                  </a:lnTo>
                  <a:lnTo>
                    <a:pt x="0" y="8"/>
                  </a:lnTo>
                  <a:close/>
                  <a:moveTo>
                    <a:pt x="1" y="7"/>
                  </a:moveTo>
                  <a:cubicBezTo>
                    <a:pt x="2" y="8"/>
                    <a:pt x="2" y="8"/>
                    <a:pt x="3" y="9"/>
                  </a:cubicBezTo>
                  <a:lnTo>
                    <a:pt x="2" y="10"/>
                  </a:lnTo>
                  <a:cubicBezTo>
                    <a:pt x="1" y="9"/>
                    <a:pt x="1" y="9"/>
                    <a:pt x="0" y="8"/>
                  </a:cubicBezTo>
                  <a:lnTo>
                    <a:pt x="1" y="7"/>
                  </a:lnTo>
                  <a:close/>
                  <a:moveTo>
                    <a:pt x="3" y="9"/>
                  </a:moveTo>
                  <a:cubicBezTo>
                    <a:pt x="4" y="11"/>
                    <a:pt x="6" y="13"/>
                    <a:pt x="9" y="11"/>
                  </a:cubicBezTo>
                  <a:lnTo>
                    <a:pt x="9" y="13"/>
                  </a:lnTo>
                  <a:cubicBezTo>
                    <a:pt x="5" y="15"/>
                    <a:pt x="3" y="12"/>
                    <a:pt x="2" y="10"/>
                  </a:cubicBezTo>
                  <a:lnTo>
                    <a:pt x="3" y="9"/>
                  </a:lnTo>
                  <a:close/>
                  <a:moveTo>
                    <a:pt x="9" y="13"/>
                  </a:moveTo>
                  <a:lnTo>
                    <a:pt x="9" y="13"/>
                  </a:lnTo>
                  <a:lnTo>
                    <a:pt x="9" y="12"/>
                  </a:lnTo>
                  <a:lnTo>
                    <a:pt x="9" y="13"/>
                  </a:lnTo>
                  <a:close/>
                  <a:moveTo>
                    <a:pt x="9" y="11"/>
                  </a:moveTo>
                  <a:cubicBezTo>
                    <a:pt x="11" y="10"/>
                    <a:pt x="12" y="8"/>
                    <a:pt x="13" y="5"/>
                  </a:cubicBezTo>
                  <a:lnTo>
                    <a:pt x="14" y="6"/>
                  </a:lnTo>
                  <a:cubicBezTo>
                    <a:pt x="13" y="8"/>
                    <a:pt x="12" y="11"/>
                    <a:pt x="9" y="13"/>
                  </a:cubicBezTo>
                  <a:lnTo>
                    <a:pt x="9" y="11"/>
                  </a:lnTo>
                  <a:close/>
                  <a:moveTo>
                    <a:pt x="13" y="5"/>
                  </a:moveTo>
                  <a:lnTo>
                    <a:pt x="13" y="5"/>
                  </a:lnTo>
                  <a:lnTo>
                    <a:pt x="14" y="5"/>
                  </a:lnTo>
                  <a:lnTo>
                    <a:pt x="13" y="5"/>
                  </a:lnTo>
                  <a:close/>
                  <a:moveTo>
                    <a:pt x="13" y="5"/>
                  </a:moveTo>
                  <a:cubicBezTo>
                    <a:pt x="14" y="4"/>
                    <a:pt x="14" y="2"/>
                    <a:pt x="15" y="1"/>
                  </a:cubicBezTo>
                  <a:lnTo>
                    <a:pt x="16" y="2"/>
                  </a:lnTo>
                  <a:cubicBezTo>
                    <a:pt x="16" y="3"/>
                    <a:pt x="15" y="4"/>
                    <a:pt x="14" y="6"/>
                  </a:cubicBezTo>
                  <a:lnTo>
                    <a:pt x="13" y="5"/>
                  </a:lnTo>
                  <a:close/>
                  <a:moveTo>
                    <a:pt x="16" y="1"/>
                  </a:moveTo>
                  <a:lnTo>
                    <a:pt x="18" y="0"/>
                  </a:lnTo>
                  <a:lnTo>
                    <a:pt x="16" y="2"/>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0" name="Freeform 33">
              <a:extLst>
                <a:ext uri="{FF2B5EF4-FFF2-40B4-BE49-F238E27FC236}">
                  <a16:creationId xmlns:a16="http://schemas.microsoft.com/office/drawing/2014/main" id="{20B78360-3668-3F9B-001C-593709889053}"/>
                </a:ext>
              </a:extLst>
            </p:cNvPr>
            <p:cNvSpPr>
              <a:spLocks/>
            </p:cNvSpPr>
            <p:nvPr/>
          </p:nvSpPr>
          <p:spPr bwMode="auto">
            <a:xfrm>
              <a:off x="2495" y="1274"/>
              <a:ext cx="28" cy="11"/>
            </a:xfrm>
            <a:custGeom>
              <a:avLst/>
              <a:gdLst>
                <a:gd name="T0" fmla="*/ 93419 w 5"/>
                <a:gd name="T1" fmla="*/ 30283 h 2"/>
                <a:gd name="T2" fmla="*/ 0 w 5"/>
                <a:gd name="T3" fmla="*/ 55902 h 2"/>
                <a:gd name="T4" fmla="*/ 154353 w 5"/>
                <a:gd name="T5" fmla="*/ 30283 h 2"/>
                <a:gd name="T6" fmla="*/ 154353 w 5"/>
                <a:gd name="T7" fmla="*/ 30283 h 2"/>
                <a:gd name="T8" fmla="*/ 93419 w 5"/>
                <a:gd name="T9" fmla="*/ 3028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1" name="Freeform 34">
              <a:extLst>
                <a:ext uri="{FF2B5EF4-FFF2-40B4-BE49-F238E27FC236}">
                  <a16:creationId xmlns:a16="http://schemas.microsoft.com/office/drawing/2014/main" id="{F32FBC6F-BE5B-0A2E-405E-50150BB2300B}"/>
                </a:ext>
              </a:extLst>
            </p:cNvPr>
            <p:cNvSpPr>
              <a:spLocks/>
            </p:cNvSpPr>
            <p:nvPr/>
          </p:nvSpPr>
          <p:spPr bwMode="auto">
            <a:xfrm>
              <a:off x="2495" y="1274"/>
              <a:ext cx="28" cy="11"/>
            </a:xfrm>
            <a:custGeom>
              <a:avLst/>
              <a:gdLst>
                <a:gd name="T0" fmla="*/ 93419 w 5"/>
                <a:gd name="T1" fmla="*/ 30283 h 2"/>
                <a:gd name="T2" fmla="*/ 0 w 5"/>
                <a:gd name="T3" fmla="*/ 55902 h 2"/>
                <a:gd name="T4" fmla="*/ 154353 w 5"/>
                <a:gd name="T5" fmla="*/ 30283 h 2"/>
                <a:gd name="T6" fmla="*/ 154353 w 5"/>
                <a:gd name="T7" fmla="*/ 30283 h 2"/>
                <a:gd name="T8" fmla="*/ 93419 w 5"/>
                <a:gd name="T9" fmla="*/ 3028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3" y="1"/>
                  </a:moveTo>
                  <a:cubicBezTo>
                    <a:pt x="2" y="0"/>
                    <a:pt x="1" y="1"/>
                    <a:pt x="0" y="2"/>
                  </a:cubicBezTo>
                  <a:cubicBezTo>
                    <a:pt x="2" y="1"/>
                    <a:pt x="3" y="1"/>
                    <a:pt x="5" y="1"/>
                  </a:cubicBezTo>
                  <a:cubicBezTo>
                    <a:pt x="5" y="1"/>
                    <a:pt x="5" y="1"/>
                    <a:pt x="5" y="1"/>
                  </a:cubicBezTo>
                  <a:lnTo>
                    <a:pt x="3"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2" name="Freeform 35">
              <a:extLst>
                <a:ext uri="{FF2B5EF4-FFF2-40B4-BE49-F238E27FC236}">
                  <a16:creationId xmlns:a16="http://schemas.microsoft.com/office/drawing/2014/main" id="{CAFED3EF-990C-5609-FE94-BC96BD54D3FA}"/>
                </a:ext>
              </a:extLst>
            </p:cNvPr>
            <p:cNvSpPr>
              <a:spLocks/>
            </p:cNvSpPr>
            <p:nvPr/>
          </p:nvSpPr>
          <p:spPr bwMode="auto">
            <a:xfrm>
              <a:off x="2640" y="1291"/>
              <a:ext cx="34" cy="22"/>
            </a:xfrm>
            <a:custGeom>
              <a:avLst/>
              <a:gdLst>
                <a:gd name="T0" fmla="*/ 199059 w 6"/>
                <a:gd name="T1" fmla="*/ 0 h 4"/>
                <a:gd name="T2" fmla="*/ 0 w 6"/>
                <a:gd name="T3" fmla="*/ 86031 h 4"/>
                <a:gd name="T4" fmla="*/ 134096 w 6"/>
                <a:gd name="T5" fmla="*/ 30283 h 4"/>
                <a:gd name="T6" fmla="*/ 199059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6" y="0"/>
                  </a:moveTo>
                  <a:cubicBezTo>
                    <a:pt x="4" y="2"/>
                    <a:pt x="2" y="2"/>
                    <a:pt x="0" y="3"/>
                  </a:cubicBezTo>
                  <a:cubicBezTo>
                    <a:pt x="2" y="4"/>
                    <a:pt x="2" y="2"/>
                    <a:pt x="4"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3" name="Freeform 36">
              <a:extLst>
                <a:ext uri="{FF2B5EF4-FFF2-40B4-BE49-F238E27FC236}">
                  <a16:creationId xmlns:a16="http://schemas.microsoft.com/office/drawing/2014/main" id="{A5CD1E07-2F41-F957-1CC5-52C2DABA03D4}"/>
                </a:ext>
              </a:extLst>
            </p:cNvPr>
            <p:cNvSpPr>
              <a:spLocks/>
            </p:cNvSpPr>
            <p:nvPr/>
          </p:nvSpPr>
          <p:spPr bwMode="auto">
            <a:xfrm>
              <a:off x="2640" y="1291"/>
              <a:ext cx="34" cy="22"/>
            </a:xfrm>
            <a:custGeom>
              <a:avLst/>
              <a:gdLst>
                <a:gd name="T0" fmla="*/ 199059 w 6"/>
                <a:gd name="T1" fmla="*/ 0 h 4"/>
                <a:gd name="T2" fmla="*/ 0 w 6"/>
                <a:gd name="T3" fmla="*/ 86031 h 4"/>
                <a:gd name="T4" fmla="*/ 134096 w 6"/>
                <a:gd name="T5" fmla="*/ 30283 h 4"/>
                <a:gd name="T6" fmla="*/ 199059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6" y="0"/>
                  </a:moveTo>
                  <a:cubicBezTo>
                    <a:pt x="4" y="2"/>
                    <a:pt x="2" y="2"/>
                    <a:pt x="0" y="3"/>
                  </a:cubicBezTo>
                  <a:cubicBezTo>
                    <a:pt x="2" y="4"/>
                    <a:pt x="2" y="2"/>
                    <a:pt x="4"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4" name="Freeform 37">
              <a:extLst>
                <a:ext uri="{FF2B5EF4-FFF2-40B4-BE49-F238E27FC236}">
                  <a16:creationId xmlns:a16="http://schemas.microsoft.com/office/drawing/2014/main" id="{24C74E22-BAB4-76DF-8DBE-A93C8041A317}"/>
                </a:ext>
              </a:extLst>
            </p:cNvPr>
            <p:cNvSpPr>
              <a:spLocks/>
            </p:cNvSpPr>
            <p:nvPr/>
          </p:nvSpPr>
          <p:spPr bwMode="auto">
            <a:xfrm>
              <a:off x="2813" y="1279"/>
              <a:ext cx="17" cy="34"/>
            </a:xfrm>
            <a:custGeom>
              <a:avLst/>
              <a:gdLst>
                <a:gd name="T0" fmla="*/ 98997 w 3"/>
                <a:gd name="T1" fmla="*/ 0 h 6"/>
                <a:gd name="T2" fmla="*/ 0 w 3"/>
                <a:gd name="T3" fmla="*/ 134096 h 6"/>
                <a:gd name="T4" fmla="*/ 35128 w 3"/>
                <a:gd name="T5" fmla="*/ 163959 h 6"/>
                <a:gd name="T6" fmla="*/ 63869 w 3"/>
                <a:gd name="T7" fmla="*/ 35128 h 6"/>
                <a:gd name="T8" fmla="*/ 98997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5" name="Freeform 38">
              <a:extLst>
                <a:ext uri="{FF2B5EF4-FFF2-40B4-BE49-F238E27FC236}">
                  <a16:creationId xmlns:a16="http://schemas.microsoft.com/office/drawing/2014/main" id="{B75B0AC3-E2CC-ED7D-DB3D-23101D20EBFF}"/>
                </a:ext>
              </a:extLst>
            </p:cNvPr>
            <p:cNvSpPr>
              <a:spLocks/>
            </p:cNvSpPr>
            <p:nvPr/>
          </p:nvSpPr>
          <p:spPr bwMode="auto">
            <a:xfrm>
              <a:off x="2813" y="1279"/>
              <a:ext cx="17" cy="34"/>
            </a:xfrm>
            <a:custGeom>
              <a:avLst/>
              <a:gdLst>
                <a:gd name="T0" fmla="*/ 98997 w 3"/>
                <a:gd name="T1" fmla="*/ 0 h 6"/>
                <a:gd name="T2" fmla="*/ 0 w 3"/>
                <a:gd name="T3" fmla="*/ 134096 h 6"/>
                <a:gd name="T4" fmla="*/ 35128 w 3"/>
                <a:gd name="T5" fmla="*/ 163959 h 6"/>
                <a:gd name="T6" fmla="*/ 63869 w 3"/>
                <a:gd name="T7" fmla="*/ 35128 h 6"/>
                <a:gd name="T8" fmla="*/ 98997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2" y="1"/>
                    <a:pt x="0" y="2"/>
                    <a:pt x="0" y="4"/>
                  </a:cubicBezTo>
                  <a:cubicBezTo>
                    <a:pt x="0" y="5"/>
                    <a:pt x="0" y="6"/>
                    <a:pt x="1" y="5"/>
                  </a:cubicBezTo>
                  <a:cubicBezTo>
                    <a:pt x="2" y="5"/>
                    <a:pt x="2" y="3"/>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6" name="Freeform 39">
              <a:extLst>
                <a:ext uri="{FF2B5EF4-FFF2-40B4-BE49-F238E27FC236}">
                  <a16:creationId xmlns:a16="http://schemas.microsoft.com/office/drawing/2014/main" id="{E208D3A9-5230-F307-7C0A-35F86DDF8D6C}"/>
                </a:ext>
              </a:extLst>
            </p:cNvPr>
            <p:cNvSpPr>
              <a:spLocks/>
            </p:cNvSpPr>
            <p:nvPr/>
          </p:nvSpPr>
          <p:spPr bwMode="auto">
            <a:xfrm>
              <a:off x="3037" y="1291"/>
              <a:ext cx="34" cy="22"/>
            </a:xfrm>
            <a:custGeom>
              <a:avLst/>
              <a:gdLst>
                <a:gd name="T0" fmla="*/ 163959 w 6"/>
                <a:gd name="T1" fmla="*/ 0 h 4"/>
                <a:gd name="T2" fmla="*/ 98997 w 6"/>
                <a:gd name="T3" fmla="*/ 30283 h 4"/>
                <a:gd name="T4" fmla="*/ 35128 w 6"/>
                <a:gd name="T5" fmla="*/ 86031 h 4"/>
                <a:gd name="T6" fmla="*/ 0 w 6"/>
                <a:gd name="T7" fmla="*/ 110809 h 4"/>
                <a:gd name="T8" fmla="*/ 199059 w 6"/>
                <a:gd name="T9" fmla="*/ 0 h 4"/>
                <a:gd name="T10" fmla="*/ 163959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7" name="Freeform 40">
              <a:extLst>
                <a:ext uri="{FF2B5EF4-FFF2-40B4-BE49-F238E27FC236}">
                  <a16:creationId xmlns:a16="http://schemas.microsoft.com/office/drawing/2014/main" id="{8CB80EC8-84A8-B0BA-9DF6-4B4E1BD18A5D}"/>
                </a:ext>
              </a:extLst>
            </p:cNvPr>
            <p:cNvSpPr>
              <a:spLocks/>
            </p:cNvSpPr>
            <p:nvPr/>
          </p:nvSpPr>
          <p:spPr bwMode="auto">
            <a:xfrm>
              <a:off x="3037" y="1291"/>
              <a:ext cx="34" cy="22"/>
            </a:xfrm>
            <a:custGeom>
              <a:avLst/>
              <a:gdLst>
                <a:gd name="T0" fmla="*/ 163959 w 6"/>
                <a:gd name="T1" fmla="*/ 0 h 4"/>
                <a:gd name="T2" fmla="*/ 98997 w 6"/>
                <a:gd name="T3" fmla="*/ 30283 h 4"/>
                <a:gd name="T4" fmla="*/ 35128 w 6"/>
                <a:gd name="T5" fmla="*/ 86031 h 4"/>
                <a:gd name="T6" fmla="*/ 0 w 6"/>
                <a:gd name="T7" fmla="*/ 110809 h 4"/>
                <a:gd name="T8" fmla="*/ 199059 w 6"/>
                <a:gd name="T9" fmla="*/ 0 h 4"/>
                <a:gd name="T10" fmla="*/ 163959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5" y="0"/>
                  </a:moveTo>
                  <a:cubicBezTo>
                    <a:pt x="5" y="1"/>
                    <a:pt x="4" y="1"/>
                    <a:pt x="3" y="1"/>
                  </a:cubicBezTo>
                  <a:cubicBezTo>
                    <a:pt x="3" y="2"/>
                    <a:pt x="2" y="2"/>
                    <a:pt x="1" y="3"/>
                  </a:cubicBezTo>
                  <a:cubicBezTo>
                    <a:pt x="1" y="3"/>
                    <a:pt x="0" y="3"/>
                    <a:pt x="0" y="4"/>
                  </a:cubicBezTo>
                  <a:cubicBezTo>
                    <a:pt x="2" y="3"/>
                    <a:pt x="4" y="2"/>
                    <a:pt x="6" y="0"/>
                  </a:cubicBezTo>
                  <a:cubicBezTo>
                    <a:pt x="6" y="0"/>
                    <a:pt x="5"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38" name="Freeform 41">
              <a:extLst>
                <a:ext uri="{FF2B5EF4-FFF2-40B4-BE49-F238E27FC236}">
                  <a16:creationId xmlns:a16="http://schemas.microsoft.com/office/drawing/2014/main" id="{051F4CEE-D145-767E-709F-2C1EE28383D4}"/>
                </a:ext>
              </a:extLst>
            </p:cNvPr>
            <p:cNvSpPr>
              <a:spLocks/>
            </p:cNvSpPr>
            <p:nvPr/>
          </p:nvSpPr>
          <p:spPr bwMode="auto">
            <a:xfrm>
              <a:off x="3306" y="1257"/>
              <a:ext cx="22" cy="34"/>
            </a:xfrm>
            <a:custGeom>
              <a:avLst/>
              <a:gdLst>
                <a:gd name="T0" fmla="*/ 30283 w 4"/>
                <a:gd name="T1" fmla="*/ 63869 h 6"/>
                <a:gd name="T2" fmla="*/ 110809 w 4"/>
                <a:gd name="T3" fmla="*/ 163959 h 6"/>
                <a:gd name="T4" fmla="*/ 110809 w 4"/>
                <a:gd name="T5" fmla="*/ 163959 h 6"/>
                <a:gd name="T6" fmla="*/ 55902 w 4"/>
                <a:gd name="T7" fmla="*/ 0 h 6"/>
                <a:gd name="T8" fmla="*/ 30283 w 4"/>
                <a:gd name="T9" fmla="*/ 6386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39" name="Freeform 42">
              <a:extLst>
                <a:ext uri="{FF2B5EF4-FFF2-40B4-BE49-F238E27FC236}">
                  <a16:creationId xmlns:a16="http://schemas.microsoft.com/office/drawing/2014/main" id="{D234C12F-C294-38DA-353D-992A65077B7A}"/>
                </a:ext>
              </a:extLst>
            </p:cNvPr>
            <p:cNvSpPr>
              <a:spLocks/>
            </p:cNvSpPr>
            <p:nvPr/>
          </p:nvSpPr>
          <p:spPr bwMode="auto">
            <a:xfrm>
              <a:off x="3306" y="1257"/>
              <a:ext cx="22" cy="34"/>
            </a:xfrm>
            <a:custGeom>
              <a:avLst/>
              <a:gdLst>
                <a:gd name="T0" fmla="*/ 30283 w 4"/>
                <a:gd name="T1" fmla="*/ 63869 h 6"/>
                <a:gd name="T2" fmla="*/ 110809 w 4"/>
                <a:gd name="T3" fmla="*/ 163959 h 6"/>
                <a:gd name="T4" fmla="*/ 110809 w 4"/>
                <a:gd name="T5" fmla="*/ 163959 h 6"/>
                <a:gd name="T6" fmla="*/ 55902 w 4"/>
                <a:gd name="T7" fmla="*/ 0 h 6"/>
                <a:gd name="T8" fmla="*/ 30283 w 4"/>
                <a:gd name="T9" fmla="*/ 6386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2"/>
                  </a:moveTo>
                  <a:cubicBezTo>
                    <a:pt x="0" y="4"/>
                    <a:pt x="2" y="5"/>
                    <a:pt x="4" y="5"/>
                  </a:cubicBezTo>
                  <a:cubicBezTo>
                    <a:pt x="4" y="6"/>
                    <a:pt x="4" y="5"/>
                    <a:pt x="4" y="5"/>
                  </a:cubicBezTo>
                  <a:cubicBezTo>
                    <a:pt x="3" y="4"/>
                    <a:pt x="2" y="2"/>
                    <a:pt x="2" y="0"/>
                  </a:cubicBezTo>
                  <a:cubicBezTo>
                    <a:pt x="1" y="1"/>
                    <a:pt x="1" y="1"/>
                    <a:pt x="1"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0" name="Freeform 43">
              <a:extLst>
                <a:ext uri="{FF2B5EF4-FFF2-40B4-BE49-F238E27FC236}">
                  <a16:creationId xmlns:a16="http://schemas.microsoft.com/office/drawing/2014/main" id="{567E7578-6718-CE73-3944-D96832C0FA26}"/>
                </a:ext>
              </a:extLst>
            </p:cNvPr>
            <p:cNvSpPr>
              <a:spLocks/>
            </p:cNvSpPr>
            <p:nvPr/>
          </p:nvSpPr>
          <p:spPr bwMode="auto">
            <a:xfrm>
              <a:off x="3445" y="1268"/>
              <a:ext cx="17" cy="6"/>
            </a:xfrm>
            <a:custGeom>
              <a:avLst/>
              <a:gdLst>
                <a:gd name="T0" fmla="*/ 35128 w 3"/>
                <a:gd name="T1" fmla="*/ 0 h 1"/>
                <a:gd name="T2" fmla="*/ 0 w 3"/>
                <a:gd name="T3" fmla="*/ 46656 h 1"/>
                <a:gd name="T4" fmla="*/ 98997 w 3"/>
                <a:gd name="T5" fmla="*/ 0 h 1"/>
                <a:gd name="T6" fmla="*/ 63869 w 3"/>
                <a:gd name="T7" fmla="*/ 0 h 1"/>
                <a:gd name="T8" fmla="*/ 35128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1" name="Freeform 44">
              <a:extLst>
                <a:ext uri="{FF2B5EF4-FFF2-40B4-BE49-F238E27FC236}">
                  <a16:creationId xmlns:a16="http://schemas.microsoft.com/office/drawing/2014/main" id="{59E896EC-16F0-28C5-2C32-CA08F36E9466}"/>
                </a:ext>
              </a:extLst>
            </p:cNvPr>
            <p:cNvSpPr>
              <a:spLocks/>
            </p:cNvSpPr>
            <p:nvPr/>
          </p:nvSpPr>
          <p:spPr bwMode="auto">
            <a:xfrm>
              <a:off x="3445" y="1268"/>
              <a:ext cx="17" cy="6"/>
            </a:xfrm>
            <a:custGeom>
              <a:avLst/>
              <a:gdLst>
                <a:gd name="T0" fmla="*/ 35128 w 3"/>
                <a:gd name="T1" fmla="*/ 0 h 1"/>
                <a:gd name="T2" fmla="*/ 0 w 3"/>
                <a:gd name="T3" fmla="*/ 46656 h 1"/>
                <a:gd name="T4" fmla="*/ 98997 w 3"/>
                <a:gd name="T5" fmla="*/ 0 h 1"/>
                <a:gd name="T6" fmla="*/ 63869 w 3"/>
                <a:gd name="T7" fmla="*/ 0 h 1"/>
                <a:gd name="T8" fmla="*/ 35128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1" y="0"/>
                  </a:moveTo>
                  <a:cubicBezTo>
                    <a:pt x="0" y="0"/>
                    <a:pt x="0" y="1"/>
                    <a:pt x="0" y="1"/>
                  </a:cubicBezTo>
                  <a:cubicBezTo>
                    <a:pt x="1" y="1"/>
                    <a:pt x="2" y="0"/>
                    <a:pt x="3" y="0"/>
                  </a:cubicBezTo>
                  <a:cubicBezTo>
                    <a:pt x="3" y="1"/>
                    <a:pt x="2" y="0"/>
                    <a:pt x="2"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2" name="Freeform 45">
              <a:extLst>
                <a:ext uri="{FF2B5EF4-FFF2-40B4-BE49-F238E27FC236}">
                  <a16:creationId xmlns:a16="http://schemas.microsoft.com/office/drawing/2014/main" id="{66DCE4E7-5B5D-1D64-9FEE-356A564CD669}"/>
                </a:ext>
              </a:extLst>
            </p:cNvPr>
            <p:cNvSpPr>
              <a:spLocks/>
            </p:cNvSpPr>
            <p:nvPr/>
          </p:nvSpPr>
          <p:spPr bwMode="auto">
            <a:xfrm>
              <a:off x="3568" y="1263"/>
              <a:ext cx="34" cy="22"/>
            </a:xfrm>
            <a:custGeom>
              <a:avLst/>
              <a:gdLst>
                <a:gd name="T0" fmla="*/ 199059 w 6"/>
                <a:gd name="T1" fmla="*/ 0 h 4"/>
                <a:gd name="T2" fmla="*/ 0 w 6"/>
                <a:gd name="T3" fmla="*/ 110809 h 4"/>
                <a:gd name="T4" fmla="*/ 199059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6" y="0"/>
                  </a:moveTo>
                  <a:cubicBezTo>
                    <a:pt x="3" y="1"/>
                    <a:pt x="1" y="2"/>
                    <a:pt x="0" y="4"/>
                  </a:cubicBezTo>
                  <a:cubicBezTo>
                    <a:pt x="2" y="3"/>
                    <a:pt x="4" y="1"/>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3" name="Freeform 46">
              <a:extLst>
                <a:ext uri="{FF2B5EF4-FFF2-40B4-BE49-F238E27FC236}">
                  <a16:creationId xmlns:a16="http://schemas.microsoft.com/office/drawing/2014/main" id="{6FC5412C-D4CD-35E5-8F73-969CA6007ED9}"/>
                </a:ext>
              </a:extLst>
            </p:cNvPr>
            <p:cNvSpPr>
              <a:spLocks/>
            </p:cNvSpPr>
            <p:nvPr/>
          </p:nvSpPr>
          <p:spPr bwMode="auto">
            <a:xfrm>
              <a:off x="3568" y="1263"/>
              <a:ext cx="34" cy="22"/>
            </a:xfrm>
            <a:custGeom>
              <a:avLst/>
              <a:gdLst>
                <a:gd name="T0" fmla="*/ 199059 w 6"/>
                <a:gd name="T1" fmla="*/ 0 h 4"/>
                <a:gd name="T2" fmla="*/ 0 w 6"/>
                <a:gd name="T3" fmla="*/ 110809 h 4"/>
                <a:gd name="T4" fmla="*/ 199059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6" y="0"/>
                  </a:moveTo>
                  <a:cubicBezTo>
                    <a:pt x="3" y="1"/>
                    <a:pt x="1" y="2"/>
                    <a:pt x="0" y="4"/>
                  </a:cubicBezTo>
                  <a:cubicBezTo>
                    <a:pt x="2" y="3"/>
                    <a:pt x="4" y="1"/>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4" name="Freeform 47">
              <a:extLst>
                <a:ext uri="{FF2B5EF4-FFF2-40B4-BE49-F238E27FC236}">
                  <a16:creationId xmlns:a16="http://schemas.microsoft.com/office/drawing/2014/main" id="{6585A571-6CC8-0684-C596-36AD15293F55}"/>
                </a:ext>
              </a:extLst>
            </p:cNvPr>
            <p:cNvSpPr>
              <a:spLocks/>
            </p:cNvSpPr>
            <p:nvPr/>
          </p:nvSpPr>
          <p:spPr bwMode="auto">
            <a:xfrm>
              <a:off x="3680" y="1212"/>
              <a:ext cx="34" cy="28"/>
            </a:xfrm>
            <a:custGeom>
              <a:avLst/>
              <a:gdLst>
                <a:gd name="T0" fmla="*/ 199059 w 6"/>
                <a:gd name="T1" fmla="*/ 0 h 5"/>
                <a:gd name="T2" fmla="*/ 0 w 6"/>
                <a:gd name="T3" fmla="*/ 120988 h 5"/>
                <a:gd name="T4" fmla="*/ 63869 w 6"/>
                <a:gd name="T5" fmla="*/ 120988 h 5"/>
                <a:gd name="T6" fmla="*/ 199059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5" name="Freeform 48">
              <a:extLst>
                <a:ext uri="{FF2B5EF4-FFF2-40B4-BE49-F238E27FC236}">
                  <a16:creationId xmlns:a16="http://schemas.microsoft.com/office/drawing/2014/main" id="{DE31ED8C-DDC9-B75A-DE86-B7EB1D84EF60}"/>
                </a:ext>
              </a:extLst>
            </p:cNvPr>
            <p:cNvSpPr>
              <a:spLocks/>
            </p:cNvSpPr>
            <p:nvPr/>
          </p:nvSpPr>
          <p:spPr bwMode="auto">
            <a:xfrm>
              <a:off x="3680" y="1212"/>
              <a:ext cx="34" cy="28"/>
            </a:xfrm>
            <a:custGeom>
              <a:avLst/>
              <a:gdLst>
                <a:gd name="T0" fmla="*/ 199059 w 6"/>
                <a:gd name="T1" fmla="*/ 0 h 5"/>
                <a:gd name="T2" fmla="*/ 0 w 6"/>
                <a:gd name="T3" fmla="*/ 120988 h 5"/>
                <a:gd name="T4" fmla="*/ 63869 w 6"/>
                <a:gd name="T5" fmla="*/ 120988 h 5"/>
                <a:gd name="T6" fmla="*/ 199059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cubicBezTo>
                    <a:pt x="4" y="1"/>
                    <a:pt x="2" y="3"/>
                    <a:pt x="0" y="4"/>
                  </a:cubicBezTo>
                  <a:cubicBezTo>
                    <a:pt x="1" y="5"/>
                    <a:pt x="1" y="5"/>
                    <a:pt x="2" y="4"/>
                  </a:cubicBezTo>
                  <a:cubicBezTo>
                    <a:pt x="3" y="3"/>
                    <a:pt x="5"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46" name="Freeform 49">
              <a:extLst>
                <a:ext uri="{FF2B5EF4-FFF2-40B4-BE49-F238E27FC236}">
                  <a16:creationId xmlns:a16="http://schemas.microsoft.com/office/drawing/2014/main" id="{99B505C3-9806-D1D6-442C-06692EA7D08F}"/>
                </a:ext>
              </a:extLst>
            </p:cNvPr>
            <p:cNvSpPr>
              <a:spLocks/>
            </p:cNvSpPr>
            <p:nvPr/>
          </p:nvSpPr>
          <p:spPr bwMode="auto">
            <a:xfrm>
              <a:off x="2109" y="1587"/>
              <a:ext cx="123" cy="145"/>
            </a:xfrm>
            <a:custGeom>
              <a:avLst/>
              <a:gdLst>
                <a:gd name="T0" fmla="*/ 459276 w 22"/>
                <a:gd name="T1" fmla="*/ 118995 h 26"/>
                <a:gd name="T2" fmla="*/ 60639 w 22"/>
                <a:gd name="T3" fmla="*/ 118995 h 26"/>
                <a:gd name="T4" fmla="*/ 33199 w 22"/>
                <a:gd name="T5" fmla="*/ 452723 h 26"/>
                <a:gd name="T6" fmla="*/ 153448 w 22"/>
                <a:gd name="T7" fmla="*/ 722596 h 26"/>
                <a:gd name="T8" fmla="*/ 305828 w 22"/>
                <a:gd name="T9" fmla="*/ 749656 h 26"/>
                <a:gd name="T10" fmla="*/ 611662 w 22"/>
                <a:gd name="T11" fmla="*/ 539779 h 26"/>
                <a:gd name="T12" fmla="*/ 459276 w 22"/>
                <a:gd name="T13" fmla="*/ 118995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26">
                  <a:moveTo>
                    <a:pt x="15" y="4"/>
                  </a:moveTo>
                  <a:cubicBezTo>
                    <a:pt x="11" y="1"/>
                    <a:pt x="4" y="0"/>
                    <a:pt x="2" y="4"/>
                  </a:cubicBezTo>
                  <a:cubicBezTo>
                    <a:pt x="0" y="7"/>
                    <a:pt x="0" y="11"/>
                    <a:pt x="1" y="15"/>
                  </a:cubicBezTo>
                  <a:cubicBezTo>
                    <a:pt x="1" y="18"/>
                    <a:pt x="3" y="21"/>
                    <a:pt x="5" y="24"/>
                  </a:cubicBezTo>
                  <a:cubicBezTo>
                    <a:pt x="6" y="26"/>
                    <a:pt x="8" y="25"/>
                    <a:pt x="10" y="25"/>
                  </a:cubicBezTo>
                  <a:cubicBezTo>
                    <a:pt x="14" y="25"/>
                    <a:pt x="19" y="22"/>
                    <a:pt x="20" y="18"/>
                  </a:cubicBezTo>
                  <a:cubicBezTo>
                    <a:pt x="22" y="13"/>
                    <a:pt x="19" y="8"/>
                    <a:pt x="15"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7" name="Freeform 50">
              <a:extLst>
                <a:ext uri="{FF2B5EF4-FFF2-40B4-BE49-F238E27FC236}">
                  <a16:creationId xmlns:a16="http://schemas.microsoft.com/office/drawing/2014/main" id="{B1762C2E-9035-3BBA-E6E2-45027C05491E}"/>
                </a:ext>
              </a:extLst>
            </p:cNvPr>
            <p:cNvSpPr>
              <a:spLocks noEditPoints="1"/>
            </p:cNvSpPr>
            <p:nvPr/>
          </p:nvSpPr>
          <p:spPr bwMode="auto">
            <a:xfrm>
              <a:off x="2109" y="1593"/>
              <a:ext cx="117" cy="139"/>
            </a:xfrm>
            <a:custGeom>
              <a:avLst/>
              <a:gdLst>
                <a:gd name="T0" fmla="*/ 386367 w 21"/>
                <a:gd name="T1" fmla="*/ 58274 h 25"/>
                <a:gd name="T2" fmla="*/ 450868 w 21"/>
                <a:gd name="T3" fmla="*/ 90761 h 25"/>
                <a:gd name="T4" fmla="*/ 386367 w 21"/>
                <a:gd name="T5" fmla="*/ 58274 h 25"/>
                <a:gd name="T6" fmla="*/ 209090 w 21"/>
                <a:gd name="T7" fmla="*/ 0 h 25"/>
                <a:gd name="T8" fmla="*/ 386367 w 21"/>
                <a:gd name="T9" fmla="*/ 58274 h 25"/>
                <a:gd name="T10" fmla="*/ 91477 w 21"/>
                <a:gd name="T11" fmla="*/ 90761 h 25"/>
                <a:gd name="T12" fmla="*/ 209090 w 21"/>
                <a:gd name="T13" fmla="*/ 0 h 25"/>
                <a:gd name="T14" fmla="*/ 91477 w 21"/>
                <a:gd name="T15" fmla="*/ 90761 h 25"/>
                <a:gd name="T16" fmla="*/ 31818 w 21"/>
                <a:gd name="T17" fmla="*/ 90761 h 25"/>
                <a:gd name="T18" fmla="*/ 91477 w 21"/>
                <a:gd name="T19" fmla="*/ 90761 h 25"/>
                <a:gd name="T20" fmla="*/ 31818 w 21"/>
                <a:gd name="T21" fmla="*/ 90761 h 25"/>
                <a:gd name="T22" fmla="*/ 31818 w 21"/>
                <a:gd name="T23" fmla="*/ 90761 h 25"/>
                <a:gd name="T24" fmla="*/ 31818 w 21"/>
                <a:gd name="T25" fmla="*/ 234109 h 25"/>
                <a:gd name="T26" fmla="*/ 31818 w 21"/>
                <a:gd name="T27" fmla="*/ 90761 h 25"/>
                <a:gd name="T28" fmla="*/ 31818 w 21"/>
                <a:gd name="T29" fmla="*/ 234109 h 25"/>
                <a:gd name="T30" fmla="*/ 0 w 21"/>
                <a:gd name="T31" fmla="*/ 414737 h 25"/>
                <a:gd name="T32" fmla="*/ 31818 w 21"/>
                <a:gd name="T33" fmla="*/ 234109 h 25"/>
                <a:gd name="T34" fmla="*/ 58790 w 21"/>
                <a:gd name="T35" fmla="*/ 414737 h 25"/>
                <a:gd name="T36" fmla="*/ 58790 w 21"/>
                <a:gd name="T37" fmla="*/ 414737 h 25"/>
                <a:gd name="T38" fmla="*/ 91477 w 21"/>
                <a:gd name="T39" fmla="*/ 531280 h 25"/>
                <a:gd name="T40" fmla="*/ 0 w 21"/>
                <a:gd name="T41" fmla="*/ 414737 h 25"/>
                <a:gd name="T42" fmla="*/ 91477 w 21"/>
                <a:gd name="T43" fmla="*/ 531280 h 25"/>
                <a:gd name="T44" fmla="*/ 118454 w 21"/>
                <a:gd name="T45" fmla="*/ 680472 h 25"/>
                <a:gd name="T46" fmla="*/ 91477 w 21"/>
                <a:gd name="T47" fmla="*/ 531280 h 25"/>
                <a:gd name="T48" fmla="*/ 177272 w 21"/>
                <a:gd name="T49" fmla="*/ 680472 h 25"/>
                <a:gd name="T50" fmla="*/ 177272 w 21"/>
                <a:gd name="T51" fmla="*/ 680472 h 25"/>
                <a:gd name="T52" fmla="*/ 209090 w 21"/>
                <a:gd name="T53" fmla="*/ 706253 h 25"/>
                <a:gd name="T54" fmla="*/ 118454 w 21"/>
                <a:gd name="T55" fmla="*/ 680472 h 25"/>
                <a:gd name="T56" fmla="*/ 209090 w 21"/>
                <a:gd name="T57" fmla="*/ 706253 h 25"/>
                <a:gd name="T58" fmla="*/ 300567 w 21"/>
                <a:gd name="T59" fmla="*/ 738741 h 25"/>
                <a:gd name="T60" fmla="*/ 209090 w 21"/>
                <a:gd name="T61" fmla="*/ 706253 h 25"/>
                <a:gd name="T62" fmla="*/ 300567 w 21"/>
                <a:gd name="T63" fmla="*/ 680472 h 25"/>
                <a:gd name="T64" fmla="*/ 300567 w 21"/>
                <a:gd name="T65" fmla="*/ 680472 h 25"/>
                <a:gd name="T66" fmla="*/ 300567 w 21"/>
                <a:gd name="T67" fmla="*/ 680472 h 25"/>
                <a:gd name="T68" fmla="*/ 300567 w 21"/>
                <a:gd name="T69" fmla="*/ 738741 h 25"/>
                <a:gd name="T70" fmla="*/ 300567 w 21"/>
                <a:gd name="T71" fmla="*/ 680472 h 25"/>
                <a:gd name="T72" fmla="*/ 359357 w 21"/>
                <a:gd name="T73" fmla="*/ 706253 h 25"/>
                <a:gd name="T74" fmla="*/ 300567 w 21"/>
                <a:gd name="T75" fmla="*/ 680472 h 25"/>
                <a:gd name="T76" fmla="*/ 419205 w 21"/>
                <a:gd name="T77" fmla="*/ 680472 h 25"/>
                <a:gd name="T78" fmla="*/ 359357 w 21"/>
                <a:gd name="T79" fmla="*/ 706253 h 25"/>
                <a:gd name="T80" fmla="*/ 419205 w 21"/>
                <a:gd name="T81" fmla="*/ 680472 h 25"/>
                <a:gd name="T82" fmla="*/ 628296 w 21"/>
                <a:gd name="T83" fmla="*/ 531280 h 25"/>
                <a:gd name="T84" fmla="*/ 419205 w 21"/>
                <a:gd name="T85" fmla="*/ 680472 h 25"/>
                <a:gd name="T86" fmla="*/ 595424 w 21"/>
                <a:gd name="T87" fmla="*/ 504631 h 25"/>
                <a:gd name="T88" fmla="*/ 595424 w 21"/>
                <a:gd name="T89" fmla="*/ 504631 h 25"/>
                <a:gd name="T90" fmla="*/ 628296 w 21"/>
                <a:gd name="T91" fmla="*/ 531280 h 25"/>
                <a:gd name="T92" fmla="*/ 595424 w 21"/>
                <a:gd name="T93" fmla="*/ 504631 h 25"/>
                <a:gd name="T94" fmla="*/ 595424 w 21"/>
                <a:gd name="T95" fmla="*/ 440519 h 25"/>
                <a:gd name="T96" fmla="*/ 628296 w 21"/>
                <a:gd name="T97" fmla="*/ 531280 h 25"/>
                <a:gd name="T98" fmla="*/ 595424 w 21"/>
                <a:gd name="T99" fmla="*/ 440519 h 25"/>
                <a:gd name="T100" fmla="*/ 628296 w 21"/>
                <a:gd name="T101" fmla="*/ 382244 h 25"/>
                <a:gd name="T102" fmla="*/ 595424 w 21"/>
                <a:gd name="T103" fmla="*/ 440519 h 25"/>
                <a:gd name="T104" fmla="*/ 628296 w 21"/>
                <a:gd name="T105" fmla="*/ 382244 h 25"/>
                <a:gd name="T106" fmla="*/ 595424 w 21"/>
                <a:gd name="T107" fmla="*/ 382244 h 25"/>
                <a:gd name="T108" fmla="*/ 450868 w 21"/>
                <a:gd name="T109" fmla="*/ 90761 h 25"/>
                <a:gd name="T110" fmla="*/ 595424 w 21"/>
                <a:gd name="T111" fmla="*/ 382244 h 25"/>
                <a:gd name="T112" fmla="*/ 450868 w 21"/>
                <a:gd name="T113" fmla="*/ 90761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25">
                  <a:moveTo>
                    <a:pt x="14" y="4"/>
                  </a:moveTo>
                  <a:cubicBezTo>
                    <a:pt x="14" y="3"/>
                    <a:pt x="13" y="3"/>
                    <a:pt x="13" y="2"/>
                  </a:cubicBezTo>
                  <a:lnTo>
                    <a:pt x="13" y="1"/>
                  </a:lnTo>
                  <a:cubicBezTo>
                    <a:pt x="14" y="2"/>
                    <a:pt x="15" y="2"/>
                    <a:pt x="15" y="3"/>
                  </a:cubicBezTo>
                  <a:lnTo>
                    <a:pt x="14" y="4"/>
                  </a:lnTo>
                  <a:close/>
                  <a:moveTo>
                    <a:pt x="13" y="2"/>
                  </a:moveTo>
                  <a:cubicBezTo>
                    <a:pt x="11" y="1"/>
                    <a:pt x="9" y="1"/>
                    <a:pt x="7" y="1"/>
                  </a:cubicBezTo>
                  <a:lnTo>
                    <a:pt x="7" y="0"/>
                  </a:lnTo>
                  <a:cubicBezTo>
                    <a:pt x="9" y="0"/>
                    <a:pt x="11" y="0"/>
                    <a:pt x="13" y="1"/>
                  </a:cubicBezTo>
                  <a:lnTo>
                    <a:pt x="13" y="2"/>
                  </a:lnTo>
                  <a:close/>
                  <a:moveTo>
                    <a:pt x="7" y="1"/>
                  </a:moveTo>
                  <a:cubicBezTo>
                    <a:pt x="5" y="1"/>
                    <a:pt x="4" y="2"/>
                    <a:pt x="3" y="3"/>
                  </a:cubicBezTo>
                  <a:lnTo>
                    <a:pt x="2" y="2"/>
                  </a:lnTo>
                  <a:cubicBezTo>
                    <a:pt x="3" y="0"/>
                    <a:pt x="5" y="0"/>
                    <a:pt x="7" y="0"/>
                  </a:cubicBezTo>
                  <a:lnTo>
                    <a:pt x="7" y="1"/>
                  </a:lnTo>
                  <a:close/>
                  <a:moveTo>
                    <a:pt x="3" y="3"/>
                  </a:moveTo>
                  <a:cubicBezTo>
                    <a:pt x="3" y="3"/>
                    <a:pt x="2" y="3"/>
                    <a:pt x="2" y="3"/>
                  </a:cubicBezTo>
                  <a:lnTo>
                    <a:pt x="1" y="3"/>
                  </a:lnTo>
                  <a:cubicBezTo>
                    <a:pt x="1" y="2"/>
                    <a:pt x="1" y="2"/>
                    <a:pt x="2" y="2"/>
                  </a:cubicBezTo>
                  <a:lnTo>
                    <a:pt x="3" y="3"/>
                  </a:lnTo>
                  <a:close/>
                  <a:moveTo>
                    <a:pt x="1" y="3"/>
                  </a:moveTo>
                  <a:lnTo>
                    <a:pt x="1" y="3"/>
                  </a:lnTo>
                  <a:lnTo>
                    <a:pt x="2" y="3"/>
                  </a:lnTo>
                  <a:lnTo>
                    <a:pt x="1" y="3"/>
                  </a:lnTo>
                  <a:close/>
                  <a:moveTo>
                    <a:pt x="2" y="3"/>
                  </a:moveTo>
                  <a:cubicBezTo>
                    <a:pt x="2" y="5"/>
                    <a:pt x="1" y="6"/>
                    <a:pt x="1" y="8"/>
                  </a:cubicBezTo>
                  <a:lnTo>
                    <a:pt x="0" y="8"/>
                  </a:lnTo>
                  <a:cubicBezTo>
                    <a:pt x="0" y="6"/>
                    <a:pt x="0" y="4"/>
                    <a:pt x="1" y="3"/>
                  </a:cubicBezTo>
                  <a:lnTo>
                    <a:pt x="2" y="3"/>
                  </a:lnTo>
                  <a:close/>
                  <a:moveTo>
                    <a:pt x="1" y="8"/>
                  </a:moveTo>
                  <a:cubicBezTo>
                    <a:pt x="1" y="10"/>
                    <a:pt x="1" y="12"/>
                    <a:pt x="2" y="14"/>
                  </a:cubicBezTo>
                  <a:lnTo>
                    <a:pt x="0" y="14"/>
                  </a:lnTo>
                  <a:cubicBezTo>
                    <a:pt x="0" y="12"/>
                    <a:pt x="0" y="10"/>
                    <a:pt x="0" y="8"/>
                  </a:cubicBezTo>
                  <a:lnTo>
                    <a:pt x="1" y="8"/>
                  </a:lnTo>
                  <a:close/>
                  <a:moveTo>
                    <a:pt x="2" y="14"/>
                  </a:moveTo>
                  <a:lnTo>
                    <a:pt x="2" y="14"/>
                  </a:lnTo>
                  <a:lnTo>
                    <a:pt x="1" y="14"/>
                  </a:lnTo>
                  <a:lnTo>
                    <a:pt x="2" y="14"/>
                  </a:lnTo>
                  <a:close/>
                  <a:moveTo>
                    <a:pt x="2" y="14"/>
                  </a:moveTo>
                  <a:cubicBezTo>
                    <a:pt x="2" y="15"/>
                    <a:pt x="2" y="17"/>
                    <a:pt x="3" y="18"/>
                  </a:cubicBezTo>
                  <a:lnTo>
                    <a:pt x="2" y="19"/>
                  </a:lnTo>
                  <a:cubicBezTo>
                    <a:pt x="1" y="17"/>
                    <a:pt x="0" y="16"/>
                    <a:pt x="0" y="14"/>
                  </a:cubicBezTo>
                  <a:lnTo>
                    <a:pt x="2" y="14"/>
                  </a:lnTo>
                  <a:close/>
                  <a:moveTo>
                    <a:pt x="3" y="18"/>
                  </a:moveTo>
                  <a:cubicBezTo>
                    <a:pt x="4" y="20"/>
                    <a:pt x="5" y="21"/>
                    <a:pt x="6" y="23"/>
                  </a:cubicBezTo>
                  <a:lnTo>
                    <a:pt x="4" y="23"/>
                  </a:lnTo>
                  <a:cubicBezTo>
                    <a:pt x="3" y="22"/>
                    <a:pt x="2" y="20"/>
                    <a:pt x="2" y="19"/>
                  </a:cubicBezTo>
                  <a:lnTo>
                    <a:pt x="3" y="18"/>
                  </a:lnTo>
                  <a:close/>
                  <a:moveTo>
                    <a:pt x="6" y="23"/>
                  </a:moveTo>
                  <a:lnTo>
                    <a:pt x="6" y="23"/>
                  </a:lnTo>
                  <a:lnTo>
                    <a:pt x="5" y="23"/>
                  </a:lnTo>
                  <a:lnTo>
                    <a:pt x="6" y="23"/>
                  </a:lnTo>
                  <a:close/>
                  <a:moveTo>
                    <a:pt x="6" y="23"/>
                  </a:moveTo>
                  <a:cubicBezTo>
                    <a:pt x="6" y="23"/>
                    <a:pt x="7" y="23"/>
                    <a:pt x="7" y="24"/>
                  </a:cubicBezTo>
                  <a:lnTo>
                    <a:pt x="7" y="25"/>
                  </a:lnTo>
                  <a:cubicBezTo>
                    <a:pt x="6" y="25"/>
                    <a:pt x="5" y="24"/>
                    <a:pt x="4" y="23"/>
                  </a:cubicBezTo>
                  <a:lnTo>
                    <a:pt x="6" y="23"/>
                  </a:lnTo>
                  <a:close/>
                  <a:moveTo>
                    <a:pt x="7" y="24"/>
                  </a:moveTo>
                  <a:cubicBezTo>
                    <a:pt x="8" y="24"/>
                    <a:pt x="9" y="24"/>
                    <a:pt x="10" y="23"/>
                  </a:cubicBezTo>
                  <a:lnTo>
                    <a:pt x="10" y="25"/>
                  </a:lnTo>
                  <a:cubicBezTo>
                    <a:pt x="9" y="25"/>
                    <a:pt x="8" y="25"/>
                    <a:pt x="7" y="25"/>
                  </a:cubicBezTo>
                  <a:lnTo>
                    <a:pt x="7" y="24"/>
                  </a:lnTo>
                  <a:close/>
                  <a:moveTo>
                    <a:pt x="10" y="23"/>
                  </a:moveTo>
                  <a:lnTo>
                    <a:pt x="10" y="23"/>
                  </a:lnTo>
                  <a:lnTo>
                    <a:pt x="10" y="24"/>
                  </a:lnTo>
                  <a:lnTo>
                    <a:pt x="10" y="23"/>
                  </a:lnTo>
                  <a:close/>
                  <a:moveTo>
                    <a:pt x="10" y="23"/>
                  </a:moveTo>
                  <a:lnTo>
                    <a:pt x="10" y="23"/>
                  </a:lnTo>
                  <a:lnTo>
                    <a:pt x="10" y="25"/>
                  </a:lnTo>
                  <a:lnTo>
                    <a:pt x="10" y="23"/>
                  </a:lnTo>
                  <a:close/>
                  <a:moveTo>
                    <a:pt x="10" y="23"/>
                  </a:moveTo>
                  <a:cubicBezTo>
                    <a:pt x="11" y="23"/>
                    <a:pt x="11" y="23"/>
                    <a:pt x="12" y="23"/>
                  </a:cubicBezTo>
                  <a:lnTo>
                    <a:pt x="12" y="24"/>
                  </a:lnTo>
                  <a:cubicBezTo>
                    <a:pt x="11" y="25"/>
                    <a:pt x="11" y="25"/>
                    <a:pt x="10" y="25"/>
                  </a:cubicBezTo>
                  <a:lnTo>
                    <a:pt x="10" y="23"/>
                  </a:lnTo>
                  <a:close/>
                  <a:moveTo>
                    <a:pt x="12" y="23"/>
                  </a:moveTo>
                  <a:cubicBezTo>
                    <a:pt x="12" y="23"/>
                    <a:pt x="13" y="23"/>
                    <a:pt x="14" y="23"/>
                  </a:cubicBezTo>
                  <a:lnTo>
                    <a:pt x="14" y="24"/>
                  </a:lnTo>
                  <a:cubicBezTo>
                    <a:pt x="13" y="24"/>
                    <a:pt x="13" y="24"/>
                    <a:pt x="12" y="24"/>
                  </a:cubicBezTo>
                  <a:lnTo>
                    <a:pt x="12" y="23"/>
                  </a:lnTo>
                  <a:close/>
                  <a:moveTo>
                    <a:pt x="14" y="23"/>
                  </a:moveTo>
                  <a:cubicBezTo>
                    <a:pt x="16" y="22"/>
                    <a:pt x="19" y="20"/>
                    <a:pt x="20" y="17"/>
                  </a:cubicBezTo>
                  <a:lnTo>
                    <a:pt x="21" y="18"/>
                  </a:lnTo>
                  <a:cubicBezTo>
                    <a:pt x="20" y="20"/>
                    <a:pt x="17" y="23"/>
                    <a:pt x="14" y="24"/>
                  </a:cubicBezTo>
                  <a:lnTo>
                    <a:pt x="14" y="23"/>
                  </a:lnTo>
                  <a:close/>
                  <a:moveTo>
                    <a:pt x="20" y="17"/>
                  </a:moveTo>
                  <a:lnTo>
                    <a:pt x="20" y="17"/>
                  </a:lnTo>
                  <a:close/>
                  <a:moveTo>
                    <a:pt x="20" y="17"/>
                  </a:moveTo>
                  <a:lnTo>
                    <a:pt x="20" y="17"/>
                  </a:lnTo>
                  <a:lnTo>
                    <a:pt x="21" y="18"/>
                  </a:lnTo>
                  <a:lnTo>
                    <a:pt x="20" y="17"/>
                  </a:lnTo>
                  <a:close/>
                  <a:moveTo>
                    <a:pt x="20" y="17"/>
                  </a:moveTo>
                  <a:cubicBezTo>
                    <a:pt x="20" y="17"/>
                    <a:pt x="20" y="16"/>
                    <a:pt x="20" y="15"/>
                  </a:cubicBezTo>
                  <a:lnTo>
                    <a:pt x="21" y="15"/>
                  </a:lnTo>
                  <a:cubicBezTo>
                    <a:pt x="21" y="16"/>
                    <a:pt x="21" y="17"/>
                    <a:pt x="21" y="18"/>
                  </a:cubicBezTo>
                  <a:lnTo>
                    <a:pt x="20" y="17"/>
                  </a:lnTo>
                  <a:close/>
                  <a:moveTo>
                    <a:pt x="20" y="15"/>
                  </a:moveTo>
                  <a:cubicBezTo>
                    <a:pt x="20" y="15"/>
                    <a:pt x="20" y="14"/>
                    <a:pt x="20" y="13"/>
                  </a:cubicBezTo>
                  <a:lnTo>
                    <a:pt x="21" y="13"/>
                  </a:lnTo>
                  <a:cubicBezTo>
                    <a:pt x="21" y="14"/>
                    <a:pt x="21" y="15"/>
                    <a:pt x="21" y="15"/>
                  </a:cubicBezTo>
                  <a:lnTo>
                    <a:pt x="20" y="15"/>
                  </a:lnTo>
                  <a:close/>
                  <a:moveTo>
                    <a:pt x="21" y="13"/>
                  </a:moveTo>
                  <a:lnTo>
                    <a:pt x="21" y="13"/>
                  </a:lnTo>
                  <a:close/>
                  <a:moveTo>
                    <a:pt x="20" y="13"/>
                  </a:moveTo>
                  <a:cubicBezTo>
                    <a:pt x="19" y="10"/>
                    <a:pt x="17" y="6"/>
                    <a:pt x="14" y="4"/>
                  </a:cubicBezTo>
                  <a:lnTo>
                    <a:pt x="15" y="3"/>
                  </a:lnTo>
                  <a:cubicBezTo>
                    <a:pt x="18" y="5"/>
                    <a:pt x="21" y="9"/>
                    <a:pt x="21" y="13"/>
                  </a:cubicBezTo>
                  <a:lnTo>
                    <a:pt x="20" y="13"/>
                  </a:lnTo>
                  <a:close/>
                  <a:moveTo>
                    <a:pt x="15" y="3"/>
                  </a:moveTo>
                  <a:lnTo>
                    <a:pt x="15"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8" name="Freeform 51">
              <a:extLst>
                <a:ext uri="{FF2B5EF4-FFF2-40B4-BE49-F238E27FC236}">
                  <a16:creationId xmlns:a16="http://schemas.microsoft.com/office/drawing/2014/main" id="{86E3633C-3441-4BDE-7EB4-388509E4CCAF}"/>
                </a:ext>
              </a:extLst>
            </p:cNvPr>
            <p:cNvSpPr>
              <a:spLocks/>
            </p:cNvSpPr>
            <p:nvPr/>
          </p:nvSpPr>
          <p:spPr bwMode="auto">
            <a:xfrm>
              <a:off x="2137" y="1704"/>
              <a:ext cx="123" cy="135"/>
            </a:xfrm>
            <a:custGeom>
              <a:avLst/>
              <a:gdLst>
                <a:gd name="T0" fmla="*/ 638918 w 22"/>
                <a:gd name="T1" fmla="*/ 158237 h 24"/>
                <a:gd name="T2" fmla="*/ 486538 w 22"/>
                <a:gd name="T3" fmla="*/ 33981 h 24"/>
                <a:gd name="T4" fmla="*/ 33199 w 22"/>
                <a:gd name="T5" fmla="*/ 219268 h 24"/>
                <a:gd name="T6" fmla="*/ 33199 w 22"/>
                <a:gd name="T7" fmla="*/ 444583 h 24"/>
                <a:gd name="T8" fmla="*/ 273507 w 22"/>
                <a:gd name="T9" fmla="*/ 726879 h 24"/>
                <a:gd name="T10" fmla="*/ 339027 w 22"/>
                <a:gd name="T11" fmla="*/ 726879 h 24"/>
                <a:gd name="T12" fmla="*/ 611662 w 22"/>
                <a:gd name="T13" fmla="*/ 411486 h 24"/>
                <a:gd name="T14" fmla="*/ 638918 w 22"/>
                <a:gd name="T15" fmla="*/ 158237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4">
                  <a:moveTo>
                    <a:pt x="21" y="5"/>
                  </a:moveTo>
                  <a:cubicBezTo>
                    <a:pt x="18" y="5"/>
                    <a:pt x="18" y="0"/>
                    <a:pt x="16" y="1"/>
                  </a:cubicBezTo>
                  <a:cubicBezTo>
                    <a:pt x="11" y="3"/>
                    <a:pt x="6" y="4"/>
                    <a:pt x="1" y="7"/>
                  </a:cubicBezTo>
                  <a:cubicBezTo>
                    <a:pt x="0" y="9"/>
                    <a:pt x="0" y="11"/>
                    <a:pt x="1" y="14"/>
                  </a:cubicBezTo>
                  <a:cubicBezTo>
                    <a:pt x="2" y="18"/>
                    <a:pt x="7" y="20"/>
                    <a:pt x="9" y="23"/>
                  </a:cubicBezTo>
                  <a:cubicBezTo>
                    <a:pt x="10" y="24"/>
                    <a:pt x="11" y="23"/>
                    <a:pt x="11" y="23"/>
                  </a:cubicBezTo>
                  <a:cubicBezTo>
                    <a:pt x="13" y="19"/>
                    <a:pt x="17" y="17"/>
                    <a:pt x="20" y="13"/>
                  </a:cubicBezTo>
                  <a:cubicBezTo>
                    <a:pt x="22" y="11"/>
                    <a:pt x="20" y="8"/>
                    <a:pt x="21"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49" name="Freeform 52">
              <a:extLst>
                <a:ext uri="{FF2B5EF4-FFF2-40B4-BE49-F238E27FC236}">
                  <a16:creationId xmlns:a16="http://schemas.microsoft.com/office/drawing/2014/main" id="{D1C946E1-5683-4DDB-2215-AC1374F84FD5}"/>
                </a:ext>
              </a:extLst>
            </p:cNvPr>
            <p:cNvSpPr>
              <a:spLocks noEditPoints="1"/>
            </p:cNvSpPr>
            <p:nvPr/>
          </p:nvSpPr>
          <p:spPr bwMode="auto">
            <a:xfrm>
              <a:off x="2131" y="1704"/>
              <a:ext cx="129" cy="135"/>
            </a:xfrm>
            <a:custGeom>
              <a:avLst/>
              <a:gdLst>
                <a:gd name="T0" fmla="*/ 593697 w 23"/>
                <a:gd name="T1" fmla="*/ 96126 h 24"/>
                <a:gd name="T2" fmla="*/ 682814 w 23"/>
                <a:gd name="T3" fmla="*/ 158237 h 24"/>
                <a:gd name="T4" fmla="*/ 593697 w 23"/>
                <a:gd name="T5" fmla="*/ 96126 h 24"/>
                <a:gd name="T6" fmla="*/ 499673 w 23"/>
                <a:gd name="T7" fmla="*/ 33981 h 24"/>
                <a:gd name="T8" fmla="*/ 593697 w 23"/>
                <a:gd name="T9" fmla="*/ 96126 h 24"/>
                <a:gd name="T10" fmla="*/ 499673 w 23"/>
                <a:gd name="T11" fmla="*/ 33981 h 24"/>
                <a:gd name="T12" fmla="*/ 499673 w 23"/>
                <a:gd name="T13" fmla="*/ 33981 h 24"/>
                <a:gd name="T14" fmla="*/ 344396 w 23"/>
                <a:gd name="T15" fmla="*/ 129223 h 24"/>
                <a:gd name="T16" fmla="*/ 499673 w 23"/>
                <a:gd name="T17" fmla="*/ 33981 h 24"/>
                <a:gd name="T18" fmla="*/ 344396 w 23"/>
                <a:gd name="T19" fmla="*/ 129223 h 24"/>
                <a:gd name="T20" fmla="*/ 61404 w 23"/>
                <a:gd name="T21" fmla="*/ 219268 h 24"/>
                <a:gd name="T22" fmla="*/ 344396 w 23"/>
                <a:gd name="T23" fmla="*/ 129223 h 24"/>
                <a:gd name="T24" fmla="*/ 94024 w 23"/>
                <a:gd name="T25" fmla="*/ 253254 h 24"/>
                <a:gd name="T26" fmla="*/ 94024 w 23"/>
                <a:gd name="T27" fmla="*/ 253254 h 24"/>
                <a:gd name="T28" fmla="*/ 61404 w 23"/>
                <a:gd name="T29" fmla="*/ 315394 h 24"/>
                <a:gd name="T30" fmla="*/ 61404 w 23"/>
                <a:gd name="T31" fmla="*/ 219268 h 24"/>
                <a:gd name="T32" fmla="*/ 61404 w 23"/>
                <a:gd name="T33" fmla="*/ 315394 h 24"/>
                <a:gd name="T34" fmla="*/ 33691 w 23"/>
                <a:gd name="T35" fmla="*/ 444583 h 24"/>
                <a:gd name="T36" fmla="*/ 61404 w 23"/>
                <a:gd name="T37" fmla="*/ 315394 h 24"/>
                <a:gd name="T38" fmla="*/ 33691 w 23"/>
                <a:gd name="T39" fmla="*/ 444583 h 24"/>
                <a:gd name="T40" fmla="*/ 33691 w 23"/>
                <a:gd name="T41" fmla="*/ 444583 h 24"/>
                <a:gd name="T42" fmla="*/ 216647 w 23"/>
                <a:gd name="T43" fmla="*/ 602629 h 24"/>
                <a:gd name="T44" fmla="*/ 33691 w 23"/>
                <a:gd name="T45" fmla="*/ 444583 h 24"/>
                <a:gd name="T46" fmla="*/ 216647 w 23"/>
                <a:gd name="T47" fmla="*/ 602629 h 24"/>
                <a:gd name="T48" fmla="*/ 310705 w 23"/>
                <a:gd name="T49" fmla="*/ 759786 h 24"/>
                <a:gd name="T50" fmla="*/ 216647 w 23"/>
                <a:gd name="T51" fmla="*/ 602629 h 24"/>
                <a:gd name="T52" fmla="*/ 310705 w 23"/>
                <a:gd name="T53" fmla="*/ 759786 h 24"/>
                <a:gd name="T54" fmla="*/ 310705 w 23"/>
                <a:gd name="T55" fmla="*/ 726879 h 24"/>
                <a:gd name="T56" fmla="*/ 344396 w 23"/>
                <a:gd name="T57" fmla="*/ 726879 h 24"/>
                <a:gd name="T58" fmla="*/ 310705 w 23"/>
                <a:gd name="T59" fmla="*/ 759786 h 24"/>
                <a:gd name="T60" fmla="*/ 344396 w 23"/>
                <a:gd name="T61" fmla="*/ 726879 h 24"/>
                <a:gd name="T62" fmla="*/ 344396 w 23"/>
                <a:gd name="T63" fmla="*/ 726879 h 24"/>
                <a:gd name="T64" fmla="*/ 310705 w 23"/>
                <a:gd name="T65" fmla="*/ 759786 h 24"/>
                <a:gd name="T66" fmla="*/ 344396 w 23"/>
                <a:gd name="T67" fmla="*/ 726879 h 24"/>
                <a:gd name="T68" fmla="*/ 372109 w 23"/>
                <a:gd name="T69" fmla="*/ 726879 h 24"/>
                <a:gd name="T70" fmla="*/ 344396 w 23"/>
                <a:gd name="T71" fmla="*/ 726879 h 24"/>
                <a:gd name="T72" fmla="*/ 344396 w 23"/>
                <a:gd name="T73" fmla="*/ 726879 h 24"/>
                <a:gd name="T74" fmla="*/ 372109 w 23"/>
                <a:gd name="T75" fmla="*/ 726879 h 24"/>
                <a:gd name="T76" fmla="*/ 344396 w 23"/>
                <a:gd name="T77" fmla="*/ 726879 h 24"/>
                <a:gd name="T78" fmla="*/ 372109 w 23"/>
                <a:gd name="T79" fmla="*/ 726879 h 24"/>
                <a:gd name="T80" fmla="*/ 344396 w 23"/>
                <a:gd name="T81" fmla="*/ 726879 h 24"/>
                <a:gd name="T82" fmla="*/ 560197 w 23"/>
                <a:gd name="T83" fmla="*/ 540709 h 24"/>
                <a:gd name="T84" fmla="*/ 344396 w 23"/>
                <a:gd name="T85" fmla="*/ 726879 h 24"/>
                <a:gd name="T86" fmla="*/ 621410 w 23"/>
                <a:gd name="T87" fmla="*/ 411486 h 24"/>
                <a:gd name="T88" fmla="*/ 560197 w 23"/>
                <a:gd name="T89" fmla="*/ 540709 h 24"/>
                <a:gd name="T90" fmla="*/ 621410 w 23"/>
                <a:gd name="T91" fmla="*/ 411486 h 24"/>
                <a:gd name="T92" fmla="*/ 655101 w 23"/>
                <a:gd name="T93" fmla="*/ 411486 h 24"/>
                <a:gd name="T94" fmla="*/ 621410 w 23"/>
                <a:gd name="T95" fmla="*/ 411486 h 24"/>
                <a:gd name="T96" fmla="*/ 682814 w 23"/>
                <a:gd name="T97" fmla="*/ 287263 h 24"/>
                <a:gd name="T98" fmla="*/ 621410 w 23"/>
                <a:gd name="T99" fmla="*/ 411486 h 24"/>
                <a:gd name="T100" fmla="*/ 655101 w 23"/>
                <a:gd name="T101" fmla="*/ 158237 h 24"/>
                <a:gd name="T102" fmla="*/ 682814 w 23"/>
                <a:gd name="T103" fmla="*/ 287263 h 24"/>
                <a:gd name="T104" fmla="*/ 682814 w 23"/>
                <a:gd name="T105" fmla="*/ 158237 h 24"/>
                <a:gd name="T106" fmla="*/ 716505 w 23"/>
                <a:gd name="T107" fmla="*/ 191143 h 2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 h="24">
                  <a:moveTo>
                    <a:pt x="22" y="6"/>
                  </a:moveTo>
                  <a:cubicBezTo>
                    <a:pt x="20" y="6"/>
                    <a:pt x="19" y="4"/>
                    <a:pt x="19" y="3"/>
                  </a:cubicBezTo>
                  <a:lnTo>
                    <a:pt x="20" y="3"/>
                  </a:lnTo>
                  <a:cubicBezTo>
                    <a:pt x="20" y="3"/>
                    <a:pt x="21" y="4"/>
                    <a:pt x="22" y="5"/>
                  </a:cubicBezTo>
                  <a:lnTo>
                    <a:pt x="22" y="6"/>
                  </a:lnTo>
                  <a:close/>
                  <a:moveTo>
                    <a:pt x="19" y="3"/>
                  </a:moveTo>
                  <a:cubicBezTo>
                    <a:pt x="18" y="2"/>
                    <a:pt x="17" y="2"/>
                    <a:pt x="17" y="2"/>
                  </a:cubicBezTo>
                  <a:lnTo>
                    <a:pt x="16" y="1"/>
                  </a:lnTo>
                  <a:cubicBezTo>
                    <a:pt x="18" y="0"/>
                    <a:pt x="19" y="1"/>
                    <a:pt x="20" y="3"/>
                  </a:cubicBezTo>
                  <a:lnTo>
                    <a:pt x="19" y="3"/>
                  </a:lnTo>
                  <a:close/>
                  <a:moveTo>
                    <a:pt x="16" y="1"/>
                  </a:moveTo>
                  <a:lnTo>
                    <a:pt x="16" y="1"/>
                  </a:lnTo>
                  <a:lnTo>
                    <a:pt x="17" y="1"/>
                  </a:lnTo>
                  <a:lnTo>
                    <a:pt x="16" y="1"/>
                  </a:lnTo>
                  <a:close/>
                  <a:moveTo>
                    <a:pt x="17" y="2"/>
                  </a:moveTo>
                  <a:cubicBezTo>
                    <a:pt x="15" y="3"/>
                    <a:pt x="13" y="3"/>
                    <a:pt x="11" y="4"/>
                  </a:cubicBezTo>
                  <a:lnTo>
                    <a:pt x="11" y="3"/>
                  </a:lnTo>
                  <a:cubicBezTo>
                    <a:pt x="13" y="2"/>
                    <a:pt x="15" y="1"/>
                    <a:pt x="16" y="1"/>
                  </a:cubicBezTo>
                  <a:lnTo>
                    <a:pt x="17" y="2"/>
                  </a:lnTo>
                  <a:close/>
                  <a:moveTo>
                    <a:pt x="11" y="4"/>
                  </a:moveTo>
                  <a:cubicBezTo>
                    <a:pt x="8" y="5"/>
                    <a:pt x="6" y="6"/>
                    <a:pt x="3" y="8"/>
                  </a:cubicBezTo>
                  <a:lnTo>
                    <a:pt x="2" y="7"/>
                  </a:lnTo>
                  <a:cubicBezTo>
                    <a:pt x="5" y="5"/>
                    <a:pt x="8" y="4"/>
                    <a:pt x="11" y="3"/>
                  </a:cubicBezTo>
                  <a:lnTo>
                    <a:pt x="11" y="4"/>
                  </a:lnTo>
                  <a:close/>
                  <a:moveTo>
                    <a:pt x="3" y="8"/>
                  </a:moveTo>
                  <a:lnTo>
                    <a:pt x="3" y="8"/>
                  </a:lnTo>
                  <a:lnTo>
                    <a:pt x="2" y="7"/>
                  </a:lnTo>
                  <a:lnTo>
                    <a:pt x="3" y="8"/>
                  </a:lnTo>
                  <a:close/>
                  <a:moveTo>
                    <a:pt x="3" y="8"/>
                  </a:moveTo>
                  <a:cubicBezTo>
                    <a:pt x="2" y="8"/>
                    <a:pt x="2" y="9"/>
                    <a:pt x="2" y="10"/>
                  </a:cubicBezTo>
                  <a:lnTo>
                    <a:pt x="0" y="10"/>
                  </a:lnTo>
                  <a:cubicBezTo>
                    <a:pt x="0" y="9"/>
                    <a:pt x="1" y="8"/>
                    <a:pt x="2" y="7"/>
                  </a:cubicBezTo>
                  <a:lnTo>
                    <a:pt x="3" y="8"/>
                  </a:lnTo>
                  <a:close/>
                  <a:moveTo>
                    <a:pt x="2" y="10"/>
                  </a:moveTo>
                  <a:cubicBezTo>
                    <a:pt x="2" y="11"/>
                    <a:pt x="2" y="12"/>
                    <a:pt x="2" y="14"/>
                  </a:cubicBezTo>
                  <a:lnTo>
                    <a:pt x="1" y="14"/>
                  </a:lnTo>
                  <a:cubicBezTo>
                    <a:pt x="1" y="13"/>
                    <a:pt x="0" y="11"/>
                    <a:pt x="0" y="10"/>
                  </a:cubicBezTo>
                  <a:lnTo>
                    <a:pt x="2" y="10"/>
                  </a:lnTo>
                  <a:close/>
                  <a:moveTo>
                    <a:pt x="1" y="14"/>
                  </a:moveTo>
                  <a:lnTo>
                    <a:pt x="1" y="14"/>
                  </a:lnTo>
                  <a:lnTo>
                    <a:pt x="2" y="14"/>
                  </a:lnTo>
                  <a:lnTo>
                    <a:pt x="1" y="14"/>
                  </a:lnTo>
                  <a:close/>
                  <a:moveTo>
                    <a:pt x="2" y="14"/>
                  </a:moveTo>
                  <a:cubicBezTo>
                    <a:pt x="3" y="16"/>
                    <a:pt x="5" y="18"/>
                    <a:pt x="7" y="19"/>
                  </a:cubicBezTo>
                  <a:lnTo>
                    <a:pt x="6" y="20"/>
                  </a:lnTo>
                  <a:cubicBezTo>
                    <a:pt x="4" y="19"/>
                    <a:pt x="2" y="17"/>
                    <a:pt x="1" y="14"/>
                  </a:cubicBezTo>
                  <a:lnTo>
                    <a:pt x="2" y="14"/>
                  </a:lnTo>
                  <a:close/>
                  <a:moveTo>
                    <a:pt x="7" y="19"/>
                  </a:moveTo>
                  <a:cubicBezTo>
                    <a:pt x="8" y="20"/>
                    <a:pt x="10" y="21"/>
                    <a:pt x="11" y="23"/>
                  </a:cubicBezTo>
                  <a:lnTo>
                    <a:pt x="10" y="24"/>
                  </a:lnTo>
                  <a:cubicBezTo>
                    <a:pt x="9" y="22"/>
                    <a:pt x="7" y="21"/>
                    <a:pt x="6" y="20"/>
                  </a:cubicBezTo>
                  <a:lnTo>
                    <a:pt x="7" y="19"/>
                  </a:lnTo>
                  <a:close/>
                  <a:moveTo>
                    <a:pt x="10" y="24"/>
                  </a:moveTo>
                  <a:lnTo>
                    <a:pt x="10" y="24"/>
                  </a:lnTo>
                  <a:lnTo>
                    <a:pt x="10" y="23"/>
                  </a:lnTo>
                  <a:lnTo>
                    <a:pt x="10" y="24"/>
                  </a:lnTo>
                  <a:close/>
                  <a:moveTo>
                    <a:pt x="11" y="23"/>
                  </a:moveTo>
                  <a:cubicBezTo>
                    <a:pt x="11" y="23"/>
                    <a:pt x="11" y="23"/>
                    <a:pt x="11" y="23"/>
                  </a:cubicBezTo>
                  <a:lnTo>
                    <a:pt x="10" y="24"/>
                  </a:lnTo>
                  <a:cubicBezTo>
                    <a:pt x="10" y="24"/>
                    <a:pt x="10" y="24"/>
                    <a:pt x="10" y="24"/>
                  </a:cubicBezTo>
                  <a:lnTo>
                    <a:pt x="11" y="23"/>
                  </a:lnTo>
                  <a:close/>
                  <a:moveTo>
                    <a:pt x="11" y="23"/>
                  </a:moveTo>
                  <a:cubicBezTo>
                    <a:pt x="11" y="23"/>
                    <a:pt x="11" y="23"/>
                    <a:pt x="11" y="23"/>
                  </a:cubicBezTo>
                  <a:lnTo>
                    <a:pt x="11" y="24"/>
                  </a:lnTo>
                  <a:cubicBezTo>
                    <a:pt x="11" y="24"/>
                    <a:pt x="11" y="24"/>
                    <a:pt x="10" y="24"/>
                  </a:cubicBezTo>
                  <a:lnTo>
                    <a:pt x="11" y="23"/>
                  </a:lnTo>
                  <a:close/>
                  <a:moveTo>
                    <a:pt x="11" y="23"/>
                  </a:moveTo>
                  <a:cubicBezTo>
                    <a:pt x="11" y="23"/>
                    <a:pt x="11" y="23"/>
                    <a:pt x="11" y="23"/>
                  </a:cubicBezTo>
                  <a:lnTo>
                    <a:pt x="12" y="23"/>
                  </a:lnTo>
                  <a:cubicBezTo>
                    <a:pt x="12" y="24"/>
                    <a:pt x="12" y="24"/>
                    <a:pt x="11" y="24"/>
                  </a:cubicBezTo>
                  <a:lnTo>
                    <a:pt x="11" y="23"/>
                  </a:lnTo>
                  <a:close/>
                  <a:moveTo>
                    <a:pt x="11" y="23"/>
                  </a:moveTo>
                  <a:cubicBezTo>
                    <a:pt x="11" y="23"/>
                    <a:pt x="11" y="23"/>
                    <a:pt x="11" y="23"/>
                  </a:cubicBezTo>
                  <a:lnTo>
                    <a:pt x="13" y="23"/>
                  </a:lnTo>
                  <a:cubicBezTo>
                    <a:pt x="13" y="23"/>
                    <a:pt x="13" y="23"/>
                    <a:pt x="12" y="23"/>
                  </a:cubicBezTo>
                  <a:lnTo>
                    <a:pt x="11" y="23"/>
                  </a:lnTo>
                  <a:close/>
                  <a:moveTo>
                    <a:pt x="11" y="23"/>
                  </a:moveTo>
                  <a:lnTo>
                    <a:pt x="11" y="23"/>
                  </a:lnTo>
                  <a:lnTo>
                    <a:pt x="12" y="23"/>
                  </a:lnTo>
                  <a:lnTo>
                    <a:pt x="11" y="23"/>
                  </a:lnTo>
                  <a:close/>
                  <a:moveTo>
                    <a:pt x="11" y="23"/>
                  </a:moveTo>
                  <a:cubicBezTo>
                    <a:pt x="13" y="20"/>
                    <a:pt x="15" y="18"/>
                    <a:pt x="17" y="16"/>
                  </a:cubicBezTo>
                  <a:lnTo>
                    <a:pt x="18" y="17"/>
                  </a:lnTo>
                  <a:cubicBezTo>
                    <a:pt x="16" y="19"/>
                    <a:pt x="14" y="21"/>
                    <a:pt x="13" y="23"/>
                  </a:cubicBezTo>
                  <a:lnTo>
                    <a:pt x="11" y="23"/>
                  </a:lnTo>
                  <a:close/>
                  <a:moveTo>
                    <a:pt x="17" y="16"/>
                  </a:moveTo>
                  <a:cubicBezTo>
                    <a:pt x="18" y="15"/>
                    <a:pt x="19" y="14"/>
                    <a:pt x="20" y="13"/>
                  </a:cubicBezTo>
                  <a:lnTo>
                    <a:pt x="21" y="13"/>
                  </a:lnTo>
                  <a:cubicBezTo>
                    <a:pt x="20" y="15"/>
                    <a:pt x="19" y="16"/>
                    <a:pt x="18" y="17"/>
                  </a:cubicBezTo>
                  <a:lnTo>
                    <a:pt x="17" y="16"/>
                  </a:lnTo>
                  <a:close/>
                  <a:moveTo>
                    <a:pt x="20" y="13"/>
                  </a:moveTo>
                  <a:lnTo>
                    <a:pt x="20" y="13"/>
                  </a:lnTo>
                  <a:lnTo>
                    <a:pt x="21" y="13"/>
                  </a:lnTo>
                  <a:lnTo>
                    <a:pt x="20" y="13"/>
                  </a:lnTo>
                  <a:close/>
                  <a:moveTo>
                    <a:pt x="20" y="13"/>
                  </a:moveTo>
                  <a:cubicBezTo>
                    <a:pt x="21" y="12"/>
                    <a:pt x="21" y="10"/>
                    <a:pt x="21" y="9"/>
                  </a:cubicBezTo>
                  <a:lnTo>
                    <a:pt x="22" y="9"/>
                  </a:lnTo>
                  <a:cubicBezTo>
                    <a:pt x="22" y="11"/>
                    <a:pt x="23" y="12"/>
                    <a:pt x="21" y="13"/>
                  </a:cubicBezTo>
                  <a:lnTo>
                    <a:pt x="20" y="13"/>
                  </a:lnTo>
                  <a:close/>
                  <a:moveTo>
                    <a:pt x="21" y="9"/>
                  </a:moveTo>
                  <a:cubicBezTo>
                    <a:pt x="21" y="8"/>
                    <a:pt x="21" y="7"/>
                    <a:pt x="21" y="5"/>
                  </a:cubicBezTo>
                  <a:lnTo>
                    <a:pt x="23" y="6"/>
                  </a:lnTo>
                  <a:cubicBezTo>
                    <a:pt x="22" y="7"/>
                    <a:pt x="22" y="8"/>
                    <a:pt x="22" y="9"/>
                  </a:cubicBezTo>
                  <a:lnTo>
                    <a:pt x="21" y="9"/>
                  </a:lnTo>
                  <a:close/>
                  <a:moveTo>
                    <a:pt x="22" y="5"/>
                  </a:moveTo>
                  <a:lnTo>
                    <a:pt x="23" y="5"/>
                  </a:lnTo>
                  <a:lnTo>
                    <a:pt x="23" y="6"/>
                  </a:ln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0" name="Freeform 53">
              <a:extLst>
                <a:ext uri="{FF2B5EF4-FFF2-40B4-BE49-F238E27FC236}">
                  <a16:creationId xmlns:a16="http://schemas.microsoft.com/office/drawing/2014/main" id="{B446128C-48B3-BCB5-2550-E80B74DB4614}"/>
                </a:ext>
              </a:extLst>
            </p:cNvPr>
            <p:cNvSpPr>
              <a:spLocks noEditPoints="1"/>
            </p:cNvSpPr>
            <p:nvPr/>
          </p:nvSpPr>
          <p:spPr bwMode="auto">
            <a:xfrm>
              <a:off x="2254" y="1738"/>
              <a:ext cx="134" cy="117"/>
            </a:xfrm>
            <a:custGeom>
              <a:avLst/>
              <a:gdLst>
                <a:gd name="T0" fmla="*/ 607450 w 24"/>
                <a:gd name="T1" fmla="*/ 31818 h 21"/>
                <a:gd name="T2" fmla="*/ 575245 w 24"/>
                <a:gd name="T3" fmla="*/ 58790 h 21"/>
                <a:gd name="T4" fmla="*/ 607450 w 24"/>
                <a:gd name="T5" fmla="*/ 31818 h 21"/>
                <a:gd name="T6" fmla="*/ 455851 w 24"/>
                <a:gd name="T7" fmla="*/ 0 h 21"/>
                <a:gd name="T8" fmla="*/ 455851 w 24"/>
                <a:gd name="T9" fmla="*/ 31818 h 21"/>
                <a:gd name="T10" fmla="*/ 455851 w 24"/>
                <a:gd name="T11" fmla="*/ 0 h 21"/>
                <a:gd name="T12" fmla="*/ 119584 w 24"/>
                <a:gd name="T13" fmla="*/ 118454 h 21"/>
                <a:gd name="T14" fmla="*/ 304253 w 24"/>
                <a:gd name="T15" fmla="*/ 91477 h 21"/>
                <a:gd name="T16" fmla="*/ 119584 w 24"/>
                <a:gd name="T17" fmla="*/ 91477 h 21"/>
                <a:gd name="T18" fmla="*/ 92242 w 24"/>
                <a:gd name="T19" fmla="*/ 118454 h 21"/>
                <a:gd name="T20" fmla="*/ 119584 w 24"/>
                <a:gd name="T21" fmla="*/ 118454 h 21"/>
                <a:gd name="T22" fmla="*/ 0 w 24"/>
                <a:gd name="T23" fmla="*/ 150300 h 21"/>
                <a:gd name="T24" fmla="*/ 59356 w 24"/>
                <a:gd name="T25" fmla="*/ 177272 h 21"/>
                <a:gd name="T26" fmla="*/ 0 w 24"/>
                <a:gd name="T27" fmla="*/ 150300 h 21"/>
                <a:gd name="T28" fmla="*/ 33076 w 24"/>
                <a:gd name="T29" fmla="*/ 268749 h 21"/>
                <a:gd name="T30" fmla="*/ 33076 w 24"/>
                <a:gd name="T31" fmla="*/ 241778 h 21"/>
                <a:gd name="T32" fmla="*/ 33076 w 24"/>
                <a:gd name="T33" fmla="*/ 268749 h 21"/>
                <a:gd name="T34" fmla="*/ 363425 w 24"/>
                <a:gd name="T35" fmla="*/ 628296 h 21"/>
                <a:gd name="T36" fmla="*/ 396495 w 24"/>
                <a:gd name="T37" fmla="*/ 595424 h 21"/>
                <a:gd name="T38" fmla="*/ 363425 w 24"/>
                <a:gd name="T39" fmla="*/ 628296 h 21"/>
                <a:gd name="T40" fmla="*/ 363425 w 24"/>
                <a:gd name="T41" fmla="*/ 628296 h 21"/>
                <a:gd name="T42" fmla="*/ 396495 w 24"/>
                <a:gd name="T43" fmla="*/ 595424 h 21"/>
                <a:gd name="T44" fmla="*/ 363425 w 24"/>
                <a:gd name="T45" fmla="*/ 628296 h 21"/>
                <a:gd name="T46" fmla="*/ 396495 w 24"/>
                <a:gd name="T47" fmla="*/ 595424 h 21"/>
                <a:gd name="T48" fmla="*/ 396495 w 24"/>
                <a:gd name="T49" fmla="*/ 595424 h 21"/>
                <a:gd name="T50" fmla="*/ 363425 w 24"/>
                <a:gd name="T51" fmla="*/ 628296 h 21"/>
                <a:gd name="T52" fmla="*/ 396495 w 24"/>
                <a:gd name="T53" fmla="*/ 595424 h 21"/>
                <a:gd name="T54" fmla="*/ 396495 w 24"/>
                <a:gd name="T55" fmla="*/ 595424 h 21"/>
                <a:gd name="T56" fmla="*/ 515018 w 24"/>
                <a:gd name="T57" fmla="*/ 569506 h 21"/>
                <a:gd name="T58" fmla="*/ 515018 w 24"/>
                <a:gd name="T59" fmla="*/ 569506 h 21"/>
                <a:gd name="T60" fmla="*/ 483003 w 24"/>
                <a:gd name="T61" fmla="*/ 569506 h 21"/>
                <a:gd name="T62" fmla="*/ 515018 w 24"/>
                <a:gd name="T63" fmla="*/ 509658 h 21"/>
                <a:gd name="T64" fmla="*/ 483003 w 24"/>
                <a:gd name="T65" fmla="*/ 536634 h 21"/>
                <a:gd name="T66" fmla="*/ 726844 w 24"/>
                <a:gd name="T67" fmla="*/ 241778 h 21"/>
                <a:gd name="T68" fmla="*/ 694829 w 24"/>
                <a:gd name="T69" fmla="*/ 241778 h 21"/>
                <a:gd name="T70" fmla="*/ 726844 w 24"/>
                <a:gd name="T71" fmla="*/ 241778 h 21"/>
                <a:gd name="T72" fmla="*/ 694829 w 24"/>
                <a:gd name="T73" fmla="*/ 241778 h 21"/>
                <a:gd name="T74" fmla="*/ 726844 w 24"/>
                <a:gd name="T75" fmla="*/ 209090 h 21"/>
                <a:gd name="T76" fmla="*/ 694829 w 24"/>
                <a:gd name="T77" fmla="*/ 268749 h 21"/>
                <a:gd name="T78" fmla="*/ 726844 w 24"/>
                <a:gd name="T79" fmla="*/ 209090 h 21"/>
                <a:gd name="T80" fmla="*/ 694829 w 24"/>
                <a:gd name="T81" fmla="*/ 209090 h 21"/>
                <a:gd name="T82" fmla="*/ 694829 w 24"/>
                <a:gd name="T83" fmla="*/ 241778 h 21"/>
                <a:gd name="T84" fmla="*/ 694829 w 24"/>
                <a:gd name="T85" fmla="*/ 209090 h 21"/>
                <a:gd name="T86" fmla="*/ 667677 w 24"/>
                <a:gd name="T87" fmla="*/ 118454 h 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 h="21">
                  <a:moveTo>
                    <a:pt x="22" y="5"/>
                  </a:moveTo>
                  <a:cubicBezTo>
                    <a:pt x="21" y="4"/>
                    <a:pt x="20" y="3"/>
                    <a:pt x="19" y="2"/>
                  </a:cubicBezTo>
                  <a:lnTo>
                    <a:pt x="20" y="1"/>
                  </a:lnTo>
                  <a:cubicBezTo>
                    <a:pt x="21" y="2"/>
                    <a:pt x="22" y="3"/>
                    <a:pt x="23" y="5"/>
                  </a:cubicBezTo>
                  <a:lnTo>
                    <a:pt x="22" y="5"/>
                  </a:lnTo>
                  <a:close/>
                  <a:moveTo>
                    <a:pt x="19" y="2"/>
                  </a:moveTo>
                  <a:cubicBezTo>
                    <a:pt x="18" y="2"/>
                    <a:pt x="17" y="1"/>
                    <a:pt x="15" y="1"/>
                  </a:cubicBezTo>
                  <a:lnTo>
                    <a:pt x="15" y="0"/>
                  </a:lnTo>
                  <a:cubicBezTo>
                    <a:pt x="17" y="0"/>
                    <a:pt x="19" y="0"/>
                    <a:pt x="20" y="1"/>
                  </a:cubicBezTo>
                  <a:lnTo>
                    <a:pt x="19" y="2"/>
                  </a:lnTo>
                  <a:close/>
                  <a:moveTo>
                    <a:pt x="15" y="0"/>
                  </a:moveTo>
                  <a:lnTo>
                    <a:pt x="15" y="0"/>
                  </a:lnTo>
                  <a:lnTo>
                    <a:pt x="15" y="1"/>
                  </a:lnTo>
                  <a:lnTo>
                    <a:pt x="15" y="0"/>
                  </a:lnTo>
                  <a:close/>
                  <a:moveTo>
                    <a:pt x="15" y="1"/>
                  </a:moveTo>
                  <a:cubicBezTo>
                    <a:pt x="13" y="1"/>
                    <a:pt x="12" y="2"/>
                    <a:pt x="10" y="3"/>
                  </a:cubicBezTo>
                  <a:lnTo>
                    <a:pt x="10" y="1"/>
                  </a:lnTo>
                  <a:cubicBezTo>
                    <a:pt x="11" y="1"/>
                    <a:pt x="13" y="0"/>
                    <a:pt x="15" y="0"/>
                  </a:cubicBezTo>
                  <a:lnTo>
                    <a:pt x="15" y="1"/>
                  </a:lnTo>
                  <a:close/>
                  <a:moveTo>
                    <a:pt x="10" y="3"/>
                  </a:moveTo>
                  <a:cubicBezTo>
                    <a:pt x="8" y="3"/>
                    <a:pt x="6" y="4"/>
                    <a:pt x="4" y="4"/>
                  </a:cubicBezTo>
                  <a:lnTo>
                    <a:pt x="4" y="3"/>
                  </a:lnTo>
                  <a:cubicBezTo>
                    <a:pt x="6" y="2"/>
                    <a:pt x="8" y="2"/>
                    <a:pt x="10" y="1"/>
                  </a:cubicBezTo>
                  <a:lnTo>
                    <a:pt x="10" y="3"/>
                  </a:lnTo>
                  <a:close/>
                  <a:moveTo>
                    <a:pt x="4" y="4"/>
                  </a:moveTo>
                  <a:lnTo>
                    <a:pt x="4" y="4"/>
                  </a:lnTo>
                  <a:lnTo>
                    <a:pt x="4" y="3"/>
                  </a:lnTo>
                  <a:lnTo>
                    <a:pt x="4" y="4"/>
                  </a:lnTo>
                  <a:close/>
                  <a:moveTo>
                    <a:pt x="4" y="4"/>
                  </a:moveTo>
                  <a:cubicBezTo>
                    <a:pt x="4" y="4"/>
                    <a:pt x="4" y="4"/>
                    <a:pt x="3" y="4"/>
                  </a:cubicBezTo>
                  <a:lnTo>
                    <a:pt x="3" y="3"/>
                  </a:lnTo>
                  <a:cubicBezTo>
                    <a:pt x="3" y="3"/>
                    <a:pt x="4" y="3"/>
                    <a:pt x="4" y="3"/>
                  </a:cubicBezTo>
                  <a:lnTo>
                    <a:pt x="4" y="4"/>
                  </a:lnTo>
                  <a:close/>
                  <a:moveTo>
                    <a:pt x="3" y="4"/>
                  </a:moveTo>
                  <a:cubicBezTo>
                    <a:pt x="3" y="4"/>
                    <a:pt x="2" y="5"/>
                    <a:pt x="2" y="6"/>
                  </a:cubicBezTo>
                  <a:lnTo>
                    <a:pt x="0" y="5"/>
                  </a:lnTo>
                  <a:cubicBezTo>
                    <a:pt x="1" y="4"/>
                    <a:pt x="2" y="3"/>
                    <a:pt x="3" y="3"/>
                  </a:cubicBezTo>
                  <a:lnTo>
                    <a:pt x="3" y="4"/>
                  </a:lnTo>
                  <a:close/>
                  <a:moveTo>
                    <a:pt x="2" y="6"/>
                  </a:moveTo>
                  <a:cubicBezTo>
                    <a:pt x="1" y="6"/>
                    <a:pt x="1" y="7"/>
                    <a:pt x="1" y="8"/>
                  </a:cubicBezTo>
                  <a:lnTo>
                    <a:pt x="0" y="8"/>
                  </a:lnTo>
                  <a:cubicBezTo>
                    <a:pt x="0" y="7"/>
                    <a:pt x="0" y="6"/>
                    <a:pt x="0" y="5"/>
                  </a:cubicBezTo>
                  <a:lnTo>
                    <a:pt x="2" y="6"/>
                  </a:lnTo>
                  <a:close/>
                  <a:moveTo>
                    <a:pt x="1" y="8"/>
                  </a:moveTo>
                  <a:cubicBezTo>
                    <a:pt x="1" y="8"/>
                    <a:pt x="1" y="9"/>
                    <a:pt x="1" y="9"/>
                  </a:cubicBezTo>
                  <a:lnTo>
                    <a:pt x="0" y="9"/>
                  </a:lnTo>
                  <a:cubicBezTo>
                    <a:pt x="0" y="9"/>
                    <a:pt x="0" y="8"/>
                    <a:pt x="0" y="8"/>
                  </a:cubicBezTo>
                  <a:lnTo>
                    <a:pt x="1" y="8"/>
                  </a:lnTo>
                  <a:close/>
                  <a:moveTo>
                    <a:pt x="1" y="9"/>
                  </a:moveTo>
                  <a:lnTo>
                    <a:pt x="1" y="9"/>
                  </a:lnTo>
                  <a:close/>
                  <a:moveTo>
                    <a:pt x="1" y="9"/>
                  </a:moveTo>
                  <a:cubicBezTo>
                    <a:pt x="3" y="14"/>
                    <a:pt x="8" y="17"/>
                    <a:pt x="13" y="20"/>
                  </a:cubicBezTo>
                  <a:lnTo>
                    <a:pt x="12" y="21"/>
                  </a:lnTo>
                  <a:cubicBezTo>
                    <a:pt x="7" y="18"/>
                    <a:pt x="1" y="15"/>
                    <a:pt x="0" y="9"/>
                  </a:cubicBezTo>
                  <a:lnTo>
                    <a:pt x="1" y="9"/>
                  </a:lnTo>
                  <a:close/>
                  <a:moveTo>
                    <a:pt x="13" y="20"/>
                  </a:moveTo>
                  <a:lnTo>
                    <a:pt x="13" y="20"/>
                  </a:lnTo>
                  <a:lnTo>
                    <a:pt x="12" y="21"/>
                  </a:lnTo>
                  <a:lnTo>
                    <a:pt x="13" y="20"/>
                  </a:lnTo>
                  <a:close/>
                  <a:moveTo>
                    <a:pt x="12" y="21"/>
                  </a:moveTo>
                  <a:lnTo>
                    <a:pt x="12" y="21"/>
                  </a:lnTo>
                  <a:lnTo>
                    <a:pt x="12" y="20"/>
                  </a:lnTo>
                  <a:lnTo>
                    <a:pt x="12" y="21"/>
                  </a:lnTo>
                  <a:close/>
                  <a:moveTo>
                    <a:pt x="13" y="20"/>
                  </a:moveTo>
                  <a:lnTo>
                    <a:pt x="13" y="20"/>
                  </a:lnTo>
                  <a:lnTo>
                    <a:pt x="12" y="21"/>
                  </a:lnTo>
                  <a:lnTo>
                    <a:pt x="13" y="20"/>
                  </a:lnTo>
                  <a:close/>
                  <a:moveTo>
                    <a:pt x="13" y="20"/>
                  </a:moveTo>
                  <a:lnTo>
                    <a:pt x="13" y="20"/>
                  </a:lnTo>
                  <a:lnTo>
                    <a:pt x="12" y="20"/>
                  </a:lnTo>
                  <a:lnTo>
                    <a:pt x="13" y="20"/>
                  </a:lnTo>
                  <a:close/>
                  <a:moveTo>
                    <a:pt x="13" y="20"/>
                  </a:moveTo>
                  <a:cubicBezTo>
                    <a:pt x="13" y="20"/>
                    <a:pt x="13" y="20"/>
                    <a:pt x="13" y="20"/>
                  </a:cubicBezTo>
                  <a:lnTo>
                    <a:pt x="13" y="21"/>
                  </a:lnTo>
                  <a:cubicBezTo>
                    <a:pt x="12" y="21"/>
                    <a:pt x="12" y="21"/>
                    <a:pt x="12" y="21"/>
                  </a:cubicBezTo>
                  <a:lnTo>
                    <a:pt x="13" y="20"/>
                  </a:lnTo>
                  <a:close/>
                  <a:moveTo>
                    <a:pt x="13" y="20"/>
                  </a:moveTo>
                  <a:cubicBezTo>
                    <a:pt x="13" y="20"/>
                    <a:pt x="13" y="20"/>
                    <a:pt x="13" y="20"/>
                  </a:cubicBezTo>
                  <a:lnTo>
                    <a:pt x="13" y="21"/>
                  </a:lnTo>
                  <a:cubicBezTo>
                    <a:pt x="13" y="21"/>
                    <a:pt x="13" y="21"/>
                    <a:pt x="13" y="21"/>
                  </a:cubicBezTo>
                  <a:lnTo>
                    <a:pt x="13" y="20"/>
                  </a:lnTo>
                  <a:close/>
                  <a:moveTo>
                    <a:pt x="13" y="20"/>
                  </a:moveTo>
                  <a:cubicBezTo>
                    <a:pt x="14" y="20"/>
                    <a:pt x="15" y="19"/>
                    <a:pt x="16" y="18"/>
                  </a:cubicBezTo>
                  <a:lnTo>
                    <a:pt x="17" y="19"/>
                  </a:lnTo>
                  <a:cubicBezTo>
                    <a:pt x="16" y="20"/>
                    <a:pt x="15" y="21"/>
                    <a:pt x="13" y="21"/>
                  </a:cubicBezTo>
                  <a:lnTo>
                    <a:pt x="13" y="20"/>
                  </a:lnTo>
                  <a:close/>
                  <a:moveTo>
                    <a:pt x="17" y="19"/>
                  </a:moveTo>
                  <a:lnTo>
                    <a:pt x="17" y="19"/>
                  </a:lnTo>
                  <a:lnTo>
                    <a:pt x="16" y="19"/>
                  </a:lnTo>
                  <a:lnTo>
                    <a:pt x="17" y="19"/>
                  </a:lnTo>
                  <a:close/>
                  <a:moveTo>
                    <a:pt x="16" y="18"/>
                  </a:moveTo>
                  <a:cubicBezTo>
                    <a:pt x="16" y="18"/>
                    <a:pt x="17" y="17"/>
                    <a:pt x="17" y="17"/>
                  </a:cubicBezTo>
                  <a:lnTo>
                    <a:pt x="18" y="17"/>
                  </a:lnTo>
                  <a:cubicBezTo>
                    <a:pt x="18" y="18"/>
                    <a:pt x="17" y="19"/>
                    <a:pt x="17" y="19"/>
                  </a:cubicBezTo>
                  <a:lnTo>
                    <a:pt x="16" y="18"/>
                  </a:lnTo>
                  <a:close/>
                  <a:moveTo>
                    <a:pt x="17" y="17"/>
                  </a:moveTo>
                  <a:cubicBezTo>
                    <a:pt x="20" y="14"/>
                    <a:pt x="22" y="11"/>
                    <a:pt x="23" y="8"/>
                  </a:cubicBezTo>
                  <a:lnTo>
                    <a:pt x="24" y="8"/>
                  </a:lnTo>
                  <a:cubicBezTo>
                    <a:pt x="23" y="12"/>
                    <a:pt x="21" y="14"/>
                    <a:pt x="18" y="17"/>
                  </a:cubicBezTo>
                  <a:lnTo>
                    <a:pt x="17" y="17"/>
                  </a:lnTo>
                  <a:close/>
                  <a:moveTo>
                    <a:pt x="23" y="8"/>
                  </a:moveTo>
                  <a:lnTo>
                    <a:pt x="24" y="8"/>
                  </a:lnTo>
                  <a:lnTo>
                    <a:pt x="23" y="8"/>
                  </a:lnTo>
                  <a:close/>
                  <a:moveTo>
                    <a:pt x="24" y="8"/>
                  </a:moveTo>
                  <a:cubicBezTo>
                    <a:pt x="24" y="9"/>
                    <a:pt x="24" y="9"/>
                    <a:pt x="23" y="9"/>
                  </a:cubicBezTo>
                  <a:lnTo>
                    <a:pt x="24" y="7"/>
                  </a:lnTo>
                  <a:cubicBezTo>
                    <a:pt x="24" y="8"/>
                    <a:pt x="23" y="8"/>
                    <a:pt x="23" y="8"/>
                  </a:cubicBezTo>
                  <a:lnTo>
                    <a:pt x="24" y="8"/>
                  </a:lnTo>
                  <a:close/>
                  <a:moveTo>
                    <a:pt x="24" y="7"/>
                  </a:moveTo>
                  <a:lnTo>
                    <a:pt x="24" y="7"/>
                  </a:lnTo>
                  <a:lnTo>
                    <a:pt x="23" y="8"/>
                  </a:lnTo>
                  <a:lnTo>
                    <a:pt x="24" y="7"/>
                  </a:lnTo>
                  <a:close/>
                  <a:moveTo>
                    <a:pt x="23" y="9"/>
                  </a:moveTo>
                  <a:cubicBezTo>
                    <a:pt x="23" y="8"/>
                    <a:pt x="23" y="8"/>
                    <a:pt x="23" y="8"/>
                  </a:cubicBezTo>
                  <a:lnTo>
                    <a:pt x="24" y="8"/>
                  </a:lnTo>
                  <a:cubicBezTo>
                    <a:pt x="24" y="8"/>
                    <a:pt x="23" y="7"/>
                    <a:pt x="24" y="7"/>
                  </a:cubicBezTo>
                  <a:lnTo>
                    <a:pt x="23" y="9"/>
                  </a:lnTo>
                  <a:close/>
                  <a:moveTo>
                    <a:pt x="23" y="8"/>
                  </a:moveTo>
                  <a:cubicBezTo>
                    <a:pt x="23" y="7"/>
                    <a:pt x="23" y="7"/>
                    <a:pt x="23" y="7"/>
                  </a:cubicBezTo>
                  <a:lnTo>
                    <a:pt x="24" y="7"/>
                  </a:lnTo>
                  <a:cubicBezTo>
                    <a:pt x="24" y="7"/>
                    <a:pt x="24" y="8"/>
                    <a:pt x="24" y="8"/>
                  </a:cubicBezTo>
                  <a:lnTo>
                    <a:pt x="23" y="8"/>
                  </a:lnTo>
                  <a:close/>
                  <a:moveTo>
                    <a:pt x="23" y="7"/>
                  </a:moveTo>
                  <a:lnTo>
                    <a:pt x="23" y="7"/>
                  </a:lnTo>
                  <a:close/>
                  <a:moveTo>
                    <a:pt x="23" y="7"/>
                  </a:moveTo>
                  <a:cubicBezTo>
                    <a:pt x="23" y="6"/>
                    <a:pt x="23" y="6"/>
                    <a:pt x="22" y="6"/>
                  </a:cubicBezTo>
                  <a:lnTo>
                    <a:pt x="22" y="4"/>
                  </a:lnTo>
                  <a:cubicBezTo>
                    <a:pt x="24" y="4"/>
                    <a:pt x="24" y="6"/>
                    <a:pt x="24" y="7"/>
                  </a:cubicBezTo>
                  <a:lnTo>
                    <a:pt x="23"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1" name="Freeform 54">
              <a:extLst>
                <a:ext uri="{FF2B5EF4-FFF2-40B4-BE49-F238E27FC236}">
                  <a16:creationId xmlns:a16="http://schemas.microsoft.com/office/drawing/2014/main" id="{B335740C-9786-4B1A-2F3E-5DD1ACD0AAB0}"/>
                </a:ext>
              </a:extLst>
            </p:cNvPr>
            <p:cNvSpPr>
              <a:spLocks/>
            </p:cNvSpPr>
            <p:nvPr/>
          </p:nvSpPr>
          <p:spPr bwMode="auto">
            <a:xfrm>
              <a:off x="2204" y="1805"/>
              <a:ext cx="101" cy="95"/>
            </a:xfrm>
            <a:custGeom>
              <a:avLst/>
              <a:gdLst>
                <a:gd name="T0" fmla="*/ 500668 w 18"/>
                <a:gd name="T1" fmla="*/ 244832 h 17"/>
                <a:gd name="T2" fmla="*/ 217116 w 18"/>
                <a:gd name="T3" fmla="*/ 33166 h 17"/>
                <a:gd name="T4" fmla="*/ 33751 w 18"/>
                <a:gd name="T5" fmla="*/ 272063 h 17"/>
                <a:gd name="T6" fmla="*/ 372746 w 18"/>
                <a:gd name="T7" fmla="*/ 484634 h 17"/>
                <a:gd name="T8" fmla="*/ 466917 w 18"/>
                <a:gd name="T9" fmla="*/ 364716 h 17"/>
                <a:gd name="T10" fmla="*/ 500668 w 18"/>
                <a:gd name="T11" fmla="*/ 244832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6" y="8"/>
                  </a:moveTo>
                  <a:cubicBezTo>
                    <a:pt x="14" y="5"/>
                    <a:pt x="11" y="0"/>
                    <a:pt x="7" y="1"/>
                  </a:cubicBezTo>
                  <a:cubicBezTo>
                    <a:pt x="4" y="2"/>
                    <a:pt x="0" y="6"/>
                    <a:pt x="1" y="9"/>
                  </a:cubicBezTo>
                  <a:cubicBezTo>
                    <a:pt x="3" y="13"/>
                    <a:pt x="8" y="17"/>
                    <a:pt x="12" y="16"/>
                  </a:cubicBezTo>
                  <a:cubicBezTo>
                    <a:pt x="13" y="15"/>
                    <a:pt x="14" y="13"/>
                    <a:pt x="15" y="12"/>
                  </a:cubicBezTo>
                  <a:cubicBezTo>
                    <a:pt x="16" y="10"/>
                    <a:pt x="18" y="9"/>
                    <a:pt x="16"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2" name="Freeform 55">
              <a:extLst>
                <a:ext uri="{FF2B5EF4-FFF2-40B4-BE49-F238E27FC236}">
                  <a16:creationId xmlns:a16="http://schemas.microsoft.com/office/drawing/2014/main" id="{CD020F66-A045-077F-DA17-35DA2A25DDFE}"/>
                </a:ext>
              </a:extLst>
            </p:cNvPr>
            <p:cNvSpPr>
              <a:spLocks noEditPoints="1"/>
            </p:cNvSpPr>
            <p:nvPr/>
          </p:nvSpPr>
          <p:spPr bwMode="auto">
            <a:xfrm>
              <a:off x="2204" y="1805"/>
              <a:ext cx="101" cy="95"/>
            </a:xfrm>
            <a:custGeom>
              <a:avLst/>
              <a:gdLst>
                <a:gd name="T0" fmla="*/ 528404 w 18"/>
                <a:gd name="T1" fmla="*/ 212543 h 17"/>
                <a:gd name="T2" fmla="*/ 500668 w 18"/>
                <a:gd name="T3" fmla="*/ 244832 h 17"/>
                <a:gd name="T4" fmla="*/ 500668 w 18"/>
                <a:gd name="T5" fmla="*/ 244832 h 17"/>
                <a:gd name="T6" fmla="*/ 528404 w 18"/>
                <a:gd name="T7" fmla="*/ 212543 h 17"/>
                <a:gd name="T8" fmla="*/ 217116 w 18"/>
                <a:gd name="T9" fmla="*/ 59520 h 17"/>
                <a:gd name="T10" fmla="*/ 466917 w 18"/>
                <a:gd name="T11" fmla="*/ 212543 h 17"/>
                <a:gd name="T12" fmla="*/ 217116 w 18"/>
                <a:gd name="T13" fmla="*/ 33166 h 17"/>
                <a:gd name="T14" fmla="*/ 217116 w 18"/>
                <a:gd name="T15" fmla="*/ 59520 h 17"/>
                <a:gd name="T16" fmla="*/ 217116 w 18"/>
                <a:gd name="T17" fmla="*/ 59520 h 17"/>
                <a:gd name="T18" fmla="*/ 217116 w 18"/>
                <a:gd name="T19" fmla="*/ 59520 h 17"/>
                <a:gd name="T20" fmla="*/ 94171 w 18"/>
                <a:gd name="T21" fmla="*/ 152173 h 17"/>
                <a:gd name="T22" fmla="*/ 217116 w 18"/>
                <a:gd name="T23" fmla="*/ 59520 h 17"/>
                <a:gd name="T24" fmla="*/ 33751 w 18"/>
                <a:gd name="T25" fmla="*/ 272063 h 17"/>
                <a:gd name="T26" fmla="*/ 33751 w 18"/>
                <a:gd name="T27" fmla="*/ 272063 h 17"/>
                <a:gd name="T28" fmla="*/ 61492 w 18"/>
                <a:gd name="T29" fmla="*/ 272063 h 17"/>
                <a:gd name="T30" fmla="*/ 33751 w 18"/>
                <a:gd name="T31" fmla="*/ 272063 h 17"/>
                <a:gd name="T32" fmla="*/ 61492 w 18"/>
                <a:gd name="T33" fmla="*/ 272063 h 17"/>
                <a:gd name="T34" fmla="*/ 61492 w 18"/>
                <a:gd name="T35" fmla="*/ 272063 h 17"/>
                <a:gd name="T36" fmla="*/ 33751 w 18"/>
                <a:gd name="T37" fmla="*/ 272063 h 17"/>
                <a:gd name="T38" fmla="*/ 33751 w 18"/>
                <a:gd name="T39" fmla="*/ 272063 h 17"/>
                <a:gd name="T40" fmla="*/ 189381 w 18"/>
                <a:gd name="T41" fmla="*/ 425114 h 17"/>
                <a:gd name="T42" fmla="*/ 61492 w 18"/>
                <a:gd name="T43" fmla="*/ 272063 h 17"/>
                <a:gd name="T44" fmla="*/ 406497 w 18"/>
                <a:gd name="T45" fmla="*/ 484634 h 17"/>
                <a:gd name="T46" fmla="*/ 406497 w 18"/>
                <a:gd name="T47" fmla="*/ 484634 h 17"/>
                <a:gd name="T48" fmla="*/ 406497 w 18"/>
                <a:gd name="T49" fmla="*/ 484634 h 17"/>
                <a:gd name="T50" fmla="*/ 406497 w 18"/>
                <a:gd name="T51" fmla="*/ 484634 h 17"/>
                <a:gd name="T52" fmla="*/ 372746 w 18"/>
                <a:gd name="T53" fmla="*/ 457403 h 17"/>
                <a:gd name="T54" fmla="*/ 372746 w 18"/>
                <a:gd name="T55" fmla="*/ 457403 h 17"/>
                <a:gd name="T56" fmla="*/ 406497 w 18"/>
                <a:gd name="T57" fmla="*/ 484634 h 17"/>
                <a:gd name="T58" fmla="*/ 406497 w 18"/>
                <a:gd name="T59" fmla="*/ 484634 h 17"/>
                <a:gd name="T60" fmla="*/ 406497 w 18"/>
                <a:gd name="T61" fmla="*/ 484634 h 17"/>
                <a:gd name="T62" fmla="*/ 466917 w 18"/>
                <a:gd name="T63" fmla="*/ 397882 h 17"/>
                <a:gd name="T64" fmla="*/ 439176 w 18"/>
                <a:gd name="T65" fmla="*/ 397882 h 17"/>
                <a:gd name="T66" fmla="*/ 466917 w 18"/>
                <a:gd name="T67" fmla="*/ 397882 h 17"/>
                <a:gd name="T68" fmla="*/ 439176 w 18"/>
                <a:gd name="T69" fmla="*/ 332612 h 17"/>
                <a:gd name="T70" fmla="*/ 439176 w 18"/>
                <a:gd name="T71" fmla="*/ 332612 h 17"/>
                <a:gd name="T72" fmla="*/ 466917 w 18"/>
                <a:gd name="T73" fmla="*/ 364716 h 17"/>
                <a:gd name="T74" fmla="*/ 439176 w 18"/>
                <a:gd name="T75" fmla="*/ 332612 h 17"/>
                <a:gd name="T76" fmla="*/ 439176 w 18"/>
                <a:gd name="T77" fmla="*/ 332612 h 17"/>
                <a:gd name="T78" fmla="*/ 466917 w 18"/>
                <a:gd name="T79" fmla="*/ 364716 h 17"/>
                <a:gd name="T80" fmla="*/ 500668 w 18"/>
                <a:gd name="T81" fmla="*/ 244832 h 17"/>
                <a:gd name="T82" fmla="*/ 466917 w 18"/>
                <a:gd name="T83" fmla="*/ 305224 h 17"/>
                <a:gd name="T84" fmla="*/ 500668 w 18"/>
                <a:gd name="T85" fmla="*/ 244832 h 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 h="17">
                  <a:moveTo>
                    <a:pt x="16" y="8"/>
                  </a:moveTo>
                  <a:lnTo>
                    <a:pt x="16" y="8"/>
                  </a:lnTo>
                  <a:lnTo>
                    <a:pt x="17" y="7"/>
                  </a:lnTo>
                  <a:lnTo>
                    <a:pt x="16" y="8"/>
                  </a:lnTo>
                  <a:close/>
                  <a:moveTo>
                    <a:pt x="16" y="8"/>
                  </a:moveTo>
                  <a:lnTo>
                    <a:pt x="16" y="8"/>
                  </a:lnTo>
                  <a:close/>
                  <a:moveTo>
                    <a:pt x="16" y="8"/>
                  </a:moveTo>
                  <a:cubicBezTo>
                    <a:pt x="16" y="8"/>
                    <a:pt x="15" y="7"/>
                    <a:pt x="15" y="7"/>
                  </a:cubicBezTo>
                  <a:lnTo>
                    <a:pt x="16" y="6"/>
                  </a:lnTo>
                  <a:cubicBezTo>
                    <a:pt x="16" y="7"/>
                    <a:pt x="17" y="7"/>
                    <a:pt x="17" y="7"/>
                  </a:cubicBezTo>
                  <a:lnTo>
                    <a:pt x="16" y="8"/>
                  </a:lnTo>
                  <a:close/>
                  <a:moveTo>
                    <a:pt x="15" y="7"/>
                  </a:moveTo>
                  <a:cubicBezTo>
                    <a:pt x="13" y="4"/>
                    <a:pt x="10" y="1"/>
                    <a:pt x="7" y="2"/>
                  </a:cubicBezTo>
                  <a:lnTo>
                    <a:pt x="6" y="1"/>
                  </a:lnTo>
                  <a:cubicBezTo>
                    <a:pt x="11" y="0"/>
                    <a:pt x="13" y="3"/>
                    <a:pt x="16" y="6"/>
                  </a:cubicBezTo>
                  <a:lnTo>
                    <a:pt x="15" y="7"/>
                  </a:lnTo>
                  <a:close/>
                  <a:moveTo>
                    <a:pt x="6" y="1"/>
                  </a:moveTo>
                  <a:lnTo>
                    <a:pt x="6" y="1"/>
                  </a:lnTo>
                  <a:lnTo>
                    <a:pt x="7" y="1"/>
                  </a:lnTo>
                  <a:lnTo>
                    <a:pt x="6" y="1"/>
                  </a:lnTo>
                  <a:close/>
                  <a:moveTo>
                    <a:pt x="7" y="2"/>
                  </a:moveTo>
                  <a:lnTo>
                    <a:pt x="7" y="2"/>
                  </a:lnTo>
                  <a:lnTo>
                    <a:pt x="6" y="1"/>
                  </a:lnTo>
                  <a:lnTo>
                    <a:pt x="7" y="2"/>
                  </a:lnTo>
                  <a:close/>
                  <a:moveTo>
                    <a:pt x="6" y="1"/>
                  </a:moveTo>
                  <a:lnTo>
                    <a:pt x="6" y="1"/>
                  </a:lnTo>
                  <a:lnTo>
                    <a:pt x="7" y="2"/>
                  </a:lnTo>
                  <a:lnTo>
                    <a:pt x="6" y="1"/>
                  </a:lnTo>
                  <a:close/>
                  <a:moveTo>
                    <a:pt x="7" y="2"/>
                  </a:moveTo>
                  <a:cubicBezTo>
                    <a:pt x="5" y="3"/>
                    <a:pt x="4" y="4"/>
                    <a:pt x="3" y="5"/>
                  </a:cubicBezTo>
                  <a:lnTo>
                    <a:pt x="2" y="4"/>
                  </a:lnTo>
                  <a:cubicBezTo>
                    <a:pt x="3" y="3"/>
                    <a:pt x="5" y="1"/>
                    <a:pt x="6" y="1"/>
                  </a:cubicBezTo>
                  <a:lnTo>
                    <a:pt x="7" y="2"/>
                  </a:lnTo>
                  <a:close/>
                  <a:moveTo>
                    <a:pt x="3" y="5"/>
                  </a:moveTo>
                  <a:cubicBezTo>
                    <a:pt x="2" y="6"/>
                    <a:pt x="1" y="8"/>
                    <a:pt x="2" y="9"/>
                  </a:cubicBezTo>
                  <a:lnTo>
                    <a:pt x="1" y="9"/>
                  </a:lnTo>
                  <a:cubicBezTo>
                    <a:pt x="0" y="8"/>
                    <a:pt x="1" y="6"/>
                    <a:pt x="2" y="4"/>
                  </a:cubicBezTo>
                  <a:lnTo>
                    <a:pt x="3" y="5"/>
                  </a:lnTo>
                  <a:close/>
                  <a:moveTo>
                    <a:pt x="1" y="9"/>
                  </a:moveTo>
                  <a:lnTo>
                    <a:pt x="1" y="9"/>
                  </a:lnTo>
                  <a:close/>
                  <a:moveTo>
                    <a:pt x="2" y="9"/>
                  </a:moveTo>
                  <a:lnTo>
                    <a:pt x="2" y="9"/>
                  </a:lnTo>
                  <a:lnTo>
                    <a:pt x="1" y="9"/>
                  </a:lnTo>
                  <a:lnTo>
                    <a:pt x="2" y="9"/>
                  </a:lnTo>
                  <a:close/>
                  <a:moveTo>
                    <a:pt x="2" y="9"/>
                  </a:moveTo>
                  <a:lnTo>
                    <a:pt x="2" y="9"/>
                  </a:lnTo>
                  <a:lnTo>
                    <a:pt x="1" y="9"/>
                  </a:lnTo>
                  <a:lnTo>
                    <a:pt x="2" y="9"/>
                  </a:lnTo>
                  <a:close/>
                  <a:moveTo>
                    <a:pt x="2" y="9"/>
                  </a:moveTo>
                  <a:lnTo>
                    <a:pt x="2" y="9"/>
                  </a:lnTo>
                  <a:lnTo>
                    <a:pt x="1" y="9"/>
                  </a:lnTo>
                  <a:lnTo>
                    <a:pt x="2" y="9"/>
                  </a:lnTo>
                  <a:close/>
                  <a:moveTo>
                    <a:pt x="1" y="9"/>
                  </a:moveTo>
                  <a:lnTo>
                    <a:pt x="1" y="9"/>
                  </a:lnTo>
                  <a:close/>
                  <a:moveTo>
                    <a:pt x="2" y="9"/>
                  </a:moveTo>
                  <a:cubicBezTo>
                    <a:pt x="3" y="11"/>
                    <a:pt x="4" y="13"/>
                    <a:pt x="6" y="14"/>
                  </a:cubicBezTo>
                  <a:lnTo>
                    <a:pt x="5" y="15"/>
                  </a:lnTo>
                  <a:cubicBezTo>
                    <a:pt x="3" y="14"/>
                    <a:pt x="1" y="12"/>
                    <a:pt x="1" y="9"/>
                  </a:cubicBezTo>
                  <a:lnTo>
                    <a:pt x="2" y="9"/>
                  </a:lnTo>
                  <a:close/>
                  <a:moveTo>
                    <a:pt x="6" y="14"/>
                  </a:moveTo>
                  <a:cubicBezTo>
                    <a:pt x="8" y="15"/>
                    <a:pt x="10" y="16"/>
                    <a:pt x="12" y="15"/>
                  </a:cubicBezTo>
                  <a:lnTo>
                    <a:pt x="13" y="16"/>
                  </a:lnTo>
                  <a:cubicBezTo>
                    <a:pt x="10" y="17"/>
                    <a:pt x="7" y="16"/>
                    <a:pt x="5" y="15"/>
                  </a:cubicBezTo>
                  <a:lnTo>
                    <a:pt x="6" y="14"/>
                  </a:lnTo>
                  <a:close/>
                  <a:moveTo>
                    <a:pt x="13" y="16"/>
                  </a:moveTo>
                  <a:lnTo>
                    <a:pt x="13" y="16"/>
                  </a:lnTo>
                  <a:lnTo>
                    <a:pt x="12" y="16"/>
                  </a:lnTo>
                  <a:lnTo>
                    <a:pt x="13" y="16"/>
                  </a:lnTo>
                  <a:close/>
                  <a:moveTo>
                    <a:pt x="12" y="15"/>
                  </a:moveTo>
                  <a:lnTo>
                    <a:pt x="12" y="15"/>
                  </a:lnTo>
                  <a:lnTo>
                    <a:pt x="13" y="16"/>
                  </a:lnTo>
                  <a:lnTo>
                    <a:pt x="12" y="15"/>
                  </a:lnTo>
                  <a:close/>
                  <a:moveTo>
                    <a:pt x="12" y="15"/>
                  </a:moveTo>
                  <a:lnTo>
                    <a:pt x="12" y="15"/>
                  </a:lnTo>
                  <a:lnTo>
                    <a:pt x="12" y="16"/>
                  </a:lnTo>
                  <a:lnTo>
                    <a:pt x="12" y="15"/>
                  </a:lnTo>
                  <a:close/>
                  <a:moveTo>
                    <a:pt x="12" y="15"/>
                  </a:moveTo>
                  <a:lnTo>
                    <a:pt x="12" y="15"/>
                  </a:lnTo>
                  <a:lnTo>
                    <a:pt x="13" y="16"/>
                  </a:lnTo>
                  <a:lnTo>
                    <a:pt x="12" y="15"/>
                  </a:lnTo>
                  <a:close/>
                  <a:moveTo>
                    <a:pt x="13" y="16"/>
                  </a:moveTo>
                  <a:lnTo>
                    <a:pt x="13" y="16"/>
                  </a:lnTo>
                  <a:lnTo>
                    <a:pt x="12" y="16"/>
                  </a:lnTo>
                  <a:lnTo>
                    <a:pt x="13" y="16"/>
                  </a:lnTo>
                  <a:close/>
                  <a:moveTo>
                    <a:pt x="12" y="15"/>
                  </a:moveTo>
                  <a:cubicBezTo>
                    <a:pt x="13" y="15"/>
                    <a:pt x="13" y="14"/>
                    <a:pt x="14" y="13"/>
                  </a:cubicBezTo>
                  <a:lnTo>
                    <a:pt x="15" y="13"/>
                  </a:lnTo>
                  <a:cubicBezTo>
                    <a:pt x="14" y="14"/>
                    <a:pt x="13" y="16"/>
                    <a:pt x="13" y="16"/>
                  </a:cubicBezTo>
                  <a:lnTo>
                    <a:pt x="12" y="15"/>
                  </a:lnTo>
                  <a:close/>
                  <a:moveTo>
                    <a:pt x="14" y="13"/>
                  </a:moveTo>
                  <a:cubicBezTo>
                    <a:pt x="14" y="12"/>
                    <a:pt x="14" y="12"/>
                    <a:pt x="14" y="11"/>
                  </a:cubicBezTo>
                  <a:lnTo>
                    <a:pt x="15" y="12"/>
                  </a:lnTo>
                  <a:cubicBezTo>
                    <a:pt x="15" y="12"/>
                    <a:pt x="15" y="13"/>
                    <a:pt x="15" y="13"/>
                  </a:cubicBezTo>
                  <a:lnTo>
                    <a:pt x="14" y="13"/>
                  </a:lnTo>
                  <a:close/>
                  <a:moveTo>
                    <a:pt x="14" y="11"/>
                  </a:moveTo>
                  <a:lnTo>
                    <a:pt x="14" y="11"/>
                  </a:lnTo>
                  <a:lnTo>
                    <a:pt x="15" y="12"/>
                  </a:lnTo>
                  <a:lnTo>
                    <a:pt x="14" y="11"/>
                  </a:lnTo>
                  <a:close/>
                  <a:moveTo>
                    <a:pt x="14" y="11"/>
                  </a:moveTo>
                  <a:lnTo>
                    <a:pt x="14" y="11"/>
                  </a:lnTo>
                  <a:lnTo>
                    <a:pt x="15" y="12"/>
                  </a:lnTo>
                  <a:lnTo>
                    <a:pt x="14" y="11"/>
                  </a:lnTo>
                  <a:close/>
                  <a:moveTo>
                    <a:pt x="14" y="11"/>
                  </a:moveTo>
                  <a:lnTo>
                    <a:pt x="14" y="11"/>
                  </a:lnTo>
                  <a:lnTo>
                    <a:pt x="15" y="12"/>
                  </a:lnTo>
                  <a:lnTo>
                    <a:pt x="14" y="11"/>
                  </a:lnTo>
                  <a:close/>
                  <a:moveTo>
                    <a:pt x="14" y="11"/>
                  </a:moveTo>
                  <a:cubicBezTo>
                    <a:pt x="15" y="11"/>
                    <a:pt x="15" y="10"/>
                    <a:pt x="15" y="10"/>
                  </a:cubicBezTo>
                  <a:lnTo>
                    <a:pt x="16" y="11"/>
                  </a:lnTo>
                  <a:cubicBezTo>
                    <a:pt x="16" y="11"/>
                    <a:pt x="16" y="12"/>
                    <a:pt x="15" y="12"/>
                  </a:cubicBezTo>
                  <a:lnTo>
                    <a:pt x="14" y="11"/>
                  </a:lnTo>
                  <a:close/>
                  <a:moveTo>
                    <a:pt x="15" y="10"/>
                  </a:moveTo>
                  <a:cubicBezTo>
                    <a:pt x="16" y="10"/>
                    <a:pt x="17" y="9"/>
                    <a:pt x="16" y="8"/>
                  </a:cubicBezTo>
                  <a:lnTo>
                    <a:pt x="17" y="7"/>
                  </a:lnTo>
                  <a:cubicBezTo>
                    <a:pt x="18" y="9"/>
                    <a:pt x="17" y="10"/>
                    <a:pt x="16" y="11"/>
                  </a:cubicBezTo>
                  <a:lnTo>
                    <a:pt x="15" y="10"/>
                  </a:lnTo>
                  <a:close/>
                  <a:moveTo>
                    <a:pt x="16" y="8"/>
                  </a:moveTo>
                  <a:lnTo>
                    <a:pt x="16"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3" name="Freeform 56">
              <a:extLst>
                <a:ext uri="{FF2B5EF4-FFF2-40B4-BE49-F238E27FC236}">
                  <a16:creationId xmlns:a16="http://schemas.microsoft.com/office/drawing/2014/main" id="{0EA39D11-F0A6-1971-0FA6-DAC851FFE877}"/>
                </a:ext>
              </a:extLst>
            </p:cNvPr>
            <p:cNvSpPr>
              <a:spLocks/>
            </p:cNvSpPr>
            <p:nvPr/>
          </p:nvSpPr>
          <p:spPr bwMode="auto">
            <a:xfrm>
              <a:off x="2282" y="1861"/>
              <a:ext cx="118" cy="106"/>
            </a:xfrm>
            <a:custGeom>
              <a:avLst/>
              <a:gdLst>
                <a:gd name="T0" fmla="*/ 537383 w 21"/>
                <a:gd name="T1" fmla="*/ 178342 h 19"/>
                <a:gd name="T2" fmla="*/ 156479 w 21"/>
                <a:gd name="T3" fmla="*/ 31967 h 19"/>
                <a:gd name="T4" fmla="*/ 33877 w 21"/>
                <a:gd name="T5" fmla="*/ 243114 h 19"/>
                <a:gd name="T6" fmla="*/ 660867 w 21"/>
                <a:gd name="T7" fmla="*/ 572506 h 19"/>
                <a:gd name="T8" fmla="*/ 566304 w 21"/>
                <a:gd name="T9" fmla="*/ 302312 h 19"/>
                <a:gd name="T10" fmla="*/ 537383 w 21"/>
                <a:gd name="T11" fmla="*/ 17834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9">
                  <a:moveTo>
                    <a:pt x="17" y="6"/>
                  </a:moveTo>
                  <a:cubicBezTo>
                    <a:pt x="14" y="3"/>
                    <a:pt x="9" y="0"/>
                    <a:pt x="5" y="1"/>
                  </a:cubicBezTo>
                  <a:cubicBezTo>
                    <a:pt x="3" y="2"/>
                    <a:pt x="0" y="5"/>
                    <a:pt x="1" y="8"/>
                  </a:cubicBezTo>
                  <a:cubicBezTo>
                    <a:pt x="3" y="16"/>
                    <a:pt x="13" y="19"/>
                    <a:pt x="21" y="19"/>
                  </a:cubicBezTo>
                  <a:cubicBezTo>
                    <a:pt x="21" y="15"/>
                    <a:pt x="18" y="13"/>
                    <a:pt x="18" y="10"/>
                  </a:cubicBezTo>
                  <a:cubicBezTo>
                    <a:pt x="17" y="9"/>
                    <a:pt x="18" y="7"/>
                    <a:pt x="1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4" name="Freeform 57">
              <a:extLst>
                <a:ext uri="{FF2B5EF4-FFF2-40B4-BE49-F238E27FC236}">
                  <a16:creationId xmlns:a16="http://schemas.microsoft.com/office/drawing/2014/main" id="{EAEF1F8A-1437-F807-A67D-4B6F8C140F6A}"/>
                </a:ext>
              </a:extLst>
            </p:cNvPr>
            <p:cNvSpPr>
              <a:spLocks noEditPoints="1"/>
            </p:cNvSpPr>
            <p:nvPr/>
          </p:nvSpPr>
          <p:spPr bwMode="auto">
            <a:xfrm>
              <a:off x="2277" y="1861"/>
              <a:ext cx="128" cy="112"/>
            </a:xfrm>
            <a:custGeom>
              <a:avLst/>
              <a:gdLst>
                <a:gd name="T0" fmla="*/ 534322 w 23"/>
                <a:gd name="T1" fmla="*/ 214441 h 20"/>
                <a:gd name="T2" fmla="*/ 565882 w 23"/>
                <a:gd name="T3" fmla="*/ 186844 h 20"/>
                <a:gd name="T4" fmla="*/ 565882 w 23"/>
                <a:gd name="T5" fmla="*/ 186844 h 20"/>
                <a:gd name="T6" fmla="*/ 534322 w 23"/>
                <a:gd name="T7" fmla="*/ 186844 h 20"/>
                <a:gd name="T8" fmla="*/ 534322 w 23"/>
                <a:gd name="T9" fmla="*/ 214441 h 20"/>
                <a:gd name="T10" fmla="*/ 507442 w 23"/>
                <a:gd name="T11" fmla="*/ 120988 h 20"/>
                <a:gd name="T12" fmla="*/ 534322 w 23"/>
                <a:gd name="T13" fmla="*/ 214441 h 20"/>
                <a:gd name="T14" fmla="*/ 443142 w 23"/>
                <a:gd name="T15" fmla="*/ 120988 h 20"/>
                <a:gd name="T16" fmla="*/ 507442 w 23"/>
                <a:gd name="T17" fmla="*/ 120988 h 20"/>
                <a:gd name="T18" fmla="*/ 443142 w 23"/>
                <a:gd name="T19" fmla="*/ 120988 h 20"/>
                <a:gd name="T20" fmla="*/ 176506 w 23"/>
                <a:gd name="T21" fmla="*/ 33365 h 20"/>
                <a:gd name="T22" fmla="*/ 443142 w 23"/>
                <a:gd name="T23" fmla="*/ 120988 h 20"/>
                <a:gd name="T24" fmla="*/ 176506 w 23"/>
                <a:gd name="T25" fmla="*/ 60934 h 20"/>
                <a:gd name="T26" fmla="*/ 176506 w 23"/>
                <a:gd name="T27" fmla="*/ 60934 h 20"/>
                <a:gd name="T28" fmla="*/ 176506 w 23"/>
                <a:gd name="T29" fmla="*/ 60934 h 20"/>
                <a:gd name="T30" fmla="*/ 176506 w 23"/>
                <a:gd name="T31" fmla="*/ 33365 h 20"/>
                <a:gd name="T32" fmla="*/ 176506 w 23"/>
                <a:gd name="T33" fmla="*/ 60934 h 20"/>
                <a:gd name="T34" fmla="*/ 176506 w 23"/>
                <a:gd name="T35" fmla="*/ 33365 h 20"/>
                <a:gd name="T36" fmla="*/ 176506 w 23"/>
                <a:gd name="T37" fmla="*/ 60934 h 20"/>
                <a:gd name="T38" fmla="*/ 58446 w 23"/>
                <a:gd name="T39" fmla="*/ 120988 h 20"/>
                <a:gd name="T40" fmla="*/ 176506 w 23"/>
                <a:gd name="T41" fmla="*/ 60934 h 20"/>
                <a:gd name="T42" fmla="*/ 58446 w 23"/>
                <a:gd name="T43" fmla="*/ 247806 h 20"/>
                <a:gd name="T44" fmla="*/ 58446 w 23"/>
                <a:gd name="T45" fmla="*/ 120988 h 20"/>
                <a:gd name="T46" fmla="*/ 58446 w 23"/>
                <a:gd name="T47" fmla="*/ 247806 h 20"/>
                <a:gd name="T48" fmla="*/ 31716 w 23"/>
                <a:gd name="T49" fmla="*/ 247806 h 20"/>
                <a:gd name="T50" fmla="*/ 58446 w 23"/>
                <a:gd name="T51" fmla="*/ 247806 h 20"/>
                <a:gd name="T52" fmla="*/ 31716 w 23"/>
                <a:gd name="T53" fmla="*/ 247806 h 20"/>
                <a:gd name="T54" fmla="*/ 31716 w 23"/>
                <a:gd name="T55" fmla="*/ 247806 h 20"/>
                <a:gd name="T56" fmla="*/ 58446 w 23"/>
                <a:gd name="T57" fmla="*/ 247806 h 20"/>
                <a:gd name="T58" fmla="*/ 31716 w 23"/>
                <a:gd name="T59" fmla="*/ 247806 h 20"/>
                <a:gd name="T60" fmla="*/ 31716 w 23"/>
                <a:gd name="T61" fmla="*/ 247806 h 20"/>
                <a:gd name="T62" fmla="*/ 58446 w 23"/>
                <a:gd name="T63" fmla="*/ 247806 h 20"/>
                <a:gd name="T64" fmla="*/ 58446 w 23"/>
                <a:gd name="T65" fmla="*/ 247806 h 20"/>
                <a:gd name="T66" fmla="*/ 91181 w 23"/>
                <a:gd name="T67" fmla="*/ 341230 h 20"/>
                <a:gd name="T68" fmla="*/ 58446 w 23"/>
                <a:gd name="T69" fmla="*/ 247806 h 20"/>
                <a:gd name="T70" fmla="*/ 176506 w 23"/>
                <a:gd name="T71" fmla="*/ 402158 h 20"/>
                <a:gd name="T72" fmla="*/ 91181 w 23"/>
                <a:gd name="T73" fmla="*/ 341230 h 20"/>
                <a:gd name="T74" fmla="*/ 176506 w 23"/>
                <a:gd name="T75" fmla="*/ 402158 h 20"/>
                <a:gd name="T76" fmla="*/ 682891 w 23"/>
                <a:gd name="T77" fmla="*/ 584114 h 20"/>
                <a:gd name="T78" fmla="*/ 176506 w 23"/>
                <a:gd name="T79" fmla="*/ 402158 h 20"/>
                <a:gd name="T80" fmla="*/ 682891 w 23"/>
                <a:gd name="T81" fmla="*/ 584114 h 20"/>
                <a:gd name="T82" fmla="*/ 651364 w 23"/>
                <a:gd name="T83" fmla="*/ 584114 h 20"/>
                <a:gd name="T84" fmla="*/ 651364 w 23"/>
                <a:gd name="T85" fmla="*/ 584114 h 20"/>
                <a:gd name="T86" fmla="*/ 624479 w 23"/>
                <a:gd name="T87" fmla="*/ 429727 h 20"/>
                <a:gd name="T88" fmla="*/ 651364 w 23"/>
                <a:gd name="T89" fmla="*/ 584114 h 20"/>
                <a:gd name="T90" fmla="*/ 534322 w 23"/>
                <a:gd name="T91" fmla="*/ 308739 h 20"/>
                <a:gd name="T92" fmla="*/ 624479 w 23"/>
                <a:gd name="T93" fmla="*/ 429727 h 20"/>
                <a:gd name="T94" fmla="*/ 565882 w 23"/>
                <a:gd name="T95" fmla="*/ 308739 h 20"/>
                <a:gd name="T96" fmla="*/ 565882 w 23"/>
                <a:gd name="T97" fmla="*/ 308739 h 20"/>
                <a:gd name="T98" fmla="*/ 534322 w 23"/>
                <a:gd name="T99" fmla="*/ 308739 h 20"/>
                <a:gd name="T100" fmla="*/ 565882 w 23"/>
                <a:gd name="T101" fmla="*/ 308739 h 20"/>
                <a:gd name="T102" fmla="*/ 534322 w 23"/>
                <a:gd name="T103" fmla="*/ 308739 h 20"/>
                <a:gd name="T104" fmla="*/ 565882 w 23"/>
                <a:gd name="T105" fmla="*/ 308739 h 20"/>
                <a:gd name="T106" fmla="*/ 534322 w 23"/>
                <a:gd name="T107" fmla="*/ 308739 h 20"/>
                <a:gd name="T108" fmla="*/ 565882 w 23"/>
                <a:gd name="T109" fmla="*/ 275374 h 20"/>
                <a:gd name="T110" fmla="*/ 534322 w 23"/>
                <a:gd name="T111" fmla="*/ 308739 h 20"/>
                <a:gd name="T112" fmla="*/ 534322 w 23"/>
                <a:gd name="T113" fmla="*/ 214441 h 20"/>
                <a:gd name="T114" fmla="*/ 565882 w 23"/>
                <a:gd name="T115" fmla="*/ 275374 h 20"/>
                <a:gd name="T116" fmla="*/ 534322 w 23"/>
                <a:gd name="T117" fmla="*/ 214441 h 20"/>
                <a:gd name="T118" fmla="*/ 534322 w 23"/>
                <a:gd name="T119" fmla="*/ 214441 h 20"/>
                <a:gd name="T120" fmla="*/ 534322 w 23"/>
                <a:gd name="T121" fmla="*/ 214441 h 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 h="20">
                  <a:moveTo>
                    <a:pt x="18" y="7"/>
                  </a:moveTo>
                  <a:lnTo>
                    <a:pt x="18" y="7"/>
                  </a:lnTo>
                  <a:lnTo>
                    <a:pt x="19" y="6"/>
                  </a:lnTo>
                  <a:lnTo>
                    <a:pt x="18" y="7"/>
                  </a:lnTo>
                  <a:close/>
                  <a:moveTo>
                    <a:pt x="19" y="6"/>
                  </a:moveTo>
                  <a:lnTo>
                    <a:pt x="19" y="6"/>
                  </a:lnTo>
                  <a:lnTo>
                    <a:pt x="18" y="6"/>
                  </a:lnTo>
                  <a:lnTo>
                    <a:pt x="19" y="6"/>
                  </a:lnTo>
                  <a:close/>
                  <a:moveTo>
                    <a:pt x="18" y="7"/>
                  </a:moveTo>
                  <a:cubicBezTo>
                    <a:pt x="17" y="6"/>
                    <a:pt x="17" y="6"/>
                    <a:pt x="16" y="5"/>
                  </a:cubicBezTo>
                  <a:lnTo>
                    <a:pt x="17" y="4"/>
                  </a:lnTo>
                  <a:cubicBezTo>
                    <a:pt x="18" y="5"/>
                    <a:pt x="18" y="5"/>
                    <a:pt x="19" y="6"/>
                  </a:cubicBezTo>
                  <a:lnTo>
                    <a:pt x="18" y="7"/>
                  </a:lnTo>
                  <a:close/>
                  <a:moveTo>
                    <a:pt x="16" y="5"/>
                  </a:moveTo>
                  <a:cubicBezTo>
                    <a:pt x="16" y="5"/>
                    <a:pt x="16" y="4"/>
                    <a:pt x="15" y="4"/>
                  </a:cubicBezTo>
                  <a:lnTo>
                    <a:pt x="16" y="3"/>
                  </a:lnTo>
                  <a:cubicBezTo>
                    <a:pt x="16" y="3"/>
                    <a:pt x="17" y="4"/>
                    <a:pt x="17" y="4"/>
                  </a:cubicBezTo>
                  <a:lnTo>
                    <a:pt x="16" y="5"/>
                  </a:lnTo>
                  <a:close/>
                  <a:moveTo>
                    <a:pt x="15" y="4"/>
                  </a:moveTo>
                  <a:cubicBezTo>
                    <a:pt x="12" y="2"/>
                    <a:pt x="9" y="1"/>
                    <a:pt x="6" y="2"/>
                  </a:cubicBezTo>
                  <a:lnTo>
                    <a:pt x="6" y="1"/>
                  </a:lnTo>
                  <a:cubicBezTo>
                    <a:pt x="9" y="0"/>
                    <a:pt x="13" y="1"/>
                    <a:pt x="16" y="3"/>
                  </a:cubicBezTo>
                  <a:lnTo>
                    <a:pt x="15" y="4"/>
                  </a:lnTo>
                  <a:close/>
                  <a:moveTo>
                    <a:pt x="6" y="2"/>
                  </a:moveTo>
                  <a:lnTo>
                    <a:pt x="6" y="2"/>
                  </a:lnTo>
                  <a:lnTo>
                    <a:pt x="6" y="1"/>
                  </a:lnTo>
                  <a:lnTo>
                    <a:pt x="6" y="2"/>
                  </a:lnTo>
                  <a:close/>
                  <a:moveTo>
                    <a:pt x="6" y="2"/>
                  </a:moveTo>
                  <a:cubicBezTo>
                    <a:pt x="6" y="2"/>
                    <a:pt x="6" y="2"/>
                    <a:pt x="6" y="2"/>
                  </a:cubicBezTo>
                  <a:lnTo>
                    <a:pt x="6" y="1"/>
                  </a:lnTo>
                  <a:cubicBezTo>
                    <a:pt x="6" y="1"/>
                    <a:pt x="6" y="1"/>
                    <a:pt x="6" y="1"/>
                  </a:cubicBezTo>
                  <a:lnTo>
                    <a:pt x="6" y="2"/>
                  </a:lnTo>
                  <a:close/>
                  <a:moveTo>
                    <a:pt x="6" y="2"/>
                  </a:moveTo>
                  <a:lnTo>
                    <a:pt x="6" y="2"/>
                  </a:lnTo>
                  <a:lnTo>
                    <a:pt x="6" y="1"/>
                  </a:lnTo>
                  <a:lnTo>
                    <a:pt x="6" y="2"/>
                  </a:lnTo>
                  <a:close/>
                  <a:moveTo>
                    <a:pt x="6" y="2"/>
                  </a:moveTo>
                  <a:cubicBezTo>
                    <a:pt x="5" y="2"/>
                    <a:pt x="4" y="3"/>
                    <a:pt x="3" y="4"/>
                  </a:cubicBezTo>
                  <a:lnTo>
                    <a:pt x="2" y="4"/>
                  </a:lnTo>
                  <a:cubicBezTo>
                    <a:pt x="3" y="2"/>
                    <a:pt x="4" y="1"/>
                    <a:pt x="6" y="1"/>
                  </a:cubicBezTo>
                  <a:lnTo>
                    <a:pt x="6" y="2"/>
                  </a:lnTo>
                  <a:close/>
                  <a:moveTo>
                    <a:pt x="3" y="4"/>
                  </a:moveTo>
                  <a:cubicBezTo>
                    <a:pt x="2" y="5"/>
                    <a:pt x="2" y="7"/>
                    <a:pt x="2" y="8"/>
                  </a:cubicBezTo>
                  <a:lnTo>
                    <a:pt x="1" y="8"/>
                  </a:lnTo>
                  <a:cubicBezTo>
                    <a:pt x="0" y="7"/>
                    <a:pt x="1" y="5"/>
                    <a:pt x="2" y="4"/>
                  </a:cubicBezTo>
                  <a:lnTo>
                    <a:pt x="3" y="4"/>
                  </a:lnTo>
                  <a:close/>
                  <a:moveTo>
                    <a:pt x="2" y="8"/>
                  </a:moveTo>
                  <a:lnTo>
                    <a:pt x="2" y="8"/>
                  </a:lnTo>
                  <a:lnTo>
                    <a:pt x="1" y="8"/>
                  </a:lnTo>
                  <a:cubicBezTo>
                    <a:pt x="1" y="8"/>
                    <a:pt x="1" y="8"/>
                    <a:pt x="1" y="8"/>
                  </a:cubicBezTo>
                  <a:lnTo>
                    <a:pt x="2" y="8"/>
                  </a:lnTo>
                  <a:close/>
                  <a:moveTo>
                    <a:pt x="1" y="8"/>
                  </a:moveTo>
                  <a:lnTo>
                    <a:pt x="1" y="8"/>
                  </a:lnTo>
                  <a:lnTo>
                    <a:pt x="2" y="8"/>
                  </a:lnTo>
                  <a:lnTo>
                    <a:pt x="1" y="8"/>
                  </a:lnTo>
                  <a:close/>
                  <a:moveTo>
                    <a:pt x="2" y="8"/>
                  </a:moveTo>
                  <a:lnTo>
                    <a:pt x="2" y="8"/>
                  </a:lnTo>
                  <a:lnTo>
                    <a:pt x="1" y="8"/>
                  </a:lnTo>
                  <a:lnTo>
                    <a:pt x="2" y="8"/>
                  </a:lnTo>
                  <a:close/>
                  <a:moveTo>
                    <a:pt x="1" y="8"/>
                  </a:moveTo>
                  <a:lnTo>
                    <a:pt x="1" y="8"/>
                  </a:lnTo>
                  <a:lnTo>
                    <a:pt x="2" y="8"/>
                  </a:lnTo>
                  <a:lnTo>
                    <a:pt x="1" y="8"/>
                  </a:lnTo>
                  <a:close/>
                  <a:moveTo>
                    <a:pt x="2" y="8"/>
                  </a:moveTo>
                  <a:cubicBezTo>
                    <a:pt x="3" y="9"/>
                    <a:pt x="3" y="10"/>
                    <a:pt x="4" y="11"/>
                  </a:cubicBezTo>
                  <a:lnTo>
                    <a:pt x="3" y="11"/>
                  </a:lnTo>
                  <a:cubicBezTo>
                    <a:pt x="2" y="11"/>
                    <a:pt x="1" y="9"/>
                    <a:pt x="1" y="8"/>
                  </a:cubicBezTo>
                  <a:lnTo>
                    <a:pt x="2" y="8"/>
                  </a:lnTo>
                  <a:close/>
                  <a:moveTo>
                    <a:pt x="4" y="11"/>
                  </a:moveTo>
                  <a:cubicBezTo>
                    <a:pt x="4" y="12"/>
                    <a:pt x="5" y="12"/>
                    <a:pt x="6" y="13"/>
                  </a:cubicBezTo>
                  <a:lnTo>
                    <a:pt x="5" y="14"/>
                  </a:lnTo>
                  <a:cubicBezTo>
                    <a:pt x="4" y="13"/>
                    <a:pt x="3" y="12"/>
                    <a:pt x="3" y="11"/>
                  </a:cubicBezTo>
                  <a:lnTo>
                    <a:pt x="4" y="11"/>
                  </a:lnTo>
                  <a:close/>
                  <a:moveTo>
                    <a:pt x="6" y="13"/>
                  </a:moveTo>
                  <a:cubicBezTo>
                    <a:pt x="10" y="17"/>
                    <a:pt x="17" y="18"/>
                    <a:pt x="22" y="18"/>
                  </a:cubicBezTo>
                  <a:lnTo>
                    <a:pt x="23" y="19"/>
                  </a:lnTo>
                  <a:cubicBezTo>
                    <a:pt x="16" y="20"/>
                    <a:pt x="9" y="18"/>
                    <a:pt x="5" y="14"/>
                  </a:cubicBezTo>
                  <a:lnTo>
                    <a:pt x="6" y="13"/>
                  </a:lnTo>
                  <a:close/>
                  <a:moveTo>
                    <a:pt x="23" y="18"/>
                  </a:moveTo>
                  <a:lnTo>
                    <a:pt x="23" y="19"/>
                  </a:lnTo>
                  <a:lnTo>
                    <a:pt x="22" y="19"/>
                  </a:lnTo>
                  <a:lnTo>
                    <a:pt x="23" y="18"/>
                  </a:lnTo>
                  <a:close/>
                  <a:moveTo>
                    <a:pt x="22" y="19"/>
                  </a:moveTo>
                  <a:cubicBezTo>
                    <a:pt x="22" y="17"/>
                    <a:pt x="21" y="16"/>
                    <a:pt x="20" y="15"/>
                  </a:cubicBezTo>
                  <a:lnTo>
                    <a:pt x="21" y="14"/>
                  </a:lnTo>
                  <a:cubicBezTo>
                    <a:pt x="22" y="16"/>
                    <a:pt x="23" y="17"/>
                    <a:pt x="23" y="18"/>
                  </a:cubicBezTo>
                  <a:lnTo>
                    <a:pt x="22" y="19"/>
                  </a:lnTo>
                  <a:close/>
                  <a:moveTo>
                    <a:pt x="20" y="15"/>
                  </a:moveTo>
                  <a:cubicBezTo>
                    <a:pt x="19" y="14"/>
                    <a:pt x="18" y="12"/>
                    <a:pt x="18" y="10"/>
                  </a:cubicBezTo>
                  <a:lnTo>
                    <a:pt x="19" y="10"/>
                  </a:lnTo>
                  <a:cubicBezTo>
                    <a:pt x="19" y="12"/>
                    <a:pt x="20" y="13"/>
                    <a:pt x="21" y="14"/>
                  </a:cubicBezTo>
                  <a:lnTo>
                    <a:pt x="20" y="15"/>
                  </a:lnTo>
                  <a:close/>
                  <a:moveTo>
                    <a:pt x="19" y="10"/>
                  </a:moveTo>
                  <a:lnTo>
                    <a:pt x="19" y="10"/>
                  </a:lnTo>
                  <a:close/>
                  <a:moveTo>
                    <a:pt x="18" y="10"/>
                  </a:moveTo>
                  <a:lnTo>
                    <a:pt x="18" y="10"/>
                  </a:lnTo>
                  <a:lnTo>
                    <a:pt x="19" y="10"/>
                  </a:lnTo>
                  <a:lnTo>
                    <a:pt x="18" y="10"/>
                  </a:lnTo>
                  <a:close/>
                  <a:moveTo>
                    <a:pt x="18" y="10"/>
                  </a:moveTo>
                  <a:lnTo>
                    <a:pt x="18" y="10"/>
                  </a:lnTo>
                  <a:lnTo>
                    <a:pt x="19" y="10"/>
                  </a:lnTo>
                  <a:lnTo>
                    <a:pt x="18" y="10"/>
                  </a:lnTo>
                  <a:close/>
                  <a:moveTo>
                    <a:pt x="18" y="10"/>
                  </a:moveTo>
                  <a:cubicBezTo>
                    <a:pt x="18" y="10"/>
                    <a:pt x="18" y="9"/>
                    <a:pt x="18" y="9"/>
                  </a:cubicBezTo>
                  <a:lnTo>
                    <a:pt x="19" y="9"/>
                  </a:lnTo>
                  <a:cubicBezTo>
                    <a:pt x="19" y="9"/>
                    <a:pt x="19" y="10"/>
                    <a:pt x="19" y="10"/>
                  </a:cubicBezTo>
                  <a:lnTo>
                    <a:pt x="18" y="10"/>
                  </a:lnTo>
                  <a:close/>
                  <a:moveTo>
                    <a:pt x="18" y="9"/>
                  </a:moveTo>
                  <a:cubicBezTo>
                    <a:pt x="18" y="8"/>
                    <a:pt x="18" y="7"/>
                    <a:pt x="18" y="7"/>
                  </a:cubicBezTo>
                  <a:lnTo>
                    <a:pt x="19" y="6"/>
                  </a:lnTo>
                  <a:cubicBezTo>
                    <a:pt x="20" y="6"/>
                    <a:pt x="19" y="8"/>
                    <a:pt x="19" y="9"/>
                  </a:cubicBezTo>
                  <a:lnTo>
                    <a:pt x="18" y="9"/>
                  </a:lnTo>
                  <a:close/>
                  <a:moveTo>
                    <a:pt x="18" y="7"/>
                  </a:moveTo>
                  <a:lnTo>
                    <a:pt x="18" y="7"/>
                  </a:lnTo>
                  <a:lnTo>
                    <a:pt x="18" y="6"/>
                  </a:lnTo>
                  <a:lnTo>
                    <a:pt x="18"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5" name="Freeform 58">
              <a:extLst>
                <a:ext uri="{FF2B5EF4-FFF2-40B4-BE49-F238E27FC236}">
                  <a16:creationId xmlns:a16="http://schemas.microsoft.com/office/drawing/2014/main" id="{E39159AB-739C-9646-93C4-744E32492DF0}"/>
                </a:ext>
              </a:extLst>
            </p:cNvPr>
            <p:cNvSpPr>
              <a:spLocks noEditPoints="1"/>
            </p:cNvSpPr>
            <p:nvPr/>
          </p:nvSpPr>
          <p:spPr bwMode="auto">
            <a:xfrm>
              <a:off x="2349" y="1771"/>
              <a:ext cx="118" cy="135"/>
            </a:xfrm>
            <a:custGeom>
              <a:avLst/>
              <a:gdLst>
                <a:gd name="T0" fmla="*/ 504388 w 21"/>
                <a:gd name="T1" fmla="*/ 129223 h 24"/>
                <a:gd name="T2" fmla="*/ 599142 w 21"/>
                <a:gd name="T3" fmla="*/ 191143 h 24"/>
                <a:gd name="T4" fmla="*/ 504388 w 21"/>
                <a:gd name="T5" fmla="*/ 129223 h 24"/>
                <a:gd name="T6" fmla="*/ 442663 w 21"/>
                <a:gd name="T7" fmla="*/ 33981 h 24"/>
                <a:gd name="T8" fmla="*/ 504388 w 21"/>
                <a:gd name="T9" fmla="*/ 129223 h 24"/>
                <a:gd name="T10" fmla="*/ 314032 w 21"/>
                <a:gd name="T11" fmla="*/ 129223 h 24"/>
                <a:gd name="T12" fmla="*/ 442663 w 21"/>
                <a:gd name="T13" fmla="*/ 33981 h 24"/>
                <a:gd name="T14" fmla="*/ 314032 w 21"/>
                <a:gd name="T15" fmla="*/ 129223 h 24"/>
                <a:gd name="T16" fmla="*/ 252273 w 21"/>
                <a:gd name="T17" fmla="*/ 129223 h 24"/>
                <a:gd name="T18" fmla="*/ 314032 w 21"/>
                <a:gd name="T19" fmla="*/ 129223 h 24"/>
                <a:gd name="T20" fmla="*/ 286184 w 21"/>
                <a:gd name="T21" fmla="*/ 158237 h 24"/>
                <a:gd name="T22" fmla="*/ 286184 w 21"/>
                <a:gd name="T23" fmla="*/ 158237 h 24"/>
                <a:gd name="T24" fmla="*/ 156479 w 21"/>
                <a:gd name="T25" fmla="*/ 315394 h 24"/>
                <a:gd name="T26" fmla="*/ 252273 w 21"/>
                <a:gd name="T27" fmla="*/ 129223 h 24"/>
                <a:gd name="T28" fmla="*/ 156479 w 21"/>
                <a:gd name="T29" fmla="*/ 315394 h 24"/>
                <a:gd name="T30" fmla="*/ 0 w 21"/>
                <a:gd name="T31" fmla="*/ 444583 h 24"/>
                <a:gd name="T32" fmla="*/ 156479 w 21"/>
                <a:gd name="T33" fmla="*/ 315394 h 24"/>
                <a:gd name="T34" fmla="*/ 0 w 21"/>
                <a:gd name="T35" fmla="*/ 444583 h 24"/>
                <a:gd name="T36" fmla="*/ 0 w 21"/>
                <a:gd name="T37" fmla="*/ 444583 h 24"/>
                <a:gd name="T38" fmla="*/ 33877 w 21"/>
                <a:gd name="T39" fmla="*/ 473597 h 24"/>
                <a:gd name="T40" fmla="*/ 0 w 21"/>
                <a:gd name="T41" fmla="*/ 444583 h 24"/>
                <a:gd name="T42" fmla="*/ 33877 w 21"/>
                <a:gd name="T43" fmla="*/ 473597 h 24"/>
                <a:gd name="T44" fmla="*/ 0 w 21"/>
                <a:gd name="T45" fmla="*/ 473597 h 24"/>
                <a:gd name="T46" fmla="*/ 33877 w 21"/>
                <a:gd name="T47" fmla="*/ 473597 h 24"/>
                <a:gd name="T48" fmla="*/ 33877 w 21"/>
                <a:gd name="T49" fmla="*/ 473597 h 24"/>
                <a:gd name="T50" fmla="*/ 0 w 21"/>
                <a:gd name="T51" fmla="*/ 473597 h 24"/>
                <a:gd name="T52" fmla="*/ 0 w 21"/>
                <a:gd name="T53" fmla="*/ 506537 h 24"/>
                <a:gd name="T54" fmla="*/ 33877 w 21"/>
                <a:gd name="T55" fmla="*/ 506537 h 24"/>
                <a:gd name="T56" fmla="*/ 33877 w 21"/>
                <a:gd name="T57" fmla="*/ 473597 h 24"/>
                <a:gd name="T58" fmla="*/ 33877 w 21"/>
                <a:gd name="T59" fmla="*/ 540709 h 24"/>
                <a:gd name="T60" fmla="*/ 33877 w 21"/>
                <a:gd name="T61" fmla="*/ 473597 h 24"/>
                <a:gd name="T62" fmla="*/ 61725 w 21"/>
                <a:gd name="T63" fmla="*/ 506537 h 24"/>
                <a:gd name="T64" fmla="*/ 61725 w 21"/>
                <a:gd name="T65" fmla="*/ 506537 h 24"/>
                <a:gd name="T66" fmla="*/ 218396 w 21"/>
                <a:gd name="T67" fmla="*/ 602629 h 24"/>
                <a:gd name="T68" fmla="*/ 33877 w 21"/>
                <a:gd name="T69" fmla="*/ 540709 h 24"/>
                <a:gd name="T70" fmla="*/ 218396 w 21"/>
                <a:gd name="T71" fmla="*/ 602629 h 24"/>
                <a:gd name="T72" fmla="*/ 470511 w 21"/>
                <a:gd name="T73" fmla="*/ 759786 h 24"/>
                <a:gd name="T74" fmla="*/ 218396 w 21"/>
                <a:gd name="T75" fmla="*/ 602629 h 24"/>
                <a:gd name="T76" fmla="*/ 470511 w 21"/>
                <a:gd name="T77" fmla="*/ 726879 h 24"/>
                <a:gd name="T78" fmla="*/ 470511 w 21"/>
                <a:gd name="T79" fmla="*/ 726879 h 24"/>
                <a:gd name="T80" fmla="*/ 660867 w 21"/>
                <a:gd name="T81" fmla="*/ 506537 h 24"/>
                <a:gd name="T82" fmla="*/ 470511 w 21"/>
                <a:gd name="T83" fmla="*/ 726879 h 24"/>
                <a:gd name="T84" fmla="*/ 626990 w 21"/>
                <a:gd name="T85" fmla="*/ 473597 h 24"/>
                <a:gd name="T86" fmla="*/ 660867 w 21"/>
                <a:gd name="T87" fmla="*/ 506537 h 24"/>
                <a:gd name="T88" fmla="*/ 626990 w 21"/>
                <a:gd name="T89" fmla="*/ 473597 h 24"/>
                <a:gd name="T90" fmla="*/ 660867 w 21"/>
                <a:gd name="T91" fmla="*/ 473597 h 24"/>
                <a:gd name="T92" fmla="*/ 626990 w 21"/>
                <a:gd name="T93" fmla="*/ 473597 h 24"/>
                <a:gd name="T94" fmla="*/ 660867 w 21"/>
                <a:gd name="T95" fmla="*/ 473597 h 24"/>
                <a:gd name="T96" fmla="*/ 626990 w 21"/>
                <a:gd name="T97" fmla="*/ 473597 h 24"/>
                <a:gd name="T98" fmla="*/ 626990 w 21"/>
                <a:gd name="T99" fmla="*/ 444583 h 24"/>
                <a:gd name="T100" fmla="*/ 660867 w 21"/>
                <a:gd name="T101" fmla="*/ 473597 h 24"/>
                <a:gd name="T102" fmla="*/ 626990 w 21"/>
                <a:gd name="T103" fmla="*/ 444583 h 24"/>
                <a:gd name="T104" fmla="*/ 660867 w 21"/>
                <a:gd name="T105" fmla="*/ 411486 h 24"/>
                <a:gd name="T106" fmla="*/ 626990 w 21"/>
                <a:gd name="T107" fmla="*/ 444583 h 24"/>
                <a:gd name="T108" fmla="*/ 566304 w 21"/>
                <a:gd name="T109" fmla="*/ 191143 h 24"/>
                <a:gd name="T110" fmla="*/ 660867 w 21"/>
                <a:gd name="T111" fmla="*/ 411486 h 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4">
                  <a:moveTo>
                    <a:pt x="18" y="6"/>
                  </a:moveTo>
                  <a:cubicBezTo>
                    <a:pt x="18" y="5"/>
                    <a:pt x="17" y="4"/>
                    <a:pt x="16" y="4"/>
                  </a:cubicBezTo>
                  <a:lnTo>
                    <a:pt x="17" y="3"/>
                  </a:lnTo>
                  <a:cubicBezTo>
                    <a:pt x="18" y="3"/>
                    <a:pt x="19" y="4"/>
                    <a:pt x="19" y="6"/>
                  </a:cubicBezTo>
                  <a:lnTo>
                    <a:pt x="18" y="6"/>
                  </a:lnTo>
                  <a:close/>
                  <a:moveTo>
                    <a:pt x="16" y="4"/>
                  </a:moveTo>
                  <a:cubicBezTo>
                    <a:pt x="16" y="3"/>
                    <a:pt x="15" y="3"/>
                    <a:pt x="14" y="2"/>
                  </a:cubicBezTo>
                  <a:lnTo>
                    <a:pt x="14" y="1"/>
                  </a:lnTo>
                  <a:cubicBezTo>
                    <a:pt x="15" y="1"/>
                    <a:pt x="16" y="2"/>
                    <a:pt x="17" y="3"/>
                  </a:cubicBezTo>
                  <a:lnTo>
                    <a:pt x="16" y="4"/>
                  </a:lnTo>
                  <a:close/>
                  <a:moveTo>
                    <a:pt x="14" y="2"/>
                  </a:moveTo>
                  <a:cubicBezTo>
                    <a:pt x="13" y="2"/>
                    <a:pt x="11" y="3"/>
                    <a:pt x="10" y="4"/>
                  </a:cubicBezTo>
                  <a:lnTo>
                    <a:pt x="9" y="3"/>
                  </a:lnTo>
                  <a:cubicBezTo>
                    <a:pt x="11" y="2"/>
                    <a:pt x="12" y="0"/>
                    <a:pt x="14" y="1"/>
                  </a:cubicBezTo>
                  <a:lnTo>
                    <a:pt x="14" y="2"/>
                  </a:lnTo>
                  <a:close/>
                  <a:moveTo>
                    <a:pt x="10" y="4"/>
                  </a:moveTo>
                  <a:cubicBezTo>
                    <a:pt x="10" y="4"/>
                    <a:pt x="9" y="5"/>
                    <a:pt x="9" y="5"/>
                  </a:cubicBezTo>
                  <a:lnTo>
                    <a:pt x="8" y="4"/>
                  </a:lnTo>
                  <a:cubicBezTo>
                    <a:pt x="8" y="4"/>
                    <a:pt x="9" y="3"/>
                    <a:pt x="9" y="3"/>
                  </a:cubicBezTo>
                  <a:lnTo>
                    <a:pt x="10" y="4"/>
                  </a:lnTo>
                  <a:close/>
                  <a:moveTo>
                    <a:pt x="9" y="5"/>
                  </a:moveTo>
                  <a:lnTo>
                    <a:pt x="9" y="5"/>
                  </a:lnTo>
                  <a:lnTo>
                    <a:pt x="8" y="5"/>
                  </a:lnTo>
                  <a:lnTo>
                    <a:pt x="9" y="5"/>
                  </a:lnTo>
                  <a:close/>
                  <a:moveTo>
                    <a:pt x="9" y="5"/>
                  </a:moveTo>
                  <a:cubicBezTo>
                    <a:pt x="7" y="7"/>
                    <a:pt x="6" y="8"/>
                    <a:pt x="5" y="10"/>
                  </a:cubicBezTo>
                  <a:lnTo>
                    <a:pt x="3" y="9"/>
                  </a:lnTo>
                  <a:cubicBezTo>
                    <a:pt x="5" y="7"/>
                    <a:pt x="6" y="6"/>
                    <a:pt x="8" y="4"/>
                  </a:cubicBezTo>
                  <a:lnTo>
                    <a:pt x="9" y="5"/>
                  </a:lnTo>
                  <a:close/>
                  <a:moveTo>
                    <a:pt x="5" y="10"/>
                  </a:moveTo>
                  <a:cubicBezTo>
                    <a:pt x="4" y="12"/>
                    <a:pt x="3" y="13"/>
                    <a:pt x="1" y="15"/>
                  </a:cubicBezTo>
                  <a:lnTo>
                    <a:pt x="0" y="14"/>
                  </a:lnTo>
                  <a:cubicBezTo>
                    <a:pt x="2" y="12"/>
                    <a:pt x="3" y="11"/>
                    <a:pt x="3" y="9"/>
                  </a:cubicBezTo>
                  <a:lnTo>
                    <a:pt x="5" y="10"/>
                  </a:lnTo>
                  <a:close/>
                  <a:moveTo>
                    <a:pt x="0" y="14"/>
                  </a:moveTo>
                  <a:lnTo>
                    <a:pt x="0" y="14"/>
                  </a:lnTo>
                  <a:lnTo>
                    <a:pt x="1" y="14"/>
                  </a:lnTo>
                  <a:lnTo>
                    <a:pt x="0" y="14"/>
                  </a:lnTo>
                  <a:close/>
                  <a:moveTo>
                    <a:pt x="1" y="15"/>
                  </a:moveTo>
                  <a:cubicBezTo>
                    <a:pt x="1" y="15"/>
                    <a:pt x="1" y="15"/>
                    <a:pt x="1" y="15"/>
                  </a:cubicBezTo>
                  <a:lnTo>
                    <a:pt x="0" y="14"/>
                  </a:lnTo>
                  <a:cubicBezTo>
                    <a:pt x="0" y="14"/>
                    <a:pt x="0" y="14"/>
                    <a:pt x="0" y="14"/>
                  </a:cubicBezTo>
                  <a:lnTo>
                    <a:pt x="1" y="15"/>
                  </a:lnTo>
                  <a:close/>
                  <a:moveTo>
                    <a:pt x="1" y="15"/>
                  </a:moveTo>
                  <a:cubicBezTo>
                    <a:pt x="1" y="15"/>
                    <a:pt x="1" y="15"/>
                    <a:pt x="1" y="15"/>
                  </a:cubicBezTo>
                  <a:lnTo>
                    <a:pt x="0" y="15"/>
                  </a:lnTo>
                  <a:cubicBezTo>
                    <a:pt x="0" y="15"/>
                    <a:pt x="0" y="15"/>
                    <a:pt x="0" y="14"/>
                  </a:cubicBezTo>
                  <a:lnTo>
                    <a:pt x="1" y="15"/>
                  </a:lnTo>
                  <a:close/>
                  <a:moveTo>
                    <a:pt x="1" y="15"/>
                  </a:moveTo>
                  <a:cubicBezTo>
                    <a:pt x="1" y="15"/>
                    <a:pt x="1" y="15"/>
                    <a:pt x="1" y="15"/>
                  </a:cubicBezTo>
                  <a:lnTo>
                    <a:pt x="0" y="16"/>
                  </a:lnTo>
                  <a:cubicBezTo>
                    <a:pt x="0" y="16"/>
                    <a:pt x="0" y="16"/>
                    <a:pt x="0" y="15"/>
                  </a:cubicBezTo>
                  <a:lnTo>
                    <a:pt x="1" y="15"/>
                  </a:lnTo>
                  <a:close/>
                  <a:moveTo>
                    <a:pt x="0" y="16"/>
                  </a:moveTo>
                  <a:lnTo>
                    <a:pt x="0" y="16"/>
                  </a:lnTo>
                  <a:lnTo>
                    <a:pt x="1" y="16"/>
                  </a:lnTo>
                  <a:lnTo>
                    <a:pt x="0" y="16"/>
                  </a:lnTo>
                  <a:close/>
                  <a:moveTo>
                    <a:pt x="1" y="15"/>
                  </a:moveTo>
                  <a:cubicBezTo>
                    <a:pt x="2" y="15"/>
                    <a:pt x="2" y="16"/>
                    <a:pt x="2" y="16"/>
                  </a:cubicBezTo>
                  <a:lnTo>
                    <a:pt x="1" y="17"/>
                  </a:lnTo>
                  <a:cubicBezTo>
                    <a:pt x="1" y="17"/>
                    <a:pt x="1" y="17"/>
                    <a:pt x="0" y="16"/>
                  </a:cubicBezTo>
                  <a:lnTo>
                    <a:pt x="1" y="15"/>
                  </a:lnTo>
                  <a:close/>
                  <a:moveTo>
                    <a:pt x="2" y="16"/>
                  </a:moveTo>
                  <a:lnTo>
                    <a:pt x="2" y="16"/>
                  </a:lnTo>
                  <a:close/>
                  <a:moveTo>
                    <a:pt x="2" y="16"/>
                  </a:moveTo>
                  <a:cubicBezTo>
                    <a:pt x="4" y="17"/>
                    <a:pt x="5" y="18"/>
                    <a:pt x="7" y="19"/>
                  </a:cubicBezTo>
                  <a:lnTo>
                    <a:pt x="6" y="20"/>
                  </a:lnTo>
                  <a:cubicBezTo>
                    <a:pt x="5" y="19"/>
                    <a:pt x="3" y="18"/>
                    <a:pt x="1" y="17"/>
                  </a:cubicBezTo>
                  <a:lnTo>
                    <a:pt x="2" y="16"/>
                  </a:lnTo>
                  <a:close/>
                  <a:moveTo>
                    <a:pt x="7" y="19"/>
                  </a:moveTo>
                  <a:cubicBezTo>
                    <a:pt x="9" y="21"/>
                    <a:pt x="12" y="22"/>
                    <a:pt x="15" y="23"/>
                  </a:cubicBezTo>
                  <a:lnTo>
                    <a:pt x="15" y="24"/>
                  </a:lnTo>
                  <a:cubicBezTo>
                    <a:pt x="11" y="24"/>
                    <a:pt x="9" y="22"/>
                    <a:pt x="6" y="20"/>
                  </a:cubicBezTo>
                  <a:lnTo>
                    <a:pt x="7" y="19"/>
                  </a:lnTo>
                  <a:close/>
                  <a:moveTo>
                    <a:pt x="15" y="23"/>
                  </a:moveTo>
                  <a:lnTo>
                    <a:pt x="15" y="23"/>
                  </a:lnTo>
                  <a:close/>
                  <a:moveTo>
                    <a:pt x="15" y="23"/>
                  </a:moveTo>
                  <a:cubicBezTo>
                    <a:pt x="18" y="23"/>
                    <a:pt x="19" y="19"/>
                    <a:pt x="20" y="16"/>
                  </a:cubicBezTo>
                  <a:lnTo>
                    <a:pt x="21" y="16"/>
                  </a:lnTo>
                  <a:cubicBezTo>
                    <a:pt x="20" y="20"/>
                    <a:pt x="19" y="24"/>
                    <a:pt x="15" y="24"/>
                  </a:cubicBezTo>
                  <a:lnTo>
                    <a:pt x="15" y="23"/>
                  </a:lnTo>
                  <a:close/>
                  <a:moveTo>
                    <a:pt x="20" y="16"/>
                  </a:moveTo>
                  <a:cubicBezTo>
                    <a:pt x="20" y="16"/>
                    <a:pt x="20" y="15"/>
                    <a:pt x="20" y="15"/>
                  </a:cubicBezTo>
                  <a:lnTo>
                    <a:pt x="21" y="15"/>
                  </a:lnTo>
                  <a:cubicBezTo>
                    <a:pt x="21" y="15"/>
                    <a:pt x="21" y="16"/>
                    <a:pt x="21" y="16"/>
                  </a:cubicBezTo>
                  <a:lnTo>
                    <a:pt x="20" y="16"/>
                  </a:lnTo>
                  <a:close/>
                  <a:moveTo>
                    <a:pt x="20" y="15"/>
                  </a:moveTo>
                  <a:lnTo>
                    <a:pt x="20" y="15"/>
                  </a:lnTo>
                  <a:lnTo>
                    <a:pt x="21" y="15"/>
                  </a:lnTo>
                  <a:lnTo>
                    <a:pt x="20" y="15"/>
                  </a:lnTo>
                  <a:close/>
                  <a:moveTo>
                    <a:pt x="20" y="15"/>
                  </a:moveTo>
                  <a:lnTo>
                    <a:pt x="20" y="15"/>
                  </a:lnTo>
                  <a:lnTo>
                    <a:pt x="21" y="15"/>
                  </a:lnTo>
                  <a:lnTo>
                    <a:pt x="20" y="15"/>
                  </a:lnTo>
                  <a:close/>
                  <a:moveTo>
                    <a:pt x="20" y="15"/>
                  </a:moveTo>
                  <a:cubicBezTo>
                    <a:pt x="20" y="14"/>
                    <a:pt x="20" y="14"/>
                    <a:pt x="20" y="14"/>
                  </a:cubicBezTo>
                  <a:lnTo>
                    <a:pt x="21" y="14"/>
                  </a:lnTo>
                  <a:cubicBezTo>
                    <a:pt x="21" y="14"/>
                    <a:pt x="21" y="15"/>
                    <a:pt x="21" y="15"/>
                  </a:cubicBezTo>
                  <a:lnTo>
                    <a:pt x="20" y="15"/>
                  </a:lnTo>
                  <a:close/>
                  <a:moveTo>
                    <a:pt x="20" y="14"/>
                  </a:moveTo>
                  <a:cubicBezTo>
                    <a:pt x="20" y="13"/>
                    <a:pt x="20" y="13"/>
                    <a:pt x="20" y="13"/>
                  </a:cubicBezTo>
                  <a:lnTo>
                    <a:pt x="21" y="13"/>
                  </a:lnTo>
                  <a:cubicBezTo>
                    <a:pt x="21" y="13"/>
                    <a:pt x="21" y="13"/>
                    <a:pt x="21" y="14"/>
                  </a:cubicBezTo>
                  <a:lnTo>
                    <a:pt x="20" y="14"/>
                  </a:lnTo>
                  <a:close/>
                  <a:moveTo>
                    <a:pt x="20" y="13"/>
                  </a:moveTo>
                  <a:cubicBezTo>
                    <a:pt x="20" y="11"/>
                    <a:pt x="19" y="8"/>
                    <a:pt x="18" y="6"/>
                  </a:cubicBezTo>
                  <a:lnTo>
                    <a:pt x="19" y="6"/>
                  </a:lnTo>
                  <a:cubicBezTo>
                    <a:pt x="20" y="7"/>
                    <a:pt x="21" y="10"/>
                    <a:pt x="21" y="13"/>
                  </a:cubicBezTo>
                  <a:lnTo>
                    <a:pt x="20" y="1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6" name="Freeform 59">
              <a:extLst>
                <a:ext uri="{FF2B5EF4-FFF2-40B4-BE49-F238E27FC236}">
                  <a16:creationId xmlns:a16="http://schemas.microsoft.com/office/drawing/2014/main" id="{1E132006-12BA-0CF2-8F4C-E3886AD3E3F1}"/>
                </a:ext>
              </a:extLst>
            </p:cNvPr>
            <p:cNvSpPr>
              <a:spLocks/>
            </p:cNvSpPr>
            <p:nvPr/>
          </p:nvSpPr>
          <p:spPr bwMode="auto">
            <a:xfrm>
              <a:off x="2394" y="1900"/>
              <a:ext cx="134" cy="101"/>
            </a:xfrm>
            <a:custGeom>
              <a:avLst/>
              <a:gdLst>
                <a:gd name="T0" fmla="*/ 634602 w 24"/>
                <a:gd name="T1" fmla="*/ 283552 h 18"/>
                <a:gd name="T2" fmla="*/ 92242 w 24"/>
                <a:gd name="T3" fmla="*/ 0 h 18"/>
                <a:gd name="T4" fmla="*/ 0 w 24"/>
                <a:gd name="T5" fmla="*/ 61492 h 18"/>
                <a:gd name="T6" fmla="*/ 634602 w 24"/>
                <a:gd name="T7" fmla="*/ 562155 h 18"/>
                <a:gd name="T8" fmla="*/ 667677 w 24"/>
                <a:gd name="T9" fmla="*/ 562155 h 18"/>
                <a:gd name="T10" fmla="*/ 607450 w 24"/>
                <a:gd name="T11" fmla="*/ 217116 h 18"/>
                <a:gd name="T12" fmla="*/ 634602 w 24"/>
                <a:gd name="T13" fmla="*/ 28355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7" name="Freeform 60">
              <a:extLst>
                <a:ext uri="{FF2B5EF4-FFF2-40B4-BE49-F238E27FC236}">
                  <a16:creationId xmlns:a16="http://schemas.microsoft.com/office/drawing/2014/main" id="{E4E9059C-9EBC-FDB1-9858-2071327605E2}"/>
                </a:ext>
              </a:extLst>
            </p:cNvPr>
            <p:cNvSpPr>
              <a:spLocks/>
            </p:cNvSpPr>
            <p:nvPr/>
          </p:nvSpPr>
          <p:spPr bwMode="auto">
            <a:xfrm>
              <a:off x="2394" y="1900"/>
              <a:ext cx="134" cy="101"/>
            </a:xfrm>
            <a:custGeom>
              <a:avLst/>
              <a:gdLst>
                <a:gd name="T0" fmla="*/ 634602 w 24"/>
                <a:gd name="T1" fmla="*/ 283552 h 18"/>
                <a:gd name="T2" fmla="*/ 92242 w 24"/>
                <a:gd name="T3" fmla="*/ 0 h 18"/>
                <a:gd name="T4" fmla="*/ 0 w 24"/>
                <a:gd name="T5" fmla="*/ 61492 h 18"/>
                <a:gd name="T6" fmla="*/ 634602 w 24"/>
                <a:gd name="T7" fmla="*/ 562155 h 18"/>
                <a:gd name="T8" fmla="*/ 667677 w 24"/>
                <a:gd name="T9" fmla="*/ 562155 h 18"/>
                <a:gd name="T10" fmla="*/ 607450 w 24"/>
                <a:gd name="T11" fmla="*/ 217116 h 18"/>
                <a:gd name="T12" fmla="*/ 634602 w 24"/>
                <a:gd name="T13" fmla="*/ 28355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8">
                  <a:moveTo>
                    <a:pt x="21" y="9"/>
                  </a:moveTo>
                  <a:cubicBezTo>
                    <a:pt x="18" y="3"/>
                    <a:pt x="10" y="1"/>
                    <a:pt x="3" y="0"/>
                  </a:cubicBezTo>
                  <a:cubicBezTo>
                    <a:pt x="1" y="0"/>
                    <a:pt x="0" y="1"/>
                    <a:pt x="0" y="2"/>
                  </a:cubicBezTo>
                  <a:cubicBezTo>
                    <a:pt x="3" y="12"/>
                    <a:pt x="12" y="16"/>
                    <a:pt x="21" y="18"/>
                  </a:cubicBezTo>
                  <a:cubicBezTo>
                    <a:pt x="21" y="18"/>
                    <a:pt x="22" y="18"/>
                    <a:pt x="22" y="18"/>
                  </a:cubicBezTo>
                  <a:cubicBezTo>
                    <a:pt x="24" y="14"/>
                    <a:pt x="23" y="9"/>
                    <a:pt x="20" y="7"/>
                  </a:cubicBezTo>
                  <a:lnTo>
                    <a:pt x="21" y="9"/>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58" name="Freeform 61">
              <a:extLst>
                <a:ext uri="{FF2B5EF4-FFF2-40B4-BE49-F238E27FC236}">
                  <a16:creationId xmlns:a16="http://schemas.microsoft.com/office/drawing/2014/main" id="{F5D6A861-78D7-6B8B-7DE5-4EB3976C6F69}"/>
                </a:ext>
              </a:extLst>
            </p:cNvPr>
            <p:cNvSpPr>
              <a:spLocks noEditPoints="1"/>
            </p:cNvSpPr>
            <p:nvPr/>
          </p:nvSpPr>
          <p:spPr bwMode="auto">
            <a:xfrm>
              <a:off x="2388" y="1894"/>
              <a:ext cx="140" cy="112"/>
            </a:xfrm>
            <a:custGeom>
              <a:avLst/>
              <a:gdLst>
                <a:gd name="T0" fmla="*/ 429727 w 25"/>
                <a:gd name="T1" fmla="*/ 120988 h 20"/>
                <a:gd name="T2" fmla="*/ 710024 w 25"/>
                <a:gd name="T3" fmla="*/ 275374 h 20"/>
                <a:gd name="T4" fmla="*/ 429727 w 25"/>
                <a:gd name="T5" fmla="*/ 120988 h 20"/>
                <a:gd name="T6" fmla="*/ 120988 w 25"/>
                <a:gd name="T7" fmla="*/ 0 h 20"/>
                <a:gd name="T8" fmla="*/ 429727 w 25"/>
                <a:gd name="T9" fmla="*/ 120988 h 20"/>
                <a:gd name="T10" fmla="*/ 93419 w 25"/>
                <a:gd name="T11" fmla="*/ 60934 h 20"/>
                <a:gd name="T12" fmla="*/ 93419 w 25"/>
                <a:gd name="T13" fmla="*/ 60934 h 20"/>
                <a:gd name="T14" fmla="*/ 93419 w 25"/>
                <a:gd name="T15" fmla="*/ 60934 h 20"/>
                <a:gd name="T16" fmla="*/ 120988 w 25"/>
                <a:gd name="T17" fmla="*/ 33365 h 20"/>
                <a:gd name="T18" fmla="*/ 93419 w 25"/>
                <a:gd name="T19" fmla="*/ 60934 h 20"/>
                <a:gd name="T20" fmla="*/ 33365 w 25"/>
                <a:gd name="T21" fmla="*/ 33365 h 20"/>
                <a:gd name="T22" fmla="*/ 93419 w 25"/>
                <a:gd name="T23" fmla="*/ 60934 h 20"/>
                <a:gd name="T24" fmla="*/ 33365 w 25"/>
                <a:gd name="T25" fmla="*/ 33365 h 20"/>
                <a:gd name="T26" fmla="*/ 33365 w 25"/>
                <a:gd name="T27" fmla="*/ 33365 h 20"/>
                <a:gd name="T28" fmla="*/ 60934 w 25"/>
                <a:gd name="T29" fmla="*/ 93419 h 20"/>
                <a:gd name="T30" fmla="*/ 33365 w 25"/>
                <a:gd name="T31" fmla="*/ 33365 h 20"/>
                <a:gd name="T32" fmla="*/ 60934 w 25"/>
                <a:gd name="T33" fmla="*/ 93419 h 20"/>
                <a:gd name="T34" fmla="*/ 0 w 25"/>
                <a:gd name="T35" fmla="*/ 120988 h 20"/>
                <a:gd name="T36" fmla="*/ 60934 w 25"/>
                <a:gd name="T37" fmla="*/ 93419 h 20"/>
                <a:gd name="T38" fmla="*/ 60934 w 25"/>
                <a:gd name="T39" fmla="*/ 93419 h 20"/>
                <a:gd name="T40" fmla="*/ 60934 w 25"/>
                <a:gd name="T41" fmla="*/ 93419 h 20"/>
                <a:gd name="T42" fmla="*/ 308739 w 25"/>
                <a:gd name="T43" fmla="*/ 429727 h 20"/>
                <a:gd name="T44" fmla="*/ 0 w 25"/>
                <a:gd name="T45" fmla="*/ 120988 h 20"/>
                <a:gd name="T46" fmla="*/ 308739 w 25"/>
                <a:gd name="T47" fmla="*/ 429727 h 20"/>
                <a:gd name="T48" fmla="*/ 677533 w 25"/>
                <a:gd name="T49" fmla="*/ 616599 h 20"/>
                <a:gd name="T50" fmla="*/ 308739 w 25"/>
                <a:gd name="T51" fmla="*/ 429727 h 20"/>
                <a:gd name="T52" fmla="*/ 710024 w 25"/>
                <a:gd name="T53" fmla="*/ 616599 h 20"/>
                <a:gd name="T54" fmla="*/ 677533 w 25"/>
                <a:gd name="T55" fmla="*/ 584114 h 20"/>
                <a:gd name="T56" fmla="*/ 650126 w 25"/>
                <a:gd name="T57" fmla="*/ 584114 h 20"/>
                <a:gd name="T58" fmla="*/ 710024 w 25"/>
                <a:gd name="T59" fmla="*/ 616599 h 20"/>
                <a:gd name="T60" fmla="*/ 650126 w 25"/>
                <a:gd name="T61" fmla="*/ 584114 h 20"/>
                <a:gd name="T62" fmla="*/ 710024 w 25"/>
                <a:gd name="T63" fmla="*/ 584114 h 20"/>
                <a:gd name="T64" fmla="*/ 710024 w 25"/>
                <a:gd name="T65" fmla="*/ 616599 h 20"/>
                <a:gd name="T66" fmla="*/ 710024 w 25"/>
                <a:gd name="T67" fmla="*/ 584114 h 20"/>
                <a:gd name="T68" fmla="*/ 710024 w 25"/>
                <a:gd name="T69" fmla="*/ 584114 h 20"/>
                <a:gd name="T70" fmla="*/ 710024 w 25"/>
                <a:gd name="T71" fmla="*/ 556702 h 20"/>
                <a:gd name="T72" fmla="*/ 737587 w 25"/>
                <a:gd name="T73" fmla="*/ 584114 h 20"/>
                <a:gd name="T74" fmla="*/ 710024 w 25"/>
                <a:gd name="T75" fmla="*/ 556702 h 20"/>
                <a:gd name="T76" fmla="*/ 710024 w 25"/>
                <a:gd name="T77" fmla="*/ 584114 h 20"/>
                <a:gd name="T78" fmla="*/ 710024 w 25"/>
                <a:gd name="T79" fmla="*/ 556702 h 20"/>
                <a:gd name="T80" fmla="*/ 770952 w 25"/>
                <a:gd name="T81" fmla="*/ 523146 h 20"/>
                <a:gd name="T82" fmla="*/ 710024 w 25"/>
                <a:gd name="T83" fmla="*/ 556702 h 20"/>
                <a:gd name="T84" fmla="*/ 710024 w 25"/>
                <a:gd name="T85" fmla="*/ 462213 h 20"/>
                <a:gd name="T86" fmla="*/ 770952 w 25"/>
                <a:gd name="T87" fmla="*/ 523146 h 20"/>
                <a:gd name="T88" fmla="*/ 710024 w 25"/>
                <a:gd name="T89" fmla="*/ 462213 h 20"/>
                <a:gd name="T90" fmla="*/ 650126 w 25"/>
                <a:gd name="T91" fmla="*/ 214441 h 20"/>
                <a:gd name="T92" fmla="*/ 710024 w 25"/>
                <a:gd name="T93" fmla="*/ 462213 h 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 h="20">
                  <a:moveTo>
                    <a:pt x="22" y="10"/>
                  </a:moveTo>
                  <a:cubicBezTo>
                    <a:pt x="20" y="7"/>
                    <a:pt x="17" y="5"/>
                    <a:pt x="14" y="4"/>
                  </a:cubicBezTo>
                  <a:lnTo>
                    <a:pt x="14" y="3"/>
                  </a:lnTo>
                  <a:cubicBezTo>
                    <a:pt x="18" y="4"/>
                    <a:pt x="21" y="6"/>
                    <a:pt x="23" y="9"/>
                  </a:cubicBezTo>
                  <a:lnTo>
                    <a:pt x="22" y="10"/>
                  </a:lnTo>
                  <a:close/>
                  <a:moveTo>
                    <a:pt x="14" y="4"/>
                  </a:moveTo>
                  <a:cubicBezTo>
                    <a:pt x="11" y="3"/>
                    <a:pt x="7" y="2"/>
                    <a:pt x="3" y="2"/>
                  </a:cubicBezTo>
                  <a:lnTo>
                    <a:pt x="4" y="0"/>
                  </a:lnTo>
                  <a:cubicBezTo>
                    <a:pt x="7" y="1"/>
                    <a:pt x="11" y="2"/>
                    <a:pt x="14" y="3"/>
                  </a:cubicBezTo>
                  <a:lnTo>
                    <a:pt x="14" y="4"/>
                  </a:lnTo>
                  <a:close/>
                  <a:moveTo>
                    <a:pt x="3" y="2"/>
                  </a:moveTo>
                  <a:lnTo>
                    <a:pt x="3" y="2"/>
                  </a:lnTo>
                  <a:lnTo>
                    <a:pt x="4" y="1"/>
                  </a:lnTo>
                  <a:lnTo>
                    <a:pt x="3" y="2"/>
                  </a:lnTo>
                  <a:close/>
                  <a:moveTo>
                    <a:pt x="3" y="2"/>
                  </a:moveTo>
                  <a:cubicBezTo>
                    <a:pt x="3" y="2"/>
                    <a:pt x="3" y="2"/>
                    <a:pt x="3" y="2"/>
                  </a:cubicBezTo>
                  <a:lnTo>
                    <a:pt x="2" y="1"/>
                  </a:lnTo>
                  <a:cubicBezTo>
                    <a:pt x="3" y="0"/>
                    <a:pt x="3" y="0"/>
                    <a:pt x="4" y="1"/>
                  </a:cubicBezTo>
                  <a:lnTo>
                    <a:pt x="3" y="2"/>
                  </a:lnTo>
                  <a:close/>
                  <a:moveTo>
                    <a:pt x="3" y="2"/>
                  </a:moveTo>
                  <a:cubicBezTo>
                    <a:pt x="2" y="2"/>
                    <a:pt x="2" y="2"/>
                    <a:pt x="2" y="2"/>
                  </a:cubicBezTo>
                  <a:lnTo>
                    <a:pt x="1" y="1"/>
                  </a:lnTo>
                  <a:cubicBezTo>
                    <a:pt x="1" y="1"/>
                    <a:pt x="2" y="1"/>
                    <a:pt x="2" y="1"/>
                  </a:cubicBezTo>
                  <a:lnTo>
                    <a:pt x="3" y="2"/>
                  </a:lnTo>
                  <a:close/>
                  <a:moveTo>
                    <a:pt x="1" y="1"/>
                  </a:moveTo>
                  <a:lnTo>
                    <a:pt x="1" y="1"/>
                  </a:lnTo>
                  <a:lnTo>
                    <a:pt x="2" y="2"/>
                  </a:lnTo>
                  <a:lnTo>
                    <a:pt x="1" y="1"/>
                  </a:lnTo>
                  <a:close/>
                  <a:moveTo>
                    <a:pt x="2" y="2"/>
                  </a:moveTo>
                  <a:cubicBezTo>
                    <a:pt x="2" y="2"/>
                    <a:pt x="2" y="3"/>
                    <a:pt x="2" y="3"/>
                  </a:cubicBezTo>
                  <a:lnTo>
                    <a:pt x="0" y="3"/>
                  </a:lnTo>
                  <a:cubicBezTo>
                    <a:pt x="0" y="2"/>
                    <a:pt x="1" y="2"/>
                    <a:pt x="1" y="1"/>
                  </a:cubicBezTo>
                  <a:lnTo>
                    <a:pt x="2" y="2"/>
                  </a:lnTo>
                  <a:close/>
                  <a:moveTo>
                    <a:pt x="2" y="3"/>
                  </a:moveTo>
                  <a:cubicBezTo>
                    <a:pt x="2" y="3"/>
                    <a:pt x="2" y="3"/>
                    <a:pt x="2" y="3"/>
                  </a:cubicBezTo>
                  <a:lnTo>
                    <a:pt x="0" y="4"/>
                  </a:lnTo>
                  <a:cubicBezTo>
                    <a:pt x="0" y="3"/>
                    <a:pt x="0" y="3"/>
                    <a:pt x="0" y="3"/>
                  </a:cubicBezTo>
                  <a:lnTo>
                    <a:pt x="2" y="3"/>
                  </a:lnTo>
                  <a:close/>
                  <a:moveTo>
                    <a:pt x="2" y="3"/>
                  </a:moveTo>
                  <a:lnTo>
                    <a:pt x="2" y="3"/>
                  </a:lnTo>
                  <a:lnTo>
                    <a:pt x="1" y="3"/>
                  </a:lnTo>
                  <a:lnTo>
                    <a:pt x="2" y="3"/>
                  </a:lnTo>
                  <a:close/>
                  <a:moveTo>
                    <a:pt x="2" y="3"/>
                  </a:moveTo>
                  <a:cubicBezTo>
                    <a:pt x="3" y="8"/>
                    <a:pt x="6" y="11"/>
                    <a:pt x="10" y="14"/>
                  </a:cubicBezTo>
                  <a:lnTo>
                    <a:pt x="9" y="15"/>
                  </a:lnTo>
                  <a:cubicBezTo>
                    <a:pt x="5" y="12"/>
                    <a:pt x="2" y="9"/>
                    <a:pt x="0" y="4"/>
                  </a:cubicBezTo>
                  <a:lnTo>
                    <a:pt x="2" y="3"/>
                  </a:lnTo>
                  <a:close/>
                  <a:moveTo>
                    <a:pt x="10" y="14"/>
                  </a:moveTo>
                  <a:cubicBezTo>
                    <a:pt x="13" y="16"/>
                    <a:pt x="18" y="18"/>
                    <a:pt x="22" y="19"/>
                  </a:cubicBezTo>
                  <a:lnTo>
                    <a:pt x="22" y="20"/>
                  </a:lnTo>
                  <a:cubicBezTo>
                    <a:pt x="17" y="19"/>
                    <a:pt x="13" y="17"/>
                    <a:pt x="9" y="15"/>
                  </a:cubicBezTo>
                  <a:lnTo>
                    <a:pt x="10" y="14"/>
                  </a:lnTo>
                  <a:close/>
                  <a:moveTo>
                    <a:pt x="23" y="20"/>
                  </a:moveTo>
                  <a:lnTo>
                    <a:pt x="23" y="20"/>
                  </a:lnTo>
                  <a:lnTo>
                    <a:pt x="22" y="20"/>
                  </a:lnTo>
                  <a:lnTo>
                    <a:pt x="22" y="19"/>
                  </a:lnTo>
                  <a:lnTo>
                    <a:pt x="23" y="20"/>
                  </a:lnTo>
                  <a:close/>
                  <a:moveTo>
                    <a:pt x="21" y="19"/>
                  </a:moveTo>
                  <a:cubicBezTo>
                    <a:pt x="22" y="18"/>
                    <a:pt x="22" y="18"/>
                    <a:pt x="23" y="18"/>
                  </a:cubicBezTo>
                  <a:lnTo>
                    <a:pt x="23" y="20"/>
                  </a:lnTo>
                  <a:cubicBezTo>
                    <a:pt x="23" y="20"/>
                    <a:pt x="23" y="20"/>
                    <a:pt x="23" y="20"/>
                  </a:cubicBezTo>
                  <a:lnTo>
                    <a:pt x="21" y="19"/>
                  </a:lnTo>
                  <a:close/>
                  <a:moveTo>
                    <a:pt x="23" y="18"/>
                  </a:moveTo>
                  <a:cubicBezTo>
                    <a:pt x="23" y="18"/>
                    <a:pt x="23" y="19"/>
                    <a:pt x="23" y="19"/>
                  </a:cubicBezTo>
                  <a:lnTo>
                    <a:pt x="24" y="19"/>
                  </a:lnTo>
                  <a:cubicBezTo>
                    <a:pt x="24" y="19"/>
                    <a:pt x="24" y="19"/>
                    <a:pt x="23" y="20"/>
                  </a:cubicBezTo>
                  <a:lnTo>
                    <a:pt x="23" y="18"/>
                  </a:lnTo>
                  <a:close/>
                  <a:moveTo>
                    <a:pt x="23" y="19"/>
                  </a:moveTo>
                  <a:lnTo>
                    <a:pt x="23" y="18"/>
                  </a:lnTo>
                  <a:lnTo>
                    <a:pt x="23" y="19"/>
                  </a:lnTo>
                  <a:close/>
                  <a:moveTo>
                    <a:pt x="23" y="18"/>
                  </a:moveTo>
                  <a:lnTo>
                    <a:pt x="23" y="18"/>
                  </a:lnTo>
                  <a:lnTo>
                    <a:pt x="24" y="19"/>
                  </a:lnTo>
                  <a:lnTo>
                    <a:pt x="23" y="18"/>
                  </a:lnTo>
                  <a:close/>
                  <a:moveTo>
                    <a:pt x="23" y="18"/>
                  </a:moveTo>
                  <a:lnTo>
                    <a:pt x="23" y="18"/>
                  </a:lnTo>
                  <a:lnTo>
                    <a:pt x="23" y="19"/>
                  </a:lnTo>
                  <a:lnTo>
                    <a:pt x="23" y="18"/>
                  </a:lnTo>
                  <a:close/>
                  <a:moveTo>
                    <a:pt x="23" y="18"/>
                  </a:moveTo>
                  <a:cubicBezTo>
                    <a:pt x="23" y="18"/>
                    <a:pt x="23" y="18"/>
                    <a:pt x="23" y="17"/>
                  </a:cubicBezTo>
                  <a:lnTo>
                    <a:pt x="25" y="17"/>
                  </a:lnTo>
                  <a:cubicBezTo>
                    <a:pt x="24" y="18"/>
                    <a:pt x="24" y="18"/>
                    <a:pt x="24" y="19"/>
                  </a:cubicBezTo>
                  <a:lnTo>
                    <a:pt x="23" y="18"/>
                  </a:lnTo>
                  <a:close/>
                  <a:moveTo>
                    <a:pt x="23" y="17"/>
                  </a:moveTo>
                  <a:cubicBezTo>
                    <a:pt x="23" y="16"/>
                    <a:pt x="23" y="16"/>
                    <a:pt x="23" y="15"/>
                  </a:cubicBezTo>
                  <a:lnTo>
                    <a:pt x="25" y="16"/>
                  </a:lnTo>
                  <a:cubicBezTo>
                    <a:pt x="25" y="16"/>
                    <a:pt x="25" y="17"/>
                    <a:pt x="25" y="17"/>
                  </a:cubicBezTo>
                  <a:lnTo>
                    <a:pt x="23" y="17"/>
                  </a:lnTo>
                  <a:close/>
                  <a:moveTo>
                    <a:pt x="23" y="15"/>
                  </a:moveTo>
                  <a:cubicBezTo>
                    <a:pt x="24" y="13"/>
                    <a:pt x="23" y="10"/>
                    <a:pt x="20" y="8"/>
                  </a:cubicBezTo>
                  <a:lnTo>
                    <a:pt x="21" y="7"/>
                  </a:lnTo>
                  <a:cubicBezTo>
                    <a:pt x="24" y="9"/>
                    <a:pt x="25" y="12"/>
                    <a:pt x="25" y="16"/>
                  </a:cubicBezTo>
                  <a:lnTo>
                    <a:pt x="23" y="1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59" name="Freeform 62">
              <a:extLst>
                <a:ext uri="{FF2B5EF4-FFF2-40B4-BE49-F238E27FC236}">
                  <a16:creationId xmlns:a16="http://schemas.microsoft.com/office/drawing/2014/main" id="{43D1833F-66FC-4FA9-03FF-A8133F4166B2}"/>
                </a:ext>
              </a:extLst>
            </p:cNvPr>
            <p:cNvSpPr>
              <a:spLocks/>
            </p:cNvSpPr>
            <p:nvPr/>
          </p:nvSpPr>
          <p:spPr bwMode="auto">
            <a:xfrm>
              <a:off x="2528" y="1939"/>
              <a:ext cx="118" cy="84"/>
            </a:xfrm>
            <a:custGeom>
              <a:avLst/>
              <a:gdLst>
                <a:gd name="T0" fmla="*/ 470511 w 21"/>
                <a:gd name="T1" fmla="*/ 33365 h 15"/>
                <a:gd name="T2" fmla="*/ 33877 w 21"/>
                <a:gd name="T3" fmla="*/ 93419 h 15"/>
                <a:gd name="T4" fmla="*/ 95636 w 21"/>
                <a:gd name="T5" fmla="*/ 368794 h 15"/>
                <a:gd name="T6" fmla="*/ 566304 w 21"/>
                <a:gd name="T7" fmla="*/ 308739 h 15"/>
                <a:gd name="T8" fmla="*/ 470511 w 21"/>
                <a:gd name="T9" fmla="*/ 33365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15">
                  <a:moveTo>
                    <a:pt x="15" y="1"/>
                  </a:moveTo>
                  <a:cubicBezTo>
                    <a:pt x="10" y="0"/>
                    <a:pt x="6" y="3"/>
                    <a:pt x="1" y="3"/>
                  </a:cubicBezTo>
                  <a:cubicBezTo>
                    <a:pt x="0" y="6"/>
                    <a:pt x="1" y="10"/>
                    <a:pt x="3" y="12"/>
                  </a:cubicBezTo>
                  <a:cubicBezTo>
                    <a:pt x="7" y="15"/>
                    <a:pt x="13" y="12"/>
                    <a:pt x="18" y="10"/>
                  </a:cubicBezTo>
                  <a:cubicBezTo>
                    <a:pt x="21" y="9"/>
                    <a:pt x="19" y="3"/>
                    <a:pt x="1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0" name="Freeform 63">
              <a:extLst>
                <a:ext uri="{FF2B5EF4-FFF2-40B4-BE49-F238E27FC236}">
                  <a16:creationId xmlns:a16="http://schemas.microsoft.com/office/drawing/2014/main" id="{436615C0-9727-34A7-C9ED-F984360B17DF}"/>
                </a:ext>
              </a:extLst>
            </p:cNvPr>
            <p:cNvSpPr>
              <a:spLocks noEditPoints="1"/>
            </p:cNvSpPr>
            <p:nvPr/>
          </p:nvSpPr>
          <p:spPr bwMode="auto">
            <a:xfrm>
              <a:off x="2528" y="1939"/>
              <a:ext cx="112" cy="90"/>
            </a:xfrm>
            <a:custGeom>
              <a:avLst/>
              <a:gdLst>
                <a:gd name="T0" fmla="*/ 247806 w 20"/>
                <a:gd name="T1" fmla="*/ 62111 h 16"/>
                <a:gd name="T2" fmla="*/ 462213 w 20"/>
                <a:gd name="T3" fmla="*/ 0 h 16"/>
                <a:gd name="T4" fmla="*/ 247806 w 20"/>
                <a:gd name="T5" fmla="*/ 62111 h 16"/>
                <a:gd name="T6" fmla="*/ 60934 w 20"/>
                <a:gd name="T7" fmla="*/ 62111 h 16"/>
                <a:gd name="T8" fmla="*/ 247806 w 20"/>
                <a:gd name="T9" fmla="*/ 62111 h 16"/>
                <a:gd name="T10" fmla="*/ 33365 w 20"/>
                <a:gd name="T11" fmla="*/ 62111 h 16"/>
                <a:gd name="T12" fmla="*/ 33365 w 20"/>
                <a:gd name="T13" fmla="*/ 96126 h 16"/>
                <a:gd name="T14" fmla="*/ 60934 w 20"/>
                <a:gd name="T15" fmla="*/ 96126 h 16"/>
                <a:gd name="T16" fmla="*/ 33365 w 20"/>
                <a:gd name="T17" fmla="*/ 62111 h 16"/>
                <a:gd name="T18" fmla="*/ 60934 w 20"/>
                <a:gd name="T19" fmla="*/ 96126 h 16"/>
                <a:gd name="T20" fmla="*/ 33365 w 20"/>
                <a:gd name="T21" fmla="*/ 62111 h 16"/>
                <a:gd name="T22" fmla="*/ 33365 w 20"/>
                <a:gd name="T23" fmla="*/ 62111 h 16"/>
                <a:gd name="T24" fmla="*/ 60934 w 20"/>
                <a:gd name="T25" fmla="*/ 129223 h 16"/>
                <a:gd name="T26" fmla="*/ 33365 w 20"/>
                <a:gd name="T27" fmla="*/ 62111 h 16"/>
                <a:gd name="T28" fmla="*/ 60934 w 20"/>
                <a:gd name="T29" fmla="*/ 129223 h 16"/>
                <a:gd name="T30" fmla="*/ 0 w 20"/>
                <a:gd name="T31" fmla="*/ 191143 h 16"/>
                <a:gd name="T32" fmla="*/ 60934 w 20"/>
                <a:gd name="T33" fmla="*/ 129223 h 16"/>
                <a:gd name="T34" fmla="*/ 93419 w 20"/>
                <a:gd name="T35" fmla="*/ 349374 h 16"/>
                <a:gd name="T36" fmla="*/ 0 w 20"/>
                <a:gd name="T37" fmla="*/ 191143 h 16"/>
                <a:gd name="T38" fmla="*/ 60934 w 20"/>
                <a:gd name="T39" fmla="*/ 383361 h 16"/>
                <a:gd name="T40" fmla="*/ 93419 w 20"/>
                <a:gd name="T41" fmla="*/ 383361 h 16"/>
                <a:gd name="T42" fmla="*/ 93419 w 20"/>
                <a:gd name="T43" fmla="*/ 349374 h 16"/>
                <a:gd name="T44" fmla="*/ 523146 w 20"/>
                <a:gd name="T45" fmla="*/ 349374 h 16"/>
                <a:gd name="T46" fmla="*/ 93419 w 20"/>
                <a:gd name="T47" fmla="*/ 349374 h 16"/>
                <a:gd name="T48" fmla="*/ 523146 w 20"/>
                <a:gd name="T49" fmla="*/ 287263 h 16"/>
                <a:gd name="T50" fmla="*/ 523146 w 20"/>
                <a:gd name="T51" fmla="*/ 349374 h 16"/>
                <a:gd name="T52" fmla="*/ 523146 w 20"/>
                <a:gd name="T53" fmla="*/ 287263 h 16"/>
                <a:gd name="T54" fmla="*/ 556702 w 20"/>
                <a:gd name="T55" fmla="*/ 315394 h 16"/>
                <a:gd name="T56" fmla="*/ 556702 w 20"/>
                <a:gd name="T57" fmla="*/ 287263 h 16"/>
                <a:gd name="T58" fmla="*/ 584114 w 20"/>
                <a:gd name="T59" fmla="*/ 315394 h 16"/>
                <a:gd name="T60" fmla="*/ 556702 w 20"/>
                <a:gd name="T61" fmla="*/ 287263 h 16"/>
                <a:gd name="T62" fmla="*/ 584114 w 20"/>
                <a:gd name="T63" fmla="*/ 219268 h 16"/>
                <a:gd name="T64" fmla="*/ 584114 w 20"/>
                <a:gd name="T65" fmla="*/ 315394 h 16"/>
                <a:gd name="T66" fmla="*/ 584114 w 20"/>
                <a:gd name="T67" fmla="*/ 219268 h 16"/>
                <a:gd name="T68" fmla="*/ 584114 w 20"/>
                <a:gd name="T69" fmla="*/ 129223 h 16"/>
                <a:gd name="T70" fmla="*/ 584114 w 20"/>
                <a:gd name="T71" fmla="*/ 219268 h 16"/>
                <a:gd name="T72" fmla="*/ 429727 w 20"/>
                <a:gd name="T73" fmla="*/ 62111 h 16"/>
                <a:gd name="T74" fmla="*/ 584114 w 20"/>
                <a:gd name="T75" fmla="*/ 129223 h 16"/>
                <a:gd name="T76" fmla="*/ 462213 w 20"/>
                <a:gd name="T77" fmla="*/ 0 h 16"/>
                <a:gd name="T78" fmla="*/ 462213 w 20"/>
                <a:gd name="T79" fmla="*/ 33981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16">
                  <a:moveTo>
                    <a:pt x="14" y="2"/>
                  </a:moveTo>
                  <a:cubicBezTo>
                    <a:pt x="12" y="1"/>
                    <a:pt x="10" y="2"/>
                    <a:pt x="8" y="2"/>
                  </a:cubicBezTo>
                  <a:lnTo>
                    <a:pt x="7" y="1"/>
                  </a:lnTo>
                  <a:cubicBezTo>
                    <a:pt x="10" y="0"/>
                    <a:pt x="12" y="0"/>
                    <a:pt x="15" y="0"/>
                  </a:cubicBezTo>
                  <a:lnTo>
                    <a:pt x="14" y="2"/>
                  </a:lnTo>
                  <a:close/>
                  <a:moveTo>
                    <a:pt x="8" y="2"/>
                  </a:moveTo>
                  <a:cubicBezTo>
                    <a:pt x="6" y="3"/>
                    <a:pt x="4" y="4"/>
                    <a:pt x="1" y="3"/>
                  </a:cubicBezTo>
                  <a:lnTo>
                    <a:pt x="2" y="2"/>
                  </a:lnTo>
                  <a:cubicBezTo>
                    <a:pt x="4" y="2"/>
                    <a:pt x="5" y="2"/>
                    <a:pt x="7" y="1"/>
                  </a:cubicBezTo>
                  <a:lnTo>
                    <a:pt x="8" y="2"/>
                  </a:lnTo>
                  <a:close/>
                  <a:moveTo>
                    <a:pt x="1" y="2"/>
                  </a:moveTo>
                  <a:lnTo>
                    <a:pt x="1" y="2"/>
                  </a:lnTo>
                  <a:lnTo>
                    <a:pt x="2" y="2"/>
                  </a:lnTo>
                  <a:lnTo>
                    <a:pt x="1" y="3"/>
                  </a:lnTo>
                  <a:lnTo>
                    <a:pt x="1" y="2"/>
                  </a:lnTo>
                  <a:close/>
                  <a:moveTo>
                    <a:pt x="2" y="3"/>
                  </a:moveTo>
                  <a:lnTo>
                    <a:pt x="2" y="3"/>
                  </a:lnTo>
                  <a:lnTo>
                    <a:pt x="1" y="2"/>
                  </a:lnTo>
                  <a:lnTo>
                    <a:pt x="2" y="3"/>
                  </a:lnTo>
                  <a:close/>
                  <a:moveTo>
                    <a:pt x="1" y="2"/>
                  </a:moveTo>
                  <a:lnTo>
                    <a:pt x="1" y="2"/>
                  </a:lnTo>
                  <a:lnTo>
                    <a:pt x="1" y="3"/>
                  </a:lnTo>
                  <a:lnTo>
                    <a:pt x="1" y="2"/>
                  </a:lnTo>
                  <a:close/>
                  <a:moveTo>
                    <a:pt x="2" y="3"/>
                  </a:moveTo>
                  <a:cubicBezTo>
                    <a:pt x="2" y="3"/>
                    <a:pt x="2" y="4"/>
                    <a:pt x="2" y="4"/>
                  </a:cubicBezTo>
                  <a:lnTo>
                    <a:pt x="0" y="4"/>
                  </a:lnTo>
                  <a:cubicBezTo>
                    <a:pt x="1" y="3"/>
                    <a:pt x="1" y="3"/>
                    <a:pt x="1" y="2"/>
                  </a:cubicBezTo>
                  <a:lnTo>
                    <a:pt x="2" y="3"/>
                  </a:lnTo>
                  <a:close/>
                  <a:moveTo>
                    <a:pt x="2" y="4"/>
                  </a:moveTo>
                  <a:cubicBezTo>
                    <a:pt x="2" y="5"/>
                    <a:pt x="2" y="5"/>
                    <a:pt x="2" y="6"/>
                  </a:cubicBezTo>
                  <a:lnTo>
                    <a:pt x="0" y="6"/>
                  </a:lnTo>
                  <a:cubicBezTo>
                    <a:pt x="0" y="5"/>
                    <a:pt x="0" y="4"/>
                    <a:pt x="0" y="4"/>
                  </a:cubicBezTo>
                  <a:lnTo>
                    <a:pt x="2" y="4"/>
                  </a:lnTo>
                  <a:close/>
                  <a:moveTo>
                    <a:pt x="2" y="6"/>
                  </a:moveTo>
                  <a:cubicBezTo>
                    <a:pt x="2" y="8"/>
                    <a:pt x="2" y="10"/>
                    <a:pt x="3" y="11"/>
                  </a:cubicBezTo>
                  <a:lnTo>
                    <a:pt x="2" y="12"/>
                  </a:lnTo>
                  <a:cubicBezTo>
                    <a:pt x="1" y="11"/>
                    <a:pt x="0" y="8"/>
                    <a:pt x="0" y="6"/>
                  </a:cubicBezTo>
                  <a:lnTo>
                    <a:pt x="2" y="6"/>
                  </a:lnTo>
                  <a:close/>
                  <a:moveTo>
                    <a:pt x="2" y="12"/>
                  </a:moveTo>
                  <a:lnTo>
                    <a:pt x="2" y="12"/>
                  </a:lnTo>
                  <a:lnTo>
                    <a:pt x="3" y="12"/>
                  </a:lnTo>
                  <a:lnTo>
                    <a:pt x="2" y="12"/>
                  </a:lnTo>
                  <a:close/>
                  <a:moveTo>
                    <a:pt x="3" y="11"/>
                  </a:moveTo>
                  <a:cubicBezTo>
                    <a:pt x="6" y="14"/>
                    <a:pt x="12" y="12"/>
                    <a:pt x="16" y="10"/>
                  </a:cubicBezTo>
                  <a:lnTo>
                    <a:pt x="17" y="11"/>
                  </a:lnTo>
                  <a:cubicBezTo>
                    <a:pt x="12" y="13"/>
                    <a:pt x="6" y="16"/>
                    <a:pt x="2" y="12"/>
                  </a:cubicBezTo>
                  <a:lnTo>
                    <a:pt x="3" y="11"/>
                  </a:lnTo>
                  <a:close/>
                  <a:moveTo>
                    <a:pt x="16" y="10"/>
                  </a:moveTo>
                  <a:cubicBezTo>
                    <a:pt x="16" y="10"/>
                    <a:pt x="17" y="10"/>
                    <a:pt x="17" y="9"/>
                  </a:cubicBezTo>
                  <a:lnTo>
                    <a:pt x="18" y="11"/>
                  </a:lnTo>
                  <a:cubicBezTo>
                    <a:pt x="18" y="11"/>
                    <a:pt x="17" y="11"/>
                    <a:pt x="17" y="11"/>
                  </a:cubicBezTo>
                  <a:lnTo>
                    <a:pt x="16" y="10"/>
                  </a:lnTo>
                  <a:close/>
                  <a:moveTo>
                    <a:pt x="17" y="9"/>
                  </a:moveTo>
                  <a:lnTo>
                    <a:pt x="18" y="9"/>
                  </a:lnTo>
                  <a:lnTo>
                    <a:pt x="18" y="10"/>
                  </a:lnTo>
                  <a:lnTo>
                    <a:pt x="17" y="9"/>
                  </a:lnTo>
                  <a:close/>
                  <a:moveTo>
                    <a:pt x="18" y="9"/>
                  </a:moveTo>
                  <a:cubicBezTo>
                    <a:pt x="18" y="9"/>
                    <a:pt x="18" y="9"/>
                    <a:pt x="18" y="9"/>
                  </a:cubicBezTo>
                  <a:lnTo>
                    <a:pt x="19" y="10"/>
                  </a:lnTo>
                  <a:cubicBezTo>
                    <a:pt x="19" y="10"/>
                    <a:pt x="19" y="10"/>
                    <a:pt x="18" y="11"/>
                  </a:cubicBezTo>
                  <a:lnTo>
                    <a:pt x="18" y="9"/>
                  </a:lnTo>
                  <a:close/>
                  <a:moveTo>
                    <a:pt x="18" y="9"/>
                  </a:moveTo>
                  <a:cubicBezTo>
                    <a:pt x="19" y="8"/>
                    <a:pt x="19" y="8"/>
                    <a:pt x="19" y="7"/>
                  </a:cubicBezTo>
                  <a:lnTo>
                    <a:pt x="20" y="7"/>
                  </a:lnTo>
                  <a:cubicBezTo>
                    <a:pt x="20" y="8"/>
                    <a:pt x="20" y="9"/>
                    <a:pt x="19" y="10"/>
                  </a:cubicBezTo>
                  <a:lnTo>
                    <a:pt x="18" y="9"/>
                  </a:lnTo>
                  <a:close/>
                  <a:moveTo>
                    <a:pt x="19" y="7"/>
                  </a:moveTo>
                  <a:cubicBezTo>
                    <a:pt x="18" y="6"/>
                    <a:pt x="18" y="5"/>
                    <a:pt x="18" y="4"/>
                  </a:cubicBezTo>
                  <a:lnTo>
                    <a:pt x="19" y="4"/>
                  </a:lnTo>
                  <a:cubicBezTo>
                    <a:pt x="19" y="5"/>
                    <a:pt x="20" y="6"/>
                    <a:pt x="20" y="7"/>
                  </a:cubicBezTo>
                  <a:lnTo>
                    <a:pt x="19" y="7"/>
                  </a:lnTo>
                  <a:close/>
                  <a:moveTo>
                    <a:pt x="18" y="4"/>
                  </a:moveTo>
                  <a:cubicBezTo>
                    <a:pt x="17" y="3"/>
                    <a:pt x="16" y="2"/>
                    <a:pt x="14" y="2"/>
                  </a:cubicBezTo>
                  <a:lnTo>
                    <a:pt x="15" y="0"/>
                  </a:lnTo>
                  <a:cubicBezTo>
                    <a:pt x="16" y="1"/>
                    <a:pt x="18" y="2"/>
                    <a:pt x="19" y="4"/>
                  </a:cubicBezTo>
                  <a:lnTo>
                    <a:pt x="18" y="4"/>
                  </a:lnTo>
                  <a:close/>
                  <a:moveTo>
                    <a:pt x="15" y="0"/>
                  </a:moveTo>
                  <a:lnTo>
                    <a:pt x="15" y="0"/>
                  </a:lnTo>
                  <a:lnTo>
                    <a:pt x="15" y="1"/>
                  </a:lnTo>
                  <a:lnTo>
                    <a:pt x="15"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1" name="Freeform 64">
              <a:extLst>
                <a:ext uri="{FF2B5EF4-FFF2-40B4-BE49-F238E27FC236}">
                  <a16:creationId xmlns:a16="http://schemas.microsoft.com/office/drawing/2014/main" id="{6240584C-52FE-713F-70A1-BE579041741D}"/>
                </a:ext>
              </a:extLst>
            </p:cNvPr>
            <p:cNvSpPr>
              <a:spLocks noEditPoints="1"/>
            </p:cNvSpPr>
            <p:nvPr/>
          </p:nvSpPr>
          <p:spPr bwMode="auto">
            <a:xfrm>
              <a:off x="2472" y="1844"/>
              <a:ext cx="135" cy="101"/>
            </a:xfrm>
            <a:custGeom>
              <a:avLst/>
              <a:gdLst>
                <a:gd name="T0" fmla="*/ 664740 w 24"/>
                <a:gd name="T1" fmla="*/ 189381 h 18"/>
                <a:gd name="T2" fmla="*/ 664740 w 24"/>
                <a:gd name="T3" fmla="*/ 189381 h 18"/>
                <a:gd name="T4" fmla="*/ 664740 w 24"/>
                <a:gd name="T5" fmla="*/ 189381 h 18"/>
                <a:gd name="T6" fmla="*/ 191143 w 24"/>
                <a:gd name="T7" fmla="*/ 33751 h 18"/>
                <a:gd name="T8" fmla="*/ 191143 w 24"/>
                <a:gd name="T9" fmla="*/ 61492 h 18"/>
                <a:gd name="T10" fmla="*/ 191143 w 24"/>
                <a:gd name="T11" fmla="*/ 33751 h 18"/>
                <a:gd name="T12" fmla="*/ 96126 w 24"/>
                <a:gd name="T13" fmla="*/ 0 h 18"/>
                <a:gd name="T14" fmla="*/ 62111 w 24"/>
                <a:gd name="T15" fmla="*/ 61492 h 18"/>
                <a:gd name="T16" fmla="*/ 96126 w 24"/>
                <a:gd name="T17" fmla="*/ 0 h 18"/>
                <a:gd name="T18" fmla="*/ 62111 w 24"/>
                <a:gd name="T19" fmla="*/ 155630 h 18"/>
                <a:gd name="T20" fmla="*/ 62111 w 24"/>
                <a:gd name="T21" fmla="*/ 61492 h 18"/>
                <a:gd name="T22" fmla="*/ 0 w 24"/>
                <a:gd name="T23" fmla="*/ 283552 h 18"/>
                <a:gd name="T24" fmla="*/ 33981 w 24"/>
                <a:gd name="T25" fmla="*/ 283552 h 18"/>
                <a:gd name="T26" fmla="*/ 33981 w 24"/>
                <a:gd name="T27" fmla="*/ 311288 h 18"/>
                <a:gd name="T28" fmla="*/ 0 w 24"/>
                <a:gd name="T29" fmla="*/ 283552 h 18"/>
                <a:gd name="T30" fmla="*/ 33981 w 24"/>
                <a:gd name="T31" fmla="*/ 311288 h 18"/>
                <a:gd name="T32" fmla="*/ 33981 w 24"/>
                <a:gd name="T33" fmla="*/ 311288 h 18"/>
                <a:gd name="T34" fmla="*/ 0 w 24"/>
                <a:gd name="T35" fmla="*/ 283552 h 18"/>
                <a:gd name="T36" fmla="*/ 33981 w 24"/>
                <a:gd name="T37" fmla="*/ 311288 h 18"/>
                <a:gd name="T38" fmla="*/ 33981 w 24"/>
                <a:gd name="T39" fmla="*/ 311288 h 18"/>
                <a:gd name="T40" fmla="*/ 96126 w 24"/>
                <a:gd name="T41" fmla="*/ 406497 h 18"/>
                <a:gd name="T42" fmla="*/ 129223 w 24"/>
                <a:gd name="T43" fmla="*/ 372746 h 18"/>
                <a:gd name="T44" fmla="*/ 129223 w 24"/>
                <a:gd name="T45" fmla="*/ 372746 h 18"/>
                <a:gd name="T46" fmla="*/ 191143 w 24"/>
                <a:gd name="T47" fmla="*/ 466917 h 18"/>
                <a:gd name="T48" fmla="*/ 191143 w 24"/>
                <a:gd name="T49" fmla="*/ 439176 h 18"/>
                <a:gd name="T50" fmla="*/ 191143 w 24"/>
                <a:gd name="T51" fmla="*/ 466917 h 18"/>
                <a:gd name="T52" fmla="*/ 506537 w 24"/>
                <a:gd name="T53" fmla="*/ 528404 h 18"/>
                <a:gd name="T54" fmla="*/ 506537 w 24"/>
                <a:gd name="T55" fmla="*/ 528404 h 18"/>
                <a:gd name="T56" fmla="*/ 506537 w 24"/>
                <a:gd name="T57" fmla="*/ 562155 h 18"/>
                <a:gd name="T58" fmla="*/ 540709 w 24"/>
                <a:gd name="T59" fmla="*/ 528404 h 18"/>
                <a:gd name="T60" fmla="*/ 506537 w 24"/>
                <a:gd name="T61" fmla="*/ 528404 h 18"/>
                <a:gd name="T62" fmla="*/ 568648 w 24"/>
                <a:gd name="T63" fmla="*/ 562155 h 18"/>
                <a:gd name="T64" fmla="*/ 568648 w 24"/>
                <a:gd name="T65" fmla="*/ 528404 h 18"/>
                <a:gd name="T66" fmla="*/ 568648 w 24"/>
                <a:gd name="T67" fmla="*/ 562155 h 18"/>
                <a:gd name="T68" fmla="*/ 726879 w 24"/>
                <a:gd name="T69" fmla="*/ 500668 h 18"/>
                <a:gd name="T70" fmla="*/ 698754 w 24"/>
                <a:gd name="T71" fmla="*/ 466917 h 18"/>
                <a:gd name="T72" fmla="*/ 698754 w 24"/>
                <a:gd name="T73" fmla="*/ 466917 h 18"/>
                <a:gd name="T74" fmla="*/ 726879 w 24"/>
                <a:gd name="T75" fmla="*/ 311288 h 18"/>
                <a:gd name="T76" fmla="*/ 698754 w 24"/>
                <a:gd name="T77" fmla="*/ 311288 h 18"/>
                <a:gd name="T78" fmla="*/ 726879 w 24"/>
                <a:gd name="T79" fmla="*/ 311288 h 18"/>
                <a:gd name="T80" fmla="*/ 636801 w 24"/>
                <a:gd name="T81" fmla="*/ 217116 h 18"/>
                <a:gd name="T82" fmla="*/ 636801 w 24"/>
                <a:gd name="T83" fmla="*/ 217116 h 18"/>
                <a:gd name="T84" fmla="*/ 664740 w 24"/>
                <a:gd name="T85" fmla="*/ 189381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 h="18">
                  <a:moveTo>
                    <a:pt x="20" y="7"/>
                  </a:moveTo>
                  <a:lnTo>
                    <a:pt x="20" y="7"/>
                  </a:lnTo>
                  <a:lnTo>
                    <a:pt x="21" y="6"/>
                  </a:lnTo>
                  <a:lnTo>
                    <a:pt x="20" y="7"/>
                  </a:lnTo>
                  <a:close/>
                  <a:moveTo>
                    <a:pt x="21" y="6"/>
                  </a:moveTo>
                  <a:lnTo>
                    <a:pt x="21" y="6"/>
                  </a:lnTo>
                  <a:lnTo>
                    <a:pt x="20" y="6"/>
                  </a:lnTo>
                  <a:lnTo>
                    <a:pt x="21" y="6"/>
                  </a:lnTo>
                  <a:close/>
                  <a:moveTo>
                    <a:pt x="20" y="7"/>
                  </a:moveTo>
                  <a:cubicBezTo>
                    <a:pt x="16" y="4"/>
                    <a:pt x="11" y="3"/>
                    <a:pt x="6" y="2"/>
                  </a:cubicBezTo>
                  <a:lnTo>
                    <a:pt x="6" y="1"/>
                  </a:lnTo>
                  <a:cubicBezTo>
                    <a:pt x="11" y="2"/>
                    <a:pt x="16" y="3"/>
                    <a:pt x="21" y="6"/>
                  </a:cubicBezTo>
                  <a:lnTo>
                    <a:pt x="20" y="7"/>
                  </a:lnTo>
                  <a:close/>
                  <a:moveTo>
                    <a:pt x="6" y="2"/>
                  </a:moveTo>
                  <a:cubicBezTo>
                    <a:pt x="5" y="2"/>
                    <a:pt x="4" y="2"/>
                    <a:pt x="2" y="2"/>
                  </a:cubicBezTo>
                  <a:lnTo>
                    <a:pt x="3" y="0"/>
                  </a:lnTo>
                  <a:cubicBezTo>
                    <a:pt x="4" y="1"/>
                    <a:pt x="5" y="1"/>
                    <a:pt x="6" y="1"/>
                  </a:cubicBezTo>
                  <a:lnTo>
                    <a:pt x="6" y="2"/>
                  </a:lnTo>
                  <a:close/>
                  <a:moveTo>
                    <a:pt x="3" y="0"/>
                  </a:moveTo>
                  <a:lnTo>
                    <a:pt x="3" y="0"/>
                  </a:lnTo>
                  <a:lnTo>
                    <a:pt x="3" y="1"/>
                  </a:lnTo>
                  <a:lnTo>
                    <a:pt x="3" y="0"/>
                  </a:lnTo>
                  <a:close/>
                  <a:moveTo>
                    <a:pt x="2" y="2"/>
                  </a:moveTo>
                  <a:cubicBezTo>
                    <a:pt x="2" y="2"/>
                    <a:pt x="2" y="2"/>
                    <a:pt x="2" y="2"/>
                  </a:cubicBezTo>
                  <a:lnTo>
                    <a:pt x="0" y="2"/>
                  </a:lnTo>
                  <a:cubicBezTo>
                    <a:pt x="1" y="1"/>
                    <a:pt x="1" y="0"/>
                    <a:pt x="3" y="0"/>
                  </a:cubicBezTo>
                  <a:lnTo>
                    <a:pt x="2" y="2"/>
                  </a:lnTo>
                  <a:close/>
                  <a:moveTo>
                    <a:pt x="2" y="2"/>
                  </a:moveTo>
                  <a:cubicBezTo>
                    <a:pt x="2" y="3"/>
                    <a:pt x="2" y="4"/>
                    <a:pt x="2" y="5"/>
                  </a:cubicBezTo>
                  <a:lnTo>
                    <a:pt x="0" y="5"/>
                  </a:lnTo>
                  <a:cubicBezTo>
                    <a:pt x="0" y="4"/>
                    <a:pt x="0" y="3"/>
                    <a:pt x="0" y="2"/>
                  </a:cubicBezTo>
                  <a:lnTo>
                    <a:pt x="2" y="2"/>
                  </a:lnTo>
                  <a:close/>
                  <a:moveTo>
                    <a:pt x="2" y="5"/>
                  </a:moveTo>
                  <a:cubicBezTo>
                    <a:pt x="2" y="6"/>
                    <a:pt x="2" y="8"/>
                    <a:pt x="1" y="9"/>
                  </a:cubicBezTo>
                  <a:lnTo>
                    <a:pt x="0" y="9"/>
                  </a:lnTo>
                  <a:cubicBezTo>
                    <a:pt x="0" y="8"/>
                    <a:pt x="0" y="6"/>
                    <a:pt x="0" y="5"/>
                  </a:cubicBezTo>
                  <a:lnTo>
                    <a:pt x="2" y="5"/>
                  </a:lnTo>
                  <a:close/>
                  <a:moveTo>
                    <a:pt x="1" y="9"/>
                  </a:moveTo>
                  <a:lnTo>
                    <a:pt x="1" y="10"/>
                  </a:lnTo>
                  <a:lnTo>
                    <a:pt x="1" y="9"/>
                  </a:lnTo>
                  <a:close/>
                  <a:moveTo>
                    <a:pt x="1" y="10"/>
                  </a:moveTo>
                  <a:lnTo>
                    <a:pt x="1" y="10"/>
                  </a:lnTo>
                  <a:lnTo>
                    <a:pt x="0" y="9"/>
                  </a:lnTo>
                  <a:lnTo>
                    <a:pt x="1" y="10"/>
                  </a:lnTo>
                  <a:close/>
                  <a:moveTo>
                    <a:pt x="1" y="10"/>
                  </a:moveTo>
                  <a:lnTo>
                    <a:pt x="1" y="10"/>
                  </a:lnTo>
                  <a:lnTo>
                    <a:pt x="1" y="9"/>
                  </a:lnTo>
                  <a:lnTo>
                    <a:pt x="1" y="10"/>
                  </a:lnTo>
                  <a:close/>
                  <a:moveTo>
                    <a:pt x="1" y="10"/>
                  </a:moveTo>
                  <a:cubicBezTo>
                    <a:pt x="1" y="10"/>
                    <a:pt x="1" y="10"/>
                    <a:pt x="1" y="10"/>
                  </a:cubicBezTo>
                  <a:lnTo>
                    <a:pt x="0" y="10"/>
                  </a:lnTo>
                  <a:cubicBezTo>
                    <a:pt x="0" y="10"/>
                    <a:pt x="0" y="9"/>
                    <a:pt x="0" y="9"/>
                  </a:cubicBezTo>
                  <a:lnTo>
                    <a:pt x="1" y="10"/>
                  </a:lnTo>
                  <a:close/>
                  <a:moveTo>
                    <a:pt x="1" y="10"/>
                  </a:moveTo>
                  <a:cubicBezTo>
                    <a:pt x="1" y="10"/>
                    <a:pt x="1" y="10"/>
                    <a:pt x="1" y="10"/>
                  </a:cubicBezTo>
                  <a:lnTo>
                    <a:pt x="0" y="11"/>
                  </a:lnTo>
                  <a:cubicBezTo>
                    <a:pt x="0" y="10"/>
                    <a:pt x="0" y="10"/>
                    <a:pt x="0" y="10"/>
                  </a:cubicBezTo>
                  <a:lnTo>
                    <a:pt x="1" y="10"/>
                  </a:lnTo>
                  <a:close/>
                  <a:moveTo>
                    <a:pt x="1" y="10"/>
                  </a:moveTo>
                  <a:cubicBezTo>
                    <a:pt x="2" y="11"/>
                    <a:pt x="3" y="12"/>
                    <a:pt x="4" y="12"/>
                  </a:cubicBezTo>
                  <a:lnTo>
                    <a:pt x="3" y="13"/>
                  </a:lnTo>
                  <a:cubicBezTo>
                    <a:pt x="2" y="13"/>
                    <a:pt x="1" y="12"/>
                    <a:pt x="0" y="11"/>
                  </a:cubicBezTo>
                  <a:lnTo>
                    <a:pt x="1" y="10"/>
                  </a:lnTo>
                  <a:close/>
                  <a:moveTo>
                    <a:pt x="4" y="12"/>
                  </a:moveTo>
                  <a:lnTo>
                    <a:pt x="4" y="12"/>
                  </a:lnTo>
                  <a:lnTo>
                    <a:pt x="3" y="13"/>
                  </a:lnTo>
                  <a:lnTo>
                    <a:pt x="4" y="12"/>
                  </a:lnTo>
                  <a:close/>
                  <a:moveTo>
                    <a:pt x="4" y="12"/>
                  </a:moveTo>
                  <a:cubicBezTo>
                    <a:pt x="5" y="13"/>
                    <a:pt x="6" y="13"/>
                    <a:pt x="6" y="14"/>
                  </a:cubicBezTo>
                  <a:lnTo>
                    <a:pt x="6" y="15"/>
                  </a:lnTo>
                  <a:cubicBezTo>
                    <a:pt x="5" y="14"/>
                    <a:pt x="4" y="14"/>
                    <a:pt x="3" y="13"/>
                  </a:cubicBezTo>
                  <a:lnTo>
                    <a:pt x="4" y="12"/>
                  </a:lnTo>
                  <a:close/>
                  <a:moveTo>
                    <a:pt x="6" y="14"/>
                  </a:moveTo>
                  <a:cubicBezTo>
                    <a:pt x="9" y="15"/>
                    <a:pt x="12" y="17"/>
                    <a:pt x="16" y="17"/>
                  </a:cubicBezTo>
                  <a:lnTo>
                    <a:pt x="16" y="18"/>
                  </a:lnTo>
                  <a:cubicBezTo>
                    <a:pt x="11" y="18"/>
                    <a:pt x="9" y="17"/>
                    <a:pt x="6" y="15"/>
                  </a:cubicBezTo>
                  <a:lnTo>
                    <a:pt x="6" y="14"/>
                  </a:lnTo>
                  <a:close/>
                  <a:moveTo>
                    <a:pt x="16" y="17"/>
                  </a:moveTo>
                  <a:lnTo>
                    <a:pt x="16" y="17"/>
                  </a:lnTo>
                  <a:lnTo>
                    <a:pt x="16" y="18"/>
                  </a:lnTo>
                  <a:lnTo>
                    <a:pt x="16" y="17"/>
                  </a:lnTo>
                  <a:close/>
                  <a:moveTo>
                    <a:pt x="16" y="17"/>
                  </a:moveTo>
                  <a:lnTo>
                    <a:pt x="16" y="17"/>
                  </a:lnTo>
                  <a:lnTo>
                    <a:pt x="16" y="18"/>
                  </a:lnTo>
                  <a:lnTo>
                    <a:pt x="16" y="17"/>
                  </a:lnTo>
                  <a:close/>
                  <a:moveTo>
                    <a:pt x="16" y="17"/>
                  </a:moveTo>
                  <a:cubicBezTo>
                    <a:pt x="16" y="17"/>
                    <a:pt x="16" y="17"/>
                    <a:pt x="17" y="17"/>
                  </a:cubicBezTo>
                  <a:lnTo>
                    <a:pt x="17" y="18"/>
                  </a:lnTo>
                  <a:cubicBezTo>
                    <a:pt x="16" y="18"/>
                    <a:pt x="16" y="18"/>
                    <a:pt x="16" y="18"/>
                  </a:cubicBezTo>
                  <a:lnTo>
                    <a:pt x="16" y="17"/>
                  </a:lnTo>
                  <a:close/>
                  <a:moveTo>
                    <a:pt x="17" y="17"/>
                  </a:moveTo>
                  <a:cubicBezTo>
                    <a:pt x="17" y="17"/>
                    <a:pt x="17" y="17"/>
                    <a:pt x="18" y="17"/>
                  </a:cubicBezTo>
                  <a:lnTo>
                    <a:pt x="18" y="18"/>
                  </a:lnTo>
                  <a:cubicBezTo>
                    <a:pt x="18" y="18"/>
                    <a:pt x="17" y="18"/>
                    <a:pt x="17" y="18"/>
                  </a:cubicBezTo>
                  <a:lnTo>
                    <a:pt x="17" y="17"/>
                  </a:lnTo>
                  <a:close/>
                  <a:moveTo>
                    <a:pt x="18" y="17"/>
                  </a:moveTo>
                  <a:cubicBezTo>
                    <a:pt x="20" y="17"/>
                    <a:pt x="21" y="16"/>
                    <a:pt x="22" y="15"/>
                  </a:cubicBezTo>
                  <a:lnTo>
                    <a:pt x="23" y="16"/>
                  </a:lnTo>
                  <a:cubicBezTo>
                    <a:pt x="22" y="17"/>
                    <a:pt x="20" y="18"/>
                    <a:pt x="18" y="18"/>
                  </a:cubicBezTo>
                  <a:lnTo>
                    <a:pt x="18" y="17"/>
                  </a:lnTo>
                  <a:close/>
                  <a:moveTo>
                    <a:pt x="23" y="16"/>
                  </a:moveTo>
                  <a:lnTo>
                    <a:pt x="23" y="16"/>
                  </a:lnTo>
                  <a:close/>
                  <a:moveTo>
                    <a:pt x="22" y="15"/>
                  </a:moveTo>
                  <a:cubicBezTo>
                    <a:pt x="22" y="15"/>
                    <a:pt x="22" y="15"/>
                    <a:pt x="22" y="15"/>
                  </a:cubicBezTo>
                  <a:lnTo>
                    <a:pt x="23" y="15"/>
                  </a:lnTo>
                  <a:cubicBezTo>
                    <a:pt x="23" y="15"/>
                    <a:pt x="23" y="16"/>
                    <a:pt x="23" y="16"/>
                  </a:cubicBezTo>
                  <a:lnTo>
                    <a:pt x="22" y="15"/>
                  </a:lnTo>
                  <a:close/>
                  <a:moveTo>
                    <a:pt x="22" y="15"/>
                  </a:moveTo>
                  <a:cubicBezTo>
                    <a:pt x="22" y="14"/>
                    <a:pt x="22" y="12"/>
                    <a:pt x="22" y="10"/>
                  </a:cubicBezTo>
                  <a:lnTo>
                    <a:pt x="23" y="10"/>
                  </a:lnTo>
                  <a:cubicBezTo>
                    <a:pt x="24" y="12"/>
                    <a:pt x="24" y="14"/>
                    <a:pt x="23" y="15"/>
                  </a:cubicBezTo>
                  <a:lnTo>
                    <a:pt x="22" y="15"/>
                  </a:lnTo>
                  <a:close/>
                  <a:moveTo>
                    <a:pt x="22" y="10"/>
                  </a:moveTo>
                  <a:cubicBezTo>
                    <a:pt x="22" y="9"/>
                    <a:pt x="21" y="8"/>
                    <a:pt x="20" y="7"/>
                  </a:cubicBezTo>
                  <a:lnTo>
                    <a:pt x="21" y="6"/>
                  </a:lnTo>
                  <a:cubicBezTo>
                    <a:pt x="22" y="7"/>
                    <a:pt x="23" y="8"/>
                    <a:pt x="23" y="10"/>
                  </a:cubicBezTo>
                  <a:lnTo>
                    <a:pt x="22" y="10"/>
                  </a:lnTo>
                  <a:close/>
                  <a:moveTo>
                    <a:pt x="20" y="7"/>
                  </a:moveTo>
                  <a:lnTo>
                    <a:pt x="20" y="7"/>
                  </a:lnTo>
                  <a:lnTo>
                    <a:pt x="21" y="7"/>
                  </a:lnTo>
                  <a:lnTo>
                    <a:pt x="20" y="7"/>
                  </a:lnTo>
                  <a:close/>
                  <a:moveTo>
                    <a:pt x="20" y="7"/>
                  </a:moveTo>
                  <a:cubicBezTo>
                    <a:pt x="20" y="7"/>
                    <a:pt x="20" y="7"/>
                    <a:pt x="20" y="7"/>
                  </a:cubicBezTo>
                  <a:lnTo>
                    <a:pt x="20" y="6"/>
                  </a:lnTo>
                  <a:cubicBezTo>
                    <a:pt x="20" y="6"/>
                    <a:pt x="21" y="6"/>
                    <a:pt x="21" y="6"/>
                  </a:cubicBezTo>
                  <a:lnTo>
                    <a:pt x="20"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2" name="Freeform 65">
              <a:extLst>
                <a:ext uri="{FF2B5EF4-FFF2-40B4-BE49-F238E27FC236}">
                  <a16:creationId xmlns:a16="http://schemas.microsoft.com/office/drawing/2014/main" id="{65A31DCE-646E-3082-EA43-C898EF7DB794}"/>
                </a:ext>
              </a:extLst>
            </p:cNvPr>
            <p:cNvSpPr>
              <a:spLocks noEditPoints="1"/>
            </p:cNvSpPr>
            <p:nvPr/>
          </p:nvSpPr>
          <p:spPr bwMode="auto">
            <a:xfrm>
              <a:off x="2484" y="1777"/>
              <a:ext cx="123" cy="95"/>
            </a:xfrm>
            <a:custGeom>
              <a:avLst/>
              <a:gdLst>
                <a:gd name="T0" fmla="*/ 398637 w 22"/>
                <a:gd name="T1" fmla="*/ 33166 h 17"/>
                <a:gd name="T2" fmla="*/ 398637 w 22"/>
                <a:gd name="T3" fmla="*/ 0 h 17"/>
                <a:gd name="T4" fmla="*/ 398637 w 22"/>
                <a:gd name="T5" fmla="*/ 0 h 17"/>
                <a:gd name="T6" fmla="*/ 398637 w 22"/>
                <a:gd name="T7" fmla="*/ 33166 h 17"/>
                <a:gd name="T8" fmla="*/ 398637 w 22"/>
                <a:gd name="T9" fmla="*/ 33166 h 17"/>
                <a:gd name="T10" fmla="*/ 305828 w 22"/>
                <a:gd name="T11" fmla="*/ 33166 h 17"/>
                <a:gd name="T12" fmla="*/ 398637 w 22"/>
                <a:gd name="T13" fmla="*/ 33166 h 17"/>
                <a:gd name="T14" fmla="*/ 60639 w 22"/>
                <a:gd name="T15" fmla="*/ 272063 h 17"/>
                <a:gd name="T16" fmla="*/ 305828 w 22"/>
                <a:gd name="T17" fmla="*/ 33166 h 17"/>
                <a:gd name="T18" fmla="*/ 60639 w 22"/>
                <a:gd name="T19" fmla="*/ 272063 h 17"/>
                <a:gd name="T20" fmla="*/ 33199 w 22"/>
                <a:gd name="T21" fmla="*/ 272063 h 17"/>
                <a:gd name="T22" fmla="*/ 60639 w 22"/>
                <a:gd name="T23" fmla="*/ 272063 h 17"/>
                <a:gd name="T24" fmla="*/ 33199 w 22"/>
                <a:gd name="T25" fmla="*/ 305224 h 17"/>
                <a:gd name="T26" fmla="*/ 60639 w 22"/>
                <a:gd name="T27" fmla="*/ 272063 h 17"/>
                <a:gd name="T28" fmla="*/ 33199 w 22"/>
                <a:gd name="T29" fmla="*/ 305224 h 17"/>
                <a:gd name="T30" fmla="*/ 33199 w 22"/>
                <a:gd name="T31" fmla="*/ 305224 h 17"/>
                <a:gd name="T32" fmla="*/ 60639 w 22"/>
                <a:gd name="T33" fmla="*/ 305224 h 17"/>
                <a:gd name="T34" fmla="*/ 33199 w 22"/>
                <a:gd name="T35" fmla="*/ 305224 h 17"/>
                <a:gd name="T36" fmla="*/ 60639 w 22"/>
                <a:gd name="T37" fmla="*/ 305224 h 17"/>
                <a:gd name="T38" fmla="*/ 33199 w 22"/>
                <a:gd name="T39" fmla="*/ 332612 h 17"/>
                <a:gd name="T40" fmla="*/ 60639 w 22"/>
                <a:gd name="T41" fmla="*/ 305224 h 17"/>
                <a:gd name="T42" fmla="*/ 60639 w 22"/>
                <a:gd name="T43" fmla="*/ 305224 h 17"/>
                <a:gd name="T44" fmla="*/ 60639 w 22"/>
                <a:gd name="T45" fmla="*/ 305224 h 17"/>
                <a:gd name="T46" fmla="*/ 120249 w 22"/>
                <a:gd name="T47" fmla="*/ 364716 h 17"/>
                <a:gd name="T48" fmla="*/ 60639 w 22"/>
                <a:gd name="T49" fmla="*/ 305224 h 17"/>
                <a:gd name="T50" fmla="*/ 120249 w 22"/>
                <a:gd name="T51" fmla="*/ 364716 h 17"/>
                <a:gd name="T52" fmla="*/ 120249 w 22"/>
                <a:gd name="T53" fmla="*/ 364716 h 17"/>
                <a:gd name="T54" fmla="*/ 120249 w 22"/>
                <a:gd name="T55" fmla="*/ 332612 h 17"/>
                <a:gd name="T56" fmla="*/ 120249 w 22"/>
                <a:gd name="T57" fmla="*/ 364716 h 17"/>
                <a:gd name="T58" fmla="*/ 120249 w 22"/>
                <a:gd name="T59" fmla="*/ 332612 h 17"/>
                <a:gd name="T60" fmla="*/ 273507 w 22"/>
                <a:gd name="T61" fmla="*/ 425114 h 17"/>
                <a:gd name="T62" fmla="*/ 120249 w 22"/>
                <a:gd name="T63" fmla="*/ 332612 h 17"/>
                <a:gd name="T64" fmla="*/ 579341 w 22"/>
                <a:gd name="T65" fmla="*/ 425114 h 17"/>
                <a:gd name="T66" fmla="*/ 273507 w 22"/>
                <a:gd name="T67" fmla="*/ 425114 h 17"/>
                <a:gd name="T68" fmla="*/ 579341 w 22"/>
                <a:gd name="T69" fmla="*/ 425114 h 17"/>
                <a:gd name="T70" fmla="*/ 579341 w 22"/>
                <a:gd name="T71" fmla="*/ 425114 h 17"/>
                <a:gd name="T72" fmla="*/ 611662 w 22"/>
                <a:gd name="T73" fmla="*/ 244832 h 17"/>
                <a:gd name="T74" fmla="*/ 579341 w 22"/>
                <a:gd name="T75" fmla="*/ 457403 h 17"/>
                <a:gd name="T76" fmla="*/ 611662 w 22"/>
                <a:gd name="T77" fmla="*/ 244832 h 17"/>
                <a:gd name="T78" fmla="*/ 672301 w 22"/>
                <a:gd name="T79" fmla="*/ 185339 h 17"/>
                <a:gd name="T80" fmla="*/ 611662 w 22"/>
                <a:gd name="T81" fmla="*/ 244832 h 17"/>
                <a:gd name="T82" fmla="*/ 672301 w 22"/>
                <a:gd name="T83" fmla="*/ 185339 h 17"/>
                <a:gd name="T84" fmla="*/ 672301 w 22"/>
                <a:gd name="T85" fmla="*/ 185339 h 17"/>
                <a:gd name="T86" fmla="*/ 611662 w 22"/>
                <a:gd name="T87" fmla="*/ 185339 h 17"/>
                <a:gd name="T88" fmla="*/ 672301 w 22"/>
                <a:gd name="T89" fmla="*/ 185339 h 17"/>
                <a:gd name="T90" fmla="*/ 672301 w 22"/>
                <a:gd name="T91" fmla="*/ 185339 h 17"/>
                <a:gd name="T92" fmla="*/ 638918 w 22"/>
                <a:gd name="T93" fmla="*/ 185339 h 17"/>
                <a:gd name="T94" fmla="*/ 611662 w 22"/>
                <a:gd name="T95" fmla="*/ 185339 h 17"/>
                <a:gd name="T96" fmla="*/ 672301 w 22"/>
                <a:gd name="T97" fmla="*/ 152173 h 17"/>
                <a:gd name="T98" fmla="*/ 611662 w 22"/>
                <a:gd name="T99" fmla="*/ 185339 h 17"/>
                <a:gd name="T100" fmla="*/ 611662 w 22"/>
                <a:gd name="T101" fmla="*/ 152173 h 17"/>
                <a:gd name="T102" fmla="*/ 672301 w 22"/>
                <a:gd name="T103" fmla="*/ 152173 h 17"/>
                <a:gd name="T104" fmla="*/ 638918 w 22"/>
                <a:gd name="T105" fmla="*/ 119884 h 17"/>
                <a:gd name="T106" fmla="*/ 638918 w 22"/>
                <a:gd name="T107" fmla="*/ 119884 h 17"/>
                <a:gd name="T108" fmla="*/ 518859 w 22"/>
                <a:gd name="T109" fmla="*/ 92653 h 17"/>
                <a:gd name="T110" fmla="*/ 638918 w 22"/>
                <a:gd name="T111" fmla="*/ 119884 h 17"/>
                <a:gd name="T112" fmla="*/ 518859 w 22"/>
                <a:gd name="T113" fmla="*/ 92653 h 17"/>
                <a:gd name="T114" fmla="*/ 552086 w 22"/>
                <a:gd name="T115" fmla="*/ 59520 h 17"/>
                <a:gd name="T116" fmla="*/ 518859 w 22"/>
                <a:gd name="T117" fmla="*/ 92653 h 17"/>
                <a:gd name="T118" fmla="*/ 486538 w 22"/>
                <a:gd name="T119" fmla="*/ 33166 h 17"/>
                <a:gd name="T120" fmla="*/ 518859 w 22"/>
                <a:gd name="T121" fmla="*/ 92653 h 17"/>
                <a:gd name="T122" fmla="*/ 398637 w 22"/>
                <a:gd name="T123" fmla="*/ 33166 h 17"/>
                <a:gd name="T124" fmla="*/ 486538 w 22"/>
                <a:gd name="T125" fmla="*/ 33166 h 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 h="17">
                  <a:moveTo>
                    <a:pt x="13" y="1"/>
                  </a:moveTo>
                  <a:lnTo>
                    <a:pt x="13" y="1"/>
                  </a:lnTo>
                  <a:lnTo>
                    <a:pt x="13" y="0"/>
                  </a:lnTo>
                  <a:lnTo>
                    <a:pt x="13" y="1"/>
                  </a:lnTo>
                  <a:close/>
                  <a:moveTo>
                    <a:pt x="13" y="0"/>
                  </a:moveTo>
                  <a:lnTo>
                    <a:pt x="13" y="0"/>
                  </a:lnTo>
                  <a:lnTo>
                    <a:pt x="13" y="1"/>
                  </a:lnTo>
                  <a:lnTo>
                    <a:pt x="13" y="0"/>
                  </a:lnTo>
                  <a:close/>
                  <a:moveTo>
                    <a:pt x="13" y="1"/>
                  </a:moveTo>
                  <a:cubicBezTo>
                    <a:pt x="13" y="2"/>
                    <a:pt x="11" y="2"/>
                    <a:pt x="10" y="3"/>
                  </a:cubicBezTo>
                  <a:lnTo>
                    <a:pt x="10" y="1"/>
                  </a:lnTo>
                  <a:cubicBezTo>
                    <a:pt x="11" y="1"/>
                    <a:pt x="12" y="1"/>
                    <a:pt x="13" y="0"/>
                  </a:cubicBezTo>
                  <a:lnTo>
                    <a:pt x="13" y="1"/>
                  </a:lnTo>
                  <a:close/>
                  <a:moveTo>
                    <a:pt x="10" y="3"/>
                  </a:moveTo>
                  <a:cubicBezTo>
                    <a:pt x="6" y="4"/>
                    <a:pt x="1" y="6"/>
                    <a:pt x="2" y="9"/>
                  </a:cubicBezTo>
                  <a:lnTo>
                    <a:pt x="1" y="10"/>
                  </a:lnTo>
                  <a:cubicBezTo>
                    <a:pt x="0" y="5"/>
                    <a:pt x="5" y="3"/>
                    <a:pt x="10" y="1"/>
                  </a:cubicBezTo>
                  <a:lnTo>
                    <a:pt x="10" y="3"/>
                  </a:lnTo>
                  <a:close/>
                  <a:moveTo>
                    <a:pt x="2" y="9"/>
                  </a:moveTo>
                  <a:lnTo>
                    <a:pt x="2" y="9"/>
                  </a:lnTo>
                  <a:lnTo>
                    <a:pt x="1" y="9"/>
                  </a:lnTo>
                  <a:lnTo>
                    <a:pt x="2" y="9"/>
                  </a:lnTo>
                  <a:close/>
                  <a:moveTo>
                    <a:pt x="2" y="9"/>
                  </a:moveTo>
                  <a:lnTo>
                    <a:pt x="2" y="9"/>
                  </a:lnTo>
                  <a:lnTo>
                    <a:pt x="1" y="10"/>
                  </a:lnTo>
                  <a:lnTo>
                    <a:pt x="2" y="9"/>
                  </a:lnTo>
                  <a:close/>
                  <a:moveTo>
                    <a:pt x="1" y="10"/>
                  </a:moveTo>
                  <a:lnTo>
                    <a:pt x="1" y="10"/>
                  </a:lnTo>
                  <a:lnTo>
                    <a:pt x="1" y="9"/>
                  </a:lnTo>
                  <a:lnTo>
                    <a:pt x="1" y="10"/>
                  </a:lnTo>
                  <a:close/>
                  <a:moveTo>
                    <a:pt x="2" y="9"/>
                  </a:moveTo>
                  <a:cubicBezTo>
                    <a:pt x="2" y="9"/>
                    <a:pt x="2" y="10"/>
                    <a:pt x="2" y="10"/>
                  </a:cubicBezTo>
                  <a:lnTo>
                    <a:pt x="1" y="10"/>
                  </a:lnTo>
                  <a:cubicBezTo>
                    <a:pt x="1" y="10"/>
                    <a:pt x="1" y="10"/>
                    <a:pt x="1" y="10"/>
                  </a:cubicBezTo>
                  <a:lnTo>
                    <a:pt x="2" y="9"/>
                  </a:lnTo>
                  <a:close/>
                  <a:moveTo>
                    <a:pt x="2" y="10"/>
                  </a:moveTo>
                  <a:cubicBezTo>
                    <a:pt x="2" y="10"/>
                    <a:pt x="2" y="10"/>
                    <a:pt x="2" y="10"/>
                  </a:cubicBezTo>
                  <a:lnTo>
                    <a:pt x="1" y="11"/>
                  </a:lnTo>
                  <a:cubicBezTo>
                    <a:pt x="1" y="11"/>
                    <a:pt x="1" y="10"/>
                    <a:pt x="1" y="10"/>
                  </a:cubicBezTo>
                  <a:lnTo>
                    <a:pt x="2" y="10"/>
                  </a:lnTo>
                  <a:close/>
                  <a:moveTo>
                    <a:pt x="2" y="10"/>
                  </a:moveTo>
                  <a:lnTo>
                    <a:pt x="2" y="10"/>
                  </a:lnTo>
                  <a:close/>
                  <a:moveTo>
                    <a:pt x="2" y="10"/>
                  </a:moveTo>
                  <a:cubicBezTo>
                    <a:pt x="3" y="10"/>
                    <a:pt x="3" y="11"/>
                    <a:pt x="4" y="11"/>
                  </a:cubicBezTo>
                  <a:lnTo>
                    <a:pt x="4" y="12"/>
                  </a:lnTo>
                  <a:cubicBezTo>
                    <a:pt x="3" y="12"/>
                    <a:pt x="2" y="11"/>
                    <a:pt x="1" y="11"/>
                  </a:cubicBezTo>
                  <a:lnTo>
                    <a:pt x="2" y="10"/>
                  </a:lnTo>
                  <a:close/>
                  <a:moveTo>
                    <a:pt x="4" y="12"/>
                  </a:moveTo>
                  <a:lnTo>
                    <a:pt x="4" y="12"/>
                  </a:lnTo>
                  <a:lnTo>
                    <a:pt x="4" y="11"/>
                  </a:lnTo>
                  <a:lnTo>
                    <a:pt x="4" y="12"/>
                  </a:lnTo>
                  <a:close/>
                  <a:moveTo>
                    <a:pt x="4" y="11"/>
                  </a:moveTo>
                  <a:lnTo>
                    <a:pt x="4" y="11"/>
                  </a:lnTo>
                  <a:lnTo>
                    <a:pt x="4" y="12"/>
                  </a:lnTo>
                  <a:lnTo>
                    <a:pt x="4" y="11"/>
                  </a:lnTo>
                  <a:close/>
                  <a:moveTo>
                    <a:pt x="4" y="11"/>
                  </a:moveTo>
                  <a:cubicBezTo>
                    <a:pt x="6" y="11"/>
                    <a:pt x="8" y="12"/>
                    <a:pt x="10" y="13"/>
                  </a:cubicBezTo>
                  <a:lnTo>
                    <a:pt x="9" y="14"/>
                  </a:lnTo>
                  <a:cubicBezTo>
                    <a:pt x="8" y="13"/>
                    <a:pt x="6" y="12"/>
                    <a:pt x="4" y="12"/>
                  </a:cubicBezTo>
                  <a:lnTo>
                    <a:pt x="4" y="11"/>
                  </a:lnTo>
                  <a:close/>
                  <a:moveTo>
                    <a:pt x="10" y="13"/>
                  </a:moveTo>
                  <a:cubicBezTo>
                    <a:pt x="13" y="14"/>
                    <a:pt x="16" y="15"/>
                    <a:pt x="19" y="14"/>
                  </a:cubicBezTo>
                  <a:lnTo>
                    <a:pt x="19" y="15"/>
                  </a:lnTo>
                  <a:cubicBezTo>
                    <a:pt x="16" y="17"/>
                    <a:pt x="13" y="15"/>
                    <a:pt x="9" y="14"/>
                  </a:cubicBezTo>
                  <a:lnTo>
                    <a:pt x="10" y="13"/>
                  </a:lnTo>
                  <a:close/>
                  <a:moveTo>
                    <a:pt x="19" y="14"/>
                  </a:moveTo>
                  <a:lnTo>
                    <a:pt x="19" y="14"/>
                  </a:lnTo>
                  <a:close/>
                  <a:moveTo>
                    <a:pt x="19" y="14"/>
                  </a:moveTo>
                  <a:cubicBezTo>
                    <a:pt x="20" y="13"/>
                    <a:pt x="20" y="11"/>
                    <a:pt x="20" y="8"/>
                  </a:cubicBezTo>
                  <a:lnTo>
                    <a:pt x="22" y="8"/>
                  </a:lnTo>
                  <a:cubicBezTo>
                    <a:pt x="22" y="11"/>
                    <a:pt x="21" y="14"/>
                    <a:pt x="19" y="15"/>
                  </a:cubicBezTo>
                  <a:lnTo>
                    <a:pt x="19" y="14"/>
                  </a:lnTo>
                  <a:close/>
                  <a:moveTo>
                    <a:pt x="20" y="8"/>
                  </a:moveTo>
                  <a:cubicBezTo>
                    <a:pt x="20" y="7"/>
                    <a:pt x="20" y="6"/>
                    <a:pt x="20" y="6"/>
                  </a:cubicBezTo>
                  <a:lnTo>
                    <a:pt x="22" y="6"/>
                  </a:lnTo>
                  <a:cubicBezTo>
                    <a:pt x="22" y="7"/>
                    <a:pt x="22" y="7"/>
                    <a:pt x="22" y="8"/>
                  </a:cubicBezTo>
                  <a:lnTo>
                    <a:pt x="20" y="8"/>
                  </a:lnTo>
                  <a:close/>
                  <a:moveTo>
                    <a:pt x="22" y="6"/>
                  </a:moveTo>
                  <a:lnTo>
                    <a:pt x="22" y="6"/>
                  </a:lnTo>
                  <a:lnTo>
                    <a:pt x="21" y="6"/>
                  </a:lnTo>
                  <a:lnTo>
                    <a:pt x="22" y="6"/>
                  </a:lnTo>
                  <a:close/>
                  <a:moveTo>
                    <a:pt x="20" y="6"/>
                  </a:moveTo>
                  <a:lnTo>
                    <a:pt x="20" y="6"/>
                  </a:lnTo>
                  <a:lnTo>
                    <a:pt x="22" y="6"/>
                  </a:lnTo>
                  <a:lnTo>
                    <a:pt x="20" y="6"/>
                  </a:lnTo>
                  <a:close/>
                  <a:moveTo>
                    <a:pt x="22" y="6"/>
                  </a:moveTo>
                  <a:lnTo>
                    <a:pt x="22" y="6"/>
                  </a:lnTo>
                  <a:lnTo>
                    <a:pt x="21" y="6"/>
                  </a:lnTo>
                  <a:lnTo>
                    <a:pt x="22" y="6"/>
                  </a:lnTo>
                  <a:close/>
                  <a:moveTo>
                    <a:pt x="20" y="6"/>
                  </a:moveTo>
                  <a:cubicBezTo>
                    <a:pt x="20" y="6"/>
                    <a:pt x="20" y="5"/>
                    <a:pt x="20" y="5"/>
                  </a:cubicBezTo>
                  <a:lnTo>
                    <a:pt x="22" y="5"/>
                  </a:lnTo>
                  <a:cubicBezTo>
                    <a:pt x="22" y="5"/>
                    <a:pt x="22" y="5"/>
                    <a:pt x="22" y="6"/>
                  </a:cubicBezTo>
                  <a:lnTo>
                    <a:pt x="20" y="6"/>
                  </a:lnTo>
                  <a:close/>
                  <a:moveTo>
                    <a:pt x="20" y="5"/>
                  </a:moveTo>
                  <a:cubicBezTo>
                    <a:pt x="20" y="5"/>
                    <a:pt x="20" y="5"/>
                    <a:pt x="20" y="5"/>
                  </a:cubicBezTo>
                  <a:lnTo>
                    <a:pt x="21" y="4"/>
                  </a:lnTo>
                  <a:cubicBezTo>
                    <a:pt x="21" y="4"/>
                    <a:pt x="22" y="5"/>
                    <a:pt x="22" y="5"/>
                  </a:cubicBezTo>
                  <a:lnTo>
                    <a:pt x="20" y="5"/>
                  </a:lnTo>
                  <a:close/>
                  <a:moveTo>
                    <a:pt x="21" y="4"/>
                  </a:moveTo>
                  <a:lnTo>
                    <a:pt x="21" y="4"/>
                  </a:lnTo>
                  <a:close/>
                  <a:moveTo>
                    <a:pt x="20" y="5"/>
                  </a:moveTo>
                  <a:cubicBezTo>
                    <a:pt x="20" y="4"/>
                    <a:pt x="18" y="3"/>
                    <a:pt x="17" y="3"/>
                  </a:cubicBezTo>
                  <a:lnTo>
                    <a:pt x="18" y="1"/>
                  </a:lnTo>
                  <a:cubicBezTo>
                    <a:pt x="19" y="2"/>
                    <a:pt x="21" y="3"/>
                    <a:pt x="21" y="4"/>
                  </a:cubicBezTo>
                  <a:lnTo>
                    <a:pt x="20" y="5"/>
                  </a:lnTo>
                  <a:close/>
                  <a:moveTo>
                    <a:pt x="17" y="3"/>
                  </a:moveTo>
                  <a:lnTo>
                    <a:pt x="17" y="3"/>
                  </a:lnTo>
                  <a:lnTo>
                    <a:pt x="18" y="2"/>
                  </a:lnTo>
                  <a:lnTo>
                    <a:pt x="17" y="3"/>
                  </a:lnTo>
                  <a:close/>
                  <a:moveTo>
                    <a:pt x="17" y="3"/>
                  </a:moveTo>
                  <a:cubicBezTo>
                    <a:pt x="17" y="2"/>
                    <a:pt x="16" y="2"/>
                    <a:pt x="15" y="2"/>
                  </a:cubicBezTo>
                  <a:lnTo>
                    <a:pt x="16" y="1"/>
                  </a:lnTo>
                  <a:cubicBezTo>
                    <a:pt x="16" y="1"/>
                    <a:pt x="17" y="1"/>
                    <a:pt x="18" y="1"/>
                  </a:cubicBezTo>
                  <a:lnTo>
                    <a:pt x="17" y="3"/>
                  </a:lnTo>
                  <a:close/>
                  <a:moveTo>
                    <a:pt x="15" y="2"/>
                  </a:moveTo>
                  <a:cubicBezTo>
                    <a:pt x="14" y="2"/>
                    <a:pt x="14" y="2"/>
                    <a:pt x="13" y="1"/>
                  </a:cubicBezTo>
                  <a:lnTo>
                    <a:pt x="13" y="0"/>
                  </a:lnTo>
                  <a:cubicBezTo>
                    <a:pt x="14" y="0"/>
                    <a:pt x="15" y="1"/>
                    <a:pt x="16" y="1"/>
                  </a:cubicBez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3" name="Freeform 66">
              <a:extLst>
                <a:ext uri="{FF2B5EF4-FFF2-40B4-BE49-F238E27FC236}">
                  <a16:creationId xmlns:a16="http://schemas.microsoft.com/office/drawing/2014/main" id="{BF075CD1-19CB-BBFB-51EE-FF0CDF5AA6DE}"/>
                </a:ext>
              </a:extLst>
            </p:cNvPr>
            <p:cNvSpPr>
              <a:spLocks/>
            </p:cNvSpPr>
            <p:nvPr/>
          </p:nvSpPr>
          <p:spPr bwMode="auto">
            <a:xfrm>
              <a:off x="2433" y="1704"/>
              <a:ext cx="140" cy="90"/>
            </a:xfrm>
            <a:custGeom>
              <a:avLst/>
              <a:gdLst>
                <a:gd name="T0" fmla="*/ 584114 w 25"/>
                <a:gd name="T1" fmla="*/ 96126 h 16"/>
                <a:gd name="T2" fmla="*/ 60934 w 25"/>
                <a:gd name="T3" fmla="*/ 349374 h 16"/>
                <a:gd name="T4" fmla="*/ 308739 w 25"/>
                <a:gd name="T5" fmla="*/ 473597 h 16"/>
                <a:gd name="T6" fmla="*/ 650126 w 25"/>
                <a:gd name="T7" fmla="*/ 349374 h 16"/>
                <a:gd name="T8" fmla="*/ 616599 w 25"/>
                <a:gd name="T9" fmla="*/ 96126 h 16"/>
                <a:gd name="T10" fmla="*/ 584114 w 25"/>
                <a:gd name="T11" fmla="*/ 9612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29" name="Freeform 67">
              <a:extLst>
                <a:ext uri="{FF2B5EF4-FFF2-40B4-BE49-F238E27FC236}">
                  <a16:creationId xmlns:a16="http://schemas.microsoft.com/office/drawing/2014/main" id="{D46C1D1D-18B0-2B90-0CF6-91E39418CE3C}"/>
                </a:ext>
              </a:extLst>
            </p:cNvPr>
            <p:cNvSpPr>
              <a:spLocks/>
            </p:cNvSpPr>
            <p:nvPr/>
          </p:nvSpPr>
          <p:spPr bwMode="auto">
            <a:xfrm>
              <a:off x="2433" y="1704"/>
              <a:ext cx="140" cy="90"/>
            </a:xfrm>
            <a:custGeom>
              <a:avLst/>
              <a:gdLst>
                <a:gd name="T0" fmla="*/ 584114 w 25"/>
                <a:gd name="T1" fmla="*/ 96126 h 16"/>
                <a:gd name="T2" fmla="*/ 60934 w 25"/>
                <a:gd name="T3" fmla="*/ 349374 h 16"/>
                <a:gd name="T4" fmla="*/ 308739 w 25"/>
                <a:gd name="T5" fmla="*/ 473597 h 16"/>
                <a:gd name="T6" fmla="*/ 650126 w 25"/>
                <a:gd name="T7" fmla="*/ 349374 h 16"/>
                <a:gd name="T8" fmla="*/ 616599 w 25"/>
                <a:gd name="T9" fmla="*/ 96126 h 16"/>
                <a:gd name="T10" fmla="*/ 584114 w 25"/>
                <a:gd name="T11" fmla="*/ 9612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19" y="3"/>
                  </a:moveTo>
                  <a:cubicBezTo>
                    <a:pt x="12" y="0"/>
                    <a:pt x="0" y="4"/>
                    <a:pt x="2" y="11"/>
                  </a:cubicBezTo>
                  <a:cubicBezTo>
                    <a:pt x="3" y="14"/>
                    <a:pt x="7" y="16"/>
                    <a:pt x="10" y="15"/>
                  </a:cubicBezTo>
                  <a:cubicBezTo>
                    <a:pt x="14" y="14"/>
                    <a:pt x="18" y="13"/>
                    <a:pt x="21" y="11"/>
                  </a:cubicBezTo>
                  <a:cubicBezTo>
                    <a:pt x="25" y="8"/>
                    <a:pt x="23" y="5"/>
                    <a:pt x="20" y="3"/>
                  </a:cubicBezTo>
                  <a:lnTo>
                    <a:pt x="19" y="3"/>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30" name="Freeform 68">
              <a:extLst>
                <a:ext uri="{FF2B5EF4-FFF2-40B4-BE49-F238E27FC236}">
                  <a16:creationId xmlns:a16="http://schemas.microsoft.com/office/drawing/2014/main" id="{0F0EF02E-179E-5BFE-0B84-7F296CD1E400}"/>
                </a:ext>
              </a:extLst>
            </p:cNvPr>
            <p:cNvSpPr>
              <a:spLocks noEditPoints="1"/>
            </p:cNvSpPr>
            <p:nvPr/>
          </p:nvSpPr>
          <p:spPr bwMode="auto">
            <a:xfrm>
              <a:off x="2439" y="1710"/>
              <a:ext cx="128" cy="84"/>
            </a:xfrm>
            <a:custGeom>
              <a:avLst/>
              <a:gdLst>
                <a:gd name="T0" fmla="*/ 266635 w 23"/>
                <a:gd name="T1" fmla="*/ 60934 h 15"/>
                <a:gd name="T2" fmla="*/ 534322 w 23"/>
                <a:gd name="T3" fmla="*/ 33365 h 15"/>
                <a:gd name="T4" fmla="*/ 266635 w 23"/>
                <a:gd name="T5" fmla="*/ 60934 h 15"/>
                <a:gd name="T6" fmla="*/ 117042 w 23"/>
                <a:gd name="T7" fmla="*/ 93419 h 15"/>
                <a:gd name="T8" fmla="*/ 266635 w 23"/>
                <a:gd name="T9" fmla="*/ 60934 h 15"/>
                <a:gd name="T10" fmla="*/ 58446 w 23"/>
                <a:gd name="T11" fmla="*/ 214441 h 15"/>
                <a:gd name="T12" fmla="*/ 117042 w 23"/>
                <a:gd name="T13" fmla="*/ 93419 h 15"/>
                <a:gd name="T14" fmla="*/ 58446 w 23"/>
                <a:gd name="T15" fmla="*/ 214441 h 15"/>
                <a:gd name="T16" fmla="*/ 31716 w 23"/>
                <a:gd name="T17" fmla="*/ 308739 h 15"/>
                <a:gd name="T18" fmla="*/ 58446 w 23"/>
                <a:gd name="T19" fmla="*/ 214441 h 15"/>
                <a:gd name="T20" fmla="*/ 58446 w 23"/>
                <a:gd name="T21" fmla="*/ 308739 h 15"/>
                <a:gd name="T22" fmla="*/ 31716 w 23"/>
                <a:gd name="T23" fmla="*/ 308739 h 15"/>
                <a:gd name="T24" fmla="*/ 31716 w 23"/>
                <a:gd name="T25" fmla="*/ 308739 h 15"/>
                <a:gd name="T26" fmla="*/ 31716 w 23"/>
                <a:gd name="T27" fmla="*/ 308739 h 15"/>
                <a:gd name="T28" fmla="*/ 58446 w 23"/>
                <a:gd name="T29" fmla="*/ 341230 h 15"/>
                <a:gd name="T30" fmla="*/ 31716 w 23"/>
                <a:gd name="T31" fmla="*/ 308739 h 15"/>
                <a:gd name="T32" fmla="*/ 58446 w 23"/>
                <a:gd name="T33" fmla="*/ 341230 h 15"/>
                <a:gd name="T34" fmla="*/ 58446 w 23"/>
                <a:gd name="T35" fmla="*/ 402158 h 15"/>
                <a:gd name="T36" fmla="*/ 58446 w 23"/>
                <a:gd name="T37" fmla="*/ 341230 h 15"/>
                <a:gd name="T38" fmla="*/ 266635 w 23"/>
                <a:gd name="T39" fmla="*/ 402158 h 15"/>
                <a:gd name="T40" fmla="*/ 58446 w 23"/>
                <a:gd name="T41" fmla="*/ 402158 h 15"/>
                <a:gd name="T42" fmla="*/ 266635 w 23"/>
                <a:gd name="T43" fmla="*/ 402158 h 15"/>
                <a:gd name="T44" fmla="*/ 266635 w 23"/>
                <a:gd name="T45" fmla="*/ 462213 h 15"/>
                <a:gd name="T46" fmla="*/ 266635 w 23"/>
                <a:gd name="T47" fmla="*/ 402158 h 15"/>
                <a:gd name="T48" fmla="*/ 299219 w 23"/>
                <a:gd name="T49" fmla="*/ 402158 h 15"/>
                <a:gd name="T50" fmla="*/ 266635 w 23"/>
                <a:gd name="T51" fmla="*/ 462213 h 15"/>
                <a:gd name="T52" fmla="*/ 299219 w 23"/>
                <a:gd name="T53" fmla="*/ 402158 h 15"/>
                <a:gd name="T54" fmla="*/ 357816 w 23"/>
                <a:gd name="T55" fmla="*/ 429727 h 15"/>
                <a:gd name="T56" fmla="*/ 299219 w 23"/>
                <a:gd name="T57" fmla="*/ 402158 h 15"/>
                <a:gd name="T58" fmla="*/ 592768 w 23"/>
                <a:gd name="T59" fmla="*/ 275374 h 15"/>
                <a:gd name="T60" fmla="*/ 357816 w 23"/>
                <a:gd name="T61" fmla="*/ 429727 h 15"/>
                <a:gd name="T62" fmla="*/ 592768 w 23"/>
                <a:gd name="T63" fmla="*/ 275374 h 15"/>
                <a:gd name="T64" fmla="*/ 682891 w 23"/>
                <a:gd name="T65" fmla="*/ 247806 h 15"/>
                <a:gd name="T66" fmla="*/ 592768 w 23"/>
                <a:gd name="T67" fmla="*/ 275374 h 15"/>
                <a:gd name="T68" fmla="*/ 651364 w 23"/>
                <a:gd name="T69" fmla="*/ 186844 h 15"/>
                <a:gd name="T70" fmla="*/ 682891 w 23"/>
                <a:gd name="T71" fmla="*/ 247806 h 15"/>
                <a:gd name="T72" fmla="*/ 651364 w 23"/>
                <a:gd name="T73" fmla="*/ 186844 h 15"/>
                <a:gd name="T74" fmla="*/ 651364 w 23"/>
                <a:gd name="T75" fmla="*/ 154353 h 15"/>
                <a:gd name="T76" fmla="*/ 651364 w 23"/>
                <a:gd name="T77" fmla="*/ 186844 h 15"/>
                <a:gd name="T78" fmla="*/ 534322 w 23"/>
                <a:gd name="T79" fmla="*/ 93419 h 15"/>
                <a:gd name="T80" fmla="*/ 651364 w 23"/>
                <a:gd name="T81" fmla="*/ 154353 h 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 h="15">
                  <a:moveTo>
                    <a:pt x="17" y="2"/>
                  </a:moveTo>
                  <a:cubicBezTo>
                    <a:pt x="15" y="1"/>
                    <a:pt x="12" y="1"/>
                    <a:pt x="9" y="2"/>
                  </a:cubicBezTo>
                  <a:lnTo>
                    <a:pt x="9" y="1"/>
                  </a:lnTo>
                  <a:cubicBezTo>
                    <a:pt x="12" y="0"/>
                    <a:pt x="15" y="0"/>
                    <a:pt x="18" y="1"/>
                  </a:cubicBezTo>
                  <a:lnTo>
                    <a:pt x="17" y="2"/>
                  </a:lnTo>
                  <a:close/>
                  <a:moveTo>
                    <a:pt x="9" y="2"/>
                  </a:moveTo>
                  <a:cubicBezTo>
                    <a:pt x="7" y="2"/>
                    <a:pt x="6" y="3"/>
                    <a:pt x="5" y="4"/>
                  </a:cubicBezTo>
                  <a:lnTo>
                    <a:pt x="4" y="3"/>
                  </a:lnTo>
                  <a:cubicBezTo>
                    <a:pt x="5" y="2"/>
                    <a:pt x="7" y="1"/>
                    <a:pt x="9" y="1"/>
                  </a:cubicBezTo>
                  <a:lnTo>
                    <a:pt x="9" y="2"/>
                  </a:lnTo>
                  <a:close/>
                  <a:moveTo>
                    <a:pt x="5" y="4"/>
                  </a:moveTo>
                  <a:cubicBezTo>
                    <a:pt x="3" y="5"/>
                    <a:pt x="3" y="6"/>
                    <a:pt x="2" y="7"/>
                  </a:cubicBezTo>
                  <a:lnTo>
                    <a:pt x="1" y="6"/>
                  </a:lnTo>
                  <a:cubicBezTo>
                    <a:pt x="1" y="5"/>
                    <a:pt x="2" y="4"/>
                    <a:pt x="4" y="3"/>
                  </a:cubicBezTo>
                  <a:lnTo>
                    <a:pt x="5" y="4"/>
                  </a:lnTo>
                  <a:close/>
                  <a:moveTo>
                    <a:pt x="2" y="7"/>
                  </a:moveTo>
                  <a:cubicBezTo>
                    <a:pt x="2" y="8"/>
                    <a:pt x="2" y="9"/>
                    <a:pt x="2" y="10"/>
                  </a:cubicBezTo>
                  <a:lnTo>
                    <a:pt x="1" y="10"/>
                  </a:lnTo>
                  <a:cubicBezTo>
                    <a:pt x="0" y="9"/>
                    <a:pt x="0" y="8"/>
                    <a:pt x="1" y="6"/>
                  </a:cubicBezTo>
                  <a:lnTo>
                    <a:pt x="2" y="7"/>
                  </a:lnTo>
                  <a:close/>
                  <a:moveTo>
                    <a:pt x="2" y="10"/>
                  </a:moveTo>
                  <a:lnTo>
                    <a:pt x="2" y="10"/>
                  </a:lnTo>
                  <a:lnTo>
                    <a:pt x="1" y="10"/>
                  </a:lnTo>
                  <a:lnTo>
                    <a:pt x="2" y="10"/>
                  </a:lnTo>
                  <a:close/>
                  <a:moveTo>
                    <a:pt x="1" y="10"/>
                  </a:move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lnTo>
                    <a:pt x="9" y="13"/>
                  </a:lnTo>
                  <a:lnTo>
                    <a:pt x="9" y="15"/>
                  </a:lnTo>
                  <a:lnTo>
                    <a:pt x="9" y="13"/>
                  </a:lnTo>
                  <a:close/>
                  <a:moveTo>
                    <a:pt x="9" y="13"/>
                  </a:moveTo>
                  <a:cubicBezTo>
                    <a:pt x="9" y="13"/>
                    <a:pt x="10" y="13"/>
                    <a:pt x="10" y="13"/>
                  </a:cubicBezTo>
                  <a:lnTo>
                    <a:pt x="11" y="14"/>
                  </a:lnTo>
                  <a:cubicBezTo>
                    <a:pt x="10" y="15"/>
                    <a:pt x="10" y="15"/>
                    <a:pt x="9" y="15"/>
                  </a:cubicBezTo>
                  <a:lnTo>
                    <a:pt x="9" y="13"/>
                  </a:lnTo>
                  <a:close/>
                  <a:moveTo>
                    <a:pt x="10" y="13"/>
                  </a:moveTo>
                  <a:cubicBezTo>
                    <a:pt x="11" y="13"/>
                    <a:pt x="12" y="13"/>
                    <a:pt x="12" y="13"/>
                  </a:cubicBezTo>
                  <a:lnTo>
                    <a:pt x="12" y="14"/>
                  </a:lnTo>
                  <a:cubicBezTo>
                    <a:pt x="12" y="14"/>
                    <a:pt x="11" y="14"/>
                    <a:pt x="11" y="14"/>
                  </a:cubicBezTo>
                  <a:lnTo>
                    <a:pt x="10" y="13"/>
                  </a:lnTo>
                  <a:close/>
                  <a:moveTo>
                    <a:pt x="12" y="13"/>
                  </a:moveTo>
                  <a:cubicBezTo>
                    <a:pt x="15" y="12"/>
                    <a:pt x="17" y="11"/>
                    <a:pt x="20" y="9"/>
                  </a:cubicBezTo>
                  <a:lnTo>
                    <a:pt x="20" y="11"/>
                  </a:lnTo>
                  <a:cubicBezTo>
                    <a:pt x="18" y="12"/>
                    <a:pt x="15" y="13"/>
                    <a:pt x="12" y="14"/>
                  </a:cubicBezTo>
                  <a:lnTo>
                    <a:pt x="12" y="13"/>
                  </a:lnTo>
                  <a:close/>
                  <a:moveTo>
                    <a:pt x="20" y="9"/>
                  </a:moveTo>
                  <a:cubicBezTo>
                    <a:pt x="21" y="9"/>
                    <a:pt x="21" y="8"/>
                    <a:pt x="21" y="8"/>
                  </a:cubicBezTo>
                  <a:lnTo>
                    <a:pt x="23" y="8"/>
                  </a:lnTo>
                  <a:cubicBezTo>
                    <a:pt x="22" y="9"/>
                    <a:pt x="22" y="10"/>
                    <a:pt x="20" y="11"/>
                  </a:cubicBezTo>
                  <a:lnTo>
                    <a:pt x="20" y="9"/>
                  </a:lnTo>
                  <a:close/>
                  <a:moveTo>
                    <a:pt x="21" y="8"/>
                  </a:moveTo>
                  <a:cubicBezTo>
                    <a:pt x="22" y="7"/>
                    <a:pt x="22" y="7"/>
                    <a:pt x="22" y="6"/>
                  </a:cubicBezTo>
                  <a:lnTo>
                    <a:pt x="23" y="6"/>
                  </a:lnTo>
                  <a:cubicBezTo>
                    <a:pt x="23" y="7"/>
                    <a:pt x="23" y="7"/>
                    <a:pt x="23" y="8"/>
                  </a:cubicBezTo>
                  <a:lnTo>
                    <a:pt x="21" y="8"/>
                  </a:lnTo>
                  <a:close/>
                  <a:moveTo>
                    <a:pt x="22" y="6"/>
                  </a:moveTo>
                  <a:cubicBezTo>
                    <a:pt x="22" y="6"/>
                    <a:pt x="21" y="6"/>
                    <a:pt x="21" y="5"/>
                  </a:cubicBezTo>
                  <a:lnTo>
                    <a:pt x="22" y="5"/>
                  </a:lnTo>
                  <a:cubicBezTo>
                    <a:pt x="23" y="5"/>
                    <a:pt x="23" y="6"/>
                    <a:pt x="23" y="6"/>
                  </a:cubicBezTo>
                  <a:lnTo>
                    <a:pt x="22" y="6"/>
                  </a:lnTo>
                  <a:close/>
                  <a:moveTo>
                    <a:pt x="21" y="5"/>
                  </a:moveTo>
                  <a:cubicBezTo>
                    <a:pt x="21" y="4"/>
                    <a:pt x="20" y="3"/>
                    <a:pt x="18" y="3"/>
                  </a:cubicBezTo>
                  <a:lnTo>
                    <a:pt x="19" y="2"/>
                  </a:lnTo>
                  <a:cubicBezTo>
                    <a:pt x="20" y="2"/>
                    <a:pt x="22" y="3"/>
                    <a:pt x="22" y="5"/>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1" name="Freeform 69">
              <a:extLst>
                <a:ext uri="{FF2B5EF4-FFF2-40B4-BE49-F238E27FC236}">
                  <a16:creationId xmlns:a16="http://schemas.microsoft.com/office/drawing/2014/main" id="{05D94D69-0861-EB88-D632-1B2641E46BC7}"/>
                </a:ext>
              </a:extLst>
            </p:cNvPr>
            <p:cNvSpPr>
              <a:spLocks noEditPoints="1"/>
            </p:cNvSpPr>
            <p:nvPr/>
          </p:nvSpPr>
          <p:spPr bwMode="auto">
            <a:xfrm>
              <a:off x="2439" y="1710"/>
              <a:ext cx="128" cy="84"/>
            </a:xfrm>
            <a:custGeom>
              <a:avLst/>
              <a:gdLst>
                <a:gd name="T0" fmla="*/ 299219 w 23"/>
                <a:gd name="T1" fmla="*/ 60934 h 15"/>
                <a:gd name="T2" fmla="*/ 592768 w 23"/>
                <a:gd name="T3" fmla="*/ 60934 h 15"/>
                <a:gd name="T4" fmla="*/ 299219 w 23"/>
                <a:gd name="T5" fmla="*/ 60934 h 15"/>
                <a:gd name="T6" fmla="*/ 149626 w 23"/>
                <a:gd name="T7" fmla="*/ 60934 h 15"/>
                <a:gd name="T8" fmla="*/ 299219 w 23"/>
                <a:gd name="T9" fmla="*/ 60934 h 15"/>
                <a:gd name="T10" fmla="*/ 91181 w 23"/>
                <a:gd name="T11" fmla="*/ 186844 h 15"/>
                <a:gd name="T12" fmla="*/ 149626 w 23"/>
                <a:gd name="T13" fmla="*/ 60934 h 15"/>
                <a:gd name="T14" fmla="*/ 91181 w 23"/>
                <a:gd name="T15" fmla="*/ 186844 h 15"/>
                <a:gd name="T16" fmla="*/ 31716 w 23"/>
                <a:gd name="T17" fmla="*/ 308739 h 15"/>
                <a:gd name="T18" fmla="*/ 91181 w 23"/>
                <a:gd name="T19" fmla="*/ 186844 h 15"/>
                <a:gd name="T20" fmla="*/ 58446 w 23"/>
                <a:gd name="T21" fmla="*/ 308739 h 15"/>
                <a:gd name="T22" fmla="*/ 31716 w 23"/>
                <a:gd name="T23" fmla="*/ 308739 h 15"/>
                <a:gd name="T24" fmla="*/ 31716 w 23"/>
                <a:gd name="T25" fmla="*/ 308739 h 15"/>
                <a:gd name="T26" fmla="*/ 31716 w 23"/>
                <a:gd name="T27" fmla="*/ 308739 h 15"/>
                <a:gd name="T28" fmla="*/ 58446 w 23"/>
                <a:gd name="T29" fmla="*/ 341230 h 15"/>
                <a:gd name="T30" fmla="*/ 31716 w 23"/>
                <a:gd name="T31" fmla="*/ 308739 h 15"/>
                <a:gd name="T32" fmla="*/ 58446 w 23"/>
                <a:gd name="T33" fmla="*/ 341230 h 15"/>
                <a:gd name="T34" fmla="*/ 58446 w 23"/>
                <a:gd name="T35" fmla="*/ 402158 h 15"/>
                <a:gd name="T36" fmla="*/ 58446 w 23"/>
                <a:gd name="T37" fmla="*/ 341230 h 15"/>
                <a:gd name="T38" fmla="*/ 266635 w 23"/>
                <a:gd name="T39" fmla="*/ 402158 h 15"/>
                <a:gd name="T40" fmla="*/ 58446 w 23"/>
                <a:gd name="T41" fmla="*/ 402158 h 15"/>
                <a:gd name="T42" fmla="*/ 266635 w 23"/>
                <a:gd name="T43" fmla="*/ 402158 h 15"/>
                <a:gd name="T44" fmla="*/ 443142 w 23"/>
                <a:gd name="T45" fmla="*/ 402158 h 15"/>
                <a:gd name="T46" fmla="*/ 266635 w 23"/>
                <a:gd name="T47" fmla="*/ 402158 h 15"/>
                <a:gd name="T48" fmla="*/ 565882 w 23"/>
                <a:gd name="T49" fmla="*/ 308739 h 15"/>
                <a:gd name="T50" fmla="*/ 443142 w 23"/>
                <a:gd name="T51" fmla="*/ 402158 h 15"/>
                <a:gd name="T52" fmla="*/ 592768 w 23"/>
                <a:gd name="T53" fmla="*/ 341230 h 15"/>
                <a:gd name="T54" fmla="*/ 565882 w 23"/>
                <a:gd name="T55" fmla="*/ 308739 h 15"/>
                <a:gd name="T56" fmla="*/ 565882 w 23"/>
                <a:gd name="T57" fmla="*/ 308739 h 15"/>
                <a:gd name="T58" fmla="*/ 682891 w 23"/>
                <a:gd name="T59" fmla="*/ 214441 h 15"/>
                <a:gd name="T60" fmla="*/ 565882 w 23"/>
                <a:gd name="T61" fmla="*/ 308739 h 15"/>
                <a:gd name="T62" fmla="*/ 624479 w 23"/>
                <a:gd name="T63" fmla="*/ 214441 h 15"/>
                <a:gd name="T64" fmla="*/ 624479 w 23"/>
                <a:gd name="T65" fmla="*/ 214441 h 15"/>
                <a:gd name="T66" fmla="*/ 592768 w 23"/>
                <a:gd name="T67" fmla="*/ 120988 h 15"/>
                <a:gd name="T68" fmla="*/ 682891 w 23"/>
                <a:gd name="T69" fmla="*/ 214441 h 15"/>
                <a:gd name="T70" fmla="*/ 592768 w 23"/>
                <a:gd name="T71" fmla="*/ 120988 h 15"/>
                <a:gd name="T72" fmla="*/ 624479 w 23"/>
                <a:gd name="T73" fmla="*/ 120988 h 15"/>
                <a:gd name="T74" fmla="*/ 624479 w 23"/>
                <a:gd name="T75" fmla="*/ 120988 h 15"/>
                <a:gd name="T76" fmla="*/ 624479 w 23"/>
                <a:gd name="T77" fmla="*/ 120988 h 15"/>
                <a:gd name="T78" fmla="*/ 624479 w 23"/>
                <a:gd name="T79" fmla="*/ 120988 h 15"/>
                <a:gd name="T80" fmla="*/ 624479 w 23"/>
                <a:gd name="T81" fmla="*/ 154353 h 15"/>
                <a:gd name="T82" fmla="*/ 651364 w 23"/>
                <a:gd name="T83" fmla="*/ 154353 h 15"/>
                <a:gd name="T84" fmla="*/ 565882 w 23"/>
                <a:gd name="T85" fmla="*/ 120988 h 15"/>
                <a:gd name="T86" fmla="*/ 624479 w 23"/>
                <a:gd name="T87" fmla="*/ 120988 h 15"/>
                <a:gd name="T88" fmla="*/ 565882 w 23"/>
                <a:gd name="T89" fmla="*/ 120988 h 15"/>
                <a:gd name="T90" fmla="*/ 592768 w 23"/>
                <a:gd name="T91" fmla="*/ 60934 h 15"/>
                <a:gd name="T92" fmla="*/ 565882 w 23"/>
                <a:gd name="T93" fmla="*/ 120988 h 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 h="15">
                  <a:moveTo>
                    <a:pt x="19" y="3"/>
                  </a:moveTo>
                  <a:cubicBezTo>
                    <a:pt x="17" y="1"/>
                    <a:pt x="13" y="1"/>
                    <a:pt x="10" y="2"/>
                  </a:cubicBezTo>
                  <a:lnTo>
                    <a:pt x="9" y="1"/>
                  </a:lnTo>
                  <a:cubicBezTo>
                    <a:pt x="13" y="0"/>
                    <a:pt x="17" y="0"/>
                    <a:pt x="20" y="2"/>
                  </a:cubicBezTo>
                  <a:lnTo>
                    <a:pt x="19" y="3"/>
                  </a:lnTo>
                  <a:close/>
                  <a:moveTo>
                    <a:pt x="10" y="2"/>
                  </a:moveTo>
                  <a:cubicBezTo>
                    <a:pt x="8" y="2"/>
                    <a:pt x="7" y="3"/>
                    <a:pt x="6" y="3"/>
                  </a:cubicBezTo>
                  <a:lnTo>
                    <a:pt x="5" y="2"/>
                  </a:lnTo>
                  <a:cubicBezTo>
                    <a:pt x="6" y="2"/>
                    <a:pt x="8" y="1"/>
                    <a:pt x="9" y="1"/>
                  </a:cubicBezTo>
                  <a:lnTo>
                    <a:pt x="10" y="2"/>
                  </a:lnTo>
                  <a:close/>
                  <a:moveTo>
                    <a:pt x="6" y="3"/>
                  </a:moveTo>
                  <a:cubicBezTo>
                    <a:pt x="5" y="4"/>
                    <a:pt x="4" y="5"/>
                    <a:pt x="3" y="6"/>
                  </a:cubicBezTo>
                  <a:lnTo>
                    <a:pt x="2" y="5"/>
                  </a:lnTo>
                  <a:cubicBezTo>
                    <a:pt x="3" y="4"/>
                    <a:pt x="4" y="3"/>
                    <a:pt x="5" y="2"/>
                  </a:cubicBezTo>
                  <a:lnTo>
                    <a:pt x="6" y="3"/>
                  </a:lnTo>
                  <a:close/>
                  <a:moveTo>
                    <a:pt x="3" y="6"/>
                  </a:moveTo>
                  <a:cubicBezTo>
                    <a:pt x="2" y="7"/>
                    <a:pt x="1" y="8"/>
                    <a:pt x="2" y="10"/>
                  </a:cubicBezTo>
                  <a:lnTo>
                    <a:pt x="1" y="10"/>
                  </a:lnTo>
                  <a:cubicBezTo>
                    <a:pt x="0" y="8"/>
                    <a:pt x="1" y="6"/>
                    <a:pt x="2" y="5"/>
                  </a:cubicBezTo>
                  <a:lnTo>
                    <a:pt x="3" y="6"/>
                  </a:lnTo>
                  <a:close/>
                  <a:moveTo>
                    <a:pt x="2" y="10"/>
                  </a:moveTo>
                  <a:lnTo>
                    <a:pt x="2" y="10"/>
                  </a:lnTo>
                  <a:lnTo>
                    <a:pt x="1" y="10"/>
                  </a:lnTo>
                  <a:lnTo>
                    <a:pt x="2" y="10"/>
                  </a:lnTo>
                  <a:close/>
                  <a:moveTo>
                    <a:pt x="1" y="10"/>
                  </a:moveTo>
                  <a:lnTo>
                    <a:pt x="1" y="10"/>
                  </a:lnTo>
                  <a:close/>
                  <a:moveTo>
                    <a:pt x="2" y="10"/>
                  </a:moveTo>
                  <a:cubicBezTo>
                    <a:pt x="2" y="10"/>
                    <a:pt x="2" y="11"/>
                    <a:pt x="2" y="11"/>
                  </a:cubicBezTo>
                  <a:lnTo>
                    <a:pt x="1" y="12"/>
                  </a:lnTo>
                  <a:cubicBezTo>
                    <a:pt x="1" y="11"/>
                    <a:pt x="1" y="11"/>
                    <a:pt x="1" y="10"/>
                  </a:cubicBezTo>
                  <a:lnTo>
                    <a:pt x="2" y="10"/>
                  </a:lnTo>
                  <a:close/>
                  <a:moveTo>
                    <a:pt x="2" y="11"/>
                  </a:moveTo>
                  <a:cubicBezTo>
                    <a:pt x="2" y="11"/>
                    <a:pt x="3" y="12"/>
                    <a:pt x="3" y="12"/>
                  </a:cubicBezTo>
                  <a:lnTo>
                    <a:pt x="2" y="13"/>
                  </a:lnTo>
                  <a:cubicBezTo>
                    <a:pt x="2" y="12"/>
                    <a:pt x="1" y="12"/>
                    <a:pt x="1" y="12"/>
                  </a:cubicBezTo>
                  <a:lnTo>
                    <a:pt x="2" y="11"/>
                  </a:lnTo>
                  <a:close/>
                  <a:moveTo>
                    <a:pt x="3" y="12"/>
                  </a:moveTo>
                  <a:cubicBezTo>
                    <a:pt x="4" y="13"/>
                    <a:pt x="7" y="14"/>
                    <a:pt x="9" y="13"/>
                  </a:cubicBezTo>
                  <a:lnTo>
                    <a:pt x="9" y="15"/>
                  </a:lnTo>
                  <a:cubicBezTo>
                    <a:pt x="7" y="15"/>
                    <a:pt x="4" y="14"/>
                    <a:pt x="2" y="13"/>
                  </a:cubicBezTo>
                  <a:lnTo>
                    <a:pt x="3" y="12"/>
                  </a:lnTo>
                  <a:close/>
                  <a:moveTo>
                    <a:pt x="9" y="13"/>
                  </a:moveTo>
                  <a:cubicBezTo>
                    <a:pt x="11" y="13"/>
                    <a:pt x="12" y="13"/>
                    <a:pt x="14" y="12"/>
                  </a:cubicBezTo>
                  <a:lnTo>
                    <a:pt x="15" y="13"/>
                  </a:lnTo>
                  <a:cubicBezTo>
                    <a:pt x="13" y="14"/>
                    <a:pt x="11" y="14"/>
                    <a:pt x="9" y="15"/>
                  </a:cubicBezTo>
                  <a:lnTo>
                    <a:pt x="9" y="13"/>
                  </a:lnTo>
                  <a:close/>
                  <a:moveTo>
                    <a:pt x="14" y="12"/>
                  </a:moveTo>
                  <a:cubicBezTo>
                    <a:pt x="16" y="11"/>
                    <a:pt x="17" y="11"/>
                    <a:pt x="19" y="10"/>
                  </a:cubicBezTo>
                  <a:lnTo>
                    <a:pt x="20" y="11"/>
                  </a:lnTo>
                  <a:cubicBezTo>
                    <a:pt x="18" y="12"/>
                    <a:pt x="16" y="13"/>
                    <a:pt x="15" y="13"/>
                  </a:cubicBezTo>
                  <a:lnTo>
                    <a:pt x="14" y="12"/>
                  </a:lnTo>
                  <a:close/>
                  <a:moveTo>
                    <a:pt x="20" y="11"/>
                  </a:moveTo>
                  <a:lnTo>
                    <a:pt x="20" y="11"/>
                  </a:lnTo>
                  <a:lnTo>
                    <a:pt x="19" y="10"/>
                  </a:lnTo>
                  <a:lnTo>
                    <a:pt x="20" y="11"/>
                  </a:lnTo>
                  <a:close/>
                  <a:moveTo>
                    <a:pt x="19" y="10"/>
                  </a:moveTo>
                  <a:cubicBezTo>
                    <a:pt x="21" y="9"/>
                    <a:pt x="21" y="8"/>
                    <a:pt x="21" y="7"/>
                  </a:cubicBezTo>
                  <a:lnTo>
                    <a:pt x="23" y="7"/>
                  </a:lnTo>
                  <a:cubicBezTo>
                    <a:pt x="23" y="8"/>
                    <a:pt x="22" y="10"/>
                    <a:pt x="20" y="11"/>
                  </a:cubicBezTo>
                  <a:lnTo>
                    <a:pt x="19" y="10"/>
                  </a:lnTo>
                  <a:close/>
                  <a:moveTo>
                    <a:pt x="21" y="7"/>
                  </a:moveTo>
                  <a:lnTo>
                    <a:pt x="21" y="7"/>
                  </a:lnTo>
                  <a:lnTo>
                    <a:pt x="22" y="7"/>
                  </a:lnTo>
                  <a:lnTo>
                    <a:pt x="21" y="7"/>
                  </a:lnTo>
                  <a:close/>
                  <a:moveTo>
                    <a:pt x="21" y="7"/>
                  </a:moveTo>
                  <a:cubicBezTo>
                    <a:pt x="22" y="6"/>
                    <a:pt x="21" y="5"/>
                    <a:pt x="20" y="4"/>
                  </a:cubicBezTo>
                  <a:lnTo>
                    <a:pt x="21" y="4"/>
                  </a:lnTo>
                  <a:cubicBezTo>
                    <a:pt x="22" y="5"/>
                    <a:pt x="23" y="6"/>
                    <a:pt x="23" y="7"/>
                  </a:cubicBezTo>
                  <a:lnTo>
                    <a:pt x="21" y="7"/>
                  </a:lnTo>
                  <a:close/>
                  <a:moveTo>
                    <a:pt x="20" y="4"/>
                  </a:moveTo>
                  <a:lnTo>
                    <a:pt x="21" y="4"/>
                  </a:lnTo>
                  <a:lnTo>
                    <a:pt x="20" y="4"/>
                  </a:lnTo>
                  <a:close/>
                  <a:moveTo>
                    <a:pt x="21" y="4"/>
                  </a:moveTo>
                  <a:cubicBezTo>
                    <a:pt x="22" y="4"/>
                    <a:pt x="22" y="4"/>
                    <a:pt x="22" y="5"/>
                  </a:cubicBezTo>
                  <a:lnTo>
                    <a:pt x="21" y="4"/>
                  </a:lnTo>
                  <a:cubicBezTo>
                    <a:pt x="21" y="3"/>
                    <a:pt x="21" y="5"/>
                    <a:pt x="20" y="5"/>
                  </a:cubicBezTo>
                  <a:lnTo>
                    <a:pt x="21" y="4"/>
                  </a:lnTo>
                  <a:close/>
                  <a:moveTo>
                    <a:pt x="22" y="5"/>
                  </a:moveTo>
                  <a:lnTo>
                    <a:pt x="21" y="5"/>
                  </a:lnTo>
                  <a:lnTo>
                    <a:pt x="21" y="4"/>
                  </a:lnTo>
                  <a:lnTo>
                    <a:pt x="22" y="5"/>
                  </a:lnTo>
                  <a:close/>
                  <a:moveTo>
                    <a:pt x="21" y="5"/>
                  </a:moveTo>
                  <a:cubicBezTo>
                    <a:pt x="21" y="5"/>
                    <a:pt x="20" y="5"/>
                    <a:pt x="19" y="4"/>
                  </a:cubicBezTo>
                  <a:lnTo>
                    <a:pt x="20" y="3"/>
                  </a:lnTo>
                  <a:cubicBezTo>
                    <a:pt x="21" y="3"/>
                    <a:pt x="20" y="4"/>
                    <a:pt x="21" y="4"/>
                  </a:cubicBezTo>
                  <a:lnTo>
                    <a:pt x="21" y="5"/>
                  </a:lnTo>
                  <a:close/>
                  <a:moveTo>
                    <a:pt x="19" y="4"/>
                  </a:moveTo>
                  <a:lnTo>
                    <a:pt x="19" y="3"/>
                  </a:lnTo>
                  <a:lnTo>
                    <a:pt x="20" y="2"/>
                  </a:lnTo>
                  <a:lnTo>
                    <a:pt x="20" y="3"/>
                  </a:lnTo>
                  <a:lnTo>
                    <a:pt x="19"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2" name="Freeform 70">
              <a:extLst>
                <a:ext uri="{FF2B5EF4-FFF2-40B4-BE49-F238E27FC236}">
                  <a16:creationId xmlns:a16="http://schemas.microsoft.com/office/drawing/2014/main" id="{13978815-CA06-1B89-B8FA-3A9CEC7223D2}"/>
                </a:ext>
              </a:extLst>
            </p:cNvPr>
            <p:cNvSpPr>
              <a:spLocks noEditPoints="1"/>
            </p:cNvSpPr>
            <p:nvPr/>
          </p:nvSpPr>
          <p:spPr bwMode="auto">
            <a:xfrm>
              <a:off x="2528" y="1704"/>
              <a:ext cx="325" cy="56"/>
            </a:xfrm>
            <a:custGeom>
              <a:avLst/>
              <a:gdLst>
                <a:gd name="T0" fmla="*/ 121231 w 58"/>
                <a:gd name="T1" fmla="*/ 93419 h 10"/>
                <a:gd name="T2" fmla="*/ 121231 w 58"/>
                <a:gd name="T3" fmla="*/ 60934 h 10"/>
                <a:gd name="T4" fmla="*/ 121231 w 58"/>
                <a:gd name="T5" fmla="*/ 93419 h 10"/>
                <a:gd name="T6" fmla="*/ 121231 w 58"/>
                <a:gd name="T7" fmla="*/ 93419 h 10"/>
                <a:gd name="T8" fmla="*/ 121231 w 58"/>
                <a:gd name="T9" fmla="*/ 60934 h 10"/>
                <a:gd name="T10" fmla="*/ 121231 w 58"/>
                <a:gd name="T11" fmla="*/ 60934 h 10"/>
                <a:gd name="T12" fmla="*/ 121231 w 58"/>
                <a:gd name="T13" fmla="*/ 93419 h 10"/>
                <a:gd name="T14" fmla="*/ 121231 w 58"/>
                <a:gd name="T15" fmla="*/ 93419 h 10"/>
                <a:gd name="T16" fmla="*/ 121231 w 58"/>
                <a:gd name="T17" fmla="*/ 60934 h 10"/>
                <a:gd name="T18" fmla="*/ 121231 w 58"/>
                <a:gd name="T19" fmla="*/ 93419 h 10"/>
                <a:gd name="T20" fmla="*/ 121231 w 58"/>
                <a:gd name="T21" fmla="*/ 60934 h 10"/>
                <a:gd name="T22" fmla="*/ 121231 w 58"/>
                <a:gd name="T23" fmla="*/ 93419 h 10"/>
                <a:gd name="T24" fmla="*/ 121231 w 58"/>
                <a:gd name="T25" fmla="*/ 60934 h 10"/>
                <a:gd name="T26" fmla="*/ 121231 w 58"/>
                <a:gd name="T27" fmla="*/ 120988 h 10"/>
                <a:gd name="T28" fmla="*/ 121231 w 58"/>
                <a:gd name="T29" fmla="*/ 60934 h 10"/>
                <a:gd name="T30" fmla="*/ 121231 w 58"/>
                <a:gd name="T31" fmla="*/ 60934 h 10"/>
                <a:gd name="T32" fmla="*/ 121231 w 58"/>
                <a:gd name="T33" fmla="*/ 93419 h 10"/>
                <a:gd name="T34" fmla="*/ 154829 w 58"/>
                <a:gd name="T35" fmla="*/ 60934 h 10"/>
                <a:gd name="T36" fmla="*/ 215867 w 58"/>
                <a:gd name="T37" fmla="*/ 154353 h 10"/>
                <a:gd name="T38" fmla="*/ 154829 w 58"/>
                <a:gd name="T39" fmla="*/ 60934 h 10"/>
                <a:gd name="T40" fmla="*/ 369654 w 58"/>
                <a:gd name="T41" fmla="*/ 154353 h 10"/>
                <a:gd name="T42" fmla="*/ 215867 w 58"/>
                <a:gd name="T43" fmla="*/ 154353 h 10"/>
                <a:gd name="T44" fmla="*/ 342023 w 58"/>
                <a:gd name="T45" fmla="*/ 214441 h 10"/>
                <a:gd name="T46" fmla="*/ 342023 w 58"/>
                <a:gd name="T47" fmla="*/ 186844 h 10"/>
                <a:gd name="T48" fmla="*/ 369654 w 58"/>
                <a:gd name="T49" fmla="*/ 154353 h 10"/>
                <a:gd name="T50" fmla="*/ 342023 w 58"/>
                <a:gd name="T51" fmla="*/ 214441 h 10"/>
                <a:gd name="T52" fmla="*/ 369654 w 58"/>
                <a:gd name="T53" fmla="*/ 154353 h 10"/>
                <a:gd name="T54" fmla="*/ 430883 w 58"/>
                <a:gd name="T55" fmla="*/ 186844 h 10"/>
                <a:gd name="T56" fmla="*/ 342023 w 58"/>
                <a:gd name="T57" fmla="*/ 214441 h 10"/>
                <a:gd name="T58" fmla="*/ 430883 w 58"/>
                <a:gd name="T59" fmla="*/ 186844 h 10"/>
                <a:gd name="T60" fmla="*/ 496852 w 58"/>
                <a:gd name="T61" fmla="*/ 247806 h 10"/>
                <a:gd name="T62" fmla="*/ 430883 w 58"/>
                <a:gd name="T63" fmla="*/ 186844 h 10"/>
                <a:gd name="T64" fmla="*/ 927735 w 58"/>
                <a:gd name="T65" fmla="*/ 247806 h 10"/>
                <a:gd name="T66" fmla="*/ 496852 w 58"/>
                <a:gd name="T67" fmla="*/ 247806 h 10"/>
                <a:gd name="T68" fmla="*/ 927735 w 58"/>
                <a:gd name="T69" fmla="*/ 247806 h 10"/>
                <a:gd name="T70" fmla="*/ 927735 w 58"/>
                <a:gd name="T71" fmla="*/ 275374 h 10"/>
                <a:gd name="T72" fmla="*/ 927735 w 58"/>
                <a:gd name="T73" fmla="*/ 247806 h 10"/>
                <a:gd name="T74" fmla="*/ 1298425 w 58"/>
                <a:gd name="T75" fmla="*/ 275374 h 10"/>
                <a:gd name="T76" fmla="*/ 927735 w 58"/>
                <a:gd name="T77" fmla="*/ 247806 h 10"/>
                <a:gd name="T78" fmla="*/ 1519252 w 58"/>
                <a:gd name="T79" fmla="*/ 214441 h 10"/>
                <a:gd name="T80" fmla="*/ 1298425 w 58"/>
                <a:gd name="T81" fmla="*/ 275374 h 10"/>
                <a:gd name="T82" fmla="*/ 1519252 w 58"/>
                <a:gd name="T83" fmla="*/ 247806 h 10"/>
                <a:gd name="T84" fmla="*/ 1519252 w 58"/>
                <a:gd name="T85" fmla="*/ 214441 h 10"/>
                <a:gd name="T86" fmla="*/ 1519252 w 58"/>
                <a:gd name="T87" fmla="*/ 214441 h 10"/>
                <a:gd name="T88" fmla="*/ 1519252 w 58"/>
                <a:gd name="T89" fmla="*/ 247806 h 10"/>
                <a:gd name="T90" fmla="*/ 1519252 w 58"/>
                <a:gd name="T91" fmla="*/ 214441 h 10"/>
                <a:gd name="T92" fmla="*/ 1519252 w 58"/>
                <a:gd name="T93" fmla="*/ 247806 h 10"/>
                <a:gd name="T94" fmla="*/ 1519252 w 58"/>
                <a:gd name="T95" fmla="*/ 247806 h 10"/>
                <a:gd name="T96" fmla="*/ 1607926 w 58"/>
                <a:gd name="T97" fmla="*/ 186844 h 10"/>
                <a:gd name="T98" fmla="*/ 1519252 w 58"/>
                <a:gd name="T99" fmla="*/ 247806 h 10"/>
                <a:gd name="T100" fmla="*/ 1607926 w 58"/>
                <a:gd name="T101" fmla="*/ 186844 h 10"/>
                <a:gd name="T102" fmla="*/ 1795311 w 58"/>
                <a:gd name="T103" fmla="*/ 214441 h 10"/>
                <a:gd name="T104" fmla="*/ 1607926 w 58"/>
                <a:gd name="T105" fmla="*/ 186844 h 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 h="10">
                  <a:moveTo>
                    <a:pt x="4" y="3"/>
                  </a:moveTo>
                  <a:cubicBezTo>
                    <a:pt x="4" y="3"/>
                    <a:pt x="4" y="3"/>
                    <a:pt x="4" y="3"/>
                  </a:cubicBezTo>
                  <a:lnTo>
                    <a:pt x="4" y="2"/>
                  </a:lnTo>
                  <a:cubicBezTo>
                    <a:pt x="4" y="2"/>
                    <a:pt x="4" y="2"/>
                    <a:pt x="4" y="2"/>
                  </a:cubicBezTo>
                  <a:lnTo>
                    <a:pt x="4" y="3"/>
                  </a:lnTo>
                  <a:close/>
                  <a:moveTo>
                    <a:pt x="4" y="3"/>
                  </a:moveTo>
                  <a:lnTo>
                    <a:pt x="4" y="3"/>
                  </a:lnTo>
                  <a:close/>
                  <a:moveTo>
                    <a:pt x="4" y="3"/>
                  </a:moveTo>
                  <a:cubicBezTo>
                    <a:pt x="0" y="2"/>
                    <a:pt x="2" y="0"/>
                    <a:pt x="4" y="2"/>
                  </a:cubicBezTo>
                  <a:lnTo>
                    <a:pt x="4" y="3"/>
                  </a:lnTo>
                  <a:cubicBezTo>
                    <a:pt x="1" y="1"/>
                    <a:pt x="1" y="0"/>
                    <a:pt x="4" y="2"/>
                  </a:cubicBezTo>
                  <a:lnTo>
                    <a:pt x="4" y="3"/>
                  </a:lnTo>
                  <a:close/>
                  <a:moveTo>
                    <a:pt x="4" y="3"/>
                  </a:moveTo>
                  <a:lnTo>
                    <a:pt x="4" y="3"/>
                  </a:lnTo>
                  <a:close/>
                  <a:moveTo>
                    <a:pt x="4" y="2"/>
                  </a:moveTo>
                  <a:lnTo>
                    <a:pt x="4" y="2"/>
                  </a:lnTo>
                  <a:lnTo>
                    <a:pt x="4" y="3"/>
                  </a:lnTo>
                  <a:lnTo>
                    <a:pt x="4" y="2"/>
                  </a:lnTo>
                  <a:close/>
                  <a:moveTo>
                    <a:pt x="4" y="3"/>
                  </a:moveTo>
                  <a:lnTo>
                    <a:pt x="4" y="3"/>
                  </a:lnTo>
                  <a:close/>
                  <a:moveTo>
                    <a:pt x="4" y="2"/>
                  </a:moveTo>
                  <a:cubicBezTo>
                    <a:pt x="4" y="2"/>
                    <a:pt x="4" y="2"/>
                    <a:pt x="4" y="2"/>
                  </a:cubicBezTo>
                  <a:lnTo>
                    <a:pt x="4" y="4"/>
                  </a:lnTo>
                  <a:cubicBezTo>
                    <a:pt x="4" y="4"/>
                    <a:pt x="4" y="3"/>
                    <a:pt x="4" y="3"/>
                  </a:cubicBezTo>
                  <a:lnTo>
                    <a:pt x="4" y="2"/>
                  </a:lnTo>
                  <a:close/>
                  <a:moveTo>
                    <a:pt x="4" y="2"/>
                  </a:moveTo>
                  <a:lnTo>
                    <a:pt x="4" y="2"/>
                  </a:lnTo>
                  <a:lnTo>
                    <a:pt x="5" y="2"/>
                  </a:lnTo>
                  <a:lnTo>
                    <a:pt x="4" y="3"/>
                  </a:lnTo>
                  <a:lnTo>
                    <a:pt x="4" y="2"/>
                  </a:lnTo>
                  <a:close/>
                  <a:moveTo>
                    <a:pt x="5" y="2"/>
                  </a:moveTo>
                  <a:cubicBezTo>
                    <a:pt x="6" y="3"/>
                    <a:pt x="7" y="4"/>
                    <a:pt x="8" y="4"/>
                  </a:cubicBezTo>
                  <a:lnTo>
                    <a:pt x="7" y="5"/>
                  </a:lnTo>
                  <a:cubicBezTo>
                    <a:pt x="6" y="5"/>
                    <a:pt x="5" y="4"/>
                    <a:pt x="4" y="3"/>
                  </a:cubicBezTo>
                  <a:lnTo>
                    <a:pt x="5" y="2"/>
                  </a:lnTo>
                  <a:close/>
                  <a:moveTo>
                    <a:pt x="8" y="4"/>
                  </a:moveTo>
                  <a:cubicBezTo>
                    <a:pt x="9" y="5"/>
                    <a:pt x="10" y="5"/>
                    <a:pt x="12" y="5"/>
                  </a:cubicBezTo>
                  <a:lnTo>
                    <a:pt x="11" y="7"/>
                  </a:lnTo>
                  <a:cubicBezTo>
                    <a:pt x="10" y="6"/>
                    <a:pt x="9" y="6"/>
                    <a:pt x="7" y="5"/>
                  </a:cubicBezTo>
                  <a:lnTo>
                    <a:pt x="8" y="4"/>
                  </a:lnTo>
                  <a:close/>
                  <a:moveTo>
                    <a:pt x="11" y="7"/>
                  </a:moveTo>
                  <a:lnTo>
                    <a:pt x="11" y="7"/>
                  </a:lnTo>
                  <a:lnTo>
                    <a:pt x="11" y="6"/>
                  </a:lnTo>
                  <a:lnTo>
                    <a:pt x="11" y="7"/>
                  </a:lnTo>
                  <a:close/>
                  <a:moveTo>
                    <a:pt x="12" y="5"/>
                  </a:moveTo>
                  <a:lnTo>
                    <a:pt x="12" y="5"/>
                  </a:lnTo>
                  <a:lnTo>
                    <a:pt x="11" y="7"/>
                  </a:lnTo>
                  <a:lnTo>
                    <a:pt x="12" y="5"/>
                  </a:lnTo>
                  <a:close/>
                  <a:moveTo>
                    <a:pt x="12" y="5"/>
                  </a:moveTo>
                  <a:cubicBezTo>
                    <a:pt x="13" y="6"/>
                    <a:pt x="13" y="6"/>
                    <a:pt x="14" y="6"/>
                  </a:cubicBezTo>
                  <a:lnTo>
                    <a:pt x="14" y="7"/>
                  </a:lnTo>
                  <a:cubicBezTo>
                    <a:pt x="13" y="7"/>
                    <a:pt x="12" y="7"/>
                    <a:pt x="11" y="7"/>
                  </a:cubicBezTo>
                  <a:lnTo>
                    <a:pt x="12" y="5"/>
                  </a:lnTo>
                  <a:close/>
                  <a:moveTo>
                    <a:pt x="14" y="6"/>
                  </a:moveTo>
                  <a:cubicBezTo>
                    <a:pt x="15" y="6"/>
                    <a:pt x="16" y="7"/>
                    <a:pt x="17" y="7"/>
                  </a:cubicBezTo>
                  <a:lnTo>
                    <a:pt x="16" y="8"/>
                  </a:lnTo>
                  <a:cubicBezTo>
                    <a:pt x="16" y="8"/>
                    <a:pt x="15" y="8"/>
                    <a:pt x="14" y="7"/>
                  </a:cubicBezTo>
                  <a:lnTo>
                    <a:pt x="14" y="6"/>
                  </a:lnTo>
                  <a:close/>
                  <a:moveTo>
                    <a:pt x="17" y="7"/>
                  </a:moveTo>
                  <a:cubicBezTo>
                    <a:pt x="21" y="8"/>
                    <a:pt x="26" y="8"/>
                    <a:pt x="30" y="8"/>
                  </a:cubicBezTo>
                  <a:lnTo>
                    <a:pt x="30" y="10"/>
                  </a:lnTo>
                  <a:cubicBezTo>
                    <a:pt x="25" y="10"/>
                    <a:pt x="21" y="9"/>
                    <a:pt x="16" y="8"/>
                  </a:cubicBezTo>
                  <a:lnTo>
                    <a:pt x="17" y="7"/>
                  </a:lnTo>
                  <a:close/>
                  <a:moveTo>
                    <a:pt x="30" y="8"/>
                  </a:moveTo>
                  <a:lnTo>
                    <a:pt x="30" y="8"/>
                  </a:lnTo>
                  <a:lnTo>
                    <a:pt x="30" y="9"/>
                  </a:lnTo>
                  <a:lnTo>
                    <a:pt x="30" y="8"/>
                  </a:lnTo>
                  <a:close/>
                  <a:moveTo>
                    <a:pt x="30" y="8"/>
                  </a:moveTo>
                  <a:cubicBezTo>
                    <a:pt x="34" y="8"/>
                    <a:pt x="38" y="8"/>
                    <a:pt x="41" y="7"/>
                  </a:cubicBezTo>
                  <a:lnTo>
                    <a:pt x="42" y="9"/>
                  </a:lnTo>
                  <a:cubicBezTo>
                    <a:pt x="38" y="9"/>
                    <a:pt x="34" y="10"/>
                    <a:pt x="30" y="10"/>
                  </a:cubicBezTo>
                  <a:lnTo>
                    <a:pt x="30" y="8"/>
                  </a:lnTo>
                  <a:close/>
                  <a:moveTo>
                    <a:pt x="41" y="7"/>
                  </a:moveTo>
                  <a:cubicBezTo>
                    <a:pt x="44" y="7"/>
                    <a:pt x="46" y="7"/>
                    <a:pt x="49" y="7"/>
                  </a:cubicBezTo>
                  <a:lnTo>
                    <a:pt x="49" y="8"/>
                  </a:lnTo>
                  <a:cubicBezTo>
                    <a:pt x="47" y="8"/>
                    <a:pt x="44" y="8"/>
                    <a:pt x="42" y="9"/>
                  </a:cubicBezTo>
                  <a:lnTo>
                    <a:pt x="41" y="7"/>
                  </a:lnTo>
                  <a:close/>
                  <a:moveTo>
                    <a:pt x="49" y="8"/>
                  </a:moveTo>
                  <a:lnTo>
                    <a:pt x="49" y="8"/>
                  </a:lnTo>
                  <a:lnTo>
                    <a:pt x="49" y="7"/>
                  </a:lnTo>
                  <a:lnTo>
                    <a:pt x="49" y="8"/>
                  </a:lnTo>
                  <a:close/>
                  <a:moveTo>
                    <a:pt x="49" y="7"/>
                  </a:moveTo>
                  <a:lnTo>
                    <a:pt x="49" y="7"/>
                  </a:lnTo>
                  <a:lnTo>
                    <a:pt x="49" y="8"/>
                  </a:lnTo>
                  <a:lnTo>
                    <a:pt x="49" y="7"/>
                  </a:lnTo>
                  <a:close/>
                  <a:moveTo>
                    <a:pt x="49" y="8"/>
                  </a:moveTo>
                  <a:lnTo>
                    <a:pt x="49" y="8"/>
                  </a:lnTo>
                  <a:lnTo>
                    <a:pt x="49" y="7"/>
                  </a:lnTo>
                  <a:lnTo>
                    <a:pt x="49" y="8"/>
                  </a:lnTo>
                  <a:close/>
                  <a:moveTo>
                    <a:pt x="49" y="7"/>
                  </a:moveTo>
                  <a:cubicBezTo>
                    <a:pt x="50" y="7"/>
                    <a:pt x="51" y="6"/>
                    <a:pt x="52" y="6"/>
                  </a:cubicBezTo>
                  <a:lnTo>
                    <a:pt x="52" y="8"/>
                  </a:lnTo>
                  <a:cubicBezTo>
                    <a:pt x="51" y="8"/>
                    <a:pt x="50" y="8"/>
                    <a:pt x="49" y="8"/>
                  </a:cubicBezTo>
                  <a:lnTo>
                    <a:pt x="49" y="7"/>
                  </a:lnTo>
                  <a:close/>
                  <a:moveTo>
                    <a:pt x="52" y="6"/>
                  </a:moveTo>
                  <a:cubicBezTo>
                    <a:pt x="54" y="6"/>
                    <a:pt x="56" y="6"/>
                    <a:pt x="58" y="6"/>
                  </a:cubicBezTo>
                  <a:lnTo>
                    <a:pt x="58" y="7"/>
                  </a:lnTo>
                  <a:cubicBezTo>
                    <a:pt x="56" y="7"/>
                    <a:pt x="54" y="7"/>
                    <a:pt x="52" y="8"/>
                  </a:cubicBezTo>
                  <a:lnTo>
                    <a:pt x="52"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3" name="Freeform 71">
              <a:extLst>
                <a:ext uri="{FF2B5EF4-FFF2-40B4-BE49-F238E27FC236}">
                  <a16:creationId xmlns:a16="http://schemas.microsoft.com/office/drawing/2014/main" id="{2966C00F-9772-D2C3-8F96-A670281ECD64}"/>
                </a:ext>
              </a:extLst>
            </p:cNvPr>
            <p:cNvSpPr>
              <a:spLocks/>
            </p:cNvSpPr>
            <p:nvPr/>
          </p:nvSpPr>
          <p:spPr bwMode="auto">
            <a:xfrm>
              <a:off x="2360" y="1660"/>
              <a:ext cx="112" cy="117"/>
            </a:xfrm>
            <a:custGeom>
              <a:avLst/>
              <a:gdLst>
                <a:gd name="T0" fmla="*/ 495583 w 20"/>
                <a:gd name="T1" fmla="*/ 150300 h 21"/>
                <a:gd name="T2" fmla="*/ 154353 w 20"/>
                <a:gd name="T3" fmla="*/ 31818 h 21"/>
                <a:gd name="T4" fmla="*/ 60934 w 20"/>
                <a:gd name="T5" fmla="*/ 118454 h 21"/>
                <a:gd name="T6" fmla="*/ 0 w 20"/>
                <a:gd name="T7" fmla="*/ 327544 h 21"/>
                <a:gd name="T8" fmla="*/ 341230 w 20"/>
                <a:gd name="T9" fmla="*/ 536634 h 21"/>
                <a:gd name="T10" fmla="*/ 584114 w 20"/>
                <a:gd name="T11" fmla="*/ 241778 h 21"/>
                <a:gd name="T12" fmla="*/ 495583 w 20"/>
                <a:gd name="T13" fmla="*/ 15030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1">
                  <a:moveTo>
                    <a:pt x="16" y="5"/>
                  </a:moveTo>
                  <a:cubicBezTo>
                    <a:pt x="11" y="4"/>
                    <a:pt x="9" y="0"/>
                    <a:pt x="5" y="1"/>
                  </a:cubicBezTo>
                  <a:cubicBezTo>
                    <a:pt x="3" y="1"/>
                    <a:pt x="3" y="3"/>
                    <a:pt x="2" y="4"/>
                  </a:cubicBezTo>
                  <a:cubicBezTo>
                    <a:pt x="1" y="6"/>
                    <a:pt x="0" y="10"/>
                    <a:pt x="0" y="11"/>
                  </a:cubicBezTo>
                  <a:cubicBezTo>
                    <a:pt x="1" y="15"/>
                    <a:pt x="6" y="21"/>
                    <a:pt x="11" y="18"/>
                  </a:cubicBezTo>
                  <a:cubicBezTo>
                    <a:pt x="14" y="15"/>
                    <a:pt x="17" y="12"/>
                    <a:pt x="19" y="8"/>
                  </a:cubicBezTo>
                  <a:cubicBezTo>
                    <a:pt x="20" y="6"/>
                    <a:pt x="18" y="9"/>
                    <a:pt x="16"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4" name="Freeform 72">
              <a:extLst>
                <a:ext uri="{FF2B5EF4-FFF2-40B4-BE49-F238E27FC236}">
                  <a16:creationId xmlns:a16="http://schemas.microsoft.com/office/drawing/2014/main" id="{CC299407-0FBC-831B-15C6-0A0D9997944D}"/>
                </a:ext>
              </a:extLst>
            </p:cNvPr>
            <p:cNvSpPr>
              <a:spLocks noEditPoints="1"/>
            </p:cNvSpPr>
            <p:nvPr/>
          </p:nvSpPr>
          <p:spPr bwMode="auto">
            <a:xfrm>
              <a:off x="2355" y="1654"/>
              <a:ext cx="117" cy="117"/>
            </a:xfrm>
            <a:custGeom>
              <a:avLst/>
              <a:gdLst>
                <a:gd name="T0" fmla="*/ 359357 w 21"/>
                <a:gd name="T1" fmla="*/ 118454 h 21"/>
                <a:gd name="T2" fmla="*/ 509658 w 21"/>
                <a:gd name="T3" fmla="*/ 150300 h 21"/>
                <a:gd name="T4" fmla="*/ 359357 w 21"/>
                <a:gd name="T5" fmla="*/ 118454 h 21"/>
                <a:gd name="T6" fmla="*/ 177272 w 21"/>
                <a:gd name="T7" fmla="*/ 31818 h 21"/>
                <a:gd name="T8" fmla="*/ 359357 w 21"/>
                <a:gd name="T9" fmla="*/ 118454 h 21"/>
                <a:gd name="T10" fmla="*/ 177272 w 21"/>
                <a:gd name="T11" fmla="*/ 91477 h 21"/>
                <a:gd name="T12" fmla="*/ 177272 w 21"/>
                <a:gd name="T13" fmla="*/ 91477 h 21"/>
                <a:gd name="T14" fmla="*/ 118454 w 21"/>
                <a:gd name="T15" fmla="*/ 150300 h 21"/>
                <a:gd name="T16" fmla="*/ 177272 w 21"/>
                <a:gd name="T17" fmla="*/ 31818 h 21"/>
                <a:gd name="T18" fmla="*/ 118454 w 21"/>
                <a:gd name="T19" fmla="*/ 150300 h 21"/>
                <a:gd name="T20" fmla="*/ 58790 w 21"/>
                <a:gd name="T21" fmla="*/ 150300 h 21"/>
                <a:gd name="T22" fmla="*/ 118454 w 21"/>
                <a:gd name="T23" fmla="*/ 150300 h 21"/>
                <a:gd name="T24" fmla="*/ 58790 w 21"/>
                <a:gd name="T25" fmla="*/ 150300 h 21"/>
                <a:gd name="T26" fmla="*/ 58790 w 21"/>
                <a:gd name="T27" fmla="*/ 150300 h 21"/>
                <a:gd name="T28" fmla="*/ 91477 w 21"/>
                <a:gd name="T29" fmla="*/ 177272 h 21"/>
                <a:gd name="T30" fmla="*/ 58790 w 21"/>
                <a:gd name="T31" fmla="*/ 150300 h 21"/>
                <a:gd name="T32" fmla="*/ 58790 w 21"/>
                <a:gd name="T33" fmla="*/ 150300 h 21"/>
                <a:gd name="T34" fmla="*/ 91477 w 21"/>
                <a:gd name="T35" fmla="*/ 150300 h 21"/>
                <a:gd name="T36" fmla="*/ 91477 w 21"/>
                <a:gd name="T37" fmla="*/ 177272 h 21"/>
                <a:gd name="T38" fmla="*/ 58790 w 21"/>
                <a:gd name="T39" fmla="*/ 177272 h 21"/>
                <a:gd name="T40" fmla="*/ 91477 w 21"/>
                <a:gd name="T41" fmla="*/ 177272 h 21"/>
                <a:gd name="T42" fmla="*/ 91477 w 21"/>
                <a:gd name="T43" fmla="*/ 241778 h 21"/>
                <a:gd name="T44" fmla="*/ 58790 w 21"/>
                <a:gd name="T45" fmla="*/ 177272 h 21"/>
                <a:gd name="T46" fmla="*/ 91477 w 21"/>
                <a:gd name="T47" fmla="*/ 241778 h 21"/>
                <a:gd name="T48" fmla="*/ 0 w 21"/>
                <a:gd name="T49" fmla="*/ 359357 h 21"/>
                <a:gd name="T50" fmla="*/ 91477 w 21"/>
                <a:gd name="T51" fmla="*/ 241778 h 21"/>
                <a:gd name="T52" fmla="*/ 58790 w 21"/>
                <a:gd name="T53" fmla="*/ 359357 h 21"/>
                <a:gd name="T54" fmla="*/ 58790 w 21"/>
                <a:gd name="T55" fmla="*/ 359357 h 21"/>
                <a:gd name="T56" fmla="*/ 91477 w 21"/>
                <a:gd name="T57" fmla="*/ 477845 h 21"/>
                <a:gd name="T58" fmla="*/ 0 w 21"/>
                <a:gd name="T59" fmla="*/ 359357 h 21"/>
                <a:gd name="T60" fmla="*/ 91477 w 21"/>
                <a:gd name="T61" fmla="*/ 477845 h 21"/>
                <a:gd name="T62" fmla="*/ 150300 w 21"/>
                <a:gd name="T63" fmla="*/ 569506 h 21"/>
                <a:gd name="T64" fmla="*/ 91477 w 21"/>
                <a:gd name="T65" fmla="*/ 477845 h 21"/>
                <a:gd name="T66" fmla="*/ 268749 w 21"/>
                <a:gd name="T67" fmla="*/ 569506 h 21"/>
                <a:gd name="T68" fmla="*/ 150300 w 21"/>
                <a:gd name="T69" fmla="*/ 569506 h 21"/>
                <a:gd name="T70" fmla="*/ 268749 w 21"/>
                <a:gd name="T71" fmla="*/ 569506 h 21"/>
                <a:gd name="T72" fmla="*/ 359357 w 21"/>
                <a:gd name="T73" fmla="*/ 569506 h 21"/>
                <a:gd name="T74" fmla="*/ 268749 w 21"/>
                <a:gd name="T75" fmla="*/ 569506 h 21"/>
                <a:gd name="T76" fmla="*/ 327544 w 21"/>
                <a:gd name="T77" fmla="*/ 536634 h 21"/>
                <a:gd name="T78" fmla="*/ 327544 w 21"/>
                <a:gd name="T79" fmla="*/ 536634 h 21"/>
                <a:gd name="T80" fmla="*/ 477845 w 21"/>
                <a:gd name="T81" fmla="*/ 419205 h 21"/>
                <a:gd name="T82" fmla="*/ 359357 w 21"/>
                <a:gd name="T83" fmla="*/ 569506 h 21"/>
                <a:gd name="T84" fmla="*/ 477845 w 21"/>
                <a:gd name="T85" fmla="*/ 419205 h 21"/>
                <a:gd name="T86" fmla="*/ 595424 w 21"/>
                <a:gd name="T87" fmla="*/ 268749 h 21"/>
                <a:gd name="T88" fmla="*/ 477845 w 21"/>
                <a:gd name="T89" fmla="*/ 419205 h 21"/>
                <a:gd name="T90" fmla="*/ 569506 w 21"/>
                <a:gd name="T91" fmla="*/ 268749 h 21"/>
                <a:gd name="T92" fmla="*/ 569506 w 21"/>
                <a:gd name="T93" fmla="*/ 268749 h 21"/>
                <a:gd name="T94" fmla="*/ 595424 w 21"/>
                <a:gd name="T95" fmla="*/ 268749 h 21"/>
                <a:gd name="T96" fmla="*/ 595424 w 21"/>
                <a:gd name="T97" fmla="*/ 268749 h 21"/>
                <a:gd name="T98" fmla="*/ 595424 w 21"/>
                <a:gd name="T99" fmla="*/ 268749 h 21"/>
                <a:gd name="T100" fmla="*/ 595424 w 21"/>
                <a:gd name="T101" fmla="*/ 209090 h 21"/>
                <a:gd name="T102" fmla="*/ 595424 w 21"/>
                <a:gd name="T103" fmla="*/ 268749 h 21"/>
                <a:gd name="T104" fmla="*/ 477845 w 21"/>
                <a:gd name="T105" fmla="*/ 177272 h 21"/>
                <a:gd name="T106" fmla="*/ 595424 w 21"/>
                <a:gd name="T107" fmla="*/ 209090 h 21"/>
                <a:gd name="T108" fmla="*/ 509658 w 21"/>
                <a:gd name="T109" fmla="*/ 150300 h 21"/>
                <a:gd name="T110" fmla="*/ 509658 w 21"/>
                <a:gd name="T111" fmla="*/ 177272 h 21"/>
                <a:gd name="T112" fmla="*/ 509658 w 21"/>
                <a:gd name="T113" fmla="*/ 150300 h 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 h="21">
                  <a:moveTo>
                    <a:pt x="17" y="6"/>
                  </a:moveTo>
                  <a:cubicBezTo>
                    <a:pt x="15" y="6"/>
                    <a:pt x="13" y="5"/>
                    <a:pt x="12" y="4"/>
                  </a:cubicBezTo>
                  <a:lnTo>
                    <a:pt x="12" y="3"/>
                  </a:lnTo>
                  <a:cubicBezTo>
                    <a:pt x="14" y="4"/>
                    <a:pt x="15" y="5"/>
                    <a:pt x="17" y="5"/>
                  </a:cubicBezTo>
                  <a:lnTo>
                    <a:pt x="17" y="6"/>
                  </a:lnTo>
                  <a:close/>
                  <a:moveTo>
                    <a:pt x="12" y="4"/>
                  </a:moveTo>
                  <a:cubicBezTo>
                    <a:pt x="10" y="3"/>
                    <a:pt x="8" y="2"/>
                    <a:pt x="6" y="3"/>
                  </a:cubicBezTo>
                  <a:lnTo>
                    <a:pt x="6" y="1"/>
                  </a:lnTo>
                  <a:cubicBezTo>
                    <a:pt x="9" y="0"/>
                    <a:pt x="10" y="2"/>
                    <a:pt x="12" y="3"/>
                  </a:cubicBezTo>
                  <a:lnTo>
                    <a:pt x="12" y="4"/>
                  </a:lnTo>
                  <a:close/>
                  <a:moveTo>
                    <a:pt x="6" y="3"/>
                  </a:moveTo>
                  <a:lnTo>
                    <a:pt x="6" y="3"/>
                  </a:lnTo>
                  <a:lnTo>
                    <a:pt x="6" y="2"/>
                  </a:lnTo>
                  <a:lnTo>
                    <a:pt x="6" y="3"/>
                  </a:lnTo>
                  <a:close/>
                  <a:moveTo>
                    <a:pt x="6" y="3"/>
                  </a:moveTo>
                  <a:cubicBezTo>
                    <a:pt x="5" y="3"/>
                    <a:pt x="4" y="4"/>
                    <a:pt x="4" y="5"/>
                  </a:cubicBezTo>
                  <a:lnTo>
                    <a:pt x="2" y="5"/>
                  </a:lnTo>
                  <a:cubicBezTo>
                    <a:pt x="3" y="3"/>
                    <a:pt x="4" y="2"/>
                    <a:pt x="6" y="1"/>
                  </a:cubicBezTo>
                  <a:lnTo>
                    <a:pt x="6" y="3"/>
                  </a:lnTo>
                  <a:close/>
                  <a:moveTo>
                    <a:pt x="4" y="5"/>
                  </a:moveTo>
                  <a:cubicBezTo>
                    <a:pt x="4" y="5"/>
                    <a:pt x="3" y="6"/>
                    <a:pt x="3" y="6"/>
                  </a:cubicBezTo>
                  <a:lnTo>
                    <a:pt x="2" y="5"/>
                  </a:lnTo>
                  <a:cubicBezTo>
                    <a:pt x="2" y="5"/>
                    <a:pt x="2" y="5"/>
                    <a:pt x="2" y="5"/>
                  </a:cubicBezTo>
                  <a:lnTo>
                    <a:pt x="4" y="5"/>
                  </a:lnTo>
                  <a:close/>
                  <a:moveTo>
                    <a:pt x="2" y="5"/>
                  </a:moveTo>
                  <a:lnTo>
                    <a:pt x="2" y="5"/>
                  </a:lnTo>
                  <a:lnTo>
                    <a:pt x="3" y="5"/>
                  </a:lnTo>
                  <a:lnTo>
                    <a:pt x="2" y="5"/>
                  </a:lnTo>
                  <a:close/>
                  <a:moveTo>
                    <a:pt x="3" y="6"/>
                  </a:moveTo>
                  <a:lnTo>
                    <a:pt x="3" y="6"/>
                  </a:lnTo>
                  <a:lnTo>
                    <a:pt x="2" y="5"/>
                  </a:lnTo>
                  <a:lnTo>
                    <a:pt x="3" y="6"/>
                  </a:lnTo>
                  <a:close/>
                  <a:moveTo>
                    <a:pt x="2" y="5"/>
                  </a:moveTo>
                  <a:lnTo>
                    <a:pt x="2" y="5"/>
                  </a:lnTo>
                  <a:lnTo>
                    <a:pt x="3" y="5"/>
                  </a:lnTo>
                  <a:lnTo>
                    <a:pt x="2" y="5"/>
                  </a:lnTo>
                  <a:close/>
                  <a:moveTo>
                    <a:pt x="3" y="6"/>
                  </a:moveTo>
                  <a:cubicBezTo>
                    <a:pt x="3" y="6"/>
                    <a:pt x="3" y="6"/>
                    <a:pt x="3" y="7"/>
                  </a:cubicBezTo>
                  <a:lnTo>
                    <a:pt x="2" y="6"/>
                  </a:lnTo>
                  <a:cubicBezTo>
                    <a:pt x="2" y="6"/>
                    <a:pt x="2" y="5"/>
                    <a:pt x="2" y="5"/>
                  </a:cubicBezTo>
                  <a:lnTo>
                    <a:pt x="3" y="6"/>
                  </a:lnTo>
                  <a:close/>
                  <a:moveTo>
                    <a:pt x="3" y="7"/>
                  </a:moveTo>
                  <a:cubicBezTo>
                    <a:pt x="3" y="7"/>
                    <a:pt x="3" y="7"/>
                    <a:pt x="3" y="8"/>
                  </a:cubicBezTo>
                  <a:lnTo>
                    <a:pt x="1" y="7"/>
                  </a:lnTo>
                  <a:cubicBezTo>
                    <a:pt x="1" y="7"/>
                    <a:pt x="2" y="6"/>
                    <a:pt x="2" y="6"/>
                  </a:cubicBezTo>
                  <a:lnTo>
                    <a:pt x="3" y="7"/>
                  </a:lnTo>
                  <a:close/>
                  <a:moveTo>
                    <a:pt x="3" y="8"/>
                  </a:moveTo>
                  <a:cubicBezTo>
                    <a:pt x="2" y="9"/>
                    <a:pt x="2" y="11"/>
                    <a:pt x="2" y="12"/>
                  </a:cubicBezTo>
                  <a:lnTo>
                    <a:pt x="0" y="12"/>
                  </a:lnTo>
                  <a:cubicBezTo>
                    <a:pt x="0" y="11"/>
                    <a:pt x="1" y="9"/>
                    <a:pt x="1" y="7"/>
                  </a:cubicBezTo>
                  <a:lnTo>
                    <a:pt x="3" y="8"/>
                  </a:lnTo>
                  <a:close/>
                  <a:moveTo>
                    <a:pt x="2" y="12"/>
                  </a:moveTo>
                  <a:lnTo>
                    <a:pt x="2" y="12"/>
                  </a:lnTo>
                  <a:lnTo>
                    <a:pt x="1" y="12"/>
                  </a:lnTo>
                  <a:lnTo>
                    <a:pt x="2" y="12"/>
                  </a:lnTo>
                  <a:close/>
                  <a:moveTo>
                    <a:pt x="2" y="12"/>
                  </a:moveTo>
                  <a:cubicBezTo>
                    <a:pt x="2" y="13"/>
                    <a:pt x="3" y="14"/>
                    <a:pt x="3" y="16"/>
                  </a:cubicBezTo>
                  <a:lnTo>
                    <a:pt x="2" y="16"/>
                  </a:lnTo>
                  <a:cubicBezTo>
                    <a:pt x="1" y="15"/>
                    <a:pt x="1" y="14"/>
                    <a:pt x="0" y="12"/>
                  </a:cubicBezTo>
                  <a:lnTo>
                    <a:pt x="2" y="12"/>
                  </a:lnTo>
                  <a:close/>
                  <a:moveTo>
                    <a:pt x="3" y="16"/>
                  </a:moveTo>
                  <a:cubicBezTo>
                    <a:pt x="4" y="17"/>
                    <a:pt x="5" y="18"/>
                    <a:pt x="6" y="18"/>
                  </a:cubicBezTo>
                  <a:lnTo>
                    <a:pt x="5" y="19"/>
                  </a:lnTo>
                  <a:cubicBezTo>
                    <a:pt x="4" y="19"/>
                    <a:pt x="3" y="18"/>
                    <a:pt x="2" y="16"/>
                  </a:cubicBezTo>
                  <a:lnTo>
                    <a:pt x="3" y="16"/>
                  </a:lnTo>
                  <a:close/>
                  <a:moveTo>
                    <a:pt x="6" y="18"/>
                  </a:moveTo>
                  <a:cubicBezTo>
                    <a:pt x="7" y="19"/>
                    <a:pt x="8" y="19"/>
                    <a:pt x="9" y="19"/>
                  </a:cubicBezTo>
                  <a:lnTo>
                    <a:pt x="10" y="20"/>
                  </a:lnTo>
                  <a:cubicBezTo>
                    <a:pt x="8" y="21"/>
                    <a:pt x="7" y="20"/>
                    <a:pt x="5" y="19"/>
                  </a:cubicBezTo>
                  <a:lnTo>
                    <a:pt x="6" y="18"/>
                  </a:lnTo>
                  <a:close/>
                  <a:moveTo>
                    <a:pt x="9" y="19"/>
                  </a:moveTo>
                  <a:cubicBezTo>
                    <a:pt x="10" y="19"/>
                    <a:pt x="11" y="19"/>
                    <a:pt x="11" y="18"/>
                  </a:cubicBezTo>
                  <a:lnTo>
                    <a:pt x="12" y="19"/>
                  </a:lnTo>
                  <a:cubicBezTo>
                    <a:pt x="11" y="20"/>
                    <a:pt x="10" y="20"/>
                    <a:pt x="10" y="20"/>
                  </a:cubicBezTo>
                  <a:lnTo>
                    <a:pt x="9" y="19"/>
                  </a:lnTo>
                  <a:close/>
                  <a:moveTo>
                    <a:pt x="11" y="18"/>
                  </a:moveTo>
                  <a:lnTo>
                    <a:pt x="11" y="18"/>
                  </a:lnTo>
                  <a:lnTo>
                    <a:pt x="12" y="19"/>
                  </a:lnTo>
                  <a:lnTo>
                    <a:pt x="11" y="18"/>
                  </a:lnTo>
                  <a:close/>
                  <a:moveTo>
                    <a:pt x="11" y="18"/>
                  </a:moveTo>
                  <a:cubicBezTo>
                    <a:pt x="13" y="17"/>
                    <a:pt x="14" y="16"/>
                    <a:pt x="16" y="14"/>
                  </a:cubicBezTo>
                  <a:lnTo>
                    <a:pt x="17" y="15"/>
                  </a:lnTo>
                  <a:cubicBezTo>
                    <a:pt x="15" y="17"/>
                    <a:pt x="14" y="18"/>
                    <a:pt x="12" y="19"/>
                  </a:cubicBezTo>
                  <a:lnTo>
                    <a:pt x="11" y="18"/>
                  </a:lnTo>
                  <a:close/>
                  <a:moveTo>
                    <a:pt x="16" y="14"/>
                  </a:moveTo>
                  <a:cubicBezTo>
                    <a:pt x="17" y="12"/>
                    <a:pt x="18" y="11"/>
                    <a:pt x="19" y="9"/>
                  </a:cubicBezTo>
                  <a:lnTo>
                    <a:pt x="20" y="9"/>
                  </a:lnTo>
                  <a:cubicBezTo>
                    <a:pt x="19" y="11"/>
                    <a:pt x="18" y="13"/>
                    <a:pt x="17" y="15"/>
                  </a:cubicBezTo>
                  <a:lnTo>
                    <a:pt x="16" y="14"/>
                  </a:lnTo>
                  <a:close/>
                  <a:moveTo>
                    <a:pt x="19" y="9"/>
                  </a:moveTo>
                  <a:lnTo>
                    <a:pt x="19" y="9"/>
                  </a:lnTo>
                  <a:lnTo>
                    <a:pt x="20" y="9"/>
                  </a:lnTo>
                  <a:lnTo>
                    <a:pt x="19" y="9"/>
                  </a:lnTo>
                  <a:close/>
                  <a:moveTo>
                    <a:pt x="19" y="9"/>
                  </a:moveTo>
                  <a:cubicBezTo>
                    <a:pt x="19" y="8"/>
                    <a:pt x="20" y="9"/>
                    <a:pt x="20" y="9"/>
                  </a:cubicBezTo>
                  <a:lnTo>
                    <a:pt x="20" y="8"/>
                  </a:lnTo>
                  <a:cubicBezTo>
                    <a:pt x="21" y="8"/>
                    <a:pt x="21" y="8"/>
                    <a:pt x="20" y="9"/>
                  </a:cubicBezTo>
                  <a:lnTo>
                    <a:pt x="19" y="9"/>
                  </a:lnTo>
                  <a:close/>
                  <a:moveTo>
                    <a:pt x="20" y="9"/>
                  </a:moveTo>
                  <a:cubicBezTo>
                    <a:pt x="20" y="9"/>
                    <a:pt x="20" y="9"/>
                    <a:pt x="20" y="9"/>
                  </a:cubicBezTo>
                  <a:lnTo>
                    <a:pt x="20" y="7"/>
                  </a:lnTo>
                  <a:cubicBezTo>
                    <a:pt x="20" y="7"/>
                    <a:pt x="20" y="7"/>
                    <a:pt x="20" y="8"/>
                  </a:cubicBezTo>
                  <a:lnTo>
                    <a:pt x="20" y="9"/>
                  </a:lnTo>
                  <a:close/>
                  <a:moveTo>
                    <a:pt x="20" y="9"/>
                  </a:moveTo>
                  <a:cubicBezTo>
                    <a:pt x="19" y="9"/>
                    <a:pt x="17" y="9"/>
                    <a:pt x="16" y="6"/>
                  </a:cubicBezTo>
                  <a:lnTo>
                    <a:pt x="17" y="6"/>
                  </a:lnTo>
                  <a:cubicBezTo>
                    <a:pt x="18" y="7"/>
                    <a:pt x="19" y="7"/>
                    <a:pt x="20" y="7"/>
                  </a:cubicBezTo>
                  <a:lnTo>
                    <a:pt x="20" y="9"/>
                  </a:lnTo>
                  <a:close/>
                  <a:moveTo>
                    <a:pt x="17" y="5"/>
                  </a:moveTo>
                  <a:lnTo>
                    <a:pt x="17" y="5"/>
                  </a:lnTo>
                  <a:lnTo>
                    <a:pt x="17" y="6"/>
                  </a:lnTo>
                  <a:lnTo>
                    <a:pt x="17"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5" name="Freeform 73">
              <a:extLst>
                <a:ext uri="{FF2B5EF4-FFF2-40B4-BE49-F238E27FC236}">
                  <a16:creationId xmlns:a16="http://schemas.microsoft.com/office/drawing/2014/main" id="{1832712F-2963-C6BD-019C-F36F1C8EEED2}"/>
                </a:ext>
              </a:extLst>
            </p:cNvPr>
            <p:cNvSpPr>
              <a:spLocks noEditPoints="1"/>
            </p:cNvSpPr>
            <p:nvPr/>
          </p:nvSpPr>
          <p:spPr bwMode="auto">
            <a:xfrm>
              <a:off x="2226" y="1637"/>
              <a:ext cx="140" cy="112"/>
            </a:xfrm>
            <a:custGeom>
              <a:avLst/>
              <a:gdLst>
                <a:gd name="T0" fmla="*/ 462213 w 25"/>
                <a:gd name="T1" fmla="*/ 120988 h 20"/>
                <a:gd name="T2" fmla="*/ 429727 w 25"/>
                <a:gd name="T3" fmla="*/ 60934 h 20"/>
                <a:gd name="T4" fmla="*/ 462213 w 25"/>
                <a:gd name="T5" fmla="*/ 120988 h 20"/>
                <a:gd name="T6" fmla="*/ 462213 w 25"/>
                <a:gd name="T7" fmla="*/ 93419 h 20"/>
                <a:gd name="T8" fmla="*/ 462213 w 25"/>
                <a:gd name="T9" fmla="*/ 120988 h 20"/>
                <a:gd name="T10" fmla="*/ 368794 w 25"/>
                <a:gd name="T11" fmla="*/ 60934 h 20"/>
                <a:gd name="T12" fmla="*/ 462213 w 25"/>
                <a:gd name="T13" fmla="*/ 120988 h 20"/>
                <a:gd name="T14" fmla="*/ 120988 w 25"/>
                <a:gd name="T15" fmla="*/ 60934 h 20"/>
                <a:gd name="T16" fmla="*/ 368794 w 25"/>
                <a:gd name="T17" fmla="*/ 60934 h 20"/>
                <a:gd name="T18" fmla="*/ 120988 w 25"/>
                <a:gd name="T19" fmla="*/ 60934 h 20"/>
                <a:gd name="T20" fmla="*/ 120988 w 25"/>
                <a:gd name="T21" fmla="*/ 60934 h 20"/>
                <a:gd name="T22" fmla="*/ 60934 w 25"/>
                <a:gd name="T23" fmla="*/ 120988 h 20"/>
                <a:gd name="T24" fmla="*/ 120988 w 25"/>
                <a:gd name="T25" fmla="*/ 33365 h 20"/>
                <a:gd name="T26" fmla="*/ 60934 w 25"/>
                <a:gd name="T27" fmla="*/ 120988 h 20"/>
                <a:gd name="T28" fmla="*/ 0 w 25"/>
                <a:gd name="T29" fmla="*/ 186844 h 20"/>
                <a:gd name="T30" fmla="*/ 60934 w 25"/>
                <a:gd name="T31" fmla="*/ 120988 h 20"/>
                <a:gd name="T32" fmla="*/ 33365 w 25"/>
                <a:gd name="T33" fmla="*/ 275374 h 20"/>
                <a:gd name="T34" fmla="*/ 0 w 25"/>
                <a:gd name="T35" fmla="*/ 186844 h 20"/>
                <a:gd name="T36" fmla="*/ 33365 w 25"/>
                <a:gd name="T37" fmla="*/ 275374 h 20"/>
                <a:gd name="T38" fmla="*/ 154353 w 25"/>
                <a:gd name="T39" fmla="*/ 523146 h 20"/>
                <a:gd name="T40" fmla="*/ 33365 w 25"/>
                <a:gd name="T41" fmla="*/ 275374 h 20"/>
                <a:gd name="T42" fmla="*/ 154353 w 25"/>
                <a:gd name="T43" fmla="*/ 523146 h 20"/>
                <a:gd name="T44" fmla="*/ 186844 w 25"/>
                <a:gd name="T45" fmla="*/ 495583 h 20"/>
                <a:gd name="T46" fmla="*/ 154353 w 25"/>
                <a:gd name="T47" fmla="*/ 523146 h 20"/>
                <a:gd name="T48" fmla="*/ 186844 w 25"/>
                <a:gd name="T49" fmla="*/ 495583 h 20"/>
                <a:gd name="T50" fmla="*/ 186844 w 25"/>
                <a:gd name="T51" fmla="*/ 495583 h 20"/>
                <a:gd name="T52" fmla="*/ 186844 w 25"/>
                <a:gd name="T53" fmla="*/ 495583 h 20"/>
                <a:gd name="T54" fmla="*/ 214441 w 25"/>
                <a:gd name="T55" fmla="*/ 523146 h 20"/>
                <a:gd name="T56" fmla="*/ 154353 w 25"/>
                <a:gd name="T57" fmla="*/ 523146 h 20"/>
                <a:gd name="T58" fmla="*/ 214441 w 25"/>
                <a:gd name="T59" fmla="*/ 523146 h 20"/>
                <a:gd name="T60" fmla="*/ 275374 w 25"/>
                <a:gd name="T61" fmla="*/ 584114 h 20"/>
                <a:gd name="T62" fmla="*/ 214441 w 25"/>
                <a:gd name="T63" fmla="*/ 523146 h 20"/>
                <a:gd name="T64" fmla="*/ 650126 w 25"/>
                <a:gd name="T65" fmla="*/ 462213 h 20"/>
                <a:gd name="T66" fmla="*/ 275374 w 25"/>
                <a:gd name="T67" fmla="*/ 584114 h 20"/>
                <a:gd name="T68" fmla="*/ 677533 w 25"/>
                <a:gd name="T69" fmla="*/ 495583 h 20"/>
                <a:gd name="T70" fmla="*/ 650126 w 25"/>
                <a:gd name="T71" fmla="*/ 495583 h 20"/>
                <a:gd name="T72" fmla="*/ 650126 w 25"/>
                <a:gd name="T73" fmla="*/ 462213 h 20"/>
                <a:gd name="T74" fmla="*/ 677533 w 25"/>
                <a:gd name="T75" fmla="*/ 495583 h 20"/>
                <a:gd name="T76" fmla="*/ 650126 w 25"/>
                <a:gd name="T77" fmla="*/ 462213 h 20"/>
                <a:gd name="T78" fmla="*/ 650126 w 25"/>
                <a:gd name="T79" fmla="*/ 462213 h 20"/>
                <a:gd name="T80" fmla="*/ 650126 w 25"/>
                <a:gd name="T81" fmla="*/ 462213 h 20"/>
                <a:gd name="T82" fmla="*/ 677533 w 25"/>
                <a:gd name="T83" fmla="*/ 429727 h 20"/>
                <a:gd name="T84" fmla="*/ 677533 w 25"/>
                <a:gd name="T85" fmla="*/ 495583 h 20"/>
                <a:gd name="T86" fmla="*/ 677533 w 25"/>
                <a:gd name="T87" fmla="*/ 429727 h 20"/>
                <a:gd name="T88" fmla="*/ 710024 w 25"/>
                <a:gd name="T89" fmla="*/ 429727 h 20"/>
                <a:gd name="T90" fmla="*/ 677533 w 25"/>
                <a:gd name="T91" fmla="*/ 429727 h 20"/>
                <a:gd name="T92" fmla="*/ 677533 w 25"/>
                <a:gd name="T93" fmla="*/ 214441 h 20"/>
                <a:gd name="T94" fmla="*/ 710024 w 25"/>
                <a:gd name="T95" fmla="*/ 429727 h 20"/>
                <a:gd name="T96" fmla="*/ 677533 w 25"/>
                <a:gd name="T97" fmla="*/ 214441 h 20"/>
                <a:gd name="T98" fmla="*/ 710024 w 25"/>
                <a:gd name="T99" fmla="*/ 186844 h 20"/>
                <a:gd name="T100" fmla="*/ 677533 w 25"/>
                <a:gd name="T101" fmla="*/ 214441 h 20"/>
                <a:gd name="T102" fmla="*/ 556702 w 25"/>
                <a:gd name="T103" fmla="*/ 93419 h 20"/>
                <a:gd name="T104" fmla="*/ 677533 w 25"/>
                <a:gd name="T105" fmla="*/ 214441 h 20"/>
                <a:gd name="T106" fmla="*/ 429727 w 25"/>
                <a:gd name="T107" fmla="*/ 120988 h 20"/>
                <a:gd name="T108" fmla="*/ 556702 w 25"/>
                <a:gd name="T109" fmla="*/ 93419 h 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 h="20">
                  <a:moveTo>
                    <a:pt x="15" y="4"/>
                  </a:moveTo>
                  <a:lnTo>
                    <a:pt x="15" y="4"/>
                  </a:lnTo>
                  <a:lnTo>
                    <a:pt x="14" y="2"/>
                  </a:lnTo>
                  <a:lnTo>
                    <a:pt x="15" y="4"/>
                  </a:lnTo>
                  <a:close/>
                  <a:moveTo>
                    <a:pt x="15" y="4"/>
                  </a:moveTo>
                  <a:lnTo>
                    <a:pt x="15" y="4"/>
                  </a:lnTo>
                  <a:lnTo>
                    <a:pt x="15" y="3"/>
                  </a:lnTo>
                  <a:lnTo>
                    <a:pt x="15" y="4"/>
                  </a:lnTo>
                  <a:close/>
                  <a:moveTo>
                    <a:pt x="15" y="4"/>
                  </a:moveTo>
                  <a:cubicBezTo>
                    <a:pt x="15" y="4"/>
                    <a:pt x="13" y="4"/>
                    <a:pt x="12" y="3"/>
                  </a:cubicBezTo>
                  <a:lnTo>
                    <a:pt x="12" y="2"/>
                  </a:lnTo>
                  <a:cubicBezTo>
                    <a:pt x="13" y="2"/>
                    <a:pt x="14" y="2"/>
                    <a:pt x="14" y="2"/>
                  </a:cubicBezTo>
                  <a:lnTo>
                    <a:pt x="15" y="4"/>
                  </a:lnTo>
                  <a:close/>
                  <a:moveTo>
                    <a:pt x="12" y="3"/>
                  </a:moveTo>
                  <a:cubicBezTo>
                    <a:pt x="10" y="3"/>
                    <a:pt x="7" y="2"/>
                    <a:pt x="4" y="2"/>
                  </a:cubicBezTo>
                  <a:lnTo>
                    <a:pt x="4" y="1"/>
                  </a:lnTo>
                  <a:cubicBezTo>
                    <a:pt x="7" y="0"/>
                    <a:pt x="10" y="1"/>
                    <a:pt x="12" y="2"/>
                  </a:cubicBezTo>
                  <a:lnTo>
                    <a:pt x="12" y="3"/>
                  </a:lnTo>
                  <a:close/>
                  <a:moveTo>
                    <a:pt x="4" y="2"/>
                  </a:moveTo>
                  <a:lnTo>
                    <a:pt x="4" y="2"/>
                  </a:lnTo>
                  <a:close/>
                  <a:moveTo>
                    <a:pt x="4" y="2"/>
                  </a:moveTo>
                  <a:cubicBezTo>
                    <a:pt x="3" y="3"/>
                    <a:pt x="2" y="3"/>
                    <a:pt x="2" y="4"/>
                  </a:cubicBezTo>
                  <a:lnTo>
                    <a:pt x="1" y="3"/>
                  </a:lnTo>
                  <a:cubicBezTo>
                    <a:pt x="2" y="2"/>
                    <a:pt x="3" y="1"/>
                    <a:pt x="4" y="1"/>
                  </a:cubicBezTo>
                  <a:lnTo>
                    <a:pt x="4" y="2"/>
                  </a:lnTo>
                  <a:close/>
                  <a:moveTo>
                    <a:pt x="2" y="4"/>
                  </a:moveTo>
                  <a:cubicBezTo>
                    <a:pt x="1" y="4"/>
                    <a:pt x="1" y="5"/>
                    <a:pt x="1" y="6"/>
                  </a:cubicBezTo>
                  <a:lnTo>
                    <a:pt x="0" y="6"/>
                  </a:lnTo>
                  <a:cubicBezTo>
                    <a:pt x="0" y="5"/>
                    <a:pt x="0" y="4"/>
                    <a:pt x="1" y="3"/>
                  </a:cubicBezTo>
                  <a:lnTo>
                    <a:pt x="2" y="4"/>
                  </a:lnTo>
                  <a:close/>
                  <a:moveTo>
                    <a:pt x="1" y="6"/>
                  </a:moveTo>
                  <a:cubicBezTo>
                    <a:pt x="1" y="7"/>
                    <a:pt x="1" y="8"/>
                    <a:pt x="1" y="9"/>
                  </a:cubicBezTo>
                  <a:lnTo>
                    <a:pt x="0" y="9"/>
                  </a:lnTo>
                  <a:cubicBezTo>
                    <a:pt x="0" y="8"/>
                    <a:pt x="0" y="7"/>
                    <a:pt x="0" y="6"/>
                  </a:cubicBezTo>
                  <a:lnTo>
                    <a:pt x="1" y="6"/>
                  </a:lnTo>
                  <a:close/>
                  <a:moveTo>
                    <a:pt x="1" y="9"/>
                  </a:moveTo>
                  <a:cubicBezTo>
                    <a:pt x="2" y="12"/>
                    <a:pt x="4" y="15"/>
                    <a:pt x="6" y="16"/>
                  </a:cubicBezTo>
                  <a:lnTo>
                    <a:pt x="5" y="17"/>
                  </a:lnTo>
                  <a:cubicBezTo>
                    <a:pt x="3" y="16"/>
                    <a:pt x="1" y="12"/>
                    <a:pt x="0" y="9"/>
                  </a:cubicBezTo>
                  <a:lnTo>
                    <a:pt x="1" y="9"/>
                  </a:lnTo>
                  <a:close/>
                  <a:moveTo>
                    <a:pt x="5" y="17"/>
                  </a:moveTo>
                  <a:lnTo>
                    <a:pt x="5" y="17"/>
                  </a:lnTo>
                  <a:close/>
                  <a:moveTo>
                    <a:pt x="6" y="16"/>
                  </a:moveTo>
                  <a:lnTo>
                    <a:pt x="6" y="16"/>
                  </a:lnTo>
                  <a:lnTo>
                    <a:pt x="5" y="17"/>
                  </a:lnTo>
                  <a:lnTo>
                    <a:pt x="6" y="16"/>
                  </a:lnTo>
                  <a:close/>
                  <a:moveTo>
                    <a:pt x="6" y="16"/>
                  </a:moveTo>
                  <a:lnTo>
                    <a:pt x="6" y="16"/>
                  </a:lnTo>
                  <a:lnTo>
                    <a:pt x="5" y="17"/>
                  </a:lnTo>
                  <a:lnTo>
                    <a:pt x="6" y="16"/>
                  </a:lnTo>
                  <a:close/>
                  <a:moveTo>
                    <a:pt x="6" y="16"/>
                  </a:moveTo>
                  <a:cubicBezTo>
                    <a:pt x="6" y="17"/>
                    <a:pt x="7" y="17"/>
                    <a:pt x="7" y="17"/>
                  </a:cubicBezTo>
                  <a:lnTo>
                    <a:pt x="7" y="19"/>
                  </a:lnTo>
                  <a:cubicBezTo>
                    <a:pt x="6" y="18"/>
                    <a:pt x="5" y="18"/>
                    <a:pt x="5" y="17"/>
                  </a:cubicBezTo>
                  <a:lnTo>
                    <a:pt x="6" y="16"/>
                  </a:lnTo>
                  <a:close/>
                  <a:moveTo>
                    <a:pt x="7" y="17"/>
                  </a:moveTo>
                  <a:cubicBezTo>
                    <a:pt x="8" y="18"/>
                    <a:pt x="9" y="18"/>
                    <a:pt x="9" y="18"/>
                  </a:cubicBezTo>
                  <a:lnTo>
                    <a:pt x="9" y="19"/>
                  </a:lnTo>
                  <a:cubicBezTo>
                    <a:pt x="8" y="19"/>
                    <a:pt x="8" y="19"/>
                    <a:pt x="7" y="19"/>
                  </a:cubicBezTo>
                  <a:lnTo>
                    <a:pt x="7" y="17"/>
                  </a:lnTo>
                  <a:close/>
                  <a:moveTo>
                    <a:pt x="9" y="18"/>
                  </a:moveTo>
                  <a:cubicBezTo>
                    <a:pt x="13" y="19"/>
                    <a:pt x="18" y="17"/>
                    <a:pt x="21" y="15"/>
                  </a:cubicBezTo>
                  <a:lnTo>
                    <a:pt x="22" y="16"/>
                  </a:lnTo>
                  <a:cubicBezTo>
                    <a:pt x="18" y="19"/>
                    <a:pt x="13" y="20"/>
                    <a:pt x="9" y="19"/>
                  </a:cubicBezTo>
                  <a:lnTo>
                    <a:pt x="9" y="18"/>
                  </a:lnTo>
                  <a:close/>
                  <a:moveTo>
                    <a:pt x="22" y="16"/>
                  </a:moveTo>
                  <a:lnTo>
                    <a:pt x="22" y="16"/>
                  </a:lnTo>
                  <a:lnTo>
                    <a:pt x="21" y="16"/>
                  </a:lnTo>
                  <a:lnTo>
                    <a:pt x="22" y="16"/>
                  </a:lnTo>
                  <a:close/>
                  <a:moveTo>
                    <a:pt x="21" y="15"/>
                  </a:moveTo>
                  <a:lnTo>
                    <a:pt x="21" y="15"/>
                  </a:lnTo>
                  <a:lnTo>
                    <a:pt x="22" y="16"/>
                  </a:lnTo>
                  <a:lnTo>
                    <a:pt x="21" y="15"/>
                  </a:lnTo>
                  <a:close/>
                  <a:moveTo>
                    <a:pt x="21" y="15"/>
                  </a:moveTo>
                  <a:lnTo>
                    <a:pt x="21" y="15"/>
                  </a:lnTo>
                  <a:lnTo>
                    <a:pt x="21" y="16"/>
                  </a:lnTo>
                  <a:lnTo>
                    <a:pt x="21" y="15"/>
                  </a:lnTo>
                  <a:close/>
                  <a:moveTo>
                    <a:pt x="21" y="15"/>
                  </a:moveTo>
                  <a:cubicBezTo>
                    <a:pt x="21" y="15"/>
                    <a:pt x="21" y="15"/>
                    <a:pt x="22" y="14"/>
                  </a:cubicBezTo>
                  <a:lnTo>
                    <a:pt x="23" y="15"/>
                  </a:lnTo>
                  <a:cubicBezTo>
                    <a:pt x="22" y="15"/>
                    <a:pt x="22" y="16"/>
                    <a:pt x="22" y="16"/>
                  </a:cubicBezTo>
                  <a:lnTo>
                    <a:pt x="21" y="15"/>
                  </a:lnTo>
                  <a:close/>
                  <a:moveTo>
                    <a:pt x="22" y="14"/>
                  </a:moveTo>
                  <a:cubicBezTo>
                    <a:pt x="22" y="14"/>
                    <a:pt x="22" y="14"/>
                    <a:pt x="22" y="13"/>
                  </a:cubicBezTo>
                  <a:lnTo>
                    <a:pt x="23" y="14"/>
                  </a:lnTo>
                  <a:cubicBezTo>
                    <a:pt x="23" y="14"/>
                    <a:pt x="23" y="15"/>
                    <a:pt x="23" y="15"/>
                  </a:cubicBezTo>
                  <a:lnTo>
                    <a:pt x="22" y="14"/>
                  </a:lnTo>
                  <a:close/>
                  <a:moveTo>
                    <a:pt x="22" y="13"/>
                  </a:moveTo>
                  <a:cubicBezTo>
                    <a:pt x="23" y="11"/>
                    <a:pt x="23" y="9"/>
                    <a:pt x="22" y="7"/>
                  </a:cubicBezTo>
                  <a:lnTo>
                    <a:pt x="23" y="6"/>
                  </a:lnTo>
                  <a:cubicBezTo>
                    <a:pt x="25" y="9"/>
                    <a:pt x="25" y="12"/>
                    <a:pt x="23" y="14"/>
                  </a:cubicBezTo>
                  <a:lnTo>
                    <a:pt x="22" y="13"/>
                  </a:lnTo>
                  <a:close/>
                  <a:moveTo>
                    <a:pt x="22" y="7"/>
                  </a:moveTo>
                  <a:lnTo>
                    <a:pt x="22" y="7"/>
                  </a:lnTo>
                  <a:lnTo>
                    <a:pt x="23" y="6"/>
                  </a:lnTo>
                  <a:lnTo>
                    <a:pt x="22" y="7"/>
                  </a:lnTo>
                  <a:close/>
                  <a:moveTo>
                    <a:pt x="22" y="7"/>
                  </a:moveTo>
                  <a:cubicBezTo>
                    <a:pt x="21" y="5"/>
                    <a:pt x="19" y="5"/>
                    <a:pt x="18" y="4"/>
                  </a:cubicBezTo>
                  <a:lnTo>
                    <a:pt x="18" y="3"/>
                  </a:lnTo>
                  <a:cubicBezTo>
                    <a:pt x="20" y="3"/>
                    <a:pt x="22" y="4"/>
                    <a:pt x="23" y="6"/>
                  </a:cubicBezTo>
                  <a:lnTo>
                    <a:pt x="22" y="7"/>
                  </a:lnTo>
                  <a:close/>
                  <a:moveTo>
                    <a:pt x="18" y="4"/>
                  </a:moveTo>
                  <a:cubicBezTo>
                    <a:pt x="17" y="4"/>
                    <a:pt x="15" y="4"/>
                    <a:pt x="14" y="4"/>
                  </a:cubicBezTo>
                  <a:lnTo>
                    <a:pt x="15" y="2"/>
                  </a:lnTo>
                  <a:cubicBezTo>
                    <a:pt x="16" y="3"/>
                    <a:pt x="17" y="3"/>
                    <a:pt x="18" y="3"/>
                  </a:cubicBezTo>
                  <a:lnTo>
                    <a:pt x="18"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6" name="Freeform 74">
              <a:extLst>
                <a:ext uri="{FF2B5EF4-FFF2-40B4-BE49-F238E27FC236}">
                  <a16:creationId xmlns:a16="http://schemas.microsoft.com/office/drawing/2014/main" id="{899B2C0B-7343-60D8-B307-DDAA4B655210}"/>
                </a:ext>
              </a:extLst>
            </p:cNvPr>
            <p:cNvSpPr>
              <a:spLocks/>
            </p:cNvSpPr>
            <p:nvPr/>
          </p:nvSpPr>
          <p:spPr bwMode="auto">
            <a:xfrm>
              <a:off x="2098" y="1436"/>
              <a:ext cx="84" cy="134"/>
            </a:xfrm>
            <a:custGeom>
              <a:avLst/>
              <a:gdLst>
                <a:gd name="T0" fmla="*/ 368794 w 15"/>
                <a:gd name="T1" fmla="*/ 0 h 24"/>
                <a:gd name="T2" fmla="*/ 247806 w 15"/>
                <a:gd name="T3" fmla="*/ 634602 h 24"/>
                <a:gd name="T4" fmla="*/ 186844 w 15"/>
                <a:gd name="T5" fmla="*/ 694829 h 24"/>
                <a:gd name="T6" fmla="*/ 120988 w 15"/>
                <a:gd name="T7" fmla="*/ 304253 h 24"/>
                <a:gd name="T8" fmla="*/ 368794 w 15"/>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4">
                  <a:moveTo>
                    <a:pt x="12" y="0"/>
                  </a:moveTo>
                  <a:cubicBezTo>
                    <a:pt x="15" y="8"/>
                    <a:pt x="11" y="15"/>
                    <a:pt x="8" y="21"/>
                  </a:cubicBezTo>
                  <a:cubicBezTo>
                    <a:pt x="8" y="22"/>
                    <a:pt x="7" y="24"/>
                    <a:pt x="6" y="23"/>
                  </a:cubicBezTo>
                  <a:cubicBezTo>
                    <a:pt x="0" y="22"/>
                    <a:pt x="1" y="14"/>
                    <a:pt x="4" y="10"/>
                  </a:cubicBezTo>
                  <a:cubicBezTo>
                    <a:pt x="6" y="7"/>
                    <a:pt x="8" y="2"/>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7" name="Freeform 75">
              <a:extLst>
                <a:ext uri="{FF2B5EF4-FFF2-40B4-BE49-F238E27FC236}">
                  <a16:creationId xmlns:a16="http://schemas.microsoft.com/office/drawing/2014/main" id="{CA1E9023-A77E-5323-4B88-E738F4A7D272}"/>
                </a:ext>
              </a:extLst>
            </p:cNvPr>
            <p:cNvSpPr>
              <a:spLocks noEditPoints="1"/>
            </p:cNvSpPr>
            <p:nvPr/>
          </p:nvSpPr>
          <p:spPr bwMode="auto">
            <a:xfrm>
              <a:off x="2103" y="1430"/>
              <a:ext cx="79" cy="140"/>
            </a:xfrm>
            <a:custGeom>
              <a:avLst/>
              <a:gdLst>
                <a:gd name="T0" fmla="*/ 291990 w 14"/>
                <a:gd name="T1" fmla="*/ 650126 h 25"/>
                <a:gd name="T2" fmla="*/ 320362 w 14"/>
                <a:gd name="T3" fmla="*/ 33365 h 25"/>
                <a:gd name="T4" fmla="*/ 291990 w 14"/>
                <a:gd name="T5" fmla="*/ 650126 h 25"/>
                <a:gd name="T6" fmla="*/ 194588 w 14"/>
                <a:gd name="T7" fmla="*/ 677533 h 25"/>
                <a:gd name="T8" fmla="*/ 291990 w 14"/>
                <a:gd name="T9" fmla="*/ 650126 h 25"/>
                <a:gd name="T10" fmla="*/ 194588 w 14"/>
                <a:gd name="T11" fmla="*/ 677533 h 25"/>
                <a:gd name="T12" fmla="*/ 194588 w 14"/>
                <a:gd name="T13" fmla="*/ 677533 h 25"/>
                <a:gd name="T14" fmla="*/ 257472 w 14"/>
                <a:gd name="T15" fmla="*/ 710024 h 25"/>
                <a:gd name="T16" fmla="*/ 194588 w 14"/>
                <a:gd name="T17" fmla="*/ 677533 h 25"/>
                <a:gd name="T18" fmla="*/ 194588 w 14"/>
                <a:gd name="T19" fmla="*/ 677533 h 25"/>
                <a:gd name="T20" fmla="*/ 229100 w 14"/>
                <a:gd name="T21" fmla="*/ 677533 h 25"/>
                <a:gd name="T22" fmla="*/ 257472 w 14"/>
                <a:gd name="T23" fmla="*/ 710024 h 25"/>
                <a:gd name="T24" fmla="*/ 194588 w 14"/>
                <a:gd name="T25" fmla="*/ 677533 h 25"/>
                <a:gd name="T26" fmla="*/ 257472 w 14"/>
                <a:gd name="T27" fmla="*/ 710024 h 25"/>
                <a:gd name="T28" fmla="*/ 229100 w 14"/>
                <a:gd name="T29" fmla="*/ 737587 h 25"/>
                <a:gd name="T30" fmla="*/ 194588 w 14"/>
                <a:gd name="T31" fmla="*/ 677533 h 25"/>
                <a:gd name="T32" fmla="*/ 229100 w 14"/>
                <a:gd name="T33" fmla="*/ 737587 h 25"/>
                <a:gd name="T34" fmla="*/ 160263 w 14"/>
                <a:gd name="T35" fmla="*/ 737587 h 25"/>
                <a:gd name="T36" fmla="*/ 229100 w 14"/>
                <a:gd name="T37" fmla="*/ 737587 h 25"/>
                <a:gd name="T38" fmla="*/ 160263 w 14"/>
                <a:gd name="T39" fmla="*/ 737587 h 25"/>
                <a:gd name="T40" fmla="*/ 160263 w 14"/>
                <a:gd name="T41" fmla="*/ 770952 h 25"/>
                <a:gd name="T42" fmla="*/ 97373 w 14"/>
                <a:gd name="T43" fmla="*/ 710024 h 25"/>
                <a:gd name="T44" fmla="*/ 160263 w 14"/>
                <a:gd name="T45" fmla="*/ 770952 h 25"/>
                <a:gd name="T46" fmla="*/ 0 w 14"/>
                <a:gd name="T47" fmla="*/ 616599 h 25"/>
                <a:gd name="T48" fmla="*/ 97373 w 14"/>
                <a:gd name="T49" fmla="*/ 710024 h 25"/>
                <a:gd name="T50" fmla="*/ 0 w 14"/>
                <a:gd name="T51" fmla="*/ 616599 h 25"/>
                <a:gd name="T52" fmla="*/ 62890 w 14"/>
                <a:gd name="T53" fmla="*/ 495583 h 25"/>
                <a:gd name="T54" fmla="*/ 0 w 14"/>
                <a:gd name="T55" fmla="*/ 616599 h 25"/>
                <a:gd name="T56" fmla="*/ 62890 w 14"/>
                <a:gd name="T57" fmla="*/ 341230 h 25"/>
                <a:gd name="T58" fmla="*/ 62890 w 14"/>
                <a:gd name="T59" fmla="*/ 495583 h 25"/>
                <a:gd name="T60" fmla="*/ 62890 w 14"/>
                <a:gd name="T61" fmla="*/ 341230 h 25"/>
                <a:gd name="T62" fmla="*/ 97373 w 14"/>
                <a:gd name="T63" fmla="*/ 341230 h 25"/>
                <a:gd name="T64" fmla="*/ 62890 w 14"/>
                <a:gd name="T65" fmla="*/ 341230 h 25"/>
                <a:gd name="T66" fmla="*/ 97373 w 14"/>
                <a:gd name="T67" fmla="*/ 368794 h 25"/>
                <a:gd name="T68" fmla="*/ 62890 w 14"/>
                <a:gd name="T69" fmla="*/ 341230 h 25"/>
                <a:gd name="T70" fmla="*/ 97373 w 14"/>
                <a:gd name="T71" fmla="*/ 368794 h 25"/>
                <a:gd name="T72" fmla="*/ 97373 w 14"/>
                <a:gd name="T73" fmla="*/ 368794 h 25"/>
                <a:gd name="T74" fmla="*/ 131891 w 14"/>
                <a:gd name="T75" fmla="*/ 247806 h 25"/>
                <a:gd name="T76" fmla="*/ 97373 w 14"/>
                <a:gd name="T77" fmla="*/ 368794 h 25"/>
                <a:gd name="T78" fmla="*/ 160263 w 14"/>
                <a:gd name="T79" fmla="*/ 247806 h 25"/>
                <a:gd name="T80" fmla="*/ 160263 w 14"/>
                <a:gd name="T81" fmla="*/ 247806 h 25"/>
                <a:gd name="T82" fmla="*/ 354879 w 14"/>
                <a:gd name="T83" fmla="*/ 0 h 25"/>
                <a:gd name="T84" fmla="*/ 160263 w 14"/>
                <a:gd name="T85" fmla="*/ 247806 h 25"/>
                <a:gd name="T86" fmla="*/ 354879 w 14"/>
                <a:gd name="T87" fmla="*/ 0 h 25"/>
                <a:gd name="T88" fmla="*/ 389363 w 14"/>
                <a:gd name="T89" fmla="*/ 33365 h 25"/>
                <a:gd name="T90" fmla="*/ 354879 w 14"/>
                <a:gd name="T91" fmla="*/ 0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 h="25">
                  <a:moveTo>
                    <a:pt x="12" y="1"/>
                  </a:moveTo>
                  <a:cubicBezTo>
                    <a:pt x="14" y="8"/>
                    <a:pt x="11" y="14"/>
                    <a:pt x="9" y="21"/>
                  </a:cubicBezTo>
                  <a:lnTo>
                    <a:pt x="7" y="20"/>
                  </a:lnTo>
                  <a:cubicBezTo>
                    <a:pt x="10" y="14"/>
                    <a:pt x="13" y="8"/>
                    <a:pt x="10" y="1"/>
                  </a:cubicBezTo>
                  <a:lnTo>
                    <a:pt x="12" y="1"/>
                  </a:lnTo>
                  <a:close/>
                  <a:moveTo>
                    <a:pt x="9" y="21"/>
                  </a:moveTo>
                  <a:cubicBezTo>
                    <a:pt x="8" y="21"/>
                    <a:pt x="8" y="22"/>
                    <a:pt x="8" y="23"/>
                  </a:cubicBezTo>
                  <a:lnTo>
                    <a:pt x="6" y="22"/>
                  </a:lnTo>
                  <a:cubicBezTo>
                    <a:pt x="7" y="21"/>
                    <a:pt x="7" y="21"/>
                    <a:pt x="7" y="20"/>
                  </a:cubicBezTo>
                  <a:lnTo>
                    <a:pt x="9" y="21"/>
                  </a:lnTo>
                  <a:close/>
                  <a:moveTo>
                    <a:pt x="6" y="22"/>
                  </a:moveTo>
                  <a:lnTo>
                    <a:pt x="6" y="22"/>
                  </a:lnTo>
                  <a:lnTo>
                    <a:pt x="7" y="22"/>
                  </a:lnTo>
                  <a:lnTo>
                    <a:pt x="6" y="22"/>
                  </a:lnTo>
                  <a:close/>
                  <a:moveTo>
                    <a:pt x="8" y="23"/>
                  </a:moveTo>
                  <a:lnTo>
                    <a:pt x="8" y="23"/>
                  </a:lnTo>
                  <a:lnTo>
                    <a:pt x="6" y="22"/>
                  </a:lnTo>
                  <a:lnTo>
                    <a:pt x="8" y="23"/>
                  </a:lnTo>
                  <a:close/>
                  <a:moveTo>
                    <a:pt x="6" y="22"/>
                  </a:moveTo>
                  <a:lnTo>
                    <a:pt x="6" y="22"/>
                  </a:lnTo>
                  <a:lnTo>
                    <a:pt x="7" y="22"/>
                  </a:lnTo>
                  <a:lnTo>
                    <a:pt x="6" y="22"/>
                  </a:lnTo>
                  <a:close/>
                  <a:moveTo>
                    <a:pt x="8" y="23"/>
                  </a:moveTo>
                  <a:cubicBezTo>
                    <a:pt x="8" y="23"/>
                    <a:pt x="7" y="23"/>
                    <a:pt x="7" y="23"/>
                  </a:cubicBezTo>
                  <a:lnTo>
                    <a:pt x="6" y="22"/>
                  </a:lnTo>
                  <a:cubicBezTo>
                    <a:pt x="6" y="22"/>
                    <a:pt x="6" y="22"/>
                    <a:pt x="6" y="22"/>
                  </a:cubicBezTo>
                  <a:lnTo>
                    <a:pt x="8" y="23"/>
                  </a:lnTo>
                  <a:close/>
                  <a:moveTo>
                    <a:pt x="7" y="23"/>
                  </a:moveTo>
                  <a:cubicBezTo>
                    <a:pt x="7" y="23"/>
                    <a:pt x="7" y="23"/>
                    <a:pt x="7" y="24"/>
                  </a:cubicBezTo>
                  <a:lnTo>
                    <a:pt x="6" y="23"/>
                  </a:lnTo>
                  <a:cubicBezTo>
                    <a:pt x="6" y="23"/>
                    <a:pt x="6" y="23"/>
                    <a:pt x="6" y="22"/>
                  </a:cubicBezTo>
                  <a:lnTo>
                    <a:pt x="7" y="23"/>
                  </a:lnTo>
                  <a:close/>
                  <a:moveTo>
                    <a:pt x="7" y="24"/>
                  </a:moveTo>
                  <a:cubicBezTo>
                    <a:pt x="7" y="24"/>
                    <a:pt x="6" y="25"/>
                    <a:pt x="5" y="25"/>
                  </a:cubicBezTo>
                  <a:lnTo>
                    <a:pt x="5" y="24"/>
                  </a:lnTo>
                  <a:cubicBezTo>
                    <a:pt x="5" y="24"/>
                    <a:pt x="6" y="23"/>
                    <a:pt x="6" y="23"/>
                  </a:cubicBezTo>
                  <a:lnTo>
                    <a:pt x="7" y="24"/>
                  </a:lnTo>
                  <a:close/>
                  <a:moveTo>
                    <a:pt x="5" y="24"/>
                  </a:moveTo>
                  <a:lnTo>
                    <a:pt x="5" y="24"/>
                  </a:lnTo>
                  <a:close/>
                  <a:moveTo>
                    <a:pt x="5" y="25"/>
                  </a:moveTo>
                  <a:cubicBezTo>
                    <a:pt x="4" y="25"/>
                    <a:pt x="3" y="24"/>
                    <a:pt x="2" y="24"/>
                  </a:cubicBezTo>
                  <a:lnTo>
                    <a:pt x="3" y="23"/>
                  </a:lnTo>
                  <a:cubicBezTo>
                    <a:pt x="4" y="23"/>
                    <a:pt x="4" y="23"/>
                    <a:pt x="5" y="24"/>
                  </a:cubicBezTo>
                  <a:lnTo>
                    <a:pt x="5" y="25"/>
                  </a:lnTo>
                  <a:close/>
                  <a:moveTo>
                    <a:pt x="2" y="24"/>
                  </a:moveTo>
                  <a:cubicBezTo>
                    <a:pt x="1" y="23"/>
                    <a:pt x="0" y="22"/>
                    <a:pt x="0" y="20"/>
                  </a:cubicBezTo>
                  <a:lnTo>
                    <a:pt x="1" y="20"/>
                  </a:lnTo>
                  <a:cubicBezTo>
                    <a:pt x="2" y="21"/>
                    <a:pt x="2" y="22"/>
                    <a:pt x="3" y="23"/>
                  </a:cubicBezTo>
                  <a:lnTo>
                    <a:pt x="2" y="24"/>
                  </a:lnTo>
                  <a:close/>
                  <a:moveTo>
                    <a:pt x="0" y="20"/>
                  </a:moveTo>
                  <a:cubicBezTo>
                    <a:pt x="0" y="19"/>
                    <a:pt x="0" y="17"/>
                    <a:pt x="0" y="15"/>
                  </a:cubicBezTo>
                  <a:lnTo>
                    <a:pt x="2" y="16"/>
                  </a:lnTo>
                  <a:cubicBezTo>
                    <a:pt x="1" y="17"/>
                    <a:pt x="1" y="19"/>
                    <a:pt x="1" y="20"/>
                  </a:cubicBezTo>
                  <a:lnTo>
                    <a:pt x="0" y="20"/>
                  </a:lnTo>
                  <a:close/>
                  <a:moveTo>
                    <a:pt x="0" y="15"/>
                  </a:moveTo>
                  <a:cubicBezTo>
                    <a:pt x="1" y="14"/>
                    <a:pt x="1" y="12"/>
                    <a:pt x="2" y="11"/>
                  </a:cubicBezTo>
                  <a:lnTo>
                    <a:pt x="3" y="12"/>
                  </a:lnTo>
                  <a:cubicBezTo>
                    <a:pt x="2" y="13"/>
                    <a:pt x="2" y="14"/>
                    <a:pt x="2" y="16"/>
                  </a:cubicBezTo>
                  <a:lnTo>
                    <a:pt x="0" y="15"/>
                  </a:lnTo>
                  <a:close/>
                  <a:moveTo>
                    <a:pt x="2" y="11"/>
                  </a:moveTo>
                  <a:lnTo>
                    <a:pt x="2" y="11"/>
                  </a:lnTo>
                  <a:lnTo>
                    <a:pt x="3" y="11"/>
                  </a:lnTo>
                  <a:lnTo>
                    <a:pt x="2" y="11"/>
                  </a:lnTo>
                  <a:close/>
                  <a:moveTo>
                    <a:pt x="2" y="11"/>
                  </a:moveTo>
                  <a:lnTo>
                    <a:pt x="2" y="11"/>
                  </a:lnTo>
                  <a:lnTo>
                    <a:pt x="3" y="12"/>
                  </a:lnTo>
                  <a:lnTo>
                    <a:pt x="2" y="11"/>
                  </a:lnTo>
                  <a:close/>
                  <a:moveTo>
                    <a:pt x="3" y="12"/>
                  </a:moveTo>
                  <a:lnTo>
                    <a:pt x="3" y="12"/>
                  </a:lnTo>
                  <a:lnTo>
                    <a:pt x="3" y="11"/>
                  </a:lnTo>
                  <a:lnTo>
                    <a:pt x="3" y="12"/>
                  </a:lnTo>
                  <a:close/>
                  <a:moveTo>
                    <a:pt x="2" y="11"/>
                  </a:moveTo>
                  <a:cubicBezTo>
                    <a:pt x="3" y="10"/>
                    <a:pt x="3" y="9"/>
                    <a:pt x="4" y="8"/>
                  </a:cubicBezTo>
                  <a:lnTo>
                    <a:pt x="5" y="8"/>
                  </a:lnTo>
                  <a:cubicBezTo>
                    <a:pt x="5" y="10"/>
                    <a:pt x="4" y="11"/>
                    <a:pt x="3" y="12"/>
                  </a:cubicBezTo>
                  <a:lnTo>
                    <a:pt x="2" y="11"/>
                  </a:lnTo>
                  <a:close/>
                  <a:moveTo>
                    <a:pt x="5" y="8"/>
                  </a:moveTo>
                  <a:lnTo>
                    <a:pt x="5" y="8"/>
                  </a:lnTo>
                  <a:close/>
                  <a:moveTo>
                    <a:pt x="4" y="8"/>
                  </a:moveTo>
                  <a:cubicBezTo>
                    <a:pt x="6" y="5"/>
                    <a:pt x="7" y="2"/>
                    <a:pt x="11" y="0"/>
                  </a:cubicBezTo>
                  <a:lnTo>
                    <a:pt x="11" y="2"/>
                  </a:lnTo>
                  <a:cubicBezTo>
                    <a:pt x="8" y="3"/>
                    <a:pt x="7" y="6"/>
                    <a:pt x="5" y="8"/>
                  </a:cubicBezTo>
                  <a:lnTo>
                    <a:pt x="4" y="8"/>
                  </a:lnTo>
                  <a:close/>
                  <a:moveTo>
                    <a:pt x="11" y="0"/>
                  </a:moveTo>
                  <a:lnTo>
                    <a:pt x="12" y="0"/>
                  </a:lnTo>
                  <a:lnTo>
                    <a:pt x="12" y="1"/>
                  </a:lnTo>
                  <a:lnTo>
                    <a:pt x="11" y="1"/>
                  </a:lnTo>
                  <a:lnTo>
                    <a:pt x="11"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8" name="Freeform 76">
              <a:extLst>
                <a:ext uri="{FF2B5EF4-FFF2-40B4-BE49-F238E27FC236}">
                  <a16:creationId xmlns:a16="http://schemas.microsoft.com/office/drawing/2014/main" id="{FA64AA36-F9D9-367F-E5A1-0294B7ECA2FC}"/>
                </a:ext>
              </a:extLst>
            </p:cNvPr>
            <p:cNvSpPr>
              <a:spLocks/>
            </p:cNvSpPr>
            <p:nvPr/>
          </p:nvSpPr>
          <p:spPr bwMode="auto">
            <a:xfrm>
              <a:off x="2165" y="1386"/>
              <a:ext cx="112" cy="100"/>
            </a:xfrm>
            <a:custGeom>
              <a:avLst/>
              <a:gdLst>
                <a:gd name="T0" fmla="*/ 523146 w 20"/>
                <a:gd name="T1" fmla="*/ 116267 h 18"/>
                <a:gd name="T2" fmla="*/ 186844 w 20"/>
                <a:gd name="T3" fmla="*/ 58117 h 18"/>
                <a:gd name="T4" fmla="*/ 93419 w 20"/>
                <a:gd name="T5" fmla="*/ 412561 h 18"/>
                <a:gd name="T6" fmla="*/ 556702 w 20"/>
                <a:gd name="T7" fmla="*/ 354411 h 18"/>
                <a:gd name="T8" fmla="*/ 523146 w 20"/>
                <a:gd name="T9" fmla="*/ 116267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17" y="4"/>
                  </a:moveTo>
                  <a:cubicBezTo>
                    <a:pt x="14" y="1"/>
                    <a:pt x="9" y="0"/>
                    <a:pt x="6" y="2"/>
                  </a:cubicBezTo>
                  <a:cubicBezTo>
                    <a:pt x="2" y="5"/>
                    <a:pt x="0" y="11"/>
                    <a:pt x="3" y="14"/>
                  </a:cubicBezTo>
                  <a:cubicBezTo>
                    <a:pt x="7" y="18"/>
                    <a:pt x="14" y="17"/>
                    <a:pt x="18" y="12"/>
                  </a:cubicBezTo>
                  <a:cubicBezTo>
                    <a:pt x="20" y="10"/>
                    <a:pt x="19" y="6"/>
                    <a:pt x="17"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39" name="Freeform 77">
              <a:extLst>
                <a:ext uri="{FF2B5EF4-FFF2-40B4-BE49-F238E27FC236}">
                  <a16:creationId xmlns:a16="http://schemas.microsoft.com/office/drawing/2014/main" id="{B2C66B52-B084-C030-A2FD-BBE7152A68BB}"/>
                </a:ext>
              </a:extLst>
            </p:cNvPr>
            <p:cNvSpPr>
              <a:spLocks noEditPoints="1"/>
            </p:cNvSpPr>
            <p:nvPr/>
          </p:nvSpPr>
          <p:spPr bwMode="auto">
            <a:xfrm>
              <a:off x="2170" y="1386"/>
              <a:ext cx="107" cy="95"/>
            </a:xfrm>
            <a:custGeom>
              <a:avLst/>
              <a:gdLst>
                <a:gd name="T0" fmla="*/ 475818 w 19"/>
                <a:gd name="T1" fmla="*/ 152173 h 17"/>
                <a:gd name="T2" fmla="*/ 509911 w 19"/>
                <a:gd name="T3" fmla="*/ 119884 h 17"/>
                <a:gd name="T4" fmla="*/ 509911 w 19"/>
                <a:gd name="T5" fmla="*/ 119884 h 17"/>
                <a:gd name="T6" fmla="*/ 509911 w 19"/>
                <a:gd name="T7" fmla="*/ 119884 h 17"/>
                <a:gd name="T8" fmla="*/ 447587 w 19"/>
                <a:gd name="T9" fmla="*/ 119884 h 17"/>
                <a:gd name="T10" fmla="*/ 509911 w 19"/>
                <a:gd name="T11" fmla="*/ 119884 h 17"/>
                <a:gd name="T12" fmla="*/ 447587 w 19"/>
                <a:gd name="T13" fmla="*/ 119884 h 17"/>
                <a:gd name="T14" fmla="*/ 413465 w 19"/>
                <a:gd name="T15" fmla="*/ 59520 h 17"/>
                <a:gd name="T16" fmla="*/ 447587 w 19"/>
                <a:gd name="T17" fmla="*/ 119884 h 17"/>
                <a:gd name="T18" fmla="*/ 385239 w 19"/>
                <a:gd name="T19" fmla="*/ 92653 h 17"/>
                <a:gd name="T20" fmla="*/ 385239 w 19"/>
                <a:gd name="T21" fmla="*/ 92653 h 17"/>
                <a:gd name="T22" fmla="*/ 158951 w 19"/>
                <a:gd name="T23" fmla="*/ 59520 h 17"/>
                <a:gd name="T24" fmla="*/ 413465 w 19"/>
                <a:gd name="T25" fmla="*/ 59520 h 17"/>
                <a:gd name="T26" fmla="*/ 158951 w 19"/>
                <a:gd name="T27" fmla="*/ 59520 h 17"/>
                <a:gd name="T28" fmla="*/ 158951 w 19"/>
                <a:gd name="T29" fmla="*/ 59520 h 17"/>
                <a:gd name="T30" fmla="*/ 130726 w 19"/>
                <a:gd name="T31" fmla="*/ 119884 h 17"/>
                <a:gd name="T32" fmla="*/ 130726 w 19"/>
                <a:gd name="T33" fmla="*/ 33166 h 17"/>
                <a:gd name="T34" fmla="*/ 130726 w 19"/>
                <a:gd name="T35" fmla="*/ 119884 h 17"/>
                <a:gd name="T36" fmla="*/ 0 w 19"/>
                <a:gd name="T37" fmla="*/ 244832 h 17"/>
                <a:gd name="T38" fmla="*/ 130726 w 19"/>
                <a:gd name="T39" fmla="*/ 119884 h 17"/>
                <a:gd name="T40" fmla="*/ 62319 w 19"/>
                <a:gd name="T41" fmla="*/ 397882 h 17"/>
                <a:gd name="T42" fmla="*/ 0 w 19"/>
                <a:gd name="T43" fmla="*/ 244832 h 17"/>
                <a:gd name="T44" fmla="*/ 62319 w 19"/>
                <a:gd name="T45" fmla="*/ 397882 h 17"/>
                <a:gd name="T46" fmla="*/ 62319 w 19"/>
                <a:gd name="T47" fmla="*/ 457403 h 17"/>
                <a:gd name="T48" fmla="*/ 62319 w 19"/>
                <a:gd name="T49" fmla="*/ 397882 h 17"/>
                <a:gd name="T50" fmla="*/ 96632 w 19"/>
                <a:gd name="T51" fmla="*/ 425114 h 17"/>
                <a:gd name="T52" fmla="*/ 96632 w 19"/>
                <a:gd name="T53" fmla="*/ 425114 h 17"/>
                <a:gd name="T54" fmla="*/ 96632 w 19"/>
                <a:gd name="T55" fmla="*/ 457403 h 17"/>
                <a:gd name="T56" fmla="*/ 62319 w 19"/>
                <a:gd name="T57" fmla="*/ 457403 h 17"/>
                <a:gd name="T58" fmla="*/ 96632 w 19"/>
                <a:gd name="T59" fmla="*/ 457403 h 17"/>
                <a:gd name="T60" fmla="*/ 316827 w 19"/>
                <a:gd name="T61" fmla="*/ 517767 h 17"/>
                <a:gd name="T62" fmla="*/ 96632 w 19"/>
                <a:gd name="T63" fmla="*/ 457403 h 17"/>
                <a:gd name="T64" fmla="*/ 509911 w 19"/>
                <a:gd name="T65" fmla="*/ 397882 h 17"/>
                <a:gd name="T66" fmla="*/ 316827 w 19"/>
                <a:gd name="T67" fmla="*/ 517767 h 17"/>
                <a:gd name="T68" fmla="*/ 509911 w 19"/>
                <a:gd name="T69" fmla="*/ 397882 h 17"/>
                <a:gd name="T70" fmla="*/ 544191 w 19"/>
                <a:gd name="T71" fmla="*/ 397882 h 17"/>
                <a:gd name="T72" fmla="*/ 509911 w 19"/>
                <a:gd name="T73" fmla="*/ 397882 h 17"/>
                <a:gd name="T74" fmla="*/ 544191 w 19"/>
                <a:gd name="T75" fmla="*/ 397882 h 17"/>
                <a:gd name="T76" fmla="*/ 544191 w 19"/>
                <a:gd name="T77" fmla="*/ 397882 h 17"/>
                <a:gd name="T78" fmla="*/ 509911 w 19"/>
                <a:gd name="T79" fmla="*/ 364716 h 17"/>
                <a:gd name="T80" fmla="*/ 544191 w 19"/>
                <a:gd name="T81" fmla="*/ 397882 h 17"/>
                <a:gd name="T82" fmla="*/ 509911 w 19"/>
                <a:gd name="T83" fmla="*/ 364716 h 17"/>
                <a:gd name="T84" fmla="*/ 544191 w 19"/>
                <a:gd name="T85" fmla="*/ 364716 h 17"/>
                <a:gd name="T86" fmla="*/ 509911 w 19"/>
                <a:gd name="T87" fmla="*/ 364716 h 17"/>
                <a:gd name="T88" fmla="*/ 572259 w 19"/>
                <a:gd name="T89" fmla="*/ 332612 h 17"/>
                <a:gd name="T90" fmla="*/ 509911 w 19"/>
                <a:gd name="T91" fmla="*/ 364716 h 17"/>
                <a:gd name="T92" fmla="*/ 544191 w 19"/>
                <a:gd name="T93" fmla="*/ 305224 h 17"/>
                <a:gd name="T94" fmla="*/ 572259 w 19"/>
                <a:gd name="T95" fmla="*/ 332612 h 17"/>
                <a:gd name="T96" fmla="*/ 544191 w 19"/>
                <a:gd name="T97" fmla="*/ 305224 h 17"/>
                <a:gd name="T98" fmla="*/ 509911 w 19"/>
                <a:gd name="T99" fmla="*/ 119884 h 17"/>
                <a:gd name="T100" fmla="*/ 544191 w 19"/>
                <a:gd name="T101" fmla="*/ 305224 h 17"/>
                <a:gd name="T102" fmla="*/ 475818 w 19"/>
                <a:gd name="T103" fmla="*/ 152173 h 17"/>
                <a:gd name="T104" fmla="*/ 475818 w 19"/>
                <a:gd name="T105" fmla="*/ 152173 h 1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 h="17">
                  <a:moveTo>
                    <a:pt x="15" y="5"/>
                  </a:moveTo>
                  <a:lnTo>
                    <a:pt x="15" y="5"/>
                  </a:lnTo>
                  <a:lnTo>
                    <a:pt x="16" y="4"/>
                  </a:lnTo>
                  <a:lnTo>
                    <a:pt x="15" y="5"/>
                  </a:lnTo>
                  <a:close/>
                  <a:moveTo>
                    <a:pt x="16" y="4"/>
                  </a:moveTo>
                  <a:lnTo>
                    <a:pt x="16" y="4"/>
                  </a:lnTo>
                  <a:close/>
                  <a:moveTo>
                    <a:pt x="15" y="5"/>
                  </a:moveTo>
                  <a:cubicBezTo>
                    <a:pt x="15" y="4"/>
                    <a:pt x="14" y="4"/>
                    <a:pt x="14" y="4"/>
                  </a:cubicBezTo>
                  <a:lnTo>
                    <a:pt x="15" y="3"/>
                  </a:lnTo>
                  <a:cubicBezTo>
                    <a:pt x="15" y="3"/>
                    <a:pt x="16" y="3"/>
                    <a:pt x="16" y="4"/>
                  </a:cubicBezTo>
                  <a:lnTo>
                    <a:pt x="15" y="5"/>
                  </a:lnTo>
                  <a:close/>
                  <a:moveTo>
                    <a:pt x="14" y="4"/>
                  </a:moveTo>
                  <a:cubicBezTo>
                    <a:pt x="13" y="3"/>
                    <a:pt x="13" y="3"/>
                    <a:pt x="12" y="3"/>
                  </a:cubicBezTo>
                  <a:lnTo>
                    <a:pt x="13" y="2"/>
                  </a:lnTo>
                  <a:cubicBezTo>
                    <a:pt x="14" y="2"/>
                    <a:pt x="14" y="2"/>
                    <a:pt x="15" y="3"/>
                  </a:cubicBezTo>
                  <a:lnTo>
                    <a:pt x="14" y="4"/>
                  </a:lnTo>
                  <a:close/>
                  <a:moveTo>
                    <a:pt x="12" y="3"/>
                  </a:moveTo>
                  <a:lnTo>
                    <a:pt x="12" y="3"/>
                  </a:lnTo>
                  <a:lnTo>
                    <a:pt x="13" y="2"/>
                  </a:lnTo>
                  <a:lnTo>
                    <a:pt x="12" y="3"/>
                  </a:lnTo>
                  <a:close/>
                  <a:moveTo>
                    <a:pt x="12" y="3"/>
                  </a:moveTo>
                  <a:cubicBezTo>
                    <a:pt x="10" y="1"/>
                    <a:pt x="7" y="1"/>
                    <a:pt x="5" y="2"/>
                  </a:cubicBezTo>
                  <a:lnTo>
                    <a:pt x="4" y="1"/>
                  </a:lnTo>
                  <a:cubicBezTo>
                    <a:pt x="7" y="0"/>
                    <a:pt x="10" y="0"/>
                    <a:pt x="13" y="2"/>
                  </a:cubicBezTo>
                  <a:lnTo>
                    <a:pt x="12" y="3"/>
                  </a:lnTo>
                  <a:close/>
                  <a:moveTo>
                    <a:pt x="5" y="2"/>
                  </a:moveTo>
                  <a:lnTo>
                    <a:pt x="5" y="2"/>
                  </a:lnTo>
                  <a:close/>
                  <a:moveTo>
                    <a:pt x="5" y="2"/>
                  </a:moveTo>
                  <a:cubicBezTo>
                    <a:pt x="5" y="3"/>
                    <a:pt x="4" y="3"/>
                    <a:pt x="4" y="4"/>
                  </a:cubicBezTo>
                  <a:lnTo>
                    <a:pt x="3" y="3"/>
                  </a:lnTo>
                  <a:cubicBezTo>
                    <a:pt x="3" y="2"/>
                    <a:pt x="4" y="2"/>
                    <a:pt x="4" y="1"/>
                  </a:cubicBezTo>
                  <a:lnTo>
                    <a:pt x="5" y="2"/>
                  </a:lnTo>
                  <a:close/>
                  <a:moveTo>
                    <a:pt x="4" y="4"/>
                  </a:moveTo>
                  <a:cubicBezTo>
                    <a:pt x="2" y="5"/>
                    <a:pt x="2" y="7"/>
                    <a:pt x="1" y="9"/>
                  </a:cubicBezTo>
                  <a:lnTo>
                    <a:pt x="0" y="8"/>
                  </a:lnTo>
                  <a:cubicBezTo>
                    <a:pt x="0" y="6"/>
                    <a:pt x="1" y="4"/>
                    <a:pt x="3" y="3"/>
                  </a:cubicBezTo>
                  <a:lnTo>
                    <a:pt x="4" y="4"/>
                  </a:lnTo>
                  <a:close/>
                  <a:moveTo>
                    <a:pt x="1" y="9"/>
                  </a:moveTo>
                  <a:cubicBezTo>
                    <a:pt x="1" y="10"/>
                    <a:pt x="1" y="12"/>
                    <a:pt x="2" y="13"/>
                  </a:cubicBezTo>
                  <a:lnTo>
                    <a:pt x="1" y="14"/>
                  </a:lnTo>
                  <a:cubicBezTo>
                    <a:pt x="0" y="13"/>
                    <a:pt x="0" y="10"/>
                    <a:pt x="0" y="8"/>
                  </a:cubicBezTo>
                  <a:lnTo>
                    <a:pt x="1" y="9"/>
                  </a:lnTo>
                  <a:close/>
                  <a:moveTo>
                    <a:pt x="2" y="13"/>
                  </a:moveTo>
                  <a:cubicBezTo>
                    <a:pt x="2" y="14"/>
                    <a:pt x="3" y="14"/>
                    <a:pt x="3" y="14"/>
                  </a:cubicBezTo>
                  <a:lnTo>
                    <a:pt x="2" y="15"/>
                  </a:lnTo>
                  <a:cubicBezTo>
                    <a:pt x="2" y="15"/>
                    <a:pt x="1" y="14"/>
                    <a:pt x="1" y="14"/>
                  </a:cubicBezTo>
                  <a:lnTo>
                    <a:pt x="2" y="13"/>
                  </a:lnTo>
                  <a:close/>
                  <a:moveTo>
                    <a:pt x="3" y="14"/>
                  </a:moveTo>
                  <a:lnTo>
                    <a:pt x="3" y="14"/>
                  </a:lnTo>
                  <a:lnTo>
                    <a:pt x="2" y="14"/>
                  </a:lnTo>
                  <a:lnTo>
                    <a:pt x="3" y="14"/>
                  </a:lnTo>
                  <a:close/>
                  <a:moveTo>
                    <a:pt x="3" y="14"/>
                  </a:moveTo>
                  <a:cubicBezTo>
                    <a:pt x="3" y="14"/>
                    <a:pt x="3" y="14"/>
                    <a:pt x="3" y="15"/>
                  </a:cubicBezTo>
                  <a:lnTo>
                    <a:pt x="3" y="16"/>
                  </a:lnTo>
                  <a:cubicBezTo>
                    <a:pt x="2" y="15"/>
                    <a:pt x="2" y="15"/>
                    <a:pt x="2" y="15"/>
                  </a:cubicBezTo>
                  <a:lnTo>
                    <a:pt x="3" y="14"/>
                  </a:lnTo>
                  <a:close/>
                  <a:moveTo>
                    <a:pt x="3" y="15"/>
                  </a:moveTo>
                  <a:cubicBezTo>
                    <a:pt x="5" y="16"/>
                    <a:pt x="7" y="16"/>
                    <a:pt x="10" y="16"/>
                  </a:cubicBezTo>
                  <a:lnTo>
                    <a:pt x="10" y="17"/>
                  </a:lnTo>
                  <a:cubicBezTo>
                    <a:pt x="7" y="17"/>
                    <a:pt x="5" y="17"/>
                    <a:pt x="3" y="16"/>
                  </a:cubicBezTo>
                  <a:lnTo>
                    <a:pt x="3" y="15"/>
                  </a:lnTo>
                  <a:close/>
                  <a:moveTo>
                    <a:pt x="10" y="16"/>
                  </a:moveTo>
                  <a:cubicBezTo>
                    <a:pt x="12" y="16"/>
                    <a:pt x="14" y="15"/>
                    <a:pt x="16" y="13"/>
                  </a:cubicBezTo>
                  <a:lnTo>
                    <a:pt x="16" y="14"/>
                  </a:lnTo>
                  <a:cubicBezTo>
                    <a:pt x="15" y="16"/>
                    <a:pt x="12" y="17"/>
                    <a:pt x="10" y="17"/>
                  </a:cubicBezTo>
                  <a:lnTo>
                    <a:pt x="10" y="16"/>
                  </a:lnTo>
                  <a:close/>
                  <a:moveTo>
                    <a:pt x="16" y="13"/>
                  </a:moveTo>
                  <a:cubicBezTo>
                    <a:pt x="16" y="13"/>
                    <a:pt x="16" y="12"/>
                    <a:pt x="16" y="12"/>
                  </a:cubicBezTo>
                  <a:lnTo>
                    <a:pt x="17" y="13"/>
                  </a:lnTo>
                  <a:cubicBezTo>
                    <a:pt x="17" y="13"/>
                    <a:pt x="17" y="14"/>
                    <a:pt x="16" y="14"/>
                  </a:cubicBezTo>
                  <a:lnTo>
                    <a:pt x="16" y="13"/>
                  </a:lnTo>
                  <a:close/>
                  <a:moveTo>
                    <a:pt x="17" y="13"/>
                  </a:moveTo>
                  <a:lnTo>
                    <a:pt x="17" y="13"/>
                  </a:lnTo>
                  <a:lnTo>
                    <a:pt x="17" y="12"/>
                  </a:lnTo>
                  <a:lnTo>
                    <a:pt x="17" y="13"/>
                  </a:lnTo>
                  <a:close/>
                  <a:moveTo>
                    <a:pt x="16" y="12"/>
                  </a:moveTo>
                  <a:lnTo>
                    <a:pt x="16" y="12"/>
                  </a:lnTo>
                  <a:lnTo>
                    <a:pt x="17" y="13"/>
                  </a:lnTo>
                  <a:lnTo>
                    <a:pt x="16" y="12"/>
                  </a:lnTo>
                  <a:close/>
                  <a:moveTo>
                    <a:pt x="16" y="12"/>
                  </a:moveTo>
                  <a:lnTo>
                    <a:pt x="16" y="12"/>
                  </a:lnTo>
                  <a:lnTo>
                    <a:pt x="17" y="12"/>
                  </a:lnTo>
                  <a:lnTo>
                    <a:pt x="16" y="12"/>
                  </a:lnTo>
                  <a:close/>
                  <a:moveTo>
                    <a:pt x="16" y="12"/>
                  </a:moveTo>
                  <a:cubicBezTo>
                    <a:pt x="16" y="12"/>
                    <a:pt x="17" y="11"/>
                    <a:pt x="17" y="11"/>
                  </a:cubicBezTo>
                  <a:lnTo>
                    <a:pt x="18" y="11"/>
                  </a:lnTo>
                  <a:cubicBezTo>
                    <a:pt x="18" y="12"/>
                    <a:pt x="18" y="12"/>
                    <a:pt x="17" y="13"/>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6" y="6"/>
                    <a:pt x="15" y="5"/>
                  </a:cubicBezTo>
                  <a:lnTo>
                    <a:pt x="16" y="4"/>
                  </a:lnTo>
                  <a:cubicBezTo>
                    <a:pt x="18" y="5"/>
                    <a:pt x="19" y="8"/>
                    <a:pt x="18" y="10"/>
                  </a:cubicBezTo>
                  <a:lnTo>
                    <a:pt x="17" y="10"/>
                  </a:lnTo>
                  <a:close/>
                  <a:moveTo>
                    <a:pt x="15" y="5"/>
                  </a:moveTo>
                  <a:lnTo>
                    <a:pt x="15" y="5"/>
                  </a:lnTo>
                  <a:lnTo>
                    <a:pt x="16" y="4"/>
                  </a:lnTo>
                  <a:lnTo>
                    <a:pt x="15"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0" name="Freeform 78">
              <a:extLst>
                <a:ext uri="{FF2B5EF4-FFF2-40B4-BE49-F238E27FC236}">
                  <a16:creationId xmlns:a16="http://schemas.microsoft.com/office/drawing/2014/main" id="{C32FC15C-E953-C2D0-D840-8F8360CF1E52}"/>
                </a:ext>
              </a:extLst>
            </p:cNvPr>
            <p:cNvSpPr>
              <a:spLocks noEditPoints="1"/>
            </p:cNvSpPr>
            <p:nvPr/>
          </p:nvSpPr>
          <p:spPr bwMode="auto">
            <a:xfrm>
              <a:off x="2148" y="1492"/>
              <a:ext cx="112" cy="117"/>
            </a:xfrm>
            <a:custGeom>
              <a:avLst/>
              <a:gdLst>
                <a:gd name="T0" fmla="*/ 368794 w 20"/>
                <a:gd name="T1" fmla="*/ 58790 h 21"/>
                <a:gd name="T2" fmla="*/ 495583 w 20"/>
                <a:gd name="T3" fmla="*/ 0 h 21"/>
                <a:gd name="T4" fmla="*/ 368794 w 20"/>
                <a:gd name="T5" fmla="*/ 58790 h 21"/>
                <a:gd name="T6" fmla="*/ 308739 w 20"/>
                <a:gd name="T7" fmla="*/ 0 h 21"/>
                <a:gd name="T8" fmla="*/ 368794 w 20"/>
                <a:gd name="T9" fmla="*/ 58790 h 21"/>
                <a:gd name="T10" fmla="*/ 308739 w 20"/>
                <a:gd name="T11" fmla="*/ 58790 h 21"/>
                <a:gd name="T12" fmla="*/ 308739 w 20"/>
                <a:gd name="T13" fmla="*/ 58790 h 21"/>
                <a:gd name="T14" fmla="*/ 275374 w 20"/>
                <a:gd name="T15" fmla="*/ 58790 h 21"/>
                <a:gd name="T16" fmla="*/ 308739 w 20"/>
                <a:gd name="T17" fmla="*/ 0 h 21"/>
                <a:gd name="T18" fmla="*/ 275374 w 20"/>
                <a:gd name="T19" fmla="*/ 58790 h 21"/>
                <a:gd name="T20" fmla="*/ 275374 w 20"/>
                <a:gd name="T21" fmla="*/ 31818 h 21"/>
                <a:gd name="T22" fmla="*/ 275374 w 20"/>
                <a:gd name="T23" fmla="*/ 58790 h 21"/>
                <a:gd name="T24" fmla="*/ 93419 w 20"/>
                <a:gd name="T25" fmla="*/ 150300 h 21"/>
                <a:gd name="T26" fmla="*/ 275374 w 20"/>
                <a:gd name="T27" fmla="*/ 58790 h 21"/>
                <a:gd name="T28" fmla="*/ 60934 w 20"/>
                <a:gd name="T29" fmla="*/ 359357 h 21"/>
                <a:gd name="T30" fmla="*/ 93419 w 20"/>
                <a:gd name="T31" fmla="*/ 150300 h 21"/>
                <a:gd name="T32" fmla="*/ 60934 w 20"/>
                <a:gd name="T33" fmla="*/ 359357 h 21"/>
                <a:gd name="T34" fmla="*/ 0 w 20"/>
                <a:gd name="T35" fmla="*/ 386367 h 21"/>
                <a:gd name="T36" fmla="*/ 60934 w 20"/>
                <a:gd name="T37" fmla="*/ 359357 h 21"/>
                <a:gd name="T38" fmla="*/ 0 w 20"/>
                <a:gd name="T39" fmla="*/ 386367 h 21"/>
                <a:gd name="T40" fmla="*/ 0 w 20"/>
                <a:gd name="T41" fmla="*/ 386367 h 21"/>
                <a:gd name="T42" fmla="*/ 60934 w 20"/>
                <a:gd name="T43" fmla="*/ 386367 h 21"/>
                <a:gd name="T44" fmla="*/ 0 w 20"/>
                <a:gd name="T45" fmla="*/ 386367 h 21"/>
                <a:gd name="T46" fmla="*/ 0 w 20"/>
                <a:gd name="T47" fmla="*/ 386367 h 21"/>
                <a:gd name="T48" fmla="*/ 33365 w 20"/>
                <a:gd name="T49" fmla="*/ 386367 h 21"/>
                <a:gd name="T50" fmla="*/ 60934 w 20"/>
                <a:gd name="T51" fmla="*/ 386367 h 21"/>
                <a:gd name="T52" fmla="*/ 33365 w 20"/>
                <a:gd name="T53" fmla="*/ 450868 h 21"/>
                <a:gd name="T54" fmla="*/ 60934 w 20"/>
                <a:gd name="T55" fmla="*/ 386367 h 21"/>
                <a:gd name="T56" fmla="*/ 93419 w 20"/>
                <a:gd name="T57" fmla="*/ 450868 h 21"/>
                <a:gd name="T58" fmla="*/ 33365 w 20"/>
                <a:gd name="T59" fmla="*/ 450868 h 21"/>
                <a:gd name="T60" fmla="*/ 93419 w 20"/>
                <a:gd name="T61" fmla="*/ 450868 h 21"/>
                <a:gd name="T62" fmla="*/ 341230 w 20"/>
                <a:gd name="T63" fmla="*/ 628296 h 21"/>
                <a:gd name="T64" fmla="*/ 93419 w 20"/>
                <a:gd name="T65" fmla="*/ 450868 h 21"/>
                <a:gd name="T66" fmla="*/ 341230 w 20"/>
                <a:gd name="T67" fmla="*/ 628296 h 21"/>
                <a:gd name="T68" fmla="*/ 341230 w 20"/>
                <a:gd name="T69" fmla="*/ 628296 h 21"/>
                <a:gd name="T70" fmla="*/ 341230 w 20"/>
                <a:gd name="T71" fmla="*/ 595424 h 21"/>
                <a:gd name="T72" fmla="*/ 341230 w 20"/>
                <a:gd name="T73" fmla="*/ 628296 h 21"/>
                <a:gd name="T74" fmla="*/ 341230 w 20"/>
                <a:gd name="T75" fmla="*/ 628296 h 21"/>
                <a:gd name="T76" fmla="*/ 341230 w 20"/>
                <a:gd name="T77" fmla="*/ 595424 h 21"/>
                <a:gd name="T78" fmla="*/ 341230 w 20"/>
                <a:gd name="T79" fmla="*/ 595424 h 21"/>
                <a:gd name="T80" fmla="*/ 368794 w 20"/>
                <a:gd name="T81" fmla="*/ 628296 h 21"/>
                <a:gd name="T82" fmla="*/ 341230 w 20"/>
                <a:gd name="T83" fmla="*/ 595424 h 21"/>
                <a:gd name="T84" fmla="*/ 402158 w 20"/>
                <a:gd name="T85" fmla="*/ 595424 h 21"/>
                <a:gd name="T86" fmla="*/ 368794 w 20"/>
                <a:gd name="T87" fmla="*/ 628296 h 21"/>
                <a:gd name="T88" fmla="*/ 402158 w 20"/>
                <a:gd name="T89" fmla="*/ 595424 h 21"/>
                <a:gd name="T90" fmla="*/ 556702 w 20"/>
                <a:gd name="T91" fmla="*/ 509658 h 21"/>
                <a:gd name="T92" fmla="*/ 402158 w 20"/>
                <a:gd name="T93" fmla="*/ 595424 h 21"/>
                <a:gd name="T94" fmla="*/ 523146 w 20"/>
                <a:gd name="T95" fmla="*/ 509658 h 21"/>
                <a:gd name="T96" fmla="*/ 523146 w 20"/>
                <a:gd name="T97" fmla="*/ 509658 h 21"/>
                <a:gd name="T98" fmla="*/ 584114 w 20"/>
                <a:gd name="T99" fmla="*/ 268749 h 21"/>
                <a:gd name="T100" fmla="*/ 556702 w 20"/>
                <a:gd name="T101" fmla="*/ 509658 h 21"/>
                <a:gd name="T102" fmla="*/ 584114 w 20"/>
                <a:gd name="T103" fmla="*/ 268749 h 21"/>
                <a:gd name="T104" fmla="*/ 523146 w 20"/>
                <a:gd name="T105" fmla="*/ 31818 h 21"/>
                <a:gd name="T106" fmla="*/ 584114 w 20"/>
                <a:gd name="T107" fmla="*/ 268749 h 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 h="21">
                  <a:moveTo>
                    <a:pt x="17" y="2"/>
                  </a:moveTo>
                  <a:cubicBezTo>
                    <a:pt x="15" y="2"/>
                    <a:pt x="14" y="2"/>
                    <a:pt x="12" y="2"/>
                  </a:cubicBezTo>
                  <a:lnTo>
                    <a:pt x="12" y="1"/>
                  </a:lnTo>
                  <a:cubicBezTo>
                    <a:pt x="14" y="1"/>
                    <a:pt x="15" y="1"/>
                    <a:pt x="16" y="0"/>
                  </a:cubicBezTo>
                  <a:lnTo>
                    <a:pt x="17" y="2"/>
                  </a:lnTo>
                  <a:close/>
                  <a:moveTo>
                    <a:pt x="12" y="2"/>
                  </a:moveTo>
                  <a:cubicBezTo>
                    <a:pt x="11" y="2"/>
                    <a:pt x="11" y="2"/>
                    <a:pt x="10" y="2"/>
                  </a:cubicBezTo>
                  <a:lnTo>
                    <a:pt x="10" y="0"/>
                  </a:lnTo>
                  <a:cubicBezTo>
                    <a:pt x="11" y="0"/>
                    <a:pt x="11" y="0"/>
                    <a:pt x="12" y="1"/>
                  </a:cubicBezTo>
                  <a:lnTo>
                    <a:pt x="12" y="2"/>
                  </a:lnTo>
                  <a:close/>
                  <a:moveTo>
                    <a:pt x="10" y="2"/>
                  </a:moveTo>
                  <a:lnTo>
                    <a:pt x="10" y="2"/>
                  </a:lnTo>
                  <a:lnTo>
                    <a:pt x="10" y="1"/>
                  </a:lnTo>
                  <a:lnTo>
                    <a:pt x="10" y="2"/>
                  </a:lnTo>
                  <a:close/>
                  <a:moveTo>
                    <a:pt x="10" y="2"/>
                  </a:moveTo>
                  <a:cubicBezTo>
                    <a:pt x="10" y="2"/>
                    <a:pt x="9" y="2"/>
                    <a:pt x="9" y="2"/>
                  </a:cubicBezTo>
                  <a:lnTo>
                    <a:pt x="9" y="0"/>
                  </a:lnTo>
                  <a:cubicBezTo>
                    <a:pt x="9" y="0"/>
                    <a:pt x="10" y="0"/>
                    <a:pt x="10" y="0"/>
                  </a:cubicBezTo>
                  <a:lnTo>
                    <a:pt x="10" y="2"/>
                  </a:lnTo>
                  <a:close/>
                  <a:moveTo>
                    <a:pt x="9" y="2"/>
                  </a:moveTo>
                  <a:lnTo>
                    <a:pt x="9" y="2"/>
                  </a:lnTo>
                  <a:lnTo>
                    <a:pt x="9" y="1"/>
                  </a:lnTo>
                  <a:lnTo>
                    <a:pt x="9" y="2"/>
                  </a:lnTo>
                  <a:close/>
                  <a:moveTo>
                    <a:pt x="9" y="2"/>
                  </a:moveTo>
                  <a:cubicBezTo>
                    <a:pt x="7" y="2"/>
                    <a:pt x="5" y="3"/>
                    <a:pt x="4" y="5"/>
                  </a:cubicBezTo>
                  <a:lnTo>
                    <a:pt x="3" y="5"/>
                  </a:lnTo>
                  <a:cubicBezTo>
                    <a:pt x="4" y="2"/>
                    <a:pt x="6" y="1"/>
                    <a:pt x="9" y="0"/>
                  </a:cubicBezTo>
                  <a:lnTo>
                    <a:pt x="9" y="2"/>
                  </a:lnTo>
                  <a:close/>
                  <a:moveTo>
                    <a:pt x="4" y="5"/>
                  </a:moveTo>
                  <a:cubicBezTo>
                    <a:pt x="3" y="7"/>
                    <a:pt x="2" y="10"/>
                    <a:pt x="2" y="12"/>
                  </a:cubicBezTo>
                  <a:lnTo>
                    <a:pt x="0" y="12"/>
                  </a:lnTo>
                  <a:cubicBezTo>
                    <a:pt x="1" y="9"/>
                    <a:pt x="1" y="7"/>
                    <a:pt x="3" y="5"/>
                  </a:cubicBezTo>
                  <a:lnTo>
                    <a:pt x="4" y="5"/>
                  </a:lnTo>
                  <a:close/>
                  <a:moveTo>
                    <a:pt x="2" y="12"/>
                  </a:moveTo>
                  <a:cubicBezTo>
                    <a:pt x="2" y="12"/>
                    <a:pt x="2" y="12"/>
                    <a:pt x="2" y="13"/>
                  </a:cubicBezTo>
                  <a:lnTo>
                    <a:pt x="0" y="13"/>
                  </a:lnTo>
                  <a:cubicBezTo>
                    <a:pt x="0" y="13"/>
                    <a:pt x="0" y="12"/>
                    <a:pt x="0" y="12"/>
                  </a:cubicBezTo>
                  <a:lnTo>
                    <a:pt x="2" y="12"/>
                  </a:lnTo>
                  <a:close/>
                  <a:moveTo>
                    <a:pt x="0" y="13"/>
                  </a:moveTo>
                  <a:lnTo>
                    <a:pt x="0" y="13"/>
                  </a:lnTo>
                  <a:lnTo>
                    <a:pt x="1" y="13"/>
                  </a:lnTo>
                  <a:lnTo>
                    <a:pt x="0" y="13"/>
                  </a:lnTo>
                  <a:close/>
                  <a:moveTo>
                    <a:pt x="2" y="13"/>
                  </a:moveTo>
                  <a:lnTo>
                    <a:pt x="2" y="13"/>
                  </a:lnTo>
                  <a:lnTo>
                    <a:pt x="0" y="13"/>
                  </a:lnTo>
                  <a:lnTo>
                    <a:pt x="2" y="13"/>
                  </a:lnTo>
                  <a:close/>
                  <a:moveTo>
                    <a:pt x="0" y="13"/>
                  </a:moveTo>
                  <a:lnTo>
                    <a:pt x="0" y="13"/>
                  </a:lnTo>
                  <a:lnTo>
                    <a:pt x="1" y="13"/>
                  </a:lnTo>
                  <a:lnTo>
                    <a:pt x="0" y="13"/>
                  </a:lnTo>
                  <a:close/>
                  <a:moveTo>
                    <a:pt x="2" y="13"/>
                  </a:moveTo>
                  <a:cubicBezTo>
                    <a:pt x="2" y="13"/>
                    <a:pt x="2" y="14"/>
                    <a:pt x="2" y="14"/>
                  </a:cubicBezTo>
                  <a:lnTo>
                    <a:pt x="1" y="15"/>
                  </a:lnTo>
                  <a:cubicBezTo>
                    <a:pt x="1" y="14"/>
                    <a:pt x="1" y="14"/>
                    <a:pt x="0" y="13"/>
                  </a:cubicBezTo>
                  <a:lnTo>
                    <a:pt x="2" y="13"/>
                  </a:lnTo>
                  <a:close/>
                  <a:moveTo>
                    <a:pt x="2" y="14"/>
                  </a:moveTo>
                  <a:cubicBezTo>
                    <a:pt x="2" y="15"/>
                    <a:pt x="3" y="15"/>
                    <a:pt x="3" y="15"/>
                  </a:cubicBezTo>
                  <a:lnTo>
                    <a:pt x="2" y="16"/>
                  </a:lnTo>
                  <a:cubicBezTo>
                    <a:pt x="2" y="16"/>
                    <a:pt x="1" y="15"/>
                    <a:pt x="1" y="15"/>
                  </a:cubicBezTo>
                  <a:lnTo>
                    <a:pt x="2" y="14"/>
                  </a:lnTo>
                  <a:close/>
                  <a:moveTo>
                    <a:pt x="3" y="15"/>
                  </a:moveTo>
                  <a:cubicBezTo>
                    <a:pt x="5" y="18"/>
                    <a:pt x="8" y="19"/>
                    <a:pt x="11" y="20"/>
                  </a:cubicBezTo>
                  <a:lnTo>
                    <a:pt x="11" y="21"/>
                  </a:lnTo>
                  <a:cubicBezTo>
                    <a:pt x="8" y="21"/>
                    <a:pt x="4" y="19"/>
                    <a:pt x="2" y="16"/>
                  </a:cubicBezTo>
                  <a:lnTo>
                    <a:pt x="3" y="15"/>
                  </a:lnTo>
                  <a:close/>
                  <a:moveTo>
                    <a:pt x="11" y="21"/>
                  </a:moveTo>
                  <a:lnTo>
                    <a:pt x="11" y="21"/>
                  </a:lnTo>
                  <a:lnTo>
                    <a:pt x="11" y="20"/>
                  </a:lnTo>
                  <a:lnTo>
                    <a:pt x="11" y="21"/>
                  </a:lnTo>
                  <a:close/>
                  <a:moveTo>
                    <a:pt x="11" y="20"/>
                  </a:moveTo>
                  <a:lnTo>
                    <a:pt x="11" y="20"/>
                  </a:lnTo>
                  <a:lnTo>
                    <a:pt x="11" y="21"/>
                  </a:lnTo>
                  <a:lnTo>
                    <a:pt x="11" y="20"/>
                  </a:lnTo>
                  <a:close/>
                  <a:moveTo>
                    <a:pt x="11" y="21"/>
                  </a:moveTo>
                  <a:lnTo>
                    <a:pt x="11" y="21"/>
                  </a:lnTo>
                  <a:lnTo>
                    <a:pt x="11" y="20"/>
                  </a:lnTo>
                  <a:lnTo>
                    <a:pt x="11" y="21"/>
                  </a:lnTo>
                  <a:close/>
                  <a:moveTo>
                    <a:pt x="11" y="20"/>
                  </a:moveTo>
                  <a:cubicBezTo>
                    <a:pt x="11" y="20"/>
                    <a:pt x="11" y="20"/>
                    <a:pt x="12" y="20"/>
                  </a:cubicBezTo>
                  <a:lnTo>
                    <a:pt x="12" y="21"/>
                  </a:lnTo>
                  <a:cubicBezTo>
                    <a:pt x="11" y="21"/>
                    <a:pt x="11" y="21"/>
                    <a:pt x="11" y="21"/>
                  </a:cubicBezTo>
                  <a:lnTo>
                    <a:pt x="11" y="20"/>
                  </a:lnTo>
                  <a:close/>
                  <a:moveTo>
                    <a:pt x="12" y="20"/>
                  </a:moveTo>
                  <a:cubicBezTo>
                    <a:pt x="12" y="20"/>
                    <a:pt x="12" y="20"/>
                    <a:pt x="13" y="20"/>
                  </a:cubicBezTo>
                  <a:lnTo>
                    <a:pt x="13" y="21"/>
                  </a:lnTo>
                  <a:cubicBezTo>
                    <a:pt x="13" y="21"/>
                    <a:pt x="12" y="21"/>
                    <a:pt x="12" y="21"/>
                  </a:cubicBezTo>
                  <a:lnTo>
                    <a:pt x="12" y="20"/>
                  </a:lnTo>
                  <a:close/>
                  <a:moveTo>
                    <a:pt x="13" y="20"/>
                  </a:moveTo>
                  <a:cubicBezTo>
                    <a:pt x="15" y="19"/>
                    <a:pt x="16" y="18"/>
                    <a:pt x="17" y="17"/>
                  </a:cubicBezTo>
                  <a:lnTo>
                    <a:pt x="18" y="17"/>
                  </a:lnTo>
                  <a:cubicBezTo>
                    <a:pt x="18" y="19"/>
                    <a:pt x="15" y="20"/>
                    <a:pt x="13" y="21"/>
                  </a:cubicBezTo>
                  <a:lnTo>
                    <a:pt x="13" y="20"/>
                  </a:lnTo>
                  <a:close/>
                  <a:moveTo>
                    <a:pt x="17" y="17"/>
                  </a:moveTo>
                  <a:lnTo>
                    <a:pt x="17" y="17"/>
                  </a:lnTo>
                  <a:lnTo>
                    <a:pt x="18" y="17"/>
                  </a:lnTo>
                  <a:lnTo>
                    <a:pt x="17" y="17"/>
                  </a:lnTo>
                  <a:close/>
                  <a:moveTo>
                    <a:pt x="17" y="17"/>
                  </a:moveTo>
                  <a:cubicBezTo>
                    <a:pt x="18" y="14"/>
                    <a:pt x="19" y="12"/>
                    <a:pt x="19" y="9"/>
                  </a:cubicBezTo>
                  <a:lnTo>
                    <a:pt x="20" y="10"/>
                  </a:lnTo>
                  <a:cubicBezTo>
                    <a:pt x="20" y="12"/>
                    <a:pt x="19" y="15"/>
                    <a:pt x="18" y="17"/>
                  </a:cubicBezTo>
                  <a:lnTo>
                    <a:pt x="17" y="17"/>
                  </a:lnTo>
                  <a:close/>
                  <a:moveTo>
                    <a:pt x="19" y="9"/>
                  </a:moveTo>
                  <a:cubicBezTo>
                    <a:pt x="19" y="7"/>
                    <a:pt x="18" y="4"/>
                    <a:pt x="16" y="1"/>
                  </a:cubicBezTo>
                  <a:lnTo>
                    <a:pt x="17" y="1"/>
                  </a:lnTo>
                  <a:cubicBezTo>
                    <a:pt x="20" y="4"/>
                    <a:pt x="20" y="7"/>
                    <a:pt x="20" y="10"/>
                  </a:cubicBezTo>
                  <a:lnTo>
                    <a:pt x="19"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1" name="Freeform 79">
              <a:extLst>
                <a:ext uri="{FF2B5EF4-FFF2-40B4-BE49-F238E27FC236}">
                  <a16:creationId xmlns:a16="http://schemas.microsoft.com/office/drawing/2014/main" id="{6B9D2873-21B2-8A5F-166F-18A17E25466F}"/>
                </a:ext>
              </a:extLst>
            </p:cNvPr>
            <p:cNvSpPr>
              <a:spLocks/>
            </p:cNvSpPr>
            <p:nvPr/>
          </p:nvSpPr>
          <p:spPr bwMode="auto">
            <a:xfrm>
              <a:off x="2226" y="1609"/>
              <a:ext cx="84" cy="39"/>
            </a:xfrm>
            <a:custGeom>
              <a:avLst/>
              <a:gdLst>
                <a:gd name="T0" fmla="*/ 341230 w 15"/>
                <a:gd name="T1" fmla="*/ 58790 h 7"/>
                <a:gd name="T2" fmla="*/ 120988 w 15"/>
                <a:gd name="T3" fmla="*/ 31818 h 7"/>
                <a:gd name="T4" fmla="*/ 60934 w 15"/>
                <a:gd name="T5" fmla="*/ 118454 h 7"/>
                <a:gd name="T6" fmla="*/ 402158 w 15"/>
                <a:gd name="T7" fmla="*/ 177272 h 7"/>
                <a:gd name="T8" fmla="*/ 341230 w 15"/>
                <a:gd name="T9" fmla="*/ 5879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7">
                  <a:moveTo>
                    <a:pt x="11" y="2"/>
                  </a:moveTo>
                  <a:cubicBezTo>
                    <a:pt x="8" y="2"/>
                    <a:pt x="6" y="0"/>
                    <a:pt x="4" y="1"/>
                  </a:cubicBezTo>
                  <a:cubicBezTo>
                    <a:pt x="2" y="1"/>
                    <a:pt x="0" y="4"/>
                    <a:pt x="2" y="4"/>
                  </a:cubicBezTo>
                  <a:cubicBezTo>
                    <a:pt x="6" y="4"/>
                    <a:pt x="10" y="7"/>
                    <a:pt x="13" y="6"/>
                  </a:cubicBezTo>
                  <a:cubicBezTo>
                    <a:pt x="15" y="5"/>
                    <a:pt x="13" y="2"/>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2" name="Freeform 80">
              <a:extLst>
                <a:ext uri="{FF2B5EF4-FFF2-40B4-BE49-F238E27FC236}">
                  <a16:creationId xmlns:a16="http://schemas.microsoft.com/office/drawing/2014/main" id="{96A033D4-DF58-D414-B0DC-41305FE21D95}"/>
                </a:ext>
              </a:extLst>
            </p:cNvPr>
            <p:cNvSpPr>
              <a:spLocks noEditPoints="1"/>
            </p:cNvSpPr>
            <p:nvPr/>
          </p:nvSpPr>
          <p:spPr bwMode="auto">
            <a:xfrm>
              <a:off x="2226" y="1604"/>
              <a:ext cx="84" cy="50"/>
            </a:xfrm>
            <a:custGeom>
              <a:avLst/>
              <a:gdLst>
                <a:gd name="T0" fmla="*/ 341230 w 15"/>
                <a:gd name="T1" fmla="*/ 116267 h 9"/>
                <a:gd name="T2" fmla="*/ 341230 w 15"/>
                <a:gd name="T3" fmla="*/ 58117 h 9"/>
                <a:gd name="T4" fmla="*/ 341230 w 15"/>
                <a:gd name="T5" fmla="*/ 116267 h 9"/>
                <a:gd name="T6" fmla="*/ 275374 w 15"/>
                <a:gd name="T7" fmla="*/ 58117 h 9"/>
                <a:gd name="T8" fmla="*/ 341230 w 15"/>
                <a:gd name="T9" fmla="*/ 116267 h 9"/>
                <a:gd name="T10" fmla="*/ 120988 w 15"/>
                <a:gd name="T11" fmla="*/ 58117 h 9"/>
                <a:gd name="T12" fmla="*/ 275374 w 15"/>
                <a:gd name="T13" fmla="*/ 58117 h 9"/>
                <a:gd name="T14" fmla="*/ 120988 w 15"/>
                <a:gd name="T15" fmla="*/ 58117 h 9"/>
                <a:gd name="T16" fmla="*/ 120988 w 15"/>
                <a:gd name="T17" fmla="*/ 58117 h 9"/>
                <a:gd name="T18" fmla="*/ 120988 w 15"/>
                <a:gd name="T19" fmla="*/ 58117 h 9"/>
                <a:gd name="T20" fmla="*/ 33365 w 15"/>
                <a:gd name="T21" fmla="*/ 89506 h 9"/>
                <a:gd name="T22" fmla="*/ 120988 w 15"/>
                <a:gd name="T23" fmla="*/ 58117 h 9"/>
                <a:gd name="T24" fmla="*/ 60934 w 15"/>
                <a:gd name="T25" fmla="*/ 116267 h 9"/>
                <a:gd name="T26" fmla="*/ 33365 w 15"/>
                <a:gd name="T27" fmla="*/ 89506 h 9"/>
                <a:gd name="T28" fmla="*/ 60934 w 15"/>
                <a:gd name="T29" fmla="*/ 116267 h 9"/>
                <a:gd name="T30" fmla="*/ 33365 w 15"/>
                <a:gd name="T31" fmla="*/ 148672 h 9"/>
                <a:gd name="T32" fmla="*/ 60934 w 15"/>
                <a:gd name="T33" fmla="*/ 116267 h 9"/>
                <a:gd name="T34" fmla="*/ 33365 w 15"/>
                <a:gd name="T35" fmla="*/ 148672 h 9"/>
                <a:gd name="T36" fmla="*/ 60934 w 15"/>
                <a:gd name="T37" fmla="*/ 116267 h 9"/>
                <a:gd name="T38" fmla="*/ 60934 w 15"/>
                <a:gd name="T39" fmla="*/ 174383 h 9"/>
                <a:gd name="T40" fmla="*/ 60934 w 15"/>
                <a:gd name="T41" fmla="*/ 116267 h 9"/>
                <a:gd name="T42" fmla="*/ 60934 w 15"/>
                <a:gd name="T43" fmla="*/ 116267 h 9"/>
                <a:gd name="T44" fmla="*/ 60934 w 15"/>
                <a:gd name="T45" fmla="*/ 116267 h 9"/>
                <a:gd name="T46" fmla="*/ 214441 w 15"/>
                <a:gd name="T47" fmla="*/ 174383 h 9"/>
                <a:gd name="T48" fmla="*/ 60934 w 15"/>
                <a:gd name="T49" fmla="*/ 174383 h 9"/>
                <a:gd name="T50" fmla="*/ 214441 w 15"/>
                <a:gd name="T51" fmla="*/ 174383 h 9"/>
                <a:gd name="T52" fmla="*/ 402158 w 15"/>
                <a:gd name="T53" fmla="*/ 232500 h 9"/>
                <a:gd name="T54" fmla="*/ 214441 w 15"/>
                <a:gd name="T55" fmla="*/ 174383 h 9"/>
                <a:gd name="T56" fmla="*/ 402158 w 15"/>
                <a:gd name="T57" fmla="*/ 232500 h 9"/>
                <a:gd name="T58" fmla="*/ 429727 w 15"/>
                <a:gd name="T59" fmla="*/ 232500 h 9"/>
                <a:gd name="T60" fmla="*/ 402158 w 15"/>
                <a:gd name="T61" fmla="*/ 174383 h 9"/>
                <a:gd name="T62" fmla="*/ 429727 w 15"/>
                <a:gd name="T63" fmla="*/ 232500 h 9"/>
                <a:gd name="T64" fmla="*/ 402158 w 15"/>
                <a:gd name="T65" fmla="*/ 174383 h 9"/>
                <a:gd name="T66" fmla="*/ 429727 w 15"/>
                <a:gd name="T67" fmla="*/ 148672 h 9"/>
                <a:gd name="T68" fmla="*/ 402158 w 15"/>
                <a:gd name="T69" fmla="*/ 174383 h 9"/>
                <a:gd name="T70" fmla="*/ 368794 w 15"/>
                <a:gd name="T71" fmla="*/ 148672 h 9"/>
                <a:gd name="T72" fmla="*/ 429727 w 15"/>
                <a:gd name="T73" fmla="*/ 148672 h 9"/>
                <a:gd name="T74" fmla="*/ 368794 w 15"/>
                <a:gd name="T75" fmla="*/ 148672 h 9"/>
                <a:gd name="T76" fmla="*/ 341230 w 15"/>
                <a:gd name="T77" fmla="*/ 58117 h 9"/>
                <a:gd name="T78" fmla="*/ 368794 w 15"/>
                <a:gd name="T79" fmla="*/ 148672 h 9"/>
                <a:gd name="T80" fmla="*/ 341230 w 15"/>
                <a:gd name="T81" fmla="*/ 116267 h 9"/>
                <a:gd name="T82" fmla="*/ 341230 w 15"/>
                <a:gd name="T83" fmla="*/ 11626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 h="9">
                  <a:moveTo>
                    <a:pt x="11" y="4"/>
                  </a:moveTo>
                  <a:lnTo>
                    <a:pt x="11" y="4"/>
                  </a:lnTo>
                  <a:lnTo>
                    <a:pt x="11" y="2"/>
                  </a:lnTo>
                  <a:lnTo>
                    <a:pt x="11" y="4"/>
                  </a:lnTo>
                  <a:close/>
                  <a:moveTo>
                    <a:pt x="11" y="4"/>
                  </a:moveTo>
                  <a:cubicBezTo>
                    <a:pt x="10" y="3"/>
                    <a:pt x="9" y="3"/>
                    <a:pt x="8" y="3"/>
                  </a:cubicBezTo>
                  <a:lnTo>
                    <a:pt x="9" y="2"/>
                  </a:lnTo>
                  <a:cubicBezTo>
                    <a:pt x="9" y="2"/>
                    <a:pt x="10" y="2"/>
                    <a:pt x="11" y="2"/>
                  </a:cubicBezTo>
                  <a:lnTo>
                    <a:pt x="11" y="4"/>
                  </a:lnTo>
                  <a:close/>
                  <a:moveTo>
                    <a:pt x="8" y="3"/>
                  </a:moveTo>
                  <a:cubicBezTo>
                    <a:pt x="7" y="2"/>
                    <a:pt x="5" y="2"/>
                    <a:pt x="4" y="2"/>
                  </a:cubicBezTo>
                  <a:lnTo>
                    <a:pt x="4" y="1"/>
                  </a:lnTo>
                  <a:cubicBezTo>
                    <a:pt x="5" y="0"/>
                    <a:pt x="7" y="1"/>
                    <a:pt x="9" y="2"/>
                  </a:cubicBezTo>
                  <a:lnTo>
                    <a:pt x="8" y="3"/>
                  </a:lnTo>
                  <a:close/>
                  <a:moveTo>
                    <a:pt x="4" y="2"/>
                  </a:moveTo>
                  <a:lnTo>
                    <a:pt x="4" y="2"/>
                  </a:lnTo>
                  <a:close/>
                  <a:moveTo>
                    <a:pt x="4" y="2"/>
                  </a:moveTo>
                  <a:cubicBezTo>
                    <a:pt x="3" y="3"/>
                    <a:pt x="2" y="3"/>
                    <a:pt x="2" y="4"/>
                  </a:cubicBezTo>
                  <a:lnTo>
                    <a:pt x="1" y="3"/>
                  </a:lnTo>
                  <a:cubicBezTo>
                    <a:pt x="2" y="2"/>
                    <a:pt x="3" y="1"/>
                    <a:pt x="4" y="1"/>
                  </a:cubicBezTo>
                  <a:lnTo>
                    <a:pt x="4" y="2"/>
                  </a:lnTo>
                  <a:close/>
                  <a:moveTo>
                    <a:pt x="2" y="4"/>
                  </a:moveTo>
                  <a:cubicBezTo>
                    <a:pt x="2" y="4"/>
                    <a:pt x="2" y="4"/>
                    <a:pt x="2" y="4"/>
                  </a:cubicBezTo>
                  <a:lnTo>
                    <a:pt x="1" y="4"/>
                  </a:lnTo>
                  <a:cubicBezTo>
                    <a:pt x="1" y="4"/>
                    <a:pt x="1" y="3"/>
                    <a:pt x="1" y="3"/>
                  </a:cubicBezTo>
                  <a:lnTo>
                    <a:pt x="2" y="4"/>
                  </a:lnTo>
                  <a:close/>
                  <a:moveTo>
                    <a:pt x="2" y="4"/>
                  </a:moveTo>
                  <a:lnTo>
                    <a:pt x="2" y="4"/>
                  </a:lnTo>
                  <a:lnTo>
                    <a:pt x="1" y="5"/>
                  </a:lnTo>
                  <a:cubicBezTo>
                    <a:pt x="1" y="5"/>
                    <a:pt x="0" y="4"/>
                    <a:pt x="1" y="4"/>
                  </a:cubicBezTo>
                  <a:lnTo>
                    <a:pt x="2" y="4"/>
                  </a:lnTo>
                  <a:close/>
                  <a:moveTo>
                    <a:pt x="1" y="5"/>
                  </a:moveTo>
                  <a:lnTo>
                    <a:pt x="1" y="5"/>
                  </a:lnTo>
                  <a:close/>
                  <a:moveTo>
                    <a:pt x="2" y="4"/>
                  </a:moveTo>
                  <a:cubicBezTo>
                    <a:pt x="2" y="4"/>
                    <a:pt x="2" y="4"/>
                    <a:pt x="2" y="4"/>
                  </a:cubicBezTo>
                  <a:lnTo>
                    <a:pt x="2" y="6"/>
                  </a:lnTo>
                  <a:cubicBezTo>
                    <a:pt x="2" y="6"/>
                    <a:pt x="1" y="5"/>
                    <a:pt x="1" y="5"/>
                  </a:cubicBezTo>
                  <a:lnTo>
                    <a:pt x="2" y="4"/>
                  </a:lnTo>
                  <a:close/>
                  <a:moveTo>
                    <a:pt x="2" y="4"/>
                  </a:moveTo>
                  <a:lnTo>
                    <a:pt x="2" y="4"/>
                  </a:lnTo>
                  <a:lnTo>
                    <a:pt x="2" y="5"/>
                  </a:lnTo>
                  <a:lnTo>
                    <a:pt x="2" y="4"/>
                  </a:lnTo>
                  <a:close/>
                  <a:moveTo>
                    <a:pt x="2" y="4"/>
                  </a:moveTo>
                  <a:cubicBezTo>
                    <a:pt x="4" y="4"/>
                    <a:pt x="6" y="5"/>
                    <a:pt x="7" y="6"/>
                  </a:cubicBezTo>
                  <a:lnTo>
                    <a:pt x="7" y="7"/>
                  </a:lnTo>
                  <a:cubicBezTo>
                    <a:pt x="5" y="6"/>
                    <a:pt x="4" y="6"/>
                    <a:pt x="2" y="6"/>
                  </a:cubicBezTo>
                  <a:lnTo>
                    <a:pt x="2" y="4"/>
                  </a:lnTo>
                  <a:close/>
                  <a:moveTo>
                    <a:pt x="7" y="6"/>
                  </a:moveTo>
                  <a:cubicBezTo>
                    <a:pt x="9" y="6"/>
                    <a:pt x="11" y="7"/>
                    <a:pt x="13" y="6"/>
                  </a:cubicBezTo>
                  <a:lnTo>
                    <a:pt x="13" y="8"/>
                  </a:lnTo>
                  <a:cubicBezTo>
                    <a:pt x="11" y="9"/>
                    <a:pt x="9" y="8"/>
                    <a:pt x="7" y="7"/>
                  </a:cubicBezTo>
                  <a:lnTo>
                    <a:pt x="7" y="6"/>
                  </a:lnTo>
                  <a:close/>
                  <a:moveTo>
                    <a:pt x="14" y="8"/>
                  </a:moveTo>
                  <a:lnTo>
                    <a:pt x="13" y="8"/>
                  </a:lnTo>
                  <a:lnTo>
                    <a:pt x="13" y="7"/>
                  </a:lnTo>
                  <a:lnTo>
                    <a:pt x="14" y="8"/>
                  </a:lnTo>
                  <a:close/>
                  <a:moveTo>
                    <a:pt x="13" y="6"/>
                  </a:moveTo>
                  <a:cubicBezTo>
                    <a:pt x="13" y="6"/>
                    <a:pt x="13" y="6"/>
                    <a:pt x="13" y="6"/>
                  </a:cubicBezTo>
                  <a:lnTo>
                    <a:pt x="14" y="7"/>
                  </a:lnTo>
                  <a:cubicBezTo>
                    <a:pt x="14" y="7"/>
                    <a:pt x="14" y="7"/>
                    <a:pt x="14" y="8"/>
                  </a:cubicBezTo>
                  <a:lnTo>
                    <a:pt x="13" y="6"/>
                  </a:lnTo>
                  <a:close/>
                  <a:moveTo>
                    <a:pt x="13" y="6"/>
                  </a:moveTo>
                  <a:cubicBezTo>
                    <a:pt x="13" y="6"/>
                    <a:pt x="13" y="6"/>
                    <a:pt x="13" y="6"/>
                  </a:cubicBezTo>
                  <a:lnTo>
                    <a:pt x="14" y="5"/>
                  </a:lnTo>
                  <a:cubicBezTo>
                    <a:pt x="14" y="6"/>
                    <a:pt x="15" y="6"/>
                    <a:pt x="14" y="7"/>
                  </a:cubicBezTo>
                  <a:lnTo>
                    <a:pt x="13" y="6"/>
                  </a:lnTo>
                  <a:close/>
                  <a:moveTo>
                    <a:pt x="13" y="6"/>
                  </a:moveTo>
                  <a:cubicBezTo>
                    <a:pt x="13" y="5"/>
                    <a:pt x="13" y="5"/>
                    <a:pt x="12" y="5"/>
                  </a:cubicBezTo>
                  <a:lnTo>
                    <a:pt x="14" y="4"/>
                  </a:lnTo>
                  <a:cubicBezTo>
                    <a:pt x="14" y="4"/>
                    <a:pt x="14" y="5"/>
                    <a:pt x="14" y="5"/>
                  </a:cubicBezTo>
                  <a:lnTo>
                    <a:pt x="13" y="6"/>
                  </a:lnTo>
                  <a:close/>
                  <a:moveTo>
                    <a:pt x="12" y="5"/>
                  </a:moveTo>
                  <a:cubicBezTo>
                    <a:pt x="12" y="4"/>
                    <a:pt x="11" y="4"/>
                    <a:pt x="11" y="4"/>
                  </a:cubicBezTo>
                  <a:lnTo>
                    <a:pt x="11" y="2"/>
                  </a:lnTo>
                  <a:cubicBezTo>
                    <a:pt x="12" y="2"/>
                    <a:pt x="13" y="3"/>
                    <a:pt x="14" y="4"/>
                  </a:cubicBezTo>
                  <a:lnTo>
                    <a:pt x="12" y="5"/>
                  </a:lnTo>
                  <a:close/>
                  <a:moveTo>
                    <a:pt x="11" y="4"/>
                  </a:moveTo>
                  <a:lnTo>
                    <a:pt x="11" y="4"/>
                  </a:lnTo>
                  <a:lnTo>
                    <a:pt x="11" y="3"/>
                  </a:lnTo>
                  <a:lnTo>
                    <a:pt x="11"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3" name="Freeform 81">
              <a:extLst>
                <a:ext uri="{FF2B5EF4-FFF2-40B4-BE49-F238E27FC236}">
                  <a16:creationId xmlns:a16="http://schemas.microsoft.com/office/drawing/2014/main" id="{9D31FB90-B0BA-EDA1-CE1C-932E9441183F}"/>
                </a:ext>
              </a:extLst>
            </p:cNvPr>
            <p:cNvSpPr>
              <a:spLocks/>
            </p:cNvSpPr>
            <p:nvPr/>
          </p:nvSpPr>
          <p:spPr bwMode="auto">
            <a:xfrm>
              <a:off x="2243" y="1531"/>
              <a:ext cx="157" cy="129"/>
            </a:xfrm>
            <a:custGeom>
              <a:avLst/>
              <a:gdLst>
                <a:gd name="T0" fmla="*/ 654393 w 28"/>
                <a:gd name="T1" fmla="*/ 155434 h 23"/>
                <a:gd name="T2" fmla="*/ 121641 w 28"/>
                <a:gd name="T3" fmla="*/ 155434 h 23"/>
                <a:gd name="T4" fmla="*/ 343953 w 28"/>
                <a:gd name="T5" fmla="*/ 499673 h 23"/>
                <a:gd name="T6" fmla="*/ 465567 w 28"/>
                <a:gd name="T7" fmla="*/ 655101 h 23"/>
                <a:gd name="T8" fmla="*/ 809520 w 28"/>
                <a:gd name="T9" fmla="*/ 560197 h 23"/>
                <a:gd name="T10" fmla="*/ 682058 w 28"/>
                <a:gd name="T11" fmla="*/ 155434 h 23"/>
                <a:gd name="T12" fmla="*/ 654393 w 28"/>
                <a:gd name="T13" fmla="*/ 155434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4" name="Freeform 82">
              <a:extLst>
                <a:ext uri="{FF2B5EF4-FFF2-40B4-BE49-F238E27FC236}">
                  <a16:creationId xmlns:a16="http://schemas.microsoft.com/office/drawing/2014/main" id="{9B914487-FFF1-FC1A-9AE2-F9662AF8D04E}"/>
                </a:ext>
              </a:extLst>
            </p:cNvPr>
            <p:cNvSpPr>
              <a:spLocks/>
            </p:cNvSpPr>
            <p:nvPr/>
          </p:nvSpPr>
          <p:spPr bwMode="auto">
            <a:xfrm>
              <a:off x="2243" y="1531"/>
              <a:ext cx="157" cy="129"/>
            </a:xfrm>
            <a:custGeom>
              <a:avLst/>
              <a:gdLst>
                <a:gd name="T0" fmla="*/ 654393 w 28"/>
                <a:gd name="T1" fmla="*/ 155434 h 23"/>
                <a:gd name="T2" fmla="*/ 121641 w 28"/>
                <a:gd name="T3" fmla="*/ 155434 h 23"/>
                <a:gd name="T4" fmla="*/ 343953 w 28"/>
                <a:gd name="T5" fmla="*/ 499673 h 23"/>
                <a:gd name="T6" fmla="*/ 465567 w 28"/>
                <a:gd name="T7" fmla="*/ 655101 h 23"/>
                <a:gd name="T8" fmla="*/ 809520 w 28"/>
                <a:gd name="T9" fmla="*/ 560197 h 23"/>
                <a:gd name="T10" fmla="*/ 682058 w 28"/>
                <a:gd name="T11" fmla="*/ 155434 h 23"/>
                <a:gd name="T12" fmla="*/ 654393 w 28"/>
                <a:gd name="T13" fmla="*/ 155434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3">
                  <a:moveTo>
                    <a:pt x="21" y="5"/>
                  </a:moveTo>
                  <a:cubicBezTo>
                    <a:pt x="18" y="5"/>
                    <a:pt x="9" y="0"/>
                    <a:pt x="4" y="5"/>
                  </a:cubicBezTo>
                  <a:cubicBezTo>
                    <a:pt x="0" y="9"/>
                    <a:pt x="9" y="12"/>
                    <a:pt x="11" y="16"/>
                  </a:cubicBezTo>
                  <a:cubicBezTo>
                    <a:pt x="12" y="18"/>
                    <a:pt x="13" y="19"/>
                    <a:pt x="15" y="21"/>
                  </a:cubicBezTo>
                  <a:cubicBezTo>
                    <a:pt x="19" y="23"/>
                    <a:pt x="24" y="22"/>
                    <a:pt x="26" y="18"/>
                  </a:cubicBezTo>
                  <a:cubicBezTo>
                    <a:pt x="28" y="14"/>
                    <a:pt x="24" y="9"/>
                    <a:pt x="22" y="5"/>
                  </a:cubicBezTo>
                  <a:lnTo>
                    <a:pt x="21" y="5"/>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45" name="Freeform 83">
              <a:extLst>
                <a:ext uri="{FF2B5EF4-FFF2-40B4-BE49-F238E27FC236}">
                  <a16:creationId xmlns:a16="http://schemas.microsoft.com/office/drawing/2014/main" id="{5C541C37-8B69-6E69-CA4C-0236609C206D}"/>
                </a:ext>
              </a:extLst>
            </p:cNvPr>
            <p:cNvSpPr>
              <a:spLocks noEditPoints="1"/>
            </p:cNvSpPr>
            <p:nvPr/>
          </p:nvSpPr>
          <p:spPr bwMode="auto">
            <a:xfrm>
              <a:off x="2249" y="1537"/>
              <a:ext cx="151" cy="123"/>
            </a:xfrm>
            <a:custGeom>
              <a:avLst/>
              <a:gdLst>
                <a:gd name="T0" fmla="*/ 639865 w 27"/>
                <a:gd name="T1" fmla="*/ 120249 h 22"/>
                <a:gd name="T2" fmla="*/ 612406 w 27"/>
                <a:gd name="T3" fmla="*/ 92804 h 22"/>
                <a:gd name="T4" fmla="*/ 639865 w 27"/>
                <a:gd name="T5" fmla="*/ 120249 h 22"/>
                <a:gd name="T6" fmla="*/ 612406 w 27"/>
                <a:gd name="T7" fmla="*/ 120249 h 22"/>
                <a:gd name="T8" fmla="*/ 639865 w 27"/>
                <a:gd name="T9" fmla="*/ 120249 h 22"/>
                <a:gd name="T10" fmla="*/ 487143 w 27"/>
                <a:gd name="T11" fmla="*/ 60639 h 22"/>
                <a:gd name="T12" fmla="*/ 639865 w 27"/>
                <a:gd name="T13" fmla="*/ 120249 h 22"/>
                <a:gd name="T14" fmla="*/ 92893 w 27"/>
                <a:gd name="T15" fmla="*/ 153448 h 22"/>
                <a:gd name="T16" fmla="*/ 487143 w 27"/>
                <a:gd name="T17" fmla="*/ 60639 h 22"/>
                <a:gd name="T18" fmla="*/ 92893 w 27"/>
                <a:gd name="T19" fmla="*/ 153448 h 22"/>
                <a:gd name="T20" fmla="*/ 92893 w 27"/>
                <a:gd name="T21" fmla="*/ 120249 h 22"/>
                <a:gd name="T22" fmla="*/ 92893 w 27"/>
                <a:gd name="T23" fmla="*/ 153448 h 22"/>
                <a:gd name="T24" fmla="*/ 60708 w 27"/>
                <a:gd name="T25" fmla="*/ 273507 h 22"/>
                <a:gd name="T26" fmla="*/ 92893 w 27"/>
                <a:gd name="T27" fmla="*/ 153448 h 22"/>
                <a:gd name="T28" fmla="*/ 185943 w 27"/>
                <a:gd name="T29" fmla="*/ 305828 h 22"/>
                <a:gd name="T30" fmla="*/ 60708 w 27"/>
                <a:gd name="T31" fmla="*/ 273507 h 22"/>
                <a:gd name="T32" fmla="*/ 185943 w 27"/>
                <a:gd name="T33" fmla="*/ 305828 h 22"/>
                <a:gd name="T34" fmla="*/ 306111 w 27"/>
                <a:gd name="T35" fmla="*/ 459276 h 22"/>
                <a:gd name="T36" fmla="*/ 185943 w 27"/>
                <a:gd name="T37" fmla="*/ 305828 h 22"/>
                <a:gd name="T38" fmla="*/ 339515 w 27"/>
                <a:gd name="T39" fmla="*/ 459276 h 22"/>
                <a:gd name="T40" fmla="*/ 339515 w 27"/>
                <a:gd name="T41" fmla="*/ 426083 h 22"/>
                <a:gd name="T42" fmla="*/ 339515 w 27"/>
                <a:gd name="T43" fmla="*/ 459276 h 22"/>
                <a:gd name="T44" fmla="*/ 306111 w 27"/>
                <a:gd name="T45" fmla="*/ 459276 h 22"/>
                <a:gd name="T46" fmla="*/ 339515 w 27"/>
                <a:gd name="T47" fmla="*/ 459276 h 22"/>
                <a:gd name="T48" fmla="*/ 306111 w 27"/>
                <a:gd name="T49" fmla="*/ 459276 h 22"/>
                <a:gd name="T50" fmla="*/ 339515 w 27"/>
                <a:gd name="T51" fmla="*/ 459276 h 22"/>
                <a:gd name="T52" fmla="*/ 306111 w 27"/>
                <a:gd name="T53" fmla="*/ 486538 h 22"/>
                <a:gd name="T54" fmla="*/ 339515 w 27"/>
                <a:gd name="T55" fmla="*/ 459276 h 22"/>
                <a:gd name="T56" fmla="*/ 339515 w 27"/>
                <a:gd name="T57" fmla="*/ 459276 h 22"/>
                <a:gd name="T58" fmla="*/ 339515 w 27"/>
                <a:gd name="T59" fmla="*/ 459276 h 22"/>
                <a:gd name="T60" fmla="*/ 399160 w 27"/>
                <a:gd name="T61" fmla="*/ 611662 h 22"/>
                <a:gd name="T62" fmla="*/ 339515 w 27"/>
                <a:gd name="T63" fmla="*/ 459276 h 22"/>
                <a:gd name="T64" fmla="*/ 459868 w 27"/>
                <a:gd name="T65" fmla="*/ 611662 h 22"/>
                <a:gd name="T66" fmla="*/ 399160 w 27"/>
                <a:gd name="T67" fmla="*/ 611662 h 22"/>
                <a:gd name="T68" fmla="*/ 459868 w 27"/>
                <a:gd name="T69" fmla="*/ 611662 h 22"/>
                <a:gd name="T70" fmla="*/ 612406 w 27"/>
                <a:gd name="T71" fmla="*/ 672301 h 22"/>
                <a:gd name="T72" fmla="*/ 459868 w 27"/>
                <a:gd name="T73" fmla="*/ 611662 h 22"/>
                <a:gd name="T74" fmla="*/ 705265 w 27"/>
                <a:gd name="T75" fmla="*/ 552086 h 22"/>
                <a:gd name="T76" fmla="*/ 612406 w 27"/>
                <a:gd name="T77" fmla="*/ 672301 h 22"/>
                <a:gd name="T78" fmla="*/ 705265 w 27"/>
                <a:gd name="T79" fmla="*/ 552086 h 22"/>
                <a:gd name="T80" fmla="*/ 765978 w 27"/>
                <a:gd name="T81" fmla="*/ 518859 h 22"/>
                <a:gd name="T82" fmla="*/ 705265 w 27"/>
                <a:gd name="T83" fmla="*/ 552086 h 22"/>
                <a:gd name="T84" fmla="*/ 765978 w 27"/>
                <a:gd name="T85" fmla="*/ 518859 h 22"/>
                <a:gd name="T86" fmla="*/ 732730 w 27"/>
                <a:gd name="T87" fmla="*/ 518859 h 22"/>
                <a:gd name="T88" fmla="*/ 673085 w 27"/>
                <a:gd name="T89" fmla="*/ 153448 h 22"/>
                <a:gd name="T90" fmla="*/ 732730 w 27"/>
                <a:gd name="T91" fmla="*/ 518859 h 22"/>
                <a:gd name="T92" fmla="*/ 612406 w 27"/>
                <a:gd name="T93" fmla="*/ 120249 h 22"/>
                <a:gd name="T94" fmla="*/ 673085 w 27"/>
                <a:gd name="T95" fmla="*/ 153448 h 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7" h="22">
                  <a:moveTo>
                    <a:pt x="21" y="4"/>
                  </a:moveTo>
                  <a:lnTo>
                    <a:pt x="21" y="4"/>
                  </a:lnTo>
                  <a:lnTo>
                    <a:pt x="20" y="3"/>
                  </a:lnTo>
                  <a:lnTo>
                    <a:pt x="21" y="4"/>
                  </a:lnTo>
                  <a:close/>
                  <a:moveTo>
                    <a:pt x="21" y="4"/>
                  </a:moveTo>
                  <a:lnTo>
                    <a:pt x="21" y="4"/>
                  </a:lnTo>
                  <a:lnTo>
                    <a:pt x="20" y="4"/>
                  </a:lnTo>
                  <a:lnTo>
                    <a:pt x="21" y="4"/>
                  </a:lnTo>
                  <a:close/>
                  <a:moveTo>
                    <a:pt x="21" y="4"/>
                  </a:moveTo>
                  <a:cubicBezTo>
                    <a:pt x="19" y="4"/>
                    <a:pt x="18" y="4"/>
                    <a:pt x="16" y="4"/>
                  </a:cubicBezTo>
                  <a:lnTo>
                    <a:pt x="16" y="2"/>
                  </a:lnTo>
                  <a:cubicBezTo>
                    <a:pt x="18" y="3"/>
                    <a:pt x="19" y="3"/>
                    <a:pt x="20" y="3"/>
                  </a:cubicBezTo>
                  <a:lnTo>
                    <a:pt x="21" y="4"/>
                  </a:lnTo>
                  <a:close/>
                  <a:moveTo>
                    <a:pt x="16" y="4"/>
                  </a:moveTo>
                  <a:cubicBezTo>
                    <a:pt x="12" y="3"/>
                    <a:pt x="6" y="1"/>
                    <a:pt x="3" y="5"/>
                  </a:cubicBezTo>
                  <a:lnTo>
                    <a:pt x="2" y="4"/>
                  </a:lnTo>
                  <a:cubicBezTo>
                    <a:pt x="6" y="0"/>
                    <a:pt x="12" y="1"/>
                    <a:pt x="16" y="2"/>
                  </a:cubicBezTo>
                  <a:lnTo>
                    <a:pt x="16" y="4"/>
                  </a:lnTo>
                  <a:close/>
                  <a:moveTo>
                    <a:pt x="3" y="5"/>
                  </a:moveTo>
                  <a:lnTo>
                    <a:pt x="3" y="5"/>
                  </a:lnTo>
                  <a:lnTo>
                    <a:pt x="3" y="4"/>
                  </a:lnTo>
                  <a:lnTo>
                    <a:pt x="3" y="5"/>
                  </a:lnTo>
                  <a:close/>
                  <a:moveTo>
                    <a:pt x="3" y="5"/>
                  </a:moveTo>
                  <a:cubicBezTo>
                    <a:pt x="2" y="6"/>
                    <a:pt x="2" y="7"/>
                    <a:pt x="3" y="8"/>
                  </a:cubicBezTo>
                  <a:lnTo>
                    <a:pt x="2" y="9"/>
                  </a:lnTo>
                  <a:cubicBezTo>
                    <a:pt x="1" y="7"/>
                    <a:pt x="0" y="6"/>
                    <a:pt x="2" y="4"/>
                  </a:cubicBezTo>
                  <a:lnTo>
                    <a:pt x="3" y="5"/>
                  </a:lnTo>
                  <a:close/>
                  <a:moveTo>
                    <a:pt x="3" y="8"/>
                  </a:moveTo>
                  <a:cubicBezTo>
                    <a:pt x="4" y="8"/>
                    <a:pt x="5" y="9"/>
                    <a:pt x="6" y="10"/>
                  </a:cubicBezTo>
                  <a:lnTo>
                    <a:pt x="5" y="11"/>
                  </a:lnTo>
                  <a:cubicBezTo>
                    <a:pt x="4" y="10"/>
                    <a:pt x="3" y="9"/>
                    <a:pt x="2" y="9"/>
                  </a:cubicBezTo>
                  <a:lnTo>
                    <a:pt x="3" y="8"/>
                  </a:lnTo>
                  <a:close/>
                  <a:moveTo>
                    <a:pt x="6" y="10"/>
                  </a:moveTo>
                  <a:cubicBezTo>
                    <a:pt x="8" y="11"/>
                    <a:pt x="10" y="13"/>
                    <a:pt x="11" y="14"/>
                  </a:cubicBezTo>
                  <a:lnTo>
                    <a:pt x="10" y="15"/>
                  </a:lnTo>
                  <a:cubicBezTo>
                    <a:pt x="9" y="14"/>
                    <a:pt x="7" y="12"/>
                    <a:pt x="5" y="11"/>
                  </a:cubicBezTo>
                  <a:lnTo>
                    <a:pt x="6" y="10"/>
                  </a:lnTo>
                  <a:close/>
                  <a:moveTo>
                    <a:pt x="11" y="14"/>
                  </a:moveTo>
                  <a:lnTo>
                    <a:pt x="11" y="15"/>
                  </a:lnTo>
                  <a:lnTo>
                    <a:pt x="10" y="15"/>
                  </a:lnTo>
                  <a:lnTo>
                    <a:pt x="11" y="14"/>
                  </a:lnTo>
                  <a:close/>
                  <a:moveTo>
                    <a:pt x="11" y="15"/>
                  </a:moveTo>
                  <a:lnTo>
                    <a:pt x="11" y="15"/>
                  </a:lnTo>
                  <a:lnTo>
                    <a:pt x="10" y="15"/>
                  </a:lnTo>
                  <a:lnTo>
                    <a:pt x="11" y="15"/>
                  </a:lnTo>
                  <a:close/>
                  <a:moveTo>
                    <a:pt x="11" y="15"/>
                  </a:moveTo>
                  <a:lnTo>
                    <a:pt x="11" y="15"/>
                  </a:lnTo>
                  <a:lnTo>
                    <a:pt x="10" y="15"/>
                  </a:lnTo>
                  <a:lnTo>
                    <a:pt x="11" y="15"/>
                  </a:lnTo>
                  <a:close/>
                  <a:moveTo>
                    <a:pt x="11" y="15"/>
                  </a:moveTo>
                  <a:cubicBezTo>
                    <a:pt x="11" y="15"/>
                    <a:pt x="11" y="15"/>
                    <a:pt x="11" y="15"/>
                  </a:cubicBezTo>
                  <a:lnTo>
                    <a:pt x="10" y="16"/>
                  </a:lnTo>
                  <a:lnTo>
                    <a:pt x="10" y="15"/>
                  </a:lnTo>
                  <a:lnTo>
                    <a:pt x="11" y="15"/>
                  </a:lnTo>
                  <a:close/>
                  <a:moveTo>
                    <a:pt x="11" y="15"/>
                  </a:moveTo>
                  <a:lnTo>
                    <a:pt x="11" y="15"/>
                  </a:lnTo>
                  <a:close/>
                  <a:moveTo>
                    <a:pt x="11" y="15"/>
                  </a:moveTo>
                  <a:cubicBezTo>
                    <a:pt x="12" y="17"/>
                    <a:pt x="13" y="18"/>
                    <a:pt x="14" y="19"/>
                  </a:cubicBezTo>
                  <a:lnTo>
                    <a:pt x="13" y="20"/>
                  </a:lnTo>
                  <a:cubicBezTo>
                    <a:pt x="12" y="19"/>
                    <a:pt x="11" y="17"/>
                    <a:pt x="10" y="16"/>
                  </a:cubicBezTo>
                  <a:lnTo>
                    <a:pt x="11" y="15"/>
                  </a:lnTo>
                  <a:close/>
                  <a:moveTo>
                    <a:pt x="14" y="19"/>
                  </a:moveTo>
                  <a:cubicBezTo>
                    <a:pt x="15" y="19"/>
                    <a:pt x="15" y="20"/>
                    <a:pt x="15" y="20"/>
                  </a:cubicBezTo>
                  <a:lnTo>
                    <a:pt x="15" y="21"/>
                  </a:lnTo>
                  <a:cubicBezTo>
                    <a:pt x="14" y="21"/>
                    <a:pt x="14" y="20"/>
                    <a:pt x="13" y="20"/>
                  </a:cubicBezTo>
                  <a:lnTo>
                    <a:pt x="14" y="19"/>
                  </a:lnTo>
                  <a:close/>
                  <a:moveTo>
                    <a:pt x="15" y="20"/>
                  </a:moveTo>
                  <a:cubicBezTo>
                    <a:pt x="17" y="20"/>
                    <a:pt x="18" y="21"/>
                    <a:pt x="20" y="20"/>
                  </a:cubicBezTo>
                  <a:lnTo>
                    <a:pt x="20" y="22"/>
                  </a:lnTo>
                  <a:cubicBezTo>
                    <a:pt x="18" y="22"/>
                    <a:pt x="17" y="22"/>
                    <a:pt x="15" y="21"/>
                  </a:cubicBezTo>
                  <a:lnTo>
                    <a:pt x="15" y="20"/>
                  </a:lnTo>
                  <a:close/>
                  <a:moveTo>
                    <a:pt x="20" y="20"/>
                  </a:moveTo>
                  <a:cubicBezTo>
                    <a:pt x="21" y="20"/>
                    <a:pt x="22" y="19"/>
                    <a:pt x="23" y="18"/>
                  </a:cubicBezTo>
                  <a:lnTo>
                    <a:pt x="24" y="19"/>
                  </a:lnTo>
                  <a:cubicBezTo>
                    <a:pt x="23" y="20"/>
                    <a:pt x="22" y="21"/>
                    <a:pt x="20" y="22"/>
                  </a:cubicBezTo>
                  <a:lnTo>
                    <a:pt x="20" y="20"/>
                  </a:lnTo>
                  <a:close/>
                  <a:moveTo>
                    <a:pt x="23" y="18"/>
                  </a:moveTo>
                  <a:cubicBezTo>
                    <a:pt x="24" y="18"/>
                    <a:pt x="24" y="17"/>
                    <a:pt x="24" y="17"/>
                  </a:cubicBezTo>
                  <a:lnTo>
                    <a:pt x="25" y="17"/>
                  </a:lnTo>
                  <a:cubicBezTo>
                    <a:pt x="25" y="18"/>
                    <a:pt x="25" y="18"/>
                    <a:pt x="24" y="19"/>
                  </a:cubicBezTo>
                  <a:lnTo>
                    <a:pt x="23" y="18"/>
                  </a:lnTo>
                  <a:close/>
                  <a:moveTo>
                    <a:pt x="25" y="17"/>
                  </a:moveTo>
                  <a:lnTo>
                    <a:pt x="25" y="17"/>
                  </a:lnTo>
                  <a:close/>
                  <a:moveTo>
                    <a:pt x="24" y="17"/>
                  </a:moveTo>
                  <a:cubicBezTo>
                    <a:pt x="26" y="13"/>
                    <a:pt x="23" y="9"/>
                    <a:pt x="21" y="5"/>
                  </a:cubicBezTo>
                  <a:lnTo>
                    <a:pt x="22" y="5"/>
                  </a:lnTo>
                  <a:cubicBezTo>
                    <a:pt x="24" y="8"/>
                    <a:pt x="27" y="13"/>
                    <a:pt x="25" y="17"/>
                  </a:cubicBezTo>
                  <a:lnTo>
                    <a:pt x="24" y="17"/>
                  </a:lnTo>
                  <a:close/>
                  <a:moveTo>
                    <a:pt x="21" y="5"/>
                  </a:moveTo>
                  <a:lnTo>
                    <a:pt x="20" y="4"/>
                  </a:lnTo>
                  <a:lnTo>
                    <a:pt x="21" y="4"/>
                  </a:lnTo>
                  <a:lnTo>
                    <a:pt x="22" y="5"/>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6" name="Freeform 84">
              <a:extLst>
                <a:ext uri="{FF2B5EF4-FFF2-40B4-BE49-F238E27FC236}">
                  <a16:creationId xmlns:a16="http://schemas.microsoft.com/office/drawing/2014/main" id="{AF026A39-8719-9D91-C68D-7AA8B7891BE8}"/>
                </a:ext>
              </a:extLst>
            </p:cNvPr>
            <p:cNvSpPr>
              <a:spLocks noEditPoints="1"/>
            </p:cNvSpPr>
            <p:nvPr/>
          </p:nvSpPr>
          <p:spPr bwMode="auto">
            <a:xfrm>
              <a:off x="2254" y="1447"/>
              <a:ext cx="134" cy="106"/>
            </a:xfrm>
            <a:custGeom>
              <a:avLst/>
              <a:gdLst>
                <a:gd name="T0" fmla="*/ 575245 w 24"/>
                <a:gd name="T1" fmla="*/ 151078 h 19"/>
                <a:gd name="T2" fmla="*/ 575245 w 24"/>
                <a:gd name="T3" fmla="*/ 119116 h 19"/>
                <a:gd name="T4" fmla="*/ 575245 w 24"/>
                <a:gd name="T5" fmla="*/ 151078 h 19"/>
                <a:gd name="T6" fmla="*/ 575245 w 24"/>
                <a:gd name="T7" fmla="*/ 151078 h 19"/>
                <a:gd name="T8" fmla="*/ 515018 w 24"/>
                <a:gd name="T9" fmla="*/ 151078 h 19"/>
                <a:gd name="T10" fmla="*/ 575245 w 24"/>
                <a:gd name="T11" fmla="*/ 119116 h 19"/>
                <a:gd name="T12" fmla="*/ 515018 w 24"/>
                <a:gd name="T13" fmla="*/ 151078 h 19"/>
                <a:gd name="T14" fmla="*/ 483003 w 24"/>
                <a:gd name="T15" fmla="*/ 59042 h 19"/>
                <a:gd name="T16" fmla="*/ 515018 w 24"/>
                <a:gd name="T17" fmla="*/ 151078 h 19"/>
                <a:gd name="T18" fmla="*/ 211826 w 24"/>
                <a:gd name="T19" fmla="*/ 31967 h 19"/>
                <a:gd name="T20" fmla="*/ 483003 w 24"/>
                <a:gd name="T21" fmla="*/ 59042 h 19"/>
                <a:gd name="T22" fmla="*/ 211826 w 24"/>
                <a:gd name="T23" fmla="*/ 31967 h 19"/>
                <a:gd name="T24" fmla="*/ 211826 w 24"/>
                <a:gd name="T25" fmla="*/ 31967 h 19"/>
                <a:gd name="T26" fmla="*/ 211826 w 24"/>
                <a:gd name="T27" fmla="*/ 31967 h 19"/>
                <a:gd name="T28" fmla="*/ 211826 w 24"/>
                <a:gd name="T29" fmla="*/ 0 h 19"/>
                <a:gd name="T30" fmla="*/ 211826 w 24"/>
                <a:gd name="T31" fmla="*/ 0 h 19"/>
                <a:gd name="T32" fmla="*/ 211826 w 24"/>
                <a:gd name="T33" fmla="*/ 31967 h 19"/>
                <a:gd name="T34" fmla="*/ 211826 w 24"/>
                <a:gd name="T35" fmla="*/ 31967 h 19"/>
                <a:gd name="T36" fmla="*/ 151599 w 24"/>
                <a:gd name="T37" fmla="*/ 0 h 19"/>
                <a:gd name="T38" fmla="*/ 211826 w 24"/>
                <a:gd name="T39" fmla="*/ 31967 h 19"/>
                <a:gd name="T40" fmla="*/ 151599 w 24"/>
                <a:gd name="T41" fmla="*/ 59042 h 19"/>
                <a:gd name="T42" fmla="*/ 151599 w 24"/>
                <a:gd name="T43" fmla="*/ 0 h 19"/>
                <a:gd name="T44" fmla="*/ 151599 w 24"/>
                <a:gd name="T45" fmla="*/ 59042 h 19"/>
                <a:gd name="T46" fmla="*/ 33076 w 24"/>
                <a:gd name="T47" fmla="*/ 211152 h 19"/>
                <a:gd name="T48" fmla="*/ 151599 w 24"/>
                <a:gd name="T49" fmla="*/ 59042 h 19"/>
                <a:gd name="T50" fmla="*/ 33076 w 24"/>
                <a:gd name="T51" fmla="*/ 211152 h 19"/>
                <a:gd name="T52" fmla="*/ 59356 w 24"/>
                <a:gd name="T53" fmla="*/ 243114 h 19"/>
                <a:gd name="T54" fmla="*/ 33076 w 24"/>
                <a:gd name="T55" fmla="*/ 211152 h 19"/>
                <a:gd name="T56" fmla="*/ 59356 w 24"/>
                <a:gd name="T57" fmla="*/ 243114 h 19"/>
                <a:gd name="T58" fmla="*/ 33076 w 24"/>
                <a:gd name="T59" fmla="*/ 211152 h 19"/>
                <a:gd name="T60" fmla="*/ 59356 w 24"/>
                <a:gd name="T61" fmla="*/ 243114 h 19"/>
                <a:gd name="T62" fmla="*/ 0 w 24"/>
                <a:gd name="T63" fmla="*/ 270350 h 19"/>
                <a:gd name="T64" fmla="*/ 59356 w 24"/>
                <a:gd name="T65" fmla="*/ 243114 h 19"/>
                <a:gd name="T66" fmla="*/ 59356 w 24"/>
                <a:gd name="T67" fmla="*/ 302312 h 19"/>
                <a:gd name="T68" fmla="*/ 0 w 24"/>
                <a:gd name="T69" fmla="*/ 270350 h 19"/>
                <a:gd name="T70" fmla="*/ 59356 w 24"/>
                <a:gd name="T71" fmla="*/ 302312 h 19"/>
                <a:gd name="T72" fmla="*/ 184674 w 24"/>
                <a:gd name="T73" fmla="*/ 513464 h 19"/>
                <a:gd name="T74" fmla="*/ 59356 w 24"/>
                <a:gd name="T75" fmla="*/ 302312 h 19"/>
                <a:gd name="T76" fmla="*/ 184674 w 24"/>
                <a:gd name="T77" fmla="*/ 481497 h 19"/>
                <a:gd name="T78" fmla="*/ 184674 w 24"/>
                <a:gd name="T79" fmla="*/ 481497 h 19"/>
                <a:gd name="T80" fmla="*/ 184674 w 24"/>
                <a:gd name="T81" fmla="*/ 513464 h 19"/>
                <a:gd name="T82" fmla="*/ 184674 w 24"/>
                <a:gd name="T83" fmla="*/ 481497 h 19"/>
                <a:gd name="T84" fmla="*/ 243841 w 24"/>
                <a:gd name="T85" fmla="*/ 481497 h 19"/>
                <a:gd name="T86" fmla="*/ 184674 w 24"/>
                <a:gd name="T87" fmla="*/ 513464 h 19"/>
                <a:gd name="T88" fmla="*/ 243841 w 24"/>
                <a:gd name="T89" fmla="*/ 481497 h 19"/>
                <a:gd name="T90" fmla="*/ 575245 w 24"/>
                <a:gd name="T91" fmla="*/ 513464 h 19"/>
                <a:gd name="T92" fmla="*/ 243841 w 24"/>
                <a:gd name="T93" fmla="*/ 481497 h 19"/>
                <a:gd name="T94" fmla="*/ 548094 w 24"/>
                <a:gd name="T95" fmla="*/ 481497 h 19"/>
                <a:gd name="T96" fmla="*/ 548094 w 24"/>
                <a:gd name="T97" fmla="*/ 481497 h 19"/>
                <a:gd name="T98" fmla="*/ 667677 w 24"/>
                <a:gd name="T99" fmla="*/ 394348 h 19"/>
                <a:gd name="T100" fmla="*/ 575245 w 24"/>
                <a:gd name="T101" fmla="*/ 513464 h 19"/>
                <a:gd name="T102" fmla="*/ 667677 w 24"/>
                <a:gd name="T103" fmla="*/ 394348 h 19"/>
                <a:gd name="T104" fmla="*/ 726844 w 24"/>
                <a:gd name="T105" fmla="*/ 329392 h 19"/>
                <a:gd name="T106" fmla="*/ 667677 w 24"/>
                <a:gd name="T107" fmla="*/ 394348 h 19"/>
                <a:gd name="T108" fmla="*/ 726844 w 24"/>
                <a:gd name="T109" fmla="*/ 329392 h 19"/>
                <a:gd name="T110" fmla="*/ 726844 w 24"/>
                <a:gd name="T111" fmla="*/ 329392 h 19"/>
                <a:gd name="T112" fmla="*/ 667677 w 24"/>
                <a:gd name="T113" fmla="*/ 270350 h 19"/>
                <a:gd name="T114" fmla="*/ 726844 w 24"/>
                <a:gd name="T115" fmla="*/ 329392 h 19"/>
                <a:gd name="T116" fmla="*/ 667677 w 24"/>
                <a:gd name="T117" fmla="*/ 270350 h 19"/>
                <a:gd name="T118" fmla="*/ 575245 w 24"/>
                <a:gd name="T119" fmla="*/ 119116 h 19"/>
                <a:gd name="T120" fmla="*/ 667677 w 24"/>
                <a:gd name="T121" fmla="*/ 270350 h 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 h="19">
                  <a:moveTo>
                    <a:pt x="19" y="5"/>
                  </a:moveTo>
                  <a:lnTo>
                    <a:pt x="19" y="5"/>
                  </a:lnTo>
                  <a:lnTo>
                    <a:pt x="19" y="4"/>
                  </a:lnTo>
                  <a:lnTo>
                    <a:pt x="19" y="5"/>
                  </a:lnTo>
                  <a:close/>
                  <a:moveTo>
                    <a:pt x="19" y="5"/>
                  </a:moveTo>
                  <a:lnTo>
                    <a:pt x="19" y="5"/>
                  </a:lnTo>
                  <a:close/>
                  <a:moveTo>
                    <a:pt x="19" y="5"/>
                  </a:moveTo>
                  <a:cubicBezTo>
                    <a:pt x="18" y="5"/>
                    <a:pt x="18" y="5"/>
                    <a:pt x="17" y="5"/>
                  </a:cubicBezTo>
                  <a:lnTo>
                    <a:pt x="18" y="3"/>
                  </a:lnTo>
                  <a:cubicBezTo>
                    <a:pt x="18" y="4"/>
                    <a:pt x="19" y="4"/>
                    <a:pt x="19" y="4"/>
                  </a:cubicBezTo>
                  <a:lnTo>
                    <a:pt x="19" y="5"/>
                  </a:lnTo>
                  <a:close/>
                  <a:moveTo>
                    <a:pt x="17" y="5"/>
                  </a:moveTo>
                  <a:cubicBezTo>
                    <a:pt x="16" y="4"/>
                    <a:pt x="16" y="4"/>
                    <a:pt x="15" y="4"/>
                  </a:cubicBezTo>
                  <a:lnTo>
                    <a:pt x="16" y="2"/>
                  </a:lnTo>
                  <a:cubicBezTo>
                    <a:pt x="17" y="3"/>
                    <a:pt x="17" y="3"/>
                    <a:pt x="18" y="3"/>
                  </a:cubicBezTo>
                  <a:lnTo>
                    <a:pt x="17" y="5"/>
                  </a:lnTo>
                  <a:close/>
                  <a:moveTo>
                    <a:pt x="15" y="4"/>
                  </a:moveTo>
                  <a:cubicBezTo>
                    <a:pt x="13" y="2"/>
                    <a:pt x="9" y="1"/>
                    <a:pt x="7" y="1"/>
                  </a:cubicBezTo>
                  <a:lnTo>
                    <a:pt x="7" y="0"/>
                  </a:lnTo>
                  <a:cubicBezTo>
                    <a:pt x="10" y="0"/>
                    <a:pt x="13" y="1"/>
                    <a:pt x="16" y="2"/>
                  </a:cubicBezTo>
                  <a:lnTo>
                    <a:pt x="15" y="4"/>
                  </a:lnTo>
                  <a:close/>
                  <a:moveTo>
                    <a:pt x="7" y="1"/>
                  </a:moveTo>
                  <a:lnTo>
                    <a:pt x="7" y="1"/>
                  </a:lnTo>
                  <a:close/>
                  <a:moveTo>
                    <a:pt x="7" y="1"/>
                  </a:moveTo>
                  <a:lnTo>
                    <a:pt x="7" y="1"/>
                  </a:lnTo>
                  <a:lnTo>
                    <a:pt x="7" y="0"/>
                  </a:lnTo>
                  <a:lnTo>
                    <a:pt x="7" y="1"/>
                  </a:lnTo>
                  <a:close/>
                  <a:moveTo>
                    <a:pt x="7" y="0"/>
                  </a:moveTo>
                  <a:lnTo>
                    <a:pt x="7" y="0"/>
                  </a:lnTo>
                  <a:lnTo>
                    <a:pt x="7" y="1"/>
                  </a:lnTo>
                  <a:lnTo>
                    <a:pt x="7" y="0"/>
                  </a:lnTo>
                  <a:close/>
                  <a:moveTo>
                    <a:pt x="7" y="1"/>
                  </a:moveTo>
                  <a:cubicBezTo>
                    <a:pt x="6" y="1"/>
                    <a:pt x="6" y="1"/>
                    <a:pt x="6" y="2"/>
                  </a:cubicBezTo>
                  <a:lnTo>
                    <a:pt x="5" y="0"/>
                  </a:lnTo>
                  <a:cubicBezTo>
                    <a:pt x="6" y="0"/>
                    <a:pt x="6" y="0"/>
                    <a:pt x="7" y="0"/>
                  </a:cubicBezTo>
                  <a:lnTo>
                    <a:pt x="7" y="1"/>
                  </a:lnTo>
                  <a:close/>
                  <a:moveTo>
                    <a:pt x="6" y="2"/>
                  </a:moveTo>
                  <a:cubicBezTo>
                    <a:pt x="5" y="2"/>
                    <a:pt x="5" y="2"/>
                    <a:pt x="5" y="2"/>
                  </a:cubicBezTo>
                  <a:lnTo>
                    <a:pt x="4" y="1"/>
                  </a:lnTo>
                  <a:cubicBezTo>
                    <a:pt x="4" y="1"/>
                    <a:pt x="5" y="0"/>
                    <a:pt x="5" y="0"/>
                  </a:cubicBezTo>
                  <a:lnTo>
                    <a:pt x="6" y="2"/>
                  </a:lnTo>
                  <a:close/>
                  <a:moveTo>
                    <a:pt x="5" y="2"/>
                  </a:moveTo>
                  <a:cubicBezTo>
                    <a:pt x="3" y="3"/>
                    <a:pt x="2" y="5"/>
                    <a:pt x="2" y="8"/>
                  </a:cubicBezTo>
                  <a:lnTo>
                    <a:pt x="1" y="7"/>
                  </a:lnTo>
                  <a:cubicBezTo>
                    <a:pt x="1" y="5"/>
                    <a:pt x="2" y="2"/>
                    <a:pt x="4" y="1"/>
                  </a:cubicBezTo>
                  <a:lnTo>
                    <a:pt x="5" y="2"/>
                  </a:lnTo>
                  <a:close/>
                  <a:moveTo>
                    <a:pt x="1" y="7"/>
                  </a:moveTo>
                  <a:lnTo>
                    <a:pt x="1" y="7"/>
                  </a:lnTo>
                  <a:close/>
                  <a:moveTo>
                    <a:pt x="2" y="8"/>
                  </a:moveTo>
                  <a:lnTo>
                    <a:pt x="2" y="8"/>
                  </a:lnTo>
                  <a:lnTo>
                    <a:pt x="1" y="7"/>
                  </a:lnTo>
                  <a:lnTo>
                    <a:pt x="2" y="8"/>
                  </a:lnTo>
                  <a:close/>
                  <a:moveTo>
                    <a:pt x="1" y="7"/>
                  </a:moveTo>
                  <a:lnTo>
                    <a:pt x="1" y="7"/>
                  </a:lnTo>
                  <a:close/>
                  <a:moveTo>
                    <a:pt x="2" y="8"/>
                  </a:moveTo>
                  <a:cubicBezTo>
                    <a:pt x="2" y="8"/>
                    <a:pt x="2" y="8"/>
                    <a:pt x="2" y="9"/>
                  </a:cubicBezTo>
                  <a:lnTo>
                    <a:pt x="0" y="9"/>
                  </a:lnTo>
                  <a:cubicBezTo>
                    <a:pt x="0" y="8"/>
                    <a:pt x="0" y="8"/>
                    <a:pt x="1" y="7"/>
                  </a:cubicBezTo>
                  <a:lnTo>
                    <a:pt x="2" y="8"/>
                  </a:lnTo>
                  <a:close/>
                  <a:moveTo>
                    <a:pt x="2" y="9"/>
                  </a:moveTo>
                  <a:cubicBezTo>
                    <a:pt x="2" y="9"/>
                    <a:pt x="2" y="10"/>
                    <a:pt x="2" y="10"/>
                  </a:cubicBezTo>
                  <a:lnTo>
                    <a:pt x="1" y="11"/>
                  </a:lnTo>
                  <a:cubicBezTo>
                    <a:pt x="1" y="10"/>
                    <a:pt x="0" y="10"/>
                    <a:pt x="0" y="9"/>
                  </a:cubicBezTo>
                  <a:lnTo>
                    <a:pt x="2" y="9"/>
                  </a:lnTo>
                  <a:close/>
                  <a:moveTo>
                    <a:pt x="2" y="10"/>
                  </a:moveTo>
                  <a:cubicBezTo>
                    <a:pt x="2" y="13"/>
                    <a:pt x="4" y="15"/>
                    <a:pt x="6" y="16"/>
                  </a:cubicBezTo>
                  <a:lnTo>
                    <a:pt x="6" y="17"/>
                  </a:lnTo>
                  <a:cubicBezTo>
                    <a:pt x="3" y="16"/>
                    <a:pt x="1" y="14"/>
                    <a:pt x="1" y="11"/>
                  </a:cubicBezTo>
                  <a:lnTo>
                    <a:pt x="2" y="10"/>
                  </a:lnTo>
                  <a:close/>
                  <a:moveTo>
                    <a:pt x="6" y="16"/>
                  </a:moveTo>
                  <a:lnTo>
                    <a:pt x="6" y="16"/>
                  </a:lnTo>
                  <a:close/>
                  <a:moveTo>
                    <a:pt x="6" y="16"/>
                  </a:moveTo>
                  <a:lnTo>
                    <a:pt x="6" y="16"/>
                  </a:lnTo>
                  <a:lnTo>
                    <a:pt x="6" y="17"/>
                  </a:lnTo>
                  <a:lnTo>
                    <a:pt x="6" y="16"/>
                  </a:lnTo>
                  <a:close/>
                  <a:moveTo>
                    <a:pt x="6" y="16"/>
                  </a:moveTo>
                  <a:cubicBezTo>
                    <a:pt x="7" y="16"/>
                    <a:pt x="8" y="16"/>
                    <a:pt x="8" y="16"/>
                  </a:cubicBezTo>
                  <a:lnTo>
                    <a:pt x="8" y="17"/>
                  </a:lnTo>
                  <a:cubicBezTo>
                    <a:pt x="7" y="17"/>
                    <a:pt x="7" y="17"/>
                    <a:pt x="6" y="17"/>
                  </a:cubicBezTo>
                  <a:lnTo>
                    <a:pt x="6" y="16"/>
                  </a:lnTo>
                  <a:close/>
                  <a:moveTo>
                    <a:pt x="8" y="16"/>
                  </a:moveTo>
                  <a:cubicBezTo>
                    <a:pt x="12" y="17"/>
                    <a:pt x="15" y="17"/>
                    <a:pt x="18" y="16"/>
                  </a:cubicBezTo>
                  <a:lnTo>
                    <a:pt x="19" y="17"/>
                  </a:lnTo>
                  <a:cubicBezTo>
                    <a:pt x="15" y="19"/>
                    <a:pt x="12" y="18"/>
                    <a:pt x="8" y="17"/>
                  </a:cubicBezTo>
                  <a:lnTo>
                    <a:pt x="8" y="16"/>
                  </a:lnTo>
                  <a:close/>
                  <a:moveTo>
                    <a:pt x="18" y="16"/>
                  </a:moveTo>
                  <a:lnTo>
                    <a:pt x="18" y="16"/>
                  </a:lnTo>
                  <a:lnTo>
                    <a:pt x="18" y="17"/>
                  </a:lnTo>
                  <a:lnTo>
                    <a:pt x="18" y="16"/>
                  </a:lnTo>
                  <a:close/>
                  <a:moveTo>
                    <a:pt x="18" y="16"/>
                  </a:moveTo>
                  <a:cubicBezTo>
                    <a:pt x="20" y="15"/>
                    <a:pt x="21" y="14"/>
                    <a:pt x="22" y="13"/>
                  </a:cubicBezTo>
                  <a:lnTo>
                    <a:pt x="23" y="14"/>
                  </a:lnTo>
                  <a:cubicBezTo>
                    <a:pt x="22" y="15"/>
                    <a:pt x="21" y="16"/>
                    <a:pt x="19" y="17"/>
                  </a:cubicBezTo>
                  <a:lnTo>
                    <a:pt x="18" y="16"/>
                  </a:lnTo>
                  <a:close/>
                  <a:moveTo>
                    <a:pt x="22" y="13"/>
                  </a:moveTo>
                  <a:cubicBezTo>
                    <a:pt x="22" y="12"/>
                    <a:pt x="23" y="12"/>
                    <a:pt x="23" y="11"/>
                  </a:cubicBezTo>
                  <a:lnTo>
                    <a:pt x="24" y="11"/>
                  </a:lnTo>
                  <a:cubicBezTo>
                    <a:pt x="24" y="12"/>
                    <a:pt x="24" y="13"/>
                    <a:pt x="23" y="14"/>
                  </a:cubicBezTo>
                  <a:lnTo>
                    <a:pt x="22" y="13"/>
                  </a:lnTo>
                  <a:close/>
                  <a:moveTo>
                    <a:pt x="24" y="11"/>
                  </a:moveTo>
                  <a:lnTo>
                    <a:pt x="24" y="11"/>
                  </a:lnTo>
                  <a:lnTo>
                    <a:pt x="23" y="11"/>
                  </a:lnTo>
                  <a:lnTo>
                    <a:pt x="24" y="11"/>
                  </a:lnTo>
                  <a:close/>
                  <a:moveTo>
                    <a:pt x="23" y="11"/>
                  </a:moveTo>
                  <a:cubicBezTo>
                    <a:pt x="23" y="10"/>
                    <a:pt x="23" y="10"/>
                    <a:pt x="22" y="9"/>
                  </a:cubicBezTo>
                  <a:lnTo>
                    <a:pt x="23" y="9"/>
                  </a:lnTo>
                  <a:cubicBezTo>
                    <a:pt x="24" y="9"/>
                    <a:pt x="24" y="10"/>
                    <a:pt x="24" y="11"/>
                  </a:cubicBezTo>
                  <a:lnTo>
                    <a:pt x="23" y="11"/>
                  </a:lnTo>
                  <a:close/>
                  <a:moveTo>
                    <a:pt x="22" y="9"/>
                  </a:moveTo>
                  <a:cubicBezTo>
                    <a:pt x="22" y="8"/>
                    <a:pt x="21" y="7"/>
                    <a:pt x="19" y="5"/>
                  </a:cubicBezTo>
                  <a:lnTo>
                    <a:pt x="19" y="4"/>
                  </a:lnTo>
                  <a:cubicBezTo>
                    <a:pt x="22" y="6"/>
                    <a:pt x="23" y="7"/>
                    <a:pt x="23" y="9"/>
                  </a:cubicBez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7" name="Freeform 85">
              <a:extLst>
                <a:ext uri="{FF2B5EF4-FFF2-40B4-BE49-F238E27FC236}">
                  <a16:creationId xmlns:a16="http://schemas.microsoft.com/office/drawing/2014/main" id="{C03F6909-DACC-137F-8EF4-A9DD756858BF}"/>
                </a:ext>
              </a:extLst>
            </p:cNvPr>
            <p:cNvSpPr>
              <a:spLocks/>
            </p:cNvSpPr>
            <p:nvPr/>
          </p:nvSpPr>
          <p:spPr bwMode="auto">
            <a:xfrm>
              <a:off x="2249" y="1347"/>
              <a:ext cx="184" cy="106"/>
            </a:xfrm>
            <a:custGeom>
              <a:avLst/>
              <a:gdLst>
                <a:gd name="T0" fmla="*/ 840897 w 33"/>
                <a:gd name="T1" fmla="*/ 92036 h 19"/>
                <a:gd name="T2" fmla="*/ 539271 w 33"/>
                <a:gd name="T3" fmla="*/ 92036 h 19"/>
                <a:gd name="T4" fmla="*/ 150813 w 33"/>
                <a:gd name="T5" fmla="*/ 59042 h 19"/>
                <a:gd name="T6" fmla="*/ 31899 w 33"/>
                <a:gd name="T7" fmla="*/ 151078 h 19"/>
                <a:gd name="T8" fmla="*/ 150813 w 33"/>
                <a:gd name="T9" fmla="*/ 421428 h 19"/>
                <a:gd name="T10" fmla="*/ 269727 w 33"/>
                <a:gd name="T11" fmla="*/ 513464 h 19"/>
                <a:gd name="T12" fmla="*/ 603068 w 33"/>
                <a:gd name="T13" fmla="*/ 540544 h 19"/>
                <a:gd name="T14" fmla="*/ 932763 w 33"/>
                <a:gd name="T15" fmla="*/ 329392 h 19"/>
                <a:gd name="T16" fmla="*/ 991710 w 33"/>
                <a:gd name="T17" fmla="*/ 211152 h 19"/>
                <a:gd name="T18" fmla="*/ 840897 w 33"/>
                <a:gd name="T19" fmla="*/ 9203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9">
                  <a:moveTo>
                    <a:pt x="28" y="3"/>
                  </a:moveTo>
                  <a:cubicBezTo>
                    <a:pt x="25" y="3"/>
                    <a:pt x="21" y="3"/>
                    <a:pt x="18" y="3"/>
                  </a:cubicBezTo>
                  <a:cubicBezTo>
                    <a:pt x="14" y="2"/>
                    <a:pt x="10" y="0"/>
                    <a:pt x="5" y="2"/>
                  </a:cubicBezTo>
                  <a:cubicBezTo>
                    <a:pt x="3" y="2"/>
                    <a:pt x="1" y="3"/>
                    <a:pt x="1" y="5"/>
                  </a:cubicBezTo>
                  <a:cubicBezTo>
                    <a:pt x="0" y="9"/>
                    <a:pt x="4" y="10"/>
                    <a:pt x="5" y="14"/>
                  </a:cubicBezTo>
                  <a:cubicBezTo>
                    <a:pt x="6" y="15"/>
                    <a:pt x="7" y="16"/>
                    <a:pt x="9" y="17"/>
                  </a:cubicBezTo>
                  <a:cubicBezTo>
                    <a:pt x="13" y="19"/>
                    <a:pt x="17" y="19"/>
                    <a:pt x="20" y="18"/>
                  </a:cubicBezTo>
                  <a:cubicBezTo>
                    <a:pt x="25" y="18"/>
                    <a:pt x="28" y="14"/>
                    <a:pt x="31" y="11"/>
                  </a:cubicBezTo>
                  <a:cubicBezTo>
                    <a:pt x="32" y="10"/>
                    <a:pt x="33" y="8"/>
                    <a:pt x="33" y="7"/>
                  </a:cubicBezTo>
                  <a:cubicBezTo>
                    <a:pt x="33" y="5"/>
                    <a:pt x="30" y="3"/>
                    <a:pt x="2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00" name="Freeform 86">
              <a:extLst>
                <a:ext uri="{FF2B5EF4-FFF2-40B4-BE49-F238E27FC236}">
                  <a16:creationId xmlns:a16="http://schemas.microsoft.com/office/drawing/2014/main" id="{A46C99CF-B748-D5DF-463E-08BF253C1FD2}"/>
                </a:ext>
              </a:extLst>
            </p:cNvPr>
            <p:cNvSpPr>
              <a:spLocks noEditPoints="1"/>
            </p:cNvSpPr>
            <p:nvPr/>
          </p:nvSpPr>
          <p:spPr bwMode="auto">
            <a:xfrm>
              <a:off x="2243" y="1347"/>
              <a:ext cx="196" cy="106"/>
            </a:xfrm>
            <a:custGeom>
              <a:avLst/>
              <a:gdLst>
                <a:gd name="T0" fmla="*/ 864377 w 35"/>
                <a:gd name="T1" fmla="*/ 92036 h 19"/>
                <a:gd name="T2" fmla="*/ 864377 w 35"/>
                <a:gd name="T3" fmla="*/ 119116 h 19"/>
                <a:gd name="T4" fmla="*/ 864377 w 35"/>
                <a:gd name="T5" fmla="*/ 92036 h 19"/>
                <a:gd name="T6" fmla="*/ 584114 w 35"/>
                <a:gd name="T7" fmla="*/ 59042 h 19"/>
                <a:gd name="T8" fmla="*/ 584114 w 35"/>
                <a:gd name="T9" fmla="*/ 119116 h 19"/>
                <a:gd name="T10" fmla="*/ 584114 w 35"/>
                <a:gd name="T11" fmla="*/ 59042 h 19"/>
                <a:gd name="T12" fmla="*/ 214441 w 35"/>
                <a:gd name="T13" fmla="*/ 59042 h 19"/>
                <a:gd name="T14" fmla="*/ 462213 w 35"/>
                <a:gd name="T15" fmla="*/ 92036 h 19"/>
                <a:gd name="T16" fmla="*/ 186844 w 35"/>
                <a:gd name="T17" fmla="*/ 59042 h 19"/>
                <a:gd name="T18" fmla="*/ 186844 w 35"/>
                <a:gd name="T19" fmla="*/ 59042 h 19"/>
                <a:gd name="T20" fmla="*/ 214441 w 35"/>
                <a:gd name="T21" fmla="*/ 59042 h 19"/>
                <a:gd name="T22" fmla="*/ 186844 w 35"/>
                <a:gd name="T23" fmla="*/ 59042 h 19"/>
                <a:gd name="T24" fmla="*/ 186844 w 35"/>
                <a:gd name="T25" fmla="*/ 59042 h 19"/>
                <a:gd name="T26" fmla="*/ 214441 w 35"/>
                <a:gd name="T27" fmla="*/ 59042 h 19"/>
                <a:gd name="T28" fmla="*/ 33365 w 35"/>
                <a:gd name="T29" fmla="*/ 151078 h 19"/>
                <a:gd name="T30" fmla="*/ 60934 w 35"/>
                <a:gd name="T31" fmla="*/ 151078 h 19"/>
                <a:gd name="T32" fmla="*/ 60934 w 35"/>
                <a:gd name="T33" fmla="*/ 151078 h 19"/>
                <a:gd name="T34" fmla="*/ 33365 w 35"/>
                <a:gd name="T35" fmla="*/ 151078 h 19"/>
                <a:gd name="T36" fmla="*/ 214441 w 35"/>
                <a:gd name="T37" fmla="*/ 421428 h 19"/>
                <a:gd name="T38" fmla="*/ 120988 w 35"/>
                <a:gd name="T39" fmla="*/ 270350 h 19"/>
                <a:gd name="T40" fmla="*/ 186844 w 35"/>
                <a:gd name="T41" fmla="*/ 421428 h 19"/>
                <a:gd name="T42" fmla="*/ 275374 w 35"/>
                <a:gd name="T43" fmla="*/ 513464 h 19"/>
                <a:gd name="T44" fmla="*/ 275374 w 35"/>
                <a:gd name="T45" fmla="*/ 513464 h 19"/>
                <a:gd name="T46" fmla="*/ 275374 w 35"/>
                <a:gd name="T47" fmla="*/ 513464 h 19"/>
                <a:gd name="T48" fmla="*/ 275374 w 35"/>
                <a:gd name="T49" fmla="*/ 513464 h 19"/>
                <a:gd name="T50" fmla="*/ 308739 w 35"/>
                <a:gd name="T51" fmla="*/ 513464 h 19"/>
                <a:gd name="T52" fmla="*/ 308739 w 35"/>
                <a:gd name="T53" fmla="*/ 481497 h 19"/>
                <a:gd name="T54" fmla="*/ 308739 w 35"/>
                <a:gd name="T55" fmla="*/ 513464 h 19"/>
                <a:gd name="T56" fmla="*/ 650126 w 35"/>
                <a:gd name="T57" fmla="*/ 540544 h 19"/>
                <a:gd name="T58" fmla="*/ 495583 w 35"/>
                <a:gd name="T59" fmla="*/ 540544 h 19"/>
                <a:gd name="T60" fmla="*/ 650126 w 35"/>
                <a:gd name="T61" fmla="*/ 540544 h 19"/>
                <a:gd name="T62" fmla="*/ 925495 w 35"/>
                <a:gd name="T63" fmla="*/ 421428 h 19"/>
                <a:gd name="T64" fmla="*/ 891940 w 35"/>
                <a:gd name="T65" fmla="*/ 394348 h 19"/>
                <a:gd name="T66" fmla="*/ 925495 w 35"/>
                <a:gd name="T67" fmla="*/ 421428 h 19"/>
                <a:gd name="T68" fmla="*/ 985393 w 35"/>
                <a:gd name="T69" fmla="*/ 302312 h 19"/>
                <a:gd name="T70" fmla="*/ 985393 w 35"/>
                <a:gd name="T71" fmla="*/ 302312 h 19"/>
                <a:gd name="T72" fmla="*/ 1018920 w 35"/>
                <a:gd name="T73" fmla="*/ 329392 h 19"/>
                <a:gd name="T74" fmla="*/ 1018920 w 35"/>
                <a:gd name="T75" fmla="*/ 329392 h 19"/>
                <a:gd name="T76" fmla="*/ 985393 w 35"/>
                <a:gd name="T77" fmla="*/ 302312 h 19"/>
                <a:gd name="T78" fmla="*/ 1018920 w 35"/>
                <a:gd name="T79" fmla="*/ 329392 h 19"/>
                <a:gd name="T80" fmla="*/ 1018920 w 35"/>
                <a:gd name="T81" fmla="*/ 302312 h 19"/>
                <a:gd name="T82" fmla="*/ 985393 w 35"/>
                <a:gd name="T83" fmla="*/ 302312 h 19"/>
                <a:gd name="T84" fmla="*/ 1046326 w 35"/>
                <a:gd name="T85" fmla="*/ 211152 h 19"/>
                <a:gd name="T86" fmla="*/ 1018920 w 35"/>
                <a:gd name="T87" fmla="*/ 211152 h 19"/>
                <a:gd name="T88" fmla="*/ 1018920 w 35"/>
                <a:gd name="T89" fmla="*/ 211152 h 19"/>
                <a:gd name="T90" fmla="*/ 1046326 w 35"/>
                <a:gd name="T91" fmla="*/ 178342 h 19"/>
                <a:gd name="T92" fmla="*/ 1046326 w 35"/>
                <a:gd name="T93" fmla="*/ 178342 h 19"/>
                <a:gd name="T94" fmla="*/ 1018920 w 35"/>
                <a:gd name="T95" fmla="*/ 211152 h 19"/>
                <a:gd name="T96" fmla="*/ 1046326 w 35"/>
                <a:gd name="T97" fmla="*/ 178342 h 19"/>
                <a:gd name="T98" fmla="*/ 985393 w 35"/>
                <a:gd name="T99" fmla="*/ 151078 h 19"/>
                <a:gd name="T100" fmla="*/ 1018920 w 35"/>
                <a:gd name="T101" fmla="*/ 178342 h 19"/>
                <a:gd name="T102" fmla="*/ 891940 w 35"/>
                <a:gd name="T103" fmla="*/ 92036 h 19"/>
                <a:gd name="T104" fmla="*/ 891940 w 35"/>
                <a:gd name="T105" fmla="*/ 92036 h 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5" h="19">
                  <a:moveTo>
                    <a:pt x="29" y="4"/>
                  </a:moveTo>
                  <a:lnTo>
                    <a:pt x="28" y="4"/>
                  </a:lnTo>
                  <a:lnTo>
                    <a:pt x="28" y="3"/>
                  </a:lnTo>
                  <a:lnTo>
                    <a:pt x="29" y="3"/>
                  </a:lnTo>
                  <a:lnTo>
                    <a:pt x="29" y="4"/>
                  </a:lnTo>
                  <a:close/>
                  <a:moveTo>
                    <a:pt x="28" y="4"/>
                  </a:moveTo>
                  <a:cubicBezTo>
                    <a:pt x="25" y="4"/>
                    <a:pt x="22" y="4"/>
                    <a:pt x="19" y="4"/>
                  </a:cubicBezTo>
                  <a:lnTo>
                    <a:pt x="19" y="2"/>
                  </a:lnTo>
                  <a:cubicBezTo>
                    <a:pt x="22" y="3"/>
                    <a:pt x="25" y="3"/>
                    <a:pt x="28" y="3"/>
                  </a:cubicBezTo>
                  <a:lnTo>
                    <a:pt x="28" y="4"/>
                  </a:lnTo>
                  <a:close/>
                  <a:moveTo>
                    <a:pt x="19" y="2"/>
                  </a:moveTo>
                  <a:lnTo>
                    <a:pt x="19" y="2"/>
                  </a:lnTo>
                  <a:lnTo>
                    <a:pt x="19" y="3"/>
                  </a:lnTo>
                  <a:lnTo>
                    <a:pt x="19" y="2"/>
                  </a:lnTo>
                  <a:close/>
                  <a:moveTo>
                    <a:pt x="19" y="4"/>
                  </a:moveTo>
                  <a:cubicBezTo>
                    <a:pt x="18" y="3"/>
                    <a:pt x="16" y="3"/>
                    <a:pt x="15" y="3"/>
                  </a:cubicBezTo>
                  <a:lnTo>
                    <a:pt x="15" y="1"/>
                  </a:lnTo>
                  <a:cubicBezTo>
                    <a:pt x="17" y="2"/>
                    <a:pt x="18" y="2"/>
                    <a:pt x="19" y="2"/>
                  </a:cubicBezTo>
                  <a:lnTo>
                    <a:pt x="19" y="4"/>
                  </a:lnTo>
                  <a:close/>
                  <a:moveTo>
                    <a:pt x="15" y="3"/>
                  </a:moveTo>
                  <a:cubicBezTo>
                    <a:pt x="12" y="2"/>
                    <a:pt x="9" y="1"/>
                    <a:pt x="7" y="2"/>
                  </a:cubicBezTo>
                  <a:lnTo>
                    <a:pt x="6" y="1"/>
                  </a:lnTo>
                  <a:cubicBezTo>
                    <a:pt x="9" y="0"/>
                    <a:pt x="12" y="1"/>
                    <a:pt x="15" y="1"/>
                  </a:cubicBezTo>
                  <a:lnTo>
                    <a:pt x="15" y="3"/>
                  </a:lnTo>
                  <a:close/>
                  <a:moveTo>
                    <a:pt x="7" y="2"/>
                  </a:moveTo>
                  <a:lnTo>
                    <a:pt x="7" y="2"/>
                  </a:lnTo>
                  <a:lnTo>
                    <a:pt x="6" y="2"/>
                  </a:lnTo>
                  <a:lnTo>
                    <a:pt x="7" y="2"/>
                  </a:lnTo>
                  <a:close/>
                  <a:moveTo>
                    <a:pt x="7" y="2"/>
                  </a:moveTo>
                  <a:lnTo>
                    <a:pt x="6" y="2"/>
                  </a:lnTo>
                  <a:lnTo>
                    <a:pt x="6" y="1"/>
                  </a:lnTo>
                  <a:lnTo>
                    <a:pt x="7" y="2"/>
                  </a:lnTo>
                  <a:close/>
                  <a:moveTo>
                    <a:pt x="6" y="1"/>
                  </a:moveTo>
                  <a:lnTo>
                    <a:pt x="6" y="1"/>
                  </a:lnTo>
                  <a:lnTo>
                    <a:pt x="6" y="2"/>
                  </a:lnTo>
                  <a:lnTo>
                    <a:pt x="6" y="1"/>
                  </a:lnTo>
                  <a:close/>
                  <a:moveTo>
                    <a:pt x="7" y="2"/>
                  </a:moveTo>
                  <a:cubicBezTo>
                    <a:pt x="6" y="2"/>
                    <a:pt x="6" y="2"/>
                    <a:pt x="6" y="2"/>
                  </a:cubicBezTo>
                  <a:lnTo>
                    <a:pt x="6" y="1"/>
                  </a:lnTo>
                  <a:cubicBezTo>
                    <a:pt x="6" y="1"/>
                    <a:pt x="6" y="1"/>
                    <a:pt x="6" y="1"/>
                  </a:cubicBezTo>
                  <a:lnTo>
                    <a:pt x="7" y="2"/>
                  </a:lnTo>
                  <a:close/>
                  <a:moveTo>
                    <a:pt x="6" y="2"/>
                  </a:moveTo>
                  <a:cubicBezTo>
                    <a:pt x="4" y="3"/>
                    <a:pt x="2" y="3"/>
                    <a:pt x="2" y="5"/>
                  </a:cubicBezTo>
                  <a:lnTo>
                    <a:pt x="1" y="5"/>
                  </a:lnTo>
                  <a:cubicBezTo>
                    <a:pt x="1" y="2"/>
                    <a:pt x="4" y="2"/>
                    <a:pt x="6" y="1"/>
                  </a:cubicBezTo>
                  <a:lnTo>
                    <a:pt x="6" y="2"/>
                  </a:lnTo>
                  <a:close/>
                  <a:moveTo>
                    <a:pt x="2" y="5"/>
                  </a:moveTo>
                  <a:lnTo>
                    <a:pt x="2" y="5"/>
                  </a:lnTo>
                  <a:close/>
                  <a:moveTo>
                    <a:pt x="2" y="5"/>
                  </a:moveTo>
                  <a:cubicBezTo>
                    <a:pt x="2" y="7"/>
                    <a:pt x="3" y="8"/>
                    <a:pt x="4" y="9"/>
                  </a:cubicBezTo>
                  <a:lnTo>
                    <a:pt x="3" y="10"/>
                  </a:lnTo>
                  <a:cubicBezTo>
                    <a:pt x="2" y="9"/>
                    <a:pt x="0" y="7"/>
                    <a:pt x="1" y="5"/>
                  </a:cubicBezTo>
                  <a:lnTo>
                    <a:pt x="2" y="5"/>
                  </a:lnTo>
                  <a:close/>
                  <a:moveTo>
                    <a:pt x="4" y="9"/>
                  </a:moveTo>
                  <a:cubicBezTo>
                    <a:pt x="5" y="11"/>
                    <a:pt x="6" y="12"/>
                    <a:pt x="7" y="14"/>
                  </a:cubicBezTo>
                  <a:lnTo>
                    <a:pt x="6" y="14"/>
                  </a:lnTo>
                  <a:cubicBezTo>
                    <a:pt x="5" y="12"/>
                    <a:pt x="4" y="11"/>
                    <a:pt x="3" y="10"/>
                  </a:cubicBezTo>
                  <a:lnTo>
                    <a:pt x="4" y="9"/>
                  </a:lnTo>
                  <a:close/>
                  <a:moveTo>
                    <a:pt x="6" y="14"/>
                  </a:moveTo>
                  <a:lnTo>
                    <a:pt x="6" y="14"/>
                  </a:lnTo>
                  <a:close/>
                  <a:moveTo>
                    <a:pt x="7" y="14"/>
                  </a:moveTo>
                  <a:cubicBezTo>
                    <a:pt x="7" y="14"/>
                    <a:pt x="8" y="15"/>
                    <a:pt x="9" y="15"/>
                  </a:cubicBezTo>
                  <a:lnTo>
                    <a:pt x="9" y="17"/>
                  </a:lnTo>
                  <a:cubicBezTo>
                    <a:pt x="7" y="16"/>
                    <a:pt x="6" y="15"/>
                    <a:pt x="6" y="14"/>
                  </a:cubicBezTo>
                  <a:lnTo>
                    <a:pt x="7" y="14"/>
                  </a:lnTo>
                  <a:close/>
                  <a:moveTo>
                    <a:pt x="9" y="17"/>
                  </a:moveTo>
                  <a:lnTo>
                    <a:pt x="9" y="17"/>
                  </a:lnTo>
                  <a:lnTo>
                    <a:pt x="9" y="16"/>
                  </a:lnTo>
                  <a:lnTo>
                    <a:pt x="9" y="17"/>
                  </a:lnTo>
                  <a:close/>
                  <a:moveTo>
                    <a:pt x="9" y="15"/>
                  </a:moveTo>
                  <a:cubicBezTo>
                    <a:pt x="9" y="16"/>
                    <a:pt x="10" y="16"/>
                    <a:pt x="10" y="16"/>
                  </a:cubicBezTo>
                  <a:lnTo>
                    <a:pt x="9" y="17"/>
                  </a:lnTo>
                  <a:cubicBezTo>
                    <a:pt x="9" y="17"/>
                    <a:pt x="9" y="17"/>
                    <a:pt x="9" y="17"/>
                  </a:cubicBezTo>
                  <a:lnTo>
                    <a:pt x="9" y="15"/>
                  </a:lnTo>
                  <a:close/>
                  <a:moveTo>
                    <a:pt x="10" y="17"/>
                  </a:moveTo>
                  <a:lnTo>
                    <a:pt x="9" y="17"/>
                  </a:lnTo>
                  <a:lnTo>
                    <a:pt x="10" y="17"/>
                  </a:lnTo>
                  <a:close/>
                  <a:moveTo>
                    <a:pt x="10" y="16"/>
                  </a:moveTo>
                  <a:cubicBezTo>
                    <a:pt x="12" y="17"/>
                    <a:pt x="14" y="17"/>
                    <a:pt x="16" y="18"/>
                  </a:cubicBezTo>
                  <a:lnTo>
                    <a:pt x="16" y="19"/>
                  </a:lnTo>
                  <a:cubicBezTo>
                    <a:pt x="13" y="19"/>
                    <a:pt x="11" y="18"/>
                    <a:pt x="10" y="17"/>
                  </a:cubicBezTo>
                  <a:lnTo>
                    <a:pt x="10" y="16"/>
                  </a:lnTo>
                  <a:close/>
                  <a:moveTo>
                    <a:pt x="16" y="18"/>
                  </a:moveTo>
                  <a:cubicBezTo>
                    <a:pt x="18" y="18"/>
                    <a:pt x="20" y="18"/>
                    <a:pt x="21" y="18"/>
                  </a:cubicBezTo>
                  <a:lnTo>
                    <a:pt x="22" y="19"/>
                  </a:lnTo>
                  <a:cubicBezTo>
                    <a:pt x="20" y="19"/>
                    <a:pt x="18" y="19"/>
                    <a:pt x="16" y="19"/>
                  </a:cubicBezTo>
                  <a:lnTo>
                    <a:pt x="16" y="18"/>
                  </a:lnTo>
                  <a:close/>
                  <a:moveTo>
                    <a:pt x="21" y="18"/>
                  </a:moveTo>
                  <a:lnTo>
                    <a:pt x="21" y="18"/>
                  </a:lnTo>
                  <a:close/>
                  <a:moveTo>
                    <a:pt x="21" y="18"/>
                  </a:moveTo>
                  <a:cubicBezTo>
                    <a:pt x="25" y="17"/>
                    <a:pt x="27" y="15"/>
                    <a:pt x="29" y="13"/>
                  </a:cubicBezTo>
                  <a:lnTo>
                    <a:pt x="30" y="14"/>
                  </a:lnTo>
                  <a:cubicBezTo>
                    <a:pt x="28" y="16"/>
                    <a:pt x="25" y="19"/>
                    <a:pt x="22" y="19"/>
                  </a:cubicBezTo>
                  <a:lnTo>
                    <a:pt x="21" y="18"/>
                  </a:lnTo>
                  <a:close/>
                  <a:moveTo>
                    <a:pt x="29" y="13"/>
                  </a:moveTo>
                  <a:cubicBezTo>
                    <a:pt x="30" y="12"/>
                    <a:pt x="31" y="11"/>
                    <a:pt x="32" y="10"/>
                  </a:cubicBezTo>
                  <a:lnTo>
                    <a:pt x="33" y="11"/>
                  </a:lnTo>
                  <a:cubicBezTo>
                    <a:pt x="32" y="12"/>
                    <a:pt x="31" y="13"/>
                    <a:pt x="30" y="14"/>
                  </a:cubicBezTo>
                  <a:lnTo>
                    <a:pt x="29" y="13"/>
                  </a:lnTo>
                  <a:close/>
                  <a:moveTo>
                    <a:pt x="32" y="10"/>
                  </a:moveTo>
                  <a:lnTo>
                    <a:pt x="32" y="10"/>
                  </a:lnTo>
                  <a:lnTo>
                    <a:pt x="32" y="11"/>
                  </a:lnTo>
                  <a:lnTo>
                    <a:pt x="32" y="10"/>
                  </a:lnTo>
                  <a:close/>
                  <a:moveTo>
                    <a:pt x="32" y="10"/>
                  </a:moveTo>
                  <a:lnTo>
                    <a:pt x="32" y="10"/>
                  </a:lnTo>
                  <a:lnTo>
                    <a:pt x="33" y="11"/>
                  </a:lnTo>
                  <a:lnTo>
                    <a:pt x="32" y="10"/>
                  </a:lnTo>
                  <a:close/>
                  <a:moveTo>
                    <a:pt x="33" y="11"/>
                  </a:moveTo>
                  <a:lnTo>
                    <a:pt x="33" y="11"/>
                  </a:lnTo>
                  <a:lnTo>
                    <a:pt x="32" y="11"/>
                  </a:lnTo>
                  <a:lnTo>
                    <a:pt x="33" y="11"/>
                  </a:lnTo>
                  <a:close/>
                  <a:moveTo>
                    <a:pt x="32" y="10"/>
                  </a:moveTo>
                  <a:cubicBezTo>
                    <a:pt x="32" y="10"/>
                    <a:pt x="32" y="10"/>
                    <a:pt x="32" y="10"/>
                  </a:cubicBezTo>
                  <a:lnTo>
                    <a:pt x="33" y="11"/>
                  </a:lnTo>
                  <a:cubicBezTo>
                    <a:pt x="33" y="11"/>
                    <a:pt x="33" y="11"/>
                    <a:pt x="33" y="11"/>
                  </a:cubicBezTo>
                  <a:lnTo>
                    <a:pt x="32" y="10"/>
                  </a:lnTo>
                  <a:close/>
                  <a:moveTo>
                    <a:pt x="32" y="10"/>
                  </a:moveTo>
                  <a:cubicBezTo>
                    <a:pt x="32" y="10"/>
                    <a:pt x="33" y="10"/>
                    <a:pt x="33" y="10"/>
                  </a:cubicBezTo>
                  <a:lnTo>
                    <a:pt x="34" y="10"/>
                  </a:lnTo>
                  <a:cubicBezTo>
                    <a:pt x="34" y="10"/>
                    <a:pt x="34" y="11"/>
                    <a:pt x="33" y="11"/>
                  </a:cubicBezTo>
                  <a:lnTo>
                    <a:pt x="32" y="10"/>
                  </a:lnTo>
                  <a:close/>
                  <a:moveTo>
                    <a:pt x="33" y="10"/>
                  </a:moveTo>
                  <a:cubicBezTo>
                    <a:pt x="33" y="9"/>
                    <a:pt x="33" y="8"/>
                    <a:pt x="33" y="7"/>
                  </a:cubicBezTo>
                  <a:lnTo>
                    <a:pt x="34" y="7"/>
                  </a:lnTo>
                  <a:cubicBezTo>
                    <a:pt x="35" y="8"/>
                    <a:pt x="34" y="9"/>
                    <a:pt x="34" y="10"/>
                  </a:cubicBezTo>
                  <a:lnTo>
                    <a:pt x="33" y="10"/>
                  </a:lnTo>
                  <a:close/>
                  <a:moveTo>
                    <a:pt x="33" y="7"/>
                  </a:moveTo>
                  <a:lnTo>
                    <a:pt x="33" y="7"/>
                  </a:lnTo>
                  <a:lnTo>
                    <a:pt x="34" y="7"/>
                  </a:lnTo>
                  <a:lnTo>
                    <a:pt x="33" y="7"/>
                  </a:lnTo>
                  <a:close/>
                  <a:moveTo>
                    <a:pt x="33" y="7"/>
                  </a:moveTo>
                  <a:cubicBezTo>
                    <a:pt x="33" y="7"/>
                    <a:pt x="33" y="7"/>
                    <a:pt x="33" y="7"/>
                  </a:cubicBezTo>
                  <a:lnTo>
                    <a:pt x="34" y="6"/>
                  </a:lnTo>
                  <a:cubicBezTo>
                    <a:pt x="34" y="6"/>
                    <a:pt x="34" y="7"/>
                    <a:pt x="34" y="7"/>
                  </a:cubicBezTo>
                  <a:lnTo>
                    <a:pt x="33" y="7"/>
                  </a:lnTo>
                  <a:close/>
                  <a:moveTo>
                    <a:pt x="34" y="6"/>
                  </a:moveTo>
                  <a:lnTo>
                    <a:pt x="34" y="6"/>
                  </a:lnTo>
                  <a:close/>
                  <a:moveTo>
                    <a:pt x="33" y="7"/>
                  </a:moveTo>
                  <a:cubicBezTo>
                    <a:pt x="33" y="6"/>
                    <a:pt x="33" y="6"/>
                    <a:pt x="33" y="6"/>
                  </a:cubicBezTo>
                  <a:lnTo>
                    <a:pt x="34" y="5"/>
                  </a:lnTo>
                  <a:cubicBezTo>
                    <a:pt x="34" y="6"/>
                    <a:pt x="34" y="6"/>
                    <a:pt x="34" y="6"/>
                  </a:cubicBezTo>
                  <a:lnTo>
                    <a:pt x="33" y="7"/>
                  </a:lnTo>
                  <a:close/>
                  <a:moveTo>
                    <a:pt x="33" y="6"/>
                  </a:moveTo>
                  <a:cubicBezTo>
                    <a:pt x="33" y="6"/>
                    <a:pt x="33" y="5"/>
                    <a:pt x="32" y="5"/>
                  </a:cubicBezTo>
                  <a:lnTo>
                    <a:pt x="33" y="4"/>
                  </a:lnTo>
                  <a:cubicBezTo>
                    <a:pt x="34" y="5"/>
                    <a:pt x="34" y="5"/>
                    <a:pt x="34" y="5"/>
                  </a:cubicBezTo>
                  <a:lnTo>
                    <a:pt x="33" y="6"/>
                  </a:lnTo>
                  <a:close/>
                  <a:moveTo>
                    <a:pt x="32" y="5"/>
                  </a:moveTo>
                  <a:cubicBezTo>
                    <a:pt x="32" y="4"/>
                    <a:pt x="30" y="4"/>
                    <a:pt x="29" y="4"/>
                  </a:cubicBezTo>
                  <a:lnTo>
                    <a:pt x="29" y="3"/>
                  </a:lnTo>
                  <a:cubicBezTo>
                    <a:pt x="31" y="3"/>
                    <a:pt x="32" y="3"/>
                    <a:pt x="33" y="4"/>
                  </a:cubicBezTo>
                  <a:lnTo>
                    <a:pt x="32" y="5"/>
                  </a:lnTo>
                  <a:close/>
                  <a:moveTo>
                    <a:pt x="29" y="3"/>
                  </a:moveTo>
                  <a:lnTo>
                    <a:pt x="2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01" name="Freeform 87">
              <a:extLst>
                <a:ext uri="{FF2B5EF4-FFF2-40B4-BE49-F238E27FC236}">
                  <a16:creationId xmlns:a16="http://schemas.microsoft.com/office/drawing/2014/main" id="{E18950FE-774D-721B-2D4C-55B72D95091D}"/>
                </a:ext>
              </a:extLst>
            </p:cNvPr>
            <p:cNvSpPr>
              <a:spLocks noEditPoints="1"/>
            </p:cNvSpPr>
            <p:nvPr/>
          </p:nvSpPr>
          <p:spPr bwMode="auto">
            <a:xfrm>
              <a:off x="2523" y="1341"/>
              <a:ext cx="139" cy="117"/>
            </a:xfrm>
            <a:custGeom>
              <a:avLst/>
              <a:gdLst>
                <a:gd name="T0" fmla="*/ 589710 w 25"/>
                <a:gd name="T1" fmla="*/ 118454 h 21"/>
                <a:gd name="T2" fmla="*/ 622197 w 25"/>
                <a:gd name="T3" fmla="*/ 91477 h 21"/>
                <a:gd name="T4" fmla="*/ 622197 w 25"/>
                <a:gd name="T5" fmla="*/ 91477 h 21"/>
                <a:gd name="T6" fmla="*/ 589710 w 25"/>
                <a:gd name="T7" fmla="*/ 118454 h 21"/>
                <a:gd name="T8" fmla="*/ 589710 w 25"/>
                <a:gd name="T9" fmla="*/ 118454 h 21"/>
                <a:gd name="T10" fmla="*/ 297171 w 25"/>
                <a:gd name="T11" fmla="*/ 31818 h 21"/>
                <a:gd name="T12" fmla="*/ 589710 w 25"/>
                <a:gd name="T13" fmla="*/ 118454 h 21"/>
                <a:gd name="T14" fmla="*/ 58274 w 25"/>
                <a:gd name="T15" fmla="*/ 209090 h 21"/>
                <a:gd name="T16" fmla="*/ 297171 w 25"/>
                <a:gd name="T17" fmla="*/ 31818 h 21"/>
                <a:gd name="T18" fmla="*/ 31442 w 25"/>
                <a:gd name="T19" fmla="*/ 177272 h 21"/>
                <a:gd name="T20" fmla="*/ 58274 w 25"/>
                <a:gd name="T21" fmla="*/ 177272 h 21"/>
                <a:gd name="T22" fmla="*/ 58274 w 25"/>
                <a:gd name="T23" fmla="*/ 209090 h 21"/>
                <a:gd name="T24" fmla="*/ 31442 w 25"/>
                <a:gd name="T25" fmla="*/ 177272 h 21"/>
                <a:gd name="T26" fmla="*/ 58274 w 25"/>
                <a:gd name="T27" fmla="*/ 209090 h 21"/>
                <a:gd name="T28" fmla="*/ 58274 w 25"/>
                <a:gd name="T29" fmla="*/ 209090 h 21"/>
                <a:gd name="T30" fmla="*/ 58274 w 25"/>
                <a:gd name="T31" fmla="*/ 209090 h 21"/>
                <a:gd name="T32" fmla="*/ 58274 w 25"/>
                <a:gd name="T33" fmla="*/ 209090 h 21"/>
                <a:gd name="T34" fmla="*/ 31442 w 25"/>
                <a:gd name="T35" fmla="*/ 177272 h 21"/>
                <a:gd name="T36" fmla="*/ 31442 w 25"/>
                <a:gd name="T37" fmla="*/ 177272 h 21"/>
                <a:gd name="T38" fmla="*/ 31442 w 25"/>
                <a:gd name="T39" fmla="*/ 209090 h 21"/>
                <a:gd name="T40" fmla="*/ 58274 w 25"/>
                <a:gd name="T41" fmla="*/ 209090 h 21"/>
                <a:gd name="T42" fmla="*/ 0 w 25"/>
                <a:gd name="T43" fmla="*/ 209090 h 21"/>
                <a:gd name="T44" fmla="*/ 58274 w 25"/>
                <a:gd name="T45" fmla="*/ 209090 h 21"/>
                <a:gd name="T46" fmla="*/ 31442 w 25"/>
                <a:gd name="T47" fmla="*/ 268749 h 21"/>
                <a:gd name="T48" fmla="*/ 0 w 25"/>
                <a:gd name="T49" fmla="*/ 209090 h 21"/>
                <a:gd name="T50" fmla="*/ 31442 w 25"/>
                <a:gd name="T51" fmla="*/ 268749 h 21"/>
                <a:gd name="T52" fmla="*/ 90761 w 25"/>
                <a:gd name="T53" fmla="*/ 536634 h 21"/>
                <a:gd name="T54" fmla="*/ 31442 w 25"/>
                <a:gd name="T55" fmla="*/ 268749 h 21"/>
                <a:gd name="T56" fmla="*/ 116543 w 25"/>
                <a:gd name="T57" fmla="*/ 509658 h 21"/>
                <a:gd name="T58" fmla="*/ 116543 w 25"/>
                <a:gd name="T59" fmla="*/ 509658 h 21"/>
                <a:gd name="T60" fmla="*/ 116543 w 25"/>
                <a:gd name="T61" fmla="*/ 569506 h 21"/>
                <a:gd name="T62" fmla="*/ 116543 w 25"/>
                <a:gd name="T63" fmla="*/ 509658 h 21"/>
                <a:gd name="T64" fmla="*/ 265735 w 25"/>
                <a:gd name="T65" fmla="*/ 569506 h 21"/>
                <a:gd name="T66" fmla="*/ 116543 w 25"/>
                <a:gd name="T67" fmla="*/ 569506 h 21"/>
                <a:gd name="T68" fmla="*/ 265735 w 25"/>
                <a:gd name="T69" fmla="*/ 569506 h 21"/>
                <a:gd name="T70" fmla="*/ 414737 w 25"/>
                <a:gd name="T71" fmla="*/ 595424 h 21"/>
                <a:gd name="T72" fmla="*/ 265735 w 25"/>
                <a:gd name="T73" fmla="*/ 569506 h 21"/>
                <a:gd name="T74" fmla="*/ 382244 w 25"/>
                <a:gd name="T75" fmla="*/ 536634 h 21"/>
                <a:gd name="T76" fmla="*/ 414737 w 25"/>
                <a:gd name="T77" fmla="*/ 595424 h 21"/>
                <a:gd name="T78" fmla="*/ 414737 w 25"/>
                <a:gd name="T79" fmla="*/ 569506 h 21"/>
                <a:gd name="T80" fmla="*/ 414737 w 25"/>
                <a:gd name="T81" fmla="*/ 536634 h 21"/>
                <a:gd name="T82" fmla="*/ 382244 w 25"/>
                <a:gd name="T83" fmla="*/ 536634 h 21"/>
                <a:gd name="T84" fmla="*/ 562906 w 25"/>
                <a:gd name="T85" fmla="*/ 477845 h 21"/>
                <a:gd name="T86" fmla="*/ 382244 w 25"/>
                <a:gd name="T87" fmla="*/ 536634 h 21"/>
                <a:gd name="T88" fmla="*/ 531280 w 25"/>
                <a:gd name="T89" fmla="*/ 419205 h 21"/>
                <a:gd name="T90" fmla="*/ 531280 w 25"/>
                <a:gd name="T91" fmla="*/ 419205 h 21"/>
                <a:gd name="T92" fmla="*/ 680472 w 25"/>
                <a:gd name="T93" fmla="*/ 327544 h 21"/>
                <a:gd name="T94" fmla="*/ 562906 w 25"/>
                <a:gd name="T95" fmla="*/ 477845 h 21"/>
                <a:gd name="T96" fmla="*/ 680472 w 25"/>
                <a:gd name="T97" fmla="*/ 327544 h 21"/>
                <a:gd name="T98" fmla="*/ 680472 w 25"/>
                <a:gd name="T99" fmla="*/ 327544 h 21"/>
                <a:gd name="T100" fmla="*/ 680472 w 25"/>
                <a:gd name="T101" fmla="*/ 327544 h 21"/>
                <a:gd name="T102" fmla="*/ 706253 w 25"/>
                <a:gd name="T103" fmla="*/ 359357 h 21"/>
                <a:gd name="T104" fmla="*/ 680472 w 25"/>
                <a:gd name="T105" fmla="*/ 327544 h 21"/>
                <a:gd name="T106" fmla="*/ 706253 w 25"/>
                <a:gd name="T107" fmla="*/ 241778 h 21"/>
                <a:gd name="T108" fmla="*/ 680472 w 25"/>
                <a:gd name="T109" fmla="*/ 327544 h 21"/>
                <a:gd name="T110" fmla="*/ 622197 w 25"/>
                <a:gd name="T111" fmla="*/ 150300 h 21"/>
                <a:gd name="T112" fmla="*/ 706253 w 25"/>
                <a:gd name="T113" fmla="*/ 241778 h 21"/>
                <a:gd name="T114" fmla="*/ 622197 w 25"/>
                <a:gd name="T115" fmla="*/ 150300 h 21"/>
                <a:gd name="T116" fmla="*/ 622197 w 25"/>
                <a:gd name="T117" fmla="*/ 91477 h 21"/>
                <a:gd name="T118" fmla="*/ 622197 w 25"/>
                <a:gd name="T119" fmla="*/ 150300 h 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 h="21">
                  <a:moveTo>
                    <a:pt x="20" y="4"/>
                  </a:moveTo>
                  <a:lnTo>
                    <a:pt x="20" y="4"/>
                  </a:lnTo>
                  <a:lnTo>
                    <a:pt x="21" y="3"/>
                  </a:lnTo>
                  <a:lnTo>
                    <a:pt x="20" y="4"/>
                  </a:lnTo>
                  <a:close/>
                  <a:moveTo>
                    <a:pt x="21" y="3"/>
                  </a:moveTo>
                  <a:lnTo>
                    <a:pt x="21" y="3"/>
                  </a:lnTo>
                  <a:lnTo>
                    <a:pt x="20" y="4"/>
                  </a:lnTo>
                  <a:lnTo>
                    <a:pt x="21" y="3"/>
                  </a:lnTo>
                  <a:close/>
                  <a:moveTo>
                    <a:pt x="20" y="4"/>
                  </a:moveTo>
                  <a:cubicBezTo>
                    <a:pt x="17" y="1"/>
                    <a:pt x="14" y="1"/>
                    <a:pt x="11" y="2"/>
                  </a:cubicBezTo>
                  <a:lnTo>
                    <a:pt x="10" y="1"/>
                  </a:lnTo>
                  <a:cubicBezTo>
                    <a:pt x="14" y="0"/>
                    <a:pt x="18" y="0"/>
                    <a:pt x="21" y="3"/>
                  </a:cubicBezTo>
                  <a:lnTo>
                    <a:pt x="20" y="4"/>
                  </a:lnTo>
                  <a:close/>
                  <a:moveTo>
                    <a:pt x="11" y="2"/>
                  </a:moveTo>
                  <a:cubicBezTo>
                    <a:pt x="7" y="3"/>
                    <a:pt x="4" y="5"/>
                    <a:pt x="2" y="7"/>
                  </a:cubicBezTo>
                  <a:lnTo>
                    <a:pt x="1" y="6"/>
                  </a:lnTo>
                  <a:cubicBezTo>
                    <a:pt x="3" y="4"/>
                    <a:pt x="7" y="2"/>
                    <a:pt x="10" y="1"/>
                  </a:cubicBezTo>
                  <a:lnTo>
                    <a:pt x="11" y="2"/>
                  </a:lnTo>
                  <a:close/>
                  <a:moveTo>
                    <a:pt x="1" y="6"/>
                  </a:moveTo>
                  <a:lnTo>
                    <a:pt x="1" y="6"/>
                  </a:lnTo>
                  <a:lnTo>
                    <a:pt x="2" y="6"/>
                  </a:lnTo>
                  <a:lnTo>
                    <a:pt x="1" y="6"/>
                  </a:lnTo>
                  <a:close/>
                  <a:moveTo>
                    <a:pt x="2" y="7"/>
                  </a:moveTo>
                  <a:lnTo>
                    <a:pt x="2" y="7"/>
                  </a:lnTo>
                  <a:lnTo>
                    <a:pt x="1" y="6"/>
                  </a:lnTo>
                  <a:lnTo>
                    <a:pt x="2" y="7"/>
                  </a:lnTo>
                  <a:close/>
                  <a:moveTo>
                    <a:pt x="2" y="7"/>
                  </a:moveTo>
                  <a:lnTo>
                    <a:pt x="2" y="7"/>
                  </a:lnTo>
                  <a:lnTo>
                    <a:pt x="1" y="7"/>
                  </a:lnTo>
                  <a:lnTo>
                    <a:pt x="2" y="7"/>
                  </a:lnTo>
                  <a:close/>
                  <a:moveTo>
                    <a:pt x="2" y="7"/>
                  </a:moveTo>
                  <a:lnTo>
                    <a:pt x="2" y="7"/>
                  </a:lnTo>
                  <a:lnTo>
                    <a:pt x="1" y="6"/>
                  </a:lnTo>
                  <a:lnTo>
                    <a:pt x="2" y="7"/>
                  </a:lnTo>
                  <a:close/>
                  <a:moveTo>
                    <a:pt x="1" y="6"/>
                  </a:moveTo>
                  <a:lnTo>
                    <a:pt x="1" y="6"/>
                  </a:lnTo>
                  <a:lnTo>
                    <a:pt x="1" y="7"/>
                  </a:lnTo>
                  <a:lnTo>
                    <a:pt x="1" y="6"/>
                  </a:lnTo>
                  <a:close/>
                  <a:moveTo>
                    <a:pt x="2" y="7"/>
                  </a:moveTo>
                  <a:cubicBezTo>
                    <a:pt x="2" y="7"/>
                    <a:pt x="1" y="8"/>
                    <a:pt x="1" y="8"/>
                  </a:cubicBezTo>
                  <a:lnTo>
                    <a:pt x="0" y="7"/>
                  </a:lnTo>
                  <a:cubicBezTo>
                    <a:pt x="0" y="7"/>
                    <a:pt x="1" y="6"/>
                    <a:pt x="1" y="6"/>
                  </a:cubicBezTo>
                  <a:lnTo>
                    <a:pt x="2" y="7"/>
                  </a:lnTo>
                  <a:close/>
                  <a:moveTo>
                    <a:pt x="1" y="8"/>
                  </a:moveTo>
                  <a:cubicBezTo>
                    <a:pt x="1" y="8"/>
                    <a:pt x="1" y="9"/>
                    <a:pt x="1" y="9"/>
                  </a:cubicBezTo>
                  <a:lnTo>
                    <a:pt x="0" y="9"/>
                  </a:lnTo>
                  <a:cubicBezTo>
                    <a:pt x="0" y="8"/>
                    <a:pt x="0" y="8"/>
                    <a:pt x="0" y="7"/>
                  </a:cubicBezTo>
                  <a:lnTo>
                    <a:pt x="1" y="8"/>
                  </a:lnTo>
                  <a:close/>
                  <a:moveTo>
                    <a:pt x="1" y="9"/>
                  </a:moveTo>
                  <a:cubicBezTo>
                    <a:pt x="1" y="11"/>
                    <a:pt x="3" y="15"/>
                    <a:pt x="4" y="17"/>
                  </a:cubicBezTo>
                  <a:lnTo>
                    <a:pt x="3" y="18"/>
                  </a:lnTo>
                  <a:cubicBezTo>
                    <a:pt x="1" y="15"/>
                    <a:pt x="0" y="12"/>
                    <a:pt x="0" y="9"/>
                  </a:cubicBezTo>
                  <a:lnTo>
                    <a:pt x="1" y="9"/>
                  </a:lnTo>
                  <a:close/>
                  <a:moveTo>
                    <a:pt x="4" y="17"/>
                  </a:moveTo>
                  <a:lnTo>
                    <a:pt x="4" y="17"/>
                  </a:lnTo>
                  <a:close/>
                  <a:moveTo>
                    <a:pt x="4" y="17"/>
                  </a:moveTo>
                  <a:cubicBezTo>
                    <a:pt x="4" y="17"/>
                    <a:pt x="4" y="18"/>
                    <a:pt x="5" y="18"/>
                  </a:cubicBezTo>
                  <a:lnTo>
                    <a:pt x="4" y="19"/>
                  </a:lnTo>
                  <a:cubicBezTo>
                    <a:pt x="3" y="18"/>
                    <a:pt x="3" y="18"/>
                    <a:pt x="3" y="18"/>
                  </a:cubicBezTo>
                  <a:lnTo>
                    <a:pt x="4" y="17"/>
                  </a:lnTo>
                  <a:close/>
                  <a:moveTo>
                    <a:pt x="5" y="18"/>
                  </a:moveTo>
                  <a:cubicBezTo>
                    <a:pt x="6" y="19"/>
                    <a:pt x="7" y="19"/>
                    <a:pt x="9" y="19"/>
                  </a:cubicBezTo>
                  <a:lnTo>
                    <a:pt x="8" y="21"/>
                  </a:lnTo>
                  <a:cubicBezTo>
                    <a:pt x="7" y="21"/>
                    <a:pt x="5" y="20"/>
                    <a:pt x="4" y="19"/>
                  </a:cubicBezTo>
                  <a:lnTo>
                    <a:pt x="5" y="18"/>
                  </a:lnTo>
                  <a:close/>
                  <a:moveTo>
                    <a:pt x="9" y="19"/>
                  </a:moveTo>
                  <a:cubicBezTo>
                    <a:pt x="10" y="20"/>
                    <a:pt x="12" y="19"/>
                    <a:pt x="13" y="19"/>
                  </a:cubicBezTo>
                  <a:lnTo>
                    <a:pt x="14" y="20"/>
                  </a:lnTo>
                  <a:cubicBezTo>
                    <a:pt x="12" y="21"/>
                    <a:pt x="10" y="21"/>
                    <a:pt x="8" y="21"/>
                  </a:cubicBezTo>
                  <a:lnTo>
                    <a:pt x="9" y="19"/>
                  </a:lnTo>
                  <a:close/>
                  <a:moveTo>
                    <a:pt x="13" y="19"/>
                  </a:moveTo>
                  <a:cubicBezTo>
                    <a:pt x="13" y="18"/>
                    <a:pt x="13" y="18"/>
                    <a:pt x="13" y="18"/>
                  </a:cubicBezTo>
                  <a:lnTo>
                    <a:pt x="14" y="19"/>
                  </a:lnTo>
                  <a:cubicBezTo>
                    <a:pt x="14" y="19"/>
                    <a:pt x="14" y="19"/>
                    <a:pt x="14" y="20"/>
                  </a:cubicBezTo>
                  <a:lnTo>
                    <a:pt x="13" y="19"/>
                  </a:lnTo>
                  <a:close/>
                  <a:moveTo>
                    <a:pt x="14" y="19"/>
                  </a:moveTo>
                  <a:lnTo>
                    <a:pt x="14" y="19"/>
                  </a:lnTo>
                  <a:lnTo>
                    <a:pt x="14" y="18"/>
                  </a:lnTo>
                  <a:lnTo>
                    <a:pt x="14" y="19"/>
                  </a:lnTo>
                  <a:close/>
                  <a:moveTo>
                    <a:pt x="13" y="18"/>
                  </a:moveTo>
                  <a:cubicBezTo>
                    <a:pt x="15" y="17"/>
                    <a:pt x="17" y="15"/>
                    <a:pt x="18" y="14"/>
                  </a:cubicBezTo>
                  <a:lnTo>
                    <a:pt x="19" y="16"/>
                  </a:lnTo>
                  <a:cubicBezTo>
                    <a:pt x="17" y="17"/>
                    <a:pt x="16" y="18"/>
                    <a:pt x="14" y="19"/>
                  </a:cubicBezTo>
                  <a:lnTo>
                    <a:pt x="13" y="18"/>
                  </a:lnTo>
                  <a:close/>
                  <a:moveTo>
                    <a:pt x="18" y="14"/>
                  </a:moveTo>
                  <a:lnTo>
                    <a:pt x="18" y="14"/>
                  </a:lnTo>
                  <a:lnTo>
                    <a:pt x="19" y="15"/>
                  </a:lnTo>
                  <a:lnTo>
                    <a:pt x="18" y="14"/>
                  </a:lnTo>
                  <a:close/>
                  <a:moveTo>
                    <a:pt x="18" y="14"/>
                  </a:moveTo>
                  <a:cubicBezTo>
                    <a:pt x="20" y="13"/>
                    <a:pt x="21" y="12"/>
                    <a:pt x="23" y="11"/>
                  </a:cubicBezTo>
                  <a:lnTo>
                    <a:pt x="24" y="12"/>
                  </a:lnTo>
                  <a:cubicBezTo>
                    <a:pt x="22" y="13"/>
                    <a:pt x="20" y="14"/>
                    <a:pt x="19" y="16"/>
                  </a:cubicBezTo>
                  <a:lnTo>
                    <a:pt x="18" y="14"/>
                  </a:lnTo>
                  <a:close/>
                  <a:moveTo>
                    <a:pt x="23" y="11"/>
                  </a:moveTo>
                  <a:lnTo>
                    <a:pt x="23" y="11"/>
                  </a:lnTo>
                  <a:close/>
                  <a:moveTo>
                    <a:pt x="23" y="11"/>
                  </a:moveTo>
                  <a:cubicBezTo>
                    <a:pt x="23" y="11"/>
                    <a:pt x="23" y="11"/>
                    <a:pt x="23" y="11"/>
                  </a:cubicBezTo>
                  <a:lnTo>
                    <a:pt x="24" y="12"/>
                  </a:lnTo>
                  <a:cubicBezTo>
                    <a:pt x="24" y="12"/>
                    <a:pt x="24" y="12"/>
                    <a:pt x="24" y="12"/>
                  </a:cubicBezTo>
                  <a:lnTo>
                    <a:pt x="23" y="11"/>
                  </a:lnTo>
                  <a:close/>
                  <a:moveTo>
                    <a:pt x="23" y="11"/>
                  </a:moveTo>
                  <a:cubicBezTo>
                    <a:pt x="23" y="10"/>
                    <a:pt x="23" y="9"/>
                    <a:pt x="23" y="8"/>
                  </a:cubicBezTo>
                  <a:lnTo>
                    <a:pt x="24" y="8"/>
                  </a:lnTo>
                  <a:cubicBezTo>
                    <a:pt x="24" y="9"/>
                    <a:pt x="25" y="11"/>
                    <a:pt x="24" y="12"/>
                  </a:cubicBezTo>
                  <a:lnTo>
                    <a:pt x="23" y="11"/>
                  </a:lnTo>
                  <a:close/>
                  <a:moveTo>
                    <a:pt x="23" y="8"/>
                  </a:moveTo>
                  <a:cubicBezTo>
                    <a:pt x="22" y="7"/>
                    <a:pt x="22" y="6"/>
                    <a:pt x="21" y="5"/>
                  </a:cubicBezTo>
                  <a:lnTo>
                    <a:pt x="22" y="4"/>
                  </a:lnTo>
                  <a:cubicBezTo>
                    <a:pt x="23" y="5"/>
                    <a:pt x="23" y="7"/>
                    <a:pt x="24" y="8"/>
                  </a:cubicBezTo>
                  <a:lnTo>
                    <a:pt x="23" y="8"/>
                  </a:lnTo>
                  <a:close/>
                  <a:moveTo>
                    <a:pt x="21" y="5"/>
                  </a:moveTo>
                  <a:cubicBezTo>
                    <a:pt x="20" y="5"/>
                    <a:pt x="20" y="5"/>
                    <a:pt x="20" y="4"/>
                  </a:cubicBezTo>
                  <a:lnTo>
                    <a:pt x="21" y="3"/>
                  </a:lnTo>
                  <a:cubicBezTo>
                    <a:pt x="21" y="3"/>
                    <a:pt x="21" y="4"/>
                    <a:pt x="22" y="4"/>
                  </a:cubicBez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02" name="Freeform 88">
              <a:extLst>
                <a:ext uri="{FF2B5EF4-FFF2-40B4-BE49-F238E27FC236}">
                  <a16:creationId xmlns:a16="http://schemas.microsoft.com/office/drawing/2014/main" id="{F9A317CF-51C0-8582-3D7D-0A6EADC21878}"/>
                </a:ext>
              </a:extLst>
            </p:cNvPr>
            <p:cNvSpPr>
              <a:spLocks/>
            </p:cNvSpPr>
            <p:nvPr/>
          </p:nvSpPr>
          <p:spPr bwMode="auto">
            <a:xfrm>
              <a:off x="2439" y="1374"/>
              <a:ext cx="100" cy="79"/>
            </a:xfrm>
            <a:custGeom>
              <a:avLst/>
              <a:gdLst>
                <a:gd name="T0" fmla="*/ 380989 w 18"/>
                <a:gd name="T1" fmla="*/ 97373 h 14"/>
                <a:gd name="T2" fmla="*/ 206789 w 18"/>
                <a:gd name="T3" fmla="*/ 0 h 14"/>
                <a:gd name="T4" fmla="*/ 31389 w 18"/>
                <a:gd name="T5" fmla="*/ 97373 h 14"/>
                <a:gd name="T6" fmla="*/ 89506 w 18"/>
                <a:gd name="T7" fmla="*/ 194588 h 14"/>
                <a:gd name="T8" fmla="*/ 412561 w 18"/>
                <a:gd name="T9" fmla="*/ 389363 h 14"/>
                <a:gd name="T10" fmla="*/ 380989 w 18"/>
                <a:gd name="T11" fmla="*/ 97373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4">
                  <a:moveTo>
                    <a:pt x="13" y="3"/>
                  </a:moveTo>
                  <a:cubicBezTo>
                    <a:pt x="12" y="1"/>
                    <a:pt x="10" y="0"/>
                    <a:pt x="7" y="0"/>
                  </a:cubicBezTo>
                  <a:cubicBezTo>
                    <a:pt x="5" y="0"/>
                    <a:pt x="3" y="1"/>
                    <a:pt x="1" y="3"/>
                  </a:cubicBezTo>
                  <a:cubicBezTo>
                    <a:pt x="0" y="4"/>
                    <a:pt x="2" y="5"/>
                    <a:pt x="3" y="6"/>
                  </a:cubicBezTo>
                  <a:cubicBezTo>
                    <a:pt x="7" y="8"/>
                    <a:pt x="10" y="14"/>
                    <a:pt x="14" y="12"/>
                  </a:cubicBezTo>
                  <a:cubicBezTo>
                    <a:pt x="18" y="10"/>
                    <a:pt x="14" y="6"/>
                    <a:pt x="13"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09" name="Freeform 89">
              <a:extLst>
                <a:ext uri="{FF2B5EF4-FFF2-40B4-BE49-F238E27FC236}">
                  <a16:creationId xmlns:a16="http://schemas.microsoft.com/office/drawing/2014/main" id="{50D932E7-BB34-6A66-7236-01179134CD57}"/>
                </a:ext>
              </a:extLst>
            </p:cNvPr>
            <p:cNvSpPr>
              <a:spLocks noEditPoints="1"/>
            </p:cNvSpPr>
            <p:nvPr/>
          </p:nvSpPr>
          <p:spPr bwMode="auto">
            <a:xfrm>
              <a:off x="2439" y="1369"/>
              <a:ext cx="95" cy="84"/>
            </a:xfrm>
            <a:custGeom>
              <a:avLst/>
              <a:gdLst>
                <a:gd name="T0" fmla="*/ 364716 w 17"/>
                <a:gd name="T1" fmla="*/ 120988 h 15"/>
                <a:gd name="T2" fmla="*/ 397882 w 17"/>
                <a:gd name="T3" fmla="*/ 120988 h 15"/>
                <a:gd name="T4" fmla="*/ 397882 w 17"/>
                <a:gd name="T5" fmla="*/ 93419 h 15"/>
                <a:gd name="T6" fmla="*/ 397882 w 17"/>
                <a:gd name="T7" fmla="*/ 120988 h 15"/>
                <a:gd name="T8" fmla="*/ 364716 w 17"/>
                <a:gd name="T9" fmla="*/ 120988 h 15"/>
                <a:gd name="T10" fmla="*/ 397882 w 17"/>
                <a:gd name="T11" fmla="*/ 93419 h 15"/>
                <a:gd name="T12" fmla="*/ 364716 w 17"/>
                <a:gd name="T13" fmla="*/ 120988 h 15"/>
                <a:gd name="T14" fmla="*/ 332612 w 17"/>
                <a:gd name="T15" fmla="*/ 93419 h 15"/>
                <a:gd name="T16" fmla="*/ 397882 w 17"/>
                <a:gd name="T17" fmla="*/ 93419 h 15"/>
                <a:gd name="T18" fmla="*/ 332612 w 17"/>
                <a:gd name="T19" fmla="*/ 93419 h 15"/>
                <a:gd name="T20" fmla="*/ 212543 w 17"/>
                <a:gd name="T21" fmla="*/ 33365 h 15"/>
                <a:gd name="T22" fmla="*/ 332612 w 17"/>
                <a:gd name="T23" fmla="*/ 93419 h 15"/>
                <a:gd name="T24" fmla="*/ 212543 w 17"/>
                <a:gd name="T25" fmla="*/ 60934 h 15"/>
                <a:gd name="T26" fmla="*/ 212543 w 17"/>
                <a:gd name="T27" fmla="*/ 60934 h 15"/>
                <a:gd name="T28" fmla="*/ 119884 w 17"/>
                <a:gd name="T29" fmla="*/ 60934 h 15"/>
                <a:gd name="T30" fmla="*/ 212543 w 17"/>
                <a:gd name="T31" fmla="*/ 33365 h 15"/>
                <a:gd name="T32" fmla="*/ 119884 w 17"/>
                <a:gd name="T33" fmla="*/ 60934 h 15"/>
                <a:gd name="T34" fmla="*/ 33166 w 17"/>
                <a:gd name="T35" fmla="*/ 93419 h 15"/>
                <a:gd name="T36" fmla="*/ 119884 w 17"/>
                <a:gd name="T37" fmla="*/ 60934 h 15"/>
                <a:gd name="T38" fmla="*/ 33166 w 17"/>
                <a:gd name="T39" fmla="*/ 93419 h 15"/>
                <a:gd name="T40" fmla="*/ 33166 w 17"/>
                <a:gd name="T41" fmla="*/ 93419 h 15"/>
                <a:gd name="T42" fmla="*/ 59520 w 17"/>
                <a:gd name="T43" fmla="*/ 120988 h 15"/>
                <a:gd name="T44" fmla="*/ 33166 w 17"/>
                <a:gd name="T45" fmla="*/ 93419 h 15"/>
                <a:gd name="T46" fmla="*/ 0 w 17"/>
                <a:gd name="T47" fmla="*/ 120988 h 15"/>
                <a:gd name="T48" fmla="*/ 33166 w 17"/>
                <a:gd name="T49" fmla="*/ 120988 h 15"/>
                <a:gd name="T50" fmla="*/ 59520 w 17"/>
                <a:gd name="T51" fmla="*/ 120988 h 15"/>
                <a:gd name="T52" fmla="*/ 0 w 17"/>
                <a:gd name="T53" fmla="*/ 154353 h 15"/>
                <a:gd name="T54" fmla="*/ 59520 w 17"/>
                <a:gd name="T55" fmla="*/ 120988 h 15"/>
                <a:gd name="T56" fmla="*/ 59520 w 17"/>
                <a:gd name="T57" fmla="*/ 186844 h 15"/>
                <a:gd name="T58" fmla="*/ 0 w 17"/>
                <a:gd name="T59" fmla="*/ 154353 h 15"/>
                <a:gd name="T60" fmla="*/ 59520 w 17"/>
                <a:gd name="T61" fmla="*/ 186844 h 15"/>
                <a:gd name="T62" fmla="*/ 59520 w 17"/>
                <a:gd name="T63" fmla="*/ 214441 h 15"/>
                <a:gd name="T64" fmla="*/ 59520 w 17"/>
                <a:gd name="T65" fmla="*/ 186844 h 15"/>
                <a:gd name="T66" fmla="*/ 92653 w 17"/>
                <a:gd name="T67" fmla="*/ 186844 h 15"/>
                <a:gd name="T68" fmla="*/ 92653 w 17"/>
                <a:gd name="T69" fmla="*/ 186844 h 15"/>
                <a:gd name="T70" fmla="*/ 92653 w 17"/>
                <a:gd name="T71" fmla="*/ 186844 h 15"/>
                <a:gd name="T72" fmla="*/ 59520 w 17"/>
                <a:gd name="T73" fmla="*/ 214441 h 15"/>
                <a:gd name="T74" fmla="*/ 92653 w 17"/>
                <a:gd name="T75" fmla="*/ 186844 h 15"/>
                <a:gd name="T76" fmla="*/ 92653 w 17"/>
                <a:gd name="T77" fmla="*/ 214441 h 15"/>
                <a:gd name="T78" fmla="*/ 92653 w 17"/>
                <a:gd name="T79" fmla="*/ 186844 h 15"/>
                <a:gd name="T80" fmla="*/ 185339 w 17"/>
                <a:gd name="T81" fmla="*/ 308739 h 15"/>
                <a:gd name="T82" fmla="*/ 92653 w 17"/>
                <a:gd name="T83" fmla="*/ 186844 h 15"/>
                <a:gd name="T84" fmla="*/ 425114 w 17"/>
                <a:gd name="T85" fmla="*/ 368794 h 15"/>
                <a:gd name="T86" fmla="*/ 185339 w 17"/>
                <a:gd name="T87" fmla="*/ 308739 h 15"/>
                <a:gd name="T88" fmla="*/ 425114 w 17"/>
                <a:gd name="T89" fmla="*/ 368794 h 15"/>
                <a:gd name="T90" fmla="*/ 425114 w 17"/>
                <a:gd name="T91" fmla="*/ 402158 h 15"/>
                <a:gd name="T92" fmla="*/ 425114 w 17"/>
                <a:gd name="T93" fmla="*/ 368794 h 15"/>
                <a:gd name="T94" fmla="*/ 457403 w 17"/>
                <a:gd name="T95" fmla="*/ 247806 h 15"/>
                <a:gd name="T96" fmla="*/ 425114 w 17"/>
                <a:gd name="T97" fmla="*/ 368794 h 15"/>
                <a:gd name="T98" fmla="*/ 397882 w 17"/>
                <a:gd name="T99" fmla="*/ 214441 h 15"/>
                <a:gd name="T100" fmla="*/ 457403 w 17"/>
                <a:gd name="T101" fmla="*/ 247806 h 15"/>
                <a:gd name="T102" fmla="*/ 397882 w 17"/>
                <a:gd name="T103" fmla="*/ 214441 h 15"/>
                <a:gd name="T104" fmla="*/ 397882 w 17"/>
                <a:gd name="T105" fmla="*/ 93419 h 15"/>
                <a:gd name="T106" fmla="*/ 397882 w 17"/>
                <a:gd name="T107" fmla="*/ 214441 h 15"/>
                <a:gd name="T108" fmla="*/ 364716 w 17"/>
                <a:gd name="T109" fmla="*/ 120988 h 15"/>
                <a:gd name="T110" fmla="*/ 364716 w 17"/>
                <a:gd name="T111" fmla="*/ 120988 h 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 h="15">
                  <a:moveTo>
                    <a:pt x="12" y="4"/>
                  </a:moveTo>
                  <a:lnTo>
                    <a:pt x="12" y="4"/>
                  </a:lnTo>
                  <a:lnTo>
                    <a:pt x="13" y="3"/>
                  </a:lnTo>
                  <a:lnTo>
                    <a:pt x="13" y="4"/>
                  </a:lnTo>
                  <a:lnTo>
                    <a:pt x="12" y="4"/>
                  </a:lnTo>
                  <a:close/>
                  <a:moveTo>
                    <a:pt x="13" y="3"/>
                  </a:moveTo>
                  <a:lnTo>
                    <a:pt x="13" y="3"/>
                  </a:lnTo>
                  <a:lnTo>
                    <a:pt x="13" y="4"/>
                  </a:lnTo>
                  <a:lnTo>
                    <a:pt x="13" y="3"/>
                  </a:lnTo>
                  <a:close/>
                  <a:moveTo>
                    <a:pt x="12" y="4"/>
                  </a:moveTo>
                  <a:cubicBezTo>
                    <a:pt x="12" y="4"/>
                    <a:pt x="12" y="4"/>
                    <a:pt x="12" y="4"/>
                  </a:cubicBezTo>
                  <a:lnTo>
                    <a:pt x="13" y="3"/>
                  </a:lnTo>
                  <a:cubicBezTo>
                    <a:pt x="13" y="3"/>
                    <a:pt x="13" y="3"/>
                    <a:pt x="13" y="3"/>
                  </a:cubicBezTo>
                  <a:lnTo>
                    <a:pt x="12" y="4"/>
                  </a:lnTo>
                  <a:close/>
                  <a:moveTo>
                    <a:pt x="12" y="4"/>
                  </a:moveTo>
                  <a:cubicBezTo>
                    <a:pt x="12" y="3"/>
                    <a:pt x="12" y="3"/>
                    <a:pt x="11" y="3"/>
                  </a:cubicBezTo>
                  <a:lnTo>
                    <a:pt x="12" y="2"/>
                  </a:lnTo>
                  <a:cubicBezTo>
                    <a:pt x="12" y="2"/>
                    <a:pt x="13" y="3"/>
                    <a:pt x="13" y="3"/>
                  </a:cubicBezTo>
                  <a:lnTo>
                    <a:pt x="12" y="4"/>
                  </a:lnTo>
                  <a:close/>
                  <a:moveTo>
                    <a:pt x="11" y="3"/>
                  </a:moveTo>
                  <a:cubicBezTo>
                    <a:pt x="10" y="3"/>
                    <a:pt x="9" y="2"/>
                    <a:pt x="7" y="2"/>
                  </a:cubicBezTo>
                  <a:lnTo>
                    <a:pt x="7" y="1"/>
                  </a:lnTo>
                  <a:cubicBezTo>
                    <a:pt x="9" y="1"/>
                    <a:pt x="11" y="1"/>
                    <a:pt x="12" y="2"/>
                  </a:cubicBezTo>
                  <a:lnTo>
                    <a:pt x="11" y="3"/>
                  </a:lnTo>
                  <a:close/>
                  <a:moveTo>
                    <a:pt x="7" y="2"/>
                  </a:moveTo>
                  <a:lnTo>
                    <a:pt x="7" y="2"/>
                  </a:lnTo>
                  <a:lnTo>
                    <a:pt x="7" y="1"/>
                  </a:lnTo>
                  <a:lnTo>
                    <a:pt x="7" y="2"/>
                  </a:lnTo>
                  <a:close/>
                  <a:moveTo>
                    <a:pt x="7" y="2"/>
                  </a:moveTo>
                  <a:cubicBezTo>
                    <a:pt x="6" y="2"/>
                    <a:pt x="5" y="2"/>
                    <a:pt x="4" y="2"/>
                  </a:cubicBezTo>
                  <a:lnTo>
                    <a:pt x="4" y="1"/>
                  </a:lnTo>
                  <a:cubicBezTo>
                    <a:pt x="5" y="1"/>
                    <a:pt x="6" y="0"/>
                    <a:pt x="7" y="1"/>
                  </a:cubicBezTo>
                  <a:lnTo>
                    <a:pt x="7" y="2"/>
                  </a:lnTo>
                  <a:close/>
                  <a:moveTo>
                    <a:pt x="4" y="2"/>
                  </a:moveTo>
                  <a:cubicBezTo>
                    <a:pt x="3" y="3"/>
                    <a:pt x="3" y="3"/>
                    <a:pt x="2" y="4"/>
                  </a:cubicBezTo>
                  <a:lnTo>
                    <a:pt x="1" y="3"/>
                  </a:lnTo>
                  <a:cubicBezTo>
                    <a:pt x="2" y="2"/>
                    <a:pt x="3" y="2"/>
                    <a:pt x="4" y="1"/>
                  </a:cubicBezTo>
                  <a:lnTo>
                    <a:pt x="4" y="2"/>
                  </a:lnTo>
                  <a:close/>
                  <a:moveTo>
                    <a:pt x="1" y="3"/>
                  </a:moveTo>
                  <a:lnTo>
                    <a:pt x="1" y="3"/>
                  </a:lnTo>
                  <a:lnTo>
                    <a:pt x="1" y="4"/>
                  </a:lnTo>
                  <a:lnTo>
                    <a:pt x="1" y="3"/>
                  </a:lnTo>
                  <a:close/>
                  <a:moveTo>
                    <a:pt x="2" y="4"/>
                  </a:moveTo>
                  <a:cubicBezTo>
                    <a:pt x="2" y="4"/>
                    <a:pt x="2" y="4"/>
                    <a:pt x="2" y="4"/>
                  </a:cubicBezTo>
                  <a:lnTo>
                    <a:pt x="1" y="4"/>
                  </a:lnTo>
                  <a:cubicBezTo>
                    <a:pt x="1" y="4"/>
                    <a:pt x="1" y="3"/>
                    <a:pt x="1" y="3"/>
                  </a:cubicBezTo>
                  <a:lnTo>
                    <a:pt x="2" y="4"/>
                  </a:lnTo>
                  <a:close/>
                  <a:moveTo>
                    <a:pt x="0" y="4"/>
                  </a:moveTo>
                  <a:lnTo>
                    <a:pt x="1" y="4"/>
                  </a:lnTo>
                  <a:lnTo>
                    <a:pt x="0" y="4"/>
                  </a:lnTo>
                  <a:close/>
                  <a:moveTo>
                    <a:pt x="2" y="4"/>
                  </a:moveTo>
                  <a:cubicBezTo>
                    <a:pt x="2" y="5"/>
                    <a:pt x="2" y="5"/>
                    <a:pt x="2" y="5"/>
                  </a:cubicBezTo>
                  <a:lnTo>
                    <a:pt x="0" y="5"/>
                  </a:lnTo>
                  <a:cubicBezTo>
                    <a:pt x="0" y="5"/>
                    <a:pt x="0" y="4"/>
                    <a:pt x="0" y="4"/>
                  </a:cubicBezTo>
                  <a:lnTo>
                    <a:pt x="2" y="4"/>
                  </a:lnTo>
                  <a:close/>
                  <a:moveTo>
                    <a:pt x="2" y="5"/>
                  </a:moveTo>
                  <a:cubicBezTo>
                    <a:pt x="2" y="5"/>
                    <a:pt x="2" y="5"/>
                    <a:pt x="2" y="6"/>
                  </a:cubicBezTo>
                  <a:lnTo>
                    <a:pt x="1" y="7"/>
                  </a:lnTo>
                  <a:cubicBezTo>
                    <a:pt x="1" y="6"/>
                    <a:pt x="1" y="6"/>
                    <a:pt x="0" y="5"/>
                  </a:cubicBezTo>
                  <a:lnTo>
                    <a:pt x="2" y="5"/>
                  </a:lnTo>
                  <a:close/>
                  <a:moveTo>
                    <a:pt x="2" y="6"/>
                  </a:moveTo>
                  <a:cubicBezTo>
                    <a:pt x="2" y="6"/>
                    <a:pt x="3" y="6"/>
                    <a:pt x="3" y="6"/>
                  </a:cubicBezTo>
                  <a:lnTo>
                    <a:pt x="2" y="7"/>
                  </a:lnTo>
                  <a:cubicBezTo>
                    <a:pt x="2" y="7"/>
                    <a:pt x="2" y="7"/>
                    <a:pt x="1" y="7"/>
                  </a:cubicBezTo>
                  <a:lnTo>
                    <a:pt x="2" y="6"/>
                  </a:lnTo>
                  <a:close/>
                  <a:moveTo>
                    <a:pt x="3" y="6"/>
                  </a:moveTo>
                  <a:lnTo>
                    <a:pt x="3" y="6"/>
                  </a:lnTo>
                  <a:lnTo>
                    <a:pt x="3" y="7"/>
                  </a:lnTo>
                  <a:lnTo>
                    <a:pt x="3" y="6"/>
                  </a:lnTo>
                  <a:close/>
                  <a:moveTo>
                    <a:pt x="3" y="6"/>
                  </a:moveTo>
                  <a:lnTo>
                    <a:pt x="3" y="6"/>
                  </a:lnTo>
                  <a:lnTo>
                    <a:pt x="2" y="7"/>
                  </a:lnTo>
                  <a:lnTo>
                    <a:pt x="3" y="6"/>
                  </a:lnTo>
                  <a:close/>
                  <a:moveTo>
                    <a:pt x="3" y="6"/>
                  </a:moveTo>
                  <a:lnTo>
                    <a:pt x="3" y="6"/>
                  </a:lnTo>
                  <a:lnTo>
                    <a:pt x="3" y="7"/>
                  </a:lnTo>
                  <a:lnTo>
                    <a:pt x="3" y="6"/>
                  </a:lnTo>
                  <a:close/>
                  <a:moveTo>
                    <a:pt x="3" y="6"/>
                  </a:moveTo>
                  <a:cubicBezTo>
                    <a:pt x="4" y="7"/>
                    <a:pt x="6" y="8"/>
                    <a:pt x="7" y="9"/>
                  </a:cubicBezTo>
                  <a:lnTo>
                    <a:pt x="6" y="10"/>
                  </a:lnTo>
                  <a:cubicBezTo>
                    <a:pt x="5" y="9"/>
                    <a:pt x="4" y="8"/>
                    <a:pt x="2" y="7"/>
                  </a:cubicBezTo>
                  <a:lnTo>
                    <a:pt x="3" y="6"/>
                  </a:lnTo>
                  <a:close/>
                  <a:moveTo>
                    <a:pt x="7" y="9"/>
                  </a:moveTo>
                  <a:cubicBezTo>
                    <a:pt x="9" y="11"/>
                    <a:pt x="12" y="13"/>
                    <a:pt x="14" y="12"/>
                  </a:cubicBezTo>
                  <a:lnTo>
                    <a:pt x="14" y="14"/>
                  </a:lnTo>
                  <a:cubicBezTo>
                    <a:pt x="11" y="15"/>
                    <a:pt x="9" y="13"/>
                    <a:pt x="6" y="10"/>
                  </a:cubicBezTo>
                  <a:lnTo>
                    <a:pt x="7" y="9"/>
                  </a:lnTo>
                  <a:close/>
                  <a:moveTo>
                    <a:pt x="14" y="12"/>
                  </a:moveTo>
                  <a:lnTo>
                    <a:pt x="14" y="12"/>
                  </a:lnTo>
                  <a:lnTo>
                    <a:pt x="14" y="13"/>
                  </a:lnTo>
                  <a:lnTo>
                    <a:pt x="14" y="12"/>
                  </a:lnTo>
                  <a:close/>
                  <a:moveTo>
                    <a:pt x="14" y="12"/>
                  </a:moveTo>
                  <a:cubicBezTo>
                    <a:pt x="15" y="12"/>
                    <a:pt x="15" y="10"/>
                    <a:pt x="14" y="9"/>
                  </a:cubicBezTo>
                  <a:lnTo>
                    <a:pt x="15" y="8"/>
                  </a:lnTo>
                  <a:cubicBezTo>
                    <a:pt x="16" y="10"/>
                    <a:pt x="17" y="12"/>
                    <a:pt x="14" y="14"/>
                  </a:cubicBezTo>
                  <a:lnTo>
                    <a:pt x="14" y="12"/>
                  </a:lnTo>
                  <a:close/>
                  <a:moveTo>
                    <a:pt x="14" y="9"/>
                  </a:moveTo>
                  <a:cubicBezTo>
                    <a:pt x="14" y="8"/>
                    <a:pt x="14" y="8"/>
                    <a:pt x="13" y="7"/>
                  </a:cubicBezTo>
                  <a:lnTo>
                    <a:pt x="15" y="6"/>
                  </a:lnTo>
                  <a:cubicBezTo>
                    <a:pt x="15" y="7"/>
                    <a:pt x="15" y="7"/>
                    <a:pt x="15" y="8"/>
                  </a:cubicBezTo>
                  <a:lnTo>
                    <a:pt x="14" y="9"/>
                  </a:lnTo>
                  <a:close/>
                  <a:moveTo>
                    <a:pt x="13" y="7"/>
                  </a:moveTo>
                  <a:cubicBezTo>
                    <a:pt x="13" y="6"/>
                    <a:pt x="12" y="5"/>
                    <a:pt x="12" y="4"/>
                  </a:cubicBezTo>
                  <a:lnTo>
                    <a:pt x="13" y="3"/>
                  </a:lnTo>
                  <a:cubicBezTo>
                    <a:pt x="13" y="4"/>
                    <a:pt x="14" y="5"/>
                    <a:pt x="15" y="6"/>
                  </a:cubicBezTo>
                  <a:lnTo>
                    <a:pt x="13" y="7"/>
                  </a:lnTo>
                  <a:close/>
                  <a:moveTo>
                    <a:pt x="12" y="4"/>
                  </a:moveTo>
                  <a:lnTo>
                    <a:pt x="12" y="4"/>
                  </a:lnTo>
                  <a:lnTo>
                    <a:pt x="13" y="4"/>
                  </a:lnTo>
                  <a:lnTo>
                    <a:pt x="12"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10" name="Freeform 90">
              <a:extLst>
                <a:ext uri="{FF2B5EF4-FFF2-40B4-BE49-F238E27FC236}">
                  <a16:creationId xmlns:a16="http://schemas.microsoft.com/office/drawing/2014/main" id="{23C4937E-1648-A710-FFAE-D157BE7A72CC}"/>
                </a:ext>
              </a:extLst>
            </p:cNvPr>
            <p:cNvSpPr>
              <a:spLocks noEditPoints="1"/>
            </p:cNvSpPr>
            <p:nvPr/>
          </p:nvSpPr>
          <p:spPr bwMode="auto">
            <a:xfrm>
              <a:off x="2377" y="1414"/>
              <a:ext cx="151" cy="95"/>
            </a:xfrm>
            <a:custGeom>
              <a:avLst/>
              <a:gdLst>
                <a:gd name="T0" fmla="*/ 552761 w 27"/>
                <a:gd name="T1" fmla="*/ 152173 h 17"/>
                <a:gd name="T2" fmla="*/ 732730 w 27"/>
                <a:gd name="T3" fmla="*/ 244832 h 17"/>
                <a:gd name="T4" fmla="*/ 552761 w 27"/>
                <a:gd name="T5" fmla="*/ 152173 h 17"/>
                <a:gd name="T6" fmla="*/ 273925 w 27"/>
                <a:gd name="T7" fmla="*/ 59520 h 17"/>
                <a:gd name="T8" fmla="*/ 552761 w 27"/>
                <a:gd name="T9" fmla="*/ 152173 h 17"/>
                <a:gd name="T10" fmla="*/ 273925 w 27"/>
                <a:gd name="T11" fmla="*/ 59520 h 17"/>
                <a:gd name="T12" fmla="*/ 273925 w 27"/>
                <a:gd name="T13" fmla="*/ 92653 h 17"/>
                <a:gd name="T14" fmla="*/ 185943 w 27"/>
                <a:gd name="T15" fmla="*/ 92653 h 17"/>
                <a:gd name="T16" fmla="*/ 273925 w 27"/>
                <a:gd name="T17" fmla="*/ 92653 h 17"/>
                <a:gd name="T18" fmla="*/ 60708 w 27"/>
                <a:gd name="T19" fmla="*/ 212543 h 17"/>
                <a:gd name="T20" fmla="*/ 185943 w 27"/>
                <a:gd name="T21" fmla="*/ 92653 h 17"/>
                <a:gd name="T22" fmla="*/ 33248 w 27"/>
                <a:gd name="T23" fmla="*/ 212543 h 17"/>
                <a:gd name="T24" fmla="*/ 33248 w 27"/>
                <a:gd name="T25" fmla="*/ 212543 h 17"/>
                <a:gd name="T26" fmla="*/ 60708 w 27"/>
                <a:gd name="T27" fmla="*/ 212543 h 17"/>
                <a:gd name="T28" fmla="*/ 33248 w 27"/>
                <a:gd name="T29" fmla="*/ 212543 h 17"/>
                <a:gd name="T30" fmla="*/ 33248 w 27"/>
                <a:gd name="T31" fmla="*/ 212543 h 17"/>
                <a:gd name="T32" fmla="*/ 33248 w 27"/>
                <a:gd name="T33" fmla="*/ 212543 h 17"/>
                <a:gd name="T34" fmla="*/ 60708 w 27"/>
                <a:gd name="T35" fmla="*/ 244832 h 17"/>
                <a:gd name="T36" fmla="*/ 33248 w 27"/>
                <a:gd name="T37" fmla="*/ 212543 h 17"/>
                <a:gd name="T38" fmla="*/ 60708 w 27"/>
                <a:gd name="T39" fmla="*/ 244832 h 17"/>
                <a:gd name="T40" fmla="*/ 0 w 27"/>
                <a:gd name="T41" fmla="*/ 244832 h 17"/>
                <a:gd name="T42" fmla="*/ 60708 w 27"/>
                <a:gd name="T43" fmla="*/ 244832 h 17"/>
                <a:gd name="T44" fmla="*/ 92893 w 27"/>
                <a:gd name="T45" fmla="*/ 305224 h 17"/>
                <a:gd name="T46" fmla="*/ 0 w 27"/>
                <a:gd name="T47" fmla="*/ 244832 h 17"/>
                <a:gd name="T48" fmla="*/ 92893 w 27"/>
                <a:gd name="T49" fmla="*/ 305224 h 17"/>
                <a:gd name="T50" fmla="*/ 60708 w 27"/>
                <a:gd name="T51" fmla="*/ 305224 h 17"/>
                <a:gd name="T52" fmla="*/ 92893 w 27"/>
                <a:gd name="T53" fmla="*/ 305224 h 17"/>
                <a:gd name="T54" fmla="*/ 92893 w 27"/>
                <a:gd name="T55" fmla="*/ 364716 h 17"/>
                <a:gd name="T56" fmla="*/ 92893 w 27"/>
                <a:gd name="T57" fmla="*/ 305224 h 17"/>
                <a:gd name="T58" fmla="*/ 153573 w 27"/>
                <a:gd name="T59" fmla="*/ 364716 h 17"/>
                <a:gd name="T60" fmla="*/ 92893 w 27"/>
                <a:gd name="T61" fmla="*/ 364716 h 17"/>
                <a:gd name="T62" fmla="*/ 153573 w 27"/>
                <a:gd name="T63" fmla="*/ 364716 h 17"/>
                <a:gd name="T64" fmla="*/ 459868 w 27"/>
                <a:gd name="T65" fmla="*/ 517767 h 17"/>
                <a:gd name="T66" fmla="*/ 153573 w 27"/>
                <a:gd name="T67" fmla="*/ 364716 h 17"/>
                <a:gd name="T68" fmla="*/ 459868 w 27"/>
                <a:gd name="T69" fmla="*/ 517767 h 17"/>
                <a:gd name="T70" fmla="*/ 459868 w 27"/>
                <a:gd name="T71" fmla="*/ 484634 h 17"/>
                <a:gd name="T72" fmla="*/ 639865 w 27"/>
                <a:gd name="T73" fmla="*/ 484634 h 17"/>
                <a:gd name="T74" fmla="*/ 459868 w 27"/>
                <a:gd name="T75" fmla="*/ 484634 h 17"/>
                <a:gd name="T76" fmla="*/ 765978 w 27"/>
                <a:gd name="T77" fmla="*/ 332612 h 17"/>
                <a:gd name="T78" fmla="*/ 639865 w 27"/>
                <a:gd name="T79" fmla="*/ 484634 h 17"/>
                <a:gd name="T80" fmla="*/ 793438 w 27"/>
                <a:gd name="T81" fmla="*/ 332612 h 17"/>
                <a:gd name="T82" fmla="*/ 793438 w 27"/>
                <a:gd name="T83" fmla="*/ 364716 h 17"/>
                <a:gd name="T84" fmla="*/ 793438 w 27"/>
                <a:gd name="T85" fmla="*/ 364716 h 17"/>
                <a:gd name="T86" fmla="*/ 793438 w 27"/>
                <a:gd name="T87" fmla="*/ 332612 h 17"/>
                <a:gd name="T88" fmla="*/ 793438 w 27"/>
                <a:gd name="T89" fmla="*/ 364716 h 17"/>
                <a:gd name="T90" fmla="*/ 793438 w 27"/>
                <a:gd name="T91" fmla="*/ 364716 h 17"/>
                <a:gd name="T92" fmla="*/ 793438 w 27"/>
                <a:gd name="T93" fmla="*/ 364716 h 17"/>
                <a:gd name="T94" fmla="*/ 765978 w 27"/>
                <a:gd name="T95" fmla="*/ 364716 h 17"/>
                <a:gd name="T96" fmla="*/ 793438 w 27"/>
                <a:gd name="T97" fmla="*/ 332612 h 17"/>
                <a:gd name="T98" fmla="*/ 765978 w 27"/>
                <a:gd name="T99" fmla="*/ 364716 h 17"/>
                <a:gd name="T100" fmla="*/ 765978 w 27"/>
                <a:gd name="T101" fmla="*/ 332612 h 17"/>
                <a:gd name="T102" fmla="*/ 765978 w 27"/>
                <a:gd name="T103" fmla="*/ 364716 h 17"/>
                <a:gd name="T104" fmla="*/ 793438 w 27"/>
                <a:gd name="T105" fmla="*/ 305224 h 17"/>
                <a:gd name="T106" fmla="*/ 765978 w 27"/>
                <a:gd name="T107" fmla="*/ 364716 h 17"/>
                <a:gd name="T108" fmla="*/ 732730 w 27"/>
                <a:gd name="T109" fmla="*/ 272063 h 17"/>
                <a:gd name="T110" fmla="*/ 793438 w 27"/>
                <a:gd name="T111" fmla="*/ 305224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 h="17">
                  <a:moveTo>
                    <a:pt x="24" y="9"/>
                  </a:moveTo>
                  <a:cubicBezTo>
                    <a:pt x="22" y="9"/>
                    <a:pt x="20" y="7"/>
                    <a:pt x="18" y="5"/>
                  </a:cubicBezTo>
                  <a:lnTo>
                    <a:pt x="19" y="4"/>
                  </a:lnTo>
                  <a:cubicBezTo>
                    <a:pt x="21" y="6"/>
                    <a:pt x="22" y="7"/>
                    <a:pt x="24" y="8"/>
                  </a:cubicBezTo>
                  <a:lnTo>
                    <a:pt x="24" y="9"/>
                  </a:lnTo>
                  <a:close/>
                  <a:moveTo>
                    <a:pt x="18" y="5"/>
                  </a:moveTo>
                  <a:cubicBezTo>
                    <a:pt x="15" y="3"/>
                    <a:pt x="13" y="1"/>
                    <a:pt x="9" y="3"/>
                  </a:cubicBezTo>
                  <a:lnTo>
                    <a:pt x="9" y="2"/>
                  </a:lnTo>
                  <a:cubicBezTo>
                    <a:pt x="13" y="0"/>
                    <a:pt x="16" y="2"/>
                    <a:pt x="19" y="4"/>
                  </a:cubicBezTo>
                  <a:lnTo>
                    <a:pt x="18" y="5"/>
                  </a:lnTo>
                  <a:close/>
                  <a:moveTo>
                    <a:pt x="9" y="2"/>
                  </a:moveTo>
                  <a:lnTo>
                    <a:pt x="9" y="2"/>
                  </a:lnTo>
                  <a:close/>
                  <a:moveTo>
                    <a:pt x="9" y="3"/>
                  </a:moveTo>
                  <a:cubicBezTo>
                    <a:pt x="8" y="3"/>
                    <a:pt x="8" y="4"/>
                    <a:pt x="7" y="4"/>
                  </a:cubicBezTo>
                  <a:lnTo>
                    <a:pt x="6" y="3"/>
                  </a:lnTo>
                  <a:cubicBezTo>
                    <a:pt x="7" y="2"/>
                    <a:pt x="8" y="2"/>
                    <a:pt x="9" y="2"/>
                  </a:cubicBezTo>
                  <a:lnTo>
                    <a:pt x="9" y="3"/>
                  </a:lnTo>
                  <a:close/>
                  <a:moveTo>
                    <a:pt x="7" y="4"/>
                  </a:moveTo>
                  <a:cubicBezTo>
                    <a:pt x="5" y="5"/>
                    <a:pt x="3" y="5"/>
                    <a:pt x="2" y="7"/>
                  </a:cubicBezTo>
                  <a:lnTo>
                    <a:pt x="1" y="7"/>
                  </a:lnTo>
                  <a:cubicBezTo>
                    <a:pt x="2" y="4"/>
                    <a:pt x="4" y="4"/>
                    <a:pt x="6" y="3"/>
                  </a:cubicBezTo>
                  <a:lnTo>
                    <a:pt x="7" y="4"/>
                  </a:lnTo>
                  <a:close/>
                  <a:moveTo>
                    <a:pt x="1" y="7"/>
                  </a:moveTo>
                  <a:lnTo>
                    <a:pt x="1" y="7"/>
                  </a:lnTo>
                  <a:close/>
                  <a:moveTo>
                    <a:pt x="2" y="7"/>
                  </a:moveTo>
                  <a:lnTo>
                    <a:pt x="2" y="7"/>
                  </a:lnTo>
                  <a:lnTo>
                    <a:pt x="1" y="7"/>
                  </a:lnTo>
                  <a:lnTo>
                    <a:pt x="2" y="7"/>
                  </a:lnTo>
                  <a:close/>
                  <a:moveTo>
                    <a:pt x="1" y="7"/>
                  </a:moveTo>
                  <a:lnTo>
                    <a:pt x="1" y="7"/>
                  </a:lnTo>
                  <a:close/>
                  <a:moveTo>
                    <a:pt x="2" y="7"/>
                  </a:moveTo>
                  <a:cubicBezTo>
                    <a:pt x="2" y="7"/>
                    <a:pt x="2" y="7"/>
                    <a:pt x="2" y="8"/>
                  </a:cubicBezTo>
                  <a:lnTo>
                    <a:pt x="0" y="7"/>
                  </a:lnTo>
                  <a:cubicBezTo>
                    <a:pt x="0" y="7"/>
                    <a:pt x="1" y="7"/>
                    <a:pt x="1" y="7"/>
                  </a:cubicBezTo>
                  <a:lnTo>
                    <a:pt x="2" y="7"/>
                  </a:lnTo>
                  <a:close/>
                  <a:moveTo>
                    <a:pt x="2" y="8"/>
                  </a:moveTo>
                  <a:cubicBezTo>
                    <a:pt x="2" y="8"/>
                    <a:pt x="2" y="8"/>
                    <a:pt x="2" y="8"/>
                  </a:cubicBezTo>
                  <a:lnTo>
                    <a:pt x="0" y="8"/>
                  </a:lnTo>
                  <a:cubicBezTo>
                    <a:pt x="0" y="8"/>
                    <a:pt x="0" y="7"/>
                    <a:pt x="0" y="7"/>
                  </a:cubicBezTo>
                  <a:lnTo>
                    <a:pt x="2" y="8"/>
                  </a:lnTo>
                  <a:close/>
                  <a:moveTo>
                    <a:pt x="2" y="8"/>
                  </a:moveTo>
                  <a:cubicBezTo>
                    <a:pt x="2" y="9"/>
                    <a:pt x="2" y="9"/>
                    <a:pt x="3" y="10"/>
                  </a:cubicBezTo>
                  <a:lnTo>
                    <a:pt x="2" y="11"/>
                  </a:lnTo>
                  <a:cubicBezTo>
                    <a:pt x="1" y="10"/>
                    <a:pt x="0" y="9"/>
                    <a:pt x="0" y="8"/>
                  </a:cubicBezTo>
                  <a:lnTo>
                    <a:pt x="2" y="8"/>
                  </a:lnTo>
                  <a:close/>
                  <a:moveTo>
                    <a:pt x="3" y="10"/>
                  </a:moveTo>
                  <a:lnTo>
                    <a:pt x="3" y="10"/>
                  </a:lnTo>
                  <a:lnTo>
                    <a:pt x="2" y="10"/>
                  </a:lnTo>
                  <a:lnTo>
                    <a:pt x="3" y="10"/>
                  </a:lnTo>
                  <a:close/>
                  <a:moveTo>
                    <a:pt x="3" y="10"/>
                  </a:moveTo>
                  <a:cubicBezTo>
                    <a:pt x="3" y="10"/>
                    <a:pt x="3" y="10"/>
                    <a:pt x="3" y="10"/>
                  </a:cubicBezTo>
                  <a:lnTo>
                    <a:pt x="3" y="12"/>
                  </a:lnTo>
                  <a:cubicBezTo>
                    <a:pt x="2" y="11"/>
                    <a:pt x="2" y="11"/>
                    <a:pt x="2" y="11"/>
                  </a:cubicBezTo>
                  <a:lnTo>
                    <a:pt x="3" y="10"/>
                  </a:lnTo>
                  <a:close/>
                  <a:moveTo>
                    <a:pt x="3" y="10"/>
                  </a:moveTo>
                  <a:cubicBezTo>
                    <a:pt x="4" y="11"/>
                    <a:pt x="5" y="11"/>
                    <a:pt x="5" y="12"/>
                  </a:cubicBezTo>
                  <a:lnTo>
                    <a:pt x="4" y="13"/>
                  </a:lnTo>
                  <a:cubicBezTo>
                    <a:pt x="4" y="12"/>
                    <a:pt x="3" y="12"/>
                    <a:pt x="3" y="12"/>
                  </a:cubicBezTo>
                  <a:lnTo>
                    <a:pt x="3" y="10"/>
                  </a:lnTo>
                  <a:close/>
                  <a:moveTo>
                    <a:pt x="5" y="12"/>
                  </a:moveTo>
                  <a:cubicBezTo>
                    <a:pt x="8" y="14"/>
                    <a:pt x="11" y="16"/>
                    <a:pt x="15" y="16"/>
                  </a:cubicBezTo>
                  <a:lnTo>
                    <a:pt x="15" y="17"/>
                  </a:lnTo>
                  <a:cubicBezTo>
                    <a:pt x="11" y="17"/>
                    <a:pt x="8" y="15"/>
                    <a:pt x="4" y="13"/>
                  </a:cubicBezTo>
                  <a:lnTo>
                    <a:pt x="5" y="12"/>
                  </a:lnTo>
                  <a:close/>
                  <a:moveTo>
                    <a:pt x="15" y="17"/>
                  </a:moveTo>
                  <a:lnTo>
                    <a:pt x="15" y="17"/>
                  </a:lnTo>
                  <a:close/>
                  <a:moveTo>
                    <a:pt x="15" y="16"/>
                  </a:moveTo>
                  <a:cubicBezTo>
                    <a:pt x="17" y="16"/>
                    <a:pt x="19" y="16"/>
                    <a:pt x="21" y="15"/>
                  </a:cubicBezTo>
                  <a:lnTo>
                    <a:pt x="21" y="16"/>
                  </a:lnTo>
                  <a:cubicBezTo>
                    <a:pt x="19" y="17"/>
                    <a:pt x="17" y="17"/>
                    <a:pt x="15" y="17"/>
                  </a:cubicBezTo>
                  <a:lnTo>
                    <a:pt x="15" y="16"/>
                  </a:lnTo>
                  <a:close/>
                  <a:moveTo>
                    <a:pt x="21" y="15"/>
                  </a:moveTo>
                  <a:cubicBezTo>
                    <a:pt x="23" y="14"/>
                    <a:pt x="25" y="13"/>
                    <a:pt x="25" y="11"/>
                  </a:cubicBezTo>
                  <a:lnTo>
                    <a:pt x="26" y="12"/>
                  </a:lnTo>
                  <a:cubicBezTo>
                    <a:pt x="26" y="14"/>
                    <a:pt x="24" y="15"/>
                    <a:pt x="21" y="16"/>
                  </a:cubicBezTo>
                  <a:lnTo>
                    <a:pt x="21" y="15"/>
                  </a:lnTo>
                  <a:close/>
                  <a:moveTo>
                    <a:pt x="26" y="11"/>
                  </a:moveTo>
                  <a:lnTo>
                    <a:pt x="27" y="11"/>
                  </a:lnTo>
                  <a:lnTo>
                    <a:pt x="26" y="12"/>
                  </a:lnTo>
                  <a:lnTo>
                    <a:pt x="26" y="11"/>
                  </a:lnTo>
                  <a:close/>
                  <a:moveTo>
                    <a:pt x="26" y="12"/>
                  </a:moveTo>
                  <a:lnTo>
                    <a:pt x="26" y="12"/>
                  </a:lnTo>
                  <a:lnTo>
                    <a:pt x="26" y="11"/>
                  </a:lnTo>
                  <a:lnTo>
                    <a:pt x="26" y="12"/>
                  </a:lnTo>
                  <a:close/>
                  <a:moveTo>
                    <a:pt x="26" y="12"/>
                  </a:moveTo>
                  <a:lnTo>
                    <a:pt x="26" y="12"/>
                  </a:lnTo>
                  <a:lnTo>
                    <a:pt x="26" y="11"/>
                  </a:lnTo>
                  <a:lnTo>
                    <a:pt x="26" y="12"/>
                  </a:lnTo>
                  <a:close/>
                  <a:moveTo>
                    <a:pt x="26" y="12"/>
                  </a:moveTo>
                  <a:cubicBezTo>
                    <a:pt x="25" y="12"/>
                    <a:pt x="25" y="12"/>
                    <a:pt x="25" y="12"/>
                  </a:cubicBezTo>
                  <a:lnTo>
                    <a:pt x="26" y="11"/>
                  </a:lnTo>
                  <a:cubicBezTo>
                    <a:pt x="26" y="11"/>
                    <a:pt x="26" y="11"/>
                    <a:pt x="26" y="11"/>
                  </a:cubicBezTo>
                  <a:lnTo>
                    <a:pt x="26" y="12"/>
                  </a:lnTo>
                  <a:close/>
                  <a:moveTo>
                    <a:pt x="25" y="12"/>
                  </a:moveTo>
                  <a:lnTo>
                    <a:pt x="25" y="12"/>
                  </a:lnTo>
                  <a:lnTo>
                    <a:pt x="25" y="11"/>
                  </a:lnTo>
                  <a:lnTo>
                    <a:pt x="25" y="12"/>
                  </a:lnTo>
                  <a:close/>
                  <a:moveTo>
                    <a:pt x="25" y="12"/>
                  </a:moveTo>
                  <a:cubicBezTo>
                    <a:pt x="25" y="12"/>
                    <a:pt x="25" y="11"/>
                    <a:pt x="25" y="11"/>
                  </a:cubicBezTo>
                  <a:lnTo>
                    <a:pt x="26" y="10"/>
                  </a:lnTo>
                  <a:cubicBezTo>
                    <a:pt x="26" y="11"/>
                    <a:pt x="26" y="11"/>
                    <a:pt x="26" y="11"/>
                  </a:cubicBezTo>
                  <a:lnTo>
                    <a:pt x="25" y="12"/>
                  </a:lnTo>
                  <a:close/>
                  <a:moveTo>
                    <a:pt x="25" y="11"/>
                  </a:moveTo>
                  <a:cubicBezTo>
                    <a:pt x="24" y="10"/>
                    <a:pt x="24" y="9"/>
                    <a:pt x="24" y="9"/>
                  </a:cubicBezTo>
                  <a:lnTo>
                    <a:pt x="25" y="8"/>
                  </a:lnTo>
                  <a:cubicBezTo>
                    <a:pt x="25" y="9"/>
                    <a:pt x="25" y="10"/>
                    <a:pt x="26" y="10"/>
                  </a:cubicBezTo>
                  <a:lnTo>
                    <a:pt x="2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11" name="Freeform 91">
              <a:extLst>
                <a:ext uri="{FF2B5EF4-FFF2-40B4-BE49-F238E27FC236}">
                  <a16:creationId xmlns:a16="http://schemas.microsoft.com/office/drawing/2014/main" id="{C683031B-F675-9DC5-B4A3-ED7F5680CAE8}"/>
                </a:ext>
              </a:extLst>
            </p:cNvPr>
            <p:cNvSpPr>
              <a:spLocks/>
            </p:cNvSpPr>
            <p:nvPr/>
          </p:nvSpPr>
          <p:spPr bwMode="auto">
            <a:xfrm>
              <a:off x="2495" y="1453"/>
              <a:ext cx="140" cy="100"/>
            </a:xfrm>
            <a:custGeom>
              <a:avLst/>
              <a:gdLst>
                <a:gd name="T0" fmla="*/ 523146 w 25"/>
                <a:gd name="T1" fmla="*/ 148672 h 18"/>
                <a:gd name="T2" fmla="*/ 247806 w 25"/>
                <a:gd name="T3" fmla="*/ 31389 h 18"/>
                <a:gd name="T4" fmla="*/ 186844 w 25"/>
                <a:gd name="T5" fmla="*/ 148672 h 18"/>
                <a:gd name="T6" fmla="*/ 60934 w 25"/>
                <a:gd name="T7" fmla="*/ 354411 h 18"/>
                <a:gd name="T8" fmla="*/ 677533 w 25"/>
                <a:gd name="T9" fmla="*/ 380989 h 18"/>
                <a:gd name="T10" fmla="*/ 523146 w 25"/>
                <a:gd name="T11" fmla="*/ 14867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8">
                  <a:moveTo>
                    <a:pt x="17" y="5"/>
                  </a:moveTo>
                  <a:cubicBezTo>
                    <a:pt x="15" y="2"/>
                    <a:pt x="12" y="0"/>
                    <a:pt x="8" y="1"/>
                  </a:cubicBezTo>
                  <a:cubicBezTo>
                    <a:pt x="7" y="1"/>
                    <a:pt x="8" y="4"/>
                    <a:pt x="6" y="5"/>
                  </a:cubicBezTo>
                  <a:cubicBezTo>
                    <a:pt x="4" y="7"/>
                    <a:pt x="0" y="10"/>
                    <a:pt x="2" y="12"/>
                  </a:cubicBezTo>
                  <a:cubicBezTo>
                    <a:pt x="7" y="17"/>
                    <a:pt x="16" y="18"/>
                    <a:pt x="22" y="13"/>
                  </a:cubicBezTo>
                  <a:cubicBezTo>
                    <a:pt x="25" y="11"/>
                    <a:pt x="19" y="8"/>
                    <a:pt x="17"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12" name="Freeform 92">
              <a:extLst>
                <a:ext uri="{FF2B5EF4-FFF2-40B4-BE49-F238E27FC236}">
                  <a16:creationId xmlns:a16="http://schemas.microsoft.com/office/drawing/2014/main" id="{CB0BFFFB-0AB2-F379-81C6-D54D728DF12A}"/>
                </a:ext>
              </a:extLst>
            </p:cNvPr>
            <p:cNvSpPr>
              <a:spLocks noEditPoints="1"/>
            </p:cNvSpPr>
            <p:nvPr/>
          </p:nvSpPr>
          <p:spPr bwMode="auto">
            <a:xfrm>
              <a:off x="2495" y="1447"/>
              <a:ext cx="134" cy="106"/>
            </a:xfrm>
            <a:custGeom>
              <a:avLst/>
              <a:gdLst>
                <a:gd name="T0" fmla="*/ 515018 w 24"/>
                <a:gd name="T1" fmla="*/ 178342 h 19"/>
                <a:gd name="T2" fmla="*/ 548094 w 24"/>
                <a:gd name="T3" fmla="*/ 178342 h 19"/>
                <a:gd name="T4" fmla="*/ 548094 w 24"/>
                <a:gd name="T5" fmla="*/ 178342 h 19"/>
                <a:gd name="T6" fmla="*/ 515018 w 24"/>
                <a:gd name="T7" fmla="*/ 178342 h 19"/>
                <a:gd name="T8" fmla="*/ 515018 w 24"/>
                <a:gd name="T9" fmla="*/ 178342 h 19"/>
                <a:gd name="T10" fmla="*/ 515018 w 24"/>
                <a:gd name="T11" fmla="*/ 119116 h 19"/>
                <a:gd name="T12" fmla="*/ 515018 w 24"/>
                <a:gd name="T13" fmla="*/ 178342 h 19"/>
                <a:gd name="T14" fmla="*/ 455851 w 24"/>
                <a:gd name="T15" fmla="*/ 119116 h 19"/>
                <a:gd name="T16" fmla="*/ 515018 w 24"/>
                <a:gd name="T17" fmla="*/ 119116 h 19"/>
                <a:gd name="T18" fmla="*/ 455851 w 24"/>
                <a:gd name="T19" fmla="*/ 119116 h 19"/>
                <a:gd name="T20" fmla="*/ 243841 w 24"/>
                <a:gd name="T21" fmla="*/ 31967 h 19"/>
                <a:gd name="T22" fmla="*/ 455851 w 24"/>
                <a:gd name="T23" fmla="*/ 119116 h 19"/>
                <a:gd name="T24" fmla="*/ 243841 w 24"/>
                <a:gd name="T25" fmla="*/ 31967 h 19"/>
                <a:gd name="T26" fmla="*/ 243841 w 24"/>
                <a:gd name="T27" fmla="*/ 31967 h 19"/>
                <a:gd name="T28" fmla="*/ 243841 w 24"/>
                <a:gd name="T29" fmla="*/ 119116 h 19"/>
                <a:gd name="T30" fmla="*/ 243841 w 24"/>
                <a:gd name="T31" fmla="*/ 31967 h 19"/>
                <a:gd name="T32" fmla="*/ 243841 w 24"/>
                <a:gd name="T33" fmla="*/ 119116 h 19"/>
                <a:gd name="T34" fmla="*/ 184674 w 24"/>
                <a:gd name="T35" fmla="*/ 178342 h 19"/>
                <a:gd name="T36" fmla="*/ 243841 w 24"/>
                <a:gd name="T37" fmla="*/ 119116 h 19"/>
                <a:gd name="T38" fmla="*/ 211826 w 24"/>
                <a:gd name="T39" fmla="*/ 211152 h 19"/>
                <a:gd name="T40" fmla="*/ 211826 w 24"/>
                <a:gd name="T41" fmla="*/ 211152 h 19"/>
                <a:gd name="T42" fmla="*/ 211826 w 24"/>
                <a:gd name="T43" fmla="*/ 211152 h 19"/>
                <a:gd name="T44" fmla="*/ 184674 w 24"/>
                <a:gd name="T45" fmla="*/ 178342 h 19"/>
                <a:gd name="T46" fmla="*/ 211826 w 24"/>
                <a:gd name="T47" fmla="*/ 211152 h 19"/>
                <a:gd name="T48" fmla="*/ 151599 w 24"/>
                <a:gd name="T49" fmla="*/ 211152 h 19"/>
                <a:gd name="T50" fmla="*/ 211826 w 24"/>
                <a:gd name="T51" fmla="*/ 211152 h 19"/>
                <a:gd name="T52" fmla="*/ 92242 w 24"/>
                <a:gd name="T53" fmla="*/ 302312 h 19"/>
                <a:gd name="T54" fmla="*/ 151599 w 24"/>
                <a:gd name="T55" fmla="*/ 211152 h 19"/>
                <a:gd name="T56" fmla="*/ 92242 w 24"/>
                <a:gd name="T57" fmla="*/ 302312 h 19"/>
                <a:gd name="T58" fmla="*/ 59356 w 24"/>
                <a:gd name="T59" fmla="*/ 421428 h 19"/>
                <a:gd name="T60" fmla="*/ 92242 w 24"/>
                <a:gd name="T61" fmla="*/ 302312 h 19"/>
                <a:gd name="T62" fmla="*/ 59356 w 24"/>
                <a:gd name="T63" fmla="*/ 421428 h 19"/>
                <a:gd name="T64" fmla="*/ 59356 w 24"/>
                <a:gd name="T65" fmla="*/ 421428 h 19"/>
                <a:gd name="T66" fmla="*/ 92242 w 24"/>
                <a:gd name="T67" fmla="*/ 394348 h 19"/>
                <a:gd name="T68" fmla="*/ 59356 w 24"/>
                <a:gd name="T69" fmla="*/ 421428 h 19"/>
                <a:gd name="T70" fmla="*/ 59356 w 24"/>
                <a:gd name="T71" fmla="*/ 421428 h 19"/>
                <a:gd name="T72" fmla="*/ 59356 w 24"/>
                <a:gd name="T73" fmla="*/ 394348 h 19"/>
                <a:gd name="T74" fmla="*/ 92242 w 24"/>
                <a:gd name="T75" fmla="*/ 394348 h 19"/>
                <a:gd name="T76" fmla="*/ 119584 w 24"/>
                <a:gd name="T77" fmla="*/ 481497 h 19"/>
                <a:gd name="T78" fmla="*/ 92242 w 24"/>
                <a:gd name="T79" fmla="*/ 394348 h 19"/>
                <a:gd name="T80" fmla="*/ 211826 w 24"/>
                <a:gd name="T81" fmla="*/ 481497 h 19"/>
                <a:gd name="T82" fmla="*/ 119584 w 24"/>
                <a:gd name="T83" fmla="*/ 481497 h 19"/>
                <a:gd name="T84" fmla="*/ 211826 w 24"/>
                <a:gd name="T85" fmla="*/ 481497 h 19"/>
                <a:gd name="T86" fmla="*/ 667677 w 24"/>
                <a:gd name="T87" fmla="*/ 454422 h 19"/>
                <a:gd name="T88" fmla="*/ 211826 w 24"/>
                <a:gd name="T89" fmla="*/ 481497 h 19"/>
                <a:gd name="T90" fmla="*/ 667677 w 24"/>
                <a:gd name="T91" fmla="*/ 454422 h 19"/>
                <a:gd name="T92" fmla="*/ 667677 w 24"/>
                <a:gd name="T93" fmla="*/ 454422 h 19"/>
                <a:gd name="T94" fmla="*/ 634602 w 24"/>
                <a:gd name="T95" fmla="*/ 329392 h 19"/>
                <a:gd name="T96" fmla="*/ 667677 w 24"/>
                <a:gd name="T97" fmla="*/ 454422 h 19"/>
                <a:gd name="T98" fmla="*/ 634602 w 24"/>
                <a:gd name="T99" fmla="*/ 329392 h 19"/>
                <a:gd name="T100" fmla="*/ 607450 w 24"/>
                <a:gd name="T101" fmla="*/ 243114 h 19"/>
                <a:gd name="T102" fmla="*/ 634602 w 24"/>
                <a:gd name="T103" fmla="*/ 329392 h 19"/>
                <a:gd name="T104" fmla="*/ 515018 w 24"/>
                <a:gd name="T105" fmla="*/ 178342 h 19"/>
                <a:gd name="T106" fmla="*/ 607450 w 24"/>
                <a:gd name="T107" fmla="*/ 243114 h 19"/>
                <a:gd name="T108" fmla="*/ 515018 w 24"/>
                <a:gd name="T109" fmla="*/ 178342 h 19"/>
                <a:gd name="T110" fmla="*/ 515018 w 24"/>
                <a:gd name="T111" fmla="*/ 178342 h 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 h="19">
                  <a:moveTo>
                    <a:pt x="17" y="6"/>
                  </a:moveTo>
                  <a:lnTo>
                    <a:pt x="17" y="6"/>
                  </a:lnTo>
                  <a:lnTo>
                    <a:pt x="18" y="6"/>
                  </a:lnTo>
                  <a:lnTo>
                    <a:pt x="17" y="6"/>
                  </a:lnTo>
                  <a:close/>
                  <a:moveTo>
                    <a:pt x="18" y="6"/>
                  </a:moveTo>
                  <a:lnTo>
                    <a:pt x="18" y="6"/>
                  </a:lnTo>
                  <a:lnTo>
                    <a:pt x="17" y="6"/>
                  </a:lnTo>
                  <a:lnTo>
                    <a:pt x="18" y="6"/>
                  </a:lnTo>
                  <a:close/>
                  <a:moveTo>
                    <a:pt x="17" y="6"/>
                  </a:moveTo>
                  <a:cubicBezTo>
                    <a:pt x="16" y="6"/>
                    <a:pt x="16" y="6"/>
                    <a:pt x="16" y="5"/>
                  </a:cubicBezTo>
                  <a:lnTo>
                    <a:pt x="17" y="4"/>
                  </a:lnTo>
                  <a:cubicBezTo>
                    <a:pt x="17" y="5"/>
                    <a:pt x="17" y="5"/>
                    <a:pt x="18" y="6"/>
                  </a:cubicBezTo>
                  <a:lnTo>
                    <a:pt x="17" y="6"/>
                  </a:lnTo>
                  <a:close/>
                  <a:moveTo>
                    <a:pt x="16" y="5"/>
                  </a:moveTo>
                  <a:cubicBezTo>
                    <a:pt x="16" y="5"/>
                    <a:pt x="15" y="5"/>
                    <a:pt x="15" y="4"/>
                  </a:cubicBezTo>
                  <a:lnTo>
                    <a:pt x="16" y="3"/>
                  </a:lnTo>
                  <a:cubicBezTo>
                    <a:pt x="16" y="4"/>
                    <a:pt x="16" y="4"/>
                    <a:pt x="17" y="4"/>
                  </a:cubicBezTo>
                  <a:lnTo>
                    <a:pt x="16" y="5"/>
                  </a:lnTo>
                  <a:close/>
                  <a:moveTo>
                    <a:pt x="15" y="4"/>
                  </a:moveTo>
                  <a:cubicBezTo>
                    <a:pt x="13" y="3"/>
                    <a:pt x="11" y="2"/>
                    <a:pt x="8" y="2"/>
                  </a:cubicBezTo>
                  <a:lnTo>
                    <a:pt x="8" y="1"/>
                  </a:lnTo>
                  <a:cubicBezTo>
                    <a:pt x="11" y="0"/>
                    <a:pt x="14" y="2"/>
                    <a:pt x="16" y="3"/>
                  </a:cubicBezTo>
                  <a:lnTo>
                    <a:pt x="15" y="4"/>
                  </a:lnTo>
                  <a:close/>
                  <a:moveTo>
                    <a:pt x="8" y="1"/>
                  </a:moveTo>
                  <a:lnTo>
                    <a:pt x="8" y="1"/>
                  </a:lnTo>
                  <a:lnTo>
                    <a:pt x="8" y="2"/>
                  </a:lnTo>
                  <a:lnTo>
                    <a:pt x="8" y="1"/>
                  </a:lnTo>
                  <a:close/>
                  <a:moveTo>
                    <a:pt x="8" y="2"/>
                  </a:moveTo>
                  <a:cubicBezTo>
                    <a:pt x="8" y="2"/>
                    <a:pt x="8" y="3"/>
                    <a:pt x="8" y="4"/>
                  </a:cubicBezTo>
                  <a:lnTo>
                    <a:pt x="7" y="4"/>
                  </a:lnTo>
                  <a:cubicBezTo>
                    <a:pt x="7" y="2"/>
                    <a:pt x="7" y="1"/>
                    <a:pt x="8" y="1"/>
                  </a:cubicBezTo>
                  <a:lnTo>
                    <a:pt x="8" y="2"/>
                  </a:lnTo>
                  <a:close/>
                  <a:moveTo>
                    <a:pt x="8" y="4"/>
                  </a:moveTo>
                  <a:cubicBezTo>
                    <a:pt x="8" y="5"/>
                    <a:pt x="8" y="6"/>
                    <a:pt x="7" y="7"/>
                  </a:cubicBezTo>
                  <a:lnTo>
                    <a:pt x="6" y="6"/>
                  </a:lnTo>
                  <a:cubicBezTo>
                    <a:pt x="7" y="5"/>
                    <a:pt x="7" y="4"/>
                    <a:pt x="7" y="4"/>
                  </a:cubicBezTo>
                  <a:lnTo>
                    <a:pt x="8" y="4"/>
                  </a:lnTo>
                  <a:close/>
                  <a:moveTo>
                    <a:pt x="7" y="7"/>
                  </a:moveTo>
                  <a:lnTo>
                    <a:pt x="7" y="7"/>
                  </a:lnTo>
                  <a:lnTo>
                    <a:pt x="6" y="6"/>
                  </a:lnTo>
                  <a:lnTo>
                    <a:pt x="7" y="7"/>
                  </a:lnTo>
                  <a:close/>
                  <a:moveTo>
                    <a:pt x="7" y="7"/>
                  </a:moveTo>
                  <a:lnTo>
                    <a:pt x="7" y="7"/>
                  </a:lnTo>
                  <a:lnTo>
                    <a:pt x="6" y="6"/>
                  </a:lnTo>
                  <a:lnTo>
                    <a:pt x="7" y="7"/>
                  </a:lnTo>
                  <a:close/>
                  <a:moveTo>
                    <a:pt x="7" y="7"/>
                  </a:moveTo>
                  <a:cubicBezTo>
                    <a:pt x="7" y="7"/>
                    <a:pt x="6" y="7"/>
                    <a:pt x="6" y="8"/>
                  </a:cubicBezTo>
                  <a:lnTo>
                    <a:pt x="5" y="7"/>
                  </a:lnTo>
                  <a:cubicBezTo>
                    <a:pt x="5" y="6"/>
                    <a:pt x="6" y="6"/>
                    <a:pt x="6" y="6"/>
                  </a:cubicBezTo>
                  <a:lnTo>
                    <a:pt x="7" y="7"/>
                  </a:lnTo>
                  <a:close/>
                  <a:moveTo>
                    <a:pt x="6" y="8"/>
                  </a:moveTo>
                  <a:cubicBezTo>
                    <a:pt x="5" y="8"/>
                    <a:pt x="4" y="9"/>
                    <a:pt x="3" y="10"/>
                  </a:cubicBezTo>
                  <a:lnTo>
                    <a:pt x="2" y="9"/>
                  </a:lnTo>
                  <a:cubicBezTo>
                    <a:pt x="3" y="8"/>
                    <a:pt x="4" y="7"/>
                    <a:pt x="5" y="7"/>
                  </a:cubicBezTo>
                  <a:lnTo>
                    <a:pt x="6" y="8"/>
                  </a:lnTo>
                  <a:close/>
                  <a:moveTo>
                    <a:pt x="3" y="10"/>
                  </a:moveTo>
                  <a:cubicBezTo>
                    <a:pt x="2" y="11"/>
                    <a:pt x="2" y="12"/>
                    <a:pt x="3" y="13"/>
                  </a:cubicBezTo>
                  <a:lnTo>
                    <a:pt x="2" y="14"/>
                  </a:lnTo>
                  <a:cubicBezTo>
                    <a:pt x="0" y="12"/>
                    <a:pt x="1" y="10"/>
                    <a:pt x="2" y="9"/>
                  </a:cubicBezTo>
                  <a:lnTo>
                    <a:pt x="3" y="10"/>
                  </a:lnTo>
                  <a:close/>
                  <a:moveTo>
                    <a:pt x="2" y="14"/>
                  </a:moveTo>
                  <a:lnTo>
                    <a:pt x="2" y="14"/>
                  </a:lnTo>
                  <a:lnTo>
                    <a:pt x="2" y="13"/>
                  </a:lnTo>
                  <a:lnTo>
                    <a:pt x="2" y="14"/>
                  </a:lnTo>
                  <a:close/>
                  <a:moveTo>
                    <a:pt x="3" y="13"/>
                  </a:moveTo>
                  <a:lnTo>
                    <a:pt x="3" y="13"/>
                  </a:lnTo>
                  <a:lnTo>
                    <a:pt x="2" y="14"/>
                  </a:lnTo>
                  <a:lnTo>
                    <a:pt x="3" y="13"/>
                  </a:lnTo>
                  <a:close/>
                  <a:moveTo>
                    <a:pt x="2" y="14"/>
                  </a:moveTo>
                  <a:lnTo>
                    <a:pt x="2" y="14"/>
                  </a:lnTo>
                  <a:lnTo>
                    <a:pt x="2" y="13"/>
                  </a:lnTo>
                  <a:lnTo>
                    <a:pt x="2" y="14"/>
                  </a:lnTo>
                  <a:close/>
                  <a:moveTo>
                    <a:pt x="3" y="13"/>
                  </a:moveTo>
                  <a:cubicBezTo>
                    <a:pt x="3" y="13"/>
                    <a:pt x="4" y="14"/>
                    <a:pt x="5" y="14"/>
                  </a:cubicBezTo>
                  <a:lnTo>
                    <a:pt x="4" y="16"/>
                  </a:lnTo>
                  <a:cubicBezTo>
                    <a:pt x="3" y="15"/>
                    <a:pt x="2" y="14"/>
                    <a:pt x="2" y="14"/>
                  </a:cubicBezTo>
                  <a:lnTo>
                    <a:pt x="3" y="13"/>
                  </a:lnTo>
                  <a:close/>
                  <a:moveTo>
                    <a:pt x="5" y="14"/>
                  </a:moveTo>
                  <a:cubicBezTo>
                    <a:pt x="6" y="15"/>
                    <a:pt x="7" y="15"/>
                    <a:pt x="7" y="16"/>
                  </a:cubicBezTo>
                  <a:lnTo>
                    <a:pt x="7" y="17"/>
                  </a:lnTo>
                  <a:cubicBezTo>
                    <a:pt x="6" y="16"/>
                    <a:pt x="5" y="16"/>
                    <a:pt x="4" y="16"/>
                  </a:cubicBezTo>
                  <a:lnTo>
                    <a:pt x="5" y="14"/>
                  </a:lnTo>
                  <a:close/>
                  <a:moveTo>
                    <a:pt x="7" y="16"/>
                  </a:moveTo>
                  <a:cubicBezTo>
                    <a:pt x="12" y="17"/>
                    <a:pt x="18" y="17"/>
                    <a:pt x="21" y="14"/>
                  </a:cubicBezTo>
                  <a:lnTo>
                    <a:pt x="22" y="15"/>
                  </a:lnTo>
                  <a:cubicBezTo>
                    <a:pt x="18" y="18"/>
                    <a:pt x="12" y="19"/>
                    <a:pt x="7" y="17"/>
                  </a:cubicBezTo>
                  <a:lnTo>
                    <a:pt x="7" y="16"/>
                  </a:lnTo>
                  <a:close/>
                  <a:moveTo>
                    <a:pt x="22" y="15"/>
                  </a:moveTo>
                  <a:lnTo>
                    <a:pt x="22" y="15"/>
                  </a:lnTo>
                  <a:lnTo>
                    <a:pt x="22" y="14"/>
                  </a:lnTo>
                  <a:lnTo>
                    <a:pt x="22" y="15"/>
                  </a:lnTo>
                  <a:close/>
                  <a:moveTo>
                    <a:pt x="21" y="14"/>
                  </a:moveTo>
                  <a:cubicBezTo>
                    <a:pt x="22" y="13"/>
                    <a:pt x="22" y="12"/>
                    <a:pt x="21" y="11"/>
                  </a:cubicBezTo>
                  <a:lnTo>
                    <a:pt x="22" y="10"/>
                  </a:lnTo>
                  <a:cubicBezTo>
                    <a:pt x="23" y="12"/>
                    <a:pt x="24" y="13"/>
                    <a:pt x="22" y="15"/>
                  </a:cubicBezTo>
                  <a:lnTo>
                    <a:pt x="21" y="14"/>
                  </a:lnTo>
                  <a:close/>
                  <a:moveTo>
                    <a:pt x="21" y="11"/>
                  </a:moveTo>
                  <a:cubicBezTo>
                    <a:pt x="20" y="10"/>
                    <a:pt x="20" y="9"/>
                    <a:pt x="19" y="9"/>
                  </a:cubicBezTo>
                  <a:lnTo>
                    <a:pt x="20" y="8"/>
                  </a:lnTo>
                  <a:cubicBezTo>
                    <a:pt x="21" y="8"/>
                    <a:pt x="21" y="9"/>
                    <a:pt x="22" y="10"/>
                  </a:cubicBezTo>
                  <a:lnTo>
                    <a:pt x="21" y="11"/>
                  </a:lnTo>
                  <a:close/>
                  <a:moveTo>
                    <a:pt x="19" y="9"/>
                  </a:moveTo>
                  <a:cubicBezTo>
                    <a:pt x="18" y="8"/>
                    <a:pt x="17" y="7"/>
                    <a:pt x="17" y="6"/>
                  </a:cubicBezTo>
                  <a:lnTo>
                    <a:pt x="18" y="6"/>
                  </a:lnTo>
                  <a:cubicBezTo>
                    <a:pt x="18" y="6"/>
                    <a:pt x="19" y="7"/>
                    <a:pt x="20" y="8"/>
                  </a:cubicBezTo>
                  <a:lnTo>
                    <a:pt x="19" y="9"/>
                  </a:lnTo>
                  <a:close/>
                  <a:moveTo>
                    <a:pt x="17" y="6"/>
                  </a:moveTo>
                  <a:lnTo>
                    <a:pt x="1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5613" name="Freeform 93">
              <a:extLst>
                <a:ext uri="{FF2B5EF4-FFF2-40B4-BE49-F238E27FC236}">
                  <a16:creationId xmlns:a16="http://schemas.microsoft.com/office/drawing/2014/main" id="{C4CB722F-4E97-A888-D7C2-D1F8861DC14E}"/>
                </a:ext>
              </a:extLst>
            </p:cNvPr>
            <p:cNvSpPr>
              <a:spLocks/>
            </p:cNvSpPr>
            <p:nvPr/>
          </p:nvSpPr>
          <p:spPr bwMode="auto">
            <a:xfrm>
              <a:off x="2601" y="1425"/>
              <a:ext cx="123" cy="95"/>
            </a:xfrm>
            <a:custGeom>
              <a:avLst/>
              <a:gdLst>
                <a:gd name="T0" fmla="*/ 366473 w 22"/>
                <a:gd name="T1" fmla="*/ 0 h 17"/>
                <a:gd name="T2" fmla="*/ 120249 w 22"/>
                <a:gd name="T3" fmla="*/ 59520 h 17"/>
                <a:gd name="T4" fmla="*/ 33199 w 22"/>
                <a:gd name="T5" fmla="*/ 272063 h 17"/>
                <a:gd name="T6" fmla="*/ 273507 w 22"/>
                <a:gd name="T7" fmla="*/ 457403 h 17"/>
                <a:gd name="T8" fmla="*/ 638918 w 22"/>
                <a:gd name="T9" fmla="*/ 244832 h 17"/>
                <a:gd name="T10" fmla="*/ 398637 w 22"/>
                <a:gd name="T11" fmla="*/ 33166 h 17"/>
                <a:gd name="T12" fmla="*/ 366473 w 22"/>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7">
                  <a:moveTo>
                    <a:pt x="12" y="0"/>
                  </a:moveTo>
                  <a:cubicBezTo>
                    <a:pt x="9" y="0"/>
                    <a:pt x="6" y="1"/>
                    <a:pt x="4" y="2"/>
                  </a:cubicBezTo>
                  <a:cubicBezTo>
                    <a:pt x="2" y="4"/>
                    <a:pt x="0" y="7"/>
                    <a:pt x="1" y="9"/>
                  </a:cubicBezTo>
                  <a:cubicBezTo>
                    <a:pt x="1" y="13"/>
                    <a:pt x="5" y="17"/>
                    <a:pt x="9" y="15"/>
                  </a:cubicBezTo>
                  <a:cubicBezTo>
                    <a:pt x="13" y="14"/>
                    <a:pt x="20" y="13"/>
                    <a:pt x="21" y="8"/>
                  </a:cubicBezTo>
                  <a:cubicBezTo>
                    <a:pt x="22" y="5"/>
                    <a:pt x="20" y="0"/>
                    <a:pt x="13" y="1"/>
                  </a:cubicBezTo>
                  <a:cubicBezTo>
                    <a:pt x="13" y="1"/>
                    <a:pt x="12" y="0"/>
                    <a:pt x="1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4" name="Freeform 94">
              <a:extLst>
                <a:ext uri="{FF2B5EF4-FFF2-40B4-BE49-F238E27FC236}">
                  <a16:creationId xmlns:a16="http://schemas.microsoft.com/office/drawing/2014/main" id="{376D3C54-1A4E-2EE9-783D-D56201C48C65}"/>
                </a:ext>
              </a:extLst>
            </p:cNvPr>
            <p:cNvSpPr>
              <a:spLocks noEditPoints="1"/>
            </p:cNvSpPr>
            <p:nvPr/>
          </p:nvSpPr>
          <p:spPr bwMode="auto">
            <a:xfrm>
              <a:off x="2601" y="1419"/>
              <a:ext cx="123" cy="95"/>
            </a:xfrm>
            <a:custGeom>
              <a:avLst/>
              <a:gdLst>
                <a:gd name="T0" fmla="*/ 366473 w 22"/>
                <a:gd name="T1" fmla="*/ 0 h 17"/>
                <a:gd name="T2" fmla="*/ 366473 w 22"/>
                <a:gd name="T3" fmla="*/ 0 h 17"/>
                <a:gd name="T4" fmla="*/ 366473 w 22"/>
                <a:gd name="T5" fmla="*/ 0 h 17"/>
                <a:gd name="T6" fmla="*/ 273507 w 22"/>
                <a:gd name="T7" fmla="*/ 33166 h 17"/>
                <a:gd name="T8" fmla="*/ 273507 w 22"/>
                <a:gd name="T9" fmla="*/ 59520 h 17"/>
                <a:gd name="T10" fmla="*/ 273507 w 22"/>
                <a:gd name="T11" fmla="*/ 33166 h 17"/>
                <a:gd name="T12" fmla="*/ 120249 w 22"/>
                <a:gd name="T13" fmla="*/ 119884 h 17"/>
                <a:gd name="T14" fmla="*/ 246252 w 22"/>
                <a:gd name="T15" fmla="*/ 59520 h 17"/>
                <a:gd name="T16" fmla="*/ 120249 w 22"/>
                <a:gd name="T17" fmla="*/ 92653 h 17"/>
                <a:gd name="T18" fmla="*/ 120249 w 22"/>
                <a:gd name="T19" fmla="*/ 119884 h 17"/>
                <a:gd name="T20" fmla="*/ 120249 w 22"/>
                <a:gd name="T21" fmla="*/ 119884 h 17"/>
                <a:gd name="T22" fmla="*/ 120249 w 22"/>
                <a:gd name="T23" fmla="*/ 92653 h 17"/>
                <a:gd name="T24" fmla="*/ 92804 w 22"/>
                <a:gd name="T25" fmla="*/ 119884 h 17"/>
                <a:gd name="T26" fmla="*/ 92804 w 22"/>
                <a:gd name="T27" fmla="*/ 152173 h 17"/>
                <a:gd name="T28" fmla="*/ 92804 w 22"/>
                <a:gd name="T29" fmla="*/ 152173 h 17"/>
                <a:gd name="T30" fmla="*/ 60639 w 22"/>
                <a:gd name="T31" fmla="*/ 152173 h 17"/>
                <a:gd name="T32" fmla="*/ 92804 w 22"/>
                <a:gd name="T33" fmla="*/ 152173 h 17"/>
                <a:gd name="T34" fmla="*/ 60639 w 22"/>
                <a:gd name="T35" fmla="*/ 152173 h 17"/>
                <a:gd name="T36" fmla="*/ 33199 w 22"/>
                <a:gd name="T37" fmla="*/ 305224 h 17"/>
                <a:gd name="T38" fmla="*/ 60639 w 22"/>
                <a:gd name="T39" fmla="*/ 364716 h 17"/>
                <a:gd name="T40" fmla="*/ 33199 w 22"/>
                <a:gd name="T41" fmla="*/ 305224 h 17"/>
                <a:gd name="T42" fmla="*/ 92804 w 22"/>
                <a:gd name="T43" fmla="*/ 484634 h 17"/>
                <a:gd name="T44" fmla="*/ 120249 w 22"/>
                <a:gd name="T45" fmla="*/ 457403 h 17"/>
                <a:gd name="T46" fmla="*/ 92804 w 22"/>
                <a:gd name="T47" fmla="*/ 484634 h 17"/>
                <a:gd name="T48" fmla="*/ 273507 w 22"/>
                <a:gd name="T49" fmla="*/ 484634 h 17"/>
                <a:gd name="T50" fmla="*/ 213025 w 22"/>
                <a:gd name="T51" fmla="*/ 484634 h 17"/>
                <a:gd name="T52" fmla="*/ 273507 w 22"/>
                <a:gd name="T53" fmla="*/ 484634 h 17"/>
                <a:gd name="T54" fmla="*/ 273507 w 22"/>
                <a:gd name="T55" fmla="*/ 484634 h 17"/>
                <a:gd name="T56" fmla="*/ 273507 w 22"/>
                <a:gd name="T57" fmla="*/ 484634 h 17"/>
                <a:gd name="T58" fmla="*/ 273507 w 22"/>
                <a:gd name="T59" fmla="*/ 484634 h 17"/>
                <a:gd name="T60" fmla="*/ 366473 w 22"/>
                <a:gd name="T61" fmla="*/ 484634 h 17"/>
                <a:gd name="T62" fmla="*/ 366473 w 22"/>
                <a:gd name="T63" fmla="*/ 457403 h 17"/>
                <a:gd name="T64" fmla="*/ 366473 w 22"/>
                <a:gd name="T65" fmla="*/ 484634 h 17"/>
                <a:gd name="T66" fmla="*/ 611662 w 22"/>
                <a:gd name="T67" fmla="*/ 272063 h 17"/>
                <a:gd name="T68" fmla="*/ 611662 w 22"/>
                <a:gd name="T69" fmla="*/ 272063 h 17"/>
                <a:gd name="T70" fmla="*/ 638918 w 22"/>
                <a:gd name="T71" fmla="*/ 272063 h 17"/>
                <a:gd name="T72" fmla="*/ 579341 w 22"/>
                <a:gd name="T73" fmla="*/ 119884 h 17"/>
                <a:gd name="T74" fmla="*/ 611662 w 22"/>
                <a:gd name="T75" fmla="*/ 185339 h 17"/>
                <a:gd name="T76" fmla="*/ 518859 w 22"/>
                <a:gd name="T77" fmla="*/ 33166 h 17"/>
                <a:gd name="T78" fmla="*/ 518859 w 22"/>
                <a:gd name="T79" fmla="*/ 92653 h 17"/>
                <a:gd name="T80" fmla="*/ 518859 w 22"/>
                <a:gd name="T81" fmla="*/ 33166 h 17"/>
                <a:gd name="T82" fmla="*/ 398637 w 22"/>
                <a:gd name="T83" fmla="*/ 33166 h 17"/>
                <a:gd name="T84" fmla="*/ 398637 w 22"/>
                <a:gd name="T85" fmla="*/ 33166 h 17"/>
                <a:gd name="T86" fmla="*/ 398637 w 22"/>
                <a:gd name="T87" fmla="*/ 33166 h 17"/>
                <a:gd name="T88" fmla="*/ 366473 w 22"/>
                <a:gd name="T89" fmla="*/ 59520 h 17"/>
                <a:gd name="T90" fmla="*/ 398637 w 22"/>
                <a:gd name="T91" fmla="*/ 33166 h 17"/>
                <a:gd name="T92" fmla="*/ 366473 w 22"/>
                <a:gd name="T93" fmla="*/ 59520 h 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17">
                  <a:moveTo>
                    <a:pt x="12" y="2"/>
                  </a:moveTo>
                  <a:lnTo>
                    <a:pt x="12" y="2"/>
                  </a:lnTo>
                  <a:lnTo>
                    <a:pt x="12" y="0"/>
                  </a:lnTo>
                  <a:lnTo>
                    <a:pt x="12" y="2"/>
                  </a:lnTo>
                  <a:close/>
                  <a:moveTo>
                    <a:pt x="12" y="0"/>
                  </a:moveTo>
                  <a:lnTo>
                    <a:pt x="12" y="0"/>
                  </a:lnTo>
                  <a:lnTo>
                    <a:pt x="12" y="1"/>
                  </a:lnTo>
                  <a:lnTo>
                    <a:pt x="12" y="0"/>
                  </a:lnTo>
                  <a:close/>
                  <a:moveTo>
                    <a:pt x="12" y="2"/>
                  </a:moveTo>
                  <a:cubicBezTo>
                    <a:pt x="11" y="2"/>
                    <a:pt x="10" y="2"/>
                    <a:pt x="9" y="2"/>
                  </a:cubicBezTo>
                  <a:lnTo>
                    <a:pt x="9" y="1"/>
                  </a:lnTo>
                  <a:cubicBezTo>
                    <a:pt x="10" y="0"/>
                    <a:pt x="11" y="0"/>
                    <a:pt x="12" y="0"/>
                  </a:cubicBezTo>
                  <a:lnTo>
                    <a:pt x="12" y="2"/>
                  </a:lnTo>
                  <a:close/>
                  <a:moveTo>
                    <a:pt x="9" y="2"/>
                  </a:moveTo>
                  <a:cubicBezTo>
                    <a:pt x="9" y="2"/>
                    <a:pt x="8" y="2"/>
                    <a:pt x="8" y="2"/>
                  </a:cubicBezTo>
                  <a:lnTo>
                    <a:pt x="8" y="1"/>
                  </a:lnTo>
                  <a:cubicBezTo>
                    <a:pt x="8" y="1"/>
                    <a:pt x="8" y="1"/>
                    <a:pt x="9" y="1"/>
                  </a:cubicBezTo>
                  <a:lnTo>
                    <a:pt x="9" y="2"/>
                  </a:lnTo>
                  <a:close/>
                  <a:moveTo>
                    <a:pt x="8" y="2"/>
                  </a:moveTo>
                  <a:cubicBezTo>
                    <a:pt x="7" y="3"/>
                    <a:pt x="6" y="3"/>
                    <a:pt x="4" y="4"/>
                  </a:cubicBezTo>
                  <a:lnTo>
                    <a:pt x="4" y="3"/>
                  </a:lnTo>
                  <a:cubicBezTo>
                    <a:pt x="5" y="2"/>
                    <a:pt x="6" y="1"/>
                    <a:pt x="8" y="1"/>
                  </a:cubicBezTo>
                  <a:lnTo>
                    <a:pt x="8" y="2"/>
                  </a:lnTo>
                  <a:close/>
                  <a:moveTo>
                    <a:pt x="4" y="4"/>
                  </a:moveTo>
                  <a:lnTo>
                    <a:pt x="4" y="4"/>
                  </a:lnTo>
                  <a:lnTo>
                    <a:pt x="4" y="3"/>
                  </a:lnTo>
                  <a:lnTo>
                    <a:pt x="4" y="4"/>
                  </a:lnTo>
                  <a:close/>
                  <a:moveTo>
                    <a:pt x="4" y="4"/>
                  </a:moveTo>
                  <a:lnTo>
                    <a:pt x="4" y="4"/>
                  </a:lnTo>
                  <a:lnTo>
                    <a:pt x="4" y="3"/>
                  </a:lnTo>
                  <a:lnTo>
                    <a:pt x="4" y="4"/>
                  </a:lnTo>
                  <a:close/>
                  <a:moveTo>
                    <a:pt x="4" y="3"/>
                  </a:moveTo>
                  <a:lnTo>
                    <a:pt x="4" y="3"/>
                  </a:lnTo>
                  <a:close/>
                  <a:moveTo>
                    <a:pt x="4" y="4"/>
                  </a:moveTo>
                  <a:cubicBezTo>
                    <a:pt x="4" y="4"/>
                    <a:pt x="4" y="4"/>
                    <a:pt x="3" y="5"/>
                  </a:cubicBezTo>
                  <a:lnTo>
                    <a:pt x="3" y="4"/>
                  </a:lnTo>
                  <a:cubicBezTo>
                    <a:pt x="3" y="3"/>
                    <a:pt x="3" y="3"/>
                    <a:pt x="4" y="3"/>
                  </a:cubicBezTo>
                  <a:lnTo>
                    <a:pt x="4" y="4"/>
                  </a:lnTo>
                  <a:close/>
                  <a:moveTo>
                    <a:pt x="3" y="5"/>
                  </a:moveTo>
                  <a:lnTo>
                    <a:pt x="3" y="5"/>
                  </a:lnTo>
                  <a:lnTo>
                    <a:pt x="3" y="4"/>
                  </a:lnTo>
                  <a:lnTo>
                    <a:pt x="3" y="5"/>
                  </a:lnTo>
                  <a:close/>
                  <a:moveTo>
                    <a:pt x="3" y="5"/>
                  </a:moveTo>
                  <a:cubicBezTo>
                    <a:pt x="3" y="5"/>
                    <a:pt x="3" y="5"/>
                    <a:pt x="3" y="5"/>
                  </a:cubicBezTo>
                  <a:lnTo>
                    <a:pt x="2" y="5"/>
                  </a:lnTo>
                  <a:cubicBezTo>
                    <a:pt x="2" y="4"/>
                    <a:pt x="2" y="4"/>
                    <a:pt x="3" y="4"/>
                  </a:cubicBezTo>
                  <a:lnTo>
                    <a:pt x="3" y="5"/>
                  </a:lnTo>
                  <a:close/>
                  <a:moveTo>
                    <a:pt x="3" y="5"/>
                  </a:moveTo>
                  <a:cubicBezTo>
                    <a:pt x="2" y="7"/>
                    <a:pt x="1" y="9"/>
                    <a:pt x="1" y="10"/>
                  </a:cubicBezTo>
                  <a:lnTo>
                    <a:pt x="0" y="10"/>
                  </a:lnTo>
                  <a:cubicBezTo>
                    <a:pt x="0" y="9"/>
                    <a:pt x="0" y="6"/>
                    <a:pt x="2" y="5"/>
                  </a:cubicBezTo>
                  <a:lnTo>
                    <a:pt x="3" y="5"/>
                  </a:lnTo>
                  <a:close/>
                  <a:moveTo>
                    <a:pt x="1" y="10"/>
                  </a:moveTo>
                  <a:lnTo>
                    <a:pt x="1" y="10"/>
                  </a:lnTo>
                  <a:close/>
                  <a:moveTo>
                    <a:pt x="1" y="10"/>
                  </a:moveTo>
                  <a:cubicBezTo>
                    <a:pt x="1" y="11"/>
                    <a:pt x="1" y="11"/>
                    <a:pt x="2" y="12"/>
                  </a:cubicBezTo>
                  <a:lnTo>
                    <a:pt x="0" y="12"/>
                  </a:lnTo>
                  <a:cubicBezTo>
                    <a:pt x="0" y="12"/>
                    <a:pt x="0" y="11"/>
                    <a:pt x="0" y="10"/>
                  </a:cubicBezTo>
                  <a:lnTo>
                    <a:pt x="1" y="10"/>
                  </a:lnTo>
                  <a:close/>
                  <a:moveTo>
                    <a:pt x="2" y="12"/>
                  </a:moveTo>
                  <a:cubicBezTo>
                    <a:pt x="2" y="13"/>
                    <a:pt x="3" y="14"/>
                    <a:pt x="4" y="15"/>
                  </a:cubicBezTo>
                  <a:lnTo>
                    <a:pt x="3" y="16"/>
                  </a:lnTo>
                  <a:cubicBezTo>
                    <a:pt x="2" y="15"/>
                    <a:pt x="1" y="14"/>
                    <a:pt x="0" y="12"/>
                  </a:cubicBezTo>
                  <a:lnTo>
                    <a:pt x="2" y="12"/>
                  </a:lnTo>
                  <a:close/>
                  <a:moveTo>
                    <a:pt x="4" y="15"/>
                  </a:moveTo>
                  <a:cubicBezTo>
                    <a:pt x="5" y="15"/>
                    <a:pt x="6" y="16"/>
                    <a:pt x="7" y="16"/>
                  </a:cubicBezTo>
                  <a:lnTo>
                    <a:pt x="7" y="17"/>
                  </a:lnTo>
                  <a:cubicBezTo>
                    <a:pt x="6" y="17"/>
                    <a:pt x="4" y="17"/>
                    <a:pt x="3" y="16"/>
                  </a:cubicBezTo>
                  <a:lnTo>
                    <a:pt x="4" y="15"/>
                  </a:lnTo>
                  <a:close/>
                  <a:moveTo>
                    <a:pt x="7" y="16"/>
                  </a:moveTo>
                  <a:cubicBezTo>
                    <a:pt x="8" y="16"/>
                    <a:pt x="8" y="16"/>
                    <a:pt x="9" y="16"/>
                  </a:cubicBezTo>
                  <a:lnTo>
                    <a:pt x="9" y="17"/>
                  </a:lnTo>
                  <a:cubicBezTo>
                    <a:pt x="9" y="17"/>
                    <a:pt x="8" y="17"/>
                    <a:pt x="7" y="17"/>
                  </a:cubicBezTo>
                  <a:lnTo>
                    <a:pt x="7" y="16"/>
                  </a:lnTo>
                  <a:close/>
                  <a:moveTo>
                    <a:pt x="9" y="17"/>
                  </a:moveTo>
                  <a:lnTo>
                    <a:pt x="9" y="17"/>
                  </a:lnTo>
                  <a:lnTo>
                    <a:pt x="9" y="16"/>
                  </a:lnTo>
                  <a:lnTo>
                    <a:pt x="9" y="17"/>
                  </a:lnTo>
                  <a:close/>
                  <a:moveTo>
                    <a:pt x="9" y="16"/>
                  </a:moveTo>
                  <a:lnTo>
                    <a:pt x="9" y="16"/>
                  </a:lnTo>
                  <a:lnTo>
                    <a:pt x="9" y="17"/>
                  </a:lnTo>
                  <a:lnTo>
                    <a:pt x="9" y="16"/>
                  </a:lnTo>
                  <a:close/>
                  <a:moveTo>
                    <a:pt x="9" y="16"/>
                  </a:moveTo>
                  <a:lnTo>
                    <a:pt x="9" y="16"/>
                  </a:lnTo>
                  <a:close/>
                  <a:moveTo>
                    <a:pt x="9" y="16"/>
                  </a:moveTo>
                  <a:cubicBezTo>
                    <a:pt x="10" y="15"/>
                    <a:pt x="11" y="15"/>
                    <a:pt x="12" y="15"/>
                  </a:cubicBezTo>
                  <a:lnTo>
                    <a:pt x="12" y="16"/>
                  </a:lnTo>
                  <a:cubicBezTo>
                    <a:pt x="11" y="16"/>
                    <a:pt x="10" y="17"/>
                    <a:pt x="9" y="17"/>
                  </a:cubicBezTo>
                  <a:lnTo>
                    <a:pt x="9" y="16"/>
                  </a:lnTo>
                  <a:close/>
                  <a:moveTo>
                    <a:pt x="12" y="15"/>
                  </a:moveTo>
                  <a:cubicBezTo>
                    <a:pt x="16" y="13"/>
                    <a:pt x="19" y="12"/>
                    <a:pt x="20" y="9"/>
                  </a:cubicBezTo>
                  <a:lnTo>
                    <a:pt x="21" y="9"/>
                  </a:lnTo>
                  <a:cubicBezTo>
                    <a:pt x="20" y="13"/>
                    <a:pt x="16" y="15"/>
                    <a:pt x="12" y="16"/>
                  </a:cubicBezTo>
                  <a:lnTo>
                    <a:pt x="12" y="15"/>
                  </a:lnTo>
                  <a:close/>
                  <a:moveTo>
                    <a:pt x="20" y="9"/>
                  </a:moveTo>
                  <a:lnTo>
                    <a:pt x="20" y="9"/>
                  </a:lnTo>
                  <a:lnTo>
                    <a:pt x="21" y="9"/>
                  </a:lnTo>
                  <a:lnTo>
                    <a:pt x="20" y="9"/>
                  </a:lnTo>
                  <a:close/>
                  <a:moveTo>
                    <a:pt x="20" y="9"/>
                  </a:moveTo>
                  <a:cubicBezTo>
                    <a:pt x="20" y="8"/>
                    <a:pt x="20" y="7"/>
                    <a:pt x="20" y="6"/>
                  </a:cubicBezTo>
                  <a:lnTo>
                    <a:pt x="21" y="6"/>
                  </a:lnTo>
                  <a:cubicBezTo>
                    <a:pt x="22" y="7"/>
                    <a:pt x="22" y="8"/>
                    <a:pt x="21" y="9"/>
                  </a:cubicBezTo>
                  <a:lnTo>
                    <a:pt x="20" y="9"/>
                  </a:lnTo>
                  <a:close/>
                  <a:moveTo>
                    <a:pt x="20" y="6"/>
                  </a:moveTo>
                  <a:cubicBezTo>
                    <a:pt x="20" y="5"/>
                    <a:pt x="19" y="4"/>
                    <a:pt x="19" y="4"/>
                  </a:cubicBezTo>
                  <a:lnTo>
                    <a:pt x="20" y="3"/>
                  </a:lnTo>
                  <a:cubicBezTo>
                    <a:pt x="21" y="4"/>
                    <a:pt x="21" y="5"/>
                    <a:pt x="21" y="6"/>
                  </a:cubicBezTo>
                  <a:lnTo>
                    <a:pt x="20" y="6"/>
                  </a:lnTo>
                  <a:close/>
                  <a:moveTo>
                    <a:pt x="19" y="4"/>
                  </a:moveTo>
                  <a:cubicBezTo>
                    <a:pt x="18" y="3"/>
                    <a:pt x="18" y="3"/>
                    <a:pt x="17" y="3"/>
                  </a:cubicBezTo>
                  <a:lnTo>
                    <a:pt x="17" y="1"/>
                  </a:lnTo>
                  <a:cubicBezTo>
                    <a:pt x="18" y="2"/>
                    <a:pt x="19" y="2"/>
                    <a:pt x="20" y="3"/>
                  </a:cubicBezTo>
                  <a:lnTo>
                    <a:pt x="19" y="4"/>
                  </a:lnTo>
                  <a:close/>
                  <a:moveTo>
                    <a:pt x="17" y="3"/>
                  </a:moveTo>
                  <a:cubicBezTo>
                    <a:pt x="16" y="2"/>
                    <a:pt x="15" y="2"/>
                    <a:pt x="14" y="3"/>
                  </a:cubicBezTo>
                  <a:lnTo>
                    <a:pt x="13" y="1"/>
                  </a:lnTo>
                  <a:cubicBezTo>
                    <a:pt x="15" y="1"/>
                    <a:pt x="16" y="1"/>
                    <a:pt x="17" y="1"/>
                  </a:cubicBezTo>
                  <a:lnTo>
                    <a:pt x="17" y="3"/>
                  </a:lnTo>
                  <a:close/>
                  <a:moveTo>
                    <a:pt x="13" y="1"/>
                  </a:moveTo>
                  <a:lnTo>
                    <a:pt x="13" y="1"/>
                  </a:lnTo>
                  <a:lnTo>
                    <a:pt x="13" y="2"/>
                  </a:lnTo>
                  <a:lnTo>
                    <a:pt x="13" y="1"/>
                  </a:lnTo>
                  <a:close/>
                  <a:moveTo>
                    <a:pt x="14" y="3"/>
                  </a:moveTo>
                  <a:cubicBezTo>
                    <a:pt x="13" y="3"/>
                    <a:pt x="13" y="3"/>
                    <a:pt x="12" y="2"/>
                  </a:cubicBezTo>
                  <a:lnTo>
                    <a:pt x="13" y="1"/>
                  </a:lnTo>
                  <a:cubicBezTo>
                    <a:pt x="13" y="1"/>
                    <a:pt x="13" y="2"/>
                    <a:pt x="13" y="1"/>
                  </a:cubicBezTo>
                  <a:lnTo>
                    <a:pt x="14" y="3"/>
                  </a:lnTo>
                  <a:close/>
                  <a:moveTo>
                    <a:pt x="12" y="2"/>
                  </a:moveTo>
                  <a:cubicBezTo>
                    <a:pt x="12" y="2"/>
                    <a:pt x="12" y="2"/>
                    <a:pt x="12" y="2"/>
                  </a:cubicBezTo>
                  <a:lnTo>
                    <a:pt x="12" y="0"/>
                  </a:lnTo>
                  <a:cubicBezTo>
                    <a:pt x="12" y="0"/>
                    <a:pt x="13" y="1"/>
                    <a:pt x="13" y="1"/>
                  </a:cubicBezTo>
                  <a:lnTo>
                    <a:pt x="12" y="2"/>
                  </a:lnTo>
                  <a:close/>
                  <a:moveTo>
                    <a:pt x="12" y="2"/>
                  </a:moveTo>
                  <a:lnTo>
                    <a:pt x="12" y="2"/>
                  </a:lnTo>
                  <a:lnTo>
                    <a:pt x="12" y="1"/>
                  </a:ln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5" name="Freeform 95">
              <a:extLst>
                <a:ext uri="{FF2B5EF4-FFF2-40B4-BE49-F238E27FC236}">
                  <a16:creationId xmlns:a16="http://schemas.microsoft.com/office/drawing/2014/main" id="{D85163FD-764F-38F6-A2B2-2ECAF82499F6}"/>
                </a:ext>
              </a:extLst>
            </p:cNvPr>
            <p:cNvSpPr>
              <a:spLocks/>
            </p:cNvSpPr>
            <p:nvPr/>
          </p:nvSpPr>
          <p:spPr bwMode="auto">
            <a:xfrm>
              <a:off x="2646" y="1358"/>
              <a:ext cx="151" cy="95"/>
            </a:xfrm>
            <a:custGeom>
              <a:avLst/>
              <a:gdLst>
                <a:gd name="T0" fmla="*/ 639865 w 27"/>
                <a:gd name="T1" fmla="*/ 59520 h 17"/>
                <a:gd name="T2" fmla="*/ 399160 w 27"/>
                <a:gd name="T3" fmla="*/ 0 h 17"/>
                <a:gd name="T4" fmla="*/ 120353 w 27"/>
                <a:gd name="T5" fmla="*/ 119884 h 17"/>
                <a:gd name="T6" fmla="*/ 459868 w 27"/>
                <a:gd name="T7" fmla="*/ 425114 h 17"/>
                <a:gd name="T8" fmla="*/ 459868 w 27"/>
                <a:gd name="T9" fmla="*/ 484634 h 17"/>
                <a:gd name="T10" fmla="*/ 793438 w 27"/>
                <a:gd name="T11" fmla="*/ 332612 h 17"/>
                <a:gd name="T12" fmla="*/ 639865 w 27"/>
                <a:gd name="T13" fmla="*/ 5952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7">
                  <a:moveTo>
                    <a:pt x="21" y="2"/>
                  </a:moveTo>
                  <a:cubicBezTo>
                    <a:pt x="19" y="1"/>
                    <a:pt x="16" y="0"/>
                    <a:pt x="13" y="0"/>
                  </a:cubicBezTo>
                  <a:cubicBezTo>
                    <a:pt x="9" y="0"/>
                    <a:pt x="5" y="2"/>
                    <a:pt x="4" y="4"/>
                  </a:cubicBezTo>
                  <a:cubicBezTo>
                    <a:pt x="0" y="10"/>
                    <a:pt x="10" y="11"/>
                    <a:pt x="15" y="14"/>
                  </a:cubicBezTo>
                  <a:cubicBezTo>
                    <a:pt x="15" y="14"/>
                    <a:pt x="15" y="16"/>
                    <a:pt x="15" y="16"/>
                  </a:cubicBezTo>
                  <a:cubicBezTo>
                    <a:pt x="19" y="17"/>
                    <a:pt x="25" y="14"/>
                    <a:pt x="26" y="11"/>
                  </a:cubicBezTo>
                  <a:cubicBezTo>
                    <a:pt x="27" y="8"/>
                    <a:pt x="26" y="4"/>
                    <a:pt x="2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6" name="Freeform 96">
              <a:extLst>
                <a:ext uri="{FF2B5EF4-FFF2-40B4-BE49-F238E27FC236}">
                  <a16:creationId xmlns:a16="http://schemas.microsoft.com/office/drawing/2014/main" id="{B54C4ABA-E826-BF86-5D01-16947497CE73}"/>
                </a:ext>
              </a:extLst>
            </p:cNvPr>
            <p:cNvSpPr>
              <a:spLocks noEditPoints="1"/>
            </p:cNvSpPr>
            <p:nvPr/>
          </p:nvSpPr>
          <p:spPr bwMode="auto">
            <a:xfrm>
              <a:off x="2651" y="1352"/>
              <a:ext cx="146" cy="101"/>
            </a:xfrm>
            <a:custGeom>
              <a:avLst/>
              <a:gdLst>
                <a:gd name="T0" fmla="*/ 502156 w 26"/>
                <a:gd name="T1" fmla="*/ 33751 h 18"/>
                <a:gd name="T2" fmla="*/ 502156 w 26"/>
                <a:gd name="T3" fmla="*/ 61492 h 18"/>
                <a:gd name="T4" fmla="*/ 502156 w 26"/>
                <a:gd name="T5" fmla="*/ 33751 h 18"/>
                <a:gd name="T6" fmla="*/ 373788 w 26"/>
                <a:gd name="T7" fmla="*/ 61492 h 18"/>
                <a:gd name="T8" fmla="*/ 373788 w 26"/>
                <a:gd name="T9" fmla="*/ 61492 h 18"/>
                <a:gd name="T10" fmla="*/ 373788 w 26"/>
                <a:gd name="T11" fmla="*/ 0 h 18"/>
                <a:gd name="T12" fmla="*/ 312170 w 26"/>
                <a:gd name="T13" fmla="*/ 61492 h 18"/>
                <a:gd name="T14" fmla="*/ 373788 w 26"/>
                <a:gd name="T15" fmla="*/ 61492 h 18"/>
                <a:gd name="T16" fmla="*/ 312170 w 26"/>
                <a:gd name="T17" fmla="*/ 33751 h 18"/>
                <a:gd name="T18" fmla="*/ 284363 w 26"/>
                <a:gd name="T19" fmla="*/ 33751 h 18"/>
                <a:gd name="T20" fmla="*/ 284363 w 26"/>
                <a:gd name="T21" fmla="*/ 61492 h 18"/>
                <a:gd name="T22" fmla="*/ 284363 w 26"/>
                <a:gd name="T23" fmla="*/ 33751 h 18"/>
                <a:gd name="T24" fmla="*/ 61612 w 26"/>
                <a:gd name="T25" fmla="*/ 155630 h 18"/>
                <a:gd name="T26" fmla="*/ 94378 w 26"/>
                <a:gd name="T27" fmla="*/ 189381 h 18"/>
                <a:gd name="T28" fmla="*/ 61612 w 26"/>
                <a:gd name="T29" fmla="*/ 155630 h 18"/>
                <a:gd name="T30" fmla="*/ 156181 w 26"/>
                <a:gd name="T31" fmla="*/ 311288 h 18"/>
                <a:gd name="T32" fmla="*/ 156181 w 26"/>
                <a:gd name="T33" fmla="*/ 311288 h 18"/>
                <a:gd name="T34" fmla="*/ 123230 w 26"/>
                <a:gd name="T35" fmla="*/ 372746 h 18"/>
                <a:gd name="T36" fmla="*/ 441425 w 26"/>
                <a:gd name="T37" fmla="*/ 466917 h 18"/>
                <a:gd name="T38" fmla="*/ 284363 w 26"/>
                <a:gd name="T39" fmla="*/ 372746 h 18"/>
                <a:gd name="T40" fmla="*/ 407621 w 26"/>
                <a:gd name="T41" fmla="*/ 500668 h 18"/>
                <a:gd name="T42" fmla="*/ 441425 w 26"/>
                <a:gd name="T43" fmla="*/ 466917 h 18"/>
                <a:gd name="T44" fmla="*/ 407621 w 26"/>
                <a:gd name="T45" fmla="*/ 500668 h 18"/>
                <a:gd name="T46" fmla="*/ 469238 w 26"/>
                <a:gd name="T47" fmla="*/ 500668 h 18"/>
                <a:gd name="T48" fmla="*/ 469238 w 26"/>
                <a:gd name="T49" fmla="*/ 500668 h 18"/>
                <a:gd name="T50" fmla="*/ 441425 w 26"/>
                <a:gd name="T51" fmla="*/ 528404 h 18"/>
                <a:gd name="T52" fmla="*/ 469238 w 26"/>
                <a:gd name="T53" fmla="*/ 500668 h 18"/>
                <a:gd name="T54" fmla="*/ 469238 w 26"/>
                <a:gd name="T55" fmla="*/ 500668 h 18"/>
                <a:gd name="T56" fmla="*/ 469238 w 26"/>
                <a:gd name="T57" fmla="*/ 528404 h 18"/>
                <a:gd name="T58" fmla="*/ 625419 w 26"/>
                <a:gd name="T59" fmla="*/ 500668 h 18"/>
                <a:gd name="T60" fmla="*/ 469238 w 26"/>
                <a:gd name="T61" fmla="*/ 500668 h 18"/>
                <a:gd name="T62" fmla="*/ 815399 w 26"/>
                <a:gd name="T63" fmla="*/ 372746 h 18"/>
                <a:gd name="T64" fmla="*/ 815399 w 26"/>
                <a:gd name="T65" fmla="*/ 372746 h 18"/>
                <a:gd name="T66" fmla="*/ 815399 w 26"/>
                <a:gd name="T67" fmla="*/ 372746 h 18"/>
                <a:gd name="T68" fmla="*/ 815399 w 26"/>
                <a:gd name="T69" fmla="*/ 372746 h 18"/>
                <a:gd name="T70" fmla="*/ 753596 w 26"/>
                <a:gd name="T71" fmla="*/ 372746 h 18"/>
                <a:gd name="T72" fmla="*/ 753596 w 26"/>
                <a:gd name="T73" fmla="*/ 372746 h 18"/>
                <a:gd name="T74" fmla="*/ 815399 w 26"/>
                <a:gd name="T75" fmla="*/ 372746 h 18"/>
                <a:gd name="T76" fmla="*/ 815399 w 26"/>
                <a:gd name="T77" fmla="*/ 372746 h 18"/>
                <a:gd name="T78" fmla="*/ 815399 w 26"/>
                <a:gd name="T79" fmla="*/ 372746 h 18"/>
                <a:gd name="T80" fmla="*/ 781566 w 26"/>
                <a:gd name="T81" fmla="*/ 217116 h 18"/>
                <a:gd name="T82" fmla="*/ 753596 w 26"/>
                <a:gd name="T83" fmla="*/ 217116 h 18"/>
                <a:gd name="T84" fmla="*/ 781566 w 26"/>
                <a:gd name="T85" fmla="*/ 217116 h 18"/>
                <a:gd name="T86" fmla="*/ 659218 w 26"/>
                <a:gd name="T87" fmla="*/ 94171 h 18"/>
                <a:gd name="T88" fmla="*/ 625419 w 26"/>
                <a:gd name="T89" fmla="*/ 121907 h 18"/>
                <a:gd name="T90" fmla="*/ 625419 w 26"/>
                <a:gd name="T91" fmla="*/ 121907 h 18"/>
                <a:gd name="T92" fmla="*/ 625419 w 26"/>
                <a:gd name="T93" fmla="*/ 94171 h 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6" h="18">
                  <a:moveTo>
                    <a:pt x="20" y="4"/>
                  </a:moveTo>
                  <a:cubicBezTo>
                    <a:pt x="19" y="3"/>
                    <a:pt x="17" y="3"/>
                    <a:pt x="16" y="2"/>
                  </a:cubicBezTo>
                  <a:lnTo>
                    <a:pt x="16" y="1"/>
                  </a:lnTo>
                  <a:cubicBezTo>
                    <a:pt x="18" y="1"/>
                    <a:pt x="19" y="2"/>
                    <a:pt x="21" y="3"/>
                  </a:cubicBezTo>
                  <a:lnTo>
                    <a:pt x="20" y="4"/>
                  </a:lnTo>
                  <a:close/>
                  <a:moveTo>
                    <a:pt x="16" y="2"/>
                  </a:moveTo>
                  <a:cubicBezTo>
                    <a:pt x="15" y="2"/>
                    <a:pt x="13" y="2"/>
                    <a:pt x="12" y="2"/>
                  </a:cubicBezTo>
                  <a:lnTo>
                    <a:pt x="12" y="0"/>
                  </a:lnTo>
                  <a:cubicBezTo>
                    <a:pt x="13" y="0"/>
                    <a:pt x="15" y="0"/>
                    <a:pt x="16" y="1"/>
                  </a:cubicBezTo>
                  <a:lnTo>
                    <a:pt x="16" y="2"/>
                  </a:lnTo>
                  <a:close/>
                  <a:moveTo>
                    <a:pt x="12" y="2"/>
                  </a:moveTo>
                  <a:lnTo>
                    <a:pt x="12" y="2"/>
                  </a:lnTo>
                  <a:lnTo>
                    <a:pt x="12" y="1"/>
                  </a:lnTo>
                  <a:lnTo>
                    <a:pt x="12" y="2"/>
                  </a:lnTo>
                  <a:close/>
                  <a:moveTo>
                    <a:pt x="12" y="2"/>
                  </a:moveTo>
                  <a:lnTo>
                    <a:pt x="12" y="2"/>
                  </a:lnTo>
                  <a:lnTo>
                    <a:pt x="12" y="0"/>
                  </a:lnTo>
                  <a:lnTo>
                    <a:pt x="12" y="2"/>
                  </a:lnTo>
                  <a:close/>
                  <a:moveTo>
                    <a:pt x="12" y="2"/>
                  </a:moveTo>
                  <a:cubicBezTo>
                    <a:pt x="11" y="2"/>
                    <a:pt x="11" y="2"/>
                    <a:pt x="10" y="2"/>
                  </a:cubicBezTo>
                  <a:lnTo>
                    <a:pt x="10" y="1"/>
                  </a:lnTo>
                  <a:cubicBezTo>
                    <a:pt x="11" y="1"/>
                    <a:pt x="11" y="0"/>
                    <a:pt x="12" y="0"/>
                  </a:cubicBezTo>
                  <a:lnTo>
                    <a:pt x="12" y="2"/>
                  </a:lnTo>
                  <a:close/>
                  <a:moveTo>
                    <a:pt x="10" y="1"/>
                  </a:moveTo>
                  <a:lnTo>
                    <a:pt x="10" y="1"/>
                  </a:lnTo>
                  <a:close/>
                  <a:moveTo>
                    <a:pt x="10" y="2"/>
                  </a:moveTo>
                  <a:cubicBezTo>
                    <a:pt x="10" y="2"/>
                    <a:pt x="9" y="2"/>
                    <a:pt x="9" y="2"/>
                  </a:cubicBezTo>
                  <a:lnTo>
                    <a:pt x="9" y="1"/>
                  </a:lnTo>
                  <a:cubicBezTo>
                    <a:pt x="9" y="1"/>
                    <a:pt x="10" y="1"/>
                    <a:pt x="10" y="1"/>
                  </a:cubicBezTo>
                  <a:lnTo>
                    <a:pt x="10" y="2"/>
                  </a:lnTo>
                  <a:close/>
                  <a:moveTo>
                    <a:pt x="9" y="2"/>
                  </a:moveTo>
                  <a:cubicBezTo>
                    <a:pt x="6" y="3"/>
                    <a:pt x="4" y="4"/>
                    <a:pt x="3" y="6"/>
                  </a:cubicBezTo>
                  <a:lnTo>
                    <a:pt x="2" y="5"/>
                  </a:lnTo>
                  <a:cubicBezTo>
                    <a:pt x="3" y="3"/>
                    <a:pt x="6" y="2"/>
                    <a:pt x="9" y="1"/>
                  </a:cubicBezTo>
                  <a:lnTo>
                    <a:pt x="9" y="2"/>
                  </a:lnTo>
                  <a:close/>
                  <a:moveTo>
                    <a:pt x="2" y="5"/>
                  </a:moveTo>
                  <a:lnTo>
                    <a:pt x="2" y="5"/>
                  </a:lnTo>
                  <a:lnTo>
                    <a:pt x="3" y="5"/>
                  </a:lnTo>
                  <a:lnTo>
                    <a:pt x="2" y="5"/>
                  </a:lnTo>
                  <a:close/>
                  <a:moveTo>
                    <a:pt x="3" y="6"/>
                  </a:moveTo>
                  <a:cubicBezTo>
                    <a:pt x="2" y="8"/>
                    <a:pt x="3" y="9"/>
                    <a:pt x="5" y="10"/>
                  </a:cubicBezTo>
                  <a:lnTo>
                    <a:pt x="4" y="12"/>
                  </a:lnTo>
                  <a:cubicBezTo>
                    <a:pt x="2" y="10"/>
                    <a:pt x="0" y="8"/>
                    <a:pt x="2" y="5"/>
                  </a:cubicBezTo>
                  <a:lnTo>
                    <a:pt x="3" y="6"/>
                  </a:lnTo>
                  <a:close/>
                  <a:moveTo>
                    <a:pt x="5" y="10"/>
                  </a:moveTo>
                  <a:lnTo>
                    <a:pt x="5" y="10"/>
                  </a:lnTo>
                  <a:lnTo>
                    <a:pt x="5" y="11"/>
                  </a:lnTo>
                  <a:lnTo>
                    <a:pt x="5" y="10"/>
                  </a:lnTo>
                  <a:close/>
                  <a:moveTo>
                    <a:pt x="5" y="10"/>
                  </a:moveTo>
                  <a:cubicBezTo>
                    <a:pt x="6" y="11"/>
                    <a:pt x="8" y="12"/>
                    <a:pt x="9" y="12"/>
                  </a:cubicBezTo>
                  <a:lnTo>
                    <a:pt x="9" y="14"/>
                  </a:lnTo>
                  <a:cubicBezTo>
                    <a:pt x="7" y="13"/>
                    <a:pt x="5" y="12"/>
                    <a:pt x="4" y="12"/>
                  </a:cubicBezTo>
                  <a:lnTo>
                    <a:pt x="5" y="10"/>
                  </a:lnTo>
                  <a:close/>
                  <a:moveTo>
                    <a:pt x="9" y="12"/>
                  </a:moveTo>
                  <a:cubicBezTo>
                    <a:pt x="11" y="13"/>
                    <a:pt x="13" y="14"/>
                    <a:pt x="14" y="15"/>
                  </a:cubicBezTo>
                  <a:lnTo>
                    <a:pt x="13" y="16"/>
                  </a:lnTo>
                  <a:cubicBezTo>
                    <a:pt x="12" y="15"/>
                    <a:pt x="10" y="14"/>
                    <a:pt x="9" y="14"/>
                  </a:cubicBezTo>
                  <a:lnTo>
                    <a:pt x="9" y="12"/>
                  </a:lnTo>
                  <a:close/>
                  <a:moveTo>
                    <a:pt x="13" y="16"/>
                  </a:moveTo>
                  <a:lnTo>
                    <a:pt x="13" y="16"/>
                  </a:lnTo>
                  <a:lnTo>
                    <a:pt x="14" y="15"/>
                  </a:lnTo>
                  <a:lnTo>
                    <a:pt x="13" y="16"/>
                  </a:lnTo>
                  <a:close/>
                  <a:moveTo>
                    <a:pt x="14" y="15"/>
                  </a:moveTo>
                  <a:cubicBezTo>
                    <a:pt x="15" y="15"/>
                    <a:pt x="15" y="16"/>
                    <a:pt x="15" y="16"/>
                  </a:cubicBezTo>
                  <a:lnTo>
                    <a:pt x="14" y="16"/>
                  </a:lnTo>
                  <a:cubicBezTo>
                    <a:pt x="14" y="16"/>
                    <a:pt x="14" y="16"/>
                    <a:pt x="13" y="16"/>
                  </a:cubicBezTo>
                  <a:lnTo>
                    <a:pt x="14" y="15"/>
                  </a:lnTo>
                  <a:close/>
                  <a:moveTo>
                    <a:pt x="15" y="16"/>
                  </a:moveTo>
                  <a:cubicBezTo>
                    <a:pt x="15" y="16"/>
                    <a:pt x="14" y="16"/>
                    <a:pt x="15" y="16"/>
                  </a:cubicBezTo>
                  <a:lnTo>
                    <a:pt x="14" y="17"/>
                  </a:lnTo>
                  <a:cubicBezTo>
                    <a:pt x="14" y="17"/>
                    <a:pt x="14" y="17"/>
                    <a:pt x="14" y="16"/>
                  </a:cubicBezTo>
                  <a:lnTo>
                    <a:pt x="15" y="16"/>
                  </a:lnTo>
                  <a:close/>
                  <a:moveTo>
                    <a:pt x="15" y="16"/>
                  </a:moveTo>
                  <a:lnTo>
                    <a:pt x="15" y="16"/>
                  </a:lnTo>
                  <a:lnTo>
                    <a:pt x="14" y="17"/>
                  </a:lnTo>
                  <a:lnTo>
                    <a:pt x="15" y="16"/>
                  </a:lnTo>
                  <a:close/>
                  <a:moveTo>
                    <a:pt x="15" y="16"/>
                  </a:moveTo>
                  <a:lnTo>
                    <a:pt x="15" y="16"/>
                  </a:lnTo>
                  <a:lnTo>
                    <a:pt x="14" y="17"/>
                  </a:lnTo>
                  <a:lnTo>
                    <a:pt x="15" y="16"/>
                  </a:lnTo>
                  <a:close/>
                  <a:moveTo>
                    <a:pt x="14" y="17"/>
                  </a:moveTo>
                  <a:lnTo>
                    <a:pt x="14" y="17"/>
                  </a:lnTo>
                  <a:lnTo>
                    <a:pt x="15" y="17"/>
                  </a:lnTo>
                  <a:lnTo>
                    <a:pt x="14" y="17"/>
                  </a:lnTo>
                  <a:close/>
                  <a:moveTo>
                    <a:pt x="15" y="16"/>
                  </a:moveTo>
                  <a:cubicBezTo>
                    <a:pt x="17" y="17"/>
                    <a:pt x="19" y="16"/>
                    <a:pt x="20" y="16"/>
                  </a:cubicBezTo>
                  <a:lnTo>
                    <a:pt x="21" y="17"/>
                  </a:lnTo>
                  <a:cubicBezTo>
                    <a:pt x="19" y="18"/>
                    <a:pt x="16" y="18"/>
                    <a:pt x="14" y="17"/>
                  </a:cubicBezTo>
                  <a:lnTo>
                    <a:pt x="15" y="16"/>
                  </a:lnTo>
                  <a:close/>
                  <a:moveTo>
                    <a:pt x="20" y="16"/>
                  </a:moveTo>
                  <a:cubicBezTo>
                    <a:pt x="22" y="15"/>
                    <a:pt x="24" y="13"/>
                    <a:pt x="24" y="12"/>
                  </a:cubicBezTo>
                  <a:lnTo>
                    <a:pt x="26" y="12"/>
                  </a:lnTo>
                  <a:cubicBezTo>
                    <a:pt x="25" y="14"/>
                    <a:pt x="23" y="16"/>
                    <a:pt x="21" y="17"/>
                  </a:cubicBezTo>
                  <a:lnTo>
                    <a:pt x="20" y="16"/>
                  </a:lnTo>
                  <a:close/>
                  <a:moveTo>
                    <a:pt x="26" y="12"/>
                  </a:moveTo>
                  <a:lnTo>
                    <a:pt x="26" y="12"/>
                  </a:lnTo>
                  <a:lnTo>
                    <a:pt x="25" y="12"/>
                  </a:lnTo>
                  <a:lnTo>
                    <a:pt x="26" y="12"/>
                  </a:lnTo>
                  <a:close/>
                  <a:moveTo>
                    <a:pt x="24" y="12"/>
                  </a:moveTo>
                  <a:lnTo>
                    <a:pt x="24" y="12"/>
                  </a:lnTo>
                  <a:lnTo>
                    <a:pt x="26" y="12"/>
                  </a:lnTo>
                  <a:lnTo>
                    <a:pt x="24" y="12"/>
                  </a:lnTo>
                  <a:close/>
                  <a:moveTo>
                    <a:pt x="24" y="12"/>
                  </a:moveTo>
                  <a:lnTo>
                    <a:pt x="24" y="12"/>
                  </a:lnTo>
                  <a:lnTo>
                    <a:pt x="25" y="12"/>
                  </a:lnTo>
                  <a:lnTo>
                    <a:pt x="24" y="12"/>
                  </a:lnTo>
                  <a:close/>
                  <a:moveTo>
                    <a:pt x="24" y="12"/>
                  </a:moveTo>
                  <a:lnTo>
                    <a:pt x="24" y="11"/>
                  </a:lnTo>
                  <a:lnTo>
                    <a:pt x="26" y="12"/>
                  </a:lnTo>
                  <a:lnTo>
                    <a:pt x="24" y="12"/>
                  </a:lnTo>
                  <a:close/>
                  <a:moveTo>
                    <a:pt x="26" y="12"/>
                  </a:moveTo>
                  <a:lnTo>
                    <a:pt x="26" y="12"/>
                  </a:lnTo>
                  <a:lnTo>
                    <a:pt x="25" y="12"/>
                  </a:lnTo>
                  <a:lnTo>
                    <a:pt x="26" y="12"/>
                  </a:lnTo>
                  <a:close/>
                  <a:moveTo>
                    <a:pt x="24" y="11"/>
                  </a:moveTo>
                  <a:cubicBezTo>
                    <a:pt x="25" y="10"/>
                    <a:pt x="25" y="9"/>
                    <a:pt x="24" y="7"/>
                  </a:cubicBezTo>
                  <a:lnTo>
                    <a:pt x="25" y="7"/>
                  </a:lnTo>
                  <a:cubicBezTo>
                    <a:pt x="26" y="9"/>
                    <a:pt x="26" y="11"/>
                    <a:pt x="26" y="12"/>
                  </a:cubicBezTo>
                  <a:lnTo>
                    <a:pt x="24" y="11"/>
                  </a:lnTo>
                  <a:close/>
                  <a:moveTo>
                    <a:pt x="24" y="7"/>
                  </a:moveTo>
                  <a:cubicBezTo>
                    <a:pt x="24" y="6"/>
                    <a:pt x="22" y="5"/>
                    <a:pt x="20" y="4"/>
                  </a:cubicBezTo>
                  <a:lnTo>
                    <a:pt x="21" y="3"/>
                  </a:lnTo>
                  <a:cubicBezTo>
                    <a:pt x="23" y="4"/>
                    <a:pt x="25" y="5"/>
                    <a:pt x="25" y="7"/>
                  </a:cubicBezTo>
                  <a:lnTo>
                    <a:pt x="24" y="7"/>
                  </a:lnTo>
                  <a:close/>
                  <a:moveTo>
                    <a:pt x="21" y="3"/>
                  </a:moveTo>
                  <a:lnTo>
                    <a:pt x="21" y="3"/>
                  </a:lnTo>
                  <a:close/>
                  <a:moveTo>
                    <a:pt x="20" y="4"/>
                  </a:moveTo>
                  <a:lnTo>
                    <a:pt x="20" y="4"/>
                  </a:lnTo>
                  <a:lnTo>
                    <a:pt x="21" y="3"/>
                  </a:lnTo>
                  <a:lnTo>
                    <a:pt x="20" y="4"/>
                  </a:lnTo>
                  <a:close/>
                  <a:moveTo>
                    <a:pt x="20" y="4"/>
                  </a:moveTo>
                  <a:lnTo>
                    <a:pt x="20" y="4"/>
                  </a:lnTo>
                  <a:lnTo>
                    <a:pt x="20" y="3"/>
                  </a:lnTo>
                  <a:lnTo>
                    <a:pt x="20"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7" name="Freeform 97">
              <a:extLst>
                <a:ext uri="{FF2B5EF4-FFF2-40B4-BE49-F238E27FC236}">
                  <a16:creationId xmlns:a16="http://schemas.microsoft.com/office/drawing/2014/main" id="{176CC747-60B4-6272-36D8-A2D7E0012678}"/>
                </a:ext>
              </a:extLst>
            </p:cNvPr>
            <p:cNvSpPr>
              <a:spLocks noEditPoints="1"/>
            </p:cNvSpPr>
            <p:nvPr/>
          </p:nvSpPr>
          <p:spPr bwMode="auto">
            <a:xfrm>
              <a:off x="2618" y="1514"/>
              <a:ext cx="162" cy="129"/>
            </a:xfrm>
            <a:custGeom>
              <a:avLst/>
              <a:gdLst>
                <a:gd name="T0" fmla="*/ 761450 w 29"/>
                <a:gd name="T1" fmla="*/ 155434 h 23"/>
                <a:gd name="T2" fmla="*/ 761450 w 29"/>
                <a:gd name="T3" fmla="*/ 121742 h 23"/>
                <a:gd name="T4" fmla="*/ 761450 w 29"/>
                <a:gd name="T5" fmla="*/ 121742 h 23"/>
                <a:gd name="T6" fmla="*/ 761450 w 29"/>
                <a:gd name="T7" fmla="*/ 121742 h 23"/>
                <a:gd name="T8" fmla="*/ 609606 w 29"/>
                <a:gd name="T9" fmla="*/ 94024 h 23"/>
                <a:gd name="T10" fmla="*/ 761450 w 29"/>
                <a:gd name="T11" fmla="*/ 121742 h 23"/>
                <a:gd name="T12" fmla="*/ 609606 w 29"/>
                <a:gd name="T13" fmla="*/ 94024 h 23"/>
                <a:gd name="T14" fmla="*/ 364170 w 29"/>
                <a:gd name="T15" fmla="*/ 33691 h 23"/>
                <a:gd name="T16" fmla="*/ 609606 w 29"/>
                <a:gd name="T17" fmla="*/ 94024 h 23"/>
                <a:gd name="T18" fmla="*/ 364170 w 29"/>
                <a:gd name="T19" fmla="*/ 61404 h 23"/>
                <a:gd name="T20" fmla="*/ 364170 w 29"/>
                <a:gd name="T21" fmla="*/ 33691 h 23"/>
                <a:gd name="T22" fmla="*/ 364170 w 29"/>
                <a:gd name="T23" fmla="*/ 33691 h 23"/>
                <a:gd name="T24" fmla="*/ 364170 w 29"/>
                <a:gd name="T25" fmla="*/ 33691 h 23"/>
                <a:gd name="T26" fmla="*/ 332089 w 29"/>
                <a:gd name="T27" fmla="*/ 61404 h 23"/>
                <a:gd name="T28" fmla="*/ 364170 w 29"/>
                <a:gd name="T29" fmla="*/ 33691 h 23"/>
                <a:gd name="T30" fmla="*/ 332089 w 29"/>
                <a:gd name="T31" fmla="*/ 61404 h 23"/>
                <a:gd name="T32" fmla="*/ 271769 w 29"/>
                <a:gd name="T33" fmla="*/ 33691 h 23"/>
                <a:gd name="T34" fmla="*/ 332089 w 29"/>
                <a:gd name="T35" fmla="*/ 61404 h 23"/>
                <a:gd name="T36" fmla="*/ 119768 w 29"/>
                <a:gd name="T37" fmla="*/ 188963 h 23"/>
                <a:gd name="T38" fmla="*/ 271769 w 29"/>
                <a:gd name="T39" fmla="*/ 33691 h 23"/>
                <a:gd name="T40" fmla="*/ 119768 w 29"/>
                <a:gd name="T41" fmla="*/ 188963 h 23"/>
                <a:gd name="T42" fmla="*/ 119768 w 29"/>
                <a:gd name="T43" fmla="*/ 188963 h 23"/>
                <a:gd name="T44" fmla="*/ 119768 w 29"/>
                <a:gd name="T45" fmla="*/ 499673 h 23"/>
                <a:gd name="T46" fmla="*/ 92558 w 29"/>
                <a:gd name="T47" fmla="*/ 155434 h 23"/>
                <a:gd name="T48" fmla="*/ 119768 w 29"/>
                <a:gd name="T49" fmla="*/ 499673 h 23"/>
                <a:gd name="T50" fmla="*/ 92558 w 29"/>
                <a:gd name="T51" fmla="*/ 499673 h 23"/>
                <a:gd name="T52" fmla="*/ 119768 w 29"/>
                <a:gd name="T53" fmla="*/ 499673 h 23"/>
                <a:gd name="T54" fmla="*/ 92558 w 29"/>
                <a:gd name="T55" fmla="*/ 621410 h 23"/>
                <a:gd name="T56" fmla="*/ 119768 w 29"/>
                <a:gd name="T57" fmla="*/ 499673 h 23"/>
                <a:gd name="T58" fmla="*/ 92558 w 29"/>
                <a:gd name="T59" fmla="*/ 621410 h 23"/>
                <a:gd name="T60" fmla="*/ 92558 w 29"/>
                <a:gd name="T61" fmla="*/ 621410 h 23"/>
                <a:gd name="T62" fmla="*/ 212326 w 29"/>
                <a:gd name="T63" fmla="*/ 682814 h 23"/>
                <a:gd name="T64" fmla="*/ 92558 w 29"/>
                <a:gd name="T65" fmla="*/ 621410 h 23"/>
                <a:gd name="T66" fmla="*/ 212326 w 29"/>
                <a:gd name="T67" fmla="*/ 682814 h 23"/>
                <a:gd name="T68" fmla="*/ 364170 w 29"/>
                <a:gd name="T69" fmla="*/ 655101 h 23"/>
                <a:gd name="T70" fmla="*/ 212326 w 29"/>
                <a:gd name="T71" fmla="*/ 682814 h 23"/>
                <a:gd name="T72" fmla="*/ 517048 w 29"/>
                <a:gd name="T73" fmla="*/ 527352 h 23"/>
                <a:gd name="T74" fmla="*/ 364170 w 29"/>
                <a:gd name="T75" fmla="*/ 655101 h 23"/>
                <a:gd name="T76" fmla="*/ 517048 w 29"/>
                <a:gd name="T77" fmla="*/ 560197 h 23"/>
                <a:gd name="T78" fmla="*/ 517048 w 29"/>
                <a:gd name="T79" fmla="*/ 560197 h 23"/>
                <a:gd name="T80" fmla="*/ 669049 w 29"/>
                <a:gd name="T81" fmla="*/ 499673 h 23"/>
                <a:gd name="T82" fmla="*/ 517048 w 29"/>
                <a:gd name="T83" fmla="*/ 560197 h 23"/>
                <a:gd name="T84" fmla="*/ 696231 w 29"/>
                <a:gd name="T85" fmla="*/ 527352 h 23"/>
                <a:gd name="T86" fmla="*/ 696231 w 29"/>
                <a:gd name="T87" fmla="*/ 499673 h 23"/>
                <a:gd name="T88" fmla="*/ 669049 w 29"/>
                <a:gd name="T89" fmla="*/ 499673 h 23"/>
                <a:gd name="T90" fmla="*/ 848232 w 29"/>
                <a:gd name="T91" fmla="*/ 404729 h 23"/>
                <a:gd name="T92" fmla="*/ 669049 w 29"/>
                <a:gd name="T93" fmla="*/ 499673 h 23"/>
                <a:gd name="T94" fmla="*/ 821927 w 29"/>
                <a:gd name="T95" fmla="*/ 372109 h 23"/>
                <a:gd name="T96" fmla="*/ 821927 w 29"/>
                <a:gd name="T97" fmla="*/ 372109 h 23"/>
                <a:gd name="T98" fmla="*/ 821927 w 29"/>
                <a:gd name="T99" fmla="*/ 372109 h 23"/>
                <a:gd name="T100" fmla="*/ 848232 w 29"/>
                <a:gd name="T101" fmla="*/ 404729 h 23"/>
                <a:gd name="T102" fmla="*/ 821927 w 29"/>
                <a:gd name="T103" fmla="*/ 372109 h 23"/>
                <a:gd name="T104" fmla="*/ 881375 w 29"/>
                <a:gd name="T105" fmla="*/ 249301 h 23"/>
                <a:gd name="T106" fmla="*/ 821927 w 29"/>
                <a:gd name="T107" fmla="*/ 372109 h 23"/>
                <a:gd name="T108" fmla="*/ 788817 w 29"/>
                <a:gd name="T109" fmla="*/ 155434 h 23"/>
                <a:gd name="T110" fmla="*/ 881375 w 29"/>
                <a:gd name="T111" fmla="*/ 249301 h 23"/>
                <a:gd name="T112" fmla="*/ 788817 w 29"/>
                <a:gd name="T113" fmla="*/ 155434 h 23"/>
                <a:gd name="T114" fmla="*/ 788817 w 29"/>
                <a:gd name="T115" fmla="*/ 121742 h 23"/>
                <a:gd name="T116" fmla="*/ 788817 w 29"/>
                <a:gd name="T117" fmla="*/ 155434 h 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 h="23">
                  <a:moveTo>
                    <a:pt x="25" y="5"/>
                  </a:moveTo>
                  <a:lnTo>
                    <a:pt x="25" y="5"/>
                  </a:lnTo>
                  <a:lnTo>
                    <a:pt x="25" y="4"/>
                  </a:lnTo>
                  <a:lnTo>
                    <a:pt x="25" y="5"/>
                  </a:lnTo>
                  <a:close/>
                  <a:moveTo>
                    <a:pt x="25" y="4"/>
                  </a:moveTo>
                  <a:lnTo>
                    <a:pt x="25" y="4"/>
                  </a:lnTo>
                  <a:close/>
                  <a:moveTo>
                    <a:pt x="25" y="5"/>
                  </a:moveTo>
                  <a:cubicBezTo>
                    <a:pt x="23" y="5"/>
                    <a:pt x="22" y="4"/>
                    <a:pt x="20" y="3"/>
                  </a:cubicBezTo>
                  <a:lnTo>
                    <a:pt x="20" y="2"/>
                  </a:lnTo>
                  <a:cubicBezTo>
                    <a:pt x="22" y="3"/>
                    <a:pt x="24" y="3"/>
                    <a:pt x="25" y="4"/>
                  </a:cubicBezTo>
                  <a:lnTo>
                    <a:pt x="25" y="5"/>
                  </a:lnTo>
                  <a:close/>
                  <a:moveTo>
                    <a:pt x="20" y="3"/>
                  </a:moveTo>
                  <a:cubicBezTo>
                    <a:pt x="17" y="3"/>
                    <a:pt x="15" y="2"/>
                    <a:pt x="12" y="2"/>
                  </a:cubicBezTo>
                  <a:lnTo>
                    <a:pt x="12" y="1"/>
                  </a:lnTo>
                  <a:cubicBezTo>
                    <a:pt x="15" y="0"/>
                    <a:pt x="18" y="1"/>
                    <a:pt x="20" y="2"/>
                  </a:cubicBezTo>
                  <a:lnTo>
                    <a:pt x="20" y="3"/>
                  </a:lnTo>
                  <a:close/>
                  <a:moveTo>
                    <a:pt x="12" y="2"/>
                  </a:moveTo>
                  <a:lnTo>
                    <a:pt x="12" y="2"/>
                  </a:lnTo>
                  <a:lnTo>
                    <a:pt x="12" y="1"/>
                  </a:lnTo>
                  <a:lnTo>
                    <a:pt x="12" y="2"/>
                  </a:lnTo>
                  <a:close/>
                  <a:moveTo>
                    <a:pt x="12" y="1"/>
                  </a:moveTo>
                  <a:lnTo>
                    <a:pt x="12" y="1"/>
                  </a:lnTo>
                  <a:close/>
                  <a:moveTo>
                    <a:pt x="12" y="2"/>
                  </a:moveTo>
                  <a:cubicBezTo>
                    <a:pt x="12" y="2"/>
                    <a:pt x="12" y="2"/>
                    <a:pt x="11" y="2"/>
                  </a:cubicBezTo>
                  <a:lnTo>
                    <a:pt x="11" y="1"/>
                  </a:lnTo>
                  <a:cubicBezTo>
                    <a:pt x="11" y="1"/>
                    <a:pt x="12" y="1"/>
                    <a:pt x="12" y="1"/>
                  </a:cubicBezTo>
                  <a:lnTo>
                    <a:pt x="12" y="2"/>
                  </a:lnTo>
                  <a:close/>
                  <a:moveTo>
                    <a:pt x="11" y="2"/>
                  </a:moveTo>
                  <a:cubicBezTo>
                    <a:pt x="11" y="2"/>
                    <a:pt x="10" y="2"/>
                    <a:pt x="10" y="2"/>
                  </a:cubicBezTo>
                  <a:lnTo>
                    <a:pt x="9" y="1"/>
                  </a:lnTo>
                  <a:cubicBezTo>
                    <a:pt x="10" y="1"/>
                    <a:pt x="10" y="1"/>
                    <a:pt x="11" y="1"/>
                  </a:cubicBezTo>
                  <a:lnTo>
                    <a:pt x="11" y="2"/>
                  </a:lnTo>
                  <a:close/>
                  <a:moveTo>
                    <a:pt x="10" y="2"/>
                  </a:moveTo>
                  <a:cubicBezTo>
                    <a:pt x="8" y="3"/>
                    <a:pt x="5" y="4"/>
                    <a:pt x="4" y="6"/>
                  </a:cubicBezTo>
                  <a:lnTo>
                    <a:pt x="3" y="5"/>
                  </a:lnTo>
                  <a:cubicBezTo>
                    <a:pt x="5" y="3"/>
                    <a:pt x="7" y="2"/>
                    <a:pt x="9" y="1"/>
                  </a:cubicBezTo>
                  <a:lnTo>
                    <a:pt x="10" y="2"/>
                  </a:lnTo>
                  <a:close/>
                  <a:moveTo>
                    <a:pt x="4" y="6"/>
                  </a:moveTo>
                  <a:lnTo>
                    <a:pt x="4" y="6"/>
                  </a:lnTo>
                  <a:close/>
                  <a:moveTo>
                    <a:pt x="4" y="6"/>
                  </a:moveTo>
                  <a:cubicBezTo>
                    <a:pt x="2" y="9"/>
                    <a:pt x="3" y="13"/>
                    <a:pt x="4" y="16"/>
                  </a:cubicBezTo>
                  <a:lnTo>
                    <a:pt x="2" y="16"/>
                  </a:lnTo>
                  <a:cubicBezTo>
                    <a:pt x="1" y="13"/>
                    <a:pt x="0" y="9"/>
                    <a:pt x="3" y="5"/>
                  </a:cubicBezTo>
                  <a:lnTo>
                    <a:pt x="4" y="6"/>
                  </a:lnTo>
                  <a:close/>
                  <a:moveTo>
                    <a:pt x="4" y="16"/>
                  </a:moveTo>
                  <a:lnTo>
                    <a:pt x="4" y="16"/>
                  </a:lnTo>
                  <a:lnTo>
                    <a:pt x="3" y="16"/>
                  </a:lnTo>
                  <a:lnTo>
                    <a:pt x="4" y="16"/>
                  </a:lnTo>
                  <a:close/>
                  <a:moveTo>
                    <a:pt x="4" y="16"/>
                  </a:moveTo>
                  <a:cubicBezTo>
                    <a:pt x="4" y="17"/>
                    <a:pt x="4" y="18"/>
                    <a:pt x="5" y="20"/>
                  </a:cubicBezTo>
                  <a:lnTo>
                    <a:pt x="3" y="20"/>
                  </a:lnTo>
                  <a:cubicBezTo>
                    <a:pt x="3" y="19"/>
                    <a:pt x="3" y="18"/>
                    <a:pt x="2" y="16"/>
                  </a:cubicBezTo>
                  <a:lnTo>
                    <a:pt x="4" y="16"/>
                  </a:lnTo>
                  <a:close/>
                  <a:moveTo>
                    <a:pt x="3" y="20"/>
                  </a:moveTo>
                  <a:lnTo>
                    <a:pt x="3" y="20"/>
                  </a:lnTo>
                  <a:lnTo>
                    <a:pt x="4" y="20"/>
                  </a:lnTo>
                  <a:lnTo>
                    <a:pt x="3" y="20"/>
                  </a:lnTo>
                  <a:close/>
                  <a:moveTo>
                    <a:pt x="5" y="20"/>
                  </a:moveTo>
                  <a:cubicBezTo>
                    <a:pt x="5" y="21"/>
                    <a:pt x="6" y="22"/>
                    <a:pt x="7" y="22"/>
                  </a:cubicBezTo>
                  <a:lnTo>
                    <a:pt x="7" y="23"/>
                  </a:lnTo>
                  <a:cubicBezTo>
                    <a:pt x="5" y="23"/>
                    <a:pt x="4" y="23"/>
                    <a:pt x="3" y="20"/>
                  </a:cubicBezTo>
                  <a:lnTo>
                    <a:pt x="5" y="20"/>
                  </a:lnTo>
                  <a:close/>
                  <a:moveTo>
                    <a:pt x="7" y="22"/>
                  </a:moveTo>
                  <a:cubicBezTo>
                    <a:pt x="8" y="21"/>
                    <a:pt x="9" y="20"/>
                    <a:pt x="11" y="20"/>
                  </a:cubicBezTo>
                  <a:lnTo>
                    <a:pt x="12" y="21"/>
                  </a:lnTo>
                  <a:cubicBezTo>
                    <a:pt x="10" y="22"/>
                    <a:pt x="8" y="23"/>
                    <a:pt x="7" y="23"/>
                  </a:cubicBezTo>
                  <a:lnTo>
                    <a:pt x="7" y="22"/>
                  </a:lnTo>
                  <a:close/>
                  <a:moveTo>
                    <a:pt x="11" y="20"/>
                  </a:moveTo>
                  <a:cubicBezTo>
                    <a:pt x="13" y="18"/>
                    <a:pt x="15" y="17"/>
                    <a:pt x="17" y="17"/>
                  </a:cubicBezTo>
                  <a:lnTo>
                    <a:pt x="17" y="18"/>
                  </a:lnTo>
                  <a:cubicBezTo>
                    <a:pt x="15" y="19"/>
                    <a:pt x="13" y="20"/>
                    <a:pt x="12" y="21"/>
                  </a:cubicBezTo>
                  <a:lnTo>
                    <a:pt x="11" y="20"/>
                  </a:lnTo>
                  <a:close/>
                  <a:moveTo>
                    <a:pt x="17" y="18"/>
                  </a:moveTo>
                  <a:lnTo>
                    <a:pt x="17" y="18"/>
                  </a:lnTo>
                  <a:close/>
                  <a:moveTo>
                    <a:pt x="16" y="17"/>
                  </a:moveTo>
                  <a:cubicBezTo>
                    <a:pt x="19" y="17"/>
                    <a:pt x="21" y="16"/>
                    <a:pt x="22" y="16"/>
                  </a:cubicBezTo>
                  <a:lnTo>
                    <a:pt x="23" y="17"/>
                  </a:lnTo>
                  <a:cubicBezTo>
                    <a:pt x="21" y="18"/>
                    <a:pt x="19" y="18"/>
                    <a:pt x="17" y="18"/>
                  </a:cubicBezTo>
                  <a:lnTo>
                    <a:pt x="16" y="17"/>
                  </a:lnTo>
                  <a:close/>
                  <a:moveTo>
                    <a:pt x="23" y="17"/>
                  </a:moveTo>
                  <a:lnTo>
                    <a:pt x="23" y="17"/>
                  </a:lnTo>
                  <a:lnTo>
                    <a:pt x="23" y="16"/>
                  </a:lnTo>
                  <a:lnTo>
                    <a:pt x="23" y="17"/>
                  </a:lnTo>
                  <a:close/>
                  <a:moveTo>
                    <a:pt x="22" y="16"/>
                  </a:moveTo>
                  <a:cubicBezTo>
                    <a:pt x="24" y="15"/>
                    <a:pt x="26" y="14"/>
                    <a:pt x="27" y="12"/>
                  </a:cubicBezTo>
                  <a:lnTo>
                    <a:pt x="28" y="13"/>
                  </a:lnTo>
                  <a:cubicBezTo>
                    <a:pt x="27" y="15"/>
                    <a:pt x="25" y="16"/>
                    <a:pt x="23" y="17"/>
                  </a:cubicBezTo>
                  <a:lnTo>
                    <a:pt x="22" y="16"/>
                  </a:lnTo>
                  <a:close/>
                  <a:moveTo>
                    <a:pt x="27" y="12"/>
                  </a:moveTo>
                  <a:lnTo>
                    <a:pt x="27" y="12"/>
                  </a:lnTo>
                  <a:lnTo>
                    <a:pt x="27" y="13"/>
                  </a:lnTo>
                  <a:lnTo>
                    <a:pt x="27" y="12"/>
                  </a:lnTo>
                  <a:close/>
                  <a:moveTo>
                    <a:pt x="27" y="12"/>
                  </a:moveTo>
                  <a:cubicBezTo>
                    <a:pt x="27" y="12"/>
                    <a:pt x="27" y="12"/>
                    <a:pt x="27" y="12"/>
                  </a:cubicBezTo>
                  <a:lnTo>
                    <a:pt x="28" y="13"/>
                  </a:lnTo>
                  <a:cubicBezTo>
                    <a:pt x="28" y="13"/>
                    <a:pt x="28" y="13"/>
                    <a:pt x="28" y="13"/>
                  </a:cubicBezTo>
                  <a:lnTo>
                    <a:pt x="27" y="12"/>
                  </a:lnTo>
                  <a:close/>
                  <a:moveTo>
                    <a:pt x="27" y="12"/>
                  </a:moveTo>
                  <a:cubicBezTo>
                    <a:pt x="28" y="11"/>
                    <a:pt x="28" y="10"/>
                    <a:pt x="28" y="9"/>
                  </a:cubicBezTo>
                  <a:lnTo>
                    <a:pt x="29" y="8"/>
                  </a:lnTo>
                  <a:cubicBezTo>
                    <a:pt x="29" y="10"/>
                    <a:pt x="29" y="11"/>
                    <a:pt x="28" y="13"/>
                  </a:cubicBezTo>
                  <a:lnTo>
                    <a:pt x="27" y="12"/>
                  </a:lnTo>
                  <a:close/>
                  <a:moveTo>
                    <a:pt x="28" y="9"/>
                  </a:moveTo>
                  <a:cubicBezTo>
                    <a:pt x="27" y="7"/>
                    <a:pt x="27" y="6"/>
                    <a:pt x="26" y="5"/>
                  </a:cubicBezTo>
                  <a:lnTo>
                    <a:pt x="27" y="4"/>
                  </a:lnTo>
                  <a:cubicBezTo>
                    <a:pt x="28" y="5"/>
                    <a:pt x="29" y="7"/>
                    <a:pt x="29" y="8"/>
                  </a:cubicBezTo>
                  <a:lnTo>
                    <a:pt x="28" y="9"/>
                  </a:lnTo>
                  <a:close/>
                  <a:moveTo>
                    <a:pt x="26" y="5"/>
                  </a:moveTo>
                  <a:cubicBezTo>
                    <a:pt x="26" y="5"/>
                    <a:pt x="25" y="5"/>
                    <a:pt x="25" y="5"/>
                  </a:cubicBezTo>
                  <a:lnTo>
                    <a:pt x="26" y="4"/>
                  </a:lnTo>
                  <a:cubicBezTo>
                    <a:pt x="26" y="4"/>
                    <a:pt x="26" y="4"/>
                    <a:pt x="27" y="4"/>
                  </a:cubicBezTo>
                  <a:lnTo>
                    <a:pt x="26"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8" name="Freeform 98">
              <a:extLst>
                <a:ext uri="{FF2B5EF4-FFF2-40B4-BE49-F238E27FC236}">
                  <a16:creationId xmlns:a16="http://schemas.microsoft.com/office/drawing/2014/main" id="{670C4B76-618A-3AA1-BC14-EE6CC72B32AE}"/>
                </a:ext>
              </a:extLst>
            </p:cNvPr>
            <p:cNvSpPr>
              <a:spLocks/>
            </p:cNvSpPr>
            <p:nvPr/>
          </p:nvSpPr>
          <p:spPr bwMode="auto">
            <a:xfrm>
              <a:off x="2696" y="1436"/>
              <a:ext cx="179" cy="101"/>
            </a:xfrm>
            <a:custGeom>
              <a:avLst/>
              <a:gdLst>
                <a:gd name="T0" fmla="*/ 827372 w 32"/>
                <a:gd name="T1" fmla="*/ 189381 h 18"/>
                <a:gd name="T2" fmla="*/ 613819 w 32"/>
                <a:gd name="T3" fmla="*/ 0 h 18"/>
                <a:gd name="T4" fmla="*/ 399416 w 32"/>
                <a:gd name="T5" fmla="*/ 121907 h 18"/>
                <a:gd name="T6" fmla="*/ 213368 w 32"/>
                <a:gd name="T7" fmla="*/ 155630 h 18"/>
                <a:gd name="T8" fmla="*/ 60731 w 32"/>
                <a:gd name="T9" fmla="*/ 406497 h 18"/>
                <a:gd name="T10" fmla="*/ 426893 w 32"/>
                <a:gd name="T11" fmla="*/ 562155 h 18"/>
                <a:gd name="T12" fmla="*/ 827372 w 32"/>
                <a:gd name="T13" fmla="*/ 189381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8">
                  <a:moveTo>
                    <a:pt x="27" y="6"/>
                  </a:moveTo>
                  <a:cubicBezTo>
                    <a:pt x="26" y="3"/>
                    <a:pt x="24" y="0"/>
                    <a:pt x="20" y="0"/>
                  </a:cubicBezTo>
                  <a:cubicBezTo>
                    <a:pt x="17" y="1"/>
                    <a:pt x="15" y="3"/>
                    <a:pt x="13" y="4"/>
                  </a:cubicBezTo>
                  <a:cubicBezTo>
                    <a:pt x="11" y="5"/>
                    <a:pt x="9" y="4"/>
                    <a:pt x="7" y="5"/>
                  </a:cubicBezTo>
                  <a:cubicBezTo>
                    <a:pt x="5" y="8"/>
                    <a:pt x="0" y="11"/>
                    <a:pt x="2" y="13"/>
                  </a:cubicBezTo>
                  <a:cubicBezTo>
                    <a:pt x="4" y="17"/>
                    <a:pt x="10" y="15"/>
                    <a:pt x="14" y="18"/>
                  </a:cubicBezTo>
                  <a:cubicBezTo>
                    <a:pt x="20" y="15"/>
                    <a:pt x="32" y="13"/>
                    <a:pt x="27"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69" name="Freeform 99">
              <a:extLst>
                <a:ext uri="{FF2B5EF4-FFF2-40B4-BE49-F238E27FC236}">
                  <a16:creationId xmlns:a16="http://schemas.microsoft.com/office/drawing/2014/main" id="{397241AD-04B8-F425-CC66-777C9E0EA5A4}"/>
                </a:ext>
              </a:extLst>
            </p:cNvPr>
            <p:cNvSpPr>
              <a:spLocks noEditPoints="1"/>
            </p:cNvSpPr>
            <p:nvPr/>
          </p:nvSpPr>
          <p:spPr bwMode="auto">
            <a:xfrm>
              <a:off x="2696" y="1436"/>
              <a:ext cx="168" cy="106"/>
            </a:xfrm>
            <a:custGeom>
              <a:avLst/>
              <a:gdLst>
                <a:gd name="T0" fmla="*/ 737587 w 30"/>
                <a:gd name="T1" fmla="*/ 92036 h 19"/>
                <a:gd name="T2" fmla="*/ 864377 w 30"/>
                <a:gd name="T3" fmla="*/ 151078 h 19"/>
                <a:gd name="T4" fmla="*/ 737587 w 30"/>
                <a:gd name="T5" fmla="*/ 92036 h 19"/>
                <a:gd name="T6" fmla="*/ 616599 w 30"/>
                <a:gd name="T7" fmla="*/ 0 h 19"/>
                <a:gd name="T8" fmla="*/ 737587 w 30"/>
                <a:gd name="T9" fmla="*/ 92036 h 19"/>
                <a:gd name="T10" fmla="*/ 616599 w 30"/>
                <a:gd name="T11" fmla="*/ 0 h 19"/>
                <a:gd name="T12" fmla="*/ 616599 w 30"/>
                <a:gd name="T13" fmla="*/ 31967 h 19"/>
                <a:gd name="T14" fmla="*/ 462213 w 30"/>
                <a:gd name="T15" fmla="*/ 59042 h 19"/>
                <a:gd name="T16" fmla="*/ 616599 w 30"/>
                <a:gd name="T17" fmla="*/ 31967 h 19"/>
                <a:gd name="T18" fmla="*/ 402158 w 30"/>
                <a:gd name="T19" fmla="*/ 119116 h 19"/>
                <a:gd name="T20" fmla="*/ 462213 w 30"/>
                <a:gd name="T21" fmla="*/ 59042 h 19"/>
                <a:gd name="T22" fmla="*/ 402158 w 30"/>
                <a:gd name="T23" fmla="*/ 119116 h 19"/>
                <a:gd name="T24" fmla="*/ 402158 w 30"/>
                <a:gd name="T25" fmla="*/ 119116 h 19"/>
                <a:gd name="T26" fmla="*/ 402158 w 30"/>
                <a:gd name="T27" fmla="*/ 119116 h 19"/>
                <a:gd name="T28" fmla="*/ 368794 w 30"/>
                <a:gd name="T29" fmla="*/ 92036 h 19"/>
                <a:gd name="T30" fmla="*/ 402158 w 30"/>
                <a:gd name="T31" fmla="*/ 119116 h 19"/>
                <a:gd name="T32" fmla="*/ 402158 w 30"/>
                <a:gd name="T33" fmla="*/ 119116 h 19"/>
                <a:gd name="T34" fmla="*/ 308739 w 30"/>
                <a:gd name="T35" fmla="*/ 151078 h 19"/>
                <a:gd name="T36" fmla="*/ 368794 w 30"/>
                <a:gd name="T37" fmla="*/ 92036 h 19"/>
                <a:gd name="T38" fmla="*/ 308739 w 30"/>
                <a:gd name="T39" fmla="*/ 151078 h 19"/>
                <a:gd name="T40" fmla="*/ 214441 w 30"/>
                <a:gd name="T41" fmla="*/ 151078 h 19"/>
                <a:gd name="T42" fmla="*/ 308739 w 30"/>
                <a:gd name="T43" fmla="*/ 151078 h 19"/>
                <a:gd name="T44" fmla="*/ 214441 w 30"/>
                <a:gd name="T45" fmla="*/ 151078 h 19"/>
                <a:gd name="T46" fmla="*/ 247806 w 30"/>
                <a:gd name="T47" fmla="*/ 178342 h 19"/>
                <a:gd name="T48" fmla="*/ 186844 w 30"/>
                <a:gd name="T49" fmla="*/ 151078 h 19"/>
                <a:gd name="T50" fmla="*/ 247806 w 30"/>
                <a:gd name="T51" fmla="*/ 178342 h 19"/>
                <a:gd name="T52" fmla="*/ 60934 w 30"/>
                <a:gd name="T53" fmla="*/ 394348 h 19"/>
                <a:gd name="T54" fmla="*/ 186844 w 30"/>
                <a:gd name="T55" fmla="*/ 151078 h 19"/>
                <a:gd name="T56" fmla="*/ 60934 w 30"/>
                <a:gd name="T57" fmla="*/ 394348 h 19"/>
                <a:gd name="T58" fmla="*/ 60934 w 30"/>
                <a:gd name="T59" fmla="*/ 394348 h 19"/>
                <a:gd name="T60" fmla="*/ 247806 w 30"/>
                <a:gd name="T61" fmla="*/ 454422 h 19"/>
                <a:gd name="T62" fmla="*/ 33365 w 30"/>
                <a:gd name="T63" fmla="*/ 421428 h 19"/>
                <a:gd name="T64" fmla="*/ 247806 w 30"/>
                <a:gd name="T65" fmla="*/ 454422 h 19"/>
                <a:gd name="T66" fmla="*/ 402158 w 30"/>
                <a:gd name="T67" fmla="*/ 540544 h 19"/>
                <a:gd name="T68" fmla="*/ 247806 w 30"/>
                <a:gd name="T69" fmla="*/ 454422 h 19"/>
                <a:gd name="T70" fmla="*/ 429727 w 30"/>
                <a:gd name="T71" fmla="*/ 572506 h 19"/>
                <a:gd name="T72" fmla="*/ 429727 w 30"/>
                <a:gd name="T73" fmla="*/ 540544 h 19"/>
                <a:gd name="T74" fmla="*/ 429727 w 30"/>
                <a:gd name="T75" fmla="*/ 513464 h 19"/>
                <a:gd name="T76" fmla="*/ 429727 w 30"/>
                <a:gd name="T77" fmla="*/ 572506 h 19"/>
                <a:gd name="T78" fmla="*/ 429727 w 30"/>
                <a:gd name="T79" fmla="*/ 513464 h 19"/>
                <a:gd name="T80" fmla="*/ 429727 w 30"/>
                <a:gd name="T81" fmla="*/ 572506 h 19"/>
                <a:gd name="T82" fmla="*/ 429727 w 30"/>
                <a:gd name="T83" fmla="*/ 572506 h 19"/>
                <a:gd name="T84" fmla="*/ 556702 w 30"/>
                <a:gd name="T85" fmla="*/ 481497 h 19"/>
                <a:gd name="T86" fmla="*/ 429727 w 30"/>
                <a:gd name="T87" fmla="*/ 572506 h 19"/>
                <a:gd name="T88" fmla="*/ 556702 w 30"/>
                <a:gd name="T89" fmla="*/ 481497 h 19"/>
                <a:gd name="T90" fmla="*/ 770952 w 30"/>
                <a:gd name="T91" fmla="*/ 421428 h 19"/>
                <a:gd name="T92" fmla="*/ 556702 w 30"/>
                <a:gd name="T93" fmla="*/ 481497 h 19"/>
                <a:gd name="T94" fmla="*/ 770952 w 30"/>
                <a:gd name="T95" fmla="*/ 421428 h 19"/>
                <a:gd name="T96" fmla="*/ 737587 w 30"/>
                <a:gd name="T97" fmla="*/ 394348 h 19"/>
                <a:gd name="T98" fmla="*/ 864377 w 30"/>
                <a:gd name="T99" fmla="*/ 151078 h 19"/>
                <a:gd name="T100" fmla="*/ 737587 w 30"/>
                <a:gd name="T101" fmla="*/ 394348 h 19"/>
                <a:gd name="T102" fmla="*/ 832076 w 30"/>
                <a:gd name="T103" fmla="*/ 178342 h 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19">
                  <a:moveTo>
                    <a:pt x="27" y="6"/>
                  </a:moveTo>
                  <a:cubicBezTo>
                    <a:pt x="26" y="5"/>
                    <a:pt x="25" y="4"/>
                    <a:pt x="24" y="3"/>
                  </a:cubicBezTo>
                  <a:lnTo>
                    <a:pt x="25" y="2"/>
                  </a:lnTo>
                  <a:cubicBezTo>
                    <a:pt x="26" y="3"/>
                    <a:pt x="27" y="4"/>
                    <a:pt x="28" y="5"/>
                  </a:cubicBezTo>
                  <a:lnTo>
                    <a:pt x="27" y="6"/>
                  </a:lnTo>
                  <a:close/>
                  <a:moveTo>
                    <a:pt x="24" y="3"/>
                  </a:moveTo>
                  <a:cubicBezTo>
                    <a:pt x="23" y="2"/>
                    <a:pt x="22" y="1"/>
                    <a:pt x="20" y="1"/>
                  </a:cubicBezTo>
                  <a:lnTo>
                    <a:pt x="20" y="0"/>
                  </a:lnTo>
                  <a:cubicBezTo>
                    <a:pt x="22" y="0"/>
                    <a:pt x="24" y="0"/>
                    <a:pt x="25" y="2"/>
                  </a:cubicBezTo>
                  <a:lnTo>
                    <a:pt x="24" y="3"/>
                  </a:lnTo>
                  <a:close/>
                  <a:moveTo>
                    <a:pt x="20" y="0"/>
                  </a:moveTo>
                  <a:lnTo>
                    <a:pt x="20" y="0"/>
                  </a:lnTo>
                  <a:close/>
                  <a:moveTo>
                    <a:pt x="20" y="1"/>
                  </a:moveTo>
                  <a:cubicBezTo>
                    <a:pt x="18" y="1"/>
                    <a:pt x="17" y="2"/>
                    <a:pt x="15" y="3"/>
                  </a:cubicBezTo>
                  <a:lnTo>
                    <a:pt x="15" y="2"/>
                  </a:lnTo>
                  <a:cubicBezTo>
                    <a:pt x="16" y="1"/>
                    <a:pt x="18" y="0"/>
                    <a:pt x="20" y="0"/>
                  </a:cubicBezTo>
                  <a:lnTo>
                    <a:pt x="20" y="1"/>
                  </a:lnTo>
                  <a:close/>
                  <a:moveTo>
                    <a:pt x="15" y="3"/>
                  </a:moveTo>
                  <a:cubicBezTo>
                    <a:pt x="15" y="4"/>
                    <a:pt x="14" y="4"/>
                    <a:pt x="13" y="4"/>
                  </a:cubicBezTo>
                  <a:lnTo>
                    <a:pt x="12" y="3"/>
                  </a:lnTo>
                  <a:cubicBezTo>
                    <a:pt x="13" y="3"/>
                    <a:pt x="14" y="2"/>
                    <a:pt x="15" y="2"/>
                  </a:cubicBezTo>
                  <a:lnTo>
                    <a:pt x="15" y="3"/>
                  </a:lnTo>
                  <a:close/>
                  <a:moveTo>
                    <a:pt x="13" y="4"/>
                  </a:moveTo>
                  <a:lnTo>
                    <a:pt x="13" y="4"/>
                  </a:lnTo>
                  <a:close/>
                  <a:moveTo>
                    <a:pt x="13" y="4"/>
                  </a:moveTo>
                  <a:lnTo>
                    <a:pt x="13" y="4"/>
                  </a:lnTo>
                  <a:lnTo>
                    <a:pt x="12" y="3"/>
                  </a:lnTo>
                  <a:lnTo>
                    <a:pt x="13" y="4"/>
                  </a:lnTo>
                  <a:close/>
                  <a:moveTo>
                    <a:pt x="13" y="4"/>
                  </a:moveTo>
                  <a:lnTo>
                    <a:pt x="13" y="4"/>
                  </a:lnTo>
                  <a:close/>
                  <a:moveTo>
                    <a:pt x="13" y="4"/>
                  </a:moveTo>
                  <a:cubicBezTo>
                    <a:pt x="12" y="5"/>
                    <a:pt x="11" y="5"/>
                    <a:pt x="10" y="5"/>
                  </a:cubicBezTo>
                  <a:lnTo>
                    <a:pt x="10" y="4"/>
                  </a:lnTo>
                  <a:cubicBezTo>
                    <a:pt x="11" y="4"/>
                    <a:pt x="12" y="4"/>
                    <a:pt x="12" y="3"/>
                  </a:cubicBezTo>
                  <a:lnTo>
                    <a:pt x="13" y="4"/>
                  </a:lnTo>
                  <a:close/>
                  <a:moveTo>
                    <a:pt x="10" y="5"/>
                  </a:moveTo>
                  <a:cubicBezTo>
                    <a:pt x="9" y="5"/>
                    <a:pt x="8" y="5"/>
                    <a:pt x="8" y="6"/>
                  </a:cubicBezTo>
                  <a:lnTo>
                    <a:pt x="7" y="5"/>
                  </a:lnTo>
                  <a:cubicBezTo>
                    <a:pt x="8" y="4"/>
                    <a:pt x="9" y="4"/>
                    <a:pt x="10" y="4"/>
                  </a:cubicBezTo>
                  <a:lnTo>
                    <a:pt x="10" y="5"/>
                  </a:lnTo>
                  <a:close/>
                  <a:moveTo>
                    <a:pt x="7" y="5"/>
                  </a:moveTo>
                  <a:lnTo>
                    <a:pt x="7" y="5"/>
                  </a:lnTo>
                  <a:close/>
                  <a:moveTo>
                    <a:pt x="8" y="6"/>
                  </a:moveTo>
                  <a:cubicBezTo>
                    <a:pt x="8" y="6"/>
                    <a:pt x="7" y="6"/>
                    <a:pt x="7" y="6"/>
                  </a:cubicBezTo>
                  <a:lnTo>
                    <a:pt x="6" y="5"/>
                  </a:lnTo>
                  <a:cubicBezTo>
                    <a:pt x="6" y="5"/>
                    <a:pt x="7" y="5"/>
                    <a:pt x="7" y="5"/>
                  </a:cubicBezTo>
                  <a:lnTo>
                    <a:pt x="8" y="6"/>
                  </a:lnTo>
                  <a:close/>
                  <a:moveTo>
                    <a:pt x="7" y="6"/>
                  </a:moveTo>
                  <a:cubicBezTo>
                    <a:pt x="5" y="8"/>
                    <a:pt x="1" y="11"/>
                    <a:pt x="2" y="13"/>
                  </a:cubicBezTo>
                  <a:lnTo>
                    <a:pt x="1" y="14"/>
                  </a:lnTo>
                  <a:cubicBezTo>
                    <a:pt x="0" y="11"/>
                    <a:pt x="3" y="8"/>
                    <a:pt x="6" y="5"/>
                  </a:cubicBezTo>
                  <a:lnTo>
                    <a:pt x="7" y="6"/>
                  </a:lnTo>
                  <a:close/>
                  <a:moveTo>
                    <a:pt x="2" y="13"/>
                  </a:moveTo>
                  <a:lnTo>
                    <a:pt x="2" y="13"/>
                  </a:lnTo>
                  <a:close/>
                  <a:moveTo>
                    <a:pt x="2" y="13"/>
                  </a:moveTo>
                  <a:cubicBezTo>
                    <a:pt x="3" y="14"/>
                    <a:pt x="5" y="15"/>
                    <a:pt x="8" y="15"/>
                  </a:cubicBezTo>
                  <a:lnTo>
                    <a:pt x="7" y="16"/>
                  </a:lnTo>
                  <a:cubicBezTo>
                    <a:pt x="5" y="16"/>
                    <a:pt x="2" y="16"/>
                    <a:pt x="1" y="14"/>
                  </a:cubicBezTo>
                  <a:lnTo>
                    <a:pt x="2" y="13"/>
                  </a:lnTo>
                  <a:close/>
                  <a:moveTo>
                    <a:pt x="8" y="15"/>
                  </a:moveTo>
                  <a:cubicBezTo>
                    <a:pt x="10" y="16"/>
                    <a:pt x="12" y="16"/>
                    <a:pt x="14" y="17"/>
                  </a:cubicBezTo>
                  <a:lnTo>
                    <a:pt x="13" y="18"/>
                  </a:lnTo>
                  <a:cubicBezTo>
                    <a:pt x="12" y="17"/>
                    <a:pt x="10" y="17"/>
                    <a:pt x="7" y="16"/>
                  </a:cubicBezTo>
                  <a:lnTo>
                    <a:pt x="8" y="15"/>
                  </a:lnTo>
                  <a:close/>
                  <a:moveTo>
                    <a:pt x="14" y="19"/>
                  </a:moveTo>
                  <a:lnTo>
                    <a:pt x="14" y="19"/>
                  </a:lnTo>
                  <a:lnTo>
                    <a:pt x="13" y="18"/>
                  </a:lnTo>
                  <a:lnTo>
                    <a:pt x="14" y="18"/>
                  </a:lnTo>
                  <a:lnTo>
                    <a:pt x="14" y="19"/>
                  </a:lnTo>
                  <a:close/>
                  <a:moveTo>
                    <a:pt x="14" y="17"/>
                  </a:moveTo>
                  <a:lnTo>
                    <a:pt x="14" y="17"/>
                  </a:lnTo>
                  <a:lnTo>
                    <a:pt x="14" y="19"/>
                  </a:lnTo>
                  <a:lnTo>
                    <a:pt x="14" y="17"/>
                  </a:lnTo>
                  <a:close/>
                  <a:moveTo>
                    <a:pt x="14" y="19"/>
                  </a:moveTo>
                  <a:lnTo>
                    <a:pt x="14" y="19"/>
                  </a:lnTo>
                  <a:lnTo>
                    <a:pt x="14" y="18"/>
                  </a:lnTo>
                  <a:lnTo>
                    <a:pt x="14" y="19"/>
                  </a:lnTo>
                  <a:close/>
                  <a:moveTo>
                    <a:pt x="14" y="17"/>
                  </a:moveTo>
                  <a:cubicBezTo>
                    <a:pt x="15" y="17"/>
                    <a:pt x="16" y="16"/>
                    <a:pt x="18" y="16"/>
                  </a:cubicBezTo>
                  <a:lnTo>
                    <a:pt x="18" y="17"/>
                  </a:lnTo>
                  <a:cubicBezTo>
                    <a:pt x="17" y="18"/>
                    <a:pt x="15" y="18"/>
                    <a:pt x="14" y="19"/>
                  </a:cubicBezTo>
                  <a:lnTo>
                    <a:pt x="14" y="17"/>
                  </a:lnTo>
                  <a:close/>
                  <a:moveTo>
                    <a:pt x="18" y="16"/>
                  </a:moveTo>
                  <a:cubicBezTo>
                    <a:pt x="20" y="15"/>
                    <a:pt x="22" y="14"/>
                    <a:pt x="24" y="13"/>
                  </a:cubicBezTo>
                  <a:lnTo>
                    <a:pt x="25" y="14"/>
                  </a:lnTo>
                  <a:cubicBezTo>
                    <a:pt x="23" y="15"/>
                    <a:pt x="20" y="16"/>
                    <a:pt x="18" y="17"/>
                  </a:cubicBezTo>
                  <a:lnTo>
                    <a:pt x="18" y="16"/>
                  </a:lnTo>
                  <a:close/>
                  <a:moveTo>
                    <a:pt x="25" y="14"/>
                  </a:moveTo>
                  <a:lnTo>
                    <a:pt x="25" y="14"/>
                  </a:lnTo>
                  <a:close/>
                  <a:moveTo>
                    <a:pt x="24" y="13"/>
                  </a:moveTo>
                  <a:cubicBezTo>
                    <a:pt x="27" y="11"/>
                    <a:pt x="28" y="9"/>
                    <a:pt x="27" y="6"/>
                  </a:cubicBezTo>
                  <a:lnTo>
                    <a:pt x="28" y="5"/>
                  </a:lnTo>
                  <a:cubicBezTo>
                    <a:pt x="30" y="10"/>
                    <a:pt x="28" y="12"/>
                    <a:pt x="25" y="14"/>
                  </a:cubicBezTo>
                  <a:lnTo>
                    <a:pt x="24" y="13"/>
                  </a:lnTo>
                  <a:close/>
                  <a:moveTo>
                    <a:pt x="27" y="6"/>
                  </a:moveTo>
                  <a:lnTo>
                    <a:pt x="27"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0" name="Freeform 100">
              <a:extLst>
                <a:ext uri="{FF2B5EF4-FFF2-40B4-BE49-F238E27FC236}">
                  <a16:creationId xmlns:a16="http://schemas.microsoft.com/office/drawing/2014/main" id="{87F76D7F-DAC6-1133-ACEB-91977492D7E9}"/>
                </a:ext>
              </a:extLst>
            </p:cNvPr>
            <p:cNvSpPr>
              <a:spLocks/>
            </p:cNvSpPr>
            <p:nvPr/>
          </p:nvSpPr>
          <p:spPr bwMode="auto">
            <a:xfrm>
              <a:off x="2489" y="1542"/>
              <a:ext cx="134" cy="95"/>
            </a:xfrm>
            <a:custGeom>
              <a:avLst/>
              <a:gdLst>
                <a:gd name="T0" fmla="*/ 667677 w 24"/>
                <a:gd name="T1" fmla="*/ 33166 h 17"/>
                <a:gd name="T2" fmla="*/ 92242 w 24"/>
                <a:gd name="T3" fmla="*/ 0 h 17"/>
                <a:gd name="T4" fmla="*/ 0 w 24"/>
                <a:gd name="T5" fmla="*/ 92653 h 17"/>
                <a:gd name="T6" fmla="*/ 151599 w 24"/>
                <a:gd name="T7" fmla="*/ 425114 h 17"/>
                <a:gd name="T8" fmla="*/ 271177 w 24"/>
                <a:gd name="T9" fmla="*/ 517767 h 17"/>
                <a:gd name="T10" fmla="*/ 515018 w 24"/>
                <a:gd name="T11" fmla="*/ 457403 h 17"/>
                <a:gd name="T12" fmla="*/ 667677 w 24"/>
                <a:gd name="T13" fmla="*/ 425114 h 17"/>
                <a:gd name="T14" fmla="*/ 726844 w 24"/>
                <a:gd name="T15" fmla="*/ 59520 h 17"/>
                <a:gd name="T16" fmla="*/ 667677 w 24"/>
                <a:gd name="T17" fmla="*/ 3316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7">
                  <a:moveTo>
                    <a:pt x="22" y="1"/>
                  </a:moveTo>
                  <a:cubicBezTo>
                    <a:pt x="16" y="4"/>
                    <a:pt x="9" y="1"/>
                    <a:pt x="3" y="0"/>
                  </a:cubicBezTo>
                  <a:cubicBezTo>
                    <a:pt x="2" y="0"/>
                    <a:pt x="0" y="2"/>
                    <a:pt x="0" y="3"/>
                  </a:cubicBezTo>
                  <a:cubicBezTo>
                    <a:pt x="0" y="7"/>
                    <a:pt x="1" y="12"/>
                    <a:pt x="5" y="14"/>
                  </a:cubicBezTo>
                  <a:cubicBezTo>
                    <a:pt x="7" y="15"/>
                    <a:pt x="7" y="16"/>
                    <a:pt x="9" y="17"/>
                  </a:cubicBezTo>
                  <a:cubicBezTo>
                    <a:pt x="12" y="17"/>
                    <a:pt x="14" y="14"/>
                    <a:pt x="17" y="15"/>
                  </a:cubicBezTo>
                  <a:cubicBezTo>
                    <a:pt x="19" y="15"/>
                    <a:pt x="21" y="15"/>
                    <a:pt x="22" y="14"/>
                  </a:cubicBezTo>
                  <a:cubicBezTo>
                    <a:pt x="24" y="11"/>
                    <a:pt x="23" y="6"/>
                    <a:pt x="24" y="2"/>
                  </a:cubicBezTo>
                  <a:cubicBezTo>
                    <a:pt x="24" y="2"/>
                    <a:pt x="23" y="1"/>
                    <a:pt x="2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1" name="Freeform 101">
              <a:extLst>
                <a:ext uri="{FF2B5EF4-FFF2-40B4-BE49-F238E27FC236}">
                  <a16:creationId xmlns:a16="http://schemas.microsoft.com/office/drawing/2014/main" id="{3C2426B3-6DAD-C26B-C46C-BA4BF78BED51}"/>
                </a:ext>
              </a:extLst>
            </p:cNvPr>
            <p:cNvSpPr>
              <a:spLocks noEditPoints="1"/>
            </p:cNvSpPr>
            <p:nvPr/>
          </p:nvSpPr>
          <p:spPr bwMode="auto">
            <a:xfrm>
              <a:off x="2484" y="1537"/>
              <a:ext cx="145" cy="106"/>
            </a:xfrm>
            <a:custGeom>
              <a:avLst/>
              <a:gdLst>
                <a:gd name="T0" fmla="*/ 269906 w 26"/>
                <a:gd name="T1" fmla="*/ 31967 h 19"/>
                <a:gd name="T2" fmla="*/ 242847 w 26"/>
                <a:gd name="T3" fmla="*/ 92036 h 19"/>
                <a:gd name="T4" fmla="*/ 269906 w 26"/>
                <a:gd name="T5" fmla="*/ 31967 h 19"/>
                <a:gd name="T6" fmla="*/ 118995 w 26"/>
                <a:gd name="T7" fmla="*/ 59042 h 19"/>
                <a:gd name="T8" fmla="*/ 118995 w 26"/>
                <a:gd name="T9" fmla="*/ 59042 h 19"/>
                <a:gd name="T10" fmla="*/ 118995 w 26"/>
                <a:gd name="T11" fmla="*/ 0 h 19"/>
                <a:gd name="T12" fmla="*/ 91936 w 26"/>
                <a:gd name="T13" fmla="*/ 59042 h 19"/>
                <a:gd name="T14" fmla="*/ 118995 w 26"/>
                <a:gd name="T15" fmla="*/ 59042 h 19"/>
                <a:gd name="T16" fmla="*/ 0 w 26"/>
                <a:gd name="T17" fmla="*/ 119116 h 19"/>
                <a:gd name="T18" fmla="*/ 58970 w 26"/>
                <a:gd name="T19" fmla="*/ 119116 h 19"/>
                <a:gd name="T20" fmla="*/ 58970 w 26"/>
                <a:gd name="T21" fmla="*/ 119116 h 19"/>
                <a:gd name="T22" fmla="*/ 0 w 26"/>
                <a:gd name="T23" fmla="*/ 119116 h 19"/>
                <a:gd name="T24" fmla="*/ 0 w 26"/>
                <a:gd name="T25" fmla="*/ 119116 h 19"/>
                <a:gd name="T26" fmla="*/ 0 w 26"/>
                <a:gd name="T27" fmla="*/ 119116 h 19"/>
                <a:gd name="T28" fmla="*/ 0 w 26"/>
                <a:gd name="T29" fmla="*/ 119116 h 19"/>
                <a:gd name="T30" fmla="*/ 0 w 26"/>
                <a:gd name="T31" fmla="*/ 119116 h 19"/>
                <a:gd name="T32" fmla="*/ 0 w 26"/>
                <a:gd name="T33" fmla="*/ 119116 h 19"/>
                <a:gd name="T34" fmla="*/ 0 w 26"/>
                <a:gd name="T35" fmla="*/ 178342 h 19"/>
                <a:gd name="T36" fmla="*/ 58970 w 26"/>
                <a:gd name="T37" fmla="*/ 178342 h 19"/>
                <a:gd name="T38" fmla="*/ 0 w 26"/>
                <a:gd name="T39" fmla="*/ 178342 h 19"/>
                <a:gd name="T40" fmla="*/ 177965 w 26"/>
                <a:gd name="T41" fmla="*/ 421428 h 19"/>
                <a:gd name="T42" fmla="*/ 58970 w 26"/>
                <a:gd name="T43" fmla="*/ 211152 h 19"/>
                <a:gd name="T44" fmla="*/ 177965 w 26"/>
                <a:gd name="T45" fmla="*/ 454422 h 19"/>
                <a:gd name="T46" fmla="*/ 242847 w 26"/>
                <a:gd name="T47" fmla="*/ 481497 h 19"/>
                <a:gd name="T48" fmla="*/ 177965 w 26"/>
                <a:gd name="T49" fmla="*/ 421428 h 19"/>
                <a:gd name="T50" fmla="*/ 301812 w 26"/>
                <a:gd name="T51" fmla="*/ 540544 h 19"/>
                <a:gd name="T52" fmla="*/ 301812 w 26"/>
                <a:gd name="T53" fmla="*/ 540544 h 19"/>
                <a:gd name="T54" fmla="*/ 301812 w 26"/>
                <a:gd name="T55" fmla="*/ 513464 h 19"/>
                <a:gd name="T56" fmla="*/ 301812 w 26"/>
                <a:gd name="T57" fmla="*/ 540544 h 19"/>
                <a:gd name="T58" fmla="*/ 539779 w 26"/>
                <a:gd name="T59" fmla="*/ 454422 h 19"/>
                <a:gd name="T60" fmla="*/ 420812 w 26"/>
                <a:gd name="T61" fmla="*/ 481497 h 19"/>
                <a:gd name="T62" fmla="*/ 539779 w 26"/>
                <a:gd name="T63" fmla="*/ 513464 h 19"/>
                <a:gd name="T64" fmla="*/ 539779 w 26"/>
                <a:gd name="T65" fmla="*/ 513464 h 19"/>
                <a:gd name="T66" fmla="*/ 539779 w 26"/>
                <a:gd name="T67" fmla="*/ 513464 h 19"/>
                <a:gd name="T68" fmla="*/ 539779 w 26"/>
                <a:gd name="T69" fmla="*/ 513464 h 19"/>
                <a:gd name="T70" fmla="*/ 571718 w 26"/>
                <a:gd name="T71" fmla="*/ 454422 h 19"/>
                <a:gd name="T72" fmla="*/ 539779 w 26"/>
                <a:gd name="T73" fmla="*/ 513464 h 19"/>
                <a:gd name="T74" fmla="*/ 663626 w 26"/>
                <a:gd name="T75" fmla="*/ 454422 h 19"/>
                <a:gd name="T76" fmla="*/ 571718 w 26"/>
                <a:gd name="T77" fmla="*/ 454422 h 19"/>
                <a:gd name="T78" fmla="*/ 690685 w 26"/>
                <a:gd name="T79" fmla="*/ 454422 h 19"/>
                <a:gd name="T80" fmla="*/ 749656 w 26"/>
                <a:gd name="T81" fmla="*/ 243114 h 19"/>
                <a:gd name="T82" fmla="*/ 722596 w 26"/>
                <a:gd name="T83" fmla="*/ 243114 h 19"/>
                <a:gd name="T84" fmla="*/ 749656 w 26"/>
                <a:gd name="T85" fmla="*/ 243114 h 19"/>
                <a:gd name="T86" fmla="*/ 749656 w 26"/>
                <a:gd name="T87" fmla="*/ 92036 h 19"/>
                <a:gd name="T88" fmla="*/ 749656 w 26"/>
                <a:gd name="T89" fmla="*/ 92036 h 19"/>
                <a:gd name="T90" fmla="*/ 749656 w 26"/>
                <a:gd name="T91" fmla="*/ 92036 h 19"/>
                <a:gd name="T92" fmla="*/ 749656 w 26"/>
                <a:gd name="T93" fmla="*/ 59042 h 19"/>
                <a:gd name="T94" fmla="*/ 749656 w 26"/>
                <a:gd name="T95" fmla="*/ 59042 h 19"/>
                <a:gd name="T96" fmla="*/ 749656 w 26"/>
                <a:gd name="T97" fmla="*/ 59042 h 19"/>
                <a:gd name="T98" fmla="*/ 722596 w 26"/>
                <a:gd name="T99" fmla="*/ 59042 h 19"/>
                <a:gd name="T100" fmla="*/ 722596 w 26"/>
                <a:gd name="T101" fmla="*/ 92036 h 19"/>
                <a:gd name="T102" fmla="*/ 722596 w 26"/>
                <a:gd name="T103" fmla="*/ 92036 h 19"/>
                <a:gd name="T104" fmla="*/ 690685 w 26"/>
                <a:gd name="T105" fmla="*/ 59042 h 19"/>
                <a:gd name="T106" fmla="*/ 722596 w 26"/>
                <a:gd name="T107" fmla="*/ 92036 h 19"/>
                <a:gd name="T108" fmla="*/ 722596 w 26"/>
                <a:gd name="T109" fmla="*/ 92036 h 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6" h="19">
                  <a:moveTo>
                    <a:pt x="23" y="3"/>
                  </a:moveTo>
                  <a:cubicBezTo>
                    <a:pt x="18" y="5"/>
                    <a:pt x="13" y="4"/>
                    <a:pt x="8" y="3"/>
                  </a:cubicBezTo>
                  <a:lnTo>
                    <a:pt x="9" y="1"/>
                  </a:lnTo>
                  <a:cubicBezTo>
                    <a:pt x="13" y="3"/>
                    <a:pt x="18" y="4"/>
                    <a:pt x="23" y="2"/>
                  </a:cubicBezTo>
                  <a:lnTo>
                    <a:pt x="23" y="3"/>
                  </a:lnTo>
                  <a:close/>
                  <a:moveTo>
                    <a:pt x="8" y="3"/>
                  </a:moveTo>
                  <a:cubicBezTo>
                    <a:pt x="7" y="2"/>
                    <a:pt x="5" y="2"/>
                    <a:pt x="4" y="2"/>
                  </a:cubicBezTo>
                  <a:lnTo>
                    <a:pt x="4" y="0"/>
                  </a:lnTo>
                  <a:cubicBezTo>
                    <a:pt x="6" y="1"/>
                    <a:pt x="7" y="1"/>
                    <a:pt x="9" y="1"/>
                  </a:cubicBezTo>
                  <a:lnTo>
                    <a:pt x="8" y="3"/>
                  </a:lnTo>
                  <a:close/>
                  <a:moveTo>
                    <a:pt x="4" y="2"/>
                  </a:moveTo>
                  <a:lnTo>
                    <a:pt x="4" y="2"/>
                  </a:lnTo>
                  <a:lnTo>
                    <a:pt x="4" y="1"/>
                  </a:lnTo>
                  <a:lnTo>
                    <a:pt x="4" y="2"/>
                  </a:lnTo>
                  <a:close/>
                  <a:moveTo>
                    <a:pt x="4" y="2"/>
                  </a:moveTo>
                  <a:cubicBezTo>
                    <a:pt x="4" y="2"/>
                    <a:pt x="4" y="2"/>
                    <a:pt x="4" y="2"/>
                  </a:cubicBezTo>
                  <a:lnTo>
                    <a:pt x="4" y="0"/>
                  </a:lnTo>
                  <a:cubicBezTo>
                    <a:pt x="4" y="0"/>
                    <a:pt x="4" y="0"/>
                    <a:pt x="4" y="0"/>
                  </a:cubicBezTo>
                  <a:lnTo>
                    <a:pt x="4" y="2"/>
                  </a:lnTo>
                  <a:close/>
                  <a:moveTo>
                    <a:pt x="4" y="2"/>
                  </a:moveTo>
                  <a:cubicBezTo>
                    <a:pt x="3" y="1"/>
                    <a:pt x="3" y="2"/>
                    <a:pt x="3" y="2"/>
                  </a:cubicBezTo>
                  <a:lnTo>
                    <a:pt x="2" y="1"/>
                  </a:lnTo>
                  <a:cubicBezTo>
                    <a:pt x="2" y="1"/>
                    <a:pt x="3" y="0"/>
                    <a:pt x="4" y="0"/>
                  </a:cubicBezTo>
                  <a:lnTo>
                    <a:pt x="4" y="2"/>
                  </a:lnTo>
                  <a:close/>
                  <a:moveTo>
                    <a:pt x="3" y="2"/>
                  </a:moveTo>
                  <a:cubicBezTo>
                    <a:pt x="2" y="3"/>
                    <a:pt x="2" y="4"/>
                    <a:pt x="2" y="4"/>
                  </a:cubicBezTo>
                  <a:lnTo>
                    <a:pt x="0" y="4"/>
                  </a:lnTo>
                  <a:cubicBezTo>
                    <a:pt x="0" y="3"/>
                    <a:pt x="1" y="2"/>
                    <a:pt x="2" y="1"/>
                  </a:cubicBezTo>
                  <a:lnTo>
                    <a:pt x="3" y="2"/>
                  </a:lnTo>
                  <a:close/>
                  <a:moveTo>
                    <a:pt x="2" y="4"/>
                  </a:moveTo>
                  <a:lnTo>
                    <a:pt x="2" y="4"/>
                  </a:lnTo>
                  <a:lnTo>
                    <a:pt x="1" y="4"/>
                  </a:lnTo>
                  <a:lnTo>
                    <a:pt x="2" y="4"/>
                  </a:lnTo>
                  <a:close/>
                  <a:moveTo>
                    <a:pt x="2" y="4"/>
                  </a:moveTo>
                  <a:lnTo>
                    <a:pt x="2" y="4"/>
                  </a:lnTo>
                  <a:lnTo>
                    <a:pt x="0" y="4"/>
                  </a:lnTo>
                  <a:cubicBezTo>
                    <a:pt x="0" y="4"/>
                    <a:pt x="0" y="4"/>
                    <a:pt x="0" y="4"/>
                  </a:cubicBezTo>
                  <a:lnTo>
                    <a:pt x="2" y="4"/>
                  </a:lnTo>
                  <a:close/>
                  <a:moveTo>
                    <a:pt x="0" y="4"/>
                  </a:moveTo>
                  <a:lnTo>
                    <a:pt x="0" y="4"/>
                  </a:lnTo>
                  <a:lnTo>
                    <a:pt x="1" y="4"/>
                  </a:lnTo>
                  <a:lnTo>
                    <a:pt x="0" y="4"/>
                  </a:lnTo>
                  <a:close/>
                  <a:moveTo>
                    <a:pt x="2" y="4"/>
                  </a:moveTo>
                  <a:lnTo>
                    <a:pt x="2" y="4"/>
                  </a:lnTo>
                  <a:lnTo>
                    <a:pt x="0" y="4"/>
                  </a:lnTo>
                  <a:lnTo>
                    <a:pt x="2" y="4"/>
                  </a:lnTo>
                  <a:close/>
                  <a:moveTo>
                    <a:pt x="0" y="4"/>
                  </a:moveTo>
                  <a:lnTo>
                    <a:pt x="0" y="4"/>
                  </a:lnTo>
                  <a:lnTo>
                    <a:pt x="1" y="4"/>
                  </a:lnTo>
                  <a:lnTo>
                    <a:pt x="0" y="4"/>
                  </a:lnTo>
                  <a:close/>
                  <a:moveTo>
                    <a:pt x="2" y="4"/>
                  </a:moveTo>
                  <a:cubicBezTo>
                    <a:pt x="2" y="4"/>
                    <a:pt x="2" y="5"/>
                    <a:pt x="2" y="6"/>
                  </a:cubicBezTo>
                  <a:lnTo>
                    <a:pt x="0" y="6"/>
                  </a:lnTo>
                  <a:cubicBezTo>
                    <a:pt x="0" y="5"/>
                    <a:pt x="0" y="4"/>
                    <a:pt x="0" y="4"/>
                  </a:cubicBezTo>
                  <a:lnTo>
                    <a:pt x="2" y="4"/>
                  </a:lnTo>
                  <a:close/>
                  <a:moveTo>
                    <a:pt x="2" y="6"/>
                  </a:moveTo>
                  <a:cubicBezTo>
                    <a:pt x="2" y="6"/>
                    <a:pt x="2" y="7"/>
                    <a:pt x="2" y="7"/>
                  </a:cubicBezTo>
                  <a:lnTo>
                    <a:pt x="0" y="8"/>
                  </a:lnTo>
                  <a:cubicBezTo>
                    <a:pt x="0" y="7"/>
                    <a:pt x="0" y="6"/>
                    <a:pt x="0" y="6"/>
                  </a:cubicBezTo>
                  <a:lnTo>
                    <a:pt x="2" y="6"/>
                  </a:lnTo>
                  <a:close/>
                  <a:moveTo>
                    <a:pt x="2" y="7"/>
                  </a:moveTo>
                  <a:cubicBezTo>
                    <a:pt x="2" y="10"/>
                    <a:pt x="3" y="13"/>
                    <a:pt x="6" y="14"/>
                  </a:cubicBezTo>
                  <a:lnTo>
                    <a:pt x="6" y="16"/>
                  </a:lnTo>
                  <a:cubicBezTo>
                    <a:pt x="2" y="14"/>
                    <a:pt x="1" y="11"/>
                    <a:pt x="0" y="8"/>
                  </a:cubicBezTo>
                  <a:lnTo>
                    <a:pt x="2" y="7"/>
                  </a:lnTo>
                  <a:close/>
                  <a:moveTo>
                    <a:pt x="6" y="16"/>
                  </a:moveTo>
                  <a:lnTo>
                    <a:pt x="6" y="16"/>
                  </a:lnTo>
                  <a:lnTo>
                    <a:pt x="6" y="15"/>
                  </a:lnTo>
                  <a:lnTo>
                    <a:pt x="6" y="16"/>
                  </a:lnTo>
                  <a:close/>
                  <a:moveTo>
                    <a:pt x="6" y="14"/>
                  </a:moveTo>
                  <a:cubicBezTo>
                    <a:pt x="7" y="15"/>
                    <a:pt x="8" y="15"/>
                    <a:pt x="8" y="16"/>
                  </a:cubicBezTo>
                  <a:lnTo>
                    <a:pt x="7" y="17"/>
                  </a:lnTo>
                  <a:cubicBezTo>
                    <a:pt x="7" y="16"/>
                    <a:pt x="6" y="16"/>
                    <a:pt x="6" y="16"/>
                  </a:cubicBezTo>
                  <a:lnTo>
                    <a:pt x="6" y="14"/>
                  </a:lnTo>
                  <a:close/>
                  <a:moveTo>
                    <a:pt x="8" y="16"/>
                  </a:moveTo>
                  <a:cubicBezTo>
                    <a:pt x="9" y="16"/>
                    <a:pt x="9" y="17"/>
                    <a:pt x="10" y="17"/>
                  </a:cubicBezTo>
                  <a:lnTo>
                    <a:pt x="10" y="18"/>
                  </a:lnTo>
                  <a:cubicBezTo>
                    <a:pt x="9" y="18"/>
                    <a:pt x="8" y="17"/>
                    <a:pt x="7" y="17"/>
                  </a:cubicBezTo>
                  <a:lnTo>
                    <a:pt x="8" y="16"/>
                  </a:lnTo>
                  <a:close/>
                  <a:moveTo>
                    <a:pt x="10" y="18"/>
                  </a:moveTo>
                  <a:lnTo>
                    <a:pt x="10" y="18"/>
                  </a:lnTo>
                  <a:close/>
                  <a:moveTo>
                    <a:pt x="10" y="17"/>
                  </a:moveTo>
                  <a:cubicBezTo>
                    <a:pt x="11" y="17"/>
                    <a:pt x="12" y="17"/>
                    <a:pt x="14" y="16"/>
                  </a:cubicBezTo>
                  <a:lnTo>
                    <a:pt x="14" y="17"/>
                  </a:lnTo>
                  <a:cubicBezTo>
                    <a:pt x="13" y="18"/>
                    <a:pt x="11" y="19"/>
                    <a:pt x="10" y="18"/>
                  </a:cubicBezTo>
                  <a:lnTo>
                    <a:pt x="10" y="17"/>
                  </a:lnTo>
                  <a:close/>
                  <a:moveTo>
                    <a:pt x="14" y="16"/>
                  </a:moveTo>
                  <a:cubicBezTo>
                    <a:pt x="15" y="16"/>
                    <a:pt x="16" y="15"/>
                    <a:pt x="18" y="15"/>
                  </a:cubicBezTo>
                  <a:lnTo>
                    <a:pt x="18" y="17"/>
                  </a:lnTo>
                  <a:cubicBezTo>
                    <a:pt x="16" y="16"/>
                    <a:pt x="15" y="17"/>
                    <a:pt x="14" y="17"/>
                  </a:cubicBezTo>
                  <a:lnTo>
                    <a:pt x="14" y="16"/>
                  </a:lnTo>
                  <a:close/>
                  <a:moveTo>
                    <a:pt x="18" y="15"/>
                  </a:moveTo>
                  <a:lnTo>
                    <a:pt x="18" y="15"/>
                  </a:lnTo>
                  <a:lnTo>
                    <a:pt x="18" y="17"/>
                  </a:lnTo>
                  <a:lnTo>
                    <a:pt x="18" y="15"/>
                  </a:lnTo>
                  <a:close/>
                  <a:moveTo>
                    <a:pt x="18" y="17"/>
                  </a:moveTo>
                  <a:lnTo>
                    <a:pt x="18" y="17"/>
                  </a:lnTo>
                  <a:lnTo>
                    <a:pt x="18" y="16"/>
                  </a:lnTo>
                  <a:lnTo>
                    <a:pt x="18" y="17"/>
                  </a:lnTo>
                  <a:close/>
                  <a:moveTo>
                    <a:pt x="18" y="15"/>
                  </a:moveTo>
                  <a:cubicBezTo>
                    <a:pt x="18" y="15"/>
                    <a:pt x="18" y="15"/>
                    <a:pt x="19" y="15"/>
                  </a:cubicBezTo>
                  <a:lnTo>
                    <a:pt x="18" y="17"/>
                  </a:lnTo>
                  <a:cubicBezTo>
                    <a:pt x="18" y="17"/>
                    <a:pt x="18" y="17"/>
                    <a:pt x="18" y="17"/>
                  </a:cubicBezTo>
                  <a:lnTo>
                    <a:pt x="18" y="15"/>
                  </a:lnTo>
                  <a:close/>
                  <a:moveTo>
                    <a:pt x="19" y="15"/>
                  </a:moveTo>
                  <a:cubicBezTo>
                    <a:pt x="19" y="15"/>
                    <a:pt x="19" y="15"/>
                    <a:pt x="19" y="15"/>
                  </a:cubicBezTo>
                  <a:lnTo>
                    <a:pt x="19" y="17"/>
                  </a:lnTo>
                  <a:cubicBezTo>
                    <a:pt x="19" y="17"/>
                    <a:pt x="19" y="17"/>
                    <a:pt x="18" y="17"/>
                  </a:cubicBezTo>
                  <a:lnTo>
                    <a:pt x="19" y="15"/>
                  </a:lnTo>
                  <a:close/>
                  <a:moveTo>
                    <a:pt x="19" y="15"/>
                  </a:moveTo>
                  <a:cubicBezTo>
                    <a:pt x="21" y="15"/>
                    <a:pt x="22" y="15"/>
                    <a:pt x="22" y="15"/>
                  </a:cubicBezTo>
                  <a:lnTo>
                    <a:pt x="23" y="15"/>
                  </a:lnTo>
                  <a:cubicBezTo>
                    <a:pt x="23" y="16"/>
                    <a:pt x="21" y="17"/>
                    <a:pt x="19" y="17"/>
                  </a:cubicBezTo>
                  <a:lnTo>
                    <a:pt x="19" y="15"/>
                  </a:lnTo>
                  <a:close/>
                  <a:moveTo>
                    <a:pt x="23" y="15"/>
                  </a:moveTo>
                  <a:lnTo>
                    <a:pt x="23" y="15"/>
                  </a:lnTo>
                  <a:close/>
                  <a:moveTo>
                    <a:pt x="22" y="15"/>
                  </a:moveTo>
                  <a:cubicBezTo>
                    <a:pt x="23" y="13"/>
                    <a:pt x="24" y="10"/>
                    <a:pt x="24" y="8"/>
                  </a:cubicBezTo>
                  <a:lnTo>
                    <a:pt x="25" y="8"/>
                  </a:lnTo>
                  <a:cubicBezTo>
                    <a:pt x="25" y="11"/>
                    <a:pt x="25" y="13"/>
                    <a:pt x="23" y="15"/>
                  </a:cubicBezTo>
                  <a:lnTo>
                    <a:pt x="22" y="15"/>
                  </a:lnTo>
                  <a:close/>
                  <a:moveTo>
                    <a:pt x="24" y="8"/>
                  </a:moveTo>
                  <a:cubicBezTo>
                    <a:pt x="24" y="6"/>
                    <a:pt x="24" y="5"/>
                    <a:pt x="25" y="3"/>
                  </a:cubicBezTo>
                  <a:lnTo>
                    <a:pt x="26" y="4"/>
                  </a:lnTo>
                  <a:cubicBezTo>
                    <a:pt x="26" y="5"/>
                    <a:pt x="25" y="7"/>
                    <a:pt x="25" y="8"/>
                  </a:cubicBezTo>
                  <a:lnTo>
                    <a:pt x="24" y="8"/>
                  </a:lnTo>
                  <a:close/>
                  <a:moveTo>
                    <a:pt x="25" y="3"/>
                  </a:moveTo>
                  <a:lnTo>
                    <a:pt x="25" y="3"/>
                  </a:lnTo>
                  <a:close/>
                  <a:moveTo>
                    <a:pt x="25" y="3"/>
                  </a:moveTo>
                  <a:cubicBezTo>
                    <a:pt x="25" y="3"/>
                    <a:pt x="25" y="4"/>
                    <a:pt x="25" y="3"/>
                  </a:cubicBezTo>
                  <a:lnTo>
                    <a:pt x="26" y="3"/>
                  </a:lnTo>
                  <a:cubicBezTo>
                    <a:pt x="26" y="3"/>
                    <a:pt x="26" y="3"/>
                    <a:pt x="26" y="4"/>
                  </a:cubicBezTo>
                  <a:lnTo>
                    <a:pt x="25" y="3"/>
                  </a:lnTo>
                  <a:close/>
                  <a:moveTo>
                    <a:pt x="25" y="3"/>
                  </a:moveTo>
                  <a:cubicBezTo>
                    <a:pt x="25" y="3"/>
                    <a:pt x="25" y="3"/>
                    <a:pt x="24" y="3"/>
                  </a:cubicBezTo>
                  <a:lnTo>
                    <a:pt x="25" y="2"/>
                  </a:lnTo>
                  <a:cubicBezTo>
                    <a:pt x="26" y="2"/>
                    <a:pt x="26" y="3"/>
                    <a:pt x="26" y="3"/>
                  </a:cubicBezTo>
                  <a:lnTo>
                    <a:pt x="25" y="3"/>
                  </a:lnTo>
                  <a:close/>
                  <a:moveTo>
                    <a:pt x="25" y="2"/>
                  </a:moveTo>
                  <a:lnTo>
                    <a:pt x="25" y="2"/>
                  </a:lnTo>
                  <a:lnTo>
                    <a:pt x="25" y="3"/>
                  </a:lnTo>
                  <a:lnTo>
                    <a:pt x="25" y="2"/>
                  </a:lnTo>
                  <a:close/>
                  <a:moveTo>
                    <a:pt x="24" y="3"/>
                  </a:moveTo>
                  <a:cubicBezTo>
                    <a:pt x="24" y="3"/>
                    <a:pt x="24" y="3"/>
                    <a:pt x="24" y="3"/>
                  </a:cubicBezTo>
                  <a:lnTo>
                    <a:pt x="24" y="2"/>
                  </a:lnTo>
                  <a:cubicBezTo>
                    <a:pt x="25" y="2"/>
                    <a:pt x="25" y="2"/>
                    <a:pt x="25" y="2"/>
                  </a:cubicBezTo>
                  <a:lnTo>
                    <a:pt x="24" y="3"/>
                  </a:lnTo>
                  <a:close/>
                  <a:moveTo>
                    <a:pt x="24" y="3"/>
                  </a:moveTo>
                  <a:lnTo>
                    <a:pt x="24" y="3"/>
                  </a:lnTo>
                  <a:lnTo>
                    <a:pt x="24" y="2"/>
                  </a:lnTo>
                  <a:lnTo>
                    <a:pt x="24" y="3"/>
                  </a:lnTo>
                  <a:close/>
                  <a:moveTo>
                    <a:pt x="24" y="3"/>
                  </a:moveTo>
                  <a:cubicBezTo>
                    <a:pt x="24" y="3"/>
                    <a:pt x="24" y="3"/>
                    <a:pt x="24" y="3"/>
                  </a:cubicBezTo>
                  <a:lnTo>
                    <a:pt x="23" y="2"/>
                  </a:lnTo>
                  <a:cubicBezTo>
                    <a:pt x="23" y="1"/>
                    <a:pt x="24" y="1"/>
                    <a:pt x="24" y="2"/>
                  </a:cubicBezTo>
                  <a:lnTo>
                    <a:pt x="24" y="3"/>
                  </a:lnTo>
                  <a:close/>
                  <a:moveTo>
                    <a:pt x="24" y="3"/>
                  </a:moveTo>
                  <a:lnTo>
                    <a:pt x="23" y="3"/>
                  </a:lnTo>
                  <a:lnTo>
                    <a:pt x="23" y="2"/>
                  </a:lnTo>
                  <a:lnTo>
                    <a:pt x="24"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2" name="Freeform 102">
              <a:extLst>
                <a:ext uri="{FF2B5EF4-FFF2-40B4-BE49-F238E27FC236}">
                  <a16:creationId xmlns:a16="http://schemas.microsoft.com/office/drawing/2014/main" id="{B2702349-7F92-DCE5-55FF-11C4666E41A3}"/>
                </a:ext>
              </a:extLst>
            </p:cNvPr>
            <p:cNvSpPr>
              <a:spLocks/>
            </p:cNvSpPr>
            <p:nvPr/>
          </p:nvSpPr>
          <p:spPr bwMode="auto">
            <a:xfrm>
              <a:off x="2377" y="1509"/>
              <a:ext cx="112" cy="100"/>
            </a:xfrm>
            <a:custGeom>
              <a:avLst/>
              <a:gdLst>
                <a:gd name="T0" fmla="*/ 556702 w 20"/>
                <a:gd name="T1" fmla="*/ 58117 h 18"/>
                <a:gd name="T2" fmla="*/ 523146 w 20"/>
                <a:gd name="T3" fmla="*/ 89506 h 18"/>
                <a:gd name="T4" fmla="*/ 154353 w 20"/>
                <a:gd name="T5" fmla="*/ 0 h 18"/>
                <a:gd name="T6" fmla="*/ 0 w 20"/>
                <a:gd name="T7" fmla="*/ 206789 h 18"/>
                <a:gd name="T8" fmla="*/ 93419 w 20"/>
                <a:gd name="T9" fmla="*/ 380989 h 18"/>
                <a:gd name="T10" fmla="*/ 429727 w 20"/>
                <a:gd name="T11" fmla="*/ 497256 h 18"/>
                <a:gd name="T12" fmla="*/ 495583 w 20"/>
                <a:gd name="T13" fmla="*/ 529661 h 18"/>
                <a:gd name="T14" fmla="*/ 584114 w 20"/>
                <a:gd name="T15" fmla="*/ 439133 h 18"/>
                <a:gd name="T16" fmla="*/ 584114 w 20"/>
                <a:gd name="T17" fmla="*/ 116267 h 18"/>
                <a:gd name="T18" fmla="*/ 556702 w 20"/>
                <a:gd name="T19" fmla="*/ 581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18" y="2"/>
                  </a:moveTo>
                  <a:cubicBezTo>
                    <a:pt x="18" y="2"/>
                    <a:pt x="17" y="3"/>
                    <a:pt x="17" y="3"/>
                  </a:cubicBezTo>
                  <a:cubicBezTo>
                    <a:pt x="13" y="3"/>
                    <a:pt x="9" y="0"/>
                    <a:pt x="5" y="0"/>
                  </a:cubicBezTo>
                  <a:cubicBezTo>
                    <a:pt x="3" y="0"/>
                    <a:pt x="3" y="5"/>
                    <a:pt x="0" y="7"/>
                  </a:cubicBezTo>
                  <a:cubicBezTo>
                    <a:pt x="2" y="9"/>
                    <a:pt x="2" y="11"/>
                    <a:pt x="3" y="13"/>
                  </a:cubicBezTo>
                  <a:cubicBezTo>
                    <a:pt x="5" y="16"/>
                    <a:pt x="10" y="16"/>
                    <a:pt x="14" y="17"/>
                  </a:cubicBezTo>
                  <a:cubicBezTo>
                    <a:pt x="15" y="17"/>
                    <a:pt x="15" y="18"/>
                    <a:pt x="16" y="18"/>
                  </a:cubicBezTo>
                  <a:cubicBezTo>
                    <a:pt x="17" y="17"/>
                    <a:pt x="19" y="17"/>
                    <a:pt x="19" y="15"/>
                  </a:cubicBezTo>
                  <a:cubicBezTo>
                    <a:pt x="19" y="11"/>
                    <a:pt x="18" y="8"/>
                    <a:pt x="19" y="4"/>
                  </a:cubicBezTo>
                  <a:cubicBezTo>
                    <a:pt x="19" y="3"/>
                    <a:pt x="20" y="2"/>
                    <a:pt x="1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3" name="Freeform 103">
              <a:extLst>
                <a:ext uri="{FF2B5EF4-FFF2-40B4-BE49-F238E27FC236}">
                  <a16:creationId xmlns:a16="http://schemas.microsoft.com/office/drawing/2014/main" id="{D42C7973-EB1F-E850-AEB3-D07932FD04C5}"/>
                </a:ext>
              </a:extLst>
            </p:cNvPr>
            <p:cNvSpPr>
              <a:spLocks noEditPoints="1"/>
            </p:cNvSpPr>
            <p:nvPr/>
          </p:nvSpPr>
          <p:spPr bwMode="auto">
            <a:xfrm>
              <a:off x="2372" y="1509"/>
              <a:ext cx="117" cy="106"/>
            </a:xfrm>
            <a:custGeom>
              <a:avLst/>
              <a:gdLst>
                <a:gd name="T0" fmla="*/ 536634 w 21"/>
                <a:gd name="T1" fmla="*/ 59042 h 19"/>
                <a:gd name="T2" fmla="*/ 536634 w 21"/>
                <a:gd name="T3" fmla="*/ 59042 h 19"/>
                <a:gd name="T4" fmla="*/ 569506 w 21"/>
                <a:gd name="T5" fmla="*/ 92036 h 19"/>
                <a:gd name="T6" fmla="*/ 536634 w 21"/>
                <a:gd name="T7" fmla="*/ 59042 h 19"/>
                <a:gd name="T8" fmla="*/ 536634 w 21"/>
                <a:gd name="T9" fmla="*/ 59042 h 19"/>
                <a:gd name="T10" fmla="*/ 536634 w 21"/>
                <a:gd name="T11" fmla="*/ 59042 h 19"/>
                <a:gd name="T12" fmla="*/ 359357 w 21"/>
                <a:gd name="T13" fmla="*/ 31967 h 19"/>
                <a:gd name="T14" fmla="*/ 359357 w 21"/>
                <a:gd name="T15" fmla="*/ 31967 h 19"/>
                <a:gd name="T16" fmla="*/ 359357 w 21"/>
                <a:gd name="T17" fmla="*/ 31967 h 19"/>
                <a:gd name="T18" fmla="*/ 177272 w 21"/>
                <a:gd name="T19" fmla="*/ 0 h 19"/>
                <a:gd name="T20" fmla="*/ 177272 w 21"/>
                <a:gd name="T21" fmla="*/ 31967 h 19"/>
                <a:gd name="T22" fmla="*/ 177272 w 21"/>
                <a:gd name="T23" fmla="*/ 31967 h 19"/>
                <a:gd name="T24" fmla="*/ 91477 w 21"/>
                <a:gd name="T25" fmla="*/ 92036 h 19"/>
                <a:gd name="T26" fmla="*/ 118454 w 21"/>
                <a:gd name="T27" fmla="*/ 92036 h 19"/>
                <a:gd name="T28" fmla="*/ 91477 w 21"/>
                <a:gd name="T29" fmla="*/ 92036 h 19"/>
                <a:gd name="T30" fmla="*/ 0 w 21"/>
                <a:gd name="T31" fmla="*/ 178342 h 19"/>
                <a:gd name="T32" fmla="*/ 0 w 21"/>
                <a:gd name="T33" fmla="*/ 211152 h 19"/>
                <a:gd name="T34" fmla="*/ 58790 w 21"/>
                <a:gd name="T35" fmla="*/ 329392 h 19"/>
                <a:gd name="T36" fmla="*/ 118454 w 21"/>
                <a:gd name="T37" fmla="*/ 302312 h 19"/>
                <a:gd name="T38" fmla="*/ 58790 w 21"/>
                <a:gd name="T39" fmla="*/ 329392 h 19"/>
                <a:gd name="T40" fmla="*/ 118454 w 21"/>
                <a:gd name="T41" fmla="*/ 394348 h 19"/>
                <a:gd name="T42" fmla="*/ 386367 w 21"/>
                <a:gd name="T43" fmla="*/ 481497 h 19"/>
                <a:gd name="T44" fmla="*/ 150300 w 21"/>
                <a:gd name="T45" fmla="*/ 394348 h 19"/>
                <a:gd name="T46" fmla="*/ 419205 w 21"/>
                <a:gd name="T47" fmla="*/ 540544 h 19"/>
                <a:gd name="T48" fmla="*/ 419205 w 21"/>
                <a:gd name="T49" fmla="*/ 540544 h 19"/>
                <a:gd name="T50" fmla="*/ 419205 w 21"/>
                <a:gd name="T51" fmla="*/ 540544 h 19"/>
                <a:gd name="T52" fmla="*/ 450868 w 21"/>
                <a:gd name="T53" fmla="*/ 540544 h 19"/>
                <a:gd name="T54" fmla="*/ 477845 w 21"/>
                <a:gd name="T55" fmla="*/ 513464 h 19"/>
                <a:gd name="T56" fmla="*/ 450868 w 21"/>
                <a:gd name="T57" fmla="*/ 540544 h 19"/>
                <a:gd name="T58" fmla="*/ 509658 w 21"/>
                <a:gd name="T59" fmla="*/ 513464 h 19"/>
                <a:gd name="T60" fmla="*/ 509658 w 21"/>
                <a:gd name="T61" fmla="*/ 513464 h 19"/>
                <a:gd name="T62" fmla="*/ 509658 w 21"/>
                <a:gd name="T63" fmla="*/ 572506 h 19"/>
                <a:gd name="T64" fmla="*/ 595424 w 21"/>
                <a:gd name="T65" fmla="*/ 513464 h 19"/>
                <a:gd name="T66" fmla="*/ 569506 w 21"/>
                <a:gd name="T67" fmla="*/ 481497 h 19"/>
                <a:gd name="T68" fmla="*/ 595424 w 21"/>
                <a:gd name="T69" fmla="*/ 513464 h 19"/>
                <a:gd name="T70" fmla="*/ 569506 w 21"/>
                <a:gd name="T71" fmla="*/ 454422 h 19"/>
                <a:gd name="T72" fmla="*/ 569506 w 21"/>
                <a:gd name="T73" fmla="*/ 454422 h 19"/>
                <a:gd name="T74" fmla="*/ 628296 w 21"/>
                <a:gd name="T75" fmla="*/ 454422 h 19"/>
                <a:gd name="T76" fmla="*/ 569506 w 21"/>
                <a:gd name="T77" fmla="*/ 119116 h 19"/>
                <a:gd name="T78" fmla="*/ 569506 w 21"/>
                <a:gd name="T79" fmla="*/ 362386 h 19"/>
                <a:gd name="T80" fmla="*/ 595424 w 21"/>
                <a:gd name="T81" fmla="*/ 119116 h 19"/>
                <a:gd name="T82" fmla="*/ 569506 w 21"/>
                <a:gd name="T83" fmla="*/ 119116 h 19"/>
                <a:gd name="T84" fmla="*/ 569506 w 21"/>
                <a:gd name="T85" fmla="*/ 119116 h 19"/>
                <a:gd name="T86" fmla="*/ 628296 w 21"/>
                <a:gd name="T87" fmla="*/ 92036 h 19"/>
                <a:gd name="T88" fmla="*/ 595424 w 21"/>
                <a:gd name="T89" fmla="*/ 92036 h 19"/>
                <a:gd name="T90" fmla="*/ 628296 w 21"/>
                <a:gd name="T91" fmla="*/ 92036 h 19"/>
                <a:gd name="T92" fmla="*/ 569506 w 21"/>
                <a:gd name="T93" fmla="*/ 92036 h 19"/>
                <a:gd name="T94" fmla="*/ 569506 w 21"/>
                <a:gd name="T95" fmla="*/ 92036 h 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19">
                  <a:moveTo>
                    <a:pt x="19" y="3"/>
                  </a:moveTo>
                  <a:lnTo>
                    <a:pt x="19" y="3"/>
                  </a:lnTo>
                  <a:lnTo>
                    <a:pt x="18" y="2"/>
                  </a:lnTo>
                  <a:cubicBezTo>
                    <a:pt x="18" y="1"/>
                    <a:pt x="19" y="1"/>
                    <a:pt x="19" y="1"/>
                  </a:cubicBezTo>
                  <a:lnTo>
                    <a:pt x="19" y="3"/>
                  </a:lnTo>
                  <a:close/>
                  <a:moveTo>
                    <a:pt x="18" y="2"/>
                  </a:moveTo>
                  <a:lnTo>
                    <a:pt x="18" y="2"/>
                  </a:lnTo>
                  <a:close/>
                  <a:moveTo>
                    <a:pt x="19" y="3"/>
                  </a:moveTo>
                  <a:cubicBezTo>
                    <a:pt x="19" y="3"/>
                    <a:pt x="18" y="3"/>
                    <a:pt x="18" y="3"/>
                  </a:cubicBezTo>
                  <a:lnTo>
                    <a:pt x="18" y="2"/>
                  </a:lnTo>
                  <a:cubicBezTo>
                    <a:pt x="18" y="2"/>
                    <a:pt x="18" y="2"/>
                    <a:pt x="18" y="2"/>
                  </a:cubicBezTo>
                  <a:lnTo>
                    <a:pt x="19" y="3"/>
                  </a:lnTo>
                  <a:close/>
                  <a:moveTo>
                    <a:pt x="18" y="2"/>
                  </a:moveTo>
                  <a:lnTo>
                    <a:pt x="18" y="2"/>
                  </a:lnTo>
                  <a:lnTo>
                    <a:pt x="18" y="3"/>
                  </a:lnTo>
                  <a:lnTo>
                    <a:pt x="18" y="2"/>
                  </a:lnTo>
                  <a:close/>
                  <a:moveTo>
                    <a:pt x="18" y="3"/>
                  </a:moveTo>
                  <a:cubicBezTo>
                    <a:pt x="16" y="3"/>
                    <a:pt x="13" y="3"/>
                    <a:pt x="11" y="2"/>
                  </a:cubicBezTo>
                  <a:lnTo>
                    <a:pt x="12" y="1"/>
                  </a:lnTo>
                  <a:cubicBezTo>
                    <a:pt x="14" y="1"/>
                    <a:pt x="16" y="2"/>
                    <a:pt x="18" y="2"/>
                  </a:cubicBezTo>
                  <a:lnTo>
                    <a:pt x="18" y="3"/>
                  </a:lnTo>
                  <a:close/>
                  <a:moveTo>
                    <a:pt x="12" y="1"/>
                  </a:moveTo>
                  <a:lnTo>
                    <a:pt x="12" y="1"/>
                  </a:lnTo>
                  <a:lnTo>
                    <a:pt x="12" y="2"/>
                  </a:lnTo>
                  <a:lnTo>
                    <a:pt x="12" y="1"/>
                  </a:lnTo>
                  <a:close/>
                  <a:moveTo>
                    <a:pt x="11" y="2"/>
                  </a:moveTo>
                  <a:cubicBezTo>
                    <a:pt x="10" y="2"/>
                    <a:pt x="8" y="1"/>
                    <a:pt x="6" y="1"/>
                  </a:cubicBezTo>
                  <a:lnTo>
                    <a:pt x="6" y="0"/>
                  </a:lnTo>
                  <a:cubicBezTo>
                    <a:pt x="8" y="0"/>
                    <a:pt x="10" y="0"/>
                    <a:pt x="12" y="1"/>
                  </a:cubicBezTo>
                  <a:lnTo>
                    <a:pt x="11" y="2"/>
                  </a:lnTo>
                  <a:close/>
                  <a:moveTo>
                    <a:pt x="6" y="1"/>
                  </a:moveTo>
                  <a:lnTo>
                    <a:pt x="6" y="1"/>
                  </a:lnTo>
                  <a:lnTo>
                    <a:pt x="6" y="0"/>
                  </a:lnTo>
                  <a:lnTo>
                    <a:pt x="6" y="1"/>
                  </a:lnTo>
                  <a:close/>
                  <a:moveTo>
                    <a:pt x="6" y="1"/>
                  </a:moveTo>
                  <a:cubicBezTo>
                    <a:pt x="6" y="1"/>
                    <a:pt x="5" y="2"/>
                    <a:pt x="4" y="3"/>
                  </a:cubicBezTo>
                  <a:lnTo>
                    <a:pt x="3" y="3"/>
                  </a:lnTo>
                  <a:cubicBezTo>
                    <a:pt x="4" y="1"/>
                    <a:pt x="5" y="0"/>
                    <a:pt x="6" y="0"/>
                  </a:cubicBezTo>
                  <a:lnTo>
                    <a:pt x="6" y="1"/>
                  </a:lnTo>
                  <a:close/>
                  <a:moveTo>
                    <a:pt x="4" y="3"/>
                  </a:moveTo>
                  <a:cubicBezTo>
                    <a:pt x="4" y="5"/>
                    <a:pt x="3" y="6"/>
                    <a:pt x="1" y="7"/>
                  </a:cubicBezTo>
                  <a:lnTo>
                    <a:pt x="1" y="6"/>
                  </a:lnTo>
                  <a:cubicBezTo>
                    <a:pt x="2" y="5"/>
                    <a:pt x="2" y="4"/>
                    <a:pt x="3" y="3"/>
                  </a:cubicBezTo>
                  <a:lnTo>
                    <a:pt x="4" y="3"/>
                  </a:lnTo>
                  <a:close/>
                  <a:moveTo>
                    <a:pt x="0" y="7"/>
                  </a:moveTo>
                  <a:lnTo>
                    <a:pt x="0" y="6"/>
                  </a:lnTo>
                  <a:lnTo>
                    <a:pt x="1" y="6"/>
                  </a:lnTo>
                  <a:lnTo>
                    <a:pt x="1" y="7"/>
                  </a:lnTo>
                  <a:lnTo>
                    <a:pt x="0" y="7"/>
                  </a:lnTo>
                  <a:close/>
                  <a:moveTo>
                    <a:pt x="1" y="6"/>
                  </a:moveTo>
                  <a:cubicBezTo>
                    <a:pt x="3" y="8"/>
                    <a:pt x="3" y="9"/>
                    <a:pt x="4" y="10"/>
                  </a:cubicBezTo>
                  <a:lnTo>
                    <a:pt x="2" y="11"/>
                  </a:lnTo>
                  <a:cubicBezTo>
                    <a:pt x="2" y="9"/>
                    <a:pt x="2" y="8"/>
                    <a:pt x="0" y="7"/>
                  </a:cubicBezTo>
                  <a:lnTo>
                    <a:pt x="1" y="6"/>
                  </a:lnTo>
                  <a:close/>
                  <a:moveTo>
                    <a:pt x="4" y="10"/>
                  </a:moveTo>
                  <a:cubicBezTo>
                    <a:pt x="4" y="11"/>
                    <a:pt x="4" y="12"/>
                    <a:pt x="5" y="13"/>
                  </a:cubicBezTo>
                  <a:lnTo>
                    <a:pt x="4" y="13"/>
                  </a:lnTo>
                  <a:cubicBezTo>
                    <a:pt x="3" y="13"/>
                    <a:pt x="3" y="12"/>
                    <a:pt x="2" y="11"/>
                  </a:cubicBezTo>
                  <a:lnTo>
                    <a:pt x="4" y="10"/>
                  </a:lnTo>
                  <a:close/>
                  <a:moveTo>
                    <a:pt x="4" y="13"/>
                  </a:moveTo>
                  <a:lnTo>
                    <a:pt x="4" y="13"/>
                  </a:lnTo>
                  <a:close/>
                  <a:moveTo>
                    <a:pt x="5" y="13"/>
                  </a:moveTo>
                  <a:cubicBezTo>
                    <a:pt x="6" y="15"/>
                    <a:pt x="9" y="16"/>
                    <a:pt x="13" y="16"/>
                  </a:cubicBezTo>
                  <a:lnTo>
                    <a:pt x="12" y="17"/>
                  </a:lnTo>
                  <a:cubicBezTo>
                    <a:pt x="9" y="17"/>
                    <a:pt x="5" y="16"/>
                    <a:pt x="4" y="13"/>
                  </a:cubicBezTo>
                  <a:lnTo>
                    <a:pt x="5" y="13"/>
                  </a:lnTo>
                  <a:close/>
                  <a:moveTo>
                    <a:pt x="13" y="16"/>
                  </a:moveTo>
                  <a:cubicBezTo>
                    <a:pt x="13" y="16"/>
                    <a:pt x="14" y="16"/>
                    <a:pt x="15" y="16"/>
                  </a:cubicBezTo>
                  <a:lnTo>
                    <a:pt x="14" y="18"/>
                  </a:lnTo>
                  <a:cubicBezTo>
                    <a:pt x="14" y="17"/>
                    <a:pt x="13" y="17"/>
                    <a:pt x="12" y="17"/>
                  </a:cubicBezTo>
                  <a:lnTo>
                    <a:pt x="13" y="16"/>
                  </a:lnTo>
                  <a:close/>
                  <a:moveTo>
                    <a:pt x="14" y="18"/>
                  </a:moveTo>
                  <a:lnTo>
                    <a:pt x="14" y="18"/>
                  </a:lnTo>
                  <a:lnTo>
                    <a:pt x="15" y="17"/>
                  </a:lnTo>
                  <a:lnTo>
                    <a:pt x="14" y="18"/>
                  </a:lnTo>
                  <a:close/>
                  <a:moveTo>
                    <a:pt x="15" y="16"/>
                  </a:moveTo>
                  <a:cubicBezTo>
                    <a:pt x="15" y="16"/>
                    <a:pt x="16" y="17"/>
                    <a:pt x="16" y="17"/>
                  </a:cubicBezTo>
                  <a:lnTo>
                    <a:pt x="15" y="18"/>
                  </a:lnTo>
                  <a:cubicBezTo>
                    <a:pt x="15" y="18"/>
                    <a:pt x="15" y="18"/>
                    <a:pt x="14" y="18"/>
                  </a:cubicBezTo>
                  <a:lnTo>
                    <a:pt x="15" y="16"/>
                  </a:lnTo>
                  <a:close/>
                  <a:moveTo>
                    <a:pt x="16" y="17"/>
                  </a:moveTo>
                  <a:cubicBezTo>
                    <a:pt x="16" y="17"/>
                    <a:pt x="17" y="17"/>
                    <a:pt x="17" y="17"/>
                  </a:cubicBezTo>
                  <a:lnTo>
                    <a:pt x="17" y="18"/>
                  </a:lnTo>
                  <a:cubicBezTo>
                    <a:pt x="16" y="19"/>
                    <a:pt x="16" y="18"/>
                    <a:pt x="15" y="18"/>
                  </a:cubicBezTo>
                  <a:lnTo>
                    <a:pt x="16" y="17"/>
                  </a:lnTo>
                  <a:close/>
                  <a:moveTo>
                    <a:pt x="17" y="17"/>
                  </a:moveTo>
                  <a:lnTo>
                    <a:pt x="17" y="17"/>
                  </a:lnTo>
                  <a:lnTo>
                    <a:pt x="17" y="18"/>
                  </a:lnTo>
                  <a:lnTo>
                    <a:pt x="17" y="17"/>
                  </a:lnTo>
                  <a:close/>
                  <a:moveTo>
                    <a:pt x="17" y="17"/>
                  </a:moveTo>
                  <a:cubicBezTo>
                    <a:pt x="18" y="17"/>
                    <a:pt x="18" y="17"/>
                    <a:pt x="19" y="16"/>
                  </a:cubicBezTo>
                  <a:lnTo>
                    <a:pt x="20" y="17"/>
                  </a:lnTo>
                  <a:cubicBezTo>
                    <a:pt x="19" y="18"/>
                    <a:pt x="18" y="18"/>
                    <a:pt x="17" y="19"/>
                  </a:cubicBezTo>
                  <a:lnTo>
                    <a:pt x="17" y="17"/>
                  </a:lnTo>
                  <a:close/>
                  <a:moveTo>
                    <a:pt x="20" y="17"/>
                  </a:moveTo>
                  <a:lnTo>
                    <a:pt x="20" y="17"/>
                  </a:lnTo>
                  <a:lnTo>
                    <a:pt x="19" y="17"/>
                  </a:lnTo>
                  <a:lnTo>
                    <a:pt x="20" y="17"/>
                  </a:lnTo>
                  <a:close/>
                  <a:moveTo>
                    <a:pt x="19" y="16"/>
                  </a:moveTo>
                  <a:cubicBezTo>
                    <a:pt x="19" y="16"/>
                    <a:pt x="19" y="16"/>
                    <a:pt x="19" y="15"/>
                  </a:cubicBezTo>
                  <a:lnTo>
                    <a:pt x="21" y="15"/>
                  </a:lnTo>
                  <a:cubicBezTo>
                    <a:pt x="21" y="16"/>
                    <a:pt x="20" y="17"/>
                    <a:pt x="20" y="17"/>
                  </a:cubicBezTo>
                  <a:lnTo>
                    <a:pt x="19" y="16"/>
                  </a:lnTo>
                  <a:close/>
                  <a:moveTo>
                    <a:pt x="19" y="15"/>
                  </a:moveTo>
                  <a:lnTo>
                    <a:pt x="19" y="15"/>
                  </a:lnTo>
                  <a:lnTo>
                    <a:pt x="20" y="15"/>
                  </a:lnTo>
                  <a:lnTo>
                    <a:pt x="19" y="15"/>
                  </a:lnTo>
                  <a:close/>
                  <a:moveTo>
                    <a:pt x="19" y="15"/>
                  </a:moveTo>
                  <a:cubicBezTo>
                    <a:pt x="19" y="14"/>
                    <a:pt x="19" y="13"/>
                    <a:pt x="19" y="12"/>
                  </a:cubicBezTo>
                  <a:lnTo>
                    <a:pt x="20" y="12"/>
                  </a:lnTo>
                  <a:cubicBezTo>
                    <a:pt x="20" y="13"/>
                    <a:pt x="21" y="14"/>
                    <a:pt x="21" y="15"/>
                  </a:cubicBezTo>
                  <a:lnTo>
                    <a:pt x="19" y="15"/>
                  </a:lnTo>
                  <a:close/>
                  <a:moveTo>
                    <a:pt x="19" y="12"/>
                  </a:moveTo>
                  <a:cubicBezTo>
                    <a:pt x="19" y="9"/>
                    <a:pt x="19" y="7"/>
                    <a:pt x="19" y="4"/>
                  </a:cubicBezTo>
                  <a:lnTo>
                    <a:pt x="21" y="4"/>
                  </a:lnTo>
                  <a:cubicBezTo>
                    <a:pt x="20" y="7"/>
                    <a:pt x="20" y="9"/>
                    <a:pt x="20" y="12"/>
                  </a:cubicBezTo>
                  <a:lnTo>
                    <a:pt x="19" y="12"/>
                  </a:lnTo>
                  <a:close/>
                  <a:moveTo>
                    <a:pt x="21" y="4"/>
                  </a:moveTo>
                  <a:lnTo>
                    <a:pt x="21" y="4"/>
                  </a:lnTo>
                  <a:lnTo>
                    <a:pt x="20" y="4"/>
                  </a:lnTo>
                  <a:lnTo>
                    <a:pt x="21" y="4"/>
                  </a:lnTo>
                  <a:close/>
                  <a:moveTo>
                    <a:pt x="19" y="4"/>
                  </a:moveTo>
                  <a:cubicBezTo>
                    <a:pt x="19" y="4"/>
                    <a:pt x="19" y="4"/>
                    <a:pt x="19" y="4"/>
                  </a:cubicBezTo>
                  <a:lnTo>
                    <a:pt x="21" y="4"/>
                  </a:lnTo>
                  <a:cubicBezTo>
                    <a:pt x="21" y="4"/>
                    <a:pt x="21" y="4"/>
                    <a:pt x="21" y="4"/>
                  </a:cubicBezTo>
                  <a:lnTo>
                    <a:pt x="19" y="4"/>
                  </a:lnTo>
                  <a:close/>
                  <a:moveTo>
                    <a:pt x="19" y="4"/>
                  </a:moveTo>
                  <a:cubicBezTo>
                    <a:pt x="20" y="3"/>
                    <a:pt x="20" y="3"/>
                    <a:pt x="20" y="3"/>
                  </a:cubicBezTo>
                  <a:lnTo>
                    <a:pt x="21" y="3"/>
                  </a:lnTo>
                  <a:cubicBezTo>
                    <a:pt x="21" y="3"/>
                    <a:pt x="21" y="4"/>
                    <a:pt x="21" y="4"/>
                  </a:cubicBezTo>
                  <a:lnTo>
                    <a:pt x="19" y="4"/>
                  </a:lnTo>
                  <a:close/>
                  <a:moveTo>
                    <a:pt x="20" y="3"/>
                  </a:moveTo>
                  <a:cubicBezTo>
                    <a:pt x="20" y="3"/>
                    <a:pt x="20" y="3"/>
                    <a:pt x="19" y="3"/>
                  </a:cubicBezTo>
                  <a:lnTo>
                    <a:pt x="19" y="1"/>
                  </a:lnTo>
                  <a:cubicBezTo>
                    <a:pt x="21" y="1"/>
                    <a:pt x="21" y="2"/>
                    <a:pt x="21" y="3"/>
                  </a:cubicBezTo>
                  <a:lnTo>
                    <a:pt x="20" y="3"/>
                  </a:lnTo>
                  <a:close/>
                  <a:moveTo>
                    <a:pt x="19" y="3"/>
                  </a:moveTo>
                  <a:lnTo>
                    <a:pt x="19" y="3"/>
                  </a:lnTo>
                  <a:lnTo>
                    <a:pt x="19" y="2"/>
                  </a:lnTo>
                  <a:lnTo>
                    <a:pt x="19"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4" name="Freeform 104">
              <a:extLst>
                <a:ext uri="{FF2B5EF4-FFF2-40B4-BE49-F238E27FC236}">
                  <a16:creationId xmlns:a16="http://schemas.microsoft.com/office/drawing/2014/main" id="{822868A0-F09E-7853-3491-EC5A6B8E084F}"/>
                </a:ext>
              </a:extLst>
            </p:cNvPr>
            <p:cNvSpPr>
              <a:spLocks/>
            </p:cNvSpPr>
            <p:nvPr/>
          </p:nvSpPr>
          <p:spPr bwMode="auto">
            <a:xfrm>
              <a:off x="2400" y="1609"/>
              <a:ext cx="128" cy="95"/>
            </a:xfrm>
            <a:custGeom>
              <a:avLst/>
              <a:gdLst>
                <a:gd name="T0" fmla="*/ 682891 w 23"/>
                <a:gd name="T1" fmla="*/ 185339 h 17"/>
                <a:gd name="T2" fmla="*/ 474858 w 23"/>
                <a:gd name="T3" fmla="*/ 59520 h 17"/>
                <a:gd name="T4" fmla="*/ 357816 w 23"/>
                <a:gd name="T5" fmla="*/ 92653 h 17"/>
                <a:gd name="T6" fmla="*/ 58446 w 23"/>
                <a:gd name="T7" fmla="*/ 92653 h 17"/>
                <a:gd name="T8" fmla="*/ 31716 w 23"/>
                <a:gd name="T9" fmla="*/ 185339 h 17"/>
                <a:gd name="T10" fmla="*/ 416262 w 23"/>
                <a:gd name="T11" fmla="*/ 457403 h 17"/>
                <a:gd name="T12" fmla="*/ 651364 w 23"/>
                <a:gd name="T13" fmla="*/ 332612 h 17"/>
                <a:gd name="T14" fmla="*/ 682891 w 23"/>
                <a:gd name="T15" fmla="*/ 185339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17">
                  <a:moveTo>
                    <a:pt x="23" y="6"/>
                  </a:moveTo>
                  <a:cubicBezTo>
                    <a:pt x="20" y="5"/>
                    <a:pt x="19" y="1"/>
                    <a:pt x="16" y="2"/>
                  </a:cubicBezTo>
                  <a:cubicBezTo>
                    <a:pt x="15" y="2"/>
                    <a:pt x="13" y="3"/>
                    <a:pt x="12" y="3"/>
                  </a:cubicBezTo>
                  <a:cubicBezTo>
                    <a:pt x="8" y="2"/>
                    <a:pt x="5" y="0"/>
                    <a:pt x="2" y="3"/>
                  </a:cubicBezTo>
                  <a:cubicBezTo>
                    <a:pt x="1" y="3"/>
                    <a:pt x="0" y="5"/>
                    <a:pt x="1" y="6"/>
                  </a:cubicBezTo>
                  <a:cubicBezTo>
                    <a:pt x="4" y="10"/>
                    <a:pt x="10" y="11"/>
                    <a:pt x="14" y="15"/>
                  </a:cubicBezTo>
                  <a:cubicBezTo>
                    <a:pt x="17" y="17"/>
                    <a:pt x="21" y="14"/>
                    <a:pt x="22" y="11"/>
                  </a:cubicBezTo>
                  <a:cubicBezTo>
                    <a:pt x="22" y="9"/>
                    <a:pt x="22" y="8"/>
                    <a:pt x="23"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5" name="Freeform 105">
              <a:extLst>
                <a:ext uri="{FF2B5EF4-FFF2-40B4-BE49-F238E27FC236}">
                  <a16:creationId xmlns:a16="http://schemas.microsoft.com/office/drawing/2014/main" id="{610980AB-97FC-C70B-F22F-DE8BB687B9DA}"/>
                </a:ext>
              </a:extLst>
            </p:cNvPr>
            <p:cNvSpPr>
              <a:spLocks noEditPoints="1"/>
            </p:cNvSpPr>
            <p:nvPr/>
          </p:nvSpPr>
          <p:spPr bwMode="auto">
            <a:xfrm>
              <a:off x="2400" y="1609"/>
              <a:ext cx="128" cy="90"/>
            </a:xfrm>
            <a:custGeom>
              <a:avLst/>
              <a:gdLst>
                <a:gd name="T0" fmla="*/ 682891 w 23"/>
                <a:gd name="T1" fmla="*/ 191143 h 16"/>
                <a:gd name="T2" fmla="*/ 682891 w 23"/>
                <a:gd name="T3" fmla="*/ 191143 h 16"/>
                <a:gd name="T4" fmla="*/ 651364 w 23"/>
                <a:gd name="T5" fmla="*/ 219268 h 16"/>
                <a:gd name="T6" fmla="*/ 682891 w 23"/>
                <a:gd name="T7" fmla="*/ 191143 h 16"/>
                <a:gd name="T8" fmla="*/ 474858 w 23"/>
                <a:gd name="T9" fmla="*/ 62111 h 16"/>
                <a:gd name="T10" fmla="*/ 592768 w 23"/>
                <a:gd name="T11" fmla="*/ 158237 h 16"/>
                <a:gd name="T12" fmla="*/ 474858 w 23"/>
                <a:gd name="T13" fmla="*/ 62111 h 16"/>
                <a:gd name="T14" fmla="*/ 474858 w 23"/>
                <a:gd name="T15" fmla="*/ 33981 h 16"/>
                <a:gd name="T16" fmla="*/ 474858 w 23"/>
                <a:gd name="T17" fmla="*/ 33981 h 16"/>
                <a:gd name="T18" fmla="*/ 474858 w 23"/>
                <a:gd name="T19" fmla="*/ 33981 h 16"/>
                <a:gd name="T20" fmla="*/ 416262 w 23"/>
                <a:gd name="T21" fmla="*/ 62111 h 16"/>
                <a:gd name="T22" fmla="*/ 443142 w 23"/>
                <a:gd name="T23" fmla="*/ 96126 h 16"/>
                <a:gd name="T24" fmla="*/ 416262 w 23"/>
                <a:gd name="T25" fmla="*/ 62111 h 16"/>
                <a:gd name="T26" fmla="*/ 357816 w 23"/>
                <a:gd name="T27" fmla="*/ 96126 h 16"/>
                <a:gd name="T28" fmla="*/ 357816 w 23"/>
                <a:gd name="T29" fmla="*/ 96126 h 16"/>
                <a:gd name="T30" fmla="*/ 357816 w 23"/>
                <a:gd name="T31" fmla="*/ 96126 h 16"/>
                <a:gd name="T32" fmla="*/ 357816 w 23"/>
                <a:gd name="T33" fmla="*/ 96126 h 16"/>
                <a:gd name="T34" fmla="*/ 325265 w 23"/>
                <a:gd name="T35" fmla="*/ 62111 h 16"/>
                <a:gd name="T36" fmla="*/ 325265 w 23"/>
                <a:gd name="T37" fmla="*/ 96126 h 16"/>
                <a:gd name="T38" fmla="*/ 325265 w 23"/>
                <a:gd name="T39" fmla="*/ 62111 h 16"/>
                <a:gd name="T40" fmla="*/ 58446 w 23"/>
                <a:gd name="T41" fmla="*/ 62111 h 16"/>
                <a:gd name="T42" fmla="*/ 58446 w 23"/>
                <a:gd name="T43" fmla="*/ 96126 h 16"/>
                <a:gd name="T44" fmla="*/ 58446 w 23"/>
                <a:gd name="T45" fmla="*/ 62111 h 16"/>
                <a:gd name="T46" fmla="*/ 58446 w 23"/>
                <a:gd name="T47" fmla="*/ 62111 h 16"/>
                <a:gd name="T48" fmla="*/ 58446 w 23"/>
                <a:gd name="T49" fmla="*/ 96126 h 16"/>
                <a:gd name="T50" fmla="*/ 58446 w 23"/>
                <a:gd name="T51" fmla="*/ 62111 h 16"/>
                <a:gd name="T52" fmla="*/ 58446 w 23"/>
                <a:gd name="T53" fmla="*/ 129223 h 16"/>
                <a:gd name="T54" fmla="*/ 58446 w 23"/>
                <a:gd name="T55" fmla="*/ 96126 h 16"/>
                <a:gd name="T56" fmla="*/ 0 w 23"/>
                <a:gd name="T57" fmla="*/ 191143 h 16"/>
                <a:gd name="T58" fmla="*/ 31716 w 23"/>
                <a:gd name="T59" fmla="*/ 158237 h 16"/>
                <a:gd name="T60" fmla="*/ 31716 w 23"/>
                <a:gd name="T61" fmla="*/ 158237 h 16"/>
                <a:gd name="T62" fmla="*/ 239750 w 23"/>
                <a:gd name="T63" fmla="*/ 383361 h 16"/>
                <a:gd name="T64" fmla="*/ 266635 w 23"/>
                <a:gd name="T65" fmla="*/ 349374 h 16"/>
                <a:gd name="T66" fmla="*/ 239750 w 23"/>
                <a:gd name="T67" fmla="*/ 383361 h 16"/>
                <a:gd name="T68" fmla="*/ 416262 w 23"/>
                <a:gd name="T69" fmla="*/ 473597 h 16"/>
                <a:gd name="T70" fmla="*/ 474858 w 23"/>
                <a:gd name="T71" fmla="*/ 473597 h 16"/>
                <a:gd name="T72" fmla="*/ 443142 w 23"/>
                <a:gd name="T73" fmla="*/ 444583 h 16"/>
                <a:gd name="T74" fmla="*/ 565882 w 23"/>
                <a:gd name="T75" fmla="*/ 506537 h 16"/>
                <a:gd name="T76" fmla="*/ 534322 w 23"/>
                <a:gd name="T77" fmla="*/ 444583 h 16"/>
                <a:gd name="T78" fmla="*/ 565882 w 23"/>
                <a:gd name="T79" fmla="*/ 506537 h 16"/>
                <a:gd name="T80" fmla="*/ 624479 w 23"/>
                <a:gd name="T81" fmla="*/ 315394 h 16"/>
                <a:gd name="T82" fmla="*/ 592768 w 23"/>
                <a:gd name="T83" fmla="*/ 411486 h 16"/>
                <a:gd name="T84" fmla="*/ 651364 w 23"/>
                <a:gd name="T85" fmla="*/ 349374 h 16"/>
                <a:gd name="T86" fmla="*/ 624479 w 23"/>
                <a:gd name="T87" fmla="*/ 253254 h 16"/>
                <a:gd name="T88" fmla="*/ 624479 w 23"/>
                <a:gd name="T89" fmla="*/ 349374 h 16"/>
                <a:gd name="T90" fmla="*/ 682891 w 23"/>
                <a:gd name="T91" fmla="*/ 219268 h 16"/>
                <a:gd name="T92" fmla="*/ 682891 w 23"/>
                <a:gd name="T93" fmla="*/ 191143 h 16"/>
                <a:gd name="T94" fmla="*/ 682891 w 23"/>
                <a:gd name="T95" fmla="*/ 191143 h 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6">
                  <a:moveTo>
                    <a:pt x="22" y="7"/>
                  </a:moveTo>
                  <a:lnTo>
                    <a:pt x="22" y="7"/>
                  </a:lnTo>
                  <a:lnTo>
                    <a:pt x="23" y="6"/>
                  </a:lnTo>
                  <a:lnTo>
                    <a:pt x="22" y="7"/>
                  </a:lnTo>
                  <a:close/>
                  <a:moveTo>
                    <a:pt x="23" y="6"/>
                  </a:moveTo>
                  <a:lnTo>
                    <a:pt x="23" y="6"/>
                  </a:lnTo>
                  <a:close/>
                  <a:moveTo>
                    <a:pt x="22" y="7"/>
                  </a:moveTo>
                  <a:cubicBezTo>
                    <a:pt x="21" y="6"/>
                    <a:pt x="21" y="5"/>
                    <a:pt x="20" y="5"/>
                  </a:cubicBezTo>
                  <a:lnTo>
                    <a:pt x="21" y="4"/>
                  </a:lnTo>
                  <a:cubicBezTo>
                    <a:pt x="22" y="4"/>
                    <a:pt x="22" y="5"/>
                    <a:pt x="23" y="6"/>
                  </a:cubicBezTo>
                  <a:lnTo>
                    <a:pt x="22" y="7"/>
                  </a:lnTo>
                  <a:close/>
                  <a:moveTo>
                    <a:pt x="20" y="5"/>
                  </a:moveTo>
                  <a:cubicBezTo>
                    <a:pt x="19" y="3"/>
                    <a:pt x="18" y="2"/>
                    <a:pt x="16" y="2"/>
                  </a:cubicBezTo>
                  <a:lnTo>
                    <a:pt x="16" y="1"/>
                  </a:lnTo>
                  <a:cubicBezTo>
                    <a:pt x="18" y="0"/>
                    <a:pt x="20" y="2"/>
                    <a:pt x="21" y="4"/>
                  </a:cubicBezTo>
                  <a:lnTo>
                    <a:pt x="20" y="5"/>
                  </a:lnTo>
                  <a:close/>
                  <a:moveTo>
                    <a:pt x="16" y="2"/>
                  </a:moveTo>
                  <a:lnTo>
                    <a:pt x="16" y="2"/>
                  </a:lnTo>
                  <a:close/>
                  <a:moveTo>
                    <a:pt x="16" y="2"/>
                  </a:moveTo>
                  <a:lnTo>
                    <a:pt x="16" y="2"/>
                  </a:lnTo>
                  <a:lnTo>
                    <a:pt x="16" y="1"/>
                  </a:lnTo>
                  <a:lnTo>
                    <a:pt x="16" y="2"/>
                  </a:lnTo>
                  <a:close/>
                  <a:moveTo>
                    <a:pt x="16" y="1"/>
                  </a:moveTo>
                  <a:lnTo>
                    <a:pt x="16" y="1"/>
                  </a:lnTo>
                  <a:lnTo>
                    <a:pt x="16" y="2"/>
                  </a:lnTo>
                  <a:lnTo>
                    <a:pt x="16" y="1"/>
                  </a:lnTo>
                  <a:close/>
                  <a:moveTo>
                    <a:pt x="16" y="2"/>
                  </a:moveTo>
                  <a:cubicBezTo>
                    <a:pt x="16" y="2"/>
                    <a:pt x="15" y="3"/>
                    <a:pt x="15" y="3"/>
                  </a:cubicBezTo>
                  <a:lnTo>
                    <a:pt x="14" y="2"/>
                  </a:lnTo>
                  <a:cubicBezTo>
                    <a:pt x="15" y="1"/>
                    <a:pt x="15" y="1"/>
                    <a:pt x="16" y="1"/>
                  </a:cubicBezTo>
                  <a:lnTo>
                    <a:pt x="16" y="2"/>
                  </a:lnTo>
                  <a:close/>
                  <a:moveTo>
                    <a:pt x="15" y="3"/>
                  </a:moveTo>
                  <a:cubicBezTo>
                    <a:pt x="14" y="3"/>
                    <a:pt x="13" y="4"/>
                    <a:pt x="12" y="3"/>
                  </a:cubicBezTo>
                  <a:lnTo>
                    <a:pt x="12" y="2"/>
                  </a:lnTo>
                  <a:cubicBezTo>
                    <a:pt x="13" y="2"/>
                    <a:pt x="13" y="2"/>
                    <a:pt x="14" y="2"/>
                  </a:cubicBezTo>
                  <a:lnTo>
                    <a:pt x="15" y="3"/>
                  </a:lnTo>
                  <a:close/>
                  <a:moveTo>
                    <a:pt x="12" y="3"/>
                  </a:moveTo>
                  <a:lnTo>
                    <a:pt x="12" y="3"/>
                  </a:lnTo>
                  <a:close/>
                  <a:moveTo>
                    <a:pt x="12" y="3"/>
                  </a:moveTo>
                  <a:lnTo>
                    <a:pt x="12" y="3"/>
                  </a:lnTo>
                  <a:lnTo>
                    <a:pt x="12" y="2"/>
                  </a:lnTo>
                  <a:lnTo>
                    <a:pt x="12" y="3"/>
                  </a:lnTo>
                  <a:close/>
                  <a:moveTo>
                    <a:pt x="12" y="3"/>
                  </a:moveTo>
                  <a:lnTo>
                    <a:pt x="12" y="3"/>
                  </a:lnTo>
                  <a:close/>
                  <a:moveTo>
                    <a:pt x="12" y="3"/>
                  </a:moveTo>
                  <a:cubicBezTo>
                    <a:pt x="11" y="3"/>
                    <a:pt x="11" y="3"/>
                    <a:pt x="11" y="3"/>
                  </a:cubicBezTo>
                  <a:lnTo>
                    <a:pt x="11" y="2"/>
                  </a:lnTo>
                  <a:cubicBezTo>
                    <a:pt x="11" y="2"/>
                    <a:pt x="12" y="2"/>
                    <a:pt x="12" y="2"/>
                  </a:cubicBezTo>
                  <a:lnTo>
                    <a:pt x="12" y="3"/>
                  </a:lnTo>
                  <a:close/>
                  <a:moveTo>
                    <a:pt x="11" y="3"/>
                  </a:moveTo>
                  <a:cubicBezTo>
                    <a:pt x="8" y="2"/>
                    <a:pt x="5" y="1"/>
                    <a:pt x="2" y="3"/>
                  </a:cubicBezTo>
                  <a:lnTo>
                    <a:pt x="2" y="2"/>
                  </a:lnTo>
                  <a:cubicBezTo>
                    <a:pt x="5" y="0"/>
                    <a:pt x="8" y="1"/>
                    <a:pt x="11" y="2"/>
                  </a:cubicBezTo>
                  <a:lnTo>
                    <a:pt x="11" y="3"/>
                  </a:lnTo>
                  <a:close/>
                  <a:moveTo>
                    <a:pt x="2" y="2"/>
                  </a:moveTo>
                  <a:lnTo>
                    <a:pt x="2" y="2"/>
                  </a:lnTo>
                  <a:lnTo>
                    <a:pt x="2" y="3"/>
                  </a:lnTo>
                  <a:lnTo>
                    <a:pt x="2" y="2"/>
                  </a:lnTo>
                  <a:close/>
                  <a:moveTo>
                    <a:pt x="2" y="3"/>
                  </a:moveTo>
                  <a:lnTo>
                    <a:pt x="2" y="3"/>
                  </a:lnTo>
                  <a:lnTo>
                    <a:pt x="2" y="2"/>
                  </a:lnTo>
                  <a:lnTo>
                    <a:pt x="2" y="3"/>
                  </a:lnTo>
                  <a:close/>
                  <a:moveTo>
                    <a:pt x="2" y="2"/>
                  </a:moveTo>
                  <a:lnTo>
                    <a:pt x="2" y="2"/>
                  </a:lnTo>
                  <a:lnTo>
                    <a:pt x="2" y="3"/>
                  </a:lnTo>
                  <a:lnTo>
                    <a:pt x="2" y="2"/>
                  </a:lnTo>
                  <a:close/>
                  <a:moveTo>
                    <a:pt x="2" y="3"/>
                  </a:moveTo>
                  <a:cubicBezTo>
                    <a:pt x="2" y="3"/>
                    <a:pt x="2" y="3"/>
                    <a:pt x="2" y="3"/>
                  </a:cubicBezTo>
                  <a:lnTo>
                    <a:pt x="1" y="2"/>
                  </a:lnTo>
                  <a:cubicBezTo>
                    <a:pt x="1" y="2"/>
                    <a:pt x="1" y="2"/>
                    <a:pt x="2" y="2"/>
                  </a:cubicBezTo>
                  <a:lnTo>
                    <a:pt x="2" y="3"/>
                  </a:lnTo>
                  <a:close/>
                  <a:moveTo>
                    <a:pt x="2" y="3"/>
                  </a:moveTo>
                  <a:cubicBezTo>
                    <a:pt x="2" y="3"/>
                    <a:pt x="2" y="4"/>
                    <a:pt x="2" y="4"/>
                  </a:cubicBezTo>
                  <a:lnTo>
                    <a:pt x="1" y="3"/>
                  </a:lnTo>
                  <a:cubicBezTo>
                    <a:pt x="1" y="3"/>
                    <a:pt x="1" y="3"/>
                    <a:pt x="1" y="2"/>
                  </a:cubicBezTo>
                  <a:lnTo>
                    <a:pt x="2" y="3"/>
                  </a:lnTo>
                  <a:close/>
                  <a:moveTo>
                    <a:pt x="2" y="4"/>
                  </a:moveTo>
                  <a:cubicBezTo>
                    <a:pt x="1" y="4"/>
                    <a:pt x="1" y="5"/>
                    <a:pt x="1" y="5"/>
                  </a:cubicBezTo>
                  <a:lnTo>
                    <a:pt x="0" y="6"/>
                  </a:lnTo>
                  <a:cubicBezTo>
                    <a:pt x="0" y="5"/>
                    <a:pt x="0" y="4"/>
                    <a:pt x="1" y="3"/>
                  </a:cubicBezTo>
                  <a:lnTo>
                    <a:pt x="2" y="4"/>
                  </a:lnTo>
                  <a:close/>
                  <a:moveTo>
                    <a:pt x="1" y="5"/>
                  </a:moveTo>
                  <a:lnTo>
                    <a:pt x="1" y="5"/>
                  </a:lnTo>
                  <a:lnTo>
                    <a:pt x="1" y="6"/>
                  </a:lnTo>
                  <a:lnTo>
                    <a:pt x="1" y="5"/>
                  </a:lnTo>
                  <a:close/>
                  <a:moveTo>
                    <a:pt x="1" y="5"/>
                  </a:moveTo>
                  <a:cubicBezTo>
                    <a:pt x="3" y="8"/>
                    <a:pt x="6" y="9"/>
                    <a:pt x="9" y="11"/>
                  </a:cubicBezTo>
                  <a:lnTo>
                    <a:pt x="8" y="12"/>
                  </a:lnTo>
                  <a:cubicBezTo>
                    <a:pt x="5" y="11"/>
                    <a:pt x="2" y="9"/>
                    <a:pt x="0" y="6"/>
                  </a:cubicBezTo>
                  <a:lnTo>
                    <a:pt x="1" y="5"/>
                  </a:lnTo>
                  <a:close/>
                  <a:moveTo>
                    <a:pt x="9" y="11"/>
                  </a:moveTo>
                  <a:cubicBezTo>
                    <a:pt x="11" y="12"/>
                    <a:pt x="13" y="13"/>
                    <a:pt x="15" y="14"/>
                  </a:cubicBezTo>
                  <a:lnTo>
                    <a:pt x="14" y="15"/>
                  </a:lnTo>
                  <a:cubicBezTo>
                    <a:pt x="12" y="14"/>
                    <a:pt x="10" y="13"/>
                    <a:pt x="8" y="12"/>
                  </a:cubicBezTo>
                  <a:lnTo>
                    <a:pt x="9" y="11"/>
                  </a:lnTo>
                  <a:close/>
                  <a:moveTo>
                    <a:pt x="14" y="15"/>
                  </a:moveTo>
                  <a:lnTo>
                    <a:pt x="14" y="15"/>
                  </a:lnTo>
                  <a:close/>
                  <a:moveTo>
                    <a:pt x="15" y="14"/>
                  </a:moveTo>
                  <a:cubicBezTo>
                    <a:pt x="15" y="14"/>
                    <a:pt x="16" y="15"/>
                    <a:pt x="16" y="15"/>
                  </a:cubicBezTo>
                  <a:lnTo>
                    <a:pt x="16" y="16"/>
                  </a:lnTo>
                  <a:cubicBezTo>
                    <a:pt x="16" y="16"/>
                    <a:pt x="15" y="16"/>
                    <a:pt x="14" y="15"/>
                  </a:cubicBezTo>
                  <a:lnTo>
                    <a:pt x="15" y="14"/>
                  </a:lnTo>
                  <a:close/>
                  <a:moveTo>
                    <a:pt x="16" y="15"/>
                  </a:moveTo>
                  <a:cubicBezTo>
                    <a:pt x="17" y="15"/>
                    <a:pt x="18" y="15"/>
                    <a:pt x="18" y="14"/>
                  </a:cubicBezTo>
                  <a:lnTo>
                    <a:pt x="19" y="16"/>
                  </a:lnTo>
                  <a:cubicBezTo>
                    <a:pt x="18" y="16"/>
                    <a:pt x="17" y="16"/>
                    <a:pt x="16" y="16"/>
                  </a:cubicBezTo>
                  <a:lnTo>
                    <a:pt x="16" y="15"/>
                  </a:lnTo>
                  <a:close/>
                  <a:moveTo>
                    <a:pt x="18" y="14"/>
                  </a:moveTo>
                  <a:cubicBezTo>
                    <a:pt x="19" y="14"/>
                    <a:pt x="20" y="14"/>
                    <a:pt x="20" y="13"/>
                  </a:cubicBezTo>
                  <a:lnTo>
                    <a:pt x="21" y="14"/>
                  </a:lnTo>
                  <a:cubicBezTo>
                    <a:pt x="20" y="15"/>
                    <a:pt x="20" y="15"/>
                    <a:pt x="19" y="16"/>
                  </a:cubicBezTo>
                  <a:lnTo>
                    <a:pt x="18" y="14"/>
                  </a:lnTo>
                  <a:close/>
                  <a:moveTo>
                    <a:pt x="20" y="13"/>
                  </a:moveTo>
                  <a:cubicBezTo>
                    <a:pt x="20" y="12"/>
                    <a:pt x="21" y="11"/>
                    <a:pt x="21" y="10"/>
                  </a:cubicBezTo>
                  <a:lnTo>
                    <a:pt x="22" y="11"/>
                  </a:lnTo>
                  <a:cubicBezTo>
                    <a:pt x="22" y="12"/>
                    <a:pt x="22" y="13"/>
                    <a:pt x="21" y="14"/>
                  </a:cubicBezTo>
                  <a:lnTo>
                    <a:pt x="20" y="13"/>
                  </a:lnTo>
                  <a:close/>
                  <a:moveTo>
                    <a:pt x="22" y="11"/>
                  </a:moveTo>
                  <a:lnTo>
                    <a:pt x="22" y="11"/>
                  </a:lnTo>
                  <a:close/>
                  <a:moveTo>
                    <a:pt x="21" y="11"/>
                  </a:moveTo>
                  <a:cubicBezTo>
                    <a:pt x="21" y="10"/>
                    <a:pt x="21" y="9"/>
                    <a:pt x="21" y="8"/>
                  </a:cubicBezTo>
                  <a:lnTo>
                    <a:pt x="22" y="9"/>
                  </a:lnTo>
                  <a:cubicBezTo>
                    <a:pt x="22" y="9"/>
                    <a:pt x="22" y="10"/>
                    <a:pt x="22" y="11"/>
                  </a:cubicBezTo>
                  <a:lnTo>
                    <a:pt x="21" y="11"/>
                  </a:lnTo>
                  <a:close/>
                  <a:moveTo>
                    <a:pt x="21" y="8"/>
                  </a:moveTo>
                  <a:cubicBezTo>
                    <a:pt x="21" y="8"/>
                    <a:pt x="21" y="7"/>
                    <a:pt x="22" y="6"/>
                  </a:cubicBezTo>
                  <a:lnTo>
                    <a:pt x="23" y="7"/>
                  </a:lnTo>
                  <a:cubicBezTo>
                    <a:pt x="23" y="8"/>
                    <a:pt x="23" y="8"/>
                    <a:pt x="22" y="9"/>
                  </a:cubicBezTo>
                  <a:lnTo>
                    <a:pt x="21" y="8"/>
                  </a:lnTo>
                  <a:close/>
                  <a:moveTo>
                    <a:pt x="23" y="6"/>
                  </a:moveTo>
                  <a:lnTo>
                    <a:pt x="23" y="6"/>
                  </a:lnTo>
                  <a:lnTo>
                    <a:pt x="23" y="7"/>
                  </a:lnTo>
                  <a:lnTo>
                    <a:pt x="23"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6" name="Freeform 106">
              <a:extLst>
                <a:ext uri="{FF2B5EF4-FFF2-40B4-BE49-F238E27FC236}">
                  <a16:creationId xmlns:a16="http://schemas.microsoft.com/office/drawing/2014/main" id="{B1936DD2-E3F2-4E3F-5947-3335B2B6499D}"/>
                </a:ext>
              </a:extLst>
            </p:cNvPr>
            <p:cNvSpPr>
              <a:spLocks noEditPoints="1"/>
            </p:cNvSpPr>
            <p:nvPr/>
          </p:nvSpPr>
          <p:spPr bwMode="auto">
            <a:xfrm>
              <a:off x="2517" y="1637"/>
              <a:ext cx="140" cy="106"/>
            </a:xfrm>
            <a:custGeom>
              <a:avLst/>
              <a:gdLst>
                <a:gd name="T0" fmla="*/ 677533 w 25"/>
                <a:gd name="T1" fmla="*/ 31967 h 19"/>
                <a:gd name="T2" fmla="*/ 677533 w 25"/>
                <a:gd name="T3" fmla="*/ 31967 h 19"/>
                <a:gd name="T4" fmla="*/ 650126 w 25"/>
                <a:gd name="T5" fmla="*/ 59042 h 19"/>
                <a:gd name="T6" fmla="*/ 677533 w 25"/>
                <a:gd name="T7" fmla="*/ 31967 h 19"/>
                <a:gd name="T8" fmla="*/ 650126 w 25"/>
                <a:gd name="T9" fmla="*/ 0 h 19"/>
                <a:gd name="T10" fmla="*/ 616599 w 25"/>
                <a:gd name="T11" fmla="*/ 59042 h 19"/>
                <a:gd name="T12" fmla="*/ 650126 w 25"/>
                <a:gd name="T13" fmla="*/ 0 h 19"/>
                <a:gd name="T14" fmla="*/ 495583 w 25"/>
                <a:gd name="T15" fmla="*/ 31967 h 19"/>
                <a:gd name="T16" fmla="*/ 616599 w 25"/>
                <a:gd name="T17" fmla="*/ 31967 h 19"/>
                <a:gd name="T18" fmla="*/ 495583 w 25"/>
                <a:gd name="T19" fmla="*/ 31967 h 19"/>
                <a:gd name="T20" fmla="*/ 368794 w 25"/>
                <a:gd name="T21" fmla="*/ 0 h 19"/>
                <a:gd name="T22" fmla="*/ 368794 w 25"/>
                <a:gd name="T23" fmla="*/ 59042 h 19"/>
                <a:gd name="T24" fmla="*/ 368794 w 25"/>
                <a:gd name="T25" fmla="*/ 0 h 19"/>
                <a:gd name="T26" fmla="*/ 247806 w 25"/>
                <a:gd name="T27" fmla="*/ 0 h 19"/>
                <a:gd name="T28" fmla="*/ 247806 w 25"/>
                <a:gd name="T29" fmla="*/ 59042 h 19"/>
                <a:gd name="T30" fmla="*/ 247806 w 25"/>
                <a:gd name="T31" fmla="*/ 59042 h 19"/>
                <a:gd name="T32" fmla="*/ 247806 w 25"/>
                <a:gd name="T33" fmla="*/ 31967 h 19"/>
                <a:gd name="T34" fmla="*/ 214441 w 25"/>
                <a:gd name="T35" fmla="*/ 59042 h 19"/>
                <a:gd name="T36" fmla="*/ 247806 w 25"/>
                <a:gd name="T37" fmla="*/ 59042 h 19"/>
                <a:gd name="T38" fmla="*/ 154353 w 25"/>
                <a:gd name="T39" fmla="*/ 59042 h 19"/>
                <a:gd name="T40" fmla="*/ 186844 w 25"/>
                <a:gd name="T41" fmla="*/ 92036 h 19"/>
                <a:gd name="T42" fmla="*/ 154353 w 25"/>
                <a:gd name="T43" fmla="*/ 59042 h 19"/>
                <a:gd name="T44" fmla="*/ 33365 w 25"/>
                <a:gd name="T45" fmla="*/ 270350 h 19"/>
                <a:gd name="T46" fmla="*/ 60934 w 25"/>
                <a:gd name="T47" fmla="*/ 270350 h 19"/>
                <a:gd name="T48" fmla="*/ 33365 w 25"/>
                <a:gd name="T49" fmla="*/ 270350 h 19"/>
                <a:gd name="T50" fmla="*/ 33365 w 25"/>
                <a:gd name="T51" fmla="*/ 270350 h 19"/>
                <a:gd name="T52" fmla="*/ 60934 w 25"/>
                <a:gd name="T53" fmla="*/ 270350 h 19"/>
                <a:gd name="T54" fmla="*/ 33365 w 25"/>
                <a:gd name="T55" fmla="*/ 270350 h 19"/>
                <a:gd name="T56" fmla="*/ 93419 w 25"/>
                <a:gd name="T57" fmla="*/ 329392 h 19"/>
                <a:gd name="T58" fmla="*/ 93419 w 25"/>
                <a:gd name="T59" fmla="*/ 302312 h 19"/>
                <a:gd name="T60" fmla="*/ 247806 w 25"/>
                <a:gd name="T61" fmla="*/ 481497 h 19"/>
                <a:gd name="T62" fmla="*/ 247806 w 25"/>
                <a:gd name="T63" fmla="*/ 481497 h 19"/>
                <a:gd name="T64" fmla="*/ 247806 w 25"/>
                <a:gd name="T65" fmla="*/ 481497 h 19"/>
                <a:gd name="T66" fmla="*/ 429727 w 25"/>
                <a:gd name="T67" fmla="*/ 540544 h 19"/>
                <a:gd name="T68" fmla="*/ 462213 w 25"/>
                <a:gd name="T69" fmla="*/ 513464 h 19"/>
                <a:gd name="T70" fmla="*/ 429727 w 25"/>
                <a:gd name="T71" fmla="*/ 540544 h 19"/>
                <a:gd name="T72" fmla="*/ 650126 w 25"/>
                <a:gd name="T73" fmla="*/ 572506 h 19"/>
                <a:gd name="T74" fmla="*/ 650126 w 25"/>
                <a:gd name="T75" fmla="*/ 513464 h 19"/>
                <a:gd name="T76" fmla="*/ 650126 w 25"/>
                <a:gd name="T77" fmla="*/ 572506 h 19"/>
                <a:gd name="T78" fmla="*/ 677533 w 25"/>
                <a:gd name="T79" fmla="*/ 329392 h 19"/>
                <a:gd name="T80" fmla="*/ 710024 w 25"/>
                <a:gd name="T81" fmla="*/ 454422 h 19"/>
                <a:gd name="T82" fmla="*/ 710024 w 25"/>
                <a:gd name="T83" fmla="*/ 243114 h 19"/>
                <a:gd name="T84" fmla="*/ 710024 w 25"/>
                <a:gd name="T85" fmla="*/ 243114 h 19"/>
                <a:gd name="T86" fmla="*/ 710024 w 25"/>
                <a:gd name="T87" fmla="*/ 243114 h 19"/>
                <a:gd name="T88" fmla="*/ 710024 w 25"/>
                <a:gd name="T89" fmla="*/ 178342 h 19"/>
                <a:gd name="T90" fmla="*/ 677533 w 25"/>
                <a:gd name="T91" fmla="*/ 151078 h 19"/>
                <a:gd name="T92" fmla="*/ 710024 w 25"/>
                <a:gd name="T93" fmla="*/ 178342 h 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 h="19">
                  <a:moveTo>
                    <a:pt x="21" y="2"/>
                  </a:moveTo>
                  <a:cubicBezTo>
                    <a:pt x="21" y="2"/>
                    <a:pt x="21" y="2"/>
                    <a:pt x="21" y="2"/>
                  </a:cubicBezTo>
                  <a:lnTo>
                    <a:pt x="22" y="1"/>
                  </a:lnTo>
                  <a:cubicBezTo>
                    <a:pt x="22" y="1"/>
                    <a:pt x="22" y="1"/>
                    <a:pt x="22" y="1"/>
                  </a:cubicBezTo>
                  <a:lnTo>
                    <a:pt x="21" y="2"/>
                  </a:lnTo>
                  <a:close/>
                  <a:moveTo>
                    <a:pt x="22" y="1"/>
                  </a:moveTo>
                  <a:lnTo>
                    <a:pt x="22" y="1"/>
                  </a:lnTo>
                  <a:close/>
                  <a:moveTo>
                    <a:pt x="21" y="2"/>
                  </a:moveTo>
                  <a:cubicBezTo>
                    <a:pt x="21" y="2"/>
                    <a:pt x="21" y="2"/>
                    <a:pt x="20" y="2"/>
                  </a:cubicBezTo>
                  <a:lnTo>
                    <a:pt x="21" y="0"/>
                  </a:lnTo>
                  <a:cubicBezTo>
                    <a:pt x="21" y="0"/>
                    <a:pt x="22" y="1"/>
                    <a:pt x="22" y="1"/>
                  </a:cubicBezTo>
                  <a:lnTo>
                    <a:pt x="21" y="2"/>
                  </a:lnTo>
                  <a:close/>
                  <a:moveTo>
                    <a:pt x="21" y="0"/>
                  </a:moveTo>
                  <a:lnTo>
                    <a:pt x="21" y="0"/>
                  </a:lnTo>
                  <a:lnTo>
                    <a:pt x="21" y="1"/>
                  </a:lnTo>
                  <a:lnTo>
                    <a:pt x="21" y="0"/>
                  </a:lnTo>
                  <a:close/>
                  <a:moveTo>
                    <a:pt x="20" y="2"/>
                  </a:moveTo>
                  <a:cubicBezTo>
                    <a:pt x="20" y="2"/>
                    <a:pt x="20" y="1"/>
                    <a:pt x="20" y="1"/>
                  </a:cubicBezTo>
                  <a:lnTo>
                    <a:pt x="20" y="0"/>
                  </a:lnTo>
                  <a:cubicBezTo>
                    <a:pt x="20" y="0"/>
                    <a:pt x="21" y="0"/>
                    <a:pt x="21" y="0"/>
                  </a:cubicBezTo>
                  <a:lnTo>
                    <a:pt x="20" y="2"/>
                  </a:lnTo>
                  <a:close/>
                  <a:moveTo>
                    <a:pt x="20" y="1"/>
                  </a:moveTo>
                  <a:cubicBezTo>
                    <a:pt x="18" y="1"/>
                    <a:pt x="17" y="1"/>
                    <a:pt x="16" y="1"/>
                  </a:cubicBezTo>
                  <a:lnTo>
                    <a:pt x="16" y="0"/>
                  </a:lnTo>
                  <a:cubicBezTo>
                    <a:pt x="16" y="0"/>
                    <a:pt x="18" y="0"/>
                    <a:pt x="20" y="0"/>
                  </a:cubicBezTo>
                  <a:lnTo>
                    <a:pt x="20" y="1"/>
                  </a:lnTo>
                  <a:close/>
                  <a:moveTo>
                    <a:pt x="16" y="1"/>
                  </a:moveTo>
                  <a:lnTo>
                    <a:pt x="16" y="1"/>
                  </a:lnTo>
                  <a:close/>
                  <a:moveTo>
                    <a:pt x="16" y="1"/>
                  </a:moveTo>
                  <a:cubicBezTo>
                    <a:pt x="15" y="2"/>
                    <a:pt x="13" y="2"/>
                    <a:pt x="12" y="2"/>
                  </a:cubicBezTo>
                  <a:lnTo>
                    <a:pt x="12" y="0"/>
                  </a:lnTo>
                  <a:cubicBezTo>
                    <a:pt x="13" y="0"/>
                    <a:pt x="15" y="1"/>
                    <a:pt x="16" y="0"/>
                  </a:cubicBezTo>
                  <a:lnTo>
                    <a:pt x="16" y="1"/>
                  </a:lnTo>
                  <a:close/>
                  <a:moveTo>
                    <a:pt x="12" y="2"/>
                  </a:moveTo>
                  <a:cubicBezTo>
                    <a:pt x="11" y="1"/>
                    <a:pt x="9" y="1"/>
                    <a:pt x="8" y="2"/>
                  </a:cubicBezTo>
                  <a:lnTo>
                    <a:pt x="8" y="0"/>
                  </a:lnTo>
                  <a:cubicBezTo>
                    <a:pt x="9" y="0"/>
                    <a:pt x="11" y="0"/>
                    <a:pt x="12" y="0"/>
                  </a:cubicBezTo>
                  <a:lnTo>
                    <a:pt x="12" y="2"/>
                  </a:lnTo>
                  <a:close/>
                  <a:moveTo>
                    <a:pt x="8" y="1"/>
                  </a:moveTo>
                  <a:lnTo>
                    <a:pt x="8" y="0"/>
                  </a:lnTo>
                  <a:lnTo>
                    <a:pt x="8" y="1"/>
                  </a:lnTo>
                  <a:close/>
                  <a:moveTo>
                    <a:pt x="8" y="2"/>
                  </a:moveTo>
                  <a:lnTo>
                    <a:pt x="8" y="2"/>
                  </a:lnTo>
                  <a:lnTo>
                    <a:pt x="8" y="1"/>
                  </a:lnTo>
                  <a:lnTo>
                    <a:pt x="8" y="2"/>
                  </a:lnTo>
                  <a:close/>
                  <a:moveTo>
                    <a:pt x="8" y="2"/>
                  </a:moveTo>
                  <a:lnTo>
                    <a:pt x="8" y="2"/>
                  </a:lnTo>
                  <a:lnTo>
                    <a:pt x="8" y="1"/>
                  </a:lnTo>
                  <a:lnTo>
                    <a:pt x="8" y="2"/>
                  </a:lnTo>
                  <a:close/>
                  <a:moveTo>
                    <a:pt x="8" y="2"/>
                  </a:moveTo>
                  <a:cubicBezTo>
                    <a:pt x="8" y="2"/>
                    <a:pt x="7" y="2"/>
                    <a:pt x="7" y="2"/>
                  </a:cubicBezTo>
                  <a:lnTo>
                    <a:pt x="6" y="1"/>
                  </a:lnTo>
                  <a:cubicBezTo>
                    <a:pt x="7" y="1"/>
                    <a:pt x="7" y="1"/>
                    <a:pt x="8" y="1"/>
                  </a:cubicBezTo>
                  <a:lnTo>
                    <a:pt x="8" y="2"/>
                  </a:lnTo>
                  <a:close/>
                  <a:moveTo>
                    <a:pt x="7" y="2"/>
                  </a:moveTo>
                  <a:cubicBezTo>
                    <a:pt x="6" y="3"/>
                    <a:pt x="6" y="3"/>
                    <a:pt x="6" y="3"/>
                  </a:cubicBezTo>
                  <a:lnTo>
                    <a:pt x="5" y="2"/>
                  </a:lnTo>
                  <a:cubicBezTo>
                    <a:pt x="5" y="2"/>
                    <a:pt x="6" y="2"/>
                    <a:pt x="6" y="1"/>
                  </a:cubicBezTo>
                  <a:lnTo>
                    <a:pt x="7" y="2"/>
                  </a:lnTo>
                  <a:close/>
                  <a:moveTo>
                    <a:pt x="6" y="3"/>
                  </a:moveTo>
                  <a:cubicBezTo>
                    <a:pt x="3" y="5"/>
                    <a:pt x="2" y="7"/>
                    <a:pt x="2" y="9"/>
                  </a:cubicBezTo>
                  <a:lnTo>
                    <a:pt x="1" y="9"/>
                  </a:lnTo>
                  <a:cubicBezTo>
                    <a:pt x="0" y="6"/>
                    <a:pt x="2" y="4"/>
                    <a:pt x="5" y="2"/>
                  </a:cubicBezTo>
                  <a:lnTo>
                    <a:pt x="6" y="3"/>
                  </a:lnTo>
                  <a:close/>
                  <a:moveTo>
                    <a:pt x="1" y="9"/>
                  </a:moveTo>
                  <a:lnTo>
                    <a:pt x="1" y="9"/>
                  </a:lnTo>
                  <a:lnTo>
                    <a:pt x="2" y="9"/>
                  </a:lnTo>
                  <a:lnTo>
                    <a:pt x="1" y="9"/>
                  </a:lnTo>
                  <a:close/>
                  <a:moveTo>
                    <a:pt x="2" y="9"/>
                  </a:moveTo>
                  <a:lnTo>
                    <a:pt x="2" y="9"/>
                  </a:lnTo>
                  <a:lnTo>
                    <a:pt x="1" y="9"/>
                  </a:lnTo>
                  <a:lnTo>
                    <a:pt x="2" y="9"/>
                  </a:lnTo>
                  <a:close/>
                  <a:moveTo>
                    <a:pt x="1" y="9"/>
                  </a:moveTo>
                  <a:lnTo>
                    <a:pt x="1" y="9"/>
                  </a:lnTo>
                  <a:lnTo>
                    <a:pt x="2" y="9"/>
                  </a:lnTo>
                  <a:lnTo>
                    <a:pt x="1" y="9"/>
                  </a:lnTo>
                  <a:close/>
                  <a:moveTo>
                    <a:pt x="2" y="9"/>
                  </a:moveTo>
                  <a:cubicBezTo>
                    <a:pt x="2" y="9"/>
                    <a:pt x="3" y="9"/>
                    <a:pt x="3" y="10"/>
                  </a:cubicBezTo>
                  <a:lnTo>
                    <a:pt x="2" y="10"/>
                  </a:lnTo>
                  <a:cubicBezTo>
                    <a:pt x="1" y="10"/>
                    <a:pt x="1" y="9"/>
                    <a:pt x="1" y="9"/>
                  </a:cubicBezTo>
                  <a:lnTo>
                    <a:pt x="2" y="9"/>
                  </a:lnTo>
                  <a:close/>
                  <a:moveTo>
                    <a:pt x="3" y="10"/>
                  </a:moveTo>
                  <a:cubicBezTo>
                    <a:pt x="3" y="10"/>
                    <a:pt x="3" y="10"/>
                    <a:pt x="3" y="11"/>
                  </a:cubicBezTo>
                  <a:lnTo>
                    <a:pt x="2" y="11"/>
                  </a:lnTo>
                  <a:cubicBezTo>
                    <a:pt x="2" y="11"/>
                    <a:pt x="2" y="11"/>
                    <a:pt x="2" y="10"/>
                  </a:cubicBezTo>
                  <a:lnTo>
                    <a:pt x="3" y="10"/>
                  </a:lnTo>
                  <a:close/>
                  <a:moveTo>
                    <a:pt x="3" y="11"/>
                  </a:moveTo>
                  <a:cubicBezTo>
                    <a:pt x="5" y="12"/>
                    <a:pt x="7" y="14"/>
                    <a:pt x="9" y="15"/>
                  </a:cubicBezTo>
                  <a:lnTo>
                    <a:pt x="8" y="16"/>
                  </a:lnTo>
                  <a:cubicBezTo>
                    <a:pt x="6" y="15"/>
                    <a:pt x="4" y="13"/>
                    <a:pt x="2" y="11"/>
                  </a:cubicBezTo>
                  <a:lnTo>
                    <a:pt x="3" y="11"/>
                  </a:lnTo>
                  <a:close/>
                  <a:moveTo>
                    <a:pt x="8" y="16"/>
                  </a:moveTo>
                  <a:lnTo>
                    <a:pt x="8" y="16"/>
                  </a:lnTo>
                  <a:lnTo>
                    <a:pt x="9" y="15"/>
                  </a:lnTo>
                  <a:lnTo>
                    <a:pt x="8" y="16"/>
                  </a:lnTo>
                  <a:close/>
                  <a:moveTo>
                    <a:pt x="9" y="14"/>
                  </a:moveTo>
                  <a:cubicBezTo>
                    <a:pt x="11" y="15"/>
                    <a:pt x="13" y="16"/>
                    <a:pt x="15" y="17"/>
                  </a:cubicBezTo>
                  <a:lnTo>
                    <a:pt x="14" y="18"/>
                  </a:lnTo>
                  <a:cubicBezTo>
                    <a:pt x="12" y="17"/>
                    <a:pt x="10" y="17"/>
                    <a:pt x="8" y="16"/>
                  </a:cubicBezTo>
                  <a:lnTo>
                    <a:pt x="9" y="14"/>
                  </a:lnTo>
                  <a:close/>
                  <a:moveTo>
                    <a:pt x="15" y="17"/>
                  </a:moveTo>
                  <a:cubicBezTo>
                    <a:pt x="17" y="17"/>
                    <a:pt x="19" y="18"/>
                    <a:pt x="21" y="17"/>
                  </a:cubicBezTo>
                  <a:lnTo>
                    <a:pt x="21" y="19"/>
                  </a:lnTo>
                  <a:cubicBezTo>
                    <a:pt x="19" y="19"/>
                    <a:pt x="17" y="19"/>
                    <a:pt x="14" y="18"/>
                  </a:cubicBezTo>
                  <a:lnTo>
                    <a:pt x="15" y="17"/>
                  </a:lnTo>
                  <a:close/>
                  <a:moveTo>
                    <a:pt x="21" y="19"/>
                  </a:moveTo>
                  <a:lnTo>
                    <a:pt x="21" y="19"/>
                  </a:lnTo>
                  <a:lnTo>
                    <a:pt x="21" y="18"/>
                  </a:lnTo>
                  <a:lnTo>
                    <a:pt x="21" y="19"/>
                  </a:lnTo>
                  <a:close/>
                  <a:moveTo>
                    <a:pt x="21" y="17"/>
                  </a:moveTo>
                  <a:cubicBezTo>
                    <a:pt x="23" y="17"/>
                    <a:pt x="23" y="16"/>
                    <a:pt x="23" y="15"/>
                  </a:cubicBezTo>
                  <a:lnTo>
                    <a:pt x="24" y="15"/>
                  </a:lnTo>
                  <a:cubicBezTo>
                    <a:pt x="25" y="17"/>
                    <a:pt x="24" y="19"/>
                    <a:pt x="21" y="19"/>
                  </a:cubicBezTo>
                  <a:lnTo>
                    <a:pt x="21" y="17"/>
                  </a:lnTo>
                  <a:close/>
                  <a:moveTo>
                    <a:pt x="23" y="15"/>
                  </a:moveTo>
                  <a:cubicBezTo>
                    <a:pt x="23" y="14"/>
                    <a:pt x="23" y="13"/>
                    <a:pt x="22" y="11"/>
                  </a:cubicBezTo>
                  <a:lnTo>
                    <a:pt x="24" y="11"/>
                  </a:lnTo>
                  <a:cubicBezTo>
                    <a:pt x="24" y="12"/>
                    <a:pt x="24" y="14"/>
                    <a:pt x="24" y="15"/>
                  </a:cubicBezTo>
                  <a:lnTo>
                    <a:pt x="23" y="15"/>
                  </a:lnTo>
                  <a:close/>
                  <a:moveTo>
                    <a:pt x="22" y="11"/>
                  </a:moveTo>
                  <a:cubicBezTo>
                    <a:pt x="22" y="10"/>
                    <a:pt x="21" y="9"/>
                    <a:pt x="21" y="8"/>
                  </a:cubicBezTo>
                  <a:lnTo>
                    <a:pt x="23" y="8"/>
                  </a:lnTo>
                  <a:cubicBezTo>
                    <a:pt x="23" y="9"/>
                    <a:pt x="23" y="10"/>
                    <a:pt x="24" y="11"/>
                  </a:cubicBezTo>
                  <a:lnTo>
                    <a:pt x="22" y="11"/>
                  </a:lnTo>
                  <a:close/>
                  <a:moveTo>
                    <a:pt x="23" y="8"/>
                  </a:moveTo>
                  <a:lnTo>
                    <a:pt x="23" y="8"/>
                  </a:lnTo>
                  <a:lnTo>
                    <a:pt x="22" y="8"/>
                  </a:lnTo>
                  <a:lnTo>
                    <a:pt x="23" y="8"/>
                  </a:lnTo>
                  <a:close/>
                  <a:moveTo>
                    <a:pt x="21" y="8"/>
                  </a:moveTo>
                  <a:cubicBezTo>
                    <a:pt x="21" y="7"/>
                    <a:pt x="21" y="6"/>
                    <a:pt x="22" y="5"/>
                  </a:cubicBezTo>
                  <a:lnTo>
                    <a:pt x="23" y="6"/>
                  </a:lnTo>
                  <a:cubicBezTo>
                    <a:pt x="23" y="6"/>
                    <a:pt x="23" y="7"/>
                    <a:pt x="23" y="8"/>
                  </a:cubicBezTo>
                  <a:lnTo>
                    <a:pt x="21" y="8"/>
                  </a:lnTo>
                  <a:close/>
                  <a:moveTo>
                    <a:pt x="22" y="5"/>
                  </a:moveTo>
                  <a:cubicBezTo>
                    <a:pt x="22" y="4"/>
                    <a:pt x="22" y="3"/>
                    <a:pt x="21" y="2"/>
                  </a:cubicBezTo>
                  <a:lnTo>
                    <a:pt x="22" y="1"/>
                  </a:lnTo>
                  <a:cubicBezTo>
                    <a:pt x="23" y="3"/>
                    <a:pt x="23" y="4"/>
                    <a:pt x="23" y="6"/>
                  </a:cubicBezTo>
                  <a:lnTo>
                    <a:pt x="22"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7" name="Freeform 107">
              <a:extLst>
                <a:ext uri="{FF2B5EF4-FFF2-40B4-BE49-F238E27FC236}">
                  <a16:creationId xmlns:a16="http://schemas.microsoft.com/office/drawing/2014/main" id="{FFA15AB6-11A9-C4BA-1D64-1039C8E1D164}"/>
                </a:ext>
              </a:extLst>
            </p:cNvPr>
            <p:cNvSpPr>
              <a:spLocks/>
            </p:cNvSpPr>
            <p:nvPr/>
          </p:nvSpPr>
          <p:spPr bwMode="auto">
            <a:xfrm>
              <a:off x="2646" y="1626"/>
              <a:ext cx="128" cy="73"/>
            </a:xfrm>
            <a:custGeom>
              <a:avLst/>
              <a:gdLst>
                <a:gd name="T0" fmla="*/ 416262 w 23"/>
                <a:gd name="T1" fmla="*/ 0 h 13"/>
                <a:gd name="T2" fmla="*/ 534322 w 23"/>
                <a:gd name="T3" fmla="*/ 312170 h 13"/>
                <a:gd name="T4" fmla="*/ 149626 w 23"/>
                <a:gd name="T5" fmla="*/ 407621 h 13"/>
                <a:gd name="T6" fmla="*/ 58446 w 23"/>
                <a:gd name="T7" fmla="*/ 345975 h 13"/>
                <a:gd name="T8" fmla="*/ 31716 w 23"/>
                <a:gd name="T9" fmla="*/ 284363 h 13"/>
                <a:gd name="T10" fmla="*/ 58446 w 23"/>
                <a:gd name="T11" fmla="*/ 189985 h 13"/>
                <a:gd name="T12" fmla="*/ 208223 w 23"/>
                <a:gd name="T13" fmla="*/ 94378 h 13"/>
                <a:gd name="T14" fmla="*/ 357816 w 23"/>
                <a:gd name="T15" fmla="*/ 0 h 13"/>
                <a:gd name="T16" fmla="*/ 416262 w 23"/>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3">
                  <a:moveTo>
                    <a:pt x="14" y="0"/>
                  </a:moveTo>
                  <a:cubicBezTo>
                    <a:pt x="16" y="3"/>
                    <a:pt x="23" y="8"/>
                    <a:pt x="18" y="10"/>
                  </a:cubicBezTo>
                  <a:cubicBezTo>
                    <a:pt x="14" y="11"/>
                    <a:pt x="10" y="12"/>
                    <a:pt x="5" y="13"/>
                  </a:cubicBezTo>
                  <a:cubicBezTo>
                    <a:pt x="4" y="13"/>
                    <a:pt x="2" y="12"/>
                    <a:pt x="2" y="11"/>
                  </a:cubicBezTo>
                  <a:cubicBezTo>
                    <a:pt x="2" y="9"/>
                    <a:pt x="1" y="10"/>
                    <a:pt x="1" y="9"/>
                  </a:cubicBezTo>
                  <a:cubicBezTo>
                    <a:pt x="0" y="8"/>
                    <a:pt x="1" y="7"/>
                    <a:pt x="2" y="6"/>
                  </a:cubicBezTo>
                  <a:cubicBezTo>
                    <a:pt x="3" y="5"/>
                    <a:pt x="4" y="4"/>
                    <a:pt x="7" y="3"/>
                  </a:cubicBezTo>
                  <a:cubicBezTo>
                    <a:pt x="9" y="3"/>
                    <a:pt x="10" y="1"/>
                    <a:pt x="12" y="0"/>
                  </a:cubicBezTo>
                  <a:cubicBezTo>
                    <a:pt x="12" y="0"/>
                    <a:pt x="13"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8" name="Freeform 108">
              <a:extLst>
                <a:ext uri="{FF2B5EF4-FFF2-40B4-BE49-F238E27FC236}">
                  <a16:creationId xmlns:a16="http://schemas.microsoft.com/office/drawing/2014/main" id="{7C118BE2-2C8C-A018-4331-86A63AA389C3}"/>
                </a:ext>
              </a:extLst>
            </p:cNvPr>
            <p:cNvSpPr>
              <a:spLocks noEditPoints="1"/>
            </p:cNvSpPr>
            <p:nvPr/>
          </p:nvSpPr>
          <p:spPr bwMode="auto">
            <a:xfrm>
              <a:off x="2646" y="1620"/>
              <a:ext cx="117" cy="84"/>
            </a:xfrm>
            <a:custGeom>
              <a:avLst/>
              <a:gdLst>
                <a:gd name="T0" fmla="*/ 386367 w 21"/>
                <a:gd name="T1" fmla="*/ 33365 h 15"/>
                <a:gd name="T2" fmla="*/ 419205 w 21"/>
                <a:gd name="T3" fmla="*/ 0 h 15"/>
                <a:gd name="T4" fmla="*/ 419205 w 21"/>
                <a:gd name="T5" fmla="*/ 0 h 15"/>
                <a:gd name="T6" fmla="*/ 450868 w 21"/>
                <a:gd name="T7" fmla="*/ 93419 h 15"/>
                <a:gd name="T8" fmla="*/ 477845 w 21"/>
                <a:gd name="T9" fmla="*/ 60934 h 15"/>
                <a:gd name="T10" fmla="*/ 450868 w 21"/>
                <a:gd name="T11" fmla="*/ 93419 h 15"/>
                <a:gd name="T12" fmla="*/ 536634 w 21"/>
                <a:gd name="T13" fmla="*/ 341230 h 15"/>
                <a:gd name="T14" fmla="*/ 595424 w 21"/>
                <a:gd name="T15" fmla="*/ 247806 h 15"/>
                <a:gd name="T16" fmla="*/ 536634 w 21"/>
                <a:gd name="T17" fmla="*/ 341230 h 15"/>
                <a:gd name="T18" fmla="*/ 327544 w 21"/>
                <a:gd name="T19" fmla="*/ 402158 h 15"/>
                <a:gd name="T20" fmla="*/ 536634 w 21"/>
                <a:gd name="T21" fmla="*/ 341230 h 15"/>
                <a:gd name="T22" fmla="*/ 150300 w 21"/>
                <a:gd name="T23" fmla="*/ 402158 h 15"/>
                <a:gd name="T24" fmla="*/ 177272 w 21"/>
                <a:gd name="T25" fmla="*/ 462213 h 15"/>
                <a:gd name="T26" fmla="*/ 177272 w 21"/>
                <a:gd name="T27" fmla="*/ 462213 h 15"/>
                <a:gd name="T28" fmla="*/ 150300 w 21"/>
                <a:gd name="T29" fmla="*/ 402158 h 15"/>
                <a:gd name="T30" fmla="*/ 118454 w 21"/>
                <a:gd name="T31" fmla="*/ 462213 h 15"/>
                <a:gd name="T32" fmla="*/ 150300 w 21"/>
                <a:gd name="T33" fmla="*/ 402158 h 15"/>
                <a:gd name="T34" fmla="*/ 58790 w 21"/>
                <a:gd name="T35" fmla="*/ 402158 h 15"/>
                <a:gd name="T36" fmla="*/ 91477 w 21"/>
                <a:gd name="T37" fmla="*/ 429727 h 15"/>
                <a:gd name="T38" fmla="*/ 58790 w 21"/>
                <a:gd name="T39" fmla="*/ 402158 h 15"/>
                <a:gd name="T40" fmla="*/ 91477 w 21"/>
                <a:gd name="T41" fmla="*/ 368794 h 15"/>
                <a:gd name="T42" fmla="*/ 91477 w 21"/>
                <a:gd name="T43" fmla="*/ 368794 h 15"/>
                <a:gd name="T44" fmla="*/ 58790 w 21"/>
                <a:gd name="T45" fmla="*/ 368794 h 15"/>
                <a:gd name="T46" fmla="*/ 31818 w 21"/>
                <a:gd name="T47" fmla="*/ 341230 h 15"/>
                <a:gd name="T48" fmla="*/ 58790 w 21"/>
                <a:gd name="T49" fmla="*/ 368794 h 15"/>
                <a:gd name="T50" fmla="*/ 31818 w 21"/>
                <a:gd name="T51" fmla="*/ 308739 h 15"/>
                <a:gd name="T52" fmla="*/ 31818 w 21"/>
                <a:gd name="T53" fmla="*/ 275374 h 15"/>
                <a:gd name="T54" fmla="*/ 31818 w 21"/>
                <a:gd name="T55" fmla="*/ 275374 h 15"/>
                <a:gd name="T56" fmla="*/ 31818 w 21"/>
                <a:gd name="T57" fmla="*/ 275374 h 15"/>
                <a:gd name="T58" fmla="*/ 0 w 21"/>
                <a:gd name="T59" fmla="*/ 308739 h 15"/>
                <a:gd name="T60" fmla="*/ 0 w 21"/>
                <a:gd name="T61" fmla="*/ 308739 h 15"/>
                <a:gd name="T62" fmla="*/ 31818 w 21"/>
                <a:gd name="T63" fmla="*/ 275374 h 15"/>
                <a:gd name="T64" fmla="*/ 0 w 21"/>
                <a:gd name="T65" fmla="*/ 275374 h 15"/>
                <a:gd name="T66" fmla="*/ 31818 w 21"/>
                <a:gd name="T67" fmla="*/ 275374 h 15"/>
                <a:gd name="T68" fmla="*/ 31818 w 21"/>
                <a:gd name="T69" fmla="*/ 275374 h 15"/>
                <a:gd name="T70" fmla="*/ 31818 w 21"/>
                <a:gd name="T71" fmla="*/ 214441 h 15"/>
                <a:gd name="T72" fmla="*/ 0 w 21"/>
                <a:gd name="T73" fmla="*/ 275374 h 15"/>
                <a:gd name="T74" fmla="*/ 58790 w 21"/>
                <a:gd name="T75" fmla="*/ 247806 h 15"/>
                <a:gd name="T76" fmla="*/ 31818 w 21"/>
                <a:gd name="T77" fmla="*/ 214441 h 15"/>
                <a:gd name="T78" fmla="*/ 58790 w 21"/>
                <a:gd name="T79" fmla="*/ 247806 h 15"/>
                <a:gd name="T80" fmla="*/ 209090 w 21"/>
                <a:gd name="T81" fmla="*/ 120988 h 15"/>
                <a:gd name="T82" fmla="*/ 58790 w 21"/>
                <a:gd name="T83" fmla="*/ 186844 h 15"/>
                <a:gd name="T84" fmla="*/ 209090 w 21"/>
                <a:gd name="T85" fmla="*/ 120988 h 15"/>
                <a:gd name="T86" fmla="*/ 300567 w 21"/>
                <a:gd name="T87" fmla="*/ 93419 h 15"/>
                <a:gd name="T88" fmla="*/ 268749 w 21"/>
                <a:gd name="T89" fmla="*/ 60934 h 15"/>
                <a:gd name="T90" fmla="*/ 300567 w 21"/>
                <a:gd name="T91" fmla="*/ 93419 h 15"/>
                <a:gd name="T92" fmla="*/ 359357 w 21"/>
                <a:gd name="T93" fmla="*/ 60934 h 15"/>
                <a:gd name="T94" fmla="*/ 359357 w 21"/>
                <a:gd name="T95" fmla="*/ 0 h 15"/>
                <a:gd name="T96" fmla="*/ 359357 w 21"/>
                <a:gd name="T97" fmla="*/ 60934 h 15"/>
                <a:gd name="T98" fmla="*/ 359357 w 21"/>
                <a:gd name="T99" fmla="*/ 60934 h 15"/>
                <a:gd name="T100" fmla="*/ 359357 w 21"/>
                <a:gd name="T101" fmla="*/ 0 h 15"/>
                <a:gd name="T102" fmla="*/ 359357 w 21"/>
                <a:gd name="T103" fmla="*/ 60934 h 15"/>
                <a:gd name="T104" fmla="*/ 359357 w 21"/>
                <a:gd name="T105" fmla="*/ 60934 h 15"/>
                <a:gd name="T106" fmla="*/ 359357 w 21"/>
                <a:gd name="T107" fmla="*/ 0 h 15"/>
                <a:gd name="T108" fmla="*/ 359357 w 21"/>
                <a:gd name="T109" fmla="*/ 60934 h 15"/>
                <a:gd name="T110" fmla="*/ 386367 w 21"/>
                <a:gd name="T111" fmla="*/ 33365 h 15"/>
                <a:gd name="T112" fmla="*/ 359357 w 21"/>
                <a:gd name="T113" fmla="*/ 0 h 15"/>
                <a:gd name="T114" fmla="*/ 386367 w 21"/>
                <a:gd name="T115" fmla="*/ 33365 h 15"/>
                <a:gd name="T116" fmla="*/ 386367 w 21"/>
                <a:gd name="T117" fmla="*/ 33365 h 15"/>
                <a:gd name="T118" fmla="*/ 386367 w 21"/>
                <a:gd name="T119" fmla="*/ 33365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 h="15">
                  <a:moveTo>
                    <a:pt x="14" y="0"/>
                  </a:moveTo>
                  <a:lnTo>
                    <a:pt x="14" y="0"/>
                  </a:lnTo>
                  <a:lnTo>
                    <a:pt x="13" y="1"/>
                  </a:lnTo>
                  <a:lnTo>
                    <a:pt x="14" y="0"/>
                  </a:lnTo>
                  <a:close/>
                  <a:moveTo>
                    <a:pt x="14" y="0"/>
                  </a:moveTo>
                  <a:lnTo>
                    <a:pt x="14" y="0"/>
                  </a:lnTo>
                  <a:lnTo>
                    <a:pt x="14" y="1"/>
                  </a:lnTo>
                  <a:lnTo>
                    <a:pt x="14" y="0"/>
                  </a:lnTo>
                  <a:close/>
                  <a:moveTo>
                    <a:pt x="14" y="0"/>
                  </a:moveTo>
                  <a:cubicBezTo>
                    <a:pt x="14" y="1"/>
                    <a:pt x="15" y="1"/>
                    <a:pt x="16" y="2"/>
                  </a:cubicBezTo>
                  <a:lnTo>
                    <a:pt x="15" y="3"/>
                  </a:lnTo>
                  <a:cubicBezTo>
                    <a:pt x="14" y="2"/>
                    <a:pt x="14" y="2"/>
                    <a:pt x="13" y="1"/>
                  </a:cubicBezTo>
                  <a:lnTo>
                    <a:pt x="14" y="0"/>
                  </a:lnTo>
                  <a:close/>
                  <a:moveTo>
                    <a:pt x="16" y="2"/>
                  </a:moveTo>
                  <a:cubicBezTo>
                    <a:pt x="17" y="4"/>
                    <a:pt x="20" y="6"/>
                    <a:pt x="20" y="8"/>
                  </a:cubicBezTo>
                  <a:lnTo>
                    <a:pt x="19" y="8"/>
                  </a:lnTo>
                  <a:cubicBezTo>
                    <a:pt x="18" y="6"/>
                    <a:pt x="16" y="5"/>
                    <a:pt x="15" y="3"/>
                  </a:cubicBezTo>
                  <a:lnTo>
                    <a:pt x="16" y="2"/>
                  </a:lnTo>
                  <a:close/>
                  <a:moveTo>
                    <a:pt x="20" y="8"/>
                  </a:moveTo>
                  <a:cubicBezTo>
                    <a:pt x="21" y="9"/>
                    <a:pt x="20" y="10"/>
                    <a:pt x="18" y="11"/>
                  </a:cubicBezTo>
                  <a:lnTo>
                    <a:pt x="17" y="10"/>
                  </a:lnTo>
                  <a:cubicBezTo>
                    <a:pt x="19" y="10"/>
                    <a:pt x="19" y="9"/>
                    <a:pt x="19" y="8"/>
                  </a:cubicBezTo>
                  <a:lnTo>
                    <a:pt x="20" y="8"/>
                  </a:lnTo>
                  <a:close/>
                  <a:moveTo>
                    <a:pt x="17" y="10"/>
                  </a:moveTo>
                  <a:lnTo>
                    <a:pt x="17" y="10"/>
                  </a:lnTo>
                  <a:lnTo>
                    <a:pt x="18" y="11"/>
                  </a:lnTo>
                  <a:lnTo>
                    <a:pt x="17" y="10"/>
                  </a:lnTo>
                  <a:close/>
                  <a:moveTo>
                    <a:pt x="18" y="11"/>
                  </a:moveTo>
                  <a:cubicBezTo>
                    <a:pt x="15" y="12"/>
                    <a:pt x="13" y="13"/>
                    <a:pt x="11" y="13"/>
                  </a:cubicBezTo>
                  <a:lnTo>
                    <a:pt x="11" y="12"/>
                  </a:lnTo>
                  <a:cubicBezTo>
                    <a:pt x="13" y="11"/>
                    <a:pt x="15" y="11"/>
                    <a:pt x="17" y="10"/>
                  </a:cubicBezTo>
                  <a:lnTo>
                    <a:pt x="18" y="11"/>
                  </a:lnTo>
                  <a:close/>
                  <a:moveTo>
                    <a:pt x="11" y="13"/>
                  </a:moveTo>
                  <a:cubicBezTo>
                    <a:pt x="9" y="14"/>
                    <a:pt x="7" y="14"/>
                    <a:pt x="6" y="15"/>
                  </a:cubicBezTo>
                  <a:lnTo>
                    <a:pt x="5" y="13"/>
                  </a:lnTo>
                  <a:cubicBezTo>
                    <a:pt x="7" y="13"/>
                    <a:pt x="9" y="12"/>
                    <a:pt x="11" y="12"/>
                  </a:cubicBezTo>
                  <a:lnTo>
                    <a:pt x="11" y="13"/>
                  </a:lnTo>
                  <a:close/>
                  <a:moveTo>
                    <a:pt x="6" y="15"/>
                  </a:moveTo>
                  <a:lnTo>
                    <a:pt x="6" y="15"/>
                  </a:lnTo>
                  <a:lnTo>
                    <a:pt x="5" y="14"/>
                  </a:lnTo>
                  <a:lnTo>
                    <a:pt x="6" y="15"/>
                  </a:lnTo>
                  <a:close/>
                  <a:moveTo>
                    <a:pt x="6" y="15"/>
                  </a:moveTo>
                  <a:cubicBezTo>
                    <a:pt x="5" y="15"/>
                    <a:pt x="5" y="15"/>
                    <a:pt x="4" y="15"/>
                  </a:cubicBezTo>
                  <a:lnTo>
                    <a:pt x="5" y="13"/>
                  </a:lnTo>
                  <a:cubicBezTo>
                    <a:pt x="5" y="13"/>
                    <a:pt x="5" y="13"/>
                    <a:pt x="5" y="13"/>
                  </a:cubicBezTo>
                  <a:lnTo>
                    <a:pt x="6" y="15"/>
                  </a:lnTo>
                  <a:close/>
                  <a:moveTo>
                    <a:pt x="4" y="15"/>
                  </a:moveTo>
                  <a:cubicBezTo>
                    <a:pt x="4" y="14"/>
                    <a:pt x="3" y="14"/>
                    <a:pt x="3" y="14"/>
                  </a:cubicBezTo>
                  <a:lnTo>
                    <a:pt x="3" y="13"/>
                  </a:lnTo>
                  <a:cubicBezTo>
                    <a:pt x="4" y="13"/>
                    <a:pt x="4" y="13"/>
                    <a:pt x="5" y="13"/>
                  </a:cubicBezTo>
                  <a:lnTo>
                    <a:pt x="4" y="15"/>
                  </a:lnTo>
                  <a:close/>
                  <a:moveTo>
                    <a:pt x="3" y="14"/>
                  </a:moveTo>
                  <a:cubicBezTo>
                    <a:pt x="2" y="14"/>
                    <a:pt x="2" y="13"/>
                    <a:pt x="2" y="13"/>
                  </a:cubicBezTo>
                  <a:lnTo>
                    <a:pt x="3" y="12"/>
                  </a:lnTo>
                  <a:cubicBezTo>
                    <a:pt x="3" y="12"/>
                    <a:pt x="3" y="13"/>
                    <a:pt x="3" y="13"/>
                  </a:cubicBezTo>
                  <a:lnTo>
                    <a:pt x="3" y="14"/>
                  </a:lnTo>
                  <a:close/>
                  <a:moveTo>
                    <a:pt x="2" y="13"/>
                  </a:moveTo>
                  <a:lnTo>
                    <a:pt x="2" y="13"/>
                  </a:lnTo>
                  <a:close/>
                  <a:moveTo>
                    <a:pt x="2" y="13"/>
                  </a:moveTo>
                  <a:cubicBezTo>
                    <a:pt x="2" y="13"/>
                    <a:pt x="2" y="12"/>
                    <a:pt x="2" y="12"/>
                  </a:cubicBezTo>
                  <a:lnTo>
                    <a:pt x="3" y="12"/>
                  </a:lnTo>
                  <a:cubicBezTo>
                    <a:pt x="3" y="13"/>
                    <a:pt x="3" y="12"/>
                    <a:pt x="3" y="12"/>
                  </a:cubicBezTo>
                  <a:lnTo>
                    <a:pt x="2" y="13"/>
                  </a:lnTo>
                  <a:close/>
                  <a:moveTo>
                    <a:pt x="3" y="12"/>
                  </a:moveTo>
                  <a:lnTo>
                    <a:pt x="3" y="12"/>
                  </a:lnTo>
                  <a:lnTo>
                    <a:pt x="2" y="12"/>
                  </a:lnTo>
                  <a:lnTo>
                    <a:pt x="3" y="12"/>
                  </a:lnTo>
                  <a:close/>
                  <a:moveTo>
                    <a:pt x="2" y="12"/>
                  </a:moveTo>
                  <a:cubicBezTo>
                    <a:pt x="2" y="12"/>
                    <a:pt x="1" y="11"/>
                    <a:pt x="1" y="11"/>
                  </a:cubicBezTo>
                  <a:lnTo>
                    <a:pt x="2" y="10"/>
                  </a:lnTo>
                  <a:cubicBezTo>
                    <a:pt x="2" y="10"/>
                    <a:pt x="3" y="11"/>
                    <a:pt x="3" y="12"/>
                  </a:cubicBezTo>
                  <a:lnTo>
                    <a:pt x="2" y="12"/>
                  </a:lnTo>
                  <a:close/>
                  <a:moveTo>
                    <a:pt x="1" y="11"/>
                  </a:moveTo>
                  <a:cubicBezTo>
                    <a:pt x="0" y="11"/>
                    <a:pt x="0" y="11"/>
                    <a:pt x="0" y="10"/>
                  </a:cubicBezTo>
                  <a:lnTo>
                    <a:pt x="1" y="10"/>
                  </a:lnTo>
                  <a:cubicBezTo>
                    <a:pt x="1" y="10"/>
                    <a:pt x="1" y="10"/>
                    <a:pt x="2" y="10"/>
                  </a:cubicBezTo>
                  <a:lnTo>
                    <a:pt x="1" y="11"/>
                  </a:lnTo>
                  <a:close/>
                  <a:moveTo>
                    <a:pt x="1" y="9"/>
                  </a:moveTo>
                  <a:lnTo>
                    <a:pt x="1" y="10"/>
                  </a:lnTo>
                  <a:lnTo>
                    <a:pt x="1" y="9"/>
                  </a:lnTo>
                  <a:close/>
                  <a:moveTo>
                    <a:pt x="0" y="10"/>
                  </a:moveTo>
                  <a:lnTo>
                    <a:pt x="0" y="10"/>
                  </a:lnTo>
                  <a:lnTo>
                    <a:pt x="1" y="9"/>
                  </a:lnTo>
                  <a:lnTo>
                    <a:pt x="0" y="10"/>
                  </a:lnTo>
                  <a:close/>
                  <a:moveTo>
                    <a:pt x="0" y="10"/>
                  </a:moveTo>
                  <a:lnTo>
                    <a:pt x="0" y="10"/>
                  </a:lnTo>
                  <a:lnTo>
                    <a:pt x="1" y="10"/>
                  </a:lnTo>
                  <a:lnTo>
                    <a:pt x="0" y="10"/>
                  </a:lnTo>
                  <a:close/>
                  <a:moveTo>
                    <a:pt x="0" y="10"/>
                  </a:moveTo>
                  <a:cubicBezTo>
                    <a:pt x="0" y="10"/>
                    <a:pt x="0" y="9"/>
                    <a:pt x="0" y="9"/>
                  </a:cubicBezTo>
                  <a:lnTo>
                    <a:pt x="1" y="9"/>
                  </a:lnTo>
                  <a:cubicBezTo>
                    <a:pt x="1" y="9"/>
                    <a:pt x="1" y="9"/>
                    <a:pt x="1" y="9"/>
                  </a:cubicBezTo>
                  <a:lnTo>
                    <a:pt x="0" y="10"/>
                  </a:lnTo>
                  <a:close/>
                  <a:moveTo>
                    <a:pt x="0" y="9"/>
                  </a:moveTo>
                  <a:cubicBezTo>
                    <a:pt x="0" y="9"/>
                    <a:pt x="0" y="9"/>
                    <a:pt x="0" y="9"/>
                  </a:cubicBezTo>
                  <a:lnTo>
                    <a:pt x="1" y="9"/>
                  </a:lnTo>
                  <a:cubicBezTo>
                    <a:pt x="1" y="9"/>
                    <a:pt x="1" y="9"/>
                    <a:pt x="1" y="9"/>
                  </a:cubicBezTo>
                  <a:lnTo>
                    <a:pt x="0" y="9"/>
                  </a:lnTo>
                  <a:close/>
                  <a:moveTo>
                    <a:pt x="1" y="9"/>
                  </a:moveTo>
                  <a:lnTo>
                    <a:pt x="1" y="9"/>
                  </a:lnTo>
                  <a:close/>
                  <a:moveTo>
                    <a:pt x="0" y="9"/>
                  </a:moveTo>
                  <a:cubicBezTo>
                    <a:pt x="0" y="8"/>
                    <a:pt x="0" y="7"/>
                    <a:pt x="1" y="7"/>
                  </a:cubicBezTo>
                  <a:lnTo>
                    <a:pt x="2" y="8"/>
                  </a:lnTo>
                  <a:cubicBezTo>
                    <a:pt x="1" y="8"/>
                    <a:pt x="1" y="8"/>
                    <a:pt x="1" y="9"/>
                  </a:cubicBezTo>
                  <a:lnTo>
                    <a:pt x="0" y="9"/>
                  </a:lnTo>
                  <a:close/>
                  <a:moveTo>
                    <a:pt x="2" y="8"/>
                  </a:moveTo>
                  <a:lnTo>
                    <a:pt x="2" y="8"/>
                  </a:lnTo>
                  <a:lnTo>
                    <a:pt x="2" y="7"/>
                  </a:lnTo>
                  <a:lnTo>
                    <a:pt x="2" y="8"/>
                  </a:lnTo>
                  <a:close/>
                  <a:moveTo>
                    <a:pt x="1" y="7"/>
                  </a:moveTo>
                  <a:cubicBezTo>
                    <a:pt x="1" y="6"/>
                    <a:pt x="2" y="6"/>
                    <a:pt x="2" y="6"/>
                  </a:cubicBezTo>
                  <a:lnTo>
                    <a:pt x="3" y="7"/>
                  </a:lnTo>
                  <a:cubicBezTo>
                    <a:pt x="3" y="7"/>
                    <a:pt x="2" y="8"/>
                    <a:pt x="2" y="8"/>
                  </a:cubicBezTo>
                  <a:lnTo>
                    <a:pt x="1" y="7"/>
                  </a:lnTo>
                  <a:close/>
                  <a:moveTo>
                    <a:pt x="2" y="6"/>
                  </a:moveTo>
                  <a:cubicBezTo>
                    <a:pt x="3" y="5"/>
                    <a:pt x="5" y="4"/>
                    <a:pt x="7" y="4"/>
                  </a:cubicBezTo>
                  <a:lnTo>
                    <a:pt x="7" y="5"/>
                  </a:lnTo>
                  <a:cubicBezTo>
                    <a:pt x="5" y="5"/>
                    <a:pt x="4" y="6"/>
                    <a:pt x="3" y="7"/>
                  </a:cubicBezTo>
                  <a:lnTo>
                    <a:pt x="2" y="6"/>
                  </a:lnTo>
                  <a:close/>
                  <a:moveTo>
                    <a:pt x="7" y="4"/>
                  </a:moveTo>
                  <a:lnTo>
                    <a:pt x="7" y="4"/>
                  </a:lnTo>
                  <a:close/>
                  <a:moveTo>
                    <a:pt x="7" y="4"/>
                  </a:moveTo>
                  <a:cubicBezTo>
                    <a:pt x="8" y="4"/>
                    <a:pt x="8" y="3"/>
                    <a:pt x="9" y="2"/>
                  </a:cubicBezTo>
                  <a:lnTo>
                    <a:pt x="10" y="3"/>
                  </a:lnTo>
                  <a:cubicBezTo>
                    <a:pt x="9" y="4"/>
                    <a:pt x="8" y="5"/>
                    <a:pt x="7" y="5"/>
                  </a:cubicBezTo>
                  <a:lnTo>
                    <a:pt x="7" y="4"/>
                  </a:lnTo>
                  <a:close/>
                  <a:moveTo>
                    <a:pt x="9" y="2"/>
                  </a:moveTo>
                  <a:cubicBezTo>
                    <a:pt x="10" y="2"/>
                    <a:pt x="11" y="1"/>
                    <a:pt x="12" y="0"/>
                  </a:cubicBezTo>
                  <a:lnTo>
                    <a:pt x="12" y="2"/>
                  </a:lnTo>
                  <a:cubicBezTo>
                    <a:pt x="11" y="2"/>
                    <a:pt x="11" y="3"/>
                    <a:pt x="10" y="3"/>
                  </a:cubicBezTo>
                  <a:lnTo>
                    <a:pt x="9" y="2"/>
                  </a:lnTo>
                  <a:close/>
                  <a:moveTo>
                    <a:pt x="12" y="2"/>
                  </a:moveTo>
                  <a:lnTo>
                    <a:pt x="12" y="2"/>
                  </a:lnTo>
                  <a:lnTo>
                    <a:pt x="12" y="1"/>
                  </a:lnTo>
                  <a:lnTo>
                    <a:pt x="12" y="2"/>
                  </a:lnTo>
                  <a:close/>
                  <a:moveTo>
                    <a:pt x="12" y="0"/>
                  </a:moveTo>
                  <a:lnTo>
                    <a:pt x="12" y="0"/>
                  </a:lnTo>
                  <a:lnTo>
                    <a:pt x="12" y="2"/>
                  </a:lnTo>
                  <a:lnTo>
                    <a:pt x="12" y="0"/>
                  </a:lnTo>
                  <a:close/>
                  <a:moveTo>
                    <a:pt x="12" y="2"/>
                  </a:moveTo>
                  <a:lnTo>
                    <a:pt x="12" y="2"/>
                  </a:lnTo>
                  <a:lnTo>
                    <a:pt x="12" y="1"/>
                  </a:lnTo>
                  <a:lnTo>
                    <a:pt x="12" y="2"/>
                  </a:lnTo>
                  <a:close/>
                  <a:moveTo>
                    <a:pt x="12" y="0"/>
                  </a:moveTo>
                  <a:cubicBezTo>
                    <a:pt x="12" y="0"/>
                    <a:pt x="12" y="0"/>
                    <a:pt x="12" y="0"/>
                  </a:cubicBezTo>
                  <a:lnTo>
                    <a:pt x="12" y="2"/>
                  </a:lnTo>
                  <a:cubicBezTo>
                    <a:pt x="12" y="2"/>
                    <a:pt x="12" y="2"/>
                    <a:pt x="12" y="2"/>
                  </a:cubicBezTo>
                  <a:lnTo>
                    <a:pt x="12" y="0"/>
                  </a:lnTo>
                  <a:close/>
                  <a:moveTo>
                    <a:pt x="12" y="2"/>
                  </a:moveTo>
                  <a:lnTo>
                    <a:pt x="12" y="2"/>
                  </a:lnTo>
                  <a:lnTo>
                    <a:pt x="12" y="1"/>
                  </a:lnTo>
                  <a:lnTo>
                    <a:pt x="12" y="2"/>
                  </a:lnTo>
                  <a:close/>
                  <a:moveTo>
                    <a:pt x="12" y="0"/>
                  </a:moveTo>
                  <a:cubicBezTo>
                    <a:pt x="12" y="0"/>
                    <a:pt x="12" y="0"/>
                    <a:pt x="12" y="0"/>
                  </a:cubicBezTo>
                  <a:lnTo>
                    <a:pt x="13" y="1"/>
                  </a:lnTo>
                  <a:cubicBezTo>
                    <a:pt x="13" y="1"/>
                    <a:pt x="12" y="1"/>
                    <a:pt x="12" y="2"/>
                  </a:cubicBezTo>
                  <a:lnTo>
                    <a:pt x="12" y="0"/>
                  </a:lnTo>
                  <a:close/>
                  <a:moveTo>
                    <a:pt x="13" y="1"/>
                  </a:moveTo>
                  <a:lnTo>
                    <a:pt x="13" y="1"/>
                  </a:lnTo>
                  <a:lnTo>
                    <a:pt x="12" y="1"/>
                  </a:lnTo>
                  <a:lnTo>
                    <a:pt x="13" y="1"/>
                  </a:lnTo>
                  <a:close/>
                  <a:moveTo>
                    <a:pt x="12" y="0"/>
                  </a:moveTo>
                  <a:cubicBezTo>
                    <a:pt x="13" y="0"/>
                    <a:pt x="14" y="0"/>
                    <a:pt x="14" y="0"/>
                  </a:cubicBezTo>
                  <a:lnTo>
                    <a:pt x="13" y="1"/>
                  </a:lnTo>
                  <a:cubicBezTo>
                    <a:pt x="13" y="1"/>
                    <a:pt x="13" y="1"/>
                    <a:pt x="13" y="1"/>
                  </a:cubicBezTo>
                  <a:lnTo>
                    <a:pt x="12" y="0"/>
                  </a:lnTo>
                  <a:close/>
                  <a:moveTo>
                    <a:pt x="13" y="1"/>
                  </a:moveTo>
                  <a:lnTo>
                    <a:pt x="13" y="1"/>
                  </a:lnTo>
                  <a:lnTo>
                    <a:pt x="14" y="1"/>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79" name="Freeform 109">
              <a:extLst>
                <a:ext uri="{FF2B5EF4-FFF2-40B4-BE49-F238E27FC236}">
                  <a16:creationId xmlns:a16="http://schemas.microsoft.com/office/drawing/2014/main" id="{1E329013-7CB7-5D0B-BC59-312E63CE1D77}"/>
                </a:ext>
              </a:extLst>
            </p:cNvPr>
            <p:cNvSpPr>
              <a:spLocks noEditPoints="1"/>
            </p:cNvSpPr>
            <p:nvPr/>
          </p:nvSpPr>
          <p:spPr bwMode="auto">
            <a:xfrm>
              <a:off x="2690" y="1671"/>
              <a:ext cx="157" cy="72"/>
            </a:xfrm>
            <a:custGeom>
              <a:avLst/>
              <a:gdLst>
                <a:gd name="T0" fmla="*/ 404225 w 28"/>
                <a:gd name="T1" fmla="*/ 57423 h 13"/>
                <a:gd name="T2" fmla="*/ 404225 w 28"/>
                <a:gd name="T3" fmla="*/ 88527 h 13"/>
                <a:gd name="T4" fmla="*/ 404225 w 28"/>
                <a:gd name="T5" fmla="*/ 57423 h 13"/>
                <a:gd name="T6" fmla="*/ 343953 w 28"/>
                <a:gd name="T7" fmla="*/ 57423 h 13"/>
                <a:gd name="T8" fmla="*/ 343953 w 28"/>
                <a:gd name="T9" fmla="*/ 88527 h 13"/>
                <a:gd name="T10" fmla="*/ 343953 w 28"/>
                <a:gd name="T11" fmla="*/ 57423 h 13"/>
                <a:gd name="T12" fmla="*/ 33671 w 28"/>
                <a:gd name="T13" fmla="*/ 229508 h 13"/>
                <a:gd name="T14" fmla="*/ 188798 w 28"/>
                <a:gd name="T15" fmla="*/ 172268 h 13"/>
                <a:gd name="T16" fmla="*/ 33671 w 28"/>
                <a:gd name="T17" fmla="*/ 203190 h 13"/>
                <a:gd name="T18" fmla="*/ 33671 w 28"/>
                <a:gd name="T19" fmla="*/ 229508 h 13"/>
                <a:gd name="T20" fmla="*/ 33671 w 28"/>
                <a:gd name="T21" fmla="*/ 229508 h 13"/>
                <a:gd name="T22" fmla="*/ 0 w 28"/>
                <a:gd name="T23" fmla="*/ 229508 h 13"/>
                <a:gd name="T24" fmla="*/ 33671 w 28"/>
                <a:gd name="T25" fmla="*/ 229508 h 13"/>
                <a:gd name="T26" fmla="*/ 0 w 28"/>
                <a:gd name="T27" fmla="*/ 229508 h 13"/>
                <a:gd name="T28" fmla="*/ 93976 w 28"/>
                <a:gd name="T29" fmla="*/ 318035 h 13"/>
                <a:gd name="T30" fmla="*/ 33671 w 28"/>
                <a:gd name="T31" fmla="*/ 260612 h 13"/>
                <a:gd name="T32" fmla="*/ 61342 w 28"/>
                <a:gd name="T33" fmla="*/ 318035 h 13"/>
                <a:gd name="T34" fmla="*/ 93976 w 28"/>
                <a:gd name="T35" fmla="*/ 318035 h 13"/>
                <a:gd name="T36" fmla="*/ 93976 w 28"/>
                <a:gd name="T37" fmla="*/ 318035 h 13"/>
                <a:gd name="T38" fmla="*/ 61342 w 28"/>
                <a:gd name="T39" fmla="*/ 318035 h 13"/>
                <a:gd name="T40" fmla="*/ 121641 w 28"/>
                <a:gd name="T41" fmla="*/ 318035 h 13"/>
                <a:gd name="T42" fmla="*/ 93976 w 28"/>
                <a:gd name="T43" fmla="*/ 318035 h 13"/>
                <a:gd name="T44" fmla="*/ 121641 w 28"/>
                <a:gd name="T45" fmla="*/ 375458 h 13"/>
                <a:gd name="T46" fmla="*/ 121641 w 28"/>
                <a:gd name="T47" fmla="*/ 318035 h 13"/>
                <a:gd name="T48" fmla="*/ 121641 w 28"/>
                <a:gd name="T49" fmla="*/ 375458 h 13"/>
                <a:gd name="T50" fmla="*/ 276769 w 28"/>
                <a:gd name="T51" fmla="*/ 344354 h 13"/>
                <a:gd name="T52" fmla="*/ 276769 w 28"/>
                <a:gd name="T53" fmla="*/ 344354 h 13"/>
                <a:gd name="T54" fmla="*/ 276769 w 28"/>
                <a:gd name="T55" fmla="*/ 375458 h 13"/>
                <a:gd name="T56" fmla="*/ 343953 w 28"/>
                <a:gd name="T57" fmla="*/ 344354 h 13"/>
                <a:gd name="T58" fmla="*/ 276769 w 28"/>
                <a:gd name="T59" fmla="*/ 344354 h 13"/>
                <a:gd name="T60" fmla="*/ 404225 w 28"/>
                <a:gd name="T61" fmla="*/ 344354 h 13"/>
                <a:gd name="T62" fmla="*/ 404225 w 28"/>
                <a:gd name="T63" fmla="*/ 318035 h 13"/>
                <a:gd name="T64" fmla="*/ 404225 w 28"/>
                <a:gd name="T65" fmla="*/ 344354 h 13"/>
                <a:gd name="T66" fmla="*/ 837186 w 28"/>
                <a:gd name="T67" fmla="*/ 203190 h 13"/>
                <a:gd name="T68" fmla="*/ 809520 w 28"/>
                <a:gd name="T69" fmla="*/ 172268 h 13"/>
                <a:gd name="T70" fmla="*/ 837186 w 28"/>
                <a:gd name="T71" fmla="*/ 203190 h 13"/>
                <a:gd name="T72" fmla="*/ 837186 w 28"/>
                <a:gd name="T73" fmla="*/ 88527 h 13"/>
                <a:gd name="T74" fmla="*/ 837186 w 28"/>
                <a:gd name="T75" fmla="*/ 145767 h 13"/>
                <a:gd name="T76" fmla="*/ 837186 w 28"/>
                <a:gd name="T77" fmla="*/ 31104 h 13"/>
                <a:gd name="T78" fmla="*/ 809520 w 28"/>
                <a:gd name="T79" fmla="*/ 57423 h 13"/>
                <a:gd name="T80" fmla="*/ 837186 w 28"/>
                <a:gd name="T81" fmla="*/ 31104 h 13"/>
                <a:gd name="T82" fmla="*/ 809520 w 28"/>
                <a:gd name="T83" fmla="*/ 0 h 13"/>
                <a:gd name="T84" fmla="*/ 809520 w 28"/>
                <a:gd name="T85" fmla="*/ 31104 h 13"/>
                <a:gd name="T86" fmla="*/ 809520 w 28"/>
                <a:gd name="T87" fmla="*/ 0 h 13"/>
                <a:gd name="T88" fmla="*/ 620722 w 28"/>
                <a:gd name="T89" fmla="*/ 57423 h 13"/>
                <a:gd name="T90" fmla="*/ 682058 w 28"/>
                <a:gd name="T91" fmla="*/ 57423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 h="13">
                  <a:moveTo>
                    <a:pt x="20" y="2"/>
                  </a:moveTo>
                  <a:cubicBezTo>
                    <a:pt x="17" y="2"/>
                    <a:pt x="17" y="2"/>
                    <a:pt x="13" y="3"/>
                  </a:cubicBezTo>
                  <a:lnTo>
                    <a:pt x="13" y="2"/>
                  </a:lnTo>
                  <a:cubicBezTo>
                    <a:pt x="17" y="1"/>
                    <a:pt x="17" y="1"/>
                    <a:pt x="19" y="1"/>
                  </a:cubicBezTo>
                  <a:lnTo>
                    <a:pt x="20" y="2"/>
                  </a:lnTo>
                  <a:close/>
                  <a:moveTo>
                    <a:pt x="13" y="3"/>
                  </a:moveTo>
                  <a:lnTo>
                    <a:pt x="11" y="3"/>
                  </a:lnTo>
                  <a:lnTo>
                    <a:pt x="11" y="2"/>
                  </a:lnTo>
                  <a:lnTo>
                    <a:pt x="13" y="2"/>
                  </a:lnTo>
                  <a:lnTo>
                    <a:pt x="13" y="3"/>
                  </a:lnTo>
                  <a:close/>
                  <a:moveTo>
                    <a:pt x="11" y="2"/>
                  </a:moveTo>
                  <a:lnTo>
                    <a:pt x="11" y="2"/>
                  </a:lnTo>
                  <a:lnTo>
                    <a:pt x="11" y="3"/>
                  </a:lnTo>
                  <a:lnTo>
                    <a:pt x="11" y="2"/>
                  </a:lnTo>
                  <a:close/>
                  <a:moveTo>
                    <a:pt x="11" y="3"/>
                  </a:moveTo>
                  <a:cubicBezTo>
                    <a:pt x="9" y="4"/>
                    <a:pt x="7" y="5"/>
                    <a:pt x="6" y="6"/>
                  </a:cubicBezTo>
                  <a:lnTo>
                    <a:pt x="5" y="5"/>
                  </a:lnTo>
                  <a:cubicBezTo>
                    <a:pt x="7" y="4"/>
                    <a:pt x="9" y="3"/>
                    <a:pt x="11" y="2"/>
                  </a:cubicBezTo>
                  <a:lnTo>
                    <a:pt x="11" y="3"/>
                  </a:lnTo>
                  <a:close/>
                  <a:moveTo>
                    <a:pt x="6" y="6"/>
                  </a:moveTo>
                  <a:cubicBezTo>
                    <a:pt x="4" y="6"/>
                    <a:pt x="3" y="7"/>
                    <a:pt x="1" y="8"/>
                  </a:cubicBezTo>
                  <a:lnTo>
                    <a:pt x="1" y="7"/>
                  </a:lnTo>
                  <a:cubicBezTo>
                    <a:pt x="2" y="6"/>
                    <a:pt x="4" y="5"/>
                    <a:pt x="5" y="5"/>
                  </a:cubicBezTo>
                  <a:lnTo>
                    <a:pt x="6" y="6"/>
                  </a:lnTo>
                  <a:close/>
                  <a:moveTo>
                    <a:pt x="1" y="8"/>
                  </a:moveTo>
                  <a:lnTo>
                    <a:pt x="1" y="8"/>
                  </a:lnTo>
                  <a:lnTo>
                    <a:pt x="1" y="7"/>
                  </a:lnTo>
                  <a:lnTo>
                    <a:pt x="1" y="8"/>
                  </a:lnTo>
                  <a:close/>
                  <a:moveTo>
                    <a:pt x="1" y="8"/>
                  </a:moveTo>
                  <a:cubicBezTo>
                    <a:pt x="1" y="8"/>
                    <a:pt x="1" y="8"/>
                    <a:pt x="1" y="8"/>
                  </a:cubicBezTo>
                  <a:lnTo>
                    <a:pt x="0" y="7"/>
                  </a:lnTo>
                  <a:cubicBezTo>
                    <a:pt x="0" y="7"/>
                    <a:pt x="1" y="7"/>
                    <a:pt x="1" y="7"/>
                  </a:cubicBezTo>
                  <a:lnTo>
                    <a:pt x="1" y="8"/>
                  </a:lnTo>
                  <a:close/>
                  <a:moveTo>
                    <a:pt x="1" y="8"/>
                  </a:moveTo>
                  <a:cubicBezTo>
                    <a:pt x="1" y="8"/>
                    <a:pt x="1" y="8"/>
                    <a:pt x="1" y="8"/>
                  </a:cubicBezTo>
                  <a:lnTo>
                    <a:pt x="0" y="8"/>
                  </a:lnTo>
                  <a:cubicBezTo>
                    <a:pt x="0" y="8"/>
                    <a:pt x="0" y="7"/>
                    <a:pt x="0" y="7"/>
                  </a:cubicBezTo>
                  <a:lnTo>
                    <a:pt x="1" y="8"/>
                  </a:lnTo>
                  <a:close/>
                  <a:moveTo>
                    <a:pt x="1" y="8"/>
                  </a:moveTo>
                  <a:cubicBezTo>
                    <a:pt x="1" y="8"/>
                    <a:pt x="1" y="9"/>
                    <a:pt x="1" y="9"/>
                  </a:cubicBezTo>
                  <a:lnTo>
                    <a:pt x="0" y="10"/>
                  </a:lnTo>
                  <a:cubicBezTo>
                    <a:pt x="0" y="9"/>
                    <a:pt x="0" y="9"/>
                    <a:pt x="0" y="8"/>
                  </a:cubicBezTo>
                  <a:lnTo>
                    <a:pt x="1" y="8"/>
                  </a:lnTo>
                  <a:close/>
                  <a:moveTo>
                    <a:pt x="1" y="9"/>
                  </a:moveTo>
                  <a:cubicBezTo>
                    <a:pt x="2" y="10"/>
                    <a:pt x="2" y="10"/>
                    <a:pt x="3" y="11"/>
                  </a:cubicBezTo>
                  <a:lnTo>
                    <a:pt x="2" y="12"/>
                  </a:lnTo>
                  <a:cubicBezTo>
                    <a:pt x="1" y="11"/>
                    <a:pt x="1" y="11"/>
                    <a:pt x="0" y="10"/>
                  </a:cubicBezTo>
                  <a:lnTo>
                    <a:pt x="1" y="9"/>
                  </a:lnTo>
                  <a:close/>
                  <a:moveTo>
                    <a:pt x="2" y="12"/>
                  </a:moveTo>
                  <a:lnTo>
                    <a:pt x="2" y="12"/>
                  </a:lnTo>
                  <a:lnTo>
                    <a:pt x="2" y="11"/>
                  </a:lnTo>
                  <a:lnTo>
                    <a:pt x="2" y="12"/>
                  </a:lnTo>
                  <a:close/>
                  <a:moveTo>
                    <a:pt x="3" y="11"/>
                  </a:moveTo>
                  <a:lnTo>
                    <a:pt x="3" y="11"/>
                  </a:lnTo>
                  <a:lnTo>
                    <a:pt x="2" y="12"/>
                  </a:lnTo>
                  <a:lnTo>
                    <a:pt x="3" y="11"/>
                  </a:lnTo>
                  <a:close/>
                  <a:moveTo>
                    <a:pt x="3" y="11"/>
                  </a:moveTo>
                  <a:lnTo>
                    <a:pt x="3" y="11"/>
                  </a:lnTo>
                  <a:lnTo>
                    <a:pt x="2" y="11"/>
                  </a:lnTo>
                  <a:lnTo>
                    <a:pt x="3" y="11"/>
                  </a:lnTo>
                  <a:close/>
                  <a:moveTo>
                    <a:pt x="3" y="11"/>
                  </a:moveTo>
                  <a:cubicBezTo>
                    <a:pt x="3" y="11"/>
                    <a:pt x="3" y="11"/>
                    <a:pt x="4" y="11"/>
                  </a:cubicBezTo>
                  <a:lnTo>
                    <a:pt x="3" y="12"/>
                  </a:lnTo>
                  <a:cubicBezTo>
                    <a:pt x="3" y="12"/>
                    <a:pt x="2" y="12"/>
                    <a:pt x="2" y="12"/>
                  </a:cubicBezTo>
                  <a:lnTo>
                    <a:pt x="3" y="11"/>
                  </a:lnTo>
                  <a:close/>
                  <a:moveTo>
                    <a:pt x="4" y="11"/>
                  </a:moveTo>
                  <a:cubicBezTo>
                    <a:pt x="4" y="11"/>
                    <a:pt x="4" y="11"/>
                    <a:pt x="4" y="11"/>
                  </a:cubicBezTo>
                  <a:lnTo>
                    <a:pt x="4" y="13"/>
                  </a:lnTo>
                  <a:cubicBezTo>
                    <a:pt x="4" y="13"/>
                    <a:pt x="3" y="12"/>
                    <a:pt x="3" y="12"/>
                  </a:cubicBezTo>
                  <a:lnTo>
                    <a:pt x="4" y="11"/>
                  </a:lnTo>
                  <a:close/>
                  <a:moveTo>
                    <a:pt x="4" y="11"/>
                  </a:moveTo>
                  <a:cubicBezTo>
                    <a:pt x="6" y="12"/>
                    <a:pt x="7" y="12"/>
                    <a:pt x="9" y="12"/>
                  </a:cubicBezTo>
                  <a:lnTo>
                    <a:pt x="9" y="13"/>
                  </a:lnTo>
                  <a:cubicBezTo>
                    <a:pt x="7" y="13"/>
                    <a:pt x="6" y="13"/>
                    <a:pt x="4" y="13"/>
                  </a:cubicBezTo>
                  <a:lnTo>
                    <a:pt x="4" y="11"/>
                  </a:lnTo>
                  <a:close/>
                  <a:moveTo>
                    <a:pt x="9" y="12"/>
                  </a:moveTo>
                  <a:lnTo>
                    <a:pt x="9" y="12"/>
                  </a:lnTo>
                  <a:lnTo>
                    <a:pt x="9" y="13"/>
                  </a:lnTo>
                  <a:lnTo>
                    <a:pt x="9" y="12"/>
                  </a:lnTo>
                  <a:close/>
                  <a:moveTo>
                    <a:pt x="9" y="12"/>
                  </a:moveTo>
                  <a:lnTo>
                    <a:pt x="9" y="12"/>
                  </a:lnTo>
                  <a:lnTo>
                    <a:pt x="9" y="13"/>
                  </a:lnTo>
                  <a:lnTo>
                    <a:pt x="9" y="12"/>
                  </a:lnTo>
                  <a:close/>
                  <a:moveTo>
                    <a:pt x="9" y="12"/>
                  </a:moveTo>
                  <a:cubicBezTo>
                    <a:pt x="9" y="12"/>
                    <a:pt x="10" y="12"/>
                    <a:pt x="11" y="12"/>
                  </a:cubicBezTo>
                  <a:lnTo>
                    <a:pt x="11" y="13"/>
                  </a:lnTo>
                  <a:cubicBezTo>
                    <a:pt x="10" y="13"/>
                    <a:pt x="9" y="13"/>
                    <a:pt x="9" y="13"/>
                  </a:cubicBezTo>
                  <a:lnTo>
                    <a:pt x="9" y="12"/>
                  </a:lnTo>
                  <a:close/>
                  <a:moveTo>
                    <a:pt x="11" y="12"/>
                  </a:moveTo>
                  <a:cubicBezTo>
                    <a:pt x="11" y="11"/>
                    <a:pt x="12" y="11"/>
                    <a:pt x="13" y="11"/>
                  </a:cubicBezTo>
                  <a:lnTo>
                    <a:pt x="13" y="12"/>
                  </a:lnTo>
                  <a:cubicBezTo>
                    <a:pt x="12" y="12"/>
                    <a:pt x="12" y="13"/>
                    <a:pt x="11" y="13"/>
                  </a:cubicBezTo>
                  <a:lnTo>
                    <a:pt x="11" y="12"/>
                  </a:lnTo>
                  <a:close/>
                  <a:moveTo>
                    <a:pt x="13" y="11"/>
                  </a:moveTo>
                  <a:cubicBezTo>
                    <a:pt x="18" y="10"/>
                    <a:pt x="24" y="8"/>
                    <a:pt x="26" y="6"/>
                  </a:cubicBezTo>
                  <a:lnTo>
                    <a:pt x="27" y="7"/>
                  </a:lnTo>
                  <a:cubicBezTo>
                    <a:pt x="25" y="9"/>
                    <a:pt x="18" y="11"/>
                    <a:pt x="13" y="12"/>
                  </a:cubicBezTo>
                  <a:lnTo>
                    <a:pt x="13" y="11"/>
                  </a:lnTo>
                  <a:close/>
                  <a:moveTo>
                    <a:pt x="27" y="7"/>
                  </a:moveTo>
                  <a:lnTo>
                    <a:pt x="27" y="7"/>
                  </a:lnTo>
                  <a:lnTo>
                    <a:pt x="26" y="7"/>
                  </a:lnTo>
                  <a:lnTo>
                    <a:pt x="27" y="7"/>
                  </a:lnTo>
                  <a:close/>
                  <a:moveTo>
                    <a:pt x="26" y="6"/>
                  </a:moveTo>
                  <a:cubicBezTo>
                    <a:pt x="26" y="6"/>
                    <a:pt x="27" y="6"/>
                    <a:pt x="27" y="5"/>
                  </a:cubicBezTo>
                  <a:lnTo>
                    <a:pt x="28" y="6"/>
                  </a:lnTo>
                  <a:cubicBezTo>
                    <a:pt x="28" y="6"/>
                    <a:pt x="27" y="7"/>
                    <a:pt x="27" y="7"/>
                  </a:cubicBezTo>
                  <a:lnTo>
                    <a:pt x="26" y="6"/>
                  </a:lnTo>
                  <a:close/>
                  <a:moveTo>
                    <a:pt x="27" y="5"/>
                  </a:moveTo>
                  <a:cubicBezTo>
                    <a:pt x="27" y="5"/>
                    <a:pt x="27" y="4"/>
                    <a:pt x="27" y="3"/>
                  </a:cubicBezTo>
                  <a:lnTo>
                    <a:pt x="28" y="3"/>
                  </a:lnTo>
                  <a:cubicBezTo>
                    <a:pt x="28" y="4"/>
                    <a:pt x="28" y="5"/>
                    <a:pt x="28" y="6"/>
                  </a:cubicBezTo>
                  <a:lnTo>
                    <a:pt x="27" y="5"/>
                  </a:lnTo>
                  <a:close/>
                  <a:moveTo>
                    <a:pt x="27" y="3"/>
                  </a:moveTo>
                  <a:cubicBezTo>
                    <a:pt x="27" y="3"/>
                    <a:pt x="27" y="2"/>
                    <a:pt x="26" y="2"/>
                  </a:cubicBezTo>
                  <a:lnTo>
                    <a:pt x="27" y="1"/>
                  </a:lnTo>
                  <a:cubicBezTo>
                    <a:pt x="28" y="2"/>
                    <a:pt x="28" y="2"/>
                    <a:pt x="28" y="3"/>
                  </a:cubicBezTo>
                  <a:lnTo>
                    <a:pt x="27" y="3"/>
                  </a:lnTo>
                  <a:close/>
                  <a:moveTo>
                    <a:pt x="26" y="2"/>
                  </a:moveTo>
                  <a:cubicBezTo>
                    <a:pt x="26" y="2"/>
                    <a:pt x="26" y="1"/>
                    <a:pt x="26" y="1"/>
                  </a:cubicBezTo>
                  <a:lnTo>
                    <a:pt x="26" y="0"/>
                  </a:lnTo>
                  <a:cubicBezTo>
                    <a:pt x="27" y="0"/>
                    <a:pt x="27" y="1"/>
                    <a:pt x="27" y="1"/>
                  </a:cubicBezTo>
                  <a:lnTo>
                    <a:pt x="26" y="2"/>
                  </a:lnTo>
                  <a:close/>
                  <a:moveTo>
                    <a:pt x="26" y="0"/>
                  </a:moveTo>
                  <a:lnTo>
                    <a:pt x="26" y="0"/>
                  </a:lnTo>
                  <a:lnTo>
                    <a:pt x="26" y="1"/>
                  </a:lnTo>
                  <a:lnTo>
                    <a:pt x="26" y="0"/>
                  </a:lnTo>
                  <a:close/>
                  <a:moveTo>
                    <a:pt x="26" y="1"/>
                  </a:moveTo>
                  <a:cubicBezTo>
                    <a:pt x="25" y="1"/>
                    <a:pt x="23" y="1"/>
                    <a:pt x="22" y="2"/>
                  </a:cubicBezTo>
                  <a:lnTo>
                    <a:pt x="22" y="0"/>
                  </a:lnTo>
                  <a:cubicBezTo>
                    <a:pt x="23" y="0"/>
                    <a:pt x="25" y="0"/>
                    <a:pt x="26" y="0"/>
                  </a:cubicBezTo>
                  <a:lnTo>
                    <a:pt x="26" y="1"/>
                  </a:lnTo>
                  <a:close/>
                  <a:moveTo>
                    <a:pt x="22" y="2"/>
                  </a:moveTo>
                  <a:cubicBezTo>
                    <a:pt x="21" y="2"/>
                    <a:pt x="20" y="2"/>
                    <a:pt x="20" y="2"/>
                  </a:cubicBezTo>
                  <a:lnTo>
                    <a:pt x="20" y="1"/>
                  </a:lnTo>
                  <a:cubicBezTo>
                    <a:pt x="20" y="1"/>
                    <a:pt x="21" y="0"/>
                    <a:pt x="22" y="0"/>
                  </a:cubicBezTo>
                  <a:lnTo>
                    <a:pt x="2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0" name="Freeform 110">
              <a:extLst>
                <a:ext uri="{FF2B5EF4-FFF2-40B4-BE49-F238E27FC236}">
                  <a16:creationId xmlns:a16="http://schemas.microsoft.com/office/drawing/2014/main" id="{A7D26A84-CE77-653B-21BE-158AB6307B3C}"/>
                </a:ext>
              </a:extLst>
            </p:cNvPr>
            <p:cNvSpPr>
              <a:spLocks/>
            </p:cNvSpPr>
            <p:nvPr/>
          </p:nvSpPr>
          <p:spPr bwMode="auto">
            <a:xfrm>
              <a:off x="2662" y="1710"/>
              <a:ext cx="34" cy="39"/>
            </a:xfrm>
            <a:custGeom>
              <a:avLst/>
              <a:gdLst>
                <a:gd name="T0" fmla="*/ 134096 w 6"/>
                <a:gd name="T1" fmla="*/ 58790 h 7"/>
                <a:gd name="T2" fmla="*/ 63869 w 6"/>
                <a:gd name="T3" fmla="*/ 0 h 7"/>
                <a:gd name="T4" fmla="*/ 35128 w 6"/>
                <a:gd name="T5" fmla="*/ 150300 h 7"/>
                <a:gd name="T6" fmla="*/ 163959 w 6"/>
                <a:gd name="T7" fmla="*/ 177272 h 7"/>
                <a:gd name="T8" fmla="*/ 134096 w 6"/>
                <a:gd name="T9" fmla="*/ 5879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7">
                  <a:moveTo>
                    <a:pt x="4" y="2"/>
                  </a:moveTo>
                  <a:cubicBezTo>
                    <a:pt x="4" y="1"/>
                    <a:pt x="3" y="0"/>
                    <a:pt x="2" y="0"/>
                  </a:cubicBezTo>
                  <a:cubicBezTo>
                    <a:pt x="1" y="1"/>
                    <a:pt x="0" y="4"/>
                    <a:pt x="1" y="5"/>
                  </a:cubicBezTo>
                  <a:cubicBezTo>
                    <a:pt x="2" y="7"/>
                    <a:pt x="6" y="7"/>
                    <a:pt x="5" y="6"/>
                  </a:cubicBezTo>
                  <a:cubicBezTo>
                    <a:pt x="5" y="4"/>
                    <a:pt x="5" y="4"/>
                    <a:pt x="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1" name="Freeform 111">
              <a:extLst>
                <a:ext uri="{FF2B5EF4-FFF2-40B4-BE49-F238E27FC236}">
                  <a16:creationId xmlns:a16="http://schemas.microsoft.com/office/drawing/2014/main" id="{EBBD7B8D-831B-7331-63DF-564F255A8A1D}"/>
                </a:ext>
              </a:extLst>
            </p:cNvPr>
            <p:cNvSpPr>
              <a:spLocks noEditPoints="1"/>
            </p:cNvSpPr>
            <p:nvPr/>
          </p:nvSpPr>
          <p:spPr bwMode="auto">
            <a:xfrm>
              <a:off x="2657" y="1710"/>
              <a:ext cx="39" cy="39"/>
            </a:xfrm>
            <a:custGeom>
              <a:avLst/>
              <a:gdLst>
                <a:gd name="T0" fmla="*/ 118454 w 7"/>
                <a:gd name="T1" fmla="*/ 58790 h 7"/>
                <a:gd name="T2" fmla="*/ 177272 w 7"/>
                <a:gd name="T3" fmla="*/ 58790 h 7"/>
                <a:gd name="T4" fmla="*/ 118454 w 7"/>
                <a:gd name="T5" fmla="*/ 58790 h 7"/>
                <a:gd name="T6" fmla="*/ 118454 w 7"/>
                <a:gd name="T7" fmla="*/ 0 h 7"/>
                <a:gd name="T8" fmla="*/ 118454 w 7"/>
                <a:gd name="T9" fmla="*/ 58790 h 7"/>
                <a:gd name="T10" fmla="*/ 91477 w 7"/>
                <a:gd name="T11" fmla="*/ 31818 h 7"/>
                <a:gd name="T12" fmla="*/ 118454 w 7"/>
                <a:gd name="T13" fmla="*/ 0 h 7"/>
                <a:gd name="T14" fmla="*/ 91477 w 7"/>
                <a:gd name="T15" fmla="*/ 31818 h 7"/>
                <a:gd name="T16" fmla="*/ 91477 w 7"/>
                <a:gd name="T17" fmla="*/ 0 h 7"/>
                <a:gd name="T18" fmla="*/ 91477 w 7"/>
                <a:gd name="T19" fmla="*/ 31818 h 7"/>
                <a:gd name="T20" fmla="*/ 91477 w 7"/>
                <a:gd name="T21" fmla="*/ 0 h 7"/>
                <a:gd name="T22" fmla="*/ 91477 w 7"/>
                <a:gd name="T23" fmla="*/ 31818 h 7"/>
                <a:gd name="T24" fmla="*/ 91477 w 7"/>
                <a:gd name="T25" fmla="*/ 0 h 7"/>
                <a:gd name="T26" fmla="*/ 91477 w 7"/>
                <a:gd name="T27" fmla="*/ 31818 h 7"/>
                <a:gd name="T28" fmla="*/ 58790 w 7"/>
                <a:gd name="T29" fmla="*/ 0 h 7"/>
                <a:gd name="T30" fmla="*/ 91477 w 7"/>
                <a:gd name="T31" fmla="*/ 31818 h 7"/>
                <a:gd name="T32" fmla="*/ 58790 w 7"/>
                <a:gd name="T33" fmla="*/ 0 h 7"/>
                <a:gd name="T34" fmla="*/ 58790 w 7"/>
                <a:gd name="T35" fmla="*/ 0 h 7"/>
                <a:gd name="T36" fmla="*/ 58790 w 7"/>
                <a:gd name="T37" fmla="*/ 91477 h 7"/>
                <a:gd name="T38" fmla="*/ 58790 w 7"/>
                <a:gd name="T39" fmla="*/ 0 h 7"/>
                <a:gd name="T40" fmla="*/ 58790 w 7"/>
                <a:gd name="T41" fmla="*/ 91477 h 7"/>
                <a:gd name="T42" fmla="*/ 31818 w 7"/>
                <a:gd name="T43" fmla="*/ 150300 h 7"/>
                <a:gd name="T44" fmla="*/ 58790 w 7"/>
                <a:gd name="T45" fmla="*/ 91477 h 7"/>
                <a:gd name="T46" fmla="*/ 31818 w 7"/>
                <a:gd name="T47" fmla="*/ 150300 h 7"/>
                <a:gd name="T48" fmla="*/ 31818 w 7"/>
                <a:gd name="T49" fmla="*/ 150300 h 7"/>
                <a:gd name="T50" fmla="*/ 58790 w 7"/>
                <a:gd name="T51" fmla="*/ 150300 h 7"/>
                <a:gd name="T52" fmla="*/ 31818 w 7"/>
                <a:gd name="T53" fmla="*/ 150300 h 7"/>
                <a:gd name="T54" fmla="*/ 58790 w 7"/>
                <a:gd name="T55" fmla="*/ 150300 h 7"/>
                <a:gd name="T56" fmla="*/ 58790 w 7"/>
                <a:gd name="T57" fmla="*/ 150300 h 7"/>
                <a:gd name="T58" fmla="*/ 58790 w 7"/>
                <a:gd name="T59" fmla="*/ 150300 h 7"/>
                <a:gd name="T60" fmla="*/ 150300 w 7"/>
                <a:gd name="T61" fmla="*/ 209090 h 7"/>
                <a:gd name="T62" fmla="*/ 58790 w 7"/>
                <a:gd name="T63" fmla="*/ 150300 h 7"/>
                <a:gd name="T64" fmla="*/ 177272 w 7"/>
                <a:gd name="T65" fmla="*/ 177272 h 7"/>
                <a:gd name="T66" fmla="*/ 150300 w 7"/>
                <a:gd name="T67" fmla="*/ 209090 h 7"/>
                <a:gd name="T68" fmla="*/ 177272 w 7"/>
                <a:gd name="T69" fmla="*/ 177272 h 7"/>
                <a:gd name="T70" fmla="*/ 209090 w 7"/>
                <a:gd name="T71" fmla="*/ 209090 h 7"/>
                <a:gd name="T72" fmla="*/ 177272 w 7"/>
                <a:gd name="T73" fmla="*/ 177272 h 7"/>
                <a:gd name="T74" fmla="*/ 209090 w 7"/>
                <a:gd name="T75" fmla="*/ 209090 h 7"/>
                <a:gd name="T76" fmla="*/ 209090 w 7"/>
                <a:gd name="T77" fmla="*/ 209090 h 7"/>
                <a:gd name="T78" fmla="*/ 177272 w 7"/>
                <a:gd name="T79" fmla="*/ 209090 h 7"/>
                <a:gd name="T80" fmla="*/ 209090 w 7"/>
                <a:gd name="T81" fmla="*/ 209090 h 7"/>
                <a:gd name="T82" fmla="*/ 177272 w 7"/>
                <a:gd name="T83" fmla="*/ 209090 h 7"/>
                <a:gd name="T84" fmla="*/ 177272 w 7"/>
                <a:gd name="T85" fmla="*/ 177272 h 7"/>
                <a:gd name="T86" fmla="*/ 177272 w 7"/>
                <a:gd name="T87" fmla="*/ 209090 h 7"/>
                <a:gd name="T88" fmla="*/ 150300 w 7"/>
                <a:gd name="T89" fmla="*/ 118454 h 7"/>
                <a:gd name="T90" fmla="*/ 209090 w 7"/>
                <a:gd name="T91" fmla="*/ 177272 h 7"/>
                <a:gd name="T92" fmla="*/ 150300 w 7"/>
                <a:gd name="T93" fmla="*/ 118454 h 7"/>
                <a:gd name="T94" fmla="*/ 177272 w 7"/>
                <a:gd name="T95" fmla="*/ 58790 h 7"/>
                <a:gd name="T96" fmla="*/ 150300 w 7"/>
                <a:gd name="T97" fmla="*/ 118454 h 7"/>
                <a:gd name="T98" fmla="*/ 150300 w 7"/>
                <a:gd name="T99" fmla="*/ 58790 h 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 h="7">
                  <a:moveTo>
                    <a:pt x="5" y="2"/>
                  </a:moveTo>
                  <a:cubicBezTo>
                    <a:pt x="5" y="2"/>
                    <a:pt x="5" y="2"/>
                    <a:pt x="4" y="2"/>
                  </a:cubicBezTo>
                  <a:lnTo>
                    <a:pt x="6" y="1"/>
                  </a:lnTo>
                  <a:cubicBezTo>
                    <a:pt x="6" y="1"/>
                    <a:pt x="6" y="2"/>
                    <a:pt x="6" y="2"/>
                  </a:cubicBezTo>
                  <a:lnTo>
                    <a:pt x="5" y="2"/>
                  </a:lnTo>
                  <a:close/>
                  <a:moveTo>
                    <a:pt x="4" y="2"/>
                  </a:moveTo>
                  <a:cubicBezTo>
                    <a:pt x="4" y="2"/>
                    <a:pt x="4" y="1"/>
                    <a:pt x="4" y="1"/>
                  </a:cubicBezTo>
                  <a:lnTo>
                    <a:pt x="4" y="0"/>
                  </a:lnTo>
                  <a:cubicBezTo>
                    <a:pt x="5" y="0"/>
                    <a:pt x="5" y="1"/>
                    <a:pt x="6" y="1"/>
                  </a:cubicBezTo>
                  <a:lnTo>
                    <a:pt x="4" y="2"/>
                  </a:lnTo>
                  <a:close/>
                  <a:moveTo>
                    <a:pt x="4" y="1"/>
                  </a:moveTo>
                  <a:cubicBezTo>
                    <a:pt x="3" y="1"/>
                    <a:pt x="3" y="1"/>
                    <a:pt x="3" y="1"/>
                  </a:cubicBezTo>
                  <a:lnTo>
                    <a:pt x="3" y="0"/>
                  </a:lnTo>
                  <a:cubicBezTo>
                    <a:pt x="3" y="0"/>
                    <a:pt x="4" y="0"/>
                    <a:pt x="4" y="0"/>
                  </a:cubicBezTo>
                  <a:lnTo>
                    <a:pt x="4" y="1"/>
                  </a:lnTo>
                  <a:close/>
                  <a:moveTo>
                    <a:pt x="3" y="1"/>
                  </a:moveTo>
                  <a:lnTo>
                    <a:pt x="3" y="1"/>
                  </a:lnTo>
                  <a:lnTo>
                    <a:pt x="3" y="0"/>
                  </a:lnTo>
                  <a:lnTo>
                    <a:pt x="3" y="1"/>
                  </a:lnTo>
                  <a:close/>
                  <a:moveTo>
                    <a:pt x="3" y="1"/>
                  </a:moveTo>
                  <a:cubicBezTo>
                    <a:pt x="3" y="1"/>
                    <a:pt x="3" y="1"/>
                    <a:pt x="3" y="1"/>
                  </a:cubicBezTo>
                  <a:lnTo>
                    <a:pt x="3" y="0"/>
                  </a:lnTo>
                  <a:cubicBezTo>
                    <a:pt x="3" y="0"/>
                    <a:pt x="3" y="0"/>
                    <a:pt x="3" y="0"/>
                  </a:cubicBezTo>
                  <a:lnTo>
                    <a:pt x="3" y="1"/>
                  </a:lnTo>
                  <a:close/>
                  <a:moveTo>
                    <a:pt x="3" y="0"/>
                  </a:moveTo>
                  <a:lnTo>
                    <a:pt x="3" y="0"/>
                  </a:lnTo>
                  <a:close/>
                  <a:moveTo>
                    <a:pt x="3" y="1"/>
                  </a:moveTo>
                  <a:cubicBezTo>
                    <a:pt x="3" y="1"/>
                    <a:pt x="3" y="1"/>
                    <a:pt x="3" y="1"/>
                  </a:cubicBezTo>
                  <a:lnTo>
                    <a:pt x="2" y="0"/>
                  </a:lnTo>
                  <a:cubicBezTo>
                    <a:pt x="2" y="0"/>
                    <a:pt x="2" y="0"/>
                    <a:pt x="3" y="0"/>
                  </a:cubicBezTo>
                  <a:lnTo>
                    <a:pt x="3" y="1"/>
                  </a:lnTo>
                  <a:close/>
                  <a:moveTo>
                    <a:pt x="2" y="0"/>
                  </a:moveTo>
                  <a:lnTo>
                    <a:pt x="2" y="0"/>
                  </a:lnTo>
                  <a:lnTo>
                    <a:pt x="2" y="1"/>
                  </a:lnTo>
                  <a:lnTo>
                    <a:pt x="2" y="0"/>
                  </a:lnTo>
                  <a:close/>
                  <a:moveTo>
                    <a:pt x="3" y="1"/>
                  </a:moveTo>
                  <a:cubicBezTo>
                    <a:pt x="2" y="2"/>
                    <a:pt x="2" y="2"/>
                    <a:pt x="2" y="3"/>
                  </a:cubicBezTo>
                  <a:lnTo>
                    <a:pt x="1" y="3"/>
                  </a:lnTo>
                  <a:cubicBezTo>
                    <a:pt x="1" y="2"/>
                    <a:pt x="1" y="1"/>
                    <a:pt x="2" y="0"/>
                  </a:cubicBezTo>
                  <a:lnTo>
                    <a:pt x="3" y="1"/>
                  </a:lnTo>
                  <a:close/>
                  <a:moveTo>
                    <a:pt x="2" y="3"/>
                  </a:moveTo>
                  <a:cubicBezTo>
                    <a:pt x="2" y="4"/>
                    <a:pt x="2" y="4"/>
                    <a:pt x="2" y="4"/>
                  </a:cubicBezTo>
                  <a:lnTo>
                    <a:pt x="1" y="5"/>
                  </a:lnTo>
                  <a:cubicBezTo>
                    <a:pt x="1" y="5"/>
                    <a:pt x="0" y="4"/>
                    <a:pt x="1" y="3"/>
                  </a:cubicBezTo>
                  <a:lnTo>
                    <a:pt x="2" y="3"/>
                  </a:lnTo>
                  <a:close/>
                  <a:moveTo>
                    <a:pt x="1" y="5"/>
                  </a:moveTo>
                  <a:lnTo>
                    <a:pt x="1" y="5"/>
                  </a:lnTo>
                  <a:lnTo>
                    <a:pt x="2" y="5"/>
                  </a:lnTo>
                  <a:lnTo>
                    <a:pt x="1" y="5"/>
                  </a:lnTo>
                  <a:close/>
                  <a:moveTo>
                    <a:pt x="2" y="4"/>
                  </a:moveTo>
                  <a:cubicBezTo>
                    <a:pt x="2" y="5"/>
                    <a:pt x="2" y="5"/>
                    <a:pt x="2" y="5"/>
                  </a:cubicBezTo>
                  <a:lnTo>
                    <a:pt x="1" y="6"/>
                  </a:lnTo>
                  <a:cubicBezTo>
                    <a:pt x="1" y="5"/>
                    <a:pt x="1" y="5"/>
                    <a:pt x="1" y="5"/>
                  </a:cubicBezTo>
                  <a:lnTo>
                    <a:pt x="2" y="4"/>
                  </a:lnTo>
                  <a:close/>
                  <a:moveTo>
                    <a:pt x="2" y="5"/>
                  </a:moveTo>
                  <a:lnTo>
                    <a:pt x="2" y="5"/>
                  </a:lnTo>
                  <a:close/>
                  <a:moveTo>
                    <a:pt x="2" y="5"/>
                  </a:moveTo>
                  <a:cubicBezTo>
                    <a:pt x="3" y="5"/>
                    <a:pt x="4" y="6"/>
                    <a:pt x="5" y="6"/>
                  </a:cubicBezTo>
                  <a:lnTo>
                    <a:pt x="5" y="7"/>
                  </a:lnTo>
                  <a:cubicBezTo>
                    <a:pt x="4" y="7"/>
                    <a:pt x="2" y="7"/>
                    <a:pt x="1" y="6"/>
                  </a:cubicBezTo>
                  <a:lnTo>
                    <a:pt x="2" y="5"/>
                  </a:lnTo>
                  <a:close/>
                  <a:moveTo>
                    <a:pt x="5" y="6"/>
                  </a:moveTo>
                  <a:cubicBezTo>
                    <a:pt x="6" y="6"/>
                    <a:pt x="6" y="6"/>
                    <a:pt x="6" y="6"/>
                  </a:cubicBezTo>
                  <a:lnTo>
                    <a:pt x="6" y="7"/>
                  </a:lnTo>
                  <a:cubicBezTo>
                    <a:pt x="6" y="7"/>
                    <a:pt x="6" y="7"/>
                    <a:pt x="5" y="7"/>
                  </a:cubicBezTo>
                  <a:lnTo>
                    <a:pt x="5" y="6"/>
                  </a:lnTo>
                  <a:close/>
                  <a:moveTo>
                    <a:pt x="6" y="6"/>
                  </a:moveTo>
                  <a:cubicBezTo>
                    <a:pt x="6" y="6"/>
                    <a:pt x="6" y="6"/>
                    <a:pt x="6" y="6"/>
                  </a:cubicBezTo>
                  <a:lnTo>
                    <a:pt x="7" y="7"/>
                  </a:lnTo>
                  <a:cubicBezTo>
                    <a:pt x="7" y="7"/>
                    <a:pt x="7" y="7"/>
                    <a:pt x="6" y="7"/>
                  </a:cubicBezTo>
                  <a:lnTo>
                    <a:pt x="6" y="6"/>
                  </a:lnTo>
                  <a:close/>
                  <a:moveTo>
                    <a:pt x="7" y="7"/>
                  </a:moveTo>
                  <a:lnTo>
                    <a:pt x="7" y="7"/>
                  </a:lnTo>
                  <a:lnTo>
                    <a:pt x="6" y="6"/>
                  </a:lnTo>
                  <a:lnTo>
                    <a:pt x="7" y="7"/>
                  </a:lnTo>
                  <a:close/>
                  <a:moveTo>
                    <a:pt x="6" y="6"/>
                  </a:moveTo>
                  <a:cubicBezTo>
                    <a:pt x="6" y="6"/>
                    <a:pt x="6" y="7"/>
                    <a:pt x="6" y="7"/>
                  </a:cubicBezTo>
                  <a:lnTo>
                    <a:pt x="7" y="6"/>
                  </a:lnTo>
                  <a:cubicBezTo>
                    <a:pt x="7" y="6"/>
                    <a:pt x="7" y="7"/>
                    <a:pt x="7" y="7"/>
                  </a:cubicBezTo>
                  <a:lnTo>
                    <a:pt x="6" y="6"/>
                  </a:lnTo>
                  <a:close/>
                  <a:moveTo>
                    <a:pt x="6" y="7"/>
                  </a:moveTo>
                  <a:lnTo>
                    <a:pt x="6" y="6"/>
                  </a:lnTo>
                  <a:lnTo>
                    <a:pt x="6" y="7"/>
                  </a:lnTo>
                  <a:close/>
                  <a:moveTo>
                    <a:pt x="6" y="6"/>
                  </a:moveTo>
                  <a:cubicBezTo>
                    <a:pt x="6" y="5"/>
                    <a:pt x="5" y="5"/>
                    <a:pt x="5" y="4"/>
                  </a:cubicBezTo>
                  <a:lnTo>
                    <a:pt x="6" y="3"/>
                  </a:lnTo>
                  <a:cubicBezTo>
                    <a:pt x="7" y="4"/>
                    <a:pt x="7" y="5"/>
                    <a:pt x="7" y="6"/>
                  </a:cubicBezTo>
                  <a:lnTo>
                    <a:pt x="6" y="6"/>
                  </a:lnTo>
                  <a:close/>
                  <a:moveTo>
                    <a:pt x="5" y="4"/>
                  </a:moveTo>
                  <a:cubicBezTo>
                    <a:pt x="5" y="3"/>
                    <a:pt x="5" y="3"/>
                    <a:pt x="5" y="2"/>
                  </a:cubicBezTo>
                  <a:lnTo>
                    <a:pt x="6" y="2"/>
                  </a:lnTo>
                  <a:cubicBezTo>
                    <a:pt x="6" y="3"/>
                    <a:pt x="6" y="3"/>
                    <a:pt x="6" y="3"/>
                  </a:cubicBezTo>
                  <a:lnTo>
                    <a:pt x="5" y="4"/>
                  </a:lnTo>
                  <a:close/>
                  <a:moveTo>
                    <a:pt x="5" y="2"/>
                  </a:moveTo>
                  <a:lnTo>
                    <a:pt x="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2" name="Freeform 112">
              <a:extLst>
                <a:ext uri="{FF2B5EF4-FFF2-40B4-BE49-F238E27FC236}">
                  <a16:creationId xmlns:a16="http://schemas.microsoft.com/office/drawing/2014/main" id="{2A1EDF16-8BDC-5987-7296-F30B0E27AD06}"/>
                </a:ext>
              </a:extLst>
            </p:cNvPr>
            <p:cNvSpPr>
              <a:spLocks/>
            </p:cNvSpPr>
            <p:nvPr/>
          </p:nvSpPr>
          <p:spPr bwMode="auto">
            <a:xfrm>
              <a:off x="2847" y="1654"/>
              <a:ext cx="151" cy="101"/>
            </a:xfrm>
            <a:custGeom>
              <a:avLst/>
              <a:gdLst>
                <a:gd name="T0" fmla="*/ 793438 w 27"/>
                <a:gd name="T1" fmla="*/ 189381 h 18"/>
                <a:gd name="T2" fmla="*/ 580036 w 27"/>
                <a:gd name="T3" fmla="*/ 121907 h 18"/>
                <a:gd name="T4" fmla="*/ 185943 w 27"/>
                <a:gd name="T5" fmla="*/ 0 h 18"/>
                <a:gd name="T6" fmla="*/ 60708 w 27"/>
                <a:gd name="T7" fmla="*/ 283552 h 18"/>
                <a:gd name="T8" fmla="*/ 793438 w 27"/>
                <a:gd name="T9" fmla="*/ 250867 h 18"/>
                <a:gd name="T10" fmla="*/ 793438 w 27"/>
                <a:gd name="T11" fmla="*/ 189381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26" y="6"/>
                  </a:moveTo>
                  <a:cubicBezTo>
                    <a:pt x="24" y="5"/>
                    <a:pt x="22" y="5"/>
                    <a:pt x="19" y="4"/>
                  </a:cubicBezTo>
                  <a:cubicBezTo>
                    <a:pt x="15" y="4"/>
                    <a:pt x="11" y="0"/>
                    <a:pt x="6" y="0"/>
                  </a:cubicBezTo>
                  <a:cubicBezTo>
                    <a:pt x="1" y="0"/>
                    <a:pt x="0" y="6"/>
                    <a:pt x="2" y="9"/>
                  </a:cubicBezTo>
                  <a:cubicBezTo>
                    <a:pt x="6" y="18"/>
                    <a:pt x="19" y="13"/>
                    <a:pt x="26" y="8"/>
                  </a:cubicBezTo>
                  <a:cubicBezTo>
                    <a:pt x="27" y="7"/>
                    <a:pt x="27" y="6"/>
                    <a:pt x="26" y="6"/>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3" name="Freeform 113">
              <a:extLst>
                <a:ext uri="{FF2B5EF4-FFF2-40B4-BE49-F238E27FC236}">
                  <a16:creationId xmlns:a16="http://schemas.microsoft.com/office/drawing/2014/main" id="{88093EB4-8DB7-7C43-6371-487D3C3C5CE4}"/>
                </a:ext>
              </a:extLst>
            </p:cNvPr>
            <p:cNvSpPr>
              <a:spLocks noEditPoints="1"/>
            </p:cNvSpPr>
            <p:nvPr/>
          </p:nvSpPr>
          <p:spPr bwMode="auto">
            <a:xfrm>
              <a:off x="2847" y="1648"/>
              <a:ext cx="157" cy="90"/>
            </a:xfrm>
            <a:custGeom>
              <a:avLst/>
              <a:gdLst>
                <a:gd name="T0" fmla="*/ 809520 w 28"/>
                <a:gd name="T1" fmla="*/ 219268 h 16"/>
                <a:gd name="T2" fmla="*/ 809520 w 28"/>
                <a:gd name="T3" fmla="*/ 191143 h 16"/>
                <a:gd name="T4" fmla="*/ 809520 w 28"/>
                <a:gd name="T5" fmla="*/ 219268 h 16"/>
                <a:gd name="T6" fmla="*/ 776034 w 28"/>
                <a:gd name="T7" fmla="*/ 191143 h 16"/>
                <a:gd name="T8" fmla="*/ 809520 w 28"/>
                <a:gd name="T9" fmla="*/ 219268 h 16"/>
                <a:gd name="T10" fmla="*/ 593023 w 28"/>
                <a:gd name="T11" fmla="*/ 191143 h 16"/>
                <a:gd name="T12" fmla="*/ 776034 w 28"/>
                <a:gd name="T13" fmla="*/ 191143 h 16"/>
                <a:gd name="T14" fmla="*/ 593023 w 28"/>
                <a:gd name="T15" fmla="*/ 158237 h 16"/>
                <a:gd name="T16" fmla="*/ 593023 w 28"/>
                <a:gd name="T17" fmla="*/ 158237 h 16"/>
                <a:gd name="T18" fmla="*/ 404225 w 28"/>
                <a:gd name="T19" fmla="*/ 129223 h 16"/>
                <a:gd name="T20" fmla="*/ 593023 w 28"/>
                <a:gd name="T21" fmla="*/ 158237 h 16"/>
                <a:gd name="T22" fmla="*/ 404225 w 28"/>
                <a:gd name="T23" fmla="*/ 129223 h 16"/>
                <a:gd name="T24" fmla="*/ 188798 w 28"/>
                <a:gd name="T25" fmla="*/ 0 h 16"/>
                <a:gd name="T26" fmla="*/ 404225 w 28"/>
                <a:gd name="T27" fmla="*/ 129223 h 16"/>
                <a:gd name="T28" fmla="*/ 121641 w 28"/>
                <a:gd name="T29" fmla="*/ 62111 h 16"/>
                <a:gd name="T30" fmla="*/ 188798 w 28"/>
                <a:gd name="T31" fmla="*/ 0 h 16"/>
                <a:gd name="T32" fmla="*/ 121641 w 28"/>
                <a:gd name="T33" fmla="*/ 62111 h 16"/>
                <a:gd name="T34" fmla="*/ 33671 w 28"/>
                <a:gd name="T35" fmla="*/ 96126 h 16"/>
                <a:gd name="T36" fmla="*/ 121641 w 28"/>
                <a:gd name="T37" fmla="*/ 62111 h 16"/>
                <a:gd name="T38" fmla="*/ 61342 w 28"/>
                <a:gd name="T39" fmla="*/ 219268 h 16"/>
                <a:gd name="T40" fmla="*/ 33671 w 28"/>
                <a:gd name="T41" fmla="*/ 96126 h 16"/>
                <a:gd name="T42" fmla="*/ 61342 w 28"/>
                <a:gd name="T43" fmla="*/ 219268 h 16"/>
                <a:gd name="T44" fmla="*/ 33671 w 28"/>
                <a:gd name="T45" fmla="*/ 349374 h 16"/>
                <a:gd name="T46" fmla="*/ 61342 w 28"/>
                <a:gd name="T47" fmla="*/ 219268 h 16"/>
                <a:gd name="T48" fmla="*/ 61342 w 28"/>
                <a:gd name="T49" fmla="*/ 315394 h 16"/>
                <a:gd name="T50" fmla="*/ 61342 w 28"/>
                <a:gd name="T51" fmla="*/ 315394 h 16"/>
                <a:gd name="T52" fmla="*/ 61342 w 28"/>
                <a:gd name="T53" fmla="*/ 383361 h 16"/>
                <a:gd name="T54" fmla="*/ 61342 w 28"/>
                <a:gd name="T55" fmla="*/ 315394 h 16"/>
                <a:gd name="T56" fmla="*/ 343953 w 28"/>
                <a:gd name="T57" fmla="*/ 444583 h 16"/>
                <a:gd name="T58" fmla="*/ 61342 w 28"/>
                <a:gd name="T59" fmla="*/ 383361 h 16"/>
                <a:gd name="T60" fmla="*/ 343953 w 28"/>
                <a:gd name="T61" fmla="*/ 444583 h 16"/>
                <a:gd name="T62" fmla="*/ 682058 w 28"/>
                <a:gd name="T63" fmla="*/ 383361 h 16"/>
                <a:gd name="T64" fmla="*/ 343953 w 28"/>
                <a:gd name="T65" fmla="*/ 444583 h 16"/>
                <a:gd name="T66" fmla="*/ 809520 w 28"/>
                <a:gd name="T67" fmla="*/ 287263 h 16"/>
                <a:gd name="T68" fmla="*/ 682058 w 28"/>
                <a:gd name="T69" fmla="*/ 383361 h 16"/>
                <a:gd name="T70" fmla="*/ 809520 w 28"/>
                <a:gd name="T71" fmla="*/ 287263 h 16"/>
                <a:gd name="T72" fmla="*/ 809520 w 28"/>
                <a:gd name="T73" fmla="*/ 287263 h 16"/>
                <a:gd name="T74" fmla="*/ 809520 w 28"/>
                <a:gd name="T75" fmla="*/ 253254 h 16"/>
                <a:gd name="T76" fmla="*/ 837186 w 28"/>
                <a:gd name="T77" fmla="*/ 315394 h 16"/>
                <a:gd name="T78" fmla="*/ 809520 w 28"/>
                <a:gd name="T79" fmla="*/ 253254 h 16"/>
                <a:gd name="T80" fmla="*/ 869819 w 28"/>
                <a:gd name="T81" fmla="*/ 253254 h 16"/>
                <a:gd name="T82" fmla="*/ 809520 w 28"/>
                <a:gd name="T83" fmla="*/ 253254 h 16"/>
                <a:gd name="T84" fmla="*/ 809520 w 28"/>
                <a:gd name="T85" fmla="*/ 219268 h 16"/>
                <a:gd name="T86" fmla="*/ 869819 w 28"/>
                <a:gd name="T87" fmla="*/ 253254 h 16"/>
                <a:gd name="T88" fmla="*/ 809520 w 28"/>
                <a:gd name="T89" fmla="*/ 219268 h 16"/>
                <a:gd name="T90" fmla="*/ 837186 w 28"/>
                <a:gd name="T91" fmla="*/ 219268 h 16"/>
                <a:gd name="T92" fmla="*/ 809520 w 28"/>
                <a:gd name="T93" fmla="*/ 219268 h 16"/>
                <a:gd name="T94" fmla="*/ 809520 w 28"/>
                <a:gd name="T95" fmla="*/ 191143 h 16"/>
                <a:gd name="T96" fmla="*/ 809520 w 28"/>
                <a:gd name="T97" fmla="*/ 219268 h 16"/>
                <a:gd name="T98" fmla="*/ 809520 w 28"/>
                <a:gd name="T99" fmla="*/ 191143 h 16"/>
                <a:gd name="T100" fmla="*/ 809520 w 28"/>
                <a:gd name="T101" fmla="*/ 219268 h 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8" h="16">
                  <a:moveTo>
                    <a:pt x="26" y="7"/>
                  </a:moveTo>
                  <a:lnTo>
                    <a:pt x="26" y="7"/>
                  </a:lnTo>
                  <a:lnTo>
                    <a:pt x="26" y="6"/>
                  </a:lnTo>
                  <a:lnTo>
                    <a:pt x="26" y="7"/>
                  </a:lnTo>
                  <a:close/>
                  <a:moveTo>
                    <a:pt x="26" y="7"/>
                  </a:moveTo>
                  <a:cubicBezTo>
                    <a:pt x="25" y="7"/>
                    <a:pt x="25" y="7"/>
                    <a:pt x="24" y="7"/>
                  </a:cubicBezTo>
                  <a:lnTo>
                    <a:pt x="25" y="6"/>
                  </a:lnTo>
                  <a:cubicBezTo>
                    <a:pt x="25" y="6"/>
                    <a:pt x="26" y="6"/>
                    <a:pt x="26" y="6"/>
                  </a:cubicBezTo>
                  <a:lnTo>
                    <a:pt x="26" y="7"/>
                  </a:lnTo>
                  <a:close/>
                  <a:moveTo>
                    <a:pt x="24" y="7"/>
                  </a:moveTo>
                  <a:cubicBezTo>
                    <a:pt x="23" y="7"/>
                    <a:pt x="21" y="6"/>
                    <a:pt x="19" y="6"/>
                  </a:cubicBezTo>
                  <a:lnTo>
                    <a:pt x="19" y="5"/>
                  </a:lnTo>
                  <a:cubicBezTo>
                    <a:pt x="21" y="5"/>
                    <a:pt x="23" y="5"/>
                    <a:pt x="25" y="6"/>
                  </a:cubicBezTo>
                  <a:lnTo>
                    <a:pt x="24" y="7"/>
                  </a:lnTo>
                  <a:close/>
                  <a:moveTo>
                    <a:pt x="19" y="5"/>
                  </a:moveTo>
                  <a:lnTo>
                    <a:pt x="19" y="5"/>
                  </a:lnTo>
                  <a:close/>
                  <a:moveTo>
                    <a:pt x="19" y="6"/>
                  </a:moveTo>
                  <a:cubicBezTo>
                    <a:pt x="17" y="6"/>
                    <a:pt x="15" y="5"/>
                    <a:pt x="13" y="4"/>
                  </a:cubicBezTo>
                  <a:lnTo>
                    <a:pt x="13" y="3"/>
                  </a:lnTo>
                  <a:cubicBezTo>
                    <a:pt x="15" y="4"/>
                    <a:pt x="17" y="5"/>
                    <a:pt x="19" y="5"/>
                  </a:cubicBezTo>
                  <a:lnTo>
                    <a:pt x="19" y="6"/>
                  </a:lnTo>
                  <a:close/>
                  <a:moveTo>
                    <a:pt x="13" y="4"/>
                  </a:moveTo>
                  <a:cubicBezTo>
                    <a:pt x="11" y="3"/>
                    <a:pt x="9" y="1"/>
                    <a:pt x="6" y="1"/>
                  </a:cubicBezTo>
                  <a:lnTo>
                    <a:pt x="6" y="0"/>
                  </a:lnTo>
                  <a:cubicBezTo>
                    <a:pt x="9" y="0"/>
                    <a:pt x="11" y="1"/>
                    <a:pt x="13" y="3"/>
                  </a:cubicBezTo>
                  <a:lnTo>
                    <a:pt x="13" y="4"/>
                  </a:lnTo>
                  <a:close/>
                  <a:moveTo>
                    <a:pt x="6" y="1"/>
                  </a:moveTo>
                  <a:cubicBezTo>
                    <a:pt x="5" y="1"/>
                    <a:pt x="5" y="2"/>
                    <a:pt x="4" y="2"/>
                  </a:cubicBezTo>
                  <a:lnTo>
                    <a:pt x="3" y="1"/>
                  </a:lnTo>
                  <a:cubicBezTo>
                    <a:pt x="4" y="0"/>
                    <a:pt x="5" y="0"/>
                    <a:pt x="6" y="0"/>
                  </a:cubicBezTo>
                  <a:lnTo>
                    <a:pt x="6" y="1"/>
                  </a:lnTo>
                  <a:close/>
                  <a:moveTo>
                    <a:pt x="4" y="2"/>
                  </a:moveTo>
                  <a:cubicBezTo>
                    <a:pt x="3" y="2"/>
                    <a:pt x="3" y="3"/>
                    <a:pt x="2" y="4"/>
                  </a:cubicBezTo>
                  <a:lnTo>
                    <a:pt x="1" y="3"/>
                  </a:lnTo>
                  <a:cubicBezTo>
                    <a:pt x="2" y="2"/>
                    <a:pt x="2" y="1"/>
                    <a:pt x="3" y="1"/>
                  </a:cubicBezTo>
                  <a:lnTo>
                    <a:pt x="4" y="2"/>
                  </a:lnTo>
                  <a:close/>
                  <a:moveTo>
                    <a:pt x="2" y="4"/>
                  </a:moveTo>
                  <a:cubicBezTo>
                    <a:pt x="2" y="5"/>
                    <a:pt x="2" y="6"/>
                    <a:pt x="2" y="7"/>
                  </a:cubicBezTo>
                  <a:lnTo>
                    <a:pt x="0" y="7"/>
                  </a:lnTo>
                  <a:cubicBezTo>
                    <a:pt x="0" y="6"/>
                    <a:pt x="1" y="4"/>
                    <a:pt x="1" y="3"/>
                  </a:cubicBezTo>
                  <a:lnTo>
                    <a:pt x="2" y="4"/>
                  </a:lnTo>
                  <a:close/>
                  <a:moveTo>
                    <a:pt x="2" y="7"/>
                  </a:moveTo>
                  <a:cubicBezTo>
                    <a:pt x="2" y="8"/>
                    <a:pt x="2" y="9"/>
                    <a:pt x="2" y="10"/>
                  </a:cubicBezTo>
                  <a:lnTo>
                    <a:pt x="1" y="11"/>
                  </a:lnTo>
                  <a:cubicBezTo>
                    <a:pt x="1" y="10"/>
                    <a:pt x="0" y="8"/>
                    <a:pt x="0" y="7"/>
                  </a:cubicBezTo>
                  <a:lnTo>
                    <a:pt x="2" y="7"/>
                  </a:lnTo>
                  <a:close/>
                  <a:moveTo>
                    <a:pt x="2" y="10"/>
                  </a:moveTo>
                  <a:lnTo>
                    <a:pt x="2" y="10"/>
                  </a:lnTo>
                  <a:close/>
                  <a:moveTo>
                    <a:pt x="2" y="10"/>
                  </a:moveTo>
                  <a:cubicBezTo>
                    <a:pt x="3" y="10"/>
                    <a:pt x="3" y="11"/>
                    <a:pt x="3" y="11"/>
                  </a:cubicBezTo>
                  <a:lnTo>
                    <a:pt x="2" y="12"/>
                  </a:lnTo>
                  <a:cubicBezTo>
                    <a:pt x="2" y="12"/>
                    <a:pt x="1" y="11"/>
                    <a:pt x="1" y="11"/>
                  </a:cubicBezTo>
                  <a:lnTo>
                    <a:pt x="2" y="10"/>
                  </a:lnTo>
                  <a:close/>
                  <a:moveTo>
                    <a:pt x="3" y="11"/>
                  </a:moveTo>
                  <a:cubicBezTo>
                    <a:pt x="5" y="14"/>
                    <a:pt x="8" y="14"/>
                    <a:pt x="11" y="14"/>
                  </a:cubicBezTo>
                  <a:lnTo>
                    <a:pt x="11" y="16"/>
                  </a:lnTo>
                  <a:cubicBezTo>
                    <a:pt x="7" y="16"/>
                    <a:pt x="4" y="15"/>
                    <a:pt x="2" y="12"/>
                  </a:cubicBezTo>
                  <a:lnTo>
                    <a:pt x="3" y="11"/>
                  </a:lnTo>
                  <a:close/>
                  <a:moveTo>
                    <a:pt x="11" y="14"/>
                  </a:moveTo>
                  <a:cubicBezTo>
                    <a:pt x="15" y="14"/>
                    <a:pt x="18" y="13"/>
                    <a:pt x="22" y="11"/>
                  </a:cubicBezTo>
                  <a:lnTo>
                    <a:pt x="22" y="12"/>
                  </a:lnTo>
                  <a:cubicBezTo>
                    <a:pt x="19" y="14"/>
                    <a:pt x="15" y="15"/>
                    <a:pt x="11" y="16"/>
                  </a:cubicBezTo>
                  <a:lnTo>
                    <a:pt x="11" y="14"/>
                  </a:lnTo>
                  <a:close/>
                  <a:moveTo>
                    <a:pt x="22" y="11"/>
                  </a:moveTo>
                  <a:cubicBezTo>
                    <a:pt x="23" y="10"/>
                    <a:pt x="25" y="10"/>
                    <a:pt x="26" y="9"/>
                  </a:cubicBezTo>
                  <a:lnTo>
                    <a:pt x="27" y="10"/>
                  </a:lnTo>
                  <a:cubicBezTo>
                    <a:pt x="25" y="11"/>
                    <a:pt x="24" y="12"/>
                    <a:pt x="22" y="12"/>
                  </a:cubicBezTo>
                  <a:lnTo>
                    <a:pt x="22" y="11"/>
                  </a:lnTo>
                  <a:close/>
                  <a:moveTo>
                    <a:pt x="26" y="9"/>
                  </a:moveTo>
                  <a:lnTo>
                    <a:pt x="26" y="9"/>
                  </a:lnTo>
                  <a:close/>
                  <a:moveTo>
                    <a:pt x="26" y="9"/>
                  </a:moveTo>
                  <a:cubicBezTo>
                    <a:pt x="26" y="9"/>
                    <a:pt x="26" y="8"/>
                    <a:pt x="26" y="8"/>
                  </a:cubicBezTo>
                  <a:lnTo>
                    <a:pt x="27" y="9"/>
                  </a:lnTo>
                  <a:cubicBezTo>
                    <a:pt x="27" y="9"/>
                    <a:pt x="27" y="9"/>
                    <a:pt x="27" y="10"/>
                  </a:cubicBezTo>
                  <a:lnTo>
                    <a:pt x="26" y="9"/>
                  </a:lnTo>
                  <a:close/>
                  <a:moveTo>
                    <a:pt x="26" y="8"/>
                  </a:moveTo>
                  <a:cubicBezTo>
                    <a:pt x="26" y="8"/>
                    <a:pt x="26" y="8"/>
                    <a:pt x="26" y="8"/>
                  </a:cubicBezTo>
                  <a:lnTo>
                    <a:pt x="28" y="8"/>
                  </a:lnTo>
                  <a:cubicBezTo>
                    <a:pt x="28" y="8"/>
                    <a:pt x="28" y="8"/>
                    <a:pt x="27" y="9"/>
                  </a:cubicBezTo>
                  <a:lnTo>
                    <a:pt x="26" y="8"/>
                  </a:lnTo>
                  <a:close/>
                  <a:moveTo>
                    <a:pt x="26" y="8"/>
                  </a:moveTo>
                  <a:cubicBezTo>
                    <a:pt x="26" y="8"/>
                    <a:pt x="26" y="7"/>
                    <a:pt x="26" y="7"/>
                  </a:cubicBezTo>
                  <a:lnTo>
                    <a:pt x="27" y="7"/>
                  </a:lnTo>
                  <a:cubicBezTo>
                    <a:pt x="27" y="7"/>
                    <a:pt x="27" y="7"/>
                    <a:pt x="28" y="8"/>
                  </a:cubicBezTo>
                  <a:lnTo>
                    <a:pt x="26" y="8"/>
                  </a:lnTo>
                  <a:close/>
                  <a:moveTo>
                    <a:pt x="26" y="7"/>
                  </a:moveTo>
                  <a:lnTo>
                    <a:pt x="26" y="7"/>
                  </a:lnTo>
                  <a:lnTo>
                    <a:pt x="27" y="7"/>
                  </a:lnTo>
                  <a:lnTo>
                    <a:pt x="26" y="7"/>
                  </a:lnTo>
                  <a:close/>
                  <a:moveTo>
                    <a:pt x="26" y="7"/>
                  </a:moveTo>
                  <a:cubicBezTo>
                    <a:pt x="26" y="7"/>
                    <a:pt x="26" y="7"/>
                    <a:pt x="26" y="7"/>
                  </a:cubicBezTo>
                  <a:lnTo>
                    <a:pt x="26" y="6"/>
                  </a:lnTo>
                  <a:cubicBezTo>
                    <a:pt x="27" y="6"/>
                    <a:pt x="27" y="6"/>
                    <a:pt x="27" y="7"/>
                  </a:cubicBezTo>
                  <a:lnTo>
                    <a:pt x="26" y="7"/>
                  </a:lnTo>
                  <a:close/>
                  <a:moveTo>
                    <a:pt x="26" y="6"/>
                  </a:moveTo>
                  <a:lnTo>
                    <a:pt x="26" y="6"/>
                  </a:lnTo>
                  <a:lnTo>
                    <a:pt x="26" y="7"/>
                  </a:lnTo>
                  <a:lnTo>
                    <a:pt x="26" y="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4" name="Freeform 114">
              <a:extLst>
                <a:ext uri="{FF2B5EF4-FFF2-40B4-BE49-F238E27FC236}">
                  <a16:creationId xmlns:a16="http://schemas.microsoft.com/office/drawing/2014/main" id="{6F8EEA14-0C87-E3BE-9D1C-D182BF0F94E7}"/>
                </a:ext>
              </a:extLst>
            </p:cNvPr>
            <p:cNvSpPr>
              <a:spLocks/>
            </p:cNvSpPr>
            <p:nvPr/>
          </p:nvSpPr>
          <p:spPr bwMode="auto">
            <a:xfrm>
              <a:off x="2746" y="1604"/>
              <a:ext cx="118" cy="72"/>
            </a:xfrm>
            <a:custGeom>
              <a:avLst/>
              <a:gdLst>
                <a:gd name="T0" fmla="*/ 660867 w 21"/>
                <a:gd name="T1" fmla="*/ 203190 h 13"/>
                <a:gd name="T2" fmla="*/ 190356 w 21"/>
                <a:gd name="T3" fmla="*/ 0 h 13"/>
                <a:gd name="T4" fmla="*/ 33877 w 21"/>
                <a:gd name="T5" fmla="*/ 145767 h 13"/>
                <a:gd name="T6" fmla="*/ 190356 w 21"/>
                <a:gd name="T7" fmla="*/ 344354 h 13"/>
                <a:gd name="T8" fmla="*/ 660867 w 21"/>
                <a:gd name="T9" fmla="*/ 260612 h 13"/>
                <a:gd name="T10" fmla="*/ 660867 w 21"/>
                <a:gd name="T11" fmla="*/ 203190 h 13"/>
                <a:gd name="T12" fmla="*/ 660867 w 21"/>
                <a:gd name="T13" fmla="*/ 203190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3">
                  <a:moveTo>
                    <a:pt x="21" y="7"/>
                  </a:moveTo>
                  <a:cubicBezTo>
                    <a:pt x="15" y="5"/>
                    <a:pt x="10" y="0"/>
                    <a:pt x="6" y="0"/>
                  </a:cubicBezTo>
                  <a:cubicBezTo>
                    <a:pt x="4" y="1"/>
                    <a:pt x="0" y="2"/>
                    <a:pt x="1" y="5"/>
                  </a:cubicBezTo>
                  <a:cubicBezTo>
                    <a:pt x="1" y="7"/>
                    <a:pt x="3" y="11"/>
                    <a:pt x="6" y="12"/>
                  </a:cubicBezTo>
                  <a:cubicBezTo>
                    <a:pt x="11" y="13"/>
                    <a:pt x="17" y="12"/>
                    <a:pt x="21" y="9"/>
                  </a:cubicBezTo>
                  <a:cubicBezTo>
                    <a:pt x="21" y="8"/>
                    <a:pt x="21" y="7"/>
                    <a:pt x="21" y="7"/>
                  </a:cubicBezTo>
                  <a:cubicBezTo>
                    <a:pt x="21" y="7"/>
                    <a:pt x="21" y="7"/>
                    <a:pt x="21"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5" name="Freeform 115">
              <a:extLst>
                <a:ext uri="{FF2B5EF4-FFF2-40B4-BE49-F238E27FC236}">
                  <a16:creationId xmlns:a16="http://schemas.microsoft.com/office/drawing/2014/main" id="{3D68046A-6B00-E374-9276-35333BD9AA3C}"/>
                </a:ext>
              </a:extLst>
            </p:cNvPr>
            <p:cNvSpPr>
              <a:spLocks noEditPoints="1"/>
            </p:cNvSpPr>
            <p:nvPr/>
          </p:nvSpPr>
          <p:spPr bwMode="auto">
            <a:xfrm>
              <a:off x="2746" y="1598"/>
              <a:ext cx="129" cy="78"/>
            </a:xfrm>
            <a:custGeom>
              <a:avLst/>
              <a:gdLst>
                <a:gd name="T0" fmla="*/ 655101 w 23"/>
                <a:gd name="T1" fmla="*/ 209090 h 14"/>
                <a:gd name="T2" fmla="*/ 655101 w 23"/>
                <a:gd name="T3" fmla="*/ 241778 h 14"/>
                <a:gd name="T4" fmla="*/ 655101 w 23"/>
                <a:gd name="T5" fmla="*/ 241778 h 14"/>
                <a:gd name="T6" fmla="*/ 655101 w 23"/>
                <a:gd name="T7" fmla="*/ 209090 h 14"/>
                <a:gd name="T8" fmla="*/ 188963 w 23"/>
                <a:gd name="T9" fmla="*/ 58790 h 14"/>
                <a:gd name="T10" fmla="*/ 404729 w 23"/>
                <a:gd name="T11" fmla="*/ 150300 h 14"/>
                <a:gd name="T12" fmla="*/ 188963 w 23"/>
                <a:gd name="T13" fmla="*/ 31818 h 14"/>
                <a:gd name="T14" fmla="*/ 188963 w 23"/>
                <a:gd name="T15" fmla="*/ 58790 h 14"/>
                <a:gd name="T16" fmla="*/ 188963 w 23"/>
                <a:gd name="T17" fmla="*/ 58790 h 14"/>
                <a:gd name="T18" fmla="*/ 188963 w 23"/>
                <a:gd name="T19" fmla="*/ 31818 h 14"/>
                <a:gd name="T20" fmla="*/ 94024 w 23"/>
                <a:gd name="T21" fmla="*/ 91477 h 14"/>
                <a:gd name="T22" fmla="*/ 188963 w 23"/>
                <a:gd name="T23" fmla="*/ 58790 h 14"/>
                <a:gd name="T24" fmla="*/ 0 w 23"/>
                <a:gd name="T25" fmla="*/ 177272 h 14"/>
                <a:gd name="T26" fmla="*/ 0 w 23"/>
                <a:gd name="T27" fmla="*/ 177272 h 14"/>
                <a:gd name="T28" fmla="*/ 0 w 23"/>
                <a:gd name="T29" fmla="*/ 177272 h 14"/>
                <a:gd name="T30" fmla="*/ 0 w 23"/>
                <a:gd name="T31" fmla="*/ 177272 h 14"/>
                <a:gd name="T32" fmla="*/ 0 w 23"/>
                <a:gd name="T33" fmla="*/ 177272 h 14"/>
                <a:gd name="T34" fmla="*/ 0 w 23"/>
                <a:gd name="T35" fmla="*/ 177272 h 14"/>
                <a:gd name="T36" fmla="*/ 0 w 23"/>
                <a:gd name="T37" fmla="*/ 177272 h 14"/>
                <a:gd name="T38" fmla="*/ 33691 w 23"/>
                <a:gd name="T39" fmla="*/ 177272 h 14"/>
                <a:gd name="T40" fmla="*/ 0 w 23"/>
                <a:gd name="T41" fmla="*/ 177272 h 14"/>
                <a:gd name="T42" fmla="*/ 61404 w 23"/>
                <a:gd name="T43" fmla="*/ 241778 h 14"/>
                <a:gd name="T44" fmla="*/ 61404 w 23"/>
                <a:gd name="T45" fmla="*/ 209090 h 14"/>
                <a:gd name="T46" fmla="*/ 188963 w 23"/>
                <a:gd name="T47" fmla="*/ 419205 h 14"/>
                <a:gd name="T48" fmla="*/ 216647 w 23"/>
                <a:gd name="T49" fmla="*/ 359357 h 14"/>
                <a:gd name="T50" fmla="*/ 216647 w 23"/>
                <a:gd name="T51" fmla="*/ 359357 h 14"/>
                <a:gd name="T52" fmla="*/ 188963 w 23"/>
                <a:gd name="T53" fmla="*/ 419205 h 14"/>
                <a:gd name="T54" fmla="*/ 188963 w 23"/>
                <a:gd name="T55" fmla="*/ 419205 h 14"/>
                <a:gd name="T56" fmla="*/ 188963 w 23"/>
                <a:gd name="T57" fmla="*/ 419205 h 14"/>
                <a:gd name="T58" fmla="*/ 277013 w 23"/>
                <a:gd name="T59" fmla="*/ 419205 h 14"/>
                <a:gd name="T60" fmla="*/ 277013 w 23"/>
                <a:gd name="T61" fmla="*/ 359357 h 14"/>
                <a:gd name="T62" fmla="*/ 277013 w 23"/>
                <a:gd name="T63" fmla="*/ 419205 h 14"/>
                <a:gd name="T64" fmla="*/ 655101 w 23"/>
                <a:gd name="T65" fmla="*/ 268749 h 14"/>
                <a:gd name="T66" fmla="*/ 344396 w 23"/>
                <a:gd name="T67" fmla="*/ 359357 h 14"/>
                <a:gd name="T68" fmla="*/ 682814 w 23"/>
                <a:gd name="T69" fmla="*/ 300567 h 14"/>
                <a:gd name="T70" fmla="*/ 655101 w 23"/>
                <a:gd name="T71" fmla="*/ 268749 h 14"/>
                <a:gd name="T72" fmla="*/ 682814 w 23"/>
                <a:gd name="T73" fmla="*/ 300567 h 14"/>
                <a:gd name="T74" fmla="*/ 682814 w 23"/>
                <a:gd name="T75" fmla="*/ 300567 h 14"/>
                <a:gd name="T76" fmla="*/ 655101 w 23"/>
                <a:gd name="T77" fmla="*/ 268749 h 14"/>
                <a:gd name="T78" fmla="*/ 682814 w 23"/>
                <a:gd name="T79" fmla="*/ 300567 h 14"/>
                <a:gd name="T80" fmla="*/ 655101 w 23"/>
                <a:gd name="T81" fmla="*/ 268749 h 14"/>
                <a:gd name="T82" fmla="*/ 655101 w 23"/>
                <a:gd name="T83" fmla="*/ 268749 h 14"/>
                <a:gd name="T84" fmla="*/ 655101 w 23"/>
                <a:gd name="T85" fmla="*/ 209090 h 14"/>
                <a:gd name="T86" fmla="*/ 621410 w 23"/>
                <a:gd name="T87" fmla="*/ 241778 h 14"/>
                <a:gd name="T88" fmla="*/ 655101 w 23"/>
                <a:gd name="T89" fmla="*/ 241778 h 14"/>
                <a:gd name="T90" fmla="*/ 682814 w 23"/>
                <a:gd name="T91" fmla="*/ 241778 h 14"/>
                <a:gd name="T92" fmla="*/ 655101 w 23"/>
                <a:gd name="T93" fmla="*/ 209090 h 14"/>
                <a:gd name="T94" fmla="*/ 682814 w 23"/>
                <a:gd name="T95" fmla="*/ 241778 h 14"/>
                <a:gd name="T96" fmla="*/ 682814 w 23"/>
                <a:gd name="T97" fmla="*/ 241778 h 14"/>
                <a:gd name="T98" fmla="*/ 621410 w 23"/>
                <a:gd name="T99" fmla="*/ 241778 h 14"/>
                <a:gd name="T100" fmla="*/ 655101 w 23"/>
                <a:gd name="T101" fmla="*/ 209090 h 14"/>
                <a:gd name="T102" fmla="*/ 655101 w 23"/>
                <a:gd name="T103" fmla="*/ 241778 h 14"/>
                <a:gd name="T104" fmla="*/ 655101 w 23"/>
                <a:gd name="T105" fmla="*/ 209090 h 14"/>
                <a:gd name="T106" fmla="*/ 655101 w 23"/>
                <a:gd name="T107" fmla="*/ 209090 h 14"/>
                <a:gd name="T108" fmla="*/ 655101 w 23"/>
                <a:gd name="T109" fmla="*/ 209090 h 14"/>
                <a:gd name="T110" fmla="*/ 655101 w 23"/>
                <a:gd name="T111" fmla="*/ 241778 h 14"/>
                <a:gd name="T112" fmla="*/ 655101 w 23"/>
                <a:gd name="T113" fmla="*/ 209090 h 14"/>
                <a:gd name="T114" fmla="*/ 655101 w 23"/>
                <a:gd name="T115" fmla="*/ 241778 h 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3" h="14">
                  <a:moveTo>
                    <a:pt x="21" y="8"/>
                  </a:moveTo>
                  <a:lnTo>
                    <a:pt x="21" y="8"/>
                  </a:lnTo>
                  <a:lnTo>
                    <a:pt x="21" y="7"/>
                  </a:lnTo>
                  <a:lnTo>
                    <a:pt x="21" y="8"/>
                  </a:lnTo>
                  <a:close/>
                  <a:moveTo>
                    <a:pt x="21" y="8"/>
                  </a:moveTo>
                  <a:lnTo>
                    <a:pt x="21" y="8"/>
                  </a:lnTo>
                  <a:close/>
                  <a:moveTo>
                    <a:pt x="21" y="8"/>
                  </a:moveTo>
                  <a:cubicBezTo>
                    <a:pt x="18" y="8"/>
                    <a:pt x="15" y="6"/>
                    <a:pt x="13" y="5"/>
                  </a:cubicBezTo>
                  <a:lnTo>
                    <a:pt x="14" y="4"/>
                  </a:lnTo>
                  <a:cubicBezTo>
                    <a:pt x="16" y="5"/>
                    <a:pt x="18" y="6"/>
                    <a:pt x="21" y="7"/>
                  </a:cubicBezTo>
                  <a:lnTo>
                    <a:pt x="21" y="8"/>
                  </a:lnTo>
                  <a:close/>
                  <a:moveTo>
                    <a:pt x="13" y="5"/>
                  </a:moveTo>
                  <a:cubicBezTo>
                    <a:pt x="10" y="3"/>
                    <a:pt x="8" y="2"/>
                    <a:pt x="6" y="2"/>
                  </a:cubicBezTo>
                  <a:lnTo>
                    <a:pt x="6" y="1"/>
                  </a:lnTo>
                  <a:cubicBezTo>
                    <a:pt x="9" y="0"/>
                    <a:pt x="11" y="2"/>
                    <a:pt x="14" y="4"/>
                  </a:cubicBezTo>
                  <a:lnTo>
                    <a:pt x="13" y="5"/>
                  </a:lnTo>
                  <a:close/>
                  <a:moveTo>
                    <a:pt x="6" y="2"/>
                  </a:moveTo>
                  <a:lnTo>
                    <a:pt x="6" y="2"/>
                  </a:lnTo>
                  <a:lnTo>
                    <a:pt x="6" y="1"/>
                  </a:lnTo>
                  <a:lnTo>
                    <a:pt x="6" y="2"/>
                  </a:lnTo>
                  <a:close/>
                  <a:moveTo>
                    <a:pt x="6" y="2"/>
                  </a:moveTo>
                  <a:lnTo>
                    <a:pt x="6" y="2"/>
                  </a:lnTo>
                  <a:lnTo>
                    <a:pt x="6" y="1"/>
                  </a:lnTo>
                  <a:cubicBezTo>
                    <a:pt x="6" y="1"/>
                    <a:pt x="6" y="1"/>
                    <a:pt x="6" y="1"/>
                  </a:cubicBezTo>
                  <a:lnTo>
                    <a:pt x="6" y="2"/>
                  </a:lnTo>
                  <a:close/>
                  <a:moveTo>
                    <a:pt x="6" y="2"/>
                  </a:moveTo>
                  <a:lnTo>
                    <a:pt x="6" y="2"/>
                  </a:lnTo>
                  <a:lnTo>
                    <a:pt x="6" y="1"/>
                  </a:lnTo>
                  <a:lnTo>
                    <a:pt x="6" y="2"/>
                  </a:lnTo>
                  <a:close/>
                  <a:moveTo>
                    <a:pt x="6" y="2"/>
                  </a:moveTo>
                  <a:cubicBezTo>
                    <a:pt x="5" y="2"/>
                    <a:pt x="4" y="3"/>
                    <a:pt x="3" y="3"/>
                  </a:cubicBezTo>
                  <a:lnTo>
                    <a:pt x="2" y="2"/>
                  </a:lnTo>
                  <a:cubicBezTo>
                    <a:pt x="3" y="1"/>
                    <a:pt x="5" y="1"/>
                    <a:pt x="6" y="1"/>
                  </a:cubicBezTo>
                  <a:lnTo>
                    <a:pt x="6" y="2"/>
                  </a:lnTo>
                  <a:close/>
                  <a:moveTo>
                    <a:pt x="3" y="3"/>
                  </a:moveTo>
                  <a:cubicBezTo>
                    <a:pt x="2" y="4"/>
                    <a:pt x="1" y="5"/>
                    <a:pt x="1" y="5"/>
                  </a:cubicBezTo>
                  <a:lnTo>
                    <a:pt x="0" y="6"/>
                  </a:lnTo>
                  <a:cubicBezTo>
                    <a:pt x="0" y="4"/>
                    <a:pt x="1" y="3"/>
                    <a:pt x="2" y="2"/>
                  </a:cubicBezTo>
                  <a:lnTo>
                    <a:pt x="3" y="3"/>
                  </a:lnTo>
                  <a:close/>
                  <a:moveTo>
                    <a:pt x="0" y="6"/>
                  </a:moveTo>
                  <a:lnTo>
                    <a:pt x="0" y="6"/>
                  </a:lnTo>
                  <a:lnTo>
                    <a:pt x="1" y="6"/>
                  </a:lnTo>
                  <a:lnTo>
                    <a:pt x="0" y="6"/>
                  </a:lnTo>
                  <a:close/>
                  <a:moveTo>
                    <a:pt x="1" y="5"/>
                  </a:moveTo>
                  <a:lnTo>
                    <a:pt x="1" y="6"/>
                  </a:lnTo>
                  <a:lnTo>
                    <a:pt x="0" y="6"/>
                  </a:lnTo>
                  <a:lnTo>
                    <a:pt x="1" y="5"/>
                  </a:lnTo>
                  <a:close/>
                  <a:moveTo>
                    <a:pt x="0" y="6"/>
                  </a:moveTo>
                  <a:lnTo>
                    <a:pt x="0" y="6"/>
                  </a:lnTo>
                  <a:lnTo>
                    <a:pt x="1" y="6"/>
                  </a:lnTo>
                  <a:lnTo>
                    <a:pt x="0" y="6"/>
                  </a:lnTo>
                  <a:close/>
                  <a:moveTo>
                    <a:pt x="1" y="6"/>
                  </a:moveTo>
                  <a:lnTo>
                    <a:pt x="1" y="6"/>
                  </a:lnTo>
                  <a:lnTo>
                    <a:pt x="0" y="6"/>
                  </a:lnTo>
                  <a:lnTo>
                    <a:pt x="1" y="6"/>
                  </a:lnTo>
                  <a:close/>
                  <a:moveTo>
                    <a:pt x="1" y="6"/>
                  </a:moveTo>
                  <a:cubicBezTo>
                    <a:pt x="1" y="6"/>
                    <a:pt x="1" y="6"/>
                    <a:pt x="2" y="7"/>
                  </a:cubicBezTo>
                  <a:lnTo>
                    <a:pt x="0" y="7"/>
                  </a:lnTo>
                  <a:cubicBezTo>
                    <a:pt x="0" y="7"/>
                    <a:pt x="0" y="6"/>
                    <a:pt x="0" y="6"/>
                  </a:cubicBezTo>
                  <a:lnTo>
                    <a:pt x="1" y="6"/>
                  </a:lnTo>
                  <a:close/>
                  <a:moveTo>
                    <a:pt x="2" y="7"/>
                  </a:moveTo>
                  <a:cubicBezTo>
                    <a:pt x="2" y="7"/>
                    <a:pt x="2" y="8"/>
                    <a:pt x="2" y="8"/>
                  </a:cubicBezTo>
                  <a:lnTo>
                    <a:pt x="1" y="8"/>
                  </a:lnTo>
                  <a:cubicBezTo>
                    <a:pt x="1" y="8"/>
                    <a:pt x="0" y="8"/>
                    <a:pt x="0" y="7"/>
                  </a:cubicBezTo>
                  <a:lnTo>
                    <a:pt x="2" y="7"/>
                  </a:lnTo>
                  <a:close/>
                  <a:moveTo>
                    <a:pt x="2" y="8"/>
                  </a:moveTo>
                  <a:cubicBezTo>
                    <a:pt x="3" y="10"/>
                    <a:pt x="4" y="12"/>
                    <a:pt x="7" y="12"/>
                  </a:cubicBezTo>
                  <a:lnTo>
                    <a:pt x="6" y="14"/>
                  </a:lnTo>
                  <a:cubicBezTo>
                    <a:pt x="4" y="13"/>
                    <a:pt x="2" y="11"/>
                    <a:pt x="1" y="8"/>
                  </a:cubicBezTo>
                  <a:lnTo>
                    <a:pt x="2" y="8"/>
                  </a:lnTo>
                  <a:close/>
                  <a:moveTo>
                    <a:pt x="7" y="12"/>
                  </a:moveTo>
                  <a:lnTo>
                    <a:pt x="7" y="12"/>
                  </a:lnTo>
                  <a:lnTo>
                    <a:pt x="6" y="13"/>
                  </a:lnTo>
                  <a:lnTo>
                    <a:pt x="7" y="12"/>
                  </a:lnTo>
                  <a:close/>
                  <a:moveTo>
                    <a:pt x="7" y="12"/>
                  </a:moveTo>
                  <a:lnTo>
                    <a:pt x="7" y="12"/>
                  </a:lnTo>
                  <a:lnTo>
                    <a:pt x="6" y="14"/>
                  </a:lnTo>
                  <a:lnTo>
                    <a:pt x="7" y="12"/>
                  </a:lnTo>
                  <a:close/>
                  <a:moveTo>
                    <a:pt x="6" y="14"/>
                  </a:moveTo>
                  <a:lnTo>
                    <a:pt x="6" y="14"/>
                  </a:lnTo>
                  <a:lnTo>
                    <a:pt x="6" y="13"/>
                  </a:lnTo>
                  <a:lnTo>
                    <a:pt x="6" y="14"/>
                  </a:lnTo>
                  <a:close/>
                  <a:moveTo>
                    <a:pt x="7" y="12"/>
                  </a:moveTo>
                  <a:cubicBezTo>
                    <a:pt x="7" y="12"/>
                    <a:pt x="8" y="12"/>
                    <a:pt x="9" y="12"/>
                  </a:cubicBezTo>
                  <a:lnTo>
                    <a:pt x="9" y="14"/>
                  </a:lnTo>
                  <a:cubicBezTo>
                    <a:pt x="8" y="14"/>
                    <a:pt x="7" y="14"/>
                    <a:pt x="6" y="14"/>
                  </a:cubicBezTo>
                  <a:lnTo>
                    <a:pt x="7" y="12"/>
                  </a:lnTo>
                  <a:close/>
                  <a:moveTo>
                    <a:pt x="9" y="12"/>
                  </a:moveTo>
                  <a:cubicBezTo>
                    <a:pt x="9" y="13"/>
                    <a:pt x="10" y="13"/>
                    <a:pt x="11" y="12"/>
                  </a:cubicBezTo>
                  <a:lnTo>
                    <a:pt x="11" y="14"/>
                  </a:lnTo>
                  <a:cubicBezTo>
                    <a:pt x="10" y="14"/>
                    <a:pt x="9" y="14"/>
                    <a:pt x="9" y="14"/>
                  </a:cubicBezTo>
                  <a:lnTo>
                    <a:pt x="9" y="12"/>
                  </a:lnTo>
                  <a:close/>
                  <a:moveTo>
                    <a:pt x="11" y="12"/>
                  </a:moveTo>
                  <a:cubicBezTo>
                    <a:pt x="14" y="12"/>
                    <a:pt x="18" y="11"/>
                    <a:pt x="21" y="9"/>
                  </a:cubicBezTo>
                  <a:lnTo>
                    <a:pt x="22" y="10"/>
                  </a:lnTo>
                  <a:cubicBezTo>
                    <a:pt x="19" y="12"/>
                    <a:pt x="15" y="14"/>
                    <a:pt x="11" y="14"/>
                  </a:cubicBezTo>
                  <a:lnTo>
                    <a:pt x="11" y="12"/>
                  </a:lnTo>
                  <a:close/>
                  <a:moveTo>
                    <a:pt x="22" y="10"/>
                  </a:moveTo>
                  <a:lnTo>
                    <a:pt x="22" y="10"/>
                  </a:lnTo>
                  <a:lnTo>
                    <a:pt x="21" y="10"/>
                  </a:lnTo>
                  <a:lnTo>
                    <a:pt x="22" y="10"/>
                  </a:lnTo>
                  <a:close/>
                  <a:moveTo>
                    <a:pt x="21" y="9"/>
                  </a:moveTo>
                  <a:lnTo>
                    <a:pt x="21" y="9"/>
                  </a:lnTo>
                  <a:lnTo>
                    <a:pt x="22" y="10"/>
                  </a:lnTo>
                  <a:lnTo>
                    <a:pt x="21" y="9"/>
                  </a:lnTo>
                  <a:close/>
                  <a:moveTo>
                    <a:pt x="22" y="10"/>
                  </a:moveTo>
                  <a:lnTo>
                    <a:pt x="22" y="10"/>
                  </a:lnTo>
                  <a:lnTo>
                    <a:pt x="21" y="9"/>
                  </a:lnTo>
                  <a:lnTo>
                    <a:pt x="22" y="10"/>
                  </a:lnTo>
                  <a:close/>
                  <a:moveTo>
                    <a:pt x="21" y="9"/>
                  </a:moveTo>
                  <a:lnTo>
                    <a:pt x="21" y="9"/>
                  </a:lnTo>
                  <a:lnTo>
                    <a:pt x="22" y="9"/>
                  </a:lnTo>
                  <a:cubicBezTo>
                    <a:pt x="22" y="10"/>
                    <a:pt x="22" y="10"/>
                    <a:pt x="22" y="10"/>
                  </a:cubicBezTo>
                  <a:lnTo>
                    <a:pt x="21" y="9"/>
                  </a:lnTo>
                  <a:close/>
                  <a:moveTo>
                    <a:pt x="21" y="9"/>
                  </a:moveTo>
                  <a:cubicBezTo>
                    <a:pt x="21" y="9"/>
                    <a:pt x="21" y="9"/>
                    <a:pt x="21" y="9"/>
                  </a:cubicBezTo>
                  <a:lnTo>
                    <a:pt x="22" y="9"/>
                  </a:lnTo>
                  <a:cubicBezTo>
                    <a:pt x="22" y="9"/>
                    <a:pt x="22" y="9"/>
                    <a:pt x="22" y="9"/>
                  </a:cubicBezTo>
                  <a:lnTo>
                    <a:pt x="21" y="9"/>
                  </a:lnTo>
                  <a:close/>
                  <a:moveTo>
                    <a:pt x="21" y="9"/>
                  </a:moveTo>
                  <a:cubicBezTo>
                    <a:pt x="21" y="9"/>
                    <a:pt x="21" y="8"/>
                    <a:pt x="20" y="8"/>
                  </a:cubicBezTo>
                  <a:lnTo>
                    <a:pt x="21" y="7"/>
                  </a:lnTo>
                  <a:cubicBezTo>
                    <a:pt x="22" y="8"/>
                    <a:pt x="22" y="9"/>
                    <a:pt x="22" y="9"/>
                  </a:cubicBezTo>
                  <a:lnTo>
                    <a:pt x="21" y="9"/>
                  </a:lnTo>
                  <a:close/>
                  <a:moveTo>
                    <a:pt x="20" y="8"/>
                  </a:moveTo>
                  <a:lnTo>
                    <a:pt x="19" y="7"/>
                  </a:lnTo>
                  <a:lnTo>
                    <a:pt x="21" y="7"/>
                  </a:lnTo>
                  <a:lnTo>
                    <a:pt x="21" y="8"/>
                  </a:lnTo>
                  <a:lnTo>
                    <a:pt x="20" y="8"/>
                  </a:lnTo>
                  <a:close/>
                  <a:moveTo>
                    <a:pt x="21" y="7"/>
                  </a:moveTo>
                  <a:cubicBezTo>
                    <a:pt x="21" y="7"/>
                    <a:pt x="21" y="7"/>
                    <a:pt x="22" y="8"/>
                  </a:cubicBezTo>
                  <a:lnTo>
                    <a:pt x="20" y="8"/>
                  </a:lnTo>
                  <a:cubicBezTo>
                    <a:pt x="20" y="8"/>
                    <a:pt x="21" y="8"/>
                    <a:pt x="21" y="8"/>
                  </a:cubicBezTo>
                  <a:lnTo>
                    <a:pt x="21" y="7"/>
                  </a:lnTo>
                  <a:close/>
                  <a:moveTo>
                    <a:pt x="22" y="8"/>
                  </a:moveTo>
                  <a:lnTo>
                    <a:pt x="22" y="8"/>
                  </a:lnTo>
                  <a:lnTo>
                    <a:pt x="21" y="8"/>
                  </a:lnTo>
                  <a:lnTo>
                    <a:pt x="22" y="8"/>
                  </a:lnTo>
                  <a:close/>
                  <a:moveTo>
                    <a:pt x="22" y="8"/>
                  </a:moveTo>
                  <a:cubicBezTo>
                    <a:pt x="22" y="8"/>
                    <a:pt x="21" y="8"/>
                    <a:pt x="21" y="8"/>
                  </a:cubicBezTo>
                  <a:lnTo>
                    <a:pt x="21" y="7"/>
                  </a:lnTo>
                  <a:cubicBezTo>
                    <a:pt x="21" y="7"/>
                    <a:pt x="20" y="8"/>
                    <a:pt x="20" y="8"/>
                  </a:cubicBezTo>
                  <a:lnTo>
                    <a:pt x="22" y="8"/>
                  </a:lnTo>
                  <a:close/>
                  <a:moveTo>
                    <a:pt x="21" y="7"/>
                  </a:moveTo>
                  <a:lnTo>
                    <a:pt x="21" y="7"/>
                  </a:lnTo>
                  <a:lnTo>
                    <a:pt x="21" y="8"/>
                  </a:lnTo>
                  <a:lnTo>
                    <a:pt x="21" y="7"/>
                  </a:lnTo>
                  <a:close/>
                  <a:moveTo>
                    <a:pt x="21" y="8"/>
                  </a:moveTo>
                  <a:cubicBezTo>
                    <a:pt x="21" y="9"/>
                    <a:pt x="21" y="8"/>
                    <a:pt x="20" y="8"/>
                  </a:cubicBezTo>
                  <a:lnTo>
                    <a:pt x="21" y="7"/>
                  </a:lnTo>
                  <a:cubicBezTo>
                    <a:pt x="21" y="7"/>
                    <a:pt x="21" y="7"/>
                    <a:pt x="21" y="7"/>
                  </a:cubicBezTo>
                  <a:lnTo>
                    <a:pt x="21" y="8"/>
                  </a:lnTo>
                  <a:close/>
                  <a:moveTo>
                    <a:pt x="21" y="7"/>
                  </a:moveTo>
                  <a:lnTo>
                    <a:pt x="21" y="7"/>
                  </a:lnTo>
                  <a:lnTo>
                    <a:pt x="21" y="8"/>
                  </a:lnTo>
                  <a:lnTo>
                    <a:pt x="21" y="7"/>
                  </a:lnTo>
                  <a:close/>
                  <a:moveTo>
                    <a:pt x="20" y="8"/>
                  </a:moveTo>
                  <a:cubicBezTo>
                    <a:pt x="20" y="8"/>
                    <a:pt x="20" y="7"/>
                    <a:pt x="21" y="7"/>
                  </a:cubicBezTo>
                  <a:lnTo>
                    <a:pt x="21" y="8"/>
                  </a:lnTo>
                  <a:cubicBezTo>
                    <a:pt x="20" y="9"/>
                    <a:pt x="20" y="7"/>
                    <a:pt x="21" y="7"/>
                  </a:cubicBezTo>
                  <a:lnTo>
                    <a:pt x="20" y="8"/>
                  </a:lnTo>
                  <a:close/>
                  <a:moveTo>
                    <a:pt x="21" y="7"/>
                  </a:moveTo>
                  <a:lnTo>
                    <a:pt x="23" y="8"/>
                  </a:lnTo>
                  <a:lnTo>
                    <a:pt x="21" y="8"/>
                  </a:lnTo>
                  <a:lnTo>
                    <a:pt x="21"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6" name="Freeform 116">
              <a:extLst>
                <a:ext uri="{FF2B5EF4-FFF2-40B4-BE49-F238E27FC236}">
                  <a16:creationId xmlns:a16="http://schemas.microsoft.com/office/drawing/2014/main" id="{FC518491-9515-766D-C578-069C54416D16}"/>
                </a:ext>
              </a:extLst>
            </p:cNvPr>
            <p:cNvSpPr>
              <a:spLocks/>
            </p:cNvSpPr>
            <p:nvPr/>
          </p:nvSpPr>
          <p:spPr bwMode="auto">
            <a:xfrm>
              <a:off x="2786" y="1537"/>
              <a:ext cx="139" cy="83"/>
            </a:xfrm>
            <a:custGeom>
              <a:avLst/>
              <a:gdLst>
                <a:gd name="T0" fmla="*/ 622197 w 25"/>
                <a:gd name="T1" fmla="*/ 114357 h 15"/>
                <a:gd name="T2" fmla="*/ 382244 w 25"/>
                <a:gd name="T3" fmla="*/ 31014 h 15"/>
                <a:gd name="T4" fmla="*/ 174818 w 25"/>
                <a:gd name="T5" fmla="*/ 0 h 15"/>
                <a:gd name="T6" fmla="*/ 31442 w 25"/>
                <a:gd name="T7" fmla="*/ 57253 h 15"/>
                <a:gd name="T8" fmla="*/ 90761 w 25"/>
                <a:gd name="T9" fmla="*/ 227857 h 15"/>
                <a:gd name="T10" fmla="*/ 58274 w 25"/>
                <a:gd name="T11" fmla="*/ 316800 h 15"/>
                <a:gd name="T12" fmla="*/ 473011 w 25"/>
                <a:gd name="T13" fmla="*/ 430333 h 15"/>
                <a:gd name="T14" fmla="*/ 622197 w 25"/>
                <a:gd name="T15" fmla="*/ 145372 h 15"/>
                <a:gd name="T16" fmla="*/ 622197 w 25"/>
                <a:gd name="T17" fmla="*/ 1143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7" name="Freeform 117">
              <a:extLst>
                <a:ext uri="{FF2B5EF4-FFF2-40B4-BE49-F238E27FC236}">
                  <a16:creationId xmlns:a16="http://schemas.microsoft.com/office/drawing/2014/main" id="{CC9650CD-95B7-8597-6B32-C1EA0361D14F}"/>
                </a:ext>
              </a:extLst>
            </p:cNvPr>
            <p:cNvSpPr>
              <a:spLocks/>
            </p:cNvSpPr>
            <p:nvPr/>
          </p:nvSpPr>
          <p:spPr bwMode="auto">
            <a:xfrm>
              <a:off x="2786" y="1537"/>
              <a:ext cx="139" cy="83"/>
            </a:xfrm>
            <a:custGeom>
              <a:avLst/>
              <a:gdLst>
                <a:gd name="T0" fmla="*/ 622197 w 25"/>
                <a:gd name="T1" fmla="*/ 114357 h 15"/>
                <a:gd name="T2" fmla="*/ 382244 w 25"/>
                <a:gd name="T3" fmla="*/ 31014 h 15"/>
                <a:gd name="T4" fmla="*/ 174818 w 25"/>
                <a:gd name="T5" fmla="*/ 0 h 15"/>
                <a:gd name="T6" fmla="*/ 31442 w 25"/>
                <a:gd name="T7" fmla="*/ 57253 h 15"/>
                <a:gd name="T8" fmla="*/ 90761 w 25"/>
                <a:gd name="T9" fmla="*/ 227857 h 15"/>
                <a:gd name="T10" fmla="*/ 58274 w 25"/>
                <a:gd name="T11" fmla="*/ 316800 h 15"/>
                <a:gd name="T12" fmla="*/ 473011 w 25"/>
                <a:gd name="T13" fmla="*/ 430333 h 15"/>
                <a:gd name="T14" fmla="*/ 622197 w 25"/>
                <a:gd name="T15" fmla="*/ 145372 h 15"/>
                <a:gd name="T16" fmla="*/ 622197 w 25"/>
                <a:gd name="T17" fmla="*/ 1143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15">
                  <a:moveTo>
                    <a:pt x="21" y="4"/>
                  </a:moveTo>
                  <a:cubicBezTo>
                    <a:pt x="18" y="4"/>
                    <a:pt x="16" y="2"/>
                    <a:pt x="13" y="1"/>
                  </a:cubicBezTo>
                  <a:cubicBezTo>
                    <a:pt x="11" y="1"/>
                    <a:pt x="9" y="0"/>
                    <a:pt x="6" y="0"/>
                  </a:cubicBezTo>
                  <a:cubicBezTo>
                    <a:pt x="4" y="0"/>
                    <a:pt x="2" y="1"/>
                    <a:pt x="1" y="2"/>
                  </a:cubicBezTo>
                  <a:cubicBezTo>
                    <a:pt x="0" y="4"/>
                    <a:pt x="3" y="6"/>
                    <a:pt x="3" y="8"/>
                  </a:cubicBezTo>
                  <a:cubicBezTo>
                    <a:pt x="2" y="9"/>
                    <a:pt x="2" y="10"/>
                    <a:pt x="2" y="11"/>
                  </a:cubicBezTo>
                  <a:cubicBezTo>
                    <a:pt x="4" y="14"/>
                    <a:pt x="11" y="15"/>
                    <a:pt x="16" y="15"/>
                  </a:cubicBezTo>
                  <a:cubicBezTo>
                    <a:pt x="19" y="15"/>
                    <a:pt x="25" y="11"/>
                    <a:pt x="21" y="5"/>
                  </a:cubicBezTo>
                  <a:lnTo>
                    <a:pt x="21"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88" name="Freeform 118">
              <a:extLst>
                <a:ext uri="{FF2B5EF4-FFF2-40B4-BE49-F238E27FC236}">
                  <a16:creationId xmlns:a16="http://schemas.microsoft.com/office/drawing/2014/main" id="{259F15C2-9803-C084-D7A0-BE73A6C1895D}"/>
                </a:ext>
              </a:extLst>
            </p:cNvPr>
            <p:cNvSpPr>
              <a:spLocks noEditPoints="1"/>
            </p:cNvSpPr>
            <p:nvPr/>
          </p:nvSpPr>
          <p:spPr bwMode="auto">
            <a:xfrm>
              <a:off x="2780" y="1531"/>
              <a:ext cx="134" cy="95"/>
            </a:xfrm>
            <a:custGeom>
              <a:avLst/>
              <a:gdLst>
                <a:gd name="T0" fmla="*/ 515018 w 24"/>
                <a:gd name="T1" fmla="*/ 92653 h 17"/>
                <a:gd name="T2" fmla="*/ 515018 w 24"/>
                <a:gd name="T3" fmla="*/ 119884 h 17"/>
                <a:gd name="T4" fmla="*/ 515018 w 24"/>
                <a:gd name="T5" fmla="*/ 92653 h 17"/>
                <a:gd name="T6" fmla="*/ 271177 w 24"/>
                <a:gd name="T7" fmla="*/ 59520 h 17"/>
                <a:gd name="T8" fmla="*/ 423652 w 24"/>
                <a:gd name="T9" fmla="*/ 92653 h 17"/>
                <a:gd name="T10" fmla="*/ 211826 w 24"/>
                <a:gd name="T11" fmla="*/ 0 h 17"/>
                <a:gd name="T12" fmla="*/ 211826 w 24"/>
                <a:gd name="T13" fmla="*/ 59520 h 17"/>
                <a:gd name="T14" fmla="*/ 211826 w 24"/>
                <a:gd name="T15" fmla="*/ 59520 h 17"/>
                <a:gd name="T16" fmla="*/ 211826 w 24"/>
                <a:gd name="T17" fmla="*/ 0 h 17"/>
                <a:gd name="T18" fmla="*/ 211826 w 24"/>
                <a:gd name="T19" fmla="*/ 0 h 17"/>
                <a:gd name="T20" fmla="*/ 211826 w 24"/>
                <a:gd name="T21" fmla="*/ 0 h 17"/>
                <a:gd name="T22" fmla="*/ 184674 w 24"/>
                <a:gd name="T23" fmla="*/ 0 h 17"/>
                <a:gd name="T24" fmla="*/ 184674 w 24"/>
                <a:gd name="T25" fmla="*/ 59520 h 17"/>
                <a:gd name="T26" fmla="*/ 184674 w 24"/>
                <a:gd name="T27" fmla="*/ 0 h 17"/>
                <a:gd name="T28" fmla="*/ 59356 w 24"/>
                <a:gd name="T29" fmla="*/ 119884 h 17"/>
                <a:gd name="T30" fmla="*/ 184674 w 24"/>
                <a:gd name="T31" fmla="*/ 59520 h 17"/>
                <a:gd name="T32" fmla="*/ 59356 w 24"/>
                <a:gd name="T33" fmla="*/ 92653 h 17"/>
                <a:gd name="T34" fmla="*/ 92242 w 24"/>
                <a:gd name="T35" fmla="*/ 185339 h 17"/>
                <a:gd name="T36" fmla="*/ 59356 w 24"/>
                <a:gd name="T37" fmla="*/ 119884 h 17"/>
                <a:gd name="T38" fmla="*/ 92242 w 24"/>
                <a:gd name="T39" fmla="*/ 272063 h 17"/>
                <a:gd name="T40" fmla="*/ 119584 w 24"/>
                <a:gd name="T41" fmla="*/ 272063 h 17"/>
                <a:gd name="T42" fmla="*/ 119584 w 24"/>
                <a:gd name="T43" fmla="*/ 272063 h 17"/>
                <a:gd name="T44" fmla="*/ 92242 w 24"/>
                <a:gd name="T45" fmla="*/ 272063 h 17"/>
                <a:gd name="T46" fmla="*/ 119584 w 24"/>
                <a:gd name="T47" fmla="*/ 305224 h 17"/>
                <a:gd name="T48" fmla="*/ 119584 w 24"/>
                <a:gd name="T49" fmla="*/ 305224 h 17"/>
                <a:gd name="T50" fmla="*/ 92242 w 24"/>
                <a:gd name="T51" fmla="*/ 305224 h 17"/>
                <a:gd name="T52" fmla="*/ 92242 w 24"/>
                <a:gd name="T53" fmla="*/ 364716 h 17"/>
                <a:gd name="T54" fmla="*/ 119584 w 24"/>
                <a:gd name="T55" fmla="*/ 332612 h 17"/>
                <a:gd name="T56" fmla="*/ 92242 w 24"/>
                <a:gd name="T57" fmla="*/ 364716 h 17"/>
                <a:gd name="T58" fmla="*/ 119584 w 24"/>
                <a:gd name="T59" fmla="*/ 332612 h 17"/>
                <a:gd name="T60" fmla="*/ 119584 w 24"/>
                <a:gd name="T61" fmla="*/ 332612 h 17"/>
                <a:gd name="T62" fmla="*/ 92242 w 24"/>
                <a:gd name="T63" fmla="*/ 364716 h 17"/>
                <a:gd name="T64" fmla="*/ 119584 w 24"/>
                <a:gd name="T65" fmla="*/ 397882 h 17"/>
                <a:gd name="T66" fmla="*/ 151599 w 24"/>
                <a:gd name="T67" fmla="*/ 364716 h 17"/>
                <a:gd name="T68" fmla="*/ 119584 w 24"/>
                <a:gd name="T69" fmla="*/ 397882 h 17"/>
                <a:gd name="T70" fmla="*/ 515018 w 24"/>
                <a:gd name="T71" fmla="*/ 457403 h 17"/>
                <a:gd name="T72" fmla="*/ 184674 w 24"/>
                <a:gd name="T73" fmla="*/ 397882 h 17"/>
                <a:gd name="T74" fmla="*/ 515018 w 24"/>
                <a:gd name="T75" fmla="*/ 484634 h 17"/>
                <a:gd name="T76" fmla="*/ 607450 w 24"/>
                <a:gd name="T77" fmla="*/ 457403 h 17"/>
                <a:gd name="T78" fmla="*/ 515018 w 24"/>
                <a:gd name="T79" fmla="*/ 457403 h 17"/>
                <a:gd name="T80" fmla="*/ 694829 w 24"/>
                <a:gd name="T81" fmla="*/ 397882 h 17"/>
                <a:gd name="T82" fmla="*/ 667677 w 24"/>
                <a:gd name="T83" fmla="*/ 397882 h 17"/>
                <a:gd name="T84" fmla="*/ 694829 w 24"/>
                <a:gd name="T85" fmla="*/ 397882 h 17"/>
                <a:gd name="T86" fmla="*/ 667677 w 24"/>
                <a:gd name="T87" fmla="*/ 185339 h 17"/>
                <a:gd name="T88" fmla="*/ 694829 w 24"/>
                <a:gd name="T89" fmla="*/ 305224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 h="17">
                  <a:moveTo>
                    <a:pt x="22" y="6"/>
                  </a:moveTo>
                  <a:cubicBezTo>
                    <a:pt x="20" y="6"/>
                    <a:pt x="18" y="5"/>
                    <a:pt x="17" y="4"/>
                  </a:cubicBezTo>
                  <a:lnTo>
                    <a:pt x="17" y="3"/>
                  </a:lnTo>
                  <a:cubicBezTo>
                    <a:pt x="19" y="4"/>
                    <a:pt x="20" y="4"/>
                    <a:pt x="22" y="4"/>
                  </a:cubicBezTo>
                  <a:lnTo>
                    <a:pt x="22" y="6"/>
                  </a:lnTo>
                  <a:close/>
                  <a:moveTo>
                    <a:pt x="17" y="4"/>
                  </a:moveTo>
                  <a:cubicBezTo>
                    <a:pt x="16" y="4"/>
                    <a:pt x="15" y="3"/>
                    <a:pt x="14" y="3"/>
                  </a:cubicBezTo>
                  <a:lnTo>
                    <a:pt x="15" y="2"/>
                  </a:lnTo>
                  <a:cubicBezTo>
                    <a:pt x="16" y="2"/>
                    <a:pt x="16" y="2"/>
                    <a:pt x="17" y="3"/>
                  </a:cubicBezTo>
                  <a:lnTo>
                    <a:pt x="17" y="4"/>
                  </a:lnTo>
                  <a:close/>
                  <a:moveTo>
                    <a:pt x="14" y="3"/>
                  </a:moveTo>
                  <a:cubicBezTo>
                    <a:pt x="13" y="2"/>
                    <a:pt x="11" y="2"/>
                    <a:pt x="9" y="2"/>
                  </a:cubicBezTo>
                  <a:lnTo>
                    <a:pt x="9" y="1"/>
                  </a:lnTo>
                  <a:cubicBezTo>
                    <a:pt x="11" y="1"/>
                    <a:pt x="13" y="1"/>
                    <a:pt x="15" y="2"/>
                  </a:cubicBezTo>
                  <a:lnTo>
                    <a:pt x="14" y="3"/>
                  </a:lnTo>
                  <a:close/>
                  <a:moveTo>
                    <a:pt x="9" y="2"/>
                  </a:moveTo>
                  <a:cubicBezTo>
                    <a:pt x="8" y="2"/>
                    <a:pt x="8" y="2"/>
                    <a:pt x="7" y="2"/>
                  </a:cubicBezTo>
                  <a:lnTo>
                    <a:pt x="7" y="0"/>
                  </a:lnTo>
                  <a:cubicBezTo>
                    <a:pt x="8" y="0"/>
                    <a:pt x="8" y="1"/>
                    <a:pt x="9" y="1"/>
                  </a:cubicBezTo>
                  <a:lnTo>
                    <a:pt x="9" y="2"/>
                  </a:lnTo>
                  <a:close/>
                  <a:moveTo>
                    <a:pt x="7" y="2"/>
                  </a:moveTo>
                  <a:lnTo>
                    <a:pt x="7" y="2"/>
                  </a:lnTo>
                  <a:lnTo>
                    <a:pt x="7" y="1"/>
                  </a:lnTo>
                  <a:lnTo>
                    <a:pt x="7" y="2"/>
                  </a:lnTo>
                  <a:close/>
                  <a:moveTo>
                    <a:pt x="7" y="2"/>
                  </a:moveTo>
                  <a:lnTo>
                    <a:pt x="7" y="2"/>
                  </a:lnTo>
                  <a:lnTo>
                    <a:pt x="7" y="0"/>
                  </a:lnTo>
                  <a:lnTo>
                    <a:pt x="7" y="2"/>
                  </a:lnTo>
                  <a:close/>
                  <a:moveTo>
                    <a:pt x="7" y="0"/>
                  </a:moveTo>
                  <a:lnTo>
                    <a:pt x="7" y="0"/>
                  </a:lnTo>
                  <a:lnTo>
                    <a:pt x="7" y="1"/>
                  </a:lnTo>
                  <a:lnTo>
                    <a:pt x="7" y="0"/>
                  </a:lnTo>
                  <a:close/>
                  <a:moveTo>
                    <a:pt x="7" y="2"/>
                  </a:moveTo>
                  <a:cubicBezTo>
                    <a:pt x="7" y="2"/>
                    <a:pt x="7" y="2"/>
                    <a:pt x="6" y="2"/>
                  </a:cubicBezTo>
                  <a:lnTo>
                    <a:pt x="6" y="0"/>
                  </a:lnTo>
                  <a:cubicBezTo>
                    <a:pt x="7" y="0"/>
                    <a:pt x="7" y="0"/>
                    <a:pt x="7" y="0"/>
                  </a:cubicBezTo>
                  <a:lnTo>
                    <a:pt x="7" y="2"/>
                  </a:lnTo>
                  <a:close/>
                  <a:moveTo>
                    <a:pt x="6" y="2"/>
                  </a:moveTo>
                  <a:cubicBezTo>
                    <a:pt x="6" y="2"/>
                    <a:pt x="6" y="2"/>
                    <a:pt x="6" y="2"/>
                  </a:cubicBezTo>
                  <a:lnTo>
                    <a:pt x="5" y="0"/>
                  </a:lnTo>
                  <a:cubicBezTo>
                    <a:pt x="6" y="0"/>
                    <a:pt x="6" y="0"/>
                    <a:pt x="6" y="0"/>
                  </a:cubicBezTo>
                  <a:lnTo>
                    <a:pt x="6" y="2"/>
                  </a:lnTo>
                  <a:close/>
                  <a:moveTo>
                    <a:pt x="6" y="2"/>
                  </a:moveTo>
                  <a:cubicBezTo>
                    <a:pt x="4" y="2"/>
                    <a:pt x="3" y="3"/>
                    <a:pt x="2" y="4"/>
                  </a:cubicBezTo>
                  <a:lnTo>
                    <a:pt x="1" y="3"/>
                  </a:lnTo>
                  <a:cubicBezTo>
                    <a:pt x="2" y="2"/>
                    <a:pt x="4" y="1"/>
                    <a:pt x="5" y="0"/>
                  </a:cubicBezTo>
                  <a:lnTo>
                    <a:pt x="6" y="2"/>
                  </a:lnTo>
                  <a:close/>
                  <a:moveTo>
                    <a:pt x="1" y="3"/>
                  </a:moveTo>
                  <a:lnTo>
                    <a:pt x="1" y="3"/>
                  </a:lnTo>
                  <a:lnTo>
                    <a:pt x="2" y="3"/>
                  </a:lnTo>
                  <a:lnTo>
                    <a:pt x="1" y="3"/>
                  </a:lnTo>
                  <a:close/>
                  <a:moveTo>
                    <a:pt x="2" y="4"/>
                  </a:moveTo>
                  <a:cubicBezTo>
                    <a:pt x="2" y="4"/>
                    <a:pt x="3" y="5"/>
                    <a:pt x="3" y="6"/>
                  </a:cubicBezTo>
                  <a:lnTo>
                    <a:pt x="2" y="7"/>
                  </a:lnTo>
                  <a:cubicBezTo>
                    <a:pt x="1" y="5"/>
                    <a:pt x="0" y="4"/>
                    <a:pt x="1" y="3"/>
                  </a:cubicBezTo>
                  <a:lnTo>
                    <a:pt x="2" y="4"/>
                  </a:lnTo>
                  <a:close/>
                  <a:moveTo>
                    <a:pt x="3" y="6"/>
                  </a:moveTo>
                  <a:cubicBezTo>
                    <a:pt x="4" y="7"/>
                    <a:pt x="5" y="8"/>
                    <a:pt x="4" y="9"/>
                  </a:cubicBezTo>
                  <a:lnTo>
                    <a:pt x="3" y="9"/>
                  </a:lnTo>
                  <a:cubicBezTo>
                    <a:pt x="3" y="8"/>
                    <a:pt x="3" y="7"/>
                    <a:pt x="2" y="7"/>
                  </a:cubicBezTo>
                  <a:lnTo>
                    <a:pt x="3" y="6"/>
                  </a:lnTo>
                  <a:close/>
                  <a:moveTo>
                    <a:pt x="4" y="9"/>
                  </a:moveTo>
                  <a:lnTo>
                    <a:pt x="4" y="9"/>
                  </a:lnTo>
                  <a:close/>
                  <a:moveTo>
                    <a:pt x="4" y="9"/>
                  </a:moveTo>
                  <a:lnTo>
                    <a:pt x="4" y="10"/>
                  </a:lnTo>
                  <a:lnTo>
                    <a:pt x="3" y="9"/>
                  </a:lnTo>
                  <a:lnTo>
                    <a:pt x="4" y="9"/>
                  </a:lnTo>
                  <a:close/>
                  <a:moveTo>
                    <a:pt x="4" y="10"/>
                  </a:moveTo>
                  <a:cubicBezTo>
                    <a:pt x="4" y="10"/>
                    <a:pt x="4" y="10"/>
                    <a:pt x="4" y="10"/>
                  </a:cubicBezTo>
                  <a:lnTo>
                    <a:pt x="3" y="10"/>
                  </a:lnTo>
                  <a:cubicBezTo>
                    <a:pt x="3" y="10"/>
                    <a:pt x="3" y="9"/>
                    <a:pt x="3" y="9"/>
                  </a:cubicBezTo>
                  <a:lnTo>
                    <a:pt x="4" y="10"/>
                  </a:lnTo>
                  <a:close/>
                  <a:moveTo>
                    <a:pt x="3" y="10"/>
                  </a:moveTo>
                  <a:lnTo>
                    <a:pt x="3" y="10"/>
                  </a:lnTo>
                  <a:close/>
                  <a:moveTo>
                    <a:pt x="4" y="10"/>
                  </a:moveTo>
                  <a:cubicBezTo>
                    <a:pt x="4" y="11"/>
                    <a:pt x="4" y="11"/>
                    <a:pt x="4" y="11"/>
                  </a:cubicBezTo>
                  <a:lnTo>
                    <a:pt x="3" y="12"/>
                  </a:lnTo>
                  <a:cubicBezTo>
                    <a:pt x="2" y="11"/>
                    <a:pt x="2" y="11"/>
                    <a:pt x="3" y="10"/>
                  </a:cubicBezTo>
                  <a:lnTo>
                    <a:pt x="4" y="10"/>
                  </a:lnTo>
                  <a:close/>
                  <a:moveTo>
                    <a:pt x="4" y="11"/>
                  </a:moveTo>
                  <a:lnTo>
                    <a:pt x="4" y="11"/>
                  </a:lnTo>
                  <a:lnTo>
                    <a:pt x="3" y="12"/>
                  </a:lnTo>
                  <a:lnTo>
                    <a:pt x="4" y="11"/>
                  </a:lnTo>
                  <a:close/>
                  <a:moveTo>
                    <a:pt x="4" y="11"/>
                  </a:moveTo>
                  <a:lnTo>
                    <a:pt x="4" y="11"/>
                  </a:lnTo>
                  <a:lnTo>
                    <a:pt x="3" y="12"/>
                  </a:lnTo>
                  <a:lnTo>
                    <a:pt x="4" y="11"/>
                  </a:lnTo>
                  <a:close/>
                  <a:moveTo>
                    <a:pt x="3" y="12"/>
                  </a:moveTo>
                  <a:lnTo>
                    <a:pt x="3" y="12"/>
                  </a:lnTo>
                  <a:close/>
                  <a:moveTo>
                    <a:pt x="4" y="11"/>
                  </a:moveTo>
                  <a:cubicBezTo>
                    <a:pt x="4" y="12"/>
                    <a:pt x="4" y="12"/>
                    <a:pt x="5" y="12"/>
                  </a:cubicBezTo>
                  <a:lnTo>
                    <a:pt x="4" y="13"/>
                  </a:lnTo>
                  <a:cubicBezTo>
                    <a:pt x="3" y="13"/>
                    <a:pt x="3" y="13"/>
                    <a:pt x="3" y="12"/>
                  </a:cubicBezTo>
                  <a:lnTo>
                    <a:pt x="4" y="11"/>
                  </a:lnTo>
                  <a:close/>
                  <a:moveTo>
                    <a:pt x="5" y="12"/>
                  </a:moveTo>
                  <a:cubicBezTo>
                    <a:pt x="5" y="13"/>
                    <a:pt x="6" y="13"/>
                    <a:pt x="6" y="13"/>
                  </a:cubicBezTo>
                  <a:lnTo>
                    <a:pt x="5" y="15"/>
                  </a:lnTo>
                  <a:cubicBezTo>
                    <a:pt x="5" y="14"/>
                    <a:pt x="4" y="14"/>
                    <a:pt x="4" y="13"/>
                  </a:cubicBezTo>
                  <a:lnTo>
                    <a:pt x="5" y="12"/>
                  </a:lnTo>
                  <a:close/>
                  <a:moveTo>
                    <a:pt x="6" y="13"/>
                  </a:moveTo>
                  <a:cubicBezTo>
                    <a:pt x="9" y="15"/>
                    <a:pt x="13" y="15"/>
                    <a:pt x="17" y="15"/>
                  </a:cubicBezTo>
                  <a:lnTo>
                    <a:pt x="17" y="17"/>
                  </a:lnTo>
                  <a:cubicBezTo>
                    <a:pt x="13" y="17"/>
                    <a:pt x="8" y="16"/>
                    <a:pt x="5" y="15"/>
                  </a:cubicBezTo>
                  <a:lnTo>
                    <a:pt x="6" y="13"/>
                  </a:lnTo>
                  <a:close/>
                  <a:moveTo>
                    <a:pt x="17" y="15"/>
                  </a:moveTo>
                  <a:lnTo>
                    <a:pt x="17" y="15"/>
                  </a:lnTo>
                  <a:lnTo>
                    <a:pt x="17" y="16"/>
                  </a:lnTo>
                  <a:lnTo>
                    <a:pt x="17" y="15"/>
                  </a:lnTo>
                  <a:close/>
                  <a:moveTo>
                    <a:pt x="17" y="15"/>
                  </a:moveTo>
                  <a:cubicBezTo>
                    <a:pt x="18" y="15"/>
                    <a:pt x="19" y="15"/>
                    <a:pt x="20" y="15"/>
                  </a:cubicBezTo>
                  <a:lnTo>
                    <a:pt x="20" y="16"/>
                  </a:lnTo>
                  <a:cubicBezTo>
                    <a:pt x="19" y="16"/>
                    <a:pt x="18" y="17"/>
                    <a:pt x="17" y="17"/>
                  </a:cubicBezTo>
                  <a:lnTo>
                    <a:pt x="17" y="15"/>
                  </a:lnTo>
                  <a:close/>
                  <a:moveTo>
                    <a:pt x="20" y="15"/>
                  </a:moveTo>
                  <a:cubicBezTo>
                    <a:pt x="21" y="14"/>
                    <a:pt x="21" y="13"/>
                    <a:pt x="22" y="13"/>
                  </a:cubicBezTo>
                  <a:lnTo>
                    <a:pt x="23" y="13"/>
                  </a:lnTo>
                  <a:cubicBezTo>
                    <a:pt x="22" y="14"/>
                    <a:pt x="21" y="15"/>
                    <a:pt x="20" y="16"/>
                  </a:cubicBezTo>
                  <a:lnTo>
                    <a:pt x="20" y="15"/>
                  </a:lnTo>
                  <a:close/>
                  <a:moveTo>
                    <a:pt x="22" y="13"/>
                  </a:moveTo>
                  <a:cubicBezTo>
                    <a:pt x="22" y="12"/>
                    <a:pt x="23" y="11"/>
                    <a:pt x="23" y="10"/>
                  </a:cubicBezTo>
                  <a:lnTo>
                    <a:pt x="24" y="10"/>
                  </a:lnTo>
                  <a:cubicBezTo>
                    <a:pt x="24" y="11"/>
                    <a:pt x="24" y="12"/>
                    <a:pt x="23" y="13"/>
                  </a:cubicBezTo>
                  <a:lnTo>
                    <a:pt x="22" y="13"/>
                  </a:lnTo>
                  <a:close/>
                  <a:moveTo>
                    <a:pt x="23" y="10"/>
                  </a:moveTo>
                  <a:cubicBezTo>
                    <a:pt x="23" y="9"/>
                    <a:pt x="23" y="7"/>
                    <a:pt x="22" y="6"/>
                  </a:cubicBezTo>
                  <a:lnTo>
                    <a:pt x="23" y="5"/>
                  </a:lnTo>
                  <a:cubicBezTo>
                    <a:pt x="24" y="7"/>
                    <a:pt x="24" y="9"/>
                    <a:pt x="24" y="10"/>
                  </a:cubicBezTo>
                  <a:lnTo>
                    <a:pt x="23"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89" name="Freeform 119">
              <a:extLst>
                <a:ext uri="{FF2B5EF4-FFF2-40B4-BE49-F238E27FC236}">
                  <a16:creationId xmlns:a16="http://schemas.microsoft.com/office/drawing/2014/main" id="{DDC5376B-123B-0878-931A-B54F5EBD28EA}"/>
                </a:ext>
              </a:extLst>
            </p:cNvPr>
            <p:cNvSpPr>
              <a:spLocks/>
            </p:cNvSpPr>
            <p:nvPr/>
          </p:nvSpPr>
          <p:spPr bwMode="auto">
            <a:xfrm>
              <a:off x="2892" y="1570"/>
              <a:ext cx="112" cy="95"/>
            </a:xfrm>
            <a:custGeom>
              <a:avLst/>
              <a:gdLst>
                <a:gd name="T0" fmla="*/ 186844 w 20"/>
                <a:gd name="T1" fmla="*/ 0 h 17"/>
                <a:gd name="T2" fmla="*/ 616599 w 20"/>
                <a:gd name="T3" fmla="*/ 119884 h 17"/>
                <a:gd name="T4" fmla="*/ 402158 w 20"/>
                <a:gd name="T5" fmla="*/ 457403 h 17"/>
                <a:gd name="T6" fmla="*/ 0 w 20"/>
                <a:gd name="T7" fmla="*/ 332612 h 17"/>
                <a:gd name="T8" fmla="*/ 186844 w 20"/>
                <a:gd name="T9" fmla="*/ 119884 h 17"/>
                <a:gd name="T10" fmla="*/ 186844 w 20"/>
                <a:gd name="T11" fmla="*/ 33166 h 17"/>
                <a:gd name="T12" fmla="*/ 186844 w 20"/>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0" name="Freeform 120">
              <a:extLst>
                <a:ext uri="{FF2B5EF4-FFF2-40B4-BE49-F238E27FC236}">
                  <a16:creationId xmlns:a16="http://schemas.microsoft.com/office/drawing/2014/main" id="{DC85E590-3CB8-F02C-5157-FC0CFBD78C59}"/>
                </a:ext>
              </a:extLst>
            </p:cNvPr>
            <p:cNvSpPr>
              <a:spLocks/>
            </p:cNvSpPr>
            <p:nvPr/>
          </p:nvSpPr>
          <p:spPr bwMode="auto">
            <a:xfrm>
              <a:off x="2892" y="1570"/>
              <a:ext cx="112" cy="95"/>
            </a:xfrm>
            <a:custGeom>
              <a:avLst/>
              <a:gdLst>
                <a:gd name="T0" fmla="*/ 186844 w 20"/>
                <a:gd name="T1" fmla="*/ 0 h 17"/>
                <a:gd name="T2" fmla="*/ 616599 w 20"/>
                <a:gd name="T3" fmla="*/ 119884 h 17"/>
                <a:gd name="T4" fmla="*/ 402158 w 20"/>
                <a:gd name="T5" fmla="*/ 457403 h 17"/>
                <a:gd name="T6" fmla="*/ 0 w 20"/>
                <a:gd name="T7" fmla="*/ 332612 h 17"/>
                <a:gd name="T8" fmla="*/ 186844 w 20"/>
                <a:gd name="T9" fmla="*/ 119884 h 17"/>
                <a:gd name="T10" fmla="*/ 186844 w 20"/>
                <a:gd name="T11" fmla="*/ 33166 h 17"/>
                <a:gd name="T12" fmla="*/ 186844 w 20"/>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7">
                  <a:moveTo>
                    <a:pt x="6" y="0"/>
                  </a:moveTo>
                  <a:cubicBezTo>
                    <a:pt x="10" y="3"/>
                    <a:pt x="15" y="3"/>
                    <a:pt x="20" y="4"/>
                  </a:cubicBezTo>
                  <a:cubicBezTo>
                    <a:pt x="18" y="8"/>
                    <a:pt x="17" y="13"/>
                    <a:pt x="13" y="15"/>
                  </a:cubicBezTo>
                  <a:cubicBezTo>
                    <a:pt x="9" y="17"/>
                    <a:pt x="3" y="15"/>
                    <a:pt x="0" y="11"/>
                  </a:cubicBezTo>
                  <a:cubicBezTo>
                    <a:pt x="3" y="9"/>
                    <a:pt x="5" y="7"/>
                    <a:pt x="6" y="4"/>
                  </a:cubicBezTo>
                  <a:cubicBezTo>
                    <a:pt x="6" y="4"/>
                    <a:pt x="6" y="2"/>
                    <a:pt x="6"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91" name="Freeform 121">
              <a:extLst>
                <a:ext uri="{FF2B5EF4-FFF2-40B4-BE49-F238E27FC236}">
                  <a16:creationId xmlns:a16="http://schemas.microsoft.com/office/drawing/2014/main" id="{BE66AAF4-B9D4-A304-FB38-6C644BDF28C5}"/>
                </a:ext>
              </a:extLst>
            </p:cNvPr>
            <p:cNvSpPr>
              <a:spLocks noEditPoints="1"/>
            </p:cNvSpPr>
            <p:nvPr/>
          </p:nvSpPr>
          <p:spPr bwMode="auto">
            <a:xfrm>
              <a:off x="2886" y="1565"/>
              <a:ext cx="123" cy="95"/>
            </a:xfrm>
            <a:custGeom>
              <a:avLst/>
              <a:gdLst>
                <a:gd name="T0" fmla="*/ 486538 w 22"/>
                <a:gd name="T1" fmla="*/ 92653 h 17"/>
                <a:gd name="T2" fmla="*/ 213025 w 22"/>
                <a:gd name="T3" fmla="*/ 59520 h 17"/>
                <a:gd name="T4" fmla="*/ 486538 w 22"/>
                <a:gd name="T5" fmla="*/ 92653 h 17"/>
                <a:gd name="T6" fmla="*/ 638918 w 22"/>
                <a:gd name="T7" fmla="*/ 185339 h 17"/>
                <a:gd name="T8" fmla="*/ 486538 w 22"/>
                <a:gd name="T9" fmla="*/ 92653 h 17"/>
                <a:gd name="T10" fmla="*/ 672301 w 22"/>
                <a:gd name="T11" fmla="*/ 152173 h 17"/>
                <a:gd name="T12" fmla="*/ 638918 w 22"/>
                <a:gd name="T13" fmla="*/ 152173 h 17"/>
                <a:gd name="T14" fmla="*/ 638918 w 22"/>
                <a:gd name="T15" fmla="*/ 185339 h 17"/>
                <a:gd name="T16" fmla="*/ 611662 w 22"/>
                <a:gd name="T17" fmla="*/ 152173 h 17"/>
                <a:gd name="T18" fmla="*/ 638918 w 22"/>
                <a:gd name="T19" fmla="*/ 185339 h 17"/>
                <a:gd name="T20" fmla="*/ 638918 w 22"/>
                <a:gd name="T21" fmla="*/ 152173 h 17"/>
                <a:gd name="T22" fmla="*/ 638918 w 22"/>
                <a:gd name="T23" fmla="*/ 185339 h 17"/>
                <a:gd name="T24" fmla="*/ 579341 w 22"/>
                <a:gd name="T25" fmla="*/ 272063 h 17"/>
                <a:gd name="T26" fmla="*/ 638918 w 22"/>
                <a:gd name="T27" fmla="*/ 185339 h 17"/>
                <a:gd name="T28" fmla="*/ 426083 w 22"/>
                <a:gd name="T29" fmla="*/ 517767 h 17"/>
                <a:gd name="T30" fmla="*/ 579341 w 22"/>
                <a:gd name="T31" fmla="*/ 272063 h 17"/>
                <a:gd name="T32" fmla="*/ 426083 w 22"/>
                <a:gd name="T33" fmla="*/ 457403 h 17"/>
                <a:gd name="T34" fmla="*/ 426083 w 22"/>
                <a:gd name="T35" fmla="*/ 484634 h 17"/>
                <a:gd name="T36" fmla="*/ 459276 w 22"/>
                <a:gd name="T37" fmla="*/ 517767 h 17"/>
                <a:gd name="T38" fmla="*/ 426083 w 22"/>
                <a:gd name="T39" fmla="*/ 457403 h 17"/>
                <a:gd name="T40" fmla="*/ 459276 w 22"/>
                <a:gd name="T41" fmla="*/ 517767 h 17"/>
                <a:gd name="T42" fmla="*/ 459276 w 22"/>
                <a:gd name="T43" fmla="*/ 517767 h 17"/>
                <a:gd name="T44" fmla="*/ 459276 w 22"/>
                <a:gd name="T45" fmla="*/ 517767 h 17"/>
                <a:gd name="T46" fmla="*/ 398637 w 22"/>
                <a:gd name="T47" fmla="*/ 517767 h 17"/>
                <a:gd name="T48" fmla="*/ 426083 w 22"/>
                <a:gd name="T49" fmla="*/ 457403 h 17"/>
                <a:gd name="T50" fmla="*/ 398637 w 22"/>
                <a:gd name="T51" fmla="*/ 517767 h 17"/>
                <a:gd name="T52" fmla="*/ 305828 w 22"/>
                <a:gd name="T53" fmla="*/ 484634 h 17"/>
                <a:gd name="T54" fmla="*/ 398637 w 22"/>
                <a:gd name="T55" fmla="*/ 517767 h 17"/>
                <a:gd name="T56" fmla="*/ 33199 w 22"/>
                <a:gd name="T57" fmla="*/ 364716 h 17"/>
                <a:gd name="T58" fmla="*/ 305828 w 22"/>
                <a:gd name="T59" fmla="*/ 484634 h 17"/>
                <a:gd name="T60" fmla="*/ 33199 w 22"/>
                <a:gd name="T61" fmla="*/ 364716 h 17"/>
                <a:gd name="T62" fmla="*/ 33199 w 22"/>
                <a:gd name="T63" fmla="*/ 332612 h 17"/>
                <a:gd name="T64" fmla="*/ 33199 w 22"/>
                <a:gd name="T65" fmla="*/ 332612 h 17"/>
                <a:gd name="T66" fmla="*/ 153448 w 22"/>
                <a:gd name="T67" fmla="*/ 272063 h 17"/>
                <a:gd name="T68" fmla="*/ 33199 w 22"/>
                <a:gd name="T69" fmla="*/ 332612 h 17"/>
                <a:gd name="T70" fmla="*/ 185613 w 22"/>
                <a:gd name="T71" fmla="*/ 152173 h 17"/>
                <a:gd name="T72" fmla="*/ 153448 w 22"/>
                <a:gd name="T73" fmla="*/ 272063 h 17"/>
                <a:gd name="T74" fmla="*/ 213025 w 22"/>
                <a:gd name="T75" fmla="*/ 185339 h 17"/>
                <a:gd name="T76" fmla="*/ 213025 w 22"/>
                <a:gd name="T77" fmla="*/ 152173 h 17"/>
                <a:gd name="T78" fmla="*/ 185613 w 22"/>
                <a:gd name="T79" fmla="*/ 152173 h 17"/>
                <a:gd name="T80" fmla="*/ 213025 w 22"/>
                <a:gd name="T81" fmla="*/ 152173 h 17"/>
                <a:gd name="T82" fmla="*/ 185613 w 22"/>
                <a:gd name="T83" fmla="*/ 152173 h 17"/>
                <a:gd name="T84" fmla="*/ 185613 w 22"/>
                <a:gd name="T85" fmla="*/ 92653 h 17"/>
                <a:gd name="T86" fmla="*/ 213025 w 22"/>
                <a:gd name="T87" fmla="*/ 152173 h 17"/>
                <a:gd name="T88" fmla="*/ 185613 w 22"/>
                <a:gd name="T89" fmla="*/ 92653 h 17"/>
                <a:gd name="T90" fmla="*/ 246252 w 22"/>
                <a:gd name="T91" fmla="*/ 59520 h 17"/>
                <a:gd name="T92" fmla="*/ 185613 w 22"/>
                <a:gd name="T93" fmla="*/ 92653 h 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17">
                  <a:moveTo>
                    <a:pt x="8" y="0"/>
                  </a:moveTo>
                  <a:cubicBezTo>
                    <a:pt x="10" y="2"/>
                    <a:pt x="13" y="3"/>
                    <a:pt x="16" y="3"/>
                  </a:cubicBezTo>
                  <a:lnTo>
                    <a:pt x="16" y="5"/>
                  </a:lnTo>
                  <a:cubicBezTo>
                    <a:pt x="13" y="4"/>
                    <a:pt x="10" y="3"/>
                    <a:pt x="7" y="2"/>
                  </a:cubicBezTo>
                  <a:lnTo>
                    <a:pt x="8" y="0"/>
                  </a:lnTo>
                  <a:close/>
                  <a:moveTo>
                    <a:pt x="16" y="3"/>
                  </a:moveTo>
                  <a:cubicBezTo>
                    <a:pt x="18" y="4"/>
                    <a:pt x="19" y="4"/>
                    <a:pt x="21" y="5"/>
                  </a:cubicBezTo>
                  <a:lnTo>
                    <a:pt x="21" y="6"/>
                  </a:lnTo>
                  <a:cubicBezTo>
                    <a:pt x="19" y="5"/>
                    <a:pt x="17" y="5"/>
                    <a:pt x="16" y="5"/>
                  </a:cubicBezTo>
                  <a:lnTo>
                    <a:pt x="16" y="3"/>
                  </a:lnTo>
                  <a:close/>
                  <a:moveTo>
                    <a:pt x="21" y="5"/>
                  </a:moveTo>
                  <a:lnTo>
                    <a:pt x="22" y="5"/>
                  </a:lnTo>
                  <a:lnTo>
                    <a:pt x="21" y="6"/>
                  </a:lnTo>
                  <a:lnTo>
                    <a:pt x="21" y="5"/>
                  </a:lnTo>
                  <a:close/>
                  <a:moveTo>
                    <a:pt x="21" y="6"/>
                  </a:moveTo>
                  <a:lnTo>
                    <a:pt x="21" y="6"/>
                  </a:lnTo>
                  <a:lnTo>
                    <a:pt x="20" y="5"/>
                  </a:lnTo>
                  <a:lnTo>
                    <a:pt x="21" y="6"/>
                  </a:lnTo>
                  <a:close/>
                  <a:moveTo>
                    <a:pt x="21" y="6"/>
                  </a:moveTo>
                  <a:lnTo>
                    <a:pt x="21" y="6"/>
                  </a:lnTo>
                  <a:lnTo>
                    <a:pt x="21" y="5"/>
                  </a:lnTo>
                  <a:lnTo>
                    <a:pt x="21" y="6"/>
                  </a:lnTo>
                  <a:close/>
                  <a:moveTo>
                    <a:pt x="21" y="6"/>
                  </a:moveTo>
                  <a:cubicBezTo>
                    <a:pt x="21" y="7"/>
                    <a:pt x="20" y="8"/>
                    <a:pt x="20" y="9"/>
                  </a:cubicBezTo>
                  <a:lnTo>
                    <a:pt x="19" y="9"/>
                  </a:lnTo>
                  <a:cubicBezTo>
                    <a:pt x="19" y="7"/>
                    <a:pt x="20" y="6"/>
                    <a:pt x="20" y="5"/>
                  </a:cubicBezTo>
                  <a:lnTo>
                    <a:pt x="21" y="6"/>
                  </a:lnTo>
                  <a:close/>
                  <a:moveTo>
                    <a:pt x="20" y="9"/>
                  </a:moveTo>
                  <a:cubicBezTo>
                    <a:pt x="19" y="12"/>
                    <a:pt x="18" y="15"/>
                    <a:pt x="14" y="17"/>
                  </a:cubicBezTo>
                  <a:lnTo>
                    <a:pt x="14" y="15"/>
                  </a:lnTo>
                  <a:cubicBezTo>
                    <a:pt x="16" y="14"/>
                    <a:pt x="18" y="11"/>
                    <a:pt x="19" y="9"/>
                  </a:cubicBezTo>
                  <a:lnTo>
                    <a:pt x="20" y="9"/>
                  </a:lnTo>
                  <a:close/>
                  <a:moveTo>
                    <a:pt x="14" y="15"/>
                  </a:moveTo>
                  <a:lnTo>
                    <a:pt x="14" y="15"/>
                  </a:lnTo>
                  <a:lnTo>
                    <a:pt x="14" y="16"/>
                  </a:lnTo>
                  <a:lnTo>
                    <a:pt x="14" y="15"/>
                  </a:lnTo>
                  <a:close/>
                  <a:moveTo>
                    <a:pt x="15" y="17"/>
                  </a:moveTo>
                  <a:lnTo>
                    <a:pt x="15" y="17"/>
                  </a:lnTo>
                  <a:lnTo>
                    <a:pt x="14" y="15"/>
                  </a:lnTo>
                  <a:lnTo>
                    <a:pt x="15" y="17"/>
                  </a:lnTo>
                  <a:close/>
                  <a:moveTo>
                    <a:pt x="15" y="17"/>
                  </a:moveTo>
                  <a:lnTo>
                    <a:pt x="15" y="17"/>
                  </a:lnTo>
                  <a:lnTo>
                    <a:pt x="14" y="16"/>
                  </a:lnTo>
                  <a:lnTo>
                    <a:pt x="15" y="17"/>
                  </a:lnTo>
                  <a:close/>
                  <a:moveTo>
                    <a:pt x="15" y="17"/>
                  </a:moveTo>
                  <a:cubicBezTo>
                    <a:pt x="14" y="17"/>
                    <a:pt x="13" y="17"/>
                    <a:pt x="13" y="17"/>
                  </a:cubicBezTo>
                  <a:lnTo>
                    <a:pt x="12" y="16"/>
                  </a:lnTo>
                  <a:cubicBezTo>
                    <a:pt x="13" y="16"/>
                    <a:pt x="13" y="16"/>
                    <a:pt x="14" y="15"/>
                  </a:cubicBezTo>
                  <a:lnTo>
                    <a:pt x="15" y="17"/>
                  </a:lnTo>
                  <a:close/>
                  <a:moveTo>
                    <a:pt x="13" y="17"/>
                  </a:moveTo>
                  <a:cubicBezTo>
                    <a:pt x="12" y="17"/>
                    <a:pt x="11" y="17"/>
                    <a:pt x="10" y="17"/>
                  </a:cubicBezTo>
                  <a:lnTo>
                    <a:pt x="10" y="16"/>
                  </a:lnTo>
                  <a:cubicBezTo>
                    <a:pt x="11" y="16"/>
                    <a:pt x="12" y="16"/>
                    <a:pt x="12" y="16"/>
                  </a:cubicBezTo>
                  <a:lnTo>
                    <a:pt x="13" y="17"/>
                  </a:lnTo>
                  <a:close/>
                  <a:moveTo>
                    <a:pt x="10" y="17"/>
                  </a:moveTo>
                  <a:cubicBezTo>
                    <a:pt x="7" y="17"/>
                    <a:pt x="3" y="15"/>
                    <a:pt x="1" y="12"/>
                  </a:cubicBezTo>
                  <a:lnTo>
                    <a:pt x="2" y="11"/>
                  </a:lnTo>
                  <a:cubicBezTo>
                    <a:pt x="4" y="14"/>
                    <a:pt x="7" y="16"/>
                    <a:pt x="10" y="16"/>
                  </a:cubicBezTo>
                  <a:lnTo>
                    <a:pt x="10" y="17"/>
                  </a:lnTo>
                  <a:close/>
                  <a:moveTo>
                    <a:pt x="1" y="12"/>
                  </a:moveTo>
                  <a:lnTo>
                    <a:pt x="0" y="11"/>
                  </a:lnTo>
                  <a:lnTo>
                    <a:pt x="1" y="11"/>
                  </a:lnTo>
                  <a:lnTo>
                    <a:pt x="1" y="12"/>
                  </a:lnTo>
                  <a:close/>
                  <a:moveTo>
                    <a:pt x="1" y="11"/>
                  </a:moveTo>
                  <a:cubicBezTo>
                    <a:pt x="2" y="10"/>
                    <a:pt x="3" y="10"/>
                    <a:pt x="4" y="8"/>
                  </a:cubicBezTo>
                  <a:lnTo>
                    <a:pt x="5" y="9"/>
                  </a:lnTo>
                  <a:cubicBezTo>
                    <a:pt x="4" y="11"/>
                    <a:pt x="3" y="12"/>
                    <a:pt x="2" y="12"/>
                  </a:cubicBezTo>
                  <a:lnTo>
                    <a:pt x="1" y="11"/>
                  </a:lnTo>
                  <a:close/>
                  <a:moveTo>
                    <a:pt x="4" y="8"/>
                  </a:moveTo>
                  <a:cubicBezTo>
                    <a:pt x="5" y="7"/>
                    <a:pt x="6" y="6"/>
                    <a:pt x="6" y="5"/>
                  </a:cubicBezTo>
                  <a:lnTo>
                    <a:pt x="7" y="6"/>
                  </a:lnTo>
                  <a:cubicBezTo>
                    <a:pt x="7" y="7"/>
                    <a:pt x="6" y="8"/>
                    <a:pt x="5" y="9"/>
                  </a:cubicBezTo>
                  <a:lnTo>
                    <a:pt x="4" y="8"/>
                  </a:lnTo>
                  <a:close/>
                  <a:moveTo>
                    <a:pt x="7" y="6"/>
                  </a:moveTo>
                  <a:lnTo>
                    <a:pt x="7" y="6"/>
                  </a:lnTo>
                  <a:lnTo>
                    <a:pt x="7" y="5"/>
                  </a:lnTo>
                  <a:lnTo>
                    <a:pt x="7" y="6"/>
                  </a:lnTo>
                  <a:close/>
                  <a:moveTo>
                    <a:pt x="6" y="5"/>
                  </a:moveTo>
                  <a:lnTo>
                    <a:pt x="6" y="5"/>
                  </a:lnTo>
                  <a:lnTo>
                    <a:pt x="7" y="5"/>
                  </a:lnTo>
                  <a:lnTo>
                    <a:pt x="7" y="6"/>
                  </a:lnTo>
                  <a:lnTo>
                    <a:pt x="6" y="5"/>
                  </a:lnTo>
                  <a:close/>
                  <a:moveTo>
                    <a:pt x="6" y="5"/>
                  </a:moveTo>
                  <a:cubicBezTo>
                    <a:pt x="6" y="5"/>
                    <a:pt x="6" y="4"/>
                    <a:pt x="6" y="3"/>
                  </a:cubicBezTo>
                  <a:lnTo>
                    <a:pt x="8" y="3"/>
                  </a:lnTo>
                  <a:cubicBezTo>
                    <a:pt x="8" y="4"/>
                    <a:pt x="8" y="5"/>
                    <a:pt x="7" y="5"/>
                  </a:cubicBezTo>
                  <a:lnTo>
                    <a:pt x="6" y="5"/>
                  </a:lnTo>
                  <a:close/>
                  <a:moveTo>
                    <a:pt x="6" y="3"/>
                  </a:moveTo>
                  <a:cubicBezTo>
                    <a:pt x="7" y="3"/>
                    <a:pt x="7" y="2"/>
                    <a:pt x="7" y="1"/>
                  </a:cubicBezTo>
                  <a:lnTo>
                    <a:pt x="8" y="2"/>
                  </a:lnTo>
                  <a:cubicBezTo>
                    <a:pt x="8" y="2"/>
                    <a:pt x="8" y="3"/>
                    <a:pt x="8" y="3"/>
                  </a:cubicBezTo>
                  <a:lnTo>
                    <a:pt x="6"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2" name="Freeform 122">
              <a:extLst>
                <a:ext uri="{FF2B5EF4-FFF2-40B4-BE49-F238E27FC236}">
                  <a16:creationId xmlns:a16="http://schemas.microsoft.com/office/drawing/2014/main" id="{559933DA-72A1-2CA7-4F52-170519EC9DB3}"/>
                </a:ext>
              </a:extLst>
            </p:cNvPr>
            <p:cNvSpPr>
              <a:spLocks noEditPoints="1"/>
            </p:cNvSpPr>
            <p:nvPr/>
          </p:nvSpPr>
          <p:spPr bwMode="auto">
            <a:xfrm>
              <a:off x="2970" y="1593"/>
              <a:ext cx="134" cy="89"/>
            </a:xfrm>
            <a:custGeom>
              <a:avLst/>
              <a:gdLst>
                <a:gd name="T0" fmla="*/ 634602 w 24"/>
                <a:gd name="T1" fmla="*/ 149387 h 16"/>
                <a:gd name="T2" fmla="*/ 667677 w 24"/>
                <a:gd name="T3" fmla="*/ 149387 h 16"/>
                <a:gd name="T4" fmla="*/ 634602 w 24"/>
                <a:gd name="T5" fmla="*/ 149387 h 16"/>
                <a:gd name="T6" fmla="*/ 575245 w 24"/>
                <a:gd name="T7" fmla="*/ 31684 h 16"/>
                <a:gd name="T8" fmla="*/ 634602 w 24"/>
                <a:gd name="T9" fmla="*/ 149387 h 16"/>
                <a:gd name="T10" fmla="*/ 423652 w 24"/>
                <a:gd name="T11" fmla="*/ 31684 h 16"/>
                <a:gd name="T12" fmla="*/ 575245 w 24"/>
                <a:gd name="T13" fmla="*/ 31684 h 16"/>
                <a:gd name="T14" fmla="*/ 423652 w 24"/>
                <a:gd name="T15" fmla="*/ 0 h 16"/>
                <a:gd name="T16" fmla="*/ 423652 w 24"/>
                <a:gd name="T17" fmla="*/ 31684 h 16"/>
                <a:gd name="T18" fmla="*/ 423652 w 24"/>
                <a:gd name="T19" fmla="*/ 31684 h 16"/>
                <a:gd name="T20" fmla="*/ 331404 w 24"/>
                <a:gd name="T21" fmla="*/ 31684 h 16"/>
                <a:gd name="T22" fmla="*/ 423652 w 24"/>
                <a:gd name="T23" fmla="*/ 31684 h 16"/>
                <a:gd name="T24" fmla="*/ 331404 w 24"/>
                <a:gd name="T25" fmla="*/ 31684 h 16"/>
                <a:gd name="T26" fmla="*/ 331404 w 24"/>
                <a:gd name="T27" fmla="*/ 58356 h 16"/>
                <a:gd name="T28" fmla="*/ 331404 w 24"/>
                <a:gd name="T29" fmla="*/ 31684 h 16"/>
                <a:gd name="T30" fmla="*/ 331404 w 24"/>
                <a:gd name="T31" fmla="*/ 58356 h 16"/>
                <a:gd name="T32" fmla="*/ 331404 w 24"/>
                <a:gd name="T33" fmla="*/ 58356 h 16"/>
                <a:gd name="T34" fmla="*/ 331404 w 24"/>
                <a:gd name="T35" fmla="*/ 58356 h 16"/>
                <a:gd name="T36" fmla="*/ 271177 w 24"/>
                <a:gd name="T37" fmla="*/ 90875 h 16"/>
                <a:gd name="T38" fmla="*/ 331404 w 24"/>
                <a:gd name="T39" fmla="*/ 31684 h 16"/>
                <a:gd name="T40" fmla="*/ 271177 w 24"/>
                <a:gd name="T41" fmla="*/ 90875 h 16"/>
                <a:gd name="T42" fmla="*/ 211826 w 24"/>
                <a:gd name="T43" fmla="*/ 90875 h 16"/>
                <a:gd name="T44" fmla="*/ 271177 w 24"/>
                <a:gd name="T45" fmla="*/ 90875 h 16"/>
                <a:gd name="T46" fmla="*/ 243841 w 24"/>
                <a:gd name="T47" fmla="*/ 116868 h 16"/>
                <a:gd name="T48" fmla="*/ 243841 w 24"/>
                <a:gd name="T49" fmla="*/ 116868 h 16"/>
                <a:gd name="T50" fmla="*/ 59356 w 24"/>
                <a:gd name="T51" fmla="*/ 383985 h 16"/>
                <a:gd name="T52" fmla="*/ 211826 w 24"/>
                <a:gd name="T53" fmla="*/ 90875 h 16"/>
                <a:gd name="T54" fmla="*/ 59356 w 24"/>
                <a:gd name="T55" fmla="*/ 383985 h 16"/>
                <a:gd name="T56" fmla="*/ 33076 w 24"/>
                <a:gd name="T57" fmla="*/ 383985 h 16"/>
                <a:gd name="T58" fmla="*/ 59356 w 24"/>
                <a:gd name="T59" fmla="*/ 383985 h 16"/>
                <a:gd name="T60" fmla="*/ 33076 w 24"/>
                <a:gd name="T61" fmla="*/ 442341 h 16"/>
                <a:gd name="T62" fmla="*/ 59356 w 24"/>
                <a:gd name="T63" fmla="*/ 383985 h 16"/>
                <a:gd name="T64" fmla="*/ 184674 w 24"/>
                <a:gd name="T65" fmla="*/ 415480 h 16"/>
                <a:gd name="T66" fmla="*/ 33076 w 24"/>
                <a:gd name="T67" fmla="*/ 442341 h 16"/>
                <a:gd name="T68" fmla="*/ 184674 w 24"/>
                <a:gd name="T69" fmla="*/ 415480 h 16"/>
                <a:gd name="T70" fmla="*/ 184674 w 24"/>
                <a:gd name="T71" fmla="*/ 442341 h 16"/>
                <a:gd name="T72" fmla="*/ 184674 w 24"/>
                <a:gd name="T73" fmla="*/ 415480 h 16"/>
                <a:gd name="T74" fmla="*/ 184674 w 24"/>
                <a:gd name="T75" fmla="*/ 442341 h 16"/>
                <a:gd name="T76" fmla="*/ 184674 w 24"/>
                <a:gd name="T77" fmla="*/ 415480 h 16"/>
                <a:gd name="T78" fmla="*/ 184674 w 24"/>
                <a:gd name="T79" fmla="*/ 442341 h 16"/>
                <a:gd name="T80" fmla="*/ 184674 w 24"/>
                <a:gd name="T81" fmla="*/ 415480 h 16"/>
                <a:gd name="T82" fmla="*/ 667677 w 24"/>
                <a:gd name="T83" fmla="*/ 266099 h 16"/>
                <a:gd name="T84" fmla="*/ 184674 w 24"/>
                <a:gd name="T85" fmla="*/ 442341 h 16"/>
                <a:gd name="T86" fmla="*/ 667677 w 24"/>
                <a:gd name="T87" fmla="*/ 266099 h 16"/>
                <a:gd name="T88" fmla="*/ 667677 w 24"/>
                <a:gd name="T89" fmla="*/ 298801 h 16"/>
                <a:gd name="T90" fmla="*/ 667677 w 24"/>
                <a:gd name="T91" fmla="*/ 266099 h 16"/>
                <a:gd name="T92" fmla="*/ 694829 w 24"/>
                <a:gd name="T93" fmla="*/ 207743 h 16"/>
                <a:gd name="T94" fmla="*/ 667677 w 24"/>
                <a:gd name="T95" fmla="*/ 266099 h 16"/>
                <a:gd name="T96" fmla="*/ 667677 w 24"/>
                <a:gd name="T97" fmla="*/ 239393 h 16"/>
                <a:gd name="T98" fmla="*/ 667677 w 24"/>
                <a:gd name="T99" fmla="*/ 239393 h 16"/>
                <a:gd name="T100" fmla="*/ 634602 w 24"/>
                <a:gd name="T101" fmla="*/ 149387 h 16"/>
                <a:gd name="T102" fmla="*/ 694829 w 24"/>
                <a:gd name="T103" fmla="*/ 207743 h 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 h="16">
                  <a:moveTo>
                    <a:pt x="21" y="5"/>
                  </a:moveTo>
                  <a:cubicBezTo>
                    <a:pt x="21" y="5"/>
                    <a:pt x="21" y="5"/>
                    <a:pt x="21" y="5"/>
                  </a:cubicBezTo>
                  <a:lnTo>
                    <a:pt x="22" y="4"/>
                  </a:lnTo>
                  <a:cubicBezTo>
                    <a:pt x="22" y="5"/>
                    <a:pt x="22" y="5"/>
                    <a:pt x="22" y="5"/>
                  </a:cubicBezTo>
                  <a:lnTo>
                    <a:pt x="21" y="5"/>
                  </a:lnTo>
                  <a:close/>
                  <a:moveTo>
                    <a:pt x="21" y="5"/>
                  </a:moveTo>
                  <a:cubicBezTo>
                    <a:pt x="21" y="4"/>
                    <a:pt x="20" y="3"/>
                    <a:pt x="18" y="3"/>
                  </a:cubicBezTo>
                  <a:lnTo>
                    <a:pt x="19" y="1"/>
                  </a:lnTo>
                  <a:cubicBezTo>
                    <a:pt x="20" y="2"/>
                    <a:pt x="22" y="3"/>
                    <a:pt x="22" y="4"/>
                  </a:cubicBezTo>
                  <a:lnTo>
                    <a:pt x="21" y="5"/>
                  </a:lnTo>
                  <a:close/>
                  <a:moveTo>
                    <a:pt x="18" y="3"/>
                  </a:moveTo>
                  <a:cubicBezTo>
                    <a:pt x="17" y="2"/>
                    <a:pt x="15" y="1"/>
                    <a:pt x="14" y="1"/>
                  </a:cubicBezTo>
                  <a:lnTo>
                    <a:pt x="14" y="0"/>
                  </a:lnTo>
                  <a:cubicBezTo>
                    <a:pt x="16" y="0"/>
                    <a:pt x="17" y="1"/>
                    <a:pt x="19" y="1"/>
                  </a:cubicBezTo>
                  <a:lnTo>
                    <a:pt x="18" y="3"/>
                  </a:lnTo>
                  <a:close/>
                  <a:moveTo>
                    <a:pt x="14" y="0"/>
                  </a:moveTo>
                  <a:lnTo>
                    <a:pt x="14" y="0"/>
                  </a:lnTo>
                  <a:lnTo>
                    <a:pt x="14" y="1"/>
                  </a:lnTo>
                  <a:lnTo>
                    <a:pt x="14" y="0"/>
                  </a:lnTo>
                  <a:close/>
                  <a:moveTo>
                    <a:pt x="14" y="1"/>
                  </a:moveTo>
                  <a:cubicBezTo>
                    <a:pt x="13" y="1"/>
                    <a:pt x="12" y="1"/>
                    <a:pt x="11" y="2"/>
                  </a:cubicBezTo>
                  <a:lnTo>
                    <a:pt x="11" y="1"/>
                  </a:lnTo>
                  <a:cubicBezTo>
                    <a:pt x="12" y="0"/>
                    <a:pt x="13" y="0"/>
                    <a:pt x="14" y="0"/>
                  </a:cubicBezTo>
                  <a:lnTo>
                    <a:pt x="14" y="1"/>
                  </a:lnTo>
                  <a:close/>
                  <a:moveTo>
                    <a:pt x="11" y="1"/>
                  </a:moveTo>
                  <a:lnTo>
                    <a:pt x="11" y="1"/>
                  </a:lnTo>
                  <a:close/>
                  <a:moveTo>
                    <a:pt x="11" y="2"/>
                  </a:moveTo>
                  <a:lnTo>
                    <a:pt x="11" y="2"/>
                  </a:lnTo>
                  <a:lnTo>
                    <a:pt x="11" y="1"/>
                  </a:lnTo>
                  <a:lnTo>
                    <a:pt x="11" y="2"/>
                  </a:lnTo>
                  <a:close/>
                  <a:moveTo>
                    <a:pt x="11" y="2"/>
                  </a:moveTo>
                  <a:lnTo>
                    <a:pt x="11" y="2"/>
                  </a:lnTo>
                  <a:lnTo>
                    <a:pt x="11" y="1"/>
                  </a:lnTo>
                  <a:lnTo>
                    <a:pt x="11" y="2"/>
                  </a:lnTo>
                  <a:close/>
                  <a:moveTo>
                    <a:pt x="11" y="2"/>
                  </a:moveTo>
                  <a:cubicBezTo>
                    <a:pt x="11" y="2"/>
                    <a:pt x="10" y="2"/>
                    <a:pt x="9" y="3"/>
                  </a:cubicBezTo>
                  <a:lnTo>
                    <a:pt x="9" y="2"/>
                  </a:lnTo>
                  <a:cubicBezTo>
                    <a:pt x="9" y="1"/>
                    <a:pt x="10" y="1"/>
                    <a:pt x="11" y="1"/>
                  </a:cubicBezTo>
                  <a:lnTo>
                    <a:pt x="11" y="2"/>
                  </a:lnTo>
                  <a:close/>
                  <a:moveTo>
                    <a:pt x="9" y="3"/>
                  </a:moveTo>
                  <a:cubicBezTo>
                    <a:pt x="9" y="3"/>
                    <a:pt x="8" y="4"/>
                    <a:pt x="8" y="4"/>
                  </a:cubicBezTo>
                  <a:lnTo>
                    <a:pt x="7" y="3"/>
                  </a:lnTo>
                  <a:cubicBezTo>
                    <a:pt x="7" y="3"/>
                    <a:pt x="8" y="2"/>
                    <a:pt x="9" y="2"/>
                  </a:cubicBezTo>
                  <a:lnTo>
                    <a:pt x="9" y="3"/>
                  </a:lnTo>
                  <a:close/>
                  <a:moveTo>
                    <a:pt x="8" y="4"/>
                  </a:moveTo>
                  <a:lnTo>
                    <a:pt x="8" y="4"/>
                  </a:lnTo>
                  <a:lnTo>
                    <a:pt x="7" y="4"/>
                  </a:lnTo>
                  <a:lnTo>
                    <a:pt x="8" y="4"/>
                  </a:lnTo>
                  <a:close/>
                  <a:moveTo>
                    <a:pt x="8" y="4"/>
                  </a:moveTo>
                  <a:cubicBezTo>
                    <a:pt x="5" y="7"/>
                    <a:pt x="3" y="10"/>
                    <a:pt x="2" y="13"/>
                  </a:cubicBezTo>
                  <a:lnTo>
                    <a:pt x="1" y="13"/>
                  </a:lnTo>
                  <a:cubicBezTo>
                    <a:pt x="2" y="9"/>
                    <a:pt x="4" y="6"/>
                    <a:pt x="7" y="3"/>
                  </a:cubicBezTo>
                  <a:lnTo>
                    <a:pt x="8" y="4"/>
                  </a:lnTo>
                  <a:close/>
                  <a:moveTo>
                    <a:pt x="2" y="13"/>
                  </a:moveTo>
                  <a:lnTo>
                    <a:pt x="2" y="13"/>
                  </a:lnTo>
                  <a:lnTo>
                    <a:pt x="1" y="13"/>
                  </a:lnTo>
                  <a:lnTo>
                    <a:pt x="2" y="13"/>
                  </a:lnTo>
                  <a:close/>
                  <a:moveTo>
                    <a:pt x="2" y="13"/>
                  </a:moveTo>
                  <a:cubicBezTo>
                    <a:pt x="2" y="14"/>
                    <a:pt x="2" y="14"/>
                    <a:pt x="2" y="14"/>
                  </a:cubicBezTo>
                  <a:lnTo>
                    <a:pt x="1" y="15"/>
                  </a:lnTo>
                  <a:cubicBezTo>
                    <a:pt x="0" y="15"/>
                    <a:pt x="0" y="14"/>
                    <a:pt x="1" y="13"/>
                  </a:cubicBezTo>
                  <a:lnTo>
                    <a:pt x="2" y="13"/>
                  </a:lnTo>
                  <a:close/>
                  <a:moveTo>
                    <a:pt x="2" y="14"/>
                  </a:moveTo>
                  <a:cubicBezTo>
                    <a:pt x="3" y="14"/>
                    <a:pt x="5" y="14"/>
                    <a:pt x="6" y="14"/>
                  </a:cubicBezTo>
                  <a:lnTo>
                    <a:pt x="6" y="15"/>
                  </a:lnTo>
                  <a:cubicBezTo>
                    <a:pt x="5" y="15"/>
                    <a:pt x="3" y="16"/>
                    <a:pt x="1" y="15"/>
                  </a:cubicBezTo>
                  <a:lnTo>
                    <a:pt x="2" y="14"/>
                  </a:lnTo>
                  <a:close/>
                  <a:moveTo>
                    <a:pt x="6" y="14"/>
                  </a:moveTo>
                  <a:lnTo>
                    <a:pt x="6" y="14"/>
                  </a:lnTo>
                  <a:lnTo>
                    <a:pt x="6" y="15"/>
                  </a:lnTo>
                  <a:lnTo>
                    <a:pt x="6" y="14"/>
                  </a:lnTo>
                  <a:close/>
                  <a:moveTo>
                    <a:pt x="6" y="15"/>
                  </a:moveTo>
                  <a:lnTo>
                    <a:pt x="6" y="15"/>
                  </a:lnTo>
                  <a:close/>
                  <a:moveTo>
                    <a:pt x="6" y="14"/>
                  </a:moveTo>
                  <a:lnTo>
                    <a:pt x="6" y="14"/>
                  </a:lnTo>
                  <a:lnTo>
                    <a:pt x="6" y="15"/>
                  </a:lnTo>
                  <a:lnTo>
                    <a:pt x="6" y="14"/>
                  </a:lnTo>
                  <a:close/>
                  <a:moveTo>
                    <a:pt x="6" y="14"/>
                  </a:moveTo>
                  <a:cubicBezTo>
                    <a:pt x="12" y="14"/>
                    <a:pt x="18" y="13"/>
                    <a:pt x="22" y="9"/>
                  </a:cubicBezTo>
                  <a:lnTo>
                    <a:pt x="23" y="10"/>
                  </a:lnTo>
                  <a:cubicBezTo>
                    <a:pt x="19" y="14"/>
                    <a:pt x="12" y="15"/>
                    <a:pt x="6" y="15"/>
                  </a:cubicBezTo>
                  <a:lnTo>
                    <a:pt x="6" y="14"/>
                  </a:lnTo>
                  <a:close/>
                  <a:moveTo>
                    <a:pt x="22" y="9"/>
                  </a:moveTo>
                  <a:lnTo>
                    <a:pt x="22" y="9"/>
                  </a:lnTo>
                  <a:lnTo>
                    <a:pt x="22" y="10"/>
                  </a:lnTo>
                  <a:lnTo>
                    <a:pt x="22" y="9"/>
                  </a:lnTo>
                  <a:close/>
                  <a:moveTo>
                    <a:pt x="22" y="9"/>
                  </a:moveTo>
                  <a:cubicBezTo>
                    <a:pt x="22" y="9"/>
                    <a:pt x="22" y="8"/>
                    <a:pt x="22" y="8"/>
                  </a:cubicBezTo>
                  <a:lnTo>
                    <a:pt x="23" y="7"/>
                  </a:lnTo>
                  <a:cubicBezTo>
                    <a:pt x="24" y="8"/>
                    <a:pt x="24" y="9"/>
                    <a:pt x="23" y="10"/>
                  </a:cubicBezTo>
                  <a:lnTo>
                    <a:pt x="22" y="9"/>
                  </a:lnTo>
                  <a:close/>
                  <a:moveTo>
                    <a:pt x="22" y="8"/>
                  </a:moveTo>
                  <a:lnTo>
                    <a:pt x="22" y="8"/>
                  </a:lnTo>
                  <a:lnTo>
                    <a:pt x="22" y="7"/>
                  </a:lnTo>
                  <a:lnTo>
                    <a:pt x="22" y="8"/>
                  </a:lnTo>
                  <a:close/>
                  <a:moveTo>
                    <a:pt x="22" y="8"/>
                  </a:moveTo>
                  <a:cubicBezTo>
                    <a:pt x="21" y="7"/>
                    <a:pt x="21" y="6"/>
                    <a:pt x="21" y="5"/>
                  </a:cubicBezTo>
                  <a:lnTo>
                    <a:pt x="22" y="6"/>
                  </a:lnTo>
                  <a:cubicBezTo>
                    <a:pt x="22" y="6"/>
                    <a:pt x="23" y="7"/>
                    <a:pt x="23" y="7"/>
                  </a:cubicBezTo>
                  <a:lnTo>
                    <a:pt x="22"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3" name="Freeform 123">
              <a:extLst>
                <a:ext uri="{FF2B5EF4-FFF2-40B4-BE49-F238E27FC236}">
                  <a16:creationId xmlns:a16="http://schemas.microsoft.com/office/drawing/2014/main" id="{C7B49614-C1FE-1BB6-E455-CA49BF590A48}"/>
                </a:ext>
              </a:extLst>
            </p:cNvPr>
            <p:cNvSpPr>
              <a:spLocks/>
            </p:cNvSpPr>
            <p:nvPr/>
          </p:nvSpPr>
          <p:spPr bwMode="auto">
            <a:xfrm>
              <a:off x="3104" y="1581"/>
              <a:ext cx="90" cy="56"/>
            </a:xfrm>
            <a:custGeom>
              <a:avLst/>
              <a:gdLst>
                <a:gd name="T0" fmla="*/ 473597 w 16"/>
                <a:gd name="T1" fmla="*/ 93419 h 10"/>
                <a:gd name="T2" fmla="*/ 158237 w 16"/>
                <a:gd name="T3" fmla="*/ 33365 h 10"/>
                <a:gd name="T4" fmla="*/ 96126 w 16"/>
                <a:gd name="T5" fmla="*/ 275374 h 10"/>
                <a:gd name="T6" fmla="*/ 473597 w 16"/>
                <a:gd name="T7" fmla="*/ 214441 h 10"/>
                <a:gd name="T8" fmla="*/ 473597 w 16"/>
                <a:gd name="T9" fmla="*/ 93419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0">
                  <a:moveTo>
                    <a:pt x="15" y="3"/>
                  </a:moveTo>
                  <a:cubicBezTo>
                    <a:pt x="11" y="3"/>
                    <a:pt x="8" y="0"/>
                    <a:pt x="5" y="1"/>
                  </a:cubicBezTo>
                  <a:cubicBezTo>
                    <a:pt x="1" y="2"/>
                    <a:pt x="0" y="9"/>
                    <a:pt x="3" y="9"/>
                  </a:cubicBezTo>
                  <a:cubicBezTo>
                    <a:pt x="8" y="9"/>
                    <a:pt x="11" y="10"/>
                    <a:pt x="15" y="7"/>
                  </a:cubicBezTo>
                  <a:cubicBezTo>
                    <a:pt x="16" y="6"/>
                    <a:pt x="14" y="4"/>
                    <a:pt x="1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4" name="Freeform 124">
              <a:extLst>
                <a:ext uri="{FF2B5EF4-FFF2-40B4-BE49-F238E27FC236}">
                  <a16:creationId xmlns:a16="http://schemas.microsoft.com/office/drawing/2014/main" id="{3FEE8508-D783-B91D-9793-5B7A54E416AE}"/>
                </a:ext>
              </a:extLst>
            </p:cNvPr>
            <p:cNvSpPr>
              <a:spLocks noEditPoints="1"/>
            </p:cNvSpPr>
            <p:nvPr/>
          </p:nvSpPr>
          <p:spPr bwMode="auto">
            <a:xfrm>
              <a:off x="3110" y="1581"/>
              <a:ext cx="84" cy="56"/>
            </a:xfrm>
            <a:custGeom>
              <a:avLst/>
              <a:gdLst>
                <a:gd name="T0" fmla="*/ 275374 w 15"/>
                <a:gd name="T1" fmla="*/ 60934 h 10"/>
                <a:gd name="T2" fmla="*/ 429727 w 15"/>
                <a:gd name="T3" fmla="*/ 60934 h 10"/>
                <a:gd name="T4" fmla="*/ 275374 w 15"/>
                <a:gd name="T5" fmla="*/ 60934 h 10"/>
                <a:gd name="T6" fmla="*/ 93419 w 15"/>
                <a:gd name="T7" fmla="*/ 0 h 10"/>
                <a:gd name="T8" fmla="*/ 275374 w 15"/>
                <a:gd name="T9" fmla="*/ 60934 h 10"/>
                <a:gd name="T10" fmla="*/ 120988 w 15"/>
                <a:gd name="T11" fmla="*/ 60934 h 10"/>
                <a:gd name="T12" fmla="*/ 120988 w 15"/>
                <a:gd name="T13" fmla="*/ 60934 h 10"/>
                <a:gd name="T14" fmla="*/ 33365 w 15"/>
                <a:gd name="T15" fmla="*/ 154353 h 10"/>
                <a:gd name="T16" fmla="*/ 93419 w 15"/>
                <a:gd name="T17" fmla="*/ 0 h 10"/>
                <a:gd name="T18" fmla="*/ 33365 w 15"/>
                <a:gd name="T19" fmla="*/ 154353 h 10"/>
                <a:gd name="T20" fmla="*/ 0 w 15"/>
                <a:gd name="T21" fmla="*/ 214441 h 10"/>
                <a:gd name="T22" fmla="*/ 33365 w 15"/>
                <a:gd name="T23" fmla="*/ 154353 h 10"/>
                <a:gd name="T24" fmla="*/ 0 w 15"/>
                <a:gd name="T25" fmla="*/ 214441 h 10"/>
                <a:gd name="T26" fmla="*/ 33365 w 15"/>
                <a:gd name="T27" fmla="*/ 186844 h 10"/>
                <a:gd name="T28" fmla="*/ 0 w 15"/>
                <a:gd name="T29" fmla="*/ 275374 h 10"/>
                <a:gd name="T30" fmla="*/ 33365 w 15"/>
                <a:gd name="T31" fmla="*/ 186844 h 10"/>
                <a:gd name="T32" fmla="*/ 60934 w 15"/>
                <a:gd name="T33" fmla="*/ 247806 h 10"/>
                <a:gd name="T34" fmla="*/ 0 w 15"/>
                <a:gd name="T35" fmla="*/ 275374 h 10"/>
                <a:gd name="T36" fmla="*/ 60934 w 15"/>
                <a:gd name="T37" fmla="*/ 247806 h 10"/>
                <a:gd name="T38" fmla="*/ 60934 w 15"/>
                <a:gd name="T39" fmla="*/ 275374 h 10"/>
                <a:gd name="T40" fmla="*/ 60934 w 15"/>
                <a:gd name="T41" fmla="*/ 247806 h 10"/>
                <a:gd name="T42" fmla="*/ 120988 w 15"/>
                <a:gd name="T43" fmla="*/ 308739 h 10"/>
                <a:gd name="T44" fmla="*/ 60934 w 15"/>
                <a:gd name="T45" fmla="*/ 247806 h 10"/>
                <a:gd name="T46" fmla="*/ 402158 w 15"/>
                <a:gd name="T47" fmla="*/ 186844 h 10"/>
                <a:gd name="T48" fmla="*/ 120988 w 15"/>
                <a:gd name="T49" fmla="*/ 308739 h 10"/>
                <a:gd name="T50" fmla="*/ 402158 w 15"/>
                <a:gd name="T51" fmla="*/ 186844 h 10"/>
                <a:gd name="T52" fmla="*/ 429727 w 15"/>
                <a:gd name="T53" fmla="*/ 214441 h 10"/>
                <a:gd name="T54" fmla="*/ 402158 w 15"/>
                <a:gd name="T55" fmla="*/ 186844 h 10"/>
                <a:gd name="T56" fmla="*/ 462213 w 15"/>
                <a:gd name="T57" fmla="*/ 154353 h 10"/>
                <a:gd name="T58" fmla="*/ 402158 w 15"/>
                <a:gd name="T59" fmla="*/ 186844 h 10"/>
                <a:gd name="T60" fmla="*/ 402158 w 15"/>
                <a:gd name="T61" fmla="*/ 93419 h 10"/>
                <a:gd name="T62" fmla="*/ 462213 w 15"/>
                <a:gd name="T63" fmla="*/ 154353 h 10"/>
                <a:gd name="T64" fmla="*/ 429727 w 15"/>
                <a:gd name="T65" fmla="*/ 60934 h 10"/>
                <a:gd name="T66" fmla="*/ 462213 w 15"/>
                <a:gd name="T67" fmla="*/ 93419 h 10"/>
                <a:gd name="T68" fmla="*/ 429727 w 15"/>
                <a:gd name="T69" fmla="*/ 60934 h 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10">
                  <a:moveTo>
                    <a:pt x="14" y="4"/>
                  </a:moveTo>
                  <a:cubicBezTo>
                    <a:pt x="12" y="4"/>
                    <a:pt x="11" y="3"/>
                    <a:pt x="9" y="2"/>
                  </a:cubicBezTo>
                  <a:lnTo>
                    <a:pt x="10" y="1"/>
                  </a:lnTo>
                  <a:cubicBezTo>
                    <a:pt x="11" y="2"/>
                    <a:pt x="12" y="2"/>
                    <a:pt x="14" y="2"/>
                  </a:cubicBezTo>
                  <a:lnTo>
                    <a:pt x="14" y="4"/>
                  </a:lnTo>
                  <a:close/>
                  <a:moveTo>
                    <a:pt x="9" y="2"/>
                  </a:moveTo>
                  <a:cubicBezTo>
                    <a:pt x="7" y="2"/>
                    <a:pt x="6" y="1"/>
                    <a:pt x="4" y="2"/>
                  </a:cubicBezTo>
                  <a:lnTo>
                    <a:pt x="3" y="0"/>
                  </a:lnTo>
                  <a:cubicBezTo>
                    <a:pt x="6" y="0"/>
                    <a:pt x="8" y="0"/>
                    <a:pt x="10" y="1"/>
                  </a:cubicBezTo>
                  <a:lnTo>
                    <a:pt x="9" y="2"/>
                  </a:lnTo>
                  <a:close/>
                  <a:moveTo>
                    <a:pt x="4" y="2"/>
                  </a:moveTo>
                  <a:lnTo>
                    <a:pt x="4" y="2"/>
                  </a:lnTo>
                  <a:lnTo>
                    <a:pt x="4" y="1"/>
                  </a:lnTo>
                  <a:lnTo>
                    <a:pt x="4" y="2"/>
                  </a:lnTo>
                  <a:close/>
                  <a:moveTo>
                    <a:pt x="4" y="2"/>
                  </a:moveTo>
                  <a:cubicBezTo>
                    <a:pt x="2" y="2"/>
                    <a:pt x="2" y="3"/>
                    <a:pt x="1" y="5"/>
                  </a:cubicBezTo>
                  <a:lnTo>
                    <a:pt x="0" y="4"/>
                  </a:lnTo>
                  <a:cubicBezTo>
                    <a:pt x="0" y="2"/>
                    <a:pt x="2" y="1"/>
                    <a:pt x="3" y="0"/>
                  </a:cubicBezTo>
                  <a:lnTo>
                    <a:pt x="4" y="2"/>
                  </a:lnTo>
                  <a:close/>
                  <a:moveTo>
                    <a:pt x="1" y="5"/>
                  </a:moveTo>
                  <a:cubicBezTo>
                    <a:pt x="1" y="5"/>
                    <a:pt x="1" y="6"/>
                    <a:pt x="1" y="6"/>
                  </a:cubicBezTo>
                  <a:lnTo>
                    <a:pt x="0" y="7"/>
                  </a:lnTo>
                  <a:cubicBezTo>
                    <a:pt x="0" y="6"/>
                    <a:pt x="0" y="5"/>
                    <a:pt x="0" y="4"/>
                  </a:cubicBezTo>
                  <a:lnTo>
                    <a:pt x="1" y="5"/>
                  </a:lnTo>
                  <a:close/>
                  <a:moveTo>
                    <a:pt x="0" y="7"/>
                  </a:moveTo>
                  <a:lnTo>
                    <a:pt x="0" y="7"/>
                  </a:lnTo>
                  <a:close/>
                  <a:moveTo>
                    <a:pt x="1" y="6"/>
                  </a:moveTo>
                  <a:cubicBezTo>
                    <a:pt x="1" y="7"/>
                    <a:pt x="1" y="8"/>
                    <a:pt x="1" y="8"/>
                  </a:cubicBezTo>
                  <a:lnTo>
                    <a:pt x="0" y="9"/>
                  </a:lnTo>
                  <a:cubicBezTo>
                    <a:pt x="0" y="8"/>
                    <a:pt x="0" y="7"/>
                    <a:pt x="0" y="7"/>
                  </a:cubicBezTo>
                  <a:lnTo>
                    <a:pt x="1" y="6"/>
                  </a:lnTo>
                  <a:close/>
                  <a:moveTo>
                    <a:pt x="1" y="8"/>
                  </a:moveTo>
                  <a:cubicBezTo>
                    <a:pt x="1" y="8"/>
                    <a:pt x="2" y="8"/>
                    <a:pt x="2" y="8"/>
                  </a:cubicBezTo>
                  <a:lnTo>
                    <a:pt x="2" y="10"/>
                  </a:lnTo>
                  <a:cubicBezTo>
                    <a:pt x="1" y="10"/>
                    <a:pt x="0" y="9"/>
                    <a:pt x="0" y="9"/>
                  </a:cubicBezTo>
                  <a:lnTo>
                    <a:pt x="1" y="8"/>
                  </a:lnTo>
                  <a:close/>
                  <a:moveTo>
                    <a:pt x="2" y="8"/>
                  </a:moveTo>
                  <a:lnTo>
                    <a:pt x="2" y="8"/>
                  </a:lnTo>
                  <a:lnTo>
                    <a:pt x="2" y="9"/>
                  </a:lnTo>
                  <a:lnTo>
                    <a:pt x="2" y="8"/>
                  </a:lnTo>
                  <a:close/>
                  <a:moveTo>
                    <a:pt x="2" y="8"/>
                  </a:moveTo>
                  <a:cubicBezTo>
                    <a:pt x="3" y="8"/>
                    <a:pt x="3" y="9"/>
                    <a:pt x="4" y="9"/>
                  </a:cubicBezTo>
                  <a:lnTo>
                    <a:pt x="4" y="10"/>
                  </a:lnTo>
                  <a:cubicBezTo>
                    <a:pt x="3" y="10"/>
                    <a:pt x="3" y="10"/>
                    <a:pt x="2" y="10"/>
                  </a:cubicBezTo>
                  <a:lnTo>
                    <a:pt x="2" y="8"/>
                  </a:lnTo>
                  <a:close/>
                  <a:moveTo>
                    <a:pt x="4" y="9"/>
                  </a:moveTo>
                  <a:cubicBezTo>
                    <a:pt x="8" y="9"/>
                    <a:pt x="10" y="9"/>
                    <a:pt x="13" y="6"/>
                  </a:cubicBezTo>
                  <a:lnTo>
                    <a:pt x="14" y="8"/>
                  </a:lnTo>
                  <a:cubicBezTo>
                    <a:pt x="11" y="10"/>
                    <a:pt x="8" y="10"/>
                    <a:pt x="4" y="10"/>
                  </a:cubicBezTo>
                  <a:lnTo>
                    <a:pt x="4" y="9"/>
                  </a:lnTo>
                  <a:close/>
                  <a:moveTo>
                    <a:pt x="13" y="6"/>
                  </a:moveTo>
                  <a:lnTo>
                    <a:pt x="13" y="6"/>
                  </a:lnTo>
                  <a:lnTo>
                    <a:pt x="14" y="7"/>
                  </a:lnTo>
                  <a:lnTo>
                    <a:pt x="13" y="6"/>
                  </a:lnTo>
                  <a:close/>
                  <a:moveTo>
                    <a:pt x="13" y="6"/>
                  </a:moveTo>
                  <a:cubicBezTo>
                    <a:pt x="14" y="6"/>
                    <a:pt x="13" y="6"/>
                    <a:pt x="13" y="5"/>
                  </a:cubicBezTo>
                  <a:lnTo>
                    <a:pt x="15" y="5"/>
                  </a:lnTo>
                  <a:cubicBezTo>
                    <a:pt x="15" y="6"/>
                    <a:pt x="15" y="7"/>
                    <a:pt x="14" y="8"/>
                  </a:cubicBezTo>
                  <a:lnTo>
                    <a:pt x="13" y="6"/>
                  </a:lnTo>
                  <a:close/>
                  <a:moveTo>
                    <a:pt x="13" y="5"/>
                  </a:moveTo>
                  <a:cubicBezTo>
                    <a:pt x="13" y="4"/>
                    <a:pt x="13" y="3"/>
                    <a:pt x="13" y="3"/>
                  </a:cubicBezTo>
                  <a:lnTo>
                    <a:pt x="15" y="3"/>
                  </a:lnTo>
                  <a:cubicBezTo>
                    <a:pt x="14" y="4"/>
                    <a:pt x="15" y="4"/>
                    <a:pt x="15" y="5"/>
                  </a:cubicBezTo>
                  <a:lnTo>
                    <a:pt x="13" y="5"/>
                  </a:lnTo>
                  <a:close/>
                  <a:moveTo>
                    <a:pt x="14" y="2"/>
                  </a:moveTo>
                  <a:lnTo>
                    <a:pt x="15" y="2"/>
                  </a:lnTo>
                  <a:lnTo>
                    <a:pt x="15" y="3"/>
                  </a:lnTo>
                  <a:lnTo>
                    <a:pt x="14" y="3"/>
                  </a:lnTo>
                  <a:lnTo>
                    <a:pt x="1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5" name="Freeform 125">
              <a:extLst>
                <a:ext uri="{FF2B5EF4-FFF2-40B4-BE49-F238E27FC236}">
                  <a16:creationId xmlns:a16="http://schemas.microsoft.com/office/drawing/2014/main" id="{6DED8A67-C88F-03C2-BFC2-36C61BF19995}"/>
                </a:ext>
              </a:extLst>
            </p:cNvPr>
            <p:cNvSpPr>
              <a:spLocks noEditPoints="1"/>
            </p:cNvSpPr>
            <p:nvPr/>
          </p:nvSpPr>
          <p:spPr bwMode="auto">
            <a:xfrm>
              <a:off x="2847" y="1470"/>
              <a:ext cx="201" cy="100"/>
            </a:xfrm>
            <a:custGeom>
              <a:avLst/>
              <a:gdLst>
                <a:gd name="T0" fmla="*/ 911518 w 36"/>
                <a:gd name="T1" fmla="*/ 58117 h 18"/>
                <a:gd name="T2" fmla="*/ 938854 w 36"/>
                <a:gd name="T3" fmla="*/ 31389 h 18"/>
                <a:gd name="T4" fmla="*/ 938854 w 36"/>
                <a:gd name="T5" fmla="*/ 31389 h 18"/>
                <a:gd name="T6" fmla="*/ 911518 w 36"/>
                <a:gd name="T7" fmla="*/ 58117 h 18"/>
                <a:gd name="T8" fmla="*/ 911518 w 36"/>
                <a:gd name="T9" fmla="*/ 58117 h 18"/>
                <a:gd name="T10" fmla="*/ 634602 w 36"/>
                <a:gd name="T11" fmla="*/ 58117 h 18"/>
                <a:gd name="T12" fmla="*/ 911518 w 36"/>
                <a:gd name="T13" fmla="*/ 58117 h 18"/>
                <a:gd name="T14" fmla="*/ 548094 w 36"/>
                <a:gd name="T15" fmla="*/ 116267 h 18"/>
                <a:gd name="T16" fmla="*/ 634602 w 36"/>
                <a:gd name="T17" fmla="*/ 58117 h 18"/>
                <a:gd name="T18" fmla="*/ 548094 w 36"/>
                <a:gd name="T19" fmla="*/ 89506 h 18"/>
                <a:gd name="T20" fmla="*/ 548094 w 36"/>
                <a:gd name="T21" fmla="*/ 116267 h 18"/>
                <a:gd name="T22" fmla="*/ 548094 w 36"/>
                <a:gd name="T23" fmla="*/ 116267 h 18"/>
                <a:gd name="T24" fmla="*/ 548094 w 36"/>
                <a:gd name="T25" fmla="*/ 89506 h 18"/>
                <a:gd name="T26" fmla="*/ 548094 w 36"/>
                <a:gd name="T27" fmla="*/ 116267 h 18"/>
                <a:gd name="T28" fmla="*/ 548094 w 36"/>
                <a:gd name="T29" fmla="*/ 116267 h 18"/>
                <a:gd name="T30" fmla="*/ 548094 w 36"/>
                <a:gd name="T31" fmla="*/ 116267 h 18"/>
                <a:gd name="T32" fmla="*/ 396495 w 36"/>
                <a:gd name="T33" fmla="*/ 116267 h 18"/>
                <a:gd name="T34" fmla="*/ 548094 w 36"/>
                <a:gd name="T35" fmla="*/ 116267 h 18"/>
                <a:gd name="T36" fmla="*/ 33076 w 36"/>
                <a:gd name="T37" fmla="*/ 296294 h 18"/>
                <a:gd name="T38" fmla="*/ 396495 w 36"/>
                <a:gd name="T39" fmla="*/ 116267 h 18"/>
                <a:gd name="T40" fmla="*/ 0 w 36"/>
                <a:gd name="T41" fmla="*/ 296294 h 18"/>
                <a:gd name="T42" fmla="*/ 0 w 36"/>
                <a:gd name="T43" fmla="*/ 264756 h 18"/>
                <a:gd name="T44" fmla="*/ 0 w 36"/>
                <a:gd name="T45" fmla="*/ 296294 h 18"/>
                <a:gd name="T46" fmla="*/ 271177 w 36"/>
                <a:gd name="T47" fmla="*/ 439133 h 18"/>
                <a:gd name="T48" fmla="*/ 0 w 36"/>
                <a:gd name="T49" fmla="*/ 296294 h 18"/>
                <a:gd name="T50" fmla="*/ 271177 w 36"/>
                <a:gd name="T51" fmla="*/ 439133 h 18"/>
                <a:gd name="T52" fmla="*/ 575245 w 36"/>
                <a:gd name="T53" fmla="*/ 529661 h 18"/>
                <a:gd name="T54" fmla="*/ 271177 w 36"/>
                <a:gd name="T55" fmla="*/ 439133 h 18"/>
                <a:gd name="T56" fmla="*/ 575245 w 36"/>
                <a:gd name="T57" fmla="*/ 470494 h 18"/>
                <a:gd name="T58" fmla="*/ 575245 w 36"/>
                <a:gd name="T59" fmla="*/ 470494 h 18"/>
                <a:gd name="T60" fmla="*/ 819276 w 36"/>
                <a:gd name="T61" fmla="*/ 412561 h 18"/>
                <a:gd name="T62" fmla="*/ 575245 w 36"/>
                <a:gd name="T63" fmla="*/ 529661 h 18"/>
                <a:gd name="T64" fmla="*/ 819276 w 36"/>
                <a:gd name="T65" fmla="*/ 412561 h 18"/>
                <a:gd name="T66" fmla="*/ 1031097 w 36"/>
                <a:gd name="T67" fmla="*/ 296294 h 18"/>
                <a:gd name="T68" fmla="*/ 819276 w 36"/>
                <a:gd name="T69" fmla="*/ 412561 h 18"/>
                <a:gd name="T70" fmla="*/ 1031097 w 36"/>
                <a:gd name="T71" fmla="*/ 264756 h 18"/>
                <a:gd name="T72" fmla="*/ 1031097 w 36"/>
                <a:gd name="T73" fmla="*/ 264756 h 18"/>
                <a:gd name="T74" fmla="*/ 1031097 w 36"/>
                <a:gd name="T75" fmla="*/ 232500 h 18"/>
                <a:gd name="T76" fmla="*/ 1031097 w 36"/>
                <a:gd name="T77" fmla="*/ 296294 h 18"/>
                <a:gd name="T78" fmla="*/ 1031097 w 36"/>
                <a:gd name="T79" fmla="*/ 232500 h 18"/>
                <a:gd name="T80" fmla="*/ 1090453 w 36"/>
                <a:gd name="T81" fmla="*/ 206789 h 18"/>
                <a:gd name="T82" fmla="*/ 1031097 w 36"/>
                <a:gd name="T83" fmla="*/ 232500 h 18"/>
                <a:gd name="T84" fmla="*/ 998021 w 36"/>
                <a:gd name="T85" fmla="*/ 148672 h 18"/>
                <a:gd name="T86" fmla="*/ 1090453 w 36"/>
                <a:gd name="T87" fmla="*/ 206789 h 18"/>
                <a:gd name="T88" fmla="*/ 998021 w 36"/>
                <a:gd name="T89" fmla="*/ 148672 h 18"/>
                <a:gd name="T90" fmla="*/ 938854 w 36"/>
                <a:gd name="T91" fmla="*/ 31389 h 18"/>
                <a:gd name="T92" fmla="*/ 998021 w 36"/>
                <a:gd name="T93" fmla="*/ 148672 h 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 h="18">
                  <a:moveTo>
                    <a:pt x="30" y="2"/>
                  </a:moveTo>
                  <a:lnTo>
                    <a:pt x="30" y="2"/>
                  </a:lnTo>
                  <a:lnTo>
                    <a:pt x="31" y="1"/>
                  </a:lnTo>
                  <a:lnTo>
                    <a:pt x="30" y="2"/>
                  </a:lnTo>
                  <a:close/>
                  <a:moveTo>
                    <a:pt x="31" y="1"/>
                  </a:moveTo>
                  <a:lnTo>
                    <a:pt x="31" y="1"/>
                  </a:lnTo>
                  <a:lnTo>
                    <a:pt x="30" y="2"/>
                  </a:lnTo>
                  <a:lnTo>
                    <a:pt x="31" y="1"/>
                  </a:lnTo>
                  <a:close/>
                  <a:moveTo>
                    <a:pt x="30" y="2"/>
                  </a:moveTo>
                  <a:cubicBezTo>
                    <a:pt x="28" y="1"/>
                    <a:pt x="25" y="2"/>
                    <a:pt x="22" y="3"/>
                  </a:cubicBezTo>
                  <a:lnTo>
                    <a:pt x="21" y="2"/>
                  </a:lnTo>
                  <a:cubicBezTo>
                    <a:pt x="25" y="1"/>
                    <a:pt x="28" y="0"/>
                    <a:pt x="31" y="1"/>
                  </a:cubicBezTo>
                  <a:lnTo>
                    <a:pt x="30" y="2"/>
                  </a:lnTo>
                  <a:close/>
                  <a:moveTo>
                    <a:pt x="22" y="3"/>
                  </a:moveTo>
                  <a:cubicBezTo>
                    <a:pt x="20" y="4"/>
                    <a:pt x="19" y="4"/>
                    <a:pt x="18" y="4"/>
                  </a:cubicBezTo>
                  <a:lnTo>
                    <a:pt x="18" y="3"/>
                  </a:lnTo>
                  <a:cubicBezTo>
                    <a:pt x="19" y="3"/>
                    <a:pt x="20" y="3"/>
                    <a:pt x="21" y="2"/>
                  </a:cubicBezTo>
                  <a:lnTo>
                    <a:pt x="22" y="3"/>
                  </a:lnTo>
                  <a:close/>
                  <a:moveTo>
                    <a:pt x="18" y="3"/>
                  </a:moveTo>
                  <a:lnTo>
                    <a:pt x="18" y="3"/>
                  </a:lnTo>
                  <a:lnTo>
                    <a:pt x="18" y="4"/>
                  </a:lnTo>
                  <a:lnTo>
                    <a:pt x="18" y="3"/>
                  </a:lnTo>
                  <a:close/>
                  <a:moveTo>
                    <a:pt x="18" y="4"/>
                  </a:moveTo>
                  <a:lnTo>
                    <a:pt x="18" y="4"/>
                  </a:lnTo>
                  <a:lnTo>
                    <a:pt x="18" y="3"/>
                  </a:lnTo>
                  <a:lnTo>
                    <a:pt x="18" y="4"/>
                  </a:lnTo>
                  <a:close/>
                  <a:moveTo>
                    <a:pt x="18" y="4"/>
                  </a:moveTo>
                  <a:lnTo>
                    <a:pt x="18" y="4"/>
                  </a:lnTo>
                  <a:close/>
                  <a:moveTo>
                    <a:pt x="18" y="4"/>
                  </a:moveTo>
                  <a:cubicBezTo>
                    <a:pt x="16" y="5"/>
                    <a:pt x="15" y="5"/>
                    <a:pt x="13" y="5"/>
                  </a:cubicBezTo>
                  <a:lnTo>
                    <a:pt x="13" y="4"/>
                  </a:lnTo>
                  <a:cubicBezTo>
                    <a:pt x="14" y="4"/>
                    <a:pt x="16" y="3"/>
                    <a:pt x="18" y="3"/>
                  </a:cubicBezTo>
                  <a:lnTo>
                    <a:pt x="18" y="4"/>
                  </a:lnTo>
                  <a:close/>
                  <a:moveTo>
                    <a:pt x="13" y="5"/>
                  </a:moveTo>
                  <a:cubicBezTo>
                    <a:pt x="8" y="5"/>
                    <a:pt x="3" y="6"/>
                    <a:pt x="1" y="10"/>
                  </a:cubicBezTo>
                  <a:lnTo>
                    <a:pt x="0" y="9"/>
                  </a:lnTo>
                  <a:cubicBezTo>
                    <a:pt x="2" y="4"/>
                    <a:pt x="8" y="4"/>
                    <a:pt x="13" y="4"/>
                  </a:cubicBezTo>
                  <a:lnTo>
                    <a:pt x="13" y="5"/>
                  </a:lnTo>
                  <a:close/>
                  <a:moveTo>
                    <a:pt x="0" y="10"/>
                  </a:moveTo>
                  <a:lnTo>
                    <a:pt x="0" y="10"/>
                  </a:lnTo>
                  <a:lnTo>
                    <a:pt x="0" y="9"/>
                  </a:lnTo>
                  <a:lnTo>
                    <a:pt x="1" y="10"/>
                  </a:lnTo>
                  <a:lnTo>
                    <a:pt x="0" y="10"/>
                  </a:lnTo>
                  <a:close/>
                  <a:moveTo>
                    <a:pt x="1" y="9"/>
                  </a:moveTo>
                  <a:cubicBezTo>
                    <a:pt x="3" y="12"/>
                    <a:pt x="6" y="14"/>
                    <a:pt x="9" y="15"/>
                  </a:cubicBezTo>
                  <a:lnTo>
                    <a:pt x="9" y="16"/>
                  </a:lnTo>
                  <a:cubicBezTo>
                    <a:pt x="5" y="15"/>
                    <a:pt x="2" y="13"/>
                    <a:pt x="0" y="10"/>
                  </a:cubicBezTo>
                  <a:lnTo>
                    <a:pt x="1" y="9"/>
                  </a:lnTo>
                  <a:close/>
                  <a:moveTo>
                    <a:pt x="9" y="15"/>
                  </a:moveTo>
                  <a:cubicBezTo>
                    <a:pt x="12" y="16"/>
                    <a:pt x="16" y="16"/>
                    <a:pt x="19" y="16"/>
                  </a:cubicBezTo>
                  <a:lnTo>
                    <a:pt x="19" y="18"/>
                  </a:lnTo>
                  <a:cubicBezTo>
                    <a:pt x="16" y="17"/>
                    <a:pt x="12" y="17"/>
                    <a:pt x="9" y="16"/>
                  </a:cubicBezTo>
                  <a:lnTo>
                    <a:pt x="9" y="15"/>
                  </a:lnTo>
                  <a:close/>
                  <a:moveTo>
                    <a:pt x="19" y="16"/>
                  </a:moveTo>
                  <a:lnTo>
                    <a:pt x="19" y="16"/>
                  </a:lnTo>
                  <a:lnTo>
                    <a:pt x="19" y="17"/>
                  </a:lnTo>
                  <a:lnTo>
                    <a:pt x="19" y="16"/>
                  </a:lnTo>
                  <a:close/>
                  <a:moveTo>
                    <a:pt x="19" y="16"/>
                  </a:moveTo>
                  <a:cubicBezTo>
                    <a:pt x="22" y="17"/>
                    <a:pt x="24" y="16"/>
                    <a:pt x="27" y="14"/>
                  </a:cubicBezTo>
                  <a:lnTo>
                    <a:pt x="27" y="16"/>
                  </a:lnTo>
                  <a:cubicBezTo>
                    <a:pt x="25" y="17"/>
                    <a:pt x="22" y="18"/>
                    <a:pt x="19" y="18"/>
                  </a:cubicBezTo>
                  <a:lnTo>
                    <a:pt x="19" y="16"/>
                  </a:lnTo>
                  <a:close/>
                  <a:moveTo>
                    <a:pt x="27" y="14"/>
                  </a:moveTo>
                  <a:cubicBezTo>
                    <a:pt x="29" y="13"/>
                    <a:pt x="31" y="11"/>
                    <a:pt x="34" y="9"/>
                  </a:cubicBezTo>
                  <a:lnTo>
                    <a:pt x="34" y="10"/>
                  </a:lnTo>
                  <a:cubicBezTo>
                    <a:pt x="32" y="12"/>
                    <a:pt x="30" y="14"/>
                    <a:pt x="27" y="16"/>
                  </a:cubicBezTo>
                  <a:lnTo>
                    <a:pt x="27" y="14"/>
                  </a:lnTo>
                  <a:close/>
                  <a:moveTo>
                    <a:pt x="34" y="9"/>
                  </a:moveTo>
                  <a:lnTo>
                    <a:pt x="34" y="9"/>
                  </a:lnTo>
                  <a:lnTo>
                    <a:pt x="34" y="10"/>
                  </a:lnTo>
                  <a:lnTo>
                    <a:pt x="34" y="9"/>
                  </a:lnTo>
                  <a:close/>
                  <a:moveTo>
                    <a:pt x="34" y="9"/>
                  </a:moveTo>
                  <a:cubicBezTo>
                    <a:pt x="34" y="9"/>
                    <a:pt x="34" y="9"/>
                    <a:pt x="34" y="8"/>
                  </a:cubicBezTo>
                  <a:lnTo>
                    <a:pt x="35" y="9"/>
                  </a:lnTo>
                  <a:cubicBezTo>
                    <a:pt x="35" y="9"/>
                    <a:pt x="35" y="10"/>
                    <a:pt x="34" y="10"/>
                  </a:cubicBezTo>
                  <a:lnTo>
                    <a:pt x="34" y="9"/>
                  </a:lnTo>
                  <a:close/>
                  <a:moveTo>
                    <a:pt x="34" y="8"/>
                  </a:moveTo>
                  <a:cubicBezTo>
                    <a:pt x="34" y="8"/>
                    <a:pt x="34" y="7"/>
                    <a:pt x="34" y="7"/>
                  </a:cubicBezTo>
                  <a:lnTo>
                    <a:pt x="36" y="7"/>
                  </a:lnTo>
                  <a:cubicBezTo>
                    <a:pt x="36" y="7"/>
                    <a:pt x="36" y="8"/>
                    <a:pt x="35" y="9"/>
                  </a:cubicBezTo>
                  <a:lnTo>
                    <a:pt x="34" y="8"/>
                  </a:lnTo>
                  <a:close/>
                  <a:moveTo>
                    <a:pt x="34" y="7"/>
                  </a:moveTo>
                  <a:cubicBezTo>
                    <a:pt x="34" y="6"/>
                    <a:pt x="34" y="6"/>
                    <a:pt x="33" y="5"/>
                  </a:cubicBezTo>
                  <a:lnTo>
                    <a:pt x="34" y="4"/>
                  </a:lnTo>
                  <a:cubicBezTo>
                    <a:pt x="35" y="5"/>
                    <a:pt x="35" y="6"/>
                    <a:pt x="36" y="7"/>
                  </a:cubicBezTo>
                  <a:lnTo>
                    <a:pt x="34" y="7"/>
                  </a:lnTo>
                  <a:close/>
                  <a:moveTo>
                    <a:pt x="33" y="5"/>
                  </a:moveTo>
                  <a:cubicBezTo>
                    <a:pt x="32" y="4"/>
                    <a:pt x="31" y="3"/>
                    <a:pt x="30" y="2"/>
                  </a:cubicBezTo>
                  <a:lnTo>
                    <a:pt x="31" y="1"/>
                  </a:lnTo>
                  <a:cubicBezTo>
                    <a:pt x="32" y="2"/>
                    <a:pt x="33" y="3"/>
                    <a:pt x="34" y="4"/>
                  </a:cubicBezTo>
                  <a:lnTo>
                    <a:pt x="33"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96" name="Freeform 126">
              <a:extLst>
                <a:ext uri="{FF2B5EF4-FFF2-40B4-BE49-F238E27FC236}">
                  <a16:creationId xmlns:a16="http://schemas.microsoft.com/office/drawing/2014/main" id="{92AE07B6-3D2F-E9FD-B4E2-1B96D87241AF}"/>
                </a:ext>
              </a:extLst>
            </p:cNvPr>
            <p:cNvSpPr>
              <a:spLocks noEditPoints="1"/>
            </p:cNvSpPr>
            <p:nvPr/>
          </p:nvSpPr>
          <p:spPr bwMode="auto">
            <a:xfrm>
              <a:off x="2797" y="1347"/>
              <a:ext cx="156" cy="139"/>
            </a:xfrm>
            <a:custGeom>
              <a:avLst/>
              <a:gdLst>
                <a:gd name="T0" fmla="*/ 450868 w 28"/>
                <a:gd name="T1" fmla="*/ 31442 h 25"/>
                <a:gd name="T2" fmla="*/ 450868 w 28"/>
                <a:gd name="T3" fmla="*/ 90761 h 25"/>
                <a:gd name="T4" fmla="*/ 450868 w 28"/>
                <a:gd name="T5" fmla="*/ 31442 h 25"/>
                <a:gd name="T6" fmla="*/ 177272 w 28"/>
                <a:gd name="T7" fmla="*/ 0 h 25"/>
                <a:gd name="T8" fmla="*/ 209090 w 28"/>
                <a:gd name="T9" fmla="*/ 31442 h 25"/>
                <a:gd name="T10" fmla="*/ 177272 w 28"/>
                <a:gd name="T11" fmla="*/ 0 h 25"/>
                <a:gd name="T12" fmla="*/ 177272 w 28"/>
                <a:gd name="T13" fmla="*/ 0 h 25"/>
                <a:gd name="T14" fmla="*/ 209090 w 28"/>
                <a:gd name="T15" fmla="*/ 31442 h 25"/>
                <a:gd name="T16" fmla="*/ 177272 w 28"/>
                <a:gd name="T17" fmla="*/ 0 h 25"/>
                <a:gd name="T18" fmla="*/ 150300 w 28"/>
                <a:gd name="T19" fmla="*/ 58274 h 25"/>
                <a:gd name="T20" fmla="*/ 177272 w 28"/>
                <a:gd name="T21" fmla="*/ 31442 h 25"/>
                <a:gd name="T22" fmla="*/ 31818 w 28"/>
                <a:gd name="T23" fmla="*/ 116543 h 25"/>
                <a:gd name="T24" fmla="*/ 58790 w 28"/>
                <a:gd name="T25" fmla="*/ 149036 h 25"/>
                <a:gd name="T26" fmla="*/ 58790 w 28"/>
                <a:gd name="T27" fmla="*/ 149036 h 25"/>
                <a:gd name="T28" fmla="*/ 31818 w 28"/>
                <a:gd name="T29" fmla="*/ 116543 h 25"/>
                <a:gd name="T30" fmla="*/ 58790 w 28"/>
                <a:gd name="T31" fmla="*/ 265735 h 25"/>
                <a:gd name="T32" fmla="*/ 118454 w 28"/>
                <a:gd name="T33" fmla="*/ 324003 h 25"/>
                <a:gd name="T34" fmla="*/ 91477 w 28"/>
                <a:gd name="T35" fmla="*/ 265735 h 25"/>
                <a:gd name="T36" fmla="*/ 91477 w 28"/>
                <a:gd name="T37" fmla="*/ 324003 h 25"/>
                <a:gd name="T38" fmla="*/ 209090 w 28"/>
                <a:gd name="T39" fmla="*/ 414737 h 25"/>
                <a:gd name="T40" fmla="*/ 118454 w 28"/>
                <a:gd name="T41" fmla="*/ 324003 h 25"/>
                <a:gd name="T42" fmla="*/ 241778 w 28"/>
                <a:gd name="T43" fmla="*/ 531280 h 25"/>
                <a:gd name="T44" fmla="*/ 241778 w 28"/>
                <a:gd name="T45" fmla="*/ 531280 h 25"/>
                <a:gd name="T46" fmla="*/ 241778 w 28"/>
                <a:gd name="T47" fmla="*/ 531280 h 25"/>
                <a:gd name="T48" fmla="*/ 241778 w 28"/>
                <a:gd name="T49" fmla="*/ 531280 h 25"/>
                <a:gd name="T50" fmla="*/ 300567 w 28"/>
                <a:gd name="T51" fmla="*/ 504631 h 25"/>
                <a:gd name="T52" fmla="*/ 300567 w 28"/>
                <a:gd name="T53" fmla="*/ 504631 h 25"/>
                <a:gd name="T54" fmla="*/ 300567 w 28"/>
                <a:gd name="T55" fmla="*/ 589710 h 25"/>
                <a:gd name="T56" fmla="*/ 327544 w 28"/>
                <a:gd name="T57" fmla="*/ 562906 h 25"/>
                <a:gd name="T58" fmla="*/ 300567 w 28"/>
                <a:gd name="T59" fmla="*/ 589710 h 25"/>
                <a:gd name="T60" fmla="*/ 686935 w 28"/>
                <a:gd name="T61" fmla="*/ 647979 h 25"/>
                <a:gd name="T62" fmla="*/ 386367 w 28"/>
                <a:gd name="T63" fmla="*/ 622197 h 25"/>
                <a:gd name="T64" fmla="*/ 719773 w 28"/>
                <a:gd name="T65" fmla="*/ 680472 h 25"/>
                <a:gd name="T66" fmla="*/ 719773 w 28"/>
                <a:gd name="T67" fmla="*/ 680472 h 25"/>
                <a:gd name="T68" fmla="*/ 686935 w 28"/>
                <a:gd name="T69" fmla="*/ 647979 h 25"/>
                <a:gd name="T70" fmla="*/ 719773 w 28"/>
                <a:gd name="T71" fmla="*/ 680472 h 25"/>
                <a:gd name="T72" fmla="*/ 745725 w 28"/>
                <a:gd name="T73" fmla="*/ 622197 h 25"/>
                <a:gd name="T74" fmla="*/ 719773 w 28"/>
                <a:gd name="T75" fmla="*/ 647979 h 25"/>
                <a:gd name="T76" fmla="*/ 745725 w 28"/>
                <a:gd name="T77" fmla="*/ 647979 h 25"/>
                <a:gd name="T78" fmla="*/ 778596 w 28"/>
                <a:gd name="T79" fmla="*/ 562906 h 25"/>
                <a:gd name="T80" fmla="*/ 745725 w 28"/>
                <a:gd name="T81" fmla="*/ 622197 h 25"/>
                <a:gd name="T82" fmla="*/ 805573 w 28"/>
                <a:gd name="T83" fmla="*/ 562906 h 25"/>
                <a:gd name="T84" fmla="*/ 778596 w 28"/>
                <a:gd name="T85" fmla="*/ 562906 h 25"/>
                <a:gd name="T86" fmla="*/ 778596 w 28"/>
                <a:gd name="T87" fmla="*/ 562906 h 25"/>
                <a:gd name="T88" fmla="*/ 837386 w 28"/>
                <a:gd name="T89" fmla="*/ 473011 h 25"/>
                <a:gd name="T90" fmla="*/ 805573 w 28"/>
                <a:gd name="T91" fmla="*/ 473011 h 25"/>
                <a:gd name="T92" fmla="*/ 837386 w 28"/>
                <a:gd name="T93" fmla="*/ 473011 h 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 h="25">
                  <a:moveTo>
                    <a:pt x="24" y="6"/>
                  </a:moveTo>
                  <a:cubicBezTo>
                    <a:pt x="21" y="5"/>
                    <a:pt x="18" y="3"/>
                    <a:pt x="15" y="3"/>
                  </a:cubicBezTo>
                  <a:lnTo>
                    <a:pt x="15" y="1"/>
                  </a:lnTo>
                  <a:cubicBezTo>
                    <a:pt x="18" y="2"/>
                    <a:pt x="21" y="3"/>
                    <a:pt x="24" y="4"/>
                  </a:cubicBezTo>
                  <a:lnTo>
                    <a:pt x="24" y="6"/>
                  </a:lnTo>
                  <a:close/>
                  <a:moveTo>
                    <a:pt x="15" y="3"/>
                  </a:moveTo>
                  <a:cubicBezTo>
                    <a:pt x="12" y="2"/>
                    <a:pt x="9" y="1"/>
                    <a:pt x="7" y="1"/>
                  </a:cubicBezTo>
                  <a:lnTo>
                    <a:pt x="6" y="0"/>
                  </a:lnTo>
                  <a:cubicBezTo>
                    <a:pt x="9" y="0"/>
                    <a:pt x="12" y="0"/>
                    <a:pt x="15" y="1"/>
                  </a:cubicBezTo>
                  <a:lnTo>
                    <a:pt x="15" y="3"/>
                  </a:lnTo>
                  <a:close/>
                  <a:moveTo>
                    <a:pt x="6" y="0"/>
                  </a:moveTo>
                  <a:lnTo>
                    <a:pt x="6" y="0"/>
                  </a:lnTo>
                  <a:lnTo>
                    <a:pt x="6" y="1"/>
                  </a:lnTo>
                  <a:lnTo>
                    <a:pt x="6" y="0"/>
                  </a:lnTo>
                  <a:close/>
                  <a:moveTo>
                    <a:pt x="7" y="1"/>
                  </a:moveTo>
                  <a:lnTo>
                    <a:pt x="7" y="1"/>
                  </a:lnTo>
                  <a:lnTo>
                    <a:pt x="6" y="0"/>
                  </a:lnTo>
                  <a:lnTo>
                    <a:pt x="7" y="1"/>
                  </a:lnTo>
                  <a:close/>
                  <a:moveTo>
                    <a:pt x="6" y="0"/>
                  </a:moveTo>
                  <a:lnTo>
                    <a:pt x="6" y="0"/>
                  </a:lnTo>
                  <a:lnTo>
                    <a:pt x="6" y="1"/>
                  </a:lnTo>
                  <a:lnTo>
                    <a:pt x="6" y="0"/>
                  </a:lnTo>
                  <a:close/>
                  <a:moveTo>
                    <a:pt x="7" y="1"/>
                  </a:moveTo>
                  <a:cubicBezTo>
                    <a:pt x="6" y="1"/>
                    <a:pt x="6" y="1"/>
                    <a:pt x="6" y="1"/>
                  </a:cubicBezTo>
                  <a:lnTo>
                    <a:pt x="5" y="0"/>
                  </a:lnTo>
                  <a:cubicBezTo>
                    <a:pt x="6" y="0"/>
                    <a:pt x="6" y="0"/>
                    <a:pt x="6" y="0"/>
                  </a:cubicBezTo>
                  <a:lnTo>
                    <a:pt x="7" y="1"/>
                  </a:lnTo>
                  <a:close/>
                  <a:moveTo>
                    <a:pt x="6" y="1"/>
                  </a:moveTo>
                  <a:cubicBezTo>
                    <a:pt x="5" y="2"/>
                    <a:pt x="5" y="2"/>
                    <a:pt x="5" y="2"/>
                  </a:cubicBezTo>
                  <a:lnTo>
                    <a:pt x="4" y="1"/>
                  </a:lnTo>
                  <a:cubicBezTo>
                    <a:pt x="5" y="0"/>
                    <a:pt x="5" y="0"/>
                    <a:pt x="5" y="0"/>
                  </a:cubicBezTo>
                  <a:lnTo>
                    <a:pt x="6" y="1"/>
                  </a:lnTo>
                  <a:close/>
                  <a:moveTo>
                    <a:pt x="5" y="2"/>
                  </a:moveTo>
                  <a:cubicBezTo>
                    <a:pt x="4" y="2"/>
                    <a:pt x="3" y="4"/>
                    <a:pt x="2" y="5"/>
                  </a:cubicBezTo>
                  <a:lnTo>
                    <a:pt x="1" y="4"/>
                  </a:lnTo>
                  <a:cubicBezTo>
                    <a:pt x="2" y="3"/>
                    <a:pt x="3" y="1"/>
                    <a:pt x="4" y="1"/>
                  </a:cubicBezTo>
                  <a:lnTo>
                    <a:pt x="5" y="2"/>
                  </a:lnTo>
                  <a:close/>
                  <a:moveTo>
                    <a:pt x="2" y="5"/>
                  </a:moveTo>
                  <a:lnTo>
                    <a:pt x="2" y="5"/>
                  </a:lnTo>
                  <a:close/>
                  <a:moveTo>
                    <a:pt x="2" y="5"/>
                  </a:moveTo>
                  <a:cubicBezTo>
                    <a:pt x="2" y="6"/>
                    <a:pt x="2" y="7"/>
                    <a:pt x="3" y="9"/>
                  </a:cubicBezTo>
                  <a:lnTo>
                    <a:pt x="2" y="9"/>
                  </a:lnTo>
                  <a:cubicBezTo>
                    <a:pt x="1" y="8"/>
                    <a:pt x="0" y="6"/>
                    <a:pt x="1" y="4"/>
                  </a:cubicBezTo>
                  <a:lnTo>
                    <a:pt x="2" y="5"/>
                  </a:lnTo>
                  <a:close/>
                  <a:moveTo>
                    <a:pt x="2" y="9"/>
                  </a:moveTo>
                  <a:lnTo>
                    <a:pt x="2" y="9"/>
                  </a:lnTo>
                  <a:close/>
                  <a:moveTo>
                    <a:pt x="3" y="9"/>
                  </a:moveTo>
                  <a:cubicBezTo>
                    <a:pt x="3" y="9"/>
                    <a:pt x="3" y="10"/>
                    <a:pt x="4" y="11"/>
                  </a:cubicBezTo>
                  <a:lnTo>
                    <a:pt x="2" y="11"/>
                  </a:lnTo>
                  <a:cubicBezTo>
                    <a:pt x="2" y="11"/>
                    <a:pt x="2" y="10"/>
                    <a:pt x="2" y="9"/>
                  </a:cubicBezTo>
                  <a:lnTo>
                    <a:pt x="3" y="9"/>
                  </a:lnTo>
                  <a:close/>
                  <a:moveTo>
                    <a:pt x="4" y="11"/>
                  </a:moveTo>
                  <a:lnTo>
                    <a:pt x="4" y="11"/>
                  </a:lnTo>
                  <a:lnTo>
                    <a:pt x="3" y="11"/>
                  </a:lnTo>
                  <a:lnTo>
                    <a:pt x="4" y="11"/>
                  </a:lnTo>
                  <a:close/>
                  <a:moveTo>
                    <a:pt x="4" y="11"/>
                  </a:moveTo>
                  <a:cubicBezTo>
                    <a:pt x="4" y="12"/>
                    <a:pt x="5" y="13"/>
                    <a:pt x="7" y="14"/>
                  </a:cubicBezTo>
                  <a:lnTo>
                    <a:pt x="6" y="15"/>
                  </a:lnTo>
                  <a:cubicBezTo>
                    <a:pt x="4" y="14"/>
                    <a:pt x="3" y="13"/>
                    <a:pt x="2" y="11"/>
                  </a:cubicBezTo>
                  <a:lnTo>
                    <a:pt x="4" y="11"/>
                  </a:lnTo>
                  <a:close/>
                  <a:moveTo>
                    <a:pt x="7" y="14"/>
                  </a:moveTo>
                  <a:cubicBezTo>
                    <a:pt x="8" y="15"/>
                    <a:pt x="9" y="16"/>
                    <a:pt x="10" y="17"/>
                  </a:cubicBezTo>
                  <a:lnTo>
                    <a:pt x="8" y="18"/>
                  </a:lnTo>
                  <a:cubicBezTo>
                    <a:pt x="8" y="17"/>
                    <a:pt x="7" y="16"/>
                    <a:pt x="6" y="15"/>
                  </a:cubicBezTo>
                  <a:lnTo>
                    <a:pt x="7" y="14"/>
                  </a:lnTo>
                  <a:close/>
                  <a:moveTo>
                    <a:pt x="8" y="18"/>
                  </a:moveTo>
                  <a:lnTo>
                    <a:pt x="8" y="18"/>
                  </a:lnTo>
                  <a:lnTo>
                    <a:pt x="9" y="17"/>
                  </a:lnTo>
                  <a:lnTo>
                    <a:pt x="8" y="18"/>
                  </a:lnTo>
                  <a:close/>
                  <a:moveTo>
                    <a:pt x="10" y="17"/>
                  </a:moveTo>
                  <a:lnTo>
                    <a:pt x="10" y="17"/>
                  </a:lnTo>
                  <a:lnTo>
                    <a:pt x="8" y="18"/>
                  </a:lnTo>
                  <a:lnTo>
                    <a:pt x="10" y="17"/>
                  </a:lnTo>
                  <a:close/>
                  <a:moveTo>
                    <a:pt x="10" y="17"/>
                  </a:moveTo>
                  <a:lnTo>
                    <a:pt x="10" y="17"/>
                  </a:lnTo>
                  <a:lnTo>
                    <a:pt x="9" y="17"/>
                  </a:lnTo>
                  <a:lnTo>
                    <a:pt x="10" y="17"/>
                  </a:lnTo>
                  <a:close/>
                  <a:moveTo>
                    <a:pt x="10" y="17"/>
                  </a:moveTo>
                  <a:cubicBezTo>
                    <a:pt x="10" y="18"/>
                    <a:pt x="11" y="19"/>
                    <a:pt x="11" y="19"/>
                  </a:cubicBezTo>
                  <a:lnTo>
                    <a:pt x="10" y="20"/>
                  </a:lnTo>
                  <a:cubicBezTo>
                    <a:pt x="9" y="19"/>
                    <a:pt x="9" y="19"/>
                    <a:pt x="8" y="18"/>
                  </a:cubicBezTo>
                  <a:lnTo>
                    <a:pt x="10" y="17"/>
                  </a:lnTo>
                  <a:close/>
                  <a:moveTo>
                    <a:pt x="11" y="19"/>
                  </a:moveTo>
                  <a:cubicBezTo>
                    <a:pt x="12" y="20"/>
                    <a:pt x="12" y="20"/>
                    <a:pt x="13" y="21"/>
                  </a:cubicBezTo>
                  <a:lnTo>
                    <a:pt x="12" y="22"/>
                  </a:lnTo>
                  <a:cubicBezTo>
                    <a:pt x="11" y="21"/>
                    <a:pt x="11" y="21"/>
                    <a:pt x="10" y="20"/>
                  </a:cubicBezTo>
                  <a:lnTo>
                    <a:pt x="11" y="19"/>
                  </a:lnTo>
                  <a:close/>
                  <a:moveTo>
                    <a:pt x="13" y="21"/>
                  </a:moveTo>
                  <a:cubicBezTo>
                    <a:pt x="16" y="23"/>
                    <a:pt x="20" y="23"/>
                    <a:pt x="23" y="22"/>
                  </a:cubicBezTo>
                  <a:lnTo>
                    <a:pt x="24" y="23"/>
                  </a:lnTo>
                  <a:cubicBezTo>
                    <a:pt x="20" y="25"/>
                    <a:pt x="15" y="24"/>
                    <a:pt x="12" y="22"/>
                  </a:cubicBezTo>
                  <a:lnTo>
                    <a:pt x="13" y="21"/>
                  </a:lnTo>
                  <a:close/>
                  <a:moveTo>
                    <a:pt x="23" y="22"/>
                  </a:moveTo>
                  <a:lnTo>
                    <a:pt x="23" y="22"/>
                  </a:lnTo>
                  <a:lnTo>
                    <a:pt x="24" y="23"/>
                  </a:lnTo>
                  <a:lnTo>
                    <a:pt x="23" y="22"/>
                  </a:lnTo>
                  <a:close/>
                  <a:moveTo>
                    <a:pt x="24" y="23"/>
                  </a:moveTo>
                  <a:lnTo>
                    <a:pt x="24" y="23"/>
                  </a:lnTo>
                  <a:close/>
                  <a:moveTo>
                    <a:pt x="23" y="22"/>
                  </a:moveTo>
                  <a:cubicBezTo>
                    <a:pt x="23" y="22"/>
                    <a:pt x="24" y="22"/>
                    <a:pt x="24" y="22"/>
                  </a:cubicBezTo>
                  <a:lnTo>
                    <a:pt x="24" y="23"/>
                  </a:lnTo>
                  <a:cubicBezTo>
                    <a:pt x="24" y="23"/>
                    <a:pt x="24" y="23"/>
                    <a:pt x="24" y="23"/>
                  </a:cubicBezTo>
                  <a:lnTo>
                    <a:pt x="23" y="22"/>
                  </a:lnTo>
                  <a:close/>
                  <a:moveTo>
                    <a:pt x="24" y="22"/>
                  </a:moveTo>
                  <a:cubicBezTo>
                    <a:pt x="24" y="22"/>
                    <a:pt x="24" y="22"/>
                    <a:pt x="25" y="21"/>
                  </a:cubicBezTo>
                  <a:lnTo>
                    <a:pt x="25" y="23"/>
                  </a:lnTo>
                  <a:cubicBezTo>
                    <a:pt x="25" y="23"/>
                    <a:pt x="25" y="23"/>
                    <a:pt x="24" y="23"/>
                  </a:cubicBezTo>
                  <a:lnTo>
                    <a:pt x="24" y="22"/>
                  </a:lnTo>
                  <a:close/>
                  <a:moveTo>
                    <a:pt x="25" y="21"/>
                  </a:moveTo>
                  <a:lnTo>
                    <a:pt x="25" y="21"/>
                  </a:lnTo>
                  <a:lnTo>
                    <a:pt x="25" y="22"/>
                  </a:lnTo>
                  <a:lnTo>
                    <a:pt x="25" y="21"/>
                  </a:lnTo>
                  <a:close/>
                  <a:moveTo>
                    <a:pt x="25" y="21"/>
                  </a:moveTo>
                  <a:cubicBezTo>
                    <a:pt x="26" y="21"/>
                    <a:pt x="26" y="20"/>
                    <a:pt x="26" y="19"/>
                  </a:cubicBezTo>
                  <a:lnTo>
                    <a:pt x="28" y="19"/>
                  </a:lnTo>
                  <a:cubicBezTo>
                    <a:pt x="28" y="21"/>
                    <a:pt x="27" y="22"/>
                    <a:pt x="25" y="23"/>
                  </a:cubicBezTo>
                  <a:lnTo>
                    <a:pt x="25" y="21"/>
                  </a:lnTo>
                  <a:close/>
                  <a:moveTo>
                    <a:pt x="28" y="19"/>
                  </a:moveTo>
                  <a:lnTo>
                    <a:pt x="28" y="19"/>
                  </a:lnTo>
                  <a:lnTo>
                    <a:pt x="27" y="19"/>
                  </a:lnTo>
                  <a:lnTo>
                    <a:pt x="28" y="19"/>
                  </a:lnTo>
                  <a:close/>
                  <a:moveTo>
                    <a:pt x="26" y="19"/>
                  </a:moveTo>
                  <a:lnTo>
                    <a:pt x="26" y="19"/>
                  </a:lnTo>
                  <a:lnTo>
                    <a:pt x="28" y="19"/>
                  </a:lnTo>
                  <a:lnTo>
                    <a:pt x="26" y="19"/>
                  </a:lnTo>
                  <a:close/>
                  <a:moveTo>
                    <a:pt x="26" y="19"/>
                  </a:moveTo>
                  <a:cubicBezTo>
                    <a:pt x="26" y="18"/>
                    <a:pt x="26" y="17"/>
                    <a:pt x="27" y="16"/>
                  </a:cubicBezTo>
                  <a:lnTo>
                    <a:pt x="28" y="16"/>
                  </a:lnTo>
                  <a:cubicBezTo>
                    <a:pt x="28" y="17"/>
                    <a:pt x="28" y="18"/>
                    <a:pt x="28" y="19"/>
                  </a:cubicBezTo>
                  <a:lnTo>
                    <a:pt x="26" y="19"/>
                  </a:lnTo>
                  <a:close/>
                  <a:moveTo>
                    <a:pt x="27" y="16"/>
                  </a:moveTo>
                  <a:cubicBezTo>
                    <a:pt x="27" y="12"/>
                    <a:pt x="27" y="8"/>
                    <a:pt x="24" y="5"/>
                  </a:cubicBezTo>
                  <a:lnTo>
                    <a:pt x="24" y="4"/>
                  </a:lnTo>
                  <a:cubicBezTo>
                    <a:pt x="28" y="7"/>
                    <a:pt x="28" y="12"/>
                    <a:pt x="28" y="16"/>
                  </a:cubicBezTo>
                  <a:lnTo>
                    <a:pt x="27" y="16"/>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2" name="Freeform 127">
              <a:extLst>
                <a:ext uri="{FF2B5EF4-FFF2-40B4-BE49-F238E27FC236}">
                  <a16:creationId xmlns:a16="http://schemas.microsoft.com/office/drawing/2014/main" id="{4E5A0055-FD12-A957-7A86-457671FA0411}"/>
                </a:ext>
              </a:extLst>
            </p:cNvPr>
            <p:cNvSpPr>
              <a:spLocks noEditPoints="1"/>
            </p:cNvSpPr>
            <p:nvPr/>
          </p:nvSpPr>
          <p:spPr bwMode="auto">
            <a:xfrm>
              <a:off x="2942" y="1335"/>
              <a:ext cx="90" cy="129"/>
            </a:xfrm>
            <a:custGeom>
              <a:avLst/>
              <a:gdLst>
                <a:gd name="T0" fmla="*/ 287263 w 16"/>
                <a:gd name="T1" fmla="*/ 61404 h 23"/>
                <a:gd name="T2" fmla="*/ 383361 w 16"/>
                <a:gd name="T3" fmla="*/ 61404 h 23"/>
                <a:gd name="T4" fmla="*/ 287263 w 16"/>
                <a:gd name="T5" fmla="*/ 61404 h 23"/>
                <a:gd name="T6" fmla="*/ 129223 w 16"/>
                <a:gd name="T7" fmla="*/ 33691 h 23"/>
                <a:gd name="T8" fmla="*/ 287263 w 16"/>
                <a:gd name="T9" fmla="*/ 61404 h 23"/>
                <a:gd name="T10" fmla="*/ 62111 w 16"/>
                <a:gd name="T11" fmla="*/ 121742 h 23"/>
                <a:gd name="T12" fmla="*/ 129223 w 16"/>
                <a:gd name="T13" fmla="*/ 33691 h 23"/>
                <a:gd name="T14" fmla="*/ 62111 w 16"/>
                <a:gd name="T15" fmla="*/ 121742 h 23"/>
                <a:gd name="T16" fmla="*/ 0 w 16"/>
                <a:gd name="T17" fmla="*/ 155434 h 23"/>
                <a:gd name="T18" fmla="*/ 62111 w 16"/>
                <a:gd name="T19" fmla="*/ 121742 h 23"/>
                <a:gd name="T20" fmla="*/ 0 w 16"/>
                <a:gd name="T21" fmla="*/ 155434 h 23"/>
                <a:gd name="T22" fmla="*/ 0 w 16"/>
                <a:gd name="T23" fmla="*/ 155434 h 23"/>
                <a:gd name="T24" fmla="*/ 62111 w 16"/>
                <a:gd name="T25" fmla="*/ 277013 h 23"/>
                <a:gd name="T26" fmla="*/ 0 w 16"/>
                <a:gd name="T27" fmla="*/ 155434 h 23"/>
                <a:gd name="T28" fmla="*/ 62111 w 16"/>
                <a:gd name="T29" fmla="*/ 277013 h 23"/>
                <a:gd name="T30" fmla="*/ 62111 w 16"/>
                <a:gd name="T31" fmla="*/ 404729 h 23"/>
                <a:gd name="T32" fmla="*/ 62111 w 16"/>
                <a:gd name="T33" fmla="*/ 277013 h 23"/>
                <a:gd name="T34" fmla="*/ 62111 w 16"/>
                <a:gd name="T35" fmla="*/ 404729 h 23"/>
                <a:gd name="T36" fmla="*/ 62111 w 16"/>
                <a:gd name="T37" fmla="*/ 404729 h 23"/>
                <a:gd name="T38" fmla="*/ 96126 w 16"/>
                <a:gd name="T39" fmla="*/ 404729 h 23"/>
                <a:gd name="T40" fmla="*/ 62111 w 16"/>
                <a:gd name="T41" fmla="*/ 404729 h 23"/>
                <a:gd name="T42" fmla="*/ 96126 w 16"/>
                <a:gd name="T43" fmla="*/ 404729 h 23"/>
                <a:gd name="T44" fmla="*/ 96126 w 16"/>
                <a:gd name="T45" fmla="*/ 404729 h 23"/>
                <a:gd name="T46" fmla="*/ 96126 w 16"/>
                <a:gd name="T47" fmla="*/ 499673 h 23"/>
                <a:gd name="T48" fmla="*/ 62111 w 16"/>
                <a:gd name="T49" fmla="*/ 404729 h 23"/>
                <a:gd name="T50" fmla="*/ 96126 w 16"/>
                <a:gd name="T51" fmla="*/ 499673 h 23"/>
                <a:gd name="T52" fmla="*/ 62111 w 16"/>
                <a:gd name="T53" fmla="*/ 655101 h 23"/>
                <a:gd name="T54" fmla="*/ 96126 w 16"/>
                <a:gd name="T55" fmla="*/ 499673 h 23"/>
                <a:gd name="T56" fmla="*/ 129223 w 16"/>
                <a:gd name="T57" fmla="*/ 621410 h 23"/>
                <a:gd name="T58" fmla="*/ 129223 w 16"/>
                <a:gd name="T59" fmla="*/ 621410 h 23"/>
                <a:gd name="T60" fmla="*/ 62111 w 16"/>
                <a:gd name="T61" fmla="*/ 655101 h 23"/>
                <a:gd name="T62" fmla="*/ 129223 w 16"/>
                <a:gd name="T63" fmla="*/ 621410 h 23"/>
                <a:gd name="T64" fmla="*/ 62111 w 16"/>
                <a:gd name="T65" fmla="*/ 655101 h 23"/>
                <a:gd name="T66" fmla="*/ 62111 w 16"/>
                <a:gd name="T67" fmla="*/ 655101 h 23"/>
                <a:gd name="T68" fmla="*/ 129223 w 16"/>
                <a:gd name="T69" fmla="*/ 655101 h 23"/>
                <a:gd name="T70" fmla="*/ 62111 w 16"/>
                <a:gd name="T71" fmla="*/ 655101 h 23"/>
                <a:gd name="T72" fmla="*/ 129223 w 16"/>
                <a:gd name="T73" fmla="*/ 655101 h 23"/>
                <a:gd name="T74" fmla="*/ 96126 w 16"/>
                <a:gd name="T75" fmla="*/ 682814 h 23"/>
                <a:gd name="T76" fmla="*/ 129223 w 16"/>
                <a:gd name="T77" fmla="*/ 655101 h 23"/>
                <a:gd name="T78" fmla="*/ 158237 w 16"/>
                <a:gd name="T79" fmla="*/ 682814 h 23"/>
                <a:gd name="T80" fmla="*/ 96126 w 16"/>
                <a:gd name="T81" fmla="*/ 682814 h 23"/>
                <a:gd name="T82" fmla="*/ 158237 w 16"/>
                <a:gd name="T83" fmla="*/ 716505 h 23"/>
                <a:gd name="T84" fmla="*/ 158237 w 16"/>
                <a:gd name="T85" fmla="*/ 716505 h 23"/>
                <a:gd name="T86" fmla="*/ 158237 w 16"/>
                <a:gd name="T87" fmla="*/ 682814 h 23"/>
                <a:gd name="T88" fmla="*/ 383361 w 16"/>
                <a:gd name="T89" fmla="*/ 621410 h 23"/>
                <a:gd name="T90" fmla="*/ 158237 w 16"/>
                <a:gd name="T91" fmla="*/ 682814 h 23"/>
                <a:gd name="T92" fmla="*/ 444583 w 16"/>
                <a:gd name="T93" fmla="*/ 438454 h 23"/>
                <a:gd name="T94" fmla="*/ 383361 w 16"/>
                <a:gd name="T95" fmla="*/ 621410 h 23"/>
                <a:gd name="T96" fmla="*/ 444583 w 16"/>
                <a:gd name="T97" fmla="*/ 438454 h 23"/>
                <a:gd name="T98" fmla="*/ 473597 w 16"/>
                <a:gd name="T99" fmla="*/ 249301 h 23"/>
                <a:gd name="T100" fmla="*/ 444583 w 16"/>
                <a:gd name="T101" fmla="*/ 438454 h 23"/>
                <a:gd name="T102" fmla="*/ 349374 w 16"/>
                <a:gd name="T103" fmla="*/ 94024 h 23"/>
                <a:gd name="T104" fmla="*/ 473597 w 16"/>
                <a:gd name="T105" fmla="*/ 249301 h 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 h="23">
                  <a:moveTo>
                    <a:pt x="11" y="3"/>
                  </a:moveTo>
                  <a:cubicBezTo>
                    <a:pt x="10" y="2"/>
                    <a:pt x="10" y="2"/>
                    <a:pt x="9" y="2"/>
                  </a:cubicBezTo>
                  <a:lnTo>
                    <a:pt x="9" y="1"/>
                  </a:lnTo>
                  <a:cubicBezTo>
                    <a:pt x="10" y="1"/>
                    <a:pt x="11" y="1"/>
                    <a:pt x="12" y="2"/>
                  </a:cubicBezTo>
                  <a:lnTo>
                    <a:pt x="11" y="3"/>
                  </a:lnTo>
                  <a:close/>
                  <a:moveTo>
                    <a:pt x="9" y="2"/>
                  </a:moveTo>
                  <a:cubicBezTo>
                    <a:pt x="7" y="2"/>
                    <a:pt x="6" y="2"/>
                    <a:pt x="5" y="2"/>
                  </a:cubicBezTo>
                  <a:lnTo>
                    <a:pt x="4" y="1"/>
                  </a:lnTo>
                  <a:cubicBezTo>
                    <a:pt x="6" y="0"/>
                    <a:pt x="7" y="0"/>
                    <a:pt x="9" y="1"/>
                  </a:cubicBezTo>
                  <a:lnTo>
                    <a:pt x="9" y="2"/>
                  </a:lnTo>
                  <a:close/>
                  <a:moveTo>
                    <a:pt x="5" y="2"/>
                  </a:moveTo>
                  <a:cubicBezTo>
                    <a:pt x="3" y="2"/>
                    <a:pt x="2" y="3"/>
                    <a:pt x="2" y="4"/>
                  </a:cubicBezTo>
                  <a:lnTo>
                    <a:pt x="1" y="3"/>
                  </a:lnTo>
                  <a:cubicBezTo>
                    <a:pt x="1" y="2"/>
                    <a:pt x="3" y="1"/>
                    <a:pt x="4" y="1"/>
                  </a:cubicBezTo>
                  <a:lnTo>
                    <a:pt x="5" y="2"/>
                  </a:lnTo>
                  <a:close/>
                  <a:moveTo>
                    <a:pt x="2" y="4"/>
                  </a:moveTo>
                  <a:cubicBezTo>
                    <a:pt x="2" y="4"/>
                    <a:pt x="1" y="5"/>
                    <a:pt x="1" y="5"/>
                  </a:cubicBezTo>
                  <a:lnTo>
                    <a:pt x="0" y="5"/>
                  </a:lnTo>
                  <a:cubicBezTo>
                    <a:pt x="0" y="4"/>
                    <a:pt x="0" y="4"/>
                    <a:pt x="1" y="3"/>
                  </a:cubicBezTo>
                  <a:lnTo>
                    <a:pt x="2" y="4"/>
                  </a:lnTo>
                  <a:close/>
                  <a:moveTo>
                    <a:pt x="0" y="5"/>
                  </a:moveTo>
                  <a:lnTo>
                    <a:pt x="0" y="5"/>
                  </a:lnTo>
                  <a:lnTo>
                    <a:pt x="1" y="5"/>
                  </a:lnTo>
                  <a:lnTo>
                    <a:pt x="0" y="5"/>
                  </a:lnTo>
                  <a:close/>
                  <a:moveTo>
                    <a:pt x="1" y="5"/>
                  </a:moveTo>
                  <a:cubicBezTo>
                    <a:pt x="1" y="6"/>
                    <a:pt x="2" y="8"/>
                    <a:pt x="2" y="9"/>
                  </a:cubicBezTo>
                  <a:lnTo>
                    <a:pt x="1" y="10"/>
                  </a:lnTo>
                  <a:cubicBezTo>
                    <a:pt x="0" y="8"/>
                    <a:pt x="0" y="7"/>
                    <a:pt x="0" y="5"/>
                  </a:cubicBezTo>
                  <a:lnTo>
                    <a:pt x="1" y="5"/>
                  </a:lnTo>
                  <a:close/>
                  <a:moveTo>
                    <a:pt x="2" y="9"/>
                  </a:moveTo>
                  <a:cubicBezTo>
                    <a:pt x="3" y="10"/>
                    <a:pt x="3" y="12"/>
                    <a:pt x="3" y="13"/>
                  </a:cubicBezTo>
                  <a:lnTo>
                    <a:pt x="2" y="13"/>
                  </a:lnTo>
                  <a:cubicBezTo>
                    <a:pt x="2" y="12"/>
                    <a:pt x="2" y="11"/>
                    <a:pt x="1" y="10"/>
                  </a:cubicBezTo>
                  <a:lnTo>
                    <a:pt x="2" y="9"/>
                  </a:lnTo>
                  <a:close/>
                  <a:moveTo>
                    <a:pt x="2" y="13"/>
                  </a:moveTo>
                  <a:lnTo>
                    <a:pt x="2" y="13"/>
                  </a:lnTo>
                  <a:lnTo>
                    <a:pt x="3" y="13"/>
                  </a:lnTo>
                  <a:lnTo>
                    <a:pt x="2" y="13"/>
                  </a:lnTo>
                  <a:close/>
                  <a:moveTo>
                    <a:pt x="3" y="13"/>
                  </a:moveTo>
                  <a:lnTo>
                    <a:pt x="3" y="13"/>
                  </a:lnTo>
                  <a:lnTo>
                    <a:pt x="2" y="13"/>
                  </a:lnTo>
                  <a:lnTo>
                    <a:pt x="3" y="13"/>
                  </a:lnTo>
                  <a:close/>
                  <a:moveTo>
                    <a:pt x="3" y="13"/>
                  </a:moveTo>
                  <a:lnTo>
                    <a:pt x="3" y="13"/>
                  </a:lnTo>
                  <a:close/>
                  <a:moveTo>
                    <a:pt x="3" y="13"/>
                  </a:moveTo>
                  <a:cubicBezTo>
                    <a:pt x="4" y="14"/>
                    <a:pt x="3" y="15"/>
                    <a:pt x="3" y="16"/>
                  </a:cubicBezTo>
                  <a:lnTo>
                    <a:pt x="2" y="16"/>
                  </a:lnTo>
                  <a:cubicBezTo>
                    <a:pt x="2" y="15"/>
                    <a:pt x="2" y="14"/>
                    <a:pt x="2" y="13"/>
                  </a:cubicBezTo>
                  <a:lnTo>
                    <a:pt x="3" y="13"/>
                  </a:lnTo>
                  <a:close/>
                  <a:moveTo>
                    <a:pt x="3" y="16"/>
                  </a:moveTo>
                  <a:cubicBezTo>
                    <a:pt x="3" y="17"/>
                    <a:pt x="3" y="19"/>
                    <a:pt x="3" y="20"/>
                  </a:cubicBezTo>
                  <a:lnTo>
                    <a:pt x="2" y="21"/>
                  </a:lnTo>
                  <a:cubicBezTo>
                    <a:pt x="2" y="19"/>
                    <a:pt x="2" y="17"/>
                    <a:pt x="2" y="16"/>
                  </a:cubicBezTo>
                  <a:lnTo>
                    <a:pt x="3" y="16"/>
                  </a:lnTo>
                  <a:close/>
                  <a:moveTo>
                    <a:pt x="3" y="20"/>
                  </a:moveTo>
                  <a:lnTo>
                    <a:pt x="4" y="20"/>
                  </a:lnTo>
                  <a:lnTo>
                    <a:pt x="3" y="20"/>
                  </a:lnTo>
                  <a:close/>
                  <a:moveTo>
                    <a:pt x="4" y="20"/>
                  </a:moveTo>
                  <a:lnTo>
                    <a:pt x="4" y="20"/>
                  </a:lnTo>
                  <a:lnTo>
                    <a:pt x="2" y="21"/>
                  </a:lnTo>
                  <a:lnTo>
                    <a:pt x="4" y="20"/>
                  </a:lnTo>
                  <a:close/>
                  <a:moveTo>
                    <a:pt x="2" y="21"/>
                  </a:moveTo>
                  <a:lnTo>
                    <a:pt x="2" y="21"/>
                  </a:lnTo>
                  <a:lnTo>
                    <a:pt x="3" y="20"/>
                  </a:lnTo>
                  <a:lnTo>
                    <a:pt x="2" y="21"/>
                  </a:lnTo>
                  <a:close/>
                  <a:moveTo>
                    <a:pt x="4" y="20"/>
                  </a:moveTo>
                  <a:cubicBezTo>
                    <a:pt x="4" y="20"/>
                    <a:pt x="4" y="20"/>
                    <a:pt x="4" y="21"/>
                  </a:cubicBezTo>
                  <a:lnTo>
                    <a:pt x="2" y="21"/>
                  </a:lnTo>
                  <a:cubicBezTo>
                    <a:pt x="2" y="21"/>
                    <a:pt x="2" y="21"/>
                    <a:pt x="2" y="21"/>
                  </a:cubicBezTo>
                  <a:lnTo>
                    <a:pt x="4" y="20"/>
                  </a:lnTo>
                  <a:close/>
                  <a:moveTo>
                    <a:pt x="4" y="21"/>
                  </a:moveTo>
                  <a:cubicBezTo>
                    <a:pt x="4" y="21"/>
                    <a:pt x="4" y="21"/>
                    <a:pt x="4" y="21"/>
                  </a:cubicBezTo>
                  <a:lnTo>
                    <a:pt x="3" y="22"/>
                  </a:lnTo>
                  <a:cubicBezTo>
                    <a:pt x="3" y="21"/>
                    <a:pt x="3" y="21"/>
                    <a:pt x="2" y="21"/>
                  </a:cubicBezTo>
                  <a:lnTo>
                    <a:pt x="4" y="21"/>
                  </a:lnTo>
                  <a:close/>
                  <a:moveTo>
                    <a:pt x="4" y="21"/>
                  </a:moveTo>
                  <a:cubicBezTo>
                    <a:pt x="4" y="22"/>
                    <a:pt x="5" y="22"/>
                    <a:pt x="5" y="22"/>
                  </a:cubicBezTo>
                  <a:lnTo>
                    <a:pt x="5" y="23"/>
                  </a:lnTo>
                  <a:cubicBezTo>
                    <a:pt x="5" y="23"/>
                    <a:pt x="3" y="23"/>
                    <a:pt x="3" y="22"/>
                  </a:cubicBezTo>
                  <a:lnTo>
                    <a:pt x="4" y="21"/>
                  </a:lnTo>
                  <a:close/>
                  <a:moveTo>
                    <a:pt x="5" y="23"/>
                  </a:moveTo>
                  <a:lnTo>
                    <a:pt x="5" y="23"/>
                  </a:lnTo>
                  <a:close/>
                  <a:moveTo>
                    <a:pt x="5" y="22"/>
                  </a:moveTo>
                  <a:cubicBezTo>
                    <a:pt x="7" y="22"/>
                    <a:pt x="9" y="21"/>
                    <a:pt x="11" y="19"/>
                  </a:cubicBezTo>
                  <a:lnTo>
                    <a:pt x="12" y="20"/>
                  </a:lnTo>
                  <a:cubicBezTo>
                    <a:pt x="10" y="22"/>
                    <a:pt x="8" y="23"/>
                    <a:pt x="5" y="23"/>
                  </a:cubicBezTo>
                  <a:lnTo>
                    <a:pt x="5" y="22"/>
                  </a:lnTo>
                  <a:close/>
                  <a:moveTo>
                    <a:pt x="11" y="19"/>
                  </a:moveTo>
                  <a:cubicBezTo>
                    <a:pt x="12" y="17"/>
                    <a:pt x="13" y="16"/>
                    <a:pt x="14" y="14"/>
                  </a:cubicBezTo>
                  <a:lnTo>
                    <a:pt x="15" y="14"/>
                  </a:lnTo>
                  <a:cubicBezTo>
                    <a:pt x="14" y="16"/>
                    <a:pt x="13" y="18"/>
                    <a:pt x="12" y="20"/>
                  </a:cubicBezTo>
                  <a:lnTo>
                    <a:pt x="11" y="19"/>
                  </a:lnTo>
                  <a:close/>
                  <a:moveTo>
                    <a:pt x="14" y="14"/>
                  </a:moveTo>
                  <a:cubicBezTo>
                    <a:pt x="14" y="12"/>
                    <a:pt x="14" y="10"/>
                    <a:pt x="14" y="8"/>
                  </a:cubicBezTo>
                  <a:lnTo>
                    <a:pt x="15" y="8"/>
                  </a:lnTo>
                  <a:cubicBezTo>
                    <a:pt x="16" y="10"/>
                    <a:pt x="15" y="12"/>
                    <a:pt x="15" y="14"/>
                  </a:cubicBezTo>
                  <a:lnTo>
                    <a:pt x="14" y="14"/>
                  </a:lnTo>
                  <a:close/>
                  <a:moveTo>
                    <a:pt x="14" y="8"/>
                  </a:moveTo>
                  <a:cubicBezTo>
                    <a:pt x="14" y="6"/>
                    <a:pt x="13" y="4"/>
                    <a:pt x="11" y="3"/>
                  </a:cubicBezTo>
                  <a:lnTo>
                    <a:pt x="12" y="2"/>
                  </a:lnTo>
                  <a:cubicBezTo>
                    <a:pt x="14" y="3"/>
                    <a:pt x="15" y="6"/>
                    <a:pt x="15" y="8"/>
                  </a:cubicBezTo>
                  <a:lnTo>
                    <a:pt x="14"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3" name="Freeform 128">
              <a:extLst>
                <a:ext uri="{FF2B5EF4-FFF2-40B4-BE49-F238E27FC236}">
                  <a16:creationId xmlns:a16="http://schemas.microsoft.com/office/drawing/2014/main" id="{FD0F5CBC-0198-326F-6623-127DF3C29800}"/>
                </a:ext>
              </a:extLst>
            </p:cNvPr>
            <p:cNvSpPr>
              <a:spLocks/>
            </p:cNvSpPr>
            <p:nvPr/>
          </p:nvSpPr>
          <p:spPr bwMode="auto">
            <a:xfrm>
              <a:off x="3026" y="1363"/>
              <a:ext cx="101" cy="129"/>
            </a:xfrm>
            <a:custGeom>
              <a:avLst/>
              <a:gdLst>
                <a:gd name="T0" fmla="*/ 406497 w 18"/>
                <a:gd name="T1" fmla="*/ 121742 h 23"/>
                <a:gd name="T2" fmla="*/ 189381 w 18"/>
                <a:gd name="T3" fmla="*/ 33691 h 23"/>
                <a:gd name="T4" fmla="*/ 33751 w 18"/>
                <a:gd name="T5" fmla="*/ 155434 h 23"/>
                <a:gd name="T6" fmla="*/ 61492 w 18"/>
                <a:gd name="T7" fmla="*/ 216647 h 23"/>
                <a:gd name="T8" fmla="*/ 0 w 18"/>
                <a:gd name="T9" fmla="*/ 466139 h 23"/>
                <a:gd name="T10" fmla="*/ 121907 w 18"/>
                <a:gd name="T11" fmla="*/ 621410 h 23"/>
                <a:gd name="T12" fmla="*/ 189381 w 18"/>
                <a:gd name="T13" fmla="*/ 716505 h 23"/>
                <a:gd name="T14" fmla="*/ 439176 w 18"/>
                <a:gd name="T15" fmla="*/ 438454 h 23"/>
                <a:gd name="T16" fmla="*/ 406497 w 18"/>
                <a:gd name="T17" fmla="*/ 12174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3">
                  <a:moveTo>
                    <a:pt x="13" y="4"/>
                  </a:moveTo>
                  <a:cubicBezTo>
                    <a:pt x="11" y="3"/>
                    <a:pt x="8" y="0"/>
                    <a:pt x="6" y="1"/>
                  </a:cubicBezTo>
                  <a:cubicBezTo>
                    <a:pt x="4" y="1"/>
                    <a:pt x="1" y="2"/>
                    <a:pt x="1" y="5"/>
                  </a:cubicBezTo>
                  <a:cubicBezTo>
                    <a:pt x="1" y="6"/>
                    <a:pt x="1" y="7"/>
                    <a:pt x="2" y="7"/>
                  </a:cubicBezTo>
                  <a:cubicBezTo>
                    <a:pt x="2" y="10"/>
                    <a:pt x="0" y="13"/>
                    <a:pt x="0" y="15"/>
                  </a:cubicBezTo>
                  <a:cubicBezTo>
                    <a:pt x="0" y="17"/>
                    <a:pt x="3" y="18"/>
                    <a:pt x="4" y="20"/>
                  </a:cubicBezTo>
                  <a:cubicBezTo>
                    <a:pt x="5" y="21"/>
                    <a:pt x="4" y="23"/>
                    <a:pt x="6" y="23"/>
                  </a:cubicBezTo>
                  <a:cubicBezTo>
                    <a:pt x="10" y="22"/>
                    <a:pt x="12" y="18"/>
                    <a:pt x="14" y="14"/>
                  </a:cubicBezTo>
                  <a:cubicBezTo>
                    <a:pt x="15" y="11"/>
                    <a:pt x="18" y="6"/>
                    <a:pt x="13" y="4"/>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4" name="Freeform 129">
              <a:extLst>
                <a:ext uri="{FF2B5EF4-FFF2-40B4-BE49-F238E27FC236}">
                  <a16:creationId xmlns:a16="http://schemas.microsoft.com/office/drawing/2014/main" id="{F7603D83-3ABA-F87C-B442-8E687A804783}"/>
                </a:ext>
              </a:extLst>
            </p:cNvPr>
            <p:cNvSpPr>
              <a:spLocks noEditPoints="1"/>
            </p:cNvSpPr>
            <p:nvPr/>
          </p:nvSpPr>
          <p:spPr bwMode="auto">
            <a:xfrm>
              <a:off x="3020" y="1363"/>
              <a:ext cx="107" cy="134"/>
            </a:xfrm>
            <a:custGeom>
              <a:avLst/>
              <a:gdLst>
                <a:gd name="T0" fmla="*/ 447587 w 19"/>
                <a:gd name="T1" fmla="*/ 92242 h 24"/>
                <a:gd name="T2" fmla="*/ 447587 w 19"/>
                <a:gd name="T3" fmla="*/ 119584 h 24"/>
                <a:gd name="T4" fmla="*/ 447587 w 19"/>
                <a:gd name="T5" fmla="*/ 92242 h 24"/>
                <a:gd name="T6" fmla="*/ 221304 w 19"/>
                <a:gd name="T7" fmla="*/ 33076 h 24"/>
                <a:gd name="T8" fmla="*/ 350954 w 19"/>
                <a:gd name="T9" fmla="*/ 92242 h 24"/>
                <a:gd name="T10" fmla="*/ 221304 w 19"/>
                <a:gd name="T11" fmla="*/ 33076 h 24"/>
                <a:gd name="T12" fmla="*/ 221304 w 19"/>
                <a:gd name="T13" fmla="*/ 0 h 24"/>
                <a:gd name="T14" fmla="*/ 221304 w 19"/>
                <a:gd name="T15" fmla="*/ 0 h 24"/>
                <a:gd name="T16" fmla="*/ 221304 w 19"/>
                <a:gd name="T17" fmla="*/ 0 h 24"/>
                <a:gd name="T18" fmla="*/ 192189 w 19"/>
                <a:gd name="T19" fmla="*/ 0 h 24"/>
                <a:gd name="T20" fmla="*/ 192189 w 19"/>
                <a:gd name="T21" fmla="*/ 33076 h 24"/>
                <a:gd name="T22" fmla="*/ 192189 w 19"/>
                <a:gd name="T23" fmla="*/ 0 h 24"/>
                <a:gd name="T24" fmla="*/ 158951 w 19"/>
                <a:gd name="T25" fmla="*/ 0 h 24"/>
                <a:gd name="T26" fmla="*/ 158951 w 19"/>
                <a:gd name="T27" fmla="*/ 59356 h 24"/>
                <a:gd name="T28" fmla="*/ 158951 w 19"/>
                <a:gd name="T29" fmla="*/ 0 h 24"/>
                <a:gd name="T30" fmla="*/ 34127 w 19"/>
                <a:gd name="T31" fmla="*/ 151599 h 24"/>
                <a:gd name="T32" fmla="*/ 34127 w 19"/>
                <a:gd name="T33" fmla="*/ 151599 h 24"/>
                <a:gd name="T34" fmla="*/ 34127 w 19"/>
                <a:gd name="T35" fmla="*/ 151599 h 24"/>
                <a:gd name="T36" fmla="*/ 34127 w 19"/>
                <a:gd name="T37" fmla="*/ 151599 h 24"/>
                <a:gd name="T38" fmla="*/ 34127 w 19"/>
                <a:gd name="T39" fmla="*/ 151599 h 24"/>
                <a:gd name="T40" fmla="*/ 62319 w 19"/>
                <a:gd name="T41" fmla="*/ 211826 h 24"/>
                <a:gd name="T42" fmla="*/ 96632 w 19"/>
                <a:gd name="T43" fmla="*/ 184674 h 24"/>
                <a:gd name="T44" fmla="*/ 96632 w 19"/>
                <a:gd name="T45" fmla="*/ 184674 h 24"/>
                <a:gd name="T46" fmla="*/ 62319 w 19"/>
                <a:gd name="T47" fmla="*/ 243841 h 24"/>
                <a:gd name="T48" fmla="*/ 96632 w 19"/>
                <a:gd name="T49" fmla="*/ 211826 h 24"/>
                <a:gd name="T50" fmla="*/ 96632 w 19"/>
                <a:gd name="T51" fmla="*/ 211826 h 24"/>
                <a:gd name="T52" fmla="*/ 34127 w 19"/>
                <a:gd name="T53" fmla="*/ 363425 h 24"/>
                <a:gd name="T54" fmla="*/ 62319 w 19"/>
                <a:gd name="T55" fmla="*/ 363425 h 24"/>
                <a:gd name="T56" fmla="*/ 34127 w 19"/>
                <a:gd name="T57" fmla="*/ 363425 h 24"/>
                <a:gd name="T58" fmla="*/ 0 w 19"/>
                <a:gd name="T59" fmla="*/ 455851 h 24"/>
                <a:gd name="T60" fmla="*/ 34127 w 19"/>
                <a:gd name="T61" fmla="*/ 455851 h 24"/>
                <a:gd name="T62" fmla="*/ 0 w 19"/>
                <a:gd name="T63" fmla="*/ 455851 h 24"/>
                <a:gd name="T64" fmla="*/ 192189 w 19"/>
                <a:gd name="T65" fmla="*/ 607450 h 24"/>
                <a:gd name="T66" fmla="*/ 96632 w 19"/>
                <a:gd name="T67" fmla="*/ 548094 h 24"/>
                <a:gd name="T68" fmla="*/ 158951 w 19"/>
                <a:gd name="T69" fmla="*/ 607450 h 24"/>
                <a:gd name="T70" fmla="*/ 192189 w 19"/>
                <a:gd name="T71" fmla="*/ 607450 h 24"/>
                <a:gd name="T72" fmla="*/ 192189 w 19"/>
                <a:gd name="T73" fmla="*/ 607450 h 24"/>
                <a:gd name="T74" fmla="*/ 158951 w 19"/>
                <a:gd name="T75" fmla="*/ 607450 h 24"/>
                <a:gd name="T76" fmla="*/ 192189 w 19"/>
                <a:gd name="T77" fmla="*/ 634602 h 24"/>
                <a:gd name="T78" fmla="*/ 192189 w 19"/>
                <a:gd name="T79" fmla="*/ 607450 h 24"/>
                <a:gd name="T80" fmla="*/ 192189 w 19"/>
                <a:gd name="T81" fmla="*/ 634602 h 24"/>
                <a:gd name="T82" fmla="*/ 221304 w 19"/>
                <a:gd name="T83" fmla="*/ 726844 h 24"/>
                <a:gd name="T84" fmla="*/ 221304 w 19"/>
                <a:gd name="T85" fmla="*/ 726844 h 24"/>
                <a:gd name="T86" fmla="*/ 221304 w 19"/>
                <a:gd name="T87" fmla="*/ 726844 h 24"/>
                <a:gd name="T88" fmla="*/ 475818 w 19"/>
                <a:gd name="T89" fmla="*/ 483003 h 24"/>
                <a:gd name="T90" fmla="*/ 413465 w 19"/>
                <a:gd name="T91" fmla="*/ 455851 h 24"/>
                <a:gd name="T92" fmla="*/ 475818 w 19"/>
                <a:gd name="T93" fmla="*/ 483003 h 24"/>
                <a:gd name="T94" fmla="*/ 447587 w 19"/>
                <a:gd name="T95" fmla="*/ 423652 h 24"/>
                <a:gd name="T96" fmla="*/ 447587 w 19"/>
                <a:gd name="T97" fmla="*/ 423652 h 24"/>
                <a:gd name="T98" fmla="*/ 475818 w 19"/>
                <a:gd name="T99" fmla="*/ 423652 h 24"/>
                <a:gd name="T100" fmla="*/ 447587 w 19"/>
                <a:gd name="T101" fmla="*/ 396495 h 24"/>
                <a:gd name="T102" fmla="*/ 447587 w 19"/>
                <a:gd name="T103" fmla="*/ 396495 h 24"/>
                <a:gd name="T104" fmla="*/ 509911 w 19"/>
                <a:gd name="T105" fmla="*/ 423652 h 24"/>
                <a:gd name="T106" fmla="*/ 447587 w 19"/>
                <a:gd name="T107" fmla="*/ 119584 h 24"/>
                <a:gd name="T108" fmla="*/ 475818 w 19"/>
                <a:gd name="T109" fmla="*/ 331404 h 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9" h="24">
                  <a:moveTo>
                    <a:pt x="14" y="4"/>
                  </a:moveTo>
                  <a:lnTo>
                    <a:pt x="14" y="4"/>
                  </a:lnTo>
                  <a:lnTo>
                    <a:pt x="14" y="3"/>
                  </a:lnTo>
                  <a:lnTo>
                    <a:pt x="14" y="4"/>
                  </a:lnTo>
                  <a:close/>
                  <a:moveTo>
                    <a:pt x="14" y="4"/>
                  </a:moveTo>
                  <a:cubicBezTo>
                    <a:pt x="13" y="4"/>
                    <a:pt x="12" y="3"/>
                    <a:pt x="11" y="3"/>
                  </a:cubicBezTo>
                  <a:lnTo>
                    <a:pt x="12" y="2"/>
                  </a:lnTo>
                  <a:cubicBezTo>
                    <a:pt x="13" y="2"/>
                    <a:pt x="14" y="3"/>
                    <a:pt x="14" y="3"/>
                  </a:cubicBezTo>
                  <a:lnTo>
                    <a:pt x="14" y="4"/>
                  </a:lnTo>
                  <a:close/>
                  <a:moveTo>
                    <a:pt x="11" y="3"/>
                  </a:moveTo>
                  <a:cubicBezTo>
                    <a:pt x="10" y="2"/>
                    <a:pt x="8" y="1"/>
                    <a:pt x="7" y="1"/>
                  </a:cubicBezTo>
                  <a:lnTo>
                    <a:pt x="7" y="0"/>
                  </a:lnTo>
                  <a:cubicBezTo>
                    <a:pt x="8" y="0"/>
                    <a:pt x="10" y="1"/>
                    <a:pt x="12" y="2"/>
                  </a:cubicBezTo>
                  <a:lnTo>
                    <a:pt x="11" y="3"/>
                  </a:lnTo>
                  <a:close/>
                  <a:moveTo>
                    <a:pt x="7" y="1"/>
                  </a:moveTo>
                  <a:lnTo>
                    <a:pt x="7" y="1"/>
                  </a:lnTo>
                  <a:close/>
                  <a:moveTo>
                    <a:pt x="7" y="1"/>
                  </a:moveTo>
                  <a:lnTo>
                    <a:pt x="7" y="1"/>
                  </a:lnTo>
                  <a:lnTo>
                    <a:pt x="7" y="0"/>
                  </a:lnTo>
                  <a:lnTo>
                    <a:pt x="7" y="1"/>
                  </a:lnTo>
                  <a:close/>
                  <a:moveTo>
                    <a:pt x="7" y="0"/>
                  </a:moveTo>
                  <a:lnTo>
                    <a:pt x="7" y="0"/>
                  </a:lnTo>
                  <a:lnTo>
                    <a:pt x="7" y="1"/>
                  </a:lnTo>
                  <a:lnTo>
                    <a:pt x="7" y="0"/>
                  </a:lnTo>
                  <a:close/>
                  <a:moveTo>
                    <a:pt x="7" y="1"/>
                  </a:moveTo>
                  <a:cubicBezTo>
                    <a:pt x="7" y="1"/>
                    <a:pt x="6" y="1"/>
                    <a:pt x="6" y="1"/>
                  </a:cubicBezTo>
                  <a:lnTo>
                    <a:pt x="6" y="0"/>
                  </a:lnTo>
                  <a:cubicBezTo>
                    <a:pt x="6" y="0"/>
                    <a:pt x="6" y="0"/>
                    <a:pt x="7" y="0"/>
                  </a:cubicBezTo>
                  <a:lnTo>
                    <a:pt x="7" y="1"/>
                  </a:lnTo>
                  <a:close/>
                  <a:moveTo>
                    <a:pt x="6" y="1"/>
                  </a:moveTo>
                  <a:cubicBezTo>
                    <a:pt x="6" y="1"/>
                    <a:pt x="6" y="2"/>
                    <a:pt x="5" y="2"/>
                  </a:cubicBezTo>
                  <a:lnTo>
                    <a:pt x="5" y="0"/>
                  </a:lnTo>
                  <a:cubicBezTo>
                    <a:pt x="5" y="0"/>
                    <a:pt x="5" y="0"/>
                    <a:pt x="6" y="0"/>
                  </a:cubicBezTo>
                  <a:lnTo>
                    <a:pt x="6" y="1"/>
                  </a:lnTo>
                  <a:close/>
                  <a:moveTo>
                    <a:pt x="5" y="0"/>
                  </a:moveTo>
                  <a:lnTo>
                    <a:pt x="5" y="0"/>
                  </a:lnTo>
                  <a:lnTo>
                    <a:pt x="5" y="1"/>
                  </a:lnTo>
                  <a:lnTo>
                    <a:pt x="5" y="0"/>
                  </a:lnTo>
                  <a:close/>
                  <a:moveTo>
                    <a:pt x="5" y="2"/>
                  </a:moveTo>
                  <a:cubicBezTo>
                    <a:pt x="4" y="2"/>
                    <a:pt x="3" y="3"/>
                    <a:pt x="3" y="5"/>
                  </a:cubicBezTo>
                  <a:lnTo>
                    <a:pt x="1" y="5"/>
                  </a:lnTo>
                  <a:cubicBezTo>
                    <a:pt x="2" y="3"/>
                    <a:pt x="3" y="1"/>
                    <a:pt x="5" y="0"/>
                  </a:cubicBezTo>
                  <a:lnTo>
                    <a:pt x="5" y="2"/>
                  </a:lnTo>
                  <a:close/>
                  <a:moveTo>
                    <a:pt x="1" y="5"/>
                  </a:moveTo>
                  <a:lnTo>
                    <a:pt x="1" y="5"/>
                  </a:lnTo>
                  <a:lnTo>
                    <a:pt x="2" y="5"/>
                  </a:lnTo>
                  <a:lnTo>
                    <a:pt x="1" y="5"/>
                  </a:lnTo>
                  <a:close/>
                  <a:moveTo>
                    <a:pt x="3" y="5"/>
                  </a:moveTo>
                  <a:lnTo>
                    <a:pt x="3" y="5"/>
                  </a:lnTo>
                  <a:lnTo>
                    <a:pt x="1" y="5"/>
                  </a:lnTo>
                  <a:lnTo>
                    <a:pt x="3" y="5"/>
                  </a:lnTo>
                  <a:close/>
                  <a:moveTo>
                    <a:pt x="1" y="5"/>
                  </a:moveTo>
                  <a:lnTo>
                    <a:pt x="1" y="5"/>
                  </a:lnTo>
                  <a:lnTo>
                    <a:pt x="2" y="5"/>
                  </a:lnTo>
                  <a:lnTo>
                    <a:pt x="1" y="5"/>
                  </a:lnTo>
                  <a:close/>
                  <a:moveTo>
                    <a:pt x="3" y="5"/>
                  </a:moveTo>
                  <a:cubicBezTo>
                    <a:pt x="3" y="5"/>
                    <a:pt x="3" y="6"/>
                    <a:pt x="3" y="6"/>
                  </a:cubicBezTo>
                  <a:lnTo>
                    <a:pt x="2" y="7"/>
                  </a:lnTo>
                  <a:cubicBezTo>
                    <a:pt x="2" y="6"/>
                    <a:pt x="1" y="6"/>
                    <a:pt x="1" y="5"/>
                  </a:cubicBezTo>
                  <a:lnTo>
                    <a:pt x="3" y="5"/>
                  </a:lnTo>
                  <a:close/>
                  <a:moveTo>
                    <a:pt x="3" y="6"/>
                  </a:moveTo>
                  <a:lnTo>
                    <a:pt x="3" y="6"/>
                  </a:lnTo>
                  <a:lnTo>
                    <a:pt x="2" y="6"/>
                  </a:lnTo>
                  <a:lnTo>
                    <a:pt x="3" y="6"/>
                  </a:lnTo>
                  <a:close/>
                  <a:moveTo>
                    <a:pt x="3" y="6"/>
                  </a:moveTo>
                  <a:cubicBezTo>
                    <a:pt x="3" y="7"/>
                    <a:pt x="3" y="7"/>
                    <a:pt x="3" y="7"/>
                  </a:cubicBezTo>
                  <a:lnTo>
                    <a:pt x="2" y="8"/>
                  </a:lnTo>
                  <a:cubicBezTo>
                    <a:pt x="2" y="7"/>
                    <a:pt x="2" y="7"/>
                    <a:pt x="2" y="7"/>
                  </a:cubicBezTo>
                  <a:lnTo>
                    <a:pt x="3" y="6"/>
                  </a:lnTo>
                  <a:close/>
                  <a:moveTo>
                    <a:pt x="3" y="7"/>
                  </a:moveTo>
                  <a:lnTo>
                    <a:pt x="3" y="7"/>
                  </a:lnTo>
                  <a:close/>
                  <a:moveTo>
                    <a:pt x="3" y="7"/>
                  </a:moveTo>
                  <a:cubicBezTo>
                    <a:pt x="4" y="9"/>
                    <a:pt x="3" y="11"/>
                    <a:pt x="2" y="12"/>
                  </a:cubicBezTo>
                  <a:lnTo>
                    <a:pt x="1" y="12"/>
                  </a:lnTo>
                  <a:cubicBezTo>
                    <a:pt x="2" y="10"/>
                    <a:pt x="2" y="9"/>
                    <a:pt x="2" y="8"/>
                  </a:cubicBezTo>
                  <a:lnTo>
                    <a:pt x="3" y="7"/>
                  </a:lnTo>
                  <a:close/>
                  <a:moveTo>
                    <a:pt x="2" y="12"/>
                  </a:moveTo>
                  <a:cubicBezTo>
                    <a:pt x="2" y="13"/>
                    <a:pt x="1" y="14"/>
                    <a:pt x="1" y="15"/>
                  </a:cubicBezTo>
                  <a:lnTo>
                    <a:pt x="0" y="15"/>
                  </a:lnTo>
                  <a:cubicBezTo>
                    <a:pt x="0" y="14"/>
                    <a:pt x="0" y="13"/>
                    <a:pt x="1" y="12"/>
                  </a:cubicBezTo>
                  <a:lnTo>
                    <a:pt x="2" y="12"/>
                  </a:lnTo>
                  <a:close/>
                  <a:moveTo>
                    <a:pt x="0" y="15"/>
                  </a:moveTo>
                  <a:lnTo>
                    <a:pt x="0" y="15"/>
                  </a:lnTo>
                  <a:lnTo>
                    <a:pt x="1" y="15"/>
                  </a:lnTo>
                  <a:lnTo>
                    <a:pt x="0" y="15"/>
                  </a:lnTo>
                  <a:close/>
                  <a:moveTo>
                    <a:pt x="1" y="15"/>
                  </a:moveTo>
                  <a:cubicBezTo>
                    <a:pt x="1" y="16"/>
                    <a:pt x="2" y="17"/>
                    <a:pt x="3" y="18"/>
                  </a:cubicBezTo>
                  <a:lnTo>
                    <a:pt x="2" y="19"/>
                  </a:lnTo>
                  <a:cubicBezTo>
                    <a:pt x="1" y="18"/>
                    <a:pt x="0" y="17"/>
                    <a:pt x="0" y="15"/>
                  </a:cubicBezTo>
                  <a:lnTo>
                    <a:pt x="1" y="15"/>
                  </a:lnTo>
                  <a:close/>
                  <a:moveTo>
                    <a:pt x="3" y="18"/>
                  </a:moveTo>
                  <a:cubicBezTo>
                    <a:pt x="4" y="18"/>
                    <a:pt x="5" y="19"/>
                    <a:pt x="6" y="20"/>
                  </a:cubicBezTo>
                  <a:lnTo>
                    <a:pt x="5" y="21"/>
                  </a:lnTo>
                  <a:cubicBezTo>
                    <a:pt x="4" y="20"/>
                    <a:pt x="3" y="19"/>
                    <a:pt x="2" y="19"/>
                  </a:cubicBezTo>
                  <a:lnTo>
                    <a:pt x="3" y="18"/>
                  </a:lnTo>
                  <a:close/>
                  <a:moveTo>
                    <a:pt x="6" y="20"/>
                  </a:moveTo>
                  <a:lnTo>
                    <a:pt x="6" y="20"/>
                  </a:lnTo>
                  <a:lnTo>
                    <a:pt x="5" y="20"/>
                  </a:lnTo>
                  <a:lnTo>
                    <a:pt x="6" y="20"/>
                  </a:lnTo>
                  <a:close/>
                  <a:moveTo>
                    <a:pt x="6" y="20"/>
                  </a:moveTo>
                  <a:lnTo>
                    <a:pt x="6" y="20"/>
                  </a:lnTo>
                  <a:lnTo>
                    <a:pt x="5" y="21"/>
                  </a:lnTo>
                  <a:lnTo>
                    <a:pt x="6" y="20"/>
                  </a:lnTo>
                  <a:close/>
                  <a:moveTo>
                    <a:pt x="6" y="20"/>
                  </a:moveTo>
                  <a:lnTo>
                    <a:pt x="6" y="20"/>
                  </a:lnTo>
                  <a:lnTo>
                    <a:pt x="5" y="20"/>
                  </a:lnTo>
                  <a:lnTo>
                    <a:pt x="6" y="20"/>
                  </a:lnTo>
                  <a:close/>
                  <a:moveTo>
                    <a:pt x="6" y="20"/>
                  </a:moveTo>
                  <a:cubicBezTo>
                    <a:pt x="6" y="20"/>
                    <a:pt x="6" y="21"/>
                    <a:pt x="6" y="21"/>
                  </a:cubicBezTo>
                  <a:lnTo>
                    <a:pt x="5" y="22"/>
                  </a:lnTo>
                  <a:cubicBezTo>
                    <a:pt x="5" y="21"/>
                    <a:pt x="5" y="21"/>
                    <a:pt x="5" y="21"/>
                  </a:cubicBezTo>
                  <a:lnTo>
                    <a:pt x="6" y="20"/>
                  </a:lnTo>
                  <a:close/>
                  <a:moveTo>
                    <a:pt x="6" y="21"/>
                  </a:moveTo>
                  <a:lnTo>
                    <a:pt x="6" y="21"/>
                  </a:lnTo>
                  <a:close/>
                  <a:moveTo>
                    <a:pt x="6" y="21"/>
                  </a:moveTo>
                  <a:cubicBezTo>
                    <a:pt x="6" y="22"/>
                    <a:pt x="6" y="22"/>
                    <a:pt x="7" y="22"/>
                  </a:cubicBezTo>
                  <a:lnTo>
                    <a:pt x="7" y="24"/>
                  </a:lnTo>
                  <a:cubicBezTo>
                    <a:pt x="5" y="24"/>
                    <a:pt x="5" y="23"/>
                    <a:pt x="5" y="22"/>
                  </a:cubicBezTo>
                  <a:lnTo>
                    <a:pt x="6" y="21"/>
                  </a:lnTo>
                  <a:close/>
                  <a:moveTo>
                    <a:pt x="7" y="24"/>
                  </a:moveTo>
                  <a:lnTo>
                    <a:pt x="7" y="24"/>
                  </a:lnTo>
                  <a:lnTo>
                    <a:pt x="7" y="23"/>
                  </a:lnTo>
                  <a:lnTo>
                    <a:pt x="7" y="24"/>
                  </a:lnTo>
                  <a:close/>
                  <a:moveTo>
                    <a:pt x="7" y="22"/>
                  </a:moveTo>
                  <a:cubicBezTo>
                    <a:pt x="10" y="22"/>
                    <a:pt x="12" y="18"/>
                    <a:pt x="13" y="15"/>
                  </a:cubicBezTo>
                  <a:lnTo>
                    <a:pt x="15" y="16"/>
                  </a:lnTo>
                  <a:cubicBezTo>
                    <a:pt x="13" y="19"/>
                    <a:pt x="11" y="23"/>
                    <a:pt x="7" y="24"/>
                  </a:cubicBezTo>
                  <a:lnTo>
                    <a:pt x="7" y="22"/>
                  </a:lnTo>
                  <a:close/>
                  <a:moveTo>
                    <a:pt x="13" y="15"/>
                  </a:moveTo>
                  <a:cubicBezTo>
                    <a:pt x="14" y="15"/>
                    <a:pt x="14" y="14"/>
                    <a:pt x="14" y="14"/>
                  </a:cubicBezTo>
                  <a:lnTo>
                    <a:pt x="15" y="14"/>
                  </a:lnTo>
                  <a:cubicBezTo>
                    <a:pt x="15" y="15"/>
                    <a:pt x="15" y="15"/>
                    <a:pt x="15" y="16"/>
                  </a:cubicBezTo>
                  <a:lnTo>
                    <a:pt x="13" y="15"/>
                  </a:lnTo>
                  <a:close/>
                  <a:moveTo>
                    <a:pt x="14" y="14"/>
                  </a:moveTo>
                  <a:lnTo>
                    <a:pt x="14" y="14"/>
                  </a:lnTo>
                  <a:lnTo>
                    <a:pt x="15" y="14"/>
                  </a:lnTo>
                  <a:lnTo>
                    <a:pt x="14" y="14"/>
                  </a:lnTo>
                  <a:close/>
                  <a:moveTo>
                    <a:pt x="14" y="14"/>
                  </a:moveTo>
                  <a:lnTo>
                    <a:pt x="14" y="13"/>
                  </a:lnTo>
                  <a:lnTo>
                    <a:pt x="16" y="14"/>
                  </a:lnTo>
                  <a:lnTo>
                    <a:pt x="15" y="14"/>
                  </a:lnTo>
                  <a:lnTo>
                    <a:pt x="14" y="14"/>
                  </a:lnTo>
                  <a:close/>
                  <a:moveTo>
                    <a:pt x="14" y="13"/>
                  </a:moveTo>
                  <a:lnTo>
                    <a:pt x="14" y="13"/>
                  </a:lnTo>
                  <a:lnTo>
                    <a:pt x="15" y="14"/>
                  </a:lnTo>
                  <a:lnTo>
                    <a:pt x="14" y="13"/>
                  </a:lnTo>
                  <a:close/>
                  <a:moveTo>
                    <a:pt x="14" y="13"/>
                  </a:moveTo>
                  <a:cubicBezTo>
                    <a:pt x="15" y="13"/>
                    <a:pt x="15" y="12"/>
                    <a:pt x="15" y="11"/>
                  </a:cubicBezTo>
                  <a:lnTo>
                    <a:pt x="17" y="12"/>
                  </a:lnTo>
                  <a:cubicBezTo>
                    <a:pt x="16" y="12"/>
                    <a:pt x="16" y="13"/>
                    <a:pt x="16" y="14"/>
                  </a:cubicBezTo>
                  <a:lnTo>
                    <a:pt x="14" y="13"/>
                  </a:lnTo>
                  <a:close/>
                  <a:moveTo>
                    <a:pt x="15" y="11"/>
                  </a:moveTo>
                  <a:cubicBezTo>
                    <a:pt x="16" y="9"/>
                    <a:pt x="17" y="6"/>
                    <a:pt x="14" y="4"/>
                  </a:cubicBezTo>
                  <a:lnTo>
                    <a:pt x="14" y="3"/>
                  </a:lnTo>
                  <a:cubicBezTo>
                    <a:pt x="19" y="5"/>
                    <a:pt x="18" y="8"/>
                    <a:pt x="17" y="12"/>
                  </a:cubicBezTo>
                  <a:lnTo>
                    <a:pt x="15" y="1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5" name="Freeform 130">
              <a:extLst>
                <a:ext uri="{FF2B5EF4-FFF2-40B4-BE49-F238E27FC236}">
                  <a16:creationId xmlns:a16="http://schemas.microsoft.com/office/drawing/2014/main" id="{B2AC00F0-5514-2455-F8F6-E81483F29747}"/>
                </a:ext>
              </a:extLst>
            </p:cNvPr>
            <p:cNvSpPr>
              <a:spLocks/>
            </p:cNvSpPr>
            <p:nvPr/>
          </p:nvSpPr>
          <p:spPr bwMode="auto">
            <a:xfrm>
              <a:off x="3015" y="1497"/>
              <a:ext cx="156" cy="84"/>
            </a:xfrm>
            <a:custGeom>
              <a:avLst/>
              <a:gdLst>
                <a:gd name="T0" fmla="*/ 745725 w 28"/>
                <a:gd name="T1" fmla="*/ 93419 h 15"/>
                <a:gd name="T2" fmla="*/ 536634 w 28"/>
                <a:gd name="T3" fmla="*/ 0 h 15"/>
                <a:gd name="T4" fmla="*/ 359357 w 28"/>
                <a:gd name="T5" fmla="*/ 93419 h 15"/>
                <a:gd name="T6" fmla="*/ 268749 w 28"/>
                <a:gd name="T7" fmla="*/ 93419 h 15"/>
                <a:gd name="T8" fmla="*/ 0 w 28"/>
                <a:gd name="T9" fmla="*/ 368794 h 15"/>
                <a:gd name="T10" fmla="*/ 300567 w 28"/>
                <a:gd name="T11" fmla="*/ 462213 h 15"/>
                <a:gd name="T12" fmla="*/ 778596 w 28"/>
                <a:gd name="T13" fmla="*/ 275374 h 15"/>
                <a:gd name="T14" fmla="*/ 745725 w 28"/>
                <a:gd name="T15" fmla="*/ 93419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15">
                  <a:moveTo>
                    <a:pt x="25" y="3"/>
                  </a:moveTo>
                  <a:cubicBezTo>
                    <a:pt x="22" y="3"/>
                    <a:pt x="20" y="0"/>
                    <a:pt x="18" y="0"/>
                  </a:cubicBezTo>
                  <a:cubicBezTo>
                    <a:pt x="16" y="1"/>
                    <a:pt x="14" y="1"/>
                    <a:pt x="12" y="3"/>
                  </a:cubicBezTo>
                  <a:cubicBezTo>
                    <a:pt x="11" y="3"/>
                    <a:pt x="9" y="2"/>
                    <a:pt x="9" y="3"/>
                  </a:cubicBezTo>
                  <a:cubicBezTo>
                    <a:pt x="6" y="6"/>
                    <a:pt x="2" y="9"/>
                    <a:pt x="0" y="12"/>
                  </a:cubicBezTo>
                  <a:cubicBezTo>
                    <a:pt x="0" y="15"/>
                    <a:pt x="7" y="15"/>
                    <a:pt x="10" y="15"/>
                  </a:cubicBezTo>
                  <a:cubicBezTo>
                    <a:pt x="16" y="15"/>
                    <a:pt x="22" y="13"/>
                    <a:pt x="26" y="9"/>
                  </a:cubicBezTo>
                  <a:cubicBezTo>
                    <a:pt x="28" y="7"/>
                    <a:pt x="27" y="4"/>
                    <a:pt x="25"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6" name="Freeform 131">
              <a:extLst>
                <a:ext uri="{FF2B5EF4-FFF2-40B4-BE49-F238E27FC236}">
                  <a16:creationId xmlns:a16="http://schemas.microsoft.com/office/drawing/2014/main" id="{4FE1585F-6065-9DF2-7B63-1BA67D363C89}"/>
                </a:ext>
              </a:extLst>
            </p:cNvPr>
            <p:cNvSpPr>
              <a:spLocks noEditPoints="1"/>
            </p:cNvSpPr>
            <p:nvPr/>
          </p:nvSpPr>
          <p:spPr bwMode="auto">
            <a:xfrm>
              <a:off x="3009" y="1492"/>
              <a:ext cx="162" cy="95"/>
            </a:xfrm>
            <a:custGeom>
              <a:avLst/>
              <a:gdLst>
                <a:gd name="T0" fmla="*/ 788817 w 29"/>
                <a:gd name="T1" fmla="*/ 119884 h 17"/>
                <a:gd name="T2" fmla="*/ 761450 w 29"/>
                <a:gd name="T3" fmla="*/ 152173 h 17"/>
                <a:gd name="T4" fmla="*/ 761450 w 29"/>
                <a:gd name="T5" fmla="*/ 152173 h 17"/>
                <a:gd name="T6" fmla="*/ 729369 w 29"/>
                <a:gd name="T7" fmla="*/ 59520 h 17"/>
                <a:gd name="T8" fmla="*/ 696231 w 29"/>
                <a:gd name="T9" fmla="*/ 92653 h 17"/>
                <a:gd name="T10" fmla="*/ 729369 w 29"/>
                <a:gd name="T11" fmla="*/ 59520 h 17"/>
                <a:gd name="T12" fmla="*/ 576497 w 29"/>
                <a:gd name="T13" fmla="*/ 33166 h 17"/>
                <a:gd name="T14" fmla="*/ 517048 w 29"/>
                <a:gd name="T15" fmla="*/ 92653 h 17"/>
                <a:gd name="T16" fmla="*/ 609606 w 29"/>
                <a:gd name="T17" fmla="*/ 59520 h 17"/>
                <a:gd name="T18" fmla="*/ 364170 w 29"/>
                <a:gd name="T19" fmla="*/ 92653 h 17"/>
                <a:gd name="T20" fmla="*/ 397280 w 29"/>
                <a:gd name="T21" fmla="*/ 119884 h 17"/>
                <a:gd name="T22" fmla="*/ 397280 w 29"/>
                <a:gd name="T23" fmla="*/ 119884 h 17"/>
                <a:gd name="T24" fmla="*/ 364170 w 29"/>
                <a:gd name="T25" fmla="*/ 92653 h 17"/>
                <a:gd name="T26" fmla="*/ 397280 w 29"/>
                <a:gd name="T27" fmla="*/ 119884 h 17"/>
                <a:gd name="T28" fmla="*/ 332089 w 29"/>
                <a:gd name="T29" fmla="*/ 119884 h 17"/>
                <a:gd name="T30" fmla="*/ 397280 w 29"/>
                <a:gd name="T31" fmla="*/ 119884 h 17"/>
                <a:gd name="T32" fmla="*/ 271769 w 29"/>
                <a:gd name="T33" fmla="*/ 92653 h 17"/>
                <a:gd name="T34" fmla="*/ 271769 w 29"/>
                <a:gd name="T35" fmla="*/ 92653 h 17"/>
                <a:gd name="T36" fmla="*/ 271769 w 29"/>
                <a:gd name="T37" fmla="*/ 92653 h 17"/>
                <a:gd name="T38" fmla="*/ 271769 w 29"/>
                <a:gd name="T39" fmla="*/ 92653 h 17"/>
                <a:gd name="T40" fmla="*/ 271769 w 29"/>
                <a:gd name="T41" fmla="*/ 92653 h 17"/>
                <a:gd name="T42" fmla="*/ 271769 w 29"/>
                <a:gd name="T43" fmla="*/ 92653 h 17"/>
                <a:gd name="T44" fmla="*/ 212326 w 29"/>
                <a:gd name="T45" fmla="*/ 185339 h 17"/>
                <a:gd name="T46" fmla="*/ 244402 w 29"/>
                <a:gd name="T47" fmla="*/ 212543 h 17"/>
                <a:gd name="T48" fmla="*/ 212326 w 29"/>
                <a:gd name="T49" fmla="*/ 185339 h 17"/>
                <a:gd name="T50" fmla="*/ 0 w 29"/>
                <a:gd name="T51" fmla="*/ 397882 h 17"/>
                <a:gd name="T52" fmla="*/ 0 w 29"/>
                <a:gd name="T53" fmla="*/ 397882 h 17"/>
                <a:gd name="T54" fmla="*/ 151844 w 29"/>
                <a:gd name="T55" fmla="*/ 517767 h 17"/>
                <a:gd name="T56" fmla="*/ 151844 w 29"/>
                <a:gd name="T57" fmla="*/ 457403 h 17"/>
                <a:gd name="T58" fmla="*/ 151844 w 29"/>
                <a:gd name="T59" fmla="*/ 517767 h 17"/>
                <a:gd name="T60" fmla="*/ 332089 w 29"/>
                <a:gd name="T61" fmla="*/ 484634 h 17"/>
                <a:gd name="T62" fmla="*/ 332089 w 29"/>
                <a:gd name="T63" fmla="*/ 484634 h 17"/>
                <a:gd name="T64" fmla="*/ 332089 w 29"/>
                <a:gd name="T65" fmla="*/ 484634 h 17"/>
                <a:gd name="T66" fmla="*/ 332089 w 29"/>
                <a:gd name="T67" fmla="*/ 484634 h 17"/>
                <a:gd name="T68" fmla="*/ 424647 w 29"/>
                <a:gd name="T69" fmla="*/ 457403 h 17"/>
                <a:gd name="T70" fmla="*/ 332089 w 29"/>
                <a:gd name="T71" fmla="*/ 484634 h 17"/>
                <a:gd name="T72" fmla="*/ 483905 w 29"/>
                <a:gd name="T73" fmla="*/ 484634 h 17"/>
                <a:gd name="T74" fmla="*/ 483905 w 29"/>
                <a:gd name="T75" fmla="*/ 484634 h 17"/>
                <a:gd name="T76" fmla="*/ 483905 w 29"/>
                <a:gd name="T77" fmla="*/ 457403 h 17"/>
                <a:gd name="T78" fmla="*/ 483905 w 29"/>
                <a:gd name="T79" fmla="*/ 484634 h 17"/>
                <a:gd name="T80" fmla="*/ 821927 w 29"/>
                <a:gd name="T81" fmla="*/ 272063 h 17"/>
                <a:gd name="T82" fmla="*/ 821927 w 29"/>
                <a:gd name="T83" fmla="*/ 272063 h 17"/>
                <a:gd name="T84" fmla="*/ 848232 w 29"/>
                <a:gd name="T85" fmla="*/ 305224 h 17"/>
                <a:gd name="T86" fmla="*/ 821927 w 29"/>
                <a:gd name="T87" fmla="*/ 212543 h 17"/>
                <a:gd name="T88" fmla="*/ 821927 w 29"/>
                <a:gd name="T89" fmla="*/ 272063 h 17"/>
                <a:gd name="T90" fmla="*/ 821927 w 29"/>
                <a:gd name="T91" fmla="*/ 152173 h 17"/>
                <a:gd name="T92" fmla="*/ 821927 w 29"/>
                <a:gd name="T93" fmla="*/ 185339 h 17"/>
                <a:gd name="T94" fmla="*/ 821927 w 29"/>
                <a:gd name="T95" fmla="*/ 152173 h 17"/>
                <a:gd name="T96" fmla="*/ 788817 w 29"/>
                <a:gd name="T97" fmla="*/ 119884 h 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9" h="17">
                  <a:moveTo>
                    <a:pt x="25" y="5"/>
                  </a:moveTo>
                  <a:lnTo>
                    <a:pt x="25" y="5"/>
                  </a:lnTo>
                  <a:lnTo>
                    <a:pt x="26" y="4"/>
                  </a:lnTo>
                  <a:lnTo>
                    <a:pt x="25" y="5"/>
                  </a:lnTo>
                  <a:close/>
                  <a:moveTo>
                    <a:pt x="25" y="5"/>
                  </a:moveTo>
                  <a:lnTo>
                    <a:pt x="25" y="5"/>
                  </a:lnTo>
                  <a:lnTo>
                    <a:pt x="26" y="4"/>
                  </a:lnTo>
                  <a:lnTo>
                    <a:pt x="25" y="5"/>
                  </a:lnTo>
                  <a:close/>
                  <a:moveTo>
                    <a:pt x="25" y="5"/>
                  </a:moveTo>
                  <a:cubicBezTo>
                    <a:pt x="24" y="5"/>
                    <a:pt x="24" y="4"/>
                    <a:pt x="23" y="3"/>
                  </a:cubicBezTo>
                  <a:lnTo>
                    <a:pt x="24" y="2"/>
                  </a:lnTo>
                  <a:cubicBezTo>
                    <a:pt x="24" y="3"/>
                    <a:pt x="25" y="4"/>
                    <a:pt x="26" y="4"/>
                  </a:cubicBezTo>
                  <a:lnTo>
                    <a:pt x="25" y="5"/>
                  </a:lnTo>
                  <a:close/>
                  <a:moveTo>
                    <a:pt x="23" y="3"/>
                  </a:moveTo>
                  <a:cubicBezTo>
                    <a:pt x="22" y="3"/>
                    <a:pt x="21" y="2"/>
                    <a:pt x="20" y="2"/>
                  </a:cubicBezTo>
                  <a:lnTo>
                    <a:pt x="19" y="1"/>
                  </a:lnTo>
                  <a:cubicBezTo>
                    <a:pt x="21" y="0"/>
                    <a:pt x="22" y="1"/>
                    <a:pt x="24" y="2"/>
                  </a:cubicBezTo>
                  <a:lnTo>
                    <a:pt x="23" y="3"/>
                  </a:lnTo>
                  <a:close/>
                  <a:moveTo>
                    <a:pt x="19" y="1"/>
                  </a:moveTo>
                  <a:lnTo>
                    <a:pt x="19" y="1"/>
                  </a:lnTo>
                  <a:close/>
                  <a:moveTo>
                    <a:pt x="20" y="2"/>
                  </a:moveTo>
                  <a:cubicBezTo>
                    <a:pt x="19" y="2"/>
                    <a:pt x="18" y="3"/>
                    <a:pt x="17" y="3"/>
                  </a:cubicBezTo>
                  <a:lnTo>
                    <a:pt x="16" y="2"/>
                  </a:lnTo>
                  <a:cubicBezTo>
                    <a:pt x="17" y="1"/>
                    <a:pt x="18" y="1"/>
                    <a:pt x="19" y="1"/>
                  </a:cubicBezTo>
                  <a:lnTo>
                    <a:pt x="20" y="2"/>
                  </a:lnTo>
                  <a:close/>
                  <a:moveTo>
                    <a:pt x="17" y="3"/>
                  </a:moveTo>
                  <a:cubicBezTo>
                    <a:pt x="15" y="3"/>
                    <a:pt x="14" y="4"/>
                    <a:pt x="13" y="4"/>
                  </a:cubicBezTo>
                  <a:lnTo>
                    <a:pt x="12" y="3"/>
                  </a:lnTo>
                  <a:cubicBezTo>
                    <a:pt x="14" y="2"/>
                    <a:pt x="15" y="2"/>
                    <a:pt x="16" y="2"/>
                  </a:cubicBezTo>
                  <a:lnTo>
                    <a:pt x="17" y="3"/>
                  </a:lnTo>
                  <a:close/>
                  <a:moveTo>
                    <a:pt x="13" y="4"/>
                  </a:moveTo>
                  <a:lnTo>
                    <a:pt x="13" y="4"/>
                  </a:lnTo>
                  <a:close/>
                  <a:moveTo>
                    <a:pt x="13" y="4"/>
                  </a:moveTo>
                  <a:lnTo>
                    <a:pt x="13" y="4"/>
                  </a:lnTo>
                  <a:lnTo>
                    <a:pt x="12" y="3"/>
                  </a:lnTo>
                  <a:lnTo>
                    <a:pt x="13" y="4"/>
                  </a:lnTo>
                  <a:close/>
                  <a:moveTo>
                    <a:pt x="13" y="4"/>
                  </a:moveTo>
                  <a:lnTo>
                    <a:pt x="13" y="4"/>
                  </a:lnTo>
                  <a:close/>
                  <a:moveTo>
                    <a:pt x="13" y="4"/>
                  </a:moveTo>
                  <a:cubicBezTo>
                    <a:pt x="12" y="5"/>
                    <a:pt x="12" y="5"/>
                    <a:pt x="11" y="4"/>
                  </a:cubicBezTo>
                  <a:lnTo>
                    <a:pt x="11" y="3"/>
                  </a:lnTo>
                  <a:cubicBezTo>
                    <a:pt x="12" y="3"/>
                    <a:pt x="12" y="3"/>
                    <a:pt x="12" y="3"/>
                  </a:cubicBezTo>
                  <a:lnTo>
                    <a:pt x="13" y="4"/>
                  </a:lnTo>
                  <a:close/>
                  <a:moveTo>
                    <a:pt x="11" y="4"/>
                  </a:moveTo>
                  <a:cubicBezTo>
                    <a:pt x="11" y="4"/>
                    <a:pt x="10" y="4"/>
                    <a:pt x="10" y="4"/>
                  </a:cubicBezTo>
                  <a:lnTo>
                    <a:pt x="9" y="3"/>
                  </a:lnTo>
                  <a:cubicBezTo>
                    <a:pt x="10" y="3"/>
                    <a:pt x="11" y="3"/>
                    <a:pt x="11" y="3"/>
                  </a:cubicBezTo>
                  <a:lnTo>
                    <a:pt x="11" y="4"/>
                  </a:lnTo>
                  <a:close/>
                  <a:moveTo>
                    <a:pt x="9" y="3"/>
                  </a:moveTo>
                  <a:lnTo>
                    <a:pt x="9" y="3"/>
                  </a:lnTo>
                  <a:lnTo>
                    <a:pt x="10" y="4"/>
                  </a:lnTo>
                  <a:lnTo>
                    <a:pt x="9" y="3"/>
                  </a:lnTo>
                  <a:close/>
                  <a:moveTo>
                    <a:pt x="10" y="4"/>
                  </a:moveTo>
                  <a:lnTo>
                    <a:pt x="10" y="4"/>
                  </a:lnTo>
                  <a:lnTo>
                    <a:pt x="9" y="3"/>
                  </a:lnTo>
                  <a:lnTo>
                    <a:pt x="10" y="4"/>
                  </a:lnTo>
                  <a:close/>
                  <a:moveTo>
                    <a:pt x="9" y="3"/>
                  </a:moveTo>
                  <a:lnTo>
                    <a:pt x="9" y="3"/>
                  </a:lnTo>
                  <a:lnTo>
                    <a:pt x="10" y="4"/>
                  </a:lnTo>
                  <a:lnTo>
                    <a:pt x="9" y="3"/>
                  </a:lnTo>
                  <a:close/>
                  <a:moveTo>
                    <a:pt x="10" y="4"/>
                  </a:moveTo>
                  <a:cubicBezTo>
                    <a:pt x="9" y="5"/>
                    <a:pt x="8" y="6"/>
                    <a:pt x="8" y="7"/>
                  </a:cubicBezTo>
                  <a:lnTo>
                    <a:pt x="7" y="6"/>
                  </a:lnTo>
                  <a:cubicBezTo>
                    <a:pt x="8" y="5"/>
                    <a:pt x="8" y="4"/>
                    <a:pt x="9" y="3"/>
                  </a:cubicBezTo>
                  <a:lnTo>
                    <a:pt x="10" y="4"/>
                  </a:lnTo>
                  <a:close/>
                  <a:moveTo>
                    <a:pt x="8" y="7"/>
                  </a:moveTo>
                  <a:cubicBezTo>
                    <a:pt x="5" y="9"/>
                    <a:pt x="3" y="11"/>
                    <a:pt x="2" y="14"/>
                  </a:cubicBezTo>
                  <a:lnTo>
                    <a:pt x="1" y="13"/>
                  </a:lnTo>
                  <a:cubicBezTo>
                    <a:pt x="2" y="10"/>
                    <a:pt x="4" y="8"/>
                    <a:pt x="7" y="6"/>
                  </a:cubicBezTo>
                  <a:lnTo>
                    <a:pt x="8" y="7"/>
                  </a:lnTo>
                  <a:close/>
                  <a:moveTo>
                    <a:pt x="0" y="13"/>
                  </a:moveTo>
                  <a:lnTo>
                    <a:pt x="0" y="13"/>
                  </a:lnTo>
                  <a:lnTo>
                    <a:pt x="1" y="13"/>
                  </a:lnTo>
                  <a:lnTo>
                    <a:pt x="0" y="13"/>
                  </a:lnTo>
                  <a:close/>
                  <a:moveTo>
                    <a:pt x="2" y="13"/>
                  </a:moveTo>
                  <a:cubicBezTo>
                    <a:pt x="2" y="14"/>
                    <a:pt x="3" y="15"/>
                    <a:pt x="5" y="15"/>
                  </a:cubicBezTo>
                  <a:lnTo>
                    <a:pt x="5" y="17"/>
                  </a:lnTo>
                  <a:cubicBezTo>
                    <a:pt x="2" y="16"/>
                    <a:pt x="0" y="15"/>
                    <a:pt x="0" y="13"/>
                  </a:cubicBezTo>
                  <a:lnTo>
                    <a:pt x="2" y="13"/>
                  </a:lnTo>
                  <a:close/>
                  <a:moveTo>
                    <a:pt x="5" y="15"/>
                  </a:moveTo>
                  <a:cubicBezTo>
                    <a:pt x="7" y="16"/>
                    <a:pt x="10" y="16"/>
                    <a:pt x="11" y="16"/>
                  </a:cubicBezTo>
                  <a:lnTo>
                    <a:pt x="11" y="17"/>
                  </a:lnTo>
                  <a:cubicBezTo>
                    <a:pt x="10" y="17"/>
                    <a:pt x="7" y="17"/>
                    <a:pt x="5" y="17"/>
                  </a:cubicBezTo>
                  <a:lnTo>
                    <a:pt x="5" y="15"/>
                  </a:lnTo>
                  <a:close/>
                  <a:moveTo>
                    <a:pt x="11" y="16"/>
                  </a:moveTo>
                  <a:lnTo>
                    <a:pt x="11" y="16"/>
                  </a:lnTo>
                  <a:close/>
                  <a:moveTo>
                    <a:pt x="11" y="16"/>
                  </a:moveTo>
                  <a:lnTo>
                    <a:pt x="11" y="16"/>
                  </a:lnTo>
                  <a:lnTo>
                    <a:pt x="11" y="17"/>
                  </a:lnTo>
                  <a:lnTo>
                    <a:pt x="11" y="16"/>
                  </a:lnTo>
                  <a:close/>
                  <a:moveTo>
                    <a:pt x="11" y="17"/>
                  </a:moveTo>
                  <a:lnTo>
                    <a:pt x="11" y="17"/>
                  </a:lnTo>
                  <a:lnTo>
                    <a:pt x="11" y="16"/>
                  </a:lnTo>
                  <a:lnTo>
                    <a:pt x="11" y="17"/>
                  </a:lnTo>
                  <a:close/>
                  <a:moveTo>
                    <a:pt x="11" y="16"/>
                  </a:moveTo>
                  <a:cubicBezTo>
                    <a:pt x="12" y="15"/>
                    <a:pt x="13" y="15"/>
                    <a:pt x="14" y="15"/>
                  </a:cubicBezTo>
                  <a:lnTo>
                    <a:pt x="14" y="17"/>
                  </a:lnTo>
                  <a:cubicBezTo>
                    <a:pt x="13" y="17"/>
                    <a:pt x="12" y="17"/>
                    <a:pt x="11" y="17"/>
                  </a:cubicBezTo>
                  <a:lnTo>
                    <a:pt x="11" y="16"/>
                  </a:lnTo>
                  <a:close/>
                  <a:moveTo>
                    <a:pt x="14" y="15"/>
                  </a:moveTo>
                  <a:cubicBezTo>
                    <a:pt x="14" y="15"/>
                    <a:pt x="15" y="15"/>
                    <a:pt x="16" y="15"/>
                  </a:cubicBezTo>
                  <a:lnTo>
                    <a:pt x="16" y="16"/>
                  </a:lnTo>
                  <a:cubicBezTo>
                    <a:pt x="16" y="16"/>
                    <a:pt x="15" y="17"/>
                    <a:pt x="14" y="17"/>
                  </a:cubicBezTo>
                  <a:lnTo>
                    <a:pt x="14" y="15"/>
                  </a:lnTo>
                  <a:close/>
                  <a:moveTo>
                    <a:pt x="16" y="16"/>
                  </a:moveTo>
                  <a:lnTo>
                    <a:pt x="16" y="16"/>
                  </a:lnTo>
                  <a:close/>
                  <a:moveTo>
                    <a:pt x="16" y="15"/>
                  </a:moveTo>
                  <a:cubicBezTo>
                    <a:pt x="20" y="14"/>
                    <a:pt x="24" y="12"/>
                    <a:pt x="27" y="9"/>
                  </a:cubicBezTo>
                  <a:lnTo>
                    <a:pt x="28" y="10"/>
                  </a:lnTo>
                  <a:cubicBezTo>
                    <a:pt x="25" y="13"/>
                    <a:pt x="21" y="15"/>
                    <a:pt x="16" y="16"/>
                  </a:cubicBezTo>
                  <a:lnTo>
                    <a:pt x="16" y="15"/>
                  </a:lnTo>
                  <a:close/>
                  <a:moveTo>
                    <a:pt x="27" y="9"/>
                  </a:moveTo>
                  <a:lnTo>
                    <a:pt x="27" y="9"/>
                  </a:lnTo>
                  <a:lnTo>
                    <a:pt x="27" y="10"/>
                  </a:lnTo>
                  <a:lnTo>
                    <a:pt x="27" y="9"/>
                  </a:lnTo>
                  <a:close/>
                  <a:moveTo>
                    <a:pt x="27" y="9"/>
                  </a:moveTo>
                  <a:cubicBezTo>
                    <a:pt x="27" y="9"/>
                    <a:pt x="27" y="9"/>
                    <a:pt x="27" y="9"/>
                  </a:cubicBezTo>
                  <a:lnTo>
                    <a:pt x="28" y="9"/>
                  </a:lnTo>
                  <a:cubicBezTo>
                    <a:pt x="28" y="10"/>
                    <a:pt x="28" y="10"/>
                    <a:pt x="28" y="10"/>
                  </a:cubicBezTo>
                  <a:lnTo>
                    <a:pt x="27" y="9"/>
                  </a:lnTo>
                  <a:close/>
                  <a:moveTo>
                    <a:pt x="27" y="9"/>
                  </a:moveTo>
                  <a:cubicBezTo>
                    <a:pt x="27" y="8"/>
                    <a:pt x="27" y="8"/>
                    <a:pt x="27" y="7"/>
                  </a:cubicBezTo>
                  <a:lnTo>
                    <a:pt x="29" y="7"/>
                  </a:lnTo>
                  <a:cubicBezTo>
                    <a:pt x="29" y="8"/>
                    <a:pt x="29" y="8"/>
                    <a:pt x="28" y="9"/>
                  </a:cubicBezTo>
                  <a:lnTo>
                    <a:pt x="27" y="9"/>
                  </a:lnTo>
                  <a:close/>
                  <a:moveTo>
                    <a:pt x="27" y="7"/>
                  </a:moveTo>
                  <a:cubicBezTo>
                    <a:pt x="27" y="7"/>
                    <a:pt x="27" y="6"/>
                    <a:pt x="27" y="6"/>
                  </a:cubicBezTo>
                  <a:lnTo>
                    <a:pt x="27" y="5"/>
                  </a:lnTo>
                  <a:cubicBezTo>
                    <a:pt x="28" y="6"/>
                    <a:pt x="28" y="6"/>
                    <a:pt x="29" y="7"/>
                  </a:cubicBezTo>
                  <a:lnTo>
                    <a:pt x="27" y="7"/>
                  </a:lnTo>
                  <a:close/>
                  <a:moveTo>
                    <a:pt x="27" y="6"/>
                  </a:moveTo>
                  <a:cubicBezTo>
                    <a:pt x="26" y="6"/>
                    <a:pt x="26" y="5"/>
                    <a:pt x="25" y="5"/>
                  </a:cubicBezTo>
                  <a:lnTo>
                    <a:pt x="26" y="4"/>
                  </a:lnTo>
                  <a:cubicBezTo>
                    <a:pt x="27" y="4"/>
                    <a:pt x="27" y="5"/>
                    <a:pt x="27" y="5"/>
                  </a:cubicBezTo>
                  <a:lnTo>
                    <a:pt x="27" y="6"/>
                  </a:lnTo>
                  <a:close/>
                  <a:moveTo>
                    <a:pt x="26" y="4"/>
                  </a:moveTo>
                  <a:lnTo>
                    <a:pt x="26"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7" name="Freeform 132">
              <a:extLst>
                <a:ext uri="{FF2B5EF4-FFF2-40B4-BE49-F238E27FC236}">
                  <a16:creationId xmlns:a16="http://schemas.microsoft.com/office/drawing/2014/main" id="{0FE29403-C2E8-6D28-A745-2CD473228CAC}"/>
                </a:ext>
              </a:extLst>
            </p:cNvPr>
            <p:cNvSpPr>
              <a:spLocks/>
            </p:cNvSpPr>
            <p:nvPr/>
          </p:nvSpPr>
          <p:spPr bwMode="auto">
            <a:xfrm>
              <a:off x="3160" y="1520"/>
              <a:ext cx="106" cy="67"/>
            </a:xfrm>
            <a:custGeom>
              <a:avLst/>
              <a:gdLst>
                <a:gd name="T0" fmla="*/ 572506 w 19"/>
                <a:gd name="T1" fmla="*/ 0 h 12"/>
                <a:gd name="T2" fmla="*/ 302312 w 19"/>
                <a:gd name="T3" fmla="*/ 304253 h 12"/>
                <a:gd name="T4" fmla="*/ 59042 w 19"/>
                <a:gd name="T5" fmla="*/ 271177 h 12"/>
                <a:gd name="T6" fmla="*/ 119116 w 19"/>
                <a:gd name="T7" fmla="*/ 92242 h 12"/>
                <a:gd name="T8" fmla="*/ 572506 w 1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2">
                  <a:moveTo>
                    <a:pt x="19" y="0"/>
                  </a:moveTo>
                  <a:cubicBezTo>
                    <a:pt x="18" y="5"/>
                    <a:pt x="13" y="7"/>
                    <a:pt x="10" y="10"/>
                  </a:cubicBezTo>
                  <a:cubicBezTo>
                    <a:pt x="8" y="12"/>
                    <a:pt x="3" y="11"/>
                    <a:pt x="2" y="9"/>
                  </a:cubicBezTo>
                  <a:cubicBezTo>
                    <a:pt x="0" y="7"/>
                    <a:pt x="2" y="4"/>
                    <a:pt x="4" y="3"/>
                  </a:cubicBezTo>
                  <a:cubicBezTo>
                    <a:pt x="9" y="1"/>
                    <a:pt x="14" y="1"/>
                    <a:pt x="19"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8" name="Freeform 133">
              <a:extLst>
                <a:ext uri="{FF2B5EF4-FFF2-40B4-BE49-F238E27FC236}">
                  <a16:creationId xmlns:a16="http://schemas.microsoft.com/office/drawing/2014/main" id="{8C3ACF6D-E080-86C1-8DED-BC12D95674A9}"/>
                </a:ext>
              </a:extLst>
            </p:cNvPr>
            <p:cNvSpPr>
              <a:spLocks noEditPoints="1"/>
            </p:cNvSpPr>
            <p:nvPr/>
          </p:nvSpPr>
          <p:spPr bwMode="auto">
            <a:xfrm>
              <a:off x="3160" y="1514"/>
              <a:ext cx="112" cy="73"/>
            </a:xfrm>
            <a:custGeom>
              <a:avLst/>
              <a:gdLst>
                <a:gd name="T0" fmla="*/ 402158 w 20"/>
                <a:gd name="T1" fmla="*/ 284363 h 13"/>
                <a:gd name="T2" fmla="*/ 584114 w 20"/>
                <a:gd name="T3" fmla="*/ 33833 h 13"/>
                <a:gd name="T4" fmla="*/ 402158 w 20"/>
                <a:gd name="T5" fmla="*/ 284363 h 13"/>
                <a:gd name="T6" fmla="*/ 308739 w 20"/>
                <a:gd name="T7" fmla="*/ 345975 h 13"/>
                <a:gd name="T8" fmla="*/ 402158 w 20"/>
                <a:gd name="T9" fmla="*/ 284363 h 13"/>
                <a:gd name="T10" fmla="*/ 308739 w 20"/>
                <a:gd name="T11" fmla="*/ 345975 h 13"/>
                <a:gd name="T12" fmla="*/ 275374 w 20"/>
                <a:gd name="T13" fmla="*/ 345975 h 13"/>
                <a:gd name="T14" fmla="*/ 308739 w 20"/>
                <a:gd name="T15" fmla="*/ 373788 h 13"/>
                <a:gd name="T16" fmla="*/ 275374 w 20"/>
                <a:gd name="T17" fmla="*/ 345975 h 13"/>
                <a:gd name="T18" fmla="*/ 308739 w 20"/>
                <a:gd name="T19" fmla="*/ 373788 h 13"/>
                <a:gd name="T20" fmla="*/ 308739 w 20"/>
                <a:gd name="T21" fmla="*/ 345975 h 13"/>
                <a:gd name="T22" fmla="*/ 308739 w 20"/>
                <a:gd name="T23" fmla="*/ 373788 h 13"/>
                <a:gd name="T24" fmla="*/ 186844 w 20"/>
                <a:gd name="T25" fmla="*/ 373788 h 13"/>
                <a:gd name="T26" fmla="*/ 308739 w 20"/>
                <a:gd name="T27" fmla="*/ 373788 h 13"/>
                <a:gd name="T28" fmla="*/ 33365 w 20"/>
                <a:gd name="T29" fmla="*/ 345975 h 13"/>
                <a:gd name="T30" fmla="*/ 186844 w 20"/>
                <a:gd name="T31" fmla="*/ 373788 h 13"/>
                <a:gd name="T32" fmla="*/ 33365 w 20"/>
                <a:gd name="T33" fmla="*/ 345975 h 13"/>
                <a:gd name="T34" fmla="*/ 60934 w 20"/>
                <a:gd name="T35" fmla="*/ 312170 h 13"/>
                <a:gd name="T36" fmla="*/ 33365 w 20"/>
                <a:gd name="T37" fmla="*/ 345975 h 13"/>
                <a:gd name="T38" fmla="*/ 33365 w 20"/>
                <a:gd name="T39" fmla="*/ 345975 h 13"/>
                <a:gd name="T40" fmla="*/ 33365 w 20"/>
                <a:gd name="T41" fmla="*/ 345975 h 13"/>
                <a:gd name="T42" fmla="*/ 33365 w 20"/>
                <a:gd name="T43" fmla="*/ 312170 h 13"/>
                <a:gd name="T44" fmla="*/ 60934 w 20"/>
                <a:gd name="T45" fmla="*/ 312170 h 13"/>
                <a:gd name="T46" fmla="*/ 33365 w 20"/>
                <a:gd name="T47" fmla="*/ 312170 h 13"/>
                <a:gd name="T48" fmla="*/ 33365 w 20"/>
                <a:gd name="T49" fmla="*/ 312170 h 13"/>
                <a:gd name="T50" fmla="*/ 33365 w 20"/>
                <a:gd name="T51" fmla="*/ 217793 h 13"/>
                <a:gd name="T52" fmla="*/ 60934 w 20"/>
                <a:gd name="T53" fmla="*/ 284363 h 13"/>
                <a:gd name="T54" fmla="*/ 33365 w 20"/>
                <a:gd name="T55" fmla="*/ 217793 h 13"/>
                <a:gd name="T56" fmla="*/ 120988 w 20"/>
                <a:gd name="T57" fmla="*/ 156181 h 13"/>
                <a:gd name="T58" fmla="*/ 33365 w 20"/>
                <a:gd name="T59" fmla="*/ 217793 h 13"/>
                <a:gd name="T60" fmla="*/ 120988 w 20"/>
                <a:gd name="T61" fmla="*/ 94378 h 13"/>
                <a:gd name="T62" fmla="*/ 120988 w 20"/>
                <a:gd name="T63" fmla="*/ 156181 h 13"/>
                <a:gd name="T64" fmla="*/ 120988 w 20"/>
                <a:gd name="T65" fmla="*/ 94378 h 13"/>
                <a:gd name="T66" fmla="*/ 120988 w 20"/>
                <a:gd name="T67" fmla="*/ 123230 h 13"/>
                <a:gd name="T68" fmla="*/ 120988 w 20"/>
                <a:gd name="T69" fmla="*/ 94378 h 13"/>
                <a:gd name="T70" fmla="*/ 402158 w 20"/>
                <a:gd name="T71" fmla="*/ 94378 h 13"/>
                <a:gd name="T72" fmla="*/ 120988 w 20"/>
                <a:gd name="T73" fmla="*/ 94378 h 13"/>
                <a:gd name="T74" fmla="*/ 584114 w 20"/>
                <a:gd name="T75" fmla="*/ 0 h 13"/>
                <a:gd name="T76" fmla="*/ 402158 w 20"/>
                <a:gd name="T77" fmla="*/ 94378 h 13"/>
                <a:gd name="T78" fmla="*/ 584114 w 20"/>
                <a:gd name="T79" fmla="*/ 0 h 13"/>
                <a:gd name="T80" fmla="*/ 616599 w 20"/>
                <a:gd name="T81" fmla="*/ 33833 h 13"/>
                <a:gd name="T82" fmla="*/ 584114 w 20"/>
                <a:gd name="T83" fmla="*/ 0 h 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13">
                  <a:moveTo>
                    <a:pt x="20" y="1"/>
                  </a:moveTo>
                  <a:cubicBezTo>
                    <a:pt x="19" y="5"/>
                    <a:pt x="16" y="7"/>
                    <a:pt x="13" y="9"/>
                  </a:cubicBezTo>
                  <a:lnTo>
                    <a:pt x="13" y="8"/>
                  </a:lnTo>
                  <a:cubicBezTo>
                    <a:pt x="15" y="6"/>
                    <a:pt x="18" y="4"/>
                    <a:pt x="19" y="1"/>
                  </a:cubicBezTo>
                  <a:lnTo>
                    <a:pt x="20" y="1"/>
                  </a:lnTo>
                  <a:close/>
                  <a:moveTo>
                    <a:pt x="13" y="9"/>
                  </a:moveTo>
                  <a:cubicBezTo>
                    <a:pt x="12" y="10"/>
                    <a:pt x="11" y="11"/>
                    <a:pt x="10" y="12"/>
                  </a:cubicBezTo>
                  <a:lnTo>
                    <a:pt x="10" y="11"/>
                  </a:lnTo>
                  <a:cubicBezTo>
                    <a:pt x="10" y="10"/>
                    <a:pt x="12" y="9"/>
                    <a:pt x="13" y="8"/>
                  </a:cubicBezTo>
                  <a:lnTo>
                    <a:pt x="13" y="9"/>
                  </a:lnTo>
                  <a:close/>
                  <a:moveTo>
                    <a:pt x="9" y="11"/>
                  </a:moveTo>
                  <a:lnTo>
                    <a:pt x="10" y="11"/>
                  </a:lnTo>
                  <a:lnTo>
                    <a:pt x="9" y="11"/>
                  </a:lnTo>
                  <a:close/>
                  <a:moveTo>
                    <a:pt x="10" y="12"/>
                  </a:moveTo>
                  <a:cubicBezTo>
                    <a:pt x="10" y="12"/>
                    <a:pt x="10" y="12"/>
                    <a:pt x="10" y="12"/>
                  </a:cubicBezTo>
                  <a:lnTo>
                    <a:pt x="9" y="11"/>
                  </a:lnTo>
                  <a:cubicBezTo>
                    <a:pt x="9" y="11"/>
                    <a:pt x="9" y="11"/>
                    <a:pt x="9" y="11"/>
                  </a:cubicBezTo>
                  <a:lnTo>
                    <a:pt x="10" y="12"/>
                  </a:lnTo>
                  <a:close/>
                  <a:moveTo>
                    <a:pt x="10" y="12"/>
                  </a:moveTo>
                  <a:lnTo>
                    <a:pt x="10" y="12"/>
                  </a:lnTo>
                  <a:lnTo>
                    <a:pt x="10" y="11"/>
                  </a:lnTo>
                  <a:lnTo>
                    <a:pt x="10" y="12"/>
                  </a:lnTo>
                  <a:close/>
                  <a:moveTo>
                    <a:pt x="10" y="12"/>
                  </a:moveTo>
                  <a:cubicBezTo>
                    <a:pt x="9" y="13"/>
                    <a:pt x="7" y="13"/>
                    <a:pt x="6" y="13"/>
                  </a:cubicBezTo>
                  <a:lnTo>
                    <a:pt x="6" y="12"/>
                  </a:lnTo>
                  <a:cubicBezTo>
                    <a:pt x="7" y="12"/>
                    <a:pt x="8" y="12"/>
                    <a:pt x="9" y="11"/>
                  </a:cubicBezTo>
                  <a:lnTo>
                    <a:pt x="10" y="12"/>
                  </a:lnTo>
                  <a:close/>
                  <a:moveTo>
                    <a:pt x="6" y="13"/>
                  </a:moveTo>
                  <a:cubicBezTo>
                    <a:pt x="4" y="13"/>
                    <a:pt x="2" y="12"/>
                    <a:pt x="1" y="11"/>
                  </a:cubicBezTo>
                  <a:lnTo>
                    <a:pt x="2" y="10"/>
                  </a:lnTo>
                  <a:cubicBezTo>
                    <a:pt x="3" y="11"/>
                    <a:pt x="4" y="11"/>
                    <a:pt x="6" y="12"/>
                  </a:cubicBezTo>
                  <a:lnTo>
                    <a:pt x="6" y="13"/>
                  </a:lnTo>
                  <a:close/>
                  <a:moveTo>
                    <a:pt x="1" y="11"/>
                  </a:moveTo>
                  <a:cubicBezTo>
                    <a:pt x="1" y="11"/>
                    <a:pt x="1" y="11"/>
                    <a:pt x="1" y="11"/>
                  </a:cubicBezTo>
                  <a:lnTo>
                    <a:pt x="2" y="10"/>
                  </a:lnTo>
                  <a:cubicBezTo>
                    <a:pt x="2" y="10"/>
                    <a:pt x="2" y="10"/>
                    <a:pt x="2" y="10"/>
                  </a:cubicBezTo>
                  <a:lnTo>
                    <a:pt x="1" y="11"/>
                  </a:lnTo>
                  <a:close/>
                  <a:moveTo>
                    <a:pt x="1" y="11"/>
                  </a:moveTo>
                  <a:lnTo>
                    <a:pt x="1" y="11"/>
                  </a:lnTo>
                  <a:lnTo>
                    <a:pt x="2" y="10"/>
                  </a:lnTo>
                  <a:lnTo>
                    <a:pt x="1" y="11"/>
                  </a:lnTo>
                  <a:close/>
                  <a:moveTo>
                    <a:pt x="1" y="11"/>
                  </a:moveTo>
                  <a:cubicBezTo>
                    <a:pt x="1" y="11"/>
                    <a:pt x="1" y="10"/>
                    <a:pt x="1" y="10"/>
                  </a:cubicBezTo>
                  <a:lnTo>
                    <a:pt x="2" y="9"/>
                  </a:lnTo>
                  <a:cubicBezTo>
                    <a:pt x="2" y="10"/>
                    <a:pt x="2" y="10"/>
                    <a:pt x="2" y="10"/>
                  </a:cubicBezTo>
                  <a:lnTo>
                    <a:pt x="1" y="11"/>
                  </a:lnTo>
                  <a:close/>
                  <a:moveTo>
                    <a:pt x="1" y="10"/>
                  </a:moveTo>
                  <a:lnTo>
                    <a:pt x="1" y="10"/>
                  </a:lnTo>
                  <a:close/>
                  <a:moveTo>
                    <a:pt x="1" y="10"/>
                  </a:moveTo>
                  <a:cubicBezTo>
                    <a:pt x="0" y="9"/>
                    <a:pt x="0" y="8"/>
                    <a:pt x="1" y="7"/>
                  </a:cubicBezTo>
                  <a:lnTo>
                    <a:pt x="2" y="7"/>
                  </a:lnTo>
                  <a:cubicBezTo>
                    <a:pt x="2" y="8"/>
                    <a:pt x="2" y="9"/>
                    <a:pt x="2" y="9"/>
                  </a:cubicBezTo>
                  <a:lnTo>
                    <a:pt x="1" y="10"/>
                  </a:lnTo>
                  <a:close/>
                  <a:moveTo>
                    <a:pt x="1" y="7"/>
                  </a:moveTo>
                  <a:cubicBezTo>
                    <a:pt x="1" y="6"/>
                    <a:pt x="2" y="4"/>
                    <a:pt x="3" y="4"/>
                  </a:cubicBezTo>
                  <a:lnTo>
                    <a:pt x="4" y="5"/>
                  </a:lnTo>
                  <a:cubicBezTo>
                    <a:pt x="3" y="5"/>
                    <a:pt x="2" y="6"/>
                    <a:pt x="2" y="7"/>
                  </a:cubicBezTo>
                  <a:lnTo>
                    <a:pt x="1" y="7"/>
                  </a:lnTo>
                  <a:close/>
                  <a:moveTo>
                    <a:pt x="3" y="4"/>
                  </a:moveTo>
                  <a:cubicBezTo>
                    <a:pt x="3" y="3"/>
                    <a:pt x="4" y="3"/>
                    <a:pt x="4" y="3"/>
                  </a:cubicBezTo>
                  <a:lnTo>
                    <a:pt x="5" y="4"/>
                  </a:lnTo>
                  <a:cubicBezTo>
                    <a:pt x="4" y="4"/>
                    <a:pt x="4" y="5"/>
                    <a:pt x="4" y="5"/>
                  </a:cubicBezTo>
                  <a:lnTo>
                    <a:pt x="3" y="4"/>
                  </a:lnTo>
                  <a:close/>
                  <a:moveTo>
                    <a:pt x="4" y="3"/>
                  </a:moveTo>
                  <a:lnTo>
                    <a:pt x="4" y="3"/>
                  </a:lnTo>
                  <a:lnTo>
                    <a:pt x="4" y="4"/>
                  </a:lnTo>
                  <a:lnTo>
                    <a:pt x="4" y="3"/>
                  </a:lnTo>
                  <a:close/>
                  <a:moveTo>
                    <a:pt x="4" y="3"/>
                  </a:moveTo>
                  <a:cubicBezTo>
                    <a:pt x="7" y="2"/>
                    <a:pt x="10" y="2"/>
                    <a:pt x="13" y="1"/>
                  </a:cubicBezTo>
                  <a:lnTo>
                    <a:pt x="13" y="3"/>
                  </a:lnTo>
                  <a:cubicBezTo>
                    <a:pt x="10" y="3"/>
                    <a:pt x="7" y="3"/>
                    <a:pt x="5" y="4"/>
                  </a:cubicBezTo>
                  <a:lnTo>
                    <a:pt x="4" y="3"/>
                  </a:lnTo>
                  <a:close/>
                  <a:moveTo>
                    <a:pt x="13" y="1"/>
                  </a:moveTo>
                  <a:cubicBezTo>
                    <a:pt x="15" y="1"/>
                    <a:pt x="17" y="1"/>
                    <a:pt x="19" y="0"/>
                  </a:cubicBezTo>
                  <a:lnTo>
                    <a:pt x="20" y="1"/>
                  </a:lnTo>
                  <a:cubicBezTo>
                    <a:pt x="17" y="2"/>
                    <a:pt x="15" y="2"/>
                    <a:pt x="13" y="3"/>
                  </a:cubicBezTo>
                  <a:lnTo>
                    <a:pt x="13" y="1"/>
                  </a:lnTo>
                  <a:close/>
                  <a:moveTo>
                    <a:pt x="19" y="0"/>
                  </a:moveTo>
                  <a:lnTo>
                    <a:pt x="20" y="0"/>
                  </a:lnTo>
                  <a:lnTo>
                    <a:pt x="20" y="1"/>
                  </a:lnTo>
                  <a:lnTo>
                    <a:pt x="19" y="1"/>
                  </a:lnTo>
                  <a:lnTo>
                    <a:pt x="19"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09" name="Freeform 134">
              <a:extLst>
                <a:ext uri="{FF2B5EF4-FFF2-40B4-BE49-F238E27FC236}">
                  <a16:creationId xmlns:a16="http://schemas.microsoft.com/office/drawing/2014/main" id="{DC3B38D5-8183-9374-A6D3-B63ADAB07E6E}"/>
                </a:ext>
              </a:extLst>
            </p:cNvPr>
            <p:cNvSpPr>
              <a:spLocks noEditPoints="1"/>
            </p:cNvSpPr>
            <p:nvPr/>
          </p:nvSpPr>
          <p:spPr bwMode="auto">
            <a:xfrm>
              <a:off x="3227" y="1514"/>
              <a:ext cx="146" cy="84"/>
            </a:xfrm>
            <a:custGeom>
              <a:avLst/>
              <a:gdLst>
                <a:gd name="T0" fmla="*/ 123230 w 26"/>
                <a:gd name="T1" fmla="*/ 429727 h 15"/>
                <a:gd name="T2" fmla="*/ 781566 w 26"/>
                <a:gd name="T3" fmla="*/ 60934 h 15"/>
                <a:gd name="T4" fmla="*/ 94378 w 26"/>
                <a:gd name="T5" fmla="*/ 402158 h 15"/>
                <a:gd name="T6" fmla="*/ 123230 w 26"/>
                <a:gd name="T7" fmla="*/ 429727 h 15"/>
                <a:gd name="T8" fmla="*/ 123230 w 26"/>
                <a:gd name="T9" fmla="*/ 429727 h 15"/>
                <a:gd name="T10" fmla="*/ 94378 w 26"/>
                <a:gd name="T11" fmla="*/ 402158 h 15"/>
                <a:gd name="T12" fmla="*/ 123230 w 26"/>
                <a:gd name="T13" fmla="*/ 429727 h 15"/>
                <a:gd name="T14" fmla="*/ 94378 w 26"/>
                <a:gd name="T15" fmla="*/ 402158 h 15"/>
                <a:gd name="T16" fmla="*/ 94378 w 26"/>
                <a:gd name="T17" fmla="*/ 402158 h 15"/>
                <a:gd name="T18" fmla="*/ 33833 w 26"/>
                <a:gd name="T19" fmla="*/ 429727 h 15"/>
                <a:gd name="T20" fmla="*/ 94378 w 26"/>
                <a:gd name="T21" fmla="*/ 402158 h 15"/>
                <a:gd name="T22" fmla="*/ 33833 w 26"/>
                <a:gd name="T23" fmla="*/ 429727 h 15"/>
                <a:gd name="T24" fmla="*/ 94378 w 26"/>
                <a:gd name="T25" fmla="*/ 402158 h 15"/>
                <a:gd name="T26" fmla="*/ 33833 w 26"/>
                <a:gd name="T27" fmla="*/ 429727 h 15"/>
                <a:gd name="T28" fmla="*/ 33833 w 26"/>
                <a:gd name="T29" fmla="*/ 368794 h 15"/>
                <a:gd name="T30" fmla="*/ 94378 w 26"/>
                <a:gd name="T31" fmla="*/ 402158 h 15"/>
                <a:gd name="T32" fmla="*/ 33833 w 26"/>
                <a:gd name="T33" fmla="*/ 368794 h 15"/>
                <a:gd name="T34" fmla="*/ 33833 w 26"/>
                <a:gd name="T35" fmla="*/ 341230 h 15"/>
                <a:gd name="T36" fmla="*/ 33833 w 26"/>
                <a:gd name="T37" fmla="*/ 341230 h 15"/>
                <a:gd name="T38" fmla="*/ 61612 w 26"/>
                <a:gd name="T39" fmla="*/ 368794 h 15"/>
                <a:gd name="T40" fmla="*/ 33833 w 26"/>
                <a:gd name="T41" fmla="*/ 341230 h 15"/>
                <a:gd name="T42" fmla="*/ 61612 w 26"/>
                <a:gd name="T43" fmla="*/ 368794 h 15"/>
                <a:gd name="T44" fmla="*/ 61612 w 26"/>
                <a:gd name="T45" fmla="*/ 368794 h 15"/>
                <a:gd name="T46" fmla="*/ 61612 w 26"/>
                <a:gd name="T47" fmla="*/ 275374 h 15"/>
                <a:gd name="T48" fmla="*/ 61612 w 26"/>
                <a:gd name="T49" fmla="*/ 368794 h 15"/>
                <a:gd name="T50" fmla="*/ 61612 w 26"/>
                <a:gd name="T51" fmla="*/ 275374 h 15"/>
                <a:gd name="T52" fmla="*/ 156181 w 26"/>
                <a:gd name="T53" fmla="*/ 247806 h 15"/>
                <a:gd name="T54" fmla="*/ 61612 w 26"/>
                <a:gd name="T55" fmla="*/ 275374 h 15"/>
                <a:gd name="T56" fmla="*/ 441425 w 26"/>
                <a:gd name="T57" fmla="*/ 33365 h 15"/>
                <a:gd name="T58" fmla="*/ 156181 w 26"/>
                <a:gd name="T59" fmla="*/ 247806 h 15"/>
                <a:gd name="T60" fmla="*/ 441425 w 26"/>
                <a:gd name="T61" fmla="*/ 60934 h 15"/>
                <a:gd name="T62" fmla="*/ 441425 w 26"/>
                <a:gd name="T63" fmla="*/ 60934 h 15"/>
                <a:gd name="T64" fmla="*/ 441425 w 26"/>
                <a:gd name="T65" fmla="*/ 33365 h 15"/>
                <a:gd name="T66" fmla="*/ 441425 w 26"/>
                <a:gd name="T67" fmla="*/ 60934 h 15"/>
                <a:gd name="T68" fmla="*/ 441425 w 26"/>
                <a:gd name="T69" fmla="*/ 33365 h 15"/>
                <a:gd name="T70" fmla="*/ 659218 w 26"/>
                <a:gd name="T71" fmla="*/ 60934 h 15"/>
                <a:gd name="T72" fmla="*/ 441425 w 26"/>
                <a:gd name="T73" fmla="*/ 33365 h 15"/>
                <a:gd name="T74" fmla="*/ 815399 w 26"/>
                <a:gd name="T75" fmla="*/ 60934 h 15"/>
                <a:gd name="T76" fmla="*/ 659218 w 26"/>
                <a:gd name="T77" fmla="*/ 60934 h 15"/>
                <a:gd name="T78" fmla="*/ 815399 w 26"/>
                <a:gd name="T79" fmla="*/ 60934 h 15"/>
                <a:gd name="T80" fmla="*/ 781566 w 26"/>
                <a:gd name="T81" fmla="*/ 60934 h 15"/>
                <a:gd name="T82" fmla="*/ 815399 w 26"/>
                <a:gd name="T83" fmla="*/ 60934 h 15"/>
                <a:gd name="T84" fmla="*/ 781566 w 26"/>
                <a:gd name="T85" fmla="*/ 60934 h 15"/>
                <a:gd name="T86" fmla="*/ 815399 w 26"/>
                <a:gd name="T87" fmla="*/ 60934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5">
                  <a:moveTo>
                    <a:pt x="26" y="2"/>
                  </a:moveTo>
                  <a:cubicBezTo>
                    <a:pt x="22" y="11"/>
                    <a:pt x="12" y="13"/>
                    <a:pt x="4" y="14"/>
                  </a:cubicBezTo>
                  <a:lnTo>
                    <a:pt x="3" y="13"/>
                  </a:lnTo>
                  <a:cubicBezTo>
                    <a:pt x="12" y="12"/>
                    <a:pt x="21" y="10"/>
                    <a:pt x="25" y="2"/>
                  </a:cubicBezTo>
                  <a:lnTo>
                    <a:pt x="26" y="2"/>
                  </a:lnTo>
                  <a:close/>
                  <a:moveTo>
                    <a:pt x="3" y="13"/>
                  </a:moveTo>
                  <a:lnTo>
                    <a:pt x="3" y="13"/>
                  </a:lnTo>
                  <a:lnTo>
                    <a:pt x="4" y="14"/>
                  </a:lnTo>
                  <a:lnTo>
                    <a:pt x="3" y="13"/>
                  </a:lnTo>
                  <a:close/>
                  <a:moveTo>
                    <a:pt x="4" y="14"/>
                  </a:moveTo>
                  <a:lnTo>
                    <a:pt x="3" y="15"/>
                  </a:lnTo>
                  <a:lnTo>
                    <a:pt x="3" y="13"/>
                  </a:lnTo>
                  <a:lnTo>
                    <a:pt x="4" y="14"/>
                  </a:lnTo>
                  <a:close/>
                  <a:moveTo>
                    <a:pt x="3" y="13"/>
                  </a:moveTo>
                  <a:lnTo>
                    <a:pt x="3" y="13"/>
                  </a:lnTo>
                  <a:lnTo>
                    <a:pt x="3" y="14"/>
                  </a:lnTo>
                  <a:lnTo>
                    <a:pt x="3" y="13"/>
                  </a:lnTo>
                  <a:close/>
                  <a:moveTo>
                    <a:pt x="3" y="15"/>
                  </a:moveTo>
                  <a:cubicBezTo>
                    <a:pt x="2" y="15"/>
                    <a:pt x="2" y="14"/>
                    <a:pt x="1" y="14"/>
                  </a:cubicBezTo>
                  <a:lnTo>
                    <a:pt x="3" y="13"/>
                  </a:lnTo>
                  <a:cubicBezTo>
                    <a:pt x="3" y="13"/>
                    <a:pt x="3" y="13"/>
                    <a:pt x="3" y="13"/>
                  </a:cubicBezTo>
                  <a:lnTo>
                    <a:pt x="3" y="15"/>
                  </a:lnTo>
                  <a:close/>
                  <a:moveTo>
                    <a:pt x="1" y="14"/>
                  </a:moveTo>
                  <a:cubicBezTo>
                    <a:pt x="1" y="13"/>
                    <a:pt x="1" y="13"/>
                    <a:pt x="1" y="13"/>
                  </a:cubicBezTo>
                  <a:lnTo>
                    <a:pt x="3" y="13"/>
                  </a:lnTo>
                  <a:cubicBezTo>
                    <a:pt x="3" y="13"/>
                    <a:pt x="3" y="13"/>
                    <a:pt x="3" y="13"/>
                  </a:cubicBezTo>
                  <a:lnTo>
                    <a:pt x="1" y="14"/>
                  </a:lnTo>
                  <a:close/>
                  <a:moveTo>
                    <a:pt x="1" y="13"/>
                  </a:moveTo>
                  <a:cubicBezTo>
                    <a:pt x="1" y="13"/>
                    <a:pt x="1" y="12"/>
                    <a:pt x="1" y="12"/>
                  </a:cubicBezTo>
                  <a:lnTo>
                    <a:pt x="1" y="11"/>
                  </a:lnTo>
                  <a:cubicBezTo>
                    <a:pt x="3" y="11"/>
                    <a:pt x="3" y="12"/>
                    <a:pt x="3" y="13"/>
                  </a:cubicBezTo>
                  <a:lnTo>
                    <a:pt x="1" y="13"/>
                  </a:lnTo>
                  <a:close/>
                  <a:moveTo>
                    <a:pt x="1" y="12"/>
                  </a:moveTo>
                  <a:lnTo>
                    <a:pt x="0" y="12"/>
                  </a:lnTo>
                  <a:lnTo>
                    <a:pt x="1" y="11"/>
                  </a:lnTo>
                  <a:lnTo>
                    <a:pt x="1" y="12"/>
                  </a:lnTo>
                  <a:close/>
                  <a:moveTo>
                    <a:pt x="1" y="11"/>
                  </a:moveTo>
                  <a:lnTo>
                    <a:pt x="1" y="11"/>
                  </a:lnTo>
                  <a:lnTo>
                    <a:pt x="2" y="12"/>
                  </a:lnTo>
                  <a:lnTo>
                    <a:pt x="1" y="11"/>
                  </a:lnTo>
                  <a:close/>
                  <a:moveTo>
                    <a:pt x="2" y="12"/>
                  </a:moveTo>
                  <a:lnTo>
                    <a:pt x="2" y="12"/>
                  </a:lnTo>
                  <a:lnTo>
                    <a:pt x="1" y="12"/>
                  </a:lnTo>
                  <a:lnTo>
                    <a:pt x="2" y="12"/>
                  </a:lnTo>
                  <a:close/>
                  <a:moveTo>
                    <a:pt x="1" y="11"/>
                  </a:moveTo>
                  <a:cubicBezTo>
                    <a:pt x="1" y="11"/>
                    <a:pt x="1" y="10"/>
                    <a:pt x="2" y="9"/>
                  </a:cubicBezTo>
                  <a:lnTo>
                    <a:pt x="3" y="10"/>
                  </a:lnTo>
                  <a:cubicBezTo>
                    <a:pt x="3" y="11"/>
                    <a:pt x="2" y="12"/>
                    <a:pt x="2" y="12"/>
                  </a:cubicBezTo>
                  <a:lnTo>
                    <a:pt x="1" y="11"/>
                  </a:lnTo>
                  <a:close/>
                  <a:moveTo>
                    <a:pt x="2" y="9"/>
                  </a:moveTo>
                  <a:cubicBezTo>
                    <a:pt x="2" y="9"/>
                    <a:pt x="3" y="8"/>
                    <a:pt x="4" y="8"/>
                  </a:cubicBezTo>
                  <a:lnTo>
                    <a:pt x="5" y="8"/>
                  </a:lnTo>
                  <a:cubicBezTo>
                    <a:pt x="4" y="9"/>
                    <a:pt x="4" y="10"/>
                    <a:pt x="3" y="10"/>
                  </a:cubicBezTo>
                  <a:lnTo>
                    <a:pt x="2" y="9"/>
                  </a:lnTo>
                  <a:close/>
                  <a:moveTo>
                    <a:pt x="4" y="8"/>
                  </a:moveTo>
                  <a:cubicBezTo>
                    <a:pt x="6" y="5"/>
                    <a:pt x="10" y="2"/>
                    <a:pt x="14" y="1"/>
                  </a:cubicBezTo>
                  <a:lnTo>
                    <a:pt x="14" y="2"/>
                  </a:lnTo>
                  <a:cubicBezTo>
                    <a:pt x="11" y="3"/>
                    <a:pt x="7" y="6"/>
                    <a:pt x="5" y="8"/>
                  </a:cubicBezTo>
                  <a:lnTo>
                    <a:pt x="4" y="8"/>
                  </a:lnTo>
                  <a:close/>
                  <a:moveTo>
                    <a:pt x="14" y="2"/>
                  </a:moveTo>
                  <a:lnTo>
                    <a:pt x="14" y="2"/>
                  </a:lnTo>
                  <a:close/>
                  <a:moveTo>
                    <a:pt x="14" y="1"/>
                  </a:moveTo>
                  <a:cubicBezTo>
                    <a:pt x="14" y="1"/>
                    <a:pt x="14" y="1"/>
                    <a:pt x="14" y="1"/>
                  </a:cubicBezTo>
                  <a:lnTo>
                    <a:pt x="15" y="2"/>
                  </a:lnTo>
                  <a:cubicBezTo>
                    <a:pt x="15" y="2"/>
                    <a:pt x="14" y="2"/>
                    <a:pt x="14" y="2"/>
                  </a:cubicBezTo>
                  <a:lnTo>
                    <a:pt x="14" y="1"/>
                  </a:lnTo>
                  <a:close/>
                  <a:moveTo>
                    <a:pt x="14" y="1"/>
                  </a:moveTo>
                  <a:cubicBezTo>
                    <a:pt x="16" y="0"/>
                    <a:pt x="19" y="0"/>
                    <a:pt x="21" y="0"/>
                  </a:cubicBezTo>
                  <a:lnTo>
                    <a:pt x="21" y="2"/>
                  </a:lnTo>
                  <a:cubicBezTo>
                    <a:pt x="19" y="1"/>
                    <a:pt x="16" y="2"/>
                    <a:pt x="15" y="2"/>
                  </a:cubicBezTo>
                  <a:lnTo>
                    <a:pt x="14" y="1"/>
                  </a:lnTo>
                  <a:close/>
                  <a:moveTo>
                    <a:pt x="21" y="0"/>
                  </a:moveTo>
                  <a:cubicBezTo>
                    <a:pt x="23" y="0"/>
                    <a:pt x="26" y="1"/>
                    <a:pt x="26" y="2"/>
                  </a:cubicBezTo>
                  <a:lnTo>
                    <a:pt x="25" y="2"/>
                  </a:lnTo>
                  <a:cubicBezTo>
                    <a:pt x="25" y="2"/>
                    <a:pt x="23" y="2"/>
                    <a:pt x="21" y="2"/>
                  </a:cubicBezTo>
                  <a:lnTo>
                    <a:pt x="21" y="0"/>
                  </a:lnTo>
                  <a:close/>
                  <a:moveTo>
                    <a:pt x="26" y="2"/>
                  </a:moveTo>
                  <a:lnTo>
                    <a:pt x="26" y="2"/>
                  </a:lnTo>
                  <a:lnTo>
                    <a:pt x="25" y="2"/>
                  </a:lnTo>
                  <a:lnTo>
                    <a:pt x="26" y="2"/>
                  </a:lnTo>
                  <a:close/>
                  <a:moveTo>
                    <a:pt x="26" y="2"/>
                  </a:moveTo>
                  <a:cubicBezTo>
                    <a:pt x="26" y="2"/>
                    <a:pt x="26" y="2"/>
                    <a:pt x="26" y="2"/>
                  </a:cubicBezTo>
                  <a:lnTo>
                    <a:pt x="25" y="2"/>
                  </a:lnTo>
                  <a:lnTo>
                    <a:pt x="2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0" name="Freeform 135">
              <a:extLst>
                <a:ext uri="{FF2B5EF4-FFF2-40B4-BE49-F238E27FC236}">
                  <a16:creationId xmlns:a16="http://schemas.microsoft.com/office/drawing/2014/main" id="{5423ACEC-EC79-C0C0-F08A-971B354A35A1}"/>
                </a:ext>
              </a:extLst>
            </p:cNvPr>
            <p:cNvSpPr>
              <a:spLocks/>
            </p:cNvSpPr>
            <p:nvPr/>
          </p:nvSpPr>
          <p:spPr bwMode="auto">
            <a:xfrm>
              <a:off x="3367" y="1525"/>
              <a:ext cx="112" cy="56"/>
            </a:xfrm>
            <a:custGeom>
              <a:avLst/>
              <a:gdLst>
                <a:gd name="T0" fmla="*/ 616599 w 20"/>
                <a:gd name="T1" fmla="*/ 33365 h 10"/>
                <a:gd name="T2" fmla="*/ 0 w 20"/>
                <a:gd name="T3" fmla="*/ 154353 h 10"/>
                <a:gd name="T4" fmla="*/ 616599 w 20"/>
                <a:gd name="T5" fmla="*/ 33365 h 10"/>
                <a:gd name="T6" fmla="*/ 0 60000 65536"/>
                <a:gd name="T7" fmla="*/ 0 60000 65536"/>
                <a:gd name="T8" fmla="*/ 0 60000 65536"/>
              </a:gdLst>
              <a:ahLst/>
              <a:cxnLst>
                <a:cxn ang="T6">
                  <a:pos x="T0" y="T1"/>
                </a:cxn>
                <a:cxn ang="T7">
                  <a:pos x="T2" y="T3"/>
                </a:cxn>
                <a:cxn ang="T8">
                  <a:pos x="T4" y="T5"/>
                </a:cxn>
              </a:cxnLst>
              <a:rect l="0" t="0" r="r" b="b"/>
              <a:pathLst>
                <a:path w="20" h="10">
                  <a:moveTo>
                    <a:pt x="20" y="1"/>
                  </a:moveTo>
                  <a:cubicBezTo>
                    <a:pt x="16" y="2"/>
                    <a:pt x="5" y="0"/>
                    <a:pt x="0" y="5"/>
                  </a:cubicBezTo>
                  <a:cubicBezTo>
                    <a:pt x="6" y="8"/>
                    <a:pt x="19" y="10"/>
                    <a:pt x="20"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1" name="Freeform 136">
              <a:extLst>
                <a:ext uri="{FF2B5EF4-FFF2-40B4-BE49-F238E27FC236}">
                  <a16:creationId xmlns:a16="http://schemas.microsoft.com/office/drawing/2014/main" id="{33250E5C-B24B-A909-E014-F7841A4B86BF}"/>
                </a:ext>
              </a:extLst>
            </p:cNvPr>
            <p:cNvSpPr>
              <a:spLocks noEditPoints="1"/>
            </p:cNvSpPr>
            <p:nvPr/>
          </p:nvSpPr>
          <p:spPr bwMode="auto">
            <a:xfrm>
              <a:off x="3362" y="1525"/>
              <a:ext cx="117" cy="45"/>
            </a:xfrm>
            <a:custGeom>
              <a:avLst/>
              <a:gdLst>
                <a:gd name="T0" fmla="*/ 628296 w 21"/>
                <a:gd name="T1" fmla="*/ 33981 h 8"/>
                <a:gd name="T2" fmla="*/ 628296 w 21"/>
                <a:gd name="T3" fmla="*/ 33981 h 8"/>
                <a:gd name="T4" fmla="*/ 595424 w 21"/>
                <a:gd name="T5" fmla="*/ 0 h 8"/>
                <a:gd name="T6" fmla="*/ 595424 w 21"/>
                <a:gd name="T7" fmla="*/ 0 h 8"/>
                <a:gd name="T8" fmla="*/ 628296 w 21"/>
                <a:gd name="T9" fmla="*/ 33981 h 8"/>
                <a:gd name="T10" fmla="*/ 628296 w 21"/>
                <a:gd name="T11" fmla="*/ 33981 h 8"/>
                <a:gd name="T12" fmla="*/ 628296 w 21"/>
                <a:gd name="T13" fmla="*/ 33981 h 8"/>
                <a:gd name="T14" fmla="*/ 628296 w 21"/>
                <a:gd name="T15" fmla="*/ 33981 h 8"/>
                <a:gd name="T16" fmla="*/ 628296 w 21"/>
                <a:gd name="T17" fmla="*/ 33981 h 8"/>
                <a:gd name="T18" fmla="*/ 477845 w 21"/>
                <a:gd name="T19" fmla="*/ 62111 h 8"/>
                <a:gd name="T20" fmla="*/ 477845 w 21"/>
                <a:gd name="T21" fmla="*/ 0 h 8"/>
                <a:gd name="T22" fmla="*/ 595424 w 21"/>
                <a:gd name="T23" fmla="*/ 0 h 8"/>
                <a:gd name="T24" fmla="*/ 628296 w 21"/>
                <a:gd name="T25" fmla="*/ 33981 h 8"/>
                <a:gd name="T26" fmla="*/ 477845 w 21"/>
                <a:gd name="T27" fmla="*/ 62111 h 8"/>
                <a:gd name="T28" fmla="*/ 31818 w 21"/>
                <a:gd name="T29" fmla="*/ 158237 h 8"/>
                <a:gd name="T30" fmla="*/ 0 w 21"/>
                <a:gd name="T31" fmla="*/ 158237 h 8"/>
                <a:gd name="T32" fmla="*/ 477845 w 21"/>
                <a:gd name="T33" fmla="*/ 0 h 8"/>
                <a:gd name="T34" fmla="*/ 477845 w 21"/>
                <a:gd name="T35" fmla="*/ 62111 h 8"/>
                <a:gd name="T36" fmla="*/ 31818 w 21"/>
                <a:gd name="T37" fmla="*/ 191143 h 8"/>
                <a:gd name="T38" fmla="*/ 0 w 21"/>
                <a:gd name="T39" fmla="*/ 158237 h 8"/>
                <a:gd name="T40" fmla="*/ 0 w 21"/>
                <a:gd name="T41" fmla="*/ 158237 h 8"/>
                <a:gd name="T42" fmla="*/ 31818 w 21"/>
                <a:gd name="T43" fmla="*/ 158237 h 8"/>
                <a:gd name="T44" fmla="*/ 31818 w 21"/>
                <a:gd name="T45" fmla="*/ 191143 h 8"/>
                <a:gd name="T46" fmla="*/ 31818 w 21"/>
                <a:gd name="T47" fmla="*/ 129223 h 8"/>
                <a:gd name="T48" fmla="*/ 300567 w 21"/>
                <a:gd name="T49" fmla="*/ 219268 h 8"/>
                <a:gd name="T50" fmla="*/ 300567 w 21"/>
                <a:gd name="T51" fmla="*/ 253254 h 8"/>
                <a:gd name="T52" fmla="*/ 31818 w 21"/>
                <a:gd name="T53" fmla="*/ 191143 h 8"/>
                <a:gd name="T54" fmla="*/ 31818 w 21"/>
                <a:gd name="T55" fmla="*/ 129223 h 8"/>
                <a:gd name="T56" fmla="*/ 300567 w 21"/>
                <a:gd name="T57" fmla="*/ 219268 h 8"/>
                <a:gd name="T58" fmla="*/ 477845 w 21"/>
                <a:gd name="T59" fmla="*/ 191143 h 8"/>
                <a:gd name="T60" fmla="*/ 477845 w 21"/>
                <a:gd name="T61" fmla="*/ 219268 h 8"/>
                <a:gd name="T62" fmla="*/ 300567 w 21"/>
                <a:gd name="T63" fmla="*/ 253254 h 8"/>
                <a:gd name="T64" fmla="*/ 300567 w 21"/>
                <a:gd name="T65" fmla="*/ 219268 h 8"/>
                <a:gd name="T66" fmla="*/ 477845 w 21"/>
                <a:gd name="T67" fmla="*/ 191143 h 8"/>
                <a:gd name="T68" fmla="*/ 569506 w 21"/>
                <a:gd name="T69" fmla="*/ 96126 h 8"/>
                <a:gd name="T70" fmla="*/ 595424 w 21"/>
                <a:gd name="T71" fmla="*/ 129223 h 8"/>
                <a:gd name="T72" fmla="*/ 477845 w 21"/>
                <a:gd name="T73" fmla="*/ 219268 h 8"/>
                <a:gd name="T74" fmla="*/ 477845 w 21"/>
                <a:gd name="T75" fmla="*/ 191143 h 8"/>
                <a:gd name="T76" fmla="*/ 569506 w 21"/>
                <a:gd name="T77" fmla="*/ 96126 h 8"/>
                <a:gd name="T78" fmla="*/ 595424 w 21"/>
                <a:gd name="T79" fmla="*/ 33981 h 8"/>
                <a:gd name="T80" fmla="*/ 628296 w 21"/>
                <a:gd name="T81" fmla="*/ 33981 h 8"/>
                <a:gd name="T82" fmla="*/ 595424 w 21"/>
                <a:gd name="T83" fmla="*/ 129223 h 8"/>
                <a:gd name="T84" fmla="*/ 569506 w 21"/>
                <a:gd name="T85" fmla="*/ 96126 h 8"/>
                <a:gd name="T86" fmla="*/ 595424 w 21"/>
                <a:gd name="T87" fmla="*/ 0 h 8"/>
                <a:gd name="T88" fmla="*/ 628296 w 21"/>
                <a:gd name="T89" fmla="*/ 0 h 8"/>
                <a:gd name="T90" fmla="*/ 628296 w 21"/>
                <a:gd name="T91" fmla="*/ 33981 h 8"/>
                <a:gd name="T92" fmla="*/ 628296 w 21"/>
                <a:gd name="T93" fmla="*/ 33981 h 8"/>
                <a:gd name="T94" fmla="*/ 595424 w 21"/>
                <a:gd name="T95" fmla="*/ 0 h 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8">
                  <a:moveTo>
                    <a:pt x="21" y="1"/>
                  </a:moveTo>
                  <a:lnTo>
                    <a:pt x="21" y="1"/>
                  </a:lnTo>
                  <a:lnTo>
                    <a:pt x="20" y="0"/>
                  </a:lnTo>
                  <a:lnTo>
                    <a:pt x="21" y="1"/>
                  </a:lnTo>
                  <a:close/>
                  <a:moveTo>
                    <a:pt x="21" y="1"/>
                  </a:moveTo>
                  <a:lnTo>
                    <a:pt x="21" y="1"/>
                  </a:lnTo>
                  <a:close/>
                  <a:moveTo>
                    <a:pt x="21" y="1"/>
                  </a:moveTo>
                  <a:cubicBezTo>
                    <a:pt x="20" y="2"/>
                    <a:pt x="18" y="2"/>
                    <a:pt x="16" y="2"/>
                  </a:cubicBezTo>
                  <a:lnTo>
                    <a:pt x="16" y="0"/>
                  </a:lnTo>
                  <a:cubicBezTo>
                    <a:pt x="18" y="0"/>
                    <a:pt x="19" y="0"/>
                    <a:pt x="20" y="0"/>
                  </a:cubicBezTo>
                  <a:lnTo>
                    <a:pt x="21" y="1"/>
                  </a:lnTo>
                  <a:close/>
                  <a:moveTo>
                    <a:pt x="16" y="2"/>
                  </a:moveTo>
                  <a:cubicBezTo>
                    <a:pt x="11" y="2"/>
                    <a:pt x="5" y="2"/>
                    <a:pt x="1" y="5"/>
                  </a:cubicBezTo>
                  <a:lnTo>
                    <a:pt x="0" y="5"/>
                  </a:lnTo>
                  <a:cubicBezTo>
                    <a:pt x="4" y="1"/>
                    <a:pt x="11" y="1"/>
                    <a:pt x="16" y="0"/>
                  </a:cubicBezTo>
                  <a:lnTo>
                    <a:pt x="16" y="2"/>
                  </a:lnTo>
                  <a:close/>
                  <a:moveTo>
                    <a:pt x="1" y="6"/>
                  </a:moveTo>
                  <a:lnTo>
                    <a:pt x="0" y="5"/>
                  </a:lnTo>
                  <a:lnTo>
                    <a:pt x="1" y="5"/>
                  </a:lnTo>
                  <a:lnTo>
                    <a:pt x="1" y="6"/>
                  </a:lnTo>
                  <a:close/>
                  <a:moveTo>
                    <a:pt x="1" y="4"/>
                  </a:moveTo>
                  <a:cubicBezTo>
                    <a:pt x="4" y="5"/>
                    <a:pt x="7" y="6"/>
                    <a:pt x="10" y="7"/>
                  </a:cubicBezTo>
                  <a:lnTo>
                    <a:pt x="10" y="8"/>
                  </a:lnTo>
                  <a:cubicBezTo>
                    <a:pt x="7" y="8"/>
                    <a:pt x="3" y="7"/>
                    <a:pt x="1" y="6"/>
                  </a:cubicBezTo>
                  <a:lnTo>
                    <a:pt x="1" y="4"/>
                  </a:lnTo>
                  <a:close/>
                  <a:moveTo>
                    <a:pt x="10" y="7"/>
                  </a:moveTo>
                  <a:cubicBezTo>
                    <a:pt x="12" y="7"/>
                    <a:pt x="14" y="7"/>
                    <a:pt x="16" y="6"/>
                  </a:cubicBezTo>
                  <a:lnTo>
                    <a:pt x="16" y="7"/>
                  </a:lnTo>
                  <a:cubicBezTo>
                    <a:pt x="14" y="8"/>
                    <a:pt x="12" y="8"/>
                    <a:pt x="10" y="8"/>
                  </a:cubicBezTo>
                  <a:lnTo>
                    <a:pt x="10" y="7"/>
                  </a:lnTo>
                  <a:close/>
                  <a:moveTo>
                    <a:pt x="16" y="6"/>
                  </a:moveTo>
                  <a:cubicBezTo>
                    <a:pt x="17" y="6"/>
                    <a:pt x="19" y="5"/>
                    <a:pt x="19" y="3"/>
                  </a:cubicBezTo>
                  <a:lnTo>
                    <a:pt x="20" y="4"/>
                  </a:lnTo>
                  <a:cubicBezTo>
                    <a:pt x="20" y="6"/>
                    <a:pt x="18" y="7"/>
                    <a:pt x="16" y="7"/>
                  </a:cubicBezTo>
                  <a:lnTo>
                    <a:pt x="16" y="6"/>
                  </a:lnTo>
                  <a:close/>
                  <a:moveTo>
                    <a:pt x="19" y="3"/>
                  </a:moveTo>
                  <a:cubicBezTo>
                    <a:pt x="20" y="2"/>
                    <a:pt x="20" y="2"/>
                    <a:pt x="20" y="1"/>
                  </a:cubicBezTo>
                  <a:lnTo>
                    <a:pt x="21" y="1"/>
                  </a:lnTo>
                  <a:cubicBezTo>
                    <a:pt x="21" y="2"/>
                    <a:pt x="21" y="3"/>
                    <a:pt x="20" y="4"/>
                  </a:cubicBezTo>
                  <a:lnTo>
                    <a:pt x="19" y="3"/>
                  </a:lnTo>
                  <a:close/>
                  <a:moveTo>
                    <a:pt x="20" y="0"/>
                  </a:moveTo>
                  <a:lnTo>
                    <a:pt x="21" y="0"/>
                  </a:lnTo>
                  <a:lnTo>
                    <a:pt x="21" y="1"/>
                  </a:lnTo>
                  <a:lnTo>
                    <a:pt x="20"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2" name="Freeform 137">
              <a:extLst>
                <a:ext uri="{FF2B5EF4-FFF2-40B4-BE49-F238E27FC236}">
                  <a16:creationId xmlns:a16="http://schemas.microsoft.com/office/drawing/2014/main" id="{E92D01E2-1701-7D72-4931-B52124D37CF3}"/>
                </a:ext>
              </a:extLst>
            </p:cNvPr>
            <p:cNvSpPr>
              <a:spLocks/>
            </p:cNvSpPr>
            <p:nvPr/>
          </p:nvSpPr>
          <p:spPr bwMode="auto">
            <a:xfrm>
              <a:off x="3121" y="1430"/>
              <a:ext cx="162" cy="101"/>
            </a:xfrm>
            <a:custGeom>
              <a:avLst/>
              <a:gdLst>
                <a:gd name="T0" fmla="*/ 761450 w 29"/>
                <a:gd name="T1" fmla="*/ 33751 h 18"/>
                <a:gd name="T2" fmla="*/ 151844 w 29"/>
                <a:gd name="T3" fmla="*/ 33751 h 18"/>
                <a:gd name="T4" fmla="*/ 33109 w 29"/>
                <a:gd name="T5" fmla="*/ 250867 h 18"/>
                <a:gd name="T6" fmla="*/ 151844 w 29"/>
                <a:gd name="T7" fmla="*/ 406497 h 18"/>
                <a:gd name="T8" fmla="*/ 517048 w 29"/>
                <a:gd name="T9" fmla="*/ 500668 h 18"/>
                <a:gd name="T10" fmla="*/ 821927 w 29"/>
                <a:gd name="T11" fmla="*/ 372746 h 18"/>
                <a:gd name="T12" fmla="*/ 881375 w 29"/>
                <a:gd name="T13" fmla="*/ 121907 h 18"/>
                <a:gd name="T14" fmla="*/ 788817 w 29"/>
                <a:gd name="T15" fmla="*/ 0 h 18"/>
                <a:gd name="T16" fmla="*/ 761450 w 29"/>
                <a:gd name="T17" fmla="*/ 3375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18">
                  <a:moveTo>
                    <a:pt x="25" y="1"/>
                  </a:moveTo>
                  <a:cubicBezTo>
                    <a:pt x="19" y="5"/>
                    <a:pt x="12" y="3"/>
                    <a:pt x="5" y="1"/>
                  </a:cubicBezTo>
                  <a:cubicBezTo>
                    <a:pt x="1" y="0"/>
                    <a:pt x="0" y="5"/>
                    <a:pt x="1" y="8"/>
                  </a:cubicBezTo>
                  <a:cubicBezTo>
                    <a:pt x="1" y="10"/>
                    <a:pt x="3" y="12"/>
                    <a:pt x="5" y="13"/>
                  </a:cubicBezTo>
                  <a:cubicBezTo>
                    <a:pt x="9" y="15"/>
                    <a:pt x="12" y="18"/>
                    <a:pt x="17" y="16"/>
                  </a:cubicBezTo>
                  <a:cubicBezTo>
                    <a:pt x="20" y="15"/>
                    <a:pt x="25" y="15"/>
                    <a:pt x="27" y="12"/>
                  </a:cubicBezTo>
                  <a:cubicBezTo>
                    <a:pt x="29" y="10"/>
                    <a:pt x="29" y="7"/>
                    <a:pt x="29" y="4"/>
                  </a:cubicBezTo>
                  <a:cubicBezTo>
                    <a:pt x="29" y="3"/>
                    <a:pt x="29" y="0"/>
                    <a:pt x="26" y="0"/>
                  </a:cubicBezTo>
                  <a:cubicBezTo>
                    <a:pt x="25" y="0"/>
                    <a:pt x="25" y="0"/>
                    <a:pt x="2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3" name="Freeform 138">
              <a:extLst>
                <a:ext uri="{FF2B5EF4-FFF2-40B4-BE49-F238E27FC236}">
                  <a16:creationId xmlns:a16="http://schemas.microsoft.com/office/drawing/2014/main" id="{7DB5A0E4-9535-7BD4-1594-AE97299B097A}"/>
                </a:ext>
              </a:extLst>
            </p:cNvPr>
            <p:cNvSpPr>
              <a:spLocks noEditPoints="1"/>
            </p:cNvSpPr>
            <p:nvPr/>
          </p:nvSpPr>
          <p:spPr bwMode="auto">
            <a:xfrm>
              <a:off x="3121" y="1425"/>
              <a:ext cx="168" cy="106"/>
            </a:xfrm>
            <a:custGeom>
              <a:avLst/>
              <a:gdLst>
                <a:gd name="T0" fmla="*/ 462213 w 30"/>
                <a:gd name="T1" fmla="*/ 119116 h 19"/>
                <a:gd name="T2" fmla="*/ 462213 w 30"/>
                <a:gd name="T3" fmla="*/ 151078 h 19"/>
                <a:gd name="T4" fmla="*/ 462213 w 30"/>
                <a:gd name="T5" fmla="*/ 119116 h 19"/>
                <a:gd name="T6" fmla="*/ 154353 w 30"/>
                <a:gd name="T7" fmla="*/ 92036 h 19"/>
                <a:gd name="T8" fmla="*/ 154353 w 30"/>
                <a:gd name="T9" fmla="*/ 92036 h 19"/>
                <a:gd name="T10" fmla="*/ 186844 w 30"/>
                <a:gd name="T11" fmla="*/ 59042 h 19"/>
                <a:gd name="T12" fmla="*/ 93419 w 30"/>
                <a:gd name="T13" fmla="*/ 59042 h 19"/>
                <a:gd name="T14" fmla="*/ 60934 w 30"/>
                <a:gd name="T15" fmla="*/ 119116 h 19"/>
                <a:gd name="T16" fmla="*/ 93419 w 30"/>
                <a:gd name="T17" fmla="*/ 92036 h 19"/>
                <a:gd name="T18" fmla="*/ 0 w 30"/>
                <a:gd name="T19" fmla="*/ 151078 h 19"/>
                <a:gd name="T20" fmla="*/ 33365 w 30"/>
                <a:gd name="T21" fmla="*/ 151078 h 19"/>
                <a:gd name="T22" fmla="*/ 0 w 30"/>
                <a:gd name="T23" fmla="*/ 151078 h 19"/>
                <a:gd name="T24" fmla="*/ 33365 w 30"/>
                <a:gd name="T25" fmla="*/ 270350 h 19"/>
                <a:gd name="T26" fmla="*/ 33365 w 30"/>
                <a:gd name="T27" fmla="*/ 270350 h 19"/>
                <a:gd name="T28" fmla="*/ 33365 w 30"/>
                <a:gd name="T29" fmla="*/ 270350 h 19"/>
                <a:gd name="T30" fmla="*/ 33365 w 30"/>
                <a:gd name="T31" fmla="*/ 270350 h 19"/>
                <a:gd name="T32" fmla="*/ 60934 w 30"/>
                <a:gd name="T33" fmla="*/ 302312 h 19"/>
                <a:gd name="T34" fmla="*/ 33365 w 30"/>
                <a:gd name="T35" fmla="*/ 270350 h 19"/>
                <a:gd name="T36" fmla="*/ 33365 w 30"/>
                <a:gd name="T37" fmla="*/ 329392 h 19"/>
                <a:gd name="T38" fmla="*/ 60934 w 30"/>
                <a:gd name="T39" fmla="*/ 329392 h 19"/>
                <a:gd name="T40" fmla="*/ 33365 w 30"/>
                <a:gd name="T41" fmla="*/ 329392 h 19"/>
                <a:gd name="T42" fmla="*/ 154353 w 30"/>
                <a:gd name="T43" fmla="*/ 394348 h 19"/>
                <a:gd name="T44" fmla="*/ 154353 w 30"/>
                <a:gd name="T45" fmla="*/ 394348 h 19"/>
                <a:gd name="T46" fmla="*/ 154353 w 30"/>
                <a:gd name="T47" fmla="*/ 421428 h 19"/>
                <a:gd name="T48" fmla="*/ 247806 w 30"/>
                <a:gd name="T49" fmla="*/ 454422 h 19"/>
                <a:gd name="T50" fmla="*/ 154353 w 30"/>
                <a:gd name="T51" fmla="*/ 394348 h 19"/>
                <a:gd name="T52" fmla="*/ 523146 w 30"/>
                <a:gd name="T53" fmla="*/ 540544 h 19"/>
                <a:gd name="T54" fmla="*/ 495583 w 30"/>
                <a:gd name="T55" fmla="*/ 481497 h 19"/>
                <a:gd name="T56" fmla="*/ 495583 w 30"/>
                <a:gd name="T57" fmla="*/ 481497 h 19"/>
                <a:gd name="T58" fmla="*/ 523146 w 30"/>
                <a:gd name="T59" fmla="*/ 540544 h 19"/>
                <a:gd name="T60" fmla="*/ 495583 w 30"/>
                <a:gd name="T61" fmla="*/ 481497 h 19"/>
                <a:gd name="T62" fmla="*/ 495583 w 30"/>
                <a:gd name="T63" fmla="*/ 481497 h 19"/>
                <a:gd name="T64" fmla="*/ 616599 w 30"/>
                <a:gd name="T65" fmla="*/ 513464 h 19"/>
                <a:gd name="T66" fmla="*/ 616599 w 30"/>
                <a:gd name="T67" fmla="*/ 454422 h 19"/>
                <a:gd name="T68" fmla="*/ 616599 w 30"/>
                <a:gd name="T69" fmla="*/ 513464 h 19"/>
                <a:gd name="T70" fmla="*/ 864377 w 30"/>
                <a:gd name="T71" fmla="*/ 394348 h 19"/>
                <a:gd name="T72" fmla="*/ 832076 w 30"/>
                <a:gd name="T73" fmla="*/ 394348 h 19"/>
                <a:gd name="T74" fmla="*/ 864377 w 30"/>
                <a:gd name="T75" fmla="*/ 394348 h 19"/>
                <a:gd name="T76" fmla="*/ 864377 w 30"/>
                <a:gd name="T77" fmla="*/ 151078 h 19"/>
                <a:gd name="T78" fmla="*/ 864377 w 30"/>
                <a:gd name="T79" fmla="*/ 243114 h 19"/>
                <a:gd name="T80" fmla="*/ 891940 w 30"/>
                <a:gd name="T81" fmla="*/ 151078 h 19"/>
                <a:gd name="T82" fmla="*/ 864377 w 30"/>
                <a:gd name="T83" fmla="*/ 151078 h 19"/>
                <a:gd name="T84" fmla="*/ 864377 w 30"/>
                <a:gd name="T85" fmla="*/ 151078 h 19"/>
                <a:gd name="T86" fmla="*/ 891940 w 30"/>
                <a:gd name="T87" fmla="*/ 59042 h 19"/>
                <a:gd name="T88" fmla="*/ 864377 w 30"/>
                <a:gd name="T89" fmla="*/ 92036 h 19"/>
                <a:gd name="T90" fmla="*/ 891940 w 30"/>
                <a:gd name="T91" fmla="*/ 59042 h 19"/>
                <a:gd name="T92" fmla="*/ 804507 w 30"/>
                <a:gd name="T93" fmla="*/ 31967 h 19"/>
                <a:gd name="T94" fmla="*/ 804507 w 30"/>
                <a:gd name="T95" fmla="*/ 59042 h 19"/>
                <a:gd name="T96" fmla="*/ 804507 w 30"/>
                <a:gd name="T97" fmla="*/ 31967 h 19"/>
                <a:gd name="T98" fmla="*/ 770952 w 30"/>
                <a:gd name="T99" fmla="*/ 59042 h 19"/>
                <a:gd name="T100" fmla="*/ 804507 w 30"/>
                <a:gd name="T101" fmla="*/ 31967 h 19"/>
                <a:gd name="T102" fmla="*/ 737587 w 30"/>
                <a:gd name="T103" fmla="*/ 31967 h 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19">
                  <a:moveTo>
                    <a:pt x="25" y="2"/>
                  </a:moveTo>
                  <a:cubicBezTo>
                    <a:pt x="22" y="5"/>
                    <a:pt x="19" y="5"/>
                    <a:pt x="15" y="5"/>
                  </a:cubicBezTo>
                  <a:lnTo>
                    <a:pt x="15" y="4"/>
                  </a:lnTo>
                  <a:cubicBezTo>
                    <a:pt x="18" y="4"/>
                    <a:pt x="21" y="3"/>
                    <a:pt x="24" y="1"/>
                  </a:cubicBezTo>
                  <a:lnTo>
                    <a:pt x="25" y="2"/>
                  </a:lnTo>
                  <a:close/>
                  <a:moveTo>
                    <a:pt x="15" y="5"/>
                  </a:moveTo>
                  <a:cubicBezTo>
                    <a:pt x="12" y="5"/>
                    <a:pt x="8" y="4"/>
                    <a:pt x="5" y="3"/>
                  </a:cubicBezTo>
                  <a:lnTo>
                    <a:pt x="6" y="2"/>
                  </a:lnTo>
                  <a:cubicBezTo>
                    <a:pt x="9" y="3"/>
                    <a:pt x="12" y="3"/>
                    <a:pt x="15" y="4"/>
                  </a:cubicBezTo>
                  <a:lnTo>
                    <a:pt x="15" y="5"/>
                  </a:lnTo>
                  <a:close/>
                  <a:moveTo>
                    <a:pt x="5" y="3"/>
                  </a:moveTo>
                  <a:lnTo>
                    <a:pt x="5" y="3"/>
                  </a:lnTo>
                  <a:lnTo>
                    <a:pt x="5" y="2"/>
                  </a:lnTo>
                  <a:lnTo>
                    <a:pt x="5" y="3"/>
                  </a:lnTo>
                  <a:close/>
                  <a:moveTo>
                    <a:pt x="5" y="3"/>
                  </a:moveTo>
                  <a:cubicBezTo>
                    <a:pt x="4" y="3"/>
                    <a:pt x="4" y="3"/>
                    <a:pt x="3" y="3"/>
                  </a:cubicBezTo>
                  <a:lnTo>
                    <a:pt x="3" y="2"/>
                  </a:lnTo>
                  <a:cubicBezTo>
                    <a:pt x="4" y="1"/>
                    <a:pt x="5" y="1"/>
                    <a:pt x="6" y="2"/>
                  </a:cubicBezTo>
                  <a:lnTo>
                    <a:pt x="5" y="3"/>
                  </a:lnTo>
                  <a:close/>
                  <a:moveTo>
                    <a:pt x="3" y="2"/>
                  </a:moveTo>
                  <a:lnTo>
                    <a:pt x="3" y="2"/>
                  </a:lnTo>
                  <a:close/>
                  <a:moveTo>
                    <a:pt x="3" y="3"/>
                  </a:moveTo>
                  <a:cubicBezTo>
                    <a:pt x="3" y="3"/>
                    <a:pt x="2" y="3"/>
                    <a:pt x="2" y="4"/>
                  </a:cubicBezTo>
                  <a:lnTo>
                    <a:pt x="1" y="3"/>
                  </a:lnTo>
                  <a:cubicBezTo>
                    <a:pt x="1" y="2"/>
                    <a:pt x="2" y="2"/>
                    <a:pt x="3" y="2"/>
                  </a:cubicBezTo>
                  <a:lnTo>
                    <a:pt x="3" y="3"/>
                  </a:lnTo>
                  <a:close/>
                  <a:moveTo>
                    <a:pt x="2" y="4"/>
                  </a:moveTo>
                  <a:cubicBezTo>
                    <a:pt x="2" y="4"/>
                    <a:pt x="1" y="5"/>
                    <a:pt x="1" y="5"/>
                  </a:cubicBezTo>
                  <a:lnTo>
                    <a:pt x="0" y="5"/>
                  </a:lnTo>
                  <a:cubicBezTo>
                    <a:pt x="0" y="4"/>
                    <a:pt x="1" y="4"/>
                    <a:pt x="1" y="3"/>
                  </a:cubicBezTo>
                  <a:lnTo>
                    <a:pt x="2" y="4"/>
                  </a:lnTo>
                  <a:close/>
                  <a:moveTo>
                    <a:pt x="1" y="5"/>
                  </a:moveTo>
                  <a:cubicBezTo>
                    <a:pt x="1" y="7"/>
                    <a:pt x="1" y="8"/>
                    <a:pt x="1" y="9"/>
                  </a:cubicBezTo>
                  <a:lnTo>
                    <a:pt x="0" y="10"/>
                  </a:lnTo>
                  <a:cubicBezTo>
                    <a:pt x="0" y="8"/>
                    <a:pt x="0" y="6"/>
                    <a:pt x="0" y="5"/>
                  </a:cubicBezTo>
                  <a:lnTo>
                    <a:pt x="1" y="5"/>
                  </a:lnTo>
                  <a:close/>
                  <a:moveTo>
                    <a:pt x="1" y="9"/>
                  </a:moveTo>
                  <a:lnTo>
                    <a:pt x="1" y="9"/>
                  </a:lnTo>
                  <a:close/>
                  <a:moveTo>
                    <a:pt x="1" y="9"/>
                  </a:moveTo>
                  <a:lnTo>
                    <a:pt x="1" y="9"/>
                  </a:lnTo>
                  <a:lnTo>
                    <a:pt x="0" y="10"/>
                  </a:lnTo>
                  <a:lnTo>
                    <a:pt x="1" y="9"/>
                  </a:lnTo>
                  <a:close/>
                  <a:moveTo>
                    <a:pt x="0" y="10"/>
                  </a:moveTo>
                  <a:lnTo>
                    <a:pt x="0" y="10"/>
                  </a:lnTo>
                  <a:lnTo>
                    <a:pt x="1" y="9"/>
                  </a:lnTo>
                  <a:lnTo>
                    <a:pt x="0" y="10"/>
                  </a:lnTo>
                  <a:close/>
                  <a:moveTo>
                    <a:pt x="1" y="9"/>
                  </a:moveTo>
                  <a:cubicBezTo>
                    <a:pt x="1" y="9"/>
                    <a:pt x="2" y="10"/>
                    <a:pt x="2" y="10"/>
                  </a:cubicBezTo>
                  <a:lnTo>
                    <a:pt x="0" y="11"/>
                  </a:lnTo>
                  <a:cubicBezTo>
                    <a:pt x="0" y="10"/>
                    <a:pt x="0" y="10"/>
                    <a:pt x="0" y="10"/>
                  </a:cubicBezTo>
                  <a:lnTo>
                    <a:pt x="1" y="9"/>
                  </a:lnTo>
                  <a:close/>
                  <a:moveTo>
                    <a:pt x="2" y="10"/>
                  </a:moveTo>
                  <a:cubicBezTo>
                    <a:pt x="2" y="10"/>
                    <a:pt x="2" y="10"/>
                    <a:pt x="2" y="11"/>
                  </a:cubicBezTo>
                  <a:lnTo>
                    <a:pt x="1" y="11"/>
                  </a:lnTo>
                  <a:cubicBezTo>
                    <a:pt x="1" y="11"/>
                    <a:pt x="1" y="11"/>
                    <a:pt x="0" y="11"/>
                  </a:cubicBezTo>
                  <a:lnTo>
                    <a:pt x="2" y="10"/>
                  </a:lnTo>
                  <a:close/>
                  <a:moveTo>
                    <a:pt x="2" y="11"/>
                  </a:moveTo>
                  <a:cubicBezTo>
                    <a:pt x="3" y="12"/>
                    <a:pt x="4" y="13"/>
                    <a:pt x="5" y="13"/>
                  </a:cubicBezTo>
                  <a:lnTo>
                    <a:pt x="5" y="15"/>
                  </a:lnTo>
                  <a:cubicBezTo>
                    <a:pt x="3" y="14"/>
                    <a:pt x="2" y="13"/>
                    <a:pt x="1" y="11"/>
                  </a:cubicBezTo>
                  <a:lnTo>
                    <a:pt x="2" y="11"/>
                  </a:lnTo>
                  <a:close/>
                  <a:moveTo>
                    <a:pt x="5" y="13"/>
                  </a:moveTo>
                  <a:lnTo>
                    <a:pt x="5" y="13"/>
                  </a:lnTo>
                  <a:lnTo>
                    <a:pt x="5" y="15"/>
                  </a:lnTo>
                  <a:lnTo>
                    <a:pt x="5" y="13"/>
                  </a:lnTo>
                  <a:close/>
                  <a:moveTo>
                    <a:pt x="5" y="13"/>
                  </a:moveTo>
                  <a:lnTo>
                    <a:pt x="5" y="13"/>
                  </a:lnTo>
                  <a:lnTo>
                    <a:pt x="5" y="14"/>
                  </a:lnTo>
                  <a:lnTo>
                    <a:pt x="5" y="13"/>
                  </a:lnTo>
                  <a:close/>
                  <a:moveTo>
                    <a:pt x="5" y="13"/>
                  </a:moveTo>
                  <a:cubicBezTo>
                    <a:pt x="6" y="14"/>
                    <a:pt x="7" y="14"/>
                    <a:pt x="8" y="15"/>
                  </a:cubicBezTo>
                  <a:lnTo>
                    <a:pt x="7" y="16"/>
                  </a:lnTo>
                  <a:cubicBezTo>
                    <a:pt x="6" y="15"/>
                    <a:pt x="5" y="15"/>
                    <a:pt x="4" y="15"/>
                  </a:cubicBezTo>
                  <a:lnTo>
                    <a:pt x="5" y="13"/>
                  </a:lnTo>
                  <a:close/>
                  <a:moveTo>
                    <a:pt x="8" y="15"/>
                  </a:moveTo>
                  <a:cubicBezTo>
                    <a:pt x="11" y="16"/>
                    <a:pt x="13" y="17"/>
                    <a:pt x="16" y="16"/>
                  </a:cubicBezTo>
                  <a:lnTo>
                    <a:pt x="17" y="18"/>
                  </a:lnTo>
                  <a:cubicBezTo>
                    <a:pt x="13" y="19"/>
                    <a:pt x="10" y="17"/>
                    <a:pt x="7" y="16"/>
                  </a:cubicBezTo>
                  <a:lnTo>
                    <a:pt x="8" y="15"/>
                  </a:lnTo>
                  <a:close/>
                  <a:moveTo>
                    <a:pt x="16" y="16"/>
                  </a:moveTo>
                  <a:lnTo>
                    <a:pt x="16" y="16"/>
                  </a:lnTo>
                  <a:lnTo>
                    <a:pt x="17" y="17"/>
                  </a:lnTo>
                  <a:lnTo>
                    <a:pt x="16" y="16"/>
                  </a:lnTo>
                  <a:close/>
                  <a:moveTo>
                    <a:pt x="16" y="16"/>
                  </a:moveTo>
                  <a:lnTo>
                    <a:pt x="16" y="16"/>
                  </a:lnTo>
                  <a:lnTo>
                    <a:pt x="17" y="18"/>
                  </a:lnTo>
                  <a:lnTo>
                    <a:pt x="16" y="16"/>
                  </a:lnTo>
                  <a:close/>
                  <a:moveTo>
                    <a:pt x="16" y="16"/>
                  </a:moveTo>
                  <a:lnTo>
                    <a:pt x="16" y="16"/>
                  </a:lnTo>
                  <a:lnTo>
                    <a:pt x="17" y="17"/>
                  </a:lnTo>
                  <a:lnTo>
                    <a:pt x="16" y="16"/>
                  </a:lnTo>
                  <a:close/>
                  <a:moveTo>
                    <a:pt x="16" y="16"/>
                  </a:moveTo>
                  <a:cubicBezTo>
                    <a:pt x="18" y="16"/>
                    <a:pt x="19" y="16"/>
                    <a:pt x="20" y="15"/>
                  </a:cubicBezTo>
                  <a:lnTo>
                    <a:pt x="20" y="17"/>
                  </a:lnTo>
                  <a:cubicBezTo>
                    <a:pt x="19" y="17"/>
                    <a:pt x="18" y="17"/>
                    <a:pt x="17" y="18"/>
                  </a:cubicBezTo>
                  <a:lnTo>
                    <a:pt x="16" y="16"/>
                  </a:lnTo>
                  <a:close/>
                  <a:moveTo>
                    <a:pt x="20" y="15"/>
                  </a:moveTo>
                  <a:cubicBezTo>
                    <a:pt x="23" y="15"/>
                    <a:pt x="25" y="14"/>
                    <a:pt x="27" y="13"/>
                  </a:cubicBezTo>
                  <a:lnTo>
                    <a:pt x="28" y="13"/>
                  </a:lnTo>
                  <a:cubicBezTo>
                    <a:pt x="26" y="15"/>
                    <a:pt x="23" y="16"/>
                    <a:pt x="20" y="17"/>
                  </a:cubicBezTo>
                  <a:lnTo>
                    <a:pt x="20" y="15"/>
                  </a:lnTo>
                  <a:close/>
                  <a:moveTo>
                    <a:pt x="28" y="13"/>
                  </a:moveTo>
                  <a:lnTo>
                    <a:pt x="28" y="13"/>
                  </a:lnTo>
                  <a:lnTo>
                    <a:pt x="27" y="13"/>
                  </a:lnTo>
                  <a:lnTo>
                    <a:pt x="28" y="13"/>
                  </a:lnTo>
                  <a:close/>
                  <a:moveTo>
                    <a:pt x="27" y="13"/>
                  </a:moveTo>
                  <a:cubicBezTo>
                    <a:pt x="28" y="11"/>
                    <a:pt x="28" y="9"/>
                    <a:pt x="28" y="8"/>
                  </a:cubicBezTo>
                  <a:lnTo>
                    <a:pt x="30" y="8"/>
                  </a:lnTo>
                  <a:cubicBezTo>
                    <a:pt x="29" y="10"/>
                    <a:pt x="29" y="12"/>
                    <a:pt x="28" y="13"/>
                  </a:cubicBezTo>
                  <a:lnTo>
                    <a:pt x="27" y="13"/>
                  </a:lnTo>
                  <a:close/>
                  <a:moveTo>
                    <a:pt x="28" y="8"/>
                  </a:moveTo>
                  <a:cubicBezTo>
                    <a:pt x="28" y="7"/>
                    <a:pt x="28" y="6"/>
                    <a:pt x="28" y="5"/>
                  </a:cubicBezTo>
                  <a:lnTo>
                    <a:pt x="30" y="5"/>
                  </a:lnTo>
                  <a:cubicBezTo>
                    <a:pt x="30" y="6"/>
                    <a:pt x="30" y="7"/>
                    <a:pt x="30" y="8"/>
                  </a:cubicBezTo>
                  <a:lnTo>
                    <a:pt x="28" y="8"/>
                  </a:lnTo>
                  <a:close/>
                  <a:moveTo>
                    <a:pt x="30" y="5"/>
                  </a:moveTo>
                  <a:lnTo>
                    <a:pt x="30" y="5"/>
                  </a:lnTo>
                  <a:lnTo>
                    <a:pt x="29" y="5"/>
                  </a:lnTo>
                  <a:lnTo>
                    <a:pt x="30" y="5"/>
                  </a:lnTo>
                  <a:close/>
                  <a:moveTo>
                    <a:pt x="28" y="5"/>
                  </a:moveTo>
                  <a:cubicBezTo>
                    <a:pt x="28" y="5"/>
                    <a:pt x="28" y="5"/>
                    <a:pt x="28" y="5"/>
                  </a:cubicBezTo>
                  <a:lnTo>
                    <a:pt x="30" y="5"/>
                  </a:lnTo>
                  <a:cubicBezTo>
                    <a:pt x="30" y="5"/>
                    <a:pt x="30" y="5"/>
                    <a:pt x="30" y="5"/>
                  </a:cubicBezTo>
                  <a:lnTo>
                    <a:pt x="28" y="5"/>
                  </a:lnTo>
                  <a:close/>
                  <a:moveTo>
                    <a:pt x="28" y="5"/>
                  </a:moveTo>
                  <a:cubicBezTo>
                    <a:pt x="28" y="4"/>
                    <a:pt x="28" y="3"/>
                    <a:pt x="28" y="3"/>
                  </a:cubicBezTo>
                  <a:lnTo>
                    <a:pt x="29" y="2"/>
                  </a:lnTo>
                  <a:cubicBezTo>
                    <a:pt x="30" y="3"/>
                    <a:pt x="30" y="4"/>
                    <a:pt x="30" y="5"/>
                  </a:cubicBezTo>
                  <a:lnTo>
                    <a:pt x="28" y="5"/>
                  </a:lnTo>
                  <a:close/>
                  <a:moveTo>
                    <a:pt x="28" y="3"/>
                  </a:moveTo>
                  <a:cubicBezTo>
                    <a:pt x="28" y="2"/>
                    <a:pt x="27" y="2"/>
                    <a:pt x="26" y="2"/>
                  </a:cubicBezTo>
                  <a:lnTo>
                    <a:pt x="26" y="0"/>
                  </a:lnTo>
                  <a:cubicBezTo>
                    <a:pt x="28" y="0"/>
                    <a:pt x="29" y="1"/>
                    <a:pt x="29" y="2"/>
                  </a:cubicBezTo>
                  <a:lnTo>
                    <a:pt x="28" y="3"/>
                  </a:lnTo>
                  <a:close/>
                  <a:moveTo>
                    <a:pt x="26" y="2"/>
                  </a:moveTo>
                  <a:cubicBezTo>
                    <a:pt x="26" y="1"/>
                    <a:pt x="26" y="1"/>
                    <a:pt x="26" y="1"/>
                  </a:cubicBezTo>
                  <a:lnTo>
                    <a:pt x="26" y="0"/>
                  </a:lnTo>
                  <a:cubicBezTo>
                    <a:pt x="26" y="0"/>
                    <a:pt x="26" y="0"/>
                    <a:pt x="26" y="0"/>
                  </a:cubicBezTo>
                  <a:lnTo>
                    <a:pt x="26" y="2"/>
                  </a:lnTo>
                  <a:close/>
                  <a:moveTo>
                    <a:pt x="26" y="1"/>
                  </a:moveTo>
                  <a:lnTo>
                    <a:pt x="26" y="1"/>
                  </a:lnTo>
                  <a:close/>
                  <a:moveTo>
                    <a:pt x="26" y="1"/>
                  </a:moveTo>
                  <a:cubicBezTo>
                    <a:pt x="26" y="1"/>
                    <a:pt x="26" y="2"/>
                    <a:pt x="25" y="2"/>
                  </a:cubicBezTo>
                  <a:lnTo>
                    <a:pt x="24" y="1"/>
                  </a:lnTo>
                  <a:cubicBezTo>
                    <a:pt x="25" y="0"/>
                    <a:pt x="25" y="0"/>
                    <a:pt x="26" y="0"/>
                  </a:cubicBezTo>
                  <a:lnTo>
                    <a:pt x="26" y="1"/>
                  </a:lnTo>
                  <a:close/>
                  <a:moveTo>
                    <a:pt x="25" y="2"/>
                  </a:moveTo>
                  <a:cubicBezTo>
                    <a:pt x="25" y="2"/>
                    <a:pt x="25" y="2"/>
                    <a:pt x="25" y="2"/>
                  </a:cubicBezTo>
                  <a:lnTo>
                    <a:pt x="24" y="1"/>
                  </a:lnTo>
                  <a:cubicBezTo>
                    <a:pt x="24" y="1"/>
                    <a:pt x="24" y="1"/>
                    <a:pt x="24" y="1"/>
                  </a:cubicBezTo>
                  <a:lnTo>
                    <a:pt x="2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4" name="Freeform 139">
              <a:extLst>
                <a:ext uri="{FF2B5EF4-FFF2-40B4-BE49-F238E27FC236}">
                  <a16:creationId xmlns:a16="http://schemas.microsoft.com/office/drawing/2014/main" id="{020EEB56-FE7E-D516-5C39-AF075CB9E263}"/>
                </a:ext>
              </a:extLst>
            </p:cNvPr>
            <p:cNvSpPr>
              <a:spLocks/>
            </p:cNvSpPr>
            <p:nvPr/>
          </p:nvSpPr>
          <p:spPr bwMode="auto">
            <a:xfrm>
              <a:off x="3127" y="1347"/>
              <a:ext cx="111" cy="95"/>
            </a:xfrm>
            <a:custGeom>
              <a:avLst/>
              <a:gdLst>
                <a:gd name="T0" fmla="*/ 353030 w 20"/>
                <a:gd name="T1" fmla="*/ 33166 h 17"/>
                <a:gd name="T2" fmla="*/ 115723 w 20"/>
                <a:gd name="T3" fmla="*/ 92653 h 17"/>
                <a:gd name="T4" fmla="*/ 89233 w 20"/>
                <a:gd name="T5" fmla="*/ 332612 h 17"/>
                <a:gd name="T6" fmla="*/ 495243 w 20"/>
                <a:gd name="T7" fmla="*/ 484634 h 17"/>
                <a:gd name="T8" fmla="*/ 584476 w 20"/>
                <a:gd name="T9" fmla="*/ 364716 h 17"/>
                <a:gd name="T10" fmla="*/ 495243 w 20"/>
                <a:gd name="T11" fmla="*/ 185339 h 17"/>
                <a:gd name="T12" fmla="*/ 468753 w 20"/>
                <a:gd name="T13" fmla="*/ 33166 h 17"/>
                <a:gd name="T14" fmla="*/ 353030 w 20"/>
                <a:gd name="T15" fmla="*/ 33166 h 17"/>
                <a:gd name="T16" fmla="*/ 353030 w 20"/>
                <a:gd name="T17" fmla="*/ 3316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7">
                  <a:moveTo>
                    <a:pt x="12" y="1"/>
                  </a:moveTo>
                  <a:cubicBezTo>
                    <a:pt x="8" y="1"/>
                    <a:pt x="6" y="2"/>
                    <a:pt x="4" y="3"/>
                  </a:cubicBezTo>
                  <a:cubicBezTo>
                    <a:pt x="1" y="5"/>
                    <a:pt x="0" y="9"/>
                    <a:pt x="3" y="11"/>
                  </a:cubicBezTo>
                  <a:cubicBezTo>
                    <a:pt x="7" y="15"/>
                    <a:pt x="12" y="16"/>
                    <a:pt x="17" y="16"/>
                  </a:cubicBezTo>
                  <a:cubicBezTo>
                    <a:pt x="19" y="17"/>
                    <a:pt x="20" y="14"/>
                    <a:pt x="20" y="12"/>
                  </a:cubicBezTo>
                  <a:cubicBezTo>
                    <a:pt x="20" y="10"/>
                    <a:pt x="18" y="8"/>
                    <a:pt x="17" y="6"/>
                  </a:cubicBezTo>
                  <a:cubicBezTo>
                    <a:pt x="17" y="5"/>
                    <a:pt x="17" y="3"/>
                    <a:pt x="16" y="1"/>
                  </a:cubicBezTo>
                  <a:cubicBezTo>
                    <a:pt x="15" y="0"/>
                    <a:pt x="14" y="1"/>
                    <a:pt x="12" y="1"/>
                  </a:cubicBezTo>
                  <a:cubicBezTo>
                    <a:pt x="12" y="1"/>
                    <a:pt x="12" y="1"/>
                    <a:pt x="1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5" name="Freeform 140">
              <a:extLst>
                <a:ext uri="{FF2B5EF4-FFF2-40B4-BE49-F238E27FC236}">
                  <a16:creationId xmlns:a16="http://schemas.microsoft.com/office/drawing/2014/main" id="{E99CA9AC-C4DE-4B17-1854-7CA47CE7748F}"/>
                </a:ext>
              </a:extLst>
            </p:cNvPr>
            <p:cNvSpPr>
              <a:spLocks noEditPoints="1"/>
            </p:cNvSpPr>
            <p:nvPr/>
          </p:nvSpPr>
          <p:spPr bwMode="auto">
            <a:xfrm>
              <a:off x="3127" y="1341"/>
              <a:ext cx="111" cy="101"/>
            </a:xfrm>
            <a:custGeom>
              <a:avLst/>
              <a:gdLst>
                <a:gd name="T0" fmla="*/ 147020 w 20"/>
                <a:gd name="T1" fmla="*/ 94171 h 18"/>
                <a:gd name="T2" fmla="*/ 147020 w 20"/>
                <a:gd name="T3" fmla="*/ 94171 h 18"/>
                <a:gd name="T4" fmla="*/ 147020 w 20"/>
                <a:gd name="T5" fmla="*/ 94171 h 18"/>
                <a:gd name="T6" fmla="*/ 89233 w 20"/>
                <a:gd name="T7" fmla="*/ 121907 h 18"/>
                <a:gd name="T8" fmla="*/ 89233 w 20"/>
                <a:gd name="T9" fmla="*/ 121907 h 18"/>
                <a:gd name="T10" fmla="*/ 89233 w 20"/>
                <a:gd name="T11" fmla="*/ 121907 h 18"/>
                <a:gd name="T12" fmla="*/ 57942 w 20"/>
                <a:gd name="T13" fmla="*/ 155630 h 18"/>
                <a:gd name="T14" fmla="*/ 89233 w 20"/>
                <a:gd name="T15" fmla="*/ 189381 h 18"/>
                <a:gd name="T16" fmla="*/ 57942 w 20"/>
                <a:gd name="T17" fmla="*/ 155630 h 18"/>
                <a:gd name="T18" fmla="*/ 57942 w 20"/>
                <a:gd name="T19" fmla="*/ 311288 h 18"/>
                <a:gd name="T20" fmla="*/ 57942 w 20"/>
                <a:gd name="T21" fmla="*/ 250867 h 18"/>
                <a:gd name="T22" fmla="*/ 57942 w 20"/>
                <a:gd name="T23" fmla="*/ 406497 h 18"/>
                <a:gd name="T24" fmla="*/ 89233 w 20"/>
                <a:gd name="T25" fmla="*/ 372746 h 18"/>
                <a:gd name="T26" fmla="*/ 89233 w 20"/>
                <a:gd name="T27" fmla="*/ 372746 h 18"/>
                <a:gd name="T28" fmla="*/ 57942 w 20"/>
                <a:gd name="T29" fmla="*/ 406497 h 18"/>
                <a:gd name="T30" fmla="*/ 495243 w 20"/>
                <a:gd name="T31" fmla="*/ 528404 h 18"/>
                <a:gd name="T32" fmla="*/ 295055 w 20"/>
                <a:gd name="T33" fmla="*/ 466917 h 18"/>
                <a:gd name="T34" fmla="*/ 495243 w 20"/>
                <a:gd name="T35" fmla="*/ 528404 h 18"/>
                <a:gd name="T36" fmla="*/ 526540 w 20"/>
                <a:gd name="T37" fmla="*/ 562155 h 18"/>
                <a:gd name="T38" fmla="*/ 526540 w 20"/>
                <a:gd name="T39" fmla="*/ 528404 h 18"/>
                <a:gd name="T40" fmla="*/ 526540 w 20"/>
                <a:gd name="T41" fmla="*/ 562155 h 18"/>
                <a:gd name="T42" fmla="*/ 553213 w 20"/>
                <a:gd name="T43" fmla="*/ 466917 h 18"/>
                <a:gd name="T44" fmla="*/ 553213 w 20"/>
                <a:gd name="T45" fmla="*/ 500668 h 18"/>
                <a:gd name="T46" fmla="*/ 584476 w 20"/>
                <a:gd name="T47" fmla="*/ 406497 h 18"/>
                <a:gd name="T48" fmla="*/ 553213 w 20"/>
                <a:gd name="T49" fmla="*/ 406497 h 18"/>
                <a:gd name="T50" fmla="*/ 553213 w 20"/>
                <a:gd name="T51" fmla="*/ 406497 h 18"/>
                <a:gd name="T52" fmla="*/ 553213 w 20"/>
                <a:gd name="T53" fmla="*/ 283552 h 18"/>
                <a:gd name="T54" fmla="*/ 526540 w 20"/>
                <a:gd name="T55" fmla="*/ 311288 h 18"/>
                <a:gd name="T56" fmla="*/ 553213 w 20"/>
                <a:gd name="T57" fmla="*/ 283552 h 18"/>
                <a:gd name="T58" fmla="*/ 495243 w 20"/>
                <a:gd name="T59" fmla="*/ 217116 h 18"/>
                <a:gd name="T60" fmla="*/ 495243 w 20"/>
                <a:gd name="T61" fmla="*/ 217116 h 18"/>
                <a:gd name="T62" fmla="*/ 495243 w 20"/>
                <a:gd name="T63" fmla="*/ 217116 h 18"/>
                <a:gd name="T64" fmla="*/ 495243 w 20"/>
                <a:gd name="T65" fmla="*/ 217116 h 18"/>
                <a:gd name="T66" fmla="*/ 526540 w 20"/>
                <a:gd name="T67" fmla="*/ 155630 h 18"/>
                <a:gd name="T68" fmla="*/ 468753 w 20"/>
                <a:gd name="T69" fmla="*/ 189381 h 18"/>
                <a:gd name="T70" fmla="*/ 526540 w 20"/>
                <a:gd name="T71" fmla="*/ 155630 h 18"/>
                <a:gd name="T72" fmla="*/ 495243 w 20"/>
                <a:gd name="T73" fmla="*/ 61492 h 18"/>
                <a:gd name="T74" fmla="*/ 468753 w 20"/>
                <a:gd name="T75" fmla="*/ 61492 h 18"/>
                <a:gd name="T76" fmla="*/ 495243 w 20"/>
                <a:gd name="T77" fmla="*/ 61492 h 18"/>
                <a:gd name="T78" fmla="*/ 353030 w 20"/>
                <a:gd name="T79" fmla="*/ 61492 h 18"/>
                <a:gd name="T80" fmla="*/ 379520 w 20"/>
                <a:gd name="T81" fmla="*/ 61492 h 18"/>
                <a:gd name="T82" fmla="*/ 353030 w 20"/>
                <a:gd name="T83" fmla="*/ 33751 h 18"/>
                <a:gd name="T84" fmla="*/ 353030 w 20"/>
                <a:gd name="T85" fmla="*/ 33751 h 18"/>
                <a:gd name="T86" fmla="*/ 379520 w 20"/>
                <a:gd name="T87" fmla="*/ 33751 h 18"/>
                <a:gd name="T88" fmla="*/ 379520 w 20"/>
                <a:gd name="T89" fmla="*/ 33751 h 18"/>
                <a:gd name="T90" fmla="*/ 353030 w 20"/>
                <a:gd name="T91" fmla="*/ 61492 h 18"/>
                <a:gd name="T92" fmla="*/ 379520 w 20"/>
                <a:gd name="T93" fmla="*/ 33751 h 18"/>
                <a:gd name="T94" fmla="*/ 353030 w 20"/>
                <a:gd name="T95" fmla="*/ 33751 h 18"/>
                <a:gd name="T96" fmla="*/ 353030 w 20"/>
                <a:gd name="T97" fmla="*/ 33751 h 18"/>
                <a:gd name="T98" fmla="*/ 353030 w 20"/>
                <a:gd name="T99" fmla="*/ 61492 h 18"/>
                <a:gd name="T100" fmla="*/ 379520 w 20"/>
                <a:gd name="T101" fmla="*/ 33751 h 18"/>
                <a:gd name="T102" fmla="*/ 353030 w 20"/>
                <a:gd name="T103" fmla="*/ 61492 h 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 h="18">
                  <a:moveTo>
                    <a:pt x="12" y="2"/>
                  </a:moveTo>
                  <a:cubicBezTo>
                    <a:pt x="9" y="3"/>
                    <a:pt x="7" y="3"/>
                    <a:pt x="6" y="4"/>
                  </a:cubicBezTo>
                  <a:lnTo>
                    <a:pt x="5" y="3"/>
                  </a:lnTo>
                  <a:cubicBezTo>
                    <a:pt x="7" y="2"/>
                    <a:pt x="9" y="1"/>
                    <a:pt x="12" y="1"/>
                  </a:cubicBezTo>
                  <a:lnTo>
                    <a:pt x="12" y="2"/>
                  </a:lnTo>
                  <a:close/>
                  <a:moveTo>
                    <a:pt x="5" y="3"/>
                  </a:moveTo>
                  <a:lnTo>
                    <a:pt x="5" y="3"/>
                  </a:lnTo>
                  <a:lnTo>
                    <a:pt x="5" y="4"/>
                  </a:lnTo>
                  <a:lnTo>
                    <a:pt x="5" y="3"/>
                  </a:lnTo>
                  <a:close/>
                  <a:moveTo>
                    <a:pt x="6" y="4"/>
                  </a:moveTo>
                  <a:cubicBezTo>
                    <a:pt x="5" y="4"/>
                    <a:pt x="5" y="5"/>
                    <a:pt x="4" y="5"/>
                  </a:cubicBezTo>
                  <a:lnTo>
                    <a:pt x="3" y="4"/>
                  </a:lnTo>
                  <a:cubicBezTo>
                    <a:pt x="4" y="4"/>
                    <a:pt x="5" y="3"/>
                    <a:pt x="5" y="3"/>
                  </a:cubicBezTo>
                  <a:lnTo>
                    <a:pt x="6" y="4"/>
                  </a:lnTo>
                  <a:close/>
                  <a:moveTo>
                    <a:pt x="3" y="4"/>
                  </a:moveTo>
                  <a:lnTo>
                    <a:pt x="3" y="4"/>
                  </a:lnTo>
                  <a:lnTo>
                    <a:pt x="4" y="4"/>
                  </a:lnTo>
                  <a:lnTo>
                    <a:pt x="3" y="4"/>
                  </a:lnTo>
                  <a:close/>
                  <a:moveTo>
                    <a:pt x="4" y="5"/>
                  </a:moveTo>
                  <a:cubicBezTo>
                    <a:pt x="3" y="5"/>
                    <a:pt x="3" y="6"/>
                    <a:pt x="3" y="6"/>
                  </a:cubicBezTo>
                  <a:lnTo>
                    <a:pt x="2" y="5"/>
                  </a:lnTo>
                  <a:cubicBezTo>
                    <a:pt x="2" y="5"/>
                    <a:pt x="3" y="4"/>
                    <a:pt x="3" y="4"/>
                  </a:cubicBezTo>
                  <a:lnTo>
                    <a:pt x="4" y="5"/>
                  </a:lnTo>
                  <a:close/>
                  <a:moveTo>
                    <a:pt x="3" y="6"/>
                  </a:moveTo>
                  <a:cubicBezTo>
                    <a:pt x="2" y="6"/>
                    <a:pt x="2" y="7"/>
                    <a:pt x="2" y="8"/>
                  </a:cubicBezTo>
                  <a:lnTo>
                    <a:pt x="0" y="8"/>
                  </a:lnTo>
                  <a:cubicBezTo>
                    <a:pt x="1" y="7"/>
                    <a:pt x="1" y="6"/>
                    <a:pt x="2" y="5"/>
                  </a:cubicBezTo>
                  <a:lnTo>
                    <a:pt x="3" y="6"/>
                  </a:lnTo>
                  <a:close/>
                  <a:moveTo>
                    <a:pt x="2" y="8"/>
                  </a:moveTo>
                  <a:cubicBezTo>
                    <a:pt x="2" y="9"/>
                    <a:pt x="2" y="10"/>
                    <a:pt x="2" y="10"/>
                  </a:cubicBezTo>
                  <a:lnTo>
                    <a:pt x="1" y="11"/>
                  </a:lnTo>
                  <a:cubicBezTo>
                    <a:pt x="1" y="10"/>
                    <a:pt x="0" y="9"/>
                    <a:pt x="0" y="8"/>
                  </a:cubicBezTo>
                  <a:lnTo>
                    <a:pt x="2" y="8"/>
                  </a:lnTo>
                  <a:close/>
                  <a:moveTo>
                    <a:pt x="2" y="10"/>
                  </a:moveTo>
                  <a:cubicBezTo>
                    <a:pt x="2" y="11"/>
                    <a:pt x="3" y="11"/>
                    <a:pt x="3" y="12"/>
                  </a:cubicBezTo>
                  <a:lnTo>
                    <a:pt x="2" y="13"/>
                  </a:lnTo>
                  <a:cubicBezTo>
                    <a:pt x="2" y="12"/>
                    <a:pt x="1" y="12"/>
                    <a:pt x="1" y="11"/>
                  </a:cubicBezTo>
                  <a:lnTo>
                    <a:pt x="2" y="10"/>
                  </a:lnTo>
                  <a:close/>
                  <a:moveTo>
                    <a:pt x="3" y="12"/>
                  </a:moveTo>
                  <a:lnTo>
                    <a:pt x="3" y="12"/>
                  </a:lnTo>
                  <a:close/>
                  <a:moveTo>
                    <a:pt x="3" y="12"/>
                  </a:moveTo>
                  <a:cubicBezTo>
                    <a:pt x="5" y="13"/>
                    <a:pt x="7" y="15"/>
                    <a:pt x="10" y="15"/>
                  </a:cubicBezTo>
                  <a:lnTo>
                    <a:pt x="9" y="17"/>
                  </a:lnTo>
                  <a:cubicBezTo>
                    <a:pt x="7" y="16"/>
                    <a:pt x="4" y="15"/>
                    <a:pt x="2" y="13"/>
                  </a:cubicBezTo>
                  <a:lnTo>
                    <a:pt x="3" y="12"/>
                  </a:lnTo>
                  <a:close/>
                  <a:moveTo>
                    <a:pt x="10" y="15"/>
                  </a:moveTo>
                  <a:cubicBezTo>
                    <a:pt x="12" y="16"/>
                    <a:pt x="15" y="16"/>
                    <a:pt x="17" y="17"/>
                  </a:cubicBezTo>
                  <a:lnTo>
                    <a:pt x="17" y="18"/>
                  </a:lnTo>
                  <a:cubicBezTo>
                    <a:pt x="15" y="18"/>
                    <a:pt x="12" y="17"/>
                    <a:pt x="9" y="17"/>
                  </a:cubicBezTo>
                  <a:lnTo>
                    <a:pt x="10" y="15"/>
                  </a:lnTo>
                  <a:close/>
                  <a:moveTo>
                    <a:pt x="17" y="17"/>
                  </a:moveTo>
                  <a:lnTo>
                    <a:pt x="17" y="17"/>
                  </a:lnTo>
                  <a:close/>
                  <a:moveTo>
                    <a:pt x="17" y="17"/>
                  </a:moveTo>
                  <a:cubicBezTo>
                    <a:pt x="18" y="17"/>
                    <a:pt x="18" y="17"/>
                    <a:pt x="18" y="17"/>
                  </a:cubicBezTo>
                  <a:lnTo>
                    <a:pt x="18" y="18"/>
                  </a:lnTo>
                  <a:cubicBezTo>
                    <a:pt x="18" y="18"/>
                    <a:pt x="17" y="18"/>
                    <a:pt x="17" y="18"/>
                  </a:cubicBezTo>
                  <a:lnTo>
                    <a:pt x="17" y="17"/>
                  </a:lnTo>
                  <a:close/>
                  <a:moveTo>
                    <a:pt x="18" y="17"/>
                  </a:moveTo>
                  <a:cubicBezTo>
                    <a:pt x="18" y="17"/>
                    <a:pt x="18" y="16"/>
                    <a:pt x="19" y="16"/>
                  </a:cubicBezTo>
                  <a:lnTo>
                    <a:pt x="20" y="17"/>
                  </a:lnTo>
                  <a:cubicBezTo>
                    <a:pt x="19" y="18"/>
                    <a:pt x="19" y="18"/>
                    <a:pt x="18" y="18"/>
                  </a:cubicBezTo>
                  <a:lnTo>
                    <a:pt x="18" y="17"/>
                  </a:lnTo>
                  <a:close/>
                  <a:moveTo>
                    <a:pt x="19" y="16"/>
                  </a:moveTo>
                  <a:cubicBezTo>
                    <a:pt x="19" y="16"/>
                    <a:pt x="19" y="15"/>
                    <a:pt x="19" y="15"/>
                  </a:cubicBezTo>
                  <a:lnTo>
                    <a:pt x="20" y="15"/>
                  </a:lnTo>
                  <a:cubicBezTo>
                    <a:pt x="20" y="15"/>
                    <a:pt x="20" y="16"/>
                    <a:pt x="20" y="17"/>
                  </a:cubicBezTo>
                  <a:lnTo>
                    <a:pt x="19" y="16"/>
                  </a:lnTo>
                  <a:close/>
                  <a:moveTo>
                    <a:pt x="19" y="15"/>
                  </a:moveTo>
                  <a:cubicBezTo>
                    <a:pt x="19" y="14"/>
                    <a:pt x="19" y="14"/>
                    <a:pt x="19" y="13"/>
                  </a:cubicBezTo>
                  <a:lnTo>
                    <a:pt x="20" y="13"/>
                  </a:lnTo>
                  <a:cubicBezTo>
                    <a:pt x="20" y="14"/>
                    <a:pt x="20" y="14"/>
                    <a:pt x="20" y="15"/>
                  </a:cubicBezTo>
                  <a:lnTo>
                    <a:pt x="19" y="15"/>
                  </a:lnTo>
                  <a:close/>
                  <a:moveTo>
                    <a:pt x="19" y="13"/>
                  </a:moveTo>
                  <a:lnTo>
                    <a:pt x="19" y="13"/>
                  </a:lnTo>
                  <a:lnTo>
                    <a:pt x="20" y="13"/>
                  </a:lnTo>
                  <a:lnTo>
                    <a:pt x="19" y="13"/>
                  </a:lnTo>
                  <a:close/>
                  <a:moveTo>
                    <a:pt x="19" y="13"/>
                  </a:moveTo>
                  <a:cubicBezTo>
                    <a:pt x="19" y="12"/>
                    <a:pt x="18" y="11"/>
                    <a:pt x="18" y="10"/>
                  </a:cubicBezTo>
                  <a:lnTo>
                    <a:pt x="19" y="9"/>
                  </a:lnTo>
                  <a:cubicBezTo>
                    <a:pt x="20" y="11"/>
                    <a:pt x="20" y="12"/>
                    <a:pt x="20" y="13"/>
                  </a:cubicBezTo>
                  <a:lnTo>
                    <a:pt x="19" y="13"/>
                  </a:lnTo>
                  <a:close/>
                  <a:moveTo>
                    <a:pt x="18" y="10"/>
                  </a:moveTo>
                  <a:cubicBezTo>
                    <a:pt x="17" y="9"/>
                    <a:pt x="17" y="8"/>
                    <a:pt x="17" y="7"/>
                  </a:cubicBezTo>
                  <a:lnTo>
                    <a:pt x="18" y="7"/>
                  </a:lnTo>
                  <a:cubicBezTo>
                    <a:pt x="18" y="8"/>
                    <a:pt x="19" y="9"/>
                    <a:pt x="19" y="9"/>
                  </a:cubicBezTo>
                  <a:lnTo>
                    <a:pt x="18" y="10"/>
                  </a:lnTo>
                  <a:close/>
                  <a:moveTo>
                    <a:pt x="17" y="7"/>
                  </a:moveTo>
                  <a:lnTo>
                    <a:pt x="17" y="7"/>
                  </a:lnTo>
                  <a:close/>
                  <a:moveTo>
                    <a:pt x="17" y="7"/>
                  </a:moveTo>
                  <a:lnTo>
                    <a:pt x="17" y="7"/>
                  </a:lnTo>
                  <a:lnTo>
                    <a:pt x="18" y="7"/>
                  </a:lnTo>
                  <a:lnTo>
                    <a:pt x="17" y="7"/>
                  </a:lnTo>
                  <a:close/>
                  <a:moveTo>
                    <a:pt x="17" y="7"/>
                  </a:moveTo>
                  <a:lnTo>
                    <a:pt x="17" y="7"/>
                  </a:lnTo>
                  <a:close/>
                  <a:moveTo>
                    <a:pt x="17" y="7"/>
                  </a:moveTo>
                  <a:cubicBezTo>
                    <a:pt x="17" y="7"/>
                    <a:pt x="16" y="6"/>
                    <a:pt x="16" y="6"/>
                  </a:cubicBezTo>
                  <a:lnTo>
                    <a:pt x="18" y="5"/>
                  </a:lnTo>
                  <a:cubicBezTo>
                    <a:pt x="18" y="6"/>
                    <a:pt x="18" y="6"/>
                    <a:pt x="18" y="7"/>
                  </a:cubicBezTo>
                  <a:lnTo>
                    <a:pt x="17" y="7"/>
                  </a:lnTo>
                  <a:close/>
                  <a:moveTo>
                    <a:pt x="16" y="6"/>
                  </a:moveTo>
                  <a:cubicBezTo>
                    <a:pt x="16" y="4"/>
                    <a:pt x="16" y="3"/>
                    <a:pt x="16" y="2"/>
                  </a:cubicBezTo>
                  <a:lnTo>
                    <a:pt x="17" y="2"/>
                  </a:lnTo>
                  <a:cubicBezTo>
                    <a:pt x="17" y="3"/>
                    <a:pt x="17" y="4"/>
                    <a:pt x="18" y="5"/>
                  </a:cubicBezTo>
                  <a:lnTo>
                    <a:pt x="16" y="6"/>
                  </a:lnTo>
                  <a:close/>
                  <a:moveTo>
                    <a:pt x="17" y="2"/>
                  </a:moveTo>
                  <a:lnTo>
                    <a:pt x="17" y="2"/>
                  </a:lnTo>
                  <a:lnTo>
                    <a:pt x="16" y="2"/>
                  </a:lnTo>
                  <a:lnTo>
                    <a:pt x="17" y="2"/>
                  </a:lnTo>
                  <a:close/>
                  <a:moveTo>
                    <a:pt x="16" y="2"/>
                  </a:moveTo>
                  <a:cubicBezTo>
                    <a:pt x="15" y="2"/>
                    <a:pt x="14" y="2"/>
                    <a:pt x="13" y="2"/>
                  </a:cubicBezTo>
                  <a:lnTo>
                    <a:pt x="13" y="1"/>
                  </a:lnTo>
                  <a:cubicBezTo>
                    <a:pt x="14" y="1"/>
                    <a:pt x="16" y="0"/>
                    <a:pt x="17" y="2"/>
                  </a:cubicBezTo>
                  <a:lnTo>
                    <a:pt x="16" y="2"/>
                  </a:lnTo>
                  <a:close/>
                  <a:moveTo>
                    <a:pt x="13" y="2"/>
                  </a:moveTo>
                  <a:cubicBezTo>
                    <a:pt x="13" y="2"/>
                    <a:pt x="12" y="2"/>
                    <a:pt x="12" y="2"/>
                  </a:cubicBezTo>
                  <a:lnTo>
                    <a:pt x="12" y="1"/>
                  </a:lnTo>
                  <a:cubicBezTo>
                    <a:pt x="12" y="1"/>
                    <a:pt x="13" y="1"/>
                    <a:pt x="13" y="1"/>
                  </a:cubicBezTo>
                  <a:lnTo>
                    <a:pt x="13" y="2"/>
                  </a:lnTo>
                  <a:close/>
                  <a:moveTo>
                    <a:pt x="12" y="2"/>
                  </a:moveTo>
                  <a:lnTo>
                    <a:pt x="11" y="1"/>
                  </a:lnTo>
                  <a:lnTo>
                    <a:pt x="12" y="1"/>
                  </a:lnTo>
                  <a:lnTo>
                    <a:pt x="12" y="2"/>
                  </a:lnTo>
                  <a:close/>
                  <a:moveTo>
                    <a:pt x="13" y="1"/>
                  </a:moveTo>
                  <a:cubicBezTo>
                    <a:pt x="13" y="2"/>
                    <a:pt x="12" y="2"/>
                    <a:pt x="12" y="1"/>
                  </a:cubicBezTo>
                  <a:lnTo>
                    <a:pt x="13" y="2"/>
                  </a:lnTo>
                  <a:cubicBezTo>
                    <a:pt x="12" y="3"/>
                    <a:pt x="12" y="3"/>
                    <a:pt x="12" y="2"/>
                  </a:cubicBezTo>
                  <a:lnTo>
                    <a:pt x="13" y="1"/>
                  </a:lnTo>
                  <a:close/>
                  <a:moveTo>
                    <a:pt x="12" y="1"/>
                  </a:moveTo>
                  <a:cubicBezTo>
                    <a:pt x="12" y="1"/>
                    <a:pt x="12" y="2"/>
                    <a:pt x="12" y="2"/>
                  </a:cubicBezTo>
                  <a:lnTo>
                    <a:pt x="13" y="1"/>
                  </a:lnTo>
                  <a:cubicBezTo>
                    <a:pt x="13" y="2"/>
                    <a:pt x="13" y="2"/>
                    <a:pt x="13" y="2"/>
                  </a:cubicBezTo>
                  <a:lnTo>
                    <a:pt x="12" y="1"/>
                  </a:lnTo>
                  <a:close/>
                  <a:moveTo>
                    <a:pt x="12" y="2"/>
                  </a:moveTo>
                  <a:cubicBezTo>
                    <a:pt x="12" y="2"/>
                    <a:pt x="13" y="2"/>
                    <a:pt x="12" y="2"/>
                  </a:cubicBezTo>
                  <a:lnTo>
                    <a:pt x="12" y="1"/>
                  </a:lnTo>
                  <a:cubicBezTo>
                    <a:pt x="12" y="1"/>
                    <a:pt x="13" y="1"/>
                    <a:pt x="13" y="1"/>
                  </a:cubicBezTo>
                  <a:lnTo>
                    <a:pt x="12" y="2"/>
                  </a:lnTo>
                  <a:close/>
                  <a:moveTo>
                    <a:pt x="12" y="1"/>
                  </a:moveTo>
                  <a:lnTo>
                    <a:pt x="12" y="1"/>
                  </a:lnTo>
                  <a:lnTo>
                    <a:pt x="12" y="2"/>
                  </a:lnTo>
                  <a:lnTo>
                    <a:pt x="12" y="1"/>
                  </a:lnTo>
                  <a:close/>
                  <a:moveTo>
                    <a:pt x="13" y="2"/>
                  </a:moveTo>
                  <a:cubicBezTo>
                    <a:pt x="12" y="2"/>
                    <a:pt x="13" y="1"/>
                    <a:pt x="13" y="1"/>
                  </a:cubicBezTo>
                  <a:lnTo>
                    <a:pt x="12" y="2"/>
                  </a:lnTo>
                  <a:cubicBezTo>
                    <a:pt x="11" y="2"/>
                    <a:pt x="11" y="1"/>
                    <a:pt x="12" y="1"/>
                  </a:cubicBezTo>
                  <a:lnTo>
                    <a:pt x="13" y="2"/>
                  </a:lnTo>
                  <a:close/>
                  <a:moveTo>
                    <a:pt x="13" y="1"/>
                  </a:moveTo>
                  <a:lnTo>
                    <a:pt x="13" y="2"/>
                  </a:lnTo>
                  <a:lnTo>
                    <a:pt x="12" y="2"/>
                  </a:lnTo>
                  <a:lnTo>
                    <a:pt x="13"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6" name="Freeform 141">
              <a:extLst>
                <a:ext uri="{FF2B5EF4-FFF2-40B4-BE49-F238E27FC236}">
                  <a16:creationId xmlns:a16="http://schemas.microsoft.com/office/drawing/2014/main" id="{5D2F6295-18F0-22CD-3FDF-23548118E685}"/>
                </a:ext>
              </a:extLst>
            </p:cNvPr>
            <p:cNvSpPr>
              <a:spLocks/>
            </p:cNvSpPr>
            <p:nvPr/>
          </p:nvSpPr>
          <p:spPr bwMode="auto">
            <a:xfrm>
              <a:off x="3250" y="1285"/>
              <a:ext cx="134" cy="162"/>
            </a:xfrm>
            <a:custGeom>
              <a:avLst/>
              <a:gdLst>
                <a:gd name="T0" fmla="*/ 304253 w 24"/>
                <a:gd name="T1" fmla="*/ 212326 h 29"/>
                <a:gd name="T2" fmla="*/ 59356 w 24"/>
                <a:gd name="T3" fmla="*/ 304722 h 29"/>
                <a:gd name="T4" fmla="*/ 0 w 24"/>
                <a:gd name="T5" fmla="*/ 456728 h 29"/>
                <a:gd name="T6" fmla="*/ 59356 w 24"/>
                <a:gd name="T7" fmla="*/ 669049 h 29"/>
                <a:gd name="T8" fmla="*/ 271177 w 24"/>
                <a:gd name="T9" fmla="*/ 821927 h 29"/>
                <a:gd name="T10" fmla="*/ 455851 w 24"/>
                <a:gd name="T11" fmla="*/ 696231 h 29"/>
                <a:gd name="T12" fmla="*/ 726844 w 24"/>
                <a:gd name="T13" fmla="*/ 184954 h 29"/>
                <a:gd name="T14" fmla="*/ 304253 w 24"/>
                <a:gd name="T15" fmla="*/ 212326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29">
                  <a:moveTo>
                    <a:pt x="10" y="7"/>
                  </a:moveTo>
                  <a:cubicBezTo>
                    <a:pt x="7" y="8"/>
                    <a:pt x="4" y="8"/>
                    <a:pt x="2" y="10"/>
                  </a:cubicBezTo>
                  <a:cubicBezTo>
                    <a:pt x="1" y="11"/>
                    <a:pt x="0" y="13"/>
                    <a:pt x="0" y="15"/>
                  </a:cubicBezTo>
                  <a:cubicBezTo>
                    <a:pt x="0" y="18"/>
                    <a:pt x="1" y="20"/>
                    <a:pt x="2" y="22"/>
                  </a:cubicBezTo>
                  <a:cubicBezTo>
                    <a:pt x="3" y="25"/>
                    <a:pt x="6" y="26"/>
                    <a:pt x="9" y="27"/>
                  </a:cubicBezTo>
                  <a:cubicBezTo>
                    <a:pt x="12" y="29"/>
                    <a:pt x="14" y="25"/>
                    <a:pt x="15" y="23"/>
                  </a:cubicBezTo>
                  <a:cubicBezTo>
                    <a:pt x="17" y="17"/>
                    <a:pt x="18" y="10"/>
                    <a:pt x="24" y="6"/>
                  </a:cubicBezTo>
                  <a:cubicBezTo>
                    <a:pt x="20" y="0"/>
                    <a:pt x="15" y="5"/>
                    <a:pt x="10" y="7"/>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7" name="Freeform 142">
              <a:extLst>
                <a:ext uri="{FF2B5EF4-FFF2-40B4-BE49-F238E27FC236}">
                  <a16:creationId xmlns:a16="http://schemas.microsoft.com/office/drawing/2014/main" id="{2995BAC3-1B78-1FE1-A0DD-32B39188F566}"/>
                </a:ext>
              </a:extLst>
            </p:cNvPr>
            <p:cNvSpPr>
              <a:spLocks noEditPoints="1"/>
            </p:cNvSpPr>
            <p:nvPr/>
          </p:nvSpPr>
          <p:spPr bwMode="auto">
            <a:xfrm>
              <a:off x="3244" y="1291"/>
              <a:ext cx="145" cy="156"/>
            </a:xfrm>
            <a:custGeom>
              <a:avLst/>
              <a:gdLst>
                <a:gd name="T0" fmla="*/ 328871 w 26"/>
                <a:gd name="T1" fmla="*/ 150300 h 28"/>
                <a:gd name="T2" fmla="*/ 328871 w 26"/>
                <a:gd name="T3" fmla="*/ 177272 h 28"/>
                <a:gd name="T4" fmla="*/ 328871 w 26"/>
                <a:gd name="T5" fmla="*/ 177272 h 28"/>
                <a:gd name="T6" fmla="*/ 328871 w 26"/>
                <a:gd name="T7" fmla="*/ 150300 h 28"/>
                <a:gd name="T8" fmla="*/ 118995 w 26"/>
                <a:gd name="T9" fmla="*/ 268749 h 28"/>
                <a:gd name="T10" fmla="*/ 269906 w 26"/>
                <a:gd name="T11" fmla="*/ 209090 h 28"/>
                <a:gd name="T12" fmla="*/ 91936 w 26"/>
                <a:gd name="T13" fmla="*/ 268749 h 28"/>
                <a:gd name="T14" fmla="*/ 118995 w 26"/>
                <a:gd name="T15" fmla="*/ 268749 h 28"/>
                <a:gd name="T16" fmla="*/ 118995 w 26"/>
                <a:gd name="T17" fmla="*/ 268749 h 28"/>
                <a:gd name="T18" fmla="*/ 58970 w 26"/>
                <a:gd name="T19" fmla="*/ 268749 h 28"/>
                <a:gd name="T20" fmla="*/ 91936 w 26"/>
                <a:gd name="T21" fmla="*/ 300567 h 28"/>
                <a:gd name="T22" fmla="*/ 91936 w 26"/>
                <a:gd name="T23" fmla="*/ 300567 h 28"/>
                <a:gd name="T24" fmla="*/ 31911 w 26"/>
                <a:gd name="T25" fmla="*/ 300567 h 28"/>
                <a:gd name="T26" fmla="*/ 91936 w 26"/>
                <a:gd name="T27" fmla="*/ 300567 h 28"/>
                <a:gd name="T28" fmla="*/ 31911 w 26"/>
                <a:gd name="T29" fmla="*/ 300567 h 28"/>
                <a:gd name="T30" fmla="*/ 0 w 26"/>
                <a:gd name="T31" fmla="*/ 419205 h 28"/>
                <a:gd name="T32" fmla="*/ 58970 w 26"/>
                <a:gd name="T33" fmla="*/ 419205 h 28"/>
                <a:gd name="T34" fmla="*/ 0 w 26"/>
                <a:gd name="T35" fmla="*/ 419205 h 28"/>
                <a:gd name="T36" fmla="*/ 0 w 26"/>
                <a:gd name="T37" fmla="*/ 419205 h 28"/>
                <a:gd name="T38" fmla="*/ 58970 w 26"/>
                <a:gd name="T39" fmla="*/ 419205 h 28"/>
                <a:gd name="T40" fmla="*/ 0 w 26"/>
                <a:gd name="T41" fmla="*/ 419205 h 28"/>
                <a:gd name="T42" fmla="*/ 58970 w 26"/>
                <a:gd name="T43" fmla="*/ 477845 h 28"/>
                <a:gd name="T44" fmla="*/ 58970 w 26"/>
                <a:gd name="T45" fmla="*/ 450868 h 28"/>
                <a:gd name="T46" fmla="*/ 91936 w 26"/>
                <a:gd name="T47" fmla="*/ 659958 h 28"/>
                <a:gd name="T48" fmla="*/ 118995 w 26"/>
                <a:gd name="T49" fmla="*/ 628296 h 28"/>
                <a:gd name="T50" fmla="*/ 118995 w 26"/>
                <a:gd name="T51" fmla="*/ 628296 h 28"/>
                <a:gd name="T52" fmla="*/ 242847 w 26"/>
                <a:gd name="T53" fmla="*/ 778596 h 28"/>
                <a:gd name="T54" fmla="*/ 242847 w 26"/>
                <a:gd name="T55" fmla="*/ 719773 h 28"/>
                <a:gd name="T56" fmla="*/ 242847 w 26"/>
                <a:gd name="T57" fmla="*/ 778596 h 28"/>
                <a:gd name="T58" fmla="*/ 301812 w 26"/>
                <a:gd name="T59" fmla="*/ 745725 h 28"/>
                <a:gd name="T60" fmla="*/ 301812 w 26"/>
                <a:gd name="T61" fmla="*/ 745725 h 28"/>
                <a:gd name="T62" fmla="*/ 269906 w 26"/>
                <a:gd name="T63" fmla="*/ 805573 h 28"/>
                <a:gd name="T64" fmla="*/ 452723 w 26"/>
                <a:gd name="T65" fmla="*/ 659958 h 28"/>
                <a:gd name="T66" fmla="*/ 420812 w 26"/>
                <a:gd name="T67" fmla="*/ 719773 h 28"/>
                <a:gd name="T68" fmla="*/ 479783 w 26"/>
                <a:gd name="T69" fmla="*/ 659958 h 28"/>
                <a:gd name="T70" fmla="*/ 479783 w 26"/>
                <a:gd name="T71" fmla="*/ 659958 h 28"/>
                <a:gd name="T72" fmla="*/ 452723 w 26"/>
                <a:gd name="T73" fmla="*/ 628296 h 28"/>
                <a:gd name="T74" fmla="*/ 479783 w 26"/>
                <a:gd name="T75" fmla="*/ 659958 h 28"/>
                <a:gd name="T76" fmla="*/ 479783 w 26"/>
                <a:gd name="T77" fmla="*/ 659958 h 28"/>
                <a:gd name="T78" fmla="*/ 512720 w 26"/>
                <a:gd name="T79" fmla="*/ 477845 h 28"/>
                <a:gd name="T80" fmla="*/ 452723 w 26"/>
                <a:gd name="T81" fmla="*/ 628296 h 28"/>
                <a:gd name="T82" fmla="*/ 749656 w 26"/>
                <a:gd name="T83" fmla="*/ 177272 h 28"/>
                <a:gd name="T84" fmla="*/ 749656 w 26"/>
                <a:gd name="T85" fmla="*/ 150300 h 28"/>
                <a:gd name="T86" fmla="*/ 749656 w 26"/>
                <a:gd name="T87" fmla="*/ 150300 h 28"/>
                <a:gd name="T88" fmla="*/ 420812 w 26"/>
                <a:gd name="T89" fmla="*/ 118454 h 28"/>
                <a:gd name="T90" fmla="*/ 452723 w 26"/>
                <a:gd name="T91" fmla="*/ 150300 h 28"/>
                <a:gd name="T92" fmla="*/ 420812 w 26"/>
                <a:gd name="T93" fmla="*/ 118454 h 28"/>
                <a:gd name="T94" fmla="*/ 328871 w 26"/>
                <a:gd name="T95" fmla="*/ 150300 h 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 h="28">
                  <a:moveTo>
                    <a:pt x="11" y="6"/>
                  </a:moveTo>
                  <a:lnTo>
                    <a:pt x="11" y="6"/>
                  </a:lnTo>
                  <a:lnTo>
                    <a:pt x="11" y="5"/>
                  </a:lnTo>
                  <a:lnTo>
                    <a:pt x="11" y="6"/>
                  </a:lnTo>
                  <a:close/>
                  <a:moveTo>
                    <a:pt x="11" y="6"/>
                  </a:moveTo>
                  <a:lnTo>
                    <a:pt x="11" y="6"/>
                  </a:lnTo>
                  <a:close/>
                  <a:moveTo>
                    <a:pt x="11" y="6"/>
                  </a:moveTo>
                  <a:cubicBezTo>
                    <a:pt x="10" y="7"/>
                    <a:pt x="10" y="7"/>
                    <a:pt x="9" y="7"/>
                  </a:cubicBezTo>
                  <a:lnTo>
                    <a:pt x="8" y="6"/>
                  </a:lnTo>
                  <a:cubicBezTo>
                    <a:pt x="9" y="5"/>
                    <a:pt x="10" y="5"/>
                    <a:pt x="11" y="5"/>
                  </a:cubicBezTo>
                  <a:lnTo>
                    <a:pt x="11" y="6"/>
                  </a:lnTo>
                  <a:close/>
                  <a:moveTo>
                    <a:pt x="9" y="7"/>
                  </a:moveTo>
                  <a:cubicBezTo>
                    <a:pt x="7" y="7"/>
                    <a:pt x="5" y="8"/>
                    <a:pt x="4" y="9"/>
                  </a:cubicBezTo>
                  <a:lnTo>
                    <a:pt x="3" y="8"/>
                  </a:lnTo>
                  <a:cubicBezTo>
                    <a:pt x="4" y="7"/>
                    <a:pt x="6" y="6"/>
                    <a:pt x="8" y="6"/>
                  </a:cubicBezTo>
                  <a:lnTo>
                    <a:pt x="9" y="7"/>
                  </a:lnTo>
                  <a:close/>
                  <a:moveTo>
                    <a:pt x="3" y="8"/>
                  </a:moveTo>
                  <a:lnTo>
                    <a:pt x="3" y="8"/>
                  </a:lnTo>
                  <a:lnTo>
                    <a:pt x="3" y="9"/>
                  </a:lnTo>
                  <a:lnTo>
                    <a:pt x="3" y="8"/>
                  </a:lnTo>
                  <a:close/>
                  <a:moveTo>
                    <a:pt x="4" y="9"/>
                  </a:moveTo>
                  <a:lnTo>
                    <a:pt x="4" y="9"/>
                  </a:lnTo>
                  <a:lnTo>
                    <a:pt x="3" y="8"/>
                  </a:lnTo>
                  <a:lnTo>
                    <a:pt x="4" y="9"/>
                  </a:lnTo>
                  <a:close/>
                  <a:moveTo>
                    <a:pt x="4" y="9"/>
                  </a:moveTo>
                  <a:cubicBezTo>
                    <a:pt x="3" y="9"/>
                    <a:pt x="3" y="9"/>
                    <a:pt x="3" y="10"/>
                  </a:cubicBezTo>
                  <a:lnTo>
                    <a:pt x="2" y="9"/>
                  </a:lnTo>
                  <a:cubicBezTo>
                    <a:pt x="2" y="9"/>
                    <a:pt x="2" y="8"/>
                    <a:pt x="3" y="8"/>
                  </a:cubicBezTo>
                  <a:lnTo>
                    <a:pt x="4" y="9"/>
                  </a:lnTo>
                  <a:close/>
                  <a:moveTo>
                    <a:pt x="3" y="10"/>
                  </a:moveTo>
                  <a:lnTo>
                    <a:pt x="3" y="10"/>
                  </a:lnTo>
                  <a:lnTo>
                    <a:pt x="3" y="9"/>
                  </a:lnTo>
                  <a:lnTo>
                    <a:pt x="3" y="10"/>
                  </a:lnTo>
                  <a:close/>
                  <a:moveTo>
                    <a:pt x="3" y="10"/>
                  </a:moveTo>
                  <a:cubicBezTo>
                    <a:pt x="3" y="10"/>
                    <a:pt x="3" y="10"/>
                    <a:pt x="3" y="10"/>
                  </a:cubicBezTo>
                  <a:lnTo>
                    <a:pt x="1" y="10"/>
                  </a:lnTo>
                  <a:cubicBezTo>
                    <a:pt x="2" y="9"/>
                    <a:pt x="2" y="9"/>
                    <a:pt x="2" y="9"/>
                  </a:cubicBezTo>
                  <a:lnTo>
                    <a:pt x="3" y="10"/>
                  </a:lnTo>
                  <a:close/>
                  <a:moveTo>
                    <a:pt x="3" y="10"/>
                  </a:moveTo>
                  <a:cubicBezTo>
                    <a:pt x="2" y="12"/>
                    <a:pt x="2" y="13"/>
                    <a:pt x="2" y="14"/>
                  </a:cubicBezTo>
                  <a:lnTo>
                    <a:pt x="0" y="14"/>
                  </a:lnTo>
                  <a:cubicBezTo>
                    <a:pt x="0" y="13"/>
                    <a:pt x="1" y="11"/>
                    <a:pt x="1" y="10"/>
                  </a:cubicBezTo>
                  <a:lnTo>
                    <a:pt x="3" y="10"/>
                  </a:lnTo>
                  <a:close/>
                  <a:moveTo>
                    <a:pt x="0" y="14"/>
                  </a:moveTo>
                  <a:lnTo>
                    <a:pt x="0" y="14"/>
                  </a:lnTo>
                  <a:lnTo>
                    <a:pt x="1" y="14"/>
                  </a:lnTo>
                  <a:lnTo>
                    <a:pt x="0" y="14"/>
                  </a:lnTo>
                  <a:close/>
                  <a:moveTo>
                    <a:pt x="2" y="14"/>
                  </a:moveTo>
                  <a:lnTo>
                    <a:pt x="2" y="14"/>
                  </a:lnTo>
                  <a:lnTo>
                    <a:pt x="0" y="14"/>
                  </a:lnTo>
                  <a:lnTo>
                    <a:pt x="2" y="14"/>
                  </a:lnTo>
                  <a:close/>
                  <a:moveTo>
                    <a:pt x="0" y="14"/>
                  </a:moveTo>
                  <a:lnTo>
                    <a:pt x="0" y="14"/>
                  </a:lnTo>
                  <a:lnTo>
                    <a:pt x="1" y="14"/>
                  </a:lnTo>
                  <a:lnTo>
                    <a:pt x="0" y="14"/>
                  </a:lnTo>
                  <a:close/>
                  <a:moveTo>
                    <a:pt x="2" y="14"/>
                  </a:moveTo>
                  <a:cubicBezTo>
                    <a:pt x="2" y="15"/>
                    <a:pt x="2" y="15"/>
                    <a:pt x="2" y="15"/>
                  </a:cubicBezTo>
                  <a:lnTo>
                    <a:pt x="0" y="16"/>
                  </a:lnTo>
                  <a:cubicBezTo>
                    <a:pt x="0" y="15"/>
                    <a:pt x="0" y="15"/>
                    <a:pt x="0" y="14"/>
                  </a:cubicBezTo>
                  <a:lnTo>
                    <a:pt x="2" y="14"/>
                  </a:lnTo>
                  <a:close/>
                  <a:moveTo>
                    <a:pt x="2" y="15"/>
                  </a:moveTo>
                  <a:cubicBezTo>
                    <a:pt x="2" y="16"/>
                    <a:pt x="2" y="16"/>
                    <a:pt x="2" y="16"/>
                  </a:cubicBezTo>
                  <a:lnTo>
                    <a:pt x="1" y="17"/>
                  </a:lnTo>
                  <a:cubicBezTo>
                    <a:pt x="1" y="16"/>
                    <a:pt x="0" y="16"/>
                    <a:pt x="0" y="16"/>
                  </a:cubicBezTo>
                  <a:lnTo>
                    <a:pt x="2" y="15"/>
                  </a:lnTo>
                  <a:close/>
                  <a:moveTo>
                    <a:pt x="2" y="16"/>
                  </a:moveTo>
                  <a:cubicBezTo>
                    <a:pt x="2" y="18"/>
                    <a:pt x="3" y="20"/>
                    <a:pt x="4" y="21"/>
                  </a:cubicBezTo>
                  <a:lnTo>
                    <a:pt x="3" y="22"/>
                  </a:lnTo>
                  <a:cubicBezTo>
                    <a:pt x="2" y="20"/>
                    <a:pt x="1" y="18"/>
                    <a:pt x="1" y="17"/>
                  </a:cubicBezTo>
                  <a:lnTo>
                    <a:pt x="2" y="16"/>
                  </a:lnTo>
                  <a:close/>
                  <a:moveTo>
                    <a:pt x="4" y="21"/>
                  </a:moveTo>
                  <a:lnTo>
                    <a:pt x="4" y="21"/>
                  </a:lnTo>
                  <a:lnTo>
                    <a:pt x="3" y="21"/>
                  </a:lnTo>
                  <a:lnTo>
                    <a:pt x="4" y="21"/>
                  </a:lnTo>
                  <a:close/>
                  <a:moveTo>
                    <a:pt x="4" y="21"/>
                  </a:moveTo>
                  <a:cubicBezTo>
                    <a:pt x="5" y="23"/>
                    <a:pt x="6" y="24"/>
                    <a:pt x="8" y="24"/>
                  </a:cubicBezTo>
                  <a:lnTo>
                    <a:pt x="8" y="26"/>
                  </a:lnTo>
                  <a:cubicBezTo>
                    <a:pt x="6" y="25"/>
                    <a:pt x="4" y="24"/>
                    <a:pt x="3" y="22"/>
                  </a:cubicBezTo>
                  <a:lnTo>
                    <a:pt x="4" y="21"/>
                  </a:lnTo>
                  <a:close/>
                  <a:moveTo>
                    <a:pt x="8" y="24"/>
                  </a:moveTo>
                  <a:cubicBezTo>
                    <a:pt x="9" y="25"/>
                    <a:pt x="10" y="25"/>
                    <a:pt x="10" y="25"/>
                  </a:cubicBezTo>
                  <a:lnTo>
                    <a:pt x="9" y="27"/>
                  </a:lnTo>
                  <a:cubicBezTo>
                    <a:pt x="9" y="26"/>
                    <a:pt x="8" y="26"/>
                    <a:pt x="8" y="26"/>
                  </a:cubicBezTo>
                  <a:lnTo>
                    <a:pt x="8" y="24"/>
                  </a:lnTo>
                  <a:close/>
                  <a:moveTo>
                    <a:pt x="10" y="25"/>
                  </a:moveTo>
                  <a:lnTo>
                    <a:pt x="10" y="25"/>
                  </a:lnTo>
                  <a:lnTo>
                    <a:pt x="10" y="26"/>
                  </a:lnTo>
                  <a:lnTo>
                    <a:pt x="10" y="25"/>
                  </a:lnTo>
                  <a:close/>
                  <a:moveTo>
                    <a:pt x="10" y="25"/>
                  </a:moveTo>
                  <a:cubicBezTo>
                    <a:pt x="12" y="26"/>
                    <a:pt x="13" y="26"/>
                    <a:pt x="14" y="24"/>
                  </a:cubicBezTo>
                  <a:lnTo>
                    <a:pt x="15" y="25"/>
                  </a:lnTo>
                  <a:cubicBezTo>
                    <a:pt x="13" y="27"/>
                    <a:pt x="12" y="28"/>
                    <a:pt x="9" y="27"/>
                  </a:cubicBezTo>
                  <a:lnTo>
                    <a:pt x="10" y="25"/>
                  </a:lnTo>
                  <a:close/>
                  <a:moveTo>
                    <a:pt x="14" y="24"/>
                  </a:moveTo>
                  <a:cubicBezTo>
                    <a:pt x="14" y="24"/>
                    <a:pt x="14" y="23"/>
                    <a:pt x="15" y="22"/>
                  </a:cubicBezTo>
                  <a:lnTo>
                    <a:pt x="16" y="23"/>
                  </a:lnTo>
                  <a:cubicBezTo>
                    <a:pt x="16" y="23"/>
                    <a:pt x="15" y="24"/>
                    <a:pt x="15" y="25"/>
                  </a:cubicBezTo>
                  <a:lnTo>
                    <a:pt x="14" y="24"/>
                  </a:lnTo>
                  <a:close/>
                  <a:moveTo>
                    <a:pt x="15" y="22"/>
                  </a:moveTo>
                  <a:cubicBezTo>
                    <a:pt x="15" y="22"/>
                    <a:pt x="15" y="21"/>
                    <a:pt x="15" y="21"/>
                  </a:cubicBezTo>
                  <a:lnTo>
                    <a:pt x="16" y="22"/>
                  </a:lnTo>
                  <a:cubicBezTo>
                    <a:pt x="16" y="22"/>
                    <a:pt x="16" y="22"/>
                    <a:pt x="16" y="23"/>
                  </a:cubicBezTo>
                  <a:lnTo>
                    <a:pt x="15" y="22"/>
                  </a:lnTo>
                  <a:close/>
                  <a:moveTo>
                    <a:pt x="16" y="22"/>
                  </a:moveTo>
                  <a:lnTo>
                    <a:pt x="16" y="22"/>
                  </a:lnTo>
                  <a:close/>
                  <a:moveTo>
                    <a:pt x="15" y="21"/>
                  </a:moveTo>
                  <a:lnTo>
                    <a:pt x="15" y="21"/>
                  </a:lnTo>
                  <a:lnTo>
                    <a:pt x="16" y="22"/>
                  </a:lnTo>
                  <a:lnTo>
                    <a:pt x="15" y="21"/>
                  </a:lnTo>
                  <a:close/>
                  <a:moveTo>
                    <a:pt x="16" y="22"/>
                  </a:moveTo>
                  <a:lnTo>
                    <a:pt x="16" y="22"/>
                  </a:lnTo>
                  <a:close/>
                  <a:moveTo>
                    <a:pt x="15" y="21"/>
                  </a:moveTo>
                  <a:cubicBezTo>
                    <a:pt x="16" y="20"/>
                    <a:pt x="16" y="18"/>
                    <a:pt x="17" y="16"/>
                  </a:cubicBezTo>
                  <a:lnTo>
                    <a:pt x="18" y="17"/>
                  </a:lnTo>
                  <a:cubicBezTo>
                    <a:pt x="18" y="18"/>
                    <a:pt x="17" y="20"/>
                    <a:pt x="16" y="22"/>
                  </a:cubicBezTo>
                  <a:lnTo>
                    <a:pt x="15" y="21"/>
                  </a:lnTo>
                  <a:close/>
                  <a:moveTo>
                    <a:pt x="17" y="16"/>
                  </a:moveTo>
                  <a:cubicBezTo>
                    <a:pt x="19" y="12"/>
                    <a:pt x="20" y="8"/>
                    <a:pt x="24" y="5"/>
                  </a:cubicBezTo>
                  <a:lnTo>
                    <a:pt x="25" y="6"/>
                  </a:lnTo>
                  <a:cubicBezTo>
                    <a:pt x="21" y="8"/>
                    <a:pt x="20" y="13"/>
                    <a:pt x="18" y="17"/>
                  </a:cubicBezTo>
                  <a:lnTo>
                    <a:pt x="17" y="16"/>
                  </a:lnTo>
                  <a:close/>
                  <a:moveTo>
                    <a:pt x="25" y="5"/>
                  </a:moveTo>
                  <a:lnTo>
                    <a:pt x="26" y="5"/>
                  </a:lnTo>
                  <a:lnTo>
                    <a:pt x="25" y="6"/>
                  </a:lnTo>
                  <a:lnTo>
                    <a:pt x="25" y="5"/>
                  </a:lnTo>
                  <a:close/>
                  <a:moveTo>
                    <a:pt x="24" y="5"/>
                  </a:moveTo>
                  <a:cubicBezTo>
                    <a:pt x="22" y="2"/>
                    <a:pt x="18" y="3"/>
                    <a:pt x="15" y="5"/>
                  </a:cubicBezTo>
                  <a:lnTo>
                    <a:pt x="14" y="4"/>
                  </a:lnTo>
                  <a:cubicBezTo>
                    <a:pt x="18" y="2"/>
                    <a:pt x="22" y="0"/>
                    <a:pt x="25" y="5"/>
                  </a:cubicBezTo>
                  <a:lnTo>
                    <a:pt x="24" y="5"/>
                  </a:lnTo>
                  <a:close/>
                  <a:moveTo>
                    <a:pt x="15" y="5"/>
                  </a:moveTo>
                  <a:cubicBezTo>
                    <a:pt x="13" y="5"/>
                    <a:pt x="12" y="6"/>
                    <a:pt x="11" y="6"/>
                  </a:cubicBezTo>
                  <a:lnTo>
                    <a:pt x="11" y="5"/>
                  </a:lnTo>
                  <a:cubicBezTo>
                    <a:pt x="12" y="5"/>
                    <a:pt x="13" y="4"/>
                    <a:pt x="14" y="4"/>
                  </a:cubicBezTo>
                  <a:lnTo>
                    <a:pt x="15" y="5"/>
                  </a:lnTo>
                  <a:close/>
                  <a:moveTo>
                    <a:pt x="11" y="5"/>
                  </a:moveTo>
                  <a:lnTo>
                    <a:pt x="11" y="5"/>
                  </a:lnTo>
                  <a:lnTo>
                    <a:pt x="11" y="6"/>
                  </a:lnTo>
                  <a:lnTo>
                    <a:pt x="1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8" name="Freeform 143">
              <a:extLst>
                <a:ext uri="{FF2B5EF4-FFF2-40B4-BE49-F238E27FC236}">
                  <a16:creationId xmlns:a16="http://schemas.microsoft.com/office/drawing/2014/main" id="{08373354-7169-D80A-CFEF-B7D72E41C333}"/>
                </a:ext>
              </a:extLst>
            </p:cNvPr>
            <p:cNvSpPr>
              <a:spLocks/>
            </p:cNvSpPr>
            <p:nvPr/>
          </p:nvSpPr>
          <p:spPr bwMode="auto">
            <a:xfrm>
              <a:off x="3362" y="1296"/>
              <a:ext cx="139" cy="78"/>
            </a:xfrm>
            <a:custGeom>
              <a:avLst/>
              <a:gdLst>
                <a:gd name="T0" fmla="*/ 680472 w 25"/>
                <a:gd name="T1" fmla="*/ 150300 h 14"/>
                <a:gd name="T2" fmla="*/ 174818 w 25"/>
                <a:gd name="T3" fmla="*/ 118454 h 14"/>
                <a:gd name="T4" fmla="*/ 0 w 25"/>
                <a:gd name="T5" fmla="*/ 327544 h 14"/>
                <a:gd name="T6" fmla="*/ 0 w 25"/>
                <a:gd name="T7" fmla="*/ 359357 h 14"/>
                <a:gd name="T8" fmla="*/ 440519 w 25"/>
                <a:gd name="T9" fmla="*/ 300567 h 14"/>
                <a:gd name="T10" fmla="*/ 622197 w 25"/>
                <a:gd name="T11" fmla="*/ 300567 h 14"/>
                <a:gd name="T12" fmla="*/ 706253 w 25"/>
                <a:gd name="T13" fmla="*/ 268749 h 14"/>
                <a:gd name="T14" fmla="*/ 680472 w 25"/>
                <a:gd name="T15" fmla="*/ 15030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4">
                  <a:moveTo>
                    <a:pt x="23" y="5"/>
                  </a:moveTo>
                  <a:cubicBezTo>
                    <a:pt x="18" y="3"/>
                    <a:pt x="10" y="0"/>
                    <a:pt x="6" y="4"/>
                  </a:cubicBezTo>
                  <a:cubicBezTo>
                    <a:pt x="4" y="6"/>
                    <a:pt x="3" y="9"/>
                    <a:pt x="0" y="11"/>
                  </a:cubicBezTo>
                  <a:cubicBezTo>
                    <a:pt x="0" y="11"/>
                    <a:pt x="0" y="12"/>
                    <a:pt x="0" y="12"/>
                  </a:cubicBezTo>
                  <a:cubicBezTo>
                    <a:pt x="5" y="14"/>
                    <a:pt x="10" y="11"/>
                    <a:pt x="15" y="10"/>
                  </a:cubicBezTo>
                  <a:cubicBezTo>
                    <a:pt x="17" y="10"/>
                    <a:pt x="19" y="11"/>
                    <a:pt x="21" y="10"/>
                  </a:cubicBezTo>
                  <a:cubicBezTo>
                    <a:pt x="22" y="10"/>
                    <a:pt x="23" y="10"/>
                    <a:pt x="24" y="9"/>
                  </a:cubicBezTo>
                  <a:cubicBezTo>
                    <a:pt x="25" y="8"/>
                    <a:pt x="25" y="5"/>
                    <a:pt x="23" y="5"/>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19" name="Freeform 144">
              <a:extLst>
                <a:ext uri="{FF2B5EF4-FFF2-40B4-BE49-F238E27FC236}">
                  <a16:creationId xmlns:a16="http://schemas.microsoft.com/office/drawing/2014/main" id="{DC361A66-A00D-66EB-924C-66CAF65C26B3}"/>
                </a:ext>
              </a:extLst>
            </p:cNvPr>
            <p:cNvSpPr>
              <a:spLocks noEditPoints="1"/>
            </p:cNvSpPr>
            <p:nvPr/>
          </p:nvSpPr>
          <p:spPr bwMode="auto">
            <a:xfrm>
              <a:off x="3356" y="1302"/>
              <a:ext cx="145" cy="72"/>
            </a:xfrm>
            <a:custGeom>
              <a:avLst/>
              <a:gdLst>
                <a:gd name="T0" fmla="*/ 452723 w 26"/>
                <a:gd name="T1" fmla="*/ 31104 h 13"/>
                <a:gd name="T2" fmla="*/ 452723 w 26"/>
                <a:gd name="T3" fmla="*/ 57423 h 13"/>
                <a:gd name="T4" fmla="*/ 452723 w 26"/>
                <a:gd name="T5" fmla="*/ 31104 h 13"/>
                <a:gd name="T6" fmla="*/ 210936 w 26"/>
                <a:gd name="T7" fmla="*/ 114846 h 13"/>
                <a:gd name="T8" fmla="*/ 210936 w 26"/>
                <a:gd name="T9" fmla="*/ 114846 h 13"/>
                <a:gd name="T10" fmla="*/ 177965 w 26"/>
                <a:gd name="T11" fmla="*/ 88527 h 13"/>
                <a:gd name="T12" fmla="*/ 58970 w 26"/>
                <a:gd name="T13" fmla="*/ 318035 h 13"/>
                <a:gd name="T14" fmla="*/ 150906 w 26"/>
                <a:gd name="T15" fmla="*/ 203190 h 13"/>
                <a:gd name="T16" fmla="*/ 31911 w 26"/>
                <a:gd name="T17" fmla="*/ 286931 h 13"/>
                <a:gd name="T18" fmla="*/ 58970 w 26"/>
                <a:gd name="T19" fmla="*/ 318035 h 13"/>
                <a:gd name="T20" fmla="*/ 58970 w 26"/>
                <a:gd name="T21" fmla="*/ 318035 h 13"/>
                <a:gd name="T22" fmla="*/ 0 w 26"/>
                <a:gd name="T23" fmla="*/ 318035 h 13"/>
                <a:gd name="T24" fmla="*/ 58970 w 26"/>
                <a:gd name="T25" fmla="*/ 318035 h 13"/>
                <a:gd name="T26" fmla="*/ 58970 w 26"/>
                <a:gd name="T27" fmla="*/ 318035 h 13"/>
                <a:gd name="T28" fmla="*/ 31911 w 26"/>
                <a:gd name="T29" fmla="*/ 344354 h 13"/>
                <a:gd name="T30" fmla="*/ 58970 w 26"/>
                <a:gd name="T31" fmla="*/ 318035 h 13"/>
                <a:gd name="T32" fmla="*/ 31911 w 26"/>
                <a:gd name="T33" fmla="*/ 344354 h 13"/>
                <a:gd name="T34" fmla="*/ 31911 w 26"/>
                <a:gd name="T35" fmla="*/ 318035 h 13"/>
                <a:gd name="T36" fmla="*/ 361808 w 26"/>
                <a:gd name="T37" fmla="*/ 286931 h 13"/>
                <a:gd name="T38" fmla="*/ 31911 w 26"/>
                <a:gd name="T39" fmla="*/ 318035 h 13"/>
                <a:gd name="T40" fmla="*/ 512720 w 26"/>
                <a:gd name="T41" fmla="*/ 286931 h 13"/>
                <a:gd name="T42" fmla="*/ 512720 w 26"/>
                <a:gd name="T43" fmla="*/ 286931 h 13"/>
                <a:gd name="T44" fmla="*/ 512720 w 26"/>
                <a:gd name="T45" fmla="*/ 286931 h 13"/>
                <a:gd name="T46" fmla="*/ 571718 w 26"/>
                <a:gd name="T47" fmla="*/ 286931 h 13"/>
                <a:gd name="T48" fmla="*/ 571718 w 26"/>
                <a:gd name="T49" fmla="*/ 229508 h 13"/>
                <a:gd name="T50" fmla="*/ 571718 w 26"/>
                <a:gd name="T51" fmla="*/ 286931 h 13"/>
                <a:gd name="T52" fmla="*/ 663626 w 26"/>
                <a:gd name="T53" fmla="*/ 229508 h 13"/>
                <a:gd name="T54" fmla="*/ 663626 w 26"/>
                <a:gd name="T55" fmla="*/ 229508 h 13"/>
                <a:gd name="T56" fmla="*/ 663626 w 26"/>
                <a:gd name="T57" fmla="*/ 286931 h 13"/>
                <a:gd name="T58" fmla="*/ 663626 w 26"/>
                <a:gd name="T59" fmla="*/ 286931 h 13"/>
                <a:gd name="T60" fmla="*/ 663626 w 26"/>
                <a:gd name="T61" fmla="*/ 229508 h 13"/>
                <a:gd name="T62" fmla="*/ 663626 w 26"/>
                <a:gd name="T63" fmla="*/ 286931 h 13"/>
                <a:gd name="T64" fmla="*/ 722596 w 26"/>
                <a:gd name="T65" fmla="*/ 229508 h 13"/>
                <a:gd name="T66" fmla="*/ 690685 w 26"/>
                <a:gd name="T67" fmla="*/ 229508 h 13"/>
                <a:gd name="T68" fmla="*/ 722596 w 26"/>
                <a:gd name="T69" fmla="*/ 203190 h 13"/>
                <a:gd name="T70" fmla="*/ 722596 w 26"/>
                <a:gd name="T71" fmla="*/ 203190 h 13"/>
                <a:gd name="T72" fmla="*/ 749656 w 26"/>
                <a:gd name="T73" fmla="*/ 229508 h 13"/>
                <a:gd name="T74" fmla="*/ 749656 w 26"/>
                <a:gd name="T75" fmla="*/ 172268 h 13"/>
                <a:gd name="T76" fmla="*/ 749656 w 26"/>
                <a:gd name="T77" fmla="*/ 203190 h 13"/>
                <a:gd name="T78" fmla="*/ 749656 w 26"/>
                <a:gd name="T79" fmla="*/ 114846 h 13"/>
                <a:gd name="T80" fmla="*/ 722596 w 26"/>
                <a:gd name="T81" fmla="*/ 145767 h 13"/>
                <a:gd name="T82" fmla="*/ 749656 w 26"/>
                <a:gd name="T83" fmla="*/ 114846 h 13"/>
                <a:gd name="T84" fmla="*/ 722596 w 26"/>
                <a:gd name="T85" fmla="*/ 114846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 h="13">
                  <a:moveTo>
                    <a:pt x="24" y="4"/>
                  </a:moveTo>
                  <a:cubicBezTo>
                    <a:pt x="21" y="3"/>
                    <a:pt x="18" y="2"/>
                    <a:pt x="15" y="2"/>
                  </a:cubicBezTo>
                  <a:lnTo>
                    <a:pt x="15" y="1"/>
                  </a:lnTo>
                  <a:cubicBezTo>
                    <a:pt x="18" y="1"/>
                    <a:pt x="22" y="2"/>
                    <a:pt x="24" y="3"/>
                  </a:cubicBezTo>
                  <a:lnTo>
                    <a:pt x="24" y="4"/>
                  </a:lnTo>
                  <a:close/>
                  <a:moveTo>
                    <a:pt x="15" y="2"/>
                  </a:moveTo>
                  <a:cubicBezTo>
                    <a:pt x="12" y="2"/>
                    <a:pt x="9" y="2"/>
                    <a:pt x="7" y="4"/>
                  </a:cubicBezTo>
                  <a:lnTo>
                    <a:pt x="6" y="3"/>
                  </a:lnTo>
                  <a:cubicBezTo>
                    <a:pt x="9" y="1"/>
                    <a:pt x="12" y="0"/>
                    <a:pt x="15" y="1"/>
                  </a:cubicBezTo>
                  <a:lnTo>
                    <a:pt x="15" y="2"/>
                  </a:lnTo>
                  <a:close/>
                  <a:moveTo>
                    <a:pt x="7" y="4"/>
                  </a:moveTo>
                  <a:lnTo>
                    <a:pt x="7" y="4"/>
                  </a:lnTo>
                  <a:lnTo>
                    <a:pt x="7" y="3"/>
                  </a:lnTo>
                  <a:lnTo>
                    <a:pt x="7" y="4"/>
                  </a:lnTo>
                  <a:close/>
                  <a:moveTo>
                    <a:pt x="7" y="4"/>
                  </a:moveTo>
                  <a:cubicBezTo>
                    <a:pt x="6" y="5"/>
                    <a:pt x="6" y="6"/>
                    <a:pt x="5" y="7"/>
                  </a:cubicBezTo>
                  <a:lnTo>
                    <a:pt x="4" y="6"/>
                  </a:lnTo>
                  <a:cubicBezTo>
                    <a:pt x="5" y="5"/>
                    <a:pt x="5" y="4"/>
                    <a:pt x="6" y="3"/>
                  </a:cubicBezTo>
                  <a:lnTo>
                    <a:pt x="7" y="4"/>
                  </a:lnTo>
                  <a:close/>
                  <a:moveTo>
                    <a:pt x="5" y="7"/>
                  </a:moveTo>
                  <a:cubicBezTo>
                    <a:pt x="4" y="8"/>
                    <a:pt x="3" y="10"/>
                    <a:pt x="2" y="11"/>
                  </a:cubicBezTo>
                  <a:lnTo>
                    <a:pt x="1" y="9"/>
                  </a:lnTo>
                  <a:cubicBezTo>
                    <a:pt x="2" y="9"/>
                    <a:pt x="3" y="7"/>
                    <a:pt x="4" y="6"/>
                  </a:cubicBezTo>
                  <a:lnTo>
                    <a:pt x="5" y="7"/>
                  </a:lnTo>
                  <a:close/>
                  <a:moveTo>
                    <a:pt x="2" y="11"/>
                  </a:moveTo>
                  <a:lnTo>
                    <a:pt x="2" y="11"/>
                  </a:lnTo>
                  <a:lnTo>
                    <a:pt x="1" y="10"/>
                  </a:lnTo>
                  <a:lnTo>
                    <a:pt x="2" y="11"/>
                  </a:lnTo>
                  <a:close/>
                  <a:moveTo>
                    <a:pt x="2" y="11"/>
                  </a:moveTo>
                  <a:cubicBezTo>
                    <a:pt x="2" y="11"/>
                    <a:pt x="2" y="11"/>
                    <a:pt x="2" y="11"/>
                  </a:cubicBezTo>
                  <a:lnTo>
                    <a:pt x="0" y="10"/>
                  </a:lnTo>
                  <a:cubicBezTo>
                    <a:pt x="0" y="10"/>
                    <a:pt x="1" y="10"/>
                    <a:pt x="1" y="9"/>
                  </a:cubicBezTo>
                  <a:lnTo>
                    <a:pt x="2" y="11"/>
                  </a:lnTo>
                  <a:close/>
                  <a:moveTo>
                    <a:pt x="2" y="11"/>
                  </a:moveTo>
                  <a:cubicBezTo>
                    <a:pt x="2" y="11"/>
                    <a:pt x="2" y="11"/>
                    <a:pt x="2" y="11"/>
                  </a:cubicBezTo>
                  <a:lnTo>
                    <a:pt x="0" y="11"/>
                  </a:lnTo>
                  <a:cubicBezTo>
                    <a:pt x="0" y="11"/>
                    <a:pt x="0" y="10"/>
                    <a:pt x="0" y="10"/>
                  </a:cubicBezTo>
                  <a:lnTo>
                    <a:pt x="2" y="11"/>
                  </a:lnTo>
                  <a:close/>
                  <a:moveTo>
                    <a:pt x="2" y="11"/>
                  </a:moveTo>
                  <a:lnTo>
                    <a:pt x="2" y="11"/>
                  </a:lnTo>
                  <a:lnTo>
                    <a:pt x="1" y="11"/>
                  </a:lnTo>
                  <a:lnTo>
                    <a:pt x="2" y="11"/>
                  </a:lnTo>
                  <a:close/>
                  <a:moveTo>
                    <a:pt x="2" y="11"/>
                  </a:moveTo>
                  <a:cubicBezTo>
                    <a:pt x="2" y="11"/>
                    <a:pt x="2" y="11"/>
                    <a:pt x="2" y="11"/>
                  </a:cubicBezTo>
                  <a:lnTo>
                    <a:pt x="1" y="12"/>
                  </a:lnTo>
                  <a:cubicBezTo>
                    <a:pt x="0" y="11"/>
                    <a:pt x="0" y="11"/>
                    <a:pt x="0" y="11"/>
                  </a:cubicBezTo>
                  <a:lnTo>
                    <a:pt x="2" y="11"/>
                  </a:lnTo>
                  <a:close/>
                  <a:moveTo>
                    <a:pt x="2" y="11"/>
                  </a:moveTo>
                  <a:cubicBezTo>
                    <a:pt x="2" y="11"/>
                    <a:pt x="1" y="11"/>
                    <a:pt x="1" y="11"/>
                  </a:cubicBezTo>
                  <a:lnTo>
                    <a:pt x="1" y="12"/>
                  </a:lnTo>
                  <a:cubicBezTo>
                    <a:pt x="1" y="12"/>
                    <a:pt x="1" y="12"/>
                    <a:pt x="1" y="12"/>
                  </a:cubicBezTo>
                  <a:lnTo>
                    <a:pt x="2" y="11"/>
                  </a:lnTo>
                  <a:close/>
                  <a:moveTo>
                    <a:pt x="1" y="11"/>
                  </a:moveTo>
                  <a:lnTo>
                    <a:pt x="1" y="11"/>
                  </a:lnTo>
                  <a:close/>
                  <a:moveTo>
                    <a:pt x="1" y="11"/>
                  </a:moveTo>
                  <a:cubicBezTo>
                    <a:pt x="5" y="12"/>
                    <a:pt x="9" y="11"/>
                    <a:pt x="12" y="10"/>
                  </a:cubicBezTo>
                  <a:lnTo>
                    <a:pt x="13" y="11"/>
                  </a:lnTo>
                  <a:cubicBezTo>
                    <a:pt x="9" y="12"/>
                    <a:pt x="5" y="13"/>
                    <a:pt x="1" y="12"/>
                  </a:cubicBezTo>
                  <a:lnTo>
                    <a:pt x="1" y="11"/>
                  </a:lnTo>
                  <a:close/>
                  <a:moveTo>
                    <a:pt x="12" y="10"/>
                  </a:moveTo>
                  <a:cubicBezTo>
                    <a:pt x="14" y="9"/>
                    <a:pt x="15" y="9"/>
                    <a:pt x="16" y="8"/>
                  </a:cubicBezTo>
                  <a:lnTo>
                    <a:pt x="17" y="10"/>
                  </a:lnTo>
                  <a:cubicBezTo>
                    <a:pt x="15" y="10"/>
                    <a:pt x="14" y="11"/>
                    <a:pt x="13" y="11"/>
                  </a:cubicBezTo>
                  <a:lnTo>
                    <a:pt x="12" y="10"/>
                  </a:lnTo>
                  <a:close/>
                  <a:moveTo>
                    <a:pt x="17" y="10"/>
                  </a:moveTo>
                  <a:lnTo>
                    <a:pt x="17" y="10"/>
                  </a:lnTo>
                  <a:lnTo>
                    <a:pt x="16" y="9"/>
                  </a:lnTo>
                  <a:lnTo>
                    <a:pt x="17" y="10"/>
                  </a:lnTo>
                  <a:close/>
                  <a:moveTo>
                    <a:pt x="16" y="8"/>
                  </a:moveTo>
                  <a:cubicBezTo>
                    <a:pt x="17" y="8"/>
                    <a:pt x="18" y="8"/>
                    <a:pt x="19" y="8"/>
                  </a:cubicBezTo>
                  <a:lnTo>
                    <a:pt x="19" y="10"/>
                  </a:lnTo>
                  <a:cubicBezTo>
                    <a:pt x="18" y="10"/>
                    <a:pt x="17" y="10"/>
                    <a:pt x="17" y="10"/>
                  </a:cubicBezTo>
                  <a:lnTo>
                    <a:pt x="16" y="8"/>
                  </a:lnTo>
                  <a:close/>
                  <a:moveTo>
                    <a:pt x="19" y="8"/>
                  </a:moveTo>
                  <a:cubicBezTo>
                    <a:pt x="20" y="8"/>
                    <a:pt x="21" y="9"/>
                    <a:pt x="22" y="8"/>
                  </a:cubicBezTo>
                  <a:lnTo>
                    <a:pt x="22" y="10"/>
                  </a:lnTo>
                  <a:cubicBezTo>
                    <a:pt x="21" y="10"/>
                    <a:pt x="20" y="10"/>
                    <a:pt x="19" y="10"/>
                  </a:cubicBezTo>
                  <a:lnTo>
                    <a:pt x="19" y="8"/>
                  </a:lnTo>
                  <a:close/>
                  <a:moveTo>
                    <a:pt x="22" y="8"/>
                  </a:moveTo>
                  <a:lnTo>
                    <a:pt x="22" y="8"/>
                  </a:lnTo>
                  <a:lnTo>
                    <a:pt x="22" y="9"/>
                  </a:lnTo>
                  <a:lnTo>
                    <a:pt x="22" y="8"/>
                  </a:lnTo>
                  <a:close/>
                  <a:moveTo>
                    <a:pt x="22" y="8"/>
                  </a:moveTo>
                  <a:lnTo>
                    <a:pt x="22" y="8"/>
                  </a:lnTo>
                  <a:lnTo>
                    <a:pt x="22" y="10"/>
                  </a:lnTo>
                  <a:lnTo>
                    <a:pt x="22" y="8"/>
                  </a:lnTo>
                  <a:close/>
                  <a:moveTo>
                    <a:pt x="22" y="10"/>
                  </a:moveTo>
                  <a:lnTo>
                    <a:pt x="22" y="10"/>
                  </a:lnTo>
                  <a:lnTo>
                    <a:pt x="22" y="9"/>
                  </a:lnTo>
                  <a:lnTo>
                    <a:pt x="22" y="10"/>
                  </a:lnTo>
                  <a:close/>
                  <a:moveTo>
                    <a:pt x="22" y="8"/>
                  </a:moveTo>
                  <a:cubicBezTo>
                    <a:pt x="22" y="8"/>
                    <a:pt x="22" y="8"/>
                    <a:pt x="23" y="8"/>
                  </a:cubicBezTo>
                  <a:lnTo>
                    <a:pt x="23" y="9"/>
                  </a:lnTo>
                  <a:cubicBezTo>
                    <a:pt x="23" y="9"/>
                    <a:pt x="22" y="9"/>
                    <a:pt x="22" y="10"/>
                  </a:cubicBezTo>
                  <a:lnTo>
                    <a:pt x="22" y="8"/>
                  </a:lnTo>
                  <a:close/>
                  <a:moveTo>
                    <a:pt x="23" y="8"/>
                  </a:moveTo>
                  <a:cubicBezTo>
                    <a:pt x="23" y="8"/>
                    <a:pt x="24" y="8"/>
                    <a:pt x="24" y="8"/>
                  </a:cubicBezTo>
                  <a:lnTo>
                    <a:pt x="25" y="8"/>
                  </a:lnTo>
                  <a:cubicBezTo>
                    <a:pt x="25" y="9"/>
                    <a:pt x="24" y="9"/>
                    <a:pt x="23" y="9"/>
                  </a:cubicBezTo>
                  <a:lnTo>
                    <a:pt x="23" y="8"/>
                  </a:lnTo>
                  <a:close/>
                  <a:moveTo>
                    <a:pt x="24" y="8"/>
                  </a:moveTo>
                  <a:lnTo>
                    <a:pt x="24" y="8"/>
                  </a:lnTo>
                  <a:lnTo>
                    <a:pt x="24" y="7"/>
                  </a:lnTo>
                  <a:lnTo>
                    <a:pt x="25" y="8"/>
                  </a:lnTo>
                  <a:lnTo>
                    <a:pt x="24" y="8"/>
                  </a:lnTo>
                  <a:close/>
                  <a:moveTo>
                    <a:pt x="24" y="7"/>
                  </a:moveTo>
                  <a:cubicBezTo>
                    <a:pt x="24" y="7"/>
                    <a:pt x="25" y="7"/>
                    <a:pt x="25" y="7"/>
                  </a:cubicBezTo>
                  <a:lnTo>
                    <a:pt x="26" y="7"/>
                  </a:lnTo>
                  <a:cubicBezTo>
                    <a:pt x="26" y="8"/>
                    <a:pt x="26" y="8"/>
                    <a:pt x="25" y="8"/>
                  </a:cubicBezTo>
                  <a:lnTo>
                    <a:pt x="24" y="7"/>
                  </a:lnTo>
                  <a:close/>
                  <a:moveTo>
                    <a:pt x="25" y="7"/>
                  </a:moveTo>
                  <a:cubicBezTo>
                    <a:pt x="25" y="7"/>
                    <a:pt x="25" y="6"/>
                    <a:pt x="25" y="6"/>
                  </a:cubicBezTo>
                  <a:lnTo>
                    <a:pt x="26" y="5"/>
                  </a:lnTo>
                  <a:cubicBezTo>
                    <a:pt x="26" y="6"/>
                    <a:pt x="26" y="7"/>
                    <a:pt x="26" y="7"/>
                  </a:cubicBezTo>
                  <a:lnTo>
                    <a:pt x="25" y="7"/>
                  </a:lnTo>
                  <a:close/>
                  <a:moveTo>
                    <a:pt x="25" y="6"/>
                  </a:moveTo>
                  <a:cubicBezTo>
                    <a:pt x="25" y="5"/>
                    <a:pt x="25" y="5"/>
                    <a:pt x="24" y="5"/>
                  </a:cubicBezTo>
                  <a:lnTo>
                    <a:pt x="25" y="4"/>
                  </a:lnTo>
                  <a:cubicBezTo>
                    <a:pt x="26" y="4"/>
                    <a:pt x="26" y="5"/>
                    <a:pt x="26" y="5"/>
                  </a:cubicBezTo>
                  <a:lnTo>
                    <a:pt x="25" y="6"/>
                  </a:lnTo>
                  <a:close/>
                  <a:moveTo>
                    <a:pt x="24" y="5"/>
                  </a:moveTo>
                  <a:cubicBezTo>
                    <a:pt x="24" y="4"/>
                    <a:pt x="24" y="4"/>
                    <a:pt x="24" y="4"/>
                  </a:cubicBezTo>
                  <a:lnTo>
                    <a:pt x="24" y="3"/>
                  </a:lnTo>
                  <a:cubicBezTo>
                    <a:pt x="25" y="3"/>
                    <a:pt x="25" y="3"/>
                    <a:pt x="25" y="4"/>
                  </a:cubicBezTo>
                  <a:lnTo>
                    <a:pt x="24" y="5"/>
                  </a:lnTo>
                  <a:close/>
                  <a:moveTo>
                    <a:pt x="24" y="4"/>
                  </a:moveTo>
                  <a:lnTo>
                    <a:pt x="24" y="4"/>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0" name="Freeform 145">
              <a:extLst>
                <a:ext uri="{FF2B5EF4-FFF2-40B4-BE49-F238E27FC236}">
                  <a16:creationId xmlns:a16="http://schemas.microsoft.com/office/drawing/2014/main" id="{EE83E1F0-CB2C-6B0E-0331-A741EB9CFE0B}"/>
                </a:ext>
              </a:extLst>
            </p:cNvPr>
            <p:cNvSpPr>
              <a:spLocks noEditPoints="1"/>
            </p:cNvSpPr>
            <p:nvPr/>
          </p:nvSpPr>
          <p:spPr bwMode="auto">
            <a:xfrm>
              <a:off x="3283" y="1436"/>
              <a:ext cx="140" cy="95"/>
            </a:xfrm>
            <a:custGeom>
              <a:avLst/>
              <a:gdLst>
                <a:gd name="T0" fmla="*/ 584114 w 25"/>
                <a:gd name="T1" fmla="*/ 92653 h 17"/>
                <a:gd name="T2" fmla="*/ 556702 w 25"/>
                <a:gd name="T3" fmla="*/ 59520 h 17"/>
                <a:gd name="T4" fmla="*/ 584114 w 25"/>
                <a:gd name="T5" fmla="*/ 92653 h 17"/>
                <a:gd name="T6" fmla="*/ 584114 w 25"/>
                <a:gd name="T7" fmla="*/ 59520 h 17"/>
                <a:gd name="T8" fmla="*/ 584114 w 25"/>
                <a:gd name="T9" fmla="*/ 92653 h 17"/>
                <a:gd name="T10" fmla="*/ 429727 w 25"/>
                <a:gd name="T11" fmla="*/ 33166 h 17"/>
                <a:gd name="T12" fmla="*/ 584114 w 25"/>
                <a:gd name="T13" fmla="*/ 92653 h 17"/>
                <a:gd name="T14" fmla="*/ 368794 w 25"/>
                <a:gd name="T15" fmla="*/ 59520 h 17"/>
                <a:gd name="T16" fmla="*/ 429727 w 25"/>
                <a:gd name="T17" fmla="*/ 33166 h 17"/>
                <a:gd name="T18" fmla="*/ 368794 w 25"/>
                <a:gd name="T19" fmla="*/ 59520 h 17"/>
                <a:gd name="T20" fmla="*/ 368794 w 25"/>
                <a:gd name="T21" fmla="*/ 33166 h 17"/>
                <a:gd name="T22" fmla="*/ 368794 w 25"/>
                <a:gd name="T23" fmla="*/ 59520 h 17"/>
                <a:gd name="T24" fmla="*/ 154353 w 25"/>
                <a:gd name="T25" fmla="*/ 92653 h 17"/>
                <a:gd name="T26" fmla="*/ 368794 w 25"/>
                <a:gd name="T27" fmla="*/ 59520 h 17"/>
                <a:gd name="T28" fmla="*/ 186844 w 25"/>
                <a:gd name="T29" fmla="*/ 152173 h 17"/>
                <a:gd name="T30" fmla="*/ 154353 w 25"/>
                <a:gd name="T31" fmla="*/ 92653 h 17"/>
                <a:gd name="T32" fmla="*/ 154353 w 25"/>
                <a:gd name="T33" fmla="*/ 119884 h 17"/>
                <a:gd name="T34" fmla="*/ 154353 w 25"/>
                <a:gd name="T35" fmla="*/ 119884 h 17"/>
                <a:gd name="T36" fmla="*/ 186844 w 25"/>
                <a:gd name="T37" fmla="*/ 152173 h 17"/>
                <a:gd name="T38" fmla="*/ 154353 w 25"/>
                <a:gd name="T39" fmla="*/ 119884 h 17"/>
                <a:gd name="T40" fmla="*/ 186844 w 25"/>
                <a:gd name="T41" fmla="*/ 152173 h 17"/>
                <a:gd name="T42" fmla="*/ 186844 w 25"/>
                <a:gd name="T43" fmla="*/ 152173 h 17"/>
                <a:gd name="T44" fmla="*/ 186844 w 25"/>
                <a:gd name="T45" fmla="*/ 152173 h 17"/>
                <a:gd name="T46" fmla="*/ 154353 w 25"/>
                <a:gd name="T47" fmla="*/ 185339 h 17"/>
                <a:gd name="T48" fmla="*/ 154353 w 25"/>
                <a:gd name="T49" fmla="*/ 119884 h 17"/>
                <a:gd name="T50" fmla="*/ 154353 w 25"/>
                <a:gd name="T51" fmla="*/ 185339 h 17"/>
                <a:gd name="T52" fmla="*/ 93419 w 25"/>
                <a:gd name="T53" fmla="*/ 185339 h 17"/>
                <a:gd name="T54" fmla="*/ 154353 w 25"/>
                <a:gd name="T55" fmla="*/ 185339 h 17"/>
                <a:gd name="T56" fmla="*/ 60934 w 25"/>
                <a:gd name="T57" fmla="*/ 397882 h 17"/>
                <a:gd name="T58" fmla="*/ 93419 w 25"/>
                <a:gd name="T59" fmla="*/ 185339 h 17"/>
                <a:gd name="T60" fmla="*/ 33365 w 25"/>
                <a:gd name="T61" fmla="*/ 425114 h 17"/>
                <a:gd name="T62" fmla="*/ 60934 w 25"/>
                <a:gd name="T63" fmla="*/ 397882 h 17"/>
                <a:gd name="T64" fmla="*/ 60934 w 25"/>
                <a:gd name="T65" fmla="*/ 397882 h 17"/>
                <a:gd name="T66" fmla="*/ 154353 w 25"/>
                <a:gd name="T67" fmla="*/ 425114 h 17"/>
                <a:gd name="T68" fmla="*/ 60934 w 25"/>
                <a:gd name="T69" fmla="*/ 397882 h 17"/>
                <a:gd name="T70" fmla="*/ 247806 w 25"/>
                <a:gd name="T71" fmla="*/ 364716 h 17"/>
                <a:gd name="T72" fmla="*/ 154353 w 25"/>
                <a:gd name="T73" fmla="*/ 425114 h 17"/>
                <a:gd name="T74" fmla="*/ 247806 w 25"/>
                <a:gd name="T75" fmla="*/ 425114 h 17"/>
                <a:gd name="T76" fmla="*/ 247806 w 25"/>
                <a:gd name="T77" fmla="*/ 397882 h 17"/>
                <a:gd name="T78" fmla="*/ 247806 w 25"/>
                <a:gd name="T79" fmla="*/ 364716 h 17"/>
                <a:gd name="T80" fmla="*/ 247806 w 25"/>
                <a:gd name="T81" fmla="*/ 425114 h 17"/>
                <a:gd name="T82" fmla="*/ 247806 w 25"/>
                <a:gd name="T83" fmla="*/ 364716 h 17"/>
                <a:gd name="T84" fmla="*/ 402158 w 25"/>
                <a:gd name="T85" fmla="*/ 397882 h 17"/>
                <a:gd name="T86" fmla="*/ 247806 w 25"/>
                <a:gd name="T87" fmla="*/ 425114 h 17"/>
                <a:gd name="T88" fmla="*/ 402158 w 25"/>
                <a:gd name="T89" fmla="*/ 397882 h 17"/>
                <a:gd name="T90" fmla="*/ 710024 w 25"/>
                <a:gd name="T91" fmla="*/ 457403 h 17"/>
                <a:gd name="T92" fmla="*/ 402158 w 25"/>
                <a:gd name="T93" fmla="*/ 397882 h 17"/>
                <a:gd name="T94" fmla="*/ 710024 w 25"/>
                <a:gd name="T95" fmla="*/ 457403 h 17"/>
                <a:gd name="T96" fmla="*/ 710024 w 25"/>
                <a:gd name="T97" fmla="*/ 457403 h 17"/>
                <a:gd name="T98" fmla="*/ 710024 w 25"/>
                <a:gd name="T99" fmla="*/ 364716 h 17"/>
                <a:gd name="T100" fmla="*/ 710024 w 25"/>
                <a:gd name="T101" fmla="*/ 457403 h 17"/>
                <a:gd name="T102" fmla="*/ 710024 w 25"/>
                <a:gd name="T103" fmla="*/ 364716 h 17"/>
                <a:gd name="T104" fmla="*/ 770952 w 25"/>
                <a:gd name="T105" fmla="*/ 272063 h 17"/>
                <a:gd name="T106" fmla="*/ 710024 w 25"/>
                <a:gd name="T107" fmla="*/ 364716 h 17"/>
                <a:gd name="T108" fmla="*/ 677533 w 25"/>
                <a:gd name="T109" fmla="*/ 212543 h 17"/>
                <a:gd name="T110" fmla="*/ 770952 w 25"/>
                <a:gd name="T111" fmla="*/ 272063 h 17"/>
                <a:gd name="T112" fmla="*/ 677533 w 25"/>
                <a:gd name="T113" fmla="*/ 212543 h 17"/>
                <a:gd name="T114" fmla="*/ 584114 w 25"/>
                <a:gd name="T115" fmla="*/ 59520 h 17"/>
                <a:gd name="T116" fmla="*/ 677533 w 25"/>
                <a:gd name="T117" fmla="*/ 212543 h 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 h="17">
                  <a:moveTo>
                    <a:pt x="19" y="3"/>
                  </a:moveTo>
                  <a:lnTo>
                    <a:pt x="19" y="3"/>
                  </a:lnTo>
                  <a:lnTo>
                    <a:pt x="18" y="2"/>
                  </a:lnTo>
                  <a:lnTo>
                    <a:pt x="19" y="3"/>
                  </a:lnTo>
                  <a:close/>
                  <a:moveTo>
                    <a:pt x="19" y="3"/>
                  </a:moveTo>
                  <a:lnTo>
                    <a:pt x="19" y="3"/>
                  </a:lnTo>
                  <a:lnTo>
                    <a:pt x="19" y="2"/>
                  </a:lnTo>
                  <a:lnTo>
                    <a:pt x="19" y="3"/>
                  </a:lnTo>
                  <a:close/>
                  <a:moveTo>
                    <a:pt x="19" y="3"/>
                  </a:moveTo>
                  <a:cubicBezTo>
                    <a:pt x="17" y="3"/>
                    <a:pt x="15" y="3"/>
                    <a:pt x="13" y="2"/>
                  </a:cubicBezTo>
                  <a:lnTo>
                    <a:pt x="14" y="1"/>
                  </a:lnTo>
                  <a:cubicBezTo>
                    <a:pt x="15" y="1"/>
                    <a:pt x="17" y="2"/>
                    <a:pt x="18" y="2"/>
                  </a:cubicBezTo>
                  <a:lnTo>
                    <a:pt x="19" y="3"/>
                  </a:lnTo>
                  <a:close/>
                  <a:moveTo>
                    <a:pt x="13" y="2"/>
                  </a:moveTo>
                  <a:cubicBezTo>
                    <a:pt x="13" y="2"/>
                    <a:pt x="12" y="2"/>
                    <a:pt x="12" y="2"/>
                  </a:cubicBezTo>
                  <a:lnTo>
                    <a:pt x="12" y="1"/>
                  </a:lnTo>
                  <a:cubicBezTo>
                    <a:pt x="12" y="1"/>
                    <a:pt x="13" y="1"/>
                    <a:pt x="14" y="1"/>
                  </a:cubicBezTo>
                  <a:lnTo>
                    <a:pt x="13" y="2"/>
                  </a:lnTo>
                  <a:close/>
                  <a:moveTo>
                    <a:pt x="12" y="2"/>
                  </a:moveTo>
                  <a:lnTo>
                    <a:pt x="12" y="2"/>
                  </a:lnTo>
                  <a:lnTo>
                    <a:pt x="12" y="1"/>
                  </a:lnTo>
                  <a:lnTo>
                    <a:pt x="12" y="2"/>
                  </a:lnTo>
                  <a:close/>
                  <a:moveTo>
                    <a:pt x="12" y="2"/>
                  </a:moveTo>
                  <a:cubicBezTo>
                    <a:pt x="9" y="1"/>
                    <a:pt x="8" y="3"/>
                    <a:pt x="6" y="4"/>
                  </a:cubicBezTo>
                  <a:lnTo>
                    <a:pt x="5" y="3"/>
                  </a:lnTo>
                  <a:cubicBezTo>
                    <a:pt x="7" y="2"/>
                    <a:pt x="9" y="0"/>
                    <a:pt x="12" y="1"/>
                  </a:cubicBezTo>
                  <a:lnTo>
                    <a:pt x="12" y="2"/>
                  </a:lnTo>
                  <a:close/>
                  <a:moveTo>
                    <a:pt x="6" y="4"/>
                  </a:moveTo>
                  <a:cubicBezTo>
                    <a:pt x="6" y="5"/>
                    <a:pt x="6" y="5"/>
                    <a:pt x="6" y="5"/>
                  </a:cubicBezTo>
                  <a:lnTo>
                    <a:pt x="5" y="4"/>
                  </a:lnTo>
                  <a:cubicBezTo>
                    <a:pt x="5" y="4"/>
                    <a:pt x="5" y="4"/>
                    <a:pt x="5" y="3"/>
                  </a:cubicBezTo>
                  <a:lnTo>
                    <a:pt x="6" y="4"/>
                  </a:lnTo>
                  <a:close/>
                  <a:moveTo>
                    <a:pt x="5" y="4"/>
                  </a:moveTo>
                  <a:lnTo>
                    <a:pt x="5" y="4"/>
                  </a:lnTo>
                  <a:close/>
                  <a:moveTo>
                    <a:pt x="6" y="5"/>
                  </a:moveTo>
                  <a:lnTo>
                    <a:pt x="6" y="5"/>
                  </a:lnTo>
                  <a:lnTo>
                    <a:pt x="5" y="4"/>
                  </a:lnTo>
                  <a:lnTo>
                    <a:pt x="6" y="5"/>
                  </a:lnTo>
                  <a:close/>
                  <a:moveTo>
                    <a:pt x="6" y="5"/>
                  </a:moveTo>
                  <a:lnTo>
                    <a:pt x="6" y="5"/>
                  </a:lnTo>
                  <a:lnTo>
                    <a:pt x="5" y="4"/>
                  </a:lnTo>
                  <a:lnTo>
                    <a:pt x="6" y="5"/>
                  </a:lnTo>
                  <a:close/>
                  <a:moveTo>
                    <a:pt x="6" y="5"/>
                  </a:moveTo>
                  <a:cubicBezTo>
                    <a:pt x="6" y="5"/>
                    <a:pt x="5" y="6"/>
                    <a:pt x="5" y="6"/>
                  </a:cubicBezTo>
                  <a:lnTo>
                    <a:pt x="4" y="5"/>
                  </a:lnTo>
                  <a:cubicBezTo>
                    <a:pt x="4" y="5"/>
                    <a:pt x="5" y="4"/>
                    <a:pt x="5" y="4"/>
                  </a:cubicBezTo>
                  <a:lnTo>
                    <a:pt x="6" y="5"/>
                  </a:lnTo>
                  <a:close/>
                  <a:moveTo>
                    <a:pt x="5" y="6"/>
                  </a:moveTo>
                  <a:cubicBezTo>
                    <a:pt x="5" y="6"/>
                    <a:pt x="4" y="7"/>
                    <a:pt x="4" y="7"/>
                  </a:cubicBezTo>
                  <a:lnTo>
                    <a:pt x="3" y="6"/>
                  </a:lnTo>
                  <a:cubicBezTo>
                    <a:pt x="3" y="6"/>
                    <a:pt x="4" y="5"/>
                    <a:pt x="4" y="5"/>
                  </a:cubicBezTo>
                  <a:lnTo>
                    <a:pt x="5" y="6"/>
                  </a:lnTo>
                  <a:close/>
                  <a:moveTo>
                    <a:pt x="4" y="7"/>
                  </a:moveTo>
                  <a:cubicBezTo>
                    <a:pt x="3" y="9"/>
                    <a:pt x="2" y="11"/>
                    <a:pt x="2" y="13"/>
                  </a:cubicBezTo>
                  <a:lnTo>
                    <a:pt x="1" y="14"/>
                  </a:lnTo>
                  <a:cubicBezTo>
                    <a:pt x="0" y="11"/>
                    <a:pt x="1" y="8"/>
                    <a:pt x="3" y="6"/>
                  </a:cubicBezTo>
                  <a:lnTo>
                    <a:pt x="4" y="7"/>
                  </a:lnTo>
                  <a:close/>
                  <a:moveTo>
                    <a:pt x="1" y="14"/>
                  </a:moveTo>
                  <a:lnTo>
                    <a:pt x="1" y="14"/>
                  </a:lnTo>
                  <a:lnTo>
                    <a:pt x="2" y="13"/>
                  </a:lnTo>
                  <a:lnTo>
                    <a:pt x="1" y="14"/>
                  </a:lnTo>
                  <a:close/>
                  <a:moveTo>
                    <a:pt x="2" y="13"/>
                  </a:moveTo>
                  <a:cubicBezTo>
                    <a:pt x="3" y="14"/>
                    <a:pt x="3" y="13"/>
                    <a:pt x="4" y="13"/>
                  </a:cubicBezTo>
                  <a:lnTo>
                    <a:pt x="5" y="14"/>
                  </a:lnTo>
                  <a:cubicBezTo>
                    <a:pt x="3" y="15"/>
                    <a:pt x="2" y="15"/>
                    <a:pt x="1" y="14"/>
                  </a:cubicBezTo>
                  <a:lnTo>
                    <a:pt x="2" y="13"/>
                  </a:lnTo>
                  <a:close/>
                  <a:moveTo>
                    <a:pt x="4" y="13"/>
                  </a:moveTo>
                  <a:cubicBezTo>
                    <a:pt x="5" y="13"/>
                    <a:pt x="7" y="12"/>
                    <a:pt x="8" y="12"/>
                  </a:cubicBezTo>
                  <a:lnTo>
                    <a:pt x="8" y="14"/>
                  </a:lnTo>
                  <a:cubicBezTo>
                    <a:pt x="7" y="14"/>
                    <a:pt x="6" y="14"/>
                    <a:pt x="5" y="14"/>
                  </a:cubicBezTo>
                  <a:lnTo>
                    <a:pt x="4" y="13"/>
                  </a:lnTo>
                  <a:close/>
                  <a:moveTo>
                    <a:pt x="8" y="14"/>
                  </a:moveTo>
                  <a:lnTo>
                    <a:pt x="8" y="14"/>
                  </a:lnTo>
                  <a:lnTo>
                    <a:pt x="8" y="13"/>
                  </a:lnTo>
                  <a:lnTo>
                    <a:pt x="8" y="14"/>
                  </a:lnTo>
                  <a:close/>
                  <a:moveTo>
                    <a:pt x="8" y="12"/>
                  </a:moveTo>
                  <a:lnTo>
                    <a:pt x="8" y="12"/>
                  </a:lnTo>
                  <a:lnTo>
                    <a:pt x="8" y="14"/>
                  </a:lnTo>
                  <a:lnTo>
                    <a:pt x="8" y="12"/>
                  </a:lnTo>
                  <a:close/>
                  <a:moveTo>
                    <a:pt x="8" y="12"/>
                  </a:moveTo>
                  <a:cubicBezTo>
                    <a:pt x="9" y="12"/>
                    <a:pt x="11" y="13"/>
                    <a:pt x="13" y="13"/>
                  </a:cubicBezTo>
                  <a:lnTo>
                    <a:pt x="12" y="15"/>
                  </a:lnTo>
                  <a:cubicBezTo>
                    <a:pt x="11" y="14"/>
                    <a:pt x="9" y="14"/>
                    <a:pt x="8" y="14"/>
                  </a:cubicBezTo>
                  <a:lnTo>
                    <a:pt x="8" y="12"/>
                  </a:lnTo>
                  <a:close/>
                  <a:moveTo>
                    <a:pt x="13" y="13"/>
                  </a:moveTo>
                  <a:cubicBezTo>
                    <a:pt x="16" y="14"/>
                    <a:pt x="19" y="15"/>
                    <a:pt x="22" y="13"/>
                  </a:cubicBezTo>
                  <a:lnTo>
                    <a:pt x="23" y="15"/>
                  </a:lnTo>
                  <a:cubicBezTo>
                    <a:pt x="19" y="17"/>
                    <a:pt x="16" y="16"/>
                    <a:pt x="12" y="15"/>
                  </a:cubicBezTo>
                  <a:lnTo>
                    <a:pt x="13" y="13"/>
                  </a:lnTo>
                  <a:close/>
                  <a:moveTo>
                    <a:pt x="23" y="15"/>
                  </a:moveTo>
                  <a:lnTo>
                    <a:pt x="23" y="15"/>
                  </a:lnTo>
                  <a:lnTo>
                    <a:pt x="22" y="14"/>
                  </a:lnTo>
                  <a:lnTo>
                    <a:pt x="23" y="15"/>
                  </a:lnTo>
                  <a:close/>
                  <a:moveTo>
                    <a:pt x="22" y="13"/>
                  </a:moveTo>
                  <a:cubicBezTo>
                    <a:pt x="23" y="13"/>
                    <a:pt x="23" y="13"/>
                    <a:pt x="23" y="12"/>
                  </a:cubicBezTo>
                  <a:lnTo>
                    <a:pt x="24" y="13"/>
                  </a:lnTo>
                  <a:cubicBezTo>
                    <a:pt x="24" y="13"/>
                    <a:pt x="24" y="14"/>
                    <a:pt x="23" y="15"/>
                  </a:cubicBezTo>
                  <a:lnTo>
                    <a:pt x="22" y="13"/>
                  </a:lnTo>
                  <a:close/>
                  <a:moveTo>
                    <a:pt x="23" y="12"/>
                  </a:moveTo>
                  <a:cubicBezTo>
                    <a:pt x="24" y="11"/>
                    <a:pt x="24" y="10"/>
                    <a:pt x="24" y="10"/>
                  </a:cubicBezTo>
                  <a:lnTo>
                    <a:pt x="25" y="9"/>
                  </a:lnTo>
                  <a:cubicBezTo>
                    <a:pt x="25" y="10"/>
                    <a:pt x="25" y="12"/>
                    <a:pt x="24" y="13"/>
                  </a:cubicBezTo>
                  <a:lnTo>
                    <a:pt x="23" y="12"/>
                  </a:lnTo>
                  <a:close/>
                  <a:moveTo>
                    <a:pt x="24" y="10"/>
                  </a:moveTo>
                  <a:cubicBezTo>
                    <a:pt x="23" y="9"/>
                    <a:pt x="23" y="8"/>
                    <a:pt x="22" y="7"/>
                  </a:cubicBezTo>
                  <a:lnTo>
                    <a:pt x="23" y="6"/>
                  </a:lnTo>
                  <a:cubicBezTo>
                    <a:pt x="24" y="7"/>
                    <a:pt x="25" y="8"/>
                    <a:pt x="25" y="9"/>
                  </a:cubicBezTo>
                  <a:lnTo>
                    <a:pt x="24" y="10"/>
                  </a:lnTo>
                  <a:close/>
                  <a:moveTo>
                    <a:pt x="22" y="7"/>
                  </a:moveTo>
                  <a:cubicBezTo>
                    <a:pt x="21" y="5"/>
                    <a:pt x="20" y="4"/>
                    <a:pt x="18" y="3"/>
                  </a:cubicBezTo>
                  <a:lnTo>
                    <a:pt x="19" y="2"/>
                  </a:lnTo>
                  <a:cubicBezTo>
                    <a:pt x="21" y="3"/>
                    <a:pt x="22" y="4"/>
                    <a:pt x="23" y="6"/>
                  </a:cubicBezTo>
                  <a:lnTo>
                    <a:pt x="22" y="7"/>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1" name="Freeform 146">
              <a:extLst>
                <a:ext uri="{FF2B5EF4-FFF2-40B4-BE49-F238E27FC236}">
                  <a16:creationId xmlns:a16="http://schemas.microsoft.com/office/drawing/2014/main" id="{F905F9F2-6493-2454-A2AC-D7D8BB78E666}"/>
                </a:ext>
              </a:extLst>
            </p:cNvPr>
            <p:cNvSpPr>
              <a:spLocks/>
            </p:cNvSpPr>
            <p:nvPr/>
          </p:nvSpPr>
          <p:spPr bwMode="auto">
            <a:xfrm>
              <a:off x="3496" y="1509"/>
              <a:ext cx="95" cy="44"/>
            </a:xfrm>
            <a:custGeom>
              <a:avLst/>
              <a:gdLst>
                <a:gd name="T0" fmla="*/ 484634 w 17"/>
                <a:gd name="T1" fmla="*/ 55902 h 8"/>
                <a:gd name="T2" fmla="*/ 244832 w 17"/>
                <a:gd name="T3" fmla="*/ 55902 h 8"/>
                <a:gd name="T4" fmla="*/ 244832 w 17"/>
                <a:gd name="T5" fmla="*/ 86031 h 8"/>
                <a:gd name="T6" fmla="*/ 0 w 17"/>
                <a:gd name="T7" fmla="*/ 166557 h 8"/>
                <a:gd name="T8" fmla="*/ 59520 w 17"/>
                <a:gd name="T9" fmla="*/ 196840 h 8"/>
                <a:gd name="T10" fmla="*/ 457403 w 17"/>
                <a:gd name="T11" fmla="*/ 166557 h 8"/>
                <a:gd name="T12" fmla="*/ 484634 w 17"/>
                <a:gd name="T13" fmla="*/ 55902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
                  <a:moveTo>
                    <a:pt x="16" y="2"/>
                  </a:moveTo>
                  <a:cubicBezTo>
                    <a:pt x="13" y="2"/>
                    <a:pt x="11" y="0"/>
                    <a:pt x="8" y="2"/>
                  </a:cubicBezTo>
                  <a:cubicBezTo>
                    <a:pt x="8" y="2"/>
                    <a:pt x="8" y="3"/>
                    <a:pt x="8" y="3"/>
                  </a:cubicBezTo>
                  <a:cubicBezTo>
                    <a:pt x="5" y="3"/>
                    <a:pt x="2" y="3"/>
                    <a:pt x="0" y="6"/>
                  </a:cubicBezTo>
                  <a:cubicBezTo>
                    <a:pt x="1" y="6"/>
                    <a:pt x="2" y="7"/>
                    <a:pt x="2" y="7"/>
                  </a:cubicBezTo>
                  <a:cubicBezTo>
                    <a:pt x="6" y="8"/>
                    <a:pt x="11" y="7"/>
                    <a:pt x="15" y="6"/>
                  </a:cubicBezTo>
                  <a:cubicBezTo>
                    <a:pt x="17" y="5"/>
                    <a:pt x="17" y="1"/>
                    <a:pt x="16"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2" name="Freeform 147">
              <a:extLst>
                <a:ext uri="{FF2B5EF4-FFF2-40B4-BE49-F238E27FC236}">
                  <a16:creationId xmlns:a16="http://schemas.microsoft.com/office/drawing/2014/main" id="{EAF2CE23-A5E5-4472-0AE1-0909C3AEA484}"/>
                </a:ext>
              </a:extLst>
            </p:cNvPr>
            <p:cNvSpPr>
              <a:spLocks noEditPoints="1"/>
            </p:cNvSpPr>
            <p:nvPr/>
          </p:nvSpPr>
          <p:spPr bwMode="auto">
            <a:xfrm>
              <a:off x="3490" y="1509"/>
              <a:ext cx="106" cy="44"/>
            </a:xfrm>
            <a:custGeom>
              <a:avLst/>
              <a:gdLst>
                <a:gd name="T0" fmla="*/ 421428 w 19"/>
                <a:gd name="T1" fmla="*/ 30283 h 8"/>
                <a:gd name="T2" fmla="*/ 421428 w 19"/>
                <a:gd name="T3" fmla="*/ 55902 h 8"/>
                <a:gd name="T4" fmla="*/ 421428 w 19"/>
                <a:gd name="T5" fmla="*/ 30283 h 8"/>
                <a:gd name="T6" fmla="*/ 270350 w 19"/>
                <a:gd name="T7" fmla="*/ 30283 h 8"/>
                <a:gd name="T8" fmla="*/ 302312 w 19"/>
                <a:gd name="T9" fmla="*/ 55902 h 8"/>
                <a:gd name="T10" fmla="*/ 270350 w 19"/>
                <a:gd name="T11" fmla="*/ 30283 h 8"/>
                <a:gd name="T12" fmla="*/ 270350 w 19"/>
                <a:gd name="T13" fmla="*/ 30283 h 8"/>
                <a:gd name="T14" fmla="*/ 302312 w 19"/>
                <a:gd name="T15" fmla="*/ 55902 h 8"/>
                <a:gd name="T16" fmla="*/ 270350 w 19"/>
                <a:gd name="T17" fmla="*/ 30283 h 8"/>
                <a:gd name="T18" fmla="*/ 302312 w 19"/>
                <a:gd name="T19" fmla="*/ 86031 h 8"/>
                <a:gd name="T20" fmla="*/ 302312 w 19"/>
                <a:gd name="T21" fmla="*/ 86031 h 8"/>
                <a:gd name="T22" fmla="*/ 270350 w 19"/>
                <a:gd name="T23" fmla="*/ 86031 h 8"/>
                <a:gd name="T24" fmla="*/ 270350 w 19"/>
                <a:gd name="T25" fmla="*/ 110809 h 8"/>
                <a:gd name="T26" fmla="*/ 302312 w 19"/>
                <a:gd name="T27" fmla="*/ 86031 h 8"/>
                <a:gd name="T28" fmla="*/ 270350 w 19"/>
                <a:gd name="T29" fmla="*/ 55902 h 8"/>
                <a:gd name="T30" fmla="*/ 270350 w 19"/>
                <a:gd name="T31" fmla="*/ 110809 h 8"/>
                <a:gd name="T32" fmla="*/ 270350 w 19"/>
                <a:gd name="T33" fmla="*/ 55902 h 8"/>
                <a:gd name="T34" fmla="*/ 31967 w 19"/>
                <a:gd name="T35" fmla="*/ 166557 h 8"/>
                <a:gd name="T36" fmla="*/ 151078 w 19"/>
                <a:gd name="T37" fmla="*/ 110809 h 8"/>
                <a:gd name="T38" fmla="*/ 0 w 19"/>
                <a:gd name="T39" fmla="*/ 140938 h 8"/>
                <a:gd name="T40" fmla="*/ 31967 w 19"/>
                <a:gd name="T41" fmla="*/ 140938 h 8"/>
                <a:gd name="T42" fmla="*/ 31967 w 19"/>
                <a:gd name="T43" fmla="*/ 140938 h 8"/>
                <a:gd name="T44" fmla="*/ 31967 w 19"/>
                <a:gd name="T45" fmla="*/ 166557 h 8"/>
                <a:gd name="T46" fmla="*/ 92036 w 19"/>
                <a:gd name="T47" fmla="*/ 166557 h 8"/>
                <a:gd name="T48" fmla="*/ 31967 w 19"/>
                <a:gd name="T49" fmla="*/ 140938 h 8"/>
                <a:gd name="T50" fmla="*/ 92036 w 19"/>
                <a:gd name="T51" fmla="*/ 221463 h 8"/>
                <a:gd name="T52" fmla="*/ 92036 w 19"/>
                <a:gd name="T53" fmla="*/ 196840 h 8"/>
                <a:gd name="T54" fmla="*/ 92036 w 19"/>
                <a:gd name="T55" fmla="*/ 196840 h 8"/>
                <a:gd name="T56" fmla="*/ 92036 w 19"/>
                <a:gd name="T57" fmla="*/ 221463 h 8"/>
                <a:gd name="T58" fmla="*/ 92036 w 19"/>
                <a:gd name="T59" fmla="*/ 221463 h 8"/>
                <a:gd name="T60" fmla="*/ 92036 w 19"/>
                <a:gd name="T61" fmla="*/ 196840 h 8"/>
                <a:gd name="T62" fmla="*/ 92036 w 19"/>
                <a:gd name="T63" fmla="*/ 221463 h 8"/>
                <a:gd name="T64" fmla="*/ 211152 w 19"/>
                <a:gd name="T65" fmla="*/ 196840 h 8"/>
                <a:gd name="T66" fmla="*/ 151078 w 19"/>
                <a:gd name="T67" fmla="*/ 196840 h 8"/>
                <a:gd name="T68" fmla="*/ 481497 w 19"/>
                <a:gd name="T69" fmla="*/ 166557 h 8"/>
                <a:gd name="T70" fmla="*/ 481497 w 19"/>
                <a:gd name="T71" fmla="*/ 140938 h 8"/>
                <a:gd name="T72" fmla="*/ 481497 w 19"/>
                <a:gd name="T73" fmla="*/ 140938 h 8"/>
                <a:gd name="T74" fmla="*/ 540544 w 19"/>
                <a:gd name="T75" fmla="*/ 86031 h 8"/>
                <a:gd name="T76" fmla="*/ 513464 w 19"/>
                <a:gd name="T77" fmla="*/ 86031 h 8"/>
                <a:gd name="T78" fmla="*/ 540544 w 19"/>
                <a:gd name="T79" fmla="*/ 86031 h 8"/>
                <a:gd name="T80" fmla="*/ 513464 w 19"/>
                <a:gd name="T81" fmla="*/ 55902 h 8"/>
                <a:gd name="T82" fmla="*/ 513464 w 19"/>
                <a:gd name="T83" fmla="*/ 55902 h 8"/>
                <a:gd name="T84" fmla="*/ 540544 w 19"/>
                <a:gd name="T85" fmla="*/ 55902 h 8"/>
                <a:gd name="T86" fmla="*/ 513464 w 19"/>
                <a:gd name="T87" fmla="*/ 55902 h 8"/>
                <a:gd name="T88" fmla="*/ 513464 w 19"/>
                <a:gd name="T89" fmla="*/ 55902 h 8"/>
                <a:gd name="T90" fmla="*/ 513464 w 19"/>
                <a:gd name="T91" fmla="*/ 55902 h 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 h="8">
                  <a:moveTo>
                    <a:pt x="17" y="2"/>
                  </a:moveTo>
                  <a:cubicBezTo>
                    <a:pt x="16" y="3"/>
                    <a:pt x="15" y="2"/>
                    <a:pt x="14" y="2"/>
                  </a:cubicBezTo>
                  <a:lnTo>
                    <a:pt x="14" y="1"/>
                  </a:lnTo>
                  <a:cubicBezTo>
                    <a:pt x="15" y="1"/>
                    <a:pt x="16" y="1"/>
                    <a:pt x="17" y="1"/>
                  </a:cubicBezTo>
                  <a:lnTo>
                    <a:pt x="17" y="2"/>
                  </a:lnTo>
                  <a:close/>
                  <a:moveTo>
                    <a:pt x="14" y="2"/>
                  </a:moveTo>
                  <a:cubicBezTo>
                    <a:pt x="12" y="2"/>
                    <a:pt x="11" y="2"/>
                    <a:pt x="10" y="2"/>
                  </a:cubicBezTo>
                  <a:lnTo>
                    <a:pt x="9" y="1"/>
                  </a:lnTo>
                  <a:cubicBezTo>
                    <a:pt x="11" y="0"/>
                    <a:pt x="12" y="1"/>
                    <a:pt x="14" y="1"/>
                  </a:cubicBezTo>
                  <a:lnTo>
                    <a:pt x="14" y="2"/>
                  </a:lnTo>
                  <a:close/>
                  <a:moveTo>
                    <a:pt x="9" y="1"/>
                  </a:moveTo>
                  <a:lnTo>
                    <a:pt x="9" y="1"/>
                  </a:lnTo>
                  <a:lnTo>
                    <a:pt x="9" y="2"/>
                  </a:lnTo>
                  <a:lnTo>
                    <a:pt x="9" y="1"/>
                  </a:lnTo>
                  <a:close/>
                  <a:moveTo>
                    <a:pt x="10" y="2"/>
                  </a:moveTo>
                  <a:lnTo>
                    <a:pt x="10" y="2"/>
                  </a:lnTo>
                  <a:lnTo>
                    <a:pt x="9" y="1"/>
                  </a:lnTo>
                  <a:lnTo>
                    <a:pt x="10" y="2"/>
                  </a:lnTo>
                  <a:close/>
                  <a:moveTo>
                    <a:pt x="9" y="1"/>
                  </a:moveTo>
                  <a:lnTo>
                    <a:pt x="9" y="1"/>
                  </a:lnTo>
                  <a:lnTo>
                    <a:pt x="9" y="2"/>
                  </a:lnTo>
                  <a:lnTo>
                    <a:pt x="9" y="1"/>
                  </a:lnTo>
                  <a:close/>
                  <a:moveTo>
                    <a:pt x="10" y="2"/>
                  </a:moveTo>
                  <a:cubicBezTo>
                    <a:pt x="10" y="2"/>
                    <a:pt x="10" y="3"/>
                    <a:pt x="10" y="3"/>
                  </a:cubicBezTo>
                  <a:lnTo>
                    <a:pt x="8" y="2"/>
                  </a:lnTo>
                  <a:cubicBezTo>
                    <a:pt x="8" y="2"/>
                    <a:pt x="9" y="1"/>
                    <a:pt x="9" y="1"/>
                  </a:cubicBezTo>
                  <a:lnTo>
                    <a:pt x="10" y="2"/>
                  </a:lnTo>
                  <a:close/>
                  <a:moveTo>
                    <a:pt x="10" y="3"/>
                  </a:moveTo>
                  <a:cubicBezTo>
                    <a:pt x="10" y="3"/>
                    <a:pt x="10" y="3"/>
                    <a:pt x="10" y="3"/>
                  </a:cubicBezTo>
                  <a:lnTo>
                    <a:pt x="8" y="3"/>
                  </a:lnTo>
                  <a:lnTo>
                    <a:pt x="8" y="2"/>
                  </a:lnTo>
                  <a:lnTo>
                    <a:pt x="10" y="3"/>
                  </a:lnTo>
                  <a:close/>
                  <a:moveTo>
                    <a:pt x="10" y="3"/>
                  </a:moveTo>
                  <a:lnTo>
                    <a:pt x="10" y="3"/>
                  </a:lnTo>
                  <a:lnTo>
                    <a:pt x="9" y="3"/>
                  </a:lnTo>
                  <a:lnTo>
                    <a:pt x="10" y="3"/>
                  </a:lnTo>
                  <a:close/>
                  <a:moveTo>
                    <a:pt x="10" y="3"/>
                  </a:moveTo>
                  <a:cubicBezTo>
                    <a:pt x="9" y="3"/>
                    <a:pt x="9" y="4"/>
                    <a:pt x="9" y="4"/>
                  </a:cubicBezTo>
                  <a:lnTo>
                    <a:pt x="9" y="2"/>
                  </a:lnTo>
                  <a:cubicBezTo>
                    <a:pt x="10" y="2"/>
                    <a:pt x="8" y="3"/>
                    <a:pt x="8" y="3"/>
                  </a:cubicBezTo>
                  <a:lnTo>
                    <a:pt x="10" y="3"/>
                  </a:lnTo>
                  <a:close/>
                  <a:moveTo>
                    <a:pt x="9" y="2"/>
                  </a:moveTo>
                  <a:lnTo>
                    <a:pt x="9" y="2"/>
                  </a:lnTo>
                  <a:lnTo>
                    <a:pt x="9" y="3"/>
                  </a:lnTo>
                  <a:lnTo>
                    <a:pt x="9" y="2"/>
                  </a:lnTo>
                  <a:close/>
                  <a:moveTo>
                    <a:pt x="9" y="4"/>
                  </a:moveTo>
                  <a:cubicBezTo>
                    <a:pt x="7" y="3"/>
                    <a:pt x="6" y="4"/>
                    <a:pt x="5" y="4"/>
                  </a:cubicBezTo>
                  <a:lnTo>
                    <a:pt x="4" y="3"/>
                  </a:lnTo>
                  <a:cubicBezTo>
                    <a:pt x="6" y="2"/>
                    <a:pt x="7" y="2"/>
                    <a:pt x="9" y="2"/>
                  </a:cubicBezTo>
                  <a:lnTo>
                    <a:pt x="9" y="4"/>
                  </a:lnTo>
                  <a:close/>
                  <a:moveTo>
                    <a:pt x="5" y="4"/>
                  </a:moveTo>
                  <a:cubicBezTo>
                    <a:pt x="3" y="4"/>
                    <a:pt x="2" y="5"/>
                    <a:pt x="1" y="6"/>
                  </a:cubicBezTo>
                  <a:lnTo>
                    <a:pt x="0" y="5"/>
                  </a:lnTo>
                  <a:cubicBezTo>
                    <a:pt x="1" y="4"/>
                    <a:pt x="3" y="3"/>
                    <a:pt x="4" y="3"/>
                  </a:cubicBezTo>
                  <a:lnTo>
                    <a:pt x="5" y="4"/>
                  </a:lnTo>
                  <a:close/>
                  <a:moveTo>
                    <a:pt x="1" y="6"/>
                  </a:moveTo>
                  <a:lnTo>
                    <a:pt x="0" y="6"/>
                  </a:lnTo>
                  <a:lnTo>
                    <a:pt x="0" y="5"/>
                  </a:lnTo>
                  <a:lnTo>
                    <a:pt x="1" y="6"/>
                  </a:lnTo>
                  <a:close/>
                  <a:moveTo>
                    <a:pt x="1" y="5"/>
                  </a:moveTo>
                  <a:lnTo>
                    <a:pt x="1" y="5"/>
                  </a:lnTo>
                  <a:lnTo>
                    <a:pt x="1" y="6"/>
                  </a:lnTo>
                  <a:lnTo>
                    <a:pt x="1" y="5"/>
                  </a:lnTo>
                  <a:close/>
                  <a:moveTo>
                    <a:pt x="1" y="5"/>
                  </a:moveTo>
                  <a:lnTo>
                    <a:pt x="1" y="5"/>
                  </a:lnTo>
                  <a:lnTo>
                    <a:pt x="1" y="6"/>
                  </a:lnTo>
                  <a:lnTo>
                    <a:pt x="1" y="5"/>
                  </a:lnTo>
                  <a:close/>
                  <a:moveTo>
                    <a:pt x="1" y="5"/>
                  </a:moveTo>
                  <a:cubicBezTo>
                    <a:pt x="2" y="5"/>
                    <a:pt x="2" y="6"/>
                    <a:pt x="3" y="6"/>
                  </a:cubicBezTo>
                  <a:lnTo>
                    <a:pt x="2" y="7"/>
                  </a:lnTo>
                  <a:cubicBezTo>
                    <a:pt x="1" y="7"/>
                    <a:pt x="1" y="6"/>
                    <a:pt x="1" y="6"/>
                  </a:cubicBezTo>
                  <a:lnTo>
                    <a:pt x="1" y="5"/>
                  </a:lnTo>
                  <a:close/>
                  <a:moveTo>
                    <a:pt x="3" y="6"/>
                  </a:moveTo>
                  <a:cubicBezTo>
                    <a:pt x="3" y="6"/>
                    <a:pt x="3" y="7"/>
                    <a:pt x="3" y="7"/>
                  </a:cubicBezTo>
                  <a:lnTo>
                    <a:pt x="3" y="8"/>
                  </a:lnTo>
                  <a:cubicBezTo>
                    <a:pt x="3" y="8"/>
                    <a:pt x="2" y="7"/>
                    <a:pt x="2" y="7"/>
                  </a:cubicBezTo>
                  <a:lnTo>
                    <a:pt x="3" y="6"/>
                  </a:lnTo>
                  <a:close/>
                  <a:moveTo>
                    <a:pt x="3" y="7"/>
                  </a:moveTo>
                  <a:lnTo>
                    <a:pt x="3" y="7"/>
                  </a:lnTo>
                  <a:close/>
                  <a:moveTo>
                    <a:pt x="3" y="7"/>
                  </a:moveTo>
                  <a:lnTo>
                    <a:pt x="3" y="7"/>
                  </a:lnTo>
                  <a:lnTo>
                    <a:pt x="3" y="8"/>
                  </a:lnTo>
                  <a:lnTo>
                    <a:pt x="3" y="7"/>
                  </a:lnTo>
                  <a:close/>
                  <a:moveTo>
                    <a:pt x="3" y="8"/>
                  </a:moveTo>
                  <a:lnTo>
                    <a:pt x="3" y="8"/>
                  </a:lnTo>
                  <a:lnTo>
                    <a:pt x="3" y="7"/>
                  </a:lnTo>
                  <a:lnTo>
                    <a:pt x="3" y="8"/>
                  </a:lnTo>
                  <a:close/>
                  <a:moveTo>
                    <a:pt x="3" y="7"/>
                  </a:moveTo>
                  <a:cubicBezTo>
                    <a:pt x="4" y="7"/>
                    <a:pt x="5" y="7"/>
                    <a:pt x="5" y="7"/>
                  </a:cubicBezTo>
                  <a:lnTo>
                    <a:pt x="5" y="8"/>
                  </a:lnTo>
                  <a:cubicBezTo>
                    <a:pt x="4" y="8"/>
                    <a:pt x="4" y="8"/>
                    <a:pt x="3" y="8"/>
                  </a:cubicBezTo>
                  <a:lnTo>
                    <a:pt x="3" y="7"/>
                  </a:lnTo>
                  <a:close/>
                  <a:moveTo>
                    <a:pt x="5" y="7"/>
                  </a:moveTo>
                  <a:cubicBezTo>
                    <a:pt x="6" y="7"/>
                    <a:pt x="6" y="7"/>
                    <a:pt x="7" y="7"/>
                  </a:cubicBezTo>
                  <a:lnTo>
                    <a:pt x="7" y="8"/>
                  </a:lnTo>
                  <a:cubicBezTo>
                    <a:pt x="6" y="8"/>
                    <a:pt x="6" y="8"/>
                    <a:pt x="5" y="8"/>
                  </a:cubicBezTo>
                  <a:lnTo>
                    <a:pt x="5" y="7"/>
                  </a:lnTo>
                  <a:close/>
                  <a:moveTo>
                    <a:pt x="7" y="7"/>
                  </a:moveTo>
                  <a:cubicBezTo>
                    <a:pt x="10" y="7"/>
                    <a:pt x="13" y="6"/>
                    <a:pt x="16" y="5"/>
                  </a:cubicBezTo>
                  <a:lnTo>
                    <a:pt x="16" y="6"/>
                  </a:lnTo>
                  <a:cubicBezTo>
                    <a:pt x="13" y="8"/>
                    <a:pt x="10" y="8"/>
                    <a:pt x="7" y="8"/>
                  </a:cubicBezTo>
                  <a:lnTo>
                    <a:pt x="7" y="7"/>
                  </a:lnTo>
                  <a:close/>
                  <a:moveTo>
                    <a:pt x="16" y="5"/>
                  </a:moveTo>
                  <a:lnTo>
                    <a:pt x="16" y="5"/>
                  </a:lnTo>
                  <a:lnTo>
                    <a:pt x="16" y="6"/>
                  </a:lnTo>
                  <a:lnTo>
                    <a:pt x="16" y="5"/>
                  </a:lnTo>
                  <a:close/>
                  <a:moveTo>
                    <a:pt x="16" y="5"/>
                  </a:moveTo>
                  <a:cubicBezTo>
                    <a:pt x="17" y="5"/>
                    <a:pt x="17" y="4"/>
                    <a:pt x="17" y="3"/>
                  </a:cubicBezTo>
                  <a:lnTo>
                    <a:pt x="18" y="3"/>
                  </a:lnTo>
                  <a:cubicBezTo>
                    <a:pt x="18" y="4"/>
                    <a:pt x="18" y="6"/>
                    <a:pt x="16" y="6"/>
                  </a:cubicBezTo>
                  <a:lnTo>
                    <a:pt x="16" y="5"/>
                  </a:lnTo>
                  <a:close/>
                  <a:moveTo>
                    <a:pt x="17" y="3"/>
                  </a:moveTo>
                  <a:cubicBezTo>
                    <a:pt x="17" y="3"/>
                    <a:pt x="17" y="3"/>
                    <a:pt x="17" y="2"/>
                  </a:cubicBezTo>
                  <a:lnTo>
                    <a:pt x="18" y="2"/>
                  </a:lnTo>
                  <a:cubicBezTo>
                    <a:pt x="19" y="3"/>
                    <a:pt x="19" y="3"/>
                    <a:pt x="18" y="3"/>
                  </a:cubicBezTo>
                  <a:lnTo>
                    <a:pt x="17" y="3"/>
                  </a:lnTo>
                  <a:close/>
                  <a:moveTo>
                    <a:pt x="17" y="2"/>
                  </a:moveTo>
                  <a:cubicBezTo>
                    <a:pt x="17" y="2"/>
                    <a:pt x="17" y="2"/>
                    <a:pt x="17" y="2"/>
                  </a:cubicBezTo>
                  <a:lnTo>
                    <a:pt x="18" y="1"/>
                  </a:lnTo>
                  <a:cubicBezTo>
                    <a:pt x="18" y="2"/>
                    <a:pt x="18" y="2"/>
                    <a:pt x="18" y="2"/>
                  </a:cubicBezTo>
                  <a:lnTo>
                    <a:pt x="17" y="2"/>
                  </a:lnTo>
                  <a:close/>
                  <a:moveTo>
                    <a:pt x="18" y="1"/>
                  </a:moveTo>
                  <a:lnTo>
                    <a:pt x="18" y="1"/>
                  </a:lnTo>
                  <a:lnTo>
                    <a:pt x="18" y="2"/>
                  </a:lnTo>
                  <a:lnTo>
                    <a:pt x="18" y="1"/>
                  </a:lnTo>
                  <a:close/>
                  <a:moveTo>
                    <a:pt x="17" y="2"/>
                  </a:moveTo>
                  <a:cubicBezTo>
                    <a:pt x="17" y="2"/>
                    <a:pt x="17" y="2"/>
                    <a:pt x="17" y="2"/>
                  </a:cubicBezTo>
                  <a:lnTo>
                    <a:pt x="17" y="1"/>
                  </a:lnTo>
                  <a:cubicBezTo>
                    <a:pt x="17" y="1"/>
                    <a:pt x="18" y="1"/>
                    <a:pt x="18" y="1"/>
                  </a:cubicBezTo>
                  <a:lnTo>
                    <a:pt x="17" y="2"/>
                  </a:lnTo>
                  <a:close/>
                  <a:moveTo>
                    <a:pt x="17" y="2"/>
                  </a:moveTo>
                  <a:lnTo>
                    <a:pt x="17"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3" name="Freeform 148">
              <a:extLst>
                <a:ext uri="{FF2B5EF4-FFF2-40B4-BE49-F238E27FC236}">
                  <a16:creationId xmlns:a16="http://schemas.microsoft.com/office/drawing/2014/main" id="{78C32377-2F5D-C527-5BB9-F0788B7845CF}"/>
                </a:ext>
              </a:extLst>
            </p:cNvPr>
            <p:cNvSpPr>
              <a:spLocks/>
            </p:cNvSpPr>
            <p:nvPr/>
          </p:nvSpPr>
          <p:spPr bwMode="auto">
            <a:xfrm>
              <a:off x="3608" y="1470"/>
              <a:ext cx="95" cy="72"/>
            </a:xfrm>
            <a:custGeom>
              <a:avLst/>
              <a:gdLst>
                <a:gd name="T0" fmla="*/ 517767 w 17"/>
                <a:gd name="T1" fmla="*/ 0 h 13"/>
                <a:gd name="T2" fmla="*/ 0 w 17"/>
                <a:gd name="T3" fmla="*/ 260612 h 13"/>
                <a:gd name="T4" fmla="*/ 272063 w 17"/>
                <a:gd name="T5" fmla="*/ 318035 h 13"/>
                <a:gd name="T6" fmla="*/ 517767 w 17"/>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3">
                  <a:moveTo>
                    <a:pt x="17" y="0"/>
                  </a:moveTo>
                  <a:cubicBezTo>
                    <a:pt x="11" y="3"/>
                    <a:pt x="0" y="2"/>
                    <a:pt x="0" y="9"/>
                  </a:cubicBezTo>
                  <a:cubicBezTo>
                    <a:pt x="0" y="13"/>
                    <a:pt x="5" y="12"/>
                    <a:pt x="9" y="11"/>
                  </a:cubicBezTo>
                  <a:cubicBezTo>
                    <a:pt x="13" y="9"/>
                    <a:pt x="17" y="5"/>
                    <a:pt x="17"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4" name="Freeform 149">
              <a:extLst>
                <a:ext uri="{FF2B5EF4-FFF2-40B4-BE49-F238E27FC236}">
                  <a16:creationId xmlns:a16="http://schemas.microsoft.com/office/drawing/2014/main" id="{2ED4AB90-1050-A23A-5B0D-5AE6F65DB679}"/>
                </a:ext>
              </a:extLst>
            </p:cNvPr>
            <p:cNvSpPr>
              <a:spLocks noEditPoints="1"/>
            </p:cNvSpPr>
            <p:nvPr/>
          </p:nvSpPr>
          <p:spPr bwMode="auto">
            <a:xfrm>
              <a:off x="3602" y="1464"/>
              <a:ext cx="106" cy="73"/>
            </a:xfrm>
            <a:custGeom>
              <a:avLst/>
              <a:gdLst>
                <a:gd name="T0" fmla="*/ 540544 w 19"/>
                <a:gd name="T1" fmla="*/ 61612 h 13"/>
                <a:gd name="T2" fmla="*/ 540544 w 19"/>
                <a:gd name="T3" fmla="*/ 0 h 13"/>
                <a:gd name="T4" fmla="*/ 540544 w 19"/>
                <a:gd name="T5" fmla="*/ 61612 h 13"/>
                <a:gd name="T6" fmla="*/ 540544 w 19"/>
                <a:gd name="T7" fmla="*/ 33833 h 13"/>
                <a:gd name="T8" fmla="*/ 540544 w 19"/>
                <a:gd name="T9" fmla="*/ 61612 h 13"/>
                <a:gd name="T10" fmla="*/ 329392 w 19"/>
                <a:gd name="T11" fmla="*/ 94378 h 13"/>
                <a:gd name="T12" fmla="*/ 540544 w 19"/>
                <a:gd name="T13" fmla="*/ 61612 h 13"/>
                <a:gd name="T14" fmla="*/ 31967 w 19"/>
                <a:gd name="T15" fmla="*/ 312170 h 13"/>
                <a:gd name="T16" fmla="*/ 329392 w 19"/>
                <a:gd name="T17" fmla="*/ 94378 h 13"/>
                <a:gd name="T18" fmla="*/ 0 w 19"/>
                <a:gd name="T19" fmla="*/ 312170 h 13"/>
                <a:gd name="T20" fmla="*/ 31967 w 19"/>
                <a:gd name="T21" fmla="*/ 312170 h 13"/>
                <a:gd name="T22" fmla="*/ 31967 w 19"/>
                <a:gd name="T23" fmla="*/ 312170 h 13"/>
                <a:gd name="T24" fmla="*/ 0 w 19"/>
                <a:gd name="T25" fmla="*/ 345975 h 13"/>
                <a:gd name="T26" fmla="*/ 31967 w 19"/>
                <a:gd name="T27" fmla="*/ 312170 h 13"/>
                <a:gd name="T28" fmla="*/ 92036 w 19"/>
                <a:gd name="T29" fmla="*/ 373788 h 13"/>
                <a:gd name="T30" fmla="*/ 0 w 19"/>
                <a:gd name="T31" fmla="*/ 345975 h 13"/>
                <a:gd name="T32" fmla="*/ 92036 w 19"/>
                <a:gd name="T33" fmla="*/ 373788 h 13"/>
                <a:gd name="T34" fmla="*/ 151078 w 19"/>
                <a:gd name="T35" fmla="*/ 407621 h 13"/>
                <a:gd name="T36" fmla="*/ 92036 w 19"/>
                <a:gd name="T37" fmla="*/ 373788 h 13"/>
                <a:gd name="T38" fmla="*/ 302312 w 19"/>
                <a:gd name="T39" fmla="*/ 345975 h 13"/>
                <a:gd name="T40" fmla="*/ 151078 w 19"/>
                <a:gd name="T41" fmla="*/ 407621 h 13"/>
                <a:gd name="T42" fmla="*/ 302312 w 19"/>
                <a:gd name="T43" fmla="*/ 373788 h 13"/>
                <a:gd name="T44" fmla="*/ 302312 w 19"/>
                <a:gd name="T45" fmla="*/ 373788 h 13"/>
                <a:gd name="T46" fmla="*/ 302312 w 19"/>
                <a:gd name="T47" fmla="*/ 345975 h 13"/>
                <a:gd name="T48" fmla="*/ 302312 w 19"/>
                <a:gd name="T49" fmla="*/ 373788 h 13"/>
                <a:gd name="T50" fmla="*/ 302312 w 19"/>
                <a:gd name="T51" fmla="*/ 345975 h 13"/>
                <a:gd name="T52" fmla="*/ 362386 w 19"/>
                <a:gd name="T53" fmla="*/ 345975 h 13"/>
                <a:gd name="T54" fmla="*/ 302312 w 19"/>
                <a:gd name="T55" fmla="*/ 345975 h 13"/>
                <a:gd name="T56" fmla="*/ 394348 w 19"/>
                <a:gd name="T57" fmla="*/ 284363 h 13"/>
                <a:gd name="T58" fmla="*/ 362386 w 19"/>
                <a:gd name="T59" fmla="*/ 345975 h 13"/>
                <a:gd name="T60" fmla="*/ 394348 w 19"/>
                <a:gd name="T61" fmla="*/ 284363 h 13"/>
                <a:gd name="T62" fmla="*/ 572506 w 19"/>
                <a:gd name="T63" fmla="*/ 33833 h 13"/>
                <a:gd name="T64" fmla="*/ 394348 w 19"/>
                <a:gd name="T65" fmla="*/ 284363 h 13"/>
                <a:gd name="T66" fmla="*/ 572506 w 19"/>
                <a:gd name="T67" fmla="*/ 0 h 13"/>
                <a:gd name="T68" fmla="*/ 540544 w 19"/>
                <a:gd name="T69" fmla="*/ 33833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13">
                  <a:moveTo>
                    <a:pt x="18" y="2"/>
                  </a:moveTo>
                  <a:lnTo>
                    <a:pt x="18" y="2"/>
                  </a:lnTo>
                  <a:lnTo>
                    <a:pt x="18" y="1"/>
                  </a:lnTo>
                  <a:lnTo>
                    <a:pt x="18" y="0"/>
                  </a:lnTo>
                  <a:lnTo>
                    <a:pt x="18" y="2"/>
                  </a:lnTo>
                  <a:close/>
                  <a:moveTo>
                    <a:pt x="18" y="2"/>
                  </a:moveTo>
                  <a:lnTo>
                    <a:pt x="18" y="2"/>
                  </a:lnTo>
                  <a:lnTo>
                    <a:pt x="18" y="1"/>
                  </a:lnTo>
                  <a:lnTo>
                    <a:pt x="18" y="2"/>
                  </a:lnTo>
                  <a:close/>
                  <a:moveTo>
                    <a:pt x="18" y="2"/>
                  </a:moveTo>
                  <a:cubicBezTo>
                    <a:pt x="16" y="3"/>
                    <a:pt x="13" y="3"/>
                    <a:pt x="11" y="4"/>
                  </a:cubicBezTo>
                  <a:lnTo>
                    <a:pt x="11" y="3"/>
                  </a:lnTo>
                  <a:cubicBezTo>
                    <a:pt x="13" y="2"/>
                    <a:pt x="16" y="2"/>
                    <a:pt x="18" y="1"/>
                  </a:cubicBezTo>
                  <a:lnTo>
                    <a:pt x="18" y="2"/>
                  </a:lnTo>
                  <a:close/>
                  <a:moveTo>
                    <a:pt x="11" y="4"/>
                  </a:moveTo>
                  <a:cubicBezTo>
                    <a:pt x="6" y="5"/>
                    <a:pt x="2" y="6"/>
                    <a:pt x="1" y="10"/>
                  </a:cubicBezTo>
                  <a:lnTo>
                    <a:pt x="0" y="10"/>
                  </a:lnTo>
                  <a:cubicBezTo>
                    <a:pt x="0" y="5"/>
                    <a:pt x="5" y="4"/>
                    <a:pt x="11" y="3"/>
                  </a:cubicBezTo>
                  <a:lnTo>
                    <a:pt x="11" y="4"/>
                  </a:lnTo>
                  <a:close/>
                  <a:moveTo>
                    <a:pt x="0" y="10"/>
                  </a:moveTo>
                  <a:lnTo>
                    <a:pt x="0" y="10"/>
                  </a:lnTo>
                  <a:lnTo>
                    <a:pt x="1" y="10"/>
                  </a:lnTo>
                  <a:lnTo>
                    <a:pt x="0" y="10"/>
                  </a:lnTo>
                  <a:close/>
                  <a:moveTo>
                    <a:pt x="1" y="10"/>
                  </a:moveTo>
                  <a:cubicBezTo>
                    <a:pt x="1" y="10"/>
                    <a:pt x="2" y="11"/>
                    <a:pt x="2" y="11"/>
                  </a:cubicBezTo>
                  <a:lnTo>
                    <a:pt x="0" y="11"/>
                  </a:lnTo>
                  <a:cubicBezTo>
                    <a:pt x="0" y="11"/>
                    <a:pt x="0" y="11"/>
                    <a:pt x="0" y="10"/>
                  </a:cubicBezTo>
                  <a:lnTo>
                    <a:pt x="1" y="10"/>
                  </a:lnTo>
                  <a:close/>
                  <a:moveTo>
                    <a:pt x="2" y="11"/>
                  </a:moveTo>
                  <a:cubicBezTo>
                    <a:pt x="2" y="11"/>
                    <a:pt x="2" y="12"/>
                    <a:pt x="3" y="12"/>
                  </a:cubicBezTo>
                  <a:lnTo>
                    <a:pt x="2" y="13"/>
                  </a:lnTo>
                  <a:cubicBezTo>
                    <a:pt x="1" y="13"/>
                    <a:pt x="1" y="12"/>
                    <a:pt x="0" y="11"/>
                  </a:cubicBezTo>
                  <a:lnTo>
                    <a:pt x="2" y="11"/>
                  </a:lnTo>
                  <a:close/>
                  <a:moveTo>
                    <a:pt x="3" y="12"/>
                  </a:moveTo>
                  <a:cubicBezTo>
                    <a:pt x="3" y="12"/>
                    <a:pt x="4" y="12"/>
                    <a:pt x="5" y="12"/>
                  </a:cubicBezTo>
                  <a:lnTo>
                    <a:pt x="5" y="13"/>
                  </a:lnTo>
                  <a:cubicBezTo>
                    <a:pt x="4" y="13"/>
                    <a:pt x="3" y="13"/>
                    <a:pt x="2" y="13"/>
                  </a:cubicBezTo>
                  <a:lnTo>
                    <a:pt x="3" y="12"/>
                  </a:lnTo>
                  <a:close/>
                  <a:moveTo>
                    <a:pt x="5" y="12"/>
                  </a:moveTo>
                  <a:cubicBezTo>
                    <a:pt x="6" y="12"/>
                    <a:pt x="8" y="12"/>
                    <a:pt x="10" y="11"/>
                  </a:cubicBezTo>
                  <a:lnTo>
                    <a:pt x="10" y="12"/>
                  </a:lnTo>
                  <a:cubicBezTo>
                    <a:pt x="8" y="13"/>
                    <a:pt x="6" y="13"/>
                    <a:pt x="5" y="13"/>
                  </a:cubicBezTo>
                  <a:lnTo>
                    <a:pt x="5" y="12"/>
                  </a:lnTo>
                  <a:close/>
                  <a:moveTo>
                    <a:pt x="10" y="12"/>
                  </a:moveTo>
                  <a:lnTo>
                    <a:pt x="10" y="12"/>
                  </a:lnTo>
                  <a:close/>
                  <a:moveTo>
                    <a:pt x="10" y="11"/>
                  </a:moveTo>
                  <a:cubicBezTo>
                    <a:pt x="10" y="11"/>
                    <a:pt x="10" y="11"/>
                    <a:pt x="10" y="11"/>
                  </a:cubicBezTo>
                  <a:lnTo>
                    <a:pt x="11" y="12"/>
                  </a:lnTo>
                  <a:cubicBezTo>
                    <a:pt x="10" y="12"/>
                    <a:pt x="10" y="12"/>
                    <a:pt x="10" y="12"/>
                  </a:cubicBezTo>
                  <a:lnTo>
                    <a:pt x="10" y="11"/>
                  </a:lnTo>
                  <a:close/>
                  <a:moveTo>
                    <a:pt x="10" y="11"/>
                  </a:moveTo>
                  <a:cubicBezTo>
                    <a:pt x="11" y="11"/>
                    <a:pt x="11" y="11"/>
                    <a:pt x="12" y="10"/>
                  </a:cubicBezTo>
                  <a:lnTo>
                    <a:pt x="12" y="11"/>
                  </a:lnTo>
                  <a:cubicBezTo>
                    <a:pt x="12" y="12"/>
                    <a:pt x="11" y="12"/>
                    <a:pt x="11" y="12"/>
                  </a:cubicBezTo>
                  <a:lnTo>
                    <a:pt x="10" y="11"/>
                  </a:lnTo>
                  <a:close/>
                  <a:moveTo>
                    <a:pt x="12" y="10"/>
                  </a:moveTo>
                  <a:cubicBezTo>
                    <a:pt x="12" y="10"/>
                    <a:pt x="13" y="9"/>
                    <a:pt x="13" y="9"/>
                  </a:cubicBezTo>
                  <a:lnTo>
                    <a:pt x="14" y="10"/>
                  </a:lnTo>
                  <a:cubicBezTo>
                    <a:pt x="14" y="11"/>
                    <a:pt x="13" y="11"/>
                    <a:pt x="12" y="11"/>
                  </a:cubicBezTo>
                  <a:lnTo>
                    <a:pt x="12" y="10"/>
                  </a:lnTo>
                  <a:close/>
                  <a:moveTo>
                    <a:pt x="13" y="9"/>
                  </a:moveTo>
                  <a:cubicBezTo>
                    <a:pt x="16" y="7"/>
                    <a:pt x="17" y="4"/>
                    <a:pt x="17" y="1"/>
                  </a:cubicBezTo>
                  <a:lnTo>
                    <a:pt x="19" y="1"/>
                  </a:lnTo>
                  <a:cubicBezTo>
                    <a:pt x="19" y="4"/>
                    <a:pt x="17" y="8"/>
                    <a:pt x="14" y="10"/>
                  </a:cubicBezTo>
                  <a:lnTo>
                    <a:pt x="13" y="9"/>
                  </a:lnTo>
                  <a:close/>
                  <a:moveTo>
                    <a:pt x="18" y="0"/>
                  </a:moveTo>
                  <a:lnTo>
                    <a:pt x="19" y="0"/>
                  </a:lnTo>
                  <a:lnTo>
                    <a:pt x="19" y="1"/>
                  </a:lnTo>
                  <a:lnTo>
                    <a:pt x="18" y="1"/>
                  </a:lnTo>
                  <a:lnTo>
                    <a:pt x="18"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5" name="Freeform 150">
              <a:extLst>
                <a:ext uri="{FF2B5EF4-FFF2-40B4-BE49-F238E27FC236}">
                  <a16:creationId xmlns:a16="http://schemas.microsoft.com/office/drawing/2014/main" id="{2191CFC4-8B03-5FB2-77F4-A75634815023}"/>
                </a:ext>
              </a:extLst>
            </p:cNvPr>
            <p:cNvSpPr>
              <a:spLocks/>
            </p:cNvSpPr>
            <p:nvPr/>
          </p:nvSpPr>
          <p:spPr bwMode="auto">
            <a:xfrm>
              <a:off x="3429" y="1447"/>
              <a:ext cx="95" cy="84"/>
            </a:xfrm>
            <a:custGeom>
              <a:avLst/>
              <a:gdLst>
                <a:gd name="T0" fmla="*/ 457403 w 17"/>
                <a:gd name="T1" fmla="*/ 0 h 15"/>
                <a:gd name="T2" fmla="*/ 305224 w 17"/>
                <a:gd name="T3" fmla="*/ 60934 h 15"/>
                <a:gd name="T4" fmla="*/ 33166 w 17"/>
                <a:gd name="T5" fmla="*/ 120988 h 15"/>
                <a:gd name="T6" fmla="*/ 59520 w 17"/>
                <a:gd name="T7" fmla="*/ 275374 h 15"/>
                <a:gd name="T8" fmla="*/ 0 w 17"/>
                <a:gd name="T9" fmla="*/ 368794 h 15"/>
                <a:gd name="T10" fmla="*/ 0 w 17"/>
                <a:gd name="T11" fmla="*/ 402158 h 15"/>
                <a:gd name="T12" fmla="*/ 332612 w 17"/>
                <a:gd name="T13" fmla="*/ 402158 h 15"/>
                <a:gd name="T14" fmla="*/ 517767 w 17"/>
                <a:gd name="T15" fmla="*/ 154353 h 15"/>
                <a:gd name="T16" fmla="*/ 457403 w 17"/>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5">
                  <a:moveTo>
                    <a:pt x="15" y="0"/>
                  </a:moveTo>
                  <a:cubicBezTo>
                    <a:pt x="13" y="0"/>
                    <a:pt x="12" y="2"/>
                    <a:pt x="10" y="2"/>
                  </a:cubicBezTo>
                  <a:cubicBezTo>
                    <a:pt x="6" y="3"/>
                    <a:pt x="3" y="3"/>
                    <a:pt x="1" y="4"/>
                  </a:cubicBezTo>
                  <a:cubicBezTo>
                    <a:pt x="2" y="6"/>
                    <a:pt x="2" y="7"/>
                    <a:pt x="2" y="9"/>
                  </a:cubicBezTo>
                  <a:cubicBezTo>
                    <a:pt x="2" y="10"/>
                    <a:pt x="1" y="11"/>
                    <a:pt x="0" y="12"/>
                  </a:cubicBezTo>
                  <a:cubicBezTo>
                    <a:pt x="0" y="12"/>
                    <a:pt x="0" y="13"/>
                    <a:pt x="0" y="13"/>
                  </a:cubicBezTo>
                  <a:cubicBezTo>
                    <a:pt x="4" y="15"/>
                    <a:pt x="5" y="14"/>
                    <a:pt x="11" y="13"/>
                  </a:cubicBezTo>
                  <a:cubicBezTo>
                    <a:pt x="15" y="12"/>
                    <a:pt x="17" y="9"/>
                    <a:pt x="17" y="5"/>
                  </a:cubicBezTo>
                  <a:cubicBezTo>
                    <a:pt x="17" y="3"/>
                    <a:pt x="17" y="0"/>
                    <a:pt x="1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6" name="Freeform 151">
              <a:extLst>
                <a:ext uri="{FF2B5EF4-FFF2-40B4-BE49-F238E27FC236}">
                  <a16:creationId xmlns:a16="http://schemas.microsoft.com/office/drawing/2014/main" id="{6147E0B7-7E5D-D0B6-C4F2-D4BCB0D0F927}"/>
                </a:ext>
              </a:extLst>
            </p:cNvPr>
            <p:cNvSpPr>
              <a:spLocks noEditPoints="1"/>
            </p:cNvSpPr>
            <p:nvPr/>
          </p:nvSpPr>
          <p:spPr bwMode="auto">
            <a:xfrm>
              <a:off x="3423" y="1447"/>
              <a:ext cx="106" cy="84"/>
            </a:xfrm>
            <a:custGeom>
              <a:avLst/>
              <a:gdLst>
                <a:gd name="T0" fmla="*/ 454422 w 19"/>
                <a:gd name="T1" fmla="*/ 0 h 15"/>
                <a:gd name="T2" fmla="*/ 481497 w 19"/>
                <a:gd name="T3" fmla="*/ 33365 h 15"/>
                <a:gd name="T4" fmla="*/ 454422 w 19"/>
                <a:gd name="T5" fmla="*/ 0 h 15"/>
                <a:gd name="T6" fmla="*/ 329392 w 19"/>
                <a:gd name="T7" fmla="*/ 93419 h 15"/>
                <a:gd name="T8" fmla="*/ 394348 w 19"/>
                <a:gd name="T9" fmla="*/ 60934 h 15"/>
                <a:gd name="T10" fmla="*/ 329392 w 19"/>
                <a:gd name="T11" fmla="*/ 60934 h 15"/>
                <a:gd name="T12" fmla="*/ 270350 w 19"/>
                <a:gd name="T13" fmla="*/ 93419 h 15"/>
                <a:gd name="T14" fmla="*/ 329392 w 19"/>
                <a:gd name="T15" fmla="*/ 93419 h 15"/>
                <a:gd name="T16" fmla="*/ 31967 w 19"/>
                <a:gd name="T17" fmla="*/ 120988 h 15"/>
                <a:gd name="T18" fmla="*/ 31967 w 19"/>
                <a:gd name="T19" fmla="*/ 154353 h 15"/>
                <a:gd name="T20" fmla="*/ 59042 w 19"/>
                <a:gd name="T21" fmla="*/ 120988 h 15"/>
                <a:gd name="T22" fmla="*/ 92036 w 19"/>
                <a:gd name="T23" fmla="*/ 186844 h 15"/>
                <a:gd name="T24" fmla="*/ 59042 w 19"/>
                <a:gd name="T25" fmla="*/ 120988 h 15"/>
                <a:gd name="T26" fmla="*/ 59042 w 19"/>
                <a:gd name="T27" fmla="*/ 275374 h 15"/>
                <a:gd name="T28" fmla="*/ 59042 w 19"/>
                <a:gd name="T29" fmla="*/ 275374 h 15"/>
                <a:gd name="T30" fmla="*/ 59042 w 19"/>
                <a:gd name="T31" fmla="*/ 275374 h 15"/>
                <a:gd name="T32" fmla="*/ 59042 w 19"/>
                <a:gd name="T33" fmla="*/ 308739 h 15"/>
                <a:gd name="T34" fmla="*/ 92036 w 19"/>
                <a:gd name="T35" fmla="*/ 341230 h 15"/>
                <a:gd name="T36" fmla="*/ 59042 w 19"/>
                <a:gd name="T37" fmla="*/ 308739 h 15"/>
                <a:gd name="T38" fmla="*/ 31967 w 19"/>
                <a:gd name="T39" fmla="*/ 368794 h 15"/>
                <a:gd name="T40" fmla="*/ 59042 w 19"/>
                <a:gd name="T41" fmla="*/ 368794 h 15"/>
                <a:gd name="T42" fmla="*/ 31967 w 19"/>
                <a:gd name="T43" fmla="*/ 368794 h 15"/>
                <a:gd name="T44" fmla="*/ 0 w 19"/>
                <a:gd name="T45" fmla="*/ 368794 h 15"/>
                <a:gd name="T46" fmla="*/ 59042 w 19"/>
                <a:gd name="T47" fmla="*/ 368794 h 15"/>
                <a:gd name="T48" fmla="*/ 0 w 19"/>
                <a:gd name="T49" fmla="*/ 368794 h 15"/>
                <a:gd name="T50" fmla="*/ 59042 w 19"/>
                <a:gd name="T51" fmla="*/ 368794 h 15"/>
                <a:gd name="T52" fmla="*/ 59042 w 19"/>
                <a:gd name="T53" fmla="*/ 368794 h 15"/>
                <a:gd name="T54" fmla="*/ 0 w 19"/>
                <a:gd name="T55" fmla="*/ 402158 h 15"/>
                <a:gd name="T56" fmla="*/ 31967 w 19"/>
                <a:gd name="T57" fmla="*/ 368794 h 15"/>
                <a:gd name="T58" fmla="*/ 31967 w 19"/>
                <a:gd name="T59" fmla="*/ 368794 h 15"/>
                <a:gd name="T60" fmla="*/ 302312 w 19"/>
                <a:gd name="T61" fmla="*/ 429727 h 15"/>
                <a:gd name="T62" fmla="*/ 270350 w 19"/>
                <a:gd name="T63" fmla="*/ 402158 h 15"/>
                <a:gd name="T64" fmla="*/ 302312 w 19"/>
                <a:gd name="T65" fmla="*/ 429727 h 15"/>
                <a:gd name="T66" fmla="*/ 362386 w 19"/>
                <a:gd name="T67" fmla="*/ 429727 h 15"/>
                <a:gd name="T68" fmla="*/ 329392 w 19"/>
                <a:gd name="T69" fmla="*/ 368794 h 15"/>
                <a:gd name="T70" fmla="*/ 362386 w 19"/>
                <a:gd name="T71" fmla="*/ 429727 h 15"/>
                <a:gd name="T72" fmla="*/ 394348 w 19"/>
                <a:gd name="T73" fmla="*/ 368794 h 15"/>
                <a:gd name="T74" fmla="*/ 329392 w 19"/>
                <a:gd name="T75" fmla="*/ 368794 h 15"/>
                <a:gd name="T76" fmla="*/ 454422 w 19"/>
                <a:gd name="T77" fmla="*/ 368794 h 15"/>
                <a:gd name="T78" fmla="*/ 421428 w 19"/>
                <a:gd name="T79" fmla="*/ 341230 h 15"/>
                <a:gd name="T80" fmla="*/ 454422 w 19"/>
                <a:gd name="T81" fmla="*/ 368794 h 15"/>
                <a:gd name="T82" fmla="*/ 513464 w 19"/>
                <a:gd name="T83" fmla="*/ 154353 h 15"/>
                <a:gd name="T84" fmla="*/ 513464 w 19"/>
                <a:gd name="T85" fmla="*/ 154353 h 15"/>
                <a:gd name="T86" fmla="*/ 572506 w 19"/>
                <a:gd name="T87" fmla="*/ 154353 h 15"/>
                <a:gd name="T88" fmla="*/ 481497 w 19"/>
                <a:gd name="T89" fmla="*/ 33365 h 15"/>
                <a:gd name="T90" fmla="*/ 513464 w 19"/>
                <a:gd name="T91" fmla="*/ 60934 h 15"/>
                <a:gd name="T92" fmla="*/ 481497 w 19"/>
                <a:gd name="T93" fmla="*/ 0 h 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9" h="15">
                  <a:moveTo>
                    <a:pt x="16" y="1"/>
                  </a:moveTo>
                  <a:cubicBezTo>
                    <a:pt x="16" y="1"/>
                    <a:pt x="16" y="1"/>
                    <a:pt x="16" y="1"/>
                  </a:cubicBezTo>
                  <a:lnTo>
                    <a:pt x="15" y="0"/>
                  </a:lnTo>
                  <a:cubicBezTo>
                    <a:pt x="16" y="0"/>
                    <a:pt x="16" y="0"/>
                    <a:pt x="16" y="0"/>
                  </a:cubicBezTo>
                  <a:lnTo>
                    <a:pt x="16" y="1"/>
                  </a:lnTo>
                  <a:close/>
                  <a:moveTo>
                    <a:pt x="16" y="1"/>
                  </a:moveTo>
                  <a:cubicBezTo>
                    <a:pt x="15" y="1"/>
                    <a:pt x="14" y="2"/>
                    <a:pt x="13" y="2"/>
                  </a:cubicBezTo>
                  <a:lnTo>
                    <a:pt x="13" y="1"/>
                  </a:lnTo>
                  <a:cubicBezTo>
                    <a:pt x="14" y="0"/>
                    <a:pt x="15" y="0"/>
                    <a:pt x="15" y="0"/>
                  </a:cubicBezTo>
                  <a:lnTo>
                    <a:pt x="16" y="1"/>
                  </a:lnTo>
                  <a:close/>
                  <a:moveTo>
                    <a:pt x="13" y="2"/>
                  </a:moveTo>
                  <a:cubicBezTo>
                    <a:pt x="13" y="2"/>
                    <a:pt x="12" y="3"/>
                    <a:pt x="11" y="3"/>
                  </a:cubicBezTo>
                  <a:lnTo>
                    <a:pt x="11" y="1"/>
                  </a:lnTo>
                  <a:cubicBezTo>
                    <a:pt x="11" y="1"/>
                    <a:pt x="12" y="1"/>
                    <a:pt x="13" y="1"/>
                  </a:cubicBezTo>
                  <a:lnTo>
                    <a:pt x="13" y="2"/>
                  </a:lnTo>
                  <a:close/>
                  <a:moveTo>
                    <a:pt x="10" y="1"/>
                  </a:moveTo>
                  <a:lnTo>
                    <a:pt x="11" y="1"/>
                  </a:lnTo>
                  <a:lnTo>
                    <a:pt x="11" y="2"/>
                  </a:lnTo>
                  <a:lnTo>
                    <a:pt x="10" y="1"/>
                  </a:lnTo>
                  <a:close/>
                  <a:moveTo>
                    <a:pt x="11" y="3"/>
                  </a:moveTo>
                  <a:cubicBezTo>
                    <a:pt x="10" y="3"/>
                    <a:pt x="10" y="3"/>
                    <a:pt x="9" y="3"/>
                  </a:cubicBezTo>
                  <a:lnTo>
                    <a:pt x="9" y="2"/>
                  </a:lnTo>
                  <a:cubicBezTo>
                    <a:pt x="10" y="2"/>
                    <a:pt x="10" y="1"/>
                    <a:pt x="10" y="1"/>
                  </a:cubicBezTo>
                  <a:lnTo>
                    <a:pt x="11" y="3"/>
                  </a:lnTo>
                  <a:close/>
                  <a:moveTo>
                    <a:pt x="9" y="3"/>
                  </a:moveTo>
                  <a:cubicBezTo>
                    <a:pt x="7" y="3"/>
                    <a:pt x="4" y="4"/>
                    <a:pt x="2" y="5"/>
                  </a:cubicBezTo>
                  <a:lnTo>
                    <a:pt x="1" y="4"/>
                  </a:lnTo>
                  <a:cubicBezTo>
                    <a:pt x="4" y="3"/>
                    <a:pt x="6" y="2"/>
                    <a:pt x="9" y="2"/>
                  </a:cubicBezTo>
                  <a:lnTo>
                    <a:pt x="9" y="3"/>
                  </a:lnTo>
                  <a:close/>
                  <a:moveTo>
                    <a:pt x="1" y="5"/>
                  </a:moveTo>
                  <a:lnTo>
                    <a:pt x="1" y="4"/>
                  </a:lnTo>
                  <a:lnTo>
                    <a:pt x="2" y="4"/>
                  </a:lnTo>
                  <a:lnTo>
                    <a:pt x="1" y="5"/>
                  </a:lnTo>
                  <a:close/>
                  <a:moveTo>
                    <a:pt x="2" y="4"/>
                  </a:moveTo>
                  <a:cubicBezTo>
                    <a:pt x="3" y="5"/>
                    <a:pt x="3" y="6"/>
                    <a:pt x="3" y="6"/>
                  </a:cubicBezTo>
                  <a:lnTo>
                    <a:pt x="2" y="7"/>
                  </a:lnTo>
                  <a:cubicBezTo>
                    <a:pt x="2" y="6"/>
                    <a:pt x="1" y="6"/>
                    <a:pt x="1" y="5"/>
                  </a:cubicBezTo>
                  <a:lnTo>
                    <a:pt x="2" y="4"/>
                  </a:lnTo>
                  <a:close/>
                  <a:moveTo>
                    <a:pt x="3" y="6"/>
                  </a:moveTo>
                  <a:cubicBezTo>
                    <a:pt x="4" y="7"/>
                    <a:pt x="4" y="8"/>
                    <a:pt x="4" y="9"/>
                  </a:cubicBezTo>
                  <a:lnTo>
                    <a:pt x="2" y="9"/>
                  </a:lnTo>
                  <a:cubicBezTo>
                    <a:pt x="2" y="8"/>
                    <a:pt x="2" y="7"/>
                    <a:pt x="2" y="7"/>
                  </a:cubicBezTo>
                  <a:lnTo>
                    <a:pt x="3" y="6"/>
                  </a:lnTo>
                  <a:close/>
                  <a:moveTo>
                    <a:pt x="2" y="9"/>
                  </a:moveTo>
                  <a:lnTo>
                    <a:pt x="2" y="9"/>
                  </a:lnTo>
                  <a:lnTo>
                    <a:pt x="3" y="9"/>
                  </a:lnTo>
                  <a:lnTo>
                    <a:pt x="2" y="9"/>
                  </a:lnTo>
                  <a:close/>
                  <a:moveTo>
                    <a:pt x="4" y="9"/>
                  </a:moveTo>
                  <a:cubicBezTo>
                    <a:pt x="4" y="10"/>
                    <a:pt x="3" y="10"/>
                    <a:pt x="3" y="11"/>
                  </a:cubicBezTo>
                  <a:lnTo>
                    <a:pt x="2" y="10"/>
                  </a:lnTo>
                  <a:cubicBezTo>
                    <a:pt x="2" y="10"/>
                    <a:pt x="2" y="9"/>
                    <a:pt x="2" y="9"/>
                  </a:cubicBezTo>
                  <a:lnTo>
                    <a:pt x="4" y="9"/>
                  </a:lnTo>
                  <a:close/>
                  <a:moveTo>
                    <a:pt x="3" y="11"/>
                  </a:moveTo>
                  <a:cubicBezTo>
                    <a:pt x="3" y="12"/>
                    <a:pt x="2" y="12"/>
                    <a:pt x="1" y="12"/>
                  </a:cubicBezTo>
                  <a:lnTo>
                    <a:pt x="1" y="11"/>
                  </a:lnTo>
                  <a:cubicBezTo>
                    <a:pt x="1" y="11"/>
                    <a:pt x="2" y="11"/>
                    <a:pt x="2" y="10"/>
                  </a:cubicBezTo>
                  <a:lnTo>
                    <a:pt x="3" y="11"/>
                  </a:lnTo>
                  <a:close/>
                  <a:moveTo>
                    <a:pt x="1" y="12"/>
                  </a:moveTo>
                  <a:lnTo>
                    <a:pt x="1" y="12"/>
                  </a:lnTo>
                  <a:close/>
                  <a:moveTo>
                    <a:pt x="1" y="12"/>
                  </a:moveTo>
                  <a:cubicBezTo>
                    <a:pt x="1" y="12"/>
                    <a:pt x="2" y="12"/>
                    <a:pt x="2" y="12"/>
                  </a:cubicBezTo>
                  <a:lnTo>
                    <a:pt x="0" y="12"/>
                  </a:lnTo>
                  <a:cubicBezTo>
                    <a:pt x="0" y="11"/>
                    <a:pt x="0" y="11"/>
                    <a:pt x="1" y="11"/>
                  </a:cubicBezTo>
                  <a:lnTo>
                    <a:pt x="1" y="12"/>
                  </a:lnTo>
                  <a:close/>
                  <a:moveTo>
                    <a:pt x="2" y="12"/>
                  </a:moveTo>
                  <a:cubicBezTo>
                    <a:pt x="2" y="12"/>
                    <a:pt x="2" y="12"/>
                    <a:pt x="2" y="12"/>
                  </a:cubicBezTo>
                  <a:lnTo>
                    <a:pt x="0" y="12"/>
                  </a:lnTo>
                  <a:cubicBezTo>
                    <a:pt x="0" y="12"/>
                    <a:pt x="0" y="12"/>
                    <a:pt x="0" y="12"/>
                  </a:cubicBezTo>
                  <a:lnTo>
                    <a:pt x="2" y="12"/>
                  </a:lnTo>
                  <a:close/>
                  <a:moveTo>
                    <a:pt x="2" y="12"/>
                  </a:moveTo>
                  <a:cubicBezTo>
                    <a:pt x="2" y="12"/>
                    <a:pt x="2" y="12"/>
                    <a:pt x="2" y="12"/>
                  </a:cubicBezTo>
                  <a:lnTo>
                    <a:pt x="0" y="13"/>
                  </a:lnTo>
                  <a:cubicBezTo>
                    <a:pt x="0" y="13"/>
                    <a:pt x="0" y="12"/>
                    <a:pt x="0" y="12"/>
                  </a:cubicBezTo>
                  <a:lnTo>
                    <a:pt x="2" y="12"/>
                  </a:lnTo>
                  <a:close/>
                  <a:moveTo>
                    <a:pt x="2" y="12"/>
                  </a:moveTo>
                  <a:lnTo>
                    <a:pt x="2" y="12"/>
                  </a:lnTo>
                  <a:lnTo>
                    <a:pt x="1" y="13"/>
                  </a:lnTo>
                  <a:lnTo>
                    <a:pt x="2" y="12"/>
                  </a:lnTo>
                  <a:close/>
                  <a:moveTo>
                    <a:pt x="2" y="12"/>
                  </a:moveTo>
                  <a:cubicBezTo>
                    <a:pt x="2" y="12"/>
                    <a:pt x="1" y="12"/>
                    <a:pt x="1" y="12"/>
                  </a:cubicBezTo>
                  <a:lnTo>
                    <a:pt x="1" y="13"/>
                  </a:lnTo>
                  <a:cubicBezTo>
                    <a:pt x="1" y="13"/>
                    <a:pt x="0" y="13"/>
                    <a:pt x="0" y="13"/>
                  </a:cubicBezTo>
                  <a:lnTo>
                    <a:pt x="2" y="12"/>
                  </a:lnTo>
                  <a:close/>
                  <a:moveTo>
                    <a:pt x="1" y="12"/>
                  </a:moveTo>
                  <a:lnTo>
                    <a:pt x="1" y="12"/>
                  </a:lnTo>
                  <a:lnTo>
                    <a:pt x="1" y="13"/>
                  </a:lnTo>
                  <a:lnTo>
                    <a:pt x="1" y="12"/>
                  </a:lnTo>
                  <a:close/>
                  <a:moveTo>
                    <a:pt x="1" y="12"/>
                  </a:moveTo>
                  <a:cubicBezTo>
                    <a:pt x="4" y="14"/>
                    <a:pt x="5" y="13"/>
                    <a:pt x="9" y="13"/>
                  </a:cubicBezTo>
                  <a:lnTo>
                    <a:pt x="10" y="14"/>
                  </a:lnTo>
                  <a:cubicBezTo>
                    <a:pt x="5" y="15"/>
                    <a:pt x="4" y="15"/>
                    <a:pt x="1" y="13"/>
                  </a:cubicBezTo>
                  <a:lnTo>
                    <a:pt x="1" y="12"/>
                  </a:lnTo>
                  <a:close/>
                  <a:moveTo>
                    <a:pt x="9" y="13"/>
                  </a:moveTo>
                  <a:cubicBezTo>
                    <a:pt x="10" y="13"/>
                    <a:pt x="11" y="12"/>
                    <a:pt x="11" y="12"/>
                  </a:cubicBezTo>
                  <a:lnTo>
                    <a:pt x="12" y="14"/>
                  </a:lnTo>
                  <a:cubicBezTo>
                    <a:pt x="11" y="14"/>
                    <a:pt x="10" y="14"/>
                    <a:pt x="10" y="14"/>
                  </a:cubicBezTo>
                  <a:lnTo>
                    <a:pt x="9" y="13"/>
                  </a:lnTo>
                  <a:close/>
                  <a:moveTo>
                    <a:pt x="12" y="14"/>
                  </a:moveTo>
                  <a:lnTo>
                    <a:pt x="12" y="14"/>
                  </a:lnTo>
                  <a:lnTo>
                    <a:pt x="12" y="13"/>
                  </a:lnTo>
                  <a:lnTo>
                    <a:pt x="12" y="14"/>
                  </a:lnTo>
                  <a:close/>
                  <a:moveTo>
                    <a:pt x="11" y="12"/>
                  </a:moveTo>
                  <a:lnTo>
                    <a:pt x="11" y="12"/>
                  </a:lnTo>
                  <a:lnTo>
                    <a:pt x="12" y="14"/>
                  </a:lnTo>
                  <a:lnTo>
                    <a:pt x="11" y="12"/>
                  </a:lnTo>
                  <a:close/>
                  <a:moveTo>
                    <a:pt x="11" y="12"/>
                  </a:moveTo>
                  <a:cubicBezTo>
                    <a:pt x="12" y="12"/>
                    <a:pt x="12" y="12"/>
                    <a:pt x="13" y="12"/>
                  </a:cubicBezTo>
                  <a:lnTo>
                    <a:pt x="13" y="13"/>
                  </a:lnTo>
                  <a:cubicBezTo>
                    <a:pt x="13" y="13"/>
                    <a:pt x="12" y="13"/>
                    <a:pt x="12" y="14"/>
                  </a:cubicBezTo>
                  <a:lnTo>
                    <a:pt x="11" y="12"/>
                  </a:lnTo>
                  <a:close/>
                  <a:moveTo>
                    <a:pt x="13" y="12"/>
                  </a:moveTo>
                  <a:cubicBezTo>
                    <a:pt x="13" y="12"/>
                    <a:pt x="14" y="11"/>
                    <a:pt x="14" y="11"/>
                  </a:cubicBezTo>
                  <a:lnTo>
                    <a:pt x="15" y="12"/>
                  </a:lnTo>
                  <a:cubicBezTo>
                    <a:pt x="14" y="12"/>
                    <a:pt x="14" y="13"/>
                    <a:pt x="13" y="13"/>
                  </a:cubicBezTo>
                  <a:lnTo>
                    <a:pt x="13" y="12"/>
                  </a:lnTo>
                  <a:close/>
                  <a:moveTo>
                    <a:pt x="14" y="11"/>
                  </a:moveTo>
                  <a:cubicBezTo>
                    <a:pt x="16" y="10"/>
                    <a:pt x="17" y="7"/>
                    <a:pt x="17" y="5"/>
                  </a:cubicBezTo>
                  <a:lnTo>
                    <a:pt x="19" y="5"/>
                  </a:lnTo>
                  <a:cubicBezTo>
                    <a:pt x="18" y="8"/>
                    <a:pt x="17" y="10"/>
                    <a:pt x="15" y="12"/>
                  </a:cubicBezTo>
                  <a:lnTo>
                    <a:pt x="14" y="11"/>
                  </a:lnTo>
                  <a:close/>
                  <a:moveTo>
                    <a:pt x="17" y="5"/>
                  </a:moveTo>
                  <a:lnTo>
                    <a:pt x="17" y="5"/>
                  </a:lnTo>
                  <a:lnTo>
                    <a:pt x="18" y="5"/>
                  </a:lnTo>
                  <a:lnTo>
                    <a:pt x="17" y="5"/>
                  </a:lnTo>
                  <a:close/>
                  <a:moveTo>
                    <a:pt x="17" y="5"/>
                  </a:moveTo>
                  <a:cubicBezTo>
                    <a:pt x="17" y="4"/>
                    <a:pt x="18" y="3"/>
                    <a:pt x="17" y="2"/>
                  </a:cubicBezTo>
                  <a:lnTo>
                    <a:pt x="19" y="2"/>
                  </a:lnTo>
                  <a:cubicBezTo>
                    <a:pt x="19" y="3"/>
                    <a:pt x="19" y="4"/>
                    <a:pt x="19" y="5"/>
                  </a:cubicBezTo>
                  <a:lnTo>
                    <a:pt x="17" y="5"/>
                  </a:lnTo>
                  <a:close/>
                  <a:moveTo>
                    <a:pt x="17" y="2"/>
                  </a:moveTo>
                  <a:cubicBezTo>
                    <a:pt x="17" y="1"/>
                    <a:pt x="17" y="1"/>
                    <a:pt x="16" y="1"/>
                  </a:cubicBezTo>
                  <a:lnTo>
                    <a:pt x="16" y="0"/>
                  </a:lnTo>
                  <a:cubicBezTo>
                    <a:pt x="18" y="0"/>
                    <a:pt x="18" y="1"/>
                    <a:pt x="19" y="2"/>
                  </a:cubicBezTo>
                  <a:lnTo>
                    <a:pt x="17" y="2"/>
                  </a:lnTo>
                  <a:close/>
                  <a:moveTo>
                    <a:pt x="16" y="1"/>
                  </a:moveTo>
                  <a:lnTo>
                    <a:pt x="16" y="1"/>
                  </a:lnTo>
                  <a:lnTo>
                    <a:pt x="16" y="0"/>
                  </a:lnTo>
                  <a:lnTo>
                    <a:pt x="16"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127" name="Freeform 152">
              <a:extLst>
                <a:ext uri="{FF2B5EF4-FFF2-40B4-BE49-F238E27FC236}">
                  <a16:creationId xmlns:a16="http://schemas.microsoft.com/office/drawing/2014/main" id="{18DC0076-DA0A-2875-C591-5CF2149484E5}"/>
                </a:ext>
              </a:extLst>
            </p:cNvPr>
            <p:cNvSpPr>
              <a:spLocks/>
            </p:cNvSpPr>
            <p:nvPr/>
          </p:nvSpPr>
          <p:spPr bwMode="auto">
            <a:xfrm>
              <a:off x="3529" y="1430"/>
              <a:ext cx="101" cy="90"/>
            </a:xfrm>
            <a:custGeom>
              <a:avLst/>
              <a:gdLst>
                <a:gd name="T0" fmla="*/ 406497 w 18"/>
                <a:gd name="T1" fmla="*/ 0 h 16"/>
                <a:gd name="T2" fmla="*/ 121907 w 18"/>
                <a:gd name="T3" fmla="*/ 158237 h 16"/>
                <a:gd name="T4" fmla="*/ 94171 w 18"/>
                <a:gd name="T5" fmla="*/ 383361 h 16"/>
                <a:gd name="T6" fmla="*/ 528404 w 18"/>
                <a:gd name="T7" fmla="*/ 253254 h 16"/>
                <a:gd name="T8" fmla="*/ 406497 w 18"/>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6">
                  <a:moveTo>
                    <a:pt x="13" y="0"/>
                  </a:moveTo>
                  <a:cubicBezTo>
                    <a:pt x="10" y="1"/>
                    <a:pt x="6" y="3"/>
                    <a:pt x="4" y="5"/>
                  </a:cubicBezTo>
                  <a:cubicBezTo>
                    <a:pt x="2" y="7"/>
                    <a:pt x="0" y="11"/>
                    <a:pt x="3" y="12"/>
                  </a:cubicBezTo>
                  <a:cubicBezTo>
                    <a:pt x="7" y="16"/>
                    <a:pt x="15" y="13"/>
                    <a:pt x="17" y="8"/>
                  </a:cubicBezTo>
                  <a:cubicBezTo>
                    <a:pt x="18" y="5"/>
                    <a:pt x="17" y="0"/>
                    <a:pt x="1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8" name="Freeform 153">
              <a:extLst>
                <a:ext uri="{FF2B5EF4-FFF2-40B4-BE49-F238E27FC236}">
                  <a16:creationId xmlns:a16="http://schemas.microsoft.com/office/drawing/2014/main" id="{40C07271-755F-266F-3005-BA07844B7CFE}"/>
                </a:ext>
              </a:extLst>
            </p:cNvPr>
            <p:cNvSpPr>
              <a:spLocks noEditPoints="1"/>
            </p:cNvSpPr>
            <p:nvPr/>
          </p:nvSpPr>
          <p:spPr bwMode="auto">
            <a:xfrm>
              <a:off x="3535" y="1425"/>
              <a:ext cx="95" cy="89"/>
            </a:xfrm>
            <a:custGeom>
              <a:avLst/>
              <a:gdLst>
                <a:gd name="T0" fmla="*/ 364716 w 17"/>
                <a:gd name="T1" fmla="*/ 58356 h 16"/>
                <a:gd name="T2" fmla="*/ 364716 w 17"/>
                <a:gd name="T3" fmla="*/ 0 h 16"/>
                <a:gd name="T4" fmla="*/ 364716 w 17"/>
                <a:gd name="T5" fmla="*/ 58356 h 16"/>
                <a:gd name="T6" fmla="*/ 305224 w 17"/>
                <a:gd name="T7" fmla="*/ 31684 h 16"/>
                <a:gd name="T8" fmla="*/ 364716 w 17"/>
                <a:gd name="T9" fmla="*/ 58356 h 16"/>
                <a:gd name="T10" fmla="*/ 272063 w 17"/>
                <a:gd name="T11" fmla="*/ 90875 h 16"/>
                <a:gd name="T12" fmla="*/ 305224 w 17"/>
                <a:gd name="T13" fmla="*/ 31684 h 16"/>
                <a:gd name="T14" fmla="*/ 272063 w 17"/>
                <a:gd name="T15" fmla="*/ 90875 h 16"/>
                <a:gd name="T16" fmla="*/ 59520 w 17"/>
                <a:gd name="T17" fmla="*/ 176242 h 16"/>
                <a:gd name="T18" fmla="*/ 272063 w 17"/>
                <a:gd name="T19" fmla="*/ 90875 h 16"/>
                <a:gd name="T20" fmla="*/ 59520 w 17"/>
                <a:gd name="T21" fmla="*/ 176242 h 16"/>
                <a:gd name="T22" fmla="*/ 59520 w 17"/>
                <a:gd name="T23" fmla="*/ 176242 h 16"/>
                <a:gd name="T24" fmla="*/ 92653 w 17"/>
                <a:gd name="T25" fmla="*/ 207743 h 16"/>
                <a:gd name="T26" fmla="*/ 59520 w 17"/>
                <a:gd name="T27" fmla="*/ 176242 h 16"/>
                <a:gd name="T28" fmla="*/ 92653 w 17"/>
                <a:gd name="T29" fmla="*/ 207743 h 16"/>
                <a:gd name="T30" fmla="*/ 0 w 17"/>
                <a:gd name="T31" fmla="*/ 298801 h 16"/>
                <a:gd name="T32" fmla="*/ 92653 w 17"/>
                <a:gd name="T33" fmla="*/ 207743 h 16"/>
                <a:gd name="T34" fmla="*/ 59520 w 17"/>
                <a:gd name="T35" fmla="*/ 383985 h 16"/>
                <a:gd name="T36" fmla="*/ 0 w 17"/>
                <a:gd name="T37" fmla="*/ 298801 h 16"/>
                <a:gd name="T38" fmla="*/ 33166 w 17"/>
                <a:gd name="T39" fmla="*/ 415480 h 16"/>
                <a:gd name="T40" fmla="*/ 33166 w 17"/>
                <a:gd name="T41" fmla="*/ 383985 h 16"/>
                <a:gd name="T42" fmla="*/ 59520 w 17"/>
                <a:gd name="T43" fmla="*/ 383985 h 16"/>
                <a:gd name="T44" fmla="*/ 33166 w 17"/>
                <a:gd name="T45" fmla="*/ 415480 h 16"/>
                <a:gd name="T46" fmla="*/ 59520 w 17"/>
                <a:gd name="T47" fmla="*/ 383985 h 16"/>
                <a:gd name="T48" fmla="*/ 59520 w 17"/>
                <a:gd name="T49" fmla="*/ 383985 h 16"/>
                <a:gd name="T50" fmla="*/ 59520 w 17"/>
                <a:gd name="T51" fmla="*/ 383985 h 16"/>
                <a:gd name="T52" fmla="*/ 92653 w 17"/>
                <a:gd name="T53" fmla="*/ 442341 h 16"/>
                <a:gd name="T54" fmla="*/ 59520 w 17"/>
                <a:gd name="T55" fmla="*/ 383985 h 16"/>
                <a:gd name="T56" fmla="*/ 305224 w 17"/>
                <a:gd name="T57" fmla="*/ 415480 h 16"/>
                <a:gd name="T58" fmla="*/ 92653 w 17"/>
                <a:gd name="T59" fmla="*/ 442341 h 16"/>
                <a:gd name="T60" fmla="*/ 305224 w 17"/>
                <a:gd name="T61" fmla="*/ 415480 h 16"/>
                <a:gd name="T62" fmla="*/ 457403 w 17"/>
                <a:gd name="T63" fmla="*/ 357124 h 16"/>
                <a:gd name="T64" fmla="*/ 305224 w 17"/>
                <a:gd name="T65" fmla="*/ 415480 h 16"/>
                <a:gd name="T66" fmla="*/ 457403 w 17"/>
                <a:gd name="T67" fmla="*/ 266099 h 16"/>
                <a:gd name="T68" fmla="*/ 457403 w 17"/>
                <a:gd name="T69" fmla="*/ 357124 h 16"/>
                <a:gd name="T70" fmla="*/ 517767 w 17"/>
                <a:gd name="T71" fmla="*/ 298801 h 16"/>
                <a:gd name="T72" fmla="*/ 484634 w 17"/>
                <a:gd name="T73" fmla="*/ 266099 h 16"/>
                <a:gd name="T74" fmla="*/ 457403 w 17"/>
                <a:gd name="T75" fmla="*/ 266099 h 16"/>
                <a:gd name="T76" fmla="*/ 517767 w 17"/>
                <a:gd name="T77" fmla="*/ 176242 h 16"/>
                <a:gd name="T78" fmla="*/ 457403 w 17"/>
                <a:gd name="T79" fmla="*/ 266099 h 16"/>
                <a:gd name="T80" fmla="*/ 517767 w 17"/>
                <a:gd name="T81" fmla="*/ 176242 h 16"/>
                <a:gd name="T82" fmla="*/ 517767 w 17"/>
                <a:gd name="T83" fmla="*/ 176242 h 16"/>
                <a:gd name="T84" fmla="*/ 457403 w 17"/>
                <a:gd name="T85" fmla="*/ 90875 h 16"/>
                <a:gd name="T86" fmla="*/ 517767 w 17"/>
                <a:gd name="T87" fmla="*/ 176242 h 16"/>
                <a:gd name="T88" fmla="*/ 457403 w 17"/>
                <a:gd name="T89" fmla="*/ 90875 h 16"/>
                <a:gd name="T90" fmla="*/ 425114 w 17"/>
                <a:gd name="T91" fmla="*/ 31684 h 16"/>
                <a:gd name="T92" fmla="*/ 457403 w 17"/>
                <a:gd name="T93" fmla="*/ 90875 h 16"/>
                <a:gd name="T94" fmla="*/ 364716 w 17"/>
                <a:gd name="T95" fmla="*/ 58356 h 16"/>
                <a:gd name="T96" fmla="*/ 425114 w 17"/>
                <a:gd name="T97" fmla="*/ 31684 h 16"/>
                <a:gd name="T98" fmla="*/ 364716 w 17"/>
                <a:gd name="T99" fmla="*/ 0 h 16"/>
                <a:gd name="T100" fmla="*/ 364716 w 17"/>
                <a:gd name="T101" fmla="*/ 31684 h 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 h="16">
                  <a:moveTo>
                    <a:pt x="12" y="2"/>
                  </a:moveTo>
                  <a:lnTo>
                    <a:pt x="12" y="2"/>
                  </a:lnTo>
                  <a:lnTo>
                    <a:pt x="12" y="0"/>
                  </a:lnTo>
                  <a:lnTo>
                    <a:pt x="12" y="2"/>
                  </a:lnTo>
                  <a:close/>
                  <a:moveTo>
                    <a:pt x="12" y="2"/>
                  </a:moveTo>
                  <a:cubicBezTo>
                    <a:pt x="12" y="2"/>
                    <a:pt x="11" y="2"/>
                    <a:pt x="11" y="2"/>
                  </a:cubicBezTo>
                  <a:lnTo>
                    <a:pt x="10" y="1"/>
                  </a:lnTo>
                  <a:cubicBezTo>
                    <a:pt x="11" y="1"/>
                    <a:pt x="11" y="0"/>
                    <a:pt x="12" y="0"/>
                  </a:cubicBezTo>
                  <a:lnTo>
                    <a:pt x="12" y="2"/>
                  </a:lnTo>
                  <a:close/>
                  <a:moveTo>
                    <a:pt x="11" y="2"/>
                  </a:moveTo>
                  <a:cubicBezTo>
                    <a:pt x="10" y="2"/>
                    <a:pt x="10" y="2"/>
                    <a:pt x="9" y="3"/>
                  </a:cubicBezTo>
                  <a:lnTo>
                    <a:pt x="9" y="1"/>
                  </a:lnTo>
                  <a:cubicBezTo>
                    <a:pt x="9" y="1"/>
                    <a:pt x="10" y="1"/>
                    <a:pt x="10" y="1"/>
                  </a:cubicBezTo>
                  <a:lnTo>
                    <a:pt x="11" y="2"/>
                  </a:lnTo>
                  <a:close/>
                  <a:moveTo>
                    <a:pt x="9" y="3"/>
                  </a:moveTo>
                  <a:cubicBezTo>
                    <a:pt x="7" y="4"/>
                    <a:pt x="5" y="5"/>
                    <a:pt x="3" y="7"/>
                  </a:cubicBezTo>
                  <a:lnTo>
                    <a:pt x="2" y="6"/>
                  </a:lnTo>
                  <a:cubicBezTo>
                    <a:pt x="4" y="4"/>
                    <a:pt x="6" y="2"/>
                    <a:pt x="9" y="1"/>
                  </a:cubicBezTo>
                  <a:lnTo>
                    <a:pt x="9" y="3"/>
                  </a:lnTo>
                  <a:close/>
                  <a:moveTo>
                    <a:pt x="2" y="6"/>
                  </a:moveTo>
                  <a:lnTo>
                    <a:pt x="2" y="6"/>
                  </a:lnTo>
                  <a:lnTo>
                    <a:pt x="3" y="6"/>
                  </a:lnTo>
                  <a:lnTo>
                    <a:pt x="2" y="6"/>
                  </a:lnTo>
                  <a:close/>
                  <a:moveTo>
                    <a:pt x="3" y="7"/>
                  </a:moveTo>
                  <a:cubicBezTo>
                    <a:pt x="3" y="7"/>
                    <a:pt x="3" y="7"/>
                    <a:pt x="3" y="7"/>
                  </a:cubicBezTo>
                  <a:lnTo>
                    <a:pt x="2" y="7"/>
                  </a:lnTo>
                  <a:cubicBezTo>
                    <a:pt x="2" y="6"/>
                    <a:pt x="2" y="6"/>
                    <a:pt x="2" y="6"/>
                  </a:cubicBezTo>
                  <a:lnTo>
                    <a:pt x="3" y="7"/>
                  </a:lnTo>
                  <a:close/>
                  <a:moveTo>
                    <a:pt x="3" y="7"/>
                  </a:moveTo>
                  <a:cubicBezTo>
                    <a:pt x="2" y="8"/>
                    <a:pt x="2" y="9"/>
                    <a:pt x="1" y="10"/>
                  </a:cubicBezTo>
                  <a:lnTo>
                    <a:pt x="0" y="10"/>
                  </a:lnTo>
                  <a:cubicBezTo>
                    <a:pt x="0" y="9"/>
                    <a:pt x="1" y="7"/>
                    <a:pt x="2" y="7"/>
                  </a:cubicBezTo>
                  <a:lnTo>
                    <a:pt x="3" y="7"/>
                  </a:lnTo>
                  <a:close/>
                  <a:moveTo>
                    <a:pt x="1" y="10"/>
                  </a:moveTo>
                  <a:cubicBezTo>
                    <a:pt x="1" y="11"/>
                    <a:pt x="1" y="12"/>
                    <a:pt x="2" y="13"/>
                  </a:cubicBezTo>
                  <a:lnTo>
                    <a:pt x="1" y="14"/>
                  </a:lnTo>
                  <a:cubicBezTo>
                    <a:pt x="0" y="13"/>
                    <a:pt x="0" y="11"/>
                    <a:pt x="0" y="10"/>
                  </a:cubicBezTo>
                  <a:lnTo>
                    <a:pt x="1" y="10"/>
                  </a:lnTo>
                  <a:close/>
                  <a:moveTo>
                    <a:pt x="1" y="14"/>
                  </a:moveTo>
                  <a:lnTo>
                    <a:pt x="1" y="14"/>
                  </a:lnTo>
                  <a:lnTo>
                    <a:pt x="1" y="13"/>
                  </a:lnTo>
                  <a:lnTo>
                    <a:pt x="1" y="14"/>
                  </a:lnTo>
                  <a:close/>
                  <a:moveTo>
                    <a:pt x="2" y="13"/>
                  </a:moveTo>
                  <a:cubicBezTo>
                    <a:pt x="2" y="13"/>
                    <a:pt x="2" y="13"/>
                    <a:pt x="2" y="13"/>
                  </a:cubicBezTo>
                  <a:lnTo>
                    <a:pt x="1" y="14"/>
                  </a:lnTo>
                  <a:cubicBezTo>
                    <a:pt x="1" y="14"/>
                    <a:pt x="1" y="14"/>
                    <a:pt x="1" y="14"/>
                  </a:cubicBezTo>
                  <a:lnTo>
                    <a:pt x="2" y="13"/>
                  </a:lnTo>
                  <a:close/>
                  <a:moveTo>
                    <a:pt x="2" y="13"/>
                  </a:moveTo>
                  <a:lnTo>
                    <a:pt x="2" y="13"/>
                  </a:lnTo>
                  <a:close/>
                  <a:moveTo>
                    <a:pt x="2" y="13"/>
                  </a:moveTo>
                  <a:cubicBezTo>
                    <a:pt x="2" y="13"/>
                    <a:pt x="3" y="14"/>
                    <a:pt x="4" y="14"/>
                  </a:cubicBezTo>
                  <a:lnTo>
                    <a:pt x="3" y="15"/>
                  </a:lnTo>
                  <a:cubicBezTo>
                    <a:pt x="3" y="15"/>
                    <a:pt x="2" y="14"/>
                    <a:pt x="1" y="14"/>
                  </a:cubicBezTo>
                  <a:lnTo>
                    <a:pt x="2" y="13"/>
                  </a:lnTo>
                  <a:close/>
                  <a:moveTo>
                    <a:pt x="4" y="14"/>
                  </a:moveTo>
                  <a:cubicBezTo>
                    <a:pt x="6" y="14"/>
                    <a:pt x="8" y="14"/>
                    <a:pt x="10" y="14"/>
                  </a:cubicBezTo>
                  <a:lnTo>
                    <a:pt x="10" y="15"/>
                  </a:lnTo>
                  <a:cubicBezTo>
                    <a:pt x="8" y="16"/>
                    <a:pt x="5" y="16"/>
                    <a:pt x="3" y="15"/>
                  </a:cubicBezTo>
                  <a:lnTo>
                    <a:pt x="4" y="14"/>
                  </a:lnTo>
                  <a:close/>
                  <a:moveTo>
                    <a:pt x="10" y="14"/>
                  </a:moveTo>
                  <a:cubicBezTo>
                    <a:pt x="12" y="13"/>
                    <a:pt x="13" y="12"/>
                    <a:pt x="14" y="11"/>
                  </a:cubicBezTo>
                  <a:lnTo>
                    <a:pt x="15" y="12"/>
                  </a:lnTo>
                  <a:cubicBezTo>
                    <a:pt x="14" y="13"/>
                    <a:pt x="12" y="15"/>
                    <a:pt x="10" y="15"/>
                  </a:cubicBezTo>
                  <a:lnTo>
                    <a:pt x="10" y="14"/>
                  </a:lnTo>
                  <a:close/>
                  <a:moveTo>
                    <a:pt x="14" y="11"/>
                  </a:moveTo>
                  <a:cubicBezTo>
                    <a:pt x="15" y="10"/>
                    <a:pt x="15" y="10"/>
                    <a:pt x="15" y="9"/>
                  </a:cubicBezTo>
                  <a:lnTo>
                    <a:pt x="17" y="10"/>
                  </a:lnTo>
                  <a:cubicBezTo>
                    <a:pt x="16" y="10"/>
                    <a:pt x="16" y="11"/>
                    <a:pt x="15" y="12"/>
                  </a:cubicBezTo>
                  <a:lnTo>
                    <a:pt x="14" y="11"/>
                  </a:lnTo>
                  <a:close/>
                  <a:moveTo>
                    <a:pt x="17" y="10"/>
                  </a:moveTo>
                  <a:lnTo>
                    <a:pt x="17" y="10"/>
                  </a:lnTo>
                  <a:lnTo>
                    <a:pt x="16" y="9"/>
                  </a:lnTo>
                  <a:lnTo>
                    <a:pt x="17" y="10"/>
                  </a:lnTo>
                  <a:close/>
                  <a:moveTo>
                    <a:pt x="15" y="9"/>
                  </a:moveTo>
                  <a:cubicBezTo>
                    <a:pt x="16" y="8"/>
                    <a:pt x="16" y="7"/>
                    <a:pt x="16" y="6"/>
                  </a:cubicBezTo>
                  <a:lnTo>
                    <a:pt x="17" y="6"/>
                  </a:lnTo>
                  <a:cubicBezTo>
                    <a:pt x="17" y="7"/>
                    <a:pt x="17" y="8"/>
                    <a:pt x="17" y="10"/>
                  </a:cubicBezTo>
                  <a:lnTo>
                    <a:pt x="15" y="9"/>
                  </a:lnTo>
                  <a:close/>
                  <a:moveTo>
                    <a:pt x="17" y="6"/>
                  </a:moveTo>
                  <a:lnTo>
                    <a:pt x="17" y="6"/>
                  </a:lnTo>
                  <a:lnTo>
                    <a:pt x="16" y="6"/>
                  </a:lnTo>
                  <a:lnTo>
                    <a:pt x="17" y="6"/>
                  </a:lnTo>
                  <a:close/>
                  <a:moveTo>
                    <a:pt x="16" y="6"/>
                  </a:moveTo>
                  <a:cubicBezTo>
                    <a:pt x="16" y="5"/>
                    <a:pt x="15" y="4"/>
                    <a:pt x="15" y="3"/>
                  </a:cubicBezTo>
                  <a:lnTo>
                    <a:pt x="16" y="3"/>
                  </a:lnTo>
                  <a:cubicBezTo>
                    <a:pt x="17" y="3"/>
                    <a:pt x="17" y="4"/>
                    <a:pt x="17" y="6"/>
                  </a:cubicBezTo>
                  <a:lnTo>
                    <a:pt x="16" y="6"/>
                  </a:lnTo>
                  <a:close/>
                  <a:moveTo>
                    <a:pt x="15" y="3"/>
                  </a:moveTo>
                  <a:cubicBezTo>
                    <a:pt x="14" y="3"/>
                    <a:pt x="14" y="2"/>
                    <a:pt x="13" y="2"/>
                  </a:cubicBezTo>
                  <a:lnTo>
                    <a:pt x="14" y="1"/>
                  </a:lnTo>
                  <a:cubicBezTo>
                    <a:pt x="15" y="1"/>
                    <a:pt x="15" y="2"/>
                    <a:pt x="16" y="3"/>
                  </a:cubicBezTo>
                  <a:lnTo>
                    <a:pt x="15" y="3"/>
                  </a:lnTo>
                  <a:close/>
                  <a:moveTo>
                    <a:pt x="13" y="2"/>
                  </a:moveTo>
                  <a:cubicBezTo>
                    <a:pt x="13" y="2"/>
                    <a:pt x="12" y="2"/>
                    <a:pt x="12" y="2"/>
                  </a:cubicBezTo>
                  <a:lnTo>
                    <a:pt x="12" y="0"/>
                  </a:lnTo>
                  <a:cubicBezTo>
                    <a:pt x="12" y="0"/>
                    <a:pt x="13" y="0"/>
                    <a:pt x="14" y="1"/>
                  </a:cubicBezTo>
                  <a:lnTo>
                    <a:pt x="13" y="2"/>
                  </a:lnTo>
                  <a:close/>
                  <a:moveTo>
                    <a:pt x="12" y="0"/>
                  </a:moveTo>
                  <a:lnTo>
                    <a:pt x="12" y="0"/>
                  </a:lnTo>
                  <a:lnTo>
                    <a:pt x="12" y="1"/>
                  </a:lnTo>
                  <a:lnTo>
                    <a:pt x="12" y="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49" name="Freeform 154">
              <a:extLst>
                <a:ext uri="{FF2B5EF4-FFF2-40B4-BE49-F238E27FC236}">
                  <a16:creationId xmlns:a16="http://schemas.microsoft.com/office/drawing/2014/main" id="{7B5660A5-41FB-8719-5A4F-D4388E16EAB4}"/>
                </a:ext>
              </a:extLst>
            </p:cNvPr>
            <p:cNvSpPr>
              <a:spLocks/>
            </p:cNvSpPr>
            <p:nvPr/>
          </p:nvSpPr>
          <p:spPr bwMode="auto">
            <a:xfrm>
              <a:off x="3636" y="1391"/>
              <a:ext cx="89" cy="84"/>
            </a:xfrm>
            <a:custGeom>
              <a:avLst/>
              <a:gdLst>
                <a:gd name="T0" fmla="*/ 415480 w 16"/>
                <a:gd name="T1" fmla="*/ 0 h 15"/>
                <a:gd name="T2" fmla="*/ 0 w 16"/>
                <a:gd name="T3" fmla="*/ 214441 h 15"/>
                <a:gd name="T4" fmla="*/ 0 w 16"/>
                <a:gd name="T5" fmla="*/ 429727 h 15"/>
                <a:gd name="T6" fmla="*/ 31684 w 16"/>
                <a:gd name="T7" fmla="*/ 429727 h 15"/>
                <a:gd name="T8" fmla="*/ 298801 w 16"/>
                <a:gd name="T9" fmla="*/ 368794 h 15"/>
                <a:gd name="T10" fmla="*/ 383985 w 16"/>
                <a:gd name="T11" fmla="*/ 120988 h 15"/>
                <a:gd name="T12" fmla="*/ 442341 w 16"/>
                <a:gd name="T13" fmla="*/ 0 h 15"/>
                <a:gd name="T14" fmla="*/ 415480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 h="15">
                  <a:moveTo>
                    <a:pt x="14" y="0"/>
                  </a:moveTo>
                  <a:cubicBezTo>
                    <a:pt x="10" y="3"/>
                    <a:pt x="2" y="2"/>
                    <a:pt x="0" y="7"/>
                  </a:cubicBezTo>
                  <a:cubicBezTo>
                    <a:pt x="0" y="9"/>
                    <a:pt x="1" y="11"/>
                    <a:pt x="0" y="14"/>
                  </a:cubicBezTo>
                  <a:cubicBezTo>
                    <a:pt x="0" y="14"/>
                    <a:pt x="1" y="15"/>
                    <a:pt x="1" y="14"/>
                  </a:cubicBezTo>
                  <a:cubicBezTo>
                    <a:pt x="4" y="13"/>
                    <a:pt x="9" y="15"/>
                    <a:pt x="10" y="12"/>
                  </a:cubicBezTo>
                  <a:cubicBezTo>
                    <a:pt x="11" y="9"/>
                    <a:pt x="12" y="6"/>
                    <a:pt x="13" y="4"/>
                  </a:cubicBezTo>
                  <a:cubicBezTo>
                    <a:pt x="13" y="2"/>
                    <a:pt x="16" y="2"/>
                    <a:pt x="15" y="0"/>
                  </a:cubicBezTo>
                  <a:cubicBezTo>
                    <a:pt x="15" y="0"/>
                    <a:pt x="15"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0" name="Freeform 155">
              <a:extLst>
                <a:ext uri="{FF2B5EF4-FFF2-40B4-BE49-F238E27FC236}">
                  <a16:creationId xmlns:a16="http://schemas.microsoft.com/office/drawing/2014/main" id="{5948790D-5EDC-177F-7D69-F70FA632F8DA}"/>
                </a:ext>
              </a:extLst>
            </p:cNvPr>
            <p:cNvSpPr>
              <a:spLocks noEditPoints="1"/>
            </p:cNvSpPr>
            <p:nvPr/>
          </p:nvSpPr>
          <p:spPr bwMode="auto">
            <a:xfrm>
              <a:off x="3630" y="1386"/>
              <a:ext cx="95" cy="89"/>
            </a:xfrm>
            <a:custGeom>
              <a:avLst/>
              <a:gdLst>
                <a:gd name="T0" fmla="*/ 484634 w 17"/>
                <a:gd name="T1" fmla="*/ 58356 h 16"/>
                <a:gd name="T2" fmla="*/ 457403 w 17"/>
                <a:gd name="T3" fmla="*/ 31684 h 16"/>
                <a:gd name="T4" fmla="*/ 484634 w 17"/>
                <a:gd name="T5" fmla="*/ 58356 h 16"/>
                <a:gd name="T6" fmla="*/ 457403 w 17"/>
                <a:gd name="T7" fmla="*/ 31684 h 16"/>
                <a:gd name="T8" fmla="*/ 484634 w 17"/>
                <a:gd name="T9" fmla="*/ 58356 h 16"/>
                <a:gd name="T10" fmla="*/ 305224 w 17"/>
                <a:gd name="T11" fmla="*/ 58356 h 16"/>
                <a:gd name="T12" fmla="*/ 484634 w 17"/>
                <a:gd name="T13" fmla="*/ 58356 h 16"/>
                <a:gd name="T14" fmla="*/ 59520 w 17"/>
                <a:gd name="T15" fmla="*/ 239393 h 16"/>
                <a:gd name="T16" fmla="*/ 305224 w 17"/>
                <a:gd name="T17" fmla="*/ 58356 h 16"/>
                <a:gd name="T18" fmla="*/ 33166 w 17"/>
                <a:gd name="T19" fmla="*/ 239393 h 16"/>
                <a:gd name="T20" fmla="*/ 33166 w 17"/>
                <a:gd name="T21" fmla="*/ 239393 h 16"/>
                <a:gd name="T22" fmla="*/ 59520 w 17"/>
                <a:gd name="T23" fmla="*/ 298801 h 16"/>
                <a:gd name="T24" fmla="*/ 33166 w 17"/>
                <a:gd name="T25" fmla="*/ 239393 h 16"/>
                <a:gd name="T26" fmla="*/ 59520 w 17"/>
                <a:gd name="T27" fmla="*/ 298801 h 16"/>
                <a:gd name="T28" fmla="*/ 0 w 17"/>
                <a:gd name="T29" fmla="*/ 415480 h 16"/>
                <a:gd name="T30" fmla="*/ 59520 w 17"/>
                <a:gd name="T31" fmla="*/ 298801 h 16"/>
                <a:gd name="T32" fmla="*/ 0 w 17"/>
                <a:gd name="T33" fmla="*/ 415480 h 16"/>
                <a:gd name="T34" fmla="*/ 0 w 17"/>
                <a:gd name="T35" fmla="*/ 415480 h 16"/>
                <a:gd name="T36" fmla="*/ 33166 w 17"/>
                <a:gd name="T37" fmla="*/ 442341 h 16"/>
                <a:gd name="T38" fmla="*/ 0 w 17"/>
                <a:gd name="T39" fmla="*/ 415480 h 16"/>
                <a:gd name="T40" fmla="*/ 0 w 17"/>
                <a:gd name="T41" fmla="*/ 442341 h 16"/>
                <a:gd name="T42" fmla="*/ 33166 w 17"/>
                <a:gd name="T43" fmla="*/ 442341 h 16"/>
                <a:gd name="T44" fmla="*/ 33166 w 17"/>
                <a:gd name="T45" fmla="*/ 442341 h 16"/>
                <a:gd name="T46" fmla="*/ 33166 w 17"/>
                <a:gd name="T47" fmla="*/ 473836 h 16"/>
                <a:gd name="T48" fmla="*/ 33166 w 17"/>
                <a:gd name="T49" fmla="*/ 442341 h 16"/>
                <a:gd name="T50" fmla="*/ 59520 w 17"/>
                <a:gd name="T51" fmla="*/ 442341 h 16"/>
                <a:gd name="T52" fmla="*/ 33166 w 17"/>
                <a:gd name="T53" fmla="*/ 473836 h 16"/>
                <a:gd name="T54" fmla="*/ 59520 w 17"/>
                <a:gd name="T55" fmla="*/ 442341 h 16"/>
                <a:gd name="T56" fmla="*/ 59520 w 17"/>
                <a:gd name="T57" fmla="*/ 442341 h 16"/>
                <a:gd name="T58" fmla="*/ 59520 w 17"/>
                <a:gd name="T59" fmla="*/ 442341 h 16"/>
                <a:gd name="T60" fmla="*/ 33166 w 17"/>
                <a:gd name="T61" fmla="*/ 473836 h 16"/>
                <a:gd name="T62" fmla="*/ 59520 w 17"/>
                <a:gd name="T63" fmla="*/ 442341 h 16"/>
                <a:gd name="T64" fmla="*/ 59520 w 17"/>
                <a:gd name="T65" fmla="*/ 442341 h 16"/>
                <a:gd name="T66" fmla="*/ 59520 w 17"/>
                <a:gd name="T67" fmla="*/ 442341 h 16"/>
                <a:gd name="T68" fmla="*/ 59520 w 17"/>
                <a:gd name="T69" fmla="*/ 473836 h 16"/>
                <a:gd name="T70" fmla="*/ 59520 w 17"/>
                <a:gd name="T71" fmla="*/ 442341 h 16"/>
                <a:gd name="T72" fmla="*/ 59520 w 17"/>
                <a:gd name="T73" fmla="*/ 473836 h 16"/>
                <a:gd name="T74" fmla="*/ 59520 w 17"/>
                <a:gd name="T75" fmla="*/ 473836 h 16"/>
                <a:gd name="T76" fmla="*/ 185339 w 17"/>
                <a:gd name="T77" fmla="*/ 415480 h 16"/>
                <a:gd name="T78" fmla="*/ 59520 w 17"/>
                <a:gd name="T79" fmla="*/ 473836 h 16"/>
                <a:gd name="T80" fmla="*/ 185339 w 17"/>
                <a:gd name="T81" fmla="*/ 415480 h 16"/>
                <a:gd name="T82" fmla="*/ 364716 w 17"/>
                <a:gd name="T83" fmla="*/ 383985 h 16"/>
                <a:gd name="T84" fmla="*/ 185339 w 17"/>
                <a:gd name="T85" fmla="*/ 415480 h 16"/>
                <a:gd name="T86" fmla="*/ 364716 w 17"/>
                <a:gd name="T87" fmla="*/ 383985 h 16"/>
                <a:gd name="T88" fmla="*/ 364716 w 17"/>
                <a:gd name="T89" fmla="*/ 383985 h 16"/>
                <a:gd name="T90" fmla="*/ 364716 w 17"/>
                <a:gd name="T91" fmla="*/ 266099 h 16"/>
                <a:gd name="T92" fmla="*/ 364716 w 17"/>
                <a:gd name="T93" fmla="*/ 383985 h 16"/>
                <a:gd name="T94" fmla="*/ 364716 w 17"/>
                <a:gd name="T95" fmla="*/ 266099 h 16"/>
                <a:gd name="T96" fmla="*/ 425114 w 17"/>
                <a:gd name="T97" fmla="*/ 149387 h 16"/>
                <a:gd name="T98" fmla="*/ 364716 w 17"/>
                <a:gd name="T99" fmla="*/ 266099 h 16"/>
                <a:gd name="T100" fmla="*/ 397882 w 17"/>
                <a:gd name="T101" fmla="*/ 116868 h 16"/>
                <a:gd name="T102" fmla="*/ 397882 w 17"/>
                <a:gd name="T103" fmla="*/ 116868 h 16"/>
                <a:gd name="T104" fmla="*/ 457403 w 17"/>
                <a:gd name="T105" fmla="*/ 90875 h 16"/>
                <a:gd name="T106" fmla="*/ 425114 w 17"/>
                <a:gd name="T107" fmla="*/ 149387 h 16"/>
                <a:gd name="T108" fmla="*/ 457403 w 17"/>
                <a:gd name="T109" fmla="*/ 90875 h 16"/>
                <a:gd name="T110" fmla="*/ 457403 w 17"/>
                <a:gd name="T111" fmla="*/ 90875 h 16"/>
                <a:gd name="T112" fmla="*/ 484634 w 17"/>
                <a:gd name="T113" fmla="*/ 31684 h 16"/>
                <a:gd name="T114" fmla="*/ 457403 w 17"/>
                <a:gd name="T115" fmla="*/ 116868 h 16"/>
                <a:gd name="T116" fmla="*/ 484634 w 17"/>
                <a:gd name="T117" fmla="*/ 0 h 16"/>
                <a:gd name="T118" fmla="*/ 517767 w 17"/>
                <a:gd name="T119" fmla="*/ 31684 h 16"/>
                <a:gd name="T120" fmla="*/ 484634 w 17"/>
                <a:gd name="T121" fmla="*/ 0 h 16"/>
                <a:gd name="T122" fmla="*/ 484634 w 17"/>
                <a:gd name="T123" fmla="*/ 58356 h 16"/>
                <a:gd name="T124" fmla="*/ 484634 w 17"/>
                <a:gd name="T125" fmla="*/ 0 h 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 h="16">
                  <a:moveTo>
                    <a:pt x="16" y="2"/>
                  </a:moveTo>
                  <a:lnTo>
                    <a:pt x="16" y="2"/>
                  </a:lnTo>
                  <a:lnTo>
                    <a:pt x="15" y="1"/>
                  </a:lnTo>
                  <a:lnTo>
                    <a:pt x="16" y="2"/>
                  </a:lnTo>
                  <a:close/>
                  <a:moveTo>
                    <a:pt x="16" y="2"/>
                  </a:moveTo>
                  <a:lnTo>
                    <a:pt x="16" y="2"/>
                  </a:lnTo>
                  <a:lnTo>
                    <a:pt x="15" y="1"/>
                  </a:lnTo>
                  <a:lnTo>
                    <a:pt x="16" y="2"/>
                  </a:lnTo>
                  <a:close/>
                  <a:moveTo>
                    <a:pt x="16" y="2"/>
                  </a:moveTo>
                  <a:cubicBezTo>
                    <a:pt x="14" y="3"/>
                    <a:pt x="12" y="3"/>
                    <a:pt x="10" y="4"/>
                  </a:cubicBezTo>
                  <a:lnTo>
                    <a:pt x="10" y="2"/>
                  </a:lnTo>
                  <a:cubicBezTo>
                    <a:pt x="12" y="2"/>
                    <a:pt x="14" y="1"/>
                    <a:pt x="15" y="1"/>
                  </a:cubicBezTo>
                  <a:lnTo>
                    <a:pt x="16" y="2"/>
                  </a:lnTo>
                  <a:close/>
                  <a:moveTo>
                    <a:pt x="10" y="4"/>
                  </a:moveTo>
                  <a:cubicBezTo>
                    <a:pt x="6" y="5"/>
                    <a:pt x="3" y="5"/>
                    <a:pt x="2" y="8"/>
                  </a:cubicBezTo>
                  <a:lnTo>
                    <a:pt x="1" y="8"/>
                  </a:lnTo>
                  <a:cubicBezTo>
                    <a:pt x="2" y="4"/>
                    <a:pt x="6" y="3"/>
                    <a:pt x="10" y="2"/>
                  </a:cubicBezTo>
                  <a:lnTo>
                    <a:pt x="10" y="4"/>
                  </a:lnTo>
                  <a:close/>
                  <a:moveTo>
                    <a:pt x="1" y="8"/>
                  </a:moveTo>
                  <a:lnTo>
                    <a:pt x="1" y="8"/>
                  </a:lnTo>
                  <a:close/>
                  <a:moveTo>
                    <a:pt x="2" y="8"/>
                  </a:moveTo>
                  <a:cubicBezTo>
                    <a:pt x="2" y="9"/>
                    <a:pt x="2" y="10"/>
                    <a:pt x="2" y="10"/>
                  </a:cubicBezTo>
                  <a:lnTo>
                    <a:pt x="0" y="11"/>
                  </a:lnTo>
                  <a:cubicBezTo>
                    <a:pt x="0" y="10"/>
                    <a:pt x="0" y="9"/>
                    <a:pt x="1" y="8"/>
                  </a:cubicBezTo>
                  <a:lnTo>
                    <a:pt x="2" y="8"/>
                  </a:lnTo>
                  <a:close/>
                  <a:moveTo>
                    <a:pt x="2" y="10"/>
                  </a:moveTo>
                  <a:cubicBezTo>
                    <a:pt x="2" y="12"/>
                    <a:pt x="2" y="13"/>
                    <a:pt x="1" y="15"/>
                  </a:cubicBezTo>
                  <a:lnTo>
                    <a:pt x="0" y="14"/>
                  </a:lnTo>
                  <a:cubicBezTo>
                    <a:pt x="1" y="13"/>
                    <a:pt x="1" y="12"/>
                    <a:pt x="0" y="11"/>
                  </a:cubicBezTo>
                  <a:lnTo>
                    <a:pt x="2" y="10"/>
                  </a:lnTo>
                  <a:close/>
                  <a:moveTo>
                    <a:pt x="0" y="14"/>
                  </a:moveTo>
                  <a:lnTo>
                    <a:pt x="0" y="14"/>
                  </a:lnTo>
                  <a:lnTo>
                    <a:pt x="1" y="15"/>
                  </a:lnTo>
                  <a:lnTo>
                    <a:pt x="0" y="14"/>
                  </a:lnTo>
                  <a:close/>
                  <a:moveTo>
                    <a:pt x="1" y="15"/>
                  </a:moveTo>
                  <a:cubicBezTo>
                    <a:pt x="1" y="15"/>
                    <a:pt x="1" y="14"/>
                    <a:pt x="1" y="15"/>
                  </a:cubicBezTo>
                  <a:lnTo>
                    <a:pt x="0" y="15"/>
                  </a:lnTo>
                  <a:cubicBezTo>
                    <a:pt x="0" y="15"/>
                    <a:pt x="0" y="15"/>
                    <a:pt x="0" y="14"/>
                  </a:cubicBezTo>
                  <a:lnTo>
                    <a:pt x="1" y="15"/>
                  </a:lnTo>
                  <a:close/>
                  <a:moveTo>
                    <a:pt x="0" y="15"/>
                  </a:moveTo>
                  <a:lnTo>
                    <a:pt x="0" y="15"/>
                  </a:lnTo>
                  <a:lnTo>
                    <a:pt x="1" y="15"/>
                  </a:lnTo>
                  <a:lnTo>
                    <a:pt x="0" y="15"/>
                  </a:lnTo>
                  <a:close/>
                  <a:moveTo>
                    <a:pt x="1" y="15"/>
                  </a:moveTo>
                  <a:cubicBezTo>
                    <a:pt x="1" y="15"/>
                    <a:pt x="1" y="15"/>
                    <a:pt x="2" y="15"/>
                  </a:cubicBezTo>
                  <a:lnTo>
                    <a:pt x="1" y="16"/>
                  </a:lnTo>
                  <a:cubicBezTo>
                    <a:pt x="0" y="16"/>
                    <a:pt x="0" y="15"/>
                    <a:pt x="0" y="15"/>
                  </a:cubicBezTo>
                  <a:lnTo>
                    <a:pt x="1" y="15"/>
                  </a:lnTo>
                  <a:close/>
                  <a:moveTo>
                    <a:pt x="2" y="15"/>
                  </a:moveTo>
                  <a:cubicBezTo>
                    <a:pt x="2" y="15"/>
                    <a:pt x="2" y="15"/>
                    <a:pt x="2" y="15"/>
                  </a:cubicBezTo>
                  <a:lnTo>
                    <a:pt x="1" y="16"/>
                  </a:lnTo>
                  <a:cubicBezTo>
                    <a:pt x="1" y="16"/>
                    <a:pt x="1" y="16"/>
                    <a:pt x="1" y="16"/>
                  </a:cubicBezTo>
                  <a:lnTo>
                    <a:pt x="2" y="15"/>
                  </a:lnTo>
                  <a:close/>
                  <a:moveTo>
                    <a:pt x="2" y="15"/>
                  </a:moveTo>
                  <a:lnTo>
                    <a:pt x="2" y="15"/>
                  </a:lnTo>
                  <a:close/>
                  <a:moveTo>
                    <a:pt x="2" y="15"/>
                  </a:moveTo>
                  <a:cubicBezTo>
                    <a:pt x="2" y="15"/>
                    <a:pt x="2" y="15"/>
                    <a:pt x="2" y="15"/>
                  </a:cubicBezTo>
                  <a:lnTo>
                    <a:pt x="2" y="16"/>
                  </a:lnTo>
                  <a:cubicBezTo>
                    <a:pt x="2" y="16"/>
                    <a:pt x="2" y="16"/>
                    <a:pt x="1" y="16"/>
                  </a:cubicBezTo>
                  <a:lnTo>
                    <a:pt x="2" y="15"/>
                  </a:lnTo>
                  <a:close/>
                  <a:moveTo>
                    <a:pt x="2" y="15"/>
                  </a:moveTo>
                  <a:lnTo>
                    <a:pt x="2" y="15"/>
                  </a:lnTo>
                  <a:close/>
                  <a:moveTo>
                    <a:pt x="2" y="15"/>
                  </a:moveTo>
                  <a:lnTo>
                    <a:pt x="2" y="15"/>
                  </a:lnTo>
                  <a:lnTo>
                    <a:pt x="2" y="16"/>
                  </a:lnTo>
                  <a:lnTo>
                    <a:pt x="2" y="15"/>
                  </a:lnTo>
                  <a:close/>
                  <a:moveTo>
                    <a:pt x="2" y="16"/>
                  </a:moveTo>
                  <a:lnTo>
                    <a:pt x="2" y="16"/>
                  </a:lnTo>
                  <a:lnTo>
                    <a:pt x="2" y="15"/>
                  </a:lnTo>
                  <a:lnTo>
                    <a:pt x="2" y="16"/>
                  </a:lnTo>
                  <a:close/>
                  <a:moveTo>
                    <a:pt x="2" y="15"/>
                  </a:moveTo>
                  <a:cubicBezTo>
                    <a:pt x="3" y="14"/>
                    <a:pt x="4" y="14"/>
                    <a:pt x="6" y="14"/>
                  </a:cubicBezTo>
                  <a:lnTo>
                    <a:pt x="6" y="16"/>
                  </a:lnTo>
                  <a:cubicBezTo>
                    <a:pt x="5" y="16"/>
                    <a:pt x="3" y="16"/>
                    <a:pt x="2" y="16"/>
                  </a:cubicBezTo>
                  <a:lnTo>
                    <a:pt x="2" y="15"/>
                  </a:lnTo>
                  <a:close/>
                  <a:moveTo>
                    <a:pt x="6" y="14"/>
                  </a:moveTo>
                  <a:cubicBezTo>
                    <a:pt x="8" y="14"/>
                    <a:pt x="10" y="14"/>
                    <a:pt x="10" y="13"/>
                  </a:cubicBezTo>
                  <a:lnTo>
                    <a:pt x="12" y="13"/>
                  </a:lnTo>
                  <a:cubicBezTo>
                    <a:pt x="11" y="15"/>
                    <a:pt x="8" y="16"/>
                    <a:pt x="6" y="16"/>
                  </a:cubicBezTo>
                  <a:lnTo>
                    <a:pt x="6" y="14"/>
                  </a:lnTo>
                  <a:close/>
                  <a:moveTo>
                    <a:pt x="12" y="13"/>
                  </a:moveTo>
                  <a:lnTo>
                    <a:pt x="12" y="13"/>
                  </a:lnTo>
                  <a:lnTo>
                    <a:pt x="11" y="13"/>
                  </a:lnTo>
                  <a:lnTo>
                    <a:pt x="12" y="13"/>
                  </a:lnTo>
                  <a:close/>
                  <a:moveTo>
                    <a:pt x="10" y="13"/>
                  </a:moveTo>
                  <a:cubicBezTo>
                    <a:pt x="11" y="11"/>
                    <a:pt x="11" y="10"/>
                    <a:pt x="12" y="9"/>
                  </a:cubicBezTo>
                  <a:lnTo>
                    <a:pt x="13" y="10"/>
                  </a:lnTo>
                  <a:cubicBezTo>
                    <a:pt x="12" y="11"/>
                    <a:pt x="12" y="12"/>
                    <a:pt x="12" y="13"/>
                  </a:cubicBezTo>
                  <a:lnTo>
                    <a:pt x="10" y="13"/>
                  </a:lnTo>
                  <a:close/>
                  <a:moveTo>
                    <a:pt x="12" y="9"/>
                  </a:moveTo>
                  <a:cubicBezTo>
                    <a:pt x="12" y="8"/>
                    <a:pt x="13" y="6"/>
                    <a:pt x="13" y="4"/>
                  </a:cubicBezTo>
                  <a:lnTo>
                    <a:pt x="14" y="5"/>
                  </a:lnTo>
                  <a:cubicBezTo>
                    <a:pt x="14" y="6"/>
                    <a:pt x="13" y="8"/>
                    <a:pt x="13" y="10"/>
                  </a:cubicBezTo>
                  <a:lnTo>
                    <a:pt x="12" y="9"/>
                  </a:lnTo>
                  <a:close/>
                  <a:moveTo>
                    <a:pt x="13" y="4"/>
                  </a:moveTo>
                  <a:lnTo>
                    <a:pt x="13" y="4"/>
                  </a:lnTo>
                  <a:lnTo>
                    <a:pt x="14" y="5"/>
                  </a:lnTo>
                  <a:lnTo>
                    <a:pt x="13" y="4"/>
                  </a:lnTo>
                  <a:close/>
                  <a:moveTo>
                    <a:pt x="13" y="4"/>
                  </a:moveTo>
                  <a:cubicBezTo>
                    <a:pt x="14" y="4"/>
                    <a:pt x="14" y="3"/>
                    <a:pt x="15" y="3"/>
                  </a:cubicBezTo>
                  <a:lnTo>
                    <a:pt x="15" y="4"/>
                  </a:lnTo>
                  <a:cubicBezTo>
                    <a:pt x="15" y="4"/>
                    <a:pt x="15" y="5"/>
                    <a:pt x="14" y="5"/>
                  </a:cubicBezTo>
                  <a:lnTo>
                    <a:pt x="13" y="4"/>
                  </a:lnTo>
                  <a:close/>
                  <a:moveTo>
                    <a:pt x="15" y="3"/>
                  </a:moveTo>
                  <a:lnTo>
                    <a:pt x="15" y="3"/>
                  </a:lnTo>
                  <a:close/>
                  <a:moveTo>
                    <a:pt x="15" y="3"/>
                  </a:moveTo>
                  <a:cubicBezTo>
                    <a:pt x="15" y="2"/>
                    <a:pt x="16" y="2"/>
                    <a:pt x="16" y="1"/>
                  </a:cubicBezTo>
                  <a:lnTo>
                    <a:pt x="17" y="1"/>
                  </a:lnTo>
                  <a:cubicBezTo>
                    <a:pt x="17" y="2"/>
                    <a:pt x="16" y="3"/>
                    <a:pt x="15" y="4"/>
                  </a:cubicBezTo>
                  <a:lnTo>
                    <a:pt x="15" y="3"/>
                  </a:lnTo>
                  <a:close/>
                  <a:moveTo>
                    <a:pt x="16" y="0"/>
                  </a:moveTo>
                  <a:lnTo>
                    <a:pt x="17" y="0"/>
                  </a:lnTo>
                  <a:lnTo>
                    <a:pt x="17" y="1"/>
                  </a:lnTo>
                  <a:lnTo>
                    <a:pt x="16" y="1"/>
                  </a:lnTo>
                  <a:lnTo>
                    <a:pt x="16" y="0"/>
                  </a:lnTo>
                  <a:close/>
                  <a:moveTo>
                    <a:pt x="17" y="1"/>
                  </a:moveTo>
                  <a:lnTo>
                    <a:pt x="16" y="2"/>
                  </a:lnTo>
                  <a:lnTo>
                    <a:pt x="15" y="1"/>
                  </a:lnTo>
                  <a:lnTo>
                    <a:pt x="16" y="0"/>
                  </a:lnTo>
                  <a:lnTo>
                    <a:pt x="17"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1" name="Freeform 156">
              <a:extLst>
                <a:ext uri="{FF2B5EF4-FFF2-40B4-BE49-F238E27FC236}">
                  <a16:creationId xmlns:a16="http://schemas.microsoft.com/office/drawing/2014/main" id="{FC84294B-5A56-371B-1897-0519D77709F6}"/>
                </a:ext>
              </a:extLst>
            </p:cNvPr>
            <p:cNvSpPr>
              <a:spLocks/>
            </p:cNvSpPr>
            <p:nvPr/>
          </p:nvSpPr>
          <p:spPr bwMode="auto">
            <a:xfrm>
              <a:off x="3703" y="1397"/>
              <a:ext cx="61" cy="73"/>
            </a:xfrm>
            <a:custGeom>
              <a:avLst/>
              <a:gdLst>
                <a:gd name="T0" fmla="*/ 230735 w 11"/>
                <a:gd name="T1" fmla="*/ 61612 h 13"/>
                <a:gd name="T2" fmla="*/ 88844 w 11"/>
                <a:gd name="T3" fmla="*/ 94378 h 13"/>
                <a:gd name="T4" fmla="*/ 31215 w 11"/>
                <a:gd name="T5" fmla="*/ 312170 h 13"/>
                <a:gd name="T6" fmla="*/ 115445 w 11"/>
                <a:gd name="T7" fmla="*/ 373788 h 13"/>
                <a:gd name="T8" fmla="*/ 230735 w 11"/>
                <a:gd name="T9" fmla="*/ 61612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8" y="2"/>
                  </a:moveTo>
                  <a:cubicBezTo>
                    <a:pt x="7" y="0"/>
                    <a:pt x="4" y="2"/>
                    <a:pt x="3" y="3"/>
                  </a:cubicBezTo>
                  <a:cubicBezTo>
                    <a:pt x="2" y="5"/>
                    <a:pt x="3" y="8"/>
                    <a:pt x="1" y="10"/>
                  </a:cubicBezTo>
                  <a:cubicBezTo>
                    <a:pt x="0" y="12"/>
                    <a:pt x="2" y="13"/>
                    <a:pt x="4" y="12"/>
                  </a:cubicBezTo>
                  <a:cubicBezTo>
                    <a:pt x="8" y="11"/>
                    <a:pt x="11" y="5"/>
                    <a:pt x="8"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2" name="Freeform 157">
              <a:extLst>
                <a:ext uri="{FF2B5EF4-FFF2-40B4-BE49-F238E27FC236}">
                  <a16:creationId xmlns:a16="http://schemas.microsoft.com/office/drawing/2014/main" id="{57A9958D-D332-106B-B7C5-234A8E135DA7}"/>
                </a:ext>
              </a:extLst>
            </p:cNvPr>
            <p:cNvSpPr>
              <a:spLocks noEditPoints="1"/>
            </p:cNvSpPr>
            <p:nvPr/>
          </p:nvSpPr>
          <p:spPr bwMode="auto">
            <a:xfrm>
              <a:off x="3703" y="1397"/>
              <a:ext cx="56" cy="73"/>
            </a:xfrm>
            <a:custGeom>
              <a:avLst/>
              <a:gdLst>
                <a:gd name="T0" fmla="*/ 214441 w 10"/>
                <a:gd name="T1" fmla="*/ 61612 h 13"/>
                <a:gd name="T2" fmla="*/ 275374 w 10"/>
                <a:gd name="T3" fmla="*/ 33833 h 13"/>
                <a:gd name="T4" fmla="*/ 214441 w 10"/>
                <a:gd name="T5" fmla="*/ 61612 h 13"/>
                <a:gd name="T6" fmla="*/ 154353 w 10"/>
                <a:gd name="T7" fmla="*/ 33833 h 13"/>
                <a:gd name="T8" fmla="*/ 214441 w 10"/>
                <a:gd name="T9" fmla="*/ 61612 h 13"/>
                <a:gd name="T10" fmla="*/ 120988 w 10"/>
                <a:gd name="T11" fmla="*/ 94378 h 13"/>
                <a:gd name="T12" fmla="*/ 154353 w 10"/>
                <a:gd name="T13" fmla="*/ 33833 h 13"/>
                <a:gd name="T14" fmla="*/ 120988 w 10"/>
                <a:gd name="T15" fmla="*/ 94378 h 13"/>
                <a:gd name="T16" fmla="*/ 60934 w 10"/>
                <a:gd name="T17" fmla="*/ 94378 h 13"/>
                <a:gd name="T18" fmla="*/ 120988 w 10"/>
                <a:gd name="T19" fmla="*/ 94378 h 13"/>
                <a:gd name="T20" fmla="*/ 93419 w 10"/>
                <a:gd name="T21" fmla="*/ 123230 h 13"/>
                <a:gd name="T22" fmla="*/ 120988 w 10"/>
                <a:gd name="T23" fmla="*/ 123230 h 13"/>
                <a:gd name="T24" fmla="*/ 93419 w 10"/>
                <a:gd name="T25" fmla="*/ 189985 h 13"/>
                <a:gd name="T26" fmla="*/ 60934 w 10"/>
                <a:gd name="T27" fmla="*/ 94378 h 13"/>
                <a:gd name="T28" fmla="*/ 93419 w 10"/>
                <a:gd name="T29" fmla="*/ 189985 h 13"/>
                <a:gd name="T30" fmla="*/ 33365 w 10"/>
                <a:gd name="T31" fmla="*/ 312170 h 13"/>
                <a:gd name="T32" fmla="*/ 93419 w 10"/>
                <a:gd name="T33" fmla="*/ 189985 h 13"/>
                <a:gd name="T34" fmla="*/ 0 w 10"/>
                <a:gd name="T35" fmla="*/ 312170 h 13"/>
                <a:gd name="T36" fmla="*/ 33365 w 10"/>
                <a:gd name="T37" fmla="*/ 312170 h 13"/>
                <a:gd name="T38" fmla="*/ 60934 w 10"/>
                <a:gd name="T39" fmla="*/ 312170 h 13"/>
                <a:gd name="T40" fmla="*/ 0 w 10"/>
                <a:gd name="T41" fmla="*/ 345975 h 13"/>
                <a:gd name="T42" fmla="*/ 60934 w 10"/>
                <a:gd name="T43" fmla="*/ 312170 h 13"/>
                <a:gd name="T44" fmla="*/ 60934 w 10"/>
                <a:gd name="T45" fmla="*/ 345975 h 13"/>
                <a:gd name="T46" fmla="*/ 0 w 10"/>
                <a:gd name="T47" fmla="*/ 345975 h 13"/>
                <a:gd name="T48" fmla="*/ 60934 w 10"/>
                <a:gd name="T49" fmla="*/ 345975 h 13"/>
                <a:gd name="T50" fmla="*/ 60934 w 10"/>
                <a:gd name="T51" fmla="*/ 407621 h 13"/>
                <a:gd name="T52" fmla="*/ 60934 w 10"/>
                <a:gd name="T53" fmla="*/ 345975 h 13"/>
                <a:gd name="T54" fmla="*/ 120988 w 10"/>
                <a:gd name="T55" fmla="*/ 345975 h 13"/>
                <a:gd name="T56" fmla="*/ 60934 w 10"/>
                <a:gd name="T57" fmla="*/ 407621 h 13"/>
                <a:gd name="T58" fmla="*/ 120988 w 10"/>
                <a:gd name="T59" fmla="*/ 345975 h 13"/>
                <a:gd name="T60" fmla="*/ 120988 w 10"/>
                <a:gd name="T61" fmla="*/ 373788 h 13"/>
                <a:gd name="T62" fmla="*/ 120988 w 10"/>
                <a:gd name="T63" fmla="*/ 345975 h 13"/>
                <a:gd name="T64" fmla="*/ 214441 w 10"/>
                <a:gd name="T65" fmla="*/ 345975 h 13"/>
                <a:gd name="T66" fmla="*/ 120988 w 10"/>
                <a:gd name="T67" fmla="*/ 345975 h 13"/>
                <a:gd name="T68" fmla="*/ 247806 w 10"/>
                <a:gd name="T69" fmla="*/ 217793 h 13"/>
                <a:gd name="T70" fmla="*/ 214441 w 10"/>
                <a:gd name="T71" fmla="*/ 345975 h 13"/>
                <a:gd name="T72" fmla="*/ 247806 w 10"/>
                <a:gd name="T73" fmla="*/ 217793 h 13"/>
                <a:gd name="T74" fmla="*/ 308739 w 10"/>
                <a:gd name="T75" fmla="*/ 94378 h 13"/>
                <a:gd name="T76" fmla="*/ 247806 w 10"/>
                <a:gd name="T77" fmla="*/ 217793 h 13"/>
                <a:gd name="T78" fmla="*/ 247806 w 10"/>
                <a:gd name="T79" fmla="*/ 61612 h 13"/>
                <a:gd name="T80" fmla="*/ 308739 w 10"/>
                <a:gd name="T81" fmla="*/ 94378 h 13"/>
                <a:gd name="T82" fmla="*/ 275374 w 10"/>
                <a:gd name="T83" fmla="*/ 33833 h 13"/>
                <a:gd name="T84" fmla="*/ 247806 w 10"/>
                <a:gd name="T85" fmla="*/ 61612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 h="13">
                  <a:moveTo>
                    <a:pt x="8" y="2"/>
                  </a:moveTo>
                  <a:cubicBezTo>
                    <a:pt x="8" y="2"/>
                    <a:pt x="7" y="2"/>
                    <a:pt x="7" y="2"/>
                  </a:cubicBezTo>
                  <a:lnTo>
                    <a:pt x="8" y="1"/>
                  </a:lnTo>
                  <a:cubicBezTo>
                    <a:pt x="8" y="1"/>
                    <a:pt x="8" y="1"/>
                    <a:pt x="9" y="1"/>
                  </a:cubicBezTo>
                  <a:lnTo>
                    <a:pt x="8" y="2"/>
                  </a:lnTo>
                  <a:close/>
                  <a:moveTo>
                    <a:pt x="7" y="2"/>
                  </a:moveTo>
                  <a:cubicBezTo>
                    <a:pt x="7" y="2"/>
                    <a:pt x="6" y="2"/>
                    <a:pt x="6" y="2"/>
                  </a:cubicBezTo>
                  <a:lnTo>
                    <a:pt x="5" y="1"/>
                  </a:lnTo>
                  <a:cubicBezTo>
                    <a:pt x="6" y="0"/>
                    <a:pt x="7" y="0"/>
                    <a:pt x="8" y="1"/>
                  </a:cubicBezTo>
                  <a:lnTo>
                    <a:pt x="7" y="2"/>
                  </a:lnTo>
                  <a:close/>
                  <a:moveTo>
                    <a:pt x="6" y="2"/>
                  </a:moveTo>
                  <a:cubicBezTo>
                    <a:pt x="5" y="2"/>
                    <a:pt x="5" y="3"/>
                    <a:pt x="4" y="3"/>
                  </a:cubicBezTo>
                  <a:lnTo>
                    <a:pt x="3" y="2"/>
                  </a:lnTo>
                  <a:cubicBezTo>
                    <a:pt x="4" y="1"/>
                    <a:pt x="5" y="1"/>
                    <a:pt x="5" y="1"/>
                  </a:cubicBezTo>
                  <a:lnTo>
                    <a:pt x="6" y="2"/>
                  </a:lnTo>
                  <a:close/>
                  <a:moveTo>
                    <a:pt x="4" y="3"/>
                  </a:moveTo>
                  <a:cubicBezTo>
                    <a:pt x="4" y="3"/>
                    <a:pt x="4" y="3"/>
                    <a:pt x="4" y="4"/>
                  </a:cubicBezTo>
                  <a:lnTo>
                    <a:pt x="2" y="3"/>
                  </a:lnTo>
                  <a:cubicBezTo>
                    <a:pt x="3" y="3"/>
                    <a:pt x="3" y="2"/>
                    <a:pt x="3" y="2"/>
                  </a:cubicBezTo>
                  <a:lnTo>
                    <a:pt x="4" y="3"/>
                  </a:lnTo>
                  <a:close/>
                  <a:moveTo>
                    <a:pt x="4" y="4"/>
                  </a:moveTo>
                  <a:lnTo>
                    <a:pt x="3" y="4"/>
                  </a:lnTo>
                  <a:lnTo>
                    <a:pt x="3" y="3"/>
                  </a:lnTo>
                  <a:lnTo>
                    <a:pt x="4" y="4"/>
                  </a:lnTo>
                  <a:close/>
                  <a:moveTo>
                    <a:pt x="3" y="4"/>
                  </a:moveTo>
                  <a:cubicBezTo>
                    <a:pt x="3" y="4"/>
                    <a:pt x="3" y="5"/>
                    <a:pt x="3" y="6"/>
                  </a:cubicBezTo>
                  <a:lnTo>
                    <a:pt x="2" y="6"/>
                  </a:lnTo>
                  <a:cubicBezTo>
                    <a:pt x="2" y="5"/>
                    <a:pt x="2" y="4"/>
                    <a:pt x="2" y="3"/>
                  </a:cubicBezTo>
                  <a:lnTo>
                    <a:pt x="3" y="4"/>
                  </a:lnTo>
                  <a:close/>
                  <a:moveTo>
                    <a:pt x="3" y="6"/>
                  </a:moveTo>
                  <a:cubicBezTo>
                    <a:pt x="3" y="8"/>
                    <a:pt x="3" y="9"/>
                    <a:pt x="1" y="11"/>
                  </a:cubicBezTo>
                  <a:lnTo>
                    <a:pt x="1" y="10"/>
                  </a:lnTo>
                  <a:cubicBezTo>
                    <a:pt x="2" y="9"/>
                    <a:pt x="2" y="8"/>
                    <a:pt x="2" y="6"/>
                  </a:cubicBezTo>
                  <a:lnTo>
                    <a:pt x="3" y="6"/>
                  </a:lnTo>
                  <a:close/>
                  <a:moveTo>
                    <a:pt x="0" y="10"/>
                  </a:moveTo>
                  <a:lnTo>
                    <a:pt x="0" y="10"/>
                  </a:lnTo>
                  <a:lnTo>
                    <a:pt x="1" y="10"/>
                  </a:lnTo>
                  <a:lnTo>
                    <a:pt x="0" y="10"/>
                  </a:lnTo>
                  <a:close/>
                  <a:moveTo>
                    <a:pt x="2" y="10"/>
                  </a:moveTo>
                  <a:cubicBezTo>
                    <a:pt x="2" y="11"/>
                    <a:pt x="2" y="11"/>
                    <a:pt x="2" y="11"/>
                  </a:cubicBezTo>
                  <a:lnTo>
                    <a:pt x="0" y="11"/>
                  </a:lnTo>
                  <a:cubicBezTo>
                    <a:pt x="0" y="11"/>
                    <a:pt x="0" y="10"/>
                    <a:pt x="0" y="10"/>
                  </a:cubicBezTo>
                  <a:lnTo>
                    <a:pt x="2" y="10"/>
                  </a:lnTo>
                  <a:close/>
                  <a:moveTo>
                    <a:pt x="2" y="11"/>
                  </a:moveTo>
                  <a:cubicBezTo>
                    <a:pt x="2" y="11"/>
                    <a:pt x="2" y="11"/>
                    <a:pt x="2" y="11"/>
                  </a:cubicBezTo>
                  <a:lnTo>
                    <a:pt x="1" y="12"/>
                  </a:lnTo>
                  <a:cubicBezTo>
                    <a:pt x="1" y="12"/>
                    <a:pt x="0" y="12"/>
                    <a:pt x="0" y="11"/>
                  </a:cubicBezTo>
                  <a:lnTo>
                    <a:pt x="2" y="11"/>
                  </a:lnTo>
                  <a:close/>
                  <a:moveTo>
                    <a:pt x="2" y="11"/>
                  </a:moveTo>
                  <a:cubicBezTo>
                    <a:pt x="2" y="11"/>
                    <a:pt x="2" y="11"/>
                    <a:pt x="2" y="11"/>
                  </a:cubicBezTo>
                  <a:lnTo>
                    <a:pt x="2" y="13"/>
                  </a:lnTo>
                  <a:cubicBezTo>
                    <a:pt x="1" y="12"/>
                    <a:pt x="1" y="12"/>
                    <a:pt x="1" y="12"/>
                  </a:cubicBezTo>
                  <a:lnTo>
                    <a:pt x="2" y="11"/>
                  </a:lnTo>
                  <a:close/>
                  <a:moveTo>
                    <a:pt x="2" y="11"/>
                  </a:moveTo>
                  <a:cubicBezTo>
                    <a:pt x="3" y="11"/>
                    <a:pt x="3" y="12"/>
                    <a:pt x="4" y="11"/>
                  </a:cubicBezTo>
                  <a:lnTo>
                    <a:pt x="4" y="13"/>
                  </a:lnTo>
                  <a:cubicBezTo>
                    <a:pt x="3" y="13"/>
                    <a:pt x="2" y="13"/>
                    <a:pt x="2" y="13"/>
                  </a:cubicBezTo>
                  <a:lnTo>
                    <a:pt x="2" y="11"/>
                  </a:lnTo>
                  <a:close/>
                  <a:moveTo>
                    <a:pt x="4" y="11"/>
                  </a:moveTo>
                  <a:lnTo>
                    <a:pt x="4" y="11"/>
                  </a:lnTo>
                  <a:lnTo>
                    <a:pt x="4" y="12"/>
                  </a:lnTo>
                  <a:lnTo>
                    <a:pt x="4" y="11"/>
                  </a:lnTo>
                  <a:close/>
                  <a:moveTo>
                    <a:pt x="4" y="11"/>
                  </a:moveTo>
                  <a:cubicBezTo>
                    <a:pt x="4" y="11"/>
                    <a:pt x="5" y="11"/>
                    <a:pt x="6" y="10"/>
                  </a:cubicBezTo>
                  <a:lnTo>
                    <a:pt x="7" y="11"/>
                  </a:lnTo>
                  <a:cubicBezTo>
                    <a:pt x="6" y="12"/>
                    <a:pt x="5" y="12"/>
                    <a:pt x="4" y="13"/>
                  </a:cubicBezTo>
                  <a:lnTo>
                    <a:pt x="4" y="11"/>
                  </a:lnTo>
                  <a:close/>
                  <a:moveTo>
                    <a:pt x="6" y="10"/>
                  </a:moveTo>
                  <a:cubicBezTo>
                    <a:pt x="7" y="9"/>
                    <a:pt x="8" y="8"/>
                    <a:pt x="8" y="7"/>
                  </a:cubicBezTo>
                  <a:lnTo>
                    <a:pt x="9" y="7"/>
                  </a:lnTo>
                  <a:cubicBezTo>
                    <a:pt x="9" y="9"/>
                    <a:pt x="8" y="10"/>
                    <a:pt x="7" y="11"/>
                  </a:cubicBezTo>
                  <a:lnTo>
                    <a:pt x="6" y="10"/>
                  </a:lnTo>
                  <a:close/>
                  <a:moveTo>
                    <a:pt x="8" y="7"/>
                  </a:moveTo>
                  <a:cubicBezTo>
                    <a:pt x="9" y="6"/>
                    <a:pt x="9" y="5"/>
                    <a:pt x="8" y="3"/>
                  </a:cubicBezTo>
                  <a:lnTo>
                    <a:pt x="10" y="3"/>
                  </a:lnTo>
                  <a:cubicBezTo>
                    <a:pt x="10" y="4"/>
                    <a:pt x="10" y="6"/>
                    <a:pt x="9" y="7"/>
                  </a:cubicBezTo>
                  <a:lnTo>
                    <a:pt x="8" y="7"/>
                  </a:lnTo>
                  <a:close/>
                  <a:moveTo>
                    <a:pt x="8" y="3"/>
                  </a:moveTo>
                  <a:cubicBezTo>
                    <a:pt x="8" y="3"/>
                    <a:pt x="8" y="3"/>
                    <a:pt x="8" y="2"/>
                  </a:cubicBezTo>
                  <a:lnTo>
                    <a:pt x="9" y="1"/>
                  </a:lnTo>
                  <a:cubicBezTo>
                    <a:pt x="9" y="2"/>
                    <a:pt x="9" y="2"/>
                    <a:pt x="10" y="3"/>
                  </a:cubicBezTo>
                  <a:lnTo>
                    <a:pt x="8" y="3"/>
                  </a:lnTo>
                  <a:close/>
                  <a:moveTo>
                    <a:pt x="9" y="1"/>
                  </a:moveTo>
                  <a:lnTo>
                    <a:pt x="9" y="1"/>
                  </a:lnTo>
                  <a:lnTo>
                    <a:pt x="8" y="2"/>
                  </a:lnTo>
                  <a:lnTo>
                    <a:pt x="9" y="1"/>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3" name="Freeform 158">
              <a:extLst>
                <a:ext uri="{FF2B5EF4-FFF2-40B4-BE49-F238E27FC236}">
                  <a16:creationId xmlns:a16="http://schemas.microsoft.com/office/drawing/2014/main" id="{DA002AA0-5A02-DAB8-AF6E-2296D71531DD}"/>
                </a:ext>
              </a:extLst>
            </p:cNvPr>
            <p:cNvSpPr>
              <a:spLocks/>
            </p:cNvSpPr>
            <p:nvPr/>
          </p:nvSpPr>
          <p:spPr bwMode="auto">
            <a:xfrm>
              <a:off x="3775" y="1196"/>
              <a:ext cx="79" cy="95"/>
            </a:xfrm>
            <a:custGeom>
              <a:avLst/>
              <a:gdLst>
                <a:gd name="T0" fmla="*/ 354879 w 14"/>
                <a:gd name="T1" fmla="*/ 59520 h 17"/>
                <a:gd name="T2" fmla="*/ 62890 w 14"/>
                <a:gd name="T3" fmla="*/ 92653 h 17"/>
                <a:gd name="T4" fmla="*/ 0 w 14"/>
                <a:gd name="T5" fmla="*/ 332612 h 17"/>
                <a:gd name="T6" fmla="*/ 194588 w 14"/>
                <a:gd name="T7" fmla="*/ 457403 h 17"/>
                <a:gd name="T8" fmla="*/ 291990 w 14"/>
                <a:gd name="T9" fmla="*/ 484634 h 17"/>
                <a:gd name="T10" fmla="*/ 354879 w 14"/>
                <a:gd name="T11" fmla="*/ 5952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7">
                  <a:moveTo>
                    <a:pt x="11" y="2"/>
                  </a:moveTo>
                  <a:cubicBezTo>
                    <a:pt x="9" y="0"/>
                    <a:pt x="4" y="0"/>
                    <a:pt x="2" y="3"/>
                  </a:cubicBezTo>
                  <a:cubicBezTo>
                    <a:pt x="0" y="6"/>
                    <a:pt x="0" y="9"/>
                    <a:pt x="0" y="11"/>
                  </a:cubicBezTo>
                  <a:cubicBezTo>
                    <a:pt x="0" y="14"/>
                    <a:pt x="3" y="15"/>
                    <a:pt x="6" y="15"/>
                  </a:cubicBezTo>
                  <a:cubicBezTo>
                    <a:pt x="7" y="15"/>
                    <a:pt x="9" y="17"/>
                    <a:pt x="9" y="16"/>
                  </a:cubicBezTo>
                  <a:cubicBezTo>
                    <a:pt x="12" y="12"/>
                    <a:pt x="14" y="5"/>
                    <a:pt x="11"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4" name="Freeform 159">
              <a:extLst>
                <a:ext uri="{FF2B5EF4-FFF2-40B4-BE49-F238E27FC236}">
                  <a16:creationId xmlns:a16="http://schemas.microsoft.com/office/drawing/2014/main" id="{B7C4704D-C8E7-7CA9-AAE8-B461B4CDD72F}"/>
                </a:ext>
              </a:extLst>
            </p:cNvPr>
            <p:cNvSpPr>
              <a:spLocks noEditPoints="1"/>
            </p:cNvSpPr>
            <p:nvPr/>
          </p:nvSpPr>
          <p:spPr bwMode="auto">
            <a:xfrm>
              <a:off x="3770" y="1196"/>
              <a:ext cx="84" cy="95"/>
            </a:xfrm>
            <a:custGeom>
              <a:avLst/>
              <a:gdLst>
                <a:gd name="T0" fmla="*/ 341230 w 15"/>
                <a:gd name="T1" fmla="*/ 59520 h 17"/>
                <a:gd name="T2" fmla="*/ 402158 w 15"/>
                <a:gd name="T3" fmla="*/ 33166 h 17"/>
                <a:gd name="T4" fmla="*/ 341230 w 15"/>
                <a:gd name="T5" fmla="*/ 59520 h 17"/>
                <a:gd name="T6" fmla="*/ 247806 w 15"/>
                <a:gd name="T7" fmla="*/ 0 h 17"/>
                <a:gd name="T8" fmla="*/ 341230 w 15"/>
                <a:gd name="T9" fmla="*/ 59520 h 17"/>
                <a:gd name="T10" fmla="*/ 120988 w 15"/>
                <a:gd name="T11" fmla="*/ 92653 h 17"/>
                <a:gd name="T12" fmla="*/ 247806 w 15"/>
                <a:gd name="T13" fmla="*/ 0 h 17"/>
                <a:gd name="T14" fmla="*/ 120988 w 15"/>
                <a:gd name="T15" fmla="*/ 92653 h 17"/>
                <a:gd name="T16" fmla="*/ 120988 w 15"/>
                <a:gd name="T17" fmla="*/ 92653 h 17"/>
                <a:gd name="T18" fmla="*/ 120988 w 15"/>
                <a:gd name="T19" fmla="*/ 119884 h 17"/>
                <a:gd name="T20" fmla="*/ 93419 w 15"/>
                <a:gd name="T21" fmla="*/ 59520 h 17"/>
                <a:gd name="T22" fmla="*/ 120988 w 15"/>
                <a:gd name="T23" fmla="*/ 119884 h 17"/>
                <a:gd name="T24" fmla="*/ 93419 w 15"/>
                <a:gd name="T25" fmla="*/ 92653 h 17"/>
                <a:gd name="T26" fmla="*/ 120988 w 15"/>
                <a:gd name="T27" fmla="*/ 119884 h 17"/>
                <a:gd name="T28" fmla="*/ 33365 w 15"/>
                <a:gd name="T29" fmla="*/ 305224 h 17"/>
                <a:gd name="T30" fmla="*/ 120988 w 15"/>
                <a:gd name="T31" fmla="*/ 119884 h 17"/>
                <a:gd name="T32" fmla="*/ 60934 w 15"/>
                <a:gd name="T33" fmla="*/ 332612 h 17"/>
                <a:gd name="T34" fmla="*/ 33365 w 15"/>
                <a:gd name="T35" fmla="*/ 305224 h 17"/>
                <a:gd name="T36" fmla="*/ 33365 w 15"/>
                <a:gd name="T37" fmla="*/ 332612 h 17"/>
                <a:gd name="T38" fmla="*/ 33365 w 15"/>
                <a:gd name="T39" fmla="*/ 332612 h 17"/>
                <a:gd name="T40" fmla="*/ 60934 w 15"/>
                <a:gd name="T41" fmla="*/ 364716 h 17"/>
                <a:gd name="T42" fmla="*/ 33365 w 15"/>
                <a:gd name="T43" fmla="*/ 332612 h 17"/>
                <a:gd name="T44" fmla="*/ 60934 w 15"/>
                <a:gd name="T45" fmla="*/ 364716 h 17"/>
                <a:gd name="T46" fmla="*/ 60934 w 15"/>
                <a:gd name="T47" fmla="*/ 425114 h 17"/>
                <a:gd name="T48" fmla="*/ 60934 w 15"/>
                <a:gd name="T49" fmla="*/ 364716 h 17"/>
                <a:gd name="T50" fmla="*/ 154353 w 15"/>
                <a:gd name="T51" fmla="*/ 425114 h 17"/>
                <a:gd name="T52" fmla="*/ 60934 w 15"/>
                <a:gd name="T53" fmla="*/ 425114 h 17"/>
                <a:gd name="T54" fmla="*/ 154353 w 15"/>
                <a:gd name="T55" fmla="*/ 425114 h 17"/>
                <a:gd name="T56" fmla="*/ 214441 w 15"/>
                <a:gd name="T57" fmla="*/ 457403 h 17"/>
                <a:gd name="T58" fmla="*/ 154353 w 15"/>
                <a:gd name="T59" fmla="*/ 425114 h 17"/>
                <a:gd name="T60" fmla="*/ 214441 w 15"/>
                <a:gd name="T61" fmla="*/ 457403 h 17"/>
                <a:gd name="T62" fmla="*/ 214441 w 15"/>
                <a:gd name="T63" fmla="*/ 425114 h 17"/>
                <a:gd name="T64" fmla="*/ 214441 w 15"/>
                <a:gd name="T65" fmla="*/ 457403 h 17"/>
                <a:gd name="T66" fmla="*/ 214441 w 15"/>
                <a:gd name="T67" fmla="*/ 425114 h 17"/>
                <a:gd name="T68" fmla="*/ 214441 w 15"/>
                <a:gd name="T69" fmla="*/ 425114 h 17"/>
                <a:gd name="T70" fmla="*/ 214441 w 15"/>
                <a:gd name="T71" fmla="*/ 425114 h 17"/>
                <a:gd name="T72" fmla="*/ 275374 w 15"/>
                <a:gd name="T73" fmla="*/ 457403 h 17"/>
                <a:gd name="T74" fmla="*/ 214441 w 15"/>
                <a:gd name="T75" fmla="*/ 457403 h 17"/>
                <a:gd name="T76" fmla="*/ 275374 w 15"/>
                <a:gd name="T77" fmla="*/ 457403 h 17"/>
                <a:gd name="T78" fmla="*/ 308739 w 15"/>
                <a:gd name="T79" fmla="*/ 517767 h 17"/>
                <a:gd name="T80" fmla="*/ 275374 w 15"/>
                <a:gd name="T81" fmla="*/ 457403 h 17"/>
                <a:gd name="T82" fmla="*/ 308739 w 15"/>
                <a:gd name="T83" fmla="*/ 484634 h 17"/>
                <a:gd name="T84" fmla="*/ 308739 w 15"/>
                <a:gd name="T85" fmla="*/ 517767 h 17"/>
                <a:gd name="T86" fmla="*/ 341230 w 15"/>
                <a:gd name="T87" fmla="*/ 517767 h 17"/>
                <a:gd name="T88" fmla="*/ 308739 w 15"/>
                <a:gd name="T89" fmla="*/ 484634 h 17"/>
                <a:gd name="T90" fmla="*/ 308739 w 15"/>
                <a:gd name="T91" fmla="*/ 484634 h 17"/>
                <a:gd name="T92" fmla="*/ 429727 w 15"/>
                <a:gd name="T93" fmla="*/ 272063 h 17"/>
                <a:gd name="T94" fmla="*/ 308739 w 15"/>
                <a:gd name="T95" fmla="*/ 484634 h 17"/>
                <a:gd name="T96" fmla="*/ 368794 w 15"/>
                <a:gd name="T97" fmla="*/ 59520 h 17"/>
                <a:gd name="T98" fmla="*/ 429727 w 15"/>
                <a:gd name="T99" fmla="*/ 272063 h 17"/>
                <a:gd name="T100" fmla="*/ 368794 w 15"/>
                <a:gd name="T101" fmla="*/ 59520 h 17"/>
                <a:gd name="T102" fmla="*/ 368794 w 15"/>
                <a:gd name="T103" fmla="*/ 59520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 h="17">
                  <a:moveTo>
                    <a:pt x="12" y="2"/>
                  </a:moveTo>
                  <a:cubicBezTo>
                    <a:pt x="11" y="2"/>
                    <a:pt x="11" y="2"/>
                    <a:pt x="11" y="2"/>
                  </a:cubicBezTo>
                  <a:lnTo>
                    <a:pt x="12" y="1"/>
                  </a:lnTo>
                  <a:cubicBezTo>
                    <a:pt x="12" y="1"/>
                    <a:pt x="12" y="1"/>
                    <a:pt x="13" y="1"/>
                  </a:cubicBezTo>
                  <a:lnTo>
                    <a:pt x="12" y="2"/>
                  </a:lnTo>
                  <a:close/>
                  <a:moveTo>
                    <a:pt x="11" y="2"/>
                  </a:moveTo>
                  <a:cubicBezTo>
                    <a:pt x="11" y="1"/>
                    <a:pt x="9" y="1"/>
                    <a:pt x="8" y="1"/>
                  </a:cubicBezTo>
                  <a:lnTo>
                    <a:pt x="8" y="0"/>
                  </a:lnTo>
                  <a:cubicBezTo>
                    <a:pt x="10" y="0"/>
                    <a:pt x="11" y="0"/>
                    <a:pt x="12" y="1"/>
                  </a:cubicBezTo>
                  <a:lnTo>
                    <a:pt x="11" y="2"/>
                  </a:lnTo>
                  <a:close/>
                  <a:moveTo>
                    <a:pt x="8" y="1"/>
                  </a:moveTo>
                  <a:cubicBezTo>
                    <a:pt x="7" y="2"/>
                    <a:pt x="5" y="2"/>
                    <a:pt x="4" y="3"/>
                  </a:cubicBezTo>
                  <a:lnTo>
                    <a:pt x="3" y="2"/>
                  </a:lnTo>
                  <a:cubicBezTo>
                    <a:pt x="5" y="1"/>
                    <a:pt x="6" y="0"/>
                    <a:pt x="8" y="0"/>
                  </a:cubicBezTo>
                  <a:lnTo>
                    <a:pt x="8" y="1"/>
                  </a:lnTo>
                  <a:close/>
                  <a:moveTo>
                    <a:pt x="4" y="3"/>
                  </a:moveTo>
                  <a:lnTo>
                    <a:pt x="4" y="3"/>
                  </a:lnTo>
                  <a:close/>
                  <a:moveTo>
                    <a:pt x="4" y="3"/>
                  </a:moveTo>
                  <a:cubicBezTo>
                    <a:pt x="4" y="3"/>
                    <a:pt x="4" y="4"/>
                    <a:pt x="4" y="4"/>
                  </a:cubicBezTo>
                  <a:lnTo>
                    <a:pt x="3" y="3"/>
                  </a:lnTo>
                  <a:cubicBezTo>
                    <a:pt x="3" y="3"/>
                    <a:pt x="3" y="2"/>
                    <a:pt x="3" y="2"/>
                  </a:cubicBezTo>
                  <a:lnTo>
                    <a:pt x="4" y="3"/>
                  </a:lnTo>
                  <a:close/>
                  <a:moveTo>
                    <a:pt x="4" y="4"/>
                  </a:moveTo>
                  <a:lnTo>
                    <a:pt x="4" y="4"/>
                  </a:lnTo>
                  <a:lnTo>
                    <a:pt x="3" y="3"/>
                  </a:lnTo>
                  <a:lnTo>
                    <a:pt x="4" y="4"/>
                  </a:lnTo>
                  <a:close/>
                  <a:moveTo>
                    <a:pt x="4" y="4"/>
                  </a:moveTo>
                  <a:cubicBezTo>
                    <a:pt x="2" y="5"/>
                    <a:pt x="2" y="8"/>
                    <a:pt x="2" y="10"/>
                  </a:cubicBezTo>
                  <a:lnTo>
                    <a:pt x="1" y="10"/>
                  </a:lnTo>
                  <a:cubicBezTo>
                    <a:pt x="1" y="7"/>
                    <a:pt x="1" y="5"/>
                    <a:pt x="3" y="3"/>
                  </a:cubicBezTo>
                  <a:lnTo>
                    <a:pt x="4" y="4"/>
                  </a:lnTo>
                  <a:close/>
                  <a:moveTo>
                    <a:pt x="2" y="10"/>
                  </a:moveTo>
                  <a:cubicBezTo>
                    <a:pt x="2" y="10"/>
                    <a:pt x="2" y="11"/>
                    <a:pt x="2" y="11"/>
                  </a:cubicBezTo>
                  <a:lnTo>
                    <a:pt x="1" y="11"/>
                  </a:lnTo>
                  <a:cubicBezTo>
                    <a:pt x="1" y="11"/>
                    <a:pt x="1" y="10"/>
                    <a:pt x="1" y="10"/>
                  </a:cubicBezTo>
                  <a:lnTo>
                    <a:pt x="2" y="10"/>
                  </a:lnTo>
                  <a:close/>
                  <a:moveTo>
                    <a:pt x="1" y="11"/>
                  </a:moveTo>
                  <a:lnTo>
                    <a:pt x="1" y="11"/>
                  </a:lnTo>
                  <a:close/>
                  <a:moveTo>
                    <a:pt x="2" y="11"/>
                  </a:moveTo>
                  <a:cubicBezTo>
                    <a:pt x="2" y="11"/>
                    <a:pt x="2" y="12"/>
                    <a:pt x="2" y="12"/>
                  </a:cubicBezTo>
                  <a:lnTo>
                    <a:pt x="1" y="12"/>
                  </a:lnTo>
                  <a:cubicBezTo>
                    <a:pt x="0" y="12"/>
                    <a:pt x="0" y="11"/>
                    <a:pt x="1" y="11"/>
                  </a:cubicBezTo>
                  <a:lnTo>
                    <a:pt x="2" y="11"/>
                  </a:lnTo>
                  <a:close/>
                  <a:moveTo>
                    <a:pt x="2" y="12"/>
                  </a:moveTo>
                  <a:cubicBezTo>
                    <a:pt x="2" y="12"/>
                    <a:pt x="2" y="13"/>
                    <a:pt x="3" y="13"/>
                  </a:cubicBezTo>
                  <a:lnTo>
                    <a:pt x="2" y="14"/>
                  </a:lnTo>
                  <a:cubicBezTo>
                    <a:pt x="1" y="14"/>
                    <a:pt x="1" y="13"/>
                    <a:pt x="1" y="12"/>
                  </a:cubicBezTo>
                  <a:lnTo>
                    <a:pt x="2" y="12"/>
                  </a:lnTo>
                  <a:close/>
                  <a:moveTo>
                    <a:pt x="3" y="13"/>
                  </a:moveTo>
                  <a:cubicBezTo>
                    <a:pt x="3" y="14"/>
                    <a:pt x="4" y="14"/>
                    <a:pt x="5" y="14"/>
                  </a:cubicBezTo>
                  <a:lnTo>
                    <a:pt x="5" y="15"/>
                  </a:lnTo>
                  <a:cubicBezTo>
                    <a:pt x="4" y="15"/>
                    <a:pt x="3" y="15"/>
                    <a:pt x="2" y="14"/>
                  </a:cubicBezTo>
                  <a:lnTo>
                    <a:pt x="3" y="13"/>
                  </a:lnTo>
                  <a:close/>
                  <a:moveTo>
                    <a:pt x="5" y="14"/>
                  </a:moveTo>
                  <a:cubicBezTo>
                    <a:pt x="6" y="14"/>
                    <a:pt x="6" y="14"/>
                    <a:pt x="7" y="14"/>
                  </a:cubicBezTo>
                  <a:lnTo>
                    <a:pt x="7" y="15"/>
                  </a:lnTo>
                  <a:cubicBezTo>
                    <a:pt x="6" y="15"/>
                    <a:pt x="6" y="15"/>
                    <a:pt x="5" y="15"/>
                  </a:cubicBezTo>
                  <a:lnTo>
                    <a:pt x="5" y="14"/>
                  </a:lnTo>
                  <a:close/>
                  <a:moveTo>
                    <a:pt x="7" y="15"/>
                  </a:moveTo>
                  <a:lnTo>
                    <a:pt x="7" y="15"/>
                  </a:lnTo>
                  <a:close/>
                  <a:moveTo>
                    <a:pt x="7" y="14"/>
                  </a:moveTo>
                  <a:lnTo>
                    <a:pt x="7" y="14"/>
                  </a:lnTo>
                  <a:lnTo>
                    <a:pt x="7" y="15"/>
                  </a:lnTo>
                  <a:lnTo>
                    <a:pt x="7" y="14"/>
                  </a:lnTo>
                  <a:close/>
                  <a:moveTo>
                    <a:pt x="7" y="14"/>
                  </a:moveTo>
                  <a:lnTo>
                    <a:pt x="7" y="14"/>
                  </a:lnTo>
                  <a:lnTo>
                    <a:pt x="7" y="15"/>
                  </a:lnTo>
                  <a:lnTo>
                    <a:pt x="7" y="14"/>
                  </a:lnTo>
                  <a:close/>
                  <a:moveTo>
                    <a:pt x="7" y="14"/>
                  </a:moveTo>
                  <a:cubicBezTo>
                    <a:pt x="8" y="14"/>
                    <a:pt x="8" y="15"/>
                    <a:pt x="9" y="15"/>
                  </a:cubicBezTo>
                  <a:lnTo>
                    <a:pt x="8" y="16"/>
                  </a:lnTo>
                  <a:cubicBezTo>
                    <a:pt x="8" y="16"/>
                    <a:pt x="7" y="15"/>
                    <a:pt x="7" y="15"/>
                  </a:cubicBezTo>
                  <a:lnTo>
                    <a:pt x="7" y="14"/>
                  </a:lnTo>
                  <a:close/>
                  <a:moveTo>
                    <a:pt x="9" y="15"/>
                  </a:moveTo>
                  <a:cubicBezTo>
                    <a:pt x="10" y="15"/>
                    <a:pt x="10" y="16"/>
                    <a:pt x="10" y="16"/>
                  </a:cubicBezTo>
                  <a:lnTo>
                    <a:pt x="10" y="17"/>
                  </a:lnTo>
                  <a:cubicBezTo>
                    <a:pt x="9" y="17"/>
                    <a:pt x="9" y="16"/>
                    <a:pt x="8" y="16"/>
                  </a:cubicBezTo>
                  <a:lnTo>
                    <a:pt x="9" y="15"/>
                  </a:lnTo>
                  <a:close/>
                  <a:moveTo>
                    <a:pt x="10" y="16"/>
                  </a:moveTo>
                  <a:cubicBezTo>
                    <a:pt x="10" y="16"/>
                    <a:pt x="10" y="16"/>
                    <a:pt x="10" y="16"/>
                  </a:cubicBezTo>
                  <a:lnTo>
                    <a:pt x="11" y="17"/>
                  </a:lnTo>
                  <a:cubicBezTo>
                    <a:pt x="11" y="17"/>
                    <a:pt x="10" y="17"/>
                    <a:pt x="10" y="17"/>
                  </a:cubicBezTo>
                  <a:lnTo>
                    <a:pt x="10" y="16"/>
                  </a:lnTo>
                  <a:close/>
                  <a:moveTo>
                    <a:pt x="11" y="17"/>
                  </a:moveTo>
                  <a:lnTo>
                    <a:pt x="11" y="17"/>
                  </a:lnTo>
                  <a:lnTo>
                    <a:pt x="10" y="16"/>
                  </a:lnTo>
                  <a:lnTo>
                    <a:pt x="11" y="17"/>
                  </a:lnTo>
                  <a:close/>
                  <a:moveTo>
                    <a:pt x="10" y="16"/>
                  </a:moveTo>
                  <a:cubicBezTo>
                    <a:pt x="11" y="14"/>
                    <a:pt x="12" y="11"/>
                    <a:pt x="13" y="9"/>
                  </a:cubicBezTo>
                  <a:lnTo>
                    <a:pt x="14" y="9"/>
                  </a:lnTo>
                  <a:cubicBezTo>
                    <a:pt x="13" y="12"/>
                    <a:pt x="12" y="14"/>
                    <a:pt x="11" y="17"/>
                  </a:cubicBezTo>
                  <a:lnTo>
                    <a:pt x="10" y="16"/>
                  </a:lnTo>
                  <a:close/>
                  <a:moveTo>
                    <a:pt x="13" y="9"/>
                  </a:moveTo>
                  <a:cubicBezTo>
                    <a:pt x="13" y="6"/>
                    <a:pt x="13" y="4"/>
                    <a:pt x="12" y="2"/>
                  </a:cubicBezTo>
                  <a:lnTo>
                    <a:pt x="13" y="1"/>
                  </a:lnTo>
                  <a:cubicBezTo>
                    <a:pt x="14" y="3"/>
                    <a:pt x="15" y="6"/>
                    <a:pt x="14" y="9"/>
                  </a:cubicBezTo>
                  <a:lnTo>
                    <a:pt x="13" y="9"/>
                  </a:lnTo>
                  <a:close/>
                  <a:moveTo>
                    <a:pt x="12" y="2"/>
                  </a:moveTo>
                  <a:lnTo>
                    <a:pt x="12"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5" name="Freeform 160">
              <a:extLst>
                <a:ext uri="{FF2B5EF4-FFF2-40B4-BE49-F238E27FC236}">
                  <a16:creationId xmlns:a16="http://schemas.microsoft.com/office/drawing/2014/main" id="{CCD74AE7-D5A7-366E-F7A7-5847908FF305}"/>
                </a:ext>
              </a:extLst>
            </p:cNvPr>
            <p:cNvSpPr>
              <a:spLocks/>
            </p:cNvSpPr>
            <p:nvPr/>
          </p:nvSpPr>
          <p:spPr bwMode="auto">
            <a:xfrm>
              <a:off x="3552" y="1313"/>
              <a:ext cx="106" cy="89"/>
            </a:xfrm>
            <a:custGeom>
              <a:avLst/>
              <a:gdLst>
                <a:gd name="T0" fmla="*/ 421428 w 19"/>
                <a:gd name="T1" fmla="*/ 0 h 16"/>
                <a:gd name="T2" fmla="*/ 119116 w 19"/>
                <a:gd name="T3" fmla="*/ 90875 h 16"/>
                <a:gd name="T4" fmla="*/ 0 w 19"/>
                <a:gd name="T5" fmla="*/ 298801 h 16"/>
                <a:gd name="T6" fmla="*/ 178342 w 19"/>
                <a:gd name="T7" fmla="*/ 442341 h 16"/>
                <a:gd name="T8" fmla="*/ 540544 w 19"/>
                <a:gd name="T9" fmla="*/ 207743 h 16"/>
                <a:gd name="T10" fmla="*/ 572506 w 19"/>
                <a:gd name="T11" fmla="*/ 116868 h 16"/>
                <a:gd name="T12" fmla="*/ 421428 w 19"/>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6">
                  <a:moveTo>
                    <a:pt x="14" y="0"/>
                  </a:moveTo>
                  <a:cubicBezTo>
                    <a:pt x="11" y="1"/>
                    <a:pt x="7" y="1"/>
                    <a:pt x="4" y="3"/>
                  </a:cubicBezTo>
                  <a:cubicBezTo>
                    <a:pt x="1" y="5"/>
                    <a:pt x="0" y="7"/>
                    <a:pt x="0" y="10"/>
                  </a:cubicBezTo>
                  <a:cubicBezTo>
                    <a:pt x="0" y="14"/>
                    <a:pt x="4" y="16"/>
                    <a:pt x="6" y="15"/>
                  </a:cubicBezTo>
                  <a:cubicBezTo>
                    <a:pt x="10" y="13"/>
                    <a:pt x="13" y="9"/>
                    <a:pt x="18" y="7"/>
                  </a:cubicBezTo>
                  <a:cubicBezTo>
                    <a:pt x="18" y="6"/>
                    <a:pt x="19" y="5"/>
                    <a:pt x="19" y="4"/>
                  </a:cubicBezTo>
                  <a:cubicBezTo>
                    <a:pt x="19" y="2"/>
                    <a:pt x="17" y="0"/>
                    <a:pt x="1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6" name="Freeform 161">
              <a:extLst>
                <a:ext uri="{FF2B5EF4-FFF2-40B4-BE49-F238E27FC236}">
                  <a16:creationId xmlns:a16="http://schemas.microsoft.com/office/drawing/2014/main" id="{ABADF426-B9E1-9713-B9F3-121E33E31EDD}"/>
                </a:ext>
              </a:extLst>
            </p:cNvPr>
            <p:cNvSpPr>
              <a:spLocks noEditPoints="1"/>
            </p:cNvSpPr>
            <p:nvPr/>
          </p:nvSpPr>
          <p:spPr bwMode="auto">
            <a:xfrm>
              <a:off x="3546" y="1307"/>
              <a:ext cx="118" cy="95"/>
            </a:xfrm>
            <a:custGeom>
              <a:avLst/>
              <a:gdLst>
                <a:gd name="T0" fmla="*/ 314032 w 21"/>
                <a:gd name="T1" fmla="*/ 92653 h 17"/>
                <a:gd name="T2" fmla="*/ 470511 w 21"/>
                <a:gd name="T3" fmla="*/ 33166 h 17"/>
                <a:gd name="T4" fmla="*/ 314032 w 21"/>
                <a:gd name="T5" fmla="*/ 92653 h 17"/>
                <a:gd name="T6" fmla="*/ 156479 w 21"/>
                <a:gd name="T7" fmla="*/ 119884 h 17"/>
                <a:gd name="T8" fmla="*/ 314032 w 21"/>
                <a:gd name="T9" fmla="*/ 92653 h 17"/>
                <a:gd name="T10" fmla="*/ 156479 w 21"/>
                <a:gd name="T11" fmla="*/ 119884 h 17"/>
                <a:gd name="T12" fmla="*/ 190356 w 21"/>
                <a:gd name="T13" fmla="*/ 152173 h 17"/>
                <a:gd name="T14" fmla="*/ 61725 w 21"/>
                <a:gd name="T15" fmla="*/ 212543 h 17"/>
                <a:gd name="T16" fmla="*/ 190356 w 21"/>
                <a:gd name="T17" fmla="*/ 152173 h 17"/>
                <a:gd name="T18" fmla="*/ 61725 w 21"/>
                <a:gd name="T19" fmla="*/ 212543 h 17"/>
                <a:gd name="T20" fmla="*/ 95636 w 21"/>
                <a:gd name="T21" fmla="*/ 244832 h 17"/>
                <a:gd name="T22" fmla="*/ 0 w 21"/>
                <a:gd name="T23" fmla="*/ 332612 h 17"/>
                <a:gd name="T24" fmla="*/ 95636 w 21"/>
                <a:gd name="T25" fmla="*/ 244832 h 17"/>
                <a:gd name="T26" fmla="*/ 0 w 21"/>
                <a:gd name="T27" fmla="*/ 332612 h 17"/>
                <a:gd name="T28" fmla="*/ 0 w 21"/>
                <a:gd name="T29" fmla="*/ 332612 h 17"/>
                <a:gd name="T30" fmla="*/ 61725 w 21"/>
                <a:gd name="T31" fmla="*/ 397882 h 17"/>
                <a:gd name="T32" fmla="*/ 0 w 21"/>
                <a:gd name="T33" fmla="*/ 332612 h 17"/>
                <a:gd name="T34" fmla="*/ 61725 w 21"/>
                <a:gd name="T35" fmla="*/ 397882 h 17"/>
                <a:gd name="T36" fmla="*/ 95636 w 21"/>
                <a:gd name="T37" fmla="*/ 484634 h 17"/>
                <a:gd name="T38" fmla="*/ 61725 w 21"/>
                <a:gd name="T39" fmla="*/ 397882 h 17"/>
                <a:gd name="T40" fmla="*/ 156479 w 21"/>
                <a:gd name="T41" fmla="*/ 457403 h 17"/>
                <a:gd name="T42" fmla="*/ 95636 w 21"/>
                <a:gd name="T43" fmla="*/ 484634 h 17"/>
                <a:gd name="T44" fmla="*/ 156479 w 21"/>
                <a:gd name="T45" fmla="*/ 457403 h 17"/>
                <a:gd name="T46" fmla="*/ 218396 w 21"/>
                <a:gd name="T47" fmla="*/ 484634 h 17"/>
                <a:gd name="T48" fmla="*/ 156479 w 21"/>
                <a:gd name="T49" fmla="*/ 457403 h 17"/>
                <a:gd name="T50" fmla="*/ 218396 w 21"/>
                <a:gd name="T51" fmla="*/ 457403 h 17"/>
                <a:gd name="T52" fmla="*/ 218396 w 21"/>
                <a:gd name="T53" fmla="*/ 457403 h 17"/>
                <a:gd name="T54" fmla="*/ 218396 w 21"/>
                <a:gd name="T55" fmla="*/ 457403 h 17"/>
                <a:gd name="T56" fmla="*/ 218396 w 21"/>
                <a:gd name="T57" fmla="*/ 484634 h 17"/>
                <a:gd name="T58" fmla="*/ 218396 w 21"/>
                <a:gd name="T59" fmla="*/ 484634 h 17"/>
                <a:gd name="T60" fmla="*/ 218396 w 21"/>
                <a:gd name="T61" fmla="*/ 484634 h 17"/>
                <a:gd name="T62" fmla="*/ 408752 w 21"/>
                <a:gd name="T63" fmla="*/ 332612 h 17"/>
                <a:gd name="T64" fmla="*/ 218396 w 21"/>
                <a:gd name="T65" fmla="*/ 484634 h 17"/>
                <a:gd name="T66" fmla="*/ 408752 w 21"/>
                <a:gd name="T67" fmla="*/ 332612 h 17"/>
                <a:gd name="T68" fmla="*/ 599142 w 21"/>
                <a:gd name="T69" fmla="*/ 244832 h 17"/>
                <a:gd name="T70" fmla="*/ 408752 w 21"/>
                <a:gd name="T71" fmla="*/ 332612 h 17"/>
                <a:gd name="T72" fmla="*/ 566304 w 21"/>
                <a:gd name="T73" fmla="*/ 212543 h 17"/>
                <a:gd name="T74" fmla="*/ 566304 w 21"/>
                <a:gd name="T75" fmla="*/ 212543 h 17"/>
                <a:gd name="T76" fmla="*/ 566304 w 21"/>
                <a:gd name="T77" fmla="*/ 212543 h 17"/>
                <a:gd name="T78" fmla="*/ 599142 w 21"/>
                <a:gd name="T79" fmla="*/ 244832 h 17"/>
                <a:gd name="T80" fmla="*/ 566304 w 21"/>
                <a:gd name="T81" fmla="*/ 212543 h 17"/>
                <a:gd name="T82" fmla="*/ 599142 w 21"/>
                <a:gd name="T83" fmla="*/ 244832 h 17"/>
                <a:gd name="T84" fmla="*/ 566304 w 21"/>
                <a:gd name="T85" fmla="*/ 212543 h 17"/>
                <a:gd name="T86" fmla="*/ 599142 w 21"/>
                <a:gd name="T87" fmla="*/ 212543 h 17"/>
                <a:gd name="T88" fmla="*/ 599142 w 21"/>
                <a:gd name="T89" fmla="*/ 244832 h 17"/>
                <a:gd name="T90" fmla="*/ 599142 w 21"/>
                <a:gd name="T91" fmla="*/ 212543 h 17"/>
                <a:gd name="T92" fmla="*/ 660867 w 21"/>
                <a:gd name="T93" fmla="*/ 152173 h 17"/>
                <a:gd name="T94" fmla="*/ 599142 w 21"/>
                <a:gd name="T95" fmla="*/ 212543 h 17"/>
                <a:gd name="T96" fmla="*/ 660867 w 21"/>
                <a:gd name="T97" fmla="*/ 152173 h 17"/>
                <a:gd name="T98" fmla="*/ 660867 w 21"/>
                <a:gd name="T99" fmla="*/ 152173 h 17"/>
                <a:gd name="T100" fmla="*/ 626990 w 21"/>
                <a:gd name="T101" fmla="*/ 152173 h 17"/>
                <a:gd name="T102" fmla="*/ 660867 w 21"/>
                <a:gd name="T103" fmla="*/ 152173 h 17"/>
                <a:gd name="T104" fmla="*/ 626990 w 21"/>
                <a:gd name="T105" fmla="*/ 152173 h 17"/>
                <a:gd name="T106" fmla="*/ 626990 w 21"/>
                <a:gd name="T107" fmla="*/ 119884 h 17"/>
                <a:gd name="T108" fmla="*/ 626990 w 21"/>
                <a:gd name="T109" fmla="*/ 152173 h 17"/>
                <a:gd name="T110" fmla="*/ 599142 w 21"/>
                <a:gd name="T111" fmla="*/ 119884 h 17"/>
                <a:gd name="T112" fmla="*/ 626990 w 21"/>
                <a:gd name="T113" fmla="*/ 119884 h 17"/>
                <a:gd name="T114" fmla="*/ 599142 w 21"/>
                <a:gd name="T115" fmla="*/ 119884 h 17"/>
                <a:gd name="T116" fmla="*/ 470511 w 21"/>
                <a:gd name="T117" fmla="*/ 33166 h 17"/>
                <a:gd name="T118" fmla="*/ 599142 w 21"/>
                <a:gd name="T119" fmla="*/ 119884 h 17"/>
                <a:gd name="T120" fmla="*/ 470511 w 21"/>
                <a:gd name="T121" fmla="*/ 59520 h 17"/>
                <a:gd name="T122" fmla="*/ 470511 w 21"/>
                <a:gd name="T123" fmla="*/ 59520 h 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 h="17">
                  <a:moveTo>
                    <a:pt x="15" y="2"/>
                  </a:moveTo>
                  <a:cubicBezTo>
                    <a:pt x="14" y="2"/>
                    <a:pt x="12" y="2"/>
                    <a:pt x="10" y="3"/>
                  </a:cubicBezTo>
                  <a:lnTo>
                    <a:pt x="10" y="2"/>
                  </a:lnTo>
                  <a:cubicBezTo>
                    <a:pt x="12" y="1"/>
                    <a:pt x="13" y="1"/>
                    <a:pt x="15" y="1"/>
                  </a:cubicBezTo>
                  <a:lnTo>
                    <a:pt x="15" y="2"/>
                  </a:lnTo>
                  <a:close/>
                  <a:moveTo>
                    <a:pt x="10" y="3"/>
                  </a:moveTo>
                  <a:cubicBezTo>
                    <a:pt x="9" y="3"/>
                    <a:pt x="7" y="4"/>
                    <a:pt x="6" y="5"/>
                  </a:cubicBezTo>
                  <a:lnTo>
                    <a:pt x="5" y="4"/>
                  </a:lnTo>
                  <a:cubicBezTo>
                    <a:pt x="7" y="3"/>
                    <a:pt x="8" y="2"/>
                    <a:pt x="10" y="2"/>
                  </a:cubicBezTo>
                  <a:lnTo>
                    <a:pt x="10" y="3"/>
                  </a:lnTo>
                  <a:close/>
                  <a:moveTo>
                    <a:pt x="5" y="4"/>
                  </a:moveTo>
                  <a:lnTo>
                    <a:pt x="5" y="4"/>
                  </a:lnTo>
                  <a:close/>
                  <a:moveTo>
                    <a:pt x="6" y="5"/>
                  </a:moveTo>
                  <a:cubicBezTo>
                    <a:pt x="4" y="5"/>
                    <a:pt x="3" y="6"/>
                    <a:pt x="3" y="8"/>
                  </a:cubicBezTo>
                  <a:lnTo>
                    <a:pt x="2" y="7"/>
                  </a:lnTo>
                  <a:cubicBezTo>
                    <a:pt x="2" y="6"/>
                    <a:pt x="3" y="4"/>
                    <a:pt x="5" y="4"/>
                  </a:cubicBezTo>
                  <a:lnTo>
                    <a:pt x="6" y="5"/>
                  </a:lnTo>
                  <a:close/>
                  <a:moveTo>
                    <a:pt x="2" y="7"/>
                  </a:moveTo>
                  <a:lnTo>
                    <a:pt x="2" y="7"/>
                  </a:lnTo>
                  <a:close/>
                  <a:moveTo>
                    <a:pt x="3" y="8"/>
                  </a:moveTo>
                  <a:cubicBezTo>
                    <a:pt x="2" y="9"/>
                    <a:pt x="2" y="10"/>
                    <a:pt x="2" y="11"/>
                  </a:cubicBezTo>
                  <a:lnTo>
                    <a:pt x="0" y="11"/>
                  </a:lnTo>
                  <a:cubicBezTo>
                    <a:pt x="1" y="10"/>
                    <a:pt x="1" y="8"/>
                    <a:pt x="2" y="7"/>
                  </a:cubicBezTo>
                  <a:lnTo>
                    <a:pt x="3" y="8"/>
                  </a:lnTo>
                  <a:close/>
                  <a:moveTo>
                    <a:pt x="0" y="11"/>
                  </a:moveTo>
                  <a:lnTo>
                    <a:pt x="0" y="11"/>
                  </a:lnTo>
                  <a:lnTo>
                    <a:pt x="1" y="11"/>
                  </a:lnTo>
                  <a:lnTo>
                    <a:pt x="0" y="11"/>
                  </a:lnTo>
                  <a:close/>
                  <a:moveTo>
                    <a:pt x="2" y="11"/>
                  </a:moveTo>
                  <a:cubicBezTo>
                    <a:pt x="2" y="12"/>
                    <a:pt x="2" y="13"/>
                    <a:pt x="2" y="13"/>
                  </a:cubicBezTo>
                  <a:lnTo>
                    <a:pt x="1" y="14"/>
                  </a:lnTo>
                  <a:cubicBezTo>
                    <a:pt x="0" y="13"/>
                    <a:pt x="0" y="12"/>
                    <a:pt x="0" y="11"/>
                  </a:cubicBezTo>
                  <a:lnTo>
                    <a:pt x="2" y="11"/>
                  </a:lnTo>
                  <a:close/>
                  <a:moveTo>
                    <a:pt x="2" y="13"/>
                  </a:moveTo>
                  <a:cubicBezTo>
                    <a:pt x="2" y="14"/>
                    <a:pt x="3" y="14"/>
                    <a:pt x="3" y="15"/>
                  </a:cubicBezTo>
                  <a:lnTo>
                    <a:pt x="3" y="16"/>
                  </a:lnTo>
                  <a:cubicBezTo>
                    <a:pt x="2" y="15"/>
                    <a:pt x="1" y="15"/>
                    <a:pt x="1" y="14"/>
                  </a:cubicBezTo>
                  <a:lnTo>
                    <a:pt x="2" y="13"/>
                  </a:lnTo>
                  <a:close/>
                  <a:moveTo>
                    <a:pt x="3" y="15"/>
                  </a:moveTo>
                  <a:cubicBezTo>
                    <a:pt x="4" y="15"/>
                    <a:pt x="5" y="15"/>
                    <a:pt x="5" y="15"/>
                  </a:cubicBezTo>
                  <a:lnTo>
                    <a:pt x="5" y="17"/>
                  </a:lnTo>
                  <a:cubicBezTo>
                    <a:pt x="4" y="16"/>
                    <a:pt x="3" y="16"/>
                    <a:pt x="3" y="16"/>
                  </a:cubicBezTo>
                  <a:lnTo>
                    <a:pt x="3" y="15"/>
                  </a:lnTo>
                  <a:close/>
                  <a:moveTo>
                    <a:pt x="5" y="15"/>
                  </a:moveTo>
                  <a:cubicBezTo>
                    <a:pt x="6" y="15"/>
                    <a:pt x="6" y="15"/>
                    <a:pt x="7" y="15"/>
                  </a:cubicBezTo>
                  <a:lnTo>
                    <a:pt x="7" y="16"/>
                  </a:lnTo>
                  <a:cubicBezTo>
                    <a:pt x="7" y="17"/>
                    <a:pt x="6" y="17"/>
                    <a:pt x="5" y="17"/>
                  </a:cubicBezTo>
                  <a:lnTo>
                    <a:pt x="5" y="15"/>
                  </a:lnTo>
                  <a:close/>
                  <a:moveTo>
                    <a:pt x="7" y="15"/>
                  </a:moveTo>
                  <a:lnTo>
                    <a:pt x="7" y="15"/>
                  </a:lnTo>
                  <a:lnTo>
                    <a:pt x="7" y="16"/>
                  </a:lnTo>
                  <a:lnTo>
                    <a:pt x="7" y="15"/>
                  </a:lnTo>
                  <a:close/>
                  <a:moveTo>
                    <a:pt x="7" y="15"/>
                  </a:moveTo>
                  <a:lnTo>
                    <a:pt x="7" y="15"/>
                  </a:lnTo>
                  <a:lnTo>
                    <a:pt x="7" y="16"/>
                  </a:lnTo>
                  <a:lnTo>
                    <a:pt x="7" y="15"/>
                  </a:lnTo>
                  <a:close/>
                  <a:moveTo>
                    <a:pt x="7" y="16"/>
                  </a:moveTo>
                  <a:lnTo>
                    <a:pt x="7" y="16"/>
                  </a:lnTo>
                  <a:close/>
                  <a:moveTo>
                    <a:pt x="7" y="15"/>
                  </a:moveTo>
                  <a:cubicBezTo>
                    <a:pt x="9" y="14"/>
                    <a:pt x="11" y="12"/>
                    <a:pt x="13" y="11"/>
                  </a:cubicBezTo>
                  <a:lnTo>
                    <a:pt x="14" y="12"/>
                  </a:lnTo>
                  <a:cubicBezTo>
                    <a:pt x="12" y="13"/>
                    <a:pt x="10" y="15"/>
                    <a:pt x="7" y="16"/>
                  </a:cubicBezTo>
                  <a:lnTo>
                    <a:pt x="7" y="15"/>
                  </a:lnTo>
                  <a:close/>
                  <a:moveTo>
                    <a:pt x="13" y="11"/>
                  </a:moveTo>
                  <a:cubicBezTo>
                    <a:pt x="15" y="9"/>
                    <a:pt x="17" y="8"/>
                    <a:pt x="18" y="7"/>
                  </a:cubicBezTo>
                  <a:lnTo>
                    <a:pt x="19" y="8"/>
                  </a:lnTo>
                  <a:cubicBezTo>
                    <a:pt x="17" y="9"/>
                    <a:pt x="16" y="10"/>
                    <a:pt x="14" y="12"/>
                  </a:cubicBezTo>
                  <a:lnTo>
                    <a:pt x="13" y="11"/>
                  </a:lnTo>
                  <a:close/>
                  <a:moveTo>
                    <a:pt x="18" y="7"/>
                  </a:moveTo>
                  <a:lnTo>
                    <a:pt x="18" y="7"/>
                  </a:lnTo>
                  <a:lnTo>
                    <a:pt x="19" y="8"/>
                  </a:lnTo>
                  <a:lnTo>
                    <a:pt x="18" y="7"/>
                  </a:lnTo>
                  <a:close/>
                  <a:moveTo>
                    <a:pt x="18" y="7"/>
                  </a:moveTo>
                  <a:lnTo>
                    <a:pt x="18" y="7"/>
                  </a:lnTo>
                  <a:lnTo>
                    <a:pt x="19" y="8"/>
                  </a:lnTo>
                  <a:lnTo>
                    <a:pt x="18" y="7"/>
                  </a:lnTo>
                  <a:close/>
                  <a:moveTo>
                    <a:pt x="18" y="7"/>
                  </a:moveTo>
                  <a:cubicBezTo>
                    <a:pt x="18" y="7"/>
                    <a:pt x="18" y="7"/>
                    <a:pt x="18" y="7"/>
                  </a:cubicBezTo>
                  <a:lnTo>
                    <a:pt x="19" y="8"/>
                  </a:lnTo>
                  <a:cubicBezTo>
                    <a:pt x="19" y="8"/>
                    <a:pt x="19" y="8"/>
                    <a:pt x="19" y="8"/>
                  </a:cubicBezTo>
                  <a:lnTo>
                    <a:pt x="18" y="7"/>
                  </a:lnTo>
                  <a:close/>
                  <a:moveTo>
                    <a:pt x="18" y="7"/>
                  </a:moveTo>
                  <a:cubicBezTo>
                    <a:pt x="19" y="7"/>
                    <a:pt x="19" y="7"/>
                    <a:pt x="19" y="7"/>
                  </a:cubicBezTo>
                  <a:lnTo>
                    <a:pt x="20" y="8"/>
                  </a:lnTo>
                  <a:cubicBezTo>
                    <a:pt x="20" y="8"/>
                    <a:pt x="19" y="8"/>
                    <a:pt x="19" y="8"/>
                  </a:cubicBezTo>
                  <a:lnTo>
                    <a:pt x="18" y="7"/>
                  </a:lnTo>
                  <a:close/>
                  <a:moveTo>
                    <a:pt x="19" y="7"/>
                  </a:moveTo>
                  <a:cubicBezTo>
                    <a:pt x="19" y="6"/>
                    <a:pt x="20" y="6"/>
                    <a:pt x="20" y="5"/>
                  </a:cubicBezTo>
                  <a:lnTo>
                    <a:pt x="21" y="5"/>
                  </a:lnTo>
                  <a:cubicBezTo>
                    <a:pt x="21" y="6"/>
                    <a:pt x="20" y="7"/>
                    <a:pt x="20" y="8"/>
                  </a:cubicBezTo>
                  <a:lnTo>
                    <a:pt x="19" y="7"/>
                  </a:lnTo>
                  <a:close/>
                  <a:moveTo>
                    <a:pt x="21" y="5"/>
                  </a:moveTo>
                  <a:lnTo>
                    <a:pt x="21" y="5"/>
                  </a:lnTo>
                  <a:lnTo>
                    <a:pt x="20" y="5"/>
                  </a:lnTo>
                  <a:lnTo>
                    <a:pt x="21" y="5"/>
                  </a:lnTo>
                  <a:close/>
                  <a:moveTo>
                    <a:pt x="20" y="5"/>
                  </a:moveTo>
                  <a:lnTo>
                    <a:pt x="20" y="5"/>
                  </a:lnTo>
                  <a:lnTo>
                    <a:pt x="21" y="5"/>
                  </a:lnTo>
                  <a:lnTo>
                    <a:pt x="20" y="5"/>
                  </a:lnTo>
                  <a:close/>
                  <a:moveTo>
                    <a:pt x="20" y="5"/>
                  </a:moveTo>
                  <a:cubicBezTo>
                    <a:pt x="19" y="5"/>
                    <a:pt x="19" y="5"/>
                    <a:pt x="19" y="4"/>
                  </a:cubicBezTo>
                  <a:lnTo>
                    <a:pt x="20" y="4"/>
                  </a:lnTo>
                  <a:cubicBezTo>
                    <a:pt x="21" y="4"/>
                    <a:pt x="21" y="5"/>
                    <a:pt x="21" y="5"/>
                  </a:cubicBezTo>
                  <a:lnTo>
                    <a:pt x="20" y="5"/>
                  </a:lnTo>
                  <a:close/>
                  <a:moveTo>
                    <a:pt x="19" y="4"/>
                  </a:moveTo>
                  <a:cubicBezTo>
                    <a:pt x="19" y="4"/>
                    <a:pt x="19" y="4"/>
                    <a:pt x="19" y="4"/>
                  </a:cubicBezTo>
                  <a:lnTo>
                    <a:pt x="20" y="3"/>
                  </a:lnTo>
                  <a:cubicBezTo>
                    <a:pt x="20" y="3"/>
                    <a:pt x="20" y="4"/>
                    <a:pt x="20" y="4"/>
                  </a:cubicBezTo>
                  <a:lnTo>
                    <a:pt x="19" y="4"/>
                  </a:lnTo>
                  <a:close/>
                  <a:moveTo>
                    <a:pt x="19" y="4"/>
                  </a:moveTo>
                  <a:cubicBezTo>
                    <a:pt x="18" y="3"/>
                    <a:pt x="17" y="2"/>
                    <a:pt x="15" y="2"/>
                  </a:cubicBezTo>
                  <a:lnTo>
                    <a:pt x="15" y="1"/>
                  </a:lnTo>
                  <a:cubicBezTo>
                    <a:pt x="17" y="0"/>
                    <a:pt x="19" y="1"/>
                    <a:pt x="20" y="3"/>
                  </a:cubicBezTo>
                  <a:lnTo>
                    <a:pt x="19" y="4"/>
                  </a:lnTo>
                  <a:close/>
                  <a:moveTo>
                    <a:pt x="15" y="2"/>
                  </a:moveTo>
                  <a:lnTo>
                    <a:pt x="15" y="2"/>
                  </a:lnTo>
                  <a:lnTo>
                    <a:pt x="15" y="1"/>
                  </a:lnTo>
                  <a:lnTo>
                    <a:pt x="15"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7" name="Freeform 162">
              <a:extLst>
                <a:ext uri="{FF2B5EF4-FFF2-40B4-BE49-F238E27FC236}">
                  <a16:creationId xmlns:a16="http://schemas.microsoft.com/office/drawing/2014/main" id="{C830B176-309C-5858-BB2C-F72CCB856BF4}"/>
                </a:ext>
              </a:extLst>
            </p:cNvPr>
            <p:cNvSpPr>
              <a:spLocks/>
            </p:cNvSpPr>
            <p:nvPr/>
          </p:nvSpPr>
          <p:spPr bwMode="auto">
            <a:xfrm>
              <a:off x="3580" y="1358"/>
              <a:ext cx="139" cy="61"/>
            </a:xfrm>
            <a:custGeom>
              <a:avLst/>
              <a:gdLst>
                <a:gd name="T0" fmla="*/ 706253 w 25"/>
                <a:gd name="T1" fmla="*/ 57628 h 11"/>
                <a:gd name="T2" fmla="*/ 504631 w 25"/>
                <a:gd name="T3" fmla="*/ 0 h 11"/>
                <a:gd name="T4" fmla="*/ 116543 w 25"/>
                <a:gd name="T5" fmla="*/ 173101 h 11"/>
                <a:gd name="T6" fmla="*/ 58274 w 25"/>
                <a:gd name="T7" fmla="*/ 261945 h 11"/>
                <a:gd name="T8" fmla="*/ 265735 w 25"/>
                <a:gd name="T9" fmla="*/ 288364 h 11"/>
                <a:gd name="T10" fmla="*/ 706253 w 25"/>
                <a:gd name="T11" fmla="*/ 115445 h 11"/>
                <a:gd name="T12" fmla="*/ 706253 w 25"/>
                <a:gd name="T13" fmla="*/ 5762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1">
                  <a:moveTo>
                    <a:pt x="24" y="2"/>
                  </a:moveTo>
                  <a:cubicBezTo>
                    <a:pt x="21" y="2"/>
                    <a:pt x="20" y="0"/>
                    <a:pt x="17" y="0"/>
                  </a:cubicBezTo>
                  <a:cubicBezTo>
                    <a:pt x="12" y="1"/>
                    <a:pt x="8" y="4"/>
                    <a:pt x="4" y="6"/>
                  </a:cubicBezTo>
                  <a:cubicBezTo>
                    <a:pt x="3" y="7"/>
                    <a:pt x="0" y="8"/>
                    <a:pt x="2" y="9"/>
                  </a:cubicBezTo>
                  <a:cubicBezTo>
                    <a:pt x="4" y="11"/>
                    <a:pt x="8" y="11"/>
                    <a:pt x="9" y="10"/>
                  </a:cubicBezTo>
                  <a:cubicBezTo>
                    <a:pt x="14" y="8"/>
                    <a:pt x="20" y="7"/>
                    <a:pt x="24" y="4"/>
                  </a:cubicBezTo>
                  <a:cubicBezTo>
                    <a:pt x="25" y="3"/>
                    <a:pt x="25" y="3"/>
                    <a:pt x="24"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8" name="Freeform 163">
              <a:extLst>
                <a:ext uri="{FF2B5EF4-FFF2-40B4-BE49-F238E27FC236}">
                  <a16:creationId xmlns:a16="http://schemas.microsoft.com/office/drawing/2014/main" id="{4B84579F-D2E3-24AF-CA9E-B30DF63C6034}"/>
                </a:ext>
              </a:extLst>
            </p:cNvPr>
            <p:cNvSpPr>
              <a:spLocks noEditPoints="1"/>
            </p:cNvSpPr>
            <p:nvPr/>
          </p:nvSpPr>
          <p:spPr bwMode="auto">
            <a:xfrm>
              <a:off x="3580" y="1352"/>
              <a:ext cx="145" cy="73"/>
            </a:xfrm>
            <a:custGeom>
              <a:avLst/>
              <a:gdLst>
                <a:gd name="T0" fmla="*/ 604656 w 26"/>
                <a:gd name="T1" fmla="*/ 61612 h 13"/>
                <a:gd name="T2" fmla="*/ 722596 w 26"/>
                <a:gd name="T3" fmla="*/ 61612 h 13"/>
                <a:gd name="T4" fmla="*/ 604656 w 26"/>
                <a:gd name="T5" fmla="*/ 61612 h 13"/>
                <a:gd name="T6" fmla="*/ 512720 w 26"/>
                <a:gd name="T7" fmla="*/ 0 h 13"/>
                <a:gd name="T8" fmla="*/ 604656 w 26"/>
                <a:gd name="T9" fmla="*/ 61612 h 13"/>
                <a:gd name="T10" fmla="*/ 512720 w 26"/>
                <a:gd name="T11" fmla="*/ 0 h 13"/>
                <a:gd name="T12" fmla="*/ 512720 w 26"/>
                <a:gd name="T13" fmla="*/ 0 h 13"/>
                <a:gd name="T14" fmla="*/ 150906 w 26"/>
                <a:gd name="T15" fmla="*/ 251597 h 13"/>
                <a:gd name="T16" fmla="*/ 512720 w 26"/>
                <a:gd name="T17" fmla="*/ 0 h 13"/>
                <a:gd name="T18" fmla="*/ 150906 w 26"/>
                <a:gd name="T19" fmla="*/ 251597 h 13"/>
                <a:gd name="T20" fmla="*/ 118995 w 26"/>
                <a:gd name="T21" fmla="*/ 217793 h 13"/>
                <a:gd name="T22" fmla="*/ 150906 w 26"/>
                <a:gd name="T23" fmla="*/ 251597 h 13"/>
                <a:gd name="T24" fmla="*/ 150906 w 26"/>
                <a:gd name="T25" fmla="*/ 251597 h 13"/>
                <a:gd name="T26" fmla="*/ 150906 w 26"/>
                <a:gd name="T27" fmla="*/ 251597 h 13"/>
                <a:gd name="T28" fmla="*/ 150906 w 26"/>
                <a:gd name="T29" fmla="*/ 251597 h 13"/>
                <a:gd name="T30" fmla="*/ 118995 w 26"/>
                <a:gd name="T31" fmla="*/ 217793 h 13"/>
                <a:gd name="T32" fmla="*/ 118995 w 26"/>
                <a:gd name="T33" fmla="*/ 217793 h 13"/>
                <a:gd name="T34" fmla="*/ 118995 w 26"/>
                <a:gd name="T35" fmla="*/ 217793 h 13"/>
                <a:gd name="T36" fmla="*/ 118995 w 26"/>
                <a:gd name="T37" fmla="*/ 251597 h 13"/>
                <a:gd name="T38" fmla="*/ 118995 w 26"/>
                <a:gd name="T39" fmla="*/ 217793 h 13"/>
                <a:gd name="T40" fmla="*/ 91936 w 26"/>
                <a:gd name="T41" fmla="*/ 217793 h 13"/>
                <a:gd name="T42" fmla="*/ 118995 w 26"/>
                <a:gd name="T43" fmla="*/ 217793 h 13"/>
                <a:gd name="T44" fmla="*/ 118995 w 26"/>
                <a:gd name="T45" fmla="*/ 251597 h 13"/>
                <a:gd name="T46" fmla="*/ 31911 w 26"/>
                <a:gd name="T47" fmla="*/ 251597 h 13"/>
                <a:gd name="T48" fmla="*/ 118995 w 26"/>
                <a:gd name="T49" fmla="*/ 251597 h 13"/>
                <a:gd name="T50" fmla="*/ 58970 w 26"/>
                <a:gd name="T51" fmla="*/ 312170 h 13"/>
                <a:gd name="T52" fmla="*/ 31911 w 26"/>
                <a:gd name="T53" fmla="*/ 251597 h 13"/>
                <a:gd name="T54" fmla="*/ 58970 w 26"/>
                <a:gd name="T55" fmla="*/ 345975 h 13"/>
                <a:gd name="T56" fmla="*/ 58970 w 26"/>
                <a:gd name="T57" fmla="*/ 312170 h 13"/>
                <a:gd name="T58" fmla="*/ 58970 w 26"/>
                <a:gd name="T59" fmla="*/ 312170 h 13"/>
                <a:gd name="T60" fmla="*/ 58970 w 26"/>
                <a:gd name="T61" fmla="*/ 345975 h 13"/>
                <a:gd name="T62" fmla="*/ 58970 w 26"/>
                <a:gd name="T63" fmla="*/ 312170 h 13"/>
                <a:gd name="T64" fmla="*/ 58970 w 26"/>
                <a:gd name="T65" fmla="*/ 345975 h 13"/>
                <a:gd name="T66" fmla="*/ 58970 w 26"/>
                <a:gd name="T67" fmla="*/ 312170 h 13"/>
                <a:gd name="T68" fmla="*/ 91936 w 26"/>
                <a:gd name="T69" fmla="*/ 373788 h 13"/>
                <a:gd name="T70" fmla="*/ 58970 w 26"/>
                <a:gd name="T71" fmla="*/ 312170 h 13"/>
                <a:gd name="T72" fmla="*/ 118995 w 26"/>
                <a:gd name="T73" fmla="*/ 345975 h 13"/>
                <a:gd name="T74" fmla="*/ 91936 w 26"/>
                <a:gd name="T75" fmla="*/ 373788 h 13"/>
                <a:gd name="T76" fmla="*/ 118995 w 26"/>
                <a:gd name="T77" fmla="*/ 345975 h 13"/>
                <a:gd name="T78" fmla="*/ 301812 w 26"/>
                <a:gd name="T79" fmla="*/ 373788 h 13"/>
                <a:gd name="T80" fmla="*/ 118995 w 26"/>
                <a:gd name="T81" fmla="*/ 345975 h 13"/>
                <a:gd name="T82" fmla="*/ 269906 w 26"/>
                <a:gd name="T83" fmla="*/ 345975 h 13"/>
                <a:gd name="T84" fmla="*/ 269906 w 26"/>
                <a:gd name="T85" fmla="*/ 345975 h 13"/>
                <a:gd name="T86" fmla="*/ 479783 w 26"/>
                <a:gd name="T87" fmla="*/ 312170 h 13"/>
                <a:gd name="T88" fmla="*/ 269906 w 26"/>
                <a:gd name="T89" fmla="*/ 345975 h 13"/>
                <a:gd name="T90" fmla="*/ 722596 w 26"/>
                <a:gd name="T91" fmla="*/ 123230 h 13"/>
                <a:gd name="T92" fmla="*/ 479783 w 26"/>
                <a:gd name="T93" fmla="*/ 312170 h 13"/>
                <a:gd name="T94" fmla="*/ 722596 w 26"/>
                <a:gd name="T95" fmla="*/ 123230 h 13"/>
                <a:gd name="T96" fmla="*/ 722596 w 26"/>
                <a:gd name="T97" fmla="*/ 156181 h 13"/>
                <a:gd name="T98" fmla="*/ 722596 w 26"/>
                <a:gd name="T99" fmla="*/ 123230 h 13"/>
                <a:gd name="T100" fmla="*/ 749656 w 26"/>
                <a:gd name="T101" fmla="*/ 94378 h 13"/>
                <a:gd name="T102" fmla="*/ 722596 w 26"/>
                <a:gd name="T103" fmla="*/ 123230 h 13"/>
                <a:gd name="T104" fmla="*/ 690685 w 26"/>
                <a:gd name="T105" fmla="*/ 94378 h 13"/>
                <a:gd name="T106" fmla="*/ 749656 w 26"/>
                <a:gd name="T107" fmla="*/ 94378 h 13"/>
                <a:gd name="T108" fmla="*/ 690685 w 26"/>
                <a:gd name="T109" fmla="*/ 94378 h 13"/>
                <a:gd name="T110" fmla="*/ 722596 w 26"/>
                <a:gd name="T111" fmla="*/ 94378 h 13"/>
                <a:gd name="T112" fmla="*/ 690685 w 26"/>
                <a:gd name="T113" fmla="*/ 94378 h 13"/>
                <a:gd name="T114" fmla="*/ 722596 w 26"/>
                <a:gd name="T115" fmla="*/ 61612 h 13"/>
                <a:gd name="T116" fmla="*/ 690685 w 26"/>
                <a:gd name="T117" fmla="*/ 94378 h 13"/>
                <a:gd name="T118" fmla="*/ 722596 w 26"/>
                <a:gd name="T119" fmla="*/ 61612 h 13"/>
                <a:gd name="T120" fmla="*/ 722596 w 26"/>
                <a:gd name="T121" fmla="*/ 94378 h 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 h="13">
                  <a:moveTo>
                    <a:pt x="24" y="4"/>
                  </a:moveTo>
                  <a:cubicBezTo>
                    <a:pt x="22" y="4"/>
                    <a:pt x="21" y="3"/>
                    <a:pt x="20" y="2"/>
                  </a:cubicBezTo>
                  <a:lnTo>
                    <a:pt x="21" y="1"/>
                  </a:lnTo>
                  <a:cubicBezTo>
                    <a:pt x="22" y="2"/>
                    <a:pt x="23" y="2"/>
                    <a:pt x="24" y="2"/>
                  </a:cubicBezTo>
                  <a:lnTo>
                    <a:pt x="24" y="4"/>
                  </a:lnTo>
                  <a:close/>
                  <a:moveTo>
                    <a:pt x="20" y="2"/>
                  </a:moveTo>
                  <a:cubicBezTo>
                    <a:pt x="19" y="2"/>
                    <a:pt x="18" y="1"/>
                    <a:pt x="17" y="2"/>
                  </a:cubicBezTo>
                  <a:lnTo>
                    <a:pt x="17" y="0"/>
                  </a:lnTo>
                  <a:cubicBezTo>
                    <a:pt x="19" y="0"/>
                    <a:pt x="20" y="1"/>
                    <a:pt x="21" y="1"/>
                  </a:cubicBezTo>
                  <a:lnTo>
                    <a:pt x="20" y="2"/>
                  </a:lnTo>
                  <a:close/>
                  <a:moveTo>
                    <a:pt x="17" y="0"/>
                  </a:moveTo>
                  <a:lnTo>
                    <a:pt x="17" y="0"/>
                  </a:lnTo>
                  <a:lnTo>
                    <a:pt x="17" y="1"/>
                  </a:lnTo>
                  <a:lnTo>
                    <a:pt x="17" y="0"/>
                  </a:lnTo>
                  <a:close/>
                  <a:moveTo>
                    <a:pt x="17" y="2"/>
                  </a:moveTo>
                  <a:cubicBezTo>
                    <a:pt x="13" y="3"/>
                    <a:pt x="9" y="5"/>
                    <a:pt x="5" y="8"/>
                  </a:cubicBezTo>
                  <a:lnTo>
                    <a:pt x="4" y="6"/>
                  </a:lnTo>
                  <a:cubicBezTo>
                    <a:pt x="8" y="4"/>
                    <a:pt x="12" y="1"/>
                    <a:pt x="17" y="0"/>
                  </a:cubicBezTo>
                  <a:lnTo>
                    <a:pt x="17" y="2"/>
                  </a:lnTo>
                  <a:close/>
                  <a:moveTo>
                    <a:pt x="5" y="8"/>
                  </a:moveTo>
                  <a:lnTo>
                    <a:pt x="5" y="8"/>
                  </a:lnTo>
                  <a:lnTo>
                    <a:pt x="4" y="7"/>
                  </a:lnTo>
                  <a:lnTo>
                    <a:pt x="4" y="6"/>
                  </a:lnTo>
                  <a:lnTo>
                    <a:pt x="5" y="8"/>
                  </a:lnTo>
                  <a:close/>
                  <a:moveTo>
                    <a:pt x="5" y="8"/>
                  </a:moveTo>
                  <a:lnTo>
                    <a:pt x="5" y="8"/>
                  </a:lnTo>
                  <a:lnTo>
                    <a:pt x="4" y="7"/>
                  </a:lnTo>
                  <a:lnTo>
                    <a:pt x="5" y="8"/>
                  </a:lnTo>
                  <a:close/>
                  <a:moveTo>
                    <a:pt x="5" y="8"/>
                  </a:moveTo>
                  <a:lnTo>
                    <a:pt x="5" y="8"/>
                  </a:lnTo>
                  <a:lnTo>
                    <a:pt x="4" y="7"/>
                  </a:lnTo>
                  <a:lnTo>
                    <a:pt x="5" y="8"/>
                  </a:lnTo>
                  <a:close/>
                  <a:moveTo>
                    <a:pt x="4" y="7"/>
                  </a:moveTo>
                  <a:lnTo>
                    <a:pt x="4" y="7"/>
                  </a:lnTo>
                  <a:close/>
                  <a:moveTo>
                    <a:pt x="5" y="8"/>
                  </a:moveTo>
                  <a:cubicBezTo>
                    <a:pt x="4" y="8"/>
                    <a:pt x="4" y="8"/>
                    <a:pt x="4" y="8"/>
                  </a:cubicBezTo>
                  <a:lnTo>
                    <a:pt x="3" y="7"/>
                  </a:lnTo>
                  <a:cubicBezTo>
                    <a:pt x="4" y="7"/>
                    <a:pt x="4" y="7"/>
                    <a:pt x="4" y="7"/>
                  </a:cubicBezTo>
                  <a:lnTo>
                    <a:pt x="5" y="8"/>
                  </a:lnTo>
                  <a:close/>
                  <a:moveTo>
                    <a:pt x="3" y="7"/>
                  </a:moveTo>
                  <a:lnTo>
                    <a:pt x="3" y="7"/>
                  </a:lnTo>
                  <a:lnTo>
                    <a:pt x="4" y="7"/>
                  </a:lnTo>
                  <a:lnTo>
                    <a:pt x="3" y="7"/>
                  </a:lnTo>
                  <a:close/>
                  <a:moveTo>
                    <a:pt x="4" y="8"/>
                  </a:moveTo>
                  <a:cubicBezTo>
                    <a:pt x="3" y="8"/>
                    <a:pt x="3" y="9"/>
                    <a:pt x="2" y="9"/>
                  </a:cubicBezTo>
                  <a:lnTo>
                    <a:pt x="1" y="8"/>
                  </a:lnTo>
                  <a:cubicBezTo>
                    <a:pt x="2" y="8"/>
                    <a:pt x="3" y="7"/>
                    <a:pt x="3" y="7"/>
                  </a:cubicBezTo>
                  <a:lnTo>
                    <a:pt x="4" y="8"/>
                  </a:lnTo>
                  <a:close/>
                  <a:moveTo>
                    <a:pt x="2" y="9"/>
                  </a:moveTo>
                  <a:cubicBezTo>
                    <a:pt x="2" y="9"/>
                    <a:pt x="2" y="10"/>
                    <a:pt x="2" y="10"/>
                  </a:cubicBezTo>
                  <a:lnTo>
                    <a:pt x="2" y="11"/>
                  </a:lnTo>
                  <a:cubicBezTo>
                    <a:pt x="0" y="10"/>
                    <a:pt x="1" y="9"/>
                    <a:pt x="1" y="8"/>
                  </a:cubicBezTo>
                  <a:lnTo>
                    <a:pt x="2" y="9"/>
                  </a:lnTo>
                  <a:close/>
                  <a:moveTo>
                    <a:pt x="2" y="11"/>
                  </a:moveTo>
                  <a:lnTo>
                    <a:pt x="2" y="11"/>
                  </a:lnTo>
                  <a:lnTo>
                    <a:pt x="2" y="10"/>
                  </a:lnTo>
                  <a:lnTo>
                    <a:pt x="2" y="11"/>
                  </a:lnTo>
                  <a:close/>
                  <a:moveTo>
                    <a:pt x="2" y="10"/>
                  </a:moveTo>
                  <a:lnTo>
                    <a:pt x="2" y="10"/>
                  </a:lnTo>
                  <a:lnTo>
                    <a:pt x="2" y="11"/>
                  </a:lnTo>
                  <a:lnTo>
                    <a:pt x="2" y="10"/>
                  </a:lnTo>
                  <a:close/>
                  <a:moveTo>
                    <a:pt x="2" y="11"/>
                  </a:moveTo>
                  <a:lnTo>
                    <a:pt x="2" y="11"/>
                  </a:lnTo>
                  <a:close/>
                  <a:moveTo>
                    <a:pt x="2" y="10"/>
                  </a:moveTo>
                  <a:cubicBezTo>
                    <a:pt x="3" y="10"/>
                    <a:pt x="3" y="10"/>
                    <a:pt x="3" y="11"/>
                  </a:cubicBezTo>
                  <a:lnTo>
                    <a:pt x="3" y="12"/>
                  </a:lnTo>
                  <a:cubicBezTo>
                    <a:pt x="2" y="12"/>
                    <a:pt x="2" y="11"/>
                    <a:pt x="2" y="11"/>
                  </a:cubicBezTo>
                  <a:lnTo>
                    <a:pt x="2" y="10"/>
                  </a:lnTo>
                  <a:close/>
                  <a:moveTo>
                    <a:pt x="3" y="11"/>
                  </a:moveTo>
                  <a:cubicBezTo>
                    <a:pt x="4" y="11"/>
                    <a:pt x="4" y="11"/>
                    <a:pt x="4" y="11"/>
                  </a:cubicBezTo>
                  <a:lnTo>
                    <a:pt x="4" y="12"/>
                  </a:lnTo>
                  <a:cubicBezTo>
                    <a:pt x="3" y="12"/>
                    <a:pt x="3" y="12"/>
                    <a:pt x="3" y="12"/>
                  </a:cubicBezTo>
                  <a:lnTo>
                    <a:pt x="3" y="11"/>
                  </a:lnTo>
                  <a:close/>
                  <a:moveTo>
                    <a:pt x="4" y="11"/>
                  </a:moveTo>
                  <a:cubicBezTo>
                    <a:pt x="6" y="11"/>
                    <a:pt x="8" y="11"/>
                    <a:pt x="9" y="11"/>
                  </a:cubicBezTo>
                  <a:lnTo>
                    <a:pt x="10" y="12"/>
                  </a:lnTo>
                  <a:cubicBezTo>
                    <a:pt x="9" y="13"/>
                    <a:pt x="6" y="13"/>
                    <a:pt x="4" y="12"/>
                  </a:cubicBezTo>
                  <a:lnTo>
                    <a:pt x="4" y="11"/>
                  </a:lnTo>
                  <a:close/>
                  <a:moveTo>
                    <a:pt x="9" y="11"/>
                  </a:moveTo>
                  <a:lnTo>
                    <a:pt x="9" y="11"/>
                  </a:lnTo>
                  <a:close/>
                  <a:moveTo>
                    <a:pt x="9" y="11"/>
                  </a:moveTo>
                  <a:cubicBezTo>
                    <a:pt x="11" y="10"/>
                    <a:pt x="13" y="9"/>
                    <a:pt x="15" y="8"/>
                  </a:cubicBezTo>
                  <a:lnTo>
                    <a:pt x="16" y="10"/>
                  </a:lnTo>
                  <a:cubicBezTo>
                    <a:pt x="14" y="10"/>
                    <a:pt x="12" y="11"/>
                    <a:pt x="10" y="12"/>
                  </a:cubicBezTo>
                  <a:lnTo>
                    <a:pt x="9" y="11"/>
                  </a:lnTo>
                  <a:close/>
                  <a:moveTo>
                    <a:pt x="15" y="8"/>
                  </a:moveTo>
                  <a:cubicBezTo>
                    <a:pt x="18" y="7"/>
                    <a:pt x="21" y="6"/>
                    <a:pt x="24" y="4"/>
                  </a:cubicBezTo>
                  <a:lnTo>
                    <a:pt x="25" y="5"/>
                  </a:lnTo>
                  <a:cubicBezTo>
                    <a:pt x="22" y="7"/>
                    <a:pt x="19" y="9"/>
                    <a:pt x="16" y="10"/>
                  </a:cubicBezTo>
                  <a:lnTo>
                    <a:pt x="15" y="8"/>
                  </a:lnTo>
                  <a:close/>
                  <a:moveTo>
                    <a:pt x="24" y="4"/>
                  </a:moveTo>
                  <a:lnTo>
                    <a:pt x="24" y="4"/>
                  </a:lnTo>
                  <a:lnTo>
                    <a:pt x="24" y="5"/>
                  </a:lnTo>
                  <a:lnTo>
                    <a:pt x="24" y="4"/>
                  </a:lnTo>
                  <a:close/>
                  <a:moveTo>
                    <a:pt x="24" y="4"/>
                  </a:moveTo>
                  <a:cubicBezTo>
                    <a:pt x="24" y="4"/>
                    <a:pt x="24" y="4"/>
                    <a:pt x="24" y="4"/>
                  </a:cubicBezTo>
                  <a:lnTo>
                    <a:pt x="25" y="3"/>
                  </a:lnTo>
                  <a:cubicBezTo>
                    <a:pt x="26" y="4"/>
                    <a:pt x="26" y="5"/>
                    <a:pt x="25" y="5"/>
                  </a:cubicBezTo>
                  <a:lnTo>
                    <a:pt x="24" y="4"/>
                  </a:lnTo>
                  <a:close/>
                  <a:moveTo>
                    <a:pt x="24" y="4"/>
                  </a:moveTo>
                  <a:cubicBezTo>
                    <a:pt x="24" y="4"/>
                    <a:pt x="24" y="4"/>
                    <a:pt x="23" y="3"/>
                  </a:cubicBezTo>
                  <a:lnTo>
                    <a:pt x="24" y="2"/>
                  </a:lnTo>
                  <a:cubicBezTo>
                    <a:pt x="24" y="3"/>
                    <a:pt x="25" y="3"/>
                    <a:pt x="25" y="3"/>
                  </a:cubicBezTo>
                  <a:lnTo>
                    <a:pt x="24" y="4"/>
                  </a:lnTo>
                  <a:close/>
                  <a:moveTo>
                    <a:pt x="23" y="3"/>
                  </a:moveTo>
                  <a:lnTo>
                    <a:pt x="23" y="3"/>
                  </a:lnTo>
                  <a:lnTo>
                    <a:pt x="24" y="3"/>
                  </a:lnTo>
                  <a:lnTo>
                    <a:pt x="23" y="3"/>
                  </a:lnTo>
                  <a:close/>
                  <a:moveTo>
                    <a:pt x="23" y="3"/>
                  </a:moveTo>
                  <a:lnTo>
                    <a:pt x="23" y="3"/>
                  </a:lnTo>
                  <a:lnTo>
                    <a:pt x="24" y="2"/>
                  </a:lnTo>
                  <a:lnTo>
                    <a:pt x="23" y="3"/>
                  </a:lnTo>
                  <a:close/>
                  <a:moveTo>
                    <a:pt x="24" y="2"/>
                  </a:moveTo>
                  <a:lnTo>
                    <a:pt x="24" y="2"/>
                  </a:lnTo>
                  <a:lnTo>
                    <a:pt x="24" y="3"/>
                  </a:lnTo>
                  <a:lnTo>
                    <a:pt x="24"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59" name="Freeform 164">
              <a:extLst>
                <a:ext uri="{FF2B5EF4-FFF2-40B4-BE49-F238E27FC236}">
                  <a16:creationId xmlns:a16="http://schemas.microsoft.com/office/drawing/2014/main" id="{64430B2A-3959-064E-6772-7A7FAF22DF40}"/>
                </a:ext>
              </a:extLst>
            </p:cNvPr>
            <p:cNvSpPr>
              <a:spLocks/>
            </p:cNvSpPr>
            <p:nvPr/>
          </p:nvSpPr>
          <p:spPr bwMode="auto">
            <a:xfrm>
              <a:off x="3451" y="1335"/>
              <a:ext cx="101" cy="95"/>
            </a:xfrm>
            <a:custGeom>
              <a:avLst/>
              <a:gdLst>
                <a:gd name="T0" fmla="*/ 562155 w 18"/>
                <a:gd name="T1" fmla="*/ 92653 h 17"/>
                <a:gd name="T2" fmla="*/ 500668 w 18"/>
                <a:gd name="T3" fmla="*/ 33166 h 17"/>
                <a:gd name="T4" fmla="*/ 33751 w 18"/>
                <a:gd name="T5" fmla="*/ 212543 h 17"/>
                <a:gd name="T6" fmla="*/ 0 w 18"/>
                <a:gd name="T7" fmla="*/ 272063 h 17"/>
                <a:gd name="T8" fmla="*/ 217116 w 18"/>
                <a:gd name="T9" fmla="*/ 517767 h 17"/>
                <a:gd name="T10" fmla="*/ 562155 w 18"/>
                <a:gd name="T11" fmla="*/ 926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8" y="3"/>
                  </a:moveTo>
                  <a:cubicBezTo>
                    <a:pt x="18" y="2"/>
                    <a:pt x="17" y="1"/>
                    <a:pt x="16" y="1"/>
                  </a:cubicBezTo>
                  <a:cubicBezTo>
                    <a:pt x="10" y="0"/>
                    <a:pt x="7" y="5"/>
                    <a:pt x="1" y="7"/>
                  </a:cubicBezTo>
                  <a:cubicBezTo>
                    <a:pt x="1" y="7"/>
                    <a:pt x="0" y="8"/>
                    <a:pt x="0" y="9"/>
                  </a:cubicBezTo>
                  <a:cubicBezTo>
                    <a:pt x="2" y="12"/>
                    <a:pt x="3" y="17"/>
                    <a:pt x="7" y="17"/>
                  </a:cubicBezTo>
                  <a:cubicBezTo>
                    <a:pt x="14" y="16"/>
                    <a:pt x="17" y="9"/>
                    <a:pt x="18"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0" name="Freeform 165">
              <a:extLst>
                <a:ext uri="{FF2B5EF4-FFF2-40B4-BE49-F238E27FC236}">
                  <a16:creationId xmlns:a16="http://schemas.microsoft.com/office/drawing/2014/main" id="{186156E7-6BDB-01D7-6727-B5265DF8DDC3}"/>
                </a:ext>
              </a:extLst>
            </p:cNvPr>
            <p:cNvSpPr>
              <a:spLocks noEditPoints="1"/>
            </p:cNvSpPr>
            <p:nvPr/>
          </p:nvSpPr>
          <p:spPr bwMode="auto">
            <a:xfrm>
              <a:off x="3451" y="1335"/>
              <a:ext cx="106" cy="101"/>
            </a:xfrm>
            <a:custGeom>
              <a:avLst/>
              <a:gdLst>
                <a:gd name="T0" fmla="*/ 513464 w 19"/>
                <a:gd name="T1" fmla="*/ 94171 h 18"/>
                <a:gd name="T2" fmla="*/ 540544 w 19"/>
                <a:gd name="T3" fmla="*/ 94171 h 18"/>
                <a:gd name="T4" fmla="*/ 513464 w 19"/>
                <a:gd name="T5" fmla="*/ 94171 h 18"/>
                <a:gd name="T6" fmla="*/ 540544 w 19"/>
                <a:gd name="T7" fmla="*/ 33751 h 18"/>
                <a:gd name="T8" fmla="*/ 513464 w 19"/>
                <a:gd name="T9" fmla="*/ 94171 h 18"/>
                <a:gd name="T10" fmla="*/ 481497 w 19"/>
                <a:gd name="T11" fmla="*/ 33751 h 18"/>
                <a:gd name="T12" fmla="*/ 540544 w 19"/>
                <a:gd name="T13" fmla="*/ 33751 h 18"/>
                <a:gd name="T14" fmla="*/ 481497 w 19"/>
                <a:gd name="T15" fmla="*/ 33751 h 18"/>
                <a:gd name="T16" fmla="*/ 481497 w 19"/>
                <a:gd name="T17" fmla="*/ 33751 h 18"/>
                <a:gd name="T18" fmla="*/ 481497 w 19"/>
                <a:gd name="T19" fmla="*/ 33751 h 18"/>
                <a:gd name="T20" fmla="*/ 481497 w 19"/>
                <a:gd name="T21" fmla="*/ 0 h 18"/>
                <a:gd name="T22" fmla="*/ 481497 w 19"/>
                <a:gd name="T23" fmla="*/ 0 h 18"/>
                <a:gd name="T24" fmla="*/ 481497 w 19"/>
                <a:gd name="T25" fmla="*/ 33751 h 18"/>
                <a:gd name="T26" fmla="*/ 481497 w 19"/>
                <a:gd name="T27" fmla="*/ 33751 h 18"/>
                <a:gd name="T28" fmla="*/ 211152 w 19"/>
                <a:gd name="T29" fmla="*/ 94171 h 18"/>
                <a:gd name="T30" fmla="*/ 481497 w 19"/>
                <a:gd name="T31" fmla="*/ 33751 h 18"/>
                <a:gd name="T32" fmla="*/ 31967 w 19"/>
                <a:gd name="T33" fmla="*/ 250867 h 18"/>
                <a:gd name="T34" fmla="*/ 211152 w 19"/>
                <a:gd name="T35" fmla="*/ 94171 h 18"/>
                <a:gd name="T36" fmla="*/ 31967 w 19"/>
                <a:gd name="T37" fmla="*/ 250867 h 18"/>
                <a:gd name="T38" fmla="*/ 31967 w 19"/>
                <a:gd name="T39" fmla="*/ 217116 h 18"/>
                <a:gd name="T40" fmla="*/ 31967 w 19"/>
                <a:gd name="T41" fmla="*/ 250867 h 18"/>
                <a:gd name="T42" fmla="*/ 31967 w 19"/>
                <a:gd name="T43" fmla="*/ 189381 h 18"/>
                <a:gd name="T44" fmla="*/ 31967 w 19"/>
                <a:gd name="T45" fmla="*/ 250867 h 18"/>
                <a:gd name="T46" fmla="*/ 31967 w 19"/>
                <a:gd name="T47" fmla="*/ 189381 h 18"/>
                <a:gd name="T48" fmla="*/ 31967 w 19"/>
                <a:gd name="T49" fmla="*/ 189381 h 18"/>
                <a:gd name="T50" fmla="*/ 31967 w 19"/>
                <a:gd name="T51" fmla="*/ 250867 h 18"/>
                <a:gd name="T52" fmla="*/ 31967 w 19"/>
                <a:gd name="T53" fmla="*/ 189381 h 18"/>
                <a:gd name="T54" fmla="*/ 31967 w 19"/>
                <a:gd name="T55" fmla="*/ 250867 h 18"/>
                <a:gd name="T56" fmla="*/ 0 w 19"/>
                <a:gd name="T57" fmla="*/ 283552 h 18"/>
                <a:gd name="T58" fmla="*/ 31967 w 19"/>
                <a:gd name="T59" fmla="*/ 250867 h 18"/>
                <a:gd name="T60" fmla="*/ 31967 w 19"/>
                <a:gd name="T61" fmla="*/ 283552 h 18"/>
                <a:gd name="T62" fmla="*/ 0 w 19"/>
                <a:gd name="T63" fmla="*/ 283552 h 18"/>
                <a:gd name="T64" fmla="*/ 0 w 19"/>
                <a:gd name="T65" fmla="*/ 283552 h 18"/>
                <a:gd name="T66" fmla="*/ 0 w 19"/>
                <a:gd name="T67" fmla="*/ 283552 h 18"/>
                <a:gd name="T68" fmla="*/ 31967 w 19"/>
                <a:gd name="T69" fmla="*/ 311288 h 18"/>
                <a:gd name="T70" fmla="*/ 0 w 19"/>
                <a:gd name="T71" fmla="*/ 283552 h 18"/>
                <a:gd name="T72" fmla="*/ 31967 w 19"/>
                <a:gd name="T73" fmla="*/ 311288 h 18"/>
                <a:gd name="T74" fmla="*/ 211152 w 19"/>
                <a:gd name="T75" fmla="*/ 528404 h 18"/>
                <a:gd name="T76" fmla="*/ 31967 w 19"/>
                <a:gd name="T77" fmla="*/ 311288 h 18"/>
                <a:gd name="T78" fmla="*/ 211152 w 19"/>
                <a:gd name="T79" fmla="*/ 528404 h 18"/>
                <a:gd name="T80" fmla="*/ 211152 w 19"/>
                <a:gd name="T81" fmla="*/ 500668 h 18"/>
                <a:gd name="T82" fmla="*/ 211152 w 19"/>
                <a:gd name="T83" fmla="*/ 528404 h 18"/>
                <a:gd name="T84" fmla="*/ 211152 w 19"/>
                <a:gd name="T85" fmla="*/ 500668 h 18"/>
                <a:gd name="T86" fmla="*/ 211152 w 19"/>
                <a:gd name="T87" fmla="*/ 528404 h 18"/>
                <a:gd name="T88" fmla="*/ 211152 w 19"/>
                <a:gd name="T89" fmla="*/ 500668 h 18"/>
                <a:gd name="T90" fmla="*/ 302312 w 19"/>
                <a:gd name="T91" fmla="*/ 528404 h 18"/>
                <a:gd name="T92" fmla="*/ 211152 w 19"/>
                <a:gd name="T93" fmla="*/ 500668 h 18"/>
                <a:gd name="T94" fmla="*/ 362386 w 19"/>
                <a:gd name="T95" fmla="*/ 439176 h 18"/>
                <a:gd name="T96" fmla="*/ 302312 w 19"/>
                <a:gd name="T97" fmla="*/ 528404 h 18"/>
                <a:gd name="T98" fmla="*/ 362386 w 19"/>
                <a:gd name="T99" fmla="*/ 439176 h 18"/>
                <a:gd name="T100" fmla="*/ 540544 w 19"/>
                <a:gd name="T101" fmla="*/ 94171 h 18"/>
                <a:gd name="T102" fmla="*/ 362386 w 19"/>
                <a:gd name="T103" fmla="*/ 439176 h 18"/>
                <a:gd name="T104" fmla="*/ 513464 w 19"/>
                <a:gd name="T105" fmla="*/ 94171 h 18"/>
                <a:gd name="T106" fmla="*/ 513464 w 19"/>
                <a:gd name="T107" fmla="*/ 94171 h 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 h="18">
                  <a:moveTo>
                    <a:pt x="17" y="3"/>
                  </a:moveTo>
                  <a:lnTo>
                    <a:pt x="17" y="3"/>
                  </a:lnTo>
                  <a:lnTo>
                    <a:pt x="18" y="3"/>
                  </a:lnTo>
                  <a:cubicBezTo>
                    <a:pt x="18" y="3"/>
                    <a:pt x="18" y="3"/>
                    <a:pt x="18" y="3"/>
                  </a:cubicBezTo>
                  <a:lnTo>
                    <a:pt x="17" y="3"/>
                  </a:lnTo>
                  <a:close/>
                  <a:moveTo>
                    <a:pt x="17" y="3"/>
                  </a:moveTo>
                  <a:cubicBezTo>
                    <a:pt x="17" y="2"/>
                    <a:pt x="17" y="2"/>
                    <a:pt x="17" y="2"/>
                  </a:cubicBezTo>
                  <a:lnTo>
                    <a:pt x="18" y="1"/>
                  </a:lnTo>
                  <a:cubicBezTo>
                    <a:pt x="18" y="1"/>
                    <a:pt x="19" y="2"/>
                    <a:pt x="18" y="3"/>
                  </a:cubicBezTo>
                  <a:lnTo>
                    <a:pt x="17" y="3"/>
                  </a:lnTo>
                  <a:close/>
                  <a:moveTo>
                    <a:pt x="17" y="2"/>
                  </a:moveTo>
                  <a:cubicBezTo>
                    <a:pt x="16" y="2"/>
                    <a:pt x="16" y="1"/>
                    <a:pt x="16" y="1"/>
                  </a:cubicBezTo>
                  <a:lnTo>
                    <a:pt x="16" y="0"/>
                  </a:lnTo>
                  <a:cubicBezTo>
                    <a:pt x="16" y="0"/>
                    <a:pt x="17" y="0"/>
                    <a:pt x="18" y="1"/>
                  </a:cubicBezTo>
                  <a:lnTo>
                    <a:pt x="17" y="2"/>
                  </a:lnTo>
                  <a:close/>
                  <a:moveTo>
                    <a:pt x="16" y="1"/>
                  </a:moveTo>
                  <a:lnTo>
                    <a:pt x="16" y="1"/>
                  </a:lnTo>
                  <a:close/>
                  <a:moveTo>
                    <a:pt x="16" y="1"/>
                  </a:moveTo>
                  <a:lnTo>
                    <a:pt x="16" y="1"/>
                  </a:lnTo>
                  <a:lnTo>
                    <a:pt x="16" y="0"/>
                  </a:lnTo>
                  <a:cubicBezTo>
                    <a:pt x="16" y="0"/>
                    <a:pt x="16" y="0"/>
                    <a:pt x="16" y="0"/>
                  </a:cubicBezTo>
                  <a:lnTo>
                    <a:pt x="16" y="1"/>
                  </a:lnTo>
                  <a:close/>
                  <a:moveTo>
                    <a:pt x="16" y="0"/>
                  </a:moveTo>
                  <a:lnTo>
                    <a:pt x="16" y="0"/>
                  </a:lnTo>
                  <a:lnTo>
                    <a:pt x="16" y="1"/>
                  </a:lnTo>
                  <a:lnTo>
                    <a:pt x="16" y="0"/>
                  </a:lnTo>
                  <a:close/>
                  <a:moveTo>
                    <a:pt x="16" y="1"/>
                  </a:moveTo>
                  <a:cubicBezTo>
                    <a:pt x="13" y="1"/>
                    <a:pt x="10" y="3"/>
                    <a:pt x="8" y="4"/>
                  </a:cubicBezTo>
                  <a:lnTo>
                    <a:pt x="7" y="3"/>
                  </a:lnTo>
                  <a:cubicBezTo>
                    <a:pt x="10" y="2"/>
                    <a:pt x="12" y="0"/>
                    <a:pt x="16" y="0"/>
                  </a:cubicBezTo>
                  <a:lnTo>
                    <a:pt x="16" y="1"/>
                  </a:lnTo>
                  <a:close/>
                  <a:moveTo>
                    <a:pt x="8" y="4"/>
                  </a:moveTo>
                  <a:cubicBezTo>
                    <a:pt x="6" y="6"/>
                    <a:pt x="4" y="7"/>
                    <a:pt x="1" y="8"/>
                  </a:cubicBezTo>
                  <a:lnTo>
                    <a:pt x="1" y="6"/>
                  </a:lnTo>
                  <a:cubicBezTo>
                    <a:pt x="3" y="6"/>
                    <a:pt x="5" y="4"/>
                    <a:pt x="7" y="3"/>
                  </a:cubicBezTo>
                  <a:lnTo>
                    <a:pt x="8" y="4"/>
                  </a:lnTo>
                  <a:close/>
                  <a:moveTo>
                    <a:pt x="1" y="8"/>
                  </a:moveTo>
                  <a:lnTo>
                    <a:pt x="1" y="8"/>
                  </a:lnTo>
                  <a:lnTo>
                    <a:pt x="1" y="7"/>
                  </a:lnTo>
                  <a:lnTo>
                    <a:pt x="1" y="8"/>
                  </a:lnTo>
                  <a:close/>
                  <a:moveTo>
                    <a:pt x="1" y="8"/>
                  </a:moveTo>
                  <a:lnTo>
                    <a:pt x="1" y="8"/>
                  </a:lnTo>
                  <a:lnTo>
                    <a:pt x="1" y="6"/>
                  </a:lnTo>
                  <a:lnTo>
                    <a:pt x="1" y="8"/>
                  </a:lnTo>
                  <a:close/>
                  <a:moveTo>
                    <a:pt x="1" y="6"/>
                  </a:moveTo>
                  <a:lnTo>
                    <a:pt x="1" y="6"/>
                  </a:lnTo>
                  <a:lnTo>
                    <a:pt x="1" y="7"/>
                  </a:lnTo>
                  <a:lnTo>
                    <a:pt x="1" y="6"/>
                  </a:lnTo>
                  <a:close/>
                  <a:moveTo>
                    <a:pt x="1" y="8"/>
                  </a:moveTo>
                  <a:cubicBezTo>
                    <a:pt x="1" y="8"/>
                    <a:pt x="1" y="8"/>
                    <a:pt x="1" y="8"/>
                  </a:cubicBezTo>
                  <a:lnTo>
                    <a:pt x="0" y="7"/>
                  </a:lnTo>
                  <a:cubicBezTo>
                    <a:pt x="0" y="7"/>
                    <a:pt x="1" y="6"/>
                    <a:pt x="1" y="6"/>
                  </a:cubicBezTo>
                  <a:lnTo>
                    <a:pt x="1" y="8"/>
                  </a:lnTo>
                  <a:close/>
                  <a:moveTo>
                    <a:pt x="1" y="8"/>
                  </a:moveTo>
                  <a:cubicBezTo>
                    <a:pt x="1" y="8"/>
                    <a:pt x="1" y="9"/>
                    <a:pt x="1" y="9"/>
                  </a:cubicBezTo>
                  <a:lnTo>
                    <a:pt x="0" y="9"/>
                  </a:lnTo>
                  <a:cubicBezTo>
                    <a:pt x="0" y="9"/>
                    <a:pt x="0" y="8"/>
                    <a:pt x="0" y="7"/>
                  </a:cubicBezTo>
                  <a:lnTo>
                    <a:pt x="1" y="8"/>
                  </a:lnTo>
                  <a:close/>
                  <a:moveTo>
                    <a:pt x="1" y="9"/>
                  </a:moveTo>
                  <a:lnTo>
                    <a:pt x="1" y="9"/>
                  </a:lnTo>
                  <a:lnTo>
                    <a:pt x="0" y="9"/>
                  </a:lnTo>
                  <a:cubicBezTo>
                    <a:pt x="0" y="9"/>
                    <a:pt x="0" y="9"/>
                    <a:pt x="0" y="9"/>
                  </a:cubicBezTo>
                  <a:lnTo>
                    <a:pt x="1" y="9"/>
                  </a:lnTo>
                  <a:close/>
                  <a:moveTo>
                    <a:pt x="0" y="9"/>
                  </a:moveTo>
                  <a:lnTo>
                    <a:pt x="0" y="9"/>
                  </a:lnTo>
                  <a:close/>
                  <a:moveTo>
                    <a:pt x="1" y="9"/>
                  </a:moveTo>
                  <a:lnTo>
                    <a:pt x="1" y="10"/>
                  </a:lnTo>
                  <a:lnTo>
                    <a:pt x="0" y="10"/>
                  </a:lnTo>
                  <a:cubicBezTo>
                    <a:pt x="0" y="10"/>
                    <a:pt x="0" y="10"/>
                    <a:pt x="0" y="9"/>
                  </a:cubicBezTo>
                  <a:lnTo>
                    <a:pt x="1" y="9"/>
                  </a:lnTo>
                  <a:close/>
                  <a:moveTo>
                    <a:pt x="1" y="10"/>
                  </a:moveTo>
                  <a:cubicBezTo>
                    <a:pt x="2" y="13"/>
                    <a:pt x="4" y="16"/>
                    <a:pt x="7" y="16"/>
                  </a:cubicBezTo>
                  <a:lnTo>
                    <a:pt x="7" y="17"/>
                  </a:lnTo>
                  <a:cubicBezTo>
                    <a:pt x="3" y="18"/>
                    <a:pt x="1" y="14"/>
                    <a:pt x="0" y="10"/>
                  </a:cubicBezTo>
                  <a:lnTo>
                    <a:pt x="1" y="10"/>
                  </a:lnTo>
                  <a:close/>
                  <a:moveTo>
                    <a:pt x="7" y="17"/>
                  </a:moveTo>
                  <a:lnTo>
                    <a:pt x="7" y="17"/>
                  </a:lnTo>
                  <a:close/>
                  <a:moveTo>
                    <a:pt x="7" y="16"/>
                  </a:moveTo>
                  <a:lnTo>
                    <a:pt x="7" y="16"/>
                  </a:lnTo>
                  <a:lnTo>
                    <a:pt x="7" y="17"/>
                  </a:lnTo>
                  <a:lnTo>
                    <a:pt x="7" y="16"/>
                  </a:lnTo>
                  <a:close/>
                  <a:moveTo>
                    <a:pt x="7" y="17"/>
                  </a:moveTo>
                  <a:lnTo>
                    <a:pt x="7" y="17"/>
                  </a:lnTo>
                  <a:close/>
                  <a:moveTo>
                    <a:pt x="7" y="16"/>
                  </a:moveTo>
                  <a:cubicBezTo>
                    <a:pt x="8" y="16"/>
                    <a:pt x="9" y="16"/>
                    <a:pt x="9" y="15"/>
                  </a:cubicBezTo>
                  <a:lnTo>
                    <a:pt x="10" y="17"/>
                  </a:lnTo>
                  <a:cubicBezTo>
                    <a:pt x="9" y="17"/>
                    <a:pt x="8" y="17"/>
                    <a:pt x="7" y="17"/>
                  </a:cubicBezTo>
                  <a:lnTo>
                    <a:pt x="7" y="16"/>
                  </a:lnTo>
                  <a:close/>
                  <a:moveTo>
                    <a:pt x="9" y="15"/>
                  </a:moveTo>
                  <a:cubicBezTo>
                    <a:pt x="10" y="15"/>
                    <a:pt x="11" y="15"/>
                    <a:pt x="12" y="14"/>
                  </a:cubicBezTo>
                  <a:lnTo>
                    <a:pt x="12" y="15"/>
                  </a:lnTo>
                  <a:cubicBezTo>
                    <a:pt x="12" y="16"/>
                    <a:pt x="11" y="16"/>
                    <a:pt x="10" y="17"/>
                  </a:cubicBezTo>
                  <a:lnTo>
                    <a:pt x="9" y="15"/>
                  </a:lnTo>
                  <a:close/>
                  <a:moveTo>
                    <a:pt x="12" y="14"/>
                  </a:moveTo>
                  <a:cubicBezTo>
                    <a:pt x="15" y="12"/>
                    <a:pt x="17" y="7"/>
                    <a:pt x="17" y="3"/>
                  </a:cubicBezTo>
                  <a:lnTo>
                    <a:pt x="18" y="3"/>
                  </a:lnTo>
                  <a:cubicBezTo>
                    <a:pt x="18" y="7"/>
                    <a:pt x="16" y="13"/>
                    <a:pt x="12" y="15"/>
                  </a:cubicBezTo>
                  <a:lnTo>
                    <a:pt x="12" y="14"/>
                  </a:lnTo>
                  <a:close/>
                  <a:moveTo>
                    <a:pt x="17" y="3"/>
                  </a:moveTo>
                  <a:lnTo>
                    <a:pt x="17" y="3"/>
                  </a:lnTo>
                  <a:lnTo>
                    <a:pt x="18" y="3"/>
                  </a:lnTo>
                  <a:lnTo>
                    <a:pt x="17"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1" name="Freeform 166">
              <a:extLst>
                <a:ext uri="{FF2B5EF4-FFF2-40B4-BE49-F238E27FC236}">
                  <a16:creationId xmlns:a16="http://schemas.microsoft.com/office/drawing/2014/main" id="{4AE985A9-3519-0D90-B4AD-0296FE7D9825}"/>
                </a:ext>
              </a:extLst>
            </p:cNvPr>
            <p:cNvSpPr>
              <a:spLocks/>
            </p:cNvSpPr>
            <p:nvPr/>
          </p:nvSpPr>
          <p:spPr bwMode="auto">
            <a:xfrm>
              <a:off x="3513" y="1397"/>
              <a:ext cx="55" cy="50"/>
            </a:xfrm>
            <a:custGeom>
              <a:avLst/>
              <a:gdLst>
                <a:gd name="T0" fmla="*/ 277365 w 10"/>
                <a:gd name="T1" fmla="*/ 89506 h 9"/>
                <a:gd name="T2" fmla="*/ 196840 w 10"/>
                <a:gd name="T3" fmla="*/ 31389 h 9"/>
                <a:gd name="T4" fmla="*/ 0 w 10"/>
                <a:gd name="T5" fmla="*/ 174383 h 9"/>
                <a:gd name="T6" fmla="*/ 86031 w 10"/>
                <a:gd name="T7" fmla="*/ 264756 h 9"/>
                <a:gd name="T8" fmla="*/ 277365 w 10"/>
                <a:gd name="T9" fmla="*/ 8950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10" y="3"/>
                  </a:moveTo>
                  <a:cubicBezTo>
                    <a:pt x="10" y="2"/>
                    <a:pt x="7" y="0"/>
                    <a:pt x="7" y="1"/>
                  </a:cubicBezTo>
                  <a:cubicBezTo>
                    <a:pt x="4" y="3"/>
                    <a:pt x="2" y="4"/>
                    <a:pt x="0" y="6"/>
                  </a:cubicBezTo>
                  <a:cubicBezTo>
                    <a:pt x="0" y="7"/>
                    <a:pt x="2" y="9"/>
                    <a:pt x="3" y="9"/>
                  </a:cubicBezTo>
                  <a:cubicBezTo>
                    <a:pt x="6" y="8"/>
                    <a:pt x="10" y="7"/>
                    <a:pt x="10" y="3"/>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2" name="Freeform 167">
              <a:extLst>
                <a:ext uri="{FF2B5EF4-FFF2-40B4-BE49-F238E27FC236}">
                  <a16:creationId xmlns:a16="http://schemas.microsoft.com/office/drawing/2014/main" id="{88495ECD-B6B3-2EAF-37B0-6649BE91F24A}"/>
                </a:ext>
              </a:extLst>
            </p:cNvPr>
            <p:cNvSpPr>
              <a:spLocks noEditPoints="1"/>
            </p:cNvSpPr>
            <p:nvPr/>
          </p:nvSpPr>
          <p:spPr bwMode="auto">
            <a:xfrm>
              <a:off x="3513" y="1397"/>
              <a:ext cx="61" cy="56"/>
            </a:xfrm>
            <a:custGeom>
              <a:avLst/>
              <a:gdLst>
                <a:gd name="T0" fmla="*/ 261945 w 11"/>
                <a:gd name="T1" fmla="*/ 60934 h 10"/>
                <a:gd name="T2" fmla="*/ 319573 w 11"/>
                <a:gd name="T3" fmla="*/ 93419 h 10"/>
                <a:gd name="T4" fmla="*/ 261945 w 11"/>
                <a:gd name="T5" fmla="*/ 60934 h 10"/>
                <a:gd name="T6" fmla="*/ 261945 w 11"/>
                <a:gd name="T7" fmla="*/ 33365 h 10"/>
                <a:gd name="T8" fmla="*/ 261945 w 11"/>
                <a:gd name="T9" fmla="*/ 60934 h 10"/>
                <a:gd name="T10" fmla="*/ 204283 w 11"/>
                <a:gd name="T11" fmla="*/ 60934 h 10"/>
                <a:gd name="T12" fmla="*/ 261945 w 11"/>
                <a:gd name="T13" fmla="*/ 33365 h 10"/>
                <a:gd name="T14" fmla="*/ 204283 w 11"/>
                <a:gd name="T15" fmla="*/ 60934 h 10"/>
                <a:gd name="T16" fmla="*/ 173101 w 11"/>
                <a:gd name="T17" fmla="*/ 33365 h 10"/>
                <a:gd name="T18" fmla="*/ 204283 w 11"/>
                <a:gd name="T19" fmla="*/ 60934 h 10"/>
                <a:gd name="T20" fmla="*/ 204283 w 11"/>
                <a:gd name="T21" fmla="*/ 60934 h 10"/>
                <a:gd name="T22" fmla="*/ 204283 w 11"/>
                <a:gd name="T23" fmla="*/ 60934 h 10"/>
                <a:gd name="T24" fmla="*/ 204283 w 11"/>
                <a:gd name="T25" fmla="*/ 60934 h 10"/>
                <a:gd name="T26" fmla="*/ 173101 w 11"/>
                <a:gd name="T27" fmla="*/ 33365 h 10"/>
                <a:gd name="T28" fmla="*/ 173101 w 11"/>
                <a:gd name="T29" fmla="*/ 33365 h 10"/>
                <a:gd name="T30" fmla="*/ 204283 w 11"/>
                <a:gd name="T31" fmla="*/ 33365 h 10"/>
                <a:gd name="T32" fmla="*/ 204283 w 11"/>
                <a:gd name="T33" fmla="*/ 60934 h 10"/>
                <a:gd name="T34" fmla="*/ 115445 w 11"/>
                <a:gd name="T35" fmla="*/ 93419 h 10"/>
                <a:gd name="T36" fmla="*/ 204283 w 11"/>
                <a:gd name="T37" fmla="*/ 60934 h 10"/>
                <a:gd name="T38" fmla="*/ 115445 w 11"/>
                <a:gd name="T39" fmla="*/ 120988 h 10"/>
                <a:gd name="T40" fmla="*/ 115445 w 11"/>
                <a:gd name="T41" fmla="*/ 120988 h 10"/>
                <a:gd name="T42" fmla="*/ 31215 w 11"/>
                <a:gd name="T43" fmla="*/ 214441 h 10"/>
                <a:gd name="T44" fmla="*/ 115445 w 11"/>
                <a:gd name="T45" fmla="*/ 93419 h 10"/>
                <a:gd name="T46" fmla="*/ 31215 w 11"/>
                <a:gd name="T47" fmla="*/ 214441 h 10"/>
                <a:gd name="T48" fmla="*/ 0 w 11"/>
                <a:gd name="T49" fmla="*/ 186844 h 10"/>
                <a:gd name="T50" fmla="*/ 31215 w 11"/>
                <a:gd name="T51" fmla="*/ 214441 h 10"/>
                <a:gd name="T52" fmla="*/ 0 w 11"/>
                <a:gd name="T53" fmla="*/ 214441 h 10"/>
                <a:gd name="T54" fmla="*/ 31215 w 11"/>
                <a:gd name="T55" fmla="*/ 214441 h 10"/>
                <a:gd name="T56" fmla="*/ 31215 w 11"/>
                <a:gd name="T57" fmla="*/ 214441 h 10"/>
                <a:gd name="T58" fmla="*/ 0 w 11"/>
                <a:gd name="T59" fmla="*/ 214441 h 10"/>
                <a:gd name="T60" fmla="*/ 0 w 11"/>
                <a:gd name="T61" fmla="*/ 247806 h 10"/>
                <a:gd name="T62" fmla="*/ 31215 w 11"/>
                <a:gd name="T63" fmla="*/ 247806 h 10"/>
                <a:gd name="T64" fmla="*/ 31215 w 11"/>
                <a:gd name="T65" fmla="*/ 214441 h 10"/>
                <a:gd name="T66" fmla="*/ 31215 w 11"/>
                <a:gd name="T67" fmla="*/ 275374 h 10"/>
                <a:gd name="T68" fmla="*/ 31215 w 11"/>
                <a:gd name="T69" fmla="*/ 214441 h 10"/>
                <a:gd name="T70" fmla="*/ 88844 w 11"/>
                <a:gd name="T71" fmla="*/ 247806 h 10"/>
                <a:gd name="T72" fmla="*/ 31215 w 11"/>
                <a:gd name="T73" fmla="*/ 275374 h 10"/>
                <a:gd name="T74" fmla="*/ 88844 w 11"/>
                <a:gd name="T75" fmla="*/ 275374 h 10"/>
                <a:gd name="T76" fmla="*/ 88844 w 11"/>
                <a:gd name="T77" fmla="*/ 275374 h 10"/>
                <a:gd name="T78" fmla="*/ 230735 w 11"/>
                <a:gd name="T79" fmla="*/ 186844 h 10"/>
                <a:gd name="T80" fmla="*/ 88844 w 11"/>
                <a:gd name="T81" fmla="*/ 275374 h 10"/>
                <a:gd name="T82" fmla="*/ 230735 w 11"/>
                <a:gd name="T83" fmla="*/ 186844 h 10"/>
                <a:gd name="T84" fmla="*/ 319573 w 11"/>
                <a:gd name="T85" fmla="*/ 93419 h 10"/>
                <a:gd name="T86" fmla="*/ 230735 w 11"/>
                <a:gd name="T87" fmla="*/ 186844 h 10"/>
                <a:gd name="T88" fmla="*/ 319573 w 11"/>
                <a:gd name="T89" fmla="*/ 93419 h 10"/>
                <a:gd name="T90" fmla="*/ 319573 w 11"/>
                <a:gd name="T91" fmla="*/ 93419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 h="10">
                  <a:moveTo>
                    <a:pt x="10" y="3"/>
                  </a:moveTo>
                  <a:cubicBezTo>
                    <a:pt x="10" y="3"/>
                    <a:pt x="9" y="3"/>
                    <a:pt x="9" y="2"/>
                  </a:cubicBezTo>
                  <a:lnTo>
                    <a:pt x="10" y="2"/>
                  </a:lnTo>
                  <a:cubicBezTo>
                    <a:pt x="11" y="2"/>
                    <a:pt x="11" y="3"/>
                    <a:pt x="11" y="3"/>
                  </a:cubicBezTo>
                  <a:lnTo>
                    <a:pt x="10" y="3"/>
                  </a:lnTo>
                  <a:close/>
                  <a:moveTo>
                    <a:pt x="9" y="2"/>
                  </a:moveTo>
                  <a:cubicBezTo>
                    <a:pt x="9" y="2"/>
                    <a:pt x="9" y="2"/>
                    <a:pt x="8" y="2"/>
                  </a:cubicBezTo>
                  <a:lnTo>
                    <a:pt x="9" y="1"/>
                  </a:lnTo>
                  <a:cubicBezTo>
                    <a:pt x="9" y="1"/>
                    <a:pt x="10" y="1"/>
                    <a:pt x="10" y="2"/>
                  </a:cubicBezTo>
                  <a:lnTo>
                    <a:pt x="9" y="2"/>
                  </a:lnTo>
                  <a:close/>
                  <a:moveTo>
                    <a:pt x="8" y="2"/>
                  </a:moveTo>
                  <a:cubicBezTo>
                    <a:pt x="8" y="2"/>
                    <a:pt x="8" y="2"/>
                    <a:pt x="7" y="2"/>
                  </a:cubicBezTo>
                  <a:lnTo>
                    <a:pt x="7" y="0"/>
                  </a:lnTo>
                  <a:cubicBezTo>
                    <a:pt x="8" y="0"/>
                    <a:pt x="8" y="0"/>
                    <a:pt x="9" y="1"/>
                  </a:cubicBezTo>
                  <a:lnTo>
                    <a:pt x="8" y="2"/>
                  </a:lnTo>
                  <a:close/>
                  <a:moveTo>
                    <a:pt x="7" y="2"/>
                  </a:moveTo>
                  <a:cubicBezTo>
                    <a:pt x="7" y="2"/>
                    <a:pt x="7" y="2"/>
                    <a:pt x="7" y="2"/>
                  </a:cubicBezTo>
                  <a:lnTo>
                    <a:pt x="6" y="1"/>
                  </a:lnTo>
                  <a:cubicBezTo>
                    <a:pt x="6" y="0"/>
                    <a:pt x="7" y="0"/>
                    <a:pt x="7" y="0"/>
                  </a:cubicBezTo>
                  <a:lnTo>
                    <a:pt x="7" y="2"/>
                  </a:lnTo>
                  <a:close/>
                  <a:moveTo>
                    <a:pt x="7" y="2"/>
                  </a:moveTo>
                  <a:lnTo>
                    <a:pt x="7" y="2"/>
                  </a:lnTo>
                  <a:lnTo>
                    <a:pt x="7" y="1"/>
                  </a:lnTo>
                  <a:lnTo>
                    <a:pt x="7" y="2"/>
                  </a:lnTo>
                  <a:close/>
                  <a:moveTo>
                    <a:pt x="7" y="2"/>
                  </a:moveTo>
                  <a:lnTo>
                    <a:pt x="7" y="2"/>
                  </a:lnTo>
                  <a:lnTo>
                    <a:pt x="6" y="1"/>
                  </a:lnTo>
                  <a:lnTo>
                    <a:pt x="7" y="2"/>
                  </a:lnTo>
                  <a:close/>
                  <a:moveTo>
                    <a:pt x="6" y="1"/>
                  </a:moveTo>
                  <a:lnTo>
                    <a:pt x="6" y="1"/>
                  </a:lnTo>
                  <a:lnTo>
                    <a:pt x="7" y="1"/>
                  </a:lnTo>
                  <a:lnTo>
                    <a:pt x="6" y="1"/>
                  </a:lnTo>
                  <a:close/>
                  <a:moveTo>
                    <a:pt x="7" y="2"/>
                  </a:moveTo>
                  <a:cubicBezTo>
                    <a:pt x="6" y="2"/>
                    <a:pt x="5" y="3"/>
                    <a:pt x="4" y="4"/>
                  </a:cubicBezTo>
                  <a:lnTo>
                    <a:pt x="4" y="3"/>
                  </a:lnTo>
                  <a:cubicBezTo>
                    <a:pt x="4" y="2"/>
                    <a:pt x="5" y="1"/>
                    <a:pt x="6" y="1"/>
                  </a:cubicBezTo>
                  <a:lnTo>
                    <a:pt x="7" y="2"/>
                  </a:lnTo>
                  <a:close/>
                  <a:moveTo>
                    <a:pt x="4" y="4"/>
                  </a:moveTo>
                  <a:lnTo>
                    <a:pt x="4" y="4"/>
                  </a:lnTo>
                  <a:lnTo>
                    <a:pt x="4" y="3"/>
                  </a:lnTo>
                  <a:lnTo>
                    <a:pt x="4" y="4"/>
                  </a:lnTo>
                  <a:close/>
                  <a:moveTo>
                    <a:pt x="4" y="4"/>
                  </a:moveTo>
                  <a:cubicBezTo>
                    <a:pt x="3" y="5"/>
                    <a:pt x="2" y="6"/>
                    <a:pt x="1" y="7"/>
                  </a:cubicBezTo>
                  <a:lnTo>
                    <a:pt x="0" y="6"/>
                  </a:lnTo>
                  <a:cubicBezTo>
                    <a:pt x="1" y="5"/>
                    <a:pt x="2" y="4"/>
                    <a:pt x="4" y="3"/>
                  </a:cubicBezTo>
                  <a:lnTo>
                    <a:pt x="4" y="4"/>
                  </a:lnTo>
                  <a:close/>
                  <a:moveTo>
                    <a:pt x="1" y="7"/>
                  </a:moveTo>
                  <a:lnTo>
                    <a:pt x="1" y="7"/>
                  </a:lnTo>
                  <a:lnTo>
                    <a:pt x="0" y="6"/>
                  </a:lnTo>
                  <a:lnTo>
                    <a:pt x="1" y="7"/>
                  </a:lnTo>
                  <a:close/>
                  <a:moveTo>
                    <a:pt x="1" y="7"/>
                  </a:moveTo>
                  <a:cubicBezTo>
                    <a:pt x="1" y="7"/>
                    <a:pt x="1" y="7"/>
                    <a:pt x="1" y="7"/>
                  </a:cubicBezTo>
                  <a:lnTo>
                    <a:pt x="0" y="7"/>
                  </a:lnTo>
                  <a:cubicBezTo>
                    <a:pt x="0" y="7"/>
                    <a:pt x="0" y="6"/>
                    <a:pt x="0" y="6"/>
                  </a:cubicBezTo>
                  <a:lnTo>
                    <a:pt x="1" y="7"/>
                  </a:lnTo>
                  <a:close/>
                  <a:moveTo>
                    <a:pt x="1" y="7"/>
                  </a:moveTo>
                  <a:cubicBezTo>
                    <a:pt x="1" y="7"/>
                    <a:pt x="1" y="7"/>
                    <a:pt x="1" y="7"/>
                  </a:cubicBezTo>
                  <a:lnTo>
                    <a:pt x="0" y="8"/>
                  </a:lnTo>
                  <a:cubicBezTo>
                    <a:pt x="0" y="8"/>
                    <a:pt x="0" y="7"/>
                    <a:pt x="0" y="7"/>
                  </a:cubicBezTo>
                  <a:lnTo>
                    <a:pt x="1" y="7"/>
                  </a:lnTo>
                  <a:close/>
                  <a:moveTo>
                    <a:pt x="0" y="8"/>
                  </a:moveTo>
                  <a:lnTo>
                    <a:pt x="0" y="8"/>
                  </a:lnTo>
                  <a:lnTo>
                    <a:pt x="1" y="8"/>
                  </a:lnTo>
                  <a:lnTo>
                    <a:pt x="0" y="8"/>
                  </a:lnTo>
                  <a:close/>
                  <a:moveTo>
                    <a:pt x="1" y="7"/>
                  </a:moveTo>
                  <a:cubicBezTo>
                    <a:pt x="1" y="7"/>
                    <a:pt x="1" y="7"/>
                    <a:pt x="1" y="8"/>
                  </a:cubicBezTo>
                  <a:lnTo>
                    <a:pt x="1" y="9"/>
                  </a:lnTo>
                  <a:cubicBezTo>
                    <a:pt x="0" y="8"/>
                    <a:pt x="0" y="8"/>
                    <a:pt x="0" y="8"/>
                  </a:cubicBezTo>
                  <a:lnTo>
                    <a:pt x="1" y="7"/>
                  </a:lnTo>
                  <a:close/>
                  <a:moveTo>
                    <a:pt x="1" y="8"/>
                  </a:moveTo>
                  <a:cubicBezTo>
                    <a:pt x="2" y="8"/>
                    <a:pt x="3" y="8"/>
                    <a:pt x="3" y="8"/>
                  </a:cubicBezTo>
                  <a:lnTo>
                    <a:pt x="3" y="9"/>
                  </a:lnTo>
                  <a:cubicBezTo>
                    <a:pt x="2" y="10"/>
                    <a:pt x="1" y="9"/>
                    <a:pt x="1" y="9"/>
                  </a:cubicBezTo>
                  <a:lnTo>
                    <a:pt x="1" y="8"/>
                  </a:lnTo>
                  <a:close/>
                  <a:moveTo>
                    <a:pt x="3" y="9"/>
                  </a:moveTo>
                  <a:lnTo>
                    <a:pt x="3" y="9"/>
                  </a:lnTo>
                  <a:close/>
                  <a:moveTo>
                    <a:pt x="3" y="8"/>
                  </a:moveTo>
                  <a:cubicBezTo>
                    <a:pt x="5" y="8"/>
                    <a:pt x="6" y="7"/>
                    <a:pt x="8" y="6"/>
                  </a:cubicBezTo>
                  <a:lnTo>
                    <a:pt x="8" y="8"/>
                  </a:lnTo>
                  <a:cubicBezTo>
                    <a:pt x="7" y="8"/>
                    <a:pt x="5" y="9"/>
                    <a:pt x="3" y="9"/>
                  </a:cubicBezTo>
                  <a:lnTo>
                    <a:pt x="3" y="8"/>
                  </a:lnTo>
                  <a:close/>
                  <a:moveTo>
                    <a:pt x="8" y="6"/>
                  </a:moveTo>
                  <a:cubicBezTo>
                    <a:pt x="9" y="6"/>
                    <a:pt x="10" y="5"/>
                    <a:pt x="10" y="3"/>
                  </a:cubicBezTo>
                  <a:lnTo>
                    <a:pt x="11" y="3"/>
                  </a:lnTo>
                  <a:cubicBezTo>
                    <a:pt x="11" y="5"/>
                    <a:pt x="10" y="7"/>
                    <a:pt x="8" y="8"/>
                  </a:cubicBezTo>
                  <a:lnTo>
                    <a:pt x="8" y="6"/>
                  </a:lnTo>
                  <a:close/>
                  <a:moveTo>
                    <a:pt x="11" y="3"/>
                  </a:moveTo>
                  <a:lnTo>
                    <a:pt x="11" y="3"/>
                  </a:lnTo>
                  <a:lnTo>
                    <a:pt x="10" y="3"/>
                  </a:lnTo>
                  <a:lnTo>
                    <a:pt x="11" y="3"/>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3" name="Freeform 168">
              <a:extLst>
                <a:ext uri="{FF2B5EF4-FFF2-40B4-BE49-F238E27FC236}">
                  <a16:creationId xmlns:a16="http://schemas.microsoft.com/office/drawing/2014/main" id="{E1B40F56-C98A-C31C-27A8-383829DAED44}"/>
                </a:ext>
              </a:extLst>
            </p:cNvPr>
            <p:cNvSpPr>
              <a:spLocks/>
            </p:cNvSpPr>
            <p:nvPr/>
          </p:nvSpPr>
          <p:spPr bwMode="auto">
            <a:xfrm>
              <a:off x="3339" y="1374"/>
              <a:ext cx="134" cy="90"/>
            </a:xfrm>
            <a:custGeom>
              <a:avLst/>
              <a:gdLst>
                <a:gd name="T0" fmla="*/ 607450 w 24"/>
                <a:gd name="T1" fmla="*/ 253254 h 16"/>
                <a:gd name="T2" fmla="*/ 515018 w 24"/>
                <a:gd name="T3" fmla="*/ 33981 h 16"/>
                <a:gd name="T4" fmla="*/ 151599 w 24"/>
                <a:gd name="T5" fmla="*/ 62111 h 16"/>
                <a:gd name="T6" fmla="*/ 0 w 24"/>
                <a:gd name="T7" fmla="*/ 315394 h 16"/>
                <a:gd name="T8" fmla="*/ 271177 w 24"/>
                <a:gd name="T9" fmla="*/ 349374 h 16"/>
                <a:gd name="T10" fmla="*/ 423652 w 24"/>
                <a:gd name="T11" fmla="*/ 444583 h 16"/>
                <a:gd name="T12" fmla="*/ 667677 w 24"/>
                <a:gd name="T13" fmla="*/ 411486 h 16"/>
                <a:gd name="T14" fmla="*/ 607450 w 24"/>
                <a:gd name="T15" fmla="*/ 253254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6">
                  <a:moveTo>
                    <a:pt x="20" y="8"/>
                  </a:moveTo>
                  <a:cubicBezTo>
                    <a:pt x="20" y="5"/>
                    <a:pt x="19" y="1"/>
                    <a:pt x="17" y="1"/>
                  </a:cubicBezTo>
                  <a:cubicBezTo>
                    <a:pt x="13" y="0"/>
                    <a:pt x="9" y="0"/>
                    <a:pt x="5" y="2"/>
                  </a:cubicBezTo>
                  <a:cubicBezTo>
                    <a:pt x="3" y="3"/>
                    <a:pt x="1" y="7"/>
                    <a:pt x="0" y="10"/>
                  </a:cubicBezTo>
                  <a:cubicBezTo>
                    <a:pt x="3" y="10"/>
                    <a:pt x="6" y="9"/>
                    <a:pt x="9" y="11"/>
                  </a:cubicBezTo>
                  <a:cubicBezTo>
                    <a:pt x="11" y="12"/>
                    <a:pt x="12" y="13"/>
                    <a:pt x="14" y="14"/>
                  </a:cubicBezTo>
                  <a:cubicBezTo>
                    <a:pt x="17" y="16"/>
                    <a:pt x="20" y="14"/>
                    <a:pt x="22" y="13"/>
                  </a:cubicBezTo>
                  <a:cubicBezTo>
                    <a:pt x="24" y="11"/>
                    <a:pt x="20" y="10"/>
                    <a:pt x="20" y="8"/>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4" name="Freeform 169">
              <a:extLst>
                <a:ext uri="{FF2B5EF4-FFF2-40B4-BE49-F238E27FC236}">
                  <a16:creationId xmlns:a16="http://schemas.microsoft.com/office/drawing/2014/main" id="{56303FC9-1161-99CB-87EC-3D609D72D71B}"/>
                </a:ext>
              </a:extLst>
            </p:cNvPr>
            <p:cNvSpPr>
              <a:spLocks noEditPoints="1"/>
            </p:cNvSpPr>
            <p:nvPr/>
          </p:nvSpPr>
          <p:spPr bwMode="auto">
            <a:xfrm>
              <a:off x="3334" y="1369"/>
              <a:ext cx="139" cy="95"/>
            </a:xfrm>
            <a:custGeom>
              <a:avLst/>
              <a:gdLst>
                <a:gd name="T0" fmla="*/ 647979 w 25"/>
                <a:gd name="T1" fmla="*/ 272063 h 17"/>
                <a:gd name="T2" fmla="*/ 647979 w 25"/>
                <a:gd name="T3" fmla="*/ 272063 h 17"/>
                <a:gd name="T4" fmla="*/ 647979 w 25"/>
                <a:gd name="T5" fmla="*/ 272063 h 17"/>
                <a:gd name="T6" fmla="*/ 647979 w 25"/>
                <a:gd name="T7" fmla="*/ 244832 h 17"/>
                <a:gd name="T8" fmla="*/ 589710 w 25"/>
                <a:gd name="T9" fmla="*/ 244832 h 17"/>
                <a:gd name="T10" fmla="*/ 647979 w 25"/>
                <a:gd name="T11" fmla="*/ 244832 h 17"/>
                <a:gd name="T12" fmla="*/ 504631 w 25"/>
                <a:gd name="T13" fmla="*/ 59520 h 17"/>
                <a:gd name="T14" fmla="*/ 589710 w 25"/>
                <a:gd name="T15" fmla="*/ 212543 h 17"/>
                <a:gd name="T16" fmla="*/ 531280 w 25"/>
                <a:gd name="T17" fmla="*/ 59520 h 17"/>
                <a:gd name="T18" fmla="*/ 504631 w 25"/>
                <a:gd name="T19" fmla="*/ 59520 h 17"/>
                <a:gd name="T20" fmla="*/ 504631 w 25"/>
                <a:gd name="T21" fmla="*/ 59520 h 17"/>
                <a:gd name="T22" fmla="*/ 473011 w 25"/>
                <a:gd name="T23" fmla="*/ 33166 h 17"/>
                <a:gd name="T24" fmla="*/ 473011 w 25"/>
                <a:gd name="T25" fmla="*/ 59520 h 17"/>
                <a:gd name="T26" fmla="*/ 473011 w 25"/>
                <a:gd name="T27" fmla="*/ 33166 h 17"/>
                <a:gd name="T28" fmla="*/ 207460 w 25"/>
                <a:gd name="T29" fmla="*/ 92653 h 17"/>
                <a:gd name="T30" fmla="*/ 440519 w 25"/>
                <a:gd name="T31" fmla="*/ 59520 h 17"/>
                <a:gd name="T32" fmla="*/ 174818 w 25"/>
                <a:gd name="T33" fmla="*/ 92653 h 17"/>
                <a:gd name="T34" fmla="*/ 207460 w 25"/>
                <a:gd name="T35" fmla="*/ 92653 h 17"/>
                <a:gd name="T36" fmla="*/ 207460 w 25"/>
                <a:gd name="T37" fmla="*/ 92653 h 17"/>
                <a:gd name="T38" fmla="*/ 174818 w 25"/>
                <a:gd name="T39" fmla="*/ 92653 h 17"/>
                <a:gd name="T40" fmla="*/ 31442 w 25"/>
                <a:gd name="T41" fmla="*/ 332612 h 17"/>
                <a:gd name="T42" fmla="*/ 207460 w 25"/>
                <a:gd name="T43" fmla="*/ 92653 h 17"/>
                <a:gd name="T44" fmla="*/ 0 w 25"/>
                <a:gd name="T45" fmla="*/ 305224 h 17"/>
                <a:gd name="T46" fmla="*/ 31442 w 25"/>
                <a:gd name="T47" fmla="*/ 332612 h 17"/>
                <a:gd name="T48" fmla="*/ 31442 w 25"/>
                <a:gd name="T49" fmla="*/ 332612 h 17"/>
                <a:gd name="T50" fmla="*/ 31442 w 25"/>
                <a:gd name="T51" fmla="*/ 332612 h 17"/>
                <a:gd name="T52" fmla="*/ 31442 w 25"/>
                <a:gd name="T53" fmla="*/ 305224 h 17"/>
                <a:gd name="T54" fmla="*/ 31442 w 25"/>
                <a:gd name="T55" fmla="*/ 332612 h 17"/>
                <a:gd name="T56" fmla="*/ 324003 w 25"/>
                <a:gd name="T57" fmla="*/ 364716 h 17"/>
                <a:gd name="T58" fmla="*/ 116543 w 25"/>
                <a:gd name="T59" fmla="*/ 305224 h 17"/>
                <a:gd name="T60" fmla="*/ 297171 w 25"/>
                <a:gd name="T61" fmla="*/ 364716 h 17"/>
                <a:gd name="T62" fmla="*/ 324003 w 25"/>
                <a:gd name="T63" fmla="*/ 364716 h 17"/>
                <a:gd name="T64" fmla="*/ 324003 w 25"/>
                <a:gd name="T65" fmla="*/ 364716 h 17"/>
                <a:gd name="T66" fmla="*/ 297171 w 25"/>
                <a:gd name="T67" fmla="*/ 364716 h 17"/>
                <a:gd name="T68" fmla="*/ 324003 w 25"/>
                <a:gd name="T69" fmla="*/ 364716 h 17"/>
                <a:gd name="T70" fmla="*/ 324003 w 25"/>
                <a:gd name="T71" fmla="*/ 364716 h 17"/>
                <a:gd name="T72" fmla="*/ 324003 w 25"/>
                <a:gd name="T73" fmla="*/ 397882 h 17"/>
                <a:gd name="T74" fmla="*/ 440519 w 25"/>
                <a:gd name="T75" fmla="*/ 425114 h 17"/>
                <a:gd name="T76" fmla="*/ 324003 w 25"/>
                <a:gd name="T77" fmla="*/ 364716 h 17"/>
                <a:gd name="T78" fmla="*/ 440519 w 25"/>
                <a:gd name="T79" fmla="*/ 457403 h 17"/>
                <a:gd name="T80" fmla="*/ 440519 w 25"/>
                <a:gd name="T81" fmla="*/ 425114 h 17"/>
                <a:gd name="T82" fmla="*/ 440519 w 25"/>
                <a:gd name="T83" fmla="*/ 425114 h 17"/>
                <a:gd name="T84" fmla="*/ 440519 w 25"/>
                <a:gd name="T85" fmla="*/ 457403 h 17"/>
                <a:gd name="T86" fmla="*/ 473011 w 25"/>
                <a:gd name="T87" fmla="*/ 457403 h 17"/>
                <a:gd name="T88" fmla="*/ 440519 w 25"/>
                <a:gd name="T89" fmla="*/ 425114 h 17"/>
                <a:gd name="T90" fmla="*/ 504631 w 25"/>
                <a:gd name="T91" fmla="*/ 484634 h 17"/>
                <a:gd name="T92" fmla="*/ 504631 w 25"/>
                <a:gd name="T93" fmla="*/ 457403 h 17"/>
                <a:gd name="T94" fmla="*/ 504631 w 25"/>
                <a:gd name="T95" fmla="*/ 484634 h 17"/>
                <a:gd name="T96" fmla="*/ 680472 w 25"/>
                <a:gd name="T97" fmla="*/ 425114 h 17"/>
                <a:gd name="T98" fmla="*/ 680472 w 25"/>
                <a:gd name="T99" fmla="*/ 397882 h 17"/>
                <a:gd name="T100" fmla="*/ 706253 w 25"/>
                <a:gd name="T101" fmla="*/ 425114 h 17"/>
                <a:gd name="T102" fmla="*/ 647979 w 25"/>
                <a:gd name="T103" fmla="*/ 364716 h 17"/>
                <a:gd name="T104" fmla="*/ 680472 w 25"/>
                <a:gd name="T105" fmla="*/ 364716 h 17"/>
                <a:gd name="T106" fmla="*/ 647979 w 25"/>
                <a:gd name="T107" fmla="*/ 272063 h 17"/>
                <a:gd name="T108" fmla="*/ 647979 w 25"/>
                <a:gd name="T109" fmla="*/ 272063 h 17"/>
                <a:gd name="T110" fmla="*/ 647979 w 25"/>
                <a:gd name="T111" fmla="*/ 272063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 h="17">
                  <a:moveTo>
                    <a:pt x="20" y="9"/>
                  </a:moveTo>
                  <a:lnTo>
                    <a:pt x="20" y="9"/>
                  </a:lnTo>
                  <a:lnTo>
                    <a:pt x="22" y="9"/>
                  </a:lnTo>
                  <a:lnTo>
                    <a:pt x="20" y="9"/>
                  </a:lnTo>
                  <a:close/>
                  <a:moveTo>
                    <a:pt x="22" y="9"/>
                  </a:moveTo>
                  <a:lnTo>
                    <a:pt x="22" y="9"/>
                  </a:lnTo>
                  <a:lnTo>
                    <a:pt x="21" y="9"/>
                  </a:lnTo>
                  <a:lnTo>
                    <a:pt x="22" y="9"/>
                  </a:lnTo>
                  <a:close/>
                  <a:moveTo>
                    <a:pt x="20" y="9"/>
                  </a:moveTo>
                  <a:cubicBezTo>
                    <a:pt x="20" y="9"/>
                    <a:pt x="20" y="8"/>
                    <a:pt x="20" y="8"/>
                  </a:cubicBezTo>
                  <a:lnTo>
                    <a:pt x="22" y="8"/>
                  </a:lnTo>
                  <a:cubicBezTo>
                    <a:pt x="22" y="8"/>
                    <a:pt x="22" y="9"/>
                    <a:pt x="22" y="9"/>
                  </a:cubicBezTo>
                  <a:lnTo>
                    <a:pt x="20" y="9"/>
                  </a:lnTo>
                  <a:close/>
                  <a:moveTo>
                    <a:pt x="20" y="8"/>
                  </a:moveTo>
                  <a:cubicBezTo>
                    <a:pt x="20" y="8"/>
                    <a:pt x="20" y="7"/>
                    <a:pt x="20" y="7"/>
                  </a:cubicBezTo>
                  <a:lnTo>
                    <a:pt x="21" y="6"/>
                  </a:lnTo>
                  <a:cubicBezTo>
                    <a:pt x="21" y="7"/>
                    <a:pt x="22" y="7"/>
                    <a:pt x="22" y="8"/>
                  </a:cubicBezTo>
                  <a:lnTo>
                    <a:pt x="20" y="8"/>
                  </a:lnTo>
                  <a:close/>
                  <a:moveTo>
                    <a:pt x="20" y="7"/>
                  </a:moveTo>
                  <a:cubicBezTo>
                    <a:pt x="20" y="5"/>
                    <a:pt x="19" y="3"/>
                    <a:pt x="17" y="2"/>
                  </a:cubicBezTo>
                  <a:lnTo>
                    <a:pt x="18" y="1"/>
                  </a:lnTo>
                  <a:cubicBezTo>
                    <a:pt x="19" y="1"/>
                    <a:pt x="21" y="4"/>
                    <a:pt x="21" y="6"/>
                  </a:cubicBezTo>
                  <a:lnTo>
                    <a:pt x="20" y="7"/>
                  </a:lnTo>
                  <a:close/>
                  <a:moveTo>
                    <a:pt x="17" y="2"/>
                  </a:moveTo>
                  <a:lnTo>
                    <a:pt x="17" y="2"/>
                  </a:lnTo>
                  <a:lnTo>
                    <a:pt x="18" y="2"/>
                  </a:lnTo>
                  <a:lnTo>
                    <a:pt x="17" y="2"/>
                  </a:lnTo>
                  <a:close/>
                  <a:moveTo>
                    <a:pt x="17" y="2"/>
                  </a:moveTo>
                  <a:lnTo>
                    <a:pt x="17" y="2"/>
                  </a:lnTo>
                  <a:lnTo>
                    <a:pt x="18" y="1"/>
                  </a:lnTo>
                  <a:lnTo>
                    <a:pt x="17" y="2"/>
                  </a:lnTo>
                  <a:close/>
                  <a:moveTo>
                    <a:pt x="17" y="2"/>
                  </a:moveTo>
                  <a:cubicBezTo>
                    <a:pt x="17" y="2"/>
                    <a:pt x="16" y="2"/>
                    <a:pt x="16" y="2"/>
                  </a:cubicBezTo>
                  <a:lnTo>
                    <a:pt x="16" y="1"/>
                  </a:lnTo>
                  <a:cubicBezTo>
                    <a:pt x="17" y="1"/>
                    <a:pt x="17" y="1"/>
                    <a:pt x="18" y="1"/>
                  </a:cubicBezTo>
                  <a:lnTo>
                    <a:pt x="17" y="2"/>
                  </a:lnTo>
                  <a:close/>
                  <a:moveTo>
                    <a:pt x="16" y="2"/>
                  </a:moveTo>
                  <a:cubicBezTo>
                    <a:pt x="16" y="2"/>
                    <a:pt x="15" y="2"/>
                    <a:pt x="15" y="2"/>
                  </a:cubicBezTo>
                  <a:lnTo>
                    <a:pt x="15" y="0"/>
                  </a:lnTo>
                  <a:cubicBezTo>
                    <a:pt x="15" y="0"/>
                    <a:pt x="16" y="1"/>
                    <a:pt x="16" y="1"/>
                  </a:cubicBezTo>
                  <a:lnTo>
                    <a:pt x="16" y="2"/>
                  </a:lnTo>
                  <a:close/>
                  <a:moveTo>
                    <a:pt x="15" y="2"/>
                  </a:moveTo>
                  <a:cubicBezTo>
                    <a:pt x="12" y="2"/>
                    <a:pt x="9" y="2"/>
                    <a:pt x="7" y="3"/>
                  </a:cubicBezTo>
                  <a:lnTo>
                    <a:pt x="6" y="2"/>
                  </a:lnTo>
                  <a:cubicBezTo>
                    <a:pt x="9" y="1"/>
                    <a:pt x="12" y="0"/>
                    <a:pt x="15" y="0"/>
                  </a:cubicBezTo>
                  <a:lnTo>
                    <a:pt x="15" y="2"/>
                  </a:lnTo>
                  <a:close/>
                  <a:moveTo>
                    <a:pt x="7" y="3"/>
                  </a:moveTo>
                  <a:lnTo>
                    <a:pt x="7" y="3"/>
                  </a:lnTo>
                  <a:lnTo>
                    <a:pt x="6" y="3"/>
                  </a:lnTo>
                  <a:lnTo>
                    <a:pt x="7" y="3"/>
                  </a:lnTo>
                  <a:close/>
                  <a:moveTo>
                    <a:pt x="7" y="3"/>
                  </a:moveTo>
                  <a:lnTo>
                    <a:pt x="7" y="3"/>
                  </a:lnTo>
                  <a:lnTo>
                    <a:pt x="6" y="2"/>
                  </a:lnTo>
                  <a:lnTo>
                    <a:pt x="7" y="3"/>
                  </a:lnTo>
                  <a:close/>
                  <a:moveTo>
                    <a:pt x="6" y="2"/>
                  </a:moveTo>
                  <a:lnTo>
                    <a:pt x="6" y="2"/>
                  </a:lnTo>
                  <a:lnTo>
                    <a:pt x="6" y="3"/>
                  </a:lnTo>
                  <a:lnTo>
                    <a:pt x="6" y="2"/>
                  </a:lnTo>
                  <a:close/>
                  <a:moveTo>
                    <a:pt x="7" y="3"/>
                  </a:moveTo>
                  <a:cubicBezTo>
                    <a:pt x="4" y="5"/>
                    <a:pt x="3" y="8"/>
                    <a:pt x="1" y="11"/>
                  </a:cubicBezTo>
                  <a:lnTo>
                    <a:pt x="0" y="10"/>
                  </a:lnTo>
                  <a:cubicBezTo>
                    <a:pt x="2" y="7"/>
                    <a:pt x="3" y="4"/>
                    <a:pt x="6" y="2"/>
                  </a:cubicBezTo>
                  <a:lnTo>
                    <a:pt x="7" y="3"/>
                  </a:lnTo>
                  <a:close/>
                  <a:moveTo>
                    <a:pt x="1" y="11"/>
                  </a:moveTo>
                  <a:lnTo>
                    <a:pt x="1" y="11"/>
                  </a:lnTo>
                  <a:lnTo>
                    <a:pt x="0" y="10"/>
                  </a:lnTo>
                  <a:lnTo>
                    <a:pt x="1" y="11"/>
                  </a:lnTo>
                  <a:close/>
                  <a:moveTo>
                    <a:pt x="1" y="11"/>
                  </a:moveTo>
                  <a:lnTo>
                    <a:pt x="0" y="11"/>
                  </a:lnTo>
                  <a:lnTo>
                    <a:pt x="0" y="10"/>
                  </a:lnTo>
                  <a:lnTo>
                    <a:pt x="1" y="11"/>
                  </a:lnTo>
                  <a:close/>
                  <a:moveTo>
                    <a:pt x="1" y="10"/>
                  </a:moveTo>
                  <a:lnTo>
                    <a:pt x="1" y="10"/>
                  </a:lnTo>
                  <a:lnTo>
                    <a:pt x="1" y="11"/>
                  </a:lnTo>
                  <a:lnTo>
                    <a:pt x="1" y="10"/>
                  </a:lnTo>
                  <a:close/>
                  <a:moveTo>
                    <a:pt x="1" y="10"/>
                  </a:moveTo>
                  <a:cubicBezTo>
                    <a:pt x="2" y="10"/>
                    <a:pt x="3" y="10"/>
                    <a:pt x="4" y="10"/>
                  </a:cubicBezTo>
                  <a:lnTo>
                    <a:pt x="4" y="12"/>
                  </a:lnTo>
                  <a:cubicBezTo>
                    <a:pt x="3" y="12"/>
                    <a:pt x="2" y="12"/>
                    <a:pt x="1" y="11"/>
                  </a:cubicBezTo>
                  <a:lnTo>
                    <a:pt x="1" y="10"/>
                  </a:lnTo>
                  <a:close/>
                  <a:moveTo>
                    <a:pt x="4" y="10"/>
                  </a:moveTo>
                  <a:cubicBezTo>
                    <a:pt x="7" y="10"/>
                    <a:pt x="9" y="10"/>
                    <a:pt x="11" y="12"/>
                  </a:cubicBezTo>
                  <a:lnTo>
                    <a:pt x="10" y="13"/>
                  </a:lnTo>
                  <a:cubicBezTo>
                    <a:pt x="8" y="12"/>
                    <a:pt x="6" y="12"/>
                    <a:pt x="4" y="12"/>
                  </a:cubicBezTo>
                  <a:lnTo>
                    <a:pt x="4" y="10"/>
                  </a:lnTo>
                  <a:close/>
                  <a:moveTo>
                    <a:pt x="10" y="13"/>
                  </a:moveTo>
                  <a:lnTo>
                    <a:pt x="10" y="13"/>
                  </a:lnTo>
                  <a:lnTo>
                    <a:pt x="10" y="12"/>
                  </a:lnTo>
                  <a:lnTo>
                    <a:pt x="10" y="13"/>
                  </a:lnTo>
                  <a:close/>
                  <a:moveTo>
                    <a:pt x="11" y="12"/>
                  </a:moveTo>
                  <a:lnTo>
                    <a:pt x="11" y="12"/>
                  </a:lnTo>
                  <a:lnTo>
                    <a:pt x="10" y="13"/>
                  </a:lnTo>
                  <a:lnTo>
                    <a:pt x="11" y="12"/>
                  </a:lnTo>
                  <a:close/>
                  <a:moveTo>
                    <a:pt x="11" y="12"/>
                  </a:moveTo>
                  <a:lnTo>
                    <a:pt x="11" y="12"/>
                  </a:lnTo>
                  <a:lnTo>
                    <a:pt x="10" y="12"/>
                  </a:lnTo>
                  <a:lnTo>
                    <a:pt x="11" y="12"/>
                  </a:lnTo>
                  <a:close/>
                  <a:moveTo>
                    <a:pt x="11" y="12"/>
                  </a:moveTo>
                  <a:lnTo>
                    <a:pt x="11" y="12"/>
                  </a:lnTo>
                  <a:lnTo>
                    <a:pt x="10" y="13"/>
                  </a:lnTo>
                  <a:lnTo>
                    <a:pt x="11" y="12"/>
                  </a:lnTo>
                  <a:close/>
                  <a:moveTo>
                    <a:pt x="11" y="12"/>
                  </a:moveTo>
                  <a:lnTo>
                    <a:pt x="11" y="12"/>
                  </a:lnTo>
                  <a:lnTo>
                    <a:pt x="11" y="13"/>
                  </a:lnTo>
                  <a:lnTo>
                    <a:pt x="11" y="12"/>
                  </a:lnTo>
                  <a:close/>
                  <a:moveTo>
                    <a:pt x="11" y="12"/>
                  </a:moveTo>
                  <a:cubicBezTo>
                    <a:pt x="12" y="13"/>
                    <a:pt x="14" y="14"/>
                    <a:pt x="15" y="14"/>
                  </a:cubicBezTo>
                  <a:lnTo>
                    <a:pt x="14" y="16"/>
                  </a:lnTo>
                  <a:cubicBezTo>
                    <a:pt x="13" y="15"/>
                    <a:pt x="12" y="14"/>
                    <a:pt x="10" y="13"/>
                  </a:cubicBezTo>
                  <a:lnTo>
                    <a:pt x="11" y="12"/>
                  </a:lnTo>
                  <a:close/>
                  <a:moveTo>
                    <a:pt x="15" y="14"/>
                  </a:moveTo>
                  <a:lnTo>
                    <a:pt x="15" y="14"/>
                  </a:lnTo>
                  <a:lnTo>
                    <a:pt x="15" y="15"/>
                  </a:lnTo>
                  <a:lnTo>
                    <a:pt x="15" y="14"/>
                  </a:lnTo>
                  <a:close/>
                  <a:moveTo>
                    <a:pt x="15" y="14"/>
                  </a:moveTo>
                  <a:lnTo>
                    <a:pt x="15" y="14"/>
                  </a:lnTo>
                  <a:lnTo>
                    <a:pt x="14" y="16"/>
                  </a:lnTo>
                  <a:lnTo>
                    <a:pt x="15" y="14"/>
                  </a:lnTo>
                  <a:close/>
                  <a:moveTo>
                    <a:pt x="14" y="16"/>
                  </a:moveTo>
                  <a:lnTo>
                    <a:pt x="14" y="16"/>
                  </a:lnTo>
                  <a:lnTo>
                    <a:pt x="15" y="15"/>
                  </a:lnTo>
                  <a:lnTo>
                    <a:pt x="14" y="16"/>
                  </a:lnTo>
                  <a:close/>
                  <a:moveTo>
                    <a:pt x="15" y="14"/>
                  </a:moveTo>
                  <a:cubicBezTo>
                    <a:pt x="15" y="15"/>
                    <a:pt x="16" y="15"/>
                    <a:pt x="16" y="15"/>
                  </a:cubicBezTo>
                  <a:lnTo>
                    <a:pt x="16" y="16"/>
                  </a:lnTo>
                  <a:cubicBezTo>
                    <a:pt x="15" y="16"/>
                    <a:pt x="15" y="16"/>
                    <a:pt x="14" y="16"/>
                  </a:cubicBezTo>
                  <a:lnTo>
                    <a:pt x="15" y="14"/>
                  </a:lnTo>
                  <a:close/>
                  <a:moveTo>
                    <a:pt x="16" y="15"/>
                  </a:moveTo>
                  <a:cubicBezTo>
                    <a:pt x="16" y="15"/>
                    <a:pt x="17" y="15"/>
                    <a:pt x="17" y="15"/>
                  </a:cubicBezTo>
                  <a:lnTo>
                    <a:pt x="17" y="16"/>
                  </a:lnTo>
                  <a:cubicBezTo>
                    <a:pt x="17" y="16"/>
                    <a:pt x="16" y="16"/>
                    <a:pt x="16" y="16"/>
                  </a:cubicBezTo>
                  <a:lnTo>
                    <a:pt x="16" y="15"/>
                  </a:lnTo>
                  <a:close/>
                  <a:moveTo>
                    <a:pt x="17" y="15"/>
                  </a:moveTo>
                  <a:cubicBezTo>
                    <a:pt x="19" y="15"/>
                    <a:pt x="21" y="14"/>
                    <a:pt x="23" y="13"/>
                  </a:cubicBezTo>
                  <a:lnTo>
                    <a:pt x="23" y="14"/>
                  </a:lnTo>
                  <a:cubicBezTo>
                    <a:pt x="22" y="16"/>
                    <a:pt x="19" y="17"/>
                    <a:pt x="17" y="16"/>
                  </a:cubicBezTo>
                  <a:lnTo>
                    <a:pt x="17" y="15"/>
                  </a:lnTo>
                  <a:close/>
                  <a:moveTo>
                    <a:pt x="24" y="14"/>
                  </a:moveTo>
                  <a:lnTo>
                    <a:pt x="23" y="14"/>
                  </a:lnTo>
                  <a:lnTo>
                    <a:pt x="24" y="14"/>
                  </a:lnTo>
                  <a:close/>
                  <a:moveTo>
                    <a:pt x="23" y="13"/>
                  </a:moveTo>
                  <a:cubicBezTo>
                    <a:pt x="23" y="13"/>
                    <a:pt x="23" y="13"/>
                    <a:pt x="23" y="12"/>
                  </a:cubicBezTo>
                  <a:lnTo>
                    <a:pt x="24" y="12"/>
                  </a:lnTo>
                  <a:cubicBezTo>
                    <a:pt x="24" y="13"/>
                    <a:pt x="25" y="13"/>
                    <a:pt x="24" y="14"/>
                  </a:cubicBezTo>
                  <a:lnTo>
                    <a:pt x="23" y="13"/>
                  </a:lnTo>
                  <a:close/>
                  <a:moveTo>
                    <a:pt x="23" y="12"/>
                  </a:moveTo>
                  <a:cubicBezTo>
                    <a:pt x="22" y="12"/>
                    <a:pt x="22" y="12"/>
                    <a:pt x="22" y="12"/>
                  </a:cubicBezTo>
                  <a:lnTo>
                    <a:pt x="23" y="11"/>
                  </a:lnTo>
                  <a:cubicBezTo>
                    <a:pt x="23" y="11"/>
                    <a:pt x="24" y="11"/>
                    <a:pt x="24" y="12"/>
                  </a:cubicBezTo>
                  <a:lnTo>
                    <a:pt x="23" y="12"/>
                  </a:lnTo>
                  <a:close/>
                  <a:moveTo>
                    <a:pt x="22" y="12"/>
                  </a:moveTo>
                  <a:cubicBezTo>
                    <a:pt x="21" y="11"/>
                    <a:pt x="20" y="10"/>
                    <a:pt x="20" y="9"/>
                  </a:cubicBezTo>
                  <a:lnTo>
                    <a:pt x="22" y="9"/>
                  </a:lnTo>
                  <a:cubicBezTo>
                    <a:pt x="22" y="10"/>
                    <a:pt x="22" y="10"/>
                    <a:pt x="23" y="11"/>
                  </a:cubicBezTo>
                  <a:lnTo>
                    <a:pt x="22" y="12"/>
                  </a:lnTo>
                  <a:close/>
                  <a:moveTo>
                    <a:pt x="22" y="9"/>
                  </a:moveTo>
                  <a:lnTo>
                    <a:pt x="22" y="9"/>
                  </a:lnTo>
                  <a:lnTo>
                    <a:pt x="21" y="9"/>
                  </a:lnTo>
                  <a:lnTo>
                    <a:pt x="22" y="9"/>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5" name="Freeform 170">
              <a:extLst>
                <a:ext uri="{FF2B5EF4-FFF2-40B4-BE49-F238E27FC236}">
                  <a16:creationId xmlns:a16="http://schemas.microsoft.com/office/drawing/2014/main" id="{6C337CFB-C2C5-D9A0-8A68-B1AEF35A2EF0}"/>
                </a:ext>
              </a:extLst>
            </p:cNvPr>
            <p:cNvSpPr>
              <a:spLocks/>
            </p:cNvSpPr>
            <p:nvPr/>
          </p:nvSpPr>
          <p:spPr bwMode="auto">
            <a:xfrm>
              <a:off x="2120" y="1604"/>
              <a:ext cx="28" cy="72"/>
            </a:xfrm>
            <a:custGeom>
              <a:avLst/>
              <a:gdLst>
                <a:gd name="T0" fmla="*/ 93419 w 5"/>
                <a:gd name="T1" fmla="*/ 31104 h 13"/>
                <a:gd name="T2" fmla="*/ 93419 w 5"/>
                <a:gd name="T3" fmla="*/ 375458 h 13"/>
                <a:gd name="T4" fmla="*/ 93419 w 5"/>
                <a:gd name="T5" fmla="*/ 375458 h 13"/>
                <a:gd name="T6" fmla="*/ 93419 w 5"/>
                <a:gd name="T7" fmla="*/ 172268 h 13"/>
                <a:gd name="T8" fmla="*/ 120988 w 5"/>
                <a:gd name="T9" fmla="*/ 31104 h 13"/>
                <a:gd name="T10" fmla="*/ 93419 w 5"/>
                <a:gd name="T11" fmla="*/ 31104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6" name="Freeform 171">
              <a:extLst>
                <a:ext uri="{FF2B5EF4-FFF2-40B4-BE49-F238E27FC236}">
                  <a16:creationId xmlns:a16="http://schemas.microsoft.com/office/drawing/2014/main" id="{F518D624-81F3-E3DD-1B8C-C852DD143020}"/>
                </a:ext>
              </a:extLst>
            </p:cNvPr>
            <p:cNvSpPr>
              <a:spLocks/>
            </p:cNvSpPr>
            <p:nvPr/>
          </p:nvSpPr>
          <p:spPr bwMode="auto">
            <a:xfrm>
              <a:off x="2120" y="1604"/>
              <a:ext cx="28" cy="72"/>
            </a:xfrm>
            <a:custGeom>
              <a:avLst/>
              <a:gdLst>
                <a:gd name="T0" fmla="*/ 93419 w 5"/>
                <a:gd name="T1" fmla="*/ 31104 h 13"/>
                <a:gd name="T2" fmla="*/ 93419 w 5"/>
                <a:gd name="T3" fmla="*/ 375458 h 13"/>
                <a:gd name="T4" fmla="*/ 93419 w 5"/>
                <a:gd name="T5" fmla="*/ 375458 h 13"/>
                <a:gd name="T6" fmla="*/ 93419 w 5"/>
                <a:gd name="T7" fmla="*/ 172268 h 13"/>
                <a:gd name="T8" fmla="*/ 120988 w 5"/>
                <a:gd name="T9" fmla="*/ 31104 h 13"/>
                <a:gd name="T10" fmla="*/ 93419 w 5"/>
                <a:gd name="T11" fmla="*/ 31104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3">
                  <a:moveTo>
                    <a:pt x="3" y="1"/>
                  </a:moveTo>
                  <a:cubicBezTo>
                    <a:pt x="2" y="5"/>
                    <a:pt x="0" y="10"/>
                    <a:pt x="3" y="13"/>
                  </a:cubicBezTo>
                  <a:cubicBezTo>
                    <a:pt x="3" y="13"/>
                    <a:pt x="3" y="13"/>
                    <a:pt x="3" y="13"/>
                  </a:cubicBezTo>
                  <a:cubicBezTo>
                    <a:pt x="3" y="10"/>
                    <a:pt x="3" y="8"/>
                    <a:pt x="3" y="6"/>
                  </a:cubicBezTo>
                  <a:cubicBezTo>
                    <a:pt x="3" y="4"/>
                    <a:pt x="5" y="3"/>
                    <a:pt x="4" y="1"/>
                  </a:cubicBezTo>
                  <a:cubicBezTo>
                    <a:pt x="4" y="0"/>
                    <a:pt x="4" y="1"/>
                    <a:pt x="3"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67" name="Freeform 172">
              <a:extLst>
                <a:ext uri="{FF2B5EF4-FFF2-40B4-BE49-F238E27FC236}">
                  <a16:creationId xmlns:a16="http://schemas.microsoft.com/office/drawing/2014/main" id="{902C3878-38AD-3DB0-5EC5-B8259E197867}"/>
                </a:ext>
              </a:extLst>
            </p:cNvPr>
            <p:cNvSpPr>
              <a:spLocks/>
            </p:cNvSpPr>
            <p:nvPr/>
          </p:nvSpPr>
          <p:spPr bwMode="auto">
            <a:xfrm>
              <a:off x="2142" y="1749"/>
              <a:ext cx="28" cy="34"/>
            </a:xfrm>
            <a:custGeom>
              <a:avLst/>
              <a:gdLst>
                <a:gd name="T0" fmla="*/ 154353 w 5"/>
                <a:gd name="T1" fmla="*/ 0 h 6"/>
                <a:gd name="T2" fmla="*/ 60934 w 5"/>
                <a:gd name="T3" fmla="*/ 163959 h 6"/>
                <a:gd name="T4" fmla="*/ 93419 w 5"/>
                <a:gd name="T5" fmla="*/ 134096 h 6"/>
                <a:gd name="T6" fmla="*/ 154353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68" name="Freeform 173">
              <a:extLst>
                <a:ext uri="{FF2B5EF4-FFF2-40B4-BE49-F238E27FC236}">
                  <a16:creationId xmlns:a16="http://schemas.microsoft.com/office/drawing/2014/main" id="{74FEE23D-8861-7913-9EFD-49A918C29293}"/>
                </a:ext>
              </a:extLst>
            </p:cNvPr>
            <p:cNvSpPr>
              <a:spLocks/>
            </p:cNvSpPr>
            <p:nvPr/>
          </p:nvSpPr>
          <p:spPr bwMode="auto">
            <a:xfrm>
              <a:off x="2142" y="1749"/>
              <a:ext cx="28" cy="34"/>
            </a:xfrm>
            <a:custGeom>
              <a:avLst/>
              <a:gdLst>
                <a:gd name="T0" fmla="*/ 154353 w 5"/>
                <a:gd name="T1" fmla="*/ 0 h 6"/>
                <a:gd name="T2" fmla="*/ 60934 w 5"/>
                <a:gd name="T3" fmla="*/ 163959 h 6"/>
                <a:gd name="T4" fmla="*/ 93419 w 5"/>
                <a:gd name="T5" fmla="*/ 134096 h 6"/>
                <a:gd name="T6" fmla="*/ 154353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5" y="0"/>
                  </a:moveTo>
                  <a:cubicBezTo>
                    <a:pt x="2" y="0"/>
                    <a:pt x="0" y="3"/>
                    <a:pt x="2" y="5"/>
                  </a:cubicBezTo>
                  <a:cubicBezTo>
                    <a:pt x="2" y="6"/>
                    <a:pt x="3" y="5"/>
                    <a:pt x="3" y="4"/>
                  </a:cubicBezTo>
                  <a:cubicBezTo>
                    <a:pt x="4" y="3"/>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69" name="Freeform 174">
              <a:extLst>
                <a:ext uri="{FF2B5EF4-FFF2-40B4-BE49-F238E27FC236}">
                  <a16:creationId xmlns:a16="http://schemas.microsoft.com/office/drawing/2014/main" id="{86BB14B6-DF23-AE84-167A-D8B346D002D6}"/>
                </a:ext>
              </a:extLst>
            </p:cNvPr>
            <p:cNvSpPr>
              <a:spLocks/>
            </p:cNvSpPr>
            <p:nvPr/>
          </p:nvSpPr>
          <p:spPr bwMode="auto">
            <a:xfrm>
              <a:off x="2310" y="1760"/>
              <a:ext cx="39" cy="17"/>
            </a:xfrm>
            <a:custGeom>
              <a:avLst/>
              <a:gdLst>
                <a:gd name="T0" fmla="*/ 150300 w 7"/>
                <a:gd name="T1" fmla="*/ 0 h 3"/>
                <a:gd name="T2" fmla="*/ 118454 w 7"/>
                <a:gd name="T3" fmla="*/ 35128 h 3"/>
                <a:gd name="T4" fmla="*/ 0 w 7"/>
                <a:gd name="T5" fmla="*/ 63869 h 3"/>
                <a:gd name="T6" fmla="*/ 177272 w 7"/>
                <a:gd name="T7" fmla="*/ 63869 h 3"/>
                <a:gd name="T8" fmla="*/ 150300 w 7"/>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70" name="Freeform 175">
              <a:extLst>
                <a:ext uri="{FF2B5EF4-FFF2-40B4-BE49-F238E27FC236}">
                  <a16:creationId xmlns:a16="http://schemas.microsoft.com/office/drawing/2014/main" id="{9966B23D-E106-FB99-51EA-C2F55209CE55}"/>
                </a:ext>
              </a:extLst>
            </p:cNvPr>
            <p:cNvSpPr>
              <a:spLocks/>
            </p:cNvSpPr>
            <p:nvPr/>
          </p:nvSpPr>
          <p:spPr bwMode="auto">
            <a:xfrm>
              <a:off x="2310" y="1760"/>
              <a:ext cx="39" cy="17"/>
            </a:xfrm>
            <a:custGeom>
              <a:avLst/>
              <a:gdLst>
                <a:gd name="T0" fmla="*/ 150300 w 7"/>
                <a:gd name="T1" fmla="*/ 0 h 3"/>
                <a:gd name="T2" fmla="*/ 118454 w 7"/>
                <a:gd name="T3" fmla="*/ 35128 h 3"/>
                <a:gd name="T4" fmla="*/ 0 w 7"/>
                <a:gd name="T5" fmla="*/ 63869 h 3"/>
                <a:gd name="T6" fmla="*/ 177272 w 7"/>
                <a:gd name="T7" fmla="*/ 63869 h 3"/>
                <a:gd name="T8" fmla="*/ 150300 w 7"/>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
                  <a:moveTo>
                    <a:pt x="5" y="0"/>
                  </a:moveTo>
                  <a:cubicBezTo>
                    <a:pt x="5" y="0"/>
                    <a:pt x="4" y="0"/>
                    <a:pt x="4" y="1"/>
                  </a:cubicBezTo>
                  <a:cubicBezTo>
                    <a:pt x="3" y="2"/>
                    <a:pt x="1" y="1"/>
                    <a:pt x="0" y="2"/>
                  </a:cubicBezTo>
                  <a:cubicBezTo>
                    <a:pt x="2" y="3"/>
                    <a:pt x="4" y="3"/>
                    <a:pt x="6" y="2"/>
                  </a:cubicBezTo>
                  <a:cubicBezTo>
                    <a:pt x="7" y="1"/>
                    <a:pt x="6"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71" name="Freeform 176">
              <a:extLst>
                <a:ext uri="{FF2B5EF4-FFF2-40B4-BE49-F238E27FC236}">
                  <a16:creationId xmlns:a16="http://schemas.microsoft.com/office/drawing/2014/main" id="{E3C009E0-A584-89E4-AB7F-444D38818A7E}"/>
                </a:ext>
              </a:extLst>
            </p:cNvPr>
            <p:cNvSpPr>
              <a:spLocks/>
            </p:cNvSpPr>
            <p:nvPr/>
          </p:nvSpPr>
          <p:spPr bwMode="auto">
            <a:xfrm>
              <a:off x="2277" y="1548"/>
              <a:ext cx="22" cy="17"/>
            </a:xfrm>
            <a:custGeom>
              <a:avLst/>
              <a:gdLst>
                <a:gd name="T0" fmla="*/ 110809 w 4"/>
                <a:gd name="T1" fmla="*/ 0 h 3"/>
                <a:gd name="T2" fmla="*/ 30283 w 4"/>
                <a:gd name="T3" fmla="*/ 98997 h 3"/>
                <a:gd name="T4" fmla="*/ 30283 w 4"/>
                <a:gd name="T5" fmla="*/ 98997 h 3"/>
                <a:gd name="T6" fmla="*/ 110809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72" name="Freeform 177">
              <a:extLst>
                <a:ext uri="{FF2B5EF4-FFF2-40B4-BE49-F238E27FC236}">
                  <a16:creationId xmlns:a16="http://schemas.microsoft.com/office/drawing/2014/main" id="{721626D9-25C0-607A-E7D8-11095ED198A2}"/>
                </a:ext>
              </a:extLst>
            </p:cNvPr>
            <p:cNvSpPr>
              <a:spLocks/>
            </p:cNvSpPr>
            <p:nvPr/>
          </p:nvSpPr>
          <p:spPr bwMode="auto">
            <a:xfrm>
              <a:off x="2277" y="1548"/>
              <a:ext cx="22" cy="17"/>
            </a:xfrm>
            <a:custGeom>
              <a:avLst/>
              <a:gdLst>
                <a:gd name="T0" fmla="*/ 110809 w 4"/>
                <a:gd name="T1" fmla="*/ 0 h 3"/>
                <a:gd name="T2" fmla="*/ 30283 w 4"/>
                <a:gd name="T3" fmla="*/ 98997 h 3"/>
                <a:gd name="T4" fmla="*/ 30283 w 4"/>
                <a:gd name="T5" fmla="*/ 98997 h 3"/>
                <a:gd name="T6" fmla="*/ 110809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3" y="1"/>
                    <a:pt x="2" y="1"/>
                    <a:pt x="1" y="3"/>
                  </a:cubicBezTo>
                  <a:cubicBezTo>
                    <a:pt x="0" y="3"/>
                    <a:pt x="1" y="3"/>
                    <a:pt x="1" y="3"/>
                  </a:cubicBezTo>
                  <a:cubicBezTo>
                    <a:pt x="2" y="2"/>
                    <a:pt x="4" y="2"/>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73" name="Freeform 178">
              <a:extLst>
                <a:ext uri="{FF2B5EF4-FFF2-40B4-BE49-F238E27FC236}">
                  <a16:creationId xmlns:a16="http://schemas.microsoft.com/office/drawing/2014/main" id="{03439BE1-35DF-BEC5-ADAA-48BB6AA8062D}"/>
                </a:ext>
              </a:extLst>
            </p:cNvPr>
            <p:cNvSpPr>
              <a:spLocks/>
            </p:cNvSpPr>
            <p:nvPr/>
          </p:nvSpPr>
          <p:spPr bwMode="auto">
            <a:xfrm>
              <a:off x="2187" y="1509"/>
              <a:ext cx="28" cy="16"/>
            </a:xfrm>
            <a:custGeom>
              <a:avLst/>
              <a:gdLst>
                <a:gd name="T0" fmla="*/ 60934 w 5"/>
                <a:gd name="T1" fmla="*/ 0 h 3"/>
                <a:gd name="T2" fmla="*/ 0 w 5"/>
                <a:gd name="T3" fmla="*/ 68720 h 3"/>
                <a:gd name="T4" fmla="*/ 154353 w 5"/>
                <a:gd name="T5" fmla="*/ 21845 h 3"/>
                <a:gd name="T6" fmla="*/ 93419 w 5"/>
                <a:gd name="T7" fmla="*/ 0 h 3"/>
                <a:gd name="T8" fmla="*/ 60934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74" name="Freeform 179">
              <a:extLst>
                <a:ext uri="{FF2B5EF4-FFF2-40B4-BE49-F238E27FC236}">
                  <a16:creationId xmlns:a16="http://schemas.microsoft.com/office/drawing/2014/main" id="{D1C432AB-BCAB-AB8E-75D6-33E8F18BA845}"/>
                </a:ext>
              </a:extLst>
            </p:cNvPr>
            <p:cNvSpPr>
              <a:spLocks/>
            </p:cNvSpPr>
            <p:nvPr/>
          </p:nvSpPr>
          <p:spPr bwMode="auto">
            <a:xfrm>
              <a:off x="2187" y="1509"/>
              <a:ext cx="28" cy="16"/>
            </a:xfrm>
            <a:custGeom>
              <a:avLst/>
              <a:gdLst>
                <a:gd name="T0" fmla="*/ 60934 w 5"/>
                <a:gd name="T1" fmla="*/ 0 h 3"/>
                <a:gd name="T2" fmla="*/ 0 w 5"/>
                <a:gd name="T3" fmla="*/ 68720 h 3"/>
                <a:gd name="T4" fmla="*/ 154353 w 5"/>
                <a:gd name="T5" fmla="*/ 21845 h 3"/>
                <a:gd name="T6" fmla="*/ 93419 w 5"/>
                <a:gd name="T7" fmla="*/ 0 h 3"/>
                <a:gd name="T8" fmla="*/ 60934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2" y="0"/>
                  </a:moveTo>
                  <a:cubicBezTo>
                    <a:pt x="1" y="0"/>
                    <a:pt x="0" y="2"/>
                    <a:pt x="0" y="3"/>
                  </a:cubicBezTo>
                  <a:cubicBezTo>
                    <a:pt x="1" y="2"/>
                    <a:pt x="3" y="1"/>
                    <a:pt x="5" y="1"/>
                  </a:cubicBezTo>
                  <a:cubicBezTo>
                    <a:pt x="4" y="1"/>
                    <a:pt x="4" y="0"/>
                    <a:pt x="3" y="0"/>
                  </a:cubicBezTo>
                  <a:lnTo>
                    <a:pt x="2"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75" name="Freeform 180">
              <a:extLst>
                <a:ext uri="{FF2B5EF4-FFF2-40B4-BE49-F238E27FC236}">
                  <a16:creationId xmlns:a16="http://schemas.microsoft.com/office/drawing/2014/main" id="{9BC2740A-A663-932A-BD1E-6DC4DFB8A743}"/>
                </a:ext>
              </a:extLst>
            </p:cNvPr>
            <p:cNvSpPr>
              <a:spLocks/>
            </p:cNvSpPr>
            <p:nvPr/>
          </p:nvSpPr>
          <p:spPr bwMode="auto">
            <a:xfrm>
              <a:off x="2243" y="1822"/>
              <a:ext cx="22" cy="11"/>
            </a:xfrm>
            <a:custGeom>
              <a:avLst/>
              <a:gdLst>
                <a:gd name="T0" fmla="*/ 55902 w 4"/>
                <a:gd name="T1" fmla="*/ 0 h 2"/>
                <a:gd name="T2" fmla="*/ 0 w 4"/>
                <a:gd name="T3" fmla="*/ 55902 h 2"/>
                <a:gd name="T4" fmla="*/ 55902 w 4"/>
                <a:gd name="T5" fmla="*/ 55902 h 2"/>
                <a:gd name="T6" fmla="*/ 110809 w 4"/>
                <a:gd name="T7" fmla="*/ 55902 h 2"/>
                <a:gd name="T8" fmla="*/ 110809 w 4"/>
                <a:gd name="T9" fmla="*/ 30283 h 2"/>
                <a:gd name="T10" fmla="*/ 5590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76" name="Freeform 181">
              <a:extLst>
                <a:ext uri="{FF2B5EF4-FFF2-40B4-BE49-F238E27FC236}">
                  <a16:creationId xmlns:a16="http://schemas.microsoft.com/office/drawing/2014/main" id="{B0CB4F88-693F-31C8-309F-CF0D960D8D62}"/>
                </a:ext>
              </a:extLst>
            </p:cNvPr>
            <p:cNvSpPr>
              <a:spLocks/>
            </p:cNvSpPr>
            <p:nvPr/>
          </p:nvSpPr>
          <p:spPr bwMode="auto">
            <a:xfrm>
              <a:off x="2243" y="1822"/>
              <a:ext cx="22" cy="11"/>
            </a:xfrm>
            <a:custGeom>
              <a:avLst/>
              <a:gdLst>
                <a:gd name="T0" fmla="*/ 55902 w 4"/>
                <a:gd name="T1" fmla="*/ 0 h 2"/>
                <a:gd name="T2" fmla="*/ 0 w 4"/>
                <a:gd name="T3" fmla="*/ 55902 h 2"/>
                <a:gd name="T4" fmla="*/ 55902 w 4"/>
                <a:gd name="T5" fmla="*/ 55902 h 2"/>
                <a:gd name="T6" fmla="*/ 110809 w 4"/>
                <a:gd name="T7" fmla="*/ 55902 h 2"/>
                <a:gd name="T8" fmla="*/ 110809 w 4"/>
                <a:gd name="T9" fmla="*/ 30283 h 2"/>
                <a:gd name="T10" fmla="*/ 5590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2" y="0"/>
                  </a:moveTo>
                  <a:cubicBezTo>
                    <a:pt x="1" y="0"/>
                    <a:pt x="0" y="1"/>
                    <a:pt x="0" y="2"/>
                  </a:cubicBezTo>
                  <a:cubicBezTo>
                    <a:pt x="0" y="1"/>
                    <a:pt x="1" y="2"/>
                    <a:pt x="2" y="2"/>
                  </a:cubicBezTo>
                  <a:cubicBezTo>
                    <a:pt x="3" y="1"/>
                    <a:pt x="3" y="2"/>
                    <a:pt x="4" y="2"/>
                  </a:cubicBezTo>
                  <a:cubicBezTo>
                    <a:pt x="4" y="2"/>
                    <a:pt x="4" y="1"/>
                    <a:pt x="4" y="1"/>
                  </a:cubicBezTo>
                  <a:cubicBezTo>
                    <a:pt x="3" y="1"/>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77" name="Freeform 182">
              <a:extLst>
                <a:ext uri="{FF2B5EF4-FFF2-40B4-BE49-F238E27FC236}">
                  <a16:creationId xmlns:a16="http://schemas.microsoft.com/office/drawing/2014/main" id="{5E263CE9-A327-2E75-3FAB-2D907489C98B}"/>
                </a:ext>
              </a:extLst>
            </p:cNvPr>
            <p:cNvSpPr>
              <a:spLocks/>
            </p:cNvSpPr>
            <p:nvPr/>
          </p:nvSpPr>
          <p:spPr bwMode="auto">
            <a:xfrm>
              <a:off x="2305" y="1872"/>
              <a:ext cx="28" cy="11"/>
            </a:xfrm>
            <a:custGeom>
              <a:avLst/>
              <a:gdLst>
                <a:gd name="T0" fmla="*/ 154353 w 5"/>
                <a:gd name="T1" fmla="*/ 55902 h 2"/>
                <a:gd name="T2" fmla="*/ 0 w 5"/>
                <a:gd name="T3" fmla="*/ 55902 h 2"/>
                <a:gd name="T4" fmla="*/ 154353 w 5"/>
                <a:gd name="T5" fmla="*/ 55902 h 2"/>
                <a:gd name="T6" fmla="*/ 0 60000 65536"/>
                <a:gd name="T7" fmla="*/ 0 60000 65536"/>
                <a:gd name="T8" fmla="*/ 0 60000 65536"/>
              </a:gdLst>
              <a:ahLst/>
              <a:cxnLst>
                <a:cxn ang="T6">
                  <a:pos x="T0" y="T1"/>
                </a:cxn>
                <a:cxn ang="T7">
                  <a:pos x="T2" y="T3"/>
                </a:cxn>
                <a:cxn ang="T8">
                  <a:pos x="T4" y="T5"/>
                </a:cxn>
              </a:cxnLst>
              <a:rect l="0" t="0" r="r" b="b"/>
              <a:pathLst>
                <a:path w="5" h="2">
                  <a:moveTo>
                    <a:pt x="5" y="2"/>
                  </a:moveTo>
                  <a:cubicBezTo>
                    <a:pt x="4" y="2"/>
                    <a:pt x="2" y="0"/>
                    <a:pt x="0" y="2"/>
                  </a:cubicBezTo>
                  <a:cubicBezTo>
                    <a:pt x="2" y="2"/>
                    <a:pt x="4" y="2"/>
                    <a:pt x="5" y="2"/>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78" name="Freeform 183">
              <a:extLst>
                <a:ext uri="{FF2B5EF4-FFF2-40B4-BE49-F238E27FC236}">
                  <a16:creationId xmlns:a16="http://schemas.microsoft.com/office/drawing/2014/main" id="{F77DA002-80F1-4A11-460E-B83FDA3CB293}"/>
                </a:ext>
              </a:extLst>
            </p:cNvPr>
            <p:cNvSpPr>
              <a:spLocks/>
            </p:cNvSpPr>
            <p:nvPr/>
          </p:nvSpPr>
          <p:spPr bwMode="auto">
            <a:xfrm>
              <a:off x="2305" y="1872"/>
              <a:ext cx="28" cy="11"/>
            </a:xfrm>
            <a:custGeom>
              <a:avLst/>
              <a:gdLst>
                <a:gd name="T0" fmla="*/ 154353 w 5"/>
                <a:gd name="T1" fmla="*/ 55902 h 2"/>
                <a:gd name="T2" fmla="*/ 0 w 5"/>
                <a:gd name="T3" fmla="*/ 55902 h 2"/>
                <a:gd name="T4" fmla="*/ 154353 w 5"/>
                <a:gd name="T5" fmla="*/ 55902 h 2"/>
                <a:gd name="T6" fmla="*/ 0 60000 65536"/>
                <a:gd name="T7" fmla="*/ 0 60000 65536"/>
                <a:gd name="T8" fmla="*/ 0 60000 65536"/>
              </a:gdLst>
              <a:ahLst/>
              <a:cxnLst>
                <a:cxn ang="T6">
                  <a:pos x="T0" y="T1"/>
                </a:cxn>
                <a:cxn ang="T7">
                  <a:pos x="T2" y="T3"/>
                </a:cxn>
                <a:cxn ang="T8">
                  <a:pos x="T4" y="T5"/>
                </a:cxn>
              </a:cxnLst>
              <a:rect l="0" t="0" r="r" b="b"/>
              <a:pathLst>
                <a:path w="5" h="2">
                  <a:moveTo>
                    <a:pt x="5" y="2"/>
                  </a:moveTo>
                  <a:cubicBezTo>
                    <a:pt x="4" y="2"/>
                    <a:pt x="2" y="0"/>
                    <a:pt x="0" y="2"/>
                  </a:cubicBezTo>
                  <a:cubicBezTo>
                    <a:pt x="2" y="2"/>
                    <a:pt x="4" y="2"/>
                    <a:pt x="5" y="2"/>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79" name="Freeform 184">
              <a:extLst>
                <a:ext uri="{FF2B5EF4-FFF2-40B4-BE49-F238E27FC236}">
                  <a16:creationId xmlns:a16="http://schemas.microsoft.com/office/drawing/2014/main" id="{5D5459FA-3E4F-EFD8-BDEC-917C02F9966D}"/>
                </a:ext>
              </a:extLst>
            </p:cNvPr>
            <p:cNvSpPr>
              <a:spLocks/>
            </p:cNvSpPr>
            <p:nvPr/>
          </p:nvSpPr>
          <p:spPr bwMode="auto">
            <a:xfrm>
              <a:off x="2405" y="1794"/>
              <a:ext cx="28" cy="22"/>
            </a:xfrm>
            <a:custGeom>
              <a:avLst/>
              <a:gdLst>
                <a:gd name="T0" fmla="*/ 154353 w 5"/>
                <a:gd name="T1" fmla="*/ 0 h 4"/>
                <a:gd name="T2" fmla="*/ 0 w 5"/>
                <a:gd name="T3" fmla="*/ 110809 h 4"/>
                <a:gd name="T4" fmla="*/ 120988 w 5"/>
                <a:gd name="T5" fmla="*/ 30283 h 4"/>
                <a:gd name="T6" fmla="*/ 15435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80" name="Freeform 185">
              <a:extLst>
                <a:ext uri="{FF2B5EF4-FFF2-40B4-BE49-F238E27FC236}">
                  <a16:creationId xmlns:a16="http://schemas.microsoft.com/office/drawing/2014/main" id="{22A5D56C-66F3-35FC-57CE-428C28E957DE}"/>
                </a:ext>
              </a:extLst>
            </p:cNvPr>
            <p:cNvSpPr>
              <a:spLocks/>
            </p:cNvSpPr>
            <p:nvPr/>
          </p:nvSpPr>
          <p:spPr bwMode="auto">
            <a:xfrm>
              <a:off x="2405" y="1794"/>
              <a:ext cx="28" cy="22"/>
            </a:xfrm>
            <a:custGeom>
              <a:avLst/>
              <a:gdLst>
                <a:gd name="T0" fmla="*/ 154353 w 5"/>
                <a:gd name="T1" fmla="*/ 0 h 4"/>
                <a:gd name="T2" fmla="*/ 0 w 5"/>
                <a:gd name="T3" fmla="*/ 110809 h 4"/>
                <a:gd name="T4" fmla="*/ 120988 w 5"/>
                <a:gd name="T5" fmla="*/ 30283 h 4"/>
                <a:gd name="T6" fmla="*/ 15435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3" y="0"/>
                    <a:pt x="0" y="2"/>
                    <a:pt x="0" y="4"/>
                  </a:cubicBezTo>
                  <a:cubicBezTo>
                    <a:pt x="1" y="3"/>
                    <a:pt x="2" y="2"/>
                    <a:pt x="4" y="1"/>
                  </a:cubicBezTo>
                  <a:cubicBezTo>
                    <a:pt x="5" y="1"/>
                    <a:pt x="5"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81" name="Freeform 186">
              <a:extLst>
                <a:ext uri="{FF2B5EF4-FFF2-40B4-BE49-F238E27FC236}">
                  <a16:creationId xmlns:a16="http://schemas.microsoft.com/office/drawing/2014/main" id="{DCD4D5D6-04BD-1D0C-D9AE-BDEA4660499E}"/>
                </a:ext>
              </a:extLst>
            </p:cNvPr>
            <p:cNvSpPr>
              <a:spLocks/>
            </p:cNvSpPr>
            <p:nvPr/>
          </p:nvSpPr>
          <p:spPr bwMode="auto">
            <a:xfrm>
              <a:off x="2388" y="1676"/>
              <a:ext cx="28" cy="12"/>
            </a:xfrm>
            <a:custGeom>
              <a:avLst/>
              <a:gdLst>
                <a:gd name="T0" fmla="*/ 93419 w 5"/>
                <a:gd name="T1" fmla="*/ 0 h 2"/>
                <a:gd name="T2" fmla="*/ 0 w 5"/>
                <a:gd name="T3" fmla="*/ 93312 h 2"/>
                <a:gd name="T4" fmla="*/ 154353 w 5"/>
                <a:gd name="T5" fmla="*/ 46656 h 2"/>
                <a:gd name="T6" fmla="*/ 93419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3" y="0"/>
                  </a:moveTo>
                  <a:cubicBezTo>
                    <a:pt x="2" y="0"/>
                    <a:pt x="1" y="1"/>
                    <a:pt x="0" y="2"/>
                  </a:cubicBezTo>
                  <a:cubicBezTo>
                    <a:pt x="2" y="2"/>
                    <a:pt x="3" y="0"/>
                    <a:pt x="5"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82" name="Freeform 187">
              <a:extLst>
                <a:ext uri="{FF2B5EF4-FFF2-40B4-BE49-F238E27FC236}">
                  <a16:creationId xmlns:a16="http://schemas.microsoft.com/office/drawing/2014/main" id="{CFD48BCE-4465-E83C-4F73-BF52512EE2AF}"/>
                </a:ext>
              </a:extLst>
            </p:cNvPr>
            <p:cNvSpPr>
              <a:spLocks/>
            </p:cNvSpPr>
            <p:nvPr/>
          </p:nvSpPr>
          <p:spPr bwMode="auto">
            <a:xfrm>
              <a:off x="2388" y="1676"/>
              <a:ext cx="28" cy="12"/>
            </a:xfrm>
            <a:custGeom>
              <a:avLst/>
              <a:gdLst>
                <a:gd name="T0" fmla="*/ 93419 w 5"/>
                <a:gd name="T1" fmla="*/ 0 h 2"/>
                <a:gd name="T2" fmla="*/ 0 w 5"/>
                <a:gd name="T3" fmla="*/ 93312 h 2"/>
                <a:gd name="T4" fmla="*/ 154353 w 5"/>
                <a:gd name="T5" fmla="*/ 46656 h 2"/>
                <a:gd name="T6" fmla="*/ 93419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3" y="0"/>
                  </a:moveTo>
                  <a:cubicBezTo>
                    <a:pt x="2" y="0"/>
                    <a:pt x="1" y="1"/>
                    <a:pt x="0" y="2"/>
                  </a:cubicBezTo>
                  <a:cubicBezTo>
                    <a:pt x="2" y="2"/>
                    <a:pt x="3" y="0"/>
                    <a:pt x="5"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83" name="Freeform 188">
              <a:extLst>
                <a:ext uri="{FF2B5EF4-FFF2-40B4-BE49-F238E27FC236}">
                  <a16:creationId xmlns:a16="http://schemas.microsoft.com/office/drawing/2014/main" id="{441CB063-A5E6-F320-3503-143E656C938B}"/>
                </a:ext>
              </a:extLst>
            </p:cNvPr>
            <p:cNvSpPr>
              <a:spLocks/>
            </p:cNvSpPr>
            <p:nvPr/>
          </p:nvSpPr>
          <p:spPr bwMode="auto">
            <a:xfrm>
              <a:off x="2288" y="1665"/>
              <a:ext cx="56" cy="17"/>
            </a:xfrm>
            <a:custGeom>
              <a:avLst/>
              <a:gdLst>
                <a:gd name="T0" fmla="*/ 214441 w 10"/>
                <a:gd name="T1" fmla="*/ 35128 h 3"/>
                <a:gd name="T2" fmla="*/ 0 w 10"/>
                <a:gd name="T3" fmla="*/ 0 h 3"/>
                <a:gd name="T4" fmla="*/ 308739 w 10"/>
                <a:gd name="T5" fmla="*/ 98997 h 3"/>
                <a:gd name="T6" fmla="*/ 247806 w 10"/>
                <a:gd name="T7" fmla="*/ 35128 h 3"/>
                <a:gd name="T8" fmla="*/ 214441 w 10"/>
                <a:gd name="T9" fmla="*/ 3512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84" name="Freeform 189">
              <a:extLst>
                <a:ext uri="{FF2B5EF4-FFF2-40B4-BE49-F238E27FC236}">
                  <a16:creationId xmlns:a16="http://schemas.microsoft.com/office/drawing/2014/main" id="{8E251D8F-4351-1DDD-1D89-06AE62EA2479}"/>
                </a:ext>
              </a:extLst>
            </p:cNvPr>
            <p:cNvSpPr>
              <a:spLocks/>
            </p:cNvSpPr>
            <p:nvPr/>
          </p:nvSpPr>
          <p:spPr bwMode="auto">
            <a:xfrm>
              <a:off x="2288" y="1665"/>
              <a:ext cx="56" cy="17"/>
            </a:xfrm>
            <a:custGeom>
              <a:avLst/>
              <a:gdLst>
                <a:gd name="T0" fmla="*/ 214441 w 10"/>
                <a:gd name="T1" fmla="*/ 35128 h 3"/>
                <a:gd name="T2" fmla="*/ 0 w 10"/>
                <a:gd name="T3" fmla="*/ 0 h 3"/>
                <a:gd name="T4" fmla="*/ 308739 w 10"/>
                <a:gd name="T5" fmla="*/ 98997 h 3"/>
                <a:gd name="T6" fmla="*/ 247806 w 10"/>
                <a:gd name="T7" fmla="*/ 35128 h 3"/>
                <a:gd name="T8" fmla="*/ 214441 w 10"/>
                <a:gd name="T9" fmla="*/ 3512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3">
                  <a:moveTo>
                    <a:pt x="7" y="1"/>
                  </a:moveTo>
                  <a:cubicBezTo>
                    <a:pt x="5" y="1"/>
                    <a:pt x="2" y="0"/>
                    <a:pt x="0" y="0"/>
                  </a:cubicBezTo>
                  <a:cubicBezTo>
                    <a:pt x="3" y="1"/>
                    <a:pt x="7" y="2"/>
                    <a:pt x="10" y="3"/>
                  </a:cubicBezTo>
                  <a:cubicBezTo>
                    <a:pt x="9" y="2"/>
                    <a:pt x="8" y="2"/>
                    <a:pt x="8" y="1"/>
                  </a:cubicBezTo>
                  <a:lnTo>
                    <a:pt x="7"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85" name="Freeform 190">
              <a:extLst>
                <a:ext uri="{FF2B5EF4-FFF2-40B4-BE49-F238E27FC236}">
                  <a16:creationId xmlns:a16="http://schemas.microsoft.com/office/drawing/2014/main" id="{9BC9AB7A-1FB2-545D-6D3C-DB17465E330F}"/>
                </a:ext>
              </a:extLst>
            </p:cNvPr>
            <p:cNvSpPr>
              <a:spLocks/>
            </p:cNvSpPr>
            <p:nvPr/>
          </p:nvSpPr>
          <p:spPr bwMode="auto">
            <a:xfrm>
              <a:off x="2484" y="1727"/>
              <a:ext cx="22" cy="5"/>
            </a:xfrm>
            <a:custGeom>
              <a:avLst/>
              <a:gdLst>
                <a:gd name="T0" fmla="*/ 110809 w 4"/>
                <a:gd name="T1" fmla="*/ 0 h 1"/>
                <a:gd name="T2" fmla="*/ 0 w 4"/>
                <a:gd name="T3" fmla="*/ 15625 h 1"/>
                <a:gd name="T4" fmla="*/ 86031 w 4"/>
                <a:gd name="T5" fmla="*/ 15625 h 1"/>
                <a:gd name="T6" fmla="*/ 110809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86" name="Freeform 191">
              <a:extLst>
                <a:ext uri="{FF2B5EF4-FFF2-40B4-BE49-F238E27FC236}">
                  <a16:creationId xmlns:a16="http://schemas.microsoft.com/office/drawing/2014/main" id="{16450292-8329-963B-7CEC-7895E0C9F555}"/>
                </a:ext>
              </a:extLst>
            </p:cNvPr>
            <p:cNvSpPr>
              <a:spLocks/>
            </p:cNvSpPr>
            <p:nvPr/>
          </p:nvSpPr>
          <p:spPr bwMode="auto">
            <a:xfrm>
              <a:off x="2484" y="1727"/>
              <a:ext cx="22" cy="5"/>
            </a:xfrm>
            <a:custGeom>
              <a:avLst/>
              <a:gdLst>
                <a:gd name="T0" fmla="*/ 110809 w 4"/>
                <a:gd name="T1" fmla="*/ 0 h 1"/>
                <a:gd name="T2" fmla="*/ 0 w 4"/>
                <a:gd name="T3" fmla="*/ 15625 h 1"/>
                <a:gd name="T4" fmla="*/ 86031 w 4"/>
                <a:gd name="T5" fmla="*/ 15625 h 1"/>
                <a:gd name="T6" fmla="*/ 110809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4" y="0"/>
                  </a:moveTo>
                  <a:cubicBezTo>
                    <a:pt x="3" y="1"/>
                    <a:pt x="1" y="0"/>
                    <a:pt x="0" y="1"/>
                  </a:cubicBezTo>
                  <a:cubicBezTo>
                    <a:pt x="1" y="1"/>
                    <a:pt x="2" y="1"/>
                    <a:pt x="3" y="1"/>
                  </a:cubicBezTo>
                  <a:cubicBezTo>
                    <a:pt x="4" y="1"/>
                    <a:pt x="4"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87" name="Freeform 192">
              <a:extLst>
                <a:ext uri="{FF2B5EF4-FFF2-40B4-BE49-F238E27FC236}">
                  <a16:creationId xmlns:a16="http://schemas.microsoft.com/office/drawing/2014/main" id="{DE67AF52-3422-95DC-33F6-4BCA9E737533}"/>
                </a:ext>
              </a:extLst>
            </p:cNvPr>
            <p:cNvSpPr>
              <a:spLocks/>
            </p:cNvSpPr>
            <p:nvPr/>
          </p:nvSpPr>
          <p:spPr bwMode="auto">
            <a:xfrm>
              <a:off x="2562" y="1833"/>
              <a:ext cx="28" cy="11"/>
            </a:xfrm>
            <a:custGeom>
              <a:avLst/>
              <a:gdLst>
                <a:gd name="T0" fmla="*/ 120988 w 5"/>
                <a:gd name="T1" fmla="*/ 0 h 2"/>
                <a:gd name="T2" fmla="*/ 0 w 5"/>
                <a:gd name="T3" fmla="*/ 30283 h 2"/>
                <a:gd name="T4" fmla="*/ 154353 w 5"/>
                <a:gd name="T5" fmla="*/ 0 h 2"/>
                <a:gd name="T6" fmla="*/ 120988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88" name="Freeform 193">
              <a:extLst>
                <a:ext uri="{FF2B5EF4-FFF2-40B4-BE49-F238E27FC236}">
                  <a16:creationId xmlns:a16="http://schemas.microsoft.com/office/drawing/2014/main" id="{762203ED-AD2C-1F30-136D-DA30D297D27A}"/>
                </a:ext>
              </a:extLst>
            </p:cNvPr>
            <p:cNvSpPr>
              <a:spLocks/>
            </p:cNvSpPr>
            <p:nvPr/>
          </p:nvSpPr>
          <p:spPr bwMode="auto">
            <a:xfrm>
              <a:off x="2562" y="1833"/>
              <a:ext cx="28" cy="11"/>
            </a:xfrm>
            <a:custGeom>
              <a:avLst/>
              <a:gdLst>
                <a:gd name="T0" fmla="*/ 120988 w 5"/>
                <a:gd name="T1" fmla="*/ 0 h 2"/>
                <a:gd name="T2" fmla="*/ 0 w 5"/>
                <a:gd name="T3" fmla="*/ 30283 h 2"/>
                <a:gd name="T4" fmla="*/ 154353 w 5"/>
                <a:gd name="T5" fmla="*/ 0 h 2"/>
                <a:gd name="T6" fmla="*/ 120988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0"/>
                  </a:moveTo>
                  <a:cubicBezTo>
                    <a:pt x="3" y="1"/>
                    <a:pt x="1" y="1"/>
                    <a:pt x="0" y="1"/>
                  </a:cubicBezTo>
                  <a:cubicBezTo>
                    <a:pt x="1" y="2"/>
                    <a:pt x="4" y="2"/>
                    <a:pt x="5" y="0"/>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89" name="Freeform 194">
              <a:extLst>
                <a:ext uri="{FF2B5EF4-FFF2-40B4-BE49-F238E27FC236}">
                  <a16:creationId xmlns:a16="http://schemas.microsoft.com/office/drawing/2014/main" id="{760F72DF-762B-147C-5D45-9C19C3495555}"/>
                </a:ext>
              </a:extLst>
            </p:cNvPr>
            <p:cNvSpPr>
              <a:spLocks/>
            </p:cNvSpPr>
            <p:nvPr/>
          </p:nvSpPr>
          <p:spPr bwMode="auto">
            <a:xfrm>
              <a:off x="2489" y="1861"/>
              <a:ext cx="28" cy="17"/>
            </a:xfrm>
            <a:custGeom>
              <a:avLst/>
              <a:gdLst>
                <a:gd name="T0" fmla="*/ 154353 w 5"/>
                <a:gd name="T1" fmla="*/ 35128 h 3"/>
                <a:gd name="T2" fmla="*/ 0 w 5"/>
                <a:gd name="T3" fmla="*/ 63869 h 3"/>
                <a:gd name="T4" fmla="*/ 33365 w 5"/>
                <a:gd name="T5" fmla="*/ 98997 h 3"/>
                <a:gd name="T6" fmla="*/ 154353 w 5"/>
                <a:gd name="T7" fmla="*/ 351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90" name="Freeform 195">
              <a:extLst>
                <a:ext uri="{FF2B5EF4-FFF2-40B4-BE49-F238E27FC236}">
                  <a16:creationId xmlns:a16="http://schemas.microsoft.com/office/drawing/2014/main" id="{08960695-C7A0-E2C9-0596-75C266D04E1D}"/>
                </a:ext>
              </a:extLst>
            </p:cNvPr>
            <p:cNvSpPr>
              <a:spLocks/>
            </p:cNvSpPr>
            <p:nvPr/>
          </p:nvSpPr>
          <p:spPr bwMode="auto">
            <a:xfrm>
              <a:off x="2489" y="1861"/>
              <a:ext cx="28" cy="17"/>
            </a:xfrm>
            <a:custGeom>
              <a:avLst/>
              <a:gdLst>
                <a:gd name="T0" fmla="*/ 154353 w 5"/>
                <a:gd name="T1" fmla="*/ 35128 h 3"/>
                <a:gd name="T2" fmla="*/ 0 w 5"/>
                <a:gd name="T3" fmla="*/ 63869 h 3"/>
                <a:gd name="T4" fmla="*/ 33365 w 5"/>
                <a:gd name="T5" fmla="*/ 98997 h 3"/>
                <a:gd name="T6" fmla="*/ 154353 w 5"/>
                <a:gd name="T7" fmla="*/ 351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1"/>
                  </a:moveTo>
                  <a:cubicBezTo>
                    <a:pt x="4" y="1"/>
                    <a:pt x="1" y="0"/>
                    <a:pt x="0" y="2"/>
                  </a:cubicBezTo>
                  <a:cubicBezTo>
                    <a:pt x="0" y="2"/>
                    <a:pt x="1" y="3"/>
                    <a:pt x="1" y="3"/>
                  </a:cubicBezTo>
                  <a:cubicBezTo>
                    <a:pt x="2" y="2"/>
                    <a:pt x="4" y="1"/>
                    <a:pt x="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91" name="Freeform 196">
              <a:extLst>
                <a:ext uri="{FF2B5EF4-FFF2-40B4-BE49-F238E27FC236}">
                  <a16:creationId xmlns:a16="http://schemas.microsoft.com/office/drawing/2014/main" id="{3EBF4784-4C77-22D6-DEBC-5B58E65B06DB}"/>
                </a:ext>
              </a:extLst>
            </p:cNvPr>
            <p:cNvSpPr>
              <a:spLocks/>
            </p:cNvSpPr>
            <p:nvPr/>
          </p:nvSpPr>
          <p:spPr bwMode="auto">
            <a:xfrm>
              <a:off x="2416" y="1911"/>
              <a:ext cx="40" cy="17"/>
            </a:xfrm>
            <a:custGeom>
              <a:avLst/>
              <a:gdLst>
                <a:gd name="T0" fmla="*/ 177080 w 7"/>
                <a:gd name="T1" fmla="*/ 35128 h 3"/>
                <a:gd name="T2" fmla="*/ 36211 w 7"/>
                <a:gd name="T3" fmla="*/ 0 h 3"/>
                <a:gd name="T4" fmla="*/ 0 w 7"/>
                <a:gd name="T5" fmla="*/ 63869 h 3"/>
                <a:gd name="T6" fmla="*/ 244246 w 7"/>
                <a:gd name="T7" fmla="*/ 63869 h 3"/>
                <a:gd name="T8" fmla="*/ 139754 w 7"/>
                <a:gd name="T9" fmla="*/ 35128 h 3"/>
                <a:gd name="T10" fmla="*/ 177080 w 7"/>
                <a:gd name="T11" fmla="*/ 35128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92" name="Freeform 197">
              <a:extLst>
                <a:ext uri="{FF2B5EF4-FFF2-40B4-BE49-F238E27FC236}">
                  <a16:creationId xmlns:a16="http://schemas.microsoft.com/office/drawing/2014/main" id="{110F334F-5C82-6CF0-FEDD-05B3FAC5D1AA}"/>
                </a:ext>
              </a:extLst>
            </p:cNvPr>
            <p:cNvSpPr>
              <a:spLocks/>
            </p:cNvSpPr>
            <p:nvPr/>
          </p:nvSpPr>
          <p:spPr bwMode="auto">
            <a:xfrm>
              <a:off x="2416" y="1911"/>
              <a:ext cx="40" cy="17"/>
            </a:xfrm>
            <a:custGeom>
              <a:avLst/>
              <a:gdLst>
                <a:gd name="T0" fmla="*/ 177080 w 7"/>
                <a:gd name="T1" fmla="*/ 35128 h 3"/>
                <a:gd name="T2" fmla="*/ 36211 w 7"/>
                <a:gd name="T3" fmla="*/ 0 h 3"/>
                <a:gd name="T4" fmla="*/ 0 w 7"/>
                <a:gd name="T5" fmla="*/ 63869 h 3"/>
                <a:gd name="T6" fmla="*/ 244246 w 7"/>
                <a:gd name="T7" fmla="*/ 63869 h 3"/>
                <a:gd name="T8" fmla="*/ 139754 w 7"/>
                <a:gd name="T9" fmla="*/ 35128 h 3"/>
                <a:gd name="T10" fmla="*/ 177080 w 7"/>
                <a:gd name="T11" fmla="*/ 35128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5" y="1"/>
                  </a:moveTo>
                  <a:cubicBezTo>
                    <a:pt x="4" y="1"/>
                    <a:pt x="2" y="0"/>
                    <a:pt x="1" y="0"/>
                  </a:cubicBezTo>
                  <a:cubicBezTo>
                    <a:pt x="0" y="0"/>
                    <a:pt x="0" y="1"/>
                    <a:pt x="0" y="2"/>
                  </a:cubicBezTo>
                  <a:cubicBezTo>
                    <a:pt x="3" y="3"/>
                    <a:pt x="5" y="1"/>
                    <a:pt x="7" y="2"/>
                  </a:cubicBezTo>
                  <a:cubicBezTo>
                    <a:pt x="6" y="1"/>
                    <a:pt x="5" y="1"/>
                    <a:pt x="4" y="1"/>
                  </a:cubicBezTo>
                  <a:lnTo>
                    <a:pt x="5"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93" name="Freeform 198">
              <a:extLst>
                <a:ext uri="{FF2B5EF4-FFF2-40B4-BE49-F238E27FC236}">
                  <a16:creationId xmlns:a16="http://schemas.microsoft.com/office/drawing/2014/main" id="{05E507E6-9B4B-591F-0C4B-4E643CAF86BF}"/>
                </a:ext>
              </a:extLst>
            </p:cNvPr>
            <p:cNvSpPr>
              <a:spLocks/>
            </p:cNvSpPr>
            <p:nvPr/>
          </p:nvSpPr>
          <p:spPr bwMode="auto">
            <a:xfrm>
              <a:off x="2545" y="1962"/>
              <a:ext cx="17" cy="22"/>
            </a:xfrm>
            <a:custGeom>
              <a:avLst/>
              <a:gdLst>
                <a:gd name="T0" fmla="*/ 98997 w 3"/>
                <a:gd name="T1" fmla="*/ 0 h 4"/>
                <a:gd name="T2" fmla="*/ 0 w 3"/>
                <a:gd name="T3" fmla="*/ 110809 h 4"/>
                <a:gd name="T4" fmla="*/ 0 w 3"/>
                <a:gd name="T5" fmla="*/ 110809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94" name="Freeform 199">
              <a:extLst>
                <a:ext uri="{FF2B5EF4-FFF2-40B4-BE49-F238E27FC236}">
                  <a16:creationId xmlns:a16="http://schemas.microsoft.com/office/drawing/2014/main" id="{1CBC9927-C58F-F336-CEF7-B4E98F9640BB}"/>
                </a:ext>
              </a:extLst>
            </p:cNvPr>
            <p:cNvSpPr>
              <a:spLocks/>
            </p:cNvSpPr>
            <p:nvPr/>
          </p:nvSpPr>
          <p:spPr bwMode="auto">
            <a:xfrm>
              <a:off x="2545" y="1962"/>
              <a:ext cx="17" cy="22"/>
            </a:xfrm>
            <a:custGeom>
              <a:avLst/>
              <a:gdLst>
                <a:gd name="T0" fmla="*/ 98997 w 3"/>
                <a:gd name="T1" fmla="*/ 0 h 4"/>
                <a:gd name="T2" fmla="*/ 0 w 3"/>
                <a:gd name="T3" fmla="*/ 110809 h 4"/>
                <a:gd name="T4" fmla="*/ 0 w 3"/>
                <a:gd name="T5" fmla="*/ 110809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1"/>
                    <a:pt x="0" y="2"/>
                    <a:pt x="0" y="4"/>
                  </a:cubicBezTo>
                  <a:cubicBezTo>
                    <a:pt x="0" y="4"/>
                    <a:pt x="0" y="4"/>
                    <a:pt x="0" y="4"/>
                  </a:cubicBezTo>
                  <a:cubicBezTo>
                    <a:pt x="0"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95" name="Freeform 200">
              <a:extLst>
                <a:ext uri="{FF2B5EF4-FFF2-40B4-BE49-F238E27FC236}">
                  <a16:creationId xmlns:a16="http://schemas.microsoft.com/office/drawing/2014/main" id="{20D83C6C-7931-3323-6C83-0BDB4B40DC44}"/>
                </a:ext>
              </a:extLst>
            </p:cNvPr>
            <p:cNvSpPr>
              <a:spLocks/>
            </p:cNvSpPr>
            <p:nvPr/>
          </p:nvSpPr>
          <p:spPr bwMode="auto">
            <a:xfrm>
              <a:off x="2545" y="1660"/>
              <a:ext cx="28" cy="28"/>
            </a:xfrm>
            <a:custGeom>
              <a:avLst/>
              <a:gdLst>
                <a:gd name="T0" fmla="*/ 120988 w 5"/>
                <a:gd name="T1" fmla="*/ 0 h 5"/>
                <a:gd name="T2" fmla="*/ 33365 w 5"/>
                <a:gd name="T3" fmla="*/ 154353 h 5"/>
                <a:gd name="T4" fmla="*/ 60934 w 5"/>
                <a:gd name="T5" fmla="*/ 120988 h 5"/>
                <a:gd name="T6" fmla="*/ 154353 w 5"/>
                <a:gd name="T7" fmla="*/ 0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96" name="Freeform 201">
              <a:extLst>
                <a:ext uri="{FF2B5EF4-FFF2-40B4-BE49-F238E27FC236}">
                  <a16:creationId xmlns:a16="http://schemas.microsoft.com/office/drawing/2014/main" id="{EF43EC48-4B49-53EE-DBBF-C27D384EF40F}"/>
                </a:ext>
              </a:extLst>
            </p:cNvPr>
            <p:cNvSpPr>
              <a:spLocks/>
            </p:cNvSpPr>
            <p:nvPr/>
          </p:nvSpPr>
          <p:spPr bwMode="auto">
            <a:xfrm>
              <a:off x="2545" y="1660"/>
              <a:ext cx="28" cy="28"/>
            </a:xfrm>
            <a:custGeom>
              <a:avLst/>
              <a:gdLst>
                <a:gd name="T0" fmla="*/ 120988 w 5"/>
                <a:gd name="T1" fmla="*/ 0 h 5"/>
                <a:gd name="T2" fmla="*/ 33365 w 5"/>
                <a:gd name="T3" fmla="*/ 154353 h 5"/>
                <a:gd name="T4" fmla="*/ 60934 w 5"/>
                <a:gd name="T5" fmla="*/ 120988 h 5"/>
                <a:gd name="T6" fmla="*/ 154353 w 5"/>
                <a:gd name="T7" fmla="*/ 0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2"/>
                    <a:pt x="1" y="5"/>
                  </a:cubicBezTo>
                  <a:cubicBezTo>
                    <a:pt x="1" y="5"/>
                    <a:pt x="2" y="5"/>
                    <a:pt x="2" y="4"/>
                  </a:cubicBezTo>
                  <a:cubicBezTo>
                    <a:pt x="3" y="3"/>
                    <a:pt x="4" y="2"/>
                    <a:pt x="5" y="0"/>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97" name="Freeform 202">
              <a:extLst>
                <a:ext uri="{FF2B5EF4-FFF2-40B4-BE49-F238E27FC236}">
                  <a16:creationId xmlns:a16="http://schemas.microsoft.com/office/drawing/2014/main" id="{A21636CE-7BFD-D169-E8CA-3786DAB37194}"/>
                </a:ext>
              </a:extLst>
            </p:cNvPr>
            <p:cNvSpPr>
              <a:spLocks/>
            </p:cNvSpPr>
            <p:nvPr/>
          </p:nvSpPr>
          <p:spPr bwMode="auto">
            <a:xfrm>
              <a:off x="2428" y="1626"/>
              <a:ext cx="28" cy="11"/>
            </a:xfrm>
            <a:custGeom>
              <a:avLst/>
              <a:gdLst>
                <a:gd name="T0" fmla="*/ 120988 w 5"/>
                <a:gd name="T1" fmla="*/ 30283 h 2"/>
                <a:gd name="T2" fmla="*/ 0 w 5"/>
                <a:gd name="T3" fmla="*/ 30283 h 2"/>
                <a:gd name="T4" fmla="*/ 154353 w 5"/>
                <a:gd name="T5" fmla="*/ 30283 h 2"/>
                <a:gd name="T6" fmla="*/ 120988 w 5"/>
                <a:gd name="T7" fmla="*/ 3028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1"/>
                  </a:moveTo>
                  <a:cubicBezTo>
                    <a:pt x="2" y="0"/>
                    <a:pt x="1" y="1"/>
                    <a:pt x="0" y="1"/>
                  </a:cubicBezTo>
                  <a:cubicBezTo>
                    <a:pt x="1" y="2"/>
                    <a:pt x="3" y="1"/>
                    <a:pt x="5" y="1"/>
                  </a:cubicBezTo>
                  <a:lnTo>
                    <a:pt x="4"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098" name="Freeform 203">
              <a:extLst>
                <a:ext uri="{FF2B5EF4-FFF2-40B4-BE49-F238E27FC236}">
                  <a16:creationId xmlns:a16="http://schemas.microsoft.com/office/drawing/2014/main" id="{690807C2-852F-C2E7-4758-27B33D344E08}"/>
                </a:ext>
              </a:extLst>
            </p:cNvPr>
            <p:cNvSpPr>
              <a:spLocks/>
            </p:cNvSpPr>
            <p:nvPr/>
          </p:nvSpPr>
          <p:spPr bwMode="auto">
            <a:xfrm>
              <a:off x="2428" y="1626"/>
              <a:ext cx="28" cy="11"/>
            </a:xfrm>
            <a:custGeom>
              <a:avLst/>
              <a:gdLst>
                <a:gd name="T0" fmla="*/ 120988 w 5"/>
                <a:gd name="T1" fmla="*/ 30283 h 2"/>
                <a:gd name="T2" fmla="*/ 0 w 5"/>
                <a:gd name="T3" fmla="*/ 30283 h 2"/>
                <a:gd name="T4" fmla="*/ 154353 w 5"/>
                <a:gd name="T5" fmla="*/ 30283 h 2"/>
                <a:gd name="T6" fmla="*/ 120988 w 5"/>
                <a:gd name="T7" fmla="*/ 3028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4" y="1"/>
                  </a:moveTo>
                  <a:cubicBezTo>
                    <a:pt x="2" y="0"/>
                    <a:pt x="1" y="1"/>
                    <a:pt x="0" y="1"/>
                  </a:cubicBezTo>
                  <a:cubicBezTo>
                    <a:pt x="1" y="2"/>
                    <a:pt x="3" y="1"/>
                    <a:pt x="5" y="1"/>
                  </a:cubicBezTo>
                  <a:lnTo>
                    <a:pt x="4"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099" name="Freeform 204">
              <a:extLst>
                <a:ext uri="{FF2B5EF4-FFF2-40B4-BE49-F238E27FC236}">
                  <a16:creationId xmlns:a16="http://schemas.microsoft.com/office/drawing/2014/main" id="{1583CDCA-11F0-F52D-3001-F09F1AE8FA8C}"/>
                </a:ext>
              </a:extLst>
            </p:cNvPr>
            <p:cNvSpPr>
              <a:spLocks/>
            </p:cNvSpPr>
            <p:nvPr/>
          </p:nvSpPr>
          <p:spPr bwMode="auto">
            <a:xfrm>
              <a:off x="2400" y="1520"/>
              <a:ext cx="33" cy="22"/>
            </a:xfrm>
            <a:custGeom>
              <a:avLst/>
              <a:gdLst>
                <a:gd name="T0" fmla="*/ 110809 w 6"/>
                <a:gd name="T1" fmla="*/ 30283 h 4"/>
                <a:gd name="T2" fmla="*/ 0 w 6"/>
                <a:gd name="T3" fmla="*/ 110809 h 4"/>
                <a:gd name="T4" fmla="*/ 86031 w 6"/>
                <a:gd name="T5" fmla="*/ 55902 h 4"/>
                <a:gd name="T6" fmla="*/ 166557 w 6"/>
                <a:gd name="T7" fmla="*/ 55902 h 4"/>
                <a:gd name="T8" fmla="*/ 110809 w 6"/>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00" name="Freeform 205">
              <a:extLst>
                <a:ext uri="{FF2B5EF4-FFF2-40B4-BE49-F238E27FC236}">
                  <a16:creationId xmlns:a16="http://schemas.microsoft.com/office/drawing/2014/main" id="{AEC6476B-E929-7FAD-D799-31E1FCD02D88}"/>
                </a:ext>
              </a:extLst>
            </p:cNvPr>
            <p:cNvSpPr>
              <a:spLocks/>
            </p:cNvSpPr>
            <p:nvPr/>
          </p:nvSpPr>
          <p:spPr bwMode="auto">
            <a:xfrm>
              <a:off x="2400" y="1520"/>
              <a:ext cx="33" cy="22"/>
            </a:xfrm>
            <a:custGeom>
              <a:avLst/>
              <a:gdLst>
                <a:gd name="T0" fmla="*/ 110809 w 6"/>
                <a:gd name="T1" fmla="*/ 30283 h 4"/>
                <a:gd name="T2" fmla="*/ 0 w 6"/>
                <a:gd name="T3" fmla="*/ 110809 h 4"/>
                <a:gd name="T4" fmla="*/ 86031 w 6"/>
                <a:gd name="T5" fmla="*/ 55902 h 4"/>
                <a:gd name="T6" fmla="*/ 166557 w 6"/>
                <a:gd name="T7" fmla="*/ 55902 h 4"/>
                <a:gd name="T8" fmla="*/ 110809 w 6"/>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4">
                  <a:moveTo>
                    <a:pt x="4" y="1"/>
                  </a:moveTo>
                  <a:cubicBezTo>
                    <a:pt x="2" y="0"/>
                    <a:pt x="1" y="2"/>
                    <a:pt x="0" y="4"/>
                  </a:cubicBezTo>
                  <a:cubicBezTo>
                    <a:pt x="1" y="4"/>
                    <a:pt x="2" y="3"/>
                    <a:pt x="3" y="2"/>
                  </a:cubicBezTo>
                  <a:cubicBezTo>
                    <a:pt x="4" y="2"/>
                    <a:pt x="5" y="3"/>
                    <a:pt x="6" y="2"/>
                  </a:cubicBezTo>
                  <a:cubicBezTo>
                    <a:pt x="5" y="2"/>
                    <a:pt x="5" y="1"/>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01" name="Freeform 206">
              <a:extLst>
                <a:ext uri="{FF2B5EF4-FFF2-40B4-BE49-F238E27FC236}">
                  <a16:creationId xmlns:a16="http://schemas.microsoft.com/office/drawing/2014/main" id="{131214D6-D976-CA94-1A9A-2717343E8010}"/>
                </a:ext>
              </a:extLst>
            </p:cNvPr>
            <p:cNvSpPr>
              <a:spLocks/>
            </p:cNvSpPr>
            <p:nvPr/>
          </p:nvSpPr>
          <p:spPr bwMode="auto">
            <a:xfrm>
              <a:off x="2277" y="1464"/>
              <a:ext cx="44" cy="17"/>
            </a:xfrm>
            <a:custGeom>
              <a:avLst/>
              <a:gdLst>
                <a:gd name="T0" fmla="*/ 140938 w 8"/>
                <a:gd name="T1" fmla="*/ 0 h 3"/>
                <a:gd name="T2" fmla="*/ 0 w 8"/>
                <a:gd name="T3" fmla="*/ 63869 h 3"/>
                <a:gd name="T4" fmla="*/ 0 w 8"/>
                <a:gd name="T5" fmla="*/ 63869 h 3"/>
                <a:gd name="T6" fmla="*/ 30283 w 8"/>
                <a:gd name="T7" fmla="*/ 63869 h 3"/>
                <a:gd name="T8" fmla="*/ 221463 w 8"/>
                <a:gd name="T9" fmla="*/ 35128 h 3"/>
                <a:gd name="T10" fmla="*/ 166557 w 8"/>
                <a:gd name="T11" fmla="*/ 35128 h 3"/>
                <a:gd name="T12" fmla="*/ 140938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02" name="Freeform 207">
              <a:extLst>
                <a:ext uri="{FF2B5EF4-FFF2-40B4-BE49-F238E27FC236}">
                  <a16:creationId xmlns:a16="http://schemas.microsoft.com/office/drawing/2014/main" id="{DAEBC8C7-4B00-FD31-E3FC-5D152D20E8E6}"/>
                </a:ext>
              </a:extLst>
            </p:cNvPr>
            <p:cNvSpPr>
              <a:spLocks/>
            </p:cNvSpPr>
            <p:nvPr/>
          </p:nvSpPr>
          <p:spPr bwMode="auto">
            <a:xfrm>
              <a:off x="2277" y="1464"/>
              <a:ext cx="44" cy="17"/>
            </a:xfrm>
            <a:custGeom>
              <a:avLst/>
              <a:gdLst>
                <a:gd name="T0" fmla="*/ 140938 w 8"/>
                <a:gd name="T1" fmla="*/ 0 h 3"/>
                <a:gd name="T2" fmla="*/ 0 w 8"/>
                <a:gd name="T3" fmla="*/ 63869 h 3"/>
                <a:gd name="T4" fmla="*/ 0 w 8"/>
                <a:gd name="T5" fmla="*/ 63869 h 3"/>
                <a:gd name="T6" fmla="*/ 30283 w 8"/>
                <a:gd name="T7" fmla="*/ 63869 h 3"/>
                <a:gd name="T8" fmla="*/ 221463 w 8"/>
                <a:gd name="T9" fmla="*/ 35128 h 3"/>
                <a:gd name="T10" fmla="*/ 166557 w 8"/>
                <a:gd name="T11" fmla="*/ 35128 h 3"/>
                <a:gd name="T12" fmla="*/ 140938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5" y="0"/>
                  </a:moveTo>
                  <a:cubicBezTo>
                    <a:pt x="3" y="1"/>
                    <a:pt x="1" y="0"/>
                    <a:pt x="0" y="2"/>
                  </a:cubicBezTo>
                  <a:cubicBezTo>
                    <a:pt x="0" y="2"/>
                    <a:pt x="0" y="2"/>
                    <a:pt x="0" y="2"/>
                  </a:cubicBezTo>
                  <a:cubicBezTo>
                    <a:pt x="1" y="2"/>
                    <a:pt x="1" y="2"/>
                    <a:pt x="1" y="2"/>
                  </a:cubicBezTo>
                  <a:cubicBezTo>
                    <a:pt x="4" y="3"/>
                    <a:pt x="5" y="1"/>
                    <a:pt x="8" y="1"/>
                  </a:cubicBezTo>
                  <a:cubicBezTo>
                    <a:pt x="7" y="1"/>
                    <a:pt x="7" y="1"/>
                    <a:pt x="6"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03" name="Freeform 208">
              <a:extLst>
                <a:ext uri="{FF2B5EF4-FFF2-40B4-BE49-F238E27FC236}">
                  <a16:creationId xmlns:a16="http://schemas.microsoft.com/office/drawing/2014/main" id="{D52AFAB4-8AAE-C60D-BA72-125D372B1E6A}"/>
                </a:ext>
              </a:extLst>
            </p:cNvPr>
            <p:cNvSpPr>
              <a:spLocks/>
            </p:cNvSpPr>
            <p:nvPr/>
          </p:nvSpPr>
          <p:spPr bwMode="auto">
            <a:xfrm>
              <a:off x="2198" y="1402"/>
              <a:ext cx="34" cy="12"/>
            </a:xfrm>
            <a:custGeom>
              <a:avLst/>
              <a:gdLst>
                <a:gd name="T0" fmla="*/ 98997 w 6"/>
                <a:gd name="T1" fmla="*/ 0 h 2"/>
                <a:gd name="T2" fmla="*/ 35128 w 6"/>
                <a:gd name="T3" fmla="*/ 93312 h 2"/>
                <a:gd name="T4" fmla="*/ 35128 w 6"/>
                <a:gd name="T5" fmla="*/ 93312 h 2"/>
                <a:gd name="T6" fmla="*/ 199059 w 6"/>
                <a:gd name="T7" fmla="*/ 93312 h 2"/>
                <a:gd name="T8" fmla="*/ 134096 w 6"/>
                <a:gd name="T9" fmla="*/ 0 h 2"/>
                <a:gd name="T10" fmla="*/ 98997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04" name="Freeform 209">
              <a:extLst>
                <a:ext uri="{FF2B5EF4-FFF2-40B4-BE49-F238E27FC236}">
                  <a16:creationId xmlns:a16="http://schemas.microsoft.com/office/drawing/2014/main" id="{3723339C-4D63-AFE0-170A-B03FDD968853}"/>
                </a:ext>
              </a:extLst>
            </p:cNvPr>
            <p:cNvSpPr>
              <a:spLocks/>
            </p:cNvSpPr>
            <p:nvPr/>
          </p:nvSpPr>
          <p:spPr bwMode="auto">
            <a:xfrm>
              <a:off x="2198" y="1402"/>
              <a:ext cx="34" cy="12"/>
            </a:xfrm>
            <a:custGeom>
              <a:avLst/>
              <a:gdLst>
                <a:gd name="T0" fmla="*/ 98997 w 6"/>
                <a:gd name="T1" fmla="*/ 0 h 2"/>
                <a:gd name="T2" fmla="*/ 35128 w 6"/>
                <a:gd name="T3" fmla="*/ 93312 h 2"/>
                <a:gd name="T4" fmla="*/ 35128 w 6"/>
                <a:gd name="T5" fmla="*/ 93312 h 2"/>
                <a:gd name="T6" fmla="*/ 199059 w 6"/>
                <a:gd name="T7" fmla="*/ 93312 h 2"/>
                <a:gd name="T8" fmla="*/ 134096 w 6"/>
                <a:gd name="T9" fmla="*/ 0 h 2"/>
                <a:gd name="T10" fmla="*/ 98997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3" y="0"/>
                  </a:moveTo>
                  <a:cubicBezTo>
                    <a:pt x="2" y="0"/>
                    <a:pt x="1" y="1"/>
                    <a:pt x="1" y="2"/>
                  </a:cubicBezTo>
                  <a:cubicBezTo>
                    <a:pt x="0" y="2"/>
                    <a:pt x="1" y="2"/>
                    <a:pt x="1" y="2"/>
                  </a:cubicBezTo>
                  <a:cubicBezTo>
                    <a:pt x="3" y="2"/>
                    <a:pt x="4" y="1"/>
                    <a:pt x="6" y="2"/>
                  </a:cubicBezTo>
                  <a:cubicBezTo>
                    <a:pt x="6" y="1"/>
                    <a:pt x="5" y="1"/>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05" name="Freeform 210">
              <a:extLst>
                <a:ext uri="{FF2B5EF4-FFF2-40B4-BE49-F238E27FC236}">
                  <a16:creationId xmlns:a16="http://schemas.microsoft.com/office/drawing/2014/main" id="{D24080FB-2714-D401-BB5A-3D0388BE8371}"/>
                </a:ext>
              </a:extLst>
            </p:cNvPr>
            <p:cNvSpPr>
              <a:spLocks/>
            </p:cNvSpPr>
            <p:nvPr/>
          </p:nvSpPr>
          <p:spPr bwMode="auto">
            <a:xfrm>
              <a:off x="2126" y="1464"/>
              <a:ext cx="28" cy="28"/>
            </a:xfrm>
            <a:custGeom>
              <a:avLst/>
              <a:gdLst>
                <a:gd name="T0" fmla="*/ 120988 w 5"/>
                <a:gd name="T1" fmla="*/ 0 h 5"/>
                <a:gd name="T2" fmla="*/ 120988 w 5"/>
                <a:gd name="T3" fmla="*/ 33365 h 5"/>
                <a:gd name="T4" fmla="*/ 0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06" name="Freeform 211">
              <a:extLst>
                <a:ext uri="{FF2B5EF4-FFF2-40B4-BE49-F238E27FC236}">
                  <a16:creationId xmlns:a16="http://schemas.microsoft.com/office/drawing/2014/main" id="{9B030B2F-6783-CE55-E433-D14EBEBD6662}"/>
                </a:ext>
              </a:extLst>
            </p:cNvPr>
            <p:cNvSpPr>
              <a:spLocks/>
            </p:cNvSpPr>
            <p:nvPr/>
          </p:nvSpPr>
          <p:spPr bwMode="auto">
            <a:xfrm>
              <a:off x="2126" y="1464"/>
              <a:ext cx="28" cy="28"/>
            </a:xfrm>
            <a:custGeom>
              <a:avLst/>
              <a:gdLst>
                <a:gd name="T0" fmla="*/ 120988 w 5"/>
                <a:gd name="T1" fmla="*/ 0 h 5"/>
                <a:gd name="T2" fmla="*/ 120988 w 5"/>
                <a:gd name="T3" fmla="*/ 33365 h 5"/>
                <a:gd name="T4" fmla="*/ 0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4" y="0"/>
                    <a:pt x="4" y="1"/>
                    <a:pt x="4" y="1"/>
                  </a:cubicBezTo>
                  <a:cubicBezTo>
                    <a:pt x="2" y="2"/>
                    <a:pt x="2" y="4"/>
                    <a:pt x="0" y="5"/>
                  </a:cubicBezTo>
                  <a:cubicBezTo>
                    <a:pt x="2" y="4"/>
                    <a:pt x="3" y="2"/>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07" name="Freeform 212">
              <a:extLst>
                <a:ext uri="{FF2B5EF4-FFF2-40B4-BE49-F238E27FC236}">
                  <a16:creationId xmlns:a16="http://schemas.microsoft.com/office/drawing/2014/main" id="{566A000A-6445-52A7-D682-918FE1B85252}"/>
                </a:ext>
              </a:extLst>
            </p:cNvPr>
            <p:cNvSpPr>
              <a:spLocks/>
            </p:cNvSpPr>
            <p:nvPr/>
          </p:nvSpPr>
          <p:spPr bwMode="auto">
            <a:xfrm>
              <a:off x="2277" y="1363"/>
              <a:ext cx="44" cy="11"/>
            </a:xfrm>
            <a:custGeom>
              <a:avLst/>
              <a:gdLst>
                <a:gd name="T0" fmla="*/ 221463 w 8"/>
                <a:gd name="T1" fmla="*/ 30283 h 2"/>
                <a:gd name="T2" fmla="*/ 0 w 8"/>
                <a:gd name="T3" fmla="*/ 55902 h 2"/>
                <a:gd name="T4" fmla="*/ 221463 w 8"/>
                <a:gd name="T5" fmla="*/ 30283 h 2"/>
                <a:gd name="T6" fmla="*/ 0 60000 65536"/>
                <a:gd name="T7" fmla="*/ 0 60000 65536"/>
                <a:gd name="T8" fmla="*/ 0 60000 65536"/>
              </a:gdLst>
              <a:ahLst/>
              <a:cxnLst>
                <a:cxn ang="T6">
                  <a:pos x="T0" y="T1"/>
                </a:cxn>
                <a:cxn ang="T7">
                  <a:pos x="T2" y="T3"/>
                </a:cxn>
                <a:cxn ang="T8">
                  <a:pos x="T4" y="T5"/>
                </a:cxn>
              </a:cxnLst>
              <a:rect l="0" t="0" r="r" b="b"/>
              <a:pathLst>
                <a:path w="8" h="2">
                  <a:moveTo>
                    <a:pt x="8" y="1"/>
                  </a:moveTo>
                  <a:cubicBezTo>
                    <a:pt x="5" y="1"/>
                    <a:pt x="1" y="0"/>
                    <a:pt x="0" y="2"/>
                  </a:cubicBezTo>
                  <a:cubicBezTo>
                    <a:pt x="2" y="2"/>
                    <a:pt x="5" y="2"/>
                    <a:pt x="8"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08" name="Freeform 213">
              <a:extLst>
                <a:ext uri="{FF2B5EF4-FFF2-40B4-BE49-F238E27FC236}">
                  <a16:creationId xmlns:a16="http://schemas.microsoft.com/office/drawing/2014/main" id="{CC0D2330-6406-1CED-9DCB-FEDB228EE81C}"/>
                </a:ext>
              </a:extLst>
            </p:cNvPr>
            <p:cNvSpPr>
              <a:spLocks/>
            </p:cNvSpPr>
            <p:nvPr/>
          </p:nvSpPr>
          <p:spPr bwMode="auto">
            <a:xfrm>
              <a:off x="2277" y="1363"/>
              <a:ext cx="44" cy="11"/>
            </a:xfrm>
            <a:custGeom>
              <a:avLst/>
              <a:gdLst>
                <a:gd name="T0" fmla="*/ 221463 w 8"/>
                <a:gd name="T1" fmla="*/ 30283 h 2"/>
                <a:gd name="T2" fmla="*/ 0 w 8"/>
                <a:gd name="T3" fmla="*/ 55902 h 2"/>
                <a:gd name="T4" fmla="*/ 221463 w 8"/>
                <a:gd name="T5" fmla="*/ 30283 h 2"/>
                <a:gd name="T6" fmla="*/ 0 60000 65536"/>
                <a:gd name="T7" fmla="*/ 0 60000 65536"/>
                <a:gd name="T8" fmla="*/ 0 60000 65536"/>
              </a:gdLst>
              <a:ahLst/>
              <a:cxnLst>
                <a:cxn ang="T6">
                  <a:pos x="T0" y="T1"/>
                </a:cxn>
                <a:cxn ang="T7">
                  <a:pos x="T2" y="T3"/>
                </a:cxn>
                <a:cxn ang="T8">
                  <a:pos x="T4" y="T5"/>
                </a:cxn>
              </a:cxnLst>
              <a:rect l="0" t="0" r="r" b="b"/>
              <a:pathLst>
                <a:path w="8" h="2">
                  <a:moveTo>
                    <a:pt x="8" y="1"/>
                  </a:moveTo>
                  <a:cubicBezTo>
                    <a:pt x="5" y="1"/>
                    <a:pt x="1" y="0"/>
                    <a:pt x="0" y="2"/>
                  </a:cubicBezTo>
                  <a:cubicBezTo>
                    <a:pt x="2" y="2"/>
                    <a:pt x="5" y="2"/>
                    <a:pt x="8"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09" name="Freeform 214">
              <a:extLst>
                <a:ext uri="{FF2B5EF4-FFF2-40B4-BE49-F238E27FC236}">
                  <a16:creationId xmlns:a16="http://schemas.microsoft.com/office/drawing/2014/main" id="{81E41751-F455-BEC2-984E-36937B4EA621}"/>
                </a:ext>
              </a:extLst>
            </p:cNvPr>
            <p:cNvSpPr>
              <a:spLocks/>
            </p:cNvSpPr>
            <p:nvPr/>
          </p:nvSpPr>
          <p:spPr bwMode="auto">
            <a:xfrm>
              <a:off x="2366" y="1307"/>
              <a:ext cx="34" cy="17"/>
            </a:xfrm>
            <a:custGeom>
              <a:avLst/>
              <a:gdLst>
                <a:gd name="T0" fmla="*/ 199059 w 6"/>
                <a:gd name="T1" fmla="*/ 0 h 3"/>
                <a:gd name="T2" fmla="*/ 0 w 6"/>
                <a:gd name="T3" fmla="*/ 98997 h 3"/>
                <a:gd name="T4" fmla="*/ 199059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1"/>
                    <a:pt x="2" y="2"/>
                    <a:pt x="0" y="3"/>
                  </a:cubicBezTo>
                  <a:cubicBezTo>
                    <a:pt x="2" y="2"/>
                    <a:pt x="4" y="2"/>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10" name="Freeform 215">
              <a:extLst>
                <a:ext uri="{FF2B5EF4-FFF2-40B4-BE49-F238E27FC236}">
                  <a16:creationId xmlns:a16="http://schemas.microsoft.com/office/drawing/2014/main" id="{0911927F-F146-1790-A6AC-CB78AEEFF5AD}"/>
                </a:ext>
              </a:extLst>
            </p:cNvPr>
            <p:cNvSpPr>
              <a:spLocks/>
            </p:cNvSpPr>
            <p:nvPr/>
          </p:nvSpPr>
          <p:spPr bwMode="auto">
            <a:xfrm>
              <a:off x="2366" y="1307"/>
              <a:ext cx="34" cy="17"/>
            </a:xfrm>
            <a:custGeom>
              <a:avLst/>
              <a:gdLst>
                <a:gd name="T0" fmla="*/ 199059 w 6"/>
                <a:gd name="T1" fmla="*/ 0 h 3"/>
                <a:gd name="T2" fmla="*/ 0 w 6"/>
                <a:gd name="T3" fmla="*/ 98997 h 3"/>
                <a:gd name="T4" fmla="*/ 199059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1"/>
                    <a:pt x="2" y="2"/>
                    <a:pt x="0" y="3"/>
                  </a:cubicBezTo>
                  <a:cubicBezTo>
                    <a:pt x="2" y="2"/>
                    <a:pt x="4" y="2"/>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11" name="Freeform 216">
              <a:extLst>
                <a:ext uri="{FF2B5EF4-FFF2-40B4-BE49-F238E27FC236}">
                  <a16:creationId xmlns:a16="http://schemas.microsoft.com/office/drawing/2014/main" id="{BD014AE9-96B2-6502-67D7-412DDE4FE96C}"/>
                </a:ext>
              </a:extLst>
            </p:cNvPr>
            <p:cNvSpPr>
              <a:spLocks/>
            </p:cNvSpPr>
            <p:nvPr/>
          </p:nvSpPr>
          <p:spPr bwMode="auto">
            <a:xfrm>
              <a:off x="2461" y="1380"/>
              <a:ext cx="23" cy="11"/>
            </a:xfrm>
            <a:custGeom>
              <a:avLst/>
              <a:gdLst>
                <a:gd name="T0" fmla="*/ 144285 w 4"/>
                <a:gd name="T1" fmla="*/ 30283 h 2"/>
                <a:gd name="T2" fmla="*/ 0 w 4"/>
                <a:gd name="T3" fmla="*/ 30283 h 2"/>
                <a:gd name="T4" fmla="*/ 144285 w 4"/>
                <a:gd name="T5" fmla="*/ 30283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2" y="1"/>
                    <a:pt x="1" y="0"/>
                    <a:pt x="0" y="1"/>
                  </a:cubicBezTo>
                  <a:cubicBezTo>
                    <a:pt x="2" y="2"/>
                    <a:pt x="2" y="0"/>
                    <a:pt x="4"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12" name="Freeform 217">
              <a:extLst>
                <a:ext uri="{FF2B5EF4-FFF2-40B4-BE49-F238E27FC236}">
                  <a16:creationId xmlns:a16="http://schemas.microsoft.com/office/drawing/2014/main" id="{0E353FE6-FF94-9523-C0C8-111FB8FB01B0}"/>
                </a:ext>
              </a:extLst>
            </p:cNvPr>
            <p:cNvSpPr>
              <a:spLocks/>
            </p:cNvSpPr>
            <p:nvPr/>
          </p:nvSpPr>
          <p:spPr bwMode="auto">
            <a:xfrm>
              <a:off x="2461" y="1380"/>
              <a:ext cx="23" cy="11"/>
            </a:xfrm>
            <a:custGeom>
              <a:avLst/>
              <a:gdLst>
                <a:gd name="T0" fmla="*/ 144285 w 4"/>
                <a:gd name="T1" fmla="*/ 30283 h 2"/>
                <a:gd name="T2" fmla="*/ 0 w 4"/>
                <a:gd name="T3" fmla="*/ 30283 h 2"/>
                <a:gd name="T4" fmla="*/ 144285 w 4"/>
                <a:gd name="T5" fmla="*/ 30283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2" y="1"/>
                    <a:pt x="1" y="0"/>
                    <a:pt x="0" y="1"/>
                  </a:cubicBezTo>
                  <a:cubicBezTo>
                    <a:pt x="2" y="2"/>
                    <a:pt x="2" y="0"/>
                    <a:pt x="4"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13" name="Freeform 218">
              <a:extLst>
                <a:ext uri="{FF2B5EF4-FFF2-40B4-BE49-F238E27FC236}">
                  <a16:creationId xmlns:a16="http://schemas.microsoft.com/office/drawing/2014/main" id="{29F7F630-CAA1-A6DF-D6DD-8C049E50BFDD}"/>
                </a:ext>
              </a:extLst>
            </p:cNvPr>
            <p:cNvSpPr>
              <a:spLocks/>
            </p:cNvSpPr>
            <p:nvPr/>
          </p:nvSpPr>
          <p:spPr bwMode="auto">
            <a:xfrm>
              <a:off x="2500" y="1553"/>
              <a:ext cx="11" cy="28"/>
            </a:xfrm>
            <a:custGeom>
              <a:avLst/>
              <a:gdLst>
                <a:gd name="T0" fmla="*/ 55902 w 2"/>
                <a:gd name="T1" fmla="*/ 0 h 5"/>
                <a:gd name="T2" fmla="*/ 0 w 2"/>
                <a:gd name="T3" fmla="*/ 93419 h 5"/>
                <a:gd name="T4" fmla="*/ 30283 w 2"/>
                <a:gd name="T5" fmla="*/ 154353 h 5"/>
                <a:gd name="T6" fmla="*/ 5590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14" name="Freeform 219">
              <a:extLst>
                <a:ext uri="{FF2B5EF4-FFF2-40B4-BE49-F238E27FC236}">
                  <a16:creationId xmlns:a16="http://schemas.microsoft.com/office/drawing/2014/main" id="{90ABFBB6-56C6-5788-2FB6-AA755370FB64}"/>
                </a:ext>
              </a:extLst>
            </p:cNvPr>
            <p:cNvSpPr>
              <a:spLocks/>
            </p:cNvSpPr>
            <p:nvPr/>
          </p:nvSpPr>
          <p:spPr bwMode="auto">
            <a:xfrm>
              <a:off x="2500" y="1553"/>
              <a:ext cx="11" cy="28"/>
            </a:xfrm>
            <a:custGeom>
              <a:avLst/>
              <a:gdLst>
                <a:gd name="T0" fmla="*/ 55902 w 2"/>
                <a:gd name="T1" fmla="*/ 0 h 5"/>
                <a:gd name="T2" fmla="*/ 0 w 2"/>
                <a:gd name="T3" fmla="*/ 93419 h 5"/>
                <a:gd name="T4" fmla="*/ 30283 w 2"/>
                <a:gd name="T5" fmla="*/ 154353 h 5"/>
                <a:gd name="T6" fmla="*/ 5590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2"/>
                    <a:pt x="0" y="3"/>
                  </a:cubicBezTo>
                  <a:cubicBezTo>
                    <a:pt x="0" y="4"/>
                    <a:pt x="1" y="4"/>
                    <a:pt x="1" y="5"/>
                  </a:cubicBezTo>
                  <a:cubicBezTo>
                    <a:pt x="2" y="3"/>
                    <a:pt x="1"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15" name="Freeform 220">
              <a:extLst>
                <a:ext uri="{FF2B5EF4-FFF2-40B4-BE49-F238E27FC236}">
                  <a16:creationId xmlns:a16="http://schemas.microsoft.com/office/drawing/2014/main" id="{9FEFD849-13F4-B110-4102-D76A1A049AEF}"/>
                </a:ext>
              </a:extLst>
            </p:cNvPr>
            <p:cNvSpPr>
              <a:spLocks/>
            </p:cNvSpPr>
            <p:nvPr/>
          </p:nvSpPr>
          <p:spPr bwMode="auto">
            <a:xfrm>
              <a:off x="2551" y="1369"/>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3" y="0"/>
                    <a:pt x="1" y="0"/>
                    <a:pt x="0" y="2"/>
                  </a:cubicBezTo>
                  <a:cubicBezTo>
                    <a:pt x="2" y="1"/>
                    <a:pt x="3"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16" name="Freeform 221">
              <a:extLst>
                <a:ext uri="{FF2B5EF4-FFF2-40B4-BE49-F238E27FC236}">
                  <a16:creationId xmlns:a16="http://schemas.microsoft.com/office/drawing/2014/main" id="{B3C69C05-1975-2ED5-4AE0-69B3E3D43458}"/>
                </a:ext>
              </a:extLst>
            </p:cNvPr>
            <p:cNvSpPr>
              <a:spLocks/>
            </p:cNvSpPr>
            <p:nvPr/>
          </p:nvSpPr>
          <p:spPr bwMode="auto">
            <a:xfrm>
              <a:off x="2551" y="1369"/>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3" y="0"/>
                    <a:pt x="1" y="0"/>
                    <a:pt x="0" y="2"/>
                  </a:cubicBezTo>
                  <a:cubicBezTo>
                    <a:pt x="2" y="1"/>
                    <a:pt x="3"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17" name="Freeform 222">
              <a:extLst>
                <a:ext uri="{FF2B5EF4-FFF2-40B4-BE49-F238E27FC236}">
                  <a16:creationId xmlns:a16="http://schemas.microsoft.com/office/drawing/2014/main" id="{33667C40-4317-E5C7-1B79-D0FA4CB3FAA9}"/>
                </a:ext>
              </a:extLst>
            </p:cNvPr>
            <p:cNvSpPr>
              <a:spLocks/>
            </p:cNvSpPr>
            <p:nvPr/>
          </p:nvSpPr>
          <p:spPr bwMode="auto">
            <a:xfrm>
              <a:off x="2556" y="1470"/>
              <a:ext cx="17" cy="16"/>
            </a:xfrm>
            <a:custGeom>
              <a:avLst/>
              <a:gdLst>
                <a:gd name="T0" fmla="*/ 0 w 3"/>
                <a:gd name="T1" fmla="*/ 0 h 3"/>
                <a:gd name="T2" fmla="*/ 98997 w 3"/>
                <a:gd name="T3" fmla="*/ 68720 h 3"/>
                <a:gd name="T4" fmla="*/ 98997 w 3"/>
                <a:gd name="T5" fmla="*/ 68720 h 3"/>
                <a:gd name="T6" fmla="*/ 35128 w 3"/>
                <a:gd name="T7" fmla="*/ 0 h 3"/>
                <a:gd name="T8" fmla="*/ 0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18" name="Freeform 223">
              <a:extLst>
                <a:ext uri="{FF2B5EF4-FFF2-40B4-BE49-F238E27FC236}">
                  <a16:creationId xmlns:a16="http://schemas.microsoft.com/office/drawing/2014/main" id="{FA464123-6F19-2E11-FD0B-3666DD04702F}"/>
                </a:ext>
              </a:extLst>
            </p:cNvPr>
            <p:cNvSpPr>
              <a:spLocks/>
            </p:cNvSpPr>
            <p:nvPr/>
          </p:nvSpPr>
          <p:spPr bwMode="auto">
            <a:xfrm>
              <a:off x="2556" y="1470"/>
              <a:ext cx="17" cy="16"/>
            </a:xfrm>
            <a:custGeom>
              <a:avLst/>
              <a:gdLst>
                <a:gd name="T0" fmla="*/ 0 w 3"/>
                <a:gd name="T1" fmla="*/ 0 h 3"/>
                <a:gd name="T2" fmla="*/ 98997 w 3"/>
                <a:gd name="T3" fmla="*/ 68720 h 3"/>
                <a:gd name="T4" fmla="*/ 98997 w 3"/>
                <a:gd name="T5" fmla="*/ 68720 h 3"/>
                <a:gd name="T6" fmla="*/ 35128 w 3"/>
                <a:gd name="T7" fmla="*/ 0 h 3"/>
                <a:gd name="T8" fmla="*/ 0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0"/>
                  </a:moveTo>
                  <a:cubicBezTo>
                    <a:pt x="1" y="1"/>
                    <a:pt x="2" y="2"/>
                    <a:pt x="3" y="3"/>
                  </a:cubicBezTo>
                  <a:cubicBezTo>
                    <a:pt x="3" y="3"/>
                    <a:pt x="3" y="3"/>
                    <a:pt x="3" y="3"/>
                  </a:cubicBezTo>
                  <a:cubicBezTo>
                    <a:pt x="3" y="1"/>
                    <a:pt x="2" y="0"/>
                    <a:pt x="1" y="0"/>
                  </a:cubicBezTo>
                  <a:lnTo>
                    <a:pt x="0"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19" name="Freeform 224">
              <a:extLst>
                <a:ext uri="{FF2B5EF4-FFF2-40B4-BE49-F238E27FC236}">
                  <a16:creationId xmlns:a16="http://schemas.microsoft.com/office/drawing/2014/main" id="{DCDF76F3-E668-B422-39C8-CD3014DB4645}"/>
                </a:ext>
              </a:extLst>
            </p:cNvPr>
            <p:cNvSpPr>
              <a:spLocks/>
            </p:cNvSpPr>
            <p:nvPr/>
          </p:nvSpPr>
          <p:spPr bwMode="auto">
            <a:xfrm>
              <a:off x="2657" y="1537"/>
              <a:ext cx="22" cy="22"/>
            </a:xfrm>
            <a:custGeom>
              <a:avLst/>
              <a:gdLst>
                <a:gd name="T0" fmla="*/ 110809 w 4"/>
                <a:gd name="T1" fmla="*/ 0 h 4"/>
                <a:gd name="T2" fmla="*/ 0 w 4"/>
                <a:gd name="T3" fmla="*/ 110809 h 4"/>
                <a:gd name="T4" fmla="*/ 55902 w 4"/>
                <a:gd name="T5" fmla="*/ 30283 h 4"/>
                <a:gd name="T6" fmla="*/ 110809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20" name="Freeform 225">
              <a:extLst>
                <a:ext uri="{FF2B5EF4-FFF2-40B4-BE49-F238E27FC236}">
                  <a16:creationId xmlns:a16="http://schemas.microsoft.com/office/drawing/2014/main" id="{78BCF6C7-B4D4-6F22-7C89-F046AF1A0B27}"/>
                </a:ext>
              </a:extLst>
            </p:cNvPr>
            <p:cNvSpPr>
              <a:spLocks/>
            </p:cNvSpPr>
            <p:nvPr/>
          </p:nvSpPr>
          <p:spPr bwMode="auto">
            <a:xfrm>
              <a:off x="2657" y="1537"/>
              <a:ext cx="22" cy="22"/>
            </a:xfrm>
            <a:custGeom>
              <a:avLst/>
              <a:gdLst>
                <a:gd name="T0" fmla="*/ 110809 w 4"/>
                <a:gd name="T1" fmla="*/ 0 h 4"/>
                <a:gd name="T2" fmla="*/ 0 w 4"/>
                <a:gd name="T3" fmla="*/ 110809 h 4"/>
                <a:gd name="T4" fmla="*/ 55902 w 4"/>
                <a:gd name="T5" fmla="*/ 30283 h 4"/>
                <a:gd name="T6" fmla="*/ 110809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2" y="1"/>
                    <a:pt x="0" y="2"/>
                    <a:pt x="0" y="4"/>
                  </a:cubicBezTo>
                  <a:cubicBezTo>
                    <a:pt x="1" y="4"/>
                    <a:pt x="2" y="2"/>
                    <a:pt x="2" y="1"/>
                  </a:cubicBezTo>
                  <a:cubicBezTo>
                    <a:pt x="2"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21" name="Freeform 226">
              <a:extLst>
                <a:ext uri="{FF2B5EF4-FFF2-40B4-BE49-F238E27FC236}">
                  <a16:creationId xmlns:a16="http://schemas.microsoft.com/office/drawing/2014/main" id="{E1268C3C-5A75-C5F0-8B22-C3971DE233EE}"/>
                </a:ext>
              </a:extLst>
            </p:cNvPr>
            <p:cNvSpPr>
              <a:spLocks/>
            </p:cNvSpPr>
            <p:nvPr/>
          </p:nvSpPr>
          <p:spPr bwMode="auto">
            <a:xfrm>
              <a:off x="2662" y="1660"/>
              <a:ext cx="12" cy="16"/>
            </a:xfrm>
            <a:custGeom>
              <a:avLst/>
              <a:gdLst>
                <a:gd name="T0" fmla="*/ 93312 w 2"/>
                <a:gd name="T1" fmla="*/ 0 h 3"/>
                <a:gd name="T2" fmla="*/ 0 w 2"/>
                <a:gd name="T3" fmla="*/ 68720 h 3"/>
                <a:gd name="T4" fmla="*/ 9331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22" name="Freeform 227">
              <a:extLst>
                <a:ext uri="{FF2B5EF4-FFF2-40B4-BE49-F238E27FC236}">
                  <a16:creationId xmlns:a16="http://schemas.microsoft.com/office/drawing/2014/main" id="{31F0A2BD-4364-FB3F-393F-F56608B416B1}"/>
                </a:ext>
              </a:extLst>
            </p:cNvPr>
            <p:cNvSpPr>
              <a:spLocks/>
            </p:cNvSpPr>
            <p:nvPr/>
          </p:nvSpPr>
          <p:spPr bwMode="auto">
            <a:xfrm>
              <a:off x="2662" y="1660"/>
              <a:ext cx="12" cy="16"/>
            </a:xfrm>
            <a:custGeom>
              <a:avLst/>
              <a:gdLst>
                <a:gd name="T0" fmla="*/ 93312 w 2"/>
                <a:gd name="T1" fmla="*/ 0 h 3"/>
                <a:gd name="T2" fmla="*/ 0 w 2"/>
                <a:gd name="T3" fmla="*/ 68720 h 3"/>
                <a:gd name="T4" fmla="*/ 9331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23" name="Freeform 228">
              <a:extLst>
                <a:ext uri="{FF2B5EF4-FFF2-40B4-BE49-F238E27FC236}">
                  <a16:creationId xmlns:a16="http://schemas.microsoft.com/office/drawing/2014/main" id="{04DCEB0D-1BB3-4927-2369-038C8206C98A}"/>
                </a:ext>
              </a:extLst>
            </p:cNvPr>
            <p:cNvSpPr>
              <a:spLocks/>
            </p:cNvSpPr>
            <p:nvPr/>
          </p:nvSpPr>
          <p:spPr bwMode="auto">
            <a:xfrm>
              <a:off x="2707" y="1716"/>
              <a:ext cx="34" cy="16"/>
            </a:xfrm>
            <a:custGeom>
              <a:avLst/>
              <a:gdLst>
                <a:gd name="T0" fmla="*/ 35128 w 6"/>
                <a:gd name="T1" fmla="*/ 0 h 3"/>
                <a:gd name="T2" fmla="*/ 199059 w 6"/>
                <a:gd name="T3" fmla="*/ 21845 h 3"/>
                <a:gd name="T4" fmla="*/ 199059 w 6"/>
                <a:gd name="T5" fmla="*/ 47787 h 3"/>
                <a:gd name="T6" fmla="*/ 35128 w 6"/>
                <a:gd name="T7" fmla="*/ 47787 h 3"/>
                <a:gd name="T8" fmla="*/ 35128 w 6"/>
                <a:gd name="T9" fmla="*/ 0 h 3"/>
                <a:gd name="T10" fmla="*/ 35128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24" name="Freeform 229">
              <a:extLst>
                <a:ext uri="{FF2B5EF4-FFF2-40B4-BE49-F238E27FC236}">
                  <a16:creationId xmlns:a16="http://schemas.microsoft.com/office/drawing/2014/main" id="{1DBED884-534E-A133-C591-F4E680AE45C8}"/>
                </a:ext>
              </a:extLst>
            </p:cNvPr>
            <p:cNvSpPr>
              <a:spLocks/>
            </p:cNvSpPr>
            <p:nvPr/>
          </p:nvSpPr>
          <p:spPr bwMode="auto">
            <a:xfrm>
              <a:off x="2707" y="1716"/>
              <a:ext cx="34" cy="16"/>
            </a:xfrm>
            <a:custGeom>
              <a:avLst/>
              <a:gdLst>
                <a:gd name="T0" fmla="*/ 35128 w 6"/>
                <a:gd name="T1" fmla="*/ 0 h 3"/>
                <a:gd name="T2" fmla="*/ 199059 w 6"/>
                <a:gd name="T3" fmla="*/ 21845 h 3"/>
                <a:gd name="T4" fmla="*/ 199059 w 6"/>
                <a:gd name="T5" fmla="*/ 47787 h 3"/>
                <a:gd name="T6" fmla="*/ 35128 w 6"/>
                <a:gd name="T7" fmla="*/ 47787 h 3"/>
                <a:gd name="T8" fmla="*/ 35128 w 6"/>
                <a:gd name="T9" fmla="*/ 0 h 3"/>
                <a:gd name="T10" fmla="*/ 35128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1" y="0"/>
                  </a:moveTo>
                  <a:cubicBezTo>
                    <a:pt x="3" y="1"/>
                    <a:pt x="4" y="1"/>
                    <a:pt x="6" y="1"/>
                  </a:cubicBezTo>
                  <a:cubicBezTo>
                    <a:pt x="6" y="2"/>
                    <a:pt x="6" y="2"/>
                    <a:pt x="6" y="2"/>
                  </a:cubicBezTo>
                  <a:cubicBezTo>
                    <a:pt x="4" y="3"/>
                    <a:pt x="2" y="2"/>
                    <a:pt x="1" y="2"/>
                  </a:cubicBezTo>
                  <a:cubicBezTo>
                    <a:pt x="1" y="1"/>
                    <a:pt x="0" y="1"/>
                    <a:pt x="1" y="0"/>
                  </a:cubicBezTo>
                  <a:cubicBezTo>
                    <a:pt x="1"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25" name="Freeform 230">
              <a:extLst>
                <a:ext uri="{FF2B5EF4-FFF2-40B4-BE49-F238E27FC236}">
                  <a16:creationId xmlns:a16="http://schemas.microsoft.com/office/drawing/2014/main" id="{22B1E593-F19A-E2FB-7003-DA4991CB0D86}"/>
                </a:ext>
              </a:extLst>
            </p:cNvPr>
            <p:cNvSpPr>
              <a:spLocks/>
            </p:cNvSpPr>
            <p:nvPr/>
          </p:nvSpPr>
          <p:spPr bwMode="auto">
            <a:xfrm>
              <a:off x="2674" y="1727"/>
              <a:ext cx="11" cy="5"/>
            </a:xfrm>
            <a:custGeom>
              <a:avLst/>
              <a:gdLst>
                <a:gd name="T0" fmla="*/ 0 w 2"/>
                <a:gd name="T1" fmla="*/ 0 h 1"/>
                <a:gd name="T2" fmla="*/ 0 w 2"/>
                <a:gd name="T3" fmla="*/ 15625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0"/>
                    <a:pt x="2" y="1"/>
                    <a:pt x="0" y="1"/>
                  </a:cubicBezTo>
                  <a:cubicBezTo>
                    <a:pt x="0" y="1"/>
                    <a:pt x="0" y="0"/>
                    <a:pt x="0"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26" name="Freeform 231">
              <a:extLst>
                <a:ext uri="{FF2B5EF4-FFF2-40B4-BE49-F238E27FC236}">
                  <a16:creationId xmlns:a16="http://schemas.microsoft.com/office/drawing/2014/main" id="{9D5B18FC-1068-C6F3-C041-7A74868E5F0D}"/>
                </a:ext>
              </a:extLst>
            </p:cNvPr>
            <p:cNvSpPr>
              <a:spLocks/>
            </p:cNvSpPr>
            <p:nvPr/>
          </p:nvSpPr>
          <p:spPr bwMode="auto">
            <a:xfrm>
              <a:off x="2674" y="1727"/>
              <a:ext cx="11" cy="5"/>
            </a:xfrm>
            <a:custGeom>
              <a:avLst/>
              <a:gdLst>
                <a:gd name="T0" fmla="*/ 0 w 2"/>
                <a:gd name="T1" fmla="*/ 0 h 1"/>
                <a:gd name="T2" fmla="*/ 0 w 2"/>
                <a:gd name="T3" fmla="*/ 15625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0"/>
                    <a:pt x="2" y="1"/>
                    <a:pt x="0" y="1"/>
                  </a:cubicBezTo>
                  <a:cubicBezTo>
                    <a:pt x="0" y="1"/>
                    <a:pt x="0" y="0"/>
                    <a:pt x="0"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27" name="Freeform 232">
              <a:extLst>
                <a:ext uri="{FF2B5EF4-FFF2-40B4-BE49-F238E27FC236}">
                  <a16:creationId xmlns:a16="http://schemas.microsoft.com/office/drawing/2014/main" id="{583A6C0B-D26D-63F9-8424-A0337600A510}"/>
                </a:ext>
              </a:extLst>
            </p:cNvPr>
            <p:cNvSpPr>
              <a:spLocks/>
            </p:cNvSpPr>
            <p:nvPr/>
          </p:nvSpPr>
          <p:spPr bwMode="auto">
            <a:xfrm>
              <a:off x="2858" y="1665"/>
              <a:ext cx="28" cy="28"/>
            </a:xfrm>
            <a:custGeom>
              <a:avLst/>
              <a:gdLst>
                <a:gd name="T0" fmla="*/ 120988 w 5"/>
                <a:gd name="T1" fmla="*/ 0 h 5"/>
                <a:gd name="T2" fmla="*/ 60934 w 5"/>
                <a:gd name="T3" fmla="*/ 154353 h 5"/>
                <a:gd name="T4" fmla="*/ 93419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28" name="Freeform 233">
              <a:extLst>
                <a:ext uri="{FF2B5EF4-FFF2-40B4-BE49-F238E27FC236}">
                  <a16:creationId xmlns:a16="http://schemas.microsoft.com/office/drawing/2014/main" id="{5771D5A9-C24A-067A-284B-8AA20F3E07CE}"/>
                </a:ext>
              </a:extLst>
            </p:cNvPr>
            <p:cNvSpPr>
              <a:spLocks/>
            </p:cNvSpPr>
            <p:nvPr/>
          </p:nvSpPr>
          <p:spPr bwMode="auto">
            <a:xfrm>
              <a:off x="2858" y="1665"/>
              <a:ext cx="28" cy="28"/>
            </a:xfrm>
            <a:custGeom>
              <a:avLst/>
              <a:gdLst>
                <a:gd name="T0" fmla="*/ 120988 w 5"/>
                <a:gd name="T1" fmla="*/ 0 h 5"/>
                <a:gd name="T2" fmla="*/ 60934 w 5"/>
                <a:gd name="T3" fmla="*/ 154353 h 5"/>
                <a:gd name="T4" fmla="*/ 93419 w 5"/>
                <a:gd name="T5" fmla="*/ 154353 h 5"/>
                <a:gd name="T6" fmla="*/ 154353 w 5"/>
                <a:gd name="T7" fmla="*/ 33365 h 5"/>
                <a:gd name="T8" fmla="*/ 120988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2" y="0"/>
                    <a:pt x="0" y="3"/>
                    <a:pt x="2" y="5"/>
                  </a:cubicBezTo>
                  <a:cubicBezTo>
                    <a:pt x="2" y="5"/>
                    <a:pt x="2" y="5"/>
                    <a:pt x="3" y="5"/>
                  </a:cubicBezTo>
                  <a:cubicBezTo>
                    <a:pt x="4" y="4"/>
                    <a:pt x="4" y="2"/>
                    <a:pt x="5" y="1"/>
                  </a:cubicBezTo>
                  <a:cubicBezTo>
                    <a:pt x="5" y="0"/>
                    <a:pt x="5"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29" name="Freeform 234">
              <a:extLst>
                <a:ext uri="{FF2B5EF4-FFF2-40B4-BE49-F238E27FC236}">
                  <a16:creationId xmlns:a16="http://schemas.microsoft.com/office/drawing/2014/main" id="{99ED8B9C-DE23-D5E7-AD15-D19C4563E6F5}"/>
                </a:ext>
              </a:extLst>
            </p:cNvPr>
            <p:cNvSpPr>
              <a:spLocks/>
            </p:cNvSpPr>
            <p:nvPr/>
          </p:nvSpPr>
          <p:spPr bwMode="auto">
            <a:xfrm>
              <a:off x="2769" y="1615"/>
              <a:ext cx="17" cy="11"/>
            </a:xfrm>
            <a:custGeom>
              <a:avLst/>
              <a:gdLst>
                <a:gd name="T0" fmla="*/ 35128 w 3"/>
                <a:gd name="T1" fmla="*/ 0 h 2"/>
                <a:gd name="T2" fmla="*/ 0 w 3"/>
                <a:gd name="T3" fmla="*/ 55902 h 2"/>
                <a:gd name="T4" fmla="*/ 98997 w 3"/>
                <a:gd name="T5" fmla="*/ 0 h 2"/>
                <a:gd name="T6" fmla="*/ 3512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1" y="0"/>
                    <a:pt x="0" y="1"/>
                    <a:pt x="0" y="2"/>
                  </a:cubicBezTo>
                  <a:cubicBezTo>
                    <a:pt x="1" y="1"/>
                    <a:pt x="2" y="0"/>
                    <a:pt x="3" y="0"/>
                  </a:cubicBezTo>
                  <a:lnTo>
                    <a:pt x="1"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30" name="Freeform 235">
              <a:extLst>
                <a:ext uri="{FF2B5EF4-FFF2-40B4-BE49-F238E27FC236}">
                  <a16:creationId xmlns:a16="http://schemas.microsoft.com/office/drawing/2014/main" id="{4977AA38-FB14-4FFB-FF2F-7081CA900A74}"/>
                </a:ext>
              </a:extLst>
            </p:cNvPr>
            <p:cNvSpPr>
              <a:spLocks/>
            </p:cNvSpPr>
            <p:nvPr/>
          </p:nvSpPr>
          <p:spPr bwMode="auto">
            <a:xfrm>
              <a:off x="2769" y="1615"/>
              <a:ext cx="17" cy="11"/>
            </a:xfrm>
            <a:custGeom>
              <a:avLst/>
              <a:gdLst>
                <a:gd name="T0" fmla="*/ 35128 w 3"/>
                <a:gd name="T1" fmla="*/ 0 h 2"/>
                <a:gd name="T2" fmla="*/ 0 w 3"/>
                <a:gd name="T3" fmla="*/ 55902 h 2"/>
                <a:gd name="T4" fmla="*/ 98997 w 3"/>
                <a:gd name="T5" fmla="*/ 0 h 2"/>
                <a:gd name="T6" fmla="*/ 3512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1" y="0"/>
                    <a:pt x="0" y="1"/>
                    <a:pt x="0" y="2"/>
                  </a:cubicBezTo>
                  <a:cubicBezTo>
                    <a:pt x="1" y="1"/>
                    <a:pt x="2" y="0"/>
                    <a:pt x="3" y="0"/>
                  </a:cubicBezTo>
                  <a:lnTo>
                    <a:pt x="1"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31" name="Freeform 236">
              <a:extLst>
                <a:ext uri="{FF2B5EF4-FFF2-40B4-BE49-F238E27FC236}">
                  <a16:creationId xmlns:a16="http://schemas.microsoft.com/office/drawing/2014/main" id="{B1D91A9B-BEAF-B9EC-E003-4C68FBD5B0EB}"/>
                </a:ext>
              </a:extLst>
            </p:cNvPr>
            <p:cNvSpPr>
              <a:spLocks/>
            </p:cNvSpPr>
            <p:nvPr/>
          </p:nvSpPr>
          <p:spPr bwMode="auto">
            <a:xfrm>
              <a:off x="2808" y="1548"/>
              <a:ext cx="33" cy="11"/>
            </a:xfrm>
            <a:custGeom>
              <a:avLst/>
              <a:gdLst>
                <a:gd name="T0" fmla="*/ 110809 w 6"/>
                <a:gd name="T1" fmla="*/ 0 h 2"/>
                <a:gd name="T2" fmla="*/ 30283 w 6"/>
                <a:gd name="T3" fmla="*/ 0 h 2"/>
                <a:gd name="T4" fmla="*/ 30283 w 6"/>
                <a:gd name="T5" fmla="*/ 55902 h 2"/>
                <a:gd name="T6" fmla="*/ 166557 w 6"/>
                <a:gd name="T7" fmla="*/ 30283 h 2"/>
                <a:gd name="T8" fmla="*/ 110809 w 6"/>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32" name="Freeform 237">
              <a:extLst>
                <a:ext uri="{FF2B5EF4-FFF2-40B4-BE49-F238E27FC236}">
                  <a16:creationId xmlns:a16="http://schemas.microsoft.com/office/drawing/2014/main" id="{CD94ACF0-00E2-B647-CA52-2FFE1289B548}"/>
                </a:ext>
              </a:extLst>
            </p:cNvPr>
            <p:cNvSpPr>
              <a:spLocks/>
            </p:cNvSpPr>
            <p:nvPr/>
          </p:nvSpPr>
          <p:spPr bwMode="auto">
            <a:xfrm>
              <a:off x="2808" y="1548"/>
              <a:ext cx="33" cy="11"/>
            </a:xfrm>
            <a:custGeom>
              <a:avLst/>
              <a:gdLst>
                <a:gd name="T0" fmla="*/ 110809 w 6"/>
                <a:gd name="T1" fmla="*/ 0 h 2"/>
                <a:gd name="T2" fmla="*/ 30283 w 6"/>
                <a:gd name="T3" fmla="*/ 0 h 2"/>
                <a:gd name="T4" fmla="*/ 30283 w 6"/>
                <a:gd name="T5" fmla="*/ 55902 h 2"/>
                <a:gd name="T6" fmla="*/ 166557 w 6"/>
                <a:gd name="T7" fmla="*/ 30283 h 2"/>
                <a:gd name="T8" fmla="*/ 110809 w 6"/>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4" y="0"/>
                  </a:moveTo>
                  <a:cubicBezTo>
                    <a:pt x="3" y="0"/>
                    <a:pt x="2" y="0"/>
                    <a:pt x="1" y="0"/>
                  </a:cubicBezTo>
                  <a:cubicBezTo>
                    <a:pt x="0" y="1"/>
                    <a:pt x="1" y="2"/>
                    <a:pt x="1" y="2"/>
                  </a:cubicBezTo>
                  <a:cubicBezTo>
                    <a:pt x="3" y="2"/>
                    <a:pt x="4" y="1"/>
                    <a:pt x="6" y="1"/>
                  </a:cubicBezTo>
                  <a:cubicBezTo>
                    <a:pt x="5"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33" name="Freeform 238">
              <a:extLst>
                <a:ext uri="{FF2B5EF4-FFF2-40B4-BE49-F238E27FC236}">
                  <a16:creationId xmlns:a16="http://schemas.microsoft.com/office/drawing/2014/main" id="{BF749FF2-A985-FEF6-2C1D-F159BABE19E7}"/>
                </a:ext>
              </a:extLst>
            </p:cNvPr>
            <p:cNvSpPr>
              <a:spLocks/>
            </p:cNvSpPr>
            <p:nvPr/>
          </p:nvSpPr>
          <p:spPr bwMode="auto">
            <a:xfrm>
              <a:off x="2730" y="1470"/>
              <a:ext cx="28" cy="16"/>
            </a:xfrm>
            <a:custGeom>
              <a:avLst/>
              <a:gdLst>
                <a:gd name="T0" fmla="*/ 154353 w 5"/>
                <a:gd name="T1" fmla="*/ 0 h 3"/>
                <a:gd name="T2" fmla="*/ 0 w 5"/>
                <a:gd name="T3" fmla="*/ 68720 h 3"/>
                <a:gd name="T4" fmla="*/ 93419 w 5"/>
                <a:gd name="T5" fmla="*/ 21845 h 3"/>
                <a:gd name="T6" fmla="*/ 120988 w 5"/>
                <a:gd name="T7" fmla="*/ 21845 h 3"/>
                <a:gd name="T8" fmla="*/ 154353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34" name="Freeform 239">
              <a:extLst>
                <a:ext uri="{FF2B5EF4-FFF2-40B4-BE49-F238E27FC236}">
                  <a16:creationId xmlns:a16="http://schemas.microsoft.com/office/drawing/2014/main" id="{D88D4C20-B364-5993-9A0C-6811CB7CA4FD}"/>
                </a:ext>
              </a:extLst>
            </p:cNvPr>
            <p:cNvSpPr>
              <a:spLocks/>
            </p:cNvSpPr>
            <p:nvPr/>
          </p:nvSpPr>
          <p:spPr bwMode="auto">
            <a:xfrm>
              <a:off x="2730" y="1470"/>
              <a:ext cx="28" cy="16"/>
            </a:xfrm>
            <a:custGeom>
              <a:avLst/>
              <a:gdLst>
                <a:gd name="T0" fmla="*/ 154353 w 5"/>
                <a:gd name="T1" fmla="*/ 0 h 3"/>
                <a:gd name="T2" fmla="*/ 0 w 5"/>
                <a:gd name="T3" fmla="*/ 68720 h 3"/>
                <a:gd name="T4" fmla="*/ 93419 w 5"/>
                <a:gd name="T5" fmla="*/ 21845 h 3"/>
                <a:gd name="T6" fmla="*/ 120988 w 5"/>
                <a:gd name="T7" fmla="*/ 21845 h 3"/>
                <a:gd name="T8" fmla="*/ 154353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3" y="0"/>
                    <a:pt x="1" y="1"/>
                    <a:pt x="0" y="3"/>
                  </a:cubicBezTo>
                  <a:cubicBezTo>
                    <a:pt x="2" y="3"/>
                    <a:pt x="2" y="1"/>
                    <a:pt x="3" y="1"/>
                  </a:cubicBezTo>
                  <a:cubicBezTo>
                    <a:pt x="3" y="1"/>
                    <a:pt x="4" y="1"/>
                    <a:pt x="4" y="1"/>
                  </a:cubicBezTo>
                  <a:cubicBezTo>
                    <a:pt x="4" y="1"/>
                    <a:pt x="4" y="0"/>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35" name="Freeform 240">
              <a:extLst>
                <a:ext uri="{FF2B5EF4-FFF2-40B4-BE49-F238E27FC236}">
                  <a16:creationId xmlns:a16="http://schemas.microsoft.com/office/drawing/2014/main" id="{8AF4E559-D390-72C9-C3DB-DE0CA3CF5FBE}"/>
                </a:ext>
              </a:extLst>
            </p:cNvPr>
            <p:cNvSpPr>
              <a:spLocks/>
            </p:cNvSpPr>
            <p:nvPr/>
          </p:nvSpPr>
          <p:spPr bwMode="auto">
            <a:xfrm>
              <a:off x="2629" y="1442"/>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2" y="0"/>
                    <a:pt x="0" y="0"/>
                    <a:pt x="0" y="2"/>
                  </a:cubicBezTo>
                  <a:cubicBezTo>
                    <a:pt x="1" y="1"/>
                    <a:pt x="2"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36" name="Freeform 241">
              <a:extLst>
                <a:ext uri="{FF2B5EF4-FFF2-40B4-BE49-F238E27FC236}">
                  <a16:creationId xmlns:a16="http://schemas.microsoft.com/office/drawing/2014/main" id="{2D3C7EE7-273D-1C1B-C9DC-FE086B58485E}"/>
                </a:ext>
              </a:extLst>
            </p:cNvPr>
            <p:cNvSpPr>
              <a:spLocks/>
            </p:cNvSpPr>
            <p:nvPr/>
          </p:nvSpPr>
          <p:spPr bwMode="auto">
            <a:xfrm>
              <a:off x="2629" y="1442"/>
              <a:ext cx="22" cy="11"/>
            </a:xfrm>
            <a:custGeom>
              <a:avLst/>
              <a:gdLst>
                <a:gd name="T0" fmla="*/ 110809 w 4"/>
                <a:gd name="T1" fmla="*/ 0 h 2"/>
                <a:gd name="T2" fmla="*/ 0 w 4"/>
                <a:gd name="T3" fmla="*/ 55902 h 2"/>
                <a:gd name="T4" fmla="*/ 110809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2" y="0"/>
                    <a:pt x="0" y="0"/>
                    <a:pt x="0" y="2"/>
                  </a:cubicBezTo>
                  <a:cubicBezTo>
                    <a:pt x="1" y="1"/>
                    <a:pt x="2"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37" name="Freeform 242">
              <a:extLst>
                <a:ext uri="{FF2B5EF4-FFF2-40B4-BE49-F238E27FC236}">
                  <a16:creationId xmlns:a16="http://schemas.microsoft.com/office/drawing/2014/main" id="{8E3EDBED-4148-E368-1CDF-0314F96C0350}"/>
                </a:ext>
              </a:extLst>
            </p:cNvPr>
            <p:cNvSpPr>
              <a:spLocks/>
            </p:cNvSpPr>
            <p:nvPr/>
          </p:nvSpPr>
          <p:spPr bwMode="auto">
            <a:xfrm>
              <a:off x="2925" y="1587"/>
              <a:ext cx="17" cy="39"/>
            </a:xfrm>
            <a:custGeom>
              <a:avLst/>
              <a:gdLst>
                <a:gd name="T0" fmla="*/ 63869 w 3"/>
                <a:gd name="T1" fmla="*/ 0 h 7"/>
                <a:gd name="T2" fmla="*/ 0 w 3"/>
                <a:gd name="T3" fmla="*/ 209090 h 7"/>
                <a:gd name="T4" fmla="*/ 63869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3"/>
                    <a:pt x="1" y="5"/>
                    <a:pt x="0" y="7"/>
                  </a:cubicBezTo>
                  <a:cubicBezTo>
                    <a:pt x="2" y="5"/>
                    <a:pt x="3" y="2"/>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38" name="Freeform 243">
              <a:extLst>
                <a:ext uri="{FF2B5EF4-FFF2-40B4-BE49-F238E27FC236}">
                  <a16:creationId xmlns:a16="http://schemas.microsoft.com/office/drawing/2014/main" id="{2C5A9B77-03FB-4A93-0C0E-E43929B82E8B}"/>
                </a:ext>
              </a:extLst>
            </p:cNvPr>
            <p:cNvSpPr>
              <a:spLocks/>
            </p:cNvSpPr>
            <p:nvPr/>
          </p:nvSpPr>
          <p:spPr bwMode="auto">
            <a:xfrm>
              <a:off x="2925" y="1587"/>
              <a:ext cx="17" cy="39"/>
            </a:xfrm>
            <a:custGeom>
              <a:avLst/>
              <a:gdLst>
                <a:gd name="T0" fmla="*/ 63869 w 3"/>
                <a:gd name="T1" fmla="*/ 0 h 7"/>
                <a:gd name="T2" fmla="*/ 0 w 3"/>
                <a:gd name="T3" fmla="*/ 209090 h 7"/>
                <a:gd name="T4" fmla="*/ 63869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3"/>
                    <a:pt x="1" y="5"/>
                    <a:pt x="0" y="7"/>
                  </a:cubicBezTo>
                  <a:cubicBezTo>
                    <a:pt x="2" y="5"/>
                    <a:pt x="3" y="2"/>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39" name="Freeform 244">
              <a:extLst>
                <a:ext uri="{FF2B5EF4-FFF2-40B4-BE49-F238E27FC236}">
                  <a16:creationId xmlns:a16="http://schemas.microsoft.com/office/drawing/2014/main" id="{358760BB-45D9-2274-CE08-4429C3FAD876}"/>
                </a:ext>
              </a:extLst>
            </p:cNvPr>
            <p:cNvSpPr>
              <a:spLocks/>
            </p:cNvSpPr>
            <p:nvPr/>
          </p:nvSpPr>
          <p:spPr bwMode="auto">
            <a:xfrm>
              <a:off x="3009" y="1609"/>
              <a:ext cx="28" cy="28"/>
            </a:xfrm>
            <a:custGeom>
              <a:avLst/>
              <a:gdLst>
                <a:gd name="T0" fmla="*/ 154353 w 5"/>
                <a:gd name="T1" fmla="*/ 0 h 5"/>
                <a:gd name="T2" fmla="*/ 0 w 5"/>
                <a:gd name="T3" fmla="*/ 120988 h 5"/>
                <a:gd name="T4" fmla="*/ 33365 w 5"/>
                <a:gd name="T5" fmla="*/ 93419 h 5"/>
                <a:gd name="T6" fmla="*/ 154353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40" name="Freeform 245">
              <a:extLst>
                <a:ext uri="{FF2B5EF4-FFF2-40B4-BE49-F238E27FC236}">
                  <a16:creationId xmlns:a16="http://schemas.microsoft.com/office/drawing/2014/main" id="{D8F8A7C7-6B70-4791-AB9A-A94E11AA2236}"/>
                </a:ext>
              </a:extLst>
            </p:cNvPr>
            <p:cNvSpPr>
              <a:spLocks/>
            </p:cNvSpPr>
            <p:nvPr/>
          </p:nvSpPr>
          <p:spPr bwMode="auto">
            <a:xfrm>
              <a:off x="3009" y="1609"/>
              <a:ext cx="28" cy="28"/>
            </a:xfrm>
            <a:custGeom>
              <a:avLst/>
              <a:gdLst>
                <a:gd name="T0" fmla="*/ 154353 w 5"/>
                <a:gd name="T1" fmla="*/ 0 h 5"/>
                <a:gd name="T2" fmla="*/ 0 w 5"/>
                <a:gd name="T3" fmla="*/ 120988 h 5"/>
                <a:gd name="T4" fmla="*/ 33365 w 5"/>
                <a:gd name="T5" fmla="*/ 93419 h 5"/>
                <a:gd name="T6" fmla="*/ 154353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5" y="0"/>
                  </a:moveTo>
                  <a:cubicBezTo>
                    <a:pt x="3" y="1"/>
                    <a:pt x="1" y="2"/>
                    <a:pt x="0" y="4"/>
                  </a:cubicBezTo>
                  <a:cubicBezTo>
                    <a:pt x="1" y="5"/>
                    <a:pt x="1" y="4"/>
                    <a:pt x="1" y="3"/>
                  </a:cubicBezTo>
                  <a:cubicBezTo>
                    <a:pt x="2" y="2"/>
                    <a:pt x="3" y="1"/>
                    <a:pt x="5"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41" name="Freeform 246">
              <a:extLst>
                <a:ext uri="{FF2B5EF4-FFF2-40B4-BE49-F238E27FC236}">
                  <a16:creationId xmlns:a16="http://schemas.microsoft.com/office/drawing/2014/main" id="{699D3DC9-A3B8-97CA-5B0D-6B449D64AF6F}"/>
                </a:ext>
              </a:extLst>
            </p:cNvPr>
            <p:cNvSpPr>
              <a:spLocks/>
            </p:cNvSpPr>
            <p:nvPr/>
          </p:nvSpPr>
          <p:spPr bwMode="auto">
            <a:xfrm>
              <a:off x="3127" y="1598"/>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2" y="0"/>
                    <a:pt x="0" y="0"/>
                    <a:pt x="0" y="2"/>
                  </a:cubicBezTo>
                  <a:cubicBezTo>
                    <a:pt x="1" y="1"/>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42" name="Freeform 247">
              <a:extLst>
                <a:ext uri="{FF2B5EF4-FFF2-40B4-BE49-F238E27FC236}">
                  <a16:creationId xmlns:a16="http://schemas.microsoft.com/office/drawing/2014/main" id="{3D60AF9A-2A2B-015B-0BC0-AAC29E18119D}"/>
                </a:ext>
              </a:extLst>
            </p:cNvPr>
            <p:cNvSpPr>
              <a:spLocks/>
            </p:cNvSpPr>
            <p:nvPr/>
          </p:nvSpPr>
          <p:spPr bwMode="auto">
            <a:xfrm>
              <a:off x="3127" y="1598"/>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2" y="0"/>
                    <a:pt x="0" y="0"/>
                    <a:pt x="0" y="2"/>
                  </a:cubicBezTo>
                  <a:cubicBezTo>
                    <a:pt x="1" y="1"/>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43" name="Freeform 248">
              <a:extLst>
                <a:ext uri="{FF2B5EF4-FFF2-40B4-BE49-F238E27FC236}">
                  <a16:creationId xmlns:a16="http://schemas.microsoft.com/office/drawing/2014/main" id="{7DD6D17E-F14A-F177-67EF-CB71AF265087}"/>
                </a:ext>
              </a:extLst>
            </p:cNvPr>
            <p:cNvSpPr>
              <a:spLocks/>
            </p:cNvSpPr>
            <p:nvPr/>
          </p:nvSpPr>
          <p:spPr bwMode="auto">
            <a:xfrm>
              <a:off x="2903" y="1497"/>
              <a:ext cx="50" cy="17"/>
            </a:xfrm>
            <a:custGeom>
              <a:avLst/>
              <a:gdLst>
                <a:gd name="T0" fmla="*/ 264756 w 9"/>
                <a:gd name="T1" fmla="*/ 0 h 3"/>
                <a:gd name="T2" fmla="*/ 232500 w 9"/>
                <a:gd name="T3" fmla="*/ 35128 h 3"/>
                <a:gd name="T4" fmla="*/ 0 w 9"/>
                <a:gd name="T5" fmla="*/ 63869 h 3"/>
                <a:gd name="T6" fmla="*/ 264756 w 9"/>
                <a:gd name="T7" fmla="*/ 35128 h 3"/>
                <a:gd name="T8" fmla="*/ 264756 w 9"/>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44" name="Freeform 249">
              <a:extLst>
                <a:ext uri="{FF2B5EF4-FFF2-40B4-BE49-F238E27FC236}">
                  <a16:creationId xmlns:a16="http://schemas.microsoft.com/office/drawing/2014/main" id="{7C26AF8D-9A56-116B-F76A-9A43F3EE2AE2}"/>
                </a:ext>
              </a:extLst>
            </p:cNvPr>
            <p:cNvSpPr>
              <a:spLocks/>
            </p:cNvSpPr>
            <p:nvPr/>
          </p:nvSpPr>
          <p:spPr bwMode="auto">
            <a:xfrm>
              <a:off x="2903" y="1497"/>
              <a:ext cx="50" cy="17"/>
            </a:xfrm>
            <a:custGeom>
              <a:avLst/>
              <a:gdLst>
                <a:gd name="T0" fmla="*/ 264756 w 9"/>
                <a:gd name="T1" fmla="*/ 0 h 3"/>
                <a:gd name="T2" fmla="*/ 232500 w 9"/>
                <a:gd name="T3" fmla="*/ 35128 h 3"/>
                <a:gd name="T4" fmla="*/ 0 w 9"/>
                <a:gd name="T5" fmla="*/ 63869 h 3"/>
                <a:gd name="T6" fmla="*/ 264756 w 9"/>
                <a:gd name="T7" fmla="*/ 35128 h 3"/>
                <a:gd name="T8" fmla="*/ 264756 w 9"/>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3">
                  <a:moveTo>
                    <a:pt x="9" y="0"/>
                  </a:moveTo>
                  <a:cubicBezTo>
                    <a:pt x="9" y="0"/>
                    <a:pt x="9" y="0"/>
                    <a:pt x="8" y="1"/>
                  </a:cubicBezTo>
                  <a:cubicBezTo>
                    <a:pt x="5" y="1"/>
                    <a:pt x="2" y="1"/>
                    <a:pt x="0" y="2"/>
                  </a:cubicBezTo>
                  <a:cubicBezTo>
                    <a:pt x="3" y="3"/>
                    <a:pt x="6" y="1"/>
                    <a:pt x="9" y="1"/>
                  </a:cubicBezTo>
                  <a:lnTo>
                    <a:pt x="9"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45" name="Freeform 250">
              <a:extLst>
                <a:ext uri="{FF2B5EF4-FFF2-40B4-BE49-F238E27FC236}">
                  <a16:creationId xmlns:a16="http://schemas.microsoft.com/office/drawing/2014/main" id="{18BB5063-1602-9F2C-546A-EE20537D777F}"/>
                </a:ext>
              </a:extLst>
            </p:cNvPr>
            <p:cNvSpPr>
              <a:spLocks/>
            </p:cNvSpPr>
            <p:nvPr/>
          </p:nvSpPr>
          <p:spPr bwMode="auto">
            <a:xfrm>
              <a:off x="2825" y="1363"/>
              <a:ext cx="33" cy="11"/>
            </a:xfrm>
            <a:custGeom>
              <a:avLst/>
              <a:gdLst>
                <a:gd name="T0" fmla="*/ 166557 w 6"/>
                <a:gd name="T1" fmla="*/ 0 h 2"/>
                <a:gd name="T2" fmla="*/ 0 w 6"/>
                <a:gd name="T3" fmla="*/ 30283 h 2"/>
                <a:gd name="T4" fmla="*/ 166557 w 6"/>
                <a:gd name="T5" fmla="*/ 0 h 2"/>
                <a:gd name="T6" fmla="*/ 166557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46" name="Freeform 251">
              <a:extLst>
                <a:ext uri="{FF2B5EF4-FFF2-40B4-BE49-F238E27FC236}">
                  <a16:creationId xmlns:a16="http://schemas.microsoft.com/office/drawing/2014/main" id="{D93E8EE7-4DC0-C358-B3EA-9709402F9121}"/>
                </a:ext>
              </a:extLst>
            </p:cNvPr>
            <p:cNvSpPr>
              <a:spLocks/>
            </p:cNvSpPr>
            <p:nvPr/>
          </p:nvSpPr>
          <p:spPr bwMode="auto">
            <a:xfrm>
              <a:off x="2825" y="1363"/>
              <a:ext cx="33" cy="11"/>
            </a:xfrm>
            <a:custGeom>
              <a:avLst/>
              <a:gdLst>
                <a:gd name="T0" fmla="*/ 166557 w 6"/>
                <a:gd name="T1" fmla="*/ 0 h 2"/>
                <a:gd name="T2" fmla="*/ 0 w 6"/>
                <a:gd name="T3" fmla="*/ 30283 h 2"/>
                <a:gd name="T4" fmla="*/ 166557 w 6"/>
                <a:gd name="T5" fmla="*/ 0 h 2"/>
                <a:gd name="T6" fmla="*/ 166557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cubicBezTo>
                    <a:pt x="4" y="0"/>
                    <a:pt x="2" y="0"/>
                    <a:pt x="0" y="1"/>
                  </a:cubicBezTo>
                  <a:cubicBezTo>
                    <a:pt x="2" y="2"/>
                    <a:pt x="4" y="0"/>
                    <a:pt x="6" y="0"/>
                  </a:cubicBezTo>
                  <a:cubicBezTo>
                    <a:pt x="6" y="0"/>
                    <a:pt x="6" y="0"/>
                    <a:pt x="6"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47" name="Freeform 252">
              <a:extLst>
                <a:ext uri="{FF2B5EF4-FFF2-40B4-BE49-F238E27FC236}">
                  <a16:creationId xmlns:a16="http://schemas.microsoft.com/office/drawing/2014/main" id="{2AA8362F-6897-712B-9EFF-5B1F596D424D}"/>
                </a:ext>
              </a:extLst>
            </p:cNvPr>
            <p:cNvSpPr>
              <a:spLocks/>
            </p:cNvSpPr>
            <p:nvPr/>
          </p:nvSpPr>
          <p:spPr bwMode="auto">
            <a:xfrm>
              <a:off x="2679" y="1380"/>
              <a:ext cx="17" cy="28"/>
            </a:xfrm>
            <a:custGeom>
              <a:avLst/>
              <a:gdLst>
                <a:gd name="T0" fmla="*/ 98997 w 3"/>
                <a:gd name="T1" fmla="*/ 0 h 5"/>
                <a:gd name="T2" fmla="*/ 63869 w 3"/>
                <a:gd name="T3" fmla="*/ 154353 h 5"/>
                <a:gd name="T4" fmla="*/ 35128 w 3"/>
                <a:gd name="T5" fmla="*/ 33365 h 5"/>
                <a:gd name="T6" fmla="*/ 9899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48" name="Freeform 253">
              <a:extLst>
                <a:ext uri="{FF2B5EF4-FFF2-40B4-BE49-F238E27FC236}">
                  <a16:creationId xmlns:a16="http://schemas.microsoft.com/office/drawing/2014/main" id="{8D704DEB-4AF4-50B6-1183-F26A5BAB6FF7}"/>
                </a:ext>
              </a:extLst>
            </p:cNvPr>
            <p:cNvSpPr>
              <a:spLocks/>
            </p:cNvSpPr>
            <p:nvPr/>
          </p:nvSpPr>
          <p:spPr bwMode="auto">
            <a:xfrm>
              <a:off x="2679" y="1380"/>
              <a:ext cx="17" cy="28"/>
            </a:xfrm>
            <a:custGeom>
              <a:avLst/>
              <a:gdLst>
                <a:gd name="T0" fmla="*/ 98997 w 3"/>
                <a:gd name="T1" fmla="*/ 0 h 5"/>
                <a:gd name="T2" fmla="*/ 63869 w 3"/>
                <a:gd name="T3" fmla="*/ 154353 h 5"/>
                <a:gd name="T4" fmla="*/ 35128 w 3"/>
                <a:gd name="T5" fmla="*/ 33365 h 5"/>
                <a:gd name="T6" fmla="*/ 9899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1" y="1"/>
                    <a:pt x="1" y="3"/>
                    <a:pt x="2" y="5"/>
                  </a:cubicBezTo>
                  <a:cubicBezTo>
                    <a:pt x="1" y="4"/>
                    <a:pt x="0" y="3"/>
                    <a:pt x="1" y="1"/>
                  </a:cubicBezTo>
                  <a:cubicBezTo>
                    <a:pt x="1" y="0"/>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49" name="Freeform 254">
              <a:extLst>
                <a:ext uri="{FF2B5EF4-FFF2-40B4-BE49-F238E27FC236}">
                  <a16:creationId xmlns:a16="http://schemas.microsoft.com/office/drawing/2014/main" id="{58654A33-C714-D86B-EB3E-D23E5F998679}"/>
                </a:ext>
              </a:extLst>
            </p:cNvPr>
            <p:cNvSpPr>
              <a:spLocks/>
            </p:cNvSpPr>
            <p:nvPr/>
          </p:nvSpPr>
          <p:spPr bwMode="auto">
            <a:xfrm>
              <a:off x="2903" y="1319"/>
              <a:ext cx="17" cy="33"/>
            </a:xfrm>
            <a:custGeom>
              <a:avLst/>
              <a:gdLst>
                <a:gd name="T0" fmla="*/ 63869 w 3"/>
                <a:gd name="T1" fmla="*/ 0 h 6"/>
                <a:gd name="T2" fmla="*/ 63869 w 3"/>
                <a:gd name="T3" fmla="*/ 166557 h 6"/>
                <a:gd name="T4" fmla="*/ 98997 w 3"/>
                <a:gd name="T5" fmla="*/ 140938 h 6"/>
                <a:gd name="T6" fmla="*/ 63869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50" name="Freeform 255">
              <a:extLst>
                <a:ext uri="{FF2B5EF4-FFF2-40B4-BE49-F238E27FC236}">
                  <a16:creationId xmlns:a16="http://schemas.microsoft.com/office/drawing/2014/main" id="{EC0EEDD3-D62D-40F6-F8F8-FBF3DCF60959}"/>
                </a:ext>
              </a:extLst>
            </p:cNvPr>
            <p:cNvSpPr>
              <a:spLocks/>
            </p:cNvSpPr>
            <p:nvPr/>
          </p:nvSpPr>
          <p:spPr bwMode="auto">
            <a:xfrm>
              <a:off x="2903" y="1319"/>
              <a:ext cx="17" cy="33"/>
            </a:xfrm>
            <a:custGeom>
              <a:avLst/>
              <a:gdLst>
                <a:gd name="T0" fmla="*/ 63869 w 3"/>
                <a:gd name="T1" fmla="*/ 0 h 6"/>
                <a:gd name="T2" fmla="*/ 63869 w 3"/>
                <a:gd name="T3" fmla="*/ 166557 h 6"/>
                <a:gd name="T4" fmla="*/ 98997 w 3"/>
                <a:gd name="T5" fmla="*/ 140938 h 6"/>
                <a:gd name="T6" fmla="*/ 63869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0" y="1"/>
                    <a:pt x="0" y="4"/>
                    <a:pt x="2" y="6"/>
                  </a:cubicBezTo>
                  <a:cubicBezTo>
                    <a:pt x="3" y="5"/>
                    <a:pt x="3" y="5"/>
                    <a:pt x="3" y="5"/>
                  </a:cubicBezTo>
                  <a:cubicBezTo>
                    <a:pt x="1" y="3"/>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51" name="Freeform 256">
              <a:extLst>
                <a:ext uri="{FF2B5EF4-FFF2-40B4-BE49-F238E27FC236}">
                  <a16:creationId xmlns:a16="http://schemas.microsoft.com/office/drawing/2014/main" id="{948F4BEF-76F8-BAD3-E287-F1BD96ECED28}"/>
                </a:ext>
              </a:extLst>
            </p:cNvPr>
            <p:cNvSpPr>
              <a:spLocks/>
            </p:cNvSpPr>
            <p:nvPr/>
          </p:nvSpPr>
          <p:spPr bwMode="auto">
            <a:xfrm>
              <a:off x="2948" y="1352"/>
              <a:ext cx="22" cy="45"/>
            </a:xfrm>
            <a:custGeom>
              <a:avLst/>
              <a:gdLst>
                <a:gd name="T0" fmla="*/ 86031 w 4"/>
                <a:gd name="T1" fmla="*/ 0 h 8"/>
                <a:gd name="T2" fmla="*/ 110809 w 4"/>
                <a:gd name="T3" fmla="*/ 253254 h 8"/>
                <a:gd name="T4" fmla="*/ 110809 w 4"/>
                <a:gd name="T5" fmla="*/ 0 h 8"/>
                <a:gd name="T6" fmla="*/ 86031 w 4"/>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8">
                  <a:moveTo>
                    <a:pt x="3" y="0"/>
                  </a:moveTo>
                  <a:cubicBezTo>
                    <a:pt x="0" y="3"/>
                    <a:pt x="4" y="5"/>
                    <a:pt x="4" y="8"/>
                  </a:cubicBezTo>
                  <a:cubicBezTo>
                    <a:pt x="4" y="5"/>
                    <a:pt x="3" y="3"/>
                    <a:pt x="4" y="0"/>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52" name="Freeform 257">
              <a:extLst>
                <a:ext uri="{FF2B5EF4-FFF2-40B4-BE49-F238E27FC236}">
                  <a16:creationId xmlns:a16="http://schemas.microsoft.com/office/drawing/2014/main" id="{EEB3E158-9F63-A219-9803-54AED56B20DE}"/>
                </a:ext>
              </a:extLst>
            </p:cNvPr>
            <p:cNvSpPr>
              <a:spLocks/>
            </p:cNvSpPr>
            <p:nvPr/>
          </p:nvSpPr>
          <p:spPr bwMode="auto">
            <a:xfrm>
              <a:off x="2948" y="1352"/>
              <a:ext cx="22" cy="45"/>
            </a:xfrm>
            <a:custGeom>
              <a:avLst/>
              <a:gdLst>
                <a:gd name="T0" fmla="*/ 86031 w 4"/>
                <a:gd name="T1" fmla="*/ 0 h 8"/>
                <a:gd name="T2" fmla="*/ 110809 w 4"/>
                <a:gd name="T3" fmla="*/ 253254 h 8"/>
                <a:gd name="T4" fmla="*/ 110809 w 4"/>
                <a:gd name="T5" fmla="*/ 0 h 8"/>
                <a:gd name="T6" fmla="*/ 86031 w 4"/>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8">
                  <a:moveTo>
                    <a:pt x="3" y="0"/>
                  </a:moveTo>
                  <a:cubicBezTo>
                    <a:pt x="0" y="3"/>
                    <a:pt x="4" y="5"/>
                    <a:pt x="4" y="8"/>
                  </a:cubicBezTo>
                  <a:cubicBezTo>
                    <a:pt x="4" y="5"/>
                    <a:pt x="3" y="3"/>
                    <a:pt x="4" y="0"/>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53" name="Freeform 258">
              <a:extLst>
                <a:ext uri="{FF2B5EF4-FFF2-40B4-BE49-F238E27FC236}">
                  <a16:creationId xmlns:a16="http://schemas.microsoft.com/office/drawing/2014/main" id="{669FB7FE-C918-C8F5-D3DC-3E88836AAF96}"/>
                </a:ext>
              </a:extLst>
            </p:cNvPr>
            <p:cNvSpPr>
              <a:spLocks/>
            </p:cNvSpPr>
            <p:nvPr/>
          </p:nvSpPr>
          <p:spPr bwMode="auto">
            <a:xfrm>
              <a:off x="3037" y="1380"/>
              <a:ext cx="28" cy="45"/>
            </a:xfrm>
            <a:custGeom>
              <a:avLst/>
              <a:gdLst>
                <a:gd name="T0" fmla="*/ 93419 w 5"/>
                <a:gd name="T1" fmla="*/ 0 h 8"/>
                <a:gd name="T2" fmla="*/ 33365 w 5"/>
                <a:gd name="T3" fmla="*/ 96126 h 8"/>
                <a:gd name="T4" fmla="*/ 33365 w 5"/>
                <a:gd name="T5" fmla="*/ 253254 h 8"/>
                <a:gd name="T6" fmla="*/ 93419 w 5"/>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54" name="Freeform 259">
              <a:extLst>
                <a:ext uri="{FF2B5EF4-FFF2-40B4-BE49-F238E27FC236}">
                  <a16:creationId xmlns:a16="http://schemas.microsoft.com/office/drawing/2014/main" id="{76A99AB7-54FF-0297-442F-C3A94E3B58E0}"/>
                </a:ext>
              </a:extLst>
            </p:cNvPr>
            <p:cNvSpPr>
              <a:spLocks/>
            </p:cNvSpPr>
            <p:nvPr/>
          </p:nvSpPr>
          <p:spPr bwMode="auto">
            <a:xfrm>
              <a:off x="3037" y="1380"/>
              <a:ext cx="28" cy="45"/>
            </a:xfrm>
            <a:custGeom>
              <a:avLst/>
              <a:gdLst>
                <a:gd name="T0" fmla="*/ 93419 w 5"/>
                <a:gd name="T1" fmla="*/ 0 h 8"/>
                <a:gd name="T2" fmla="*/ 33365 w 5"/>
                <a:gd name="T3" fmla="*/ 96126 h 8"/>
                <a:gd name="T4" fmla="*/ 33365 w 5"/>
                <a:gd name="T5" fmla="*/ 253254 h 8"/>
                <a:gd name="T6" fmla="*/ 93419 w 5"/>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8">
                  <a:moveTo>
                    <a:pt x="3" y="0"/>
                  </a:moveTo>
                  <a:cubicBezTo>
                    <a:pt x="2" y="1"/>
                    <a:pt x="1" y="2"/>
                    <a:pt x="1" y="3"/>
                  </a:cubicBezTo>
                  <a:cubicBezTo>
                    <a:pt x="1" y="5"/>
                    <a:pt x="0" y="6"/>
                    <a:pt x="1" y="8"/>
                  </a:cubicBezTo>
                  <a:cubicBezTo>
                    <a:pt x="1" y="5"/>
                    <a:pt x="5"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55" name="Freeform 260">
              <a:extLst>
                <a:ext uri="{FF2B5EF4-FFF2-40B4-BE49-F238E27FC236}">
                  <a16:creationId xmlns:a16="http://schemas.microsoft.com/office/drawing/2014/main" id="{33D20955-2E5D-8B8E-9AA8-1F211E08DBF7}"/>
                </a:ext>
              </a:extLst>
            </p:cNvPr>
            <p:cNvSpPr>
              <a:spLocks/>
            </p:cNvSpPr>
            <p:nvPr/>
          </p:nvSpPr>
          <p:spPr bwMode="auto">
            <a:xfrm>
              <a:off x="3127" y="1453"/>
              <a:ext cx="39" cy="50"/>
            </a:xfrm>
            <a:custGeom>
              <a:avLst/>
              <a:gdLst>
                <a:gd name="T0" fmla="*/ 58790 w 7"/>
                <a:gd name="T1" fmla="*/ 0 h 9"/>
                <a:gd name="T2" fmla="*/ 91477 w 7"/>
                <a:gd name="T3" fmla="*/ 174383 h 9"/>
                <a:gd name="T4" fmla="*/ 209090 w 7"/>
                <a:gd name="T5" fmla="*/ 264756 h 9"/>
                <a:gd name="T6" fmla="*/ 118454 w 7"/>
                <a:gd name="T7" fmla="*/ 0 h 9"/>
                <a:gd name="T8" fmla="*/ 58790 w 7"/>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56" name="Freeform 261">
              <a:extLst>
                <a:ext uri="{FF2B5EF4-FFF2-40B4-BE49-F238E27FC236}">
                  <a16:creationId xmlns:a16="http://schemas.microsoft.com/office/drawing/2014/main" id="{D832616C-9277-4B74-FCF1-B69F52D2DA53}"/>
                </a:ext>
              </a:extLst>
            </p:cNvPr>
            <p:cNvSpPr>
              <a:spLocks/>
            </p:cNvSpPr>
            <p:nvPr/>
          </p:nvSpPr>
          <p:spPr bwMode="auto">
            <a:xfrm>
              <a:off x="3127" y="1453"/>
              <a:ext cx="39" cy="50"/>
            </a:xfrm>
            <a:custGeom>
              <a:avLst/>
              <a:gdLst>
                <a:gd name="T0" fmla="*/ 58790 w 7"/>
                <a:gd name="T1" fmla="*/ 0 h 9"/>
                <a:gd name="T2" fmla="*/ 91477 w 7"/>
                <a:gd name="T3" fmla="*/ 174383 h 9"/>
                <a:gd name="T4" fmla="*/ 209090 w 7"/>
                <a:gd name="T5" fmla="*/ 264756 h 9"/>
                <a:gd name="T6" fmla="*/ 118454 w 7"/>
                <a:gd name="T7" fmla="*/ 0 h 9"/>
                <a:gd name="T8" fmla="*/ 58790 w 7"/>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2" y="0"/>
                  </a:moveTo>
                  <a:cubicBezTo>
                    <a:pt x="0" y="2"/>
                    <a:pt x="2" y="4"/>
                    <a:pt x="3" y="6"/>
                  </a:cubicBezTo>
                  <a:cubicBezTo>
                    <a:pt x="4" y="7"/>
                    <a:pt x="6" y="8"/>
                    <a:pt x="7" y="9"/>
                  </a:cubicBezTo>
                  <a:cubicBezTo>
                    <a:pt x="5" y="7"/>
                    <a:pt x="3" y="3"/>
                    <a:pt x="4" y="0"/>
                  </a:cubicBezTo>
                  <a:cubicBezTo>
                    <a:pt x="4" y="0"/>
                    <a:pt x="3"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57" name="Freeform 262">
              <a:extLst>
                <a:ext uri="{FF2B5EF4-FFF2-40B4-BE49-F238E27FC236}">
                  <a16:creationId xmlns:a16="http://schemas.microsoft.com/office/drawing/2014/main" id="{2DFAC422-442B-EC12-E0B2-7B9E75494B15}"/>
                </a:ext>
              </a:extLst>
            </p:cNvPr>
            <p:cNvSpPr>
              <a:spLocks/>
            </p:cNvSpPr>
            <p:nvPr/>
          </p:nvSpPr>
          <p:spPr bwMode="auto">
            <a:xfrm>
              <a:off x="3065" y="1520"/>
              <a:ext cx="28" cy="17"/>
            </a:xfrm>
            <a:custGeom>
              <a:avLst/>
              <a:gdLst>
                <a:gd name="T0" fmla="*/ 120988 w 5"/>
                <a:gd name="T1" fmla="*/ 0 h 3"/>
                <a:gd name="T2" fmla="*/ 0 w 5"/>
                <a:gd name="T3" fmla="*/ 98997 h 3"/>
                <a:gd name="T4" fmla="*/ 0 w 5"/>
                <a:gd name="T5" fmla="*/ 98997 h 3"/>
                <a:gd name="T6" fmla="*/ 154353 w 5"/>
                <a:gd name="T7" fmla="*/ 35128 h 3"/>
                <a:gd name="T8" fmla="*/ 120988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58" name="Freeform 263">
              <a:extLst>
                <a:ext uri="{FF2B5EF4-FFF2-40B4-BE49-F238E27FC236}">
                  <a16:creationId xmlns:a16="http://schemas.microsoft.com/office/drawing/2014/main" id="{C75B37F6-E287-A56E-685A-ED66FCE6D770}"/>
                </a:ext>
              </a:extLst>
            </p:cNvPr>
            <p:cNvSpPr>
              <a:spLocks/>
            </p:cNvSpPr>
            <p:nvPr/>
          </p:nvSpPr>
          <p:spPr bwMode="auto">
            <a:xfrm>
              <a:off x="3065" y="1520"/>
              <a:ext cx="28" cy="17"/>
            </a:xfrm>
            <a:custGeom>
              <a:avLst/>
              <a:gdLst>
                <a:gd name="T0" fmla="*/ 120988 w 5"/>
                <a:gd name="T1" fmla="*/ 0 h 3"/>
                <a:gd name="T2" fmla="*/ 0 w 5"/>
                <a:gd name="T3" fmla="*/ 98997 h 3"/>
                <a:gd name="T4" fmla="*/ 0 w 5"/>
                <a:gd name="T5" fmla="*/ 98997 h 3"/>
                <a:gd name="T6" fmla="*/ 154353 w 5"/>
                <a:gd name="T7" fmla="*/ 35128 h 3"/>
                <a:gd name="T8" fmla="*/ 120988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4" y="0"/>
                  </a:moveTo>
                  <a:cubicBezTo>
                    <a:pt x="2" y="0"/>
                    <a:pt x="0" y="0"/>
                    <a:pt x="0" y="3"/>
                  </a:cubicBezTo>
                  <a:cubicBezTo>
                    <a:pt x="0" y="3"/>
                    <a:pt x="0" y="3"/>
                    <a:pt x="0" y="3"/>
                  </a:cubicBezTo>
                  <a:cubicBezTo>
                    <a:pt x="2" y="2"/>
                    <a:pt x="3" y="1"/>
                    <a:pt x="5" y="1"/>
                  </a:cubicBezTo>
                  <a:lnTo>
                    <a:pt x="4"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59" name="Freeform 264">
              <a:extLst>
                <a:ext uri="{FF2B5EF4-FFF2-40B4-BE49-F238E27FC236}">
                  <a16:creationId xmlns:a16="http://schemas.microsoft.com/office/drawing/2014/main" id="{E4898FF7-80A6-E06A-182E-227E6C4EDBDF}"/>
                </a:ext>
              </a:extLst>
            </p:cNvPr>
            <p:cNvSpPr>
              <a:spLocks/>
            </p:cNvSpPr>
            <p:nvPr/>
          </p:nvSpPr>
          <p:spPr bwMode="auto">
            <a:xfrm>
              <a:off x="3171" y="1542"/>
              <a:ext cx="23" cy="23"/>
            </a:xfrm>
            <a:custGeom>
              <a:avLst/>
              <a:gdLst>
                <a:gd name="T0" fmla="*/ 144285 w 4"/>
                <a:gd name="T1" fmla="*/ 0 h 4"/>
                <a:gd name="T2" fmla="*/ 75480 w 4"/>
                <a:gd name="T3" fmla="*/ 38220 h 4"/>
                <a:gd name="T4" fmla="*/ 38220 w 4"/>
                <a:gd name="T5" fmla="*/ 144285 h 4"/>
                <a:gd name="T6" fmla="*/ 144285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60" name="Freeform 265">
              <a:extLst>
                <a:ext uri="{FF2B5EF4-FFF2-40B4-BE49-F238E27FC236}">
                  <a16:creationId xmlns:a16="http://schemas.microsoft.com/office/drawing/2014/main" id="{B4C9745F-EA8A-9CA0-4AEC-BE843EF2A951}"/>
                </a:ext>
              </a:extLst>
            </p:cNvPr>
            <p:cNvSpPr>
              <a:spLocks/>
            </p:cNvSpPr>
            <p:nvPr/>
          </p:nvSpPr>
          <p:spPr bwMode="auto">
            <a:xfrm>
              <a:off x="3171" y="1542"/>
              <a:ext cx="23" cy="23"/>
            </a:xfrm>
            <a:custGeom>
              <a:avLst/>
              <a:gdLst>
                <a:gd name="T0" fmla="*/ 144285 w 4"/>
                <a:gd name="T1" fmla="*/ 0 h 4"/>
                <a:gd name="T2" fmla="*/ 75480 w 4"/>
                <a:gd name="T3" fmla="*/ 38220 h 4"/>
                <a:gd name="T4" fmla="*/ 38220 w 4"/>
                <a:gd name="T5" fmla="*/ 144285 h 4"/>
                <a:gd name="T6" fmla="*/ 144285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0"/>
                  </a:moveTo>
                  <a:cubicBezTo>
                    <a:pt x="3" y="0"/>
                    <a:pt x="2" y="0"/>
                    <a:pt x="2" y="1"/>
                  </a:cubicBezTo>
                  <a:cubicBezTo>
                    <a:pt x="1" y="2"/>
                    <a:pt x="0" y="3"/>
                    <a:pt x="1" y="4"/>
                  </a:cubicBezTo>
                  <a:cubicBezTo>
                    <a:pt x="2" y="3"/>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61" name="Freeform 266">
              <a:extLst>
                <a:ext uri="{FF2B5EF4-FFF2-40B4-BE49-F238E27FC236}">
                  <a16:creationId xmlns:a16="http://schemas.microsoft.com/office/drawing/2014/main" id="{59ECDCAA-897F-9CF5-5433-1FDA8923C629}"/>
                </a:ext>
              </a:extLst>
            </p:cNvPr>
            <p:cNvSpPr>
              <a:spLocks/>
            </p:cNvSpPr>
            <p:nvPr/>
          </p:nvSpPr>
          <p:spPr bwMode="auto">
            <a:xfrm>
              <a:off x="3138" y="1363"/>
              <a:ext cx="28" cy="39"/>
            </a:xfrm>
            <a:custGeom>
              <a:avLst/>
              <a:gdLst>
                <a:gd name="T0" fmla="*/ 154353 w 5"/>
                <a:gd name="T1" fmla="*/ 0 h 7"/>
                <a:gd name="T2" fmla="*/ 93419 w 5"/>
                <a:gd name="T3" fmla="*/ 209090 h 7"/>
                <a:gd name="T4" fmla="*/ 120988 w 5"/>
                <a:gd name="T5" fmla="*/ 31818 h 7"/>
                <a:gd name="T6" fmla="*/ 154353 w 5"/>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5" y="0"/>
                  </a:moveTo>
                  <a:cubicBezTo>
                    <a:pt x="3" y="2"/>
                    <a:pt x="0" y="5"/>
                    <a:pt x="3" y="7"/>
                  </a:cubicBezTo>
                  <a:cubicBezTo>
                    <a:pt x="3" y="5"/>
                    <a:pt x="4" y="3"/>
                    <a:pt x="4" y="1"/>
                  </a:cubicBezTo>
                  <a:lnTo>
                    <a:pt x="5"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62" name="Freeform 267">
              <a:extLst>
                <a:ext uri="{FF2B5EF4-FFF2-40B4-BE49-F238E27FC236}">
                  <a16:creationId xmlns:a16="http://schemas.microsoft.com/office/drawing/2014/main" id="{BE96EA69-28AF-767D-841B-7DCC42334E56}"/>
                </a:ext>
              </a:extLst>
            </p:cNvPr>
            <p:cNvSpPr>
              <a:spLocks/>
            </p:cNvSpPr>
            <p:nvPr/>
          </p:nvSpPr>
          <p:spPr bwMode="auto">
            <a:xfrm>
              <a:off x="3138" y="1363"/>
              <a:ext cx="28" cy="39"/>
            </a:xfrm>
            <a:custGeom>
              <a:avLst/>
              <a:gdLst>
                <a:gd name="T0" fmla="*/ 154353 w 5"/>
                <a:gd name="T1" fmla="*/ 0 h 7"/>
                <a:gd name="T2" fmla="*/ 93419 w 5"/>
                <a:gd name="T3" fmla="*/ 209090 h 7"/>
                <a:gd name="T4" fmla="*/ 120988 w 5"/>
                <a:gd name="T5" fmla="*/ 31818 h 7"/>
                <a:gd name="T6" fmla="*/ 154353 w 5"/>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5" y="0"/>
                  </a:moveTo>
                  <a:cubicBezTo>
                    <a:pt x="3" y="2"/>
                    <a:pt x="0" y="5"/>
                    <a:pt x="3" y="7"/>
                  </a:cubicBezTo>
                  <a:cubicBezTo>
                    <a:pt x="3" y="5"/>
                    <a:pt x="4" y="3"/>
                    <a:pt x="4" y="1"/>
                  </a:cubicBezTo>
                  <a:lnTo>
                    <a:pt x="5"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63" name="Freeform 268">
              <a:extLst>
                <a:ext uri="{FF2B5EF4-FFF2-40B4-BE49-F238E27FC236}">
                  <a16:creationId xmlns:a16="http://schemas.microsoft.com/office/drawing/2014/main" id="{14C1FD43-A26C-30F2-8BBB-0EBFF8246041}"/>
                </a:ext>
              </a:extLst>
            </p:cNvPr>
            <p:cNvSpPr>
              <a:spLocks/>
            </p:cNvSpPr>
            <p:nvPr/>
          </p:nvSpPr>
          <p:spPr bwMode="auto">
            <a:xfrm>
              <a:off x="3194" y="1302"/>
              <a:ext cx="11" cy="17"/>
            </a:xfrm>
            <a:custGeom>
              <a:avLst/>
              <a:gdLst>
                <a:gd name="T0" fmla="*/ 55902 w 2"/>
                <a:gd name="T1" fmla="*/ 0 h 3"/>
                <a:gd name="T2" fmla="*/ 0 w 2"/>
                <a:gd name="T3" fmla="*/ 98997 h 3"/>
                <a:gd name="T4" fmla="*/ 5590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64" name="Freeform 269">
              <a:extLst>
                <a:ext uri="{FF2B5EF4-FFF2-40B4-BE49-F238E27FC236}">
                  <a16:creationId xmlns:a16="http://schemas.microsoft.com/office/drawing/2014/main" id="{501E6A31-CC36-F539-8295-00B628850EBF}"/>
                </a:ext>
              </a:extLst>
            </p:cNvPr>
            <p:cNvSpPr>
              <a:spLocks/>
            </p:cNvSpPr>
            <p:nvPr/>
          </p:nvSpPr>
          <p:spPr bwMode="auto">
            <a:xfrm>
              <a:off x="3194" y="1302"/>
              <a:ext cx="11" cy="17"/>
            </a:xfrm>
            <a:custGeom>
              <a:avLst/>
              <a:gdLst>
                <a:gd name="T0" fmla="*/ 55902 w 2"/>
                <a:gd name="T1" fmla="*/ 0 h 3"/>
                <a:gd name="T2" fmla="*/ 0 w 2"/>
                <a:gd name="T3" fmla="*/ 98997 h 3"/>
                <a:gd name="T4" fmla="*/ 5590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1"/>
                    <a:pt x="0" y="1"/>
                    <a:pt x="0"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65" name="Freeform 270">
              <a:extLst>
                <a:ext uri="{FF2B5EF4-FFF2-40B4-BE49-F238E27FC236}">
                  <a16:creationId xmlns:a16="http://schemas.microsoft.com/office/drawing/2014/main" id="{E04F7532-ED06-2F52-C618-F64EE19B98E0}"/>
                </a:ext>
              </a:extLst>
            </p:cNvPr>
            <p:cNvSpPr>
              <a:spLocks/>
            </p:cNvSpPr>
            <p:nvPr/>
          </p:nvSpPr>
          <p:spPr bwMode="auto">
            <a:xfrm>
              <a:off x="3261" y="1335"/>
              <a:ext cx="17" cy="17"/>
            </a:xfrm>
            <a:custGeom>
              <a:avLst/>
              <a:gdLst>
                <a:gd name="T0" fmla="*/ 98997 w 3"/>
                <a:gd name="T1" fmla="*/ 0 h 3"/>
                <a:gd name="T2" fmla="*/ 35128 w 3"/>
                <a:gd name="T3" fmla="*/ 98997 h 3"/>
                <a:gd name="T4" fmla="*/ 9899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1"/>
                    <a:pt x="0" y="1"/>
                    <a:pt x="1" y="3"/>
                  </a:cubicBezTo>
                  <a:cubicBezTo>
                    <a:pt x="2" y="2"/>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66" name="Freeform 271">
              <a:extLst>
                <a:ext uri="{FF2B5EF4-FFF2-40B4-BE49-F238E27FC236}">
                  <a16:creationId xmlns:a16="http://schemas.microsoft.com/office/drawing/2014/main" id="{07CA14F3-F896-226E-4427-75EC7A78C81E}"/>
                </a:ext>
              </a:extLst>
            </p:cNvPr>
            <p:cNvSpPr>
              <a:spLocks/>
            </p:cNvSpPr>
            <p:nvPr/>
          </p:nvSpPr>
          <p:spPr bwMode="auto">
            <a:xfrm>
              <a:off x="3261" y="1335"/>
              <a:ext cx="17" cy="17"/>
            </a:xfrm>
            <a:custGeom>
              <a:avLst/>
              <a:gdLst>
                <a:gd name="T0" fmla="*/ 98997 w 3"/>
                <a:gd name="T1" fmla="*/ 0 h 3"/>
                <a:gd name="T2" fmla="*/ 35128 w 3"/>
                <a:gd name="T3" fmla="*/ 98997 h 3"/>
                <a:gd name="T4" fmla="*/ 9899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1"/>
                    <a:pt x="0" y="1"/>
                    <a:pt x="1" y="3"/>
                  </a:cubicBezTo>
                  <a:cubicBezTo>
                    <a:pt x="2" y="2"/>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67" name="Freeform 272">
              <a:extLst>
                <a:ext uri="{FF2B5EF4-FFF2-40B4-BE49-F238E27FC236}">
                  <a16:creationId xmlns:a16="http://schemas.microsoft.com/office/drawing/2014/main" id="{16C0BD65-3AEE-F8B9-1578-4DFADA14D71E}"/>
                </a:ext>
              </a:extLst>
            </p:cNvPr>
            <p:cNvSpPr>
              <a:spLocks/>
            </p:cNvSpPr>
            <p:nvPr/>
          </p:nvSpPr>
          <p:spPr bwMode="auto">
            <a:xfrm>
              <a:off x="3378" y="1341"/>
              <a:ext cx="17" cy="22"/>
            </a:xfrm>
            <a:custGeom>
              <a:avLst/>
              <a:gdLst>
                <a:gd name="T0" fmla="*/ 35128 w 3"/>
                <a:gd name="T1" fmla="*/ 30283 h 4"/>
                <a:gd name="T2" fmla="*/ 0 w 3"/>
                <a:gd name="T3" fmla="*/ 86031 h 4"/>
                <a:gd name="T4" fmla="*/ 35128 w 3"/>
                <a:gd name="T5" fmla="*/ 110809 h 4"/>
                <a:gd name="T6" fmla="*/ 98997 w 3"/>
                <a:gd name="T7" fmla="*/ 86031 h 4"/>
                <a:gd name="T8" fmla="*/ 98997 w 3"/>
                <a:gd name="T9" fmla="*/ 55902 h 4"/>
                <a:gd name="T10" fmla="*/ 35128 w 3"/>
                <a:gd name="T11" fmla="*/ 0 h 4"/>
                <a:gd name="T12" fmla="*/ 35128 w 3"/>
                <a:gd name="T13" fmla="*/ 30283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68" name="Freeform 273">
              <a:extLst>
                <a:ext uri="{FF2B5EF4-FFF2-40B4-BE49-F238E27FC236}">
                  <a16:creationId xmlns:a16="http://schemas.microsoft.com/office/drawing/2014/main" id="{C27F617F-404B-D58B-E67A-DA4061459777}"/>
                </a:ext>
              </a:extLst>
            </p:cNvPr>
            <p:cNvSpPr>
              <a:spLocks/>
            </p:cNvSpPr>
            <p:nvPr/>
          </p:nvSpPr>
          <p:spPr bwMode="auto">
            <a:xfrm>
              <a:off x="3378" y="1341"/>
              <a:ext cx="17" cy="22"/>
            </a:xfrm>
            <a:custGeom>
              <a:avLst/>
              <a:gdLst>
                <a:gd name="T0" fmla="*/ 35128 w 3"/>
                <a:gd name="T1" fmla="*/ 30283 h 4"/>
                <a:gd name="T2" fmla="*/ 0 w 3"/>
                <a:gd name="T3" fmla="*/ 86031 h 4"/>
                <a:gd name="T4" fmla="*/ 35128 w 3"/>
                <a:gd name="T5" fmla="*/ 110809 h 4"/>
                <a:gd name="T6" fmla="*/ 98997 w 3"/>
                <a:gd name="T7" fmla="*/ 86031 h 4"/>
                <a:gd name="T8" fmla="*/ 98997 w 3"/>
                <a:gd name="T9" fmla="*/ 55902 h 4"/>
                <a:gd name="T10" fmla="*/ 35128 w 3"/>
                <a:gd name="T11" fmla="*/ 0 h 4"/>
                <a:gd name="T12" fmla="*/ 35128 w 3"/>
                <a:gd name="T13" fmla="*/ 30283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1"/>
                  </a:moveTo>
                  <a:cubicBezTo>
                    <a:pt x="1" y="2"/>
                    <a:pt x="0" y="2"/>
                    <a:pt x="0" y="3"/>
                  </a:cubicBezTo>
                  <a:cubicBezTo>
                    <a:pt x="0" y="4"/>
                    <a:pt x="0" y="4"/>
                    <a:pt x="1" y="4"/>
                  </a:cubicBezTo>
                  <a:cubicBezTo>
                    <a:pt x="2" y="3"/>
                    <a:pt x="2" y="3"/>
                    <a:pt x="3" y="3"/>
                  </a:cubicBezTo>
                  <a:cubicBezTo>
                    <a:pt x="3" y="3"/>
                    <a:pt x="3" y="2"/>
                    <a:pt x="3" y="2"/>
                  </a:cubicBezTo>
                  <a:cubicBezTo>
                    <a:pt x="2" y="2"/>
                    <a:pt x="1" y="1"/>
                    <a:pt x="1" y="0"/>
                  </a:cubicBezTo>
                  <a:cubicBezTo>
                    <a:pt x="1" y="0"/>
                    <a:pt x="1" y="1"/>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69" name="Freeform 274">
              <a:extLst>
                <a:ext uri="{FF2B5EF4-FFF2-40B4-BE49-F238E27FC236}">
                  <a16:creationId xmlns:a16="http://schemas.microsoft.com/office/drawing/2014/main" id="{4F6BF0A6-C19D-6D47-D54A-FED65B12535D}"/>
                </a:ext>
              </a:extLst>
            </p:cNvPr>
            <p:cNvSpPr>
              <a:spLocks/>
            </p:cNvSpPr>
            <p:nvPr/>
          </p:nvSpPr>
          <p:spPr bwMode="auto">
            <a:xfrm>
              <a:off x="3356" y="1402"/>
              <a:ext cx="11" cy="17"/>
            </a:xfrm>
            <a:custGeom>
              <a:avLst/>
              <a:gdLst>
                <a:gd name="T0" fmla="*/ 30283 w 2"/>
                <a:gd name="T1" fmla="*/ 0 h 3"/>
                <a:gd name="T2" fmla="*/ 0 w 2"/>
                <a:gd name="T3" fmla="*/ 63869 h 3"/>
                <a:gd name="T4" fmla="*/ 55902 w 2"/>
                <a:gd name="T5" fmla="*/ 63869 h 3"/>
                <a:gd name="T6" fmla="*/ 55902 w 2"/>
                <a:gd name="T7" fmla="*/ 0 h 3"/>
                <a:gd name="T8" fmla="*/ 30283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70" name="Freeform 275">
              <a:extLst>
                <a:ext uri="{FF2B5EF4-FFF2-40B4-BE49-F238E27FC236}">
                  <a16:creationId xmlns:a16="http://schemas.microsoft.com/office/drawing/2014/main" id="{06585520-D07C-01DD-C07A-00CAFD96DE2A}"/>
                </a:ext>
              </a:extLst>
            </p:cNvPr>
            <p:cNvSpPr>
              <a:spLocks/>
            </p:cNvSpPr>
            <p:nvPr/>
          </p:nvSpPr>
          <p:spPr bwMode="auto">
            <a:xfrm>
              <a:off x="3356" y="1402"/>
              <a:ext cx="11" cy="17"/>
            </a:xfrm>
            <a:custGeom>
              <a:avLst/>
              <a:gdLst>
                <a:gd name="T0" fmla="*/ 30283 w 2"/>
                <a:gd name="T1" fmla="*/ 0 h 3"/>
                <a:gd name="T2" fmla="*/ 0 w 2"/>
                <a:gd name="T3" fmla="*/ 63869 h 3"/>
                <a:gd name="T4" fmla="*/ 55902 w 2"/>
                <a:gd name="T5" fmla="*/ 63869 h 3"/>
                <a:gd name="T6" fmla="*/ 55902 w 2"/>
                <a:gd name="T7" fmla="*/ 0 h 3"/>
                <a:gd name="T8" fmla="*/ 30283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0" y="1"/>
                    <a:pt x="0" y="2"/>
                  </a:cubicBezTo>
                  <a:cubicBezTo>
                    <a:pt x="0" y="3"/>
                    <a:pt x="2" y="3"/>
                    <a:pt x="2" y="2"/>
                  </a:cubicBezTo>
                  <a:cubicBezTo>
                    <a:pt x="1" y="1"/>
                    <a:pt x="2" y="1"/>
                    <a:pt x="2" y="0"/>
                  </a:cubicBezTo>
                  <a:cubicBezTo>
                    <a:pt x="2" y="0"/>
                    <a:pt x="1"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71" name="Freeform 276">
              <a:extLst>
                <a:ext uri="{FF2B5EF4-FFF2-40B4-BE49-F238E27FC236}">
                  <a16:creationId xmlns:a16="http://schemas.microsoft.com/office/drawing/2014/main" id="{EF3F7163-8918-2F65-B9FB-C0070DB71B68}"/>
                </a:ext>
              </a:extLst>
            </p:cNvPr>
            <p:cNvSpPr>
              <a:spLocks/>
            </p:cNvSpPr>
            <p:nvPr/>
          </p:nvSpPr>
          <p:spPr bwMode="auto">
            <a:xfrm>
              <a:off x="3306" y="1470"/>
              <a:ext cx="22" cy="33"/>
            </a:xfrm>
            <a:custGeom>
              <a:avLst/>
              <a:gdLst>
                <a:gd name="T0" fmla="*/ 55902 w 4"/>
                <a:gd name="T1" fmla="*/ 30283 h 6"/>
                <a:gd name="T2" fmla="*/ 0 w 4"/>
                <a:gd name="T3" fmla="*/ 110809 h 6"/>
                <a:gd name="T4" fmla="*/ 110809 w 4"/>
                <a:gd name="T5" fmla="*/ 166557 h 6"/>
                <a:gd name="T6" fmla="*/ 86031 w 4"/>
                <a:gd name="T7" fmla="*/ 0 h 6"/>
                <a:gd name="T8" fmla="*/ 55902 w 4"/>
                <a:gd name="T9" fmla="*/ 3028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72" name="Freeform 277">
              <a:extLst>
                <a:ext uri="{FF2B5EF4-FFF2-40B4-BE49-F238E27FC236}">
                  <a16:creationId xmlns:a16="http://schemas.microsoft.com/office/drawing/2014/main" id="{3649D953-2B37-CF75-2734-D1459E62BDF5}"/>
                </a:ext>
              </a:extLst>
            </p:cNvPr>
            <p:cNvSpPr>
              <a:spLocks/>
            </p:cNvSpPr>
            <p:nvPr/>
          </p:nvSpPr>
          <p:spPr bwMode="auto">
            <a:xfrm>
              <a:off x="3306" y="1470"/>
              <a:ext cx="22" cy="33"/>
            </a:xfrm>
            <a:custGeom>
              <a:avLst/>
              <a:gdLst>
                <a:gd name="T0" fmla="*/ 55902 w 4"/>
                <a:gd name="T1" fmla="*/ 30283 h 6"/>
                <a:gd name="T2" fmla="*/ 0 w 4"/>
                <a:gd name="T3" fmla="*/ 110809 h 6"/>
                <a:gd name="T4" fmla="*/ 110809 w 4"/>
                <a:gd name="T5" fmla="*/ 166557 h 6"/>
                <a:gd name="T6" fmla="*/ 86031 w 4"/>
                <a:gd name="T7" fmla="*/ 0 h 6"/>
                <a:gd name="T8" fmla="*/ 55902 w 4"/>
                <a:gd name="T9" fmla="*/ 3028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2" y="1"/>
                  </a:moveTo>
                  <a:cubicBezTo>
                    <a:pt x="1" y="2"/>
                    <a:pt x="0" y="3"/>
                    <a:pt x="0" y="4"/>
                  </a:cubicBezTo>
                  <a:cubicBezTo>
                    <a:pt x="1" y="5"/>
                    <a:pt x="3" y="5"/>
                    <a:pt x="4" y="6"/>
                  </a:cubicBezTo>
                  <a:cubicBezTo>
                    <a:pt x="2" y="4"/>
                    <a:pt x="3" y="2"/>
                    <a:pt x="3" y="0"/>
                  </a:cubicBezTo>
                  <a:cubicBezTo>
                    <a:pt x="3" y="0"/>
                    <a:pt x="3" y="1"/>
                    <a:pt x="2"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73" name="Freeform 278">
              <a:extLst>
                <a:ext uri="{FF2B5EF4-FFF2-40B4-BE49-F238E27FC236}">
                  <a16:creationId xmlns:a16="http://schemas.microsoft.com/office/drawing/2014/main" id="{7BCFF6A0-E54C-9997-31D8-47FE99BA5FC0}"/>
                </a:ext>
              </a:extLst>
            </p:cNvPr>
            <p:cNvSpPr>
              <a:spLocks/>
            </p:cNvSpPr>
            <p:nvPr/>
          </p:nvSpPr>
          <p:spPr bwMode="auto">
            <a:xfrm>
              <a:off x="3255" y="1565"/>
              <a:ext cx="23" cy="16"/>
            </a:xfrm>
            <a:custGeom>
              <a:avLst/>
              <a:gdLst>
                <a:gd name="T0" fmla="*/ 75480 w 4"/>
                <a:gd name="T1" fmla="*/ 0 h 3"/>
                <a:gd name="T2" fmla="*/ 0 w 4"/>
                <a:gd name="T3" fmla="*/ 47787 h 3"/>
                <a:gd name="T4" fmla="*/ 144285 w 4"/>
                <a:gd name="T5" fmla="*/ 47787 h 3"/>
                <a:gd name="T6" fmla="*/ 75480 w 4"/>
                <a:gd name="T7" fmla="*/ 0 h 3"/>
                <a:gd name="T8" fmla="*/ 7548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74" name="Freeform 279">
              <a:extLst>
                <a:ext uri="{FF2B5EF4-FFF2-40B4-BE49-F238E27FC236}">
                  <a16:creationId xmlns:a16="http://schemas.microsoft.com/office/drawing/2014/main" id="{0CDB7CC8-0D5B-EE94-1FFF-1EC47995D35E}"/>
                </a:ext>
              </a:extLst>
            </p:cNvPr>
            <p:cNvSpPr>
              <a:spLocks/>
            </p:cNvSpPr>
            <p:nvPr/>
          </p:nvSpPr>
          <p:spPr bwMode="auto">
            <a:xfrm>
              <a:off x="3255" y="1565"/>
              <a:ext cx="23" cy="16"/>
            </a:xfrm>
            <a:custGeom>
              <a:avLst/>
              <a:gdLst>
                <a:gd name="T0" fmla="*/ 75480 w 4"/>
                <a:gd name="T1" fmla="*/ 0 h 3"/>
                <a:gd name="T2" fmla="*/ 0 w 4"/>
                <a:gd name="T3" fmla="*/ 47787 h 3"/>
                <a:gd name="T4" fmla="*/ 144285 w 4"/>
                <a:gd name="T5" fmla="*/ 47787 h 3"/>
                <a:gd name="T6" fmla="*/ 75480 w 4"/>
                <a:gd name="T7" fmla="*/ 0 h 3"/>
                <a:gd name="T8" fmla="*/ 7548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1" y="0"/>
                    <a:pt x="0" y="1"/>
                    <a:pt x="0" y="2"/>
                  </a:cubicBezTo>
                  <a:cubicBezTo>
                    <a:pt x="1" y="3"/>
                    <a:pt x="2" y="2"/>
                    <a:pt x="4" y="2"/>
                  </a:cubicBezTo>
                  <a:cubicBezTo>
                    <a:pt x="3" y="1"/>
                    <a:pt x="2" y="1"/>
                    <a:pt x="2" y="0"/>
                  </a:cubicBezTo>
                  <a:cubicBezTo>
                    <a:pt x="1" y="0"/>
                    <a:pt x="2"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75" name="Freeform 280">
              <a:extLst>
                <a:ext uri="{FF2B5EF4-FFF2-40B4-BE49-F238E27FC236}">
                  <a16:creationId xmlns:a16="http://schemas.microsoft.com/office/drawing/2014/main" id="{8E882AC1-2516-5A04-66F8-97FB7B005738}"/>
                </a:ext>
              </a:extLst>
            </p:cNvPr>
            <p:cNvSpPr>
              <a:spLocks/>
            </p:cNvSpPr>
            <p:nvPr/>
          </p:nvSpPr>
          <p:spPr bwMode="auto">
            <a:xfrm>
              <a:off x="3384" y="1542"/>
              <a:ext cx="22" cy="11"/>
            </a:xfrm>
            <a:custGeom>
              <a:avLst/>
              <a:gdLst>
                <a:gd name="T0" fmla="*/ 110809 w 4"/>
                <a:gd name="T1" fmla="*/ 0 h 2"/>
                <a:gd name="T2" fmla="*/ 0 w 4"/>
                <a:gd name="T3" fmla="*/ 30283 h 2"/>
                <a:gd name="T4" fmla="*/ 55902 w 4"/>
                <a:gd name="T5" fmla="*/ 55902 h 2"/>
                <a:gd name="T6" fmla="*/ 110809 w 4"/>
                <a:gd name="T7" fmla="*/ 30283 h 2"/>
                <a:gd name="T8" fmla="*/ 110809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76" name="Freeform 281">
              <a:extLst>
                <a:ext uri="{FF2B5EF4-FFF2-40B4-BE49-F238E27FC236}">
                  <a16:creationId xmlns:a16="http://schemas.microsoft.com/office/drawing/2014/main" id="{CCB9CE00-F471-108C-7C1F-FE0F85786F23}"/>
                </a:ext>
              </a:extLst>
            </p:cNvPr>
            <p:cNvSpPr>
              <a:spLocks/>
            </p:cNvSpPr>
            <p:nvPr/>
          </p:nvSpPr>
          <p:spPr bwMode="auto">
            <a:xfrm>
              <a:off x="3384" y="1542"/>
              <a:ext cx="22" cy="11"/>
            </a:xfrm>
            <a:custGeom>
              <a:avLst/>
              <a:gdLst>
                <a:gd name="T0" fmla="*/ 110809 w 4"/>
                <a:gd name="T1" fmla="*/ 0 h 2"/>
                <a:gd name="T2" fmla="*/ 0 w 4"/>
                <a:gd name="T3" fmla="*/ 30283 h 2"/>
                <a:gd name="T4" fmla="*/ 55902 w 4"/>
                <a:gd name="T5" fmla="*/ 55902 h 2"/>
                <a:gd name="T6" fmla="*/ 110809 w 4"/>
                <a:gd name="T7" fmla="*/ 30283 h 2"/>
                <a:gd name="T8" fmla="*/ 110809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2" y="0"/>
                    <a:pt x="1" y="0"/>
                    <a:pt x="0" y="1"/>
                  </a:cubicBezTo>
                  <a:cubicBezTo>
                    <a:pt x="0" y="1"/>
                    <a:pt x="1" y="2"/>
                    <a:pt x="2" y="2"/>
                  </a:cubicBezTo>
                  <a:cubicBezTo>
                    <a:pt x="3" y="1"/>
                    <a:pt x="3" y="1"/>
                    <a:pt x="4" y="1"/>
                  </a:cubicBezTo>
                  <a:cubicBezTo>
                    <a:pt x="4" y="0"/>
                    <a:pt x="4" y="0"/>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77" name="Freeform 282">
              <a:extLst>
                <a:ext uri="{FF2B5EF4-FFF2-40B4-BE49-F238E27FC236}">
                  <a16:creationId xmlns:a16="http://schemas.microsoft.com/office/drawing/2014/main" id="{D68CAABE-3E2C-2ED3-59CA-DFE318CAD62A}"/>
                </a:ext>
              </a:extLst>
            </p:cNvPr>
            <p:cNvSpPr>
              <a:spLocks/>
            </p:cNvSpPr>
            <p:nvPr/>
          </p:nvSpPr>
          <p:spPr bwMode="auto">
            <a:xfrm>
              <a:off x="3445" y="1475"/>
              <a:ext cx="23" cy="22"/>
            </a:xfrm>
            <a:custGeom>
              <a:avLst/>
              <a:gdLst>
                <a:gd name="T0" fmla="*/ 107220 w 4"/>
                <a:gd name="T1" fmla="*/ 0 h 4"/>
                <a:gd name="T2" fmla="*/ 0 w 4"/>
                <a:gd name="T3" fmla="*/ 30283 h 4"/>
                <a:gd name="T4" fmla="*/ 38220 w 4"/>
                <a:gd name="T5" fmla="*/ 110809 h 4"/>
                <a:gd name="T6" fmla="*/ 144285 w 4"/>
                <a:gd name="T7" fmla="*/ 0 h 4"/>
                <a:gd name="T8" fmla="*/ 107220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78" name="Freeform 283">
              <a:extLst>
                <a:ext uri="{FF2B5EF4-FFF2-40B4-BE49-F238E27FC236}">
                  <a16:creationId xmlns:a16="http://schemas.microsoft.com/office/drawing/2014/main" id="{674571E6-53C0-DCA1-A06D-7DA3E6D5D5D8}"/>
                </a:ext>
              </a:extLst>
            </p:cNvPr>
            <p:cNvSpPr>
              <a:spLocks/>
            </p:cNvSpPr>
            <p:nvPr/>
          </p:nvSpPr>
          <p:spPr bwMode="auto">
            <a:xfrm>
              <a:off x="3445" y="1475"/>
              <a:ext cx="23" cy="22"/>
            </a:xfrm>
            <a:custGeom>
              <a:avLst/>
              <a:gdLst>
                <a:gd name="T0" fmla="*/ 107220 w 4"/>
                <a:gd name="T1" fmla="*/ 0 h 4"/>
                <a:gd name="T2" fmla="*/ 0 w 4"/>
                <a:gd name="T3" fmla="*/ 30283 h 4"/>
                <a:gd name="T4" fmla="*/ 38220 w 4"/>
                <a:gd name="T5" fmla="*/ 110809 h 4"/>
                <a:gd name="T6" fmla="*/ 144285 w 4"/>
                <a:gd name="T7" fmla="*/ 0 h 4"/>
                <a:gd name="T8" fmla="*/ 107220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2" y="0"/>
                    <a:pt x="0" y="0"/>
                    <a:pt x="0" y="1"/>
                  </a:cubicBezTo>
                  <a:cubicBezTo>
                    <a:pt x="0" y="2"/>
                    <a:pt x="1" y="2"/>
                    <a:pt x="1" y="4"/>
                  </a:cubicBezTo>
                  <a:cubicBezTo>
                    <a:pt x="1" y="2"/>
                    <a:pt x="3" y="1"/>
                    <a:pt x="4" y="0"/>
                  </a:cubicBezTo>
                  <a:cubicBezTo>
                    <a:pt x="4" y="0"/>
                    <a:pt x="3"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79" name="Freeform 284">
              <a:extLst>
                <a:ext uri="{FF2B5EF4-FFF2-40B4-BE49-F238E27FC236}">
                  <a16:creationId xmlns:a16="http://schemas.microsoft.com/office/drawing/2014/main" id="{0E065DCB-A6F3-744D-2356-2BDED96E44A2}"/>
                </a:ext>
              </a:extLst>
            </p:cNvPr>
            <p:cNvSpPr>
              <a:spLocks/>
            </p:cNvSpPr>
            <p:nvPr/>
          </p:nvSpPr>
          <p:spPr bwMode="auto">
            <a:xfrm>
              <a:off x="3468" y="1374"/>
              <a:ext cx="11" cy="17"/>
            </a:xfrm>
            <a:custGeom>
              <a:avLst/>
              <a:gdLst>
                <a:gd name="T0" fmla="*/ 55902 w 2"/>
                <a:gd name="T1" fmla="*/ 0 h 3"/>
                <a:gd name="T2" fmla="*/ 0 w 2"/>
                <a:gd name="T3" fmla="*/ 35128 h 3"/>
                <a:gd name="T4" fmla="*/ 0 w 2"/>
                <a:gd name="T5" fmla="*/ 63869 h 3"/>
                <a:gd name="T6" fmla="*/ 30283 w 2"/>
                <a:gd name="T7" fmla="*/ 98997 h 3"/>
                <a:gd name="T8" fmla="*/ 5590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80" name="Freeform 285">
              <a:extLst>
                <a:ext uri="{FF2B5EF4-FFF2-40B4-BE49-F238E27FC236}">
                  <a16:creationId xmlns:a16="http://schemas.microsoft.com/office/drawing/2014/main" id="{1AE28D5F-CF4E-68D0-CAEC-DDA59D366E6B}"/>
                </a:ext>
              </a:extLst>
            </p:cNvPr>
            <p:cNvSpPr>
              <a:spLocks/>
            </p:cNvSpPr>
            <p:nvPr/>
          </p:nvSpPr>
          <p:spPr bwMode="auto">
            <a:xfrm>
              <a:off x="3468" y="1374"/>
              <a:ext cx="11" cy="17"/>
            </a:xfrm>
            <a:custGeom>
              <a:avLst/>
              <a:gdLst>
                <a:gd name="T0" fmla="*/ 55902 w 2"/>
                <a:gd name="T1" fmla="*/ 0 h 3"/>
                <a:gd name="T2" fmla="*/ 0 w 2"/>
                <a:gd name="T3" fmla="*/ 35128 h 3"/>
                <a:gd name="T4" fmla="*/ 0 w 2"/>
                <a:gd name="T5" fmla="*/ 63869 h 3"/>
                <a:gd name="T6" fmla="*/ 30283 w 2"/>
                <a:gd name="T7" fmla="*/ 98997 h 3"/>
                <a:gd name="T8" fmla="*/ 5590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2" y="0"/>
                    <a:pt x="1" y="0"/>
                    <a:pt x="0" y="1"/>
                  </a:cubicBezTo>
                  <a:cubicBezTo>
                    <a:pt x="0" y="1"/>
                    <a:pt x="0" y="2"/>
                    <a:pt x="0" y="2"/>
                  </a:cubicBezTo>
                  <a:cubicBezTo>
                    <a:pt x="0" y="3"/>
                    <a:pt x="0" y="3"/>
                    <a:pt x="1" y="3"/>
                  </a:cubicBezTo>
                  <a:cubicBezTo>
                    <a:pt x="1" y="2"/>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81" name="Freeform 286">
              <a:extLst>
                <a:ext uri="{FF2B5EF4-FFF2-40B4-BE49-F238E27FC236}">
                  <a16:creationId xmlns:a16="http://schemas.microsoft.com/office/drawing/2014/main" id="{BE82D3F3-6D41-76C5-169A-0A057ED9A30E}"/>
                </a:ext>
              </a:extLst>
            </p:cNvPr>
            <p:cNvSpPr>
              <a:spLocks/>
            </p:cNvSpPr>
            <p:nvPr/>
          </p:nvSpPr>
          <p:spPr bwMode="auto">
            <a:xfrm>
              <a:off x="3513" y="1537"/>
              <a:ext cx="16" cy="11"/>
            </a:xfrm>
            <a:custGeom>
              <a:avLst/>
              <a:gdLst>
                <a:gd name="T0" fmla="*/ 21845 w 3"/>
                <a:gd name="T1" fmla="*/ 0 h 2"/>
                <a:gd name="T2" fmla="*/ 0 w 3"/>
                <a:gd name="T3" fmla="*/ 30283 h 2"/>
                <a:gd name="T4" fmla="*/ 21845 w 3"/>
                <a:gd name="T5" fmla="*/ 30283 h 2"/>
                <a:gd name="T6" fmla="*/ 68720 w 3"/>
                <a:gd name="T7" fmla="*/ 0 h 2"/>
                <a:gd name="T8" fmla="*/ 21845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82" name="Freeform 287">
              <a:extLst>
                <a:ext uri="{FF2B5EF4-FFF2-40B4-BE49-F238E27FC236}">
                  <a16:creationId xmlns:a16="http://schemas.microsoft.com/office/drawing/2014/main" id="{012EC484-7595-C915-43EB-02654344CE64}"/>
                </a:ext>
              </a:extLst>
            </p:cNvPr>
            <p:cNvSpPr>
              <a:spLocks/>
            </p:cNvSpPr>
            <p:nvPr/>
          </p:nvSpPr>
          <p:spPr bwMode="auto">
            <a:xfrm>
              <a:off x="3513" y="1537"/>
              <a:ext cx="16" cy="11"/>
            </a:xfrm>
            <a:custGeom>
              <a:avLst/>
              <a:gdLst>
                <a:gd name="T0" fmla="*/ 21845 w 3"/>
                <a:gd name="T1" fmla="*/ 0 h 2"/>
                <a:gd name="T2" fmla="*/ 0 w 3"/>
                <a:gd name="T3" fmla="*/ 30283 h 2"/>
                <a:gd name="T4" fmla="*/ 21845 w 3"/>
                <a:gd name="T5" fmla="*/ 30283 h 2"/>
                <a:gd name="T6" fmla="*/ 68720 w 3"/>
                <a:gd name="T7" fmla="*/ 0 h 2"/>
                <a:gd name="T8" fmla="*/ 21845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0"/>
                  </a:moveTo>
                  <a:cubicBezTo>
                    <a:pt x="1" y="0"/>
                    <a:pt x="0" y="0"/>
                    <a:pt x="0" y="1"/>
                  </a:cubicBezTo>
                  <a:cubicBezTo>
                    <a:pt x="0" y="1"/>
                    <a:pt x="1" y="2"/>
                    <a:pt x="1" y="1"/>
                  </a:cubicBezTo>
                  <a:cubicBezTo>
                    <a:pt x="2" y="0"/>
                    <a:pt x="2" y="0"/>
                    <a:pt x="3" y="0"/>
                  </a:cubicBezTo>
                  <a:cubicBezTo>
                    <a:pt x="3" y="0"/>
                    <a:pt x="2"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83" name="Freeform 288">
              <a:extLst>
                <a:ext uri="{FF2B5EF4-FFF2-40B4-BE49-F238E27FC236}">
                  <a16:creationId xmlns:a16="http://schemas.microsoft.com/office/drawing/2014/main" id="{E3A0AEAA-9AA9-8C6C-6A36-52013A0C9BBF}"/>
                </a:ext>
              </a:extLst>
            </p:cNvPr>
            <p:cNvSpPr>
              <a:spLocks/>
            </p:cNvSpPr>
            <p:nvPr/>
          </p:nvSpPr>
          <p:spPr bwMode="auto">
            <a:xfrm>
              <a:off x="3529" y="1425"/>
              <a:ext cx="6" cy="11"/>
            </a:xfrm>
            <a:custGeom>
              <a:avLst/>
              <a:gdLst>
                <a:gd name="T0" fmla="*/ 46656 w 1"/>
                <a:gd name="T1" fmla="*/ 0 h 2"/>
                <a:gd name="T2" fmla="*/ 0 w 1"/>
                <a:gd name="T3" fmla="*/ 30283 h 2"/>
                <a:gd name="T4" fmla="*/ 0 w 1"/>
                <a:gd name="T5" fmla="*/ 55902 h 2"/>
                <a:gd name="T6" fmla="*/ 46656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84" name="Freeform 289">
              <a:extLst>
                <a:ext uri="{FF2B5EF4-FFF2-40B4-BE49-F238E27FC236}">
                  <a16:creationId xmlns:a16="http://schemas.microsoft.com/office/drawing/2014/main" id="{8B08D385-C349-9C2B-05EA-6ABF58E6D4A5}"/>
                </a:ext>
              </a:extLst>
            </p:cNvPr>
            <p:cNvSpPr>
              <a:spLocks/>
            </p:cNvSpPr>
            <p:nvPr/>
          </p:nvSpPr>
          <p:spPr bwMode="auto">
            <a:xfrm>
              <a:off x="3529" y="1425"/>
              <a:ext cx="6" cy="11"/>
            </a:xfrm>
            <a:custGeom>
              <a:avLst/>
              <a:gdLst>
                <a:gd name="T0" fmla="*/ 46656 w 1"/>
                <a:gd name="T1" fmla="*/ 0 h 2"/>
                <a:gd name="T2" fmla="*/ 0 w 1"/>
                <a:gd name="T3" fmla="*/ 30283 h 2"/>
                <a:gd name="T4" fmla="*/ 0 w 1"/>
                <a:gd name="T5" fmla="*/ 55902 h 2"/>
                <a:gd name="T6" fmla="*/ 46656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0" y="0"/>
                    <a:pt x="0" y="1"/>
                  </a:cubicBezTo>
                  <a:cubicBezTo>
                    <a:pt x="0" y="2"/>
                    <a:pt x="0" y="2"/>
                    <a:pt x="0" y="2"/>
                  </a:cubicBezTo>
                  <a:cubicBezTo>
                    <a:pt x="0" y="1"/>
                    <a:pt x="0" y="0"/>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85" name="Freeform 290">
              <a:extLst>
                <a:ext uri="{FF2B5EF4-FFF2-40B4-BE49-F238E27FC236}">
                  <a16:creationId xmlns:a16="http://schemas.microsoft.com/office/drawing/2014/main" id="{A5BD6DEF-514C-6479-BCDF-0B382FFF353A}"/>
                </a:ext>
              </a:extLst>
            </p:cNvPr>
            <p:cNvSpPr>
              <a:spLocks/>
            </p:cNvSpPr>
            <p:nvPr/>
          </p:nvSpPr>
          <p:spPr bwMode="auto">
            <a:xfrm>
              <a:off x="3552" y="1458"/>
              <a:ext cx="16" cy="17"/>
            </a:xfrm>
            <a:custGeom>
              <a:avLst/>
              <a:gdLst>
                <a:gd name="T0" fmla="*/ 68720 w 3"/>
                <a:gd name="T1" fmla="*/ 0 h 3"/>
                <a:gd name="T2" fmla="*/ 0 w 3"/>
                <a:gd name="T3" fmla="*/ 98997 h 3"/>
                <a:gd name="T4" fmla="*/ 0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86" name="Freeform 291">
              <a:extLst>
                <a:ext uri="{FF2B5EF4-FFF2-40B4-BE49-F238E27FC236}">
                  <a16:creationId xmlns:a16="http://schemas.microsoft.com/office/drawing/2014/main" id="{68A3E106-BE52-041D-41D7-54628E457689}"/>
                </a:ext>
              </a:extLst>
            </p:cNvPr>
            <p:cNvSpPr>
              <a:spLocks/>
            </p:cNvSpPr>
            <p:nvPr/>
          </p:nvSpPr>
          <p:spPr bwMode="auto">
            <a:xfrm>
              <a:off x="3552" y="1458"/>
              <a:ext cx="16" cy="17"/>
            </a:xfrm>
            <a:custGeom>
              <a:avLst/>
              <a:gdLst>
                <a:gd name="T0" fmla="*/ 68720 w 3"/>
                <a:gd name="T1" fmla="*/ 0 h 3"/>
                <a:gd name="T2" fmla="*/ 0 w 3"/>
                <a:gd name="T3" fmla="*/ 98997 h 3"/>
                <a:gd name="T4" fmla="*/ 0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3"/>
                  </a:cubicBezTo>
                  <a:cubicBezTo>
                    <a:pt x="0" y="3"/>
                    <a:pt x="0" y="3"/>
                    <a:pt x="0" y="3"/>
                  </a:cubicBezTo>
                  <a:cubicBezTo>
                    <a:pt x="1" y="1"/>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87" name="Freeform 292">
              <a:extLst>
                <a:ext uri="{FF2B5EF4-FFF2-40B4-BE49-F238E27FC236}">
                  <a16:creationId xmlns:a16="http://schemas.microsoft.com/office/drawing/2014/main" id="{541E2670-5CBA-0B79-E02A-2A7B908966F1}"/>
                </a:ext>
              </a:extLst>
            </p:cNvPr>
            <p:cNvSpPr>
              <a:spLocks/>
            </p:cNvSpPr>
            <p:nvPr/>
          </p:nvSpPr>
          <p:spPr bwMode="auto">
            <a:xfrm>
              <a:off x="3619" y="1497"/>
              <a:ext cx="17" cy="17"/>
            </a:xfrm>
            <a:custGeom>
              <a:avLst/>
              <a:gdLst>
                <a:gd name="T0" fmla="*/ 98997 w 3"/>
                <a:gd name="T1" fmla="*/ 0 h 3"/>
                <a:gd name="T2" fmla="*/ 0 w 3"/>
                <a:gd name="T3" fmla="*/ 63869 h 3"/>
                <a:gd name="T4" fmla="*/ 35128 w 3"/>
                <a:gd name="T5" fmla="*/ 63869 h 3"/>
                <a:gd name="T6" fmla="*/ 98997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88" name="Freeform 293">
              <a:extLst>
                <a:ext uri="{FF2B5EF4-FFF2-40B4-BE49-F238E27FC236}">
                  <a16:creationId xmlns:a16="http://schemas.microsoft.com/office/drawing/2014/main" id="{9EBE6E52-3F1D-45A4-8B08-B92E324E8BE6}"/>
                </a:ext>
              </a:extLst>
            </p:cNvPr>
            <p:cNvSpPr>
              <a:spLocks/>
            </p:cNvSpPr>
            <p:nvPr/>
          </p:nvSpPr>
          <p:spPr bwMode="auto">
            <a:xfrm>
              <a:off x="3619" y="1497"/>
              <a:ext cx="17" cy="17"/>
            </a:xfrm>
            <a:custGeom>
              <a:avLst/>
              <a:gdLst>
                <a:gd name="T0" fmla="*/ 98997 w 3"/>
                <a:gd name="T1" fmla="*/ 0 h 3"/>
                <a:gd name="T2" fmla="*/ 0 w 3"/>
                <a:gd name="T3" fmla="*/ 63869 h 3"/>
                <a:gd name="T4" fmla="*/ 35128 w 3"/>
                <a:gd name="T5" fmla="*/ 63869 h 3"/>
                <a:gd name="T6" fmla="*/ 98997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1"/>
                    <a:pt x="0" y="2"/>
                  </a:cubicBezTo>
                  <a:cubicBezTo>
                    <a:pt x="0" y="2"/>
                    <a:pt x="1" y="3"/>
                    <a:pt x="1" y="2"/>
                  </a:cubicBezTo>
                  <a:cubicBezTo>
                    <a:pt x="2" y="2"/>
                    <a:pt x="2" y="0"/>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89" name="Freeform 294">
              <a:extLst>
                <a:ext uri="{FF2B5EF4-FFF2-40B4-BE49-F238E27FC236}">
                  <a16:creationId xmlns:a16="http://schemas.microsoft.com/office/drawing/2014/main" id="{E790CC3B-029D-12C9-0CC4-658D99F6839C}"/>
                </a:ext>
              </a:extLst>
            </p:cNvPr>
            <p:cNvSpPr>
              <a:spLocks/>
            </p:cNvSpPr>
            <p:nvPr/>
          </p:nvSpPr>
          <p:spPr bwMode="auto">
            <a:xfrm>
              <a:off x="3725" y="1414"/>
              <a:ext cx="11" cy="5"/>
            </a:xfrm>
            <a:custGeom>
              <a:avLst/>
              <a:gdLst>
                <a:gd name="T0" fmla="*/ 55902 w 2"/>
                <a:gd name="T1" fmla="*/ 0 h 1"/>
                <a:gd name="T2" fmla="*/ 30283 w 2"/>
                <a:gd name="T3" fmla="*/ 0 h 1"/>
                <a:gd name="T4" fmla="*/ 0 w 2"/>
                <a:gd name="T5" fmla="*/ 15625 h 1"/>
                <a:gd name="T6" fmla="*/ 5590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90" name="Freeform 295">
              <a:extLst>
                <a:ext uri="{FF2B5EF4-FFF2-40B4-BE49-F238E27FC236}">
                  <a16:creationId xmlns:a16="http://schemas.microsoft.com/office/drawing/2014/main" id="{37407A0C-28CB-D286-43F4-0F74B424021A}"/>
                </a:ext>
              </a:extLst>
            </p:cNvPr>
            <p:cNvSpPr>
              <a:spLocks/>
            </p:cNvSpPr>
            <p:nvPr/>
          </p:nvSpPr>
          <p:spPr bwMode="auto">
            <a:xfrm>
              <a:off x="3725" y="1414"/>
              <a:ext cx="11" cy="5"/>
            </a:xfrm>
            <a:custGeom>
              <a:avLst/>
              <a:gdLst>
                <a:gd name="T0" fmla="*/ 55902 w 2"/>
                <a:gd name="T1" fmla="*/ 0 h 1"/>
                <a:gd name="T2" fmla="*/ 30283 w 2"/>
                <a:gd name="T3" fmla="*/ 0 h 1"/>
                <a:gd name="T4" fmla="*/ 0 w 2"/>
                <a:gd name="T5" fmla="*/ 15625 h 1"/>
                <a:gd name="T6" fmla="*/ 55902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1" y="0"/>
                    <a:pt x="1" y="0"/>
                  </a:cubicBezTo>
                  <a:cubicBezTo>
                    <a:pt x="0" y="0"/>
                    <a:pt x="0" y="1"/>
                    <a:pt x="0" y="1"/>
                  </a:cubicBezTo>
                  <a:cubicBezTo>
                    <a:pt x="0" y="0"/>
                    <a:pt x="2" y="1"/>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91" name="Freeform 296">
              <a:extLst>
                <a:ext uri="{FF2B5EF4-FFF2-40B4-BE49-F238E27FC236}">
                  <a16:creationId xmlns:a16="http://schemas.microsoft.com/office/drawing/2014/main" id="{C4863C3D-CBBA-3AF7-590A-C18373F02D03}"/>
                </a:ext>
              </a:extLst>
            </p:cNvPr>
            <p:cNvSpPr>
              <a:spLocks/>
            </p:cNvSpPr>
            <p:nvPr/>
          </p:nvSpPr>
          <p:spPr bwMode="auto">
            <a:xfrm>
              <a:off x="3641" y="1414"/>
              <a:ext cx="23" cy="22"/>
            </a:xfrm>
            <a:custGeom>
              <a:avLst/>
              <a:gdLst>
                <a:gd name="T0" fmla="*/ 144285 w 4"/>
                <a:gd name="T1" fmla="*/ 0 h 4"/>
                <a:gd name="T2" fmla="*/ 0 w 4"/>
                <a:gd name="T3" fmla="*/ 110809 h 4"/>
                <a:gd name="T4" fmla="*/ 14428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cubicBezTo>
                    <a:pt x="3" y="2"/>
                    <a:pt x="1" y="2"/>
                    <a:pt x="0" y="4"/>
                  </a:cubicBezTo>
                  <a:cubicBezTo>
                    <a:pt x="3" y="4"/>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92" name="Freeform 297">
              <a:extLst>
                <a:ext uri="{FF2B5EF4-FFF2-40B4-BE49-F238E27FC236}">
                  <a16:creationId xmlns:a16="http://schemas.microsoft.com/office/drawing/2014/main" id="{46319BF6-3104-4CB9-8734-D6FFC5F9965E}"/>
                </a:ext>
              </a:extLst>
            </p:cNvPr>
            <p:cNvSpPr>
              <a:spLocks/>
            </p:cNvSpPr>
            <p:nvPr/>
          </p:nvSpPr>
          <p:spPr bwMode="auto">
            <a:xfrm>
              <a:off x="3641" y="1414"/>
              <a:ext cx="23" cy="22"/>
            </a:xfrm>
            <a:custGeom>
              <a:avLst/>
              <a:gdLst>
                <a:gd name="T0" fmla="*/ 144285 w 4"/>
                <a:gd name="T1" fmla="*/ 0 h 4"/>
                <a:gd name="T2" fmla="*/ 0 w 4"/>
                <a:gd name="T3" fmla="*/ 110809 h 4"/>
                <a:gd name="T4" fmla="*/ 14428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cubicBezTo>
                    <a:pt x="3" y="2"/>
                    <a:pt x="1" y="2"/>
                    <a:pt x="0" y="4"/>
                  </a:cubicBezTo>
                  <a:cubicBezTo>
                    <a:pt x="3" y="4"/>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93" name="Freeform 298">
              <a:extLst>
                <a:ext uri="{FF2B5EF4-FFF2-40B4-BE49-F238E27FC236}">
                  <a16:creationId xmlns:a16="http://schemas.microsoft.com/office/drawing/2014/main" id="{1B88F7EA-8FA3-1A43-70A7-CA6149E33A4F}"/>
                </a:ext>
              </a:extLst>
            </p:cNvPr>
            <p:cNvSpPr>
              <a:spLocks/>
            </p:cNvSpPr>
            <p:nvPr/>
          </p:nvSpPr>
          <p:spPr bwMode="auto">
            <a:xfrm>
              <a:off x="3624" y="1374"/>
              <a:ext cx="34" cy="17"/>
            </a:xfrm>
            <a:custGeom>
              <a:avLst/>
              <a:gdLst>
                <a:gd name="T0" fmla="*/ 199059 w 6"/>
                <a:gd name="T1" fmla="*/ 0 h 3"/>
                <a:gd name="T2" fmla="*/ 0 w 6"/>
                <a:gd name="T3" fmla="*/ 98997 h 3"/>
                <a:gd name="T4" fmla="*/ 163959 w 6"/>
                <a:gd name="T5" fmla="*/ 0 h 3"/>
                <a:gd name="T6" fmla="*/ 199059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6" y="0"/>
                  </a:moveTo>
                  <a:cubicBezTo>
                    <a:pt x="4" y="1"/>
                    <a:pt x="2" y="1"/>
                    <a:pt x="0" y="3"/>
                  </a:cubicBezTo>
                  <a:cubicBezTo>
                    <a:pt x="2" y="3"/>
                    <a:pt x="3" y="1"/>
                    <a:pt x="5" y="0"/>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94" name="Freeform 299">
              <a:extLst>
                <a:ext uri="{FF2B5EF4-FFF2-40B4-BE49-F238E27FC236}">
                  <a16:creationId xmlns:a16="http://schemas.microsoft.com/office/drawing/2014/main" id="{BFD1C1DE-C922-03B5-4600-231DE7293452}"/>
                </a:ext>
              </a:extLst>
            </p:cNvPr>
            <p:cNvSpPr>
              <a:spLocks/>
            </p:cNvSpPr>
            <p:nvPr/>
          </p:nvSpPr>
          <p:spPr bwMode="auto">
            <a:xfrm>
              <a:off x="3624" y="1374"/>
              <a:ext cx="34" cy="17"/>
            </a:xfrm>
            <a:custGeom>
              <a:avLst/>
              <a:gdLst>
                <a:gd name="T0" fmla="*/ 199059 w 6"/>
                <a:gd name="T1" fmla="*/ 0 h 3"/>
                <a:gd name="T2" fmla="*/ 0 w 6"/>
                <a:gd name="T3" fmla="*/ 98997 h 3"/>
                <a:gd name="T4" fmla="*/ 163959 w 6"/>
                <a:gd name="T5" fmla="*/ 0 h 3"/>
                <a:gd name="T6" fmla="*/ 199059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6" y="0"/>
                  </a:moveTo>
                  <a:cubicBezTo>
                    <a:pt x="4" y="1"/>
                    <a:pt x="2" y="1"/>
                    <a:pt x="0" y="3"/>
                  </a:cubicBezTo>
                  <a:cubicBezTo>
                    <a:pt x="2" y="3"/>
                    <a:pt x="3" y="1"/>
                    <a:pt x="5" y="0"/>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95" name="Freeform 300">
              <a:extLst>
                <a:ext uri="{FF2B5EF4-FFF2-40B4-BE49-F238E27FC236}">
                  <a16:creationId xmlns:a16="http://schemas.microsoft.com/office/drawing/2014/main" id="{6A42842E-1B12-B4E8-AD11-7811CEB2290B}"/>
                </a:ext>
              </a:extLst>
            </p:cNvPr>
            <p:cNvSpPr>
              <a:spLocks/>
            </p:cNvSpPr>
            <p:nvPr/>
          </p:nvSpPr>
          <p:spPr bwMode="auto">
            <a:xfrm>
              <a:off x="3563" y="1330"/>
              <a:ext cx="33" cy="28"/>
            </a:xfrm>
            <a:custGeom>
              <a:avLst/>
              <a:gdLst>
                <a:gd name="T0" fmla="*/ 166557 w 6"/>
                <a:gd name="T1" fmla="*/ 0 h 5"/>
                <a:gd name="T2" fmla="*/ 30283 w 6"/>
                <a:gd name="T3" fmla="*/ 93419 h 5"/>
                <a:gd name="T4" fmla="*/ 30283 w 6"/>
                <a:gd name="T5" fmla="*/ 154353 h 5"/>
                <a:gd name="T6" fmla="*/ 55902 w 6"/>
                <a:gd name="T7" fmla="*/ 120988 h 5"/>
                <a:gd name="T8" fmla="*/ 140938 w 6"/>
                <a:gd name="T9" fmla="*/ 33365 h 5"/>
                <a:gd name="T10" fmla="*/ 166557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96" name="Freeform 301">
              <a:extLst>
                <a:ext uri="{FF2B5EF4-FFF2-40B4-BE49-F238E27FC236}">
                  <a16:creationId xmlns:a16="http://schemas.microsoft.com/office/drawing/2014/main" id="{3C589D92-40C9-6356-6B4F-F3CCFF2B2A4B}"/>
                </a:ext>
              </a:extLst>
            </p:cNvPr>
            <p:cNvSpPr>
              <a:spLocks/>
            </p:cNvSpPr>
            <p:nvPr/>
          </p:nvSpPr>
          <p:spPr bwMode="auto">
            <a:xfrm>
              <a:off x="3563" y="1330"/>
              <a:ext cx="33" cy="28"/>
            </a:xfrm>
            <a:custGeom>
              <a:avLst/>
              <a:gdLst>
                <a:gd name="T0" fmla="*/ 166557 w 6"/>
                <a:gd name="T1" fmla="*/ 0 h 5"/>
                <a:gd name="T2" fmla="*/ 30283 w 6"/>
                <a:gd name="T3" fmla="*/ 93419 h 5"/>
                <a:gd name="T4" fmla="*/ 30283 w 6"/>
                <a:gd name="T5" fmla="*/ 154353 h 5"/>
                <a:gd name="T6" fmla="*/ 55902 w 6"/>
                <a:gd name="T7" fmla="*/ 120988 h 5"/>
                <a:gd name="T8" fmla="*/ 140938 w 6"/>
                <a:gd name="T9" fmla="*/ 33365 h 5"/>
                <a:gd name="T10" fmla="*/ 166557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0"/>
                  </a:moveTo>
                  <a:cubicBezTo>
                    <a:pt x="5" y="2"/>
                    <a:pt x="2" y="1"/>
                    <a:pt x="1" y="3"/>
                  </a:cubicBezTo>
                  <a:cubicBezTo>
                    <a:pt x="1" y="4"/>
                    <a:pt x="0" y="4"/>
                    <a:pt x="1" y="5"/>
                  </a:cubicBezTo>
                  <a:cubicBezTo>
                    <a:pt x="1" y="5"/>
                    <a:pt x="2" y="5"/>
                    <a:pt x="2" y="4"/>
                  </a:cubicBezTo>
                  <a:cubicBezTo>
                    <a:pt x="3" y="3"/>
                    <a:pt x="4" y="2"/>
                    <a:pt x="5" y="1"/>
                  </a:cubicBezTo>
                  <a:lnTo>
                    <a:pt x="6"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97" name="Freeform 302">
              <a:extLst>
                <a:ext uri="{FF2B5EF4-FFF2-40B4-BE49-F238E27FC236}">
                  <a16:creationId xmlns:a16="http://schemas.microsoft.com/office/drawing/2014/main" id="{7335D0B4-D54D-4602-7B38-C2D6C1C6CCA5}"/>
                </a:ext>
              </a:extLst>
            </p:cNvPr>
            <p:cNvSpPr>
              <a:spLocks/>
            </p:cNvSpPr>
            <p:nvPr/>
          </p:nvSpPr>
          <p:spPr bwMode="auto">
            <a:xfrm>
              <a:off x="3669" y="1302"/>
              <a:ext cx="22" cy="17"/>
            </a:xfrm>
            <a:custGeom>
              <a:avLst/>
              <a:gdLst>
                <a:gd name="T0" fmla="*/ 110809 w 4"/>
                <a:gd name="T1" fmla="*/ 0 h 3"/>
                <a:gd name="T2" fmla="*/ 0 w 4"/>
                <a:gd name="T3" fmla="*/ 63869 h 3"/>
                <a:gd name="T4" fmla="*/ 30283 w 4"/>
                <a:gd name="T5" fmla="*/ 98997 h 3"/>
                <a:gd name="T6" fmla="*/ 86031 w 4"/>
                <a:gd name="T7" fmla="*/ 35128 h 3"/>
                <a:gd name="T8" fmla="*/ 110809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198" name="Freeform 303">
              <a:extLst>
                <a:ext uri="{FF2B5EF4-FFF2-40B4-BE49-F238E27FC236}">
                  <a16:creationId xmlns:a16="http://schemas.microsoft.com/office/drawing/2014/main" id="{241E55DD-C4A9-51E9-848E-5166AFA0BF1E}"/>
                </a:ext>
              </a:extLst>
            </p:cNvPr>
            <p:cNvSpPr>
              <a:spLocks/>
            </p:cNvSpPr>
            <p:nvPr/>
          </p:nvSpPr>
          <p:spPr bwMode="auto">
            <a:xfrm>
              <a:off x="3669" y="1302"/>
              <a:ext cx="22" cy="17"/>
            </a:xfrm>
            <a:custGeom>
              <a:avLst/>
              <a:gdLst>
                <a:gd name="T0" fmla="*/ 110809 w 4"/>
                <a:gd name="T1" fmla="*/ 0 h 3"/>
                <a:gd name="T2" fmla="*/ 0 w 4"/>
                <a:gd name="T3" fmla="*/ 63869 h 3"/>
                <a:gd name="T4" fmla="*/ 30283 w 4"/>
                <a:gd name="T5" fmla="*/ 98997 h 3"/>
                <a:gd name="T6" fmla="*/ 86031 w 4"/>
                <a:gd name="T7" fmla="*/ 35128 h 3"/>
                <a:gd name="T8" fmla="*/ 110809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0"/>
                  </a:moveTo>
                  <a:cubicBezTo>
                    <a:pt x="2" y="1"/>
                    <a:pt x="1" y="1"/>
                    <a:pt x="0" y="2"/>
                  </a:cubicBezTo>
                  <a:cubicBezTo>
                    <a:pt x="0" y="3"/>
                    <a:pt x="1" y="3"/>
                    <a:pt x="1" y="3"/>
                  </a:cubicBezTo>
                  <a:cubicBezTo>
                    <a:pt x="2" y="3"/>
                    <a:pt x="2" y="2"/>
                    <a:pt x="3" y="1"/>
                  </a:cubicBezTo>
                  <a:cubicBezTo>
                    <a:pt x="3" y="1"/>
                    <a:pt x="3"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199" name="Freeform 304">
              <a:extLst>
                <a:ext uri="{FF2B5EF4-FFF2-40B4-BE49-F238E27FC236}">
                  <a16:creationId xmlns:a16="http://schemas.microsoft.com/office/drawing/2014/main" id="{4588DE7C-019A-2A3E-22D2-C6DF94CA6D13}"/>
                </a:ext>
              </a:extLst>
            </p:cNvPr>
            <p:cNvSpPr>
              <a:spLocks/>
            </p:cNvSpPr>
            <p:nvPr/>
          </p:nvSpPr>
          <p:spPr bwMode="auto">
            <a:xfrm>
              <a:off x="3736" y="1319"/>
              <a:ext cx="23" cy="33"/>
            </a:xfrm>
            <a:custGeom>
              <a:avLst/>
              <a:gdLst>
                <a:gd name="T0" fmla="*/ 144285 w 4"/>
                <a:gd name="T1" fmla="*/ 0 h 6"/>
                <a:gd name="T2" fmla="*/ 38220 w 4"/>
                <a:gd name="T3" fmla="*/ 140938 h 6"/>
                <a:gd name="T4" fmla="*/ 75480 w 4"/>
                <a:gd name="T5" fmla="*/ 140938 h 6"/>
                <a:gd name="T6" fmla="*/ 144285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00" name="Freeform 305">
              <a:extLst>
                <a:ext uri="{FF2B5EF4-FFF2-40B4-BE49-F238E27FC236}">
                  <a16:creationId xmlns:a16="http://schemas.microsoft.com/office/drawing/2014/main" id="{3F6E22EF-5B32-273B-817B-0B1938153BE6}"/>
                </a:ext>
              </a:extLst>
            </p:cNvPr>
            <p:cNvSpPr>
              <a:spLocks/>
            </p:cNvSpPr>
            <p:nvPr/>
          </p:nvSpPr>
          <p:spPr bwMode="auto">
            <a:xfrm>
              <a:off x="3736" y="1319"/>
              <a:ext cx="23" cy="33"/>
            </a:xfrm>
            <a:custGeom>
              <a:avLst/>
              <a:gdLst>
                <a:gd name="T0" fmla="*/ 144285 w 4"/>
                <a:gd name="T1" fmla="*/ 0 h 6"/>
                <a:gd name="T2" fmla="*/ 38220 w 4"/>
                <a:gd name="T3" fmla="*/ 140938 h 6"/>
                <a:gd name="T4" fmla="*/ 75480 w 4"/>
                <a:gd name="T5" fmla="*/ 140938 h 6"/>
                <a:gd name="T6" fmla="*/ 144285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4" y="0"/>
                  </a:moveTo>
                  <a:cubicBezTo>
                    <a:pt x="2" y="1"/>
                    <a:pt x="1" y="3"/>
                    <a:pt x="1" y="5"/>
                  </a:cubicBezTo>
                  <a:cubicBezTo>
                    <a:pt x="0" y="6"/>
                    <a:pt x="1" y="5"/>
                    <a:pt x="2" y="5"/>
                  </a:cubicBezTo>
                  <a:cubicBezTo>
                    <a:pt x="2" y="4"/>
                    <a:pt x="2" y="1"/>
                    <a:pt x="4"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01" name="Freeform 306">
              <a:extLst>
                <a:ext uri="{FF2B5EF4-FFF2-40B4-BE49-F238E27FC236}">
                  <a16:creationId xmlns:a16="http://schemas.microsoft.com/office/drawing/2014/main" id="{F57A650A-F6D7-278E-4260-5705F212F9C3}"/>
                </a:ext>
              </a:extLst>
            </p:cNvPr>
            <p:cNvSpPr>
              <a:spLocks/>
            </p:cNvSpPr>
            <p:nvPr/>
          </p:nvSpPr>
          <p:spPr bwMode="auto">
            <a:xfrm>
              <a:off x="3787" y="1212"/>
              <a:ext cx="16" cy="28"/>
            </a:xfrm>
            <a:custGeom>
              <a:avLst/>
              <a:gdLst>
                <a:gd name="T0" fmla="*/ 68720 w 3"/>
                <a:gd name="T1" fmla="*/ 0 h 5"/>
                <a:gd name="T2" fmla="*/ 0 w 3"/>
                <a:gd name="T3" fmla="*/ 120988 h 5"/>
                <a:gd name="T4" fmla="*/ 21845 w 3"/>
                <a:gd name="T5" fmla="*/ 154353 h 5"/>
                <a:gd name="T6" fmla="*/ 47787 w 3"/>
                <a:gd name="T7" fmla="*/ 33365 h 5"/>
                <a:gd name="T8" fmla="*/ 68720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02" name="Freeform 307">
              <a:extLst>
                <a:ext uri="{FF2B5EF4-FFF2-40B4-BE49-F238E27FC236}">
                  <a16:creationId xmlns:a16="http://schemas.microsoft.com/office/drawing/2014/main" id="{981F403F-3F7D-20B0-3CEA-D57B7FD39B7D}"/>
                </a:ext>
              </a:extLst>
            </p:cNvPr>
            <p:cNvSpPr>
              <a:spLocks/>
            </p:cNvSpPr>
            <p:nvPr/>
          </p:nvSpPr>
          <p:spPr bwMode="auto">
            <a:xfrm>
              <a:off x="3787" y="1212"/>
              <a:ext cx="16" cy="28"/>
            </a:xfrm>
            <a:custGeom>
              <a:avLst/>
              <a:gdLst>
                <a:gd name="T0" fmla="*/ 68720 w 3"/>
                <a:gd name="T1" fmla="*/ 0 h 5"/>
                <a:gd name="T2" fmla="*/ 0 w 3"/>
                <a:gd name="T3" fmla="*/ 120988 h 5"/>
                <a:gd name="T4" fmla="*/ 21845 w 3"/>
                <a:gd name="T5" fmla="*/ 154353 h 5"/>
                <a:gd name="T6" fmla="*/ 47787 w 3"/>
                <a:gd name="T7" fmla="*/ 33365 h 5"/>
                <a:gd name="T8" fmla="*/ 68720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0"/>
                  </a:moveTo>
                  <a:cubicBezTo>
                    <a:pt x="2" y="2"/>
                    <a:pt x="0" y="3"/>
                    <a:pt x="0" y="4"/>
                  </a:cubicBezTo>
                  <a:cubicBezTo>
                    <a:pt x="0" y="5"/>
                    <a:pt x="1" y="5"/>
                    <a:pt x="1" y="5"/>
                  </a:cubicBezTo>
                  <a:cubicBezTo>
                    <a:pt x="2" y="4"/>
                    <a:pt x="2" y="2"/>
                    <a:pt x="2" y="1"/>
                  </a:cubicBezTo>
                  <a:lnTo>
                    <a:pt x="3" y="0"/>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03" name="Freeform 308">
              <a:extLst>
                <a:ext uri="{FF2B5EF4-FFF2-40B4-BE49-F238E27FC236}">
                  <a16:creationId xmlns:a16="http://schemas.microsoft.com/office/drawing/2014/main" id="{5EE5204B-FA35-739E-4200-79604CBB043D}"/>
                </a:ext>
              </a:extLst>
            </p:cNvPr>
            <p:cNvSpPr>
              <a:spLocks/>
            </p:cNvSpPr>
            <p:nvPr/>
          </p:nvSpPr>
          <p:spPr bwMode="auto">
            <a:xfrm>
              <a:off x="2556" y="1738"/>
              <a:ext cx="39" cy="28"/>
            </a:xfrm>
            <a:custGeom>
              <a:avLst/>
              <a:gdLst>
                <a:gd name="T0" fmla="*/ 209090 w 7"/>
                <a:gd name="T1" fmla="*/ 33365 h 5"/>
                <a:gd name="T2" fmla="*/ 150300 w 7"/>
                <a:gd name="T3" fmla="*/ 0 h 5"/>
                <a:gd name="T4" fmla="*/ 0 w 7"/>
                <a:gd name="T5" fmla="*/ 154353 h 5"/>
                <a:gd name="T6" fmla="*/ 0 60000 65536"/>
                <a:gd name="T7" fmla="*/ 0 60000 65536"/>
                <a:gd name="T8" fmla="*/ 0 60000 65536"/>
              </a:gdLst>
              <a:ahLst/>
              <a:cxnLst>
                <a:cxn ang="T6">
                  <a:pos x="T0" y="T1"/>
                </a:cxn>
                <a:cxn ang="T7">
                  <a:pos x="T2" y="T3"/>
                </a:cxn>
                <a:cxn ang="T8">
                  <a:pos x="T4" y="T5"/>
                </a:cxn>
              </a:cxnLst>
              <a:rect l="0" t="0" r="r" b="b"/>
              <a:pathLst>
                <a:path w="7" h="5">
                  <a:moveTo>
                    <a:pt x="7" y="1"/>
                  </a:moveTo>
                  <a:cubicBezTo>
                    <a:pt x="7" y="0"/>
                    <a:pt x="5" y="0"/>
                    <a:pt x="5" y="0"/>
                  </a:cubicBezTo>
                  <a:cubicBezTo>
                    <a:pt x="4" y="0"/>
                    <a:pt x="3" y="4"/>
                    <a:pt x="0" y="5"/>
                  </a:cubicBezTo>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04" name="Freeform 309">
              <a:extLst>
                <a:ext uri="{FF2B5EF4-FFF2-40B4-BE49-F238E27FC236}">
                  <a16:creationId xmlns:a16="http://schemas.microsoft.com/office/drawing/2014/main" id="{F3EE0E98-5AF7-6DDF-FA5A-FBC7A8B5F394}"/>
                </a:ext>
              </a:extLst>
            </p:cNvPr>
            <p:cNvSpPr>
              <a:spLocks/>
            </p:cNvSpPr>
            <p:nvPr/>
          </p:nvSpPr>
          <p:spPr bwMode="auto">
            <a:xfrm>
              <a:off x="2584" y="1749"/>
              <a:ext cx="280" cy="207"/>
            </a:xfrm>
            <a:custGeom>
              <a:avLst/>
              <a:gdLst>
                <a:gd name="T0" fmla="*/ 1387714 w 50"/>
                <a:gd name="T1" fmla="*/ 33271 h 37"/>
                <a:gd name="T2" fmla="*/ 1112339 w 50"/>
                <a:gd name="T3" fmla="*/ 60752 h 37"/>
                <a:gd name="T4" fmla="*/ 120988 w 50"/>
                <a:gd name="T5" fmla="*/ 0 h 37"/>
                <a:gd name="T6" fmla="*/ 33365 w 50"/>
                <a:gd name="T7" fmla="*/ 0 h 37"/>
                <a:gd name="T8" fmla="*/ 0 w 50"/>
                <a:gd name="T9" fmla="*/ 92993 h 37"/>
                <a:gd name="T10" fmla="*/ 462213 w 50"/>
                <a:gd name="T11" fmla="*/ 581010 h 37"/>
                <a:gd name="T12" fmla="*/ 584114 w 50"/>
                <a:gd name="T13" fmla="*/ 707274 h 37"/>
                <a:gd name="T14" fmla="*/ 710024 w 50"/>
                <a:gd name="T15" fmla="*/ 1102118 h 37"/>
                <a:gd name="T16" fmla="*/ 1112339 w 50"/>
                <a:gd name="T17" fmla="*/ 827748 h 37"/>
                <a:gd name="T18" fmla="*/ 1508539 w 50"/>
                <a:gd name="T19" fmla="*/ 246889 h 37"/>
                <a:gd name="T20" fmla="*/ 1508539 w 50"/>
                <a:gd name="T21" fmla="*/ 92993 h 37"/>
                <a:gd name="T22" fmla="*/ 1387714 w 50"/>
                <a:gd name="T23" fmla="*/ 33271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05" name="Freeform 310">
              <a:extLst>
                <a:ext uri="{FF2B5EF4-FFF2-40B4-BE49-F238E27FC236}">
                  <a16:creationId xmlns:a16="http://schemas.microsoft.com/office/drawing/2014/main" id="{AF8EB5FF-17D5-609E-8A37-45A0AB87DF2F}"/>
                </a:ext>
              </a:extLst>
            </p:cNvPr>
            <p:cNvSpPr>
              <a:spLocks/>
            </p:cNvSpPr>
            <p:nvPr/>
          </p:nvSpPr>
          <p:spPr bwMode="auto">
            <a:xfrm>
              <a:off x="2584" y="1749"/>
              <a:ext cx="280" cy="207"/>
            </a:xfrm>
            <a:custGeom>
              <a:avLst/>
              <a:gdLst>
                <a:gd name="T0" fmla="*/ 1387714 w 50"/>
                <a:gd name="T1" fmla="*/ 33271 h 37"/>
                <a:gd name="T2" fmla="*/ 1112339 w 50"/>
                <a:gd name="T3" fmla="*/ 60752 h 37"/>
                <a:gd name="T4" fmla="*/ 120988 w 50"/>
                <a:gd name="T5" fmla="*/ 0 h 37"/>
                <a:gd name="T6" fmla="*/ 33365 w 50"/>
                <a:gd name="T7" fmla="*/ 0 h 37"/>
                <a:gd name="T8" fmla="*/ 0 w 50"/>
                <a:gd name="T9" fmla="*/ 92993 h 37"/>
                <a:gd name="T10" fmla="*/ 462213 w 50"/>
                <a:gd name="T11" fmla="*/ 581010 h 37"/>
                <a:gd name="T12" fmla="*/ 584114 w 50"/>
                <a:gd name="T13" fmla="*/ 707274 h 37"/>
                <a:gd name="T14" fmla="*/ 710024 w 50"/>
                <a:gd name="T15" fmla="*/ 1102118 h 37"/>
                <a:gd name="T16" fmla="*/ 1112339 w 50"/>
                <a:gd name="T17" fmla="*/ 827748 h 37"/>
                <a:gd name="T18" fmla="*/ 1508539 w 50"/>
                <a:gd name="T19" fmla="*/ 246889 h 37"/>
                <a:gd name="T20" fmla="*/ 1508539 w 50"/>
                <a:gd name="T21" fmla="*/ 92993 h 37"/>
                <a:gd name="T22" fmla="*/ 1387714 w 50"/>
                <a:gd name="T23" fmla="*/ 33271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37">
                  <a:moveTo>
                    <a:pt x="45" y="1"/>
                  </a:moveTo>
                  <a:cubicBezTo>
                    <a:pt x="42" y="0"/>
                    <a:pt x="39" y="2"/>
                    <a:pt x="36" y="2"/>
                  </a:cubicBezTo>
                  <a:cubicBezTo>
                    <a:pt x="25" y="2"/>
                    <a:pt x="14" y="4"/>
                    <a:pt x="4" y="0"/>
                  </a:cubicBezTo>
                  <a:cubicBezTo>
                    <a:pt x="3" y="0"/>
                    <a:pt x="2" y="0"/>
                    <a:pt x="1" y="0"/>
                  </a:cubicBezTo>
                  <a:cubicBezTo>
                    <a:pt x="0" y="0"/>
                    <a:pt x="0" y="2"/>
                    <a:pt x="0" y="3"/>
                  </a:cubicBezTo>
                  <a:cubicBezTo>
                    <a:pt x="2" y="10"/>
                    <a:pt x="8" y="16"/>
                    <a:pt x="15" y="19"/>
                  </a:cubicBezTo>
                  <a:cubicBezTo>
                    <a:pt x="17" y="20"/>
                    <a:pt x="18" y="22"/>
                    <a:pt x="19" y="23"/>
                  </a:cubicBezTo>
                  <a:cubicBezTo>
                    <a:pt x="22" y="27"/>
                    <a:pt x="21" y="32"/>
                    <a:pt x="23" y="36"/>
                  </a:cubicBezTo>
                  <a:cubicBezTo>
                    <a:pt x="29" y="37"/>
                    <a:pt x="34" y="31"/>
                    <a:pt x="36" y="27"/>
                  </a:cubicBezTo>
                  <a:cubicBezTo>
                    <a:pt x="39" y="20"/>
                    <a:pt x="44" y="14"/>
                    <a:pt x="49" y="8"/>
                  </a:cubicBezTo>
                  <a:cubicBezTo>
                    <a:pt x="50" y="7"/>
                    <a:pt x="49" y="5"/>
                    <a:pt x="49" y="3"/>
                  </a:cubicBezTo>
                  <a:cubicBezTo>
                    <a:pt x="49" y="2"/>
                    <a:pt x="47" y="1"/>
                    <a:pt x="45"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06" name="Freeform 311">
              <a:extLst>
                <a:ext uri="{FF2B5EF4-FFF2-40B4-BE49-F238E27FC236}">
                  <a16:creationId xmlns:a16="http://schemas.microsoft.com/office/drawing/2014/main" id="{E9A88679-EB74-9DF1-45FE-FFBEA43FD30D}"/>
                </a:ext>
              </a:extLst>
            </p:cNvPr>
            <p:cNvSpPr>
              <a:spLocks noEditPoints="1"/>
            </p:cNvSpPr>
            <p:nvPr/>
          </p:nvSpPr>
          <p:spPr bwMode="auto">
            <a:xfrm>
              <a:off x="2718" y="1743"/>
              <a:ext cx="118" cy="118"/>
            </a:xfrm>
            <a:custGeom>
              <a:avLst/>
              <a:gdLst>
                <a:gd name="T0" fmla="*/ 470511 w 21"/>
                <a:gd name="T1" fmla="*/ 33877 h 21"/>
                <a:gd name="T2" fmla="*/ 470511 w 21"/>
                <a:gd name="T3" fmla="*/ 33877 h 21"/>
                <a:gd name="T4" fmla="*/ 470511 w 21"/>
                <a:gd name="T5" fmla="*/ 33877 h 21"/>
                <a:gd name="T6" fmla="*/ 408752 w 21"/>
                <a:gd name="T7" fmla="*/ 33877 h 21"/>
                <a:gd name="T8" fmla="*/ 408752 w 21"/>
                <a:gd name="T9" fmla="*/ 95636 h 21"/>
                <a:gd name="T10" fmla="*/ 408752 w 21"/>
                <a:gd name="T11" fmla="*/ 95636 h 21"/>
                <a:gd name="T12" fmla="*/ 346836 w 21"/>
                <a:gd name="T13" fmla="*/ 33877 h 21"/>
                <a:gd name="T14" fmla="*/ 374875 w 21"/>
                <a:gd name="T15" fmla="*/ 95636 h 21"/>
                <a:gd name="T16" fmla="*/ 346836 w 21"/>
                <a:gd name="T17" fmla="*/ 33877 h 21"/>
                <a:gd name="T18" fmla="*/ 95636 w 21"/>
                <a:gd name="T19" fmla="*/ 504388 h 21"/>
                <a:gd name="T20" fmla="*/ 123642 w 21"/>
                <a:gd name="T21" fmla="*/ 190356 h 21"/>
                <a:gd name="T22" fmla="*/ 95636 w 21"/>
                <a:gd name="T23" fmla="*/ 599142 h 21"/>
                <a:gd name="T24" fmla="*/ 123642 w 21"/>
                <a:gd name="T25" fmla="*/ 599142 h 21"/>
                <a:gd name="T26" fmla="*/ 123642 w 21"/>
                <a:gd name="T27" fmla="*/ 599142 h 21"/>
                <a:gd name="T28" fmla="*/ 95636 w 21"/>
                <a:gd name="T29" fmla="*/ 626990 h 21"/>
                <a:gd name="T30" fmla="*/ 95636 w 21"/>
                <a:gd name="T31" fmla="*/ 626990 h 21"/>
                <a:gd name="T32" fmla="*/ 95636 w 21"/>
                <a:gd name="T33" fmla="*/ 626990 h 21"/>
                <a:gd name="T34" fmla="*/ 123642 w 21"/>
                <a:gd name="T35" fmla="*/ 660867 h 21"/>
                <a:gd name="T36" fmla="*/ 156479 w 21"/>
                <a:gd name="T37" fmla="*/ 626990 h 21"/>
                <a:gd name="T38" fmla="*/ 123642 w 21"/>
                <a:gd name="T39" fmla="*/ 660867 h 21"/>
                <a:gd name="T40" fmla="*/ 218396 w 21"/>
                <a:gd name="T41" fmla="*/ 626990 h 21"/>
                <a:gd name="T42" fmla="*/ 190356 w 21"/>
                <a:gd name="T43" fmla="*/ 626990 h 21"/>
                <a:gd name="T44" fmla="*/ 218396 w 21"/>
                <a:gd name="T45" fmla="*/ 626990 h 21"/>
                <a:gd name="T46" fmla="*/ 286184 w 21"/>
                <a:gd name="T47" fmla="*/ 408752 h 21"/>
                <a:gd name="T48" fmla="*/ 218396 w 21"/>
                <a:gd name="T49" fmla="*/ 626990 h 21"/>
                <a:gd name="T50" fmla="*/ 314032 w 21"/>
                <a:gd name="T51" fmla="*/ 374875 h 21"/>
                <a:gd name="T52" fmla="*/ 314032 w 21"/>
                <a:gd name="T53" fmla="*/ 374875 h 21"/>
                <a:gd name="T54" fmla="*/ 314032 w 21"/>
                <a:gd name="T55" fmla="*/ 374875 h 21"/>
                <a:gd name="T56" fmla="*/ 314032 w 21"/>
                <a:gd name="T57" fmla="*/ 374875 h 21"/>
                <a:gd name="T58" fmla="*/ 286184 w 21"/>
                <a:gd name="T59" fmla="*/ 374875 h 21"/>
                <a:gd name="T60" fmla="*/ 286184 w 21"/>
                <a:gd name="T61" fmla="*/ 374875 h 21"/>
                <a:gd name="T62" fmla="*/ 314032 w 21"/>
                <a:gd name="T63" fmla="*/ 374875 h 21"/>
                <a:gd name="T64" fmla="*/ 286184 w 21"/>
                <a:gd name="T65" fmla="*/ 346836 h 21"/>
                <a:gd name="T66" fmla="*/ 286184 w 21"/>
                <a:gd name="T67" fmla="*/ 346836 h 21"/>
                <a:gd name="T68" fmla="*/ 374875 w 21"/>
                <a:gd name="T69" fmla="*/ 252273 h 21"/>
                <a:gd name="T70" fmla="*/ 374875 w 21"/>
                <a:gd name="T71" fmla="*/ 252273 h 21"/>
                <a:gd name="T72" fmla="*/ 374875 w 21"/>
                <a:gd name="T73" fmla="*/ 218396 h 21"/>
                <a:gd name="T74" fmla="*/ 374875 w 21"/>
                <a:gd name="T75" fmla="*/ 252273 h 21"/>
                <a:gd name="T76" fmla="*/ 599142 w 21"/>
                <a:gd name="T77" fmla="*/ 61725 h 21"/>
                <a:gd name="T78" fmla="*/ 442663 w 21"/>
                <a:gd name="T79" fmla="*/ 190356 h 21"/>
                <a:gd name="T80" fmla="*/ 599142 w 21"/>
                <a:gd name="T81" fmla="*/ 61725 h 21"/>
                <a:gd name="T82" fmla="*/ 626990 w 21"/>
                <a:gd name="T83" fmla="*/ 33877 h 21"/>
                <a:gd name="T84" fmla="*/ 599142 w 21"/>
                <a:gd name="T85" fmla="*/ 61725 h 21"/>
                <a:gd name="T86" fmla="*/ 626990 w 21"/>
                <a:gd name="T87" fmla="*/ 33877 h 21"/>
                <a:gd name="T88" fmla="*/ 470511 w 21"/>
                <a:gd name="T89" fmla="*/ 61725 h 21"/>
                <a:gd name="T90" fmla="*/ 504388 w 21"/>
                <a:gd name="T91" fmla="*/ 61725 h 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21">
                  <a:moveTo>
                    <a:pt x="15" y="2"/>
                  </a:moveTo>
                  <a:lnTo>
                    <a:pt x="15" y="2"/>
                  </a:lnTo>
                  <a:lnTo>
                    <a:pt x="15" y="1"/>
                  </a:lnTo>
                  <a:lnTo>
                    <a:pt x="15" y="2"/>
                  </a:lnTo>
                  <a:close/>
                  <a:moveTo>
                    <a:pt x="15" y="1"/>
                  </a:moveTo>
                  <a:lnTo>
                    <a:pt x="15" y="1"/>
                  </a:lnTo>
                  <a:lnTo>
                    <a:pt x="15" y="2"/>
                  </a:lnTo>
                  <a:lnTo>
                    <a:pt x="15" y="1"/>
                  </a:lnTo>
                  <a:close/>
                  <a:moveTo>
                    <a:pt x="15" y="2"/>
                  </a:moveTo>
                  <a:cubicBezTo>
                    <a:pt x="15" y="2"/>
                    <a:pt x="14" y="2"/>
                    <a:pt x="13" y="3"/>
                  </a:cubicBezTo>
                  <a:lnTo>
                    <a:pt x="13" y="1"/>
                  </a:lnTo>
                  <a:cubicBezTo>
                    <a:pt x="14" y="1"/>
                    <a:pt x="15" y="1"/>
                    <a:pt x="15" y="1"/>
                  </a:cubicBezTo>
                  <a:lnTo>
                    <a:pt x="15" y="2"/>
                  </a:lnTo>
                  <a:close/>
                  <a:moveTo>
                    <a:pt x="13" y="3"/>
                  </a:moveTo>
                  <a:lnTo>
                    <a:pt x="13" y="3"/>
                  </a:lnTo>
                  <a:lnTo>
                    <a:pt x="13" y="2"/>
                  </a:lnTo>
                  <a:lnTo>
                    <a:pt x="13" y="3"/>
                  </a:lnTo>
                  <a:close/>
                  <a:moveTo>
                    <a:pt x="13" y="3"/>
                  </a:moveTo>
                  <a:cubicBezTo>
                    <a:pt x="13" y="3"/>
                    <a:pt x="12" y="3"/>
                    <a:pt x="12" y="3"/>
                  </a:cubicBezTo>
                  <a:lnTo>
                    <a:pt x="11" y="1"/>
                  </a:lnTo>
                  <a:cubicBezTo>
                    <a:pt x="12" y="1"/>
                    <a:pt x="13" y="1"/>
                    <a:pt x="13" y="1"/>
                  </a:cubicBezTo>
                  <a:lnTo>
                    <a:pt x="13" y="3"/>
                  </a:lnTo>
                  <a:close/>
                  <a:moveTo>
                    <a:pt x="12" y="3"/>
                  </a:moveTo>
                  <a:cubicBezTo>
                    <a:pt x="9" y="3"/>
                    <a:pt x="6" y="5"/>
                    <a:pt x="4" y="6"/>
                  </a:cubicBezTo>
                  <a:lnTo>
                    <a:pt x="3" y="6"/>
                  </a:lnTo>
                  <a:cubicBezTo>
                    <a:pt x="5" y="4"/>
                    <a:pt x="8" y="2"/>
                    <a:pt x="11" y="1"/>
                  </a:cubicBezTo>
                  <a:lnTo>
                    <a:pt x="12" y="3"/>
                  </a:lnTo>
                  <a:close/>
                  <a:moveTo>
                    <a:pt x="4" y="6"/>
                  </a:moveTo>
                  <a:cubicBezTo>
                    <a:pt x="2" y="9"/>
                    <a:pt x="2" y="12"/>
                    <a:pt x="3" y="16"/>
                  </a:cubicBezTo>
                  <a:lnTo>
                    <a:pt x="2" y="16"/>
                  </a:lnTo>
                  <a:cubicBezTo>
                    <a:pt x="1" y="12"/>
                    <a:pt x="0" y="9"/>
                    <a:pt x="3" y="6"/>
                  </a:cubicBezTo>
                  <a:lnTo>
                    <a:pt x="4" y="6"/>
                  </a:lnTo>
                  <a:close/>
                  <a:moveTo>
                    <a:pt x="3" y="16"/>
                  </a:moveTo>
                  <a:cubicBezTo>
                    <a:pt x="4" y="17"/>
                    <a:pt x="4" y="18"/>
                    <a:pt x="4" y="19"/>
                  </a:cubicBezTo>
                  <a:lnTo>
                    <a:pt x="3" y="19"/>
                  </a:lnTo>
                  <a:cubicBezTo>
                    <a:pt x="3" y="18"/>
                    <a:pt x="2" y="17"/>
                    <a:pt x="2" y="16"/>
                  </a:cubicBezTo>
                  <a:lnTo>
                    <a:pt x="3" y="16"/>
                  </a:lnTo>
                  <a:close/>
                  <a:moveTo>
                    <a:pt x="4" y="19"/>
                  </a:moveTo>
                  <a:lnTo>
                    <a:pt x="4" y="19"/>
                  </a:lnTo>
                  <a:lnTo>
                    <a:pt x="3" y="19"/>
                  </a:lnTo>
                  <a:lnTo>
                    <a:pt x="4" y="19"/>
                  </a:lnTo>
                  <a:close/>
                  <a:moveTo>
                    <a:pt x="4" y="19"/>
                  </a:moveTo>
                  <a:lnTo>
                    <a:pt x="4" y="19"/>
                  </a:lnTo>
                  <a:lnTo>
                    <a:pt x="3" y="20"/>
                  </a:lnTo>
                  <a:cubicBezTo>
                    <a:pt x="3" y="19"/>
                    <a:pt x="3" y="19"/>
                    <a:pt x="3" y="19"/>
                  </a:cubicBezTo>
                  <a:lnTo>
                    <a:pt x="4" y="19"/>
                  </a:lnTo>
                  <a:close/>
                  <a:moveTo>
                    <a:pt x="3" y="20"/>
                  </a:moveTo>
                  <a:lnTo>
                    <a:pt x="3" y="20"/>
                  </a:lnTo>
                  <a:lnTo>
                    <a:pt x="3" y="19"/>
                  </a:lnTo>
                  <a:lnTo>
                    <a:pt x="3" y="20"/>
                  </a:lnTo>
                  <a:close/>
                  <a:moveTo>
                    <a:pt x="4" y="19"/>
                  </a:moveTo>
                  <a:cubicBezTo>
                    <a:pt x="4" y="19"/>
                    <a:pt x="4" y="19"/>
                    <a:pt x="5" y="20"/>
                  </a:cubicBezTo>
                  <a:lnTo>
                    <a:pt x="4" y="21"/>
                  </a:lnTo>
                  <a:cubicBezTo>
                    <a:pt x="3" y="21"/>
                    <a:pt x="3" y="20"/>
                    <a:pt x="3" y="20"/>
                  </a:cubicBezTo>
                  <a:lnTo>
                    <a:pt x="4" y="19"/>
                  </a:lnTo>
                  <a:close/>
                  <a:moveTo>
                    <a:pt x="5" y="20"/>
                  </a:moveTo>
                  <a:cubicBezTo>
                    <a:pt x="5" y="20"/>
                    <a:pt x="6" y="20"/>
                    <a:pt x="6" y="20"/>
                  </a:cubicBezTo>
                  <a:lnTo>
                    <a:pt x="6" y="21"/>
                  </a:lnTo>
                  <a:cubicBezTo>
                    <a:pt x="6" y="21"/>
                    <a:pt x="5" y="21"/>
                    <a:pt x="4" y="21"/>
                  </a:cubicBezTo>
                  <a:lnTo>
                    <a:pt x="5" y="20"/>
                  </a:lnTo>
                  <a:close/>
                  <a:moveTo>
                    <a:pt x="6" y="20"/>
                  </a:moveTo>
                  <a:cubicBezTo>
                    <a:pt x="6" y="20"/>
                    <a:pt x="6" y="20"/>
                    <a:pt x="7" y="20"/>
                  </a:cubicBezTo>
                  <a:lnTo>
                    <a:pt x="7" y="21"/>
                  </a:lnTo>
                  <a:cubicBezTo>
                    <a:pt x="7" y="21"/>
                    <a:pt x="7" y="21"/>
                    <a:pt x="6" y="21"/>
                  </a:cubicBezTo>
                  <a:lnTo>
                    <a:pt x="6" y="20"/>
                  </a:lnTo>
                  <a:close/>
                  <a:moveTo>
                    <a:pt x="7" y="21"/>
                  </a:moveTo>
                  <a:lnTo>
                    <a:pt x="7" y="21"/>
                  </a:lnTo>
                  <a:lnTo>
                    <a:pt x="7" y="20"/>
                  </a:lnTo>
                  <a:lnTo>
                    <a:pt x="7" y="21"/>
                  </a:lnTo>
                  <a:close/>
                  <a:moveTo>
                    <a:pt x="7" y="20"/>
                  </a:moveTo>
                  <a:cubicBezTo>
                    <a:pt x="10" y="19"/>
                    <a:pt x="9" y="16"/>
                    <a:pt x="9" y="13"/>
                  </a:cubicBezTo>
                  <a:lnTo>
                    <a:pt x="10" y="13"/>
                  </a:lnTo>
                  <a:cubicBezTo>
                    <a:pt x="11" y="16"/>
                    <a:pt x="11" y="20"/>
                    <a:pt x="7" y="21"/>
                  </a:cubicBezTo>
                  <a:lnTo>
                    <a:pt x="7" y="20"/>
                  </a:lnTo>
                  <a:close/>
                  <a:moveTo>
                    <a:pt x="9" y="13"/>
                  </a:moveTo>
                  <a:cubicBezTo>
                    <a:pt x="9" y="13"/>
                    <a:pt x="9" y="13"/>
                    <a:pt x="9" y="12"/>
                  </a:cubicBezTo>
                  <a:lnTo>
                    <a:pt x="10" y="12"/>
                  </a:lnTo>
                  <a:cubicBezTo>
                    <a:pt x="10" y="12"/>
                    <a:pt x="10" y="13"/>
                    <a:pt x="10" y="13"/>
                  </a:cubicBezTo>
                  <a:lnTo>
                    <a:pt x="9" y="13"/>
                  </a:lnTo>
                  <a:close/>
                  <a:moveTo>
                    <a:pt x="10" y="12"/>
                  </a:moveTo>
                  <a:lnTo>
                    <a:pt x="10" y="12"/>
                  </a:lnTo>
                  <a:lnTo>
                    <a:pt x="9" y="12"/>
                  </a:lnTo>
                  <a:lnTo>
                    <a:pt x="10" y="12"/>
                  </a:lnTo>
                  <a:close/>
                  <a:moveTo>
                    <a:pt x="9" y="12"/>
                  </a:moveTo>
                  <a:lnTo>
                    <a:pt x="9" y="12"/>
                  </a:lnTo>
                  <a:lnTo>
                    <a:pt x="10" y="12"/>
                  </a:lnTo>
                  <a:lnTo>
                    <a:pt x="9" y="12"/>
                  </a:lnTo>
                  <a:close/>
                  <a:moveTo>
                    <a:pt x="9" y="12"/>
                  </a:moveTo>
                  <a:lnTo>
                    <a:pt x="9" y="12"/>
                  </a:lnTo>
                  <a:close/>
                  <a:moveTo>
                    <a:pt x="9" y="12"/>
                  </a:moveTo>
                  <a:cubicBezTo>
                    <a:pt x="9" y="12"/>
                    <a:pt x="9" y="12"/>
                    <a:pt x="9" y="11"/>
                  </a:cubicBezTo>
                  <a:lnTo>
                    <a:pt x="10" y="12"/>
                  </a:lnTo>
                  <a:cubicBezTo>
                    <a:pt x="10" y="12"/>
                    <a:pt x="10" y="12"/>
                    <a:pt x="10" y="12"/>
                  </a:cubicBezTo>
                  <a:lnTo>
                    <a:pt x="9" y="12"/>
                  </a:lnTo>
                  <a:close/>
                  <a:moveTo>
                    <a:pt x="9" y="11"/>
                  </a:moveTo>
                  <a:cubicBezTo>
                    <a:pt x="9" y="11"/>
                    <a:pt x="9" y="11"/>
                    <a:pt x="9" y="11"/>
                  </a:cubicBezTo>
                  <a:lnTo>
                    <a:pt x="10" y="11"/>
                  </a:lnTo>
                  <a:cubicBezTo>
                    <a:pt x="10" y="11"/>
                    <a:pt x="10" y="11"/>
                    <a:pt x="10" y="12"/>
                  </a:cubicBezTo>
                  <a:lnTo>
                    <a:pt x="9" y="11"/>
                  </a:lnTo>
                  <a:close/>
                  <a:moveTo>
                    <a:pt x="9" y="11"/>
                  </a:moveTo>
                  <a:cubicBezTo>
                    <a:pt x="9" y="9"/>
                    <a:pt x="10" y="8"/>
                    <a:pt x="12" y="7"/>
                  </a:cubicBezTo>
                  <a:lnTo>
                    <a:pt x="12" y="8"/>
                  </a:lnTo>
                  <a:cubicBezTo>
                    <a:pt x="11" y="9"/>
                    <a:pt x="10" y="10"/>
                    <a:pt x="10" y="11"/>
                  </a:cubicBezTo>
                  <a:lnTo>
                    <a:pt x="9" y="11"/>
                  </a:lnTo>
                  <a:close/>
                  <a:moveTo>
                    <a:pt x="12" y="8"/>
                  </a:moveTo>
                  <a:lnTo>
                    <a:pt x="12" y="8"/>
                  </a:lnTo>
                  <a:close/>
                  <a:moveTo>
                    <a:pt x="12" y="7"/>
                  </a:moveTo>
                  <a:cubicBezTo>
                    <a:pt x="12" y="7"/>
                    <a:pt x="13" y="6"/>
                    <a:pt x="14" y="6"/>
                  </a:cubicBezTo>
                  <a:lnTo>
                    <a:pt x="14" y="7"/>
                  </a:lnTo>
                  <a:cubicBezTo>
                    <a:pt x="14" y="7"/>
                    <a:pt x="13" y="8"/>
                    <a:pt x="12" y="8"/>
                  </a:cubicBezTo>
                  <a:lnTo>
                    <a:pt x="12" y="7"/>
                  </a:lnTo>
                  <a:close/>
                  <a:moveTo>
                    <a:pt x="14" y="6"/>
                  </a:moveTo>
                  <a:cubicBezTo>
                    <a:pt x="16" y="5"/>
                    <a:pt x="17" y="4"/>
                    <a:pt x="19" y="2"/>
                  </a:cubicBezTo>
                  <a:lnTo>
                    <a:pt x="20" y="3"/>
                  </a:lnTo>
                  <a:cubicBezTo>
                    <a:pt x="18" y="5"/>
                    <a:pt x="16" y="6"/>
                    <a:pt x="14" y="7"/>
                  </a:cubicBezTo>
                  <a:lnTo>
                    <a:pt x="14" y="6"/>
                  </a:lnTo>
                  <a:close/>
                  <a:moveTo>
                    <a:pt x="19" y="2"/>
                  </a:moveTo>
                  <a:lnTo>
                    <a:pt x="19" y="2"/>
                  </a:lnTo>
                  <a:close/>
                  <a:moveTo>
                    <a:pt x="19" y="2"/>
                  </a:moveTo>
                  <a:cubicBezTo>
                    <a:pt x="19" y="2"/>
                    <a:pt x="19" y="2"/>
                    <a:pt x="19" y="2"/>
                  </a:cubicBezTo>
                  <a:lnTo>
                    <a:pt x="20" y="1"/>
                  </a:lnTo>
                  <a:cubicBezTo>
                    <a:pt x="20" y="1"/>
                    <a:pt x="21" y="2"/>
                    <a:pt x="20" y="3"/>
                  </a:cubicBezTo>
                  <a:lnTo>
                    <a:pt x="19" y="2"/>
                  </a:lnTo>
                  <a:close/>
                  <a:moveTo>
                    <a:pt x="19" y="2"/>
                  </a:moveTo>
                  <a:cubicBezTo>
                    <a:pt x="19" y="2"/>
                    <a:pt x="17" y="2"/>
                    <a:pt x="16" y="2"/>
                  </a:cubicBezTo>
                  <a:lnTo>
                    <a:pt x="16" y="1"/>
                  </a:lnTo>
                  <a:cubicBezTo>
                    <a:pt x="17" y="1"/>
                    <a:pt x="19" y="0"/>
                    <a:pt x="20" y="1"/>
                  </a:cubicBezTo>
                  <a:lnTo>
                    <a:pt x="19" y="2"/>
                  </a:lnTo>
                  <a:close/>
                  <a:moveTo>
                    <a:pt x="16" y="2"/>
                  </a:moveTo>
                  <a:cubicBezTo>
                    <a:pt x="16" y="2"/>
                    <a:pt x="15" y="2"/>
                    <a:pt x="15" y="2"/>
                  </a:cubicBezTo>
                  <a:lnTo>
                    <a:pt x="15" y="1"/>
                  </a:lnTo>
                  <a:cubicBezTo>
                    <a:pt x="15" y="1"/>
                    <a:pt x="16" y="1"/>
                    <a:pt x="16" y="1"/>
                  </a:cubicBezTo>
                  <a:lnTo>
                    <a:pt x="16" y="2"/>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07" name="Freeform 312">
              <a:extLst>
                <a:ext uri="{FF2B5EF4-FFF2-40B4-BE49-F238E27FC236}">
                  <a16:creationId xmlns:a16="http://schemas.microsoft.com/office/drawing/2014/main" id="{B2F5FF11-3572-A157-ED1D-F8254240EE4B}"/>
                </a:ext>
              </a:extLst>
            </p:cNvPr>
            <p:cNvSpPr>
              <a:spLocks/>
            </p:cNvSpPr>
            <p:nvPr/>
          </p:nvSpPr>
          <p:spPr bwMode="auto">
            <a:xfrm>
              <a:off x="2746" y="1771"/>
              <a:ext cx="17" cy="12"/>
            </a:xfrm>
            <a:custGeom>
              <a:avLst/>
              <a:gdLst>
                <a:gd name="T0" fmla="*/ 98997 w 3"/>
                <a:gd name="T1" fmla="*/ 0 h 2"/>
                <a:gd name="T2" fmla="*/ 0 w 3"/>
                <a:gd name="T3" fmla="*/ 93312 h 2"/>
                <a:gd name="T4" fmla="*/ 98997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1"/>
                    <a:pt x="1" y="1"/>
                    <a:pt x="0" y="2"/>
                  </a:cubicBezTo>
                  <a:cubicBezTo>
                    <a:pt x="1" y="1"/>
                    <a:pt x="2"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08" name="Freeform 313">
              <a:extLst>
                <a:ext uri="{FF2B5EF4-FFF2-40B4-BE49-F238E27FC236}">
                  <a16:creationId xmlns:a16="http://schemas.microsoft.com/office/drawing/2014/main" id="{FB487DBD-D4B4-2207-A305-A66517BD3C0C}"/>
                </a:ext>
              </a:extLst>
            </p:cNvPr>
            <p:cNvSpPr>
              <a:spLocks/>
            </p:cNvSpPr>
            <p:nvPr/>
          </p:nvSpPr>
          <p:spPr bwMode="auto">
            <a:xfrm>
              <a:off x="2746" y="1771"/>
              <a:ext cx="17" cy="12"/>
            </a:xfrm>
            <a:custGeom>
              <a:avLst/>
              <a:gdLst>
                <a:gd name="T0" fmla="*/ 98997 w 3"/>
                <a:gd name="T1" fmla="*/ 0 h 2"/>
                <a:gd name="T2" fmla="*/ 0 w 3"/>
                <a:gd name="T3" fmla="*/ 93312 h 2"/>
                <a:gd name="T4" fmla="*/ 98997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1"/>
                    <a:pt x="1" y="1"/>
                    <a:pt x="0" y="2"/>
                  </a:cubicBezTo>
                  <a:cubicBezTo>
                    <a:pt x="1" y="1"/>
                    <a:pt x="2"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09" name="Freeform 314">
              <a:extLst>
                <a:ext uri="{FF2B5EF4-FFF2-40B4-BE49-F238E27FC236}">
                  <a16:creationId xmlns:a16="http://schemas.microsoft.com/office/drawing/2014/main" id="{EA72A631-9902-4A7A-55F3-7E3EFBA3765F}"/>
                </a:ext>
              </a:extLst>
            </p:cNvPr>
            <p:cNvSpPr>
              <a:spLocks noEditPoints="1"/>
            </p:cNvSpPr>
            <p:nvPr/>
          </p:nvSpPr>
          <p:spPr bwMode="auto">
            <a:xfrm>
              <a:off x="2674" y="1760"/>
              <a:ext cx="56" cy="84"/>
            </a:xfrm>
            <a:custGeom>
              <a:avLst/>
              <a:gdLst>
                <a:gd name="T0" fmla="*/ 275374 w 10"/>
                <a:gd name="T1" fmla="*/ 60934 h 15"/>
                <a:gd name="T2" fmla="*/ 308739 w 10"/>
                <a:gd name="T3" fmla="*/ 33365 h 15"/>
                <a:gd name="T4" fmla="*/ 275374 w 10"/>
                <a:gd name="T5" fmla="*/ 60934 h 15"/>
                <a:gd name="T6" fmla="*/ 154353 w 10"/>
                <a:gd name="T7" fmla="*/ 0 h 15"/>
                <a:gd name="T8" fmla="*/ 275374 w 10"/>
                <a:gd name="T9" fmla="*/ 60934 h 15"/>
                <a:gd name="T10" fmla="*/ 60934 w 10"/>
                <a:gd name="T11" fmla="*/ 60934 h 15"/>
                <a:gd name="T12" fmla="*/ 154353 w 10"/>
                <a:gd name="T13" fmla="*/ 0 h 15"/>
                <a:gd name="T14" fmla="*/ 60934 w 10"/>
                <a:gd name="T15" fmla="*/ 33365 h 15"/>
                <a:gd name="T16" fmla="*/ 60934 w 10"/>
                <a:gd name="T17" fmla="*/ 60934 h 15"/>
                <a:gd name="T18" fmla="*/ 60934 w 10"/>
                <a:gd name="T19" fmla="*/ 60934 h 15"/>
                <a:gd name="T20" fmla="*/ 33365 w 10"/>
                <a:gd name="T21" fmla="*/ 33365 h 15"/>
                <a:gd name="T22" fmla="*/ 60934 w 10"/>
                <a:gd name="T23" fmla="*/ 60934 h 15"/>
                <a:gd name="T24" fmla="*/ 33365 w 10"/>
                <a:gd name="T25" fmla="*/ 33365 h 15"/>
                <a:gd name="T26" fmla="*/ 33365 w 10"/>
                <a:gd name="T27" fmla="*/ 33365 h 15"/>
                <a:gd name="T28" fmla="*/ 33365 w 10"/>
                <a:gd name="T29" fmla="*/ 275374 h 15"/>
                <a:gd name="T30" fmla="*/ 33365 w 10"/>
                <a:gd name="T31" fmla="*/ 33365 h 15"/>
                <a:gd name="T32" fmla="*/ 33365 w 10"/>
                <a:gd name="T33" fmla="*/ 275374 h 15"/>
                <a:gd name="T34" fmla="*/ 0 w 10"/>
                <a:gd name="T35" fmla="*/ 341230 h 15"/>
                <a:gd name="T36" fmla="*/ 33365 w 10"/>
                <a:gd name="T37" fmla="*/ 275374 h 15"/>
                <a:gd name="T38" fmla="*/ 33365 w 10"/>
                <a:gd name="T39" fmla="*/ 341230 h 15"/>
                <a:gd name="T40" fmla="*/ 33365 w 10"/>
                <a:gd name="T41" fmla="*/ 341230 h 15"/>
                <a:gd name="T42" fmla="*/ 0 w 10"/>
                <a:gd name="T43" fmla="*/ 341230 h 15"/>
                <a:gd name="T44" fmla="*/ 33365 w 10"/>
                <a:gd name="T45" fmla="*/ 341230 h 15"/>
                <a:gd name="T46" fmla="*/ 0 w 10"/>
                <a:gd name="T47" fmla="*/ 341230 h 15"/>
                <a:gd name="T48" fmla="*/ 0 w 10"/>
                <a:gd name="T49" fmla="*/ 341230 h 15"/>
                <a:gd name="T50" fmla="*/ 33365 w 10"/>
                <a:gd name="T51" fmla="*/ 368794 h 15"/>
                <a:gd name="T52" fmla="*/ 0 w 10"/>
                <a:gd name="T53" fmla="*/ 341230 h 15"/>
                <a:gd name="T54" fmla="*/ 33365 w 10"/>
                <a:gd name="T55" fmla="*/ 368794 h 15"/>
                <a:gd name="T56" fmla="*/ 33365 w 10"/>
                <a:gd name="T57" fmla="*/ 368794 h 15"/>
                <a:gd name="T58" fmla="*/ 60934 w 10"/>
                <a:gd name="T59" fmla="*/ 368794 h 15"/>
                <a:gd name="T60" fmla="*/ 0 w 10"/>
                <a:gd name="T61" fmla="*/ 368794 h 15"/>
                <a:gd name="T62" fmla="*/ 60934 w 10"/>
                <a:gd name="T63" fmla="*/ 368794 h 15"/>
                <a:gd name="T64" fmla="*/ 33365 w 10"/>
                <a:gd name="T65" fmla="*/ 402158 h 15"/>
                <a:gd name="T66" fmla="*/ 60934 w 10"/>
                <a:gd name="T67" fmla="*/ 368794 h 15"/>
                <a:gd name="T68" fmla="*/ 120988 w 10"/>
                <a:gd name="T69" fmla="*/ 462213 h 15"/>
                <a:gd name="T70" fmla="*/ 60934 w 10"/>
                <a:gd name="T71" fmla="*/ 368794 h 15"/>
                <a:gd name="T72" fmla="*/ 120988 w 10"/>
                <a:gd name="T73" fmla="*/ 462213 h 15"/>
                <a:gd name="T74" fmla="*/ 120988 w 10"/>
                <a:gd name="T75" fmla="*/ 429727 h 15"/>
                <a:gd name="T76" fmla="*/ 120988 w 10"/>
                <a:gd name="T77" fmla="*/ 462213 h 15"/>
                <a:gd name="T78" fmla="*/ 120988 w 10"/>
                <a:gd name="T79" fmla="*/ 429727 h 15"/>
                <a:gd name="T80" fmla="*/ 120988 w 10"/>
                <a:gd name="T81" fmla="*/ 462213 h 15"/>
                <a:gd name="T82" fmla="*/ 120988 w 10"/>
                <a:gd name="T83" fmla="*/ 429727 h 15"/>
                <a:gd name="T84" fmla="*/ 247806 w 10"/>
                <a:gd name="T85" fmla="*/ 462213 h 15"/>
                <a:gd name="T86" fmla="*/ 120988 w 10"/>
                <a:gd name="T87" fmla="*/ 429727 h 15"/>
                <a:gd name="T88" fmla="*/ 275374 w 10"/>
                <a:gd name="T89" fmla="*/ 368794 h 15"/>
                <a:gd name="T90" fmla="*/ 247806 w 10"/>
                <a:gd name="T91" fmla="*/ 462213 h 15"/>
                <a:gd name="T92" fmla="*/ 308739 w 10"/>
                <a:gd name="T93" fmla="*/ 368794 h 15"/>
                <a:gd name="T94" fmla="*/ 275374 w 10"/>
                <a:gd name="T95" fmla="*/ 368794 h 15"/>
                <a:gd name="T96" fmla="*/ 275374 w 10"/>
                <a:gd name="T97" fmla="*/ 368794 h 15"/>
                <a:gd name="T98" fmla="*/ 308739 w 10"/>
                <a:gd name="T99" fmla="*/ 368794 h 15"/>
                <a:gd name="T100" fmla="*/ 275374 w 10"/>
                <a:gd name="T101" fmla="*/ 368794 h 15"/>
                <a:gd name="T102" fmla="*/ 308739 w 10"/>
                <a:gd name="T103" fmla="*/ 368794 h 15"/>
                <a:gd name="T104" fmla="*/ 308739 w 10"/>
                <a:gd name="T105" fmla="*/ 368794 h 15"/>
                <a:gd name="T106" fmla="*/ 247806 w 10"/>
                <a:gd name="T107" fmla="*/ 247806 h 15"/>
                <a:gd name="T108" fmla="*/ 308739 w 10"/>
                <a:gd name="T109" fmla="*/ 368794 h 15"/>
                <a:gd name="T110" fmla="*/ 247806 w 10"/>
                <a:gd name="T111" fmla="*/ 247806 h 15"/>
                <a:gd name="T112" fmla="*/ 308739 w 10"/>
                <a:gd name="T113" fmla="*/ 60934 h 15"/>
                <a:gd name="T114" fmla="*/ 247806 w 10"/>
                <a:gd name="T115" fmla="*/ 247806 h 1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 h="15">
                  <a:moveTo>
                    <a:pt x="9" y="2"/>
                  </a:moveTo>
                  <a:cubicBezTo>
                    <a:pt x="9" y="2"/>
                    <a:pt x="9" y="2"/>
                    <a:pt x="9" y="2"/>
                  </a:cubicBezTo>
                  <a:lnTo>
                    <a:pt x="9" y="1"/>
                  </a:lnTo>
                  <a:cubicBezTo>
                    <a:pt x="9" y="1"/>
                    <a:pt x="10" y="1"/>
                    <a:pt x="10" y="1"/>
                  </a:cubicBezTo>
                  <a:lnTo>
                    <a:pt x="9" y="2"/>
                  </a:lnTo>
                  <a:close/>
                  <a:moveTo>
                    <a:pt x="9" y="2"/>
                  </a:moveTo>
                  <a:cubicBezTo>
                    <a:pt x="8" y="1"/>
                    <a:pt x="7" y="1"/>
                    <a:pt x="5" y="1"/>
                  </a:cubicBezTo>
                  <a:lnTo>
                    <a:pt x="5" y="0"/>
                  </a:lnTo>
                  <a:cubicBezTo>
                    <a:pt x="7" y="0"/>
                    <a:pt x="8" y="0"/>
                    <a:pt x="9" y="1"/>
                  </a:cubicBezTo>
                  <a:lnTo>
                    <a:pt x="9" y="2"/>
                  </a:lnTo>
                  <a:close/>
                  <a:moveTo>
                    <a:pt x="5" y="1"/>
                  </a:moveTo>
                  <a:cubicBezTo>
                    <a:pt x="4" y="1"/>
                    <a:pt x="3" y="2"/>
                    <a:pt x="2" y="2"/>
                  </a:cubicBezTo>
                  <a:lnTo>
                    <a:pt x="2" y="1"/>
                  </a:lnTo>
                  <a:cubicBezTo>
                    <a:pt x="2" y="0"/>
                    <a:pt x="4" y="0"/>
                    <a:pt x="5" y="0"/>
                  </a:cubicBezTo>
                  <a:lnTo>
                    <a:pt x="5" y="1"/>
                  </a:lnTo>
                  <a:close/>
                  <a:moveTo>
                    <a:pt x="2" y="1"/>
                  </a:moveTo>
                  <a:lnTo>
                    <a:pt x="2" y="1"/>
                  </a:lnTo>
                  <a:lnTo>
                    <a:pt x="2" y="2"/>
                  </a:lnTo>
                  <a:lnTo>
                    <a:pt x="2" y="1"/>
                  </a:lnTo>
                  <a:close/>
                  <a:moveTo>
                    <a:pt x="2" y="2"/>
                  </a:moveTo>
                  <a:cubicBezTo>
                    <a:pt x="2" y="2"/>
                    <a:pt x="2" y="2"/>
                    <a:pt x="2" y="2"/>
                  </a:cubicBezTo>
                  <a:lnTo>
                    <a:pt x="1" y="1"/>
                  </a:lnTo>
                  <a:cubicBezTo>
                    <a:pt x="1" y="1"/>
                    <a:pt x="1" y="1"/>
                    <a:pt x="2" y="1"/>
                  </a:cubicBezTo>
                  <a:lnTo>
                    <a:pt x="2" y="2"/>
                  </a:lnTo>
                  <a:close/>
                  <a:moveTo>
                    <a:pt x="1" y="1"/>
                  </a:moveTo>
                  <a:lnTo>
                    <a:pt x="1" y="1"/>
                  </a:lnTo>
                  <a:lnTo>
                    <a:pt x="2" y="2"/>
                  </a:lnTo>
                  <a:lnTo>
                    <a:pt x="1" y="1"/>
                  </a:lnTo>
                  <a:close/>
                  <a:moveTo>
                    <a:pt x="2" y="2"/>
                  </a:moveTo>
                  <a:cubicBezTo>
                    <a:pt x="1" y="4"/>
                    <a:pt x="1" y="6"/>
                    <a:pt x="1" y="9"/>
                  </a:cubicBezTo>
                  <a:lnTo>
                    <a:pt x="0" y="9"/>
                  </a:lnTo>
                  <a:cubicBezTo>
                    <a:pt x="0" y="6"/>
                    <a:pt x="0" y="4"/>
                    <a:pt x="1" y="1"/>
                  </a:cubicBezTo>
                  <a:lnTo>
                    <a:pt x="2" y="2"/>
                  </a:lnTo>
                  <a:close/>
                  <a:moveTo>
                    <a:pt x="1" y="9"/>
                  </a:moveTo>
                  <a:cubicBezTo>
                    <a:pt x="1" y="9"/>
                    <a:pt x="1" y="10"/>
                    <a:pt x="1" y="11"/>
                  </a:cubicBezTo>
                  <a:lnTo>
                    <a:pt x="0" y="11"/>
                  </a:lnTo>
                  <a:cubicBezTo>
                    <a:pt x="0" y="10"/>
                    <a:pt x="0" y="9"/>
                    <a:pt x="0" y="9"/>
                  </a:cubicBezTo>
                  <a:lnTo>
                    <a:pt x="1" y="9"/>
                  </a:lnTo>
                  <a:close/>
                  <a:moveTo>
                    <a:pt x="1" y="11"/>
                  </a:moveTo>
                  <a:lnTo>
                    <a:pt x="1" y="11"/>
                  </a:lnTo>
                  <a:close/>
                  <a:moveTo>
                    <a:pt x="1" y="11"/>
                  </a:moveTo>
                  <a:lnTo>
                    <a:pt x="1" y="11"/>
                  </a:lnTo>
                  <a:lnTo>
                    <a:pt x="0" y="11"/>
                  </a:lnTo>
                  <a:lnTo>
                    <a:pt x="1" y="11"/>
                  </a:lnTo>
                  <a:close/>
                  <a:moveTo>
                    <a:pt x="0" y="11"/>
                  </a:moveTo>
                  <a:lnTo>
                    <a:pt x="0" y="11"/>
                  </a:lnTo>
                  <a:lnTo>
                    <a:pt x="1" y="11"/>
                  </a:lnTo>
                  <a:lnTo>
                    <a:pt x="0" y="11"/>
                  </a:lnTo>
                  <a:close/>
                  <a:moveTo>
                    <a:pt x="1" y="11"/>
                  </a:moveTo>
                  <a:cubicBezTo>
                    <a:pt x="1" y="12"/>
                    <a:pt x="1" y="12"/>
                    <a:pt x="1" y="12"/>
                  </a:cubicBezTo>
                  <a:lnTo>
                    <a:pt x="0" y="12"/>
                  </a:lnTo>
                  <a:cubicBezTo>
                    <a:pt x="0" y="12"/>
                    <a:pt x="0" y="12"/>
                    <a:pt x="0" y="11"/>
                  </a:cubicBezTo>
                  <a:lnTo>
                    <a:pt x="1" y="11"/>
                  </a:lnTo>
                  <a:close/>
                  <a:moveTo>
                    <a:pt x="1" y="12"/>
                  </a:moveTo>
                  <a:lnTo>
                    <a:pt x="1" y="12"/>
                  </a:lnTo>
                  <a:close/>
                  <a:moveTo>
                    <a:pt x="1" y="12"/>
                  </a:moveTo>
                  <a:cubicBezTo>
                    <a:pt x="1" y="12"/>
                    <a:pt x="1" y="12"/>
                    <a:pt x="2" y="12"/>
                  </a:cubicBezTo>
                  <a:lnTo>
                    <a:pt x="0" y="13"/>
                  </a:lnTo>
                  <a:cubicBezTo>
                    <a:pt x="0" y="13"/>
                    <a:pt x="0" y="12"/>
                    <a:pt x="0" y="12"/>
                  </a:cubicBezTo>
                  <a:lnTo>
                    <a:pt x="1" y="12"/>
                  </a:lnTo>
                  <a:close/>
                  <a:moveTo>
                    <a:pt x="2" y="12"/>
                  </a:moveTo>
                  <a:lnTo>
                    <a:pt x="2" y="12"/>
                  </a:lnTo>
                  <a:lnTo>
                    <a:pt x="1" y="13"/>
                  </a:lnTo>
                  <a:lnTo>
                    <a:pt x="2" y="12"/>
                  </a:lnTo>
                  <a:close/>
                  <a:moveTo>
                    <a:pt x="2" y="12"/>
                  </a:moveTo>
                  <a:cubicBezTo>
                    <a:pt x="2" y="13"/>
                    <a:pt x="3" y="14"/>
                    <a:pt x="4" y="14"/>
                  </a:cubicBezTo>
                  <a:lnTo>
                    <a:pt x="4" y="15"/>
                  </a:lnTo>
                  <a:cubicBezTo>
                    <a:pt x="2" y="15"/>
                    <a:pt x="1" y="14"/>
                    <a:pt x="0" y="13"/>
                  </a:cubicBezTo>
                  <a:lnTo>
                    <a:pt x="2" y="12"/>
                  </a:lnTo>
                  <a:close/>
                  <a:moveTo>
                    <a:pt x="4" y="15"/>
                  </a:moveTo>
                  <a:lnTo>
                    <a:pt x="4" y="15"/>
                  </a:lnTo>
                  <a:close/>
                  <a:moveTo>
                    <a:pt x="4" y="14"/>
                  </a:moveTo>
                  <a:lnTo>
                    <a:pt x="4" y="14"/>
                  </a:lnTo>
                  <a:lnTo>
                    <a:pt x="4" y="15"/>
                  </a:lnTo>
                  <a:lnTo>
                    <a:pt x="4" y="14"/>
                  </a:lnTo>
                  <a:close/>
                  <a:moveTo>
                    <a:pt x="4" y="15"/>
                  </a:moveTo>
                  <a:lnTo>
                    <a:pt x="4" y="15"/>
                  </a:lnTo>
                  <a:close/>
                  <a:moveTo>
                    <a:pt x="4" y="14"/>
                  </a:moveTo>
                  <a:cubicBezTo>
                    <a:pt x="5" y="14"/>
                    <a:pt x="6" y="14"/>
                    <a:pt x="7" y="14"/>
                  </a:cubicBezTo>
                  <a:lnTo>
                    <a:pt x="8" y="15"/>
                  </a:lnTo>
                  <a:cubicBezTo>
                    <a:pt x="6" y="15"/>
                    <a:pt x="5" y="15"/>
                    <a:pt x="4" y="15"/>
                  </a:cubicBezTo>
                  <a:lnTo>
                    <a:pt x="4" y="14"/>
                  </a:lnTo>
                  <a:close/>
                  <a:moveTo>
                    <a:pt x="7" y="14"/>
                  </a:moveTo>
                  <a:cubicBezTo>
                    <a:pt x="8" y="13"/>
                    <a:pt x="9" y="13"/>
                    <a:pt x="9" y="12"/>
                  </a:cubicBezTo>
                  <a:lnTo>
                    <a:pt x="10" y="12"/>
                  </a:lnTo>
                  <a:cubicBezTo>
                    <a:pt x="10" y="14"/>
                    <a:pt x="9" y="14"/>
                    <a:pt x="8" y="15"/>
                  </a:cubicBezTo>
                  <a:lnTo>
                    <a:pt x="7" y="14"/>
                  </a:lnTo>
                  <a:close/>
                  <a:moveTo>
                    <a:pt x="10" y="12"/>
                  </a:moveTo>
                  <a:lnTo>
                    <a:pt x="10" y="12"/>
                  </a:lnTo>
                  <a:lnTo>
                    <a:pt x="9" y="12"/>
                  </a:lnTo>
                  <a:lnTo>
                    <a:pt x="10" y="12"/>
                  </a:lnTo>
                  <a:close/>
                  <a:moveTo>
                    <a:pt x="9" y="12"/>
                  </a:moveTo>
                  <a:lnTo>
                    <a:pt x="9" y="12"/>
                  </a:lnTo>
                  <a:lnTo>
                    <a:pt x="10" y="12"/>
                  </a:lnTo>
                  <a:lnTo>
                    <a:pt x="9" y="12"/>
                  </a:lnTo>
                  <a:close/>
                  <a:moveTo>
                    <a:pt x="10" y="12"/>
                  </a:moveTo>
                  <a:lnTo>
                    <a:pt x="10" y="12"/>
                  </a:lnTo>
                  <a:lnTo>
                    <a:pt x="9" y="12"/>
                  </a:lnTo>
                  <a:lnTo>
                    <a:pt x="10" y="12"/>
                  </a:lnTo>
                  <a:close/>
                  <a:moveTo>
                    <a:pt x="9" y="12"/>
                  </a:moveTo>
                  <a:cubicBezTo>
                    <a:pt x="9" y="11"/>
                    <a:pt x="9" y="10"/>
                    <a:pt x="8" y="8"/>
                  </a:cubicBezTo>
                  <a:lnTo>
                    <a:pt x="10" y="8"/>
                  </a:lnTo>
                  <a:cubicBezTo>
                    <a:pt x="10" y="9"/>
                    <a:pt x="10" y="11"/>
                    <a:pt x="10" y="12"/>
                  </a:cubicBezTo>
                  <a:lnTo>
                    <a:pt x="9" y="12"/>
                  </a:lnTo>
                  <a:close/>
                  <a:moveTo>
                    <a:pt x="8" y="8"/>
                  </a:moveTo>
                  <a:cubicBezTo>
                    <a:pt x="8" y="6"/>
                    <a:pt x="8" y="5"/>
                    <a:pt x="9" y="1"/>
                  </a:cubicBezTo>
                  <a:lnTo>
                    <a:pt x="10" y="2"/>
                  </a:lnTo>
                  <a:cubicBezTo>
                    <a:pt x="9" y="5"/>
                    <a:pt x="9" y="6"/>
                    <a:pt x="10" y="8"/>
                  </a:cubicBezTo>
                  <a:lnTo>
                    <a:pt x="8"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0" name="Freeform 315">
              <a:extLst>
                <a:ext uri="{FF2B5EF4-FFF2-40B4-BE49-F238E27FC236}">
                  <a16:creationId xmlns:a16="http://schemas.microsoft.com/office/drawing/2014/main" id="{D5947EFC-5F8B-057B-3587-E1818FA05618}"/>
                </a:ext>
              </a:extLst>
            </p:cNvPr>
            <p:cNvSpPr>
              <a:spLocks/>
            </p:cNvSpPr>
            <p:nvPr/>
          </p:nvSpPr>
          <p:spPr bwMode="auto">
            <a:xfrm>
              <a:off x="2690" y="1766"/>
              <a:ext cx="12" cy="22"/>
            </a:xfrm>
            <a:custGeom>
              <a:avLst/>
              <a:gdLst>
                <a:gd name="T0" fmla="*/ 46656 w 2"/>
                <a:gd name="T1" fmla="*/ 30283 h 4"/>
                <a:gd name="T2" fmla="*/ 0 w 2"/>
                <a:gd name="T3" fmla="*/ 110809 h 4"/>
                <a:gd name="T4" fmla="*/ 0 w 2"/>
                <a:gd name="T5" fmla="*/ 110809 h 4"/>
                <a:gd name="T6" fmla="*/ 93312 w 2"/>
                <a:gd name="T7" fmla="*/ 0 h 4"/>
                <a:gd name="T8" fmla="*/ 46656 w 2"/>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1" name="Freeform 316">
              <a:extLst>
                <a:ext uri="{FF2B5EF4-FFF2-40B4-BE49-F238E27FC236}">
                  <a16:creationId xmlns:a16="http://schemas.microsoft.com/office/drawing/2014/main" id="{6E967703-B4DF-CCE1-7A47-A7EDAD52C96E}"/>
                </a:ext>
              </a:extLst>
            </p:cNvPr>
            <p:cNvSpPr>
              <a:spLocks/>
            </p:cNvSpPr>
            <p:nvPr/>
          </p:nvSpPr>
          <p:spPr bwMode="auto">
            <a:xfrm>
              <a:off x="2690" y="1766"/>
              <a:ext cx="12" cy="22"/>
            </a:xfrm>
            <a:custGeom>
              <a:avLst/>
              <a:gdLst>
                <a:gd name="T0" fmla="*/ 46656 w 2"/>
                <a:gd name="T1" fmla="*/ 30283 h 4"/>
                <a:gd name="T2" fmla="*/ 0 w 2"/>
                <a:gd name="T3" fmla="*/ 110809 h 4"/>
                <a:gd name="T4" fmla="*/ 0 w 2"/>
                <a:gd name="T5" fmla="*/ 110809 h 4"/>
                <a:gd name="T6" fmla="*/ 93312 w 2"/>
                <a:gd name="T7" fmla="*/ 0 h 4"/>
                <a:gd name="T8" fmla="*/ 46656 w 2"/>
                <a:gd name="T9" fmla="*/ 3028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1"/>
                  </a:moveTo>
                  <a:cubicBezTo>
                    <a:pt x="0" y="2"/>
                    <a:pt x="0" y="3"/>
                    <a:pt x="0" y="4"/>
                  </a:cubicBezTo>
                  <a:cubicBezTo>
                    <a:pt x="0" y="4"/>
                    <a:pt x="0" y="4"/>
                    <a:pt x="0" y="4"/>
                  </a:cubicBezTo>
                  <a:cubicBezTo>
                    <a:pt x="1" y="3"/>
                    <a:pt x="1" y="2"/>
                    <a:pt x="2" y="0"/>
                  </a:cubicBezTo>
                  <a:lnTo>
                    <a:pt x="1" y="1"/>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12" name="Freeform 317">
              <a:extLst>
                <a:ext uri="{FF2B5EF4-FFF2-40B4-BE49-F238E27FC236}">
                  <a16:creationId xmlns:a16="http://schemas.microsoft.com/office/drawing/2014/main" id="{9D3B319E-B862-B7BA-B40A-BA69F4F5D26A}"/>
                </a:ext>
              </a:extLst>
            </p:cNvPr>
            <p:cNvSpPr>
              <a:spLocks noEditPoints="1"/>
            </p:cNvSpPr>
            <p:nvPr/>
          </p:nvSpPr>
          <p:spPr bwMode="auto">
            <a:xfrm>
              <a:off x="2579" y="1743"/>
              <a:ext cx="89" cy="90"/>
            </a:xfrm>
            <a:custGeom>
              <a:avLst/>
              <a:gdLst>
                <a:gd name="T0" fmla="*/ 442341 w 16"/>
                <a:gd name="T1" fmla="*/ 129223 h 16"/>
                <a:gd name="T2" fmla="*/ 442341 w 16"/>
                <a:gd name="T3" fmla="*/ 96126 h 16"/>
                <a:gd name="T4" fmla="*/ 442341 w 16"/>
                <a:gd name="T5" fmla="*/ 129223 h 16"/>
                <a:gd name="T6" fmla="*/ 442341 w 16"/>
                <a:gd name="T7" fmla="*/ 129223 h 16"/>
                <a:gd name="T8" fmla="*/ 383985 w 16"/>
                <a:gd name="T9" fmla="*/ 129223 h 16"/>
                <a:gd name="T10" fmla="*/ 442341 w 16"/>
                <a:gd name="T11" fmla="*/ 96126 h 16"/>
                <a:gd name="T12" fmla="*/ 383985 w 16"/>
                <a:gd name="T13" fmla="*/ 129223 h 16"/>
                <a:gd name="T14" fmla="*/ 357124 w 16"/>
                <a:gd name="T15" fmla="*/ 62111 h 16"/>
                <a:gd name="T16" fmla="*/ 383985 w 16"/>
                <a:gd name="T17" fmla="*/ 129223 h 16"/>
                <a:gd name="T18" fmla="*/ 90875 w 16"/>
                <a:gd name="T19" fmla="*/ 96126 h 16"/>
                <a:gd name="T20" fmla="*/ 357124 w 16"/>
                <a:gd name="T21" fmla="*/ 62111 h 16"/>
                <a:gd name="T22" fmla="*/ 90875 w 16"/>
                <a:gd name="T23" fmla="*/ 96126 h 16"/>
                <a:gd name="T24" fmla="*/ 90875 w 16"/>
                <a:gd name="T25" fmla="*/ 62111 h 16"/>
                <a:gd name="T26" fmla="*/ 90875 w 16"/>
                <a:gd name="T27" fmla="*/ 96126 h 16"/>
                <a:gd name="T28" fmla="*/ 116868 w 16"/>
                <a:gd name="T29" fmla="*/ 315394 h 16"/>
                <a:gd name="T30" fmla="*/ 90875 w 16"/>
                <a:gd name="T31" fmla="*/ 96126 h 16"/>
                <a:gd name="T32" fmla="*/ 239393 w 16"/>
                <a:gd name="T33" fmla="*/ 383361 h 16"/>
                <a:gd name="T34" fmla="*/ 116868 w 16"/>
                <a:gd name="T35" fmla="*/ 315394 h 16"/>
                <a:gd name="T36" fmla="*/ 239393 w 16"/>
                <a:gd name="T37" fmla="*/ 383361 h 16"/>
                <a:gd name="T38" fmla="*/ 207743 w 16"/>
                <a:gd name="T39" fmla="*/ 383361 h 16"/>
                <a:gd name="T40" fmla="*/ 239393 w 16"/>
                <a:gd name="T41" fmla="*/ 383361 h 16"/>
                <a:gd name="T42" fmla="*/ 239393 w 16"/>
                <a:gd name="T43" fmla="*/ 444583 h 16"/>
                <a:gd name="T44" fmla="*/ 239393 w 16"/>
                <a:gd name="T45" fmla="*/ 383361 h 16"/>
                <a:gd name="T46" fmla="*/ 324605 w 16"/>
                <a:gd name="T47" fmla="*/ 473597 h 16"/>
                <a:gd name="T48" fmla="*/ 239393 w 16"/>
                <a:gd name="T49" fmla="*/ 444583 h 16"/>
                <a:gd name="T50" fmla="*/ 324605 w 16"/>
                <a:gd name="T51" fmla="*/ 473597 h 16"/>
                <a:gd name="T52" fmla="*/ 415480 w 16"/>
                <a:gd name="T53" fmla="*/ 506537 h 16"/>
                <a:gd name="T54" fmla="*/ 324605 w 16"/>
                <a:gd name="T55" fmla="*/ 473597 h 16"/>
                <a:gd name="T56" fmla="*/ 415480 w 16"/>
                <a:gd name="T57" fmla="*/ 444583 h 16"/>
                <a:gd name="T58" fmla="*/ 415480 w 16"/>
                <a:gd name="T59" fmla="*/ 506537 h 16"/>
                <a:gd name="T60" fmla="*/ 415480 w 16"/>
                <a:gd name="T61" fmla="*/ 444583 h 16"/>
                <a:gd name="T62" fmla="*/ 415480 w 16"/>
                <a:gd name="T63" fmla="*/ 473597 h 16"/>
                <a:gd name="T64" fmla="*/ 415480 w 16"/>
                <a:gd name="T65" fmla="*/ 444583 h 16"/>
                <a:gd name="T66" fmla="*/ 473836 w 16"/>
                <a:gd name="T67" fmla="*/ 315394 h 16"/>
                <a:gd name="T68" fmla="*/ 415480 w 16"/>
                <a:gd name="T69" fmla="*/ 444583 h 16"/>
                <a:gd name="T70" fmla="*/ 415480 w 16"/>
                <a:gd name="T71" fmla="*/ 129223 h 16"/>
                <a:gd name="T72" fmla="*/ 473836 w 16"/>
                <a:gd name="T73" fmla="*/ 315394 h 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6">
                  <a:moveTo>
                    <a:pt x="15" y="4"/>
                  </a:moveTo>
                  <a:lnTo>
                    <a:pt x="15" y="4"/>
                  </a:lnTo>
                  <a:lnTo>
                    <a:pt x="15" y="3"/>
                  </a:lnTo>
                  <a:lnTo>
                    <a:pt x="15" y="4"/>
                  </a:lnTo>
                  <a:close/>
                  <a:moveTo>
                    <a:pt x="15" y="4"/>
                  </a:moveTo>
                  <a:lnTo>
                    <a:pt x="15" y="4"/>
                  </a:lnTo>
                  <a:close/>
                  <a:moveTo>
                    <a:pt x="15" y="4"/>
                  </a:moveTo>
                  <a:cubicBezTo>
                    <a:pt x="14" y="4"/>
                    <a:pt x="14" y="4"/>
                    <a:pt x="13" y="4"/>
                  </a:cubicBezTo>
                  <a:lnTo>
                    <a:pt x="14" y="3"/>
                  </a:lnTo>
                  <a:cubicBezTo>
                    <a:pt x="14" y="3"/>
                    <a:pt x="15" y="3"/>
                    <a:pt x="15" y="3"/>
                  </a:cubicBezTo>
                  <a:lnTo>
                    <a:pt x="15" y="4"/>
                  </a:lnTo>
                  <a:close/>
                  <a:moveTo>
                    <a:pt x="13" y="4"/>
                  </a:moveTo>
                  <a:cubicBezTo>
                    <a:pt x="13" y="4"/>
                    <a:pt x="12" y="4"/>
                    <a:pt x="11" y="3"/>
                  </a:cubicBezTo>
                  <a:lnTo>
                    <a:pt x="12" y="2"/>
                  </a:lnTo>
                  <a:cubicBezTo>
                    <a:pt x="12" y="2"/>
                    <a:pt x="13" y="2"/>
                    <a:pt x="14" y="3"/>
                  </a:cubicBezTo>
                  <a:lnTo>
                    <a:pt x="13" y="4"/>
                  </a:lnTo>
                  <a:close/>
                  <a:moveTo>
                    <a:pt x="11" y="3"/>
                  </a:moveTo>
                  <a:cubicBezTo>
                    <a:pt x="8" y="2"/>
                    <a:pt x="4" y="2"/>
                    <a:pt x="3" y="3"/>
                  </a:cubicBezTo>
                  <a:lnTo>
                    <a:pt x="2" y="2"/>
                  </a:lnTo>
                  <a:cubicBezTo>
                    <a:pt x="3" y="0"/>
                    <a:pt x="8" y="1"/>
                    <a:pt x="12" y="2"/>
                  </a:cubicBezTo>
                  <a:lnTo>
                    <a:pt x="11" y="3"/>
                  </a:lnTo>
                  <a:close/>
                  <a:moveTo>
                    <a:pt x="3" y="3"/>
                  </a:moveTo>
                  <a:lnTo>
                    <a:pt x="3" y="3"/>
                  </a:lnTo>
                  <a:lnTo>
                    <a:pt x="3" y="2"/>
                  </a:lnTo>
                  <a:lnTo>
                    <a:pt x="3" y="3"/>
                  </a:lnTo>
                  <a:close/>
                  <a:moveTo>
                    <a:pt x="3" y="3"/>
                  </a:moveTo>
                  <a:cubicBezTo>
                    <a:pt x="2" y="5"/>
                    <a:pt x="4" y="7"/>
                    <a:pt x="5" y="9"/>
                  </a:cubicBezTo>
                  <a:lnTo>
                    <a:pt x="4" y="10"/>
                  </a:lnTo>
                  <a:cubicBezTo>
                    <a:pt x="2" y="7"/>
                    <a:pt x="0" y="5"/>
                    <a:pt x="2" y="2"/>
                  </a:cubicBezTo>
                  <a:lnTo>
                    <a:pt x="3" y="3"/>
                  </a:lnTo>
                  <a:close/>
                  <a:moveTo>
                    <a:pt x="5" y="9"/>
                  </a:moveTo>
                  <a:cubicBezTo>
                    <a:pt x="6" y="10"/>
                    <a:pt x="7" y="11"/>
                    <a:pt x="8" y="12"/>
                  </a:cubicBezTo>
                  <a:lnTo>
                    <a:pt x="6" y="13"/>
                  </a:lnTo>
                  <a:cubicBezTo>
                    <a:pt x="6" y="12"/>
                    <a:pt x="5" y="11"/>
                    <a:pt x="4" y="10"/>
                  </a:cubicBezTo>
                  <a:lnTo>
                    <a:pt x="5" y="9"/>
                  </a:lnTo>
                  <a:close/>
                  <a:moveTo>
                    <a:pt x="8" y="12"/>
                  </a:moveTo>
                  <a:lnTo>
                    <a:pt x="8" y="12"/>
                  </a:lnTo>
                  <a:lnTo>
                    <a:pt x="7" y="12"/>
                  </a:lnTo>
                  <a:lnTo>
                    <a:pt x="8" y="12"/>
                  </a:lnTo>
                  <a:close/>
                  <a:moveTo>
                    <a:pt x="8" y="12"/>
                  </a:moveTo>
                  <a:cubicBezTo>
                    <a:pt x="8" y="13"/>
                    <a:pt x="8" y="13"/>
                    <a:pt x="9" y="13"/>
                  </a:cubicBezTo>
                  <a:lnTo>
                    <a:pt x="8" y="14"/>
                  </a:lnTo>
                  <a:cubicBezTo>
                    <a:pt x="7" y="14"/>
                    <a:pt x="7" y="13"/>
                    <a:pt x="6" y="13"/>
                  </a:cubicBezTo>
                  <a:lnTo>
                    <a:pt x="8" y="12"/>
                  </a:lnTo>
                  <a:close/>
                  <a:moveTo>
                    <a:pt x="9" y="13"/>
                  </a:moveTo>
                  <a:cubicBezTo>
                    <a:pt x="9" y="14"/>
                    <a:pt x="10" y="14"/>
                    <a:pt x="11" y="15"/>
                  </a:cubicBezTo>
                  <a:lnTo>
                    <a:pt x="11" y="16"/>
                  </a:lnTo>
                  <a:cubicBezTo>
                    <a:pt x="10" y="16"/>
                    <a:pt x="9" y="15"/>
                    <a:pt x="8" y="14"/>
                  </a:cubicBezTo>
                  <a:lnTo>
                    <a:pt x="9" y="13"/>
                  </a:lnTo>
                  <a:close/>
                  <a:moveTo>
                    <a:pt x="11" y="15"/>
                  </a:moveTo>
                  <a:cubicBezTo>
                    <a:pt x="12" y="15"/>
                    <a:pt x="13" y="15"/>
                    <a:pt x="13" y="15"/>
                  </a:cubicBezTo>
                  <a:lnTo>
                    <a:pt x="14" y="16"/>
                  </a:lnTo>
                  <a:cubicBezTo>
                    <a:pt x="13" y="16"/>
                    <a:pt x="12" y="16"/>
                    <a:pt x="11" y="16"/>
                  </a:cubicBezTo>
                  <a:lnTo>
                    <a:pt x="11" y="15"/>
                  </a:lnTo>
                  <a:close/>
                  <a:moveTo>
                    <a:pt x="13" y="15"/>
                  </a:moveTo>
                  <a:cubicBezTo>
                    <a:pt x="13" y="15"/>
                    <a:pt x="14" y="14"/>
                    <a:pt x="14" y="14"/>
                  </a:cubicBezTo>
                  <a:lnTo>
                    <a:pt x="15" y="15"/>
                  </a:lnTo>
                  <a:cubicBezTo>
                    <a:pt x="15" y="15"/>
                    <a:pt x="14" y="16"/>
                    <a:pt x="14" y="16"/>
                  </a:cubicBezTo>
                  <a:lnTo>
                    <a:pt x="13" y="15"/>
                  </a:lnTo>
                  <a:close/>
                  <a:moveTo>
                    <a:pt x="14" y="14"/>
                  </a:moveTo>
                  <a:lnTo>
                    <a:pt x="14" y="14"/>
                  </a:lnTo>
                  <a:lnTo>
                    <a:pt x="14" y="15"/>
                  </a:lnTo>
                  <a:lnTo>
                    <a:pt x="14" y="14"/>
                  </a:lnTo>
                  <a:close/>
                  <a:moveTo>
                    <a:pt x="14" y="14"/>
                  </a:moveTo>
                  <a:cubicBezTo>
                    <a:pt x="15" y="13"/>
                    <a:pt x="15" y="11"/>
                    <a:pt x="15" y="10"/>
                  </a:cubicBezTo>
                  <a:lnTo>
                    <a:pt x="16" y="10"/>
                  </a:lnTo>
                  <a:cubicBezTo>
                    <a:pt x="16" y="12"/>
                    <a:pt x="16" y="14"/>
                    <a:pt x="15" y="15"/>
                  </a:cubicBezTo>
                  <a:lnTo>
                    <a:pt x="14" y="14"/>
                  </a:lnTo>
                  <a:close/>
                  <a:moveTo>
                    <a:pt x="15" y="10"/>
                  </a:moveTo>
                  <a:cubicBezTo>
                    <a:pt x="15" y="8"/>
                    <a:pt x="15" y="6"/>
                    <a:pt x="14" y="4"/>
                  </a:cubicBezTo>
                  <a:lnTo>
                    <a:pt x="16" y="4"/>
                  </a:lnTo>
                  <a:cubicBezTo>
                    <a:pt x="16" y="6"/>
                    <a:pt x="16" y="8"/>
                    <a:pt x="16" y="10"/>
                  </a:cubicBezTo>
                  <a:lnTo>
                    <a:pt x="15"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3" name="Freeform 318">
              <a:extLst>
                <a:ext uri="{FF2B5EF4-FFF2-40B4-BE49-F238E27FC236}">
                  <a16:creationId xmlns:a16="http://schemas.microsoft.com/office/drawing/2014/main" id="{E19F9277-30AA-69BE-DD2A-44A1B28DE4F6}"/>
                </a:ext>
              </a:extLst>
            </p:cNvPr>
            <p:cNvSpPr>
              <a:spLocks/>
            </p:cNvSpPr>
            <p:nvPr/>
          </p:nvSpPr>
          <p:spPr bwMode="auto">
            <a:xfrm>
              <a:off x="2601" y="1755"/>
              <a:ext cx="11" cy="16"/>
            </a:xfrm>
            <a:custGeom>
              <a:avLst/>
              <a:gdLst>
                <a:gd name="T0" fmla="*/ 30283 w 2"/>
                <a:gd name="T1" fmla="*/ 21845 h 3"/>
                <a:gd name="T2" fmla="*/ 30283 w 2"/>
                <a:gd name="T3" fmla="*/ 68720 h 3"/>
                <a:gd name="T4" fmla="*/ 55902 w 2"/>
                <a:gd name="T5" fmla="*/ 47787 h 3"/>
                <a:gd name="T6" fmla="*/ 30283 w 2"/>
                <a:gd name="T7" fmla="*/ 2184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4" name="Freeform 319">
              <a:extLst>
                <a:ext uri="{FF2B5EF4-FFF2-40B4-BE49-F238E27FC236}">
                  <a16:creationId xmlns:a16="http://schemas.microsoft.com/office/drawing/2014/main" id="{283CC24D-4150-3276-7C87-4B7CB0A62C09}"/>
                </a:ext>
              </a:extLst>
            </p:cNvPr>
            <p:cNvSpPr>
              <a:spLocks/>
            </p:cNvSpPr>
            <p:nvPr/>
          </p:nvSpPr>
          <p:spPr bwMode="auto">
            <a:xfrm>
              <a:off x="2601" y="1755"/>
              <a:ext cx="11" cy="16"/>
            </a:xfrm>
            <a:custGeom>
              <a:avLst/>
              <a:gdLst>
                <a:gd name="T0" fmla="*/ 30283 w 2"/>
                <a:gd name="T1" fmla="*/ 21845 h 3"/>
                <a:gd name="T2" fmla="*/ 30283 w 2"/>
                <a:gd name="T3" fmla="*/ 68720 h 3"/>
                <a:gd name="T4" fmla="*/ 55902 w 2"/>
                <a:gd name="T5" fmla="*/ 47787 h 3"/>
                <a:gd name="T6" fmla="*/ 30283 w 2"/>
                <a:gd name="T7" fmla="*/ 2184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1"/>
                  </a:moveTo>
                  <a:cubicBezTo>
                    <a:pt x="0" y="1"/>
                    <a:pt x="0" y="2"/>
                    <a:pt x="1" y="3"/>
                  </a:cubicBezTo>
                  <a:cubicBezTo>
                    <a:pt x="1" y="3"/>
                    <a:pt x="2" y="2"/>
                    <a:pt x="2" y="2"/>
                  </a:cubicBezTo>
                  <a:cubicBezTo>
                    <a:pt x="1" y="1"/>
                    <a:pt x="2" y="0"/>
                    <a:pt x="1" y="1"/>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15" name="Freeform 320">
              <a:extLst>
                <a:ext uri="{FF2B5EF4-FFF2-40B4-BE49-F238E27FC236}">
                  <a16:creationId xmlns:a16="http://schemas.microsoft.com/office/drawing/2014/main" id="{0A4DAEDB-AAEB-1F53-6FAA-060C4D42BB1F}"/>
                </a:ext>
              </a:extLst>
            </p:cNvPr>
            <p:cNvSpPr>
              <a:spLocks/>
            </p:cNvSpPr>
            <p:nvPr/>
          </p:nvSpPr>
          <p:spPr bwMode="auto">
            <a:xfrm>
              <a:off x="2601" y="1839"/>
              <a:ext cx="145" cy="72"/>
            </a:xfrm>
            <a:custGeom>
              <a:avLst/>
              <a:gdLst>
                <a:gd name="T0" fmla="*/ 663626 w 26"/>
                <a:gd name="T1" fmla="*/ 114846 h 13"/>
                <a:gd name="T2" fmla="*/ 328871 w 26"/>
                <a:gd name="T3" fmla="*/ 0 h 13"/>
                <a:gd name="T4" fmla="*/ 91936 w 26"/>
                <a:gd name="T5" fmla="*/ 229508 h 13"/>
                <a:gd name="T6" fmla="*/ 604656 w 26"/>
                <a:gd name="T7" fmla="*/ 344354 h 13"/>
                <a:gd name="T8" fmla="*/ 663626 w 26"/>
                <a:gd name="T9" fmla="*/ 344354 h 13"/>
                <a:gd name="T10" fmla="*/ 749656 w 26"/>
                <a:gd name="T11" fmla="*/ 172268 h 13"/>
                <a:gd name="T12" fmla="*/ 663626 w 26"/>
                <a:gd name="T13" fmla="*/ 88527 h 13"/>
                <a:gd name="T14" fmla="*/ 663626 w 26"/>
                <a:gd name="T15" fmla="*/ 114846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6" name="Freeform 321">
              <a:extLst>
                <a:ext uri="{FF2B5EF4-FFF2-40B4-BE49-F238E27FC236}">
                  <a16:creationId xmlns:a16="http://schemas.microsoft.com/office/drawing/2014/main" id="{A7E9FC10-A4DC-F6DF-081D-9576732EF6AD}"/>
                </a:ext>
              </a:extLst>
            </p:cNvPr>
            <p:cNvSpPr>
              <a:spLocks/>
            </p:cNvSpPr>
            <p:nvPr/>
          </p:nvSpPr>
          <p:spPr bwMode="auto">
            <a:xfrm>
              <a:off x="2601" y="1839"/>
              <a:ext cx="145" cy="72"/>
            </a:xfrm>
            <a:custGeom>
              <a:avLst/>
              <a:gdLst>
                <a:gd name="T0" fmla="*/ 663626 w 26"/>
                <a:gd name="T1" fmla="*/ 114846 h 13"/>
                <a:gd name="T2" fmla="*/ 328871 w 26"/>
                <a:gd name="T3" fmla="*/ 0 h 13"/>
                <a:gd name="T4" fmla="*/ 91936 w 26"/>
                <a:gd name="T5" fmla="*/ 229508 h 13"/>
                <a:gd name="T6" fmla="*/ 604656 w 26"/>
                <a:gd name="T7" fmla="*/ 344354 h 13"/>
                <a:gd name="T8" fmla="*/ 663626 w 26"/>
                <a:gd name="T9" fmla="*/ 344354 h 13"/>
                <a:gd name="T10" fmla="*/ 749656 w 26"/>
                <a:gd name="T11" fmla="*/ 172268 h 13"/>
                <a:gd name="T12" fmla="*/ 663626 w 26"/>
                <a:gd name="T13" fmla="*/ 88527 h 13"/>
                <a:gd name="T14" fmla="*/ 663626 w 26"/>
                <a:gd name="T15" fmla="*/ 114846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3">
                  <a:moveTo>
                    <a:pt x="22" y="4"/>
                  </a:moveTo>
                  <a:cubicBezTo>
                    <a:pt x="19" y="1"/>
                    <a:pt x="15" y="0"/>
                    <a:pt x="11" y="0"/>
                  </a:cubicBezTo>
                  <a:cubicBezTo>
                    <a:pt x="6" y="0"/>
                    <a:pt x="0" y="4"/>
                    <a:pt x="3" y="8"/>
                  </a:cubicBezTo>
                  <a:cubicBezTo>
                    <a:pt x="6" y="13"/>
                    <a:pt x="14" y="11"/>
                    <a:pt x="20" y="12"/>
                  </a:cubicBezTo>
                  <a:cubicBezTo>
                    <a:pt x="21" y="12"/>
                    <a:pt x="22" y="12"/>
                    <a:pt x="22" y="12"/>
                  </a:cubicBezTo>
                  <a:cubicBezTo>
                    <a:pt x="24" y="10"/>
                    <a:pt x="26" y="7"/>
                    <a:pt x="25" y="6"/>
                  </a:cubicBezTo>
                  <a:cubicBezTo>
                    <a:pt x="24" y="4"/>
                    <a:pt x="23" y="4"/>
                    <a:pt x="22" y="3"/>
                  </a:cubicBezTo>
                  <a:lnTo>
                    <a:pt x="22" y="4"/>
                  </a:ln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17" name="Freeform 322">
              <a:extLst>
                <a:ext uri="{FF2B5EF4-FFF2-40B4-BE49-F238E27FC236}">
                  <a16:creationId xmlns:a16="http://schemas.microsoft.com/office/drawing/2014/main" id="{CAC7E5A2-7FA6-0BD8-3024-34116260BDD3}"/>
                </a:ext>
              </a:extLst>
            </p:cNvPr>
            <p:cNvSpPr>
              <a:spLocks noEditPoints="1"/>
            </p:cNvSpPr>
            <p:nvPr/>
          </p:nvSpPr>
          <p:spPr bwMode="auto">
            <a:xfrm>
              <a:off x="2607" y="1833"/>
              <a:ext cx="139" cy="78"/>
            </a:xfrm>
            <a:custGeom>
              <a:avLst/>
              <a:gdLst>
                <a:gd name="T0" fmla="*/ 473011 w 25"/>
                <a:gd name="T1" fmla="*/ 91477 h 14"/>
                <a:gd name="T2" fmla="*/ 647979 w 25"/>
                <a:gd name="T3" fmla="*/ 118454 h 14"/>
                <a:gd name="T4" fmla="*/ 473011 w 25"/>
                <a:gd name="T5" fmla="*/ 91477 h 14"/>
                <a:gd name="T6" fmla="*/ 297171 w 25"/>
                <a:gd name="T7" fmla="*/ 0 h 14"/>
                <a:gd name="T8" fmla="*/ 473011 w 25"/>
                <a:gd name="T9" fmla="*/ 91477 h 14"/>
                <a:gd name="T10" fmla="*/ 297171 w 25"/>
                <a:gd name="T11" fmla="*/ 0 h 14"/>
                <a:gd name="T12" fmla="*/ 297171 w 25"/>
                <a:gd name="T13" fmla="*/ 0 h 14"/>
                <a:gd name="T14" fmla="*/ 116543 w 25"/>
                <a:gd name="T15" fmla="*/ 118454 h 14"/>
                <a:gd name="T16" fmla="*/ 297171 w 25"/>
                <a:gd name="T17" fmla="*/ 0 h 14"/>
                <a:gd name="T18" fmla="*/ 116543 w 25"/>
                <a:gd name="T19" fmla="*/ 118454 h 14"/>
                <a:gd name="T20" fmla="*/ 31442 w 25"/>
                <a:gd name="T21" fmla="*/ 150300 h 14"/>
                <a:gd name="T22" fmla="*/ 116543 w 25"/>
                <a:gd name="T23" fmla="*/ 118454 h 14"/>
                <a:gd name="T24" fmla="*/ 58274 w 25"/>
                <a:gd name="T25" fmla="*/ 209090 h 14"/>
                <a:gd name="T26" fmla="*/ 31442 w 25"/>
                <a:gd name="T27" fmla="*/ 150300 h 14"/>
                <a:gd name="T28" fmla="*/ 58274 w 25"/>
                <a:gd name="T29" fmla="*/ 209090 h 14"/>
                <a:gd name="T30" fmla="*/ 31442 w 25"/>
                <a:gd name="T31" fmla="*/ 300567 h 14"/>
                <a:gd name="T32" fmla="*/ 58274 w 25"/>
                <a:gd name="T33" fmla="*/ 209090 h 14"/>
                <a:gd name="T34" fmla="*/ 58274 w 25"/>
                <a:gd name="T35" fmla="*/ 268749 h 14"/>
                <a:gd name="T36" fmla="*/ 58274 w 25"/>
                <a:gd name="T37" fmla="*/ 268749 h 14"/>
                <a:gd name="T38" fmla="*/ 382244 w 25"/>
                <a:gd name="T39" fmla="*/ 386367 h 14"/>
                <a:gd name="T40" fmla="*/ 58274 w 25"/>
                <a:gd name="T41" fmla="*/ 268749 h 14"/>
                <a:gd name="T42" fmla="*/ 562906 w 25"/>
                <a:gd name="T43" fmla="*/ 386367 h 14"/>
                <a:gd name="T44" fmla="*/ 382244 w 25"/>
                <a:gd name="T45" fmla="*/ 386367 h 14"/>
                <a:gd name="T46" fmla="*/ 562906 w 25"/>
                <a:gd name="T47" fmla="*/ 419205 h 14"/>
                <a:gd name="T48" fmla="*/ 562906 w 25"/>
                <a:gd name="T49" fmla="*/ 386367 h 14"/>
                <a:gd name="T50" fmla="*/ 562906 w 25"/>
                <a:gd name="T51" fmla="*/ 386367 h 14"/>
                <a:gd name="T52" fmla="*/ 562906 w 25"/>
                <a:gd name="T53" fmla="*/ 419205 h 14"/>
                <a:gd name="T54" fmla="*/ 562906 w 25"/>
                <a:gd name="T55" fmla="*/ 386367 h 14"/>
                <a:gd name="T56" fmla="*/ 562906 w 25"/>
                <a:gd name="T57" fmla="*/ 419205 h 14"/>
                <a:gd name="T58" fmla="*/ 562906 w 25"/>
                <a:gd name="T59" fmla="*/ 419205 h 14"/>
                <a:gd name="T60" fmla="*/ 562906 w 25"/>
                <a:gd name="T61" fmla="*/ 386367 h 14"/>
                <a:gd name="T62" fmla="*/ 562906 w 25"/>
                <a:gd name="T63" fmla="*/ 419205 h 14"/>
                <a:gd name="T64" fmla="*/ 562906 w 25"/>
                <a:gd name="T65" fmla="*/ 386367 h 14"/>
                <a:gd name="T66" fmla="*/ 589710 w 25"/>
                <a:gd name="T67" fmla="*/ 419205 h 14"/>
                <a:gd name="T68" fmla="*/ 562906 w 25"/>
                <a:gd name="T69" fmla="*/ 386367 h 14"/>
                <a:gd name="T70" fmla="*/ 622197 w 25"/>
                <a:gd name="T71" fmla="*/ 359357 h 14"/>
                <a:gd name="T72" fmla="*/ 589710 w 25"/>
                <a:gd name="T73" fmla="*/ 419205 h 14"/>
                <a:gd name="T74" fmla="*/ 647979 w 25"/>
                <a:gd name="T75" fmla="*/ 386367 h 14"/>
                <a:gd name="T76" fmla="*/ 622197 w 25"/>
                <a:gd name="T77" fmla="*/ 386367 h 14"/>
                <a:gd name="T78" fmla="*/ 622197 w 25"/>
                <a:gd name="T79" fmla="*/ 359357 h 14"/>
                <a:gd name="T80" fmla="*/ 706253 w 25"/>
                <a:gd name="T81" fmla="*/ 300567 h 14"/>
                <a:gd name="T82" fmla="*/ 622197 w 25"/>
                <a:gd name="T83" fmla="*/ 359357 h 14"/>
                <a:gd name="T84" fmla="*/ 680472 w 25"/>
                <a:gd name="T85" fmla="*/ 209090 h 14"/>
                <a:gd name="T86" fmla="*/ 706253 w 25"/>
                <a:gd name="T87" fmla="*/ 300567 h 14"/>
                <a:gd name="T88" fmla="*/ 680472 w 25"/>
                <a:gd name="T89" fmla="*/ 209090 h 14"/>
                <a:gd name="T90" fmla="*/ 706253 w 25"/>
                <a:gd name="T91" fmla="*/ 209090 h 14"/>
                <a:gd name="T92" fmla="*/ 680472 w 25"/>
                <a:gd name="T93" fmla="*/ 209090 h 14"/>
                <a:gd name="T94" fmla="*/ 622197 w 25"/>
                <a:gd name="T95" fmla="*/ 118454 h 14"/>
                <a:gd name="T96" fmla="*/ 680472 w 25"/>
                <a:gd name="T97" fmla="*/ 209090 h 14"/>
                <a:gd name="T98" fmla="*/ 622197 w 25"/>
                <a:gd name="T99" fmla="*/ 150300 h 14"/>
                <a:gd name="T100" fmla="*/ 622197 w 25"/>
                <a:gd name="T101" fmla="*/ 118454 h 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5" h="14">
                  <a:moveTo>
                    <a:pt x="21" y="5"/>
                  </a:moveTo>
                  <a:cubicBezTo>
                    <a:pt x="19" y="4"/>
                    <a:pt x="17" y="3"/>
                    <a:pt x="16" y="3"/>
                  </a:cubicBezTo>
                  <a:lnTo>
                    <a:pt x="16" y="1"/>
                  </a:lnTo>
                  <a:cubicBezTo>
                    <a:pt x="18" y="2"/>
                    <a:pt x="20" y="3"/>
                    <a:pt x="22" y="4"/>
                  </a:cubicBezTo>
                  <a:lnTo>
                    <a:pt x="21" y="5"/>
                  </a:lnTo>
                  <a:close/>
                  <a:moveTo>
                    <a:pt x="16" y="3"/>
                  </a:moveTo>
                  <a:cubicBezTo>
                    <a:pt x="14" y="2"/>
                    <a:pt x="12" y="2"/>
                    <a:pt x="10" y="2"/>
                  </a:cubicBezTo>
                  <a:lnTo>
                    <a:pt x="10" y="0"/>
                  </a:lnTo>
                  <a:cubicBezTo>
                    <a:pt x="12" y="0"/>
                    <a:pt x="14" y="1"/>
                    <a:pt x="16" y="1"/>
                  </a:cubicBezTo>
                  <a:lnTo>
                    <a:pt x="16" y="3"/>
                  </a:lnTo>
                  <a:close/>
                  <a:moveTo>
                    <a:pt x="10" y="0"/>
                  </a:moveTo>
                  <a:lnTo>
                    <a:pt x="10" y="0"/>
                  </a:lnTo>
                  <a:lnTo>
                    <a:pt x="10" y="1"/>
                  </a:lnTo>
                  <a:lnTo>
                    <a:pt x="10" y="0"/>
                  </a:lnTo>
                  <a:close/>
                  <a:moveTo>
                    <a:pt x="10" y="2"/>
                  </a:moveTo>
                  <a:cubicBezTo>
                    <a:pt x="8" y="2"/>
                    <a:pt x="5" y="3"/>
                    <a:pt x="4" y="4"/>
                  </a:cubicBezTo>
                  <a:lnTo>
                    <a:pt x="3" y="3"/>
                  </a:lnTo>
                  <a:cubicBezTo>
                    <a:pt x="5" y="1"/>
                    <a:pt x="7" y="0"/>
                    <a:pt x="10" y="0"/>
                  </a:cubicBezTo>
                  <a:lnTo>
                    <a:pt x="10" y="2"/>
                  </a:lnTo>
                  <a:close/>
                  <a:moveTo>
                    <a:pt x="4" y="4"/>
                  </a:moveTo>
                  <a:cubicBezTo>
                    <a:pt x="3" y="4"/>
                    <a:pt x="3" y="5"/>
                    <a:pt x="2" y="5"/>
                  </a:cubicBezTo>
                  <a:lnTo>
                    <a:pt x="1" y="5"/>
                  </a:lnTo>
                  <a:cubicBezTo>
                    <a:pt x="1" y="4"/>
                    <a:pt x="2" y="3"/>
                    <a:pt x="3" y="3"/>
                  </a:cubicBezTo>
                  <a:lnTo>
                    <a:pt x="4" y="4"/>
                  </a:lnTo>
                  <a:close/>
                  <a:moveTo>
                    <a:pt x="2" y="5"/>
                  </a:moveTo>
                  <a:cubicBezTo>
                    <a:pt x="2" y="6"/>
                    <a:pt x="2" y="6"/>
                    <a:pt x="2" y="7"/>
                  </a:cubicBezTo>
                  <a:lnTo>
                    <a:pt x="0" y="7"/>
                  </a:lnTo>
                  <a:cubicBezTo>
                    <a:pt x="0" y="6"/>
                    <a:pt x="1" y="5"/>
                    <a:pt x="1" y="5"/>
                  </a:cubicBezTo>
                  <a:lnTo>
                    <a:pt x="2" y="5"/>
                  </a:lnTo>
                  <a:close/>
                  <a:moveTo>
                    <a:pt x="2" y="7"/>
                  </a:moveTo>
                  <a:cubicBezTo>
                    <a:pt x="2" y="8"/>
                    <a:pt x="2" y="8"/>
                    <a:pt x="2" y="9"/>
                  </a:cubicBezTo>
                  <a:lnTo>
                    <a:pt x="1" y="10"/>
                  </a:lnTo>
                  <a:cubicBezTo>
                    <a:pt x="1" y="9"/>
                    <a:pt x="0" y="8"/>
                    <a:pt x="0" y="7"/>
                  </a:cubicBezTo>
                  <a:lnTo>
                    <a:pt x="2" y="7"/>
                  </a:lnTo>
                  <a:close/>
                  <a:moveTo>
                    <a:pt x="2" y="9"/>
                  </a:moveTo>
                  <a:lnTo>
                    <a:pt x="2" y="9"/>
                  </a:lnTo>
                  <a:close/>
                  <a:moveTo>
                    <a:pt x="2" y="9"/>
                  </a:moveTo>
                  <a:cubicBezTo>
                    <a:pt x="5" y="12"/>
                    <a:pt x="9" y="12"/>
                    <a:pt x="13" y="12"/>
                  </a:cubicBezTo>
                  <a:lnTo>
                    <a:pt x="13" y="13"/>
                  </a:lnTo>
                  <a:cubicBezTo>
                    <a:pt x="8" y="13"/>
                    <a:pt x="4" y="13"/>
                    <a:pt x="1" y="10"/>
                  </a:cubicBezTo>
                  <a:lnTo>
                    <a:pt x="2" y="9"/>
                  </a:lnTo>
                  <a:close/>
                  <a:moveTo>
                    <a:pt x="13" y="12"/>
                  </a:moveTo>
                  <a:cubicBezTo>
                    <a:pt x="15" y="12"/>
                    <a:pt x="17" y="12"/>
                    <a:pt x="19" y="13"/>
                  </a:cubicBezTo>
                  <a:lnTo>
                    <a:pt x="19" y="14"/>
                  </a:lnTo>
                  <a:cubicBezTo>
                    <a:pt x="17" y="13"/>
                    <a:pt x="15" y="13"/>
                    <a:pt x="13" y="13"/>
                  </a:cubicBezTo>
                  <a:lnTo>
                    <a:pt x="13" y="12"/>
                  </a:lnTo>
                  <a:close/>
                  <a:moveTo>
                    <a:pt x="19" y="14"/>
                  </a:moveTo>
                  <a:lnTo>
                    <a:pt x="19" y="14"/>
                  </a:lnTo>
                  <a:lnTo>
                    <a:pt x="19" y="13"/>
                  </a:lnTo>
                  <a:lnTo>
                    <a:pt x="19" y="14"/>
                  </a:lnTo>
                  <a:close/>
                  <a:moveTo>
                    <a:pt x="19" y="13"/>
                  </a:moveTo>
                  <a:lnTo>
                    <a:pt x="19" y="13"/>
                  </a:lnTo>
                  <a:lnTo>
                    <a:pt x="19" y="14"/>
                  </a:lnTo>
                  <a:lnTo>
                    <a:pt x="19" y="13"/>
                  </a:lnTo>
                  <a:close/>
                  <a:moveTo>
                    <a:pt x="19" y="14"/>
                  </a:moveTo>
                  <a:lnTo>
                    <a:pt x="19" y="14"/>
                  </a:lnTo>
                  <a:lnTo>
                    <a:pt x="19" y="13"/>
                  </a:lnTo>
                  <a:lnTo>
                    <a:pt x="19" y="14"/>
                  </a:lnTo>
                  <a:close/>
                  <a:moveTo>
                    <a:pt x="19" y="13"/>
                  </a:moveTo>
                  <a:cubicBezTo>
                    <a:pt x="19" y="13"/>
                    <a:pt x="19" y="13"/>
                    <a:pt x="19" y="13"/>
                  </a:cubicBezTo>
                  <a:lnTo>
                    <a:pt x="19" y="14"/>
                  </a:lnTo>
                  <a:cubicBezTo>
                    <a:pt x="19" y="14"/>
                    <a:pt x="19" y="14"/>
                    <a:pt x="19" y="14"/>
                  </a:cubicBezTo>
                  <a:lnTo>
                    <a:pt x="19" y="13"/>
                  </a:lnTo>
                  <a:close/>
                  <a:moveTo>
                    <a:pt x="19" y="13"/>
                  </a:moveTo>
                  <a:cubicBezTo>
                    <a:pt x="19" y="13"/>
                    <a:pt x="19" y="13"/>
                    <a:pt x="20" y="13"/>
                  </a:cubicBezTo>
                  <a:lnTo>
                    <a:pt x="20" y="14"/>
                  </a:lnTo>
                  <a:cubicBezTo>
                    <a:pt x="20" y="14"/>
                    <a:pt x="19" y="14"/>
                    <a:pt x="19" y="14"/>
                  </a:cubicBezTo>
                  <a:lnTo>
                    <a:pt x="19" y="13"/>
                  </a:lnTo>
                  <a:close/>
                  <a:moveTo>
                    <a:pt x="20" y="13"/>
                  </a:moveTo>
                  <a:cubicBezTo>
                    <a:pt x="20" y="13"/>
                    <a:pt x="21" y="12"/>
                    <a:pt x="21" y="12"/>
                  </a:cubicBezTo>
                  <a:lnTo>
                    <a:pt x="22" y="13"/>
                  </a:lnTo>
                  <a:cubicBezTo>
                    <a:pt x="21" y="14"/>
                    <a:pt x="21" y="14"/>
                    <a:pt x="20" y="14"/>
                  </a:cubicBezTo>
                  <a:lnTo>
                    <a:pt x="20" y="13"/>
                  </a:lnTo>
                  <a:close/>
                  <a:moveTo>
                    <a:pt x="22" y="13"/>
                  </a:moveTo>
                  <a:lnTo>
                    <a:pt x="22" y="13"/>
                  </a:lnTo>
                  <a:lnTo>
                    <a:pt x="21" y="13"/>
                  </a:lnTo>
                  <a:lnTo>
                    <a:pt x="22" y="13"/>
                  </a:lnTo>
                  <a:close/>
                  <a:moveTo>
                    <a:pt x="21" y="12"/>
                  </a:moveTo>
                  <a:cubicBezTo>
                    <a:pt x="22" y="11"/>
                    <a:pt x="22" y="10"/>
                    <a:pt x="23" y="9"/>
                  </a:cubicBezTo>
                  <a:lnTo>
                    <a:pt x="24" y="10"/>
                  </a:lnTo>
                  <a:cubicBezTo>
                    <a:pt x="23" y="11"/>
                    <a:pt x="23" y="12"/>
                    <a:pt x="22" y="13"/>
                  </a:cubicBezTo>
                  <a:lnTo>
                    <a:pt x="21" y="12"/>
                  </a:lnTo>
                  <a:close/>
                  <a:moveTo>
                    <a:pt x="23" y="9"/>
                  </a:moveTo>
                  <a:cubicBezTo>
                    <a:pt x="23" y="9"/>
                    <a:pt x="23" y="8"/>
                    <a:pt x="23" y="7"/>
                  </a:cubicBezTo>
                  <a:lnTo>
                    <a:pt x="24" y="7"/>
                  </a:lnTo>
                  <a:cubicBezTo>
                    <a:pt x="25" y="8"/>
                    <a:pt x="25" y="9"/>
                    <a:pt x="24" y="10"/>
                  </a:cubicBezTo>
                  <a:lnTo>
                    <a:pt x="23" y="9"/>
                  </a:lnTo>
                  <a:close/>
                  <a:moveTo>
                    <a:pt x="23" y="7"/>
                  </a:moveTo>
                  <a:lnTo>
                    <a:pt x="23" y="7"/>
                  </a:lnTo>
                  <a:lnTo>
                    <a:pt x="24" y="7"/>
                  </a:lnTo>
                  <a:lnTo>
                    <a:pt x="23" y="7"/>
                  </a:lnTo>
                  <a:close/>
                  <a:moveTo>
                    <a:pt x="23" y="7"/>
                  </a:moveTo>
                  <a:cubicBezTo>
                    <a:pt x="22" y="6"/>
                    <a:pt x="22" y="5"/>
                    <a:pt x="21" y="5"/>
                  </a:cubicBezTo>
                  <a:lnTo>
                    <a:pt x="21" y="4"/>
                  </a:lnTo>
                  <a:cubicBezTo>
                    <a:pt x="23" y="4"/>
                    <a:pt x="23" y="5"/>
                    <a:pt x="24" y="7"/>
                  </a:cubicBezTo>
                  <a:lnTo>
                    <a:pt x="23" y="7"/>
                  </a:lnTo>
                  <a:close/>
                  <a:moveTo>
                    <a:pt x="21" y="5"/>
                  </a:moveTo>
                  <a:lnTo>
                    <a:pt x="21" y="5"/>
                  </a:lnTo>
                  <a:lnTo>
                    <a:pt x="21" y="4"/>
                  </a:lnTo>
                  <a:lnTo>
                    <a:pt x="21" y="5"/>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8" name="Freeform 323">
              <a:extLst>
                <a:ext uri="{FF2B5EF4-FFF2-40B4-BE49-F238E27FC236}">
                  <a16:creationId xmlns:a16="http://schemas.microsoft.com/office/drawing/2014/main" id="{783D06D8-C7CC-C15A-436E-5A8CDB68B22C}"/>
                </a:ext>
              </a:extLst>
            </p:cNvPr>
            <p:cNvSpPr>
              <a:spLocks/>
            </p:cNvSpPr>
            <p:nvPr/>
          </p:nvSpPr>
          <p:spPr bwMode="auto">
            <a:xfrm>
              <a:off x="2623" y="1855"/>
              <a:ext cx="17" cy="23"/>
            </a:xfrm>
            <a:custGeom>
              <a:avLst/>
              <a:gdLst>
                <a:gd name="T0" fmla="*/ 98997 w 3"/>
                <a:gd name="T1" fmla="*/ 0 h 4"/>
                <a:gd name="T2" fmla="*/ 35128 w 3"/>
                <a:gd name="T3" fmla="*/ 38220 h 4"/>
                <a:gd name="T4" fmla="*/ 35128 w 3"/>
                <a:gd name="T5" fmla="*/ 144285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19" name="Freeform 324">
              <a:extLst>
                <a:ext uri="{FF2B5EF4-FFF2-40B4-BE49-F238E27FC236}">
                  <a16:creationId xmlns:a16="http://schemas.microsoft.com/office/drawing/2014/main" id="{AA388341-8C9C-3E8F-0211-4FA4C1BBDBD5}"/>
                </a:ext>
              </a:extLst>
            </p:cNvPr>
            <p:cNvSpPr>
              <a:spLocks/>
            </p:cNvSpPr>
            <p:nvPr/>
          </p:nvSpPr>
          <p:spPr bwMode="auto">
            <a:xfrm>
              <a:off x="2623" y="1855"/>
              <a:ext cx="17" cy="23"/>
            </a:xfrm>
            <a:custGeom>
              <a:avLst/>
              <a:gdLst>
                <a:gd name="T0" fmla="*/ 98997 w 3"/>
                <a:gd name="T1" fmla="*/ 0 h 4"/>
                <a:gd name="T2" fmla="*/ 35128 w 3"/>
                <a:gd name="T3" fmla="*/ 38220 h 4"/>
                <a:gd name="T4" fmla="*/ 35128 w 3"/>
                <a:gd name="T5" fmla="*/ 144285 h 4"/>
                <a:gd name="T6" fmla="*/ 98997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3" y="1"/>
                    <a:pt x="1" y="1"/>
                    <a:pt x="1" y="1"/>
                  </a:cubicBezTo>
                  <a:cubicBezTo>
                    <a:pt x="0" y="3"/>
                    <a:pt x="0" y="4"/>
                    <a:pt x="1" y="4"/>
                  </a:cubicBezTo>
                  <a:cubicBezTo>
                    <a:pt x="3" y="4"/>
                    <a:pt x="3" y="2"/>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20" name="Freeform 325">
              <a:extLst>
                <a:ext uri="{FF2B5EF4-FFF2-40B4-BE49-F238E27FC236}">
                  <a16:creationId xmlns:a16="http://schemas.microsoft.com/office/drawing/2014/main" id="{1BAA87C4-083E-E0EB-7F3B-6E6B3E48CD18}"/>
                </a:ext>
              </a:extLst>
            </p:cNvPr>
            <p:cNvSpPr>
              <a:spLocks noEditPoints="1"/>
            </p:cNvSpPr>
            <p:nvPr/>
          </p:nvSpPr>
          <p:spPr bwMode="auto">
            <a:xfrm>
              <a:off x="2724" y="1855"/>
              <a:ext cx="84" cy="95"/>
            </a:xfrm>
            <a:custGeom>
              <a:avLst/>
              <a:gdLst>
                <a:gd name="T0" fmla="*/ 462213 w 15"/>
                <a:gd name="T1" fmla="*/ 33166 h 17"/>
                <a:gd name="T2" fmla="*/ 308739 w 15"/>
                <a:gd name="T3" fmla="*/ 119884 h 17"/>
                <a:gd name="T4" fmla="*/ 308739 w 15"/>
                <a:gd name="T5" fmla="*/ 59520 h 17"/>
                <a:gd name="T6" fmla="*/ 429727 w 15"/>
                <a:gd name="T7" fmla="*/ 0 h 17"/>
                <a:gd name="T8" fmla="*/ 462213 w 15"/>
                <a:gd name="T9" fmla="*/ 33166 h 17"/>
                <a:gd name="T10" fmla="*/ 308739 w 15"/>
                <a:gd name="T11" fmla="*/ 119884 h 17"/>
                <a:gd name="T12" fmla="*/ 214441 w 15"/>
                <a:gd name="T13" fmla="*/ 152173 h 17"/>
                <a:gd name="T14" fmla="*/ 186844 w 15"/>
                <a:gd name="T15" fmla="*/ 119884 h 17"/>
                <a:gd name="T16" fmla="*/ 308739 w 15"/>
                <a:gd name="T17" fmla="*/ 59520 h 17"/>
                <a:gd name="T18" fmla="*/ 308739 w 15"/>
                <a:gd name="T19" fmla="*/ 119884 h 17"/>
                <a:gd name="T20" fmla="*/ 214441 w 15"/>
                <a:gd name="T21" fmla="*/ 152173 h 17"/>
                <a:gd name="T22" fmla="*/ 214441 w 15"/>
                <a:gd name="T23" fmla="*/ 152173 h 17"/>
                <a:gd name="T24" fmla="*/ 186844 w 15"/>
                <a:gd name="T25" fmla="*/ 152173 h 17"/>
                <a:gd name="T26" fmla="*/ 214441 w 15"/>
                <a:gd name="T27" fmla="*/ 152173 h 17"/>
                <a:gd name="T28" fmla="*/ 214441 w 15"/>
                <a:gd name="T29" fmla="*/ 152173 h 17"/>
                <a:gd name="T30" fmla="*/ 93419 w 15"/>
                <a:gd name="T31" fmla="*/ 364716 h 17"/>
                <a:gd name="T32" fmla="*/ 60934 w 15"/>
                <a:gd name="T33" fmla="*/ 364716 h 17"/>
                <a:gd name="T34" fmla="*/ 186844 w 15"/>
                <a:gd name="T35" fmla="*/ 119884 h 17"/>
                <a:gd name="T36" fmla="*/ 214441 w 15"/>
                <a:gd name="T37" fmla="*/ 152173 h 17"/>
                <a:gd name="T38" fmla="*/ 93419 w 15"/>
                <a:gd name="T39" fmla="*/ 364716 h 17"/>
                <a:gd name="T40" fmla="*/ 60934 w 15"/>
                <a:gd name="T41" fmla="*/ 457403 h 17"/>
                <a:gd name="T42" fmla="*/ 33365 w 15"/>
                <a:gd name="T43" fmla="*/ 457403 h 17"/>
                <a:gd name="T44" fmla="*/ 60934 w 15"/>
                <a:gd name="T45" fmla="*/ 364716 h 17"/>
                <a:gd name="T46" fmla="*/ 93419 w 15"/>
                <a:gd name="T47" fmla="*/ 364716 h 17"/>
                <a:gd name="T48" fmla="*/ 60934 w 15"/>
                <a:gd name="T49" fmla="*/ 484634 h 17"/>
                <a:gd name="T50" fmla="*/ 0 w 15"/>
                <a:gd name="T51" fmla="*/ 517767 h 17"/>
                <a:gd name="T52" fmla="*/ 33365 w 15"/>
                <a:gd name="T53" fmla="*/ 457403 h 17"/>
                <a:gd name="T54" fmla="*/ 33365 w 15"/>
                <a:gd name="T55" fmla="*/ 457403 h 17"/>
                <a:gd name="T56" fmla="*/ 60934 w 15"/>
                <a:gd name="T57" fmla="*/ 484634 h 17"/>
                <a:gd name="T58" fmla="*/ 33365 w 15"/>
                <a:gd name="T59" fmla="*/ 425114 h 17"/>
                <a:gd name="T60" fmla="*/ 308739 w 15"/>
                <a:gd name="T61" fmla="*/ 244832 h 17"/>
                <a:gd name="T62" fmla="*/ 341230 w 15"/>
                <a:gd name="T63" fmla="*/ 272063 h 17"/>
                <a:gd name="T64" fmla="*/ 60934 w 15"/>
                <a:gd name="T65" fmla="*/ 484634 h 17"/>
                <a:gd name="T66" fmla="*/ 33365 w 15"/>
                <a:gd name="T67" fmla="*/ 425114 h 17"/>
                <a:gd name="T68" fmla="*/ 308739 w 15"/>
                <a:gd name="T69" fmla="*/ 244832 h 17"/>
                <a:gd name="T70" fmla="*/ 429727 w 15"/>
                <a:gd name="T71" fmla="*/ 0 h 17"/>
                <a:gd name="T72" fmla="*/ 462213 w 15"/>
                <a:gd name="T73" fmla="*/ 33166 h 17"/>
                <a:gd name="T74" fmla="*/ 341230 w 15"/>
                <a:gd name="T75" fmla="*/ 272063 h 17"/>
                <a:gd name="T76" fmla="*/ 308739 w 15"/>
                <a:gd name="T77" fmla="*/ 244832 h 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 h="17">
                  <a:moveTo>
                    <a:pt x="15" y="1"/>
                  </a:moveTo>
                  <a:cubicBezTo>
                    <a:pt x="14" y="3"/>
                    <a:pt x="12" y="3"/>
                    <a:pt x="10" y="4"/>
                  </a:cubicBezTo>
                  <a:lnTo>
                    <a:pt x="10" y="2"/>
                  </a:lnTo>
                  <a:cubicBezTo>
                    <a:pt x="12" y="2"/>
                    <a:pt x="13" y="2"/>
                    <a:pt x="14" y="0"/>
                  </a:cubicBezTo>
                  <a:lnTo>
                    <a:pt x="15" y="1"/>
                  </a:lnTo>
                  <a:close/>
                  <a:moveTo>
                    <a:pt x="10" y="4"/>
                  </a:moveTo>
                  <a:cubicBezTo>
                    <a:pt x="9" y="4"/>
                    <a:pt x="8" y="4"/>
                    <a:pt x="7" y="5"/>
                  </a:cubicBezTo>
                  <a:lnTo>
                    <a:pt x="6" y="4"/>
                  </a:lnTo>
                  <a:cubicBezTo>
                    <a:pt x="7" y="3"/>
                    <a:pt x="9" y="3"/>
                    <a:pt x="10" y="2"/>
                  </a:cubicBezTo>
                  <a:lnTo>
                    <a:pt x="10" y="4"/>
                  </a:lnTo>
                  <a:close/>
                  <a:moveTo>
                    <a:pt x="7" y="5"/>
                  </a:moveTo>
                  <a:lnTo>
                    <a:pt x="7" y="5"/>
                  </a:lnTo>
                  <a:lnTo>
                    <a:pt x="6" y="5"/>
                  </a:lnTo>
                  <a:lnTo>
                    <a:pt x="7" y="5"/>
                  </a:lnTo>
                  <a:close/>
                  <a:moveTo>
                    <a:pt x="7" y="5"/>
                  </a:moveTo>
                  <a:cubicBezTo>
                    <a:pt x="5" y="7"/>
                    <a:pt x="4" y="10"/>
                    <a:pt x="3" y="12"/>
                  </a:cubicBezTo>
                  <a:lnTo>
                    <a:pt x="2" y="12"/>
                  </a:lnTo>
                  <a:cubicBezTo>
                    <a:pt x="3" y="9"/>
                    <a:pt x="3" y="6"/>
                    <a:pt x="6" y="4"/>
                  </a:cubicBezTo>
                  <a:lnTo>
                    <a:pt x="7" y="5"/>
                  </a:lnTo>
                  <a:close/>
                  <a:moveTo>
                    <a:pt x="3" y="12"/>
                  </a:moveTo>
                  <a:cubicBezTo>
                    <a:pt x="3" y="13"/>
                    <a:pt x="2" y="14"/>
                    <a:pt x="2" y="15"/>
                  </a:cubicBezTo>
                  <a:lnTo>
                    <a:pt x="1" y="15"/>
                  </a:lnTo>
                  <a:cubicBezTo>
                    <a:pt x="1" y="14"/>
                    <a:pt x="1" y="13"/>
                    <a:pt x="2" y="12"/>
                  </a:cubicBezTo>
                  <a:lnTo>
                    <a:pt x="3" y="12"/>
                  </a:lnTo>
                  <a:close/>
                  <a:moveTo>
                    <a:pt x="2" y="16"/>
                  </a:moveTo>
                  <a:lnTo>
                    <a:pt x="0" y="17"/>
                  </a:lnTo>
                  <a:lnTo>
                    <a:pt x="1" y="15"/>
                  </a:lnTo>
                  <a:lnTo>
                    <a:pt x="2" y="16"/>
                  </a:lnTo>
                  <a:close/>
                  <a:moveTo>
                    <a:pt x="1" y="14"/>
                  </a:moveTo>
                  <a:cubicBezTo>
                    <a:pt x="5" y="12"/>
                    <a:pt x="8" y="10"/>
                    <a:pt x="10" y="8"/>
                  </a:cubicBezTo>
                  <a:lnTo>
                    <a:pt x="11" y="9"/>
                  </a:lnTo>
                  <a:cubicBezTo>
                    <a:pt x="9" y="11"/>
                    <a:pt x="6" y="13"/>
                    <a:pt x="2" y="16"/>
                  </a:cubicBezTo>
                  <a:lnTo>
                    <a:pt x="1" y="14"/>
                  </a:lnTo>
                  <a:close/>
                  <a:moveTo>
                    <a:pt x="10" y="8"/>
                  </a:moveTo>
                  <a:cubicBezTo>
                    <a:pt x="12" y="6"/>
                    <a:pt x="13" y="3"/>
                    <a:pt x="14" y="0"/>
                  </a:cubicBezTo>
                  <a:lnTo>
                    <a:pt x="15" y="1"/>
                  </a:lnTo>
                  <a:cubicBezTo>
                    <a:pt x="14" y="4"/>
                    <a:pt x="13" y="6"/>
                    <a:pt x="11" y="9"/>
                  </a:cubicBezTo>
                  <a:lnTo>
                    <a:pt x="10"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1" name="Freeform 326">
              <a:extLst>
                <a:ext uri="{FF2B5EF4-FFF2-40B4-BE49-F238E27FC236}">
                  <a16:creationId xmlns:a16="http://schemas.microsoft.com/office/drawing/2014/main" id="{04FC4809-5D0D-3AE8-D269-1D80A41BEBE8}"/>
                </a:ext>
              </a:extLst>
            </p:cNvPr>
            <p:cNvSpPr>
              <a:spLocks/>
            </p:cNvSpPr>
            <p:nvPr/>
          </p:nvSpPr>
          <p:spPr bwMode="auto">
            <a:xfrm>
              <a:off x="2752" y="1889"/>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1" y="1"/>
                    <a:pt x="0" y="1"/>
                    <a:pt x="0" y="2"/>
                  </a:cubicBezTo>
                  <a:cubicBezTo>
                    <a:pt x="1" y="2"/>
                    <a:pt x="1" y="0"/>
                    <a:pt x="2"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2" name="Freeform 327">
              <a:extLst>
                <a:ext uri="{FF2B5EF4-FFF2-40B4-BE49-F238E27FC236}">
                  <a16:creationId xmlns:a16="http://schemas.microsoft.com/office/drawing/2014/main" id="{BE6B5E2A-9956-ECC0-B8C8-D3A7C874AE56}"/>
                </a:ext>
              </a:extLst>
            </p:cNvPr>
            <p:cNvSpPr>
              <a:spLocks/>
            </p:cNvSpPr>
            <p:nvPr/>
          </p:nvSpPr>
          <p:spPr bwMode="auto">
            <a:xfrm>
              <a:off x="2752" y="1889"/>
              <a:ext cx="11" cy="11"/>
            </a:xfrm>
            <a:custGeom>
              <a:avLst/>
              <a:gdLst>
                <a:gd name="T0" fmla="*/ 55902 w 2"/>
                <a:gd name="T1" fmla="*/ 0 h 2"/>
                <a:gd name="T2" fmla="*/ 0 w 2"/>
                <a:gd name="T3" fmla="*/ 55902 h 2"/>
                <a:gd name="T4" fmla="*/ 55902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2" y="0"/>
                  </a:moveTo>
                  <a:cubicBezTo>
                    <a:pt x="1" y="1"/>
                    <a:pt x="0" y="1"/>
                    <a:pt x="0" y="2"/>
                  </a:cubicBezTo>
                  <a:cubicBezTo>
                    <a:pt x="1" y="2"/>
                    <a:pt x="1" y="0"/>
                    <a:pt x="2"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23" name="Freeform 328">
              <a:extLst>
                <a:ext uri="{FF2B5EF4-FFF2-40B4-BE49-F238E27FC236}">
                  <a16:creationId xmlns:a16="http://schemas.microsoft.com/office/drawing/2014/main" id="{AE7C5BF8-DF2C-06E7-121F-F0E5B90FD492}"/>
                </a:ext>
              </a:extLst>
            </p:cNvPr>
            <p:cNvSpPr>
              <a:spLocks noEditPoints="1"/>
            </p:cNvSpPr>
            <p:nvPr/>
          </p:nvSpPr>
          <p:spPr bwMode="auto">
            <a:xfrm>
              <a:off x="2780" y="1755"/>
              <a:ext cx="78" cy="106"/>
            </a:xfrm>
            <a:custGeom>
              <a:avLst/>
              <a:gdLst>
                <a:gd name="T0" fmla="*/ 359357 w 14"/>
                <a:gd name="T1" fmla="*/ 59042 h 19"/>
                <a:gd name="T2" fmla="*/ 327544 w 14"/>
                <a:gd name="T3" fmla="*/ 0 h 19"/>
                <a:gd name="T4" fmla="*/ 359357 w 14"/>
                <a:gd name="T5" fmla="*/ 59042 h 19"/>
                <a:gd name="T6" fmla="*/ 359357 w 14"/>
                <a:gd name="T7" fmla="*/ 31967 h 19"/>
                <a:gd name="T8" fmla="*/ 359357 w 14"/>
                <a:gd name="T9" fmla="*/ 59042 h 19"/>
                <a:gd name="T10" fmla="*/ 209090 w 14"/>
                <a:gd name="T11" fmla="*/ 92036 h 19"/>
                <a:gd name="T12" fmla="*/ 359357 w 14"/>
                <a:gd name="T13" fmla="*/ 59042 h 19"/>
                <a:gd name="T14" fmla="*/ 91477 w 14"/>
                <a:gd name="T15" fmla="*/ 178342 h 19"/>
                <a:gd name="T16" fmla="*/ 209090 w 14"/>
                <a:gd name="T17" fmla="*/ 92036 h 19"/>
                <a:gd name="T18" fmla="*/ 91477 w 14"/>
                <a:gd name="T19" fmla="*/ 151078 h 19"/>
                <a:gd name="T20" fmla="*/ 91477 w 14"/>
                <a:gd name="T21" fmla="*/ 151078 h 19"/>
                <a:gd name="T22" fmla="*/ 58790 w 14"/>
                <a:gd name="T23" fmla="*/ 243114 h 19"/>
                <a:gd name="T24" fmla="*/ 91477 w 14"/>
                <a:gd name="T25" fmla="*/ 151078 h 19"/>
                <a:gd name="T26" fmla="*/ 58790 w 14"/>
                <a:gd name="T27" fmla="*/ 243114 h 19"/>
                <a:gd name="T28" fmla="*/ 0 w 14"/>
                <a:gd name="T29" fmla="*/ 362386 h 19"/>
                <a:gd name="T30" fmla="*/ 58790 w 14"/>
                <a:gd name="T31" fmla="*/ 243114 h 19"/>
                <a:gd name="T32" fmla="*/ 58790 w 14"/>
                <a:gd name="T33" fmla="*/ 454422 h 19"/>
                <a:gd name="T34" fmla="*/ 0 w 14"/>
                <a:gd name="T35" fmla="*/ 362386 h 19"/>
                <a:gd name="T36" fmla="*/ 58790 w 14"/>
                <a:gd name="T37" fmla="*/ 454422 h 19"/>
                <a:gd name="T38" fmla="*/ 91477 w 14"/>
                <a:gd name="T39" fmla="*/ 513464 h 19"/>
                <a:gd name="T40" fmla="*/ 58790 w 14"/>
                <a:gd name="T41" fmla="*/ 454422 h 19"/>
                <a:gd name="T42" fmla="*/ 91477 w 14"/>
                <a:gd name="T43" fmla="*/ 513464 h 19"/>
                <a:gd name="T44" fmla="*/ 91477 w 14"/>
                <a:gd name="T45" fmla="*/ 513464 h 19"/>
                <a:gd name="T46" fmla="*/ 268749 w 14"/>
                <a:gd name="T47" fmla="*/ 329392 h 19"/>
                <a:gd name="T48" fmla="*/ 91477 w 14"/>
                <a:gd name="T49" fmla="*/ 513464 h 19"/>
                <a:gd name="T50" fmla="*/ 268749 w 14"/>
                <a:gd name="T51" fmla="*/ 329392 h 19"/>
                <a:gd name="T52" fmla="*/ 327544 w 14"/>
                <a:gd name="T53" fmla="*/ 329392 h 19"/>
                <a:gd name="T54" fmla="*/ 268749 w 14"/>
                <a:gd name="T55" fmla="*/ 329392 h 19"/>
                <a:gd name="T56" fmla="*/ 300567 w 14"/>
                <a:gd name="T57" fmla="*/ 302312 h 19"/>
                <a:gd name="T58" fmla="*/ 300567 w 14"/>
                <a:gd name="T59" fmla="*/ 302312 h 19"/>
                <a:gd name="T60" fmla="*/ 300567 w 14"/>
                <a:gd name="T61" fmla="*/ 302312 h 19"/>
                <a:gd name="T62" fmla="*/ 327544 w 14"/>
                <a:gd name="T63" fmla="*/ 329392 h 19"/>
                <a:gd name="T64" fmla="*/ 327544 w 14"/>
                <a:gd name="T65" fmla="*/ 329392 h 19"/>
                <a:gd name="T66" fmla="*/ 327544 w 14"/>
                <a:gd name="T67" fmla="*/ 302312 h 19"/>
                <a:gd name="T68" fmla="*/ 300567 w 14"/>
                <a:gd name="T69" fmla="*/ 302312 h 19"/>
                <a:gd name="T70" fmla="*/ 359357 w 14"/>
                <a:gd name="T71" fmla="*/ 302312 h 19"/>
                <a:gd name="T72" fmla="*/ 300567 w 14"/>
                <a:gd name="T73" fmla="*/ 302312 h 19"/>
                <a:gd name="T74" fmla="*/ 327544 w 14"/>
                <a:gd name="T75" fmla="*/ 243114 h 19"/>
                <a:gd name="T76" fmla="*/ 359357 w 14"/>
                <a:gd name="T77" fmla="*/ 302312 h 19"/>
                <a:gd name="T78" fmla="*/ 327544 w 14"/>
                <a:gd name="T79" fmla="*/ 243114 h 19"/>
                <a:gd name="T80" fmla="*/ 359357 w 14"/>
                <a:gd name="T81" fmla="*/ 31967 h 19"/>
                <a:gd name="T82" fmla="*/ 327544 w 14"/>
                <a:gd name="T83" fmla="*/ 243114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 h="19">
                  <a:moveTo>
                    <a:pt x="12" y="2"/>
                  </a:moveTo>
                  <a:lnTo>
                    <a:pt x="12" y="2"/>
                  </a:lnTo>
                  <a:lnTo>
                    <a:pt x="11" y="0"/>
                  </a:lnTo>
                  <a:lnTo>
                    <a:pt x="12" y="2"/>
                  </a:lnTo>
                  <a:close/>
                  <a:moveTo>
                    <a:pt x="12" y="2"/>
                  </a:moveTo>
                  <a:lnTo>
                    <a:pt x="12" y="2"/>
                  </a:lnTo>
                  <a:lnTo>
                    <a:pt x="12" y="1"/>
                  </a:lnTo>
                  <a:lnTo>
                    <a:pt x="12" y="2"/>
                  </a:lnTo>
                  <a:close/>
                  <a:moveTo>
                    <a:pt x="12" y="2"/>
                  </a:moveTo>
                  <a:cubicBezTo>
                    <a:pt x="10" y="3"/>
                    <a:pt x="9" y="3"/>
                    <a:pt x="7" y="4"/>
                  </a:cubicBezTo>
                  <a:lnTo>
                    <a:pt x="7" y="3"/>
                  </a:lnTo>
                  <a:cubicBezTo>
                    <a:pt x="8" y="2"/>
                    <a:pt x="10" y="1"/>
                    <a:pt x="11" y="0"/>
                  </a:cubicBezTo>
                  <a:lnTo>
                    <a:pt x="12" y="2"/>
                  </a:lnTo>
                  <a:close/>
                  <a:moveTo>
                    <a:pt x="7" y="4"/>
                  </a:moveTo>
                  <a:cubicBezTo>
                    <a:pt x="6" y="5"/>
                    <a:pt x="5" y="5"/>
                    <a:pt x="3" y="6"/>
                  </a:cubicBezTo>
                  <a:lnTo>
                    <a:pt x="3" y="5"/>
                  </a:lnTo>
                  <a:cubicBezTo>
                    <a:pt x="4" y="4"/>
                    <a:pt x="5" y="3"/>
                    <a:pt x="7" y="3"/>
                  </a:cubicBezTo>
                  <a:lnTo>
                    <a:pt x="7" y="4"/>
                  </a:lnTo>
                  <a:close/>
                  <a:moveTo>
                    <a:pt x="3" y="5"/>
                  </a:moveTo>
                  <a:lnTo>
                    <a:pt x="3" y="5"/>
                  </a:lnTo>
                  <a:close/>
                  <a:moveTo>
                    <a:pt x="3" y="6"/>
                  </a:moveTo>
                  <a:cubicBezTo>
                    <a:pt x="3" y="6"/>
                    <a:pt x="2" y="7"/>
                    <a:pt x="2" y="8"/>
                  </a:cubicBezTo>
                  <a:lnTo>
                    <a:pt x="1" y="7"/>
                  </a:lnTo>
                  <a:cubicBezTo>
                    <a:pt x="1" y="6"/>
                    <a:pt x="2" y="5"/>
                    <a:pt x="3" y="5"/>
                  </a:cubicBezTo>
                  <a:lnTo>
                    <a:pt x="3" y="6"/>
                  </a:lnTo>
                  <a:close/>
                  <a:moveTo>
                    <a:pt x="2" y="8"/>
                  </a:moveTo>
                  <a:cubicBezTo>
                    <a:pt x="1" y="9"/>
                    <a:pt x="1" y="10"/>
                    <a:pt x="1" y="12"/>
                  </a:cubicBezTo>
                  <a:lnTo>
                    <a:pt x="0" y="12"/>
                  </a:lnTo>
                  <a:cubicBezTo>
                    <a:pt x="0" y="10"/>
                    <a:pt x="0" y="9"/>
                    <a:pt x="1" y="7"/>
                  </a:cubicBezTo>
                  <a:lnTo>
                    <a:pt x="2" y="8"/>
                  </a:lnTo>
                  <a:close/>
                  <a:moveTo>
                    <a:pt x="1" y="12"/>
                  </a:moveTo>
                  <a:cubicBezTo>
                    <a:pt x="1" y="13"/>
                    <a:pt x="2" y="14"/>
                    <a:pt x="2" y="15"/>
                  </a:cubicBezTo>
                  <a:lnTo>
                    <a:pt x="1" y="16"/>
                  </a:lnTo>
                  <a:cubicBezTo>
                    <a:pt x="0" y="14"/>
                    <a:pt x="0" y="13"/>
                    <a:pt x="0" y="12"/>
                  </a:cubicBezTo>
                  <a:lnTo>
                    <a:pt x="1" y="12"/>
                  </a:lnTo>
                  <a:close/>
                  <a:moveTo>
                    <a:pt x="2" y="15"/>
                  </a:moveTo>
                  <a:cubicBezTo>
                    <a:pt x="3" y="15"/>
                    <a:pt x="3" y="16"/>
                    <a:pt x="4" y="16"/>
                  </a:cubicBezTo>
                  <a:lnTo>
                    <a:pt x="3" y="17"/>
                  </a:lnTo>
                  <a:cubicBezTo>
                    <a:pt x="2" y="17"/>
                    <a:pt x="2" y="16"/>
                    <a:pt x="1" y="16"/>
                  </a:cubicBezTo>
                  <a:lnTo>
                    <a:pt x="2" y="15"/>
                  </a:lnTo>
                  <a:close/>
                  <a:moveTo>
                    <a:pt x="3" y="17"/>
                  </a:moveTo>
                  <a:lnTo>
                    <a:pt x="3" y="17"/>
                  </a:lnTo>
                  <a:lnTo>
                    <a:pt x="4" y="17"/>
                  </a:lnTo>
                  <a:lnTo>
                    <a:pt x="3" y="17"/>
                  </a:lnTo>
                  <a:close/>
                  <a:moveTo>
                    <a:pt x="4" y="16"/>
                  </a:moveTo>
                  <a:cubicBezTo>
                    <a:pt x="5" y="17"/>
                    <a:pt x="8" y="14"/>
                    <a:pt x="9" y="11"/>
                  </a:cubicBezTo>
                  <a:lnTo>
                    <a:pt x="11" y="12"/>
                  </a:lnTo>
                  <a:cubicBezTo>
                    <a:pt x="8" y="15"/>
                    <a:pt x="6" y="19"/>
                    <a:pt x="3" y="17"/>
                  </a:cubicBezTo>
                  <a:lnTo>
                    <a:pt x="4" y="16"/>
                  </a:lnTo>
                  <a:close/>
                  <a:moveTo>
                    <a:pt x="9" y="11"/>
                  </a:moveTo>
                  <a:cubicBezTo>
                    <a:pt x="10" y="11"/>
                    <a:pt x="10" y="10"/>
                    <a:pt x="10" y="10"/>
                  </a:cubicBezTo>
                  <a:lnTo>
                    <a:pt x="11" y="11"/>
                  </a:lnTo>
                  <a:cubicBezTo>
                    <a:pt x="11" y="11"/>
                    <a:pt x="11" y="11"/>
                    <a:pt x="11" y="12"/>
                  </a:cubicBezTo>
                  <a:lnTo>
                    <a:pt x="9" y="11"/>
                  </a:lnTo>
                  <a:close/>
                  <a:moveTo>
                    <a:pt x="10" y="10"/>
                  </a:moveTo>
                  <a:lnTo>
                    <a:pt x="10" y="10"/>
                  </a:lnTo>
                  <a:lnTo>
                    <a:pt x="11" y="10"/>
                  </a:lnTo>
                  <a:lnTo>
                    <a:pt x="10" y="10"/>
                  </a:lnTo>
                  <a:close/>
                  <a:moveTo>
                    <a:pt x="10" y="10"/>
                  </a:moveTo>
                  <a:lnTo>
                    <a:pt x="10" y="10"/>
                  </a:lnTo>
                  <a:lnTo>
                    <a:pt x="11" y="11"/>
                  </a:lnTo>
                  <a:lnTo>
                    <a:pt x="10" y="10"/>
                  </a:lnTo>
                  <a:close/>
                  <a:moveTo>
                    <a:pt x="11" y="11"/>
                  </a:moveTo>
                  <a:lnTo>
                    <a:pt x="11" y="11"/>
                  </a:lnTo>
                  <a:lnTo>
                    <a:pt x="11" y="10"/>
                  </a:lnTo>
                  <a:lnTo>
                    <a:pt x="11" y="11"/>
                  </a:lnTo>
                  <a:close/>
                  <a:moveTo>
                    <a:pt x="10" y="10"/>
                  </a:moveTo>
                  <a:cubicBezTo>
                    <a:pt x="10" y="10"/>
                    <a:pt x="11" y="9"/>
                    <a:pt x="11" y="9"/>
                  </a:cubicBezTo>
                  <a:lnTo>
                    <a:pt x="12" y="10"/>
                  </a:lnTo>
                  <a:cubicBezTo>
                    <a:pt x="12" y="10"/>
                    <a:pt x="12" y="10"/>
                    <a:pt x="11" y="11"/>
                  </a:cubicBezTo>
                  <a:lnTo>
                    <a:pt x="10" y="10"/>
                  </a:lnTo>
                  <a:close/>
                  <a:moveTo>
                    <a:pt x="11" y="9"/>
                  </a:moveTo>
                  <a:cubicBezTo>
                    <a:pt x="11" y="9"/>
                    <a:pt x="11" y="8"/>
                    <a:pt x="11" y="8"/>
                  </a:cubicBezTo>
                  <a:lnTo>
                    <a:pt x="13" y="8"/>
                  </a:lnTo>
                  <a:cubicBezTo>
                    <a:pt x="12" y="9"/>
                    <a:pt x="12" y="9"/>
                    <a:pt x="12" y="10"/>
                  </a:cubicBezTo>
                  <a:lnTo>
                    <a:pt x="11" y="9"/>
                  </a:lnTo>
                  <a:close/>
                  <a:moveTo>
                    <a:pt x="11" y="8"/>
                  </a:moveTo>
                  <a:cubicBezTo>
                    <a:pt x="12" y="6"/>
                    <a:pt x="12" y="4"/>
                    <a:pt x="11" y="1"/>
                  </a:cubicBezTo>
                  <a:lnTo>
                    <a:pt x="12" y="1"/>
                  </a:lnTo>
                  <a:cubicBezTo>
                    <a:pt x="14" y="3"/>
                    <a:pt x="14" y="6"/>
                    <a:pt x="13" y="8"/>
                  </a:cubicBezTo>
                  <a:lnTo>
                    <a:pt x="11" y="8"/>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4" name="Freeform 329">
              <a:extLst>
                <a:ext uri="{FF2B5EF4-FFF2-40B4-BE49-F238E27FC236}">
                  <a16:creationId xmlns:a16="http://schemas.microsoft.com/office/drawing/2014/main" id="{7F95B7B9-32D0-8A00-E3F8-0B0970033617}"/>
                </a:ext>
              </a:extLst>
            </p:cNvPr>
            <p:cNvSpPr>
              <a:spLocks/>
            </p:cNvSpPr>
            <p:nvPr/>
          </p:nvSpPr>
          <p:spPr bwMode="auto">
            <a:xfrm>
              <a:off x="2797" y="1788"/>
              <a:ext cx="16" cy="17"/>
            </a:xfrm>
            <a:custGeom>
              <a:avLst/>
              <a:gdLst>
                <a:gd name="T0" fmla="*/ 68720 w 3"/>
                <a:gd name="T1" fmla="*/ 0 h 3"/>
                <a:gd name="T2" fmla="*/ 0 w 3"/>
                <a:gd name="T3" fmla="*/ 98997 h 3"/>
                <a:gd name="T4" fmla="*/ 21845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5" name="Freeform 330">
              <a:extLst>
                <a:ext uri="{FF2B5EF4-FFF2-40B4-BE49-F238E27FC236}">
                  <a16:creationId xmlns:a16="http://schemas.microsoft.com/office/drawing/2014/main" id="{FA8685EE-0E66-DC3F-7F1E-0F57BDE00FC0}"/>
                </a:ext>
              </a:extLst>
            </p:cNvPr>
            <p:cNvSpPr>
              <a:spLocks/>
            </p:cNvSpPr>
            <p:nvPr/>
          </p:nvSpPr>
          <p:spPr bwMode="auto">
            <a:xfrm>
              <a:off x="2797" y="1788"/>
              <a:ext cx="16" cy="17"/>
            </a:xfrm>
            <a:custGeom>
              <a:avLst/>
              <a:gdLst>
                <a:gd name="T0" fmla="*/ 68720 w 3"/>
                <a:gd name="T1" fmla="*/ 0 h 3"/>
                <a:gd name="T2" fmla="*/ 0 w 3"/>
                <a:gd name="T3" fmla="*/ 98997 h 3"/>
                <a:gd name="T4" fmla="*/ 21845 w 3"/>
                <a:gd name="T5" fmla="*/ 98997 h 3"/>
                <a:gd name="T6" fmla="*/ 6872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2" y="1"/>
                    <a:pt x="0" y="2"/>
                    <a:pt x="0" y="3"/>
                  </a:cubicBezTo>
                  <a:cubicBezTo>
                    <a:pt x="0" y="3"/>
                    <a:pt x="0" y="3"/>
                    <a:pt x="1" y="3"/>
                  </a:cubicBezTo>
                  <a:cubicBezTo>
                    <a:pt x="2" y="2"/>
                    <a:pt x="1" y="1"/>
                    <a:pt x="3"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sp>
          <p:nvSpPr>
            <p:cNvPr id="26226" name="Freeform 331">
              <a:extLst>
                <a:ext uri="{FF2B5EF4-FFF2-40B4-BE49-F238E27FC236}">
                  <a16:creationId xmlns:a16="http://schemas.microsoft.com/office/drawing/2014/main" id="{6822B225-84F5-6DC7-EEBA-CD4FC195E0B6}"/>
                </a:ext>
              </a:extLst>
            </p:cNvPr>
            <p:cNvSpPr>
              <a:spLocks noEditPoints="1"/>
            </p:cNvSpPr>
            <p:nvPr/>
          </p:nvSpPr>
          <p:spPr bwMode="auto">
            <a:xfrm>
              <a:off x="2612" y="1900"/>
              <a:ext cx="106" cy="101"/>
            </a:xfrm>
            <a:custGeom>
              <a:avLst/>
              <a:gdLst>
                <a:gd name="T0" fmla="*/ 302312 w 19"/>
                <a:gd name="T1" fmla="*/ 61492 h 18"/>
                <a:gd name="T2" fmla="*/ 302312 w 19"/>
                <a:gd name="T3" fmla="*/ 94171 h 18"/>
                <a:gd name="T4" fmla="*/ 302312 w 19"/>
                <a:gd name="T5" fmla="*/ 61492 h 18"/>
                <a:gd name="T6" fmla="*/ 119116 w 19"/>
                <a:gd name="T7" fmla="*/ 61492 h 18"/>
                <a:gd name="T8" fmla="*/ 119116 w 19"/>
                <a:gd name="T9" fmla="*/ 61492 h 18"/>
                <a:gd name="T10" fmla="*/ 119116 w 19"/>
                <a:gd name="T11" fmla="*/ 0 h 18"/>
                <a:gd name="T12" fmla="*/ 92036 w 19"/>
                <a:gd name="T13" fmla="*/ 33751 h 18"/>
                <a:gd name="T14" fmla="*/ 59042 w 19"/>
                <a:gd name="T15" fmla="*/ 94171 h 18"/>
                <a:gd name="T16" fmla="*/ 92036 w 19"/>
                <a:gd name="T17" fmla="*/ 61492 h 18"/>
                <a:gd name="T18" fmla="*/ 0 w 19"/>
                <a:gd name="T19" fmla="*/ 121907 h 18"/>
                <a:gd name="T20" fmla="*/ 0 w 19"/>
                <a:gd name="T21" fmla="*/ 121907 h 18"/>
                <a:gd name="T22" fmla="*/ 0 w 19"/>
                <a:gd name="T23" fmla="*/ 121907 h 18"/>
                <a:gd name="T24" fmla="*/ 0 w 19"/>
                <a:gd name="T25" fmla="*/ 155630 h 18"/>
                <a:gd name="T26" fmla="*/ 0 w 19"/>
                <a:gd name="T27" fmla="*/ 155630 h 18"/>
                <a:gd name="T28" fmla="*/ 0 w 19"/>
                <a:gd name="T29" fmla="*/ 155630 h 18"/>
                <a:gd name="T30" fmla="*/ 92036 w 19"/>
                <a:gd name="T31" fmla="*/ 250867 h 18"/>
                <a:gd name="T32" fmla="*/ 119116 w 19"/>
                <a:gd name="T33" fmla="*/ 217116 h 18"/>
                <a:gd name="T34" fmla="*/ 92036 w 19"/>
                <a:gd name="T35" fmla="*/ 250867 h 18"/>
                <a:gd name="T36" fmla="*/ 151078 w 19"/>
                <a:gd name="T37" fmla="*/ 345038 h 18"/>
                <a:gd name="T38" fmla="*/ 151078 w 19"/>
                <a:gd name="T39" fmla="*/ 345038 h 18"/>
                <a:gd name="T40" fmla="*/ 178342 w 19"/>
                <a:gd name="T41" fmla="*/ 439176 h 18"/>
                <a:gd name="T42" fmla="*/ 243114 w 19"/>
                <a:gd name="T43" fmla="*/ 406497 h 18"/>
                <a:gd name="T44" fmla="*/ 178342 w 19"/>
                <a:gd name="T45" fmla="*/ 439176 h 18"/>
                <a:gd name="T46" fmla="*/ 270350 w 19"/>
                <a:gd name="T47" fmla="*/ 500668 h 18"/>
                <a:gd name="T48" fmla="*/ 270350 w 19"/>
                <a:gd name="T49" fmla="*/ 500668 h 18"/>
                <a:gd name="T50" fmla="*/ 270350 w 19"/>
                <a:gd name="T51" fmla="*/ 500668 h 18"/>
                <a:gd name="T52" fmla="*/ 270350 w 19"/>
                <a:gd name="T53" fmla="*/ 500668 h 18"/>
                <a:gd name="T54" fmla="*/ 270350 w 19"/>
                <a:gd name="T55" fmla="*/ 500668 h 18"/>
                <a:gd name="T56" fmla="*/ 270350 w 19"/>
                <a:gd name="T57" fmla="*/ 500668 h 18"/>
                <a:gd name="T58" fmla="*/ 270350 w 19"/>
                <a:gd name="T59" fmla="*/ 500668 h 18"/>
                <a:gd name="T60" fmla="*/ 302312 w 19"/>
                <a:gd name="T61" fmla="*/ 500668 h 18"/>
                <a:gd name="T62" fmla="*/ 270350 w 19"/>
                <a:gd name="T63" fmla="*/ 500668 h 18"/>
                <a:gd name="T64" fmla="*/ 362386 w 19"/>
                <a:gd name="T65" fmla="*/ 562155 h 18"/>
                <a:gd name="T66" fmla="*/ 362386 w 19"/>
                <a:gd name="T67" fmla="*/ 500668 h 18"/>
                <a:gd name="T68" fmla="*/ 362386 w 19"/>
                <a:gd name="T69" fmla="*/ 500668 h 18"/>
                <a:gd name="T70" fmla="*/ 481497 w 19"/>
                <a:gd name="T71" fmla="*/ 466917 h 18"/>
                <a:gd name="T72" fmla="*/ 454422 w 19"/>
                <a:gd name="T73" fmla="*/ 439176 h 18"/>
                <a:gd name="T74" fmla="*/ 481497 w 19"/>
                <a:gd name="T75" fmla="*/ 466917 h 18"/>
                <a:gd name="T76" fmla="*/ 513464 w 19"/>
                <a:gd name="T77" fmla="*/ 406497 h 18"/>
                <a:gd name="T78" fmla="*/ 481497 w 19"/>
                <a:gd name="T79" fmla="*/ 372746 h 18"/>
                <a:gd name="T80" fmla="*/ 513464 w 19"/>
                <a:gd name="T81" fmla="*/ 406497 h 18"/>
                <a:gd name="T82" fmla="*/ 513464 w 19"/>
                <a:gd name="T83" fmla="*/ 345038 h 18"/>
                <a:gd name="T84" fmla="*/ 481497 w 19"/>
                <a:gd name="T85" fmla="*/ 372746 h 18"/>
                <a:gd name="T86" fmla="*/ 540544 w 19"/>
                <a:gd name="T87" fmla="*/ 311288 h 18"/>
                <a:gd name="T88" fmla="*/ 513464 w 19"/>
                <a:gd name="T89" fmla="*/ 311288 h 18"/>
                <a:gd name="T90" fmla="*/ 540544 w 19"/>
                <a:gd name="T91" fmla="*/ 311288 h 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 h="18">
                  <a:moveTo>
                    <a:pt x="18" y="5"/>
                  </a:moveTo>
                  <a:cubicBezTo>
                    <a:pt x="15" y="5"/>
                    <a:pt x="12" y="4"/>
                    <a:pt x="10" y="3"/>
                  </a:cubicBezTo>
                  <a:lnTo>
                    <a:pt x="10" y="2"/>
                  </a:lnTo>
                  <a:cubicBezTo>
                    <a:pt x="13" y="3"/>
                    <a:pt x="15" y="4"/>
                    <a:pt x="17" y="4"/>
                  </a:cubicBezTo>
                  <a:lnTo>
                    <a:pt x="18" y="5"/>
                  </a:lnTo>
                  <a:close/>
                  <a:moveTo>
                    <a:pt x="10" y="3"/>
                  </a:moveTo>
                  <a:cubicBezTo>
                    <a:pt x="8" y="3"/>
                    <a:pt x="6" y="2"/>
                    <a:pt x="4" y="2"/>
                  </a:cubicBezTo>
                  <a:lnTo>
                    <a:pt x="4" y="0"/>
                  </a:lnTo>
                  <a:cubicBezTo>
                    <a:pt x="6" y="1"/>
                    <a:pt x="8" y="1"/>
                    <a:pt x="10" y="2"/>
                  </a:cubicBezTo>
                  <a:lnTo>
                    <a:pt x="10" y="3"/>
                  </a:lnTo>
                  <a:close/>
                  <a:moveTo>
                    <a:pt x="4" y="2"/>
                  </a:moveTo>
                  <a:lnTo>
                    <a:pt x="4" y="2"/>
                  </a:lnTo>
                  <a:lnTo>
                    <a:pt x="4" y="1"/>
                  </a:lnTo>
                  <a:lnTo>
                    <a:pt x="4" y="2"/>
                  </a:lnTo>
                  <a:close/>
                  <a:moveTo>
                    <a:pt x="4" y="2"/>
                  </a:moveTo>
                  <a:cubicBezTo>
                    <a:pt x="3" y="2"/>
                    <a:pt x="3" y="2"/>
                    <a:pt x="3" y="2"/>
                  </a:cubicBezTo>
                  <a:lnTo>
                    <a:pt x="3" y="1"/>
                  </a:lnTo>
                  <a:cubicBezTo>
                    <a:pt x="3" y="0"/>
                    <a:pt x="3" y="0"/>
                    <a:pt x="4" y="0"/>
                  </a:cubicBezTo>
                  <a:lnTo>
                    <a:pt x="4" y="2"/>
                  </a:lnTo>
                  <a:close/>
                  <a:moveTo>
                    <a:pt x="3" y="1"/>
                  </a:moveTo>
                  <a:lnTo>
                    <a:pt x="3" y="1"/>
                  </a:lnTo>
                  <a:close/>
                  <a:moveTo>
                    <a:pt x="3" y="2"/>
                  </a:moveTo>
                  <a:cubicBezTo>
                    <a:pt x="3" y="2"/>
                    <a:pt x="2" y="2"/>
                    <a:pt x="2" y="3"/>
                  </a:cubicBezTo>
                  <a:lnTo>
                    <a:pt x="1" y="2"/>
                  </a:lnTo>
                  <a:cubicBezTo>
                    <a:pt x="1" y="1"/>
                    <a:pt x="2" y="1"/>
                    <a:pt x="3" y="1"/>
                  </a:cubicBezTo>
                  <a:lnTo>
                    <a:pt x="3" y="2"/>
                  </a:lnTo>
                  <a:close/>
                  <a:moveTo>
                    <a:pt x="2" y="3"/>
                  </a:moveTo>
                  <a:cubicBezTo>
                    <a:pt x="2" y="3"/>
                    <a:pt x="2" y="3"/>
                    <a:pt x="2" y="4"/>
                  </a:cubicBezTo>
                  <a:lnTo>
                    <a:pt x="0" y="4"/>
                  </a:lnTo>
                  <a:cubicBezTo>
                    <a:pt x="0" y="3"/>
                    <a:pt x="1" y="2"/>
                    <a:pt x="1" y="2"/>
                  </a:cubicBezTo>
                  <a:lnTo>
                    <a:pt x="2" y="3"/>
                  </a:lnTo>
                  <a:close/>
                  <a:moveTo>
                    <a:pt x="0" y="4"/>
                  </a:moveTo>
                  <a:lnTo>
                    <a:pt x="0" y="4"/>
                  </a:lnTo>
                  <a:lnTo>
                    <a:pt x="1" y="4"/>
                  </a:lnTo>
                  <a:lnTo>
                    <a:pt x="0" y="4"/>
                  </a:lnTo>
                  <a:close/>
                  <a:moveTo>
                    <a:pt x="2" y="4"/>
                  </a:moveTo>
                  <a:cubicBezTo>
                    <a:pt x="2" y="4"/>
                    <a:pt x="2" y="4"/>
                    <a:pt x="2" y="4"/>
                  </a:cubicBezTo>
                  <a:lnTo>
                    <a:pt x="0" y="5"/>
                  </a:lnTo>
                  <a:cubicBezTo>
                    <a:pt x="0" y="4"/>
                    <a:pt x="0" y="4"/>
                    <a:pt x="0" y="4"/>
                  </a:cubicBezTo>
                  <a:lnTo>
                    <a:pt x="2" y="4"/>
                  </a:lnTo>
                  <a:close/>
                  <a:moveTo>
                    <a:pt x="0" y="5"/>
                  </a:moveTo>
                  <a:lnTo>
                    <a:pt x="0" y="5"/>
                  </a:lnTo>
                  <a:lnTo>
                    <a:pt x="1" y="4"/>
                  </a:lnTo>
                  <a:lnTo>
                    <a:pt x="0" y="5"/>
                  </a:lnTo>
                  <a:close/>
                  <a:moveTo>
                    <a:pt x="2" y="4"/>
                  </a:moveTo>
                  <a:cubicBezTo>
                    <a:pt x="2" y="5"/>
                    <a:pt x="3" y="6"/>
                    <a:pt x="4" y="7"/>
                  </a:cubicBezTo>
                  <a:lnTo>
                    <a:pt x="3" y="8"/>
                  </a:lnTo>
                  <a:cubicBezTo>
                    <a:pt x="2" y="7"/>
                    <a:pt x="1" y="6"/>
                    <a:pt x="0" y="5"/>
                  </a:cubicBezTo>
                  <a:lnTo>
                    <a:pt x="2" y="4"/>
                  </a:lnTo>
                  <a:close/>
                  <a:moveTo>
                    <a:pt x="4" y="7"/>
                  </a:moveTo>
                  <a:cubicBezTo>
                    <a:pt x="5" y="8"/>
                    <a:pt x="6" y="9"/>
                    <a:pt x="7" y="11"/>
                  </a:cubicBezTo>
                  <a:lnTo>
                    <a:pt x="5" y="11"/>
                  </a:lnTo>
                  <a:cubicBezTo>
                    <a:pt x="5" y="10"/>
                    <a:pt x="4" y="9"/>
                    <a:pt x="3" y="8"/>
                  </a:cubicBezTo>
                  <a:lnTo>
                    <a:pt x="4" y="7"/>
                  </a:lnTo>
                  <a:close/>
                  <a:moveTo>
                    <a:pt x="5" y="11"/>
                  </a:moveTo>
                  <a:lnTo>
                    <a:pt x="5" y="11"/>
                  </a:lnTo>
                  <a:lnTo>
                    <a:pt x="6" y="11"/>
                  </a:lnTo>
                  <a:lnTo>
                    <a:pt x="5" y="11"/>
                  </a:lnTo>
                  <a:close/>
                  <a:moveTo>
                    <a:pt x="7" y="11"/>
                  </a:moveTo>
                  <a:cubicBezTo>
                    <a:pt x="7" y="12"/>
                    <a:pt x="7" y="13"/>
                    <a:pt x="8" y="13"/>
                  </a:cubicBezTo>
                  <a:lnTo>
                    <a:pt x="6" y="14"/>
                  </a:lnTo>
                  <a:cubicBezTo>
                    <a:pt x="6" y="13"/>
                    <a:pt x="6" y="12"/>
                    <a:pt x="5" y="11"/>
                  </a:cubicBezTo>
                  <a:lnTo>
                    <a:pt x="7" y="11"/>
                  </a:lnTo>
                  <a:close/>
                  <a:moveTo>
                    <a:pt x="8" y="13"/>
                  </a:moveTo>
                  <a:cubicBezTo>
                    <a:pt x="8" y="14"/>
                    <a:pt x="9" y="15"/>
                    <a:pt x="9" y="16"/>
                  </a:cubicBezTo>
                  <a:lnTo>
                    <a:pt x="8" y="16"/>
                  </a:lnTo>
                  <a:cubicBezTo>
                    <a:pt x="7" y="16"/>
                    <a:pt x="7" y="15"/>
                    <a:pt x="6" y="14"/>
                  </a:cubicBezTo>
                  <a:lnTo>
                    <a:pt x="8" y="13"/>
                  </a:lnTo>
                  <a:close/>
                  <a:moveTo>
                    <a:pt x="9" y="16"/>
                  </a:moveTo>
                  <a:lnTo>
                    <a:pt x="9" y="16"/>
                  </a:lnTo>
                  <a:close/>
                  <a:moveTo>
                    <a:pt x="9" y="16"/>
                  </a:moveTo>
                  <a:lnTo>
                    <a:pt x="9" y="16"/>
                  </a:lnTo>
                  <a:lnTo>
                    <a:pt x="8" y="16"/>
                  </a:lnTo>
                  <a:lnTo>
                    <a:pt x="9" y="16"/>
                  </a:lnTo>
                  <a:close/>
                  <a:moveTo>
                    <a:pt x="8" y="16"/>
                  </a:moveTo>
                  <a:lnTo>
                    <a:pt x="8" y="16"/>
                  </a:lnTo>
                  <a:lnTo>
                    <a:pt x="9" y="16"/>
                  </a:lnTo>
                  <a:lnTo>
                    <a:pt x="8" y="16"/>
                  </a:lnTo>
                  <a:close/>
                  <a:moveTo>
                    <a:pt x="9" y="16"/>
                  </a:moveTo>
                  <a:cubicBezTo>
                    <a:pt x="9" y="16"/>
                    <a:pt x="9" y="16"/>
                    <a:pt x="9" y="16"/>
                  </a:cubicBezTo>
                  <a:lnTo>
                    <a:pt x="9" y="17"/>
                  </a:lnTo>
                  <a:cubicBezTo>
                    <a:pt x="8" y="17"/>
                    <a:pt x="8" y="17"/>
                    <a:pt x="8" y="16"/>
                  </a:cubicBezTo>
                  <a:lnTo>
                    <a:pt x="9" y="16"/>
                  </a:lnTo>
                  <a:close/>
                  <a:moveTo>
                    <a:pt x="9" y="17"/>
                  </a:moveTo>
                  <a:lnTo>
                    <a:pt x="9" y="17"/>
                  </a:lnTo>
                  <a:lnTo>
                    <a:pt x="9" y="16"/>
                  </a:lnTo>
                  <a:lnTo>
                    <a:pt x="9" y="17"/>
                  </a:lnTo>
                  <a:close/>
                  <a:moveTo>
                    <a:pt x="9" y="16"/>
                  </a:moveTo>
                  <a:cubicBezTo>
                    <a:pt x="10" y="16"/>
                    <a:pt x="10" y="16"/>
                    <a:pt x="10" y="16"/>
                  </a:cubicBezTo>
                  <a:lnTo>
                    <a:pt x="9" y="17"/>
                  </a:lnTo>
                  <a:cubicBezTo>
                    <a:pt x="9" y="17"/>
                    <a:pt x="9" y="17"/>
                    <a:pt x="9" y="17"/>
                  </a:cubicBezTo>
                  <a:lnTo>
                    <a:pt x="9" y="16"/>
                  </a:lnTo>
                  <a:close/>
                  <a:moveTo>
                    <a:pt x="10" y="16"/>
                  </a:moveTo>
                  <a:cubicBezTo>
                    <a:pt x="10" y="16"/>
                    <a:pt x="11" y="16"/>
                    <a:pt x="12" y="16"/>
                  </a:cubicBezTo>
                  <a:lnTo>
                    <a:pt x="12" y="18"/>
                  </a:lnTo>
                  <a:cubicBezTo>
                    <a:pt x="11" y="18"/>
                    <a:pt x="10" y="18"/>
                    <a:pt x="9" y="17"/>
                  </a:cubicBezTo>
                  <a:lnTo>
                    <a:pt x="10" y="16"/>
                  </a:lnTo>
                  <a:close/>
                  <a:moveTo>
                    <a:pt x="12" y="16"/>
                  </a:moveTo>
                  <a:lnTo>
                    <a:pt x="12" y="16"/>
                  </a:lnTo>
                  <a:lnTo>
                    <a:pt x="12" y="17"/>
                  </a:lnTo>
                  <a:lnTo>
                    <a:pt x="12" y="16"/>
                  </a:lnTo>
                  <a:close/>
                  <a:moveTo>
                    <a:pt x="12" y="16"/>
                  </a:moveTo>
                  <a:cubicBezTo>
                    <a:pt x="13" y="16"/>
                    <a:pt x="14" y="15"/>
                    <a:pt x="15" y="14"/>
                  </a:cubicBezTo>
                  <a:lnTo>
                    <a:pt x="16" y="15"/>
                  </a:lnTo>
                  <a:cubicBezTo>
                    <a:pt x="15" y="16"/>
                    <a:pt x="14" y="17"/>
                    <a:pt x="12" y="18"/>
                  </a:cubicBezTo>
                  <a:lnTo>
                    <a:pt x="12" y="16"/>
                  </a:lnTo>
                  <a:close/>
                  <a:moveTo>
                    <a:pt x="15" y="14"/>
                  </a:moveTo>
                  <a:cubicBezTo>
                    <a:pt x="15" y="13"/>
                    <a:pt x="16" y="13"/>
                    <a:pt x="16" y="12"/>
                  </a:cubicBezTo>
                  <a:lnTo>
                    <a:pt x="17" y="13"/>
                  </a:lnTo>
                  <a:cubicBezTo>
                    <a:pt x="17" y="13"/>
                    <a:pt x="16" y="14"/>
                    <a:pt x="16" y="15"/>
                  </a:cubicBezTo>
                  <a:lnTo>
                    <a:pt x="15" y="14"/>
                  </a:lnTo>
                  <a:close/>
                  <a:moveTo>
                    <a:pt x="17" y="13"/>
                  </a:moveTo>
                  <a:lnTo>
                    <a:pt x="17" y="13"/>
                  </a:lnTo>
                  <a:lnTo>
                    <a:pt x="17" y="12"/>
                  </a:lnTo>
                  <a:lnTo>
                    <a:pt x="17" y="13"/>
                  </a:lnTo>
                  <a:close/>
                  <a:moveTo>
                    <a:pt x="16" y="12"/>
                  </a:moveTo>
                  <a:cubicBezTo>
                    <a:pt x="16" y="12"/>
                    <a:pt x="16" y="12"/>
                    <a:pt x="16" y="12"/>
                  </a:cubicBezTo>
                  <a:lnTo>
                    <a:pt x="17" y="12"/>
                  </a:lnTo>
                  <a:cubicBezTo>
                    <a:pt x="17" y="12"/>
                    <a:pt x="17" y="13"/>
                    <a:pt x="17" y="13"/>
                  </a:cubicBezTo>
                  <a:lnTo>
                    <a:pt x="16" y="12"/>
                  </a:lnTo>
                  <a:close/>
                  <a:moveTo>
                    <a:pt x="16" y="12"/>
                  </a:moveTo>
                  <a:cubicBezTo>
                    <a:pt x="17" y="11"/>
                    <a:pt x="17" y="11"/>
                    <a:pt x="17" y="11"/>
                  </a:cubicBezTo>
                  <a:lnTo>
                    <a:pt x="18" y="11"/>
                  </a:lnTo>
                  <a:cubicBezTo>
                    <a:pt x="18" y="12"/>
                    <a:pt x="18" y="12"/>
                    <a:pt x="17" y="12"/>
                  </a:cubicBezTo>
                  <a:lnTo>
                    <a:pt x="16" y="12"/>
                  </a:lnTo>
                  <a:close/>
                  <a:moveTo>
                    <a:pt x="17" y="11"/>
                  </a:moveTo>
                  <a:cubicBezTo>
                    <a:pt x="17" y="11"/>
                    <a:pt x="17" y="10"/>
                    <a:pt x="17" y="10"/>
                  </a:cubicBezTo>
                  <a:lnTo>
                    <a:pt x="18" y="10"/>
                  </a:lnTo>
                  <a:cubicBezTo>
                    <a:pt x="18" y="11"/>
                    <a:pt x="18" y="11"/>
                    <a:pt x="18" y="11"/>
                  </a:cubicBezTo>
                  <a:lnTo>
                    <a:pt x="17" y="11"/>
                  </a:lnTo>
                  <a:close/>
                  <a:moveTo>
                    <a:pt x="17" y="10"/>
                  </a:moveTo>
                  <a:cubicBezTo>
                    <a:pt x="17" y="8"/>
                    <a:pt x="17" y="6"/>
                    <a:pt x="17" y="4"/>
                  </a:cubicBezTo>
                  <a:lnTo>
                    <a:pt x="18" y="4"/>
                  </a:lnTo>
                  <a:cubicBezTo>
                    <a:pt x="19" y="6"/>
                    <a:pt x="19" y="8"/>
                    <a:pt x="18" y="10"/>
                  </a:cubicBezTo>
                  <a:lnTo>
                    <a:pt x="17" y="10"/>
                  </a:lnTo>
                  <a:close/>
                </a:path>
              </a:pathLst>
            </a:custGeom>
            <a:solidFill>
              <a:srgbClr val="9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7" name="Freeform 332">
              <a:extLst>
                <a:ext uri="{FF2B5EF4-FFF2-40B4-BE49-F238E27FC236}">
                  <a16:creationId xmlns:a16="http://schemas.microsoft.com/office/drawing/2014/main" id="{8ED33A38-3321-160B-3FCF-E22F8EE8F9EA}"/>
                </a:ext>
              </a:extLst>
            </p:cNvPr>
            <p:cNvSpPr>
              <a:spLocks/>
            </p:cNvSpPr>
            <p:nvPr/>
          </p:nvSpPr>
          <p:spPr bwMode="auto">
            <a:xfrm>
              <a:off x="2635" y="1917"/>
              <a:ext cx="11" cy="17"/>
            </a:xfrm>
            <a:custGeom>
              <a:avLst/>
              <a:gdLst>
                <a:gd name="T0" fmla="*/ 30283 w 2"/>
                <a:gd name="T1" fmla="*/ 0 h 3"/>
                <a:gd name="T2" fmla="*/ 0 w 2"/>
                <a:gd name="T3" fmla="*/ 63869 h 3"/>
                <a:gd name="T4" fmla="*/ 30283 w 2"/>
                <a:gd name="T5" fmla="*/ 98997 h 3"/>
                <a:gd name="T6" fmla="*/ 30283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solidFill>
              <a:srgbClr val="F0C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E"/>
            </a:p>
          </p:txBody>
        </p:sp>
        <p:sp>
          <p:nvSpPr>
            <p:cNvPr id="26228" name="Freeform 333">
              <a:extLst>
                <a:ext uri="{FF2B5EF4-FFF2-40B4-BE49-F238E27FC236}">
                  <a16:creationId xmlns:a16="http://schemas.microsoft.com/office/drawing/2014/main" id="{1B03BCB5-4E0A-530C-0648-282FD6CD57FE}"/>
                </a:ext>
              </a:extLst>
            </p:cNvPr>
            <p:cNvSpPr>
              <a:spLocks/>
            </p:cNvSpPr>
            <p:nvPr/>
          </p:nvSpPr>
          <p:spPr bwMode="auto">
            <a:xfrm>
              <a:off x="2635" y="1917"/>
              <a:ext cx="11" cy="17"/>
            </a:xfrm>
            <a:custGeom>
              <a:avLst/>
              <a:gdLst>
                <a:gd name="T0" fmla="*/ 30283 w 2"/>
                <a:gd name="T1" fmla="*/ 0 h 3"/>
                <a:gd name="T2" fmla="*/ 0 w 2"/>
                <a:gd name="T3" fmla="*/ 63869 h 3"/>
                <a:gd name="T4" fmla="*/ 30283 w 2"/>
                <a:gd name="T5" fmla="*/ 98997 h 3"/>
                <a:gd name="T6" fmla="*/ 30283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0" y="1"/>
                    <a:pt x="0" y="2"/>
                  </a:cubicBezTo>
                  <a:cubicBezTo>
                    <a:pt x="0" y="2"/>
                    <a:pt x="1" y="2"/>
                    <a:pt x="1" y="3"/>
                  </a:cubicBezTo>
                  <a:cubicBezTo>
                    <a:pt x="1" y="2"/>
                    <a:pt x="2" y="1"/>
                    <a:pt x="1" y="0"/>
                  </a:cubicBezTo>
                  <a:close/>
                </a:path>
              </a:pathLst>
            </a:custGeom>
            <a:noFill/>
            <a:ln w="0">
              <a:solidFill>
                <a:srgbClr val="9559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SE"/>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down)">
                                      <p:cBhvr>
                                        <p:cTn id="7" dur="500"/>
                                        <p:tgtEl>
                                          <p:spTgt spid="97"/>
                                        </p:tgtEl>
                                      </p:cBhvr>
                                    </p:animEffect>
                                  </p:childTnLst>
                                </p:cTn>
                              </p:par>
                              <p:par>
                                <p:cTn id="8" presetID="22" presetClass="entr" presetSubtype="2" fill="hold"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wipe(right)">
                                      <p:cBhvr>
                                        <p:cTn id="10" dur="500"/>
                                        <p:tgtEl>
                                          <p:spTgt spid="98"/>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01"/>
                                        </p:tgtEl>
                                        <p:attrNameLst>
                                          <p:attrName>style.visibility</p:attrName>
                                        </p:attrNameLst>
                                      </p:cBhvr>
                                      <p:to>
                                        <p:strVal val="visible"/>
                                      </p:to>
                                    </p:set>
                                    <p:animEffect transition="in" filter="wipe(right)">
                                      <p:cBhvr>
                                        <p:cTn id="13" dur="500"/>
                                        <p:tgtEl>
                                          <p:spTgt spid="101"/>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2" fill="hold" nodeType="clickEffect">
                                  <p:stCondLst>
                                    <p:cond delay="0"/>
                                  </p:stCondLst>
                                  <p:childTnLst>
                                    <p:set>
                                      <p:cBhvr>
                                        <p:cTn id="17" dur="1" fill="hold">
                                          <p:stCondLst>
                                            <p:cond delay="0"/>
                                          </p:stCondLst>
                                        </p:cTn>
                                        <p:tgtEl>
                                          <p:spTgt spid="99"/>
                                        </p:tgtEl>
                                        <p:attrNameLst>
                                          <p:attrName>style.visibility</p:attrName>
                                        </p:attrNameLst>
                                      </p:cBhvr>
                                      <p:to>
                                        <p:strVal val="visible"/>
                                      </p:to>
                                    </p:set>
                                    <p:animEffect transition="in" filter="wipe(right)">
                                      <p:cBhvr>
                                        <p:cTn id="18" dur="500"/>
                                        <p:tgtEl>
                                          <p:spTgt spid="99"/>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100"/>
                                        </p:tgtEl>
                                        <p:attrNameLst>
                                          <p:attrName>style.visibility</p:attrName>
                                        </p:attrNameLst>
                                      </p:cBhvr>
                                      <p:to>
                                        <p:strVal val="visible"/>
                                      </p:to>
                                    </p:set>
                                    <p:animEffect transition="in" filter="wipe(right)">
                                      <p:cBhvr>
                                        <p:cTn id="21"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0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sv-SE" dirty="0">
                <a:latin typeface="Arial" panose="020B0604020202020204" pitchFamily="34" charset="0"/>
                <a:cs typeface="Arial" panose="020B0604020202020204" pitchFamily="34" charset="0"/>
              </a:rPr>
              <a:t>GIP and </a:t>
            </a:r>
            <a:r>
              <a:rPr lang="sv-SE" dirty="0" err="1">
                <a:latin typeface="Arial" panose="020B0604020202020204" pitchFamily="34" charset="0"/>
                <a:cs typeface="Arial" panose="020B0604020202020204" pitchFamily="34" charset="0"/>
              </a:rPr>
              <a:t>adipose</a:t>
            </a:r>
            <a:r>
              <a:rPr lang="sv-SE" dirty="0">
                <a:latin typeface="Arial" panose="020B0604020202020204" pitchFamily="34" charset="0"/>
                <a:cs typeface="Arial" panose="020B0604020202020204" pitchFamily="34" charset="0"/>
              </a:rPr>
              <a:t> </a:t>
            </a:r>
            <a:r>
              <a:rPr lang="sv-SE" dirty="0" err="1">
                <a:latin typeface="Arial" panose="020B0604020202020204" pitchFamily="34" charset="0"/>
                <a:cs typeface="Arial" panose="020B0604020202020204" pitchFamily="34" charset="0"/>
              </a:rPr>
              <a:t>tissue</a:t>
            </a:r>
            <a:endParaRPr lang="sv-SE"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a:xfrm>
            <a:off x="476501" y="1752507"/>
            <a:ext cx="11233149" cy="452596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rgbClr val="00B0F0"/>
              </a:buClr>
              <a:buFont typeface="Wingdings" panose="05000000000000000000" pitchFamily="2" charset="2"/>
              <a:buChar char="q"/>
            </a:pPr>
            <a:r>
              <a:rPr lang="en-US" altLang="sv-SE" b="1" dirty="0">
                <a:latin typeface="Trebuchet MS" panose="020B0603020202020204" pitchFamily="34" charset="0"/>
              </a:rPr>
              <a:t>GIP </a:t>
            </a:r>
          </a:p>
          <a:p>
            <a:pPr lvl="1">
              <a:buClr>
                <a:srgbClr val="00B0F0"/>
              </a:buClr>
              <a:buFont typeface="Wingdings" panose="05000000000000000000" pitchFamily="2" charset="2"/>
              <a:buChar char="ü"/>
            </a:pPr>
            <a:r>
              <a:rPr lang="en-US" altLang="sv-SE" dirty="0">
                <a:latin typeface="Trebuchet MS" panose="020B0603020202020204" pitchFamily="34" charset="0"/>
              </a:rPr>
              <a:t>stimulates adipose tissue formation independently of its effect on insulin secretion</a:t>
            </a:r>
          </a:p>
          <a:p>
            <a:pPr lvl="1">
              <a:buClr>
                <a:srgbClr val="00B0F0"/>
              </a:buClr>
              <a:buFont typeface="Wingdings" panose="05000000000000000000" pitchFamily="2" charset="2"/>
              <a:buChar char="ü"/>
            </a:pPr>
            <a:r>
              <a:rPr lang="en-US" altLang="sv-SE" dirty="0">
                <a:latin typeface="Trebuchet MS" panose="020B0603020202020204" pitchFamily="34" charset="0"/>
              </a:rPr>
              <a:t>inactivation of the GIPR in adipose tissue has been suggested as a strategy to treat obesity </a:t>
            </a:r>
          </a:p>
          <a:p>
            <a:pPr lvl="1">
              <a:buClr>
                <a:srgbClr val="00B0F0"/>
              </a:buClr>
              <a:buFont typeface="Wingdings" panose="05000000000000000000" pitchFamily="2" charset="2"/>
              <a:buChar char="q"/>
            </a:pPr>
            <a:endParaRPr lang="en-US" altLang="sv-SE" sz="3200" b="1" dirty="0">
              <a:latin typeface="Trebuchet MS" panose="020B0603020202020204" pitchFamily="34" charset="0"/>
            </a:endParaRPr>
          </a:p>
          <a:p>
            <a:pPr>
              <a:buClr>
                <a:srgbClr val="00B0F0"/>
              </a:buClr>
              <a:buFont typeface="Wingdings" panose="05000000000000000000" pitchFamily="2" charset="2"/>
              <a:buChar char="q"/>
            </a:pPr>
            <a:r>
              <a:rPr lang="en-US" altLang="sv-SE" b="1" dirty="0">
                <a:latin typeface="Trebuchet MS" panose="020B0603020202020204" pitchFamily="34" charset="0"/>
              </a:rPr>
              <a:t>OPN</a:t>
            </a:r>
          </a:p>
          <a:p>
            <a:pPr lvl="1">
              <a:buClr>
                <a:srgbClr val="00B0F0"/>
              </a:buClr>
              <a:buFont typeface="Wingdings" panose="05000000000000000000" pitchFamily="2" charset="2"/>
              <a:buChar char="ü"/>
            </a:pPr>
            <a:r>
              <a:rPr lang="en-US" altLang="sv-SE" dirty="0">
                <a:latin typeface="Trebuchet MS" panose="020B0603020202020204" pitchFamily="34" charset="0"/>
              </a:rPr>
              <a:t>elevated in monozygotic twins discordant for obesity </a:t>
            </a:r>
          </a:p>
          <a:p>
            <a:pPr lvl="1">
              <a:buClr>
                <a:srgbClr val="00B0F0"/>
              </a:buClr>
              <a:buFont typeface="Wingdings" panose="05000000000000000000" pitchFamily="2" charset="2"/>
              <a:buChar char="ü"/>
            </a:pPr>
            <a:r>
              <a:rPr lang="en-US" altLang="sv-SE" dirty="0">
                <a:latin typeface="Trebuchet MS" panose="020B0603020202020204" pitchFamily="34" charset="0"/>
              </a:rPr>
              <a:t>involves in inflammation-induced insulin resistance </a:t>
            </a:r>
          </a:p>
        </p:txBody>
      </p:sp>
      <p:grpSp>
        <p:nvGrpSpPr>
          <p:cNvPr id="6" name="Group 334"/>
          <p:cNvGrpSpPr>
            <a:grpSpLocks/>
          </p:cNvGrpSpPr>
          <p:nvPr/>
        </p:nvGrpSpPr>
        <p:grpSpPr bwMode="auto">
          <a:xfrm>
            <a:off x="9553139" y="172571"/>
            <a:ext cx="1507814" cy="1232274"/>
            <a:chOff x="2273" y="2411"/>
            <a:chExt cx="1706" cy="1532"/>
          </a:xfrm>
        </p:grpSpPr>
        <p:sp>
          <p:nvSpPr>
            <p:cNvPr id="7" name="Freeform 335"/>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 name="Freeform 336"/>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 name="Freeform 337"/>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 name="Freeform 338"/>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 name="Freeform 339"/>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 name="Freeform 340"/>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 name="Freeform 341"/>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 name="Freeform 342"/>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 name="Freeform 343"/>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 name="Freeform 344"/>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 name="Freeform 345"/>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 name="Freeform 346"/>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 name="Freeform 347"/>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 name="Freeform 348"/>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 name="Freeform 349"/>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 name="Freeform 350"/>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 name="Freeform 351"/>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 name="Freeform 352"/>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 name="Freeform 353"/>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 name="Freeform 354"/>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 name="Freeform 355"/>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 name="Freeform 356"/>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 name="Freeform 357"/>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 name="Freeform 358"/>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 name="Freeform 359"/>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 name="Freeform 360"/>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 name="Freeform 361"/>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 name="Freeform 362"/>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 name="Freeform 363"/>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 name="Freeform 364"/>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 name="Freeform 365"/>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 name="Freeform 366"/>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 name="Freeform 367"/>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 name="Freeform 368"/>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 name="Freeform 369"/>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 name="Freeform 370"/>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 name="Freeform 371"/>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 name="Freeform 372"/>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 name="Freeform 373"/>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 name="Freeform 374"/>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 name="Freeform 375"/>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 name="Freeform 376"/>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 name="Freeform 377"/>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 name="Freeform 378"/>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 name="Freeform 379"/>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 name="Freeform 380"/>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 name="Freeform 381"/>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 name="Freeform 382"/>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 name="Freeform 383"/>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 name="Freeform 384"/>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 name="Freeform 385"/>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8" name="Freeform 386"/>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9" name="Freeform 387"/>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0" name="Freeform 388"/>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1" name="Freeform 389"/>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2" name="Freeform 390"/>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3" name="Oval 391"/>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 name="Oval 392"/>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 name="Freeform 393"/>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6" name="Freeform 394"/>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7" name="Freeform 395"/>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8" name="Freeform 396"/>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9" name="Freeform 397"/>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0" name="Freeform 398"/>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1" name="Freeform 399"/>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2" name="Freeform 400"/>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3" name="Freeform 401"/>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4" name="Freeform 402"/>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5" name="Freeform 403"/>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6" name="Freeform 404"/>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7" name="Freeform 405"/>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8" name="Freeform 406"/>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9" name="Freeform 407"/>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0" name="Freeform 408"/>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1" name="Freeform 409"/>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2" name="Freeform 410"/>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3" name="Freeform 411"/>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4" name="Freeform 412"/>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5" name="Freeform 413"/>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6" name="Freeform 414"/>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7" name="Freeform 415"/>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8" name="Freeform 416"/>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9" name="Freeform 417"/>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0" name="Freeform 418"/>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1" name="Freeform 419"/>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2" name="Freeform 420"/>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3" name="Freeform 421"/>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4" name="Freeform 422"/>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5" name="Freeform 423"/>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6" name="Freeform 424"/>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7" name="Freeform 425"/>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8" name="Freeform 426"/>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9" name="Freeform 427"/>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0" name="Freeform 428"/>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1" name="Freeform 429"/>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2" name="Freeform 430"/>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3" name="Freeform 431"/>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4" name="Freeform 432"/>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5" name="Freeform 433"/>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6" name="Freeform 434"/>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7" name="Freeform 435"/>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8" name="Freeform 436"/>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9" name="Freeform 437"/>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0" name="Freeform 438"/>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1" name="Freeform 439"/>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2" name="Freeform 440"/>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3" name="Freeform 441"/>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4" name="Freeform 442"/>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5" name="Freeform 443"/>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 name="Freeform 444"/>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 name="Oval 445"/>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 name="Oval 446"/>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 name="Oval 447"/>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 name="Freeform 448"/>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 name="Freeform 449"/>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 name="Freeform 450"/>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 name="Freeform 451"/>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 name="Freeform 452"/>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 name="Freeform 453"/>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 name="Freeform 454"/>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 name="Freeform 455"/>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 name="Freeform 456"/>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 name="Freeform 457"/>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 name="Freeform 458"/>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 name="Freeform 459"/>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 name="Freeform 460"/>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 name="Freeform 461"/>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 name="Freeform 462"/>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 name="Freeform 463"/>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 name="Freeform 464"/>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 name="Freeform 465"/>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 name="Freeform 466"/>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 name="Freeform 467"/>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 name="Freeform 468"/>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 name="Freeform 469"/>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 name="Freeform 470"/>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 name="Freeform 471"/>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 name="Freeform 472"/>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 name="Freeform 473"/>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 name="Freeform 474"/>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 name="Freeform 475"/>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 name="Freeform 476"/>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 name="Freeform 477"/>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 name="Freeform 478"/>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 name="Freeform 479"/>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 name="Freeform 480"/>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 name="Freeform 481"/>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 name="Freeform 482"/>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5" name="Freeform 483"/>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6" name="Freeform 484"/>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7" name="Freeform 485"/>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8" name="Freeform 486"/>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9" name="Freeform 487"/>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0" name="Freeform 488"/>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1" name="Freeform 489"/>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2" name="Freeform 490"/>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3" name="Freeform 491"/>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4" name="Freeform 492"/>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5" name="Freeform 493"/>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6" name="Freeform 494"/>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7" name="Freeform 495"/>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8" name="Freeform 496"/>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9" name="Freeform 497"/>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0" name="Oval 498"/>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1" name="Oval 499"/>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2" name="Freeform 500"/>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3" name="Freeform 501"/>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4" name="Freeform 502"/>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5" name="Freeform 503"/>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6" name="Freeform 504"/>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7" name="Freeform 505"/>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8" name="Freeform 506"/>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9" name="Freeform 507"/>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0" name="Freeform 508"/>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1" name="Freeform 509"/>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2" name="Freeform 510"/>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3" name="Freeform 511"/>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4" name="Freeform 512"/>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5" name="Freeform 513"/>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6" name="Freeform 514"/>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7" name="Freeform 515"/>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8" name="Freeform 516"/>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9" name="Freeform 517"/>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0" name="Freeform 518"/>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1" name="Freeform 519"/>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2" name="Freeform 520"/>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3" name="Freeform 521"/>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4" name="Freeform 522"/>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5" name="Freeform 523"/>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6" name="Freeform 524"/>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7" name="Freeform 525"/>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8" name="Freeform 526"/>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9" name="Freeform 527"/>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0" name="Freeform 528"/>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1" name="Freeform 529"/>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2" name="Freeform 530"/>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3" name="Freeform 531"/>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4" name="Freeform 532"/>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5" name="Freeform 533"/>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6" name="Freeform 534"/>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7" name="Freeform 535"/>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8" name="Freeform 536"/>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9" name="Freeform 537"/>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0" name="Freeform 538"/>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1" name="Freeform 539"/>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2" name="Freeform 540"/>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3" name="Freeform 541"/>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4" name="Freeform 542"/>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5" name="Freeform 543"/>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6" name="Freeform 544"/>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7" name="Freeform 545"/>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8" name="Freeform 546"/>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9" name="Freeform 547"/>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0" name="Freeform 548"/>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1" name="Freeform 549"/>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2" name="Freeform 550"/>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3" name="Freeform 551"/>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4" name="Oval 552"/>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5" name="Oval 553"/>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6" name="Oval 554"/>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7" name="Freeform 555"/>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8" name="Freeform 556"/>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9" name="Freeform 557"/>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0" name="Freeform 558"/>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1" name="Freeform 559"/>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2" name="Freeform 560"/>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3" name="Freeform 561"/>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4" name="Freeform 562"/>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5" name="Freeform 563"/>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6" name="Freeform 564"/>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7" name="Freeform 565"/>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8" name="Freeform 566"/>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9" name="Freeform 567"/>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0" name="Freeform 568"/>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1" name="Freeform 569"/>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2" name="Freeform 570"/>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3" name="Freeform 571"/>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4" name="Freeform 572"/>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5" name="Freeform 573"/>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6" name="Freeform 574"/>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7" name="Freeform 575"/>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8" name="Freeform 576"/>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9" name="Freeform 577"/>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250" name="Group 578"/>
            <p:cNvGrpSpPr>
              <a:grpSpLocks/>
            </p:cNvGrpSpPr>
            <p:nvPr/>
          </p:nvGrpSpPr>
          <p:grpSpPr bwMode="auto">
            <a:xfrm>
              <a:off x="2933" y="2411"/>
              <a:ext cx="951" cy="1532"/>
              <a:chOff x="2933" y="2411"/>
              <a:chExt cx="951" cy="1532"/>
            </a:xfrm>
          </p:grpSpPr>
          <p:sp>
            <p:nvSpPr>
              <p:cNvPr id="308" name="Freeform 579"/>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9" name="Freeform 580"/>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0" name="Freeform 581"/>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1" name="Freeform 582"/>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2" name="Freeform 583"/>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3" name="Freeform 584"/>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4" name="Freeform 585"/>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5" name="Freeform 586"/>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6" name="Freeform 587"/>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7" name="Freeform 588"/>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8" name="Freeform 589"/>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9" name="Freeform 590"/>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0" name="Freeform 591"/>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1" name="Freeform 592"/>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2" name="Freeform 593"/>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3" name="Freeform 594"/>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4" name="Freeform 595"/>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5" name="Freeform 596"/>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6" name="Freeform 597"/>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7" name="Freeform 598"/>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8" name="Freeform 599"/>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9" name="Freeform 600"/>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0" name="Freeform 601"/>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1" name="Freeform 602"/>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2" name="Freeform 603"/>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3" name="Freeform 604"/>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4" name="Freeform 605"/>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5" name="Freeform 606"/>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6" name="Freeform 607"/>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7" name="Freeform 608"/>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8" name="Freeform 609"/>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9" name="Freeform 610"/>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0" name="Oval 611"/>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1" name="Oval 612"/>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2" name="Oval 613"/>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3" name="Freeform 614"/>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4" name="Freeform 615"/>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5" name="Freeform 616"/>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6" name="Freeform 617"/>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7" name="Freeform 618"/>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8" name="Freeform 619"/>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9" name="Freeform 620"/>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0" name="Freeform 621"/>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1" name="Freeform 622"/>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2" name="Freeform 623"/>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3" name="Freeform 624"/>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4" name="Freeform 625"/>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5" name="Freeform 626"/>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6" name="Freeform 627"/>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7" name="Freeform 628"/>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8" name="Freeform 629"/>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9" name="Freeform 630"/>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0" name="Freeform 631"/>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1" name="Freeform 632"/>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2" name="Freeform 633"/>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3" name="Freeform 634"/>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4" name="Freeform 635"/>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5" name="Freeform 636"/>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6" name="Freeform 637"/>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7" name="Freeform 638"/>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8" name="Freeform 639"/>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9" name="Freeform 640"/>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0" name="Freeform 641"/>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1" name="Freeform 642"/>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2" name="Freeform 643"/>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3" name="Freeform 644"/>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4" name="Freeform 645"/>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5" name="Freeform 646"/>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6" name="Freeform 647"/>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7" name="Freeform 648"/>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8" name="Freeform 649"/>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9" name="Freeform 650"/>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0" name="Freeform 651"/>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1" name="Freeform 652"/>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2" name="Freeform 653"/>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3" name="Freeform 654"/>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4" name="Freeform 655"/>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5" name="Freeform 656"/>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6" name="Freeform 657"/>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7" name="Freeform 658"/>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8" name="Freeform 659"/>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9" name="Freeform 660"/>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0" name="Freeform 661"/>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1" name="Freeform 662"/>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2" name="Freeform 663"/>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3" name="Freeform 664"/>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4" name="Freeform 665"/>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5" name="Freeform 666"/>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6" name="Freeform 667"/>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7" name="Freeform 668"/>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8" name="Freeform 669"/>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9" name="Freeform 670"/>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0" name="Freeform 671"/>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1" name="Oval 672"/>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2" name="Oval 673"/>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3" name="Freeform 674"/>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4" name="Freeform 675"/>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5" name="Freeform 676"/>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6" name="Freeform 677"/>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7" name="Freeform 678"/>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8" name="Freeform 679"/>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9" name="Freeform 680"/>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0" name="Freeform 681"/>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1" name="Freeform 682"/>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2" name="Freeform 683"/>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3" name="Freeform 684"/>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4" name="Freeform 685"/>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5" name="Freeform 686"/>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6" name="Freeform 687"/>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7" name="Freeform 688"/>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8" name="Freeform 689"/>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9" name="Freeform 690"/>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0" name="Freeform 691"/>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1" name="Freeform 692"/>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2" name="Freeform 693"/>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3" name="Freeform 694"/>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4" name="Freeform 695"/>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5" name="Freeform 696"/>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6" name="Freeform 697"/>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7" name="Freeform 698"/>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8" name="Freeform 699"/>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9" name="Freeform 700"/>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0" name="Freeform 701"/>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1" name="Freeform 702"/>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2" name="Freeform 703"/>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3" name="Freeform 704"/>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4" name="Freeform 705"/>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5" name="Freeform 706"/>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6" name="Freeform 707"/>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7" name="Freeform 708"/>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8" name="Freeform 709"/>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9" name="Freeform 710"/>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0" name="Freeform 711"/>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1" name="Freeform 712"/>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2" name="Freeform 713"/>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3" name="Freeform 714"/>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4" name="Freeform 715"/>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5" name="Freeform 716"/>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6" name="Freeform 717"/>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7" name="Freeform 718"/>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8" name="Freeform 719"/>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9" name="Freeform 720"/>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0" name="Freeform 721"/>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1" name="Freeform 722"/>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2" name="Freeform 723"/>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3" name="Freeform 724"/>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4" name="Oval 725"/>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5" name="Oval 726"/>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6" name="Oval 727"/>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7" name="Freeform 728"/>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8" name="Freeform 729"/>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9" name="Freeform 730"/>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0" name="Freeform 731"/>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1" name="Freeform 732"/>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2" name="Freeform 733"/>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3" name="Freeform 734"/>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4" name="Freeform 735"/>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5" name="Freeform 736"/>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6" name="Freeform 737"/>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7" name="Freeform 738"/>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8" name="Freeform 739"/>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9" name="Freeform 740"/>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0" name="Freeform 741"/>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1" name="Freeform 742"/>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2" name="Freeform 743"/>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3" name="Freeform 744"/>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4" name="Freeform 745"/>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5" name="Freeform 746"/>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6" name="Freeform 747"/>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7" name="Freeform 748"/>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8" name="Freeform 749"/>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9" name="Freeform 750"/>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0" name="Freeform 751"/>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1" name="Freeform 752"/>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2" name="Freeform 753"/>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3" name="Freeform 754"/>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4" name="Freeform 755"/>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5" name="Freeform 756"/>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6" name="Freeform 757"/>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7" name="Freeform 758"/>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8" name="Freeform 759"/>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9" name="Freeform 760"/>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0" name="Freeform 761"/>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1" name="Freeform 762"/>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2" name="Freeform 763"/>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3" name="Freeform 764"/>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4" name="Freeform 765"/>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5" name="Freeform 766"/>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6" name="Freeform 767"/>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7" name="Freeform 768"/>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8" name="Freeform 769"/>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9" name="Freeform 770"/>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0" name="Freeform 771"/>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1" name="Freeform 772"/>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2" name="Freeform 773"/>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3" name="Freeform 774"/>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4" name="Freeform 775"/>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5" name="Freeform 776"/>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6" name="Freeform 777"/>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7" name="Freeform 778"/>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251" name="Oval 779"/>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2" name="Oval 780"/>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3" name="Oval 781"/>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4" name="Freeform 782"/>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5" name="Freeform 783"/>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6" name="Freeform 784"/>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7" name="Freeform 785"/>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8" name="Freeform 786"/>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9" name="Freeform 787"/>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0" name="Freeform 788"/>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1" name="Freeform 789"/>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2" name="Freeform 790"/>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3" name="Freeform 791"/>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4" name="Freeform 792"/>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5" name="Freeform 793"/>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6" name="Freeform 794"/>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7" name="Freeform 795"/>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8" name="Freeform 796"/>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9" name="Freeform 797"/>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0" name="Freeform 798"/>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1" name="Freeform 799"/>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2" name="Freeform 800"/>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3" name="Freeform 801"/>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4" name="Freeform 802"/>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5" name="Freeform 803"/>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6" name="Freeform 804"/>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7" name="Freeform 805"/>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8" name="Freeform 806"/>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9" name="Freeform 807"/>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0" name="Freeform 808"/>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1" name="Freeform 809"/>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2" name="Freeform 810"/>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3" name="Freeform 811"/>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4" name="Freeform 812"/>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5" name="Freeform 813"/>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6" name="Freeform 814"/>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7" name="Freeform 815"/>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8" name="Freeform 816"/>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9" name="Freeform 817"/>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0" name="Freeform 818"/>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1" name="Freeform 819"/>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2" name="Freeform 820"/>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3" name="Freeform 821"/>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4" name="Freeform 822"/>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5" name="Freeform 823"/>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6" name="Freeform 824"/>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7" name="Freeform 825"/>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8" name="Freeform 826"/>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9" name="Freeform 827"/>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0" name="Freeform 828"/>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1" name="Freeform 829"/>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2" name="Freeform 830"/>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3" name="Freeform 831"/>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4" name="Freeform 832"/>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5" name="Oval 833"/>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6" name="Oval 834"/>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7" name="Oval 835"/>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Tree>
    <p:extLst>
      <p:ext uri="{BB962C8B-B14F-4D97-AF65-F5344CB8AC3E}">
        <p14:creationId xmlns:p14="http://schemas.microsoft.com/office/powerpoint/2010/main" val="11476716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41964" y="807950"/>
            <a:ext cx="10632016" cy="672075"/>
          </a:xfrm>
        </p:spPr>
        <p:txBody>
          <a:bodyPr>
            <a:noAutofit/>
          </a:bodyPr>
          <a:lstStyle/>
          <a:p>
            <a:r>
              <a:rPr lang="en-US" altLang="sv-SE" sz="3600" dirty="0">
                <a:latin typeface="Arial" panose="020B0604020202020204" pitchFamily="34" charset="0"/>
                <a:cs typeface="Arial" panose="020B0604020202020204" pitchFamily="34" charset="0"/>
              </a:rPr>
              <a:t>GIP stimulates </a:t>
            </a:r>
            <a:r>
              <a:rPr lang="en-US" altLang="sv-SE" sz="3600" i="1" dirty="0">
                <a:latin typeface="Arial" panose="020B0604020202020204" pitchFamily="34" charset="0"/>
                <a:cs typeface="Arial" panose="020B0604020202020204" pitchFamily="34" charset="0"/>
              </a:rPr>
              <a:t>OPN</a:t>
            </a:r>
            <a:r>
              <a:rPr lang="en-US" altLang="sv-SE" sz="3600" dirty="0">
                <a:latin typeface="Arial" panose="020B0604020202020204" pitchFamily="34" charset="0"/>
                <a:cs typeface="Arial" panose="020B0604020202020204" pitchFamily="34" charset="0"/>
              </a:rPr>
              <a:t> expression in adipose tissue</a:t>
            </a:r>
            <a:br>
              <a:rPr lang="en-US" altLang="sv-SE" sz="3600" dirty="0">
                <a:latin typeface="Arial" panose="020B0604020202020204" pitchFamily="34" charset="0"/>
                <a:cs typeface="Arial" panose="020B0604020202020204" pitchFamily="34" charset="0"/>
              </a:rPr>
            </a:br>
            <a:br>
              <a:rPr lang="en-US" altLang="sv-SE" sz="3600" dirty="0">
                <a:latin typeface="Arial" panose="020B0604020202020204" pitchFamily="34" charset="0"/>
                <a:cs typeface="Arial" panose="020B0604020202020204" pitchFamily="34" charset="0"/>
              </a:rPr>
            </a:br>
            <a:endParaRPr lang="nb-NO" sz="3600" dirty="0">
              <a:latin typeface="Arial" panose="020B0604020202020204" pitchFamily="34" charset="0"/>
              <a:cs typeface="Arial" panose="020B0604020202020204" pitchFamily="34" charset="0"/>
            </a:endParaRPr>
          </a:p>
        </p:txBody>
      </p:sp>
      <p:grpSp>
        <p:nvGrpSpPr>
          <p:cNvPr id="565" name="Group 106"/>
          <p:cNvGrpSpPr>
            <a:grpSpLocks/>
          </p:cNvGrpSpPr>
          <p:nvPr/>
        </p:nvGrpSpPr>
        <p:grpSpPr bwMode="auto">
          <a:xfrm>
            <a:off x="0" y="1336675"/>
            <a:ext cx="10907184" cy="4978400"/>
            <a:chOff x="0" y="119"/>
            <a:chExt cx="3435" cy="2090"/>
          </a:xfrm>
        </p:grpSpPr>
        <p:sp>
          <p:nvSpPr>
            <p:cNvPr id="566" name="Text Box 11"/>
            <p:cNvSpPr txBox="1">
              <a:spLocks noChangeArrowheads="1"/>
            </p:cNvSpPr>
            <p:nvPr/>
          </p:nvSpPr>
          <p:spPr bwMode="auto">
            <a:xfrm>
              <a:off x="124" y="1948"/>
              <a:ext cx="558"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50000"/>
                </a:spcBef>
              </a:pPr>
              <a:r>
                <a:rPr lang="en-US" altLang="sv-SE" sz="1600">
                  <a:latin typeface="Trebuchet MS" panose="020B0603020202020204" pitchFamily="34" charset="0"/>
                </a:rPr>
                <a:t>GIP (nM)</a:t>
              </a:r>
            </a:p>
          </p:txBody>
        </p:sp>
        <p:sp>
          <p:nvSpPr>
            <p:cNvPr id="567" name="Text Box 12"/>
            <p:cNvSpPr txBox="1">
              <a:spLocks noChangeArrowheads="1"/>
            </p:cNvSpPr>
            <p:nvPr/>
          </p:nvSpPr>
          <p:spPr bwMode="auto">
            <a:xfrm>
              <a:off x="0" y="2067"/>
              <a:ext cx="682"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50000"/>
                </a:spcBef>
              </a:pPr>
              <a:r>
                <a:rPr lang="en-US" altLang="sv-SE" sz="1600">
                  <a:latin typeface="Trebuchet MS" panose="020B0603020202020204" pitchFamily="34" charset="0"/>
                </a:rPr>
                <a:t>INS (1nM)</a:t>
              </a:r>
            </a:p>
          </p:txBody>
        </p:sp>
        <p:sp>
          <p:nvSpPr>
            <p:cNvPr id="568" name="Text Box 13"/>
            <p:cNvSpPr txBox="1">
              <a:spLocks noChangeArrowheads="1"/>
            </p:cNvSpPr>
            <p:nvPr/>
          </p:nvSpPr>
          <p:spPr bwMode="auto">
            <a:xfrm>
              <a:off x="106" y="1803"/>
              <a:ext cx="576"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50000"/>
                </a:spcBef>
              </a:pPr>
              <a:r>
                <a:rPr lang="el-GR" altLang="sv-SE" sz="1600">
                  <a:latin typeface="Trebuchet MS" panose="020B0603020202020204" pitchFamily="34" charset="0"/>
                  <a:cs typeface="Arial" charset="0"/>
                </a:rPr>
                <a:t>β</a:t>
              </a:r>
              <a:r>
                <a:rPr lang="en-US" altLang="sv-SE" sz="1600">
                  <a:latin typeface="Trebuchet MS" panose="020B0603020202020204" pitchFamily="34" charset="0"/>
                </a:rPr>
                <a:t>-actin</a:t>
              </a:r>
            </a:p>
          </p:txBody>
        </p:sp>
        <p:grpSp>
          <p:nvGrpSpPr>
            <p:cNvPr id="569" name="Group 14"/>
            <p:cNvGrpSpPr>
              <a:grpSpLocks/>
            </p:cNvGrpSpPr>
            <p:nvPr/>
          </p:nvGrpSpPr>
          <p:grpSpPr bwMode="auto">
            <a:xfrm>
              <a:off x="262" y="119"/>
              <a:ext cx="3173" cy="2090"/>
              <a:chOff x="161" y="250"/>
              <a:chExt cx="3173" cy="2090"/>
            </a:xfrm>
          </p:grpSpPr>
          <p:sp>
            <p:nvSpPr>
              <p:cNvPr id="570" name="AutoShape 15"/>
              <p:cNvSpPr>
                <a:spLocks noChangeAspect="1" noChangeArrowheads="1" noTextEdit="1"/>
              </p:cNvSpPr>
              <p:nvPr/>
            </p:nvSpPr>
            <p:spPr bwMode="auto">
              <a:xfrm>
                <a:off x="295" y="391"/>
                <a:ext cx="2810" cy="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sv-SE">
                  <a:latin typeface="Trebuchet MS" panose="020B0603020202020204" pitchFamily="34" charset="0"/>
                </a:endParaRPr>
              </a:p>
            </p:txBody>
          </p:sp>
          <p:sp>
            <p:nvSpPr>
              <p:cNvPr id="571" name="Rectangle 16"/>
              <p:cNvSpPr>
                <a:spLocks noChangeArrowheads="1"/>
              </p:cNvSpPr>
              <p:nvPr/>
            </p:nvSpPr>
            <p:spPr bwMode="auto">
              <a:xfrm>
                <a:off x="627" y="445"/>
                <a:ext cx="2456" cy="136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sv-SE">
                  <a:latin typeface="Trebuchet MS" panose="020B0603020202020204" pitchFamily="34" charset="0"/>
                </a:endParaRPr>
              </a:p>
            </p:txBody>
          </p:sp>
          <p:sp>
            <p:nvSpPr>
              <p:cNvPr id="572" name="Text Box 17"/>
              <p:cNvSpPr txBox="1">
                <a:spLocks noChangeArrowheads="1"/>
              </p:cNvSpPr>
              <p:nvPr/>
            </p:nvSpPr>
            <p:spPr bwMode="auto">
              <a:xfrm>
                <a:off x="657" y="250"/>
                <a:ext cx="1072"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5 mM Glucose</a:t>
                </a:r>
              </a:p>
            </p:txBody>
          </p:sp>
          <p:sp>
            <p:nvSpPr>
              <p:cNvPr id="573" name="Text Box 18"/>
              <p:cNvSpPr txBox="1">
                <a:spLocks noChangeArrowheads="1"/>
              </p:cNvSpPr>
              <p:nvPr/>
            </p:nvSpPr>
            <p:spPr bwMode="auto">
              <a:xfrm>
                <a:off x="1882" y="255"/>
                <a:ext cx="1071"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25 mM Glucose</a:t>
                </a:r>
              </a:p>
            </p:txBody>
          </p:sp>
          <p:pic>
            <p:nvPicPr>
              <p:cNvPr id="574" name="Picture 19" descr="GIP-OPN B-Actin 10s 6-10-09 f"/>
              <p:cNvPicPr>
                <a:picLocks noChangeAspect="1" noChangeArrowheads="1"/>
              </p:cNvPicPr>
              <p:nvPr/>
            </p:nvPicPr>
            <p:blipFill>
              <a:blip r:embed="rId3">
                <a:extLst>
                  <a:ext uri="{28A0092B-C50C-407E-A947-70E740481C1C}">
                    <a14:useLocalDpi xmlns:a14="http://schemas.microsoft.com/office/drawing/2010/main" val="0"/>
                  </a:ext>
                </a:extLst>
              </a:blip>
              <a:srcRect l="-172" t="14847" r="1736" b="19867"/>
              <a:stretch>
                <a:fillRect/>
              </a:stretch>
            </p:blipFill>
            <p:spPr bwMode="auto">
              <a:xfrm>
                <a:off x="603" y="1940"/>
                <a:ext cx="2546" cy="134"/>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75" name="Object 20"/>
              <p:cNvGraphicFramePr>
                <a:graphicFrameLocks noChangeAspect="1"/>
              </p:cNvGraphicFramePr>
              <p:nvPr/>
            </p:nvGraphicFramePr>
            <p:xfrm>
              <a:off x="603" y="1826"/>
              <a:ext cx="2549" cy="109"/>
            </p:xfrm>
            <a:graphic>
              <a:graphicData uri="http://schemas.openxmlformats.org/presentationml/2006/ole">
                <mc:AlternateContent xmlns:mc="http://schemas.openxmlformats.org/markup-compatibility/2006">
                  <mc:Choice xmlns:v="urn:schemas-microsoft-com:vml" Requires="v">
                    <p:oleObj name="Image" r:id="rId4" imgW="2486525" imgH="153359" progId="Photoshop.Image.7">
                      <p:embed/>
                    </p:oleObj>
                  </mc:Choice>
                  <mc:Fallback>
                    <p:oleObj name="Image" r:id="rId4" imgW="2486525" imgH="153359" progId="Photoshop.Image.7">
                      <p:embed/>
                      <p:pic>
                        <p:nvPicPr>
                          <p:cNvPr id="575" name="Object 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3" y="1826"/>
                            <a:ext cx="2549" cy="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76" name="Text Box 21"/>
              <p:cNvSpPr txBox="1">
                <a:spLocks noChangeArrowheads="1"/>
              </p:cNvSpPr>
              <p:nvPr/>
            </p:nvSpPr>
            <p:spPr bwMode="auto">
              <a:xfrm>
                <a:off x="1015" y="2083"/>
                <a:ext cx="252"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0.1</a:t>
                </a:r>
              </a:p>
            </p:txBody>
          </p:sp>
          <p:sp>
            <p:nvSpPr>
              <p:cNvPr id="577" name="Text Box 22"/>
              <p:cNvSpPr txBox="1">
                <a:spLocks noChangeArrowheads="1"/>
              </p:cNvSpPr>
              <p:nvPr/>
            </p:nvSpPr>
            <p:spPr bwMode="auto">
              <a:xfrm>
                <a:off x="1254" y="2083"/>
                <a:ext cx="144"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1</a:t>
                </a:r>
              </a:p>
            </p:txBody>
          </p:sp>
          <p:sp>
            <p:nvSpPr>
              <p:cNvPr id="578" name="Text Box 23"/>
              <p:cNvSpPr txBox="1">
                <a:spLocks noChangeArrowheads="1"/>
              </p:cNvSpPr>
              <p:nvPr/>
            </p:nvSpPr>
            <p:spPr bwMode="auto">
              <a:xfrm>
                <a:off x="1436" y="2082"/>
                <a:ext cx="225"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10</a:t>
                </a:r>
              </a:p>
            </p:txBody>
          </p:sp>
          <p:sp>
            <p:nvSpPr>
              <p:cNvPr id="579" name="Text Box 24"/>
              <p:cNvSpPr txBox="1">
                <a:spLocks noChangeArrowheads="1"/>
              </p:cNvSpPr>
              <p:nvPr/>
            </p:nvSpPr>
            <p:spPr bwMode="auto">
              <a:xfrm>
                <a:off x="1623" y="2083"/>
                <a:ext cx="416"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100</a:t>
                </a:r>
              </a:p>
            </p:txBody>
          </p:sp>
          <p:sp>
            <p:nvSpPr>
              <p:cNvPr id="580" name="Text Box 25"/>
              <p:cNvSpPr txBox="1">
                <a:spLocks noChangeArrowheads="1"/>
              </p:cNvSpPr>
              <p:nvPr/>
            </p:nvSpPr>
            <p:spPr bwMode="auto">
              <a:xfrm>
                <a:off x="1883" y="2083"/>
                <a:ext cx="144"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81" name="Text Box 26"/>
              <p:cNvSpPr txBox="1">
                <a:spLocks noChangeArrowheads="1"/>
              </p:cNvSpPr>
              <p:nvPr/>
            </p:nvSpPr>
            <p:spPr bwMode="auto">
              <a:xfrm>
                <a:off x="2079" y="2083"/>
                <a:ext cx="168"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82" name="Text Box 27"/>
              <p:cNvSpPr txBox="1">
                <a:spLocks noChangeArrowheads="1"/>
              </p:cNvSpPr>
              <p:nvPr/>
            </p:nvSpPr>
            <p:spPr bwMode="auto">
              <a:xfrm>
                <a:off x="2252" y="2079"/>
                <a:ext cx="250"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0.1</a:t>
                </a:r>
              </a:p>
            </p:txBody>
          </p:sp>
          <p:sp>
            <p:nvSpPr>
              <p:cNvPr id="583" name="Text Box 28"/>
              <p:cNvSpPr txBox="1">
                <a:spLocks noChangeArrowheads="1"/>
              </p:cNvSpPr>
              <p:nvPr/>
            </p:nvSpPr>
            <p:spPr bwMode="auto">
              <a:xfrm>
                <a:off x="2489" y="2079"/>
                <a:ext cx="145"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1</a:t>
                </a:r>
              </a:p>
            </p:txBody>
          </p:sp>
          <p:sp>
            <p:nvSpPr>
              <p:cNvPr id="584" name="Text Box 29"/>
              <p:cNvSpPr txBox="1">
                <a:spLocks noChangeArrowheads="1"/>
              </p:cNvSpPr>
              <p:nvPr/>
            </p:nvSpPr>
            <p:spPr bwMode="auto">
              <a:xfrm>
                <a:off x="2682" y="2079"/>
                <a:ext cx="349"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10</a:t>
                </a:r>
              </a:p>
            </p:txBody>
          </p:sp>
          <p:sp>
            <p:nvSpPr>
              <p:cNvPr id="585" name="Text Box 30"/>
              <p:cNvSpPr txBox="1">
                <a:spLocks noChangeArrowheads="1"/>
              </p:cNvSpPr>
              <p:nvPr/>
            </p:nvSpPr>
            <p:spPr bwMode="auto">
              <a:xfrm>
                <a:off x="2876" y="2075"/>
                <a:ext cx="458"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sv-SE" sz="1600">
                    <a:latin typeface="Trebuchet MS" panose="020B0603020202020204" pitchFamily="34" charset="0"/>
                  </a:rPr>
                  <a:t>100</a:t>
                </a:r>
              </a:p>
            </p:txBody>
          </p:sp>
          <p:sp>
            <p:nvSpPr>
              <p:cNvPr id="586" name="Text Box 31"/>
              <p:cNvSpPr txBox="1">
                <a:spLocks noChangeArrowheads="1"/>
              </p:cNvSpPr>
              <p:nvPr/>
            </p:nvSpPr>
            <p:spPr bwMode="auto">
              <a:xfrm>
                <a:off x="850" y="2081"/>
                <a:ext cx="170"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87" name="Text Box 32"/>
              <p:cNvSpPr txBox="1">
                <a:spLocks noChangeArrowheads="1"/>
              </p:cNvSpPr>
              <p:nvPr/>
            </p:nvSpPr>
            <p:spPr bwMode="auto">
              <a:xfrm>
                <a:off x="648" y="2079"/>
                <a:ext cx="146"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88" name="Text Box 33"/>
              <p:cNvSpPr txBox="1">
                <a:spLocks noChangeArrowheads="1"/>
              </p:cNvSpPr>
              <p:nvPr/>
            </p:nvSpPr>
            <p:spPr bwMode="auto">
              <a:xfrm>
                <a:off x="648" y="2195"/>
                <a:ext cx="146"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89" name="Text Box 34"/>
              <p:cNvSpPr txBox="1">
                <a:spLocks noChangeArrowheads="1"/>
              </p:cNvSpPr>
              <p:nvPr/>
            </p:nvSpPr>
            <p:spPr bwMode="auto">
              <a:xfrm>
                <a:off x="861" y="2197"/>
                <a:ext cx="147"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0" name="Text Box 35"/>
              <p:cNvSpPr txBox="1">
                <a:spLocks noChangeArrowheads="1"/>
              </p:cNvSpPr>
              <p:nvPr/>
            </p:nvSpPr>
            <p:spPr bwMode="auto">
              <a:xfrm>
                <a:off x="1069" y="2197"/>
                <a:ext cx="144"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1" name="Text Box 36"/>
              <p:cNvSpPr txBox="1">
                <a:spLocks noChangeArrowheads="1"/>
              </p:cNvSpPr>
              <p:nvPr/>
            </p:nvSpPr>
            <p:spPr bwMode="auto">
              <a:xfrm>
                <a:off x="1254" y="2197"/>
                <a:ext cx="145"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2" name="Text Box 37"/>
              <p:cNvSpPr txBox="1">
                <a:spLocks noChangeArrowheads="1"/>
              </p:cNvSpPr>
              <p:nvPr/>
            </p:nvSpPr>
            <p:spPr bwMode="auto">
              <a:xfrm>
                <a:off x="1477" y="2197"/>
                <a:ext cx="14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3" name="Text Box 38"/>
              <p:cNvSpPr txBox="1">
                <a:spLocks noChangeArrowheads="1"/>
              </p:cNvSpPr>
              <p:nvPr/>
            </p:nvSpPr>
            <p:spPr bwMode="auto">
              <a:xfrm>
                <a:off x="1674" y="2197"/>
                <a:ext cx="14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4" name="Text Box 39"/>
              <p:cNvSpPr txBox="1">
                <a:spLocks noChangeArrowheads="1"/>
              </p:cNvSpPr>
              <p:nvPr/>
            </p:nvSpPr>
            <p:spPr bwMode="auto">
              <a:xfrm>
                <a:off x="2079" y="2199"/>
                <a:ext cx="14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5" name="Text Box 40"/>
              <p:cNvSpPr txBox="1">
                <a:spLocks noChangeArrowheads="1"/>
              </p:cNvSpPr>
              <p:nvPr/>
            </p:nvSpPr>
            <p:spPr bwMode="auto">
              <a:xfrm>
                <a:off x="2287" y="2199"/>
                <a:ext cx="14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6" name="Text Box 41"/>
              <p:cNvSpPr txBox="1">
                <a:spLocks noChangeArrowheads="1"/>
              </p:cNvSpPr>
              <p:nvPr/>
            </p:nvSpPr>
            <p:spPr bwMode="auto">
              <a:xfrm>
                <a:off x="2490" y="2199"/>
                <a:ext cx="145"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7" name="Text Box 42"/>
              <p:cNvSpPr txBox="1">
                <a:spLocks noChangeArrowheads="1"/>
              </p:cNvSpPr>
              <p:nvPr/>
            </p:nvSpPr>
            <p:spPr bwMode="auto">
              <a:xfrm>
                <a:off x="2711" y="2199"/>
                <a:ext cx="146"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8" name="Text Box 43"/>
              <p:cNvSpPr txBox="1">
                <a:spLocks noChangeArrowheads="1"/>
              </p:cNvSpPr>
              <p:nvPr/>
            </p:nvSpPr>
            <p:spPr bwMode="auto">
              <a:xfrm>
                <a:off x="2933" y="2199"/>
                <a:ext cx="14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599" name="Text Box 44"/>
              <p:cNvSpPr txBox="1">
                <a:spLocks noChangeArrowheads="1"/>
              </p:cNvSpPr>
              <p:nvPr/>
            </p:nvSpPr>
            <p:spPr bwMode="auto">
              <a:xfrm>
                <a:off x="1883" y="2199"/>
                <a:ext cx="145"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0" name="Line 45"/>
              <p:cNvSpPr>
                <a:spLocks noChangeShapeType="1"/>
              </p:cNvSpPr>
              <p:nvPr/>
            </p:nvSpPr>
            <p:spPr bwMode="auto">
              <a:xfrm>
                <a:off x="664" y="432"/>
                <a:ext cx="113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601" name="Line 46"/>
              <p:cNvSpPr>
                <a:spLocks noChangeShapeType="1"/>
              </p:cNvSpPr>
              <p:nvPr/>
            </p:nvSpPr>
            <p:spPr bwMode="auto">
              <a:xfrm>
                <a:off x="1881" y="432"/>
                <a:ext cx="113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sp>
            <p:nvSpPr>
              <p:cNvPr id="602" name="Text Box 47"/>
              <p:cNvSpPr txBox="1">
                <a:spLocks noChangeArrowheads="1"/>
              </p:cNvSpPr>
              <p:nvPr/>
            </p:nvSpPr>
            <p:spPr bwMode="auto">
              <a:xfrm>
                <a:off x="161" y="1815"/>
                <a:ext cx="420"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50000"/>
                  </a:spcBef>
                </a:pPr>
                <a:r>
                  <a:rPr lang="en-US" altLang="sv-SE" sz="1600">
                    <a:latin typeface="Trebuchet MS" panose="020B0603020202020204" pitchFamily="34" charset="0"/>
                  </a:rPr>
                  <a:t>OPN</a:t>
                </a:r>
              </a:p>
            </p:txBody>
          </p:sp>
          <p:sp>
            <p:nvSpPr>
              <p:cNvPr id="603" name="Text Box 48"/>
              <p:cNvSpPr txBox="1">
                <a:spLocks noChangeArrowheads="1"/>
              </p:cNvSpPr>
              <p:nvPr/>
            </p:nvSpPr>
            <p:spPr bwMode="auto">
              <a:xfrm>
                <a:off x="1255" y="790"/>
                <a:ext cx="172"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4" name="Text Box 49"/>
              <p:cNvSpPr txBox="1">
                <a:spLocks noChangeArrowheads="1"/>
              </p:cNvSpPr>
              <p:nvPr/>
            </p:nvSpPr>
            <p:spPr bwMode="auto">
              <a:xfrm>
                <a:off x="1462" y="659"/>
                <a:ext cx="172"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5" name="Text Box 50"/>
              <p:cNvSpPr txBox="1">
                <a:spLocks noChangeArrowheads="1"/>
              </p:cNvSpPr>
              <p:nvPr/>
            </p:nvSpPr>
            <p:spPr bwMode="auto">
              <a:xfrm>
                <a:off x="1603" y="406"/>
                <a:ext cx="310"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6" name="Text Box 51"/>
              <p:cNvSpPr txBox="1">
                <a:spLocks noChangeArrowheads="1"/>
              </p:cNvSpPr>
              <p:nvPr/>
            </p:nvSpPr>
            <p:spPr bwMode="auto">
              <a:xfrm>
                <a:off x="2270" y="690"/>
                <a:ext cx="17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7" name="Text Box 52"/>
              <p:cNvSpPr txBox="1">
                <a:spLocks noChangeArrowheads="1"/>
              </p:cNvSpPr>
              <p:nvPr/>
            </p:nvSpPr>
            <p:spPr bwMode="auto">
              <a:xfrm>
                <a:off x="2386" y="755"/>
                <a:ext cx="362"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8" name="Text Box 53"/>
              <p:cNvSpPr txBox="1">
                <a:spLocks noChangeArrowheads="1"/>
              </p:cNvSpPr>
              <p:nvPr/>
            </p:nvSpPr>
            <p:spPr bwMode="auto">
              <a:xfrm>
                <a:off x="2687" y="594"/>
                <a:ext cx="174"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09" name="Text Box 54"/>
              <p:cNvSpPr txBox="1">
                <a:spLocks noChangeArrowheads="1"/>
              </p:cNvSpPr>
              <p:nvPr/>
            </p:nvSpPr>
            <p:spPr bwMode="auto">
              <a:xfrm>
                <a:off x="2773" y="500"/>
                <a:ext cx="411"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10" name="Text Box 55"/>
              <p:cNvSpPr txBox="1">
                <a:spLocks noChangeArrowheads="1"/>
              </p:cNvSpPr>
              <p:nvPr/>
            </p:nvSpPr>
            <p:spPr bwMode="auto">
              <a:xfrm>
                <a:off x="1049" y="851"/>
                <a:ext cx="173" cy="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sv-SE" sz="1600">
                    <a:latin typeface="Trebuchet MS" panose="020B0603020202020204" pitchFamily="34" charset="0"/>
                  </a:rPr>
                  <a:t>*</a:t>
                </a:r>
              </a:p>
            </p:txBody>
          </p:sp>
          <p:sp>
            <p:nvSpPr>
              <p:cNvPr id="611" name="Rectangle 56"/>
              <p:cNvSpPr>
                <a:spLocks noChangeArrowheads="1"/>
              </p:cNvSpPr>
              <p:nvPr/>
            </p:nvSpPr>
            <p:spPr bwMode="auto">
              <a:xfrm>
                <a:off x="661" y="1301"/>
                <a:ext cx="137" cy="505"/>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2" name="Rectangle 57"/>
              <p:cNvSpPr>
                <a:spLocks noChangeArrowheads="1"/>
              </p:cNvSpPr>
              <p:nvPr/>
            </p:nvSpPr>
            <p:spPr bwMode="auto">
              <a:xfrm>
                <a:off x="866" y="1155"/>
                <a:ext cx="137" cy="651"/>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3" name="Rectangle 58"/>
              <p:cNvSpPr>
                <a:spLocks noChangeArrowheads="1"/>
              </p:cNvSpPr>
              <p:nvPr/>
            </p:nvSpPr>
            <p:spPr bwMode="auto">
              <a:xfrm>
                <a:off x="1070" y="1093"/>
                <a:ext cx="138" cy="713"/>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4" name="Rectangle 59"/>
              <p:cNvSpPr>
                <a:spLocks noChangeArrowheads="1"/>
              </p:cNvSpPr>
              <p:nvPr/>
            </p:nvSpPr>
            <p:spPr bwMode="auto">
              <a:xfrm>
                <a:off x="1275" y="1027"/>
                <a:ext cx="138" cy="779"/>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5" name="Rectangle 60"/>
              <p:cNvSpPr>
                <a:spLocks noChangeArrowheads="1"/>
              </p:cNvSpPr>
              <p:nvPr/>
            </p:nvSpPr>
            <p:spPr bwMode="auto">
              <a:xfrm>
                <a:off x="1480" y="949"/>
                <a:ext cx="138" cy="857"/>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6" name="Rectangle 61"/>
              <p:cNvSpPr>
                <a:spLocks noChangeArrowheads="1"/>
              </p:cNvSpPr>
              <p:nvPr/>
            </p:nvSpPr>
            <p:spPr bwMode="auto">
              <a:xfrm>
                <a:off x="1685" y="765"/>
                <a:ext cx="137" cy="1041"/>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7" name="Rectangle 62"/>
              <p:cNvSpPr>
                <a:spLocks noChangeArrowheads="1"/>
              </p:cNvSpPr>
              <p:nvPr/>
            </p:nvSpPr>
            <p:spPr bwMode="auto">
              <a:xfrm>
                <a:off x="1890" y="1127"/>
                <a:ext cx="135" cy="679"/>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8" name="Rectangle 63"/>
              <p:cNvSpPr>
                <a:spLocks noChangeArrowheads="1"/>
              </p:cNvSpPr>
              <p:nvPr/>
            </p:nvSpPr>
            <p:spPr bwMode="auto">
              <a:xfrm>
                <a:off x="2092" y="1027"/>
                <a:ext cx="138" cy="779"/>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19" name="Rectangle 64"/>
              <p:cNvSpPr>
                <a:spLocks noChangeArrowheads="1"/>
              </p:cNvSpPr>
              <p:nvPr/>
            </p:nvSpPr>
            <p:spPr bwMode="auto">
              <a:xfrm>
                <a:off x="2297" y="938"/>
                <a:ext cx="138" cy="868"/>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20" name="Rectangle 65"/>
              <p:cNvSpPr>
                <a:spLocks noChangeArrowheads="1"/>
              </p:cNvSpPr>
              <p:nvPr/>
            </p:nvSpPr>
            <p:spPr bwMode="auto">
              <a:xfrm>
                <a:off x="2502" y="966"/>
                <a:ext cx="138" cy="840"/>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21" name="Rectangle 66"/>
              <p:cNvSpPr>
                <a:spLocks noChangeArrowheads="1"/>
              </p:cNvSpPr>
              <p:nvPr/>
            </p:nvSpPr>
            <p:spPr bwMode="auto">
              <a:xfrm>
                <a:off x="2707" y="881"/>
                <a:ext cx="137" cy="925"/>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22" name="Rectangle 67"/>
              <p:cNvSpPr>
                <a:spLocks noChangeArrowheads="1"/>
              </p:cNvSpPr>
              <p:nvPr/>
            </p:nvSpPr>
            <p:spPr bwMode="auto">
              <a:xfrm>
                <a:off x="2912" y="718"/>
                <a:ext cx="137" cy="1088"/>
              </a:xfrm>
              <a:prstGeom prst="rect">
                <a:avLst/>
              </a:prstGeom>
              <a:solidFill>
                <a:srgbClr val="000000"/>
              </a:solidFill>
              <a:ln w="6350">
                <a:solidFill>
                  <a:srgbClr val="000000"/>
                </a:solidFill>
                <a:miter lim="800000"/>
                <a:headEnd/>
                <a:tailEnd/>
              </a:ln>
            </p:spPr>
            <p:txBody>
              <a:bodyPr/>
              <a:lstStyle/>
              <a:p>
                <a:endParaRPr lang="sv-SE">
                  <a:latin typeface="Trebuchet MS" panose="020B0603020202020204" pitchFamily="34" charset="0"/>
                </a:endParaRPr>
              </a:p>
            </p:txBody>
          </p:sp>
          <p:sp>
            <p:nvSpPr>
              <p:cNvPr id="623" name="Line 68"/>
              <p:cNvSpPr>
                <a:spLocks noChangeShapeType="1"/>
              </p:cNvSpPr>
              <p:nvPr/>
            </p:nvSpPr>
            <p:spPr bwMode="auto">
              <a:xfrm flipV="1">
                <a:off x="728" y="1237"/>
                <a:ext cx="0" cy="6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4" name="Line 69"/>
              <p:cNvSpPr>
                <a:spLocks noChangeShapeType="1"/>
              </p:cNvSpPr>
              <p:nvPr/>
            </p:nvSpPr>
            <p:spPr bwMode="auto">
              <a:xfrm>
                <a:off x="719" y="1237"/>
                <a:ext cx="20"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5" name="Line 70"/>
              <p:cNvSpPr>
                <a:spLocks noChangeShapeType="1"/>
              </p:cNvSpPr>
              <p:nvPr/>
            </p:nvSpPr>
            <p:spPr bwMode="auto">
              <a:xfrm flipV="1">
                <a:off x="933" y="1068"/>
                <a:ext cx="0" cy="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6" name="Line 71"/>
              <p:cNvSpPr>
                <a:spLocks noChangeShapeType="1"/>
              </p:cNvSpPr>
              <p:nvPr/>
            </p:nvSpPr>
            <p:spPr bwMode="auto">
              <a:xfrm>
                <a:off x="924" y="1068"/>
                <a:ext cx="20"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7" name="Line 72"/>
              <p:cNvSpPr>
                <a:spLocks noChangeShapeType="1"/>
              </p:cNvSpPr>
              <p:nvPr/>
            </p:nvSpPr>
            <p:spPr bwMode="auto">
              <a:xfrm flipV="1">
                <a:off x="1138" y="981"/>
                <a:ext cx="0" cy="11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8" name="Line 73"/>
              <p:cNvSpPr>
                <a:spLocks noChangeShapeType="1"/>
              </p:cNvSpPr>
              <p:nvPr/>
            </p:nvSpPr>
            <p:spPr bwMode="auto">
              <a:xfrm>
                <a:off x="1129" y="981"/>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29" name="Line 74"/>
              <p:cNvSpPr>
                <a:spLocks noChangeShapeType="1"/>
              </p:cNvSpPr>
              <p:nvPr/>
            </p:nvSpPr>
            <p:spPr bwMode="auto">
              <a:xfrm flipV="1">
                <a:off x="1343" y="928"/>
                <a:ext cx="0" cy="99"/>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0" name="Line 75"/>
              <p:cNvSpPr>
                <a:spLocks noChangeShapeType="1"/>
              </p:cNvSpPr>
              <p:nvPr/>
            </p:nvSpPr>
            <p:spPr bwMode="auto">
              <a:xfrm>
                <a:off x="1334" y="928"/>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1" name="Line 76"/>
              <p:cNvSpPr>
                <a:spLocks noChangeShapeType="1"/>
              </p:cNvSpPr>
              <p:nvPr/>
            </p:nvSpPr>
            <p:spPr bwMode="auto">
              <a:xfrm flipV="1">
                <a:off x="1548" y="803"/>
                <a:ext cx="0" cy="14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2" name="Line 77"/>
              <p:cNvSpPr>
                <a:spLocks noChangeShapeType="1"/>
              </p:cNvSpPr>
              <p:nvPr/>
            </p:nvSpPr>
            <p:spPr bwMode="auto">
              <a:xfrm>
                <a:off x="1539" y="803"/>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3" name="Line 78"/>
              <p:cNvSpPr>
                <a:spLocks noChangeShapeType="1"/>
              </p:cNvSpPr>
              <p:nvPr/>
            </p:nvSpPr>
            <p:spPr bwMode="auto">
              <a:xfrm flipV="1">
                <a:off x="1753" y="546"/>
                <a:ext cx="0" cy="219"/>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4" name="Line 79"/>
              <p:cNvSpPr>
                <a:spLocks noChangeShapeType="1"/>
              </p:cNvSpPr>
              <p:nvPr/>
            </p:nvSpPr>
            <p:spPr bwMode="auto">
              <a:xfrm>
                <a:off x="1744" y="546"/>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5" name="Line 80"/>
              <p:cNvSpPr>
                <a:spLocks noChangeShapeType="1"/>
              </p:cNvSpPr>
              <p:nvPr/>
            </p:nvSpPr>
            <p:spPr bwMode="auto">
              <a:xfrm>
                <a:off x="1957" y="1127"/>
                <a:ext cx="0"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6" name="Line 81"/>
              <p:cNvSpPr>
                <a:spLocks noChangeShapeType="1"/>
              </p:cNvSpPr>
              <p:nvPr/>
            </p:nvSpPr>
            <p:spPr bwMode="auto">
              <a:xfrm>
                <a:off x="1949" y="1127"/>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7" name="Line 82"/>
              <p:cNvSpPr>
                <a:spLocks noChangeShapeType="1"/>
              </p:cNvSpPr>
              <p:nvPr/>
            </p:nvSpPr>
            <p:spPr bwMode="auto">
              <a:xfrm flipV="1">
                <a:off x="2159" y="934"/>
                <a:ext cx="0" cy="9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8" name="Line 83"/>
              <p:cNvSpPr>
                <a:spLocks noChangeShapeType="1"/>
              </p:cNvSpPr>
              <p:nvPr/>
            </p:nvSpPr>
            <p:spPr bwMode="auto">
              <a:xfrm>
                <a:off x="2151" y="934"/>
                <a:ext cx="20"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39" name="Line 84"/>
              <p:cNvSpPr>
                <a:spLocks noChangeShapeType="1"/>
              </p:cNvSpPr>
              <p:nvPr/>
            </p:nvSpPr>
            <p:spPr bwMode="auto">
              <a:xfrm flipV="1">
                <a:off x="2364" y="822"/>
                <a:ext cx="0" cy="11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0" name="Line 85"/>
              <p:cNvSpPr>
                <a:spLocks noChangeShapeType="1"/>
              </p:cNvSpPr>
              <p:nvPr/>
            </p:nvSpPr>
            <p:spPr bwMode="auto">
              <a:xfrm>
                <a:off x="2356" y="822"/>
                <a:ext cx="19"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1" name="Line 86"/>
              <p:cNvSpPr>
                <a:spLocks noChangeShapeType="1"/>
              </p:cNvSpPr>
              <p:nvPr/>
            </p:nvSpPr>
            <p:spPr bwMode="auto">
              <a:xfrm flipV="1">
                <a:off x="2569" y="903"/>
                <a:ext cx="0" cy="6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2" name="Line 87"/>
              <p:cNvSpPr>
                <a:spLocks noChangeShapeType="1"/>
              </p:cNvSpPr>
              <p:nvPr/>
            </p:nvSpPr>
            <p:spPr bwMode="auto">
              <a:xfrm>
                <a:off x="2560" y="903"/>
                <a:ext cx="2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3" name="Line 88"/>
              <p:cNvSpPr>
                <a:spLocks noChangeShapeType="1"/>
              </p:cNvSpPr>
              <p:nvPr/>
            </p:nvSpPr>
            <p:spPr bwMode="auto">
              <a:xfrm flipV="1">
                <a:off x="2774" y="729"/>
                <a:ext cx="1" cy="15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4" name="Line 89"/>
              <p:cNvSpPr>
                <a:spLocks noChangeShapeType="1"/>
              </p:cNvSpPr>
              <p:nvPr/>
            </p:nvSpPr>
            <p:spPr bwMode="auto">
              <a:xfrm>
                <a:off x="2765" y="729"/>
                <a:ext cx="2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5" name="Line 90"/>
              <p:cNvSpPr>
                <a:spLocks noChangeShapeType="1"/>
              </p:cNvSpPr>
              <p:nvPr/>
            </p:nvSpPr>
            <p:spPr bwMode="auto">
              <a:xfrm flipV="1">
                <a:off x="2979" y="642"/>
                <a:ext cx="0" cy="7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6" name="Line 91"/>
              <p:cNvSpPr>
                <a:spLocks noChangeShapeType="1"/>
              </p:cNvSpPr>
              <p:nvPr/>
            </p:nvSpPr>
            <p:spPr bwMode="auto">
              <a:xfrm>
                <a:off x="2970" y="642"/>
                <a:ext cx="20"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7" name="Line 92"/>
              <p:cNvSpPr>
                <a:spLocks noChangeShapeType="1"/>
              </p:cNvSpPr>
              <p:nvPr/>
            </p:nvSpPr>
            <p:spPr bwMode="auto">
              <a:xfrm>
                <a:off x="609" y="445"/>
                <a:ext cx="0" cy="136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8" name="Line 93"/>
              <p:cNvSpPr>
                <a:spLocks noChangeShapeType="1"/>
              </p:cNvSpPr>
              <p:nvPr/>
            </p:nvSpPr>
            <p:spPr bwMode="auto">
              <a:xfrm>
                <a:off x="592" y="1810"/>
                <a:ext cx="1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49" name="Line 94"/>
              <p:cNvSpPr>
                <a:spLocks noChangeShapeType="1"/>
              </p:cNvSpPr>
              <p:nvPr/>
            </p:nvSpPr>
            <p:spPr bwMode="auto">
              <a:xfrm>
                <a:off x="592" y="1465"/>
                <a:ext cx="1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50" name="Line 95"/>
              <p:cNvSpPr>
                <a:spLocks noChangeShapeType="1"/>
              </p:cNvSpPr>
              <p:nvPr/>
            </p:nvSpPr>
            <p:spPr bwMode="auto">
              <a:xfrm>
                <a:off x="592" y="1127"/>
                <a:ext cx="1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51" name="Line 96"/>
              <p:cNvSpPr>
                <a:spLocks noChangeShapeType="1"/>
              </p:cNvSpPr>
              <p:nvPr/>
            </p:nvSpPr>
            <p:spPr bwMode="auto">
              <a:xfrm>
                <a:off x="592" y="786"/>
                <a:ext cx="1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52" name="Line 97"/>
              <p:cNvSpPr>
                <a:spLocks noChangeShapeType="1"/>
              </p:cNvSpPr>
              <p:nvPr/>
            </p:nvSpPr>
            <p:spPr bwMode="auto">
              <a:xfrm>
                <a:off x="592" y="445"/>
                <a:ext cx="1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sv-SE">
                  <a:latin typeface="Trebuchet MS" panose="020B0603020202020204" pitchFamily="34" charset="0"/>
                </a:endParaRPr>
              </a:p>
            </p:txBody>
          </p:sp>
          <p:sp>
            <p:nvSpPr>
              <p:cNvPr id="653" name="Rectangle 98"/>
              <p:cNvSpPr>
                <a:spLocks noChangeArrowheads="1"/>
              </p:cNvSpPr>
              <p:nvPr/>
            </p:nvSpPr>
            <p:spPr bwMode="auto">
              <a:xfrm>
                <a:off x="488" y="1760"/>
                <a:ext cx="35"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0</a:t>
                </a:r>
                <a:endParaRPr lang="en-US" altLang="sv-SE" sz="1600">
                  <a:latin typeface="Trebuchet MS" panose="020B0603020202020204" pitchFamily="34" charset="0"/>
                </a:endParaRPr>
              </a:p>
            </p:txBody>
          </p:sp>
          <p:sp>
            <p:nvSpPr>
              <p:cNvPr id="654" name="Rectangle 99"/>
              <p:cNvSpPr>
                <a:spLocks noChangeArrowheads="1"/>
              </p:cNvSpPr>
              <p:nvPr/>
            </p:nvSpPr>
            <p:spPr bwMode="auto">
              <a:xfrm>
                <a:off x="457" y="1420"/>
                <a:ext cx="67"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50</a:t>
                </a:r>
                <a:endParaRPr lang="en-US" altLang="sv-SE" sz="1600">
                  <a:latin typeface="Trebuchet MS" panose="020B0603020202020204" pitchFamily="34" charset="0"/>
                </a:endParaRPr>
              </a:p>
            </p:txBody>
          </p:sp>
          <p:sp>
            <p:nvSpPr>
              <p:cNvPr id="655" name="Rectangle 100"/>
              <p:cNvSpPr>
                <a:spLocks noChangeArrowheads="1"/>
              </p:cNvSpPr>
              <p:nvPr/>
            </p:nvSpPr>
            <p:spPr bwMode="auto">
              <a:xfrm>
                <a:off x="425" y="1082"/>
                <a:ext cx="101"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100</a:t>
                </a:r>
                <a:endParaRPr lang="en-US" altLang="sv-SE" sz="1600">
                  <a:latin typeface="Trebuchet MS" panose="020B0603020202020204" pitchFamily="34" charset="0"/>
                </a:endParaRPr>
              </a:p>
            </p:txBody>
          </p:sp>
          <p:sp>
            <p:nvSpPr>
              <p:cNvPr id="656" name="Rectangle 101"/>
              <p:cNvSpPr>
                <a:spLocks noChangeArrowheads="1"/>
              </p:cNvSpPr>
              <p:nvPr/>
            </p:nvSpPr>
            <p:spPr bwMode="auto">
              <a:xfrm>
                <a:off x="425" y="742"/>
                <a:ext cx="101"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150</a:t>
                </a:r>
                <a:endParaRPr lang="en-US" altLang="sv-SE" sz="1600">
                  <a:latin typeface="Trebuchet MS" panose="020B0603020202020204" pitchFamily="34" charset="0"/>
                </a:endParaRPr>
              </a:p>
            </p:txBody>
          </p:sp>
          <p:sp>
            <p:nvSpPr>
              <p:cNvPr id="657" name="Rectangle 102"/>
              <p:cNvSpPr>
                <a:spLocks noChangeArrowheads="1"/>
              </p:cNvSpPr>
              <p:nvPr/>
            </p:nvSpPr>
            <p:spPr bwMode="auto">
              <a:xfrm>
                <a:off x="425" y="400"/>
                <a:ext cx="101"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200</a:t>
                </a:r>
                <a:endParaRPr lang="en-US" altLang="sv-SE" sz="1600">
                  <a:latin typeface="Trebuchet MS" panose="020B0603020202020204" pitchFamily="34" charset="0"/>
                </a:endParaRPr>
              </a:p>
            </p:txBody>
          </p:sp>
          <p:sp>
            <p:nvSpPr>
              <p:cNvPr id="658" name="Rectangle 103"/>
              <p:cNvSpPr>
                <a:spLocks noChangeArrowheads="1"/>
              </p:cNvSpPr>
              <p:nvPr/>
            </p:nvSpPr>
            <p:spPr bwMode="auto">
              <a:xfrm rot="16200000">
                <a:off x="-204" y="1112"/>
                <a:ext cx="922"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OPN/</a:t>
                </a:r>
                <a:r>
                  <a:rPr lang="en-US" altLang="sv-SE" sz="1600">
                    <a:solidFill>
                      <a:srgbClr val="000000"/>
                    </a:solidFill>
                    <a:latin typeface="Trebuchet MS" panose="020B0603020202020204" pitchFamily="34" charset="0"/>
                    <a:sym typeface="Symbol" pitchFamily="18" charset="2"/>
                  </a:rPr>
                  <a:t></a:t>
                </a:r>
                <a:r>
                  <a:rPr lang="en-US" altLang="sv-SE" sz="1600">
                    <a:solidFill>
                      <a:srgbClr val="000000"/>
                    </a:solidFill>
                    <a:latin typeface="Trebuchet MS" panose="020B0603020202020204" pitchFamily="34" charset="0"/>
                  </a:rPr>
                  <a:t>-actin (% control)</a:t>
                </a:r>
                <a:endParaRPr lang="en-US" altLang="sv-SE" sz="1600">
                  <a:latin typeface="Trebuchet MS" panose="020B0603020202020204" pitchFamily="34" charset="0"/>
                </a:endParaRPr>
              </a:p>
            </p:txBody>
          </p:sp>
          <p:sp>
            <p:nvSpPr>
              <p:cNvPr id="659" name="Text Box 104"/>
              <p:cNvSpPr txBox="1">
                <a:spLocks noChangeArrowheads="1"/>
              </p:cNvSpPr>
              <p:nvPr/>
            </p:nvSpPr>
            <p:spPr bwMode="auto">
              <a:xfrm>
                <a:off x="161" y="265"/>
                <a:ext cx="58"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sv-SE" altLang="sv-SE" sz="1600">
                  <a:latin typeface="Trebuchet MS" panose="020B0603020202020204" pitchFamily="34" charset="0"/>
                </a:endParaRPr>
              </a:p>
            </p:txBody>
          </p:sp>
        </p:grpSp>
      </p:grpSp>
      <p:grpSp>
        <p:nvGrpSpPr>
          <p:cNvPr id="2" name="Group 72">
            <a:extLst>
              <a:ext uri="{FF2B5EF4-FFF2-40B4-BE49-F238E27FC236}">
                <a16:creationId xmlns:a16="http://schemas.microsoft.com/office/drawing/2014/main" id="{4150E17E-620A-40B6-7CFF-DAD7ECAE2E59}"/>
              </a:ext>
            </a:extLst>
          </p:cNvPr>
          <p:cNvGrpSpPr>
            <a:grpSpLocks/>
          </p:cNvGrpSpPr>
          <p:nvPr/>
        </p:nvGrpSpPr>
        <p:grpSpPr bwMode="auto">
          <a:xfrm>
            <a:off x="10592971" y="457996"/>
            <a:ext cx="912283" cy="752475"/>
            <a:chOff x="2273" y="2411"/>
            <a:chExt cx="1706" cy="1532"/>
          </a:xfrm>
        </p:grpSpPr>
        <p:sp>
          <p:nvSpPr>
            <p:cNvPr id="4" name="Freeform 73">
              <a:extLst>
                <a:ext uri="{FF2B5EF4-FFF2-40B4-BE49-F238E27FC236}">
                  <a16:creationId xmlns:a16="http://schemas.microsoft.com/office/drawing/2014/main" id="{21004796-EC5D-1D69-5C7E-934B2F03182A}"/>
                </a:ext>
              </a:extLst>
            </p:cNvPr>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 name="Freeform 74">
              <a:extLst>
                <a:ext uri="{FF2B5EF4-FFF2-40B4-BE49-F238E27FC236}">
                  <a16:creationId xmlns:a16="http://schemas.microsoft.com/office/drawing/2014/main" id="{22CAEC6B-2AE2-7DE1-D338-9AE56D315201}"/>
                </a:ext>
              </a:extLst>
            </p:cNvPr>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 name="Freeform 75">
              <a:extLst>
                <a:ext uri="{FF2B5EF4-FFF2-40B4-BE49-F238E27FC236}">
                  <a16:creationId xmlns:a16="http://schemas.microsoft.com/office/drawing/2014/main" id="{51744CDA-C4A0-C389-D6C0-858B9DF960CB}"/>
                </a:ext>
              </a:extLst>
            </p:cNvPr>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7" name="Freeform 76">
              <a:extLst>
                <a:ext uri="{FF2B5EF4-FFF2-40B4-BE49-F238E27FC236}">
                  <a16:creationId xmlns:a16="http://schemas.microsoft.com/office/drawing/2014/main" id="{C03CBC07-6EF8-1EA8-E538-D61605E49205}"/>
                </a:ext>
              </a:extLst>
            </p:cNvPr>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8" name="Freeform 77">
              <a:extLst>
                <a:ext uri="{FF2B5EF4-FFF2-40B4-BE49-F238E27FC236}">
                  <a16:creationId xmlns:a16="http://schemas.microsoft.com/office/drawing/2014/main" id="{94474AA3-BE83-91AB-5849-AFE5AA661023}"/>
                </a:ext>
              </a:extLst>
            </p:cNvPr>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 name="Freeform 78">
              <a:extLst>
                <a:ext uri="{FF2B5EF4-FFF2-40B4-BE49-F238E27FC236}">
                  <a16:creationId xmlns:a16="http://schemas.microsoft.com/office/drawing/2014/main" id="{BB58BD36-81F4-B1CF-7EF6-9CE111159609}"/>
                </a:ext>
              </a:extLst>
            </p:cNvPr>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 name="Freeform 79">
              <a:extLst>
                <a:ext uri="{FF2B5EF4-FFF2-40B4-BE49-F238E27FC236}">
                  <a16:creationId xmlns:a16="http://schemas.microsoft.com/office/drawing/2014/main" id="{324BE12F-8D31-9D9A-C5EB-AE667306CD27}"/>
                </a:ext>
              </a:extLst>
            </p:cNvPr>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 name="Freeform 80">
              <a:extLst>
                <a:ext uri="{FF2B5EF4-FFF2-40B4-BE49-F238E27FC236}">
                  <a16:creationId xmlns:a16="http://schemas.microsoft.com/office/drawing/2014/main" id="{62121758-B73F-9D2D-83EB-245D83E3A739}"/>
                </a:ext>
              </a:extLst>
            </p:cNvPr>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 name="Freeform 81">
              <a:extLst>
                <a:ext uri="{FF2B5EF4-FFF2-40B4-BE49-F238E27FC236}">
                  <a16:creationId xmlns:a16="http://schemas.microsoft.com/office/drawing/2014/main" id="{EC63025A-40B7-2EC9-F178-16E042CD43B0}"/>
                </a:ext>
              </a:extLst>
            </p:cNvPr>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 name="Freeform 82">
              <a:extLst>
                <a:ext uri="{FF2B5EF4-FFF2-40B4-BE49-F238E27FC236}">
                  <a16:creationId xmlns:a16="http://schemas.microsoft.com/office/drawing/2014/main" id="{80918AEF-9C61-CE9C-590B-189C0CFF0661}"/>
                </a:ext>
              </a:extLst>
            </p:cNvPr>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 name="Freeform 83">
              <a:extLst>
                <a:ext uri="{FF2B5EF4-FFF2-40B4-BE49-F238E27FC236}">
                  <a16:creationId xmlns:a16="http://schemas.microsoft.com/office/drawing/2014/main" id="{BDE3202C-C31C-1C3E-A352-2076FB07F25A}"/>
                </a:ext>
              </a:extLst>
            </p:cNvPr>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 name="Freeform 84">
              <a:extLst>
                <a:ext uri="{FF2B5EF4-FFF2-40B4-BE49-F238E27FC236}">
                  <a16:creationId xmlns:a16="http://schemas.microsoft.com/office/drawing/2014/main" id="{E84231E7-77CE-ADB1-D8C3-833AEF81EE93}"/>
                </a:ext>
              </a:extLst>
            </p:cNvPr>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 name="Freeform 85">
              <a:extLst>
                <a:ext uri="{FF2B5EF4-FFF2-40B4-BE49-F238E27FC236}">
                  <a16:creationId xmlns:a16="http://schemas.microsoft.com/office/drawing/2014/main" id="{D177B1B8-F762-ABBE-72B1-5DE874B23792}"/>
                </a:ext>
              </a:extLst>
            </p:cNvPr>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 name="Freeform 86">
              <a:extLst>
                <a:ext uri="{FF2B5EF4-FFF2-40B4-BE49-F238E27FC236}">
                  <a16:creationId xmlns:a16="http://schemas.microsoft.com/office/drawing/2014/main" id="{B7A6E5D0-EC74-71CD-EB35-1D8CCE4BD8DA}"/>
                </a:ext>
              </a:extLst>
            </p:cNvPr>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 name="Freeform 87">
              <a:extLst>
                <a:ext uri="{FF2B5EF4-FFF2-40B4-BE49-F238E27FC236}">
                  <a16:creationId xmlns:a16="http://schemas.microsoft.com/office/drawing/2014/main" id="{16034EA5-C43B-D7EE-0C40-F9803600595A}"/>
                </a:ext>
              </a:extLst>
            </p:cNvPr>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 name="Freeform 88">
              <a:extLst>
                <a:ext uri="{FF2B5EF4-FFF2-40B4-BE49-F238E27FC236}">
                  <a16:creationId xmlns:a16="http://schemas.microsoft.com/office/drawing/2014/main" id="{CB46F15C-6E58-9BAC-3976-37A68EC760D3}"/>
                </a:ext>
              </a:extLst>
            </p:cNvPr>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 name="Freeform 89">
              <a:extLst>
                <a:ext uri="{FF2B5EF4-FFF2-40B4-BE49-F238E27FC236}">
                  <a16:creationId xmlns:a16="http://schemas.microsoft.com/office/drawing/2014/main" id="{A3759774-88EE-8C5A-9377-36CCA28A7495}"/>
                </a:ext>
              </a:extLst>
            </p:cNvPr>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 name="Freeform 90">
              <a:extLst>
                <a:ext uri="{FF2B5EF4-FFF2-40B4-BE49-F238E27FC236}">
                  <a16:creationId xmlns:a16="http://schemas.microsoft.com/office/drawing/2014/main" id="{2AAF6ADD-3E57-6738-0A6C-C42925BBB1C1}"/>
                </a:ext>
              </a:extLst>
            </p:cNvPr>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 name="Freeform 91">
              <a:extLst>
                <a:ext uri="{FF2B5EF4-FFF2-40B4-BE49-F238E27FC236}">
                  <a16:creationId xmlns:a16="http://schemas.microsoft.com/office/drawing/2014/main" id="{1DDEF270-836E-720E-D837-9D9B95D4FE0D}"/>
                </a:ext>
              </a:extLst>
            </p:cNvPr>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 name="Freeform 92">
              <a:extLst>
                <a:ext uri="{FF2B5EF4-FFF2-40B4-BE49-F238E27FC236}">
                  <a16:creationId xmlns:a16="http://schemas.microsoft.com/office/drawing/2014/main" id="{5B1BCE6D-5CFC-D43E-4FF2-1779091C57CB}"/>
                </a:ext>
              </a:extLst>
            </p:cNvPr>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 name="Freeform 93">
              <a:extLst>
                <a:ext uri="{FF2B5EF4-FFF2-40B4-BE49-F238E27FC236}">
                  <a16:creationId xmlns:a16="http://schemas.microsoft.com/office/drawing/2014/main" id="{511FFCFE-DBD3-7D96-A0B9-4809E136ACEA}"/>
                </a:ext>
              </a:extLst>
            </p:cNvPr>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 name="Freeform 94">
              <a:extLst>
                <a:ext uri="{FF2B5EF4-FFF2-40B4-BE49-F238E27FC236}">
                  <a16:creationId xmlns:a16="http://schemas.microsoft.com/office/drawing/2014/main" id="{194DEB97-7AA0-421F-46DF-B758308477E2}"/>
                </a:ext>
              </a:extLst>
            </p:cNvPr>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 name="Freeform 95">
              <a:extLst>
                <a:ext uri="{FF2B5EF4-FFF2-40B4-BE49-F238E27FC236}">
                  <a16:creationId xmlns:a16="http://schemas.microsoft.com/office/drawing/2014/main" id="{320F0D5D-17B0-8E05-B25F-A5758AFD6F9D}"/>
                </a:ext>
              </a:extLst>
            </p:cNvPr>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 name="Freeform 96">
              <a:extLst>
                <a:ext uri="{FF2B5EF4-FFF2-40B4-BE49-F238E27FC236}">
                  <a16:creationId xmlns:a16="http://schemas.microsoft.com/office/drawing/2014/main" id="{D6B86C32-78E9-53AA-7405-7EA1FE3C1B9F}"/>
                </a:ext>
              </a:extLst>
            </p:cNvPr>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 name="Freeform 97">
              <a:extLst>
                <a:ext uri="{FF2B5EF4-FFF2-40B4-BE49-F238E27FC236}">
                  <a16:creationId xmlns:a16="http://schemas.microsoft.com/office/drawing/2014/main" id="{06F448EE-0B84-F69E-5AC5-DFAA76F6BB22}"/>
                </a:ext>
              </a:extLst>
            </p:cNvPr>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 name="Freeform 98">
              <a:extLst>
                <a:ext uri="{FF2B5EF4-FFF2-40B4-BE49-F238E27FC236}">
                  <a16:creationId xmlns:a16="http://schemas.microsoft.com/office/drawing/2014/main" id="{44975BBE-2DB1-821B-CE17-39B305BD0E47}"/>
                </a:ext>
              </a:extLst>
            </p:cNvPr>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 name="Freeform 99">
              <a:extLst>
                <a:ext uri="{FF2B5EF4-FFF2-40B4-BE49-F238E27FC236}">
                  <a16:creationId xmlns:a16="http://schemas.microsoft.com/office/drawing/2014/main" id="{192FE65F-E1F3-5DB1-98C9-D9AFB5843B9F}"/>
                </a:ext>
              </a:extLst>
            </p:cNvPr>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 name="Freeform 100">
              <a:extLst>
                <a:ext uri="{FF2B5EF4-FFF2-40B4-BE49-F238E27FC236}">
                  <a16:creationId xmlns:a16="http://schemas.microsoft.com/office/drawing/2014/main" id="{4FB8B514-457A-CCCD-6944-08EBCDF7FFED}"/>
                </a:ext>
              </a:extLst>
            </p:cNvPr>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 name="Freeform 101">
              <a:extLst>
                <a:ext uri="{FF2B5EF4-FFF2-40B4-BE49-F238E27FC236}">
                  <a16:creationId xmlns:a16="http://schemas.microsoft.com/office/drawing/2014/main" id="{5B98E877-2776-2436-6783-8392AC35B786}"/>
                </a:ext>
              </a:extLst>
            </p:cNvPr>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 name="Freeform 102">
              <a:extLst>
                <a:ext uri="{FF2B5EF4-FFF2-40B4-BE49-F238E27FC236}">
                  <a16:creationId xmlns:a16="http://schemas.microsoft.com/office/drawing/2014/main" id="{7BFA5034-C528-C08F-299C-1C1EF1930D29}"/>
                </a:ext>
              </a:extLst>
            </p:cNvPr>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 name="Freeform 103">
              <a:extLst>
                <a:ext uri="{FF2B5EF4-FFF2-40B4-BE49-F238E27FC236}">
                  <a16:creationId xmlns:a16="http://schemas.microsoft.com/office/drawing/2014/main" id="{020EAB35-1C68-2F1D-5798-D6716A8389E1}"/>
                </a:ext>
              </a:extLst>
            </p:cNvPr>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 name="Freeform 104">
              <a:extLst>
                <a:ext uri="{FF2B5EF4-FFF2-40B4-BE49-F238E27FC236}">
                  <a16:creationId xmlns:a16="http://schemas.microsoft.com/office/drawing/2014/main" id="{AA3DD7C7-4403-DBAE-F5AF-8AFA2E1524E3}"/>
                </a:ext>
              </a:extLst>
            </p:cNvPr>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 name="Freeform 105">
              <a:extLst>
                <a:ext uri="{FF2B5EF4-FFF2-40B4-BE49-F238E27FC236}">
                  <a16:creationId xmlns:a16="http://schemas.microsoft.com/office/drawing/2014/main" id="{18A88A4D-5DEB-10DE-8E06-FC7158AE0703}"/>
                </a:ext>
              </a:extLst>
            </p:cNvPr>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 name="Freeform 106">
              <a:extLst>
                <a:ext uri="{FF2B5EF4-FFF2-40B4-BE49-F238E27FC236}">
                  <a16:creationId xmlns:a16="http://schemas.microsoft.com/office/drawing/2014/main" id="{EC808A44-B496-C1F9-D8BB-04B50948EC4F}"/>
                </a:ext>
              </a:extLst>
            </p:cNvPr>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 name="Freeform 107">
              <a:extLst>
                <a:ext uri="{FF2B5EF4-FFF2-40B4-BE49-F238E27FC236}">
                  <a16:creationId xmlns:a16="http://schemas.microsoft.com/office/drawing/2014/main" id="{E520FEE7-DC45-37B5-C583-FA421F83328F}"/>
                </a:ext>
              </a:extLst>
            </p:cNvPr>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 name="Freeform 108">
              <a:extLst>
                <a:ext uri="{FF2B5EF4-FFF2-40B4-BE49-F238E27FC236}">
                  <a16:creationId xmlns:a16="http://schemas.microsoft.com/office/drawing/2014/main" id="{A0D9200B-90E4-A44A-9FA6-6A33A15B339F}"/>
                </a:ext>
              </a:extLst>
            </p:cNvPr>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 name="Freeform 109">
              <a:extLst>
                <a:ext uri="{FF2B5EF4-FFF2-40B4-BE49-F238E27FC236}">
                  <a16:creationId xmlns:a16="http://schemas.microsoft.com/office/drawing/2014/main" id="{FA14498E-06BC-811C-CF4B-2210292B8E41}"/>
                </a:ext>
              </a:extLst>
            </p:cNvPr>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 name="Freeform 110">
              <a:extLst>
                <a:ext uri="{FF2B5EF4-FFF2-40B4-BE49-F238E27FC236}">
                  <a16:creationId xmlns:a16="http://schemas.microsoft.com/office/drawing/2014/main" id="{7136E259-62C7-839B-436D-910D51822FD7}"/>
                </a:ext>
              </a:extLst>
            </p:cNvPr>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 name="Freeform 111">
              <a:extLst>
                <a:ext uri="{FF2B5EF4-FFF2-40B4-BE49-F238E27FC236}">
                  <a16:creationId xmlns:a16="http://schemas.microsoft.com/office/drawing/2014/main" id="{3CF27CE2-D81B-E668-EF59-B8DEE5EA5D50}"/>
                </a:ext>
              </a:extLst>
            </p:cNvPr>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 name="Freeform 112">
              <a:extLst>
                <a:ext uri="{FF2B5EF4-FFF2-40B4-BE49-F238E27FC236}">
                  <a16:creationId xmlns:a16="http://schemas.microsoft.com/office/drawing/2014/main" id="{2C222624-A9E8-7577-4D91-CE5DDB9E41C0}"/>
                </a:ext>
              </a:extLst>
            </p:cNvPr>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 name="Freeform 113">
              <a:extLst>
                <a:ext uri="{FF2B5EF4-FFF2-40B4-BE49-F238E27FC236}">
                  <a16:creationId xmlns:a16="http://schemas.microsoft.com/office/drawing/2014/main" id="{994F76BF-DD8B-EBD3-3158-5633A7A0CB05}"/>
                </a:ext>
              </a:extLst>
            </p:cNvPr>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 name="Freeform 114">
              <a:extLst>
                <a:ext uri="{FF2B5EF4-FFF2-40B4-BE49-F238E27FC236}">
                  <a16:creationId xmlns:a16="http://schemas.microsoft.com/office/drawing/2014/main" id="{C0B1834C-F0F7-7ADF-8B0A-7E20B5B7683E}"/>
                </a:ext>
              </a:extLst>
            </p:cNvPr>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 name="Freeform 115">
              <a:extLst>
                <a:ext uri="{FF2B5EF4-FFF2-40B4-BE49-F238E27FC236}">
                  <a16:creationId xmlns:a16="http://schemas.microsoft.com/office/drawing/2014/main" id="{58F898BD-7A70-227F-3E2F-F5169CDE4C85}"/>
                </a:ext>
              </a:extLst>
            </p:cNvPr>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 name="Freeform 116">
              <a:extLst>
                <a:ext uri="{FF2B5EF4-FFF2-40B4-BE49-F238E27FC236}">
                  <a16:creationId xmlns:a16="http://schemas.microsoft.com/office/drawing/2014/main" id="{CCC88982-023C-1600-4462-D9059BAF8F5C}"/>
                </a:ext>
              </a:extLst>
            </p:cNvPr>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 name="Freeform 117">
              <a:extLst>
                <a:ext uri="{FF2B5EF4-FFF2-40B4-BE49-F238E27FC236}">
                  <a16:creationId xmlns:a16="http://schemas.microsoft.com/office/drawing/2014/main" id="{38CD7BD3-0561-3EC2-E272-4F0788860494}"/>
                </a:ext>
              </a:extLst>
            </p:cNvPr>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 name="Freeform 118">
              <a:extLst>
                <a:ext uri="{FF2B5EF4-FFF2-40B4-BE49-F238E27FC236}">
                  <a16:creationId xmlns:a16="http://schemas.microsoft.com/office/drawing/2014/main" id="{3EBF6E7C-0B7B-6C7E-3745-446FA6013BF9}"/>
                </a:ext>
              </a:extLst>
            </p:cNvPr>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 name="Freeform 119">
              <a:extLst>
                <a:ext uri="{FF2B5EF4-FFF2-40B4-BE49-F238E27FC236}">
                  <a16:creationId xmlns:a16="http://schemas.microsoft.com/office/drawing/2014/main" id="{31F0B996-515D-B742-FB91-C300B34EC7D8}"/>
                </a:ext>
              </a:extLst>
            </p:cNvPr>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 name="Freeform 120">
              <a:extLst>
                <a:ext uri="{FF2B5EF4-FFF2-40B4-BE49-F238E27FC236}">
                  <a16:creationId xmlns:a16="http://schemas.microsoft.com/office/drawing/2014/main" id="{5DF8B5CA-DE1F-BF40-9F5C-87051E82550F}"/>
                </a:ext>
              </a:extLst>
            </p:cNvPr>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 name="Freeform 121">
              <a:extLst>
                <a:ext uri="{FF2B5EF4-FFF2-40B4-BE49-F238E27FC236}">
                  <a16:creationId xmlns:a16="http://schemas.microsoft.com/office/drawing/2014/main" id="{9F5B46AA-473B-3758-77AA-652F56FB2103}"/>
                </a:ext>
              </a:extLst>
            </p:cNvPr>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 name="Freeform 122">
              <a:extLst>
                <a:ext uri="{FF2B5EF4-FFF2-40B4-BE49-F238E27FC236}">
                  <a16:creationId xmlns:a16="http://schemas.microsoft.com/office/drawing/2014/main" id="{2F7A369D-9B9E-305C-F541-C1A563F5B762}"/>
                </a:ext>
              </a:extLst>
            </p:cNvPr>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 name="Freeform 123">
              <a:extLst>
                <a:ext uri="{FF2B5EF4-FFF2-40B4-BE49-F238E27FC236}">
                  <a16:creationId xmlns:a16="http://schemas.microsoft.com/office/drawing/2014/main" id="{6A25DEFF-74EB-89C3-AE84-58D59BF961ED}"/>
                </a:ext>
              </a:extLst>
            </p:cNvPr>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 name="Freeform 124">
              <a:extLst>
                <a:ext uri="{FF2B5EF4-FFF2-40B4-BE49-F238E27FC236}">
                  <a16:creationId xmlns:a16="http://schemas.microsoft.com/office/drawing/2014/main" id="{1D2CAF5D-D95E-44AC-79DF-0794FE84F256}"/>
                </a:ext>
              </a:extLst>
            </p:cNvPr>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 name="Freeform 125">
              <a:extLst>
                <a:ext uri="{FF2B5EF4-FFF2-40B4-BE49-F238E27FC236}">
                  <a16:creationId xmlns:a16="http://schemas.microsoft.com/office/drawing/2014/main" id="{915CFFCC-8216-4D72-52C6-74B2579F37DB}"/>
                </a:ext>
              </a:extLst>
            </p:cNvPr>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 name="Freeform 126">
              <a:extLst>
                <a:ext uri="{FF2B5EF4-FFF2-40B4-BE49-F238E27FC236}">
                  <a16:creationId xmlns:a16="http://schemas.microsoft.com/office/drawing/2014/main" id="{CA630E25-72AF-6A67-8875-64E41D5E445D}"/>
                </a:ext>
              </a:extLst>
            </p:cNvPr>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8" name="Freeform 127">
              <a:extLst>
                <a:ext uri="{FF2B5EF4-FFF2-40B4-BE49-F238E27FC236}">
                  <a16:creationId xmlns:a16="http://schemas.microsoft.com/office/drawing/2014/main" id="{EEE493F0-C96A-5A9B-AB0A-043D6E7A6809}"/>
                </a:ext>
              </a:extLst>
            </p:cNvPr>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9" name="Freeform 128">
              <a:extLst>
                <a:ext uri="{FF2B5EF4-FFF2-40B4-BE49-F238E27FC236}">
                  <a16:creationId xmlns:a16="http://schemas.microsoft.com/office/drawing/2014/main" id="{7E3CB373-F9E8-A6A6-9F4E-6A1D8FCC47E7}"/>
                </a:ext>
              </a:extLst>
            </p:cNvPr>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0" name="Oval 129">
              <a:extLst>
                <a:ext uri="{FF2B5EF4-FFF2-40B4-BE49-F238E27FC236}">
                  <a16:creationId xmlns:a16="http://schemas.microsoft.com/office/drawing/2014/main" id="{3B1781D4-E008-510E-EF49-63FE7F27D1CB}"/>
                </a:ext>
              </a:extLst>
            </p:cNvPr>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1" name="Oval 130">
              <a:extLst>
                <a:ext uri="{FF2B5EF4-FFF2-40B4-BE49-F238E27FC236}">
                  <a16:creationId xmlns:a16="http://schemas.microsoft.com/office/drawing/2014/main" id="{74D6F408-7379-9D19-4B39-D9A1577F4A18}"/>
                </a:ext>
              </a:extLst>
            </p:cNvPr>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2" name="Freeform 131">
              <a:extLst>
                <a:ext uri="{FF2B5EF4-FFF2-40B4-BE49-F238E27FC236}">
                  <a16:creationId xmlns:a16="http://schemas.microsoft.com/office/drawing/2014/main" id="{C65B74EE-2202-AF7C-4854-171D06B7ECA2}"/>
                </a:ext>
              </a:extLst>
            </p:cNvPr>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3" name="Freeform 132">
              <a:extLst>
                <a:ext uri="{FF2B5EF4-FFF2-40B4-BE49-F238E27FC236}">
                  <a16:creationId xmlns:a16="http://schemas.microsoft.com/office/drawing/2014/main" id="{0756BD90-6D66-100E-4678-919DAD41BACD}"/>
                </a:ext>
              </a:extLst>
            </p:cNvPr>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2" name="Freeform 133">
              <a:extLst>
                <a:ext uri="{FF2B5EF4-FFF2-40B4-BE49-F238E27FC236}">
                  <a16:creationId xmlns:a16="http://schemas.microsoft.com/office/drawing/2014/main" id="{48F08837-54B7-B1DA-3D14-E17BB3228200}"/>
                </a:ext>
              </a:extLst>
            </p:cNvPr>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3" name="Freeform 134">
              <a:extLst>
                <a:ext uri="{FF2B5EF4-FFF2-40B4-BE49-F238E27FC236}">
                  <a16:creationId xmlns:a16="http://schemas.microsoft.com/office/drawing/2014/main" id="{1D5E5B5A-EAB4-4B35-919F-D36A05B25CFA}"/>
                </a:ext>
              </a:extLst>
            </p:cNvPr>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4" name="Freeform 135">
              <a:extLst>
                <a:ext uri="{FF2B5EF4-FFF2-40B4-BE49-F238E27FC236}">
                  <a16:creationId xmlns:a16="http://schemas.microsoft.com/office/drawing/2014/main" id="{F78F7EED-06DD-9D2B-C9AC-8182561F6B8B}"/>
                </a:ext>
              </a:extLst>
            </p:cNvPr>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5" name="Freeform 136">
              <a:extLst>
                <a:ext uri="{FF2B5EF4-FFF2-40B4-BE49-F238E27FC236}">
                  <a16:creationId xmlns:a16="http://schemas.microsoft.com/office/drawing/2014/main" id="{30437DED-F222-8ABA-03BF-1586E94B86E9}"/>
                </a:ext>
              </a:extLst>
            </p:cNvPr>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6" name="Freeform 137">
              <a:extLst>
                <a:ext uri="{FF2B5EF4-FFF2-40B4-BE49-F238E27FC236}">
                  <a16:creationId xmlns:a16="http://schemas.microsoft.com/office/drawing/2014/main" id="{999B9E03-146A-0163-F9D5-08680F238039}"/>
                </a:ext>
              </a:extLst>
            </p:cNvPr>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7" name="Freeform 138">
              <a:extLst>
                <a:ext uri="{FF2B5EF4-FFF2-40B4-BE49-F238E27FC236}">
                  <a16:creationId xmlns:a16="http://schemas.microsoft.com/office/drawing/2014/main" id="{BB913930-7E6F-921B-5FDA-2E24CE8A5415}"/>
                </a:ext>
              </a:extLst>
            </p:cNvPr>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8" name="Freeform 139">
              <a:extLst>
                <a:ext uri="{FF2B5EF4-FFF2-40B4-BE49-F238E27FC236}">
                  <a16:creationId xmlns:a16="http://schemas.microsoft.com/office/drawing/2014/main" id="{EE5D44C8-EE4A-C432-BC4D-D6A226A3DB65}"/>
                </a:ext>
              </a:extLst>
            </p:cNvPr>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9" name="Freeform 140">
              <a:extLst>
                <a:ext uri="{FF2B5EF4-FFF2-40B4-BE49-F238E27FC236}">
                  <a16:creationId xmlns:a16="http://schemas.microsoft.com/office/drawing/2014/main" id="{AB3F0B0C-F3D7-5AC7-8569-50752C236476}"/>
                </a:ext>
              </a:extLst>
            </p:cNvPr>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0" name="Freeform 141">
              <a:extLst>
                <a:ext uri="{FF2B5EF4-FFF2-40B4-BE49-F238E27FC236}">
                  <a16:creationId xmlns:a16="http://schemas.microsoft.com/office/drawing/2014/main" id="{9B536112-9CFE-BCCE-0B14-7CD233A8F35A}"/>
                </a:ext>
              </a:extLst>
            </p:cNvPr>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1" name="Freeform 142">
              <a:extLst>
                <a:ext uri="{FF2B5EF4-FFF2-40B4-BE49-F238E27FC236}">
                  <a16:creationId xmlns:a16="http://schemas.microsoft.com/office/drawing/2014/main" id="{B3E313BA-8C34-3473-1588-EDD048DEF648}"/>
                </a:ext>
              </a:extLst>
            </p:cNvPr>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2" name="Freeform 143">
              <a:extLst>
                <a:ext uri="{FF2B5EF4-FFF2-40B4-BE49-F238E27FC236}">
                  <a16:creationId xmlns:a16="http://schemas.microsoft.com/office/drawing/2014/main" id="{B52C5F52-963A-F6C3-9499-56AC026FAADD}"/>
                </a:ext>
              </a:extLst>
            </p:cNvPr>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3" name="Freeform 144">
              <a:extLst>
                <a:ext uri="{FF2B5EF4-FFF2-40B4-BE49-F238E27FC236}">
                  <a16:creationId xmlns:a16="http://schemas.microsoft.com/office/drawing/2014/main" id="{2CDB4FAC-E6A4-400A-6760-5D7FAC21B54F}"/>
                </a:ext>
              </a:extLst>
            </p:cNvPr>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4" name="Freeform 145">
              <a:extLst>
                <a:ext uri="{FF2B5EF4-FFF2-40B4-BE49-F238E27FC236}">
                  <a16:creationId xmlns:a16="http://schemas.microsoft.com/office/drawing/2014/main" id="{1F0EAD04-4D8B-5859-5DC9-C3D7007503DE}"/>
                </a:ext>
              </a:extLst>
            </p:cNvPr>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5" name="Freeform 146">
              <a:extLst>
                <a:ext uri="{FF2B5EF4-FFF2-40B4-BE49-F238E27FC236}">
                  <a16:creationId xmlns:a16="http://schemas.microsoft.com/office/drawing/2014/main" id="{1844D202-9B0C-6A3D-D4C5-6AF2D78D7858}"/>
                </a:ext>
              </a:extLst>
            </p:cNvPr>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6" name="Freeform 147">
              <a:extLst>
                <a:ext uri="{FF2B5EF4-FFF2-40B4-BE49-F238E27FC236}">
                  <a16:creationId xmlns:a16="http://schemas.microsoft.com/office/drawing/2014/main" id="{F5C885B3-E11E-E002-0BB6-1ABF7DC6C5E9}"/>
                </a:ext>
              </a:extLst>
            </p:cNvPr>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7" name="Freeform 148">
              <a:extLst>
                <a:ext uri="{FF2B5EF4-FFF2-40B4-BE49-F238E27FC236}">
                  <a16:creationId xmlns:a16="http://schemas.microsoft.com/office/drawing/2014/main" id="{EDDEDC92-E585-21AC-03CE-F1F1A1B42AAC}"/>
                </a:ext>
              </a:extLst>
            </p:cNvPr>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8" name="Freeform 149">
              <a:extLst>
                <a:ext uri="{FF2B5EF4-FFF2-40B4-BE49-F238E27FC236}">
                  <a16:creationId xmlns:a16="http://schemas.microsoft.com/office/drawing/2014/main" id="{E580BABF-B8A7-AF64-3C48-5F6DBFBCC427}"/>
                </a:ext>
              </a:extLst>
            </p:cNvPr>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9" name="Freeform 150">
              <a:extLst>
                <a:ext uri="{FF2B5EF4-FFF2-40B4-BE49-F238E27FC236}">
                  <a16:creationId xmlns:a16="http://schemas.microsoft.com/office/drawing/2014/main" id="{34F724AD-C863-87C2-5DD9-526CC9EB9531}"/>
                </a:ext>
              </a:extLst>
            </p:cNvPr>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0" name="Freeform 151">
              <a:extLst>
                <a:ext uri="{FF2B5EF4-FFF2-40B4-BE49-F238E27FC236}">
                  <a16:creationId xmlns:a16="http://schemas.microsoft.com/office/drawing/2014/main" id="{D99D8F95-77CD-A142-68FE-DB75901BA977}"/>
                </a:ext>
              </a:extLst>
            </p:cNvPr>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1" name="Freeform 152">
              <a:extLst>
                <a:ext uri="{FF2B5EF4-FFF2-40B4-BE49-F238E27FC236}">
                  <a16:creationId xmlns:a16="http://schemas.microsoft.com/office/drawing/2014/main" id="{247731C2-D831-86C2-E239-579519A03077}"/>
                </a:ext>
              </a:extLst>
            </p:cNvPr>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2" name="Freeform 153">
              <a:extLst>
                <a:ext uri="{FF2B5EF4-FFF2-40B4-BE49-F238E27FC236}">
                  <a16:creationId xmlns:a16="http://schemas.microsoft.com/office/drawing/2014/main" id="{6BA56DB0-B9D3-4493-A191-BB85C494725E}"/>
                </a:ext>
              </a:extLst>
            </p:cNvPr>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3" name="Freeform 154">
              <a:extLst>
                <a:ext uri="{FF2B5EF4-FFF2-40B4-BE49-F238E27FC236}">
                  <a16:creationId xmlns:a16="http://schemas.microsoft.com/office/drawing/2014/main" id="{718CD931-0E17-B044-583F-837DFFDF218D}"/>
                </a:ext>
              </a:extLst>
            </p:cNvPr>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4" name="Freeform 155">
              <a:extLst>
                <a:ext uri="{FF2B5EF4-FFF2-40B4-BE49-F238E27FC236}">
                  <a16:creationId xmlns:a16="http://schemas.microsoft.com/office/drawing/2014/main" id="{9BB1EA5B-3A37-3771-0E78-D00DB641984B}"/>
                </a:ext>
              </a:extLst>
            </p:cNvPr>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5" name="Freeform 156">
              <a:extLst>
                <a:ext uri="{FF2B5EF4-FFF2-40B4-BE49-F238E27FC236}">
                  <a16:creationId xmlns:a16="http://schemas.microsoft.com/office/drawing/2014/main" id="{FBE1BD0D-359D-46A6-86E8-821BFE529EB7}"/>
                </a:ext>
              </a:extLst>
            </p:cNvPr>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6" name="Freeform 157">
              <a:extLst>
                <a:ext uri="{FF2B5EF4-FFF2-40B4-BE49-F238E27FC236}">
                  <a16:creationId xmlns:a16="http://schemas.microsoft.com/office/drawing/2014/main" id="{356CAECD-7476-B716-FFE0-BD0956ABF245}"/>
                </a:ext>
              </a:extLst>
            </p:cNvPr>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7" name="Freeform 158">
              <a:extLst>
                <a:ext uri="{FF2B5EF4-FFF2-40B4-BE49-F238E27FC236}">
                  <a16:creationId xmlns:a16="http://schemas.microsoft.com/office/drawing/2014/main" id="{ECCF9437-4C42-975D-3D79-69E4D2E33CEA}"/>
                </a:ext>
              </a:extLst>
            </p:cNvPr>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8" name="Freeform 159">
              <a:extLst>
                <a:ext uri="{FF2B5EF4-FFF2-40B4-BE49-F238E27FC236}">
                  <a16:creationId xmlns:a16="http://schemas.microsoft.com/office/drawing/2014/main" id="{8166EC5D-B868-2571-7807-94371F534C34}"/>
                </a:ext>
              </a:extLst>
            </p:cNvPr>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9" name="Freeform 160">
              <a:extLst>
                <a:ext uri="{FF2B5EF4-FFF2-40B4-BE49-F238E27FC236}">
                  <a16:creationId xmlns:a16="http://schemas.microsoft.com/office/drawing/2014/main" id="{D52207BB-6AB3-B60E-F462-2AB41082E12B}"/>
                </a:ext>
              </a:extLst>
            </p:cNvPr>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0" name="Freeform 161">
              <a:extLst>
                <a:ext uri="{FF2B5EF4-FFF2-40B4-BE49-F238E27FC236}">
                  <a16:creationId xmlns:a16="http://schemas.microsoft.com/office/drawing/2014/main" id="{E1E7EEFA-931F-BDFA-EDEF-74793E6E1B76}"/>
                </a:ext>
              </a:extLst>
            </p:cNvPr>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1" name="Freeform 162">
              <a:extLst>
                <a:ext uri="{FF2B5EF4-FFF2-40B4-BE49-F238E27FC236}">
                  <a16:creationId xmlns:a16="http://schemas.microsoft.com/office/drawing/2014/main" id="{79ED5846-D556-199D-6369-DDFEF07C9A35}"/>
                </a:ext>
              </a:extLst>
            </p:cNvPr>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2" name="Freeform 163">
              <a:extLst>
                <a:ext uri="{FF2B5EF4-FFF2-40B4-BE49-F238E27FC236}">
                  <a16:creationId xmlns:a16="http://schemas.microsoft.com/office/drawing/2014/main" id="{C988AC52-13FC-8FB4-56CB-5BFE1C5839B7}"/>
                </a:ext>
              </a:extLst>
            </p:cNvPr>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3" name="Freeform 164">
              <a:extLst>
                <a:ext uri="{FF2B5EF4-FFF2-40B4-BE49-F238E27FC236}">
                  <a16:creationId xmlns:a16="http://schemas.microsoft.com/office/drawing/2014/main" id="{F26D1B37-BC3E-7F31-F1FC-C3FB32E42D98}"/>
                </a:ext>
              </a:extLst>
            </p:cNvPr>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4" name="Freeform 165">
              <a:extLst>
                <a:ext uri="{FF2B5EF4-FFF2-40B4-BE49-F238E27FC236}">
                  <a16:creationId xmlns:a16="http://schemas.microsoft.com/office/drawing/2014/main" id="{F910C702-8D4D-4466-5673-263ACF15A969}"/>
                </a:ext>
              </a:extLst>
            </p:cNvPr>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5" name="Freeform 166">
              <a:extLst>
                <a:ext uri="{FF2B5EF4-FFF2-40B4-BE49-F238E27FC236}">
                  <a16:creationId xmlns:a16="http://schemas.microsoft.com/office/drawing/2014/main" id="{18A8CDAA-0E1E-EA46-138C-E8FA9BC43DBF}"/>
                </a:ext>
              </a:extLst>
            </p:cNvPr>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6" name="Freeform 167">
              <a:extLst>
                <a:ext uri="{FF2B5EF4-FFF2-40B4-BE49-F238E27FC236}">
                  <a16:creationId xmlns:a16="http://schemas.microsoft.com/office/drawing/2014/main" id="{034994F8-DD8E-2C29-978F-65F165371823}"/>
                </a:ext>
              </a:extLst>
            </p:cNvPr>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7" name="Freeform 168">
              <a:extLst>
                <a:ext uri="{FF2B5EF4-FFF2-40B4-BE49-F238E27FC236}">
                  <a16:creationId xmlns:a16="http://schemas.microsoft.com/office/drawing/2014/main" id="{A02DC471-4EC8-0609-46C2-98387F4D8414}"/>
                </a:ext>
              </a:extLst>
            </p:cNvPr>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8" name="Freeform 169">
              <a:extLst>
                <a:ext uri="{FF2B5EF4-FFF2-40B4-BE49-F238E27FC236}">
                  <a16:creationId xmlns:a16="http://schemas.microsoft.com/office/drawing/2014/main" id="{BDE59184-FC27-56A1-AEC3-4717CCA3CD00}"/>
                </a:ext>
              </a:extLst>
            </p:cNvPr>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9" name="Freeform 170">
              <a:extLst>
                <a:ext uri="{FF2B5EF4-FFF2-40B4-BE49-F238E27FC236}">
                  <a16:creationId xmlns:a16="http://schemas.microsoft.com/office/drawing/2014/main" id="{3B653F0B-1479-F710-24B6-0CDD7FF411AC}"/>
                </a:ext>
              </a:extLst>
            </p:cNvPr>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0" name="Freeform 171">
              <a:extLst>
                <a:ext uri="{FF2B5EF4-FFF2-40B4-BE49-F238E27FC236}">
                  <a16:creationId xmlns:a16="http://schemas.microsoft.com/office/drawing/2014/main" id="{BEB668E8-E4E8-CC6C-9F8A-3A7A4D8F61BE}"/>
                </a:ext>
              </a:extLst>
            </p:cNvPr>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1" name="Freeform 172">
              <a:extLst>
                <a:ext uri="{FF2B5EF4-FFF2-40B4-BE49-F238E27FC236}">
                  <a16:creationId xmlns:a16="http://schemas.microsoft.com/office/drawing/2014/main" id="{3F7E163E-5831-C2E4-1EF3-158011B23CF8}"/>
                </a:ext>
              </a:extLst>
            </p:cNvPr>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2" name="Freeform 173">
              <a:extLst>
                <a:ext uri="{FF2B5EF4-FFF2-40B4-BE49-F238E27FC236}">
                  <a16:creationId xmlns:a16="http://schemas.microsoft.com/office/drawing/2014/main" id="{6457BDAB-7CBA-75E7-3794-CF7A173C745E}"/>
                </a:ext>
              </a:extLst>
            </p:cNvPr>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3" name="Freeform 174">
              <a:extLst>
                <a:ext uri="{FF2B5EF4-FFF2-40B4-BE49-F238E27FC236}">
                  <a16:creationId xmlns:a16="http://schemas.microsoft.com/office/drawing/2014/main" id="{5DB6F28B-CE8F-B0E5-9A2C-6DEA0FB5E48E}"/>
                </a:ext>
              </a:extLst>
            </p:cNvPr>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4" name="Freeform 175">
              <a:extLst>
                <a:ext uri="{FF2B5EF4-FFF2-40B4-BE49-F238E27FC236}">
                  <a16:creationId xmlns:a16="http://schemas.microsoft.com/office/drawing/2014/main" id="{A712F17F-18AC-C2BF-2828-9EFD9DDC93A4}"/>
                </a:ext>
              </a:extLst>
            </p:cNvPr>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5" name="Freeform 176">
              <a:extLst>
                <a:ext uri="{FF2B5EF4-FFF2-40B4-BE49-F238E27FC236}">
                  <a16:creationId xmlns:a16="http://schemas.microsoft.com/office/drawing/2014/main" id="{1D2F3258-8553-5F2A-2E25-0A370C3A2C25}"/>
                </a:ext>
              </a:extLst>
            </p:cNvPr>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6" name="Freeform 177">
              <a:extLst>
                <a:ext uri="{FF2B5EF4-FFF2-40B4-BE49-F238E27FC236}">
                  <a16:creationId xmlns:a16="http://schemas.microsoft.com/office/drawing/2014/main" id="{54E4D1AB-2AF2-1A85-BC12-0DD870DEDB29}"/>
                </a:ext>
              </a:extLst>
            </p:cNvPr>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7" name="Freeform 178">
              <a:extLst>
                <a:ext uri="{FF2B5EF4-FFF2-40B4-BE49-F238E27FC236}">
                  <a16:creationId xmlns:a16="http://schemas.microsoft.com/office/drawing/2014/main" id="{A297BCCC-107D-E5FC-5FD0-39780A09952E}"/>
                </a:ext>
              </a:extLst>
            </p:cNvPr>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8" name="Freeform 179">
              <a:extLst>
                <a:ext uri="{FF2B5EF4-FFF2-40B4-BE49-F238E27FC236}">
                  <a16:creationId xmlns:a16="http://schemas.microsoft.com/office/drawing/2014/main" id="{07086BDB-F74D-3F6A-C3F7-7738B801ED52}"/>
                </a:ext>
              </a:extLst>
            </p:cNvPr>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9" name="Freeform 180">
              <a:extLst>
                <a:ext uri="{FF2B5EF4-FFF2-40B4-BE49-F238E27FC236}">
                  <a16:creationId xmlns:a16="http://schemas.microsoft.com/office/drawing/2014/main" id="{784490AA-4CB1-0119-4361-CE35C99C8A67}"/>
                </a:ext>
              </a:extLst>
            </p:cNvPr>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0" name="Freeform 181">
              <a:extLst>
                <a:ext uri="{FF2B5EF4-FFF2-40B4-BE49-F238E27FC236}">
                  <a16:creationId xmlns:a16="http://schemas.microsoft.com/office/drawing/2014/main" id="{2E0661FE-A6D4-8C52-A518-5702E09763AC}"/>
                </a:ext>
              </a:extLst>
            </p:cNvPr>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1" name="Freeform 182">
              <a:extLst>
                <a:ext uri="{FF2B5EF4-FFF2-40B4-BE49-F238E27FC236}">
                  <a16:creationId xmlns:a16="http://schemas.microsoft.com/office/drawing/2014/main" id="{7815E7D4-427B-D6B0-88B3-46CF265D5B29}"/>
                </a:ext>
              </a:extLst>
            </p:cNvPr>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2" name="Oval 183">
              <a:extLst>
                <a:ext uri="{FF2B5EF4-FFF2-40B4-BE49-F238E27FC236}">
                  <a16:creationId xmlns:a16="http://schemas.microsoft.com/office/drawing/2014/main" id="{DC45CEE1-8F21-C14F-A847-F26BFD9464CF}"/>
                </a:ext>
              </a:extLst>
            </p:cNvPr>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3" name="Oval 184">
              <a:extLst>
                <a:ext uri="{FF2B5EF4-FFF2-40B4-BE49-F238E27FC236}">
                  <a16:creationId xmlns:a16="http://schemas.microsoft.com/office/drawing/2014/main" id="{91305F3B-4485-9BC2-2293-1A13AAC50B15}"/>
                </a:ext>
              </a:extLst>
            </p:cNvPr>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4" name="Oval 185">
              <a:extLst>
                <a:ext uri="{FF2B5EF4-FFF2-40B4-BE49-F238E27FC236}">
                  <a16:creationId xmlns:a16="http://schemas.microsoft.com/office/drawing/2014/main" id="{4E92E11C-5E68-7F3F-C10B-B6AA0B0E634A}"/>
                </a:ext>
              </a:extLst>
            </p:cNvPr>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2" name="Freeform 186">
              <a:extLst>
                <a:ext uri="{FF2B5EF4-FFF2-40B4-BE49-F238E27FC236}">
                  <a16:creationId xmlns:a16="http://schemas.microsoft.com/office/drawing/2014/main" id="{6FC1DF7D-2D92-11E8-BD4D-E40A7321AAAF}"/>
                </a:ext>
              </a:extLst>
            </p:cNvPr>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3" name="Freeform 187">
              <a:extLst>
                <a:ext uri="{FF2B5EF4-FFF2-40B4-BE49-F238E27FC236}">
                  <a16:creationId xmlns:a16="http://schemas.microsoft.com/office/drawing/2014/main" id="{96CEE653-FB1A-8FC7-9CFD-19D0788B5599}"/>
                </a:ext>
              </a:extLst>
            </p:cNvPr>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4" name="Freeform 188">
              <a:extLst>
                <a:ext uri="{FF2B5EF4-FFF2-40B4-BE49-F238E27FC236}">
                  <a16:creationId xmlns:a16="http://schemas.microsoft.com/office/drawing/2014/main" id="{C75995DC-049E-EFFB-5374-F52A68B9BDF9}"/>
                </a:ext>
              </a:extLst>
            </p:cNvPr>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5" name="Freeform 189">
              <a:extLst>
                <a:ext uri="{FF2B5EF4-FFF2-40B4-BE49-F238E27FC236}">
                  <a16:creationId xmlns:a16="http://schemas.microsoft.com/office/drawing/2014/main" id="{7682319F-406B-2543-6F59-659D7B6133AC}"/>
                </a:ext>
              </a:extLst>
            </p:cNvPr>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6" name="Freeform 190">
              <a:extLst>
                <a:ext uri="{FF2B5EF4-FFF2-40B4-BE49-F238E27FC236}">
                  <a16:creationId xmlns:a16="http://schemas.microsoft.com/office/drawing/2014/main" id="{6E2AF644-7F1D-E839-EEC3-03A529F08096}"/>
                </a:ext>
              </a:extLst>
            </p:cNvPr>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7" name="Freeform 191">
              <a:extLst>
                <a:ext uri="{FF2B5EF4-FFF2-40B4-BE49-F238E27FC236}">
                  <a16:creationId xmlns:a16="http://schemas.microsoft.com/office/drawing/2014/main" id="{C5919AC6-22D8-320F-7887-F7CA2D17583C}"/>
                </a:ext>
              </a:extLst>
            </p:cNvPr>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8" name="Freeform 192">
              <a:extLst>
                <a:ext uri="{FF2B5EF4-FFF2-40B4-BE49-F238E27FC236}">
                  <a16:creationId xmlns:a16="http://schemas.microsoft.com/office/drawing/2014/main" id="{70B2E712-C568-5856-0095-8C123CCE70A9}"/>
                </a:ext>
              </a:extLst>
            </p:cNvPr>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69" name="Freeform 193">
              <a:extLst>
                <a:ext uri="{FF2B5EF4-FFF2-40B4-BE49-F238E27FC236}">
                  <a16:creationId xmlns:a16="http://schemas.microsoft.com/office/drawing/2014/main" id="{124D8D6D-F74F-4BD5-53F0-6D00046DD35B}"/>
                </a:ext>
              </a:extLst>
            </p:cNvPr>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0" name="Freeform 194">
              <a:extLst>
                <a:ext uri="{FF2B5EF4-FFF2-40B4-BE49-F238E27FC236}">
                  <a16:creationId xmlns:a16="http://schemas.microsoft.com/office/drawing/2014/main" id="{410FDFFF-2334-8C4F-CBCD-8C8EF909DC20}"/>
                </a:ext>
              </a:extLst>
            </p:cNvPr>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1" name="Freeform 195">
              <a:extLst>
                <a:ext uri="{FF2B5EF4-FFF2-40B4-BE49-F238E27FC236}">
                  <a16:creationId xmlns:a16="http://schemas.microsoft.com/office/drawing/2014/main" id="{9B112D79-CDCE-45AE-AFCB-3F98EC622FAC}"/>
                </a:ext>
              </a:extLst>
            </p:cNvPr>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2" name="Freeform 196">
              <a:extLst>
                <a:ext uri="{FF2B5EF4-FFF2-40B4-BE49-F238E27FC236}">
                  <a16:creationId xmlns:a16="http://schemas.microsoft.com/office/drawing/2014/main" id="{FD7469FB-7960-FE8F-2D1F-54AAF4B9DBB7}"/>
                </a:ext>
              </a:extLst>
            </p:cNvPr>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3" name="Freeform 197">
              <a:extLst>
                <a:ext uri="{FF2B5EF4-FFF2-40B4-BE49-F238E27FC236}">
                  <a16:creationId xmlns:a16="http://schemas.microsoft.com/office/drawing/2014/main" id="{F9519E18-8BF8-ACF7-FBA3-7B481DD878CE}"/>
                </a:ext>
              </a:extLst>
            </p:cNvPr>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4" name="Freeform 198">
              <a:extLst>
                <a:ext uri="{FF2B5EF4-FFF2-40B4-BE49-F238E27FC236}">
                  <a16:creationId xmlns:a16="http://schemas.microsoft.com/office/drawing/2014/main" id="{595FAC89-43D9-B928-6B55-440CB7523F61}"/>
                </a:ext>
              </a:extLst>
            </p:cNvPr>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5" name="Freeform 199">
              <a:extLst>
                <a:ext uri="{FF2B5EF4-FFF2-40B4-BE49-F238E27FC236}">
                  <a16:creationId xmlns:a16="http://schemas.microsoft.com/office/drawing/2014/main" id="{B9AE6B03-EB30-F0CC-9C8B-27A8E3987B35}"/>
                </a:ext>
              </a:extLst>
            </p:cNvPr>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6" name="Freeform 200">
              <a:extLst>
                <a:ext uri="{FF2B5EF4-FFF2-40B4-BE49-F238E27FC236}">
                  <a16:creationId xmlns:a16="http://schemas.microsoft.com/office/drawing/2014/main" id="{4C761088-D431-DDAE-DA80-E862018F2727}"/>
                </a:ext>
              </a:extLst>
            </p:cNvPr>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7" name="Freeform 201">
              <a:extLst>
                <a:ext uri="{FF2B5EF4-FFF2-40B4-BE49-F238E27FC236}">
                  <a16:creationId xmlns:a16="http://schemas.microsoft.com/office/drawing/2014/main" id="{83826C18-96DE-97AB-A32C-BA5198FF614F}"/>
                </a:ext>
              </a:extLst>
            </p:cNvPr>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8" name="Freeform 202">
              <a:extLst>
                <a:ext uri="{FF2B5EF4-FFF2-40B4-BE49-F238E27FC236}">
                  <a16:creationId xmlns:a16="http://schemas.microsoft.com/office/drawing/2014/main" id="{2877BB83-FAC6-55C4-6FC9-A821DAFA4097}"/>
                </a:ext>
              </a:extLst>
            </p:cNvPr>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9" name="Freeform 203">
              <a:extLst>
                <a:ext uri="{FF2B5EF4-FFF2-40B4-BE49-F238E27FC236}">
                  <a16:creationId xmlns:a16="http://schemas.microsoft.com/office/drawing/2014/main" id="{63F2A803-04D3-5CC0-26D0-43D786F85723}"/>
                </a:ext>
              </a:extLst>
            </p:cNvPr>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0" name="Freeform 204">
              <a:extLst>
                <a:ext uri="{FF2B5EF4-FFF2-40B4-BE49-F238E27FC236}">
                  <a16:creationId xmlns:a16="http://schemas.microsoft.com/office/drawing/2014/main" id="{C80273CD-EE42-4637-5481-F9C65E54F088}"/>
                </a:ext>
              </a:extLst>
            </p:cNvPr>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1" name="Freeform 205">
              <a:extLst>
                <a:ext uri="{FF2B5EF4-FFF2-40B4-BE49-F238E27FC236}">
                  <a16:creationId xmlns:a16="http://schemas.microsoft.com/office/drawing/2014/main" id="{2B6F794C-3BBB-9E02-8A64-EA7914492450}"/>
                </a:ext>
              </a:extLst>
            </p:cNvPr>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2" name="Freeform 206">
              <a:extLst>
                <a:ext uri="{FF2B5EF4-FFF2-40B4-BE49-F238E27FC236}">
                  <a16:creationId xmlns:a16="http://schemas.microsoft.com/office/drawing/2014/main" id="{5B1B522E-DB99-0804-D376-E23B9A222574}"/>
                </a:ext>
              </a:extLst>
            </p:cNvPr>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3" name="Freeform 207">
              <a:extLst>
                <a:ext uri="{FF2B5EF4-FFF2-40B4-BE49-F238E27FC236}">
                  <a16:creationId xmlns:a16="http://schemas.microsoft.com/office/drawing/2014/main" id="{462A102A-C673-2468-3386-E02F0921DC25}"/>
                </a:ext>
              </a:extLst>
            </p:cNvPr>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4" name="Freeform 208">
              <a:extLst>
                <a:ext uri="{FF2B5EF4-FFF2-40B4-BE49-F238E27FC236}">
                  <a16:creationId xmlns:a16="http://schemas.microsoft.com/office/drawing/2014/main" id="{69106564-8BDC-6F49-DD2F-FDE7BCCD02BA}"/>
                </a:ext>
              </a:extLst>
            </p:cNvPr>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5" name="Freeform 209">
              <a:extLst>
                <a:ext uri="{FF2B5EF4-FFF2-40B4-BE49-F238E27FC236}">
                  <a16:creationId xmlns:a16="http://schemas.microsoft.com/office/drawing/2014/main" id="{00B8CA49-E9E5-B36A-A7D9-EFFDF566CB2E}"/>
                </a:ext>
              </a:extLst>
            </p:cNvPr>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6" name="Freeform 210">
              <a:extLst>
                <a:ext uri="{FF2B5EF4-FFF2-40B4-BE49-F238E27FC236}">
                  <a16:creationId xmlns:a16="http://schemas.microsoft.com/office/drawing/2014/main" id="{CD24DAD2-8EDC-0398-123A-4B652831B51B}"/>
                </a:ext>
              </a:extLst>
            </p:cNvPr>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7" name="Freeform 211">
              <a:extLst>
                <a:ext uri="{FF2B5EF4-FFF2-40B4-BE49-F238E27FC236}">
                  <a16:creationId xmlns:a16="http://schemas.microsoft.com/office/drawing/2014/main" id="{4484E753-98B8-EFB3-9B81-401374C42DCE}"/>
                </a:ext>
              </a:extLst>
            </p:cNvPr>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8" name="Freeform 212">
              <a:extLst>
                <a:ext uri="{FF2B5EF4-FFF2-40B4-BE49-F238E27FC236}">
                  <a16:creationId xmlns:a16="http://schemas.microsoft.com/office/drawing/2014/main" id="{DC26415A-458A-491F-A281-F75CCEAEF1AF}"/>
                </a:ext>
              </a:extLst>
            </p:cNvPr>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9" name="Freeform 213">
              <a:extLst>
                <a:ext uri="{FF2B5EF4-FFF2-40B4-BE49-F238E27FC236}">
                  <a16:creationId xmlns:a16="http://schemas.microsoft.com/office/drawing/2014/main" id="{17A8180F-F461-9747-D94E-265849FDEF0D}"/>
                </a:ext>
              </a:extLst>
            </p:cNvPr>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0" name="Freeform 214">
              <a:extLst>
                <a:ext uri="{FF2B5EF4-FFF2-40B4-BE49-F238E27FC236}">
                  <a16:creationId xmlns:a16="http://schemas.microsoft.com/office/drawing/2014/main" id="{7D233985-E141-5F47-6325-B9BCB3A64148}"/>
                </a:ext>
              </a:extLst>
            </p:cNvPr>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1" name="Freeform 215">
              <a:extLst>
                <a:ext uri="{FF2B5EF4-FFF2-40B4-BE49-F238E27FC236}">
                  <a16:creationId xmlns:a16="http://schemas.microsoft.com/office/drawing/2014/main" id="{D8DD173F-7F48-AC0F-52CA-CC565E7D588B}"/>
                </a:ext>
              </a:extLst>
            </p:cNvPr>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2" name="Freeform 216">
              <a:extLst>
                <a:ext uri="{FF2B5EF4-FFF2-40B4-BE49-F238E27FC236}">
                  <a16:creationId xmlns:a16="http://schemas.microsoft.com/office/drawing/2014/main" id="{53E5AD4C-8F8B-1243-ED16-B8308FF49628}"/>
                </a:ext>
              </a:extLst>
            </p:cNvPr>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3" name="Freeform 217">
              <a:extLst>
                <a:ext uri="{FF2B5EF4-FFF2-40B4-BE49-F238E27FC236}">
                  <a16:creationId xmlns:a16="http://schemas.microsoft.com/office/drawing/2014/main" id="{D9DB54A7-ECD9-7391-867C-227D15345F6B}"/>
                </a:ext>
              </a:extLst>
            </p:cNvPr>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4" name="Freeform 218">
              <a:extLst>
                <a:ext uri="{FF2B5EF4-FFF2-40B4-BE49-F238E27FC236}">
                  <a16:creationId xmlns:a16="http://schemas.microsoft.com/office/drawing/2014/main" id="{96A2699C-8E04-C7F0-D396-F5BBDCAAAD8C}"/>
                </a:ext>
              </a:extLst>
            </p:cNvPr>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5" name="Freeform 219">
              <a:extLst>
                <a:ext uri="{FF2B5EF4-FFF2-40B4-BE49-F238E27FC236}">
                  <a16:creationId xmlns:a16="http://schemas.microsoft.com/office/drawing/2014/main" id="{2B9FFFF3-5A14-4B62-37D6-C29D9C8BA419}"/>
                </a:ext>
              </a:extLst>
            </p:cNvPr>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6" name="Freeform 220">
              <a:extLst>
                <a:ext uri="{FF2B5EF4-FFF2-40B4-BE49-F238E27FC236}">
                  <a16:creationId xmlns:a16="http://schemas.microsoft.com/office/drawing/2014/main" id="{A6F6BACC-8C4E-BE5B-F01B-2130F03C78A8}"/>
                </a:ext>
              </a:extLst>
            </p:cNvPr>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7" name="Freeform 221">
              <a:extLst>
                <a:ext uri="{FF2B5EF4-FFF2-40B4-BE49-F238E27FC236}">
                  <a16:creationId xmlns:a16="http://schemas.microsoft.com/office/drawing/2014/main" id="{0333C041-44F4-DD7D-0342-A750C7C864C6}"/>
                </a:ext>
              </a:extLst>
            </p:cNvPr>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8" name="Freeform 222">
              <a:extLst>
                <a:ext uri="{FF2B5EF4-FFF2-40B4-BE49-F238E27FC236}">
                  <a16:creationId xmlns:a16="http://schemas.microsoft.com/office/drawing/2014/main" id="{774B106F-0106-DEF1-B4A4-E9E920547D06}"/>
                </a:ext>
              </a:extLst>
            </p:cNvPr>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9" name="Freeform 223">
              <a:extLst>
                <a:ext uri="{FF2B5EF4-FFF2-40B4-BE49-F238E27FC236}">
                  <a16:creationId xmlns:a16="http://schemas.microsoft.com/office/drawing/2014/main" id="{C4D532BE-B4C9-2F59-4710-9F8382ED43AF}"/>
                </a:ext>
              </a:extLst>
            </p:cNvPr>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0" name="Freeform 224">
              <a:extLst>
                <a:ext uri="{FF2B5EF4-FFF2-40B4-BE49-F238E27FC236}">
                  <a16:creationId xmlns:a16="http://schemas.microsoft.com/office/drawing/2014/main" id="{B6A1413E-6128-F2B6-5A02-12B4BD69C18E}"/>
                </a:ext>
              </a:extLst>
            </p:cNvPr>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1" name="Freeform 225">
              <a:extLst>
                <a:ext uri="{FF2B5EF4-FFF2-40B4-BE49-F238E27FC236}">
                  <a16:creationId xmlns:a16="http://schemas.microsoft.com/office/drawing/2014/main" id="{AB8347D0-8339-E320-07D2-C9744C4D7A41}"/>
                </a:ext>
              </a:extLst>
            </p:cNvPr>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2" name="Freeform 226">
              <a:extLst>
                <a:ext uri="{FF2B5EF4-FFF2-40B4-BE49-F238E27FC236}">
                  <a16:creationId xmlns:a16="http://schemas.microsoft.com/office/drawing/2014/main" id="{94BE1320-2204-9C29-043C-B7818B30FC15}"/>
                </a:ext>
              </a:extLst>
            </p:cNvPr>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3" name="Freeform 227">
              <a:extLst>
                <a:ext uri="{FF2B5EF4-FFF2-40B4-BE49-F238E27FC236}">
                  <a16:creationId xmlns:a16="http://schemas.microsoft.com/office/drawing/2014/main" id="{6FB21710-C03B-5A9A-7186-7B508F0948F4}"/>
                </a:ext>
              </a:extLst>
            </p:cNvPr>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4" name="Freeform 228">
              <a:extLst>
                <a:ext uri="{FF2B5EF4-FFF2-40B4-BE49-F238E27FC236}">
                  <a16:creationId xmlns:a16="http://schemas.microsoft.com/office/drawing/2014/main" id="{8E6947EB-0715-CF44-D377-3F7D6FC9FBDD}"/>
                </a:ext>
              </a:extLst>
            </p:cNvPr>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5" name="Freeform 229">
              <a:extLst>
                <a:ext uri="{FF2B5EF4-FFF2-40B4-BE49-F238E27FC236}">
                  <a16:creationId xmlns:a16="http://schemas.microsoft.com/office/drawing/2014/main" id="{295F1FED-5168-5941-5D3F-EB98C402D9AB}"/>
                </a:ext>
              </a:extLst>
            </p:cNvPr>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6" name="Freeform 230">
              <a:extLst>
                <a:ext uri="{FF2B5EF4-FFF2-40B4-BE49-F238E27FC236}">
                  <a16:creationId xmlns:a16="http://schemas.microsoft.com/office/drawing/2014/main" id="{BA43DC4A-46CB-5E5B-F0B5-A6D28C79B52C}"/>
                </a:ext>
              </a:extLst>
            </p:cNvPr>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7" name="Freeform 231">
              <a:extLst>
                <a:ext uri="{FF2B5EF4-FFF2-40B4-BE49-F238E27FC236}">
                  <a16:creationId xmlns:a16="http://schemas.microsoft.com/office/drawing/2014/main" id="{3D9743C7-2ABA-3CD1-261C-C234795D04B8}"/>
                </a:ext>
              </a:extLst>
            </p:cNvPr>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8" name="Freeform 232">
              <a:extLst>
                <a:ext uri="{FF2B5EF4-FFF2-40B4-BE49-F238E27FC236}">
                  <a16:creationId xmlns:a16="http://schemas.microsoft.com/office/drawing/2014/main" id="{2899D59A-6896-7441-BAEE-580EDCCAAB73}"/>
                </a:ext>
              </a:extLst>
            </p:cNvPr>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9" name="Freeform 233">
              <a:extLst>
                <a:ext uri="{FF2B5EF4-FFF2-40B4-BE49-F238E27FC236}">
                  <a16:creationId xmlns:a16="http://schemas.microsoft.com/office/drawing/2014/main" id="{79BA1F3E-21E7-F42D-1567-B6DC575F1A17}"/>
                </a:ext>
              </a:extLst>
            </p:cNvPr>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0" name="Freeform 234">
              <a:extLst>
                <a:ext uri="{FF2B5EF4-FFF2-40B4-BE49-F238E27FC236}">
                  <a16:creationId xmlns:a16="http://schemas.microsoft.com/office/drawing/2014/main" id="{A52FE0F3-0FCA-BB35-DF37-3C1381341896}"/>
                </a:ext>
              </a:extLst>
            </p:cNvPr>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1" name="Freeform 235">
              <a:extLst>
                <a:ext uri="{FF2B5EF4-FFF2-40B4-BE49-F238E27FC236}">
                  <a16:creationId xmlns:a16="http://schemas.microsoft.com/office/drawing/2014/main" id="{65DCDA4E-A5C6-6665-CDDC-550039E6EA1F}"/>
                </a:ext>
              </a:extLst>
            </p:cNvPr>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2" name="Oval 236">
              <a:extLst>
                <a:ext uri="{FF2B5EF4-FFF2-40B4-BE49-F238E27FC236}">
                  <a16:creationId xmlns:a16="http://schemas.microsoft.com/office/drawing/2014/main" id="{3A84707A-F885-FCB5-CF70-E188B2331A44}"/>
                </a:ext>
              </a:extLst>
            </p:cNvPr>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3" name="Oval 237">
              <a:extLst>
                <a:ext uri="{FF2B5EF4-FFF2-40B4-BE49-F238E27FC236}">
                  <a16:creationId xmlns:a16="http://schemas.microsoft.com/office/drawing/2014/main" id="{89440676-6090-DFCF-71B7-FC5EFF0A06BF}"/>
                </a:ext>
              </a:extLst>
            </p:cNvPr>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4" name="Freeform 238">
              <a:extLst>
                <a:ext uri="{FF2B5EF4-FFF2-40B4-BE49-F238E27FC236}">
                  <a16:creationId xmlns:a16="http://schemas.microsoft.com/office/drawing/2014/main" id="{E7FE2948-7A15-D62B-AF79-8D6B548D8F33}"/>
                </a:ext>
              </a:extLst>
            </p:cNvPr>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5" name="Freeform 239">
              <a:extLst>
                <a:ext uri="{FF2B5EF4-FFF2-40B4-BE49-F238E27FC236}">
                  <a16:creationId xmlns:a16="http://schemas.microsoft.com/office/drawing/2014/main" id="{EBD4927D-6F9B-941D-14C9-5EFF24423591}"/>
                </a:ext>
              </a:extLst>
            </p:cNvPr>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6" name="Freeform 240">
              <a:extLst>
                <a:ext uri="{FF2B5EF4-FFF2-40B4-BE49-F238E27FC236}">
                  <a16:creationId xmlns:a16="http://schemas.microsoft.com/office/drawing/2014/main" id="{439A2CF7-4959-2284-E56D-9D4AA02FEF01}"/>
                </a:ext>
              </a:extLst>
            </p:cNvPr>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7" name="Freeform 241">
              <a:extLst>
                <a:ext uri="{FF2B5EF4-FFF2-40B4-BE49-F238E27FC236}">
                  <a16:creationId xmlns:a16="http://schemas.microsoft.com/office/drawing/2014/main" id="{062D2E46-B82D-DBC9-A9D3-50177EB068D8}"/>
                </a:ext>
              </a:extLst>
            </p:cNvPr>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8" name="Freeform 242">
              <a:extLst>
                <a:ext uri="{FF2B5EF4-FFF2-40B4-BE49-F238E27FC236}">
                  <a16:creationId xmlns:a16="http://schemas.microsoft.com/office/drawing/2014/main" id="{4A0789D4-59D0-628F-52FB-B8B2CDCED530}"/>
                </a:ext>
              </a:extLst>
            </p:cNvPr>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9" name="Freeform 243">
              <a:extLst>
                <a:ext uri="{FF2B5EF4-FFF2-40B4-BE49-F238E27FC236}">
                  <a16:creationId xmlns:a16="http://schemas.microsoft.com/office/drawing/2014/main" id="{2A72006B-85DD-488C-F1AA-4104CEA5AFD0}"/>
                </a:ext>
              </a:extLst>
            </p:cNvPr>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0" name="Freeform 244">
              <a:extLst>
                <a:ext uri="{FF2B5EF4-FFF2-40B4-BE49-F238E27FC236}">
                  <a16:creationId xmlns:a16="http://schemas.microsoft.com/office/drawing/2014/main" id="{BD2EFF2D-FB8D-F3AD-EBCD-2B033555C872}"/>
                </a:ext>
              </a:extLst>
            </p:cNvPr>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1" name="Freeform 245">
              <a:extLst>
                <a:ext uri="{FF2B5EF4-FFF2-40B4-BE49-F238E27FC236}">
                  <a16:creationId xmlns:a16="http://schemas.microsoft.com/office/drawing/2014/main" id="{0C7436A6-6D11-2AAB-36E0-881B3A7C6CE4}"/>
                </a:ext>
              </a:extLst>
            </p:cNvPr>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2" name="Freeform 246">
              <a:extLst>
                <a:ext uri="{FF2B5EF4-FFF2-40B4-BE49-F238E27FC236}">
                  <a16:creationId xmlns:a16="http://schemas.microsoft.com/office/drawing/2014/main" id="{61871F27-36AA-092B-0CB0-AABA203A42BC}"/>
                </a:ext>
              </a:extLst>
            </p:cNvPr>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3" name="Freeform 247">
              <a:extLst>
                <a:ext uri="{FF2B5EF4-FFF2-40B4-BE49-F238E27FC236}">
                  <a16:creationId xmlns:a16="http://schemas.microsoft.com/office/drawing/2014/main" id="{32A8AC87-BF31-F020-8BEF-35531AF85E02}"/>
                </a:ext>
              </a:extLst>
            </p:cNvPr>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4" name="Freeform 248">
              <a:extLst>
                <a:ext uri="{FF2B5EF4-FFF2-40B4-BE49-F238E27FC236}">
                  <a16:creationId xmlns:a16="http://schemas.microsoft.com/office/drawing/2014/main" id="{C49702DA-E5A8-2CB4-61DB-EAA1C4C8C93B}"/>
                </a:ext>
              </a:extLst>
            </p:cNvPr>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5" name="Freeform 249">
              <a:extLst>
                <a:ext uri="{FF2B5EF4-FFF2-40B4-BE49-F238E27FC236}">
                  <a16:creationId xmlns:a16="http://schemas.microsoft.com/office/drawing/2014/main" id="{2F9FCC5C-1746-F9CC-D365-1E908641250E}"/>
                </a:ext>
              </a:extLst>
            </p:cNvPr>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6" name="Freeform 250">
              <a:extLst>
                <a:ext uri="{FF2B5EF4-FFF2-40B4-BE49-F238E27FC236}">
                  <a16:creationId xmlns:a16="http://schemas.microsoft.com/office/drawing/2014/main" id="{5724E68C-E4B3-D622-B199-EE0872B1394E}"/>
                </a:ext>
              </a:extLst>
            </p:cNvPr>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7" name="Freeform 251">
              <a:extLst>
                <a:ext uri="{FF2B5EF4-FFF2-40B4-BE49-F238E27FC236}">
                  <a16:creationId xmlns:a16="http://schemas.microsoft.com/office/drawing/2014/main" id="{B75FA716-4F8C-B117-2411-4E5BA51BBC67}"/>
                </a:ext>
              </a:extLst>
            </p:cNvPr>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8" name="Freeform 252">
              <a:extLst>
                <a:ext uri="{FF2B5EF4-FFF2-40B4-BE49-F238E27FC236}">
                  <a16:creationId xmlns:a16="http://schemas.microsoft.com/office/drawing/2014/main" id="{D79454B4-F9C2-529E-8095-97FE254F5E75}"/>
                </a:ext>
              </a:extLst>
            </p:cNvPr>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9" name="Freeform 253">
              <a:extLst>
                <a:ext uri="{FF2B5EF4-FFF2-40B4-BE49-F238E27FC236}">
                  <a16:creationId xmlns:a16="http://schemas.microsoft.com/office/drawing/2014/main" id="{8D1F92D5-7F7F-8D81-0345-0BE990943256}"/>
                </a:ext>
              </a:extLst>
            </p:cNvPr>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0" name="Freeform 254">
              <a:extLst>
                <a:ext uri="{FF2B5EF4-FFF2-40B4-BE49-F238E27FC236}">
                  <a16:creationId xmlns:a16="http://schemas.microsoft.com/office/drawing/2014/main" id="{2C2853D4-2BCB-53DF-4E2B-008D830BC68B}"/>
                </a:ext>
              </a:extLst>
            </p:cNvPr>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1" name="Freeform 255">
              <a:extLst>
                <a:ext uri="{FF2B5EF4-FFF2-40B4-BE49-F238E27FC236}">
                  <a16:creationId xmlns:a16="http://schemas.microsoft.com/office/drawing/2014/main" id="{C96E09E1-40E1-A629-534F-196263A1B7B7}"/>
                </a:ext>
              </a:extLst>
            </p:cNvPr>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2" name="Freeform 256">
              <a:extLst>
                <a:ext uri="{FF2B5EF4-FFF2-40B4-BE49-F238E27FC236}">
                  <a16:creationId xmlns:a16="http://schemas.microsoft.com/office/drawing/2014/main" id="{9AE929A3-D1B4-37D8-01FD-E08A4BC79748}"/>
                </a:ext>
              </a:extLst>
            </p:cNvPr>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3" name="Freeform 257">
              <a:extLst>
                <a:ext uri="{FF2B5EF4-FFF2-40B4-BE49-F238E27FC236}">
                  <a16:creationId xmlns:a16="http://schemas.microsoft.com/office/drawing/2014/main" id="{419E2FD5-F807-B0F4-44A3-3B2BD878120D}"/>
                </a:ext>
              </a:extLst>
            </p:cNvPr>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4" name="Freeform 258">
              <a:extLst>
                <a:ext uri="{FF2B5EF4-FFF2-40B4-BE49-F238E27FC236}">
                  <a16:creationId xmlns:a16="http://schemas.microsoft.com/office/drawing/2014/main" id="{BE58567E-0545-E6D4-CA9D-540B2237BDA9}"/>
                </a:ext>
              </a:extLst>
            </p:cNvPr>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5" name="Freeform 259">
              <a:extLst>
                <a:ext uri="{FF2B5EF4-FFF2-40B4-BE49-F238E27FC236}">
                  <a16:creationId xmlns:a16="http://schemas.microsoft.com/office/drawing/2014/main" id="{0644650D-DA3F-F0E1-86B0-DD6400826325}"/>
                </a:ext>
              </a:extLst>
            </p:cNvPr>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6" name="Freeform 260">
              <a:extLst>
                <a:ext uri="{FF2B5EF4-FFF2-40B4-BE49-F238E27FC236}">
                  <a16:creationId xmlns:a16="http://schemas.microsoft.com/office/drawing/2014/main" id="{2E000D93-14F2-D81D-E23F-4251EBA5FA17}"/>
                </a:ext>
              </a:extLst>
            </p:cNvPr>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7" name="Freeform 261">
              <a:extLst>
                <a:ext uri="{FF2B5EF4-FFF2-40B4-BE49-F238E27FC236}">
                  <a16:creationId xmlns:a16="http://schemas.microsoft.com/office/drawing/2014/main" id="{BB316438-0EF3-B362-EC9A-8D06869A45A7}"/>
                </a:ext>
              </a:extLst>
            </p:cNvPr>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8" name="Freeform 262">
              <a:extLst>
                <a:ext uri="{FF2B5EF4-FFF2-40B4-BE49-F238E27FC236}">
                  <a16:creationId xmlns:a16="http://schemas.microsoft.com/office/drawing/2014/main" id="{40CE8EF9-CD56-0239-1A53-D88D6815D452}"/>
                </a:ext>
              </a:extLst>
            </p:cNvPr>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9" name="Freeform 263">
              <a:extLst>
                <a:ext uri="{FF2B5EF4-FFF2-40B4-BE49-F238E27FC236}">
                  <a16:creationId xmlns:a16="http://schemas.microsoft.com/office/drawing/2014/main" id="{B571C787-A2AA-B914-9C1A-7376476DAD52}"/>
                </a:ext>
              </a:extLst>
            </p:cNvPr>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0" name="Freeform 264">
              <a:extLst>
                <a:ext uri="{FF2B5EF4-FFF2-40B4-BE49-F238E27FC236}">
                  <a16:creationId xmlns:a16="http://schemas.microsoft.com/office/drawing/2014/main" id="{4289BE15-1EC7-05C3-0E4D-D0040B1E31CA}"/>
                </a:ext>
              </a:extLst>
            </p:cNvPr>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1" name="Freeform 265">
              <a:extLst>
                <a:ext uri="{FF2B5EF4-FFF2-40B4-BE49-F238E27FC236}">
                  <a16:creationId xmlns:a16="http://schemas.microsoft.com/office/drawing/2014/main" id="{A15C9EE9-806D-9743-AD4D-342BD37CF847}"/>
                </a:ext>
              </a:extLst>
            </p:cNvPr>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2" name="Freeform 266">
              <a:extLst>
                <a:ext uri="{FF2B5EF4-FFF2-40B4-BE49-F238E27FC236}">
                  <a16:creationId xmlns:a16="http://schemas.microsoft.com/office/drawing/2014/main" id="{0D39145D-4784-2528-8018-63954CEB7C3A}"/>
                </a:ext>
              </a:extLst>
            </p:cNvPr>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3" name="Freeform 267">
              <a:extLst>
                <a:ext uri="{FF2B5EF4-FFF2-40B4-BE49-F238E27FC236}">
                  <a16:creationId xmlns:a16="http://schemas.microsoft.com/office/drawing/2014/main" id="{109973D0-03E4-0B24-4827-04EF9F9F89E3}"/>
                </a:ext>
              </a:extLst>
            </p:cNvPr>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4" name="Freeform 268">
              <a:extLst>
                <a:ext uri="{FF2B5EF4-FFF2-40B4-BE49-F238E27FC236}">
                  <a16:creationId xmlns:a16="http://schemas.microsoft.com/office/drawing/2014/main" id="{4E8CD87C-081D-4AB9-C6FF-A3CCB8CA68EF}"/>
                </a:ext>
              </a:extLst>
            </p:cNvPr>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5" name="Freeform 269">
              <a:extLst>
                <a:ext uri="{FF2B5EF4-FFF2-40B4-BE49-F238E27FC236}">
                  <a16:creationId xmlns:a16="http://schemas.microsoft.com/office/drawing/2014/main" id="{C45B719C-6387-A24F-DC83-E8D56201B149}"/>
                </a:ext>
              </a:extLst>
            </p:cNvPr>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6" name="Freeform 270">
              <a:extLst>
                <a:ext uri="{FF2B5EF4-FFF2-40B4-BE49-F238E27FC236}">
                  <a16:creationId xmlns:a16="http://schemas.microsoft.com/office/drawing/2014/main" id="{749D9E90-FE5D-8A26-48B1-598511C8471B}"/>
                </a:ext>
              </a:extLst>
            </p:cNvPr>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7" name="Freeform 271">
              <a:extLst>
                <a:ext uri="{FF2B5EF4-FFF2-40B4-BE49-F238E27FC236}">
                  <a16:creationId xmlns:a16="http://schemas.microsoft.com/office/drawing/2014/main" id="{F1F49914-7F6C-4E07-CA69-74D29DA9BD85}"/>
                </a:ext>
              </a:extLst>
            </p:cNvPr>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8" name="Freeform 272">
              <a:extLst>
                <a:ext uri="{FF2B5EF4-FFF2-40B4-BE49-F238E27FC236}">
                  <a16:creationId xmlns:a16="http://schemas.microsoft.com/office/drawing/2014/main" id="{8BEAF74F-5266-96FB-82C5-10864E427195}"/>
                </a:ext>
              </a:extLst>
            </p:cNvPr>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9" name="Freeform 273">
              <a:extLst>
                <a:ext uri="{FF2B5EF4-FFF2-40B4-BE49-F238E27FC236}">
                  <a16:creationId xmlns:a16="http://schemas.microsoft.com/office/drawing/2014/main" id="{6407EC97-F6E9-D5AA-103F-2409330FFBAB}"/>
                </a:ext>
              </a:extLst>
            </p:cNvPr>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0" name="Freeform 274">
              <a:extLst>
                <a:ext uri="{FF2B5EF4-FFF2-40B4-BE49-F238E27FC236}">
                  <a16:creationId xmlns:a16="http://schemas.microsoft.com/office/drawing/2014/main" id="{B96CC15B-420B-E63D-6885-5F765553BBD2}"/>
                </a:ext>
              </a:extLst>
            </p:cNvPr>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1" name="Freeform 275">
              <a:extLst>
                <a:ext uri="{FF2B5EF4-FFF2-40B4-BE49-F238E27FC236}">
                  <a16:creationId xmlns:a16="http://schemas.microsoft.com/office/drawing/2014/main" id="{C702935D-EAEE-6BAA-82F0-BE1AA8D5CDD5}"/>
                </a:ext>
              </a:extLst>
            </p:cNvPr>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2" name="Freeform 276">
              <a:extLst>
                <a:ext uri="{FF2B5EF4-FFF2-40B4-BE49-F238E27FC236}">
                  <a16:creationId xmlns:a16="http://schemas.microsoft.com/office/drawing/2014/main" id="{3456241C-28C8-9B87-CC65-9B60C2FDECE8}"/>
                </a:ext>
              </a:extLst>
            </p:cNvPr>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3" name="Freeform 277">
              <a:extLst>
                <a:ext uri="{FF2B5EF4-FFF2-40B4-BE49-F238E27FC236}">
                  <a16:creationId xmlns:a16="http://schemas.microsoft.com/office/drawing/2014/main" id="{5FA34737-23F6-2041-8274-1644536C2413}"/>
                </a:ext>
              </a:extLst>
            </p:cNvPr>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4" name="Freeform 278">
              <a:extLst>
                <a:ext uri="{FF2B5EF4-FFF2-40B4-BE49-F238E27FC236}">
                  <a16:creationId xmlns:a16="http://schemas.microsoft.com/office/drawing/2014/main" id="{26CC761F-1832-0656-E8D8-95E08685C326}"/>
                </a:ext>
              </a:extLst>
            </p:cNvPr>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5" name="Freeform 279">
              <a:extLst>
                <a:ext uri="{FF2B5EF4-FFF2-40B4-BE49-F238E27FC236}">
                  <a16:creationId xmlns:a16="http://schemas.microsoft.com/office/drawing/2014/main" id="{E4B344AF-4BB1-13C0-5752-A328FCF48904}"/>
                </a:ext>
              </a:extLst>
            </p:cNvPr>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6" name="Freeform 280">
              <a:extLst>
                <a:ext uri="{FF2B5EF4-FFF2-40B4-BE49-F238E27FC236}">
                  <a16:creationId xmlns:a16="http://schemas.microsoft.com/office/drawing/2014/main" id="{737BCB3C-29A3-2FCF-5477-A0502E462737}"/>
                </a:ext>
              </a:extLst>
            </p:cNvPr>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7" name="Freeform 281">
              <a:extLst>
                <a:ext uri="{FF2B5EF4-FFF2-40B4-BE49-F238E27FC236}">
                  <a16:creationId xmlns:a16="http://schemas.microsoft.com/office/drawing/2014/main" id="{6F4B24C3-2D94-D62D-DC0F-566EB7408564}"/>
                </a:ext>
              </a:extLst>
            </p:cNvPr>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8" name="Freeform 282">
              <a:extLst>
                <a:ext uri="{FF2B5EF4-FFF2-40B4-BE49-F238E27FC236}">
                  <a16:creationId xmlns:a16="http://schemas.microsoft.com/office/drawing/2014/main" id="{37E44F29-DFF8-303E-E3F6-FC766F767AE6}"/>
                </a:ext>
              </a:extLst>
            </p:cNvPr>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9" name="Freeform 283">
              <a:extLst>
                <a:ext uri="{FF2B5EF4-FFF2-40B4-BE49-F238E27FC236}">
                  <a16:creationId xmlns:a16="http://schemas.microsoft.com/office/drawing/2014/main" id="{890B848C-A9E1-4AB5-5C0D-846A4AC85C05}"/>
                </a:ext>
              </a:extLst>
            </p:cNvPr>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0" name="Freeform 284">
              <a:extLst>
                <a:ext uri="{FF2B5EF4-FFF2-40B4-BE49-F238E27FC236}">
                  <a16:creationId xmlns:a16="http://schemas.microsoft.com/office/drawing/2014/main" id="{39C67C12-B3DB-2FA8-90E7-9704DCDCD9A0}"/>
                </a:ext>
              </a:extLst>
            </p:cNvPr>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1" name="Freeform 285">
              <a:extLst>
                <a:ext uri="{FF2B5EF4-FFF2-40B4-BE49-F238E27FC236}">
                  <a16:creationId xmlns:a16="http://schemas.microsoft.com/office/drawing/2014/main" id="{6AE8F9DC-28CD-7782-9E8A-F6F4715C1ABF}"/>
                </a:ext>
              </a:extLst>
            </p:cNvPr>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2" name="Freeform 286">
              <a:extLst>
                <a:ext uri="{FF2B5EF4-FFF2-40B4-BE49-F238E27FC236}">
                  <a16:creationId xmlns:a16="http://schemas.microsoft.com/office/drawing/2014/main" id="{F32F9B9A-736D-9A98-D74C-295CFE5BB9E9}"/>
                </a:ext>
              </a:extLst>
            </p:cNvPr>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3" name="Freeform 287">
              <a:extLst>
                <a:ext uri="{FF2B5EF4-FFF2-40B4-BE49-F238E27FC236}">
                  <a16:creationId xmlns:a16="http://schemas.microsoft.com/office/drawing/2014/main" id="{CA75856F-FA3F-D411-2353-43A58AF4EB0C}"/>
                </a:ext>
              </a:extLst>
            </p:cNvPr>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4" name="Freeform 288">
              <a:extLst>
                <a:ext uri="{FF2B5EF4-FFF2-40B4-BE49-F238E27FC236}">
                  <a16:creationId xmlns:a16="http://schemas.microsoft.com/office/drawing/2014/main" id="{28AF85F4-E0D7-CDE2-FC1F-9930CE5AFC89}"/>
                </a:ext>
              </a:extLst>
            </p:cNvPr>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5" name="Freeform 289">
              <a:extLst>
                <a:ext uri="{FF2B5EF4-FFF2-40B4-BE49-F238E27FC236}">
                  <a16:creationId xmlns:a16="http://schemas.microsoft.com/office/drawing/2014/main" id="{83C72488-FBB7-657D-A857-CBBA38BDFBBB}"/>
                </a:ext>
              </a:extLst>
            </p:cNvPr>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6" name="Oval 290">
              <a:extLst>
                <a:ext uri="{FF2B5EF4-FFF2-40B4-BE49-F238E27FC236}">
                  <a16:creationId xmlns:a16="http://schemas.microsoft.com/office/drawing/2014/main" id="{C52056DF-1423-CF79-D5E4-34E85ADC050A}"/>
                </a:ext>
              </a:extLst>
            </p:cNvPr>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7" name="Oval 291">
              <a:extLst>
                <a:ext uri="{FF2B5EF4-FFF2-40B4-BE49-F238E27FC236}">
                  <a16:creationId xmlns:a16="http://schemas.microsoft.com/office/drawing/2014/main" id="{58382948-02F6-21B6-52E3-842153B7109E}"/>
                </a:ext>
              </a:extLst>
            </p:cNvPr>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8" name="Oval 292">
              <a:extLst>
                <a:ext uri="{FF2B5EF4-FFF2-40B4-BE49-F238E27FC236}">
                  <a16:creationId xmlns:a16="http://schemas.microsoft.com/office/drawing/2014/main" id="{3702D801-06F5-2981-2905-172B0EA12313}"/>
                </a:ext>
              </a:extLst>
            </p:cNvPr>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9" name="Freeform 293">
              <a:extLst>
                <a:ext uri="{FF2B5EF4-FFF2-40B4-BE49-F238E27FC236}">
                  <a16:creationId xmlns:a16="http://schemas.microsoft.com/office/drawing/2014/main" id="{E49DFF71-2A96-C958-3E34-9BE0389201BB}"/>
                </a:ext>
              </a:extLst>
            </p:cNvPr>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0" name="Freeform 294">
              <a:extLst>
                <a:ext uri="{FF2B5EF4-FFF2-40B4-BE49-F238E27FC236}">
                  <a16:creationId xmlns:a16="http://schemas.microsoft.com/office/drawing/2014/main" id="{5F58A233-64BA-CDC3-B3BD-44286123B424}"/>
                </a:ext>
              </a:extLst>
            </p:cNvPr>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1" name="Freeform 295">
              <a:extLst>
                <a:ext uri="{FF2B5EF4-FFF2-40B4-BE49-F238E27FC236}">
                  <a16:creationId xmlns:a16="http://schemas.microsoft.com/office/drawing/2014/main" id="{2EC91950-ADED-CDF3-8544-E34B8EFC1471}"/>
                </a:ext>
              </a:extLst>
            </p:cNvPr>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2" name="Freeform 296">
              <a:extLst>
                <a:ext uri="{FF2B5EF4-FFF2-40B4-BE49-F238E27FC236}">
                  <a16:creationId xmlns:a16="http://schemas.microsoft.com/office/drawing/2014/main" id="{3A57BB04-4493-F815-5163-CF14972C9181}"/>
                </a:ext>
              </a:extLst>
            </p:cNvPr>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3" name="Freeform 297">
              <a:extLst>
                <a:ext uri="{FF2B5EF4-FFF2-40B4-BE49-F238E27FC236}">
                  <a16:creationId xmlns:a16="http://schemas.microsoft.com/office/drawing/2014/main" id="{4E83605F-DA38-5387-DD83-5C921719FB29}"/>
                </a:ext>
              </a:extLst>
            </p:cNvPr>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4" name="Freeform 298">
              <a:extLst>
                <a:ext uri="{FF2B5EF4-FFF2-40B4-BE49-F238E27FC236}">
                  <a16:creationId xmlns:a16="http://schemas.microsoft.com/office/drawing/2014/main" id="{9D7C05F1-DA66-0DE5-F146-871C78A40F39}"/>
                </a:ext>
              </a:extLst>
            </p:cNvPr>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5" name="Freeform 299">
              <a:extLst>
                <a:ext uri="{FF2B5EF4-FFF2-40B4-BE49-F238E27FC236}">
                  <a16:creationId xmlns:a16="http://schemas.microsoft.com/office/drawing/2014/main" id="{150D3B1B-6420-C932-1D83-8521BAF605F8}"/>
                </a:ext>
              </a:extLst>
            </p:cNvPr>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6" name="Freeform 300">
              <a:extLst>
                <a:ext uri="{FF2B5EF4-FFF2-40B4-BE49-F238E27FC236}">
                  <a16:creationId xmlns:a16="http://schemas.microsoft.com/office/drawing/2014/main" id="{C658D9DA-D06A-4027-4ECD-4D172CBEB056}"/>
                </a:ext>
              </a:extLst>
            </p:cNvPr>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7" name="Freeform 301">
              <a:extLst>
                <a:ext uri="{FF2B5EF4-FFF2-40B4-BE49-F238E27FC236}">
                  <a16:creationId xmlns:a16="http://schemas.microsoft.com/office/drawing/2014/main" id="{41F88A62-541E-4309-0988-317BC469F089}"/>
                </a:ext>
              </a:extLst>
            </p:cNvPr>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8" name="Freeform 302">
              <a:extLst>
                <a:ext uri="{FF2B5EF4-FFF2-40B4-BE49-F238E27FC236}">
                  <a16:creationId xmlns:a16="http://schemas.microsoft.com/office/drawing/2014/main" id="{A6CE0BA0-429D-9645-1A92-BEAC9F638780}"/>
                </a:ext>
              </a:extLst>
            </p:cNvPr>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9" name="Freeform 303">
              <a:extLst>
                <a:ext uri="{FF2B5EF4-FFF2-40B4-BE49-F238E27FC236}">
                  <a16:creationId xmlns:a16="http://schemas.microsoft.com/office/drawing/2014/main" id="{50439A34-E9FF-D05B-F606-8BF336A9835F}"/>
                </a:ext>
              </a:extLst>
            </p:cNvPr>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0" name="Freeform 304">
              <a:extLst>
                <a:ext uri="{FF2B5EF4-FFF2-40B4-BE49-F238E27FC236}">
                  <a16:creationId xmlns:a16="http://schemas.microsoft.com/office/drawing/2014/main" id="{45470F43-E4AE-23FB-8721-638F6B26A8E6}"/>
                </a:ext>
              </a:extLst>
            </p:cNvPr>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1" name="Freeform 305">
              <a:extLst>
                <a:ext uri="{FF2B5EF4-FFF2-40B4-BE49-F238E27FC236}">
                  <a16:creationId xmlns:a16="http://schemas.microsoft.com/office/drawing/2014/main" id="{595AF233-85DE-BDB0-036A-8E2AB8546710}"/>
                </a:ext>
              </a:extLst>
            </p:cNvPr>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2" name="Freeform 306">
              <a:extLst>
                <a:ext uri="{FF2B5EF4-FFF2-40B4-BE49-F238E27FC236}">
                  <a16:creationId xmlns:a16="http://schemas.microsoft.com/office/drawing/2014/main" id="{AA1C677A-2B78-97E2-9D89-6E0A8E07A09E}"/>
                </a:ext>
              </a:extLst>
            </p:cNvPr>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3" name="Freeform 307">
              <a:extLst>
                <a:ext uri="{FF2B5EF4-FFF2-40B4-BE49-F238E27FC236}">
                  <a16:creationId xmlns:a16="http://schemas.microsoft.com/office/drawing/2014/main" id="{518ADECF-134B-0077-B43C-513584D39873}"/>
                </a:ext>
              </a:extLst>
            </p:cNvPr>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4" name="Freeform 308">
              <a:extLst>
                <a:ext uri="{FF2B5EF4-FFF2-40B4-BE49-F238E27FC236}">
                  <a16:creationId xmlns:a16="http://schemas.microsoft.com/office/drawing/2014/main" id="{B2BBDE78-C251-7BFA-6F64-E55C8FACEDDD}"/>
                </a:ext>
              </a:extLst>
            </p:cNvPr>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5" name="Freeform 309">
              <a:extLst>
                <a:ext uri="{FF2B5EF4-FFF2-40B4-BE49-F238E27FC236}">
                  <a16:creationId xmlns:a16="http://schemas.microsoft.com/office/drawing/2014/main" id="{F1EDA426-021F-5C85-B00B-1D8116EF7A73}"/>
                </a:ext>
              </a:extLst>
            </p:cNvPr>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6" name="Freeform 310">
              <a:extLst>
                <a:ext uri="{FF2B5EF4-FFF2-40B4-BE49-F238E27FC236}">
                  <a16:creationId xmlns:a16="http://schemas.microsoft.com/office/drawing/2014/main" id="{27B65DC1-F88A-E292-484C-ADAD3EE6D5F1}"/>
                </a:ext>
              </a:extLst>
            </p:cNvPr>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7" name="Freeform 311">
              <a:extLst>
                <a:ext uri="{FF2B5EF4-FFF2-40B4-BE49-F238E27FC236}">
                  <a16:creationId xmlns:a16="http://schemas.microsoft.com/office/drawing/2014/main" id="{EC513FFD-655F-562A-AD12-AB20EAF9ED42}"/>
                </a:ext>
              </a:extLst>
            </p:cNvPr>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8" name="Freeform 312">
              <a:extLst>
                <a:ext uri="{FF2B5EF4-FFF2-40B4-BE49-F238E27FC236}">
                  <a16:creationId xmlns:a16="http://schemas.microsoft.com/office/drawing/2014/main" id="{F0A4CD5F-3181-0735-B110-5B8FCCC18844}"/>
                </a:ext>
              </a:extLst>
            </p:cNvPr>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9" name="Freeform 313">
              <a:extLst>
                <a:ext uri="{FF2B5EF4-FFF2-40B4-BE49-F238E27FC236}">
                  <a16:creationId xmlns:a16="http://schemas.microsoft.com/office/drawing/2014/main" id="{7882A32B-0DF6-47E4-941D-B8AC79F232E1}"/>
                </a:ext>
              </a:extLst>
            </p:cNvPr>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0" name="Freeform 314">
              <a:extLst>
                <a:ext uri="{FF2B5EF4-FFF2-40B4-BE49-F238E27FC236}">
                  <a16:creationId xmlns:a16="http://schemas.microsoft.com/office/drawing/2014/main" id="{D7E3C0F8-FF92-EA21-F37F-D33BAAF5E71A}"/>
                </a:ext>
              </a:extLst>
            </p:cNvPr>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1" name="Freeform 315">
              <a:extLst>
                <a:ext uri="{FF2B5EF4-FFF2-40B4-BE49-F238E27FC236}">
                  <a16:creationId xmlns:a16="http://schemas.microsoft.com/office/drawing/2014/main" id="{066BCFE1-0C37-3DC7-C9D7-04CBA1B3D535}"/>
                </a:ext>
              </a:extLst>
            </p:cNvPr>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1292" name="Group 316">
              <a:extLst>
                <a:ext uri="{FF2B5EF4-FFF2-40B4-BE49-F238E27FC236}">
                  <a16:creationId xmlns:a16="http://schemas.microsoft.com/office/drawing/2014/main" id="{20CBC58E-E59E-7AF3-A7A2-D27256BEF02D}"/>
                </a:ext>
              </a:extLst>
            </p:cNvPr>
            <p:cNvGrpSpPr>
              <a:grpSpLocks/>
            </p:cNvGrpSpPr>
            <p:nvPr/>
          </p:nvGrpSpPr>
          <p:grpSpPr bwMode="auto">
            <a:xfrm>
              <a:off x="2933" y="2411"/>
              <a:ext cx="951" cy="1532"/>
              <a:chOff x="2933" y="2411"/>
              <a:chExt cx="951" cy="1532"/>
            </a:xfrm>
          </p:grpSpPr>
          <p:sp>
            <p:nvSpPr>
              <p:cNvPr id="1350" name="Freeform 317">
                <a:extLst>
                  <a:ext uri="{FF2B5EF4-FFF2-40B4-BE49-F238E27FC236}">
                    <a16:creationId xmlns:a16="http://schemas.microsoft.com/office/drawing/2014/main" id="{BD355F74-88F3-047F-9651-6B4F3FDDF6A3}"/>
                  </a:ext>
                </a:extLst>
              </p:cNvPr>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1" name="Freeform 318">
                <a:extLst>
                  <a:ext uri="{FF2B5EF4-FFF2-40B4-BE49-F238E27FC236}">
                    <a16:creationId xmlns:a16="http://schemas.microsoft.com/office/drawing/2014/main" id="{B186CDDF-AFB7-CC8B-4A3D-42A0135ADEB9}"/>
                  </a:ext>
                </a:extLst>
              </p:cNvPr>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2" name="Freeform 319">
                <a:extLst>
                  <a:ext uri="{FF2B5EF4-FFF2-40B4-BE49-F238E27FC236}">
                    <a16:creationId xmlns:a16="http://schemas.microsoft.com/office/drawing/2014/main" id="{7CCA43CE-3EE7-325A-F158-8D0F01A6AD76}"/>
                  </a:ext>
                </a:extLst>
              </p:cNvPr>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3" name="Freeform 320">
                <a:extLst>
                  <a:ext uri="{FF2B5EF4-FFF2-40B4-BE49-F238E27FC236}">
                    <a16:creationId xmlns:a16="http://schemas.microsoft.com/office/drawing/2014/main" id="{73B52BCE-EB27-671B-6D1D-5CB48D186943}"/>
                  </a:ext>
                </a:extLst>
              </p:cNvPr>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4" name="Freeform 321">
                <a:extLst>
                  <a:ext uri="{FF2B5EF4-FFF2-40B4-BE49-F238E27FC236}">
                    <a16:creationId xmlns:a16="http://schemas.microsoft.com/office/drawing/2014/main" id="{1BE35474-AD4E-7A92-8D90-785F8C7FD2FA}"/>
                  </a:ext>
                </a:extLst>
              </p:cNvPr>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5" name="Freeform 322">
                <a:extLst>
                  <a:ext uri="{FF2B5EF4-FFF2-40B4-BE49-F238E27FC236}">
                    <a16:creationId xmlns:a16="http://schemas.microsoft.com/office/drawing/2014/main" id="{B6ABEFBE-B8F2-CAE3-C8A6-7B89903C789D}"/>
                  </a:ext>
                </a:extLst>
              </p:cNvPr>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6" name="Freeform 323">
                <a:extLst>
                  <a:ext uri="{FF2B5EF4-FFF2-40B4-BE49-F238E27FC236}">
                    <a16:creationId xmlns:a16="http://schemas.microsoft.com/office/drawing/2014/main" id="{57E34105-DB8B-8339-2CA2-C6EEAADA253B}"/>
                  </a:ext>
                </a:extLst>
              </p:cNvPr>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7" name="Freeform 324">
                <a:extLst>
                  <a:ext uri="{FF2B5EF4-FFF2-40B4-BE49-F238E27FC236}">
                    <a16:creationId xmlns:a16="http://schemas.microsoft.com/office/drawing/2014/main" id="{A1BA2475-8739-FBFF-2955-78C3A5A7E952}"/>
                  </a:ext>
                </a:extLst>
              </p:cNvPr>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8" name="Freeform 325">
                <a:extLst>
                  <a:ext uri="{FF2B5EF4-FFF2-40B4-BE49-F238E27FC236}">
                    <a16:creationId xmlns:a16="http://schemas.microsoft.com/office/drawing/2014/main" id="{D3942069-2441-A4FD-A12F-4C50A0AF5A0B}"/>
                  </a:ext>
                </a:extLst>
              </p:cNvPr>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9" name="Freeform 326">
                <a:extLst>
                  <a:ext uri="{FF2B5EF4-FFF2-40B4-BE49-F238E27FC236}">
                    <a16:creationId xmlns:a16="http://schemas.microsoft.com/office/drawing/2014/main" id="{16709ED6-C55D-82F5-1462-B9D92F420399}"/>
                  </a:ext>
                </a:extLst>
              </p:cNvPr>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0" name="Freeform 327">
                <a:extLst>
                  <a:ext uri="{FF2B5EF4-FFF2-40B4-BE49-F238E27FC236}">
                    <a16:creationId xmlns:a16="http://schemas.microsoft.com/office/drawing/2014/main" id="{A53112CB-EBA1-A30A-902C-0F38FE141545}"/>
                  </a:ext>
                </a:extLst>
              </p:cNvPr>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1" name="Freeform 328">
                <a:extLst>
                  <a:ext uri="{FF2B5EF4-FFF2-40B4-BE49-F238E27FC236}">
                    <a16:creationId xmlns:a16="http://schemas.microsoft.com/office/drawing/2014/main" id="{7DA99AA9-A702-E7D5-2796-331A86B6005E}"/>
                  </a:ext>
                </a:extLst>
              </p:cNvPr>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2" name="Freeform 329">
                <a:extLst>
                  <a:ext uri="{FF2B5EF4-FFF2-40B4-BE49-F238E27FC236}">
                    <a16:creationId xmlns:a16="http://schemas.microsoft.com/office/drawing/2014/main" id="{88339AA2-9644-7E2E-5F23-65AD4D705405}"/>
                  </a:ext>
                </a:extLst>
              </p:cNvPr>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3" name="Freeform 330">
                <a:extLst>
                  <a:ext uri="{FF2B5EF4-FFF2-40B4-BE49-F238E27FC236}">
                    <a16:creationId xmlns:a16="http://schemas.microsoft.com/office/drawing/2014/main" id="{980DA1C4-FFA7-27E3-D776-B6E8AF154815}"/>
                  </a:ext>
                </a:extLst>
              </p:cNvPr>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4" name="Freeform 331">
                <a:extLst>
                  <a:ext uri="{FF2B5EF4-FFF2-40B4-BE49-F238E27FC236}">
                    <a16:creationId xmlns:a16="http://schemas.microsoft.com/office/drawing/2014/main" id="{D530868E-6833-27A3-E3C2-0BC18D787C19}"/>
                  </a:ext>
                </a:extLst>
              </p:cNvPr>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5" name="Freeform 332">
                <a:extLst>
                  <a:ext uri="{FF2B5EF4-FFF2-40B4-BE49-F238E27FC236}">
                    <a16:creationId xmlns:a16="http://schemas.microsoft.com/office/drawing/2014/main" id="{7C021C4B-0919-188B-28B4-C1A9D0E08AAF}"/>
                  </a:ext>
                </a:extLst>
              </p:cNvPr>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6" name="Freeform 333">
                <a:extLst>
                  <a:ext uri="{FF2B5EF4-FFF2-40B4-BE49-F238E27FC236}">
                    <a16:creationId xmlns:a16="http://schemas.microsoft.com/office/drawing/2014/main" id="{CB6A55D4-044A-48E1-5CB9-6740DE974AA7}"/>
                  </a:ext>
                </a:extLst>
              </p:cNvPr>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7" name="Freeform 334">
                <a:extLst>
                  <a:ext uri="{FF2B5EF4-FFF2-40B4-BE49-F238E27FC236}">
                    <a16:creationId xmlns:a16="http://schemas.microsoft.com/office/drawing/2014/main" id="{4F8FFDC9-B31D-64BA-D2AD-93C2F7D2D1DB}"/>
                  </a:ext>
                </a:extLst>
              </p:cNvPr>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8" name="Freeform 335">
                <a:extLst>
                  <a:ext uri="{FF2B5EF4-FFF2-40B4-BE49-F238E27FC236}">
                    <a16:creationId xmlns:a16="http://schemas.microsoft.com/office/drawing/2014/main" id="{4B504699-7807-1B5A-207B-C38ED6B57FF0}"/>
                  </a:ext>
                </a:extLst>
              </p:cNvPr>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9" name="Freeform 336">
                <a:extLst>
                  <a:ext uri="{FF2B5EF4-FFF2-40B4-BE49-F238E27FC236}">
                    <a16:creationId xmlns:a16="http://schemas.microsoft.com/office/drawing/2014/main" id="{CA4F8964-9615-F2F7-A3ED-969A7AEC47F1}"/>
                  </a:ext>
                </a:extLst>
              </p:cNvPr>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0" name="Freeform 337">
                <a:extLst>
                  <a:ext uri="{FF2B5EF4-FFF2-40B4-BE49-F238E27FC236}">
                    <a16:creationId xmlns:a16="http://schemas.microsoft.com/office/drawing/2014/main" id="{4EEF9D14-E0CF-2B73-3F0B-25EC018E1CEF}"/>
                  </a:ext>
                </a:extLst>
              </p:cNvPr>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1" name="Freeform 338">
                <a:extLst>
                  <a:ext uri="{FF2B5EF4-FFF2-40B4-BE49-F238E27FC236}">
                    <a16:creationId xmlns:a16="http://schemas.microsoft.com/office/drawing/2014/main" id="{05455858-07EB-713F-4FF6-4165A70D97C3}"/>
                  </a:ext>
                </a:extLst>
              </p:cNvPr>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2" name="Freeform 339">
                <a:extLst>
                  <a:ext uri="{FF2B5EF4-FFF2-40B4-BE49-F238E27FC236}">
                    <a16:creationId xmlns:a16="http://schemas.microsoft.com/office/drawing/2014/main" id="{27328AA9-091B-10E7-D4F1-0C37AA829C9F}"/>
                  </a:ext>
                </a:extLst>
              </p:cNvPr>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3" name="Freeform 340">
                <a:extLst>
                  <a:ext uri="{FF2B5EF4-FFF2-40B4-BE49-F238E27FC236}">
                    <a16:creationId xmlns:a16="http://schemas.microsoft.com/office/drawing/2014/main" id="{84AA2F4C-17E8-5FE6-F41B-6275A2FE1273}"/>
                  </a:ext>
                </a:extLst>
              </p:cNvPr>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4" name="Freeform 341">
                <a:extLst>
                  <a:ext uri="{FF2B5EF4-FFF2-40B4-BE49-F238E27FC236}">
                    <a16:creationId xmlns:a16="http://schemas.microsoft.com/office/drawing/2014/main" id="{D3D33492-3C6C-D1A5-9ACF-C3BC4D39CE05}"/>
                  </a:ext>
                </a:extLst>
              </p:cNvPr>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5" name="Freeform 342">
                <a:extLst>
                  <a:ext uri="{FF2B5EF4-FFF2-40B4-BE49-F238E27FC236}">
                    <a16:creationId xmlns:a16="http://schemas.microsoft.com/office/drawing/2014/main" id="{1C1E9224-DA18-D2D3-5B38-A4853CED1410}"/>
                  </a:ext>
                </a:extLst>
              </p:cNvPr>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6" name="Freeform 343">
                <a:extLst>
                  <a:ext uri="{FF2B5EF4-FFF2-40B4-BE49-F238E27FC236}">
                    <a16:creationId xmlns:a16="http://schemas.microsoft.com/office/drawing/2014/main" id="{731503EA-B12C-ADB9-AA3E-8226015CFD53}"/>
                  </a:ext>
                </a:extLst>
              </p:cNvPr>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7" name="Freeform 344">
                <a:extLst>
                  <a:ext uri="{FF2B5EF4-FFF2-40B4-BE49-F238E27FC236}">
                    <a16:creationId xmlns:a16="http://schemas.microsoft.com/office/drawing/2014/main" id="{2226E32D-6895-A2F9-6241-D3EC88A64A71}"/>
                  </a:ext>
                </a:extLst>
              </p:cNvPr>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8" name="Freeform 345">
                <a:extLst>
                  <a:ext uri="{FF2B5EF4-FFF2-40B4-BE49-F238E27FC236}">
                    <a16:creationId xmlns:a16="http://schemas.microsoft.com/office/drawing/2014/main" id="{B211BDC8-FE6F-5F94-51F1-C687C7CB4F1F}"/>
                  </a:ext>
                </a:extLst>
              </p:cNvPr>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9" name="Freeform 346">
                <a:extLst>
                  <a:ext uri="{FF2B5EF4-FFF2-40B4-BE49-F238E27FC236}">
                    <a16:creationId xmlns:a16="http://schemas.microsoft.com/office/drawing/2014/main" id="{CF88FE9B-8225-4D29-27AE-E08A3C22972B}"/>
                  </a:ext>
                </a:extLst>
              </p:cNvPr>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0" name="Freeform 347">
                <a:extLst>
                  <a:ext uri="{FF2B5EF4-FFF2-40B4-BE49-F238E27FC236}">
                    <a16:creationId xmlns:a16="http://schemas.microsoft.com/office/drawing/2014/main" id="{C77485E8-CA23-3398-FDC2-B2356849CE47}"/>
                  </a:ext>
                </a:extLst>
              </p:cNvPr>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1" name="Freeform 348">
                <a:extLst>
                  <a:ext uri="{FF2B5EF4-FFF2-40B4-BE49-F238E27FC236}">
                    <a16:creationId xmlns:a16="http://schemas.microsoft.com/office/drawing/2014/main" id="{BD9C216B-2C4A-B797-542E-909E7110AA42}"/>
                  </a:ext>
                </a:extLst>
              </p:cNvPr>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2" name="Oval 349">
                <a:extLst>
                  <a:ext uri="{FF2B5EF4-FFF2-40B4-BE49-F238E27FC236}">
                    <a16:creationId xmlns:a16="http://schemas.microsoft.com/office/drawing/2014/main" id="{17CE2B46-604B-0700-DCE5-50E5FBFD540D}"/>
                  </a:ext>
                </a:extLst>
              </p:cNvPr>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3" name="Oval 350">
                <a:extLst>
                  <a:ext uri="{FF2B5EF4-FFF2-40B4-BE49-F238E27FC236}">
                    <a16:creationId xmlns:a16="http://schemas.microsoft.com/office/drawing/2014/main" id="{C767E70B-211E-A984-4A04-1A8B1A763DEF}"/>
                  </a:ext>
                </a:extLst>
              </p:cNvPr>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4" name="Oval 351">
                <a:extLst>
                  <a:ext uri="{FF2B5EF4-FFF2-40B4-BE49-F238E27FC236}">
                    <a16:creationId xmlns:a16="http://schemas.microsoft.com/office/drawing/2014/main" id="{C6DD3895-0B05-B896-5F15-46833FD69B99}"/>
                  </a:ext>
                </a:extLst>
              </p:cNvPr>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5" name="Freeform 352">
                <a:extLst>
                  <a:ext uri="{FF2B5EF4-FFF2-40B4-BE49-F238E27FC236}">
                    <a16:creationId xmlns:a16="http://schemas.microsoft.com/office/drawing/2014/main" id="{8C54B325-5EE7-E9A4-F900-4A3E4113F3F3}"/>
                  </a:ext>
                </a:extLst>
              </p:cNvPr>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6" name="Freeform 353">
                <a:extLst>
                  <a:ext uri="{FF2B5EF4-FFF2-40B4-BE49-F238E27FC236}">
                    <a16:creationId xmlns:a16="http://schemas.microsoft.com/office/drawing/2014/main" id="{3D6A5984-6704-048C-5BCA-41494E6CC8D6}"/>
                  </a:ext>
                </a:extLst>
              </p:cNvPr>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7" name="Freeform 354">
                <a:extLst>
                  <a:ext uri="{FF2B5EF4-FFF2-40B4-BE49-F238E27FC236}">
                    <a16:creationId xmlns:a16="http://schemas.microsoft.com/office/drawing/2014/main" id="{29CB472C-05C5-532D-9B62-ABC15983B93E}"/>
                  </a:ext>
                </a:extLst>
              </p:cNvPr>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8" name="Freeform 355">
                <a:extLst>
                  <a:ext uri="{FF2B5EF4-FFF2-40B4-BE49-F238E27FC236}">
                    <a16:creationId xmlns:a16="http://schemas.microsoft.com/office/drawing/2014/main" id="{E78DE145-560A-82CD-3243-42B973C55902}"/>
                  </a:ext>
                </a:extLst>
              </p:cNvPr>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9" name="Freeform 356">
                <a:extLst>
                  <a:ext uri="{FF2B5EF4-FFF2-40B4-BE49-F238E27FC236}">
                    <a16:creationId xmlns:a16="http://schemas.microsoft.com/office/drawing/2014/main" id="{A6A5A493-1FD5-D3C2-D969-2AF6F109A283}"/>
                  </a:ext>
                </a:extLst>
              </p:cNvPr>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0" name="Freeform 357">
                <a:extLst>
                  <a:ext uri="{FF2B5EF4-FFF2-40B4-BE49-F238E27FC236}">
                    <a16:creationId xmlns:a16="http://schemas.microsoft.com/office/drawing/2014/main" id="{79A6A945-3953-A802-9030-0F2601F51B7D}"/>
                  </a:ext>
                </a:extLst>
              </p:cNvPr>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1" name="Freeform 358">
                <a:extLst>
                  <a:ext uri="{FF2B5EF4-FFF2-40B4-BE49-F238E27FC236}">
                    <a16:creationId xmlns:a16="http://schemas.microsoft.com/office/drawing/2014/main" id="{C291D28F-ED67-9736-7907-EF13B532F7F1}"/>
                  </a:ext>
                </a:extLst>
              </p:cNvPr>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2" name="Freeform 359">
                <a:extLst>
                  <a:ext uri="{FF2B5EF4-FFF2-40B4-BE49-F238E27FC236}">
                    <a16:creationId xmlns:a16="http://schemas.microsoft.com/office/drawing/2014/main" id="{A046A0A2-A4B5-A2D5-F457-7616BEB6F92B}"/>
                  </a:ext>
                </a:extLst>
              </p:cNvPr>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3" name="Freeform 360">
                <a:extLst>
                  <a:ext uri="{FF2B5EF4-FFF2-40B4-BE49-F238E27FC236}">
                    <a16:creationId xmlns:a16="http://schemas.microsoft.com/office/drawing/2014/main" id="{30B7BD02-C574-AA15-3315-76892D37F15C}"/>
                  </a:ext>
                </a:extLst>
              </p:cNvPr>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4" name="Freeform 361">
                <a:extLst>
                  <a:ext uri="{FF2B5EF4-FFF2-40B4-BE49-F238E27FC236}">
                    <a16:creationId xmlns:a16="http://schemas.microsoft.com/office/drawing/2014/main" id="{207B01AC-58F2-EB18-0D24-D9B5C9B51CEC}"/>
                  </a:ext>
                </a:extLst>
              </p:cNvPr>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5" name="Freeform 362">
                <a:extLst>
                  <a:ext uri="{FF2B5EF4-FFF2-40B4-BE49-F238E27FC236}">
                    <a16:creationId xmlns:a16="http://schemas.microsoft.com/office/drawing/2014/main" id="{018ED0E6-200F-F4FE-A33D-ECD9E2647DD0}"/>
                  </a:ext>
                </a:extLst>
              </p:cNvPr>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6" name="Freeform 363">
                <a:extLst>
                  <a:ext uri="{FF2B5EF4-FFF2-40B4-BE49-F238E27FC236}">
                    <a16:creationId xmlns:a16="http://schemas.microsoft.com/office/drawing/2014/main" id="{B0858D9E-605F-86DA-DAFF-A36AFE187809}"/>
                  </a:ext>
                </a:extLst>
              </p:cNvPr>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7" name="Freeform 364">
                <a:extLst>
                  <a:ext uri="{FF2B5EF4-FFF2-40B4-BE49-F238E27FC236}">
                    <a16:creationId xmlns:a16="http://schemas.microsoft.com/office/drawing/2014/main" id="{C2E872E9-9B70-C22F-4ED1-2E8C91C63A50}"/>
                  </a:ext>
                </a:extLst>
              </p:cNvPr>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8" name="Freeform 365">
                <a:extLst>
                  <a:ext uri="{FF2B5EF4-FFF2-40B4-BE49-F238E27FC236}">
                    <a16:creationId xmlns:a16="http://schemas.microsoft.com/office/drawing/2014/main" id="{EFBEB411-17D8-CA8C-4C3F-CA2A5E1C70DE}"/>
                  </a:ext>
                </a:extLst>
              </p:cNvPr>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9" name="Freeform 366">
                <a:extLst>
                  <a:ext uri="{FF2B5EF4-FFF2-40B4-BE49-F238E27FC236}">
                    <a16:creationId xmlns:a16="http://schemas.microsoft.com/office/drawing/2014/main" id="{18B96B17-00BF-5718-849C-50619525D8C7}"/>
                  </a:ext>
                </a:extLst>
              </p:cNvPr>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0" name="Freeform 367">
                <a:extLst>
                  <a:ext uri="{FF2B5EF4-FFF2-40B4-BE49-F238E27FC236}">
                    <a16:creationId xmlns:a16="http://schemas.microsoft.com/office/drawing/2014/main" id="{2CCFBC59-916D-9DE7-131A-8B70566F8D07}"/>
                  </a:ext>
                </a:extLst>
              </p:cNvPr>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1" name="Freeform 368">
                <a:extLst>
                  <a:ext uri="{FF2B5EF4-FFF2-40B4-BE49-F238E27FC236}">
                    <a16:creationId xmlns:a16="http://schemas.microsoft.com/office/drawing/2014/main" id="{5BC36D88-FC09-A103-8070-0AF65FF17817}"/>
                  </a:ext>
                </a:extLst>
              </p:cNvPr>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2" name="Freeform 369">
                <a:extLst>
                  <a:ext uri="{FF2B5EF4-FFF2-40B4-BE49-F238E27FC236}">
                    <a16:creationId xmlns:a16="http://schemas.microsoft.com/office/drawing/2014/main" id="{DAFD15C1-764C-0532-6F63-9089F8D1B465}"/>
                  </a:ext>
                </a:extLst>
              </p:cNvPr>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3" name="Freeform 370">
                <a:extLst>
                  <a:ext uri="{FF2B5EF4-FFF2-40B4-BE49-F238E27FC236}">
                    <a16:creationId xmlns:a16="http://schemas.microsoft.com/office/drawing/2014/main" id="{1EF090AF-CAF0-58DD-CDB1-690EF2D4BF61}"/>
                  </a:ext>
                </a:extLst>
              </p:cNvPr>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4" name="Freeform 371">
                <a:extLst>
                  <a:ext uri="{FF2B5EF4-FFF2-40B4-BE49-F238E27FC236}">
                    <a16:creationId xmlns:a16="http://schemas.microsoft.com/office/drawing/2014/main" id="{8A6A8817-EC89-01E4-2F6E-941911855EBE}"/>
                  </a:ext>
                </a:extLst>
              </p:cNvPr>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5" name="Freeform 372">
                <a:extLst>
                  <a:ext uri="{FF2B5EF4-FFF2-40B4-BE49-F238E27FC236}">
                    <a16:creationId xmlns:a16="http://schemas.microsoft.com/office/drawing/2014/main" id="{512188D4-4D44-7BAD-35C0-0D4EA626EFDA}"/>
                  </a:ext>
                </a:extLst>
              </p:cNvPr>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6" name="Freeform 373">
                <a:extLst>
                  <a:ext uri="{FF2B5EF4-FFF2-40B4-BE49-F238E27FC236}">
                    <a16:creationId xmlns:a16="http://schemas.microsoft.com/office/drawing/2014/main" id="{C968B9C8-073D-34E4-B554-63D4049E8F9C}"/>
                  </a:ext>
                </a:extLst>
              </p:cNvPr>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7" name="Freeform 374">
                <a:extLst>
                  <a:ext uri="{FF2B5EF4-FFF2-40B4-BE49-F238E27FC236}">
                    <a16:creationId xmlns:a16="http://schemas.microsoft.com/office/drawing/2014/main" id="{4F12B217-98C8-E189-C9C7-B5E2A43871A6}"/>
                  </a:ext>
                </a:extLst>
              </p:cNvPr>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8" name="Freeform 375">
                <a:extLst>
                  <a:ext uri="{FF2B5EF4-FFF2-40B4-BE49-F238E27FC236}">
                    <a16:creationId xmlns:a16="http://schemas.microsoft.com/office/drawing/2014/main" id="{FC702420-C9F5-B802-6786-710318F2B857}"/>
                  </a:ext>
                </a:extLst>
              </p:cNvPr>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9" name="Freeform 376">
                <a:extLst>
                  <a:ext uri="{FF2B5EF4-FFF2-40B4-BE49-F238E27FC236}">
                    <a16:creationId xmlns:a16="http://schemas.microsoft.com/office/drawing/2014/main" id="{C5C10E63-7EC9-EA4C-0817-6E08E4E9D005}"/>
                  </a:ext>
                </a:extLst>
              </p:cNvPr>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0" name="Freeform 377">
                <a:extLst>
                  <a:ext uri="{FF2B5EF4-FFF2-40B4-BE49-F238E27FC236}">
                    <a16:creationId xmlns:a16="http://schemas.microsoft.com/office/drawing/2014/main" id="{F3CA2668-4F00-4133-343A-4B027E7AAB42}"/>
                  </a:ext>
                </a:extLst>
              </p:cNvPr>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1" name="Freeform 378">
                <a:extLst>
                  <a:ext uri="{FF2B5EF4-FFF2-40B4-BE49-F238E27FC236}">
                    <a16:creationId xmlns:a16="http://schemas.microsoft.com/office/drawing/2014/main" id="{B776C76E-3E74-30A9-5694-7B521CE3B8B4}"/>
                  </a:ext>
                </a:extLst>
              </p:cNvPr>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2" name="Freeform 379">
                <a:extLst>
                  <a:ext uri="{FF2B5EF4-FFF2-40B4-BE49-F238E27FC236}">
                    <a16:creationId xmlns:a16="http://schemas.microsoft.com/office/drawing/2014/main" id="{1CD3750C-BBD5-FC07-95B6-2CFA7E3E08EC}"/>
                  </a:ext>
                </a:extLst>
              </p:cNvPr>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3" name="Freeform 380">
                <a:extLst>
                  <a:ext uri="{FF2B5EF4-FFF2-40B4-BE49-F238E27FC236}">
                    <a16:creationId xmlns:a16="http://schemas.microsoft.com/office/drawing/2014/main" id="{382C9515-36FA-818C-4760-50D98176D6C2}"/>
                  </a:ext>
                </a:extLst>
              </p:cNvPr>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4" name="Freeform 381">
                <a:extLst>
                  <a:ext uri="{FF2B5EF4-FFF2-40B4-BE49-F238E27FC236}">
                    <a16:creationId xmlns:a16="http://schemas.microsoft.com/office/drawing/2014/main" id="{B2F0FD67-754C-BFE2-CAE4-CA692339FC2A}"/>
                  </a:ext>
                </a:extLst>
              </p:cNvPr>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5" name="Freeform 382">
                <a:extLst>
                  <a:ext uri="{FF2B5EF4-FFF2-40B4-BE49-F238E27FC236}">
                    <a16:creationId xmlns:a16="http://schemas.microsoft.com/office/drawing/2014/main" id="{819F64E2-8B4E-9BB1-7522-F88BA8684817}"/>
                  </a:ext>
                </a:extLst>
              </p:cNvPr>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6" name="Freeform 383">
                <a:extLst>
                  <a:ext uri="{FF2B5EF4-FFF2-40B4-BE49-F238E27FC236}">
                    <a16:creationId xmlns:a16="http://schemas.microsoft.com/office/drawing/2014/main" id="{D1323FDB-91D7-CB08-C94C-33E7EB9E331F}"/>
                  </a:ext>
                </a:extLst>
              </p:cNvPr>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7" name="Freeform 384">
                <a:extLst>
                  <a:ext uri="{FF2B5EF4-FFF2-40B4-BE49-F238E27FC236}">
                    <a16:creationId xmlns:a16="http://schemas.microsoft.com/office/drawing/2014/main" id="{2F9CA356-D559-9801-C60D-82A701A9E1F1}"/>
                  </a:ext>
                </a:extLst>
              </p:cNvPr>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8" name="Freeform 385">
                <a:extLst>
                  <a:ext uri="{FF2B5EF4-FFF2-40B4-BE49-F238E27FC236}">
                    <a16:creationId xmlns:a16="http://schemas.microsoft.com/office/drawing/2014/main" id="{8CCD82E8-9D3B-27D6-04AC-A18AD6CE93AD}"/>
                  </a:ext>
                </a:extLst>
              </p:cNvPr>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9" name="Freeform 386">
                <a:extLst>
                  <a:ext uri="{FF2B5EF4-FFF2-40B4-BE49-F238E27FC236}">
                    <a16:creationId xmlns:a16="http://schemas.microsoft.com/office/drawing/2014/main" id="{1CD2B431-B180-36B3-832D-50536DA10DBC}"/>
                  </a:ext>
                </a:extLst>
              </p:cNvPr>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0" name="Freeform 387">
                <a:extLst>
                  <a:ext uri="{FF2B5EF4-FFF2-40B4-BE49-F238E27FC236}">
                    <a16:creationId xmlns:a16="http://schemas.microsoft.com/office/drawing/2014/main" id="{D6EB7A47-7293-A88A-6723-DA72C45151B3}"/>
                  </a:ext>
                </a:extLst>
              </p:cNvPr>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1" name="Freeform 388">
                <a:extLst>
                  <a:ext uri="{FF2B5EF4-FFF2-40B4-BE49-F238E27FC236}">
                    <a16:creationId xmlns:a16="http://schemas.microsoft.com/office/drawing/2014/main" id="{786110C6-BDC5-BF6E-A235-F185A3A1F4AD}"/>
                  </a:ext>
                </a:extLst>
              </p:cNvPr>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2" name="Freeform 389">
                <a:extLst>
                  <a:ext uri="{FF2B5EF4-FFF2-40B4-BE49-F238E27FC236}">
                    <a16:creationId xmlns:a16="http://schemas.microsoft.com/office/drawing/2014/main" id="{2CD72C0D-393B-CD76-4E1A-F44AEE9A2B81}"/>
                  </a:ext>
                </a:extLst>
              </p:cNvPr>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3" name="Freeform 390">
                <a:extLst>
                  <a:ext uri="{FF2B5EF4-FFF2-40B4-BE49-F238E27FC236}">
                    <a16:creationId xmlns:a16="http://schemas.microsoft.com/office/drawing/2014/main" id="{49ABE58D-E882-B98D-97A7-9B17A910CB73}"/>
                  </a:ext>
                </a:extLst>
              </p:cNvPr>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4" name="Freeform 391">
                <a:extLst>
                  <a:ext uri="{FF2B5EF4-FFF2-40B4-BE49-F238E27FC236}">
                    <a16:creationId xmlns:a16="http://schemas.microsoft.com/office/drawing/2014/main" id="{C4ED2C11-4D2B-DF55-4633-12388FE51810}"/>
                  </a:ext>
                </a:extLst>
              </p:cNvPr>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5" name="Freeform 392">
                <a:extLst>
                  <a:ext uri="{FF2B5EF4-FFF2-40B4-BE49-F238E27FC236}">
                    <a16:creationId xmlns:a16="http://schemas.microsoft.com/office/drawing/2014/main" id="{1DCFFC02-CB7B-73FE-0603-9B8E4CAF786A}"/>
                  </a:ext>
                </a:extLst>
              </p:cNvPr>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6" name="Freeform 393">
                <a:extLst>
                  <a:ext uri="{FF2B5EF4-FFF2-40B4-BE49-F238E27FC236}">
                    <a16:creationId xmlns:a16="http://schemas.microsoft.com/office/drawing/2014/main" id="{1314A8F5-FBE2-D1BD-7CE6-0F3C8A4B075F}"/>
                  </a:ext>
                </a:extLst>
              </p:cNvPr>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7" name="Freeform 394">
                <a:extLst>
                  <a:ext uri="{FF2B5EF4-FFF2-40B4-BE49-F238E27FC236}">
                    <a16:creationId xmlns:a16="http://schemas.microsoft.com/office/drawing/2014/main" id="{06A2F742-697F-8E8C-F404-2E8912444F5C}"/>
                  </a:ext>
                </a:extLst>
              </p:cNvPr>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8" name="Freeform 395">
                <a:extLst>
                  <a:ext uri="{FF2B5EF4-FFF2-40B4-BE49-F238E27FC236}">
                    <a16:creationId xmlns:a16="http://schemas.microsoft.com/office/drawing/2014/main" id="{48096B6B-1AB5-30D9-549D-675630D8F62B}"/>
                  </a:ext>
                </a:extLst>
              </p:cNvPr>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9" name="Freeform 396">
                <a:extLst>
                  <a:ext uri="{FF2B5EF4-FFF2-40B4-BE49-F238E27FC236}">
                    <a16:creationId xmlns:a16="http://schemas.microsoft.com/office/drawing/2014/main" id="{87F32EA7-5AD1-5BFA-A120-F1B407827CE4}"/>
                  </a:ext>
                </a:extLst>
              </p:cNvPr>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0" name="Freeform 397">
                <a:extLst>
                  <a:ext uri="{FF2B5EF4-FFF2-40B4-BE49-F238E27FC236}">
                    <a16:creationId xmlns:a16="http://schemas.microsoft.com/office/drawing/2014/main" id="{C7BCC7A8-EB06-E0AB-C242-75BDE22F375F}"/>
                  </a:ext>
                </a:extLst>
              </p:cNvPr>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1" name="Freeform 398">
                <a:extLst>
                  <a:ext uri="{FF2B5EF4-FFF2-40B4-BE49-F238E27FC236}">
                    <a16:creationId xmlns:a16="http://schemas.microsoft.com/office/drawing/2014/main" id="{E43B019B-47E9-5211-EADF-0CA2B2247835}"/>
                  </a:ext>
                </a:extLst>
              </p:cNvPr>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2" name="Freeform 399">
                <a:extLst>
                  <a:ext uri="{FF2B5EF4-FFF2-40B4-BE49-F238E27FC236}">
                    <a16:creationId xmlns:a16="http://schemas.microsoft.com/office/drawing/2014/main" id="{DE1085C0-289E-FE87-1A6E-49D264DDB31D}"/>
                  </a:ext>
                </a:extLst>
              </p:cNvPr>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3" name="Freeform 400">
                <a:extLst>
                  <a:ext uri="{FF2B5EF4-FFF2-40B4-BE49-F238E27FC236}">
                    <a16:creationId xmlns:a16="http://schemas.microsoft.com/office/drawing/2014/main" id="{04047C94-DE89-07CC-8F8C-4123919F12F1}"/>
                  </a:ext>
                </a:extLst>
              </p:cNvPr>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4" name="Freeform 401">
                <a:extLst>
                  <a:ext uri="{FF2B5EF4-FFF2-40B4-BE49-F238E27FC236}">
                    <a16:creationId xmlns:a16="http://schemas.microsoft.com/office/drawing/2014/main" id="{ECB41280-3E0A-84A0-1725-46076CFC4176}"/>
                  </a:ext>
                </a:extLst>
              </p:cNvPr>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5" name="Freeform 402">
                <a:extLst>
                  <a:ext uri="{FF2B5EF4-FFF2-40B4-BE49-F238E27FC236}">
                    <a16:creationId xmlns:a16="http://schemas.microsoft.com/office/drawing/2014/main" id="{B30139C8-16AE-E3D4-530B-8E48AECED328}"/>
                  </a:ext>
                </a:extLst>
              </p:cNvPr>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6" name="Freeform 403">
                <a:extLst>
                  <a:ext uri="{FF2B5EF4-FFF2-40B4-BE49-F238E27FC236}">
                    <a16:creationId xmlns:a16="http://schemas.microsoft.com/office/drawing/2014/main" id="{AB97863D-70C9-0BAA-01FB-CFB31FE29ED6}"/>
                  </a:ext>
                </a:extLst>
              </p:cNvPr>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7" name="Freeform 404">
                <a:extLst>
                  <a:ext uri="{FF2B5EF4-FFF2-40B4-BE49-F238E27FC236}">
                    <a16:creationId xmlns:a16="http://schemas.microsoft.com/office/drawing/2014/main" id="{487CE7C7-9057-8EAF-56FF-0322CEE9E4BC}"/>
                  </a:ext>
                </a:extLst>
              </p:cNvPr>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8" name="Freeform 405">
                <a:extLst>
                  <a:ext uri="{FF2B5EF4-FFF2-40B4-BE49-F238E27FC236}">
                    <a16:creationId xmlns:a16="http://schemas.microsoft.com/office/drawing/2014/main" id="{23DD78C3-C2BE-3C89-3FD0-08CDDFA6536D}"/>
                  </a:ext>
                </a:extLst>
              </p:cNvPr>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9" name="Freeform 406">
                <a:extLst>
                  <a:ext uri="{FF2B5EF4-FFF2-40B4-BE49-F238E27FC236}">
                    <a16:creationId xmlns:a16="http://schemas.microsoft.com/office/drawing/2014/main" id="{4772F70E-9F5E-C892-406D-006FC3065899}"/>
                  </a:ext>
                </a:extLst>
              </p:cNvPr>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0" name="Freeform 407">
                <a:extLst>
                  <a:ext uri="{FF2B5EF4-FFF2-40B4-BE49-F238E27FC236}">
                    <a16:creationId xmlns:a16="http://schemas.microsoft.com/office/drawing/2014/main" id="{5FE566AF-9DCC-5239-C7D3-D69A476C9DAE}"/>
                  </a:ext>
                </a:extLst>
              </p:cNvPr>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1" name="Freeform 408">
                <a:extLst>
                  <a:ext uri="{FF2B5EF4-FFF2-40B4-BE49-F238E27FC236}">
                    <a16:creationId xmlns:a16="http://schemas.microsoft.com/office/drawing/2014/main" id="{6F68DD42-B958-2015-BCA2-738BE71E4AE7}"/>
                  </a:ext>
                </a:extLst>
              </p:cNvPr>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2" name="Freeform 409">
                <a:extLst>
                  <a:ext uri="{FF2B5EF4-FFF2-40B4-BE49-F238E27FC236}">
                    <a16:creationId xmlns:a16="http://schemas.microsoft.com/office/drawing/2014/main" id="{1052E7B8-3CD9-06A6-68AD-06435DD520CB}"/>
                  </a:ext>
                </a:extLst>
              </p:cNvPr>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3" name="Oval 410">
                <a:extLst>
                  <a:ext uri="{FF2B5EF4-FFF2-40B4-BE49-F238E27FC236}">
                    <a16:creationId xmlns:a16="http://schemas.microsoft.com/office/drawing/2014/main" id="{551804A2-28D8-D9AB-215A-6EDB7C0BC66C}"/>
                  </a:ext>
                </a:extLst>
              </p:cNvPr>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4" name="Oval 411">
                <a:extLst>
                  <a:ext uri="{FF2B5EF4-FFF2-40B4-BE49-F238E27FC236}">
                    <a16:creationId xmlns:a16="http://schemas.microsoft.com/office/drawing/2014/main" id="{45B47426-39E2-786E-C3F6-18F7C0508C60}"/>
                  </a:ext>
                </a:extLst>
              </p:cNvPr>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5" name="Freeform 412">
                <a:extLst>
                  <a:ext uri="{FF2B5EF4-FFF2-40B4-BE49-F238E27FC236}">
                    <a16:creationId xmlns:a16="http://schemas.microsoft.com/office/drawing/2014/main" id="{27CFE17D-2996-6575-1727-9D952E30630F}"/>
                  </a:ext>
                </a:extLst>
              </p:cNvPr>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6" name="Freeform 413">
                <a:extLst>
                  <a:ext uri="{FF2B5EF4-FFF2-40B4-BE49-F238E27FC236}">
                    <a16:creationId xmlns:a16="http://schemas.microsoft.com/office/drawing/2014/main" id="{83966DC1-3D42-71B7-8064-F92D76BBEE8B}"/>
                  </a:ext>
                </a:extLst>
              </p:cNvPr>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7" name="Freeform 414">
                <a:extLst>
                  <a:ext uri="{FF2B5EF4-FFF2-40B4-BE49-F238E27FC236}">
                    <a16:creationId xmlns:a16="http://schemas.microsoft.com/office/drawing/2014/main" id="{1557435D-10B7-8126-A42B-32FDDB04B943}"/>
                  </a:ext>
                </a:extLst>
              </p:cNvPr>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8" name="Freeform 415">
                <a:extLst>
                  <a:ext uri="{FF2B5EF4-FFF2-40B4-BE49-F238E27FC236}">
                    <a16:creationId xmlns:a16="http://schemas.microsoft.com/office/drawing/2014/main" id="{3DE17E2C-91EE-6FE5-5D7D-2FB399FBF678}"/>
                  </a:ext>
                </a:extLst>
              </p:cNvPr>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9" name="Freeform 416">
                <a:extLst>
                  <a:ext uri="{FF2B5EF4-FFF2-40B4-BE49-F238E27FC236}">
                    <a16:creationId xmlns:a16="http://schemas.microsoft.com/office/drawing/2014/main" id="{516629B0-7436-B227-DE48-6F1FFCF6C26E}"/>
                  </a:ext>
                </a:extLst>
              </p:cNvPr>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0" name="Freeform 417">
                <a:extLst>
                  <a:ext uri="{FF2B5EF4-FFF2-40B4-BE49-F238E27FC236}">
                    <a16:creationId xmlns:a16="http://schemas.microsoft.com/office/drawing/2014/main" id="{6998F2DC-454D-B533-5386-6BB924BB81D6}"/>
                  </a:ext>
                </a:extLst>
              </p:cNvPr>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1" name="Freeform 418">
                <a:extLst>
                  <a:ext uri="{FF2B5EF4-FFF2-40B4-BE49-F238E27FC236}">
                    <a16:creationId xmlns:a16="http://schemas.microsoft.com/office/drawing/2014/main" id="{317AC93B-BB4E-2875-CE39-6D275C8BF252}"/>
                  </a:ext>
                </a:extLst>
              </p:cNvPr>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2" name="Freeform 419">
                <a:extLst>
                  <a:ext uri="{FF2B5EF4-FFF2-40B4-BE49-F238E27FC236}">
                    <a16:creationId xmlns:a16="http://schemas.microsoft.com/office/drawing/2014/main" id="{52D4B330-01EB-7E4B-F049-ADC0837E9AAA}"/>
                  </a:ext>
                </a:extLst>
              </p:cNvPr>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3" name="Freeform 420">
                <a:extLst>
                  <a:ext uri="{FF2B5EF4-FFF2-40B4-BE49-F238E27FC236}">
                    <a16:creationId xmlns:a16="http://schemas.microsoft.com/office/drawing/2014/main" id="{CDC0F74E-309F-1AD1-5490-E3DF832E22D3}"/>
                  </a:ext>
                </a:extLst>
              </p:cNvPr>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4" name="Freeform 421">
                <a:extLst>
                  <a:ext uri="{FF2B5EF4-FFF2-40B4-BE49-F238E27FC236}">
                    <a16:creationId xmlns:a16="http://schemas.microsoft.com/office/drawing/2014/main" id="{E9FABC42-894A-6BC5-08AF-C25A0610036A}"/>
                  </a:ext>
                </a:extLst>
              </p:cNvPr>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5" name="Freeform 422">
                <a:extLst>
                  <a:ext uri="{FF2B5EF4-FFF2-40B4-BE49-F238E27FC236}">
                    <a16:creationId xmlns:a16="http://schemas.microsoft.com/office/drawing/2014/main" id="{454A54F2-8EAD-EBB1-B1D0-9BB8848B16DF}"/>
                  </a:ext>
                </a:extLst>
              </p:cNvPr>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6" name="Freeform 423">
                <a:extLst>
                  <a:ext uri="{FF2B5EF4-FFF2-40B4-BE49-F238E27FC236}">
                    <a16:creationId xmlns:a16="http://schemas.microsoft.com/office/drawing/2014/main" id="{65AEA6D3-D658-58A5-8DEA-94E0C8B13FD4}"/>
                  </a:ext>
                </a:extLst>
              </p:cNvPr>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7" name="Freeform 424">
                <a:extLst>
                  <a:ext uri="{FF2B5EF4-FFF2-40B4-BE49-F238E27FC236}">
                    <a16:creationId xmlns:a16="http://schemas.microsoft.com/office/drawing/2014/main" id="{EF7CB33E-146B-7AC9-B259-217576EBD246}"/>
                  </a:ext>
                </a:extLst>
              </p:cNvPr>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8" name="Freeform 425">
                <a:extLst>
                  <a:ext uri="{FF2B5EF4-FFF2-40B4-BE49-F238E27FC236}">
                    <a16:creationId xmlns:a16="http://schemas.microsoft.com/office/drawing/2014/main" id="{28B46CAA-0200-E4D3-E133-774DAEC10778}"/>
                  </a:ext>
                </a:extLst>
              </p:cNvPr>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9" name="Freeform 426">
                <a:extLst>
                  <a:ext uri="{FF2B5EF4-FFF2-40B4-BE49-F238E27FC236}">
                    <a16:creationId xmlns:a16="http://schemas.microsoft.com/office/drawing/2014/main" id="{632446E6-65E0-DC5F-958D-F8121D83662B}"/>
                  </a:ext>
                </a:extLst>
              </p:cNvPr>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0" name="Freeform 427">
                <a:extLst>
                  <a:ext uri="{FF2B5EF4-FFF2-40B4-BE49-F238E27FC236}">
                    <a16:creationId xmlns:a16="http://schemas.microsoft.com/office/drawing/2014/main" id="{26CFDD2F-3552-0425-F242-5660F097BD19}"/>
                  </a:ext>
                </a:extLst>
              </p:cNvPr>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1" name="Freeform 428">
                <a:extLst>
                  <a:ext uri="{FF2B5EF4-FFF2-40B4-BE49-F238E27FC236}">
                    <a16:creationId xmlns:a16="http://schemas.microsoft.com/office/drawing/2014/main" id="{34B36468-99D9-79E3-BD7C-8DD365EE9D5D}"/>
                  </a:ext>
                </a:extLst>
              </p:cNvPr>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2" name="Freeform 429">
                <a:extLst>
                  <a:ext uri="{FF2B5EF4-FFF2-40B4-BE49-F238E27FC236}">
                    <a16:creationId xmlns:a16="http://schemas.microsoft.com/office/drawing/2014/main" id="{863CD24D-72FA-0077-18BB-DDA4ED25EFFE}"/>
                  </a:ext>
                </a:extLst>
              </p:cNvPr>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3" name="Freeform 430">
                <a:extLst>
                  <a:ext uri="{FF2B5EF4-FFF2-40B4-BE49-F238E27FC236}">
                    <a16:creationId xmlns:a16="http://schemas.microsoft.com/office/drawing/2014/main" id="{7FE21BAD-AF13-FD05-5C5D-28C2FC708E7D}"/>
                  </a:ext>
                </a:extLst>
              </p:cNvPr>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4" name="Freeform 431">
                <a:extLst>
                  <a:ext uri="{FF2B5EF4-FFF2-40B4-BE49-F238E27FC236}">
                    <a16:creationId xmlns:a16="http://schemas.microsoft.com/office/drawing/2014/main" id="{66B6B5BF-2EE5-71A0-5A03-085F0BD4419E}"/>
                  </a:ext>
                </a:extLst>
              </p:cNvPr>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5" name="Freeform 432">
                <a:extLst>
                  <a:ext uri="{FF2B5EF4-FFF2-40B4-BE49-F238E27FC236}">
                    <a16:creationId xmlns:a16="http://schemas.microsoft.com/office/drawing/2014/main" id="{C0FD0011-EFFC-22D1-234B-760E27CA097D}"/>
                  </a:ext>
                </a:extLst>
              </p:cNvPr>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6" name="Freeform 433">
                <a:extLst>
                  <a:ext uri="{FF2B5EF4-FFF2-40B4-BE49-F238E27FC236}">
                    <a16:creationId xmlns:a16="http://schemas.microsoft.com/office/drawing/2014/main" id="{4041831D-C5D1-91B2-A2F1-4F3F52E5BE77}"/>
                  </a:ext>
                </a:extLst>
              </p:cNvPr>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7" name="Freeform 434">
                <a:extLst>
                  <a:ext uri="{FF2B5EF4-FFF2-40B4-BE49-F238E27FC236}">
                    <a16:creationId xmlns:a16="http://schemas.microsoft.com/office/drawing/2014/main" id="{683EA09C-D639-3C9F-D75C-BA648130BBCE}"/>
                  </a:ext>
                </a:extLst>
              </p:cNvPr>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8" name="Freeform 435">
                <a:extLst>
                  <a:ext uri="{FF2B5EF4-FFF2-40B4-BE49-F238E27FC236}">
                    <a16:creationId xmlns:a16="http://schemas.microsoft.com/office/drawing/2014/main" id="{743FCF08-1B5E-4C3F-2513-DBA75758F105}"/>
                  </a:ext>
                </a:extLst>
              </p:cNvPr>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9" name="Freeform 436">
                <a:extLst>
                  <a:ext uri="{FF2B5EF4-FFF2-40B4-BE49-F238E27FC236}">
                    <a16:creationId xmlns:a16="http://schemas.microsoft.com/office/drawing/2014/main" id="{B3F62F10-007C-7CEF-26C1-ABAA945FC987}"/>
                  </a:ext>
                </a:extLst>
              </p:cNvPr>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0" name="Freeform 437">
                <a:extLst>
                  <a:ext uri="{FF2B5EF4-FFF2-40B4-BE49-F238E27FC236}">
                    <a16:creationId xmlns:a16="http://schemas.microsoft.com/office/drawing/2014/main" id="{EB826B3B-614B-1252-921B-33AD4CE8439D}"/>
                  </a:ext>
                </a:extLst>
              </p:cNvPr>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1" name="Freeform 438">
                <a:extLst>
                  <a:ext uri="{FF2B5EF4-FFF2-40B4-BE49-F238E27FC236}">
                    <a16:creationId xmlns:a16="http://schemas.microsoft.com/office/drawing/2014/main" id="{D94C701C-B9D0-138D-E8D2-772C2A5378DE}"/>
                  </a:ext>
                </a:extLst>
              </p:cNvPr>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2" name="Freeform 439">
                <a:extLst>
                  <a:ext uri="{FF2B5EF4-FFF2-40B4-BE49-F238E27FC236}">
                    <a16:creationId xmlns:a16="http://schemas.microsoft.com/office/drawing/2014/main" id="{34F70C38-9796-A1A5-FB45-A1925B800936}"/>
                  </a:ext>
                </a:extLst>
              </p:cNvPr>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3" name="Freeform 440">
                <a:extLst>
                  <a:ext uri="{FF2B5EF4-FFF2-40B4-BE49-F238E27FC236}">
                    <a16:creationId xmlns:a16="http://schemas.microsoft.com/office/drawing/2014/main" id="{65E20B54-523D-D703-28AC-27C72EBBF132}"/>
                  </a:ext>
                </a:extLst>
              </p:cNvPr>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4" name="Freeform 441">
                <a:extLst>
                  <a:ext uri="{FF2B5EF4-FFF2-40B4-BE49-F238E27FC236}">
                    <a16:creationId xmlns:a16="http://schemas.microsoft.com/office/drawing/2014/main" id="{34CCA361-7CE4-F102-89DF-9B8957C65CA8}"/>
                  </a:ext>
                </a:extLst>
              </p:cNvPr>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5" name="Freeform 442">
                <a:extLst>
                  <a:ext uri="{FF2B5EF4-FFF2-40B4-BE49-F238E27FC236}">
                    <a16:creationId xmlns:a16="http://schemas.microsoft.com/office/drawing/2014/main" id="{55A30810-C3D8-980D-982B-F94F43DDCE69}"/>
                  </a:ext>
                </a:extLst>
              </p:cNvPr>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6" name="Freeform 443">
                <a:extLst>
                  <a:ext uri="{FF2B5EF4-FFF2-40B4-BE49-F238E27FC236}">
                    <a16:creationId xmlns:a16="http://schemas.microsoft.com/office/drawing/2014/main" id="{CE5FD93F-40A3-7AB6-11D2-F92FFE780807}"/>
                  </a:ext>
                </a:extLst>
              </p:cNvPr>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7" name="Freeform 444">
                <a:extLst>
                  <a:ext uri="{FF2B5EF4-FFF2-40B4-BE49-F238E27FC236}">
                    <a16:creationId xmlns:a16="http://schemas.microsoft.com/office/drawing/2014/main" id="{3DF3AFD3-4988-BA52-89D2-50B63E9137BE}"/>
                  </a:ext>
                </a:extLst>
              </p:cNvPr>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8" name="Freeform 445">
                <a:extLst>
                  <a:ext uri="{FF2B5EF4-FFF2-40B4-BE49-F238E27FC236}">
                    <a16:creationId xmlns:a16="http://schemas.microsoft.com/office/drawing/2014/main" id="{9841260F-7E24-43AC-CAC7-55E2DD4C74D3}"/>
                  </a:ext>
                </a:extLst>
              </p:cNvPr>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9" name="Freeform 446">
                <a:extLst>
                  <a:ext uri="{FF2B5EF4-FFF2-40B4-BE49-F238E27FC236}">
                    <a16:creationId xmlns:a16="http://schemas.microsoft.com/office/drawing/2014/main" id="{AC5F4FC0-5BBB-C548-344C-B229F83745EA}"/>
                  </a:ext>
                </a:extLst>
              </p:cNvPr>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0" name="Freeform 447">
                <a:extLst>
                  <a:ext uri="{FF2B5EF4-FFF2-40B4-BE49-F238E27FC236}">
                    <a16:creationId xmlns:a16="http://schemas.microsoft.com/office/drawing/2014/main" id="{8BE315AA-E6DC-22C2-ABE9-1CAB2DA1B6F5}"/>
                  </a:ext>
                </a:extLst>
              </p:cNvPr>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1" name="Freeform 448">
                <a:extLst>
                  <a:ext uri="{FF2B5EF4-FFF2-40B4-BE49-F238E27FC236}">
                    <a16:creationId xmlns:a16="http://schemas.microsoft.com/office/drawing/2014/main" id="{5DFE7FAB-F078-D725-5B86-1D461DB4B53F}"/>
                  </a:ext>
                </a:extLst>
              </p:cNvPr>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2" name="Freeform 449">
                <a:extLst>
                  <a:ext uri="{FF2B5EF4-FFF2-40B4-BE49-F238E27FC236}">
                    <a16:creationId xmlns:a16="http://schemas.microsoft.com/office/drawing/2014/main" id="{9495F3A5-1020-A675-2A2B-1E497B3214EF}"/>
                  </a:ext>
                </a:extLst>
              </p:cNvPr>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3" name="Freeform 450">
                <a:extLst>
                  <a:ext uri="{FF2B5EF4-FFF2-40B4-BE49-F238E27FC236}">
                    <a16:creationId xmlns:a16="http://schemas.microsoft.com/office/drawing/2014/main" id="{E3697001-4BBC-A86A-B7E4-D16DE9DB9F51}"/>
                  </a:ext>
                </a:extLst>
              </p:cNvPr>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4" name="Freeform 451">
                <a:extLst>
                  <a:ext uri="{FF2B5EF4-FFF2-40B4-BE49-F238E27FC236}">
                    <a16:creationId xmlns:a16="http://schemas.microsoft.com/office/drawing/2014/main" id="{AD4B084D-5536-AE43-0F63-9DA62C7C3D1F}"/>
                  </a:ext>
                </a:extLst>
              </p:cNvPr>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5" name="Freeform 452">
                <a:extLst>
                  <a:ext uri="{FF2B5EF4-FFF2-40B4-BE49-F238E27FC236}">
                    <a16:creationId xmlns:a16="http://schemas.microsoft.com/office/drawing/2014/main" id="{C56A090B-5E10-A14C-63EE-7C5E7285A3A0}"/>
                  </a:ext>
                </a:extLst>
              </p:cNvPr>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6" name="Freeform 453">
                <a:extLst>
                  <a:ext uri="{FF2B5EF4-FFF2-40B4-BE49-F238E27FC236}">
                    <a16:creationId xmlns:a16="http://schemas.microsoft.com/office/drawing/2014/main" id="{D905A8D9-6DF2-C14B-BE09-A545E20A1D57}"/>
                  </a:ext>
                </a:extLst>
              </p:cNvPr>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7" name="Freeform 454">
                <a:extLst>
                  <a:ext uri="{FF2B5EF4-FFF2-40B4-BE49-F238E27FC236}">
                    <a16:creationId xmlns:a16="http://schemas.microsoft.com/office/drawing/2014/main" id="{20ACC2B0-5621-14F5-9395-A3E2CE916972}"/>
                  </a:ext>
                </a:extLst>
              </p:cNvPr>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8" name="Freeform 455">
                <a:extLst>
                  <a:ext uri="{FF2B5EF4-FFF2-40B4-BE49-F238E27FC236}">
                    <a16:creationId xmlns:a16="http://schemas.microsoft.com/office/drawing/2014/main" id="{84C96BA4-EF50-81DC-F294-BC5E5197025C}"/>
                  </a:ext>
                </a:extLst>
              </p:cNvPr>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9" name="Freeform 456">
                <a:extLst>
                  <a:ext uri="{FF2B5EF4-FFF2-40B4-BE49-F238E27FC236}">
                    <a16:creationId xmlns:a16="http://schemas.microsoft.com/office/drawing/2014/main" id="{9D36BACA-8819-B08A-92B0-D7EEA86FB8A7}"/>
                  </a:ext>
                </a:extLst>
              </p:cNvPr>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0" name="Freeform 457">
                <a:extLst>
                  <a:ext uri="{FF2B5EF4-FFF2-40B4-BE49-F238E27FC236}">
                    <a16:creationId xmlns:a16="http://schemas.microsoft.com/office/drawing/2014/main" id="{64EEDAB8-5EBE-67DC-69E8-20E70B49DA2E}"/>
                  </a:ext>
                </a:extLst>
              </p:cNvPr>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1" name="Freeform 458">
                <a:extLst>
                  <a:ext uri="{FF2B5EF4-FFF2-40B4-BE49-F238E27FC236}">
                    <a16:creationId xmlns:a16="http://schemas.microsoft.com/office/drawing/2014/main" id="{9AB45B04-C6FE-4951-6223-A5EC3066D5D0}"/>
                  </a:ext>
                </a:extLst>
              </p:cNvPr>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2" name="Freeform 459">
                <a:extLst>
                  <a:ext uri="{FF2B5EF4-FFF2-40B4-BE49-F238E27FC236}">
                    <a16:creationId xmlns:a16="http://schemas.microsoft.com/office/drawing/2014/main" id="{456036FA-7174-3EB5-0C17-F1DE56CF369D}"/>
                  </a:ext>
                </a:extLst>
              </p:cNvPr>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3" name="Freeform 460">
                <a:extLst>
                  <a:ext uri="{FF2B5EF4-FFF2-40B4-BE49-F238E27FC236}">
                    <a16:creationId xmlns:a16="http://schemas.microsoft.com/office/drawing/2014/main" id="{9E19C636-04A8-75ED-B870-E7D230879584}"/>
                  </a:ext>
                </a:extLst>
              </p:cNvPr>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4" name="Freeform 461">
                <a:extLst>
                  <a:ext uri="{FF2B5EF4-FFF2-40B4-BE49-F238E27FC236}">
                    <a16:creationId xmlns:a16="http://schemas.microsoft.com/office/drawing/2014/main" id="{F26FD2EE-9522-F3D6-1DFF-EF096099B6B6}"/>
                  </a:ext>
                </a:extLst>
              </p:cNvPr>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5" name="Freeform 462">
                <a:extLst>
                  <a:ext uri="{FF2B5EF4-FFF2-40B4-BE49-F238E27FC236}">
                    <a16:creationId xmlns:a16="http://schemas.microsoft.com/office/drawing/2014/main" id="{28B71747-21E5-76AF-CE43-BA1D0EB1C443}"/>
                  </a:ext>
                </a:extLst>
              </p:cNvPr>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6" name="Oval 463">
                <a:extLst>
                  <a:ext uri="{FF2B5EF4-FFF2-40B4-BE49-F238E27FC236}">
                    <a16:creationId xmlns:a16="http://schemas.microsoft.com/office/drawing/2014/main" id="{9CB314B0-4986-E0A0-8E7C-6CDACCAF85E6}"/>
                  </a:ext>
                </a:extLst>
              </p:cNvPr>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7" name="Oval 464">
                <a:extLst>
                  <a:ext uri="{FF2B5EF4-FFF2-40B4-BE49-F238E27FC236}">
                    <a16:creationId xmlns:a16="http://schemas.microsoft.com/office/drawing/2014/main" id="{209E2404-026C-E2FA-91C9-F95A189E0E31}"/>
                  </a:ext>
                </a:extLst>
              </p:cNvPr>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8" name="Oval 465">
                <a:extLst>
                  <a:ext uri="{FF2B5EF4-FFF2-40B4-BE49-F238E27FC236}">
                    <a16:creationId xmlns:a16="http://schemas.microsoft.com/office/drawing/2014/main" id="{85EAD32A-83A4-856D-D4C9-D699D649EFC8}"/>
                  </a:ext>
                </a:extLst>
              </p:cNvPr>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9" name="Freeform 466">
                <a:extLst>
                  <a:ext uri="{FF2B5EF4-FFF2-40B4-BE49-F238E27FC236}">
                    <a16:creationId xmlns:a16="http://schemas.microsoft.com/office/drawing/2014/main" id="{D67787BF-2114-9816-9EA3-013CEBDAE8E9}"/>
                  </a:ext>
                </a:extLst>
              </p:cNvPr>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0" name="Freeform 467">
                <a:extLst>
                  <a:ext uri="{FF2B5EF4-FFF2-40B4-BE49-F238E27FC236}">
                    <a16:creationId xmlns:a16="http://schemas.microsoft.com/office/drawing/2014/main" id="{43B01EA2-89F0-0C10-2866-AE7965615EE0}"/>
                  </a:ext>
                </a:extLst>
              </p:cNvPr>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1" name="Freeform 468">
                <a:extLst>
                  <a:ext uri="{FF2B5EF4-FFF2-40B4-BE49-F238E27FC236}">
                    <a16:creationId xmlns:a16="http://schemas.microsoft.com/office/drawing/2014/main" id="{FEB62CC4-0E16-70D3-E411-4E8DBFB87190}"/>
                  </a:ext>
                </a:extLst>
              </p:cNvPr>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2" name="Freeform 469">
                <a:extLst>
                  <a:ext uri="{FF2B5EF4-FFF2-40B4-BE49-F238E27FC236}">
                    <a16:creationId xmlns:a16="http://schemas.microsoft.com/office/drawing/2014/main" id="{5CC760B6-5ABC-A33C-5DAF-823FB087650E}"/>
                  </a:ext>
                </a:extLst>
              </p:cNvPr>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3" name="Freeform 470">
                <a:extLst>
                  <a:ext uri="{FF2B5EF4-FFF2-40B4-BE49-F238E27FC236}">
                    <a16:creationId xmlns:a16="http://schemas.microsoft.com/office/drawing/2014/main" id="{E2A611F2-84DC-FFDF-484C-CFEB5941B15B}"/>
                  </a:ext>
                </a:extLst>
              </p:cNvPr>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4" name="Freeform 471">
                <a:extLst>
                  <a:ext uri="{FF2B5EF4-FFF2-40B4-BE49-F238E27FC236}">
                    <a16:creationId xmlns:a16="http://schemas.microsoft.com/office/drawing/2014/main" id="{D9CD85C1-5F4C-3256-E6E0-1099005DF7D9}"/>
                  </a:ext>
                </a:extLst>
              </p:cNvPr>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5" name="Freeform 472">
                <a:extLst>
                  <a:ext uri="{FF2B5EF4-FFF2-40B4-BE49-F238E27FC236}">
                    <a16:creationId xmlns:a16="http://schemas.microsoft.com/office/drawing/2014/main" id="{C9BD2B87-0CAE-942A-ABE5-D8B3A091732C}"/>
                  </a:ext>
                </a:extLst>
              </p:cNvPr>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6" name="Freeform 473">
                <a:extLst>
                  <a:ext uri="{FF2B5EF4-FFF2-40B4-BE49-F238E27FC236}">
                    <a16:creationId xmlns:a16="http://schemas.microsoft.com/office/drawing/2014/main" id="{6F662A8D-8C73-9188-DCF7-D501A6B84A18}"/>
                  </a:ext>
                </a:extLst>
              </p:cNvPr>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7" name="Freeform 474">
                <a:extLst>
                  <a:ext uri="{FF2B5EF4-FFF2-40B4-BE49-F238E27FC236}">
                    <a16:creationId xmlns:a16="http://schemas.microsoft.com/office/drawing/2014/main" id="{77DFA03C-421F-ACFE-1A8A-B528F5D45A3E}"/>
                  </a:ext>
                </a:extLst>
              </p:cNvPr>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8" name="Freeform 475">
                <a:extLst>
                  <a:ext uri="{FF2B5EF4-FFF2-40B4-BE49-F238E27FC236}">
                    <a16:creationId xmlns:a16="http://schemas.microsoft.com/office/drawing/2014/main" id="{9AAAA7E0-64D8-99E7-333A-27F7338A449B}"/>
                  </a:ext>
                </a:extLst>
              </p:cNvPr>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9" name="Freeform 476">
                <a:extLst>
                  <a:ext uri="{FF2B5EF4-FFF2-40B4-BE49-F238E27FC236}">
                    <a16:creationId xmlns:a16="http://schemas.microsoft.com/office/drawing/2014/main" id="{E110F861-3BB8-662E-B0F2-D4BE0F7B19C5}"/>
                  </a:ext>
                </a:extLst>
              </p:cNvPr>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0" name="Freeform 477">
                <a:extLst>
                  <a:ext uri="{FF2B5EF4-FFF2-40B4-BE49-F238E27FC236}">
                    <a16:creationId xmlns:a16="http://schemas.microsoft.com/office/drawing/2014/main" id="{396ED617-B29E-64E2-1AFD-6720B5FC5AA0}"/>
                  </a:ext>
                </a:extLst>
              </p:cNvPr>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1" name="Freeform 478">
                <a:extLst>
                  <a:ext uri="{FF2B5EF4-FFF2-40B4-BE49-F238E27FC236}">
                    <a16:creationId xmlns:a16="http://schemas.microsoft.com/office/drawing/2014/main" id="{96ACE4C7-62D2-37C1-CD73-8B0D8002254D}"/>
                  </a:ext>
                </a:extLst>
              </p:cNvPr>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2" name="Freeform 479">
                <a:extLst>
                  <a:ext uri="{FF2B5EF4-FFF2-40B4-BE49-F238E27FC236}">
                    <a16:creationId xmlns:a16="http://schemas.microsoft.com/office/drawing/2014/main" id="{8F8C7ED9-C592-D0E7-6BF5-5F849AF5E818}"/>
                  </a:ext>
                </a:extLst>
              </p:cNvPr>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3" name="Freeform 480">
                <a:extLst>
                  <a:ext uri="{FF2B5EF4-FFF2-40B4-BE49-F238E27FC236}">
                    <a16:creationId xmlns:a16="http://schemas.microsoft.com/office/drawing/2014/main" id="{2E109427-11A3-ABAB-6DDD-08C67C31A5E4}"/>
                  </a:ext>
                </a:extLst>
              </p:cNvPr>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4" name="Freeform 481">
                <a:extLst>
                  <a:ext uri="{FF2B5EF4-FFF2-40B4-BE49-F238E27FC236}">
                    <a16:creationId xmlns:a16="http://schemas.microsoft.com/office/drawing/2014/main" id="{DD380B94-C399-B6F1-588B-E8C5571D45E7}"/>
                  </a:ext>
                </a:extLst>
              </p:cNvPr>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5" name="Freeform 482">
                <a:extLst>
                  <a:ext uri="{FF2B5EF4-FFF2-40B4-BE49-F238E27FC236}">
                    <a16:creationId xmlns:a16="http://schemas.microsoft.com/office/drawing/2014/main" id="{7EC5F2A1-F41D-28B5-7AE4-01914CEC7022}"/>
                  </a:ext>
                </a:extLst>
              </p:cNvPr>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6" name="Freeform 483">
                <a:extLst>
                  <a:ext uri="{FF2B5EF4-FFF2-40B4-BE49-F238E27FC236}">
                    <a16:creationId xmlns:a16="http://schemas.microsoft.com/office/drawing/2014/main" id="{E7DCC8F6-D462-0DE3-2C4E-97938E58014F}"/>
                  </a:ext>
                </a:extLst>
              </p:cNvPr>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7" name="Freeform 484">
                <a:extLst>
                  <a:ext uri="{FF2B5EF4-FFF2-40B4-BE49-F238E27FC236}">
                    <a16:creationId xmlns:a16="http://schemas.microsoft.com/office/drawing/2014/main" id="{E9E6E789-FB58-497C-EA79-2389020D78DD}"/>
                  </a:ext>
                </a:extLst>
              </p:cNvPr>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8" name="Freeform 485">
                <a:extLst>
                  <a:ext uri="{FF2B5EF4-FFF2-40B4-BE49-F238E27FC236}">
                    <a16:creationId xmlns:a16="http://schemas.microsoft.com/office/drawing/2014/main" id="{7363B1C0-5B05-7AEE-3BD2-C11BBAB48586}"/>
                  </a:ext>
                </a:extLst>
              </p:cNvPr>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9" name="Freeform 486">
                <a:extLst>
                  <a:ext uri="{FF2B5EF4-FFF2-40B4-BE49-F238E27FC236}">
                    <a16:creationId xmlns:a16="http://schemas.microsoft.com/office/drawing/2014/main" id="{33D12231-F815-6175-634D-79F5BAAF530F}"/>
                  </a:ext>
                </a:extLst>
              </p:cNvPr>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0" name="Freeform 487">
                <a:extLst>
                  <a:ext uri="{FF2B5EF4-FFF2-40B4-BE49-F238E27FC236}">
                    <a16:creationId xmlns:a16="http://schemas.microsoft.com/office/drawing/2014/main" id="{6B9E419D-3024-0100-F553-27221CEFD5B9}"/>
                  </a:ext>
                </a:extLst>
              </p:cNvPr>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1" name="Freeform 488">
                <a:extLst>
                  <a:ext uri="{FF2B5EF4-FFF2-40B4-BE49-F238E27FC236}">
                    <a16:creationId xmlns:a16="http://schemas.microsoft.com/office/drawing/2014/main" id="{F841153C-4EBC-2970-158D-A18E7BE858DB}"/>
                  </a:ext>
                </a:extLst>
              </p:cNvPr>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2" name="Freeform 489">
                <a:extLst>
                  <a:ext uri="{FF2B5EF4-FFF2-40B4-BE49-F238E27FC236}">
                    <a16:creationId xmlns:a16="http://schemas.microsoft.com/office/drawing/2014/main" id="{CD6B3C5F-3EA3-E50A-A695-31204CAD35A6}"/>
                  </a:ext>
                </a:extLst>
              </p:cNvPr>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3" name="Freeform 490">
                <a:extLst>
                  <a:ext uri="{FF2B5EF4-FFF2-40B4-BE49-F238E27FC236}">
                    <a16:creationId xmlns:a16="http://schemas.microsoft.com/office/drawing/2014/main" id="{92478096-47F3-6A62-6AFF-25383AE761F7}"/>
                  </a:ext>
                </a:extLst>
              </p:cNvPr>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4" name="Freeform 491">
                <a:extLst>
                  <a:ext uri="{FF2B5EF4-FFF2-40B4-BE49-F238E27FC236}">
                    <a16:creationId xmlns:a16="http://schemas.microsoft.com/office/drawing/2014/main" id="{E4460AEB-BE78-563A-B6EB-BF2A3429C006}"/>
                  </a:ext>
                </a:extLst>
              </p:cNvPr>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5" name="Freeform 492">
                <a:extLst>
                  <a:ext uri="{FF2B5EF4-FFF2-40B4-BE49-F238E27FC236}">
                    <a16:creationId xmlns:a16="http://schemas.microsoft.com/office/drawing/2014/main" id="{BB53A6E7-9550-B3C3-D014-4B0E5024CD41}"/>
                  </a:ext>
                </a:extLst>
              </p:cNvPr>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6" name="Freeform 493">
                <a:extLst>
                  <a:ext uri="{FF2B5EF4-FFF2-40B4-BE49-F238E27FC236}">
                    <a16:creationId xmlns:a16="http://schemas.microsoft.com/office/drawing/2014/main" id="{F36BCFA2-ECD5-A0B3-940F-1A81776FDF1D}"/>
                  </a:ext>
                </a:extLst>
              </p:cNvPr>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7" name="Freeform 494">
                <a:extLst>
                  <a:ext uri="{FF2B5EF4-FFF2-40B4-BE49-F238E27FC236}">
                    <a16:creationId xmlns:a16="http://schemas.microsoft.com/office/drawing/2014/main" id="{434F872D-94ED-62F9-E7A9-1159A5D55211}"/>
                  </a:ext>
                </a:extLst>
              </p:cNvPr>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8" name="Freeform 495">
                <a:extLst>
                  <a:ext uri="{FF2B5EF4-FFF2-40B4-BE49-F238E27FC236}">
                    <a16:creationId xmlns:a16="http://schemas.microsoft.com/office/drawing/2014/main" id="{57393A34-1B69-A5DF-CAA8-3B977BAE0831}"/>
                  </a:ext>
                </a:extLst>
              </p:cNvPr>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9" name="Freeform 496">
                <a:extLst>
                  <a:ext uri="{FF2B5EF4-FFF2-40B4-BE49-F238E27FC236}">
                    <a16:creationId xmlns:a16="http://schemas.microsoft.com/office/drawing/2014/main" id="{AC302D45-C872-F6EC-CB56-7346ACB68797}"/>
                  </a:ext>
                </a:extLst>
              </p:cNvPr>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0" name="Freeform 497">
                <a:extLst>
                  <a:ext uri="{FF2B5EF4-FFF2-40B4-BE49-F238E27FC236}">
                    <a16:creationId xmlns:a16="http://schemas.microsoft.com/office/drawing/2014/main" id="{6CD2A0DF-8899-F9DE-8C83-36FEF541924E}"/>
                  </a:ext>
                </a:extLst>
              </p:cNvPr>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1" name="Freeform 498">
                <a:extLst>
                  <a:ext uri="{FF2B5EF4-FFF2-40B4-BE49-F238E27FC236}">
                    <a16:creationId xmlns:a16="http://schemas.microsoft.com/office/drawing/2014/main" id="{76DB7DCB-A918-D2E3-DCCB-2EBF3B3D9E84}"/>
                  </a:ext>
                </a:extLst>
              </p:cNvPr>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2" name="Freeform 499">
                <a:extLst>
                  <a:ext uri="{FF2B5EF4-FFF2-40B4-BE49-F238E27FC236}">
                    <a16:creationId xmlns:a16="http://schemas.microsoft.com/office/drawing/2014/main" id="{FBFDDCC3-2093-CB34-B455-72914EEA2736}"/>
                  </a:ext>
                </a:extLst>
              </p:cNvPr>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3" name="Freeform 500">
                <a:extLst>
                  <a:ext uri="{FF2B5EF4-FFF2-40B4-BE49-F238E27FC236}">
                    <a16:creationId xmlns:a16="http://schemas.microsoft.com/office/drawing/2014/main" id="{305BFC22-34AF-88E9-774C-07FB7B825B7E}"/>
                  </a:ext>
                </a:extLst>
              </p:cNvPr>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4" name="Freeform 501">
                <a:extLst>
                  <a:ext uri="{FF2B5EF4-FFF2-40B4-BE49-F238E27FC236}">
                    <a16:creationId xmlns:a16="http://schemas.microsoft.com/office/drawing/2014/main" id="{3CD0FDFC-5DB2-807A-A6F4-CB040E1744AD}"/>
                  </a:ext>
                </a:extLst>
              </p:cNvPr>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5" name="Freeform 502">
                <a:extLst>
                  <a:ext uri="{FF2B5EF4-FFF2-40B4-BE49-F238E27FC236}">
                    <a16:creationId xmlns:a16="http://schemas.microsoft.com/office/drawing/2014/main" id="{DD88612D-7122-C9A7-2AB5-89900C4CA87F}"/>
                  </a:ext>
                </a:extLst>
              </p:cNvPr>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6" name="Freeform 503">
                <a:extLst>
                  <a:ext uri="{FF2B5EF4-FFF2-40B4-BE49-F238E27FC236}">
                    <a16:creationId xmlns:a16="http://schemas.microsoft.com/office/drawing/2014/main" id="{1A924389-FC7A-49ED-EA4A-2B6D6AC89A7B}"/>
                  </a:ext>
                </a:extLst>
              </p:cNvPr>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7" name="Freeform 504">
                <a:extLst>
                  <a:ext uri="{FF2B5EF4-FFF2-40B4-BE49-F238E27FC236}">
                    <a16:creationId xmlns:a16="http://schemas.microsoft.com/office/drawing/2014/main" id="{EE8870A0-602E-3CA1-468E-E53C96692C34}"/>
                  </a:ext>
                </a:extLst>
              </p:cNvPr>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8" name="Freeform 505">
                <a:extLst>
                  <a:ext uri="{FF2B5EF4-FFF2-40B4-BE49-F238E27FC236}">
                    <a16:creationId xmlns:a16="http://schemas.microsoft.com/office/drawing/2014/main" id="{31C81DE4-90C1-DB0F-5A11-E55D99F72E82}"/>
                  </a:ext>
                </a:extLst>
              </p:cNvPr>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9" name="Freeform 506">
                <a:extLst>
                  <a:ext uri="{FF2B5EF4-FFF2-40B4-BE49-F238E27FC236}">
                    <a16:creationId xmlns:a16="http://schemas.microsoft.com/office/drawing/2014/main" id="{085B0EF2-FB51-43D3-0F88-EEBEF206E118}"/>
                  </a:ext>
                </a:extLst>
              </p:cNvPr>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0" name="Freeform 507">
                <a:extLst>
                  <a:ext uri="{FF2B5EF4-FFF2-40B4-BE49-F238E27FC236}">
                    <a16:creationId xmlns:a16="http://schemas.microsoft.com/office/drawing/2014/main" id="{59F1CA98-185D-775D-41DB-4324475BA892}"/>
                  </a:ext>
                </a:extLst>
              </p:cNvPr>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1" name="Freeform 508">
                <a:extLst>
                  <a:ext uri="{FF2B5EF4-FFF2-40B4-BE49-F238E27FC236}">
                    <a16:creationId xmlns:a16="http://schemas.microsoft.com/office/drawing/2014/main" id="{D5404AF1-6996-FC9D-4D3A-912A73CD25D2}"/>
                  </a:ext>
                </a:extLst>
              </p:cNvPr>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2" name="Freeform 509">
                <a:extLst>
                  <a:ext uri="{FF2B5EF4-FFF2-40B4-BE49-F238E27FC236}">
                    <a16:creationId xmlns:a16="http://schemas.microsoft.com/office/drawing/2014/main" id="{5235E48A-F423-DB44-0083-E3AAC2F846ED}"/>
                  </a:ext>
                </a:extLst>
              </p:cNvPr>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3" name="Freeform 510">
                <a:extLst>
                  <a:ext uri="{FF2B5EF4-FFF2-40B4-BE49-F238E27FC236}">
                    <a16:creationId xmlns:a16="http://schemas.microsoft.com/office/drawing/2014/main" id="{7E07E4F2-2F19-03EC-D2D1-EE273D339F43}"/>
                  </a:ext>
                </a:extLst>
              </p:cNvPr>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4" name="Freeform 511">
                <a:extLst>
                  <a:ext uri="{FF2B5EF4-FFF2-40B4-BE49-F238E27FC236}">
                    <a16:creationId xmlns:a16="http://schemas.microsoft.com/office/drawing/2014/main" id="{D347D678-5CF4-0D8D-1C1E-F9F2C4904BAD}"/>
                  </a:ext>
                </a:extLst>
              </p:cNvPr>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5" name="Freeform 512">
                <a:extLst>
                  <a:ext uri="{FF2B5EF4-FFF2-40B4-BE49-F238E27FC236}">
                    <a16:creationId xmlns:a16="http://schemas.microsoft.com/office/drawing/2014/main" id="{2FA58AA0-9D67-4C27-6B1D-939CBC774C9D}"/>
                  </a:ext>
                </a:extLst>
              </p:cNvPr>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6" name="Freeform 513">
                <a:extLst>
                  <a:ext uri="{FF2B5EF4-FFF2-40B4-BE49-F238E27FC236}">
                    <a16:creationId xmlns:a16="http://schemas.microsoft.com/office/drawing/2014/main" id="{7495DAFC-0910-1E31-8DD6-EBBE1613B64E}"/>
                  </a:ext>
                </a:extLst>
              </p:cNvPr>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7" name="Freeform 514">
                <a:extLst>
                  <a:ext uri="{FF2B5EF4-FFF2-40B4-BE49-F238E27FC236}">
                    <a16:creationId xmlns:a16="http://schemas.microsoft.com/office/drawing/2014/main" id="{875967B0-CC50-02DF-8A2F-C921635FBCAF}"/>
                  </a:ext>
                </a:extLst>
              </p:cNvPr>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8" name="Freeform 515">
                <a:extLst>
                  <a:ext uri="{FF2B5EF4-FFF2-40B4-BE49-F238E27FC236}">
                    <a16:creationId xmlns:a16="http://schemas.microsoft.com/office/drawing/2014/main" id="{547E3160-D5F4-3201-B5A2-9B46E346575B}"/>
                  </a:ext>
                </a:extLst>
              </p:cNvPr>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49" name="Freeform 516">
                <a:extLst>
                  <a:ext uri="{FF2B5EF4-FFF2-40B4-BE49-F238E27FC236}">
                    <a16:creationId xmlns:a16="http://schemas.microsoft.com/office/drawing/2014/main" id="{3360E73C-B1AD-1D04-ED9B-B72867155412}"/>
                  </a:ext>
                </a:extLst>
              </p:cNvPr>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1293" name="Oval 517">
              <a:extLst>
                <a:ext uri="{FF2B5EF4-FFF2-40B4-BE49-F238E27FC236}">
                  <a16:creationId xmlns:a16="http://schemas.microsoft.com/office/drawing/2014/main" id="{7F052D94-E13D-E191-D71A-9581EE91D5CD}"/>
                </a:ext>
              </a:extLst>
            </p:cNvPr>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4" name="Oval 518">
              <a:extLst>
                <a:ext uri="{FF2B5EF4-FFF2-40B4-BE49-F238E27FC236}">
                  <a16:creationId xmlns:a16="http://schemas.microsoft.com/office/drawing/2014/main" id="{6ED929BF-5F3E-5125-542B-6E9B9B97549A}"/>
                </a:ext>
              </a:extLst>
            </p:cNvPr>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5" name="Oval 519">
              <a:extLst>
                <a:ext uri="{FF2B5EF4-FFF2-40B4-BE49-F238E27FC236}">
                  <a16:creationId xmlns:a16="http://schemas.microsoft.com/office/drawing/2014/main" id="{B4B466CD-9401-AE65-159A-874A1FC70D85}"/>
                </a:ext>
              </a:extLst>
            </p:cNvPr>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6" name="Freeform 520">
              <a:extLst>
                <a:ext uri="{FF2B5EF4-FFF2-40B4-BE49-F238E27FC236}">
                  <a16:creationId xmlns:a16="http://schemas.microsoft.com/office/drawing/2014/main" id="{2042EF28-61C6-312E-237D-5A9A337234B3}"/>
                </a:ext>
              </a:extLst>
            </p:cNvPr>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7" name="Freeform 521">
              <a:extLst>
                <a:ext uri="{FF2B5EF4-FFF2-40B4-BE49-F238E27FC236}">
                  <a16:creationId xmlns:a16="http://schemas.microsoft.com/office/drawing/2014/main" id="{47652A30-5A34-1809-AC9C-5DA5F50B2F5D}"/>
                </a:ext>
              </a:extLst>
            </p:cNvPr>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8" name="Freeform 522">
              <a:extLst>
                <a:ext uri="{FF2B5EF4-FFF2-40B4-BE49-F238E27FC236}">
                  <a16:creationId xmlns:a16="http://schemas.microsoft.com/office/drawing/2014/main" id="{00279734-3334-AFEF-7AFE-33C62AB10CE4}"/>
                </a:ext>
              </a:extLst>
            </p:cNvPr>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9" name="Freeform 523">
              <a:extLst>
                <a:ext uri="{FF2B5EF4-FFF2-40B4-BE49-F238E27FC236}">
                  <a16:creationId xmlns:a16="http://schemas.microsoft.com/office/drawing/2014/main" id="{DEEB1D2B-0A96-B4B8-C235-43582D5CDF98}"/>
                </a:ext>
              </a:extLst>
            </p:cNvPr>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0" name="Freeform 524">
              <a:extLst>
                <a:ext uri="{FF2B5EF4-FFF2-40B4-BE49-F238E27FC236}">
                  <a16:creationId xmlns:a16="http://schemas.microsoft.com/office/drawing/2014/main" id="{39D5A142-CAAF-61D9-D46B-D9DEBF3EC84A}"/>
                </a:ext>
              </a:extLst>
            </p:cNvPr>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1" name="Freeform 525">
              <a:extLst>
                <a:ext uri="{FF2B5EF4-FFF2-40B4-BE49-F238E27FC236}">
                  <a16:creationId xmlns:a16="http://schemas.microsoft.com/office/drawing/2014/main" id="{16A4E450-C2A8-D628-2B0D-228D5EAB5B13}"/>
                </a:ext>
              </a:extLst>
            </p:cNvPr>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2" name="Freeform 526">
              <a:extLst>
                <a:ext uri="{FF2B5EF4-FFF2-40B4-BE49-F238E27FC236}">
                  <a16:creationId xmlns:a16="http://schemas.microsoft.com/office/drawing/2014/main" id="{08BD516A-26EF-9B17-49D9-AFA551303CBB}"/>
                </a:ext>
              </a:extLst>
            </p:cNvPr>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3" name="Freeform 527">
              <a:extLst>
                <a:ext uri="{FF2B5EF4-FFF2-40B4-BE49-F238E27FC236}">
                  <a16:creationId xmlns:a16="http://schemas.microsoft.com/office/drawing/2014/main" id="{BABD2EDA-B046-3AE2-9247-399190A55B74}"/>
                </a:ext>
              </a:extLst>
            </p:cNvPr>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4" name="Freeform 528">
              <a:extLst>
                <a:ext uri="{FF2B5EF4-FFF2-40B4-BE49-F238E27FC236}">
                  <a16:creationId xmlns:a16="http://schemas.microsoft.com/office/drawing/2014/main" id="{85722B19-1851-665F-9F40-D257F8ED0B88}"/>
                </a:ext>
              </a:extLst>
            </p:cNvPr>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5" name="Freeform 529">
              <a:extLst>
                <a:ext uri="{FF2B5EF4-FFF2-40B4-BE49-F238E27FC236}">
                  <a16:creationId xmlns:a16="http://schemas.microsoft.com/office/drawing/2014/main" id="{31C898A1-9D88-64AF-B125-57347F47275E}"/>
                </a:ext>
              </a:extLst>
            </p:cNvPr>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6" name="Freeform 530">
              <a:extLst>
                <a:ext uri="{FF2B5EF4-FFF2-40B4-BE49-F238E27FC236}">
                  <a16:creationId xmlns:a16="http://schemas.microsoft.com/office/drawing/2014/main" id="{DF0E62E2-3A4B-7660-B862-62808DEEB511}"/>
                </a:ext>
              </a:extLst>
            </p:cNvPr>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7" name="Freeform 531">
              <a:extLst>
                <a:ext uri="{FF2B5EF4-FFF2-40B4-BE49-F238E27FC236}">
                  <a16:creationId xmlns:a16="http://schemas.microsoft.com/office/drawing/2014/main" id="{CD2A9AAA-DCAB-DA75-85F7-02AC0BE701E3}"/>
                </a:ext>
              </a:extLst>
            </p:cNvPr>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8" name="Freeform 532">
              <a:extLst>
                <a:ext uri="{FF2B5EF4-FFF2-40B4-BE49-F238E27FC236}">
                  <a16:creationId xmlns:a16="http://schemas.microsoft.com/office/drawing/2014/main" id="{D7297EC7-B73B-2139-9975-D0B931852882}"/>
                </a:ext>
              </a:extLst>
            </p:cNvPr>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9" name="Freeform 533">
              <a:extLst>
                <a:ext uri="{FF2B5EF4-FFF2-40B4-BE49-F238E27FC236}">
                  <a16:creationId xmlns:a16="http://schemas.microsoft.com/office/drawing/2014/main" id="{37602640-0027-53FA-5BA9-425DB5022DF4}"/>
                </a:ext>
              </a:extLst>
            </p:cNvPr>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0" name="Freeform 534">
              <a:extLst>
                <a:ext uri="{FF2B5EF4-FFF2-40B4-BE49-F238E27FC236}">
                  <a16:creationId xmlns:a16="http://schemas.microsoft.com/office/drawing/2014/main" id="{49E7D21A-1C56-245C-79B1-0549135E611A}"/>
                </a:ext>
              </a:extLst>
            </p:cNvPr>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1" name="Freeform 535">
              <a:extLst>
                <a:ext uri="{FF2B5EF4-FFF2-40B4-BE49-F238E27FC236}">
                  <a16:creationId xmlns:a16="http://schemas.microsoft.com/office/drawing/2014/main" id="{3EB0A1F8-EC63-D3B9-0AB3-384C537AC801}"/>
                </a:ext>
              </a:extLst>
            </p:cNvPr>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2" name="Freeform 536">
              <a:extLst>
                <a:ext uri="{FF2B5EF4-FFF2-40B4-BE49-F238E27FC236}">
                  <a16:creationId xmlns:a16="http://schemas.microsoft.com/office/drawing/2014/main" id="{D291D02A-AD36-6204-9C5F-94E327322DDD}"/>
                </a:ext>
              </a:extLst>
            </p:cNvPr>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3" name="Freeform 537">
              <a:extLst>
                <a:ext uri="{FF2B5EF4-FFF2-40B4-BE49-F238E27FC236}">
                  <a16:creationId xmlns:a16="http://schemas.microsoft.com/office/drawing/2014/main" id="{D05D83A1-D12D-9099-359D-D9ADD663B45B}"/>
                </a:ext>
              </a:extLst>
            </p:cNvPr>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4" name="Freeform 538">
              <a:extLst>
                <a:ext uri="{FF2B5EF4-FFF2-40B4-BE49-F238E27FC236}">
                  <a16:creationId xmlns:a16="http://schemas.microsoft.com/office/drawing/2014/main" id="{BF1099C2-8008-4565-55F5-E9CC2DB019B9}"/>
                </a:ext>
              </a:extLst>
            </p:cNvPr>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5" name="Freeform 539">
              <a:extLst>
                <a:ext uri="{FF2B5EF4-FFF2-40B4-BE49-F238E27FC236}">
                  <a16:creationId xmlns:a16="http://schemas.microsoft.com/office/drawing/2014/main" id="{84B37B1A-8370-A76F-EF75-9AB2670DB535}"/>
                </a:ext>
              </a:extLst>
            </p:cNvPr>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6" name="Freeform 540">
              <a:extLst>
                <a:ext uri="{FF2B5EF4-FFF2-40B4-BE49-F238E27FC236}">
                  <a16:creationId xmlns:a16="http://schemas.microsoft.com/office/drawing/2014/main" id="{D2780F73-367D-5D0A-6E17-9B25C0FC372F}"/>
                </a:ext>
              </a:extLst>
            </p:cNvPr>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7" name="Freeform 541">
              <a:extLst>
                <a:ext uri="{FF2B5EF4-FFF2-40B4-BE49-F238E27FC236}">
                  <a16:creationId xmlns:a16="http://schemas.microsoft.com/office/drawing/2014/main" id="{EC259741-59FA-ABA6-A3C5-D2E3992322F8}"/>
                </a:ext>
              </a:extLst>
            </p:cNvPr>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8" name="Freeform 542">
              <a:extLst>
                <a:ext uri="{FF2B5EF4-FFF2-40B4-BE49-F238E27FC236}">
                  <a16:creationId xmlns:a16="http://schemas.microsoft.com/office/drawing/2014/main" id="{AEC5B250-971C-102A-D27A-AAA974CAD199}"/>
                </a:ext>
              </a:extLst>
            </p:cNvPr>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9" name="Freeform 543">
              <a:extLst>
                <a:ext uri="{FF2B5EF4-FFF2-40B4-BE49-F238E27FC236}">
                  <a16:creationId xmlns:a16="http://schemas.microsoft.com/office/drawing/2014/main" id="{F3018210-8893-2AD9-5AF5-2527383E8EFE}"/>
                </a:ext>
              </a:extLst>
            </p:cNvPr>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0" name="Freeform 544">
              <a:extLst>
                <a:ext uri="{FF2B5EF4-FFF2-40B4-BE49-F238E27FC236}">
                  <a16:creationId xmlns:a16="http://schemas.microsoft.com/office/drawing/2014/main" id="{A442B9B6-25D4-7120-13AE-1BA56FB7A9E6}"/>
                </a:ext>
              </a:extLst>
            </p:cNvPr>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1" name="Freeform 545">
              <a:extLst>
                <a:ext uri="{FF2B5EF4-FFF2-40B4-BE49-F238E27FC236}">
                  <a16:creationId xmlns:a16="http://schemas.microsoft.com/office/drawing/2014/main" id="{8FE6E87C-B078-D850-5142-3994634003E1}"/>
                </a:ext>
              </a:extLst>
            </p:cNvPr>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2" name="Freeform 546">
              <a:extLst>
                <a:ext uri="{FF2B5EF4-FFF2-40B4-BE49-F238E27FC236}">
                  <a16:creationId xmlns:a16="http://schemas.microsoft.com/office/drawing/2014/main" id="{32E264F7-B5D4-2148-66CA-9E46EB1A78C1}"/>
                </a:ext>
              </a:extLst>
            </p:cNvPr>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3" name="Freeform 547">
              <a:extLst>
                <a:ext uri="{FF2B5EF4-FFF2-40B4-BE49-F238E27FC236}">
                  <a16:creationId xmlns:a16="http://schemas.microsoft.com/office/drawing/2014/main" id="{530A40D1-78C8-E406-932B-4339980B0DC7}"/>
                </a:ext>
              </a:extLst>
            </p:cNvPr>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4" name="Freeform 548">
              <a:extLst>
                <a:ext uri="{FF2B5EF4-FFF2-40B4-BE49-F238E27FC236}">
                  <a16:creationId xmlns:a16="http://schemas.microsoft.com/office/drawing/2014/main" id="{3AA13EB0-765B-33DF-04E5-05EFE591D51B}"/>
                </a:ext>
              </a:extLst>
            </p:cNvPr>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5" name="Freeform 549">
              <a:extLst>
                <a:ext uri="{FF2B5EF4-FFF2-40B4-BE49-F238E27FC236}">
                  <a16:creationId xmlns:a16="http://schemas.microsoft.com/office/drawing/2014/main" id="{34D14E65-2A2E-71BF-437B-BD6C03360A52}"/>
                </a:ext>
              </a:extLst>
            </p:cNvPr>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6" name="Freeform 550">
              <a:extLst>
                <a:ext uri="{FF2B5EF4-FFF2-40B4-BE49-F238E27FC236}">
                  <a16:creationId xmlns:a16="http://schemas.microsoft.com/office/drawing/2014/main" id="{DBEFE2B4-48A6-963D-A3E5-C9C29157EC92}"/>
                </a:ext>
              </a:extLst>
            </p:cNvPr>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7" name="Freeform 551">
              <a:extLst>
                <a:ext uri="{FF2B5EF4-FFF2-40B4-BE49-F238E27FC236}">
                  <a16:creationId xmlns:a16="http://schemas.microsoft.com/office/drawing/2014/main" id="{3EEEE719-28F1-AB1D-F549-363E392092C7}"/>
                </a:ext>
              </a:extLst>
            </p:cNvPr>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8" name="Freeform 552">
              <a:extLst>
                <a:ext uri="{FF2B5EF4-FFF2-40B4-BE49-F238E27FC236}">
                  <a16:creationId xmlns:a16="http://schemas.microsoft.com/office/drawing/2014/main" id="{7DF8AD74-4E91-AFEE-E98C-A04AE1BE6965}"/>
                </a:ext>
              </a:extLst>
            </p:cNvPr>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9" name="Freeform 553">
              <a:extLst>
                <a:ext uri="{FF2B5EF4-FFF2-40B4-BE49-F238E27FC236}">
                  <a16:creationId xmlns:a16="http://schemas.microsoft.com/office/drawing/2014/main" id="{FDB43EB3-8C08-978F-927D-7B48845D9053}"/>
                </a:ext>
              </a:extLst>
            </p:cNvPr>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0" name="Freeform 554">
              <a:extLst>
                <a:ext uri="{FF2B5EF4-FFF2-40B4-BE49-F238E27FC236}">
                  <a16:creationId xmlns:a16="http://schemas.microsoft.com/office/drawing/2014/main" id="{C9D70EAF-7C8B-AFC3-8A8D-45065340A522}"/>
                </a:ext>
              </a:extLst>
            </p:cNvPr>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1" name="Freeform 555">
              <a:extLst>
                <a:ext uri="{FF2B5EF4-FFF2-40B4-BE49-F238E27FC236}">
                  <a16:creationId xmlns:a16="http://schemas.microsoft.com/office/drawing/2014/main" id="{56DBD99E-F0B2-D0B8-DC13-EE9872DAB02C}"/>
                </a:ext>
              </a:extLst>
            </p:cNvPr>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2" name="Freeform 556">
              <a:extLst>
                <a:ext uri="{FF2B5EF4-FFF2-40B4-BE49-F238E27FC236}">
                  <a16:creationId xmlns:a16="http://schemas.microsoft.com/office/drawing/2014/main" id="{21F326DD-D1DD-F0C5-236D-D5F56502D60D}"/>
                </a:ext>
              </a:extLst>
            </p:cNvPr>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3" name="Freeform 557">
              <a:extLst>
                <a:ext uri="{FF2B5EF4-FFF2-40B4-BE49-F238E27FC236}">
                  <a16:creationId xmlns:a16="http://schemas.microsoft.com/office/drawing/2014/main" id="{7F0DD2EB-7F3A-9F44-9047-50AE6A8103E3}"/>
                </a:ext>
              </a:extLst>
            </p:cNvPr>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4" name="Freeform 558">
              <a:extLst>
                <a:ext uri="{FF2B5EF4-FFF2-40B4-BE49-F238E27FC236}">
                  <a16:creationId xmlns:a16="http://schemas.microsoft.com/office/drawing/2014/main" id="{1F05AE5A-F0C6-2FB2-CDE6-2EC26641B758}"/>
                </a:ext>
              </a:extLst>
            </p:cNvPr>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5" name="Freeform 559">
              <a:extLst>
                <a:ext uri="{FF2B5EF4-FFF2-40B4-BE49-F238E27FC236}">
                  <a16:creationId xmlns:a16="http://schemas.microsoft.com/office/drawing/2014/main" id="{80C62C5A-5007-90C9-39B0-3C17B6EF5056}"/>
                </a:ext>
              </a:extLst>
            </p:cNvPr>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6" name="Freeform 560">
              <a:extLst>
                <a:ext uri="{FF2B5EF4-FFF2-40B4-BE49-F238E27FC236}">
                  <a16:creationId xmlns:a16="http://schemas.microsoft.com/office/drawing/2014/main" id="{1A9B10B6-7B1B-DB6C-1997-AE2BD185E6DC}"/>
                </a:ext>
              </a:extLst>
            </p:cNvPr>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7" name="Freeform 561">
              <a:extLst>
                <a:ext uri="{FF2B5EF4-FFF2-40B4-BE49-F238E27FC236}">
                  <a16:creationId xmlns:a16="http://schemas.microsoft.com/office/drawing/2014/main" id="{31C69D7A-D1AE-DB5D-4CD4-90CBCA50B12F}"/>
                </a:ext>
              </a:extLst>
            </p:cNvPr>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8" name="Freeform 562">
              <a:extLst>
                <a:ext uri="{FF2B5EF4-FFF2-40B4-BE49-F238E27FC236}">
                  <a16:creationId xmlns:a16="http://schemas.microsoft.com/office/drawing/2014/main" id="{AC3ED53B-1AD2-ED08-1149-726CAC5F2F3E}"/>
                </a:ext>
              </a:extLst>
            </p:cNvPr>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9" name="Freeform 563">
              <a:extLst>
                <a:ext uri="{FF2B5EF4-FFF2-40B4-BE49-F238E27FC236}">
                  <a16:creationId xmlns:a16="http://schemas.microsoft.com/office/drawing/2014/main" id="{7B8AEA7A-2778-11AF-F44D-BAE4DEEBD3C4}"/>
                </a:ext>
              </a:extLst>
            </p:cNvPr>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0" name="Freeform 564">
              <a:extLst>
                <a:ext uri="{FF2B5EF4-FFF2-40B4-BE49-F238E27FC236}">
                  <a16:creationId xmlns:a16="http://schemas.microsoft.com/office/drawing/2014/main" id="{1658FEDA-F9F0-C7DC-CD8B-23203E540161}"/>
                </a:ext>
              </a:extLst>
            </p:cNvPr>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1" name="Freeform 565">
              <a:extLst>
                <a:ext uri="{FF2B5EF4-FFF2-40B4-BE49-F238E27FC236}">
                  <a16:creationId xmlns:a16="http://schemas.microsoft.com/office/drawing/2014/main" id="{7AEC6212-9188-9E26-D250-E2B5CC44B0AB}"/>
                </a:ext>
              </a:extLst>
            </p:cNvPr>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2" name="Freeform 566">
              <a:extLst>
                <a:ext uri="{FF2B5EF4-FFF2-40B4-BE49-F238E27FC236}">
                  <a16:creationId xmlns:a16="http://schemas.microsoft.com/office/drawing/2014/main" id="{71682277-4A1F-55F7-7F3D-D3EAB787998C}"/>
                </a:ext>
              </a:extLst>
            </p:cNvPr>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3" name="Freeform 567">
              <a:extLst>
                <a:ext uri="{FF2B5EF4-FFF2-40B4-BE49-F238E27FC236}">
                  <a16:creationId xmlns:a16="http://schemas.microsoft.com/office/drawing/2014/main" id="{F2A80370-5F0C-831A-8B03-5260C0D4A4FE}"/>
                </a:ext>
              </a:extLst>
            </p:cNvPr>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4" name="Freeform 568">
              <a:extLst>
                <a:ext uri="{FF2B5EF4-FFF2-40B4-BE49-F238E27FC236}">
                  <a16:creationId xmlns:a16="http://schemas.microsoft.com/office/drawing/2014/main" id="{6FB50C41-0B9B-024B-C5C2-E254F2BD2367}"/>
                </a:ext>
              </a:extLst>
            </p:cNvPr>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5" name="Freeform 569">
              <a:extLst>
                <a:ext uri="{FF2B5EF4-FFF2-40B4-BE49-F238E27FC236}">
                  <a16:creationId xmlns:a16="http://schemas.microsoft.com/office/drawing/2014/main" id="{5A1C29C2-8FE5-069F-FC5F-9D3D4087CAC5}"/>
                </a:ext>
              </a:extLst>
            </p:cNvPr>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6" name="Freeform 570">
              <a:extLst>
                <a:ext uri="{FF2B5EF4-FFF2-40B4-BE49-F238E27FC236}">
                  <a16:creationId xmlns:a16="http://schemas.microsoft.com/office/drawing/2014/main" id="{DE8CE2AE-B1A5-F608-D846-C532E0BFDAF9}"/>
                </a:ext>
              </a:extLst>
            </p:cNvPr>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7" name="Oval 571">
              <a:extLst>
                <a:ext uri="{FF2B5EF4-FFF2-40B4-BE49-F238E27FC236}">
                  <a16:creationId xmlns:a16="http://schemas.microsoft.com/office/drawing/2014/main" id="{88EEB294-E0AD-0D24-8069-C90015861626}"/>
                </a:ext>
              </a:extLst>
            </p:cNvPr>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8" name="Oval 572">
              <a:extLst>
                <a:ext uri="{FF2B5EF4-FFF2-40B4-BE49-F238E27FC236}">
                  <a16:creationId xmlns:a16="http://schemas.microsoft.com/office/drawing/2014/main" id="{611842EE-67A3-4E2D-AC2A-BE0B2D793E60}"/>
                </a:ext>
              </a:extLst>
            </p:cNvPr>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9" name="Oval 573">
              <a:extLst>
                <a:ext uri="{FF2B5EF4-FFF2-40B4-BE49-F238E27FC236}">
                  <a16:creationId xmlns:a16="http://schemas.microsoft.com/office/drawing/2014/main" id="{5658F579-A5CA-E30B-6BEB-ADE7ED464081}"/>
                </a:ext>
              </a:extLst>
            </p:cNvPr>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Tree>
    <p:extLst>
      <p:ext uri="{BB962C8B-B14F-4D97-AF65-F5344CB8AC3E}">
        <p14:creationId xmlns:p14="http://schemas.microsoft.com/office/powerpoint/2010/main" val="27308260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91857" y="353533"/>
            <a:ext cx="10632016" cy="672075"/>
          </a:xfrm>
        </p:spPr>
        <p:txBody>
          <a:bodyPr>
            <a:noAutofit/>
          </a:bodyPr>
          <a:lstStyle/>
          <a:p>
            <a:pPr algn="ctr"/>
            <a:r>
              <a:rPr lang="en-US" sz="3600" dirty="0">
                <a:latin typeface="Arial" panose="020B0604020202020204" pitchFamily="34" charset="0"/>
                <a:cs typeface="Arial" panose="020B0604020202020204" pitchFamily="34" charset="0"/>
              </a:rPr>
              <a:t>Effect of </a:t>
            </a:r>
            <a:r>
              <a:rPr lang="en-US" sz="3600" dirty="0" err="1">
                <a:latin typeface="Arial" panose="020B0604020202020204" pitchFamily="34" charset="0"/>
                <a:cs typeface="Arial" panose="020B0604020202020204" pitchFamily="34" charset="0"/>
              </a:rPr>
              <a:t>osteopontin</a:t>
            </a:r>
            <a:r>
              <a:rPr lang="en-US" sz="3600" dirty="0">
                <a:latin typeface="Arial" panose="020B0604020202020204" pitchFamily="34" charset="0"/>
                <a:cs typeface="Arial" panose="020B0604020202020204" pitchFamily="34" charset="0"/>
              </a:rPr>
              <a:t> on insulin resistance was reduced in carriers of </a:t>
            </a:r>
            <a:r>
              <a:rPr lang="en-US" sz="3600" i="1" dirty="0">
                <a:latin typeface="Arial" panose="020B0604020202020204" pitchFamily="34" charset="0"/>
                <a:cs typeface="Arial" panose="020B0604020202020204" pitchFamily="34" charset="0"/>
              </a:rPr>
              <a:t>GIPR</a:t>
            </a:r>
            <a:r>
              <a:rPr lang="en-US" sz="3600" dirty="0">
                <a:latin typeface="Arial" panose="020B0604020202020204" pitchFamily="34" charset="0"/>
                <a:cs typeface="Arial" panose="020B0604020202020204" pitchFamily="34" charset="0"/>
              </a:rPr>
              <a:t> variant </a:t>
            </a:r>
            <a:endParaRPr lang="nb-NO" sz="3600" dirty="0">
              <a:latin typeface="Arial" panose="020B0604020202020204" pitchFamily="34" charset="0"/>
              <a:cs typeface="Arial" panose="020B0604020202020204" pitchFamily="34" charset="0"/>
            </a:endParaRPr>
          </a:p>
        </p:txBody>
      </p:sp>
      <p:sp>
        <p:nvSpPr>
          <p:cNvPr id="1162" name="Rectangle 4"/>
          <p:cNvSpPr>
            <a:spLocks noChangeArrowheads="1"/>
          </p:cNvSpPr>
          <p:nvPr/>
        </p:nvSpPr>
        <p:spPr bwMode="auto">
          <a:xfrm rot="16200000">
            <a:off x="-294733" y="3533616"/>
            <a:ext cx="15292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sv-SE" sz="1600" i="1">
                <a:solidFill>
                  <a:srgbClr val="000000"/>
                </a:solidFill>
                <a:latin typeface="Trebuchet MS" panose="020B0603020202020204" pitchFamily="34" charset="0"/>
              </a:rPr>
              <a:t>OPN</a:t>
            </a:r>
            <a:r>
              <a:rPr lang="en-US" altLang="sv-SE" sz="1600">
                <a:solidFill>
                  <a:srgbClr val="000000"/>
                </a:solidFill>
                <a:latin typeface="Trebuchet MS" panose="020B0603020202020204" pitchFamily="34" charset="0"/>
              </a:rPr>
              <a:t> mRNA </a:t>
            </a:r>
          </a:p>
          <a:p>
            <a:pPr algn="ctr"/>
            <a:r>
              <a:rPr lang="en-US" altLang="sv-SE" sz="1600">
                <a:solidFill>
                  <a:srgbClr val="000000"/>
                </a:solidFill>
                <a:latin typeface="Trebuchet MS" panose="020B0603020202020204" pitchFamily="34" charset="0"/>
              </a:rPr>
              <a:t>in adipose tissue</a:t>
            </a:r>
            <a:endParaRPr lang="en-US" altLang="sv-SE" sz="1600">
              <a:latin typeface="Trebuchet MS" panose="020B0603020202020204" pitchFamily="34" charset="0"/>
            </a:endParaRPr>
          </a:p>
        </p:txBody>
      </p:sp>
      <p:grpSp>
        <p:nvGrpSpPr>
          <p:cNvPr id="1163" name="Group 110"/>
          <p:cNvGrpSpPr>
            <a:grpSpLocks/>
          </p:cNvGrpSpPr>
          <p:nvPr/>
        </p:nvGrpSpPr>
        <p:grpSpPr bwMode="auto">
          <a:xfrm>
            <a:off x="855133" y="2276475"/>
            <a:ext cx="4921251" cy="3032126"/>
            <a:chOff x="281" y="1117"/>
            <a:chExt cx="2325" cy="1910"/>
          </a:xfrm>
        </p:grpSpPr>
        <p:graphicFrame>
          <p:nvGraphicFramePr>
            <p:cNvPr id="1164" name="Object 3"/>
            <p:cNvGraphicFramePr>
              <a:graphicFrameLocks/>
            </p:cNvGraphicFramePr>
            <p:nvPr/>
          </p:nvGraphicFramePr>
          <p:xfrm>
            <a:off x="607" y="1117"/>
            <a:ext cx="1999" cy="1767"/>
          </p:xfrm>
          <a:graphic>
            <a:graphicData uri="http://schemas.openxmlformats.org/presentationml/2006/ole">
              <mc:AlternateContent xmlns:mc="http://schemas.openxmlformats.org/markup-compatibility/2006">
                <mc:Choice xmlns:v="urn:schemas-microsoft-com:vml" Requires="v">
                  <p:oleObj name="SPW 9.0 Graph" r:id="rId3" imgW="8845560" imgH="6205680" progId="SigmaPlotGraphicObject.8">
                    <p:embed/>
                  </p:oleObj>
                </mc:Choice>
                <mc:Fallback>
                  <p:oleObj name="SPW 9.0 Graph" r:id="rId3" imgW="8845560" imgH="6205680" progId="SigmaPlotGraphicObject.8">
                    <p:embed/>
                    <p:pic>
                      <p:nvPicPr>
                        <p:cNvPr id="1164" name="Object 3"/>
                        <p:cNvPicPr>
                          <a:picLocks noChangeArrowheads="1"/>
                        </p:cNvPicPr>
                        <p:nvPr/>
                      </p:nvPicPr>
                      <p:blipFill>
                        <a:blip r:embed="rId4">
                          <a:extLst>
                            <a:ext uri="{28A0092B-C50C-407E-A947-70E740481C1C}">
                              <a14:useLocalDpi xmlns:a14="http://schemas.microsoft.com/office/drawing/2010/main" val="0"/>
                            </a:ext>
                          </a:extLst>
                        </a:blip>
                        <a:srcRect l="22791" b="18564"/>
                        <a:stretch>
                          <a:fillRect/>
                        </a:stretch>
                      </p:blipFill>
                      <p:spPr bwMode="auto">
                        <a:xfrm>
                          <a:off x="607" y="1117"/>
                          <a:ext cx="1999" cy="1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65" name="Rectangle 5"/>
            <p:cNvSpPr>
              <a:spLocks noChangeArrowheads="1"/>
            </p:cNvSpPr>
            <p:nvPr/>
          </p:nvSpPr>
          <p:spPr bwMode="auto">
            <a:xfrm>
              <a:off x="466" y="2775"/>
              <a:ext cx="5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0</a:t>
              </a:r>
              <a:endParaRPr lang="en-US" altLang="sv-SE" sz="1600">
                <a:latin typeface="Trebuchet MS" panose="020B0603020202020204" pitchFamily="34" charset="0"/>
              </a:endParaRPr>
            </a:p>
          </p:txBody>
        </p:sp>
        <p:sp>
          <p:nvSpPr>
            <p:cNvPr id="1166" name="Rectangle 6"/>
            <p:cNvSpPr>
              <a:spLocks noChangeArrowheads="1"/>
            </p:cNvSpPr>
            <p:nvPr/>
          </p:nvSpPr>
          <p:spPr bwMode="auto">
            <a:xfrm>
              <a:off x="281" y="1885"/>
              <a:ext cx="18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altLang="sv-SE" sz="1600">
                  <a:solidFill>
                    <a:srgbClr val="000000"/>
                  </a:solidFill>
                  <a:latin typeface="Trebuchet MS" panose="020B0603020202020204" pitchFamily="34" charset="0"/>
                </a:rPr>
                <a:t>0.08</a:t>
              </a:r>
              <a:endParaRPr lang="en-US" altLang="sv-SE" sz="1600">
                <a:latin typeface="Trebuchet MS" panose="020B0603020202020204" pitchFamily="34" charset="0"/>
              </a:endParaRPr>
            </a:p>
          </p:txBody>
        </p:sp>
        <p:sp>
          <p:nvSpPr>
            <p:cNvPr id="1167" name="Rectangle 7"/>
            <p:cNvSpPr>
              <a:spLocks noChangeArrowheads="1"/>
            </p:cNvSpPr>
            <p:nvPr/>
          </p:nvSpPr>
          <p:spPr bwMode="auto">
            <a:xfrm>
              <a:off x="281" y="2311"/>
              <a:ext cx="18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altLang="sv-SE" sz="1600">
                  <a:solidFill>
                    <a:srgbClr val="000000"/>
                  </a:solidFill>
                  <a:latin typeface="Trebuchet MS" panose="020B0603020202020204" pitchFamily="34" charset="0"/>
                </a:rPr>
                <a:t>0.04</a:t>
              </a:r>
              <a:endParaRPr lang="en-US" altLang="sv-SE" sz="1600">
                <a:latin typeface="Trebuchet MS" panose="020B0603020202020204" pitchFamily="34" charset="0"/>
              </a:endParaRPr>
            </a:p>
          </p:txBody>
        </p:sp>
        <p:sp>
          <p:nvSpPr>
            <p:cNvPr id="1168" name="Rectangle 8"/>
            <p:cNvSpPr>
              <a:spLocks noChangeArrowheads="1"/>
            </p:cNvSpPr>
            <p:nvPr/>
          </p:nvSpPr>
          <p:spPr bwMode="auto">
            <a:xfrm>
              <a:off x="281" y="1425"/>
              <a:ext cx="18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altLang="sv-SE" sz="1600">
                  <a:solidFill>
                    <a:srgbClr val="000000"/>
                  </a:solidFill>
                  <a:latin typeface="Trebuchet MS" panose="020B0603020202020204" pitchFamily="34" charset="0"/>
                </a:rPr>
                <a:t>0.12</a:t>
              </a:r>
              <a:endParaRPr lang="en-US" altLang="sv-SE" sz="1600">
                <a:latin typeface="Trebuchet MS" panose="020B0603020202020204" pitchFamily="34" charset="0"/>
              </a:endParaRPr>
            </a:p>
          </p:txBody>
        </p:sp>
        <p:sp>
          <p:nvSpPr>
            <p:cNvPr id="1169" name="Rectangle 9"/>
            <p:cNvSpPr>
              <a:spLocks noChangeArrowheads="1"/>
            </p:cNvSpPr>
            <p:nvPr/>
          </p:nvSpPr>
          <p:spPr bwMode="auto">
            <a:xfrm>
              <a:off x="1180" y="2872"/>
              <a:ext cx="11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TT</a:t>
              </a:r>
              <a:endParaRPr lang="en-US" altLang="sv-SE" sz="1600">
                <a:latin typeface="Trebuchet MS" panose="020B0603020202020204" pitchFamily="34" charset="0"/>
              </a:endParaRPr>
            </a:p>
          </p:txBody>
        </p:sp>
        <p:sp>
          <p:nvSpPr>
            <p:cNvPr id="1170" name="Rectangle 10"/>
            <p:cNvSpPr>
              <a:spLocks noChangeArrowheads="1"/>
            </p:cNvSpPr>
            <p:nvPr/>
          </p:nvSpPr>
          <p:spPr bwMode="auto">
            <a:xfrm>
              <a:off x="1706" y="2872"/>
              <a:ext cx="27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sv-SE" sz="1600">
                  <a:solidFill>
                    <a:srgbClr val="000000"/>
                  </a:solidFill>
                  <a:latin typeface="Trebuchet MS" panose="020B0603020202020204" pitchFamily="34" charset="0"/>
                </a:rPr>
                <a:t>TA/AA</a:t>
              </a:r>
              <a:endParaRPr lang="en-US" altLang="sv-SE" sz="1600">
                <a:latin typeface="Trebuchet MS" panose="020B0603020202020204" pitchFamily="34" charset="0"/>
              </a:endParaRPr>
            </a:p>
          </p:txBody>
        </p:sp>
      </p:grpSp>
      <p:sp>
        <p:nvSpPr>
          <p:cNvPr id="1171" name="Text Box 185"/>
          <p:cNvSpPr txBox="1">
            <a:spLocks noChangeArrowheads="1"/>
          </p:cNvSpPr>
          <p:nvPr/>
        </p:nvSpPr>
        <p:spPr bwMode="auto">
          <a:xfrm>
            <a:off x="5045075" y="1494671"/>
            <a:ext cx="19883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dirty="0">
                <a:solidFill>
                  <a:srgbClr val="FF0000"/>
                </a:solidFill>
                <a:latin typeface="Trebuchet MS" panose="020B0603020202020204" pitchFamily="34" charset="0"/>
              </a:rPr>
              <a:t>Reduced function</a:t>
            </a:r>
          </a:p>
        </p:txBody>
      </p:sp>
      <p:pic>
        <p:nvPicPr>
          <p:cNvPr id="2" name="Picture 1"/>
          <p:cNvPicPr>
            <a:picLocks noChangeAspect="1"/>
          </p:cNvPicPr>
          <p:nvPr/>
        </p:nvPicPr>
        <p:blipFill rotWithShape="1">
          <a:blip r:embed="rId5"/>
          <a:srcRect l="3225" t="20348" r="81232" b="41044"/>
          <a:stretch/>
        </p:blipFill>
        <p:spPr>
          <a:xfrm>
            <a:off x="6954572" y="2108026"/>
            <a:ext cx="4378026" cy="3398328"/>
          </a:xfrm>
          <a:prstGeom prst="rect">
            <a:avLst/>
          </a:prstGeom>
        </p:spPr>
      </p:pic>
      <p:sp>
        <p:nvSpPr>
          <p:cNvPr id="4" name="TextBox 3"/>
          <p:cNvSpPr txBox="1"/>
          <p:nvPr/>
        </p:nvSpPr>
        <p:spPr>
          <a:xfrm>
            <a:off x="8818179" y="6337738"/>
            <a:ext cx="2845651" cy="338554"/>
          </a:xfrm>
          <a:prstGeom prst="rect">
            <a:avLst/>
          </a:prstGeom>
          <a:noFill/>
        </p:spPr>
        <p:txBody>
          <a:bodyPr wrap="none" rtlCol="0">
            <a:spAutoFit/>
          </a:bodyPr>
          <a:lstStyle/>
          <a:p>
            <a:r>
              <a:rPr lang="sv-SE" sz="1600" dirty="0">
                <a:latin typeface="Trebuchet MS" panose="020B0603020202020204" pitchFamily="34" charset="0"/>
              </a:rPr>
              <a:t>Ahlqvist et.al. Diabetes 2013</a:t>
            </a:r>
            <a:endParaRPr lang="nb-NO" sz="1600" dirty="0">
              <a:latin typeface="Trebuchet MS" panose="020B0603020202020204" pitchFamily="34" charset="0"/>
            </a:endParaRPr>
          </a:p>
        </p:txBody>
      </p:sp>
      <p:cxnSp>
        <p:nvCxnSpPr>
          <p:cNvPr id="6" name="Straight Connector 5"/>
          <p:cNvCxnSpPr/>
          <p:nvPr/>
        </p:nvCxnSpPr>
        <p:spPr>
          <a:xfrm>
            <a:off x="9664700" y="1993759"/>
            <a:ext cx="3556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a:off x="9652000" y="2222591"/>
            <a:ext cx="355600"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10101303" y="1779062"/>
            <a:ext cx="827471" cy="369332"/>
          </a:xfrm>
          <a:prstGeom prst="rect">
            <a:avLst/>
          </a:prstGeom>
          <a:noFill/>
        </p:spPr>
        <p:txBody>
          <a:bodyPr wrap="none" rtlCol="0">
            <a:spAutoFit/>
          </a:bodyPr>
          <a:lstStyle/>
          <a:p>
            <a:r>
              <a:rPr lang="sv-SE" dirty="0">
                <a:latin typeface="Trebuchet MS" panose="020B0603020202020204" pitchFamily="34" charset="0"/>
              </a:rPr>
              <a:t>TA/AA</a:t>
            </a:r>
          </a:p>
        </p:txBody>
      </p:sp>
      <p:sp>
        <p:nvSpPr>
          <p:cNvPr id="521" name="TextBox 520"/>
          <p:cNvSpPr txBox="1"/>
          <p:nvPr/>
        </p:nvSpPr>
        <p:spPr>
          <a:xfrm>
            <a:off x="10101303" y="2007573"/>
            <a:ext cx="453970" cy="369332"/>
          </a:xfrm>
          <a:prstGeom prst="rect">
            <a:avLst/>
          </a:prstGeom>
          <a:noFill/>
        </p:spPr>
        <p:txBody>
          <a:bodyPr wrap="none" rtlCol="0">
            <a:spAutoFit/>
          </a:bodyPr>
          <a:lstStyle/>
          <a:p>
            <a:r>
              <a:rPr lang="sv-SE" dirty="0">
                <a:latin typeface="Trebuchet MS" panose="020B0603020202020204" pitchFamily="34" charset="0"/>
              </a:rPr>
              <a:t>TT</a:t>
            </a:r>
          </a:p>
        </p:txBody>
      </p:sp>
      <p:grpSp>
        <p:nvGrpSpPr>
          <p:cNvPr id="5" name="Group 72">
            <a:extLst>
              <a:ext uri="{FF2B5EF4-FFF2-40B4-BE49-F238E27FC236}">
                <a16:creationId xmlns:a16="http://schemas.microsoft.com/office/drawing/2014/main" id="{3E27245E-A49F-F928-5544-64CF969CEFF9}"/>
              </a:ext>
            </a:extLst>
          </p:cNvPr>
          <p:cNvGrpSpPr>
            <a:grpSpLocks/>
          </p:cNvGrpSpPr>
          <p:nvPr/>
        </p:nvGrpSpPr>
        <p:grpSpPr bwMode="auto">
          <a:xfrm>
            <a:off x="10592971" y="457996"/>
            <a:ext cx="912283" cy="752475"/>
            <a:chOff x="2273" y="2411"/>
            <a:chExt cx="1706" cy="1532"/>
          </a:xfrm>
        </p:grpSpPr>
        <p:sp>
          <p:nvSpPr>
            <p:cNvPr id="8" name="Freeform 73">
              <a:extLst>
                <a:ext uri="{FF2B5EF4-FFF2-40B4-BE49-F238E27FC236}">
                  <a16:creationId xmlns:a16="http://schemas.microsoft.com/office/drawing/2014/main" id="{5924704F-60B9-CF95-DF62-93417F06FC7B}"/>
                </a:ext>
              </a:extLst>
            </p:cNvPr>
            <p:cNvSpPr>
              <a:spLocks/>
            </p:cNvSpPr>
            <p:nvPr/>
          </p:nvSpPr>
          <p:spPr bwMode="auto">
            <a:xfrm>
              <a:off x="2273" y="2428"/>
              <a:ext cx="1655" cy="1448"/>
            </a:xfrm>
            <a:custGeom>
              <a:avLst/>
              <a:gdLst>
                <a:gd name="T0" fmla="*/ 63 w 296"/>
                <a:gd name="T1" fmla="*/ 208 h 259"/>
                <a:gd name="T2" fmla="*/ 91 w 296"/>
                <a:gd name="T3" fmla="*/ 231 h 259"/>
                <a:gd name="T4" fmla="*/ 153 w 296"/>
                <a:gd name="T5" fmla="*/ 227 h 259"/>
                <a:gd name="T6" fmla="*/ 198 w 296"/>
                <a:gd name="T7" fmla="*/ 257 h 259"/>
                <a:gd name="T8" fmla="*/ 226 w 296"/>
                <a:gd name="T9" fmla="*/ 245 h 259"/>
                <a:gd name="T10" fmla="*/ 236 w 296"/>
                <a:gd name="T11" fmla="*/ 232 h 259"/>
                <a:gd name="T12" fmla="*/ 276 w 296"/>
                <a:gd name="T13" fmla="*/ 226 h 259"/>
                <a:gd name="T14" fmla="*/ 290 w 296"/>
                <a:gd name="T15" fmla="*/ 185 h 259"/>
                <a:gd name="T16" fmla="*/ 261 w 296"/>
                <a:gd name="T17" fmla="*/ 152 h 259"/>
                <a:gd name="T18" fmla="*/ 254 w 296"/>
                <a:gd name="T19" fmla="*/ 94 h 259"/>
                <a:gd name="T20" fmla="*/ 269 w 296"/>
                <a:gd name="T21" fmla="*/ 56 h 259"/>
                <a:gd name="T22" fmla="*/ 219 w 296"/>
                <a:gd name="T23" fmla="*/ 14 h 259"/>
                <a:gd name="T24" fmla="*/ 192 w 296"/>
                <a:gd name="T25" fmla="*/ 42 h 259"/>
                <a:gd name="T26" fmla="*/ 168 w 296"/>
                <a:gd name="T27" fmla="*/ 16 h 259"/>
                <a:gd name="T28" fmla="*/ 101 w 296"/>
                <a:gd name="T29" fmla="*/ 58 h 259"/>
                <a:gd name="T30" fmla="*/ 99 w 296"/>
                <a:gd name="T31" fmla="*/ 65 h 259"/>
                <a:gd name="T32" fmla="*/ 52 w 296"/>
                <a:gd name="T33" fmla="*/ 136 h 259"/>
                <a:gd name="T34" fmla="*/ 36 w 296"/>
                <a:gd name="T35" fmla="*/ 145 h 259"/>
                <a:gd name="T36" fmla="*/ 63 w 296"/>
                <a:gd name="T37" fmla="*/ 20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259">
                  <a:moveTo>
                    <a:pt x="63" y="208"/>
                  </a:moveTo>
                  <a:cubicBezTo>
                    <a:pt x="72" y="197"/>
                    <a:pt x="78" y="221"/>
                    <a:pt x="91" y="231"/>
                  </a:cubicBezTo>
                  <a:cubicBezTo>
                    <a:pt x="120" y="254"/>
                    <a:pt x="149" y="220"/>
                    <a:pt x="153" y="227"/>
                  </a:cubicBezTo>
                  <a:cubicBezTo>
                    <a:pt x="166" y="246"/>
                    <a:pt x="179" y="259"/>
                    <a:pt x="198" y="257"/>
                  </a:cubicBezTo>
                  <a:cubicBezTo>
                    <a:pt x="202" y="256"/>
                    <a:pt x="220" y="256"/>
                    <a:pt x="226" y="245"/>
                  </a:cubicBezTo>
                  <a:cubicBezTo>
                    <a:pt x="229" y="240"/>
                    <a:pt x="231" y="234"/>
                    <a:pt x="236" y="232"/>
                  </a:cubicBezTo>
                  <a:cubicBezTo>
                    <a:pt x="247" y="227"/>
                    <a:pt x="257" y="237"/>
                    <a:pt x="276" y="226"/>
                  </a:cubicBezTo>
                  <a:cubicBezTo>
                    <a:pt x="286" y="220"/>
                    <a:pt x="296" y="205"/>
                    <a:pt x="290" y="185"/>
                  </a:cubicBezTo>
                  <a:cubicBezTo>
                    <a:pt x="278" y="144"/>
                    <a:pt x="244" y="172"/>
                    <a:pt x="261" y="152"/>
                  </a:cubicBezTo>
                  <a:cubicBezTo>
                    <a:pt x="273" y="138"/>
                    <a:pt x="264" y="110"/>
                    <a:pt x="254" y="94"/>
                  </a:cubicBezTo>
                  <a:cubicBezTo>
                    <a:pt x="246" y="83"/>
                    <a:pt x="268" y="82"/>
                    <a:pt x="269" y="56"/>
                  </a:cubicBezTo>
                  <a:cubicBezTo>
                    <a:pt x="272" y="26"/>
                    <a:pt x="255" y="11"/>
                    <a:pt x="219" y="14"/>
                  </a:cubicBezTo>
                  <a:cubicBezTo>
                    <a:pt x="209" y="15"/>
                    <a:pt x="193" y="45"/>
                    <a:pt x="192" y="42"/>
                  </a:cubicBezTo>
                  <a:cubicBezTo>
                    <a:pt x="190" y="30"/>
                    <a:pt x="180" y="26"/>
                    <a:pt x="168" y="16"/>
                  </a:cubicBezTo>
                  <a:cubicBezTo>
                    <a:pt x="148" y="0"/>
                    <a:pt x="98" y="14"/>
                    <a:pt x="101" y="58"/>
                  </a:cubicBezTo>
                  <a:cubicBezTo>
                    <a:pt x="103" y="72"/>
                    <a:pt x="109" y="72"/>
                    <a:pt x="99" y="65"/>
                  </a:cubicBezTo>
                  <a:cubicBezTo>
                    <a:pt x="55" y="36"/>
                    <a:pt x="9" y="89"/>
                    <a:pt x="52" y="136"/>
                  </a:cubicBezTo>
                  <a:cubicBezTo>
                    <a:pt x="57" y="141"/>
                    <a:pt x="48" y="137"/>
                    <a:pt x="36" y="145"/>
                  </a:cubicBezTo>
                  <a:cubicBezTo>
                    <a:pt x="0" y="171"/>
                    <a:pt x="22" y="220"/>
                    <a:pt x="63" y="20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9" name="Freeform 74">
              <a:extLst>
                <a:ext uri="{FF2B5EF4-FFF2-40B4-BE49-F238E27FC236}">
                  <a16:creationId xmlns:a16="http://schemas.microsoft.com/office/drawing/2014/main" id="{3A03B3A5-D676-C683-4A7B-E6DAAC407472}"/>
                </a:ext>
              </a:extLst>
            </p:cNvPr>
            <p:cNvSpPr>
              <a:spLocks noEditPoints="1"/>
            </p:cNvSpPr>
            <p:nvPr/>
          </p:nvSpPr>
          <p:spPr bwMode="auto">
            <a:xfrm>
              <a:off x="2363" y="2472"/>
              <a:ext cx="1565" cy="1409"/>
            </a:xfrm>
            <a:custGeom>
              <a:avLst/>
              <a:gdLst>
                <a:gd name="T0" fmla="*/ 56 w 280"/>
                <a:gd name="T1" fmla="*/ 198 h 252"/>
                <a:gd name="T2" fmla="*/ 76 w 280"/>
                <a:gd name="T3" fmla="*/ 222 h 252"/>
                <a:gd name="T4" fmla="*/ 126 w 280"/>
                <a:gd name="T5" fmla="*/ 223 h 252"/>
                <a:gd name="T6" fmla="*/ 126 w 280"/>
                <a:gd name="T7" fmla="*/ 223 h 252"/>
                <a:gd name="T8" fmla="*/ 138 w 280"/>
                <a:gd name="T9" fmla="*/ 219 h 252"/>
                <a:gd name="T10" fmla="*/ 182 w 280"/>
                <a:gd name="T11" fmla="*/ 248 h 252"/>
                <a:gd name="T12" fmla="*/ 183 w 280"/>
                <a:gd name="T13" fmla="*/ 250 h 252"/>
                <a:gd name="T14" fmla="*/ 182 w 280"/>
                <a:gd name="T15" fmla="*/ 248 h 252"/>
                <a:gd name="T16" fmla="*/ 184 w 280"/>
                <a:gd name="T17" fmla="*/ 247 h 252"/>
                <a:gd name="T18" fmla="*/ 209 w 280"/>
                <a:gd name="T19" fmla="*/ 236 h 252"/>
                <a:gd name="T20" fmla="*/ 212 w 280"/>
                <a:gd name="T21" fmla="*/ 238 h 252"/>
                <a:gd name="T22" fmla="*/ 209 w 280"/>
                <a:gd name="T23" fmla="*/ 236 h 252"/>
                <a:gd name="T24" fmla="*/ 220 w 280"/>
                <a:gd name="T25" fmla="*/ 222 h 252"/>
                <a:gd name="T26" fmla="*/ 234 w 280"/>
                <a:gd name="T27" fmla="*/ 224 h 252"/>
                <a:gd name="T28" fmla="*/ 234 w 280"/>
                <a:gd name="T29" fmla="*/ 224 h 252"/>
                <a:gd name="T30" fmla="*/ 259 w 280"/>
                <a:gd name="T31" fmla="*/ 217 h 252"/>
                <a:gd name="T32" fmla="*/ 260 w 280"/>
                <a:gd name="T33" fmla="*/ 219 h 252"/>
                <a:gd name="T34" fmla="*/ 260 w 280"/>
                <a:gd name="T35" fmla="*/ 219 h 252"/>
                <a:gd name="T36" fmla="*/ 263 w 280"/>
                <a:gd name="T37" fmla="*/ 214 h 252"/>
                <a:gd name="T38" fmla="*/ 273 w 280"/>
                <a:gd name="T39" fmla="*/ 177 h 252"/>
                <a:gd name="T40" fmla="*/ 240 w 280"/>
                <a:gd name="T41" fmla="*/ 153 h 252"/>
                <a:gd name="T42" fmla="*/ 246 w 280"/>
                <a:gd name="T43" fmla="*/ 145 h 252"/>
                <a:gd name="T44" fmla="*/ 246 w 280"/>
                <a:gd name="T45" fmla="*/ 145 h 252"/>
                <a:gd name="T46" fmla="*/ 244 w 280"/>
                <a:gd name="T47" fmla="*/ 143 h 252"/>
                <a:gd name="T48" fmla="*/ 250 w 280"/>
                <a:gd name="T49" fmla="*/ 138 h 252"/>
                <a:gd name="T50" fmla="*/ 250 w 280"/>
                <a:gd name="T51" fmla="*/ 138 h 252"/>
                <a:gd name="T52" fmla="*/ 250 w 280"/>
                <a:gd name="T53" fmla="*/ 129 h 252"/>
                <a:gd name="T54" fmla="*/ 240 w 280"/>
                <a:gd name="T55" fmla="*/ 73 h 252"/>
                <a:gd name="T56" fmla="*/ 252 w 280"/>
                <a:gd name="T57" fmla="*/ 38 h 252"/>
                <a:gd name="T58" fmla="*/ 244 w 280"/>
                <a:gd name="T59" fmla="*/ 14 h 252"/>
                <a:gd name="T60" fmla="*/ 244 w 280"/>
                <a:gd name="T61" fmla="*/ 14 h 252"/>
                <a:gd name="T62" fmla="*/ 218 w 280"/>
                <a:gd name="T63" fmla="*/ 7 h 252"/>
                <a:gd name="T64" fmla="*/ 204 w 280"/>
                <a:gd name="T65" fmla="*/ 7 h 252"/>
                <a:gd name="T66" fmla="*/ 180 w 280"/>
                <a:gd name="T67" fmla="*/ 28 h 252"/>
                <a:gd name="T68" fmla="*/ 180 w 280"/>
                <a:gd name="T69" fmla="*/ 28 h 252"/>
                <a:gd name="T70" fmla="*/ 177 w 280"/>
                <a:gd name="T71" fmla="*/ 36 h 252"/>
                <a:gd name="T72" fmla="*/ 159 w 280"/>
                <a:gd name="T73" fmla="*/ 15 h 252"/>
                <a:gd name="T74" fmla="*/ 128 w 280"/>
                <a:gd name="T75" fmla="*/ 3 h 252"/>
                <a:gd name="T76" fmla="*/ 109 w 280"/>
                <a:gd name="T77" fmla="*/ 5 h 252"/>
                <a:gd name="T78" fmla="*/ 109 w 280"/>
                <a:gd name="T79" fmla="*/ 5 h 252"/>
                <a:gd name="T80" fmla="*/ 96 w 280"/>
                <a:gd name="T81" fmla="*/ 19 h 252"/>
                <a:gd name="T82" fmla="*/ 89 w 280"/>
                <a:gd name="T83" fmla="*/ 60 h 252"/>
                <a:gd name="T84" fmla="*/ 89 w 280"/>
                <a:gd name="T85" fmla="*/ 60 h 252"/>
                <a:gd name="T86" fmla="*/ 88 w 280"/>
                <a:gd name="T87" fmla="*/ 63 h 252"/>
                <a:gd name="T88" fmla="*/ 87 w 280"/>
                <a:gd name="T89" fmla="*/ 62 h 252"/>
                <a:gd name="T90" fmla="*/ 44 w 280"/>
                <a:gd name="T91" fmla="*/ 52 h 252"/>
                <a:gd name="T92" fmla="*/ 21 w 280"/>
                <a:gd name="T93" fmla="*/ 81 h 252"/>
                <a:gd name="T94" fmla="*/ 35 w 280"/>
                <a:gd name="T95" fmla="*/ 129 h 252"/>
                <a:gd name="T96" fmla="*/ 35 w 280"/>
                <a:gd name="T97" fmla="*/ 129 h 252"/>
                <a:gd name="T98" fmla="*/ 38 w 280"/>
                <a:gd name="T99" fmla="*/ 131 h 252"/>
                <a:gd name="T100" fmla="*/ 21 w 280"/>
                <a:gd name="T101" fmla="*/ 138 h 252"/>
                <a:gd name="T102" fmla="*/ 1 w 280"/>
                <a:gd name="T103" fmla="*/ 167 h 252"/>
                <a:gd name="T104" fmla="*/ 1 w 280"/>
                <a:gd name="T105" fmla="*/ 167 h 252"/>
                <a:gd name="T106" fmla="*/ 6 w 280"/>
                <a:gd name="T107" fmla="*/ 183 h 252"/>
                <a:gd name="T108" fmla="*/ 48 w 280"/>
                <a:gd name="T10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52">
                  <a:moveTo>
                    <a:pt x="46" y="199"/>
                  </a:moveTo>
                  <a:cubicBezTo>
                    <a:pt x="50" y="195"/>
                    <a:pt x="53" y="195"/>
                    <a:pt x="56" y="198"/>
                  </a:cubicBezTo>
                  <a:lnTo>
                    <a:pt x="54" y="200"/>
                  </a:lnTo>
                  <a:cubicBezTo>
                    <a:pt x="52" y="198"/>
                    <a:pt x="50" y="198"/>
                    <a:pt x="48" y="201"/>
                  </a:cubicBezTo>
                  <a:lnTo>
                    <a:pt x="46" y="199"/>
                  </a:lnTo>
                  <a:close/>
                  <a:moveTo>
                    <a:pt x="56" y="198"/>
                  </a:moveTo>
                  <a:cubicBezTo>
                    <a:pt x="58" y="200"/>
                    <a:pt x="61" y="203"/>
                    <a:pt x="63" y="207"/>
                  </a:cubicBezTo>
                  <a:lnTo>
                    <a:pt x="61" y="209"/>
                  </a:lnTo>
                  <a:cubicBezTo>
                    <a:pt x="59" y="205"/>
                    <a:pt x="56" y="201"/>
                    <a:pt x="54" y="200"/>
                  </a:cubicBezTo>
                  <a:lnTo>
                    <a:pt x="56" y="198"/>
                  </a:lnTo>
                  <a:close/>
                  <a:moveTo>
                    <a:pt x="63" y="207"/>
                  </a:moveTo>
                  <a:cubicBezTo>
                    <a:pt x="67" y="212"/>
                    <a:pt x="71" y="218"/>
                    <a:pt x="76" y="222"/>
                  </a:cubicBezTo>
                  <a:lnTo>
                    <a:pt x="74" y="224"/>
                  </a:lnTo>
                  <a:cubicBezTo>
                    <a:pt x="69" y="220"/>
                    <a:pt x="65" y="214"/>
                    <a:pt x="61" y="209"/>
                  </a:cubicBezTo>
                  <a:lnTo>
                    <a:pt x="63" y="207"/>
                  </a:lnTo>
                  <a:close/>
                  <a:moveTo>
                    <a:pt x="76" y="222"/>
                  </a:moveTo>
                  <a:cubicBezTo>
                    <a:pt x="95" y="237"/>
                    <a:pt x="113" y="227"/>
                    <a:pt x="125" y="221"/>
                  </a:cubicBezTo>
                  <a:lnTo>
                    <a:pt x="126" y="223"/>
                  </a:lnTo>
                  <a:cubicBezTo>
                    <a:pt x="114" y="230"/>
                    <a:pt x="94" y="240"/>
                    <a:pt x="74" y="224"/>
                  </a:cubicBezTo>
                  <a:lnTo>
                    <a:pt x="76" y="222"/>
                  </a:lnTo>
                  <a:close/>
                  <a:moveTo>
                    <a:pt x="125" y="221"/>
                  </a:moveTo>
                  <a:cubicBezTo>
                    <a:pt x="132" y="218"/>
                    <a:pt x="136" y="215"/>
                    <a:pt x="138" y="219"/>
                  </a:cubicBezTo>
                  <a:lnTo>
                    <a:pt x="136" y="220"/>
                  </a:lnTo>
                  <a:cubicBezTo>
                    <a:pt x="135" y="219"/>
                    <a:pt x="132" y="221"/>
                    <a:pt x="126" y="223"/>
                  </a:cubicBezTo>
                  <a:lnTo>
                    <a:pt x="125" y="221"/>
                  </a:lnTo>
                  <a:close/>
                  <a:moveTo>
                    <a:pt x="138" y="219"/>
                  </a:moveTo>
                  <a:cubicBezTo>
                    <a:pt x="144" y="228"/>
                    <a:pt x="151" y="236"/>
                    <a:pt x="158" y="241"/>
                  </a:cubicBezTo>
                  <a:lnTo>
                    <a:pt x="156" y="243"/>
                  </a:lnTo>
                  <a:cubicBezTo>
                    <a:pt x="149" y="238"/>
                    <a:pt x="142" y="230"/>
                    <a:pt x="136" y="220"/>
                  </a:cubicBezTo>
                  <a:lnTo>
                    <a:pt x="138" y="219"/>
                  </a:lnTo>
                  <a:close/>
                  <a:moveTo>
                    <a:pt x="158" y="241"/>
                  </a:moveTo>
                  <a:cubicBezTo>
                    <a:pt x="165" y="246"/>
                    <a:pt x="173" y="249"/>
                    <a:pt x="182" y="248"/>
                  </a:cubicBezTo>
                  <a:lnTo>
                    <a:pt x="182" y="250"/>
                  </a:lnTo>
                  <a:cubicBezTo>
                    <a:pt x="173" y="252"/>
                    <a:pt x="164" y="249"/>
                    <a:pt x="156" y="243"/>
                  </a:cubicBezTo>
                  <a:lnTo>
                    <a:pt x="158" y="241"/>
                  </a:lnTo>
                  <a:close/>
                  <a:moveTo>
                    <a:pt x="182" y="248"/>
                  </a:moveTo>
                  <a:lnTo>
                    <a:pt x="182" y="248"/>
                  </a:lnTo>
                  <a:lnTo>
                    <a:pt x="182" y="249"/>
                  </a:lnTo>
                  <a:lnTo>
                    <a:pt x="182" y="248"/>
                  </a:lnTo>
                  <a:close/>
                  <a:moveTo>
                    <a:pt x="182" y="248"/>
                  </a:moveTo>
                  <a:lnTo>
                    <a:pt x="182" y="248"/>
                  </a:lnTo>
                  <a:lnTo>
                    <a:pt x="183" y="250"/>
                  </a:lnTo>
                  <a:lnTo>
                    <a:pt x="182" y="250"/>
                  </a:lnTo>
                  <a:lnTo>
                    <a:pt x="182" y="248"/>
                  </a:lnTo>
                  <a:close/>
                  <a:moveTo>
                    <a:pt x="182" y="248"/>
                  </a:moveTo>
                  <a:lnTo>
                    <a:pt x="182" y="248"/>
                  </a:lnTo>
                  <a:lnTo>
                    <a:pt x="182" y="249"/>
                  </a:lnTo>
                  <a:lnTo>
                    <a:pt x="182" y="248"/>
                  </a:lnTo>
                  <a:close/>
                  <a:moveTo>
                    <a:pt x="182" y="248"/>
                  </a:moveTo>
                  <a:cubicBezTo>
                    <a:pt x="183" y="248"/>
                    <a:pt x="183" y="247"/>
                    <a:pt x="184" y="247"/>
                  </a:cubicBezTo>
                  <a:lnTo>
                    <a:pt x="184" y="250"/>
                  </a:lnTo>
                  <a:cubicBezTo>
                    <a:pt x="184" y="250"/>
                    <a:pt x="183" y="250"/>
                    <a:pt x="183" y="250"/>
                  </a:cubicBezTo>
                  <a:lnTo>
                    <a:pt x="182" y="248"/>
                  </a:lnTo>
                  <a:close/>
                  <a:moveTo>
                    <a:pt x="184" y="247"/>
                  </a:moveTo>
                  <a:cubicBezTo>
                    <a:pt x="190" y="247"/>
                    <a:pt x="204" y="246"/>
                    <a:pt x="209" y="236"/>
                  </a:cubicBezTo>
                  <a:lnTo>
                    <a:pt x="212" y="238"/>
                  </a:lnTo>
                  <a:cubicBezTo>
                    <a:pt x="206" y="248"/>
                    <a:pt x="191" y="250"/>
                    <a:pt x="184" y="250"/>
                  </a:cubicBezTo>
                  <a:lnTo>
                    <a:pt x="184" y="247"/>
                  </a:lnTo>
                  <a:close/>
                  <a:moveTo>
                    <a:pt x="209" y="236"/>
                  </a:moveTo>
                  <a:lnTo>
                    <a:pt x="209" y="236"/>
                  </a:lnTo>
                  <a:lnTo>
                    <a:pt x="210" y="237"/>
                  </a:lnTo>
                  <a:lnTo>
                    <a:pt x="209" y="236"/>
                  </a:lnTo>
                  <a:close/>
                  <a:moveTo>
                    <a:pt x="209" y="236"/>
                  </a:moveTo>
                  <a:lnTo>
                    <a:pt x="209" y="236"/>
                  </a:lnTo>
                  <a:lnTo>
                    <a:pt x="212" y="238"/>
                  </a:lnTo>
                  <a:lnTo>
                    <a:pt x="212" y="238"/>
                  </a:lnTo>
                  <a:lnTo>
                    <a:pt x="209" y="236"/>
                  </a:lnTo>
                  <a:close/>
                  <a:moveTo>
                    <a:pt x="212" y="238"/>
                  </a:moveTo>
                  <a:lnTo>
                    <a:pt x="212" y="238"/>
                  </a:lnTo>
                  <a:lnTo>
                    <a:pt x="210" y="237"/>
                  </a:lnTo>
                  <a:lnTo>
                    <a:pt x="212" y="238"/>
                  </a:lnTo>
                  <a:close/>
                  <a:moveTo>
                    <a:pt x="209" y="236"/>
                  </a:moveTo>
                  <a:cubicBezTo>
                    <a:pt x="210" y="235"/>
                    <a:pt x="210" y="234"/>
                    <a:pt x="211" y="233"/>
                  </a:cubicBezTo>
                  <a:lnTo>
                    <a:pt x="213" y="234"/>
                  </a:lnTo>
                  <a:cubicBezTo>
                    <a:pt x="213" y="235"/>
                    <a:pt x="212" y="237"/>
                    <a:pt x="212" y="238"/>
                  </a:cubicBezTo>
                  <a:lnTo>
                    <a:pt x="209" y="236"/>
                  </a:lnTo>
                  <a:close/>
                  <a:moveTo>
                    <a:pt x="211" y="233"/>
                  </a:moveTo>
                  <a:cubicBezTo>
                    <a:pt x="213" y="229"/>
                    <a:pt x="215" y="224"/>
                    <a:pt x="220" y="222"/>
                  </a:cubicBezTo>
                  <a:lnTo>
                    <a:pt x="221" y="225"/>
                  </a:lnTo>
                  <a:cubicBezTo>
                    <a:pt x="217" y="226"/>
                    <a:pt x="215" y="230"/>
                    <a:pt x="213" y="234"/>
                  </a:cubicBezTo>
                  <a:lnTo>
                    <a:pt x="211" y="233"/>
                  </a:lnTo>
                  <a:close/>
                  <a:moveTo>
                    <a:pt x="220" y="222"/>
                  </a:moveTo>
                  <a:cubicBezTo>
                    <a:pt x="224" y="220"/>
                    <a:pt x="229" y="221"/>
                    <a:pt x="234" y="221"/>
                  </a:cubicBezTo>
                  <a:lnTo>
                    <a:pt x="234" y="224"/>
                  </a:lnTo>
                  <a:cubicBezTo>
                    <a:pt x="229" y="223"/>
                    <a:pt x="225" y="223"/>
                    <a:pt x="221" y="225"/>
                  </a:cubicBezTo>
                  <a:lnTo>
                    <a:pt x="220" y="222"/>
                  </a:lnTo>
                  <a:close/>
                  <a:moveTo>
                    <a:pt x="234" y="221"/>
                  </a:moveTo>
                  <a:cubicBezTo>
                    <a:pt x="241" y="222"/>
                    <a:pt x="248" y="223"/>
                    <a:pt x="259" y="217"/>
                  </a:cubicBezTo>
                  <a:lnTo>
                    <a:pt x="260" y="219"/>
                  </a:lnTo>
                  <a:cubicBezTo>
                    <a:pt x="249" y="226"/>
                    <a:pt x="241" y="225"/>
                    <a:pt x="234" y="224"/>
                  </a:cubicBezTo>
                  <a:lnTo>
                    <a:pt x="234" y="221"/>
                  </a:lnTo>
                  <a:close/>
                  <a:moveTo>
                    <a:pt x="259" y="217"/>
                  </a:moveTo>
                  <a:lnTo>
                    <a:pt x="259" y="217"/>
                  </a:lnTo>
                  <a:lnTo>
                    <a:pt x="260" y="218"/>
                  </a:lnTo>
                  <a:lnTo>
                    <a:pt x="259" y="217"/>
                  </a:lnTo>
                  <a:close/>
                  <a:moveTo>
                    <a:pt x="259" y="217"/>
                  </a:moveTo>
                  <a:lnTo>
                    <a:pt x="259" y="217"/>
                  </a:lnTo>
                  <a:lnTo>
                    <a:pt x="260" y="219"/>
                  </a:lnTo>
                  <a:lnTo>
                    <a:pt x="260" y="219"/>
                  </a:lnTo>
                  <a:lnTo>
                    <a:pt x="259" y="217"/>
                  </a:lnTo>
                  <a:close/>
                  <a:moveTo>
                    <a:pt x="260" y="219"/>
                  </a:moveTo>
                  <a:lnTo>
                    <a:pt x="260" y="219"/>
                  </a:lnTo>
                  <a:lnTo>
                    <a:pt x="260" y="218"/>
                  </a:lnTo>
                  <a:lnTo>
                    <a:pt x="260" y="219"/>
                  </a:lnTo>
                  <a:close/>
                  <a:moveTo>
                    <a:pt x="259" y="217"/>
                  </a:moveTo>
                  <a:cubicBezTo>
                    <a:pt x="260" y="216"/>
                    <a:pt x="262" y="215"/>
                    <a:pt x="263" y="214"/>
                  </a:cubicBezTo>
                  <a:lnTo>
                    <a:pt x="265" y="216"/>
                  </a:lnTo>
                  <a:cubicBezTo>
                    <a:pt x="263" y="217"/>
                    <a:pt x="262" y="218"/>
                    <a:pt x="260" y="219"/>
                  </a:cubicBezTo>
                  <a:lnTo>
                    <a:pt x="259" y="217"/>
                  </a:lnTo>
                  <a:close/>
                  <a:moveTo>
                    <a:pt x="263" y="214"/>
                  </a:moveTo>
                  <a:cubicBezTo>
                    <a:pt x="264" y="213"/>
                    <a:pt x="266" y="212"/>
                    <a:pt x="267" y="210"/>
                  </a:cubicBezTo>
                  <a:lnTo>
                    <a:pt x="269" y="212"/>
                  </a:lnTo>
                  <a:cubicBezTo>
                    <a:pt x="267" y="213"/>
                    <a:pt x="266" y="215"/>
                    <a:pt x="265" y="216"/>
                  </a:cubicBezTo>
                  <a:lnTo>
                    <a:pt x="263" y="214"/>
                  </a:lnTo>
                  <a:close/>
                  <a:moveTo>
                    <a:pt x="267" y="210"/>
                  </a:moveTo>
                  <a:cubicBezTo>
                    <a:pt x="273" y="203"/>
                    <a:pt x="277" y="191"/>
                    <a:pt x="273" y="177"/>
                  </a:cubicBezTo>
                  <a:lnTo>
                    <a:pt x="275" y="177"/>
                  </a:lnTo>
                  <a:cubicBezTo>
                    <a:pt x="280" y="191"/>
                    <a:pt x="275" y="204"/>
                    <a:pt x="269" y="212"/>
                  </a:cubicBezTo>
                  <a:lnTo>
                    <a:pt x="267" y="210"/>
                  </a:lnTo>
                  <a:close/>
                  <a:moveTo>
                    <a:pt x="273" y="177"/>
                  </a:moveTo>
                  <a:cubicBezTo>
                    <a:pt x="266" y="154"/>
                    <a:pt x="252" y="154"/>
                    <a:pt x="245" y="154"/>
                  </a:cubicBezTo>
                  <a:lnTo>
                    <a:pt x="245" y="151"/>
                  </a:lnTo>
                  <a:cubicBezTo>
                    <a:pt x="253" y="151"/>
                    <a:pt x="268" y="151"/>
                    <a:pt x="275" y="177"/>
                  </a:cubicBezTo>
                  <a:lnTo>
                    <a:pt x="273" y="177"/>
                  </a:lnTo>
                  <a:close/>
                  <a:moveTo>
                    <a:pt x="245" y="154"/>
                  </a:moveTo>
                  <a:cubicBezTo>
                    <a:pt x="243" y="154"/>
                    <a:pt x="241" y="153"/>
                    <a:pt x="240" y="153"/>
                  </a:cubicBezTo>
                  <a:lnTo>
                    <a:pt x="242" y="151"/>
                  </a:lnTo>
                  <a:cubicBezTo>
                    <a:pt x="242" y="151"/>
                    <a:pt x="243" y="151"/>
                    <a:pt x="245" y="151"/>
                  </a:cubicBezTo>
                  <a:lnTo>
                    <a:pt x="245" y="154"/>
                  </a:lnTo>
                  <a:close/>
                  <a:moveTo>
                    <a:pt x="240" y="153"/>
                  </a:moveTo>
                  <a:cubicBezTo>
                    <a:pt x="238" y="151"/>
                    <a:pt x="239" y="149"/>
                    <a:pt x="244" y="143"/>
                  </a:cubicBezTo>
                  <a:lnTo>
                    <a:pt x="246" y="145"/>
                  </a:lnTo>
                  <a:cubicBezTo>
                    <a:pt x="243" y="149"/>
                    <a:pt x="242" y="150"/>
                    <a:pt x="242" y="151"/>
                  </a:cubicBezTo>
                  <a:lnTo>
                    <a:pt x="240" y="153"/>
                  </a:lnTo>
                  <a:close/>
                  <a:moveTo>
                    <a:pt x="246" y="145"/>
                  </a:moveTo>
                  <a:lnTo>
                    <a:pt x="246" y="145"/>
                  </a:lnTo>
                  <a:lnTo>
                    <a:pt x="245" y="144"/>
                  </a:lnTo>
                  <a:lnTo>
                    <a:pt x="246" y="145"/>
                  </a:lnTo>
                  <a:close/>
                  <a:moveTo>
                    <a:pt x="244" y="143"/>
                  </a:moveTo>
                  <a:lnTo>
                    <a:pt x="244" y="143"/>
                  </a:lnTo>
                  <a:lnTo>
                    <a:pt x="246" y="145"/>
                  </a:lnTo>
                  <a:lnTo>
                    <a:pt x="246" y="145"/>
                  </a:lnTo>
                  <a:lnTo>
                    <a:pt x="244" y="143"/>
                  </a:lnTo>
                  <a:close/>
                  <a:moveTo>
                    <a:pt x="244" y="143"/>
                  </a:moveTo>
                  <a:lnTo>
                    <a:pt x="244" y="143"/>
                  </a:lnTo>
                  <a:lnTo>
                    <a:pt x="245" y="144"/>
                  </a:lnTo>
                  <a:lnTo>
                    <a:pt x="244" y="143"/>
                  </a:lnTo>
                  <a:close/>
                  <a:moveTo>
                    <a:pt x="244" y="143"/>
                  </a:moveTo>
                  <a:cubicBezTo>
                    <a:pt x="246" y="141"/>
                    <a:pt x="247" y="139"/>
                    <a:pt x="248" y="137"/>
                  </a:cubicBezTo>
                  <a:lnTo>
                    <a:pt x="250" y="138"/>
                  </a:lnTo>
                  <a:cubicBezTo>
                    <a:pt x="249" y="140"/>
                    <a:pt x="248" y="143"/>
                    <a:pt x="246" y="145"/>
                  </a:cubicBezTo>
                  <a:lnTo>
                    <a:pt x="244" y="143"/>
                  </a:lnTo>
                  <a:close/>
                  <a:moveTo>
                    <a:pt x="248" y="137"/>
                  </a:moveTo>
                  <a:cubicBezTo>
                    <a:pt x="249" y="134"/>
                    <a:pt x="249" y="132"/>
                    <a:pt x="250" y="129"/>
                  </a:cubicBezTo>
                  <a:lnTo>
                    <a:pt x="252" y="129"/>
                  </a:lnTo>
                  <a:cubicBezTo>
                    <a:pt x="252" y="132"/>
                    <a:pt x="251" y="135"/>
                    <a:pt x="250" y="138"/>
                  </a:cubicBezTo>
                  <a:lnTo>
                    <a:pt x="248" y="137"/>
                  </a:lnTo>
                  <a:close/>
                  <a:moveTo>
                    <a:pt x="250" y="129"/>
                  </a:moveTo>
                  <a:cubicBezTo>
                    <a:pt x="251" y="115"/>
                    <a:pt x="244" y="98"/>
                    <a:pt x="237" y="87"/>
                  </a:cubicBezTo>
                  <a:lnTo>
                    <a:pt x="239" y="86"/>
                  </a:lnTo>
                  <a:cubicBezTo>
                    <a:pt x="247" y="97"/>
                    <a:pt x="254" y="115"/>
                    <a:pt x="252" y="129"/>
                  </a:cubicBezTo>
                  <a:lnTo>
                    <a:pt x="250" y="129"/>
                  </a:lnTo>
                  <a:close/>
                  <a:moveTo>
                    <a:pt x="237" y="87"/>
                  </a:moveTo>
                  <a:cubicBezTo>
                    <a:pt x="233" y="81"/>
                    <a:pt x="236" y="78"/>
                    <a:pt x="240" y="73"/>
                  </a:cubicBezTo>
                  <a:lnTo>
                    <a:pt x="242" y="74"/>
                  </a:lnTo>
                  <a:cubicBezTo>
                    <a:pt x="239" y="78"/>
                    <a:pt x="236" y="81"/>
                    <a:pt x="239" y="86"/>
                  </a:cubicBezTo>
                  <a:lnTo>
                    <a:pt x="237" y="87"/>
                  </a:lnTo>
                  <a:close/>
                  <a:moveTo>
                    <a:pt x="240" y="73"/>
                  </a:moveTo>
                  <a:cubicBezTo>
                    <a:pt x="245" y="68"/>
                    <a:pt x="251" y="61"/>
                    <a:pt x="252" y="48"/>
                  </a:cubicBezTo>
                  <a:lnTo>
                    <a:pt x="255" y="48"/>
                  </a:lnTo>
                  <a:cubicBezTo>
                    <a:pt x="254" y="62"/>
                    <a:pt x="247" y="69"/>
                    <a:pt x="242" y="74"/>
                  </a:cubicBezTo>
                  <a:lnTo>
                    <a:pt x="240" y="73"/>
                  </a:lnTo>
                  <a:close/>
                  <a:moveTo>
                    <a:pt x="252" y="48"/>
                  </a:moveTo>
                  <a:cubicBezTo>
                    <a:pt x="252" y="45"/>
                    <a:pt x="252" y="41"/>
                    <a:pt x="252" y="38"/>
                  </a:cubicBezTo>
                  <a:lnTo>
                    <a:pt x="255" y="38"/>
                  </a:lnTo>
                  <a:cubicBezTo>
                    <a:pt x="255" y="41"/>
                    <a:pt x="255" y="45"/>
                    <a:pt x="255" y="48"/>
                  </a:cubicBezTo>
                  <a:lnTo>
                    <a:pt x="252" y="48"/>
                  </a:lnTo>
                  <a:close/>
                  <a:moveTo>
                    <a:pt x="252" y="38"/>
                  </a:moveTo>
                  <a:cubicBezTo>
                    <a:pt x="251" y="28"/>
                    <a:pt x="248" y="21"/>
                    <a:pt x="242" y="16"/>
                  </a:cubicBezTo>
                  <a:lnTo>
                    <a:pt x="244" y="14"/>
                  </a:lnTo>
                  <a:cubicBezTo>
                    <a:pt x="250" y="20"/>
                    <a:pt x="254" y="28"/>
                    <a:pt x="255" y="38"/>
                  </a:cubicBezTo>
                  <a:lnTo>
                    <a:pt x="252" y="38"/>
                  </a:lnTo>
                  <a:close/>
                  <a:moveTo>
                    <a:pt x="242" y="16"/>
                  </a:moveTo>
                  <a:cubicBezTo>
                    <a:pt x="237" y="11"/>
                    <a:pt x="229" y="8"/>
                    <a:pt x="218" y="7"/>
                  </a:cubicBezTo>
                  <a:lnTo>
                    <a:pt x="218" y="4"/>
                  </a:lnTo>
                  <a:cubicBezTo>
                    <a:pt x="229" y="5"/>
                    <a:pt x="238" y="9"/>
                    <a:pt x="244" y="14"/>
                  </a:cubicBezTo>
                  <a:lnTo>
                    <a:pt x="242" y="16"/>
                  </a:lnTo>
                  <a:close/>
                  <a:moveTo>
                    <a:pt x="218" y="7"/>
                  </a:moveTo>
                  <a:cubicBezTo>
                    <a:pt x="214" y="7"/>
                    <a:pt x="209" y="7"/>
                    <a:pt x="204" y="7"/>
                  </a:cubicBezTo>
                  <a:lnTo>
                    <a:pt x="203" y="5"/>
                  </a:lnTo>
                  <a:cubicBezTo>
                    <a:pt x="209" y="4"/>
                    <a:pt x="214" y="4"/>
                    <a:pt x="218" y="4"/>
                  </a:cubicBezTo>
                  <a:lnTo>
                    <a:pt x="218" y="7"/>
                  </a:lnTo>
                  <a:close/>
                  <a:moveTo>
                    <a:pt x="203" y="5"/>
                  </a:moveTo>
                  <a:lnTo>
                    <a:pt x="203" y="5"/>
                  </a:lnTo>
                  <a:lnTo>
                    <a:pt x="203" y="6"/>
                  </a:lnTo>
                  <a:lnTo>
                    <a:pt x="203" y="5"/>
                  </a:lnTo>
                  <a:close/>
                  <a:moveTo>
                    <a:pt x="204" y="7"/>
                  </a:moveTo>
                  <a:lnTo>
                    <a:pt x="204" y="7"/>
                  </a:lnTo>
                  <a:lnTo>
                    <a:pt x="203" y="5"/>
                  </a:lnTo>
                  <a:lnTo>
                    <a:pt x="203" y="5"/>
                  </a:lnTo>
                  <a:lnTo>
                    <a:pt x="204" y="7"/>
                  </a:lnTo>
                  <a:close/>
                  <a:moveTo>
                    <a:pt x="204" y="7"/>
                  </a:moveTo>
                  <a:cubicBezTo>
                    <a:pt x="197" y="8"/>
                    <a:pt x="188" y="21"/>
                    <a:pt x="182" y="29"/>
                  </a:cubicBezTo>
                  <a:lnTo>
                    <a:pt x="180" y="28"/>
                  </a:lnTo>
                  <a:cubicBezTo>
                    <a:pt x="186" y="19"/>
                    <a:pt x="196" y="5"/>
                    <a:pt x="203" y="5"/>
                  </a:cubicBezTo>
                  <a:lnTo>
                    <a:pt x="204" y="7"/>
                  </a:lnTo>
                  <a:close/>
                  <a:moveTo>
                    <a:pt x="182" y="29"/>
                  </a:moveTo>
                  <a:cubicBezTo>
                    <a:pt x="180" y="33"/>
                    <a:pt x="178" y="36"/>
                    <a:pt x="177" y="36"/>
                  </a:cubicBezTo>
                  <a:lnTo>
                    <a:pt x="176" y="33"/>
                  </a:lnTo>
                  <a:cubicBezTo>
                    <a:pt x="176" y="33"/>
                    <a:pt x="178" y="31"/>
                    <a:pt x="180" y="28"/>
                  </a:cubicBezTo>
                  <a:lnTo>
                    <a:pt x="182" y="29"/>
                  </a:lnTo>
                  <a:close/>
                  <a:moveTo>
                    <a:pt x="177" y="36"/>
                  </a:moveTo>
                  <a:cubicBezTo>
                    <a:pt x="176" y="36"/>
                    <a:pt x="175" y="36"/>
                    <a:pt x="175" y="34"/>
                  </a:cubicBezTo>
                  <a:lnTo>
                    <a:pt x="177" y="34"/>
                  </a:lnTo>
                  <a:cubicBezTo>
                    <a:pt x="178" y="35"/>
                    <a:pt x="175" y="33"/>
                    <a:pt x="176" y="33"/>
                  </a:cubicBezTo>
                  <a:lnTo>
                    <a:pt x="177" y="36"/>
                  </a:lnTo>
                  <a:close/>
                  <a:moveTo>
                    <a:pt x="175" y="34"/>
                  </a:moveTo>
                  <a:cubicBezTo>
                    <a:pt x="173" y="26"/>
                    <a:pt x="168" y="21"/>
                    <a:pt x="159" y="15"/>
                  </a:cubicBezTo>
                  <a:lnTo>
                    <a:pt x="161" y="13"/>
                  </a:lnTo>
                  <a:cubicBezTo>
                    <a:pt x="170" y="20"/>
                    <a:pt x="176" y="24"/>
                    <a:pt x="177" y="34"/>
                  </a:cubicBezTo>
                  <a:lnTo>
                    <a:pt x="175" y="34"/>
                  </a:lnTo>
                  <a:close/>
                  <a:moveTo>
                    <a:pt x="159" y="15"/>
                  </a:moveTo>
                  <a:cubicBezTo>
                    <a:pt x="157" y="14"/>
                    <a:pt x="154" y="12"/>
                    <a:pt x="151" y="9"/>
                  </a:cubicBezTo>
                  <a:lnTo>
                    <a:pt x="153" y="7"/>
                  </a:lnTo>
                  <a:cubicBezTo>
                    <a:pt x="156" y="9"/>
                    <a:pt x="159" y="11"/>
                    <a:pt x="161" y="13"/>
                  </a:cubicBezTo>
                  <a:lnTo>
                    <a:pt x="159" y="15"/>
                  </a:lnTo>
                  <a:close/>
                  <a:moveTo>
                    <a:pt x="151" y="9"/>
                  </a:moveTo>
                  <a:cubicBezTo>
                    <a:pt x="145" y="4"/>
                    <a:pt x="137" y="2"/>
                    <a:pt x="128" y="3"/>
                  </a:cubicBezTo>
                  <a:lnTo>
                    <a:pt x="128" y="0"/>
                  </a:lnTo>
                  <a:cubicBezTo>
                    <a:pt x="137" y="0"/>
                    <a:pt x="147" y="2"/>
                    <a:pt x="153" y="7"/>
                  </a:cubicBezTo>
                  <a:lnTo>
                    <a:pt x="151" y="9"/>
                  </a:lnTo>
                  <a:close/>
                  <a:moveTo>
                    <a:pt x="128" y="3"/>
                  </a:moveTo>
                  <a:cubicBezTo>
                    <a:pt x="122" y="3"/>
                    <a:pt x="116" y="5"/>
                    <a:pt x="110" y="8"/>
                  </a:cubicBezTo>
                  <a:lnTo>
                    <a:pt x="109" y="5"/>
                  </a:lnTo>
                  <a:cubicBezTo>
                    <a:pt x="115" y="3"/>
                    <a:pt x="122" y="1"/>
                    <a:pt x="128" y="0"/>
                  </a:cubicBezTo>
                  <a:lnTo>
                    <a:pt x="128" y="3"/>
                  </a:lnTo>
                  <a:close/>
                  <a:moveTo>
                    <a:pt x="110" y="8"/>
                  </a:moveTo>
                  <a:cubicBezTo>
                    <a:pt x="105" y="10"/>
                    <a:pt x="100" y="14"/>
                    <a:pt x="96" y="19"/>
                  </a:cubicBezTo>
                  <a:lnTo>
                    <a:pt x="94" y="18"/>
                  </a:lnTo>
                  <a:cubicBezTo>
                    <a:pt x="98" y="12"/>
                    <a:pt x="103" y="8"/>
                    <a:pt x="109" y="5"/>
                  </a:cubicBezTo>
                  <a:lnTo>
                    <a:pt x="110" y="8"/>
                  </a:lnTo>
                  <a:close/>
                  <a:moveTo>
                    <a:pt x="96" y="19"/>
                  </a:moveTo>
                  <a:cubicBezTo>
                    <a:pt x="89" y="27"/>
                    <a:pt x="86" y="37"/>
                    <a:pt x="87" y="50"/>
                  </a:cubicBezTo>
                  <a:lnTo>
                    <a:pt x="84" y="51"/>
                  </a:lnTo>
                  <a:cubicBezTo>
                    <a:pt x="83" y="37"/>
                    <a:pt x="87" y="26"/>
                    <a:pt x="94" y="18"/>
                  </a:cubicBezTo>
                  <a:lnTo>
                    <a:pt x="96" y="19"/>
                  </a:lnTo>
                  <a:close/>
                  <a:moveTo>
                    <a:pt x="87" y="50"/>
                  </a:moveTo>
                  <a:cubicBezTo>
                    <a:pt x="87" y="56"/>
                    <a:pt x="88" y="59"/>
                    <a:pt x="89" y="60"/>
                  </a:cubicBezTo>
                  <a:lnTo>
                    <a:pt x="87" y="61"/>
                  </a:lnTo>
                  <a:cubicBezTo>
                    <a:pt x="86" y="60"/>
                    <a:pt x="85" y="57"/>
                    <a:pt x="84" y="51"/>
                  </a:cubicBezTo>
                  <a:lnTo>
                    <a:pt x="87" y="50"/>
                  </a:lnTo>
                  <a:close/>
                  <a:moveTo>
                    <a:pt x="89" y="60"/>
                  </a:moveTo>
                  <a:cubicBezTo>
                    <a:pt x="89" y="60"/>
                    <a:pt x="89" y="60"/>
                    <a:pt x="89" y="60"/>
                  </a:cubicBezTo>
                  <a:lnTo>
                    <a:pt x="88" y="63"/>
                  </a:lnTo>
                  <a:cubicBezTo>
                    <a:pt x="88" y="62"/>
                    <a:pt x="87" y="62"/>
                    <a:pt x="87" y="61"/>
                  </a:cubicBezTo>
                  <a:lnTo>
                    <a:pt x="89" y="60"/>
                  </a:lnTo>
                  <a:close/>
                  <a:moveTo>
                    <a:pt x="89" y="60"/>
                  </a:moveTo>
                  <a:lnTo>
                    <a:pt x="89" y="60"/>
                  </a:lnTo>
                  <a:lnTo>
                    <a:pt x="89" y="62"/>
                  </a:lnTo>
                  <a:lnTo>
                    <a:pt x="89" y="60"/>
                  </a:lnTo>
                  <a:close/>
                  <a:moveTo>
                    <a:pt x="89" y="60"/>
                  </a:moveTo>
                  <a:cubicBezTo>
                    <a:pt x="92" y="63"/>
                    <a:pt x="92" y="68"/>
                    <a:pt x="87" y="62"/>
                  </a:cubicBezTo>
                  <a:lnTo>
                    <a:pt x="89" y="60"/>
                  </a:lnTo>
                  <a:cubicBezTo>
                    <a:pt x="95" y="67"/>
                    <a:pt x="91" y="65"/>
                    <a:pt x="88" y="63"/>
                  </a:cubicBezTo>
                  <a:lnTo>
                    <a:pt x="89" y="60"/>
                  </a:lnTo>
                  <a:close/>
                  <a:moveTo>
                    <a:pt x="87" y="62"/>
                  </a:moveTo>
                  <a:cubicBezTo>
                    <a:pt x="87" y="61"/>
                    <a:pt x="85" y="60"/>
                    <a:pt x="82" y="58"/>
                  </a:cubicBezTo>
                  <a:lnTo>
                    <a:pt x="84" y="56"/>
                  </a:lnTo>
                  <a:cubicBezTo>
                    <a:pt x="87" y="58"/>
                    <a:pt x="89" y="59"/>
                    <a:pt x="89" y="60"/>
                  </a:cubicBezTo>
                  <a:lnTo>
                    <a:pt x="87" y="62"/>
                  </a:lnTo>
                  <a:close/>
                  <a:moveTo>
                    <a:pt x="82" y="58"/>
                  </a:moveTo>
                  <a:cubicBezTo>
                    <a:pt x="69" y="49"/>
                    <a:pt x="55" y="48"/>
                    <a:pt x="44" y="52"/>
                  </a:cubicBezTo>
                  <a:lnTo>
                    <a:pt x="43" y="50"/>
                  </a:lnTo>
                  <a:cubicBezTo>
                    <a:pt x="55" y="45"/>
                    <a:pt x="69" y="46"/>
                    <a:pt x="84" y="56"/>
                  </a:cubicBezTo>
                  <a:lnTo>
                    <a:pt x="82" y="58"/>
                  </a:lnTo>
                  <a:close/>
                  <a:moveTo>
                    <a:pt x="44" y="52"/>
                  </a:moveTo>
                  <a:cubicBezTo>
                    <a:pt x="38" y="55"/>
                    <a:pt x="33" y="58"/>
                    <a:pt x="29" y="63"/>
                  </a:cubicBezTo>
                  <a:lnTo>
                    <a:pt x="27" y="62"/>
                  </a:lnTo>
                  <a:cubicBezTo>
                    <a:pt x="31" y="56"/>
                    <a:pt x="37" y="52"/>
                    <a:pt x="43" y="50"/>
                  </a:cubicBezTo>
                  <a:lnTo>
                    <a:pt x="44" y="52"/>
                  </a:lnTo>
                  <a:close/>
                  <a:moveTo>
                    <a:pt x="29" y="63"/>
                  </a:moveTo>
                  <a:cubicBezTo>
                    <a:pt x="25" y="68"/>
                    <a:pt x="22" y="74"/>
                    <a:pt x="21" y="81"/>
                  </a:cubicBezTo>
                  <a:lnTo>
                    <a:pt x="18" y="80"/>
                  </a:lnTo>
                  <a:cubicBezTo>
                    <a:pt x="20" y="73"/>
                    <a:pt x="23" y="67"/>
                    <a:pt x="27" y="62"/>
                  </a:cubicBezTo>
                  <a:lnTo>
                    <a:pt x="29" y="63"/>
                  </a:lnTo>
                  <a:close/>
                  <a:moveTo>
                    <a:pt x="21" y="81"/>
                  </a:moveTo>
                  <a:cubicBezTo>
                    <a:pt x="18" y="95"/>
                    <a:pt x="23" y="111"/>
                    <a:pt x="37" y="127"/>
                  </a:cubicBezTo>
                  <a:lnTo>
                    <a:pt x="35" y="129"/>
                  </a:lnTo>
                  <a:cubicBezTo>
                    <a:pt x="20" y="112"/>
                    <a:pt x="16" y="95"/>
                    <a:pt x="18" y="80"/>
                  </a:cubicBezTo>
                  <a:lnTo>
                    <a:pt x="21" y="81"/>
                  </a:lnTo>
                  <a:close/>
                  <a:moveTo>
                    <a:pt x="37" y="127"/>
                  </a:moveTo>
                  <a:cubicBezTo>
                    <a:pt x="39" y="129"/>
                    <a:pt x="39" y="130"/>
                    <a:pt x="38" y="131"/>
                  </a:cubicBezTo>
                  <a:lnTo>
                    <a:pt x="36" y="129"/>
                  </a:lnTo>
                  <a:cubicBezTo>
                    <a:pt x="37" y="129"/>
                    <a:pt x="36" y="130"/>
                    <a:pt x="35" y="129"/>
                  </a:cubicBezTo>
                  <a:lnTo>
                    <a:pt x="37" y="127"/>
                  </a:lnTo>
                  <a:close/>
                  <a:moveTo>
                    <a:pt x="38" y="131"/>
                  </a:moveTo>
                  <a:lnTo>
                    <a:pt x="38" y="131"/>
                  </a:lnTo>
                  <a:lnTo>
                    <a:pt x="37" y="130"/>
                  </a:lnTo>
                  <a:lnTo>
                    <a:pt x="38" y="131"/>
                  </a:lnTo>
                  <a:close/>
                  <a:moveTo>
                    <a:pt x="38" y="131"/>
                  </a:moveTo>
                  <a:cubicBezTo>
                    <a:pt x="37" y="132"/>
                    <a:pt x="36" y="132"/>
                    <a:pt x="35" y="133"/>
                  </a:cubicBezTo>
                  <a:lnTo>
                    <a:pt x="34" y="130"/>
                  </a:lnTo>
                  <a:cubicBezTo>
                    <a:pt x="35" y="130"/>
                    <a:pt x="36" y="130"/>
                    <a:pt x="36" y="129"/>
                  </a:cubicBezTo>
                  <a:lnTo>
                    <a:pt x="38" y="131"/>
                  </a:lnTo>
                  <a:close/>
                  <a:moveTo>
                    <a:pt x="35" y="133"/>
                  </a:moveTo>
                  <a:cubicBezTo>
                    <a:pt x="32" y="133"/>
                    <a:pt x="27" y="134"/>
                    <a:pt x="21" y="138"/>
                  </a:cubicBezTo>
                  <a:lnTo>
                    <a:pt x="20" y="136"/>
                  </a:lnTo>
                  <a:cubicBezTo>
                    <a:pt x="26" y="131"/>
                    <a:pt x="31" y="131"/>
                    <a:pt x="34" y="130"/>
                  </a:cubicBezTo>
                  <a:lnTo>
                    <a:pt x="35" y="133"/>
                  </a:lnTo>
                  <a:close/>
                  <a:moveTo>
                    <a:pt x="21" y="138"/>
                  </a:moveTo>
                  <a:cubicBezTo>
                    <a:pt x="9" y="146"/>
                    <a:pt x="4" y="157"/>
                    <a:pt x="3" y="167"/>
                  </a:cubicBezTo>
                  <a:lnTo>
                    <a:pt x="1" y="167"/>
                  </a:lnTo>
                  <a:cubicBezTo>
                    <a:pt x="1" y="156"/>
                    <a:pt x="7" y="145"/>
                    <a:pt x="20" y="136"/>
                  </a:cubicBezTo>
                  <a:lnTo>
                    <a:pt x="21" y="138"/>
                  </a:lnTo>
                  <a:close/>
                  <a:moveTo>
                    <a:pt x="3" y="167"/>
                  </a:moveTo>
                  <a:cubicBezTo>
                    <a:pt x="3" y="173"/>
                    <a:pt x="4" y="178"/>
                    <a:pt x="6" y="183"/>
                  </a:cubicBezTo>
                  <a:lnTo>
                    <a:pt x="4" y="184"/>
                  </a:lnTo>
                  <a:cubicBezTo>
                    <a:pt x="1" y="179"/>
                    <a:pt x="0" y="173"/>
                    <a:pt x="1" y="167"/>
                  </a:cubicBezTo>
                  <a:lnTo>
                    <a:pt x="3" y="167"/>
                  </a:lnTo>
                  <a:close/>
                  <a:moveTo>
                    <a:pt x="6" y="183"/>
                  </a:moveTo>
                  <a:cubicBezTo>
                    <a:pt x="8" y="188"/>
                    <a:pt x="12" y="192"/>
                    <a:pt x="16" y="195"/>
                  </a:cubicBezTo>
                  <a:lnTo>
                    <a:pt x="15" y="197"/>
                  </a:lnTo>
                  <a:cubicBezTo>
                    <a:pt x="10" y="194"/>
                    <a:pt x="6" y="190"/>
                    <a:pt x="4" y="184"/>
                  </a:cubicBezTo>
                  <a:lnTo>
                    <a:pt x="6" y="183"/>
                  </a:lnTo>
                  <a:close/>
                  <a:moveTo>
                    <a:pt x="16" y="195"/>
                  </a:moveTo>
                  <a:cubicBezTo>
                    <a:pt x="24" y="200"/>
                    <a:pt x="35" y="202"/>
                    <a:pt x="47" y="198"/>
                  </a:cubicBezTo>
                  <a:lnTo>
                    <a:pt x="48" y="201"/>
                  </a:lnTo>
                  <a:cubicBezTo>
                    <a:pt x="35" y="205"/>
                    <a:pt x="23" y="203"/>
                    <a:pt x="15" y="197"/>
                  </a:cubicBezTo>
                  <a:lnTo>
                    <a:pt x="16" y="195"/>
                  </a:lnTo>
                  <a:close/>
                  <a:moveTo>
                    <a:pt x="48" y="201"/>
                  </a:moveTo>
                  <a:lnTo>
                    <a:pt x="48" y="201"/>
                  </a:lnTo>
                  <a:lnTo>
                    <a:pt x="48" y="201"/>
                  </a:lnTo>
                  <a:lnTo>
                    <a:pt x="47" y="200"/>
                  </a:lnTo>
                  <a:lnTo>
                    <a:pt x="48" y="201"/>
                  </a:ln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0" name="Freeform 75">
              <a:extLst>
                <a:ext uri="{FF2B5EF4-FFF2-40B4-BE49-F238E27FC236}">
                  <a16:creationId xmlns:a16="http://schemas.microsoft.com/office/drawing/2014/main" id="{BCFB8AA5-E71F-051C-E6E0-7A2BE3BD654E}"/>
                </a:ext>
              </a:extLst>
            </p:cNvPr>
            <p:cNvSpPr>
              <a:spLocks noEditPoints="1"/>
            </p:cNvSpPr>
            <p:nvPr/>
          </p:nvSpPr>
          <p:spPr bwMode="auto">
            <a:xfrm>
              <a:off x="3358" y="3188"/>
              <a:ext cx="621" cy="621"/>
            </a:xfrm>
            <a:custGeom>
              <a:avLst/>
              <a:gdLst>
                <a:gd name="T0" fmla="*/ 111 w 111"/>
                <a:gd name="T1" fmla="*/ 55 h 111"/>
                <a:gd name="T2" fmla="*/ 55 w 111"/>
                <a:gd name="T3" fmla="*/ 0 h 111"/>
                <a:gd name="T4" fmla="*/ 0 w 111"/>
                <a:gd name="T5" fmla="*/ 55 h 111"/>
                <a:gd name="T6" fmla="*/ 55 w 111"/>
                <a:gd name="T7" fmla="*/ 111 h 111"/>
                <a:gd name="T8" fmla="*/ 111 w 111"/>
                <a:gd name="T9" fmla="*/ 55 h 111"/>
                <a:gd name="T10" fmla="*/ 87 w 111"/>
                <a:gd name="T11" fmla="*/ 55 h 111"/>
                <a:gd name="T12" fmla="*/ 55 w 111"/>
                <a:gd name="T13" fmla="*/ 87 h 111"/>
                <a:gd name="T14" fmla="*/ 24 w 111"/>
                <a:gd name="T15" fmla="*/ 55 h 111"/>
                <a:gd name="T16" fmla="*/ 55 w 111"/>
                <a:gd name="T17" fmla="*/ 24 h 111"/>
                <a:gd name="T18" fmla="*/ 87 w 111"/>
                <a:gd name="T19" fmla="*/ 5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111" y="55"/>
                  </a:moveTo>
                  <a:cubicBezTo>
                    <a:pt x="111" y="25"/>
                    <a:pt x="86" y="0"/>
                    <a:pt x="55" y="0"/>
                  </a:cubicBezTo>
                  <a:cubicBezTo>
                    <a:pt x="25" y="0"/>
                    <a:pt x="0" y="25"/>
                    <a:pt x="0" y="55"/>
                  </a:cubicBezTo>
                  <a:cubicBezTo>
                    <a:pt x="0" y="86"/>
                    <a:pt x="25" y="111"/>
                    <a:pt x="55" y="111"/>
                  </a:cubicBezTo>
                  <a:cubicBezTo>
                    <a:pt x="86" y="111"/>
                    <a:pt x="111" y="86"/>
                    <a:pt x="111" y="55"/>
                  </a:cubicBezTo>
                  <a:close/>
                  <a:moveTo>
                    <a:pt x="87" y="55"/>
                  </a:moveTo>
                  <a:cubicBezTo>
                    <a:pt x="87" y="73"/>
                    <a:pt x="73" y="87"/>
                    <a:pt x="55" y="87"/>
                  </a:cubicBezTo>
                  <a:cubicBezTo>
                    <a:pt x="38" y="87"/>
                    <a:pt x="24" y="73"/>
                    <a:pt x="24" y="55"/>
                  </a:cubicBezTo>
                  <a:cubicBezTo>
                    <a:pt x="24" y="38"/>
                    <a:pt x="38" y="24"/>
                    <a:pt x="55" y="24"/>
                  </a:cubicBezTo>
                  <a:cubicBezTo>
                    <a:pt x="73"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 name="Freeform 76">
              <a:extLst>
                <a:ext uri="{FF2B5EF4-FFF2-40B4-BE49-F238E27FC236}">
                  <a16:creationId xmlns:a16="http://schemas.microsoft.com/office/drawing/2014/main" id="{9690A099-CD45-2A76-60AE-8400ED308C16}"/>
                </a:ext>
              </a:extLst>
            </p:cNvPr>
            <p:cNvSpPr>
              <a:spLocks noEditPoints="1"/>
            </p:cNvSpPr>
            <p:nvPr/>
          </p:nvSpPr>
          <p:spPr bwMode="auto">
            <a:xfrm>
              <a:off x="3425" y="3255"/>
              <a:ext cx="487" cy="486"/>
            </a:xfrm>
            <a:custGeom>
              <a:avLst/>
              <a:gdLst>
                <a:gd name="T0" fmla="*/ 87 w 87"/>
                <a:gd name="T1" fmla="*/ 43 h 87"/>
                <a:gd name="T2" fmla="*/ 43 w 87"/>
                <a:gd name="T3" fmla="*/ 0 h 87"/>
                <a:gd name="T4" fmla="*/ 0 w 87"/>
                <a:gd name="T5" fmla="*/ 43 h 87"/>
                <a:gd name="T6" fmla="*/ 43 w 87"/>
                <a:gd name="T7" fmla="*/ 87 h 87"/>
                <a:gd name="T8" fmla="*/ 87 w 87"/>
                <a:gd name="T9" fmla="*/ 43 h 87"/>
                <a:gd name="T10" fmla="*/ 85 w 87"/>
                <a:gd name="T11" fmla="*/ 43 h 87"/>
                <a:gd name="T12" fmla="*/ 43 w 87"/>
                <a:gd name="T13" fmla="*/ 85 h 87"/>
                <a:gd name="T14" fmla="*/ 2 w 87"/>
                <a:gd name="T15" fmla="*/ 43 h 87"/>
                <a:gd name="T16" fmla="*/ 43 w 87"/>
                <a:gd name="T17" fmla="*/ 1 h 87"/>
                <a:gd name="T18" fmla="*/ 85 w 87"/>
                <a:gd name="T19"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3"/>
                  </a:moveTo>
                  <a:cubicBezTo>
                    <a:pt x="87" y="19"/>
                    <a:pt x="67" y="0"/>
                    <a:pt x="43" y="0"/>
                  </a:cubicBezTo>
                  <a:cubicBezTo>
                    <a:pt x="19" y="0"/>
                    <a:pt x="0" y="19"/>
                    <a:pt x="0" y="43"/>
                  </a:cubicBezTo>
                  <a:cubicBezTo>
                    <a:pt x="0" y="67"/>
                    <a:pt x="19" y="87"/>
                    <a:pt x="43" y="87"/>
                  </a:cubicBezTo>
                  <a:cubicBezTo>
                    <a:pt x="67" y="87"/>
                    <a:pt x="87" y="67"/>
                    <a:pt x="87" y="43"/>
                  </a:cubicBezTo>
                  <a:close/>
                  <a:moveTo>
                    <a:pt x="85" y="43"/>
                  </a:moveTo>
                  <a:cubicBezTo>
                    <a:pt x="85" y="66"/>
                    <a:pt x="67" y="85"/>
                    <a:pt x="43" y="85"/>
                  </a:cubicBezTo>
                  <a:cubicBezTo>
                    <a:pt x="20" y="85"/>
                    <a:pt x="2" y="66"/>
                    <a:pt x="2" y="43"/>
                  </a:cubicBezTo>
                  <a:cubicBezTo>
                    <a:pt x="2" y="20"/>
                    <a:pt x="20" y="1"/>
                    <a:pt x="43" y="1"/>
                  </a:cubicBezTo>
                  <a:cubicBezTo>
                    <a:pt x="67"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 name="Freeform 77">
              <a:extLst>
                <a:ext uri="{FF2B5EF4-FFF2-40B4-BE49-F238E27FC236}">
                  <a16:creationId xmlns:a16="http://schemas.microsoft.com/office/drawing/2014/main" id="{83D4975A-D9CB-B9F3-6BC8-2D49378E4B42}"/>
                </a:ext>
              </a:extLst>
            </p:cNvPr>
            <p:cNvSpPr>
              <a:spLocks noEditPoints="1"/>
            </p:cNvSpPr>
            <p:nvPr/>
          </p:nvSpPr>
          <p:spPr bwMode="auto">
            <a:xfrm>
              <a:off x="3431" y="3261"/>
              <a:ext cx="475"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6"/>
                    <a:pt x="19" y="85"/>
                    <a:pt x="42" y="85"/>
                  </a:cubicBezTo>
                  <a:cubicBezTo>
                    <a:pt x="66" y="85"/>
                    <a:pt x="85" y="66"/>
                    <a:pt x="85" y="42"/>
                  </a:cubicBezTo>
                  <a:close/>
                  <a:moveTo>
                    <a:pt x="83" y="42"/>
                  </a:moveTo>
                  <a:cubicBezTo>
                    <a:pt x="83" y="65"/>
                    <a:pt x="65" y="83"/>
                    <a:pt x="42" y="83"/>
                  </a:cubicBezTo>
                  <a:cubicBezTo>
                    <a:pt x="20" y="83"/>
                    <a:pt x="1" y="65"/>
                    <a:pt x="1" y="42"/>
                  </a:cubicBezTo>
                  <a:cubicBezTo>
                    <a:pt x="1" y="20"/>
                    <a:pt x="20" y="1"/>
                    <a:pt x="42" y="1"/>
                  </a:cubicBezTo>
                  <a:cubicBezTo>
                    <a:pt x="65" y="1"/>
                    <a:pt x="83" y="20"/>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 name="Freeform 78">
              <a:extLst>
                <a:ext uri="{FF2B5EF4-FFF2-40B4-BE49-F238E27FC236}">
                  <a16:creationId xmlns:a16="http://schemas.microsoft.com/office/drawing/2014/main" id="{5232AA0A-1BEE-CFAF-5CF0-56A5B1A9EA25}"/>
                </a:ext>
              </a:extLst>
            </p:cNvPr>
            <p:cNvSpPr>
              <a:spLocks noEditPoints="1"/>
            </p:cNvSpPr>
            <p:nvPr/>
          </p:nvSpPr>
          <p:spPr bwMode="auto">
            <a:xfrm>
              <a:off x="3436" y="3261"/>
              <a:ext cx="465"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3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1" y="0"/>
                  </a:cubicBezTo>
                  <a:cubicBezTo>
                    <a:pt x="18" y="0"/>
                    <a:pt x="0" y="19"/>
                    <a:pt x="0" y="42"/>
                  </a:cubicBezTo>
                  <a:cubicBezTo>
                    <a:pt x="0" y="65"/>
                    <a:pt x="18" y="84"/>
                    <a:pt x="41" y="84"/>
                  </a:cubicBezTo>
                  <a:cubicBezTo>
                    <a:pt x="65" y="84"/>
                    <a:pt x="83" y="65"/>
                    <a:pt x="83" y="42"/>
                  </a:cubicBezTo>
                  <a:close/>
                  <a:moveTo>
                    <a:pt x="82" y="42"/>
                  </a:moveTo>
                  <a:cubicBezTo>
                    <a:pt x="82" y="65"/>
                    <a:pt x="64" y="83"/>
                    <a:pt x="41" y="83"/>
                  </a:cubicBezTo>
                  <a:cubicBezTo>
                    <a:pt x="19" y="83"/>
                    <a:pt x="1" y="65"/>
                    <a:pt x="1" y="42"/>
                  </a:cubicBezTo>
                  <a:cubicBezTo>
                    <a:pt x="1" y="20"/>
                    <a:pt x="19" y="2"/>
                    <a:pt x="41" y="2"/>
                  </a:cubicBezTo>
                  <a:cubicBezTo>
                    <a:pt x="64" y="2"/>
                    <a:pt x="82" y="20"/>
                    <a:pt x="82"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 name="Freeform 79">
              <a:extLst>
                <a:ext uri="{FF2B5EF4-FFF2-40B4-BE49-F238E27FC236}">
                  <a16:creationId xmlns:a16="http://schemas.microsoft.com/office/drawing/2014/main" id="{E46B6413-00F0-16C5-B564-CD62C59DC47E}"/>
                </a:ext>
              </a:extLst>
            </p:cNvPr>
            <p:cNvSpPr>
              <a:spLocks noEditPoints="1"/>
            </p:cNvSpPr>
            <p:nvPr/>
          </p:nvSpPr>
          <p:spPr bwMode="auto">
            <a:xfrm>
              <a:off x="3436" y="3266"/>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9"/>
                    <a:pt x="64" y="0"/>
                    <a:pt x="41" y="0"/>
                  </a:cubicBezTo>
                  <a:cubicBezTo>
                    <a:pt x="19" y="0"/>
                    <a:pt x="0" y="19"/>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 name="Freeform 80">
              <a:extLst>
                <a:ext uri="{FF2B5EF4-FFF2-40B4-BE49-F238E27FC236}">
                  <a16:creationId xmlns:a16="http://schemas.microsoft.com/office/drawing/2014/main" id="{141F8AAC-74D6-8734-C4F6-635E97E0A2C3}"/>
                </a:ext>
              </a:extLst>
            </p:cNvPr>
            <p:cNvSpPr>
              <a:spLocks noEditPoints="1"/>
            </p:cNvSpPr>
            <p:nvPr/>
          </p:nvSpPr>
          <p:spPr bwMode="auto">
            <a:xfrm>
              <a:off x="3442" y="3272"/>
              <a:ext cx="453" cy="453"/>
            </a:xfrm>
            <a:custGeom>
              <a:avLst/>
              <a:gdLst>
                <a:gd name="T0" fmla="*/ 81 w 81"/>
                <a:gd name="T1" fmla="*/ 40 h 81"/>
                <a:gd name="T2" fmla="*/ 40 w 81"/>
                <a:gd name="T3" fmla="*/ 0 h 81"/>
                <a:gd name="T4" fmla="*/ 0 w 81"/>
                <a:gd name="T5" fmla="*/ 40 h 81"/>
                <a:gd name="T6" fmla="*/ 40 w 81"/>
                <a:gd name="T7" fmla="*/ 81 h 81"/>
                <a:gd name="T8" fmla="*/ 81 w 81"/>
                <a:gd name="T9" fmla="*/ 40 h 81"/>
                <a:gd name="T10" fmla="*/ 79 w 81"/>
                <a:gd name="T11" fmla="*/ 40 h 81"/>
                <a:gd name="T12" fmla="*/ 40 w 81"/>
                <a:gd name="T13" fmla="*/ 79 h 81"/>
                <a:gd name="T14" fmla="*/ 2 w 81"/>
                <a:gd name="T15" fmla="*/ 40 h 81"/>
                <a:gd name="T16" fmla="*/ 40 w 81"/>
                <a:gd name="T17" fmla="*/ 2 h 81"/>
                <a:gd name="T18" fmla="*/ 79 w 81"/>
                <a:gd name="T1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0"/>
                  </a:moveTo>
                  <a:cubicBezTo>
                    <a:pt x="81" y="18"/>
                    <a:pt x="63" y="0"/>
                    <a:pt x="40" y="0"/>
                  </a:cubicBezTo>
                  <a:cubicBezTo>
                    <a:pt x="18" y="0"/>
                    <a:pt x="0" y="18"/>
                    <a:pt x="0" y="40"/>
                  </a:cubicBezTo>
                  <a:cubicBezTo>
                    <a:pt x="0" y="63"/>
                    <a:pt x="18" y="81"/>
                    <a:pt x="40" y="81"/>
                  </a:cubicBezTo>
                  <a:cubicBezTo>
                    <a:pt x="63" y="81"/>
                    <a:pt x="81" y="63"/>
                    <a:pt x="81" y="40"/>
                  </a:cubicBezTo>
                  <a:close/>
                  <a:moveTo>
                    <a:pt x="79" y="40"/>
                  </a:moveTo>
                  <a:cubicBezTo>
                    <a:pt x="79" y="62"/>
                    <a:pt x="62" y="79"/>
                    <a:pt x="40" y="79"/>
                  </a:cubicBezTo>
                  <a:cubicBezTo>
                    <a:pt x="19" y="79"/>
                    <a:pt x="2" y="62"/>
                    <a:pt x="2" y="40"/>
                  </a:cubicBezTo>
                  <a:cubicBezTo>
                    <a:pt x="2" y="19"/>
                    <a:pt x="19" y="2"/>
                    <a:pt x="40" y="2"/>
                  </a:cubicBezTo>
                  <a:cubicBezTo>
                    <a:pt x="62"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6" name="Freeform 81">
              <a:extLst>
                <a:ext uri="{FF2B5EF4-FFF2-40B4-BE49-F238E27FC236}">
                  <a16:creationId xmlns:a16="http://schemas.microsoft.com/office/drawing/2014/main" id="{3A2F98AC-CC50-2E2E-975F-D061BFA97184}"/>
                </a:ext>
              </a:extLst>
            </p:cNvPr>
            <p:cNvSpPr>
              <a:spLocks noEditPoints="1"/>
            </p:cNvSpPr>
            <p:nvPr/>
          </p:nvSpPr>
          <p:spPr bwMode="auto">
            <a:xfrm>
              <a:off x="3448" y="3277"/>
              <a:ext cx="441"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9" y="77"/>
                    <a:pt x="2" y="60"/>
                    <a:pt x="2" y="39"/>
                  </a:cubicBezTo>
                  <a:cubicBezTo>
                    <a:pt x="2" y="18"/>
                    <a:pt x="19"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7" name="Freeform 82">
              <a:extLst>
                <a:ext uri="{FF2B5EF4-FFF2-40B4-BE49-F238E27FC236}">
                  <a16:creationId xmlns:a16="http://schemas.microsoft.com/office/drawing/2014/main" id="{EA1B971B-A627-9D5A-F192-AE41D6B74321}"/>
                </a:ext>
              </a:extLst>
            </p:cNvPr>
            <p:cNvSpPr>
              <a:spLocks noEditPoints="1"/>
            </p:cNvSpPr>
            <p:nvPr/>
          </p:nvSpPr>
          <p:spPr bwMode="auto">
            <a:xfrm>
              <a:off x="3453" y="3283"/>
              <a:ext cx="431"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6 w 77"/>
                <a:gd name="T11" fmla="*/ 38 h 77"/>
                <a:gd name="T12" fmla="*/ 38 w 77"/>
                <a:gd name="T13" fmla="*/ 75 h 77"/>
                <a:gd name="T14" fmla="*/ 1 w 77"/>
                <a:gd name="T15" fmla="*/ 38 h 77"/>
                <a:gd name="T16" fmla="*/ 38 w 77"/>
                <a:gd name="T17" fmla="*/ 1 h 77"/>
                <a:gd name="T18" fmla="*/ 76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60" y="0"/>
                    <a:pt x="38" y="0"/>
                  </a:cubicBezTo>
                  <a:cubicBezTo>
                    <a:pt x="17" y="0"/>
                    <a:pt x="0" y="17"/>
                    <a:pt x="0" y="38"/>
                  </a:cubicBezTo>
                  <a:cubicBezTo>
                    <a:pt x="0" y="60"/>
                    <a:pt x="17" y="77"/>
                    <a:pt x="38" y="77"/>
                  </a:cubicBezTo>
                  <a:cubicBezTo>
                    <a:pt x="60" y="77"/>
                    <a:pt x="77" y="60"/>
                    <a:pt x="77" y="38"/>
                  </a:cubicBezTo>
                  <a:close/>
                  <a:moveTo>
                    <a:pt x="76" y="38"/>
                  </a:moveTo>
                  <a:cubicBezTo>
                    <a:pt x="76" y="59"/>
                    <a:pt x="59" y="75"/>
                    <a:pt x="38" y="75"/>
                  </a:cubicBezTo>
                  <a:cubicBezTo>
                    <a:pt x="18" y="75"/>
                    <a:pt x="1" y="59"/>
                    <a:pt x="1" y="38"/>
                  </a:cubicBezTo>
                  <a:cubicBezTo>
                    <a:pt x="1" y="18"/>
                    <a:pt x="18" y="1"/>
                    <a:pt x="38" y="1"/>
                  </a:cubicBezTo>
                  <a:cubicBezTo>
                    <a:pt x="59" y="1"/>
                    <a:pt x="76" y="18"/>
                    <a:pt x="76"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8" name="Freeform 83">
              <a:extLst>
                <a:ext uri="{FF2B5EF4-FFF2-40B4-BE49-F238E27FC236}">
                  <a16:creationId xmlns:a16="http://schemas.microsoft.com/office/drawing/2014/main" id="{E72A2B27-0873-906D-8B64-9CF6243F27D8}"/>
                </a:ext>
              </a:extLst>
            </p:cNvPr>
            <p:cNvSpPr>
              <a:spLocks noEditPoints="1"/>
            </p:cNvSpPr>
            <p:nvPr/>
          </p:nvSpPr>
          <p:spPr bwMode="auto">
            <a:xfrm>
              <a:off x="3459" y="3283"/>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5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7" y="0"/>
                    <a:pt x="0" y="17"/>
                    <a:pt x="0" y="38"/>
                  </a:cubicBezTo>
                  <a:cubicBezTo>
                    <a:pt x="0" y="59"/>
                    <a:pt x="17" y="76"/>
                    <a:pt x="37" y="76"/>
                  </a:cubicBezTo>
                  <a:cubicBezTo>
                    <a:pt x="58" y="76"/>
                    <a:pt x="75" y="59"/>
                    <a:pt x="75" y="38"/>
                  </a:cubicBezTo>
                  <a:close/>
                  <a:moveTo>
                    <a:pt x="74" y="38"/>
                  </a:moveTo>
                  <a:cubicBezTo>
                    <a:pt x="74" y="58"/>
                    <a:pt x="57" y="75"/>
                    <a:pt x="37" y="75"/>
                  </a:cubicBezTo>
                  <a:cubicBezTo>
                    <a:pt x="17" y="75"/>
                    <a:pt x="1" y="58"/>
                    <a:pt x="1" y="38"/>
                  </a:cubicBezTo>
                  <a:cubicBezTo>
                    <a:pt x="1" y="18"/>
                    <a:pt x="17" y="2"/>
                    <a:pt x="37" y="2"/>
                  </a:cubicBezTo>
                  <a:cubicBezTo>
                    <a:pt x="57" y="2"/>
                    <a:pt x="74" y="18"/>
                    <a:pt x="74"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9" name="Freeform 84">
              <a:extLst>
                <a:ext uri="{FF2B5EF4-FFF2-40B4-BE49-F238E27FC236}">
                  <a16:creationId xmlns:a16="http://schemas.microsoft.com/office/drawing/2014/main" id="{583CC98F-4E2B-50F8-78A0-1FB39F3F8C82}"/>
                </a:ext>
              </a:extLst>
            </p:cNvPr>
            <p:cNvSpPr>
              <a:spLocks noEditPoints="1"/>
            </p:cNvSpPr>
            <p:nvPr/>
          </p:nvSpPr>
          <p:spPr bwMode="auto">
            <a:xfrm>
              <a:off x="3459" y="3289"/>
              <a:ext cx="419" cy="413"/>
            </a:xfrm>
            <a:custGeom>
              <a:avLst/>
              <a:gdLst>
                <a:gd name="T0" fmla="*/ 75 w 75"/>
                <a:gd name="T1" fmla="*/ 37 h 74"/>
                <a:gd name="T2" fmla="*/ 37 w 75"/>
                <a:gd name="T3" fmla="*/ 0 h 74"/>
                <a:gd name="T4" fmla="*/ 0 w 75"/>
                <a:gd name="T5" fmla="*/ 37 h 74"/>
                <a:gd name="T6" fmla="*/ 37 w 75"/>
                <a:gd name="T7" fmla="*/ 74 h 74"/>
                <a:gd name="T8" fmla="*/ 75 w 75"/>
                <a:gd name="T9" fmla="*/ 37 h 74"/>
                <a:gd name="T10" fmla="*/ 73 w 75"/>
                <a:gd name="T11" fmla="*/ 37 h 74"/>
                <a:gd name="T12" fmla="*/ 37 w 75"/>
                <a:gd name="T13" fmla="*/ 73 h 74"/>
                <a:gd name="T14" fmla="*/ 2 w 75"/>
                <a:gd name="T15" fmla="*/ 37 h 74"/>
                <a:gd name="T16" fmla="*/ 37 w 75"/>
                <a:gd name="T17" fmla="*/ 2 h 74"/>
                <a:gd name="T18" fmla="*/ 73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75" y="37"/>
                  </a:moveTo>
                  <a:cubicBezTo>
                    <a:pt x="75" y="17"/>
                    <a:pt x="58" y="0"/>
                    <a:pt x="37" y="0"/>
                  </a:cubicBezTo>
                  <a:cubicBezTo>
                    <a:pt x="17" y="0"/>
                    <a:pt x="0" y="17"/>
                    <a:pt x="0" y="37"/>
                  </a:cubicBezTo>
                  <a:cubicBezTo>
                    <a:pt x="0" y="58"/>
                    <a:pt x="17" y="74"/>
                    <a:pt x="37" y="74"/>
                  </a:cubicBezTo>
                  <a:cubicBezTo>
                    <a:pt x="58" y="74"/>
                    <a:pt x="75" y="58"/>
                    <a:pt x="75"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0" name="Freeform 85">
              <a:extLst>
                <a:ext uri="{FF2B5EF4-FFF2-40B4-BE49-F238E27FC236}">
                  <a16:creationId xmlns:a16="http://schemas.microsoft.com/office/drawing/2014/main" id="{3877CD62-97EB-A81F-02BF-8AE78AECDEB8}"/>
                </a:ext>
              </a:extLst>
            </p:cNvPr>
            <p:cNvSpPr>
              <a:spLocks noEditPoints="1"/>
            </p:cNvSpPr>
            <p:nvPr/>
          </p:nvSpPr>
          <p:spPr bwMode="auto">
            <a:xfrm>
              <a:off x="3464" y="3294"/>
              <a:ext cx="409" cy="408"/>
            </a:xfrm>
            <a:custGeom>
              <a:avLst/>
              <a:gdLst>
                <a:gd name="T0" fmla="*/ 73 w 73"/>
                <a:gd name="T1" fmla="*/ 36 h 73"/>
                <a:gd name="T2" fmla="*/ 36 w 73"/>
                <a:gd name="T3" fmla="*/ 0 h 73"/>
                <a:gd name="T4" fmla="*/ 0 w 73"/>
                <a:gd name="T5" fmla="*/ 36 h 73"/>
                <a:gd name="T6" fmla="*/ 36 w 73"/>
                <a:gd name="T7" fmla="*/ 73 h 73"/>
                <a:gd name="T8" fmla="*/ 73 w 73"/>
                <a:gd name="T9" fmla="*/ 36 h 73"/>
                <a:gd name="T10" fmla="*/ 71 w 73"/>
                <a:gd name="T11" fmla="*/ 36 h 73"/>
                <a:gd name="T12" fmla="*/ 36 w 73"/>
                <a:gd name="T13" fmla="*/ 71 h 73"/>
                <a:gd name="T14" fmla="*/ 2 w 73"/>
                <a:gd name="T15" fmla="*/ 36 h 73"/>
                <a:gd name="T16" fmla="*/ 36 w 73"/>
                <a:gd name="T17" fmla="*/ 2 h 73"/>
                <a:gd name="T18" fmla="*/ 71 w 73"/>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6"/>
                  </a:moveTo>
                  <a:cubicBezTo>
                    <a:pt x="73" y="16"/>
                    <a:pt x="56" y="0"/>
                    <a:pt x="36" y="0"/>
                  </a:cubicBezTo>
                  <a:cubicBezTo>
                    <a:pt x="16" y="0"/>
                    <a:pt x="0" y="16"/>
                    <a:pt x="0" y="36"/>
                  </a:cubicBezTo>
                  <a:cubicBezTo>
                    <a:pt x="0" y="56"/>
                    <a:pt x="16" y="73"/>
                    <a:pt x="36" y="73"/>
                  </a:cubicBezTo>
                  <a:cubicBezTo>
                    <a:pt x="56" y="73"/>
                    <a:pt x="73" y="56"/>
                    <a:pt x="73" y="36"/>
                  </a:cubicBezTo>
                  <a:close/>
                  <a:moveTo>
                    <a:pt x="71" y="36"/>
                  </a:moveTo>
                  <a:cubicBezTo>
                    <a:pt x="71" y="55"/>
                    <a:pt x="56" y="71"/>
                    <a:pt x="36" y="71"/>
                  </a:cubicBezTo>
                  <a:cubicBezTo>
                    <a:pt x="17" y="71"/>
                    <a:pt x="2" y="55"/>
                    <a:pt x="2" y="36"/>
                  </a:cubicBezTo>
                  <a:cubicBezTo>
                    <a:pt x="2" y="17"/>
                    <a:pt x="17" y="2"/>
                    <a:pt x="36" y="2"/>
                  </a:cubicBezTo>
                  <a:cubicBezTo>
                    <a:pt x="56"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1" name="Freeform 86">
              <a:extLst>
                <a:ext uri="{FF2B5EF4-FFF2-40B4-BE49-F238E27FC236}">
                  <a16:creationId xmlns:a16="http://schemas.microsoft.com/office/drawing/2014/main" id="{46137344-F6A3-BF3F-CC1D-99F78D7B567B}"/>
                </a:ext>
              </a:extLst>
            </p:cNvPr>
            <p:cNvSpPr>
              <a:spLocks noEditPoints="1"/>
            </p:cNvSpPr>
            <p:nvPr/>
          </p:nvSpPr>
          <p:spPr bwMode="auto">
            <a:xfrm>
              <a:off x="3470" y="3300"/>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2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2" y="54"/>
                    <a:pt x="2" y="35"/>
                  </a:cubicBezTo>
                  <a:cubicBezTo>
                    <a:pt x="2" y="17"/>
                    <a:pt x="17" y="1"/>
                    <a:pt x="35" y="1"/>
                  </a:cubicBezTo>
                  <a:cubicBezTo>
                    <a:pt x="54" y="1"/>
                    <a:pt x="69" y="17"/>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2" name="Freeform 87">
              <a:extLst>
                <a:ext uri="{FF2B5EF4-FFF2-40B4-BE49-F238E27FC236}">
                  <a16:creationId xmlns:a16="http://schemas.microsoft.com/office/drawing/2014/main" id="{72A6A138-4479-0C79-2691-2576C91AF510}"/>
                </a:ext>
              </a:extLst>
            </p:cNvPr>
            <p:cNvSpPr>
              <a:spLocks noEditPoints="1"/>
            </p:cNvSpPr>
            <p:nvPr/>
          </p:nvSpPr>
          <p:spPr bwMode="auto">
            <a:xfrm>
              <a:off x="3476" y="3305"/>
              <a:ext cx="385" cy="386"/>
            </a:xfrm>
            <a:custGeom>
              <a:avLst/>
              <a:gdLst>
                <a:gd name="T0" fmla="*/ 69 w 69"/>
                <a:gd name="T1" fmla="*/ 34 h 69"/>
                <a:gd name="T2" fmla="*/ 34 w 69"/>
                <a:gd name="T3" fmla="*/ 0 h 69"/>
                <a:gd name="T4" fmla="*/ 0 w 69"/>
                <a:gd name="T5" fmla="*/ 34 h 69"/>
                <a:gd name="T6" fmla="*/ 34 w 69"/>
                <a:gd name="T7" fmla="*/ 69 h 69"/>
                <a:gd name="T8" fmla="*/ 69 w 69"/>
                <a:gd name="T9" fmla="*/ 34 h 69"/>
                <a:gd name="T10" fmla="*/ 68 w 69"/>
                <a:gd name="T11" fmla="*/ 34 h 69"/>
                <a:gd name="T12" fmla="*/ 34 w 69"/>
                <a:gd name="T13" fmla="*/ 67 h 69"/>
                <a:gd name="T14" fmla="*/ 1 w 69"/>
                <a:gd name="T15" fmla="*/ 34 h 69"/>
                <a:gd name="T16" fmla="*/ 34 w 69"/>
                <a:gd name="T17" fmla="*/ 1 h 69"/>
                <a:gd name="T18" fmla="*/ 68 w 69"/>
                <a:gd name="T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4"/>
                  </a:moveTo>
                  <a:cubicBezTo>
                    <a:pt x="69" y="15"/>
                    <a:pt x="54" y="0"/>
                    <a:pt x="34" y="0"/>
                  </a:cubicBezTo>
                  <a:cubicBezTo>
                    <a:pt x="15" y="0"/>
                    <a:pt x="0" y="15"/>
                    <a:pt x="0" y="34"/>
                  </a:cubicBezTo>
                  <a:cubicBezTo>
                    <a:pt x="0" y="53"/>
                    <a:pt x="15" y="69"/>
                    <a:pt x="34" y="69"/>
                  </a:cubicBezTo>
                  <a:cubicBezTo>
                    <a:pt x="54" y="69"/>
                    <a:pt x="69" y="53"/>
                    <a:pt x="69" y="34"/>
                  </a:cubicBezTo>
                  <a:close/>
                  <a:moveTo>
                    <a:pt x="68" y="34"/>
                  </a:moveTo>
                  <a:cubicBezTo>
                    <a:pt x="68" y="53"/>
                    <a:pt x="53" y="67"/>
                    <a:pt x="34" y="67"/>
                  </a:cubicBezTo>
                  <a:cubicBezTo>
                    <a:pt x="16" y="67"/>
                    <a:pt x="1" y="53"/>
                    <a:pt x="1" y="34"/>
                  </a:cubicBezTo>
                  <a:cubicBezTo>
                    <a:pt x="1" y="16"/>
                    <a:pt x="16" y="1"/>
                    <a:pt x="34" y="1"/>
                  </a:cubicBezTo>
                  <a:cubicBezTo>
                    <a:pt x="53" y="1"/>
                    <a:pt x="68" y="16"/>
                    <a:pt x="68"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3" name="Freeform 88">
              <a:extLst>
                <a:ext uri="{FF2B5EF4-FFF2-40B4-BE49-F238E27FC236}">
                  <a16:creationId xmlns:a16="http://schemas.microsoft.com/office/drawing/2014/main" id="{3502CFC8-5D98-F270-E7E4-FA6CA0DBCA87}"/>
                </a:ext>
              </a:extLst>
            </p:cNvPr>
            <p:cNvSpPr>
              <a:spLocks noEditPoints="1"/>
            </p:cNvSpPr>
            <p:nvPr/>
          </p:nvSpPr>
          <p:spPr bwMode="auto">
            <a:xfrm>
              <a:off x="3481" y="3305"/>
              <a:ext cx="375"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6 w 67"/>
                <a:gd name="T11" fmla="*/ 34 h 68"/>
                <a:gd name="T12" fmla="*/ 33 w 67"/>
                <a:gd name="T13" fmla="*/ 67 h 68"/>
                <a:gd name="T14" fmla="*/ 1 w 67"/>
                <a:gd name="T15" fmla="*/ 34 h 68"/>
                <a:gd name="T16" fmla="*/ 33 w 67"/>
                <a:gd name="T17" fmla="*/ 2 h 68"/>
                <a:gd name="T18" fmla="*/ 66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6"/>
                    <a:pt x="52" y="0"/>
                    <a:pt x="33" y="0"/>
                  </a:cubicBezTo>
                  <a:cubicBezTo>
                    <a:pt x="15" y="0"/>
                    <a:pt x="0" y="16"/>
                    <a:pt x="0" y="34"/>
                  </a:cubicBezTo>
                  <a:cubicBezTo>
                    <a:pt x="0" y="53"/>
                    <a:pt x="15" y="68"/>
                    <a:pt x="33" y="68"/>
                  </a:cubicBezTo>
                  <a:cubicBezTo>
                    <a:pt x="52" y="68"/>
                    <a:pt x="67" y="53"/>
                    <a:pt x="67" y="34"/>
                  </a:cubicBezTo>
                  <a:close/>
                  <a:moveTo>
                    <a:pt x="66" y="34"/>
                  </a:moveTo>
                  <a:cubicBezTo>
                    <a:pt x="66" y="52"/>
                    <a:pt x="51" y="67"/>
                    <a:pt x="33" y="67"/>
                  </a:cubicBezTo>
                  <a:cubicBezTo>
                    <a:pt x="16" y="67"/>
                    <a:pt x="1" y="52"/>
                    <a:pt x="1" y="34"/>
                  </a:cubicBezTo>
                  <a:cubicBezTo>
                    <a:pt x="1" y="16"/>
                    <a:pt x="16" y="2"/>
                    <a:pt x="33" y="2"/>
                  </a:cubicBezTo>
                  <a:cubicBezTo>
                    <a:pt x="51" y="2"/>
                    <a:pt x="66" y="16"/>
                    <a:pt x="66"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4" name="Freeform 89">
              <a:extLst>
                <a:ext uri="{FF2B5EF4-FFF2-40B4-BE49-F238E27FC236}">
                  <a16:creationId xmlns:a16="http://schemas.microsoft.com/office/drawing/2014/main" id="{7F9CE7B2-DED7-57EF-DE29-4E6A36E0BC75}"/>
                </a:ext>
              </a:extLst>
            </p:cNvPr>
            <p:cNvSpPr>
              <a:spLocks noEditPoints="1"/>
            </p:cNvSpPr>
            <p:nvPr/>
          </p:nvSpPr>
          <p:spPr bwMode="auto">
            <a:xfrm>
              <a:off x="3481" y="3311"/>
              <a:ext cx="375" cy="369"/>
            </a:xfrm>
            <a:custGeom>
              <a:avLst/>
              <a:gdLst>
                <a:gd name="T0" fmla="*/ 67 w 67"/>
                <a:gd name="T1" fmla="*/ 33 h 66"/>
                <a:gd name="T2" fmla="*/ 33 w 67"/>
                <a:gd name="T3" fmla="*/ 0 h 66"/>
                <a:gd name="T4" fmla="*/ 0 w 67"/>
                <a:gd name="T5" fmla="*/ 33 h 66"/>
                <a:gd name="T6" fmla="*/ 33 w 67"/>
                <a:gd name="T7" fmla="*/ 66 h 66"/>
                <a:gd name="T8" fmla="*/ 67 w 67"/>
                <a:gd name="T9" fmla="*/ 33 h 66"/>
                <a:gd name="T10" fmla="*/ 65 w 67"/>
                <a:gd name="T11" fmla="*/ 33 h 66"/>
                <a:gd name="T12" fmla="*/ 33 w 67"/>
                <a:gd name="T13" fmla="*/ 65 h 66"/>
                <a:gd name="T14" fmla="*/ 2 w 67"/>
                <a:gd name="T15" fmla="*/ 33 h 66"/>
                <a:gd name="T16" fmla="*/ 33 w 67"/>
                <a:gd name="T17" fmla="*/ 2 h 66"/>
                <a:gd name="T18" fmla="*/ 65 w 67"/>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67" y="33"/>
                  </a:moveTo>
                  <a:cubicBezTo>
                    <a:pt x="67" y="15"/>
                    <a:pt x="52" y="0"/>
                    <a:pt x="33" y="0"/>
                  </a:cubicBezTo>
                  <a:cubicBezTo>
                    <a:pt x="15" y="0"/>
                    <a:pt x="0" y="15"/>
                    <a:pt x="0" y="33"/>
                  </a:cubicBezTo>
                  <a:cubicBezTo>
                    <a:pt x="0" y="52"/>
                    <a:pt x="15" y="66"/>
                    <a:pt x="33" y="66"/>
                  </a:cubicBezTo>
                  <a:cubicBezTo>
                    <a:pt x="52" y="66"/>
                    <a:pt x="67" y="52"/>
                    <a:pt x="67"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5" name="Freeform 90">
              <a:extLst>
                <a:ext uri="{FF2B5EF4-FFF2-40B4-BE49-F238E27FC236}">
                  <a16:creationId xmlns:a16="http://schemas.microsoft.com/office/drawing/2014/main" id="{44FA5C93-615F-BEEE-F949-8B44CF352294}"/>
                </a:ext>
              </a:extLst>
            </p:cNvPr>
            <p:cNvSpPr>
              <a:spLocks noEditPoints="1"/>
            </p:cNvSpPr>
            <p:nvPr/>
          </p:nvSpPr>
          <p:spPr bwMode="auto">
            <a:xfrm>
              <a:off x="3487" y="3317"/>
              <a:ext cx="363" cy="363"/>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3 w 65"/>
                <a:gd name="T11" fmla="*/ 32 h 65"/>
                <a:gd name="T12" fmla="*/ 32 w 65"/>
                <a:gd name="T13" fmla="*/ 63 h 65"/>
                <a:gd name="T14" fmla="*/ 2 w 65"/>
                <a:gd name="T15" fmla="*/ 32 h 65"/>
                <a:gd name="T16" fmla="*/ 32 w 65"/>
                <a:gd name="T17" fmla="*/ 1 h 65"/>
                <a:gd name="T18" fmla="*/ 63 w 65"/>
                <a:gd name="T1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2"/>
                  </a:moveTo>
                  <a:cubicBezTo>
                    <a:pt x="65" y="14"/>
                    <a:pt x="50" y="0"/>
                    <a:pt x="32" y="0"/>
                  </a:cubicBezTo>
                  <a:cubicBezTo>
                    <a:pt x="15" y="0"/>
                    <a:pt x="0" y="14"/>
                    <a:pt x="0" y="32"/>
                  </a:cubicBezTo>
                  <a:cubicBezTo>
                    <a:pt x="0" y="50"/>
                    <a:pt x="15" y="65"/>
                    <a:pt x="32" y="65"/>
                  </a:cubicBezTo>
                  <a:cubicBezTo>
                    <a:pt x="50" y="65"/>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6" name="Freeform 91">
              <a:extLst>
                <a:ext uri="{FF2B5EF4-FFF2-40B4-BE49-F238E27FC236}">
                  <a16:creationId xmlns:a16="http://schemas.microsoft.com/office/drawing/2014/main" id="{DB953808-29A8-8E99-7498-B7EC8D3A166C}"/>
                </a:ext>
              </a:extLst>
            </p:cNvPr>
            <p:cNvSpPr>
              <a:spLocks noEditPoints="1"/>
            </p:cNvSpPr>
            <p:nvPr/>
          </p:nvSpPr>
          <p:spPr bwMode="auto">
            <a:xfrm>
              <a:off x="3492" y="3322"/>
              <a:ext cx="353"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7" name="Freeform 92">
              <a:extLst>
                <a:ext uri="{FF2B5EF4-FFF2-40B4-BE49-F238E27FC236}">
                  <a16:creationId xmlns:a16="http://schemas.microsoft.com/office/drawing/2014/main" id="{0104AEB3-B81C-9F5E-7A19-64AC61974644}"/>
                </a:ext>
              </a:extLst>
            </p:cNvPr>
            <p:cNvSpPr>
              <a:spLocks noEditPoints="1"/>
            </p:cNvSpPr>
            <p:nvPr/>
          </p:nvSpPr>
          <p:spPr bwMode="auto">
            <a:xfrm>
              <a:off x="3498" y="3322"/>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7" y="60"/>
                    <a:pt x="30" y="60"/>
                  </a:cubicBezTo>
                  <a:cubicBezTo>
                    <a:pt x="14" y="60"/>
                    <a:pt x="1" y="47"/>
                    <a:pt x="1" y="31"/>
                  </a:cubicBezTo>
                  <a:cubicBezTo>
                    <a:pt x="1" y="15"/>
                    <a:pt x="14" y="2"/>
                    <a:pt x="30" y="2"/>
                  </a:cubicBezTo>
                  <a:cubicBezTo>
                    <a:pt x="47" y="2"/>
                    <a:pt x="60" y="15"/>
                    <a:pt x="60"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8" name="Freeform 93">
              <a:extLst>
                <a:ext uri="{FF2B5EF4-FFF2-40B4-BE49-F238E27FC236}">
                  <a16:creationId xmlns:a16="http://schemas.microsoft.com/office/drawing/2014/main" id="{65D2E89B-E303-E1B7-A4E5-578448A8ADD7}"/>
                </a:ext>
              </a:extLst>
            </p:cNvPr>
            <p:cNvSpPr>
              <a:spLocks noEditPoints="1"/>
            </p:cNvSpPr>
            <p:nvPr/>
          </p:nvSpPr>
          <p:spPr bwMode="auto">
            <a:xfrm>
              <a:off x="3498" y="3328"/>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5"/>
                    <a:pt x="15" y="2"/>
                    <a:pt x="30" y="2"/>
                  </a:cubicBezTo>
                  <a:cubicBezTo>
                    <a:pt x="46" y="2"/>
                    <a:pt x="59" y="15"/>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29" name="Freeform 94">
              <a:extLst>
                <a:ext uri="{FF2B5EF4-FFF2-40B4-BE49-F238E27FC236}">
                  <a16:creationId xmlns:a16="http://schemas.microsoft.com/office/drawing/2014/main" id="{7D3ED764-5D44-B5EA-498E-00B4DAFC10B4}"/>
                </a:ext>
              </a:extLst>
            </p:cNvPr>
            <p:cNvSpPr>
              <a:spLocks noEditPoints="1"/>
            </p:cNvSpPr>
            <p:nvPr/>
          </p:nvSpPr>
          <p:spPr bwMode="auto">
            <a:xfrm>
              <a:off x="3503" y="3333"/>
              <a:ext cx="330" cy="325"/>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29" y="0"/>
                  </a:cubicBezTo>
                  <a:cubicBezTo>
                    <a:pt x="13" y="0"/>
                    <a:pt x="0" y="13"/>
                    <a:pt x="0" y="29"/>
                  </a:cubicBezTo>
                  <a:cubicBezTo>
                    <a:pt x="0" y="45"/>
                    <a:pt x="13" y="58"/>
                    <a:pt x="29" y="58"/>
                  </a:cubicBezTo>
                  <a:cubicBezTo>
                    <a:pt x="46" y="58"/>
                    <a:pt x="59" y="45"/>
                    <a:pt x="59" y="29"/>
                  </a:cubicBezTo>
                  <a:close/>
                  <a:moveTo>
                    <a:pt x="57" y="29"/>
                  </a:moveTo>
                  <a:cubicBezTo>
                    <a:pt x="57" y="45"/>
                    <a:pt x="45" y="57"/>
                    <a:pt x="29" y="57"/>
                  </a:cubicBezTo>
                  <a:cubicBezTo>
                    <a:pt x="14" y="57"/>
                    <a:pt x="2" y="45"/>
                    <a:pt x="2" y="29"/>
                  </a:cubicBezTo>
                  <a:cubicBezTo>
                    <a:pt x="2" y="14"/>
                    <a:pt x="14" y="2"/>
                    <a:pt x="29" y="2"/>
                  </a:cubicBezTo>
                  <a:cubicBezTo>
                    <a:pt x="45" y="2"/>
                    <a:pt x="57" y="14"/>
                    <a:pt x="57" y="29"/>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0" name="Freeform 95">
              <a:extLst>
                <a:ext uri="{FF2B5EF4-FFF2-40B4-BE49-F238E27FC236}">
                  <a16:creationId xmlns:a16="http://schemas.microsoft.com/office/drawing/2014/main" id="{CA593BC2-684E-0071-5FFE-8BE15EF645BC}"/>
                </a:ext>
              </a:extLst>
            </p:cNvPr>
            <p:cNvSpPr>
              <a:spLocks noEditPoints="1"/>
            </p:cNvSpPr>
            <p:nvPr/>
          </p:nvSpPr>
          <p:spPr bwMode="auto">
            <a:xfrm>
              <a:off x="3509" y="3339"/>
              <a:ext cx="319" cy="319"/>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3"/>
                    <a:pt x="44" y="0"/>
                    <a:pt x="28" y="0"/>
                  </a:cubicBezTo>
                  <a:cubicBezTo>
                    <a:pt x="13" y="0"/>
                    <a:pt x="0" y="13"/>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4D3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1" name="Freeform 96">
              <a:extLst>
                <a:ext uri="{FF2B5EF4-FFF2-40B4-BE49-F238E27FC236}">
                  <a16:creationId xmlns:a16="http://schemas.microsoft.com/office/drawing/2014/main" id="{DE80A776-4843-2C7D-9BDC-87C0B14AFE06}"/>
                </a:ext>
              </a:extLst>
            </p:cNvPr>
            <p:cNvSpPr>
              <a:spLocks noEditPoints="1"/>
            </p:cNvSpPr>
            <p:nvPr/>
          </p:nvSpPr>
          <p:spPr bwMode="auto">
            <a:xfrm>
              <a:off x="3515" y="3344"/>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3"/>
                    <a:pt x="12" y="55"/>
                    <a:pt x="27" y="55"/>
                  </a:cubicBezTo>
                  <a:cubicBezTo>
                    <a:pt x="43" y="55"/>
                    <a:pt x="55" y="43"/>
                    <a:pt x="55" y="27"/>
                  </a:cubicBezTo>
                  <a:close/>
                  <a:moveTo>
                    <a:pt x="53" y="27"/>
                  </a:moveTo>
                  <a:cubicBezTo>
                    <a:pt x="53" y="42"/>
                    <a:pt x="42" y="53"/>
                    <a:pt x="27" y="53"/>
                  </a:cubicBezTo>
                  <a:cubicBezTo>
                    <a:pt x="13" y="53"/>
                    <a:pt x="1" y="42"/>
                    <a:pt x="1" y="27"/>
                  </a:cubicBezTo>
                  <a:cubicBezTo>
                    <a:pt x="1" y="13"/>
                    <a:pt x="13" y="1"/>
                    <a:pt x="27" y="1"/>
                  </a:cubicBezTo>
                  <a:cubicBezTo>
                    <a:pt x="42" y="1"/>
                    <a:pt x="53" y="13"/>
                    <a:pt x="53" y="27"/>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2" name="Freeform 97">
              <a:extLst>
                <a:ext uri="{FF2B5EF4-FFF2-40B4-BE49-F238E27FC236}">
                  <a16:creationId xmlns:a16="http://schemas.microsoft.com/office/drawing/2014/main" id="{0EFA636C-B660-96E4-8021-D1B6A01F0815}"/>
                </a:ext>
              </a:extLst>
            </p:cNvPr>
            <p:cNvSpPr>
              <a:spLocks noEditPoints="1"/>
            </p:cNvSpPr>
            <p:nvPr/>
          </p:nvSpPr>
          <p:spPr bwMode="auto">
            <a:xfrm>
              <a:off x="3520" y="3344"/>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3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3"/>
                    <a:pt x="26" y="53"/>
                  </a:cubicBezTo>
                  <a:cubicBezTo>
                    <a:pt x="13" y="53"/>
                    <a:pt x="1" y="41"/>
                    <a:pt x="1" y="27"/>
                  </a:cubicBezTo>
                  <a:cubicBezTo>
                    <a:pt x="1" y="13"/>
                    <a:pt x="13" y="2"/>
                    <a:pt x="26" y="2"/>
                  </a:cubicBezTo>
                  <a:cubicBezTo>
                    <a:pt x="40" y="2"/>
                    <a:pt x="52" y="13"/>
                    <a:pt x="52" y="27"/>
                  </a:cubicBezTo>
                  <a:close/>
                </a:path>
              </a:pathLst>
            </a:custGeom>
            <a:solidFill>
              <a:srgbClr val="F3D5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3" name="Freeform 98">
              <a:extLst>
                <a:ext uri="{FF2B5EF4-FFF2-40B4-BE49-F238E27FC236}">
                  <a16:creationId xmlns:a16="http://schemas.microsoft.com/office/drawing/2014/main" id="{7D0223DA-093B-6AEA-564D-DB7B203B379B}"/>
                </a:ext>
              </a:extLst>
            </p:cNvPr>
            <p:cNvSpPr>
              <a:spLocks noEditPoints="1"/>
            </p:cNvSpPr>
            <p:nvPr/>
          </p:nvSpPr>
          <p:spPr bwMode="auto">
            <a:xfrm>
              <a:off x="3520" y="3350"/>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1"/>
                    <a:pt x="12" y="52"/>
                    <a:pt x="26" y="52"/>
                  </a:cubicBezTo>
                  <a:cubicBezTo>
                    <a:pt x="41" y="52"/>
                    <a:pt x="52" y="41"/>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4" name="Freeform 99">
              <a:extLst>
                <a:ext uri="{FF2B5EF4-FFF2-40B4-BE49-F238E27FC236}">
                  <a16:creationId xmlns:a16="http://schemas.microsoft.com/office/drawing/2014/main" id="{590CB0CF-BE1C-D18E-B2B0-AFAA38221CD9}"/>
                </a:ext>
              </a:extLst>
            </p:cNvPr>
            <p:cNvSpPr>
              <a:spLocks noEditPoints="1"/>
            </p:cNvSpPr>
            <p:nvPr/>
          </p:nvSpPr>
          <p:spPr bwMode="auto">
            <a:xfrm>
              <a:off x="3526" y="3356"/>
              <a:ext cx="285" cy="285"/>
            </a:xfrm>
            <a:custGeom>
              <a:avLst/>
              <a:gdLst>
                <a:gd name="T0" fmla="*/ 51 w 51"/>
                <a:gd name="T1" fmla="*/ 25 h 51"/>
                <a:gd name="T2" fmla="*/ 25 w 51"/>
                <a:gd name="T3" fmla="*/ 0 h 51"/>
                <a:gd name="T4" fmla="*/ 0 w 51"/>
                <a:gd name="T5" fmla="*/ 25 h 51"/>
                <a:gd name="T6" fmla="*/ 25 w 51"/>
                <a:gd name="T7" fmla="*/ 51 h 51"/>
                <a:gd name="T8" fmla="*/ 51 w 51"/>
                <a:gd name="T9" fmla="*/ 25 h 51"/>
                <a:gd name="T10" fmla="*/ 49 w 51"/>
                <a:gd name="T11" fmla="*/ 25 h 51"/>
                <a:gd name="T12" fmla="*/ 25 w 51"/>
                <a:gd name="T13" fmla="*/ 49 h 51"/>
                <a:gd name="T14" fmla="*/ 2 w 51"/>
                <a:gd name="T15" fmla="*/ 25 h 51"/>
                <a:gd name="T16" fmla="*/ 25 w 51"/>
                <a:gd name="T17" fmla="*/ 2 h 51"/>
                <a:gd name="T18" fmla="*/ 49 w 51"/>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5"/>
                  </a:moveTo>
                  <a:cubicBezTo>
                    <a:pt x="51" y="11"/>
                    <a:pt x="39" y="0"/>
                    <a:pt x="25" y="0"/>
                  </a:cubicBezTo>
                  <a:cubicBezTo>
                    <a:pt x="12" y="0"/>
                    <a:pt x="0" y="11"/>
                    <a:pt x="0" y="25"/>
                  </a:cubicBezTo>
                  <a:cubicBezTo>
                    <a:pt x="0" y="39"/>
                    <a:pt x="12" y="51"/>
                    <a:pt x="25" y="51"/>
                  </a:cubicBezTo>
                  <a:cubicBezTo>
                    <a:pt x="39" y="51"/>
                    <a:pt x="51" y="39"/>
                    <a:pt x="51" y="25"/>
                  </a:cubicBezTo>
                  <a:close/>
                  <a:moveTo>
                    <a:pt x="49" y="25"/>
                  </a:moveTo>
                  <a:cubicBezTo>
                    <a:pt x="49" y="38"/>
                    <a:pt x="39" y="49"/>
                    <a:pt x="25" y="49"/>
                  </a:cubicBezTo>
                  <a:cubicBezTo>
                    <a:pt x="12" y="49"/>
                    <a:pt x="2" y="38"/>
                    <a:pt x="2" y="25"/>
                  </a:cubicBezTo>
                  <a:cubicBezTo>
                    <a:pt x="2" y="12"/>
                    <a:pt x="12" y="2"/>
                    <a:pt x="25" y="2"/>
                  </a:cubicBezTo>
                  <a:cubicBezTo>
                    <a:pt x="39" y="2"/>
                    <a:pt x="49" y="12"/>
                    <a:pt x="49" y="25"/>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5" name="Freeform 100">
              <a:extLst>
                <a:ext uri="{FF2B5EF4-FFF2-40B4-BE49-F238E27FC236}">
                  <a16:creationId xmlns:a16="http://schemas.microsoft.com/office/drawing/2014/main" id="{C953C1FB-5BAF-DFFE-162B-AEC1D43CF1C0}"/>
                </a:ext>
              </a:extLst>
            </p:cNvPr>
            <p:cNvSpPr>
              <a:spLocks noEditPoints="1"/>
            </p:cNvSpPr>
            <p:nvPr/>
          </p:nvSpPr>
          <p:spPr bwMode="auto">
            <a:xfrm>
              <a:off x="3531" y="3361"/>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2"/>
                    <a:pt x="12" y="1"/>
                    <a:pt x="24" y="1"/>
                  </a:cubicBezTo>
                  <a:cubicBezTo>
                    <a:pt x="37" y="1"/>
                    <a:pt x="47" y="12"/>
                    <a:pt x="47"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6" name="Freeform 101">
              <a:extLst>
                <a:ext uri="{FF2B5EF4-FFF2-40B4-BE49-F238E27FC236}">
                  <a16:creationId xmlns:a16="http://schemas.microsoft.com/office/drawing/2014/main" id="{D42B3315-E1E2-7834-E179-B92B257EE229}"/>
                </a:ext>
              </a:extLst>
            </p:cNvPr>
            <p:cNvSpPr>
              <a:spLocks noEditPoints="1"/>
            </p:cNvSpPr>
            <p:nvPr/>
          </p:nvSpPr>
          <p:spPr bwMode="auto">
            <a:xfrm>
              <a:off x="3537" y="3367"/>
              <a:ext cx="263" cy="263"/>
            </a:xfrm>
            <a:custGeom>
              <a:avLst/>
              <a:gdLst>
                <a:gd name="T0" fmla="*/ 47 w 47"/>
                <a:gd name="T1" fmla="*/ 23 h 47"/>
                <a:gd name="T2" fmla="*/ 23 w 47"/>
                <a:gd name="T3" fmla="*/ 0 h 47"/>
                <a:gd name="T4" fmla="*/ 0 w 47"/>
                <a:gd name="T5" fmla="*/ 23 h 47"/>
                <a:gd name="T6" fmla="*/ 23 w 47"/>
                <a:gd name="T7" fmla="*/ 47 h 47"/>
                <a:gd name="T8" fmla="*/ 47 w 47"/>
                <a:gd name="T9" fmla="*/ 23 h 47"/>
                <a:gd name="T10" fmla="*/ 46 w 47"/>
                <a:gd name="T11" fmla="*/ 23 h 47"/>
                <a:gd name="T12" fmla="*/ 23 w 47"/>
                <a:gd name="T13" fmla="*/ 45 h 47"/>
                <a:gd name="T14" fmla="*/ 1 w 47"/>
                <a:gd name="T15" fmla="*/ 23 h 47"/>
                <a:gd name="T16" fmla="*/ 23 w 47"/>
                <a:gd name="T17" fmla="*/ 1 h 47"/>
                <a:gd name="T18" fmla="*/ 46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3"/>
                  </a:moveTo>
                  <a:cubicBezTo>
                    <a:pt x="47" y="10"/>
                    <a:pt x="37" y="0"/>
                    <a:pt x="23" y="0"/>
                  </a:cubicBezTo>
                  <a:cubicBezTo>
                    <a:pt x="10" y="0"/>
                    <a:pt x="0" y="10"/>
                    <a:pt x="0" y="23"/>
                  </a:cubicBezTo>
                  <a:cubicBezTo>
                    <a:pt x="0" y="36"/>
                    <a:pt x="10" y="47"/>
                    <a:pt x="23" y="47"/>
                  </a:cubicBezTo>
                  <a:cubicBezTo>
                    <a:pt x="37" y="47"/>
                    <a:pt x="47" y="36"/>
                    <a:pt x="47" y="23"/>
                  </a:cubicBezTo>
                  <a:close/>
                  <a:moveTo>
                    <a:pt x="46" y="23"/>
                  </a:moveTo>
                  <a:cubicBezTo>
                    <a:pt x="46" y="35"/>
                    <a:pt x="36" y="45"/>
                    <a:pt x="23" y="45"/>
                  </a:cubicBezTo>
                  <a:cubicBezTo>
                    <a:pt x="11" y="45"/>
                    <a:pt x="1" y="35"/>
                    <a:pt x="1" y="23"/>
                  </a:cubicBezTo>
                  <a:cubicBezTo>
                    <a:pt x="1" y="11"/>
                    <a:pt x="11" y="1"/>
                    <a:pt x="23" y="1"/>
                  </a:cubicBezTo>
                  <a:cubicBezTo>
                    <a:pt x="36" y="1"/>
                    <a:pt x="46" y="11"/>
                    <a:pt x="46"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7" name="Freeform 102">
              <a:extLst>
                <a:ext uri="{FF2B5EF4-FFF2-40B4-BE49-F238E27FC236}">
                  <a16:creationId xmlns:a16="http://schemas.microsoft.com/office/drawing/2014/main" id="{48114070-27D9-9AD2-965C-785C8CCB156A}"/>
                </a:ext>
              </a:extLst>
            </p:cNvPr>
            <p:cNvSpPr>
              <a:spLocks noEditPoints="1"/>
            </p:cNvSpPr>
            <p:nvPr/>
          </p:nvSpPr>
          <p:spPr bwMode="auto">
            <a:xfrm>
              <a:off x="3543" y="3367"/>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5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1"/>
                    <a:pt x="35" y="0"/>
                    <a:pt x="22" y="0"/>
                  </a:cubicBezTo>
                  <a:cubicBezTo>
                    <a:pt x="10" y="0"/>
                    <a:pt x="0" y="11"/>
                    <a:pt x="0" y="23"/>
                  </a:cubicBezTo>
                  <a:cubicBezTo>
                    <a:pt x="0" y="36"/>
                    <a:pt x="10" y="46"/>
                    <a:pt x="22" y="46"/>
                  </a:cubicBezTo>
                  <a:cubicBezTo>
                    <a:pt x="35" y="46"/>
                    <a:pt x="45" y="36"/>
                    <a:pt x="45" y="23"/>
                  </a:cubicBezTo>
                  <a:close/>
                  <a:moveTo>
                    <a:pt x="44" y="23"/>
                  </a:moveTo>
                  <a:cubicBezTo>
                    <a:pt x="44" y="35"/>
                    <a:pt x="34" y="45"/>
                    <a:pt x="22" y="45"/>
                  </a:cubicBezTo>
                  <a:cubicBezTo>
                    <a:pt x="11" y="45"/>
                    <a:pt x="1" y="35"/>
                    <a:pt x="1" y="23"/>
                  </a:cubicBezTo>
                  <a:cubicBezTo>
                    <a:pt x="1" y="11"/>
                    <a:pt x="11" y="2"/>
                    <a:pt x="22" y="2"/>
                  </a:cubicBezTo>
                  <a:cubicBezTo>
                    <a:pt x="34" y="2"/>
                    <a:pt x="44" y="11"/>
                    <a:pt x="44"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8" name="Freeform 103">
              <a:extLst>
                <a:ext uri="{FF2B5EF4-FFF2-40B4-BE49-F238E27FC236}">
                  <a16:creationId xmlns:a16="http://schemas.microsoft.com/office/drawing/2014/main" id="{32D13EE0-F2AE-0FE9-1531-BBCA17B76D08}"/>
                </a:ext>
              </a:extLst>
            </p:cNvPr>
            <p:cNvSpPr>
              <a:spLocks noEditPoints="1"/>
            </p:cNvSpPr>
            <p:nvPr/>
          </p:nvSpPr>
          <p:spPr bwMode="auto">
            <a:xfrm>
              <a:off x="3543" y="3372"/>
              <a:ext cx="251"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2 w 45"/>
                <a:gd name="T15" fmla="*/ 22 h 44"/>
                <a:gd name="T16" fmla="*/ 22 w 45"/>
                <a:gd name="T17" fmla="*/ 2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2" y="34"/>
                    <a:pt x="2" y="22"/>
                  </a:cubicBezTo>
                  <a:cubicBezTo>
                    <a:pt x="2" y="11"/>
                    <a:pt x="11" y="2"/>
                    <a:pt x="22" y="2"/>
                  </a:cubicBezTo>
                  <a:cubicBezTo>
                    <a:pt x="34" y="2"/>
                    <a:pt x="43" y="11"/>
                    <a:pt x="43"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39" name="Freeform 104">
              <a:extLst>
                <a:ext uri="{FF2B5EF4-FFF2-40B4-BE49-F238E27FC236}">
                  <a16:creationId xmlns:a16="http://schemas.microsoft.com/office/drawing/2014/main" id="{66462AE8-A62D-0E45-804C-F6ABBD40EC2A}"/>
                </a:ext>
              </a:extLst>
            </p:cNvPr>
            <p:cNvSpPr>
              <a:spLocks noEditPoints="1"/>
            </p:cNvSpPr>
            <p:nvPr/>
          </p:nvSpPr>
          <p:spPr bwMode="auto">
            <a:xfrm>
              <a:off x="3548" y="3378"/>
              <a:ext cx="241" cy="240"/>
            </a:xfrm>
            <a:custGeom>
              <a:avLst/>
              <a:gdLst>
                <a:gd name="T0" fmla="*/ 43 w 43"/>
                <a:gd name="T1" fmla="*/ 21 h 43"/>
                <a:gd name="T2" fmla="*/ 21 w 43"/>
                <a:gd name="T3" fmla="*/ 0 h 43"/>
                <a:gd name="T4" fmla="*/ 0 w 43"/>
                <a:gd name="T5" fmla="*/ 21 h 43"/>
                <a:gd name="T6" fmla="*/ 21 w 43"/>
                <a:gd name="T7" fmla="*/ 43 h 43"/>
                <a:gd name="T8" fmla="*/ 43 w 43"/>
                <a:gd name="T9" fmla="*/ 21 h 43"/>
                <a:gd name="T10" fmla="*/ 41 w 43"/>
                <a:gd name="T11" fmla="*/ 21 h 43"/>
                <a:gd name="T12" fmla="*/ 21 w 43"/>
                <a:gd name="T13" fmla="*/ 41 h 43"/>
                <a:gd name="T14" fmla="*/ 2 w 43"/>
                <a:gd name="T15" fmla="*/ 21 h 43"/>
                <a:gd name="T16" fmla="*/ 21 w 43"/>
                <a:gd name="T17" fmla="*/ 2 h 43"/>
                <a:gd name="T18" fmla="*/ 41 w 43"/>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1"/>
                  </a:moveTo>
                  <a:cubicBezTo>
                    <a:pt x="43" y="9"/>
                    <a:pt x="33" y="0"/>
                    <a:pt x="21" y="0"/>
                  </a:cubicBezTo>
                  <a:cubicBezTo>
                    <a:pt x="10" y="0"/>
                    <a:pt x="0" y="9"/>
                    <a:pt x="0" y="21"/>
                  </a:cubicBezTo>
                  <a:cubicBezTo>
                    <a:pt x="0" y="33"/>
                    <a:pt x="10" y="43"/>
                    <a:pt x="21" y="43"/>
                  </a:cubicBezTo>
                  <a:cubicBezTo>
                    <a:pt x="33" y="43"/>
                    <a:pt x="43" y="33"/>
                    <a:pt x="43" y="21"/>
                  </a:cubicBezTo>
                  <a:close/>
                  <a:moveTo>
                    <a:pt x="41" y="21"/>
                  </a:moveTo>
                  <a:cubicBezTo>
                    <a:pt x="41" y="32"/>
                    <a:pt x="32" y="41"/>
                    <a:pt x="21" y="41"/>
                  </a:cubicBezTo>
                  <a:cubicBezTo>
                    <a:pt x="11" y="41"/>
                    <a:pt x="2" y="32"/>
                    <a:pt x="2" y="21"/>
                  </a:cubicBezTo>
                  <a:cubicBezTo>
                    <a:pt x="2" y="10"/>
                    <a:pt x="11" y="2"/>
                    <a:pt x="21" y="2"/>
                  </a:cubicBezTo>
                  <a:cubicBezTo>
                    <a:pt x="32" y="2"/>
                    <a:pt x="41" y="10"/>
                    <a:pt x="41"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0" name="Freeform 105">
              <a:extLst>
                <a:ext uri="{FF2B5EF4-FFF2-40B4-BE49-F238E27FC236}">
                  <a16:creationId xmlns:a16="http://schemas.microsoft.com/office/drawing/2014/main" id="{5EC609D1-ACD9-056D-EC54-8A598FE44C4C}"/>
                </a:ext>
              </a:extLst>
            </p:cNvPr>
            <p:cNvSpPr>
              <a:spLocks noEditPoints="1"/>
            </p:cNvSpPr>
            <p:nvPr/>
          </p:nvSpPr>
          <p:spPr bwMode="auto">
            <a:xfrm>
              <a:off x="3554" y="3384"/>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2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2"/>
                    <a:pt x="9" y="41"/>
                    <a:pt x="20" y="41"/>
                  </a:cubicBezTo>
                  <a:cubicBezTo>
                    <a:pt x="32" y="41"/>
                    <a:pt x="41" y="32"/>
                    <a:pt x="41" y="20"/>
                  </a:cubicBezTo>
                  <a:close/>
                  <a:moveTo>
                    <a:pt x="39" y="20"/>
                  </a:moveTo>
                  <a:cubicBezTo>
                    <a:pt x="39" y="31"/>
                    <a:pt x="31" y="39"/>
                    <a:pt x="20" y="39"/>
                  </a:cubicBezTo>
                  <a:cubicBezTo>
                    <a:pt x="10" y="39"/>
                    <a:pt x="2" y="31"/>
                    <a:pt x="2" y="20"/>
                  </a:cubicBezTo>
                  <a:cubicBezTo>
                    <a:pt x="2" y="10"/>
                    <a:pt x="10" y="1"/>
                    <a:pt x="20" y="1"/>
                  </a:cubicBezTo>
                  <a:cubicBezTo>
                    <a:pt x="31" y="1"/>
                    <a:pt x="39" y="10"/>
                    <a:pt x="39"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1" name="Freeform 106">
              <a:extLst>
                <a:ext uri="{FF2B5EF4-FFF2-40B4-BE49-F238E27FC236}">
                  <a16:creationId xmlns:a16="http://schemas.microsoft.com/office/drawing/2014/main" id="{EF4862AA-F9E5-96D6-821A-40DEB8E64A5F}"/>
                </a:ext>
              </a:extLst>
            </p:cNvPr>
            <p:cNvSpPr>
              <a:spLocks noEditPoints="1"/>
            </p:cNvSpPr>
            <p:nvPr/>
          </p:nvSpPr>
          <p:spPr bwMode="auto">
            <a:xfrm>
              <a:off x="3559" y="3389"/>
              <a:ext cx="219" cy="218"/>
            </a:xfrm>
            <a:custGeom>
              <a:avLst/>
              <a:gdLst>
                <a:gd name="T0" fmla="*/ 39 w 39"/>
                <a:gd name="T1" fmla="*/ 19 h 39"/>
                <a:gd name="T2" fmla="*/ 19 w 39"/>
                <a:gd name="T3" fmla="*/ 0 h 39"/>
                <a:gd name="T4" fmla="*/ 0 w 39"/>
                <a:gd name="T5" fmla="*/ 19 h 39"/>
                <a:gd name="T6" fmla="*/ 19 w 39"/>
                <a:gd name="T7" fmla="*/ 39 h 39"/>
                <a:gd name="T8" fmla="*/ 39 w 39"/>
                <a:gd name="T9" fmla="*/ 19 h 39"/>
                <a:gd name="T10" fmla="*/ 38 w 39"/>
                <a:gd name="T11" fmla="*/ 19 h 39"/>
                <a:gd name="T12" fmla="*/ 19 w 39"/>
                <a:gd name="T13" fmla="*/ 37 h 39"/>
                <a:gd name="T14" fmla="*/ 1 w 39"/>
                <a:gd name="T15" fmla="*/ 19 h 39"/>
                <a:gd name="T16" fmla="*/ 19 w 39"/>
                <a:gd name="T17" fmla="*/ 1 h 39"/>
                <a:gd name="T18" fmla="*/ 38 w 39"/>
                <a:gd name="T1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19"/>
                  </a:moveTo>
                  <a:cubicBezTo>
                    <a:pt x="39" y="8"/>
                    <a:pt x="30" y="0"/>
                    <a:pt x="19" y="0"/>
                  </a:cubicBezTo>
                  <a:cubicBezTo>
                    <a:pt x="9" y="0"/>
                    <a:pt x="0" y="8"/>
                    <a:pt x="0" y="19"/>
                  </a:cubicBezTo>
                  <a:cubicBezTo>
                    <a:pt x="0" y="30"/>
                    <a:pt x="9" y="39"/>
                    <a:pt x="19" y="39"/>
                  </a:cubicBezTo>
                  <a:cubicBezTo>
                    <a:pt x="30" y="39"/>
                    <a:pt x="39" y="30"/>
                    <a:pt x="39" y="19"/>
                  </a:cubicBezTo>
                  <a:close/>
                  <a:moveTo>
                    <a:pt x="38" y="19"/>
                  </a:moveTo>
                  <a:cubicBezTo>
                    <a:pt x="38" y="29"/>
                    <a:pt x="29" y="37"/>
                    <a:pt x="19" y="37"/>
                  </a:cubicBezTo>
                  <a:cubicBezTo>
                    <a:pt x="9" y="37"/>
                    <a:pt x="1" y="29"/>
                    <a:pt x="1" y="19"/>
                  </a:cubicBezTo>
                  <a:cubicBezTo>
                    <a:pt x="1" y="9"/>
                    <a:pt x="9" y="1"/>
                    <a:pt x="19" y="1"/>
                  </a:cubicBezTo>
                  <a:cubicBezTo>
                    <a:pt x="29" y="1"/>
                    <a:pt x="38" y="9"/>
                    <a:pt x="38" y="19"/>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2" name="Freeform 107">
              <a:extLst>
                <a:ext uri="{FF2B5EF4-FFF2-40B4-BE49-F238E27FC236}">
                  <a16:creationId xmlns:a16="http://schemas.microsoft.com/office/drawing/2014/main" id="{C346271F-4638-9604-D82D-21A0E1248AB1}"/>
                </a:ext>
              </a:extLst>
            </p:cNvPr>
            <p:cNvSpPr>
              <a:spLocks noEditPoints="1"/>
            </p:cNvSpPr>
            <p:nvPr/>
          </p:nvSpPr>
          <p:spPr bwMode="auto">
            <a:xfrm>
              <a:off x="3565" y="3389"/>
              <a:ext cx="207" cy="213"/>
            </a:xfrm>
            <a:custGeom>
              <a:avLst/>
              <a:gdLst>
                <a:gd name="T0" fmla="*/ 37 w 37"/>
                <a:gd name="T1" fmla="*/ 19 h 38"/>
                <a:gd name="T2" fmla="*/ 18 w 37"/>
                <a:gd name="T3" fmla="*/ 0 h 38"/>
                <a:gd name="T4" fmla="*/ 0 w 37"/>
                <a:gd name="T5" fmla="*/ 19 h 38"/>
                <a:gd name="T6" fmla="*/ 18 w 37"/>
                <a:gd name="T7" fmla="*/ 38 h 38"/>
                <a:gd name="T8" fmla="*/ 37 w 37"/>
                <a:gd name="T9" fmla="*/ 19 h 38"/>
                <a:gd name="T10" fmla="*/ 36 w 37"/>
                <a:gd name="T11" fmla="*/ 19 h 38"/>
                <a:gd name="T12" fmla="*/ 18 w 37"/>
                <a:gd name="T13" fmla="*/ 37 h 38"/>
                <a:gd name="T14" fmla="*/ 1 w 37"/>
                <a:gd name="T15" fmla="*/ 19 h 38"/>
                <a:gd name="T16" fmla="*/ 18 w 37"/>
                <a:gd name="T17" fmla="*/ 2 h 38"/>
                <a:gd name="T18" fmla="*/ 36 w 37"/>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37" y="19"/>
                  </a:moveTo>
                  <a:cubicBezTo>
                    <a:pt x="37" y="9"/>
                    <a:pt x="29" y="0"/>
                    <a:pt x="18" y="0"/>
                  </a:cubicBezTo>
                  <a:cubicBezTo>
                    <a:pt x="8" y="0"/>
                    <a:pt x="0" y="9"/>
                    <a:pt x="0" y="19"/>
                  </a:cubicBezTo>
                  <a:cubicBezTo>
                    <a:pt x="0" y="30"/>
                    <a:pt x="8" y="38"/>
                    <a:pt x="18" y="38"/>
                  </a:cubicBezTo>
                  <a:cubicBezTo>
                    <a:pt x="29" y="38"/>
                    <a:pt x="37" y="30"/>
                    <a:pt x="37" y="19"/>
                  </a:cubicBezTo>
                  <a:close/>
                  <a:moveTo>
                    <a:pt x="36" y="19"/>
                  </a:moveTo>
                  <a:cubicBezTo>
                    <a:pt x="36" y="29"/>
                    <a:pt x="28" y="37"/>
                    <a:pt x="18" y="37"/>
                  </a:cubicBezTo>
                  <a:cubicBezTo>
                    <a:pt x="9" y="37"/>
                    <a:pt x="1" y="29"/>
                    <a:pt x="1" y="19"/>
                  </a:cubicBezTo>
                  <a:cubicBezTo>
                    <a:pt x="1" y="10"/>
                    <a:pt x="9" y="2"/>
                    <a:pt x="18" y="2"/>
                  </a:cubicBezTo>
                  <a:cubicBezTo>
                    <a:pt x="28" y="2"/>
                    <a:pt x="36" y="10"/>
                    <a:pt x="36" y="19"/>
                  </a:cubicBezTo>
                  <a:close/>
                </a:path>
              </a:pathLst>
            </a:custGeom>
            <a:solidFill>
              <a:srgbClr val="F0E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3" name="Freeform 108">
              <a:extLst>
                <a:ext uri="{FF2B5EF4-FFF2-40B4-BE49-F238E27FC236}">
                  <a16:creationId xmlns:a16="http://schemas.microsoft.com/office/drawing/2014/main" id="{99A41153-50AD-A434-F336-D4238B31DF68}"/>
                </a:ext>
              </a:extLst>
            </p:cNvPr>
            <p:cNvSpPr>
              <a:spLocks noEditPoints="1"/>
            </p:cNvSpPr>
            <p:nvPr/>
          </p:nvSpPr>
          <p:spPr bwMode="auto">
            <a:xfrm>
              <a:off x="3565" y="3395"/>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4" name="Freeform 109">
              <a:extLst>
                <a:ext uri="{FF2B5EF4-FFF2-40B4-BE49-F238E27FC236}">
                  <a16:creationId xmlns:a16="http://schemas.microsoft.com/office/drawing/2014/main" id="{B9859BCA-16F2-E27D-817E-06F2E24908E1}"/>
                </a:ext>
              </a:extLst>
            </p:cNvPr>
            <p:cNvSpPr>
              <a:spLocks noEditPoints="1"/>
            </p:cNvSpPr>
            <p:nvPr/>
          </p:nvSpPr>
          <p:spPr bwMode="auto">
            <a:xfrm>
              <a:off x="3571" y="3400"/>
              <a:ext cx="195" cy="196"/>
            </a:xfrm>
            <a:custGeom>
              <a:avLst/>
              <a:gdLst>
                <a:gd name="T0" fmla="*/ 35 w 35"/>
                <a:gd name="T1" fmla="*/ 17 h 35"/>
                <a:gd name="T2" fmla="*/ 17 w 35"/>
                <a:gd name="T3" fmla="*/ 0 h 35"/>
                <a:gd name="T4" fmla="*/ 0 w 35"/>
                <a:gd name="T5" fmla="*/ 17 h 35"/>
                <a:gd name="T6" fmla="*/ 17 w 35"/>
                <a:gd name="T7" fmla="*/ 35 h 35"/>
                <a:gd name="T8" fmla="*/ 35 w 35"/>
                <a:gd name="T9" fmla="*/ 17 h 35"/>
                <a:gd name="T10" fmla="*/ 33 w 35"/>
                <a:gd name="T11" fmla="*/ 17 h 35"/>
                <a:gd name="T12" fmla="*/ 17 w 35"/>
                <a:gd name="T13" fmla="*/ 33 h 35"/>
                <a:gd name="T14" fmla="*/ 2 w 35"/>
                <a:gd name="T15" fmla="*/ 17 h 35"/>
                <a:gd name="T16" fmla="*/ 17 w 35"/>
                <a:gd name="T17" fmla="*/ 1 h 35"/>
                <a:gd name="T18" fmla="*/ 33 w 35"/>
                <a:gd name="T19"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7"/>
                  </a:moveTo>
                  <a:cubicBezTo>
                    <a:pt x="35" y="8"/>
                    <a:pt x="27" y="0"/>
                    <a:pt x="17" y="0"/>
                  </a:cubicBezTo>
                  <a:cubicBezTo>
                    <a:pt x="8" y="0"/>
                    <a:pt x="0" y="8"/>
                    <a:pt x="0" y="17"/>
                  </a:cubicBezTo>
                  <a:cubicBezTo>
                    <a:pt x="0" y="27"/>
                    <a:pt x="8" y="35"/>
                    <a:pt x="17" y="35"/>
                  </a:cubicBezTo>
                  <a:cubicBezTo>
                    <a:pt x="27" y="35"/>
                    <a:pt x="35" y="27"/>
                    <a:pt x="35" y="17"/>
                  </a:cubicBezTo>
                  <a:close/>
                  <a:moveTo>
                    <a:pt x="33" y="17"/>
                  </a:moveTo>
                  <a:cubicBezTo>
                    <a:pt x="33" y="26"/>
                    <a:pt x="26" y="33"/>
                    <a:pt x="17" y="33"/>
                  </a:cubicBezTo>
                  <a:cubicBezTo>
                    <a:pt x="9" y="33"/>
                    <a:pt x="2" y="26"/>
                    <a:pt x="2" y="17"/>
                  </a:cubicBezTo>
                  <a:cubicBezTo>
                    <a:pt x="2" y="9"/>
                    <a:pt x="9" y="1"/>
                    <a:pt x="17" y="1"/>
                  </a:cubicBezTo>
                  <a:cubicBezTo>
                    <a:pt x="26" y="1"/>
                    <a:pt x="33" y="9"/>
                    <a:pt x="33"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5" name="Freeform 110">
              <a:extLst>
                <a:ext uri="{FF2B5EF4-FFF2-40B4-BE49-F238E27FC236}">
                  <a16:creationId xmlns:a16="http://schemas.microsoft.com/office/drawing/2014/main" id="{D1D4C2A4-FE3C-13A0-0D1E-11D7B41B4E15}"/>
                </a:ext>
              </a:extLst>
            </p:cNvPr>
            <p:cNvSpPr>
              <a:spLocks noEditPoints="1"/>
            </p:cNvSpPr>
            <p:nvPr/>
          </p:nvSpPr>
          <p:spPr bwMode="auto">
            <a:xfrm>
              <a:off x="3576" y="3406"/>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5"/>
                    <a:pt x="25" y="31"/>
                    <a:pt x="16" y="31"/>
                  </a:cubicBezTo>
                  <a:cubicBezTo>
                    <a:pt x="8" y="31"/>
                    <a:pt x="1" y="25"/>
                    <a:pt x="1" y="16"/>
                  </a:cubicBezTo>
                  <a:cubicBezTo>
                    <a:pt x="1" y="8"/>
                    <a:pt x="8" y="1"/>
                    <a:pt x="16" y="1"/>
                  </a:cubicBezTo>
                  <a:cubicBezTo>
                    <a:pt x="25" y="1"/>
                    <a:pt x="31" y="8"/>
                    <a:pt x="31" y="16"/>
                  </a:cubicBezTo>
                  <a:close/>
                </a:path>
              </a:pathLst>
            </a:custGeom>
            <a:solidFill>
              <a:srgbClr val="EFE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6" name="Freeform 111">
              <a:extLst>
                <a:ext uri="{FF2B5EF4-FFF2-40B4-BE49-F238E27FC236}">
                  <a16:creationId xmlns:a16="http://schemas.microsoft.com/office/drawing/2014/main" id="{5B521ED0-75C2-EB25-2DE4-3F9961A015CA}"/>
                </a:ext>
              </a:extLst>
            </p:cNvPr>
            <p:cNvSpPr>
              <a:spLocks noEditPoints="1"/>
            </p:cNvSpPr>
            <p:nvPr/>
          </p:nvSpPr>
          <p:spPr bwMode="auto">
            <a:xfrm>
              <a:off x="3582" y="3406"/>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8"/>
                    <a:pt x="24" y="0"/>
                    <a:pt x="15" y="0"/>
                  </a:cubicBezTo>
                  <a:cubicBezTo>
                    <a:pt x="7" y="0"/>
                    <a:pt x="0" y="8"/>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7" name="Freeform 112">
              <a:extLst>
                <a:ext uri="{FF2B5EF4-FFF2-40B4-BE49-F238E27FC236}">
                  <a16:creationId xmlns:a16="http://schemas.microsoft.com/office/drawing/2014/main" id="{C5F929CB-1944-C943-77FC-E102F5A84D59}"/>
                </a:ext>
              </a:extLst>
            </p:cNvPr>
            <p:cNvSpPr>
              <a:spLocks noEditPoints="1"/>
            </p:cNvSpPr>
            <p:nvPr/>
          </p:nvSpPr>
          <p:spPr bwMode="auto">
            <a:xfrm>
              <a:off x="3582" y="3412"/>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4"/>
                    <a:pt x="7" y="30"/>
                    <a:pt x="15" y="30"/>
                  </a:cubicBezTo>
                  <a:cubicBezTo>
                    <a:pt x="24" y="30"/>
                    <a:pt x="30" y="24"/>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8" name="Freeform 113">
              <a:extLst>
                <a:ext uri="{FF2B5EF4-FFF2-40B4-BE49-F238E27FC236}">
                  <a16:creationId xmlns:a16="http://schemas.microsoft.com/office/drawing/2014/main" id="{6D37E3C3-0B0F-5989-063C-C6403F80F324}"/>
                </a:ext>
              </a:extLst>
            </p:cNvPr>
            <p:cNvSpPr>
              <a:spLocks noEditPoints="1"/>
            </p:cNvSpPr>
            <p:nvPr/>
          </p:nvSpPr>
          <p:spPr bwMode="auto">
            <a:xfrm>
              <a:off x="3587" y="3417"/>
              <a:ext cx="163"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49" name="Freeform 114">
              <a:extLst>
                <a:ext uri="{FF2B5EF4-FFF2-40B4-BE49-F238E27FC236}">
                  <a16:creationId xmlns:a16="http://schemas.microsoft.com/office/drawing/2014/main" id="{F781E385-2869-A5BC-6F8C-BFAB3A0B9BB5}"/>
                </a:ext>
              </a:extLst>
            </p:cNvPr>
            <p:cNvSpPr>
              <a:spLocks noEditPoints="1"/>
            </p:cNvSpPr>
            <p:nvPr/>
          </p:nvSpPr>
          <p:spPr bwMode="auto">
            <a:xfrm>
              <a:off x="3593" y="3423"/>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0" name="Freeform 115">
              <a:extLst>
                <a:ext uri="{FF2B5EF4-FFF2-40B4-BE49-F238E27FC236}">
                  <a16:creationId xmlns:a16="http://schemas.microsoft.com/office/drawing/2014/main" id="{9E32C35A-FCE1-33EA-AFC5-4645EE77CB21}"/>
                </a:ext>
              </a:extLst>
            </p:cNvPr>
            <p:cNvSpPr>
              <a:spLocks noEditPoints="1"/>
            </p:cNvSpPr>
            <p:nvPr/>
          </p:nvSpPr>
          <p:spPr bwMode="auto">
            <a:xfrm>
              <a:off x="3599" y="3428"/>
              <a:ext cx="139"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9" y="23"/>
                    <a:pt x="12" y="23"/>
                  </a:cubicBezTo>
                  <a:cubicBezTo>
                    <a:pt x="6" y="23"/>
                    <a:pt x="1" y="18"/>
                    <a:pt x="1" y="12"/>
                  </a:cubicBezTo>
                  <a:cubicBezTo>
                    <a:pt x="1" y="6"/>
                    <a:pt x="6" y="1"/>
                    <a:pt x="12" y="1"/>
                  </a:cubicBezTo>
                  <a:cubicBezTo>
                    <a:pt x="19" y="1"/>
                    <a:pt x="23" y="6"/>
                    <a:pt x="23"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 name="Freeform 116">
              <a:extLst>
                <a:ext uri="{FF2B5EF4-FFF2-40B4-BE49-F238E27FC236}">
                  <a16:creationId xmlns:a16="http://schemas.microsoft.com/office/drawing/2014/main" id="{1301C1FA-83BB-8F3D-3A79-DECCC037F590}"/>
                </a:ext>
              </a:extLst>
            </p:cNvPr>
            <p:cNvSpPr>
              <a:spLocks noEditPoints="1"/>
            </p:cNvSpPr>
            <p:nvPr/>
          </p:nvSpPr>
          <p:spPr bwMode="auto">
            <a:xfrm>
              <a:off x="3604" y="3428"/>
              <a:ext cx="129" cy="135"/>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3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3"/>
                    <a:pt x="11" y="23"/>
                  </a:cubicBezTo>
                  <a:cubicBezTo>
                    <a:pt x="6" y="23"/>
                    <a:pt x="1" y="18"/>
                    <a:pt x="1" y="12"/>
                  </a:cubicBezTo>
                  <a:cubicBezTo>
                    <a:pt x="1" y="7"/>
                    <a:pt x="6" y="2"/>
                    <a:pt x="11" y="2"/>
                  </a:cubicBezTo>
                  <a:cubicBezTo>
                    <a:pt x="17" y="2"/>
                    <a:pt x="22" y="7"/>
                    <a:pt x="22" y="12"/>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 name="Freeform 117">
              <a:extLst>
                <a:ext uri="{FF2B5EF4-FFF2-40B4-BE49-F238E27FC236}">
                  <a16:creationId xmlns:a16="http://schemas.microsoft.com/office/drawing/2014/main" id="{461A2EB6-DDC8-E668-1628-577889B533B7}"/>
                </a:ext>
              </a:extLst>
            </p:cNvPr>
            <p:cNvSpPr>
              <a:spLocks noEditPoints="1"/>
            </p:cNvSpPr>
            <p:nvPr/>
          </p:nvSpPr>
          <p:spPr bwMode="auto">
            <a:xfrm>
              <a:off x="3604" y="3434"/>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8" y="0"/>
                    <a:pt x="11" y="0"/>
                  </a:cubicBezTo>
                  <a:cubicBezTo>
                    <a:pt x="5" y="0"/>
                    <a:pt x="0" y="5"/>
                    <a:pt x="0" y="11"/>
                  </a:cubicBezTo>
                  <a:cubicBezTo>
                    <a:pt x="0" y="17"/>
                    <a:pt x="5" y="22"/>
                    <a:pt x="11" y="22"/>
                  </a:cubicBezTo>
                  <a:cubicBezTo>
                    <a:pt x="18"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 name="Freeform 118">
              <a:extLst>
                <a:ext uri="{FF2B5EF4-FFF2-40B4-BE49-F238E27FC236}">
                  <a16:creationId xmlns:a16="http://schemas.microsoft.com/office/drawing/2014/main" id="{2E9C7E80-786D-110C-916D-7844B2A3E2CD}"/>
                </a:ext>
              </a:extLst>
            </p:cNvPr>
            <p:cNvSpPr>
              <a:spLocks noEditPoints="1"/>
            </p:cNvSpPr>
            <p:nvPr/>
          </p:nvSpPr>
          <p:spPr bwMode="auto">
            <a:xfrm>
              <a:off x="3610" y="3440"/>
              <a:ext cx="117" cy="117"/>
            </a:xfrm>
            <a:custGeom>
              <a:avLst/>
              <a:gdLst>
                <a:gd name="T0" fmla="*/ 21 w 21"/>
                <a:gd name="T1" fmla="*/ 10 h 21"/>
                <a:gd name="T2" fmla="*/ 10 w 21"/>
                <a:gd name="T3" fmla="*/ 0 h 21"/>
                <a:gd name="T4" fmla="*/ 0 w 21"/>
                <a:gd name="T5" fmla="*/ 10 h 21"/>
                <a:gd name="T6" fmla="*/ 10 w 21"/>
                <a:gd name="T7" fmla="*/ 21 h 21"/>
                <a:gd name="T8" fmla="*/ 21 w 21"/>
                <a:gd name="T9" fmla="*/ 10 h 21"/>
                <a:gd name="T10" fmla="*/ 19 w 21"/>
                <a:gd name="T11" fmla="*/ 10 h 21"/>
                <a:gd name="T12" fmla="*/ 10 w 21"/>
                <a:gd name="T13" fmla="*/ 19 h 21"/>
                <a:gd name="T14" fmla="*/ 2 w 21"/>
                <a:gd name="T15" fmla="*/ 10 h 21"/>
                <a:gd name="T16" fmla="*/ 10 w 21"/>
                <a:gd name="T17" fmla="*/ 2 h 21"/>
                <a:gd name="T18" fmla="*/ 19 w 21"/>
                <a:gd name="T1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0"/>
                  </a:moveTo>
                  <a:cubicBezTo>
                    <a:pt x="21" y="5"/>
                    <a:pt x="16" y="0"/>
                    <a:pt x="10" y="0"/>
                  </a:cubicBezTo>
                  <a:cubicBezTo>
                    <a:pt x="5" y="0"/>
                    <a:pt x="0" y="5"/>
                    <a:pt x="0" y="10"/>
                  </a:cubicBezTo>
                  <a:cubicBezTo>
                    <a:pt x="0" y="16"/>
                    <a:pt x="5" y="21"/>
                    <a:pt x="10" y="21"/>
                  </a:cubicBezTo>
                  <a:cubicBezTo>
                    <a:pt x="16" y="21"/>
                    <a:pt x="21" y="16"/>
                    <a:pt x="21" y="10"/>
                  </a:cubicBezTo>
                  <a:close/>
                  <a:moveTo>
                    <a:pt x="19" y="10"/>
                  </a:moveTo>
                  <a:cubicBezTo>
                    <a:pt x="19" y="15"/>
                    <a:pt x="15" y="19"/>
                    <a:pt x="10" y="19"/>
                  </a:cubicBezTo>
                  <a:cubicBezTo>
                    <a:pt x="6" y="19"/>
                    <a:pt x="2" y="15"/>
                    <a:pt x="2" y="10"/>
                  </a:cubicBezTo>
                  <a:cubicBezTo>
                    <a:pt x="2" y="5"/>
                    <a:pt x="6" y="2"/>
                    <a:pt x="10" y="2"/>
                  </a:cubicBezTo>
                  <a:cubicBezTo>
                    <a:pt x="15" y="2"/>
                    <a:pt x="19" y="5"/>
                    <a:pt x="19" y="10"/>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 name="Freeform 119">
              <a:extLst>
                <a:ext uri="{FF2B5EF4-FFF2-40B4-BE49-F238E27FC236}">
                  <a16:creationId xmlns:a16="http://schemas.microsoft.com/office/drawing/2014/main" id="{2BBB0109-4AFD-6E9F-3BD5-F10B6D283860}"/>
                </a:ext>
              </a:extLst>
            </p:cNvPr>
            <p:cNvSpPr>
              <a:spLocks noEditPoints="1"/>
            </p:cNvSpPr>
            <p:nvPr/>
          </p:nvSpPr>
          <p:spPr bwMode="auto">
            <a:xfrm>
              <a:off x="3615" y="3445"/>
              <a:ext cx="107"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2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4"/>
                    <a:pt x="14" y="17"/>
                    <a:pt x="9" y="17"/>
                  </a:cubicBezTo>
                  <a:cubicBezTo>
                    <a:pt x="5" y="17"/>
                    <a:pt x="2" y="14"/>
                    <a:pt x="2" y="9"/>
                  </a:cubicBezTo>
                  <a:cubicBezTo>
                    <a:pt x="2" y="5"/>
                    <a:pt x="5" y="1"/>
                    <a:pt x="9" y="1"/>
                  </a:cubicBezTo>
                  <a:cubicBezTo>
                    <a:pt x="14" y="1"/>
                    <a:pt x="17" y="5"/>
                    <a:pt x="17" y="9"/>
                  </a:cubicBezTo>
                  <a:close/>
                </a:path>
              </a:pathLst>
            </a:custGeom>
            <a:solidFill>
              <a:srgbClr val="EDE8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 name="Freeform 120">
              <a:extLst>
                <a:ext uri="{FF2B5EF4-FFF2-40B4-BE49-F238E27FC236}">
                  <a16:creationId xmlns:a16="http://schemas.microsoft.com/office/drawing/2014/main" id="{347B96CF-170B-4331-6E0C-10AAF30B8D5D}"/>
                </a:ext>
              </a:extLst>
            </p:cNvPr>
            <p:cNvSpPr>
              <a:spLocks noEditPoints="1"/>
            </p:cNvSpPr>
            <p:nvPr/>
          </p:nvSpPr>
          <p:spPr bwMode="auto">
            <a:xfrm>
              <a:off x="3621" y="3451"/>
              <a:ext cx="95" cy="95"/>
            </a:xfrm>
            <a:custGeom>
              <a:avLst/>
              <a:gdLst>
                <a:gd name="T0" fmla="*/ 17 w 17"/>
                <a:gd name="T1" fmla="*/ 8 h 17"/>
                <a:gd name="T2" fmla="*/ 8 w 17"/>
                <a:gd name="T3" fmla="*/ 0 h 17"/>
                <a:gd name="T4" fmla="*/ 0 w 17"/>
                <a:gd name="T5" fmla="*/ 8 h 17"/>
                <a:gd name="T6" fmla="*/ 8 w 17"/>
                <a:gd name="T7" fmla="*/ 17 h 17"/>
                <a:gd name="T8" fmla="*/ 17 w 17"/>
                <a:gd name="T9" fmla="*/ 8 h 17"/>
                <a:gd name="T10" fmla="*/ 16 w 17"/>
                <a:gd name="T11" fmla="*/ 8 h 17"/>
                <a:gd name="T12" fmla="*/ 8 w 17"/>
                <a:gd name="T13" fmla="*/ 15 h 17"/>
                <a:gd name="T14" fmla="*/ 1 w 17"/>
                <a:gd name="T15" fmla="*/ 8 h 17"/>
                <a:gd name="T16" fmla="*/ 8 w 17"/>
                <a:gd name="T17" fmla="*/ 1 h 17"/>
                <a:gd name="T18" fmla="*/ 16 w 17"/>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8"/>
                  </a:moveTo>
                  <a:cubicBezTo>
                    <a:pt x="17" y="3"/>
                    <a:pt x="13" y="0"/>
                    <a:pt x="8" y="0"/>
                  </a:cubicBezTo>
                  <a:cubicBezTo>
                    <a:pt x="4" y="0"/>
                    <a:pt x="0" y="3"/>
                    <a:pt x="0" y="8"/>
                  </a:cubicBezTo>
                  <a:cubicBezTo>
                    <a:pt x="0" y="13"/>
                    <a:pt x="4" y="17"/>
                    <a:pt x="8" y="17"/>
                  </a:cubicBezTo>
                  <a:cubicBezTo>
                    <a:pt x="13" y="17"/>
                    <a:pt x="17" y="13"/>
                    <a:pt x="17" y="8"/>
                  </a:cubicBezTo>
                  <a:close/>
                  <a:moveTo>
                    <a:pt x="16" y="8"/>
                  </a:moveTo>
                  <a:cubicBezTo>
                    <a:pt x="16" y="12"/>
                    <a:pt x="12" y="15"/>
                    <a:pt x="8" y="15"/>
                  </a:cubicBezTo>
                  <a:cubicBezTo>
                    <a:pt x="5" y="15"/>
                    <a:pt x="1" y="12"/>
                    <a:pt x="1" y="8"/>
                  </a:cubicBezTo>
                  <a:cubicBezTo>
                    <a:pt x="1" y="4"/>
                    <a:pt x="5" y="1"/>
                    <a:pt x="8" y="1"/>
                  </a:cubicBezTo>
                  <a:cubicBezTo>
                    <a:pt x="12" y="1"/>
                    <a:pt x="16" y="4"/>
                    <a:pt x="16" y="8"/>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 name="Freeform 121">
              <a:extLst>
                <a:ext uri="{FF2B5EF4-FFF2-40B4-BE49-F238E27FC236}">
                  <a16:creationId xmlns:a16="http://schemas.microsoft.com/office/drawing/2014/main" id="{03E5B1E5-41C1-0A56-5145-3E25346204B9}"/>
                </a:ext>
              </a:extLst>
            </p:cNvPr>
            <p:cNvSpPr>
              <a:spLocks noEditPoints="1"/>
            </p:cNvSpPr>
            <p:nvPr/>
          </p:nvSpPr>
          <p:spPr bwMode="auto">
            <a:xfrm>
              <a:off x="3627" y="3451"/>
              <a:ext cx="83" cy="89"/>
            </a:xfrm>
            <a:custGeom>
              <a:avLst/>
              <a:gdLst>
                <a:gd name="T0" fmla="*/ 15 w 15"/>
                <a:gd name="T1" fmla="*/ 8 h 16"/>
                <a:gd name="T2" fmla="*/ 7 w 15"/>
                <a:gd name="T3" fmla="*/ 0 h 16"/>
                <a:gd name="T4" fmla="*/ 0 w 15"/>
                <a:gd name="T5" fmla="*/ 8 h 16"/>
                <a:gd name="T6" fmla="*/ 7 w 15"/>
                <a:gd name="T7" fmla="*/ 16 h 16"/>
                <a:gd name="T8" fmla="*/ 15 w 15"/>
                <a:gd name="T9" fmla="*/ 8 h 16"/>
                <a:gd name="T10" fmla="*/ 14 w 15"/>
                <a:gd name="T11" fmla="*/ 8 h 16"/>
                <a:gd name="T12" fmla="*/ 7 w 15"/>
                <a:gd name="T13" fmla="*/ 15 h 16"/>
                <a:gd name="T14" fmla="*/ 1 w 15"/>
                <a:gd name="T15" fmla="*/ 8 h 16"/>
                <a:gd name="T16" fmla="*/ 7 w 15"/>
                <a:gd name="T17" fmla="*/ 2 h 16"/>
                <a:gd name="T18" fmla="*/ 14 w 15"/>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15" y="8"/>
                  </a:moveTo>
                  <a:cubicBezTo>
                    <a:pt x="15" y="4"/>
                    <a:pt x="12" y="0"/>
                    <a:pt x="7" y="0"/>
                  </a:cubicBezTo>
                  <a:cubicBezTo>
                    <a:pt x="3" y="0"/>
                    <a:pt x="0" y="4"/>
                    <a:pt x="0" y="8"/>
                  </a:cubicBezTo>
                  <a:cubicBezTo>
                    <a:pt x="0" y="13"/>
                    <a:pt x="3" y="16"/>
                    <a:pt x="7" y="16"/>
                  </a:cubicBezTo>
                  <a:cubicBezTo>
                    <a:pt x="12" y="16"/>
                    <a:pt x="15" y="13"/>
                    <a:pt x="15" y="8"/>
                  </a:cubicBezTo>
                  <a:close/>
                  <a:moveTo>
                    <a:pt x="14" y="8"/>
                  </a:moveTo>
                  <a:cubicBezTo>
                    <a:pt x="14" y="12"/>
                    <a:pt x="11" y="15"/>
                    <a:pt x="7" y="15"/>
                  </a:cubicBezTo>
                  <a:cubicBezTo>
                    <a:pt x="4" y="15"/>
                    <a:pt x="1" y="12"/>
                    <a:pt x="1" y="8"/>
                  </a:cubicBezTo>
                  <a:cubicBezTo>
                    <a:pt x="1" y="5"/>
                    <a:pt x="4" y="2"/>
                    <a:pt x="7" y="2"/>
                  </a:cubicBezTo>
                  <a:cubicBezTo>
                    <a:pt x="11" y="2"/>
                    <a:pt x="14" y="5"/>
                    <a:pt x="14"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 name="Freeform 122">
              <a:extLst>
                <a:ext uri="{FF2B5EF4-FFF2-40B4-BE49-F238E27FC236}">
                  <a16:creationId xmlns:a16="http://schemas.microsoft.com/office/drawing/2014/main" id="{CC326A98-E4B0-B285-2F4C-E08C6F6928D8}"/>
                </a:ext>
              </a:extLst>
            </p:cNvPr>
            <p:cNvSpPr>
              <a:spLocks noEditPoints="1"/>
            </p:cNvSpPr>
            <p:nvPr/>
          </p:nvSpPr>
          <p:spPr bwMode="auto">
            <a:xfrm>
              <a:off x="3627" y="3456"/>
              <a:ext cx="83" cy="79"/>
            </a:xfrm>
            <a:custGeom>
              <a:avLst/>
              <a:gdLst>
                <a:gd name="T0" fmla="*/ 15 w 15"/>
                <a:gd name="T1" fmla="*/ 7 h 14"/>
                <a:gd name="T2" fmla="*/ 7 w 15"/>
                <a:gd name="T3" fmla="*/ 0 h 14"/>
                <a:gd name="T4" fmla="*/ 0 w 15"/>
                <a:gd name="T5" fmla="*/ 7 h 14"/>
                <a:gd name="T6" fmla="*/ 7 w 15"/>
                <a:gd name="T7" fmla="*/ 14 h 14"/>
                <a:gd name="T8" fmla="*/ 15 w 15"/>
                <a:gd name="T9" fmla="*/ 7 h 14"/>
                <a:gd name="T10" fmla="*/ 13 w 15"/>
                <a:gd name="T11" fmla="*/ 7 h 14"/>
                <a:gd name="T12" fmla="*/ 7 w 15"/>
                <a:gd name="T13" fmla="*/ 13 h 14"/>
                <a:gd name="T14" fmla="*/ 2 w 15"/>
                <a:gd name="T15" fmla="*/ 7 h 14"/>
                <a:gd name="T16" fmla="*/ 7 w 15"/>
                <a:gd name="T17" fmla="*/ 2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1" y="0"/>
                    <a:pt x="7" y="0"/>
                  </a:cubicBezTo>
                  <a:cubicBezTo>
                    <a:pt x="4" y="0"/>
                    <a:pt x="0" y="3"/>
                    <a:pt x="0" y="7"/>
                  </a:cubicBezTo>
                  <a:cubicBezTo>
                    <a:pt x="0" y="11"/>
                    <a:pt x="4" y="14"/>
                    <a:pt x="7" y="14"/>
                  </a:cubicBezTo>
                  <a:cubicBezTo>
                    <a:pt x="11" y="14"/>
                    <a:pt x="15" y="11"/>
                    <a:pt x="15" y="7"/>
                  </a:cubicBezTo>
                  <a:close/>
                  <a:moveTo>
                    <a:pt x="13" y="7"/>
                  </a:moveTo>
                  <a:cubicBezTo>
                    <a:pt x="13" y="10"/>
                    <a:pt x="11" y="13"/>
                    <a:pt x="7" y="13"/>
                  </a:cubicBezTo>
                  <a:cubicBezTo>
                    <a:pt x="4" y="13"/>
                    <a:pt x="2" y="10"/>
                    <a:pt x="2" y="7"/>
                  </a:cubicBezTo>
                  <a:cubicBezTo>
                    <a:pt x="2" y="4"/>
                    <a:pt x="4" y="2"/>
                    <a:pt x="7" y="2"/>
                  </a:cubicBezTo>
                  <a:cubicBezTo>
                    <a:pt x="11" y="2"/>
                    <a:pt x="13" y="4"/>
                    <a:pt x="13" y="7"/>
                  </a:cubicBezTo>
                  <a:close/>
                </a:path>
              </a:pathLst>
            </a:custGeom>
            <a:solidFill>
              <a:srgbClr val="EBE9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8" name="Freeform 123">
              <a:extLst>
                <a:ext uri="{FF2B5EF4-FFF2-40B4-BE49-F238E27FC236}">
                  <a16:creationId xmlns:a16="http://schemas.microsoft.com/office/drawing/2014/main" id="{6312E711-BD4D-E4DA-EDA9-F1319562D388}"/>
                </a:ext>
              </a:extLst>
            </p:cNvPr>
            <p:cNvSpPr>
              <a:spLocks noEditPoints="1"/>
            </p:cNvSpPr>
            <p:nvPr/>
          </p:nvSpPr>
          <p:spPr bwMode="auto">
            <a:xfrm>
              <a:off x="3632" y="3462"/>
              <a:ext cx="73" cy="73"/>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11 w 13"/>
                <a:gd name="T11" fmla="*/ 6 h 13"/>
                <a:gd name="T12" fmla="*/ 6 w 13"/>
                <a:gd name="T13" fmla="*/ 11 h 13"/>
                <a:gd name="T14" fmla="*/ 2 w 13"/>
                <a:gd name="T15" fmla="*/ 6 h 13"/>
                <a:gd name="T16" fmla="*/ 6 w 13"/>
                <a:gd name="T17" fmla="*/ 2 h 13"/>
                <a:gd name="T18" fmla="*/ 11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11" y="6"/>
                  </a:moveTo>
                  <a:cubicBezTo>
                    <a:pt x="11" y="9"/>
                    <a:pt x="9" y="11"/>
                    <a:pt x="6" y="11"/>
                  </a:cubicBezTo>
                  <a:cubicBezTo>
                    <a:pt x="4" y="11"/>
                    <a:pt x="2" y="9"/>
                    <a:pt x="2" y="6"/>
                  </a:cubicBezTo>
                  <a:cubicBezTo>
                    <a:pt x="2" y="4"/>
                    <a:pt x="4" y="2"/>
                    <a:pt x="6" y="2"/>
                  </a:cubicBezTo>
                  <a:cubicBezTo>
                    <a:pt x="9" y="2"/>
                    <a:pt x="11" y="4"/>
                    <a:pt x="11" y="6"/>
                  </a:cubicBezTo>
                  <a:close/>
                </a:path>
              </a:pathLst>
            </a:custGeom>
            <a:solidFill>
              <a:srgbClr val="EBE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9" name="Freeform 124">
              <a:extLst>
                <a:ext uri="{FF2B5EF4-FFF2-40B4-BE49-F238E27FC236}">
                  <a16:creationId xmlns:a16="http://schemas.microsoft.com/office/drawing/2014/main" id="{3DBFCE73-4B4D-E42E-A4ED-31EA59AFBA52}"/>
                </a:ext>
              </a:extLst>
            </p:cNvPr>
            <p:cNvSpPr>
              <a:spLocks noEditPoints="1"/>
            </p:cNvSpPr>
            <p:nvPr/>
          </p:nvSpPr>
          <p:spPr bwMode="auto">
            <a:xfrm>
              <a:off x="3638" y="3467"/>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2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9" y="0"/>
                    <a:pt x="5" y="0"/>
                  </a:cubicBezTo>
                  <a:cubicBezTo>
                    <a:pt x="2" y="0"/>
                    <a:pt x="0" y="2"/>
                    <a:pt x="0" y="5"/>
                  </a:cubicBezTo>
                  <a:cubicBezTo>
                    <a:pt x="0" y="8"/>
                    <a:pt x="2" y="11"/>
                    <a:pt x="5" y="11"/>
                  </a:cubicBezTo>
                  <a:cubicBezTo>
                    <a:pt x="9" y="11"/>
                    <a:pt x="11" y="8"/>
                    <a:pt x="11" y="5"/>
                  </a:cubicBezTo>
                  <a:close/>
                  <a:moveTo>
                    <a:pt x="9" y="5"/>
                  </a:moveTo>
                  <a:cubicBezTo>
                    <a:pt x="9" y="7"/>
                    <a:pt x="8" y="9"/>
                    <a:pt x="5" y="9"/>
                  </a:cubicBezTo>
                  <a:cubicBezTo>
                    <a:pt x="3" y="9"/>
                    <a:pt x="2" y="7"/>
                    <a:pt x="2" y="5"/>
                  </a:cubicBezTo>
                  <a:cubicBezTo>
                    <a:pt x="2" y="3"/>
                    <a:pt x="3" y="1"/>
                    <a:pt x="5" y="1"/>
                  </a:cubicBezTo>
                  <a:cubicBezTo>
                    <a:pt x="8" y="1"/>
                    <a:pt x="9" y="3"/>
                    <a:pt x="9" y="5"/>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0" name="Freeform 125">
              <a:extLst>
                <a:ext uri="{FF2B5EF4-FFF2-40B4-BE49-F238E27FC236}">
                  <a16:creationId xmlns:a16="http://schemas.microsoft.com/office/drawing/2014/main" id="{26EF7213-78EB-6BD4-E666-620691782DB3}"/>
                </a:ext>
              </a:extLst>
            </p:cNvPr>
            <p:cNvSpPr>
              <a:spLocks noEditPoints="1"/>
            </p:cNvSpPr>
            <p:nvPr/>
          </p:nvSpPr>
          <p:spPr bwMode="auto">
            <a:xfrm>
              <a:off x="3643" y="3473"/>
              <a:ext cx="51" cy="50"/>
            </a:xfrm>
            <a:custGeom>
              <a:avLst/>
              <a:gdLst>
                <a:gd name="T0" fmla="*/ 9 w 9"/>
                <a:gd name="T1" fmla="*/ 4 h 9"/>
                <a:gd name="T2" fmla="*/ 4 w 9"/>
                <a:gd name="T3" fmla="*/ 0 h 9"/>
                <a:gd name="T4" fmla="*/ 0 w 9"/>
                <a:gd name="T5" fmla="*/ 4 h 9"/>
                <a:gd name="T6" fmla="*/ 4 w 9"/>
                <a:gd name="T7" fmla="*/ 9 h 9"/>
                <a:gd name="T8" fmla="*/ 9 w 9"/>
                <a:gd name="T9" fmla="*/ 4 h 9"/>
                <a:gd name="T10" fmla="*/ 8 w 9"/>
                <a:gd name="T11" fmla="*/ 4 h 9"/>
                <a:gd name="T12" fmla="*/ 4 w 9"/>
                <a:gd name="T13" fmla="*/ 7 h 9"/>
                <a:gd name="T14" fmla="*/ 1 w 9"/>
                <a:gd name="T15" fmla="*/ 4 h 9"/>
                <a:gd name="T16" fmla="*/ 4 w 9"/>
                <a:gd name="T17" fmla="*/ 1 h 9"/>
                <a:gd name="T18" fmla="*/ 8 w 9"/>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4"/>
                  </a:moveTo>
                  <a:cubicBezTo>
                    <a:pt x="9" y="2"/>
                    <a:pt x="7" y="0"/>
                    <a:pt x="4" y="0"/>
                  </a:cubicBezTo>
                  <a:cubicBezTo>
                    <a:pt x="2" y="0"/>
                    <a:pt x="0" y="2"/>
                    <a:pt x="0" y="4"/>
                  </a:cubicBezTo>
                  <a:cubicBezTo>
                    <a:pt x="0" y="7"/>
                    <a:pt x="2" y="9"/>
                    <a:pt x="4" y="9"/>
                  </a:cubicBezTo>
                  <a:cubicBezTo>
                    <a:pt x="7" y="9"/>
                    <a:pt x="9" y="7"/>
                    <a:pt x="9" y="4"/>
                  </a:cubicBezTo>
                  <a:close/>
                  <a:moveTo>
                    <a:pt x="8" y="4"/>
                  </a:moveTo>
                  <a:cubicBezTo>
                    <a:pt x="8" y="6"/>
                    <a:pt x="6" y="7"/>
                    <a:pt x="4" y="7"/>
                  </a:cubicBezTo>
                  <a:cubicBezTo>
                    <a:pt x="3" y="7"/>
                    <a:pt x="1" y="6"/>
                    <a:pt x="1" y="4"/>
                  </a:cubicBezTo>
                  <a:cubicBezTo>
                    <a:pt x="1" y="3"/>
                    <a:pt x="3" y="1"/>
                    <a:pt x="4" y="1"/>
                  </a:cubicBezTo>
                  <a:cubicBezTo>
                    <a:pt x="6" y="1"/>
                    <a:pt x="8" y="3"/>
                    <a:pt x="8" y="4"/>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1" name="Freeform 126">
              <a:extLst>
                <a:ext uri="{FF2B5EF4-FFF2-40B4-BE49-F238E27FC236}">
                  <a16:creationId xmlns:a16="http://schemas.microsoft.com/office/drawing/2014/main" id="{66A85F79-BE33-BD58-00AA-2708FBB3331F}"/>
                </a:ext>
              </a:extLst>
            </p:cNvPr>
            <p:cNvSpPr>
              <a:spLocks noEditPoints="1"/>
            </p:cNvSpPr>
            <p:nvPr/>
          </p:nvSpPr>
          <p:spPr bwMode="auto">
            <a:xfrm>
              <a:off x="3649" y="3473"/>
              <a:ext cx="39" cy="45"/>
            </a:xfrm>
            <a:custGeom>
              <a:avLst/>
              <a:gdLst>
                <a:gd name="T0" fmla="*/ 7 w 7"/>
                <a:gd name="T1" fmla="*/ 4 h 8"/>
                <a:gd name="T2" fmla="*/ 3 w 7"/>
                <a:gd name="T3" fmla="*/ 0 h 8"/>
                <a:gd name="T4" fmla="*/ 0 w 7"/>
                <a:gd name="T5" fmla="*/ 4 h 8"/>
                <a:gd name="T6" fmla="*/ 3 w 7"/>
                <a:gd name="T7" fmla="*/ 8 h 8"/>
                <a:gd name="T8" fmla="*/ 7 w 7"/>
                <a:gd name="T9" fmla="*/ 4 h 8"/>
                <a:gd name="T10" fmla="*/ 6 w 7"/>
                <a:gd name="T11" fmla="*/ 4 h 8"/>
                <a:gd name="T12" fmla="*/ 3 w 7"/>
                <a:gd name="T13" fmla="*/ 7 h 8"/>
                <a:gd name="T14" fmla="*/ 1 w 7"/>
                <a:gd name="T15" fmla="*/ 4 h 8"/>
                <a:gd name="T16" fmla="*/ 3 w 7"/>
                <a:gd name="T17" fmla="*/ 2 h 8"/>
                <a:gd name="T18" fmla="*/ 6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7" y="4"/>
                  </a:moveTo>
                  <a:cubicBezTo>
                    <a:pt x="7" y="2"/>
                    <a:pt x="6" y="0"/>
                    <a:pt x="3" y="0"/>
                  </a:cubicBezTo>
                  <a:cubicBezTo>
                    <a:pt x="1" y="0"/>
                    <a:pt x="0" y="2"/>
                    <a:pt x="0" y="4"/>
                  </a:cubicBezTo>
                  <a:cubicBezTo>
                    <a:pt x="0" y="6"/>
                    <a:pt x="1" y="8"/>
                    <a:pt x="3" y="8"/>
                  </a:cubicBezTo>
                  <a:cubicBezTo>
                    <a:pt x="6" y="8"/>
                    <a:pt x="7" y="6"/>
                    <a:pt x="7" y="4"/>
                  </a:cubicBezTo>
                  <a:close/>
                  <a:moveTo>
                    <a:pt x="6" y="4"/>
                  </a:moveTo>
                  <a:cubicBezTo>
                    <a:pt x="6" y="6"/>
                    <a:pt x="5" y="7"/>
                    <a:pt x="3" y="7"/>
                  </a:cubicBezTo>
                  <a:cubicBezTo>
                    <a:pt x="2" y="7"/>
                    <a:pt x="1" y="6"/>
                    <a:pt x="1" y="4"/>
                  </a:cubicBezTo>
                  <a:cubicBezTo>
                    <a:pt x="1" y="3"/>
                    <a:pt x="2" y="2"/>
                    <a:pt x="3"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2" name="Freeform 127">
              <a:extLst>
                <a:ext uri="{FF2B5EF4-FFF2-40B4-BE49-F238E27FC236}">
                  <a16:creationId xmlns:a16="http://schemas.microsoft.com/office/drawing/2014/main" id="{EA432F9F-7001-CA57-AC61-1D36340BA07C}"/>
                </a:ext>
              </a:extLst>
            </p:cNvPr>
            <p:cNvSpPr>
              <a:spLocks noEditPoints="1"/>
            </p:cNvSpPr>
            <p:nvPr/>
          </p:nvSpPr>
          <p:spPr bwMode="auto">
            <a:xfrm>
              <a:off x="3649" y="3479"/>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2"/>
                    <a:pt x="5" y="0"/>
                    <a:pt x="3" y="0"/>
                  </a:cubicBezTo>
                  <a:cubicBezTo>
                    <a:pt x="2" y="0"/>
                    <a:pt x="0" y="2"/>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3" name="Freeform 128">
              <a:extLst>
                <a:ext uri="{FF2B5EF4-FFF2-40B4-BE49-F238E27FC236}">
                  <a16:creationId xmlns:a16="http://schemas.microsoft.com/office/drawing/2014/main" id="{DF4E4906-9CC2-20B8-61F5-3A1ED0BF96DC}"/>
                </a:ext>
              </a:extLst>
            </p:cNvPr>
            <p:cNvSpPr>
              <a:spLocks noEditPoints="1"/>
            </p:cNvSpPr>
            <p:nvPr/>
          </p:nvSpPr>
          <p:spPr bwMode="auto">
            <a:xfrm>
              <a:off x="3654" y="3484"/>
              <a:ext cx="28" cy="28"/>
            </a:xfrm>
            <a:custGeom>
              <a:avLst/>
              <a:gdLst>
                <a:gd name="T0" fmla="*/ 5 w 5"/>
                <a:gd name="T1" fmla="*/ 2 h 5"/>
                <a:gd name="T2" fmla="*/ 2 w 5"/>
                <a:gd name="T3" fmla="*/ 0 h 5"/>
                <a:gd name="T4" fmla="*/ 0 w 5"/>
                <a:gd name="T5" fmla="*/ 2 h 5"/>
                <a:gd name="T6" fmla="*/ 2 w 5"/>
                <a:gd name="T7" fmla="*/ 5 h 5"/>
                <a:gd name="T8" fmla="*/ 5 w 5"/>
                <a:gd name="T9" fmla="*/ 2 h 5"/>
                <a:gd name="T10" fmla="*/ 3 w 5"/>
                <a:gd name="T11" fmla="*/ 2 h 5"/>
                <a:gd name="T12" fmla="*/ 2 w 5"/>
                <a:gd name="T13" fmla="*/ 3 h 5"/>
                <a:gd name="T14" fmla="*/ 2 w 5"/>
                <a:gd name="T15" fmla="*/ 2 h 5"/>
                <a:gd name="T16" fmla="*/ 2 w 5"/>
                <a:gd name="T17" fmla="*/ 1 h 5"/>
                <a:gd name="T18" fmla="*/ 3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3" y="2"/>
                  </a:moveTo>
                  <a:cubicBezTo>
                    <a:pt x="3" y="3"/>
                    <a:pt x="3" y="3"/>
                    <a:pt x="2" y="3"/>
                  </a:cubicBezTo>
                  <a:cubicBezTo>
                    <a:pt x="2" y="3"/>
                    <a:pt x="2" y="3"/>
                    <a:pt x="2" y="2"/>
                  </a:cubicBezTo>
                  <a:cubicBezTo>
                    <a:pt x="2" y="2"/>
                    <a:pt x="2" y="1"/>
                    <a:pt x="2" y="1"/>
                  </a:cubicBezTo>
                  <a:cubicBezTo>
                    <a:pt x="3" y="1"/>
                    <a:pt x="3" y="2"/>
                    <a:pt x="3" y="2"/>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2" name="Oval 129">
              <a:extLst>
                <a:ext uri="{FF2B5EF4-FFF2-40B4-BE49-F238E27FC236}">
                  <a16:creationId xmlns:a16="http://schemas.microsoft.com/office/drawing/2014/main" id="{9A1A6BD5-33A3-2ECA-928B-1577D6C70313}"/>
                </a:ext>
              </a:extLst>
            </p:cNvPr>
            <p:cNvSpPr>
              <a:spLocks noChangeArrowheads="1"/>
            </p:cNvSpPr>
            <p:nvPr/>
          </p:nvSpPr>
          <p:spPr bwMode="auto">
            <a:xfrm>
              <a:off x="3660" y="34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3" name="Oval 130">
              <a:extLst>
                <a:ext uri="{FF2B5EF4-FFF2-40B4-BE49-F238E27FC236}">
                  <a16:creationId xmlns:a16="http://schemas.microsoft.com/office/drawing/2014/main" id="{24D6FCC2-3E96-160E-DCAF-7F029EFBEDA6}"/>
                </a:ext>
              </a:extLst>
            </p:cNvPr>
            <p:cNvSpPr>
              <a:spLocks noChangeArrowheads="1"/>
            </p:cNvSpPr>
            <p:nvPr/>
          </p:nvSpPr>
          <p:spPr bwMode="auto">
            <a:xfrm>
              <a:off x="3666" y="3490"/>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4" name="Freeform 131">
              <a:extLst>
                <a:ext uri="{FF2B5EF4-FFF2-40B4-BE49-F238E27FC236}">
                  <a16:creationId xmlns:a16="http://schemas.microsoft.com/office/drawing/2014/main" id="{5133D826-97D9-7218-C5EE-9ACE217AD471}"/>
                </a:ext>
              </a:extLst>
            </p:cNvPr>
            <p:cNvSpPr>
              <a:spLocks/>
            </p:cNvSpPr>
            <p:nvPr/>
          </p:nvSpPr>
          <p:spPr bwMode="auto">
            <a:xfrm>
              <a:off x="3319" y="2579"/>
              <a:ext cx="6" cy="1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1"/>
                    <a:pt x="1" y="1"/>
                    <a:pt x="1" y="0"/>
                  </a:cubicBezTo>
                  <a:close/>
                </a:path>
              </a:pathLst>
            </a:custGeom>
            <a:solidFill>
              <a:srgbClr val="E5E6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5" name="Freeform 132">
              <a:extLst>
                <a:ext uri="{FF2B5EF4-FFF2-40B4-BE49-F238E27FC236}">
                  <a16:creationId xmlns:a16="http://schemas.microsoft.com/office/drawing/2014/main" id="{6542C7C1-1E69-C9F4-ECA9-59F4DC5103A1}"/>
                </a:ext>
              </a:extLst>
            </p:cNvPr>
            <p:cNvSpPr>
              <a:spLocks noEditPoints="1"/>
            </p:cNvSpPr>
            <p:nvPr/>
          </p:nvSpPr>
          <p:spPr bwMode="auto">
            <a:xfrm>
              <a:off x="2625" y="3255"/>
              <a:ext cx="599" cy="593"/>
            </a:xfrm>
            <a:custGeom>
              <a:avLst/>
              <a:gdLst>
                <a:gd name="T0" fmla="*/ 107 w 107"/>
                <a:gd name="T1" fmla="*/ 53 h 106"/>
                <a:gd name="T2" fmla="*/ 53 w 107"/>
                <a:gd name="T3" fmla="*/ 0 h 106"/>
                <a:gd name="T4" fmla="*/ 0 w 107"/>
                <a:gd name="T5" fmla="*/ 53 h 106"/>
                <a:gd name="T6" fmla="*/ 53 w 107"/>
                <a:gd name="T7" fmla="*/ 106 h 106"/>
                <a:gd name="T8" fmla="*/ 107 w 107"/>
                <a:gd name="T9" fmla="*/ 53 h 106"/>
                <a:gd name="T10" fmla="*/ 84 w 107"/>
                <a:gd name="T11" fmla="*/ 53 h 106"/>
                <a:gd name="T12" fmla="*/ 53 w 107"/>
                <a:gd name="T13" fmla="*/ 83 h 106"/>
                <a:gd name="T14" fmla="*/ 23 w 107"/>
                <a:gd name="T15" fmla="*/ 53 h 106"/>
                <a:gd name="T16" fmla="*/ 53 w 107"/>
                <a:gd name="T17" fmla="*/ 23 h 106"/>
                <a:gd name="T18" fmla="*/ 84 w 107"/>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107" y="53"/>
                  </a:moveTo>
                  <a:cubicBezTo>
                    <a:pt x="107" y="24"/>
                    <a:pt x="83" y="0"/>
                    <a:pt x="53" y="0"/>
                  </a:cubicBezTo>
                  <a:cubicBezTo>
                    <a:pt x="24" y="0"/>
                    <a:pt x="0" y="24"/>
                    <a:pt x="0" y="53"/>
                  </a:cubicBezTo>
                  <a:cubicBezTo>
                    <a:pt x="0" y="83"/>
                    <a:pt x="24" y="106"/>
                    <a:pt x="53" y="106"/>
                  </a:cubicBezTo>
                  <a:cubicBezTo>
                    <a:pt x="83" y="106"/>
                    <a:pt x="107" y="83"/>
                    <a:pt x="107" y="53"/>
                  </a:cubicBezTo>
                  <a:close/>
                  <a:moveTo>
                    <a:pt x="84" y="53"/>
                  </a:moveTo>
                  <a:cubicBezTo>
                    <a:pt x="84" y="70"/>
                    <a:pt x="70" y="83"/>
                    <a:pt x="53" y="83"/>
                  </a:cubicBezTo>
                  <a:cubicBezTo>
                    <a:pt x="37" y="83"/>
                    <a:pt x="23" y="70"/>
                    <a:pt x="23" y="53"/>
                  </a:cubicBezTo>
                  <a:cubicBezTo>
                    <a:pt x="23" y="36"/>
                    <a:pt x="37" y="23"/>
                    <a:pt x="53" y="23"/>
                  </a:cubicBezTo>
                  <a:cubicBezTo>
                    <a:pt x="70" y="23"/>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6" name="Freeform 133">
              <a:extLst>
                <a:ext uri="{FF2B5EF4-FFF2-40B4-BE49-F238E27FC236}">
                  <a16:creationId xmlns:a16="http://schemas.microsoft.com/office/drawing/2014/main" id="{A703BDEA-D159-EC5E-1A85-CF5F80D4B181}"/>
                </a:ext>
              </a:extLst>
            </p:cNvPr>
            <p:cNvSpPr>
              <a:spLocks noEditPoints="1"/>
            </p:cNvSpPr>
            <p:nvPr/>
          </p:nvSpPr>
          <p:spPr bwMode="auto">
            <a:xfrm>
              <a:off x="2693" y="3317"/>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2 w 83"/>
                <a:gd name="T11" fmla="*/ 42 h 84"/>
                <a:gd name="T12" fmla="*/ 41 w 83"/>
                <a:gd name="T13" fmla="*/ 82 h 84"/>
                <a:gd name="T14" fmla="*/ 1 w 83"/>
                <a:gd name="T15" fmla="*/ 42 h 84"/>
                <a:gd name="T16" fmla="*/ 41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2" y="42"/>
                  </a:moveTo>
                  <a:cubicBezTo>
                    <a:pt x="82" y="64"/>
                    <a:pt x="64" y="82"/>
                    <a:pt x="41" y="82"/>
                  </a:cubicBezTo>
                  <a:cubicBezTo>
                    <a:pt x="19" y="82"/>
                    <a:pt x="1" y="64"/>
                    <a:pt x="1" y="42"/>
                  </a:cubicBezTo>
                  <a:cubicBezTo>
                    <a:pt x="1" y="20"/>
                    <a:pt x="19" y="2"/>
                    <a:pt x="41"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7" name="Freeform 134">
              <a:extLst>
                <a:ext uri="{FF2B5EF4-FFF2-40B4-BE49-F238E27FC236}">
                  <a16:creationId xmlns:a16="http://schemas.microsoft.com/office/drawing/2014/main" id="{D28F32C8-FA23-63E4-4C34-5A7EF6C24C55}"/>
                </a:ext>
              </a:extLst>
            </p:cNvPr>
            <p:cNvSpPr>
              <a:spLocks noEditPoints="1"/>
            </p:cNvSpPr>
            <p:nvPr/>
          </p:nvSpPr>
          <p:spPr bwMode="auto">
            <a:xfrm>
              <a:off x="2693" y="3322"/>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1 h 82"/>
                <a:gd name="T14" fmla="*/ 2 w 82"/>
                <a:gd name="T15" fmla="*/ 41 h 82"/>
                <a:gd name="T16" fmla="*/ 41 w 82"/>
                <a:gd name="T17" fmla="*/ 2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1" y="41"/>
                  </a:moveTo>
                  <a:cubicBezTo>
                    <a:pt x="81" y="63"/>
                    <a:pt x="63" y="81"/>
                    <a:pt x="41" y="81"/>
                  </a:cubicBezTo>
                  <a:cubicBezTo>
                    <a:pt x="20" y="81"/>
                    <a:pt x="2" y="63"/>
                    <a:pt x="2" y="41"/>
                  </a:cubicBezTo>
                  <a:cubicBezTo>
                    <a:pt x="2" y="19"/>
                    <a:pt x="20" y="2"/>
                    <a:pt x="41" y="2"/>
                  </a:cubicBezTo>
                  <a:cubicBezTo>
                    <a:pt x="63" y="2"/>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18" name="Freeform 135">
              <a:extLst>
                <a:ext uri="{FF2B5EF4-FFF2-40B4-BE49-F238E27FC236}">
                  <a16:creationId xmlns:a16="http://schemas.microsoft.com/office/drawing/2014/main" id="{0EEC39C5-7462-CFE5-14AC-554C30256A71}"/>
                </a:ext>
              </a:extLst>
            </p:cNvPr>
            <p:cNvSpPr>
              <a:spLocks noEditPoints="1"/>
            </p:cNvSpPr>
            <p:nvPr/>
          </p:nvSpPr>
          <p:spPr bwMode="auto">
            <a:xfrm>
              <a:off x="2698" y="3328"/>
              <a:ext cx="453" cy="447"/>
            </a:xfrm>
            <a:custGeom>
              <a:avLst/>
              <a:gdLst>
                <a:gd name="T0" fmla="*/ 81 w 81"/>
                <a:gd name="T1" fmla="*/ 40 h 80"/>
                <a:gd name="T2" fmla="*/ 40 w 81"/>
                <a:gd name="T3" fmla="*/ 0 h 80"/>
                <a:gd name="T4" fmla="*/ 0 w 81"/>
                <a:gd name="T5" fmla="*/ 40 h 80"/>
                <a:gd name="T6" fmla="*/ 40 w 81"/>
                <a:gd name="T7" fmla="*/ 80 h 80"/>
                <a:gd name="T8" fmla="*/ 81 w 81"/>
                <a:gd name="T9" fmla="*/ 40 h 80"/>
                <a:gd name="T10" fmla="*/ 79 w 81"/>
                <a:gd name="T11" fmla="*/ 40 h 80"/>
                <a:gd name="T12" fmla="*/ 40 w 81"/>
                <a:gd name="T13" fmla="*/ 79 h 80"/>
                <a:gd name="T14" fmla="*/ 2 w 81"/>
                <a:gd name="T15" fmla="*/ 40 h 80"/>
                <a:gd name="T16" fmla="*/ 40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0" y="0"/>
                  </a:cubicBezTo>
                  <a:cubicBezTo>
                    <a:pt x="18" y="0"/>
                    <a:pt x="0" y="18"/>
                    <a:pt x="0" y="40"/>
                  </a:cubicBezTo>
                  <a:cubicBezTo>
                    <a:pt x="0" y="62"/>
                    <a:pt x="18" y="80"/>
                    <a:pt x="40" y="80"/>
                  </a:cubicBezTo>
                  <a:cubicBezTo>
                    <a:pt x="63" y="80"/>
                    <a:pt x="81" y="62"/>
                    <a:pt x="81" y="40"/>
                  </a:cubicBezTo>
                  <a:close/>
                  <a:moveTo>
                    <a:pt x="79" y="40"/>
                  </a:moveTo>
                  <a:cubicBezTo>
                    <a:pt x="79" y="61"/>
                    <a:pt x="62" y="79"/>
                    <a:pt x="40" y="79"/>
                  </a:cubicBezTo>
                  <a:cubicBezTo>
                    <a:pt x="19" y="79"/>
                    <a:pt x="2" y="61"/>
                    <a:pt x="2" y="40"/>
                  </a:cubicBezTo>
                  <a:cubicBezTo>
                    <a:pt x="2" y="19"/>
                    <a:pt x="19" y="1"/>
                    <a:pt x="40" y="1"/>
                  </a:cubicBezTo>
                  <a:cubicBezTo>
                    <a:pt x="62" y="1"/>
                    <a:pt x="79" y="19"/>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0" name="Freeform 136">
              <a:extLst>
                <a:ext uri="{FF2B5EF4-FFF2-40B4-BE49-F238E27FC236}">
                  <a16:creationId xmlns:a16="http://schemas.microsoft.com/office/drawing/2014/main" id="{B597E516-9F04-7BB3-DE31-F715665C7EDF}"/>
                </a:ext>
              </a:extLst>
            </p:cNvPr>
            <p:cNvSpPr>
              <a:spLocks noEditPoints="1"/>
            </p:cNvSpPr>
            <p:nvPr/>
          </p:nvSpPr>
          <p:spPr bwMode="auto">
            <a:xfrm>
              <a:off x="2704" y="3333"/>
              <a:ext cx="442" cy="442"/>
            </a:xfrm>
            <a:custGeom>
              <a:avLst/>
              <a:gdLst>
                <a:gd name="T0" fmla="*/ 79 w 79"/>
                <a:gd name="T1" fmla="*/ 39 h 79"/>
                <a:gd name="T2" fmla="*/ 39 w 79"/>
                <a:gd name="T3" fmla="*/ 0 h 79"/>
                <a:gd name="T4" fmla="*/ 0 w 79"/>
                <a:gd name="T5" fmla="*/ 39 h 79"/>
                <a:gd name="T6" fmla="*/ 39 w 79"/>
                <a:gd name="T7" fmla="*/ 79 h 79"/>
                <a:gd name="T8" fmla="*/ 79 w 79"/>
                <a:gd name="T9" fmla="*/ 39 h 79"/>
                <a:gd name="T10" fmla="*/ 77 w 79"/>
                <a:gd name="T11" fmla="*/ 39 h 79"/>
                <a:gd name="T12" fmla="*/ 39 w 79"/>
                <a:gd name="T13" fmla="*/ 77 h 79"/>
                <a:gd name="T14" fmla="*/ 2 w 79"/>
                <a:gd name="T15" fmla="*/ 39 h 79"/>
                <a:gd name="T16" fmla="*/ 39 w 79"/>
                <a:gd name="T17" fmla="*/ 1 h 79"/>
                <a:gd name="T18" fmla="*/ 77 w 79"/>
                <a:gd name="T1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39"/>
                  </a:moveTo>
                  <a:cubicBezTo>
                    <a:pt x="79" y="17"/>
                    <a:pt x="61" y="0"/>
                    <a:pt x="39" y="0"/>
                  </a:cubicBezTo>
                  <a:cubicBezTo>
                    <a:pt x="18" y="0"/>
                    <a:pt x="0" y="17"/>
                    <a:pt x="0" y="39"/>
                  </a:cubicBezTo>
                  <a:cubicBezTo>
                    <a:pt x="0" y="61"/>
                    <a:pt x="18" y="79"/>
                    <a:pt x="39" y="79"/>
                  </a:cubicBezTo>
                  <a:cubicBezTo>
                    <a:pt x="61" y="79"/>
                    <a:pt x="79" y="61"/>
                    <a:pt x="79"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2" name="Freeform 137">
              <a:extLst>
                <a:ext uri="{FF2B5EF4-FFF2-40B4-BE49-F238E27FC236}">
                  <a16:creationId xmlns:a16="http://schemas.microsoft.com/office/drawing/2014/main" id="{99498656-0C4B-8330-3075-7352527E7421}"/>
                </a:ext>
              </a:extLst>
            </p:cNvPr>
            <p:cNvSpPr>
              <a:spLocks noEditPoints="1"/>
            </p:cNvSpPr>
            <p:nvPr/>
          </p:nvSpPr>
          <p:spPr bwMode="auto">
            <a:xfrm>
              <a:off x="2709" y="3333"/>
              <a:ext cx="431" cy="436"/>
            </a:xfrm>
            <a:custGeom>
              <a:avLst/>
              <a:gdLst>
                <a:gd name="T0" fmla="*/ 77 w 77"/>
                <a:gd name="T1" fmla="*/ 39 h 78"/>
                <a:gd name="T2" fmla="*/ 38 w 77"/>
                <a:gd name="T3" fmla="*/ 0 h 78"/>
                <a:gd name="T4" fmla="*/ 0 w 77"/>
                <a:gd name="T5" fmla="*/ 39 h 78"/>
                <a:gd name="T6" fmla="*/ 38 w 77"/>
                <a:gd name="T7" fmla="*/ 78 h 78"/>
                <a:gd name="T8" fmla="*/ 77 w 77"/>
                <a:gd name="T9" fmla="*/ 39 h 78"/>
                <a:gd name="T10" fmla="*/ 75 w 77"/>
                <a:gd name="T11" fmla="*/ 39 h 78"/>
                <a:gd name="T12" fmla="*/ 38 w 77"/>
                <a:gd name="T13" fmla="*/ 76 h 78"/>
                <a:gd name="T14" fmla="*/ 1 w 77"/>
                <a:gd name="T15" fmla="*/ 39 h 78"/>
                <a:gd name="T16" fmla="*/ 38 w 77"/>
                <a:gd name="T17" fmla="*/ 2 h 78"/>
                <a:gd name="T18" fmla="*/ 75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8" y="0"/>
                  </a:cubicBezTo>
                  <a:cubicBezTo>
                    <a:pt x="17" y="0"/>
                    <a:pt x="0" y="18"/>
                    <a:pt x="0" y="39"/>
                  </a:cubicBezTo>
                  <a:cubicBezTo>
                    <a:pt x="0" y="60"/>
                    <a:pt x="17" y="78"/>
                    <a:pt x="38" y="78"/>
                  </a:cubicBezTo>
                  <a:cubicBezTo>
                    <a:pt x="60" y="78"/>
                    <a:pt x="77" y="60"/>
                    <a:pt x="77" y="39"/>
                  </a:cubicBezTo>
                  <a:close/>
                  <a:moveTo>
                    <a:pt x="75" y="39"/>
                  </a:moveTo>
                  <a:cubicBezTo>
                    <a:pt x="75" y="60"/>
                    <a:pt x="59" y="76"/>
                    <a:pt x="38" y="76"/>
                  </a:cubicBezTo>
                  <a:cubicBezTo>
                    <a:pt x="18" y="76"/>
                    <a:pt x="1" y="60"/>
                    <a:pt x="1" y="39"/>
                  </a:cubicBezTo>
                  <a:cubicBezTo>
                    <a:pt x="1" y="19"/>
                    <a:pt x="18" y="2"/>
                    <a:pt x="38"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3" name="Freeform 138">
              <a:extLst>
                <a:ext uri="{FF2B5EF4-FFF2-40B4-BE49-F238E27FC236}">
                  <a16:creationId xmlns:a16="http://schemas.microsoft.com/office/drawing/2014/main" id="{DC618622-BEF2-8488-43EF-BD625D105062}"/>
                </a:ext>
              </a:extLst>
            </p:cNvPr>
            <p:cNvSpPr>
              <a:spLocks noEditPoints="1"/>
            </p:cNvSpPr>
            <p:nvPr/>
          </p:nvSpPr>
          <p:spPr bwMode="auto">
            <a:xfrm>
              <a:off x="2715" y="3339"/>
              <a:ext cx="419"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4 w 75"/>
                <a:gd name="T11" fmla="*/ 38 h 76"/>
                <a:gd name="T12" fmla="*/ 37 w 75"/>
                <a:gd name="T13" fmla="*/ 74 h 76"/>
                <a:gd name="T14" fmla="*/ 1 w 75"/>
                <a:gd name="T15" fmla="*/ 38 h 76"/>
                <a:gd name="T16" fmla="*/ 37 w 75"/>
                <a:gd name="T17" fmla="*/ 2 h 76"/>
                <a:gd name="T18" fmla="*/ 74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4" y="38"/>
                  </a:moveTo>
                  <a:cubicBezTo>
                    <a:pt x="74" y="58"/>
                    <a:pt x="57" y="74"/>
                    <a:pt x="37" y="74"/>
                  </a:cubicBezTo>
                  <a:cubicBezTo>
                    <a:pt x="17" y="74"/>
                    <a:pt x="1" y="58"/>
                    <a:pt x="1" y="38"/>
                  </a:cubicBezTo>
                  <a:cubicBezTo>
                    <a:pt x="1" y="18"/>
                    <a:pt x="17" y="2"/>
                    <a:pt x="37"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4" name="Freeform 139">
              <a:extLst>
                <a:ext uri="{FF2B5EF4-FFF2-40B4-BE49-F238E27FC236}">
                  <a16:creationId xmlns:a16="http://schemas.microsoft.com/office/drawing/2014/main" id="{C6D6C9F3-F5AC-A789-32AB-575BAAC50011}"/>
                </a:ext>
              </a:extLst>
            </p:cNvPr>
            <p:cNvSpPr>
              <a:spLocks noEditPoints="1"/>
            </p:cNvSpPr>
            <p:nvPr/>
          </p:nvSpPr>
          <p:spPr bwMode="auto">
            <a:xfrm>
              <a:off x="2715" y="3344"/>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3 h 74"/>
                <a:gd name="T14" fmla="*/ 2 w 74"/>
                <a:gd name="T15" fmla="*/ 37 h 74"/>
                <a:gd name="T16" fmla="*/ 37 w 74"/>
                <a:gd name="T17" fmla="*/ 2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8" y="0"/>
                    <a:pt x="37" y="0"/>
                  </a:cubicBezTo>
                  <a:cubicBezTo>
                    <a:pt x="17" y="0"/>
                    <a:pt x="0" y="17"/>
                    <a:pt x="0" y="37"/>
                  </a:cubicBezTo>
                  <a:cubicBezTo>
                    <a:pt x="0" y="58"/>
                    <a:pt x="17" y="74"/>
                    <a:pt x="37" y="74"/>
                  </a:cubicBezTo>
                  <a:cubicBezTo>
                    <a:pt x="58" y="74"/>
                    <a:pt x="74" y="58"/>
                    <a:pt x="74" y="37"/>
                  </a:cubicBezTo>
                  <a:close/>
                  <a:moveTo>
                    <a:pt x="73" y="37"/>
                  </a:moveTo>
                  <a:cubicBezTo>
                    <a:pt x="73" y="57"/>
                    <a:pt x="57" y="73"/>
                    <a:pt x="37" y="73"/>
                  </a:cubicBezTo>
                  <a:cubicBezTo>
                    <a:pt x="18" y="73"/>
                    <a:pt x="2" y="57"/>
                    <a:pt x="2" y="37"/>
                  </a:cubicBezTo>
                  <a:cubicBezTo>
                    <a:pt x="2" y="18"/>
                    <a:pt x="18" y="2"/>
                    <a:pt x="37" y="2"/>
                  </a:cubicBezTo>
                  <a:cubicBezTo>
                    <a:pt x="57" y="2"/>
                    <a:pt x="73" y="18"/>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5" name="Freeform 140">
              <a:extLst>
                <a:ext uri="{FF2B5EF4-FFF2-40B4-BE49-F238E27FC236}">
                  <a16:creationId xmlns:a16="http://schemas.microsoft.com/office/drawing/2014/main" id="{9539F3C6-465A-08EE-DA58-023C3B70C19B}"/>
                </a:ext>
              </a:extLst>
            </p:cNvPr>
            <p:cNvSpPr>
              <a:spLocks noEditPoints="1"/>
            </p:cNvSpPr>
            <p:nvPr/>
          </p:nvSpPr>
          <p:spPr bwMode="auto">
            <a:xfrm>
              <a:off x="2721" y="3350"/>
              <a:ext cx="408" cy="403"/>
            </a:xfrm>
            <a:custGeom>
              <a:avLst/>
              <a:gdLst>
                <a:gd name="T0" fmla="*/ 73 w 73"/>
                <a:gd name="T1" fmla="*/ 36 h 72"/>
                <a:gd name="T2" fmla="*/ 36 w 73"/>
                <a:gd name="T3" fmla="*/ 0 h 72"/>
                <a:gd name="T4" fmla="*/ 0 w 73"/>
                <a:gd name="T5" fmla="*/ 36 h 72"/>
                <a:gd name="T6" fmla="*/ 36 w 73"/>
                <a:gd name="T7" fmla="*/ 72 h 72"/>
                <a:gd name="T8" fmla="*/ 73 w 73"/>
                <a:gd name="T9" fmla="*/ 36 h 72"/>
                <a:gd name="T10" fmla="*/ 71 w 73"/>
                <a:gd name="T11" fmla="*/ 36 h 72"/>
                <a:gd name="T12" fmla="*/ 36 w 73"/>
                <a:gd name="T13" fmla="*/ 71 h 72"/>
                <a:gd name="T14" fmla="*/ 2 w 73"/>
                <a:gd name="T15" fmla="*/ 36 h 72"/>
                <a:gd name="T16" fmla="*/ 36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6" y="0"/>
                    <a:pt x="36" y="0"/>
                  </a:cubicBezTo>
                  <a:cubicBezTo>
                    <a:pt x="16" y="0"/>
                    <a:pt x="0" y="16"/>
                    <a:pt x="0" y="36"/>
                  </a:cubicBezTo>
                  <a:cubicBezTo>
                    <a:pt x="0" y="56"/>
                    <a:pt x="16" y="72"/>
                    <a:pt x="36" y="72"/>
                  </a:cubicBezTo>
                  <a:cubicBezTo>
                    <a:pt x="56" y="72"/>
                    <a:pt x="73" y="56"/>
                    <a:pt x="73" y="36"/>
                  </a:cubicBezTo>
                  <a:close/>
                  <a:moveTo>
                    <a:pt x="71" y="36"/>
                  </a:moveTo>
                  <a:cubicBezTo>
                    <a:pt x="71" y="55"/>
                    <a:pt x="56" y="71"/>
                    <a:pt x="36" y="71"/>
                  </a:cubicBezTo>
                  <a:cubicBezTo>
                    <a:pt x="17" y="71"/>
                    <a:pt x="2" y="55"/>
                    <a:pt x="2" y="36"/>
                  </a:cubicBezTo>
                  <a:cubicBezTo>
                    <a:pt x="2" y="17"/>
                    <a:pt x="17" y="1"/>
                    <a:pt x="36"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6" name="Freeform 141">
              <a:extLst>
                <a:ext uri="{FF2B5EF4-FFF2-40B4-BE49-F238E27FC236}">
                  <a16:creationId xmlns:a16="http://schemas.microsoft.com/office/drawing/2014/main" id="{02BC68F5-0F44-6FC7-709D-5F9890E59170}"/>
                </a:ext>
              </a:extLst>
            </p:cNvPr>
            <p:cNvSpPr>
              <a:spLocks noEditPoints="1"/>
            </p:cNvSpPr>
            <p:nvPr/>
          </p:nvSpPr>
          <p:spPr bwMode="auto">
            <a:xfrm>
              <a:off x="2726" y="3356"/>
              <a:ext cx="397" cy="397"/>
            </a:xfrm>
            <a:custGeom>
              <a:avLst/>
              <a:gdLst>
                <a:gd name="T0" fmla="*/ 71 w 71"/>
                <a:gd name="T1" fmla="*/ 35 h 71"/>
                <a:gd name="T2" fmla="*/ 35 w 71"/>
                <a:gd name="T3" fmla="*/ 0 h 71"/>
                <a:gd name="T4" fmla="*/ 0 w 71"/>
                <a:gd name="T5" fmla="*/ 35 h 71"/>
                <a:gd name="T6" fmla="*/ 35 w 71"/>
                <a:gd name="T7" fmla="*/ 71 h 71"/>
                <a:gd name="T8" fmla="*/ 71 w 71"/>
                <a:gd name="T9" fmla="*/ 35 h 71"/>
                <a:gd name="T10" fmla="*/ 69 w 71"/>
                <a:gd name="T11" fmla="*/ 35 h 71"/>
                <a:gd name="T12" fmla="*/ 35 w 71"/>
                <a:gd name="T13" fmla="*/ 69 h 71"/>
                <a:gd name="T14" fmla="*/ 1 w 71"/>
                <a:gd name="T15" fmla="*/ 35 h 71"/>
                <a:gd name="T16" fmla="*/ 35 w 71"/>
                <a:gd name="T17" fmla="*/ 1 h 71"/>
                <a:gd name="T18" fmla="*/ 69 w 71"/>
                <a:gd name="T19"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5"/>
                  </a:moveTo>
                  <a:cubicBezTo>
                    <a:pt x="71" y="16"/>
                    <a:pt x="55" y="0"/>
                    <a:pt x="35" y="0"/>
                  </a:cubicBezTo>
                  <a:cubicBezTo>
                    <a:pt x="16" y="0"/>
                    <a:pt x="0" y="16"/>
                    <a:pt x="0" y="35"/>
                  </a:cubicBezTo>
                  <a:cubicBezTo>
                    <a:pt x="0" y="55"/>
                    <a:pt x="16" y="71"/>
                    <a:pt x="35" y="71"/>
                  </a:cubicBezTo>
                  <a:cubicBezTo>
                    <a:pt x="55" y="71"/>
                    <a:pt x="71" y="55"/>
                    <a:pt x="71" y="35"/>
                  </a:cubicBezTo>
                  <a:close/>
                  <a:moveTo>
                    <a:pt x="69" y="35"/>
                  </a:moveTo>
                  <a:cubicBezTo>
                    <a:pt x="69" y="54"/>
                    <a:pt x="54" y="69"/>
                    <a:pt x="35" y="69"/>
                  </a:cubicBezTo>
                  <a:cubicBezTo>
                    <a:pt x="17" y="69"/>
                    <a:pt x="1" y="54"/>
                    <a:pt x="1" y="35"/>
                  </a:cubicBezTo>
                  <a:cubicBezTo>
                    <a:pt x="1" y="16"/>
                    <a:pt x="17" y="1"/>
                    <a:pt x="35"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7" name="Freeform 142">
              <a:extLst>
                <a:ext uri="{FF2B5EF4-FFF2-40B4-BE49-F238E27FC236}">
                  <a16:creationId xmlns:a16="http://schemas.microsoft.com/office/drawing/2014/main" id="{DE3A2E11-621B-0C02-0A80-0E0ADE996D41}"/>
                </a:ext>
              </a:extLst>
            </p:cNvPr>
            <p:cNvSpPr>
              <a:spLocks noEditPoints="1"/>
            </p:cNvSpPr>
            <p:nvPr/>
          </p:nvSpPr>
          <p:spPr bwMode="auto">
            <a:xfrm>
              <a:off x="2732" y="3356"/>
              <a:ext cx="386" cy="391"/>
            </a:xfrm>
            <a:custGeom>
              <a:avLst/>
              <a:gdLst>
                <a:gd name="T0" fmla="*/ 69 w 69"/>
                <a:gd name="T1" fmla="*/ 35 h 70"/>
                <a:gd name="T2" fmla="*/ 34 w 69"/>
                <a:gd name="T3" fmla="*/ 0 h 70"/>
                <a:gd name="T4" fmla="*/ 0 w 69"/>
                <a:gd name="T5" fmla="*/ 35 h 70"/>
                <a:gd name="T6" fmla="*/ 34 w 69"/>
                <a:gd name="T7" fmla="*/ 70 h 70"/>
                <a:gd name="T8" fmla="*/ 69 w 69"/>
                <a:gd name="T9" fmla="*/ 35 h 70"/>
                <a:gd name="T10" fmla="*/ 67 w 69"/>
                <a:gd name="T11" fmla="*/ 35 h 70"/>
                <a:gd name="T12" fmla="*/ 34 w 69"/>
                <a:gd name="T13" fmla="*/ 68 h 70"/>
                <a:gd name="T14" fmla="*/ 1 w 69"/>
                <a:gd name="T15" fmla="*/ 35 h 70"/>
                <a:gd name="T16" fmla="*/ 34 w 69"/>
                <a:gd name="T17" fmla="*/ 2 h 70"/>
                <a:gd name="T18" fmla="*/ 67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4" y="0"/>
                  </a:cubicBezTo>
                  <a:cubicBezTo>
                    <a:pt x="15" y="0"/>
                    <a:pt x="0" y="16"/>
                    <a:pt x="0" y="35"/>
                  </a:cubicBezTo>
                  <a:cubicBezTo>
                    <a:pt x="0" y="54"/>
                    <a:pt x="15" y="70"/>
                    <a:pt x="34" y="70"/>
                  </a:cubicBezTo>
                  <a:cubicBezTo>
                    <a:pt x="54" y="70"/>
                    <a:pt x="69" y="54"/>
                    <a:pt x="69" y="35"/>
                  </a:cubicBezTo>
                  <a:close/>
                  <a:moveTo>
                    <a:pt x="67" y="35"/>
                  </a:moveTo>
                  <a:cubicBezTo>
                    <a:pt x="67" y="53"/>
                    <a:pt x="53" y="68"/>
                    <a:pt x="34" y="68"/>
                  </a:cubicBezTo>
                  <a:cubicBezTo>
                    <a:pt x="16" y="68"/>
                    <a:pt x="1" y="53"/>
                    <a:pt x="1" y="35"/>
                  </a:cubicBezTo>
                  <a:cubicBezTo>
                    <a:pt x="1" y="17"/>
                    <a:pt x="16" y="2"/>
                    <a:pt x="34"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8" name="Freeform 143">
              <a:extLst>
                <a:ext uri="{FF2B5EF4-FFF2-40B4-BE49-F238E27FC236}">
                  <a16:creationId xmlns:a16="http://schemas.microsoft.com/office/drawing/2014/main" id="{4F6987C0-B767-1711-CF9B-4B95EC522B13}"/>
                </a:ext>
              </a:extLst>
            </p:cNvPr>
            <p:cNvSpPr>
              <a:spLocks noEditPoints="1"/>
            </p:cNvSpPr>
            <p:nvPr/>
          </p:nvSpPr>
          <p:spPr bwMode="auto">
            <a:xfrm>
              <a:off x="2732" y="3361"/>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2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3"/>
                    <a:pt x="16" y="68"/>
                    <a:pt x="34" y="68"/>
                  </a:cubicBezTo>
                  <a:cubicBezTo>
                    <a:pt x="53" y="68"/>
                    <a:pt x="68" y="53"/>
                    <a:pt x="68" y="34"/>
                  </a:cubicBezTo>
                  <a:close/>
                  <a:moveTo>
                    <a:pt x="67" y="34"/>
                  </a:moveTo>
                  <a:cubicBezTo>
                    <a:pt x="67" y="52"/>
                    <a:pt x="52" y="66"/>
                    <a:pt x="34" y="66"/>
                  </a:cubicBezTo>
                  <a:cubicBezTo>
                    <a:pt x="17" y="66"/>
                    <a:pt x="2" y="52"/>
                    <a:pt x="2" y="34"/>
                  </a:cubicBezTo>
                  <a:cubicBezTo>
                    <a:pt x="2" y="16"/>
                    <a:pt x="17" y="2"/>
                    <a:pt x="34" y="2"/>
                  </a:cubicBezTo>
                  <a:cubicBezTo>
                    <a:pt x="52" y="2"/>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29" name="Freeform 144">
              <a:extLst>
                <a:ext uri="{FF2B5EF4-FFF2-40B4-BE49-F238E27FC236}">
                  <a16:creationId xmlns:a16="http://schemas.microsoft.com/office/drawing/2014/main" id="{BFA62B9E-8EC7-7755-5A10-9A1DCCF35C53}"/>
                </a:ext>
              </a:extLst>
            </p:cNvPr>
            <p:cNvSpPr>
              <a:spLocks noEditPoints="1"/>
            </p:cNvSpPr>
            <p:nvPr/>
          </p:nvSpPr>
          <p:spPr bwMode="auto">
            <a:xfrm>
              <a:off x="2737" y="336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5 h 66"/>
                <a:gd name="T14" fmla="*/ 2 w 66"/>
                <a:gd name="T15" fmla="*/ 33 h 66"/>
                <a:gd name="T16" fmla="*/ 33 w 66"/>
                <a:gd name="T17" fmla="*/ 2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2" y="0"/>
                    <a:pt x="33" y="0"/>
                  </a:cubicBezTo>
                  <a:cubicBezTo>
                    <a:pt x="15" y="0"/>
                    <a:pt x="0" y="15"/>
                    <a:pt x="0" y="33"/>
                  </a:cubicBezTo>
                  <a:cubicBezTo>
                    <a:pt x="0" y="51"/>
                    <a:pt x="15" y="66"/>
                    <a:pt x="33" y="66"/>
                  </a:cubicBezTo>
                  <a:cubicBezTo>
                    <a:pt x="52" y="66"/>
                    <a:pt x="66" y="51"/>
                    <a:pt x="66" y="33"/>
                  </a:cubicBezTo>
                  <a:close/>
                  <a:moveTo>
                    <a:pt x="65" y="33"/>
                  </a:moveTo>
                  <a:cubicBezTo>
                    <a:pt x="65" y="51"/>
                    <a:pt x="51" y="65"/>
                    <a:pt x="33" y="65"/>
                  </a:cubicBezTo>
                  <a:cubicBezTo>
                    <a:pt x="16" y="65"/>
                    <a:pt x="2" y="51"/>
                    <a:pt x="2" y="33"/>
                  </a:cubicBezTo>
                  <a:cubicBezTo>
                    <a:pt x="2" y="16"/>
                    <a:pt x="16" y="2"/>
                    <a:pt x="33" y="2"/>
                  </a:cubicBezTo>
                  <a:cubicBezTo>
                    <a:pt x="51" y="2"/>
                    <a:pt x="65" y="16"/>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0" name="Freeform 145">
              <a:extLst>
                <a:ext uri="{FF2B5EF4-FFF2-40B4-BE49-F238E27FC236}">
                  <a16:creationId xmlns:a16="http://schemas.microsoft.com/office/drawing/2014/main" id="{576A89BA-F013-9491-0E98-97BBF04F49FA}"/>
                </a:ext>
              </a:extLst>
            </p:cNvPr>
            <p:cNvSpPr>
              <a:spLocks noEditPoints="1"/>
            </p:cNvSpPr>
            <p:nvPr/>
          </p:nvSpPr>
          <p:spPr bwMode="auto">
            <a:xfrm>
              <a:off x="2743" y="3372"/>
              <a:ext cx="363" cy="358"/>
            </a:xfrm>
            <a:custGeom>
              <a:avLst/>
              <a:gdLst>
                <a:gd name="T0" fmla="*/ 65 w 65"/>
                <a:gd name="T1" fmla="*/ 32 h 64"/>
                <a:gd name="T2" fmla="*/ 32 w 65"/>
                <a:gd name="T3" fmla="*/ 0 h 64"/>
                <a:gd name="T4" fmla="*/ 0 w 65"/>
                <a:gd name="T5" fmla="*/ 32 h 64"/>
                <a:gd name="T6" fmla="*/ 32 w 65"/>
                <a:gd name="T7" fmla="*/ 64 h 64"/>
                <a:gd name="T8" fmla="*/ 65 w 65"/>
                <a:gd name="T9" fmla="*/ 32 h 64"/>
                <a:gd name="T10" fmla="*/ 63 w 65"/>
                <a:gd name="T11" fmla="*/ 32 h 64"/>
                <a:gd name="T12" fmla="*/ 32 w 65"/>
                <a:gd name="T13" fmla="*/ 63 h 64"/>
                <a:gd name="T14" fmla="*/ 2 w 65"/>
                <a:gd name="T15" fmla="*/ 32 h 64"/>
                <a:gd name="T16" fmla="*/ 32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0" y="0"/>
                    <a:pt x="32" y="0"/>
                  </a:cubicBezTo>
                  <a:cubicBezTo>
                    <a:pt x="15" y="0"/>
                    <a:pt x="0" y="14"/>
                    <a:pt x="0" y="32"/>
                  </a:cubicBezTo>
                  <a:cubicBezTo>
                    <a:pt x="0" y="50"/>
                    <a:pt x="15" y="64"/>
                    <a:pt x="32" y="64"/>
                  </a:cubicBezTo>
                  <a:cubicBezTo>
                    <a:pt x="50" y="64"/>
                    <a:pt x="65" y="50"/>
                    <a:pt x="65" y="32"/>
                  </a:cubicBezTo>
                  <a:close/>
                  <a:moveTo>
                    <a:pt x="63" y="32"/>
                  </a:moveTo>
                  <a:cubicBezTo>
                    <a:pt x="63" y="49"/>
                    <a:pt x="49" y="63"/>
                    <a:pt x="32" y="63"/>
                  </a:cubicBezTo>
                  <a:cubicBezTo>
                    <a:pt x="15" y="63"/>
                    <a:pt x="2" y="49"/>
                    <a:pt x="2" y="32"/>
                  </a:cubicBezTo>
                  <a:cubicBezTo>
                    <a:pt x="2" y="15"/>
                    <a:pt x="15" y="1"/>
                    <a:pt x="32" y="1"/>
                  </a:cubicBezTo>
                  <a:cubicBezTo>
                    <a:pt x="49" y="1"/>
                    <a:pt x="63" y="15"/>
                    <a:pt x="63" y="32"/>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1" name="Freeform 146">
              <a:extLst>
                <a:ext uri="{FF2B5EF4-FFF2-40B4-BE49-F238E27FC236}">
                  <a16:creationId xmlns:a16="http://schemas.microsoft.com/office/drawing/2014/main" id="{B0B5EDA3-027A-8895-F51E-E1A0B79112D9}"/>
                </a:ext>
              </a:extLst>
            </p:cNvPr>
            <p:cNvSpPr>
              <a:spLocks noEditPoints="1"/>
            </p:cNvSpPr>
            <p:nvPr/>
          </p:nvSpPr>
          <p:spPr bwMode="auto">
            <a:xfrm>
              <a:off x="2749" y="3378"/>
              <a:ext cx="352" cy="352"/>
            </a:xfrm>
            <a:custGeom>
              <a:avLst/>
              <a:gdLst>
                <a:gd name="T0" fmla="*/ 63 w 63"/>
                <a:gd name="T1" fmla="*/ 31 h 63"/>
                <a:gd name="T2" fmla="*/ 31 w 63"/>
                <a:gd name="T3" fmla="*/ 0 h 63"/>
                <a:gd name="T4" fmla="*/ 0 w 63"/>
                <a:gd name="T5" fmla="*/ 31 h 63"/>
                <a:gd name="T6" fmla="*/ 31 w 63"/>
                <a:gd name="T7" fmla="*/ 63 h 63"/>
                <a:gd name="T8" fmla="*/ 63 w 63"/>
                <a:gd name="T9" fmla="*/ 31 h 63"/>
                <a:gd name="T10" fmla="*/ 61 w 63"/>
                <a:gd name="T11" fmla="*/ 31 h 63"/>
                <a:gd name="T12" fmla="*/ 31 w 63"/>
                <a:gd name="T13" fmla="*/ 61 h 63"/>
                <a:gd name="T14" fmla="*/ 1 w 63"/>
                <a:gd name="T15" fmla="*/ 31 h 63"/>
                <a:gd name="T16" fmla="*/ 31 w 63"/>
                <a:gd name="T17" fmla="*/ 1 h 63"/>
                <a:gd name="T18" fmla="*/ 61 w 63"/>
                <a:gd name="T19"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1"/>
                  </a:moveTo>
                  <a:cubicBezTo>
                    <a:pt x="63" y="14"/>
                    <a:pt x="49" y="0"/>
                    <a:pt x="31" y="0"/>
                  </a:cubicBezTo>
                  <a:cubicBezTo>
                    <a:pt x="14" y="0"/>
                    <a:pt x="0" y="14"/>
                    <a:pt x="0" y="31"/>
                  </a:cubicBezTo>
                  <a:cubicBezTo>
                    <a:pt x="0" y="49"/>
                    <a:pt x="14" y="63"/>
                    <a:pt x="31" y="63"/>
                  </a:cubicBezTo>
                  <a:cubicBezTo>
                    <a:pt x="49" y="63"/>
                    <a:pt x="63" y="49"/>
                    <a:pt x="63" y="31"/>
                  </a:cubicBezTo>
                  <a:close/>
                  <a:moveTo>
                    <a:pt x="61" y="31"/>
                  </a:moveTo>
                  <a:cubicBezTo>
                    <a:pt x="61" y="48"/>
                    <a:pt x="48" y="61"/>
                    <a:pt x="31" y="61"/>
                  </a:cubicBezTo>
                  <a:cubicBezTo>
                    <a:pt x="15" y="61"/>
                    <a:pt x="1" y="48"/>
                    <a:pt x="1" y="31"/>
                  </a:cubicBezTo>
                  <a:cubicBezTo>
                    <a:pt x="1" y="15"/>
                    <a:pt x="15" y="1"/>
                    <a:pt x="31"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2" name="Freeform 147">
              <a:extLst>
                <a:ext uri="{FF2B5EF4-FFF2-40B4-BE49-F238E27FC236}">
                  <a16:creationId xmlns:a16="http://schemas.microsoft.com/office/drawing/2014/main" id="{CF196CB4-70D4-52A0-8BC0-C8B8E6E482C0}"/>
                </a:ext>
              </a:extLst>
            </p:cNvPr>
            <p:cNvSpPr>
              <a:spLocks noEditPoints="1"/>
            </p:cNvSpPr>
            <p:nvPr/>
          </p:nvSpPr>
          <p:spPr bwMode="auto">
            <a:xfrm>
              <a:off x="2754" y="3378"/>
              <a:ext cx="341" cy="347"/>
            </a:xfrm>
            <a:custGeom>
              <a:avLst/>
              <a:gdLst>
                <a:gd name="T0" fmla="*/ 61 w 61"/>
                <a:gd name="T1" fmla="*/ 31 h 62"/>
                <a:gd name="T2" fmla="*/ 30 w 61"/>
                <a:gd name="T3" fmla="*/ 0 h 62"/>
                <a:gd name="T4" fmla="*/ 0 w 61"/>
                <a:gd name="T5" fmla="*/ 31 h 62"/>
                <a:gd name="T6" fmla="*/ 30 w 61"/>
                <a:gd name="T7" fmla="*/ 62 h 62"/>
                <a:gd name="T8" fmla="*/ 61 w 61"/>
                <a:gd name="T9" fmla="*/ 31 h 62"/>
                <a:gd name="T10" fmla="*/ 60 w 61"/>
                <a:gd name="T11" fmla="*/ 31 h 62"/>
                <a:gd name="T12" fmla="*/ 30 w 61"/>
                <a:gd name="T13" fmla="*/ 60 h 62"/>
                <a:gd name="T14" fmla="*/ 1 w 61"/>
                <a:gd name="T15" fmla="*/ 31 h 62"/>
                <a:gd name="T16" fmla="*/ 30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7" y="0"/>
                    <a:pt x="30" y="0"/>
                  </a:cubicBezTo>
                  <a:cubicBezTo>
                    <a:pt x="13" y="0"/>
                    <a:pt x="0" y="14"/>
                    <a:pt x="0" y="31"/>
                  </a:cubicBezTo>
                  <a:cubicBezTo>
                    <a:pt x="0" y="48"/>
                    <a:pt x="13" y="62"/>
                    <a:pt x="30" y="62"/>
                  </a:cubicBezTo>
                  <a:cubicBezTo>
                    <a:pt x="47" y="62"/>
                    <a:pt x="61" y="48"/>
                    <a:pt x="61" y="31"/>
                  </a:cubicBezTo>
                  <a:close/>
                  <a:moveTo>
                    <a:pt x="60" y="31"/>
                  </a:moveTo>
                  <a:cubicBezTo>
                    <a:pt x="60" y="47"/>
                    <a:pt x="46" y="60"/>
                    <a:pt x="30" y="60"/>
                  </a:cubicBezTo>
                  <a:cubicBezTo>
                    <a:pt x="14" y="60"/>
                    <a:pt x="1" y="47"/>
                    <a:pt x="1" y="31"/>
                  </a:cubicBezTo>
                  <a:cubicBezTo>
                    <a:pt x="1" y="15"/>
                    <a:pt x="14" y="2"/>
                    <a:pt x="30" y="2"/>
                  </a:cubicBezTo>
                  <a:cubicBezTo>
                    <a:pt x="46"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3" name="Freeform 148">
              <a:extLst>
                <a:ext uri="{FF2B5EF4-FFF2-40B4-BE49-F238E27FC236}">
                  <a16:creationId xmlns:a16="http://schemas.microsoft.com/office/drawing/2014/main" id="{0396D8BC-757B-4269-2329-68941927EA2E}"/>
                </a:ext>
              </a:extLst>
            </p:cNvPr>
            <p:cNvSpPr>
              <a:spLocks noEditPoints="1"/>
            </p:cNvSpPr>
            <p:nvPr/>
          </p:nvSpPr>
          <p:spPr bwMode="auto">
            <a:xfrm>
              <a:off x="2754" y="3384"/>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9 h 60"/>
                <a:gd name="T14" fmla="*/ 2 w 60"/>
                <a:gd name="T15" fmla="*/ 30 h 60"/>
                <a:gd name="T16" fmla="*/ 30 w 60"/>
                <a:gd name="T17" fmla="*/ 2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4"/>
                    <a:pt x="47" y="0"/>
                    <a:pt x="30" y="0"/>
                  </a:cubicBezTo>
                  <a:cubicBezTo>
                    <a:pt x="14" y="0"/>
                    <a:pt x="0" y="14"/>
                    <a:pt x="0" y="30"/>
                  </a:cubicBezTo>
                  <a:cubicBezTo>
                    <a:pt x="0" y="47"/>
                    <a:pt x="14" y="60"/>
                    <a:pt x="30" y="60"/>
                  </a:cubicBezTo>
                  <a:cubicBezTo>
                    <a:pt x="47" y="60"/>
                    <a:pt x="60" y="47"/>
                    <a:pt x="60" y="30"/>
                  </a:cubicBezTo>
                  <a:close/>
                  <a:moveTo>
                    <a:pt x="59" y="30"/>
                  </a:moveTo>
                  <a:cubicBezTo>
                    <a:pt x="59" y="46"/>
                    <a:pt x="46" y="59"/>
                    <a:pt x="30" y="59"/>
                  </a:cubicBezTo>
                  <a:cubicBezTo>
                    <a:pt x="15" y="59"/>
                    <a:pt x="2" y="46"/>
                    <a:pt x="2" y="30"/>
                  </a:cubicBezTo>
                  <a:cubicBezTo>
                    <a:pt x="2" y="14"/>
                    <a:pt x="15" y="2"/>
                    <a:pt x="30" y="2"/>
                  </a:cubicBezTo>
                  <a:cubicBezTo>
                    <a:pt x="46" y="2"/>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4" name="Freeform 149">
              <a:extLst>
                <a:ext uri="{FF2B5EF4-FFF2-40B4-BE49-F238E27FC236}">
                  <a16:creationId xmlns:a16="http://schemas.microsoft.com/office/drawing/2014/main" id="{3C830D25-97BE-384A-A53F-D6D3E694FC1E}"/>
                </a:ext>
              </a:extLst>
            </p:cNvPr>
            <p:cNvSpPr>
              <a:spLocks noEditPoints="1"/>
            </p:cNvSpPr>
            <p:nvPr/>
          </p:nvSpPr>
          <p:spPr bwMode="auto">
            <a:xfrm>
              <a:off x="2760" y="3389"/>
              <a:ext cx="330" cy="324"/>
            </a:xfrm>
            <a:custGeom>
              <a:avLst/>
              <a:gdLst>
                <a:gd name="T0" fmla="*/ 59 w 59"/>
                <a:gd name="T1" fmla="*/ 29 h 58"/>
                <a:gd name="T2" fmla="*/ 29 w 59"/>
                <a:gd name="T3" fmla="*/ 0 h 58"/>
                <a:gd name="T4" fmla="*/ 0 w 59"/>
                <a:gd name="T5" fmla="*/ 29 h 58"/>
                <a:gd name="T6" fmla="*/ 29 w 59"/>
                <a:gd name="T7" fmla="*/ 58 h 58"/>
                <a:gd name="T8" fmla="*/ 59 w 59"/>
                <a:gd name="T9" fmla="*/ 29 h 58"/>
                <a:gd name="T10" fmla="*/ 57 w 59"/>
                <a:gd name="T11" fmla="*/ 29 h 58"/>
                <a:gd name="T12" fmla="*/ 29 w 59"/>
                <a:gd name="T13" fmla="*/ 57 h 58"/>
                <a:gd name="T14" fmla="*/ 2 w 59"/>
                <a:gd name="T15" fmla="*/ 29 h 58"/>
                <a:gd name="T16" fmla="*/ 29 w 59"/>
                <a:gd name="T17" fmla="*/ 2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5" y="0"/>
                    <a:pt x="29" y="0"/>
                  </a:cubicBezTo>
                  <a:cubicBezTo>
                    <a:pt x="13" y="0"/>
                    <a:pt x="0" y="13"/>
                    <a:pt x="0" y="29"/>
                  </a:cubicBezTo>
                  <a:cubicBezTo>
                    <a:pt x="0" y="45"/>
                    <a:pt x="13" y="58"/>
                    <a:pt x="29" y="58"/>
                  </a:cubicBezTo>
                  <a:cubicBezTo>
                    <a:pt x="45" y="58"/>
                    <a:pt x="59" y="45"/>
                    <a:pt x="59" y="29"/>
                  </a:cubicBezTo>
                  <a:close/>
                  <a:moveTo>
                    <a:pt x="57" y="29"/>
                  </a:moveTo>
                  <a:cubicBezTo>
                    <a:pt x="57" y="44"/>
                    <a:pt x="45" y="57"/>
                    <a:pt x="29" y="57"/>
                  </a:cubicBezTo>
                  <a:cubicBezTo>
                    <a:pt x="14" y="57"/>
                    <a:pt x="2" y="44"/>
                    <a:pt x="2" y="29"/>
                  </a:cubicBezTo>
                  <a:cubicBezTo>
                    <a:pt x="2" y="14"/>
                    <a:pt x="14" y="2"/>
                    <a:pt x="29" y="2"/>
                  </a:cubicBezTo>
                  <a:cubicBezTo>
                    <a:pt x="45" y="2"/>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5" name="Freeform 150">
              <a:extLst>
                <a:ext uri="{FF2B5EF4-FFF2-40B4-BE49-F238E27FC236}">
                  <a16:creationId xmlns:a16="http://schemas.microsoft.com/office/drawing/2014/main" id="{52A71AA0-D6CA-41B0-C7AD-1F3B624B2182}"/>
                </a:ext>
              </a:extLst>
            </p:cNvPr>
            <p:cNvSpPr>
              <a:spLocks noEditPoints="1"/>
            </p:cNvSpPr>
            <p:nvPr/>
          </p:nvSpPr>
          <p:spPr bwMode="auto">
            <a:xfrm>
              <a:off x="2765" y="3395"/>
              <a:ext cx="319" cy="318"/>
            </a:xfrm>
            <a:custGeom>
              <a:avLst/>
              <a:gdLst>
                <a:gd name="T0" fmla="*/ 57 w 57"/>
                <a:gd name="T1" fmla="*/ 28 h 57"/>
                <a:gd name="T2" fmla="*/ 28 w 57"/>
                <a:gd name="T3" fmla="*/ 0 h 57"/>
                <a:gd name="T4" fmla="*/ 0 w 57"/>
                <a:gd name="T5" fmla="*/ 28 h 57"/>
                <a:gd name="T6" fmla="*/ 28 w 57"/>
                <a:gd name="T7" fmla="*/ 57 h 57"/>
                <a:gd name="T8" fmla="*/ 57 w 57"/>
                <a:gd name="T9" fmla="*/ 28 h 57"/>
                <a:gd name="T10" fmla="*/ 55 w 57"/>
                <a:gd name="T11" fmla="*/ 28 h 57"/>
                <a:gd name="T12" fmla="*/ 28 w 57"/>
                <a:gd name="T13" fmla="*/ 55 h 57"/>
                <a:gd name="T14" fmla="*/ 2 w 57"/>
                <a:gd name="T15" fmla="*/ 28 h 57"/>
                <a:gd name="T16" fmla="*/ 28 w 57"/>
                <a:gd name="T17" fmla="*/ 1 h 57"/>
                <a:gd name="T18" fmla="*/ 55 w 57"/>
                <a:gd name="T19"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8"/>
                  </a:moveTo>
                  <a:cubicBezTo>
                    <a:pt x="57" y="12"/>
                    <a:pt x="44" y="0"/>
                    <a:pt x="28" y="0"/>
                  </a:cubicBezTo>
                  <a:cubicBezTo>
                    <a:pt x="13" y="0"/>
                    <a:pt x="0" y="12"/>
                    <a:pt x="0" y="28"/>
                  </a:cubicBezTo>
                  <a:cubicBezTo>
                    <a:pt x="0" y="44"/>
                    <a:pt x="13" y="57"/>
                    <a:pt x="28" y="57"/>
                  </a:cubicBezTo>
                  <a:cubicBezTo>
                    <a:pt x="44" y="57"/>
                    <a:pt x="57" y="44"/>
                    <a:pt x="57" y="28"/>
                  </a:cubicBezTo>
                  <a:close/>
                  <a:moveTo>
                    <a:pt x="55" y="28"/>
                  </a:moveTo>
                  <a:cubicBezTo>
                    <a:pt x="55" y="43"/>
                    <a:pt x="43" y="55"/>
                    <a:pt x="28" y="55"/>
                  </a:cubicBezTo>
                  <a:cubicBezTo>
                    <a:pt x="14" y="55"/>
                    <a:pt x="2" y="43"/>
                    <a:pt x="2" y="28"/>
                  </a:cubicBezTo>
                  <a:cubicBezTo>
                    <a:pt x="2" y="13"/>
                    <a:pt x="14" y="1"/>
                    <a:pt x="28" y="1"/>
                  </a:cubicBezTo>
                  <a:cubicBezTo>
                    <a:pt x="43" y="1"/>
                    <a:pt x="55" y="13"/>
                    <a:pt x="55"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6" name="Freeform 151">
              <a:extLst>
                <a:ext uri="{FF2B5EF4-FFF2-40B4-BE49-F238E27FC236}">
                  <a16:creationId xmlns:a16="http://schemas.microsoft.com/office/drawing/2014/main" id="{EEE9291E-2DF3-2773-386A-3C2763362B20}"/>
                </a:ext>
              </a:extLst>
            </p:cNvPr>
            <p:cNvSpPr>
              <a:spLocks noEditPoints="1"/>
            </p:cNvSpPr>
            <p:nvPr/>
          </p:nvSpPr>
          <p:spPr bwMode="auto">
            <a:xfrm>
              <a:off x="2771" y="3400"/>
              <a:ext cx="307" cy="308"/>
            </a:xfrm>
            <a:custGeom>
              <a:avLst/>
              <a:gdLst>
                <a:gd name="T0" fmla="*/ 55 w 55"/>
                <a:gd name="T1" fmla="*/ 27 h 55"/>
                <a:gd name="T2" fmla="*/ 27 w 55"/>
                <a:gd name="T3" fmla="*/ 0 h 55"/>
                <a:gd name="T4" fmla="*/ 0 w 55"/>
                <a:gd name="T5" fmla="*/ 27 h 55"/>
                <a:gd name="T6" fmla="*/ 27 w 55"/>
                <a:gd name="T7" fmla="*/ 55 h 55"/>
                <a:gd name="T8" fmla="*/ 55 w 55"/>
                <a:gd name="T9" fmla="*/ 27 h 55"/>
                <a:gd name="T10" fmla="*/ 53 w 55"/>
                <a:gd name="T11" fmla="*/ 27 h 55"/>
                <a:gd name="T12" fmla="*/ 27 w 55"/>
                <a:gd name="T13" fmla="*/ 53 h 55"/>
                <a:gd name="T14" fmla="*/ 1 w 55"/>
                <a:gd name="T15" fmla="*/ 27 h 55"/>
                <a:gd name="T16" fmla="*/ 27 w 55"/>
                <a:gd name="T17" fmla="*/ 1 h 55"/>
                <a:gd name="T18" fmla="*/ 53 w 55"/>
                <a:gd name="T1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7"/>
                  </a:moveTo>
                  <a:cubicBezTo>
                    <a:pt x="55" y="12"/>
                    <a:pt x="43" y="0"/>
                    <a:pt x="27" y="0"/>
                  </a:cubicBezTo>
                  <a:cubicBezTo>
                    <a:pt x="12" y="0"/>
                    <a:pt x="0" y="12"/>
                    <a:pt x="0" y="27"/>
                  </a:cubicBezTo>
                  <a:cubicBezTo>
                    <a:pt x="0" y="42"/>
                    <a:pt x="12" y="55"/>
                    <a:pt x="27" y="55"/>
                  </a:cubicBezTo>
                  <a:cubicBezTo>
                    <a:pt x="43" y="55"/>
                    <a:pt x="55" y="42"/>
                    <a:pt x="55" y="27"/>
                  </a:cubicBezTo>
                  <a:close/>
                  <a:moveTo>
                    <a:pt x="53" y="27"/>
                  </a:moveTo>
                  <a:cubicBezTo>
                    <a:pt x="53" y="41"/>
                    <a:pt x="42" y="53"/>
                    <a:pt x="27" y="53"/>
                  </a:cubicBezTo>
                  <a:cubicBezTo>
                    <a:pt x="13" y="53"/>
                    <a:pt x="1" y="41"/>
                    <a:pt x="1" y="27"/>
                  </a:cubicBezTo>
                  <a:cubicBezTo>
                    <a:pt x="1" y="13"/>
                    <a:pt x="13" y="1"/>
                    <a:pt x="27" y="1"/>
                  </a:cubicBezTo>
                  <a:cubicBezTo>
                    <a:pt x="42" y="1"/>
                    <a:pt x="53" y="13"/>
                    <a:pt x="53" y="27"/>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7" name="Freeform 152">
              <a:extLst>
                <a:ext uri="{FF2B5EF4-FFF2-40B4-BE49-F238E27FC236}">
                  <a16:creationId xmlns:a16="http://schemas.microsoft.com/office/drawing/2014/main" id="{8D0F12B4-259F-5C34-8143-9F46171CE59C}"/>
                </a:ext>
              </a:extLst>
            </p:cNvPr>
            <p:cNvSpPr>
              <a:spLocks noEditPoints="1"/>
            </p:cNvSpPr>
            <p:nvPr/>
          </p:nvSpPr>
          <p:spPr bwMode="auto">
            <a:xfrm>
              <a:off x="2776" y="3400"/>
              <a:ext cx="297" cy="302"/>
            </a:xfrm>
            <a:custGeom>
              <a:avLst/>
              <a:gdLst>
                <a:gd name="T0" fmla="*/ 53 w 53"/>
                <a:gd name="T1" fmla="*/ 27 h 54"/>
                <a:gd name="T2" fmla="*/ 26 w 53"/>
                <a:gd name="T3" fmla="*/ 0 h 54"/>
                <a:gd name="T4" fmla="*/ 0 w 53"/>
                <a:gd name="T5" fmla="*/ 27 h 54"/>
                <a:gd name="T6" fmla="*/ 26 w 53"/>
                <a:gd name="T7" fmla="*/ 54 h 54"/>
                <a:gd name="T8" fmla="*/ 53 w 53"/>
                <a:gd name="T9" fmla="*/ 27 h 54"/>
                <a:gd name="T10" fmla="*/ 52 w 53"/>
                <a:gd name="T11" fmla="*/ 27 h 54"/>
                <a:gd name="T12" fmla="*/ 26 w 53"/>
                <a:gd name="T13" fmla="*/ 52 h 54"/>
                <a:gd name="T14" fmla="*/ 1 w 53"/>
                <a:gd name="T15" fmla="*/ 27 h 54"/>
                <a:gd name="T16" fmla="*/ 26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6" y="0"/>
                  </a:cubicBezTo>
                  <a:cubicBezTo>
                    <a:pt x="12" y="0"/>
                    <a:pt x="0" y="12"/>
                    <a:pt x="0" y="27"/>
                  </a:cubicBezTo>
                  <a:cubicBezTo>
                    <a:pt x="0" y="42"/>
                    <a:pt x="12" y="54"/>
                    <a:pt x="26" y="54"/>
                  </a:cubicBezTo>
                  <a:cubicBezTo>
                    <a:pt x="41" y="54"/>
                    <a:pt x="53" y="42"/>
                    <a:pt x="53" y="27"/>
                  </a:cubicBezTo>
                  <a:close/>
                  <a:moveTo>
                    <a:pt x="52" y="27"/>
                  </a:moveTo>
                  <a:cubicBezTo>
                    <a:pt x="52" y="41"/>
                    <a:pt x="40" y="52"/>
                    <a:pt x="26" y="52"/>
                  </a:cubicBezTo>
                  <a:cubicBezTo>
                    <a:pt x="12" y="52"/>
                    <a:pt x="1" y="41"/>
                    <a:pt x="1" y="27"/>
                  </a:cubicBezTo>
                  <a:cubicBezTo>
                    <a:pt x="1" y="13"/>
                    <a:pt x="12" y="2"/>
                    <a:pt x="26" y="2"/>
                  </a:cubicBezTo>
                  <a:cubicBezTo>
                    <a:pt x="40"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8" name="Freeform 153">
              <a:extLst>
                <a:ext uri="{FF2B5EF4-FFF2-40B4-BE49-F238E27FC236}">
                  <a16:creationId xmlns:a16="http://schemas.microsoft.com/office/drawing/2014/main" id="{9FE8F097-7430-D46B-DCF8-128C97103934}"/>
                </a:ext>
              </a:extLst>
            </p:cNvPr>
            <p:cNvSpPr>
              <a:spLocks noEditPoints="1"/>
            </p:cNvSpPr>
            <p:nvPr/>
          </p:nvSpPr>
          <p:spPr bwMode="auto">
            <a:xfrm>
              <a:off x="2776" y="340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1 h 52"/>
                <a:gd name="T14" fmla="*/ 2 w 52"/>
                <a:gd name="T15" fmla="*/ 26 h 52"/>
                <a:gd name="T16" fmla="*/ 26 w 52"/>
                <a:gd name="T17" fmla="*/ 2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1" y="0"/>
                    <a:pt x="26" y="0"/>
                  </a:cubicBezTo>
                  <a:cubicBezTo>
                    <a:pt x="12" y="0"/>
                    <a:pt x="0" y="12"/>
                    <a:pt x="0" y="26"/>
                  </a:cubicBezTo>
                  <a:cubicBezTo>
                    <a:pt x="0" y="40"/>
                    <a:pt x="12" y="52"/>
                    <a:pt x="26" y="52"/>
                  </a:cubicBezTo>
                  <a:cubicBezTo>
                    <a:pt x="41" y="52"/>
                    <a:pt x="52" y="40"/>
                    <a:pt x="52" y="26"/>
                  </a:cubicBezTo>
                  <a:close/>
                  <a:moveTo>
                    <a:pt x="51" y="26"/>
                  </a:moveTo>
                  <a:cubicBezTo>
                    <a:pt x="51" y="40"/>
                    <a:pt x="40" y="51"/>
                    <a:pt x="26" y="51"/>
                  </a:cubicBezTo>
                  <a:cubicBezTo>
                    <a:pt x="13" y="51"/>
                    <a:pt x="2" y="40"/>
                    <a:pt x="2" y="26"/>
                  </a:cubicBezTo>
                  <a:cubicBezTo>
                    <a:pt x="2" y="13"/>
                    <a:pt x="13" y="2"/>
                    <a:pt x="26" y="2"/>
                  </a:cubicBezTo>
                  <a:cubicBezTo>
                    <a:pt x="40" y="2"/>
                    <a:pt x="51" y="13"/>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39" name="Freeform 154">
              <a:extLst>
                <a:ext uri="{FF2B5EF4-FFF2-40B4-BE49-F238E27FC236}">
                  <a16:creationId xmlns:a16="http://schemas.microsoft.com/office/drawing/2014/main" id="{C6E1E9B4-7448-2490-7701-51ABD4336957}"/>
                </a:ext>
              </a:extLst>
            </p:cNvPr>
            <p:cNvSpPr>
              <a:spLocks noEditPoints="1"/>
            </p:cNvSpPr>
            <p:nvPr/>
          </p:nvSpPr>
          <p:spPr bwMode="auto">
            <a:xfrm>
              <a:off x="2782" y="3412"/>
              <a:ext cx="285" cy="279"/>
            </a:xfrm>
            <a:custGeom>
              <a:avLst/>
              <a:gdLst>
                <a:gd name="T0" fmla="*/ 51 w 51"/>
                <a:gd name="T1" fmla="*/ 25 h 50"/>
                <a:gd name="T2" fmla="*/ 25 w 51"/>
                <a:gd name="T3" fmla="*/ 0 h 50"/>
                <a:gd name="T4" fmla="*/ 0 w 51"/>
                <a:gd name="T5" fmla="*/ 25 h 50"/>
                <a:gd name="T6" fmla="*/ 25 w 51"/>
                <a:gd name="T7" fmla="*/ 50 h 50"/>
                <a:gd name="T8" fmla="*/ 51 w 51"/>
                <a:gd name="T9" fmla="*/ 25 h 50"/>
                <a:gd name="T10" fmla="*/ 49 w 51"/>
                <a:gd name="T11" fmla="*/ 25 h 50"/>
                <a:gd name="T12" fmla="*/ 25 w 51"/>
                <a:gd name="T13" fmla="*/ 49 h 50"/>
                <a:gd name="T14" fmla="*/ 2 w 51"/>
                <a:gd name="T15" fmla="*/ 25 h 50"/>
                <a:gd name="T16" fmla="*/ 25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39" y="0"/>
                    <a:pt x="25" y="0"/>
                  </a:cubicBezTo>
                  <a:cubicBezTo>
                    <a:pt x="11" y="0"/>
                    <a:pt x="0" y="11"/>
                    <a:pt x="0" y="25"/>
                  </a:cubicBezTo>
                  <a:cubicBezTo>
                    <a:pt x="0" y="39"/>
                    <a:pt x="11" y="50"/>
                    <a:pt x="25" y="50"/>
                  </a:cubicBezTo>
                  <a:cubicBezTo>
                    <a:pt x="39" y="50"/>
                    <a:pt x="51" y="39"/>
                    <a:pt x="51" y="25"/>
                  </a:cubicBezTo>
                  <a:close/>
                  <a:moveTo>
                    <a:pt x="49" y="25"/>
                  </a:moveTo>
                  <a:cubicBezTo>
                    <a:pt x="49" y="38"/>
                    <a:pt x="38" y="49"/>
                    <a:pt x="25" y="49"/>
                  </a:cubicBezTo>
                  <a:cubicBezTo>
                    <a:pt x="12" y="49"/>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0" name="Freeform 155">
              <a:extLst>
                <a:ext uri="{FF2B5EF4-FFF2-40B4-BE49-F238E27FC236}">
                  <a16:creationId xmlns:a16="http://schemas.microsoft.com/office/drawing/2014/main" id="{957EBFC8-8449-BCA1-0B2B-2C4698E5F087}"/>
                </a:ext>
              </a:extLst>
            </p:cNvPr>
            <p:cNvSpPr>
              <a:spLocks noEditPoints="1"/>
            </p:cNvSpPr>
            <p:nvPr/>
          </p:nvSpPr>
          <p:spPr bwMode="auto">
            <a:xfrm>
              <a:off x="2788" y="3417"/>
              <a:ext cx="274" cy="274"/>
            </a:xfrm>
            <a:custGeom>
              <a:avLst/>
              <a:gdLst>
                <a:gd name="T0" fmla="*/ 49 w 49"/>
                <a:gd name="T1" fmla="*/ 24 h 49"/>
                <a:gd name="T2" fmla="*/ 24 w 49"/>
                <a:gd name="T3" fmla="*/ 0 h 49"/>
                <a:gd name="T4" fmla="*/ 0 w 49"/>
                <a:gd name="T5" fmla="*/ 24 h 49"/>
                <a:gd name="T6" fmla="*/ 24 w 49"/>
                <a:gd name="T7" fmla="*/ 49 h 49"/>
                <a:gd name="T8" fmla="*/ 49 w 49"/>
                <a:gd name="T9" fmla="*/ 24 h 49"/>
                <a:gd name="T10" fmla="*/ 47 w 49"/>
                <a:gd name="T11" fmla="*/ 24 h 49"/>
                <a:gd name="T12" fmla="*/ 24 w 49"/>
                <a:gd name="T13" fmla="*/ 47 h 49"/>
                <a:gd name="T14" fmla="*/ 2 w 49"/>
                <a:gd name="T15" fmla="*/ 24 h 49"/>
                <a:gd name="T16" fmla="*/ 24 w 49"/>
                <a:gd name="T17" fmla="*/ 1 h 49"/>
                <a:gd name="T18" fmla="*/ 47 w 49"/>
                <a:gd name="T1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4"/>
                  </a:moveTo>
                  <a:cubicBezTo>
                    <a:pt x="49" y="11"/>
                    <a:pt x="38" y="0"/>
                    <a:pt x="24" y="0"/>
                  </a:cubicBezTo>
                  <a:cubicBezTo>
                    <a:pt x="11" y="0"/>
                    <a:pt x="0" y="11"/>
                    <a:pt x="0" y="24"/>
                  </a:cubicBezTo>
                  <a:cubicBezTo>
                    <a:pt x="0" y="38"/>
                    <a:pt x="11" y="49"/>
                    <a:pt x="24" y="49"/>
                  </a:cubicBezTo>
                  <a:cubicBezTo>
                    <a:pt x="38" y="49"/>
                    <a:pt x="49" y="38"/>
                    <a:pt x="49" y="24"/>
                  </a:cubicBezTo>
                  <a:close/>
                  <a:moveTo>
                    <a:pt x="47" y="24"/>
                  </a:moveTo>
                  <a:cubicBezTo>
                    <a:pt x="47" y="37"/>
                    <a:pt x="37" y="47"/>
                    <a:pt x="24" y="47"/>
                  </a:cubicBezTo>
                  <a:cubicBezTo>
                    <a:pt x="12" y="47"/>
                    <a:pt x="2" y="37"/>
                    <a:pt x="2" y="24"/>
                  </a:cubicBezTo>
                  <a:cubicBezTo>
                    <a:pt x="2" y="11"/>
                    <a:pt x="12" y="1"/>
                    <a:pt x="24" y="1"/>
                  </a:cubicBezTo>
                  <a:cubicBezTo>
                    <a:pt x="37" y="1"/>
                    <a:pt x="47" y="11"/>
                    <a:pt x="47"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1" name="Freeform 156">
              <a:extLst>
                <a:ext uri="{FF2B5EF4-FFF2-40B4-BE49-F238E27FC236}">
                  <a16:creationId xmlns:a16="http://schemas.microsoft.com/office/drawing/2014/main" id="{701D432C-5727-092C-2C9F-AB20096C4059}"/>
                </a:ext>
              </a:extLst>
            </p:cNvPr>
            <p:cNvSpPr>
              <a:spLocks noEditPoints="1"/>
            </p:cNvSpPr>
            <p:nvPr/>
          </p:nvSpPr>
          <p:spPr bwMode="auto">
            <a:xfrm>
              <a:off x="2793" y="3417"/>
              <a:ext cx="263" cy="269"/>
            </a:xfrm>
            <a:custGeom>
              <a:avLst/>
              <a:gdLst>
                <a:gd name="T0" fmla="*/ 47 w 47"/>
                <a:gd name="T1" fmla="*/ 24 h 48"/>
                <a:gd name="T2" fmla="*/ 23 w 47"/>
                <a:gd name="T3" fmla="*/ 0 h 48"/>
                <a:gd name="T4" fmla="*/ 0 w 47"/>
                <a:gd name="T5" fmla="*/ 24 h 48"/>
                <a:gd name="T6" fmla="*/ 23 w 47"/>
                <a:gd name="T7" fmla="*/ 48 h 48"/>
                <a:gd name="T8" fmla="*/ 47 w 47"/>
                <a:gd name="T9" fmla="*/ 24 h 48"/>
                <a:gd name="T10" fmla="*/ 45 w 47"/>
                <a:gd name="T11" fmla="*/ 24 h 48"/>
                <a:gd name="T12" fmla="*/ 23 w 47"/>
                <a:gd name="T13" fmla="*/ 46 h 48"/>
                <a:gd name="T14" fmla="*/ 1 w 47"/>
                <a:gd name="T15" fmla="*/ 24 h 48"/>
                <a:gd name="T16" fmla="*/ 23 w 47"/>
                <a:gd name="T17" fmla="*/ 2 h 48"/>
                <a:gd name="T18" fmla="*/ 45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6" y="0"/>
                    <a:pt x="23" y="0"/>
                  </a:cubicBezTo>
                  <a:cubicBezTo>
                    <a:pt x="10" y="0"/>
                    <a:pt x="0" y="11"/>
                    <a:pt x="0" y="24"/>
                  </a:cubicBezTo>
                  <a:cubicBezTo>
                    <a:pt x="0" y="37"/>
                    <a:pt x="10" y="48"/>
                    <a:pt x="23" y="48"/>
                  </a:cubicBezTo>
                  <a:cubicBezTo>
                    <a:pt x="36" y="48"/>
                    <a:pt x="47" y="37"/>
                    <a:pt x="47" y="24"/>
                  </a:cubicBezTo>
                  <a:close/>
                  <a:moveTo>
                    <a:pt x="45" y="24"/>
                  </a:moveTo>
                  <a:cubicBezTo>
                    <a:pt x="45" y="36"/>
                    <a:pt x="36" y="46"/>
                    <a:pt x="23" y="46"/>
                  </a:cubicBezTo>
                  <a:cubicBezTo>
                    <a:pt x="11" y="46"/>
                    <a:pt x="1" y="36"/>
                    <a:pt x="1" y="24"/>
                  </a:cubicBezTo>
                  <a:cubicBezTo>
                    <a:pt x="1" y="12"/>
                    <a:pt x="11" y="2"/>
                    <a:pt x="23" y="2"/>
                  </a:cubicBezTo>
                  <a:cubicBezTo>
                    <a:pt x="36"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2" name="Freeform 157">
              <a:extLst>
                <a:ext uri="{FF2B5EF4-FFF2-40B4-BE49-F238E27FC236}">
                  <a16:creationId xmlns:a16="http://schemas.microsoft.com/office/drawing/2014/main" id="{D368940A-4B3C-AFA2-48CE-B992EE2CEAC6}"/>
                </a:ext>
              </a:extLst>
            </p:cNvPr>
            <p:cNvSpPr>
              <a:spLocks noEditPoints="1"/>
            </p:cNvSpPr>
            <p:nvPr/>
          </p:nvSpPr>
          <p:spPr bwMode="auto">
            <a:xfrm>
              <a:off x="2799" y="3423"/>
              <a:ext cx="251" cy="257"/>
            </a:xfrm>
            <a:custGeom>
              <a:avLst/>
              <a:gdLst>
                <a:gd name="T0" fmla="*/ 45 w 45"/>
                <a:gd name="T1" fmla="*/ 23 h 46"/>
                <a:gd name="T2" fmla="*/ 22 w 45"/>
                <a:gd name="T3" fmla="*/ 0 h 46"/>
                <a:gd name="T4" fmla="*/ 0 w 45"/>
                <a:gd name="T5" fmla="*/ 23 h 46"/>
                <a:gd name="T6" fmla="*/ 22 w 45"/>
                <a:gd name="T7" fmla="*/ 46 h 46"/>
                <a:gd name="T8" fmla="*/ 45 w 45"/>
                <a:gd name="T9" fmla="*/ 23 h 46"/>
                <a:gd name="T10" fmla="*/ 44 w 45"/>
                <a:gd name="T11" fmla="*/ 23 h 46"/>
                <a:gd name="T12" fmla="*/ 22 w 45"/>
                <a:gd name="T13" fmla="*/ 44 h 46"/>
                <a:gd name="T14" fmla="*/ 1 w 45"/>
                <a:gd name="T15" fmla="*/ 23 h 46"/>
                <a:gd name="T16" fmla="*/ 22 w 45"/>
                <a:gd name="T17" fmla="*/ 2 h 46"/>
                <a:gd name="T18" fmla="*/ 44 w 4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45" y="23"/>
                  </a:moveTo>
                  <a:cubicBezTo>
                    <a:pt x="45" y="10"/>
                    <a:pt x="35" y="0"/>
                    <a:pt x="22" y="0"/>
                  </a:cubicBezTo>
                  <a:cubicBezTo>
                    <a:pt x="10" y="0"/>
                    <a:pt x="0" y="10"/>
                    <a:pt x="0" y="23"/>
                  </a:cubicBezTo>
                  <a:cubicBezTo>
                    <a:pt x="0" y="36"/>
                    <a:pt x="10" y="46"/>
                    <a:pt x="22" y="46"/>
                  </a:cubicBezTo>
                  <a:cubicBezTo>
                    <a:pt x="35" y="46"/>
                    <a:pt x="45" y="36"/>
                    <a:pt x="45" y="23"/>
                  </a:cubicBezTo>
                  <a:close/>
                  <a:moveTo>
                    <a:pt x="44" y="23"/>
                  </a:moveTo>
                  <a:cubicBezTo>
                    <a:pt x="44" y="35"/>
                    <a:pt x="34" y="44"/>
                    <a:pt x="22" y="44"/>
                  </a:cubicBezTo>
                  <a:cubicBezTo>
                    <a:pt x="11" y="44"/>
                    <a:pt x="1" y="35"/>
                    <a:pt x="1" y="23"/>
                  </a:cubicBezTo>
                  <a:cubicBezTo>
                    <a:pt x="1" y="11"/>
                    <a:pt x="11" y="2"/>
                    <a:pt x="22" y="2"/>
                  </a:cubicBezTo>
                  <a:cubicBezTo>
                    <a:pt x="34"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3" name="Freeform 158">
              <a:extLst>
                <a:ext uri="{FF2B5EF4-FFF2-40B4-BE49-F238E27FC236}">
                  <a16:creationId xmlns:a16="http://schemas.microsoft.com/office/drawing/2014/main" id="{D24E357E-9D3B-76F3-D59B-A574556563FE}"/>
                </a:ext>
              </a:extLst>
            </p:cNvPr>
            <p:cNvSpPr>
              <a:spLocks noEditPoints="1"/>
            </p:cNvSpPr>
            <p:nvPr/>
          </p:nvSpPr>
          <p:spPr bwMode="auto">
            <a:xfrm>
              <a:off x="2799" y="3428"/>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3 h 44"/>
                <a:gd name="T14" fmla="*/ 2 w 44"/>
                <a:gd name="T15" fmla="*/ 22 h 44"/>
                <a:gd name="T16" fmla="*/ 22 w 44"/>
                <a:gd name="T17" fmla="*/ 2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5" y="0"/>
                    <a:pt x="22" y="0"/>
                  </a:cubicBezTo>
                  <a:cubicBezTo>
                    <a:pt x="10" y="0"/>
                    <a:pt x="0" y="10"/>
                    <a:pt x="0" y="22"/>
                  </a:cubicBezTo>
                  <a:cubicBezTo>
                    <a:pt x="0" y="34"/>
                    <a:pt x="10" y="44"/>
                    <a:pt x="22" y="44"/>
                  </a:cubicBezTo>
                  <a:cubicBezTo>
                    <a:pt x="35" y="44"/>
                    <a:pt x="44" y="34"/>
                    <a:pt x="44" y="22"/>
                  </a:cubicBezTo>
                  <a:close/>
                  <a:moveTo>
                    <a:pt x="43" y="22"/>
                  </a:moveTo>
                  <a:cubicBezTo>
                    <a:pt x="43" y="33"/>
                    <a:pt x="34" y="43"/>
                    <a:pt x="22" y="43"/>
                  </a:cubicBezTo>
                  <a:cubicBezTo>
                    <a:pt x="11" y="43"/>
                    <a:pt x="2" y="33"/>
                    <a:pt x="2" y="22"/>
                  </a:cubicBezTo>
                  <a:cubicBezTo>
                    <a:pt x="2" y="11"/>
                    <a:pt x="11" y="2"/>
                    <a:pt x="22" y="2"/>
                  </a:cubicBezTo>
                  <a:cubicBezTo>
                    <a:pt x="34" y="2"/>
                    <a:pt x="43" y="11"/>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4" name="Freeform 159">
              <a:extLst>
                <a:ext uri="{FF2B5EF4-FFF2-40B4-BE49-F238E27FC236}">
                  <a16:creationId xmlns:a16="http://schemas.microsoft.com/office/drawing/2014/main" id="{0FAD691B-8082-CDBC-A093-FF717D1552C6}"/>
                </a:ext>
              </a:extLst>
            </p:cNvPr>
            <p:cNvSpPr>
              <a:spLocks noEditPoints="1"/>
            </p:cNvSpPr>
            <p:nvPr/>
          </p:nvSpPr>
          <p:spPr bwMode="auto">
            <a:xfrm>
              <a:off x="2804" y="3434"/>
              <a:ext cx="241" cy="235"/>
            </a:xfrm>
            <a:custGeom>
              <a:avLst/>
              <a:gdLst>
                <a:gd name="T0" fmla="*/ 43 w 43"/>
                <a:gd name="T1" fmla="*/ 21 h 42"/>
                <a:gd name="T2" fmla="*/ 21 w 43"/>
                <a:gd name="T3" fmla="*/ 0 h 42"/>
                <a:gd name="T4" fmla="*/ 0 w 43"/>
                <a:gd name="T5" fmla="*/ 21 h 42"/>
                <a:gd name="T6" fmla="*/ 21 w 43"/>
                <a:gd name="T7" fmla="*/ 42 h 42"/>
                <a:gd name="T8" fmla="*/ 43 w 43"/>
                <a:gd name="T9" fmla="*/ 21 h 42"/>
                <a:gd name="T10" fmla="*/ 41 w 43"/>
                <a:gd name="T11" fmla="*/ 21 h 42"/>
                <a:gd name="T12" fmla="*/ 21 w 43"/>
                <a:gd name="T13" fmla="*/ 41 h 42"/>
                <a:gd name="T14" fmla="*/ 2 w 43"/>
                <a:gd name="T15" fmla="*/ 21 h 42"/>
                <a:gd name="T16" fmla="*/ 21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1" y="0"/>
                  </a:cubicBezTo>
                  <a:cubicBezTo>
                    <a:pt x="10" y="0"/>
                    <a:pt x="0" y="9"/>
                    <a:pt x="0" y="21"/>
                  </a:cubicBezTo>
                  <a:cubicBezTo>
                    <a:pt x="0" y="33"/>
                    <a:pt x="10" y="42"/>
                    <a:pt x="21" y="42"/>
                  </a:cubicBezTo>
                  <a:cubicBezTo>
                    <a:pt x="33" y="42"/>
                    <a:pt x="43" y="33"/>
                    <a:pt x="43" y="21"/>
                  </a:cubicBezTo>
                  <a:close/>
                  <a:moveTo>
                    <a:pt x="41" y="21"/>
                  </a:moveTo>
                  <a:cubicBezTo>
                    <a:pt x="41" y="32"/>
                    <a:pt x="32" y="41"/>
                    <a:pt x="21" y="41"/>
                  </a:cubicBezTo>
                  <a:cubicBezTo>
                    <a:pt x="10" y="41"/>
                    <a:pt x="2" y="32"/>
                    <a:pt x="2" y="21"/>
                  </a:cubicBezTo>
                  <a:cubicBezTo>
                    <a:pt x="2" y="10"/>
                    <a:pt x="10" y="1"/>
                    <a:pt x="21" y="1"/>
                  </a:cubicBezTo>
                  <a:cubicBezTo>
                    <a:pt x="32"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5" name="Freeform 160">
              <a:extLst>
                <a:ext uri="{FF2B5EF4-FFF2-40B4-BE49-F238E27FC236}">
                  <a16:creationId xmlns:a16="http://schemas.microsoft.com/office/drawing/2014/main" id="{4FE93629-31F9-F757-998D-A00AFE4B25BD}"/>
                </a:ext>
              </a:extLst>
            </p:cNvPr>
            <p:cNvSpPr>
              <a:spLocks noEditPoints="1"/>
            </p:cNvSpPr>
            <p:nvPr/>
          </p:nvSpPr>
          <p:spPr bwMode="auto">
            <a:xfrm>
              <a:off x="2810" y="3440"/>
              <a:ext cx="229" cy="229"/>
            </a:xfrm>
            <a:custGeom>
              <a:avLst/>
              <a:gdLst>
                <a:gd name="T0" fmla="*/ 41 w 41"/>
                <a:gd name="T1" fmla="*/ 20 h 41"/>
                <a:gd name="T2" fmla="*/ 20 w 41"/>
                <a:gd name="T3" fmla="*/ 0 h 41"/>
                <a:gd name="T4" fmla="*/ 0 w 41"/>
                <a:gd name="T5" fmla="*/ 20 h 41"/>
                <a:gd name="T6" fmla="*/ 20 w 41"/>
                <a:gd name="T7" fmla="*/ 41 h 41"/>
                <a:gd name="T8" fmla="*/ 41 w 41"/>
                <a:gd name="T9" fmla="*/ 20 h 41"/>
                <a:gd name="T10" fmla="*/ 39 w 41"/>
                <a:gd name="T11" fmla="*/ 20 h 41"/>
                <a:gd name="T12" fmla="*/ 20 w 41"/>
                <a:gd name="T13" fmla="*/ 39 h 41"/>
                <a:gd name="T14" fmla="*/ 1 w 41"/>
                <a:gd name="T15" fmla="*/ 20 h 41"/>
                <a:gd name="T16" fmla="*/ 20 w 41"/>
                <a:gd name="T17" fmla="*/ 1 h 41"/>
                <a:gd name="T18" fmla="*/ 39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0"/>
                  </a:moveTo>
                  <a:cubicBezTo>
                    <a:pt x="41" y="9"/>
                    <a:pt x="32" y="0"/>
                    <a:pt x="20" y="0"/>
                  </a:cubicBezTo>
                  <a:cubicBezTo>
                    <a:pt x="9" y="0"/>
                    <a:pt x="0" y="9"/>
                    <a:pt x="0" y="20"/>
                  </a:cubicBezTo>
                  <a:cubicBezTo>
                    <a:pt x="0" y="31"/>
                    <a:pt x="9" y="41"/>
                    <a:pt x="20" y="41"/>
                  </a:cubicBezTo>
                  <a:cubicBezTo>
                    <a:pt x="32" y="41"/>
                    <a:pt x="41" y="31"/>
                    <a:pt x="41" y="20"/>
                  </a:cubicBezTo>
                  <a:close/>
                  <a:moveTo>
                    <a:pt x="39" y="20"/>
                  </a:moveTo>
                  <a:cubicBezTo>
                    <a:pt x="39" y="31"/>
                    <a:pt x="31" y="39"/>
                    <a:pt x="20" y="39"/>
                  </a:cubicBezTo>
                  <a:cubicBezTo>
                    <a:pt x="10" y="39"/>
                    <a:pt x="1" y="31"/>
                    <a:pt x="1" y="20"/>
                  </a:cubicBezTo>
                  <a:cubicBezTo>
                    <a:pt x="1" y="10"/>
                    <a:pt x="10" y="1"/>
                    <a:pt x="20" y="1"/>
                  </a:cubicBezTo>
                  <a:cubicBezTo>
                    <a:pt x="31" y="1"/>
                    <a:pt x="39" y="10"/>
                    <a:pt x="39" y="20"/>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6" name="Freeform 161">
              <a:extLst>
                <a:ext uri="{FF2B5EF4-FFF2-40B4-BE49-F238E27FC236}">
                  <a16:creationId xmlns:a16="http://schemas.microsoft.com/office/drawing/2014/main" id="{89624CAF-5371-FB67-2D37-6A195B21ED43}"/>
                </a:ext>
              </a:extLst>
            </p:cNvPr>
            <p:cNvSpPr>
              <a:spLocks noEditPoints="1"/>
            </p:cNvSpPr>
            <p:nvPr/>
          </p:nvSpPr>
          <p:spPr bwMode="auto">
            <a:xfrm>
              <a:off x="2816" y="3440"/>
              <a:ext cx="218" cy="223"/>
            </a:xfrm>
            <a:custGeom>
              <a:avLst/>
              <a:gdLst>
                <a:gd name="T0" fmla="*/ 39 w 39"/>
                <a:gd name="T1" fmla="*/ 20 h 40"/>
                <a:gd name="T2" fmla="*/ 19 w 39"/>
                <a:gd name="T3" fmla="*/ 0 h 40"/>
                <a:gd name="T4" fmla="*/ 0 w 39"/>
                <a:gd name="T5" fmla="*/ 20 h 40"/>
                <a:gd name="T6" fmla="*/ 19 w 39"/>
                <a:gd name="T7" fmla="*/ 40 h 40"/>
                <a:gd name="T8" fmla="*/ 39 w 39"/>
                <a:gd name="T9" fmla="*/ 20 h 40"/>
                <a:gd name="T10" fmla="*/ 38 w 39"/>
                <a:gd name="T11" fmla="*/ 20 h 40"/>
                <a:gd name="T12" fmla="*/ 19 w 39"/>
                <a:gd name="T13" fmla="*/ 38 h 40"/>
                <a:gd name="T14" fmla="*/ 1 w 39"/>
                <a:gd name="T15" fmla="*/ 20 h 40"/>
                <a:gd name="T16" fmla="*/ 19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0" y="0"/>
                    <a:pt x="19" y="0"/>
                  </a:cubicBezTo>
                  <a:cubicBezTo>
                    <a:pt x="8" y="0"/>
                    <a:pt x="0" y="9"/>
                    <a:pt x="0" y="20"/>
                  </a:cubicBezTo>
                  <a:cubicBezTo>
                    <a:pt x="0" y="31"/>
                    <a:pt x="8" y="40"/>
                    <a:pt x="19" y="40"/>
                  </a:cubicBezTo>
                  <a:cubicBezTo>
                    <a:pt x="30" y="40"/>
                    <a:pt x="39" y="31"/>
                    <a:pt x="39" y="20"/>
                  </a:cubicBezTo>
                  <a:close/>
                  <a:moveTo>
                    <a:pt x="38" y="20"/>
                  </a:moveTo>
                  <a:cubicBezTo>
                    <a:pt x="38" y="30"/>
                    <a:pt x="29" y="38"/>
                    <a:pt x="19" y="38"/>
                  </a:cubicBezTo>
                  <a:cubicBezTo>
                    <a:pt x="9" y="38"/>
                    <a:pt x="1" y="30"/>
                    <a:pt x="1" y="20"/>
                  </a:cubicBezTo>
                  <a:cubicBezTo>
                    <a:pt x="1" y="10"/>
                    <a:pt x="9" y="2"/>
                    <a:pt x="19" y="2"/>
                  </a:cubicBezTo>
                  <a:cubicBezTo>
                    <a:pt x="29"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7" name="Freeform 162">
              <a:extLst>
                <a:ext uri="{FF2B5EF4-FFF2-40B4-BE49-F238E27FC236}">
                  <a16:creationId xmlns:a16="http://schemas.microsoft.com/office/drawing/2014/main" id="{2164508B-EE74-0742-D67E-88B7CD096BEB}"/>
                </a:ext>
              </a:extLst>
            </p:cNvPr>
            <p:cNvSpPr>
              <a:spLocks noEditPoints="1"/>
            </p:cNvSpPr>
            <p:nvPr/>
          </p:nvSpPr>
          <p:spPr bwMode="auto">
            <a:xfrm>
              <a:off x="2816" y="3445"/>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2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9"/>
                    <a:pt x="30" y="0"/>
                    <a:pt x="19" y="0"/>
                  </a:cubicBezTo>
                  <a:cubicBezTo>
                    <a:pt x="9" y="0"/>
                    <a:pt x="0" y="9"/>
                    <a:pt x="0" y="19"/>
                  </a:cubicBezTo>
                  <a:cubicBezTo>
                    <a:pt x="0" y="30"/>
                    <a:pt x="9" y="38"/>
                    <a:pt x="19" y="38"/>
                  </a:cubicBezTo>
                  <a:cubicBezTo>
                    <a:pt x="30" y="38"/>
                    <a:pt x="38" y="30"/>
                    <a:pt x="38" y="19"/>
                  </a:cubicBezTo>
                  <a:close/>
                  <a:moveTo>
                    <a:pt x="37" y="19"/>
                  </a:moveTo>
                  <a:cubicBezTo>
                    <a:pt x="37" y="29"/>
                    <a:pt x="29" y="36"/>
                    <a:pt x="19" y="36"/>
                  </a:cubicBezTo>
                  <a:cubicBezTo>
                    <a:pt x="10" y="36"/>
                    <a:pt x="2" y="29"/>
                    <a:pt x="2" y="19"/>
                  </a:cubicBezTo>
                  <a:cubicBezTo>
                    <a:pt x="2" y="10"/>
                    <a:pt x="10" y="2"/>
                    <a:pt x="19" y="2"/>
                  </a:cubicBezTo>
                  <a:cubicBezTo>
                    <a:pt x="29" y="2"/>
                    <a:pt x="37" y="10"/>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8" name="Freeform 163">
              <a:extLst>
                <a:ext uri="{FF2B5EF4-FFF2-40B4-BE49-F238E27FC236}">
                  <a16:creationId xmlns:a16="http://schemas.microsoft.com/office/drawing/2014/main" id="{FEAC1796-0ADA-8A94-171C-3B12A92990A5}"/>
                </a:ext>
              </a:extLst>
            </p:cNvPr>
            <p:cNvSpPr>
              <a:spLocks noEditPoints="1"/>
            </p:cNvSpPr>
            <p:nvPr/>
          </p:nvSpPr>
          <p:spPr bwMode="auto">
            <a:xfrm>
              <a:off x="2821" y="3451"/>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2 w 37"/>
                <a:gd name="T15" fmla="*/ 18 h 36"/>
                <a:gd name="T16" fmla="*/ 18 w 37"/>
                <a:gd name="T17" fmla="*/ 2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8" y="35"/>
                    <a:pt x="18" y="35"/>
                  </a:cubicBezTo>
                  <a:cubicBezTo>
                    <a:pt x="9" y="35"/>
                    <a:pt x="2" y="27"/>
                    <a:pt x="2" y="18"/>
                  </a:cubicBezTo>
                  <a:cubicBezTo>
                    <a:pt x="2" y="9"/>
                    <a:pt x="9" y="2"/>
                    <a:pt x="18" y="2"/>
                  </a:cubicBezTo>
                  <a:cubicBezTo>
                    <a:pt x="28" y="2"/>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49" name="Freeform 164">
              <a:extLst>
                <a:ext uri="{FF2B5EF4-FFF2-40B4-BE49-F238E27FC236}">
                  <a16:creationId xmlns:a16="http://schemas.microsoft.com/office/drawing/2014/main" id="{E0224A51-A224-48D6-C817-49790D4E0E32}"/>
                </a:ext>
              </a:extLst>
            </p:cNvPr>
            <p:cNvSpPr>
              <a:spLocks noEditPoints="1"/>
            </p:cNvSpPr>
            <p:nvPr/>
          </p:nvSpPr>
          <p:spPr bwMode="auto">
            <a:xfrm>
              <a:off x="2827" y="3456"/>
              <a:ext cx="196" cy="190"/>
            </a:xfrm>
            <a:custGeom>
              <a:avLst/>
              <a:gdLst>
                <a:gd name="T0" fmla="*/ 35 w 35"/>
                <a:gd name="T1" fmla="*/ 17 h 34"/>
                <a:gd name="T2" fmla="*/ 17 w 35"/>
                <a:gd name="T3" fmla="*/ 0 h 34"/>
                <a:gd name="T4" fmla="*/ 0 w 35"/>
                <a:gd name="T5" fmla="*/ 17 h 34"/>
                <a:gd name="T6" fmla="*/ 17 w 35"/>
                <a:gd name="T7" fmla="*/ 34 h 34"/>
                <a:gd name="T8" fmla="*/ 35 w 35"/>
                <a:gd name="T9" fmla="*/ 17 h 34"/>
                <a:gd name="T10" fmla="*/ 33 w 35"/>
                <a:gd name="T11" fmla="*/ 17 h 34"/>
                <a:gd name="T12" fmla="*/ 17 w 35"/>
                <a:gd name="T13" fmla="*/ 33 h 34"/>
                <a:gd name="T14" fmla="*/ 2 w 35"/>
                <a:gd name="T15" fmla="*/ 17 h 34"/>
                <a:gd name="T16" fmla="*/ 17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8"/>
                    <a:pt x="27" y="0"/>
                    <a:pt x="17" y="0"/>
                  </a:cubicBezTo>
                  <a:cubicBezTo>
                    <a:pt x="8" y="0"/>
                    <a:pt x="0" y="8"/>
                    <a:pt x="0" y="17"/>
                  </a:cubicBezTo>
                  <a:cubicBezTo>
                    <a:pt x="0" y="27"/>
                    <a:pt x="8" y="34"/>
                    <a:pt x="17" y="34"/>
                  </a:cubicBezTo>
                  <a:cubicBezTo>
                    <a:pt x="27" y="34"/>
                    <a:pt x="35" y="27"/>
                    <a:pt x="35" y="17"/>
                  </a:cubicBezTo>
                  <a:close/>
                  <a:moveTo>
                    <a:pt x="33" y="17"/>
                  </a:moveTo>
                  <a:cubicBezTo>
                    <a:pt x="33" y="26"/>
                    <a:pt x="26" y="33"/>
                    <a:pt x="17" y="33"/>
                  </a:cubicBezTo>
                  <a:cubicBezTo>
                    <a:pt x="9" y="33"/>
                    <a:pt x="2" y="26"/>
                    <a:pt x="2" y="17"/>
                  </a:cubicBezTo>
                  <a:cubicBezTo>
                    <a:pt x="2" y="8"/>
                    <a:pt x="9" y="1"/>
                    <a:pt x="17" y="1"/>
                  </a:cubicBezTo>
                  <a:cubicBezTo>
                    <a:pt x="26" y="1"/>
                    <a:pt x="33" y="8"/>
                    <a:pt x="33" y="17"/>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0" name="Freeform 165">
              <a:extLst>
                <a:ext uri="{FF2B5EF4-FFF2-40B4-BE49-F238E27FC236}">
                  <a16:creationId xmlns:a16="http://schemas.microsoft.com/office/drawing/2014/main" id="{79CACCA6-6018-9547-5674-C1034EC993DF}"/>
                </a:ext>
              </a:extLst>
            </p:cNvPr>
            <p:cNvSpPr>
              <a:spLocks noEditPoints="1"/>
            </p:cNvSpPr>
            <p:nvPr/>
          </p:nvSpPr>
          <p:spPr bwMode="auto">
            <a:xfrm>
              <a:off x="2832" y="3462"/>
              <a:ext cx="185" cy="184"/>
            </a:xfrm>
            <a:custGeom>
              <a:avLst/>
              <a:gdLst>
                <a:gd name="T0" fmla="*/ 33 w 33"/>
                <a:gd name="T1" fmla="*/ 16 h 33"/>
                <a:gd name="T2" fmla="*/ 16 w 33"/>
                <a:gd name="T3" fmla="*/ 0 h 33"/>
                <a:gd name="T4" fmla="*/ 0 w 33"/>
                <a:gd name="T5" fmla="*/ 16 h 33"/>
                <a:gd name="T6" fmla="*/ 16 w 33"/>
                <a:gd name="T7" fmla="*/ 33 h 33"/>
                <a:gd name="T8" fmla="*/ 33 w 33"/>
                <a:gd name="T9" fmla="*/ 16 h 33"/>
                <a:gd name="T10" fmla="*/ 31 w 33"/>
                <a:gd name="T11" fmla="*/ 16 h 33"/>
                <a:gd name="T12" fmla="*/ 16 w 33"/>
                <a:gd name="T13" fmla="*/ 31 h 33"/>
                <a:gd name="T14" fmla="*/ 1 w 33"/>
                <a:gd name="T15" fmla="*/ 16 h 33"/>
                <a:gd name="T16" fmla="*/ 16 w 33"/>
                <a:gd name="T17" fmla="*/ 1 h 33"/>
                <a:gd name="T18" fmla="*/ 31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6"/>
                  </a:moveTo>
                  <a:cubicBezTo>
                    <a:pt x="33" y="7"/>
                    <a:pt x="26" y="0"/>
                    <a:pt x="16" y="0"/>
                  </a:cubicBezTo>
                  <a:cubicBezTo>
                    <a:pt x="7" y="0"/>
                    <a:pt x="0" y="7"/>
                    <a:pt x="0" y="16"/>
                  </a:cubicBezTo>
                  <a:cubicBezTo>
                    <a:pt x="0" y="25"/>
                    <a:pt x="7" y="33"/>
                    <a:pt x="16" y="33"/>
                  </a:cubicBezTo>
                  <a:cubicBezTo>
                    <a:pt x="26" y="33"/>
                    <a:pt x="33" y="25"/>
                    <a:pt x="33" y="16"/>
                  </a:cubicBezTo>
                  <a:close/>
                  <a:moveTo>
                    <a:pt x="31" y="16"/>
                  </a:moveTo>
                  <a:cubicBezTo>
                    <a:pt x="31" y="24"/>
                    <a:pt x="25" y="31"/>
                    <a:pt x="16" y="31"/>
                  </a:cubicBezTo>
                  <a:cubicBezTo>
                    <a:pt x="8" y="31"/>
                    <a:pt x="1" y="24"/>
                    <a:pt x="1" y="16"/>
                  </a:cubicBezTo>
                  <a:cubicBezTo>
                    <a:pt x="1" y="8"/>
                    <a:pt x="8" y="1"/>
                    <a:pt x="16" y="1"/>
                  </a:cubicBezTo>
                  <a:cubicBezTo>
                    <a:pt x="25" y="1"/>
                    <a:pt x="31" y="8"/>
                    <a:pt x="31" y="16"/>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1" name="Freeform 166">
              <a:extLst>
                <a:ext uri="{FF2B5EF4-FFF2-40B4-BE49-F238E27FC236}">
                  <a16:creationId xmlns:a16="http://schemas.microsoft.com/office/drawing/2014/main" id="{B8613D56-FF6B-D82A-3862-6E152FE8286A}"/>
                </a:ext>
              </a:extLst>
            </p:cNvPr>
            <p:cNvSpPr>
              <a:spLocks noEditPoints="1"/>
            </p:cNvSpPr>
            <p:nvPr/>
          </p:nvSpPr>
          <p:spPr bwMode="auto">
            <a:xfrm>
              <a:off x="2838" y="3462"/>
              <a:ext cx="173" cy="179"/>
            </a:xfrm>
            <a:custGeom>
              <a:avLst/>
              <a:gdLst>
                <a:gd name="T0" fmla="*/ 31 w 31"/>
                <a:gd name="T1" fmla="*/ 16 h 32"/>
                <a:gd name="T2" fmla="*/ 15 w 31"/>
                <a:gd name="T3" fmla="*/ 0 h 32"/>
                <a:gd name="T4" fmla="*/ 0 w 31"/>
                <a:gd name="T5" fmla="*/ 16 h 32"/>
                <a:gd name="T6" fmla="*/ 15 w 31"/>
                <a:gd name="T7" fmla="*/ 32 h 32"/>
                <a:gd name="T8" fmla="*/ 31 w 31"/>
                <a:gd name="T9" fmla="*/ 16 h 32"/>
                <a:gd name="T10" fmla="*/ 30 w 31"/>
                <a:gd name="T11" fmla="*/ 16 h 32"/>
                <a:gd name="T12" fmla="*/ 15 w 31"/>
                <a:gd name="T13" fmla="*/ 30 h 32"/>
                <a:gd name="T14" fmla="*/ 1 w 31"/>
                <a:gd name="T15" fmla="*/ 16 h 32"/>
                <a:gd name="T16" fmla="*/ 15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5" y="0"/>
                  </a:cubicBezTo>
                  <a:cubicBezTo>
                    <a:pt x="7" y="0"/>
                    <a:pt x="0" y="7"/>
                    <a:pt x="0" y="16"/>
                  </a:cubicBezTo>
                  <a:cubicBezTo>
                    <a:pt x="0" y="25"/>
                    <a:pt x="7" y="32"/>
                    <a:pt x="15" y="32"/>
                  </a:cubicBezTo>
                  <a:cubicBezTo>
                    <a:pt x="24" y="32"/>
                    <a:pt x="31" y="25"/>
                    <a:pt x="31" y="16"/>
                  </a:cubicBezTo>
                  <a:close/>
                  <a:moveTo>
                    <a:pt x="30" y="16"/>
                  </a:moveTo>
                  <a:cubicBezTo>
                    <a:pt x="30" y="24"/>
                    <a:pt x="23" y="30"/>
                    <a:pt x="15" y="30"/>
                  </a:cubicBezTo>
                  <a:cubicBezTo>
                    <a:pt x="8" y="30"/>
                    <a:pt x="1" y="24"/>
                    <a:pt x="1" y="16"/>
                  </a:cubicBezTo>
                  <a:cubicBezTo>
                    <a:pt x="1" y="8"/>
                    <a:pt x="8" y="2"/>
                    <a:pt x="15" y="2"/>
                  </a:cubicBezTo>
                  <a:cubicBezTo>
                    <a:pt x="23"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2" name="Freeform 167">
              <a:extLst>
                <a:ext uri="{FF2B5EF4-FFF2-40B4-BE49-F238E27FC236}">
                  <a16:creationId xmlns:a16="http://schemas.microsoft.com/office/drawing/2014/main" id="{DB306919-3FFC-C4DE-7705-E1A2541E3CD4}"/>
                </a:ext>
              </a:extLst>
            </p:cNvPr>
            <p:cNvSpPr>
              <a:spLocks noEditPoints="1"/>
            </p:cNvSpPr>
            <p:nvPr/>
          </p:nvSpPr>
          <p:spPr bwMode="auto">
            <a:xfrm>
              <a:off x="2838" y="3467"/>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2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2"/>
                    <a:pt x="15" y="2"/>
                  </a:cubicBezTo>
                  <a:cubicBezTo>
                    <a:pt x="23" y="2"/>
                    <a:pt x="29" y="8"/>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3" name="Freeform 168">
              <a:extLst>
                <a:ext uri="{FF2B5EF4-FFF2-40B4-BE49-F238E27FC236}">
                  <a16:creationId xmlns:a16="http://schemas.microsoft.com/office/drawing/2014/main" id="{4A834984-873C-2671-3B91-1CB176AE83C9}"/>
                </a:ext>
              </a:extLst>
            </p:cNvPr>
            <p:cNvSpPr>
              <a:spLocks noEditPoints="1"/>
            </p:cNvSpPr>
            <p:nvPr/>
          </p:nvSpPr>
          <p:spPr bwMode="auto">
            <a:xfrm>
              <a:off x="2844" y="3473"/>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2 w 29"/>
                <a:gd name="T15" fmla="*/ 14 h 28"/>
                <a:gd name="T16" fmla="*/ 14 w 29"/>
                <a:gd name="T17" fmla="*/ 2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7" y="0"/>
                    <a:pt x="0" y="6"/>
                    <a:pt x="0" y="14"/>
                  </a:cubicBezTo>
                  <a:cubicBezTo>
                    <a:pt x="0" y="22"/>
                    <a:pt x="7" y="28"/>
                    <a:pt x="14" y="28"/>
                  </a:cubicBezTo>
                  <a:cubicBezTo>
                    <a:pt x="22" y="28"/>
                    <a:pt x="29" y="22"/>
                    <a:pt x="29" y="14"/>
                  </a:cubicBezTo>
                  <a:close/>
                  <a:moveTo>
                    <a:pt x="27" y="14"/>
                  </a:moveTo>
                  <a:cubicBezTo>
                    <a:pt x="27" y="21"/>
                    <a:pt x="21" y="27"/>
                    <a:pt x="14" y="27"/>
                  </a:cubicBezTo>
                  <a:cubicBezTo>
                    <a:pt x="7" y="27"/>
                    <a:pt x="2" y="21"/>
                    <a:pt x="2" y="14"/>
                  </a:cubicBezTo>
                  <a:cubicBezTo>
                    <a:pt x="2" y="7"/>
                    <a:pt x="7" y="2"/>
                    <a:pt x="14" y="2"/>
                  </a:cubicBezTo>
                  <a:cubicBezTo>
                    <a:pt x="21" y="2"/>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4" name="Freeform 169">
              <a:extLst>
                <a:ext uri="{FF2B5EF4-FFF2-40B4-BE49-F238E27FC236}">
                  <a16:creationId xmlns:a16="http://schemas.microsoft.com/office/drawing/2014/main" id="{DBAAB8A5-6FE2-7EBA-64AB-FD38538DF95B}"/>
                </a:ext>
              </a:extLst>
            </p:cNvPr>
            <p:cNvSpPr>
              <a:spLocks noEditPoints="1"/>
            </p:cNvSpPr>
            <p:nvPr/>
          </p:nvSpPr>
          <p:spPr bwMode="auto">
            <a:xfrm>
              <a:off x="2849" y="3479"/>
              <a:ext cx="151" cy="151"/>
            </a:xfrm>
            <a:custGeom>
              <a:avLst/>
              <a:gdLst>
                <a:gd name="T0" fmla="*/ 27 w 27"/>
                <a:gd name="T1" fmla="*/ 13 h 27"/>
                <a:gd name="T2" fmla="*/ 13 w 27"/>
                <a:gd name="T3" fmla="*/ 0 h 27"/>
                <a:gd name="T4" fmla="*/ 0 w 27"/>
                <a:gd name="T5" fmla="*/ 13 h 27"/>
                <a:gd name="T6" fmla="*/ 13 w 27"/>
                <a:gd name="T7" fmla="*/ 27 h 27"/>
                <a:gd name="T8" fmla="*/ 27 w 27"/>
                <a:gd name="T9" fmla="*/ 13 h 27"/>
                <a:gd name="T10" fmla="*/ 25 w 27"/>
                <a:gd name="T11" fmla="*/ 13 h 27"/>
                <a:gd name="T12" fmla="*/ 13 w 27"/>
                <a:gd name="T13" fmla="*/ 25 h 27"/>
                <a:gd name="T14" fmla="*/ 2 w 27"/>
                <a:gd name="T15" fmla="*/ 13 h 27"/>
                <a:gd name="T16" fmla="*/ 13 w 27"/>
                <a:gd name="T17" fmla="*/ 1 h 27"/>
                <a:gd name="T18" fmla="*/ 25 w 27"/>
                <a:gd name="T1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3"/>
                  </a:moveTo>
                  <a:cubicBezTo>
                    <a:pt x="27" y="6"/>
                    <a:pt x="21" y="0"/>
                    <a:pt x="13" y="0"/>
                  </a:cubicBezTo>
                  <a:cubicBezTo>
                    <a:pt x="6" y="0"/>
                    <a:pt x="0" y="6"/>
                    <a:pt x="0" y="13"/>
                  </a:cubicBezTo>
                  <a:cubicBezTo>
                    <a:pt x="0" y="21"/>
                    <a:pt x="6" y="27"/>
                    <a:pt x="13" y="27"/>
                  </a:cubicBezTo>
                  <a:cubicBezTo>
                    <a:pt x="21" y="27"/>
                    <a:pt x="27" y="21"/>
                    <a:pt x="27" y="13"/>
                  </a:cubicBezTo>
                  <a:close/>
                  <a:moveTo>
                    <a:pt x="25" y="13"/>
                  </a:moveTo>
                  <a:cubicBezTo>
                    <a:pt x="25" y="20"/>
                    <a:pt x="20" y="25"/>
                    <a:pt x="13" y="25"/>
                  </a:cubicBezTo>
                  <a:cubicBezTo>
                    <a:pt x="7" y="25"/>
                    <a:pt x="2" y="20"/>
                    <a:pt x="2" y="13"/>
                  </a:cubicBezTo>
                  <a:cubicBezTo>
                    <a:pt x="2" y="7"/>
                    <a:pt x="7" y="1"/>
                    <a:pt x="13" y="1"/>
                  </a:cubicBezTo>
                  <a:cubicBezTo>
                    <a:pt x="20" y="1"/>
                    <a:pt x="25" y="7"/>
                    <a:pt x="25" y="13"/>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5" name="Freeform 170">
              <a:extLst>
                <a:ext uri="{FF2B5EF4-FFF2-40B4-BE49-F238E27FC236}">
                  <a16:creationId xmlns:a16="http://schemas.microsoft.com/office/drawing/2014/main" id="{F4367920-3DA2-BCE6-2105-B0848EA9C4D7}"/>
                </a:ext>
              </a:extLst>
            </p:cNvPr>
            <p:cNvSpPr>
              <a:spLocks noEditPoints="1"/>
            </p:cNvSpPr>
            <p:nvPr/>
          </p:nvSpPr>
          <p:spPr bwMode="auto">
            <a:xfrm>
              <a:off x="2855" y="3484"/>
              <a:ext cx="140" cy="140"/>
            </a:xfrm>
            <a:custGeom>
              <a:avLst/>
              <a:gdLst>
                <a:gd name="T0" fmla="*/ 25 w 25"/>
                <a:gd name="T1" fmla="*/ 12 h 25"/>
                <a:gd name="T2" fmla="*/ 12 w 25"/>
                <a:gd name="T3" fmla="*/ 0 h 25"/>
                <a:gd name="T4" fmla="*/ 0 w 25"/>
                <a:gd name="T5" fmla="*/ 12 h 25"/>
                <a:gd name="T6" fmla="*/ 12 w 25"/>
                <a:gd name="T7" fmla="*/ 25 h 25"/>
                <a:gd name="T8" fmla="*/ 25 w 25"/>
                <a:gd name="T9" fmla="*/ 12 h 25"/>
                <a:gd name="T10" fmla="*/ 23 w 25"/>
                <a:gd name="T11" fmla="*/ 12 h 25"/>
                <a:gd name="T12" fmla="*/ 12 w 25"/>
                <a:gd name="T13" fmla="*/ 23 h 25"/>
                <a:gd name="T14" fmla="*/ 1 w 25"/>
                <a:gd name="T15" fmla="*/ 12 h 25"/>
                <a:gd name="T16" fmla="*/ 12 w 25"/>
                <a:gd name="T17" fmla="*/ 1 h 25"/>
                <a:gd name="T18" fmla="*/ 23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5"/>
                    <a:pt x="19" y="0"/>
                    <a:pt x="12" y="0"/>
                  </a:cubicBezTo>
                  <a:cubicBezTo>
                    <a:pt x="5" y="0"/>
                    <a:pt x="0" y="5"/>
                    <a:pt x="0" y="12"/>
                  </a:cubicBezTo>
                  <a:cubicBezTo>
                    <a:pt x="0" y="19"/>
                    <a:pt x="5" y="25"/>
                    <a:pt x="12" y="25"/>
                  </a:cubicBezTo>
                  <a:cubicBezTo>
                    <a:pt x="19" y="25"/>
                    <a:pt x="25" y="19"/>
                    <a:pt x="25" y="12"/>
                  </a:cubicBezTo>
                  <a:close/>
                  <a:moveTo>
                    <a:pt x="23" y="12"/>
                  </a:moveTo>
                  <a:cubicBezTo>
                    <a:pt x="23" y="18"/>
                    <a:pt x="18" y="23"/>
                    <a:pt x="12" y="23"/>
                  </a:cubicBezTo>
                  <a:cubicBezTo>
                    <a:pt x="6" y="23"/>
                    <a:pt x="1" y="18"/>
                    <a:pt x="1" y="12"/>
                  </a:cubicBezTo>
                  <a:cubicBezTo>
                    <a:pt x="1" y="6"/>
                    <a:pt x="6" y="1"/>
                    <a:pt x="12" y="1"/>
                  </a:cubicBezTo>
                  <a:cubicBezTo>
                    <a:pt x="18" y="1"/>
                    <a:pt x="23" y="6"/>
                    <a:pt x="23" y="12"/>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6" name="Freeform 171">
              <a:extLst>
                <a:ext uri="{FF2B5EF4-FFF2-40B4-BE49-F238E27FC236}">
                  <a16:creationId xmlns:a16="http://schemas.microsoft.com/office/drawing/2014/main" id="{E08160E0-DCC6-40DB-7FA4-2A28C32BEB80}"/>
                </a:ext>
              </a:extLst>
            </p:cNvPr>
            <p:cNvSpPr>
              <a:spLocks noEditPoints="1"/>
            </p:cNvSpPr>
            <p:nvPr/>
          </p:nvSpPr>
          <p:spPr bwMode="auto">
            <a:xfrm>
              <a:off x="2860" y="3484"/>
              <a:ext cx="129" cy="134"/>
            </a:xfrm>
            <a:custGeom>
              <a:avLst/>
              <a:gdLst>
                <a:gd name="T0" fmla="*/ 23 w 23"/>
                <a:gd name="T1" fmla="*/ 12 h 24"/>
                <a:gd name="T2" fmla="*/ 11 w 23"/>
                <a:gd name="T3" fmla="*/ 0 h 24"/>
                <a:gd name="T4" fmla="*/ 0 w 23"/>
                <a:gd name="T5" fmla="*/ 12 h 24"/>
                <a:gd name="T6" fmla="*/ 11 w 23"/>
                <a:gd name="T7" fmla="*/ 24 h 24"/>
                <a:gd name="T8" fmla="*/ 23 w 23"/>
                <a:gd name="T9" fmla="*/ 12 h 24"/>
                <a:gd name="T10" fmla="*/ 22 w 23"/>
                <a:gd name="T11" fmla="*/ 12 h 24"/>
                <a:gd name="T12" fmla="*/ 11 w 23"/>
                <a:gd name="T13" fmla="*/ 22 h 24"/>
                <a:gd name="T14" fmla="*/ 1 w 23"/>
                <a:gd name="T15" fmla="*/ 12 h 24"/>
                <a:gd name="T16" fmla="*/ 11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6"/>
                    <a:pt x="18" y="0"/>
                    <a:pt x="11" y="0"/>
                  </a:cubicBezTo>
                  <a:cubicBezTo>
                    <a:pt x="5" y="0"/>
                    <a:pt x="0" y="6"/>
                    <a:pt x="0" y="12"/>
                  </a:cubicBezTo>
                  <a:cubicBezTo>
                    <a:pt x="0" y="19"/>
                    <a:pt x="5" y="24"/>
                    <a:pt x="11" y="24"/>
                  </a:cubicBezTo>
                  <a:cubicBezTo>
                    <a:pt x="18" y="24"/>
                    <a:pt x="23" y="19"/>
                    <a:pt x="23" y="12"/>
                  </a:cubicBezTo>
                  <a:close/>
                  <a:moveTo>
                    <a:pt x="22" y="12"/>
                  </a:moveTo>
                  <a:cubicBezTo>
                    <a:pt x="22" y="18"/>
                    <a:pt x="17" y="22"/>
                    <a:pt x="11" y="22"/>
                  </a:cubicBezTo>
                  <a:cubicBezTo>
                    <a:pt x="6" y="22"/>
                    <a:pt x="1" y="18"/>
                    <a:pt x="1" y="12"/>
                  </a:cubicBezTo>
                  <a:cubicBezTo>
                    <a:pt x="1" y="6"/>
                    <a:pt x="6" y="2"/>
                    <a:pt x="11"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7" name="Freeform 172">
              <a:extLst>
                <a:ext uri="{FF2B5EF4-FFF2-40B4-BE49-F238E27FC236}">
                  <a16:creationId xmlns:a16="http://schemas.microsoft.com/office/drawing/2014/main" id="{67A5C45A-B976-24EF-A61D-62C92F4BA76B}"/>
                </a:ext>
              </a:extLst>
            </p:cNvPr>
            <p:cNvSpPr>
              <a:spLocks noEditPoints="1"/>
            </p:cNvSpPr>
            <p:nvPr/>
          </p:nvSpPr>
          <p:spPr bwMode="auto">
            <a:xfrm>
              <a:off x="2860" y="349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2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7" y="21"/>
                    <a:pt x="11" y="21"/>
                  </a:cubicBezTo>
                  <a:cubicBezTo>
                    <a:pt x="6" y="21"/>
                    <a:pt x="2" y="16"/>
                    <a:pt x="2" y="11"/>
                  </a:cubicBezTo>
                  <a:cubicBezTo>
                    <a:pt x="2" y="6"/>
                    <a:pt x="6" y="2"/>
                    <a:pt x="11" y="2"/>
                  </a:cubicBezTo>
                  <a:cubicBezTo>
                    <a:pt x="17" y="2"/>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8" name="Freeform 173">
              <a:extLst>
                <a:ext uri="{FF2B5EF4-FFF2-40B4-BE49-F238E27FC236}">
                  <a16:creationId xmlns:a16="http://schemas.microsoft.com/office/drawing/2014/main" id="{D55DE9CB-EDB8-A987-CC6C-976A87022A86}"/>
                </a:ext>
              </a:extLst>
            </p:cNvPr>
            <p:cNvSpPr>
              <a:spLocks noEditPoints="1"/>
            </p:cNvSpPr>
            <p:nvPr/>
          </p:nvSpPr>
          <p:spPr bwMode="auto">
            <a:xfrm>
              <a:off x="2866" y="3495"/>
              <a:ext cx="117" cy="112"/>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2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5" y="0"/>
                    <a:pt x="0" y="4"/>
                    <a:pt x="0" y="10"/>
                  </a:cubicBezTo>
                  <a:cubicBezTo>
                    <a:pt x="0" y="16"/>
                    <a:pt x="5" y="20"/>
                    <a:pt x="10" y="20"/>
                  </a:cubicBezTo>
                  <a:cubicBezTo>
                    <a:pt x="16" y="20"/>
                    <a:pt x="21" y="16"/>
                    <a:pt x="21" y="10"/>
                  </a:cubicBezTo>
                  <a:close/>
                  <a:moveTo>
                    <a:pt x="19" y="10"/>
                  </a:moveTo>
                  <a:cubicBezTo>
                    <a:pt x="19" y="15"/>
                    <a:pt x="15" y="19"/>
                    <a:pt x="10" y="19"/>
                  </a:cubicBezTo>
                  <a:cubicBezTo>
                    <a:pt x="6" y="19"/>
                    <a:pt x="2" y="15"/>
                    <a:pt x="2" y="10"/>
                  </a:cubicBezTo>
                  <a:cubicBezTo>
                    <a:pt x="2" y="5"/>
                    <a:pt x="6"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59" name="Freeform 174">
              <a:extLst>
                <a:ext uri="{FF2B5EF4-FFF2-40B4-BE49-F238E27FC236}">
                  <a16:creationId xmlns:a16="http://schemas.microsoft.com/office/drawing/2014/main" id="{CD200A22-B8B1-7518-BD75-8E6D56A9B172}"/>
                </a:ext>
              </a:extLst>
            </p:cNvPr>
            <p:cNvSpPr>
              <a:spLocks noEditPoints="1"/>
            </p:cNvSpPr>
            <p:nvPr/>
          </p:nvSpPr>
          <p:spPr bwMode="auto">
            <a:xfrm>
              <a:off x="2872" y="3501"/>
              <a:ext cx="106" cy="106"/>
            </a:xfrm>
            <a:custGeom>
              <a:avLst/>
              <a:gdLst>
                <a:gd name="T0" fmla="*/ 19 w 19"/>
                <a:gd name="T1" fmla="*/ 9 h 19"/>
                <a:gd name="T2" fmla="*/ 9 w 19"/>
                <a:gd name="T3" fmla="*/ 0 h 19"/>
                <a:gd name="T4" fmla="*/ 0 w 19"/>
                <a:gd name="T5" fmla="*/ 9 h 19"/>
                <a:gd name="T6" fmla="*/ 9 w 19"/>
                <a:gd name="T7" fmla="*/ 19 h 19"/>
                <a:gd name="T8" fmla="*/ 19 w 19"/>
                <a:gd name="T9" fmla="*/ 9 h 19"/>
                <a:gd name="T10" fmla="*/ 17 w 19"/>
                <a:gd name="T11" fmla="*/ 9 h 19"/>
                <a:gd name="T12" fmla="*/ 9 w 19"/>
                <a:gd name="T13" fmla="*/ 17 h 19"/>
                <a:gd name="T14" fmla="*/ 1 w 19"/>
                <a:gd name="T15" fmla="*/ 9 h 19"/>
                <a:gd name="T16" fmla="*/ 9 w 19"/>
                <a:gd name="T17" fmla="*/ 1 h 19"/>
                <a:gd name="T18" fmla="*/ 17 w 19"/>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9"/>
                  </a:moveTo>
                  <a:cubicBezTo>
                    <a:pt x="19" y="4"/>
                    <a:pt x="15" y="0"/>
                    <a:pt x="9" y="0"/>
                  </a:cubicBezTo>
                  <a:cubicBezTo>
                    <a:pt x="4" y="0"/>
                    <a:pt x="0" y="4"/>
                    <a:pt x="0" y="9"/>
                  </a:cubicBezTo>
                  <a:cubicBezTo>
                    <a:pt x="0" y="14"/>
                    <a:pt x="4" y="19"/>
                    <a:pt x="9" y="19"/>
                  </a:cubicBezTo>
                  <a:cubicBezTo>
                    <a:pt x="15" y="19"/>
                    <a:pt x="19" y="14"/>
                    <a:pt x="19" y="9"/>
                  </a:cubicBezTo>
                  <a:close/>
                  <a:moveTo>
                    <a:pt x="17" y="9"/>
                  </a:moveTo>
                  <a:cubicBezTo>
                    <a:pt x="17" y="13"/>
                    <a:pt x="14" y="17"/>
                    <a:pt x="9" y="17"/>
                  </a:cubicBezTo>
                  <a:cubicBezTo>
                    <a:pt x="5" y="17"/>
                    <a:pt x="1" y="13"/>
                    <a:pt x="1" y="9"/>
                  </a:cubicBezTo>
                  <a:cubicBezTo>
                    <a:pt x="1" y="5"/>
                    <a:pt x="5" y="1"/>
                    <a:pt x="9" y="1"/>
                  </a:cubicBezTo>
                  <a:cubicBezTo>
                    <a:pt x="14" y="1"/>
                    <a:pt x="17" y="5"/>
                    <a:pt x="17" y="9"/>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0" name="Freeform 175">
              <a:extLst>
                <a:ext uri="{FF2B5EF4-FFF2-40B4-BE49-F238E27FC236}">
                  <a16:creationId xmlns:a16="http://schemas.microsoft.com/office/drawing/2014/main" id="{37FD744B-2BDB-F7AE-4A6B-54BD19C8BFC6}"/>
                </a:ext>
              </a:extLst>
            </p:cNvPr>
            <p:cNvSpPr>
              <a:spLocks noEditPoints="1"/>
            </p:cNvSpPr>
            <p:nvPr/>
          </p:nvSpPr>
          <p:spPr bwMode="auto">
            <a:xfrm>
              <a:off x="2877" y="3501"/>
              <a:ext cx="95" cy="101"/>
            </a:xfrm>
            <a:custGeom>
              <a:avLst/>
              <a:gdLst>
                <a:gd name="T0" fmla="*/ 17 w 17"/>
                <a:gd name="T1" fmla="*/ 9 h 18"/>
                <a:gd name="T2" fmla="*/ 8 w 17"/>
                <a:gd name="T3" fmla="*/ 0 h 18"/>
                <a:gd name="T4" fmla="*/ 0 w 17"/>
                <a:gd name="T5" fmla="*/ 9 h 18"/>
                <a:gd name="T6" fmla="*/ 8 w 17"/>
                <a:gd name="T7" fmla="*/ 18 h 18"/>
                <a:gd name="T8" fmla="*/ 17 w 17"/>
                <a:gd name="T9" fmla="*/ 9 h 18"/>
                <a:gd name="T10" fmla="*/ 15 w 17"/>
                <a:gd name="T11" fmla="*/ 9 h 18"/>
                <a:gd name="T12" fmla="*/ 8 w 17"/>
                <a:gd name="T13" fmla="*/ 16 h 18"/>
                <a:gd name="T14" fmla="*/ 1 w 17"/>
                <a:gd name="T15" fmla="*/ 9 h 18"/>
                <a:gd name="T16" fmla="*/ 8 w 17"/>
                <a:gd name="T17" fmla="*/ 2 h 18"/>
                <a:gd name="T18" fmla="*/ 15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8" y="0"/>
                  </a:cubicBezTo>
                  <a:cubicBezTo>
                    <a:pt x="4" y="0"/>
                    <a:pt x="0" y="4"/>
                    <a:pt x="0" y="9"/>
                  </a:cubicBezTo>
                  <a:cubicBezTo>
                    <a:pt x="0" y="14"/>
                    <a:pt x="4" y="18"/>
                    <a:pt x="8" y="18"/>
                  </a:cubicBezTo>
                  <a:cubicBezTo>
                    <a:pt x="13" y="18"/>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1" name="Freeform 176">
              <a:extLst>
                <a:ext uri="{FF2B5EF4-FFF2-40B4-BE49-F238E27FC236}">
                  <a16:creationId xmlns:a16="http://schemas.microsoft.com/office/drawing/2014/main" id="{1FABC915-1DA5-B691-B3C6-6ECEED70E77E}"/>
                </a:ext>
              </a:extLst>
            </p:cNvPr>
            <p:cNvSpPr>
              <a:spLocks noEditPoints="1"/>
            </p:cNvSpPr>
            <p:nvPr/>
          </p:nvSpPr>
          <p:spPr bwMode="auto">
            <a:xfrm>
              <a:off x="2877" y="3507"/>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2" name="Freeform 177">
              <a:extLst>
                <a:ext uri="{FF2B5EF4-FFF2-40B4-BE49-F238E27FC236}">
                  <a16:creationId xmlns:a16="http://schemas.microsoft.com/office/drawing/2014/main" id="{86CABF60-1173-34EB-5DF7-C0EFA26E11D2}"/>
                </a:ext>
              </a:extLst>
            </p:cNvPr>
            <p:cNvSpPr>
              <a:spLocks noEditPoints="1"/>
            </p:cNvSpPr>
            <p:nvPr/>
          </p:nvSpPr>
          <p:spPr bwMode="auto">
            <a:xfrm>
              <a:off x="2883" y="3512"/>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2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2"/>
                    <a:pt x="7" y="2"/>
                  </a:cubicBezTo>
                  <a:cubicBezTo>
                    <a:pt x="10" y="2"/>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3" name="Freeform 178">
              <a:extLst>
                <a:ext uri="{FF2B5EF4-FFF2-40B4-BE49-F238E27FC236}">
                  <a16:creationId xmlns:a16="http://schemas.microsoft.com/office/drawing/2014/main" id="{1D0B423E-BC1F-28CD-7986-F17DA3AF4800}"/>
                </a:ext>
              </a:extLst>
            </p:cNvPr>
            <p:cNvSpPr>
              <a:spLocks noEditPoints="1"/>
            </p:cNvSpPr>
            <p:nvPr/>
          </p:nvSpPr>
          <p:spPr bwMode="auto">
            <a:xfrm>
              <a:off x="2888" y="3518"/>
              <a:ext cx="73"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2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4" y="11"/>
                    <a:pt x="2" y="9"/>
                    <a:pt x="2" y="6"/>
                  </a:cubicBezTo>
                  <a:cubicBezTo>
                    <a:pt x="2" y="4"/>
                    <a:pt x="4" y="1"/>
                    <a:pt x="6" y="1"/>
                  </a:cubicBezTo>
                  <a:cubicBezTo>
                    <a:pt x="9" y="1"/>
                    <a:pt x="11" y="4"/>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4" name="Freeform 179">
              <a:extLst>
                <a:ext uri="{FF2B5EF4-FFF2-40B4-BE49-F238E27FC236}">
                  <a16:creationId xmlns:a16="http://schemas.microsoft.com/office/drawing/2014/main" id="{E7BA1F2D-DEA0-A9B6-385C-F00CEFE95450}"/>
                </a:ext>
              </a:extLst>
            </p:cNvPr>
            <p:cNvSpPr>
              <a:spLocks noEditPoints="1"/>
            </p:cNvSpPr>
            <p:nvPr/>
          </p:nvSpPr>
          <p:spPr bwMode="auto">
            <a:xfrm>
              <a:off x="2894" y="3523"/>
              <a:ext cx="61" cy="62"/>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9 w 11"/>
                <a:gd name="T11" fmla="*/ 5 h 11"/>
                <a:gd name="T12" fmla="*/ 5 w 11"/>
                <a:gd name="T13" fmla="*/ 9 h 11"/>
                <a:gd name="T14" fmla="*/ 1 w 11"/>
                <a:gd name="T15" fmla="*/ 5 h 11"/>
                <a:gd name="T16" fmla="*/ 5 w 11"/>
                <a:gd name="T17" fmla="*/ 1 h 11"/>
                <a:gd name="T18" fmla="*/ 9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9" y="5"/>
                  </a:moveTo>
                  <a:cubicBezTo>
                    <a:pt x="9" y="7"/>
                    <a:pt x="8" y="9"/>
                    <a:pt x="5" y="9"/>
                  </a:cubicBezTo>
                  <a:cubicBezTo>
                    <a:pt x="3" y="9"/>
                    <a:pt x="1" y="7"/>
                    <a:pt x="1" y="5"/>
                  </a:cubicBezTo>
                  <a:cubicBezTo>
                    <a:pt x="1" y="3"/>
                    <a:pt x="3" y="1"/>
                    <a:pt x="5" y="1"/>
                  </a:cubicBezTo>
                  <a:cubicBezTo>
                    <a:pt x="8" y="1"/>
                    <a:pt x="9" y="3"/>
                    <a:pt x="9" y="5"/>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5" name="Freeform 180">
              <a:extLst>
                <a:ext uri="{FF2B5EF4-FFF2-40B4-BE49-F238E27FC236}">
                  <a16:creationId xmlns:a16="http://schemas.microsoft.com/office/drawing/2014/main" id="{70D7560A-793B-CBE2-4B34-20F24C9DD085}"/>
                </a:ext>
              </a:extLst>
            </p:cNvPr>
            <p:cNvSpPr>
              <a:spLocks noEditPoints="1"/>
            </p:cNvSpPr>
            <p:nvPr/>
          </p:nvSpPr>
          <p:spPr bwMode="auto">
            <a:xfrm>
              <a:off x="2900" y="3523"/>
              <a:ext cx="50" cy="56"/>
            </a:xfrm>
            <a:custGeom>
              <a:avLst/>
              <a:gdLst>
                <a:gd name="T0" fmla="*/ 9 w 9"/>
                <a:gd name="T1" fmla="*/ 5 h 10"/>
                <a:gd name="T2" fmla="*/ 4 w 9"/>
                <a:gd name="T3" fmla="*/ 0 h 10"/>
                <a:gd name="T4" fmla="*/ 0 w 9"/>
                <a:gd name="T5" fmla="*/ 5 h 10"/>
                <a:gd name="T6" fmla="*/ 4 w 9"/>
                <a:gd name="T7" fmla="*/ 10 h 10"/>
                <a:gd name="T8" fmla="*/ 9 w 9"/>
                <a:gd name="T9" fmla="*/ 5 h 10"/>
                <a:gd name="T10" fmla="*/ 8 w 9"/>
                <a:gd name="T11" fmla="*/ 5 h 10"/>
                <a:gd name="T12" fmla="*/ 4 w 9"/>
                <a:gd name="T13" fmla="*/ 8 h 10"/>
                <a:gd name="T14" fmla="*/ 1 w 9"/>
                <a:gd name="T15" fmla="*/ 5 h 10"/>
                <a:gd name="T16" fmla="*/ 4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3"/>
                    <a:pt x="7" y="0"/>
                    <a:pt x="4" y="0"/>
                  </a:cubicBezTo>
                  <a:cubicBezTo>
                    <a:pt x="2" y="0"/>
                    <a:pt x="0" y="3"/>
                    <a:pt x="0" y="5"/>
                  </a:cubicBezTo>
                  <a:cubicBezTo>
                    <a:pt x="0" y="8"/>
                    <a:pt x="2" y="10"/>
                    <a:pt x="4" y="10"/>
                  </a:cubicBezTo>
                  <a:cubicBezTo>
                    <a:pt x="7" y="10"/>
                    <a:pt x="9" y="8"/>
                    <a:pt x="9" y="5"/>
                  </a:cubicBezTo>
                  <a:close/>
                  <a:moveTo>
                    <a:pt x="8" y="5"/>
                  </a:moveTo>
                  <a:cubicBezTo>
                    <a:pt x="8" y="7"/>
                    <a:pt x="6" y="8"/>
                    <a:pt x="4" y="8"/>
                  </a:cubicBezTo>
                  <a:cubicBezTo>
                    <a:pt x="3" y="8"/>
                    <a:pt x="1" y="7"/>
                    <a:pt x="1" y="5"/>
                  </a:cubicBezTo>
                  <a:cubicBezTo>
                    <a:pt x="1" y="3"/>
                    <a:pt x="3" y="2"/>
                    <a:pt x="4"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6" name="Freeform 181">
              <a:extLst>
                <a:ext uri="{FF2B5EF4-FFF2-40B4-BE49-F238E27FC236}">
                  <a16:creationId xmlns:a16="http://schemas.microsoft.com/office/drawing/2014/main" id="{342B22DD-2FCD-6071-8383-BF40BA3C125F}"/>
                </a:ext>
              </a:extLst>
            </p:cNvPr>
            <p:cNvSpPr>
              <a:spLocks noEditPoints="1"/>
            </p:cNvSpPr>
            <p:nvPr/>
          </p:nvSpPr>
          <p:spPr bwMode="auto">
            <a:xfrm>
              <a:off x="2900" y="3529"/>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7" y="0"/>
                    <a:pt x="4" y="0"/>
                  </a:cubicBezTo>
                  <a:cubicBezTo>
                    <a:pt x="2" y="0"/>
                    <a:pt x="0" y="2"/>
                    <a:pt x="0" y="4"/>
                  </a:cubicBezTo>
                  <a:cubicBezTo>
                    <a:pt x="0" y="6"/>
                    <a:pt x="2" y="8"/>
                    <a:pt x="4" y="8"/>
                  </a:cubicBezTo>
                  <a:cubicBezTo>
                    <a:pt x="7" y="8"/>
                    <a:pt x="8" y="6"/>
                    <a:pt x="8" y="4"/>
                  </a:cubicBezTo>
                  <a:close/>
                  <a:moveTo>
                    <a:pt x="7" y="4"/>
                  </a:moveTo>
                  <a:cubicBezTo>
                    <a:pt x="7" y="5"/>
                    <a:pt x="6" y="6"/>
                    <a:pt x="4" y="6"/>
                  </a:cubicBezTo>
                  <a:cubicBezTo>
                    <a:pt x="3" y="6"/>
                    <a:pt x="2" y="5"/>
                    <a:pt x="2" y="4"/>
                  </a:cubicBezTo>
                  <a:cubicBezTo>
                    <a:pt x="2" y="3"/>
                    <a:pt x="3" y="2"/>
                    <a:pt x="4" y="2"/>
                  </a:cubicBezTo>
                  <a:cubicBezTo>
                    <a:pt x="6"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7" name="Freeform 182">
              <a:extLst>
                <a:ext uri="{FF2B5EF4-FFF2-40B4-BE49-F238E27FC236}">
                  <a16:creationId xmlns:a16="http://schemas.microsoft.com/office/drawing/2014/main" id="{202067EA-9A60-56AA-F78A-CEC84E416D63}"/>
                </a:ext>
              </a:extLst>
            </p:cNvPr>
            <p:cNvSpPr>
              <a:spLocks noEditPoints="1"/>
            </p:cNvSpPr>
            <p:nvPr/>
          </p:nvSpPr>
          <p:spPr bwMode="auto">
            <a:xfrm>
              <a:off x="2905" y="3535"/>
              <a:ext cx="39" cy="33"/>
            </a:xfrm>
            <a:custGeom>
              <a:avLst/>
              <a:gdLst>
                <a:gd name="T0" fmla="*/ 7 w 7"/>
                <a:gd name="T1" fmla="*/ 3 h 6"/>
                <a:gd name="T2" fmla="*/ 3 w 7"/>
                <a:gd name="T3" fmla="*/ 0 h 6"/>
                <a:gd name="T4" fmla="*/ 0 w 7"/>
                <a:gd name="T5" fmla="*/ 3 h 6"/>
                <a:gd name="T6" fmla="*/ 3 w 7"/>
                <a:gd name="T7" fmla="*/ 6 h 6"/>
                <a:gd name="T8" fmla="*/ 7 w 7"/>
                <a:gd name="T9" fmla="*/ 3 h 6"/>
                <a:gd name="T10" fmla="*/ 5 w 7"/>
                <a:gd name="T11" fmla="*/ 3 h 6"/>
                <a:gd name="T12" fmla="*/ 3 w 7"/>
                <a:gd name="T13" fmla="*/ 5 h 6"/>
                <a:gd name="T14" fmla="*/ 2 w 7"/>
                <a:gd name="T15" fmla="*/ 3 h 6"/>
                <a:gd name="T16" fmla="*/ 3 w 7"/>
                <a:gd name="T17" fmla="*/ 2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3" y="0"/>
                  </a:cubicBezTo>
                  <a:cubicBezTo>
                    <a:pt x="2" y="0"/>
                    <a:pt x="0" y="1"/>
                    <a:pt x="0" y="3"/>
                  </a:cubicBezTo>
                  <a:cubicBezTo>
                    <a:pt x="0" y="5"/>
                    <a:pt x="2" y="6"/>
                    <a:pt x="3" y="6"/>
                  </a:cubicBezTo>
                  <a:cubicBezTo>
                    <a:pt x="5" y="6"/>
                    <a:pt x="7" y="5"/>
                    <a:pt x="7" y="3"/>
                  </a:cubicBezTo>
                  <a:close/>
                  <a:moveTo>
                    <a:pt x="5" y="3"/>
                  </a:moveTo>
                  <a:cubicBezTo>
                    <a:pt x="5" y="4"/>
                    <a:pt x="4" y="5"/>
                    <a:pt x="3" y="5"/>
                  </a:cubicBezTo>
                  <a:cubicBezTo>
                    <a:pt x="3" y="5"/>
                    <a:pt x="2" y="4"/>
                    <a:pt x="2" y="3"/>
                  </a:cubicBezTo>
                  <a:cubicBezTo>
                    <a:pt x="2" y="2"/>
                    <a:pt x="3" y="2"/>
                    <a:pt x="3" y="2"/>
                  </a:cubicBezTo>
                  <a:cubicBezTo>
                    <a:pt x="4" y="2"/>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8" name="Oval 183">
              <a:extLst>
                <a:ext uri="{FF2B5EF4-FFF2-40B4-BE49-F238E27FC236}">
                  <a16:creationId xmlns:a16="http://schemas.microsoft.com/office/drawing/2014/main" id="{7B54F17B-3CD9-7B49-B057-91E1D8890798}"/>
                </a:ext>
              </a:extLst>
            </p:cNvPr>
            <p:cNvSpPr>
              <a:spLocks noChangeArrowheads="1"/>
            </p:cNvSpPr>
            <p:nvPr/>
          </p:nvSpPr>
          <p:spPr bwMode="auto">
            <a:xfrm>
              <a:off x="2911" y="354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69" name="Oval 184">
              <a:extLst>
                <a:ext uri="{FF2B5EF4-FFF2-40B4-BE49-F238E27FC236}">
                  <a16:creationId xmlns:a16="http://schemas.microsoft.com/office/drawing/2014/main" id="{96BC437E-2808-FD8E-202B-21C3716CC083}"/>
                </a:ext>
              </a:extLst>
            </p:cNvPr>
            <p:cNvSpPr>
              <a:spLocks noChangeArrowheads="1"/>
            </p:cNvSpPr>
            <p:nvPr/>
          </p:nvSpPr>
          <p:spPr bwMode="auto">
            <a:xfrm>
              <a:off x="2916" y="354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0" name="Oval 185">
              <a:extLst>
                <a:ext uri="{FF2B5EF4-FFF2-40B4-BE49-F238E27FC236}">
                  <a16:creationId xmlns:a16="http://schemas.microsoft.com/office/drawing/2014/main" id="{C50B273F-89AB-E715-F99D-0FF834265C22}"/>
                </a:ext>
              </a:extLst>
            </p:cNvPr>
            <p:cNvSpPr>
              <a:spLocks noChangeArrowheads="1"/>
            </p:cNvSpPr>
            <p:nvPr/>
          </p:nvSpPr>
          <p:spPr bwMode="auto">
            <a:xfrm>
              <a:off x="2922" y="3546"/>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1" name="Freeform 186">
              <a:extLst>
                <a:ext uri="{FF2B5EF4-FFF2-40B4-BE49-F238E27FC236}">
                  <a16:creationId xmlns:a16="http://schemas.microsoft.com/office/drawing/2014/main" id="{BA3756F9-B663-ECF5-FC43-CFCC5326CF51}"/>
                </a:ext>
              </a:extLst>
            </p:cNvPr>
            <p:cNvSpPr>
              <a:spLocks noEditPoints="1"/>
            </p:cNvSpPr>
            <p:nvPr/>
          </p:nvSpPr>
          <p:spPr bwMode="auto">
            <a:xfrm>
              <a:off x="2284" y="3104"/>
              <a:ext cx="582" cy="582"/>
            </a:xfrm>
            <a:custGeom>
              <a:avLst/>
              <a:gdLst>
                <a:gd name="T0" fmla="*/ 104 w 104"/>
                <a:gd name="T1" fmla="*/ 52 h 104"/>
                <a:gd name="T2" fmla="*/ 52 w 104"/>
                <a:gd name="T3" fmla="*/ 0 h 104"/>
                <a:gd name="T4" fmla="*/ 0 w 104"/>
                <a:gd name="T5" fmla="*/ 52 h 104"/>
                <a:gd name="T6" fmla="*/ 52 w 104"/>
                <a:gd name="T7" fmla="*/ 104 h 104"/>
                <a:gd name="T8" fmla="*/ 104 w 104"/>
                <a:gd name="T9" fmla="*/ 52 h 104"/>
                <a:gd name="T10" fmla="*/ 81 w 104"/>
                <a:gd name="T11" fmla="*/ 52 h 104"/>
                <a:gd name="T12" fmla="*/ 52 w 104"/>
                <a:gd name="T13" fmla="*/ 81 h 104"/>
                <a:gd name="T14" fmla="*/ 22 w 104"/>
                <a:gd name="T15" fmla="*/ 52 h 104"/>
                <a:gd name="T16" fmla="*/ 52 w 104"/>
                <a:gd name="T17" fmla="*/ 22 h 104"/>
                <a:gd name="T18" fmla="*/ 81 w 104"/>
                <a:gd name="T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52"/>
                  </a:moveTo>
                  <a:cubicBezTo>
                    <a:pt x="104" y="23"/>
                    <a:pt x="80" y="0"/>
                    <a:pt x="52" y="0"/>
                  </a:cubicBezTo>
                  <a:cubicBezTo>
                    <a:pt x="23" y="0"/>
                    <a:pt x="0" y="23"/>
                    <a:pt x="0" y="52"/>
                  </a:cubicBezTo>
                  <a:cubicBezTo>
                    <a:pt x="0" y="81"/>
                    <a:pt x="23" y="104"/>
                    <a:pt x="52" y="104"/>
                  </a:cubicBezTo>
                  <a:cubicBezTo>
                    <a:pt x="80" y="104"/>
                    <a:pt x="104" y="81"/>
                    <a:pt x="104" y="52"/>
                  </a:cubicBezTo>
                  <a:close/>
                  <a:moveTo>
                    <a:pt x="81" y="52"/>
                  </a:moveTo>
                  <a:cubicBezTo>
                    <a:pt x="81" y="68"/>
                    <a:pt x="68" y="81"/>
                    <a:pt x="52" y="81"/>
                  </a:cubicBezTo>
                  <a:cubicBezTo>
                    <a:pt x="35" y="81"/>
                    <a:pt x="22" y="68"/>
                    <a:pt x="22" y="52"/>
                  </a:cubicBezTo>
                  <a:cubicBezTo>
                    <a:pt x="22" y="36"/>
                    <a:pt x="35" y="22"/>
                    <a:pt x="52" y="22"/>
                  </a:cubicBezTo>
                  <a:cubicBezTo>
                    <a:pt x="68" y="22"/>
                    <a:pt x="81" y="36"/>
                    <a:pt x="81" y="5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2" name="Freeform 187">
              <a:extLst>
                <a:ext uri="{FF2B5EF4-FFF2-40B4-BE49-F238E27FC236}">
                  <a16:creationId xmlns:a16="http://schemas.microsoft.com/office/drawing/2014/main" id="{DE8406AD-3F39-DF9D-5170-695FE4D3189F}"/>
                </a:ext>
              </a:extLst>
            </p:cNvPr>
            <p:cNvSpPr>
              <a:spLocks noEditPoints="1"/>
            </p:cNvSpPr>
            <p:nvPr/>
          </p:nvSpPr>
          <p:spPr bwMode="auto">
            <a:xfrm>
              <a:off x="2346" y="3166"/>
              <a:ext cx="453" cy="458"/>
            </a:xfrm>
            <a:custGeom>
              <a:avLst/>
              <a:gdLst>
                <a:gd name="T0" fmla="*/ 81 w 81"/>
                <a:gd name="T1" fmla="*/ 41 h 82"/>
                <a:gd name="T2" fmla="*/ 41 w 81"/>
                <a:gd name="T3" fmla="*/ 0 h 82"/>
                <a:gd name="T4" fmla="*/ 0 w 81"/>
                <a:gd name="T5" fmla="*/ 41 h 82"/>
                <a:gd name="T6" fmla="*/ 41 w 81"/>
                <a:gd name="T7" fmla="*/ 82 h 82"/>
                <a:gd name="T8" fmla="*/ 81 w 81"/>
                <a:gd name="T9" fmla="*/ 41 h 82"/>
                <a:gd name="T10" fmla="*/ 80 w 81"/>
                <a:gd name="T11" fmla="*/ 41 h 82"/>
                <a:gd name="T12" fmla="*/ 41 w 81"/>
                <a:gd name="T13" fmla="*/ 80 h 82"/>
                <a:gd name="T14" fmla="*/ 1 w 81"/>
                <a:gd name="T15" fmla="*/ 41 h 82"/>
                <a:gd name="T16" fmla="*/ 41 w 81"/>
                <a:gd name="T17" fmla="*/ 2 h 82"/>
                <a:gd name="T18" fmla="*/ 80 w 81"/>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81" y="41"/>
                  </a:moveTo>
                  <a:cubicBezTo>
                    <a:pt x="81" y="18"/>
                    <a:pt x="63" y="0"/>
                    <a:pt x="41" y="0"/>
                  </a:cubicBezTo>
                  <a:cubicBezTo>
                    <a:pt x="18" y="0"/>
                    <a:pt x="0" y="18"/>
                    <a:pt x="0" y="41"/>
                  </a:cubicBezTo>
                  <a:cubicBezTo>
                    <a:pt x="0" y="63"/>
                    <a:pt x="18" y="82"/>
                    <a:pt x="41" y="82"/>
                  </a:cubicBezTo>
                  <a:cubicBezTo>
                    <a:pt x="63" y="82"/>
                    <a:pt x="81" y="63"/>
                    <a:pt x="81" y="41"/>
                  </a:cubicBezTo>
                  <a:close/>
                  <a:moveTo>
                    <a:pt x="80" y="41"/>
                  </a:moveTo>
                  <a:cubicBezTo>
                    <a:pt x="80" y="63"/>
                    <a:pt x="62" y="80"/>
                    <a:pt x="41" y="80"/>
                  </a:cubicBezTo>
                  <a:cubicBezTo>
                    <a:pt x="19" y="80"/>
                    <a:pt x="1" y="63"/>
                    <a:pt x="1" y="41"/>
                  </a:cubicBezTo>
                  <a:cubicBezTo>
                    <a:pt x="1" y="19"/>
                    <a:pt x="19" y="2"/>
                    <a:pt x="41" y="2"/>
                  </a:cubicBezTo>
                  <a:cubicBezTo>
                    <a:pt x="62" y="2"/>
                    <a:pt x="80" y="19"/>
                    <a:pt x="80"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3" name="Freeform 188">
              <a:extLst>
                <a:ext uri="{FF2B5EF4-FFF2-40B4-BE49-F238E27FC236}">
                  <a16:creationId xmlns:a16="http://schemas.microsoft.com/office/drawing/2014/main" id="{7375898A-8095-8328-FD22-A79603397583}"/>
                </a:ext>
              </a:extLst>
            </p:cNvPr>
            <p:cNvSpPr>
              <a:spLocks noEditPoints="1"/>
            </p:cNvSpPr>
            <p:nvPr/>
          </p:nvSpPr>
          <p:spPr bwMode="auto">
            <a:xfrm>
              <a:off x="2351" y="3171"/>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9"/>
                    <a:pt x="18" y="1"/>
                    <a:pt x="40" y="1"/>
                  </a:cubicBezTo>
                  <a:cubicBezTo>
                    <a:pt x="61" y="1"/>
                    <a:pt x="78" y="19"/>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4" name="Freeform 189">
              <a:extLst>
                <a:ext uri="{FF2B5EF4-FFF2-40B4-BE49-F238E27FC236}">
                  <a16:creationId xmlns:a16="http://schemas.microsoft.com/office/drawing/2014/main" id="{DBA58BB6-5C2B-8A89-2BA6-4EA2A597F623}"/>
                </a:ext>
              </a:extLst>
            </p:cNvPr>
            <p:cNvSpPr>
              <a:spLocks noEditPoints="1"/>
            </p:cNvSpPr>
            <p:nvPr/>
          </p:nvSpPr>
          <p:spPr bwMode="auto">
            <a:xfrm>
              <a:off x="2351" y="3177"/>
              <a:ext cx="442" cy="436"/>
            </a:xfrm>
            <a:custGeom>
              <a:avLst/>
              <a:gdLst>
                <a:gd name="T0" fmla="*/ 79 w 79"/>
                <a:gd name="T1" fmla="*/ 39 h 78"/>
                <a:gd name="T2" fmla="*/ 40 w 79"/>
                <a:gd name="T3" fmla="*/ 0 h 78"/>
                <a:gd name="T4" fmla="*/ 0 w 79"/>
                <a:gd name="T5" fmla="*/ 39 h 78"/>
                <a:gd name="T6" fmla="*/ 40 w 79"/>
                <a:gd name="T7" fmla="*/ 78 h 78"/>
                <a:gd name="T8" fmla="*/ 79 w 79"/>
                <a:gd name="T9" fmla="*/ 39 h 78"/>
                <a:gd name="T10" fmla="*/ 77 w 79"/>
                <a:gd name="T11" fmla="*/ 39 h 78"/>
                <a:gd name="T12" fmla="*/ 40 w 79"/>
                <a:gd name="T13" fmla="*/ 76 h 78"/>
                <a:gd name="T14" fmla="*/ 2 w 79"/>
                <a:gd name="T15" fmla="*/ 39 h 78"/>
                <a:gd name="T16" fmla="*/ 40 w 79"/>
                <a:gd name="T17" fmla="*/ 1 h 78"/>
                <a:gd name="T18" fmla="*/ 77 w 79"/>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8">
                  <a:moveTo>
                    <a:pt x="79" y="39"/>
                  </a:moveTo>
                  <a:cubicBezTo>
                    <a:pt x="79" y="17"/>
                    <a:pt x="61" y="0"/>
                    <a:pt x="40" y="0"/>
                  </a:cubicBezTo>
                  <a:cubicBezTo>
                    <a:pt x="18" y="0"/>
                    <a:pt x="0" y="17"/>
                    <a:pt x="0" y="39"/>
                  </a:cubicBezTo>
                  <a:cubicBezTo>
                    <a:pt x="0" y="61"/>
                    <a:pt x="18" y="78"/>
                    <a:pt x="40" y="78"/>
                  </a:cubicBezTo>
                  <a:cubicBezTo>
                    <a:pt x="61" y="78"/>
                    <a:pt x="79" y="61"/>
                    <a:pt x="79" y="39"/>
                  </a:cubicBezTo>
                  <a:close/>
                  <a:moveTo>
                    <a:pt x="77" y="39"/>
                  </a:moveTo>
                  <a:cubicBezTo>
                    <a:pt x="77" y="60"/>
                    <a:pt x="60" y="76"/>
                    <a:pt x="40" y="76"/>
                  </a:cubicBezTo>
                  <a:cubicBezTo>
                    <a:pt x="19" y="76"/>
                    <a:pt x="2" y="60"/>
                    <a:pt x="2" y="39"/>
                  </a:cubicBezTo>
                  <a:cubicBezTo>
                    <a:pt x="2" y="18"/>
                    <a:pt x="19" y="1"/>
                    <a:pt x="40" y="1"/>
                  </a:cubicBezTo>
                  <a:cubicBezTo>
                    <a:pt x="60" y="1"/>
                    <a:pt x="77" y="18"/>
                    <a:pt x="77" y="39"/>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575" name="Freeform 190">
              <a:extLst>
                <a:ext uri="{FF2B5EF4-FFF2-40B4-BE49-F238E27FC236}">
                  <a16:creationId xmlns:a16="http://schemas.microsoft.com/office/drawing/2014/main" id="{DC623724-06E7-071A-FF79-4ABA17CE0317}"/>
                </a:ext>
              </a:extLst>
            </p:cNvPr>
            <p:cNvSpPr>
              <a:spLocks noEditPoints="1"/>
            </p:cNvSpPr>
            <p:nvPr/>
          </p:nvSpPr>
          <p:spPr bwMode="auto">
            <a:xfrm>
              <a:off x="2357" y="3177"/>
              <a:ext cx="431" cy="430"/>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5 w 77"/>
                <a:gd name="T11" fmla="*/ 39 h 77"/>
                <a:gd name="T12" fmla="*/ 39 w 77"/>
                <a:gd name="T13" fmla="*/ 76 h 77"/>
                <a:gd name="T14" fmla="*/ 2 w 77"/>
                <a:gd name="T15" fmla="*/ 39 h 77"/>
                <a:gd name="T16" fmla="*/ 39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60" y="0"/>
                    <a:pt x="39" y="0"/>
                  </a:cubicBezTo>
                  <a:cubicBezTo>
                    <a:pt x="17" y="0"/>
                    <a:pt x="0" y="18"/>
                    <a:pt x="0" y="39"/>
                  </a:cubicBezTo>
                  <a:cubicBezTo>
                    <a:pt x="0" y="60"/>
                    <a:pt x="17" y="77"/>
                    <a:pt x="39" y="77"/>
                  </a:cubicBezTo>
                  <a:cubicBezTo>
                    <a:pt x="60" y="77"/>
                    <a:pt x="77" y="60"/>
                    <a:pt x="77" y="39"/>
                  </a:cubicBezTo>
                  <a:close/>
                  <a:moveTo>
                    <a:pt x="75" y="39"/>
                  </a:moveTo>
                  <a:cubicBezTo>
                    <a:pt x="75" y="59"/>
                    <a:pt x="59" y="76"/>
                    <a:pt x="39" y="76"/>
                  </a:cubicBezTo>
                  <a:cubicBezTo>
                    <a:pt x="18" y="76"/>
                    <a:pt x="2" y="59"/>
                    <a:pt x="2" y="39"/>
                  </a:cubicBezTo>
                  <a:cubicBezTo>
                    <a:pt x="2" y="19"/>
                    <a:pt x="18" y="2"/>
                    <a:pt x="39" y="2"/>
                  </a:cubicBezTo>
                  <a:cubicBezTo>
                    <a:pt x="59" y="2"/>
                    <a:pt x="75" y="19"/>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0" name="Freeform 191">
              <a:extLst>
                <a:ext uri="{FF2B5EF4-FFF2-40B4-BE49-F238E27FC236}">
                  <a16:creationId xmlns:a16="http://schemas.microsoft.com/office/drawing/2014/main" id="{42BB1CD4-123E-9C13-97D4-16C9604F02E0}"/>
                </a:ext>
              </a:extLst>
            </p:cNvPr>
            <p:cNvSpPr>
              <a:spLocks noEditPoints="1"/>
            </p:cNvSpPr>
            <p:nvPr/>
          </p:nvSpPr>
          <p:spPr bwMode="auto">
            <a:xfrm>
              <a:off x="2363" y="3182"/>
              <a:ext cx="419" cy="420"/>
            </a:xfrm>
            <a:custGeom>
              <a:avLst/>
              <a:gdLst>
                <a:gd name="T0" fmla="*/ 75 w 75"/>
                <a:gd name="T1" fmla="*/ 38 h 75"/>
                <a:gd name="T2" fmla="*/ 38 w 75"/>
                <a:gd name="T3" fmla="*/ 0 h 75"/>
                <a:gd name="T4" fmla="*/ 0 w 75"/>
                <a:gd name="T5" fmla="*/ 38 h 75"/>
                <a:gd name="T6" fmla="*/ 38 w 75"/>
                <a:gd name="T7" fmla="*/ 75 h 75"/>
                <a:gd name="T8" fmla="*/ 75 w 75"/>
                <a:gd name="T9" fmla="*/ 38 h 75"/>
                <a:gd name="T10" fmla="*/ 74 w 75"/>
                <a:gd name="T11" fmla="*/ 38 h 75"/>
                <a:gd name="T12" fmla="*/ 38 w 75"/>
                <a:gd name="T13" fmla="*/ 74 h 75"/>
                <a:gd name="T14" fmla="*/ 2 w 75"/>
                <a:gd name="T15" fmla="*/ 38 h 75"/>
                <a:gd name="T16" fmla="*/ 38 w 75"/>
                <a:gd name="T17" fmla="*/ 2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8" y="0"/>
                  </a:cubicBezTo>
                  <a:cubicBezTo>
                    <a:pt x="17" y="0"/>
                    <a:pt x="0" y="17"/>
                    <a:pt x="0" y="38"/>
                  </a:cubicBezTo>
                  <a:cubicBezTo>
                    <a:pt x="0" y="59"/>
                    <a:pt x="17" y="75"/>
                    <a:pt x="38" y="75"/>
                  </a:cubicBezTo>
                  <a:cubicBezTo>
                    <a:pt x="58" y="75"/>
                    <a:pt x="75" y="59"/>
                    <a:pt x="75" y="38"/>
                  </a:cubicBezTo>
                  <a:close/>
                  <a:moveTo>
                    <a:pt x="74" y="38"/>
                  </a:moveTo>
                  <a:cubicBezTo>
                    <a:pt x="74" y="58"/>
                    <a:pt x="57" y="74"/>
                    <a:pt x="38" y="74"/>
                  </a:cubicBezTo>
                  <a:cubicBezTo>
                    <a:pt x="18" y="74"/>
                    <a:pt x="2" y="58"/>
                    <a:pt x="2" y="38"/>
                  </a:cubicBezTo>
                  <a:cubicBezTo>
                    <a:pt x="2" y="18"/>
                    <a:pt x="18" y="2"/>
                    <a:pt x="38" y="2"/>
                  </a:cubicBezTo>
                  <a:cubicBezTo>
                    <a:pt x="57"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1" name="Freeform 192">
              <a:extLst>
                <a:ext uri="{FF2B5EF4-FFF2-40B4-BE49-F238E27FC236}">
                  <a16:creationId xmlns:a16="http://schemas.microsoft.com/office/drawing/2014/main" id="{EA395D2F-D460-8B19-6BA1-6726D3130DF6}"/>
                </a:ext>
              </a:extLst>
            </p:cNvPr>
            <p:cNvSpPr>
              <a:spLocks noEditPoints="1"/>
            </p:cNvSpPr>
            <p:nvPr/>
          </p:nvSpPr>
          <p:spPr bwMode="auto">
            <a:xfrm>
              <a:off x="2368" y="3188"/>
              <a:ext cx="408" cy="414"/>
            </a:xfrm>
            <a:custGeom>
              <a:avLst/>
              <a:gdLst>
                <a:gd name="T0" fmla="*/ 73 w 73"/>
                <a:gd name="T1" fmla="*/ 37 h 74"/>
                <a:gd name="T2" fmla="*/ 37 w 73"/>
                <a:gd name="T3" fmla="*/ 0 h 74"/>
                <a:gd name="T4" fmla="*/ 0 w 73"/>
                <a:gd name="T5" fmla="*/ 37 h 74"/>
                <a:gd name="T6" fmla="*/ 37 w 73"/>
                <a:gd name="T7" fmla="*/ 74 h 74"/>
                <a:gd name="T8" fmla="*/ 73 w 73"/>
                <a:gd name="T9" fmla="*/ 37 h 74"/>
                <a:gd name="T10" fmla="*/ 72 w 73"/>
                <a:gd name="T11" fmla="*/ 37 h 74"/>
                <a:gd name="T12" fmla="*/ 37 w 73"/>
                <a:gd name="T13" fmla="*/ 72 h 74"/>
                <a:gd name="T14" fmla="*/ 1 w 73"/>
                <a:gd name="T15" fmla="*/ 37 h 74"/>
                <a:gd name="T16" fmla="*/ 37 w 73"/>
                <a:gd name="T17" fmla="*/ 2 h 74"/>
                <a:gd name="T18" fmla="*/ 72 w 73"/>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4">
                  <a:moveTo>
                    <a:pt x="73" y="37"/>
                  </a:moveTo>
                  <a:cubicBezTo>
                    <a:pt x="73" y="17"/>
                    <a:pt x="57" y="0"/>
                    <a:pt x="37" y="0"/>
                  </a:cubicBezTo>
                  <a:cubicBezTo>
                    <a:pt x="16" y="0"/>
                    <a:pt x="0" y="17"/>
                    <a:pt x="0" y="37"/>
                  </a:cubicBezTo>
                  <a:cubicBezTo>
                    <a:pt x="0" y="57"/>
                    <a:pt x="16" y="74"/>
                    <a:pt x="37" y="74"/>
                  </a:cubicBezTo>
                  <a:cubicBezTo>
                    <a:pt x="57" y="74"/>
                    <a:pt x="73" y="57"/>
                    <a:pt x="73" y="37"/>
                  </a:cubicBezTo>
                  <a:close/>
                  <a:moveTo>
                    <a:pt x="72" y="37"/>
                  </a:moveTo>
                  <a:cubicBezTo>
                    <a:pt x="72" y="56"/>
                    <a:pt x="56" y="72"/>
                    <a:pt x="37" y="72"/>
                  </a:cubicBezTo>
                  <a:cubicBezTo>
                    <a:pt x="17" y="72"/>
                    <a:pt x="1" y="56"/>
                    <a:pt x="1" y="37"/>
                  </a:cubicBezTo>
                  <a:cubicBezTo>
                    <a:pt x="1" y="17"/>
                    <a:pt x="17" y="2"/>
                    <a:pt x="37" y="2"/>
                  </a:cubicBezTo>
                  <a:cubicBezTo>
                    <a:pt x="56" y="2"/>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2" name="Freeform 193">
              <a:extLst>
                <a:ext uri="{FF2B5EF4-FFF2-40B4-BE49-F238E27FC236}">
                  <a16:creationId xmlns:a16="http://schemas.microsoft.com/office/drawing/2014/main" id="{4E5FEEB9-B8D9-F084-ABE2-1C40139E1DD2}"/>
                </a:ext>
              </a:extLst>
            </p:cNvPr>
            <p:cNvSpPr>
              <a:spLocks noEditPoints="1"/>
            </p:cNvSpPr>
            <p:nvPr/>
          </p:nvSpPr>
          <p:spPr bwMode="auto">
            <a:xfrm>
              <a:off x="2374" y="3194"/>
              <a:ext cx="402" cy="402"/>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0 w 72"/>
                <a:gd name="T11" fmla="*/ 36 h 72"/>
                <a:gd name="T12" fmla="*/ 36 w 72"/>
                <a:gd name="T13" fmla="*/ 70 h 72"/>
                <a:gd name="T14" fmla="*/ 1 w 72"/>
                <a:gd name="T15" fmla="*/ 36 h 72"/>
                <a:gd name="T16" fmla="*/ 36 w 72"/>
                <a:gd name="T17" fmla="*/ 1 h 72"/>
                <a:gd name="T18" fmla="*/ 70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5" y="0"/>
                    <a:pt x="36" y="0"/>
                  </a:cubicBezTo>
                  <a:cubicBezTo>
                    <a:pt x="16" y="0"/>
                    <a:pt x="0" y="16"/>
                    <a:pt x="0" y="36"/>
                  </a:cubicBezTo>
                  <a:cubicBezTo>
                    <a:pt x="0" y="56"/>
                    <a:pt x="16" y="72"/>
                    <a:pt x="36" y="72"/>
                  </a:cubicBezTo>
                  <a:cubicBezTo>
                    <a:pt x="55" y="72"/>
                    <a:pt x="72" y="56"/>
                    <a:pt x="72" y="36"/>
                  </a:cubicBezTo>
                  <a:close/>
                  <a:moveTo>
                    <a:pt x="70" y="36"/>
                  </a:moveTo>
                  <a:cubicBezTo>
                    <a:pt x="70" y="55"/>
                    <a:pt x="55" y="70"/>
                    <a:pt x="36" y="70"/>
                  </a:cubicBezTo>
                  <a:cubicBezTo>
                    <a:pt x="17" y="70"/>
                    <a:pt x="1" y="55"/>
                    <a:pt x="1" y="36"/>
                  </a:cubicBezTo>
                  <a:cubicBezTo>
                    <a:pt x="1" y="17"/>
                    <a:pt x="17" y="1"/>
                    <a:pt x="36" y="1"/>
                  </a:cubicBezTo>
                  <a:cubicBezTo>
                    <a:pt x="55" y="1"/>
                    <a:pt x="70" y="17"/>
                    <a:pt x="70"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3" name="Freeform 194">
              <a:extLst>
                <a:ext uri="{FF2B5EF4-FFF2-40B4-BE49-F238E27FC236}">
                  <a16:creationId xmlns:a16="http://schemas.microsoft.com/office/drawing/2014/main" id="{B9CEC36F-8591-6384-DED7-FC7443170188}"/>
                </a:ext>
              </a:extLst>
            </p:cNvPr>
            <p:cNvSpPr>
              <a:spLocks noEditPoints="1"/>
            </p:cNvSpPr>
            <p:nvPr/>
          </p:nvSpPr>
          <p:spPr bwMode="auto">
            <a:xfrm>
              <a:off x="2374" y="3199"/>
              <a:ext cx="397" cy="391"/>
            </a:xfrm>
            <a:custGeom>
              <a:avLst/>
              <a:gdLst>
                <a:gd name="T0" fmla="*/ 71 w 71"/>
                <a:gd name="T1" fmla="*/ 35 h 70"/>
                <a:gd name="T2" fmla="*/ 36 w 71"/>
                <a:gd name="T3" fmla="*/ 0 h 70"/>
                <a:gd name="T4" fmla="*/ 0 w 71"/>
                <a:gd name="T5" fmla="*/ 35 h 70"/>
                <a:gd name="T6" fmla="*/ 36 w 71"/>
                <a:gd name="T7" fmla="*/ 70 h 70"/>
                <a:gd name="T8" fmla="*/ 71 w 71"/>
                <a:gd name="T9" fmla="*/ 35 h 70"/>
                <a:gd name="T10" fmla="*/ 69 w 71"/>
                <a:gd name="T11" fmla="*/ 35 h 70"/>
                <a:gd name="T12" fmla="*/ 36 w 71"/>
                <a:gd name="T13" fmla="*/ 68 h 70"/>
                <a:gd name="T14" fmla="*/ 2 w 71"/>
                <a:gd name="T15" fmla="*/ 35 h 70"/>
                <a:gd name="T16" fmla="*/ 36 w 71"/>
                <a:gd name="T17" fmla="*/ 1 h 70"/>
                <a:gd name="T18" fmla="*/ 69 w 71"/>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71" y="35"/>
                  </a:moveTo>
                  <a:cubicBezTo>
                    <a:pt x="71" y="15"/>
                    <a:pt x="55" y="0"/>
                    <a:pt x="36" y="0"/>
                  </a:cubicBezTo>
                  <a:cubicBezTo>
                    <a:pt x="16" y="0"/>
                    <a:pt x="0" y="15"/>
                    <a:pt x="0" y="35"/>
                  </a:cubicBezTo>
                  <a:cubicBezTo>
                    <a:pt x="0" y="54"/>
                    <a:pt x="16" y="70"/>
                    <a:pt x="36" y="70"/>
                  </a:cubicBezTo>
                  <a:cubicBezTo>
                    <a:pt x="55" y="70"/>
                    <a:pt x="71" y="54"/>
                    <a:pt x="71" y="35"/>
                  </a:cubicBezTo>
                  <a:close/>
                  <a:moveTo>
                    <a:pt x="69" y="35"/>
                  </a:moveTo>
                  <a:cubicBezTo>
                    <a:pt x="69" y="53"/>
                    <a:pt x="54" y="68"/>
                    <a:pt x="36" y="68"/>
                  </a:cubicBezTo>
                  <a:cubicBezTo>
                    <a:pt x="17" y="68"/>
                    <a:pt x="2" y="53"/>
                    <a:pt x="2" y="35"/>
                  </a:cubicBezTo>
                  <a:cubicBezTo>
                    <a:pt x="2" y="16"/>
                    <a:pt x="17" y="1"/>
                    <a:pt x="36" y="1"/>
                  </a:cubicBezTo>
                  <a:cubicBezTo>
                    <a:pt x="54" y="1"/>
                    <a:pt x="69" y="16"/>
                    <a:pt x="69" y="35"/>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4" name="Freeform 195">
              <a:extLst>
                <a:ext uri="{FF2B5EF4-FFF2-40B4-BE49-F238E27FC236}">
                  <a16:creationId xmlns:a16="http://schemas.microsoft.com/office/drawing/2014/main" id="{4459CA42-95A8-4E3E-AB5C-07EAAD22E27E}"/>
                </a:ext>
              </a:extLst>
            </p:cNvPr>
            <p:cNvSpPr>
              <a:spLocks noEditPoints="1"/>
            </p:cNvSpPr>
            <p:nvPr/>
          </p:nvSpPr>
          <p:spPr bwMode="auto">
            <a:xfrm>
              <a:off x="2379" y="3199"/>
              <a:ext cx="386" cy="386"/>
            </a:xfrm>
            <a:custGeom>
              <a:avLst/>
              <a:gdLst>
                <a:gd name="T0" fmla="*/ 69 w 69"/>
                <a:gd name="T1" fmla="*/ 35 h 69"/>
                <a:gd name="T2" fmla="*/ 35 w 69"/>
                <a:gd name="T3" fmla="*/ 0 h 69"/>
                <a:gd name="T4" fmla="*/ 0 w 69"/>
                <a:gd name="T5" fmla="*/ 35 h 69"/>
                <a:gd name="T6" fmla="*/ 35 w 69"/>
                <a:gd name="T7" fmla="*/ 69 h 69"/>
                <a:gd name="T8" fmla="*/ 69 w 69"/>
                <a:gd name="T9" fmla="*/ 35 h 69"/>
                <a:gd name="T10" fmla="*/ 67 w 69"/>
                <a:gd name="T11" fmla="*/ 35 h 69"/>
                <a:gd name="T12" fmla="*/ 35 w 69"/>
                <a:gd name="T13" fmla="*/ 68 h 69"/>
                <a:gd name="T14" fmla="*/ 2 w 69"/>
                <a:gd name="T15" fmla="*/ 35 h 69"/>
                <a:gd name="T16" fmla="*/ 35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4" y="0"/>
                    <a:pt x="35" y="0"/>
                  </a:cubicBezTo>
                  <a:cubicBezTo>
                    <a:pt x="16" y="0"/>
                    <a:pt x="0" y="16"/>
                    <a:pt x="0" y="35"/>
                  </a:cubicBezTo>
                  <a:cubicBezTo>
                    <a:pt x="0" y="54"/>
                    <a:pt x="16" y="69"/>
                    <a:pt x="35" y="69"/>
                  </a:cubicBezTo>
                  <a:cubicBezTo>
                    <a:pt x="54" y="69"/>
                    <a:pt x="69" y="54"/>
                    <a:pt x="69" y="35"/>
                  </a:cubicBezTo>
                  <a:close/>
                  <a:moveTo>
                    <a:pt x="67" y="35"/>
                  </a:moveTo>
                  <a:cubicBezTo>
                    <a:pt x="67" y="53"/>
                    <a:pt x="53" y="68"/>
                    <a:pt x="35" y="68"/>
                  </a:cubicBezTo>
                  <a:cubicBezTo>
                    <a:pt x="17" y="68"/>
                    <a:pt x="2" y="53"/>
                    <a:pt x="2" y="35"/>
                  </a:cubicBezTo>
                  <a:cubicBezTo>
                    <a:pt x="2" y="17"/>
                    <a:pt x="17" y="2"/>
                    <a:pt x="35" y="2"/>
                  </a:cubicBezTo>
                  <a:cubicBezTo>
                    <a:pt x="53" y="2"/>
                    <a:pt x="67" y="17"/>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5" name="Freeform 196">
              <a:extLst>
                <a:ext uri="{FF2B5EF4-FFF2-40B4-BE49-F238E27FC236}">
                  <a16:creationId xmlns:a16="http://schemas.microsoft.com/office/drawing/2014/main" id="{F57E980D-4582-7CF1-E326-AA2FDB8582EB}"/>
                </a:ext>
              </a:extLst>
            </p:cNvPr>
            <p:cNvSpPr>
              <a:spLocks noEditPoints="1"/>
            </p:cNvSpPr>
            <p:nvPr/>
          </p:nvSpPr>
          <p:spPr bwMode="auto">
            <a:xfrm>
              <a:off x="2385" y="3205"/>
              <a:ext cx="375" cy="374"/>
            </a:xfrm>
            <a:custGeom>
              <a:avLst/>
              <a:gdLst>
                <a:gd name="T0" fmla="*/ 67 w 67"/>
                <a:gd name="T1" fmla="*/ 34 h 67"/>
                <a:gd name="T2" fmla="*/ 34 w 67"/>
                <a:gd name="T3" fmla="*/ 0 h 67"/>
                <a:gd name="T4" fmla="*/ 0 w 67"/>
                <a:gd name="T5" fmla="*/ 34 h 67"/>
                <a:gd name="T6" fmla="*/ 34 w 67"/>
                <a:gd name="T7" fmla="*/ 67 h 67"/>
                <a:gd name="T8" fmla="*/ 67 w 67"/>
                <a:gd name="T9" fmla="*/ 34 h 67"/>
                <a:gd name="T10" fmla="*/ 66 w 67"/>
                <a:gd name="T11" fmla="*/ 34 h 67"/>
                <a:gd name="T12" fmla="*/ 34 w 67"/>
                <a:gd name="T13" fmla="*/ 66 h 67"/>
                <a:gd name="T14" fmla="*/ 2 w 67"/>
                <a:gd name="T15" fmla="*/ 34 h 67"/>
                <a:gd name="T16" fmla="*/ 34 w 67"/>
                <a:gd name="T17" fmla="*/ 2 h 67"/>
                <a:gd name="T18" fmla="*/ 66 w 67"/>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67" y="34"/>
                  </a:moveTo>
                  <a:cubicBezTo>
                    <a:pt x="67" y="15"/>
                    <a:pt x="52" y="0"/>
                    <a:pt x="34" y="0"/>
                  </a:cubicBezTo>
                  <a:cubicBezTo>
                    <a:pt x="15" y="0"/>
                    <a:pt x="0" y="15"/>
                    <a:pt x="0" y="34"/>
                  </a:cubicBezTo>
                  <a:cubicBezTo>
                    <a:pt x="0" y="52"/>
                    <a:pt x="15" y="67"/>
                    <a:pt x="34" y="67"/>
                  </a:cubicBezTo>
                  <a:cubicBezTo>
                    <a:pt x="52" y="67"/>
                    <a:pt x="67" y="52"/>
                    <a:pt x="67" y="34"/>
                  </a:cubicBezTo>
                  <a:close/>
                  <a:moveTo>
                    <a:pt x="66" y="34"/>
                  </a:moveTo>
                  <a:cubicBezTo>
                    <a:pt x="66" y="52"/>
                    <a:pt x="51" y="66"/>
                    <a:pt x="34" y="66"/>
                  </a:cubicBezTo>
                  <a:cubicBezTo>
                    <a:pt x="16" y="66"/>
                    <a:pt x="2" y="52"/>
                    <a:pt x="2" y="34"/>
                  </a:cubicBezTo>
                  <a:cubicBezTo>
                    <a:pt x="2" y="16"/>
                    <a:pt x="16" y="2"/>
                    <a:pt x="34" y="2"/>
                  </a:cubicBezTo>
                  <a:cubicBezTo>
                    <a:pt x="51" y="2"/>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6" name="Freeform 197">
              <a:extLst>
                <a:ext uri="{FF2B5EF4-FFF2-40B4-BE49-F238E27FC236}">
                  <a16:creationId xmlns:a16="http://schemas.microsoft.com/office/drawing/2014/main" id="{6FE5BAD3-DB71-0CAC-5075-13BB20BEBB8B}"/>
                </a:ext>
              </a:extLst>
            </p:cNvPr>
            <p:cNvSpPr>
              <a:spLocks noEditPoints="1"/>
            </p:cNvSpPr>
            <p:nvPr/>
          </p:nvSpPr>
          <p:spPr bwMode="auto">
            <a:xfrm>
              <a:off x="2391" y="3210"/>
              <a:ext cx="363" cy="369"/>
            </a:xfrm>
            <a:custGeom>
              <a:avLst/>
              <a:gdLst>
                <a:gd name="T0" fmla="*/ 65 w 65"/>
                <a:gd name="T1" fmla="*/ 33 h 66"/>
                <a:gd name="T2" fmla="*/ 33 w 65"/>
                <a:gd name="T3" fmla="*/ 0 h 66"/>
                <a:gd name="T4" fmla="*/ 0 w 65"/>
                <a:gd name="T5" fmla="*/ 33 h 66"/>
                <a:gd name="T6" fmla="*/ 33 w 65"/>
                <a:gd name="T7" fmla="*/ 66 h 66"/>
                <a:gd name="T8" fmla="*/ 65 w 65"/>
                <a:gd name="T9" fmla="*/ 33 h 66"/>
                <a:gd name="T10" fmla="*/ 64 w 65"/>
                <a:gd name="T11" fmla="*/ 33 h 66"/>
                <a:gd name="T12" fmla="*/ 33 w 65"/>
                <a:gd name="T13" fmla="*/ 64 h 66"/>
                <a:gd name="T14" fmla="*/ 1 w 65"/>
                <a:gd name="T15" fmla="*/ 33 h 66"/>
                <a:gd name="T16" fmla="*/ 33 w 65"/>
                <a:gd name="T17" fmla="*/ 2 h 66"/>
                <a:gd name="T18" fmla="*/ 64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1" y="0"/>
                    <a:pt x="33" y="0"/>
                  </a:cubicBezTo>
                  <a:cubicBezTo>
                    <a:pt x="15" y="0"/>
                    <a:pt x="0" y="15"/>
                    <a:pt x="0" y="33"/>
                  </a:cubicBezTo>
                  <a:cubicBezTo>
                    <a:pt x="0" y="51"/>
                    <a:pt x="15" y="66"/>
                    <a:pt x="33" y="66"/>
                  </a:cubicBezTo>
                  <a:cubicBezTo>
                    <a:pt x="51" y="66"/>
                    <a:pt x="65" y="51"/>
                    <a:pt x="65" y="33"/>
                  </a:cubicBezTo>
                  <a:close/>
                  <a:moveTo>
                    <a:pt x="64" y="33"/>
                  </a:moveTo>
                  <a:cubicBezTo>
                    <a:pt x="64" y="50"/>
                    <a:pt x="50" y="64"/>
                    <a:pt x="33" y="64"/>
                  </a:cubicBezTo>
                  <a:cubicBezTo>
                    <a:pt x="15" y="64"/>
                    <a:pt x="1" y="50"/>
                    <a:pt x="1" y="33"/>
                  </a:cubicBezTo>
                  <a:cubicBezTo>
                    <a:pt x="1" y="16"/>
                    <a:pt x="15" y="2"/>
                    <a:pt x="33" y="2"/>
                  </a:cubicBezTo>
                  <a:cubicBezTo>
                    <a:pt x="50" y="2"/>
                    <a:pt x="64" y="16"/>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7" name="Freeform 198">
              <a:extLst>
                <a:ext uri="{FF2B5EF4-FFF2-40B4-BE49-F238E27FC236}">
                  <a16:creationId xmlns:a16="http://schemas.microsoft.com/office/drawing/2014/main" id="{AC2F268E-AC1C-40FA-F7BA-F8E732146AC0}"/>
                </a:ext>
              </a:extLst>
            </p:cNvPr>
            <p:cNvSpPr>
              <a:spLocks noEditPoints="1"/>
            </p:cNvSpPr>
            <p:nvPr/>
          </p:nvSpPr>
          <p:spPr bwMode="auto">
            <a:xfrm>
              <a:off x="2396" y="3216"/>
              <a:ext cx="358" cy="358"/>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2 w 64"/>
                <a:gd name="T11" fmla="*/ 32 h 64"/>
                <a:gd name="T12" fmla="*/ 32 w 64"/>
                <a:gd name="T13" fmla="*/ 62 h 64"/>
                <a:gd name="T14" fmla="*/ 1 w 64"/>
                <a:gd name="T15" fmla="*/ 32 h 64"/>
                <a:gd name="T16" fmla="*/ 32 w 64"/>
                <a:gd name="T17" fmla="*/ 1 h 64"/>
                <a:gd name="T18" fmla="*/ 62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49" y="0"/>
                    <a:pt x="32" y="0"/>
                  </a:cubicBezTo>
                  <a:cubicBezTo>
                    <a:pt x="14" y="0"/>
                    <a:pt x="0" y="14"/>
                    <a:pt x="0" y="32"/>
                  </a:cubicBezTo>
                  <a:cubicBezTo>
                    <a:pt x="0" y="50"/>
                    <a:pt x="14" y="64"/>
                    <a:pt x="32" y="64"/>
                  </a:cubicBezTo>
                  <a:cubicBezTo>
                    <a:pt x="49" y="64"/>
                    <a:pt x="64" y="50"/>
                    <a:pt x="64" y="32"/>
                  </a:cubicBezTo>
                  <a:close/>
                  <a:moveTo>
                    <a:pt x="62" y="32"/>
                  </a:moveTo>
                  <a:cubicBezTo>
                    <a:pt x="62" y="49"/>
                    <a:pt x="48" y="62"/>
                    <a:pt x="32" y="62"/>
                  </a:cubicBezTo>
                  <a:cubicBezTo>
                    <a:pt x="15" y="62"/>
                    <a:pt x="1" y="49"/>
                    <a:pt x="1" y="32"/>
                  </a:cubicBezTo>
                  <a:cubicBezTo>
                    <a:pt x="1" y="15"/>
                    <a:pt x="15" y="1"/>
                    <a:pt x="32" y="1"/>
                  </a:cubicBezTo>
                  <a:cubicBezTo>
                    <a:pt x="48" y="1"/>
                    <a:pt x="62" y="15"/>
                    <a:pt x="62" y="32"/>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8" name="Freeform 199">
              <a:extLst>
                <a:ext uri="{FF2B5EF4-FFF2-40B4-BE49-F238E27FC236}">
                  <a16:creationId xmlns:a16="http://schemas.microsoft.com/office/drawing/2014/main" id="{10FABEEF-43B5-44C3-BDE1-155CD3F64CFF}"/>
                </a:ext>
              </a:extLst>
            </p:cNvPr>
            <p:cNvSpPr>
              <a:spLocks noEditPoints="1"/>
            </p:cNvSpPr>
            <p:nvPr/>
          </p:nvSpPr>
          <p:spPr bwMode="auto">
            <a:xfrm>
              <a:off x="2396" y="3221"/>
              <a:ext cx="353" cy="347"/>
            </a:xfrm>
            <a:custGeom>
              <a:avLst/>
              <a:gdLst>
                <a:gd name="T0" fmla="*/ 63 w 63"/>
                <a:gd name="T1" fmla="*/ 31 h 62"/>
                <a:gd name="T2" fmla="*/ 32 w 63"/>
                <a:gd name="T3" fmla="*/ 0 h 62"/>
                <a:gd name="T4" fmla="*/ 0 w 63"/>
                <a:gd name="T5" fmla="*/ 31 h 62"/>
                <a:gd name="T6" fmla="*/ 32 w 63"/>
                <a:gd name="T7" fmla="*/ 62 h 62"/>
                <a:gd name="T8" fmla="*/ 63 w 63"/>
                <a:gd name="T9" fmla="*/ 31 h 62"/>
                <a:gd name="T10" fmla="*/ 61 w 63"/>
                <a:gd name="T11" fmla="*/ 31 h 62"/>
                <a:gd name="T12" fmla="*/ 32 w 63"/>
                <a:gd name="T13" fmla="*/ 60 h 62"/>
                <a:gd name="T14" fmla="*/ 2 w 63"/>
                <a:gd name="T15" fmla="*/ 31 h 62"/>
                <a:gd name="T16" fmla="*/ 32 w 63"/>
                <a:gd name="T17" fmla="*/ 1 h 62"/>
                <a:gd name="T18" fmla="*/ 61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31"/>
                  </a:moveTo>
                  <a:cubicBezTo>
                    <a:pt x="63" y="14"/>
                    <a:pt x="49" y="0"/>
                    <a:pt x="32" y="0"/>
                  </a:cubicBezTo>
                  <a:cubicBezTo>
                    <a:pt x="14" y="0"/>
                    <a:pt x="0" y="14"/>
                    <a:pt x="0" y="31"/>
                  </a:cubicBezTo>
                  <a:cubicBezTo>
                    <a:pt x="0" y="48"/>
                    <a:pt x="14" y="62"/>
                    <a:pt x="32" y="62"/>
                  </a:cubicBezTo>
                  <a:cubicBezTo>
                    <a:pt x="49" y="62"/>
                    <a:pt x="63" y="48"/>
                    <a:pt x="63" y="31"/>
                  </a:cubicBezTo>
                  <a:close/>
                  <a:moveTo>
                    <a:pt x="61" y="31"/>
                  </a:moveTo>
                  <a:cubicBezTo>
                    <a:pt x="61" y="47"/>
                    <a:pt x="48" y="60"/>
                    <a:pt x="32" y="60"/>
                  </a:cubicBezTo>
                  <a:cubicBezTo>
                    <a:pt x="15" y="60"/>
                    <a:pt x="2" y="47"/>
                    <a:pt x="2" y="31"/>
                  </a:cubicBezTo>
                  <a:cubicBezTo>
                    <a:pt x="2" y="15"/>
                    <a:pt x="15" y="1"/>
                    <a:pt x="32" y="1"/>
                  </a:cubicBezTo>
                  <a:cubicBezTo>
                    <a:pt x="48" y="1"/>
                    <a:pt x="61" y="15"/>
                    <a:pt x="61" y="31"/>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49" name="Freeform 200">
              <a:extLst>
                <a:ext uri="{FF2B5EF4-FFF2-40B4-BE49-F238E27FC236}">
                  <a16:creationId xmlns:a16="http://schemas.microsoft.com/office/drawing/2014/main" id="{96AB0891-570F-7CE9-A55E-457FFE466C0E}"/>
                </a:ext>
              </a:extLst>
            </p:cNvPr>
            <p:cNvSpPr>
              <a:spLocks noEditPoints="1"/>
            </p:cNvSpPr>
            <p:nvPr/>
          </p:nvSpPr>
          <p:spPr bwMode="auto">
            <a:xfrm>
              <a:off x="2402" y="3221"/>
              <a:ext cx="341" cy="342"/>
            </a:xfrm>
            <a:custGeom>
              <a:avLst/>
              <a:gdLst>
                <a:gd name="T0" fmla="*/ 61 w 61"/>
                <a:gd name="T1" fmla="*/ 31 h 61"/>
                <a:gd name="T2" fmla="*/ 31 w 61"/>
                <a:gd name="T3" fmla="*/ 0 h 61"/>
                <a:gd name="T4" fmla="*/ 0 w 61"/>
                <a:gd name="T5" fmla="*/ 31 h 61"/>
                <a:gd name="T6" fmla="*/ 31 w 61"/>
                <a:gd name="T7" fmla="*/ 61 h 61"/>
                <a:gd name="T8" fmla="*/ 61 w 61"/>
                <a:gd name="T9" fmla="*/ 31 h 61"/>
                <a:gd name="T10" fmla="*/ 59 w 61"/>
                <a:gd name="T11" fmla="*/ 31 h 61"/>
                <a:gd name="T12" fmla="*/ 31 w 61"/>
                <a:gd name="T13" fmla="*/ 60 h 61"/>
                <a:gd name="T14" fmla="*/ 2 w 61"/>
                <a:gd name="T15" fmla="*/ 31 h 61"/>
                <a:gd name="T16" fmla="*/ 31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1" y="0"/>
                  </a:cubicBezTo>
                  <a:cubicBezTo>
                    <a:pt x="14" y="0"/>
                    <a:pt x="0" y="14"/>
                    <a:pt x="0" y="31"/>
                  </a:cubicBezTo>
                  <a:cubicBezTo>
                    <a:pt x="0" y="48"/>
                    <a:pt x="14" y="61"/>
                    <a:pt x="31" y="61"/>
                  </a:cubicBezTo>
                  <a:cubicBezTo>
                    <a:pt x="47" y="61"/>
                    <a:pt x="61" y="48"/>
                    <a:pt x="61" y="31"/>
                  </a:cubicBezTo>
                  <a:close/>
                  <a:moveTo>
                    <a:pt x="59" y="31"/>
                  </a:moveTo>
                  <a:cubicBezTo>
                    <a:pt x="59" y="47"/>
                    <a:pt x="46" y="60"/>
                    <a:pt x="31" y="60"/>
                  </a:cubicBezTo>
                  <a:cubicBezTo>
                    <a:pt x="15" y="60"/>
                    <a:pt x="2" y="47"/>
                    <a:pt x="2" y="31"/>
                  </a:cubicBezTo>
                  <a:cubicBezTo>
                    <a:pt x="2" y="15"/>
                    <a:pt x="15" y="2"/>
                    <a:pt x="31" y="2"/>
                  </a:cubicBezTo>
                  <a:cubicBezTo>
                    <a:pt x="46" y="2"/>
                    <a:pt x="59" y="15"/>
                    <a:pt x="59"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0" name="Freeform 201">
              <a:extLst>
                <a:ext uri="{FF2B5EF4-FFF2-40B4-BE49-F238E27FC236}">
                  <a16:creationId xmlns:a16="http://schemas.microsoft.com/office/drawing/2014/main" id="{18423332-695E-6D11-5D78-5B312F167942}"/>
                </a:ext>
              </a:extLst>
            </p:cNvPr>
            <p:cNvSpPr>
              <a:spLocks noEditPoints="1"/>
            </p:cNvSpPr>
            <p:nvPr/>
          </p:nvSpPr>
          <p:spPr bwMode="auto">
            <a:xfrm>
              <a:off x="2407" y="3227"/>
              <a:ext cx="330" cy="330"/>
            </a:xfrm>
            <a:custGeom>
              <a:avLst/>
              <a:gdLst>
                <a:gd name="T0" fmla="*/ 59 w 59"/>
                <a:gd name="T1" fmla="*/ 30 h 59"/>
                <a:gd name="T2" fmla="*/ 30 w 59"/>
                <a:gd name="T3" fmla="*/ 0 h 59"/>
                <a:gd name="T4" fmla="*/ 0 w 59"/>
                <a:gd name="T5" fmla="*/ 30 h 59"/>
                <a:gd name="T6" fmla="*/ 30 w 59"/>
                <a:gd name="T7" fmla="*/ 59 h 59"/>
                <a:gd name="T8" fmla="*/ 59 w 59"/>
                <a:gd name="T9" fmla="*/ 30 h 59"/>
                <a:gd name="T10" fmla="*/ 58 w 59"/>
                <a:gd name="T11" fmla="*/ 30 h 59"/>
                <a:gd name="T12" fmla="*/ 30 w 59"/>
                <a:gd name="T13" fmla="*/ 58 h 59"/>
                <a:gd name="T14" fmla="*/ 2 w 59"/>
                <a:gd name="T15" fmla="*/ 30 h 59"/>
                <a:gd name="T16" fmla="*/ 30 w 59"/>
                <a:gd name="T17" fmla="*/ 2 h 59"/>
                <a:gd name="T18" fmla="*/ 58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4"/>
                    <a:pt x="46" y="0"/>
                    <a:pt x="30" y="0"/>
                  </a:cubicBezTo>
                  <a:cubicBezTo>
                    <a:pt x="13" y="0"/>
                    <a:pt x="0" y="14"/>
                    <a:pt x="0" y="30"/>
                  </a:cubicBezTo>
                  <a:cubicBezTo>
                    <a:pt x="0" y="46"/>
                    <a:pt x="13" y="59"/>
                    <a:pt x="30" y="59"/>
                  </a:cubicBezTo>
                  <a:cubicBezTo>
                    <a:pt x="46" y="59"/>
                    <a:pt x="59" y="46"/>
                    <a:pt x="59" y="30"/>
                  </a:cubicBezTo>
                  <a:close/>
                  <a:moveTo>
                    <a:pt x="58" y="30"/>
                  </a:moveTo>
                  <a:cubicBezTo>
                    <a:pt x="58" y="45"/>
                    <a:pt x="45" y="58"/>
                    <a:pt x="30" y="58"/>
                  </a:cubicBezTo>
                  <a:cubicBezTo>
                    <a:pt x="14" y="58"/>
                    <a:pt x="2" y="45"/>
                    <a:pt x="2" y="30"/>
                  </a:cubicBezTo>
                  <a:cubicBezTo>
                    <a:pt x="2" y="14"/>
                    <a:pt x="14" y="2"/>
                    <a:pt x="30" y="2"/>
                  </a:cubicBezTo>
                  <a:cubicBezTo>
                    <a:pt x="45" y="2"/>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1" name="Freeform 202">
              <a:extLst>
                <a:ext uri="{FF2B5EF4-FFF2-40B4-BE49-F238E27FC236}">
                  <a16:creationId xmlns:a16="http://schemas.microsoft.com/office/drawing/2014/main" id="{C1DFB438-0A65-5420-F15E-74F95C250442}"/>
                </a:ext>
              </a:extLst>
            </p:cNvPr>
            <p:cNvSpPr>
              <a:spLocks noEditPoints="1"/>
            </p:cNvSpPr>
            <p:nvPr/>
          </p:nvSpPr>
          <p:spPr bwMode="auto">
            <a:xfrm>
              <a:off x="2413" y="3233"/>
              <a:ext cx="319" cy="324"/>
            </a:xfrm>
            <a:custGeom>
              <a:avLst/>
              <a:gdLst>
                <a:gd name="T0" fmla="*/ 57 w 57"/>
                <a:gd name="T1" fmla="*/ 29 h 58"/>
                <a:gd name="T2" fmla="*/ 29 w 57"/>
                <a:gd name="T3" fmla="*/ 0 h 58"/>
                <a:gd name="T4" fmla="*/ 0 w 57"/>
                <a:gd name="T5" fmla="*/ 29 h 58"/>
                <a:gd name="T6" fmla="*/ 29 w 57"/>
                <a:gd name="T7" fmla="*/ 58 h 58"/>
                <a:gd name="T8" fmla="*/ 57 w 57"/>
                <a:gd name="T9" fmla="*/ 29 h 58"/>
                <a:gd name="T10" fmla="*/ 56 w 57"/>
                <a:gd name="T11" fmla="*/ 29 h 58"/>
                <a:gd name="T12" fmla="*/ 29 w 57"/>
                <a:gd name="T13" fmla="*/ 56 h 58"/>
                <a:gd name="T14" fmla="*/ 1 w 57"/>
                <a:gd name="T15" fmla="*/ 29 h 58"/>
                <a:gd name="T16" fmla="*/ 29 w 57"/>
                <a:gd name="T17" fmla="*/ 2 h 58"/>
                <a:gd name="T18" fmla="*/ 56 w 57"/>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57" y="29"/>
                  </a:moveTo>
                  <a:cubicBezTo>
                    <a:pt x="57" y="13"/>
                    <a:pt x="44" y="0"/>
                    <a:pt x="29" y="0"/>
                  </a:cubicBezTo>
                  <a:cubicBezTo>
                    <a:pt x="13" y="0"/>
                    <a:pt x="0" y="13"/>
                    <a:pt x="0" y="29"/>
                  </a:cubicBezTo>
                  <a:cubicBezTo>
                    <a:pt x="0" y="45"/>
                    <a:pt x="13" y="58"/>
                    <a:pt x="29" y="58"/>
                  </a:cubicBezTo>
                  <a:cubicBezTo>
                    <a:pt x="44" y="58"/>
                    <a:pt x="57" y="45"/>
                    <a:pt x="57" y="29"/>
                  </a:cubicBezTo>
                  <a:close/>
                  <a:moveTo>
                    <a:pt x="56" y="29"/>
                  </a:moveTo>
                  <a:cubicBezTo>
                    <a:pt x="56" y="44"/>
                    <a:pt x="44" y="56"/>
                    <a:pt x="29" y="56"/>
                  </a:cubicBezTo>
                  <a:cubicBezTo>
                    <a:pt x="14" y="56"/>
                    <a:pt x="1" y="44"/>
                    <a:pt x="1" y="29"/>
                  </a:cubicBezTo>
                  <a:cubicBezTo>
                    <a:pt x="1" y="14"/>
                    <a:pt x="14" y="2"/>
                    <a:pt x="29" y="2"/>
                  </a:cubicBezTo>
                  <a:cubicBezTo>
                    <a:pt x="44" y="2"/>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2" name="Freeform 203">
              <a:extLst>
                <a:ext uri="{FF2B5EF4-FFF2-40B4-BE49-F238E27FC236}">
                  <a16:creationId xmlns:a16="http://schemas.microsoft.com/office/drawing/2014/main" id="{C14BAAA9-4E96-7AB3-1459-40D8B13C69A5}"/>
                </a:ext>
              </a:extLst>
            </p:cNvPr>
            <p:cNvSpPr>
              <a:spLocks noEditPoints="1"/>
            </p:cNvSpPr>
            <p:nvPr/>
          </p:nvSpPr>
          <p:spPr bwMode="auto">
            <a:xfrm>
              <a:off x="2419" y="3238"/>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4 w 56"/>
                <a:gd name="T11" fmla="*/ 28 h 56"/>
                <a:gd name="T12" fmla="*/ 28 w 56"/>
                <a:gd name="T13" fmla="*/ 54 h 56"/>
                <a:gd name="T14" fmla="*/ 1 w 56"/>
                <a:gd name="T15" fmla="*/ 28 h 56"/>
                <a:gd name="T16" fmla="*/ 28 w 56"/>
                <a:gd name="T17" fmla="*/ 1 h 56"/>
                <a:gd name="T18" fmla="*/ 54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3" y="0"/>
                    <a:pt x="28" y="0"/>
                  </a:cubicBezTo>
                  <a:cubicBezTo>
                    <a:pt x="12" y="0"/>
                    <a:pt x="0" y="12"/>
                    <a:pt x="0" y="28"/>
                  </a:cubicBezTo>
                  <a:cubicBezTo>
                    <a:pt x="0" y="43"/>
                    <a:pt x="12" y="56"/>
                    <a:pt x="28" y="56"/>
                  </a:cubicBezTo>
                  <a:cubicBezTo>
                    <a:pt x="43" y="56"/>
                    <a:pt x="56" y="43"/>
                    <a:pt x="56" y="28"/>
                  </a:cubicBezTo>
                  <a:close/>
                  <a:moveTo>
                    <a:pt x="54" y="28"/>
                  </a:moveTo>
                  <a:cubicBezTo>
                    <a:pt x="54" y="42"/>
                    <a:pt x="42" y="54"/>
                    <a:pt x="28" y="54"/>
                  </a:cubicBezTo>
                  <a:cubicBezTo>
                    <a:pt x="13" y="54"/>
                    <a:pt x="1" y="42"/>
                    <a:pt x="1" y="28"/>
                  </a:cubicBezTo>
                  <a:cubicBezTo>
                    <a:pt x="1" y="13"/>
                    <a:pt x="13" y="1"/>
                    <a:pt x="28" y="1"/>
                  </a:cubicBezTo>
                  <a:cubicBezTo>
                    <a:pt x="42" y="1"/>
                    <a:pt x="54" y="13"/>
                    <a:pt x="54" y="28"/>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3" name="Freeform 204">
              <a:extLst>
                <a:ext uri="{FF2B5EF4-FFF2-40B4-BE49-F238E27FC236}">
                  <a16:creationId xmlns:a16="http://schemas.microsoft.com/office/drawing/2014/main" id="{1DA3C722-93EF-C487-99A6-D027C8F49301}"/>
                </a:ext>
              </a:extLst>
            </p:cNvPr>
            <p:cNvSpPr>
              <a:spLocks noEditPoints="1"/>
            </p:cNvSpPr>
            <p:nvPr/>
          </p:nvSpPr>
          <p:spPr bwMode="auto">
            <a:xfrm>
              <a:off x="2419" y="3244"/>
              <a:ext cx="307" cy="302"/>
            </a:xfrm>
            <a:custGeom>
              <a:avLst/>
              <a:gdLst>
                <a:gd name="T0" fmla="*/ 55 w 55"/>
                <a:gd name="T1" fmla="*/ 27 h 54"/>
                <a:gd name="T2" fmla="*/ 28 w 55"/>
                <a:gd name="T3" fmla="*/ 0 h 54"/>
                <a:gd name="T4" fmla="*/ 0 w 55"/>
                <a:gd name="T5" fmla="*/ 27 h 54"/>
                <a:gd name="T6" fmla="*/ 28 w 55"/>
                <a:gd name="T7" fmla="*/ 54 h 54"/>
                <a:gd name="T8" fmla="*/ 55 w 55"/>
                <a:gd name="T9" fmla="*/ 27 h 54"/>
                <a:gd name="T10" fmla="*/ 53 w 55"/>
                <a:gd name="T11" fmla="*/ 27 h 54"/>
                <a:gd name="T12" fmla="*/ 28 w 55"/>
                <a:gd name="T13" fmla="*/ 52 h 54"/>
                <a:gd name="T14" fmla="*/ 2 w 55"/>
                <a:gd name="T15" fmla="*/ 27 h 54"/>
                <a:gd name="T16" fmla="*/ 28 w 55"/>
                <a:gd name="T17" fmla="*/ 1 h 54"/>
                <a:gd name="T18" fmla="*/ 53 w 55"/>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55" y="27"/>
                  </a:moveTo>
                  <a:cubicBezTo>
                    <a:pt x="55" y="12"/>
                    <a:pt x="43" y="0"/>
                    <a:pt x="28" y="0"/>
                  </a:cubicBezTo>
                  <a:cubicBezTo>
                    <a:pt x="13" y="0"/>
                    <a:pt x="0" y="12"/>
                    <a:pt x="0" y="27"/>
                  </a:cubicBezTo>
                  <a:cubicBezTo>
                    <a:pt x="0" y="42"/>
                    <a:pt x="13" y="54"/>
                    <a:pt x="28" y="54"/>
                  </a:cubicBezTo>
                  <a:cubicBezTo>
                    <a:pt x="43" y="54"/>
                    <a:pt x="55" y="42"/>
                    <a:pt x="55" y="27"/>
                  </a:cubicBezTo>
                  <a:close/>
                  <a:moveTo>
                    <a:pt x="53" y="27"/>
                  </a:moveTo>
                  <a:cubicBezTo>
                    <a:pt x="53" y="41"/>
                    <a:pt x="42" y="52"/>
                    <a:pt x="28" y="52"/>
                  </a:cubicBezTo>
                  <a:cubicBezTo>
                    <a:pt x="13" y="52"/>
                    <a:pt x="2" y="41"/>
                    <a:pt x="2" y="27"/>
                  </a:cubicBezTo>
                  <a:cubicBezTo>
                    <a:pt x="2" y="13"/>
                    <a:pt x="13" y="1"/>
                    <a:pt x="28" y="1"/>
                  </a:cubicBezTo>
                  <a:cubicBezTo>
                    <a:pt x="42" y="1"/>
                    <a:pt x="53" y="13"/>
                    <a:pt x="53" y="27"/>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4" name="Freeform 205">
              <a:extLst>
                <a:ext uri="{FF2B5EF4-FFF2-40B4-BE49-F238E27FC236}">
                  <a16:creationId xmlns:a16="http://schemas.microsoft.com/office/drawing/2014/main" id="{E56A1E29-D236-0243-F05A-AC2C7D50A288}"/>
                </a:ext>
              </a:extLst>
            </p:cNvPr>
            <p:cNvSpPr>
              <a:spLocks noEditPoints="1"/>
            </p:cNvSpPr>
            <p:nvPr/>
          </p:nvSpPr>
          <p:spPr bwMode="auto">
            <a:xfrm>
              <a:off x="2424" y="3244"/>
              <a:ext cx="297" cy="296"/>
            </a:xfrm>
            <a:custGeom>
              <a:avLst/>
              <a:gdLst>
                <a:gd name="T0" fmla="*/ 53 w 53"/>
                <a:gd name="T1" fmla="*/ 27 h 53"/>
                <a:gd name="T2" fmla="*/ 27 w 53"/>
                <a:gd name="T3" fmla="*/ 0 h 53"/>
                <a:gd name="T4" fmla="*/ 0 w 53"/>
                <a:gd name="T5" fmla="*/ 27 h 53"/>
                <a:gd name="T6" fmla="*/ 27 w 53"/>
                <a:gd name="T7" fmla="*/ 53 h 53"/>
                <a:gd name="T8" fmla="*/ 53 w 53"/>
                <a:gd name="T9" fmla="*/ 27 h 53"/>
                <a:gd name="T10" fmla="*/ 51 w 53"/>
                <a:gd name="T11" fmla="*/ 27 h 53"/>
                <a:gd name="T12" fmla="*/ 27 w 53"/>
                <a:gd name="T13" fmla="*/ 52 h 53"/>
                <a:gd name="T14" fmla="*/ 2 w 53"/>
                <a:gd name="T15" fmla="*/ 27 h 53"/>
                <a:gd name="T16" fmla="*/ 27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7" y="0"/>
                  </a:cubicBezTo>
                  <a:cubicBezTo>
                    <a:pt x="12" y="0"/>
                    <a:pt x="0" y="12"/>
                    <a:pt x="0" y="27"/>
                  </a:cubicBezTo>
                  <a:cubicBezTo>
                    <a:pt x="0" y="41"/>
                    <a:pt x="12" y="53"/>
                    <a:pt x="27" y="53"/>
                  </a:cubicBezTo>
                  <a:cubicBezTo>
                    <a:pt x="41" y="53"/>
                    <a:pt x="53" y="41"/>
                    <a:pt x="53" y="27"/>
                  </a:cubicBezTo>
                  <a:close/>
                  <a:moveTo>
                    <a:pt x="51" y="27"/>
                  </a:moveTo>
                  <a:cubicBezTo>
                    <a:pt x="51" y="41"/>
                    <a:pt x="40" y="52"/>
                    <a:pt x="27" y="52"/>
                  </a:cubicBezTo>
                  <a:cubicBezTo>
                    <a:pt x="13" y="52"/>
                    <a:pt x="2" y="41"/>
                    <a:pt x="2" y="27"/>
                  </a:cubicBezTo>
                  <a:cubicBezTo>
                    <a:pt x="2" y="13"/>
                    <a:pt x="13" y="2"/>
                    <a:pt x="27" y="2"/>
                  </a:cubicBezTo>
                  <a:cubicBezTo>
                    <a:pt x="40" y="2"/>
                    <a:pt x="51" y="13"/>
                    <a:pt x="51"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5" name="Freeform 206">
              <a:extLst>
                <a:ext uri="{FF2B5EF4-FFF2-40B4-BE49-F238E27FC236}">
                  <a16:creationId xmlns:a16="http://schemas.microsoft.com/office/drawing/2014/main" id="{C36998FE-8E7D-16BF-1605-234D1551D716}"/>
                </a:ext>
              </a:extLst>
            </p:cNvPr>
            <p:cNvSpPr>
              <a:spLocks noEditPoints="1"/>
            </p:cNvSpPr>
            <p:nvPr/>
          </p:nvSpPr>
          <p:spPr bwMode="auto">
            <a:xfrm>
              <a:off x="2430" y="3249"/>
              <a:ext cx="285" cy="286"/>
            </a:xfrm>
            <a:custGeom>
              <a:avLst/>
              <a:gdLst>
                <a:gd name="T0" fmla="*/ 51 w 51"/>
                <a:gd name="T1" fmla="*/ 26 h 51"/>
                <a:gd name="T2" fmla="*/ 26 w 51"/>
                <a:gd name="T3" fmla="*/ 0 h 51"/>
                <a:gd name="T4" fmla="*/ 0 w 51"/>
                <a:gd name="T5" fmla="*/ 26 h 51"/>
                <a:gd name="T6" fmla="*/ 26 w 51"/>
                <a:gd name="T7" fmla="*/ 51 h 51"/>
                <a:gd name="T8" fmla="*/ 51 w 51"/>
                <a:gd name="T9" fmla="*/ 26 h 51"/>
                <a:gd name="T10" fmla="*/ 50 w 51"/>
                <a:gd name="T11" fmla="*/ 26 h 51"/>
                <a:gd name="T12" fmla="*/ 26 w 51"/>
                <a:gd name="T13" fmla="*/ 50 h 51"/>
                <a:gd name="T14" fmla="*/ 2 w 51"/>
                <a:gd name="T15" fmla="*/ 26 h 51"/>
                <a:gd name="T16" fmla="*/ 26 w 51"/>
                <a:gd name="T17" fmla="*/ 2 h 51"/>
                <a:gd name="T18" fmla="*/ 50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40" y="0"/>
                    <a:pt x="26" y="0"/>
                  </a:cubicBezTo>
                  <a:cubicBezTo>
                    <a:pt x="11" y="0"/>
                    <a:pt x="0" y="12"/>
                    <a:pt x="0" y="26"/>
                  </a:cubicBezTo>
                  <a:cubicBezTo>
                    <a:pt x="0" y="40"/>
                    <a:pt x="11" y="51"/>
                    <a:pt x="26" y="51"/>
                  </a:cubicBezTo>
                  <a:cubicBezTo>
                    <a:pt x="40" y="51"/>
                    <a:pt x="51" y="40"/>
                    <a:pt x="51" y="26"/>
                  </a:cubicBezTo>
                  <a:close/>
                  <a:moveTo>
                    <a:pt x="50" y="26"/>
                  </a:moveTo>
                  <a:cubicBezTo>
                    <a:pt x="50" y="39"/>
                    <a:pt x="39" y="50"/>
                    <a:pt x="26" y="50"/>
                  </a:cubicBezTo>
                  <a:cubicBezTo>
                    <a:pt x="12" y="50"/>
                    <a:pt x="2" y="39"/>
                    <a:pt x="2" y="26"/>
                  </a:cubicBezTo>
                  <a:cubicBezTo>
                    <a:pt x="2" y="13"/>
                    <a:pt x="12" y="2"/>
                    <a:pt x="26" y="2"/>
                  </a:cubicBezTo>
                  <a:cubicBezTo>
                    <a:pt x="39" y="2"/>
                    <a:pt x="50" y="13"/>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6" name="Freeform 207">
              <a:extLst>
                <a:ext uri="{FF2B5EF4-FFF2-40B4-BE49-F238E27FC236}">
                  <a16:creationId xmlns:a16="http://schemas.microsoft.com/office/drawing/2014/main" id="{FBF58950-7756-4AFD-20F5-410713612013}"/>
                </a:ext>
              </a:extLst>
            </p:cNvPr>
            <p:cNvSpPr>
              <a:spLocks noEditPoints="1"/>
            </p:cNvSpPr>
            <p:nvPr/>
          </p:nvSpPr>
          <p:spPr bwMode="auto">
            <a:xfrm>
              <a:off x="2435" y="3255"/>
              <a:ext cx="274" cy="280"/>
            </a:xfrm>
            <a:custGeom>
              <a:avLst/>
              <a:gdLst>
                <a:gd name="T0" fmla="*/ 49 w 49"/>
                <a:gd name="T1" fmla="*/ 25 h 50"/>
                <a:gd name="T2" fmla="*/ 25 w 49"/>
                <a:gd name="T3" fmla="*/ 0 h 50"/>
                <a:gd name="T4" fmla="*/ 0 w 49"/>
                <a:gd name="T5" fmla="*/ 25 h 50"/>
                <a:gd name="T6" fmla="*/ 25 w 49"/>
                <a:gd name="T7" fmla="*/ 50 h 50"/>
                <a:gd name="T8" fmla="*/ 49 w 49"/>
                <a:gd name="T9" fmla="*/ 25 h 50"/>
                <a:gd name="T10" fmla="*/ 48 w 49"/>
                <a:gd name="T11" fmla="*/ 25 h 50"/>
                <a:gd name="T12" fmla="*/ 25 w 49"/>
                <a:gd name="T13" fmla="*/ 48 h 50"/>
                <a:gd name="T14" fmla="*/ 1 w 49"/>
                <a:gd name="T15" fmla="*/ 25 h 50"/>
                <a:gd name="T16" fmla="*/ 25 w 49"/>
                <a:gd name="T17" fmla="*/ 2 h 50"/>
                <a:gd name="T18" fmla="*/ 48 w 49"/>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9" y="25"/>
                  </a:moveTo>
                  <a:cubicBezTo>
                    <a:pt x="49" y="11"/>
                    <a:pt x="38" y="0"/>
                    <a:pt x="25" y="0"/>
                  </a:cubicBezTo>
                  <a:cubicBezTo>
                    <a:pt x="11" y="0"/>
                    <a:pt x="0" y="11"/>
                    <a:pt x="0" y="25"/>
                  </a:cubicBezTo>
                  <a:cubicBezTo>
                    <a:pt x="0" y="39"/>
                    <a:pt x="11" y="50"/>
                    <a:pt x="25" y="50"/>
                  </a:cubicBezTo>
                  <a:cubicBezTo>
                    <a:pt x="38" y="50"/>
                    <a:pt x="49" y="39"/>
                    <a:pt x="49" y="25"/>
                  </a:cubicBezTo>
                  <a:close/>
                  <a:moveTo>
                    <a:pt x="48" y="25"/>
                  </a:moveTo>
                  <a:cubicBezTo>
                    <a:pt x="48" y="38"/>
                    <a:pt x="37" y="48"/>
                    <a:pt x="25" y="48"/>
                  </a:cubicBezTo>
                  <a:cubicBezTo>
                    <a:pt x="12" y="48"/>
                    <a:pt x="1" y="38"/>
                    <a:pt x="1" y="25"/>
                  </a:cubicBezTo>
                  <a:cubicBezTo>
                    <a:pt x="1" y="12"/>
                    <a:pt x="12" y="2"/>
                    <a:pt x="25" y="2"/>
                  </a:cubicBezTo>
                  <a:cubicBezTo>
                    <a:pt x="37" y="2"/>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7" name="Freeform 208">
              <a:extLst>
                <a:ext uri="{FF2B5EF4-FFF2-40B4-BE49-F238E27FC236}">
                  <a16:creationId xmlns:a16="http://schemas.microsoft.com/office/drawing/2014/main" id="{223D9171-E58B-58CB-7577-163846356790}"/>
                </a:ext>
              </a:extLst>
            </p:cNvPr>
            <p:cNvSpPr>
              <a:spLocks noEditPoints="1"/>
            </p:cNvSpPr>
            <p:nvPr/>
          </p:nvSpPr>
          <p:spPr bwMode="auto">
            <a:xfrm>
              <a:off x="2441" y="3261"/>
              <a:ext cx="268" cy="268"/>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6 w 48"/>
                <a:gd name="T11" fmla="*/ 24 h 48"/>
                <a:gd name="T12" fmla="*/ 24 w 48"/>
                <a:gd name="T13" fmla="*/ 46 h 48"/>
                <a:gd name="T14" fmla="*/ 1 w 48"/>
                <a:gd name="T15" fmla="*/ 24 h 48"/>
                <a:gd name="T16" fmla="*/ 24 w 48"/>
                <a:gd name="T17" fmla="*/ 1 h 48"/>
                <a:gd name="T18" fmla="*/ 46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0" y="0"/>
                    <a:pt x="0" y="11"/>
                    <a:pt x="0" y="24"/>
                  </a:cubicBezTo>
                  <a:cubicBezTo>
                    <a:pt x="0" y="37"/>
                    <a:pt x="10" y="48"/>
                    <a:pt x="24" y="48"/>
                  </a:cubicBezTo>
                  <a:cubicBezTo>
                    <a:pt x="37" y="48"/>
                    <a:pt x="48" y="37"/>
                    <a:pt x="48" y="24"/>
                  </a:cubicBezTo>
                  <a:close/>
                  <a:moveTo>
                    <a:pt x="46" y="24"/>
                  </a:moveTo>
                  <a:cubicBezTo>
                    <a:pt x="46" y="36"/>
                    <a:pt x="36" y="46"/>
                    <a:pt x="24" y="46"/>
                  </a:cubicBezTo>
                  <a:cubicBezTo>
                    <a:pt x="11" y="46"/>
                    <a:pt x="1" y="36"/>
                    <a:pt x="1" y="24"/>
                  </a:cubicBezTo>
                  <a:cubicBezTo>
                    <a:pt x="1" y="12"/>
                    <a:pt x="11" y="1"/>
                    <a:pt x="24" y="1"/>
                  </a:cubicBezTo>
                  <a:cubicBezTo>
                    <a:pt x="36" y="1"/>
                    <a:pt x="46" y="12"/>
                    <a:pt x="46" y="24"/>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8" name="Freeform 209">
              <a:extLst>
                <a:ext uri="{FF2B5EF4-FFF2-40B4-BE49-F238E27FC236}">
                  <a16:creationId xmlns:a16="http://schemas.microsoft.com/office/drawing/2014/main" id="{B84D9E4B-B021-FD06-0672-CFD2D7895E67}"/>
                </a:ext>
              </a:extLst>
            </p:cNvPr>
            <p:cNvSpPr>
              <a:spLocks noEditPoints="1"/>
            </p:cNvSpPr>
            <p:nvPr/>
          </p:nvSpPr>
          <p:spPr bwMode="auto">
            <a:xfrm>
              <a:off x="2441" y="3266"/>
              <a:ext cx="263" cy="257"/>
            </a:xfrm>
            <a:custGeom>
              <a:avLst/>
              <a:gdLst>
                <a:gd name="T0" fmla="*/ 47 w 47"/>
                <a:gd name="T1" fmla="*/ 23 h 46"/>
                <a:gd name="T2" fmla="*/ 24 w 47"/>
                <a:gd name="T3" fmla="*/ 0 h 46"/>
                <a:gd name="T4" fmla="*/ 0 w 47"/>
                <a:gd name="T5" fmla="*/ 23 h 46"/>
                <a:gd name="T6" fmla="*/ 24 w 47"/>
                <a:gd name="T7" fmla="*/ 46 h 46"/>
                <a:gd name="T8" fmla="*/ 47 w 47"/>
                <a:gd name="T9" fmla="*/ 23 h 46"/>
                <a:gd name="T10" fmla="*/ 45 w 47"/>
                <a:gd name="T11" fmla="*/ 23 h 46"/>
                <a:gd name="T12" fmla="*/ 24 w 47"/>
                <a:gd name="T13" fmla="*/ 44 h 46"/>
                <a:gd name="T14" fmla="*/ 2 w 47"/>
                <a:gd name="T15" fmla="*/ 23 h 46"/>
                <a:gd name="T16" fmla="*/ 24 w 47"/>
                <a:gd name="T17" fmla="*/ 1 h 46"/>
                <a:gd name="T18" fmla="*/ 4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47" y="23"/>
                  </a:moveTo>
                  <a:cubicBezTo>
                    <a:pt x="47" y="10"/>
                    <a:pt x="36" y="0"/>
                    <a:pt x="24" y="0"/>
                  </a:cubicBezTo>
                  <a:cubicBezTo>
                    <a:pt x="11" y="0"/>
                    <a:pt x="0" y="10"/>
                    <a:pt x="0" y="23"/>
                  </a:cubicBezTo>
                  <a:cubicBezTo>
                    <a:pt x="0" y="36"/>
                    <a:pt x="11" y="46"/>
                    <a:pt x="24" y="46"/>
                  </a:cubicBezTo>
                  <a:cubicBezTo>
                    <a:pt x="36" y="46"/>
                    <a:pt x="47" y="36"/>
                    <a:pt x="47" y="23"/>
                  </a:cubicBezTo>
                  <a:close/>
                  <a:moveTo>
                    <a:pt x="45" y="23"/>
                  </a:moveTo>
                  <a:cubicBezTo>
                    <a:pt x="45" y="35"/>
                    <a:pt x="36" y="44"/>
                    <a:pt x="24" y="44"/>
                  </a:cubicBezTo>
                  <a:cubicBezTo>
                    <a:pt x="12" y="44"/>
                    <a:pt x="2" y="35"/>
                    <a:pt x="2" y="23"/>
                  </a:cubicBezTo>
                  <a:cubicBezTo>
                    <a:pt x="2" y="11"/>
                    <a:pt x="12" y="1"/>
                    <a:pt x="24" y="1"/>
                  </a:cubicBezTo>
                  <a:cubicBezTo>
                    <a:pt x="36" y="1"/>
                    <a:pt x="45" y="11"/>
                    <a:pt x="45" y="23"/>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659" name="Freeform 210">
              <a:extLst>
                <a:ext uri="{FF2B5EF4-FFF2-40B4-BE49-F238E27FC236}">
                  <a16:creationId xmlns:a16="http://schemas.microsoft.com/office/drawing/2014/main" id="{CDC16CD1-748A-3889-8A70-BE6E0A17FCDF}"/>
                </a:ext>
              </a:extLst>
            </p:cNvPr>
            <p:cNvSpPr>
              <a:spLocks noEditPoints="1"/>
            </p:cNvSpPr>
            <p:nvPr/>
          </p:nvSpPr>
          <p:spPr bwMode="auto">
            <a:xfrm>
              <a:off x="2447" y="3266"/>
              <a:ext cx="251" cy="252"/>
            </a:xfrm>
            <a:custGeom>
              <a:avLst/>
              <a:gdLst>
                <a:gd name="T0" fmla="*/ 45 w 45"/>
                <a:gd name="T1" fmla="*/ 23 h 45"/>
                <a:gd name="T2" fmla="*/ 23 w 45"/>
                <a:gd name="T3" fmla="*/ 0 h 45"/>
                <a:gd name="T4" fmla="*/ 0 w 45"/>
                <a:gd name="T5" fmla="*/ 23 h 45"/>
                <a:gd name="T6" fmla="*/ 23 w 45"/>
                <a:gd name="T7" fmla="*/ 45 h 45"/>
                <a:gd name="T8" fmla="*/ 45 w 45"/>
                <a:gd name="T9" fmla="*/ 23 h 45"/>
                <a:gd name="T10" fmla="*/ 43 w 45"/>
                <a:gd name="T11" fmla="*/ 23 h 45"/>
                <a:gd name="T12" fmla="*/ 23 w 45"/>
                <a:gd name="T13" fmla="*/ 44 h 45"/>
                <a:gd name="T14" fmla="*/ 2 w 45"/>
                <a:gd name="T15" fmla="*/ 23 h 45"/>
                <a:gd name="T16" fmla="*/ 23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1"/>
                    <a:pt x="35" y="0"/>
                    <a:pt x="23" y="0"/>
                  </a:cubicBezTo>
                  <a:cubicBezTo>
                    <a:pt x="10" y="0"/>
                    <a:pt x="0" y="11"/>
                    <a:pt x="0" y="23"/>
                  </a:cubicBezTo>
                  <a:cubicBezTo>
                    <a:pt x="0" y="35"/>
                    <a:pt x="10" y="45"/>
                    <a:pt x="23" y="45"/>
                  </a:cubicBezTo>
                  <a:cubicBezTo>
                    <a:pt x="35" y="45"/>
                    <a:pt x="45" y="35"/>
                    <a:pt x="45" y="23"/>
                  </a:cubicBezTo>
                  <a:close/>
                  <a:moveTo>
                    <a:pt x="43" y="23"/>
                  </a:moveTo>
                  <a:cubicBezTo>
                    <a:pt x="43" y="34"/>
                    <a:pt x="34" y="44"/>
                    <a:pt x="23" y="44"/>
                  </a:cubicBezTo>
                  <a:cubicBezTo>
                    <a:pt x="11" y="44"/>
                    <a:pt x="2" y="34"/>
                    <a:pt x="2" y="23"/>
                  </a:cubicBezTo>
                  <a:cubicBezTo>
                    <a:pt x="2" y="11"/>
                    <a:pt x="11" y="2"/>
                    <a:pt x="23" y="2"/>
                  </a:cubicBezTo>
                  <a:cubicBezTo>
                    <a:pt x="34" y="2"/>
                    <a:pt x="43" y="11"/>
                    <a:pt x="43"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2" name="Freeform 211">
              <a:extLst>
                <a:ext uri="{FF2B5EF4-FFF2-40B4-BE49-F238E27FC236}">
                  <a16:creationId xmlns:a16="http://schemas.microsoft.com/office/drawing/2014/main" id="{2FCF0717-CF65-E817-BF84-8BEB2B0493FC}"/>
                </a:ext>
              </a:extLst>
            </p:cNvPr>
            <p:cNvSpPr>
              <a:spLocks noEditPoints="1"/>
            </p:cNvSpPr>
            <p:nvPr/>
          </p:nvSpPr>
          <p:spPr bwMode="auto">
            <a:xfrm>
              <a:off x="2452" y="3272"/>
              <a:ext cx="241" cy="240"/>
            </a:xfrm>
            <a:custGeom>
              <a:avLst/>
              <a:gdLst>
                <a:gd name="T0" fmla="*/ 43 w 43"/>
                <a:gd name="T1" fmla="*/ 22 h 43"/>
                <a:gd name="T2" fmla="*/ 22 w 43"/>
                <a:gd name="T3" fmla="*/ 0 h 43"/>
                <a:gd name="T4" fmla="*/ 0 w 43"/>
                <a:gd name="T5" fmla="*/ 22 h 43"/>
                <a:gd name="T6" fmla="*/ 22 w 43"/>
                <a:gd name="T7" fmla="*/ 43 h 43"/>
                <a:gd name="T8" fmla="*/ 43 w 43"/>
                <a:gd name="T9" fmla="*/ 22 h 43"/>
                <a:gd name="T10" fmla="*/ 42 w 43"/>
                <a:gd name="T11" fmla="*/ 22 h 43"/>
                <a:gd name="T12" fmla="*/ 22 w 43"/>
                <a:gd name="T13" fmla="*/ 42 h 43"/>
                <a:gd name="T14" fmla="*/ 2 w 43"/>
                <a:gd name="T15" fmla="*/ 22 h 43"/>
                <a:gd name="T16" fmla="*/ 22 w 43"/>
                <a:gd name="T17" fmla="*/ 2 h 43"/>
                <a:gd name="T18" fmla="*/ 42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4" y="0"/>
                    <a:pt x="22" y="0"/>
                  </a:cubicBezTo>
                  <a:cubicBezTo>
                    <a:pt x="10" y="0"/>
                    <a:pt x="0" y="10"/>
                    <a:pt x="0" y="22"/>
                  </a:cubicBezTo>
                  <a:cubicBezTo>
                    <a:pt x="0" y="34"/>
                    <a:pt x="10" y="43"/>
                    <a:pt x="22" y="43"/>
                  </a:cubicBezTo>
                  <a:cubicBezTo>
                    <a:pt x="34" y="43"/>
                    <a:pt x="43" y="34"/>
                    <a:pt x="43"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3" name="Freeform 212">
              <a:extLst>
                <a:ext uri="{FF2B5EF4-FFF2-40B4-BE49-F238E27FC236}">
                  <a16:creationId xmlns:a16="http://schemas.microsoft.com/office/drawing/2014/main" id="{24DE9D08-305F-2AE2-0814-D43ED4A92A57}"/>
                </a:ext>
              </a:extLst>
            </p:cNvPr>
            <p:cNvSpPr>
              <a:spLocks noEditPoints="1"/>
            </p:cNvSpPr>
            <p:nvPr/>
          </p:nvSpPr>
          <p:spPr bwMode="auto">
            <a:xfrm>
              <a:off x="2458" y="3277"/>
              <a:ext cx="229" cy="235"/>
            </a:xfrm>
            <a:custGeom>
              <a:avLst/>
              <a:gdLst>
                <a:gd name="T0" fmla="*/ 41 w 41"/>
                <a:gd name="T1" fmla="*/ 21 h 42"/>
                <a:gd name="T2" fmla="*/ 21 w 41"/>
                <a:gd name="T3" fmla="*/ 0 h 42"/>
                <a:gd name="T4" fmla="*/ 0 w 41"/>
                <a:gd name="T5" fmla="*/ 21 h 42"/>
                <a:gd name="T6" fmla="*/ 21 w 41"/>
                <a:gd name="T7" fmla="*/ 42 h 42"/>
                <a:gd name="T8" fmla="*/ 41 w 41"/>
                <a:gd name="T9" fmla="*/ 21 h 42"/>
                <a:gd name="T10" fmla="*/ 40 w 41"/>
                <a:gd name="T11" fmla="*/ 21 h 42"/>
                <a:gd name="T12" fmla="*/ 21 w 41"/>
                <a:gd name="T13" fmla="*/ 40 h 42"/>
                <a:gd name="T14" fmla="*/ 1 w 41"/>
                <a:gd name="T15" fmla="*/ 21 h 42"/>
                <a:gd name="T16" fmla="*/ 21 w 41"/>
                <a:gd name="T17" fmla="*/ 2 h 42"/>
                <a:gd name="T18" fmla="*/ 40 w 41"/>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41" y="21"/>
                  </a:moveTo>
                  <a:cubicBezTo>
                    <a:pt x="41" y="9"/>
                    <a:pt x="32" y="0"/>
                    <a:pt x="21" y="0"/>
                  </a:cubicBezTo>
                  <a:cubicBezTo>
                    <a:pt x="9" y="0"/>
                    <a:pt x="0" y="9"/>
                    <a:pt x="0" y="21"/>
                  </a:cubicBezTo>
                  <a:cubicBezTo>
                    <a:pt x="0" y="32"/>
                    <a:pt x="9" y="42"/>
                    <a:pt x="21" y="42"/>
                  </a:cubicBezTo>
                  <a:cubicBezTo>
                    <a:pt x="32" y="42"/>
                    <a:pt x="41" y="32"/>
                    <a:pt x="41" y="21"/>
                  </a:cubicBezTo>
                  <a:close/>
                  <a:moveTo>
                    <a:pt x="40" y="21"/>
                  </a:moveTo>
                  <a:cubicBezTo>
                    <a:pt x="40" y="31"/>
                    <a:pt x="31" y="40"/>
                    <a:pt x="21" y="40"/>
                  </a:cubicBezTo>
                  <a:cubicBezTo>
                    <a:pt x="10" y="40"/>
                    <a:pt x="1" y="31"/>
                    <a:pt x="1" y="21"/>
                  </a:cubicBezTo>
                  <a:cubicBezTo>
                    <a:pt x="1" y="10"/>
                    <a:pt x="10" y="2"/>
                    <a:pt x="21" y="2"/>
                  </a:cubicBezTo>
                  <a:cubicBezTo>
                    <a:pt x="31" y="2"/>
                    <a:pt x="40" y="10"/>
                    <a:pt x="40" y="21"/>
                  </a:cubicBezTo>
                  <a:close/>
                </a:path>
              </a:pathLst>
            </a:custGeom>
            <a:solidFill>
              <a:srgbClr val="F2DD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4" name="Freeform 213">
              <a:extLst>
                <a:ext uri="{FF2B5EF4-FFF2-40B4-BE49-F238E27FC236}">
                  <a16:creationId xmlns:a16="http://schemas.microsoft.com/office/drawing/2014/main" id="{45012930-68A8-7995-5662-A41B7E136DB4}"/>
                </a:ext>
              </a:extLst>
            </p:cNvPr>
            <p:cNvSpPr>
              <a:spLocks noEditPoints="1"/>
            </p:cNvSpPr>
            <p:nvPr/>
          </p:nvSpPr>
          <p:spPr bwMode="auto">
            <a:xfrm>
              <a:off x="2463" y="3283"/>
              <a:ext cx="224" cy="224"/>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8 w 40"/>
                <a:gd name="T11" fmla="*/ 20 h 40"/>
                <a:gd name="T12" fmla="*/ 20 w 40"/>
                <a:gd name="T13" fmla="*/ 38 h 40"/>
                <a:gd name="T14" fmla="*/ 1 w 40"/>
                <a:gd name="T15" fmla="*/ 20 h 40"/>
                <a:gd name="T16" fmla="*/ 20 w 40"/>
                <a:gd name="T17" fmla="*/ 1 h 40"/>
                <a:gd name="T18" fmla="*/ 38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8" y="20"/>
                  </a:moveTo>
                  <a:cubicBezTo>
                    <a:pt x="38" y="30"/>
                    <a:pt x="30" y="38"/>
                    <a:pt x="20" y="38"/>
                  </a:cubicBezTo>
                  <a:cubicBezTo>
                    <a:pt x="9" y="38"/>
                    <a:pt x="1" y="30"/>
                    <a:pt x="1" y="20"/>
                  </a:cubicBezTo>
                  <a:cubicBezTo>
                    <a:pt x="1" y="10"/>
                    <a:pt x="9" y="1"/>
                    <a:pt x="20" y="1"/>
                  </a:cubicBezTo>
                  <a:cubicBezTo>
                    <a:pt x="30" y="1"/>
                    <a:pt x="38" y="10"/>
                    <a:pt x="38" y="20"/>
                  </a:cubicBezTo>
                  <a:close/>
                </a:path>
              </a:pathLst>
            </a:custGeom>
            <a:solidFill>
              <a:srgbClr val="F1DE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5" name="Freeform 214">
              <a:extLst>
                <a:ext uri="{FF2B5EF4-FFF2-40B4-BE49-F238E27FC236}">
                  <a16:creationId xmlns:a16="http://schemas.microsoft.com/office/drawing/2014/main" id="{D22449C3-72AE-46B7-3A65-DD4C794AA3ED}"/>
                </a:ext>
              </a:extLst>
            </p:cNvPr>
            <p:cNvSpPr>
              <a:spLocks noEditPoints="1"/>
            </p:cNvSpPr>
            <p:nvPr/>
          </p:nvSpPr>
          <p:spPr bwMode="auto">
            <a:xfrm>
              <a:off x="2463" y="3289"/>
              <a:ext cx="218" cy="212"/>
            </a:xfrm>
            <a:custGeom>
              <a:avLst/>
              <a:gdLst>
                <a:gd name="T0" fmla="*/ 39 w 39"/>
                <a:gd name="T1" fmla="*/ 19 h 38"/>
                <a:gd name="T2" fmla="*/ 20 w 39"/>
                <a:gd name="T3" fmla="*/ 0 h 38"/>
                <a:gd name="T4" fmla="*/ 0 w 39"/>
                <a:gd name="T5" fmla="*/ 19 h 38"/>
                <a:gd name="T6" fmla="*/ 20 w 39"/>
                <a:gd name="T7" fmla="*/ 38 h 38"/>
                <a:gd name="T8" fmla="*/ 39 w 39"/>
                <a:gd name="T9" fmla="*/ 19 h 38"/>
                <a:gd name="T10" fmla="*/ 37 w 39"/>
                <a:gd name="T11" fmla="*/ 19 h 38"/>
                <a:gd name="T12" fmla="*/ 20 w 39"/>
                <a:gd name="T13" fmla="*/ 36 h 38"/>
                <a:gd name="T14" fmla="*/ 2 w 39"/>
                <a:gd name="T15" fmla="*/ 19 h 38"/>
                <a:gd name="T16" fmla="*/ 20 w 39"/>
                <a:gd name="T17" fmla="*/ 1 h 38"/>
                <a:gd name="T18" fmla="*/ 37 w 39"/>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9" y="19"/>
                  </a:moveTo>
                  <a:cubicBezTo>
                    <a:pt x="39" y="8"/>
                    <a:pt x="30" y="0"/>
                    <a:pt x="20" y="0"/>
                  </a:cubicBezTo>
                  <a:cubicBezTo>
                    <a:pt x="9" y="0"/>
                    <a:pt x="0" y="8"/>
                    <a:pt x="0" y="19"/>
                  </a:cubicBezTo>
                  <a:cubicBezTo>
                    <a:pt x="0" y="29"/>
                    <a:pt x="9" y="38"/>
                    <a:pt x="20" y="38"/>
                  </a:cubicBezTo>
                  <a:cubicBezTo>
                    <a:pt x="30" y="38"/>
                    <a:pt x="39" y="29"/>
                    <a:pt x="39" y="19"/>
                  </a:cubicBezTo>
                  <a:close/>
                  <a:moveTo>
                    <a:pt x="37" y="19"/>
                  </a:moveTo>
                  <a:cubicBezTo>
                    <a:pt x="37" y="29"/>
                    <a:pt x="29" y="36"/>
                    <a:pt x="20" y="36"/>
                  </a:cubicBezTo>
                  <a:cubicBezTo>
                    <a:pt x="10" y="36"/>
                    <a:pt x="2" y="29"/>
                    <a:pt x="2" y="19"/>
                  </a:cubicBezTo>
                  <a:cubicBezTo>
                    <a:pt x="2" y="9"/>
                    <a:pt x="10" y="1"/>
                    <a:pt x="20" y="1"/>
                  </a:cubicBezTo>
                  <a:cubicBezTo>
                    <a:pt x="29" y="1"/>
                    <a:pt x="37" y="9"/>
                    <a:pt x="37" y="19"/>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6" name="Freeform 215">
              <a:extLst>
                <a:ext uri="{FF2B5EF4-FFF2-40B4-BE49-F238E27FC236}">
                  <a16:creationId xmlns:a16="http://schemas.microsoft.com/office/drawing/2014/main" id="{BC04EA68-90CF-CA53-A2E9-D39464ED1411}"/>
                </a:ext>
              </a:extLst>
            </p:cNvPr>
            <p:cNvSpPr>
              <a:spLocks noEditPoints="1"/>
            </p:cNvSpPr>
            <p:nvPr/>
          </p:nvSpPr>
          <p:spPr bwMode="auto">
            <a:xfrm>
              <a:off x="2469" y="3289"/>
              <a:ext cx="207" cy="206"/>
            </a:xfrm>
            <a:custGeom>
              <a:avLst/>
              <a:gdLst>
                <a:gd name="T0" fmla="*/ 37 w 37"/>
                <a:gd name="T1" fmla="*/ 19 h 37"/>
                <a:gd name="T2" fmla="*/ 19 w 37"/>
                <a:gd name="T3" fmla="*/ 0 h 37"/>
                <a:gd name="T4" fmla="*/ 0 w 37"/>
                <a:gd name="T5" fmla="*/ 19 h 37"/>
                <a:gd name="T6" fmla="*/ 19 w 37"/>
                <a:gd name="T7" fmla="*/ 37 h 37"/>
                <a:gd name="T8" fmla="*/ 37 w 37"/>
                <a:gd name="T9" fmla="*/ 19 h 37"/>
                <a:gd name="T10" fmla="*/ 35 w 37"/>
                <a:gd name="T11" fmla="*/ 19 h 37"/>
                <a:gd name="T12" fmla="*/ 19 w 37"/>
                <a:gd name="T13" fmla="*/ 36 h 37"/>
                <a:gd name="T14" fmla="*/ 2 w 37"/>
                <a:gd name="T15" fmla="*/ 19 h 37"/>
                <a:gd name="T16" fmla="*/ 19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9" y="0"/>
                    <a:pt x="19" y="0"/>
                  </a:cubicBezTo>
                  <a:cubicBezTo>
                    <a:pt x="8" y="0"/>
                    <a:pt x="0" y="9"/>
                    <a:pt x="0" y="19"/>
                  </a:cubicBezTo>
                  <a:cubicBezTo>
                    <a:pt x="0" y="29"/>
                    <a:pt x="8" y="37"/>
                    <a:pt x="19" y="37"/>
                  </a:cubicBezTo>
                  <a:cubicBezTo>
                    <a:pt x="29" y="37"/>
                    <a:pt x="37" y="29"/>
                    <a:pt x="37" y="19"/>
                  </a:cubicBezTo>
                  <a:close/>
                  <a:moveTo>
                    <a:pt x="35" y="19"/>
                  </a:moveTo>
                  <a:cubicBezTo>
                    <a:pt x="35" y="28"/>
                    <a:pt x="28" y="36"/>
                    <a:pt x="19" y="36"/>
                  </a:cubicBezTo>
                  <a:cubicBezTo>
                    <a:pt x="9" y="36"/>
                    <a:pt x="2" y="28"/>
                    <a:pt x="2" y="19"/>
                  </a:cubicBezTo>
                  <a:cubicBezTo>
                    <a:pt x="2" y="10"/>
                    <a:pt x="9" y="2"/>
                    <a:pt x="19" y="2"/>
                  </a:cubicBezTo>
                  <a:cubicBezTo>
                    <a:pt x="28" y="2"/>
                    <a:pt x="35" y="10"/>
                    <a:pt x="35" y="19"/>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7" name="Freeform 216">
              <a:extLst>
                <a:ext uri="{FF2B5EF4-FFF2-40B4-BE49-F238E27FC236}">
                  <a16:creationId xmlns:a16="http://schemas.microsoft.com/office/drawing/2014/main" id="{53A9B19E-CB89-C728-AD47-F28E37116B2F}"/>
                </a:ext>
              </a:extLst>
            </p:cNvPr>
            <p:cNvSpPr>
              <a:spLocks noEditPoints="1"/>
            </p:cNvSpPr>
            <p:nvPr/>
          </p:nvSpPr>
          <p:spPr bwMode="auto">
            <a:xfrm>
              <a:off x="2474" y="3294"/>
              <a:ext cx="196" cy="196"/>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8"/>
                    <a:pt x="8" y="35"/>
                    <a:pt x="18" y="35"/>
                  </a:cubicBezTo>
                  <a:cubicBezTo>
                    <a:pt x="27" y="35"/>
                    <a:pt x="35" y="28"/>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8" name="Freeform 217">
              <a:extLst>
                <a:ext uri="{FF2B5EF4-FFF2-40B4-BE49-F238E27FC236}">
                  <a16:creationId xmlns:a16="http://schemas.microsoft.com/office/drawing/2014/main" id="{C8E0CE43-94FD-5A83-60D9-2EC45A449BFA}"/>
                </a:ext>
              </a:extLst>
            </p:cNvPr>
            <p:cNvSpPr>
              <a:spLocks noEditPoints="1"/>
            </p:cNvSpPr>
            <p:nvPr/>
          </p:nvSpPr>
          <p:spPr bwMode="auto">
            <a:xfrm>
              <a:off x="2480" y="3300"/>
              <a:ext cx="185" cy="190"/>
            </a:xfrm>
            <a:custGeom>
              <a:avLst/>
              <a:gdLst>
                <a:gd name="T0" fmla="*/ 33 w 33"/>
                <a:gd name="T1" fmla="*/ 17 h 34"/>
                <a:gd name="T2" fmla="*/ 17 w 33"/>
                <a:gd name="T3" fmla="*/ 0 h 34"/>
                <a:gd name="T4" fmla="*/ 0 w 33"/>
                <a:gd name="T5" fmla="*/ 17 h 34"/>
                <a:gd name="T6" fmla="*/ 17 w 33"/>
                <a:gd name="T7" fmla="*/ 34 h 34"/>
                <a:gd name="T8" fmla="*/ 33 w 33"/>
                <a:gd name="T9" fmla="*/ 17 h 34"/>
                <a:gd name="T10" fmla="*/ 32 w 33"/>
                <a:gd name="T11" fmla="*/ 17 h 34"/>
                <a:gd name="T12" fmla="*/ 17 w 33"/>
                <a:gd name="T13" fmla="*/ 32 h 34"/>
                <a:gd name="T14" fmla="*/ 1 w 33"/>
                <a:gd name="T15" fmla="*/ 17 h 34"/>
                <a:gd name="T16" fmla="*/ 17 w 33"/>
                <a:gd name="T17" fmla="*/ 2 h 34"/>
                <a:gd name="T18" fmla="*/ 32 w 33"/>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33" y="17"/>
                  </a:moveTo>
                  <a:cubicBezTo>
                    <a:pt x="33" y="8"/>
                    <a:pt x="26" y="0"/>
                    <a:pt x="17" y="0"/>
                  </a:cubicBezTo>
                  <a:cubicBezTo>
                    <a:pt x="7" y="0"/>
                    <a:pt x="0" y="8"/>
                    <a:pt x="0" y="17"/>
                  </a:cubicBezTo>
                  <a:cubicBezTo>
                    <a:pt x="0" y="26"/>
                    <a:pt x="7" y="34"/>
                    <a:pt x="17" y="34"/>
                  </a:cubicBezTo>
                  <a:cubicBezTo>
                    <a:pt x="26" y="34"/>
                    <a:pt x="33" y="26"/>
                    <a:pt x="33" y="17"/>
                  </a:cubicBezTo>
                  <a:close/>
                  <a:moveTo>
                    <a:pt x="32" y="17"/>
                  </a:moveTo>
                  <a:cubicBezTo>
                    <a:pt x="32" y="25"/>
                    <a:pt x="25" y="32"/>
                    <a:pt x="17" y="32"/>
                  </a:cubicBezTo>
                  <a:cubicBezTo>
                    <a:pt x="8" y="32"/>
                    <a:pt x="1" y="25"/>
                    <a:pt x="1" y="17"/>
                  </a:cubicBezTo>
                  <a:cubicBezTo>
                    <a:pt x="1" y="8"/>
                    <a:pt x="8" y="2"/>
                    <a:pt x="17" y="2"/>
                  </a:cubicBezTo>
                  <a:cubicBezTo>
                    <a:pt x="25" y="2"/>
                    <a:pt x="32" y="8"/>
                    <a:pt x="32" y="17"/>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79" name="Freeform 218">
              <a:extLst>
                <a:ext uri="{FF2B5EF4-FFF2-40B4-BE49-F238E27FC236}">
                  <a16:creationId xmlns:a16="http://schemas.microsoft.com/office/drawing/2014/main" id="{50F8B31B-1ACC-A279-EA45-5F802D5AC70C}"/>
                </a:ext>
              </a:extLst>
            </p:cNvPr>
            <p:cNvSpPr>
              <a:spLocks noEditPoints="1"/>
            </p:cNvSpPr>
            <p:nvPr/>
          </p:nvSpPr>
          <p:spPr bwMode="auto">
            <a:xfrm>
              <a:off x="2486" y="3305"/>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1 w 32"/>
                <a:gd name="T15" fmla="*/ 16 h 32"/>
                <a:gd name="T16" fmla="*/ 16 w 32"/>
                <a:gd name="T17" fmla="*/ 1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1" y="24"/>
                    <a:pt x="1" y="16"/>
                  </a:cubicBezTo>
                  <a:cubicBezTo>
                    <a:pt x="1" y="8"/>
                    <a:pt x="8" y="1"/>
                    <a:pt x="16" y="1"/>
                  </a:cubicBezTo>
                  <a:cubicBezTo>
                    <a:pt x="24" y="1"/>
                    <a:pt x="30" y="8"/>
                    <a:pt x="30" y="16"/>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0" name="Freeform 219">
              <a:extLst>
                <a:ext uri="{FF2B5EF4-FFF2-40B4-BE49-F238E27FC236}">
                  <a16:creationId xmlns:a16="http://schemas.microsoft.com/office/drawing/2014/main" id="{0AF64469-87EC-29F8-E776-64A08889B4FF}"/>
                </a:ext>
              </a:extLst>
            </p:cNvPr>
            <p:cNvSpPr>
              <a:spLocks noEditPoints="1"/>
            </p:cNvSpPr>
            <p:nvPr/>
          </p:nvSpPr>
          <p:spPr bwMode="auto">
            <a:xfrm>
              <a:off x="2486" y="3311"/>
              <a:ext cx="173" cy="168"/>
            </a:xfrm>
            <a:custGeom>
              <a:avLst/>
              <a:gdLst>
                <a:gd name="T0" fmla="*/ 31 w 31"/>
                <a:gd name="T1" fmla="*/ 15 h 30"/>
                <a:gd name="T2" fmla="*/ 16 w 31"/>
                <a:gd name="T3" fmla="*/ 0 h 30"/>
                <a:gd name="T4" fmla="*/ 0 w 31"/>
                <a:gd name="T5" fmla="*/ 15 h 30"/>
                <a:gd name="T6" fmla="*/ 16 w 31"/>
                <a:gd name="T7" fmla="*/ 30 h 30"/>
                <a:gd name="T8" fmla="*/ 31 w 31"/>
                <a:gd name="T9" fmla="*/ 15 h 30"/>
                <a:gd name="T10" fmla="*/ 29 w 31"/>
                <a:gd name="T11" fmla="*/ 15 h 30"/>
                <a:gd name="T12" fmla="*/ 16 w 31"/>
                <a:gd name="T13" fmla="*/ 28 h 30"/>
                <a:gd name="T14" fmla="*/ 2 w 31"/>
                <a:gd name="T15" fmla="*/ 15 h 30"/>
                <a:gd name="T16" fmla="*/ 16 w 31"/>
                <a:gd name="T17" fmla="*/ 1 h 30"/>
                <a:gd name="T18" fmla="*/ 29 w 31"/>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15"/>
                  </a:moveTo>
                  <a:cubicBezTo>
                    <a:pt x="31" y="6"/>
                    <a:pt x="24" y="0"/>
                    <a:pt x="16" y="0"/>
                  </a:cubicBezTo>
                  <a:cubicBezTo>
                    <a:pt x="7" y="0"/>
                    <a:pt x="0" y="6"/>
                    <a:pt x="0" y="15"/>
                  </a:cubicBezTo>
                  <a:cubicBezTo>
                    <a:pt x="0" y="23"/>
                    <a:pt x="7" y="30"/>
                    <a:pt x="16" y="30"/>
                  </a:cubicBezTo>
                  <a:cubicBezTo>
                    <a:pt x="24" y="30"/>
                    <a:pt x="31" y="23"/>
                    <a:pt x="31" y="15"/>
                  </a:cubicBezTo>
                  <a:close/>
                  <a:moveTo>
                    <a:pt x="29" y="15"/>
                  </a:moveTo>
                  <a:cubicBezTo>
                    <a:pt x="29" y="22"/>
                    <a:pt x="23" y="28"/>
                    <a:pt x="16" y="28"/>
                  </a:cubicBezTo>
                  <a:cubicBezTo>
                    <a:pt x="8" y="28"/>
                    <a:pt x="2" y="22"/>
                    <a:pt x="2" y="15"/>
                  </a:cubicBezTo>
                  <a:cubicBezTo>
                    <a:pt x="2" y="7"/>
                    <a:pt x="8" y="1"/>
                    <a:pt x="16" y="1"/>
                  </a:cubicBezTo>
                  <a:cubicBezTo>
                    <a:pt x="23" y="1"/>
                    <a:pt x="29" y="7"/>
                    <a:pt x="29" y="15"/>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1" name="Freeform 220">
              <a:extLst>
                <a:ext uri="{FF2B5EF4-FFF2-40B4-BE49-F238E27FC236}">
                  <a16:creationId xmlns:a16="http://schemas.microsoft.com/office/drawing/2014/main" id="{72A98231-A1FA-AF66-E18E-3DB854ED0412}"/>
                </a:ext>
              </a:extLst>
            </p:cNvPr>
            <p:cNvSpPr>
              <a:spLocks noEditPoints="1"/>
            </p:cNvSpPr>
            <p:nvPr/>
          </p:nvSpPr>
          <p:spPr bwMode="auto">
            <a:xfrm>
              <a:off x="2491" y="3311"/>
              <a:ext cx="162" cy="162"/>
            </a:xfrm>
            <a:custGeom>
              <a:avLst/>
              <a:gdLst>
                <a:gd name="T0" fmla="*/ 29 w 29"/>
                <a:gd name="T1" fmla="*/ 15 h 29"/>
                <a:gd name="T2" fmla="*/ 15 w 29"/>
                <a:gd name="T3" fmla="*/ 0 h 29"/>
                <a:gd name="T4" fmla="*/ 0 w 29"/>
                <a:gd name="T5" fmla="*/ 15 h 29"/>
                <a:gd name="T6" fmla="*/ 15 w 29"/>
                <a:gd name="T7" fmla="*/ 29 h 29"/>
                <a:gd name="T8" fmla="*/ 29 w 29"/>
                <a:gd name="T9" fmla="*/ 15 h 29"/>
                <a:gd name="T10" fmla="*/ 27 w 29"/>
                <a:gd name="T11" fmla="*/ 15 h 29"/>
                <a:gd name="T12" fmla="*/ 15 w 29"/>
                <a:gd name="T13" fmla="*/ 28 h 29"/>
                <a:gd name="T14" fmla="*/ 2 w 29"/>
                <a:gd name="T15" fmla="*/ 15 h 29"/>
                <a:gd name="T16" fmla="*/ 15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3" y="0"/>
                    <a:pt x="15" y="0"/>
                  </a:cubicBezTo>
                  <a:cubicBezTo>
                    <a:pt x="7" y="0"/>
                    <a:pt x="0" y="7"/>
                    <a:pt x="0" y="15"/>
                  </a:cubicBezTo>
                  <a:cubicBezTo>
                    <a:pt x="0" y="23"/>
                    <a:pt x="7" y="29"/>
                    <a:pt x="15" y="29"/>
                  </a:cubicBezTo>
                  <a:cubicBezTo>
                    <a:pt x="23" y="29"/>
                    <a:pt x="29" y="23"/>
                    <a:pt x="29" y="15"/>
                  </a:cubicBezTo>
                  <a:close/>
                  <a:moveTo>
                    <a:pt x="27" y="15"/>
                  </a:moveTo>
                  <a:cubicBezTo>
                    <a:pt x="27" y="22"/>
                    <a:pt x="22" y="28"/>
                    <a:pt x="15" y="28"/>
                  </a:cubicBezTo>
                  <a:cubicBezTo>
                    <a:pt x="8" y="28"/>
                    <a:pt x="2" y="22"/>
                    <a:pt x="2" y="15"/>
                  </a:cubicBezTo>
                  <a:cubicBezTo>
                    <a:pt x="2" y="8"/>
                    <a:pt x="8" y="2"/>
                    <a:pt x="15" y="2"/>
                  </a:cubicBezTo>
                  <a:cubicBezTo>
                    <a:pt x="22" y="2"/>
                    <a:pt x="27" y="8"/>
                    <a:pt x="27"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2" name="Freeform 221">
              <a:extLst>
                <a:ext uri="{FF2B5EF4-FFF2-40B4-BE49-F238E27FC236}">
                  <a16:creationId xmlns:a16="http://schemas.microsoft.com/office/drawing/2014/main" id="{30A55844-0599-9B22-2337-C28F98C48530}"/>
                </a:ext>
              </a:extLst>
            </p:cNvPr>
            <p:cNvSpPr>
              <a:spLocks noEditPoints="1"/>
            </p:cNvSpPr>
            <p:nvPr/>
          </p:nvSpPr>
          <p:spPr bwMode="auto">
            <a:xfrm>
              <a:off x="2497" y="3317"/>
              <a:ext cx="151" cy="150"/>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3" name="Freeform 222">
              <a:extLst>
                <a:ext uri="{FF2B5EF4-FFF2-40B4-BE49-F238E27FC236}">
                  <a16:creationId xmlns:a16="http://schemas.microsoft.com/office/drawing/2014/main" id="{7395B142-5B5F-5868-07D2-D8C1065E4A31}"/>
                </a:ext>
              </a:extLst>
            </p:cNvPr>
            <p:cNvSpPr>
              <a:spLocks noEditPoints="1"/>
            </p:cNvSpPr>
            <p:nvPr/>
          </p:nvSpPr>
          <p:spPr bwMode="auto">
            <a:xfrm>
              <a:off x="2502" y="3322"/>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1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6" y="24"/>
                    <a:pt x="1" y="19"/>
                    <a:pt x="1" y="13"/>
                  </a:cubicBezTo>
                  <a:cubicBezTo>
                    <a:pt x="1" y="7"/>
                    <a:pt x="6" y="2"/>
                    <a:pt x="13" y="2"/>
                  </a:cubicBezTo>
                  <a:cubicBezTo>
                    <a:pt x="19" y="2"/>
                    <a:pt x="24" y="7"/>
                    <a:pt x="24" y="13"/>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4" name="Freeform 223">
              <a:extLst>
                <a:ext uri="{FF2B5EF4-FFF2-40B4-BE49-F238E27FC236}">
                  <a16:creationId xmlns:a16="http://schemas.microsoft.com/office/drawing/2014/main" id="{7E921561-320A-9B8F-E043-8CF1FFDCFCAC}"/>
                </a:ext>
              </a:extLst>
            </p:cNvPr>
            <p:cNvSpPr>
              <a:spLocks noEditPoints="1"/>
            </p:cNvSpPr>
            <p:nvPr/>
          </p:nvSpPr>
          <p:spPr bwMode="auto">
            <a:xfrm>
              <a:off x="2508" y="3328"/>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1 w 24"/>
                <a:gd name="T15" fmla="*/ 12 h 24"/>
                <a:gd name="T16" fmla="*/ 12 w 24"/>
                <a:gd name="T17" fmla="*/ 1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8"/>
                    <a:pt x="17" y="22"/>
                    <a:pt x="12" y="22"/>
                  </a:cubicBezTo>
                  <a:cubicBezTo>
                    <a:pt x="6" y="22"/>
                    <a:pt x="1" y="18"/>
                    <a:pt x="1" y="12"/>
                  </a:cubicBezTo>
                  <a:cubicBezTo>
                    <a:pt x="1" y="6"/>
                    <a:pt x="6" y="1"/>
                    <a:pt x="12" y="1"/>
                  </a:cubicBezTo>
                  <a:cubicBezTo>
                    <a:pt x="17" y="1"/>
                    <a:pt x="22" y="6"/>
                    <a:pt x="22" y="12"/>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5" name="Freeform 224">
              <a:extLst>
                <a:ext uri="{FF2B5EF4-FFF2-40B4-BE49-F238E27FC236}">
                  <a16:creationId xmlns:a16="http://schemas.microsoft.com/office/drawing/2014/main" id="{9AFB3CD9-B6A0-14DC-E3B9-874CE72993E4}"/>
                </a:ext>
              </a:extLst>
            </p:cNvPr>
            <p:cNvSpPr>
              <a:spLocks noEditPoints="1"/>
            </p:cNvSpPr>
            <p:nvPr/>
          </p:nvSpPr>
          <p:spPr bwMode="auto">
            <a:xfrm>
              <a:off x="2508" y="3333"/>
              <a:ext cx="129" cy="123"/>
            </a:xfrm>
            <a:custGeom>
              <a:avLst/>
              <a:gdLst>
                <a:gd name="T0" fmla="*/ 23 w 23"/>
                <a:gd name="T1" fmla="*/ 11 h 22"/>
                <a:gd name="T2" fmla="*/ 12 w 23"/>
                <a:gd name="T3" fmla="*/ 0 h 22"/>
                <a:gd name="T4" fmla="*/ 0 w 23"/>
                <a:gd name="T5" fmla="*/ 11 h 22"/>
                <a:gd name="T6" fmla="*/ 12 w 23"/>
                <a:gd name="T7" fmla="*/ 22 h 22"/>
                <a:gd name="T8" fmla="*/ 23 w 23"/>
                <a:gd name="T9" fmla="*/ 11 h 22"/>
                <a:gd name="T10" fmla="*/ 21 w 23"/>
                <a:gd name="T11" fmla="*/ 11 h 22"/>
                <a:gd name="T12" fmla="*/ 12 w 23"/>
                <a:gd name="T13" fmla="*/ 20 h 22"/>
                <a:gd name="T14" fmla="*/ 2 w 23"/>
                <a:gd name="T15" fmla="*/ 11 h 22"/>
                <a:gd name="T16" fmla="*/ 12 w 23"/>
                <a:gd name="T17" fmla="*/ 1 h 22"/>
                <a:gd name="T18" fmla="*/ 21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2" y="0"/>
                  </a:cubicBezTo>
                  <a:cubicBezTo>
                    <a:pt x="5" y="0"/>
                    <a:pt x="0" y="5"/>
                    <a:pt x="0" y="11"/>
                  </a:cubicBezTo>
                  <a:cubicBezTo>
                    <a:pt x="0" y="17"/>
                    <a:pt x="5" y="22"/>
                    <a:pt x="12" y="22"/>
                  </a:cubicBezTo>
                  <a:cubicBezTo>
                    <a:pt x="18" y="22"/>
                    <a:pt x="23" y="17"/>
                    <a:pt x="23" y="11"/>
                  </a:cubicBezTo>
                  <a:close/>
                  <a:moveTo>
                    <a:pt x="21" y="11"/>
                  </a:moveTo>
                  <a:cubicBezTo>
                    <a:pt x="21" y="16"/>
                    <a:pt x="17" y="20"/>
                    <a:pt x="12" y="20"/>
                  </a:cubicBezTo>
                  <a:cubicBezTo>
                    <a:pt x="6" y="20"/>
                    <a:pt x="2" y="16"/>
                    <a:pt x="2" y="11"/>
                  </a:cubicBezTo>
                  <a:cubicBezTo>
                    <a:pt x="2" y="6"/>
                    <a:pt x="6" y="1"/>
                    <a:pt x="12" y="1"/>
                  </a:cubicBezTo>
                  <a:cubicBezTo>
                    <a:pt x="17" y="1"/>
                    <a:pt x="21" y="6"/>
                    <a:pt x="21" y="11"/>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6" name="Freeform 225">
              <a:extLst>
                <a:ext uri="{FF2B5EF4-FFF2-40B4-BE49-F238E27FC236}">
                  <a16:creationId xmlns:a16="http://schemas.microsoft.com/office/drawing/2014/main" id="{10C23911-AFB4-DB14-887D-86E93AD1641F}"/>
                </a:ext>
              </a:extLst>
            </p:cNvPr>
            <p:cNvSpPr>
              <a:spLocks noEditPoints="1"/>
            </p:cNvSpPr>
            <p:nvPr/>
          </p:nvSpPr>
          <p:spPr bwMode="auto">
            <a:xfrm>
              <a:off x="2514" y="3333"/>
              <a:ext cx="117" cy="118"/>
            </a:xfrm>
            <a:custGeom>
              <a:avLst/>
              <a:gdLst>
                <a:gd name="T0" fmla="*/ 21 w 21"/>
                <a:gd name="T1" fmla="*/ 11 h 21"/>
                <a:gd name="T2" fmla="*/ 11 w 21"/>
                <a:gd name="T3" fmla="*/ 0 h 21"/>
                <a:gd name="T4" fmla="*/ 0 w 21"/>
                <a:gd name="T5" fmla="*/ 11 h 21"/>
                <a:gd name="T6" fmla="*/ 11 w 21"/>
                <a:gd name="T7" fmla="*/ 21 h 21"/>
                <a:gd name="T8" fmla="*/ 21 w 21"/>
                <a:gd name="T9" fmla="*/ 11 h 21"/>
                <a:gd name="T10" fmla="*/ 19 w 21"/>
                <a:gd name="T11" fmla="*/ 11 h 21"/>
                <a:gd name="T12" fmla="*/ 11 w 21"/>
                <a:gd name="T13" fmla="*/ 20 h 21"/>
                <a:gd name="T14" fmla="*/ 2 w 21"/>
                <a:gd name="T15" fmla="*/ 11 h 21"/>
                <a:gd name="T16" fmla="*/ 11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1" y="0"/>
                  </a:cubicBezTo>
                  <a:cubicBezTo>
                    <a:pt x="5" y="0"/>
                    <a:pt x="0" y="5"/>
                    <a:pt x="0" y="11"/>
                  </a:cubicBezTo>
                  <a:cubicBezTo>
                    <a:pt x="0" y="17"/>
                    <a:pt x="5" y="21"/>
                    <a:pt x="11" y="21"/>
                  </a:cubicBezTo>
                  <a:cubicBezTo>
                    <a:pt x="16" y="21"/>
                    <a:pt x="21" y="17"/>
                    <a:pt x="21" y="11"/>
                  </a:cubicBezTo>
                  <a:close/>
                  <a:moveTo>
                    <a:pt x="19" y="11"/>
                  </a:moveTo>
                  <a:cubicBezTo>
                    <a:pt x="19" y="16"/>
                    <a:pt x="15" y="20"/>
                    <a:pt x="11" y="20"/>
                  </a:cubicBezTo>
                  <a:cubicBezTo>
                    <a:pt x="6" y="20"/>
                    <a:pt x="2" y="16"/>
                    <a:pt x="2" y="11"/>
                  </a:cubicBezTo>
                  <a:cubicBezTo>
                    <a:pt x="2" y="6"/>
                    <a:pt x="6" y="2"/>
                    <a:pt x="11" y="2"/>
                  </a:cubicBezTo>
                  <a:cubicBezTo>
                    <a:pt x="15" y="2"/>
                    <a:pt x="19" y="6"/>
                    <a:pt x="19" y="11"/>
                  </a:cubicBezTo>
                  <a:close/>
                </a:path>
              </a:pathLst>
            </a:custGeom>
            <a:solidFill>
              <a:srgbClr val="EEE7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7" name="Freeform 226">
              <a:extLst>
                <a:ext uri="{FF2B5EF4-FFF2-40B4-BE49-F238E27FC236}">
                  <a16:creationId xmlns:a16="http://schemas.microsoft.com/office/drawing/2014/main" id="{CAD9D239-9058-4790-E36A-0F175AADB7E7}"/>
                </a:ext>
              </a:extLst>
            </p:cNvPr>
            <p:cNvSpPr>
              <a:spLocks noEditPoints="1"/>
            </p:cNvSpPr>
            <p:nvPr/>
          </p:nvSpPr>
          <p:spPr bwMode="auto">
            <a:xfrm>
              <a:off x="2519" y="3339"/>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8" name="Freeform 227">
              <a:extLst>
                <a:ext uri="{FF2B5EF4-FFF2-40B4-BE49-F238E27FC236}">
                  <a16:creationId xmlns:a16="http://schemas.microsoft.com/office/drawing/2014/main" id="{DE26DB93-1E40-CE4F-64FD-48778D81E724}"/>
                </a:ext>
              </a:extLst>
            </p:cNvPr>
            <p:cNvSpPr>
              <a:spLocks noEditPoints="1"/>
            </p:cNvSpPr>
            <p:nvPr/>
          </p:nvSpPr>
          <p:spPr bwMode="auto">
            <a:xfrm>
              <a:off x="2525" y="3344"/>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1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1" y="13"/>
                    <a:pt x="1" y="9"/>
                  </a:cubicBezTo>
                  <a:cubicBezTo>
                    <a:pt x="1" y="5"/>
                    <a:pt x="5" y="2"/>
                    <a:pt x="9" y="2"/>
                  </a:cubicBezTo>
                  <a:cubicBezTo>
                    <a:pt x="13" y="2"/>
                    <a:pt x="16" y="5"/>
                    <a:pt x="16" y="9"/>
                  </a:cubicBezTo>
                  <a:close/>
                </a:path>
              </a:pathLst>
            </a:custGeom>
            <a:solidFill>
              <a:srgbClr val="EDE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89" name="Freeform 228">
              <a:extLst>
                <a:ext uri="{FF2B5EF4-FFF2-40B4-BE49-F238E27FC236}">
                  <a16:creationId xmlns:a16="http://schemas.microsoft.com/office/drawing/2014/main" id="{1EBEFD3B-42BB-7999-0C70-8DA5659E2C8F}"/>
                </a:ext>
              </a:extLst>
            </p:cNvPr>
            <p:cNvSpPr>
              <a:spLocks noEditPoints="1"/>
            </p:cNvSpPr>
            <p:nvPr/>
          </p:nvSpPr>
          <p:spPr bwMode="auto">
            <a:xfrm>
              <a:off x="2530" y="3350"/>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1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1"/>
                    <a:pt x="8" y="1"/>
                  </a:cubicBezTo>
                  <a:cubicBezTo>
                    <a:pt x="11" y="1"/>
                    <a:pt x="14" y="4"/>
                    <a:pt x="14" y="8"/>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0" name="Freeform 229">
              <a:extLst>
                <a:ext uri="{FF2B5EF4-FFF2-40B4-BE49-F238E27FC236}">
                  <a16:creationId xmlns:a16="http://schemas.microsoft.com/office/drawing/2014/main" id="{397FF8ED-E5A6-A5A3-11EB-C46ACB5E8329}"/>
                </a:ext>
              </a:extLst>
            </p:cNvPr>
            <p:cNvSpPr>
              <a:spLocks noEditPoints="1"/>
            </p:cNvSpPr>
            <p:nvPr/>
          </p:nvSpPr>
          <p:spPr bwMode="auto">
            <a:xfrm>
              <a:off x="2530" y="3356"/>
              <a:ext cx="84" cy="78"/>
            </a:xfrm>
            <a:custGeom>
              <a:avLst/>
              <a:gdLst>
                <a:gd name="T0" fmla="*/ 15 w 15"/>
                <a:gd name="T1" fmla="*/ 7 h 14"/>
                <a:gd name="T2" fmla="*/ 8 w 15"/>
                <a:gd name="T3" fmla="*/ 0 h 14"/>
                <a:gd name="T4" fmla="*/ 0 w 15"/>
                <a:gd name="T5" fmla="*/ 7 h 14"/>
                <a:gd name="T6" fmla="*/ 8 w 15"/>
                <a:gd name="T7" fmla="*/ 14 h 14"/>
                <a:gd name="T8" fmla="*/ 15 w 15"/>
                <a:gd name="T9" fmla="*/ 7 h 14"/>
                <a:gd name="T10" fmla="*/ 13 w 15"/>
                <a:gd name="T11" fmla="*/ 7 h 14"/>
                <a:gd name="T12" fmla="*/ 8 w 15"/>
                <a:gd name="T13" fmla="*/ 12 h 14"/>
                <a:gd name="T14" fmla="*/ 2 w 15"/>
                <a:gd name="T15" fmla="*/ 7 h 14"/>
                <a:gd name="T16" fmla="*/ 8 w 15"/>
                <a:gd name="T17" fmla="*/ 1 h 14"/>
                <a:gd name="T18" fmla="*/ 13 w 1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5" y="7"/>
                  </a:moveTo>
                  <a:cubicBezTo>
                    <a:pt x="15" y="3"/>
                    <a:pt x="12" y="0"/>
                    <a:pt x="8" y="0"/>
                  </a:cubicBezTo>
                  <a:cubicBezTo>
                    <a:pt x="4" y="0"/>
                    <a:pt x="0" y="3"/>
                    <a:pt x="0" y="7"/>
                  </a:cubicBezTo>
                  <a:cubicBezTo>
                    <a:pt x="0" y="11"/>
                    <a:pt x="4" y="14"/>
                    <a:pt x="8" y="14"/>
                  </a:cubicBezTo>
                  <a:cubicBezTo>
                    <a:pt x="12" y="14"/>
                    <a:pt x="15" y="11"/>
                    <a:pt x="15" y="7"/>
                  </a:cubicBezTo>
                  <a:close/>
                  <a:moveTo>
                    <a:pt x="13" y="7"/>
                  </a:moveTo>
                  <a:cubicBezTo>
                    <a:pt x="13" y="10"/>
                    <a:pt x="11" y="12"/>
                    <a:pt x="8" y="12"/>
                  </a:cubicBezTo>
                  <a:cubicBezTo>
                    <a:pt x="5" y="12"/>
                    <a:pt x="2" y="10"/>
                    <a:pt x="2" y="7"/>
                  </a:cubicBezTo>
                  <a:cubicBezTo>
                    <a:pt x="2" y="4"/>
                    <a:pt x="5" y="1"/>
                    <a:pt x="8" y="1"/>
                  </a:cubicBezTo>
                  <a:cubicBezTo>
                    <a:pt x="11" y="1"/>
                    <a:pt x="13" y="4"/>
                    <a:pt x="13" y="7"/>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1" name="Freeform 230">
              <a:extLst>
                <a:ext uri="{FF2B5EF4-FFF2-40B4-BE49-F238E27FC236}">
                  <a16:creationId xmlns:a16="http://schemas.microsoft.com/office/drawing/2014/main" id="{055A017A-C5EB-B69C-A8D1-A10E56761A16}"/>
                </a:ext>
              </a:extLst>
            </p:cNvPr>
            <p:cNvSpPr>
              <a:spLocks noEditPoints="1"/>
            </p:cNvSpPr>
            <p:nvPr/>
          </p:nvSpPr>
          <p:spPr bwMode="auto">
            <a:xfrm>
              <a:off x="2536" y="3356"/>
              <a:ext cx="73" cy="72"/>
            </a:xfrm>
            <a:custGeom>
              <a:avLst/>
              <a:gdLst>
                <a:gd name="T0" fmla="*/ 13 w 13"/>
                <a:gd name="T1" fmla="*/ 7 h 13"/>
                <a:gd name="T2" fmla="*/ 7 w 13"/>
                <a:gd name="T3" fmla="*/ 0 h 13"/>
                <a:gd name="T4" fmla="*/ 0 w 13"/>
                <a:gd name="T5" fmla="*/ 7 h 13"/>
                <a:gd name="T6" fmla="*/ 7 w 13"/>
                <a:gd name="T7" fmla="*/ 13 h 13"/>
                <a:gd name="T8" fmla="*/ 13 w 13"/>
                <a:gd name="T9" fmla="*/ 7 h 13"/>
                <a:gd name="T10" fmla="*/ 11 w 13"/>
                <a:gd name="T11" fmla="*/ 7 h 13"/>
                <a:gd name="T12" fmla="*/ 7 w 13"/>
                <a:gd name="T13" fmla="*/ 12 h 13"/>
                <a:gd name="T14" fmla="*/ 2 w 13"/>
                <a:gd name="T15" fmla="*/ 7 h 13"/>
                <a:gd name="T16" fmla="*/ 7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7" y="0"/>
                  </a:cubicBezTo>
                  <a:cubicBezTo>
                    <a:pt x="3" y="0"/>
                    <a:pt x="0" y="3"/>
                    <a:pt x="0" y="7"/>
                  </a:cubicBezTo>
                  <a:cubicBezTo>
                    <a:pt x="0" y="10"/>
                    <a:pt x="3" y="13"/>
                    <a:pt x="7" y="13"/>
                  </a:cubicBezTo>
                  <a:cubicBezTo>
                    <a:pt x="10" y="13"/>
                    <a:pt x="13" y="10"/>
                    <a:pt x="13" y="7"/>
                  </a:cubicBezTo>
                  <a:close/>
                  <a:moveTo>
                    <a:pt x="11" y="7"/>
                  </a:moveTo>
                  <a:cubicBezTo>
                    <a:pt x="11" y="10"/>
                    <a:pt x="9" y="12"/>
                    <a:pt x="7" y="12"/>
                  </a:cubicBezTo>
                  <a:cubicBezTo>
                    <a:pt x="4" y="12"/>
                    <a:pt x="2" y="10"/>
                    <a:pt x="2" y="7"/>
                  </a:cubicBezTo>
                  <a:cubicBezTo>
                    <a:pt x="2" y="4"/>
                    <a:pt x="4" y="2"/>
                    <a:pt x="7" y="2"/>
                  </a:cubicBezTo>
                  <a:cubicBezTo>
                    <a:pt x="9" y="2"/>
                    <a:pt x="11" y="4"/>
                    <a:pt x="11"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2" name="Freeform 231">
              <a:extLst>
                <a:ext uri="{FF2B5EF4-FFF2-40B4-BE49-F238E27FC236}">
                  <a16:creationId xmlns:a16="http://schemas.microsoft.com/office/drawing/2014/main" id="{C211ED85-853D-BF62-7B0B-DFF3D31691EB}"/>
                </a:ext>
              </a:extLst>
            </p:cNvPr>
            <p:cNvSpPr>
              <a:spLocks noEditPoints="1"/>
            </p:cNvSpPr>
            <p:nvPr/>
          </p:nvSpPr>
          <p:spPr bwMode="auto">
            <a:xfrm>
              <a:off x="2542" y="3361"/>
              <a:ext cx="61" cy="62"/>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3" name="Freeform 232">
              <a:extLst>
                <a:ext uri="{FF2B5EF4-FFF2-40B4-BE49-F238E27FC236}">
                  <a16:creationId xmlns:a16="http://schemas.microsoft.com/office/drawing/2014/main" id="{88BAEA98-0F25-EDE5-629C-CF63C10CFDD6}"/>
                </a:ext>
              </a:extLst>
            </p:cNvPr>
            <p:cNvSpPr>
              <a:spLocks noEditPoints="1"/>
            </p:cNvSpPr>
            <p:nvPr/>
          </p:nvSpPr>
          <p:spPr bwMode="auto">
            <a:xfrm>
              <a:off x="2547" y="3367"/>
              <a:ext cx="51"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4" name="Freeform 233">
              <a:extLst>
                <a:ext uri="{FF2B5EF4-FFF2-40B4-BE49-F238E27FC236}">
                  <a16:creationId xmlns:a16="http://schemas.microsoft.com/office/drawing/2014/main" id="{A6D48C39-7690-50FB-8B8F-78E651A4545E}"/>
                </a:ext>
              </a:extLst>
            </p:cNvPr>
            <p:cNvSpPr>
              <a:spLocks noEditPoints="1"/>
            </p:cNvSpPr>
            <p:nvPr/>
          </p:nvSpPr>
          <p:spPr bwMode="auto">
            <a:xfrm>
              <a:off x="2553" y="3372"/>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5" name="Freeform 234">
              <a:extLst>
                <a:ext uri="{FF2B5EF4-FFF2-40B4-BE49-F238E27FC236}">
                  <a16:creationId xmlns:a16="http://schemas.microsoft.com/office/drawing/2014/main" id="{F299B525-EC70-BB5B-7A77-2DF76168808A}"/>
                </a:ext>
              </a:extLst>
            </p:cNvPr>
            <p:cNvSpPr>
              <a:spLocks noEditPoints="1"/>
            </p:cNvSpPr>
            <p:nvPr/>
          </p:nvSpPr>
          <p:spPr bwMode="auto">
            <a:xfrm>
              <a:off x="2553" y="3378"/>
              <a:ext cx="39" cy="34"/>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4" y="4"/>
                    <a:pt x="4" y="4"/>
                  </a:cubicBezTo>
                  <a:cubicBezTo>
                    <a:pt x="3" y="4"/>
                    <a:pt x="2" y="4"/>
                    <a:pt x="2" y="3"/>
                  </a:cubicBezTo>
                  <a:cubicBezTo>
                    <a:pt x="2" y="2"/>
                    <a:pt x="3" y="1"/>
                    <a:pt x="4"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6" name="Freeform 235">
              <a:extLst>
                <a:ext uri="{FF2B5EF4-FFF2-40B4-BE49-F238E27FC236}">
                  <a16:creationId xmlns:a16="http://schemas.microsoft.com/office/drawing/2014/main" id="{77F3AF49-1915-2540-133D-0AC6CA4EDF4E}"/>
                </a:ext>
              </a:extLst>
            </p:cNvPr>
            <p:cNvSpPr>
              <a:spLocks noEditPoints="1"/>
            </p:cNvSpPr>
            <p:nvPr/>
          </p:nvSpPr>
          <p:spPr bwMode="auto">
            <a:xfrm>
              <a:off x="2558" y="3378"/>
              <a:ext cx="28" cy="28"/>
            </a:xfrm>
            <a:custGeom>
              <a:avLst/>
              <a:gdLst>
                <a:gd name="T0" fmla="*/ 5 w 5"/>
                <a:gd name="T1" fmla="*/ 3 h 5"/>
                <a:gd name="T2" fmla="*/ 3 w 5"/>
                <a:gd name="T3" fmla="*/ 0 h 5"/>
                <a:gd name="T4" fmla="*/ 0 w 5"/>
                <a:gd name="T5" fmla="*/ 3 h 5"/>
                <a:gd name="T6" fmla="*/ 3 w 5"/>
                <a:gd name="T7" fmla="*/ 5 h 5"/>
                <a:gd name="T8" fmla="*/ 5 w 5"/>
                <a:gd name="T9" fmla="*/ 3 h 5"/>
                <a:gd name="T10" fmla="*/ 3 w 5"/>
                <a:gd name="T11" fmla="*/ 3 h 5"/>
                <a:gd name="T12" fmla="*/ 3 w 5"/>
                <a:gd name="T13" fmla="*/ 4 h 5"/>
                <a:gd name="T14" fmla="*/ 2 w 5"/>
                <a:gd name="T15" fmla="*/ 3 h 5"/>
                <a:gd name="T16" fmla="*/ 3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4" y="0"/>
                    <a:pt x="3" y="0"/>
                  </a:cubicBezTo>
                  <a:cubicBezTo>
                    <a:pt x="1" y="0"/>
                    <a:pt x="0" y="2"/>
                    <a:pt x="0" y="3"/>
                  </a:cubicBezTo>
                  <a:cubicBezTo>
                    <a:pt x="0" y="4"/>
                    <a:pt x="1" y="5"/>
                    <a:pt x="3" y="5"/>
                  </a:cubicBezTo>
                  <a:cubicBezTo>
                    <a:pt x="4" y="5"/>
                    <a:pt x="5" y="4"/>
                    <a:pt x="5" y="3"/>
                  </a:cubicBezTo>
                  <a:close/>
                  <a:moveTo>
                    <a:pt x="3" y="3"/>
                  </a:moveTo>
                  <a:cubicBezTo>
                    <a:pt x="3" y="3"/>
                    <a:pt x="3" y="4"/>
                    <a:pt x="3" y="4"/>
                  </a:cubicBezTo>
                  <a:cubicBezTo>
                    <a:pt x="2" y="4"/>
                    <a:pt x="2" y="3"/>
                    <a:pt x="2" y="3"/>
                  </a:cubicBezTo>
                  <a:cubicBezTo>
                    <a:pt x="2" y="2"/>
                    <a:pt x="2" y="2"/>
                    <a:pt x="3" y="2"/>
                  </a:cubicBezTo>
                  <a:cubicBezTo>
                    <a:pt x="3" y="2"/>
                    <a:pt x="3" y="2"/>
                    <a:pt x="3" y="3"/>
                  </a:cubicBezTo>
                  <a:close/>
                </a:path>
              </a:pathLst>
            </a:cu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7" name="Oval 236">
              <a:extLst>
                <a:ext uri="{FF2B5EF4-FFF2-40B4-BE49-F238E27FC236}">
                  <a16:creationId xmlns:a16="http://schemas.microsoft.com/office/drawing/2014/main" id="{9D6D1050-B2FE-C743-DABB-A2B8596D93F0}"/>
                </a:ext>
              </a:extLst>
            </p:cNvPr>
            <p:cNvSpPr>
              <a:spLocks noChangeArrowheads="1"/>
            </p:cNvSpPr>
            <p:nvPr/>
          </p:nvSpPr>
          <p:spPr bwMode="auto">
            <a:xfrm>
              <a:off x="2564" y="3384"/>
              <a:ext cx="17" cy="16"/>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8" name="Oval 237">
              <a:extLst>
                <a:ext uri="{FF2B5EF4-FFF2-40B4-BE49-F238E27FC236}">
                  <a16:creationId xmlns:a16="http://schemas.microsoft.com/office/drawing/2014/main" id="{BA1BA43B-59DC-7F55-201A-C93799DD6891}"/>
                </a:ext>
              </a:extLst>
            </p:cNvPr>
            <p:cNvSpPr>
              <a:spLocks noChangeArrowheads="1"/>
            </p:cNvSpPr>
            <p:nvPr/>
          </p:nvSpPr>
          <p:spPr bwMode="auto">
            <a:xfrm>
              <a:off x="2570" y="3389"/>
              <a:ext cx="5"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199" name="Freeform 238">
              <a:extLst>
                <a:ext uri="{FF2B5EF4-FFF2-40B4-BE49-F238E27FC236}">
                  <a16:creationId xmlns:a16="http://schemas.microsoft.com/office/drawing/2014/main" id="{6681B3B0-B826-F01F-47C0-6BBFAFA435DF}"/>
                </a:ext>
              </a:extLst>
            </p:cNvPr>
            <p:cNvSpPr>
              <a:spLocks noEditPoints="1"/>
            </p:cNvSpPr>
            <p:nvPr/>
          </p:nvSpPr>
          <p:spPr bwMode="auto">
            <a:xfrm>
              <a:off x="2760" y="2819"/>
              <a:ext cx="615" cy="615"/>
            </a:xfrm>
            <a:custGeom>
              <a:avLst/>
              <a:gdLst>
                <a:gd name="T0" fmla="*/ 110 w 110"/>
                <a:gd name="T1" fmla="*/ 55 h 110"/>
                <a:gd name="T2" fmla="*/ 55 w 110"/>
                <a:gd name="T3" fmla="*/ 0 h 110"/>
                <a:gd name="T4" fmla="*/ 0 w 110"/>
                <a:gd name="T5" fmla="*/ 55 h 110"/>
                <a:gd name="T6" fmla="*/ 55 w 110"/>
                <a:gd name="T7" fmla="*/ 110 h 110"/>
                <a:gd name="T8" fmla="*/ 110 w 110"/>
                <a:gd name="T9" fmla="*/ 55 h 110"/>
                <a:gd name="T10" fmla="*/ 87 w 110"/>
                <a:gd name="T11" fmla="*/ 55 h 110"/>
                <a:gd name="T12" fmla="*/ 55 w 110"/>
                <a:gd name="T13" fmla="*/ 86 h 110"/>
                <a:gd name="T14" fmla="*/ 24 w 110"/>
                <a:gd name="T15" fmla="*/ 55 h 110"/>
                <a:gd name="T16" fmla="*/ 55 w 110"/>
                <a:gd name="T17" fmla="*/ 24 h 110"/>
                <a:gd name="T18" fmla="*/ 87 w 110"/>
                <a:gd name="T1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0">
                  <a:moveTo>
                    <a:pt x="110" y="55"/>
                  </a:moveTo>
                  <a:cubicBezTo>
                    <a:pt x="110" y="25"/>
                    <a:pt x="86" y="0"/>
                    <a:pt x="55" y="0"/>
                  </a:cubicBezTo>
                  <a:cubicBezTo>
                    <a:pt x="25" y="0"/>
                    <a:pt x="0" y="25"/>
                    <a:pt x="0" y="55"/>
                  </a:cubicBezTo>
                  <a:cubicBezTo>
                    <a:pt x="0" y="85"/>
                    <a:pt x="25" y="110"/>
                    <a:pt x="55" y="110"/>
                  </a:cubicBezTo>
                  <a:cubicBezTo>
                    <a:pt x="86" y="110"/>
                    <a:pt x="110" y="85"/>
                    <a:pt x="110" y="55"/>
                  </a:cubicBezTo>
                  <a:close/>
                  <a:moveTo>
                    <a:pt x="87" y="55"/>
                  </a:moveTo>
                  <a:cubicBezTo>
                    <a:pt x="87" y="72"/>
                    <a:pt x="72" y="86"/>
                    <a:pt x="55" y="86"/>
                  </a:cubicBezTo>
                  <a:cubicBezTo>
                    <a:pt x="38" y="86"/>
                    <a:pt x="24" y="72"/>
                    <a:pt x="24" y="55"/>
                  </a:cubicBezTo>
                  <a:cubicBezTo>
                    <a:pt x="24" y="38"/>
                    <a:pt x="38" y="24"/>
                    <a:pt x="55" y="24"/>
                  </a:cubicBezTo>
                  <a:cubicBezTo>
                    <a:pt x="72" y="24"/>
                    <a:pt x="87" y="38"/>
                    <a:pt x="87" y="55"/>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0" name="Freeform 239">
              <a:extLst>
                <a:ext uri="{FF2B5EF4-FFF2-40B4-BE49-F238E27FC236}">
                  <a16:creationId xmlns:a16="http://schemas.microsoft.com/office/drawing/2014/main" id="{B8394463-ADF3-97F5-1AFD-6021B93C1004}"/>
                </a:ext>
              </a:extLst>
            </p:cNvPr>
            <p:cNvSpPr>
              <a:spLocks noEditPoints="1"/>
            </p:cNvSpPr>
            <p:nvPr/>
          </p:nvSpPr>
          <p:spPr bwMode="auto">
            <a:xfrm>
              <a:off x="2827"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2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2" y="66"/>
                    <a:pt x="2" y="43"/>
                  </a:cubicBezTo>
                  <a:cubicBezTo>
                    <a:pt x="2" y="20"/>
                    <a:pt x="20" y="1"/>
                    <a:pt x="43" y="1"/>
                  </a:cubicBezTo>
                  <a:cubicBezTo>
                    <a:pt x="66" y="1"/>
                    <a:pt x="85" y="20"/>
                    <a:pt x="85" y="4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1" name="Freeform 240">
              <a:extLst>
                <a:ext uri="{FF2B5EF4-FFF2-40B4-BE49-F238E27FC236}">
                  <a16:creationId xmlns:a16="http://schemas.microsoft.com/office/drawing/2014/main" id="{DB5BC0BA-2933-4B6C-301F-C7A949C95766}"/>
                </a:ext>
              </a:extLst>
            </p:cNvPr>
            <p:cNvSpPr>
              <a:spLocks noEditPoints="1"/>
            </p:cNvSpPr>
            <p:nvPr/>
          </p:nvSpPr>
          <p:spPr bwMode="auto">
            <a:xfrm>
              <a:off x="2832" y="2892"/>
              <a:ext cx="476" cy="475"/>
            </a:xfrm>
            <a:custGeom>
              <a:avLst/>
              <a:gdLst>
                <a:gd name="T0" fmla="*/ 85 w 85"/>
                <a:gd name="T1" fmla="*/ 42 h 85"/>
                <a:gd name="T2" fmla="*/ 42 w 85"/>
                <a:gd name="T3" fmla="*/ 0 h 85"/>
                <a:gd name="T4" fmla="*/ 0 w 85"/>
                <a:gd name="T5" fmla="*/ 42 h 85"/>
                <a:gd name="T6" fmla="*/ 42 w 85"/>
                <a:gd name="T7" fmla="*/ 85 h 85"/>
                <a:gd name="T8" fmla="*/ 85 w 85"/>
                <a:gd name="T9" fmla="*/ 42 h 85"/>
                <a:gd name="T10" fmla="*/ 83 w 85"/>
                <a:gd name="T11" fmla="*/ 42 h 85"/>
                <a:gd name="T12" fmla="*/ 42 w 85"/>
                <a:gd name="T13" fmla="*/ 83 h 85"/>
                <a:gd name="T14" fmla="*/ 1 w 85"/>
                <a:gd name="T15" fmla="*/ 42 h 85"/>
                <a:gd name="T16" fmla="*/ 42 w 85"/>
                <a:gd name="T17" fmla="*/ 1 h 85"/>
                <a:gd name="T18" fmla="*/ 83 w 85"/>
                <a:gd name="T19"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2"/>
                  </a:moveTo>
                  <a:cubicBezTo>
                    <a:pt x="85" y="19"/>
                    <a:pt x="66" y="0"/>
                    <a:pt x="42" y="0"/>
                  </a:cubicBezTo>
                  <a:cubicBezTo>
                    <a:pt x="19" y="0"/>
                    <a:pt x="0" y="19"/>
                    <a:pt x="0" y="42"/>
                  </a:cubicBezTo>
                  <a:cubicBezTo>
                    <a:pt x="0" y="65"/>
                    <a:pt x="19" y="85"/>
                    <a:pt x="42" y="85"/>
                  </a:cubicBezTo>
                  <a:cubicBezTo>
                    <a:pt x="66" y="85"/>
                    <a:pt x="85" y="65"/>
                    <a:pt x="85" y="42"/>
                  </a:cubicBezTo>
                  <a:close/>
                  <a:moveTo>
                    <a:pt x="83" y="42"/>
                  </a:moveTo>
                  <a:cubicBezTo>
                    <a:pt x="83" y="65"/>
                    <a:pt x="65" y="83"/>
                    <a:pt x="42" y="83"/>
                  </a:cubicBezTo>
                  <a:cubicBezTo>
                    <a:pt x="20" y="83"/>
                    <a:pt x="1" y="65"/>
                    <a:pt x="1" y="42"/>
                  </a:cubicBezTo>
                  <a:cubicBezTo>
                    <a:pt x="1" y="19"/>
                    <a:pt x="20" y="1"/>
                    <a:pt x="42" y="1"/>
                  </a:cubicBezTo>
                  <a:cubicBezTo>
                    <a:pt x="65" y="1"/>
                    <a:pt x="83" y="19"/>
                    <a:pt x="83" y="42"/>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2" name="Freeform 241">
              <a:extLst>
                <a:ext uri="{FF2B5EF4-FFF2-40B4-BE49-F238E27FC236}">
                  <a16:creationId xmlns:a16="http://schemas.microsoft.com/office/drawing/2014/main" id="{AC9BCF6F-5F37-3FCB-3F5C-B89F9F3BEC28}"/>
                </a:ext>
              </a:extLst>
            </p:cNvPr>
            <p:cNvSpPr>
              <a:spLocks noEditPoints="1"/>
            </p:cNvSpPr>
            <p:nvPr/>
          </p:nvSpPr>
          <p:spPr bwMode="auto">
            <a:xfrm>
              <a:off x="2838" y="2892"/>
              <a:ext cx="464" cy="469"/>
            </a:xfrm>
            <a:custGeom>
              <a:avLst/>
              <a:gdLst>
                <a:gd name="T0" fmla="*/ 83 w 83"/>
                <a:gd name="T1" fmla="*/ 42 h 84"/>
                <a:gd name="T2" fmla="*/ 41 w 83"/>
                <a:gd name="T3" fmla="*/ 0 h 84"/>
                <a:gd name="T4" fmla="*/ 0 w 83"/>
                <a:gd name="T5" fmla="*/ 42 h 84"/>
                <a:gd name="T6" fmla="*/ 41 w 83"/>
                <a:gd name="T7" fmla="*/ 84 h 84"/>
                <a:gd name="T8" fmla="*/ 83 w 83"/>
                <a:gd name="T9" fmla="*/ 42 h 84"/>
                <a:gd name="T10" fmla="*/ 81 w 83"/>
                <a:gd name="T11" fmla="*/ 42 h 84"/>
                <a:gd name="T12" fmla="*/ 41 w 83"/>
                <a:gd name="T13" fmla="*/ 82 h 84"/>
                <a:gd name="T14" fmla="*/ 1 w 83"/>
                <a:gd name="T15" fmla="*/ 42 h 84"/>
                <a:gd name="T16" fmla="*/ 41 w 83"/>
                <a:gd name="T17" fmla="*/ 2 h 84"/>
                <a:gd name="T18" fmla="*/ 81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4" y="0"/>
                    <a:pt x="41" y="0"/>
                  </a:cubicBezTo>
                  <a:cubicBezTo>
                    <a:pt x="18" y="0"/>
                    <a:pt x="0" y="19"/>
                    <a:pt x="0" y="42"/>
                  </a:cubicBezTo>
                  <a:cubicBezTo>
                    <a:pt x="0" y="65"/>
                    <a:pt x="18" y="84"/>
                    <a:pt x="41" y="84"/>
                  </a:cubicBezTo>
                  <a:cubicBezTo>
                    <a:pt x="64" y="84"/>
                    <a:pt x="83" y="65"/>
                    <a:pt x="83" y="42"/>
                  </a:cubicBezTo>
                  <a:close/>
                  <a:moveTo>
                    <a:pt x="81" y="42"/>
                  </a:moveTo>
                  <a:cubicBezTo>
                    <a:pt x="81" y="64"/>
                    <a:pt x="63" y="82"/>
                    <a:pt x="41" y="82"/>
                  </a:cubicBezTo>
                  <a:cubicBezTo>
                    <a:pt x="19" y="82"/>
                    <a:pt x="1" y="64"/>
                    <a:pt x="1" y="42"/>
                  </a:cubicBezTo>
                  <a:cubicBezTo>
                    <a:pt x="1" y="20"/>
                    <a:pt x="19" y="2"/>
                    <a:pt x="41" y="2"/>
                  </a:cubicBezTo>
                  <a:cubicBezTo>
                    <a:pt x="63" y="2"/>
                    <a:pt x="81" y="20"/>
                    <a:pt x="81" y="42"/>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3" name="Freeform 242">
              <a:extLst>
                <a:ext uri="{FF2B5EF4-FFF2-40B4-BE49-F238E27FC236}">
                  <a16:creationId xmlns:a16="http://schemas.microsoft.com/office/drawing/2014/main" id="{DDEDB89A-0EA2-81E3-735E-10C63F5161CD}"/>
                </a:ext>
              </a:extLst>
            </p:cNvPr>
            <p:cNvSpPr>
              <a:spLocks noEditPoints="1"/>
            </p:cNvSpPr>
            <p:nvPr/>
          </p:nvSpPr>
          <p:spPr bwMode="auto">
            <a:xfrm>
              <a:off x="2838"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4"/>
                    <a:pt x="19" y="82"/>
                    <a:pt x="41" y="82"/>
                  </a:cubicBezTo>
                  <a:cubicBezTo>
                    <a:pt x="64" y="82"/>
                    <a:pt x="82" y="64"/>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4" name="Freeform 243">
              <a:extLst>
                <a:ext uri="{FF2B5EF4-FFF2-40B4-BE49-F238E27FC236}">
                  <a16:creationId xmlns:a16="http://schemas.microsoft.com/office/drawing/2014/main" id="{EDB1BAF0-BE16-FE6E-7143-B07B27F63818}"/>
                </a:ext>
              </a:extLst>
            </p:cNvPr>
            <p:cNvSpPr>
              <a:spLocks noEditPoints="1"/>
            </p:cNvSpPr>
            <p:nvPr/>
          </p:nvSpPr>
          <p:spPr bwMode="auto">
            <a:xfrm>
              <a:off x="2844"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9 h 80"/>
                <a:gd name="T14" fmla="*/ 2 w 80"/>
                <a:gd name="T15" fmla="*/ 40 h 80"/>
                <a:gd name="T16" fmla="*/ 40 w 80"/>
                <a:gd name="T17" fmla="*/ 2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9"/>
                    <a:pt x="40" y="79"/>
                  </a:cubicBezTo>
                  <a:cubicBezTo>
                    <a:pt x="19" y="79"/>
                    <a:pt x="2" y="61"/>
                    <a:pt x="2" y="40"/>
                  </a:cubicBezTo>
                  <a:cubicBezTo>
                    <a:pt x="2" y="19"/>
                    <a:pt x="19" y="2"/>
                    <a:pt x="40" y="2"/>
                  </a:cubicBezTo>
                  <a:cubicBezTo>
                    <a:pt x="61" y="2"/>
                    <a:pt x="79" y="19"/>
                    <a:pt x="79" y="40"/>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5" name="Freeform 244">
              <a:extLst>
                <a:ext uri="{FF2B5EF4-FFF2-40B4-BE49-F238E27FC236}">
                  <a16:creationId xmlns:a16="http://schemas.microsoft.com/office/drawing/2014/main" id="{30A9C1CC-3D36-5FF1-7132-4548935BEBE1}"/>
                </a:ext>
              </a:extLst>
            </p:cNvPr>
            <p:cNvSpPr>
              <a:spLocks noEditPoints="1"/>
            </p:cNvSpPr>
            <p:nvPr/>
          </p:nvSpPr>
          <p:spPr bwMode="auto">
            <a:xfrm>
              <a:off x="2849"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2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2" y="60"/>
                    <a:pt x="2" y="39"/>
                  </a:cubicBezTo>
                  <a:cubicBezTo>
                    <a:pt x="2" y="18"/>
                    <a:pt x="18" y="1"/>
                    <a:pt x="39" y="1"/>
                  </a:cubicBezTo>
                  <a:cubicBezTo>
                    <a:pt x="60" y="1"/>
                    <a:pt x="77" y="18"/>
                    <a:pt x="77" y="39"/>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6" name="Freeform 245">
              <a:extLst>
                <a:ext uri="{FF2B5EF4-FFF2-40B4-BE49-F238E27FC236}">
                  <a16:creationId xmlns:a16="http://schemas.microsoft.com/office/drawing/2014/main" id="{56135537-C20F-843A-4AE5-50CC0DA638F3}"/>
                </a:ext>
              </a:extLst>
            </p:cNvPr>
            <p:cNvSpPr>
              <a:spLocks noEditPoints="1"/>
            </p:cNvSpPr>
            <p:nvPr/>
          </p:nvSpPr>
          <p:spPr bwMode="auto">
            <a:xfrm>
              <a:off x="2855" y="2914"/>
              <a:ext cx="430" cy="430"/>
            </a:xfrm>
            <a:custGeom>
              <a:avLst/>
              <a:gdLst>
                <a:gd name="T0" fmla="*/ 77 w 77"/>
                <a:gd name="T1" fmla="*/ 38 h 77"/>
                <a:gd name="T2" fmla="*/ 38 w 77"/>
                <a:gd name="T3" fmla="*/ 0 h 77"/>
                <a:gd name="T4" fmla="*/ 0 w 77"/>
                <a:gd name="T5" fmla="*/ 38 h 77"/>
                <a:gd name="T6" fmla="*/ 38 w 77"/>
                <a:gd name="T7" fmla="*/ 77 h 77"/>
                <a:gd name="T8" fmla="*/ 77 w 77"/>
                <a:gd name="T9" fmla="*/ 38 h 77"/>
                <a:gd name="T10" fmla="*/ 75 w 77"/>
                <a:gd name="T11" fmla="*/ 38 h 77"/>
                <a:gd name="T12" fmla="*/ 38 w 77"/>
                <a:gd name="T13" fmla="*/ 75 h 77"/>
                <a:gd name="T14" fmla="*/ 1 w 77"/>
                <a:gd name="T15" fmla="*/ 38 h 77"/>
                <a:gd name="T16" fmla="*/ 38 w 77"/>
                <a:gd name="T17" fmla="*/ 1 h 77"/>
                <a:gd name="T18" fmla="*/ 75 w 77"/>
                <a:gd name="T1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8"/>
                  </a:moveTo>
                  <a:cubicBezTo>
                    <a:pt x="77" y="17"/>
                    <a:pt x="59" y="0"/>
                    <a:pt x="38" y="0"/>
                  </a:cubicBezTo>
                  <a:cubicBezTo>
                    <a:pt x="17" y="0"/>
                    <a:pt x="0" y="17"/>
                    <a:pt x="0" y="38"/>
                  </a:cubicBezTo>
                  <a:cubicBezTo>
                    <a:pt x="0" y="59"/>
                    <a:pt x="17" y="77"/>
                    <a:pt x="38" y="77"/>
                  </a:cubicBezTo>
                  <a:cubicBezTo>
                    <a:pt x="59" y="77"/>
                    <a:pt x="77" y="59"/>
                    <a:pt x="77" y="38"/>
                  </a:cubicBezTo>
                  <a:close/>
                  <a:moveTo>
                    <a:pt x="75" y="38"/>
                  </a:moveTo>
                  <a:cubicBezTo>
                    <a:pt x="75" y="58"/>
                    <a:pt x="58" y="75"/>
                    <a:pt x="38" y="75"/>
                  </a:cubicBezTo>
                  <a:cubicBezTo>
                    <a:pt x="18" y="75"/>
                    <a:pt x="1" y="58"/>
                    <a:pt x="1" y="38"/>
                  </a:cubicBezTo>
                  <a:cubicBezTo>
                    <a:pt x="1" y="18"/>
                    <a:pt x="18" y="1"/>
                    <a:pt x="38" y="1"/>
                  </a:cubicBezTo>
                  <a:cubicBezTo>
                    <a:pt x="58" y="1"/>
                    <a:pt x="75" y="18"/>
                    <a:pt x="75"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7" name="Freeform 246">
              <a:extLst>
                <a:ext uri="{FF2B5EF4-FFF2-40B4-BE49-F238E27FC236}">
                  <a16:creationId xmlns:a16="http://schemas.microsoft.com/office/drawing/2014/main" id="{46FAA7D8-FFDB-6319-4ACC-044BFAA0C48E}"/>
                </a:ext>
              </a:extLst>
            </p:cNvPr>
            <p:cNvSpPr>
              <a:spLocks noEditPoints="1"/>
            </p:cNvSpPr>
            <p:nvPr/>
          </p:nvSpPr>
          <p:spPr bwMode="auto">
            <a:xfrm>
              <a:off x="2860" y="2914"/>
              <a:ext cx="420" cy="425"/>
            </a:xfrm>
            <a:custGeom>
              <a:avLst/>
              <a:gdLst>
                <a:gd name="T0" fmla="*/ 75 w 75"/>
                <a:gd name="T1" fmla="*/ 38 h 76"/>
                <a:gd name="T2" fmla="*/ 37 w 75"/>
                <a:gd name="T3" fmla="*/ 0 h 76"/>
                <a:gd name="T4" fmla="*/ 0 w 75"/>
                <a:gd name="T5" fmla="*/ 38 h 76"/>
                <a:gd name="T6" fmla="*/ 37 w 75"/>
                <a:gd name="T7" fmla="*/ 76 h 76"/>
                <a:gd name="T8" fmla="*/ 75 w 75"/>
                <a:gd name="T9" fmla="*/ 38 h 76"/>
                <a:gd name="T10" fmla="*/ 73 w 75"/>
                <a:gd name="T11" fmla="*/ 38 h 76"/>
                <a:gd name="T12" fmla="*/ 37 w 75"/>
                <a:gd name="T13" fmla="*/ 74 h 76"/>
                <a:gd name="T14" fmla="*/ 1 w 75"/>
                <a:gd name="T15" fmla="*/ 38 h 76"/>
                <a:gd name="T16" fmla="*/ 37 w 75"/>
                <a:gd name="T17" fmla="*/ 2 h 76"/>
                <a:gd name="T18" fmla="*/ 73 w 75"/>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6">
                  <a:moveTo>
                    <a:pt x="75" y="38"/>
                  </a:moveTo>
                  <a:cubicBezTo>
                    <a:pt x="75" y="17"/>
                    <a:pt x="58" y="0"/>
                    <a:pt x="37" y="0"/>
                  </a:cubicBezTo>
                  <a:cubicBezTo>
                    <a:pt x="16" y="0"/>
                    <a:pt x="0" y="17"/>
                    <a:pt x="0" y="38"/>
                  </a:cubicBezTo>
                  <a:cubicBezTo>
                    <a:pt x="0" y="59"/>
                    <a:pt x="16" y="76"/>
                    <a:pt x="37" y="76"/>
                  </a:cubicBezTo>
                  <a:cubicBezTo>
                    <a:pt x="58" y="76"/>
                    <a:pt x="75" y="59"/>
                    <a:pt x="75" y="38"/>
                  </a:cubicBezTo>
                  <a:close/>
                  <a:moveTo>
                    <a:pt x="73" y="38"/>
                  </a:moveTo>
                  <a:cubicBezTo>
                    <a:pt x="73" y="58"/>
                    <a:pt x="57" y="74"/>
                    <a:pt x="37" y="74"/>
                  </a:cubicBezTo>
                  <a:cubicBezTo>
                    <a:pt x="17" y="74"/>
                    <a:pt x="1" y="58"/>
                    <a:pt x="1" y="38"/>
                  </a:cubicBezTo>
                  <a:cubicBezTo>
                    <a:pt x="1" y="18"/>
                    <a:pt x="17" y="2"/>
                    <a:pt x="37" y="2"/>
                  </a:cubicBezTo>
                  <a:cubicBezTo>
                    <a:pt x="57" y="2"/>
                    <a:pt x="73" y="18"/>
                    <a:pt x="73" y="38"/>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8" name="Freeform 247">
              <a:extLst>
                <a:ext uri="{FF2B5EF4-FFF2-40B4-BE49-F238E27FC236}">
                  <a16:creationId xmlns:a16="http://schemas.microsoft.com/office/drawing/2014/main" id="{6C8FA16A-2F9F-C085-C9CF-A42F9AA49854}"/>
                </a:ext>
              </a:extLst>
            </p:cNvPr>
            <p:cNvSpPr>
              <a:spLocks noEditPoints="1"/>
            </p:cNvSpPr>
            <p:nvPr/>
          </p:nvSpPr>
          <p:spPr bwMode="auto">
            <a:xfrm>
              <a:off x="2860"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7"/>
                    <a:pt x="57" y="0"/>
                    <a:pt x="37" y="0"/>
                  </a:cubicBezTo>
                  <a:cubicBezTo>
                    <a:pt x="17" y="0"/>
                    <a:pt x="0" y="17"/>
                    <a:pt x="0" y="37"/>
                  </a:cubicBezTo>
                  <a:cubicBezTo>
                    <a:pt x="0" y="57"/>
                    <a:pt x="17" y="74"/>
                    <a:pt x="37" y="74"/>
                  </a:cubicBezTo>
                  <a:cubicBezTo>
                    <a:pt x="57" y="74"/>
                    <a:pt x="74" y="57"/>
                    <a:pt x="74" y="37"/>
                  </a:cubicBezTo>
                  <a:close/>
                  <a:moveTo>
                    <a:pt x="72" y="37"/>
                  </a:moveTo>
                  <a:cubicBezTo>
                    <a:pt x="72" y="57"/>
                    <a:pt x="57" y="72"/>
                    <a:pt x="37" y="72"/>
                  </a:cubicBezTo>
                  <a:cubicBezTo>
                    <a:pt x="18" y="72"/>
                    <a:pt x="2" y="57"/>
                    <a:pt x="2" y="37"/>
                  </a:cubicBezTo>
                  <a:cubicBezTo>
                    <a:pt x="2" y="18"/>
                    <a:pt x="18" y="2"/>
                    <a:pt x="37" y="2"/>
                  </a:cubicBezTo>
                  <a:cubicBezTo>
                    <a:pt x="57" y="2"/>
                    <a:pt x="72" y="18"/>
                    <a:pt x="72" y="37"/>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09" name="Freeform 248">
              <a:extLst>
                <a:ext uri="{FF2B5EF4-FFF2-40B4-BE49-F238E27FC236}">
                  <a16:creationId xmlns:a16="http://schemas.microsoft.com/office/drawing/2014/main" id="{237E4B45-0B21-8204-599A-338A44C31F34}"/>
                </a:ext>
              </a:extLst>
            </p:cNvPr>
            <p:cNvSpPr>
              <a:spLocks noEditPoints="1"/>
            </p:cNvSpPr>
            <p:nvPr/>
          </p:nvSpPr>
          <p:spPr bwMode="auto">
            <a:xfrm>
              <a:off x="2866"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2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2"/>
                    <a:pt x="36" y="2"/>
                  </a:cubicBezTo>
                  <a:cubicBezTo>
                    <a:pt x="55" y="2"/>
                    <a:pt x="71" y="17"/>
                    <a:pt x="71" y="36"/>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0" name="Freeform 249">
              <a:extLst>
                <a:ext uri="{FF2B5EF4-FFF2-40B4-BE49-F238E27FC236}">
                  <a16:creationId xmlns:a16="http://schemas.microsoft.com/office/drawing/2014/main" id="{DF47D33B-1F5F-ECC8-BF58-1EA1763630A1}"/>
                </a:ext>
              </a:extLst>
            </p:cNvPr>
            <p:cNvSpPr>
              <a:spLocks noEditPoints="1"/>
            </p:cNvSpPr>
            <p:nvPr/>
          </p:nvSpPr>
          <p:spPr bwMode="auto">
            <a:xfrm>
              <a:off x="2872" y="2931"/>
              <a:ext cx="391"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2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6"/>
                    <a:pt x="55" y="0"/>
                    <a:pt x="35" y="0"/>
                  </a:cubicBezTo>
                  <a:cubicBezTo>
                    <a:pt x="16" y="0"/>
                    <a:pt x="0" y="16"/>
                    <a:pt x="0" y="35"/>
                  </a:cubicBezTo>
                  <a:cubicBezTo>
                    <a:pt x="0" y="55"/>
                    <a:pt x="16" y="70"/>
                    <a:pt x="35" y="70"/>
                  </a:cubicBezTo>
                  <a:cubicBezTo>
                    <a:pt x="55" y="70"/>
                    <a:pt x="70" y="55"/>
                    <a:pt x="70" y="35"/>
                  </a:cubicBezTo>
                  <a:close/>
                  <a:moveTo>
                    <a:pt x="69" y="35"/>
                  </a:moveTo>
                  <a:cubicBezTo>
                    <a:pt x="69" y="54"/>
                    <a:pt x="54" y="69"/>
                    <a:pt x="35" y="69"/>
                  </a:cubicBezTo>
                  <a:cubicBezTo>
                    <a:pt x="17" y="69"/>
                    <a:pt x="2" y="54"/>
                    <a:pt x="2" y="35"/>
                  </a:cubicBezTo>
                  <a:cubicBezTo>
                    <a:pt x="2" y="16"/>
                    <a:pt x="17" y="1"/>
                    <a:pt x="35" y="1"/>
                  </a:cubicBezTo>
                  <a:cubicBezTo>
                    <a:pt x="54" y="1"/>
                    <a:pt x="69" y="16"/>
                    <a:pt x="69" y="35"/>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1" name="Freeform 250">
              <a:extLst>
                <a:ext uri="{FF2B5EF4-FFF2-40B4-BE49-F238E27FC236}">
                  <a16:creationId xmlns:a16="http://schemas.microsoft.com/office/drawing/2014/main" id="{A85EDD7D-59B2-7940-BABF-33FDA75C889C}"/>
                </a:ext>
              </a:extLst>
            </p:cNvPr>
            <p:cNvSpPr>
              <a:spLocks noEditPoints="1"/>
            </p:cNvSpPr>
            <p:nvPr/>
          </p:nvSpPr>
          <p:spPr bwMode="auto">
            <a:xfrm>
              <a:off x="2877" y="2936"/>
              <a:ext cx="386" cy="381"/>
            </a:xfrm>
            <a:custGeom>
              <a:avLst/>
              <a:gdLst>
                <a:gd name="T0" fmla="*/ 69 w 69"/>
                <a:gd name="T1" fmla="*/ 34 h 68"/>
                <a:gd name="T2" fmla="*/ 34 w 69"/>
                <a:gd name="T3" fmla="*/ 0 h 68"/>
                <a:gd name="T4" fmla="*/ 0 w 69"/>
                <a:gd name="T5" fmla="*/ 34 h 68"/>
                <a:gd name="T6" fmla="*/ 34 w 69"/>
                <a:gd name="T7" fmla="*/ 68 h 68"/>
                <a:gd name="T8" fmla="*/ 69 w 69"/>
                <a:gd name="T9" fmla="*/ 34 h 68"/>
                <a:gd name="T10" fmla="*/ 67 w 69"/>
                <a:gd name="T11" fmla="*/ 34 h 68"/>
                <a:gd name="T12" fmla="*/ 34 w 69"/>
                <a:gd name="T13" fmla="*/ 67 h 68"/>
                <a:gd name="T14" fmla="*/ 1 w 69"/>
                <a:gd name="T15" fmla="*/ 34 h 68"/>
                <a:gd name="T16" fmla="*/ 34 w 69"/>
                <a:gd name="T17" fmla="*/ 1 h 68"/>
                <a:gd name="T18" fmla="*/ 67 w 69"/>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9" y="34"/>
                  </a:moveTo>
                  <a:cubicBezTo>
                    <a:pt x="69" y="15"/>
                    <a:pt x="53" y="0"/>
                    <a:pt x="34" y="0"/>
                  </a:cubicBezTo>
                  <a:cubicBezTo>
                    <a:pt x="15" y="0"/>
                    <a:pt x="0" y="15"/>
                    <a:pt x="0" y="34"/>
                  </a:cubicBezTo>
                  <a:cubicBezTo>
                    <a:pt x="0" y="53"/>
                    <a:pt x="15" y="68"/>
                    <a:pt x="34" y="68"/>
                  </a:cubicBezTo>
                  <a:cubicBezTo>
                    <a:pt x="53" y="68"/>
                    <a:pt x="69" y="53"/>
                    <a:pt x="69" y="34"/>
                  </a:cubicBezTo>
                  <a:close/>
                  <a:moveTo>
                    <a:pt x="67" y="34"/>
                  </a:moveTo>
                  <a:cubicBezTo>
                    <a:pt x="67" y="52"/>
                    <a:pt x="52" y="67"/>
                    <a:pt x="34" y="67"/>
                  </a:cubicBezTo>
                  <a:cubicBezTo>
                    <a:pt x="16" y="67"/>
                    <a:pt x="1" y="52"/>
                    <a:pt x="1" y="34"/>
                  </a:cubicBezTo>
                  <a:cubicBezTo>
                    <a:pt x="1" y="16"/>
                    <a:pt x="16" y="1"/>
                    <a:pt x="34" y="1"/>
                  </a:cubicBezTo>
                  <a:cubicBezTo>
                    <a:pt x="52" y="1"/>
                    <a:pt x="67" y="16"/>
                    <a:pt x="67"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2" name="Freeform 251">
              <a:extLst>
                <a:ext uri="{FF2B5EF4-FFF2-40B4-BE49-F238E27FC236}">
                  <a16:creationId xmlns:a16="http://schemas.microsoft.com/office/drawing/2014/main" id="{9014350F-8F0C-D2B0-BF1E-7B3A7AF0996D}"/>
                </a:ext>
              </a:extLst>
            </p:cNvPr>
            <p:cNvSpPr>
              <a:spLocks noEditPoints="1"/>
            </p:cNvSpPr>
            <p:nvPr/>
          </p:nvSpPr>
          <p:spPr bwMode="auto">
            <a:xfrm>
              <a:off x="2883" y="2936"/>
              <a:ext cx="374" cy="381"/>
            </a:xfrm>
            <a:custGeom>
              <a:avLst/>
              <a:gdLst>
                <a:gd name="T0" fmla="*/ 67 w 67"/>
                <a:gd name="T1" fmla="*/ 34 h 68"/>
                <a:gd name="T2" fmla="*/ 33 w 67"/>
                <a:gd name="T3" fmla="*/ 0 h 68"/>
                <a:gd name="T4" fmla="*/ 0 w 67"/>
                <a:gd name="T5" fmla="*/ 34 h 68"/>
                <a:gd name="T6" fmla="*/ 33 w 67"/>
                <a:gd name="T7" fmla="*/ 68 h 68"/>
                <a:gd name="T8" fmla="*/ 67 w 67"/>
                <a:gd name="T9" fmla="*/ 34 h 68"/>
                <a:gd name="T10" fmla="*/ 65 w 67"/>
                <a:gd name="T11" fmla="*/ 34 h 68"/>
                <a:gd name="T12" fmla="*/ 33 w 67"/>
                <a:gd name="T13" fmla="*/ 66 h 68"/>
                <a:gd name="T14" fmla="*/ 1 w 67"/>
                <a:gd name="T15" fmla="*/ 34 h 68"/>
                <a:gd name="T16" fmla="*/ 33 w 67"/>
                <a:gd name="T17" fmla="*/ 2 h 68"/>
                <a:gd name="T18" fmla="*/ 65 w 67"/>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67" y="34"/>
                  </a:moveTo>
                  <a:cubicBezTo>
                    <a:pt x="67" y="15"/>
                    <a:pt x="52" y="0"/>
                    <a:pt x="33" y="0"/>
                  </a:cubicBezTo>
                  <a:cubicBezTo>
                    <a:pt x="15" y="0"/>
                    <a:pt x="0" y="15"/>
                    <a:pt x="0" y="34"/>
                  </a:cubicBezTo>
                  <a:cubicBezTo>
                    <a:pt x="0" y="53"/>
                    <a:pt x="15" y="68"/>
                    <a:pt x="33" y="68"/>
                  </a:cubicBezTo>
                  <a:cubicBezTo>
                    <a:pt x="52" y="68"/>
                    <a:pt x="67" y="53"/>
                    <a:pt x="67" y="34"/>
                  </a:cubicBezTo>
                  <a:close/>
                  <a:moveTo>
                    <a:pt x="65" y="34"/>
                  </a:moveTo>
                  <a:cubicBezTo>
                    <a:pt x="65" y="52"/>
                    <a:pt x="51" y="66"/>
                    <a:pt x="33" y="66"/>
                  </a:cubicBezTo>
                  <a:cubicBezTo>
                    <a:pt x="15" y="66"/>
                    <a:pt x="1" y="52"/>
                    <a:pt x="1" y="34"/>
                  </a:cubicBezTo>
                  <a:cubicBezTo>
                    <a:pt x="1" y="16"/>
                    <a:pt x="15" y="2"/>
                    <a:pt x="33" y="2"/>
                  </a:cubicBezTo>
                  <a:cubicBezTo>
                    <a:pt x="51" y="2"/>
                    <a:pt x="65" y="16"/>
                    <a:pt x="65" y="34"/>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3" name="Freeform 252">
              <a:extLst>
                <a:ext uri="{FF2B5EF4-FFF2-40B4-BE49-F238E27FC236}">
                  <a16:creationId xmlns:a16="http://schemas.microsoft.com/office/drawing/2014/main" id="{25B58252-0FA6-29AC-367D-5B6C0CC59470}"/>
                </a:ext>
              </a:extLst>
            </p:cNvPr>
            <p:cNvSpPr>
              <a:spLocks noEditPoints="1"/>
            </p:cNvSpPr>
            <p:nvPr/>
          </p:nvSpPr>
          <p:spPr bwMode="auto">
            <a:xfrm>
              <a:off x="2883"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4" name="Freeform 253">
              <a:extLst>
                <a:ext uri="{FF2B5EF4-FFF2-40B4-BE49-F238E27FC236}">
                  <a16:creationId xmlns:a16="http://schemas.microsoft.com/office/drawing/2014/main" id="{51670AE8-D3E5-92BB-D9CF-B8BDDC2E2729}"/>
                </a:ext>
              </a:extLst>
            </p:cNvPr>
            <p:cNvSpPr>
              <a:spLocks noEditPoints="1"/>
            </p:cNvSpPr>
            <p:nvPr/>
          </p:nvSpPr>
          <p:spPr bwMode="auto">
            <a:xfrm>
              <a:off x="2888"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2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2"/>
                    <a:pt x="32" y="2"/>
                  </a:cubicBezTo>
                  <a:cubicBezTo>
                    <a:pt x="49" y="2"/>
                    <a:pt x="63" y="15"/>
                    <a:pt x="63" y="32"/>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5" name="Freeform 254">
              <a:extLst>
                <a:ext uri="{FF2B5EF4-FFF2-40B4-BE49-F238E27FC236}">
                  <a16:creationId xmlns:a16="http://schemas.microsoft.com/office/drawing/2014/main" id="{4D2200BE-037E-031D-733E-AFEDECECE61D}"/>
                </a:ext>
              </a:extLst>
            </p:cNvPr>
            <p:cNvSpPr>
              <a:spLocks noEditPoints="1"/>
            </p:cNvSpPr>
            <p:nvPr/>
          </p:nvSpPr>
          <p:spPr bwMode="auto">
            <a:xfrm>
              <a:off x="2894"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2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8" y="61"/>
                    <a:pt x="31" y="61"/>
                  </a:cubicBezTo>
                  <a:cubicBezTo>
                    <a:pt x="15" y="61"/>
                    <a:pt x="2" y="47"/>
                    <a:pt x="2" y="31"/>
                  </a:cubicBezTo>
                  <a:cubicBezTo>
                    <a:pt x="2" y="15"/>
                    <a:pt x="15" y="1"/>
                    <a:pt x="31" y="1"/>
                  </a:cubicBezTo>
                  <a:cubicBezTo>
                    <a:pt x="48" y="1"/>
                    <a:pt x="61" y="15"/>
                    <a:pt x="61" y="31"/>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6" name="Freeform 255">
              <a:extLst>
                <a:ext uri="{FF2B5EF4-FFF2-40B4-BE49-F238E27FC236}">
                  <a16:creationId xmlns:a16="http://schemas.microsoft.com/office/drawing/2014/main" id="{0888AE5A-CE64-406A-3230-6179FAEB2E89}"/>
                </a:ext>
              </a:extLst>
            </p:cNvPr>
            <p:cNvSpPr>
              <a:spLocks noEditPoints="1"/>
            </p:cNvSpPr>
            <p:nvPr/>
          </p:nvSpPr>
          <p:spPr bwMode="auto">
            <a:xfrm>
              <a:off x="2900" y="2959"/>
              <a:ext cx="341" cy="335"/>
            </a:xfrm>
            <a:custGeom>
              <a:avLst/>
              <a:gdLst>
                <a:gd name="T0" fmla="*/ 61 w 61"/>
                <a:gd name="T1" fmla="*/ 30 h 60"/>
                <a:gd name="T2" fmla="*/ 30 w 61"/>
                <a:gd name="T3" fmla="*/ 0 h 60"/>
                <a:gd name="T4" fmla="*/ 0 w 61"/>
                <a:gd name="T5" fmla="*/ 30 h 60"/>
                <a:gd name="T6" fmla="*/ 30 w 61"/>
                <a:gd name="T7" fmla="*/ 60 h 60"/>
                <a:gd name="T8" fmla="*/ 61 w 61"/>
                <a:gd name="T9" fmla="*/ 30 h 60"/>
                <a:gd name="T10" fmla="*/ 59 w 61"/>
                <a:gd name="T11" fmla="*/ 30 h 60"/>
                <a:gd name="T12" fmla="*/ 30 w 61"/>
                <a:gd name="T13" fmla="*/ 59 h 60"/>
                <a:gd name="T14" fmla="*/ 1 w 61"/>
                <a:gd name="T15" fmla="*/ 30 h 60"/>
                <a:gd name="T16" fmla="*/ 30 w 61"/>
                <a:gd name="T17" fmla="*/ 1 h 60"/>
                <a:gd name="T18" fmla="*/ 59 w 61"/>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61" y="30"/>
                  </a:moveTo>
                  <a:cubicBezTo>
                    <a:pt x="61" y="13"/>
                    <a:pt x="47" y="0"/>
                    <a:pt x="30" y="0"/>
                  </a:cubicBezTo>
                  <a:cubicBezTo>
                    <a:pt x="13" y="0"/>
                    <a:pt x="0" y="13"/>
                    <a:pt x="0" y="30"/>
                  </a:cubicBezTo>
                  <a:cubicBezTo>
                    <a:pt x="0" y="47"/>
                    <a:pt x="13" y="60"/>
                    <a:pt x="30" y="60"/>
                  </a:cubicBezTo>
                  <a:cubicBezTo>
                    <a:pt x="47" y="60"/>
                    <a:pt x="61" y="47"/>
                    <a:pt x="61" y="30"/>
                  </a:cubicBezTo>
                  <a:close/>
                  <a:moveTo>
                    <a:pt x="59" y="30"/>
                  </a:moveTo>
                  <a:cubicBezTo>
                    <a:pt x="59" y="46"/>
                    <a:pt x="46" y="59"/>
                    <a:pt x="30" y="59"/>
                  </a:cubicBezTo>
                  <a:cubicBezTo>
                    <a:pt x="14" y="59"/>
                    <a:pt x="1" y="46"/>
                    <a:pt x="1" y="30"/>
                  </a:cubicBezTo>
                  <a:cubicBezTo>
                    <a:pt x="1" y="14"/>
                    <a:pt x="14" y="1"/>
                    <a:pt x="30" y="1"/>
                  </a:cubicBezTo>
                  <a:cubicBezTo>
                    <a:pt x="46" y="1"/>
                    <a:pt x="59" y="14"/>
                    <a:pt x="59"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7" name="Freeform 256">
              <a:extLst>
                <a:ext uri="{FF2B5EF4-FFF2-40B4-BE49-F238E27FC236}">
                  <a16:creationId xmlns:a16="http://schemas.microsoft.com/office/drawing/2014/main" id="{8E117577-B8E9-72D0-A814-C6EC3FE9532A}"/>
                </a:ext>
              </a:extLst>
            </p:cNvPr>
            <p:cNvSpPr>
              <a:spLocks noEditPoints="1"/>
            </p:cNvSpPr>
            <p:nvPr/>
          </p:nvSpPr>
          <p:spPr bwMode="auto">
            <a:xfrm>
              <a:off x="2905" y="2959"/>
              <a:ext cx="330" cy="335"/>
            </a:xfrm>
            <a:custGeom>
              <a:avLst/>
              <a:gdLst>
                <a:gd name="T0" fmla="*/ 59 w 59"/>
                <a:gd name="T1" fmla="*/ 30 h 60"/>
                <a:gd name="T2" fmla="*/ 29 w 59"/>
                <a:gd name="T3" fmla="*/ 0 h 60"/>
                <a:gd name="T4" fmla="*/ 0 w 59"/>
                <a:gd name="T5" fmla="*/ 30 h 60"/>
                <a:gd name="T6" fmla="*/ 29 w 59"/>
                <a:gd name="T7" fmla="*/ 60 h 60"/>
                <a:gd name="T8" fmla="*/ 59 w 59"/>
                <a:gd name="T9" fmla="*/ 30 h 60"/>
                <a:gd name="T10" fmla="*/ 57 w 59"/>
                <a:gd name="T11" fmla="*/ 30 h 60"/>
                <a:gd name="T12" fmla="*/ 29 w 59"/>
                <a:gd name="T13" fmla="*/ 58 h 60"/>
                <a:gd name="T14" fmla="*/ 1 w 59"/>
                <a:gd name="T15" fmla="*/ 30 h 60"/>
                <a:gd name="T16" fmla="*/ 29 w 59"/>
                <a:gd name="T17" fmla="*/ 2 h 60"/>
                <a:gd name="T18" fmla="*/ 57 w 59"/>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59" y="30"/>
                  </a:moveTo>
                  <a:cubicBezTo>
                    <a:pt x="59" y="14"/>
                    <a:pt x="46" y="0"/>
                    <a:pt x="29" y="0"/>
                  </a:cubicBezTo>
                  <a:cubicBezTo>
                    <a:pt x="13" y="0"/>
                    <a:pt x="0" y="14"/>
                    <a:pt x="0" y="30"/>
                  </a:cubicBezTo>
                  <a:cubicBezTo>
                    <a:pt x="0" y="46"/>
                    <a:pt x="13" y="60"/>
                    <a:pt x="29" y="60"/>
                  </a:cubicBezTo>
                  <a:cubicBezTo>
                    <a:pt x="46" y="60"/>
                    <a:pt x="59" y="46"/>
                    <a:pt x="59" y="30"/>
                  </a:cubicBezTo>
                  <a:close/>
                  <a:moveTo>
                    <a:pt x="57" y="30"/>
                  </a:moveTo>
                  <a:cubicBezTo>
                    <a:pt x="57" y="46"/>
                    <a:pt x="45" y="58"/>
                    <a:pt x="29" y="58"/>
                  </a:cubicBezTo>
                  <a:cubicBezTo>
                    <a:pt x="14" y="58"/>
                    <a:pt x="1" y="46"/>
                    <a:pt x="1" y="30"/>
                  </a:cubicBezTo>
                  <a:cubicBezTo>
                    <a:pt x="1" y="15"/>
                    <a:pt x="14" y="2"/>
                    <a:pt x="29" y="2"/>
                  </a:cubicBezTo>
                  <a:cubicBezTo>
                    <a:pt x="45" y="2"/>
                    <a:pt x="57" y="15"/>
                    <a:pt x="57" y="30"/>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8" name="Freeform 257">
              <a:extLst>
                <a:ext uri="{FF2B5EF4-FFF2-40B4-BE49-F238E27FC236}">
                  <a16:creationId xmlns:a16="http://schemas.microsoft.com/office/drawing/2014/main" id="{75883410-99CD-220E-D2F1-7EDAEA4E26B5}"/>
                </a:ext>
              </a:extLst>
            </p:cNvPr>
            <p:cNvSpPr>
              <a:spLocks noEditPoints="1"/>
            </p:cNvSpPr>
            <p:nvPr/>
          </p:nvSpPr>
          <p:spPr bwMode="auto">
            <a:xfrm>
              <a:off x="2905"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4D1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19" name="Freeform 258">
              <a:extLst>
                <a:ext uri="{FF2B5EF4-FFF2-40B4-BE49-F238E27FC236}">
                  <a16:creationId xmlns:a16="http://schemas.microsoft.com/office/drawing/2014/main" id="{33B1122F-718B-9BB3-DDC5-618E23E42929}"/>
                </a:ext>
              </a:extLst>
            </p:cNvPr>
            <p:cNvSpPr>
              <a:spLocks noEditPoints="1"/>
            </p:cNvSpPr>
            <p:nvPr/>
          </p:nvSpPr>
          <p:spPr bwMode="auto">
            <a:xfrm>
              <a:off x="2911"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2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3"/>
                    <a:pt x="44" y="0"/>
                    <a:pt x="28" y="0"/>
                  </a:cubicBezTo>
                  <a:cubicBezTo>
                    <a:pt x="13" y="0"/>
                    <a:pt x="0" y="13"/>
                    <a:pt x="0" y="28"/>
                  </a:cubicBezTo>
                  <a:cubicBezTo>
                    <a:pt x="0" y="44"/>
                    <a:pt x="13" y="56"/>
                    <a:pt x="28" y="56"/>
                  </a:cubicBezTo>
                  <a:cubicBezTo>
                    <a:pt x="44" y="56"/>
                    <a:pt x="56" y="44"/>
                    <a:pt x="56" y="28"/>
                  </a:cubicBezTo>
                  <a:close/>
                  <a:moveTo>
                    <a:pt x="55" y="28"/>
                  </a:moveTo>
                  <a:cubicBezTo>
                    <a:pt x="55" y="43"/>
                    <a:pt x="43" y="54"/>
                    <a:pt x="28" y="54"/>
                  </a:cubicBezTo>
                  <a:cubicBezTo>
                    <a:pt x="14" y="54"/>
                    <a:pt x="2" y="43"/>
                    <a:pt x="2" y="28"/>
                  </a:cubicBezTo>
                  <a:cubicBezTo>
                    <a:pt x="2" y="13"/>
                    <a:pt x="14" y="2"/>
                    <a:pt x="28" y="2"/>
                  </a:cubicBezTo>
                  <a:cubicBezTo>
                    <a:pt x="43" y="2"/>
                    <a:pt x="55" y="13"/>
                    <a:pt x="55" y="28"/>
                  </a:cubicBezTo>
                  <a:close/>
                </a:path>
              </a:pathLst>
            </a:custGeom>
            <a:solidFill>
              <a:srgbClr val="F3D3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0" name="Freeform 259">
              <a:extLst>
                <a:ext uri="{FF2B5EF4-FFF2-40B4-BE49-F238E27FC236}">
                  <a16:creationId xmlns:a16="http://schemas.microsoft.com/office/drawing/2014/main" id="{C79387D3-5238-9D5D-7508-96EEC76222C9}"/>
                </a:ext>
              </a:extLst>
            </p:cNvPr>
            <p:cNvSpPr>
              <a:spLocks noEditPoints="1"/>
            </p:cNvSpPr>
            <p:nvPr/>
          </p:nvSpPr>
          <p:spPr bwMode="auto">
            <a:xfrm>
              <a:off x="2916"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2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2" y="41"/>
                    <a:pt x="2" y="27"/>
                  </a:cubicBezTo>
                  <a:cubicBezTo>
                    <a:pt x="2" y="13"/>
                    <a:pt x="13" y="1"/>
                    <a:pt x="27" y="1"/>
                  </a:cubicBezTo>
                  <a:cubicBezTo>
                    <a:pt x="41" y="1"/>
                    <a:pt x="53" y="13"/>
                    <a:pt x="53" y="27"/>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1" name="Freeform 260">
              <a:extLst>
                <a:ext uri="{FF2B5EF4-FFF2-40B4-BE49-F238E27FC236}">
                  <a16:creationId xmlns:a16="http://schemas.microsoft.com/office/drawing/2014/main" id="{5A8A7D52-8F62-893E-88E1-7064534D16E1}"/>
                </a:ext>
              </a:extLst>
            </p:cNvPr>
            <p:cNvSpPr>
              <a:spLocks noEditPoints="1"/>
            </p:cNvSpPr>
            <p:nvPr/>
          </p:nvSpPr>
          <p:spPr bwMode="auto">
            <a:xfrm>
              <a:off x="2922" y="2981"/>
              <a:ext cx="296" cy="291"/>
            </a:xfrm>
            <a:custGeom>
              <a:avLst/>
              <a:gdLst>
                <a:gd name="T0" fmla="*/ 53 w 53"/>
                <a:gd name="T1" fmla="*/ 26 h 52"/>
                <a:gd name="T2" fmla="*/ 26 w 53"/>
                <a:gd name="T3" fmla="*/ 0 h 52"/>
                <a:gd name="T4" fmla="*/ 0 w 53"/>
                <a:gd name="T5" fmla="*/ 26 h 52"/>
                <a:gd name="T6" fmla="*/ 26 w 53"/>
                <a:gd name="T7" fmla="*/ 52 h 52"/>
                <a:gd name="T8" fmla="*/ 53 w 53"/>
                <a:gd name="T9" fmla="*/ 26 h 52"/>
                <a:gd name="T10" fmla="*/ 51 w 53"/>
                <a:gd name="T11" fmla="*/ 26 h 52"/>
                <a:gd name="T12" fmla="*/ 26 w 53"/>
                <a:gd name="T13" fmla="*/ 51 h 52"/>
                <a:gd name="T14" fmla="*/ 1 w 53"/>
                <a:gd name="T15" fmla="*/ 26 h 52"/>
                <a:gd name="T16" fmla="*/ 26 w 53"/>
                <a:gd name="T17" fmla="*/ 1 h 52"/>
                <a:gd name="T18" fmla="*/ 51 w 53"/>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53" y="26"/>
                  </a:moveTo>
                  <a:cubicBezTo>
                    <a:pt x="53" y="11"/>
                    <a:pt x="41" y="0"/>
                    <a:pt x="26" y="0"/>
                  </a:cubicBezTo>
                  <a:cubicBezTo>
                    <a:pt x="12" y="0"/>
                    <a:pt x="0" y="11"/>
                    <a:pt x="0" y="26"/>
                  </a:cubicBezTo>
                  <a:cubicBezTo>
                    <a:pt x="0" y="41"/>
                    <a:pt x="12" y="52"/>
                    <a:pt x="26" y="52"/>
                  </a:cubicBezTo>
                  <a:cubicBezTo>
                    <a:pt x="41" y="52"/>
                    <a:pt x="53" y="41"/>
                    <a:pt x="53" y="26"/>
                  </a:cubicBezTo>
                  <a:close/>
                  <a:moveTo>
                    <a:pt x="51" y="26"/>
                  </a:moveTo>
                  <a:cubicBezTo>
                    <a:pt x="51" y="40"/>
                    <a:pt x="40" y="51"/>
                    <a:pt x="26" y="51"/>
                  </a:cubicBezTo>
                  <a:cubicBezTo>
                    <a:pt x="12" y="51"/>
                    <a:pt x="1" y="40"/>
                    <a:pt x="1" y="26"/>
                  </a:cubicBezTo>
                  <a:cubicBezTo>
                    <a:pt x="1" y="12"/>
                    <a:pt x="12" y="1"/>
                    <a:pt x="26" y="1"/>
                  </a:cubicBezTo>
                  <a:cubicBezTo>
                    <a:pt x="40" y="1"/>
                    <a:pt x="51" y="12"/>
                    <a:pt x="51" y="26"/>
                  </a:cubicBezTo>
                  <a:close/>
                </a:path>
              </a:pathLst>
            </a:custGeom>
            <a:solidFill>
              <a:srgbClr val="F3D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2" name="Freeform 261">
              <a:extLst>
                <a:ext uri="{FF2B5EF4-FFF2-40B4-BE49-F238E27FC236}">
                  <a16:creationId xmlns:a16="http://schemas.microsoft.com/office/drawing/2014/main" id="{8DE80C75-CA4A-D7B5-1562-9CE6CC806356}"/>
                </a:ext>
              </a:extLst>
            </p:cNvPr>
            <p:cNvSpPr>
              <a:spLocks noEditPoints="1"/>
            </p:cNvSpPr>
            <p:nvPr/>
          </p:nvSpPr>
          <p:spPr bwMode="auto">
            <a:xfrm>
              <a:off x="2927" y="2981"/>
              <a:ext cx="286" cy="291"/>
            </a:xfrm>
            <a:custGeom>
              <a:avLst/>
              <a:gdLst>
                <a:gd name="T0" fmla="*/ 51 w 51"/>
                <a:gd name="T1" fmla="*/ 26 h 52"/>
                <a:gd name="T2" fmla="*/ 25 w 51"/>
                <a:gd name="T3" fmla="*/ 0 h 52"/>
                <a:gd name="T4" fmla="*/ 0 w 51"/>
                <a:gd name="T5" fmla="*/ 26 h 52"/>
                <a:gd name="T6" fmla="*/ 25 w 51"/>
                <a:gd name="T7" fmla="*/ 52 h 52"/>
                <a:gd name="T8" fmla="*/ 51 w 51"/>
                <a:gd name="T9" fmla="*/ 26 h 52"/>
                <a:gd name="T10" fmla="*/ 49 w 51"/>
                <a:gd name="T11" fmla="*/ 26 h 52"/>
                <a:gd name="T12" fmla="*/ 25 w 51"/>
                <a:gd name="T13" fmla="*/ 50 h 52"/>
                <a:gd name="T14" fmla="*/ 1 w 51"/>
                <a:gd name="T15" fmla="*/ 26 h 52"/>
                <a:gd name="T16" fmla="*/ 25 w 51"/>
                <a:gd name="T17" fmla="*/ 2 h 52"/>
                <a:gd name="T18" fmla="*/ 49 w 51"/>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51" y="26"/>
                  </a:moveTo>
                  <a:cubicBezTo>
                    <a:pt x="51" y="12"/>
                    <a:pt x="39" y="0"/>
                    <a:pt x="25" y="0"/>
                  </a:cubicBezTo>
                  <a:cubicBezTo>
                    <a:pt x="11" y="0"/>
                    <a:pt x="0" y="12"/>
                    <a:pt x="0" y="26"/>
                  </a:cubicBezTo>
                  <a:cubicBezTo>
                    <a:pt x="0" y="40"/>
                    <a:pt x="11" y="52"/>
                    <a:pt x="25" y="52"/>
                  </a:cubicBezTo>
                  <a:cubicBezTo>
                    <a:pt x="39" y="52"/>
                    <a:pt x="51" y="40"/>
                    <a:pt x="51" y="26"/>
                  </a:cubicBezTo>
                  <a:close/>
                  <a:moveTo>
                    <a:pt x="49" y="26"/>
                  </a:moveTo>
                  <a:cubicBezTo>
                    <a:pt x="49" y="39"/>
                    <a:pt x="38" y="50"/>
                    <a:pt x="25" y="50"/>
                  </a:cubicBezTo>
                  <a:cubicBezTo>
                    <a:pt x="12" y="50"/>
                    <a:pt x="1" y="39"/>
                    <a:pt x="1" y="26"/>
                  </a:cubicBezTo>
                  <a:cubicBezTo>
                    <a:pt x="1" y="13"/>
                    <a:pt x="12" y="2"/>
                    <a:pt x="25" y="2"/>
                  </a:cubicBezTo>
                  <a:cubicBezTo>
                    <a:pt x="38" y="2"/>
                    <a:pt x="49" y="13"/>
                    <a:pt x="49" y="26"/>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3" name="Freeform 262">
              <a:extLst>
                <a:ext uri="{FF2B5EF4-FFF2-40B4-BE49-F238E27FC236}">
                  <a16:creationId xmlns:a16="http://schemas.microsoft.com/office/drawing/2014/main" id="{D3A7460E-1E3D-779C-27AE-4656A0062A80}"/>
                </a:ext>
              </a:extLst>
            </p:cNvPr>
            <p:cNvSpPr>
              <a:spLocks noEditPoints="1"/>
            </p:cNvSpPr>
            <p:nvPr/>
          </p:nvSpPr>
          <p:spPr bwMode="auto">
            <a:xfrm>
              <a:off x="2927"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3D9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4" name="Freeform 263">
              <a:extLst>
                <a:ext uri="{FF2B5EF4-FFF2-40B4-BE49-F238E27FC236}">
                  <a16:creationId xmlns:a16="http://schemas.microsoft.com/office/drawing/2014/main" id="{91C980C8-E5AB-A396-8AF5-B971E06CA943}"/>
                </a:ext>
              </a:extLst>
            </p:cNvPr>
            <p:cNvSpPr>
              <a:spLocks noEditPoints="1"/>
            </p:cNvSpPr>
            <p:nvPr/>
          </p:nvSpPr>
          <p:spPr bwMode="auto">
            <a:xfrm>
              <a:off x="2933"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2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2"/>
                    <a:pt x="12" y="2"/>
                    <a:pt x="24" y="2"/>
                  </a:cubicBezTo>
                  <a:cubicBezTo>
                    <a:pt x="37" y="2"/>
                    <a:pt x="47" y="12"/>
                    <a:pt x="47" y="24"/>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5" name="Freeform 264">
              <a:extLst>
                <a:ext uri="{FF2B5EF4-FFF2-40B4-BE49-F238E27FC236}">
                  <a16:creationId xmlns:a16="http://schemas.microsoft.com/office/drawing/2014/main" id="{431F6660-778B-7012-9E0C-EEB797E34B39}"/>
                </a:ext>
              </a:extLst>
            </p:cNvPr>
            <p:cNvSpPr>
              <a:spLocks noEditPoints="1"/>
            </p:cNvSpPr>
            <p:nvPr/>
          </p:nvSpPr>
          <p:spPr bwMode="auto">
            <a:xfrm>
              <a:off x="2939"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2" y="35"/>
                    <a:pt x="2" y="23"/>
                  </a:cubicBezTo>
                  <a:cubicBezTo>
                    <a:pt x="2" y="11"/>
                    <a:pt x="11" y="1"/>
                    <a:pt x="23" y="1"/>
                  </a:cubicBezTo>
                  <a:cubicBezTo>
                    <a:pt x="35" y="1"/>
                    <a:pt x="45" y="11"/>
                    <a:pt x="45" y="23"/>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6" name="Freeform 265">
              <a:extLst>
                <a:ext uri="{FF2B5EF4-FFF2-40B4-BE49-F238E27FC236}">
                  <a16:creationId xmlns:a16="http://schemas.microsoft.com/office/drawing/2014/main" id="{DC827856-3294-E262-C9FB-D915258ED16F}"/>
                </a:ext>
              </a:extLst>
            </p:cNvPr>
            <p:cNvSpPr>
              <a:spLocks noEditPoints="1"/>
            </p:cNvSpPr>
            <p:nvPr/>
          </p:nvSpPr>
          <p:spPr bwMode="auto">
            <a:xfrm>
              <a:off x="2944" y="3003"/>
              <a:ext cx="252" cy="246"/>
            </a:xfrm>
            <a:custGeom>
              <a:avLst/>
              <a:gdLst>
                <a:gd name="T0" fmla="*/ 45 w 45"/>
                <a:gd name="T1" fmla="*/ 22 h 44"/>
                <a:gd name="T2" fmla="*/ 22 w 45"/>
                <a:gd name="T3" fmla="*/ 0 h 44"/>
                <a:gd name="T4" fmla="*/ 0 w 45"/>
                <a:gd name="T5" fmla="*/ 22 h 44"/>
                <a:gd name="T6" fmla="*/ 22 w 45"/>
                <a:gd name="T7" fmla="*/ 44 h 44"/>
                <a:gd name="T8" fmla="*/ 45 w 45"/>
                <a:gd name="T9" fmla="*/ 22 h 44"/>
                <a:gd name="T10" fmla="*/ 43 w 45"/>
                <a:gd name="T11" fmla="*/ 22 h 44"/>
                <a:gd name="T12" fmla="*/ 22 w 45"/>
                <a:gd name="T13" fmla="*/ 43 h 44"/>
                <a:gd name="T14" fmla="*/ 1 w 45"/>
                <a:gd name="T15" fmla="*/ 22 h 44"/>
                <a:gd name="T16" fmla="*/ 22 w 45"/>
                <a:gd name="T17" fmla="*/ 1 h 44"/>
                <a:gd name="T18" fmla="*/ 43 w 45"/>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5" y="22"/>
                  </a:moveTo>
                  <a:cubicBezTo>
                    <a:pt x="45" y="10"/>
                    <a:pt x="35" y="0"/>
                    <a:pt x="22" y="0"/>
                  </a:cubicBezTo>
                  <a:cubicBezTo>
                    <a:pt x="10" y="0"/>
                    <a:pt x="0" y="10"/>
                    <a:pt x="0" y="22"/>
                  </a:cubicBezTo>
                  <a:cubicBezTo>
                    <a:pt x="0" y="34"/>
                    <a:pt x="10" y="44"/>
                    <a:pt x="22" y="44"/>
                  </a:cubicBezTo>
                  <a:cubicBezTo>
                    <a:pt x="35" y="44"/>
                    <a:pt x="45" y="34"/>
                    <a:pt x="45" y="22"/>
                  </a:cubicBezTo>
                  <a:close/>
                  <a:moveTo>
                    <a:pt x="43" y="22"/>
                  </a:moveTo>
                  <a:cubicBezTo>
                    <a:pt x="43" y="34"/>
                    <a:pt x="34" y="43"/>
                    <a:pt x="22" y="43"/>
                  </a:cubicBezTo>
                  <a:cubicBezTo>
                    <a:pt x="11" y="43"/>
                    <a:pt x="1" y="34"/>
                    <a:pt x="1" y="22"/>
                  </a:cubicBezTo>
                  <a:cubicBezTo>
                    <a:pt x="1" y="11"/>
                    <a:pt x="11" y="1"/>
                    <a:pt x="22" y="1"/>
                  </a:cubicBezTo>
                  <a:cubicBezTo>
                    <a:pt x="34" y="1"/>
                    <a:pt x="43" y="11"/>
                    <a:pt x="43" y="22"/>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7" name="Freeform 266">
              <a:extLst>
                <a:ext uri="{FF2B5EF4-FFF2-40B4-BE49-F238E27FC236}">
                  <a16:creationId xmlns:a16="http://schemas.microsoft.com/office/drawing/2014/main" id="{0DCADFD5-95F1-C04F-13A9-809153E3D2DF}"/>
                </a:ext>
              </a:extLst>
            </p:cNvPr>
            <p:cNvSpPr>
              <a:spLocks noEditPoints="1"/>
            </p:cNvSpPr>
            <p:nvPr/>
          </p:nvSpPr>
          <p:spPr bwMode="auto">
            <a:xfrm>
              <a:off x="2950" y="3003"/>
              <a:ext cx="240" cy="246"/>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1 w 43"/>
                <a:gd name="T11" fmla="*/ 22 h 44"/>
                <a:gd name="T12" fmla="*/ 21 w 43"/>
                <a:gd name="T13" fmla="*/ 42 h 44"/>
                <a:gd name="T14" fmla="*/ 1 w 43"/>
                <a:gd name="T15" fmla="*/ 22 h 44"/>
                <a:gd name="T16" fmla="*/ 21 w 43"/>
                <a:gd name="T17" fmla="*/ 2 h 44"/>
                <a:gd name="T18" fmla="*/ 41 w 43"/>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1" y="22"/>
                  </a:moveTo>
                  <a:cubicBezTo>
                    <a:pt x="41" y="33"/>
                    <a:pt x="32" y="42"/>
                    <a:pt x="21" y="42"/>
                  </a:cubicBezTo>
                  <a:cubicBezTo>
                    <a:pt x="10" y="42"/>
                    <a:pt x="1" y="33"/>
                    <a:pt x="1" y="22"/>
                  </a:cubicBezTo>
                  <a:cubicBezTo>
                    <a:pt x="1" y="11"/>
                    <a:pt x="10" y="2"/>
                    <a:pt x="21" y="2"/>
                  </a:cubicBezTo>
                  <a:cubicBezTo>
                    <a:pt x="32" y="2"/>
                    <a:pt x="41" y="11"/>
                    <a:pt x="41" y="22"/>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8" name="Freeform 267">
              <a:extLst>
                <a:ext uri="{FF2B5EF4-FFF2-40B4-BE49-F238E27FC236}">
                  <a16:creationId xmlns:a16="http://schemas.microsoft.com/office/drawing/2014/main" id="{58998F04-DAFE-AA06-1598-126FE960CB63}"/>
                </a:ext>
              </a:extLst>
            </p:cNvPr>
            <p:cNvSpPr>
              <a:spLocks noEditPoints="1"/>
            </p:cNvSpPr>
            <p:nvPr/>
          </p:nvSpPr>
          <p:spPr bwMode="auto">
            <a:xfrm>
              <a:off x="2950"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10"/>
                    <a:pt x="33" y="0"/>
                    <a:pt x="21" y="0"/>
                  </a:cubicBezTo>
                  <a:cubicBezTo>
                    <a:pt x="10" y="0"/>
                    <a:pt x="0" y="10"/>
                    <a:pt x="0" y="21"/>
                  </a:cubicBezTo>
                  <a:cubicBezTo>
                    <a:pt x="0" y="33"/>
                    <a:pt x="10" y="42"/>
                    <a:pt x="21" y="42"/>
                  </a:cubicBezTo>
                  <a:cubicBezTo>
                    <a:pt x="33" y="42"/>
                    <a:pt x="42" y="33"/>
                    <a:pt x="42" y="21"/>
                  </a:cubicBezTo>
                  <a:close/>
                  <a:moveTo>
                    <a:pt x="40" y="21"/>
                  </a:moveTo>
                  <a:cubicBezTo>
                    <a:pt x="40" y="32"/>
                    <a:pt x="32" y="40"/>
                    <a:pt x="21" y="40"/>
                  </a:cubicBezTo>
                  <a:cubicBezTo>
                    <a:pt x="11" y="40"/>
                    <a:pt x="2" y="32"/>
                    <a:pt x="2" y="21"/>
                  </a:cubicBezTo>
                  <a:cubicBezTo>
                    <a:pt x="2" y="10"/>
                    <a:pt x="11" y="2"/>
                    <a:pt x="21" y="2"/>
                  </a:cubicBezTo>
                  <a:cubicBezTo>
                    <a:pt x="32" y="2"/>
                    <a:pt x="40" y="10"/>
                    <a:pt x="40" y="21"/>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29" name="Freeform 268">
              <a:extLst>
                <a:ext uri="{FF2B5EF4-FFF2-40B4-BE49-F238E27FC236}">
                  <a16:creationId xmlns:a16="http://schemas.microsoft.com/office/drawing/2014/main" id="{425486BC-BC7F-6F36-4779-1E5E1544F8C8}"/>
                </a:ext>
              </a:extLst>
            </p:cNvPr>
            <p:cNvSpPr>
              <a:spLocks noEditPoints="1"/>
            </p:cNvSpPr>
            <p:nvPr/>
          </p:nvSpPr>
          <p:spPr bwMode="auto">
            <a:xfrm>
              <a:off x="2955"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2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2"/>
                    <a:pt x="20" y="2"/>
                  </a:cubicBezTo>
                  <a:cubicBezTo>
                    <a:pt x="30" y="2"/>
                    <a:pt x="39" y="10"/>
                    <a:pt x="39" y="20"/>
                  </a:cubicBezTo>
                  <a:close/>
                </a:path>
              </a:pathLst>
            </a:custGeom>
            <a:solidFill>
              <a:srgbClr val="F1D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0" name="Freeform 269">
              <a:extLst>
                <a:ext uri="{FF2B5EF4-FFF2-40B4-BE49-F238E27FC236}">
                  <a16:creationId xmlns:a16="http://schemas.microsoft.com/office/drawing/2014/main" id="{6263E9E5-D1D7-7DAA-B893-B3B8916B1614}"/>
                </a:ext>
              </a:extLst>
            </p:cNvPr>
            <p:cNvSpPr>
              <a:spLocks noEditPoints="1"/>
            </p:cNvSpPr>
            <p:nvPr/>
          </p:nvSpPr>
          <p:spPr bwMode="auto">
            <a:xfrm>
              <a:off x="2961" y="3020"/>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30"/>
                    <a:pt x="9" y="38"/>
                    <a:pt x="19" y="38"/>
                  </a:cubicBezTo>
                  <a:cubicBezTo>
                    <a:pt x="30" y="38"/>
                    <a:pt x="38" y="30"/>
                    <a:pt x="38" y="19"/>
                  </a:cubicBezTo>
                  <a:close/>
                  <a:moveTo>
                    <a:pt x="37" y="19"/>
                  </a:moveTo>
                  <a:cubicBezTo>
                    <a:pt x="37" y="29"/>
                    <a:pt x="29" y="37"/>
                    <a:pt x="19" y="37"/>
                  </a:cubicBezTo>
                  <a:cubicBezTo>
                    <a:pt x="9" y="37"/>
                    <a:pt x="2" y="29"/>
                    <a:pt x="2" y="19"/>
                  </a:cubicBezTo>
                  <a:cubicBezTo>
                    <a:pt x="2" y="9"/>
                    <a:pt x="9" y="1"/>
                    <a:pt x="19" y="1"/>
                  </a:cubicBezTo>
                  <a:cubicBezTo>
                    <a:pt x="29" y="1"/>
                    <a:pt x="37" y="9"/>
                    <a:pt x="37" y="19"/>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1" name="Freeform 270">
              <a:extLst>
                <a:ext uri="{FF2B5EF4-FFF2-40B4-BE49-F238E27FC236}">
                  <a16:creationId xmlns:a16="http://schemas.microsoft.com/office/drawing/2014/main" id="{CF3799C2-19AD-0DD5-A8DF-59560FA240AF}"/>
                </a:ext>
              </a:extLst>
            </p:cNvPr>
            <p:cNvSpPr>
              <a:spLocks noEditPoints="1"/>
            </p:cNvSpPr>
            <p:nvPr/>
          </p:nvSpPr>
          <p:spPr bwMode="auto">
            <a:xfrm>
              <a:off x="2967" y="3026"/>
              <a:ext cx="207" cy="201"/>
            </a:xfrm>
            <a:custGeom>
              <a:avLst/>
              <a:gdLst>
                <a:gd name="T0" fmla="*/ 37 w 37"/>
                <a:gd name="T1" fmla="*/ 18 h 36"/>
                <a:gd name="T2" fmla="*/ 18 w 37"/>
                <a:gd name="T3" fmla="*/ 0 h 36"/>
                <a:gd name="T4" fmla="*/ 0 w 37"/>
                <a:gd name="T5" fmla="*/ 18 h 36"/>
                <a:gd name="T6" fmla="*/ 18 w 37"/>
                <a:gd name="T7" fmla="*/ 36 h 36"/>
                <a:gd name="T8" fmla="*/ 37 w 37"/>
                <a:gd name="T9" fmla="*/ 18 h 36"/>
                <a:gd name="T10" fmla="*/ 35 w 37"/>
                <a:gd name="T11" fmla="*/ 18 h 36"/>
                <a:gd name="T12" fmla="*/ 18 w 37"/>
                <a:gd name="T13" fmla="*/ 35 h 36"/>
                <a:gd name="T14" fmla="*/ 1 w 37"/>
                <a:gd name="T15" fmla="*/ 18 h 36"/>
                <a:gd name="T16" fmla="*/ 18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8" y="0"/>
                    <a:pt x="18" y="0"/>
                  </a:cubicBezTo>
                  <a:cubicBezTo>
                    <a:pt x="8" y="0"/>
                    <a:pt x="0" y="8"/>
                    <a:pt x="0" y="18"/>
                  </a:cubicBezTo>
                  <a:cubicBezTo>
                    <a:pt x="0" y="28"/>
                    <a:pt x="8" y="36"/>
                    <a:pt x="18" y="36"/>
                  </a:cubicBezTo>
                  <a:cubicBezTo>
                    <a:pt x="28" y="36"/>
                    <a:pt x="37" y="28"/>
                    <a:pt x="37" y="18"/>
                  </a:cubicBezTo>
                  <a:close/>
                  <a:moveTo>
                    <a:pt x="35" y="18"/>
                  </a:moveTo>
                  <a:cubicBezTo>
                    <a:pt x="35" y="27"/>
                    <a:pt x="27" y="35"/>
                    <a:pt x="18" y="35"/>
                  </a:cubicBezTo>
                  <a:cubicBezTo>
                    <a:pt x="9" y="35"/>
                    <a:pt x="1" y="27"/>
                    <a:pt x="1" y="18"/>
                  </a:cubicBezTo>
                  <a:cubicBezTo>
                    <a:pt x="1" y="9"/>
                    <a:pt x="9" y="1"/>
                    <a:pt x="18" y="1"/>
                  </a:cubicBezTo>
                  <a:cubicBezTo>
                    <a:pt x="27" y="1"/>
                    <a:pt x="35" y="9"/>
                    <a:pt x="35" y="18"/>
                  </a:cubicBezTo>
                  <a:close/>
                </a:path>
              </a:pathLst>
            </a:custGeom>
            <a:solidFill>
              <a:srgbClr val="EFE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2" name="Freeform 271">
              <a:extLst>
                <a:ext uri="{FF2B5EF4-FFF2-40B4-BE49-F238E27FC236}">
                  <a16:creationId xmlns:a16="http://schemas.microsoft.com/office/drawing/2014/main" id="{23E78BCF-725D-D18E-7E1B-3AF0FEA5E361}"/>
                </a:ext>
              </a:extLst>
            </p:cNvPr>
            <p:cNvSpPr>
              <a:spLocks noEditPoints="1"/>
            </p:cNvSpPr>
            <p:nvPr/>
          </p:nvSpPr>
          <p:spPr bwMode="auto">
            <a:xfrm>
              <a:off x="2972" y="3026"/>
              <a:ext cx="196" cy="201"/>
            </a:xfrm>
            <a:custGeom>
              <a:avLst/>
              <a:gdLst>
                <a:gd name="T0" fmla="*/ 35 w 35"/>
                <a:gd name="T1" fmla="*/ 18 h 36"/>
                <a:gd name="T2" fmla="*/ 17 w 35"/>
                <a:gd name="T3" fmla="*/ 0 h 36"/>
                <a:gd name="T4" fmla="*/ 0 w 35"/>
                <a:gd name="T5" fmla="*/ 18 h 36"/>
                <a:gd name="T6" fmla="*/ 17 w 35"/>
                <a:gd name="T7" fmla="*/ 36 h 36"/>
                <a:gd name="T8" fmla="*/ 35 w 35"/>
                <a:gd name="T9" fmla="*/ 18 h 36"/>
                <a:gd name="T10" fmla="*/ 33 w 35"/>
                <a:gd name="T11" fmla="*/ 18 h 36"/>
                <a:gd name="T12" fmla="*/ 17 w 35"/>
                <a:gd name="T13" fmla="*/ 34 h 36"/>
                <a:gd name="T14" fmla="*/ 1 w 35"/>
                <a:gd name="T15" fmla="*/ 18 h 36"/>
                <a:gd name="T16" fmla="*/ 17 w 35"/>
                <a:gd name="T17" fmla="*/ 2 h 36"/>
                <a:gd name="T18" fmla="*/ 33 w 35"/>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35" y="18"/>
                  </a:moveTo>
                  <a:cubicBezTo>
                    <a:pt x="35" y="8"/>
                    <a:pt x="27" y="0"/>
                    <a:pt x="17" y="0"/>
                  </a:cubicBezTo>
                  <a:cubicBezTo>
                    <a:pt x="7" y="0"/>
                    <a:pt x="0" y="8"/>
                    <a:pt x="0" y="18"/>
                  </a:cubicBezTo>
                  <a:cubicBezTo>
                    <a:pt x="0" y="28"/>
                    <a:pt x="7" y="36"/>
                    <a:pt x="17" y="36"/>
                  </a:cubicBezTo>
                  <a:cubicBezTo>
                    <a:pt x="27" y="36"/>
                    <a:pt x="35" y="28"/>
                    <a:pt x="35" y="18"/>
                  </a:cubicBezTo>
                  <a:close/>
                  <a:moveTo>
                    <a:pt x="33" y="18"/>
                  </a:moveTo>
                  <a:cubicBezTo>
                    <a:pt x="33" y="27"/>
                    <a:pt x="26" y="34"/>
                    <a:pt x="17" y="34"/>
                  </a:cubicBezTo>
                  <a:cubicBezTo>
                    <a:pt x="8" y="34"/>
                    <a:pt x="1" y="27"/>
                    <a:pt x="1" y="18"/>
                  </a:cubicBezTo>
                  <a:cubicBezTo>
                    <a:pt x="1" y="9"/>
                    <a:pt x="8" y="2"/>
                    <a:pt x="17" y="2"/>
                  </a:cubicBezTo>
                  <a:cubicBezTo>
                    <a:pt x="26" y="2"/>
                    <a:pt x="33" y="9"/>
                    <a:pt x="33" y="18"/>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3" name="Freeform 272">
              <a:extLst>
                <a:ext uri="{FF2B5EF4-FFF2-40B4-BE49-F238E27FC236}">
                  <a16:creationId xmlns:a16="http://schemas.microsoft.com/office/drawing/2014/main" id="{9CEF494B-7144-AF7E-DF1F-0D6A9EE640EF}"/>
                </a:ext>
              </a:extLst>
            </p:cNvPr>
            <p:cNvSpPr>
              <a:spLocks noEditPoints="1"/>
            </p:cNvSpPr>
            <p:nvPr/>
          </p:nvSpPr>
          <p:spPr bwMode="auto">
            <a:xfrm>
              <a:off x="2972"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9"/>
                    <a:pt x="9" y="2"/>
                    <a:pt x="17" y="2"/>
                  </a:cubicBezTo>
                  <a:cubicBezTo>
                    <a:pt x="26" y="2"/>
                    <a:pt x="32" y="9"/>
                    <a:pt x="32" y="17"/>
                  </a:cubicBezTo>
                  <a:close/>
                </a:path>
              </a:pathLst>
            </a:custGeom>
            <a:solidFill>
              <a:srgbClr val="EEE3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4" name="Freeform 273">
              <a:extLst>
                <a:ext uri="{FF2B5EF4-FFF2-40B4-BE49-F238E27FC236}">
                  <a16:creationId xmlns:a16="http://schemas.microsoft.com/office/drawing/2014/main" id="{24845A31-0534-5920-6844-E7DC5D14DC59}"/>
                </a:ext>
              </a:extLst>
            </p:cNvPr>
            <p:cNvSpPr>
              <a:spLocks noEditPoints="1"/>
            </p:cNvSpPr>
            <p:nvPr/>
          </p:nvSpPr>
          <p:spPr bwMode="auto">
            <a:xfrm>
              <a:off x="2978"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2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2"/>
                    <a:pt x="16" y="2"/>
                  </a:cubicBezTo>
                  <a:cubicBezTo>
                    <a:pt x="24" y="2"/>
                    <a:pt x="31" y="8"/>
                    <a:pt x="31" y="16"/>
                  </a:cubicBezTo>
                  <a:close/>
                </a:path>
              </a:pathLst>
            </a:custGeom>
            <a:solidFill>
              <a:srgbClr val="EFE3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5" name="Freeform 274">
              <a:extLst>
                <a:ext uri="{FF2B5EF4-FFF2-40B4-BE49-F238E27FC236}">
                  <a16:creationId xmlns:a16="http://schemas.microsoft.com/office/drawing/2014/main" id="{9C093EFE-69D6-2AE7-E12E-F1DF61165A2F}"/>
                </a:ext>
              </a:extLst>
            </p:cNvPr>
            <p:cNvSpPr>
              <a:spLocks noEditPoints="1"/>
            </p:cNvSpPr>
            <p:nvPr/>
          </p:nvSpPr>
          <p:spPr bwMode="auto">
            <a:xfrm>
              <a:off x="2983"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4" y="0"/>
                    <a:pt x="15" y="0"/>
                  </a:cubicBezTo>
                  <a:cubicBezTo>
                    <a:pt x="7" y="0"/>
                    <a:pt x="0" y="7"/>
                    <a:pt x="0" y="15"/>
                  </a:cubicBezTo>
                  <a:cubicBezTo>
                    <a:pt x="0" y="23"/>
                    <a:pt x="7" y="30"/>
                    <a:pt x="15" y="30"/>
                  </a:cubicBezTo>
                  <a:cubicBezTo>
                    <a:pt x="24" y="30"/>
                    <a:pt x="30" y="23"/>
                    <a:pt x="30" y="15"/>
                  </a:cubicBezTo>
                  <a:close/>
                  <a:moveTo>
                    <a:pt x="29" y="15"/>
                  </a:moveTo>
                  <a:cubicBezTo>
                    <a:pt x="29" y="23"/>
                    <a:pt x="23" y="29"/>
                    <a:pt x="15" y="29"/>
                  </a:cubicBezTo>
                  <a:cubicBezTo>
                    <a:pt x="8" y="29"/>
                    <a:pt x="2" y="23"/>
                    <a:pt x="2" y="15"/>
                  </a:cubicBezTo>
                  <a:cubicBezTo>
                    <a:pt x="2" y="8"/>
                    <a:pt x="8" y="1"/>
                    <a:pt x="15" y="1"/>
                  </a:cubicBezTo>
                  <a:cubicBezTo>
                    <a:pt x="23" y="1"/>
                    <a:pt x="29" y="8"/>
                    <a:pt x="29" y="15"/>
                  </a:cubicBezTo>
                  <a:close/>
                </a:path>
              </a:pathLst>
            </a:custGeom>
            <a:solidFill>
              <a:srgbClr val="EFE4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6" name="Freeform 275">
              <a:extLst>
                <a:ext uri="{FF2B5EF4-FFF2-40B4-BE49-F238E27FC236}">
                  <a16:creationId xmlns:a16="http://schemas.microsoft.com/office/drawing/2014/main" id="{6F0675C8-3FA0-E5DF-7560-E49EEF5C24D9}"/>
                </a:ext>
              </a:extLst>
            </p:cNvPr>
            <p:cNvSpPr>
              <a:spLocks noEditPoints="1"/>
            </p:cNvSpPr>
            <p:nvPr/>
          </p:nvSpPr>
          <p:spPr bwMode="auto">
            <a:xfrm>
              <a:off x="2989" y="3048"/>
              <a:ext cx="162" cy="157"/>
            </a:xfrm>
            <a:custGeom>
              <a:avLst/>
              <a:gdLst>
                <a:gd name="T0" fmla="*/ 29 w 29"/>
                <a:gd name="T1" fmla="*/ 14 h 28"/>
                <a:gd name="T2" fmla="*/ 14 w 29"/>
                <a:gd name="T3" fmla="*/ 0 h 28"/>
                <a:gd name="T4" fmla="*/ 0 w 29"/>
                <a:gd name="T5" fmla="*/ 14 h 28"/>
                <a:gd name="T6" fmla="*/ 14 w 29"/>
                <a:gd name="T7" fmla="*/ 28 h 28"/>
                <a:gd name="T8" fmla="*/ 29 w 29"/>
                <a:gd name="T9" fmla="*/ 14 h 28"/>
                <a:gd name="T10" fmla="*/ 27 w 29"/>
                <a:gd name="T11" fmla="*/ 14 h 28"/>
                <a:gd name="T12" fmla="*/ 14 w 29"/>
                <a:gd name="T13" fmla="*/ 27 h 28"/>
                <a:gd name="T14" fmla="*/ 1 w 29"/>
                <a:gd name="T15" fmla="*/ 14 h 28"/>
                <a:gd name="T16" fmla="*/ 14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4" y="0"/>
                  </a:cubicBezTo>
                  <a:cubicBezTo>
                    <a:pt x="6" y="0"/>
                    <a:pt x="0" y="6"/>
                    <a:pt x="0" y="14"/>
                  </a:cubicBezTo>
                  <a:cubicBezTo>
                    <a:pt x="0" y="22"/>
                    <a:pt x="6" y="28"/>
                    <a:pt x="14" y="28"/>
                  </a:cubicBezTo>
                  <a:cubicBezTo>
                    <a:pt x="22" y="28"/>
                    <a:pt x="29" y="22"/>
                    <a:pt x="29" y="14"/>
                  </a:cubicBezTo>
                  <a:close/>
                  <a:moveTo>
                    <a:pt x="27" y="14"/>
                  </a:moveTo>
                  <a:cubicBezTo>
                    <a:pt x="27" y="21"/>
                    <a:pt x="21" y="27"/>
                    <a:pt x="14" y="27"/>
                  </a:cubicBezTo>
                  <a:cubicBezTo>
                    <a:pt x="7" y="27"/>
                    <a:pt x="1" y="21"/>
                    <a:pt x="1" y="14"/>
                  </a:cubicBezTo>
                  <a:cubicBezTo>
                    <a:pt x="1" y="7"/>
                    <a:pt x="7" y="1"/>
                    <a:pt x="14" y="1"/>
                  </a:cubicBezTo>
                  <a:cubicBezTo>
                    <a:pt x="21" y="1"/>
                    <a:pt x="27" y="7"/>
                    <a:pt x="27" y="14"/>
                  </a:cubicBezTo>
                  <a:close/>
                </a:path>
              </a:pathLst>
            </a:custGeom>
            <a:solidFill>
              <a:srgbClr val="EEE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7" name="Freeform 276">
              <a:extLst>
                <a:ext uri="{FF2B5EF4-FFF2-40B4-BE49-F238E27FC236}">
                  <a16:creationId xmlns:a16="http://schemas.microsoft.com/office/drawing/2014/main" id="{773A5069-A17C-AAA0-8A29-410EA1CAC0A8}"/>
                </a:ext>
              </a:extLst>
            </p:cNvPr>
            <p:cNvSpPr>
              <a:spLocks noEditPoints="1"/>
            </p:cNvSpPr>
            <p:nvPr/>
          </p:nvSpPr>
          <p:spPr bwMode="auto">
            <a:xfrm>
              <a:off x="2995" y="3048"/>
              <a:ext cx="151" cy="157"/>
            </a:xfrm>
            <a:custGeom>
              <a:avLst/>
              <a:gdLst>
                <a:gd name="T0" fmla="*/ 27 w 27"/>
                <a:gd name="T1" fmla="*/ 14 h 28"/>
                <a:gd name="T2" fmla="*/ 13 w 27"/>
                <a:gd name="T3" fmla="*/ 0 h 28"/>
                <a:gd name="T4" fmla="*/ 0 w 27"/>
                <a:gd name="T5" fmla="*/ 14 h 28"/>
                <a:gd name="T6" fmla="*/ 13 w 27"/>
                <a:gd name="T7" fmla="*/ 28 h 28"/>
                <a:gd name="T8" fmla="*/ 27 w 27"/>
                <a:gd name="T9" fmla="*/ 14 h 28"/>
                <a:gd name="T10" fmla="*/ 25 w 27"/>
                <a:gd name="T11" fmla="*/ 14 h 28"/>
                <a:gd name="T12" fmla="*/ 13 w 27"/>
                <a:gd name="T13" fmla="*/ 26 h 28"/>
                <a:gd name="T14" fmla="*/ 1 w 27"/>
                <a:gd name="T15" fmla="*/ 14 h 28"/>
                <a:gd name="T16" fmla="*/ 13 w 27"/>
                <a:gd name="T17" fmla="*/ 2 h 28"/>
                <a:gd name="T18" fmla="*/ 25 w 27"/>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7"/>
                    <a:pt x="21" y="0"/>
                    <a:pt x="13" y="0"/>
                  </a:cubicBezTo>
                  <a:cubicBezTo>
                    <a:pt x="6" y="0"/>
                    <a:pt x="0" y="7"/>
                    <a:pt x="0" y="14"/>
                  </a:cubicBezTo>
                  <a:cubicBezTo>
                    <a:pt x="0" y="22"/>
                    <a:pt x="6" y="28"/>
                    <a:pt x="13" y="28"/>
                  </a:cubicBezTo>
                  <a:cubicBezTo>
                    <a:pt x="21" y="28"/>
                    <a:pt x="27" y="22"/>
                    <a:pt x="27" y="14"/>
                  </a:cubicBezTo>
                  <a:close/>
                  <a:moveTo>
                    <a:pt x="25" y="14"/>
                  </a:moveTo>
                  <a:cubicBezTo>
                    <a:pt x="25" y="21"/>
                    <a:pt x="20" y="26"/>
                    <a:pt x="13" y="26"/>
                  </a:cubicBezTo>
                  <a:cubicBezTo>
                    <a:pt x="7" y="26"/>
                    <a:pt x="1" y="21"/>
                    <a:pt x="1" y="14"/>
                  </a:cubicBezTo>
                  <a:cubicBezTo>
                    <a:pt x="1" y="7"/>
                    <a:pt x="7" y="2"/>
                    <a:pt x="13" y="2"/>
                  </a:cubicBezTo>
                  <a:cubicBezTo>
                    <a:pt x="20" y="2"/>
                    <a:pt x="25" y="7"/>
                    <a:pt x="25" y="14"/>
                  </a:cubicBezTo>
                  <a:close/>
                </a:path>
              </a:pathLst>
            </a:custGeom>
            <a:solidFill>
              <a:srgbClr val="EEE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8" name="Freeform 277">
              <a:extLst>
                <a:ext uri="{FF2B5EF4-FFF2-40B4-BE49-F238E27FC236}">
                  <a16:creationId xmlns:a16="http://schemas.microsoft.com/office/drawing/2014/main" id="{3576292F-C2EB-F2EE-F037-FB755D11D4A0}"/>
                </a:ext>
              </a:extLst>
            </p:cNvPr>
            <p:cNvSpPr>
              <a:spLocks noEditPoints="1"/>
            </p:cNvSpPr>
            <p:nvPr/>
          </p:nvSpPr>
          <p:spPr bwMode="auto">
            <a:xfrm>
              <a:off x="2995"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39" name="Freeform 278">
              <a:extLst>
                <a:ext uri="{FF2B5EF4-FFF2-40B4-BE49-F238E27FC236}">
                  <a16:creationId xmlns:a16="http://schemas.microsoft.com/office/drawing/2014/main" id="{95EB2FC5-39C0-8B8A-8193-DD33E6F57957}"/>
                </a:ext>
              </a:extLst>
            </p:cNvPr>
            <p:cNvSpPr>
              <a:spLocks noEditPoints="1"/>
            </p:cNvSpPr>
            <p:nvPr/>
          </p:nvSpPr>
          <p:spPr bwMode="auto">
            <a:xfrm>
              <a:off x="3000"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2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9"/>
                    <a:pt x="6" y="24"/>
                    <a:pt x="12" y="24"/>
                  </a:cubicBezTo>
                  <a:cubicBezTo>
                    <a:pt x="19" y="24"/>
                    <a:pt x="24" y="19"/>
                    <a:pt x="24" y="12"/>
                  </a:cubicBezTo>
                  <a:close/>
                  <a:moveTo>
                    <a:pt x="23" y="12"/>
                  </a:moveTo>
                  <a:cubicBezTo>
                    <a:pt x="23" y="18"/>
                    <a:pt x="18" y="22"/>
                    <a:pt x="12" y="22"/>
                  </a:cubicBezTo>
                  <a:cubicBezTo>
                    <a:pt x="6" y="22"/>
                    <a:pt x="2" y="18"/>
                    <a:pt x="2" y="12"/>
                  </a:cubicBezTo>
                  <a:cubicBezTo>
                    <a:pt x="2" y="6"/>
                    <a:pt x="6" y="2"/>
                    <a:pt x="12" y="2"/>
                  </a:cubicBezTo>
                  <a:cubicBezTo>
                    <a:pt x="18" y="2"/>
                    <a:pt x="23" y="6"/>
                    <a:pt x="23" y="12"/>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0" name="Freeform 279">
              <a:extLst>
                <a:ext uri="{FF2B5EF4-FFF2-40B4-BE49-F238E27FC236}">
                  <a16:creationId xmlns:a16="http://schemas.microsoft.com/office/drawing/2014/main" id="{C9A366F7-16DE-5F7B-B932-F816BFF55A84}"/>
                </a:ext>
              </a:extLst>
            </p:cNvPr>
            <p:cNvSpPr>
              <a:spLocks noEditPoints="1"/>
            </p:cNvSpPr>
            <p:nvPr/>
          </p:nvSpPr>
          <p:spPr bwMode="auto">
            <a:xfrm>
              <a:off x="3006"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1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1"/>
                    <a:pt x="11" y="21"/>
                  </a:cubicBezTo>
                  <a:cubicBezTo>
                    <a:pt x="6" y="21"/>
                    <a:pt x="2" y="16"/>
                    <a:pt x="2" y="11"/>
                  </a:cubicBezTo>
                  <a:cubicBezTo>
                    <a:pt x="2" y="6"/>
                    <a:pt x="6" y="1"/>
                    <a:pt x="11" y="1"/>
                  </a:cubicBezTo>
                  <a:cubicBezTo>
                    <a:pt x="16" y="1"/>
                    <a:pt x="21" y="6"/>
                    <a:pt x="21" y="11"/>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1" name="Freeform 280">
              <a:extLst>
                <a:ext uri="{FF2B5EF4-FFF2-40B4-BE49-F238E27FC236}">
                  <a16:creationId xmlns:a16="http://schemas.microsoft.com/office/drawing/2014/main" id="{FBE2620A-98A9-122C-641F-3BDF2F3CBDE3}"/>
                </a:ext>
              </a:extLst>
            </p:cNvPr>
            <p:cNvSpPr>
              <a:spLocks noEditPoints="1"/>
            </p:cNvSpPr>
            <p:nvPr/>
          </p:nvSpPr>
          <p:spPr bwMode="auto">
            <a:xfrm>
              <a:off x="3011" y="3071"/>
              <a:ext cx="118" cy="111"/>
            </a:xfrm>
            <a:custGeom>
              <a:avLst/>
              <a:gdLst>
                <a:gd name="T0" fmla="*/ 21 w 21"/>
                <a:gd name="T1" fmla="*/ 10 h 20"/>
                <a:gd name="T2" fmla="*/ 10 w 21"/>
                <a:gd name="T3" fmla="*/ 0 h 20"/>
                <a:gd name="T4" fmla="*/ 0 w 21"/>
                <a:gd name="T5" fmla="*/ 10 h 20"/>
                <a:gd name="T6" fmla="*/ 10 w 21"/>
                <a:gd name="T7" fmla="*/ 20 h 20"/>
                <a:gd name="T8" fmla="*/ 21 w 21"/>
                <a:gd name="T9" fmla="*/ 10 h 20"/>
                <a:gd name="T10" fmla="*/ 19 w 21"/>
                <a:gd name="T11" fmla="*/ 10 h 20"/>
                <a:gd name="T12" fmla="*/ 10 w 21"/>
                <a:gd name="T13" fmla="*/ 19 h 20"/>
                <a:gd name="T14" fmla="*/ 1 w 21"/>
                <a:gd name="T15" fmla="*/ 10 h 20"/>
                <a:gd name="T16" fmla="*/ 10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0" y="0"/>
                  </a:cubicBezTo>
                  <a:cubicBezTo>
                    <a:pt x="4" y="0"/>
                    <a:pt x="0" y="4"/>
                    <a:pt x="0" y="10"/>
                  </a:cubicBezTo>
                  <a:cubicBezTo>
                    <a:pt x="0" y="16"/>
                    <a:pt x="4" y="20"/>
                    <a:pt x="10" y="20"/>
                  </a:cubicBezTo>
                  <a:cubicBezTo>
                    <a:pt x="16" y="20"/>
                    <a:pt x="21" y="16"/>
                    <a:pt x="21" y="10"/>
                  </a:cubicBezTo>
                  <a:close/>
                  <a:moveTo>
                    <a:pt x="19" y="10"/>
                  </a:moveTo>
                  <a:cubicBezTo>
                    <a:pt x="19" y="15"/>
                    <a:pt x="15" y="19"/>
                    <a:pt x="10" y="19"/>
                  </a:cubicBezTo>
                  <a:cubicBezTo>
                    <a:pt x="5" y="19"/>
                    <a:pt x="1" y="15"/>
                    <a:pt x="1" y="10"/>
                  </a:cubicBezTo>
                  <a:cubicBezTo>
                    <a:pt x="1" y="5"/>
                    <a:pt x="5" y="1"/>
                    <a:pt x="10" y="1"/>
                  </a:cubicBezTo>
                  <a:cubicBezTo>
                    <a:pt x="15" y="1"/>
                    <a:pt x="19" y="5"/>
                    <a:pt x="19" y="10"/>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2" name="Freeform 281">
              <a:extLst>
                <a:ext uri="{FF2B5EF4-FFF2-40B4-BE49-F238E27FC236}">
                  <a16:creationId xmlns:a16="http://schemas.microsoft.com/office/drawing/2014/main" id="{F0FC6C53-DC49-D3DC-D852-7633863BB3A1}"/>
                </a:ext>
              </a:extLst>
            </p:cNvPr>
            <p:cNvSpPr>
              <a:spLocks noEditPoints="1"/>
            </p:cNvSpPr>
            <p:nvPr/>
          </p:nvSpPr>
          <p:spPr bwMode="auto">
            <a:xfrm>
              <a:off x="3017" y="3071"/>
              <a:ext cx="106" cy="111"/>
            </a:xfrm>
            <a:custGeom>
              <a:avLst/>
              <a:gdLst>
                <a:gd name="T0" fmla="*/ 19 w 19"/>
                <a:gd name="T1" fmla="*/ 10 h 20"/>
                <a:gd name="T2" fmla="*/ 9 w 19"/>
                <a:gd name="T3" fmla="*/ 0 h 20"/>
                <a:gd name="T4" fmla="*/ 0 w 19"/>
                <a:gd name="T5" fmla="*/ 10 h 20"/>
                <a:gd name="T6" fmla="*/ 9 w 19"/>
                <a:gd name="T7" fmla="*/ 20 h 20"/>
                <a:gd name="T8" fmla="*/ 19 w 19"/>
                <a:gd name="T9" fmla="*/ 10 h 20"/>
                <a:gd name="T10" fmla="*/ 17 w 19"/>
                <a:gd name="T11" fmla="*/ 10 h 20"/>
                <a:gd name="T12" fmla="*/ 9 w 19"/>
                <a:gd name="T13" fmla="*/ 18 h 20"/>
                <a:gd name="T14" fmla="*/ 1 w 19"/>
                <a:gd name="T15" fmla="*/ 10 h 20"/>
                <a:gd name="T16" fmla="*/ 9 w 19"/>
                <a:gd name="T17" fmla="*/ 2 h 20"/>
                <a:gd name="T18" fmla="*/ 17 w 19"/>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9" y="10"/>
                  </a:moveTo>
                  <a:cubicBezTo>
                    <a:pt x="19" y="5"/>
                    <a:pt x="14" y="0"/>
                    <a:pt x="9" y="0"/>
                  </a:cubicBezTo>
                  <a:cubicBezTo>
                    <a:pt x="4" y="0"/>
                    <a:pt x="0" y="5"/>
                    <a:pt x="0" y="10"/>
                  </a:cubicBezTo>
                  <a:cubicBezTo>
                    <a:pt x="0" y="15"/>
                    <a:pt x="4" y="20"/>
                    <a:pt x="9" y="20"/>
                  </a:cubicBezTo>
                  <a:cubicBezTo>
                    <a:pt x="14" y="20"/>
                    <a:pt x="19" y="15"/>
                    <a:pt x="19" y="10"/>
                  </a:cubicBezTo>
                  <a:close/>
                  <a:moveTo>
                    <a:pt x="17" y="10"/>
                  </a:moveTo>
                  <a:cubicBezTo>
                    <a:pt x="17" y="14"/>
                    <a:pt x="14" y="18"/>
                    <a:pt x="9" y="18"/>
                  </a:cubicBezTo>
                  <a:cubicBezTo>
                    <a:pt x="5" y="18"/>
                    <a:pt x="1" y="14"/>
                    <a:pt x="1" y="10"/>
                  </a:cubicBezTo>
                  <a:cubicBezTo>
                    <a:pt x="1" y="6"/>
                    <a:pt x="5" y="2"/>
                    <a:pt x="9" y="2"/>
                  </a:cubicBezTo>
                  <a:cubicBezTo>
                    <a:pt x="14" y="2"/>
                    <a:pt x="17" y="6"/>
                    <a:pt x="17" y="10"/>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3" name="Freeform 282">
              <a:extLst>
                <a:ext uri="{FF2B5EF4-FFF2-40B4-BE49-F238E27FC236}">
                  <a16:creationId xmlns:a16="http://schemas.microsoft.com/office/drawing/2014/main" id="{3FD699B3-76A3-FB98-58A5-F2124D33CBFA}"/>
                </a:ext>
              </a:extLst>
            </p:cNvPr>
            <p:cNvSpPr>
              <a:spLocks noEditPoints="1"/>
            </p:cNvSpPr>
            <p:nvPr/>
          </p:nvSpPr>
          <p:spPr bwMode="auto">
            <a:xfrm>
              <a:off x="3017"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4" name="Freeform 283">
              <a:extLst>
                <a:ext uri="{FF2B5EF4-FFF2-40B4-BE49-F238E27FC236}">
                  <a16:creationId xmlns:a16="http://schemas.microsoft.com/office/drawing/2014/main" id="{B765D1D3-CCA2-7FE0-AC74-95618B614481}"/>
                </a:ext>
              </a:extLst>
            </p:cNvPr>
            <p:cNvSpPr>
              <a:spLocks noEditPoints="1"/>
            </p:cNvSpPr>
            <p:nvPr/>
          </p:nvSpPr>
          <p:spPr bwMode="auto">
            <a:xfrm>
              <a:off x="3023" y="3082"/>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2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3" y="0"/>
                    <a:pt x="8" y="0"/>
                  </a:cubicBezTo>
                  <a:cubicBezTo>
                    <a:pt x="4" y="0"/>
                    <a:pt x="0" y="4"/>
                    <a:pt x="0" y="8"/>
                  </a:cubicBezTo>
                  <a:cubicBezTo>
                    <a:pt x="0" y="12"/>
                    <a:pt x="4" y="16"/>
                    <a:pt x="8" y="16"/>
                  </a:cubicBezTo>
                  <a:cubicBezTo>
                    <a:pt x="13" y="16"/>
                    <a:pt x="16" y="12"/>
                    <a:pt x="16" y="8"/>
                  </a:cubicBezTo>
                  <a:close/>
                  <a:moveTo>
                    <a:pt x="15" y="8"/>
                  </a:moveTo>
                  <a:cubicBezTo>
                    <a:pt x="15" y="12"/>
                    <a:pt x="12" y="14"/>
                    <a:pt x="8" y="14"/>
                  </a:cubicBezTo>
                  <a:cubicBezTo>
                    <a:pt x="5" y="14"/>
                    <a:pt x="2" y="12"/>
                    <a:pt x="2" y="8"/>
                  </a:cubicBezTo>
                  <a:cubicBezTo>
                    <a:pt x="2" y="5"/>
                    <a:pt x="5" y="2"/>
                    <a:pt x="8" y="2"/>
                  </a:cubicBezTo>
                  <a:cubicBezTo>
                    <a:pt x="12" y="2"/>
                    <a:pt x="15" y="5"/>
                    <a:pt x="15" y="8"/>
                  </a:cubicBezTo>
                  <a:close/>
                </a:path>
              </a:pathLst>
            </a:custGeom>
            <a:solidFill>
              <a:srgbClr val="ECE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5" name="Freeform 284">
              <a:extLst>
                <a:ext uri="{FF2B5EF4-FFF2-40B4-BE49-F238E27FC236}">
                  <a16:creationId xmlns:a16="http://schemas.microsoft.com/office/drawing/2014/main" id="{B147C4F4-1981-12E5-865C-F2AF978CFDAB}"/>
                </a:ext>
              </a:extLst>
            </p:cNvPr>
            <p:cNvSpPr>
              <a:spLocks noEditPoints="1"/>
            </p:cNvSpPr>
            <p:nvPr/>
          </p:nvSpPr>
          <p:spPr bwMode="auto">
            <a:xfrm>
              <a:off x="3028"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3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3"/>
                    <a:pt x="7" y="13"/>
                  </a:cubicBezTo>
                  <a:cubicBezTo>
                    <a:pt x="4" y="13"/>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6" name="Freeform 285">
              <a:extLst>
                <a:ext uri="{FF2B5EF4-FFF2-40B4-BE49-F238E27FC236}">
                  <a16:creationId xmlns:a16="http://schemas.microsoft.com/office/drawing/2014/main" id="{4E1AFBD5-A976-C229-5FF7-65BCBB28735F}"/>
                </a:ext>
              </a:extLst>
            </p:cNvPr>
            <p:cNvSpPr>
              <a:spLocks noEditPoints="1"/>
            </p:cNvSpPr>
            <p:nvPr/>
          </p:nvSpPr>
          <p:spPr bwMode="auto">
            <a:xfrm>
              <a:off x="3034" y="3093"/>
              <a:ext cx="72" cy="67"/>
            </a:xfrm>
            <a:custGeom>
              <a:avLst/>
              <a:gdLst>
                <a:gd name="T0" fmla="*/ 13 w 13"/>
                <a:gd name="T1" fmla="*/ 6 h 12"/>
                <a:gd name="T2" fmla="*/ 6 w 13"/>
                <a:gd name="T3" fmla="*/ 0 h 12"/>
                <a:gd name="T4" fmla="*/ 0 w 13"/>
                <a:gd name="T5" fmla="*/ 6 h 12"/>
                <a:gd name="T6" fmla="*/ 6 w 13"/>
                <a:gd name="T7" fmla="*/ 12 h 12"/>
                <a:gd name="T8" fmla="*/ 13 w 13"/>
                <a:gd name="T9" fmla="*/ 6 h 12"/>
                <a:gd name="T10" fmla="*/ 11 w 13"/>
                <a:gd name="T11" fmla="*/ 6 h 12"/>
                <a:gd name="T12" fmla="*/ 6 w 13"/>
                <a:gd name="T13" fmla="*/ 11 h 12"/>
                <a:gd name="T14" fmla="*/ 1 w 13"/>
                <a:gd name="T15" fmla="*/ 6 h 12"/>
                <a:gd name="T16" fmla="*/ 6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3"/>
                    <a:pt x="10" y="0"/>
                    <a:pt x="6" y="0"/>
                  </a:cubicBezTo>
                  <a:cubicBezTo>
                    <a:pt x="3" y="0"/>
                    <a:pt x="0" y="3"/>
                    <a:pt x="0" y="6"/>
                  </a:cubicBezTo>
                  <a:cubicBezTo>
                    <a:pt x="0" y="10"/>
                    <a:pt x="3" y="12"/>
                    <a:pt x="6" y="12"/>
                  </a:cubicBezTo>
                  <a:cubicBezTo>
                    <a:pt x="10" y="12"/>
                    <a:pt x="13" y="10"/>
                    <a:pt x="13" y="6"/>
                  </a:cubicBezTo>
                  <a:close/>
                  <a:moveTo>
                    <a:pt x="11" y="6"/>
                  </a:moveTo>
                  <a:cubicBezTo>
                    <a:pt x="11" y="9"/>
                    <a:pt x="9" y="11"/>
                    <a:pt x="6" y="11"/>
                  </a:cubicBezTo>
                  <a:cubicBezTo>
                    <a:pt x="3" y="11"/>
                    <a:pt x="1" y="9"/>
                    <a:pt x="1" y="6"/>
                  </a:cubicBezTo>
                  <a:cubicBezTo>
                    <a:pt x="1" y="3"/>
                    <a:pt x="3" y="1"/>
                    <a:pt x="6"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7" name="Freeform 286">
              <a:extLst>
                <a:ext uri="{FF2B5EF4-FFF2-40B4-BE49-F238E27FC236}">
                  <a16:creationId xmlns:a16="http://schemas.microsoft.com/office/drawing/2014/main" id="{6C145EC7-364E-D33B-EEF8-98E1BAE16721}"/>
                </a:ext>
              </a:extLst>
            </p:cNvPr>
            <p:cNvSpPr>
              <a:spLocks noEditPoints="1"/>
            </p:cNvSpPr>
            <p:nvPr/>
          </p:nvSpPr>
          <p:spPr bwMode="auto">
            <a:xfrm>
              <a:off x="3039" y="3093"/>
              <a:ext cx="62" cy="67"/>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9 w 11"/>
                <a:gd name="T11" fmla="*/ 6 h 12"/>
                <a:gd name="T12" fmla="*/ 5 w 11"/>
                <a:gd name="T13" fmla="*/ 10 h 12"/>
                <a:gd name="T14" fmla="*/ 1 w 11"/>
                <a:gd name="T15" fmla="*/ 6 h 12"/>
                <a:gd name="T16" fmla="*/ 5 w 11"/>
                <a:gd name="T17" fmla="*/ 2 h 12"/>
                <a:gd name="T18" fmla="*/ 9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8" name="Freeform 287">
              <a:extLst>
                <a:ext uri="{FF2B5EF4-FFF2-40B4-BE49-F238E27FC236}">
                  <a16:creationId xmlns:a16="http://schemas.microsoft.com/office/drawing/2014/main" id="{9E1E4921-09E1-6DFE-B173-FAAB37EDA62A}"/>
                </a:ext>
              </a:extLst>
            </p:cNvPr>
            <p:cNvSpPr>
              <a:spLocks noEditPoints="1"/>
            </p:cNvSpPr>
            <p:nvPr/>
          </p:nvSpPr>
          <p:spPr bwMode="auto">
            <a:xfrm>
              <a:off x="3039"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49" name="Freeform 288">
              <a:extLst>
                <a:ext uri="{FF2B5EF4-FFF2-40B4-BE49-F238E27FC236}">
                  <a16:creationId xmlns:a16="http://schemas.microsoft.com/office/drawing/2014/main" id="{F72BB811-582B-36DC-5B47-9F7102CF1C5C}"/>
                </a:ext>
              </a:extLst>
            </p:cNvPr>
            <p:cNvSpPr>
              <a:spLocks noEditPoints="1"/>
            </p:cNvSpPr>
            <p:nvPr/>
          </p:nvSpPr>
          <p:spPr bwMode="auto">
            <a:xfrm>
              <a:off x="3045"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2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2"/>
                    <a:pt x="4" y="2"/>
                  </a:cubicBezTo>
                  <a:cubicBezTo>
                    <a:pt x="5" y="2"/>
                    <a:pt x="7" y="3"/>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0" name="Freeform 289">
              <a:extLst>
                <a:ext uri="{FF2B5EF4-FFF2-40B4-BE49-F238E27FC236}">
                  <a16:creationId xmlns:a16="http://schemas.microsoft.com/office/drawing/2014/main" id="{E0776DF0-4218-FD83-02D6-A4686AF4B556}"/>
                </a:ext>
              </a:extLst>
            </p:cNvPr>
            <p:cNvSpPr>
              <a:spLocks noEditPoints="1"/>
            </p:cNvSpPr>
            <p:nvPr/>
          </p:nvSpPr>
          <p:spPr bwMode="auto">
            <a:xfrm>
              <a:off x="3050"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5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5"/>
                    <a:pt x="3" y="5"/>
                  </a:cubicBezTo>
                  <a:cubicBezTo>
                    <a:pt x="2" y="5"/>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1" name="Oval 290">
              <a:extLst>
                <a:ext uri="{FF2B5EF4-FFF2-40B4-BE49-F238E27FC236}">
                  <a16:creationId xmlns:a16="http://schemas.microsoft.com/office/drawing/2014/main" id="{E07C384A-5C6A-F824-988D-B94903C4FA37}"/>
                </a:ext>
              </a:extLst>
            </p:cNvPr>
            <p:cNvSpPr>
              <a:spLocks noChangeArrowheads="1"/>
            </p:cNvSpPr>
            <p:nvPr/>
          </p:nvSpPr>
          <p:spPr bwMode="auto">
            <a:xfrm>
              <a:off x="3056" y="3115"/>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2" name="Oval 291">
              <a:extLst>
                <a:ext uri="{FF2B5EF4-FFF2-40B4-BE49-F238E27FC236}">
                  <a16:creationId xmlns:a16="http://schemas.microsoft.com/office/drawing/2014/main" id="{857D8FBF-8525-1412-D1C8-4AF8F637866E}"/>
                </a:ext>
              </a:extLst>
            </p:cNvPr>
            <p:cNvSpPr>
              <a:spLocks noChangeArrowheads="1"/>
            </p:cNvSpPr>
            <p:nvPr/>
          </p:nvSpPr>
          <p:spPr bwMode="auto">
            <a:xfrm>
              <a:off x="3062" y="3115"/>
              <a:ext cx="16" cy="23"/>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3" name="Oval 292">
              <a:extLst>
                <a:ext uri="{FF2B5EF4-FFF2-40B4-BE49-F238E27FC236}">
                  <a16:creationId xmlns:a16="http://schemas.microsoft.com/office/drawing/2014/main" id="{5BF9D6CF-38B5-5C3D-F029-FD16F5DF457A}"/>
                </a:ext>
              </a:extLst>
            </p:cNvPr>
            <p:cNvSpPr>
              <a:spLocks noChangeArrowheads="1"/>
            </p:cNvSpPr>
            <p:nvPr/>
          </p:nvSpPr>
          <p:spPr bwMode="auto">
            <a:xfrm>
              <a:off x="3062"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4" name="Freeform 293">
              <a:extLst>
                <a:ext uri="{FF2B5EF4-FFF2-40B4-BE49-F238E27FC236}">
                  <a16:creationId xmlns:a16="http://schemas.microsoft.com/office/drawing/2014/main" id="{5DB7A469-E6D2-AC63-F197-5EAD7CA19173}"/>
                </a:ext>
              </a:extLst>
            </p:cNvPr>
            <p:cNvSpPr>
              <a:spLocks noEditPoints="1"/>
            </p:cNvSpPr>
            <p:nvPr/>
          </p:nvSpPr>
          <p:spPr bwMode="auto">
            <a:xfrm>
              <a:off x="2832" y="2444"/>
              <a:ext cx="509" cy="515"/>
            </a:xfrm>
            <a:custGeom>
              <a:avLst/>
              <a:gdLst>
                <a:gd name="T0" fmla="*/ 91 w 91"/>
                <a:gd name="T1" fmla="*/ 46 h 92"/>
                <a:gd name="T2" fmla="*/ 46 w 91"/>
                <a:gd name="T3" fmla="*/ 0 h 92"/>
                <a:gd name="T4" fmla="*/ 0 w 91"/>
                <a:gd name="T5" fmla="*/ 46 h 92"/>
                <a:gd name="T6" fmla="*/ 46 w 91"/>
                <a:gd name="T7" fmla="*/ 92 h 92"/>
                <a:gd name="T8" fmla="*/ 91 w 91"/>
                <a:gd name="T9" fmla="*/ 46 h 92"/>
                <a:gd name="T10" fmla="*/ 90 w 91"/>
                <a:gd name="T11" fmla="*/ 46 h 92"/>
                <a:gd name="T12" fmla="*/ 46 w 91"/>
                <a:gd name="T13" fmla="*/ 90 h 92"/>
                <a:gd name="T14" fmla="*/ 1 w 91"/>
                <a:gd name="T15" fmla="*/ 46 h 92"/>
                <a:gd name="T16" fmla="*/ 46 w 91"/>
                <a:gd name="T17" fmla="*/ 2 h 92"/>
                <a:gd name="T18" fmla="*/ 90 w 91"/>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91" y="46"/>
                  </a:moveTo>
                  <a:cubicBezTo>
                    <a:pt x="91" y="21"/>
                    <a:pt x="71" y="0"/>
                    <a:pt x="46" y="0"/>
                  </a:cubicBezTo>
                  <a:cubicBezTo>
                    <a:pt x="20" y="0"/>
                    <a:pt x="0" y="21"/>
                    <a:pt x="0" y="46"/>
                  </a:cubicBezTo>
                  <a:cubicBezTo>
                    <a:pt x="0" y="71"/>
                    <a:pt x="20" y="92"/>
                    <a:pt x="46" y="92"/>
                  </a:cubicBezTo>
                  <a:cubicBezTo>
                    <a:pt x="71" y="92"/>
                    <a:pt x="91" y="71"/>
                    <a:pt x="91" y="46"/>
                  </a:cubicBezTo>
                  <a:close/>
                  <a:moveTo>
                    <a:pt x="90" y="46"/>
                  </a:moveTo>
                  <a:cubicBezTo>
                    <a:pt x="90" y="70"/>
                    <a:pt x="70" y="90"/>
                    <a:pt x="46" y="90"/>
                  </a:cubicBezTo>
                  <a:cubicBezTo>
                    <a:pt x="21" y="90"/>
                    <a:pt x="1" y="70"/>
                    <a:pt x="1" y="46"/>
                  </a:cubicBezTo>
                  <a:cubicBezTo>
                    <a:pt x="1" y="21"/>
                    <a:pt x="21" y="2"/>
                    <a:pt x="46" y="2"/>
                  </a:cubicBezTo>
                  <a:cubicBezTo>
                    <a:pt x="70" y="2"/>
                    <a:pt x="90" y="21"/>
                    <a:pt x="90" y="46"/>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5" name="Freeform 294">
              <a:extLst>
                <a:ext uri="{FF2B5EF4-FFF2-40B4-BE49-F238E27FC236}">
                  <a16:creationId xmlns:a16="http://schemas.microsoft.com/office/drawing/2014/main" id="{68831E59-67E0-EEA4-3F53-65B44989ADAF}"/>
                </a:ext>
              </a:extLst>
            </p:cNvPr>
            <p:cNvSpPr>
              <a:spLocks noEditPoints="1"/>
            </p:cNvSpPr>
            <p:nvPr/>
          </p:nvSpPr>
          <p:spPr bwMode="auto">
            <a:xfrm>
              <a:off x="2838" y="2450"/>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1 w 90"/>
                <a:gd name="T15" fmla="*/ 45 h 90"/>
                <a:gd name="T16" fmla="*/ 45 w 90"/>
                <a:gd name="T17" fmla="*/ 1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69" y="0"/>
                    <a:pt x="45" y="0"/>
                  </a:cubicBezTo>
                  <a:cubicBezTo>
                    <a:pt x="20" y="0"/>
                    <a:pt x="0" y="20"/>
                    <a:pt x="0" y="45"/>
                  </a:cubicBezTo>
                  <a:cubicBezTo>
                    <a:pt x="0" y="70"/>
                    <a:pt x="20" y="90"/>
                    <a:pt x="45" y="90"/>
                  </a:cubicBezTo>
                  <a:cubicBezTo>
                    <a:pt x="69" y="90"/>
                    <a:pt x="90" y="70"/>
                    <a:pt x="90" y="45"/>
                  </a:cubicBezTo>
                  <a:close/>
                  <a:moveTo>
                    <a:pt x="88" y="45"/>
                  </a:moveTo>
                  <a:cubicBezTo>
                    <a:pt x="88" y="69"/>
                    <a:pt x="69" y="88"/>
                    <a:pt x="45" y="88"/>
                  </a:cubicBezTo>
                  <a:cubicBezTo>
                    <a:pt x="21" y="88"/>
                    <a:pt x="1" y="69"/>
                    <a:pt x="1" y="45"/>
                  </a:cubicBezTo>
                  <a:cubicBezTo>
                    <a:pt x="1" y="21"/>
                    <a:pt x="21" y="1"/>
                    <a:pt x="45" y="1"/>
                  </a:cubicBezTo>
                  <a:cubicBezTo>
                    <a:pt x="69" y="1"/>
                    <a:pt x="88" y="21"/>
                    <a:pt x="88" y="45"/>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6" name="Freeform 295">
              <a:extLst>
                <a:ext uri="{FF2B5EF4-FFF2-40B4-BE49-F238E27FC236}">
                  <a16:creationId xmlns:a16="http://schemas.microsoft.com/office/drawing/2014/main" id="{8BF1CE8B-F8D4-E759-2037-9004B6462487}"/>
                </a:ext>
              </a:extLst>
            </p:cNvPr>
            <p:cNvSpPr>
              <a:spLocks noEditPoints="1"/>
            </p:cNvSpPr>
            <p:nvPr/>
          </p:nvSpPr>
          <p:spPr bwMode="auto">
            <a:xfrm>
              <a:off x="2838" y="2456"/>
              <a:ext cx="498" cy="492"/>
            </a:xfrm>
            <a:custGeom>
              <a:avLst/>
              <a:gdLst>
                <a:gd name="T0" fmla="*/ 89 w 89"/>
                <a:gd name="T1" fmla="*/ 44 h 88"/>
                <a:gd name="T2" fmla="*/ 45 w 89"/>
                <a:gd name="T3" fmla="*/ 0 h 88"/>
                <a:gd name="T4" fmla="*/ 0 w 89"/>
                <a:gd name="T5" fmla="*/ 44 h 88"/>
                <a:gd name="T6" fmla="*/ 45 w 89"/>
                <a:gd name="T7" fmla="*/ 88 h 88"/>
                <a:gd name="T8" fmla="*/ 89 w 89"/>
                <a:gd name="T9" fmla="*/ 44 h 88"/>
                <a:gd name="T10" fmla="*/ 87 w 89"/>
                <a:gd name="T11" fmla="*/ 44 h 88"/>
                <a:gd name="T12" fmla="*/ 45 w 89"/>
                <a:gd name="T13" fmla="*/ 87 h 88"/>
                <a:gd name="T14" fmla="*/ 2 w 89"/>
                <a:gd name="T15" fmla="*/ 44 h 88"/>
                <a:gd name="T16" fmla="*/ 45 w 89"/>
                <a:gd name="T17" fmla="*/ 1 h 88"/>
                <a:gd name="T18" fmla="*/ 87 w 89"/>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8">
                  <a:moveTo>
                    <a:pt x="89" y="44"/>
                  </a:moveTo>
                  <a:cubicBezTo>
                    <a:pt x="89" y="19"/>
                    <a:pt x="69" y="0"/>
                    <a:pt x="45" y="0"/>
                  </a:cubicBezTo>
                  <a:cubicBezTo>
                    <a:pt x="20" y="0"/>
                    <a:pt x="0" y="19"/>
                    <a:pt x="0" y="44"/>
                  </a:cubicBezTo>
                  <a:cubicBezTo>
                    <a:pt x="0" y="68"/>
                    <a:pt x="20" y="88"/>
                    <a:pt x="45" y="88"/>
                  </a:cubicBezTo>
                  <a:cubicBezTo>
                    <a:pt x="69" y="88"/>
                    <a:pt x="89" y="68"/>
                    <a:pt x="89" y="44"/>
                  </a:cubicBezTo>
                  <a:close/>
                  <a:moveTo>
                    <a:pt x="87" y="44"/>
                  </a:moveTo>
                  <a:cubicBezTo>
                    <a:pt x="87" y="67"/>
                    <a:pt x="68" y="87"/>
                    <a:pt x="45" y="87"/>
                  </a:cubicBezTo>
                  <a:cubicBezTo>
                    <a:pt x="21" y="87"/>
                    <a:pt x="2" y="67"/>
                    <a:pt x="2" y="44"/>
                  </a:cubicBezTo>
                  <a:cubicBezTo>
                    <a:pt x="2" y="20"/>
                    <a:pt x="21" y="1"/>
                    <a:pt x="45" y="1"/>
                  </a:cubicBezTo>
                  <a:cubicBezTo>
                    <a:pt x="68" y="1"/>
                    <a:pt x="87" y="20"/>
                    <a:pt x="87" y="44"/>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7" name="Freeform 296">
              <a:extLst>
                <a:ext uri="{FF2B5EF4-FFF2-40B4-BE49-F238E27FC236}">
                  <a16:creationId xmlns:a16="http://schemas.microsoft.com/office/drawing/2014/main" id="{5129854F-D36A-6B59-19EE-1E8C52F5AD81}"/>
                </a:ext>
              </a:extLst>
            </p:cNvPr>
            <p:cNvSpPr>
              <a:spLocks noEditPoints="1"/>
            </p:cNvSpPr>
            <p:nvPr/>
          </p:nvSpPr>
          <p:spPr bwMode="auto">
            <a:xfrm>
              <a:off x="2844" y="2456"/>
              <a:ext cx="486" cy="486"/>
            </a:xfrm>
            <a:custGeom>
              <a:avLst/>
              <a:gdLst>
                <a:gd name="T0" fmla="*/ 87 w 87"/>
                <a:gd name="T1" fmla="*/ 44 h 87"/>
                <a:gd name="T2" fmla="*/ 44 w 87"/>
                <a:gd name="T3" fmla="*/ 0 h 87"/>
                <a:gd name="T4" fmla="*/ 0 w 87"/>
                <a:gd name="T5" fmla="*/ 44 h 87"/>
                <a:gd name="T6" fmla="*/ 44 w 87"/>
                <a:gd name="T7" fmla="*/ 87 h 87"/>
                <a:gd name="T8" fmla="*/ 87 w 87"/>
                <a:gd name="T9" fmla="*/ 44 h 87"/>
                <a:gd name="T10" fmla="*/ 85 w 87"/>
                <a:gd name="T11" fmla="*/ 44 h 87"/>
                <a:gd name="T12" fmla="*/ 44 w 87"/>
                <a:gd name="T13" fmla="*/ 86 h 87"/>
                <a:gd name="T14" fmla="*/ 2 w 87"/>
                <a:gd name="T15" fmla="*/ 44 h 87"/>
                <a:gd name="T16" fmla="*/ 44 w 87"/>
                <a:gd name="T17" fmla="*/ 2 h 87"/>
                <a:gd name="T18" fmla="*/ 85 w 87"/>
                <a:gd name="T19"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7">
                  <a:moveTo>
                    <a:pt x="87" y="44"/>
                  </a:moveTo>
                  <a:cubicBezTo>
                    <a:pt x="87" y="20"/>
                    <a:pt x="68" y="0"/>
                    <a:pt x="44" y="0"/>
                  </a:cubicBezTo>
                  <a:cubicBezTo>
                    <a:pt x="20" y="0"/>
                    <a:pt x="0" y="20"/>
                    <a:pt x="0" y="44"/>
                  </a:cubicBezTo>
                  <a:cubicBezTo>
                    <a:pt x="0" y="68"/>
                    <a:pt x="20" y="87"/>
                    <a:pt x="44" y="87"/>
                  </a:cubicBezTo>
                  <a:cubicBezTo>
                    <a:pt x="68" y="87"/>
                    <a:pt x="87" y="68"/>
                    <a:pt x="87" y="44"/>
                  </a:cubicBezTo>
                  <a:close/>
                  <a:moveTo>
                    <a:pt x="85" y="44"/>
                  </a:moveTo>
                  <a:cubicBezTo>
                    <a:pt x="85" y="67"/>
                    <a:pt x="67" y="86"/>
                    <a:pt x="44" y="86"/>
                  </a:cubicBezTo>
                  <a:cubicBezTo>
                    <a:pt x="21" y="86"/>
                    <a:pt x="2" y="67"/>
                    <a:pt x="2" y="44"/>
                  </a:cubicBezTo>
                  <a:cubicBezTo>
                    <a:pt x="2" y="21"/>
                    <a:pt x="21" y="2"/>
                    <a:pt x="44" y="2"/>
                  </a:cubicBezTo>
                  <a:cubicBezTo>
                    <a:pt x="67" y="2"/>
                    <a:pt x="85" y="21"/>
                    <a:pt x="85" y="44"/>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8" name="Freeform 297">
              <a:extLst>
                <a:ext uri="{FF2B5EF4-FFF2-40B4-BE49-F238E27FC236}">
                  <a16:creationId xmlns:a16="http://schemas.microsoft.com/office/drawing/2014/main" id="{157E9DC5-9EB3-75E3-9672-330938ED112D}"/>
                </a:ext>
              </a:extLst>
            </p:cNvPr>
            <p:cNvSpPr>
              <a:spLocks noEditPoints="1"/>
            </p:cNvSpPr>
            <p:nvPr/>
          </p:nvSpPr>
          <p:spPr bwMode="auto">
            <a:xfrm>
              <a:off x="2849" y="2461"/>
              <a:ext cx="476" cy="481"/>
            </a:xfrm>
            <a:custGeom>
              <a:avLst/>
              <a:gdLst>
                <a:gd name="T0" fmla="*/ 85 w 85"/>
                <a:gd name="T1" fmla="*/ 43 h 86"/>
                <a:gd name="T2" fmla="*/ 43 w 85"/>
                <a:gd name="T3" fmla="*/ 0 h 86"/>
                <a:gd name="T4" fmla="*/ 0 w 85"/>
                <a:gd name="T5" fmla="*/ 43 h 86"/>
                <a:gd name="T6" fmla="*/ 43 w 85"/>
                <a:gd name="T7" fmla="*/ 86 h 86"/>
                <a:gd name="T8" fmla="*/ 85 w 85"/>
                <a:gd name="T9" fmla="*/ 43 h 86"/>
                <a:gd name="T10" fmla="*/ 84 w 85"/>
                <a:gd name="T11" fmla="*/ 43 h 86"/>
                <a:gd name="T12" fmla="*/ 43 w 85"/>
                <a:gd name="T13" fmla="*/ 84 h 86"/>
                <a:gd name="T14" fmla="*/ 2 w 85"/>
                <a:gd name="T15" fmla="*/ 43 h 86"/>
                <a:gd name="T16" fmla="*/ 43 w 85"/>
                <a:gd name="T17" fmla="*/ 2 h 86"/>
                <a:gd name="T18" fmla="*/ 84 w 85"/>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6">
                  <a:moveTo>
                    <a:pt x="85" y="43"/>
                  </a:moveTo>
                  <a:cubicBezTo>
                    <a:pt x="85" y="19"/>
                    <a:pt x="66" y="0"/>
                    <a:pt x="43" y="0"/>
                  </a:cubicBezTo>
                  <a:cubicBezTo>
                    <a:pt x="19" y="0"/>
                    <a:pt x="0" y="19"/>
                    <a:pt x="0" y="43"/>
                  </a:cubicBezTo>
                  <a:cubicBezTo>
                    <a:pt x="0" y="66"/>
                    <a:pt x="19" y="86"/>
                    <a:pt x="43" y="86"/>
                  </a:cubicBezTo>
                  <a:cubicBezTo>
                    <a:pt x="66" y="86"/>
                    <a:pt x="85" y="66"/>
                    <a:pt x="85" y="43"/>
                  </a:cubicBezTo>
                  <a:close/>
                  <a:moveTo>
                    <a:pt x="84" y="43"/>
                  </a:moveTo>
                  <a:cubicBezTo>
                    <a:pt x="84" y="66"/>
                    <a:pt x="65" y="84"/>
                    <a:pt x="43" y="84"/>
                  </a:cubicBezTo>
                  <a:cubicBezTo>
                    <a:pt x="20" y="84"/>
                    <a:pt x="2" y="66"/>
                    <a:pt x="2" y="43"/>
                  </a:cubicBezTo>
                  <a:cubicBezTo>
                    <a:pt x="2" y="20"/>
                    <a:pt x="20" y="2"/>
                    <a:pt x="43" y="2"/>
                  </a:cubicBezTo>
                  <a:cubicBezTo>
                    <a:pt x="65" y="2"/>
                    <a:pt x="84" y="20"/>
                    <a:pt x="84" y="43"/>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59" name="Freeform 298">
              <a:extLst>
                <a:ext uri="{FF2B5EF4-FFF2-40B4-BE49-F238E27FC236}">
                  <a16:creationId xmlns:a16="http://schemas.microsoft.com/office/drawing/2014/main" id="{435072C3-FCA6-E671-985C-705E431CA077}"/>
                </a:ext>
              </a:extLst>
            </p:cNvPr>
            <p:cNvSpPr>
              <a:spLocks noEditPoints="1"/>
            </p:cNvSpPr>
            <p:nvPr/>
          </p:nvSpPr>
          <p:spPr bwMode="auto">
            <a:xfrm>
              <a:off x="2855" y="2467"/>
              <a:ext cx="464" cy="469"/>
            </a:xfrm>
            <a:custGeom>
              <a:avLst/>
              <a:gdLst>
                <a:gd name="T0" fmla="*/ 83 w 83"/>
                <a:gd name="T1" fmla="*/ 42 h 84"/>
                <a:gd name="T2" fmla="*/ 42 w 83"/>
                <a:gd name="T3" fmla="*/ 0 h 84"/>
                <a:gd name="T4" fmla="*/ 0 w 83"/>
                <a:gd name="T5" fmla="*/ 42 h 84"/>
                <a:gd name="T6" fmla="*/ 42 w 83"/>
                <a:gd name="T7" fmla="*/ 84 h 84"/>
                <a:gd name="T8" fmla="*/ 83 w 83"/>
                <a:gd name="T9" fmla="*/ 42 h 84"/>
                <a:gd name="T10" fmla="*/ 82 w 83"/>
                <a:gd name="T11" fmla="*/ 42 h 84"/>
                <a:gd name="T12" fmla="*/ 42 w 83"/>
                <a:gd name="T13" fmla="*/ 82 h 84"/>
                <a:gd name="T14" fmla="*/ 1 w 83"/>
                <a:gd name="T15" fmla="*/ 42 h 84"/>
                <a:gd name="T16" fmla="*/ 42 w 83"/>
                <a:gd name="T17" fmla="*/ 2 h 84"/>
                <a:gd name="T18" fmla="*/ 82 w 83"/>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83" y="42"/>
                  </a:moveTo>
                  <a:cubicBezTo>
                    <a:pt x="83" y="19"/>
                    <a:pt x="65" y="0"/>
                    <a:pt x="42" y="0"/>
                  </a:cubicBezTo>
                  <a:cubicBezTo>
                    <a:pt x="19" y="0"/>
                    <a:pt x="0" y="19"/>
                    <a:pt x="0" y="42"/>
                  </a:cubicBezTo>
                  <a:cubicBezTo>
                    <a:pt x="0" y="65"/>
                    <a:pt x="19" y="84"/>
                    <a:pt x="42" y="84"/>
                  </a:cubicBezTo>
                  <a:cubicBezTo>
                    <a:pt x="65" y="84"/>
                    <a:pt x="83" y="65"/>
                    <a:pt x="83" y="42"/>
                  </a:cubicBezTo>
                  <a:close/>
                  <a:moveTo>
                    <a:pt x="82" y="42"/>
                  </a:moveTo>
                  <a:cubicBezTo>
                    <a:pt x="82" y="64"/>
                    <a:pt x="64" y="82"/>
                    <a:pt x="42" y="82"/>
                  </a:cubicBezTo>
                  <a:cubicBezTo>
                    <a:pt x="19" y="82"/>
                    <a:pt x="1" y="64"/>
                    <a:pt x="1" y="42"/>
                  </a:cubicBezTo>
                  <a:cubicBezTo>
                    <a:pt x="1" y="20"/>
                    <a:pt x="19" y="2"/>
                    <a:pt x="42" y="2"/>
                  </a:cubicBezTo>
                  <a:cubicBezTo>
                    <a:pt x="64" y="2"/>
                    <a:pt x="82" y="20"/>
                    <a:pt x="82" y="42"/>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0" name="Freeform 299">
              <a:extLst>
                <a:ext uri="{FF2B5EF4-FFF2-40B4-BE49-F238E27FC236}">
                  <a16:creationId xmlns:a16="http://schemas.microsoft.com/office/drawing/2014/main" id="{B78B550E-2C79-809A-3FAB-ABA199007AE4}"/>
                </a:ext>
              </a:extLst>
            </p:cNvPr>
            <p:cNvSpPr>
              <a:spLocks noEditPoints="1"/>
            </p:cNvSpPr>
            <p:nvPr/>
          </p:nvSpPr>
          <p:spPr bwMode="auto">
            <a:xfrm>
              <a:off x="2860" y="2472"/>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4"/>
                    <a:pt x="18" y="82"/>
                    <a:pt x="41" y="82"/>
                  </a:cubicBezTo>
                  <a:cubicBezTo>
                    <a:pt x="63" y="82"/>
                    <a:pt x="82" y="64"/>
                    <a:pt x="82" y="41"/>
                  </a:cubicBezTo>
                  <a:close/>
                  <a:moveTo>
                    <a:pt x="80" y="41"/>
                  </a:moveTo>
                  <a:cubicBezTo>
                    <a:pt x="80" y="63"/>
                    <a:pt x="62" y="80"/>
                    <a:pt x="41" y="80"/>
                  </a:cubicBezTo>
                  <a:cubicBezTo>
                    <a:pt x="19" y="80"/>
                    <a:pt x="1" y="63"/>
                    <a:pt x="1" y="41"/>
                  </a:cubicBezTo>
                  <a:cubicBezTo>
                    <a:pt x="1" y="19"/>
                    <a:pt x="19" y="1"/>
                    <a:pt x="41" y="1"/>
                  </a:cubicBezTo>
                  <a:cubicBezTo>
                    <a:pt x="62" y="1"/>
                    <a:pt x="80" y="19"/>
                    <a:pt x="80" y="41"/>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1" name="Freeform 300">
              <a:extLst>
                <a:ext uri="{FF2B5EF4-FFF2-40B4-BE49-F238E27FC236}">
                  <a16:creationId xmlns:a16="http://schemas.microsoft.com/office/drawing/2014/main" id="{8AFFAB60-C3BA-2867-5398-17B36F38716C}"/>
                </a:ext>
              </a:extLst>
            </p:cNvPr>
            <p:cNvSpPr>
              <a:spLocks noEditPoints="1"/>
            </p:cNvSpPr>
            <p:nvPr/>
          </p:nvSpPr>
          <p:spPr bwMode="auto">
            <a:xfrm>
              <a:off x="2860" y="2478"/>
              <a:ext cx="453" cy="447"/>
            </a:xfrm>
            <a:custGeom>
              <a:avLst/>
              <a:gdLst>
                <a:gd name="T0" fmla="*/ 81 w 81"/>
                <a:gd name="T1" fmla="*/ 40 h 80"/>
                <a:gd name="T2" fmla="*/ 41 w 81"/>
                <a:gd name="T3" fmla="*/ 0 h 80"/>
                <a:gd name="T4" fmla="*/ 0 w 81"/>
                <a:gd name="T5" fmla="*/ 40 h 80"/>
                <a:gd name="T6" fmla="*/ 41 w 81"/>
                <a:gd name="T7" fmla="*/ 80 h 80"/>
                <a:gd name="T8" fmla="*/ 81 w 81"/>
                <a:gd name="T9" fmla="*/ 40 h 80"/>
                <a:gd name="T10" fmla="*/ 79 w 81"/>
                <a:gd name="T11" fmla="*/ 40 h 80"/>
                <a:gd name="T12" fmla="*/ 41 w 81"/>
                <a:gd name="T13" fmla="*/ 79 h 80"/>
                <a:gd name="T14" fmla="*/ 2 w 81"/>
                <a:gd name="T15" fmla="*/ 40 h 80"/>
                <a:gd name="T16" fmla="*/ 41 w 81"/>
                <a:gd name="T17" fmla="*/ 1 h 80"/>
                <a:gd name="T18" fmla="*/ 79 w 81"/>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0">
                  <a:moveTo>
                    <a:pt x="81" y="40"/>
                  </a:moveTo>
                  <a:cubicBezTo>
                    <a:pt x="81" y="18"/>
                    <a:pt x="63" y="0"/>
                    <a:pt x="41" y="0"/>
                  </a:cubicBezTo>
                  <a:cubicBezTo>
                    <a:pt x="18" y="0"/>
                    <a:pt x="0" y="18"/>
                    <a:pt x="0" y="40"/>
                  </a:cubicBezTo>
                  <a:cubicBezTo>
                    <a:pt x="0" y="62"/>
                    <a:pt x="18" y="80"/>
                    <a:pt x="41" y="80"/>
                  </a:cubicBezTo>
                  <a:cubicBezTo>
                    <a:pt x="63" y="80"/>
                    <a:pt x="81" y="62"/>
                    <a:pt x="81" y="40"/>
                  </a:cubicBezTo>
                  <a:close/>
                  <a:moveTo>
                    <a:pt x="79" y="40"/>
                  </a:moveTo>
                  <a:cubicBezTo>
                    <a:pt x="79" y="61"/>
                    <a:pt x="62" y="79"/>
                    <a:pt x="41" y="79"/>
                  </a:cubicBezTo>
                  <a:cubicBezTo>
                    <a:pt x="19" y="79"/>
                    <a:pt x="2" y="61"/>
                    <a:pt x="2" y="40"/>
                  </a:cubicBezTo>
                  <a:cubicBezTo>
                    <a:pt x="2" y="19"/>
                    <a:pt x="19" y="1"/>
                    <a:pt x="41" y="1"/>
                  </a:cubicBezTo>
                  <a:cubicBezTo>
                    <a:pt x="62" y="1"/>
                    <a:pt x="79" y="19"/>
                    <a:pt x="79"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2" name="Freeform 301">
              <a:extLst>
                <a:ext uri="{FF2B5EF4-FFF2-40B4-BE49-F238E27FC236}">
                  <a16:creationId xmlns:a16="http://schemas.microsoft.com/office/drawing/2014/main" id="{C27AE1EB-F81F-228B-33AA-EDBCF596E964}"/>
                </a:ext>
              </a:extLst>
            </p:cNvPr>
            <p:cNvSpPr>
              <a:spLocks noEditPoints="1"/>
            </p:cNvSpPr>
            <p:nvPr/>
          </p:nvSpPr>
          <p:spPr bwMode="auto">
            <a:xfrm>
              <a:off x="2866" y="2478"/>
              <a:ext cx="442" cy="442"/>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40" y="0"/>
                  </a:cubicBezTo>
                  <a:cubicBezTo>
                    <a:pt x="18" y="0"/>
                    <a:pt x="0" y="18"/>
                    <a:pt x="0" y="40"/>
                  </a:cubicBezTo>
                  <a:cubicBezTo>
                    <a:pt x="0" y="62"/>
                    <a:pt x="18" y="79"/>
                    <a:pt x="40" y="79"/>
                  </a:cubicBezTo>
                  <a:cubicBezTo>
                    <a:pt x="61"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3" name="Freeform 302">
              <a:extLst>
                <a:ext uri="{FF2B5EF4-FFF2-40B4-BE49-F238E27FC236}">
                  <a16:creationId xmlns:a16="http://schemas.microsoft.com/office/drawing/2014/main" id="{F6E82306-7F88-BB66-F962-E7E51F1B4DE1}"/>
                </a:ext>
              </a:extLst>
            </p:cNvPr>
            <p:cNvSpPr>
              <a:spLocks noEditPoints="1"/>
            </p:cNvSpPr>
            <p:nvPr/>
          </p:nvSpPr>
          <p:spPr bwMode="auto">
            <a:xfrm>
              <a:off x="2872" y="2483"/>
              <a:ext cx="430" cy="437"/>
            </a:xfrm>
            <a:custGeom>
              <a:avLst/>
              <a:gdLst>
                <a:gd name="T0" fmla="*/ 77 w 77"/>
                <a:gd name="T1" fmla="*/ 39 h 78"/>
                <a:gd name="T2" fmla="*/ 39 w 77"/>
                <a:gd name="T3" fmla="*/ 0 h 78"/>
                <a:gd name="T4" fmla="*/ 0 w 77"/>
                <a:gd name="T5" fmla="*/ 39 h 78"/>
                <a:gd name="T6" fmla="*/ 39 w 77"/>
                <a:gd name="T7" fmla="*/ 78 h 78"/>
                <a:gd name="T8" fmla="*/ 77 w 77"/>
                <a:gd name="T9" fmla="*/ 39 h 78"/>
                <a:gd name="T10" fmla="*/ 76 w 77"/>
                <a:gd name="T11" fmla="*/ 39 h 78"/>
                <a:gd name="T12" fmla="*/ 39 w 77"/>
                <a:gd name="T13" fmla="*/ 76 h 78"/>
                <a:gd name="T14" fmla="*/ 2 w 77"/>
                <a:gd name="T15" fmla="*/ 39 h 78"/>
                <a:gd name="T16" fmla="*/ 39 w 77"/>
                <a:gd name="T17" fmla="*/ 2 h 78"/>
                <a:gd name="T18" fmla="*/ 76 w 77"/>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39"/>
                  </a:moveTo>
                  <a:cubicBezTo>
                    <a:pt x="77" y="18"/>
                    <a:pt x="60" y="0"/>
                    <a:pt x="39" y="0"/>
                  </a:cubicBezTo>
                  <a:cubicBezTo>
                    <a:pt x="17" y="0"/>
                    <a:pt x="0" y="18"/>
                    <a:pt x="0" y="39"/>
                  </a:cubicBezTo>
                  <a:cubicBezTo>
                    <a:pt x="0" y="60"/>
                    <a:pt x="17" y="78"/>
                    <a:pt x="39" y="78"/>
                  </a:cubicBezTo>
                  <a:cubicBezTo>
                    <a:pt x="60" y="78"/>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4" name="Freeform 303">
              <a:extLst>
                <a:ext uri="{FF2B5EF4-FFF2-40B4-BE49-F238E27FC236}">
                  <a16:creationId xmlns:a16="http://schemas.microsoft.com/office/drawing/2014/main" id="{AB931E7A-6FB1-F6C5-F25A-1160E1E7C002}"/>
                </a:ext>
              </a:extLst>
            </p:cNvPr>
            <p:cNvSpPr>
              <a:spLocks noEditPoints="1"/>
            </p:cNvSpPr>
            <p:nvPr/>
          </p:nvSpPr>
          <p:spPr bwMode="auto">
            <a:xfrm>
              <a:off x="2877" y="2489"/>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5" name="Freeform 304">
              <a:extLst>
                <a:ext uri="{FF2B5EF4-FFF2-40B4-BE49-F238E27FC236}">
                  <a16:creationId xmlns:a16="http://schemas.microsoft.com/office/drawing/2014/main" id="{9EA95552-A290-9D60-2A58-E215E3E5818B}"/>
                </a:ext>
              </a:extLst>
            </p:cNvPr>
            <p:cNvSpPr>
              <a:spLocks noEditPoints="1"/>
            </p:cNvSpPr>
            <p:nvPr/>
          </p:nvSpPr>
          <p:spPr bwMode="auto">
            <a:xfrm>
              <a:off x="2883" y="2495"/>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7"/>
                    <a:pt x="56" y="72"/>
                    <a:pt x="37" y="72"/>
                  </a:cubicBezTo>
                  <a:cubicBezTo>
                    <a:pt x="17" y="72"/>
                    <a:pt x="1" y="57"/>
                    <a:pt x="1" y="37"/>
                  </a:cubicBezTo>
                  <a:cubicBezTo>
                    <a:pt x="1" y="17"/>
                    <a:pt x="17" y="1"/>
                    <a:pt x="37" y="1"/>
                  </a:cubicBezTo>
                  <a:cubicBezTo>
                    <a:pt x="56" y="1"/>
                    <a:pt x="72" y="17"/>
                    <a:pt x="72" y="37"/>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6" name="Freeform 305">
              <a:extLst>
                <a:ext uri="{FF2B5EF4-FFF2-40B4-BE49-F238E27FC236}">
                  <a16:creationId xmlns:a16="http://schemas.microsoft.com/office/drawing/2014/main" id="{F96D1B15-02B4-52D6-3718-DD7E89DF6EC5}"/>
                </a:ext>
              </a:extLst>
            </p:cNvPr>
            <p:cNvSpPr>
              <a:spLocks noEditPoints="1"/>
            </p:cNvSpPr>
            <p:nvPr/>
          </p:nvSpPr>
          <p:spPr bwMode="auto">
            <a:xfrm>
              <a:off x="2883" y="2500"/>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7" y="71"/>
                    <a:pt x="2" y="55"/>
                    <a:pt x="2" y="36"/>
                  </a:cubicBezTo>
                  <a:cubicBezTo>
                    <a:pt x="2" y="17"/>
                    <a:pt x="17" y="1"/>
                    <a:pt x="37" y="1"/>
                  </a:cubicBezTo>
                  <a:cubicBezTo>
                    <a:pt x="56" y="1"/>
                    <a:pt x="71" y="17"/>
                    <a:pt x="71" y="36"/>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7" name="Freeform 306">
              <a:extLst>
                <a:ext uri="{FF2B5EF4-FFF2-40B4-BE49-F238E27FC236}">
                  <a16:creationId xmlns:a16="http://schemas.microsoft.com/office/drawing/2014/main" id="{DD2C1CE1-D29E-9F1D-F614-887B3C12B68B}"/>
                </a:ext>
              </a:extLst>
            </p:cNvPr>
            <p:cNvSpPr>
              <a:spLocks noEditPoints="1"/>
            </p:cNvSpPr>
            <p:nvPr/>
          </p:nvSpPr>
          <p:spPr bwMode="auto">
            <a:xfrm>
              <a:off x="2888" y="2500"/>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6"/>
                    <a:pt x="16" y="71"/>
                    <a:pt x="36" y="71"/>
                  </a:cubicBezTo>
                  <a:cubicBezTo>
                    <a:pt x="55" y="71"/>
                    <a:pt x="71" y="56"/>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8" name="Freeform 307">
              <a:extLst>
                <a:ext uri="{FF2B5EF4-FFF2-40B4-BE49-F238E27FC236}">
                  <a16:creationId xmlns:a16="http://schemas.microsoft.com/office/drawing/2014/main" id="{A8B2BDBD-3B03-209E-9595-C4FB08B81350}"/>
                </a:ext>
              </a:extLst>
            </p:cNvPr>
            <p:cNvSpPr>
              <a:spLocks noEditPoints="1"/>
            </p:cNvSpPr>
            <p:nvPr/>
          </p:nvSpPr>
          <p:spPr bwMode="auto">
            <a:xfrm>
              <a:off x="2894" y="2506"/>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5" y="0"/>
                    <a:pt x="0" y="16"/>
                    <a:pt x="0" y="35"/>
                  </a:cubicBezTo>
                  <a:cubicBezTo>
                    <a:pt x="0" y="54"/>
                    <a:pt x="15"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69" name="Freeform 308">
              <a:extLst>
                <a:ext uri="{FF2B5EF4-FFF2-40B4-BE49-F238E27FC236}">
                  <a16:creationId xmlns:a16="http://schemas.microsoft.com/office/drawing/2014/main" id="{A3D23899-FEB5-9DE4-7370-D4508AABF9ED}"/>
                </a:ext>
              </a:extLst>
            </p:cNvPr>
            <p:cNvSpPr>
              <a:spLocks noEditPoints="1"/>
            </p:cNvSpPr>
            <p:nvPr/>
          </p:nvSpPr>
          <p:spPr bwMode="auto">
            <a:xfrm>
              <a:off x="2900" y="2511"/>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2"/>
                    <a:pt x="34" y="2"/>
                  </a:cubicBezTo>
                  <a:cubicBezTo>
                    <a:pt x="52" y="2"/>
                    <a:pt x="66" y="16"/>
                    <a:pt x="66" y="34"/>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0" name="Freeform 309">
              <a:extLst>
                <a:ext uri="{FF2B5EF4-FFF2-40B4-BE49-F238E27FC236}">
                  <a16:creationId xmlns:a16="http://schemas.microsoft.com/office/drawing/2014/main" id="{8A95C494-7888-6740-80F4-DB1FF653EF25}"/>
                </a:ext>
              </a:extLst>
            </p:cNvPr>
            <p:cNvSpPr>
              <a:spLocks noEditPoints="1"/>
            </p:cNvSpPr>
            <p:nvPr/>
          </p:nvSpPr>
          <p:spPr bwMode="auto">
            <a:xfrm>
              <a:off x="2905" y="2517"/>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1" name="Freeform 310">
              <a:extLst>
                <a:ext uri="{FF2B5EF4-FFF2-40B4-BE49-F238E27FC236}">
                  <a16:creationId xmlns:a16="http://schemas.microsoft.com/office/drawing/2014/main" id="{948090B5-80F9-416C-AEE2-3129A0F66995}"/>
                </a:ext>
              </a:extLst>
            </p:cNvPr>
            <p:cNvSpPr>
              <a:spLocks noEditPoints="1"/>
            </p:cNvSpPr>
            <p:nvPr/>
          </p:nvSpPr>
          <p:spPr bwMode="auto">
            <a:xfrm>
              <a:off x="2905" y="2523"/>
              <a:ext cx="364" cy="357"/>
            </a:xfrm>
            <a:custGeom>
              <a:avLst/>
              <a:gdLst>
                <a:gd name="T0" fmla="*/ 65 w 65"/>
                <a:gd name="T1" fmla="*/ 32 h 64"/>
                <a:gd name="T2" fmla="*/ 33 w 65"/>
                <a:gd name="T3" fmla="*/ 0 h 64"/>
                <a:gd name="T4" fmla="*/ 0 w 65"/>
                <a:gd name="T5" fmla="*/ 32 h 64"/>
                <a:gd name="T6" fmla="*/ 33 w 65"/>
                <a:gd name="T7" fmla="*/ 64 h 64"/>
                <a:gd name="T8" fmla="*/ 65 w 65"/>
                <a:gd name="T9" fmla="*/ 32 h 64"/>
                <a:gd name="T10" fmla="*/ 63 w 65"/>
                <a:gd name="T11" fmla="*/ 32 h 64"/>
                <a:gd name="T12" fmla="*/ 33 w 65"/>
                <a:gd name="T13" fmla="*/ 63 h 64"/>
                <a:gd name="T14" fmla="*/ 2 w 65"/>
                <a:gd name="T15" fmla="*/ 32 h 64"/>
                <a:gd name="T16" fmla="*/ 33 w 65"/>
                <a:gd name="T17" fmla="*/ 1 h 64"/>
                <a:gd name="T18" fmla="*/ 63 w 65"/>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65" y="32"/>
                  </a:moveTo>
                  <a:cubicBezTo>
                    <a:pt x="65" y="14"/>
                    <a:pt x="51" y="0"/>
                    <a:pt x="33" y="0"/>
                  </a:cubicBezTo>
                  <a:cubicBezTo>
                    <a:pt x="15" y="0"/>
                    <a:pt x="0" y="14"/>
                    <a:pt x="0" y="32"/>
                  </a:cubicBezTo>
                  <a:cubicBezTo>
                    <a:pt x="0" y="50"/>
                    <a:pt x="15" y="64"/>
                    <a:pt x="33" y="64"/>
                  </a:cubicBezTo>
                  <a:cubicBezTo>
                    <a:pt x="51" y="64"/>
                    <a:pt x="65" y="50"/>
                    <a:pt x="65" y="32"/>
                  </a:cubicBezTo>
                  <a:close/>
                  <a:moveTo>
                    <a:pt x="63" y="32"/>
                  </a:moveTo>
                  <a:cubicBezTo>
                    <a:pt x="63" y="49"/>
                    <a:pt x="50" y="63"/>
                    <a:pt x="33" y="63"/>
                  </a:cubicBezTo>
                  <a:cubicBezTo>
                    <a:pt x="16" y="63"/>
                    <a:pt x="2" y="49"/>
                    <a:pt x="2" y="32"/>
                  </a:cubicBezTo>
                  <a:cubicBezTo>
                    <a:pt x="2" y="15"/>
                    <a:pt x="16" y="1"/>
                    <a:pt x="33" y="1"/>
                  </a:cubicBezTo>
                  <a:cubicBezTo>
                    <a:pt x="50" y="1"/>
                    <a:pt x="63" y="15"/>
                    <a:pt x="63" y="32"/>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2" name="Freeform 311">
              <a:extLst>
                <a:ext uri="{FF2B5EF4-FFF2-40B4-BE49-F238E27FC236}">
                  <a16:creationId xmlns:a16="http://schemas.microsoft.com/office/drawing/2014/main" id="{89705AB7-BDD0-AD0D-6A4C-EDC4AEBC2236}"/>
                </a:ext>
              </a:extLst>
            </p:cNvPr>
            <p:cNvSpPr>
              <a:spLocks noEditPoints="1"/>
            </p:cNvSpPr>
            <p:nvPr/>
          </p:nvSpPr>
          <p:spPr bwMode="auto">
            <a:xfrm>
              <a:off x="2911" y="2523"/>
              <a:ext cx="352" cy="352"/>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3" name="Freeform 312">
              <a:extLst>
                <a:ext uri="{FF2B5EF4-FFF2-40B4-BE49-F238E27FC236}">
                  <a16:creationId xmlns:a16="http://schemas.microsoft.com/office/drawing/2014/main" id="{CDDE5FFA-6845-3504-29D3-D0C52F69531C}"/>
                </a:ext>
              </a:extLst>
            </p:cNvPr>
            <p:cNvSpPr>
              <a:spLocks noEditPoints="1"/>
            </p:cNvSpPr>
            <p:nvPr/>
          </p:nvSpPr>
          <p:spPr bwMode="auto">
            <a:xfrm>
              <a:off x="2916" y="2528"/>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1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1" y="47"/>
                    <a:pt x="1" y="31"/>
                  </a:cubicBezTo>
                  <a:cubicBezTo>
                    <a:pt x="1" y="15"/>
                    <a:pt x="15" y="2"/>
                    <a:pt x="31" y="2"/>
                  </a:cubicBezTo>
                  <a:cubicBezTo>
                    <a:pt x="47" y="2"/>
                    <a:pt x="60" y="15"/>
                    <a:pt x="60" y="31"/>
                  </a:cubicBezTo>
                  <a:close/>
                </a:path>
              </a:pathLst>
            </a:custGeom>
            <a:solidFill>
              <a:srgbClr val="F4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4" name="Freeform 313">
              <a:extLst>
                <a:ext uri="{FF2B5EF4-FFF2-40B4-BE49-F238E27FC236}">
                  <a16:creationId xmlns:a16="http://schemas.microsoft.com/office/drawing/2014/main" id="{78A07AD4-05CE-B67D-E13C-A8243E2F8359}"/>
                </a:ext>
              </a:extLst>
            </p:cNvPr>
            <p:cNvSpPr>
              <a:spLocks noEditPoints="1"/>
            </p:cNvSpPr>
            <p:nvPr/>
          </p:nvSpPr>
          <p:spPr bwMode="auto">
            <a:xfrm>
              <a:off x="2922" y="2534"/>
              <a:ext cx="335"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5" name="Freeform 314">
              <a:extLst>
                <a:ext uri="{FF2B5EF4-FFF2-40B4-BE49-F238E27FC236}">
                  <a16:creationId xmlns:a16="http://schemas.microsoft.com/office/drawing/2014/main" id="{B8C9B978-961F-23CD-7336-D26D5E3E0BD0}"/>
                </a:ext>
              </a:extLst>
            </p:cNvPr>
            <p:cNvSpPr>
              <a:spLocks noEditPoints="1"/>
            </p:cNvSpPr>
            <p:nvPr/>
          </p:nvSpPr>
          <p:spPr bwMode="auto">
            <a:xfrm>
              <a:off x="2922" y="2539"/>
              <a:ext cx="330" cy="325"/>
            </a:xfrm>
            <a:custGeom>
              <a:avLst/>
              <a:gdLst>
                <a:gd name="T0" fmla="*/ 59 w 59"/>
                <a:gd name="T1" fmla="*/ 29 h 58"/>
                <a:gd name="T2" fmla="*/ 30 w 59"/>
                <a:gd name="T3" fmla="*/ 0 h 58"/>
                <a:gd name="T4" fmla="*/ 0 w 59"/>
                <a:gd name="T5" fmla="*/ 29 h 58"/>
                <a:gd name="T6" fmla="*/ 30 w 59"/>
                <a:gd name="T7" fmla="*/ 58 h 58"/>
                <a:gd name="T8" fmla="*/ 59 w 59"/>
                <a:gd name="T9" fmla="*/ 29 h 58"/>
                <a:gd name="T10" fmla="*/ 57 w 59"/>
                <a:gd name="T11" fmla="*/ 29 h 58"/>
                <a:gd name="T12" fmla="*/ 30 w 59"/>
                <a:gd name="T13" fmla="*/ 57 h 58"/>
                <a:gd name="T14" fmla="*/ 2 w 59"/>
                <a:gd name="T15" fmla="*/ 29 h 58"/>
                <a:gd name="T16" fmla="*/ 30 w 59"/>
                <a:gd name="T17" fmla="*/ 1 h 58"/>
                <a:gd name="T18" fmla="*/ 57 w 59"/>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59" y="29"/>
                  </a:moveTo>
                  <a:cubicBezTo>
                    <a:pt x="59" y="13"/>
                    <a:pt x="46" y="0"/>
                    <a:pt x="30" y="0"/>
                  </a:cubicBezTo>
                  <a:cubicBezTo>
                    <a:pt x="14" y="0"/>
                    <a:pt x="0" y="13"/>
                    <a:pt x="0" y="29"/>
                  </a:cubicBezTo>
                  <a:cubicBezTo>
                    <a:pt x="0" y="45"/>
                    <a:pt x="14" y="58"/>
                    <a:pt x="30" y="58"/>
                  </a:cubicBezTo>
                  <a:cubicBezTo>
                    <a:pt x="46" y="58"/>
                    <a:pt x="59" y="45"/>
                    <a:pt x="59" y="29"/>
                  </a:cubicBezTo>
                  <a:close/>
                  <a:moveTo>
                    <a:pt x="57" y="29"/>
                  </a:moveTo>
                  <a:cubicBezTo>
                    <a:pt x="57" y="44"/>
                    <a:pt x="45" y="57"/>
                    <a:pt x="30" y="57"/>
                  </a:cubicBezTo>
                  <a:cubicBezTo>
                    <a:pt x="14" y="57"/>
                    <a:pt x="2" y="44"/>
                    <a:pt x="2" y="29"/>
                  </a:cubicBezTo>
                  <a:cubicBezTo>
                    <a:pt x="2" y="14"/>
                    <a:pt x="14" y="1"/>
                    <a:pt x="30" y="1"/>
                  </a:cubicBezTo>
                  <a:cubicBezTo>
                    <a:pt x="45" y="1"/>
                    <a:pt x="57" y="14"/>
                    <a:pt x="57" y="29"/>
                  </a:cubicBezTo>
                  <a:close/>
                </a:path>
              </a:pathLst>
            </a:custGeom>
            <a:solidFill>
              <a:srgbClr val="F3D4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6" name="Freeform 315">
              <a:extLst>
                <a:ext uri="{FF2B5EF4-FFF2-40B4-BE49-F238E27FC236}">
                  <a16:creationId xmlns:a16="http://schemas.microsoft.com/office/drawing/2014/main" id="{0CB3FDDE-CA8D-F4DF-1238-D09E977B0B64}"/>
                </a:ext>
              </a:extLst>
            </p:cNvPr>
            <p:cNvSpPr>
              <a:spLocks noEditPoints="1"/>
            </p:cNvSpPr>
            <p:nvPr/>
          </p:nvSpPr>
          <p:spPr bwMode="auto">
            <a:xfrm>
              <a:off x="2927" y="2539"/>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5 w 57"/>
                <a:gd name="T11" fmla="*/ 29 h 57"/>
                <a:gd name="T12" fmla="*/ 29 w 57"/>
                <a:gd name="T13" fmla="*/ 56 h 57"/>
                <a:gd name="T14" fmla="*/ 2 w 57"/>
                <a:gd name="T15" fmla="*/ 29 h 57"/>
                <a:gd name="T16" fmla="*/ 29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5" y="29"/>
                  </a:moveTo>
                  <a:cubicBezTo>
                    <a:pt x="55" y="44"/>
                    <a:pt x="43" y="56"/>
                    <a:pt x="29" y="56"/>
                  </a:cubicBezTo>
                  <a:cubicBezTo>
                    <a:pt x="14" y="56"/>
                    <a:pt x="2" y="44"/>
                    <a:pt x="2" y="29"/>
                  </a:cubicBezTo>
                  <a:cubicBezTo>
                    <a:pt x="2" y="14"/>
                    <a:pt x="14" y="2"/>
                    <a:pt x="29" y="2"/>
                  </a:cubicBezTo>
                  <a:cubicBezTo>
                    <a:pt x="43" y="2"/>
                    <a:pt x="55" y="14"/>
                    <a:pt x="55" y="29"/>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nvGrpSpPr>
            <p:cNvPr id="1277" name="Group 316">
              <a:extLst>
                <a:ext uri="{FF2B5EF4-FFF2-40B4-BE49-F238E27FC236}">
                  <a16:creationId xmlns:a16="http://schemas.microsoft.com/office/drawing/2014/main" id="{7EE5DC9C-336C-F248-6558-F1B39C348517}"/>
                </a:ext>
              </a:extLst>
            </p:cNvPr>
            <p:cNvGrpSpPr>
              <a:grpSpLocks/>
            </p:cNvGrpSpPr>
            <p:nvPr/>
          </p:nvGrpSpPr>
          <p:grpSpPr bwMode="auto">
            <a:xfrm>
              <a:off x="2933" y="2411"/>
              <a:ext cx="951" cy="1532"/>
              <a:chOff x="2933" y="2411"/>
              <a:chExt cx="951" cy="1532"/>
            </a:xfrm>
          </p:grpSpPr>
          <p:sp>
            <p:nvSpPr>
              <p:cNvPr id="1335" name="Freeform 317">
                <a:extLst>
                  <a:ext uri="{FF2B5EF4-FFF2-40B4-BE49-F238E27FC236}">
                    <a16:creationId xmlns:a16="http://schemas.microsoft.com/office/drawing/2014/main" id="{747D887D-3895-AEEC-5A8C-4B646B22C2AD}"/>
                  </a:ext>
                </a:extLst>
              </p:cNvPr>
              <p:cNvSpPr>
                <a:spLocks noEditPoints="1"/>
              </p:cNvSpPr>
              <p:nvPr/>
            </p:nvSpPr>
            <p:spPr bwMode="auto">
              <a:xfrm>
                <a:off x="2933" y="2545"/>
                <a:ext cx="308" cy="313"/>
              </a:xfrm>
              <a:custGeom>
                <a:avLst/>
                <a:gdLst>
                  <a:gd name="T0" fmla="*/ 55 w 55"/>
                  <a:gd name="T1" fmla="*/ 28 h 56"/>
                  <a:gd name="T2" fmla="*/ 28 w 55"/>
                  <a:gd name="T3" fmla="*/ 0 h 56"/>
                  <a:gd name="T4" fmla="*/ 0 w 55"/>
                  <a:gd name="T5" fmla="*/ 28 h 56"/>
                  <a:gd name="T6" fmla="*/ 28 w 55"/>
                  <a:gd name="T7" fmla="*/ 56 h 56"/>
                  <a:gd name="T8" fmla="*/ 55 w 55"/>
                  <a:gd name="T9" fmla="*/ 28 h 56"/>
                  <a:gd name="T10" fmla="*/ 54 w 55"/>
                  <a:gd name="T11" fmla="*/ 28 h 56"/>
                  <a:gd name="T12" fmla="*/ 28 w 55"/>
                  <a:gd name="T13" fmla="*/ 54 h 56"/>
                  <a:gd name="T14" fmla="*/ 2 w 55"/>
                  <a:gd name="T15" fmla="*/ 28 h 56"/>
                  <a:gd name="T16" fmla="*/ 28 w 55"/>
                  <a:gd name="T17" fmla="*/ 2 h 56"/>
                  <a:gd name="T18" fmla="*/ 54 w 55"/>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55" y="28"/>
                    </a:moveTo>
                    <a:cubicBezTo>
                      <a:pt x="55" y="13"/>
                      <a:pt x="43" y="0"/>
                      <a:pt x="28" y="0"/>
                    </a:cubicBezTo>
                    <a:cubicBezTo>
                      <a:pt x="12" y="0"/>
                      <a:pt x="0" y="13"/>
                      <a:pt x="0" y="28"/>
                    </a:cubicBezTo>
                    <a:cubicBezTo>
                      <a:pt x="0" y="43"/>
                      <a:pt x="12" y="56"/>
                      <a:pt x="28" y="56"/>
                    </a:cubicBezTo>
                    <a:cubicBezTo>
                      <a:pt x="43" y="56"/>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6" name="Freeform 318">
                <a:extLst>
                  <a:ext uri="{FF2B5EF4-FFF2-40B4-BE49-F238E27FC236}">
                    <a16:creationId xmlns:a16="http://schemas.microsoft.com/office/drawing/2014/main" id="{CED9F498-2E38-DB92-7152-27BE757EE827}"/>
                  </a:ext>
                </a:extLst>
              </p:cNvPr>
              <p:cNvSpPr>
                <a:spLocks noEditPoints="1"/>
              </p:cNvSpPr>
              <p:nvPr/>
            </p:nvSpPr>
            <p:spPr bwMode="auto">
              <a:xfrm>
                <a:off x="2939" y="2551"/>
                <a:ext cx="296" cy="301"/>
              </a:xfrm>
              <a:custGeom>
                <a:avLst/>
                <a:gdLst>
                  <a:gd name="T0" fmla="*/ 53 w 53"/>
                  <a:gd name="T1" fmla="*/ 27 h 54"/>
                  <a:gd name="T2" fmla="*/ 27 w 53"/>
                  <a:gd name="T3" fmla="*/ 0 h 54"/>
                  <a:gd name="T4" fmla="*/ 0 w 53"/>
                  <a:gd name="T5" fmla="*/ 27 h 54"/>
                  <a:gd name="T6" fmla="*/ 27 w 53"/>
                  <a:gd name="T7" fmla="*/ 54 h 54"/>
                  <a:gd name="T8" fmla="*/ 53 w 53"/>
                  <a:gd name="T9" fmla="*/ 27 h 54"/>
                  <a:gd name="T10" fmla="*/ 52 w 53"/>
                  <a:gd name="T11" fmla="*/ 27 h 54"/>
                  <a:gd name="T12" fmla="*/ 27 w 53"/>
                  <a:gd name="T13" fmla="*/ 52 h 54"/>
                  <a:gd name="T14" fmla="*/ 1 w 53"/>
                  <a:gd name="T15" fmla="*/ 27 h 54"/>
                  <a:gd name="T16" fmla="*/ 27 w 53"/>
                  <a:gd name="T17" fmla="*/ 2 h 54"/>
                  <a:gd name="T18" fmla="*/ 52 w 53"/>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3" y="27"/>
                    </a:moveTo>
                    <a:cubicBezTo>
                      <a:pt x="53" y="12"/>
                      <a:pt x="41" y="0"/>
                      <a:pt x="27" y="0"/>
                    </a:cubicBezTo>
                    <a:cubicBezTo>
                      <a:pt x="12" y="0"/>
                      <a:pt x="0" y="12"/>
                      <a:pt x="0" y="27"/>
                    </a:cubicBezTo>
                    <a:cubicBezTo>
                      <a:pt x="0" y="42"/>
                      <a:pt x="12" y="54"/>
                      <a:pt x="27" y="54"/>
                    </a:cubicBezTo>
                    <a:cubicBezTo>
                      <a:pt x="41" y="54"/>
                      <a:pt x="53" y="42"/>
                      <a:pt x="53" y="27"/>
                    </a:cubicBezTo>
                    <a:close/>
                    <a:moveTo>
                      <a:pt x="52" y="27"/>
                    </a:moveTo>
                    <a:cubicBezTo>
                      <a:pt x="52" y="41"/>
                      <a:pt x="41" y="52"/>
                      <a:pt x="27" y="52"/>
                    </a:cubicBezTo>
                    <a:cubicBezTo>
                      <a:pt x="13" y="52"/>
                      <a:pt x="1" y="41"/>
                      <a:pt x="1" y="27"/>
                    </a:cubicBezTo>
                    <a:cubicBezTo>
                      <a:pt x="1" y="13"/>
                      <a:pt x="13" y="2"/>
                      <a:pt x="27" y="2"/>
                    </a:cubicBezTo>
                    <a:cubicBezTo>
                      <a:pt x="41" y="2"/>
                      <a:pt x="52" y="13"/>
                      <a:pt x="52" y="27"/>
                    </a:cubicBezTo>
                    <a:close/>
                  </a:path>
                </a:pathLst>
              </a:custGeom>
              <a:solidFill>
                <a:srgbClr val="F3D8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7" name="Freeform 319">
                <a:extLst>
                  <a:ext uri="{FF2B5EF4-FFF2-40B4-BE49-F238E27FC236}">
                    <a16:creationId xmlns:a16="http://schemas.microsoft.com/office/drawing/2014/main" id="{EEC5B95F-A719-B3AA-E48B-E0E84105ACAB}"/>
                  </a:ext>
                </a:extLst>
              </p:cNvPr>
              <p:cNvSpPr>
                <a:spLocks noEditPoints="1"/>
              </p:cNvSpPr>
              <p:nvPr/>
            </p:nvSpPr>
            <p:spPr bwMode="auto">
              <a:xfrm>
                <a:off x="2944" y="2556"/>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9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8" name="Freeform 320">
                <a:extLst>
                  <a:ext uri="{FF2B5EF4-FFF2-40B4-BE49-F238E27FC236}">
                    <a16:creationId xmlns:a16="http://schemas.microsoft.com/office/drawing/2014/main" id="{5FF3C1E0-44B9-D721-3F37-51581D3EFE2F}"/>
                  </a:ext>
                </a:extLst>
              </p:cNvPr>
              <p:cNvSpPr>
                <a:spLocks noEditPoints="1"/>
              </p:cNvSpPr>
              <p:nvPr/>
            </p:nvSpPr>
            <p:spPr bwMode="auto">
              <a:xfrm>
                <a:off x="2944" y="2562"/>
                <a:ext cx="285" cy="279"/>
              </a:xfrm>
              <a:custGeom>
                <a:avLst/>
                <a:gdLst>
                  <a:gd name="T0" fmla="*/ 51 w 51"/>
                  <a:gd name="T1" fmla="*/ 25 h 50"/>
                  <a:gd name="T2" fmla="*/ 26 w 51"/>
                  <a:gd name="T3" fmla="*/ 0 h 50"/>
                  <a:gd name="T4" fmla="*/ 0 w 51"/>
                  <a:gd name="T5" fmla="*/ 25 h 50"/>
                  <a:gd name="T6" fmla="*/ 26 w 51"/>
                  <a:gd name="T7" fmla="*/ 50 h 50"/>
                  <a:gd name="T8" fmla="*/ 51 w 51"/>
                  <a:gd name="T9" fmla="*/ 25 h 50"/>
                  <a:gd name="T10" fmla="*/ 49 w 51"/>
                  <a:gd name="T11" fmla="*/ 25 h 50"/>
                  <a:gd name="T12" fmla="*/ 26 w 51"/>
                  <a:gd name="T13" fmla="*/ 49 h 50"/>
                  <a:gd name="T14" fmla="*/ 2 w 51"/>
                  <a:gd name="T15" fmla="*/ 25 h 50"/>
                  <a:gd name="T16" fmla="*/ 26 w 51"/>
                  <a:gd name="T17" fmla="*/ 1 h 50"/>
                  <a:gd name="T18" fmla="*/ 49 w 51"/>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0">
                    <a:moveTo>
                      <a:pt x="51" y="25"/>
                    </a:moveTo>
                    <a:cubicBezTo>
                      <a:pt x="51" y="11"/>
                      <a:pt x="40" y="0"/>
                      <a:pt x="26" y="0"/>
                    </a:cubicBezTo>
                    <a:cubicBezTo>
                      <a:pt x="12" y="0"/>
                      <a:pt x="0" y="11"/>
                      <a:pt x="0" y="25"/>
                    </a:cubicBezTo>
                    <a:cubicBezTo>
                      <a:pt x="0" y="39"/>
                      <a:pt x="12" y="50"/>
                      <a:pt x="26" y="50"/>
                    </a:cubicBezTo>
                    <a:cubicBezTo>
                      <a:pt x="40" y="50"/>
                      <a:pt x="51" y="39"/>
                      <a:pt x="51" y="25"/>
                    </a:cubicBezTo>
                    <a:close/>
                    <a:moveTo>
                      <a:pt x="49" y="25"/>
                    </a:moveTo>
                    <a:cubicBezTo>
                      <a:pt x="49" y="38"/>
                      <a:pt x="39" y="49"/>
                      <a:pt x="26" y="49"/>
                    </a:cubicBezTo>
                    <a:cubicBezTo>
                      <a:pt x="13" y="49"/>
                      <a:pt x="2" y="38"/>
                      <a:pt x="2" y="25"/>
                    </a:cubicBezTo>
                    <a:cubicBezTo>
                      <a:pt x="2" y="12"/>
                      <a:pt x="13" y="1"/>
                      <a:pt x="26" y="1"/>
                    </a:cubicBezTo>
                    <a:cubicBezTo>
                      <a:pt x="39" y="1"/>
                      <a:pt x="49" y="12"/>
                      <a:pt x="49" y="25"/>
                    </a:cubicBezTo>
                    <a:close/>
                  </a:path>
                </a:pathLst>
              </a:custGeom>
              <a:solidFill>
                <a:srgbClr val="F2DA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9" name="Freeform 321">
                <a:extLst>
                  <a:ext uri="{FF2B5EF4-FFF2-40B4-BE49-F238E27FC236}">
                    <a16:creationId xmlns:a16="http://schemas.microsoft.com/office/drawing/2014/main" id="{C432AD40-7081-4011-4CC3-313C236F22DC}"/>
                  </a:ext>
                </a:extLst>
              </p:cNvPr>
              <p:cNvSpPr>
                <a:spLocks noEditPoints="1"/>
              </p:cNvSpPr>
              <p:nvPr/>
            </p:nvSpPr>
            <p:spPr bwMode="auto">
              <a:xfrm>
                <a:off x="2950" y="2562"/>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8"/>
                      <a:pt x="37" y="48"/>
                      <a:pt x="25" y="48"/>
                    </a:cubicBezTo>
                    <a:cubicBezTo>
                      <a:pt x="12" y="48"/>
                      <a:pt x="2" y="38"/>
                      <a:pt x="2" y="25"/>
                    </a:cubicBezTo>
                    <a:cubicBezTo>
                      <a:pt x="2" y="12"/>
                      <a:pt x="12" y="2"/>
                      <a:pt x="25" y="2"/>
                    </a:cubicBezTo>
                    <a:cubicBezTo>
                      <a:pt x="37" y="2"/>
                      <a:pt x="48" y="12"/>
                      <a:pt x="48" y="25"/>
                    </a:cubicBezTo>
                    <a:close/>
                  </a:path>
                </a:pathLst>
              </a:custGeom>
              <a:solidFill>
                <a:srgbClr val="F2DB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0" name="Freeform 322">
                <a:extLst>
                  <a:ext uri="{FF2B5EF4-FFF2-40B4-BE49-F238E27FC236}">
                    <a16:creationId xmlns:a16="http://schemas.microsoft.com/office/drawing/2014/main" id="{55074865-A64A-BBE4-E2DD-348606ED7961}"/>
                  </a:ext>
                </a:extLst>
              </p:cNvPr>
              <p:cNvSpPr>
                <a:spLocks noEditPoints="1"/>
              </p:cNvSpPr>
              <p:nvPr/>
            </p:nvSpPr>
            <p:spPr bwMode="auto">
              <a:xfrm>
                <a:off x="2955" y="2567"/>
                <a:ext cx="263" cy="269"/>
              </a:xfrm>
              <a:custGeom>
                <a:avLst/>
                <a:gdLst>
                  <a:gd name="T0" fmla="*/ 47 w 47"/>
                  <a:gd name="T1" fmla="*/ 24 h 48"/>
                  <a:gd name="T2" fmla="*/ 24 w 47"/>
                  <a:gd name="T3" fmla="*/ 0 h 48"/>
                  <a:gd name="T4" fmla="*/ 0 w 47"/>
                  <a:gd name="T5" fmla="*/ 24 h 48"/>
                  <a:gd name="T6" fmla="*/ 24 w 47"/>
                  <a:gd name="T7" fmla="*/ 48 h 48"/>
                  <a:gd name="T8" fmla="*/ 47 w 47"/>
                  <a:gd name="T9" fmla="*/ 24 h 48"/>
                  <a:gd name="T10" fmla="*/ 46 w 47"/>
                  <a:gd name="T11" fmla="*/ 24 h 48"/>
                  <a:gd name="T12" fmla="*/ 24 w 47"/>
                  <a:gd name="T13" fmla="*/ 46 h 48"/>
                  <a:gd name="T14" fmla="*/ 2 w 47"/>
                  <a:gd name="T15" fmla="*/ 24 h 48"/>
                  <a:gd name="T16" fmla="*/ 24 w 47"/>
                  <a:gd name="T17" fmla="*/ 2 h 48"/>
                  <a:gd name="T18" fmla="*/ 46 w 4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47" y="24"/>
                    </a:moveTo>
                    <a:cubicBezTo>
                      <a:pt x="47" y="11"/>
                      <a:pt x="37" y="0"/>
                      <a:pt x="24" y="0"/>
                    </a:cubicBezTo>
                    <a:cubicBezTo>
                      <a:pt x="11" y="0"/>
                      <a:pt x="0" y="11"/>
                      <a:pt x="0" y="24"/>
                    </a:cubicBezTo>
                    <a:cubicBezTo>
                      <a:pt x="0" y="37"/>
                      <a:pt x="11" y="48"/>
                      <a:pt x="24" y="48"/>
                    </a:cubicBezTo>
                    <a:cubicBezTo>
                      <a:pt x="37" y="48"/>
                      <a:pt x="47" y="37"/>
                      <a:pt x="47" y="24"/>
                    </a:cubicBezTo>
                    <a:close/>
                    <a:moveTo>
                      <a:pt x="46" y="24"/>
                    </a:moveTo>
                    <a:cubicBezTo>
                      <a:pt x="46" y="36"/>
                      <a:pt x="36" y="46"/>
                      <a:pt x="24" y="46"/>
                    </a:cubicBezTo>
                    <a:cubicBezTo>
                      <a:pt x="11" y="46"/>
                      <a:pt x="2" y="36"/>
                      <a:pt x="2" y="24"/>
                    </a:cubicBezTo>
                    <a:cubicBezTo>
                      <a:pt x="2" y="12"/>
                      <a:pt x="11" y="2"/>
                      <a:pt x="24" y="2"/>
                    </a:cubicBezTo>
                    <a:cubicBezTo>
                      <a:pt x="36" y="2"/>
                      <a:pt x="46" y="12"/>
                      <a:pt x="46" y="24"/>
                    </a:cubicBezTo>
                    <a:close/>
                  </a:path>
                </a:pathLst>
              </a:custGeom>
              <a:solidFill>
                <a:srgbClr val="F2D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1" name="Freeform 323">
                <a:extLst>
                  <a:ext uri="{FF2B5EF4-FFF2-40B4-BE49-F238E27FC236}">
                    <a16:creationId xmlns:a16="http://schemas.microsoft.com/office/drawing/2014/main" id="{01D687EB-9B2E-6551-5B0F-5F72CA9B2827}"/>
                  </a:ext>
                </a:extLst>
              </p:cNvPr>
              <p:cNvSpPr>
                <a:spLocks noEditPoints="1"/>
              </p:cNvSpPr>
              <p:nvPr/>
            </p:nvSpPr>
            <p:spPr bwMode="auto">
              <a:xfrm>
                <a:off x="2961" y="2573"/>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6"/>
                      <a:pt x="10" y="46"/>
                      <a:pt x="23" y="46"/>
                    </a:cubicBezTo>
                    <a:cubicBezTo>
                      <a:pt x="35" y="46"/>
                      <a:pt x="46" y="36"/>
                      <a:pt x="46" y="23"/>
                    </a:cubicBezTo>
                    <a:close/>
                    <a:moveTo>
                      <a:pt x="44" y="23"/>
                    </a:moveTo>
                    <a:cubicBezTo>
                      <a:pt x="44" y="35"/>
                      <a:pt x="34" y="44"/>
                      <a:pt x="23" y="44"/>
                    </a:cubicBezTo>
                    <a:cubicBezTo>
                      <a:pt x="11" y="44"/>
                      <a:pt x="1" y="35"/>
                      <a:pt x="1" y="23"/>
                    </a:cubicBezTo>
                    <a:cubicBezTo>
                      <a:pt x="1" y="11"/>
                      <a:pt x="11" y="2"/>
                      <a:pt x="23" y="2"/>
                    </a:cubicBezTo>
                    <a:cubicBezTo>
                      <a:pt x="34" y="2"/>
                      <a:pt x="44" y="11"/>
                      <a:pt x="44" y="23"/>
                    </a:cubicBezTo>
                    <a:close/>
                  </a:path>
                </a:pathLst>
              </a:custGeom>
              <a:solidFill>
                <a:srgbClr val="F1D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2" name="Freeform 324">
                <a:extLst>
                  <a:ext uri="{FF2B5EF4-FFF2-40B4-BE49-F238E27FC236}">
                    <a16:creationId xmlns:a16="http://schemas.microsoft.com/office/drawing/2014/main" id="{D509BB71-609E-4338-8A28-22DA87A63D59}"/>
                  </a:ext>
                </a:extLst>
              </p:cNvPr>
              <p:cNvSpPr>
                <a:spLocks noEditPoints="1"/>
              </p:cNvSpPr>
              <p:nvPr/>
            </p:nvSpPr>
            <p:spPr bwMode="auto">
              <a:xfrm>
                <a:off x="2967" y="2579"/>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9" y="0"/>
                      <a:pt x="0" y="10"/>
                      <a:pt x="0" y="22"/>
                    </a:cubicBezTo>
                    <a:cubicBezTo>
                      <a:pt x="0" y="34"/>
                      <a:pt x="9"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1D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3" name="Freeform 325">
                <a:extLst>
                  <a:ext uri="{FF2B5EF4-FFF2-40B4-BE49-F238E27FC236}">
                    <a16:creationId xmlns:a16="http://schemas.microsoft.com/office/drawing/2014/main" id="{08C61595-52FC-573C-5059-96600C2A4783}"/>
                  </a:ext>
                </a:extLst>
              </p:cNvPr>
              <p:cNvSpPr>
                <a:spLocks noEditPoints="1"/>
              </p:cNvSpPr>
              <p:nvPr/>
            </p:nvSpPr>
            <p:spPr bwMode="auto">
              <a:xfrm>
                <a:off x="2967" y="2584"/>
                <a:ext cx="240"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3" y="0"/>
                      <a:pt x="22" y="0"/>
                    </a:cubicBezTo>
                    <a:cubicBezTo>
                      <a:pt x="10" y="0"/>
                      <a:pt x="0" y="9"/>
                      <a:pt x="0" y="21"/>
                    </a:cubicBezTo>
                    <a:cubicBezTo>
                      <a:pt x="0" y="33"/>
                      <a:pt x="10" y="42"/>
                      <a:pt x="22" y="42"/>
                    </a:cubicBezTo>
                    <a:cubicBezTo>
                      <a:pt x="33"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1DF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4" name="Freeform 326">
                <a:extLst>
                  <a:ext uri="{FF2B5EF4-FFF2-40B4-BE49-F238E27FC236}">
                    <a16:creationId xmlns:a16="http://schemas.microsoft.com/office/drawing/2014/main" id="{F63E68A3-040B-9B10-35AB-6F477C59D820}"/>
                  </a:ext>
                </a:extLst>
              </p:cNvPr>
              <p:cNvSpPr>
                <a:spLocks noEditPoints="1"/>
              </p:cNvSpPr>
              <p:nvPr/>
            </p:nvSpPr>
            <p:spPr bwMode="auto">
              <a:xfrm>
                <a:off x="2972" y="2584"/>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0E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5" name="Freeform 327">
                <a:extLst>
                  <a:ext uri="{FF2B5EF4-FFF2-40B4-BE49-F238E27FC236}">
                    <a16:creationId xmlns:a16="http://schemas.microsoft.com/office/drawing/2014/main" id="{7D7274E2-B8DE-F499-7608-18326BB96E50}"/>
                  </a:ext>
                </a:extLst>
              </p:cNvPr>
              <p:cNvSpPr>
                <a:spLocks noEditPoints="1"/>
              </p:cNvSpPr>
              <p:nvPr/>
            </p:nvSpPr>
            <p:spPr bwMode="auto">
              <a:xfrm>
                <a:off x="2978" y="2590"/>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1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1" y="30"/>
                      <a:pt x="1" y="20"/>
                    </a:cubicBezTo>
                    <a:cubicBezTo>
                      <a:pt x="1" y="10"/>
                      <a:pt x="10" y="2"/>
                      <a:pt x="20" y="2"/>
                    </a:cubicBezTo>
                    <a:cubicBezTo>
                      <a:pt x="30" y="2"/>
                      <a:pt x="38" y="10"/>
                      <a:pt x="38" y="20"/>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6" name="Freeform 328">
                <a:extLst>
                  <a:ext uri="{FF2B5EF4-FFF2-40B4-BE49-F238E27FC236}">
                    <a16:creationId xmlns:a16="http://schemas.microsoft.com/office/drawing/2014/main" id="{D69260DA-CFC8-2D3B-9580-DF2BA731CEE3}"/>
                  </a:ext>
                </a:extLst>
              </p:cNvPr>
              <p:cNvSpPr>
                <a:spLocks noEditPoints="1"/>
              </p:cNvSpPr>
              <p:nvPr/>
            </p:nvSpPr>
            <p:spPr bwMode="auto">
              <a:xfrm>
                <a:off x="2983" y="2595"/>
                <a:ext cx="213"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2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2"/>
                      <a:pt x="19" y="2"/>
                    </a:cubicBezTo>
                    <a:cubicBezTo>
                      <a:pt x="28" y="2"/>
                      <a:pt x="36" y="9"/>
                      <a:pt x="36" y="19"/>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7" name="Freeform 329">
                <a:extLst>
                  <a:ext uri="{FF2B5EF4-FFF2-40B4-BE49-F238E27FC236}">
                    <a16:creationId xmlns:a16="http://schemas.microsoft.com/office/drawing/2014/main" id="{303F66B7-A3BE-03EB-C3DD-6B5E7676022D}"/>
                  </a:ext>
                </a:extLst>
              </p:cNvPr>
              <p:cNvSpPr>
                <a:spLocks noEditPoints="1"/>
              </p:cNvSpPr>
              <p:nvPr/>
            </p:nvSpPr>
            <p:spPr bwMode="auto">
              <a:xfrm>
                <a:off x="2983" y="2601"/>
                <a:ext cx="207" cy="201"/>
              </a:xfrm>
              <a:custGeom>
                <a:avLst/>
                <a:gdLst>
                  <a:gd name="T0" fmla="*/ 37 w 37"/>
                  <a:gd name="T1" fmla="*/ 18 h 36"/>
                  <a:gd name="T2" fmla="*/ 19 w 37"/>
                  <a:gd name="T3" fmla="*/ 0 h 36"/>
                  <a:gd name="T4" fmla="*/ 0 w 37"/>
                  <a:gd name="T5" fmla="*/ 18 h 36"/>
                  <a:gd name="T6" fmla="*/ 19 w 37"/>
                  <a:gd name="T7" fmla="*/ 36 h 36"/>
                  <a:gd name="T8" fmla="*/ 37 w 37"/>
                  <a:gd name="T9" fmla="*/ 18 h 36"/>
                  <a:gd name="T10" fmla="*/ 35 w 37"/>
                  <a:gd name="T11" fmla="*/ 18 h 36"/>
                  <a:gd name="T12" fmla="*/ 19 w 37"/>
                  <a:gd name="T13" fmla="*/ 34 h 36"/>
                  <a:gd name="T14" fmla="*/ 2 w 37"/>
                  <a:gd name="T15" fmla="*/ 18 h 36"/>
                  <a:gd name="T16" fmla="*/ 19 w 37"/>
                  <a:gd name="T17" fmla="*/ 1 h 36"/>
                  <a:gd name="T18" fmla="*/ 35 w 37"/>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37" y="18"/>
                    </a:moveTo>
                    <a:cubicBezTo>
                      <a:pt x="37" y="8"/>
                      <a:pt x="29" y="0"/>
                      <a:pt x="19" y="0"/>
                    </a:cubicBezTo>
                    <a:cubicBezTo>
                      <a:pt x="9" y="0"/>
                      <a:pt x="0" y="8"/>
                      <a:pt x="0" y="18"/>
                    </a:cubicBezTo>
                    <a:cubicBezTo>
                      <a:pt x="0" y="28"/>
                      <a:pt x="9" y="36"/>
                      <a:pt x="19" y="36"/>
                    </a:cubicBezTo>
                    <a:cubicBezTo>
                      <a:pt x="29" y="36"/>
                      <a:pt x="37" y="28"/>
                      <a:pt x="37" y="18"/>
                    </a:cubicBezTo>
                    <a:close/>
                    <a:moveTo>
                      <a:pt x="35" y="18"/>
                    </a:moveTo>
                    <a:cubicBezTo>
                      <a:pt x="35" y="27"/>
                      <a:pt x="28" y="34"/>
                      <a:pt x="19" y="34"/>
                    </a:cubicBezTo>
                    <a:cubicBezTo>
                      <a:pt x="9" y="34"/>
                      <a:pt x="2" y="27"/>
                      <a:pt x="2" y="18"/>
                    </a:cubicBezTo>
                    <a:cubicBezTo>
                      <a:pt x="2" y="9"/>
                      <a:pt x="9" y="1"/>
                      <a:pt x="19" y="1"/>
                    </a:cubicBezTo>
                    <a:cubicBezTo>
                      <a:pt x="28" y="1"/>
                      <a:pt x="35" y="9"/>
                      <a:pt x="35" y="18"/>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8" name="Freeform 330">
                <a:extLst>
                  <a:ext uri="{FF2B5EF4-FFF2-40B4-BE49-F238E27FC236}">
                    <a16:creationId xmlns:a16="http://schemas.microsoft.com/office/drawing/2014/main" id="{28BD9293-864A-0EBB-3C7F-5361AB2646AC}"/>
                  </a:ext>
                </a:extLst>
              </p:cNvPr>
              <p:cNvSpPr>
                <a:spLocks noEditPoints="1"/>
              </p:cNvSpPr>
              <p:nvPr/>
            </p:nvSpPr>
            <p:spPr bwMode="auto">
              <a:xfrm>
                <a:off x="2989" y="2606"/>
                <a:ext cx="196" cy="191"/>
              </a:xfrm>
              <a:custGeom>
                <a:avLst/>
                <a:gdLst>
                  <a:gd name="T0" fmla="*/ 35 w 35"/>
                  <a:gd name="T1" fmla="*/ 17 h 34"/>
                  <a:gd name="T2" fmla="*/ 18 w 35"/>
                  <a:gd name="T3" fmla="*/ 0 h 34"/>
                  <a:gd name="T4" fmla="*/ 0 w 35"/>
                  <a:gd name="T5" fmla="*/ 17 h 34"/>
                  <a:gd name="T6" fmla="*/ 18 w 35"/>
                  <a:gd name="T7" fmla="*/ 34 h 34"/>
                  <a:gd name="T8" fmla="*/ 35 w 35"/>
                  <a:gd name="T9" fmla="*/ 17 h 34"/>
                  <a:gd name="T10" fmla="*/ 33 w 35"/>
                  <a:gd name="T11" fmla="*/ 17 h 34"/>
                  <a:gd name="T12" fmla="*/ 18 w 35"/>
                  <a:gd name="T13" fmla="*/ 33 h 34"/>
                  <a:gd name="T14" fmla="*/ 2 w 35"/>
                  <a:gd name="T15" fmla="*/ 17 h 34"/>
                  <a:gd name="T16" fmla="*/ 18 w 35"/>
                  <a:gd name="T17" fmla="*/ 1 h 34"/>
                  <a:gd name="T18" fmla="*/ 33 w 35"/>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35" y="17"/>
                    </a:moveTo>
                    <a:cubicBezTo>
                      <a:pt x="35" y="7"/>
                      <a:pt x="27" y="0"/>
                      <a:pt x="18" y="0"/>
                    </a:cubicBezTo>
                    <a:cubicBezTo>
                      <a:pt x="8" y="0"/>
                      <a:pt x="0" y="7"/>
                      <a:pt x="0" y="17"/>
                    </a:cubicBezTo>
                    <a:cubicBezTo>
                      <a:pt x="0" y="26"/>
                      <a:pt x="8" y="34"/>
                      <a:pt x="18" y="34"/>
                    </a:cubicBezTo>
                    <a:cubicBezTo>
                      <a:pt x="27" y="34"/>
                      <a:pt x="35" y="26"/>
                      <a:pt x="35" y="17"/>
                    </a:cubicBezTo>
                    <a:close/>
                    <a:moveTo>
                      <a:pt x="33" y="17"/>
                    </a:moveTo>
                    <a:cubicBezTo>
                      <a:pt x="33" y="26"/>
                      <a:pt x="26" y="33"/>
                      <a:pt x="18" y="33"/>
                    </a:cubicBezTo>
                    <a:cubicBezTo>
                      <a:pt x="9" y="33"/>
                      <a:pt x="2" y="26"/>
                      <a:pt x="2" y="17"/>
                    </a:cubicBezTo>
                    <a:cubicBezTo>
                      <a:pt x="2" y="8"/>
                      <a:pt x="9" y="1"/>
                      <a:pt x="18" y="1"/>
                    </a:cubicBezTo>
                    <a:cubicBezTo>
                      <a:pt x="26" y="1"/>
                      <a:pt x="33" y="8"/>
                      <a:pt x="33" y="17"/>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49" name="Freeform 331">
                <a:extLst>
                  <a:ext uri="{FF2B5EF4-FFF2-40B4-BE49-F238E27FC236}">
                    <a16:creationId xmlns:a16="http://schemas.microsoft.com/office/drawing/2014/main" id="{841222D6-086A-1747-4A27-3AFAD4BAAEC3}"/>
                  </a:ext>
                </a:extLst>
              </p:cNvPr>
              <p:cNvSpPr>
                <a:spLocks noEditPoints="1"/>
              </p:cNvSpPr>
              <p:nvPr/>
            </p:nvSpPr>
            <p:spPr bwMode="auto">
              <a:xfrm>
                <a:off x="2995" y="2606"/>
                <a:ext cx="184"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7" y="0"/>
                      <a:pt x="0" y="8"/>
                      <a:pt x="0" y="17"/>
                    </a:cubicBezTo>
                    <a:cubicBezTo>
                      <a:pt x="0" y="26"/>
                      <a:pt x="7"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EFE3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0" name="Freeform 332">
                <a:extLst>
                  <a:ext uri="{FF2B5EF4-FFF2-40B4-BE49-F238E27FC236}">
                    <a16:creationId xmlns:a16="http://schemas.microsoft.com/office/drawing/2014/main" id="{7347FB7F-3DBA-0BD2-5C37-6CF1CABE9D6D}"/>
                  </a:ext>
                </a:extLst>
              </p:cNvPr>
              <p:cNvSpPr>
                <a:spLocks noEditPoints="1"/>
              </p:cNvSpPr>
              <p:nvPr/>
            </p:nvSpPr>
            <p:spPr bwMode="auto">
              <a:xfrm>
                <a:off x="3000" y="2612"/>
                <a:ext cx="174" cy="179"/>
              </a:xfrm>
              <a:custGeom>
                <a:avLst/>
                <a:gdLst>
                  <a:gd name="T0" fmla="*/ 31 w 31"/>
                  <a:gd name="T1" fmla="*/ 16 h 32"/>
                  <a:gd name="T2" fmla="*/ 16 w 31"/>
                  <a:gd name="T3" fmla="*/ 0 h 32"/>
                  <a:gd name="T4" fmla="*/ 0 w 31"/>
                  <a:gd name="T5" fmla="*/ 16 h 32"/>
                  <a:gd name="T6" fmla="*/ 16 w 31"/>
                  <a:gd name="T7" fmla="*/ 32 h 32"/>
                  <a:gd name="T8" fmla="*/ 31 w 31"/>
                  <a:gd name="T9" fmla="*/ 16 h 32"/>
                  <a:gd name="T10" fmla="*/ 30 w 31"/>
                  <a:gd name="T11" fmla="*/ 16 h 32"/>
                  <a:gd name="T12" fmla="*/ 16 w 31"/>
                  <a:gd name="T13" fmla="*/ 30 h 32"/>
                  <a:gd name="T14" fmla="*/ 1 w 31"/>
                  <a:gd name="T15" fmla="*/ 16 h 32"/>
                  <a:gd name="T16" fmla="*/ 16 w 31"/>
                  <a:gd name="T17" fmla="*/ 2 h 32"/>
                  <a:gd name="T18" fmla="*/ 30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1" y="16"/>
                    </a:moveTo>
                    <a:cubicBezTo>
                      <a:pt x="31" y="7"/>
                      <a:pt x="24" y="0"/>
                      <a:pt x="16" y="0"/>
                    </a:cubicBezTo>
                    <a:cubicBezTo>
                      <a:pt x="7" y="0"/>
                      <a:pt x="0" y="7"/>
                      <a:pt x="0" y="16"/>
                    </a:cubicBezTo>
                    <a:cubicBezTo>
                      <a:pt x="0" y="25"/>
                      <a:pt x="7" y="32"/>
                      <a:pt x="16" y="32"/>
                    </a:cubicBezTo>
                    <a:cubicBezTo>
                      <a:pt x="24" y="32"/>
                      <a:pt x="31" y="25"/>
                      <a:pt x="31" y="16"/>
                    </a:cubicBezTo>
                    <a:close/>
                    <a:moveTo>
                      <a:pt x="30" y="16"/>
                    </a:moveTo>
                    <a:cubicBezTo>
                      <a:pt x="30" y="24"/>
                      <a:pt x="23" y="30"/>
                      <a:pt x="16" y="30"/>
                    </a:cubicBezTo>
                    <a:cubicBezTo>
                      <a:pt x="8" y="30"/>
                      <a:pt x="1" y="24"/>
                      <a:pt x="1" y="16"/>
                    </a:cubicBezTo>
                    <a:cubicBezTo>
                      <a:pt x="1" y="8"/>
                      <a:pt x="8" y="2"/>
                      <a:pt x="16" y="2"/>
                    </a:cubicBezTo>
                    <a:cubicBezTo>
                      <a:pt x="23" y="2"/>
                      <a:pt x="30" y="8"/>
                      <a:pt x="30" y="16"/>
                    </a:cubicBezTo>
                    <a:close/>
                  </a:path>
                </a:pathLst>
              </a:custGeom>
              <a:solidFill>
                <a:srgbClr val="EFE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1" name="Freeform 333">
                <a:extLst>
                  <a:ext uri="{FF2B5EF4-FFF2-40B4-BE49-F238E27FC236}">
                    <a16:creationId xmlns:a16="http://schemas.microsoft.com/office/drawing/2014/main" id="{6F8A2EFF-D9D5-F4FF-0DD9-F6D94534AD15}"/>
                  </a:ext>
                </a:extLst>
              </p:cNvPr>
              <p:cNvSpPr>
                <a:spLocks noEditPoints="1"/>
              </p:cNvSpPr>
              <p:nvPr/>
            </p:nvSpPr>
            <p:spPr bwMode="auto">
              <a:xfrm>
                <a:off x="3006" y="2618"/>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EE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2" name="Freeform 334">
                <a:extLst>
                  <a:ext uri="{FF2B5EF4-FFF2-40B4-BE49-F238E27FC236}">
                    <a16:creationId xmlns:a16="http://schemas.microsoft.com/office/drawing/2014/main" id="{B8BF5763-B707-9FD4-F81B-9CC3A0BCC535}"/>
                  </a:ext>
                </a:extLst>
              </p:cNvPr>
              <p:cNvSpPr>
                <a:spLocks noEditPoints="1"/>
              </p:cNvSpPr>
              <p:nvPr/>
            </p:nvSpPr>
            <p:spPr bwMode="auto">
              <a:xfrm>
                <a:off x="3006" y="2623"/>
                <a:ext cx="162" cy="157"/>
              </a:xfrm>
              <a:custGeom>
                <a:avLst/>
                <a:gdLst>
                  <a:gd name="T0" fmla="*/ 29 w 29"/>
                  <a:gd name="T1" fmla="*/ 14 h 28"/>
                  <a:gd name="T2" fmla="*/ 15 w 29"/>
                  <a:gd name="T3" fmla="*/ 0 h 28"/>
                  <a:gd name="T4" fmla="*/ 0 w 29"/>
                  <a:gd name="T5" fmla="*/ 14 h 28"/>
                  <a:gd name="T6" fmla="*/ 15 w 29"/>
                  <a:gd name="T7" fmla="*/ 28 h 28"/>
                  <a:gd name="T8" fmla="*/ 29 w 29"/>
                  <a:gd name="T9" fmla="*/ 14 h 28"/>
                  <a:gd name="T10" fmla="*/ 27 w 29"/>
                  <a:gd name="T11" fmla="*/ 14 h 28"/>
                  <a:gd name="T12" fmla="*/ 15 w 29"/>
                  <a:gd name="T13" fmla="*/ 27 h 28"/>
                  <a:gd name="T14" fmla="*/ 2 w 29"/>
                  <a:gd name="T15" fmla="*/ 14 h 28"/>
                  <a:gd name="T16" fmla="*/ 15 w 29"/>
                  <a:gd name="T17" fmla="*/ 1 h 28"/>
                  <a:gd name="T18" fmla="*/ 27 w 2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9" y="14"/>
                    </a:moveTo>
                    <a:cubicBezTo>
                      <a:pt x="29" y="6"/>
                      <a:pt x="22" y="0"/>
                      <a:pt x="15" y="0"/>
                    </a:cubicBezTo>
                    <a:cubicBezTo>
                      <a:pt x="7" y="0"/>
                      <a:pt x="0" y="6"/>
                      <a:pt x="0" y="14"/>
                    </a:cubicBezTo>
                    <a:cubicBezTo>
                      <a:pt x="0" y="22"/>
                      <a:pt x="7" y="28"/>
                      <a:pt x="15" y="28"/>
                    </a:cubicBezTo>
                    <a:cubicBezTo>
                      <a:pt x="22" y="28"/>
                      <a:pt x="29" y="22"/>
                      <a:pt x="29" y="14"/>
                    </a:cubicBezTo>
                    <a:close/>
                    <a:moveTo>
                      <a:pt x="27" y="14"/>
                    </a:moveTo>
                    <a:cubicBezTo>
                      <a:pt x="27" y="21"/>
                      <a:pt x="22" y="27"/>
                      <a:pt x="15" y="27"/>
                    </a:cubicBezTo>
                    <a:cubicBezTo>
                      <a:pt x="8" y="27"/>
                      <a:pt x="2" y="21"/>
                      <a:pt x="2" y="14"/>
                    </a:cubicBezTo>
                    <a:cubicBezTo>
                      <a:pt x="2" y="7"/>
                      <a:pt x="8" y="1"/>
                      <a:pt x="15" y="1"/>
                    </a:cubicBezTo>
                    <a:cubicBezTo>
                      <a:pt x="22" y="1"/>
                      <a:pt x="27" y="7"/>
                      <a:pt x="27" y="14"/>
                    </a:cubicBezTo>
                    <a:close/>
                  </a:path>
                </a:pathLst>
              </a:custGeom>
              <a:solidFill>
                <a:srgbClr val="EEE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3" name="Freeform 335">
                <a:extLst>
                  <a:ext uri="{FF2B5EF4-FFF2-40B4-BE49-F238E27FC236}">
                    <a16:creationId xmlns:a16="http://schemas.microsoft.com/office/drawing/2014/main" id="{19D8C8C5-C8F6-3AD3-A301-ECEF7161D8A9}"/>
                  </a:ext>
                </a:extLst>
              </p:cNvPr>
              <p:cNvSpPr>
                <a:spLocks noEditPoints="1"/>
              </p:cNvSpPr>
              <p:nvPr/>
            </p:nvSpPr>
            <p:spPr bwMode="auto">
              <a:xfrm>
                <a:off x="3011" y="2623"/>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5 w 27"/>
                  <a:gd name="T11" fmla="*/ 14 h 27"/>
                  <a:gd name="T12" fmla="*/ 14 w 27"/>
                  <a:gd name="T13" fmla="*/ 26 h 27"/>
                  <a:gd name="T14" fmla="*/ 2 w 27"/>
                  <a:gd name="T15" fmla="*/ 14 h 27"/>
                  <a:gd name="T16" fmla="*/ 14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5" y="14"/>
                    </a:moveTo>
                    <a:cubicBezTo>
                      <a:pt x="25" y="20"/>
                      <a:pt x="20" y="26"/>
                      <a:pt x="14" y="26"/>
                    </a:cubicBezTo>
                    <a:cubicBezTo>
                      <a:pt x="7" y="26"/>
                      <a:pt x="2" y="20"/>
                      <a:pt x="2" y="14"/>
                    </a:cubicBezTo>
                    <a:cubicBezTo>
                      <a:pt x="2" y="7"/>
                      <a:pt x="7" y="2"/>
                      <a:pt x="14" y="2"/>
                    </a:cubicBezTo>
                    <a:cubicBezTo>
                      <a:pt x="20" y="2"/>
                      <a:pt x="25" y="7"/>
                      <a:pt x="25"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4" name="Freeform 336">
                <a:extLst>
                  <a:ext uri="{FF2B5EF4-FFF2-40B4-BE49-F238E27FC236}">
                    <a16:creationId xmlns:a16="http://schemas.microsoft.com/office/drawing/2014/main" id="{ED46295F-F210-F743-9874-AB8709B6D20E}"/>
                  </a:ext>
                </a:extLst>
              </p:cNvPr>
              <p:cNvSpPr>
                <a:spLocks noEditPoints="1"/>
              </p:cNvSpPr>
              <p:nvPr/>
            </p:nvSpPr>
            <p:spPr bwMode="auto">
              <a:xfrm>
                <a:off x="3017" y="2629"/>
                <a:ext cx="140" cy="145"/>
              </a:xfrm>
              <a:custGeom>
                <a:avLst/>
                <a:gdLst>
                  <a:gd name="T0" fmla="*/ 25 w 25"/>
                  <a:gd name="T1" fmla="*/ 13 h 26"/>
                  <a:gd name="T2" fmla="*/ 13 w 25"/>
                  <a:gd name="T3" fmla="*/ 0 h 26"/>
                  <a:gd name="T4" fmla="*/ 0 w 25"/>
                  <a:gd name="T5" fmla="*/ 13 h 26"/>
                  <a:gd name="T6" fmla="*/ 13 w 25"/>
                  <a:gd name="T7" fmla="*/ 26 h 26"/>
                  <a:gd name="T8" fmla="*/ 25 w 25"/>
                  <a:gd name="T9" fmla="*/ 13 h 26"/>
                  <a:gd name="T10" fmla="*/ 24 w 25"/>
                  <a:gd name="T11" fmla="*/ 13 h 26"/>
                  <a:gd name="T12" fmla="*/ 13 w 25"/>
                  <a:gd name="T13" fmla="*/ 24 h 26"/>
                  <a:gd name="T14" fmla="*/ 2 w 25"/>
                  <a:gd name="T15" fmla="*/ 13 h 26"/>
                  <a:gd name="T16" fmla="*/ 13 w 25"/>
                  <a:gd name="T17" fmla="*/ 2 h 26"/>
                  <a:gd name="T18" fmla="*/ 24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25" y="13"/>
                    </a:moveTo>
                    <a:cubicBezTo>
                      <a:pt x="25" y="6"/>
                      <a:pt x="20" y="0"/>
                      <a:pt x="13" y="0"/>
                    </a:cubicBezTo>
                    <a:cubicBezTo>
                      <a:pt x="6" y="0"/>
                      <a:pt x="0" y="6"/>
                      <a:pt x="0" y="13"/>
                    </a:cubicBezTo>
                    <a:cubicBezTo>
                      <a:pt x="0" y="20"/>
                      <a:pt x="6" y="26"/>
                      <a:pt x="13" y="26"/>
                    </a:cubicBezTo>
                    <a:cubicBezTo>
                      <a:pt x="20" y="26"/>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5" name="Freeform 337">
                <a:extLst>
                  <a:ext uri="{FF2B5EF4-FFF2-40B4-BE49-F238E27FC236}">
                    <a16:creationId xmlns:a16="http://schemas.microsoft.com/office/drawing/2014/main" id="{4F16CC76-7C9E-766C-D91F-EF52C6EEDA06}"/>
                  </a:ext>
                </a:extLst>
              </p:cNvPr>
              <p:cNvSpPr>
                <a:spLocks noEditPoints="1"/>
              </p:cNvSpPr>
              <p:nvPr/>
            </p:nvSpPr>
            <p:spPr bwMode="auto">
              <a:xfrm>
                <a:off x="3023" y="2634"/>
                <a:ext cx="128" cy="135"/>
              </a:xfrm>
              <a:custGeom>
                <a:avLst/>
                <a:gdLst>
                  <a:gd name="T0" fmla="*/ 23 w 23"/>
                  <a:gd name="T1" fmla="*/ 12 h 24"/>
                  <a:gd name="T2" fmla="*/ 12 w 23"/>
                  <a:gd name="T3" fmla="*/ 0 h 24"/>
                  <a:gd name="T4" fmla="*/ 0 w 23"/>
                  <a:gd name="T5" fmla="*/ 12 h 24"/>
                  <a:gd name="T6" fmla="*/ 12 w 23"/>
                  <a:gd name="T7" fmla="*/ 24 h 24"/>
                  <a:gd name="T8" fmla="*/ 23 w 23"/>
                  <a:gd name="T9" fmla="*/ 12 h 24"/>
                  <a:gd name="T10" fmla="*/ 22 w 23"/>
                  <a:gd name="T11" fmla="*/ 12 h 24"/>
                  <a:gd name="T12" fmla="*/ 12 w 23"/>
                  <a:gd name="T13" fmla="*/ 22 h 24"/>
                  <a:gd name="T14" fmla="*/ 1 w 23"/>
                  <a:gd name="T15" fmla="*/ 12 h 24"/>
                  <a:gd name="T16" fmla="*/ 12 w 23"/>
                  <a:gd name="T17" fmla="*/ 2 h 24"/>
                  <a:gd name="T18" fmla="*/ 22 w 23"/>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12"/>
                    </a:moveTo>
                    <a:cubicBezTo>
                      <a:pt x="23" y="5"/>
                      <a:pt x="18" y="0"/>
                      <a:pt x="12" y="0"/>
                    </a:cubicBezTo>
                    <a:cubicBezTo>
                      <a:pt x="5" y="0"/>
                      <a:pt x="0" y="5"/>
                      <a:pt x="0" y="12"/>
                    </a:cubicBezTo>
                    <a:cubicBezTo>
                      <a:pt x="0" y="18"/>
                      <a:pt x="5" y="24"/>
                      <a:pt x="12" y="24"/>
                    </a:cubicBezTo>
                    <a:cubicBezTo>
                      <a:pt x="18" y="24"/>
                      <a:pt x="23" y="18"/>
                      <a:pt x="23" y="12"/>
                    </a:cubicBezTo>
                    <a:close/>
                    <a:moveTo>
                      <a:pt x="22" y="12"/>
                    </a:moveTo>
                    <a:cubicBezTo>
                      <a:pt x="22" y="18"/>
                      <a:pt x="17" y="22"/>
                      <a:pt x="12" y="22"/>
                    </a:cubicBezTo>
                    <a:cubicBezTo>
                      <a:pt x="6" y="22"/>
                      <a:pt x="1" y="18"/>
                      <a:pt x="1" y="12"/>
                    </a:cubicBezTo>
                    <a:cubicBezTo>
                      <a:pt x="1" y="6"/>
                      <a:pt x="6" y="2"/>
                      <a:pt x="12" y="2"/>
                    </a:cubicBezTo>
                    <a:cubicBezTo>
                      <a:pt x="17" y="2"/>
                      <a:pt x="22" y="6"/>
                      <a:pt x="22" y="12"/>
                    </a:cubicBezTo>
                    <a:close/>
                  </a:path>
                </a:pathLst>
              </a:custGeom>
              <a:solidFill>
                <a:srgbClr val="EEE6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6" name="Freeform 338">
                <a:extLst>
                  <a:ext uri="{FF2B5EF4-FFF2-40B4-BE49-F238E27FC236}">
                    <a16:creationId xmlns:a16="http://schemas.microsoft.com/office/drawing/2014/main" id="{E4CA244D-07EF-D6C9-BB17-7CEE4DC067F8}"/>
                  </a:ext>
                </a:extLst>
              </p:cNvPr>
              <p:cNvSpPr>
                <a:spLocks noEditPoints="1"/>
              </p:cNvSpPr>
              <p:nvPr/>
            </p:nvSpPr>
            <p:spPr bwMode="auto">
              <a:xfrm>
                <a:off x="3028" y="2640"/>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5" y="20"/>
                      <a:pt x="1" y="16"/>
                      <a:pt x="1" y="11"/>
                    </a:cubicBezTo>
                    <a:cubicBezTo>
                      <a:pt x="1" y="6"/>
                      <a:pt x="5" y="1"/>
                      <a:pt x="11" y="1"/>
                    </a:cubicBezTo>
                    <a:cubicBezTo>
                      <a:pt x="16" y="1"/>
                      <a:pt x="20" y="6"/>
                      <a:pt x="20" y="11"/>
                    </a:cubicBezTo>
                    <a:close/>
                  </a:path>
                </a:pathLst>
              </a:custGeom>
              <a:solidFill>
                <a:srgbClr val="EEE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7" name="Freeform 339">
                <a:extLst>
                  <a:ext uri="{FF2B5EF4-FFF2-40B4-BE49-F238E27FC236}">
                    <a16:creationId xmlns:a16="http://schemas.microsoft.com/office/drawing/2014/main" id="{BECD2F82-061F-4BC0-9A1B-7326B9F6E305}"/>
                  </a:ext>
                </a:extLst>
              </p:cNvPr>
              <p:cNvSpPr>
                <a:spLocks noEditPoints="1"/>
              </p:cNvSpPr>
              <p:nvPr/>
            </p:nvSpPr>
            <p:spPr bwMode="auto">
              <a:xfrm>
                <a:off x="3028" y="2646"/>
                <a:ext cx="118" cy="111"/>
              </a:xfrm>
              <a:custGeom>
                <a:avLst/>
                <a:gdLst>
                  <a:gd name="T0" fmla="*/ 21 w 21"/>
                  <a:gd name="T1" fmla="*/ 10 h 20"/>
                  <a:gd name="T2" fmla="*/ 11 w 21"/>
                  <a:gd name="T3" fmla="*/ 0 h 20"/>
                  <a:gd name="T4" fmla="*/ 0 w 21"/>
                  <a:gd name="T5" fmla="*/ 10 h 20"/>
                  <a:gd name="T6" fmla="*/ 11 w 21"/>
                  <a:gd name="T7" fmla="*/ 20 h 20"/>
                  <a:gd name="T8" fmla="*/ 21 w 21"/>
                  <a:gd name="T9" fmla="*/ 10 h 20"/>
                  <a:gd name="T10" fmla="*/ 19 w 21"/>
                  <a:gd name="T11" fmla="*/ 10 h 20"/>
                  <a:gd name="T12" fmla="*/ 11 w 21"/>
                  <a:gd name="T13" fmla="*/ 19 h 20"/>
                  <a:gd name="T14" fmla="*/ 2 w 21"/>
                  <a:gd name="T15" fmla="*/ 10 h 20"/>
                  <a:gd name="T16" fmla="*/ 11 w 21"/>
                  <a:gd name="T17" fmla="*/ 1 h 20"/>
                  <a:gd name="T18" fmla="*/ 19 w 21"/>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1" y="10"/>
                    </a:moveTo>
                    <a:cubicBezTo>
                      <a:pt x="21" y="4"/>
                      <a:pt x="16" y="0"/>
                      <a:pt x="11" y="0"/>
                    </a:cubicBezTo>
                    <a:cubicBezTo>
                      <a:pt x="5" y="0"/>
                      <a:pt x="0" y="4"/>
                      <a:pt x="0" y="10"/>
                    </a:cubicBezTo>
                    <a:cubicBezTo>
                      <a:pt x="0" y="16"/>
                      <a:pt x="5" y="20"/>
                      <a:pt x="11" y="20"/>
                    </a:cubicBezTo>
                    <a:cubicBezTo>
                      <a:pt x="16" y="20"/>
                      <a:pt x="21" y="16"/>
                      <a:pt x="21" y="10"/>
                    </a:cubicBezTo>
                    <a:close/>
                    <a:moveTo>
                      <a:pt x="19" y="10"/>
                    </a:moveTo>
                    <a:cubicBezTo>
                      <a:pt x="19" y="15"/>
                      <a:pt x="15" y="19"/>
                      <a:pt x="11" y="19"/>
                    </a:cubicBezTo>
                    <a:cubicBezTo>
                      <a:pt x="6" y="19"/>
                      <a:pt x="2" y="15"/>
                      <a:pt x="2" y="10"/>
                    </a:cubicBezTo>
                    <a:cubicBezTo>
                      <a:pt x="2" y="5"/>
                      <a:pt x="6" y="1"/>
                      <a:pt x="11" y="1"/>
                    </a:cubicBezTo>
                    <a:cubicBezTo>
                      <a:pt x="15" y="1"/>
                      <a:pt x="19" y="5"/>
                      <a:pt x="19"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8" name="Freeform 340">
                <a:extLst>
                  <a:ext uri="{FF2B5EF4-FFF2-40B4-BE49-F238E27FC236}">
                    <a16:creationId xmlns:a16="http://schemas.microsoft.com/office/drawing/2014/main" id="{F1302DE5-5F5E-C5F3-FBD0-01DB627DE18C}"/>
                  </a:ext>
                </a:extLst>
              </p:cNvPr>
              <p:cNvSpPr>
                <a:spLocks noEditPoints="1"/>
              </p:cNvSpPr>
              <p:nvPr/>
            </p:nvSpPr>
            <p:spPr bwMode="auto">
              <a:xfrm>
                <a:off x="3034" y="2646"/>
                <a:ext cx="106" cy="106"/>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4" y="0"/>
                      <a:pt x="0" y="5"/>
                      <a:pt x="0" y="10"/>
                    </a:cubicBezTo>
                    <a:cubicBezTo>
                      <a:pt x="0" y="15"/>
                      <a:pt x="4" y="19"/>
                      <a:pt x="10" y="19"/>
                    </a:cubicBezTo>
                    <a:cubicBezTo>
                      <a:pt x="15" y="19"/>
                      <a:pt x="19" y="15"/>
                      <a:pt x="19" y="10"/>
                    </a:cubicBezTo>
                    <a:close/>
                    <a:moveTo>
                      <a:pt x="18" y="10"/>
                    </a:moveTo>
                    <a:cubicBezTo>
                      <a:pt x="18" y="14"/>
                      <a:pt x="14" y="18"/>
                      <a:pt x="10" y="18"/>
                    </a:cubicBezTo>
                    <a:cubicBezTo>
                      <a:pt x="5" y="18"/>
                      <a:pt x="2" y="14"/>
                      <a:pt x="2" y="10"/>
                    </a:cubicBezTo>
                    <a:cubicBezTo>
                      <a:pt x="2" y="6"/>
                      <a:pt x="5" y="2"/>
                      <a:pt x="10" y="2"/>
                    </a:cubicBezTo>
                    <a:cubicBezTo>
                      <a:pt x="14" y="2"/>
                      <a:pt x="18" y="6"/>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59" name="Freeform 341">
                <a:extLst>
                  <a:ext uri="{FF2B5EF4-FFF2-40B4-BE49-F238E27FC236}">
                    <a16:creationId xmlns:a16="http://schemas.microsoft.com/office/drawing/2014/main" id="{C1DA9A6F-33DB-1615-13E9-C158793E23FC}"/>
                  </a:ext>
                </a:extLst>
              </p:cNvPr>
              <p:cNvSpPr>
                <a:spLocks noEditPoints="1"/>
              </p:cNvSpPr>
              <p:nvPr/>
            </p:nvSpPr>
            <p:spPr bwMode="auto">
              <a:xfrm>
                <a:off x="3039" y="2651"/>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3" y="0"/>
                      <a:pt x="9" y="0"/>
                    </a:cubicBezTo>
                    <a:cubicBezTo>
                      <a:pt x="4" y="0"/>
                      <a:pt x="0" y="4"/>
                      <a:pt x="0" y="9"/>
                    </a:cubicBezTo>
                    <a:cubicBezTo>
                      <a:pt x="0" y="14"/>
                      <a:pt x="4" y="18"/>
                      <a:pt x="9" y="18"/>
                    </a:cubicBezTo>
                    <a:cubicBezTo>
                      <a:pt x="13"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0" name="Freeform 342">
                <a:extLst>
                  <a:ext uri="{FF2B5EF4-FFF2-40B4-BE49-F238E27FC236}">
                    <a16:creationId xmlns:a16="http://schemas.microsoft.com/office/drawing/2014/main" id="{54B6EEAB-F90F-6B5E-E6B1-7FA986EE79EF}"/>
                  </a:ext>
                </a:extLst>
              </p:cNvPr>
              <p:cNvSpPr>
                <a:spLocks noEditPoints="1"/>
              </p:cNvSpPr>
              <p:nvPr/>
            </p:nvSpPr>
            <p:spPr bwMode="auto">
              <a:xfrm>
                <a:off x="3045" y="2657"/>
                <a:ext cx="89"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4"/>
                      <a:pt x="12" y="0"/>
                      <a:pt x="8" y="0"/>
                    </a:cubicBezTo>
                    <a:cubicBezTo>
                      <a:pt x="3" y="0"/>
                      <a:pt x="0" y="4"/>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1" name="Freeform 343">
                <a:extLst>
                  <a:ext uri="{FF2B5EF4-FFF2-40B4-BE49-F238E27FC236}">
                    <a16:creationId xmlns:a16="http://schemas.microsoft.com/office/drawing/2014/main" id="{BB18DAF3-E8A5-F301-C000-72D62F985DB6}"/>
                  </a:ext>
                </a:extLst>
              </p:cNvPr>
              <p:cNvSpPr>
                <a:spLocks noEditPoints="1"/>
              </p:cNvSpPr>
              <p:nvPr/>
            </p:nvSpPr>
            <p:spPr bwMode="auto">
              <a:xfrm>
                <a:off x="3050" y="2662"/>
                <a:ext cx="79"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8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2" name="Freeform 344">
                <a:extLst>
                  <a:ext uri="{FF2B5EF4-FFF2-40B4-BE49-F238E27FC236}">
                    <a16:creationId xmlns:a16="http://schemas.microsoft.com/office/drawing/2014/main" id="{E53E868E-A100-E743-8A5E-429116DA4BCC}"/>
                  </a:ext>
                </a:extLst>
              </p:cNvPr>
              <p:cNvSpPr>
                <a:spLocks noEditPoints="1"/>
              </p:cNvSpPr>
              <p:nvPr/>
            </p:nvSpPr>
            <p:spPr bwMode="auto">
              <a:xfrm>
                <a:off x="3050" y="2668"/>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9"/>
                      <a:pt x="9" y="11"/>
                      <a:pt x="7" y="11"/>
                    </a:cubicBezTo>
                    <a:cubicBezTo>
                      <a:pt x="4" y="11"/>
                      <a:pt x="2" y="9"/>
                      <a:pt x="2" y="6"/>
                    </a:cubicBezTo>
                    <a:cubicBezTo>
                      <a:pt x="2" y="3"/>
                      <a:pt x="4" y="1"/>
                      <a:pt x="7" y="1"/>
                    </a:cubicBezTo>
                    <a:cubicBezTo>
                      <a:pt x="9" y="1"/>
                      <a:pt x="11" y="3"/>
                      <a:pt x="11" y="6"/>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3" name="Freeform 345">
                <a:extLst>
                  <a:ext uri="{FF2B5EF4-FFF2-40B4-BE49-F238E27FC236}">
                    <a16:creationId xmlns:a16="http://schemas.microsoft.com/office/drawing/2014/main" id="{66A18481-D73B-7B3F-468D-A8AC9D3CB2FA}"/>
                  </a:ext>
                </a:extLst>
              </p:cNvPr>
              <p:cNvSpPr>
                <a:spLocks noEditPoints="1"/>
              </p:cNvSpPr>
              <p:nvPr/>
            </p:nvSpPr>
            <p:spPr bwMode="auto">
              <a:xfrm>
                <a:off x="3056" y="2668"/>
                <a:ext cx="62"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3" y="10"/>
                      <a:pt x="2" y="8"/>
                      <a:pt x="2" y="6"/>
                    </a:cubicBezTo>
                    <a:cubicBezTo>
                      <a:pt x="2" y="4"/>
                      <a:pt x="3" y="2"/>
                      <a:pt x="6" y="2"/>
                    </a:cubicBezTo>
                    <a:cubicBezTo>
                      <a:pt x="8" y="2"/>
                      <a:pt x="10" y="4"/>
                      <a:pt x="10" y="6"/>
                    </a:cubicBezTo>
                    <a:close/>
                  </a:path>
                </a:pathLst>
              </a:custGeom>
              <a:solidFill>
                <a:srgbClr val="EBE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4" name="Freeform 346">
                <a:extLst>
                  <a:ext uri="{FF2B5EF4-FFF2-40B4-BE49-F238E27FC236}">
                    <a16:creationId xmlns:a16="http://schemas.microsoft.com/office/drawing/2014/main" id="{A8D727A2-A017-EE75-0118-7F5699CB1EED}"/>
                  </a:ext>
                </a:extLst>
              </p:cNvPr>
              <p:cNvSpPr>
                <a:spLocks noEditPoints="1"/>
              </p:cNvSpPr>
              <p:nvPr/>
            </p:nvSpPr>
            <p:spPr bwMode="auto">
              <a:xfrm>
                <a:off x="3062" y="2674"/>
                <a:ext cx="50" cy="55"/>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1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8"/>
                      <a:pt x="2" y="10"/>
                      <a:pt x="5" y="10"/>
                    </a:cubicBezTo>
                    <a:cubicBezTo>
                      <a:pt x="7" y="10"/>
                      <a:pt x="9" y="8"/>
                      <a:pt x="9" y="5"/>
                    </a:cubicBezTo>
                    <a:close/>
                    <a:moveTo>
                      <a:pt x="8" y="5"/>
                    </a:moveTo>
                    <a:cubicBezTo>
                      <a:pt x="8" y="7"/>
                      <a:pt x="6" y="8"/>
                      <a:pt x="5" y="8"/>
                    </a:cubicBezTo>
                    <a:cubicBezTo>
                      <a:pt x="3" y="8"/>
                      <a:pt x="1" y="7"/>
                      <a:pt x="1" y="5"/>
                    </a:cubicBezTo>
                    <a:cubicBezTo>
                      <a:pt x="1" y="3"/>
                      <a:pt x="3" y="2"/>
                      <a:pt x="5" y="2"/>
                    </a:cubicBezTo>
                    <a:cubicBezTo>
                      <a:pt x="6"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5" name="Freeform 347">
                <a:extLst>
                  <a:ext uri="{FF2B5EF4-FFF2-40B4-BE49-F238E27FC236}">
                    <a16:creationId xmlns:a16="http://schemas.microsoft.com/office/drawing/2014/main" id="{7A7A9C29-DF45-84DA-7BEE-ECC6DF1C2584}"/>
                  </a:ext>
                </a:extLst>
              </p:cNvPr>
              <p:cNvSpPr>
                <a:spLocks noEditPoints="1"/>
              </p:cNvSpPr>
              <p:nvPr/>
            </p:nvSpPr>
            <p:spPr bwMode="auto">
              <a:xfrm>
                <a:off x="3067" y="2679"/>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2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1" y="0"/>
                      <a:pt x="0" y="2"/>
                      <a:pt x="0" y="4"/>
                    </a:cubicBezTo>
                    <a:cubicBezTo>
                      <a:pt x="0" y="6"/>
                      <a:pt x="1" y="8"/>
                      <a:pt x="4" y="8"/>
                    </a:cubicBezTo>
                    <a:cubicBezTo>
                      <a:pt x="6" y="8"/>
                      <a:pt x="8" y="6"/>
                      <a:pt x="8" y="4"/>
                    </a:cubicBezTo>
                    <a:close/>
                    <a:moveTo>
                      <a:pt x="6" y="4"/>
                    </a:moveTo>
                    <a:cubicBezTo>
                      <a:pt x="6" y="5"/>
                      <a:pt x="5" y="6"/>
                      <a:pt x="4" y="6"/>
                    </a:cubicBezTo>
                    <a:cubicBezTo>
                      <a:pt x="2" y="6"/>
                      <a:pt x="1" y="5"/>
                      <a:pt x="1" y="4"/>
                    </a:cubicBezTo>
                    <a:cubicBezTo>
                      <a:pt x="1" y="3"/>
                      <a:pt x="2" y="2"/>
                      <a:pt x="4" y="2"/>
                    </a:cubicBezTo>
                    <a:cubicBezTo>
                      <a:pt x="5" y="2"/>
                      <a:pt x="6" y="3"/>
                      <a:pt x="6" y="4"/>
                    </a:cubicBezTo>
                    <a:close/>
                  </a:path>
                </a:pathLst>
              </a:custGeom>
              <a:solidFill>
                <a:srgbClr val="ECE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6" name="Freeform 348">
                <a:extLst>
                  <a:ext uri="{FF2B5EF4-FFF2-40B4-BE49-F238E27FC236}">
                    <a16:creationId xmlns:a16="http://schemas.microsoft.com/office/drawing/2014/main" id="{8CAA3CBB-DD38-9CC4-2877-D6FCF1F54288}"/>
                  </a:ext>
                </a:extLst>
              </p:cNvPr>
              <p:cNvSpPr>
                <a:spLocks noEditPoints="1"/>
              </p:cNvSpPr>
              <p:nvPr/>
            </p:nvSpPr>
            <p:spPr bwMode="auto">
              <a:xfrm>
                <a:off x="3067" y="2685"/>
                <a:ext cx="39" cy="33"/>
              </a:xfrm>
              <a:custGeom>
                <a:avLst/>
                <a:gdLst>
                  <a:gd name="T0" fmla="*/ 7 w 7"/>
                  <a:gd name="T1" fmla="*/ 3 h 6"/>
                  <a:gd name="T2" fmla="*/ 4 w 7"/>
                  <a:gd name="T3" fmla="*/ 0 h 6"/>
                  <a:gd name="T4" fmla="*/ 0 w 7"/>
                  <a:gd name="T5" fmla="*/ 3 h 6"/>
                  <a:gd name="T6" fmla="*/ 4 w 7"/>
                  <a:gd name="T7" fmla="*/ 6 h 6"/>
                  <a:gd name="T8" fmla="*/ 7 w 7"/>
                  <a:gd name="T9" fmla="*/ 3 h 6"/>
                  <a:gd name="T10" fmla="*/ 5 w 7"/>
                  <a:gd name="T11" fmla="*/ 3 h 6"/>
                  <a:gd name="T12" fmla="*/ 4 w 7"/>
                  <a:gd name="T13" fmla="*/ 4 h 6"/>
                  <a:gd name="T14" fmla="*/ 2 w 7"/>
                  <a:gd name="T15" fmla="*/ 3 h 6"/>
                  <a:gd name="T16" fmla="*/ 4 w 7"/>
                  <a:gd name="T17" fmla="*/ 1 h 6"/>
                  <a:gd name="T18" fmla="*/ 5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3"/>
                    </a:moveTo>
                    <a:cubicBezTo>
                      <a:pt x="7" y="1"/>
                      <a:pt x="5" y="0"/>
                      <a:pt x="4" y="0"/>
                    </a:cubicBezTo>
                    <a:cubicBezTo>
                      <a:pt x="2" y="0"/>
                      <a:pt x="0" y="1"/>
                      <a:pt x="0" y="3"/>
                    </a:cubicBezTo>
                    <a:cubicBezTo>
                      <a:pt x="0" y="5"/>
                      <a:pt x="2" y="6"/>
                      <a:pt x="4" y="6"/>
                    </a:cubicBezTo>
                    <a:cubicBezTo>
                      <a:pt x="5" y="6"/>
                      <a:pt x="7" y="5"/>
                      <a:pt x="7" y="3"/>
                    </a:cubicBezTo>
                    <a:close/>
                    <a:moveTo>
                      <a:pt x="5" y="3"/>
                    </a:moveTo>
                    <a:cubicBezTo>
                      <a:pt x="5" y="4"/>
                      <a:pt x="5" y="4"/>
                      <a:pt x="4" y="4"/>
                    </a:cubicBezTo>
                    <a:cubicBezTo>
                      <a:pt x="3" y="4"/>
                      <a:pt x="2" y="4"/>
                      <a:pt x="2" y="3"/>
                    </a:cubicBezTo>
                    <a:cubicBezTo>
                      <a:pt x="2" y="2"/>
                      <a:pt x="3" y="1"/>
                      <a:pt x="4" y="1"/>
                    </a:cubicBezTo>
                    <a:cubicBezTo>
                      <a:pt x="5"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7" name="Oval 349">
                <a:extLst>
                  <a:ext uri="{FF2B5EF4-FFF2-40B4-BE49-F238E27FC236}">
                    <a16:creationId xmlns:a16="http://schemas.microsoft.com/office/drawing/2014/main" id="{A6AE597A-DF97-7E2B-5BFD-6465FE270F2D}"/>
                  </a:ext>
                </a:extLst>
              </p:cNvPr>
              <p:cNvSpPr>
                <a:spLocks noChangeArrowheads="1"/>
              </p:cNvSpPr>
              <p:nvPr/>
            </p:nvSpPr>
            <p:spPr bwMode="auto">
              <a:xfrm>
                <a:off x="3073" y="2690"/>
                <a:ext cx="28" cy="23"/>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8" name="Oval 350">
                <a:extLst>
                  <a:ext uri="{FF2B5EF4-FFF2-40B4-BE49-F238E27FC236}">
                    <a16:creationId xmlns:a16="http://schemas.microsoft.com/office/drawing/2014/main" id="{B9B35994-DD23-F10C-06A5-5F1BE0774EB0}"/>
                  </a:ext>
                </a:extLst>
              </p:cNvPr>
              <p:cNvSpPr>
                <a:spLocks noChangeArrowheads="1"/>
              </p:cNvSpPr>
              <p:nvPr/>
            </p:nvSpPr>
            <p:spPr bwMode="auto">
              <a:xfrm>
                <a:off x="3078" y="2690"/>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69" name="Oval 351">
                <a:extLst>
                  <a:ext uri="{FF2B5EF4-FFF2-40B4-BE49-F238E27FC236}">
                    <a16:creationId xmlns:a16="http://schemas.microsoft.com/office/drawing/2014/main" id="{E53DB87F-532D-381B-85CE-C08CAB6D1184}"/>
                  </a:ext>
                </a:extLst>
              </p:cNvPr>
              <p:cNvSpPr>
                <a:spLocks noChangeArrowheads="1"/>
              </p:cNvSpPr>
              <p:nvPr/>
            </p:nvSpPr>
            <p:spPr bwMode="auto">
              <a:xfrm>
                <a:off x="3084" y="2696"/>
                <a:ext cx="6"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0" name="Freeform 352">
                <a:extLst>
                  <a:ext uri="{FF2B5EF4-FFF2-40B4-BE49-F238E27FC236}">
                    <a16:creationId xmlns:a16="http://schemas.microsoft.com/office/drawing/2014/main" id="{293D00D7-7261-F1A1-CFC9-A6EB5E5DAEF5}"/>
                  </a:ext>
                </a:extLst>
              </p:cNvPr>
              <p:cNvSpPr>
                <a:spLocks noEditPoints="1"/>
              </p:cNvSpPr>
              <p:nvPr/>
            </p:nvSpPr>
            <p:spPr bwMode="auto">
              <a:xfrm>
                <a:off x="3213" y="2791"/>
                <a:ext cx="671" cy="671"/>
              </a:xfrm>
              <a:custGeom>
                <a:avLst/>
                <a:gdLst>
                  <a:gd name="T0" fmla="*/ 120 w 120"/>
                  <a:gd name="T1" fmla="*/ 60 h 120"/>
                  <a:gd name="T2" fmla="*/ 60 w 120"/>
                  <a:gd name="T3" fmla="*/ 0 h 120"/>
                  <a:gd name="T4" fmla="*/ 0 w 120"/>
                  <a:gd name="T5" fmla="*/ 60 h 120"/>
                  <a:gd name="T6" fmla="*/ 60 w 120"/>
                  <a:gd name="T7" fmla="*/ 120 h 120"/>
                  <a:gd name="T8" fmla="*/ 120 w 120"/>
                  <a:gd name="T9" fmla="*/ 60 h 120"/>
                  <a:gd name="T10" fmla="*/ 95 w 120"/>
                  <a:gd name="T11" fmla="*/ 60 h 120"/>
                  <a:gd name="T12" fmla="*/ 60 w 120"/>
                  <a:gd name="T13" fmla="*/ 94 h 120"/>
                  <a:gd name="T14" fmla="*/ 26 w 120"/>
                  <a:gd name="T15" fmla="*/ 60 h 120"/>
                  <a:gd name="T16" fmla="*/ 60 w 120"/>
                  <a:gd name="T17" fmla="*/ 25 h 120"/>
                  <a:gd name="T18" fmla="*/ 95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27"/>
                      <a:pt x="93" y="0"/>
                      <a:pt x="60" y="0"/>
                    </a:cubicBezTo>
                    <a:cubicBezTo>
                      <a:pt x="27" y="0"/>
                      <a:pt x="0" y="27"/>
                      <a:pt x="0" y="60"/>
                    </a:cubicBezTo>
                    <a:cubicBezTo>
                      <a:pt x="0" y="93"/>
                      <a:pt x="27" y="120"/>
                      <a:pt x="60" y="120"/>
                    </a:cubicBezTo>
                    <a:cubicBezTo>
                      <a:pt x="93" y="120"/>
                      <a:pt x="120" y="93"/>
                      <a:pt x="120" y="60"/>
                    </a:cubicBezTo>
                    <a:close/>
                    <a:moveTo>
                      <a:pt x="95" y="60"/>
                    </a:moveTo>
                    <a:cubicBezTo>
                      <a:pt x="95" y="79"/>
                      <a:pt x="79" y="94"/>
                      <a:pt x="60" y="94"/>
                    </a:cubicBezTo>
                    <a:cubicBezTo>
                      <a:pt x="41" y="94"/>
                      <a:pt x="26" y="79"/>
                      <a:pt x="26" y="60"/>
                    </a:cubicBezTo>
                    <a:cubicBezTo>
                      <a:pt x="26" y="41"/>
                      <a:pt x="41" y="25"/>
                      <a:pt x="60" y="25"/>
                    </a:cubicBezTo>
                    <a:cubicBezTo>
                      <a:pt x="79" y="25"/>
                      <a:pt x="95" y="41"/>
                      <a:pt x="95" y="60"/>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1" name="Freeform 353">
                <a:extLst>
                  <a:ext uri="{FF2B5EF4-FFF2-40B4-BE49-F238E27FC236}">
                    <a16:creationId xmlns:a16="http://schemas.microsoft.com/office/drawing/2014/main" id="{108E46A4-B707-CC55-824B-E1DCF468488E}"/>
                  </a:ext>
                </a:extLst>
              </p:cNvPr>
              <p:cNvSpPr>
                <a:spLocks noEditPoints="1"/>
              </p:cNvSpPr>
              <p:nvPr/>
            </p:nvSpPr>
            <p:spPr bwMode="auto">
              <a:xfrm>
                <a:off x="3285" y="2858"/>
                <a:ext cx="526" cy="531"/>
              </a:xfrm>
              <a:custGeom>
                <a:avLst/>
                <a:gdLst>
                  <a:gd name="T0" fmla="*/ 94 w 94"/>
                  <a:gd name="T1" fmla="*/ 48 h 95"/>
                  <a:gd name="T2" fmla="*/ 47 w 94"/>
                  <a:gd name="T3" fmla="*/ 0 h 95"/>
                  <a:gd name="T4" fmla="*/ 0 w 94"/>
                  <a:gd name="T5" fmla="*/ 48 h 95"/>
                  <a:gd name="T6" fmla="*/ 47 w 94"/>
                  <a:gd name="T7" fmla="*/ 95 h 95"/>
                  <a:gd name="T8" fmla="*/ 94 w 94"/>
                  <a:gd name="T9" fmla="*/ 48 h 95"/>
                  <a:gd name="T10" fmla="*/ 93 w 94"/>
                  <a:gd name="T11" fmla="*/ 48 h 95"/>
                  <a:gd name="T12" fmla="*/ 47 w 94"/>
                  <a:gd name="T13" fmla="*/ 94 h 95"/>
                  <a:gd name="T14" fmla="*/ 1 w 94"/>
                  <a:gd name="T15" fmla="*/ 48 h 95"/>
                  <a:gd name="T16" fmla="*/ 47 w 94"/>
                  <a:gd name="T17" fmla="*/ 2 h 95"/>
                  <a:gd name="T18" fmla="*/ 93 w 94"/>
                  <a:gd name="T19" fmla="*/ 4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5">
                    <a:moveTo>
                      <a:pt x="94" y="48"/>
                    </a:moveTo>
                    <a:cubicBezTo>
                      <a:pt x="94" y="22"/>
                      <a:pt x="73" y="0"/>
                      <a:pt x="47" y="0"/>
                    </a:cubicBezTo>
                    <a:cubicBezTo>
                      <a:pt x="21" y="0"/>
                      <a:pt x="0" y="22"/>
                      <a:pt x="0" y="48"/>
                    </a:cubicBezTo>
                    <a:cubicBezTo>
                      <a:pt x="0" y="74"/>
                      <a:pt x="21" y="95"/>
                      <a:pt x="47" y="95"/>
                    </a:cubicBezTo>
                    <a:cubicBezTo>
                      <a:pt x="73" y="95"/>
                      <a:pt x="94" y="74"/>
                      <a:pt x="94" y="48"/>
                    </a:cubicBezTo>
                    <a:close/>
                    <a:moveTo>
                      <a:pt x="93" y="48"/>
                    </a:moveTo>
                    <a:cubicBezTo>
                      <a:pt x="93" y="73"/>
                      <a:pt x="72" y="94"/>
                      <a:pt x="47" y="94"/>
                    </a:cubicBezTo>
                    <a:cubicBezTo>
                      <a:pt x="22" y="94"/>
                      <a:pt x="1" y="73"/>
                      <a:pt x="1" y="48"/>
                    </a:cubicBezTo>
                    <a:cubicBezTo>
                      <a:pt x="1" y="23"/>
                      <a:pt x="22" y="2"/>
                      <a:pt x="47" y="2"/>
                    </a:cubicBezTo>
                    <a:cubicBezTo>
                      <a:pt x="72" y="2"/>
                      <a:pt x="93" y="23"/>
                      <a:pt x="93" y="48"/>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2" name="Freeform 354">
                <a:extLst>
                  <a:ext uri="{FF2B5EF4-FFF2-40B4-BE49-F238E27FC236}">
                    <a16:creationId xmlns:a16="http://schemas.microsoft.com/office/drawing/2014/main" id="{02B7BEC9-F24A-6F7E-D9F7-795FA9E2E71F}"/>
                  </a:ext>
                </a:extLst>
              </p:cNvPr>
              <p:cNvSpPr>
                <a:spLocks noEditPoints="1"/>
              </p:cNvSpPr>
              <p:nvPr/>
            </p:nvSpPr>
            <p:spPr bwMode="auto">
              <a:xfrm>
                <a:off x="3291" y="2864"/>
                <a:ext cx="520" cy="520"/>
              </a:xfrm>
              <a:custGeom>
                <a:avLst/>
                <a:gdLst>
                  <a:gd name="T0" fmla="*/ 93 w 93"/>
                  <a:gd name="T1" fmla="*/ 47 h 93"/>
                  <a:gd name="T2" fmla="*/ 46 w 93"/>
                  <a:gd name="T3" fmla="*/ 0 h 93"/>
                  <a:gd name="T4" fmla="*/ 0 w 93"/>
                  <a:gd name="T5" fmla="*/ 47 h 93"/>
                  <a:gd name="T6" fmla="*/ 46 w 93"/>
                  <a:gd name="T7" fmla="*/ 93 h 93"/>
                  <a:gd name="T8" fmla="*/ 93 w 93"/>
                  <a:gd name="T9" fmla="*/ 47 h 93"/>
                  <a:gd name="T10" fmla="*/ 91 w 93"/>
                  <a:gd name="T11" fmla="*/ 47 h 93"/>
                  <a:gd name="T12" fmla="*/ 46 w 93"/>
                  <a:gd name="T13" fmla="*/ 92 h 93"/>
                  <a:gd name="T14" fmla="*/ 1 w 93"/>
                  <a:gd name="T15" fmla="*/ 47 h 93"/>
                  <a:gd name="T16" fmla="*/ 46 w 93"/>
                  <a:gd name="T17" fmla="*/ 2 h 93"/>
                  <a:gd name="T18" fmla="*/ 91 w 93"/>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93" y="47"/>
                    </a:moveTo>
                    <a:cubicBezTo>
                      <a:pt x="93" y="21"/>
                      <a:pt x="72" y="0"/>
                      <a:pt x="46" y="0"/>
                    </a:cubicBezTo>
                    <a:cubicBezTo>
                      <a:pt x="20" y="0"/>
                      <a:pt x="0" y="21"/>
                      <a:pt x="0" y="47"/>
                    </a:cubicBezTo>
                    <a:cubicBezTo>
                      <a:pt x="0" y="73"/>
                      <a:pt x="20" y="93"/>
                      <a:pt x="46" y="93"/>
                    </a:cubicBezTo>
                    <a:cubicBezTo>
                      <a:pt x="72" y="93"/>
                      <a:pt x="93" y="73"/>
                      <a:pt x="93" y="47"/>
                    </a:cubicBezTo>
                    <a:close/>
                    <a:moveTo>
                      <a:pt x="91" y="47"/>
                    </a:moveTo>
                    <a:cubicBezTo>
                      <a:pt x="91" y="72"/>
                      <a:pt x="71" y="92"/>
                      <a:pt x="46" y="92"/>
                    </a:cubicBezTo>
                    <a:cubicBezTo>
                      <a:pt x="21" y="92"/>
                      <a:pt x="1" y="72"/>
                      <a:pt x="1" y="47"/>
                    </a:cubicBezTo>
                    <a:cubicBezTo>
                      <a:pt x="1" y="22"/>
                      <a:pt x="21" y="2"/>
                      <a:pt x="46" y="2"/>
                    </a:cubicBezTo>
                    <a:cubicBezTo>
                      <a:pt x="71" y="2"/>
                      <a:pt x="91" y="22"/>
                      <a:pt x="91" y="47"/>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3" name="Freeform 355">
                <a:extLst>
                  <a:ext uri="{FF2B5EF4-FFF2-40B4-BE49-F238E27FC236}">
                    <a16:creationId xmlns:a16="http://schemas.microsoft.com/office/drawing/2014/main" id="{4508F0DF-40D5-69DA-5F79-F502E1A0EABC}"/>
                  </a:ext>
                </a:extLst>
              </p:cNvPr>
              <p:cNvSpPr>
                <a:spLocks noEditPoints="1"/>
              </p:cNvSpPr>
              <p:nvPr/>
            </p:nvSpPr>
            <p:spPr bwMode="auto">
              <a:xfrm>
                <a:off x="3291" y="2869"/>
                <a:ext cx="514" cy="515"/>
              </a:xfrm>
              <a:custGeom>
                <a:avLst/>
                <a:gdLst>
                  <a:gd name="T0" fmla="*/ 92 w 92"/>
                  <a:gd name="T1" fmla="*/ 46 h 92"/>
                  <a:gd name="T2" fmla="*/ 46 w 92"/>
                  <a:gd name="T3" fmla="*/ 0 h 92"/>
                  <a:gd name="T4" fmla="*/ 0 w 92"/>
                  <a:gd name="T5" fmla="*/ 46 h 92"/>
                  <a:gd name="T6" fmla="*/ 46 w 92"/>
                  <a:gd name="T7" fmla="*/ 92 h 92"/>
                  <a:gd name="T8" fmla="*/ 92 w 92"/>
                  <a:gd name="T9" fmla="*/ 46 h 92"/>
                  <a:gd name="T10" fmla="*/ 90 w 92"/>
                  <a:gd name="T11" fmla="*/ 46 h 92"/>
                  <a:gd name="T12" fmla="*/ 46 w 92"/>
                  <a:gd name="T13" fmla="*/ 90 h 92"/>
                  <a:gd name="T14" fmla="*/ 2 w 92"/>
                  <a:gd name="T15" fmla="*/ 46 h 92"/>
                  <a:gd name="T16" fmla="*/ 46 w 92"/>
                  <a:gd name="T17" fmla="*/ 2 h 92"/>
                  <a:gd name="T18" fmla="*/ 90 w 92"/>
                  <a:gd name="T19"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92" y="46"/>
                    </a:moveTo>
                    <a:cubicBezTo>
                      <a:pt x="92" y="21"/>
                      <a:pt x="71" y="0"/>
                      <a:pt x="46" y="0"/>
                    </a:cubicBezTo>
                    <a:cubicBezTo>
                      <a:pt x="21" y="0"/>
                      <a:pt x="0" y="21"/>
                      <a:pt x="0" y="46"/>
                    </a:cubicBezTo>
                    <a:cubicBezTo>
                      <a:pt x="0" y="71"/>
                      <a:pt x="21" y="92"/>
                      <a:pt x="46" y="92"/>
                    </a:cubicBezTo>
                    <a:cubicBezTo>
                      <a:pt x="71" y="92"/>
                      <a:pt x="92" y="71"/>
                      <a:pt x="92" y="46"/>
                    </a:cubicBezTo>
                    <a:close/>
                    <a:moveTo>
                      <a:pt x="90" y="46"/>
                    </a:moveTo>
                    <a:cubicBezTo>
                      <a:pt x="90" y="70"/>
                      <a:pt x="70" y="90"/>
                      <a:pt x="46" y="90"/>
                    </a:cubicBezTo>
                    <a:cubicBezTo>
                      <a:pt x="22" y="90"/>
                      <a:pt x="2" y="70"/>
                      <a:pt x="2" y="46"/>
                    </a:cubicBezTo>
                    <a:cubicBezTo>
                      <a:pt x="2" y="21"/>
                      <a:pt x="22" y="2"/>
                      <a:pt x="46" y="2"/>
                    </a:cubicBezTo>
                    <a:cubicBezTo>
                      <a:pt x="70" y="2"/>
                      <a:pt x="90" y="21"/>
                      <a:pt x="90" y="46"/>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4" name="Freeform 356">
                <a:extLst>
                  <a:ext uri="{FF2B5EF4-FFF2-40B4-BE49-F238E27FC236}">
                    <a16:creationId xmlns:a16="http://schemas.microsoft.com/office/drawing/2014/main" id="{711D96BF-2768-E9BB-EB54-915E8402C014}"/>
                  </a:ext>
                </a:extLst>
              </p:cNvPr>
              <p:cNvSpPr>
                <a:spLocks noEditPoints="1"/>
              </p:cNvSpPr>
              <p:nvPr/>
            </p:nvSpPr>
            <p:spPr bwMode="auto">
              <a:xfrm>
                <a:off x="3297" y="2875"/>
                <a:ext cx="503" cy="503"/>
              </a:xfrm>
              <a:custGeom>
                <a:avLst/>
                <a:gdLst>
                  <a:gd name="T0" fmla="*/ 90 w 90"/>
                  <a:gd name="T1" fmla="*/ 45 h 90"/>
                  <a:gd name="T2" fmla="*/ 45 w 90"/>
                  <a:gd name="T3" fmla="*/ 0 h 90"/>
                  <a:gd name="T4" fmla="*/ 0 w 90"/>
                  <a:gd name="T5" fmla="*/ 45 h 90"/>
                  <a:gd name="T6" fmla="*/ 45 w 90"/>
                  <a:gd name="T7" fmla="*/ 90 h 90"/>
                  <a:gd name="T8" fmla="*/ 90 w 90"/>
                  <a:gd name="T9" fmla="*/ 45 h 90"/>
                  <a:gd name="T10" fmla="*/ 88 w 90"/>
                  <a:gd name="T11" fmla="*/ 45 h 90"/>
                  <a:gd name="T12" fmla="*/ 45 w 90"/>
                  <a:gd name="T13" fmla="*/ 88 h 90"/>
                  <a:gd name="T14" fmla="*/ 2 w 90"/>
                  <a:gd name="T15" fmla="*/ 45 h 90"/>
                  <a:gd name="T16" fmla="*/ 45 w 90"/>
                  <a:gd name="T17" fmla="*/ 2 h 90"/>
                  <a:gd name="T18" fmla="*/ 8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5"/>
                    </a:moveTo>
                    <a:cubicBezTo>
                      <a:pt x="90" y="20"/>
                      <a:pt x="70" y="0"/>
                      <a:pt x="45" y="0"/>
                    </a:cubicBezTo>
                    <a:cubicBezTo>
                      <a:pt x="20" y="0"/>
                      <a:pt x="0" y="20"/>
                      <a:pt x="0" y="45"/>
                    </a:cubicBezTo>
                    <a:cubicBezTo>
                      <a:pt x="0" y="70"/>
                      <a:pt x="20" y="90"/>
                      <a:pt x="45" y="90"/>
                    </a:cubicBezTo>
                    <a:cubicBezTo>
                      <a:pt x="70" y="90"/>
                      <a:pt x="90" y="70"/>
                      <a:pt x="90" y="45"/>
                    </a:cubicBezTo>
                    <a:close/>
                    <a:moveTo>
                      <a:pt x="88" y="45"/>
                    </a:moveTo>
                    <a:cubicBezTo>
                      <a:pt x="88" y="69"/>
                      <a:pt x="69" y="88"/>
                      <a:pt x="45" y="88"/>
                    </a:cubicBezTo>
                    <a:cubicBezTo>
                      <a:pt x="21" y="88"/>
                      <a:pt x="2" y="69"/>
                      <a:pt x="2" y="45"/>
                    </a:cubicBezTo>
                    <a:cubicBezTo>
                      <a:pt x="2" y="21"/>
                      <a:pt x="21" y="2"/>
                      <a:pt x="45" y="2"/>
                    </a:cubicBezTo>
                    <a:cubicBezTo>
                      <a:pt x="69" y="2"/>
                      <a:pt x="88" y="21"/>
                      <a:pt x="88" y="45"/>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5" name="Freeform 357">
                <a:extLst>
                  <a:ext uri="{FF2B5EF4-FFF2-40B4-BE49-F238E27FC236}">
                    <a16:creationId xmlns:a16="http://schemas.microsoft.com/office/drawing/2014/main" id="{AF362D42-83A9-ED95-1DC7-156854F1A01B}"/>
                  </a:ext>
                </a:extLst>
              </p:cNvPr>
              <p:cNvSpPr>
                <a:spLocks noEditPoints="1"/>
              </p:cNvSpPr>
              <p:nvPr/>
            </p:nvSpPr>
            <p:spPr bwMode="auto">
              <a:xfrm>
                <a:off x="3302" y="2880"/>
                <a:ext cx="492" cy="492"/>
              </a:xfrm>
              <a:custGeom>
                <a:avLst/>
                <a:gdLst>
                  <a:gd name="T0" fmla="*/ 88 w 88"/>
                  <a:gd name="T1" fmla="*/ 44 h 88"/>
                  <a:gd name="T2" fmla="*/ 44 w 88"/>
                  <a:gd name="T3" fmla="*/ 0 h 88"/>
                  <a:gd name="T4" fmla="*/ 0 w 88"/>
                  <a:gd name="T5" fmla="*/ 44 h 88"/>
                  <a:gd name="T6" fmla="*/ 44 w 88"/>
                  <a:gd name="T7" fmla="*/ 88 h 88"/>
                  <a:gd name="T8" fmla="*/ 88 w 88"/>
                  <a:gd name="T9" fmla="*/ 44 h 88"/>
                  <a:gd name="T10" fmla="*/ 87 w 88"/>
                  <a:gd name="T11" fmla="*/ 44 h 88"/>
                  <a:gd name="T12" fmla="*/ 44 w 88"/>
                  <a:gd name="T13" fmla="*/ 86 h 88"/>
                  <a:gd name="T14" fmla="*/ 2 w 88"/>
                  <a:gd name="T15" fmla="*/ 44 h 88"/>
                  <a:gd name="T16" fmla="*/ 44 w 88"/>
                  <a:gd name="T17" fmla="*/ 1 h 88"/>
                  <a:gd name="T18" fmla="*/ 87 w 88"/>
                  <a:gd name="T1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88" y="44"/>
                    </a:moveTo>
                    <a:cubicBezTo>
                      <a:pt x="88" y="19"/>
                      <a:pt x="68" y="0"/>
                      <a:pt x="44" y="0"/>
                    </a:cubicBezTo>
                    <a:cubicBezTo>
                      <a:pt x="20" y="0"/>
                      <a:pt x="0" y="19"/>
                      <a:pt x="0" y="44"/>
                    </a:cubicBezTo>
                    <a:cubicBezTo>
                      <a:pt x="0" y="68"/>
                      <a:pt x="20" y="88"/>
                      <a:pt x="44" y="88"/>
                    </a:cubicBezTo>
                    <a:cubicBezTo>
                      <a:pt x="68" y="88"/>
                      <a:pt x="88" y="68"/>
                      <a:pt x="88" y="44"/>
                    </a:cubicBezTo>
                    <a:close/>
                    <a:moveTo>
                      <a:pt x="87" y="44"/>
                    </a:moveTo>
                    <a:cubicBezTo>
                      <a:pt x="87" y="67"/>
                      <a:pt x="68" y="86"/>
                      <a:pt x="44" y="86"/>
                    </a:cubicBezTo>
                    <a:cubicBezTo>
                      <a:pt x="21" y="86"/>
                      <a:pt x="2" y="67"/>
                      <a:pt x="2" y="44"/>
                    </a:cubicBezTo>
                    <a:cubicBezTo>
                      <a:pt x="2" y="20"/>
                      <a:pt x="21" y="1"/>
                      <a:pt x="44" y="1"/>
                    </a:cubicBezTo>
                    <a:cubicBezTo>
                      <a:pt x="68" y="1"/>
                      <a:pt x="87" y="20"/>
                      <a:pt x="87" y="44"/>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6" name="Freeform 358">
                <a:extLst>
                  <a:ext uri="{FF2B5EF4-FFF2-40B4-BE49-F238E27FC236}">
                    <a16:creationId xmlns:a16="http://schemas.microsoft.com/office/drawing/2014/main" id="{7E7D058F-DBF3-9DA8-DFB3-05372F2127FF}"/>
                  </a:ext>
                </a:extLst>
              </p:cNvPr>
              <p:cNvSpPr>
                <a:spLocks noEditPoints="1"/>
              </p:cNvSpPr>
              <p:nvPr/>
            </p:nvSpPr>
            <p:spPr bwMode="auto">
              <a:xfrm>
                <a:off x="3308" y="2886"/>
                <a:ext cx="481" cy="481"/>
              </a:xfrm>
              <a:custGeom>
                <a:avLst/>
                <a:gdLst>
                  <a:gd name="T0" fmla="*/ 86 w 86"/>
                  <a:gd name="T1" fmla="*/ 43 h 86"/>
                  <a:gd name="T2" fmla="*/ 43 w 86"/>
                  <a:gd name="T3" fmla="*/ 0 h 86"/>
                  <a:gd name="T4" fmla="*/ 0 w 86"/>
                  <a:gd name="T5" fmla="*/ 43 h 86"/>
                  <a:gd name="T6" fmla="*/ 43 w 86"/>
                  <a:gd name="T7" fmla="*/ 86 h 86"/>
                  <a:gd name="T8" fmla="*/ 86 w 86"/>
                  <a:gd name="T9" fmla="*/ 43 h 86"/>
                  <a:gd name="T10" fmla="*/ 85 w 86"/>
                  <a:gd name="T11" fmla="*/ 43 h 86"/>
                  <a:gd name="T12" fmla="*/ 43 w 86"/>
                  <a:gd name="T13" fmla="*/ 85 h 86"/>
                  <a:gd name="T14" fmla="*/ 1 w 86"/>
                  <a:gd name="T15" fmla="*/ 43 h 86"/>
                  <a:gd name="T16" fmla="*/ 43 w 86"/>
                  <a:gd name="T17" fmla="*/ 1 h 86"/>
                  <a:gd name="T18" fmla="*/ 85 w 86"/>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6">
                    <a:moveTo>
                      <a:pt x="86" y="43"/>
                    </a:moveTo>
                    <a:cubicBezTo>
                      <a:pt x="86" y="19"/>
                      <a:pt x="67" y="0"/>
                      <a:pt x="43" y="0"/>
                    </a:cubicBezTo>
                    <a:cubicBezTo>
                      <a:pt x="19" y="0"/>
                      <a:pt x="0" y="19"/>
                      <a:pt x="0" y="43"/>
                    </a:cubicBezTo>
                    <a:cubicBezTo>
                      <a:pt x="0" y="67"/>
                      <a:pt x="19" y="86"/>
                      <a:pt x="43" y="86"/>
                    </a:cubicBezTo>
                    <a:cubicBezTo>
                      <a:pt x="67" y="86"/>
                      <a:pt x="86" y="67"/>
                      <a:pt x="86" y="43"/>
                    </a:cubicBezTo>
                    <a:close/>
                    <a:moveTo>
                      <a:pt x="85" y="43"/>
                    </a:moveTo>
                    <a:cubicBezTo>
                      <a:pt x="85" y="66"/>
                      <a:pt x="66" y="85"/>
                      <a:pt x="43" y="85"/>
                    </a:cubicBezTo>
                    <a:cubicBezTo>
                      <a:pt x="20" y="85"/>
                      <a:pt x="1" y="66"/>
                      <a:pt x="1" y="43"/>
                    </a:cubicBezTo>
                    <a:cubicBezTo>
                      <a:pt x="1" y="20"/>
                      <a:pt x="20" y="1"/>
                      <a:pt x="43" y="1"/>
                    </a:cubicBezTo>
                    <a:cubicBezTo>
                      <a:pt x="66" y="1"/>
                      <a:pt x="85" y="20"/>
                      <a:pt x="85" y="43"/>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7" name="Freeform 359">
                <a:extLst>
                  <a:ext uri="{FF2B5EF4-FFF2-40B4-BE49-F238E27FC236}">
                    <a16:creationId xmlns:a16="http://schemas.microsoft.com/office/drawing/2014/main" id="{DD24E481-9212-B398-56EB-6A53FF6CC8AC}"/>
                  </a:ext>
                </a:extLst>
              </p:cNvPr>
              <p:cNvSpPr>
                <a:spLocks noEditPoints="1"/>
              </p:cNvSpPr>
              <p:nvPr/>
            </p:nvSpPr>
            <p:spPr bwMode="auto">
              <a:xfrm>
                <a:off x="3313" y="2886"/>
                <a:ext cx="476" cy="475"/>
              </a:xfrm>
              <a:custGeom>
                <a:avLst/>
                <a:gdLst>
                  <a:gd name="T0" fmla="*/ 85 w 85"/>
                  <a:gd name="T1" fmla="*/ 43 h 85"/>
                  <a:gd name="T2" fmla="*/ 42 w 85"/>
                  <a:gd name="T3" fmla="*/ 0 h 85"/>
                  <a:gd name="T4" fmla="*/ 0 w 85"/>
                  <a:gd name="T5" fmla="*/ 43 h 85"/>
                  <a:gd name="T6" fmla="*/ 42 w 85"/>
                  <a:gd name="T7" fmla="*/ 85 h 85"/>
                  <a:gd name="T8" fmla="*/ 85 w 85"/>
                  <a:gd name="T9" fmla="*/ 43 h 85"/>
                  <a:gd name="T10" fmla="*/ 83 w 85"/>
                  <a:gd name="T11" fmla="*/ 43 h 85"/>
                  <a:gd name="T12" fmla="*/ 42 w 85"/>
                  <a:gd name="T13" fmla="*/ 84 h 85"/>
                  <a:gd name="T14" fmla="*/ 1 w 85"/>
                  <a:gd name="T15" fmla="*/ 43 h 85"/>
                  <a:gd name="T16" fmla="*/ 42 w 85"/>
                  <a:gd name="T17" fmla="*/ 2 h 85"/>
                  <a:gd name="T18" fmla="*/ 83 w 85"/>
                  <a:gd name="T19"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85" y="43"/>
                    </a:moveTo>
                    <a:cubicBezTo>
                      <a:pt x="85" y="19"/>
                      <a:pt x="66" y="0"/>
                      <a:pt x="42" y="0"/>
                    </a:cubicBezTo>
                    <a:cubicBezTo>
                      <a:pt x="19" y="0"/>
                      <a:pt x="0" y="19"/>
                      <a:pt x="0" y="43"/>
                    </a:cubicBezTo>
                    <a:cubicBezTo>
                      <a:pt x="0" y="66"/>
                      <a:pt x="19" y="85"/>
                      <a:pt x="42" y="85"/>
                    </a:cubicBezTo>
                    <a:cubicBezTo>
                      <a:pt x="66" y="85"/>
                      <a:pt x="85" y="66"/>
                      <a:pt x="85" y="43"/>
                    </a:cubicBezTo>
                    <a:close/>
                    <a:moveTo>
                      <a:pt x="83" y="43"/>
                    </a:moveTo>
                    <a:cubicBezTo>
                      <a:pt x="83" y="65"/>
                      <a:pt x="65" y="84"/>
                      <a:pt x="42" y="84"/>
                    </a:cubicBezTo>
                    <a:cubicBezTo>
                      <a:pt x="20" y="84"/>
                      <a:pt x="1" y="65"/>
                      <a:pt x="1" y="43"/>
                    </a:cubicBezTo>
                    <a:cubicBezTo>
                      <a:pt x="1" y="20"/>
                      <a:pt x="20" y="2"/>
                      <a:pt x="42" y="2"/>
                    </a:cubicBezTo>
                    <a:cubicBezTo>
                      <a:pt x="65" y="2"/>
                      <a:pt x="83" y="20"/>
                      <a:pt x="83" y="43"/>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8" name="Freeform 360">
                <a:extLst>
                  <a:ext uri="{FF2B5EF4-FFF2-40B4-BE49-F238E27FC236}">
                    <a16:creationId xmlns:a16="http://schemas.microsoft.com/office/drawing/2014/main" id="{2017AB70-7FCF-F8EA-8E83-25058556295F}"/>
                  </a:ext>
                </a:extLst>
              </p:cNvPr>
              <p:cNvSpPr>
                <a:spLocks noEditPoints="1"/>
              </p:cNvSpPr>
              <p:nvPr/>
            </p:nvSpPr>
            <p:spPr bwMode="auto">
              <a:xfrm>
                <a:off x="3313" y="289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79" name="Freeform 361">
                <a:extLst>
                  <a:ext uri="{FF2B5EF4-FFF2-40B4-BE49-F238E27FC236}">
                    <a16:creationId xmlns:a16="http://schemas.microsoft.com/office/drawing/2014/main" id="{5E3441B2-0A9C-AAED-8042-4730633C2018}"/>
                  </a:ext>
                </a:extLst>
              </p:cNvPr>
              <p:cNvSpPr>
                <a:spLocks noEditPoints="1"/>
              </p:cNvSpPr>
              <p:nvPr/>
            </p:nvSpPr>
            <p:spPr bwMode="auto">
              <a:xfrm>
                <a:off x="3319" y="2897"/>
                <a:ext cx="459"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2 w 82"/>
                  <a:gd name="T15" fmla="*/ 41 h 82"/>
                  <a:gd name="T16" fmla="*/ 41 w 82"/>
                  <a:gd name="T17" fmla="*/ 2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0" y="41"/>
                    </a:moveTo>
                    <a:cubicBezTo>
                      <a:pt x="80" y="63"/>
                      <a:pt x="63" y="80"/>
                      <a:pt x="41" y="80"/>
                    </a:cubicBezTo>
                    <a:cubicBezTo>
                      <a:pt x="19" y="80"/>
                      <a:pt x="2" y="63"/>
                      <a:pt x="2" y="41"/>
                    </a:cubicBezTo>
                    <a:cubicBezTo>
                      <a:pt x="2" y="19"/>
                      <a:pt x="19" y="2"/>
                      <a:pt x="41" y="2"/>
                    </a:cubicBezTo>
                    <a:cubicBezTo>
                      <a:pt x="63" y="2"/>
                      <a:pt x="80" y="19"/>
                      <a:pt x="80" y="41"/>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0" name="Freeform 362">
                <a:extLst>
                  <a:ext uri="{FF2B5EF4-FFF2-40B4-BE49-F238E27FC236}">
                    <a16:creationId xmlns:a16="http://schemas.microsoft.com/office/drawing/2014/main" id="{DB7DB5D3-BDCA-FCF9-CD9B-37D4FDC37477}"/>
                  </a:ext>
                </a:extLst>
              </p:cNvPr>
              <p:cNvSpPr>
                <a:spLocks noEditPoints="1"/>
              </p:cNvSpPr>
              <p:nvPr/>
            </p:nvSpPr>
            <p:spPr bwMode="auto">
              <a:xfrm>
                <a:off x="3325" y="2903"/>
                <a:ext cx="447"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1" y="78"/>
                      <a:pt x="40" y="78"/>
                    </a:cubicBezTo>
                    <a:cubicBezTo>
                      <a:pt x="19" y="78"/>
                      <a:pt x="2" y="61"/>
                      <a:pt x="2" y="40"/>
                    </a:cubicBezTo>
                    <a:cubicBezTo>
                      <a:pt x="2" y="19"/>
                      <a:pt x="19" y="1"/>
                      <a:pt x="40" y="1"/>
                    </a:cubicBezTo>
                    <a:cubicBezTo>
                      <a:pt x="61" y="1"/>
                      <a:pt x="79" y="19"/>
                      <a:pt x="79" y="40"/>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1" name="Freeform 363">
                <a:extLst>
                  <a:ext uri="{FF2B5EF4-FFF2-40B4-BE49-F238E27FC236}">
                    <a16:creationId xmlns:a16="http://schemas.microsoft.com/office/drawing/2014/main" id="{1E82D91C-1698-E363-9461-1631EAA0EE14}"/>
                  </a:ext>
                </a:extLst>
              </p:cNvPr>
              <p:cNvSpPr>
                <a:spLocks noEditPoints="1"/>
              </p:cNvSpPr>
              <p:nvPr/>
            </p:nvSpPr>
            <p:spPr bwMode="auto">
              <a:xfrm>
                <a:off x="3330" y="2908"/>
                <a:ext cx="436" cy="436"/>
              </a:xfrm>
              <a:custGeom>
                <a:avLst/>
                <a:gdLst>
                  <a:gd name="T0" fmla="*/ 78 w 78"/>
                  <a:gd name="T1" fmla="*/ 39 h 78"/>
                  <a:gd name="T2" fmla="*/ 39 w 78"/>
                  <a:gd name="T3" fmla="*/ 0 h 78"/>
                  <a:gd name="T4" fmla="*/ 0 w 78"/>
                  <a:gd name="T5" fmla="*/ 39 h 78"/>
                  <a:gd name="T6" fmla="*/ 39 w 78"/>
                  <a:gd name="T7" fmla="*/ 78 h 78"/>
                  <a:gd name="T8" fmla="*/ 78 w 78"/>
                  <a:gd name="T9" fmla="*/ 39 h 78"/>
                  <a:gd name="T10" fmla="*/ 77 w 78"/>
                  <a:gd name="T11" fmla="*/ 39 h 78"/>
                  <a:gd name="T12" fmla="*/ 39 w 78"/>
                  <a:gd name="T13" fmla="*/ 77 h 78"/>
                  <a:gd name="T14" fmla="*/ 1 w 78"/>
                  <a:gd name="T15" fmla="*/ 39 h 78"/>
                  <a:gd name="T16" fmla="*/ 39 w 78"/>
                  <a:gd name="T17" fmla="*/ 1 h 78"/>
                  <a:gd name="T18" fmla="*/ 77 w 78"/>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78" y="39"/>
                    </a:moveTo>
                    <a:cubicBezTo>
                      <a:pt x="78" y="17"/>
                      <a:pt x="61" y="0"/>
                      <a:pt x="39" y="0"/>
                    </a:cubicBezTo>
                    <a:cubicBezTo>
                      <a:pt x="17" y="0"/>
                      <a:pt x="0" y="17"/>
                      <a:pt x="0" y="39"/>
                    </a:cubicBezTo>
                    <a:cubicBezTo>
                      <a:pt x="0" y="61"/>
                      <a:pt x="17" y="78"/>
                      <a:pt x="39" y="78"/>
                    </a:cubicBezTo>
                    <a:cubicBezTo>
                      <a:pt x="61" y="78"/>
                      <a:pt x="78" y="61"/>
                      <a:pt x="78" y="39"/>
                    </a:cubicBezTo>
                    <a:close/>
                    <a:moveTo>
                      <a:pt x="77" y="39"/>
                    </a:moveTo>
                    <a:cubicBezTo>
                      <a:pt x="77" y="60"/>
                      <a:pt x="60" y="77"/>
                      <a:pt x="39" y="77"/>
                    </a:cubicBezTo>
                    <a:cubicBezTo>
                      <a:pt x="18" y="77"/>
                      <a:pt x="1" y="60"/>
                      <a:pt x="1" y="39"/>
                    </a:cubicBezTo>
                    <a:cubicBezTo>
                      <a:pt x="1" y="18"/>
                      <a:pt x="18" y="1"/>
                      <a:pt x="39" y="1"/>
                    </a:cubicBezTo>
                    <a:cubicBezTo>
                      <a:pt x="60" y="1"/>
                      <a:pt x="77" y="18"/>
                      <a:pt x="77" y="39"/>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2" name="Freeform 364">
                <a:extLst>
                  <a:ext uri="{FF2B5EF4-FFF2-40B4-BE49-F238E27FC236}">
                    <a16:creationId xmlns:a16="http://schemas.microsoft.com/office/drawing/2014/main" id="{42666C8D-B806-C62E-CA7E-AD034F723EB3}"/>
                  </a:ext>
                </a:extLst>
              </p:cNvPr>
              <p:cNvSpPr>
                <a:spLocks noEditPoints="1"/>
              </p:cNvSpPr>
              <p:nvPr/>
            </p:nvSpPr>
            <p:spPr bwMode="auto">
              <a:xfrm>
                <a:off x="3336" y="2908"/>
                <a:ext cx="430"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8"/>
                      <a:pt x="59" y="0"/>
                      <a:pt x="38" y="0"/>
                    </a:cubicBezTo>
                    <a:cubicBezTo>
                      <a:pt x="17" y="0"/>
                      <a:pt x="0" y="18"/>
                      <a:pt x="0" y="39"/>
                    </a:cubicBezTo>
                    <a:cubicBezTo>
                      <a:pt x="0" y="60"/>
                      <a:pt x="17" y="77"/>
                      <a:pt x="38" y="77"/>
                    </a:cubicBezTo>
                    <a:cubicBezTo>
                      <a:pt x="59" y="77"/>
                      <a:pt x="77" y="60"/>
                      <a:pt x="77" y="39"/>
                    </a:cubicBezTo>
                    <a:close/>
                    <a:moveTo>
                      <a:pt x="75" y="39"/>
                    </a:moveTo>
                    <a:cubicBezTo>
                      <a:pt x="75" y="59"/>
                      <a:pt x="58" y="76"/>
                      <a:pt x="38" y="76"/>
                    </a:cubicBezTo>
                    <a:cubicBezTo>
                      <a:pt x="18" y="76"/>
                      <a:pt x="1" y="59"/>
                      <a:pt x="1" y="39"/>
                    </a:cubicBezTo>
                    <a:cubicBezTo>
                      <a:pt x="1" y="18"/>
                      <a:pt x="18" y="2"/>
                      <a:pt x="38" y="2"/>
                    </a:cubicBezTo>
                    <a:cubicBezTo>
                      <a:pt x="58" y="2"/>
                      <a:pt x="75" y="18"/>
                      <a:pt x="75" y="39"/>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3" name="Freeform 365">
                <a:extLst>
                  <a:ext uri="{FF2B5EF4-FFF2-40B4-BE49-F238E27FC236}">
                    <a16:creationId xmlns:a16="http://schemas.microsoft.com/office/drawing/2014/main" id="{53546E70-E624-28D3-C1B2-1D12CE383202}"/>
                  </a:ext>
                </a:extLst>
              </p:cNvPr>
              <p:cNvSpPr>
                <a:spLocks noEditPoints="1"/>
              </p:cNvSpPr>
              <p:nvPr/>
            </p:nvSpPr>
            <p:spPr bwMode="auto">
              <a:xfrm>
                <a:off x="3336" y="291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2"/>
                      <a:pt x="38" y="2"/>
                    </a:cubicBezTo>
                    <a:cubicBezTo>
                      <a:pt x="58" y="2"/>
                      <a:pt x="74" y="18"/>
                      <a:pt x="74" y="38"/>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4" name="Freeform 366">
                <a:extLst>
                  <a:ext uri="{FF2B5EF4-FFF2-40B4-BE49-F238E27FC236}">
                    <a16:creationId xmlns:a16="http://schemas.microsoft.com/office/drawing/2014/main" id="{DE64C286-6BA4-A717-C86B-B7D22BE1CD6E}"/>
                  </a:ext>
                </a:extLst>
              </p:cNvPr>
              <p:cNvSpPr>
                <a:spLocks noEditPoints="1"/>
              </p:cNvSpPr>
              <p:nvPr/>
            </p:nvSpPr>
            <p:spPr bwMode="auto">
              <a:xfrm>
                <a:off x="3341" y="292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2 w 74"/>
                  <a:gd name="T15" fmla="*/ 37 h 74"/>
                  <a:gd name="T16" fmla="*/ 37 w 74"/>
                  <a:gd name="T17" fmla="*/ 2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7" y="0"/>
                      <a:pt x="0" y="16"/>
                      <a:pt x="0" y="37"/>
                    </a:cubicBezTo>
                    <a:cubicBezTo>
                      <a:pt x="0" y="57"/>
                      <a:pt x="17" y="74"/>
                      <a:pt x="37" y="74"/>
                    </a:cubicBezTo>
                    <a:cubicBezTo>
                      <a:pt x="57" y="74"/>
                      <a:pt x="74" y="57"/>
                      <a:pt x="74" y="37"/>
                    </a:cubicBezTo>
                    <a:close/>
                    <a:moveTo>
                      <a:pt x="72" y="37"/>
                    </a:moveTo>
                    <a:cubicBezTo>
                      <a:pt x="72" y="56"/>
                      <a:pt x="57" y="72"/>
                      <a:pt x="37" y="72"/>
                    </a:cubicBezTo>
                    <a:cubicBezTo>
                      <a:pt x="18" y="72"/>
                      <a:pt x="2" y="56"/>
                      <a:pt x="2" y="37"/>
                    </a:cubicBezTo>
                    <a:cubicBezTo>
                      <a:pt x="2" y="17"/>
                      <a:pt x="18" y="2"/>
                      <a:pt x="37" y="2"/>
                    </a:cubicBezTo>
                    <a:cubicBezTo>
                      <a:pt x="57" y="2"/>
                      <a:pt x="72" y="17"/>
                      <a:pt x="72" y="37"/>
                    </a:cubicBezTo>
                    <a:close/>
                  </a:path>
                </a:pathLst>
              </a:custGeom>
              <a:solidFill>
                <a:srgbClr val="F5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5" name="Freeform 367">
                <a:extLst>
                  <a:ext uri="{FF2B5EF4-FFF2-40B4-BE49-F238E27FC236}">
                    <a16:creationId xmlns:a16="http://schemas.microsoft.com/office/drawing/2014/main" id="{B33D5315-AF92-B449-BB42-B10B3B1676EF}"/>
                  </a:ext>
                </a:extLst>
              </p:cNvPr>
              <p:cNvSpPr>
                <a:spLocks noEditPoints="1"/>
              </p:cNvSpPr>
              <p:nvPr/>
            </p:nvSpPr>
            <p:spPr bwMode="auto">
              <a:xfrm>
                <a:off x="3347" y="2925"/>
                <a:ext cx="403" cy="403"/>
              </a:xfrm>
              <a:custGeom>
                <a:avLst/>
                <a:gdLst>
                  <a:gd name="T0" fmla="*/ 72 w 72"/>
                  <a:gd name="T1" fmla="*/ 36 h 72"/>
                  <a:gd name="T2" fmla="*/ 36 w 72"/>
                  <a:gd name="T3" fmla="*/ 0 h 72"/>
                  <a:gd name="T4" fmla="*/ 0 w 72"/>
                  <a:gd name="T5" fmla="*/ 36 h 72"/>
                  <a:gd name="T6" fmla="*/ 36 w 72"/>
                  <a:gd name="T7" fmla="*/ 72 h 72"/>
                  <a:gd name="T8" fmla="*/ 72 w 72"/>
                  <a:gd name="T9" fmla="*/ 36 h 72"/>
                  <a:gd name="T10" fmla="*/ 71 w 72"/>
                  <a:gd name="T11" fmla="*/ 36 h 72"/>
                  <a:gd name="T12" fmla="*/ 36 w 72"/>
                  <a:gd name="T13" fmla="*/ 70 h 72"/>
                  <a:gd name="T14" fmla="*/ 2 w 72"/>
                  <a:gd name="T15" fmla="*/ 36 h 72"/>
                  <a:gd name="T16" fmla="*/ 36 w 72"/>
                  <a:gd name="T17" fmla="*/ 1 h 72"/>
                  <a:gd name="T18" fmla="*/ 71 w 72"/>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72" y="36"/>
                    </a:moveTo>
                    <a:cubicBezTo>
                      <a:pt x="72" y="16"/>
                      <a:pt x="56" y="0"/>
                      <a:pt x="36" y="0"/>
                    </a:cubicBezTo>
                    <a:cubicBezTo>
                      <a:pt x="16" y="0"/>
                      <a:pt x="0" y="16"/>
                      <a:pt x="0" y="36"/>
                    </a:cubicBezTo>
                    <a:cubicBezTo>
                      <a:pt x="0" y="56"/>
                      <a:pt x="16" y="72"/>
                      <a:pt x="36" y="72"/>
                    </a:cubicBezTo>
                    <a:cubicBezTo>
                      <a:pt x="56" y="72"/>
                      <a:pt x="72" y="56"/>
                      <a:pt x="72" y="36"/>
                    </a:cubicBezTo>
                    <a:close/>
                    <a:moveTo>
                      <a:pt x="71" y="36"/>
                    </a:moveTo>
                    <a:cubicBezTo>
                      <a:pt x="71" y="55"/>
                      <a:pt x="55" y="70"/>
                      <a:pt x="36" y="70"/>
                    </a:cubicBezTo>
                    <a:cubicBezTo>
                      <a:pt x="17" y="70"/>
                      <a:pt x="2" y="55"/>
                      <a:pt x="2" y="36"/>
                    </a:cubicBezTo>
                    <a:cubicBezTo>
                      <a:pt x="2" y="17"/>
                      <a:pt x="17" y="1"/>
                      <a:pt x="36" y="1"/>
                    </a:cubicBezTo>
                    <a:cubicBezTo>
                      <a:pt x="55" y="1"/>
                      <a:pt x="71" y="17"/>
                      <a:pt x="71" y="36"/>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6" name="Freeform 368">
                <a:extLst>
                  <a:ext uri="{FF2B5EF4-FFF2-40B4-BE49-F238E27FC236}">
                    <a16:creationId xmlns:a16="http://schemas.microsoft.com/office/drawing/2014/main" id="{7DCCE191-845C-7F7E-5D35-0CB602724BA2}"/>
                  </a:ext>
                </a:extLst>
              </p:cNvPr>
              <p:cNvSpPr>
                <a:spLocks noEditPoints="1"/>
              </p:cNvSpPr>
              <p:nvPr/>
            </p:nvSpPr>
            <p:spPr bwMode="auto">
              <a:xfrm>
                <a:off x="3352" y="2931"/>
                <a:ext cx="392" cy="391"/>
              </a:xfrm>
              <a:custGeom>
                <a:avLst/>
                <a:gdLst>
                  <a:gd name="T0" fmla="*/ 70 w 70"/>
                  <a:gd name="T1" fmla="*/ 35 h 70"/>
                  <a:gd name="T2" fmla="*/ 35 w 70"/>
                  <a:gd name="T3" fmla="*/ 0 h 70"/>
                  <a:gd name="T4" fmla="*/ 0 w 70"/>
                  <a:gd name="T5" fmla="*/ 35 h 70"/>
                  <a:gd name="T6" fmla="*/ 35 w 70"/>
                  <a:gd name="T7" fmla="*/ 70 h 70"/>
                  <a:gd name="T8" fmla="*/ 70 w 70"/>
                  <a:gd name="T9" fmla="*/ 35 h 70"/>
                  <a:gd name="T10" fmla="*/ 69 w 70"/>
                  <a:gd name="T11" fmla="*/ 35 h 70"/>
                  <a:gd name="T12" fmla="*/ 35 w 70"/>
                  <a:gd name="T13" fmla="*/ 69 h 70"/>
                  <a:gd name="T14" fmla="*/ 1 w 70"/>
                  <a:gd name="T15" fmla="*/ 35 h 70"/>
                  <a:gd name="T16" fmla="*/ 35 w 70"/>
                  <a:gd name="T17" fmla="*/ 1 h 70"/>
                  <a:gd name="T18" fmla="*/ 69 w 70"/>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15"/>
                      <a:pt x="55" y="0"/>
                      <a:pt x="35" y="0"/>
                    </a:cubicBezTo>
                    <a:cubicBezTo>
                      <a:pt x="16" y="0"/>
                      <a:pt x="0" y="15"/>
                      <a:pt x="0" y="35"/>
                    </a:cubicBezTo>
                    <a:cubicBezTo>
                      <a:pt x="0" y="54"/>
                      <a:pt x="16" y="70"/>
                      <a:pt x="35" y="70"/>
                    </a:cubicBezTo>
                    <a:cubicBezTo>
                      <a:pt x="55" y="70"/>
                      <a:pt x="70" y="54"/>
                      <a:pt x="70" y="35"/>
                    </a:cubicBezTo>
                    <a:close/>
                    <a:moveTo>
                      <a:pt x="69" y="35"/>
                    </a:moveTo>
                    <a:cubicBezTo>
                      <a:pt x="69" y="53"/>
                      <a:pt x="54" y="69"/>
                      <a:pt x="35" y="69"/>
                    </a:cubicBezTo>
                    <a:cubicBezTo>
                      <a:pt x="16" y="69"/>
                      <a:pt x="1" y="53"/>
                      <a:pt x="1" y="35"/>
                    </a:cubicBezTo>
                    <a:cubicBezTo>
                      <a:pt x="1" y="16"/>
                      <a:pt x="16" y="1"/>
                      <a:pt x="35" y="1"/>
                    </a:cubicBezTo>
                    <a:cubicBezTo>
                      <a:pt x="54" y="1"/>
                      <a:pt x="69" y="16"/>
                      <a:pt x="69" y="35"/>
                    </a:cubicBezTo>
                    <a:close/>
                  </a:path>
                </a:pathLst>
              </a:custGeom>
              <a:solidFill>
                <a:srgbClr val="F5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7" name="Freeform 369">
                <a:extLst>
                  <a:ext uri="{FF2B5EF4-FFF2-40B4-BE49-F238E27FC236}">
                    <a16:creationId xmlns:a16="http://schemas.microsoft.com/office/drawing/2014/main" id="{5AF4CCA8-2301-555F-6918-30B29D002711}"/>
                  </a:ext>
                </a:extLst>
              </p:cNvPr>
              <p:cNvSpPr>
                <a:spLocks noEditPoints="1"/>
              </p:cNvSpPr>
              <p:nvPr/>
            </p:nvSpPr>
            <p:spPr bwMode="auto">
              <a:xfrm>
                <a:off x="3358" y="293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2" y="68"/>
                      <a:pt x="34" y="68"/>
                    </a:cubicBezTo>
                    <a:cubicBezTo>
                      <a:pt x="16" y="68"/>
                      <a:pt x="1" y="53"/>
                      <a:pt x="1" y="35"/>
                    </a:cubicBezTo>
                    <a:cubicBezTo>
                      <a:pt x="1" y="17"/>
                      <a:pt x="16" y="2"/>
                      <a:pt x="34" y="2"/>
                    </a:cubicBezTo>
                    <a:cubicBezTo>
                      <a:pt x="52" y="2"/>
                      <a:pt x="67" y="17"/>
                      <a:pt x="67" y="35"/>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8" name="Freeform 370">
                <a:extLst>
                  <a:ext uri="{FF2B5EF4-FFF2-40B4-BE49-F238E27FC236}">
                    <a16:creationId xmlns:a16="http://schemas.microsoft.com/office/drawing/2014/main" id="{27DA2E69-EEF5-DDC4-C946-BD9F4631BE8A}"/>
                  </a:ext>
                </a:extLst>
              </p:cNvPr>
              <p:cNvSpPr>
                <a:spLocks noEditPoints="1"/>
              </p:cNvSpPr>
              <p:nvPr/>
            </p:nvSpPr>
            <p:spPr bwMode="auto">
              <a:xfrm>
                <a:off x="3358" y="293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2 w 68"/>
                  <a:gd name="T15" fmla="*/ 34 h 68"/>
                  <a:gd name="T16" fmla="*/ 34 w 68"/>
                  <a:gd name="T17" fmla="*/ 2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5" y="0"/>
                      <a:pt x="0" y="15"/>
                      <a:pt x="0" y="34"/>
                    </a:cubicBezTo>
                    <a:cubicBezTo>
                      <a:pt x="0" y="52"/>
                      <a:pt x="15" y="68"/>
                      <a:pt x="34" y="68"/>
                    </a:cubicBezTo>
                    <a:cubicBezTo>
                      <a:pt x="53" y="68"/>
                      <a:pt x="68" y="52"/>
                      <a:pt x="68" y="34"/>
                    </a:cubicBezTo>
                    <a:close/>
                    <a:moveTo>
                      <a:pt x="66" y="34"/>
                    </a:moveTo>
                    <a:cubicBezTo>
                      <a:pt x="66" y="52"/>
                      <a:pt x="52" y="66"/>
                      <a:pt x="34" y="66"/>
                    </a:cubicBezTo>
                    <a:cubicBezTo>
                      <a:pt x="16" y="66"/>
                      <a:pt x="2" y="52"/>
                      <a:pt x="2" y="34"/>
                    </a:cubicBezTo>
                    <a:cubicBezTo>
                      <a:pt x="2" y="16"/>
                      <a:pt x="16" y="2"/>
                      <a:pt x="34" y="2"/>
                    </a:cubicBezTo>
                    <a:cubicBezTo>
                      <a:pt x="52" y="2"/>
                      <a:pt x="66" y="16"/>
                      <a:pt x="66" y="34"/>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89" name="Freeform 371">
                <a:extLst>
                  <a:ext uri="{FF2B5EF4-FFF2-40B4-BE49-F238E27FC236}">
                    <a16:creationId xmlns:a16="http://schemas.microsoft.com/office/drawing/2014/main" id="{E6014433-4D94-1418-5490-C5D2BCF5410C}"/>
                  </a:ext>
                </a:extLst>
              </p:cNvPr>
              <p:cNvSpPr>
                <a:spLocks noEditPoints="1"/>
              </p:cNvSpPr>
              <p:nvPr/>
            </p:nvSpPr>
            <p:spPr bwMode="auto">
              <a:xfrm>
                <a:off x="3364" y="294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2 w 66"/>
                  <a:gd name="T15" fmla="*/ 33 h 66"/>
                  <a:gd name="T16" fmla="*/ 33 w 66"/>
                  <a:gd name="T17" fmla="*/ 2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5" y="0"/>
                      <a:pt x="0" y="15"/>
                      <a:pt x="0" y="33"/>
                    </a:cubicBezTo>
                    <a:cubicBezTo>
                      <a:pt x="0" y="51"/>
                      <a:pt x="15" y="66"/>
                      <a:pt x="33" y="66"/>
                    </a:cubicBezTo>
                    <a:cubicBezTo>
                      <a:pt x="51" y="66"/>
                      <a:pt x="66" y="51"/>
                      <a:pt x="66" y="33"/>
                    </a:cubicBezTo>
                    <a:close/>
                    <a:moveTo>
                      <a:pt x="64" y="33"/>
                    </a:moveTo>
                    <a:cubicBezTo>
                      <a:pt x="64" y="50"/>
                      <a:pt x="50" y="64"/>
                      <a:pt x="33" y="64"/>
                    </a:cubicBezTo>
                    <a:cubicBezTo>
                      <a:pt x="16" y="64"/>
                      <a:pt x="2" y="50"/>
                      <a:pt x="2" y="33"/>
                    </a:cubicBezTo>
                    <a:cubicBezTo>
                      <a:pt x="2" y="16"/>
                      <a:pt x="16" y="2"/>
                      <a:pt x="33" y="2"/>
                    </a:cubicBezTo>
                    <a:cubicBezTo>
                      <a:pt x="50" y="2"/>
                      <a:pt x="64" y="16"/>
                      <a:pt x="64" y="33"/>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0" name="Freeform 372">
                <a:extLst>
                  <a:ext uri="{FF2B5EF4-FFF2-40B4-BE49-F238E27FC236}">
                    <a16:creationId xmlns:a16="http://schemas.microsoft.com/office/drawing/2014/main" id="{74D67232-FEC1-100E-70E9-0883EC768700}"/>
                  </a:ext>
                </a:extLst>
              </p:cNvPr>
              <p:cNvSpPr>
                <a:spLocks noEditPoints="1"/>
              </p:cNvSpPr>
              <p:nvPr/>
            </p:nvSpPr>
            <p:spPr bwMode="auto">
              <a:xfrm>
                <a:off x="3369" y="2948"/>
                <a:ext cx="358" cy="357"/>
              </a:xfrm>
              <a:custGeom>
                <a:avLst/>
                <a:gdLst>
                  <a:gd name="T0" fmla="*/ 64 w 64"/>
                  <a:gd name="T1" fmla="*/ 32 h 64"/>
                  <a:gd name="T2" fmla="*/ 32 w 64"/>
                  <a:gd name="T3" fmla="*/ 0 h 64"/>
                  <a:gd name="T4" fmla="*/ 0 w 64"/>
                  <a:gd name="T5" fmla="*/ 32 h 64"/>
                  <a:gd name="T6" fmla="*/ 32 w 64"/>
                  <a:gd name="T7" fmla="*/ 64 h 64"/>
                  <a:gd name="T8" fmla="*/ 64 w 64"/>
                  <a:gd name="T9" fmla="*/ 32 h 64"/>
                  <a:gd name="T10" fmla="*/ 63 w 64"/>
                  <a:gd name="T11" fmla="*/ 32 h 64"/>
                  <a:gd name="T12" fmla="*/ 32 w 64"/>
                  <a:gd name="T13" fmla="*/ 62 h 64"/>
                  <a:gd name="T14" fmla="*/ 2 w 64"/>
                  <a:gd name="T15" fmla="*/ 32 h 64"/>
                  <a:gd name="T16" fmla="*/ 32 w 64"/>
                  <a:gd name="T17" fmla="*/ 1 h 64"/>
                  <a:gd name="T18" fmla="*/ 63 w 64"/>
                  <a:gd name="T1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14"/>
                      <a:pt x="50" y="0"/>
                      <a:pt x="32" y="0"/>
                    </a:cubicBezTo>
                    <a:cubicBezTo>
                      <a:pt x="14" y="0"/>
                      <a:pt x="0" y="14"/>
                      <a:pt x="0" y="32"/>
                    </a:cubicBezTo>
                    <a:cubicBezTo>
                      <a:pt x="0" y="50"/>
                      <a:pt x="14" y="64"/>
                      <a:pt x="32" y="64"/>
                    </a:cubicBezTo>
                    <a:cubicBezTo>
                      <a:pt x="50" y="64"/>
                      <a:pt x="64" y="50"/>
                      <a:pt x="64" y="32"/>
                    </a:cubicBezTo>
                    <a:close/>
                    <a:moveTo>
                      <a:pt x="63" y="32"/>
                    </a:moveTo>
                    <a:cubicBezTo>
                      <a:pt x="63" y="49"/>
                      <a:pt x="49" y="62"/>
                      <a:pt x="32" y="62"/>
                    </a:cubicBezTo>
                    <a:cubicBezTo>
                      <a:pt x="15" y="62"/>
                      <a:pt x="2" y="49"/>
                      <a:pt x="2" y="32"/>
                    </a:cubicBezTo>
                    <a:cubicBezTo>
                      <a:pt x="2" y="15"/>
                      <a:pt x="15" y="1"/>
                      <a:pt x="32" y="1"/>
                    </a:cubicBezTo>
                    <a:cubicBezTo>
                      <a:pt x="49" y="1"/>
                      <a:pt x="63" y="15"/>
                      <a:pt x="63" y="32"/>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1" name="Freeform 373">
                <a:extLst>
                  <a:ext uri="{FF2B5EF4-FFF2-40B4-BE49-F238E27FC236}">
                    <a16:creationId xmlns:a16="http://schemas.microsoft.com/office/drawing/2014/main" id="{5A712FE0-92F3-2E9D-51D5-A5608247A5C5}"/>
                  </a:ext>
                </a:extLst>
              </p:cNvPr>
              <p:cNvSpPr>
                <a:spLocks noEditPoints="1"/>
              </p:cNvSpPr>
              <p:nvPr/>
            </p:nvSpPr>
            <p:spPr bwMode="auto">
              <a:xfrm>
                <a:off x="3375" y="2953"/>
                <a:ext cx="347" cy="347"/>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1 w 62"/>
                  <a:gd name="T11" fmla="*/ 31 h 62"/>
                  <a:gd name="T12" fmla="*/ 31 w 62"/>
                  <a:gd name="T13" fmla="*/ 61 h 62"/>
                  <a:gd name="T14" fmla="*/ 1 w 62"/>
                  <a:gd name="T15" fmla="*/ 31 h 62"/>
                  <a:gd name="T16" fmla="*/ 31 w 62"/>
                  <a:gd name="T17" fmla="*/ 1 h 62"/>
                  <a:gd name="T18" fmla="*/ 61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1" y="31"/>
                    </a:moveTo>
                    <a:cubicBezTo>
                      <a:pt x="61" y="47"/>
                      <a:pt x="47" y="61"/>
                      <a:pt x="31" y="61"/>
                    </a:cubicBezTo>
                    <a:cubicBezTo>
                      <a:pt x="15" y="61"/>
                      <a:pt x="1" y="47"/>
                      <a:pt x="1" y="31"/>
                    </a:cubicBezTo>
                    <a:cubicBezTo>
                      <a:pt x="1" y="14"/>
                      <a:pt x="15" y="1"/>
                      <a:pt x="31" y="1"/>
                    </a:cubicBezTo>
                    <a:cubicBezTo>
                      <a:pt x="47" y="1"/>
                      <a:pt x="61" y="14"/>
                      <a:pt x="61" y="31"/>
                    </a:cubicBezTo>
                    <a:close/>
                  </a:path>
                </a:pathLst>
              </a:custGeom>
              <a:solidFill>
                <a:srgbClr val="F4D2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2" name="Freeform 374">
                <a:extLst>
                  <a:ext uri="{FF2B5EF4-FFF2-40B4-BE49-F238E27FC236}">
                    <a16:creationId xmlns:a16="http://schemas.microsoft.com/office/drawing/2014/main" id="{69884A27-7559-8BC7-843B-AF5F716826B2}"/>
                  </a:ext>
                </a:extLst>
              </p:cNvPr>
              <p:cNvSpPr>
                <a:spLocks noEditPoints="1"/>
              </p:cNvSpPr>
              <p:nvPr/>
            </p:nvSpPr>
            <p:spPr bwMode="auto">
              <a:xfrm>
                <a:off x="3380" y="2953"/>
                <a:ext cx="342"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59 w 61"/>
                  <a:gd name="T11" fmla="*/ 31 h 61"/>
                  <a:gd name="T12" fmla="*/ 30 w 61"/>
                  <a:gd name="T13" fmla="*/ 60 h 61"/>
                  <a:gd name="T14" fmla="*/ 1 w 61"/>
                  <a:gd name="T15" fmla="*/ 31 h 61"/>
                  <a:gd name="T16" fmla="*/ 30 w 61"/>
                  <a:gd name="T17" fmla="*/ 2 h 61"/>
                  <a:gd name="T18" fmla="*/ 59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59" y="31"/>
                    </a:moveTo>
                    <a:cubicBezTo>
                      <a:pt x="59" y="47"/>
                      <a:pt x="46" y="60"/>
                      <a:pt x="30" y="60"/>
                    </a:cubicBezTo>
                    <a:cubicBezTo>
                      <a:pt x="14" y="60"/>
                      <a:pt x="1" y="47"/>
                      <a:pt x="1" y="31"/>
                    </a:cubicBezTo>
                    <a:cubicBezTo>
                      <a:pt x="1" y="15"/>
                      <a:pt x="14" y="2"/>
                      <a:pt x="30" y="2"/>
                    </a:cubicBezTo>
                    <a:cubicBezTo>
                      <a:pt x="46" y="2"/>
                      <a:pt x="59" y="15"/>
                      <a:pt x="59" y="31"/>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3" name="Freeform 375">
                <a:extLst>
                  <a:ext uri="{FF2B5EF4-FFF2-40B4-BE49-F238E27FC236}">
                    <a16:creationId xmlns:a16="http://schemas.microsoft.com/office/drawing/2014/main" id="{FE424ABD-68AB-D62A-4D88-32EBBC2A6339}"/>
                  </a:ext>
                </a:extLst>
              </p:cNvPr>
              <p:cNvSpPr>
                <a:spLocks noEditPoints="1"/>
              </p:cNvSpPr>
              <p:nvPr/>
            </p:nvSpPr>
            <p:spPr bwMode="auto">
              <a:xfrm>
                <a:off x="3380" y="295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2 w 60"/>
                  <a:gd name="T15" fmla="*/ 30 h 60"/>
                  <a:gd name="T16" fmla="*/ 30 w 60"/>
                  <a:gd name="T17" fmla="*/ 2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4" y="0"/>
                      <a:pt x="0" y="13"/>
                      <a:pt x="0" y="30"/>
                    </a:cubicBezTo>
                    <a:cubicBezTo>
                      <a:pt x="0" y="46"/>
                      <a:pt x="14" y="60"/>
                      <a:pt x="30" y="60"/>
                    </a:cubicBezTo>
                    <a:cubicBezTo>
                      <a:pt x="46" y="60"/>
                      <a:pt x="60" y="46"/>
                      <a:pt x="60" y="30"/>
                    </a:cubicBezTo>
                    <a:close/>
                    <a:moveTo>
                      <a:pt x="58" y="30"/>
                    </a:moveTo>
                    <a:cubicBezTo>
                      <a:pt x="58" y="45"/>
                      <a:pt x="46" y="58"/>
                      <a:pt x="30" y="58"/>
                    </a:cubicBezTo>
                    <a:cubicBezTo>
                      <a:pt x="15" y="58"/>
                      <a:pt x="2" y="45"/>
                      <a:pt x="2" y="30"/>
                    </a:cubicBezTo>
                    <a:cubicBezTo>
                      <a:pt x="2" y="14"/>
                      <a:pt x="15" y="2"/>
                      <a:pt x="30" y="2"/>
                    </a:cubicBezTo>
                    <a:cubicBezTo>
                      <a:pt x="46" y="2"/>
                      <a:pt x="58" y="14"/>
                      <a:pt x="58" y="30"/>
                    </a:cubicBezTo>
                    <a:close/>
                  </a:path>
                </a:pathLst>
              </a:custGeom>
              <a:solidFill>
                <a:srgbClr val="F3D4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4" name="Freeform 376">
                <a:extLst>
                  <a:ext uri="{FF2B5EF4-FFF2-40B4-BE49-F238E27FC236}">
                    <a16:creationId xmlns:a16="http://schemas.microsoft.com/office/drawing/2014/main" id="{6178AE34-50D0-C604-2AA2-7E0FEE9A6427}"/>
                  </a:ext>
                </a:extLst>
              </p:cNvPr>
              <p:cNvSpPr>
                <a:spLocks noEditPoints="1"/>
              </p:cNvSpPr>
              <p:nvPr/>
            </p:nvSpPr>
            <p:spPr bwMode="auto">
              <a:xfrm>
                <a:off x="3386" y="296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2 w 58"/>
                  <a:gd name="T15" fmla="*/ 29 h 58"/>
                  <a:gd name="T16" fmla="*/ 29 w 58"/>
                  <a:gd name="T17" fmla="*/ 2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3D5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5" name="Freeform 377">
                <a:extLst>
                  <a:ext uri="{FF2B5EF4-FFF2-40B4-BE49-F238E27FC236}">
                    <a16:creationId xmlns:a16="http://schemas.microsoft.com/office/drawing/2014/main" id="{2AB080F4-36B1-6428-1BD4-A0EE26488904}"/>
                  </a:ext>
                </a:extLst>
              </p:cNvPr>
              <p:cNvSpPr>
                <a:spLocks noEditPoints="1"/>
              </p:cNvSpPr>
              <p:nvPr/>
            </p:nvSpPr>
            <p:spPr bwMode="auto">
              <a:xfrm>
                <a:off x="3392" y="2970"/>
                <a:ext cx="313" cy="313"/>
              </a:xfrm>
              <a:custGeom>
                <a:avLst/>
                <a:gdLst>
                  <a:gd name="T0" fmla="*/ 56 w 56"/>
                  <a:gd name="T1" fmla="*/ 28 h 56"/>
                  <a:gd name="T2" fmla="*/ 28 w 56"/>
                  <a:gd name="T3" fmla="*/ 0 h 56"/>
                  <a:gd name="T4" fmla="*/ 0 w 56"/>
                  <a:gd name="T5" fmla="*/ 28 h 56"/>
                  <a:gd name="T6" fmla="*/ 28 w 56"/>
                  <a:gd name="T7" fmla="*/ 56 h 56"/>
                  <a:gd name="T8" fmla="*/ 56 w 56"/>
                  <a:gd name="T9" fmla="*/ 28 h 56"/>
                  <a:gd name="T10" fmla="*/ 55 w 56"/>
                  <a:gd name="T11" fmla="*/ 28 h 56"/>
                  <a:gd name="T12" fmla="*/ 28 w 56"/>
                  <a:gd name="T13" fmla="*/ 54 h 56"/>
                  <a:gd name="T14" fmla="*/ 2 w 56"/>
                  <a:gd name="T15" fmla="*/ 28 h 56"/>
                  <a:gd name="T16" fmla="*/ 28 w 56"/>
                  <a:gd name="T17" fmla="*/ 1 h 56"/>
                  <a:gd name="T18" fmla="*/ 55 w 56"/>
                  <a:gd name="T1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56" y="28"/>
                    </a:moveTo>
                    <a:cubicBezTo>
                      <a:pt x="56" y="12"/>
                      <a:pt x="44" y="0"/>
                      <a:pt x="28" y="0"/>
                    </a:cubicBezTo>
                    <a:cubicBezTo>
                      <a:pt x="13" y="0"/>
                      <a:pt x="0" y="12"/>
                      <a:pt x="0" y="28"/>
                    </a:cubicBezTo>
                    <a:cubicBezTo>
                      <a:pt x="0" y="43"/>
                      <a:pt x="13" y="56"/>
                      <a:pt x="28" y="56"/>
                    </a:cubicBezTo>
                    <a:cubicBezTo>
                      <a:pt x="44" y="56"/>
                      <a:pt x="56" y="43"/>
                      <a:pt x="56" y="28"/>
                    </a:cubicBezTo>
                    <a:close/>
                    <a:moveTo>
                      <a:pt x="55" y="28"/>
                    </a:moveTo>
                    <a:cubicBezTo>
                      <a:pt x="55" y="42"/>
                      <a:pt x="43" y="54"/>
                      <a:pt x="28" y="54"/>
                    </a:cubicBezTo>
                    <a:cubicBezTo>
                      <a:pt x="13" y="54"/>
                      <a:pt x="2" y="42"/>
                      <a:pt x="2" y="28"/>
                    </a:cubicBezTo>
                    <a:cubicBezTo>
                      <a:pt x="2" y="13"/>
                      <a:pt x="13" y="1"/>
                      <a:pt x="28" y="1"/>
                    </a:cubicBezTo>
                    <a:cubicBezTo>
                      <a:pt x="43" y="1"/>
                      <a:pt x="55" y="13"/>
                      <a:pt x="55" y="28"/>
                    </a:cubicBezTo>
                    <a:close/>
                  </a:path>
                </a:pathLst>
              </a:custGeom>
              <a:solidFill>
                <a:srgbClr val="F3D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6" name="Freeform 378">
                <a:extLst>
                  <a:ext uri="{FF2B5EF4-FFF2-40B4-BE49-F238E27FC236}">
                    <a16:creationId xmlns:a16="http://schemas.microsoft.com/office/drawing/2014/main" id="{B4BAD9B1-00E4-550C-7DB9-8F1CA5982ABC}"/>
                  </a:ext>
                </a:extLst>
              </p:cNvPr>
              <p:cNvSpPr>
                <a:spLocks noEditPoints="1"/>
              </p:cNvSpPr>
              <p:nvPr/>
            </p:nvSpPr>
            <p:spPr bwMode="auto">
              <a:xfrm>
                <a:off x="3397" y="297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3 w 54"/>
                  <a:gd name="T11" fmla="*/ 27 h 54"/>
                  <a:gd name="T12" fmla="*/ 27 w 54"/>
                  <a:gd name="T13" fmla="*/ 53 h 54"/>
                  <a:gd name="T14" fmla="*/ 1 w 54"/>
                  <a:gd name="T15" fmla="*/ 27 h 54"/>
                  <a:gd name="T16" fmla="*/ 27 w 54"/>
                  <a:gd name="T17" fmla="*/ 1 h 54"/>
                  <a:gd name="T18" fmla="*/ 53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3" y="27"/>
                    </a:moveTo>
                    <a:cubicBezTo>
                      <a:pt x="53" y="41"/>
                      <a:pt x="41" y="53"/>
                      <a:pt x="27" y="53"/>
                    </a:cubicBezTo>
                    <a:cubicBezTo>
                      <a:pt x="13" y="53"/>
                      <a:pt x="1" y="41"/>
                      <a:pt x="1" y="27"/>
                    </a:cubicBezTo>
                    <a:cubicBezTo>
                      <a:pt x="1" y="13"/>
                      <a:pt x="13" y="1"/>
                      <a:pt x="27" y="1"/>
                    </a:cubicBezTo>
                    <a:cubicBezTo>
                      <a:pt x="41" y="1"/>
                      <a:pt x="53" y="13"/>
                      <a:pt x="53" y="27"/>
                    </a:cubicBezTo>
                    <a:close/>
                  </a:path>
                </a:pathLst>
              </a:custGeom>
              <a:solidFill>
                <a:srgbClr val="F3D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7" name="Freeform 379">
                <a:extLst>
                  <a:ext uri="{FF2B5EF4-FFF2-40B4-BE49-F238E27FC236}">
                    <a16:creationId xmlns:a16="http://schemas.microsoft.com/office/drawing/2014/main" id="{75971172-D269-49D0-516C-9DF271CF1B61}"/>
                  </a:ext>
                </a:extLst>
              </p:cNvPr>
              <p:cNvSpPr>
                <a:spLocks noEditPoints="1"/>
              </p:cNvSpPr>
              <p:nvPr/>
            </p:nvSpPr>
            <p:spPr bwMode="auto">
              <a:xfrm>
                <a:off x="3403" y="2975"/>
                <a:ext cx="296" cy="297"/>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1 w 53"/>
                  <a:gd name="T11" fmla="*/ 27 h 53"/>
                  <a:gd name="T12" fmla="*/ 26 w 53"/>
                  <a:gd name="T13" fmla="*/ 52 h 53"/>
                  <a:gd name="T14" fmla="*/ 1 w 53"/>
                  <a:gd name="T15" fmla="*/ 27 h 53"/>
                  <a:gd name="T16" fmla="*/ 26 w 53"/>
                  <a:gd name="T17" fmla="*/ 2 h 53"/>
                  <a:gd name="T18" fmla="*/ 51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1" y="0"/>
                      <a:pt x="0" y="12"/>
                      <a:pt x="0" y="27"/>
                    </a:cubicBezTo>
                    <a:cubicBezTo>
                      <a:pt x="0" y="41"/>
                      <a:pt x="11" y="53"/>
                      <a:pt x="26" y="53"/>
                    </a:cubicBezTo>
                    <a:cubicBezTo>
                      <a:pt x="41" y="53"/>
                      <a:pt x="53" y="41"/>
                      <a:pt x="53" y="27"/>
                    </a:cubicBezTo>
                    <a:close/>
                    <a:moveTo>
                      <a:pt x="51" y="27"/>
                    </a:moveTo>
                    <a:cubicBezTo>
                      <a:pt x="51" y="41"/>
                      <a:pt x="40" y="52"/>
                      <a:pt x="26" y="52"/>
                    </a:cubicBezTo>
                    <a:cubicBezTo>
                      <a:pt x="12" y="52"/>
                      <a:pt x="1" y="41"/>
                      <a:pt x="1" y="27"/>
                    </a:cubicBezTo>
                    <a:cubicBezTo>
                      <a:pt x="1" y="13"/>
                      <a:pt x="12" y="2"/>
                      <a:pt x="26" y="2"/>
                    </a:cubicBezTo>
                    <a:cubicBezTo>
                      <a:pt x="40" y="2"/>
                      <a:pt x="51" y="13"/>
                      <a:pt x="51" y="27"/>
                    </a:cubicBezTo>
                    <a:close/>
                  </a:path>
                </a:pathLst>
              </a:custGeom>
              <a:solidFill>
                <a:srgbClr val="F2DA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8" name="Freeform 380">
                <a:extLst>
                  <a:ext uri="{FF2B5EF4-FFF2-40B4-BE49-F238E27FC236}">
                    <a16:creationId xmlns:a16="http://schemas.microsoft.com/office/drawing/2014/main" id="{D4AF595B-C31B-9681-38B7-799660F9C68D}"/>
                  </a:ext>
                </a:extLst>
              </p:cNvPr>
              <p:cNvSpPr>
                <a:spLocks noEditPoints="1"/>
              </p:cNvSpPr>
              <p:nvPr/>
            </p:nvSpPr>
            <p:spPr bwMode="auto">
              <a:xfrm>
                <a:off x="3403" y="2981"/>
                <a:ext cx="291"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2 w 52"/>
                  <a:gd name="T15" fmla="*/ 26 h 52"/>
                  <a:gd name="T16" fmla="*/ 26 w 52"/>
                  <a:gd name="T17" fmla="*/ 2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2" y="0"/>
                      <a:pt x="0" y="12"/>
                      <a:pt x="0" y="26"/>
                    </a:cubicBezTo>
                    <a:cubicBezTo>
                      <a:pt x="0" y="40"/>
                      <a:pt x="12" y="52"/>
                      <a:pt x="26" y="52"/>
                    </a:cubicBezTo>
                    <a:cubicBezTo>
                      <a:pt x="40" y="52"/>
                      <a:pt x="52" y="40"/>
                      <a:pt x="52" y="26"/>
                    </a:cubicBezTo>
                    <a:close/>
                    <a:moveTo>
                      <a:pt x="50" y="26"/>
                    </a:moveTo>
                    <a:cubicBezTo>
                      <a:pt x="50" y="39"/>
                      <a:pt x="39" y="50"/>
                      <a:pt x="26" y="50"/>
                    </a:cubicBezTo>
                    <a:cubicBezTo>
                      <a:pt x="13" y="50"/>
                      <a:pt x="2" y="39"/>
                      <a:pt x="2" y="26"/>
                    </a:cubicBezTo>
                    <a:cubicBezTo>
                      <a:pt x="2" y="13"/>
                      <a:pt x="13" y="2"/>
                      <a:pt x="26" y="2"/>
                    </a:cubicBezTo>
                    <a:cubicBezTo>
                      <a:pt x="39" y="2"/>
                      <a:pt x="50" y="13"/>
                      <a:pt x="50" y="26"/>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99" name="Freeform 381">
                <a:extLst>
                  <a:ext uri="{FF2B5EF4-FFF2-40B4-BE49-F238E27FC236}">
                    <a16:creationId xmlns:a16="http://schemas.microsoft.com/office/drawing/2014/main" id="{ECB6E7D3-0FF5-6F28-606A-A20D99DEFF93}"/>
                  </a:ext>
                </a:extLst>
              </p:cNvPr>
              <p:cNvSpPr>
                <a:spLocks noEditPoints="1"/>
              </p:cNvSpPr>
              <p:nvPr/>
            </p:nvSpPr>
            <p:spPr bwMode="auto">
              <a:xfrm>
                <a:off x="3408" y="298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2 w 50"/>
                  <a:gd name="T15" fmla="*/ 25 h 50"/>
                  <a:gd name="T16" fmla="*/ 25 w 50"/>
                  <a:gd name="T17" fmla="*/ 2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2" y="38"/>
                      <a:pt x="2" y="25"/>
                    </a:cubicBezTo>
                    <a:cubicBezTo>
                      <a:pt x="2" y="12"/>
                      <a:pt x="12" y="2"/>
                      <a:pt x="25" y="2"/>
                    </a:cubicBezTo>
                    <a:cubicBezTo>
                      <a:pt x="38" y="2"/>
                      <a:pt x="48" y="12"/>
                      <a:pt x="48" y="25"/>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0" name="Freeform 382">
                <a:extLst>
                  <a:ext uri="{FF2B5EF4-FFF2-40B4-BE49-F238E27FC236}">
                    <a16:creationId xmlns:a16="http://schemas.microsoft.com/office/drawing/2014/main" id="{7474DAFE-48EA-BA5F-24E3-082107434A6B}"/>
                  </a:ext>
                </a:extLst>
              </p:cNvPr>
              <p:cNvSpPr>
                <a:spLocks noEditPoints="1"/>
              </p:cNvSpPr>
              <p:nvPr/>
            </p:nvSpPr>
            <p:spPr bwMode="auto">
              <a:xfrm>
                <a:off x="3414" y="2992"/>
                <a:ext cx="268" cy="269"/>
              </a:xfrm>
              <a:custGeom>
                <a:avLst/>
                <a:gdLst>
                  <a:gd name="T0" fmla="*/ 48 w 48"/>
                  <a:gd name="T1" fmla="*/ 24 h 48"/>
                  <a:gd name="T2" fmla="*/ 24 w 48"/>
                  <a:gd name="T3" fmla="*/ 0 h 48"/>
                  <a:gd name="T4" fmla="*/ 0 w 48"/>
                  <a:gd name="T5" fmla="*/ 24 h 48"/>
                  <a:gd name="T6" fmla="*/ 24 w 48"/>
                  <a:gd name="T7" fmla="*/ 48 h 48"/>
                  <a:gd name="T8" fmla="*/ 48 w 48"/>
                  <a:gd name="T9" fmla="*/ 24 h 48"/>
                  <a:gd name="T10" fmla="*/ 47 w 48"/>
                  <a:gd name="T11" fmla="*/ 24 h 48"/>
                  <a:gd name="T12" fmla="*/ 24 w 48"/>
                  <a:gd name="T13" fmla="*/ 46 h 48"/>
                  <a:gd name="T14" fmla="*/ 2 w 48"/>
                  <a:gd name="T15" fmla="*/ 24 h 48"/>
                  <a:gd name="T16" fmla="*/ 24 w 48"/>
                  <a:gd name="T17" fmla="*/ 1 h 48"/>
                  <a:gd name="T18" fmla="*/ 47 w 48"/>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24"/>
                    </a:moveTo>
                    <a:cubicBezTo>
                      <a:pt x="48" y="11"/>
                      <a:pt x="37" y="0"/>
                      <a:pt x="24" y="0"/>
                    </a:cubicBezTo>
                    <a:cubicBezTo>
                      <a:pt x="11" y="0"/>
                      <a:pt x="0" y="11"/>
                      <a:pt x="0" y="24"/>
                    </a:cubicBezTo>
                    <a:cubicBezTo>
                      <a:pt x="0" y="37"/>
                      <a:pt x="11" y="48"/>
                      <a:pt x="24" y="48"/>
                    </a:cubicBezTo>
                    <a:cubicBezTo>
                      <a:pt x="37" y="48"/>
                      <a:pt x="48" y="37"/>
                      <a:pt x="48" y="24"/>
                    </a:cubicBezTo>
                    <a:close/>
                    <a:moveTo>
                      <a:pt x="47" y="24"/>
                    </a:moveTo>
                    <a:cubicBezTo>
                      <a:pt x="47" y="36"/>
                      <a:pt x="37" y="46"/>
                      <a:pt x="24" y="46"/>
                    </a:cubicBezTo>
                    <a:cubicBezTo>
                      <a:pt x="12" y="46"/>
                      <a:pt x="2" y="36"/>
                      <a:pt x="2" y="24"/>
                    </a:cubicBezTo>
                    <a:cubicBezTo>
                      <a:pt x="2" y="11"/>
                      <a:pt x="12" y="1"/>
                      <a:pt x="24" y="1"/>
                    </a:cubicBezTo>
                    <a:cubicBezTo>
                      <a:pt x="37" y="1"/>
                      <a:pt x="47" y="11"/>
                      <a:pt x="47" y="24"/>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1" name="Freeform 383">
                <a:extLst>
                  <a:ext uri="{FF2B5EF4-FFF2-40B4-BE49-F238E27FC236}">
                    <a16:creationId xmlns:a16="http://schemas.microsoft.com/office/drawing/2014/main" id="{5E55CA0F-7FDA-5DEB-6F98-4F500E31F98C}"/>
                  </a:ext>
                </a:extLst>
              </p:cNvPr>
              <p:cNvSpPr>
                <a:spLocks noEditPoints="1"/>
              </p:cNvSpPr>
              <p:nvPr/>
            </p:nvSpPr>
            <p:spPr bwMode="auto">
              <a:xfrm>
                <a:off x="3420" y="2998"/>
                <a:ext cx="257"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5 h 46"/>
                  <a:gd name="T14" fmla="*/ 1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0" y="0"/>
                      <a:pt x="0" y="10"/>
                      <a:pt x="0" y="23"/>
                    </a:cubicBezTo>
                    <a:cubicBezTo>
                      <a:pt x="0" y="36"/>
                      <a:pt x="10" y="46"/>
                      <a:pt x="23" y="46"/>
                    </a:cubicBezTo>
                    <a:cubicBezTo>
                      <a:pt x="36" y="46"/>
                      <a:pt x="46" y="36"/>
                      <a:pt x="46" y="23"/>
                    </a:cubicBezTo>
                    <a:close/>
                    <a:moveTo>
                      <a:pt x="45" y="23"/>
                    </a:moveTo>
                    <a:cubicBezTo>
                      <a:pt x="45" y="35"/>
                      <a:pt x="35" y="45"/>
                      <a:pt x="23" y="45"/>
                    </a:cubicBezTo>
                    <a:cubicBezTo>
                      <a:pt x="11" y="45"/>
                      <a:pt x="1" y="35"/>
                      <a:pt x="1" y="23"/>
                    </a:cubicBezTo>
                    <a:cubicBezTo>
                      <a:pt x="1" y="11"/>
                      <a:pt x="11" y="1"/>
                      <a:pt x="23" y="1"/>
                    </a:cubicBezTo>
                    <a:cubicBezTo>
                      <a:pt x="35" y="1"/>
                      <a:pt x="45" y="11"/>
                      <a:pt x="45" y="23"/>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2" name="Freeform 384">
                <a:extLst>
                  <a:ext uri="{FF2B5EF4-FFF2-40B4-BE49-F238E27FC236}">
                    <a16:creationId xmlns:a16="http://schemas.microsoft.com/office/drawing/2014/main" id="{49E6ED39-E810-AB9B-0303-EA7A2E457545}"/>
                  </a:ext>
                </a:extLst>
              </p:cNvPr>
              <p:cNvSpPr>
                <a:spLocks noEditPoints="1"/>
              </p:cNvSpPr>
              <p:nvPr/>
            </p:nvSpPr>
            <p:spPr bwMode="auto">
              <a:xfrm>
                <a:off x="3425" y="2998"/>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3 w 45"/>
                  <a:gd name="T11" fmla="*/ 23 h 45"/>
                  <a:gd name="T12" fmla="*/ 22 w 45"/>
                  <a:gd name="T13" fmla="*/ 44 h 45"/>
                  <a:gd name="T14" fmla="*/ 1 w 45"/>
                  <a:gd name="T15" fmla="*/ 23 h 45"/>
                  <a:gd name="T16" fmla="*/ 22 w 45"/>
                  <a:gd name="T17" fmla="*/ 2 h 45"/>
                  <a:gd name="T18" fmla="*/ 43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3" y="23"/>
                    </a:moveTo>
                    <a:cubicBezTo>
                      <a:pt x="43" y="34"/>
                      <a:pt x="34" y="44"/>
                      <a:pt x="22" y="44"/>
                    </a:cubicBezTo>
                    <a:cubicBezTo>
                      <a:pt x="11" y="44"/>
                      <a:pt x="1" y="34"/>
                      <a:pt x="1" y="23"/>
                    </a:cubicBezTo>
                    <a:cubicBezTo>
                      <a:pt x="1" y="11"/>
                      <a:pt x="11" y="2"/>
                      <a:pt x="22" y="2"/>
                    </a:cubicBezTo>
                    <a:cubicBezTo>
                      <a:pt x="34" y="2"/>
                      <a:pt x="43" y="11"/>
                      <a:pt x="43" y="23"/>
                    </a:cubicBezTo>
                    <a:close/>
                  </a:path>
                </a:pathLst>
              </a:custGeom>
              <a:solidFill>
                <a:srgbClr val="F1D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3" name="Freeform 385">
                <a:extLst>
                  <a:ext uri="{FF2B5EF4-FFF2-40B4-BE49-F238E27FC236}">
                    <a16:creationId xmlns:a16="http://schemas.microsoft.com/office/drawing/2014/main" id="{FB5A7786-32C8-1CDF-AAC2-5243C65DDCA6}"/>
                  </a:ext>
                </a:extLst>
              </p:cNvPr>
              <p:cNvSpPr>
                <a:spLocks noEditPoints="1"/>
              </p:cNvSpPr>
              <p:nvPr/>
            </p:nvSpPr>
            <p:spPr bwMode="auto">
              <a:xfrm>
                <a:off x="3425" y="300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2 w 44"/>
                  <a:gd name="T15" fmla="*/ 22 h 44"/>
                  <a:gd name="T16" fmla="*/ 22 w 44"/>
                  <a:gd name="T17" fmla="*/ 2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1" y="42"/>
                      <a:pt x="2" y="33"/>
                      <a:pt x="2" y="22"/>
                    </a:cubicBezTo>
                    <a:cubicBezTo>
                      <a:pt x="2" y="11"/>
                      <a:pt x="11" y="2"/>
                      <a:pt x="22" y="2"/>
                    </a:cubicBezTo>
                    <a:cubicBezTo>
                      <a:pt x="33" y="2"/>
                      <a:pt x="42" y="11"/>
                      <a:pt x="42" y="22"/>
                    </a:cubicBezTo>
                    <a:close/>
                  </a:path>
                </a:pathLst>
              </a:custGeom>
              <a:solidFill>
                <a:srgbClr val="F1D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4" name="Freeform 386">
                <a:extLst>
                  <a:ext uri="{FF2B5EF4-FFF2-40B4-BE49-F238E27FC236}">
                    <a16:creationId xmlns:a16="http://schemas.microsoft.com/office/drawing/2014/main" id="{41E503FD-7F96-8CD1-5B80-4109D0C44E3F}"/>
                  </a:ext>
                </a:extLst>
              </p:cNvPr>
              <p:cNvSpPr>
                <a:spLocks noEditPoints="1"/>
              </p:cNvSpPr>
              <p:nvPr/>
            </p:nvSpPr>
            <p:spPr bwMode="auto">
              <a:xfrm>
                <a:off x="3431" y="3009"/>
                <a:ext cx="235" cy="235"/>
              </a:xfrm>
              <a:custGeom>
                <a:avLst/>
                <a:gdLst>
                  <a:gd name="T0" fmla="*/ 42 w 42"/>
                  <a:gd name="T1" fmla="*/ 21 h 42"/>
                  <a:gd name="T2" fmla="*/ 21 w 42"/>
                  <a:gd name="T3" fmla="*/ 0 h 42"/>
                  <a:gd name="T4" fmla="*/ 0 w 42"/>
                  <a:gd name="T5" fmla="*/ 21 h 42"/>
                  <a:gd name="T6" fmla="*/ 21 w 42"/>
                  <a:gd name="T7" fmla="*/ 42 h 42"/>
                  <a:gd name="T8" fmla="*/ 42 w 42"/>
                  <a:gd name="T9" fmla="*/ 21 h 42"/>
                  <a:gd name="T10" fmla="*/ 40 w 42"/>
                  <a:gd name="T11" fmla="*/ 21 h 42"/>
                  <a:gd name="T12" fmla="*/ 21 w 42"/>
                  <a:gd name="T13" fmla="*/ 40 h 42"/>
                  <a:gd name="T14" fmla="*/ 2 w 42"/>
                  <a:gd name="T15" fmla="*/ 21 h 42"/>
                  <a:gd name="T16" fmla="*/ 21 w 42"/>
                  <a:gd name="T17" fmla="*/ 2 h 42"/>
                  <a:gd name="T18" fmla="*/ 40 w 4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2" y="21"/>
                    </a:moveTo>
                    <a:cubicBezTo>
                      <a:pt x="42" y="9"/>
                      <a:pt x="33" y="0"/>
                      <a:pt x="21" y="0"/>
                    </a:cubicBezTo>
                    <a:cubicBezTo>
                      <a:pt x="10" y="0"/>
                      <a:pt x="0" y="9"/>
                      <a:pt x="0" y="21"/>
                    </a:cubicBezTo>
                    <a:cubicBezTo>
                      <a:pt x="0" y="32"/>
                      <a:pt x="10" y="42"/>
                      <a:pt x="21" y="42"/>
                    </a:cubicBezTo>
                    <a:cubicBezTo>
                      <a:pt x="33" y="42"/>
                      <a:pt x="42" y="32"/>
                      <a:pt x="42" y="21"/>
                    </a:cubicBezTo>
                    <a:close/>
                    <a:moveTo>
                      <a:pt x="40" y="21"/>
                    </a:moveTo>
                    <a:cubicBezTo>
                      <a:pt x="40" y="31"/>
                      <a:pt x="32" y="40"/>
                      <a:pt x="21" y="40"/>
                    </a:cubicBezTo>
                    <a:cubicBezTo>
                      <a:pt x="10" y="40"/>
                      <a:pt x="2" y="31"/>
                      <a:pt x="2" y="21"/>
                    </a:cubicBezTo>
                    <a:cubicBezTo>
                      <a:pt x="2" y="10"/>
                      <a:pt x="10" y="2"/>
                      <a:pt x="21" y="2"/>
                    </a:cubicBezTo>
                    <a:cubicBezTo>
                      <a:pt x="32" y="2"/>
                      <a:pt x="40" y="10"/>
                      <a:pt x="40" y="21"/>
                    </a:cubicBezTo>
                    <a:close/>
                  </a:path>
                </a:pathLst>
              </a:custGeom>
              <a:solidFill>
                <a:srgbClr val="F0E0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5" name="Freeform 387">
                <a:extLst>
                  <a:ext uri="{FF2B5EF4-FFF2-40B4-BE49-F238E27FC236}">
                    <a16:creationId xmlns:a16="http://schemas.microsoft.com/office/drawing/2014/main" id="{FC63349B-38D4-1843-C563-CA81A63889CE}"/>
                  </a:ext>
                </a:extLst>
              </p:cNvPr>
              <p:cNvSpPr>
                <a:spLocks noEditPoints="1"/>
              </p:cNvSpPr>
              <p:nvPr/>
            </p:nvSpPr>
            <p:spPr bwMode="auto">
              <a:xfrm>
                <a:off x="3436" y="3015"/>
                <a:ext cx="224" cy="223"/>
              </a:xfrm>
              <a:custGeom>
                <a:avLst/>
                <a:gdLst>
                  <a:gd name="T0" fmla="*/ 40 w 40"/>
                  <a:gd name="T1" fmla="*/ 20 h 40"/>
                  <a:gd name="T2" fmla="*/ 20 w 40"/>
                  <a:gd name="T3" fmla="*/ 0 h 40"/>
                  <a:gd name="T4" fmla="*/ 0 w 40"/>
                  <a:gd name="T5" fmla="*/ 20 h 40"/>
                  <a:gd name="T6" fmla="*/ 20 w 40"/>
                  <a:gd name="T7" fmla="*/ 40 h 40"/>
                  <a:gd name="T8" fmla="*/ 40 w 40"/>
                  <a:gd name="T9" fmla="*/ 20 h 40"/>
                  <a:gd name="T10" fmla="*/ 39 w 40"/>
                  <a:gd name="T11" fmla="*/ 20 h 40"/>
                  <a:gd name="T12" fmla="*/ 20 w 40"/>
                  <a:gd name="T13" fmla="*/ 38 h 40"/>
                  <a:gd name="T14" fmla="*/ 2 w 40"/>
                  <a:gd name="T15" fmla="*/ 20 h 40"/>
                  <a:gd name="T16" fmla="*/ 20 w 40"/>
                  <a:gd name="T17" fmla="*/ 1 h 40"/>
                  <a:gd name="T18" fmla="*/ 39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40" y="20"/>
                    </a:moveTo>
                    <a:cubicBezTo>
                      <a:pt x="40" y="9"/>
                      <a:pt x="31" y="0"/>
                      <a:pt x="20" y="0"/>
                    </a:cubicBezTo>
                    <a:cubicBezTo>
                      <a:pt x="9" y="0"/>
                      <a:pt x="0" y="9"/>
                      <a:pt x="0" y="20"/>
                    </a:cubicBezTo>
                    <a:cubicBezTo>
                      <a:pt x="0" y="31"/>
                      <a:pt x="9" y="40"/>
                      <a:pt x="20" y="40"/>
                    </a:cubicBezTo>
                    <a:cubicBezTo>
                      <a:pt x="31" y="40"/>
                      <a:pt x="40" y="31"/>
                      <a:pt x="40" y="20"/>
                    </a:cubicBezTo>
                    <a:close/>
                    <a:moveTo>
                      <a:pt x="39" y="20"/>
                    </a:moveTo>
                    <a:cubicBezTo>
                      <a:pt x="39" y="30"/>
                      <a:pt x="30" y="38"/>
                      <a:pt x="20" y="38"/>
                    </a:cubicBezTo>
                    <a:cubicBezTo>
                      <a:pt x="10" y="38"/>
                      <a:pt x="2" y="30"/>
                      <a:pt x="2" y="20"/>
                    </a:cubicBezTo>
                    <a:cubicBezTo>
                      <a:pt x="2" y="10"/>
                      <a:pt x="10" y="1"/>
                      <a:pt x="20" y="1"/>
                    </a:cubicBezTo>
                    <a:cubicBezTo>
                      <a:pt x="30" y="1"/>
                      <a:pt x="39" y="10"/>
                      <a:pt x="39" y="20"/>
                    </a:cubicBezTo>
                    <a:close/>
                  </a:path>
                </a:pathLst>
              </a:custGeom>
              <a:solidFill>
                <a:srgbClr val="EFE1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6" name="Freeform 388">
                <a:extLst>
                  <a:ext uri="{FF2B5EF4-FFF2-40B4-BE49-F238E27FC236}">
                    <a16:creationId xmlns:a16="http://schemas.microsoft.com/office/drawing/2014/main" id="{927A1A0A-DAAB-811F-CA71-4A5FCC7AAC81}"/>
                  </a:ext>
                </a:extLst>
              </p:cNvPr>
              <p:cNvSpPr>
                <a:spLocks noEditPoints="1"/>
              </p:cNvSpPr>
              <p:nvPr/>
            </p:nvSpPr>
            <p:spPr bwMode="auto">
              <a:xfrm>
                <a:off x="3442" y="302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7 h 38"/>
                  <a:gd name="T14" fmla="*/ 1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8" y="0"/>
                      <a:pt x="0" y="8"/>
                      <a:pt x="0" y="19"/>
                    </a:cubicBezTo>
                    <a:cubicBezTo>
                      <a:pt x="0" y="29"/>
                      <a:pt x="8" y="38"/>
                      <a:pt x="19" y="38"/>
                    </a:cubicBezTo>
                    <a:cubicBezTo>
                      <a:pt x="30" y="38"/>
                      <a:pt x="38" y="29"/>
                      <a:pt x="38" y="19"/>
                    </a:cubicBezTo>
                    <a:close/>
                    <a:moveTo>
                      <a:pt x="37" y="19"/>
                    </a:moveTo>
                    <a:cubicBezTo>
                      <a:pt x="37" y="29"/>
                      <a:pt x="29" y="37"/>
                      <a:pt x="19" y="37"/>
                    </a:cubicBezTo>
                    <a:cubicBezTo>
                      <a:pt x="9" y="37"/>
                      <a:pt x="1" y="29"/>
                      <a:pt x="1" y="19"/>
                    </a:cubicBezTo>
                    <a:cubicBezTo>
                      <a:pt x="1" y="9"/>
                      <a:pt x="9" y="1"/>
                      <a:pt x="19" y="1"/>
                    </a:cubicBezTo>
                    <a:cubicBezTo>
                      <a:pt x="29" y="1"/>
                      <a:pt x="37" y="9"/>
                      <a:pt x="37" y="19"/>
                    </a:cubicBezTo>
                    <a:close/>
                  </a:path>
                </a:pathLst>
              </a:custGeom>
              <a:solidFill>
                <a:srgbClr val="EFE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7" name="Freeform 389">
                <a:extLst>
                  <a:ext uri="{FF2B5EF4-FFF2-40B4-BE49-F238E27FC236}">
                    <a16:creationId xmlns:a16="http://schemas.microsoft.com/office/drawing/2014/main" id="{F804769A-F495-D50E-A31A-7A2D9F8FDA7F}"/>
                  </a:ext>
                </a:extLst>
              </p:cNvPr>
              <p:cNvSpPr>
                <a:spLocks noEditPoints="1"/>
              </p:cNvSpPr>
              <p:nvPr/>
            </p:nvSpPr>
            <p:spPr bwMode="auto">
              <a:xfrm>
                <a:off x="3448" y="3020"/>
                <a:ext cx="206"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6 h 37"/>
                  <a:gd name="T14" fmla="*/ 1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7" y="36"/>
                      <a:pt x="18" y="36"/>
                    </a:cubicBezTo>
                    <a:cubicBezTo>
                      <a:pt x="9" y="36"/>
                      <a:pt x="1" y="28"/>
                      <a:pt x="1" y="19"/>
                    </a:cubicBezTo>
                    <a:cubicBezTo>
                      <a:pt x="1" y="10"/>
                      <a:pt x="9" y="2"/>
                      <a:pt x="18" y="2"/>
                    </a:cubicBezTo>
                    <a:cubicBezTo>
                      <a:pt x="27" y="2"/>
                      <a:pt x="35" y="10"/>
                      <a:pt x="35" y="19"/>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8" name="Freeform 390">
                <a:extLst>
                  <a:ext uri="{FF2B5EF4-FFF2-40B4-BE49-F238E27FC236}">
                    <a16:creationId xmlns:a16="http://schemas.microsoft.com/office/drawing/2014/main" id="{A799D423-5625-DCE6-2CE3-15D3FC8A6D40}"/>
                  </a:ext>
                </a:extLst>
              </p:cNvPr>
              <p:cNvSpPr>
                <a:spLocks noEditPoints="1"/>
              </p:cNvSpPr>
              <p:nvPr/>
            </p:nvSpPr>
            <p:spPr bwMode="auto">
              <a:xfrm>
                <a:off x="3448" y="3026"/>
                <a:ext cx="201"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2 w 36"/>
                  <a:gd name="T15" fmla="*/ 18 h 36"/>
                  <a:gd name="T16" fmla="*/ 18 w 36"/>
                  <a:gd name="T17" fmla="*/ 2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2" y="27"/>
                      <a:pt x="2" y="18"/>
                    </a:cubicBezTo>
                    <a:cubicBezTo>
                      <a:pt x="2" y="9"/>
                      <a:pt x="9" y="2"/>
                      <a:pt x="18" y="2"/>
                    </a:cubicBezTo>
                    <a:cubicBezTo>
                      <a:pt x="27" y="2"/>
                      <a:pt x="34" y="9"/>
                      <a:pt x="34" y="18"/>
                    </a:cubicBezTo>
                    <a:close/>
                  </a:path>
                </a:pathLst>
              </a:custGeom>
              <a:solidFill>
                <a:srgbClr val="EFE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09" name="Freeform 391">
                <a:extLst>
                  <a:ext uri="{FF2B5EF4-FFF2-40B4-BE49-F238E27FC236}">
                    <a16:creationId xmlns:a16="http://schemas.microsoft.com/office/drawing/2014/main" id="{0267DD7C-D1EA-44D3-9B43-E367EDAB5CDC}"/>
                  </a:ext>
                </a:extLst>
              </p:cNvPr>
              <p:cNvSpPr>
                <a:spLocks noEditPoints="1"/>
              </p:cNvSpPr>
              <p:nvPr/>
            </p:nvSpPr>
            <p:spPr bwMode="auto">
              <a:xfrm>
                <a:off x="3453" y="3031"/>
                <a:ext cx="190" cy="190"/>
              </a:xfrm>
              <a:custGeom>
                <a:avLst/>
                <a:gdLst>
                  <a:gd name="T0" fmla="*/ 34 w 34"/>
                  <a:gd name="T1" fmla="*/ 17 h 34"/>
                  <a:gd name="T2" fmla="*/ 17 w 34"/>
                  <a:gd name="T3" fmla="*/ 0 h 34"/>
                  <a:gd name="T4" fmla="*/ 0 w 34"/>
                  <a:gd name="T5" fmla="*/ 17 h 34"/>
                  <a:gd name="T6" fmla="*/ 17 w 34"/>
                  <a:gd name="T7" fmla="*/ 34 h 34"/>
                  <a:gd name="T8" fmla="*/ 34 w 34"/>
                  <a:gd name="T9" fmla="*/ 17 h 34"/>
                  <a:gd name="T10" fmla="*/ 32 w 34"/>
                  <a:gd name="T11" fmla="*/ 17 h 34"/>
                  <a:gd name="T12" fmla="*/ 17 w 34"/>
                  <a:gd name="T13" fmla="*/ 32 h 34"/>
                  <a:gd name="T14" fmla="*/ 2 w 34"/>
                  <a:gd name="T15" fmla="*/ 17 h 34"/>
                  <a:gd name="T16" fmla="*/ 17 w 34"/>
                  <a:gd name="T17" fmla="*/ 2 h 34"/>
                  <a:gd name="T18" fmla="*/ 32 w 34"/>
                  <a:gd name="T1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34" y="17"/>
                    </a:moveTo>
                    <a:cubicBezTo>
                      <a:pt x="34" y="8"/>
                      <a:pt x="26" y="0"/>
                      <a:pt x="17" y="0"/>
                    </a:cubicBezTo>
                    <a:cubicBezTo>
                      <a:pt x="8" y="0"/>
                      <a:pt x="0" y="8"/>
                      <a:pt x="0" y="17"/>
                    </a:cubicBezTo>
                    <a:cubicBezTo>
                      <a:pt x="0" y="26"/>
                      <a:pt x="8" y="34"/>
                      <a:pt x="17" y="34"/>
                    </a:cubicBezTo>
                    <a:cubicBezTo>
                      <a:pt x="26" y="34"/>
                      <a:pt x="34" y="26"/>
                      <a:pt x="34" y="17"/>
                    </a:cubicBezTo>
                    <a:close/>
                    <a:moveTo>
                      <a:pt x="32" y="17"/>
                    </a:moveTo>
                    <a:cubicBezTo>
                      <a:pt x="32" y="25"/>
                      <a:pt x="26" y="32"/>
                      <a:pt x="17" y="32"/>
                    </a:cubicBezTo>
                    <a:cubicBezTo>
                      <a:pt x="9" y="32"/>
                      <a:pt x="2" y="25"/>
                      <a:pt x="2" y="17"/>
                    </a:cubicBezTo>
                    <a:cubicBezTo>
                      <a:pt x="2" y="8"/>
                      <a:pt x="9" y="2"/>
                      <a:pt x="17" y="2"/>
                    </a:cubicBezTo>
                    <a:cubicBezTo>
                      <a:pt x="26" y="2"/>
                      <a:pt x="32" y="8"/>
                      <a:pt x="32" y="17"/>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0" name="Freeform 392">
                <a:extLst>
                  <a:ext uri="{FF2B5EF4-FFF2-40B4-BE49-F238E27FC236}">
                    <a16:creationId xmlns:a16="http://schemas.microsoft.com/office/drawing/2014/main" id="{E929410D-955E-FC9C-5DB7-D1CD51393AA9}"/>
                  </a:ext>
                </a:extLst>
              </p:cNvPr>
              <p:cNvSpPr>
                <a:spLocks noEditPoints="1"/>
              </p:cNvSpPr>
              <p:nvPr/>
            </p:nvSpPr>
            <p:spPr bwMode="auto">
              <a:xfrm>
                <a:off x="3459" y="303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1 w 32"/>
                  <a:gd name="T11" fmla="*/ 16 h 32"/>
                  <a:gd name="T12" fmla="*/ 16 w 32"/>
                  <a:gd name="T13" fmla="*/ 30 h 32"/>
                  <a:gd name="T14" fmla="*/ 2 w 32"/>
                  <a:gd name="T15" fmla="*/ 16 h 32"/>
                  <a:gd name="T16" fmla="*/ 16 w 32"/>
                  <a:gd name="T17" fmla="*/ 1 h 32"/>
                  <a:gd name="T18" fmla="*/ 31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1" y="16"/>
                    </a:moveTo>
                    <a:cubicBezTo>
                      <a:pt x="31" y="24"/>
                      <a:pt x="24" y="30"/>
                      <a:pt x="16" y="30"/>
                    </a:cubicBezTo>
                    <a:cubicBezTo>
                      <a:pt x="8" y="30"/>
                      <a:pt x="2" y="24"/>
                      <a:pt x="2" y="16"/>
                    </a:cubicBezTo>
                    <a:cubicBezTo>
                      <a:pt x="2" y="8"/>
                      <a:pt x="8" y="1"/>
                      <a:pt x="16" y="1"/>
                    </a:cubicBezTo>
                    <a:cubicBezTo>
                      <a:pt x="24" y="1"/>
                      <a:pt x="31" y="8"/>
                      <a:pt x="31" y="16"/>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1" name="Freeform 393">
                <a:extLst>
                  <a:ext uri="{FF2B5EF4-FFF2-40B4-BE49-F238E27FC236}">
                    <a16:creationId xmlns:a16="http://schemas.microsoft.com/office/drawing/2014/main" id="{4DEB550D-51C9-BFAA-5BCF-944A0E562270}"/>
                  </a:ext>
                </a:extLst>
              </p:cNvPr>
              <p:cNvSpPr>
                <a:spLocks noEditPoints="1"/>
              </p:cNvSpPr>
              <p:nvPr/>
            </p:nvSpPr>
            <p:spPr bwMode="auto">
              <a:xfrm>
                <a:off x="3464" y="304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9 h 30"/>
                  <a:gd name="T14" fmla="*/ 1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9"/>
                      <a:pt x="15" y="29"/>
                    </a:cubicBezTo>
                    <a:cubicBezTo>
                      <a:pt x="8" y="29"/>
                      <a:pt x="1" y="22"/>
                      <a:pt x="1" y="15"/>
                    </a:cubicBezTo>
                    <a:cubicBezTo>
                      <a:pt x="1" y="7"/>
                      <a:pt x="8" y="1"/>
                      <a:pt x="15" y="1"/>
                    </a:cubicBezTo>
                    <a:cubicBezTo>
                      <a:pt x="23" y="1"/>
                      <a:pt x="29" y="7"/>
                      <a:pt x="29" y="15"/>
                    </a:cubicBezTo>
                    <a:close/>
                  </a:path>
                </a:pathLst>
              </a:custGeom>
              <a:solidFill>
                <a:srgbClr val="EEE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2" name="Freeform 394">
                <a:extLst>
                  <a:ext uri="{FF2B5EF4-FFF2-40B4-BE49-F238E27FC236}">
                    <a16:creationId xmlns:a16="http://schemas.microsoft.com/office/drawing/2014/main" id="{1AC28188-D261-812F-1A55-6A3EB02D702C}"/>
                  </a:ext>
                </a:extLst>
              </p:cNvPr>
              <p:cNvSpPr>
                <a:spLocks noEditPoints="1"/>
              </p:cNvSpPr>
              <p:nvPr/>
            </p:nvSpPr>
            <p:spPr bwMode="auto">
              <a:xfrm>
                <a:off x="3470" y="3043"/>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8 h 29"/>
                  <a:gd name="T14" fmla="*/ 1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6" y="0"/>
                      <a:pt x="0" y="7"/>
                      <a:pt x="0" y="15"/>
                    </a:cubicBezTo>
                    <a:cubicBezTo>
                      <a:pt x="0" y="23"/>
                      <a:pt x="6" y="29"/>
                      <a:pt x="14" y="29"/>
                    </a:cubicBezTo>
                    <a:cubicBezTo>
                      <a:pt x="22" y="29"/>
                      <a:pt x="29" y="23"/>
                      <a:pt x="29" y="15"/>
                    </a:cubicBezTo>
                    <a:close/>
                    <a:moveTo>
                      <a:pt x="27" y="15"/>
                    </a:moveTo>
                    <a:cubicBezTo>
                      <a:pt x="27" y="22"/>
                      <a:pt x="21" y="28"/>
                      <a:pt x="14" y="28"/>
                    </a:cubicBezTo>
                    <a:cubicBezTo>
                      <a:pt x="7" y="28"/>
                      <a:pt x="1" y="22"/>
                      <a:pt x="1" y="15"/>
                    </a:cubicBezTo>
                    <a:cubicBezTo>
                      <a:pt x="1" y="8"/>
                      <a:pt x="7" y="2"/>
                      <a:pt x="14" y="2"/>
                    </a:cubicBezTo>
                    <a:cubicBezTo>
                      <a:pt x="21" y="2"/>
                      <a:pt x="27" y="8"/>
                      <a:pt x="27" y="15"/>
                    </a:cubicBezTo>
                    <a:close/>
                  </a:path>
                </a:pathLst>
              </a:custGeom>
              <a:solidFill>
                <a:srgbClr val="EEE4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3" name="Freeform 395">
                <a:extLst>
                  <a:ext uri="{FF2B5EF4-FFF2-40B4-BE49-F238E27FC236}">
                    <a16:creationId xmlns:a16="http://schemas.microsoft.com/office/drawing/2014/main" id="{496C3593-5F9F-27D7-84F7-95DFCD3A7C8D}"/>
                  </a:ext>
                </a:extLst>
              </p:cNvPr>
              <p:cNvSpPr>
                <a:spLocks noEditPoints="1"/>
              </p:cNvSpPr>
              <p:nvPr/>
            </p:nvSpPr>
            <p:spPr bwMode="auto">
              <a:xfrm>
                <a:off x="3470" y="3048"/>
                <a:ext cx="157"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2 w 28"/>
                  <a:gd name="T15" fmla="*/ 14 h 28"/>
                  <a:gd name="T16" fmla="*/ 14 w 28"/>
                  <a:gd name="T17" fmla="*/ 2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7" y="0"/>
                      <a:pt x="0" y="6"/>
                      <a:pt x="0" y="14"/>
                    </a:cubicBezTo>
                    <a:cubicBezTo>
                      <a:pt x="0" y="21"/>
                      <a:pt x="7" y="28"/>
                      <a:pt x="14" y="28"/>
                    </a:cubicBezTo>
                    <a:cubicBezTo>
                      <a:pt x="22" y="28"/>
                      <a:pt x="28" y="21"/>
                      <a:pt x="28" y="14"/>
                    </a:cubicBezTo>
                    <a:close/>
                    <a:moveTo>
                      <a:pt x="26" y="14"/>
                    </a:moveTo>
                    <a:cubicBezTo>
                      <a:pt x="26" y="21"/>
                      <a:pt x="21" y="26"/>
                      <a:pt x="14" y="26"/>
                    </a:cubicBezTo>
                    <a:cubicBezTo>
                      <a:pt x="7" y="26"/>
                      <a:pt x="2" y="21"/>
                      <a:pt x="2" y="14"/>
                    </a:cubicBezTo>
                    <a:cubicBezTo>
                      <a:pt x="2" y="7"/>
                      <a:pt x="7" y="2"/>
                      <a:pt x="14" y="2"/>
                    </a:cubicBezTo>
                    <a:cubicBezTo>
                      <a:pt x="21" y="2"/>
                      <a:pt x="26" y="7"/>
                      <a:pt x="26" y="14"/>
                    </a:cubicBezTo>
                    <a:close/>
                  </a:path>
                </a:pathLst>
              </a:custGeom>
              <a:solidFill>
                <a:srgbClr val="EEE5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4" name="Freeform 396">
                <a:extLst>
                  <a:ext uri="{FF2B5EF4-FFF2-40B4-BE49-F238E27FC236}">
                    <a16:creationId xmlns:a16="http://schemas.microsoft.com/office/drawing/2014/main" id="{A3FFB20F-CFC3-AD1A-D538-60E7EAC81B34}"/>
                  </a:ext>
                </a:extLst>
              </p:cNvPr>
              <p:cNvSpPr>
                <a:spLocks noEditPoints="1"/>
              </p:cNvSpPr>
              <p:nvPr/>
            </p:nvSpPr>
            <p:spPr bwMode="auto">
              <a:xfrm>
                <a:off x="3476" y="3054"/>
                <a:ext cx="145" cy="145"/>
              </a:xfrm>
              <a:custGeom>
                <a:avLst/>
                <a:gdLst>
                  <a:gd name="T0" fmla="*/ 26 w 26"/>
                  <a:gd name="T1" fmla="*/ 13 h 26"/>
                  <a:gd name="T2" fmla="*/ 13 w 26"/>
                  <a:gd name="T3" fmla="*/ 0 h 26"/>
                  <a:gd name="T4" fmla="*/ 0 w 26"/>
                  <a:gd name="T5" fmla="*/ 13 h 26"/>
                  <a:gd name="T6" fmla="*/ 13 w 26"/>
                  <a:gd name="T7" fmla="*/ 26 h 26"/>
                  <a:gd name="T8" fmla="*/ 26 w 26"/>
                  <a:gd name="T9" fmla="*/ 13 h 26"/>
                  <a:gd name="T10" fmla="*/ 24 w 26"/>
                  <a:gd name="T11" fmla="*/ 13 h 26"/>
                  <a:gd name="T12" fmla="*/ 13 w 26"/>
                  <a:gd name="T13" fmla="*/ 24 h 26"/>
                  <a:gd name="T14" fmla="*/ 2 w 26"/>
                  <a:gd name="T15" fmla="*/ 13 h 26"/>
                  <a:gd name="T16" fmla="*/ 13 w 26"/>
                  <a:gd name="T17" fmla="*/ 2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26" y="13"/>
                    </a:moveTo>
                    <a:cubicBezTo>
                      <a:pt x="26" y="6"/>
                      <a:pt x="20" y="0"/>
                      <a:pt x="13" y="0"/>
                    </a:cubicBezTo>
                    <a:cubicBezTo>
                      <a:pt x="6" y="0"/>
                      <a:pt x="0" y="6"/>
                      <a:pt x="0" y="13"/>
                    </a:cubicBezTo>
                    <a:cubicBezTo>
                      <a:pt x="0" y="20"/>
                      <a:pt x="6" y="26"/>
                      <a:pt x="13" y="26"/>
                    </a:cubicBezTo>
                    <a:cubicBezTo>
                      <a:pt x="20" y="26"/>
                      <a:pt x="26" y="20"/>
                      <a:pt x="26"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6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5" name="Freeform 397">
                <a:extLst>
                  <a:ext uri="{FF2B5EF4-FFF2-40B4-BE49-F238E27FC236}">
                    <a16:creationId xmlns:a16="http://schemas.microsoft.com/office/drawing/2014/main" id="{26919094-D79F-7777-51DE-9EDA70470DEB}"/>
                  </a:ext>
                </a:extLst>
              </p:cNvPr>
              <p:cNvSpPr>
                <a:spLocks noEditPoints="1"/>
              </p:cNvSpPr>
              <p:nvPr/>
            </p:nvSpPr>
            <p:spPr bwMode="auto">
              <a:xfrm>
                <a:off x="3481" y="3059"/>
                <a:ext cx="134" cy="13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3 w 24"/>
                  <a:gd name="T11" fmla="*/ 12 h 24"/>
                  <a:gd name="T12" fmla="*/ 12 w 24"/>
                  <a:gd name="T13" fmla="*/ 22 h 24"/>
                  <a:gd name="T14" fmla="*/ 2 w 24"/>
                  <a:gd name="T15" fmla="*/ 12 h 24"/>
                  <a:gd name="T16" fmla="*/ 12 w 24"/>
                  <a:gd name="T17" fmla="*/ 1 h 24"/>
                  <a:gd name="T18" fmla="*/ 23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23" y="12"/>
                    </a:moveTo>
                    <a:cubicBezTo>
                      <a:pt x="23" y="18"/>
                      <a:pt x="18" y="22"/>
                      <a:pt x="12" y="22"/>
                    </a:cubicBezTo>
                    <a:cubicBezTo>
                      <a:pt x="6" y="22"/>
                      <a:pt x="2" y="18"/>
                      <a:pt x="2" y="12"/>
                    </a:cubicBezTo>
                    <a:cubicBezTo>
                      <a:pt x="2" y="6"/>
                      <a:pt x="6" y="1"/>
                      <a:pt x="12" y="1"/>
                    </a:cubicBezTo>
                    <a:cubicBezTo>
                      <a:pt x="18" y="1"/>
                      <a:pt x="23" y="6"/>
                      <a:pt x="23" y="12"/>
                    </a:cubicBezTo>
                    <a:close/>
                  </a:path>
                </a:pathLst>
              </a:custGeom>
              <a:solidFill>
                <a:srgbClr val="EEE6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6" name="Freeform 398">
                <a:extLst>
                  <a:ext uri="{FF2B5EF4-FFF2-40B4-BE49-F238E27FC236}">
                    <a16:creationId xmlns:a16="http://schemas.microsoft.com/office/drawing/2014/main" id="{970204B6-9772-4AF5-5D4F-1620450559DD}"/>
                  </a:ext>
                </a:extLst>
              </p:cNvPr>
              <p:cNvSpPr>
                <a:spLocks noEditPoints="1"/>
              </p:cNvSpPr>
              <p:nvPr/>
            </p:nvSpPr>
            <p:spPr bwMode="auto">
              <a:xfrm>
                <a:off x="3487" y="306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1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1" y="16"/>
                      <a:pt x="1" y="11"/>
                    </a:cubicBezTo>
                    <a:cubicBezTo>
                      <a:pt x="1" y="6"/>
                      <a:pt x="6" y="1"/>
                      <a:pt x="11" y="1"/>
                    </a:cubicBezTo>
                    <a:cubicBezTo>
                      <a:pt x="16" y="1"/>
                      <a:pt x="21" y="6"/>
                      <a:pt x="21" y="11"/>
                    </a:cubicBezTo>
                    <a:close/>
                  </a:path>
                </a:pathLst>
              </a:custGeom>
              <a:solidFill>
                <a:srgbClr val="EEE7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7" name="Freeform 399">
                <a:extLst>
                  <a:ext uri="{FF2B5EF4-FFF2-40B4-BE49-F238E27FC236}">
                    <a16:creationId xmlns:a16="http://schemas.microsoft.com/office/drawing/2014/main" id="{6B697E5E-1271-BADA-0051-BF717CF8A2BA}"/>
                  </a:ext>
                </a:extLst>
              </p:cNvPr>
              <p:cNvSpPr>
                <a:spLocks noEditPoints="1"/>
              </p:cNvSpPr>
              <p:nvPr/>
            </p:nvSpPr>
            <p:spPr bwMode="auto">
              <a:xfrm>
                <a:off x="3492" y="3065"/>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20 h 21"/>
                  <a:gd name="T14" fmla="*/ 1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4" y="0"/>
                      <a:pt x="0" y="5"/>
                      <a:pt x="0" y="11"/>
                    </a:cubicBezTo>
                    <a:cubicBezTo>
                      <a:pt x="0" y="17"/>
                      <a:pt x="4" y="21"/>
                      <a:pt x="10" y="21"/>
                    </a:cubicBezTo>
                    <a:cubicBezTo>
                      <a:pt x="16" y="21"/>
                      <a:pt x="21" y="17"/>
                      <a:pt x="21" y="11"/>
                    </a:cubicBezTo>
                    <a:close/>
                    <a:moveTo>
                      <a:pt x="19" y="11"/>
                    </a:moveTo>
                    <a:cubicBezTo>
                      <a:pt x="19" y="16"/>
                      <a:pt x="15" y="20"/>
                      <a:pt x="10" y="20"/>
                    </a:cubicBezTo>
                    <a:cubicBezTo>
                      <a:pt x="5" y="20"/>
                      <a:pt x="1" y="16"/>
                      <a:pt x="1" y="11"/>
                    </a:cubicBezTo>
                    <a:cubicBezTo>
                      <a:pt x="1" y="6"/>
                      <a:pt x="5" y="2"/>
                      <a:pt x="10" y="2"/>
                    </a:cubicBezTo>
                    <a:cubicBezTo>
                      <a:pt x="15" y="2"/>
                      <a:pt x="19" y="6"/>
                      <a:pt x="19" y="11"/>
                    </a:cubicBezTo>
                    <a:close/>
                  </a:path>
                </a:pathLst>
              </a:custGeom>
              <a:solidFill>
                <a:srgbClr val="EDE8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8" name="Freeform 400">
                <a:extLst>
                  <a:ext uri="{FF2B5EF4-FFF2-40B4-BE49-F238E27FC236}">
                    <a16:creationId xmlns:a16="http://schemas.microsoft.com/office/drawing/2014/main" id="{0C22499E-A7DD-B023-30EB-8E0F792BE774}"/>
                  </a:ext>
                </a:extLst>
              </p:cNvPr>
              <p:cNvSpPr>
                <a:spLocks noEditPoints="1"/>
              </p:cNvSpPr>
              <p:nvPr/>
            </p:nvSpPr>
            <p:spPr bwMode="auto">
              <a:xfrm>
                <a:off x="3492" y="3071"/>
                <a:ext cx="112" cy="106"/>
              </a:xfrm>
              <a:custGeom>
                <a:avLst/>
                <a:gdLst>
                  <a:gd name="T0" fmla="*/ 20 w 20"/>
                  <a:gd name="T1" fmla="*/ 10 h 19"/>
                  <a:gd name="T2" fmla="*/ 10 w 20"/>
                  <a:gd name="T3" fmla="*/ 0 h 19"/>
                  <a:gd name="T4" fmla="*/ 0 w 20"/>
                  <a:gd name="T5" fmla="*/ 10 h 19"/>
                  <a:gd name="T6" fmla="*/ 10 w 20"/>
                  <a:gd name="T7" fmla="*/ 19 h 19"/>
                  <a:gd name="T8" fmla="*/ 20 w 20"/>
                  <a:gd name="T9" fmla="*/ 10 h 19"/>
                  <a:gd name="T10" fmla="*/ 18 w 20"/>
                  <a:gd name="T11" fmla="*/ 10 h 19"/>
                  <a:gd name="T12" fmla="*/ 10 w 20"/>
                  <a:gd name="T13" fmla="*/ 18 h 19"/>
                  <a:gd name="T14" fmla="*/ 2 w 20"/>
                  <a:gd name="T15" fmla="*/ 10 h 19"/>
                  <a:gd name="T16" fmla="*/ 10 w 20"/>
                  <a:gd name="T17" fmla="*/ 2 h 19"/>
                  <a:gd name="T18" fmla="*/ 18 w 20"/>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20" y="10"/>
                    </a:moveTo>
                    <a:cubicBezTo>
                      <a:pt x="20" y="5"/>
                      <a:pt x="15" y="0"/>
                      <a:pt x="10" y="0"/>
                    </a:cubicBezTo>
                    <a:cubicBezTo>
                      <a:pt x="5" y="0"/>
                      <a:pt x="0" y="5"/>
                      <a:pt x="0" y="10"/>
                    </a:cubicBezTo>
                    <a:cubicBezTo>
                      <a:pt x="0" y="15"/>
                      <a:pt x="5" y="19"/>
                      <a:pt x="10" y="19"/>
                    </a:cubicBezTo>
                    <a:cubicBezTo>
                      <a:pt x="15" y="19"/>
                      <a:pt x="20" y="15"/>
                      <a:pt x="20" y="10"/>
                    </a:cubicBezTo>
                    <a:close/>
                    <a:moveTo>
                      <a:pt x="18" y="10"/>
                    </a:moveTo>
                    <a:cubicBezTo>
                      <a:pt x="18" y="14"/>
                      <a:pt x="15" y="18"/>
                      <a:pt x="10" y="18"/>
                    </a:cubicBezTo>
                    <a:cubicBezTo>
                      <a:pt x="6" y="18"/>
                      <a:pt x="2" y="14"/>
                      <a:pt x="2" y="10"/>
                    </a:cubicBezTo>
                    <a:cubicBezTo>
                      <a:pt x="2" y="5"/>
                      <a:pt x="6" y="2"/>
                      <a:pt x="10" y="2"/>
                    </a:cubicBezTo>
                    <a:cubicBezTo>
                      <a:pt x="15" y="2"/>
                      <a:pt x="18" y="5"/>
                      <a:pt x="18" y="10"/>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19" name="Freeform 401">
                <a:extLst>
                  <a:ext uri="{FF2B5EF4-FFF2-40B4-BE49-F238E27FC236}">
                    <a16:creationId xmlns:a16="http://schemas.microsoft.com/office/drawing/2014/main" id="{86921983-1E9B-8BAA-973F-FA969E6DA152}"/>
                  </a:ext>
                </a:extLst>
              </p:cNvPr>
              <p:cNvSpPr>
                <a:spLocks noEditPoints="1"/>
              </p:cNvSpPr>
              <p:nvPr/>
            </p:nvSpPr>
            <p:spPr bwMode="auto">
              <a:xfrm>
                <a:off x="3498" y="3076"/>
                <a:ext cx="101" cy="101"/>
              </a:xfrm>
              <a:custGeom>
                <a:avLst/>
                <a:gdLst>
                  <a:gd name="T0" fmla="*/ 18 w 18"/>
                  <a:gd name="T1" fmla="*/ 9 h 18"/>
                  <a:gd name="T2" fmla="*/ 9 w 18"/>
                  <a:gd name="T3" fmla="*/ 0 h 18"/>
                  <a:gd name="T4" fmla="*/ 0 w 18"/>
                  <a:gd name="T5" fmla="*/ 9 h 18"/>
                  <a:gd name="T6" fmla="*/ 9 w 18"/>
                  <a:gd name="T7" fmla="*/ 18 h 18"/>
                  <a:gd name="T8" fmla="*/ 18 w 18"/>
                  <a:gd name="T9" fmla="*/ 9 h 18"/>
                  <a:gd name="T10" fmla="*/ 16 w 18"/>
                  <a:gd name="T11" fmla="*/ 9 h 18"/>
                  <a:gd name="T12" fmla="*/ 9 w 18"/>
                  <a:gd name="T13" fmla="*/ 16 h 18"/>
                  <a:gd name="T14" fmla="*/ 2 w 18"/>
                  <a:gd name="T15" fmla="*/ 9 h 18"/>
                  <a:gd name="T16" fmla="*/ 9 w 18"/>
                  <a:gd name="T17" fmla="*/ 2 h 18"/>
                  <a:gd name="T18" fmla="*/ 16 w 18"/>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9"/>
                    </a:moveTo>
                    <a:cubicBezTo>
                      <a:pt x="18" y="4"/>
                      <a:pt x="14" y="0"/>
                      <a:pt x="9" y="0"/>
                    </a:cubicBezTo>
                    <a:cubicBezTo>
                      <a:pt x="4" y="0"/>
                      <a:pt x="0" y="4"/>
                      <a:pt x="0" y="9"/>
                    </a:cubicBezTo>
                    <a:cubicBezTo>
                      <a:pt x="0" y="14"/>
                      <a:pt x="4" y="18"/>
                      <a:pt x="9" y="18"/>
                    </a:cubicBezTo>
                    <a:cubicBezTo>
                      <a:pt x="14" y="18"/>
                      <a:pt x="18" y="14"/>
                      <a:pt x="18"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0" name="Freeform 402">
                <a:extLst>
                  <a:ext uri="{FF2B5EF4-FFF2-40B4-BE49-F238E27FC236}">
                    <a16:creationId xmlns:a16="http://schemas.microsoft.com/office/drawing/2014/main" id="{CB4A3B4E-2841-D7C1-05A1-BD45A7A20C3B}"/>
                  </a:ext>
                </a:extLst>
              </p:cNvPr>
              <p:cNvSpPr>
                <a:spLocks noEditPoints="1"/>
              </p:cNvSpPr>
              <p:nvPr/>
            </p:nvSpPr>
            <p:spPr bwMode="auto">
              <a:xfrm>
                <a:off x="3503" y="308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BE9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1" name="Freeform 403">
                <a:extLst>
                  <a:ext uri="{FF2B5EF4-FFF2-40B4-BE49-F238E27FC236}">
                    <a16:creationId xmlns:a16="http://schemas.microsoft.com/office/drawing/2014/main" id="{977CD5DE-0353-269E-E27A-2FB23A0557C4}"/>
                  </a:ext>
                </a:extLst>
              </p:cNvPr>
              <p:cNvSpPr>
                <a:spLocks noEditPoints="1"/>
              </p:cNvSpPr>
              <p:nvPr/>
            </p:nvSpPr>
            <p:spPr bwMode="auto">
              <a:xfrm>
                <a:off x="3509" y="308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1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1" y="10"/>
                      <a:pt x="1" y="7"/>
                    </a:cubicBezTo>
                    <a:cubicBezTo>
                      <a:pt x="1" y="4"/>
                      <a:pt x="4" y="1"/>
                      <a:pt x="7" y="1"/>
                    </a:cubicBezTo>
                    <a:cubicBezTo>
                      <a:pt x="10" y="1"/>
                      <a:pt x="13" y="4"/>
                      <a:pt x="13" y="7"/>
                    </a:cubicBezTo>
                    <a:close/>
                  </a:path>
                </a:pathLst>
              </a:custGeom>
              <a:solidFill>
                <a:srgbClr val="EBE8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2" name="Freeform 404">
                <a:extLst>
                  <a:ext uri="{FF2B5EF4-FFF2-40B4-BE49-F238E27FC236}">
                    <a16:creationId xmlns:a16="http://schemas.microsoft.com/office/drawing/2014/main" id="{BFC4B19A-EA79-9614-7FC6-1D66E6465574}"/>
                  </a:ext>
                </a:extLst>
              </p:cNvPr>
              <p:cNvSpPr>
                <a:spLocks noEditPoints="1"/>
              </p:cNvSpPr>
              <p:nvPr/>
            </p:nvSpPr>
            <p:spPr bwMode="auto">
              <a:xfrm>
                <a:off x="3515" y="3087"/>
                <a:ext cx="72"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2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10"/>
                      <a:pt x="9" y="12"/>
                      <a:pt x="6" y="12"/>
                    </a:cubicBezTo>
                    <a:cubicBezTo>
                      <a:pt x="3" y="12"/>
                      <a:pt x="1" y="10"/>
                      <a:pt x="1" y="7"/>
                    </a:cubicBezTo>
                    <a:cubicBezTo>
                      <a:pt x="1" y="4"/>
                      <a:pt x="3" y="2"/>
                      <a:pt x="6" y="2"/>
                    </a:cubicBezTo>
                    <a:cubicBezTo>
                      <a:pt x="9" y="2"/>
                      <a:pt x="11" y="4"/>
                      <a:pt x="11" y="7"/>
                    </a:cubicBezTo>
                    <a:close/>
                  </a:path>
                </a:pathLst>
              </a:custGeom>
              <a:solidFill>
                <a:srgbClr val="EBE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3" name="Freeform 405">
                <a:extLst>
                  <a:ext uri="{FF2B5EF4-FFF2-40B4-BE49-F238E27FC236}">
                    <a16:creationId xmlns:a16="http://schemas.microsoft.com/office/drawing/2014/main" id="{0A961EF3-6D58-8B38-9711-A9C8D19ED2E3}"/>
                  </a:ext>
                </a:extLst>
              </p:cNvPr>
              <p:cNvSpPr>
                <a:spLocks noEditPoints="1"/>
              </p:cNvSpPr>
              <p:nvPr/>
            </p:nvSpPr>
            <p:spPr bwMode="auto">
              <a:xfrm>
                <a:off x="3515" y="3093"/>
                <a:ext cx="67" cy="61"/>
              </a:xfrm>
              <a:custGeom>
                <a:avLst/>
                <a:gdLst>
                  <a:gd name="T0" fmla="*/ 12 w 12"/>
                  <a:gd name="T1" fmla="*/ 6 h 11"/>
                  <a:gd name="T2" fmla="*/ 6 w 12"/>
                  <a:gd name="T3" fmla="*/ 0 h 11"/>
                  <a:gd name="T4" fmla="*/ 0 w 12"/>
                  <a:gd name="T5" fmla="*/ 6 h 11"/>
                  <a:gd name="T6" fmla="*/ 6 w 12"/>
                  <a:gd name="T7" fmla="*/ 11 h 11"/>
                  <a:gd name="T8" fmla="*/ 12 w 12"/>
                  <a:gd name="T9" fmla="*/ 6 h 11"/>
                  <a:gd name="T10" fmla="*/ 10 w 12"/>
                  <a:gd name="T11" fmla="*/ 6 h 11"/>
                  <a:gd name="T12" fmla="*/ 6 w 12"/>
                  <a:gd name="T13" fmla="*/ 10 h 11"/>
                  <a:gd name="T14" fmla="*/ 2 w 12"/>
                  <a:gd name="T15" fmla="*/ 6 h 11"/>
                  <a:gd name="T16" fmla="*/ 6 w 12"/>
                  <a:gd name="T17" fmla="*/ 2 h 11"/>
                  <a:gd name="T18" fmla="*/ 10 w 12"/>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2" y="6"/>
                    </a:moveTo>
                    <a:cubicBezTo>
                      <a:pt x="12" y="3"/>
                      <a:pt x="9" y="0"/>
                      <a:pt x="6" y="0"/>
                    </a:cubicBezTo>
                    <a:cubicBezTo>
                      <a:pt x="3" y="0"/>
                      <a:pt x="0" y="3"/>
                      <a:pt x="0" y="6"/>
                    </a:cubicBezTo>
                    <a:cubicBezTo>
                      <a:pt x="0" y="9"/>
                      <a:pt x="3" y="11"/>
                      <a:pt x="6" y="11"/>
                    </a:cubicBezTo>
                    <a:cubicBezTo>
                      <a:pt x="9" y="11"/>
                      <a:pt x="12" y="9"/>
                      <a:pt x="12"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4" name="Freeform 406">
                <a:extLst>
                  <a:ext uri="{FF2B5EF4-FFF2-40B4-BE49-F238E27FC236}">
                    <a16:creationId xmlns:a16="http://schemas.microsoft.com/office/drawing/2014/main" id="{54CFE1A2-7066-21A7-C9AA-FD072102CDE8}"/>
                  </a:ext>
                </a:extLst>
              </p:cNvPr>
              <p:cNvSpPr>
                <a:spLocks noEditPoints="1"/>
              </p:cNvSpPr>
              <p:nvPr/>
            </p:nvSpPr>
            <p:spPr bwMode="auto">
              <a:xfrm>
                <a:off x="3520" y="3098"/>
                <a:ext cx="56" cy="56"/>
              </a:xfrm>
              <a:custGeom>
                <a:avLst/>
                <a:gdLst>
                  <a:gd name="T0" fmla="*/ 10 w 10"/>
                  <a:gd name="T1" fmla="*/ 5 h 10"/>
                  <a:gd name="T2" fmla="*/ 5 w 10"/>
                  <a:gd name="T3" fmla="*/ 0 h 10"/>
                  <a:gd name="T4" fmla="*/ 0 w 10"/>
                  <a:gd name="T5" fmla="*/ 5 h 10"/>
                  <a:gd name="T6" fmla="*/ 5 w 10"/>
                  <a:gd name="T7" fmla="*/ 10 h 10"/>
                  <a:gd name="T8" fmla="*/ 10 w 10"/>
                  <a:gd name="T9" fmla="*/ 5 h 10"/>
                  <a:gd name="T10" fmla="*/ 8 w 10"/>
                  <a:gd name="T11" fmla="*/ 5 h 10"/>
                  <a:gd name="T12" fmla="*/ 5 w 10"/>
                  <a:gd name="T13" fmla="*/ 8 h 10"/>
                  <a:gd name="T14" fmla="*/ 2 w 10"/>
                  <a:gd name="T15" fmla="*/ 5 h 10"/>
                  <a:gd name="T16" fmla="*/ 5 w 10"/>
                  <a:gd name="T17" fmla="*/ 2 h 10"/>
                  <a:gd name="T18" fmla="*/ 8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5"/>
                    </a:moveTo>
                    <a:cubicBezTo>
                      <a:pt x="10" y="2"/>
                      <a:pt x="8" y="0"/>
                      <a:pt x="5" y="0"/>
                    </a:cubicBezTo>
                    <a:cubicBezTo>
                      <a:pt x="2" y="0"/>
                      <a:pt x="0" y="2"/>
                      <a:pt x="0" y="5"/>
                    </a:cubicBezTo>
                    <a:cubicBezTo>
                      <a:pt x="0" y="8"/>
                      <a:pt x="2" y="10"/>
                      <a:pt x="5" y="10"/>
                    </a:cubicBezTo>
                    <a:cubicBezTo>
                      <a:pt x="8" y="10"/>
                      <a:pt x="10" y="8"/>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CE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5" name="Freeform 407">
                <a:extLst>
                  <a:ext uri="{FF2B5EF4-FFF2-40B4-BE49-F238E27FC236}">
                    <a16:creationId xmlns:a16="http://schemas.microsoft.com/office/drawing/2014/main" id="{4F387C9F-7C93-3A0D-623B-57C564194A6C}"/>
                  </a:ext>
                </a:extLst>
              </p:cNvPr>
              <p:cNvSpPr>
                <a:spLocks noEditPoints="1"/>
              </p:cNvSpPr>
              <p:nvPr/>
            </p:nvSpPr>
            <p:spPr bwMode="auto">
              <a:xfrm>
                <a:off x="3526" y="3104"/>
                <a:ext cx="45" cy="45"/>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5" y="6"/>
                      <a:pt x="4" y="6"/>
                    </a:cubicBezTo>
                    <a:cubicBezTo>
                      <a:pt x="3" y="6"/>
                      <a:pt x="2" y="5"/>
                      <a:pt x="2" y="4"/>
                    </a:cubicBezTo>
                    <a:cubicBezTo>
                      <a:pt x="2" y="3"/>
                      <a:pt x="3" y="1"/>
                      <a:pt x="4" y="1"/>
                    </a:cubicBezTo>
                    <a:cubicBezTo>
                      <a:pt x="5" y="1"/>
                      <a:pt x="7" y="3"/>
                      <a:pt x="7" y="4"/>
                    </a:cubicBezTo>
                    <a:close/>
                  </a:path>
                </a:pathLst>
              </a:custGeom>
              <a:solidFill>
                <a:srgbClr val="ECE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6" name="Freeform 408">
                <a:extLst>
                  <a:ext uri="{FF2B5EF4-FFF2-40B4-BE49-F238E27FC236}">
                    <a16:creationId xmlns:a16="http://schemas.microsoft.com/office/drawing/2014/main" id="{AD8E46A0-8B46-ACA3-D230-963ED6C85B3E}"/>
                  </a:ext>
                </a:extLst>
              </p:cNvPr>
              <p:cNvSpPr>
                <a:spLocks noEditPoints="1"/>
              </p:cNvSpPr>
              <p:nvPr/>
            </p:nvSpPr>
            <p:spPr bwMode="auto">
              <a:xfrm>
                <a:off x="3531" y="311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1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1" y="4"/>
                      <a:pt x="1" y="3"/>
                    </a:cubicBezTo>
                    <a:cubicBezTo>
                      <a:pt x="1" y="2"/>
                      <a:pt x="2" y="1"/>
                      <a:pt x="3" y="1"/>
                    </a:cubicBezTo>
                    <a:cubicBezTo>
                      <a:pt x="4" y="1"/>
                      <a:pt x="5" y="2"/>
                      <a:pt x="5" y="3"/>
                    </a:cubicBezTo>
                    <a:close/>
                  </a:path>
                </a:pathLst>
              </a:custGeom>
              <a:solidFill>
                <a:srgbClr val="ECE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7" name="Freeform 409">
                <a:extLst>
                  <a:ext uri="{FF2B5EF4-FFF2-40B4-BE49-F238E27FC236}">
                    <a16:creationId xmlns:a16="http://schemas.microsoft.com/office/drawing/2014/main" id="{9569B9BC-0F79-677D-1099-6717D043C0D9}"/>
                  </a:ext>
                </a:extLst>
              </p:cNvPr>
              <p:cNvSpPr>
                <a:spLocks noEditPoints="1"/>
              </p:cNvSpPr>
              <p:nvPr/>
            </p:nvSpPr>
            <p:spPr bwMode="auto">
              <a:xfrm>
                <a:off x="3537" y="3110"/>
                <a:ext cx="28" cy="28"/>
              </a:xfrm>
              <a:custGeom>
                <a:avLst/>
                <a:gdLst>
                  <a:gd name="T0" fmla="*/ 5 w 5"/>
                  <a:gd name="T1" fmla="*/ 3 h 5"/>
                  <a:gd name="T2" fmla="*/ 2 w 5"/>
                  <a:gd name="T3" fmla="*/ 0 h 5"/>
                  <a:gd name="T4" fmla="*/ 0 w 5"/>
                  <a:gd name="T5" fmla="*/ 3 h 5"/>
                  <a:gd name="T6" fmla="*/ 2 w 5"/>
                  <a:gd name="T7" fmla="*/ 5 h 5"/>
                  <a:gd name="T8" fmla="*/ 5 w 5"/>
                  <a:gd name="T9" fmla="*/ 3 h 5"/>
                  <a:gd name="T10" fmla="*/ 3 w 5"/>
                  <a:gd name="T11" fmla="*/ 3 h 5"/>
                  <a:gd name="T12" fmla="*/ 2 w 5"/>
                  <a:gd name="T13" fmla="*/ 4 h 5"/>
                  <a:gd name="T14" fmla="*/ 1 w 5"/>
                  <a:gd name="T15" fmla="*/ 3 h 5"/>
                  <a:gd name="T16" fmla="*/ 2 w 5"/>
                  <a:gd name="T17" fmla="*/ 2 h 5"/>
                  <a:gd name="T18" fmla="*/ 3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cubicBezTo>
                      <a:pt x="5" y="2"/>
                      <a:pt x="3" y="0"/>
                      <a:pt x="2" y="0"/>
                    </a:cubicBezTo>
                    <a:cubicBezTo>
                      <a:pt x="1" y="0"/>
                      <a:pt x="0" y="2"/>
                      <a:pt x="0" y="3"/>
                    </a:cubicBezTo>
                    <a:cubicBezTo>
                      <a:pt x="0" y="4"/>
                      <a:pt x="1" y="5"/>
                      <a:pt x="2" y="5"/>
                    </a:cubicBezTo>
                    <a:cubicBezTo>
                      <a:pt x="3" y="5"/>
                      <a:pt x="5" y="4"/>
                      <a:pt x="5" y="3"/>
                    </a:cubicBezTo>
                    <a:close/>
                    <a:moveTo>
                      <a:pt x="3" y="3"/>
                    </a:moveTo>
                    <a:cubicBezTo>
                      <a:pt x="3" y="3"/>
                      <a:pt x="3" y="4"/>
                      <a:pt x="2" y="4"/>
                    </a:cubicBezTo>
                    <a:cubicBezTo>
                      <a:pt x="2" y="4"/>
                      <a:pt x="1" y="3"/>
                      <a:pt x="1" y="3"/>
                    </a:cubicBezTo>
                    <a:cubicBezTo>
                      <a:pt x="1" y="2"/>
                      <a:pt x="2" y="2"/>
                      <a:pt x="2" y="2"/>
                    </a:cubicBezTo>
                    <a:cubicBezTo>
                      <a:pt x="3" y="2"/>
                      <a:pt x="3" y="2"/>
                      <a:pt x="3" y="3"/>
                    </a:cubicBezTo>
                    <a:close/>
                  </a:path>
                </a:pathLst>
              </a:custGeom>
              <a:solidFill>
                <a:srgbClr val="EDED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8" name="Oval 410">
                <a:extLst>
                  <a:ext uri="{FF2B5EF4-FFF2-40B4-BE49-F238E27FC236}">
                    <a16:creationId xmlns:a16="http://schemas.microsoft.com/office/drawing/2014/main" id="{9F7B73AA-10D4-A68A-17FA-7B67CDD425B8}"/>
                  </a:ext>
                </a:extLst>
              </p:cNvPr>
              <p:cNvSpPr>
                <a:spLocks noChangeArrowheads="1"/>
              </p:cNvSpPr>
              <p:nvPr/>
            </p:nvSpPr>
            <p:spPr bwMode="auto">
              <a:xfrm>
                <a:off x="3537" y="3115"/>
                <a:ext cx="22"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29" name="Oval 411">
                <a:extLst>
                  <a:ext uri="{FF2B5EF4-FFF2-40B4-BE49-F238E27FC236}">
                    <a16:creationId xmlns:a16="http://schemas.microsoft.com/office/drawing/2014/main" id="{8DC79621-06A4-55B6-3F5F-96825498361B}"/>
                  </a:ext>
                </a:extLst>
              </p:cNvPr>
              <p:cNvSpPr>
                <a:spLocks noChangeArrowheads="1"/>
              </p:cNvSpPr>
              <p:nvPr/>
            </p:nvSpPr>
            <p:spPr bwMode="auto">
              <a:xfrm>
                <a:off x="3543" y="3121"/>
                <a:ext cx="11"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0" name="Freeform 412">
                <a:extLst>
                  <a:ext uri="{FF2B5EF4-FFF2-40B4-BE49-F238E27FC236}">
                    <a16:creationId xmlns:a16="http://schemas.microsoft.com/office/drawing/2014/main" id="{E9CCCBD7-C1A1-3451-5218-CB0B36168342}"/>
                  </a:ext>
                </a:extLst>
              </p:cNvPr>
              <p:cNvSpPr>
                <a:spLocks noEditPoints="1"/>
              </p:cNvSpPr>
              <p:nvPr/>
            </p:nvSpPr>
            <p:spPr bwMode="auto">
              <a:xfrm>
                <a:off x="3269" y="2411"/>
                <a:ext cx="592" cy="592"/>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4 w 106"/>
                  <a:gd name="T11" fmla="*/ 53 h 106"/>
                  <a:gd name="T12" fmla="*/ 53 w 106"/>
                  <a:gd name="T13" fmla="*/ 83 h 106"/>
                  <a:gd name="T14" fmla="*/ 23 w 106"/>
                  <a:gd name="T15" fmla="*/ 53 h 106"/>
                  <a:gd name="T16" fmla="*/ 53 w 106"/>
                  <a:gd name="T17" fmla="*/ 22 h 106"/>
                  <a:gd name="T18" fmla="*/ 84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3" y="0"/>
                      <a:pt x="53" y="0"/>
                    </a:cubicBezTo>
                    <a:cubicBezTo>
                      <a:pt x="24" y="0"/>
                      <a:pt x="0" y="23"/>
                      <a:pt x="0" y="53"/>
                    </a:cubicBezTo>
                    <a:cubicBezTo>
                      <a:pt x="0" y="82"/>
                      <a:pt x="24" y="106"/>
                      <a:pt x="53" y="106"/>
                    </a:cubicBezTo>
                    <a:cubicBezTo>
                      <a:pt x="83" y="106"/>
                      <a:pt x="106" y="82"/>
                      <a:pt x="106" y="53"/>
                    </a:cubicBezTo>
                    <a:close/>
                    <a:moveTo>
                      <a:pt x="84" y="53"/>
                    </a:moveTo>
                    <a:cubicBezTo>
                      <a:pt x="84" y="70"/>
                      <a:pt x="70" y="83"/>
                      <a:pt x="53" y="83"/>
                    </a:cubicBezTo>
                    <a:cubicBezTo>
                      <a:pt x="36" y="83"/>
                      <a:pt x="23" y="70"/>
                      <a:pt x="23" y="53"/>
                    </a:cubicBezTo>
                    <a:cubicBezTo>
                      <a:pt x="23" y="36"/>
                      <a:pt x="36" y="22"/>
                      <a:pt x="53" y="22"/>
                    </a:cubicBezTo>
                    <a:cubicBezTo>
                      <a:pt x="70" y="22"/>
                      <a:pt x="84" y="36"/>
                      <a:pt x="84"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1" name="Freeform 413">
                <a:extLst>
                  <a:ext uri="{FF2B5EF4-FFF2-40B4-BE49-F238E27FC236}">
                    <a16:creationId xmlns:a16="http://schemas.microsoft.com/office/drawing/2014/main" id="{7FD76915-6F62-90D4-0CD5-D65E4AFF35FB}"/>
                  </a:ext>
                </a:extLst>
              </p:cNvPr>
              <p:cNvSpPr>
                <a:spLocks noEditPoints="1"/>
              </p:cNvSpPr>
              <p:nvPr/>
            </p:nvSpPr>
            <p:spPr bwMode="auto">
              <a:xfrm>
                <a:off x="3330" y="2472"/>
                <a:ext cx="470" cy="470"/>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2" name="Freeform 414">
                <a:extLst>
                  <a:ext uri="{FF2B5EF4-FFF2-40B4-BE49-F238E27FC236}">
                    <a16:creationId xmlns:a16="http://schemas.microsoft.com/office/drawing/2014/main" id="{C6007B9A-1837-0BA5-60A8-AED89A68960C}"/>
                  </a:ext>
                </a:extLst>
              </p:cNvPr>
              <p:cNvSpPr>
                <a:spLocks noEditPoints="1"/>
              </p:cNvSpPr>
              <p:nvPr/>
            </p:nvSpPr>
            <p:spPr bwMode="auto">
              <a:xfrm>
                <a:off x="3336" y="2478"/>
                <a:ext cx="458"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3"/>
                      <a:pt x="63" y="80"/>
                      <a:pt x="41" y="80"/>
                    </a:cubicBezTo>
                    <a:cubicBezTo>
                      <a:pt x="19" y="80"/>
                      <a:pt x="2" y="63"/>
                      <a:pt x="2" y="41"/>
                    </a:cubicBezTo>
                    <a:cubicBezTo>
                      <a:pt x="2" y="19"/>
                      <a:pt x="19"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3" name="Freeform 415">
                <a:extLst>
                  <a:ext uri="{FF2B5EF4-FFF2-40B4-BE49-F238E27FC236}">
                    <a16:creationId xmlns:a16="http://schemas.microsoft.com/office/drawing/2014/main" id="{A558F59A-99EE-6BEF-65A2-04487312FA8B}"/>
                  </a:ext>
                </a:extLst>
              </p:cNvPr>
              <p:cNvSpPr>
                <a:spLocks noEditPoints="1"/>
              </p:cNvSpPr>
              <p:nvPr/>
            </p:nvSpPr>
            <p:spPr bwMode="auto">
              <a:xfrm>
                <a:off x="3341" y="2483"/>
                <a:ext cx="448" cy="448"/>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9 w 80"/>
                  <a:gd name="T11" fmla="*/ 40 h 80"/>
                  <a:gd name="T12" fmla="*/ 40 w 80"/>
                  <a:gd name="T13" fmla="*/ 78 h 80"/>
                  <a:gd name="T14" fmla="*/ 2 w 80"/>
                  <a:gd name="T15" fmla="*/ 40 h 80"/>
                  <a:gd name="T16" fmla="*/ 40 w 80"/>
                  <a:gd name="T17" fmla="*/ 1 h 80"/>
                  <a:gd name="T18" fmla="*/ 79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9" y="40"/>
                    </a:moveTo>
                    <a:cubicBezTo>
                      <a:pt x="79" y="61"/>
                      <a:pt x="62" y="78"/>
                      <a:pt x="40" y="78"/>
                    </a:cubicBezTo>
                    <a:cubicBezTo>
                      <a:pt x="19" y="78"/>
                      <a:pt x="2" y="61"/>
                      <a:pt x="2" y="40"/>
                    </a:cubicBezTo>
                    <a:cubicBezTo>
                      <a:pt x="2" y="18"/>
                      <a:pt x="19" y="1"/>
                      <a:pt x="40" y="1"/>
                    </a:cubicBezTo>
                    <a:cubicBezTo>
                      <a:pt x="62" y="1"/>
                      <a:pt x="79" y="18"/>
                      <a:pt x="79"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4" name="Freeform 416">
                <a:extLst>
                  <a:ext uri="{FF2B5EF4-FFF2-40B4-BE49-F238E27FC236}">
                    <a16:creationId xmlns:a16="http://schemas.microsoft.com/office/drawing/2014/main" id="{DF47C67B-9B58-5B9A-B635-A51838D69A09}"/>
                  </a:ext>
                </a:extLst>
              </p:cNvPr>
              <p:cNvSpPr>
                <a:spLocks noEditPoints="1"/>
              </p:cNvSpPr>
              <p:nvPr/>
            </p:nvSpPr>
            <p:spPr bwMode="auto">
              <a:xfrm>
                <a:off x="3347" y="2483"/>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8 h 79"/>
                  <a:gd name="T14" fmla="*/ 1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7" y="0"/>
                      <a:pt x="0" y="18"/>
                      <a:pt x="0" y="40"/>
                    </a:cubicBezTo>
                    <a:cubicBezTo>
                      <a:pt x="0" y="62"/>
                      <a:pt x="17" y="79"/>
                      <a:pt x="39" y="79"/>
                    </a:cubicBezTo>
                    <a:cubicBezTo>
                      <a:pt x="61" y="79"/>
                      <a:pt x="79" y="62"/>
                      <a:pt x="79" y="40"/>
                    </a:cubicBezTo>
                    <a:close/>
                    <a:moveTo>
                      <a:pt x="77" y="40"/>
                    </a:moveTo>
                    <a:cubicBezTo>
                      <a:pt x="77" y="61"/>
                      <a:pt x="60" y="78"/>
                      <a:pt x="39" y="78"/>
                    </a:cubicBezTo>
                    <a:cubicBezTo>
                      <a:pt x="18" y="78"/>
                      <a:pt x="1" y="61"/>
                      <a:pt x="1" y="40"/>
                    </a:cubicBezTo>
                    <a:cubicBezTo>
                      <a:pt x="1"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5" name="Freeform 417">
                <a:extLst>
                  <a:ext uri="{FF2B5EF4-FFF2-40B4-BE49-F238E27FC236}">
                    <a16:creationId xmlns:a16="http://schemas.microsoft.com/office/drawing/2014/main" id="{C1556899-0925-8499-63ED-C8BBAF8883F0}"/>
                  </a:ext>
                </a:extLst>
              </p:cNvPr>
              <p:cNvSpPr>
                <a:spLocks noEditPoints="1"/>
              </p:cNvSpPr>
              <p:nvPr/>
            </p:nvSpPr>
            <p:spPr bwMode="auto">
              <a:xfrm>
                <a:off x="3352" y="2489"/>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2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2"/>
                      <a:pt x="38" y="2"/>
                    </a:cubicBezTo>
                    <a:cubicBezTo>
                      <a:pt x="59" y="2"/>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6" name="Freeform 418">
                <a:extLst>
                  <a:ext uri="{FF2B5EF4-FFF2-40B4-BE49-F238E27FC236}">
                    <a16:creationId xmlns:a16="http://schemas.microsoft.com/office/drawing/2014/main" id="{23976D08-1C47-5A08-D613-516FB8982332}"/>
                  </a:ext>
                </a:extLst>
              </p:cNvPr>
              <p:cNvSpPr>
                <a:spLocks noEditPoints="1"/>
              </p:cNvSpPr>
              <p:nvPr/>
            </p:nvSpPr>
            <p:spPr bwMode="auto">
              <a:xfrm>
                <a:off x="3352" y="2495"/>
                <a:ext cx="426"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2 w 76"/>
                  <a:gd name="T15" fmla="*/ 38 h 76"/>
                  <a:gd name="T16" fmla="*/ 38 w 76"/>
                  <a:gd name="T17" fmla="*/ 1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2" y="58"/>
                      <a:pt x="2" y="38"/>
                    </a:cubicBezTo>
                    <a:cubicBezTo>
                      <a:pt x="2" y="18"/>
                      <a:pt x="18" y="1"/>
                      <a:pt x="38" y="1"/>
                    </a:cubicBezTo>
                    <a:cubicBezTo>
                      <a:pt x="58" y="1"/>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7" name="Freeform 419">
                <a:extLst>
                  <a:ext uri="{FF2B5EF4-FFF2-40B4-BE49-F238E27FC236}">
                    <a16:creationId xmlns:a16="http://schemas.microsoft.com/office/drawing/2014/main" id="{FC2C9804-A0E7-B77F-C5B4-A3F3A7161FEC}"/>
                  </a:ext>
                </a:extLst>
              </p:cNvPr>
              <p:cNvSpPr>
                <a:spLocks noEditPoints="1"/>
              </p:cNvSpPr>
              <p:nvPr/>
            </p:nvSpPr>
            <p:spPr bwMode="auto">
              <a:xfrm>
                <a:off x="3358" y="2500"/>
                <a:ext cx="414" cy="414"/>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3 w 74"/>
                  <a:gd name="T11" fmla="*/ 37 h 74"/>
                  <a:gd name="T12" fmla="*/ 37 w 74"/>
                  <a:gd name="T13" fmla="*/ 72 h 74"/>
                  <a:gd name="T14" fmla="*/ 2 w 74"/>
                  <a:gd name="T15" fmla="*/ 37 h 74"/>
                  <a:gd name="T16" fmla="*/ 37 w 74"/>
                  <a:gd name="T17" fmla="*/ 1 h 74"/>
                  <a:gd name="T18" fmla="*/ 73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8" y="0"/>
                      <a:pt x="37" y="0"/>
                    </a:cubicBezTo>
                    <a:cubicBezTo>
                      <a:pt x="17" y="0"/>
                      <a:pt x="0" y="16"/>
                      <a:pt x="0" y="37"/>
                    </a:cubicBezTo>
                    <a:cubicBezTo>
                      <a:pt x="0" y="57"/>
                      <a:pt x="17" y="74"/>
                      <a:pt x="37" y="74"/>
                    </a:cubicBezTo>
                    <a:cubicBezTo>
                      <a:pt x="58" y="74"/>
                      <a:pt x="74" y="57"/>
                      <a:pt x="74" y="37"/>
                    </a:cubicBezTo>
                    <a:close/>
                    <a:moveTo>
                      <a:pt x="73" y="37"/>
                    </a:moveTo>
                    <a:cubicBezTo>
                      <a:pt x="73" y="56"/>
                      <a:pt x="57" y="72"/>
                      <a:pt x="37" y="72"/>
                    </a:cubicBezTo>
                    <a:cubicBezTo>
                      <a:pt x="18" y="72"/>
                      <a:pt x="2" y="56"/>
                      <a:pt x="2" y="37"/>
                    </a:cubicBezTo>
                    <a:cubicBezTo>
                      <a:pt x="2" y="17"/>
                      <a:pt x="18" y="1"/>
                      <a:pt x="37" y="1"/>
                    </a:cubicBezTo>
                    <a:cubicBezTo>
                      <a:pt x="57" y="1"/>
                      <a:pt x="73" y="17"/>
                      <a:pt x="73"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8" name="Freeform 420">
                <a:extLst>
                  <a:ext uri="{FF2B5EF4-FFF2-40B4-BE49-F238E27FC236}">
                    <a16:creationId xmlns:a16="http://schemas.microsoft.com/office/drawing/2014/main" id="{3C3FD655-706F-3D8E-54D0-4BE952DADA52}"/>
                  </a:ext>
                </a:extLst>
              </p:cNvPr>
              <p:cNvSpPr>
                <a:spLocks noEditPoints="1"/>
              </p:cNvSpPr>
              <p:nvPr/>
            </p:nvSpPr>
            <p:spPr bwMode="auto">
              <a:xfrm>
                <a:off x="3364" y="2500"/>
                <a:ext cx="402" cy="408"/>
              </a:xfrm>
              <a:custGeom>
                <a:avLst/>
                <a:gdLst>
                  <a:gd name="T0" fmla="*/ 72 w 72"/>
                  <a:gd name="T1" fmla="*/ 37 h 73"/>
                  <a:gd name="T2" fmla="*/ 36 w 72"/>
                  <a:gd name="T3" fmla="*/ 0 h 73"/>
                  <a:gd name="T4" fmla="*/ 0 w 72"/>
                  <a:gd name="T5" fmla="*/ 37 h 73"/>
                  <a:gd name="T6" fmla="*/ 36 w 72"/>
                  <a:gd name="T7" fmla="*/ 73 h 73"/>
                  <a:gd name="T8" fmla="*/ 72 w 72"/>
                  <a:gd name="T9" fmla="*/ 37 h 73"/>
                  <a:gd name="T10" fmla="*/ 71 w 72"/>
                  <a:gd name="T11" fmla="*/ 37 h 73"/>
                  <a:gd name="T12" fmla="*/ 36 w 72"/>
                  <a:gd name="T13" fmla="*/ 71 h 73"/>
                  <a:gd name="T14" fmla="*/ 2 w 72"/>
                  <a:gd name="T15" fmla="*/ 37 h 73"/>
                  <a:gd name="T16" fmla="*/ 36 w 72"/>
                  <a:gd name="T17" fmla="*/ 2 h 73"/>
                  <a:gd name="T18" fmla="*/ 71 w 72"/>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3">
                    <a:moveTo>
                      <a:pt x="72" y="37"/>
                    </a:moveTo>
                    <a:cubicBezTo>
                      <a:pt x="72" y="17"/>
                      <a:pt x="56" y="0"/>
                      <a:pt x="36" y="0"/>
                    </a:cubicBezTo>
                    <a:cubicBezTo>
                      <a:pt x="16" y="0"/>
                      <a:pt x="0" y="17"/>
                      <a:pt x="0" y="37"/>
                    </a:cubicBezTo>
                    <a:cubicBezTo>
                      <a:pt x="0" y="57"/>
                      <a:pt x="16" y="73"/>
                      <a:pt x="36" y="73"/>
                    </a:cubicBezTo>
                    <a:cubicBezTo>
                      <a:pt x="56" y="73"/>
                      <a:pt x="72" y="57"/>
                      <a:pt x="72" y="37"/>
                    </a:cubicBezTo>
                    <a:close/>
                    <a:moveTo>
                      <a:pt x="71" y="37"/>
                    </a:moveTo>
                    <a:cubicBezTo>
                      <a:pt x="71" y="56"/>
                      <a:pt x="55" y="71"/>
                      <a:pt x="36" y="71"/>
                    </a:cubicBezTo>
                    <a:cubicBezTo>
                      <a:pt x="17" y="71"/>
                      <a:pt x="2" y="56"/>
                      <a:pt x="2" y="37"/>
                    </a:cubicBezTo>
                    <a:cubicBezTo>
                      <a:pt x="2" y="18"/>
                      <a:pt x="17" y="2"/>
                      <a:pt x="36" y="2"/>
                    </a:cubicBezTo>
                    <a:cubicBezTo>
                      <a:pt x="55" y="2"/>
                      <a:pt x="71" y="18"/>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39" name="Freeform 421">
                <a:extLst>
                  <a:ext uri="{FF2B5EF4-FFF2-40B4-BE49-F238E27FC236}">
                    <a16:creationId xmlns:a16="http://schemas.microsoft.com/office/drawing/2014/main" id="{1F2F1252-40FE-E904-D861-91AF1554A766}"/>
                  </a:ext>
                </a:extLst>
              </p:cNvPr>
              <p:cNvSpPr>
                <a:spLocks noEditPoints="1"/>
              </p:cNvSpPr>
              <p:nvPr/>
            </p:nvSpPr>
            <p:spPr bwMode="auto">
              <a:xfrm>
                <a:off x="3369" y="2506"/>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70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70"/>
                      <a:pt x="35" y="70"/>
                    </a:cubicBezTo>
                    <a:cubicBezTo>
                      <a:pt x="17" y="70"/>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0" name="Freeform 422">
                <a:extLst>
                  <a:ext uri="{FF2B5EF4-FFF2-40B4-BE49-F238E27FC236}">
                    <a16:creationId xmlns:a16="http://schemas.microsoft.com/office/drawing/2014/main" id="{337985FA-F57A-E6EB-91E1-87F8B6AE6B9D}"/>
                  </a:ext>
                </a:extLst>
              </p:cNvPr>
              <p:cNvSpPr>
                <a:spLocks noEditPoints="1"/>
              </p:cNvSpPr>
              <p:nvPr/>
            </p:nvSpPr>
            <p:spPr bwMode="auto">
              <a:xfrm>
                <a:off x="3375" y="2511"/>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2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6"/>
                      <a:pt x="53" y="0"/>
                      <a:pt x="34" y="0"/>
                    </a:cubicBezTo>
                    <a:cubicBezTo>
                      <a:pt x="15" y="0"/>
                      <a:pt x="0" y="16"/>
                      <a:pt x="0" y="35"/>
                    </a:cubicBezTo>
                    <a:cubicBezTo>
                      <a:pt x="0" y="54"/>
                      <a:pt x="15" y="69"/>
                      <a:pt x="34" y="69"/>
                    </a:cubicBezTo>
                    <a:cubicBezTo>
                      <a:pt x="53" y="69"/>
                      <a:pt x="69" y="54"/>
                      <a:pt x="69" y="35"/>
                    </a:cubicBezTo>
                    <a:close/>
                    <a:moveTo>
                      <a:pt x="67" y="35"/>
                    </a:moveTo>
                    <a:cubicBezTo>
                      <a:pt x="67" y="53"/>
                      <a:pt x="53" y="68"/>
                      <a:pt x="34" y="68"/>
                    </a:cubicBezTo>
                    <a:cubicBezTo>
                      <a:pt x="16" y="68"/>
                      <a:pt x="1" y="53"/>
                      <a:pt x="1" y="35"/>
                    </a:cubicBezTo>
                    <a:cubicBezTo>
                      <a:pt x="1" y="16"/>
                      <a:pt x="16" y="2"/>
                      <a:pt x="34" y="2"/>
                    </a:cubicBezTo>
                    <a:cubicBezTo>
                      <a:pt x="53" y="2"/>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1" name="Freeform 423">
                <a:extLst>
                  <a:ext uri="{FF2B5EF4-FFF2-40B4-BE49-F238E27FC236}">
                    <a16:creationId xmlns:a16="http://schemas.microsoft.com/office/drawing/2014/main" id="{E9B78420-1B31-2378-E4B4-81E50CA6648D}"/>
                  </a:ext>
                </a:extLst>
              </p:cNvPr>
              <p:cNvSpPr>
                <a:spLocks noEditPoints="1"/>
              </p:cNvSpPr>
              <p:nvPr/>
            </p:nvSpPr>
            <p:spPr bwMode="auto">
              <a:xfrm>
                <a:off x="3375" y="2517"/>
                <a:ext cx="380" cy="380"/>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7 w 68"/>
                  <a:gd name="T11" fmla="*/ 34 h 68"/>
                  <a:gd name="T12" fmla="*/ 34 w 68"/>
                  <a:gd name="T13" fmla="*/ 66 h 68"/>
                  <a:gd name="T14" fmla="*/ 2 w 68"/>
                  <a:gd name="T15" fmla="*/ 34 h 68"/>
                  <a:gd name="T16" fmla="*/ 34 w 68"/>
                  <a:gd name="T17" fmla="*/ 1 h 68"/>
                  <a:gd name="T18" fmla="*/ 67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3" y="0"/>
                      <a:pt x="34" y="0"/>
                    </a:cubicBezTo>
                    <a:cubicBezTo>
                      <a:pt x="16" y="0"/>
                      <a:pt x="0" y="15"/>
                      <a:pt x="0" y="34"/>
                    </a:cubicBezTo>
                    <a:cubicBezTo>
                      <a:pt x="0" y="52"/>
                      <a:pt x="16" y="68"/>
                      <a:pt x="34" y="68"/>
                    </a:cubicBezTo>
                    <a:cubicBezTo>
                      <a:pt x="53" y="68"/>
                      <a:pt x="68" y="52"/>
                      <a:pt x="68" y="34"/>
                    </a:cubicBezTo>
                    <a:close/>
                    <a:moveTo>
                      <a:pt x="67" y="34"/>
                    </a:moveTo>
                    <a:cubicBezTo>
                      <a:pt x="67" y="52"/>
                      <a:pt x="52" y="66"/>
                      <a:pt x="34" y="66"/>
                    </a:cubicBezTo>
                    <a:cubicBezTo>
                      <a:pt x="16" y="66"/>
                      <a:pt x="2" y="52"/>
                      <a:pt x="2" y="34"/>
                    </a:cubicBezTo>
                    <a:cubicBezTo>
                      <a:pt x="2" y="16"/>
                      <a:pt x="16"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2" name="Freeform 424">
                <a:extLst>
                  <a:ext uri="{FF2B5EF4-FFF2-40B4-BE49-F238E27FC236}">
                    <a16:creationId xmlns:a16="http://schemas.microsoft.com/office/drawing/2014/main" id="{27A8927D-F49B-0A79-A9E3-41903536DE75}"/>
                  </a:ext>
                </a:extLst>
              </p:cNvPr>
              <p:cNvSpPr>
                <a:spLocks noEditPoints="1"/>
              </p:cNvSpPr>
              <p:nvPr/>
            </p:nvSpPr>
            <p:spPr bwMode="auto">
              <a:xfrm>
                <a:off x="3380" y="2523"/>
                <a:ext cx="370"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5 w 66"/>
                  <a:gd name="T11" fmla="*/ 33 h 66"/>
                  <a:gd name="T12" fmla="*/ 33 w 66"/>
                  <a:gd name="T13" fmla="*/ 64 h 66"/>
                  <a:gd name="T14" fmla="*/ 2 w 66"/>
                  <a:gd name="T15" fmla="*/ 33 h 66"/>
                  <a:gd name="T16" fmla="*/ 33 w 66"/>
                  <a:gd name="T17" fmla="*/ 1 h 66"/>
                  <a:gd name="T18" fmla="*/ 65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4"/>
                      <a:pt x="52" y="0"/>
                      <a:pt x="33" y="0"/>
                    </a:cubicBezTo>
                    <a:cubicBezTo>
                      <a:pt x="15" y="0"/>
                      <a:pt x="0" y="14"/>
                      <a:pt x="0" y="33"/>
                    </a:cubicBezTo>
                    <a:cubicBezTo>
                      <a:pt x="0" y="51"/>
                      <a:pt x="15" y="66"/>
                      <a:pt x="33" y="66"/>
                    </a:cubicBezTo>
                    <a:cubicBezTo>
                      <a:pt x="52" y="66"/>
                      <a:pt x="66" y="51"/>
                      <a:pt x="66" y="33"/>
                    </a:cubicBezTo>
                    <a:close/>
                    <a:moveTo>
                      <a:pt x="65" y="33"/>
                    </a:moveTo>
                    <a:cubicBezTo>
                      <a:pt x="65" y="50"/>
                      <a:pt x="51" y="64"/>
                      <a:pt x="33" y="64"/>
                    </a:cubicBezTo>
                    <a:cubicBezTo>
                      <a:pt x="16" y="64"/>
                      <a:pt x="2" y="50"/>
                      <a:pt x="2" y="33"/>
                    </a:cubicBezTo>
                    <a:cubicBezTo>
                      <a:pt x="2" y="15"/>
                      <a:pt x="16" y="1"/>
                      <a:pt x="33" y="1"/>
                    </a:cubicBezTo>
                    <a:cubicBezTo>
                      <a:pt x="51" y="1"/>
                      <a:pt x="65" y="15"/>
                      <a:pt x="65"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3" name="Freeform 425">
                <a:extLst>
                  <a:ext uri="{FF2B5EF4-FFF2-40B4-BE49-F238E27FC236}">
                    <a16:creationId xmlns:a16="http://schemas.microsoft.com/office/drawing/2014/main" id="{DAB8D1E3-1497-DF38-069F-55FD2980F81C}"/>
                  </a:ext>
                </a:extLst>
              </p:cNvPr>
              <p:cNvSpPr>
                <a:spLocks noEditPoints="1"/>
              </p:cNvSpPr>
              <p:nvPr/>
            </p:nvSpPr>
            <p:spPr bwMode="auto">
              <a:xfrm>
                <a:off x="3386" y="2523"/>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4 h 65"/>
                  <a:gd name="T14" fmla="*/ 1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4" y="0"/>
                      <a:pt x="0" y="15"/>
                      <a:pt x="0" y="33"/>
                    </a:cubicBezTo>
                    <a:cubicBezTo>
                      <a:pt x="0" y="51"/>
                      <a:pt x="14" y="65"/>
                      <a:pt x="32" y="65"/>
                    </a:cubicBezTo>
                    <a:cubicBezTo>
                      <a:pt x="50" y="65"/>
                      <a:pt x="65" y="51"/>
                      <a:pt x="65" y="33"/>
                    </a:cubicBezTo>
                    <a:close/>
                    <a:moveTo>
                      <a:pt x="63" y="33"/>
                    </a:moveTo>
                    <a:cubicBezTo>
                      <a:pt x="63" y="50"/>
                      <a:pt x="49" y="64"/>
                      <a:pt x="32" y="64"/>
                    </a:cubicBezTo>
                    <a:cubicBezTo>
                      <a:pt x="15" y="64"/>
                      <a:pt x="1" y="50"/>
                      <a:pt x="1" y="33"/>
                    </a:cubicBezTo>
                    <a:cubicBezTo>
                      <a:pt x="1"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4" name="Freeform 426">
                <a:extLst>
                  <a:ext uri="{FF2B5EF4-FFF2-40B4-BE49-F238E27FC236}">
                    <a16:creationId xmlns:a16="http://schemas.microsoft.com/office/drawing/2014/main" id="{4D3D5DEE-0AF7-2D8F-0B53-BB07139BEC52}"/>
                  </a:ext>
                </a:extLst>
              </p:cNvPr>
              <p:cNvSpPr>
                <a:spLocks noEditPoints="1"/>
              </p:cNvSpPr>
              <p:nvPr/>
            </p:nvSpPr>
            <p:spPr bwMode="auto">
              <a:xfrm>
                <a:off x="3392" y="2528"/>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5" name="Freeform 427">
                <a:extLst>
                  <a:ext uri="{FF2B5EF4-FFF2-40B4-BE49-F238E27FC236}">
                    <a16:creationId xmlns:a16="http://schemas.microsoft.com/office/drawing/2014/main" id="{F793C995-850F-3B30-1393-37E278CA56C7}"/>
                  </a:ext>
                </a:extLst>
              </p:cNvPr>
              <p:cNvSpPr>
                <a:spLocks noEditPoints="1"/>
              </p:cNvSpPr>
              <p:nvPr/>
            </p:nvSpPr>
            <p:spPr bwMode="auto">
              <a:xfrm>
                <a:off x="3392" y="2534"/>
                <a:ext cx="346" cy="346"/>
              </a:xfrm>
              <a:custGeom>
                <a:avLst/>
                <a:gdLst>
                  <a:gd name="T0" fmla="*/ 62 w 62"/>
                  <a:gd name="T1" fmla="*/ 31 h 62"/>
                  <a:gd name="T2" fmla="*/ 31 w 62"/>
                  <a:gd name="T3" fmla="*/ 0 h 62"/>
                  <a:gd name="T4" fmla="*/ 0 w 62"/>
                  <a:gd name="T5" fmla="*/ 31 h 62"/>
                  <a:gd name="T6" fmla="*/ 31 w 62"/>
                  <a:gd name="T7" fmla="*/ 62 h 62"/>
                  <a:gd name="T8" fmla="*/ 62 w 62"/>
                  <a:gd name="T9" fmla="*/ 31 h 62"/>
                  <a:gd name="T10" fmla="*/ 60 w 62"/>
                  <a:gd name="T11" fmla="*/ 31 h 62"/>
                  <a:gd name="T12" fmla="*/ 31 w 62"/>
                  <a:gd name="T13" fmla="*/ 60 h 62"/>
                  <a:gd name="T14" fmla="*/ 2 w 62"/>
                  <a:gd name="T15" fmla="*/ 31 h 62"/>
                  <a:gd name="T16" fmla="*/ 31 w 62"/>
                  <a:gd name="T17" fmla="*/ 2 h 62"/>
                  <a:gd name="T18" fmla="*/ 60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31"/>
                    </a:moveTo>
                    <a:cubicBezTo>
                      <a:pt x="62" y="14"/>
                      <a:pt x="48" y="0"/>
                      <a:pt x="31" y="0"/>
                    </a:cubicBezTo>
                    <a:cubicBezTo>
                      <a:pt x="14" y="0"/>
                      <a:pt x="0" y="14"/>
                      <a:pt x="0" y="31"/>
                    </a:cubicBezTo>
                    <a:cubicBezTo>
                      <a:pt x="0" y="48"/>
                      <a:pt x="14" y="62"/>
                      <a:pt x="31" y="62"/>
                    </a:cubicBezTo>
                    <a:cubicBezTo>
                      <a:pt x="48" y="62"/>
                      <a:pt x="62" y="48"/>
                      <a:pt x="62"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6" name="Freeform 428">
                <a:extLst>
                  <a:ext uri="{FF2B5EF4-FFF2-40B4-BE49-F238E27FC236}">
                    <a16:creationId xmlns:a16="http://schemas.microsoft.com/office/drawing/2014/main" id="{E340373C-E3BF-854F-33FD-C431E0D055CA}"/>
                  </a:ext>
                </a:extLst>
              </p:cNvPr>
              <p:cNvSpPr>
                <a:spLocks noEditPoints="1"/>
              </p:cNvSpPr>
              <p:nvPr/>
            </p:nvSpPr>
            <p:spPr bwMode="auto">
              <a:xfrm>
                <a:off x="3397" y="2539"/>
                <a:ext cx="336"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7" name="Freeform 429">
                <a:extLst>
                  <a:ext uri="{FF2B5EF4-FFF2-40B4-BE49-F238E27FC236}">
                    <a16:creationId xmlns:a16="http://schemas.microsoft.com/office/drawing/2014/main" id="{8E23FEE1-A6AC-83D2-6392-70CFBBB6AED0}"/>
                  </a:ext>
                </a:extLst>
              </p:cNvPr>
              <p:cNvSpPr>
                <a:spLocks noEditPoints="1"/>
              </p:cNvSpPr>
              <p:nvPr/>
            </p:nvSpPr>
            <p:spPr bwMode="auto">
              <a:xfrm>
                <a:off x="3403" y="2545"/>
                <a:ext cx="324" cy="324"/>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7 w 58"/>
                  <a:gd name="T11" fmla="*/ 29 h 58"/>
                  <a:gd name="T12" fmla="*/ 29 w 58"/>
                  <a:gd name="T13" fmla="*/ 56 h 58"/>
                  <a:gd name="T14" fmla="*/ 2 w 58"/>
                  <a:gd name="T15" fmla="*/ 29 h 58"/>
                  <a:gd name="T16" fmla="*/ 29 w 58"/>
                  <a:gd name="T17" fmla="*/ 1 h 58"/>
                  <a:gd name="T18" fmla="*/ 57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7" y="29"/>
                    </a:moveTo>
                    <a:cubicBezTo>
                      <a:pt x="57" y="44"/>
                      <a:pt x="44" y="56"/>
                      <a:pt x="29" y="56"/>
                    </a:cubicBezTo>
                    <a:cubicBezTo>
                      <a:pt x="14" y="56"/>
                      <a:pt x="2" y="44"/>
                      <a:pt x="2" y="29"/>
                    </a:cubicBezTo>
                    <a:cubicBezTo>
                      <a:pt x="2" y="14"/>
                      <a:pt x="14" y="1"/>
                      <a:pt x="29" y="1"/>
                    </a:cubicBezTo>
                    <a:cubicBezTo>
                      <a:pt x="44" y="1"/>
                      <a:pt x="57" y="14"/>
                      <a:pt x="57"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8" name="Freeform 430">
                <a:extLst>
                  <a:ext uri="{FF2B5EF4-FFF2-40B4-BE49-F238E27FC236}">
                    <a16:creationId xmlns:a16="http://schemas.microsoft.com/office/drawing/2014/main" id="{9A23BF9D-51A8-CA41-1BFE-3B703099216F}"/>
                  </a:ext>
                </a:extLst>
              </p:cNvPr>
              <p:cNvSpPr>
                <a:spLocks noEditPoints="1"/>
              </p:cNvSpPr>
              <p:nvPr/>
            </p:nvSpPr>
            <p:spPr bwMode="auto">
              <a:xfrm>
                <a:off x="3408" y="2545"/>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6 h 57"/>
                  <a:gd name="T14" fmla="*/ 1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4"/>
                      <a:pt x="43" y="56"/>
                      <a:pt x="28" y="56"/>
                    </a:cubicBezTo>
                    <a:cubicBezTo>
                      <a:pt x="13" y="56"/>
                      <a:pt x="1" y="44"/>
                      <a:pt x="1" y="29"/>
                    </a:cubicBezTo>
                    <a:cubicBezTo>
                      <a:pt x="1" y="14"/>
                      <a:pt x="13"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49" name="Freeform 431">
                <a:extLst>
                  <a:ext uri="{FF2B5EF4-FFF2-40B4-BE49-F238E27FC236}">
                    <a16:creationId xmlns:a16="http://schemas.microsoft.com/office/drawing/2014/main" id="{F2707CA6-FE5D-D60B-DFCC-4CE37FF489E4}"/>
                  </a:ext>
                </a:extLst>
              </p:cNvPr>
              <p:cNvSpPr>
                <a:spLocks noEditPoints="1"/>
              </p:cNvSpPr>
              <p:nvPr/>
            </p:nvSpPr>
            <p:spPr bwMode="auto">
              <a:xfrm>
                <a:off x="3414" y="2551"/>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2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2" y="0"/>
                      <a:pt x="27" y="0"/>
                    </a:cubicBezTo>
                    <a:cubicBezTo>
                      <a:pt x="12" y="0"/>
                      <a:pt x="0" y="13"/>
                      <a:pt x="0" y="28"/>
                    </a:cubicBezTo>
                    <a:cubicBezTo>
                      <a:pt x="0" y="43"/>
                      <a:pt x="12" y="55"/>
                      <a:pt x="27" y="55"/>
                    </a:cubicBezTo>
                    <a:cubicBezTo>
                      <a:pt x="42" y="55"/>
                      <a:pt x="55" y="43"/>
                      <a:pt x="55" y="28"/>
                    </a:cubicBezTo>
                    <a:close/>
                    <a:moveTo>
                      <a:pt x="53" y="28"/>
                    </a:moveTo>
                    <a:cubicBezTo>
                      <a:pt x="53" y="42"/>
                      <a:pt x="42" y="54"/>
                      <a:pt x="27" y="54"/>
                    </a:cubicBezTo>
                    <a:cubicBezTo>
                      <a:pt x="13" y="54"/>
                      <a:pt x="1" y="42"/>
                      <a:pt x="1" y="28"/>
                    </a:cubicBezTo>
                    <a:cubicBezTo>
                      <a:pt x="1" y="13"/>
                      <a:pt x="13" y="2"/>
                      <a:pt x="27" y="2"/>
                    </a:cubicBezTo>
                    <a:cubicBezTo>
                      <a:pt x="42" y="2"/>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0" name="Freeform 432">
                <a:extLst>
                  <a:ext uri="{FF2B5EF4-FFF2-40B4-BE49-F238E27FC236}">
                    <a16:creationId xmlns:a16="http://schemas.microsoft.com/office/drawing/2014/main" id="{4598AE6A-257D-E16D-E58F-C0441F79E2DC}"/>
                  </a:ext>
                </a:extLst>
              </p:cNvPr>
              <p:cNvSpPr>
                <a:spLocks noEditPoints="1"/>
              </p:cNvSpPr>
              <p:nvPr/>
            </p:nvSpPr>
            <p:spPr bwMode="auto">
              <a:xfrm>
                <a:off x="3414" y="2556"/>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1" name="Freeform 433">
                <a:extLst>
                  <a:ext uri="{FF2B5EF4-FFF2-40B4-BE49-F238E27FC236}">
                    <a16:creationId xmlns:a16="http://schemas.microsoft.com/office/drawing/2014/main" id="{01A79E01-A827-7004-0585-530C8F25AF91}"/>
                  </a:ext>
                </a:extLst>
              </p:cNvPr>
              <p:cNvSpPr>
                <a:spLocks noEditPoints="1"/>
              </p:cNvSpPr>
              <p:nvPr/>
            </p:nvSpPr>
            <p:spPr bwMode="auto">
              <a:xfrm>
                <a:off x="3420" y="2562"/>
                <a:ext cx="290" cy="290"/>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1 w 52"/>
                  <a:gd name="T11" fmla="*/ 26 h 52"/>
                  <a:gd name="T12" fmla="*/ 26 w 52"/>
                  <a:gd name="T13" fmla="*/ 50 h 52"/>
                  <a:gd name="T14" fmla="*/ 2 w 52"/>
                  <a:gd name="T15" fmla="*/ 26 h 52"/>
                  <a:gd name="T16" fmla="*/ 26 w 52"/>
                  <a:gd name="T17" fmla="*/ 1 h 52"/>
                  <a:gd name="T18" fmla="*/ 51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51" y="26"/>
                    </a:moveTo>
                    <a:cubicBezTo>
                      <a:pt x="51" y="39"/>
                      <a:pt x="40" y="50"/>
                      <a:pt x="26" y="50"/>
                    </a:cubicBezTo>
                    <a:cubicBezTo>
                      <a:pt x="13" y="50"/>
                      <a:pt x="2" y="39"/>
                      <a:pt x="2" y="26"/>
                    </a:cubicBezTo>
                    <a:cubicBezTo>
                      <a:pt x="2" y="12"/>
                      <a:pt x="13" y="1"/>
                      <a:pt x="26" y="1"/>
                    </a:cubicBezTo>
                    <a:cubicBezTo>
                      <a:pt x="40" y="1"/>
                      <a:pt x="51" y="12"/>
                      <a:pt x="51"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2" name="Freeform 434">
                <a:extLst>
                  <a:ext uri="{FF2B5EF4-FFF2-40B4-BE49-F238E27FC236}">
                    <a16:creationId xmlns:a16="http://schemas.microsoft.com/office/drawing/2014/main" id="{187AE876-0A74-B050-C290-F790C33E8EAA}"/>
                  </a:ext>
                </a:extLst>
              </p:cNvPr>
              <p:cNvSpPr>
                <a:spLocks noEditPoints="1"/>
              </p:cNvSpPr>
              <p:nvPr/>
            </p:nvSpPr>
            <p:spPr bwMode="auto">
              <a:xfrm>
                <a:off x="3425" y="2567"/>
                <a:ext cx="280" cy="280"/>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9 w 50"/>
                  <a:gd name="T11" fmla="*/ 25 h 50"/>
                  <a:gd name="T12" fmla="*/ 25 w 50"/>
                  <a:gd name="T13" fmla="*/ 48 h 50"/>
                  <a:gd name="T14" fmla="*/ 2 w 50"/>
                  <a:gd name="T15" fmla="*/ 25 h 50"/>
                  <a:gd name="T16" fmla="*/ 25 w 50"/>
                  <a:gd name="T17" fmla="*/ 1 h 50"/>
                  <a:gd name="T18" fmla="*/ 49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9" y="25"/>
                    </a:moveTo>
                    <a:cubicBezTo>
                      <a:pt x="49" y="38"/>
                      <a:pt x="38" y="48"/>
                      <a:pt x="25" y="48"/>
                    </a:cubicBezTo>
                    <a:cubicBezTo>
                      <a:pt x="12" y="48"/>
                      <a:pt x="2" y="38"/>
                      <a:pt x="2" y="25"/>
                    </a:cubicBezTo>
                    <a:cubicBezTo>
                      <a:pt x="2" y="12"/>
                      <a:pt x="12" y="1"/>
                      <a:pt x="25" y="1"/>
                    </a:cubicBezTo>
                    <a:cubicBezTo>
                      <a:pt x="38" y="1"/>
                      <a:pt x="49" y="12"/>
                      <a:pt x="49"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3" name="Freeform 435">
                <a:extLst>
                  <a:ext uri="{FF2B5EF4-FFF2-40B4-BE49-F238E27FC236}">
                    <a16:creationId xmlns:a16="http://schemas.microsoft.com/office/drawing/2014/main" id="{D68B788B-9D2B-D2FA-C71D-12CF7AF96B42}"/>
                  </a:ext>
                </a:extLst>
              </p:cNvPr>
              <p:cNvSpPr>
                <a:spLocks noEditPoints="1"/>
              </p:cNvSpPr>
              <p:nvPr/>
            </p:nvSpPr>
            <p:spPr bwMode="auto">
              <a:xfrm>
                <a:off x="3431" y="2567"/>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8 h 49"/>
                  <a:gd name="T14" fmla="*/ 1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8"/>
                      <a:pt x="24" y="48"/>
                    </a:cubicBezTo>
                    <a:cubicBezTo>
                      <a:pt x="12" y="48"/>
                      <a:pt x="1" y="37"/>
                      <a:pt x="1" y="25"/>
                    </a:cubicBezTo>
                    <a:cubicBezTo>
                      <a:pt x="1"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4" name="Freeform 436">
                <a:extLst>
                  <a:ext uri="{FF2B5EF4-FFF2-40B4-BE49-F238E27FC236}">
                    <a16:creationId xmlns:a16="http://schemas.microsoft.com/office/drawing/2014/main" id="{3426CB17-08C7-9B90-A126-741DD7F5E251}"/>
                  </a:ext>
                </a:extLst>
              </p:cNvPr>
              <p:cNvSpPr>
                <a:spLocks noEditPoints="1"/>
              </p:cNvSpPr>
              <p:nvPr/>
            </p:nvSpPr>
            <p:spPr bwMode="auto">
              <a:xfrm>
                <a:off x="3436" y="2573"/>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2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6" y="0"/>
                      <a:pt x="23" y="0"/>
                    </a:cubicBezTo>
                    <a:cubicBezTo>
                      <a:pt x="10" y="0"/>
                      <a:pt x="0" y="11"/>
                      <a:pt x="0" y="24"/>
                    </a:cubicBezTo>
                    <a:cubicBezTo>
                      <a:pt x="0" y="37"/>
                      <a:pt x="10" y="47"/>
                      <a:pt x="23" y="47"/>
                    </a:cubicBezTo>
                    <a:cubicBezTo>
                      <a:pt x="36" y="47"/>
                      <a:pt x="47" y="37"/>
                      <a:pt x="47" y="24"/>
                    </a:cubicBezTo>
                    <a:close/>
                    <a:moveTo>
                      <a:pt x="45" y="24"/>
                    </a:moveTo>
                    <a:cubicBezTo>
                      <a:pt x="45" y="36"/>
                      <a:pt x="35" y="46"/>
                      <a:pt x="23" y="46"/>
                    </a:cubicBezTo>
                    <a:cubicBezTo>
                      <a:pt x="11" y="46"/>
                      <a:pt x="1" y="36"/>
                      <a:pt x="1" y="24"/>
                    </a:cubicBezTo>
                    <a:cubicBezTo>
                      <a:pt x="1" y="12"/>
                      <a:pt x="11" y="2"/>
                      <a:pt x="23" y="2"/>
                    </a:cubicBezTo>
                    <a:cubicBezTo>
                      <a:pt x="35" y="2"/>
                      <a:pt x="45" y="12"/>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5" name="Freeform 437">
                <a:extLst>
                  <a:ext uri="{FF2B5EF4-FFF2-40B4-BE49-F238E27FC236}">
                    <a16:creationId xmlns:a16="http://schemas.microsoft.com/office/drawing/2014/main" id="{313265FA-3FD9-7DD5-BE9F-325098C0B413}"/>
                  </a:ext>
                </a:extLst>
              </p:cNvPr>
              <p:cNvSpPr>
                <a:spLocks noEditPoints="1"/>
              </p:cNvSpPr>
              <p:nvPr/>
            </p:nvSpPr>
            <p:spPr bwMode="auto">
              <a:xfrm>
                <a:off x="3436" y="2579"/>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5 w 46"/>
                  <a:gd name="T11" fmla="*/ 23 h 46"/>
                  <a:gd name="T12" fmla="*/ 23 w 46"/>
                  <a:gd name="T13" fmla="*/ 44 h 46"/>
                  <a:gd name="T14" fmla="*/ 2 w 46"/>
                  <a:gd name="T15" fmla="*/ 23 h 46"/>
                  <a:gd name="T16" fmla="*/ 23 w 46"/>
                  <a:gd name="T17" fmla="*/ 1 h 46"/>
                  <a:gd name="T18" fmla="*/ 45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6" y="0"/>
                      <a:pt x="23" y="0"/>
                    </a:cubicBezTo>
                    <a:cubicBezTo>
                      <a:pt x="11" y="0"/>
                      <a:pt x="0" y="10"/>
                      <a:pt x="0" y="23"/>
                    </a:cubicBezTo>
                    <a:cubicBezTo>
                      <a:pt x="0" y="35"/>
                      <a:pt x="11" y="46"/>
                      <a:pt x="23" y="46"/>
                    </a:cubicBezTo>
                    <a:cubicBezTo>
                      <a:pt x="36" y="46"/>
                      <a:pt x="46" y="35"/>
                      <a:pt x="46" y="23"/>
                    </a:cubicBezTo>
                    <a:close/>
                    <a:moveTo>
                      <a:pt x="45" y="23"/>
                    </a:moveTo>
                    <a:cubicBezTo>
                      <a:pt x="45" y="35"/>
                      <a:pt x="35" y="44"/>
                      <a:pt x="23" y="44"/>
                    </a:cubicBezTo>
                    <a:cubicBezTo>
                      <a:pt x="11" y="44"/>
                      <a:pt x="2" y="35"/>
                      <a:pt x="2" y="23"/>
                    </a:cubicBezTo>
                    <a:cubicBezTo>
                      <a:pt x="2" y="11"/>
                      <a:pt x="11" y="1"/>
                      <a:pt x="23" y="1"/>
                    </a:cubicBezTo>
                    <a:cubicBezTo>
                      <a:pt x="35" y="1"/>
                      <a:pt x="45" y="11"/>
                      <a:pt x="45"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6" name="Freeform 438">
                <a:extLst>
                  <a:ext uri="{FF2B5EF4-FFF2-40B4-BE49-F238E27FC236}">
                    <a16:creationId xmlns:a16="http://schemas.microsoft.com/office/drawing/2014/main" id="{61AAB6DF-5D28-A321-7E5D-10ACB5086C2A}"/>
                  </a:ext>
                </a:extLst>
              </p:cNvPr>
              <p:cNvSpPr>
                <a:spLocks noEditPoints="1"/>
              </p:cNvSpPr>
              <p:nvPr/>
            </p:nvSpPr>
            <p:spPr bwMode="auto">
              <a:xfrm>
                <a:off x="3442" y="2584"/>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3 w 44"/>
                  <a:gd name="T11" fmla="*/ 22 h 44"/>
                  <a:gd name="T12" fmla="*/ 22 w 44"/>
                  <a:gd name="T13" fmla="*/ 42 h 44"/>
                  <a:gd name="T14" fmla="*/ 2 w 44"/>
                  <a:gd name="T15" fmla="*/ 22 h 44"/>
                  <a:gd name="T16" fmla="*/ 22 w 44"/>
                  <a:gd name="T17" fmla="*/ 1 h 44"/>
                  <a:gd name="T18" fmla="*/ 43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3" y="22"/>
                    </a:moveTo>
                    <a:cubicBezTo>
                      <a:pt x="43" y="33"/>
                      <a:pt x="34" y="42"/>
                      <a:pt x="22" y="42"/>
                    </a:cubicBezTo>
                    <a:cubicBezTo>
                      <a:pt x="11" y="42"/>
                      <a:pt x="2" y="33"/>
                      <a:pt x="2" y="22"/>
                    </a:cubicBezTo>
                    <a:cubicBezTo>
                      <a:pt x="2" y="10"/>
                      <a:pt x="11" y="1"/>
                      <a:pt x="22" y="1"/>
                    </a:cubicBezTo>
                    <a:cubicBezTo>
                      <a:pt x="34" y="1"/>
                      <a:pt x="43" y="10"/>
                      <a:pt x="43"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7" name="Freeform 439">
                <a:extLst>
                  <a:ext uri="{FF2B5EF4-FFF2-40B4-BE49-F238E27FC236}">
                    <a16:creationId xmlns:a16="http://schemas.microsoft.com/office/drawing/2014/main" id="{DEF8A324-F94F-0216-B290-26824010069F}"/>
                  </a:ext>
                </a:extLst>
              </p:cNvPr>
              <p:cNvSpPr>
                <a:spLocks noEditPoints="1"/>
              </p:cNvSpPr>
              <p:nvPr/>
            </p:nvSpPr>
            <p:spPr bwMode="auto">
              <a:xfrm>
                <a:off x="3448" y="2584"/>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9" y="0"/>
                      <a:pt x="0" y="10"/>
                      <a:pt x="0" y="22"/>
                    </a:cubicBezTo>
                    <a:cubicBezTo>
                      <a:pt x="0" y="34"/>
                      <a:pt x="9" y="43"/>
                      <a:pt x="21" y="43"/>
                    </a:cubicBezTo>
                    <a:cubicBezTo>
                      <a:pt x="33" y="43"/>
                      <a:pt x="43" y="34"/>
                      <a:pt x="43" y="22"/>
                    </a:cubicBezTo>
                    <a:close/>
                    <a:moveTo>
                      <a:pt x="41" y="22"/>
                    </a:moveTo>
                    <a:cubicBezTo>
                      <a:pt x="41" y="33"/>
                      <a:pt x="32" y="41"/>
                      <a:pt x="21" y="41"/>
                    </a:cubicBezTo>
                    <a:cubicBezTo>
                      <a:pt x="10" y="41"/>
                      <a:pt x="2" y="33"/>
                      <a:pt x="2" y="22"/>
                    </a:cubicBezTo>
                    <a:cubicBezTo>
                      <a:pt x="2" y="11"/>
                      <a:pt x="10"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8" name="Freeform 440">
                <a:extLst>
                  <a:ext uri="{FF2B5EF4-FFF2-40B4-BE49-F238E27FC236}">
                    <a16:creationId xmlns:a16="http://schemas.microsoft.com/office/drawing/2014/main" id="{9B227AFB-37B0-7159-2C5E-57019A787FF8}"/>
                  </a:ext>
                </a:extLst>
              </p:cNvPr>
              <p:cNvSpPr>
                <a:spLocks noEditPoints="1"/>
              </p:cNvSpPr>
              <p:nvPr/>
            </p:nvSpPr>
            <p:spPr bwMode="auto">
              <a:xfrm>
                <a:off x="3453" y="2590"/>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40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40"/>
                      <a:pt x="20" y="40"/>
                    </a:cubicBezTo>
                    <a:cubicBezTo>
                      <a:pt x="10" y="40"/>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59" name="Freeform 441">
                <a:extLst>
                  <a:ext uri="{FF2B5EF4-FFF2-40B4-BE49-F238E27FC236}">
                    <a16:creationId xmlns:a16="http://schemas.microsoft.com/office/drawing/2014/main" id="{12A2FE71-87D0-96A9-0069-161A6BDE43BD}"/>
                  </a:ext>
                </a:extLst>
              </p:cNvPr>
              <p:cNvSpPr>
                <a:spLocks noEditPoints="1"/>
              </p:cNvSpPr>
              <p:nvPr/>
            </p:nvSpPr>
            <p:spPr bwMode="auto">
              <a:xfrm>
                <a:off x="3459" y="2595"/>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7 w 39"/>
                  <a:gd name="T11" fmla="*/ 20 h 39"/>
                  <a:gd name="T12" fmla="*/ 19 w 39"/>
                  <a:gd name="T13" fmla="*/ 38 h 39"/>
                  <a:gd name="T14" fmla="*/ 1 w 39"/>
                  <a:gd name="T15" fmla="*/ 20 h 39"/>
                  <a:gd name="T16" fmla="*/ 19 w 39"/>
                  <a:gd name="T17" fmla="*/ 2 h 39"/>
                  <a:gd name="T18" fmla="*/ 37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8" y="0"/>
                      <a:pt x="0" y="9"/>
                      <a:pt x="0" y="20"/>
                    </a:cubicBezTo>
                    <a:cubicBezTo>
                      <a:pt x="0" y="31"/>
                      <a:pt x="8" y="39"/>
                      <a:pt x="19" y="39"/>
                    </a:cubicBezTo>
                    <a:cubicBezTo>
                      <a:pt x="30" y="39"/>
                      <a:pt x="39" y="31"/>
                      <a:pt x="39" y="20"/>
                    </a:cubicBezTo>
                    <a:close/>
                    <a:moveTo>
                      <a:pt x="37" y="20"/>
                    </a:moveTo>
                    <a:cubicBezTo>
                      <a:pt x="37" y="30"/>
                      <a:pt x="29" y="38"/>
                      <a:pt x="19" y="38"/>
                    </a:cubicBezTo>
                    <a:cubicBezTo>
                      <a:pt x="9" y="38"/>
                      <a:pt x="1" y="30"/>
                      <a:pt x="1" y="20"/>
                    </a:cubicBezTo>
                    <a:cubicBezTo>
                      <a:pt x="1" y="10"/>
                      <a:pt x="9" y="2"/>
                      <a:pt x="19" y="2"/>
                    </a:cubicBezTo>
                    <a:cubicBezTo>
                      <a:pt x="29" y="2"/>
                      <a:pt x="37" y="10"/>
                      <a:pt x="37"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0" name="Freeform 442">
                <a:extLst>
                  <a:ext uri="{FF2B5EF4-FFF2-40B4-BE49-F238E27FC236}">
                    <a16:creationId xmlns:a16="http://schemas.microsoft.com/office/drawing/2014/main" id="{5BB063A6-BF84-FD55-B599-4D3604CEBE67}"/>
                  </a:ext>
                </a:extLst>
              </p:cNvPr>
              <p:cNvSpPr>
                <a:spLocks noEditPoints="1"/>
              </p:cNvSpPr>
              <p:nvPr/>
            </p:nvSpPr>
            <p:spPr bwMode="auto">
              <a:xfrm>
                <a:off x="3459" y="2601"/>
                <a:ext cx="212" cy="212"/>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7 w 38"/>
                  <a:gd name="T11" fmla="*/ 19 h 38"/>
                  <a:gd name="T12" fmla="*/ 19 w 38"/>
                  <a:gd name="T13" fmla="*/ 36 h 38"/>
                  <a:gd name="T14" fmla="*/ 2 w 38"/>
                  <a:gd name="T15" fmla="*/ 19 h 38"/>
                  <a:gd name="T16" fmla="*/ 19 w 38"/>
                  <a:gd name="T17" fmla="*/ 1 h 38"/>
                  <a:gd name="T18" fmla="*/ 37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30" y="0"/>
                      <a:pt x="19" y="0"/>
                    </a:cubicBezTo>
                    <a:cubicBezTo>
                      <a:pt x="9" y="0"/>
                      <a:pt x="0" y="8"/>
                      <a:pt x="0" y="19"/>
                    </a:cubicBezTo>
                    <a:cubicBezTo>
                      <a:pt x="0" y="29"/>
                      <a:pt x="9" y="38"/>
                      <a:pt x="19" y="38"/>
                    </a:cubicBezTo>
                    <a:cubicBezTo>
                      <a:pt x="30" y="38"/>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1" name="Freeform 443">
                <a:extLst>
                  <a:ext uri="{FF2B5EF4-FFF2-40B4-BE49-F238E27FC236}">
                    <a16:creationId xmlns:a16="http://schemas.microsoft.com/office/drawing/2014/main" id="{A7CF23B5-52FD-BB31-888C-88D0A8D0C676}"/>
                  </a:ext>
                </a:extLst>
              </p:cNvPr>
              <p:cNvSpPr>
                <a:spLocks noEditPoints="1"/>
              </p:cNvSpPr>
              <p:nvPr/>
            </p:nvSpPr>
            <p:spPr bwMode="auto">
              <a:xfrm>
                <a:off x="3464" y="2606"/>
                <a:ext cx="202" cy="202"/>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5 w 36"/>
                  <a:gd name="T11" fmla="*/ 18 h 36"/>
                  <a:gd name="T12" fmla="*/ 18 w 36"/>
                  <a:gd name="T13" fmla="*/ 34 h 36"/>
                  <a:gd name="T14" fmla="*/ 2 w 36"/>
                  <a:gd name="T15" fmla="*/ 18 h 36"/>
                  <a:gd name="T16" fmla="*/ 18 w 36"/>
                  <a:gd name="T17" fmla="*/ 1 h 36"/>
                  <a:gd name="T18" fmla="*/ 35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5" y="18"/>
                    </a:moveTo>
                    <a:cubicBezTo>
                      <a:pt x="35" y="27"/>
                      <a:pt x="27" y="34"/>
                      <a:pt x="18" y="34"/>
                    </a:cubicBezTo>
                    <a:cubicBezTo>
                      <a:pt x="9" y="34"/>
                      <a:pt x="2" y="27"/>
                      <a:pt x="2" y="18"/>
                    </a:cubicBezTo>
                    <a:cubicBezTo>
                      <a:pt x="2" y="9"/>
                      <a:pt x="9" y="1"/>
                      <a:pt x="18" y="1"/>
                    </a:cubicBezTo>
                    <a:cubicBezTo>
                      <a:pt x="27" y="1"/>
                      <a:pt x="35" y="9"/>
                      <a:pt x="35"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2" name="Freeform 444">
                <a:extLst>
                  <a:ext uri="{FF2B5EF4-FFF2-40B4-BE49-F238E27FC236}">
                    <a16:creationId xmlns:a16="http://schemas.microsoft.com/office/drawing/2014/main" id="{19168C62-CC0B-C257-0420-05695EF3DFE8}"/>
                  </a:ext>
                </a:extLst>
              </p:cNvPr>
              <p:cNvSpPr>
                <a:spLocks noEditPoints="1"/>
              </p:cNvSpPr>
              <p:nvPr/>
            </p:nvSpPr>
            <p:spPr bwMode="auto">
              <a:xfrm>
                <a:off x="3470" y="2606"/>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4 h 35"/>
                  <a:gd name="T14" fmla="*/ 1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4"/>
                      <a:pt x="17" y="34"/>
                    </a:cubicBezTo>
                    <a:cubicBezTo>
                      <a:pt x="9" y="34"/>
                      <a:pt x="1" y="26"/>
                      <a:pt x="1" y="18"/>
                    </a:cubicBezTo>
                    <a:cubicBezTo>
                      <a:pt x="1"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3" name="Freeform 445">
                <a:extLst>
                  <a:ext uri="{FF2B5EF4-FFF2-40B4-BE49-F238E27FC236}">
                    <a16:creationId xmlns:a16="http://schemas.microsoft.com/office/drawing/2014/main" id="{F830103B-D318-97CF-1F8E-A3986AA85057}"/>
                  </a:ext>
                </a:extLst>
              </p:cNvPr>
              <p:cNvSpPr>
                <a:spLocks noEditPoints="1"/>
              </p:cNvSpPr>
              <p:nvPr/>
            </p:nvSpPr>
            <p:spPr bwMode="auto">
              <a:xfrm>
                <a:off x="3476" y="2612"/>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5" y="0"/>
                      <a:pt x="16" y="0"/>
                    </a:cubicBezTo>
                    <a:cubicBezTo>
                      <a:pt x="7" y="0"/>
                      <a:pt x="0" y="8"/>
                      <a:pt x="0" y="17"/>
                    </a:cubicBezTo>
                    <a:cubicBezTo>
                      <a:pt x="0" y="26"/>
                      <a:pt x="7" y="33"/>
                      <a:pt x="16" y="33"/>
                    </a:cubicBezTo>
                    <a:cubicBezTo>
                      <a:pt x="25" y="33"/>
                      <a:pt x="33" y="26"/>
                      <a:pt x="33" y="17"/>
                    </a:cubicBezTo>
                    <a:close/>
                    <a:moveTo>
                      <a:pt x="31" y="17"/>
                    </a:moveTo>
                    <a:cubicBezTo>
                      <a:pt x="31" y="25"/>
                      <a:pt x="24" y="32"/>
                      <a:pt x="16" y="32"/>
                    </a:cubicBezTo>
                    <a:cubicBezTo>
                      <a:pt x="8" y="32"/>
                      <a:pt x="1" y="25"/>
                      <a:pt x="1" y="17"/>
                    </a:cubicBezTo>
                    <a:cubicBezTo>
                      <a:pt x="1" y="8"/>
                      <a:pt x="8" y="2"/>
                      <a:pt x="16" y="2"/>
                    </a:cubicBezTo>
                    <a:cubicBezTo>
                      <a:pt x="24"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4" name="Freeform 446">
                <a:extLst>
                  <a:ext uri="{FF2B5EF4-FFF2-40B4-BE49-F238E27FC236}">
                    <a16:creationId xmlns:a16="http://schemas.microsoft.com/office/drawing/2014/main" id="{376A7BD1-CA5F-FED2-5E3B-6A99E9594E3F}"/>
                  </a:ext>
                </a:extLst>
              </p:cNvPr>
              <p:cNvSpPr>
                <a:spLocks noEditPoints="1"/>
              </p:cNvSpPr>
              <p:nvPr/>
            </p:nvSpPr>
            <p:spPr bwMode="auto">
              <a:xfrm>
                <a:off x="3476" y="2618"/>
                <a:ext cx="178"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5" y="0"/>
                      <a:pt x="16" y="0"/>
                    </a:cubicBezTo>
                    <a:cubicBezTo>
                      <a:pt x="8" y="0"/>
                      <a:pt x="0" y="7"/>
                      <a:pt x="0" y="16"/>
                    </a:cubicBezTo>
                    <a:cubicBezTo>
                      <a:pt x="0" y="24"/>
                      <a:pt x="8" y="32"/>
                      <a:pt x="16" y="32"/>
                    </a:cubicBezTo>
                    <a:cubicBezTo>
                      <a:pt x="25" y="32"/>
                      <a:pt x="32" y="24"/>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5" name="Freeform 447">
                <a:extLst>
                  <a:ext uri="{FF2B5EF4-FFF2-40B4-BE49-F238E27FC236}">
                    <a16:creationId xmlns:a16="http://schemas.microsoft.com/office/drawing/2014/main" id="{24666802-0D82-21CC-10E4-EF1DCD2B4022}"/>
                  </a:ext>
                </a:extLst>
              </p:cNvPr>
              <p:cNvSpPr>
                <a:spLocks noEditPoints="1"/>
              </p:cNvSpPr>
              <p:nvPr/>
            </p:nvSpPr>
            <p:spPr bwMode="auto">
              <a:xfrm>
                <a:off x="3481" y="2623"/>
                <a:ext cx="168"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3" y="0"/>
                      <a:pt x="15" y="0"/>
                    </a:cubicBezTo>
                    <a:cubicBezTo>
                      <a:pt x="7" y="0"/>
                      <a:pt x="0" y="6"/>
                      <a:pt x="0" y="15"/>
                    </a:cubicBezTo>
                    <a:cubicBezTo>
                      <a:pt x="0" y="23"/>
                      <a:pt x="7" y="30"/>
                      <a:pt x="15" y="30"/>
                    </a:cubicBezTo>
                    <a:cubicBezTo>
                      <a:pt x="23"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6" name="Freeform 448">
                <a:extLst>
                  <a:ext uri="{FF2B5EF4-FFF2-40B4-BE49-F238E27FC236}">
                    <a16:creationId xmlns:a16="http://schemas.microsoft.com/office/drawing/2014/main" id="{469E8316-1A34-90F4-D397-9601EC63AE6A}"/>
                  </a:ext>
                </a:extLst>
              </p:cNvPr>
              <p:cNvSpPr>
                <a:spLocks noEditPoints="1"/>
              </p:cNvSpPr>
              <p:nvPr/>
            </p:nvSpPr>
            <p:spPr bwMode="auto">
              <a:xfrm>
                <a:off x="3487" y="2629"/>
                <a:ext cx="156" cy="156"/>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7 w 28"/>
                  <a:gd name="T11" fmla="*/ 14 h 28"/>
                  <a:gd name="T12" fmla="*/ 14 w 28"/>
                  <a:gd name="T13" fmla="*/ 26 h 28"/>
                  <a:gd name="T14" fmla="*/ 2 w 28"/>
                  <a:gd name="T15" fmla="*/ 14 h 28"/>
                  <a:gd name="T16" fmla="*/ 14 w 28"/>
                  <a:gd name="T17" fmla="*/ 1 h 28"/>
                  <a:gd name="T18" fmla="*/ 27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7" y="14"/>
                    </a:moveTo>
                    <a:cubicBezTo>
                      <a:pt x="27" y="21"/>
                      <a:pt x="21" y="26"/>
                      <a:pt x="14" y="26"/>
                    </a:cubicBezTo>
                    <a:cubicBezTo>
                      <a:pt x="7" y="26"/>
                      <a:pt x="2" y="21"/>
                      <a:pt x="2" y="14"/>
                    </a:cubicBezTo>
                    <a:cubicBezTo>
                      <a:pt x="2" y="7"/>
                      <a:pt x="7" y="1"/>
                      <a:pt x="14" y="1"/>
                    </a:cubicBezTo>
                    <a:cubicBezTo>
                      <a:pt x="21" y="1"/>
                      <a:pt x="27" y="7"/>
                      <a:pt x="27"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7" name="Freeform 449">
                <a:extLst>
                  <a:ext uri="{FF2B5EF4-FFF2-40B4-BE49-F238E27FC236}">
                    <a16:creationId xmlns:a16="http://schemas.microsoft.com/office/drawing/2014/main" id="{E04FFFA5-AD7A-1001-9106-6EB74878C6EA}"/>
                  </a:ext>
                </a:extLst>
              </p:cNvPr>
              <p:cNvSpPr>
                <a:spLocks noEditPoints="1"/>
              </p:cNvSpPr>
              <p:nvPr/>
            </p:nvSpPr>
            <p:spPr bwMode="auto">
              <a:xfrm>
                <a:off x="3492" y="2629"/>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6 h 27"/>
                  <a:gd name="T14" fmla="*/ 1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6"/>
                      <a:pt x="13" y="26"/>
                    </a:cubicBezTo>
                    <a:cubicBezTo>
                      <a:pt x="7" y="26"/>
                      <a:pt x="1" y="20"/>
                      <a:pt x="1" y="14"/>
                    </a:cubicBezTo>
                    <a:cubicBezTo>
                      <a:pt x="1"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8" name="Freeform 450">
                <a:extLst>
                  <a:ext uri="{FF2B5EF4-FFF2-40B4-BE49-F238E27FC236}">
                    <a16:creationId xmlns:a16="http://schemas.microsoft.com/office/drawing/2014/main" id="{604075D5-B636-07F2-84F5-6D418ED6D333}"/>
                  </a:ext>
                </a:extLst>
              </p:cNvPr>
              <p:cNvSpPr>
                <a:spLocks noEditPoints="1"/>
              </p:cNvSpPr>
              <p:nvPr/>
            </p:nvSpPr>
            <p:spPr bwMode="auto">
              <a:xfrm>
                <a:off x="3498" y="2634"/>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2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20"/>
                      <a:pt x="5" y="25"/>
                      <a:pt x="12" y="25"/>
                    </a:cubicBezTo>
                    <a:cubicBezTo>
                      <a:pt x="19" y="25"/>
                      <a:pt x="25" y="20"/>
                      <a:pt x="25" y="13"/>
                    </a:cubicBezTo>
                    <a:close/>
                    <a:moveTo>
                      <a:pt x="23" y="13"/>
                    </a:moveTo>
                    <a:cubicBezTo>
                      <a:pt x="23" y="19"/>
                      <a:pt x="18" y="24"/>
                      <a:pt x="12" y="24"/>
                    </a:cubicBezTo>
                    <a:cubicBezTo>
                      <a:pt x="6" y="24"/>
                      <a:pt x="1" y="19"/>
                      <a:pt x="1" y="13"/>
                    </a:cubicBezTo>
                    <a:cubicBezTo>
                      <a:pt x="1" y="7"/>
                      <a:pt x="6" y="2"/>
                      <a:pt x="12" y="2"/>
                    </a:cubicBezTo>
                    <a:cubicBezTo>
                      <a:pt x="18" y="2"/>
                      <a:pt x="23" y="7"/>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69" name="Freeform 451">
                <a:extLst>
                  <a:ext uri="{FF2B5EF4-FFF2-40B4-BE49-F238E27FC236}">
                    <a16:creationId xmlns:a16="http://schemas.microsoft.com/office/drawing/2014/main" id="{699ED26C-D1DC-6612-4D68-DDA42354D032}"/>
                  </a:ext>
                </a:extLst>
              </p:cNvPr>
              <p:cNvSpPr>
                <a:spLocks noEditPoints="1"/>
              </p:cNvSpPr>
              <p:nvPr/>
            </p:nvSpPr>
            <p:spPr bwMode="auto">
              <a:xfrm>
                <a:off x="3498" y="2640"/>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6" y="0"/>
                      <a:pt x="0" y="5"/>
                      <a:pt x="0" y="12"/>
                    </a:cubicBezTo>
                    <a:cubicBezTo>
                      <a:pt x="0" y="18"/>
                      <a:pt x="6" y="24"/>
                      <a:pt x="12" y="24"/>
                    </a:cubicBezTo>
                    <a:cubicBezTo>
                      <a:pt x="19" y="24"/>
                      <a:pt x="24" y="18"/>
                      <a:pt x="24" y="12"/>
                    </a:cubicBezTo>
                    <a:close/>
                    <a:moveTo>
                      <a:pt x="22" y="12"/>
                    </a:moveTo>
                    <a:cubicBezTo>
                      <a:pt x="22" y="17"/>
                      <a:pt x="18" y="22"/>
                      <a:pt x="12" y="22"/>
                    </a:cubicBezTo>
                    <a:cubicBezTo>
                      <a:pt x="7" y="22"/>
                      <a:pt x="2" y="17"/>
                      <a:pt x="2" y="12"/>
                    </a:cubicBezTo>
                    <a:cubicBezTo>
                      <a:pt x="2" y="6"/>
                      <a:pt x="7" y="2"/>
                      <a:pt x="12" y="2"/>
                    </a:cubicBezTo>
                    <a:cubicBezTo>
                      <a:pt x="18"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0" name="Freeform 452">
                <a:extLst>
                  <a:ext uri="{FF2B5EF4-FFF2-40B4-BE49-F238E27FC236}">
                    <a16:creationId xmlns:a16="http://schemas.microsoft.com/office/drawing/2014/main" id="{1227ECFA-8D48-5110-399E-D6B087D6700A}"/>
                  </a:ext>
                </a:extLst>
              </p:cNvPr>
              <p:cNvSpPr>
                <a:spLocks noEditPoints="1"/>
              </p:cNvSpPr>
              <p:nvPr/>
            </p:nvSpPr>
            <p:spPr bwMode="auto">
              <a:xfrm>
                <a:off x="3503" y="2646"/>
                <a:ext cx="124"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1 w 22"/>
                  <a:gd name="T11" fmla="*/ 11 h 22"/>
                  <a:gd name="T12" fmla="*/ 11 w 22"/>
                  <a:gd name="T13" fmla="*/ 20 h 22"/>
                  <a:gd name="T14" fmla="*/ 2 w 22"/>
                  <a:gd name="T15" fmla="*/ 11 h 22"/>
                  <a:gd name="T16" fmla="*/ 11 w 22"/>
                  <a:gd name="T17" fmla="*/ 1 h 22"/>
                  <a:gd name="T18" fmla="*/ 21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1" y="11"/>
                    </a:moveTo>
                    <a:cubicBezTo>
                      <a:pt x="21" y="16"/>
                      <a:pt x="16" y="20"/>
                      <a:pt x="11" y="20"/>
                    </a:cubicBezTo>
                    <a:cubicBezTo>
                      <a:pt x="6" y="20"/>
                      <a:pt x="2" y="16"/>
                      <a:pt x="2" y="11"/>
                    </a:cubicBezTo>
                    <a:cubicBezTo>
                      <a:pt x="2" y="6"/>
                      <a:pt x="6" y="1"/>
                      <a:pt x="11" y="1"/>
                    </a:cubicBezTo>
                    <a:cubicBezTo>
                      <a:pt x="16" y="1"/>
                      <a:pt x="21" y="6"/>
                      <a:pt x="21"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1" name="Freeform 453">
                <a:extLst>
                  <a:ext uri="{FF2B5EF4-FFF2-40B4-BE49-F238E27FC236}">
                    <a16:creationId xmlns:a16="http://schemas.microsoft.com/office/drawing/2014/main" id="{789A3962-901E-38A8-8163-E0D5A333C420}"/>
                  </a:ext>
                </a:extLst>
              </p:cNvPr>
              <p:cNvSpPr>
                <a:spLocks noEditPoints="1"/>
              </p:cNvSpPr>
              <p:nvPr/>
            </p:nvSpPr>
            <p:spPr bwMode="auto">
              <a:xfrm>
                <a:off x="3509" y="2651"/>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9 w 20"/>
                  <a:gd name="T11" fmla="*/ 10 h 20"/>
                  <a:gd name="T12" fmla="*/ 10 w 20"/>
                  <a:gd name="T13" fmla="*/ 18 h 20"/>
                  <a:gd name="T14" fmla="*/ 2 w 20"/>
                  <a:gd name="T15" fmla="*/ 10 h 20"/>
                  <a:gd name="T16" fmla="*/ 10 w 20"/>
                  <a:gd name="T17" fmla="*/ 1 h 20"/>
                  <a:gd name="T18" fmla="*/ 19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6" y="0"/>
                      <a:pt x="10" y="0"/>
                    </a:cubicBezTo>
                    <a:cubicBezTo>
                      <a:pt x="5" y="0"/>
                      <a:pt x="0" y="4"/>
                      <a:pt x="0" y="10"/>
                    </a:cubicBezTo>
                    <a:cubicBezTo>
                      <a:pt x="0" y="15"/>
                      <a:pt x="5" y="20"/>
                      <a:pt x="10" y="20"/>
                    </a:cubicBezTo>
                    <a:cubicBezTo>
                      <a:pt x="16" y="20"/>
                      <a:pt x="20" y="15"/>
                      <a:pt x="20" y="10"/>
                    </a:cubicBezTo>
                    <a:close/>
                    <a:moveTo>
                      <a:pt x="19" y="10"/>
                    </a:moveTo>
                    <a:cubicBezTo>
                      <a:pt x="19" y="15"/>
                      <a:pt x="15" y="18"/>
                      <a:pt x="10" y="18"/>
                    </a:cubicBezTo>
                    <a:cubicBezTo>
                      <a:pt x="5" y="18"/>
                      <a:pt x="2" y="15"/>
                      <a:pt x="2" y="10"/>
                    </a:cubicBezTo>
                    <a:cubicBezTo>
                      <a:pt x="2" y="5"/>
                      <a:pt x="5" y="1"/>
                      <a:pt x="10" y="1"/>
                    </a:cubicBezTo>
                    <a:cubicBezTo>
                      <a:pt x="15" y="1"/>
                      <a:pt x="19" y="5"/>
                      <a:pt x="19"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2" name="Freeform 454">
                <a:extLst>
                  <a:ext uri="{FF2B5EF4-FFF2-40B4-BE49-F238E27FC236}">
                    <a16:creationId xmlns:a16="http://schemas.microsoft.com/office/drawing/2014/main" id="{E0F325AE-CF22-1A2D-427C-8842E83DE55A}"/>
                  </a:ext>
                </a:extLst>
              </p:cNvPr>
              <p:cNvSpPr>
                <a:spLocks noEditPoints="1"/>
              </p:cNvSpPr>
              <p:nvPr/>
            </p:nvSpPr>
            <p:spPr bwMode="auto">
              <a:xfrm>
                <a:off x="3515" y="2651"/>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8 h 19"/>
                  <a:gd name="T14" fmla="*/ 1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4" y="0"/>
                      <a:pt x="9" y="0"/>
                    </a:cubicBezTo>
                    <a:cubicBezTo>
                      <a:pt x="4" y="0"/>
                      <a:pt x="0" y="5"/>
                      <a:pt x="0" y="10"/>
                    </a:cubicBezTo>
                    <a:cubicBezTo>
                      <a:pt x="0" y="15"/>
                      <a:pt x="4" y="19"/>
                      <a:pt x="9" y="19"/>
                    </a:cubicBezTo>
                    <a:cubicBezTo>
                      <a:pt x="14" y="19"/>
                      <a:pt x="19" y="15"/>
                      <a:pt x="19" y="10"/>
                    </a:cubicBezTo>
                    <a:close/>
                    <a:moveTo>
                      <a:pt x="17" y="10"/>
                    </a:moveTo>
                    <a:cubicBezTo>
                      <a:pt x="17" y="14"/>
                      <a:pt x="14" y="18"/>
                      <a:pt x="9" y="18"/>
                    </a:cubicBezTo>
                    <a:cubicBezTo>
                      <a:pt x="5" y="18"/>
                      <a:pt x="1" y="14"/>
                      <a:pt x="1" y="10"/>
                    </a:cubicBezTo>
                    <a:cubicBezTo>
                      <a:pt x="1"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3" name="Freeform 455">
                <a:extLst>
                  <a:ext uri="{FF2B5EF4-FFF2-40B4-BE49-F238E27FC236}">
                    <a16:creationId xmlns:a16="http://schemas.microsoft.com/office/drawing/2014/main" id="{7027149F-FB17-5C67-C507-F5084FC97DF2}"/>
                  </a:ext>
                </a:extLst>
              </p:cNvPr>
              <p:cNvSpPr>
                <a:spLocks noEditPoints="1"/>
              </p:cNvSpPr>
              <p:nvPr/>
            </p:nvSpPr>
            <p:spPr bwMode="auto">
              <a:xfrm>
                <a:off x="3520" y="2657"/>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2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3" y="0"/>
                      <a:pt x="0" y="4"/>
                      <a:pt x="0" y="9"/>
                    </a:cubicBezTo>
                    <a:cubicBezTo>
                      <a:pt x="0" y="14"/>
                      <a:pt x="3" y="17"/>
                      <a:pt x="8" y="17"/>
                    </a:cubicBezTo>
                    <a:cubicBezTo>
                      <a:pt x="13" y="17"/>
                      <a:pt x="17" y="14"/>
                      <a:pt x="17" y="9"/>
                    </a:cubicBezTo>
                    <a:close/>
                    <a:moveTo>
                      <a:pt x="15" y="9"/>
                    </a:moveTo>
                    <a:cubicBezTo>
                      <a:pt x="15" y="13"/>
                      <a:pt x="12" y="16"/>
                      <a:pt x="8" y="16"/>
                    </a:cubicBezTo>
                    <a:cubicBezTo>
                      <a:pt x="4" y="16"/>
                      <a:pt x="1" y="13"/>
                      <a:pt x="1" y="9"/>
                    </a:cubicBezTo>
                    <a:cubicBezTo>
                      <a:pt x="1" y="5"/>
                      <a:pt x="4" y="2"/>
                      <a:pt x="8" y="2"/>
                    </a:cubicBezTo>
                    <a:cubicBezTo>
                      <a:pt x="12" y="2"/>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4" name="Freeform 456">
                <a:extLst>
                  <a:ext uri="{FF2B5EF4-FFF2-40B4-BE49-F238E27FC236}">
                    <a16:creationId xmlns:a16="http://schemas.microsoft.com/office/drawing/2014/main" id="{B54B07DD-A292-B9C2-769D-2B746778B4E8}"/>
                  </a:ext>
                </a:extLst>
              </p:cNvPr>
              <p:cNvSpPr>
                <a:spLocks noEditPoints="1"/>
              </p:cNvSpPr>
              <p:nvPr/>
            </p:nvSpPr>
            <p:spPr bwMode="auto">
              <a:xfrm>
                <a:off x="3520" y="2662"/>
                <a:ext cx="90" cy="90"/>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5 w 16"/>
                  <a:gd name="T11" fmla="*/ 8 h 16"/>
                  <a:gd name="T12" fmla="*/ 8 w 16"/>
                  <a:gd name="T13" fmla="*/ 14 h 16"/>
                  <a:gd name="T14" fmla="*/ 2 w 16"/>
                  <a:gd name="T15" fmla="*/ 8 h 16"/>
                  <a:gd name="T16" fmla="*/ 8 w 16"/>
                  <a:gd name="T17" fmla="*/ 1 h 16"/>
                  <a:gd name="T18" fmla="*/ 15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3" y="0"/>
                      <a:pt x="8" y="0"/>
                    </a:cubicBezTo>
                    <a:cubicBezTo>
                      <a:pt x="4" y="0"/>
                      <a:pt x="0" y="3"/>
                      <a:pt x="0" y="8"/>
                    </a:cubicBezTo>
                    <a:cubicBezTo>
                      <a:pt x="0" y="12"/>
                      <a:pt x="4" y="16"/>
                      <a:pt x="8" y="16"/>
                    </a:cubicBezTo>
                    <a:cubicBezTo>
                      <a:pt x="13" y="16"/>
                      <a:pt x="16" y="12"/>
                      <a:pt x="16" y="8"/>
                    </a:cubicBezTo>
                    <a:close/>
                    <a:moveTo>
                      <a:pt x="15" y="8"/>
                    </a:moveTo>
                    <a:cubicBezTo>
                      <a:pt x="15" y="11"/>
                      <a:pt x="12" y="14"/>
                      <a:pt x="8" y="14"/>
                    </a:cubicBezTo>
                    <a:cubicBezTo>
                      <a:pt x="5" y="14"/>
                      <a:pt x="2" y="11"/>
                      <a:pt x="2" y="8"/>
                    </a:cubicBezTo>
                    <a:cubicBezTo>
                      <a:pt x="2" y="4"/>
                      <a:pt x="5" y="1"/>
                      <a:pt x="8" y="1"/>
                    </a:cubicBezTo>
                    <a:cubicBezTo>
                      <a:pt x="12" y="1"/>
                      <a:pt x="15" y="4"/>
                      <a:pt x="15"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5" name="Freeform 457">
                <a:extLst>
                  <a:ext uri="{FF2B5EF4-FFF2-40B4-BE49-F238E27FC236}">
                    <a16:creationId xmlns:a16="http://schemas.microsoft.com/office/drawing/2014/main" id="{9466F9AD-61AF-EE19-985C-B214F0CA10AA}"/>
                  </a:ext>
                </a:extLst>
              </p:cNvPr>
              <p:cNvSpPr>
                <a:spLocks noEditPoints="1"/>
              </p:cNvSpPr>
              <p:nvPr/>
            </p:nvSpPr>
            <p:spPr bwMode="auto">
              <a:xfrm>
                <a:off x="3526" y="2668"/>
                <a:ext cx="78" cy="78"/>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3 w 14"/>
                  <a:gd name="T11" fmla="*/ 7 h 14"/>
                  <a:gd name="T12" fmla="*/ 7 w 14"/>
                  <a:gd name="T13" fmla="*/ 12 h 14"/>
                  <a:gd name="T14" fmla="*/ 2 w 14"/>
                  <a:gd name="T15" fmla="*/ 7 h 14"/>
                  <a:gd name="T16" fmla="*/ 7 w 14"/>
                  <a:gd name="T17" fmla="*/ 1 h 14"/>
                  <a:gd name="T18" fmla="*/ 13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3" y="7"/>
                    </a:moveTo>
                    <a:cubicBezTo>
                      <a:pt x="13" y="10"/>
                      <a:pt x="10" y="12"/>
                      <a:pt x="7" y="12"/>
                    </a:cubicBezTo>
                    <a:cubicBezTo>
                      <a:pt x="4" y="12"/>
                      <a:pt x="2" y="10"/>
                      <a:pt x="2" y="7"/>
                    </a:cubicBezTo>
                    <a:cubicBezTo>
                      <a:pt x="2" y="4"/>
                      <a:pt x="4" y="1"/>
                      <a:pt x="7" y="1"/>
                    </a:cubicBezTo>
                    <a:cubicBezTo>
                      <a:pt x="10" y="1"/>
                      <a:pt x="13" y="4"/>
                      <a:pt x="13"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6" name="Freeform 458">
                <a:extLst>
                  <a:ext uri="{FF2B5EF4-FFF2-40B4-BE49-F238E27FC236}">
                    <a16:creationId xmlns:a16="http://schemas.microsoft.com/office/drawing/2014/main" id="{30EA7606-D670-A57B-52BA-B9D11A0871AA}"/>
                  </a:ext>
                </a:extLst>
              </p:cNvPr>
              <p:cNvSpPr>
                <a:spLocks noEditPoints="1"/>
              </p:cNvSpPr>
              <p:nvPr/>
            </p:nvSpPr>
            <p:spPr bwMode="auto">
              <a:xfrm>
                <a:off x="3531" y="2668"/>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1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1" y="9"/>
                      <a:pt x="1" y="7"/>
                    </a:cubicBezTo>
                    <a:cubicBezTo>
                      <a:pt x="1"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7" name="Freeform 459">
                <a:extLst>
                  <a:ext uri="{FF2B5EF4-FFF2-40B4-BE49-F238E27FC236}">
                    <a16:creationId xmlns:a16="http://schemas.microsoft.com/office/drawing/2014/main" id="{FD7ABA72-D40C-0C15-C327-D4F0245F9EC5}"/>
                  </a:ext>
                </a:extLst>
              </p:cNvPr>
              <p:cNvSpPr>
                <a:spLocks noEditPoints="1"/>
              </p:cNvSpPr>
              <p:nvPr/>
            </p:nvSpPr>
            <p:spPr bwMode="auto">
              <a:xfrm>
                <a:off x="3537" y="2674"/>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10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8" y="0"/>
                      <a:pt x="5" y="0"/>
                    </a:cubicBezTo>
                    <a:cubicBezTo>
                      <a:pt x="2" y="0"/>
                      <a:pt x="0" y="3"/>
                      <a:pt x="0" y="6"/>
                    </a:cubicBezTo>
                    <a:cubicBezTo>
                      <a:pt x="0" y="9"/>
                      <a:pt x="2" y="11"/>
                      <a:pt x="5" y="11"/>
                    </a:cubicBezTo>
                    <a:cubicBezTo>
                      <a:pt x="8" y="11"/>
                      <a:pt x="11" y="9"/>
                      <a:pt x="11" y="6"/>
                    </a:cubicBezTo>
                    <a:close/>
                    <a:moveTo>
                      <a:pt x="9" y="6"/>
                    </a:moveTo>
                    <a:cubicBezTo>
                      <a:pt x="9" y="8"/>
                      <a:pt x="7" y="10"/>
                      <a:pt x="5" y="10"/>
                    </a:cubicBezTo>
                    <a:cubicBezTo>
                      <a:pt x="3" y="10"/>
                      <a:pt x="1" y="8"/>
                      <a:pt x="1" y="6"/>
                    </a:cubicBezTo>
                    <a:cubicBezTo>
                      <a:pt x="1" y="4"/>
                      <a:pt x="3" y="2"/>
                      <a:pt x="5" y="2"/>
                    </a:cubicBezTo>
                    <a:cubicBezTo>
                      <a:pt x="7" y="2"/>
                      <a:pt x="9" y="4"/>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8" name="Freeform 460">
                <a:extLst>
                  <a:ext uri="{FF2B5EF4-FFF2-40B4-BE49-F238E27FC236}">
                    <a16:creationId xmlns:a16="http://schemas.microsoft.com/office/drawing/2014/main" id="{9F296DB1-370C-EE03-C583-ACDBD0A7E42F}"/>
                  </a:ext>
                </a:extLst>
              </p:cNvPr>
              <p:cNvSpPr>
                <a:spLocks noEditPoints="1"/>
              </p:cNvSpPr>
              <p:nvPr/>
            </p:nvSpPr>
            <p:spPr bwMode="auto">
              <a:xfrm>
                <a:off x="3537" y="2679"/>
                <a:ext cx="56" cy="50"/>
              </a:xfrm>
              <a:custGeom>
                <a:avLst/>
                <a:gdLst>
                  <a:gd name="T0" fmla="*/ 10 w 10"/>
                  <a:gd name="T1" fmla="*/ 5 h 9"/>
                  <a:gd name="T2" fmla="*/ 5 w 10"/>
                  <a:gd name="T3" fmla="*/ 0 h 9"/>
                  <a:gd name="T4" fmla="*/ 0 w 10"/>
                  <a:gd name="T5" fmla="*/ 5 h 9"/>
                  <a:gd name="T6" fmla="*/ 5 w 10"/>
                  <a:gd name="T7" fmla="*/ 9 h 9"/>
                  <a:gd name="T8" fmla="*/ 10 w 10"/>
                  <a:gd name="T9" fmla="*/ 5 h 9"/>
                  <a:gd name="T10" fmla="*/ 8 w 10"/>
                  <a:gd name="T11" fmla="*/ 5 h 9"/>
                  <a:gd name="T12" fmla="*/ 5 w 10"/>
                  <a:gd name="T13" fmla="*/ 8 h 9"/>
                  <a:gd name="T14" fmla="*/ 2 w 10"/>
                  <a:gd name="T15" fmla="*/ 5 h 9"/>
                  <a:gd name="T16" fmla="*/ 5 w 10"/>
                  <a:gd name="T17" fmla="*/ 2 h 9"/>
                  <a:gd name="T18" fmla="*/ 8 w 10"/>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10" y="5"/>
                    </a:moveTo>
                    <a:cubicBezTo>
                      <a:pt x="10" y="2"/>
                      <a:pt x="8" y="0"/>
                      <a:pt x="5" y="0"/>
                    </a:cubicBezTo>
                    <a:cubicBezTo>
                      <a:pt x="3" y="0"/>
                      <a:pt x="0" y="2"/>
                      <a:pt x="0" y="5"/>
                    </a:cubicBezTo>
                    <a:cubicBezTo>
                      <a:pt x="0" y="7"/>
                      <a:pt x="3" y="9"/>
                      <a:pt x="5" y="9"/>
                    </a:cubicBezTo>
                    <a:cubicBezTo>
                      <a:pt x="8" y="9"/>
                      <a:pt x="10" y="7"/>
                      <a:pt x="10" y="5"/>
                    </a:cubicBez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79" name="Freeform 461">
                <a:extLst>
                  <a:ext uri="{FF2B5EF4-FFF2-40B4-BE49-F238E27FC236}">
                    <a16:creationId xmlns:a16="http://schemas.microsoft.com/office/drawing/2014/main" id="{DF76A163-5338-6A01-E4A2-5C56EC1AA30D}"/>
                  </a:ext>
                </a:extLst>
              </p:cNvPr>
              <p:cNvSpPr>
                <a:spLocks noEditPoints="1"/>
              </p:cNvSpPr>
              <p:nvPr/>
            </p:nvSpPr>
            <p:spPr bwMode="auto">
              <a:xfrm>
                <a:off x="3543" y="2685"/>
                <a:ext cx="44" cy="44"/>
              </a:xfrm>
              <a:custGeom>
                <a:avLst/>
                <a:gdLst>
                  <a:gd name="T0" fmla="*/ 8 w 8"/>
                  <a:gd name="T1" fmla="*/ 4 h 8"/>
                  <a:gd name="T2" fmla="*/ 4 w 8"/>
                  <a:gd name="T3" fmla="*/ 0 h 8"/>
                  <a:gd name="T4" fmla="*/ 0 w 8"/>
                  <a:gd name="T5" fmla="*/ 4 h 8"/>
                  <a:gd name="T6" fmla="*/ 4 w 8"/>
                  <a:gd name="T7" fmla="*/ 8 h 8"/>
                  <a:gd name="T8" fmla="*/ 8 w 8"/>
                  <a:gd name="T9" fmla="*/ 4 h 8"/>
                  <a:gd name="T10" fmla="*/ 7 w 8"/>
                  <a:gd name="T11" fmla="*/ 4 h 8"/>
                  <a:gd name="T12" fmla="*/ 4 w 8"/>
                  <a:gd name="T13" fmla="*/ 6 h 8"/>
                  <a:gd name="T14" fmla="*/ 2 w 8"/>
                  <a:gd name="T15" fmla="*/ 4 h 8"/>
                  <a:gd name="T16" fmla="*/ 4 w 8"/>
                  <a:gd name="T17" fmla="*/ 1 h 8"/>
                  <a:gd name="T18" fmla="*/ 7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0" name="Freeform 462">
                <a:extLst>
                  <a:ext uri="{FF2B5EF4-FFF2-40B4-BE49-F238E27FC236}">
                    <a16:creationId xmlns:a16="http://schemas.microsoft.com/office/drawing/2014/main" id="{765CFB36-CC07-7141-DAA1-83F1687B1120}"/>
                  </a:ext>
                </a:extLst>
              </p:cNvPr>
              <p:cNvSpPr>
                <a:spLocks noEditPoints="1"/>
              </p:cNvSpPr>
              <p:nvPr/>
            </p:nvSpPr>
            <p:spPr bwMode="auto">
              <a:xfrm>
                <a:off x="3548" y="2690"/>
                <a:ext cx="34" cy="34"/>
              </a:xfrm>
              <a:custGeom>
                <a:avLst/>
                <a:gdLst>
                  <a:gd name="T0" fmla="*/ 6 w 6"/>
                  <a:gd name="T1" fmla="*/ 3 h 6"/>
                  <a:gd name="T2" fmla="*/ 3 w 6"/>
                  <a:gd name="T3" fmla="*/ 0 h 6"/>
                  <a:gd name="T4" fmla="*/ 0 w 6"/>
                  <a:gd name="T5" fmla="*/ 3 h 6"/>
                  <a:gd name="T6" fmla="*/ 3 w 6"/>
                  <a:gd name="T7" fmla="*/ 6 h 6"/>
                  <a:gd name="T8" fmla="*/ 6 w 6"/>
                  <a:gd name="T9" fmla="*/ 3 h 6"/>
                  <a:gd name="T10" fmla="*/ 5 w 6"/>
                  <a:gd name="T11" fmla="*/ 3 h 6"/>
                  <a:gd name="T12" fmla="*/ 3 w 6"/>
                  <a:gd name="T13" fmla="*/ 4 h 6"/>
                  <a:gd name="T14" fmla="*/ 2 w 6"/>
                  <a:gd name="T15" fmla="*/ 3 h 6"/>
                  <a:gd name="T16" fmla="*/ 3 w 6"/>
                  <a:gd name="T17" fmla="*/ 1 h 6"/>
                  <a:gd name="T18" fmla="*/ 5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5" y="0"/>
                      <a:pt x="3" y="0"/>
                    </a:cubicBezTo>
                    <a:cubicBezTo>
                      <a:pt x="1" y="0"/>
                      <a:pt x="0" y="1"/>
                      <a:pt x="0" y="3"/>
                    </a:cubicBezTo>
                    <a:cubicBezTo>
                      <a:pt x="0" y="5"/>
                      <a:pt x="1" y="6"/>
                      <a:pt x="3" y="6"/>
                    </a:cubicBezTo>
                    <a:cubicBezTo>
                      <a:pt x="5" y="6"/>
                      <a:pt x="6" y="5"/>
                      <a:pt x="6" y="3"/>
                    </a:cubicBezTo>
                    <a:close/>
                    <a:moveTo>
                      <a:pt x="5" y="3"/>
                    </a:moveTo>
                    <a:cubicBezTo>
                      <a:pt x="5" y="4"/>
                      <a:pt x="4" y="4"/>
                      <a:pt x="3" y="4"/>
                    </a:cubicBezTo>
                    <a:cubicBezTo>
                      <a:pt x="2" y="4"/>
                      <a:pt x="2" y="4"/>
                      <a:pt x="2" y="3"/>
                    </a:cubicBezTo>
                    <a:cubicBezTo>
                      <a:pt x="2" y="2"/>
                      <a:pt x="2" y="1"/>
                      <a:pt x="3" y="1"/>
                    </a:cubicBezTo>
                    <a:cubicBezTo>
                      <a:pt x="4" y="1"/>
                      <a:pt x="5" y="2"/>
                      <a:pt x="5"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1" name="Oval 463">
                <a:extLst>
                  <a:ext uri="{FF2B5EF4-FFF2-40B4-BE49-F238E27FC236}">
                    <a16:creationId xmlns:a16="http://schemas.microsoft.com/office/drawing/2014/main" id="{2BAD51CC-B54C-A906-37C0-540D56FABFD1}"/>
                  </a:ext>
                </a:extLst>
              </p:cNvPr>
              <p:cNvSpPr>
                <a:spLocks noChangeArrowheads="1"/>
              </p:cNvSpPr>
              <p:nvPr/>
            </p:nvSpPr>
            <p:spPr bwMode="auto">
              <a:xfrm>
                <a:off x="3554" y="269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2" name="Oval 464">
                <a:extLst>
                  <a:ext uri="{FF2B5EF4-FFF2-40B4-BE49-F238E27FC236}">
                    <a16:creationId xmlns:a16="http://schemas.microsoft.com/office/drawing/2014/main" id="{1AA78ED0-9476-E409-3F24-0DAB77AB45E7}"/>
                  </a:ext>
                </a:extLst>
              </p:cNvPr>
              <p:cNvSpPr>
                <a:spLocks noChangeArrowheads="1"/>
              </p:cNvSpPr>
              <p:nvPr/>
            </p:nvSpPr>
            <p:spPr bwMode="auto">
              <a:xfrm>
                <a:off x="3559" y="2696"/>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3" name="Oval 465">
                <a:extLst>
                  <a:ext uri="{FF2B5EF4-FFF2-40B4-BE49-F238E27FC236}">
                    <a16:creationId xmlns:a16="http://schemas.microsoft.com/office/drawing/2014/main" id="{CB40AC63-B057-8E4B-E561-6D54F7CCB69A}"/>
                  </a:ext>
                </a:extLst>
              </p:cNvPr>
              <p:cNvSpPr>
                <a:spLocks noChangeArrowheads="1"/>
              </p:cNvSpPr>
              <p:nvPr/>
            </p:nvSpPr>
            <p:spPr bwMode="auto">
              <a:xfrm>
                <a:off x="3559" y="2702"/>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4" name="Freeform 466">
                <a:extLst>
                  <a:ext uri="{FF2B5EF4-FFF2-40B4-BE49-F238E27FC236}">
                    <a16:creationId xmlns:a16="http://schemas.microsoft.com/office/drawing/2014/main" id="{EB7F69CB-19BC-E7E9-9BF6-08BF73214B45}"/>
                  </a:ext>
                </a:extLst>
              </p:cNvPr>
              <p:cNvSpPr>
                <a:spLocks noEditPoints="1"/>
              </p:cNvSpPr>
              <p:nvPr/>
            </p:nvSpPr>
            <p:spPr bwMode="auto">
              <a:xfrm>
                <a:off x="3062" y="3350"/>
                <a:ext cx="592" cy="593"/>
              </a:xfrm>
              <a:custGeom>
                <a:avLst/>
                <a:gdLst>
                  <a:gd name="T0" fmla="*/ 106 w 106"/>
                  <a:gd name="T1" fmla="*/ 53 h 106"/>
                  <a:gd name="T2" fmla="*/ 53 w 106"/>
                  <a:gd name="T3" fmla="*/ 0 h 106"/>
                  <a:gd name="T4" fmla="*/ 0 w 106"/>
                  <a:gd name="T5" fmla="*/ 53 h 106"/>
                  <a:gd name="T6" fmla="*/ 53 w 106"/>
                  <a:gd name="T7" fmla="*/ 106 h 106"/>
                  <a:gd name="T8" fmla="*/ 106 w 106"/>
                  <a:gd name="T9" fmla="*/ 53 h 106"/>
                  <a:gd name="T10" fmla="*/ 83 w 106"/>
                  <a:gd name="T11" fmla="*/ 53 h 106"/>
                  <a:gd name="T12" fmla="*/ 53 w 106"/>
                  <a:gd name="T13" fmla="*/ 83 h 106"/>
                  <a:gd name="T14" fmla="*/ 22 w 106"/>
                  <a:gd name="T15" fmla="*/ 53 h 106"/>
                  <a:gd name="T16" fmla="*/ 53 w 106"/>
                  <a:gd name="T17" fmla="*/ 22 h 106"/>
                  <a:gd name="T18" fmla="*/ 83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106" y="53"/>
                    </a:moveTo>
                    <a:cubicBezTo>
                      <a:pt x="106" y="23"/>
                      <a:pt x="82" y="0"/>
                      <a:pt x="53" y="0"/>
                    </a:cubicBezTo>
                    <a:cubicBezTo>
                      <a:pt x="23" y="0"/>
                      <a:pt x="0" y="23"/>
                      <a:pt x="0" y="53"/>
                    </a:cubicBezTo>
                    <a:cubicBezTo>
                      <a:pt x="0" y="82"/>
                      <a:pt x="23" y="106"/>
                      <a:pt x="53" y="106"/>
                    </a:cubicBezTo>
                    <a:cubicBezTo>
                      <a:pt x="82" y="106"/>
                      <a:pt x="106" y="82"/>
                      <a:pt x="106" y="53"/>
                    </a:cubicBezTo>
                    <a:close/>
                    <a:moveTo>
                      <a:pt x="83" y="53"/>
                    </a:moveTo>
                    <a:cubicBezTo>
                      <a:pt x="83" y="70"/>
                      <a:pt x="70" y="83"/>
                      <a:pt x="53" y="83"/>
                    </a:cubicBezTo>
                    <a:cubicBezTo>
                      <a:pt x="36" y="83"/>
                      <a:pt x="22" y="70"/>
                      <a:pt x="22" y="53"/>
                    </a:cubicBezTo>
                    <a:cubicBezTo>
                      <a:pt x="22" y="36"/>
                      <a:pt x="36" y="22"/>
                      <a:pt x="53" y="22"/>
                    </a:cubicBezTo>
                    <a:cubicBezTo>
                      <a:pt x="70" y="22"/>
                      <a:pt x="83" y="36"/>
                      <a:pt x="83" y="53"/>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5" name="Freeform 467">
                <a:extLst>
                  <a:ext uri="{FF2B5EF4-FFF2-40B4-BE49-F238E27FC236}">
                    <a16:creationId xmlns:a16="http://schemas.microsoft.com/office/drawing/2014/main" id="{4C3578F9-B271-762D-DA96-60D569080F95}"/>
                  </a:ext>
                </a:extLst>
              </p:cNvPr>
              <p:cNvSpPr>
                <a:spLocks noEditPoints="1"/>
              </p:cNvSpPr>
              <p:nvPr/>
            </p:nvSpPr>
            <p:spPr bwMode="auto">
              <a:xfrm>
                <a:off x="3123" y="3412"/>
                <a:ext cx="470" cy="469"/>
              </a:xfrm>
              <a:custGeom>
                <a:avLst/>
                <a:gdLst>
                  <a:gd name="T0" fmla="*/ 84 w 84"/>
                  <a:gd name="T1" fmla="*/ 42 h 84"/>
                  <a:gd name="T2" fmla="*/ 42 w 84"/>
                  <a:gd name="T3" fmla="*/ 0 h 84"/>
                  <a:gd name="T4" fmla="*/ 0 w 84"/>
                  <a:gd name="T5" fmla="*/ 42 h 84"/>
                  <a:gd name="T6" fmla="*/ 42 w 84"/>
                  <a:gd name="T7" fmla="*/ 84 h 84"/>
                  <a:gd name="T8" fmla="*/ 84 w 84"/>
                  <a:gd name="T9" fmla="*/ 42 h 84"/>
                  <a:gd name="T10" fmla="*/ 82 w 84"/>
                  <a:gd name="T11" fmla="*/ 42 h 84"/>
                  <a:gd name="T12" fmla="*/ 42 w 84"/>
                  <a:gd name="T13" fmla="*/ 82 h 84"/>
                  <a:gd name="T14" fmla="*/ 2 w 84"/>
                  <a:gd name="T15" fmla="*/ 42 h 84"/>
                  <a:gd name="T16" fmla="*/ 42 w 84"/>
                  <a:gd name="T17" fmla="*/ 2 h 84"/>
                  <a:gd name="T18" fmla="*/ 82 w 84"/>
                  <a:gd name="T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4">
                    <a:moveTo>
                      <a:pt x="84" y="42"/>
                    </a:moveTo>
                    <a:cubicBezTo>
                      <a:pt x="84" y="19"/>
                      <a:pt x="65" y="0"/>
                      <a:pt x="42" y="0"/>
                    </a:cubicBezTo>
                    <a:cubicBezTo>
                      <a:pt x="19" y="0"/>
                      <a:pt x="0" y="19"/>
                      <a:pt x="0" y="42"/>
                    </a:cubicBezTo>
                    <a:cubicBezTo>
                      <a:pt x="0" y="65"/>
                      <a:pt x="19" y="84"/>
                      <a:pt x="42" y="84"/>
                    </a:cubicBezTo>
                    <a:cubicBezTo>
                      <a:pt x="65" y="84"/>
                      <a:pt x="84" y="65"/>
                      <a:pt x="84" y="42"/>
                    </a:cubicBezTo>
                    <a:close/>
                    <a:moveTo>
                      <a:pt x="82" y="42"/>
                    </a:moveTo>
                    <a:cubicBezTo>
                      <a:pt x="82" y="64"/>
                      <a:pt x="64" y="82"/>
                      <a:pt x="42" y="82"/>
                    </a:cubicBezTo>
                    <a:cubicBezTo>
                      <a:pt x="20" y="82"/>
                      <a:pt x="2" y="64"/>
                      <a:pt x="2" y="42"/>
                    </a:cubicBezTo>
                    <a:cubicBezTo>
                      <a:pt x="2" y="20"/>
                      <a:pt x="20" y="2"/>
                      <a:pt x="42" y="2"/>
                    </a:cubicBezTo>
                    <a:cubicBezTo>
                      <a:pt x="64" y="2"/>
                      <a:pt x="82" y="20"/>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6" name="Freeform 468">
                <a:extLst>
                  <a:ext uri="{FF2B5EF4-FFF2-40B4-BE49-F238E27FC236}">
                    <a16:creationId xmlns:a16="http://schemas.microsoft.com/office/drawing/2014/main" id="{F6DC0555-B3EF-5578-69E1-43B229023313}"/>
                  </a:ext>
                </a:extLst>
              </p:cNvPr>
              <p:cNvSpPr>
                <a:spLocks noEditPoints="1"/>
              </p:cNvSpPr>
              <p:nvPr/>
            </p:nvSpPr>
            <p:spPr bwMode="auto">
              <a:xfrm>
                <a:off x="3129" y="3417"/>
                <a:ext cx="458" cy="459"/>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0 w 82"/>
                  <a:gd name="T11" fmla="*/ 41 h 82"/>
                  <a:gd name="T12" fmla="*/ 41 w 82"/>
                  <a:gd name="T13" fmla="*/ 80 h 82"/>
                  <a:gd name="T14" fmla="*/ 1 w 82"/>
                  <a:gd name="T15" fmla="*/ 41 h 82"/>
                  <a:gd name="T16" fmla="*/ 41 w 82"/>
                  <a:gd name="T17" fmla="*/ 1 h 82"/>
                  <a:gd name="T18" fmla="*/ 80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3" y="0"/>
                      <a:pt x="41" y="0"/>
                    </a:cubicBezTo>
                    <a:cubicBezTo>
                      <a:pt x="18" y="0"/>
                      <a:pt x="0" y="18"/>
                      <a:pt x="0" y="41"/>
                    </a:cubicBezTo>
                    <a:cubicBezTo>
                      <a:pt x="0" y="63"/>
                      <a:pt x="18" y="82"/>
                      <a:pt x="41" y="82"/>
                    </a:cubicBezTo>
                    <a:cubicBezTo>
                      <a:pt x="63" y="82"/>
                      <a:pt x="82" y="63"/>
                      <a:pt x="82" y="41"/>
                    </a:cubicBezTo>
                    <a:close/>
                    <a:moveTo>
                      <a:pt x="80" y="41"/>
                    </a:moveTo>
                    <a:cubicBezTo>
                      <a:pt x="80" y="63"/>
                      <a:pt x="63" y="80"/>
                      <a:pt x="41" y="80"/>
                    </a:cubicBezTo>
                    <a:cubicBezTo>
                      <a:pt x="19" y="80"/>
                      <a:pt x="1" y="63"/>
                      <a:pt x="1" y="41"/>
                    </a:cubicBezTo>
                    <a:cubicBezTo>
                      <a:pt x="1" y="19"/>
                      <a:pt x="19" y="1"/>
                      <a:pt x="41" y="1"/>
                    </a:cubicBezTo>
                    <a:cubicBezTo>
                      <a:pt x="63" y="1"/>
                      <a:pt x="80" y="19"/>
                      <a:pt x="80"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7" name="Freeform 469">
                <a:extLst>
                  <a:ext uri="{FF2B5EF4-FFF2-40B4-BE49-F238E27FC236}">
                    <a16:creationId xmlns:a16="http://schemas.microsoft.com/office/drawing/2014/main" id="{04C6A780-99EF-C344-1DFD-6C8958E728CD}"/>
                  </a:ext>
                </a:extLst>
              </p:cNvPr>
              <p:cNvSpPr>
                <a:spLocks noEditPoints="1"/>
              </p:cNvSpPr>
              <p:nvPr/>
            </p:nvSpPr>
            <p:spPr bwMode="auto">
              <a:xfrm>
                <a:off x="3134" y="3423"/>
                <a:ext cx="448" cy="447"/>
              </a:xfrm>
              <a:custGeom>
                <a:avLst/>
                <a:gdLst>
                  <a:gd name="T0" fmla="*/ 80 w 80"/>
                  <a:gd name="T1" fmla="*/ 40 h 80"/>
                  <a:gd name="T2" fmla="*/ 40 w 80"/>
                  <a:gd name="T3" fmla="*/ 0 h 80"/>
                  <a:gd name="T4" fmla="*/ 0 w 80"/>
                  <a:gd name="T5" fmla="*/ 40 h 80"/>
                  <a:gd name="T6" fmla="*/ 40 w 80"/>
                  <a:gd name="T7" fmla="*/ 80 h 80"/>
                  <a:gd name="T8" fmla="*/ 80 w 80"/>
                  <a:gd name="T9" fmla="*/ 40 h 80"/>
                  <a:gd name="T10" fmla="*/ 78 w 80"/>
                  <a:gd name="T11" fmla="*/ 40 h 80"/>
                  <a:gd name="T12" fmla="*/ 40 w 80"/>
                  <a:gd name="T13" fmla="*/ 78 h 80"/>
                  <a:gd name="T14" fmla="*/ 1 w 80"/>
                  <a:gd name="T15" fmla="*/ 40 h 80"/>
                  <a:gd name="T16" fmla="*/ 40 w 80"/>
                  <a:gd name="T17" fmla="*/ 1 h 80"/>
                  <a:gd name="T18" fmla="*/ 78 w 80"/>
                  <a:gd name="T19"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80" y="40"/>
                    </a:moveTo>
                    <a:cubicBezTo>
                      <a:pt x="80" y="18"/>
                      <a:pt x="62" y="0"/>
                      <a:pt x="40" y="0"/>
                    </a:cubicBezTo>
                    <a:cubicBezTo>
                      <a:pt x="18" y="0"/>
                      <a:pt x="0" y="18"/>
                      <a:pt x="0" y="40"/>
                    </a:cubicBezTo>
                    <a:cubicBezTo>
                      <a:pt x="0" y="62"/>
                      <a:pt x="18" y="80"/>
                      <a:pt x="40" y="80"/>
                    </a:cubicBezTo>
                    <a:cubicBezTo>
                      <a:pt x="62" y="80"/>
                      <a:pt x="80" y="62"/>
                      <a:pt x="80" y="40"/>
                    </a:cubicBezTo>
                    <a:close/>
                    <a:moveTo>
                      <a:pt x="78" y="40"/>
                    </a:moveTo>
                    <a:cubicBezTo>
                      <a:pt x="78" y="61"/>
                      <a:pt x="61" y="78"/>
                      <a:pt x="40" y="78"/>
                    </a:cubicBezTo>
                    <a:cubicBezTo>
                      <a:pt x="18" y="78"/>
                      <a:pt x="1" y="61"/>
                      <a:pt x="1" y="40"/>
                    </a:cubicBezTo>
                    <a:cubicBezTo>
                      <a:pt x="1" y="18"/>
                      <a:pt x="18" y="1"/>
                      <a:pt x="40" y="1"/>
                    </a:cubicBezTo>
                    <a:cubicBezTo>
                      <a:pt x="61" y="1"/>
                      <a:pt x="78" y="18"/>
                      <a:pt x="78" y="40"/>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8" name="Freeform 470">
                <a:extLst>
                  <a:ext uri="{FF2B5EF4-FFF2-40B4-BE49-F238E27FC236}">
                    <a16:creationId xmlns:a16="http://schemas.microsoft.com/office/drawing/2014/main" id="{4DC4974D-089C-AE51-A960-3127170EB461}"/>
                  </a:ext>
                </a:extLst>
              </p:cNvPr>
              <p:cNvSpPr>
                <a:spLocks noEditPoints="1"/>
              </p:cNvSpPr>
              <p:nvPr/>
            </p:nvSpPr>
            <p:spPr bwMode="auto">
              <a:xfrm>
                <a:off x="3134" y="3423"/>
                <a:ext cx="442" cy="441"/>
              </a:xfrm>
              <a:custGeom>
                <a:avLst/>
                <a:gdLst>
                  <a:gd name="T0" fmla="*/ 79 w 79"/>
                  <a:gd name="T1" fmla="*/ 40 h 79"/>
                  <a:gd name="T2" fmla="*/ 40 w 79"/>
                  <a:gd name="T3" fmla="*/ 0 h 79"/>
                  <a:gd name="T4" fmla="*/ 0 w 79"/>
                  <a:gd name="T5" fmla="*/ 40 h 79"/>
                  <a:gd name="T6" fmla="*/ 40 w 79"/>
                  <a:gd name="T7" fmla="*/ 79 h 79"/>
                  <a:gd name="T8" fmla="*/ 79 w 79"/>
                  <a:gd name="T9" fmla="*/ 40 h 79"/>
                  <a:gd name="T10" fmla="*/ 78 w 79"/>
                  <a:gd name="T11" fmla="*/ 40 h 79"/>
                  <a:gd name="T12" fmla="*/ 40 w 79"/>
                  <a:gd name="T13" fmla="*/ 78 h 79"/>
                  <a:gd name="T14" fmla="*/ 2 w 79"/>
                  <a:gd name="T15" fmla="*/ 40 h 79"/>
                  <a:gd name="T16" fmla="*/ 40 w 79"/>
                  <a:gd name="T17" fmla="*/ 2 h 79"/>
                  <a:gd name="T18" fmla="*/ 78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2" y="0"/>
                      <a:pt x="40" y="0"/>
                    </a:cubicBezTo>
                    <a:cubicBezTo>
                      <a:pt x="18" y="0"/>
                      <a:pt x="0" y="18"/>
                      <a:pt x="0" y="40"/>
                    </a:cubicBezTo>
                    <a:cubicBezTo>
                      <a:pt x="0" y="62"/>
                      <a:pt x="18" y="79"/>
                      <a:pt x="40" y="79"/>
                    </a:cubicBezTo>
                    <a:cubicBezTo>
                      <a:pt x="62" y="79"/>
                      <a:pt x="79" y="62"/>
                      <a:pt x="79" y="40"/>
                    </a:cubicBezTo>
                    <a:close/>
                    <a:moveTo>
                      <a:pt x="78" y="40"/>
                    </a:moveTo>
                    <a:cubicBezTo>
                      <a:pt x="78" y="61"/>
                      <a:pt x="61" y="78"/>
                      <a:pt x="40" y="78"/>
                    </a:cubicBezTo>
                    <a:cubicBezTo>
                      <a:pt x="19" y="78"/>
                      <a:pt x="2" y="61"/>
                      <a:pt x="2" y="40"/>
                    </a:cubicBezTo>
                    <a:cubicBezTo>
                      <a:pt x="2" y="19"/>
                      <a:pt x="19" y="2"/>
                      <a:pt x="40" y="2"/>
                    </a:cubicBezTo>
                    <a:cubicBezTo>
                      <a:pt x="61" y="2"/>
                      <a:pt x="78" y="19"/>
                      <a:pt x="78"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89" name="Freeform 471">
                <a:extLst>
                  <a:ext uri="{FF2B5EF4-FFF2-40B4-BE49-F238E27FC236}">
                    <a16:creationId xmlns:a16="http://schemas.microsoft.com/office/drawing/2014/main" id="{DF480F20-F43D-1FE6-0571-C2A947DB13E5}"/>
                  </a:ext>
                </a:extLst>
              </p:cNvPr>
              <p:cNvSpPr>
                <a:spLocks noEditPoints="1"/>
              </p:cNvSpPr>
              <p:nvPr/>
            </p:nvSpPr>
            <p:spPr bwMode="auto">
              <a:xfrm>
                <a:off x="3140" y="3428"/>
                <a:ext cx="431" cy="431"/>
              </a:xfrm>
              <a:custGeom>
                <a:avLst/>
                <a:gdLst>
                  <a:gd name="T0" fmla="*/ 77 w 77"/>
                  <a:gd name="T1" fmla="*/ 39 h 77"/>
                  <a:gd name="T2" fmla="*/ 39 w 77"/>
                  <a:gd name="T3" fmla="*/ 0 h 77"/>
                  <a:gd name="T4" fmla="*/ 0 w 77"/>
                  <a:gd name="T5" fmla="*/ 39 h 77"/>
                  <a:gd name="T6" fmla="*/ 39 w 77"/>
                  <a:gd name="T7" fmla="*/ 77 h 77"/>
                  <a:gd name="T8" fmla="*/ 77 w 77"/>
                  <a:gd name="T9" fmla="*/ 39 h 77"/>
                  <a:gd name="T10" fmla="*/ 76 w 77"/>
                  <a:gd name="T11" fmla="*/ 39 h 77"/>
                  <a:gd name="T12" fmla="*/ 39 w 77"/>
                  <a:gd name="T13" fmla="*/ 76 h 77"/>
                  <a:gd name="T14" fmla="*/ 2 w 77"/>
                  <a:gd name="T15" fmla="*/ 39 h 77"/>
                  <a:gd name="T16" fmla="*/ 39 w 77"/>
                  <a:gd name="T17" fmla="*/ 2 h 77"/>
                  <a:gd name="T18" fmla="*/ 76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9" y="0"/>
                    </a:cubicBezTo>
                    <a:cubicBezTo>
                      <a:pt x="17" y="0"/>
                      <a:pt x="0" y="17"/>
                      <a:pt x="0" y="39"/>
                    </a:cubicBezTo>
                    <a:cubicBezTo>
                      <a:pt x="0" y="60"/>
                      <a:pt x="17" y="77"/>
                      <a:pt x="39" y="77"/>
                    </a:cubicBezTo>
                    <a:cubicBezTo>
                      <a:pt x="60" y="77"/>
                      <a:pt x="77" y="60"/>
                      <a:pt x="77" y="39"/>
                    </a:cubicBezTo>
                    <a:close/>
                    <a:moveTo>
                      <a:pt x="76" y="39"/>
                    </a:moveTo>
                    <a:cubicBezTo>
                      <a:pt x="76" y="59"/>
                      <a:pt x="59" y="76"/>
                      <a:pt x="39" y="76"/>
                    </a:cubicBezTo>
                    <a:cubicBezTo>
                      <a:pt x="18" y="76"/>
                      <a:pt x="2" y="59"/>
                      <a:pt x="2" y="39"/>
                    </a:cubicBezTo>
                    <a:cubicBezTo>
                      <a:pt x="2" y="18"/>
                      <a:pt x="18" y="2"/>
                      <a:pt x="39" y="2"/>
                    </a:cubicBezTo>
                    <a:cubicBezTo>
                      <a:pt x="59" y="2"/>
                      <a:pt x="76" y="18"/>
                      <a:pt x="76"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0" name="Freeform 472">
                <a:extLst>
                  <a:ext uri="{FF2B5EF4-FFF2-40B4-BE49-F238E27FC236}">
                    <a16:creationId xmlns:a16="http://schemas.microsoft.com/office/drawing/2014/main" id="{5C6AD502-4465-19F9-EEB0-07E6CC8F5DAB}"/>
                  </a:ext>
                </a:extLst>
              </p:cNvPr>
              <p:cNvSpPr>
                <a:spLocks noEditPoints="1"/>
              </p:cNvSpPr>
              <p:nvPr/>
            </p:nvSpPr>
            <p:spPr bwMode="auto">
              <a:xfrm>
                <a:off x="3146" y="3434"/>
                <a:ext cx="425" cy="425"/>
              </a:xfrm>
              <a:custGeom>
                <a:avLst/>
                <a:gdLst>
                  <a:gd name="T0" fmla="*/ 76 w 76"/>
                  <a:gd name="T1" fmla="*/ 38 h 76"/>
                  <a:gd name="T2" fmla="*/ 38 w 76"/>
                  <a:gd name="T3" fmla="*/ 0 h 76"/>
                  <a:gd name="T4" fmla="*/ 0 w 76"/>
                  <a:gd name="T5" fmla="*/ 38 h 76"/>
                  <a:gd name="T6" fmla="*/ 38 w 76"/>
                  <a:gd name="T7" fmla="*/ 76 h 76"/>
                  <a:gd name="T8" fmla="*/ 76 w 76"/>
                  <a:gd name="T9" fmla="*/ 38 h 76"/>
                  <a:gd name="T10" fmla="*/ 74 w 76"/>
                  <a:gd name="T11" fmla="*/ 38 h 76"/>
                  <a:gd name="T12" fmla="*/ 38 w 76"/>
                  <a:gd name="T13" fmla="*/ 74 h 76"/>
                  <a:gd name="T14" fmla="*/ 1 w 76"/>
                  <a:gd name="T15" fmla="*/ 38 h 76"/>
                  <a:gd name="T16" fmla="*/ 38 w 76"/>
                  <a:gd name="T17" fmla="*/ 2 h 76"/>
                  <a:gd name="T18" fmla="*/ 74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76" y="38"/>
                    </a:moveTo>
                    <a:cubicBezTo>
                      <a:pt x="76" y="17"/>
                      <a:pt x="59" y="0"/>
                      <a:pt x="38" y="0"/>
                    </a:cubicBezTo>
                    <a:cubicBezTo>
                      <a:pt x="17" y="0"/>
                      <a:pt x="0" y="17"/>
                      <a:pt x="0" y="38"/>
                    </a:cubicBezTo>
                    <a:cubicBezTo>
                      <a:pt x="0" y="59"/>
                      <a:pt x="17" y="76"/>
                      <a:pt x="38" y="76"/>
                    </a:cubicBezTo>
                    <a:cubicBezTo>
                      <a:pt x="59" y="76"/>
                      <a:pt x="76" y="59"/>
                      <a:pt x="76" y="38"/>
                    </a:cubicBezTo>
                    <a:close/>
                    <a:moveTo>
                      <a:pt x="74" y="38"/>
                    </a:moveTo>
                    <a:cubicBezTo>
                      <a:pt x="74" y="58"/>
                      <a:pt x="58" y="74"/>
                      <a:pt x="38" y="74"/>
                    </a:cubicBezTo>
                    <a:cubicBezTo>
                      <a:pt x="18" y="74"/>
                      <a:pt x="1" y="58"/>
                      <a:pt x="1" y="38"/>
                    </a:cubicBezTo>
                    <a:cubicBezTo>
                      <a:pt x="1" y="18"/>
                      <a:pt x="18" y="2"/>
                      <a:pt x="38" y="2"/>
                    </a:cubicBezTo>
                    <a:cubicBezTo>
                      <a:pt x="58" y="2"/>
                      <a:pt x="74" y="18"/>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1" name="Freeform 473">
                <a:extLst>
                  <a:ext uri="{FF2B5EF4-FFF2-40B4-BE49-F238E27FC236}">
                    <a16:creationId xmlns:a16="http://schemas.microsoft.com/office/drawing/2014/main" id="{1D061E75-0561-7871-E584-0AF1DCDAB4BE}"/>
                  </a:ext>
                </a:extLst>
              </p:cNvPr>
              <p:cNvSpPr>
                <a:spLocks noEditPoints="1"/>
              </p:cNvSpPr>
              <p:nvPr/>
            </p:nvSpPr>
            <p:spPr bwMode="auto">
              <a:xfrm>
                <a:off x="3151" y="3440"/>
                <a:ext cx="414" cy="413"/>
              </a:xfrm>
              <a:custGeom>
                <a:avLst/>
                <a:gdLst>
                  <a:gd name="T0" fmla="*/ 74 w 74"/>
                  <a:gd name="T1" fmla="*/ 37 h 74"/>
                  <a:gd name="T2" fmla="*/ 37 w 74"/>
                  <a:gd name="T3" fmla="*/ 0 h 74"/>
                  <a:gd name="T4" fmla="*/ 0 w 74"/>
                  <a:gd name="T5" fmla="*/ 37 h 74"/>
                  <a:gd name="T6" fmla="*/ 37 w 74"/>
                  <a:gd name="T7" fmla="*/ 74 h 74"/>
                  <a:gd name="T8" fmla="*/ 74 w 74"/>
                  <a:gd name="T9" fmla="*/ 37 h 74"/>
                  <a:gd name="T10" fmla="*/ 72 w 74"/>
                  <a:gd name="T11" fmla="*/ 37 h 74"/>
                  <a:gd name="T12" fmla="*/ 37 w 74"/>
                  <a:gd name="T13" fmla="*/ 72 h 74"/>
                  <a:gd name="T14" fmla="*/ 1 w 74"/>
                  <a:gd name="T15" fmla="*/ 37 h 74"/>
                  <a:gd name="T16" fmla="*/ 37 w 74"/>
                  <a:gd name="T17" fmla="*/ 1 h 74"/>
                  <a:gd name="T18" fmla="*/ 72 w 74"/>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74" y="37"/>
                    </a:moveTo>
                    <a:cubicBezTo>
                      <a:pt x="74" y="16"/>
                      <a:pt x="57" y="0"/>
                      <a:pt x="37" y="0"/>
                    </a:cubicBezTo>
                    <a:cubicBezTo>
                      <a:pt x="16" y="0"/>
                      <a:pt x="0" y="16"/>
                      <a:pt x="0" y="37"/>
                    </a:cubicBezTo>
                    <a:cubicBezTo>
                      <a:pt x="0" y="57"/>
                      <a:pt x="16" y="74"/>
                      <a:pt x="37" y="74"/>
                    </a:cubicBezTo>
                    <a:cubicBezTo>
                      <a:pt x="57" y="74"/>
                      <a:pt x="74" y="57"/>
                      <a:pt x="74" y="37"/>
                    </a:cubicBezTo>
                    <a:close/>
                    <a:moveTo>
                      <a:pt x="72" y="37"/>
                    </a:moveTo>
                    <a:cubicBezTo>
                      <a:pt x="72" y="56"/>
                      <a:pt x="56" y="72"/>
                      <a:pt x="37" y="72"/>
                    </a:cubicBezTo>
                    <a:cubicBezTo>
                      <a:pt x="17" y="72"/>
                      <a:pt x="1" y="56"/>
                      <a:pt x="1" y="37"/>
                    </a:cubicBezTo>
                    <a:cubicBezTo>
                      <a:pt x="1" y="17"/>
                      <a:pt x="17" y="1"/>
                      <a:pt x="37" y="1"/>
                    </a:cubicBezTo>
                    <a:cubicBezTo>
                      <a:pt x="56" y="1"/>
                      <a:pt x="72" y="17"/>
                      <a:pt x="72" y="37"/>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2" name="Freeform 474">
                <a:extLst>
                  <a:ext uri="{FF2B5EF4-FFF2-40B4-BE49-F238E27FC236}">
                    <a16:creationId xmlns:a16="http://schemas.microsoft.com/office/drawing/2014/main" id="{23E432EE-7FCB-A4B6-678B-9EE489713FAB}"/>
                  </a:ext>
                </a:extLst>
              </p:cNvPr>
              <p:cNvSpPr>
                <a:spLocks noEditPoints="1"/>
              </p:cNvSpPr>
              <p:nvPr/>
            </p:nvSpPr>
            <p:spPr bwMode="auto">
              <a:xfrm>
                <a:off x="3151" y="3445"/>
                <a:ext cx="408" cy="403"/>
              </a:xfrm>
              <a:custGeom>
                <a:avLst/>
                <a:gdLst>
                  <a:gd name="T0" fmla="*/ 73 w 73"/>
                  <a:gd name="T1" fmla="*/ 36 h 72"/>
                  <a:gd name="T2" fmla="*/ 37 w 73"/>
                  <a:gd name="T3" fmla="*/ 0 h 72"/>
                  <a:gd name="T4" fmla="*/ 0 w 73"/>
                  <a:gd name="T5" fmla="*/ 36 h 72"/>
                  <a:gd name="T6" fmla="*/ 37 w 73"/>
                  <a:gd name="T7" fmla="*/ 72 h 72"/>
                  <a:gd name="T8" fmla="*/ 73 w 73"/>
                  <a:gd name="T9" fmla="*/ 36 h 72"/>
                  <a:gd name="T10" fmla="*/ 71 w 73"/>
                  <a:gd name="T11" fmla="*/ 36 h 72"/>
                  <a:gd name="T12" fmla="*/ 37 w 73"/>
                  <a:gd name="T13" fmla="*/ 71 h 72"/>
                  <a:gd name="T14" fmla="*/ 2 w 73"/>
                  <a:gd name="T15" fmla="*/ 36 h 72"/>
                  <a:gd name="T16" fmla="*/ 37 w 73"/>
                  <a:gd name="T17" fmla="*/ 1 h 72"/>
                  <a:gd name="T18" fmla="*/ 71 w 73"/>
                  <a:gd name="T1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36"/>
                    </a:moveTo>
                    <a:cubicBezTo>
                      <a:pt x="73" y="16"/>
                      <a:pt x="57" y="0"/>
                      <a:pt x="37" y="0"/>
                    </a:cubicBezTo>
                    <a:cubicBezTo>
                      <a:pt x="17" y="0"/>
                      <a:pt x="0" y="16"/>
                      <a:pt x="0" y="36"/>
                    </a:cubicBezTo>
                    <a:cubicBezTo>
                      <a:pt x="0" y="56"/>
                      <a:pt x="17" y="72"/>
                      <a:pt x="37" y="72"/>
                    </a:cubicBezTo>
                    <a:cubicBezTo>
                      <a:pt x="57" y="72"/>
                      <a:pt x="73" y="56"/>
                      <a:pt x="73" y="36"/>
                    </a:cubicBezTo>
                    <a:close/>
                    <a:moveTo>
                      <a:pt x="71" y="36"/>
                    </a:moveTo>
                    <a:cubicBezTo>
                      <a:pt x="71" y="55"/>
                      <a:pt x="56" y="71"/>
                      <a:pt x="37" y="71"/>
                    </a:cubicBezTo>
                    <a:cubicBezTo>
                      <a:pt x="18" y="71"/>
                      <a:pt x="2" y="55"/>
                      <a:pt x="2" y="36"/>
                    </a:cubicBezTo>
                    <a:cubicBezTo>
                      <a:pt x="2" y="17"/>
                      <a:pt x="18" y="1"/>
                      <a:pt x="37" y="1"/>
                    </a:cubicBezTo>
                    <a:cubicBezTo>
                      <a:pt x="56" y="1"/>
                      <a:pt x="71" y="17"/>
                      <a:pt x="71" y="36"/>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3" name="Freeform 475">
                <a:extLst>
                  <a:ext uri="{FF2B5EF4-FFF2-40B4-BE49-F238E27FC236}">
                    <a16:creationId xmlns:a16="http://schemas.microsoft.com/office/drawing/2014/main" id="{7AD7CD2A-15C5-DFC4-804D-0D5E16C8519F}"/>
                  </a:ext>
                </a:extLst>
              </p:cNvPr>
              <p:cNvSpPr>
                <a:spLocks noEditPoints="1"/>
              </p:cNvSpPr>
              <p:nvPr/>
            </p:nvSpPr>
            <p:spPr bwMode="auto">
              <a:xfrm>
                <a:off x="3157" y="3445"/>
                <a:ext cx="397" cy="397"/>
              </a:xfrm>
              <a:custGeom>
                <a:avLst/>
                <a:gdLst>
                  <a:gd name="T0" fmla="*/ 71 w 71"/>
                  <a:gd name="T1" fmla="*/ 36 h 71"/>
                  <a:gd name="T2" fmla="*/ 36 w 71"/>
                  <a:gd name="T3" fmla="*/ 0 h 71"/>
                  <a:gd name="T4" fmla="*/ 0 w 71"/>
                  <a:gd name="T5" fmla="*/ 36 h 71"/>
                  <a:gd name="T6" fmla="*/ 36 w 71"/>
                  <a:gd name="T7" fmla="*/ 71 h 71"/>
                  <a:gd name="T8" fmla="*/ 71 w 71"/>
                  <a:gd name="T9" fmla="*/ 36 h 71"/>
                  <a:gd name="T10" fmla="*/ 70 w 71"/>
                  <a:gd name="T11" fmla="*/ 36 h 71"/>
                  <a:gd name="T12" fmla="*/ 36 w 71"/>
                  <a:gd name="T13" fmla="*/ 70 h 71"/>
                  <a:gd name="T14" fmla="*/ 2 w 71"/>
                  <a:gd name="T15" fmla="*/ 36 h 71"/>
                  <a:gd name="T16" fmla="*/ 36 w 71"/>
                  <a:gd name="T17" fmla="*/ 2 h 71"/>
                  <a:gd name="T18" fmla="*/ 70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6" y="0"/>
                    </a:cubicBezTo>
                    <a:cubicBezTo>
                      <a:pt x="16" y="0"/>
                      <a:pt x="0" y="16"/>
                      <a:pt x="0" y="36"/>
                    </a:cubicBezTo>
                    <a:cubicBezTo>
                      <a:pt x="0" y="55"/>
                      <a:pt x="16" y="71"/>
                      <a:pt x="36" y="71"/>
                    </a:cubicBezTo>
                    <a:cubicBezTo>
                      <a:pt x="55" y="71"/>
                      <a:pt x="71" y="55"/>
                      <a:pt x="71" y="36"/>
                    </a:cubicBezTo>
                    <a:close/>
                    <a:moveTo>
                      <a:pt x="70" y="36"/>
                    </a:moveTo>
                    <a:cubicBezTo>
                      <a:pt x="70" y="55"/>
                      <a:pt x="54" y="70"/>
                      <a:pt x="36" y="70"/>
                    </a:cubicBezTo>
                    <a:cubicBezTo>
                      <a:pt x="17" y="70"/>
                      <a:pt x="2" y="55"/>
                      <a:pt x="2" y="36"/>
                    </a:cubicBezTo>
                    <a:cubicBezTo>
                      <a:pt x="2" y="17"/>
                      <a:pt x="17" y="2"/>
                      <a:pt x="36" y="2"/>
                    </a:cubicBezTo>
                    <a:cubicBezTo>
                      <a:pt x="54" y="2"/>
                      <a:pt x="70" y="17"/>
                      <a:pt x="70"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4" name="Freeform 476">
                <a:extLst>
                  <a:ext uri="{FF2B5EF4-FFF2-40B4-BE49-F238E27FC236}">
                    <a16:creationId xmlns:a16="http://schemas.microsoft.com/office/drawing/2014/main" id="{F25186A8-F495-F07F-35A3-48CC851C5C5C}"/>
                  </a:ext>
                </a:extLst>
              </p:cNvPr>
              <p:cNvSpPr>
                <a:spLocks noEditPoints="1"/>
              </p:cNvSpPr>
              <p:nvPr/>
            </p:nvSpPr>
            <p:spPr bwMode="auto">
              <a:xfrm>
                <a:off x="3162" y="3451"/>
                <a:ext cx="386" cy="391"/>
              </a:xfrm>
              <a:custGeom>
                <a:avLst/>
                <a:gdLst>
                  <a:gd name="T0" fmla="*/ 69 w 69"/>
                  <a:gd name="T1" fmla="*/ 35 h 70"/>
                  <a:gd name="T2" fmla="*/ 35 w 69"/>
                  <a:gd name="T3" fmla="*/ 0 h 70"/>
                  <a:gd name="T4" fmla="*/ 0 w 69"/>
                  <a:gd name="T5" fmla="*/ 35 h 70"/>
                  <a:gd name="T6" fmla="*/ 35 w 69"/>
                  <a:gd name="T7" fmla="*/ 70 h 70"/>
                  <a:gd name="T8" fmla="*/ 69 w 69"/>
                  <a:gd name="T9" fmla="*/ 35 h 70"/>
                  <a:gd name="T10" fmla="*/ 68 w 69"/>
                  <a:gd name="T11" fmla="*/ 35 h 70"/>
                  <a:gd name="T12" fmla="*/ 35 w 69"/>
                  <a:gd name="T13" fmla="*/ 68 h 70"/>
                  <a:gd name="T14" fmla="*/ 2 w 69"/>
                  <a:gd name="T15" fmla="*/ 35 h 70"/>
                  <a:gd name="T16" fmla="*/ 35 w 69"/>
                  <a:gd name="T17" fmla="*/ 2 h 70"/>
                  <a:gd name="T18" fmla="*/ 68 w 69"/>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69" y="35"/>
                    </a:moveTo>
                    <a:cubicBezTo>
                      <a:pt x="69" y="16"/>
                      <a:pt x="54" y="0"/>
                      <a:pt x="35" y="0"/>
                    </a:cubicBezTo>
                    <a:cubicBezTo>
                      <a:pt x="16" y="0"/>
                      <a:pt x="0" y="16"/>
                      <a:pt x="0" y="35"/>
                    </a:cubicBezTo>
                    <a:cubicBezTo>
                      <a:pt x="0" y="54"/>
                      <a:pt x="16" y="70"/>
                      <a:pt x="35" y="70"/>
                    </a:cubicBezTo>
                    <a:cubicBezTo>
                      <a:pt x="54" y="70"/>
                      <a:pt x="69" y="54"/>
                      <a:pt x="69" y="35"/>
                    </a:cubicBezTo>
                    <a:close/>
                    <a:moveTo>
                      <a:pt x="68" y="35"/>
                    </a:moveTo>
                    <a:cubicBezTo>
                      <a:pt x="68" y="53"/>
                      <a:pt x="53" y="68"/>
                      <a:pt x="35" y="68"/>
                    </a:cubicBezTo>
                    <a:cubicBezTo>
                      <a:pt x="16" y="68"/>
                      <a:pt x="2" y="53"/>
                      <a:pt x="2" y="35"/>
                    </a:cubicBezTo>
                    <a:cubicBezTo>
                      <a:pt x="2" y="17"/>
                      <a:pt x="16" y="2"/>
                      <a:pt x="35" y="2"/>
                    </a:cubicBezTo>
                    <a:cubicBezTo>
                      <a:pt x="53" y="2"/>
                      <a:pt x="68" y="17"/>
                      <a:pt x="68"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5" name="Freeform 477">
                <a:extLst>
                  <a:ext uri="{FF2B5EF4-FFF2-40B4-BE49-F238E27FC236}">
                    <a16:creationId xmlns:a16="http://schemas.microsoft.com/office/drawing/2014/main" id="{13EDBC47-FD7A-085C-60E3-1F70332667EA}"/>
                  </a:ext>
                </a:extLst>
              </p:cNvPr>
              <p:cNvSpPr>
                <a:spLocks noEditPoints="1"/>
              </p:cNvSpPr>
              <p:nvPr/>
            </p:nvSpPr>
            <p:spPr bwMode="auto">
              <a:xfrm>
                <a:off x="3168" y="3456"/>
                <a:ext cx="380" cy="381"/>
              </a:xfrm>
              <a:custGeom>
                <a:avLst/>
                <a:gdLst>
                  <a:gd name="T0" fmla="*/ 68 w 68"/>
                  <a:gd name="T1" fmla="*/ 34 h 68"/>
                  <a:gd name="T2" fmla="*/ 34 w 68"/>
                  <a:gd name="T3" fmla="*/ 0 h 68"/>
                  <a:gd name="T4" fmla="*/ 0 w 68"/>
                  <a:gd name="T5" fmla="*/ 34 h 68"/>
                  <a:gd name="T6" fmla="*/ 34 w 68"/>
                  <a:gd name="T7" fmla="*/ 68 h 68"/>
                  <a:gd name="T8" fmla="*/ 68 w 68"/>
                  <a:gd name="T9" fmla="*/ 34 h 68"/>
                  <a:gd name="T10" fmla="*/ 66 w 68"/>
                  <a:gd name="T11" fmla="*/ 34 h 68"/>
                  <a:gd name="T12" fmla="*/ 34 w 68"/>
                  <a:gd name="T13" fmla="*/ 66 h 68"/>
                  <a:gd name="T14" fmla="*/ 1 w 68"/>
                  <a:gd name="T15" fmla="*/ 34 h 68"/>
                  <a:gd name="T16" fmla="*/ 34 w 68"/>
                  <a:gd name="T17" fmla="*/ 1 h 68"/>
                  <a:gd name="T18" fmla="*/ 66 w 68"/>
                  <a:gd name="T1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68" y="34"/>
                    </a:moveTo>
                    <a:cubicBezTo>
                      <a:pt x="68" y="15"/>
                      <a:pt x="52" y="0"/>
                      <a:pt x="34" y="0"/>
                    </a:cubicBezTo>
                    <a:cubicBezTo>
                      <a:pt x="15" y="0"/>
                      <a:pt x="0" y="15"/>
                      <a:pt x="0" y="34"/>
                    </a:cubicBezTo>
                    <a:cubicBezTo>
                      <a:pt x="0" y="53"/>
                      <a:pt x="15" y="68"/>
                      <a:pt x="34" y="68"/>
                    </a:cubicBezTo>
                    <a:cubicBezTo>
                      <a:pt x="52" y="68"/>
                      <a:pt x="68" y="53"/>
                      <a:pt x="68" y="34"/>
                    </a:cubicBezTo>
                    <a:close/>
                    <a:moveTo>
                      <a:pt x="66" y="34"/>
                    </a:moveTo>
                    <a:cubicBezTo>
                      <a:pt x="66" y="52"/>
                      <a:pt x="52" y="66"/>
                      <a:pt x="34" y="66"/>
                    </a:cubicBezTo>
                    <a:cubicBezTo>
                      <a:pt x="16" y="66"/>
                      <a:pt x="1" y="52"/>
                      <a:pt x="1" y="34"/>
                    </a:cubicBezTo>
                    <a:cubicBezTo>
                      <a:pt x="1" y="16"/>
                      <a:pt x="16" y="1"/>
                      <a:pt x="34" y="1"/>
                    </a:cubicBezTo>
                    <a:cubicBezTo>
                      <a:pt x="52" y="1"/>
                      <a:pt x="66" y="16"/>
                      <a:pt x="66"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6" name="Freeform 478">
                <a:extLst>
                  <a:ext uri="{FF2B5EF4-FFF2-40B4-BE49-F238E27FC236}">
                    <a16:creationId xmlns:a16="http://schemas.microsoft.com/office/drawing/2014/main" id="{5EEE462F-5D40-8D02-64F7-392B6C69CE76}"/>
                  </a:ext>
                </a:extLst>
              </p:cNvPr>
              <p:cNvSpPr>
                <a:spLocks noEditPoints="1"/>
              </p:cNvSpPr>
              <p:nvPr/>
            </p:nvSpPr>
            <p:spPr bwMode="auto">
              <a:xfrm>
                <a:off x="3174" y="3462"/>
                <a:ext cx="369" cy="369"/>
              </a:xfrm>
              <a:custGeom>
                <a:avLst/>
                <a:gdLst>
                  <a:gd name="T0" fmla="*/ 66 w 66"/>
                  <a:gd name="T1" fmla="*/ 33 h 66"/>
                  <a:gd name="T2" fmla="*/ 33 w 66"/>
                  <a:gd name="T3" fmla="*/ 0 h 66"/>
                  <a:gd name="T4" fmla="*/ 0 w 66"/>
                  <a:gd name="T5" fmla="*/ 33 h 66"/>
                  <a:gd name="T6" fmla="*/ 33 w 66"/>
                  <a:gd name="T7" fmla="*/ 66 h 66"/>
                  <a:gd name="T8" fmla="*/ 66 w 66"/>
                  <a:gd name="T9" fmla="*/ 33 h 66"/>
                  <a:gd name="T10" fmla="*/ 64 w 66"/>
                  <a:gd name="T11" fmla="*/ 33 h 66"/>
                  <a:gd name="T12" fmla="*/ 33 w 66"/>
                  <a:gd name="T13" fmla="*/ 64 h 66"/>
                  <a:gd name="T14" fmla="*/ 1 w 66"/>
                  <a:gd name="T15" fmla="*/ 33 h 66"/>
                  <a:gd name="T16" fmla="*/ 33 w 66"/>
                  <a:gd name="T17" fmla="*/ 1 h 66"/>
                  <a:gd name="T18" fmla="*/ 6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66" y="33"/>
                    </a:moveTo>
                    <a:cubicBezTo>
                      <a:pt x="66" y="15"/>
                      <a:pt x="51" y="0"/>
                      <a:pt x="33" y="0"/>
                    </a:cubicBezTo>
                    <a:cubicBezTo>
                      <a:pt x="14" y="0"/>
                      <a:pt x="0" y="15"/>
                      <a:pt x="0" y="33"/>
                    </a:cubicBezTo>
                    <a:cubicBezTo>
                      <a:pt x="0" y="51"/>
                      <a:pt x="14" y="66"/>
                      <a:pt x="33" y="66"/>
                    </a:cubicBezTo>
                    <a:cubicBezTo>
                      <a:pt x="51" y="66"/>
                      <a:pt x="66" y="51"/>
                      <a:pt x="66" y="33"/>
                    </a:cubicBezTo>
                    <a:close/>
                    <a:moveTo>
                      <a:pt x="64" y="33"/>
                    </a:moveTo>
                    <a:cubicBezTo>
                      <a:pt x="64" y="50"/>
                      <a:pt x="50" y="64"/>
                      <a:pt x="33" y="64"/>
                    </a:cubicBezTo>
                    <a:cubicBezTo>
                      <a:pt x="15" y="64"/>
                      <a:pt x="1" y="50"/>
                      <a:pt x="1" y="33"/>
                    </a:cubicBezTo>
                    <a:cubicBezTo>
                      <a:pt x="1" y="15"/>
                      <a:pt x="15" y="1"/>
                      <a:pt x="33" y="1"/>
                    </a:cubicBezTo>
                    <a:cubicBezTo>
                      <a:pt x="50" y="1"/>
                      <a:pt x="64" y="15"/>
                      <a:pt x="64" y="33"/>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7" name="Freeform 479">
                <a:extLst>
                  <a:ext uri="{FF2B5EF4-FFF2-40B4-BE49-F238E27FC236}">
                    <a16:creationId xmlns:a16="http://schemas.microsoft.com/office/drawing/2014/main" id="{B14F5C50-3B15-AD0B-88B1-289F0EE4F033}"/>
                  </a:ext>
                </a:extLst>
              </p:cNvPr>
              <p:cNvSpPr>
                <a:spLocks noEditPoints="1"/>
              </p:cNvSpPr>
              <p:nvPr/>
            </p:nvSpPr>
            <p:spPr bwMode="auto">
              <a:xfrm>
                <a:off x="3174" y="3462"/>
                <a:ext cx="363" cy="363"/>
              </a:xfrm>
              <a:custGeom>
                <a:avLst/>
                <a:gdLst>
                  <a:gd name="T0" fmla="*/ 65 w 65"/>
                  <a:gd name="T1" fmla="*/ 33 h 65"/>
                  <a:gd name="T2" fmla="*/ 33 w 65"/>
                  <a:gd name="T3" fmla="*/ 0 h 65"/>
                  <a:gd name="T4" fmla="*/ 0 w 65"/>
                  <a:gd name="T5" fmla="*/ 33 h 65"/>
                  <a:gd name="T6" fmla="*/ 33 w 65"/>
                  <a:gd name="T7" fmla="*/ 65 h 65"/>
                  <a:gd name="T8" fmla="*/ 65 w 65"/>
                  <a:gd name="T9" fmla="*/ 33 h 65"/>
                  <a:gd name="T10" fmla="*/ 63 w 65"/>
                  <a:gd name="T11" fmla="*/ 33 h 65"/>
                  <a:gd name="T12" fmla="*/ 33 w 65"/>
                  <a:gd name="T13" fmla="*/ 64 h 65"/>
                  <a:gd name="T14" fmla="*/ 2 w 65"/>
                  <a:gd name="T15" fmla="*/ 33 h 65"/>
                  <a:gd name="T16" fmla="*/ 33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1" y="0"/>
                      <a:pt x="33" y="0"/>
                    </a:cubicBezTo>
                    <a:cubicBezTo>
                      <a:pt x="15" y="0"/>
                      <a:pt x="0" y="15"/>
                      <a:pt x="0" y="33"/>
                    </a:cubicBezTo>
                    <a:cubicBezTo>
                      <a:pt x="0" y="51"/>
                      <a:pt x="15" y="65"/>
                      <a:pt x="33" y="65"/>
                    </a:cubicBezTo>
                    <a:cubicBezTo>
                      <a:pt x="51" y="65"/>
                      <a:pt x="65" y="51"/>
                      <a:pt x="65" y="33"/>
                    </a:cubicBezTo>
                    <a:close/>
                    <a:moveTo>
                      <a:pt x="63" y="33"/>
                    </a:moveTo>
                    <a:cubicBezTo>
                      <a:pt x="63" y="50"/>
                      <a:pt x="50" y="64"/>
                      <a:pt x="33" y="64"/>
                    </a:cubicBezTo>
                    <a:cubicBezTo>
                      <a:pt x="16" y="64"/>
                      <a:pt x="2" y="50"/>
                      <a:pt x="2" y="33"/>
                    </a:cubicBezTo>
                    <a:cubicBezTo>
                      <a:pt x="2" y="16"/>
                      <a:pt x="16" y="2"/>
                      <a:pt x="33" y="2"/>
                    </a:cubicBezTo>
                    <a:cubicBezTo>
                      <a:pt x="50"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8" name="Freeform 480">
                <a:extLst>
                  <a:ext uri="{FF2B5EF4-FFF2-40B4-BE49-F238E27FC236}">
                    <a16:creationId xmlns:a16="http://schemas.microsoft.com/office/drawing/2014/main" id="{9FA00636-B638-C62C-AA8B-EC8D3A6D6E93}"/>
                  </a:ext>
                </a:extLst>
              </p:cNvPr>
              <p:cNvSpPr>
                <a:spLocks noEditPoints="1"/>
              </p:cNvSpPr>
              <p:nvPr/>
            </p:nvSpPr>
            <p:spPr bwMode="auto">
              <a:xfrm>
                <a:off x="3179" y="3467"/>
                <a:ext cx="352" cy="353"/>
              </a:xfrm>
              <a:custGeom>
                <a:avLst/>
                <a:gdLst>
                  <a:gd name="T0" fmla="*/ 63 w 63"/>
                  <a:gd name="T1" fmla="*/ 32 h 63"/>
                  <a:gd name="T2" fmla="*/ 32 w 63"/>
                  <a:gd name="T3" fmla="*/ 0 h 63"/>
                  <a:gd name="T4" fmla="*/ 0 w 63"/>
                  <a:gd name="T5" fmla="*/ 32 h 63"/>
                  <a:gd name="T6" fmla="*/ 32 w 63"/>
                  <a:gd name="T7" fmla="*/ 63 h 63"/>
                  <a:gd name="T8" fmla="*/ 63 w 63"/>
                  <a:gd name="T9" fmla="*/ 32 h 63"/>
                  <a:gd name="T10" fmla="*/ 62 w 63"/>
                  <a:gd name="T11" fmla="*/ 32 h 63"/>
                  <a:gd name="T12" fmla="*/ 32 w 63"/>
                  <a:gd name="T13" fmla="*/ 62 h 63"/>
                  <a:gd name="T14" fmla="*/ 2 w 63"/>
                  <a:gd name="T15" fmla="*/ 32 h 63"/>
                  <a:gd name="T16" fmla="*/ 32 w 63"/>
                  <a:gd name="T17" fmla="*/ 2 h 63"/>
                  <a:gd name="T18" fmla="*/ 62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2" y="0"/>
                    </a:cubicBezTo>
                    <a:cubicBezTo>
                      <a:pt x="14" y="0"/>
                      <a:pt x="0" y="14"/>
                      <a:pt x="0" y="32"/>
                    </a:cubicBezTo>
                    <a:cubicBezTo>
                      <a:pt x="0" y="49"/>
                      <a:pt x="14" y="63"/>
                      <a:pt x="32" y="63"/>
                    </a:cubicBezTo>
                    <a:cubicBezTo>
                      <a:pt x="49" y="63"/>
                      <a:pt x="63" y="49"/>
                      <a:pt x="63" y="32"/>
                    </a:cubicBezTo>
                    <a:close/>
                    <a:moveTo>
                      <a:pt x="62" y="32"/>
                    </a:moveTo>
                    <a:cubicBezTo>
                      <a:pt x="62" y="48"/>
                      <a:pt x="48" y="62"/>
                      <a:pt x="32" y="62"/>
                    </a:cubicBezTo>
                    <a:cubicBezTo>
                      <a:pt x="15" y="62"/>
                      <a:pt x="2" y="48"/>
                      <a:pt x="2" y="32"/>
                    </a:cubicBezTo>
                    <a:cubicBezTo>
                      <a:pt x="2" y="15"/>
                      <a:pt x="15" y="2"/>
                      <a:pt x="32" y="2"/>
                    </a:cubicBezTo>
                    <a:cubicBezTo>
                      <a:pt x="48" y="2"/>
                      <a:pt x="62" y="15"/>
                      <a:pt x="62"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499" name="Freeform 481">
                <a:extLst>
                  <a:ext uri="{FF2B5EF4-FFF2-40B4-BE49-F238E27FC236}">
                    <a16:creationId xmlns:a16="http://schemas.microsoft.com/office/drawing/2014/main" id="{0A2200EA-CB75-BADE-0A4F-954DACB367F6}"/>
                  </a:ext>
                </a:extLst>
              </p:cNvPr>
              <p:cNvSpPr>
                <a:spLocks noEditPoints="1"/>
              </p:cNvSpPr>
              <p:nvPr/>
            </p:nvSpPr>
            <p:spPr bwMode="auto">
              <a:xfrm>
                <a:off x="3185" y="3473"/>
                <a:ext cx="341" cy="347"/>
              </a:xfrm>
              <a:custGeom>
                <a:avLst/>
                <a:gdLst>
                  <a:gd name="T0" fmla="*/ 61 w 61"/>
                  <a:gd name="T1" fmla="*/ 31 h 62"/>
                  <a:gd name="T2" fmla="*/ 31 w 61"/>
                  <a:gd name="T3" fmla="*/ 0 h 62"/>
                  <a:gd name="T4" fmla="*/ 0 w 61"/>
                  <a:gd name="T5" fmla="*/ 31 h 62"/>
                  <a:gd name="T6" fmla="*/ 31 w 61"/>
                  <a:gd name="T7" fmla="*/ 62 h 62"/>
                  <a:gd name="T8" fmla="*/ 61 w 61"/>
                  <a:gd name="T9" fmla="*/ 31 h 62"/>
                  <a:gd name="T10" fmla="*/ 60 w 61"/>
                  <a:gd name="T11" fmla="*/ 31 h 62"/>
                  <a:gd name="T12" fmla="*/ 31 w 61"/>
                  <a:gd name="T13" fmla="*/ 60 h 62"/>
                  <a:gd name="T14" fmla="*/ 2 w 61"/>
                  <a:gd name="T15" fmla="*/ 31 h 62"/>
                  <a:gd name="T16" fmla="*/ 31 w 61"/>
                  <a:gd name="T17" fmla="*/ 2 h 62"/>
                  <a:gd name="T18" fmla="*/ 60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61" y="31"/>
                    </a:moveTo>
                    <a:cubicBezTo>
                      <a:pt x="61" y="14"/>
                      <a:pt x="48" y="0"/>
                      <a:pt x="31" y="0"/>
                    </a:cubicBezTo>
                    <a:cubicBezTo>
                      <a:pt x="14" y="0"/>
                      <a:pt x="0" y="14"/>
                      <a:pt x="0" y="31"/>
                    </a:cubicBezTo>
                    <a:cubicBezTo>
                      <a:pt x="0" y="48"/>
                      <a:pt x="14" y="62"/>
                      <a:pt x="31" y="62"/>
                    </a:cubicBezTo>
                    <a:cubicBezTo>
                      <a:pt x="48" y="62"/>
                      <a:pt x="61" y="48"/>
                      <a:pt x="61" y="31"/>
                    </a:cubicBezTo>
                    <a:close/>
                    <a:moveTo>
                      <a:pt x="60" y="31"/>
                    </a:moveTo>
                    <a:cubicBezTo>
                      <a:pt x="60" y="47"/>
                      <a:pt x="47" y="60"/>
                      <a:pt x="31" y="60"/>
                    </a:cubicBezTo>
                    <a:cubicBezTo>
                      <a:pt x="15" y="60"/>
                      <a:pt x="2" y="47"/>
                      <a:pt x="2" y="31"/>
                    </a:cubicBezTo>
                    <a:cubicBezTo>
                      <a:pt x="2" y="15"/>
                      <a:pt x="15" y="2"/>
                      <a:pt x="31" y="2"/>
                    </a:cubicBezTo>
                    <a:cubicBezTo>
                      <a:pt x="47" y="2"/>
                      <a:pt x="60" y="15"/>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0" name="Freeform 482">
                <a:extLst>
                  <a:ext uri="{FF2B5EF4-FFF2-40B4-BE49-F238E27FC236}">
                    <a16:creationId xmlns:a16="http://schemas.microsoft.com/office/drawing/2014/main" id="{4AEF6B6D-B5E8-E637-7C89-6EDACC6554DF}"/>
                  </a:ext>
                </a:extLst>
              </p:cNvPr>
              <p:cNvSpPr>
                <a:spLocks noEditPoints="1"/>
              </p:cNvSpPr>
              <p:nvPr/>
            </p:nvSpPr>
            <p:spPr bwMode="auto">
              <a:xfrm>
                <a:off x="3190" y="3479"/>
                <a:ext cx="336" cy="335"/>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8 w 60"/>
                  <a:gd name="T11" fmla="*/ 30 h 60"/>
                  <a:gd name="T12" fmla="*/ 30 w 60"/>
                  <a:gd name="T13" fmla="*/ 58 h 60"/>
                  <a:gd name="T14" fmla="*/ 1 w 60"/>
                  <a:gd name="T15" fmla="*/ 30 h 60"/>
                  <a:gd name="T16" fmla="*/ 30 w 60"/>
                  <a:gd name="T17" fmla="*/ 1 h 60"/>
                  <a:gd name="T18" fmla="*/ 58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6" y="0"/>
                      <a:pt x="30" y="0"/>
                    </a:cubicBezTo>
                    <a:cubicBezTo>
                      <a:pt x="13" y="0"/>
                      <a:pt x="0" y="13"/>
                      <a:pt x="0" y="30"/>
                    </a:cubicBezTo>
                    <a:cubicBezTo>
                      <a:pt x="0" y="46"/>
                      <a:pt x="13" y="60"/>
                      <a:pt x="30" y="60"/>
                    </a:cubicBezTo>
                    <a:cubicBezTo>
                      <a:pt x="46" y="60"/>
                      <a:pt x="60" y="46"/>
                      <a:pt x="60" y="30"/>
                    </a:cubicBezTo>
                    <a:close/>
                    <a:moveTo>
                      <a:pt x="58" y="30"/>
                    </a:moveTo>
                    <a:cubicBezTo>
                      <a:pt x="58" y="46"/>
                      <a:pt x="45" y="58"/>
                      <a:pt x="30" y="58"/>
                    </a:cubicBezTo>
                    <a:cubicBezTo>
                      <a:pt x="14" y="58"/>
                      <a:pt x="1" y="46"/>
                      <a:pt x="1" y="30"/>
                    </a:cubicBezTo>
                    <a:cubicBezTo>
                      <a:pt x="1" y="14"/>
                      <a:pt x="14" y="1"/>
                      <a:pt x="30" y="1"/>
                    </a:cubicBezTo>
                    <a:cubicBezTo>
                      <a:pt x="45" y="1"/>
                      <a:pt x="58" y="14"/>
                      <a:pt x="58"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1" name="Freeform 483">
                <a:extLst>
                  <a:ext uri="{FF2B5EF4-FFF2-40B4-BE49-F238E27FC236}">
                    <a16:creationId xmlns:a16="http://schemas.microsoft.com/office/drawing/2014/main" id="{8F40C021-4578-3C5C-8066-CD5EE9AC5CFF}"/>
                  </a:ext>
                </a:extLst>
              </p:cNvPr>
              <p:cNvSpPr>
                <a:spLocks noEditPoints="1"/>
              </p:cNvSpPr>
              <p:nvPr/>
            </p:nvSpPr>
            <p:spPr bwMode="auto">
              <a:xfrm>
                <a:off x="3196" y="3484"/>
                <a:ext cx="324" cy="325"/>
              </a:xfrm>
              <a:custGeom>
                <a:avLst/>
                <a:gdLst>
                  <a:gd name="T0" fmla="*/ 58 w 58"/>
                  <a:gd name="T1" fmla="*/ 29 h 58"/>
                  <a:gd name="T2" fmla="*/ 29 w 58"/>
                  <a:gd name="T3" fmla="*/ 0 h 58"/>
                  <a:gd name="T4" fmla="*/ 0 w 58"/>
                  <a:gd name="T5" fmla="*/ 29 h 58"/>
                  <a:gd name="T6" fmla="*/ 29 w 58"/>
                  <a:gd name="T7" fmla="*/ 58 h 58"/>
                  <a:gd name="T8" fmla="*/ 58 w 58"/>
                  <a:gd name="T9" fmla="*/ 29 h 58"/>
                  <a:gd name="T10" fmla="*/ 56 w 58"/>
                  <a:gd name="T11" fmla="*/ 29 h 58"/>
                  <a:gd name="T12" fmla="*/ 29 w 58"/>
                  <a:gd name="T13" fmla="*/ 56 h 58"/>
                  <a:gd name="T14" fmla="*/ 1 w 58"/>
                  <a:gd name="T15" fmla="*/ 29 h 58"/>
                  <a:gd name="T16" fmla="*/ 29 w 58"/>
                  <a:gd name="T17" fmla="*/ 1 h 58"/>
                  <a:gd name="T18" fmla="*/ 56 w 58"/>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58" y="29"/>
                    </a:moveTo>
                    <a:cubicBezTo>
                      <a:pt x="58" y="13"/>
                      <a:pt x="45" y="0"/>
                      <a:pt x="29" y="0"/>
                    </a:cubicBezTo>
                    <a:cubicBezTo>
                      <a:pt x="13" y="0"/>
                      <a:pt x="0" y="13"/>
                      <a:pt x="0" y="29"/>
                    </a:cubicBezTo>
                    <a:cubicBezTo>
                      <a:pt x="0" y="45"/>
                      <a:pt x="13" y="58"/>
                      <a:pt x="29" y="58"/>
                    </a:cubicBezTo>
                    <a:cubicBezTo>
                      <a:pt x="45" y="58"/>
                      <a:pt x="58" y="45"/>
                      <a:pt x="58" y="29"/>
                    </a:cubicBezTo>
                    <a:close/>
                    <a:moveTo>
                      <a:pt x="56" y="29"/>
                    </a:moveTo>
                    <a:cubicBezTo>
                      <a:pt x="56" y="44"/>
                      <a:pt x="44" y="56"/>
                      <a:pt x="29" y="56"/>
                    </a:cubicBezTo>
                    <a:cubicBezTo>
                      <a:pt x="14" y="56"/>
                      <a:pt x="1" y="44"/>
                      <a:pt x="1" y="29"/>
                    </a:cubicBezTo>
                    <a:cubicBezTo>
                      <a:pt x="1" y="14"/>
                      <a:pt x="14" y="1"/>
                      <a:pt x="29" y="1"/>
                    </a:cubicBezTo>
                    <a:cubicBezTo>
                      <a:pt x="44" y="1"/>
                      <a:pt x="56" y="14"/>
                      <a:pt x="56" y="29"/>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2" name="Freeform 484">
                <a:extLst>
                  <a:ext uri="{FF2B5EF4-FFF2-40B4-BE49-F238E27FC236}">
                    <a16:creationId xmlns:a16="http://schemas.microsoft.com/office/drawing/2014/main" id="{52DE9351-D49D-634E-5EC1-C429515AAD5B}"/>
                  </a:ext>
                </a:extLst>
              </p:cNvPr>
              <p:cNvSpPr>
                <a:spLocks noEditPoints="1"/>
              </p:cNvSpPr>
              <p:nvPr/>
            </p:nvSpPr>
            <p:spPr bwMode="auto">
              <a:xfrm>
                <a:off x="3196" y="3484"/>
                <a:ext cx="319" cy="319"/>
              </a:xfrm>
              <a:custGeom>
                <a:avLst/>
                <a:gdLst>
                  <a:gd name="T0" fmla="*/ 57 w 57"/>
                  <a:gd name="T1" fmla="*/ 29 h 57"/>
                  <a:gd name="T2" fmla="*/ 29 w 57"/>
                  <a:gd name="T3" fmla="*/ 0 h 57"/>
                  <a:gd name="T4" fmla="*/ 0 w 57"/>
                  <a:gd name="T5" fmla="*/ 29 h 57"/>
                  <a:gd name="T6" fmla="*/ 29 w 57"/>
                  <a:gd name="T7" fmla="*/ 57 h 57"/>
                  <a:gd name="T8" fmla="*/ 57 w 57"/>
                  <a:gd name="T9" fmla="*/ 29 h 57"/>
                  <a:gd name="T10" fmla="*/ 56 w 57"/>
                  <a:gd name="T11" fmla="*/ 29 h 57"/>
                  <a:gd name="T12" fmla="*/ 29 w 57"/>
                  <a:gd name="T13" fmla="*/ 56 h 57"/>
                  <a:gd name="T14" fmla="*/ 2 w 57"/>
                  <a:gd name="T15" fmla="*/ 29 h 57"/>
                  <a:gd name="T16" fmla="*/ 29 w 57"/>
                  <a:gd name="T17" fmla="*/ 2 h 57"/>
                  <a:gd name="T18" fmla="*/ 56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9" y="0"/>
                    </a:cubicBezTo>
                    <a:cubicBezTo>
                      <a:pt x="13" y="0"/>
                      <a:pt x="0" y="13"/>
                      <a:pt x="0" y="29"/>
                    </a:cubicBezTo>
                    <a:cubicBezTo>
                      <a:pt x="0" y="45"/>
                      <a:pt x="13" y="57"/>
                      <a:pt x="29" y="57"/>
                    </a:cubicBezTo>
                    <a:cubicBezTo>
                      <a:pt x="44" y="57"/>
                      <a:pt x="57" y="45"/>
                      <a:pt x="57" y="29"/>
                    </a:cubicBezTo>
                    <a:close/>
                    <a:moveTo>
                      <a:pt x="56" y="29"/>
                    </a:moveTo>
                    <a:cubicBezTo>
                      <a:pt x="56" y="44"/>
                      <a:pt x="44" y="56"/>
                      <a:pt x="29" y="56"/>
                    </a:cubicBezTo>
                    <a:cubicBezTo>
                      <a:pt x="14" y="56"/>
                      <a:pt x="2" y="44"/>
                      <a:pt x="2" y="29"/>
                    </a:cubicBezTo>
                    <a:cubicBezTo>
                      <a:pt x="2" y="14"/>
                      <a:pt x="14" y="2"/>
                      <a:pt x="29" y="2"/>
                    </a:cubicBezTo>
                    <a:cubicBezTo>
                      <a:pt x="44" y="2"/>
                      <a:pt x="56" y="14"/>
                      <a:pt x="56"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3" name="Freeform 485">
                <a:extLst>
                  <a:ext uri="{FF2B5EF4-FFF2-40B4-BE49-F238E27FC236}">
                    <a16:creationId xmlns:a16="http://schemas.microsoft.com/office/drawing/2014/main" id="{AF51379C-146B-F59B-9017-E09869243FCB}"/>
                  </a:ext>
                </a:extLst>
              </p:cNvPr>
              <p:cNvSpPr>
                <a:spLocks noEditPoints="1"/>
              </p:cNvSpPr>
              <p:nvPr/>
            </p:nvSpPr>
            <p:spPr bwMode="auto">
              <a:xfrm>
                <a:off x="3201" y="3490"/>
                <a:ext cx="308" cy="307"/>
              </a:xfrm>
              <a:custGeom>
                <a:avLst/>
                <a:gdLst>
                  <a:gd name="T0" fmla="*/ 55 w 55"/>
                  <a:gd name="T1" fmla="*/ 28 h 55"/>
                  <a:gd name="T2" fmla="*/ 28 w 55"/>
                  <a:gd name="T3" fmla="*/ 0 h 55"/>
                  <a:gd name="T4" fmla="*/ 0 w 55"/>
                  <a:gd name="T5" fmla="*/ 28 h 55"/>
                  <a:gd name="T6" fmla="*/ 28 w 55"/>
                  <a:gd name="T7" fmla="*/ 55 h 55"/>
                  <a:gd name="T8" fmla="*/ 55 w 55"/>
                  <a:gd name="T9" fmla="*/ 28 h 55"/>
                  <a:gd name="T10" fmla="*/ 54 w 55"/>
                  <a:gd name="T11" fmla="*/ 28 h 55"/>
                  <a:gd name="T12" fmla="*/ 28 w 55"/>
                  <a:gd name="T13" fmla="*/ 54 h 55"/>
                  <a:gd name="T14" fmla="*/ 2 w 55"/>
                  <a:gd name="T15" fmla="*/ 28 h 55"/>
                  <a:gd name="T16" fmla="*/ 28 w 55"/>
                  <a:gd name="T17" fmla="*/ 2 h 55"/>
                  <a:gd name="T18" fmla="*/ 54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3"/>
                      <a:pt x="43" y="0"/>
                      <a:pt x="28" y="0"/>
                    </a:cubicBezTo>
                    <a:cubicBezTo>
                      <a:pt x="13" y="0"/>
                      <a:pt x="0" y="13"/>
                      <a:pt x="0" y="28"/>
                    </a:cubicBezTo>
                    <a:cubicBezTo>
                      <a:pt x="0" y="43"/>
                      <a:pt x="13" y="55"/>
                      <a:pt x="28" y="55"/>
                    </a:cubicBezTo>
                    <a:cubicBezTo>
                      <a:pt x="43" y="55"/>
                      <a:pt x="55" y="43"/>
                      <a:pt x="55" y="28"/>
                    </a:cubicBezTo>
                    <a:close/>
                    <a:moveTo>
                      <a:pt x="54" y="28"/>
                    </a:moveTo>
                    <a:cubicBezTo>
                      <a:pt x="54" y="42"/>
                      <a:pt x="42" y="54"/>
                      <a:pt x="28" y="54"/>
                    </a:cubicBezTo>
                    <a:cubicBezTo>
                      <a:pt x="13" y="54"/>
                      <a:pt x="2" y="42"/>
                      <a:pt x="2" y="28"/>
                    </a:cubicBezTo>
                    <a:cubicBezTo>
                      <a:pt x="2" y="13"/>
                      <a:pt x="13" y="2"/>
                      <a:pt x="28" y="2"/>
                    </a:cubicBezTo>
                    <a:cubicBezTo>
                      <a:pt x="42" y="2"/>
                      <a:pt x="54" y="13"/>
                      <a:pt x="54"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4" name="Freeform 486">
                <a:extLst>
                  <a:ext uri="{FF2B5EF4-FFF2-40B4-BE49-F238E27FC236}">
                    <a16:creationId xmlns:a16="http://schemas.microsoft.com/office/drawing/2014/main" id="{98B4BAF1-27A5-9939-7675-97934E99D0FB}"/>
                  </a:ext>
                </a:extLst>
              </p:cNvPr>
              <p:cNvSpPr>
                <a:spLocks noEditPoints="1"/>
              </p:cNvSpPr>
              <p:nvPr/>
            </p:nvSpPr>
            <p:spPr bwMode="auto">
              <a:xfrm>
                <a:off x="3207" y="3495"/>
                <a:ext cx="302" cy="302"/>
              </a:xfrm>
              <a:custGeom>
                <a:avLst/>
                <a:gdLst>
                  <a:gd name="T0" fmla="*/ 54 w 54"/>
                  <a:gd name="T1" fmla="*/ 27 h 54"/>
                  <a:gd name="T2" fmla="*/ 27 w 54"/>
                  <a:gd name="T3" fmla="*/ 0 h 54"/>
                  <a:gd name="T4" fmla="*/ 0 w 54"/>
                  <a:gd name="T5" fmla="*/ 27 h 54"/>
                  <a:gd name="T6" fmla="*/ 27 w 54"/>
                  <a:gd name="T7" fmla="*/ 54 h 54"/>
                  <a:gd name="T8" fmla="*/ 54 w 54"/>
                  <a:gd name="T9" fmla="*/ 27 h 54"/>
                  <a:gd name="T10" fmla="*/ 52 w 54"/>
                  <a:gd name="T11" fmla="*/ 27 h 54"/>
                  <a:gd name="T12" fmla="*/ 27 w 54"/>
                  <a:gd name="T13" fmla="*/ 52 h 54"/>
                  <a:gd name="T14" fmla="*/ 2 w 54"/>
                  <a:gd name="T15" fmla="*/ 27 h 54"/>
                  <a:gd name="T16" fmla="*/ 27 w 54"/>
                  <a:gd name="T17" fmla="*/ 2 h 54"/>
                  <a:gd name="T18" fmla="*/ 52 w 54"/>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54" y="27"/>
                    </a:moveTo>
                    <a:cubicBezTo>
                      <a:pt x="54" y="12"/>
                      <a:pt x="42" y="0"/>
                      <a:pt x="27" y="0"/>
                    </a:cubicBezTo>
                    <a:cubicBezTo>
                      <a:pt x="12" y="0"/>
                      <a:pt x="0" y="12"/>
                      <a:pt x="0" y="27"/>
                    </a:cubicBezTo>
                    <a:cubicBezTo>
                      <a:pt x="0" y="42"/>
                      <a:pt x="12" y="54"/>
                      <a:pt x="27" y="54"/>
                    </a:cubicBezTo>
                    <a:cubicBezTo>
                      <a:pt x="42" y="54"/>
                      <a:pt x="54" y="42"/>
                      <a:pt x="54" y="27"/>
                    </a:cubicBezTo>
                    <a:close/>
                    <a:moveTo>
                      <a:pt x="52" y="27"/>
                    </a:moveTo>
                    <a:cubicBezTo>
                      <a:pt x="52" y="41"/>
                      <a:pt x="41" y="52"/>
                      <a:pt x="27" y="52"/>
                    </a:cubicBezTo>
                    <a:cubicBezTo>
                      <a:pt x="13" y="52"/>
                      <a:pt x="2" y="41"/>
                      <a:pt x="2" y="27"/>
                    </a:cubicBezTo>
                    <a:cubicBezTo>
                      <a:pt x="2" y="13"/>
                      <a:pt x="13" y="2"/>
                      <a:pt x="27" y="2"/>
                    </a:cubicBezTo>
                    <a:cubicBezTo>
                      <a:pt x="41" y="2"/>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5" name="Freeform 487">
                <a:extLst>
                  <a:ext uri="{FF2B5EF4-FFF2-40B4-BE49-F238E27FC236}">
                    <a16:creationId xmlns:a16="http://schemas.microsoft.com/office/drawing/2014/main" id="{C39B3C3A-3C72-2ACB-B737-DAA710692903}"/>
                  </a:ext>
                </a:extLst>
              </p:cNvPr>
              <p:cNvSpPr>
                <a:spLocks noEditPoints="1"/>
              </p:cNvSpPr>
              <p:nvPr/>
            </p:nvSpPr>
            <p:spPr bwMode="auto">
              <a:xfrm>
                <a:off x="3213" y="3501"/>
                <a:ext cx="290" cy="291"/>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50 w 52"/>
                  <a:gd name="T11" fmla="*/ 26 h 52"/>
                  <a:gd name="T12" fmla="*/ 26 w 52"/>
                  <a:gd name="T13" fmla="*/ 50 h 52"/>
                  <a:gd name="T14" fmla="*/ 1 w 52"/>
                  <a:gd name="T15" fmla="*/ 26 h 52"/>
                  <a:gd name="T16" fmla="*/ 26 w 52"/>
                  <a:gd name="T17" fmla="*/ 1 h 52"/>
                  <a:gd name="T18" fmla="*/ 50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1" y="0"/>
                      <a:pt x="0" y="11"/>
                      <a:pt x="0" y="26"/>
                    </a:cubicBezTo>
                    <a:cubicBezTo>
                      <a:pt x="0" y="40"/>
                      <a:pt x="11" y="52"/>
                      <a:pt x="26" y="52"/>
                    </a:cubicBezTo>
                    <a:cubicBezTo>
                      <a:pt x="40" y="52"/>
                      <a:pt x="52" y="40"/>
                      <a:pt x="52" y="26"/>
                    </a:cubicBezTo>
                    <a:close/>
                    <a:moveTo>
                      <a:pt x="50" y="26"/>
                    </a:moveTo>
                    <a:cubicBezTo>
                      <a:pt x="50" y="39"/>
                      <a:pt x="39" y="50"/>
                      <a:pt x="26" y="50"/>
                    </a:cubicBezTo>
                    <a:cubicBezTo>
                      <a:pt x="12" y="50"/>
                      <a:pt x="1" y="39"/>
                      <a:pt x="1" y="26"/>
                    </a:cubicBezTo>
                    <a:cubicBezTo>
                      <a:pt x="1" y="12"/>
                      <a:pt x="12" y="1"/>
                      <a:pt x="26" y="1"/>
                    </a:cubicBezTo>
                    <a:cubicBezTo>
                      <a:pt x="39" y="1"/>
                      <a:pt x="50" y="12"/>
                      <a:pt x="50" y="26"/>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6" name="Freeform 488">
                <a:extLst>
                  <a:ext uri="{FF2B5EF4-FFF2-40B4-BE49-F238E27FC236}">
                    <a16:creationId xmlns:a16="http://schemas.microsoft.com/office/drawing/2014/main" id="{3548E36C-487D-34FC-6D15-15E1450E7AA3}"/>
                  </a:ext>
                </a:extLst>
              </p:cNvPr>
              <p:cNvSpPr>
                <a:spLocks noEditPoints="1"/>
              </p:cNvSpPr>
              <p:nvPr/>
            </p:nvSpPr>
            <p:spPr bwMode="auto">
              <a:xfrm>
                <a:off x="3218" y="3507"/>
                <a:ext cx="280" cy="279"/>
              </a:xfrm>
              <a:custGeom>
                <a:avLst/>
                <a:gdLst>
                  <a:gd name="T0" fmla="*/ 50 w 50"/>
                  <a:gd name="T1" fmla="*/ 25 h 50"/>
                  <a:gd name="T2" fmla="*/ 25 w 50"/>
                  <a:gd name="T3" fmla="*/ 0 h 50"/>
                  <a:gd name="T4" fmla="*/ 0 w 50"/>
                  <a:gd name="T5" fmla="*/ 25 h 50"/>
                  <a:gd name="T6" fmla="*/ 25 w 50"/>
                  <a:gd name="T7" fmla="*/ 50 h 50"/>
                  <a:gd name="T8" fmla="*/ 50 w 50"/>
                  <a:gd name="T9" fmla="*/ 25 h 50"/>
                  <a:gd name="T10" fmla="*/ 48 w 50"/>
                  <a:gd name="T11" fmla="*/ 25 h 50"/>
                  <a:gd name="T12" fmla="*/ 25 w 50"/>
                  <a:gd name="T13" fmla="*/ 48 h 50"/>
                  <a:gd name="T14" fmla="*/ 1 w 50"/>
                  <a:gd name="T15" fmla="*/ 25 h 50"/>
                  <a:gd name="T16" fmla="*/ 25 w 50"/>
                  <a:gd name="T17" fmla="*/ 1 h 50"/>
                  <a:gd name="T18" fmla="*/ 48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50" y="25"/>
                    </a:moveTo>
                    <a:cubicBezTo>
                      <a:pt x="50" y="11"/>
                      <a:pt x="39" y="0"/>
                      <a:pt x="25" y="0"/>
                    </a:cubicBezTo>
                    <a:cubicBezTo>
                      <a:pt x="11" y="0"/>
                      <a:pt x="0" y="11"/>
                      <a:pt x="0" y="25"/>
                    </a:cubicBezTo>
                    <a:cubicBezTo>
                      <a:pt x="0" y="39"/>
                      <a:pt x="11" y="50"/>
                      <a:pt x="25" y="50"/>
                    </a:cubicBezTo>
                    <a:cubicBezTo>
                      <a:pt x="39" y="50"/>
                      <a:pt x="50" y="39"/>
                      <a:pt x="50" y="25"/>
                    </a:cubicBezTo>
                    <a:close/>
                    <a:moveTo>
                      <a:pt x="48" y="25"/>
                    </a:moveTo>
                    <a:cubicBezTo>
                      <a:pt x="48" y="38"/>
                      <a:pt x="38" y="48"/>
                      <a:pt x="25" y="48"/>
                    </a:cubicBezTo>
                    <a:cubicBezTo>
                      <a:pt x="12" y="48"/>
                      <a:pt x="1" y="38"/>
                      <a:pt x="1" y="25"/>
                    </a:cubicBezTo>
                    <a:cubicBezTo>
                      <a:pt x="1" y="12"/>
                      <a:pt x="12" y="1"/>
                      <a:pt x="25" y="1"/>
                    </a:cubicBezTo>
                    <a:cubicBezTo>
                      <a:pt x="38" y="1"/>
                      <a:pt x="48" y="12"/>
                      <a:pt x="48" y="25"/>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7" name="Freeform 489">
                <a:extLst>
                  <a:ext uri="{FF2B5EF4-FFF2-40B4-BE49-F238E27FC236}">
                    <a16:creationId xmlns:a16="http://schemas.microsoft.com/office/drawing/2014/main" id="{B2B8185A-F7B6-DA49-D9F8-9A3F88A95395}"/>
                  </a:ext>
                </a:extLst>
              </p:cNvPr>
              <p:cNvSpPr>
                <a:spLocks noEditPoints="1"/>
              </p:cNvSpPr>
              <p:nvPr/>
            </p:nvSpPr>
            <p:spPr bwMode="auto">
              <a:xfrm>
                <a:off x="3218" y="3507"/>
                <a:ext cx="274" cy="274"/>
              </a:xfrm>
              <a:custGeom>
                <a:avLst/>
                <a:gdLst>
                  <a:gd name="T0" fmla="*/ 49 w 49"/>
                  <a:gd name="T1" fmla="*/ 25 h 49"/>
                  <a:gd name="T2" fmla="*/ 25 w 49"/>
                  <a:gd name="T3" fmla="*/ 0 h 49"/>
                  <a:gd name="T4" fmla="*/ 0 w 49"/>
                  <a:gd name="T5" fmla="*/ 25 h 49"/>
                  <a:gd name="T6" fmla="*/ 25 w 49"/>
                  <a:gd name="T7" fmla="*/ 49 h 49"/>
                  <a:gd name="T8" fmla="*/ 49 w 49"/>
                  <a:gd name="T9" fmla="*/ 25 h 49"/>
                  <a:gd name="T10" fmla="*/ 48 w 49"/>
                  <a:gd name="T11" fmla="*/ 25 h 49"/>
                  <a:gd name="T12" fmla="*/ 25 w 49"/>
                  <a:gd name="T13" fmla="*/ 48 h 49"/>
                  <a:gd name="T14" fmla="*/ 2 w 49"/>
                  <a:gd name="T15" fmla="*/ 25 h 49"/>
                  <a:gd name="T16" fmla="*/ 25 w 49"/>
                  <a:gd name="T17" fmla="*/ 2 h 49"/>
                  <a:gd name="T18" fmla="*/ 48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5" y="0"/>
                    </a:cubicBezTo>
                    <a:cubicBezTo>
                      <a:pt x="11" y="0"/>
                      <a:pt x="0" y="11"/>
                      <a:pt x="0" y="25"/>
                    </a:cubicBezTo>
                    <a:cubicBezTo>
                      <a:pt x="0" y="38"/>
                      <a:pt x="11" y="49"/>
                      <a:pt x="25" y="49"/>
                    </a:cubicBezTo>
                    <a:cubicBezTo>
                      <a:pt x="38" y="49"/>
                      <a:pt x="49" y="38"/>
                      <a:pt x="49" y="25"/>
                    </a:cubicBezTo>
                    <a:close/>
                    <a:moveTo>
                      <a:pt x="48" y="25"/>
                    </a:moveTo>
                    <a:cubicBezTo>
                      <a:pt x="48" y="37"/>
                      <a:pt x="37" y="48"/>
                      <a:pt x="25" y="48"/>
                    </a:cubicBezTo>
                    <a:cubicBezTo>
                      <a:pt x="12" y="48"/>
                      <a:pt x="2" y="37"/>
                      <a:pt x="2" y="25"/>
                    </a:cubicBezTo>
                    <a:cubicBezTo>
                      <a:pt x="2" y="12"/>
                      <a:pt x="12" y="2"/>
                      <a:pt x="25" y="2"/>
                    </a:cubicBezTo>
                    <a:cubicBezTo>
                      <a:pt x="37" y="2"/>
                      <a:pt x="48" y="12"/>
                      <a:pt x="48"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8" name="Freeform 490">
                <a:extLst>
                  <a:ext uri="{FF2B5EF4-FFF2-40B4-BE49-F238E27FC236}">
                    <a16:creationId xmlns:a16="http://schemas.microsoft.com/office/drawing/2014/main" id="{090BD27E-37B6-6BA4-61EC-1B5DB2FB3B94}"/>
                  </a:ext>
                </a:extLst>
              </p:cNvPr>
              <p:cNvSpPr>
                <a:spLocks noEditPoints="1"/>
              </p:cNvSpPr>
              <p:nvPr/>
            </p:nvSpPr>
            <p:spPr bwMode="auto">
              <a:xfrm>
                <a:off x="3224" y="3512"/>
                <a:ext cx="263" cy="263"/>
              </a:xfrm>
              <a:custGeom>
                <a:avLst/>
                <a:gdLst>
                  <a:gd name="T0" fmla="*/ 47 w 47"/>
                  <a:gd name="T1" fmla="*/ 24 h 47"/>
                  <a:gd name="T2" fmla="*/ 24 w 47"/>
                  <a:gd name="T3" fmla="*/ 0 h 47"/>
                  <a:gd name="T4" fmla="*/ 0 w 47"/>
                  <a:gd name="T5" fmla="*/ 24 h 47"/>
                  <a:gd name="T6" fmla="*/ 24 w 47"/>
                  <a:gd name="T7" fmla="*/ 47 h 47"/>
                  <a:gd name="T8" fmla="*/ 47 w 47"/>
                  <a:gd name="T9" fmla="*/ 24 h 47"/>
                  <a:gd name="T10" fmla="*/ 46 w 47"/>
                  <a:gd name="T11" fmla="*/ 24 h 47"/>
                  <a:gd name="T12" fmla="*/ 24 w 47"/>
                  <a:gd name="T13" fmla="*/ 46 h 47"/>
                  <a:gd name="T14" fmla="*/ 2 w 47"/>
                  <a:gd name="T15" fmla="*/ 24 h 47"/>
                  <a:gd name="T16" fmla="*/ 24 w 47"/>
                  <a:gd name="T17" fmla="*/ 2 h 47"/>
                  <a:gd name="T18" fmla="*/ 46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1"/>
                      <a:pt x="37" y="0"/>
                      <a:pt x="24" y="0"/>
                    </a:cubicBezTo>
                    <a:cubicBezTo>
                      <a:pt x="11" y="0"/>
                      <a:pt x="0" y="11"/>
                      <a:pt x="0" y="24"/>
                    </a:cubicBezTo>
                    <a:cubicBezTo>
                      <a:pt x="0" y="37"/>
                      <a:pt x="11" y="47"/>
                      <a:pt x="24" y="47"/>
                    </a:cubicBezTo>
                    <a:cubicBezTo>
                      <a:pt x="37" y="47"/>
                      <a:pt x="47" y="37"/>
                      <a:pt x="47" y="24"/>
                    </a:cubicBezTo>
                    <a:close/>
                    <a:moveTo>
                      <a:pt x="46" y="24"/>
                    </a:moveTo>
                    <a:cubicBezTo>
                      <a:pt x="46" y="36"/>
                      <a:pt x="36" y="46"/>
                      <a:pt x="24" y="46"/>
                    </a:cubicBezTo>
                    <a:cubicBezTo>
                      <a:pt x="12" y="46"/>
                      <a:pt x="2" y="36"/>
                      <a:pt x="2" y="24"/>
                    </a:cubicBezTo>
                    <a:cubicBezTo>
                      <a:pt x="2" y="12"/>
                      <a:pt x="12" y="2"/>
                      <a:pt x="24" y="2"/>
                    </a:cubicBezTo>
                    <a:cubicBezTo>
                      <a:pt x="36" y="2"/>
                      <a:pt x="46" y="12"/>
                      <a:pt x="46"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09" name="Freeform 491">
                <a:extLst>
                  <a:ext uri="{FF2B5EF4-FFF2-40B4-BE49-F238E27FC236}">
                    <a16:creationId xmlns:a16="http://schemas.microsoft.com/office/drawing/2014/main" id="{A2926444-573F-00F5-0A9F-1A5BB5E644A3}"/>
                  </a:ext>
                </a:extLst>
              </p:cNvPr>
              <p:cNvSpPr>
                <a:spLocks noEditPoints="1"/>
              </p:cNvSpPr>
              <p:nvPr/>
            </p:nvSpPr>
            <p:spPr bwMode="auto">
              <a:xfrm>
                <a:off x="3229" y="3518"/>
                <a:ext cx="258" cy="257"/>
              </a:xfrm>
              <a:custGeom>
                <a:avLst/>
                <a:gdLst>
                  <a:gd name="T0" fmla="*/ 46 w 46"/>
                  <a:gd name="T1" fmla="*/ 23 h 46"/>
                  <a:gd name="T2" fmla="*/ 23 w 46"/>
                  <a:gd name="T3" fmla="*/ 0 h 46"/>
                  <a:gd name="T4" fmla="*/ 0 w 46"/>
                  <a:gd name="T5" fmla="*/ 23 h 46"/>
                  <a:gd name="T6" fmla="*/ 23 w 46"/>
                  <a:gd name="T7" fmla="*/ 46 h 46"/>
                  <a:gd name="T8" fmla="*/ 46 w 46"/>
                  <a:gd name="T9" fmla="*/ 23 h 46"/>
                  <a:gd name="T10" fmla="*/ 44 w 46"/>
                  <a:gd name="T11" fmla="*/ 23 h 46"/>
                  <a:gd name="T12" fmla="*/ 23 w 46"/>
                  <a:gd name="T13" fmla="*/ 44 h 46"/>
                  <a:gd name="T14" fmla="*/ 1 w 46"/>
                  <a:gd name="T15" fmla="*/ 23 h 46"/>
                  <a:gd name="T16" fmla="*/ 23 w 46"/>
                  <a:gd name="T17" fmla="*/ 2 h 46"/>
                  <a:gd name="T18" fmla="*/ 44 w 4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46" y="23"/>
                    </a:moveTo>
                    <a:cubicBezTo>
                      <a:pt x="46" y="10"/>
                      <a:pt x="35" y="0"/>
                      <a:pt x="23" y="0"/>
                    </a:cubicBezTo>
                    <a:cubicBezTo>
                      <a:pt x="10" y="0"/>
                      <a:pt x="0" y="10"/>
                      <a:pt x="0" y="23"/>
                    </a:cubicBezTo>
                    <a:cubicBezTo>
                      <a:pt x="0" y="35"/>
                      <a:pt x="10" y="46"/>
                      <a:pt x="23" y="46"/>
                    </a:cubicBezTo>
                    <a:cubicBezTo>
                      <a:pt x="35" y="46"/>
                      <a:pt x="46" y="35"/>
                      <a:pt x="46" y="23"/>
                    </a:cubicBezTo>
                    <a:close/>
                    <a:moveTo>
                      <a:pt x="44" y="23"/>
                    </a:moveTo>
                    <a:cubicBezTo>
                      <a:pt x="44" y="35"/>
                      <a:pt x="35" y="44"/>
                      <a:pt x="23" y="44"/>
                    </a:cubicBezTo>
                    <a:cubicBezTo>
                      <a:pt x="11" y="44"/>
                      <a:pt x="1" y="35"/>
                      <a:pt x="1" y="23"/>
                    </a:cubicBezTo>
                    <a:cubicBezTo>
                      <a:pt x="1" y="11"/>
                      <a:pt x="11" y="2"/>
                      <a:pt x="23" y="2"/>
                    </a:cubicBezTo>
                    <a:cubicBezTo>
                      <a:pt x="35" y="2"/>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0" name="Freeform 492">
                <a:extLst>
                  <a:ext uri="{FF2B5EF4-FFF2-40B4-BE49-F238E27FC236}">
                    <a16:creationId xmlns:a16="http://schemas.microsoft.com/office/drawing/2014/main" id="{3F7D5396-8B45-71B3-5CFA-FD4B35213E39}"/>
                  </a:ext>
                </a:extLst>
              </p:cNvPr>
              <p:cNvSpPr>
                <a:spLocks noEditPoints="1"/>
              </p:cNvSpPr>
              <p:nvPr/>
            </p:nvSpPr>
            <p:spPr bwMode="auto">
              <a:xfrm>
                <a:off x="3235" y="3523"/>
                <a:ext cx="246" cy="246"/>
              </a:xfrm>
              <a:custGeom>
                <a:avLst/>
                <a:gdLst>
                  <a:gd name="T0" fmla="*/ 44 w 44"/>
                  <a:gd name="T1" fmla="*/ 22 h 44"/>
                  <a:gd name="T2" fmla="*/ 22 w 44"/>
                  <a:gd name="T3" fmla="*/ 0 h 44"/>
                  <a:gd name="T4" fmla="*/ 0 w 44"/>
                  <a:gd name="T5" fmla="*/ 22 h 44"/>
                  <a:gd name="T6" fmla="*/ 22 w 44"/>
                  <a:gd name="T7" fmla="*/ 44 h 44"/>
                  <a:gd name="T8" fmla="*/ 44 w 44"/>
                  <a:gd name="T9" fmla="*/ 22 h 44"/>
                  <a:gd name="T10" fmla="*/ 42 w 44"/>
                  <a:gd name="T11" fmla="*/ 22 h 44"/>
                  <a:gd name="T12" fmla="*/ 22 w 44"/>
                  <a:gd name="T13" fmla="*/ 42 h 44"/>
                  <a:gd name="T14" fmla="*/ 1 w 44"/>
                  <a:gd name="T15" fmla="*/ 22 h 44"/>
                  <a:gd name="T16" fmla="*/ 22 w 44"/>
                  <a:gd name="T17" fmla="*/ 1 h 44"/>
                  <a:gd name="T18" fmla="*/ 42 w 44"/>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44" y="22"/>
                    </a:moveTo>
                    <a:cubicBezTo>
                      <a:pt x="44" y="10"/>
                      <a:pt x="34" y="0"/>
                      <a:pt x="22" y="0"/>
                    </a:cubicBezTo>
                    <a:cubicBezTo>
                      <a:pt x="10" y="0"/>
                      <a:pt x="0" y="10"/>
                      <a:pt x="0" y="22"/>
                    </a:cubicBezTo>
                    <a:cubicBezTo>
                      <a:pt x="0" y="34"/>
                      <a:pt x="10" y="44"/>
                      <a:pt x="22" y="44"/>
                    </a:cubicBezTo>
                    <a:cubicBezTo>
                      <a:pt x="34" y="44"/>
                      <a:pt x="44" y="34"/>
                      <a:pt x="44" y="22"/>
                    </a:cubicBezTo>
                    <a:close/>
                    <a:moveTo>
                      <a:pt x="42" y="22"/>
                    </a:moveTo>
                    <a:cubicBezTo>
                      <a:pt x="42" y="33"/>
                      <a:pt x="33" y="42"/>
                      <a:pt x="22" y="42"/>
                    </a:cubicBezTo>
                    <a:cubicBezTo>
                      <a:pt x="10" y="42"/>
                      <a:pt x="1" y="33"/>
                      <a:pt x="1" y="22"/>
                    </a:cubicBezTo>
                    <a:cubicBezTo>
                      <a:pt x="1" y="11"/>
                      <a:pt x="10" y="1"/>
                      <a:pt x="22" y="1"/>
                    </a:cubicBezTo>
                    <a:cubicBezTo>
                      <a:pt x="33" y="1"/>
                      <a:pt x="42" y="11"/>
                      <a:pt x="42" y="22"/>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1" name="Freeform 493">
                <a:extLst>
                  <a:ext uri="{FF2B5EF4-FFF2-40B4-BE49-F238E27FC236}">
                    <a16:creationId xmlns:a16="http://schemas.microsoft.com/office/drawing/2014/main" id="{1C2AF6F2-3885-BD10-888B-6257D0EF8391}"/>
                  </a:ext>
                </a:extLst>
              </p:cNvPr>
              <p:cNvSpPr>
                <a:spLocks noEditPoints="1"/>
              </p:cNvSpPr>
              <p:nvPr/>
            </p:nvSpPr>
            <p:spPr bwMode="auto">
              <a:xfrm>
                <a:off x="3235" y="3529"/>
                <a:ext cx="241" cy="235"/>
              </a:xfrm>
              <a:custGeom>
                <a:avLst/>
                <a:gdLst>
                  <a:gd name="T0" fmla="*/ 43 w 43"/>
                  <a:gd name="T1" fmla="*/ 21 h 42"/>
                  <a:gd name="T2" fmla="*/ 22 w 43"/>
                  <a:gd name="T3" fmla="*/ 0 h 42"/>
                  <a:gd name="T4" fmla="*/ 0 w 43"/>
                  <a:gd name="T5" fmla="*/ 21 h 42"/>
                  <a:gd name="T6" fmla="*/ 22 w 43"/>
                  <a:gd name="T7" fmla="*/ 42 h 42"/>
                  <a:gd name="T8" fmla="*/ 43 w 43"/>
                  <a:gd name="T9" fmla="*/ 21 h 42"/>
                  <a:gd name="T10" fmla="*/ 41 w 43"/>
                  <a:gd name="T11" fmla="*/ 21 h 42"/>
                  <a:gd name="T12" fmla="*/ 22 w 43"/>
                  <a:gd name="T13" fmla="*/ 41 h 42"/>
                  <a:gd name="T14" fmla="*/ 2 w 43"/>
                  <a:gd name="T15" fmla="*/ 21 h 42"/>
                  <a:gd name="T16" fmla="*/ 22 w 43"/>
                  <a:gd name="T17" fmla="*/ 1 h 42"/>
                  <a:gd name="T18" fmla="*/ 41 w 4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43" y="21"/>
                    </a:moveTo>
                    <a:cubicBezTo>
                      <a:pt x="43" y="9"/>
                      <a:pt x="34" y="0"/>
                      <a:pt x="22" y="0"/>
                    </a:cubicBezTo>
                    <a:cubicBezTo>
                      <a:pt x="10" y="0"/>
                      <a:pt x="0" y="9"/>
                      <a:pt x="0" y="21"/>
                    </a:cubicBezTo>
                    <a:cubicBezTo>
                      <a:pt x="0" y="33"/>
                      <a:pt x="10" y="42"/>
                      <a:pt x="22" y="42"/>
                    </a:cubicBezTo>
                    <a:cubicBezTo>
                      <a:pt x="34" y="42"/>
                      <a:pt x="43" y="33"/>
                      <a:pt x="43" y="21"/>
                    </a:cubicBezTo>
                    <a:close/>
                    <a:moveTo>
                      <a:pt x="41" y="21"/>
                    </a:moveTo>
                    <a:cubicBezTo>
                      <a:pt x="41" y="32"/>
                      <a:pt x="33" y="41"/>
                      <a:pt x="22" y="41"/>
                    </a:cubicBezTo>
                    <a:cubicBezTo>
                      <a:pt x="11" y="41"/>
                      <a:pt x="2" y="32"/>
                      <a:pt x="2" y="21"/>
                    </a:cubicBezTo>
                    <a:cubicBezTo>
                      <a:pt x="2" y="10"/>
                      <a:pt x="11" y="1"/>
                      <a:pt x="22" y="1"/>
                    </a:cubicBezTo>
                    <a:cubicBezTo>
                      <a:pt x="33" y="1"/>
                      <a:pt x="41" y="10"/>
                      <a:pt x="41" y="21"/>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2" name="Freeform 494">
                <a:extLst>
                  <a:ext uri="{FF2B5EF4-FFF2-40B4-BE49-F238E27FC236}">
                    <a16:creationId xmlns:a16="http://schemas.microsoft.com/office/drawing/2014/main" id="{BF1A8952-9EE5-2E6D-46E9-354480909DBA}"/>
                  </a:ext>
                </a:extLst>
              </p:cNvPr>
              <p:cNvSpPr>
                <a:spLocks noEditPoints="1"/>
              </p:cNvSpPr>
              <p:nvPr/>
            </p:nvSpPr>
            <p:spPr bwMode="auto">
              <a:xfrm>
                <a:off x="3241" y="3529"/>
                <a:ext cx="229" cy="22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40 w 41"/>
                  <a:gd name="T11" fmla="*/ 21 h 41"/>
                  <a:gd name="T12" fmla="*/ 21 w 41"/>
                  <a:gd name="T13" fmla="*/ 40 h 41"/>
                  <a:gd name="T14" fmla="*/ 2 w 41"/>
                  <a:gd name="T15" fmla="*/ 21 h 41"/>
                  <a:gd name="T16" fmla="*/ 21 w 41"/>
                  <a:gd name="T17" fmla="*/ 2 h 41"/>
                  <a:gd name="T18" fmla="*/ 40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10"/>
                      <a:pt x="32" y="0"/>
                      <a:pt x="21" y="0"/>
                    </a:cubicBezTo>
                    <a:cubicBezTo>
                      <a:pt x="9" y="0"/>
                      <a:pt x="0" y="10"/>
                      <a:pt x="0" y="21"/>
                    </a:cubicBezTo>
                    <a:cubicBezTo>
                      <a:pt x="0" y="32"/>
                      <a:pt x="9" y="41"/>
                      <a:pt x="21" y="41"/>
                    </a:cubicBezTo>
                    <a:cubicBezTo>
                      <a:pt x="32" y="41"/>
                      <a:pt x="41" y="32"/>
                      <a:pt x="41" y="21"/>
                    </a:cubicBezTo>
                    <a:close/>
                    <a:moveTo>
                      <a:pt x="40" y="21"/>
                    </a:moveTo>
                    <a:cubicBezTo>
                      <a:pt x="40" y="31"/>
                      <a:pt x="31" y="40"/>
                      <a:pt x="21" y="40"/>
                    </a:cubicBezTo>
                    <a:cubicBezTo>
                      <a:pt x="10" y="40"/>
                      <a:pt x="2" y="31"/>
                      <a:pt x="2" y="21"/>
                    </a:cubicBezTo>
                    <a:cubicBezTo>
                      <a:pt x="2" y="10"/>
                      <a:pt x="10" y="2"/>
                      <a:pt x="21" y="2"/>
                    </a:cubicBezTo>
                    <a:cubicBezTo>
                      <a:pt x="31" y="2"/>
                      <a:pt x="40" y="10"/>
                      <a:pt x="40"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3" name="Freeform 495">
                <a:extLst>
                  <a:ext uri="{FF2B5EF4-FFF2-40B4-BE49-F238E27FC236}">
                    <a16:creationId xmlns:a16="http://schemas.microsoft.com/office/drawing/2014/main" id="{13A184BE-5F3D-B97F-7982-DD675578655B}"/>
                  </a:ext>
                </a:extLst>
              </p:cNvPr>
              <p:cNvSpPr>
                <a:spLocks noEditPoints="1"/>
              </p:cNvSpPr>
              <p:nvPr/>
            </p:nvSpPr>
            <p:spPr bwMode="auto">
              <a:xfrm>
                <a:off x="3246" y="3535"/>
                <a:ext cx="218" cy="223"/>
              </a:xfrm>
              <a:custGeom>
                <a:avLst/>
                <a:gdLst>
                  <a:gd name="T0" fmla="*/ 39 w 39"/>
                  <a:gd name="T1" fmla="*/ 20 h 40"/>
                  <a:gd name="T2" fmla="*/ 20 w 39"/>
                  <a:gd name="T3" fmla="*/ 0 h 40"/>
                  <a:gd name="T4" fmla="*/ 0 w 39"/>
                  <a:gd name="T5" fmla="*/ 20 h 40"/>
                  <a:gd name="T6" fmla="*/ 20 w 39"/>
                  <a:gd name="T7" fmla="*/ 40 h 40"/>
                  <a:gd name="T8" fmla="*/ 39 w 39"/>
                  <a:gd name="T9" fmla="*/ 20 h 40"/>
                  <a:gd name="T10" fmla="*/ 38 w 39"/>
                  <a:gd name="T11" fmla="*/ 20 h 40"/>
                  <a:gd name="T12" fmla="*/ 20 w 39"/>
                  <a:gd name="T13" fmla="*/ 38 h 40"/>
                  <a:gd name="T14" fmla="*/ 2 w 39"/>
                  <a:gd name="T15" fmla="*/ 20 h 40"/>
                  <a:gd name="T16" fmla="*/ 20 w 39"/>
                  <a:gd name="T17" fmla="*/ 2 h 40"/>
                  <a:gd name="T18" fmla="*/ 38 w 39"/>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9" y="20"/>
                    </a:moveTo>
                    <a:cubicBezTo>
                      <a:pt x="39" y="9"/>
                      <a:pt x="31" y="0"/>
                      <a:pt x="20" y="0"/>
                    </a:cubicBezTo>
                    <a:cubicBezTo>
                      <a:pt x="9" y="0"/>
                      <a:pt x="0" y="9"/>
                      <a:pt x="0" y="20"/>
                    </a:cubicBezTo>
                    <a:cubicBezTo>
                      <a:pt x="0" y="31"/>
                      <a:pt x="9" y="40"/>
                      <a:pt x="20" y="40"/>
                    </a:cubicBezTo>
                    <a:cubicBezTo>
                      <a:pt x="31" y="40"/>
                      <a:pt x="39" y="31"/>
                      <a:pt x="39" y="20"/>
                    </a:cubicBezTo>
                    <a:close/>
                    <a:moveTo>
                      <a:pt x="38" y="20"/>
                    </a:moveTo>
                    <a:cubicBezTo>
                      <a:pt x="38" y="30"/>
                      <a:pt x="30" y="38"/>
                      <a:pt x="20" y="38"/>
                    </a:cubicBezTo>
                    <a:cubicBezTo>
                      <a:pt x="10" y="38"/>
                      <a:pt x="2" y="30"/>
                      <a:pt x="2" y="20"/>
                    </a:cubicBezTo>
                    <a:cubicBezTo>
                      <a:pt x="2" y="10"/>
                      <a:pt x="10" y="2"/>
                      <a:pt x="20" y="2"/>
                    </a:cubicBezTo>
                    <a:cubicBezTo>
                      <a:pt x="30" y="2"/>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4" name="Freeform 496">
                <a:extLst>
                  <a:ext uri="{FF2B5EF4-FFF2-40B4-BE49-F238E27FC236}">
                    <a16:creationId xmlns:a16="http://schemas.microsoft.com/office/drawing/2014/main" id="{060F3E38-BFF0-74CE-91E2-8A375A80AE8A}"/>
                  </a:ext>
                </a:extLst>
              </p:cNvPr>
              <p:cNvSpPr>
                <a:spLocks noEditPoints="1"/>
              </p:cNvSpPr>
              <p:nvPr/>
            </p:nvSpPr>
            <p:spPr bwMode="auto">
              <a:xfrm>
                <a:off x="3252" y="3540"/>
                <a:ext cx="212" cy="213"/>
              </a:xfrm>
              <a:custGeom>
                <a:avLst/>
                <a:gdLst>
                  <a:gd name="T0" fmla="*/ 38 w 38"/>
                  <a:gd name="T1" fmla="*/ 19 h 38"/>
                  <a:gd name="T2" fmla="*/ 19 w 38"/>
                  <a:gd name="T3" fmla="*/ 0 h 38"/>
                  <a:gd name="T4" fmla="*/ 0 w 38"/>
                  <a:gd name="T5" fmla="*/ 19 h 38"/>
                  <a:gd name="T6" fmla="*/ 19 w 38"/>
                  <a:gd name="T7" fmla="*/ 38 h 38"/>
                  <a:gd name="T8" fmla="*/ 38 w 38"/>
                  <a:gd name="T9" fmla="*/ 19 h 38"/>
                  <a:gd name="T10" fmla="*/ 36 w 38"/>
                  <a:gd name="T11" fmla="*/ 19 h 38"/>
                  <a:gd name="T12" fmla="*/ 19 w 38"/>
                  <a:gd name="T13" fmla="*/ 36 h 38"/>
                  <a:gd name="T14" fmla="*/ 1 w 38"/>
                  <a:gd name="T15" fmla="*/ 19 h 38"/>
                  <a:gd name="T16" fmla="*/ 19 w 38"/>
                  <a:gd name="T17" fmla="*/ 1 h 38"/>
                  <a:gd name="T18" fmla="*/ 36 w 38"/>
                  <a:gd name="T1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19"/>
                    </a:moveTo>
                    <a:cubicBezTo>
                      <a:pt x="38" y="8"/>
                      <a:pt x="29" y="0"/>
                      <a:pt x="19" y="0"/>
                    </a:cubicBezTo>
                    <a:cubicBezTo>
                      <a:pt x="8" y="0"/>
                      <a:pt x="0" y="8"/>
                      <a:pt x="0" y="19"/>
                    </a:cubicBezTo>
                    <a:cubicBezTo>
                      <a:pt x="0" y="29"/>
                      <a:pt x="8" y="38"/>
                      <a:pt x="19" y="38"/>
                    </a:cubicBezTo>
                    <a:cubicBezTo>
                      <a:pt x="29" y="38"/>
                      <a:pt x="38" y="29"/>
                      <a:pt x="38" y="19"/>
                    </a:cubicBezTo>
                    <a:close/>
                    <a:moveTo>
                      <a:pt x="36" y="19"/>
                    </a:moveTo>
                    <a:cubicBezTo>
                      <a:pt x="36" y="28"/>
                      <a:pt x="28" y="36"/>
                      <a:pt x="19" y="36"/>
                    </a:cubicBezTo>
                    <a:cubicBezTo>
                      <a:pt x="9" y="36"/>
                      <a:pt x="1" y="28"/>
                      <a:pt x="1" y="19"/>
                    </a:cubicBezTo>
                    <a:cubicBezTo>
                      <a:pt x="1" y="9"/>
                      <a:pt x="9" y="1"/>
                      <a:pt x="19" y="1"/>
                    </a:cubicBezTo>
                    <a:cubicBezTo>
                      <a:pt x="28" y="1"/>
                      <a:pt x="36" y="9"/>
                      <a:pt x="36"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5" name="Freeform 497">
                <a:extLst>
                  <a:ext uri="{FF2B5EF4-FFF2-40B4-BE49-F238E27FC236}">
                    <a16:creationId xmlns:a16="http://schemas.microsoft.com/office/drawing/2014/main" id="{C8A02481-B988-AF7D-2560-ADAC7E197DCB}"/>
                  </a:ext>
                </a:extLst>
              </p:cNvPr>
              <p:cNvSpPr>
                <a:spLocks noEditPoints="1"/>
              </p:cNvSpPr>
              <p:nvPr/>
            </p:nvSpPr>
            <p:spPr bwMode="auto">
              <a:xfrm>
                <a:off x="3257" y="3546"/>
                <a:ext cx="202" cy="201"/>
              </a:xfrm>
              <a:custGeom>
                <a:avLst/>
                <a:gdLst>
                  <a:gd name="T0" fmla="*/ 36 w 36"/>
                  <a:gd name="T1" fmla="*/ 18 h 36"/>
                  <a:gd name="T2" fmla="*/ 18 w 36"/>
                  <a:gd name="T3" fmla="*/ 0 h 36"/>
                  <a:gd name="T4" fmla="*/ 0 w 36"/>
                  <a:gd name="T5" fmla="*/ 18 h 36"/>
                  <a:gd name="T6" fmla="*/ 18 w 36"/>
                  <a:gd name="T7" fmla="*/ 36 h 36"/>
                  <a:gd name="T8" fmla="*/ 36 w 36"/>
                  <a:gd name="T9" fmla="*/ 18 h 36"/>
                  <a:gd name="T10" fmla="*/ 34 w 36"/>
                  <a:gd name="T11" fmla="*/ 18 h 36"/>
                  <a:gd name="T12" fmla="*/ 18 w 36"/>
                  <a:gd name="T13" fmla="*/ 34 h 36"/>
                  <a:gd name="T14" fmla="*/ 1 w 36"/>
                  <a:gd name="T15" fmla="*/ 18 h 36"/>
                  <a:gd name="T16" fmla="*/ 18 w 36"/>
                  <a:gd name="T17" fmla="*/ 1 h 36"/>
                  <a:gd name="T18" fmla="*/ 34 w 36"/>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36" y="18"/>
                    </a:moveTo>
                    <a:cubicBezTo>
                      <a:pt x="36" y="8"/>
                      <a:pt x="28" y="0"/>
                      <a:pt x="18" y="0"/>
                    </a:cubicBezTo>
                    <a:cubicBezTo>
                      <a:pt x="8" y="0"/>
                      <a:pt x="0" y="8"/>
                      <a:pt x="0" y="18"/>
                    </a:cubicBezTo>
                    <a:cubicBezTo>
                      <a:pt x="0" y="28"/>
                      <a:pt x="8" y="36"/>
                      <a:pt x="18" y="36"/>
                    </a:cubicBezTo>
                    <a:cubicBezTo>
                      <a:pt x="28" y="36"/>
                      <a:pt x="36" y="28"/>
                      <a:pt x="36" y="18"/>
                    </a:cubicBezTo>
                    <a:close/>
                    <a:moveTo>
                      <a:pt x="34" y="18"/>
                    </a:moveTo>
                    <a:cubicBezTo>
                      <a:pt x="34" y="27"/>
                      <a:pt x="27" y="34"/>
                      <a:pt x="18" y="34"/>
                    </a:cubicBezTo>
                    <a:cubicBezTo>
                      <a:pt x="9" y="34"/>
                      <a:pt x="1" y="27"/>
                      <a:pt x="1" y="18"/>
                    </a:cubicBezTo>
                    <a:cubicBezTo>
                      <a:pt x="1" y="9"/>
                      <a:pt x="9" y="1"/>
                      <a:pt x="18" y="1"/>
                    </a:cubicBezTo>
                    <a:cubicBezTo>
                      <a:pt x="27" y="1"/>
                      <a:pt x="34" y="9"/>
                      <a:pt x="34" y="18"/>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6" name="Freeform 498">
                <a:extLst>
                  <a:ext uri="{FF2B5EF4-FFF2-40B4-BE49-F238E27FC236}">
                    <a16:creationId xmlns:a16="http://schemas.microsoft.com/office/drawing/2014/main" id="{A2F6F1E0-7ACF-C6B9-13B9-067C8B61F502}"/>
                  </a:ext>
                </a:extLst>
              </p:cNvPr>
              <p:cNvSpPr>
                <a:spLocks noEditPoints="1"/>
              </p:cNvSpPr>
              <p:nvPr/>
            </p:nvSpPr>
            <p:spPr bwMode="auto">
              <a:xfrm>
                <a:off x="3257" y="3546"/>
                <a:ext cx="196" cy="195"/>
              </a:xfrm>
              <a:custGeom>
                <a:avLst/>
                <a:gdLst>
                  <a:gd name="T0" fmla="*/ 35 w 35"/>
                  <a:gd name="T1" fmla="*/ 18 h 35"/>
                  <a:gd name="T2" fmla="*/ 18 w 35"/>
                  <a:gd name="T3" fmla="*/ 0 h 35"/>
                  <a:gd name="T4" fmla="*/ 0 w 35"/>
                  <a:gd name="T5" fmla="*/ 18 h 35"/>
                  <a:gd name="T6" fmla="*/ 18 w 35"/>
                  <a:gd name="T7" fmla="*/ 35 h 35"/>
                  <a:gd name="T8" fmla="*/ 35 w 35"/>
                  <a:gd name="T9" fmla="*/ 18 h 35"/>
                  <a:gd name="T10" fmla="*/ 34 w 35"/>
                  <a:gd name="T11" fmla="*/ 18 h 35"/>
                  <a:gd name="T12" fmla="*/ 18 w 35"/>
                  <a:gd name="T13" fmla="*/ 34 h 35"/>
                  <a:gd name="T14" fmla="*/ 2 w 35"/>
                  <a:gd name="T15" fmla="*/ 18 h 35"/>
                  <a:gd name="T16" fmla="*/ 18 w 35"/>
                  <a:gd name="T17" fmla="*/ 2 h 35"/>
                  <a:gd name="T18" fmla="*/ 34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8" y="0"/>
                    </a:cubicBezTo>
                    <a:cubicBezTo>
                      <a:pt x="8" y="0"/>
                      <a:pt x="0" y="8"/>
                      <a:pt x="0" y="18"/>
                    </a:cubicBezTo>
                    <a:cubicBezTo>
                      <a:pt x="0" y="27"/>
                      <a:pt x="8" y="35"/>
                      <a:pt x="18" y="35"/>
                    </a:cubicBezTo>
                    <a:cubicBezTo>
                      <a:pt x="27" y="35"/>
                      <a:pt x="35" y="27"/>
                      <a:pt x="35" y="18"/>
                    </a:cubicBezTo>
                    <a:close/>
                    <a:moveTo>
                      <a:pt x="34" y="18"/>
                    </a:moveTo>
                    <a:cubicBezTo>
                      <a:pt x="34" y="27"/>
                      <a:pt x="26" y="34"/>
                      <a:pt x="18" y="34"/>
                    </a:cubicBezTo>
                    <a:cubicBezTo>
                      <a:pt x="9" y="34"/>
                      <a:pt x="2" y="27"/>
                      <a:pt x="2" y="18"/>
                    </a:cubicBezTo>
                    <a:cubicBezTo>
                      <a:pt x="2" y="9"/>
                      <a:pt x="9" y="2"/>
                      <a:pt x="18" y="2"/>
                    </a:cubicBezTo>
                    <a:cubicBezTo>
                      <a:pt x="26" y="2"/>
                      <a:pt x="34" y="9"/>
                      <a:pt x="34"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7" name="Freeform 499">
                <a:extLst>
                  <a:ext uri="{FF2B5EF4-FFF2-40B4-BE49-F238E27FC236}">
                    <a16:creationId xmlns:a16="http://schemas.microsoft.com/office/drawing/2014/main" id="{C581731F-65A1-4804-0480-AC156E2F560E}"/>
                  </a:ext>
                </a:extLst>
              </p:cNvPr>
              <p:cNvSpPr>
                <a:spLocks noEditPoints="1"/>
              </p:cNvSpPr>
              <p:nvPr/>
            </p:nvSpPr>
            <p:spPr bwMode="auto">
              <a:xfrm>
                <a:off x="3263" y="3551"/>
                <a:ext cx="185" cy="185"/>
              </a:xfrm>
              <a:custGeom>
                <a:avLst/>
                <a:gdLst>
                  <a:gd name="T0" fmla="*/ 33 w 33"/>
                  <a:gd name="T1" fmla="*/ 17 h 33"/>
                  <a:gd name="T2" fmla="*/ 17 w 33"/>
                  <a:gd name="T3" fmla="*/ 0 h 33"/>
                  <a:gd name="T4" fmla="*/ 0 w 33"/>
                  <a:gd name="T5" fmla="*/ 17 h 33"/>
                  <a:gd name="T6" fmla="*/ 17 w 33"/>
                  <a:gd name="T7" fmla="*/ 33 h 33"/>
                  <a:gd name="T8" fmla="*/ 33 w 33"/>
                  <a:gd name="T9" fmla="*/ 17 h 33"/>
                  <a:gd name="T10" fmla="*/ 32 w 33"/>
                  <a:gd name="T11" fmla="*/ 17 h 33"/>
                  <a:gd name="T12" fmla="*/ 17 w 33"/>
                  <a:gd name="T13" fmla="*/ 32 h 33"/>
                  <a:gd name="T14" fmla="*/ 2 w 33"/>
                  <a:gd name="T15" fmla="*/ 17 h 33"/>
                  <a:gd name="T16" fmla="*/ 17 w 33"/>
                  <a:gd name="T17" fmla="*/ 2 h 33"/>
                  <a:gd name="T18" fmla="*/ 32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8"/>
                      <a:pt x="26" y="0"/>
                      <a:pt x="17" y="0"/>
                    </a:cubicBezTo>
                    <a:cubicBezTo>
                      <a:pt x="8" y="0"/>
                      <a:pt x="0" y="8"/>
                      <a:pt x="0" y="17"/>
                    </a:cubicBezTo>
                    <a:cubicBezTo>
                      <a:pt x="0" y="26"/>
                      <a:pt x="8" y="33"/>
                      <a:pt x="17" y="33"/>
                    </a:cubicBezTo>
                    <a:cubicBezTo>
                      <a:pt x="26" y="33"/>
                      <a:pt x="33" y="26"/>
                      <a:pt x="33" y="17"/>
                    </a:cubicBezTo>
                    <a:close/>
                    <a:moveTo>
                      <a:pt x="32" y="17"/>
                    </a:moveTo>
                    <a:cubicBezTo>
                      <a:pt x="32" y="25"/>
                      <a:pt x="25" y="32"/>
                      <a:pt x="17" y="32"/>
                    </a:cubicBezTo>
                    <a:cubicBezTo>
                      <a:pt x="8" y="32"/>
                      <a:pt x="2" y="25"/>
                      <a:pt x="2" y="17"/>
                    </a:cubicBezTo>
                    <a:cubicBezTo>
                      <a:pt x="2" y="9"/>
                      <a:pt x="8" y="2"/>
                      <a:pt x="17" y="2"/>
                    </a:cubicBezTo>
                    <a:cubicBezTo>
                      <a:pt x="25" y="2"/>
                      <a:pt x="32" y="9"/>
                      <a:pt x="32"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8" name="Freeform 500">
                <a:extLst>
                  <a:ext uri="{FF2B5EF4-FFF2-40B4-BE49-F238E27FC236}">
                    <a16:creationId xmlns:a16="http://schemas.microsoft.com/office/drawing/2014/main" id="{425CB2C6-370B-932F-3803-EAAFA9176259}"/>
                  </a:ext>
                </a:extLst>
              </p:cNvPr>
              <p:cNvSpPr>
                <a:spLocks noEditPoints="1"/>
              </p:cNvSpPr>
              <p:nvPr/>
            </p:nvSpPr>
            <p:spPr bwMode="auto">
              <a:xfrm>
                <a:off x="3269" y="3557"/>
                <a:ext cx="179" cy="179"/>
              </a:xfrm>
              <a:custGeom>
                <a:avLst/>
                <a:gdLst>
                  <a:gd name="T0" fmla="*/ 32 w 32"/>
                  <a:gd name="T1" fmla="*/ 16 h 32"/>
                  <a:gd name="T2" fmla="*/ 16 w 32"/>
                  <a:gd name="T3" fmla="*/ 0 h 32"/>
                  <a:gd name="T4" fmla="*/ 0 w 32"/>
                  <a:gd name="T5" fmla="*/ 16 h 32"/>
                  <a:gd name="T6" fmla="*/ 16 w 32"/>
                  <a:gd name="T7" fmla="*/ 32 h 32"/>
                  <a:gd name="T8" fmla="*/ 32 w 32"/>
                  <a:gd name="T9" fmla="*/ 16 h 32"/>
                  <a:gd name="T10" fmla="*/ 30 w 32"/>
                  <a:gd name="T11" fmla="*/ 16 h 32"/>
                  <a:gd name="T12" fmla="*/ 16 w 32"/>
                  <a:gd name="T13" fmla="*/ 30 h 32"/>
                  <a:gd name="T14" fmla="*/ 2 w 32"/>
                  <a:gd name="T15" fmla="*/ 16 h 32"/>
                  <a:gd name="T16" fmla="*/ 16 w 32"/>
                  <a:gd name="T17" fmla="*/ 2 h 32"/>
                  <a:gd name="T18" fmla="*/ 30 w 32"/>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16"/>
                    </a:moveTo>
                    <a:cubicBezTo>
                      <a:pt x="32" y="7"/>
                      <a:pt x="24" y="0"/>
                      <a:pt x="16" y="0"/>
                    </a:cubicBezTo>
                    <a:cubicBezTo>
                      <a:pt x="7" y="0"/>
                      <a:pt x="0" y="7"/>
                      <a:pt x="0" y="16"/>
                    </a:cubicBezTo>
                    <a:cubicBezTo>
                      <a:pt x="0" y="25"/>
                      <a:pt x="7" y="32"/>
                      <a:pt x="16" y="32"/>
                    </a:cubicBezTo>
                    <a:cubicBezTo>
                      <a:pt x="24" y="32"/>
                      <a:pt x="32" y="25"/>
                      <a:pt x="32" y="16"/>
                    </a:cubicBezTo>
                    <a:close/>
                    <a:moveTo>
                      <a:pt x="30" y="16"/>
                    </a:moveTo>
                    <a:cubicBezTo>
                      <a:pt x="30" y="24"/>
                      <a:pt x="24" y="30"/>
                      <a:pt x="16" y="30"/>
                    </a:cubicBezTo>
                    <a:cubicBezTo>
                      <a:pt x="8" y="30"/>
                      <a:pt x="2" y="24"/>
                      <a:pt x="2" y="16"/>
                    </a:cubicBezTo>
                    <a:cubicBezTo>
                      <a:pt x="2" y="8"/>
                      <a:pt x="8" y="2"/>
                      <a:pt x="16" y="2"/>
                    </a:cubicBezTo>
                    <a:cubicBezTo>
                      <a:pt x="24" y="2"/>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19" name="Freeform 501">
                <a:extLst>
                  <a:ext uri="{FF2B5EF4-FFF2-40B4-BE49-F238E27FC236}">
                    <a16:creationId xmlns:a16="http://schemas.microsoft.com/office/drawing/2014/main" id="{3DCAA632-12D9-FC05-DC6B-628ECB8992C4}"/>
                  </a:ext>
                </a:extLst>
              </p:cNvPr>
              <p:cNvSpPr>
                <a:spLocks noEditPoints="1"/>
              </p:cNvSpPr>
              <p:nvPr/>
            </p:nvSpPr>
            <p:spPr bwMode="auto">
              <a:xfrm>
                <a:off x="3274" y="3563"/>
                <a:ext cx="168" cy="167"/>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8 w 30"/>
                  <a:gd name="T11" fmla="*/ 15 h 30"/>
                  <a:gd name="T12" fmla="*/ 15 w 30"/>
                  <a:gd name="T13" fmla="*/ 28 h 30"/>
                  <a:gd name="T14" fmla="*/ 1 w 30"/>
                  <a:gd name="T15" fmla="*/ 15 h 30"/>
                  <a:gd name="T16" fmla="*/ 15 w 30"/>
                  <a:gd name="T17" fmla="*/ 1 h 30"/>
                  <a:gd name="T18" fmla="*/ 28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7"/>
                      <a:pt x="23" y="0"/>
                      <a:pt x="15" y="0"/>
                    </a:cubicBezTo>
                    <a:cubicBezTo>
                      <a:pt x="6" y="0"/>
                      <a:pt x="0" y="7"/>
                      <a:pt x="0" y="15"/>
                    </a:cubicBezTo>
                    <a:cubicBezTo>
                      <a:pt x="0" y="23"/>
                      <a:pt x="6" y="30"/>
                      <a:pt x="15" y="30"/>
                    </a:cubicBezTo>
                    <a:cubicBezTo>
                      <a:pt x="23" y="30"/>
                      <a:pt x="30" y="23"/>
                      <a:pt x="30" y="15"/>
                    </a:cubicBezTo>
                    <a:close/>
                    <a:moveTo>
                      <a:pt x="28" y="15"/>
                    </a:moveTo>
                    <a:cubicBezTo>
                      <a:pt x="28" y="22"/>
                      <a:pt x="22" y="28"/>
                      <a:pt x="15" y="28"/>
                    </a:cubicBezTo>
                    <a:cubicBezTo>
                      <a:pt x="7" y="28"/>
                      <a:pt x="1" y="22"/>
                      <a:pt x="1" y="15"/>
                    </a:cubicBezTo>
                    <a:cubicBezTo>
                      <a:pt x="1" y="7"/>
                      <a:pt x="7" y="1"/>
                      <a:pt x="15" y="1"/>
                    </a:cubicBezTo>
                    <a:cubicBezTo>
                      <a:pt x="22" y="1"/>
                      <a:pt x="28" y="7"/>
                      <a:pt x="28"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0" name="Freeform 502">
                <a:extLst>
                  <a:ext uri="{FF2B5EF4-FFF2-40B4-BE49-F238E27FC236}">
                    <a16:creationId xmlns:a16="http://schemas.microsoft.com/office/drawing/2014/main" id="{6719C576-5117-6D88-199F-02B3066A4CCD}"/>
                  </a:ext>
                </a:extLst>
              </p:cNvPr>
              <p:cNvSpPr>
                <a:spLocks noEditPoints="1"/>
              </p:cNvSpPr>
              <p:nvPr/>
            </p:nvSpPr>
            <p:spPr bwMode="auto">
              <a:xfrm>
                <a:off x="3280" y="3568"/>
                <a:ext cx="156" cy="157"/>
              </a:xfrm>
              <a:custGeom>
                <a:avLst/>
                <a:gdLst>
                  <a:gd name="T0" fmla="*/ 28 w 28"/>
                  <a:gd name="T1" fmla="*/ 14 h 28"/>
                  <a:gd name="T2" fmla="*/ 14 w 28"/>
                  <a:gd name="T3" fmla="*/ 0 h 28"/>
                  <a:gd name="T4" fmla="*/ 0 w 28"/>
                  <a:gd name="T5" fmla="*/ 14 h 28"/>
                  <a:gd name="T6" fmla="*/ 14 w 28"/>
                  <a:gd name="T7" fmla="*/ 28 h 28"/>
                  <a:gd name="T8" fmla="*/ 28 w 28"/>
                  <a:gd name="T9" fmla="*/ 14 h 28"/>
                  <a:gd name="T10" fmla="*/ 26 w 28"/>
                  <a:gd name="T11" fmla="*/ 14 h 28"/>
                  <a:gd name="T12" fmla="*/ 14 w 28"/>
                  <a:gd name="T13" fmla="*/ 26 h 28"/>
                  <a:gd name="T14" fmla="*/ 1 w 28"/>
                  <a:gd name="T15" fmla="*/ 14 h 28"/>
                  <a:gd name="T16" fmla="*/ 14 w 28"/>
                  <a:gd name="T17" fmla="*/ 1 h 28"/>
                  <a:gd name="T18" fmla="*/ 26 w 28"/>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8" y="14"/>
                    </a:moveTo>
                    <a:cubicBezTo>
                      <a:pt x="28" y="6"/>
                      <a:pt x="22" y="0"/>
                      <a:pt x="14" y="0"/>
                    </a:cubicBezTo>
                    <a:cubicBezTo>
                      <a:pt x="6" y="0"/>
                      <a:pt x="0" y="6"/>
                      <a:pt x="0" y="14"/>
                    </a:cubicBezTo>
                    <a:cubicBezTo>
                      <a:pt x="0" y="22"/>
                      <a:pt x="6" y="28"/>
                      <a:pt x="14" y="28"/>
                    </a:cubicBezTo>
                    <a:cubicBezTo>
                      <a:pt x="22" y="28"/>
                      <a:pt x="28" y="22"/>
                      <a:pt x="28" y="14"/>
                    </a:cubicBezTo>
                    <a:close/>
                    <a:moveTo>
                      <a:pt x="26" y="14"/>
                    </a:moveTo>
                    <a:cubicBezTo>
                      <a:pt x="26" y="21"/>
                      <a:pt x="21" y="26"/>
                      <a:pt x="14" y="26"/>
                    </a:cubicBezTo>
                    <a:cubicBezTo>
                      <a:pt x="7" y="26"/>
                      <a:pt x="1" y="21"/>
                      <a:pt x="1" y="14"/>
                    </a:cubicBezTo>
                    <a:cubicBezTo>
                      <a:pt x="1" y="7"/>
                      <a:pt x="7" y="1"/>
                      <a:pt x="14" y="1"/>
                    </a:cubicBezTo>
                    <a:cubicBezTo>
                      <a:pt x="21" y="1"/>
                      <a:pt x="26" y="7"/>
                      <a:pt x="26" y="14"/>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1" name="Freeform 503">
                <a:extLst>
                  <a:ext uri="{FF2B5EF4-FFF2-40B4-BE49-F238E27FC236}">
                    <a16:creationId xmlns:a16="http://schemas.microsoft.com/office/drawing/2014/main" id="{5E6040ED-C5FD-1F39-C2B2-A718BF3A0C5C}"/>
                  </a:ext>
                </a:extLst>
              </p:cNvPr>
              <p:cNvSpPr>
                <a:spLocks noEditPoints="1"/>
              </p:cNvSpPr>
              <p:nvPr/>
            </p:nvSpPr>
            <p:spPr bwMode="auto">
              <a:xfrm>
                <a:off x="3280" y="3568"/>
                <a:ext cx="151" cy="151"/>
              </a:xfrm>
              <a:custGeom>
                <a:avLst/>
                <a:gdLst>
                  <a:gd name="T0" fmla="*/ 27 w 27"/>
                  <a:gd name="T1" fmla="*/ 14 h 27"/>
                  <a:gd name="T2" fmla="*/ 14 w 27"/>
                  <a:gd name="T3" fmla="*/ 0 h 27"/>
                  <a:gd name="T4" fmla="*/ 0 w 27"/>
                  <a:gd name="T5" fmla="*/ 14 h 27"/>
                  <a:gd name="T6" fmla="*/ 14 w 27"/>
                  <a:gd name="T7" fmla="*/ 27 h 27"/>
                  <a:gd name="T8" fmla="*/ 27 w 27"/>
                  <a:gd name="T9" fmla="*/ 14 h 27"/>
                  <a:gd name="T10" fmla="*/ 26 w 27"/>
                  <a:gd name="T11" fmla="*/ 14 h 27"/>
                  <a:gd name="T12" fmla="*/ 14 w 27"/>
                  <a:gd name="T13" fmla="*/ 26 h 27"/>
                  <a:gd name="T14" fmla="*/ 2 w 27"/>
                  <a:gd name="T15" fmla="*/ 14 h 27"/>
                  <a:gd name="T16" fmla="*/ 14 w 27"/>
                  <a:gd name="T17" fmla="*/ 2 h 27"/>
                  <a:gd name="T18" fmla="*/ 26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4" y="0"/>
                    </a:cubicBezTo>
                    <a:cubicBezTo>
                      <a:pt x="6" y="0"/>
                      <a:pt x="0" y="6"/>
                      <a:pt x="0" y="14"/>
                    </a:cubicBezTo>
                    <a:cubicBezTo>
                      <a:pt x="0" y="21"/>
                      <a:pt x="6" y="27"/>
                      <a:pt x="14" y="27"/>
                    </a:cubicBezTo>
                    <a:cubicBezTo>
                      <a:pt x="21" y="27"/>
                      <a:pt x="27" y="21"/>
                      <a:pt x="27" y="14"/>
                    </a:cubicBezTo>
                    <a:close/>
                    <a:moveTo>
                      <a:pt x="26" y="14"/>
                    </a:moveTo>
                    <a:cubicBezTo>
                      <a:pt x="26" y="20"/>
                      <a:pt x="20" y="26"/>
                      <a:pt x="14" y="26"/>
                    </a:cubicBezTo>
                    <a:cubicBezTo>
                      <a:pt x="7" y="26"/>
                      <a:pt x="2" y="20"/>
                      <a:pt x="2" y="14"/>
                    </a:cubicBezTo>
                    <a:cubicBezTo>
                      <a:pt x="2" y="7"/>
                      <a:pt x="7" y="2"/>
                      <a:pt x="14" y="2"/>
                    </a:cubicBezTo>
                    <a:cubicBezTo>
                      <a:pt x="20" y="2"/>
                      <a:pt x="26" y="7"/>
                      <a:pt x="26"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2" name="Freeform 504">
                <a:extLst>
                  <a:ext uri="{FF2B5EF4-FFF2-40B4-BE49-F238E27FC236}">
                    <a16:creationId xmlns:a16="http://schemas.microsoft.com/office/drawing/2014/main" id="{7DEFCB1D-8EC6-03A9-A657-DE6D2F93DF4D}"/>
                  </a:ext>
                </a:extLst>
              </p:cNvPr>
              <p:cNvSpPr>
                <a:spLocks noEditPoints="1"/>
              </p:cNvSpPr>
              <p:nvPr/>
            </p:nvSpPr>
            <p:spPr bwMode="auto">
              <a:xfrm>
                <a:off x="3285" y="3574"/>
                <a:ext cx="140" cy="139"/>
              </a:xfrm>
              <a:custGeom>
                <a:avLst/>
                <a:gdLst>
                  <a:gd name="T0" fmla="*/ 25 w 25"/>
                  <a:gd name="T1" fmla="*/ 13 h 25"/>
                  <a:gd name="T2" fmla="*/ 13 w 25"/>
                  <a:gd name="T3" fmla="*/ 0 h 25"/>
                  <a:gd name="T4" fmla="*/ 0 w 25"/>
                  <a:gd name="T5" fmla="*/ 13 h 25"/>
                  <a:gd name="T6" fmla="*/ 13 w 25"/>
                  <a:gd name="T7" fmla="*/ 25 h 25"/>
                  <a:gd name="T8" fmla="*/ 25 w 25"/>
                  <a:gd name="T9" fmla="*/ 13 h 25"/>
                  <a:gd name="T10" fmla="*/ 24 w 25"/>
                  <a:gd name="T11" fmla="*/ 13 h 25"/>
                  <a:gd name="T12" fmla="*/ 13 w 25"/>
                  <a:gd name="T13" fmla="*/ 24 h 25"/>
                  <a:gd name="T14" fmla="*/ 2 w 25"/>
                  <a:gd name="T15" fmla="*/ 13 h 25"/>
                  <a:gd name="T16" fmla="*/ 13 w 25"/>
                  <a:gd name="T17" fmla="*/ 2 h 25"/>
                  <a:gd name="T18" fmla="*/ 24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20" y="0"/>
                      <a:pt x="13" y="0"/>
                    </a:cubicBezTo>
                    <a:cubicBezTo>
                      <a:pt x="6" y="0"/>
                      <a:pt x="0" y="6"/>
                      <a:pt x="0" y="13"/>
                    </a:cubicBezTo>
                    <a:cubicBezTo>
                      <a:pt x="0" y="20"/>
                      <a:pt x="6" y="25"/>
                      <a:pt x="13" y="25"/>
                    </a:cubicBezTo>
                    <a:cubicBezTo>
                      <a:pt x="20" y="25"/>
                      <a:pt x="25" y="20"/>
                      <a:pt x="25" y="13"/>
                    </a:cubicBezTo>
                    <a:close/>
                    <a:moveTo>
                      <a:pt x="24" y="13"/>
                    </a:moveTo>
                    <a:cubicBezTo>
                      <a:pt x="24" y="19"/>
                      <a:pt x="19" y="24"/>
                      <a:pt x="13" y="24"/>
                    </a:cubicBezTo>
                    <a:cubicBezTo>
                      <a:pt x="7" y="24"/>
                      <a:pt x="2" y="19"/>
                      <a:pt x="2" y="13"/>
                    </a:cubicBezTo>
                    <a:cubicBezTo>
                      <a:pt x="2" y="7"/>
                      <a:pt x="7" y="2"/>
                      <a:pt x="13" y="2"/>
                    </a:cubicBezTo>
                    <a:cubicBezTo>
                      <a:pt x="19" y="2"/>
                      <a:pt x="24" y="7"/>
                      <a:pt x="24"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3" name="Freeform 505">
                <a:extLst>
                  <a:ext uri="{FF2B5EF4-FFF2-40B4-BE49-F238E27FC236}">
                    <a16:creationId xmlns:a16="http://schemas.microsoft.com/office/drawing/2014/main" id="{7932EF09-3572-2932-CEF7-4EC142D65C7E}"/>
                  </a:ext>
                </a:extLst>
              </p:cNvPr>
              <p:cNvSpPr>
                <a:spLocks noEditPoints="1"/>
              </p:cNvSpPr>
              <p:nvPr/>
            </p:nvSpPr>
            <p:spPr bwMode="auto">
              <a:xfrm>
                <a:off x="3291" y="3579"/>
                <a:ext cx="134" cy="134"/>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22 w 24"/>
                  <a:gd name="T11" fmla="*/ 12 h 24"/>
                  <a:gd name="T12" fmla="*/ 12 w 24"/>
                  <a:gd name="T13" fmla="*/ 22 h 24"/>
                  <a:gd name="T14" fmla="*/ 2 w 24"/>
                  <a:gd name="T15" fmla="*/ 12 h 24"/>
                  <a:gd name="T16" fmla="*/ 12 w 24"/>
                  <a:gd name="T17" fmla="*/ 2 h 24"/>
                  <a:gd name="T18" fmla="*/ 22 w 24"/>
                  <a:gd name="T1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8" y="0"/>
                      <a:pt x="12" y="0"/>
                    </a:cubicBezTo>
                    <a:cubicBezTo>
                      <a:pt x="5" y="0"/>
                      <a:pt x="0" y="5"/>
                      <a:pt x="0" y="12"/>
                    </a:cubicBezTo>
                    <a:cubicBezTo>
                      <a:pt x="0" y="18"/>
                      <a:pt x="5" y="24"/>
                      <a:pt x="12" y="24"/>
                    </a:cubicBezTo>
                    <a:cubicBezTo>
                      <a:pt x="18" y="24"/>
                      <a:pt x="24" y="18"/>
                      <a:pt x="24" y="12"/>
                    </a:cubicBezTo>
                    <a:close/>
                    <a:moveTo>
                      <a:pt x="22" y="12"/>
                    </a:moveTo>
                    <a:cubicBezTo>
                      <a:pt x="22" y="17"/>
                      <a:pt x="17" y="22"/>
                      <a:pt x="12" y="22"/>
                    </a:cubicBezTo>
                    <a:cubicBezTo>
                      <a:pt x="6" y="22"/>
                      <a:pt x="2" y="17"/>
                      <a:pt x="2" y="12"/>
                    </a:cubicBezTo>
                    <a:cubicBezTo>
                      <a:pt x="2" y="6"/>
                      <a:pt x="6" y="2"/>
                      <a:pt x="12" y="2"/>
                    </a:cubicBezTo>
                    <a:cubicBezTo>
                      <a:pt x="17" y="2"/>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4" name="Freeform 506">
                <a:extLst>
                  <a:ext uri="{FF2B5EF4-FFF2-40B4-BE49-F238E27FC236}">
                    <a16:creationId xmlns:a16="http://schemas.microsoft.com/office/drawing/2014/main" id="{3F8831F2-FE54-1961-404D-B30E559248F0}"/>
                  </a:ext>
                </a:extLst>
              </p:cNvPr>
              <p:cNvSpPr>
                <a:spLocks noEditPoints="1"/>
              </p:cNvSpPr>
              <p:nvPr/>
            </p:nvSpPr>
            <p:spPr bwMode="auto">
              <a:xfrm>
                <a:off x="3297" y="3585"/>
                <a:ext cx="123" cy="123"/>
              </a:xfrm>
              <a:custGeom>
                <a:avLst/>
                <a:gdLst>
                  <a:gd name="T0" fmla="*/ 22 w 22"/>
                  <a:gd name="T1" fmla="*/ 11 h 22"/>
                  <a:gd name="T2" fmla="*/ 11 w 22"/>
                  <a:gd name="T3" fmla="*/ 0 h 22"/>
                  <a:gd name="T4" fmla="*/ 0 w 22"/>
                  <a:gd name="T5" fmla="*/ 11 h 22"/>
                  <a:gd name="T6" fmla="*/ 11 w 22"/>
                  <a:gd name="T7" fmla="*/ 22 h 22"/>
                  <a:gd name="T8" fmla="*/ 22 w 22"/>
                  <a:gd name="T9" fmla="*/ 11 h 22"/>
                  <a:gd name="T10" fmla="*/ 20 w 22"/>
                  <a:gd name="T11" fmla="*/ 11 h 22"/>
                  <a:gd name="T12" fmla="*/ 11 w 22"/>
                  <a:gd name="T13" fmla="*/ 20 h 22"/>
                  <a:gd name="T14" fmla="*/ 1 w 22"/>
                  <a:gd name="T15" fmla="*/ 11 h 22"/>
                  <a:gd name="T16" fmla="*/ 11 w 22"/>
                  <a:gd name="T17" fmla="*/ 1 h 22"/>
                  <a:gd name="T18" fmla="*/ 20 w 22"/>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11"/>
                    </a:moveTo>
                    <a:cubicBezTo>
                      <a:pt x="22" y="5"/>
                      <a:pt x="17" y="0"/>
                      <a:pt x="11" y="0"/>
                    </a:cubicBezTo>
                    <a:cubicBezTo>
                      <a:pt x="5" y="0"/>
                      <a:pt x="0" y="5"/>
                      <a:pt x="0" y="11"/>
                    </a:cubicBezTo>
                    <a:cubicBezTo>
                      <a:pt x="0" y="17"/>
                      <a:pt x="5" y="22"/>
                      <a:pt x="11" y="22"/>
                    </a:cubicBezTo>
                    <a:cubicBezTo>
                      <a:pt x="17" y="22"/>
                      <a:pt x="22" y="17"/>
                      <a:pt x="22" y="11"/>
                    </a:cubicBezTo>
                    <a:close/>
                    <a:moveTo>
                      <a:pt x="20" y="11"/>
                    </a:moveTo>
                    <a:cubicBezTo>
                      <a:pt x="20" y="16"/>
                      <a:pt x="16" y="20"/>
                      <a:pt x="11" y="20"/>
                    </a:cubicBezTo>
                    <a:cubicBezTo>
                      <a:pt x="6" y="20"/>
                      <a:pt x="1" y="16"/>
                      <a:pt x="1" y="11"/>
                    </a:cubicBezTo>
                    <a:cubicBezTo>
                      <a:pt x="1" y="6"/>
                      <a:pt x="6" y="1"/>
                      <a:pt x="11" y="1"/>
                    </a:cubicBezTo>
                    <a:cubicBezTo>
                      <a:pt x="16" y="1"/>
                      <a:pt x="20" y="6"/>
                      <a:pt x="20" y="11"/>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5" name="Freeform 507">
                <a:extLst>
                  <a:ext uri="{FF2B5EF4-FFF2-40B4-BE49-F238E27FC236}">
                    <a16:creationId xmlns:a16="http://schemas.microsoft.com/office/drawing/2014/main" id="{3352CD88-F2EA-5ED5-A9E8-EC94926BA475}"/>
                  </a:ext>
                </a:extLst>
              </p:cNvPr>
              <p:cNvSpPr>
                <a:spLocks noEditPoints="1"/>
              </p:cNvSpPr>
              <p:nvPr/>
            </p:nvSpPr>
            <p:spPr bwMode="auto">
              <a:xfrm>
                <a:off x="3302" y="3590"/>
                <a:ext cx="112" cy="112"/>
              </a:xfrm>
              <a:custGeom>
                <a:avLst/>
                <a:gdLst>
                  <a:gd name="T0" fmla="*/ 20 w 20"/>
                  <a:gd name="T1" fmla="*/ 10 h 20"/>
                  <a:gd name="T2" fmla="*/ 10 w 20"/>
                  <a:gd name="T3" fmla="*/ 0 h 20"/>
                  <a:gd name="T4" fmla="*/ 0 w 20"/>
                  <a:gd name="T5" fmla="*/ 10 h 20"/>
                  <a:gd name="T6" fmla="*/ 10 w 20"/>
                  <a:gd name="T7" fmla="*/ 20 h 20"/>
                  <a:gd name="T8" fmla="*/ 20 w 20"/>
                  <a:gd name="T9" fmla="*/ 10 h 20"/>
                  <a:gd name="T10" fmla="*/ 18 w 20"/>
                  <a:gd name="T11" fmla="*/ 10 h 20"/>
                  <a:gd name="T12" fmla="*/ 10 w 20"/>
                  <a:gd name="T13" fmla="*/ 19 h 20"/>
                  <a:gd name="T14" fmla="*/ 1 w 20"/>
                  <a:gd name="T15" fmla="*/ 10 h 20"/>
                  <a:gd name="T16" fmla="*/ 10 w 20"/>
                  <a:gd name="T17" fmla="*/ 1 h 20"/>
                  <a:gd name="T18" fmla="*/ 18 w 2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10"/>
                    </a:moveTo>
                    <a:cubicBezTo>
                      <a:pt x="20" y="4"/>
                      <a:pt x="15" y="0"/>
                      <a:pt x="10" y="0"/>
                    </a:cubicBezTo>
                    <a:cubicBezTo>
                      <a:pt x="4" y="0"/>
                      <a:pt x="0" y="4"/>
                      <a:pt x="0" y="10"/>
                    </a:cubicBezTo>
                    <a:cubicBezTo>
                      <a:pt x="0" y="15"/>
                      <a:pt x="4" y="20"/>
                      <a:pt x="10" y="20"/>
                    </a:cubicBezTo>
                    <a:cubicBezTo>
                      <a:pt x="15" y="20"/>
                      <a:pt x="20" y="15"/>
                      <a:pt x="20" y="10"/>
                    </a:cubicBezTo>
                    <a:close/>
                    <a:moveTo>
                      <a:pt x="18" y="10"/>
                    </a:moveTo>
                    <a:cubicBezTo>
                      <a:pt x="18" y="15"/>
                      <a:pt x="15" y="19"/>
                      <a:pt x="10" y="19"/>
                    </a:cubicBezTo>
                    <a:cubicBezTo>
                      <a:pt x="5" y="19"/>
                      <a:pt x="1" y="15"/>
                      <a:pt x="1" y="10"/>
                    </a:cubicBezTo>
                    <a:cubicBezTo>
                      <a:pt x="1" y="5"/>
                      <a:pt x="5" y="1"/>
                      <a:pt x="10" y="1"/>
                    </a:cubicBezTo>
                    <a:cubicBezTo>
                      <a:pt x="15" y="1"/>
                      <a:pt x="18" y="5"/>
                      <a:pt x="18" y="10"/>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6" name="Freeform 508">
                <a:extLst>
                  <a:ext uri="{FF2B5EF4-FFF2-40B4-BE49-F238E27FC236}">
                    <a16:creationId xmlns:a16="http://schemas.microsoft.com/office/drawing/2014/main" id="{F36711C5-2C85-6C6F-D388-30BEB6D150BE}"/>
                  </a:ext>
                </a:extLst>
              </p:cNvPr>
              <p:cNvSpPr>
                <a:spLocks noEditPoints="1"/>
              </p:cNvSpPr>
              <p:nvPr/>
            </p:nvSpPr>
            <p:spPr bwMode="auto">
              <a:xfrm>
                <a:off x="3302" y="3590"/>
                <a:ext cx="106" cy="107"/>
              </a:xfrm>
              <a:custGeom>
                <a:avLst/>
                <a:gdLst>
                  <a:gd name="T0" fmla="*/ 19 w 19"/>
                  <a:gd name="T1" fmla="*/ 10 h 19"/>
                  <a:gd name="T2" fmla="*/ 10 w 19"/>
                  <a:gd name="T3" fmla="*/ 0 h 19"/>
                  <a:gd name="T4" fmla="*/ 0 w 19"/>
                  <a:gd name="T5" fmla="*/ 10 h 19"/>
                  <a:gd name="T6" fmla="*/ 10 w 19"/>
                  <a:gd name="T7" fmla="*/ 19 h 19"/>
                  <a:gd name="T8" fmla="*/ 19 w 19"/>
                  <a:gd name="T9" fmla="*/ 10 h 19"/>
                  <a:gd name="T10" fmla="*/ 18 w 19"/>
                  <a:gd name="T11" fmla="*/ 10 h 19"/>
                  <a:gd name="T12" fmla="*/ 10 w 19"/>
                  <a:gd name="T13" fmla="*/ 18 h 19"/>
                  <a:gd name="T14" fmla="*/ 2 w 19"/>
                  <a:gd name="T15" fmla="*/ 10 h 19"/>
                  <a:gd name="T16" fmla="*/ 10 w 19"/>
                  <a:gd name="T17" fmla="*/ 2 h 19"/>
                  <a:gd name="T18" fmla="*/ 18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5"/>
                      <a:pt x="15" y="0"/>
                      <a:pt x="10" y="0"/>
                    </a:cubicBezTo>
                    <a:cubicBezTo>
                      <a:pt x="5" y="0"/>
                      <a:pt x="0" y="5"/>
                      <a:pt x="0" y="10"/>
                    </a:cubicBezTo>
                    <a:cubicBezTo>
                      <a:pt x="0" y="15"/>
                      <a:pt x="5" y="19"/>
                      <a:pt x="10" y="19"/>
                    </a:cubicBezTo>
                    <a:cubicBezTo>
                      <a:pt x="15" y="19"/>
                      <a:pt x="19" y="15"/>
                      <a:pt x="19" y="10"/>
                    </a:cubicBezTo>
                    <a:close/>
                    <a:moveTo>
                      <a:pt x="18" y="10"/>
                    </a:moveTo>
                    <a:cubicBezTo>
                      <a:pt x="18" y="14"/>
                      <a:pt x="14" y="18"/>
                      <a:pt x="10" y="18"/>
                    </a:cubicBezTo>
                    <a:cubicBezTo>
                      <a:pt x="5" y="18"/>
                      <a:pt x="2" y="14"/>
                      <a:pt x="2" y="10"/>
                    </a:cubicBezTo>
                    <a:cubicBezTo>
                      <a:pt x="2" y="5"/>
                      <a:pt x="5" y="2"/>
                      <a:pt x="10" y="2"/>
                    </a:cubicBezTo>
                    <a:cubicBezTo>
                      <a:pt x="14" y="2"/>
                      <a:pt x="18" y="5"/>
                      <a:pt x="18"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7" name="Freeform 509">
                <a:extLst>
                  <a:ext uri="{FF2B5EF4-FFF2-40B4-BE49-F238E27FC236}">
                    <a16:creationId xmlns:a16="http://schemas.microsoft.com/office/drawing/2014/main" id="{EB0A2380-19C0-0E10-B55B-DC20817ADD98}"/>
                  </a:ext>
                </a:extLst>
              </p:cNvPr>
              <p:cNvSpPr>
                <a:spLocks noEditPoints="1"/>
              </p:cNvSpPr>
              <p:nvPr/>
            </p:nvSpPr>
            <p:spPr bwMode="auto">
              <a:xfrm>
                <a:off x="3308" y="3596"/>
                <a:ext cx="95" cy="101"/>
              </a:xfrm>
              <a:custGeom>
                <a:avLst/>
                <a:gdLst>
                  <a:gd name="T0" fmla="*/ 17 w 17"/>
                  <a:gd name="T1" fmla="*/ 9 h 18"/>
                  <a:gd name="T2" fmla="*/ 9 w 17"/>
                  <a:gd name="T3" fmla="*/ 0 h 18"/>
                  <a:gd name="T4" fmla="*/ 0 w 17"/>
                  <a:gd name="T5" fmla="*/ 9 h 18"/>
                  <a:gd name="T6" fmla="*/ 9 w 17"/>
                  <a:gd name="T7" fmla="*/ 18 h 18"/>
                  <a:gd name="T8" fmla="*/ 17 w 17"/>
                  <a:gd name="T9" fmla="*/ 9 h 18"/>
                  <a:gd name="T10" fmla="*/ 16 w 17"/>
                  <a:gd name="T11" fmla="*/ 9 h 18"/>
                  <a:gd name="T12" fmla="*/ 9 w 17"/>
                  <a:gd name="T13" fmla="*/ 16 h 18"/>
                  <a:gd name="T14" fmla="*/ 2 w 17"/>
                  <a:gd name="T15" fmla="*/ 9 h 18"/>
                  <a:gd name="T16" fmla="*/ 9 w 17"/>
                  <a:gd name="T17" fmla="*/ 2 h 18"/>
                  <a:gd name="T18" fmla="*/ 16 w 17"/>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7" y="9"/>
                    </a:moveTo>
                    <a:cubicBezTo>
                      <a:pt x="17" y="4"/>
                      <a:pt x="14" y="0"/>
                      <a:pt x="9" y="0"/>
                    </a:cubicBezTo>
                    <a:cubicBezTo>
                      <a:pt x="4" y="0"/>
                      <a:pt x="0" y="4"/>
                      <a:pt x="0" y="9"/>
                    </a:cubicBezTo>
                    <a:cubicBezTo>
                      <a:pt x="0" y="14"/>
                      <a:pt x="4" y="18"/>
                      <a:pt x="9" y="18"/>
                    </a:cubicBezTo>
                    <a:cubicBezTo>
                      <a:pt x="14" y="18"/>
                      <a:pt x="17" y="14"/>
                      <a:pt x="17" y="9"/>
                    </a:cubicBezTo>
                    <a:close/>
                    <a:moveTo>
                      <a:pt x="16" y="9"/>
                    </a:moveTo>
                    <a:cubicBezTo>
                      <a:pt x="16" y="13"/>
                      <a:pt x="13" y="16"/>
                      <a:pt x="9" y="16"/>
                    </a:cubicBezTo>
                    <a:cubicBezTo>
                      <a:pt x="5" y="16"/>
                      <a:pt x="2" y="13"/>
                      <a:pt x="2" y="9"/>
                    </a:cubicBezTo>
                    <a:cubicBezTo>
                      <a:pt x="2" y="5"/>
                      <a:pt x="5" y="2"/>
                      <a:pt x="9" y="2"/>
                    </a:cubicBezTo>
                    <a:cubicBezTo>
                      <a:pt x="13" y="2"/>
                      <a:pt x="16" y="5"/>
                      <a:pt x="16"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8" name="Freeform 510">
                <a:extLst>
                  <a:ext uri="{FF2B5EF4-FFF2-40B4-BE49-F238E27FC236}">
                    <a16:creationId xmlns:a16="http://schemas.microsoft.com/office/drawing/2014/main" id="{62A3C117-79E9-1722-4437-50301298186A}"/>
                  </a:ext>
                </a:extLst>
              </p:cNvPr>
              <p:cNvSpPr>
                <a:spLocks noEditPoints="1"/>
              </p:cNvSpPr>
              <p:nvPr/>
            </p:nvSpPr>
            <p:spPr bwMode="auto">
              <a:xfrm>
                <a:off x="3313" y="3602"/>
                <a:ext cx="90" cy="89"/>
              </a:xfrm>
              <a:custGeom>
                <a:avLst/>
                <a:gdLst>
                  <a:gd name="T0" fmla="*/ 16 w 16"/>
                  <a:gd name="T1" fmla="*/ 8 h 16"/>
                  <a:gd name="T2" fmla="*/ 8 w 16"/>
                  <a:gd name="T3" fmla="*/ 0 h 16"/>
                  <a:gd name="T4" fmla="*/ 0 w 16"/>
                  <a:gd name="T5" fmla="*/ 8 h 16"/>
                  <a:gd name="T6" fmla="*/ 8 w 16"/>
                  <a:gd name="T7" fmla="*/ 16 h 16"/>
                  <a:gd name="T8" fmla="*/ 16 w 16"/>
                  <a:gd name="T9" fmla="*/ 8 h 16"/>
                  <a:gd name="T10" fmla="*/ 14 w 16"/>
                  <a:gd name="T11" fmla="*/ 8 h 16"/>
                  <a:gd name="T12" fmla="*/ 8 w 16"/>
                  <a:gd name="T13" fmla="*/ 14 h 16"/>
                  <a:gd name="T14" fmla="*/ 1 w 16"/>
                  <a:gd name="T15" fmla="*/ 8 h 16"/>
                  <a:gd name="T16" fmla="*/ 8 w 16"/>
                  <a:gd name="T17" fmla="*/ 2 h 16"/>
                  <a:gd name="T18" fmla="*/ 14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8"/>
                    </a:moveTo>
                    <a:cubicBezTo>
                      <a:pt x="16" y="3"/>
                      <a:pt x="12" y="0"/>
                      <a:pt x="8" y="0"/>
                    </a:cubicBezTo>
                    <a:cubicBezTo>
                      <a:pt x="3" y="0"/>
                      <a:pt x="0" y="3"/>
                      <a:pt x="0" y="8"/>
                    </a:cubicBezTo>
                    <a:cubicBezTo>
                      <a:pt x="0" y="12"/>
                      <a:pt x="3" y="16"/>
                      <a:pt x="8" y="16"/>
                    </a:cubicBezTo>
                    <a:cubicBezTo>
                      <a:pt x="12" y="16"/>
                      <a:pt x="16" y="12"/>
                      <a:pt x="16" y="8"/>
                    </a:cubicBezTo>
                    <a:close/>
                    <a:moveTo>
                      <a:pt x="14" y="8"/>
                    </a:moveTo>
                    <a:cubicBezTo>
                      <a:pt x="14" y="11"/>
                      <a:pt x="11" y="14"/>
                      <a:pt x="8" y="14"/>
                    </a:cubicBezTo>
                    <a:cubicBezTo>
                      <a:pt x="4" y="14"/>
                      <a:pt x="1" y="11"/>
                      <a:pt x="1" y="8"/>
                    </a:cubicBezTo>
                    <a:cubicBezTo>
                      <a:pt x="1" y="4"/>
                      <a:pt x="4" y="2"/>
                      <a:pt x="8" y="2"/>
                    </a:cubicBezTo>
                    <a:cubicBezTo>
                      <a:pt x="11" y="2"/>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29" name="Freeform 511">
                <a:extLst>
                  <a:ext uri="{FF2B5EF4-FFF2-40B4-BE49-F238E27FC236}">
                    <a16:creationId xmlns:a16="http://schemas.microsoft.com/office/drawing/2014/main" id="{85A68BA6-460B-DAFA-AFDF-29370720E8E9}"/>
                  </a:ext>
                </a:extLst>
              </p:cNvPr>
              <p:cNvSpPr>
                <a:spLocks noEditPoints="1"/>
              </p:cNvSpPr>
              <p:nvPr/>
            </p:nvSpPr>
            <p:spPr bwMode="auto">
              <a:xfrm>
                <a:off x="3319" y="3607"/>
                <a:ext cx="78" cy="79"/>
              </a:xfrm>
              <a:custGeom>
                <a:avLst/>
                <a:gdLst>
                  <a:gd name="T0" fmla="*/ 14 w 14"/>
                  <a:gd name="T1" fmla="*/ 7 h 14"/>
                  <a:gd name="T2" fmla="*/ 7 w 14"/>
                  <a:gd name="T3" fmla="*/ 0 h 14"/>
                  <a:gd name="T4" fmla="*/ 0 w 14"/>
                  <a:gd name="T5" fmla="*/ 7 h 14"/>
                  <a:gd name="T6" fmla="*/ 7 w 14"/>
                  <a:gd name="T7" fmla="*/ 14 h 14"/>
                  <a:gd name="T8" fmla="*/ 14 w 14"/>
                  <a:gd name="T9" fmla="*/ 7 h 14"/>
                  <a:gd name="T10" fmla="*/ 12 w 14"/>
                  <a:gd name="T11" fmla="*/ 7 h 14"/>
                  <a:gd name="T12" fmla="*/ 7 w 14"/>
                  <a:gd name="T13" fmla="*/ 12 h 14"/>
                  <a:gd name="T14" fmla="*/ 1 w 14"/>
                  <a:gd name="T15" fmla="*/ 7 h 14"/>
                  <a:gd name="T16" fmla="*/ 7 w 14"/>
                  <a:gd name="T17" fmla="*/ 1 h 14"/>
                  <a:gd name="T18" fmla="*/ 12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7"/>
                    </a:moveTo>
                    <a:cubicBezTo>
                      <a:pt x="14" y="3"/>
                      <a:pt x="11" y="0"/>
                      <a:pt x="7" y="0"/>
                    </a:cubicBezTo>
                    <a:cubicBezTo>
                      <a:pt x="3" y="0"/>
                      <a:pt x="0" y="3"/>
                      <a:pt x="0" y="7"/>
                    </a:cubicBezTo>
                    <a:cubicBezTo>
                      <a:pt x="0" y="11"/>
                      <a:pt x="3" y="14"/>
                      <a:pt x="7" y="14"/>
                    </a:cubicBezTo>
                    <a:cubicBezTo>
                      <a:pt x="11" y="14"/>
                      <a:pt x="14" y="11"/>
                      <a:pt x="14" y="7"/>
                    </a:cubicBezTo>
                    <a:close/>
                    <a:moveTo>
                      <a:pt x="12" y="7"/>
                    </a:moveTo>
                    <a:cubicBezTo>
                      <a:pt x="12" y="10"/>
                      <a:pt x="10" y="12"/>
                      <a:pt x="7" y="12"/>
                    </a:cubicBezTo>
                    <a:cubicBezTo>
                      <a:pt x="4" y="12"/>
                      <a:pt x="1" y="10"/>
                      <a:pt x="1" y="7"/>
                    </a:cubicBezTo>
                    <a:cubicBezTo>
                      <a:pt x="1" y="4"/>
                      <a:pt x="4" y="1"/>
                      <a:pt x="7" y="1"/>
                    </a:cubicBezTo>
                    <a:cubicBezTo>
                      <a:pt x="10" y="1"/>
                      <a:pt x="12" y="4"/>
                      <a:pt x="12" y="7"/>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0" name="Freeform 512">
                <a:extLst>
                  <a:ext uri="{FF2B5EF4-FFF2-40B4-BE49-F238E27FC236}">
                    <a16:creationId xmlns:a16="http://schemas.microsoft.com/office/drawing/2014/main" id="{11D4EB66-BA62-6985-9039-C79172C7317A}"/>
                  </a:ext>
                </a:extLst>
              </p:cNvPr>
              <p:cNvSpPr>
                <a:spLocks noEditPoints="1"/>
              </p:cNvSpPr>
              <p:nvPr/>
            </p:nvSpPr>
            <p:spPr bwMode="auto">
              <a:xfrm>
                <a:off x="3319" y="3613"/>
                <a:ext cx="73" cy="67"/>
              </a:xfrm>
              <a:custGeom>
                <a:avLst/>
                <a:gdLst>
                  <a:gd name="T0" fmla="*/ 13 w 13"/>
                  <a:gd name="T1" fmla="*/ 6 h 12"/>
                  <a:gd name="T2" fmla="*/ 7 w 13"/>
                  <a:gd name="T3" fmla="*/ 0 h 12"/>
                  <a:gd name="T4" fmla="*/ 0 w 13"/>
                  <a:gd name="T5" fmla="*/ 6 h 12"/>
                  <a:gd name="T6" fmla="*/ 7 w 13"/>
                  <a:gd name="T7" fmla="*/ 12 h 12"/>
                  <a:gd name="T8" fmla="*/ 13 w 13"/>
                  <a:gd name="T9" fmla="*/ 6 h 12"/>
                  <a:gd name="T10" fmla="*/ 11 w 13"/>
                  <a:gd name="T11" fmla="*/ 6 h 12"/>
                  <a:gd name="T12" fmla="*/ 7 w 13"/>
                  <a:gd name="T13" fmla="*/ 11 h 12"/>
                  <a:gd name="T14" fmla="*/ 2 w 13"/>
                  <a:gd name="T15" fmla="*/ 6 h 12"/>
                  <a:gd name="T16" fmla="*/ 7 w 13"/>
                  <a:gd name="T17" fmla="*/ 1 h 12"/>
                  <a:gd name="T18" fmla="*/ 11 w 13"/>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3" y="6"/>
                    </a:moveTo>
                    <a:cubicBezTo>
                      <a:pt x="13" y="2"/>
                      <a:pt x="10" y="0"/>
                      <a:pt x="7" y="0"/>
                    </a:cubicBezTo>
                    <a:cubicBezTo>
                      <a:pt x="3" y="0"/>
                      <a:pt x="0" y="2"/>
                      <a:pt x="0" y="6"/>
                    </a:cubicBezTo>
                    <a:cubicBezTo>
                      <a:pt x="0" y="9"/>
                      <a:pt x="3" y="12"/>
                      <a:pt x="7" y="12"/>
                    </a:cubicBezTo>
                    <a:cubicBezTo>
                      <a:pt x="10" y="12"/>
                      <a:pt x="13" y="9"/>
                      <a:pt x="13" y="6"/>
                    </a:cubicBezTo>
                    <a:close/>
                    <a:moveTo>
                      <a:pt x="11" y="6"/>
                    </a:moveTo>
                    <a:cubicBezTo>
                      <a:pt x="11" y="8"/>
                      <a:pt x="9" y="11"/>
                      <a:pt x="7" y="11"/>
                    </a:cubicBezTo>
                    <a:cubicBezTo>
                      <a:pt x="4" y="11"/>
                      <a:pt x="2" y="8"/>
                      <a:pt x="2" y="6"/>
                    </a:cubicBezTo>
                    <a:cubicBezTo>
                      <a:pt x="2" y="3"/>
                      <a:pt x="4" y="1"/>
                      <a:pt x="7" y="1"/>
                    </a:cubicBezTo>
                    <a:cubicBezTo>
                      <a:pt x="9" y="1"/>
                      <a:pt x="11" y="3"/>
                      <a:pt x="11" y="6"/>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1" name="Freeform 513">
                <a:extLst>
                  <a:ext uri="{FF2B5EF4-FFF2-40B4-BE49-F238E27FC236}">
                    <a16:creationId xmlns:a16="http://schemas.microsoft.com/office/drawing/2014/main" id="{7C861D17-1239-F63F-8D10-D3693D932456}"/>
                  </a:ext>
                </a:extLst>
              </p:cNvPr>
              <p:cNvSpPr>
                <a:spLocks noEditPoints="1"/>
              </p:cNvSpPr>
              <p:nvPr/>
            </p:nvSpPr>
            <p:spPr bwMode="auto">
              <a:xfrm>
                <a:off x="3325" y="3613"/>
                <a:ext cx="61" cy="61"/>
              </a:xfrm>
              <a:custGeom>
                <a:avLst/>
                <a:gdLst>
                  <a:gd name="T0" fmla="*/ 11 w 11"/>
                  <a:gd name="T1" fmla="*/ 6 h 11"/>
                  <a:gd name="T2" fmla="*/ 6 w 11"/>
                  <a:gd name="T3" fmla="*/ 0 h 11"/>
                  <a:gd name="T4" fmla="*/ 0 w 11"/>
                  <a:gd name="T5" fmla="*/ 6 h 11"/>
                  <a:gd name="T6" fmla="*/ 6 w 11"/>
                  <a:gd name="T7" fmla="*/ 11 h 11"/>
                  <a:gd name="T8" fmla="*/ 11 w 11"/>
                  <a:gd name="T9" fmla="*/ 6 h 11"/>
                  <a:gd name="T10" fmla="*/ 10 w 11"/>
                  <a:gd name="T11" fmla="*/ 6 h 11"/>
                  <a:gd name="T12" fmla="*/ 6 w 11"/>
                  <a:gd name="T13" fmla="*/ 10 h 11"/>
                  <a:gd name="T14" fmla="*/ 2 w 11"/>
                  <a:gd name="T15" fmla="*/ 6 h 11"/>
                  <a:gd name="T16" fmla="*/ 6 w 11"/>
                  <a:gd name="T17" fmla="*/ 2 h 11"/>
                  <a:gd name="T18" fmla="*/ 10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3"/>
                      <a:pt x="9" y="0"/>
                      <a:pt x="6" y="0"/>
                    </a:cubicBezTo>
                    <a:cubicBezTo>
                      <a:pt x="3" y="0"/>
                      <a:pt x="0" y="3"/>
                      <a:pt x="0" y="6"/>
                    </a:cubicBezTo>
                    <a:cubicBezTo>
                      <a:pt x="0" y="9"/>
                      <a:pt x="3" y="11"/>
                      <a:pt x="6" y="11"/>
                    </a:cubicBezTo>
                    <a:cubicBezTo>
                      <a:pt x="9" y="11"/>
                      <a:pt x="11" y="9"/>
                      <a:pt x="11" y="6"/>
                    </a:cubicBezTo>
                    <a:close/>
                    <a:moveTo>
                      <a:pt x="10" y="6"/>
                    </a:moveTo>
                    <a:cubicBezTo>
                      <a:pt x="10" y="8"/>
                      <a:pt x="8" y="10"/>
                      <a:pt x="6" y="10"/>
                    </a:cubicBezTo>
                    <a:cubicBezTo>
                      <a:pt x="4" y="10"/>
                      <a:pt x="2" y="8"/>
                      <a:pt x="2" y="6"/>
                    </a:cubicBezTo>
                    <a:cubicBezTo>
                      <a:pt x="2" y="4"/>
                      <a:pt x="4" y="2"/>
                      <a:pt x="6" y="2"/>
                    </a:cubicBezTo>
                    <a:cubicBezTo>
                      <a:pt x="8" y="2"/>
                      <a:pt x="10" y="4"/>
                      <a:pt x="10"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2" name="Freeform 514">
                <a:extLst>
                  <a:ext uri="{FF2B5EF4-FFF2-40B4-BE49-F238E27FC236}">
                    <a16:creationId xmlns:a16="http://schemas.microsoft.com/office/drawing/2014/main" id="{79E57D53-EB3E-17E1-219E-BD0405EBED28}"/>
                  </a:ext>
                </a:extLst>
              </p:cNvPr>
              <p:cNvSpPr>
                <a:spLocks noEditPoints="1"/>
              </p:cNvSpPr>
              <p:nvPr/>
            </p:nvSpPr>
            <p:spPr bwMode="auto">
              <a:xfrm>
                <a:off x="3330" y="3618"/>
                <a:ext cx="50" cy="56"/>
              </a:xfrm>
              <a:custGeom>
                <a:avLst/>
                <a:gdLst>
                  <a:gd name="T0" fmla="*/ 9 w 9"/>
                  <a:gd name="T1" fmla="*/ 5 h 10"/>
                  <a:gd name="T2" fmla="*/ 5 w 9"/>
                  <a:gd name="T3" fmla="*/ 0 h 10"/>
                  <a:gd name="T4" fmla="*/ 0 w 9"/>
                  <a:gd name="T5" fmla="*/ 5 h 10"/>
                  <a:gd name="T6" fmla="*/ 5 w 9"/>
                  <a:gd name="T7" fmla="*/ 10 h 10"/>
                  <a:gd name="T8" fmla="*/ 9 w 9"/>
                  <a:gd name="T9" fmla="*/ 5 h 10"/>
                  <a:gd name="T10" fmla="*/ 8 w 9"/>
                  <a:gd name="T11" fmla="*/ 5 h 10"/>
                  <a:gd name="T12" fmla="*/ 5 w 9"/>
                  <a:gd name="T13" fmla="*/ 8 h 10"/>
                  <a:gd name="T14" fmla="*/ 2 w 9"/>
                  <a:gd name="T15" fmla="*/ 5 h 10"/>
                  <a:gd name="T16" fmla="*/ 5 w 9"/>
                  <a:gd name="T17" fmla="*/ 2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9" y="5"/>
                    </a:moveTo>
                    <a:cubicBezTo>
                      <a:pt x="9" y="2"/>
                      <a:pt x="7" y="0"/>
                      <a:pt x="5" y="0"/>
                    </a:cubicBezTo>
                    <a:cubicBezTo>
                      <a:pt x="2" y="0"/>
                      <a:pt x="0" y="2"/>
                      <a:pt x="0" y="5"/>
                    </a:cubicBezTo>
                    <a:cubicBezTo>
                      <a:pt x="0" y="7"/>
                      <a:pt x="2" y="10"/>
                      <a:pt x="5" y="10"/>
                    </a:cubicBezTo>
                    <a:cubicBezTo>
                      <a:pt x="7" y="10"/>
                      <a:pt x="9" y="7"/>
                      <a:pt x="9" y="5"/>
                    </a:cubicBezTo>
                    <a:close/>
                    <a:moveTo>
                      <a:pt x="8" y="5"/>
                    </a:moveTo>
                    <a:cubicBezTo>
                      <a:pt x="8" y="7"/>
                      <a:pt x="6" y="8"/>
                      <a:pt x="5" y="8"/>
                    </a:cubicBezTo>
                    <a:cubicBezTo>
                      <a:pt x="3" y="8"/>
                      <a:pt x="2" y="7"/>
                      <a:pt x="2" y="5"/>
                    </a:cubicBezTo>
                    <a:cubicBezTo>
                      <a:pt x="2" y="3"/>
                      <a:pt x="3" y="2"/>
                      <a:pt x="5" y="2"/>
                    </a:cubicBezTo>
                    <a:cubicBezTo>
                      <a:pt x="6" y="2"/>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3" name="Freeform 515">
                <a:extLst>
                  <a:ext uri="{FF2B5EF4-FFF2-40B4-BE49-F238E27FC236}">
                    <a16:creationId xmlns:a16="http://schemas.microsoft.com/office/drawing/2014/main" id="{AAB5C202-69B5-C1CC-53B0-ED0177CFAE55}"/>
                  </a:ext>
                </a:extLst>
              </p:cNvPr>
              <p:cNvSpPr>
                <a:spLocks noEditPoints="1"/>
              </p:cNvSpPr>
              <p:nvPr/>
            </p:nvSpPr>
            <p:spPr bwMode="auto">
              <a:xfrm>
                <a:off x="3336" y="3624"/>
                <a:ext cx="44" cy="45"/>
              </a:xfrm>
              <a:custGeom>
                <a:avLst/>
                <a:gdLst>
                  <a:gd name="T0" fmla="*/ 8 w 8"/>
                  <a:gd name="T1" fmla="*/ 4 h 8"/>
                  <a:gd name="T2" fmla="*/ 4 w 8"/>
                  <a:gd name="T3" fmla="*/ 0 h 8"/>
                  <a:gd name="T4" fmla="*/ 0 w 8"/>
                  <a:gd name="T5" fmla="*/ 4 h 8"/>
                  <a:gd name="T6" fmla="*/ 4 w 8"/>
                  <a:gd name="T7" fmla="*/ 8 h 8"/>
                  <a:gd name="T8" fmla="*/ 8 w 8"/>
                  <a:gd name="T9" fmla="*/ 4 h 8"/>
                  <a:gd name="T10" fmla="*/ 6 w 8"/>
                  <a:gd name="T11" fmla="*/ 4 h 8"/>
                  <a:gd name="T12" fmla="*/ 4 w 8"/>
                  <a:gd name="T13" fmla="*/ 6 h 8"/>
                  <a:gd name="T14" fmla="*/ 1 w 8"/>
                  <a:gd name="T15" fmla="*/ 4 h 8"/>
                  <a:gd name="T16" fmla="*/ 4 w 8"/>
                  <a:gd name="T17" fmla="*/ 1 h 8"/>
                  <a:gd name="T18" fmla="*/ 6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cubicBezTo>
                      <a:pt x="8" y="2"/>
                      <a:pt x="6" y="0"/>
                      <a:pt x="4" y="0"/>
                    </a:cubicBezTo>
                    <a:cubicBezTo>
                      <a:pt x="2" y="0"/>
                      <a:pt x="0" y="2"/>
                      <a:pt x="0" y="4"/>
                    </a:cubicBezTo>
                    <a:cubicBezTo>
                      <a:pt x="0" y="6"/>
                      <a:pt x="2" y="8"/>
                      <a:pt x="4" y="8"/>
                    </a:cubicBezTo>
                    <a:cubicBezTo>
                      <a:pt x="6" y="8"/>
                      <a:pt x="8" y="6"/>
                      <a:pt x="8" y="4"/>
                    </a:cubicBezTo>
                    <a:close/>
                    <a:moveTo>
                      <a:pt x="6" y="4"/>
                    </a:moveTo>
                    <a:cubicBezTo>
                      <a:pt x="6" y="5"/>
                      <a:pt x="5" y="6"/>
                      <a:pt x="4" y="6"/>
                    </a:cubicBezTo>
                    <a:cubicBezTo>
                      <a:pt x="2" y="6"/>
                      <a:pt x="1" y="5"/>
                      <a:pt x="1" y="4"/>
                    </a:cubicBezTo>
                    <a:cubicBezTo>
                      <a:pt x="1" y="3"/>
                      <a:pt x="2" y="1"/>
                      <a:pt x="4" y="1"/>
                    </a:cubicBezTo>
                    <a:cubicBezTo>
                      <a:pt x="5" y="1"/>
                      <a:pt x="6" y="3"/>
                      <a:pt x="6"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534" name="Freeform 516">
                <a:extLst>
                  <a:ext uri="{FF2B5EF4-FFF2-40B4-BE49-F238E27FC236}">
                    <a16:creationId xmlns:a16="http://schemas.microsoft.com/office/drawing/2014/main" id="{32E859A7-0DBA-F4F5-2CB3-1DDCD3A50BA8}"/>
                  </a:ext>
                </a:extLst>
              </p:cNvPr>
              <p:cNvSpPr>
                <a:spLocks noEditPoints="1"/>
              </p:cNvSpPr>
              <p:nvPr/>
            </p:nvSpPr>
            <p:spPr bwMode="auto">
              <a:xfrm>
                <a:off x="3341" y="3630"/>
                <a:ext cx="34" cy="33"/>
              </a:xfrm>
              <a:custGeom>
                <a:avLst/>
                <a:gdLst>
                  <a:gd name="T0" fmla="*/ 6 w 6"/>
                  <a:gd name="T1" fmla="*/ 3 h 6"/>
                  <a:gd name="T2" fmla="*/ 3 w 6"/>
                  <a:gd name="T3" fmla="*/ 0 h 6"/>
                  <a:gd name="T4" fmla="*/ 0 w 6"/>
                  <a:gd name="T5" fmla="*/ 3 h 6"/>
                  <a:gd name="T6" fmla="*/ 3 w 6"/>
                  <a:gd name="T7" fmla="*/ 6 h 6"/>
                  <a:gd name="T8" fmla="*/ 6 w 6"/>
                  <a:gd name="T9" fmla="*/ 3 h 6"/>
                  <a:gd name="T10" fmla="*/ 4 w 6"/>
                  <a:gd name="T11" fmla="*/ 3 h 6"/>
                  <a:gd name="T12" fmla="*/ 3 w 6"/>
                  <a:gd name="T13" fmla="*/ 4 h 6"/>
                  <a:gd name="T14" fmla="*/ 1 w 6"/>
                  <a:gd name="T15" fmla="*/ 3 h 6"/>
                  <a:gd name="T16" fmla="*/ 3 w 6"/>
                  <a:gd name="T17" fmla="*/ 1 h 6"/>
                  <a:gd name="T18" fmla="*/ 4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3"/>
                    </a:moveTo>
                    <a:cubicBezTo>
                      <a:pt x="6" y="1"/>
                      <a:pt x="4" y="0"/>
                      <a:pt x="3" y="0"/>
                    </a:cubicBezTo>
                    <a:cubicBezTo>
                      <a:pt x="1" y="0"/>
                      <a:pt x="0" y="1"/>
                      <a:pt x="0" y="3"/>
                    </a:cubicBezTo>
                    <a:cubicBezTo>
                      <a:pt x="0" y="5"/>
                      <a:pt x="1" y="6"/>
                      <a:pt x="3" y="6"/>
                    </a:cubicBezTo>
                    <a:cubicBezTo>
                      <a:pt x="4" y="6"/>
                      <a:pt x="6" y="5"/>
                      <a:pt x="6" y="3"/>
                    </a:cubicBezTo>
                    <a:close/>
                    <a:moveTo>
                      <a:pt x="4" y="3"/>
                    </a:moveTo>
                    <a:cubicBezTo>
                      <a:pt x="4" y="4"/>
                      <a:pt x="4" y="4"/>
                      <a:pt x="3" y="4"/>
                    </a:cubicBezTo>
                    <a:cubicBezTo>
                      <a:pt x="2" y="4"/>
                      <a:pt x="1" y="4"/>
                      <a:pt x="1" y="3"/>
                    </a:cubicBezTo>
                    <a:cubicBezTo>
                      <a:pt x="1" y="2"/>
                      <a:pt x="2" y="1"/>
                      <a:pt x="3" y="1"/>
                    </a:cubicBezTo>
                    <a:cubicBezTo>
                      <a:pt x="4" y="1"/>
                      <a:pt x="4" y="2"/>
                      <a:pt x="4" y="3"/>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
          <p:nvSpPr>
            <p:cNvPr id="1278" name="Oval 517">
              <a:extLst>
                <a:ext uri="{FF2B5EF4-FFF2-40B4-BE49-F238E27FC236}">
                  <a16:creationId xmlns:a16="http://schemas.microsoft.com/office/drawing/2014/main" id="{24B35AE0-10CA-EDF8-DAD7-DD7159B44656}"/>
                </a:ext>
              </a:extLst>
            </p:cNvPr>
            <p:cNvSpPr>
              <a:spLocks noChangeArrowheads="1"/>
            </p:cNvSpPr>
            <p:nvPr/>
          </p:nvSpPr>
          <p:spPr bwMode="auto">
            <a:xfrm>
              <a:off x="3341" y="3630"/>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79" name="Oval 518">
              <a:extLst>
                <a:ext uri="{FF2B5EF4-FFF2-40B4-BE49-F238E27FC236}">
                  <a16:creationId xmlns:a16="http://schemas.microsoft.com/office/drawing/2014/main" id="{75AC5903-8C14-86AE-A1F8-5FBD9592D06C}"/>
                </a:ext>
              </a:extLst>
            </p:cNvPr>
            <p:cNvSpPr>
              <a:spLocks noChangeArrowheads="1"/>
            </p:cNvSpPr>
            <p:nvPr/>
          </p:nvSpPr>
          <p:spPr bwMode="auto">
            <a:xfrm>
              <a:off x="3347" y="3635"/>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0" name="Oval 519">
              <a:extLst>
                <a:ext uri="{FF2B5EF4-FFF2-40B4-BE49-F238E27FC236}">
                  <a16:creationId xmlns:a16="http://schemas.microsoft.com/office/drawing/2014/main" id="{4CA3E62E-2C29-0E4C-62A0-A3B45075F4D6}"/>
                </a:ext>
              </a:extLst>
            </p:cNvPr>
            <p:cNvSpPr>
              <a:spLocks noChangeArrowheads="1"/>
            </p:cNvSpPr>
            <p:nvPr/>
          </p:nvSpPr>
          <p:spPr bwMode="auto">
            <a:xfrm>
              <a:off x="3352" y="3641"/>
              <a:ext cx="12" cy="11"/>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1" name="Freeform 520">
              <a:extLst>
                <a:ext uri="{FF2B5EF4-FFF2-40B4-BE49-F238E27FC236}">
                  <a16:creationId xmlns:a16="http://schemas.microsoft.com/office/drawing/2014/main" id="{EEF1BA63-D005-B7B4-FF6E-9CA896045DAC}"/>
                </a:ext>
              </a:extLst>
            </p:cNvPr>
            <p:cNvSpPr>
              <a:spLocks noEditPoints="1"/>
            </p:cNvSpPr>
            <p:nvPr/>
          </p:nvSpPr>
          <p:spPr bwMode="auto">
            <a:xfrm>
              <a:off x="2385" y="2651"/>
              <a:ext cx="598" cy="598"/>
            </a:xfrm>
            <a:custGeom>
              <a:avLst/>
              <a:gdLst>
                <a:gd name="T0" fmla="*/ 107 w 107"/>
                <a:gd name="T1" fmla="*/ 54 h 107"/>
                <a:gd name="T2" fmla="*/ 53 w 107"/>
                <a:gd name="T3" fmla="*/ 0 h 107"/>
                <a:gd name="T4" fmla="*/ 0 w 107"/>
                <a:gd name="T5" fmla="*/ 54 h 107"/>
                <a:gd name="T6" fmla="*/ 53 w 107"/>
                <a:gd name="T7" fmla="*/ 107 h 107"/>
                <a:gd name="T8" fmla="*/ 107 w 107"/>
                <a:gd name="T9" fmla="*/ 54 h 107"/>
                <a:gd name="T10" fmla="*/ 84 w 107"/>
                <a:gd name="T11" fmla="*/ 54 h 107"/>
                <a:gd name="T12" fmla="*/ 53 w 107"/>
                <a:gd name="T13" fmla="*/ 84 h 107"/>
                <a:gd name="T14" fmla="*/ 23 w 107"/>
                <a:gd name="T15" fmla="*/ 54 h 107"/>
                <a:gd name="T16" fmla="*/ 53 w 107"/>
                <a:gd name="T17" fmla="*/ 23 h 107"/>
                <a:gd name="T18" fmla="*/ 84 w 107"/>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107" y="54"/>
                  </a:moveTo>
                  <a:cubicBezTo>
                    <a:pt x="107" y="24"/>
                    <a:pt x="83" y="0"/>
                    <a:pt x="53" y="0"/>
                  </a:cubicBezTo>
                  <a:cubicBezTo>
                    <a:pt x="24" y="0"/>
                    <a:pt x="0" y="24"/>
                    <a:pt x="0" y="54"/>
                  </a:cubicBezTo>
                  <a:cubicBezTo>
                    <a:pt x="0" y="83"/>
                    <a:pt x="24" y="107"/>
                    <a:pt x="53" y="107"/>
                  </a:cubicBezTo>
                  <a:cubicBezTo>
                    <a:pt x="83" y="107"/>
                    <a:pt x="107" y="83"/>
                    <a:pt x="107" y="54"/>
                  </a:cubicBezTo>
                  <a:close/>
                  <a:moveTo>
                    <a:pt x="84" y="54"/>
                  </a:moveTo>
                  <a:cubicBezTo>
                    <a:pt x="84" y="70"/>
                    <a:pt x="70" y="84"/>
                    <a:pt x="53" y="84"/>
                  </a:cubicBezTo>
                  <a:cubicBezTo>
                    <a:pt x="37" y="84"/>
                    <a:pt x="23" y="70"/>
                    <a:pt x="23" y="54"/>
                  </a:cubicBezTo>
                  <a:cubicBezTo>
                    <a:pt x="23" y="37"/>
                    <a:pt x="37" y="23"/>
                    <a:pt x="53" y="23"/>
                  </a:cubicBezTo>
                  <a:cubicBezTo>
                    <a:pt x="70" y="23"/>
                    <a:pt x="84" y="37"/>
                    <a:pt x="84" y="54"/>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2" name="Freeform 521">
              <a:extLst>
                <a:ext uri="{FF2B5EF4-FFF2-40B4-BE49-F238E27FC236}">
                  <a16:creationId xmlns:a16="http://schemas.microsoft.com/office/drawing/2014/main" id="{4F560852-AF68-6C39-01DA-3F481EA32048}"/>
                </a:ext>
              </a:extLst>
            </p:cNvPr>
            <p:cNvSpPr>
              <a:spLocks noEditPoints="1"/>
            </p:cNvSpPr>
            <p:nvPr/>
          </p:nvSpPr>
          <p:spPr bwMode="auto">
            <a:xfrm>
              <a:off x="2452" y="2718"/>
              <a:ext cx="464" cy="464"/>
            </a:xfrm>
            <a:custGeom>
              <a:avLst/>
              <a:gdLst>
                <a:gd name="T0" fmla="*/ 83 w 83"/>
                <a:gd name="T1" fmla="*/ 42 h 83"/>
                <a:gd name="T2" fmla="*/ 41 w 83"/>
                <a:gd name="T3" fmla="*/ 0 h 83"/>
                <a:gd name="T4" fmla="*/ 0 w 83"/>
                <a:gd name="T5" fmla="*/ 42 h 83"/>
                <a:gd name="T6" fmla="*/ 41 w 83"/>
                <a:gd name="T7" fmla="*/ 83 h 83"/>
                <a:gd name="T8" fmla="*/ 83 w 83"/>
                <a:gd name="T9" fmla="*/ 42 h 83"/>
                <a:gd name="T10" fmla="*/ 82 w 83"/>
                <a:gd name="T11" fmla="*/ 42 h 83"/>
                <a:gd name="T12" fmla="*/ 41 w 83"/>
                <a:gd name="T13" fmla="*/ 82 h 83"/>
                <a:gd name="T14" fmla="*/ 1 w 83"/>
                <a:gd name="T15" fmla="*/ 42 h 83"/>
                <a:gd name="T16" fmla="*/ 41 w 83"/>
                <a:gd name="T17" fmla="*/ 1 h 83"/>
                <a:gd name="T18" fmla="*/ 82 w 83"/>
                <a:gd name="T1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83" y="42"/>
                  </a:moveTo>
                  <a:cubicBezTo>
                    <a:pt x="83" y="18"/>
                    <a:pt x="64" y="0"/>
                    <a:pt x="41" y="0"/>
                  </a:cubicBezTo>
                  <a:cubicBezTo>
                    <a:pt x="18" y="0"/>
                    <a:pt x="0" y="18"/>
                    <a:pt x="0" y="42"/>
                  </a:cubicBezTo>
                  <a:cubicBezTo>
                    <a:pt x="0" y="65"/>
                    <a:pt x="18" y="83"/>
                    <a:pt x="41" y="83"/>
                  </a:cubicBezTo>
                  <a:cubicBezTo>
                    <a:pt x="64" y="83"/>
                    <a:pt x="83" y="65"/>
                    <a:pt x="83" y="42"/>
                  </a:cubicBezTo>
                  <a:close/>
                  <a:moveTo>
                    <a:pt x="82" y="42"/>
                  </a:moveTo>
                  <a:cubicBezTo>
                    <a:pt x="82" y="64"/>
                    <a:pt x="64" y="82"/>
                    <a:pt x="41" y="82"/>
                  </a:cubicBezTo>
                  <a:cubicBezTo>
                    <a:pt x="19" y="82"/>
                    <a:pt x="1" y="64"/>
                    <a:pt x="1" y="42"/>
                  </a:cubicBezTo>
                  <a:cubicBezTo>
                    <a:pt x="1" y="19"/>
                    <a:pt x="19" y="1"/>
                    <a:pt x="41" y="1"/>
                  </a:cubicBezTo>
                  <a:cubicBezTo>
                    <a:pt x="64" y="1"/>
                    <a:pt x="82" y="19"/>
                    <a:pt x="82" y="42"/>
                  </a:cubicBezTo>
                  <a:close/>
                </a:path>
              </a:pathLst>
            </a:custGeom>
            <a:solidFill>
              <a:srgbClr val="F3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3" name="Freeform 522">
              <a:extLst>
                <a:ext uri="{FF2B5EF4-FFF2-40B4-BE49-F238E27FC236}">
                  <a16:creationId xmlns:a16="http://schemas.microsoft.com/office/drawing/2014/main" id="{905C6ADF-7AA1-AFAA-0B42-32AEF1EF215B}"/>
                </a:ext>
              </a:extLst>
            </p:cNvPr>
            <p:cNvSpPr>
              <a:spLocks noEditPoints="1"/>
            </p:cNvSpPr>
            <p:nvPr/>
          </p:nvSpPr>
          <p:spPr bwMode="auto">
            <a:xfrm>
              <a:off x="2452" y="2724"/>
              <a:ext cx="459" cy="458"/>
            </a:xfrm>
            <a:custGeom>
              <a:avLst/>
              <a:gdLst>
                <a:gd name="T0" fmla="*/ 82 w 82"/>
                <a:gd name="T1" fmla="*/ 41 h 82"/>
                <a:gd name="T2" fmla="*/ 41 w 82"/>
                <a:gd name="T3" fmla="*/ 0 h 82"/>
                <a:gd name="T4" fmla="*/ 0 w 82"/>
                <a:gd name="T5" fmla="*/ 41 h 82"/>
                <a:gd name="T6" fmla="*/ 41 w 82"/>
                <a:gd name="T7" fmla="*/ 82 h 82"/>
                <a:gd name="T8" fmla="*/ 82 w 82"/>
                <a:gd name="T9" fmla="*/ 41 h 82"/>
                <a:gd name="T10" fmla="*/ 81 w 82"/>
                <a:gd name="T11" fmla="*/ 41 h 82"/>
                <a:gd name="T12" fmla="*/ 41 w 82"/>
                <a:gd name="T13" fmla="*/ 80 h 82"/>
                <a:gd name="T14" fmla="*/ 2 w 82"/>
                <a:gd name="T15" fmla="*/ 41 h 82"/>
                <a:gd name="T16" fmla="*/ 41 w 82"/>
                <a:gd name="T17" fmla="*/ 1 h 82"/>
                <a:gd name="T18" fmla="*/ 81 w 82"/>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2" y="41"/>
                  </a:moveTo>
                  <a:cubicBezTo>
                    <a:pt x="82" y="18"/>
                    <a:pt x="64" y="0"/>
                    <a:pt x="41" y="0"/>
                  </a:cubicBezTo>
                  <a:cubicBezTo>
                    <a:pt x="19" y="0"/>
                    <a:pt x="0" y="18"/>
                    <a:pt x="0" y="41"/>
                  </a:cubicBezTo>
                  <a:cubicBezTo>
                    <a:pt x="0" y="63"/>
                    <a:pt x="19" y="82"/>
                    <a:pt x="41" y="82"/>
                  </a:cubicBezTo>
                  <a:cubicBezTo>
                    <a:pt x="64" y="82"/>
                    <a:pt x="82" y="63"/>
                    <a:pt x="82" y="41"/>
                  </a:cubicBezTo>
                  <a:close/>
                  <a:moveTo>
                    <a:pt x="81" y="41"/>
                  </a:moveTo>
                  <a:cubicBezTo>
                    <a:pt x="81" y="62"/>
                    <a:pt x="63" y="80"/>
                    <a:pt x="41" y="80"/>
                  </a:cubicBezTo>
                  <a:cubicBezTo>
                    <a:pt x="20" y="80"/>
                    <a:pt x="2" y="62"/>
                    <a:pt x="2" y="41"/>
                  </a:cubicBezTo>
                  <a:cubicBezTo>
                    <a:pt x="2" y="19"/>
                    <a:pt x="20" y="1"/>
                    <a:pt x="41" y="1"/>
                  </a:cubicBezTo>
                  <a:cubicBezTo>
                    <a:pt x="63" y="1"/>
                    <a:pt x="81" y="19"/>
                    <a:pt x="81" y="41"/>
                  </a:cubicBezTo>
                  <a:close/>
                </a:path>
              </a:pathLst>
            </a:custGeom>
            <a:solidFill>
              <a:srgbClr val="F3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4" name="Freeform 523">
              <a:extLst>
                <a:ext uri="{FF2B5EF4-FFF2-40B4-BE49-F238E27FC236}">
                  <a16:creationId xmlns:a16="http://schemas.microsoft.com/office/drawing/2014/main" id="{DEB2BC5A-2DCF-3DDB-A732-3BC1E947A334}"/>
                </a:ext>
              </a:extLst>
            </p:cNvPr>
            <p:cNvSpPr>
              <a:spLocks noEditPoints="1"/>
            </p:cNvSpPr>
            <p:nvPr/>
          </p:nvSpPr>
          <p:spPr bwMode="auto">
            <a:xfrm>
              <a:off x="2458" y="2724"/>
              <a:ext cx="453" cy="453"/>
            </a:xfrm>
            <a:custGeom>
              <a:avLst/>
              <a:gdLst>
                <a:gd name="T0" fmla="*/ 81 w 81"/>
                <a:gd name="T1" fmla="*/ 41 h 81"/>
                <a:gd name="T2" fmla="*/ 40 w 81"/>
                <a:gd name="T3" fmla="*/ 0 h 81"/>
                <a:gd name="T4" fmla="*/ 0 w 81"/>
                <a:gd name="T5" fmla="*/ 41 h 81"/>
                <a:gd name="T6" fmla="*/ 40 w 81"/>
                <a:gd name="T7" fmla="*/ 81 h 81"/>
                <a:gd name="T8" fmla="*/ 81 w 81"/>
                <a:gd name="T9" fmla="*/ 41 h 81"/>
                <a:gd name="T10" fmla="*/ 79 w 81"/>
                <a:gd name="T11" fmla="*/ 41 h 81"/>
                <a:gd name="T12" fmla="*/ 40 w 81"/>
                <a:gd name="T13" fmla="*/ 79 h 81"/>
                <a:gd name="T14" fmla="*/ 2 w 81"/>
                <a:gd name="T15" fmla="*/ 41 h 81"/>
                <a:gd name="T16" fmla="*/ 40 w 81"/>
                <a:gd name="T17" fmla="*/ 2 h 81"/>
                <a:gd name="T18" fmla="*/ 79 w 81"/>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81" y="41"/>
                  </a:moveTo>
                  <a:cubicBezTo>
                    <a:pt x="81" y="18"/>
                    <a:pt x="63" y="0"/>
                    <a:pt x="40" y="0"/>
                  </a:cubicBezTo>
                  <a:cubicBezTo>
                    <a:pt x="18" y="0"/>
                    <a:pt x="0" y="18"/>
                    <a:pt x="0" y="41"/>
                  </a:cubicBezTo>
                  <a:cubicBezTo>
                    <a:pt x="0" y="63"/>
                    <a:pt x="18" y="81"/>
                    <a:pt x="40" y="81"/>
                  </a:cubicBezTo>
                  <a:cubicBezTo>
                    <a:pt x="63" y="81"/>
                    <a:pt x="81" y="63"/>
                    <a:pt x="81" y="41"/>
                  </a:cubicBezTo>
                  <a:close/>
                  <a:moveTo>
                    <a:pt x="79" y="41"/>
                  </a:moveTo>
                  <a:cubicBezTo>
                    <a:pt x="79" y="62"/>
                    <a:pt x="62" y="79"/>
                    <a:pt x="40" y="79"/>
                  </a:cubicBezTo>
                  <a:cubicBezTo>
                    <a:pt x="19" y="79"/>
                    <a:pt x="2" y="62"/>
                    <a:pt x="2" y="41"/>
                  </a:cubicBezTo>
                  <a:cubicBezTo>
                    <a:pt x="2" y="19"/>
                    <a:pt x="19" y="2"/>
                    <a:pt x="40" y="2"/>
                  </a:cubicBezTo>
                  <a:cubicBezTo>
                    <a:pt x="62" y="2"/>
                    <a:pt x="79" y="19"/>
                    <a:pt x="79" y="41"/>
                  </a:cubicBezTo>
                  <a:close/>
                </a:path>
              </a:pathLst>
            </a:custGeom>
            <a:solidFill>
              <a:srgbClr val="F3B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5" name="Freeform 524">
              <a:extLst>
                <a:ext uri="{FF2B5EF4-FFF2-40B4-BE49-F238E27FC236}">
                  <a16:creationId xmlns:a16="http://schemas.microsoft.com/office/drawing/2014/main" id="{FF012049-8F76-B135-0CFD-65BB252B676C}"/>
                </a:ext>
              </a:extLst>
            </p:cNvPr>
            <p:cNvSpPr>
              <a:spLocks noEditPoints="1"/>
            </p:cNvSpPr>
            <p:nvPr/>
          </p:nvSpPr>
          <p:spPr bwMode="auto">
            <a:xfrm>
              <a:off x="2463" y="2729"/>
              <a:ext cx="442" cy="442"/>
            </a:xfrm>
            <a:custGeom>
              <a:avLst/>
              <a:gdLst>
                <a:gd name="T0" fmla="*/ 79 w 79"/>
                <a:gd name="T1" fmla="*/ 40 h 79"/>
                <a:gd name="T2" fmla="*/ 39 w 79"/>
                <a:gd name="T3" fmla="*/ 0 h 79"/>
                <a:gd name="T4" fmla="*/ 0 w 79"/>
                <a:gd name="T5" fmla="*/ 40 h 79"/>
                <a:gd name="T6" fmla="*/ 39 w 79"/>
                <a:gd name="T7" fmla="*/ 79 h 79"/>
                <a:gd name="T8" fmla="*/ 79 w 79"/>
                <a:gd name="T9" fmla="*/ 40 h 79"/>
                <a:gd name="T10" fmla="*/ 77 w 79"/>
                <a:gd name="T11" fmla="*/ 40 h 79"/>
                <a:gd name="T12" fmla="*/ 39 w 79"/>
                <a:gd name="T13" fmla="*/ 77 h 79"/>
                <a:gd name="T14" fmla="*/ 2 w 79"/>
                <a:gd name="T15" fmla="*/ 40 h 79"/>
                <a:gd name="T16" fmla="*/ 39 w 79"/>
                <a:gd name="T17" fmla="*/ 2 h 79"/>
                <a:gd name="T18" fmla="*/ 77 w 79"/>
                <a:gd name="T1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79" y="40"/>
                  </a:moveTo>
                  <a:cubicBezTo>
                    <a:pt x="79" y="18"/>
                    <a:pt x="61" y="0"/>
                    <a:pt x="39" y="0"/>
                  </a:cubicBezTo>
                  <a:cubicBezTo>
                    <a:pt x="18" y="0"/>
                    <a:pt x="0" y="18"/>
                    <a:pt x="0" y="40"/>
                  </a:cubicBezTo>
                  <a:cubicBezTo>
                    <a:pt x="0" y="61"/>
                    <a:pt x="18" y="79"/>
                    <a:pt x="39" y="79"/>
                  </a:cubicBezTo>
                  <a:cubicBezTo>
                    <a:pt x="61" y="79"/>
                    <a:pt x="79" y="61"/>
                    <a:pt x="79" y="40"/>
                  </a:cubicBezTo>
                  <a:close/>
                  <a:moveTo>
                    <a:pt x="77" y="40"/>
                  </a:moveTo>
                  <a:cubicBezTo>
                    <a:pt x="77" y="60"/>
                    <a:pt x="60" y="77"/>
                    <a:pt x="39" y="77"/>
                  </a:cubicBezTo>
                  <a:cubicBezTo>
                    <a:pt x="18" y="77"/>
                    <a:pt x="2" y="60"/>
                    <a:pt x="2" y="40"/>
                  </a:cubicBezTo>
                  <a:cubicBezTo>
                    <a:pt x="2" y="19"/>
                    <a:pt x="18" y="2"/>
                    <a:pt x="39" y="2"/>
                  </a:cubicBezTo>
                  <a:cubicBezTo>
                    <a:pt x="60" y="2"/>
                    <a:pt x="77" y="19"/>
                    <a:pt x="77" y="40"/>
                  </a:cubicBezTo>
                  <a:close/>
                </a:path>
              </a:pathLst>
            </a:custGeom>
            <a:solidFill>
              <a:srgbClr val="F3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6" name="Freeform 525">
              <a:extLst>
                <a:ext uri="{FF2B5EF4-FFF2-40B4-BE49-F238E27FC236}">
                  <a16:creationId xmlns:a16="http://schemas.microsoft.com/office/drawing/2014/main" id="{289210EC-E04A-5545-36DF-58D5EC8B1C0D}"/>
                </a:ext>
              </a:extLst>
            </p:cNvPr>
            <p:cNvSpPr>
              <a:spLocks noEditPoints="1"/>
            </p:cNvSpPr>
            <p:nvPr/>
          </p:nvSpPr>
          <p:spPr bwMode="auto">
            <a:xfrm>
              <a:off x="2469" y="2735"/>
              <a:ext cx="431" cy="431"/>
            </a:xfrm>
            <a:custGeom>
              <a:avLst/>
              <a:gdLst>
                <a:gd name="T0" fmla="*/ 77 w 77"/>
                <a:gd name="T1" fmla="*/ 39 h 77"/>
                <a:gd name="T2" fmla="*/ 38 w 77"/>
                <a:gd name="T3" fmla="*/ 0 h 77"/>
                <a:gd name="T4" fmla="*/ 0 w 77"/>
                <a:gd name="T5" fmla="*/ 39 h 77"/>
                <a:gd name="T6" fmla="*/ 38 w 77"/>
                <a:gd name="T7" fmla="*/ 77 h 77"/>
                <a:gd name="T8" fmla="*/ 77 w 77"/>
                <a:gd name="T9" fmla="*/ 39 h 77"/>
                <a:gd name="T10" fmla="*/ 75 w 77"/>
                <a:gd name="T11" fmla="*/ 39 h 77"/>
                <a:gd name="T12" fmla="*/ 38 w 77"/>
                <a:gd name="T13" fmla="*/ 76 h 77"/>
                <a:gd name="T14" fmla="*/ 1 w 77"/>
                <a:gd name="T15" fmla="*/ 39 h 77"/>
                <a:gd name="T16" fmla="*/ 38 w 77"/>
                <a:gd name="T17" fmla="*/ 1 h 77"/>
                <a:gd name="T18" fmla="*/ 75 w 77"/>
                <a:gd name="T1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77" y="39"/>
                  </a:moveTo>
                  <a:cubicBezTo>
                    <a:pt x="77" y="17"/>
                    <a:pt x="60" y="0"/>
                    <a:pt x="38" y="0"/>
                  </a:cubicBezTo>
                  <a:cubicBezTo>
                    <a:pt x="17" y="0"/>
                    <a:pt x="0" y="17"/>
                    <a:pt x="0" y="39"/>
                  </a:cubicBezTo>
                  <a:cubicBezTo>
                    <a:pt x="0" y="60"/>
                    <a:pt x="17" y="77"/>
                    <a:pt x="38" y="77"/>
                  </a:cubicBezTo>
                  <a:cubicBezTo>
                    <a:pt x="60" y="77"/>
                    <a:pt x="77" y="60"/>
                    <a:pt x="77" y="39"/>
                  </a:cubicBezTo>
                  <a:close/>
                  <a:moveTo>
                    <a:pt x="75" y="39"/>
                  </a:moveTo>
                  <a:cubicBezTo>
                    <a:pt x="75" y="59"/>
                    <a:pt x="59" y="76"/>
                    <a:pt x="38" y="76"/>
                  </a:cubicBezTo>
                  <a:cubicBezTo>
                    <a:pt x="18" y="76"/>
                    <a:pt x="1" y="59"/>
                    <a:pt x="1" y="39"/>
                  </a:cubicBezTo>
                  <a:cubicBezTo>
                    <a:pt x="1" y="18"/>
                    <a:pt x="18" y="1"/>
                    <a:pt x="38" y="1"/>
                  </a:cubicBezTo>
                  <a:cubicBezTo>
                    <a:pt x="59" y="1"/>
                    <a:pt x="75" y="18"/>
                    <a:pt x="75" y="39"/>
                  </a:cubicBezTo>
                  <a:close/>
                </a:path>
              </a:pathLst>
            </a:custGeom>
            <a:solidFill>
              <a:srgbClr val="F3B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7" name="Freeform 526">
              <a:extLst>
                <a:ext uri="{FF2B5EF4-FFF2-40B4-BE49-F238E27FC236}">
                  <a16:creationId xmlns:a16="http://schemas.microsoft.com/office/drawing/2014/main" id="{B8A4C9F0-6721-DE17-8889-079A56BE46C0}"/>
                </a:ext>
              </a:extLst>
            </p:cNvPr>
            <p:cNvSpPr>
              <a:spLocks noEditPoints="1"/>
            </p:cNvSpPr>
            <p:nvPr/>
          </p:nvSpPr>
          <p:spPr bwMode="auto">
            <a:xfrm>
              <a:off x="2474" y="2741"/>
              <a:ext cx="420" cy="419"/>
            </a:xfrm>
            <a:custGeom>
              <a:avLst/>
              <a:gdLst>
                <a:gd name="T0" fmla="*/ 75 w 75"/>
                <a:gd name="T1" fmla="*/ 38 h 75"/>
                <a:gd name="T2" fmla="*/ 37 w 75"/>
                <a:gd name="T3" fmla="*/ 0 h 75"/>
                <a:gd name="T4" fmla="*/ 0 w 75"/>
                <a:gd name="T5" fmla="*/ 38 h 75"/>
                <a:gd name="T6" fmla="*/ 37 w 75"/>
                <a:gd name="T7" fmla="*/ 75 h 75"/>
                <a:gd name="T8" fmla="*/ 75 w 75"/>
                <a:gd name="T9" fmla="*/ 38 h 75"/>
                <a:gd name="T10" fmla="*/ 74 w 75"/>
                <a:gd name="T11" fmla="*/ 38 h 75"/>
                <a:gd name="T12" fmla="*/ 37 w 75"/>
                <a:gd name="T13" fmla="*/ 74 h 75"/>
                <a:gd name="T14" fmla="*/ 1 w 75"/>
                <a:gd name="T15" fmla="*/ 38 h 75"/>
                <a:gd name="T16" fmla="*/ 37 w 75"/>
                <a:gd name="T17" fmla="*/ 1 h 75"/>
                <a:gd name="T18" fmla="*/ 74 w 75"/>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75" y="38"/>
                  </a:moveTo>
                  <a:cubicBezTo>
                    <a:pt x="75" y="17"/>
                    <a:pt x="58" y="0"/>
                    <a:pt x="37" y="0"/>
                  </a:cubicBezTo>
                  <a:cubicBezTo>
                    <a:pt x="16" y="0"/>
                    <a:pt x="0" y="17"/>
                    <a:pt x="0" y="38"/>
                  </a:cubicBezTo>
                  <a:cubicBezTo>
                    <a:pt x="0" y="58"/>
                    <a:pt x="16" y="75"/>
                    <a:pt x="37" y="75"/>
                  </a:cubicBezTo>
                  <a:cubicBezTo>
                    <a:pt x="58" y="75"/>
                    <a:pt x="75" y="58"/>
                    <a:pt x="75" y="38"/>
                  </a:cubicBezTo>
                  <a:close/>
                  <a:moveTo>
                    <a:pt x="74" y="38"/>
                  </a:moveTo>
                  <a:cubicBezTo>
                    <a:pt x="74" y="58"/>
                    <a:pt x="57" y="74"/>
                    <a:pt x="37" y="74"/>
                  </a:cubicBezTo>
                  <a:cubicBezTo>
                    <a:pt x="17" y="74"/>
                    <a:pt x="1" y="58"/>
                    <a:pt x="1" y="38"/>
                  </a:cubicBezTo>
                  <a:cubicBezTo>
                    <a:pt x="1" y="17"/>
                    <a:pt x="17" y="1"/>
                    <a:pt x="37" y="1"/>
                  </a:cubicBezTo>
                  <a:cubicBezTo>
                    <a:pt x="57" y="1"/>
                    <a:pt x="74" y="17"/>
                    <a:pt x="74" y="38"/>
                  </a:cubicBezTo>
                  <a:close/>
                </a:path>
              </a:pathLst>
            </a:custGeom>
            <a:solidFill>
              <a:srgbClr val="F3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8" name="Freeform 527">
              <a:extLst>
                <a:ext uri="{FF2B5EF4-FFF2-40B4-BE49-F238E27FC236}">
                  <a16:creationId xmlns:a16="http://schemas.microsoft.com/office/drawing/2014/main" id="{B59B0739-7271-F28F-D544-777E288693F4}"/>
                </a:ext>
              </a:extLst>
            </p:cNvPr>
            <p:cNvSpPr>
              <a:spLocks noEditPoints="1"/>
            </p:cNvSpPr>
            <p:nvPr/>
          </p:nvSpPr>
          <p:spPr bwMode="auto">
            <a:xfrm>
              <a:off x="2474" y="2741"/>
              <a:ext cx="414" cy="419"/>
            </a:xfrm>
            <a:custGeom>
              <a:avLst/>
              <a:gdLst>
                <a:gd name="T0" fmla="*/ 74 w 74"/>
                <a:gd name="T1" fmla="*/ 38 h 75"/>
                <a:gd name="T2" fmla="*/ 37 w 74"/>
                <a:gd name="T3" fmla="*/ 0 h 75"/>
                <a:gd name="T4" fmla="*/ 0 w 74"/>
                <a:gd name="T5" fmla="*/ 38 h 75"/>
                <a:gd name="T6" fmla="*/ 37 w 74"/>
                <a:gd name="T7" fmla="*/ 75 h 75"/>
                <a:gd name="T8" fmla="*/ 74 w 74"/>
                <a:gd name="T9" fmla="*/ 38 h 75"/>
                <a:gd name="T10" fmla="*/ 73 w 74"/>
                <a:gd name="T11" fmla="*/ 38 h 75"/>
                <a:gd name="T12" fmla="*/ 37 w 74"/>
                <a:gd name="T13" fmla="*/ 73 h 75"/>
                <a:gd name="T14" fmla="*/ 2 w 74"/>
                <a:gd name="T15" fmla="*/ 38 h 75"/>
                <a:gd name="T16" fmla="*/ 37 w 74"/>
                <a:gd name="T17" fmla="*/ 2 h 75"/>
                <a:gd name="T18" fmla="*/ 73 w 74"/>
                <a:gd name="T1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74" y="38"/>
                  </a:moveTo>
                  <a:cubicBezTo>
                    <a:pt x="74" y="17"/>
                    <a:pt x="58" y="0"/>
                    <a:pt x="37" y="0"/>
                  </a:cubicBezTo>
                  <a:cubicBezTo>
                    <a:pt x="17" y="0"/>
                    <a:pt x="0" y="17"/>
                    <a:pt x="0" y="38"/>
                  </a:cubicBezTo>
                  <a:cubicBezTo>
                    <a:pt x="0" y="58"/>
                    <a:pt x="17" y="75"/>
                    <a:pt x="37" y="75"/>
                  </a:cubicBezTo>
                  <a:cubicBezTo>
                    <a:pt x="58" y="75"/>
                    <a:pt x="74" y="58"/>
                    <a:pt x="74" y="38"/>
                  </a:cubicBezTo>
                  <a:close/>
                  <a:moveTo>
                    <a:pt x="73" y="38"/>
                  </a:moveTo>
                  <a:cubicBezTo>
                    <a:pt x="73" y="57"/>
                    <a:pt x="57" y="73"/>
                    <a:pt x="37" y="73"/>
                  </a:cubicBezTo>
                  <a:cubicBezTo>
                    <a:pt x="18" y="73"/>
                    <a:pt x="2" y="57"/>
                    <a:pt x="2" y="38"/>
                  </a:cubicBezTo>
                  <a:cubicBezTo>
                    <a:pt x="2" y="18"/>
                    <a:pt x="18" y="2"/>
                    <a:pt x="37" y="2"/>
                  </a:cubicBezTo>
                  <a:cubicBezTo>
                    <a:pt x="57" y="2"/>
                    <a:pt x="73" y="18"/>
                    <a:pt x="73" y="38"/>
                  </a:cubicBezTo>
                  <a:close/>
                </a:path>
              </a:pathLst>
            </a:custGeom>
            <a:solidFill>
              <a:srgbClr val="F3C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89" name="Freeform 528">
              <a:extLst>
                <a:ext uri="{FF2B5EF4-FFF2-40B4-BE49-F238E27FC236}">
                  <a16:creationId xmlns:a16="http://schemas.microsoft.com/office/drawing/2014/main" id="{5401DAA6-2184-6F5F-8953-E43D53E558D1}"/>
                </a:ext>
              </a:extLst>
            </p:cNvPr>
            <p:cNvSpPr>
              <a:spLocks noEditPoints="1"/>
            </p:cNvSpPr>
            <p:nvPr/>
          </p:nvSpPr>
          <p:spPr bwMode="auto">
            <a:xfrm>
              <a:off x="2480" y="2746"/>
              <a:ext cx="408" cy="408"/>
            </a:xfrm>
            <a:custGeom>
              <a:avLst/>
              <a:gdLst>
                <a:gd name="T0" fmla="*/ 73 w 73"/>
                <a:gd name="T1" fmla="*/ 37 h 73"/>
                <a:gd name="T2" fmla="*/ 36 w 73"/>
                <a:gd name="T3" fmla="*/ 0 h 73"/>
                <a:gd name="T4" fmla="*/ 0 w 73"/>
                <a:gd name="T5" fmla="*/ 37 h 73"/>
                <a:gd name="T6" fmla="*/ 36 w 73"/>
                <a:gd name="T7" fmla="*/ 73 h 73"/>
                <a:gd name="T8" fmla="*/ 73 w 73"/>
                <a:gd name="T9" fmla="*/ 37 h 73"/>
                <a:gd name="T10" fmla="*/ 71 w 73"/>
                <a:gd name="T11" fmla="*/ 37 h 73"/>
                <a:gd name="T12" fmla="*/ 36 w 73"/>
                <a:gd name="T13" fmla="*/ 71 h 73"/>
                <a:gd name="T14" fmla="*/ 2 w 73"/>
                <a:gd name="T15" fmla="*/ 37 h 73"/>
                <a:gd name="T16" fmla="*/ 36 w 73"/>
                <a:gd name="T17" fmla="*/ 2 h 73"/>
                <a:gd name="T18" fmla="*/ 71 w 73"/>
                <a:gd name="T1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37"/>
                  </a:moveTo>
                  <a:cubicBezTo>
                    <a:pt x="73" y="16"/>
                    <a:pt x="56" y="0"/>
                    <a:pt x="36" y="0"/>
                  </a:cubicBezTo>
                  <a:cubicBezTo>
                    <a:pt x="16" y="0"/>
                    <a:pt x="0" y="16"/>
                    <a:pt x="0" y="37"/>
                  </a:cubicBezTo>
                  <a:cubicBezTo>
                    <a:pt x="0" y="57"/>
                    <a:pt x="16" y="73"/>
                    <a:pt x="36" y="73"/>
                  </a:cubicBezTo>
                  <a:cubicBezTo>
                    <a:pt x="56" y="73"/>
                    <a:pt x="73" y="57"/>
                    <a:pt x="73" y="37"/>
                  </a:cubicBezTo>
                  <a:close/>
                  <a:moveTo>
                    <a:pt x="71" y="37"/>
                  </a:moveTo>
                  <a:cubicBezTo>
                    <a:pt x="71" y="56"/>
                    <a:pt x="56" y="71"/>
                    <a:pt x="36" y="71"/>
                  </a:cubicBezTo>
                  <a:cubicBezTo>
                    <a:pt x="17" y="71"/>
                    <a:pt x="2" y="56"/>
                    <a:pt x="2" y="37"/>
                  </a:cubicBezTo>
                  <a:cubicBezTo>
                    <a:pt x="2" y="17"/>
                    <a:pt x="17" y="2"/>
                    <a:pt x="36" y="2"/>
                  </a:cubicBezTo>
                  <a:cubicBezTo>
                    <a:pt x="56" y="2"/>
                    <a:pt x="71" y="17"/>
                    <a:pt x="71" y="37"/>
                  </a:cubicBezTo>
                  <a:close/>
                </a:path>
              </a:pathLst>
            </a:custGeom>
            <a:solidFill>
              <a:srgbClr val="F4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0" name="Freeform 529">
              <a:extLst>
                <a:ext uri="{FF2B5EF4-FFF2-40B4-BE49-F238E27FC236}">
                  <a16:creationId xmlns:a16="http://schemas.microsoft.com/office/drawing/2014/main" id="{62F62226-315E-1B75-CCAF-7015936AA53A}"/>
                </a:ext>
              </a:extLst>
            </p:cNvPr>
            <p:cNvSpPr>
              <a:spLocks noEditPoints="1"/>
            </p:cNvSpPr>
            <p:nvPr/>
          </p:nvSpPr>
          <p:spPr bwMode="auto">
            <a:xfrm>
              <a:off x="2486" y="2752"/>
              <a:ext cx="397" cy="397"/>
            </a:xfrm>
            <a:custGeom>
              <a:avLst/>
              <a:gdLst>
                <a:gd name="T0" fmla="*/ 71 w 71"/>
                <a:gd name="T1" fmla="*/ 36 h 71"/>
                <a:gd name="T2" fmla="*/ 35 w 71"/>
                <a:gd name="T3" fmla="*/ 0 h 71"/>
                <a:gd name="T4" fmla="*/ 0 w 71"/>
                <a:gd name="T5" fmla="*/ 36 h 71"/>
                <a:gd name="T6" fmla="*/ 35 w 71"/>
                <a:gd name="T7" fmla="*/ 71 h 71"/>
                <a:gd name="T8" fmla="*/ 71 w 71"/>
                <a:gd name="T9" fmla="*/ 36 h 71"/>
                <a:gd name="T10" fmla="*/ 69 w 71"/>
                <a:gd name="T11" fmla="*/ 36 h 71"/>
                <a:gd name="T12" fmla="*/ 35 w 71"/>
                <a:gd name="T13" fmla="*/ 69 h 71"/>
                <a:gd name="T14" fmla="*/ 1 w 71"/>
                <a:gd name="T15" fmla="*/ 36 h 71"/>
                <a:gd name="T16" fmla="*/ 35 w 71"/>
                <a:gd name="T17" fmla="*/ 2 h 71"/>
                <a:gd name="T18" fmla="*/ 69 w 71"/>
                <a:gd name="T19"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36"/>
                  </a:moveTo>
                  <a:cubicBezTo>
                    <a:pt x="71" y="16"/>
                    <a:pt x="55" y="0"/>
                    <a:pt x="35" y="0"/>
                  </a:cubicBezTo>
                  <a:cubicBezTo>
                    <a:pt x="16" y="0"/>
                    <a:pt x="0" y="16"/>
                    <a:pt x="0" y="36"/>
                  </a:cubicBezTo>
                  <a:cubicBezTo>
                    <a:pt x="0" y="55"/>
                    <a:pt x="16" y="71"/>
                    <a:pt x="35" y="71"/>
                  </a:cubicBezTo>
                  <a:cubicBezTo>
                    <a:pt x="55" y="71"/>
                    <a:pt x="71" y="55"/>
                    <a:pt x="71" y="36"/>
                  </a:cubicBezTo>
                  <a:close/>
                  <a:moveTo>
                    <a:pt x="69" y="36"/>
                  </a:moveTo>
                  <a:cubicBezTo>
                    <a:pt x="69" y="54"/>
                    <a:pt x="54" y="69"/>
                    <a:pt x="35" y="69"/>
                  </a:cubicBezTo>
                  <a:cubicBezTo>
                    <a:pt x="17" y="69"/>
                    <a:pt x="1" y="54"/>
                    <a:pt x="1" y="36"/>
                  </a:cubicBezTo>
                  <a:cubicBezTo>
                    <a:pt x="1" y="17"/>
                    <a:pt x="17" y="2"/>
                    <a:pt x="35" y="2"/>
                  </a:cubicBezTo>
                  <a:cubicBezTo>
                    <a:pt x="54" y="2"/>
                    <a:pt x="69" y="17"/>
                    <a:pt x="69" y="36"/>
                  </a:cubicBezTo>
                  <a:close/>
                </a:path>
              </a:pathLst>
            </a:custGeom>
            <a:solidFill>
              <a:srgbClr val="F4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1" name="Freeform 530">
              <a:extLst>
                <a:ext uri="{FF2B5EF4-FFF2-40B4-BE49-F238E27FC236}">
                  <a16:creationId xmlns:a16="http://schemas.microsoft.com/office/drawing/2014/main" id="{79DA9E60-035D-454C-F800-97C74F50C52F}"/>
                </a:ext>
              </a:extLst>
            </p:cNvPr>
            <p:cNvSpPr>
              <a:spLocks noEditPoints="1"/>
            </p:cNvSpPr>
            <p:nvPr/>
          </p:nvSpPr>
          <p:spPr bwMode="auto">
            <a:xfrm>
              <a:off x="2491" y="2757"/>
              <a:ext cx="386" cy="386"/>
            </a:xfrm>
            <a:custGeom>
              <a:avLst/>
              <a:gdLst>
                <a:gd name="T0" fmla="*/ 69 w 69"/>
                <a:gd name="T1" fmla="*/ 35 h 69"/>
                <a:gd name="T2" fmla="*/ 34 w 69"/>
                <a:gd name="T3" fmla="*/ 0 h 69"/>
                <a:gd name="T4" fmla="*/ 0 w 69"/>
                <a:gd name="T5" fmla="*/ 35 h 69"/>
                <a:gd name="T6" fmla="*/ 34 w 69"/>
                <a:gd name="T7" fmla="*/ 69 h 69"/>
                <a:gd name="T8" fmla="*/ 69 w 69"/>
                <a:gd name="T9" fmla="*/ 35 h 69"/>
                <a:gd name="T10" fmla="*/ 67 w 69"/>
                <a:gd name="T11" fmla="*/ 35 h 69"/>
                <a:gd name="T12" fmla="*/ 34 w 69"/>
                <a:gd name="T13" fmla="*/ 68 h 69"/>
                <a:gd name="T14" fmla="*/ 1 w 69"/>
                <a:gd name="T15" fmla="*/ 35 h 69"/>
                <a:gd name="T16" fmla="*/ 34 w 69"/>
                <a:gd name="T17" fmla="*/ 1 h 69"/>
                <a:gd name="T18" fmla="*/ 67 w 69"/>
                <a:gd name="T1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9" y="35"/>
                  </a:moveTo>
                  <a:cubicBezTo>
                    <a:pt x="69" y="15"/>
                    <a:pt x="54" y="0"/>
                    <a:pt x="34" y="0"/>
                  </a:cubicBezTo>
                  <a:cubicBezTo>
                    <a:pt x="15" y="0"/>
                    <a:pt x="0" y="15"/>
                    <a:pt x="0" y="35"/>
                  </a:cubicBezTo>
                  <a:cubicBezTo>
                    <a:pt x="0" y="54"/>
                    <a:pt x="15" y="69"/>
                    <a:pt x="34" y="69"/>
                  </a:cubicBezTo>
                  <a:cubicBezTo>
                    <a:pt x="54" y="69"/>
                    <a:pt x="69" y="54"/>
                    <a:pt x="69" y="35"/>
                  </a:cubicBezTo>
                  <a:close/>
                  <a:moveTo>
                    <a:pt x="67" y="35"/>
                  </a:moveTo>
                  <a:cubicBezTo>
                    <a:pt x="67" y="53"/>
                    <a:pt x="53" y="68"/>
                    <a:pt x="34" y="68"/>
                  </a:cubicBezTo>
                  <a:cubicBezTo>
                    <a:pt x="16" y="68"/>
                    <a:pt x="1" y="53"/>
                    <a:pt x="1" y="35"/>
                  </a:cubicBezTo>
                  <a:cubicBezTo>
                    <a:pt x="1" y="16"/>
                    <a:pt x="16" y="1"/>
                    <a:pt x="34" y="1"/>
                  </a:cubicBezTo>
                  <a:cubicBezTo>
                    <a:pt x="53" y="1"/>
                    <a:pt x="67" y="16"/>
                    <a:pt x="67" y="35"/>
                  </a:cubicBezTo>
                  <a:close/>
                </a:path>
              </a:pathLst>
            </a:custGeom>
            <a:solidFill>
              <a:srgbClr val="F4C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2" name="Freeform 531">
              <a:extLst>
                <a:ext uri="{FF2B5EF4-FFF2-40B4-BE49-F238E27FC236}">
                  <a16:creationId xmlns:a16="http://schemas.microsoft.com/office/drawing/2014/main" id="{2A878345-767C-ED34-690E-41378959C1B2}"/>
                </a:ext>
              </a:extLst>
            </p:cNvPr>
            <p:cNvSpPr>
              <a:spLocks noEditPoints="1"/>
            </p:cNvSpPr>
            <p:nvPr/>
          </p:nvSpPr>
          <p:spPr bwMode="auto">
            <a:xfrm>
              <a:off x="2491" y="2763"/>
              <a:ext cx="381" cy="375"/>
            </a:xfrm>
            <a:custGeom>
              <a:avLst/>
              <a:gdLst>
                <a:gd name="T0" fmla="*/ 68 w 68"/>
                <a:gd name="T1" fmla="*/ 34 h 67"/>
                <a:gd name="T2" fmla="*/ 34 w 68"/>
                <a:gd name="T3" fmla="*/ 0 h 67"/>
                <a:gd name="T4" fmla="*/ 0 w 68"/>
                <a:gd name="T5" fmla="*/ 34 h 67"/>
                <a:gd name="T6" fmla="*/ 34 w 68"/>
                <a:gd name="T7" fmla="*/ 67 h 67"/>
                <a:gd name="T8" fmla="*/ 68 w 68"/>
                <a:gd name="T9" fmla="*/ 34 h 67"/>
                <a:gd name="T10" fmla="*/ 67 w 68"/>
                <a:gd name="T11" fmla="*/ 34 h 67"/>
                <a:gd name="T12" fmla="*/ 34 w 68"/>
                <a:gd name="T13" fmla="*/ 66 h 67"/>
                <a:gd name="T14" fmla="*/ 2 w 68"/>
                <a:gd name="T15" fmla="*/ 34 h 67"/>
                <a:gd name="T16" fmla="*/ 34 w 68"/>
                <a:gd name="T17" fmla="*/ 1 h 67"/>
                <a:gd name="T18" fmla="*/ 67 w 68"/>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68" y="34"/>
                  </a:moveTo>
                  <a:cubicBezTo>
                    <a:pt x="68" y="15"/>
                    <a:pt x="53" y="0"/>
                    <a:pt x="34" y="0"/>
                  </a:cubicBezTo>
                  <a:cubicBezTo>
                    <a:pt x="16" y="0"/>
                    <a:pt x="0" y="15"/>
                    <a:pt x="0" y="34"/>
                  </a:cubicBezTo>
                  <a:cubicBezTo>
                    <a:pt x="0" y="52"/>
                    <a:pt x="16" y="67"/>
                    <a:pt x="34" y="67"/>
                  </a:cubicBezTo>
                  <a:cubicBezTo>
                    <a:pt x="53" y="67"/>
                    <a:pt x="68" y="52"/>
                    <a:pt x="68" y="34"/>
                  </a:cubicBezTo>
                  <a:close/>
                  <a:moveTo>
                    <a:pt x="67" y="34"/>
                  </a:moveTo>
                  <a:cubicBezTo>
                    <a:pt x="67" y="51"/>
                    <a:pt x="52" y="66"/>
                    <a:pt x="34" y="66"/>
                  </a:cubicBezTo>
                  <a:cubicBezTo>
                    <a:pt x="17" y="66"/>
                    <a:pt x="2" y="51"/>
                    <a:pt x="2" y="34"/>
                  </a:cubicBezTo>
                  <a:cubicBezTo>
                    <a:pt x="2" y="16"/>
                    <a:pt x="17" y="1"/>
                    <a:pt x="34" y="1"/>
                  </a:cubicBezTo>
                  <a:cubicBezTo>
                    <a:pt x="52" y="1"/>
                    <a:pt x="67" y="16"/>
                    <a:pt x="67" y="34"/>
                  </a:cubicBezTo>
                  <a:close/>
                </a:path>
              </a:pathLst>
            </a:custGeom>
            <a:solidFill>
              <a:srgbClr val="F5C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3" name="Freeform 532">
              <a:extLst>
                <a:ext uri="{FF2B5EF4-FFF2-40B4-BE49-F238E27FC236}">
                  <a16:creationId xmlns:a16="http://schemas.microsoft.com/office/drawing/2014/main" id="{903B7034-8E47-E969-C588-0C50FF757923}"/>
                </a:ext>
              </a:extLst>
            </p:cNvPr>
            <p:cNvSpPr>
              <a:spLocks noEditPoints="1"/>
            </p:cNvSpPr>
            <p:nvPr/>
          </p:nvSpPr>
          <p:spPr bwMode="auto">
            <a:xfrm>
              <a:off x="2497" y="2763"/>
              <a:ext cx="369" cy="375"/>
            </a:xfrm>
            <a:custGeom>
              <a:avLst/>
              <a:gdLst>
                <a:gd name="T0" fmla="*/ 66 w 66"/>
                <a:gd name="T1" fmla="*/ 34 h 67"/>
                <a:gd name="T2" fmla="*/ 33 w 66"/>
                <a:gd name="T3" fmla="*/ 0 h 67"/>
                <a:gd name="T4" fmla="*/ 0 w 66"/>
                <a:gd name="T5" fmla="*/ 34 h 67"/>
                <a:gd name="T6" fmla="*/ 33 w 66"/>
                <a:gd name="T7" fmla="*/ 67 h 67"/>
                <a:gd name="T8" fmla="*/ 66 w 66"/>
                <a:gd name="T9" fmla="*/ 34 h 67"/>
                <a:gd name="T10" fmla="*/ 65 w 66"/>
                <a:gd name="T11" fmla="*/ 34 h 67"/>
                <a:gd name="T12" fmla="*/ 33 w 66"/>
                <a:gd name="T13" fmla="*/ 65 h 67"/>
                <a:gd name="T14" fmla="*/ 2 w 66"/>
                <a:gd name="T15" fmla="*/ 34 h 67"/>
                <a:gd name="T16" fmla="*/ 33 w 66"/>
                <a:gd name="T17" fmla="*/ 2 h 67"/>
                <a:gd name="T18" fmla="*/ 65 w 66"/>
                <a:gd name="T19"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7">
                  <a:moveTo>
                    <a:pt x="66" y="34"/>
                  </a:moveTo>
                  <a:cubicBezTo>
                    <a:pt x="66" y="15"/>
                    <a:pt x="52" y="0"/>
                    <a:pt x="33" y="0"/>
                  </a:cubicBezTo>
                  <a:cubicBezTo>
                    <a:pt x="15" y="0"/>
                    <a:pt x="0" y="15"/>
                    <a:pt x="0" y="34"/>
                  </a:cubicBezTo>
                  <a:cubicBezTo>
                    <a:pt x="0" y="52"/>
                    <a:pt x="15" y="67"/>
                    <a:pt x="33" y="67"/>
                  </a:cubicBezTo>
                  <a:cubicBezTo>
                    <a:pt x="52" y="67"/>
                    <a:pt x="66" y="52"/>
                    <a:pt x="66" y="34"/>
                  </a:cubicBezTo>
                  <a:close/>
                  <a:moveTo>
                    <a:pt x="65" y="34"/>
                  </a:moveTo>
                  <a:cubicBezTo>
                    <a:pt x="65" y="51"/>
                    <a:pt x="51" y="65"/>
                    <a:pt x="33" y="65"/>
                  </a:cubicBezTo>
                  <a:cubicBezTo>
                    <a:pt x="16" y="65"/>
                    <a:pt x="2" y="51"/>
                    <a:pt x="2" y="34"/>
                  </a:cubicBezTo>
                  <a:cubicBezTo>
                    <a:pt x="2" y="16"/>
                    <a:pt x="16" y="2"/>
                    <a:pt x="33" y="2"/>
                  </a:cubicBezTo>
                  <a:cubicBezTo>
                    <a:pt x="51" y="2"/>
                    <a:pt x="65" y="16"/>
                    <a:pt x="65" y="34"/>
                  </a:cubicBez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4" name="Freeform 533">
              <a:extLst>
                <a:ext uri="{FF2B5EF4-FFF2-40B4-BE49-F238E27FC236}">
                  <a16:creationId xmlns:a16="http://schemas.microsoft.com/office/drawing/2014/main" id="{8C20A0C5-0F86-B446-084E-F70ADE8B22A7}"/>
                </a:ext>
              </a:extLst>
            </p:cNvPr>
            <p:cNvSpPr>
              <a:spLocks noEditPoints="1"/>
            </p:cNvSpPr>
            <p:nvPr/>
          </p:nvSpPr>
          <p:spPr bwMode="auto">
            <a:xfrm>
              <a:off x="2502" y="2769"/>
              <a:ext cx="364" cy="363"/>
            </a:xfrm>
            <a:custGeom>
              <a:avLst/>
              <a:gdLst>
                <a:gd name="T0" fmla="*/ 65 w 65"/>
                <a:gd name="T1" fmla="*/ 33 h 65"/>
                <a:gd name="T2" fmla="*/ 32 w 65"/>
                <a:gd name="T3" fmla="*/ 0 h 65"/>
                <a:gd name="T4" fmla="*/ 0 w 65"/>
                <a:gd name="T5" fmla="*/ 33 h 65"/>
                <a:gd name="T6" fmla="*/ 32 w 65"/>
                <a:gd name="T7" fmla="*/ 65 h 65"/>
                <a:gd name="T8" fmla="*/ 65 w 65"/>
                <a:gd name="T9" fmla="*/ 33 h 65"/>
                <a:gd name="T10" fmla="*/ 63 w 65"/>
                <a:gd name="T11" fmla="*/ 33 h 65"/>
                <a:gd name="T12" fmla="*/ 32 w 65"/>
                <a:gd name="T13" fmla="*/ 63 h 65"/>
                <a:gd name="T14" fmla="*/ 2 w 65"/>
                <a:gd name="T15" fmla="*/ 33 h 65"/>
                <a:gd name="T16" fmla="*/ 32 w 65"/>
                <a:gd name="T17" fmla="*/ 2 h 65"/>
                <a:gd name="T18" fmla="*/ 63 w 65"/>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5">
                  <a:moveTo>
                    <a:pt x="65" y="33"/>
                  </a:moveTo>
                  <a:cubicBezTo>
                    <a:pt x="65" y="15"/>
                    <a:pt x="50" y="0"/>
                    <a:pt x="32" y="0"/>
                  </a:cubicBezTo>
                  <a:cubicBezTo>
                    <a:pt x="15" y="0"/>
                    <a:pt x="0" y="15"/>
                    <a:pt x="0" y="33"/>
                  </a:cubicBezTo>
                  <a:cubicBezTo>
                    <a:pt x="0" y="50"/>
                    <a:pt x="15" y="65"/>
                    <a:pt x="32" y="65"/>
                  </a:cubicBezTo>
                  <a:cubicBezTo>
                    <a:pt x="50" y="65"/>
                    <a:pt x="65" y="50"/>
                    <a:pt x="65" y="33"/>
                  </a:cubicBezTo>
                  <a:close/>
                  <a:moveTo>
                    <a:pt x="63" y="33"/>
                  </a:moveTo>
                  <a:cubicBezTo>
                    <a:pt x="63" y="50"/>
                    <a:pt x="49" y="63"/>
                    <a:pt x="32" y="63"/>
                  </a:cubicBezTo>
                  <a:cubicBezTo>
                    <a:pt x="15" y="63"/>
                    <a:pt x="2" y="50"/>
                    <a:pt x="2" y="33"/>
                  </a:cubicBezTo>
                  <a:cubicBezTo>
                    <a:pt x="2" y="16"/>
                    <a:pt x="15" y="2"/>
                    <a:pt x="32" y="2"/>
                  </a:cubicBezTo>
                  <a:cubicBezTo>
                    <a:pt x="49" y="2"/>
                    <a:pt x="63" y="16"/>
                    <a:pt x="63" y="33"/>
                  </a:cubicBezTo>
                  <a:close/>
                </a:path>
              </a:pathLst>
            </a:custGeom>
            <a:solidFill>
              <a:srgbClr val="F6C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5" name="Freeform 534">
              <a:extLst>
                <a:ext uri="{FF2B5EF4-FFF2-40B4-BE49-F238E27FC236}">
                  <a16:creationId xmlns:a16="http://schemas.microsoft.com/office/drawing/2014/main" id="{B4EAA106-61DD-4012-AD75-203AB29212A7}"/>
                </a:ext>
              </a:extLst>
            </p:cNvPr>
            <p:cNvSpPr>
              <a:spLocks noEditPoints="1"/>
            </p:cNvSpPr>
            <p:nvPr/>
          </p:nvSpPr>
          <p:spPr bwMode="auto">
            <a:xfrm>
              <a:off x="2508" y="2774"/>
              <a:ext cx="352" cy="352"/>
            </a:xfrm>
            <a:custGeom>
              <a:avLst/>
              <a:gdLst>
                <a:gd name="T0" fmla="*/ 63 w 63"/>
                <a:gd name="T1" fmla="*/ 32 h 63"/>
                <a:gd name="T2" fmla="*/ 31 w 63"/>
                <a:gd name="T3" fmla="*/ 0 h 63"/>
                <a:gd name="T4" fmla="*/ 0 w 63"/>
                <a:gd name="T5" fmla="*/ 32 h 63"/>
                <a:gd name="T6" fmla="*/ 31 w 63"/>
                <a:gd name="T7" fmla="*/ 63 h 63"/>
                <a:gd name="T8" fmla="*/ 63 w 63"/>
                <a:gd name="T9" fmla="*/ 32 h 63"/>
                <a:gd name="T10" fmla="*/ 61 w 63"/>
                <a:gd name="T11" fmla="*/ 32 h 63"/>
                <a:gd name="T12" fmla="*/ 31 w 63"/>
                <a:gd name="T13" fmla="*/ 62 h 63"/>
                <a:gd name="T14" fmla="*/ 1 w 63"/>
                <a:gd name="T15" fmla="*/ 32 h 63"/>
                <a:gd name="T16" fmla="*/ 31 w 63"/>
                <a:gd name="T17" fmla="*/ 2 h 63"/>
                <a:gd name="T18" fmla="*/ 61 w 63"/>
                <a:gd name="T1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32"/>
                  </a:moveTo>
                  <a:cubicBezTo>
                    <a:pt x="63" y="14"/>
                    <a:pt x="49" y="0"/>
                    <a:pt x="31" y="0"/>
                  </a:cubicBezTo>
                  <a:cubicBezTo>
                    <a:pt x="14" y="0"/>
                    <a:pt x="0" y="14"/>
                    <a:pt x="0" y="32"/>
                  </a:cubicBezTo>
                  <a:cubicBezTo>
                    <a:pt x="0" y="49"/>
                    <a:pt x="14" y="63"/>
                    <a:pt x="31" y="63"/>
                  </a:cubicBezTo>
                  <a:cubicBezTo>
                    <a:pt x="49" y="63"/>
                    <a:pt x="63" y="49"/>
                    <a:pt x="63" y="32"/>
                  </a:cubicBezTo>
                  <a:close/>
                  <a:moveTo>
                    <a:pt x="61" y="32"/>
                  </a:moveTo>
                  <a:cubicBezTo>
                    <a:pt x="61" y="48"/>
                    <a:pt x="48" y="62"/>
                    <a:pt x="31" y="62"/>
                  </a:cubicBezTo>
                  <a:cubicBezTo>
                    <a:pt x="15" y="62"/>
                    <a:pt x="1" y="48"/>
                    <a:pt x="1" y="32"/>
                  </a:cubicBezTo>
                  <a:cubicBezTo>
                    <a:pt x="1" y="15"/>
                    <a:pt x="15" y="2"/>
                    <a:pt x="31" y="2"/>
                  </a:cubicBezTo>
                  <a:cubicBezTo>
                    <a:pt x="48" y="2"/>
                    <a:pt x="61" y="15"/>
                    <a:pt x="61" y="32"/>
                  </a:cubicBezTo>
                  <a:close/>
                </a:path>
              </a:pathLst>
            </a:custGeom>
            <a:solidFill>
              <a:srgbClr val="F6C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6" name="Freeform 535">
              <a:extLst>
                <a:ext uri="{FF2B5EF4-FFF2-40B4-BE49-F238E27FC236}">
                  <a16:creationId xmlns:a16="http://schemas.microsoft.com/office/drawing/2014/main" id="{DFF9389A-4EAA-A515-B9EB-EF907618B136}"/>
                </a:ext>
              </a:extLst>
            </p:cNvPr>
            <p:cNvSpPr>
              <a:spLocks noEditPoints="1"/>
            </p:cNvSpPr>
            <p:nvPr/>
          </p:nvSpPr>
          <p:spPr bwMode="auto">
            <a:xfrm>
              <a:off x="2514" y="2780"/>
              <a:ext cx="341" cy="341"/>
            </a:xfrm>
            <a:custGeom>
              <a:avLst/>
              <a:gdLst>
                <a:gd name="T0" fmla="*/ 61 w 61"/>
                <a:gd name="T1" fmla="*/ 31 h 61"/>
                <a:gd name="T2" fmla="*/ 30 w 61"/>
                <a:gd name="T3" fmla="*/ 0 h 61"/>
                <a:gd name="T4" fmla="*/ 0 w 61"/>
                <a:gd name="T5" fmla="*/ 31 h 61"/>
                <a:gd name="T6" fmla="*/ 30 w 61"/>
                <a:gd name="T7" fmla="*/ 61 h 61"/>
                <a:gd name="T8" fmla="*/ 61 w 61"/>
                <a:gd name="T9" fmla="*/ 31 h 61"/>
                <a:gd name="T10" fmla="*/ 60 w 61"/>
                <a:gd name="T11" fmla="*/ 31 h 61"/>
                <a:gd name="T12" fmla="*/ 30 w 61"/>
                <a:gd name="T13" fmla="*/ 60 h 61"/>
                <a:gd name="T14" fmla="*/ 1 w 61"/>
                <a:gd name="T15" fmla="*/ 31 h 61"/>
                <a:gd name="T16" fmla="*/ 30 w 61"/>
                <a:gd name="T17" fmla="*/ 1 h 61"/>
                <a:gd name="T18" fmla="*/ 60 w 61"/>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14"/>
                    <a:pt x="47" y="0"/>
                    <a:pt x="30" y="0"/>
                  </a:cubicBezTo>
                  <a:cubicBezTo>
                    <a:pt x="13" y="0"/>
                    <a:pt x="0" y="14"/>
                    <a:pt x="0" y="31"/>
                  </a:cubicBezTo>
                  <a:cubicBezTo>
                    <a:pt x="0" y="48"/>
                    <a:pt x="13" y="61"/>
                    <a:pt x="30" y="61"/>
                  </a:cubicBezTo>
                  <a:cubicBezTo>
                    <a:pt x="47" y="61"/>
                    <a:pt x="61" y="48"/>
                    <a:pt x="61" y="31"/>
                  </a:cubicBezTo>
                  <a:close/>
                  <a:moveTo>
                    <a:pt x="60" y="31"/>
                  </a:moveTo>
                  <a:cubicBezTo>
                    <a:pt x="60" y="47"/>
                    <a:pt x="46" y="60"/>
                    <a:pt x="30" y="60"/>
                  </a:cubicBezTo>
                  <a:cubicBezTo>
                    <a:pt x="14" y="60"/>
                    <a:pt x="1" y="47"/>
                    <a:pt x="1" y="31"/>
                  </a:cubicBezTo>
                  <a:cubicBezTo>
                    <a:pt x="1" y="14"/>
                    <a:pt x="14" y="1"/>
                    <a:pt x="30" y="1"/>
                  </a:cubicBezTo>
                  <a:cubicBezTo>
                    <a:pt x="46" y="1"/>
                    <a:pt x="60" y="14"/>
                    <a:pt x="60" y="31"/>
                  </a:cubicBezTo>
                  <a:close/>
                </a:path>
              </a:pathLst>
            </a:custGeom>
            <a:solidFill>
              <a:srgbClr val="F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7" name="Freeform 536">
              <a:extLst>
                <a:ext uri="{FF2B5EF4-FFF2-40B4-BE49-F238E27FC236}">
                  <a16:creationId xmlns:a16="http://schemas.microsoft.com/office/drawing/2014/main" id="{D8BC6042-43EA-8C6E-5AAF-2F23B512A9B8}"/>
                </a:ext>
              </a:extLst>
            </p:cNvPr>
            <p:cNvSpPr>
              <a:spLocks noEditPoints="1"/>
            </p:cNvSpPr>
            <p:nvPr/>
          </p:nvSpPr>
          <p:spPr bwMode="auto">
            <a:xfrm>
              <a:off x="2514" y="2785"/>
              <a:ext cx="335" cy="336"/>
            </a:xfrm>
            <a:custGeom>
              <a:avLst/>
              <a:gdLst>
                <a:gd name="T0" fmla="*/ 60 w 60"/>
                <a:gd name="T1" fmla="*/ 30 h 60"/>
                <a:gd name="T2" fmla="*/ 30 w 60"/>
                <a:gd name="T3" fmla="*/ 0 h 60"/>
                <a:gd name="T4" fmla="*/ 0 w 60"/>
                <a:gd name="T5" fmla="*/ 30 h 60"/>
                <a:gd name="T6" fmla="*/ 30 w 60"/>
                <a:gd name="T7" fmla="*/ 60 h 60"/>
                <a:gd name="T8" fmla="*/ 60 w 60"/>
                <a:gd name="T9" fmla="*/ 30 h 60"/>
                <a:gd name="T10" fmla="*/ 59 w 60"/>
                <a:gd name="T11" fmla="*/ 30 h 60"/>
                <a:gd name="T12" fmla="*/ 30 w 60"/>
                <a:gd name="T13" fmla="*/ 58 h 60"/>
                <a:gd name="T14" fmla="*/ 2 w 60"/>
                <a:gd name="T15" fmla="*/ 30 h 60"/>
                <a:gd name="T16" fmla="*/ 30 w 60"/>
                <a:gd name="T17" fmla="*/ 1 h 60"/>
                <a:gd name="T18" fmla="*/ 59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30"/>
                  </a:moveTo>
                  <a:cubicBezTo>
                    <a:pt x="60" y="13"/>
                    <a:pt x="47" y="0"/>
                    <a:pt x="30" y="0"/>
                  </a:cubicBezTo>
                  <a:cubicBezTo>
                    <a:pt x="14" y="0"/>
                    <a:pt x="0" y="13"/>
                    <a:pt x="0" y="30"/>
                  </a:cubicBezTo>
                  <a:cubicBezTo>
                    <a:pt x="0" y="46"/>
                    <a:pt x="14" y="60"/>
                    <a:pt x="30" y="60"/>
                  </a:cubicBezTo>
                  <a:cubicBezTo>
                    <a:pt x="47" y="60"/>
                    <a:pt x="60" y="46"/>
                    <a:pt x="60" y="30"/>
                  </a:cubicBezTo>
                  <a:close/>
                  <a:moveTo>
                    <a:pt x="59" y="30"/>
                  </a:moveTo>
                  <a:cubicBezTo>
                    <a:pt x="59" y="45"/>
                    <a:pt x="46" y="58"/>
                    <a:pt x="30" y="58"/>
                  </a:cubicBezTo>
                  <a:cubicBezTo>
                    <a:pt x="15" y="58"/>
                    <a:pt x="2" y="45"/>
                    <a:pt x="2" y="30"/>
                  </a:cubicBezTo>
                  <a:cubicBezTo>
                    <a:pt x="2" y="14"/>
                    <a:pt x="15" y="1"/>
                    <a:pt x="30" y="1"/>
                  </a:cubicBezTo>
                  <a:cubicBezTo>
                    <a:pt x="46" y="1"/>
                    <a:pt x="59" y="14"/>
                    <a:pt x="59" y="30"/>
                  </a:cubicBezTo>
                  <a:close/>
                </a:path>
              </a:pathLst>
            </a:custGeom>
            <a:solidFill>
              <a:srgbClr val="F5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8" name="Freeform 537">
              <a:extLst>
                <a:ext uri="{FF2B5EF4-FFF2-40B4-BE49-F238E27FC236}">
                  <a16:creationId xmlns:a16="http://schemas.microsoft.com/office/drawing/2014/main" id="{9D7D50FF-E0F7-B71D-48B2-5E7AAB9369AD}"/>
                </a:ext>
              </a:extLst>
            </p:cNvPr>
            <p:cNvSpPr>
              <a:spLocks noEditPoints="1"/>
            </p:cNvSpPr>
            <p:nvPr/>
          </p:nvSpPr>
          <p:spPr bwMode="auto">
            <a:xfrm>
              <a:off x="2519" y="2785"/>
              <a:ext cx="330" cy="330"/>
            </a:xfrm>
            <a:custGeom>
              <a:avLst/>
              <a:gdLst>
                <a:gd name="T0" fmla="*/ 59 w 59"/>
                <a:gd name="T1" fmla="*/ 30 h 59"/>
                <a:gd name="T2" fmla="*/ 29 w 59"/>
                <a:gd name="T3" fmla="*/ 0 h 59"/>
                <a:gd name="T4" fmla="*/ 0 w 59"/>
                <a:gd name="T5" fmla="*/ 30 h 59"/>
                <a:gd name="T6" fmla="*/ 29 w 59"/>
                <a:gd name="T7" fmla="*/ 59 h 59"/>
                <a:gd name="T8" fmla="*/ 59 w 59"/>
                <a:gd name="T9" fmla="*/ 30 h 59"/>
                <a:gd name="T10" fmla="*/ 57 w 59"/>
                <a:gd name="T11" fmla="*/ 30 h 59"/>
                <a:gd name="T12" fmla="*/ 29 w 59"/>
                <a:gd name="T13" fmla="*/ 57 h 59"/>
                <a:gd name="T14" fmla="*/ 2 w 59"/>
                <a:gd name="T15" fmla="*/ 30 h 59"/>
                <a:gd name="T16" fmla="*/ 29 w 59"/>
                <a:gd name="T17" fmla="*/ 2 h 59"/>
                <a:gd name="T18" fmla="*/ 57 w 59"/>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9" y="30"/>
                  </a:moveTo>
                  <a:cubicBezTo>
                    <a:pt x="59" y="13"/>
                    <a:pt x="45" y="0"/>
                    <a:pt x="29" y="0"/>
                  </a:cubicBezTo>
                  <a:cubicBezTo>
                    <a:pt x="13" y="0"/>
                    <a:pt x="0" y="13"/>
                    <a:pt x="0" y="30"/>
                  </a:cubicBezTo>
                  <a:cubicBezTo>
                    <a:pt x="0" y="46"/>
                    <a:pt x="13" y="59"/>
                    <a:pt x="29" y="59"/>
                  </a:cubicBezTo>
                  <a:cubicBezTo>
                    <a:pt x="45" y="59"/>
                    <a:pt x="59" y="46"/>
                    <a:pt x="59" y="30"/>
                  </a:cubicBezTo>
                  <a:close/>
                  <a:moveTo>
                    <a:pt x="57" y="30"/>
                  </a:moveTo>
                  <a:cubicBezTo>
                    <a:pt x="57" y="45"/>
                    <a:pt x="45" y="57"/>
                    <a:pt x="29" y="57"/>
                  </a:cubicBezTo>
                  <a:cubicBezTo>
                    <a:pt x="14" y="57"/>
                    <a:pt x="2" y="45"/>
                    <a:pt x="2" y="30"/>
                  </a:cubicBezTo>
                  <a:cubicBezTo>
                    <a:pt x="2" y="14"/>
                    <a:pt x="14" y="2"/>
                    <a:pt x="29" y="2"/>
                  </a:cubicBezTo>
                  <a:cubicBezTo>
                    <a:pt x="45" y="2"/>
                    <a:pt x="57" y="14"/>
                    <a:pt x="57" y="30"/>
                  </a:cubicBezTo>
                  <a:close/>
                </a:path>
              </a:pathLst>
            </a:custGeom>
            <a:solidFill>
              <a:srgbClr val="F5D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299" name="Freeform 538">
              <a:extLst>
                <a:ext uri="{FF2B5EF4-FFF2-40B4-BE49-F238E27FC236}">
                  <a16:creationId xmlns:a16="http://schemas.microsoft.com/office/drawing/2014/main" id="{DD98CC59-BE96-4ECE-02F3-DB09BB456836}"/>
                </a:ext>
              </a:extLst>
            </p:cNvPr>
            <p:cNvSpPr>
              <a:spLocks noEditPoints="1"/>
            </p:cNvSpPr>
            <p:nvPr/>
          </p:nvSpPr>
          <p:spPr bwMode="auto">
            <a:xfrm>
              <a:off x="2525" y="2791"/>
              <a:ext cx="319" cy="319"/>
            </a:xfrm>
            <a:custGeom>
              <a:avLst/>
              <a:gdLst>
                <a:gd name="T0" fmla="*/ 57 w 57"/>
                <a:gd name="T1" fmla="*/ 29 h 57"/>
                <a:gd name="T2" fmla="*/ 28 w 57"/>
                <a:gd name="T3" fmla="*/ 0 h 57"/>
                <a:gd name="T4" fmla="*/ 0 w 57"/>
                <a:gd name="T5" fmla="*/ 29 h 57"/>
                <a:gd name="T6" fmla="*/ 28 w 57"/>
                <a:gd name="T7" fmla="*/ 57 h 57"/>
                <a:gd name="T8" fmla="*/ 57 w 57"/>
                <a:gd name="T9" fmla="*/ 29 h 57"/>
                <a:gd name="T10" fmla="*/ 55 w 57"/>
                <a:gd name="T11" fmla="*/ 29 h 57"/>
                <a:gd name="T12" fmla="*/ 28 w 57"/>
                <a:gd name="T13" fmla="*/ 55 h 57"/>
                <a:gd name="T14" fmla="*/ 2 w 57"/>
                <a:gd name="T15" fmla="*/ 29 h 57"/>
                <a:gd name="T16" fmla="*/ 28 w 57"/>
                <a:gd name="T17" fmla="*/ 2 h 57"/>
                <a:gd name="T18" fmla="*/ 55 w 57"/>
                <a:gd name="T19"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57" y="29"/>
                  </a:moveTo>
                  <a:cubicBezTo>
                    <a:pt x="57" y="13"/>
                    <a:pt x="44" y="0"/>
                    <a:pt x="28" y="0"/>
                  </a:cubicBezTo>
                  <a:cubicBezTo>
                    <a:pt x="13" y="0"/>
                    <a:pt x="0" y="13"/>
                    <a:pt x="0" y="29"/>
                  </a:cubicBezTo>
                  <a:cubicBezTo>
                    <a:pt x="0" y="44"/>
                    <a:pt x="13" y="57"/>
                    <a:pt x="28" y="57"/>
                  </a:cubicBezTo>
                  <a:cubicBezTo>
                    <a:pt x="44" y="57"/>
                    <a:pt x="57" y="44"/>
                    <a:pt x="57" y="29"/>
                  </a:cubicBezTo>
                  <a:close/>
                  <a:moveTo>
                    <a:pt x="55" y="29"/>
                  </a:moveTo>
                  <a:cubicBezTo>
                    <a:pt x="55" y="43"/>
                    <a:pt x="43" y="55"/>
                    <a:pt x="28" y="55"/>
                  </a:cubicBezTo>
                  <a:cubicBezTo>
                    <a:pt x="14" y="55"/>
                    <a:pt x="2" y="43"/>
                    <a:pt x="2" y="29"/>
                  </a:cubicBezTo>
                  <a:cubicBezTo>
                    <a:pt x="2" y="14"/>
                    <a:pt x="14" y="2"/>
                    <a:pt x="28" y="2"/>
                  </a:cubicBezTo>
                  <a:cubicBezTo>
                    <a:pt x="43" y="2"/>
                    <a:pt x="55" y="14"/>
                    <a:pt x="55" y="29"/>
                  </a:cubicBezTo>
                  <a:close/>
                </a:path>
              </a:pathLst>
            </a:custGeom>
            <a:solidFill>
              <a:srgbClr val="F5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0" name="Freeform 539">
              <a:extLst>
                <a:ext uri="{FF2B5EF4-FFF2-40B4-BE49-F238E27FC236}">
                  <a16:creationId xmlns:a16="http://schemas.microsoft.com/office/drawing/2014/main" id="{05143635-1639-9675-7D6E-D4814DAD9146}"/>
                </a:ext>
              </a:extLst>
            </p:cNvPr>
            <p:cNvSpPr>
              <a:spLocks noEditPoints="1"/>
            </p:cNvSpPr>
            <p:nvPr/>
          </p:nvSpPr>
          <p:spPr bwMode="auto">
            <a:xfrm>
              <a:off x="2530" y="2797"/>
              <a:ext cx="308" cy="307"/>
            </a:xfrm>
            <a:custGeom>
              <a:avLst/>
              <a:gdLst>
                <a:gd name="T0" fmla="*/ 55 w 55"/>
                <a:gd name="T1" fmla="*/ 28 h 55"/>
                <a:gd name="T2" fmla="*/ 27 w 55"/>
                <a:gd name="T3" fmla="*/ 0 h 55"/>
                <a:gd name="T4" fmla="*/ 0 w 55"/>
                <a:gd name="T5" fmla="*/ 28 h 55"/>
                <a:gd name="T6" fmla="*/ 27 w 55"/>
                <a:gd name="T7" fmla="*/ 55 h 55"/>
                <a:gd name="T8" fmla="*/ 55 w 55"/>
                <a:gd name="T9" fmla="*/ 28 h 55"/>
                <a:gd name="T10" fmla="*/ 53 w 55"/>
                <a:gd name="T11" fmla="*/ 28 h 55"/>
                <a:gd name="T12" fmla="*/ 27 w 55"/>
                <a:gd name="T13" fmla="*/ 54 h 55"/>
                <a:gd name="T14" fmla="*/ 1 w 55"/>
                <a:gd name="T15" fmla="*/ 28 h 55"/>
                <a:gd name="T16" fmla="*/ 27 w 55"/>
                <a:gd name="T17" fmla="*/ 1 h 55"/>
                <a:gd name="T18" fmla="*/ 53 w 55"/>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55" y="28"/>
                  </a:moveTo>
                  <a:cubicBezTo>
                    <a:pt x="55" y="12"/>
                    <a:pt x="43" y="0"/>
                    <a:pt x="27" y="0"/>
                  </a:cubicBezTo>
                  <a:cubicBezTo>
                    <a:pt x="12" y="0"/>
                    <a:pt x="0" y="12"/>
                    <a:pt x="0" y="28"/>
                  </a:cubicBezTo>
                  <a:cubicBezTo>
                    <a:pt x="0" y="43"/>
                    <a:pt x="12" y="55"/>
                    <a:pt x="27" y="55"/>
                  </a:cubicBezTo>
                  <a:cubicBezTo>
                    <a:pt x="43" y="55"/>
                    <a:pt x="55" y="43"/>
                    <a:pt x="55" y="28"/>
                  </a:cubicBezTo>
                  <a:close/>
                  <a:moveTo>
                    <a:pt x="53" y="28"/>
                  </a:moveTo>
                  <a:cubicBezTo>
                    <a:pt x="53" y="42"/>
                    <a:pt x="42" y="54"/>
                    <a:pt x="27" y="54"/>
                  </a:cubicBezTo>
                  <a:cubicBezTo>
                    <a:pt x="13" y="54"/>
                    <a:pt x="1" y="42"/>
                    <a:pt x="1" y="28"/>
                  </a:cubicBezTo>
                  <a:cubicBezTo>
                    <a:pt x="1" y="13"/>
                    <a:pt x="13" y="1"/>
                    <a:pt x="27" y="1"/>
                  </a:cubicBezTo>
                  <a:cubicBezTo>
                    <a:pt x="42" y="1"/>
                    <a:pt x="53" y="13"/>
                    <a:pt x="53" y="28"/>
                  </a:cubicBezTo>
                  <a:close/>
                </a:path>
              </a:pathLst>
            </a:custGeom>
            <a:solidFill>
              <a:srgbClr val="F4D2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1" name="Freeform 540">
              <a:extLst>
                <a:ext uri="{FF2B5EF4-FFF2-40B4-BE49-F238E27FC236}">
                  <a16:creationId xmlns:a16="http://schemas.microsoft.com/office/drawing/2014/main" id="{92066073-1561-94DA-E356-17FD8F7AFF3A}"/>
                </a:ext>
              </a:extLst>
            </p:cNvPr>
            <p:cNvSpPr>
              <a:spLocks noEditPoints="1"/>
            </p:cNvSpPr>
            <p:nvPr/>
          </p:nvSpPr>
          <p:spPr bwMode="auto">
            <a:xfrm>
              <a:off x="2536" y="2802"/>
              <a:ext cx="296" cy="296"/>
            </a:xfrm>
            <a:custGeom>
              <a:avLst/>
              <a:gdLst>
                <a:gd name="T0" fmla="*/ 53 w 53"/>
                <a:gd name="T1" fmla="*/ 27 h 53"/>
                <a:gd name="T2" fmla="*/ 26 w 53"/>
                <a:gd name="T3" fmla="*/ 0 h 53"/>
                <a:gd name="T4" fmla="*/ 0 w 53"/>
                <a:gd name="T5" fmla="*/ 27 h 53"/>
                <a:gd name="T6" fmla="*/ 26 w 53"/>
                <a:gd name="T7" fmla="*/ 53 h 53"/>
                <a:gd name="T8" fmla="*/ 53 w 53"/>
                <a:gd name="T9" fmla="*/ 27 h 53"/>
                <a:gd name="T10" fmla="*/ 52 w 53"/>
                <a:gd name="T11" fmla="*/ 27 h 53"/>
                <a:gd name="T12" fmla="*/ 26 w 53"/>
                <a:gd name="T13" fmla="*/ 52 h 53"/>
                <a:gd name="T14" fmla="*/ 1 w 53"/>
                <a:gd name="T15" fmla="*/ 27 h 53"/>
                <a:gd name="T16" fmla="*/ 26 w 53"/>
                <a:gd name="T17" fmla="*/ 1 h 53"/>
                <a:gd name="T18" fmla="*/ 52 w 53"/>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53" y="27"/>
                  </a:moveTo>
                  <a:cubicBezTo>
                    <a:pt x="53" y="12"/>
                    <a:pt x="41" y="0"/>
                    <a:pt x="26" y="0"/>
                  </a:cubicBezTo>
                  <a:cubicBezTo>
                    <a:pt x="12" y="0"/>
                    <a:pt x="0" y="12"/>
                    <a:pt x="0" y="27"/>
                  </a:cubicBezTo>
                  <a:cubicBezTo>
                    <a:pt x="0" y="41"/>
                    <a:pt x="12" y="53"/>
                    <a:pt x="26" y="53"/>
                  </a:cubicBezTo>
                  <a:cubicBezTo>
                    <a:pt x="41" y="53"/>
                    <a:pt x="53" y="41"/>
                    <a:pt x="53" y="27"/>
                  </a:cubicBezTo>
                  <a:close/>
                  <a:moveTo>
                    <a:pt x="52" y="27"/>
                  </a:moveTo>
                  <a:cubicBezTo>
                    <a:pt x="52" y="40"/>
                    <a:pt x="40" y="52"/>
                    <a:pt x="26" y="52"/>
                  </a:cubicBezTo>
                  <a:cubicBezTo>
                    <a:pt x="12" y="52"/>
                    <a:pt x="1" y="40"/>
                    <a:pt x="1" y="27"/>
                  </a:cubicBezTo>
                  <a:cubicBezTo>
                    <a:pt x="1" y="13"/>
                    <a:pt x="12" y="1"/>
                    <a:pt x="26" y="1"/>
                  </a:cubicBezTo>
                  <a:cubicBezTo>
                    <a:pt x="40" y="1"/>
                    <a:pt x="52" y="13"/>
                    <a:pt x="52" y="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2" name="Freeform 541">
              <a:extLst>
                <a:ext uri="{FF2B5EF4-FFF2-40B4-BE49-F238E27FC236}">
                  <a16:creationId xmlns:a16="http://schemas.microsoft.com/office/drawing/2014/main" id="{B47B57DE-2DF0-8CF6-9FF5-B8613DAF300D}"/>
                </a:ext>
              </a:extLst>
            </p:cNvPr>
            <p:cNvSpPr>
              <a:spLocks noEditPoints="1"/>
            </p:cNvSpPr>
            <p:nvPr/>
          </p:nvSpPr>
          <p:spPr bwMode="auto">
            <a:xfrm>
              <a:off x="2536" y="2802"/>
              <a:ext cx="291" cy="296"/>
            </a:xfrm>
            <a:custGeom>
              <a:avLst/>
              <a:gdLst>
                <a:gd name="T0" fmla="*/ 52 w 52"/>
                <a:gd name="T1" fmla="*/ 27 h 53"/>
                <a:gd name="T2" fmla="*/ 26 w 52"/>
                <a:gd name="T3" fmla="*/ 0 h 53"/>
                <a:gd name="T4" fmla="*/ 0 w 52"/>
                <a:gd name="T5" fmla="*/ 27 h 53"/>
                <a:gd name="T6" fmla="*/ 26 w 52"/>
                <a:gd name="T7" fmla="*/ 53 h 53"/>
                <a:gd name="T8" fmla="*/ 52 w 52"/>
                <a:gd name="T9" fmla="*/ 27 h 53"/>
                <a:gd name="T10" fmla="*/ 51 w 52"/>
                <a:gd name="T11" fmla="*/ 27 h 53"/>
                <a:gd name="T12" fmla="*/ 26 w 52"/>
                <a:gd name="T13" fmla="*/ 51 h 53"/>
                <a:gd name="T14" fmla="*/ 2 w 52"/>
                <a:gd name="T15" fmla="*/ 27 h 53"/>
                <a:gd name="T16" fmla="*/ 26 w 52"/>
                <a:gd name="T17" fmla="*/ 2 h 53"/>
                <a:gd name="T18" fmla="*/ 51 w 52"/>
                <a:gd name="T19"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52" y="27"/>
                  </a:moveTo>
                  <a:cubicBezTo>
                    <a:pt x="52" y="12"/>
                    <a:pt x="41" y="0"/>
                    <a:pt x="26" y="0"/>
                  </a:cubicBezTo>
                  <a:cubicBezTo>
                    <a:pt x="12" y="0"/>
                    <a:pt x="0" y="12"/>
                    <a:pt x="0" y="27"/>
                  </a:cubicBezTo>
                  <a:cubicBezTo>
                    <a:pt x="0" y="41"/>
                    <a:pt x="12" y="53"/>
                    <a:pt x="26" y="53"/>
                  </a:cubicBezTo>
                  <a:cubicBezTo>
                    <a:pt x="41" y="53"/>
                    <a:pt x="52" y="41"/>
                    <a:pt x="52" y="27"/>
                  </a:cubicBezTo>
                  <a:close/>
                  <a:moveTo>
                    <a:pt x="51" y="27"/>
                  </a:moveTo>
                  <a:cubicBezTo>
                    <a:pt x="51" y="40"/>
                    <a:pt x="40" y="51"/>
                    <a:pt x="26" y="51"/>
                  </a:cubicBezTo>
                  <a:cubicBezTo>
                    <a:pt x="13" y="51"/>
                    <a:pt x="2" y="40"/>
                    <a:pt x="2" y="27"/>
                  </a:cubicBezTo>
                  <a:cubicBezTo>
                    <a:pt x="2" y="13"/>
                    <a:pt x="13" y="2"/>
                    <a:pt x="26" y="2"/>
                  </a:cubicBezTo>
                  <a:cubicBezTo>
                    <a:pt x="40" y="2"/>
                    <a:pt x="51" y="13"/>
                    <a:pt x="51" y="27"/>
                  </a:cubicBezTo>
                  <a:close/>
                </a:path>
              </a:pathLst>
            </a:custGeom>
            <a:solidFill>
              <a:srgbClr val="F3D5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3" name="Freeform 542">
              <a:extLst>
                <a:ext uri="{FF2B5EF4-FFF2-40B4-BE49-F238E27FC236}">
                  <a16:creationId xmlns:a16="http://schemas.microsoft.com/office/drawing/2014/main" id="{799B1207-1920-E7B0-DDCD-A29AA33A3163}"/>
                </a:ext>
              </a:extLst>
            </p:cNvPr>
            <p:cNvSpPr>
              <a:spLocks noEditPoints="1"/>
            </p:cNvSpPr>
            <p:nvPr/>
          </p:nvSpPr>
          <p:spPr bwMode="auto">
            <a:xfrm>
              <a:off x="2542" y="2808"/>
              <a:ext cx="285" cy="285"/>
            </a:xfrm>
            <a:custGeom>
              <a:avLst/>
              <a:gdLst>
                <a:gd name="T0" fmla="*/ 51 w 51"/>
                <a:gd name="T1" fmla="*/ 26 h 51"/>
                <a:gd name="T2" fmla="*/ 25 w 51"/>
                <a:gd name="T3" fmla="*/ 0 h 51"/>
                <a:gd name="T4" fmla="*/ 0 w 51"/>
                <a:gd name="T5" fmla="*/ 26 h 51"/>
                <a:gd name="T6" fmla="*/ 25 w 51"/>
                <a:gd name="T7" fmla="*/ 51 h 51"/>
                <a:gd name="T8" fmla="*/ 51 w 51"/>
                <a:gd name="T9" fmla="*/ 26 h 51"/>
                <a:gd name="T10" fmla="*/ 49 w 51"/>
                <a:gd name="T11" fmla="*/ 26 h 51"/>
                <a:gd name="T12" fmla="*/ 25 w 51"/>
                <a:gd name="T13" fmla="*/ 49 h 51"/>
                <a:gd name="T14" fmla="*/ 2 w 51"/>
                <a:gd name="T15" fmla="*/ 26 h 51"/>
                <a:gd name="T16" fmla="*/ 25 w 51"/>
                <a:gd name="T17" fmla="*/ 2 h 51"/>
                <a:gd name="T18" fmla="*/ 49 w 51"/>
                <a:gd name="T1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26"/>
                  </a:moveTo>
                  <a:cubicBezTo>
                    <a:pt x="51" y="12"/>
                    <a:pt x="39" y="0"/>
                    <a:pt x="25" y="0"/>
                  </a:cubicBezTo>
                  <a:cubicBezTo>
                    <a:pt x="11" y="0"/>
                    <a:pt x="0" y="12"/>
                    <a:pt x="0" y="26"/>
                  </a:cubicBezTo>
                  <a:cubicBezTo>
                    <a:pt x="0" y="39"/>
                    <a:pt x="11" y="51"/>
                    <a:pt x="25" y="51"/>
                  </a:cubicBezTo>
                  <a:cubicBezTo>
                    <a:pt x="39" y="51"/>
                    <a:pt x="51" y="39"/>
                    <a:pt x="51" y="26"/>
                  </a:cubicBezTo>
                  <a:close/>
                  <a:moveTo>
                    <a:pt x="49" y="26"/>
                  </a:moveTo>
                  <a:cubicBezTo>
                    <a:pt x="49" y="39"/>
                    <a:pt x="38" y="49"/>
                    <a:pt x="25" y="49"/>
                  </a:cubicBezTo>
                  <a:cubicBezTo>
                    <a:pt x="12" y="49"/>
                    <a:pt x="2" y="39"/>
                    <a:pt x="2" y="26"/>
                  </a:cubicBezTo>
                  <a:cubicBezTo>
                    <a:pt x="2" y="12"/>
                    <a:pt x="12" y="2"/>
                    <a:pt x="25" y="2"/>
                  </a:cubicBezTo>
                  <a:cubicBezTo>
                    <a:pt x="38" y="2"/>
                    <a:pt x="49" y="12"/>
                    <a:pt x="49" y="26"/>
                  </a:cubicBezTo>
                  <a:close/>
                </a:path>
              </a:pathLst>
            </a:custGeom>
            <a:solidFill>
              <a:srgbClr val="F3D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4" name="Freeform 543">
              <a:extLst>
                <a:ext uri="{FF2B5EF4-FFF2-40B4-BE49-F238E27FC236}">
                  <a16:creationId xmlns:a16="http://schemas.microsoft.com/office/drawing/2014/main" id="{5100F922-E40D-4F71-87F4-12B92B9D20AA}"/>
                </a:ext>
              </a:extLst>
            </p:cNvPr>
            <p:cNvSpPr>
              <a:spLocks noEditPoints="1"/>
            </p:cNvSpPr>
            <p:nvPr/>
          </p:nvSpPr>
          <p:spPr bwMode="auto">
            <a:xfrm>
              <a:off x="2547" y="2813"/>
              <a:ext cx="274" cy="274"/>
            </a:xfrm>
            <a:custGeom>
              <a:avLst/>
              <a:gdLst>
                <a:gd name="T0" fmla="*/ 49 w 49"/>
                <a:gd name="T1" fmla="*/ 25 h 49"/>
                <a:gd name="T2" fmla="*/ 24 w 49"/>
                <a:gd name="T3" fmla="*/ 0 h 49"/>
                <a:gd name="T4" fmla="*/ 0 w 49"/>
                <a:gd name="T5" fmla="*/ 25 h 49"/>
                <a:gd name="T6" fmla="*/ 24 w 49"/>
                <a:gd name="T7" fmla="*/ 49 h 49"/>
                <a:gd name="T8" fmla="*/ 49 w 49"/>
                <a:gd name="T9" fmla="*/ 25 h 49"/>
                <a:gd name="T10" fmla="*/ 47 w 49"/>
                <a:gd name="T11" fmla="*/ 25 h 49"/>
                <a:gd name="T12" fmla="*/ 24 w 49"/>
                <a:gd name="T13" fmla="*/ 47 h 49"/>
                <a:gd name="T14" fmla="*/ 2 w 49"/>
                <a:gd name="T15" fmla="*/ 25 h 49"/>
                <a:gd name="T16" fmla="*/ 24 w 49"/>
                <a:gd name="T17" fmla="*/ 2 h 49"/>
                <a:gd name="T18" fmla="*/ 47 w 49"/>
                <a:gd name="T19"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49" y="25"/>
                  </a:moveTo>
                  <a:cubicBezTo>
                    <a:pt x="49" y="11"/>
                    <a:pt x="38" y="0"/>
                    <a:pt x="24" y="0"/>
                  </a:cubicBezTo>
                  <a:cubicBezTo>
                    <a:pt x="11" y="0"/>
                    <a:pt x="0" y="11"/>
                    <a:pt x="0" y="25"/>
                  </a:cubicBezTo>
                  <a:cubicBezTo>
                    <a:pt x="0" y="38"/>
                    <a:pt x="11" y="49"/>
                    <a:pt x="24" y="49"/>
                  </a:cubicBezTo>
                  <a:cubicBezTo>
                    <a:pt x="38" y="49"/>
                    <a:pt x="49" y="38"/>
                    <a:pt x="49" y="25"/>
                  </a:cubicBezTo>
                  <a:close/>
                  <a:moveTo>
                    <a:pt x="47" y="25"/>
                  </a:moveTo>
                  <a:cubicBezTo>
                    <a:pt x="47" y="37"/>
                    <a:pt x="37" y="47"/>
                    <a:pt x="24" y="47"/>
                  </a:cubicBezTo>
                  <a:cubicBezTo>
                    <a:pt x="12" y="47"/>
                    <a:pt x="2" y="37"/>
                    <a:pt x="2" y="25"/>
                  </a:cubicBezTo>
                  <a:cubicBezTo>
                    <a:pt x="2" y="12"/>
                    <a:pt x="12" y="2"/>
                    <a:pt x="24" y="2"/>
                  </a:cubicBezTo>
                  <a:cubicBezTo>
                    <a:pt x="37" y="2"/>
                    <a:pt x="47" y="12"/>
                    <a:pt x="47" y="25"/>
                  </a:cubicBezTo>
                  <a:close/>
                </a:path>
              </a:pathLst>
            </a:custGeom>
            <a:solidFill>
              <a:srgbClr val="F3D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5" name="Freeform 544">
              <a:extLst>
                <a:ext uri="{FF2B5EF4-FFF2-40B4-BE49-F238E27FC236}">
                  <a16:creationId xmlns:a16="http://schemas.microsoft.com/office/drawing/2014/main" id="{BD3C1E50-DD65-46E3-72A6-D4D41DB8A4F5}"/>
                </a:ext>
              </a:extLst>
            </p:cNvPr>
            <p:cNvSpPr>
              <a:spLocks noEditPoints="1"/>
            </p:cNvSpPr>
            <p:nvPr/>
          </p:nvSpPr>
          <p:spPr bwMode="auto">
            <a:xfrm>
              <a:off x="2553" y="2819"/>
              <a:ext cx="263" cy="263"/>
            </a:xfrm>
            <a:custGeom>
              <a:avLst/>
              <a:gdLst>
                <a:gd name="T0" fmla="*/ 47 w 47"/>
                <a:gd name="T1" fmla="*/ 24 h 47"/>
                <a:gd name="T2" fmla="*/ 23 w 47"/>
                <a:gd name="T3" fmla="*/ 0 h 47"/>
                <a:gd name="T4" fmla="*/ 0 w 47"/>
                <a:gd name="T5" fmla="*/ 24 h 47"/>
                <a:gd name="T6" fmla="*/ 23 w 47"/>
                <a:gd name="T7" fmla="*/ 47 h 47"/>
                <a:gd name="T8" fmla="*/ 47 w 47"/>
                <a:gd name="T9" fmla="*/ 24 h 47"/>
                <a:gd name="T10" fmla="*/ 45 w 47"/>
                <a:gd name="T11" fmla="*/ 24 h 47"/>
                <a:gd name="T12" fmla="*/ 23 w 47"/>
                <a:gd name="T13" fmla="*/ 46 h 47"/>
                <a:gd name="T14" fmla="*/ 1 w 47"/>
                <a:gd name="T15" fmla="*/ 24 h 47"/>
                <a:gd name="T16" fmla="*/ 23 w 47"/>
                <a:gd name="T17" fmla="*/ 1 h 47"/>
                <a:gd name="T18" fmla="*/ 45 w 47"/>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47" y="24"/>
                  </a:moveTo>
                  <a:cubicBezTo>
                    <a:pt x="47" y="10"/>
                    <a:pt x="36" y="0"/>
                    <a:pt x="23" y="0"/>
                  </a:cubicBezTo>
                  <a:cubicBezTo>
                    <a:pt x="10" y="0"/>
                    <a:pt x="0" y="10"/>
                    <a:pt x="0" y="24"/>
                  </a:cubicBezTo>
                  <a:cubicBezTo>
                    <a:pt x="0" y="37"/>
                    <a:pt x="10" y="47"/>
                    <a:pt x="23" y="47"/>
                  </a:cubicBezTo>
                  <a:cubicBezTo>
                    <a:pt x="36" y="47"/>
                    <a:pt x="47" y="37"/>
                    <a:pt x="47" y="24"/>
                  </a:cubicBezTo>
                  <a:close/>
                  <a:moveTo>
                    <a:pt x="45" y="24"/>
                  </a:moveTo>
                  <a:cubicBezTo>
                    <a:pt x="45" y="36"/>
                    <a:pt x="36" y="46"/>
                    <a:pt x="23" y="46"/>
                  </a:cubicBezTo>
                  <a:cubicBezTo>
                    <a:pt x="11" y="46"/>
                    <a:pt x="1" y="36"/>
                    <a:pt x="1" y="24"/>
                  </a:cubicBezTo>
                  <a:cubicBezTo>
                    <a:pt x="1" y="11"/>
                    <a:pt x="11" y="1"/>
                    <a:pt x="23" y="1"/>
                  </a:cubicBezTo>
                  <a:cubicBezTo>
                    <a:pt x="36" y="1"/>
                    <a:pt x="45" y="11"/>
                    <a:pt x="45" y="24"/>
                  </a:cubicBezTo>
                  <a:close/>
                </a:path>
              </a:pathLst>
            </a:custGeom>
            <a:solidFill>
              <a:srgbClr val="F2DA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6" name="Freeform 545">
              <a:extLst>
                <a:ext uri="{FF2B5EF4-FFF2-40B4-BE49-F238E27FC236}">
                  <a16:creationId xmlns:a16="http://schemas.microsoft.com/office/drawing/2014/main" id="{EF16CC0D-8D47-58EF-28B9-E340C4678460}"/>
                </a:ext>
              </a:extLst>
            </p:cNvPr>
            <p:cNvSpPr>
              <a:spLocks noEditPoints="1"/>
            </p:cNvSpPr>
            <p:nvPr/>
          </p:nvSpPr>
          <p:spPr bwMode="auto">
            <a:xfrm>
              <a:off x="2558" y="2825"/>
              <a:ext cx="252" cy="251"/>
            </a:xfrm>
            <a:custGeom>
              <a:avLst/>
              <a:gdLst>
                <a:gd name="T0" fmla="*/ 45 w 45"/>
                <a:gd name="T1" fmla="*/ 23 h 45"/>
                <a:gd name="T2" fmla="*/ 22 w 45"/>
                <a:gd name="T3" fmla="*/ 0 h 45"/>
                <a:gd name="T4" fmla="*/ 0 w 45"/>
                <a:gd name="T5" fmla="*/ 23 h 45"/>
                <a:gd name="T6" fmla="*/ 22 w 45"/>
                <a:gd name="T7" fmla="*/ 45 h 45"/>
                <a:gd name="T8" fmla="*/ 45 w 45"/>
                <a:gd name="T9" fmla="*/ 23 h 45"/>
                <a:gd name="T10" fmla="*/ 44 w 45"/>
                <a:gd name="T11" fmla="*/ 23 h 45"/>
                <a:gd name="T12" fmla="*/ 22 w 45"/>
                <a:gd name="T13" fmla="*/ 44 h 45"/>
                <a:gd name="T14" fmla="*/ 1 w 45"/>
                <a:gd name="T15" fmla="*/ 23 h 45"/>
                <a:gd name="T16" fmla="*/ 22 w 45"/>
                <a:gd name="T17" fmla="*/ 1 h 45"/>
                <a:gd name="T18" fmla="*/ 44 w 45"/>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3"/>
                  </a:moveTo>
                  <a:cubicBezTo>
                    <a:pt x="45" y="10"/>
                    <a:pt x="35" y="0"/>
                    <a:pt x="22" y="0"/>
                  </a:cubicBezTo>
                  <a:cubicBezTo>
                    <a:pt x="10" y="0"/>
                    <a:pt x="0" y="10"/>
                    <a:pt x="0" y="23"/>
                  </a:cubicBezTo>
                  <a:cubicBezTo>
                    <a:pt x="0" y="35"/>
                    <a:pt x="10" y="45"/>
                    <a:pt x="22" y="45"/>
                  </a:cubicBezTo>
                  <a:cubicBezTo>
                    <a:pt x="35" y="45"/>
                    <a:pt x="45" y="35"/>
                    <a:pt x="45" y="23"/>
                  </a:cubicBezTo>
                  <a:close/>
                  <a:moveTo>
                    <a:pt x="44" y="23"/>
                  </a:moveTo>
                  <a:cubicBezTo>
                    <a:pt x="44" y="34"/>
                    <a:pt x="34" y="44"/>
                    <a:pt x="22" y="44"/>
                  </a:cubicBezTo>
                  <a:cubicBezTo>
                    <a:pt x="11" y="44"/>
                    <a:pt x="1" y="34"/>
                    <a:pt x="1" y="23"/>
                  </a:cubicBezTo>
                  <a:cubicBezTo>
                    <a:pt x="1" y="11"/>
                    <a:pt x="11" y="1"/>
                    <a:pt x="22" y="1"/>
                  </a:cubicBezTo>
                  <a:cubicBezTo>
                    <a:pt x="34" y="1"/>
                    <a:pt x="44" y="11"/>
                    <a:pt x="44" y="23"/>
                  </a:cubicBezTo>
                  <a:close/>
                </a:path>
              </a:pathLst>
            </a:custGeom>
            <a:solidFill>
              <a:srgbClr val="F2DB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7" name="Freeform 546">
              <a:extLst>
                <a:ext uri="{FF2B5EF4-FFF2-40B4-BE49-F238E27FC236}">
                  <a16:creationId xmlns:a16="http://schemas.microsoft.com/office/drawing/2014/main" id="{B326E280-93B7-23F6-B52D-8148B355E8D9}"/>
                </a:ext>
              </a:extLst>
            </p:cNvPr>
            <p:cNvSpPr>
              <a:spLocks noEditPoints="1"/>
            </p:cNvSpPr>
            <p:nvPr/>
          </p:nvSpPr>
          <p:spPr bwMode="auto">
            <a:xfrm>
              <a:off x="2558" y="2825"/>
              <a:ext cx="246" cy="251"/>
            </a:xfrm>
            <a:custGeom>
              <a:avLst/>
              <a:gdLst>
                <a:gd name="T0" fmla="*/ 44 w 44"/>
                <a:gd name="T1" fmla="*/ 23 h 45"/>
                <a:gd name="T2" fmla="*/ 22 w 44"/>
                <a:gd name="T3" fmla="*/ 0 h 45"/>
                <a:gd name="T4" fmla="*/ 0 w 44"/>
                <a:gd name="T5" fmla="*/ 23 h 45"/>
                <a:gd name="T6" fmla="*/ 22 w 44"/>
                <a:gd name="T7" fmla="*/ 45 h 45"/>
                <a:gd name="T8" fmla="*/ 44 w 44"/>
                <a:gd name="T9" fmla="*/ 23 h 45"/>
                <a:gd name="T10" fmla="*/ 43 w 44"/>
                <a:gd name="T11" fmla="*/ 23 h 45"/>
                <a:gd name="T12" fmla="*/ 22 w 44"/>
                <a:gd name="T13" fmla="*/ 43 h 45"/>
                <a:gd name="T14" fmla="*/ 2 w 44"/>
                <a:gd name="T15" fmla="*/ 23 h 45"/>
                <a:gd name="T16" fmla="*/ 22 w 44"/>
                <a:gd name="T17" fmla="*/ 2 h 45"/>
                <a:gd name="T18" fmla="*/ 43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3"/>
                  </a:moveTo>
                  <a:cubicBezTo>
                    <a:pt x="44" y="10"/>
                    <a:pt x="35" y="0"/>
                    <a:pt x="22" y="0"/>
                  </a:cubicBezTo>
                  <a:cubicBezTo>
                    <a:pt x="10" y="0"/>
                    <a:pt x="0" y="10"/>
                    <a:pt x="0" y="23"/>
                  </a:cubicBezTo>
                  <a:cubicBezTo>
                    <a:pt x="0" y="35"/>
                    <a:pt x="10" y="45"/>
                    <a:pt x="22" y="45"/>
                  </a:cubicBezTo>
                  <a:cubicBezTo>
                    <a:pt x="35" y="45"/>
                    <a:pt x="44" y="35"/>
                    <a:pt x="44" y="23"/>
                  </a:cubicBezTo>
                  <a:close/>
                  <a:moveTo>
                    <a:pt x="43" y="23"/>
                  </a:moveTo>
                  <a:cubicBezTo>
                    <a:pt x="43" y="34"/>
                    <a:pt x="34" y="43"/>
                    <a:pt x="22" y="43"/>
                  </a:cubicBezTo>
                  <a:cubicBezTo>
                    <a:pt x="11" y="43"/>
                    <a:pt x="2" y="34"/>
                    <a:pt x="2" y="23"/>
                  </a:cubicBezTo>
                  <a:cubicBezTo>
                    <a:pt x="2" y="11"/>
                    <a:pt x="11" y="2"/>
                    <a:pt x="22" y="2"/>
                  </a:cubicBezTo>
                  <a:cubicBezTo>
                    <a:pt x="34" y="2"/>
                    <a:pt x="43" y="11"/>
                    <a:pt x="43" y="23"/>
                  </a:cubicBezTo>
                  <a:close/>
                </a:path>
              </a:pathLst>
            </a:custGeom>
            <a:solidFill>
              <a:srgbClr val="F2DC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8" name="Freeform 547">
              <a:extLst>
                <a:ext uri="{FF2B5EF4-FFF2-40B4-BE49-F238E27FC236}">
                  <a16:creationId xmlns:a16="http://schemas.microsoft.com/office/drawing/2014/main" id="{950CD020-6A8D-FA95-54FD-F2A566542060}"/>
                </a:ext>
              </a:extLst>
            </p:cNvPr>
            <p:cNvSpPr>
              <a:spLocks noEditPoints="1"/>
            </p:cNvSpPr>
            <p:nvPr/>
          </p:nvSpPr>
          <p:spPr bwMode="auto">
            <a:xfrm>
              <a:off x="2564" y="2830"/>
              <a:ext cx="240" cy="241"/>
            </a:xfrm>
            <a:custGeom>
              <a:avLst/>
              <a:gdLst>
                <a:gd name="T0" fmla="*/ 43 w 43"/>
                <a:gd name="T1" fmla="*/ 22 h 43"/>
                <a:gd name="T2" fmla="*/ 21 w 43"/>
                <a:gd name="T3" fmla="*/ 0 h 43"/>
                <a:gd name="T4" fmla="*/ 0 w 43"/>
                <a:gd name="T5" fmla="*/ 22 h 43"/>
                <a:gd name="T6" fmla="*/ 21 w 43"/>
                <a:gd name="T7" fmla="*/ 43 h 43"/>
                <a:gd name="T8" fmla="*/ 43 w 43"/>
                <a:gd name="T9" fmla="*/ 22 h 43"/>
                <a:gd name="T10" fmla="*/ 41 w 43"/>
                <a:gd name="T11" fmla="*/ 22 h 43"/>
                <a:gd name="T12" fmla="*/ 21 w 43"/>
                <a:gd name="T13" fmla="*/ 41 h 43"/>
                <a:gd name="T14" fmla="*/ 2 w 43"/>
                <a:gd name="T15" fmla="*/ 22 h 43"/>
                <a:gd name="T16" fmla="*/ 21 w 43"/>
                <a:gd name="T17" fmla="*/ 2 h 43"/>
                <a:gd name="T18" fmla="*/ 41 w 43"/>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43" y="22"/>
                  </a:moveTo>
                  <a:cubicBezTo>
                    <a:pt x="43" y="10"/>
                    <a:pt x="33" y="0"/>
                    <a:pt x="21" y="0"/>
                  </a:cubicBezTo>
                  <a:cubicBezTo>
                    <a:pt x="10" y="0"/>
                    <a:pt x="0" y="10"/>
                    <a:pt x="0" y="22"/>
                  </a:cubicBezTo>
                  <a:cubicBezTo>
                    <a:pt x="0" y="33"/>
                    <a:pt x="10" y="43"/>
                    <a:pt x="21" y="43"/>
                  </a:cubicBezTo>
                  <a:cubicBezTo>
                    <a:pt x="33" y="43"/>
                    <a:pt x="43" y="33"/>
                    <a:pt x="43" y="22"/>
                  </a:cubicBezTo>
                  <a:close/>
                  <a:moveTo>
                    <a:pt x="41" y="22"/>
                  </a:moveTo>
                  <a:cubicBezTo>
                    <a:pt x="41" y="32"/>
                    <a:pt x="32" y="41"/>
                    <a:pt x="21" y="41"/>
                  </a:cubicBezTo>
                  <a:cubicBezTo>
                    <a:pt x="11" y="41"/>
                    <a:pt x="2" y="32"/>
                    <a:pt x="2" y="22"/>
                  </a:cubicBezTo>
                  <a:cubicBezTo>
                    <a:pt x="2" y="11"/>
                    <a:pt x="11" y="2"/>
                    <a:pt x="21" y="2"/>
                  </a:cubicBezTo>
                  <a:cubicBezTo>
                    <a:pt x="32" y="2"/>
                    <a:pt x="41" y="11"/>
                    <a:pt x="41" y="22"/>
                  </a:cubicBezTo>
                  <a:close/>
                </a:path>
              </a:pathLst>
            </a:custGeom>
            <a:solidFill>
              <a:srgbClr val="F2D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09" name="Freeform 548">
              <a:extLst>
                <a:ext uri="{FF2B5EF4-FFF2-40B4-BE49-F238E27FC236}">
                  <a16:creationId xmlns:a16="http://schemas.microsoft.com/office/drawing/2014/main" id="{38090D6F-578E-51E7-6A1B-3B9B07396CEB}"/>
                </a:ext>
              </a:extLst>
            </p:cNvPr>
            <p:cNvSpPr>
              <a:spLocks noEditPoints="1"/>
            </p:cNvSpPr>
            <p:nvPr/>
          </p:nvSpPr>
          <p:spPr bwMode="auto">
            <a:xfrm>
              <a:off x="2570" y="2836"/>
              <a:ext cx="229" cy="229"/>
            </a:xfrm>
            <a:custGeom>
              <a:avLst/>
              <a:gdLst>
                <a:gd name="T0" fmla="*/ 41 w 41"/>
                <a:gd name="T1" fmla="*/ 21 h 41"/>
                <a:gd name="T2" fmla="*/ 20 w 41"/>
                <a:gd name="T3" fmla="*/ 0 h 41"/>
                <a:gd name="T4" fmla="*/ 0 w 41"/>
                <a:gd name="T5" fmla="*/ 21 h 41"/>
                <a:gd name="T6" fmla="*/ 20 w 41"/>
                <a:gd name="T7" fmla="*/ 41 h 41"/>
                <a:gd name="T8" fmla="*/ 41 w 41"/>
                <a:gd name="T9" fmla="*/ 21 h 41"/>
                <a:gd name="T10" fmla="*/ 39 w 41"/>
                <a:gd name="T11" fmla="*/ 21 h 41"/>
                <a:gd name="T12" fmla="*/ 20 w 41"/>
                <a:gd name="T13" fmla="*/ 39 h 41"/>
                <a:gd name="T14" fmla="*/ 1 w 41"/>
                <a:gd name="T15" fmla="*/ 21 h 41"/>
                <a:gd name="T16" fmla="*/ 20 w 41"/>
                <a:gd name="T17" fmla="*/ 2 h 41"/>
                <a:gd name="T18" fmla="*/ 39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0" y="0"/>
                  </a:cubicBezTo>
                  <a:cubicBezTo>
                    <a:pt x="9" y="0"/>
                    <a:pt x="0" y="9"/>
                    <a:pt x="0" y="21"/>
                  </a:cubicBezTo>
                  <a:cubicBezTo>
                    <a:pt x="0" y="32"/>
                    <a:pt x="9" y="41"/>
                    <a:pt x="20" y="41"/>
                  </a:cubicBezTo>
                  <a:cubicBezTo>
                    <a:pt x="32" y="41"/>
                    <a:pt x="41" y="32"/>
                    <a:pt x="41" y="21"/>
                  </a:cubicBezTo>
                  <a:close/>
                  <a:moveTo>
                    <a:pt x="39" y="21"/>
                  </a:moveTo>
                  <a:cubicBezTo>
                    <a:pt x="39" y="31"/>
                    <a:pt x="31" y="39"/>
                    <a:pt x="20" y="39"/>
                  </a:cubicBezTo>
                  <a:cubicBezTo>
                    <a:pt x="10" y="39"/>
                    <a:pt x="1" y="31"/>
                    <a:pt x="1" y="21"/>
                  </a:cubicBezTo>
                  <a:cubicBezTo>
                    <a:pt x="1" y="10"/>
                    <a:pt x="10" y="2"/>
                    <a:pt x="20" y="2"/>
                  </a:cubicBezTo>
                  <a:cubicBezTo>
                    <a:pt x="31" y="2"/>
                    <a:pt x="39" y="10"/>
                    <a:pt x="39" y="21"/>
                  </a:cubicBezTo>
                  <a:close/>
                </a:path>
              </a:pathLst>
            </a:custGeom>
            <a:solidFill>
              <a:srgbClr val="F1DD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0" name="Freeform 549">
              <a:extLst>
                <a:ext uri="{FF2B5EF4-FFF2-40B4-BE49-F238E27FC236}">
                  <a16:creationId xmlns:a16="http://schemas.microsoft.com/office/drawing/2014/main" id="{AFAA2031-2F24-0234-9230-5889A5B0A450}"/>
                </a:ext>
              </a:extLst>
            </p:cNvPr>
            <p:cNvSpPr>
              <a:spLocks noEditPoints="1"/>
            </p:cNvSpPr>
            <p:nvPr/>
          </p:nvSpPr>
          <p:spPr bwMode="auto">
            <a:xfrm>
              <a:off x="2575" y="2841"/>
              <a:ext cx="218" cy="218"/>
            </a:xfrm>
            <a:custGeom>
              <a:avLst/>
              <a:gdLst>
                <a:gd name="T0" fmla="*/ 39 w 39"/>
                <a:gd name="T1" fmla="*/ 20 h 39"/>
                <a:gd name="T2" fmla="*/ 19 w 39"/>
                <a:gd name="T3" fmla="*/ 0 h 39"/>
                <a:gd name="T4" fmla="*/ 0 w 39"/>
                <a:gd name="T5" fmla="*/ 20 h 39"/>
                <a:gd name="T6" fmla="*/ 19 w 39"/>
                <a:gd name="T7" fmla="*/ 39 h 39"/>
                <a:gd name="T8" fmla="*/ 39 w 39"/>
                <a:gd name="T9" fmla="*/ 20 h 39"/>
                <a:gd name="T10" fmla="*/ 38 w 39"/>
                <a:gd name="T11" fmla="*/ 20 h 39"/>
                <a:gd name="T12" fmla="*/ 19 w 39"/>
                <a:gd name="T13" fmla="*/ 38 h 39"/>
                <a:gd name="T14" fmla="*/ 1 w 39"/>
                <a:gd name="T15" fmla="*/ 20 h 39"/>
                <a:gd name="T16" fmla="*/ 19 w 39"/>
                <a:gd name="T17" fmla="*/ 1 h 39"/>
                <a:gd name="T18" fmla="*/ 38 w 39"/>
                <a:gd name="T1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9"/>
                    <a:pt x="30" y="0"/>
                    <a:pt x="19" y="0"/>
                  </a:cubicBezTo>
                  <a:cubicBezTo>
                    <a:pt x="9" y="0"/>
                    <a:pt x="0" y="9"/>
                    <a:pt x="0" y="20"/>
                  </a:cubicBezTo>
                  <a:cubicBezTo>
                    <a:pt x="0" y="30"/>
                    <a:pt x="9" y="39"/>
                    <a:pt x="19" y="39"/>
                  </a:cubicBezTo>
                  <a:cubicBezTo>
                    <a:pt x="30" y="39"/>
                    <a:pt x="39" y="30"/>
                    <a:pt x="39" y="20"/>
                  </a:cubicBezTo>
                  <a:close/>
                  <a:moveTo>
                    <a:pt x="38" y="20"/>
                  </a:moveTo>
                  <a:cubicBezTo>
                    <a:pt x="38" y="30"/>
                    <a:pt x="29" y="38"/>
                    <a:pt x="19" y="38"/>
                  </a:cubicBezTo>
                  <a:cubicBezTo>
                    <a:pt x="9" y="38"/>
                    <a:pt x="1" y="30"/>
                    <a:pt x="1" y="20"/>
                  </a:cubicBezTo>
                  <a:cubicBezTo>
                    <a:pt x="1" y="10"/>
                    <a:pt x="9" y="1"/>
                    <a:pt x="19" y="1"/>
                  </a:cubicBezTo>
                  <a:cubicBezTo>
                    <a:pt x="29" y="1"/>
                    <a:pt x="38" y="10"/>
                    <a:pt x="38" y="20"/>
                  </a:cubicBezTo>
                  <a:close/>
                </a:path>
              </a:pathLst>
            </a:custGeom>
            <a:solidFill>
              <a:srgbClr val="F1DE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1" name="Freeform 550">
              <a:extLst>
                <a:ext uri="{FF2B5EF4-FFF2-40B4-BE49-F238E27FC236}">
                  <a16:creationId xmlns:a16="http://schemas.microsoft.com/office/drawing/2014/main" id="{316E3550-DD2A-1366-4180-80F6CE1B1737}"/>
                </a:ext>
              </a:extLst>
            </p:cNvPr>
            <p:cNvSpPr>
              <a:spLocks noEditPoints="1"/>
            </p:cNvSpPr>
            <p:nvPr/>
          </p:nvSpPr>
          <p:spPr bwMode="auto">
            <a:xfrm>
              <a:off x="2575" y="2847"/>
              <a:ext cx="213" cy="207"/>
            </a:xfrm>
            <a:custGeom>
              <a:avLst/>
              <a:gdLst>
                <a:gd name="T0" fmla="*/ 38 w 38"/>
                <a:gd name="T1" fmla="*/ 19 h 37"/>
                <a:gd name="T2" fmla="*/ 19 w 38"/>
                <a:gd name="T3" fmla="*/ 0 h 37"/>
                <a:gd name="T4" fmla="*/ 0 w 38"/>
                <a:gd name="T5" fmla="*/ 19 h 37"/>
                <a:gd name="T6" fmla="*/ 19 w 38"/>
                <a:gd name="T7" fmla="*/ 37 h 37"/>
                <a:gd name="T8" fmla="*/ 38 w 38"/>
                <a:gd name="T9" fmla="*/ 19 h 37"/>
                <a:gd name="T10" fmla="*/ 37 w 38"/>
                <a:gd name="T11" fmla="*/ 19 h 37"/>
                <a:gd name="T12" fmla="*/ 19 w 38"/>
                <a:gd name="T13" fmla="*/ 36 h 37"/>
                <a:gd name="T14" fmla="*/ 2 w 38"/>
                <a:gd name="T15" fmla="*/ 19 h 37"/>
                <a:gd name="T16" fmla="*/ 19 w 38"/>
                <a:gd name="T17" fmla="*/ 1 h 37"/>
                <a:gd name="T18" fmla="*/ 37 w 38"/>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38" y="19"/>
                  </a:moveTo>
                  <a:cubicBezTo>
                    <a:pt x="38" y="8"/>
                    <a:pt x="30" y="0"/>
                    <a:pt x="19" y="0"/>
                  </a:cubicBezTo>
                  <a:cubicBezTo>
                    <a:pt x="9" y="0"/>
                    <a:pt x="0" y="8"/>
                    <a:pt x="0" y="19"/>
                  </a:cubicBezTo>
                  <a:cubicBezTo>
                    <a:pt x="0" y="29"/>
                    <a:pt x="9" y="37"/>
                    <a:pt x="19" y="37"/>
                  </a:cubicBezTo>
                  <a:cubicBezTo>
                    <a:pt x="30" y="37"/>
                    <a:pt x="38" y="29"/>
                    <a:pt x="38" y="19"/>
                  </a:cubicBezTo>
                  <a:close/>
                  <a:moveTo>
                    <a:pt x="37" y="19"/>
                  </a:moveTo>
                  <a:cubicBezTo>
                    <a:pt x="37" y="28"/>
                    <a:pt x="29" y="36"/>
                    <a:pt x="19" y="36"/>
                  </a:cubicBezTo>
                  <a:cubicBezTo>
                    <a:pt x="10" y="36"/>
                    <a:pt x="2" y="28"/>
                    <a:pt x="2" y="19"/>
                  </a:cubicBezTo>
                  <a:cubicBezTo>
                    <a:pt x="2" y="9"/>
                    <a:pt x="10" y="1"/>
                    <a:pt x="19" y="1"/>
                  </a:cubicBezTo>
                  <a:cubicBezTo>
                    <a:pt x="29" y="1"/>
                    <a:pt x="37" y="9"/>
                    <a:pt x="37" y="19"/>
                  </a:cubicBezTo>
                  <a:close/>
                </a:path>
              </a:pathLst>
            </a:custGeom>
            <a:solidFill>
              <a:srgbClr val="F1DF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2" name="Freeform 551">
              <a:extLst>
                <a:ext uri="{FF2B5EF4-FFF2-40B4-BE49-F238E27FC236}">
                  <a16:creationId xmlns:a16="http://schemas.microsoft.com/office/drawing/2014/main" id="{4756966A-DBFE-0395-0D6C-C44A41E4A50C}"/>
                </a:ext>
              </a:extLst>
            </p:cNvPr>
            <p:cNvSpPr>
              <a:spLocks noEditPoints="1"/>
            </p:cNvSpPr>
            <p:nvPr/>
          </p:nvSpPr>
          <p:spPr bwMode="auto">
            <a:xfrm>
              <a:off x="2581" y="2847"/>
              <a:ext cx="207" cy="207"/>
            </a:xfrm>
            <a:custGeom>
              <a:avLst/>
              <a:gdLst>
                <a:gd name="T0" fmla="*/ 37 w 37"/>
                <a:gd name="T1" fmla="*/ 19 h 37"/>
                <a:gd name="T2" fmla="*/ 18 w 37"/>
                <a:gd name="T3" fmla="*/ 0 h 37"/>
                <a:gd name="T4" fmla="*/ 0 w 37"/>
                <a:gd name="T5" fmla="*/ 19 h 37"/>
                <a:gd name="T6" fmla="*/ 18 w 37"/>
                <a:gd name="T7" fmla="*/ 37 h 37"/>
                <a:gd name="T8" fmla="*/ 37 w 37"/>
                <a:gd name="T9" fmla="*/ 19 h 37"/>
                <a:gd name="T10" fmla="*/ 35 w 37"/>
                <a:gd name="T11" fmla="*/ 19 h 37"/>
                <a:gd name="T12" fmla="*/ 18 w 37"/>
                <a:gd name="T13" fmla="*/ 35 h 37"/>
                <a:gd name="T14" fmla="*/ 2 w 37"/>
                <a:gd name="T15" fmla="*/ 19 h 37"/>
                <a:gd name="T16" fmla="*/ 18 w 37"/>
                <a:gd name="T17" fmla="*/ 2 h 37"/>
                <a:gd name="T18" fmla="*/ 35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cubicBezTo>
                    <a:pt x="37" y="9"/>
                    <a:pt x="28" y="0"/>
                    <a:pt x="18" y="0"/>
                  </a:cubicBezTo>
                  <a:cubicBezTo>
                    <a:pt x="8" y="0"/>
                    <a:pt x="0" y="9"/>
                    <a:pt x="0" y="19"/>
                  </a:cubicBezTo>
                  <a:cubicBezTo>
                    <a:pt x="0" y="29"/>
                    <a:pt x="8" y="37"/>
                    <a:pt x="18" y="37"/>
                  </a:cubicBezTo>
                  <a:cubicBezTo>
                    <a:pt x="28" y="37"/>
                    <a:pt x="37" y="29"/>
                    <a:pt x="37" y="19"/>
                  </a:cubicBezTo>
                  <a:close/>
                  <a:moveTo>
                    <a:pt x="35" y="19"/>
                  </a:moveTo>
                  <a:cubicBezTo>
                    <a:pt x="35" y="28"/>
                    <a:pt x="28" y="35"/>
                    <a:pt x="18" y="35"/>
                  </a:cubicBezTo>
                  <a:cubicBezTo>
                    <a:pt x="9" y="35"/>
                    <a:pt x="2" y="28"/>
                    <a:pt x="2" y="19"/>
                  </a:cubicBezTo>
                  <a:cubicBezTo>
                    <a:pt x="2" y="9"/>
                    <a:pt x="9" y="2"/>
                    <a:pt x="18" y="2"/>
                  </a:cubicBezTo>
                  <a:cubicBezTo>
                    <a:pt x="28" y="2"/>
                    <a:pt x="35" y="9"/>
                    <a:pt x="35" y="19"/>
                  </a:cubicBezTo>
                  <a:close/>
                </a:path>
              </a:pathLst>
            </a:custGeom>
            <a:solidFill>
              <a:srgbClr val="F0E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3" name="Freeform 552">
              <a:extLst>
                <a:ext uri="{FF2B5EF4-FFF2-40B4-BE49-F238E27FC236}">
                  <a16:creationId xmlns:a16="http://schemas.microsoft.com/office/drawing/2014/main" id="{A0A3CF3E-AB41-4381-7B97-5CFA5FAC7FE2}"/>
                </a:ext>
              </a:extLst>
            </p:cNvPr>
            <p:cNvSpPr>
              <a:spLocks noEditPoints="1"/>
            </p:cNvSpPr>
            <p:nvPr/>
          </p:nvSpPr>
          <p:spPr bwMode="auto">
            <a:xfrm>
              <a:off x="2586" y="2852"/>
              <a:ext cx="196" cy="196"/>
            </a:xfrm>
            <a:custGeom>
              <a:avLst/>
              <a:gdLst>
                <a:gd name="T0" fmla="*/ 35 w 35"/>
                <a:gd name="T1" fmla="*/ 18 h 35"/>
                <a:gd name="T2" fmla="*/ 17 w 35"/>
                <a:gd name="T3" fmla="*/ 0 h 35"/>
                <a:gd name="T4" fmla="*/ 0 w 35"/>
                <a:gd name="T5" fmla="*/ 18 h 35"/>
                <a:gd name="T6" fmla="*/ 17 w 35"/>
                <a:gd name="T7" fmla="*/ 35 h 35"/>
                <a:gd name="T8" fmla="*/ 35 w 35"/>
                <a:gd name="T9" fmla="*/ 18 h 35"/>
                <a:gd name="T10" fmla="*/ 33 w 35"/>
                <a:gd name="T11" fmla="*/ 18 h 35"/>
                <a:gd name="T12" fmla="*/ 17 w 35"/>
                <a:gd name="T13" fmla="*/ 33 h 35"/>
                <a:gd name="T14" fmla="*/ 2 w 35"/>
                <a:gd name="T15" fmla="*/ 18 h 35"/>
                <a:gd name="T16" fmla="*/ 17 w 35"/>
                <a:gd name="T17" fmla="*/ 2 h 35"/>
                <a:gd name="T18" fmla="*/ 33 w 35"/>
                <a:gd name="T1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35" y="18"/>
                  </a:moveTo>
                  <a:cubicBezTo>
                    <a:pt x="35" y="8"/>
                    <a:pt x="27" y="0"/>
                    <a:pt x="17" y="0"/>
                  </a:cubicBezTo>
                  <a:cubicBezTo>
                    <a:pt x="8" y="0"/>
                    <a:pt x="0" y="8"/>
                    <a:pt x="0" y="18"/>
                  </a:cubicBezTo>
                  <a:cubicBezTo>
                    <a:pt x="0" y="27"/>
                    <a:pt x="8" y="35"/>
                    <a:pt x="17" y="35"/>
                  </a:cubicBezTo>
                  <a:cubicBezTo>
                    <a:pt x="27" y="35"/>
                    <a:pt x="35" y="27"/>
                    <a:pt x="35" y="18"/>
                  </a:cubicBezTo>
                  <a:close/>
                  <a:moveTo>
                    <a:pt x="33" y="18"/>
                  </a:moveTo>
                  <a:cubicBezTo>
                    <a:pt x="33" y="26"/>
                    <a:pt x="26" y="33"/>
                    <a:pt x="17" y="33"/>
                  </a:cubicBezTo>
                  <a:cubicBezTo>
                    <a:pt x="9" y="33"/>
                    <a:pt x="2" y="26"/>
                    <a:pt x="2" y="18"/>
                  </a:cubicBezTo>
                  <a:cubicBezTo>
                    <a:pt x="2" y="9"/>
                    <a:pt x="9" y="2"/>
                    <a:pt x="17" y="2"/>
                  </a:cubicBezTo>
                  <a:cubicBezTo>
                    <a:pt x="26" y="2"/>
                    <a:pt x="33" y="9"/>
                    <a:pt x="33" y="18"/>
                  </a:cubicBezTo>
                  <a:close/>
                </a:path>
              </a:pathLst>
            </a:custGeom>
            <a:solidFill>
              <a:srgbClr val="F0E1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4" name="Freeform 553">
              <a:extLst>
                <a:ext uri="{FF2B5EF4-FFF2-40B4-BE49-F238E27FC236}">
                  <a16:creationId xmlns:a16="http://schemas.microsoft.com/office/drawing/2014/main" id="{326361D7-FDC7-B8FD-C034-4D9D15D9E798}"/>
                </a:ext>
              </a:extLst>
            </p:cNvPr>
            <p:cNvSpPr>
              <a:spLocks noEditPoints="1"/>
            </p:cNvSpPr>
            <p:nvPr/>
          </p:nvSpPr>
          <p:spPr bwMode="auto">
            <a:xfrm>
              <a:off x="2592" y="2858"/>
              <a:ext cx="184" cy="185"/>
            </a:xfrm>
            <a:custGeom>
              <a:avLst/>
              <a:gdLst>
                <a:gd name="T0" fmla="*/ 33 w 33"/>
                <a:gd name="T1" fmla="*/ 17 h 33"/>
                <a:gd name="T2" fmla="*/ 16 w 33"/>
                <a:gd name="T3" fmla="*/ 0 h 33"/>
                <a:gd name="T4" fmla="*/ 0 w 33"/>
                <a:gd name="T5" fmla="*/ 17 h 33"/>
                <a:gd name="T6" fmla="*/ 16 w 33"/>
                <a:gd name="T7" fmla="*/ 33 h 33"/>
                <a:gd name="T8" fmla="*/ 33 w 33"/>
                <a:gd name="T9" fmla="*/ 17 h 33"/>
                <a:gd name="T10" fmla="*/ 31 w 33"/>
                <a:gd name="T11" fmla="*/ 17 h 33"/>
                <a:gd name="T12" fmla="*/ 16 w 33"/>
                <a:gd name="T13" fmla="*/ 32 h 33"/>
                <a:gd name="T14" fmla="*/ 1 w 33"/>
                <a:gd name="T15" fmla="*/ 17 h 33"/>
                <a:gd name="T16" fmla="*/ 16 w 33"/>
                <a:gd name="T17" fmla="*/ 2 h 33"/>
                <a:gd name="T18" fmla="*/ 31 w 33"/>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17"/>
                  </a:moveTo>
                  <a:cubicBezTo>
                    <a:pt x="33" y="7"/>
                    <a:pt x="26" y="0"/>
                    <a:pt x="16" y="0"/>
                  </a:cubicBezTo>
                  <a:cubicBezTo>
                    <a:pt x="7" y="0"/>
                    <a:pt x="0" y="7"/>
                    <a:pt x="0" y="17"/>
                  </a:cubicBezTo>
                  <a:cubicBezTo>
                    <a:pt x="0" y="26"/>
                    <a:pt x="7" y="33"/>
                    <a:pt x="16" y="33"/>
                  </a:cubicBezTo>
                  <a:cubicBezTo>
                    <a:pt x="26" y="33"/>
                    <a:pt x="33" y="26"/>
                    <a:pt x="33" y="17"/>
                  </a:cubicBezTo>
                  <a:close/>
                  <a:moveTo>
                    <a:pt x="31" y="17"/>
                  </a:moveTo>
                  <a:cubicBezTo>
                    <a:pt x="31" y="25"/>
                    <a:pt x="25" y="32"/>
                    <a:pt x="16" y="32"/>
                  </a:cubicBezTo>
                  <a:cubicBezTo>
                    <a:pt x="8" y="32"/>
                    <a:pt x="1" y="25"/>
                    <a:pt x="1" y="17"/>
                  </a:cubicBezTo>
                  <a:cubicBezTo>
                    <a:pt x="1" y="8"/>
                    <a:pt x="8" y="2"/>
                    <a:pt x="16" y="2"/>
                  </a:cubicBezTo>
                  <a:cubicBezTo>
                    <a:pt x="25" y="2"/>
                    <a:pt x="31" y="8"/>
                    <a:pt x="31" y="17"/>
                  </a:cubicBezTo>
                  <a:close/>
                </a:path>
              </a:pathLst>
            </a:custGeom>
            <a:solidFill>
              <a:srgbClr val="F0E2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5" name="Freeform 554">
              <a:extLst>
                <a:ext uri="{FF2B5EF4-FFF2-40B4-BE49-F238E27FC236}">
                  <a16:creationId xmlns:a16="http://schemas.microsoft.com/office/drawing/2014/main" id="{B2EE10BB-3C7F-623D-550E-8F37AA47E57B}"/>
                </a:ext>
              </a:extLst>
            </p:cNvPr>
            <p:cNvSpPr>
              <a:spLocks noEditPoints="1"/>
            </p:cNvSpPr>
            <p:nvPr/>
          </p:nvSpPr>
          <p:spPr bwMode="auto">
            <a:xfrm>
              <a:off x="2598" y="2864"/>
              <a:ext cx="173" cy="173"/>
            </a:xfrm>
            <a:custGeom>
              <a:avLst/>
              <a:gdLst>
                <a:gd name="T0" fmla="*/ 31 w 31"/>
                <a:gd name="T1" fmla="*/ 16 h 31"/>
                <a:gd name="T2" fmla="*/ 15 w 31"/>
                <a:gd name="T3" fmla="*/ 0 h 31"/>
                <a:gd name="T4" fmla="*/ 0 w 31"/>
                <a:gd name="T5" fmla="*/ 16 h 31"/>
                <a:gd name="T6" fmla="*/ 15 w 31"/>
                <a:gd name="T7" fmla="*/ 31 h 31"/>
                <a:gd name="T8" fmla="*/ 31 w 31"/>
                <a:gd name="T9" fmla="*/ 16 h 31"/>
                <a:gd name="T10" fmla="*/ 30 w 31"/>
                <a:gd name="T11" fmla="*/ 16 h 31"/>
                <a:gd name="T12" fmla="*/ 15 w 31"/>
                <a:gd name="T13" fmla="*/ 30 h 31"/>
                <a:gd name="T14" fmla="*/ 1 w 31"/>
                <a:gd name="T15" fmla="*/ 16 h 31"/>
                <a:gd name="T16" fmla="*/ 15 w 31"/>
                <a:gd name="T17" fmla="*/ 1 h 31"/>
                <a:gd name="T18" fmla="*/ 30 w 31"/>
                <a:gd name="T1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31" y="16"/>
                  </a:moveTo>
                  <a:cubicBezTo>
                    <a:pt x="31" y="7"/>
                    <a:pt x="24" y="0"/>
                    <a:pt x="15" y="0"/>
                  </a:cubicBezTo>
                  <a:cubicBezTo>
                    <a:pt x="7" y="0"/>
                    <a:pt x="0" y="7"/>
                    <a:pt x="0" y="16"/>
                  </a:cubicBezTo>
                  <a:cubicBezTo>
                    <a:pt x="0" y="24"/>
                    <a:pt x="7" y="31"/>
                    <a:pt x="15" y="31"/>
                  </a:cubicBezTo>
                  <a:cubicBezTo>
                    <a:pt x="24" y="31"/>
                    <a:pt x="31" y="24"/>
                    <a:pt x="31" y="16"/>
                  </a:cubicBezTo>
                  <a:close/>
                  <a:moveTo>
                    <a:pt x="30" y="16"/>
                  </a:moveTo>
                  <a:cubicBezTo>
                    <a:pt x="30" y="23"/>
                    <a:pt x="23" y="30"/>
                    <a:pt x="15" y="30"/>
                  </a:cubicBezTo>
                  <a:cubicBezTo>
                    <a:pt x="8" y="30"/>
                    <a:pt x="1" y="23"/>
                    <a:pt x="1" y="16"/>
                  </a:cubicBezTo>
                  <a:cubicBezTo>
                    <a:pt x="1" y="8"/>
                    <a:pt x="8" y="1"/>
                    <a:pt x="15" y="1"/>
                  </a:cubicBezTo>
                  <a:cubicBezTo>
                    <a:pt x="23" y="1"/>
                    <a:pt x="30" y="8"/>
                    <a:pt x="30" y="16"/>
                  </a:cubicBezTo>
                  <a:close/>
                </a:path>
              </a:pathLst>
            </a:custGeom>
            <a:solidFill>
              <a:srgbClr val="EFE2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6" name="Freeform 555">
              <a:extLst>
                <a:ext uri="{FF2B5EF4-FFF2-40B4-BE49-F238E27FC236}">
                  <a16:creationId xmlns:a16="http://schemas.microsoft.com/office/drawing/2014/main" id="{B13157B5-D663-0F70-AF7D-B83A8261D710}"/>
                </a:ext>
              </a:extLst>
            </p:cNvPr>
            <p:cNvSpPr>
              <a:spLocks noEditPoints="1"/>
            </p:cNvSpPr>
            <p:nvPr/>
          </p:nvSpPr>
          <p:spPr bwMode="auto">
            <a:xfrm>
              <a:off x="2598" y="2869"/>
              <a:ext cx="167" cy="168"/>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29 w 30"/>
                <a:gd name="T11" fmla="*/ 15 h 30"/>
                <a:gd name="T12" fmla="*/ 15 w 30"/>
                <a:gd name="T13" fmla="*/ 28 h 30"/>
                <a:gd name="T14" fmla="*/ 2 w 30"/>
                <a:gd name="T15" fmla="*/ 15 h 30"/>
                <a:gd name="T16" fmla="*/ 15 w 30"/>
                <a:gd name="T17" fmla="*/ 1 h 30"/>
                <a:gd name="T18" fmla="*/ 29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15"/>
                  </a:moveTo>
                  <a:cubicBezTo>
                    <a:pt x="30" y="6"/>
                    <a:pt x="24" y="0"/>
                    <a:pt x="15" y="0"/>
                  </a:cubicBezTo>
                  <a:cubicBezTo>
                    <a:pt x="7" y="0"/>
                    <a:pt x="0" y="6"/>
                    <a:pt x="0" y="15"/>
                  </a:cubicBezTo>
                  <a:cubicBezTo>
                    <a:pt x="0" y="23"/>
                    <a:pt x="7" y="30"/>
                    <a:pt x="15" y="30"/>
                  </a:cubicBezTo>
                  <a:cubicBezTo>
                    <a:pt x="24" y="30"/>
                    <a:pt x="30" y="23"/>
                    <a:pt x="30" y="15"/>
                  </a:cubicBezTo>
                  <a:close/>
                  <a:moveTo>
                    <a:pt x="29" y="15"/>
                  </a:moveTo>
                  <a:cubicBezTo>
                    <a:pt x="29" y="22"/>
                    <a:pt x="23" y="28"/>
                    <a:pt x="15" y="28"/>
                  </a:cubicBezTo>
                  <a:cubicBezTo>
                    <a:pt x="8" y="28"/>
                    <a:pt x="2" y="22"/>
                    <a:pt x="2" y="15"/>
                  </a:cubicBezTo>
                  <a:cubicBezTo>
                    <a:pt x="2" y="7"/>
                    <a:pt x="8" y="1"/>
                    <a:pt x="15" y="1"/>
                  </a:cubicBezTo>
                  <a:cubicBezTo>
                    <a:pt x="23" y="1"/>
                    <a:pt x="29" y="7"/>
                    <a:pt x="29" y="15"/>
                  </a:cubicBezTo>
                  <a:close/>
                </a:path>
              </a:pathLst>
            </a:custGeom>
            <a:solidFill>
              <a:srgbClr val="EFE3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7" name="Freeform 556">
              <a:extLst>
                <a:ext uri="{FF2B5EF4-FFF2-40B4-BE49-F238E27FC236}">
                  <a16:creationId xmlns:a16="http://schemas.microsoft.com/office/drawing/2014/main" id="{083A222E-5CED-49E6-1D5A-D9AD20B1C615}"/>
                </a:ext>
              </a:extLst>
            </p:cNvPr>
            <p:cNvSpPr>
              <a:spLocks noEditPoints="1"/>
            </p:cNvSpPr>
            <p:nvPr/>
          </p:nvSpPr>
          <p:spPr bwMode="auto">
            <a:xfrm>
              <a:off x="2603" y="2869"/>
              <a:ext cx="162" cy="162"/>
            </a:xfrm>
            <a:custGeom>
              <a:avLst/>
              <a:gdLst>
                <a:gd name="T0" fmla="*/ 29 w 29"/>
                <a:gd name="T1" fmla="*/ 15 h 29"/>
                <a:gd name="T2" fmla="*/ 14 w 29"/>
                <a:gd name="T3" fmla="*/ 0 h 29"/>
                <a:gd name="T4" fmla="*/ 0 w 29"/>
                <a:gd name="T5" fmla="*/ 15 h 29"/>
                <a:gd name="T6" fmla="*/ 14 w 29"/>
                <a:gd name="T7" fmla="*/ 29 h 29"/>
                <a:gd name="T8" fmla="*/ 29 w 29"/>
                <a:gd name="T9" fmla="*/ 15 h 29"/>
                <a:gd name="T10" fmla="*/ 27 w 29"/>
                <a:gd name="T11" fmla="*/ 15 h 29"/>
                <a:gd name="T12" fmla="*/ 14 w 29"/>
                <a:gd name="T13" fmla="*/ 27 h 29"/>
                <a:gd name="T14" fmla="*/ 2 w 29"/>
                <a:gd name="T15" fmla="*/ 15 h 29"/>
                <a:gd name="T16" fmla="*/ 14 w 29"/>
                <a:gd name="T17" fmla="*/ 2 h 29"/>
                <a:gd name="T18" fmla="*/ 27 w 29"/>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15"/>
                  </a:moveTo>
                  <a:cubicBezTo>
                    <a:pt x="29" y="7"/>
                    <a:pt x="22" y="0"/>
                    <a:pt x="14" y="0"/>
                  </a:cubicBezTo>
                  <a:cubicBezTo>
                    <a:pt x="7" y="0"/>
                    <a:pt x="0" y="7"/>
                    <a:pt x="0" y="15"/>
                  </a:cubicBezTo>
                  <a:cubicBezTo>
                    <a:pt x="0" y="22"/>
                    <a:pt x="7" y="29"/>
                    <a:pt x="14" y="29"/>
                  </a:cubicBezTo>
                  <a:cubicBezTo>
                    <a:pt x="22" y="29"/>
                    <a:pt x="29" y="22"/>
                    <a:pt x="29" y="15"/>
                  </a:cubicBezTo>
                  <a:close/>
                  <a:moveTo>
                    <a:pt x="27" y="15"/>
                  </a:moveTo>
                  <a:cubicBezTo>
                    <a:pt x="27" y="21"/>
                    <a:pt x="21" y="27"/>
                    <a:pt x="14" y="27"/>
                  </a:cubicBezTo>
                  <a:cubicBezTo>
                    <a:pt x="7" y="27"/>
                    <a:pt x="2" y="21"/>
                    <a:pt x="2" y="15"/>
                  </a:cubicBezTo>
                  <a:cubicBezTo>
                    <a:pt x="2" y="8"/>
                    <a:pt x="7" y="2"/>
                    <a:pt x="14" y="2"/>
                  </a:cubicBezTo>
                  <a:cubicBezTo>
                    <a:pt x="21" y="2"/>
                    <a:pt x="27" y="8"/>
                    <a:pt x="27" y="15"/>
                  </a:cubicBezTo>
                  <a:close/>
                </a:path>
              </a:pathLst>
            </a:custGeom>
            <a:solidFill>
              <a:srgbClr val="EEE4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8" name="Freeform 557">
              <a:extLst>
                <a:ext uri="{FF2B5EF4-FFF2-40B4-BE49-F238E27FC236}">
                  <a16:creationId xmlns:a16="http://schemas.microsoft.com/office/drawing/2014/main" id="{E7145FBC-4F6C-DE47-3F88-D938B2639002}"/>
                </a:ext>
              </a:extLst>
            </p:cNvPr>
            <p:cNvSpPr>
              <a:spLocks noEditPoints="1"/>
            </p:cNvSpPr>
            <p:nvPr/>
          </p:nvSpPr>
          <p:spPr bwMode="auto">
            <a:xfrm>
              <a:off x="2609" y="2875"/>
              <a:ext cx="151" cy="151"/>
            </a:xfrm>
            <a:custGeom>
              <a:avLst/>
              <a:gdLst>
                <a:gd name="T0" fmla="*/ 27 w 27"/>
                <a:gd name="T1" fmla="*/ 14 h 27"/>
                <a:gd name="T2" fmla="*/ 13 w 27"/>
                <a:gd name="T3" fmla="*/ 0 h 27"/>
                <a:gd name="T4" fmla="*/ 0 w 27"/>
                <a:gd name="T5" fmla="*/ 14 h 27"/>
                <a:gd name="T6" fmla="*/ 13 w 27"/>
                <a:gd name="T7" fmla="*/ 27 h 27"/>
                <a:gd name="T8" fmla="*/ 27 w 27"/>
                <a:gd name="T9" fmla="*/ 14 h 27"/>
                <a:gd name="T10" fmla="*/ 25 w 27"/>
                <a:gd name="T11" fmla="*/ 14 h 27"/>
                <a:gd name="T12" fmla="*/ 13 w 27"/>
                <a:gd name="T13" fmla="*/ 25 h 27"/>
                <a:gd name="T14" fmla="*/ 2 w 27"/>
                <a:gd name="T15" fmla="*/ 14 h 27"/>
                <a:gd name="T16" fmla="*/ 13 w 27"/>
                <a:gd name="T17" fmla="*/ 2 h 27"/>
                <a:gd name="T18" fmla="*/ 2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6"/>
                    <a:pt x="21" y="0"/>
                    <a:pt x="13" y="0"/>
                  </a:cubicBezTo>
                  <a:cubicBezTo>
                    <a:pt x="6" y="0"/>
                    <a:pt x="0" y="6"/>
                    <a:pt x="0" y="14"/>
                  </a:cubicBezTo>
                  <a:cubicBezTo>
                    <a:pt x="0" y="21"/>
                    <a:pt x="6" y="27"/>
                    <a:pt x="13" y="27"/>
                  </a:cubicBezTo>
                  <a:cubicBezTo>
                    <a:pt x="21" y="27"/>
                    <a:pt x="27" y="21"/>
                    <a:pt x="27" y="14"/>
                  </a:cubicBezTo>
                  <a:close/>
                  <a:moveTo>
                    <a:pt x="25" y="14"/>
                  </a:moveTo>
                  <a:cubicBezTo>
                    <a:pt x="25" y="20"/>
                    <a:pt x="20" y="25"/>
                    <a:pt x="13" y="25"/>
                  </a:cubicBezTo>
                  <a:cubicBezTo>
                    <a:pt x="7" y="25"/>
                    <a:pt x="2" y="20"/>
                    <a:pt x="2" y="14"/>
                  </a:cubicBezTo>
                  <a:cubicBezTo>
                    <a:pt x="2" y="7"/>
                    <a:pt x="7" y="2"/>
                    <a:pt x="13" y="2"/>
                  </a:cubicBezTo>
                  <a:cubicBezTo>
                    <a:pt x="20" y="2"/>
                    <a:pt x="25" y="7"/>
                    <a:pt x="25" y="14"/>
                  </a:cubicBezTo>
                  <a:close/>
                </a:path>
              </a:pathLst>
            </a:custGeom>
            <a:solidFill>
              <a:srgbClr val="EEE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19" name="Freeform 558">
              <a:extLst>
                <a:ext uri="{FF2B5EF4-FFF2-40B4-BE49-F238E27FC236}">
                  <a16:creationId xmlns:a16="http://schemas.microsoft.com/office/drawing/2014/main" id="{87387565-F236-019F-AFB2-4C9C2E2E5ED3}"/>
                </a:ext>
              </a:extLst>
            </p:cNvPr>
            <p:cNvSpPr>
              <a:spLocks noEditPoints="1"/>
            </p:cNvSpPr>
            <p:nvPr/>
          </p:nvSpPr>
          <p:spPr bwMode="auto">
            <a:xfrm>
              <a:off x="2614" y="2880"/>
              <a:ext cx="140" cy="140"/>
            </a:xfrm>
            <a:custGeom>
              <a:avLst/>
              <a:gdLst>
                <a:gd name="T0" fmla="*/ 25 w 25"/>
                <a:gd name="T1" fmla="*/ 13 h 25"/>
                <a:gd name="T2" fmla="*/ 12 w 25"/>
                <a:gd name="T3" fmla="*/ 0 h 25"/>
                <a:gd name="T4" fmla="*/ 0 w 25"/>
                <a:gd name="T5" fmla="*/ 13 h 25"/>
                <a:gd name="T6" fmla="*/ 12 w 25"/>
                <a:gd name="T7" fmla="*/ 25 h 25"/>
                <a:gd name="T8" fmla="*/ 25 w 25"/>
                <a:gd name="T9" fmla="*/ 13 h 25"/>
                <a:gd name="T10" fmla="*/ 23 w 25"/>
                <a:gd name="T11" fmla="*/ 13 h 25"/>
                <a:gd name="T12" fmla="*/ 12 w 25"/>
                <a:gd name="T13" fmla="*/ 24 h 25"/>
                <a:gd name="T14" fmla="*/ 1 w 25"/>
                <a:gd name="T15" fmla="*/ 13 h 25"/>
                <a:gd name="T16" fmla="*/ 12 w 25"/>
                <a:gd name="T17" fmla="*/ 1 h 25"/>
                <a:gd name="T18" fmla="*/ 23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6"/>
                    <a:pt x="19" y="0"/>
                    <a:pt x="12" y="0"/>
                  </a:cubicBezTo>
                  <a:cubicBezTo>
                    <a:pt x="5" y="0"/>
                    <a:pt x="0" y="6"/>
                    <a:pt x="0" y="13"/>
                  </a:cubicBezTo>
                  <a:cubicBezTo>
                    <a:pt x="0" y="19"/>
                    <a:pt x="5" y="25"/>
                    <a:pt x="12" y="25"/>
                  </a:cubicBezTo>
                  <a:cubicBezTo>
                    <a:pt x="19" y="25"/>
                    <a:pt x="25" y="19"/>
                    <a:pt x="25" y="13"/>
                  </a:cubicBezTo>
                  <a:close/>
                  <a:moveTo>
                    <a:pt x="23" y="13"/>
                  </a:moveTo>
                  <a:cubicBezTo>
                    <a:pt x="23" y="19"/>
                    <a:pt x="18" y="24"/>
                    <a:pt x="12" y="24"/>
                  </a:cubicBezTo>
                  <a:cubicBezTo>
                    <a:pt x="6" y="24"/>
                    <a:pt x="1" y="19"/>
                    <a:pt x="1" y="13"/>
                  </a:cubicBezTo>
                  <a:cubicBezTo>
                    <a:pt x="1" y="6"/>
                    <a:pt x="6" y="1"/>
                    <a:pt x="12" y="1"/>
                  </a:cubicBezTo>
                  <a:cubicBezTo>
                    <a:pt x="18" y="1"/>
                    <a:pt x="23" y="6"/>
                    <a:pt x="23" y="13"/>
                  </a:cubicBezTo>
                  <a:close/>
                </a:path>
              </a:pathLst>
            </a:custGeom>
            <a:solidFill>
              <a:srgbClr val="EEE5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0" name="Freeform 559">
              <a:extLst>
                <a:ext uri="{FF2B5EF4-FFF2-40B4-BE49-F238E27FC236}">
                  <a16:creationId xmlns:a16="http://schemas.microsoft.com/office/drawing/2014/main" id="{773C124E-C0B1-D062-8E7E-6B3D3160AC0A}"/>
                </a:ext>
              </a:extLst>
            </p:cNvPr>
            <p:cNvSpPr>
              <a:spLocks noEditPoints="1"/>
            </p:cNvSpPr>
            <p:nvPr/>
          </p:nvSpPr>
          <p:spPr bwMode="auto">
            <a:xfrm>
              <a:off x="2620" y="2886"/>
              <a:ext cx="129" cy="129"/>
            </a:xfrm>
            <a:custGeom>
              <a:avLst/>
              <a:gdLst>
                <a:gd name="T0" fmla="*/ 23 w 23"/>
                <a:gd name="T1" fmla="*/ 12 h 23"/>
                <a:gd name="T2" fmla="*/ 11 w 23"/>
                <a:gd name="T3" fmla="*/ 0 h 23"/>
                <a:gd name="T4" fmla="*/ 0 w 23"/>
                <a:gd name="T5" fmla="*/ 12 h 23"/>
                <a:gd name="T6" fmla="*/ 11 w 23"/>
                <a:gd name="T7" fmla="*/ 23 h 23"/>
                <a:gd name="T8" fmla="*/ 23 w 23"/>
                <a:gd name="T9" fmla="*/ 12 h 23"/>
                <a:gd name="T10" fmla="*/ 22 w 23"/>
                <a:gd name="T11" fmla="*/ 12 h 23"/>
                <a:gd name="T12" fmla="*/ 11 w 23"/>
                <a:gd name="T13" fmla="*/ 22 h 23"/>
                <a:gd name="T14" fmla="*/ 1 w 23"/>
                <a:gd name="T15" fmla="*/ 12 h 23"/>
                <a:gd name="T16" fmla="*/ 11 w 23"/>
                <a:gd name="T17" fmla="*/ 1 h 23"/>
                <a:gd name="T18" fmla="*/ 22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2"/>
                  </a:moveTo>
                  <a:cubicBezTo>
                    <a:pt x="23" y="5"/>
                    <a:pt x="18" y="0"/>
                    <a:pt x="11" y="0"/>
                  </a:cubicBezTo>
                  <a:cubicBezTo>
                    <a:pt x="5" y="0"/>
                    <a:pt x="0" y="5"/>
                    <a:pt x="0" y="12"/>
                  </a:cubicBezTo>
                  <a:cubicBezTo>
                    <a:pt x="0" y="18"/>
                    <a:pt x="5" y="23"/>
                    <a:pt x="11" y="23"/>
                  </a:cubicBezTo>
                  <a:cubicBezTo>
                    <a:pt x="18" y="23"/>
                    <a:pt x="23" y="18"/>
                    <a:pt x="23" y="12"/>
                  </a:cubicBezTo>
                  <a:close/>
                  <a:moveTo>
                    <a:pt x="22" y="12"/>
                  </a:moveTo>
                  <a:cubicBezTo>
                    <a:pt x="22" y="17"/>
                    <a:pt x="17" y="22"/>
                    <a:pt x="11" y="22"/>
                  </a:cubicBezTo>
                  <a:cubicBezTo>
                    <a:pt x="6" y="22"/>
                    <a:pt x="1" y="17"/>
                    <a:pt x="1" y="12"/>
                  </a:cubicBezTo>
                  <a:cubicBezTo>
                    <a:pt x="1" y="6"/>
                    <a:pt x="6" y="1"/>
                    <a:pt x="11" y="1"/>
                  </a:cubicBezTo>
                  <a:cubicBezTo>
                    <a:pt x="17" y="1"/>
                    <a:pt x="22" y="6"/>
                    <a:pt x="22" y="12"/>
                  </a:cubicBezTo>
                  <a:close/>
                </a:path>
              </a:pathLst>
            </a:custGeom>
            <a:solidFill>
              <a:srgbClr val="EEE5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1" name="Freeform 560">
              <a:extLst>
                <a:ext uri="{FF2B5EF4-FFF2-40B4-BE49-F238E27FC236}">
                  <a16:creationId xmlns:a16="http://schemas.microsoft.com/office/drawing/2014/main" id="{60ADE378-8648-D469-7C81-7E3676586CC5}"/>
                </a:ext>
              </a:extLst>
            </p:cNvPr>
            <p:cNvSpPr>
              <a:spLocks noEditPoints="1"/>
            </p:cNvSpPr>
            <p:nvPr/>
          </p:nvSpPr>
          <p:spPr bwMode="auto">
            <a:xfrm>
              <a:off x="2620" y="2886"/>
              <a:ext cx="123" cy="129"/>
            </a:xfrm>
            <a:custGeom>
              <a:avLst/>
              <a:gdLst>
                <a:gd name="T0" fmla="*/ 22 w 22"/>
                <a:gd name="T1" fmla="*/ 12 h 23"/>
                <a:gd name="T2" fmla="*/ 11 w 22"/>
                <a:gd name="T3" fmla="*/ 0 h 23"/>
                <a:gd name="T4" fmla="*/ 0 w 22"/>
                <a:gd name="T5" fmla="*/ 12 h 23"/>
                <a:gd name="T6" fmla="*/ 11 w 22"/>
                <a:gd name="T7" fmla="*/ 23 h 23"/>
                <a:gd name="T8" fmla="*/ 22 w 22"/>
                <a:gd name="T9" fmla="*/ 12 h 23"/>
                <a:gd name="T10" fmla="*/ 21 w 22"/>
                <a:gd name="T11" fmla="*/ 12 h 23"/>
                <a:gd name="T12" fmla="*/ 11 w 22"/>
                <a:gd name="T13" fmla="*/ 21 h 23"/>
                <a:gd name="T14" fmla="*/ 2 w 22"/>
                <a:gd name="T15" fmla="*/ 12 h 23"/>
                <a:gd name="T16" fmla="*/ 11 w 22"/>
                <a:gd name="T17" fmla="*/ 2 h 23"/>
                <a:gd name="T18" fmla="*/ 21 w 22"/>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22" y="12"/>
                  </a:moveTo>
                  <a:cubicBezTo>
                    <a:pt x="22" y="5"/>
                    <a:pt x="17" y="0"/>
                    <a:pt x="11" y="0"/>
                  </a:cubicBezTo>
                  <a:cubicBezTo>
                    <a:pt x="5" y="0"/>
                    <a:pt x="0" y="5"/>
                    <a:pt x="0" y="12"/>
                  </a:cubicBezTo>
                  <a:cubicBezTo>
                    <a:pt x="0" y="18"/>
                    <a:pt x="5" y="23"/>
                    <a:pt x="11" y="23"/>
                  </a:cubicBezTo>
                  <a:cubicBezTo>
                    <a:pt x="17" y="23"/>
                    <a:pt x="22" y="18"/>
                    <a:pt x="22" y="12"/>
                  </a:cubicBezTo>
                  <a:close/>
                  <a:moveTo>
                    <a:pt x="21" y="12"/>
                  </a:moveTo>
                  <a:cubicBezTo>
                    <a:pt x="21" y="17"/>
                    <a:pt x="17" y="21"/>
                    <a:pt x="11" y="21"/>
                  </a:cubicBezTo>
                  <a:cubicBezTo>
                    <a:pt x="6" y="21"/>
                    <a:pt x="2" y="17"/>
                    <a:pt x="2" y="12"/>
                  </a:cubicBezTo>
                  <a:cubicBezTo>
                    <a:pt x="2" y="6"/>
                    <a:pt x="6" y="2"/>
                    <a:pt x="11" y="2"/>
                  </a:cubicBezTo>
                  <a:cubicBezTo>
                    <a:pt x="17" y="2"/>
                    <a:pt x="21" y="6"/>
                    <a:pt x="21" y="12"/>
                  </a:cubicBezTo>
                  <a:close/>
                </a:path>
              </a:pathLst>
            </a:custGeom>
            <a:solidFill>
              <a:srgbClr val="EEE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2" name="Freeform 561">
              <a:extLst>
                <a:ext uri="{FF2B5EF4-FFF2-40B4-BE49-F238E27FC236}">
                  <a16:creationId xmlns:a16="http://schemas.microsoft.com/office/drawing/2014/main" id="{15F9235E-AF91-6367-26EC-DF25E5FA052C}"/>
                </a:ext>
              </a:extLst>
            </p:cNvPr>
            <p:cNvSpPr>
              <a:spLocks noEditPoints="1"/>
            </p:cNvSpPr>
            <p:nvPr/>
          </p:nvSpPr>
          <p:spPr bwMode="auto">
            <a:xfrm>
              <a:off x="2625" y="2892"/>
              <a:ext cx="118" cy="117"/>
            </a:xfrm>
            <a:custGeom>
              <a:avLst/>
              <a:gdLst>
                <a:gd name="T0" fmla="*/ 21 w 21"/>
                <a:gd name="T1" fmla="*/ 11 h 21"/>
                <a:gd name="T2" fmla="*/ 10 w 21"/>
                <a:gd name="T3" fmla="*/ 0 h 21"/>
                <a:gd name="T4" fmla="*/ 0 w 21"/>
                <a:gd name="T5" fmla="*/ 11 h 21"/>
                <a:gd name="T6" fmla="*/ 10 w 21"/>
                <a:gd name="T7" fmla="*/ 21 h 21"/>
                <a:gd name="T8" fmla="*/ 21 w 21"/>
                <a:gd name="T9" fmla="*/ 11 h 21"/>
                <a:gd name="T10" fmla="*/ 19 w 21"/>
                <a:gd name="T11" fmla="*/ 11 h 21"/>
                <a:gd name="T12" fmla="*/ 10 w 21"/>
                <a:gd name="T13" fmla="*/ 19 h 21"/>
                <a:gd name="T14" fmla="*/ 2 w 21"/>
                <a:gd name="T15" fmla="*/ 11 h 21"/>
                <a:gd name="T16" fmla="*/ 10 w 21"/>
                <a:gd name="T17" fmla="*/ 2 h 21"/>
                <a:gd name="T18" fmla="*/ 19 w 21"/>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1"/>
                  </a:moveTo>
                  <a:cubicBezTo>
                    <a:pt x="21" y="5"/>
                    <a:pt x="16" y="0"/>
                    <a:pt x="10" y="0"/>
                  </a:cubicBezTo>
                  <a:cubicBezTo>
                    <a:pt x="5" y="0"/>
                    <a:pt x="0" y="5"/>
                    <a:pt x="0" y="11"/>
                  </a:cubicBezTo>
                  <a:cubicBezTo>
                    <a:pt x="0" y="16"/>
                    <a:pt x="5" y="21"/>
                    <a:pt x="10" y="21"/>
                  </a:cubicBezTo>
                  <a:cubicBezTo>
                    <a:pt x="16" y="21"/>
                    <a:pt x="21" y="16"/>
                    <a:pt x="21" y="11"/>
                  </a:cubicBezTo>
                  <a:close/>
                  <a:moveTo>
                    <a:pt x="19" y="11"/>
                  </a:moveTo>
                  <a:cubicBezTo>
                    <a:pt x="19" y="15"/>
                    <a:pt x="15" y="19"/>
                    <a:pt x="10" y="19"/>
                  </a:cubicBezTo>
                  <a:cubicBezTo>
                    <a:pt x="6" y="19"/>
                    <a:pt x="2" y="15"/>
                    <a:pt x="2" y="11"/>
                  </a:cubicBezTo>
                  <a:cubicBezTo>
                    <a:pt x="2" y="6"/>
                    <a:pt x="6" y="2"/>
                    <a:pt x="10" y="2"/>
                  </a:cubicBezTo>
                  <a:cubicBezTo>
                    <a:pt x="15" y="2"/>
                    <a:pt x="19" y="6"/>
                    <a:pt x="19" y="11"/>
                  </a:cubicBezTo>
                  <a:close/>
                </a:path>
              </a:pathLst>
            </a:custGeom>
            <a:solidFill>
              <a:srgbClr val="EEE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3" name="Freeform 562">
              <a:extLst>
                <a:ext uri="{FF2B5EF4-FFF2-40B4-BE49-F238E27FC236}">
                  <a16:creationId xmlns:a16="http://schemas.microsoft.com/office/drawing/2014/main" id="{34B27AAD-CD68-7DAA-B944-4B296F9EE5E4}"/>
                </a:ext>
              </a:extLst>
            </p:cNvPr>
            <p:cNvSpPr>
              <a:spLocks noEditPoints="1"/>
            </p:cNvSpPr>
            <p:nvPr/>
          </p:nvSpPr>
          <p:spPr bwMode="auto">
            <a:xfrm>
              <a:off x="2631" y="2897"/>
              <a:ext cx="106" cy="106"/>
            </a:xfrm>
            <a:custGeom>
              <a:avLst/>
              <a:gdLst>
                <a:gd name="T0" fmla="*/ 19 w 19"/>
                <a:gd name="T1" fmla="*/ 10 h 19"/>
                <a:gd name="T2" fmla="*/ 9 w 19"/>
                <a:gd name="T3" fmla="*/ 0 h 19"/>
                <a:gd name="T4" fmla="*/ 0 w 19"/>
                <a:gd name="T5" fmla="*/ 10 h 19"/>
                <a:gd name="T6" fmla="*/ 9 w 19"/>
                <a:gd name="T7" fmla="*/ 19 h 19"/>
                <a:gd name="T8" fmla="*/ 19 w 19"/>
                <a:gd name="T9" fmla="*/ 10 h 19"/>
                <a:gd name="T10" fmla="*/ 17 w 19"/>
                <a:gd name="T11" fmla="*/ 10 h 19"/>
                <a:gd name="T12" fmla="*/ 9 w 19"/>
                <a:gd name="T13" fmla="*/ 17 h 19"/>
                <a:gd name="T14" fmla="*/ 2 w 19"/>
                <a:gd name="T15" fmla="*/ 10 h 19"/>
                <a:gd name="T16" fmla="*/ 9 w 19"/>
                <a:gd name="T17" fmla="*/ 2 h 19"/>
                <a:gd name="T18" fmla="*/ 17 w 19"/>
                <a:gd name="T1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9" y="10"/>
                  </a:moveTo>
                  <a:cubicBezTo>
                    <a:pt x="19" y="4"/>
                    <a:pt x="15" y="0"/>
                    <a:pt x="9" y="0"/>
                  </a:cubicBezTo>
                  <a:cubicBezTo>
                    <a:pt x="4" y="0"/>
                    <a:pt x="0" y="4"/>
                    <a:pt x="0" y="10"/>
                  </a:cubicBezTo>
                  <a:cubicBezTo>
                    <a:pt x="0" y="15"/>
                    <a:pt x="4" y="19"/>
                    <a:pt x="9" y="19"/>
                  </a:cubicBezTo>
                  <a:cubicBezTo>
                    <a:pt x="15" y="19"/>
                    <a:pt x="19" y="15"/>
                    <a:pt x="19" y="10"/>
                  </a:cubicBezTo>
                  <a:close/>
                  <a:moveTo>
                    <a:pt x="17" y="10"/>
                  </a:moveTo>
                  <a:cubicBezTo>
                    <a:pt x="17" y="14"/>
                    <a:pt x="14" y="17"/>
                    <a:pt x="9" y="17"/>
                  </a:cubicBezTo>
                  <a:cubicBezTo>
                    <a:pt x="5" y="17"/>
                    <a:pt x="2" y="14"/>
                    <a:pt x="2" y="10"/>
                  </a:cubicBezTo>
                  <a:cubicBezTo>
                    <a:pt x="2" y="5"/>
                    <a:pt x="5" y="2"/>
                    <a:pt x="9" y="2"/>
                  </a:cubicBezTo>
                  <a:cubicBezTo>
                    <a:pt x="14" y="2"/>
                    <a:pt x="17" y="5"/>
                    <a:pt x="17" y="10"/>
                  </a:cubicBezTo>
                  <a:close/>
                </a:path>
              </a:pathLst>
            </a:custGeom>
            <a:solidFill>
              <a:srgbClr val="EDE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4" name="Freeform 563">
              <a:extLst>
                <a:ext uri="{FF2B5EF4-FFF2-40B4-BE49-F238E27FC236}">
                  <a16:creationId xmlns:a16="http://schemas.microsoft.com/office/drawing/2014/main" id="{D854F50B-7802-E4E2-C50B-541347E0A95B}"/>
                </a:ext>
              </a:extLst>
            </p:cNvPr>
            <p:cNvSpPr>
              <a:spLocks noEditPoints="1"/>
            </p:cNvSpPr>
            <p:nvPr/>
          </p:nvSpPr>
          <p:spPr bwMode="auto">
            <a:xfrm>
              <a:off x="2637" y="2903"/>
              <a:ext cx="95" cy="95"/>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15 w 17"/>
                <a:gd name="T11" fmla="*/ 9 h 17"/>
                <a:gd name="T12" fmla="*/ 8 w 17"/>
                <a:gd name="T13" fmla="*/ 16 h 17"/>
                <a:gd name="T14" fmla="*/ 1 w 17"/>
                <a:gd name="T15" fmla="*/ 9 h 17"/>
                <a:gd name="T16" fmla="*/ 8 w 17"/>
                <a:gd name="T17" fmla="*/ 1 h 17"/>
                <a:gd name="T18" fmla="*/ 15 w 17"/>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15" y="9"/>
                  </a:moveTo>
                  <a:cubicBezTo>
                    <a:pt x="15" y="12"/>
                    <a:pt x="12" y="16"/>
                    <a:pt x="8" y="16"/>
                  </a:cubicBezTo>
                  <a:cubicBezTo>
                    <a:pt x="4" y="16"/>
                    <a:pt x="1" y="12"/>
                    <a:pt x="1" y="9"/>
                  </a:cubicBezTo>
                  <a:cubicBezTo>
                    <a:pt x="1" y="5"/>
                    <a:pt x="4" y="1"/>
                    <a:pt x="8" y="1"/>
                  </a:cubicBezTo>
                  <a:cubicBezTo>
                    <a:pt x="12" y="1"/>
                    <a:pt x="15" y="5"/>
                    <a:pt x="15" y="9"/>
                  </a:cubicBezTo>
                  <a:close/>
                </a:path>
              </a:pathLst>
            </a:custGeom>
            <a:solidFill>
              <a:srgbClr val="EDE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5" name="Freeform 564">
              <a:extLst>
                <a:ext uri="{FF2B5EF4-FFF2-40B4-BE49-F238E27FC236}">
                  <a16:creationId xmlns:a16="http://schemas.microsoft.com/office/drawing/2014/main" id="{82CAF24C-AF12-5E37-4474-9AA2638AF50F}"/>
                </a:ext>
              </a:extLst>
            </p:cNvPr>
            <p:cNvSpPr>
              <a:spLocks noEditPoints="1"/>
            </p:cNvSpPr>
            <p:nvPr/>
          </p:nvSpPr>
          <p:spPr bwMode="auto">
            <a:xfrm>
              <a:off x="2642" y="2908"/>
              <a:ext cx="84" cy="84"/>
            </a:xfrm>
            <a:custGeom>
              <a:avLst/>
              <a:gdLst>
                <a:gd name="T0" fmla="*/ 15 w 15"/>
                <a:gd name="T1" fmla="*/ 8 h 15"/>
                <a:gd name="T2" fmla="*/ 7 w 15"/>
                <a:gd name="T3" fmla="*/ 0 h 15"/>
                <a:gd name="T4" fmla="*/ 0 w 15"/>
                <a:gd name="T5" fmla="*/ 8 h 15"/>
                <a:gd name="T6" fmla="*/ 7 w 15"/>
                <a:gd name="T7" fmla="*/ 15 h 15"/>
                <a:gd name="T8" fmla="*/ 15 w 15"/>
                <a:gd name="T9" fmla="*/ 8 h 15"/>
                <a:gd name="T10" fmla="*/ 14 w 15"/>
                <a:gd name="T11" fmla="*/ 8 h 15"/>
                <a:gd name="T12" fmla="*/ 7 w 15"/>
                <a:gd name="T13" fmla="*/ 14 h 15"/>
                <a:gd name="T14" fmla="*/ 1 w 15"/>
                <a:gd name="T15" fmla="*/ 8 h 15"/>
                <a:gd name="T16" fmla="*/ 7 w 15"/>
                <a:gd name="T17" fmla="*/ 1 h 15"/>
                <a:gd name="T18" fmla="*/ 14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5" y="3"/>
                    <a:pt x="12" y="0"/>
                    <a:pt x="7" y="0"/>
                  </a:cubicBezTo>
                  <a:cubicBezTo>
                    <a:pt x="3" y="0"/>
                    <a:pt x="0" y="3"/>
                    <a:pt x="0" y="8"/>
                  </a:cubicBezTo>
                  <a:cubicBezTo>
                    <a:pt x="0" y="12"/>
                    <a:pt x="3" y="15"/>
                    <a:pt x="7" y="15"/>
                  </a:cubicBezTo>
                  <a:cubicBezTo>
                    <a:pt x="12" y="15"/>
                    <a:pt x="15" y="12"/>
                    <a:pt x="15" y="8"/>
                  </a:cubicBezTo>
                  <a:close/>
                  <a:moveTo>
                    <a:pt x="14" y="8"/>
                  </a:moveTo>
                  <a:cubicBezTo>
                    <a:pt x="14" y="11"/>
                    <a:pt x="11" y="14"/>
                    <a:pt x="7" y="14"/>
                  </a:cubicBezTo>
                  <a:cubicBezTo>
                    <a:pt x="4" y="14"/>
                    <a:pt x="1" y="11"/>
                    <a:pt x="1" y="8"/>
                  </a:cubicBezTo>
                  <a:cubicBezTo>
                    <a:pt x="1" y="4"/>
                    <a:pt x="4" y="1"/>
                    <a:pt x="7" y="1"/>
                  </a:cubicBezTo>
                  <a:cubicBezTo>
                    <a:pt x="11" y="1"/>
                    <a:pt x="14" y="4"/>
                    <a:pt x="14" y="8"/>
                  </a:cubicBezTo>
                  <a:close/>
                </a:path>
              </a:pathLst>
            </a:custGeom>
            <a:solidFill>
              <a:srgbClr val="EDE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6" name="Freeform 565">
              <a:extLst>
                <a:ext uri="{FF2B5EF4-FFF2-40B4-BE49-F238E27FC236}">
                  <a16:creationId xmlns:a16="http://schemas.microsoft.com/office/drawing/2014/main" id="{1F15E796-2397-1FCC-00E1-D90EB4908D97}"/>
                </a:ext>
              </a:extLst>
            </p:cNvPr>
            <p:cNvSpPr>
              <a:spLocks noEditPoints="1"/>
            </p:cNvSpPr>
            <p:nvPr/>
          </p:nvSpPr>
          <p:spPr bwMode="auto">
            <a:xfrm>
              <a:off x="2642" y="2908"/>
              <a:ext cx="79" cy="84"/>
            </a:xfrm>
            <a:custGeom>
              <a:avLst/>
              <a:gdLst>
                <a:gd name="T0" fmla="*/ 14 w 14"/>
                <a:gd name="T1" fmla="*/ 8 h 15"/>
                <a:gd name="T2" fmla="*/ 7 w 14"/>
                <a:gd name="T3" fmla="*/ 0 h 15"/>
                <a:gd name="T4" fmla="*/ 0 w 14"/>
                <a:gd name="T5" fmla="*/ 8 h 15"/>
                <a:gd name="T6" fmla="*/ 7 w 14"/>
                <a:gd name="T7" fmla="*/ 15 h 15"/>
                <a:gd name="T8" fmla="*/ 14 w 14"/>
                <a:gd name="T9" fmla="*/ 8 h 15"/>
                <a:gd name="T10" fmla="*/ 13 w 14"/>
                <a:gd name="T11" fmla="*/ 8 h 15"/>
                <a:gd name="T12" fmla="*/ 7 w 14"/>
                <a:gd name="T13" fmla="*/ 13 h 15"/>
                <a:gd name="T14" fmla="*/ 2 w 14"/>
                <a:gd name="T15" fmla="*/ 8 h 15"/>
                <a:gd name="T16" fmla="*/ 7 w 14"/>
                <a:gd name="T17" fmla="*/ 2 h 15"/>
                <a:gd name="T18" fmla="*/ 13 w 14"/>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8"/>
                  </a:moveTo>
                  <a:cubicBezTo>
                    <a:pt x="14" y="4"/>
                    <a:pt x="11" y="0"/>
                    <a:pt x="7" y="0"/>
                  </a:cubicBezTo>
                  <a:cubicBezTo>
                    <a:pt x="3" y="0"/>
                    <a:pt x="0" y="4"/>
                    <a:pt x="0" y="8"/>
                  </a:cubicBezTo>
                  <a:cubicBezTo>
                    <a:pt x="0" y="11"/>
                    <a:pt x="3" y="15"/>
                    <a:pt x="7" y="15"/>
                  </a:cubicBezTo>
                  <a:cubicBezTo>
                    <a:pt x="11" y="15"/>
                    <a:pt x="14" y="11"/>
                    <a:pt x="14" y="8"/>
                  </a:cubicBezTo>
                  <a:close/>
                  <a:moveTo>
                    <a:pt x="13" y="8"/>
                  </a:moveTo>
                  <a:cubicBezTo>
                    <a:pt x="13" y="11"/>
                    <a:pt x="10" y="13"/>
                    <a:pt x="7" y="13"/>
                  </a:cubicBezTo>
                  <a:cubicBezTo>
                    <a:pt x="4" y="13"/>
                    <a:pt x="2" y="11"/>
                    <a:pt x="2" y="8"/>
                  </a:cubicBezTo>
                  <a:cubicBezTo>
                    <a:pt x="2" y="4"/>
                    <a:pt x="4" y="2"/>
                    <a:pt x="7" y="2"/>
                  </a:cubicBezTo>
                  <a:cubicBezTo>
                    <a:pt x="10" y="2"/>
                    <a:pt x="13" y="4"/>
                    <a:pt x="13" y="8"/>
                  </a:cubicBezTo>
                  <a:close/>
                </a:path>
              </a:pathLst>
            </a:custGeom>
            <a:solidFill>
              <a:srgbClr val="EBE9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7" name="Freeform 566">
              <a:extLst>
                <a:ext uri="{FF2B5EF4-FFF2-40B4-BE49-F238E27FC236}">
                  <a16:creationId xmlns:a16="http://schemas.microsoft.com/office/drawing/2014/main" id="{8ACF00F7-FFFE-40AC-0D12-DE263F0126CA}"/>
                </a:ext>
              </a:extLst>
            </p:cNvPr>
            <p:cNvSpPr>
              <a:spLocks noEditPoints="1"/>
            </p:cNvSpPr>
            <p:nvPr/>
          </p:nvSpPr>
          <p:spPr bwMode="auto">
            <a:xfrm>
              <a:off x="2648" y="2914"/>
              <a:ext cx="73" cy="73"/>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11 w 13"/>
                <a:gd name="T11" fmla="*/ 7 h 13"/>
                <a:gd name="T12" fmla="*/ 6 w 13"/>
                <a:gd name="T13" fmla="*/ 11 h 13"/>
                <a:gd name="T14" fmla="*/ 2 w 13"/>
                <a:gd name="T15" fmla="*/ 7 h 13"/>
                <a:gd name="T16" fmla="*/ 6 w 13"/>
                <a:gd name="T17" fmla="*/ 2 h 13"/>
                <a:gd name="T18" fmla="*/ 11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11" y="7"/>
                  </a:moveTo>
                  <a:cubicBezTo>
                    <a:pt x="11" y="9"/>
                    <a:pt x="9" y="11"/>
                    <a:pt x="6" y="11"/>
                  </a:cubicBezTo>
                  <a:cubicBezTo>
                    <a:pt x="4" y="11"/>
                    <a:pt x="2" y="9"/>
                    <a:pt x="2" y="7"/>
                  </a:cubicBezTo>
                  <a:cubicBezTo>
                    <a:pt x="2" y="4"/>
                    <a:pt x="4" y="2"/>
                    <a:pt x="6" y="2"/>
                  </a:cubicBezTo>
                  <a:cubicBezTo>
                    <a:pt x="9" y="2"/>
                    <a:pt x="11" y="4"/>
                    <a:pt x="11" y="7"/>
                  </a:cubicBezTo>
                  <a:close/>
                </a:path>
              </a:pathLst>
            </a:custGeom>
            <a:solidFill>
              <a:srgbClr val="EBE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8" name="Freeform 567">
              <a:extLst>
                <a:ext uri="{FF2B5EF4-FFF2-40B4-BE49-F238E27FC236}">
                  <a16:creationId xmlns:a16="http://schemas.microsoft.com/office/drawing/2014/main" id="{D7F6527F-51C9-84FF-7062-A73280531231}"/>
                </a:ext>
              </a:extLst>
            </p:cNvPr>
            <p:cNvSpPr>
              <a:spLocks noEditPoints="1"/>
            </p:cNvSpPr>
            <p:nvPr/>
          </p:nvSpPr>
          <p:spPr bwMode="auto">
            <a:xfrm>
              <a:off x="2653" y="2920"/>
              <a:ext cx="62" cy="61"/>
            </a:xfrm>
            <a:custGeom>
              <a:avLst/>
              <a:gdLst>
                <a:gd name="T0" fmla="*/ 11 w 11"/>
                <a:gd name="T1" fmla="*/ 6 h 11"/>
                <a:gd name="T2" fmla="*/ 5 w 11"/>
                <a:gd name="T3" fmla="*/ 0 h 11"/>
                <a:gd name="T4" fmla="*/ 0 w 11"/>
                <a:gd name="T5" fmla="*/ 6 h 11"/>
                <a:gd name="T6" fmla="*/ 5 w 11"/>
                <a:gd name="T7" fmla="*/ 11 h 11"/>
                <a:gd name="T8" fmla="*/ 11 w 11"/>
                <a:gd name="T9" fmla="*/ 6 h 11"/>
                <a:gd name="T10" fmla="*/ 9 w 11"/>
                <a:gd name="T11" fmla="*/ 6 h 11"/>
                <a:gd name="T12" fmla="*/ 5 w 11"/>
                <a:gd name="T13" fmla="*/ 9 h 11"/>
                <a:gd name="T14" fmla="*/ 1 w 11"/>
                <a:gd name="T15" fmla="*/ 6 h 11"/>
                <a:gd name="T16" fmla="*/ 5 w 11"/>
                <a:gd name="T17" fmla="*/ 2 h 11"/>
                <a:gd name="T18" fmla="*/ 9 w 11"/>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6"/>
                  </a:moveTo>
                  <a:cubicBezTo>
                    <a:pt x="11" y="2"/>
                    <a:pt x="8" y="0"/>
                    <a:pt x="5" y="0"/>
                  </a:cubicBezTo>
                  <a:cubicBezTo>
                    <a:pt x="2" y="0"/>
                    <a:pt x="0" y="2"/>
                    <a:pt x="0" y="6"/>
                  </a:cubicBezTo>
                  <a:cubicBezTo>
                    <a:pt x="0" y="9"/>
                    <a:pt x="2" y="11"/>
                    <a:pt x="5" y="11"/>
                  </a:cubicBezTo>
                  <a:cubicBezTo>
                    <a:pt x="8" y="11"/>
                    <a:pt x="11" y="9"/>
                    <a:pt x="11" y="6"/>
                  </a:cubicBezTo>
                  <a:close/>
                  <a:moveTo>
                    <a:pt x="9" y="6"/>
                  </a:moveTo>
                  <a:cubicBezTo>
                    <a:pt x="9" y="8"/>
                    <a:pt x="8" y="9"/>
                    <a:pt x="5" y="9"/>
                  </a:cubicBezTo>
                  <a:cubicBezTo>
                    <a:pt x="3" y="9"/>
                    <a:pt x="1" y="8"/>
                    <a:pt x="1" y="6"/>
                  </a:cubicBezTo>
                  <a:cubicBezTo>
                    <a:pt x="1" y="3"/>
                    <a:pt x="3" y="2"/>
                    <a:pt x="5" y="2"/>
                  </a:cubicBezTo>
                  <a:cubicBezTo>
                    <a:pt x="8" y="2"/>
                    <a:pt x="9" y="3"/>
                    <a:pt x="9" y="6"/>
                  </a:cubicBezTo>
                  <a:close/>
                </a:path>
              </a:pathLst>
            </a:custGeom>
            <a:solidFill>
              <a:srgbClr val="EBE9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29" name="Freeform 568">
              <a:extLst>
                <a:ext uri="{FF2B5EF4-FFF2-40B4-BE49-F238E27FC236}">
                  <a16:creationId xmlns:a16="http://schemas.microsoft.com/office/drawing/2014/main" id="{E8040257-FE78-D7DF-E330-AB1DC1936BE2}"/>
                </a:ext>
              </a:extLst>
            </p:cNvPr>
            <p:cNvSpPr>
              <a:spLocks noEditPoints="1"/>
            </p:cNvSpPr>
            <p:nvPr/>
          </p:nvSpPr>
          <p:spPr bwMode="auto">
            <a:xfrm>
              <a:off x="2659" y="2925"/>
              <a:ext cx="50" cy="50"/>
            </a:xfrm>
            <a:custGeom>
              <a:avLst/>
              <a:gdLst>
                <a:gd name="T0" fmla="*/ 9 w 9"/>
                <a:gd name="T1" fmla="*/ 5 h 9"/>
                <a:gd name="T2" fmla="*/ 4 w 9"/>
                <a:gd name="T3" fmla="*/ 0 h 9"/>
                <a:gd name="T4" fmla="*/ 0 w 9"/>
                <a:gd name="T5" fmla="*/ 5 h 9"/>
                <a:gd name="T6" fmla="*/ 4 w 9"/>
                <a:gd name="T7" fmla="*/ 9 h 9"/>
                <a:gd name="T8" fmla="*/ 9 w 9"/>
                <a:gd name="T9" fmla="*/ 5 h 9"/>
                <a:gd name="T10" fmla="*/ 8 w 9"/>
                <a:gd name="T11" fmla="*/ 5 h 9"/>
                <a:gd name="T12" fmla="*/ 4 w 9"/>
                <a:gd name="T13" fmla="*/ 8 h 9"/>
                <a:gd name="T14" fmla="*/ 1 w 9"/>
                <a:gd name="T15" fmla="*/ 5 h 9"/>
                <a:gd name="T16" fmla="*/ 4 w 9"/>
                <a:gd name="T17" fmla="*/ 1 h 9"/>
                <a:gd name="T18" fmla="*/ 8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9" y="5"/>
                  </a:moveTo>
                  <a:cubicBezTo>
                    <a:pt x="9" y="2"/>
                    <a:pt x="7" y="0"/>
                    <a:pt x="4" y="0"/>
                  </a:cubicBezTo>
                  <a:cubicBezTo>
                    <a:pt x="2" y="0"/>
                    <a:pt x="0" y="2"/>
                    <a:pt x="0" y="5"/>
                  </a:cubicBezTo>
                  <a:cubicBezTo>
                    <a:pt x="0" y="7"/>
                    <a:pt x="2" y="9"/>
                    <a:pt x="4" y="9"/>
                  </a:cubicBezTo>
                  <a:cubicBezTo>
                    <a:pt x="7" y="9"/>
                    <a:pt x="9" y="7"/>
                    <a:pt x="9" y="5"/>
                  </a:cubicBezTo>
                  <a:close/>
                  <a:moveTo>
                    <a:pt x="8" y="5"/>
                  </a:moveTo>
                  <a:cubicBezTo>
                    <a:pt x="8" y="6"/>
                    <a:pt x="6" y="8"/>
                    <a:pt x="4" y="8"/>
                  </a:cubicBezTo>
                  <a:cubicBezTo>
                    <a:pt x="3" y="8"/>
                    <a:pt x="1" y="6"/>
                    <a:pt x="1" y="5"/>
                  </a:cubicBezTo>
                  <a:cubicBezTo>
                    <a:pt x="1" y="3"/>
                    <a:pt x="3" y="1"/>
                    <a:pt x="4" y="1"/>
                  </a:cubicBezTo>
                  <a:cubicBezTo>
                    <a:pt x="6" y="1"/>
                    <a:pt x="8" y="3"/>
                    <a:pt x="8" y="5"/>
                  </a:cubicBezTo>
                  <a:close/>
                </a:path>
              </a:pathLst>
            </a:custGeom>
            <a:solidFill>
              <a:srgbClr val="EBE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0" name="Freeform 569">
              <a:extLst>
                <a:ext uri="{FF2B5EF4-FFF2-40B4-BE49-F238E27FC236}">
                  <a16:creationId xmlns:a16="http://schemas.microsoft.com/office/drawing/2014/main" id="{CDB7404B-E59F-DC4E-1AF0-7792690ECA8A}"/>
                </a:ext>
              </a:extLst>
            </p:cNvPr>
            <p:cNvSpPr>
              <a:spLocks noEditPoints="1"/>
            </p:cNvSpPr>
            <p:nvPr/>
          </p:nvSpPr>
          <p:spPr bwMode="auto">
            <a:xfrm>
              <a:off x="2659" y="2931"/>
              <a:ext cx="45" cy="39"/>
            </a:xfrm>
            <a:custGeom>
              <a:avLst/>
              <a:gdLst>
                <a:gd name="T0" fmla="*/ 8 w 8"/>
                <a:gd name="T1" fmla="*/ 4 h 7"/>
                <a:gd name="T2" fmla="*/ 4 w 8"/>
                <a:gd name="T3" fmla="*/ 0 h 7"/>
                <a:gd name="T4" fmla="*/ 0 w 8"/>
                <a:gd name="T5" fmla="*/ 4 h 7"/>
                <a:gd name="T6" fmla="*/ 4 w 8"/>
                <a:gd name="T7" fmla="*/ 7 h 7"/>
                <a:gd name="T8" fmla="*/ 8 w 8"/>
                <a:gd name="T9" fmla="*/ 4 h 7"/>
                <a:gd name="T10" fmla="*/ 7 w 8"/>
                <a:gd name="T11" fmla="*/ 4 h 7"/>
                <a:gd name="T12" fmla="*/ 4 w 8"/>
                <a:gd name="T13" fmla="*/ 6 h 7"/>
                <a:gd name="T14" fmla="*/ 2 w 8"/>
                <a:gd name="T15" fmla="*/ 4 h 7"/>
                <a:gd name="T16" fmla="*/ 4 w 8"/>
                <a:gd name="T17" fmla="*/ 1 h 7"/>
                <a:gd name="T18" fmla="*/ 7 w 8"/>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4"/>
                  </a:moveTo>
                  <a:cubicBezTo>
                    <a:pt x="8" y="1"/>
                    <a:pt x="7" y="0"/>
                    <a:pt x="4" y="0"/>
                  </a:cubicBezTo>
                  <a:cubicBezTo>
                    <a:pt x="2" y="0"/>
                    <a:pt x="0" y="1"/>
                    <a:pt x="0" y="4"/>
                  </a:cubicBezTo>
                  <a:cubicBezTo>
                    <a:pt x="0" y="6"/>
                    <a:pt x="2" y="7"/>
                    <a:pt x="4" y="7"/>
                  </a:cubicBezTo>
                  <a:cubicBezTo>
                    <a:pt x="7" y="7"/>
                    <a:pt x="8" y="6"/>
                    <a:pt x="8" y="4"/>
                  </a:cubicBezTo>
                  <a:close/>
                  <a:moveTo>
                    <a:pt x="7" y="4"/>
                  </a:moveTo>
                  <a:cubicBezTo>
                    <a:pt x="7" y="5"/>
                    <a:pt x="6" y="6"/>
                    <a:pt x="4" y="6"/>
                  </a:cubicBezTo>
                  <a:cubicBezTo>
                    <a:pt x="3" y="6"/>
                    <a:pt x="2" y="5"/>
                    <a:pt x="2" y="4"/>
                  </a:cubicBezTo>
                  <a:cubicBezTo>
                    <a:pt x="2" y="2"/>
                    <a:pt x="3" y="1"/>
                    <a:pt x="4" y="1"/>
                  </a:cubicBezTo>
                  <a:cubicBezTo>
                    <a:pt x="6" y="1"/>
                    <a:pt x="7" y="2"/>
                    <a:pt x="7" y="4"/>
                  </a:cubicBezTo>
                  <a:close/>
                </a:path>
              </a:pathLst>
            </a:custGeom>
            <a:solidFill>
              <a:srgbClr val="ECE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1" name="Freeform 570">
              <a:extLst>
                <a:ext uri="{FF2B5EF4-FFF2-40B4-BE49-F238E27FC236}">
                  <a16:creationId xmlns:a16="http://schemas.microsoft.com/office/drawing/2014/main" id="{FEBC8BFF-DC5F-F969-5CC2-343241296B24}"/>
                </a:ext>
              </a:extLst>
            </p:cNvPr>
            <p:cNvSpPr>
              <a:spLocks noEditPoints="1"/>
            </p:cNvSpPr>
            <p:nvPr/>
          </p:nvSpPr>
          <p:spPr bwMode="auto">
            <a:xfrm>
              <a:off x="2665" y="2931"/>
              <a:ext cx="39" cy="39"/>
            </a:xfrm>
            <a:custGeom>
              <a:avLst/>
              <a:gdLst>
                <a:gd name="T0" fmla="*/ 7 w 7"/>
                <a:gd name="T1" fmla="*/ 4 h 7"/>
                <a:gd name="T2" fmla="*/ 3 w 7"/>
                <a:gd name="T3" fmla="*/ 0 h 7"/>
                <a:gd name="T4" fmla="*/ 0 w 7"/>
                <a:gd name="T5" fmla="*/ 4 h 7"/>
                <a:gd name="T6" fmla="*/ 3 w 7"/>
                <a:gd name="T7" fmla="*/ 7 h 7"/>
                <a:gd name="T8" fmla="*/ 7 w 7"/>
                <a:gd name="T9" fmla="*/ 4 h 7"/>
                <a:gd name="T10" fmla="*/ 5 w 7"/>
                <a:gd name="T11" fmla="*/ 4 h 7"/>
                <a:gd name="T12" fmla="*/ 3 w 7"/>
                <a:gd name="T13" fmla="*/ 5 h 7"/>
                <a:gd name="T14" fmla="*/ 2 w 7"/>
                <a:gd name="T15" fmla="*/ 4 h 7"/>
                <a:gd name="T16" fmla="*/ 3 w 7"/>
                <a:gd name="T17" fmla="*/ 2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4"/>
                  </a:moveTo>
                  <a:cubicBezTo>
                    <a:pt x="7" y="2"/>
                    <a:pt x="5" y="0"/>
                    <a:pt x="3" y="0"/>
                  </a:cubicBezTo>
                  <a:cubicBezTo>
                    <a:pt x="2" y="0"/>
                    <a:pt x="0" y="2"/>
                    <a:pt x="0" y="4"/>
                  </a:cubicBezTo>
                  <a:cubicBezTo>
                    <a:pt x="0" y="5"/>
                    <a:pt x="2" y="7"/>
                    <a:pt x="3" y="7"/>
                  </a:cubicBezTo>
                  <a:cubicBezTo>
                    <a:pt x="5" y="7"/>
                    <a:pt x="7" y="5"/>
                    <a:pt x="7" y="4"/>
                  </a:cubicBezTo>
                  <a:close/>
                  <a:moveTo>
                    <a:pt x="5" y="4"/>
                  </a:moveTo>
                  <a:cubicBezTo>
                    <a:pt x="5" y="4"/>
                    <a:pt x="4" y="5"/>
                    <a:pt x="3" y="5"/>
                  </a:cubicBezTo>
                  <a:cubicBezTo>
                    <a:pt x="3" y="5"/>
                    <a:pt x="2" y="4"/>
                    <a:pt x="2" y="4"/>
                  </a:cubicBezTo>
                  <a:cubicBezTo>
                    <a:pt x="2" y="3"/>
                    <a:pt x="3" y="2"/>
                    <a:pt x="3" y="2"/>
                  </a:cubicBezTo>
                  <a:cubicBezTo>
                    <a:pt x="4" y="2"/>
                    <a:pt x="5" y="3"/>
                    <a:pt x="5" y="4"/>
                  </a:cubicBezTo>
                  <a:close/>
                </a:path>
              </a:pathLst>
            </a:custGeom>
            <a:solidFill>
              <a:srgbClr val="ECE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2" name="Oval 571">
              <a:extLst>
                <a:ext uri="{FF2B5EF4-FFF2-40B4-BE49-F238E27FC236}">
                  <a16:creationId xmlns:a16="http://schemas.microsoft.com/office/drawing/2014/main" id="{79F23008-70EC-5E9A-8890-4895A2901453}"/>
                </a:ext>
              </a:extLst>
            </p:cNvPr>
            <p:cNvSpPr>
              <a:spLocks noChangeArrowheads="1"/>
            </p:cNvSpPr>
            <p:nvPr/>
          </p:nvSpPr>
          <p:spPr bwMode="auto">
            <a:xfrm>
              <a:off x="2670" y="2936"/>
              <a:ext cx="28" cy="28"/>
            </a:xfrm>
            <a:prstGeom prst="ellipse">
              <a:avLst/>
            </a:prstGeom>
            <a:solidFill>
              <a:srgbClr val="EDE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3" name="Oval 572">
              <a:extLst>
                <a:ext uri="{FF2B5EF4-FFF2-40B4-BE49-F238E27FC236}">
                  <a16:creationId xmlns:a16="http://schemas.microsoft.com/office/drawing/2014/main" id="{448C561E-FA01-E1B7-D348-36086306F386}"/>
                </a:ext>
              </a:extLst>
            </p:cNvPr>
            <p:cNvSpPr>
              <a:spLocks noChangeArrowheads="1"/>
            </p:cNvSpPr>
            <p:nvPr/>
          </p:nvSpPr>
          <p:spPr bwMode="auto">
            <a:xfrm>
              <a:off x="2676" y="2942"/>
              <a:ext cx="17" cy="17"/>
            </a:xfrm>
            <a:prstGeom prst="ellipse">
              <a:avLst/>
            </a:prstGeom>
            <a:solidFill>
              <a:srgbClr val="EEEE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sp>
          <p:nvSpPr>
            <p:cNvPr id="1334" name="Oval 573">
              <a:extLst>
                <a:ext uri="{FF2B5EF4-FFF2-40B4-BE49-F238E27FC236}">
                  <a16:creationId xmlns:a16="http://schemas.microsoft.com/office/drawing/2014/main" id="{DC38D492-43E4-7455-7BD0-FC7ECC0595E9}"/>
                </a:ext>
              </a:extLst>
            </p:cNvPr>
            <p:cNvSpPr>
              <a:spLocks noChangeArrowheads="1"/>
            </p:cNvSpPr>
            <p:nvPr/>
          </p:nvSpPr>
          <p:spPr bwMode="auto">
            <a:xfrm>
              <a:off x="2681" y="2948"/>
              <a:ext cx="6" cy="5"/>
            </a:xfrm>
            <a:prstGeom prst="ellipse">
              <a:avLst/>
            </a:prstGeom>
            <a:solidFill>
              <a:srgbClr val="EF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sv-SE"/>
            </a:p>
          </p:txBody>
        </p:sp>
      </p:grpSp>
    </p:spTree>
    <p:extLst>
      <p:ext uri="{BB962C8B-B14F-4D97-AF65-F5344CB8AC3E}">
        <p14:creationId xmlns:p14="http://schemas.microsoft.com/office/powerpoint/2010/main" val="342329348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DAEDAE8-1A93-84AA-ADFA-89807F9957E8}"/>
              </a:ext>
            </a:extLst>
          </p:cNvPr>
          <p:cNvSpPr txBox="1"/>
          <p:nvPr/>
        </p:nvSpPr>
        <p:spPr>
          <a:xfrm>
            <a:off x="0" y="0"/>
            <a:ext cx="12275820" cy="1323439"/>
          </a:xfrm>
          <a:prstGeom prst="rect">
            <a:avLst/>
          </a:prstGeom>
          <a:noFill/>
        </p:spPr>
        <p:txBody>
          <a:bodyPr wrap="square">
            <a:spAutoFit/>
          </a:bodyPr>
          <a:lstStyle/>
          <a:p>
            <a:pPr algn="ctr"/>
            <a:r>
              <a:rPr lang="en-US" altLang="en-SE" sz="4000" b="1" i="1" dirty="0">
                <a:solidFill>
                  <a:schemeClr val="bg1"/>
                </a:solidFill>
                <a:latin typeface="Arial" panose="020B0604020202020204" pitchFamily="34" charset="0"/>
                <a:cs typeface="Arial" panose="020B0604020202020204" pitchFamily="34" charset="0"/>
              </a:rPr>
              <a:t>GIPR</a:t>
            </a:r>
            <a:r>
              <a:rPr lang="en-US" altLang="en-SE" sz="4000" b="1" dirty="0">
                <a:solidFill>
                  <a:schemeClr val="bg1"/>
                </a:solidFill>
                <a:latin typeface="Arial" panose="020B0604020202020204" pitchFamily="34" charset="0"/>
                <a:cs typeface="Arial" panose="020B0604020202020204" pitchFamily="34" charset="0"/>
              </a:rPr>
              <a:t> variant may influence vascular complications</a:t>
            </a:r>
            <a:r>
              <a:rPr lang="en-US" altLang="en-SE" sz="4000" dirty="0">
                <a:solidFill>
                  <a:schemeClr val="bg1"/>
                </a:solidFill>
                <a:latin typeface="Arial" panose="020B0604020202020204" pitchFamily="34" charset="0"/>
                <a:cs typeface="Arial" panose="020B0604020202020204" pitchFamily="34" charset="0"/>
              </a:rPr>
              <a:t> </a:t>
            </a:r>
            <a:endParaRPr lang="en-SE" sz="4000" dirty="0">
              <a:solidFill>
                <a:schemeClr val="bg1"/>
              </a:solidFill>
              <a:latin typeface="Arial" panose="020B0604020202020204" pitchFamily="34" charset="0"/>
              <a:cs typeface="Arial" panose="020B0604020202020204" pitchFamily="34" charset="0"/>
            </a:endParaRPr>
          </a:p>
        </p:txBody>
      </p:sp>
      <p:pic>
        <p:nvPicPr>
          <p:cNvPr id="6" name="Picture 2">
            <a:extLst>
              <a:ext uri="{FF2B5EF4-FFF2-40B4-BE49-F238E27FC236}">
                <a16:creationId xmlns:a16="http://schemas.microsoft.com/office/drawing/2014/main" id="{C4F45090-B020-2676-5D4D-589EA92A90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6900" b="6923"/>
          <a:stretch>
            <a:fillRect/>
          </a:stretch>
        </p:blipFill>
        <p:spPr bwMode="auto">
          <a:xfrm rot="21154571">
            <a:off x="294800" y="1511898"/>
            <a:ext cx="1066800" cy="909637"/>
          </a:xfrm>
          <a:prstGeom prst="rect">
            <a:avLst/>
          </a:prstGeom>
          <a:noFill/>
          <a:extLst>
            <a:ext uri="{909E8E84-426E-40DD-AFC4-6F175D3DCCD1}">
              <a14:hiddenFill xmlns:a14="http://schemas.microsoft.com/office/drawing/2010/main">
                <a:solidFill>
                  <a:srgbClr val="FFFFFF"/>
                </a:solidFill>
              </a14:hiddenFill>
            </a:ext>
          </a:extLst>
        </p:spPr>
      </p:pic>
      <p:sp>
        <p:nvSpPr>
          <p:cNvPr id="7" name="AutoShape 3">
            <a:extLst>
              <a:ext uri="{FF2B5EF4-FFF2-40B4-BE49-F238E27FC236}">
                <a16:creationId xmlns:a16="http://schemas.microsoft.com/office/drawing/2014/main" id="{58A0D83A-D53E-15D1-9FA2-C936D125379F}"/>
              </a:ext>
            </a:extLst>
          </p:cNvPr>
          <p:cNvSpPr>
            <a:spLocks noChangeAspect="1" noChangeArrowheads="1" noTextEdit="1"/>
          </p:cNvSpPr>
          <p:nvPr/>
        </p:nvSpPr>
        <p:spPr bwMode="auto">
          <a:xfrm>
            <a:off x="1905001" y="1447801"/>
            <a:ext cx="3902075" cy="281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E"/>
          </a:p>
        </p:txBody>
      </p:sp>
      <p:sp>
        <p:nvSpPr>
          <p:cNvPr id="8" name="Rectangle 4">
            <a:extLst>
              <a:ext uri="{FF2B5EF4-FFF2-40B4-BE49-F238E27FC236}">
                <a16:creationId xmlns:a16="http://schemas.microsoft.com/office/drawing/2014/main" id="{200A70A0-DD7C-1582-AA26-EE570A3037B0}"/>
              </a:ext>
            </a:extLst>
          </p:cNvPr>
          <p:cNvSpPr>
            <a:spLocks noChangeArrowheads="1"/>
          </p:cNvSpPr>
          <p:nvPr/>
        </p:nvSpPr>
        <p:spPr bwMode="auto">
          <a:xfrm>
            <a:off x="1524001" y="2077522"/>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SE"/>
          </a:p>
        </p:txBody>
      </p:sp>
      <p:sp>
        <p:nvSpPr>
          <p:cNvPr id="9" name="Text Box 6">
            <a:extLst>
              <a:ext uri="{FF2B5EF4-FFF2-40B4-BE49-F238E27FC236}">
                <a16:creationId xmlns:a16="http://schemas.microsoft.com/office/drawing/2014/main" id="{E128CD6D-67EE-93A0-0B0C-0096A9B7569B}"/>
              </a:ext>
            </a:extLst>
          </p:cNvPr>
          <p:cNvSpPr txBox="1">
            <a:spLocks noChangeArrowheads="1"/>
          </p:cNvSpPr>
          <p:nvPr/>
        </p:nvSpPr>
        <p:spPr bwMode="auto">
          <a:xfrm>
            <a:off x="7122953" y="2818908"/>
            <a:ext cx="41783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sv-SE" altLang="en-SE" b="1" dirty="0"/>
              <a:t>Risk </a:t>
            </a:r>
            <a:r>
              <a:rPr lang="sv-SE" altLang="en-SE" b="1" dirty="0" err="1"/>
              <a:t>of</a:t>
            </a:r>
            <a:r>
              <a:rPr lang="sv-SE" altLang="en-SE" b="1" dirty="0"/>
              <a:t> </a:t>
            </a:r>
            <a:r>
              <a:rPr lang="sv-SE" altLang="en-SE" b="1" dirty="0" err="1"/>
              <a:t>retinopathy</a:t>
            </a:r>
            <a:endParaRPr lang="sv-SE" altLang="en-SE" b="1" dirty="0"/>
          </a:p>
          <a:p>
            <a:pPr algn="ctr"/>
            <a:endParaRPr lang="sv-SE" altLang="en-SE" b="1" dirty="0"/>
          </a:p>
          <a:p>
            <a:r>
              <a:rPr lang="sv-SE" altLang="en-SE" b="1" dirty="0"/>
              <a:t>T2D</a:t>
            </a:r>
            <a:r>
              <a:rPr lang="sv-SE" altLang="en-SE" b="1" baseline="-25000" dirty="0"/>
              <a:t>Scania DR</a:t>
            </a:r>
            <a:r>
              <a:rPr lang="sv-SE" altLang="en-SE" b="1" dirty="0"/>
              <a:t> </a:t>
            </a:r>
            <a:r>
              <a:rPr lang="en-US" altLang="ko-KR" dirty="0">
                <a:ea typeface="굴림" panose="020B0600000101010101" pitchFamily="34" charset="-127"/>
              </a:rPr>
              <a:t>1.76 (1.12-2.77), </a:t>
            </a:r>
            <a:r>
              <a:rPr lang="en-US" altLang="ko-KR" i="1" dirty="0">
                <a:ea typeface="굴림" panose="020B0600000101010101" pitchFamily="34" charset="-127"/>
              </a:rPr>
              <a:t>P</a:t>
            </a:r>
            <a:r>
              <a:rPr lang="en-US" altLang="ko-KR" dirty="0">
                <a:ea typeface="굴림" panose="020B0600000101010101" pitchFamily="34" charset="-127"/>
              </a:rPr>
              <a:t>=0.02</a:t>
            </a:r>
          </a:p>
          <a:p>
            <a:endParaRPr lang="en-US" altLang="ko-KR" dirty="0">
              <a:ea typeface="굴림" panose="020B0600000101010101" pitchFamily="34" charset="-127"/>
            </a:endParaRPr>
          </a:p>
          <a:p>
            <a:r>
              <a:rPr lang="sv-SE" altLang="en-SE" b="1" dirty="0"/>
              <a:t>T1D</a:t>
            </a:r>
            <a:r>
              <a:rPr lang="sv-SE" altLang="en-SE" b="1" baseline="-25000" dirty="0"/>
              <a:t>FinnDiane</a:t>
            </a:r>
            <a:r>
              <a:rPr lang="sv-SE" altLang="en-SE" b="1" dirty="0"/>
              <a:t> </a:t>
            </a:r>
            <a:r>
              <a:rPr lang="en-US" altLang="ko-KR" dirty="0">
                <a:ea typeface="굴림" panose="020B0600000101010101" pitchFamily="34" charset="-127"/>
              </a:rPr>
              <a:t>1.40 (1.14-1.72), </a:t>
            </a:r>
            <a:r>
              <a:rPr lang="en-US" altLang="ko-KR" i="1" dirty="0">
                <a:ea typeface="굴림" panose="020B0600000101010101" pitchFamily="34" charset="-127"/>
              </a:rPr>
              <a:t>P</a:t>
            </a:r>
            <a:r>
              <a:rPr lang="en-US" altLang="ko-KR" dirty="0">
                <a:ea typeface="굴림" panose="020B0600000101010101" pitchFamily="34" charset="-127"/>
              </a:rPr>
              <a:t>=0.002</a:t>
            </a:r>
          </a:p>
          <a:p>
            <a:endParaRPr lang="en-US" altLang="en-SE" b="1" dirty="0"/>
          </a:p>
        </p:txBody>
      </p:sp>
      <p:grpSp>
        <p:nvGrpSpPr>
          <p:cNvPr id="16" name="Group 13">
            <a:extLst>
              <a:ext uri="{FF2B5EF4-FFF2-40B4-BE49-F238E27FC236}">
                <a16:creationId xmlns:a16="http://schemas.microsoft.com/office/drawing/2014/main" id="{43760E51-6093-8663-AE96-9716CFDCBBB3}"/>
              </a:ext>
            </a:extLst>
          </p:cNvPr>
          <p:cNvGrpSpPr>
            <a:grpSpLocks/>
          </p:cNvGrpSpPr>
          <p:nvPr/>
        </p:nvGrpSpPr>
        <p:grpSpPr bwMode="auto">
          <a:xfrm>
            <a:off x="1612164" y="2262188"/>
            <a:ext cx="4102836" cy="2566989"/>
            <a:chOff x="233" y="1126"/>
            <a:chExt cx="2407" cy="1515"/>
          </a:xfrm>
        </p:grpSpPr>
        <p:sp>
          <p:nvSpPr>
            <p:cNvPr id="17" name="Rectangle 14">
              <a:extLst>
                <a:ext uri="{FF2B5EF4-FFF2-40B4-BE49-F238E27FC236}">
                  <a16:creationId xmlns:a16="http://schemas.microsoft.com/office/drawing/2014/main" id="{ED5F639E-0D53-30E7-9ED6-0D10EA770FEC}"/>
                </a:ext>
              </a:extLst>
            </p:cNvPr>
            <p:cNvSpPr>
              <a:spLocks noChangeArrowheads="1"/>
            </p:cNvSpPr>
            <p:nvPr/>
          </p:nvSpPr>
          <p:spPr bwMode="auto">
            <a:xfrm>
              <a:off x="316" y="1129"/>
              <a:ext cx="2324" cy="1495"/>
            </a:xfrm>
            <a:prstGeom prst="rect">
              <a:avLst/>
            </a:prstGeom>
            <a:solidFill>
              <a:srgbClr val="FFFFFF"/>
            </a:solidFill>
            <a:ln w="9525">
              <a:solidFill>
                <a:srgbClr val="FFFFFF"/>
              </a:solidFill>
              <a:miter lim="800000"/>
              <a:headEnd/>
              <a:tailEnd/>
            </a:ln>
          </p:spPr>
          <p:txBody>
            <a:bodyPr/>
            <a:lstStyle/>
            <a:p>
              <a:endParaRPr lang="en-SE"/>
            </a:p>
          </p:txBody>
        </p:sp>
        <p:sp>
          <p:nvSpPr>
            <p:cNvPr id="18" name="Line 15">
              <a:extLst>
                <a:ext uri="{FF2B5EF4-FFF2-40B4-BE49-F238E27FC236}">
                  <a16:creationId xmlns:a16="http://schemas.microsoft.com/office/drawing/2014/main" id="{B7F82DC5-DC80-DEBA-6808-6D9346D7B8B4}"/>
                </a:ext>
              </a:extLst>
            </p:cNvPr>
            <p:cNvSpPr>
              <a:spLocks noChangeShapeType="1"/>
            </p:cNvSpPr>
            <p:nvPr/>
          </p:nvSpPr>
          <p:spPr bwMode="auto">
            <a:xfrm flipV="1">
              <a:off x="1536" y="2474"/>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19" name="Line 16">
              <a:extLst>
                <a:ext uri="{FF2B5EF4-FFF2-40B4-BE49-F238E27FC236}">
                  <a16:creationId xmlns:a16="http://schemas.microsoft.com/office/drawing/2014/main" id="{B14C47E2-3BF8-C6DE-1700-57435A75E813}"/>
                </a:ext>
              </a:extLst>
            </p:cNvPr>
            <p:cNvSpPr>
              <a:spLocks noChangeShapeType="1"/>
            </p:cNvSpPr>
            <p:nvPr/>
          </p:nvSpPr>
          <p:spPr bwMode="auto">
            <a:xfrm flipV="1">
              <a:off x="1536" y="2447"/>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0" name="Line 17">
              <a:extLst>
                <a:ext uri="{FF2B5EF4-FFF2-40B4-BE49-F238E27FC236}">
                  <a16:creationId xmlns:a16="http://schemas.microsoft.com/office/drawing/2014/main" id="{84B85214-B1C1-E7A5-8CAA-D3BAD8CEF0DE}"/>
                </a:ext>
              </a:extLst>
            </p:cNvPr>
            <p:cNvSpPr>
              <a:spLocks noChangeShapeType="1"/>
            </p:cNvSpPr>
            <p:nvPr/>
          </p:nvSpPr>
          <p:spPr bwMode="auto">
            <a:xfrm flipV="1">
              <a:off x="1536" y="2421"/>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1" name="Line 18">
              <a:extLst>
                <a:ext uri="{FF2B5EF4-FFF2-40B4-BE49-F238E27FC236}">
                  <a16:creationId xmlns:a16="http://schemas.microsoft.com/office/drawing/2014/main" id="{C123ADC8-456C-04D2-6182-9A41846EBFAB}"/>
                </a:ext>
              </a:extLst>
            </p:cNvPr>
            <p:cNvSpPr>
              <a:spLocks noChangeShapeType="1"/>
            </p:cNvSpPr>
            <p:nvPr/>
          </p:nvSpPr>
          <p:spPr bwMode="auto">
            <a:xfrm flipV="1">
              <a:off x="1536" y="2394"/>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2" name="Line 19">
              <a:extLst>
                <a:ext uri="{FF2B5EF4-FFF2-40B4-BE49-F238E27FC236}">
                  <a16:creationId xmlns:a16="http://schemas.microsoft.com/office/drawing/2014/main" id="{03A701A1-1BB7-CCAC-E3F6-523A01CEECDB}"/>
                </a:ext>
              </a:extLst>
            </p:cNvPr>
            <p:cNvSpPr>
              <a:spLocks noChangeShapeType="1"/>
            </p:cNvSpPr>
            <p:nvPr/>
          </p:nvSpPr>
          <p:spPr bwMode="auto">
            <a:xfrm flipV="1">
              <a:off x="1536" y="2368"/>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3" name="Line 20">
              <a:extLst>
                <a:ext uri="{FF2B5EF4-FFF2-40B4-BE49-F238E27FC236}">
                  <a16:creationId xmlns:a16="http://schemas.microsoft.com/office/drawing/2014/main" id="{6FF7834C-4748-269F-A460-F7EF1705834D}"/>
                </a:ext>
              </a:extLst>
            </p:cNvPr>
            <p:cNvSpPr>
              <a:spLocks noChangeShapeType="1"/>
            </p:cNvSpPr>
            <p:nvPr/>
          </p:nvSpPr>
          <p:spPr bwMode="auto">
            <a:xfrm flipV="1">
              <a:off x="1536" y="2341"/>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4" name="Line 21">
              <a:extLst>
                <a:ext uri="{FF2B5EF4-FFF2-40B4-BE49-F238E27FC236}">
                  <a16:creationId xmlns:a16="http://schemas.microsoft.com/office/drawing/2014/main" id="{BC910F69-6BF9-B899-AAEC-55748FC09EBA}"/>
                </a:ext>
              </a:extLst>
            </p:cNvPr>
            <p:cNvSpPr>
              <a:spLocks noChangeShapeType="1"/>
            </p:cNvSpPr>
            <p:nvPr/>
          </p:nvSpPr>
          <p:spPr bwMode="auto">
            <a:xfrm flipV="1">
              <a:off x="1536" y="2314"/>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5" name="Line 22">
              <a:extLst>
                <a:ext uri="{FF2B5EF4-FFF2-40B4-BE49-F238E27FC236}">
                  <a16:creationId xmlns:a16="http://schemas.microsoft.com/office/drawing/2014/main" id="{F12C1191-51D6-5ED6-E056-26E092BE9D22}"/>
                </a:ext>
              </a:extLst>
            </p:cNvPr>
            <p:cNvSpPr>
              <a:spLocks noChangeShapeType="1"/>
            </p:cNvSpPr>
            <p:nvPr/>
          </p:nvSpPr>
          <p:spPr bwMode="auto">
            <a:xfrm flipV="1">
              <a:off x="1536" y="2288"/>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6" name="Line 23">
              <a:extLst>
                <a:ext uri="{FF2B5EF4-FFF2-40B4-BE49-F238E27FC236}">
                  <a16:creationId xmlns:a16="http://schemas.microsoft.com/office/drawing/2014/main" id="{5C5A62D7-D1A8-50D7-4829-C2D09F66F9CC}"/>
                </a:ext>
              </a:extLst>
            </p:cNvPr>
            <p:cNvSpPr>
              <a:spLocks noChangeShapeType="1"/>
            </p:cNvSpPr>
            <p:nvPr/>
          </p:nvSpPr>
          <p:spPr bwMode="auto">
            <a:xfrm flipV="1">
              <a:off x="1536" y="2261"/>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7" name="Line 24">
              <a:extLst>
                <a:ext uri="{FF2B5EF4-FFF2-40B4-BE49-F238E27FC236}">
                  <a16:creationId xmlns:a16="http://schemas.microsoft.com/office/drawing/2014/main" id="{3065805D-123F-D5F6-1639-D63B85E5F7AF}"/>
                </a:ext>
              </a:extLst>
            </p:cNvPr>
            <p:cNvSpPr>
              <a:spLocks noChangeShapeType="1"/>
            </p:cNvSpPr>
            <p:nvPr/>
          </p:nvSpPr>
          <p:spPr bwMode="auto">
            <a:xfrm flipV="1">
              <a:off x="1536" y="2234"/>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8" name="Line 25">
              <a:extLst>
                <a:ext uri="{FF2B5EF4-FFF2-40B4-BE49-F238E27FC236}">
                  <a16:creationId xmlns:a16="http://schemas.microsoft.com/office/drawing/2014/main" id="{36F8394C-193D-E868-2F2B-667DF7F39EE7}"/>
                </a:ext>
              </a:extLst>
            </p:cNvPr>
            <p:cNvSpPr>
              <a:spLocks noChangeShapeType="1"/>
            </p:cNvSpPr>
            <p:nvPr/>
          </p:nvSpPr>
          <p:spPr bwMode="auto">
            <a:xfrm flipV="1">
              <a:off x="1536" y="2208"/>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29" name="Line 26">
              <a:extLst>
                <a:ext uri="{FF2B5EF4-FFF2-40B4-BE49-F238E27FC236}">
                  <a16:creationId xmlns:a16="http://schemas.microsoft.com/office/drawing/2014/main" id="{254DDEED-B12D-04D1-F369-6A1E3165836B}"/>
                </a:ext>
              </a:extLst>
            </p:cNvPr>
            <p:cNvSpPr>
              <a:spLocks noChangeShapeType="1"/>
            </p:cNvSpPr>
            <p:nvPr/>
          </p:nvSpPr>
          <p:spPr bwMode="auto">
            <a:xfrm flipV="1">
              <a:off x="1536" y="2181"/>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0" name="Line 27">
              <a:extLst>
                <a:ext uri="{FF2B5EF4-FFF2-40B4-BE49-F238E27FC236}">
                  <a16:creationId xmlns:a16="http://schemas.microsoft.com/office/drawing/2014/main" id="{0DC0265E-2670-FAE8-2441-F3FC9E6D6BAD}"/>
                </a:ext>
              </a:extLst>
            </p:cNvPr>
            <p:cNvSpPr>
              <a:spLocks noChangeShapeType="1"/>
            </p:cNvSpPr>
            <p:nvPr/>
          </p:nvSpPr>
          <p:spPr bwMode="auto">
            <a:xfrm flipV="1">
              <a:off x="1536" y="2155"/>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1" name="Line 28">
              <a:extLst>
                <a:ext uri="{FF2B5EF4-FFF2-40B4-BE49-F238E27FC236}">
                  <a16:creationId xmlns:a16="http://schemas.microsoft.com/office/drawing/2014/main" id="{609C6C89-C2DA-D271-CA04-375B62602E00}"/>
                </a:ext>
              </a:extLst>
            </p:cNvPr>
            <p:cNvSpPr>
              <a:spLocks noChangeShapeType="1"/>
            </p:cNvSpPr>
            <p:nvPr/>
          </p:nvSpPr>
          <p:spPr bwMode="auto">
            <a:xfrm flipV="1">
              <a:off x="1536" y="2128"/>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2" name="Line 29">
              <a:extLst>
                <a:ext uri="{FF2B5EF4-FFF2-40B4-BE49-F238E27FC236}">
                  <a16:creationId xmlns:a16="http://schemas.microsoft.com/office/drawing/2014/main" id="{2070C718-5089-6388-6A7B-6C25A12BB075}"/>
                </a:ext>
              </a:extLst>
            </p:cNvPr>
            <p:cNvSpPr>
              <a:spLocks noChangeShapeType="1"/>
            </p:cNvSpPr>
            <p:nvPr/>
          </p:nvSpPr>
          <p:spPr bwMode="auto">
            <a:xfrm flipV="1">
              <a:off x="1536" y="2102"/>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3" name="Line 30">
              <a:extLst>
                <a:ext uri="{FF2B5EF4-FFF2-40B4-BE49-F238E27FC236}">
                  <a16:creationId xmlns:a16="http://schemas.microsoft.com/office/drawing/2014/main" id="{34AFB028-05A5-4434-4771-CF27883F7F05}"/>
                </a:ext>
              </a:extLst>
            </p:cNvPr>
            <p:cNvSpPr>
              <a:spLocks noChangeShapeType="1"/>
            </p:cNvSpPr>
            <p:nvPr/>
          </p:nvSpPr>
          <p:spPr bwMode="auto">
            <a:xfrm flipV="1">
              <a:off x="1536" y="2075"/>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4" name="Line 31">
              <a:extLst>
                <a:ext uri="{FF2B5EF4-FFF2-40B4-BE49-F238E27FC236}">
                  <a16:creationId xmlns:a16="http://schemas.microsoft.com/office/drawing/2014/main" id="{CF457E95-5AED-0BA8-5333-5B5B800BFD12}"/>
                </a:ext>
              </a:extLst>
            </p:cNvPr>
            <p:cNvSpPr>
              <a:spLocks noChangeShapeType="1"/>
            </p:cNvSpPr>
            <p:nvPr/>
          </p:nvSpPr>
          <p:spPr bwMode="auto">
            <a:xfrm flipV="1">
              <a:off x="1536" y="2048"/>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5" name="Line 32">
              <a:extLst>
                <a:ext uri="{FF2B5EF4-FFF2-40B4-BE49-F238E27FC236}">
                  <a16:creationId xmlns:a16="http://schemas.microsoft.com/office/drawing/2014/main" id="{3E179009-F5DB-C78F-E516-7CC53BF8E5DB}"/>
                </a:ext>
              </a:extLst>
            </p:cNvPr>
            <p:cNvSpPr>
              <a:spLocks noChangeShapeType="1"/>
            </p:cNvSpPr>
            <p:nvPr/>
          </p:nvSpPr>
          <p:spPr bwMode="auto">
            <a:xfrm flipV="1">
              <a:off x="1536" y="2021"/>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6" name="Line 33">
              <a:extLst>
                <a:ext uri="{FF2B5EF4-FFF2-40B4-BE49-F238E27FC236}">
                  <a16:creationId xmlns:a16="http://schemas.microsoft.com/office/drawing/2014/main" id="{F9548BE9-B76C-8C79-C99F-994BC92D3208}"/>
                </a:ext>
              </a:extLst>
            </p:cNvPr>
            <p:cNvSpPr>
              <a:spLocks noChangeShapeType="1"/>
            </p:cNvSpPr>
            <p:nvPr/>
          </p:nvSpPr>
          <p:spPr bwMode="auto">
            <a:xfrm flipV="1">
              <a:off x="1536" y="1995"/>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7" name="Line 34">
              <a:extLst>
                <a:ext uri="{FF2B5EF4-FFF2-40B4-BE49-F238E27FC236}">
                  <a16:creationId xmlns:a16="http://schemas.microsoft.com/office/drawing/2014/main" id="{A1761F9A-127A-7F4B-520A-112426BB45BF}"/>
                </a:ext>
              </a:extLst>
            </p:cNvPr>
            <p:cNvSpPr>
              <a:spLocks noChangeShapeType="1"/>
            </p:cNvSpPr>
            <p:nvPr/>
          </p:nvSpPr>
          <p:spPr bwMode="auto">
            <a:xfrm flipV="1">
              <a:off x="1536" y="1968"/>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8" name="Line 35">
              <a:extLst>
                <a:ext uri="{FF2B5EF4-FFF2-40B4-BE49-F238E27FC236}">
                  <a16:creationId xmlns:a16="http://schemas.microsoft.com/office/drawing/2014/main" id="{BC270D40-E271-DF7C-34CF-7DB545B8CAB0}"/>
                </a:ext>
              </a:extLst>
            </p:cNvPr>
            <p:cNvSpPr>
              <a:spLocks noChangeShapeType="1"/>
            </p:cNvSpPr>
            <p:nvPr/>
          </p:nvSpPr>
          <p:spPr bwMode="auto">
            <a:xfrm flipV="1">
              <a:off x="1536" y="1942"/>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9" name="Line 36">
              <a:extLst>
                <a:ext uri="{FF2B5EF4-FFF2-40B4-BE49-F238E27FC236}">
                  <a16:creationId xmlns:a16="http://schemas.microsoft.com/office/drawing/2014/main" id="{6FE8ED2D-D78B-052F-9C5D-F80FD8454B47}"/>
                </a:ext>
              </a:extLst>
            </p:cNvPr>
            <p:cNvSpPr>
              <a:spLocks noChangeShapeType="1"/>
            </p:cNvSpPr>
            <p:nvPr/>
          </p:nvSpPr>
          <p:spPr bwMode="auto">
            <a:xfrm flipV="1">
              <a:off x="1536" y="1915"/>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0" name="Line 37">
              <a:extLst>
                <a:ext uri="{FF2B5EF4-FFF2-40B4-BE49-F238E27FC236}">
                  <a16:creationId xmlns:a16="http://schemas.microsoft.com/office/drawing/2014/main" id="{A0891C4C-889A-60A6-56BE-8432D07D4AA1}"/>
                </a:ext>
              </a:extLst>
            </p:cNvPr>
            <p:cNvSpPr>
              <a:spLocks noChangeShapeType="1"/>
            </p:cNvSpPr>
            <p:nvPr/>
          </p:nvSpPr>
          <p:spPr bwMode="auto">
            <a:xfrm flipV="1">
              <a:off x="1536" y="1889"/>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1" name="Line 38">
              <a:extLst>
                <a:ext uri="{FF2B5EF4-FFF2-40B4-BE49-F238E27FC236}">
                  <a16:creationId xmlns:a16="http://schemas.microsoft.com/office/drawing/2014/main" id="{C3B63E5D-6AD4-7E6D-A30C-EAF3B207EA40}"/>
                </a:ext>
              </a:extLst>
            </p:cNvPr>
            <p:cNvSpPr>
              <a:spLocks noChangeShapeType="1"/>
            </p:cNvSpPr>
            <p:nvPr/>
          </p:nvSpPr>
          <p:spPr bwMode="auto">
            <a:xfrm flipV="1">
              <a:off x="1536" y="1863"/>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2" name="Line 39">
              <a:extLst>
                <a:ext uri="{FF2B5EF4-FFF2-40B4-BE49-F238E27FC236}">
                  <a16:creationId xmlns:a16="http://schemas.microsoft.com/office/drawing/2014/main" id="{9BEEE3EC-FB01-6FE1-55F0-3C9E25E51253}"/>
                </a:ext>
              </a:extLst>
            </p:cNvPr>
            <p:cNvSpPr>
              <a:spLocks noChangeShapeType="1"/>
            </p:cNvSpPr>
            <p:nvPr/>
          </p:nvSpPr>
          <p:spPr bwMode="auto">
            <a:xfrm flipV="1">
              <a:off x="1536" y="1835"/>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3" name="Line 40">
              <a:extLst>
                <a:ext uri="{FF2B5EF4-FFF2-40B4-BE49-F238E27FC236}">
                  <a16:creationId xmlns:a16="http://schemas.microsoft.com/office/drawing/2014/main" id="{8C7C5EC6-1F4E-49EE-D9F4-AFD1902A0422}"/>
                </a:ext>
              </a:extLst>
            </p:cNvPr>
            <p:cNvSpPr>
              <a:spLocks noChangeShapeType="1"/>
            </p:cNvSpPr>
            <p:nvPr/>
          </p:nvSpPr>
          <p:spPr bwMode="auto">
            <a:xfrm flipV="1">
              <a:off x="1536" y="1810"/>
              <a:ext cx="0" cy="13"/>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4" name="Line 41">
              <a:extLst>
                <a:ext uri="{FF2B5EF4-FFF2-40B4-BE49-F238E27FC236}">
                  <a16:creationId xmlns:a16="http://schemas.microsoft.com/office/drawing/2014/main" id="{C8DA4801-8DF9-A969-D153-3343220C6B09}"/>
                </a:ext>
              </a:extLst>
            </p:cNvPr>
            <p:cNvSpPr>
              <a:spLocks noChangeShapeType="1"/>
            </p:cNvSpPr>
            <p:nvPr/>
          </p:nvSpPr>
          <p:spPr bwMode="auto">
            <a:xfrm flipV="1">
              <a:off x="1536" y="1782"/>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5" name="Line 42">
              <a:extLst>
                <a:ext uri="{FF2B5EF4-FFF2-40B4-BE49-F238E27FC236}">
                  <a16:creationId xmlns:a16="http://schemas.microsoft.com/office/drawing/2014/main" id="{14CB073D-5506-383B-7A65-8344258EBDE5}"/>
                </a:ext>
              </a:extLst>
            </p:cNvPr>
            <p:cNvSpPr>
              <a:spLocks noChangeShapeType="1"/>
            </p:cNvSpPr>
            <p:nvPr/>
          </p:nvSpPr>
          <p:spPr bwMode="auto">
            <a:xfrm flipV="1">
              <a:off x="1536" y="1756"/>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6" name="Line 43">
              <a:extLst>
                <a:ext uri="{FF2B5EF4-FFF2-40B4-BE49-F238E27FC236}">
                  <a16:creationId xmlns:a16="http://schemas.microsoft.com/office/drawing/2014/main" id="{38EA3C6E-6B85-87E9-B1F3-3CA8DE08A689}"/>
                </a:ext>
              </a:extLst>
            </p:cNvPr>
            <p:cNvSpPr>
              <a:spLocks noChangeShapeType="1"/>
            </p:cNvSpPr>
            <p:nvPr/>
          </p:nvSpPr>
          <p:spPr bwMode="auto">
            <a:xfrm flipV="1">
              <a:off x="1536" y="1729"/>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7" name="Line 44">
              <a:extLst>
                <a:ext uri="{FF2B5EF4-FFF2-40B4-BE49-F238E27FC236}">
                  <a16:creationId xmlns:a16="http://schemas.microsoft.com/office/drawing/2014/main" id="{BAECF918-7E6D-928E-93FE-710DE3909169}"/>
                </a:ext>
              </a:extLst>
            </p:cNvPr>
            <p:cNvSpPr>
              <a:spLocks noChangeShapeType="1"/>
            </p:cNvSpPr>
            <p:nvPr/>
          </p:nvSpPr>
          <p:spPr bwMode="auto">
            <a:xfrm flipV="1">
              <a:off x="1536" y="1703"/>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8" name="Line 45">
              <a:extLst>
                <a:ext uri="{FF2B5EF4-FFF2-40B4-BE49-F238E27FC236}">
                  <a16:creationId xmlns:a16="http://schemas.microsoft.com/office/drawing/2014/main" id="{DA9E08DD-12CF-E18B-692C-69575DB970BB}"/>
                </a:ext>
              </a:extLst>
            </p:cNvPr>
            <p:cNvSpPr>
              <a:spLocks noChangeShapeType="1"/>
            </p:cNvSpPr>
            <p:nvPr/>
          </p:nvSpPr>
          <p:spPr bwMode="auto">
            <a:xfrm flipV="1">
              <a:off x="1536" y="1676"/>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49" name="Line 46">
              <a:extLst>
                <a:ext uri="{FF2B5EF4-FFF2-40B4-BE49-F238E27FC236}">
                  <a16:creationId xmlns:a16="http://schemas.microsoft.com/office/drawing/2014/main" id="{541FDBC0-C856-AD98-81BB-AC5BB480441E}"/>
                </a:ext>
              </a:extLst>
            </p:cNvPr>
            <p:cNvSpPr>
              <a:spLocks noChangeShapeType="1"/>
            </p:cNvSpPr>
            <p:nvPr/>
          </p:nvSpPr>
          <p:spPr bwMode="auto">
            <a:xfrm flipV="1">
              <a:off x="1536" y="1650"/>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0" name="Line 47">
              <a:extLst>
                <a:ext uri="{FF2B5EF4-FFF2-40B4-BE49-F238E27FC236}">
                  <a16:creationId xmlns:a16="http://schemas.microsoft.com/office/drawing/2014/main" id="{1FBE953E-E29C-FD7F-BD4D-51CA89EEA59A}"/>
                </a:ext>
              </a:extLst>
            </p:cNvPr>
            <p:cNvSpPr>
              <a:spLocks noChangeShapeType="1"/>
            </p:cNvSpPr>
            <p:nvPr/>
          </p:nvSpPr>
          <p:spPr bwMode="auto">
            <a:xfrm flipV="1">
              <a:off x="1536" y="1623"/>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 name="Line 48">
              <a:extLst>
                <a:ext uri="{FF2B5EF4-FFF2-40B4-BE49-F238E27FC236}">
                  <a16:creationId xmlns:a16="http://schemas.microsoft.com/office/drawing/2014/main" id="{38D56A43-C03E-8C43-496A-DB12966E59F0}"/>
                </a:ext>
              </a:extLst>
            </p:cNvPr>
            <p:cNvSpPr>
              <a:spLocks noChangeShapeType="1"/>
            </p:cNvSpPr>
            <p:nvPr/>
          </p:nvSpPr>
          <p:spPr bwMode="auto">
            <a:xfrm flipV="1">
              <a:off x="1536" y="1597"/>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2" name="Line 49">
              <a:extLst>
                <a:ext uri="{FF2B5EF4-FFF2-40B4-BE49-F238E27FC236}">
                  <a16:creationId xmlns:a16="http://schemas.microsoft.com/office/drawing/2014/main" id="{EFA6715F-8501-91D2-209C-966C9BAE4708}"/>
                </a:ext>
              </a:extLst>
            </p:cNvPr>
            <p:cNvSpPr>
              <a:spLocks noChangeShapeType="1"/>
            </p:cNvSpPr>
            <p:nvPr/>
          </p:nvSpPr>
          <p:spPr bwMode="auto">
            <a:xfrm flipV="1">
              <a:off x="1536" y="1569"/>
              <a:ext cx="0" cy="15"/>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 name="Line 50">
              <a:extLst>
                <a:ext uri="{FF2B5EF4-FFF2-40B4-BE49-F238E27FC236}">
                  <a16:creationId xmlns:a16="http://schemas.microsoft.com/office/drawing/2014/main" id="{85645328-BFB5-B6CA-0AEF-E4C2AAD9CFE9}"/>
                </a:ext>
              </a:extLst>
            </p:cNvPr>
            <p:cNvSpPr>
              <a:spLocks noChangeShapeType="1"/>
            </p:cNvSpPr>
            <p:nvPr/>
          </p:nvSpPr>
          <p:spPr bwMode="auto">
            <a:xfrm flipV="1">
              <a:off x="1536" y="1544"/>
              <a:ext cx="0" cy="13"/>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4" name="Line 51">
              <a:extLst>
                <a:ext uri="{FF2B5EF4-FFF2-40B4-BE49-F238E27FC236}">
                  <a16:creationId xmlns:a16="http://schemas.microsoft.com/office/drawing/2014/main" id="{8D1AD8FD-1433-8EBB-8882-EBB588AF2400}"/>
                </a:ext>
              </a:extLst>
            </p:cNvPr>
            <p:cNvSpPr>
              <a:spLocks noChangeShapeType="1"/>
            </p:cNvSpPr>
            <p:nvPr/>
          </p:nvSpPr>
          <p:spPr bwMode="auto">
            <a:xfrm flipV="1">
              <a:off x="1536" y="1516"/>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5" name="Line 52">
              <a:extLst>
                <a:ext uri="{FF2B5EF4-FFF2-40B4-BE49-F238E27FC236}">
                  <a16:creationId xmlns:a16="http://schemas.microsoft.com/office/drawing/2014/main" id="{6C439AC7-2C6F-C677-20E4-CFAEA658D967}"/>
                </a:ext>
              </a:extLst>
            </p:cNvPr>
            <p:cNvSpPr>
              <a:spLocks noChangeShapeType="1"/>
            </p:cNvSpPr>
            <p:nvPr/>
          </p:nvSpPr>
          <p:spPr bwMode="auto">
            <a:xfrm flipV="1">
              <a:off x="1536" y="1490"/>
              <a:ext cx="0" cy="14"/>
            </a:xfrm>
            <a:prstGeom prst="line">
              <a:avLst/>
            </a:prstGeom>
            <a:noFill/>
            <a:ln w="9525">
              <a:solidFill>
                <a:srgbClr val="90353B"/>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6" name="Line 53">
              <a:extLst>
                <a:ext uri="{FF2B5EF4-FFF2-40B4-BE49-F238E27FC236}">
                  <a16:creationId xmlns:a16="http://schemas.microsoft.com/office/drawing/2014/main" id="{058E7B05-694C-F504-CA07-5853795722C7}"/>
                </a:ext>
              </a:extLst>
            </p:cNvPr>
            <p:cNvSpPr>
              <a:spLocks noChangeShapeType="1"/>
            </p:cNvSpPr>
            <p:nvPr/>
          </p:nvSpPr>
          <p:spPr bwMode="auto">
            <a:xfrm flipV="1">
              <a:off x="1454" y="1468"/>
              <a:ext cx="0" cy="101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7" name="Rectangle 54">
              <a:extLst>
                <a:ext uri="{FF2B5EF4-FFF2-40B4-BE49-F238E27FC236}">
                  <a16:creationId xmlns:a16="http://schemas.microsoft.com/office/drawing/2014/main" id="{0AEBB9F7-82E9-5FDE-8013-F2654AC03A27}"/>
                </a:ext>
              </a:extLst>
            </p:cNvPr>
            <p:cNvSpPr>
              <a:spLocks noChangeArrowheads="1"/>
            </p:cNvSpPr>
            <p:nvPr/>
          </p:nvSpPr>
          <p:spPr bwMode="auto">
            <a:xfrm>
              <a:off x="1586" y="1726"/>
              <a:ext cx="28" cy="29"/>
            </a:xfrm>
            <a:prstGeom prst="rect">
              <a:avLst/>
            </a:prstGeom>
            <a:solidFill>
              <a:srgbClr val="B4B4B4"/>
            </a:solidFill>
            <a:ln w="14288">
              <a:solidFill>
                <a:srgbClr val="B4B4B4"/>
              </a:solidFill>
              <a:miter lim="800000"/>
              <a:headEnd/>
              <a:tailEnd/>
            </a:ln>
          </p:spPr>
          <p:txBody>
            <a:bodyPr/>
            <a:lstStyle/>
            <a:p>
              <a:endParaRPr lang="en-SE"/>
            </a:p>
          </p:txBody>
        </p:sp>
        <p:sp>
          <p:nvSpPr>
            <p:cNvPr id="58" name="Rectangle 55">
              <a:extLst>
                <a:ext uri="{FF2B5EF4-FFF2-40B4-BE49-F238E27FC236}">
                  <a16:creationId xmlns:a16="http://schemas.microsoft.com/office/drawing/2014/main" id="{C1361DF7-8427-F6C9-CE9D-03507E3873CD}"/>
                </a:ext>
              </a:extLst>
            </p:cNvPr>
            <p:cNvSpPr>
              <a:spLocks noChangeArrowheads="1"/>
            </p:cNvSpPr>
            <p:nvPr/>
          </p:nvSpPr>
          <p:spPr bwMode="auto">
            <a:xfrm>
              <a:off x="1483" y="2018"/>
              <a:ext cx="39" cy="43"/>
            </a:xfrm>
            <a:prstGeom prst="rect">
              <a:avLst/>
            </a:prstGeom>
            <a:solidFill>
              <a:srgbClr val="B4B4B4"/>
            </a:solidFill>
            <a:ln w="14288">
              <a:solidFill>
                <a:srgbClr val="B4B4B4"/>
              </a:solidFill>
              <a:miter lim="800000"/>
              <a:headEnd/>
              <a:tailEnd/>
            </a:ln>
          </p:spPr>
          <p:txBody>
            <a:bodyPr/>
            <a:lstStyle/>
            <a:p>
              <a:endParaRPr lang="en-SE"/>
            </a:p>
          </p:txBody>
        </p:sp>
        <p:sp>
          <p:nvSpPr>
            <p:cNvPr id="59" name="Rectangle 56">
              <a:extLst>
                <a:ext uri="{FF2B5EF4-FFF2-40B4-BE49-F238E27FC236}">
                  <a16:creationId xmlns:a16="http://schemas.microsoft.com/office/drawing/2014/main" id="{31CE723F-2E0E-7A18-6EF6-7296B41216D8}"/>
                </a:ext>
              </a:extLst>
            </p:cNvPr>
            <p:cNvSpPr>
              <a:spLocks noChangeArrowheads="1"/>
            </p:cNvSpPr>
            <p:nvPr/>
          </p:nvSpPr>
          <p:spPr bwMode="auto">
            <a:xfrm>
              <a:off x="1548" y="1881"/>
              <a:ext cx="16" cy="18"/>
            </a:xfrm>
            <a:prstGeom prst="rect">
              <a:avLst/>
            </a:prstGeom>
            <a:solidFill>
              <a:srgbClr val="B4B4B4"/>
            </a:solidFill>
            <a:ln w="14288">
              <a:solidFill>
                <a:srgbClr val="B4B4B4"/>
              </a:solidFill>
              <a:miter lim="800000"/>
              <a:headEnd/>
              <a:tailEnd/>
            </a:ln>
          </p:spPr>
          <p:txBody>
            <a:bodyPr/>
            <a:lstStyle/>
            <a:p>
              <a:endParaRPr lang="en-SE"/>
            </a:p>
          </p:txBody>
        </p:sp>
        <p:sp>
          <p:nvSpPr>
            <p:cNvPr id="60" name="Rectangle 57">
              <a:extLst>
                <a:ext uri="{FF2B5EF4-FFF2-40B4-BE49-F238E27FC236}">
                  <a16:creationId xmlns:a16="http://schemas.microsoft.com/office/drawing/2014/main" id="{DB168535-A24E-1E15-6841-740B484F893F}"/>
                </a:ext>
              </a:extLst>
            </p:cNvPr>
            <p:cNvSpPr>
              <a:spLocks noChangeArrowheads="1"/>
            </p:cNvSpPr>
            <p:nvPr/>
          </p:nvSpPr>
          <p:spPr bwMode="auto">
            <a:xfrm>
              <a:off x="1521" y="1575"/>
              <a:ext cx="29" cy="31"/>
            </a:xfrm>
            <a:prstGeom prst="rect">
              <a:avLst/>
            </a:prstGeom>
            <a:solidFill>
              <a:srgbClr val="B4B4B4"/>
            </a:solidFill>
            <a:ln w="14288">
              <a:solidFill>
                <a:srgbClr val="B4B4B4"/>
              </a:solidFill>
              <a:miter lim="800000"/>
              <a:headEnd/>
              <a:tailEnd/>
            </a:ln>
          </p:spPr>
          <p:txBody>
            <a:bodyPr/>
            <a:lstStyle/>
            <a:p>
              <a:endParaRPr lang="en-SE"/>
            </a:p>
          </p:txBody>
        </p:sp>
        <p:sp>
          <p:nvSpPr>
            <p:cNvPr id="61" name="Line 58">
              <a:extLst>
                <a:ext uri="{FF2B5EF4-FFF2-40B4-BE49-F238E27FC236}">
                  <a16:creationId xmlns:a16="http://schemas.microsoft.com/office/drawing/2014/main" id="{256BAEC4-29EB-05F8-2671-17E0EC13129B}"/>
                </a:ext>
              </a:extLst>
            </p:cNvPr>
            <p:cNvSpPr>
              <a:spLocks noChangeShapeType="1"/>
            </p:cNvSpPr>
            <p:nvPr/>
          </p:nvSpPr>
          <p:spPr bwMode="auto">
            <a:xfrm>
              <a:off x="1495" y="1740"/>
              <a:ext cx="249"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62" name="Line 59">
              <a:extLst>
                <a:ext uri="{FF2B5EF4-FFF2-40B4-BE49-F238E27FC236}">
                  <a16:creationId xmlns:a16="http://schemas.microsoft.com/office/drawing/2014/main" id="{3289B644-C640-7701-109E-27317E6A93BA}"/>
                </a:ext>
              </a:extLst>
            </p:cNvPr>
            <p:cNvSpPr>
              <a:spLocks noChangeShapeType="1"/>
            </p:cNvSpPr>
            <p:nvPr/>
          </p:nvSpPr>
          <p:spPr bwMode="auto">
            <a:xfrm>
              <a:off x="1430" y="2039"/>
              <a:ext cx="170"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63" name="Line 60">
              <a:extLst>
                <a:ext uri="{FF2B5EF4-FFF2-40B4-BE49-F238E27FC236}">
                  <a16:creationId xmlns:a16="http://schemas.microsoft.com/office/drawing/2014/main" id="{CD7EF410-393F-0115-A881-5384AA5D5C65}"/>
                </a:ext>
              </a:extLst>
            </p:cNvPr>
            <p:cNvSpPr>
              <a:spLocks noChangeShapeType="1"/>
            </p:cNvSpPr>
            <p:nvPr/>
          </p:nvSpPr>
          <p:spPr bwMode="auto">
            <a:xfrm>
              <a:off x="1412" y="1890"/>
              <a:ext cx="409"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2" name="Line 61">
              <a:extLst>
                <a:ext uri="{FF2B5EF4-FFF2-40B4-BE49-F238E27FC236}">
                  <a16:creationId xmlns:a16="http://schemas.microsoft.com/office/drawing/2014/main" id="{7A44A40B-F002-6BE0-9C21-9430061511DE}"/>
                </a:ext>
              </a:extLst>
            </p:cNvPr>
            <p:cNvSpPr>
              <a:spLocks noChangeShapeType="1"/>
            </p:cNvSpPr>
            <p:nvPr/>
          </p:nvSpPr>
          <p:spPr bwMode="auto">
            <a:xfrm>
              <a:off x="1443" y="1591"/>
              <a:ext cx="232" cy="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3" name="Line 62">
              <a:extLst>
                <a:ext uri="{FF2B5EF4-FFF2-40B4-BE49-F238E27FC236}">
                  <a16:creationId xmlns:a16="http://schemas.microsoft.com/office/drawing/2014/main" id="{CC13164C-8A09-E36D-F380-7E0293C2C241}"/>
                </a:ext>
              </a:extLst>
            </p:cNvPr>
            <p:cNvSpPr>
              <a:spLocks noChangeShapeType="1"/>
            </p:cNvSpPr>
            <p:nvPr/>
          </p:nvSpPr>
          <p:spPr bwMode="auto">
            <a:xfrm flipV="1">
              <a:off x="1479" y="2129"/>
              <a:ext cx="57" cy="60"/>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4" name="Line 63">
              <a:extLst>
                <a:ext uri="{FF2B5EF4-FFF2-40B4-BE49-F238E27FC236}">
                  <a16:creationId xmlns:a16="http://schemas.microsoft.com/office/drawing/2014/main" id="{01E22DD0-7B55-9879-34BC-E1C09F08888C}"/>
                </a:ext>
              </a:extLst>
            </p:cNvPr>
            <p:cNvSpPr>
              <a:spLocks noChangeShapeType="1"/>
            </p:cNvSpPr>
            <p:nvPr/>
          </p:nvSpPr>
          <p:spPr bwMode="auto">
            <a:xfrm>
              <a:off x="1536" y="2129"/>
              <a:ext cx="57" cy="60"/>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5" name="Line 64">
              <a:extLst>
                <a:ext uri="{FF2B5EF4-FFF2-40B4-BE49-F238E27FC236}">
                  <a16:creationId xmlns:a16="http://schemas.microsoft.com/office/drawing/2014/main" id="{13F0A3A8-0ED5-3836-0400-815A41A278C8}"/>
                </a:ext>
              </a:extLst>
            </p:cNvPr>
            <p:cNvSpPr>
              <a:spLocks noChangeShapeType="1"/>
            </p:cNvSpPr>
            <p:nvPr/>
          </p:nvSpPr>
          <p:spPr bwMode="auto">
            <a:xfrm flipH="1">
              <a:off x="1536" y="2189"/>
              <a:ext cx="57" cy="60"/>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6" name="Line 65">
              <a:extLst>
                <a:ext uri="{FF2B5EF4-FFF2-40B4-BE49-F238E27FC236}">
                  <a16:creationId xmlns:a16="http://schemas.microsoft.com/office/drawing/2014/main" id="{F4B71973-D2E0-32BD-2149-A681D4B83D23}"/>
                </a:ext>
              </a:extLst>
            </p:cNvPr>
            <p:cNvSpPr>
              <a:spLocks noChangeShapeType="1"/>
            </p:cNvSpPr>
            <p:nvPr/>
          </p:nvSpPr>
          <p:spPr bwMode="auto">
            <a:xfrm flipH="1" flipV="1">
              <a:off x="1479" y="2189"/>
              <a:ext cx="57" cy="60"/>
            </a:xfrm>
            <a:prstGeom prst="line">
              <a:avLst/>
            </a:prstGeom>
            <a:noFill/>
            <a:ln w="14288">
              <a:solidFill>
                <a:srgbClr val="000064"/>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17" name="Rectangle 66">
              <a:extLst>
                <a:ext uri="{FF2B5EF4-FFF2-40B4-BE49-F238E27FC236}">
                  <a16:creationId xmlns:a16="http://schemas.microsoft.com/office/drawing/2014/main" id="{8185FC6B-D5FA-F01C-B176-16B8DD6A74B5}"/>
                </a:ext>
              </a:extLst>
            </p:cNvPr>
            <p:cNvSpPr>
              <a:spLocks noChangeArrowheads="1"/>
            </p:cNvSpPr>
            <p:nvPr/>
          </p:nvSpPr>
          <p:spPr bwMode="auto">
            <a:xfrm>
              <a:off x="257" y="2137"/>
              <a:ext cx="57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All ( </a:t>
              </a:r>
              <a:r>
                <a:rPr lang="en-US" altLang="en-SE" sz="1200" i="1">
                  <a:solidFill>
                    <a:srgbClr val="000000"/>
                  </a:solidFill>
                </a:rPr>
                <a:t>P</a:t>
              </a:r>
              <a:r>
                <a:rPr lang="en-US" altLang="en-SE" sz="1200">
                  <a:solidFill>
                    <a:srgbClr val="000000"/>
                  </a:solidFill>
                </a:rPr>
                <a:t> = 0.006)</a:t>
              </a:r>
            </a:p>
            <a:p>
              <a:r>
                <a:rPr lang="en-US" altLang="en-SE" sz="1000"/>
                <a:t>N</a:t>
              </a:r>
              <a:r>
                <a:rPr lang="en-US" altLang="en-SE" sz="1000" baseline="-25000"/>
                <a:t>no stroke</a:t>
              </a:r>
              <a:r>
                <a:rPr lang="en-US" altLang="en-SE" sz="1000"/>
                <a:t> = 6,297 </a:t>
              </a:r>
            </a:p>
            <a:p>
              <a:r>
                <a:rPr lang="en-US" altLang="en-SE" sz="1000"/>
                <a:t>N</a:t>
              </a:r>
              <a:r>
                <a:rPr lang="en-US" altLang="en-SE" sz="1000" baseline="-25000"/>
                <a:t>with stroke</a:t>
              </a:r>
              <a:r>
                <a:rPr lang="en-US" altLang="en-SE" sz="1000"/>
                <a:t>= 545 </a:t>
              </a:r>
            </a:p>
          </p:txBody>
        </p:sp>
        <p:sp>
          <p:nvSpPr>
            <p:cNvPr id="518" name="Rectangle 67">
              <a:extLst>
                <a:ext uri="{FF2B5EF4-FFF2-40B4-BE49-F238E27FC236}">
                  <a16:creationId xmlns:a16="http://schemas.microsoft.com/office/drawing/2014/main" id="{AEAA40F3-A8B8-BF4A-EB13-3A45D8212E47}"/>
                </a:ext>
              </a:extLst>
            </p:cNvPr>
            <p:cNvSpPr>
              <a:spLocks noChangeArrowheads="1"/>
            </p:cNvSpPr>
            <p:nvPr/>
          </p:nvSpPr>
          <p:spPr bwMode="auto">
            <a:xfrm>
              <a:off x="257" y="1671"/>
              <a:ext cx="18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MPP</a:t>
              </a:r>
              <a:endParaRPr lang="en-US" altLang="en-SE" sz="1200"/>
            </a:p>
          </p:txBody>
        </p:sp>
        <p:sp>
          <p:nvSpPr>
            <p:cNvPr id="519" name="Rectangle 68">
              <a:extLst>
                <a:ext uri="{FF2B5EF4-FFF2-40B4-BE49-F238E27FC236}">
                  <a16:creationId xmlns:a16="http://schemas.microsoft.com/office/drawing/2014/main" id="{DF07F530-4F0D-5E27-1347-336B24EF5E47}"/>
                </a:ext>
              </a:extLst>
            </p:cNvPr>
            <p:cNvSpPr>
              <a:spLocks noChangeArrowheads="1"/>
            </p:cNvSpPr>
            <p:nvPr/>
          </p:nvSpPr>
          <p:spPr bwMode="auto">
            <a:xfrm>
              <a:off x="257" y="1970"/>
              <a:ext cx="1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DR</a:t>
              </a:r>
              <a:endParaRPr lang="en-US" altLang="en-SE" sz="1200"/>
            </a:p>
          </p:txBody>
        </p:sp>
        <p:sp>
          <p:nvSpPr>
            <p:cNvPr id="520" name="Rectangle 69">
              <a:extLst>
                <a:ext uri="{FF2B5EF4-FFF2-40B4-BE49-F238E27FC236}">
                  <a16:creationId xmlns:a16="http://schemas.microsoft.com/office/drawing/2014/main" id="{2BF678D4-5006-AC05-F99C-4235F8E39A16}"/>
                </a:ext>
              </a:extLst>
            </p:cNvPr>
            <p:cNvSpPr>
              <a:spLocks noChangeArrowheads="1"/>
            </p:cNvSpPr>
            <p:nvPr/>
          </p:nvSpPr>
          <p:spPr bwMode="auto">
            <a:xfrm>
              <a:off x="257" y="1821"/>
              <a:ext cx="32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METSIM</a:t>
              </a:r>
              <a:endParaRPr lang="en-US" altLang="en-SE" sz="1200"/>
            </a:p>
          </p:txBody>
        </p:sp>
        <p:sp>
          <p:nvSpPr>
            <p:cNvPr id="521" name="Rectangle 70">
              <a:extLst>
                <a:ext uri="{FF2B5EF4-FFF2-40B4-BE49-F238E27FC236}">
                  <a16:creationId xmlns:a16="http://schemas.microsoft.com/office/drawing/2014/main" id="{E593C7BA-4879-9AAE-091F-224418CCB293}"/>
                </a:ext>
              </a:extLst>
            </p:cNvPr>
            <p:cNvSpPr>
              <a:spLocks noChangeArrowheads="1"/>
            </p:cNvSpPr>
            <p:nvPr/>
          </p:nvSpPr>
          <p:spPr bwMode="auto">
            <a:xfrm>
              <a:off x="257" y="1521"/>
              <a:ext cx="14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DGI</a:t>
              </a:r>
              <a:endParaRPr lang="en-US" altLang="en-SE" sz="1200"/>
            </a:p>
          </p:txBody>
        </p:sp>
        <p:sp>
          <p:nvSpPr>
            <p:cNvPr id="522" name="Rectangle 71">
              <a:extLst>
                <a:ext uri="{FF2B5EF4-FFF2-40B4-BE49-F238E27FC236}">
                  <a16:creationId xmlns:a16="http://schemas.microsoft.com/office/drawing/2014/main" id="{3AEC5E44-5928-2099-1D9B-F8A31C03310A}"/>
                </a:ext>
              </a:extLst>
            </p:cNvPr>
            <p:cNvSpPr>
              <a:spLocks noChangeArrowheads="1"/>
            </p:cNvSpPr>
            <p:nvPr/>
          </p:nvSpPr>
          <p:spPr bwMode="auto">
            <a:xfrm>
              <a:off x="1846" y="2127"/>
              <a:ext cx="63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b="1">
                  <a:solidFill>
                    <a:srgbClr val="000000"/>
                  </a:solidFill>
                </a:rPr>
                <a:t>1.27 (1.02-1.52)</a:t>
              </a:r>
              <a:endParaRPr lang="en-US" altLang="en-SE" sz="1200" b="1"/>
            </a:p>
          </p:txBody>
        </p:sp>
        <p:sp>
          <p:nvSpPr>
            <p:cNvPr id="523" name="Rectangle 72">
              <a:extLst>
                <a:ext uri="{FF2B5EF4-FFF2-40B4-BE49-F238E27FC236}">
                  <a16:creationId xmlns:a16="http://schemas.microsoft.com/office/drawing/2014/main" id="{283F43C2-C25A-2189-9B31-4365DC6F5112}"/>
                </a:ext>
              </a:extLst>
            </p:cNvPr>
            <p:cNvSpPr>
              <a:spLocks noChangeArrowheads="1"/>
            </p:cNvSpPr>
            <p:nvPr/>
          </p:nvSpPr>
          <p:spPr bwMode="auto">
            <a:xfrm>
              <a:off x="1846" y="1679"/>
              <a:ext cx="6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1.55 (1.10-2.17)</a:t>
              </a:r>
              <a:endParaRPr lang="en-US" altLang="en-SE" sz="1200"/>
            </a:p>
          </p:txBody>
        </p:sp>
        <p:sp>
          <p:nvSpPr>
            <p:cNvPr id="524" name="Rectangle 73">
              <a:extLst>
                <a:ext uri="{FF2B5EF4-FFF2-40B4-BE49-F238E27FC236}">
                  <a16:creationId xmlns:a16="http://schemas.microsoft.com/office/drawing/2014/main" id="{A293D886-9DDA-9D55-B7E1-72174EEE37FB}"/>
                </a:ext>
              </a:extLst>
            </p:cNvPr>
            <p:cNvSpPr>
              <a:spLocks noChangeArrowheads="1"/>
            </p:cNvSpPr>
            <p:nvPr/>
          </p:nvSpPr>
          <p:spPr bwMode="auto">
            <a:xfrm>
              <a:off x="1846" y="1978"/>
              <a:ext cx="6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1.13 (0.82-1.55)</a:t>
              </a:r>
              <a:endParaRPr lang="en-US" altLang="en-SE" sz="1200"/>
            </a:p>
          </p:txBody>
        </p:sp>
        <p:sp>
          <p:nvSpPr>
            <p:cNvPr id="525" name="Rectangle 74">
              <a:extLst>
                <a:ext uri="{FF2B5EF4-FFF2-40B4-BE49-F238E27FC236}">
                  <a16:creationId xmlns:a16="http://schemas.microsoft.com/office/drawing/2014/main" id="{EF8B0B0B-3A88-EE40-E0BC-2389D32AD279}"/>
                </a:ext>
              </a:extLst>
            </p:cNvPr>
            <p:cNvSpPr>
              <a:spLocks noChangeArrowheads="1"/>
            </p:cNvSpPr>
            <p:nvPr/>
          </p:nvSpPr>
          <p:spPr bwMode="auto">
            <a:xfrm>
              <a:off x="1846" y="1829"/>
              <a:ext cx="6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1.36 (0.74-2.50)</a:t>
              </a:r>
              <a:endParaRPr lang="en-US" altLang="en-SE" sz="1200"/>
            </a:p>
          </p:txBody>
        </p:sp>
        <p:sp>
          <p:nvSpPr>
            <p:cNvPr id="526" name="Rectangle 75">
              <a:extLst>
                <a:ext uri="{FF2B5EF4-FFF2-40B4-BE49-F238E27FC236}">
                  <a16:creationId xmlns:a16="http://schemas.microsoft.com/office/drawing/2014/main" id="{8D75CC6E-5383-72C6-2D09-28E0B741DD60}"/>
                </a:ext>
              </a:extLst>
            </p:cNvPr>
            <p:cNvSpPr>
              <a:spLocks noChangeArrowheads="1"/>
            </p:cNvSpPr>
            <p:nvPr/>
          </p:nvSpPr>
          <p:spPr bwMode="auto">
            <a:xfrm>
              <a:off x="1846" y="1529"/>
              <a:ext cx="6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1.27 (0.87-1.87)</a:t>
              </a:r>
              <a:endParaRPr lang="en-US" altLang="en-SE" sz="1200"/>
            </a:p>
          </p:txBody>
        </p:sp>
        <p:sp>
          <p:nvSpPr>
            <p:cNvPr id="527" name="Rectangle 76">
              <a:extLst>
                <a:ext uri="{FF2B5EF4-FFF2-40B4-BE49-F238E27FC236}">
                  <a16:creationId xmlns:a16="http://schemas.microsoft.com/office/drawing/2014/main" id="{09161B39-DC56-C3B7-8818-F465ECA199F3}"/>
                </a:ext>
              </a:extLst>
            </p:cNvPr>
            <p:cNvSpPr>
              <a:spLocks noChangeArrowheads="1"/>
            </p:cNvSpPr>
            <p:nvPr/>
          </p:nvSpPr>
          <p:spPr bwMode="auto">
            <a:xfrm>
              <a:off x="1920" y="1318"/>
              <a:ext cx="4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OR (95% CI)</a:t>
              </a:r>
              <a:endParaRPr lang="en-US" altLang="en-SE" sz="1200"/>
            </a:p>
          </p:txBody>
        </p:sp>
        <p:sp>
          <p:nvSpPr>
            <p:cNvPr id="528" name="Freeform 77">
              <a:extLst>
                <a:ext uri="{FF2B5EF4-FFF2-40B4-BE49-F238E27FC236}">
                  <a16:creationId xmlns:a16="http://schemas.microsoft.com/office/drawing/2014/main" id="{14B3EEDD-5149-D20B-5220-950F446ED1C3}"/>
                </a:ext>
              </a:extLst>
            </p:cNvPr>
            <p:cNvSpPr>
              <a:spLocks/>
            </p:cNvSpPr>
            <p:nvPr/>
          </p:nvSpPr>
          <p:spPr bwMode="auto">
            <a:xfrm>
              <a:off x="1594" y="1734"/>
              <a:ext cx="13" cy="13"/>
            </a:xfrm>
            <a:custGeom>
              <a:avLst/>
              <a:gdLst>
                <a:gd name="T0" fmla="*/ 12 w 25"/>
                <a:gd name="T1" fmla="*/ 0 h 24"/>
                <a:gd name="T2" fmla="*/ 0 w 25"/>
                <a:gd name="T3" fmla="*/ 12 h 24"/>
                <a:gd name="T4" fmla="*/ 12 w 25"/>
                <a:gd name="T5" fmla="*/ 24 h 24"/>
                <a:gd name="T6" fmla="*/ 25 w 25"/>
                <a:gd name="T7" fmla="*/ 12 h 24"/>
                <a:gd name="T8" fmla="*/ 12 w 25"/>
                <a:gd name="T9" fmla="*/ 0 h 24"/>
              </a:gdLst>
              <a:ahLst/>
              <a:cxnLst>
                <a:cxn ang="0">
                  <a:pos x="T0" y="T1"/>
                </a:cxn>
                <a:cxn ang="0">
                  <a:pos x="T2" y="T3"/>
                </a:cxn>
                <a:cxn ang="0">
                  <a:pos x="T4" y="T5"/>
                </a:cxn>
                <a:cxn ang="0">
                  <a:pos x="T6" y="T7"/>
                </a:cxn>
                <a:cxn ang="0">
                  <a:pos x="T8" y="T9"/>
                </a:cxn>
              </a:cxnLst>
              <a:rect l="0" t="0" r="r" b="b"/>
              <a:pathLst>
                <a:path w="25" h="24">
                  <a:moveTo>
                    <a:pt x="12" y="0"/>
                  </a:moveTo>
                  <a:lnTo>
                    <a:pt x="0" y="12"/>
                  </a:lnTo>
                  <a:lnTo>
                    <a:pt x="12" y="24"/>
                  </a:lnTo>
                  <a:lnTo>
                    <a:pt x="25" y="12"/>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529" name="Freeform 78">
              <a:extLst>
                <a:ext uri="{FF2B5EF4-FFF2-40B4-BE49-F238E27FC236}">
                  <a16:creationId xmlns:a16="http://schemas.microsoft.com/office/drawing/2014/main" id="{0DDAEC23-3713-600A-4B89-A4A7D2B0C95D}"/>
                </a:ext>
              </a:extLst>
            </p:cNvPr>
            <p:cNvSpPr>
              <a:spLocks/>
            </p:cNvSpPr>
            <p:nvPr/>
          </p:nvSpPr>
          <p:spPr bwMode="auto">
            <a:xfrm>
              <a:off x="1496" y="2033"/>
              <a:ext cx="13" cy="13"/>
            </a:xfrm>
            <a:custGeom>
              <a:avLst/>
              <a:gdLst>
                <a:gd name="T0" fmla="*/ 12 w 25"/>
                <a:gd name="T1" fmla="*/ 0 h 25"/>
                <a:gd name="T2" fmla="*/ 0 w 25"/>
                <a:gd name="T3" fmla="*/ 12 h 25"/>
                <a:gd name="T4" fmla="*/ 12 w 25"/>
                <a:gd name="T5" fmla="*/ 25 h 25"/>
                <a:gd name="T6" fmla="*/ 25 w 25"/>
                <a:gd name="T7" fmla="*/ 12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2"/>
                  </a:lnTo>
                  <a:lnTo>
                    <a:pt x="12" y="25"/>
                  </a:lnTo>
                  <a:lnTo>
                    <a:pt x="25" y="12"/>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530" name="Freeform 79">
              <a:extLst>
                <a:ext uri="{FF2B5EF4-FFF2-40B4-BE49-F238E27FC236}">
                  <a16:creationId xmlns:a16="http://schemas.microsoft.com/office/drawing/2014/main" id="{4CDB7722-642C-95D8-0BE9-550050BC0081}"/>
                </a:ext>
              </a:extLst>
            </p:cNvPr>
            <p:cNvSpPr>
              <a:spLocks/>
            </p:cNvSpPr>
            <p:nvPr/>
          </p:nvSpPr>
          <p:spPr bwMode="auto">
            <a:xfrm>
              <a:off x="1550" y="1883"/>
              <a:ext cx="12" cy="13"/>
            </a:xfrm>
            <a:custGeom>
              <a:avLst/>
              <a:gdLst>
                <a:gd name="T0" fmla="*/ 12 w 25"/>
                <a:gd name="T1" fmla="*/ 0 h 25"/>
                <a:gd name="T2" fmla="*/ 0 w 25"/>
                <a:gd name="T3" fmla="*/ 13 h 25"/>
                <a:gd name="T4" fmla="*/ 12 w 25"/>
                <a:gd name="T5" fmla="*/ 25 h 25"/>
                <a:gd name="T6" fmla="*/ 25 w 25"/>
                <a:gd name="T7" fmla="*/ 13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3"/>
                  </a:lnTo>
                  <a:lnTo>
                    <a:pt x="12" y="25"/>
                  </a:lnTo>
                  <a:lnTo>
                    <a:pt x="25" y="13"/>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531" name="Freeform 80">
              <a:extLst>
                <a:ext uri="{FF2B5EF4-FFF2-40B4-BE49-F238E27FC236}">
                  <a16:creationId xmlns:a16="http://schemas.microsoft.com/office/drawing/2014/main" id="{B8C043C9-BB9A-50F1-258A-92F20FA5E0DD}"/>
                </a:ext>
              </a:extLst>
            </p:cNvPr>
            <p:cNvSpPr>
              <a:spLocks/>
            </p:cNvSpPr>
            <p:nvPr/>
          </p:nvSpPr>
          <p:spPr bwMode="auto">
            <a:xfrm>
              <a:off x="1529" y="1584"/>
              <a:ext cx="13" cy="13"/>
            </a:xfrm>
            <a:custGeom>
              <a:avLst/>
              <a:gdLst>
                <a:gd name="T0" fmla="*/ 12 w 25"/>
                <a:gd name="T1" fmla="*/ 0 h 25"/>
                <a:gd name="T2" fmla="*/ 0 w 25"/>
                <a:gd name="T3" fmla="*/ 13 h 25"/>
                <a:gd name="T4" fmla="*/ 12 w 25"/>
                <a:gd name="T5" fmla="*/ 25 h 25"/>
                <a:gd name="T6" fmla="*/ 25 w 25"/>
                <a:gd name="T7" fmla="*/ 13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13"/>
                  </a:lnTo>
                  <a:lnTo>
                    <a:pt x="12" y="25"/>
                  </a:lnTo>
                  <a:lnTo>
                    <a:pt x="25" y="13"/>
                  </a:lnTo>
                  <a:lnTo>
                    <a:pt x="12" y="0"/>
                  </a:lnTo>
                  <a:close/>
                </a:path>
              </a:pathLst>
            </a:custGeom>
            <a:solidFill>
              <a:srgbClr val="000000"/>
            </a:solidFill>
            <a:ln w="14288">
              <a:solidFill>
                <a:srgbClr val="000000"/>
              </a:solidFill>
              <a:prstDash val="solid"/>
              <a:round/>
              <a:headEnd/>
              <a:tailEnd/>
            </a:ln>
          </p:spPr>
          <p:txBody>
            <a:bodyPr/>
            <a:lstStyle/>
            <a:p>
              <a:endParaRPr lang="en-SE"/>
            </a:p>
          </p:txBody>
        </p:sp>
        <p:sp>
          <p:nvSpPr>
            <p:cNvPr id="532" name="Line 81">
              <a:extLst>
                <a:ext uri="{FF2B5EF4-FFF2-40B4-BE49-F238E27FC236}">
                  <a16:creationId xmlns:a16="http://schemas.microsoft.com/office/drawing/2014/main" id="{5FEA17F4-79F9-8AEC-37AA-2D08115E587E}"/>
                </a:ext>
              </a:extLst>
            </p:cNvPr>
            <p:cNvSpPr>
              <a:spLocks noChangeShapeType="1"/>
            </p:cNvSpPr>
            <p:nvPr/>
          </p:nvSpPr>
          <p:spPr bwMode="auto">
            <a:xfrm>
              <a:off x="233" y="2488"/>
              <a:ext cx="232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3" name="Rectangle 82">
              <a:extLst>
                <a:ext uri="{FF2B5EF4-FFF2-40B4-BE49-F238E27FC236}">
                  <a16:creationId xmlns:a16="http://schemas.microsoft.com/office/drawing/2014/main" id="{526A8E29-DD50-9086-4710-4E643FC09ADC}"/>
                </a:ext>
              </a:extLst>
            </p:cNvPr>
            <p:cNvSpPr>
              <a:spLocks noChangeArrowheads="1"/>
            </p:cNvSpPr>
            <p:nvPr/>
          </p:nvSpPr>
          <p:spPr bwMode="auto">
            <a:xfrm>
              <a:off x="940" y="2501"/>
              <a:ext cx="2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 </a:t>
              </a:r>
              <a:endParaRPr lang="en-US" altLang="en-SE" sz="1200"/>
            </a:p>
          </p:txBody>
        </p:sp>
        <p:sp>
          <p:nvSpPr>
            <p:cNvPr id="534" name="Rectangle 83">
              <a:extLst>
                <a:ext uri="{FF2B5EF4-FFF2-40B4-BE49-F238E27FC236}">
                  <a16:creationId xmlns:a16="http://schemas.microsoft.com/office/drawing/2014/main" id="{8AEE49AB-5756-7AE7-F848-C5F1113983B9}"/>
                </a:ext>
              </a:extLst>
            </p:cNvPr>
            <p:cNvSpPr>
              <a:spLocks noChangeArrowheads="1"/>
            </p:cNvSpPr>
            <p:nvPr/>
          </p:nvSpPr>
          <p:spPr bwMode="auto">
            <a:xfrm>
              <a:off x="1521" y="2501"/>
              <a:ext cx="2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 </a:t>
              </a:r>
              <a:endParaRPr lang="en-US" altLang="en-SE" sz="1200"/>
            </a:p>
          </p:txBody>
        </p:sp>
        <p:sp>
          <p:nvSpPr>
            <p:cNvPr id="535" name="Line 84">
              <a:extLst>
                <a:ext uri="{FF2B5EF4-FFF2-40B4-BE49-F238E27FC236}">
                  <a16:creationId xmlns:a16="http://schemas.microsoft.com/office/drawing/2014/main" id="{3266CE18-748B-3954-8487-9F402FE85DB5}"/>
                </a:ext>
              </a:extLst>
            </p:cNvPr>
            <p:cNvSpPr>
              <a:spLocks noChangeShapeType="1"/>
            </p:cNvSpPr>
            <p:nvPr/>
          </p:nvSpPr>
          <p:spPr bwMode="auto">
            <a:xfrm>
              <a:off x="660" y="2488"/>
              <a:ext cx="0" cy="2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6" name="Rectangle 85">
              <a:extLst>
                <a:ext uri="{FF2B5EF4-FFF2-40B4-BE49-F238E27FC236}">
                  <a16:creationId xmlns:a16="http://schemas.microsoft.com/office/drawing/2014/main" id="{5153A3F8-A524-A634-16F2-6D98C95CAB7D}"/>
                </a:ext>
              </a:extLst>
            </p:cNvPr>
            <p:cNvSpPr>
              <a:spLocks noChangeArrowheads="1"/>
            </p:cNvSpPr>
            <p:nvPr/>
          </p:nvSpPr>
          <p:spPr bwMode="auto">
            <a:xfrm>
              <a:off x="630" y="2525"/>
              <a:ext cx="15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-2.5</a:t>
              </a:r>
              <a:endParaRPr lang="en-US" altLang="en-SE" sz="1200"/>
            </a:p>
          </p:txBody>
        </p:sp>
        <p:sp>
          <p:nvSpPr>
            <p:cNvPr id="537" name="Rectangle 86">
              <a:extLst>
                <a:ext uri="{FF2B5EF4-FFF2-40B4-BE49-F238E27FC236}">
                  <a16:creationId xmlns:a16="http://schemas.microsoft.com/office/drawing/2014/main" id="{67A3C7D3-1586-2EB0-2ABC-CA27AAD627A6}"/>
                </a:ext>
              </a:extLst>
            </p:cNvPr>
            <p:cNvSpPr>
              <a:spLocks noChangeArrowheads="1"/>
            </p:cNvSpPr>
            <p:nvPr/>
          </p:nvSpPr>
          <p:spPr bwMode="auto">
            <a:xfrm>
              <a:off x="1451" y="2520"/>
              <a:ext cx="4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1</a:t>
              </a:r>
              <a:endParaRPr lang="en-US" altLang="en-SE" sz="1200"/>
            </a:p>
          </p:txBody>
        </p:sp>
        <p:sp>
          <p:nvSpPr>
            <p:cNvPr id="538" name="Line 87">
              <a:extLst>
                <a:ext uri="{FF2B5EF4-FFF2-40B4-BE49-F238E27FC236}">
                  <a16:creationId xmlns:a16="http://schemas.microsoft.com/office/drawing/2014/main" id="{2256EF1C-AE22-8A1C-A2A6-45E82B07280F}"/>
                </a:ext>
              </a:extLst>
            </p:cNvPr>
            <p:cNvSpPr>
              <a:spLocks noChangeShapeType="1"/>
            </p:cNvSpPr>
            <p:nvPr/>
          </p:nvSpPr>
          <p:spPr bwMode="auto">
            <a:xfrm>
              <a:off x="1821" y="2488"/>
              <a:ext cx="0" cy="2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39" name="Rectangle 88">
              <a:extLst>
                <a:ext uri="{FF2B5EF4-FFF2-40B4-BE49-F238E27FC236}">
                  <a16:creationId xmlns:a16="http://schemas.microsoft.com/office/drawing/2014/main" id="{6596BCA4-D118-25E8-FE48-E544DCF8E5B5}"/>
                </a:ext>
              </a:extLst>
            </p:cNvPr>
            <p:cNvSpPr>
              <a:spLocks noChangeArrowheads="1"/>
            </p:cNvSpPr>
            <p:nvPr/>
          </p:nvSpPr>
          <p:spPr bwMode="auto">
            <a:xfrm>
              <a:off x="1796" y="2525"/>
              <a:ext cx="12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2.5</a:t>
              </a:r>
              <a:endParaRPr lang="en-US" altLang="en-SE" sz="1200"/>
            </a:p>
          </p:txBody>
        </p:sp>
        <p:sp>
          <p:nvSpPr>
            <p:cNvPr id="540" name="Line 89">
              <a:extLst>
                <a:ext uri="{FF2B5EF4-FFF2-40B4-BE49-F238E27FC236}">
                  <a16:creationId xmlns:a16="http://schemas.microsoft.com/office/drawing/2014/main" id="{3980F51B-FCFF-3163-C10E-46738E83FEF0}"/>
                </a:ext>
              </a:extLst>
            </p:cNvPr>
            <p:cNvSpPr>
              <a:spLocks noChangeShapeType="1"/>
            </p:cNvSpPr>
            <p:nvPr/>
          </p:nvSpPr>
          <p:spPr bwMode="auto">
            <a:xfrm>
              <a:off x="1454" y="2488"/>
              <a:ext cx="0" cy="2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541" name="Rectangle 90">
              <a:extLst>
                <a:ext uri="{FF2B5EF4-FFF2-40B4-BE49-F238E27FC236}">
                  <a16:creationId xmlns:a16="http://schemas.microsoft.com/office/drawing/2014/main" id="{744A118D-7499-DADD-934A-BF2E41D8EFD1}"/>
                </a:ext>
              </a:extLst>
            </p:cNvPr>
            <p:cNvSpPr>
              <a:spLocks noChangeArrowheads="1"/>
            </p:cNvSpPr>
            <p:nvPr/>
          </p:nvSpPr>
          <p:spPr bwMode="auto">
            <a:xfrm>
              <a:off x="336" y="1126"/>
              <a:ext cx="208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b="1" dirty="0"/>
                <a:t>Risk of stroke in patients with T2D</a:t>
              </a:r>
              <a:r>
                <a:rPr lang="en-US" altLang="en-SE" b="1" dirty="0">
                  <a:solidFill>
                    <a:srgbClr val="000000"/>
                  </a:solidFill>
                </a:rPr>
                <a:t> </a:t>
              </a:r>
            </a:p>
          </p:txBody>
        </p:sp>
        <p:sp>
          <p:nvSpPr>
            <p:cNvPr id="542" name="Rectangle 91">
              <a:extLst>
                <a:ext uri="{FF2B5EF4-FFF2-40B4-BE49-F238E27FC236}">
                  <a16:creationId xmlns:a16="http://schemas.microsoft.com/office/drawing/2014/main" id="{8823AA79-E005-C709-DA72-D352F34651EB}"/>
                </a:ext>
              </a:extLst>
            </p:cNvPr>
            <p:cNvSpPr>
              <a:spLocks noChangeArrowheads="1"/>
            </p:cNvSpPr>
            <p:nvPr/>
          </p:nvSpPr>
          <p:spPr bwMode="auto">
            <a:xfrm>
              <a:off x="257" y="1318"/>
              <a:ext cx="28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SE" sz="1200">
                  <a:solidFill>
                    <a:srgbClr val="000000"/>
                  </a:solidFill>
                </a:rPr>
                <a:t>Studies</a:t>
              </a:r>
              <a:endParaRPr lang="en-US" altLang="en-SE" sz="1200"/>
            </a:p>
          </p:txBody>
        </p:sp>
        <p:sp>
          <p:nvSpPr>
            <p:cNvPr id="543" name="AutoShape 92">
              <a:extLst>
                <a:ext uri="{FF2B5EF4-FFF2-40B4-BE49-F238E27FC236}">
                  <a16:creationId xmlns:a16="http://schemas.microsoft.com/office/drawing/2014/main" id="{175C626B-64E3-D63B-4E71-C327D5F1D677}"/>
                </a:ext>
              </a:extLst>
            </p:cNvPr>
            <p:cNvSpPr>
              <a:spLocks noChangeArrowheads="1"/>
            </p:cNvSpPr>
            <p:nvPr/>
          </p:nvSpPr>
          <p:spPr bwMode="auto">
            <a:xfrm>
              <a:off x="1488" y="2134"/>
              <a:ext cx="96" cy="108"/>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SE"/>
            </a:p>
          </p:txBody>
        </p:sp>
      </p:grpSp>
      <p:sp>
        <p:nvSpPr>
          <p:cNvPr id="551" name="Text Box 100">
            <a:extLst>
              <a:ext uri="{FF2B5EF4-FFF2-40B4-BE49-F238E27FC236}">
                <a16:creationId xmlns:a16="http://schemas.microsoft.com/office/drawing/2014/main" id="{F5549C31-4D78-1AD8-C53C-AE6EDC0B302E}"/>
              </a:ext>
            </a:extLst>
          </p:cNvPr>
          <p:cNvSpPr txBox="1">
            <a:spLocks noChangeArrowheads="1"/>
          </p:cNvSpPr>
          <p:nvPr/>
        </p:nvSpPr>
        <p:spPr bwMode="auto">
          <a:xfrm>
            <a:off x="5055630" y="1371600"/>
            <a:ext cx="175689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SE" b="1">
                <a:solidFill>
                  <a:srgbClr val="FF0000"/>
                </a:solidFill>
              </a:rPr>
              <a:t>Gain-of-function</a:t>
            </a:r>
          </a:p>
        </p:txBody>
      </p:sp>
    </p:spTree>
    <p:extLst>
      <p:ext uri="{BB962C8B-B14F-4D97-AF65-F5344CB8AC3E}">
        <p14:creationId xmlns:p14="http://schemas.microsoft.com/office/powerpoint/2010/main" val="2053361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51"/>
                                        </p:tgtEl>
                                        <p:attrNameLst>
                                          <p:attrName>style.visibility</p:attrName>
                                        </p:attrNameLst>
                                      </p:cBhvr>
                                      <p:to>
                                        <p:strVal val="visible"/>
                                      </p:to>
                                    </p:set>
                                    <p:animEffect transition="in" filter="fade">
                                      <p:cBhvr>
                                        <p:cTn id="15" dur="1000"/>
                                        <p:tgtEl>
                                          <p:spTgt spid="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2549" y="356661"/>
            <a:ext cx="10632016" cy="672075"/>
          </a:xfrm>
        </p:spPr>
        <p:txBody>
          <a:bodyPr>
            <a:normAutofit fontScale="90000"/>
          </a:bodyPr>
          <a:lstStyle/>
          <a:p>
            <a:pPr marL="0" indent="0" algn="ctr">
              <a:buNone/>
            </a:pPr>
            <a:r>
              <a:rPr lang="en-US" sz="3733" i="1" dirty="0">
                <a:latin typeface="Arial" panose="020B0604020202020204" pitchFamily="34" charset="0"/>
                <a:cs typeface="Arial" panose="020B0604020202020204" pitchFamily="34" charset="0"/>
              </a:rPr>
              <a:t>GIPR</a:t>
            </a:r>
            <a:r>
              <a:rPr lang="en-US" sz="3733" dirty="0">
                <a:latin typeface="Arial" panose="020B0604020202020204" pitchFamily="34" charset="0"/>
                <a:cs typeface="Arial" panose="020B0604020202020204" pitchFamily="34" charset="0"/>
              </a:rPr>
              <a:t> variants and the risk of cardiovascular diseases in patients with type 2 diabetes</a:t>
            </a:r>
          </a:p>
        </p:txBody>
      </p:sp>
      <p:sp>
        <p:nvSpPr>
          <p:cNvPr id="5" name="Rectangle 4"/>
          <p:cNvSpPr/>
          <p:nvPr/>
        </p:nvSpPr>
        <p:spPr>
          <a:xfrm>
            <a:off x="1147544" y="1287068"/>
            <a:ext cx="256802" cy="379656"/>
          </a:xfrm>
          <a:prstGeom prst="rect">
            <a:avLst/>
          </a:prstGeom>
        </p:spPr>
        <p:txBody>
          <a:bodyPr wrap="none">
            <a:spAutoFit/>
          </a:bodyPr>
          <a:lstStyle/>
          <a:p>
            <a:r>
              <a:rPr lang="en-US" sz="1867" dirty="0">
                <a:solidFill>
                  <a:srgbClr val="001965"/>
                </a:solidFill>
                <a:latin typeface="Trebuchet MS" panose="020B0603020202020204" pitchFamily="34" charset="0"/>
              </a:rPr>
              <a:t> </a:t>
            </a:r>
            <a:endParaRPr lang="en-US" sz="2400" dirty="0">
              <a:latin typeface="Trebuchet MS" panose="020B0603020202020204" pitchFamily="34" charset="0"/>
            </a:endParaRPr>
          </a:p>
        </p:txBody>
      </p:sp>
      <p:sp>
        <p:nvSpPr>
          <p:cNvPr id="9" name="Rectangle 8"/>
          <p:cNvSpPr/>
          <p:nvPr/>
        </p:nvSpPr>
        <p:spPr>
          <a:xfrm>
            <a:off x="7903029" y="6467781"/>
            <a:ext cx="4288971" cy="307777"/>
          </a:xfrm>
          <a:prstGeom prst="rect">
            <a:avLst/>
          </a:prstGeom>
        </p:spPr>
        <p:txBody>
          <a:bodyPr wrap="square">
            <a:spAutoFit/>
          </a:bodyPr>
          <a:lstStyle/>
          <a:p>
            <a:pPr defTabSz="1308067">
              <a:spcBef>
                <a:spcPct val="40000"/>
              </a:spcBef>
              <a:buClr>
                <a:srgbClr val="009FDA"/>
              </a:buClr>
              <a:buSzPct val="120000"/>
            </a:pPr>
            <a:r>
              <a:rPr lang="sv-SE" sz="1400" kern="0" dirty="0">
                <a:latin typeface="Arial" panose="020B0604020202020204" pitchFamily="34" charset="0"/>
                <a:cs typeface="Arial" panose="020B0604020202020204" pitchFamily="34" charset="0"/>
              </a:rPr>
              <a:t>Berglund l, Lyssenko V, et.al. Diabetes 2015</a:t>
            </a:r>
          </a:p>
        </p:txBody>
      </p:sp>
      <p:pic>
        <p:nvPicPr>
          <p:cNvPr id="921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8666" t="67867" r="56917" b="13067"/>
          <a:stretch/>
        </p:blipFill>
        <p:spPr bwMode="auto">
          <a:xfrm>
            <a:off x="8968399" y="2356916"/>
            <a:ext cx="3055573" cy="25257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2045" t="67867" r="50000" b="26867"/>
          <a:stretch/>
        </p:blipFill>
        <p:spPr bwMode="auto">
          <a:xfrm>
            <a:off x="10224459" y="4914398"/>
            <a:ext cx="1506272" cy="6233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6379029" y="1359337"/>
            <a:ext cx="3048000" cy="666977"/>
          </a:xfrm>
          <a:prstGeom prst="rect">
            <a:avLst/>
          </a:prstGeom>
        </p:spPr>
        <p:txBody>
          <a:bodyPr>
            <a:spAutoFit/>
          </a:bodyPr>
          <a:lstStyle/>
          <a:p>
            <a:pPr lvl="0"/>
            <a:r>
              <a:rPr lang="en-US" sz="1867" dirty="0">
                <a:solidFill>
                  <a:srgbClr val="001965"/>
                </a:solidFill>
                <a:latin typeface="Trebuchet MS" panose="020B0603020202020204" pitchFamily="34" charset="0"/>
              </a:rPr>
              <a:t>GIP were increased in patients with CVD</a:t>
            </a:r>
          </a:p>
        </p:txBody>
      </p:sp>
      <p:sp>
        <p:nvSpPr>
          <p:cNvPr id="8" name="Rectangle 7"/>
          <p:cNvSpPr/>
          <p:nvPr/>
        </p:nvSpPr>
        <p:spPr>
          <a:xfrm>
            <a:off x="9144000" y="1351352"/>
            <a:ext cx="3048000" cy="666977"/>
          </a:xfrm>
          <a:prstGeom prst="rect">
            <a:avLst/>
          </a:prstGeom>
        </p:spPr>
        <p:txBody>
          <a:bodyPr>
            <a:spAutoFit/>
          </a:bodyPr>
          <a:lstStyle/>
          <a:p>
            <a:pPr lvl="0"/>
            <a:r>
              <a:rPr lang="en-US" sz="1867" dirty="0">
                <a:solidFill>
                  <a:srgbClr val="001965"/>
                </a:solidFill>
                <a:latin typeface="Trebuchet MS" panose="020B0603020202020204" pitchFamily="34" charset="0"/>
              </a:rPr>
              <a:t>GIP increased plasma OPN levels </a:t>
            </a:r>
          </a:p>
        </p:txBody>
      </p:sp>
      <p:pic>
        <p:nvPicPr>
          <p:cNvPr id="9219"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39250" t="52392" r="50750" b="29208"/>
          <a:stretch/>
        </p:blipFill>
        <p:spPr bwMode="auto">
          <a:xfrm>
            <a:off x="6408085" y="2205146"/>
            <a:ext cx="2322237" cy="26705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Line 5"/>
          <p:cNvSpPr>
            <a:spLocks noChangeShapeType="1"/>
          </p:cNvSpPr>
          <p:nvPr/>
        </p:nvSpPr>
        <p:spPr bwMode="auto">
          <a:xfrm flipV="1">
            <a:off x="252479" y="2285101"/>
            <a:ext cx="5651500" cy="38100"/>
          </a:xfrm>
          <a:prstGeom prst="line">
            <a:avLst/>
          </a:prstGeom>
          <a:noFill/>
          <a:ln w="11113">
            <a:solidFill>
              <a:srgbClr val="C0C0C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4" name="Line 6"/>
          <p:cNvSpPr>
            <a:spLocks noChangeShapeType="1"/>
          </p:cNvSpPr>
          <p:nvPr/>
        </p:nvSpPr>
        <p:spPr bwMode="auto">
          <a:xfrm flipV="1">
            <a:off x="3323761" y="6052768"/>
            <a:ext cx="0" cy="44449"/>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5" name="Line 7"/>
          <p:cNvSpPr>
            <a:spLocks noChangeShapeType="1"/>
          </p:cNvSpPr>
          <p:nvPr/>
        </p:nvSpPr>
        <p:spPr bwMode="auto">
          <a:xfrm flipV="1">
            <a:off x="3323761" y="5963867"/>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6" name="Line 8"/>
          <p:cNvSpPr>
            <a:spLocks noChangeShapeType="1"/>
          </p:cNvSpPr>
          <p:nvPr/>
        </p:nvSpPr>
        <p:spPr bwMode="auto">
          <a:xfrm flipV="1">
            <a:off x="3323761" y="5870733"/>
            <a:ext cx="0" cy="4868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7" name="Line 9"/>
          <p:cNvSpPr>
            <a:spLocks noChangeShapeType="1"/>
          </p:cNvSpPr>
          <p:nvPr/>
        </p:nvSpPr>
        <p:spPr bwMode="auto">
          <a:xfrm flipV="1">
            <a:off x="3323761" y="5783950"/>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8" name="Line 10"/>
          <p:cNvSpPr>
            <a:spLocks noChangeShapeType="1"/>
          </p:cNvSpPr>
          <p:nvPr/>
        </p:nvSpPr>
        <p:spPr bwMode="auto">
          <a:xfrm flipV="1">
            <a:off x="3323761" y="5692934"/>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9" name="Line 11"/>
          <p:cNvSpPr>
            <a:spLocks noChangeShapeType="1"/>
          </p:cNvSpPr>
          <p:nvPr/>
        </p:nvSpPr>
        <p:spPr bwMode="auto">
          <a:xfrm flipV="1">
            <a:off x="3323761" y="5606150"/>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0" name="Line 12"/>
          <p:cNvSpPr>
            <a:spLocks noChangeShapeType="1"/>
          </p:cNvSpPr>
          <p:nvPr/>
        </p:nvSpPr>
        <p:spPr bwMode="auto">
          <a:xfrm flipV="1">
            <a:off x="3323761" y="5517250"/>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1" name="Line 13"/>
          <p:cNvSpPr>
            <a:spLocks noChangeShapeType="1"/>
          </p:cNvSpPr>
          <p:nvPr/>
        </p:nvSpPr>
        <p:spPr bwMode="auto">
          <a:xfrm flipV="1">
            <a:off x="3323761" y="5428349"/>
            <a:ext cx="0" cy="44451"/>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2" name="Line 14"/>
          <p:cNvSpPr>
            <a:spLocks noChangeShapeType="1"/>
          </p:cNvSpPr>
          <p:nvPr/>
        </p:nvSpPr>
        <p:spPr bwMode="auto">
          <a:xfrm flipV="1">
            <a:off x="3323761" y="5339450"/>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3" name="Line 15"/>
          <p:cNvSpPr>
            <a:spLocks noChangeShapeType="1"/>
          </p:cNvSpPr>
          <p:nvPr/>
        </p:nvSpPr>
        <p:spPr bwMode="auto">
          <a:xfrm flipV="1">
            <a:off x="3323761" y="5246317"/>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4" name="Line 16"/>
          <p:cNvSpPr>
            <a:spLocks noChangeShapeType="1"/>
          </p:cNvSpPr>
          <p:nvPr/>
        </p:nvSpPr>
        <p:spPr bwMode="auto">
          <a:xfrm flipV="1">
            <a:off x="3323761" y="5159533"/>
            <a:ext cx="0" cy="4868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5" name="Line 17"/>
          <p:cNvSpPr>
            <a:spLocks noChangeShapeType="1"/>
          </p:cNvSpPr>
          <p:nvPr/>
        </p:nvSpPr>
        <p:spPr bwMode="auto">
          <a:xfrm flipV="1">
            <a:off x="3323761" y="5068517"/>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6" name="Line 18"/>
          <p:cNvSpPr>
            <a:spLocks noChangeShapeType="1"/>
          </p:cNvSpPr>
          <p:nvPr/>
        </p:nvSpPr>
        <p:spPr bwMode="auto">
          <a:xfrm flipV="1">
            <a:off x="3323761" y="4981734"/>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7" name="Line 19"/>
          <p:cNvSpPr>
            <a:spLocks noChangeShapeType="1"/>
          </p:cNvSpPr>
          <p:nvPr/>
        </p:nvSpPr>
        <p:spPr bwMode="auto">
          <a:xfrm flipV="1">
            <a:off x="3323761" y="4892834"/>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8" name="Line 20"/>
          <p:cNvSpPr>
            <a:spLocks noChangeShapeType="1"/>
          </p:cNvSpPr>
          <p:nvPr/>
        </p:nvSpPr>
        <p:spPr bwMode="auto">
          <a:xfrm flipV="1">
            <a:off x="3323761" y="4806050"/>
            <a:ext cx="0" cy="4233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29" name="Line 21"/>
          <p:cNvSpPr>
            <a:spLocks noChangeShapeType="1"/>
          </p:cNvSpPr>
          <p:nvPr/>
        </p:nvSpPr>
        <p:spPr bwMode="auto">
          <a:xfrm flipV="1">
            <a:off x="3323761" y="4715034"/>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0" name="Line 22"/>
          <p:cNvSpPr>
            <a:spLocks noChangeShapeType="1"/>
          </p:cNvSpPr>
          <p:nvPr/>
        </p:nvSpPr>
        <p:spPr bwMode="auto">
          <a:xfrm flipV="1">
            <a:off x="3323761" y="4621900"/>
            <a:ext cx="0" cy="50800"/>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1" name="Line 23"/>
          <p:cNvSpPr>
            <a:spLocks noChangeShapeType="1"/>
          </p:cNvSpPr>
          <p:nvPr/>
        </p:nvSpPr>
        <p:spPr bwMode="auto">
          <a:xfrm flipV="1">
            <a:off x="3323761" y="4535116"/>
            <a:ext cx="0" cy="50800"/>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2" name="Line 24"/>
          <p:cNvSpPr>
            <a:spLocks noChangeShapeType="1"/>
          </p:cNvSpPr>
          <p:nvPr/>
        </p:nvSpPr>
        <p:spPr bwMode="auto">
          <a:xfrm flipV="1">
            <a:off x="3323761" y="4446217"/>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3" name="Line 25"/>
          <p:cNvSpPr>
            <a:spLocks noChangeShapeType="1"/>
          </p:cNvSpPr>
          <p:nvPr/>
        </p:nvSpPr>
        <p:spPr bwMode="auto">
          <a:xfrm flipV="1">
            <a:off x="3323761" y="4361550"/>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4" name="Line 26"/>
          <p:cNvSpPr>
            <a:spLocks noChangeShapeType="1"/>
          </p:cNvSpPr>
          <p:nvPr/>
        </p:nvSpPr>
        <p:spPr bwMode="auto">
          <a:xfrm flipV="1">
            <a:off x="3323761" y="4266300"/>
            <a:ext cx="0" cy="4868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5" name="Line 27"/>
          <p:cNvSpPr>
            <a:spLocks noChangeShapeType="1"/>
          </p:cNvSpPr>
          <p:nvPr/>
        </p:nvSpPr>
        <p:spPr bwMode="auto">
          <a:xfrm flipV="1">
            <a:off x="3323761" y="4181634"/>
            <a:ext cx="0" cy="44449"/>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6" name="Line 28"/>
          <p:cNvSpPr>
            <a:spLocks noChangeShapeType="1"/>
          </p:cNvSpPr>
          <p:nvPr/>
        </p:nvSpPr>
        <p:spPr bwMode="auto">
          <a:xfrm flipV="1">
            <a:off x="3323761" y="4090617"/>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7" name="Line 29"/>
          <p:cNvSpPr>
            <a:spLocks noChangeShapeType="1"/>
          </p:cNvSpPr>
          <p:nvPr/>
        </p:nvSpPr>
        <p:spPr bwMode="auto">
          <a:xfrm flipV="1">
            <a:off x="3323761" y="3999600"/>
            <a:ext cx="0" cy="4868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8" name="Line 30"/>
          <p:cNvSpPr>
            <a:spLocks noChangeShapeType="1"/>
          </p:cNvSpPr>
          <p:nvPr/>
        </p:nvSpPr>
        <p:spPr bwMode="auto">
          <a:xfrm flipV="1">
            <a:off x="3323761" y="39107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39" name="Line 31"/>
          <p:cNvSpPr>
            <a:spLocks noChangeShapeType="1"/>
          </p:cNvSpPr>
          <p:nvPr/>
        </p:nvSpPr>
        <p:spPr bwMode="auto">
          <a:xfrm flipV="1">
            <a:off x="3323761" y="38218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0" name="Line 32"/>
          <p:cNvSpPr>
            <a:spLocks noChangeShapeType="1"/>
          </p:cNvSpPr>
          <p:nvPr/>
        </p:nvSpPr>
        <p:spPr bwMode="auto">
          <a:xfrm flipV="1">
            <a:off x="3323761" y="3735017"/>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1" name="Line 33"/>
          <p:cNvSpPr>
            <a:spLocks noChangeShapeType="1"/>
          </p:cNvSpPr>
          <p:nvPr/>
        </p:nvSpPr>
        <p:spPr bwMode="auto">
          <a:xfrm flipV="1">
            <a:off x="3323761" y="3644000"/>
            <a:ext cx="0" cy="50800"/>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2" name="Line 34"/>
          <p:cNvSpPr>
            <a:spLocks noChangeShapeType="1"/>
          </p:cNvSpPr>
          <p:nvPr/>
        </p:nvSpPr>
        <p:spPr bwMode="auto">
          <a:xfrm flipV="1">
            <a:off x="3323761" y="3557216"/>
            <a:ext cx="0" cy="44451"/>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3" name="Line 35"/>
          <p:cNvSpPr>
            <a:spLocks noChangeShapeType="1"/>
          </p:cNvSpPr>
          <p:nvPr/>
        </p:nvSpPr>
        <p:spPr bwMode="auto">
          <a:xfrm flipV="1">
            <a:off x="3323761" y="3468317"/>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4" name="Line 36"/>
          <p:cNvSpPr>
            <a:spLocks noChangeShapeType="1"/>
          </p:cNvSpPr>
          <p:nvPr/>
        </p:nvSpPr>
        <p:spPr bwMode="auto">
          <a:xfrm flipV="1">
            <a:off x="3323761" y="3375183"/>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5" name="Line 37"/>
          <p:cNvSpPr>
            <a:spLocks noChangeShapeType="1"/>
          </p:cNvSpPr>
          <p:nvPr/>
        </p:nvSpPr>
        <p:spPr bwMode="auto">
          <a:xfrm flipV="1">
            <a:off x="3323761" y="32884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6" name="Line 38"/>
          <p:cNvSpPr>
            <a:spLocks noChangeShapeType="1"/>
          </p:cNvSpPr>
          <p:nvPr/>
        </p:nvSpPr>
        <p:spPr bwMode="auto">
          <a:xfrm flipV="1">
            <a:off x="3323761" y="3197383"/>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7" name="Line 39"/>
          <p:cNvSpPr>
            <a:spLocks noChangeShapeType="1"/>
          </p:cNvSpPr>
          <p:nvPr/>
        </p:nvSpPr>
        <p:spPr bwMode="auto">
          <a:xfrm flipV="1">
            <a:off x="3323761" y="31106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8" name="Line 40"/>
          <p:cNvSpPr>
            <a:spLocks noChangeShapeType="1"/>
          </p:cNvSpPr>
          <p:nvPr/>
        </p:nvSpPr>
        <p:spPr bwMode="auto">
          <a:xfrm flipV="1">
            <a:off x="3323761" y="3021701"/>
            <a:ext cx="0" cy="44449"/>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49" name="Line 41"/>
          <p:cNvSpPr>
            <a:spLocks noChangeShapeType="1"/>
          </p:cNvSpPr>
          <p:nvPr/>
        </p:nvSpPr>
        <p:spPr bwMode="auto">
          <a:xfrm flipV="1">
            <a:off x="3323761" y="2932801"/>
            <a:ext cx="0" cy="44449"/>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0" name="Line 42"/>
          <p:cNvSpPr>
            <a:spLocks noChangeShapeType="1"/>
          </p:cNvSpPr>
          <p:nvPr/>
        </p:nvSpPr>
        <p:spPr bwMode="auto">
          <a:xfrm flipV="1">
            <a:off x="3323761" y="28439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1" name="Line 43"/>
          <p:cNvSpPr>
            <a:spLocks noChangeShapeType="1"/>
          </p:cNvSpPr>
          <p:nvPr/>
        </p:nvSpPr>
        <p:spPr bwMode="auto">
          <a:xfrm flipV="1">
            <a:off x="3323761" y="2750767"/>
            <a:ext cx="0" cy="4868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2" name="Line 44"/>
          <p:cNvSpPr>
            <a:spLocks noChangeShapeType="1"/>
          </p:cNvSpPr>
          <p:nvPr/>
        </p:nvSpPr>
        <p:spPr bwMode="auto">
          <a:xfrm flipV="1">
            <a:off x="3323761" y="2663983"/>
            <a:ext cx="0" cy="48684"/>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3" name="Line 45"/>
          <p:cNvSpPr>
            <a:spLocks noChangeShapeType="1"/>
          </p:cNvSpPr>
          <p:nvPr/>
        </p:nvSpPr>
        <p:spPr bwMode="auto">
          <a:xfrm flipV="1">
            <a:off x="3323761" y="2577201"/>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4" name="Line 46"/>
          <p:cNvSpPr>
            <a:spLocks noChangeShapeType="1"/>
          </p:cNvSpPr>
          <p:nvPr/>
        </p:nvSpPr>
        <p:spPr bwMode="auto">
          <a:xfrm flipV="1">
            <a:off x="3323761" y="2484067"/>
            <a:ext cx="0" cy="52916"/>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5" name="Line 47"/>
          <p:cNvSpPr>
            <a:spLocks noChangeShapeType="1"/>
          </p:cNvSpPr>
          <p:nvPr/>
        </p:nvSpPr>
        <p:spPr bwMode="auto">
          <a:xfrm flipV="1">
            <a:off x="3323761" y="2397283"/>
            <a:ext cx="0" cy="46567"/>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6" name="Line 48"/>
          <p:cNvSpPr>
            <a:spLocks noChangeShapeType="1"/>
          </p:cNvSpPr>
          <p:nvPr/>
        </p:nvSpPr>
        <p:spPr bwMode="auto">
          <a:xfrm flipV="1">
            <a:off x="3323761" y="2323201"/>
            <a:ext cx="0" cy="29633"/>
          </a:xfrm>
          <a:prstGeom prst="line">
            <a:avLst/>
          </a:prstGeom>
          <a:noFill/>
          <a:ln w="11113">
            <a:solidFill>
              <a:srgbClr val="90353B"/>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7" name="Line 49"/>
          <p:cNvSpPr>
            <a:spLocks noChangeShapeType="1"/>
          </p:cNvSpPr>
          <p:nvPr/>
        </p:nvSpPr>
        <p:spPr bwMode="auto">
          <a:xfrm flipV="1">
            <a:off x="3171361" y="2323200"/>
            <a:ext cx="0" cy="3774016"/>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58" name="Rectangle 50"/>
          <p:cNvSpPr>
            <a:spLocks noChangeArrowheads="1"/>
          </p:cNvSpPr>
          <p:nvPr/>
        </p:nvSpPr>
        <p:spPr bwMode="auto">
          <a:xfrm>
            <a:off x="3264495" y="3311684"/>
            <a:ext cx="127000" cy="156633"/>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59" name="Rectangle 51"/>
          <p:cNvSpPr>
            <a:spLocks noChangeArrowheads="1"/>
          </p:cNvSpPr>
          <p:nvPr/>
        </p:nvSpPr>
        <p:spPr bwMode="auto">
          <a:xfrm>
            <a:off x="3389379" y="4869549"/>
            <a:ext cx="112183" cy="135467"/>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0" name="Rectangle 52"/>
          <p:cNvSpPr>
            <a:spLocks noChangeArrowheads="1"/>
          </p:cNvSpPr>
          <p:nvPr/>
        </p:nvSpPr>
        <p:spPr bwMode="auto">
          <a:xfrm>
            <a:off x="3950296" y="4132949"/>
            <a:ext cx="55033" cy="59267"/>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1" name="Rectangle 53"/>
          <p:cNvSpPr>
            <a:spLocks noChangeArrowheads="1"/>
          </p:cNvSpPr>
          <p:nvPr/>
        </p:nvSpPr>
        <p:spPr bwMode="auto">
          <a:xfrm>
            <a:off x="3175595" y="2469249"/>
            <a:ext cx="239184" cy="289984"/>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2" name="Rectangle 54"/>
          <p:cNvSpPr>
            <a:spLocks noChangeArrowheads="1"/>
          </p:cNvSpPr>
          <p:nvPr/>
        </p:nvSpPr>
        <p:spPr bwMode="auto">
          <a:xfrm>
            <a:off x="3272961" y="2860834"/>
            <a:ext cx="237067" cy="283633"/>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3" name="Rectangle 55"/>
          <p:cNvSpPr>
            <a:spLocks noChangeArrowheads="1"/>
          </p:cNvSpPr>
          <p:nvPr/>
        </p:nvSpPr>
        <p:spPr bwMode="auto">
          <a:xfrm>
            <a:off x="3683595" y="4516067"/>
            <a:ext cx="59267" cy="71967"/>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4" name="Rectangle 56"/>
          <p:cNvSpPr>
            <a:spLocks noChangeArrowheads="1"/>
          </p:cNvSpPr>
          <p:nvPr/>
        </p:nvSpPr>
        <p:spPr bwMode="auto">
          <a:xfrm>
            <a:off x="3101513" y="3584734"/>
            <a:ext cx="317500" cy="385233"/>
          </a:xfrm>
          <a:prstGeom prst="rect">
            <a:avLst/>
          </a:prstGeom>
          <a:solidFill>
            <a:srgbClr val="B4B4B4"/>
          </a:solidFill>
          <a:ln w="15875">
            <a:solidFill>
              <a:srgbClr val="B4B4B4"/>
            </a:solidFill>
            <a:miter lim="800000"/>
            <a:headEnd/>
            <a:tailEnd/>
          </a:ln>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65" name="Line 57"/>
          <p:cNvSpPr>
            <a:spLocks noChangeShapeType="1"/>
          </p:cNvSpPr>
          <p:nvPr/>
        </p:nvSpPr>
        <p:spPr bwMode="auto">
          <a:xfrm>
            <a:off x="3014728" y="3390000"/>
            <a:ext cx="626533"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66" name="Line 58"/>
          <p:cNvSpPr>
            <a:spLocks noChangeShapeType="1"/>
          </p:cNvSpPr>
          <p:nvPr/>
        </p:nvSpPr>
        <p:spPr bwMode="auto">
          <a:xfrm>
            <a:off x="3082462" y="4935167"/>
            <a:ext cx="72601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67" name="Line 59"/>
          <p:cNvSpPr>
            <a:spLocks noChangeShapeType="1"/>
          </p:cNvSpPr>
          <p:nvPr/>
        </p:nvSpPr>
        <p:spPr bwMode="auto">
          <a:xfrm>
            <a:off x="3158662" y="4164700"/>
            <a:ext cx="1642533"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68" name="Line 60"/>
          <p:cNvSpPr>
            <a:spLocks noChangeShapeType="1"/>
          </p:cNvSpPr>
          <p:nvPr/>
        </p:nvSpPr>
        <p:spPr bwMode="auto">
          <a:xfrm>
            <a:off x="3126912" y="2615300"/>
            <a:ext cx="336549"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69" name="Line 61"/>
          <p:cNvSpPr>
            <a:spLocks noChangeShapeType="1"/>
          </p:cNvSpPr>
          <p:nvPr/>
        </p:nvSpPr>
        <p:spPr bwMode="auto">
          <a:xfrm>
            <a:off x="3220045" y="3000533"/>
            <a:ext cx="345016"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0" name="Line 62"/>
          <p:cNvSpPr>
            <a:spLocks noChangeShapeType="1"/>
          </p:cNvSpPr>
          <p:nvPr/>
        </p:nvSpPr>
        <p:spPr bwMode="auto">
          <a:xfrm>
            <a:off x="3014728" y="4549933"/>
            <a:ext cx="139911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1" name="Line 63"/>
          <p:cNvSpPr>
            <a:spLocks noChangeShapeType="1"/>
          </p:cNvSpPr>
          <p:nvPr/>
        </p:nvSpPr>
        <p:spPr bwMode="auto">
          <a:xfrm>
            <a:off x="3131146" y="3775233"/>
            <a:ext cx="256116"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2" name="Line 64"/>
          <p:cNvSpPr>
            <a:spLocks noChangeShapeType="1"/>
          </p:cNvSpPr>
          <p:nvPr/>
        </p:nvSpPr>
        <p:spPr bwMode="auto">
          <a:xfrm flipV="1">
            <a:off x="3243329" y="5168001"/>
            <a:ext cx="80433" cy="154516"/>
          </a:xfrm>
          <a:prstGeom prst="line">
            <a:avLst/>
          </a:prstGeom>
          <a:noFill/>
          <a:ln w="15875">
            <a:solidFill>
              <a:srgbClr val="000064"/>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3" name="Line 65"/>
          <p:cNvSpPr>
            <a:spLocks noChangeShapeType="1"/>
          </p:cNvSpPr>
          <p:nvPr/>
        </p:nvSpPr>
        <p:spPr bwMode="auto">
          <a:xfrm>
            <a:off x="3323762" y="5168001"/>
            <a:ext cx="80433" cy="154516"/>
          </a:xfrm>
          <a:prstGeom prst="line">
            <a:avLst/>
          </a:prstGeom>
          <a:noFill/>
          <a:ln w="15875">
            <a:solidFill>
              <a:srgbClr val="000064"/>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4" name="Line 66"/>
          <p:cNvSpPr>
            <a:spLocks noChangeShapeType="1"/>
          </p:cNvSpPr>
          <p:nvPr/>
        </p:nvSpPr>
        <p:spPr bwMode="auto">
          <a:xfrm flipH="1">
            <a:off x="3323762" y="5322517"/>
            <a:ext cx="80433" cy="158751"/>
          </a:xfrm>
          <a:prstGeom prst="line">
            <a:avLst/>
          </a:prstGeom>
          <a:noFill/>
          <a:ln w="15875">
            <a:solidFill>
              <a:srgbClr val="000064"/>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5" name="Line 67"/>
          <p:cNvSpPr>
            <a:spLocks noChangeShapeType="1"/>
          </p:cNvSpPr>
          <p:nvPr/>
        </p:nvSpPr>
        <p:spPr bwMode="auto">
          <a:xfrm flipH="1" flipV="1">
            <a:off x="3243329" y="5322517"/>
            <a:ext cx="80433" cy="158751"/>
          </a:xfrm>
          <a:prstGeom prst="line">
            <a:avLst/>
          </a:prstGeom>
          <a:noFill/>
          <a:ln w="15875">
            <a:solidFill>
              <a:srgbClr val="000064"/>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76" name="Rectangle 68"/>
          <p:cNvSpPr>
            <a:spLocks noChangeArrowheads="1"/>
          </p:cNvSpPr>
          <p:nvPr/>
        </p:nvSpPr>
        <p:spPr bwMode="auto">
          <a:xfrm>
            <a:off x="214222" y="5226062"/>
            <a:ext cx="2686633"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400" dirty="0">
                <a:solidFill>
                  <a:srgbClr val="800000"/>
                </a:solidFill>
                <a:latin typeface="Candara" pitchFamily="34" charset="0"/>
              </a:rPr>
              <a:t>Combined: </a:t>
            </a:r>
            <a:r>
              <a:rPr lang="en-US" altLang="en-US" sz="2400" i="1" dirty="0">
                <a:solidFill>
                  <a:srgbClr val="800000"/>
                </a:solidFill>
                <a:latin typeface="Candara" pitchFamily="34" charset="0"/>
              </a:rPr>
              <a:t>P</a:t>
            </a:r>
            <a:r>
              <a:rPr lang="en-US" altLang="en-US" sz="2400" dirty="0">
                <a:solidFill>
                  <a:srgbClr val="800000"/>
                </a:solidFill>
                <a:latin typeface="Candara" pitchFamily="34" charset="0"/>
              </a:rPr>
              <a:t>=0.0003</a:t>
            </a:r>
          </a:p>
          <a:p>
            <a:pPr eaLnBrk="1" hangingPunct="1"/>
            <a:r>
              <a:rPr lang="en-US" altLang="en-US" sz="2400" dirty="0">
                <a:solidFill>
                  <a:srgbClr val="FF0000"/>
                </a:solidFill>
                <a:latin typeface="Candara" pitchFamily="34" charset="0"/>
              </a:rPr>
              <a:t>OR 1.35 (1.15-1.57)</a:t>
            </a:r>
          </a:p>
          <a:p>
            <a:pPr eaLnBrk="1" hangingPunct="1"/>
            <a:endParaRPr lang="en-US" altLang="en-US" sz="2400" dirty="0">
              <a:solidFill>
                <a:srgbClr val="FF0000"/>
              </a:solidFill>
              <a:latin typeface="Candara" pitchFamily="34" charset="0"/>
            </a:endParaRPr>
          </a:p>
          <a:p>
            <a:pPr eaLnBrk="1" hangingPunct="1"/>
            <a:endParaRPr lang="en-US" altLang="en-US" sz="2400" dirty="0">
              <a:solidFill>
                <a:srgbClr val="FF0000"/>
              </a:solidFill>
              <a:latin typeface="Candara" pitchFamily="34" charset="0"/>
            </a:endParaRPr>
          </a:p>
          <a:p>
            <a:pPr eaLnBrk="1" hangingPunct="1"/>
            <a:endParaRPr lang="en-US" altLang="en-US" sz="2400" dirty="0">
              <a:solidFill>
                <a:srgbClr val="800000"/>
              </a:solidFill>
              <a:latin typeface="Candara" pitchFamily="34" charset="0"/>
            </a:endParaRPr>
          </a:p>
        </p:txBody>
      </p:sp>
      <p:sp>
        <p:nvSpPr>
          <p:cNvPr id="77" name="Rectangle 69"/>
          <p:cNvSpPr>
            <a:spLocks noChangeArrowheads="1"/>
          </p:cNvSpPr>
          <p:nvPr/>
        </p:nvSpPr>
        <p:spPr bwMode="auto">
          <a:xfrm>
            <a:off x="256712" y="3212201"/>
            <a:ext cx="899285"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latin typeface="Trebuchet MS" panose="020B0603020202020204" pitchFamily="34" charset="0"/>
              </a:rPr>
              <a:t>METSIM</a:t>
            </a:r>
          </a:p>
        </p:txBody>
      </p:sp>
      <p:sp>
        <p:nvSpPr>
          <p:cNvPr id="78" name="Rectangle 70"/>
          <p:cNvSpPr>
            <a:spLocks noChangeArrowheads="1"/>
          </p:cNvSpPr>
          <p:nvPr/>
        </p:nvSpPr>
        <p:spPr bwMode="auto">
          <a:xfrm>
            <a:off x="290580" y="4767950"/>
            <a:ext cx="2045432"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latin typeface="Trebuchet MS" panose="020B0603020202020204" pitchFamily="34" charset="0"/>
              </a:rPr>
              <a:t>Critical Ischemia</a:t>
            </a:r>
          </a:p>
        </p:txBody>
      </p:sp>
      <p:sp>
        <p:nvSpPr>
          <p:cNvPr id="79" name="Rectangle 71"/>
          <p:cNvSpPr>
            <a:spLocks noChangeArrowheads="1"/>
          </p:cNvSpPr>
          <p:nvPr/>
        </p:nvSpPr>
        <p:spPr bwMode="auto">
          <a:xfrm>
            <a:off x="267295" y="4025001"/>
            <a:ext cx="1062567"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fontAlgn="b" hangingPunct="1"/>
            <a:r>
              <a:rPr lang="en-US" altLang="en-US" sz="2133">
                <a:latin typeface="Trebuchet MS" panose="020B0603020202020204" pitchFamily="34" charset="0"/>
              </a:rPr>
              <a:t>Nordil</a:t>
            </a:r>
          </a:p>
        </p:txBody>
      </p:sp>
      <p:sp>
        <p:nvSpPr>
          <p:cNvPr id="80" name="Rectangle 72"/>
          <p:cNvSpPr>
            <a:spLocks noChangeArrowheads="1"/>
          </p:cNvSpPr>
          <p:nvPr/>
        </p:nvSpPr>
        <p:spPr bwMode="auto">
          <a:xfrm>
            <a:off x="296929" y="1874468"/>
            <a:ext cx="676467"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Study</a:t>
            </a:r>
            <a:endParaRPr lang="en-US" altLang="en-US" sz="2133">
              <a:latin typeface="Trebuchet MS" panose="020B0603020202020204" pitchFamily="34" charset="0"/>
            </a:endParaRPr>
          </a:p>
        </p:txBody>
      </p:sp>
      <p:sp>
        <p:nvSpPr>
          <p:cNvPr id="81" name="Rectangle 73"/>
          <p:cNvSpPr>
            <a:spLocks noChangeArrowheads="1"/>
          </p:cNvSpPr>
          <p:nvPr/>
        </p:nvSpPr>
        <p:spPr bwMode="auto">
          <a:xfrm>
            <a:off x="256713" y="2435384"/>
            <a:ext cx="783869"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latin typeface="Trebuchet MS" panose="020B0603020202020204" pitchFamily="34" charset="0"/>
              </a:rPr>
              <a:t>Botnia</a:t>
            </a:r>
          </a:p>
        </p:txBody>
      </p:sp>
      <p:sp>
        <p:nvSpPr>
          <p:cNvPr id="82" name="Rectangle 74"/>
          <p:cNvSpPr>
            <a:spLocks noChangeArrowheads="1"/>
          </p:cNvSpPr>
          <p:nvPr/>
        </p:nvSpPr>
        <p:spPr bwMode="auto">
          <a:xfrm>
            <a:off x="256713" y="2812150"/>
            <a:ext cx="498534"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latin typeface="Trebuchet MS" panose="020B0603020202020204" pitchFamily="34" charset="0"/>
              </a:rPr>
              <a:t>MPP</a:t>
            </a:r>
          </a:p>
        </p:txBody>
      </p:sp>
      <p:sp>
        <p:nvSpPr>
          <p:cNvPr id="83" name="Rectangle 75"/>
          <p:cNvSpPr>
            <a:spLocks noChangeArrowheads="1"/>
          </p:cNvSpPr>
          <p:nvPr/>
        </p:nvSpPr>
        <p:spPr bwMode="auto">
          <a:xfrm>
            <a:off x="290579" y="4399650"/>
            <a:ext cx="702733"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fontAlgn="b" hangingPunct="1"/>
            <a:r>
              <a:rPr lang="en-US" altLang="en-US" sz="2133">
                <a:latin typeface="Trebuchet MS" panose="020B0603020202020204" pitchFamily="34" charset="0"/>
              </a:rPr>
              <a:t>PPP</a:t>
            </a:r>
          </a:p>
        </p:txBody>
      </p:sp>
      <p:sp>
        <p:nvSpPr>
          <p:cNvPr id="84" name="Rectangle 76"/>
          <p:cNvSpPr>
            <a:spLocks noChangeArrowheads="1"/>
          </p:cNvSpPr>
          <p:nvPr/>
        </p:nvSpPr>
        <p:spPr bwMode="auto">
          <a:xfrm>
            <a:off x="282112" y="3627068"/>
            <a:ext cx="327013"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fontAlgn="b" hangingPunct="1"/>
            <a:r>
              <a:rPr lang="en-US" altLang="en-US" sz="2133">
                <a:latin typeface="Trebuchet MS" panose="020B0603020202020204" pitchFamily="34" charset="0"/>
              </a:rPr>
              <a:t>DR</a:t>
            </a:r>
          </a:p>
        </p:txBody>
      </p:sp>
      <p:sp>
        <p:nvSpPr>
          <p:cNvPr id="85" name="Freeform 77"/>
          <p:cNvSpPr>
            <a:spLocks/>
          </p:cNvSpPr>
          <p:nvPr/>
        </p:nvSpPr>
        <p:spPr bwMode="auto">
          <a:xfrm>
            <a:off x="3311061" y="3368833"/>
            <a:ext cx="33867" cy="40216"/>
          </a:xfrm>
          <a:custGeom>
            <a:avLst/>
            <a:gdLst>
              <a:gd name="T0" fmla="*/ 2147483647 w 24"/>
              <a:gd name="T1" fmla="*/ 0 h 23"/>
              <a:gd name="T2" fmla="*/ 0 w 24"/>
              <a:gd name="T3" fmla="*/ 2147483647 h 23"/>
              <a:gd name="T4" fmla="*/ 2147483647 w 24"/>
              <a:gd name="T5" fmla="*/ 2147483647 h 23"/>
              <a:gd name="T6" fmla="*/ 2147483647 w 24"/>
              <a:gd name="T7" fmla="*/ 2147483647 h 23"/>
              <a:gd name="T8" fmla="*/ 2147483647 w 2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12" y="0"/>
                </a:moveTo>
                <a:lnTo>
                  <a:pt x="0" y="12"/>
                </a:lnTo>
                <a:lnTo>
                  <a:pt x="12" y="23"/>
                </a:lnTo>
                <a:lnTo>
                  <a:pt x="24" y="12"/>
                </a:lnTo>
                <a:lnTo>
                  <a:pt x="12"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86" name="Freeform 78"/>
          <p:cNvSpPr>
            <a:spLocks/>
          </p:cNvSpPr>
          <p:nvPr/>
        </p:nvSpPr>
        <p:spPr bwMode="auto">
          <a:xfrm>
            <a:off x="3429595" y="4916116"/>
            <a:ext cx="33867" cy="42333"/>
          </a:xfrm>
          <a:custGeom>
            <a:avLst/>
            <a:gdLst>
              <a:gd name="T0" fmla="*/ 2147483647 w 23"/>
              <a:gd name="T1" fmla="*/ 0 h 24"/>
              <a:gd name="T2" fmla="*/ 0 w 23"/>
              <a:gd name="T3" fmla="*/ 2147483647 h 24"/>
              <a:gd name="T4" fmla="*/ 2147483647 w 23"/>
              <a:gd name="T5" fmla="*/ 2147483647 h 24"/>
              <a:gd name="T6" fmla="*/ 2147483647 w 23"/>
              <a:gd name="T7" fmla="*/ 2147483647 h 24"/>
              <a:gd name="T8" fmla="*/ 2147483647 w 23"/>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1" y="0"/>
                </a:moveTo>
                <a:lnTo>
                  <a:pt x="0" y="12"/>
                </a:lnTo>
                <a:lnTo>
                  <a:pt x="11" y="24"/>
                </a:lnTo>
                <a:lnTo>
                  <a:pt x="23" y="12"/>
                </a:lnTo>
                <a:lnTo>
                  <a:pt x="11"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87" name="Freeform 79"/>
          <p:cNvSpPr>
            <a:spLocks/>
          </p:cNvSpPr>
          <p:nvPr/>
        </p:nvSpPr>
        <p:spPr bwMode="auto">
          <a:xfrm>
            <a:off x="3962995" y="4143534"/>
            <a:ext cx="33867" cy="44449"/>
          </a:xfrm>
          <a:custGeom>
            <a:avLst/>
            <a:gdLst>
              <a:gd name="T0" fmla="*/ 2147483647 w 24"/>
              <a:gd name="T1" fmla="*/ 0 h 24"/>
              <a:gd name="T2" fmla="*/ 0 w 24"/>
              <a:gd name="T3" fmla="*/ 2147483647 h 24"/>
              <a:gd name="T4" fmla="*/ 2147483647 w 24"/>
              <a:gd name="T5" fmla="*/ 2147483647 h 24"/>
              <a:gd name="T6" fmla="*/ 2147483647 w 24"/>
              <a:gd name="T7" fmla="*/ 2147483647 h 24"/>
              <a:gd name="T8" fmla="*/ 2147483647 w 24"/>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4">
                <a:moveTo>
                  <a:pt x="12" y="0"/>
                </a:moveTo>
                <a:lnTo>
                  <a:pt x="0" y="12"/>
                </a:lnTo>
                <a:lnTo>
                  <a:pt x="12" y="24"/>
                </a:lnTo>
                <a:lnTo>
                  <a:pt x="24" y="12"/>
                </a:lnTo>
                <a:lnTo>
                  <a:pt x="12"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88" name="Freeform 80"/>
          <p:cNvSpPr>
            <a:spLocks/>
          </p:cNvSpPr>
          <p:nvPr/>
        </p:nvSpPr>
        <p:spPr bwMode="auto">
          <a:xfrm>
            <a:off x="3277195" y="2594133"/>
            <a:ext cx="33867" cy="40216"/>
          </a:xfrm>
          <a:custGeom>
            <a:avLst/>
            <a:gdLst>
              <a:gd name="T0" fmla="*/ 2147483647 w 23"/>
              <a:gd name="T1" fmla="*/ 0 h 23"/>
              <a:gd name="T2" fmla="*/ 0 w 23"/>
              <a:gd name="T3" fmla="*/ 2147483647 h 23"/>
              <a:gd name="T4" fmla="*/ 2147483647 w 23"/>
              <a:gd name="T5" fmla="*/ 2147483647 h 23"/>
              <a:gd name="T6" fmla="*/ 2147483647 w 23"/>
              <a:gd name="T7" fmla="*/ 2147483647 h 23"/>
              <a:gd name="T8" fmla="*/ 2147483647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2" y="0"/>
                </a:moveTo>
                <a:lnTo>
                  <a:pt x="0" y="11"/>
                </a:lnTo>
                <a:lnTo>
                  <a:pt x="12" y="23"/>
                </a:lnTo>
                <a:lnTo>
                  <a:pt x="23" y="11"/>
                </a:lnTo>
                <a:lnTo>
                  <a:pt x="12"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89" name="Freeform 81"/>
          <p:cNvSpPr>
            <a:spLocks/>
          </p:cNvSpPr>
          <p:nvPr/>
        </p:nvSpPr>
        <p:spPr bwMode="auto">
          <a:xfrm>
            <a:off x="3374562" y="2983601"/>
            <a:ext cx="38100" cy="38100"/>
          </a:xfrm>
          <a:custGeom>
            <a:avLst/>
            <a:gdLst>
              <a:gd name="T0" fmla="*/ 2147483647 w 24"/>
              <a:gd name="T1" fmla="*/ 0 h 23"/>
              <a:gd name="T2" fmla="*/ 0 w 24"/>
              <a:gd name="T3" fmla="*/ 2147483647 h 23"/>
              <a:gd name="T4" fmla="*/ 2147483647 w 24"/>
              <a:gd name="T5" fmla="*/ 2147483647 h 23"/>
              <a:gd name="T6" fmla="*/ 2147483647 w 24"/>
              <a:gd name="T7" fmla="*/ 2147483647 h 23"/>
              <a:gd name="T8" fmla="*/ 2147483647 w 2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12" y="0"/>
                </a:moveTo>
                <a:lnTo>
                  <a:pt x="0" y="12"/>
                </a:lnTo>
                <a:lnTo>
                  <a:pt x="12" y="23"/>
                </a:lnTo>
                <a:lnTo>
                  <a:pt x="24" y="12"/>
                </a:lnTo>
                <a:lnTo>
                  <a:pt x="12"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90" name="Freeform 82"/>
          <p:cNvSpPr>
            <a:spLocks/>
          </p:cNvSpPr>
          <p:nvPr/>
        </p:nvSpPr>
        <p:spPr bwMode="auto">
          <a:xfrm>
            <a:off x="3694179" y="4528767"/>
            <a:ext cx="33867" cy="42333"/>
          </a:xfrm>
          <a:custGeom>
            <a:avLst/>
            <a:gdLst>
              <a:gd name="T0" fmla="*/ 2147483647 w 23"/>
              <a:gd name="T1" fmla="*/ 0 h 24"/>
              <a:gd name="T2" fmla="*/ 0 w 23"/>
              <a:gd name="T3" fmla="*/ 2147483647 h 24"/>
              <a:gd name="T4" fmla="*/ 2147483647 w 23"/>
              <a:gd name="T5" fmla="*/ 2147483647 h 24"/>
              <a:gd name="T6" fmla="*/ 2147483647 w 23"/>
              <a:gd name="T7" fmla="*/ 2147483647 h 24"/>
              <a:gd name="T8" fmla="*/ 2147483647 w 23"/>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1" y="0"/>
                </a:moveTo>
                <a:lnTo>
                  <a:pt x="0" y="12"/>
                </a:lnTo>
                <a:lnTo>
                  <a:pt x="11" y="24"/>
                </a:lnTo>
                <a:lnTo>
                  <a:pt x="23" y="12"/>
                </a:lnTo>
                <a:lnTo>
                  <a:pt x="11"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91" name="Freeform 83"/>
          <p:cNvSpPr>
            <a:spLocks/>
          </p:cNvSpPr>
          <p:nvPr/>
        </p:nvSpPr>
        <p:spPr bwMode="auto">
          <a:xfrm>
            <a:off x="3243328" y="3758301"/>
            <a:ext cx="33867" cy="38100"/>
          </a:xfrm>
          <a:custGeom>
            <a:avLst/>
            <a:gdLst>
              <a:gd name="T0" fmla="*/ 2147483647 w 24"/>
              <a:gd name="T1" fmla="*/ 0 h 23"/>
              <a:gd name="T2" fmla="*/ 0 w 24"/>
              <a:gd name="T3" fmla="*/ 2147483647 h 23"/>
              <a:gd name="T4" fmla="*/ 2147483647 w 24"/>
              <a:gd name="T5" fmla="*/ 2147483647 h 23"/>
              <a:gd name="T6" fmla="*/ 2147483647 w 24"/>
              <a:gd name="T7" fmla="*/ 2147483647 h 23"/>
              <a:gd name="T8" fmla="*/ 2147483647 w 2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12" y="0"/>
                </a:moveTo>
                <a:lnTo>
                  <a:pt x="0" y="12"/>
                </a:lnTo>
                <a:lnTo>
                  <a:pt x="12" y="23"/>
                </a:lnTo>
                <a:lnTo>
                  <a:pt x="24" y="12"/>
                </a:lnTo>
                <a:lnTo>
                  <a:pt x="12" y="0"/>
                </a:lnTo>
                <a:close/>
              </a:path>
            </a:pathLst>
          </a:custGeom>
          <a:solidFill>
            <a:srgbClr val="000000"/>
          </a:solidFill>
          <a:ln w="15875">
            <a:solidFill>
              <a:srgbClr val="000000"/>
            </a:solidFill>
            <a:prstDash val="solid"/>
            <a:round/>
            <a:headEnd/>
            <a:tailEnd/>
          </a:ln>
        </p:spPr>
        <p:txBody>
          <a:bodyPr/>
          <a:lstStyle/>
          <a:p>
            <a:endParaRPr lang="en-US" sz="2400">
              <a:latin typeface="Trebuchet MS" panose="020B0603020202020204" pitchFamily="34" charset="0"/>
            </a:endParaRPr>
          </a:p>
        </p:txBody>
      </p:sp>
      <p:sp>
        <p:nvSpPr>
          <p:cNvPr id="92" name="Line 84"/>
          <p:cNvSpPr>
            <a:spLocks noChangeShapeType="1"/>
          </p:cNvSpPr>
          <p:nvPr/>
        </p:nvSpPr>
        <p:spPr bwMode="auto">
          <a:xfrm>
            <a:off x="252479" y="6097216"/>
            <a:ext cx="5651500" cy="2751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93" name="Rectangle 85"/>
          <p:cNvSpPr>
            <a:spLocks noChangeArrowheads="1"/>
          </p:cNvSpPr>
          <p:nvPr/>
        </p:nvSpPr>
        <p:spPr bwMode="auto">
          <a:xfrm>
            <a:off x="2324695" y="6139550"/>
            <a:ext cx="81754"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 </a:t>
            </a:r>
            <a:endParaRPr lang="en-US" altLang="en-US" sz="2133">
              <a:latin typeface="Trebuchet MS" panose="020B0603020202020204" pitchFamily="34" charset="0"/>
            </a:endParaRPr>
          </a:p>
        </p:txBody>
      </p:sp>
      <p:sp>
        <p:nvSpPr>
          <p:cNvPr id="94" name="Rectangle 86"/>
          <p:cNvSpPr>
            <a:spLocks noChangeArrowheads="1"/>
          </p:cNvSpPr>
          <p:nvPr/>
        </p:nvSpPr>
        <p:spPr bwMode="auto">
          <a:xfrm>
            <a:off x="3954528" y="6139550"/>
            <a:ext cx="81754"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 </a:t>
            </a:r>
            <a:endParaRPr lang="en-US" altLang="en-US" sz="2133">
              <a:latin typeface="Trebuchet MS" panose="020B0603020202020204" pitchFamily="34" charset="0"/>
            </a:endParaRPr>
          </a:p>
        </p:txBody>
      </p:sp>
      <p:sp>
        <p:nvSpPr>
          <p:cNvPr id="95" name="Line 87"/>
          <p:cNvSpPr>
            <a:spLocks noChangeShapeType="1"/>
          </p:cNvSpPr>
          <p:nvPr/>
        </p:nvSpPr>
        <p:spPr bwMode="auto">
          <a:xfrm>
            <a:off x="3171361" y="6097216"/>
            <a:ext cx="0" cy="8466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96" name="Rectangle 88"/>
          <p:cNvSpPr>
            <a:spLocks noChangeArrowheads="1"/>
          </p:cNvSpPr>
          <p:nvPr/>
        </p:nvSpPr>
        <p:spPr bwMode="auto">
          <a:xfrm>
            <a:off x="3126912" y="6222101"/>
            <a:ext cx="142668"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0</a:t>
            </a:r>
            <a:endParaRPr lang="en-US" altLang="en-US" sz="2133">
              <a:latin typeface="Trebuchet MS" panose="020B0603020202020204" pitchFamily="34" charset="0"/>
            </a:endParaRPr>
          </a:p>
        </p:txBody>
      </p:sp>
      <p:sp>
        <p:nvSpPr>
          <p:cNvPr id="97" name="Line 89"/>
          <p:cNvSpPr>
            <a:spLocks noChangeShapeType="1"/>
          </p:cNvSpPr>
          <p:nvPr/>
        </p:nvSpPr>
        <p:spPr bwMode="auto">
          <a:xfrm>
            <a:off x="1541528" y="6097216"/>
            <a:ext cx="0" cy="8466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98" name="Rectangle 90"/>
          <p:cNvSpPr>
            <a:spLocks noChangeArrowheads="1"/>
          </p:cNvSpPr>
          <p:nvPr/>
        </p:nvSpPr>
        <p:spPr bwMode="auto">
          <a:xfrm>
            <a:off x="1418761" y="6222101"/>
            <a:ext cx="629981"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-3.19</a:t>
            </a:r>
            <a:endParaRPr lang="en-US" altLang="en-US" sz="2133">
              <a:latin typeface="Trebuchet MS" panose="020B0603020202020204" pitchFamily="34" charset="0"/>
            </a:endParaRPr>
          </a:p>
        </p:txBody>
      </p:sp>
      <p:sp>
        <p:nvSpPr>
          <p:cNvPr id="99" name="Line 91"/>
          <p:cNvSpPr>
            <a:spLocks noChangeShapeType="1"/>
          </p:cNvSpPr>
          <p:nvPr/>
        </p:nvSpPr>
        <p:spPr bwMode="auto">
          <a:xfrm>
            <a:off x="3171361" y="6097216"/>
            <a:ext cx="0" cy="8466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00" name="Rectangle 92"/>
          <p:cNvSpPr>
            <a:spLocks noChangeArrowheads="1"/>
          </p:cNvSpPr>
          <p:nvPr/>
        </p:nvSpPr>
        <p:spPr bwMode="auto">
          <a:xfrm>
            <a:off x="3126912" y="6222101"/>
            <a:ext cx="142668"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0</a:t>
            </a:r>
            <a:endParaRPr lang="en-US" altLang="en-US" sz="2133">
              <a:latin typeface="Trebuchet MS" panose="020B0603020202020204" pitchFamily="34" charset="0"/>
            </a:endParaRPr>
          </a:p>
        </p:txBody>
      </p:sp>
      <p:sp>
        <p:nvSpPr>
          <p:cNvPr id="101" name="Line 93"/>
          <p:cNvSpPr>
            <a:spLocks noChangeShapeType="1"/>
          </p:cNvSpPr>
          <p:nvPr/>
        </p:nvSpPr>
        <p:spPr bwMode="auto">
          <a:xfrm>
            <a:off x="4801195" y="6097216"/>
            <a:ext cx="0" cy="8466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02" name="Rectangle 94"/>
          <p:cNvSpPr>
            <a:spLocks noChangeArrowheads="1"/>
          </p:cNvSpPr>
          <p:nvPr/>
        </p:nvSpPr>
        <p:spPr bwMode="auto">
          <a:xfrm>
            <a:off x="4689013" y="6222101"/>
            <a:ext cx="528991" cy="328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solidFill>
                  <a:srgbClr val="000000"/>
                </a:solidFill>
                <a:latin typeface="Trebuchet MS" panose="020B0603020202020204" pitchFamily="34" charset="0"/>
              </a:rPr>
              <a:t>3.19</a:t>
            </a:r>
            <a:endParaRPr lang="en-US" altLang="en-US" sz="2133">
              <a:latin typeface="Trebuchet MS" panose="020B0603020202020204" pitchFamily="34" charset="0"/>
            </a:endParaRPr>
          </a:p>
        </p:txBody>
      </p:sp>
      <p:sp>
        <p:nvSpPr>
          <p:cNvPr id="103" name="Line 95"/>
          <p:cNvSpPr>
            <a:spLocks noChangeShapeType="1"/>
          </p:cNvSpPr>
          <p:nvPr/>
        </p:nvSpPr>
        <p:spPr bwMode="auto">
          <a:xfrm>
            <a:off x="3171361" y="6097216"/>
            <a:ext cx="0" cy="8466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2400">
              <a:latin typeface="Trebuchet MS" panose="020B0603020202020204" pitchFamily="34" charset="0"/>
            </a:endParaRPr>
          </a:p>
        </p:txBody>
      </p:sp>
      <p:sp>
        <p:nvSpPr>
          <p:cNvPr id="104" name="Rectangle 98"/>
          <p:cNvSpPr>
            <a:spLocks noChangeArrowheads="1"/>
          </p:cNvSpPr>
          <p:nvPr/>
        </p:nvSpPr>
        <p:spPr bwMode="auto">
          <a:xfrm>
            <a:off x="3982046" y="2380349"/>
            <a:ext cx="1990930" cy="65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133">
                <a:latin typeface="Trebuchet MS" panose="020B0603020202020204" pitchFamily="34" charset="0"/>
              </a:rPr>
              <a:t>N</a:t>
            </a:r>
            <a:r>
              <a:rPr lang="en-US" altLang="en-US" sz="2133" baseline="-25000">
                <a:latin typeface="Trebuchet MS" panose="020B0603020202020204" pitchFamily="34" charset="0"/>
              </a:rPr>
              <a:t>no stroke</a:t>
            </a:r>
            <a:r>
              <a:rPr lang="en-US" altLang="en-US" sz="2133">
                <a:latin typeface="Trebuchet MS" panose="020B0603020202020204" pitchFamily="34" charset="0"/>
              </a:rPr>
              <a:t> = 8,782 </a:t>
            </a:r>
          </a:p>
          <a:p>
            <a:pPr eaLnBrk="1" hangingPunct="1"/>
            <a:r>
              <a:rPr lang="en-US" altLang="en-US" sz="2133">
                <a:latin typeface="Trebuchet MS" panose="020B0603020202020204" pitchFamily="34" charset="0"/>
              </a:rPr>
              <a:t>N</a:t>
            </a:r>
            <a:r>
              <a:rPr lang="en-US" altLang="en-US" sz="2133" baseline="-25000">
                <a:latin typeface="Trebuchet MS" panose="020B0603020202020204" pitchFamily="34" charset="0"/>
              </a:rPr>
              <a:t>with stroke</a:t>
            </a:r>
            <a:r>
              <a:rPr lang="en-US" altLang="en-US" sz="2133">
                <a:latin typeface="Trebuchet MS" panose="020B0603020202020204" pitchFamily="34" charset="0"/>
              </a:rPr>
              <a:t>= 842 </a:t>
            </a:r>
          </a:p>
        </p:txBody>
      </p:sp>
      <p:sp>
        <p:nvSpPr>
          <p:cNvPr id="105" name="Line 99"/>
          <p:cNvSpPr>
            <a:spLocks noChangeShapeType="1"/>
          </p:cNvSpPr>
          <p:nvPr/>
        </p:nvSpPr>
        <p:spPr bwMode="auto">
          <a:xfrm flipV="1">
            <a:off x="3829584" y="5351250"/>
            <a:ext cx="838199" cy="16933"/>
          </a:xfrm>
          <a:prstGeom prst="line">
            <a:avLst/>
          </a:prstGeom>
          <a:noFill/>
          <a:ln w="127000">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2400">
              <a:latin typeface="Trebuchet MS" panose="020B0603020202020204" pitchFamily="34" charset="0"/>
            </a:endParaRPr>
          </a:p>
        </p:txBody>
      </p:sp>
      <p:sp>
        <p:nvSpPr>
          <p:cNvPr id="107" name="AutoShape 102"/>
          <p:cNvSpPr>
            <a:spLocks noChangeArrowheads="1"/>
          </p:cNvSpPr>
          <p:nvPr/>
        </p:nvSpPr>
        <p:spPr bwMode="auto">
          <a:xfrm>
            <a:off x="3234862" y="5184934"/>
            <a:ext cx="192617" cy="273049"/>
          </a:xfrm>
          <a:prstGeom prst="diamond">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latin typeface="Trebuchet MS" panose="020B0603020202020204" pitchFamily="34" charset="0"/>
            </a:endParaRPr>
          </a:p>
        </p:txBody>
      </p:sp>
      <p:sp>
        <p:nvSpPr>
          <p:cNvPr id="3" name="Text Box 101">
            <a:extLst>
              <a:ext uri="{FF2B5EF4-FFF2-40B4-BE49-F238E27FC236}">
                <a16:creationId xmlns:a16="http://schemas.microsoft.com/office/drawing/2014/main" id="{9501AFD8-79FE-7A61-E92A-D6F063063E16}"/>
              </a:ext>
            </a:extLst>
          </p:cNvPr>
          <p:cNvSpPr txBox="1">
            <a:spLocks noChangeArrowheads="1"/>
          </p:cNvSpPr>
          <p:nvPr/>
        </p:nvSpPr>
        <p:spPr bwMode="auto">
          <a:xfrm>
            <a:off x="4345834" y="5048935"/>
            <a:ext cx="2322236"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dirty="0">
                <a:solidFill>
                  <a:srgbClr val="FF0000"/>
                </a:solidFill>
                <a:latin typeface="Candara" panose="020E0502030303020204" pitchFamily="34" charset="0"/>
              </a:rPr>
              <a:t>GIPR variant is associated with increased risk of stroke in patients with T2D</a:t>
            </a:r>
          </a:p>
          <a:p>
            <a:pPr algn="ctr" eaLnBrk="1" hangingPunct="1"/>
            <a:endParaRPr lang="en-US" altLang="en-SE" sz="1600" dirty="0">
              <a:solidFill>
                <a:srgbClr val="FF0000"/>
              </a:solidFill>
              <a:latin typeface="Candara" panose="020E0502030303020204" pitchFamily="34" charset="0"/>
            </a:endParaRPr>
          </a:p>
        </p:txBody>
      </p:sp>
    </p:spTree>
    <p:extLst>
      <p:ext uri="{BB962C8B-B14F-4D97-AF65-F5344CB8AC3E}">
        <p14:creationId xmlns:p14="http://schemas.microsoft.com/office/powerpoint/2010/main" val="151692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97009" y="260649"/>
            <a:ext cx="10632017" cy="895351"/>
          </a:xfrm>
        </p:spPr>
        <p:txBody>
          <a:bodyPr>
            <a:normAutofit/>
          </a:bodyPr>
          <a:lstStyle/>
          <a:p>
            <a:pPr marL="0" indent="0" algn="ctr">
              <a:buNone/>
              <a:defRPr/>
            </a:pPr>
            <a:r>
              <a:rPr lang="en-US" b="1" i="1" dirty="0">
                <a:latin typeface="Arial" panose="020B0604020202020204" pitchFamily="34" charset="0"/>
                <a:cs typeface="Arial" panose="020B0604020202020204" pitchFamily="34" charset="0"/>
              </a:rPr>
              <a:t>GIP</a:t>
            </a:r>
            <a:r>
              <a:rPr lang="en-US" b="1" dirty="0">
                <a:latin typeface="Arial" panose="020B0604020202020204" pitchFamily="34" charset="0"/>
                <a:cs typeface="Arial" panose="020B0604020202020204" pitchFamily="34" charset="0"/>
              </a:rPr>
              <a:t> variant increases risk for CAD</a:t>
            </a:r>
            <a:endParaRPr lang="en-US" dirty="0">
              <a:latin typeface="Arial" panose="020B0604020202020204" pitchFamily="34" charset="0"/>
              <a:cs typeface="Arial" panose="020B0604020202020204" pitchFamily="34" charset="0"/>
            </a:endParaRP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l="9392" t="18512" r="7927" b="69682"/>
          <a:stretch>
            <a:fillRect/>
          </a:stretch>
        </p:blipFill>
        <p:spPr bwMode="auto">
          <a:xfrm>
            <a:off x="22424" y="1472587"/>
            <a:ext cx="7969051" cy="853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3"/>
          <p:cNvPicPr>
            <a:picLocks noChangeAspect="1" noChangeArrowheads="1"/>
          </p:cNvPicPr>
          <p:nvPr/>
        </p:nvPicPr>
        <p:blipFill>
          <a:blip r:embed="rId4">
            <a:extLst>
              <a:ext uri="{28A0092B-C50C-407E-A947-70E740481C1C}">
                <a14:useLocalDpi xmlns:a14="http://schemas.microsoft.com/office/drawing/2010/main" val="0"/>
              </a:ext>
            </a:extLst>
          </a:blip>
          <a:srcRect l="9961" t="21658" r="8089" b="24219"/>
          <a:stretch>
            <a:fillRect/>
          </a:stretch>
        </p:blipFill>
        <p:spPr bwMode="auto">
          <a:xfrm>
            <a:off x="143339" y="2930213"/>
            <a:ext cx="7968456" cy="3947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5"/>
          <p:cNvPicPr>
            <a:picLocks noChangeAspect="1" noChangeArrowheads="1"/>
          </p:cNvPicPr>
          <p:nvPr/>
        </p:nvPicPr>
        <p:blipFill>
          <a:blip r:embed="rId5">
            <a:extLst>
              <a:ext uri="{28A0092B-C50C-407E-A947-70E740481C1C}">
                <a14:useLocalDpi xmlns:a14="http://schemas.microsoft.com/office/drawing/2010/main" val="0"/>
              </a:ext>
            </a:extLst>
          </a:blip>
          <a:srcRect l="9587" t="43098" r="49072" b="19489"/>
          <a:stretch>
            <a:fillRect/>
          </a:stretch>
        </p:blipFill>
        <p:spPr bwMode="auto">
          <a:xfrm>
            <a:off x="334434" y="2171701"/>
            <a:ext cx="5089492" cy="34542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
          <p:cNvSpPr>
            <a:spLocks noChangeArrowheads="1"/>
          </p:cNvSpPr>
          <p:nvPr/>
        </p:nvSpPr>
        <p:spPr bwMode="auto">
          <a:xfrm>
            <a:off x="43558" y="5829267"/>
            <a:ext cx="10945284" cy="480484"/>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eaLnBrk="1" hangingPunct="1"/>
            <a:endParaRPr lang="en-US" altLang="en-US" sz="2400">
              <a:solidFill>
                <a:srgbClr val="001965"/>
              </a:solidFill>
              <a:latin typeface="Trebuchet MS" panose="020B0603020202020204" pitchFamily="34" charset="0"/>
            </a:endParaRPr>
          </a:p>
        </p:txBody>
      </p:sp>
      <p:sp>
        <p:nvSpPr>
          <p:cNvPr id="9" name="Text Box 7"/>
          <p:cNvSpPr txBox="1">
            <a:spLocks noChangeArrowheads="1"/>
          </p:cNvSpPr>
          <p:nvPr/>
        </p:nvSpPr>
        <p:spPr bwMode="auto">
          <a:xfrm>
            <a:off x="7391400" y="2329947"/>
            <a:ext cx="4800600" cy="120032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defTabSz="457200" eaLnBrk="0" fontAlgn="base" hangingPunct="0">
              <a:spcBef>
                <a:spcPct val="0"/>
              </a:spcBef>
              <a:spcAft>
                <a:spcPct val="0"/>
              </a:spcAft>
              <a:defRPr>
                <a:solidFill>
                  <a:schemeClr val="tx1"/>
                </a:solidFill>
                <a:latin typeface="Calibri" pitchFamily="34" charset="0"/>
                <a:cs typeface="Arial" charset="0"/>
              </a:defRPr>
            </a:lvl6pPr>
            <a:lvl7pPr marL="2971800" indent="-228600" defTabSz="457200" eaLnBrk="0" fontAlgn="base" hangingPunct="0">
              <a:spcBef>
                <a:spcPct val="0"/>
              </a:spcBef>
              <a:spcAft>
                <a:spcPct val="0"/>
              </a:spcAft>
              <a:defRPr>
                <a:solidFill>
                  <a:schemeClr val="tx1"/>
                </a:solidFill>
                <a:latin typeface="Calibri" pitchFamily="34" charset="0"/>
                <a:cs typeface="Arial" charset="0"/>
              </a:defRPr>
            </a:lvl7pPr>
            <a:lvl8pPr marL="3429000" indent="-228600" defTabSz="457200" eaLnBrk="0" fontAlgn="base" hangingPunct="0">
              <a:spcBef>
                <a:spcPct val="0"/>
              </a:spcBef>
              <a:spcAft>
                <a:spcPct val="0"/>
              </a:spcAft>
              <a:defRPr>
                <a:solidFill>
                  <a:schemeClr val="tx1"/>
                </a:solidFill>
                <a:latin typeface="Calibri" pitchFamily="34" charset="0"/>
                <a:cs typeface="Arial" charset="0"/>
              </a:defRPr>
            </a:lvl8pPr>
            <a:lvl9pPr marL="3886200" indent="-228600" defTabSz="457200" eaLnBrk="0" fontAlgn="base" hangingPunct="0">
              <a:spcBef>
                <a:spcPct val="0"/>
              </a:spcBef>
              <a:spcAft>
                <a:spcPct val="0"/>
              </a:spcAft>
              <a:defRPr>
                <a:solidFill>
                  <a:schemeClr val="tx1"/>
                </a:solidFill>
                <a:latin typeface="Calibri" pitchFamily="34" charset="0"/>
                <a:cs typeface="Arial" charset="0"/>
              </a:defRPr>
            </a:lvl9pPr>
          </a:lstStyle>
          <a:p>
            <a:pPr algn="ctr" eaLnBrk="1" hangingPunct="1"/>
            <a:r>
              <a:rPr lang="en-US" altLang="en-US" sz="2400" dirty="0">
                <a:solidFill>
                  <a:srgbClr val="FF0000"/>
                </a:solidFill>
                <a:latin typeface="Trebuchet MS" panose="020B0603020202020204" pitchFamily="34" charset="0"/>
              </a:rPr>
              <a:t>GIP variant is associated with coronary artery disease in meta-analyses of 137,633 individuals</a:t>
            </a:r>
          </a:p>
        </p:txBody>
      </p:sp>
      <p:sp>
        <p:nvSpPr>
          <p:cNvPr id="10" name="Line 8"/>
          <p:cNvSpPr>
            <a:spLocks noChangeShapeType="1"/>
          </p:cNvSpPr>
          <p:nvPr/>
        </p:nvSpPr>
        <p:spPr bwMode="auto">
          <a:xfrm>
            <a:off x="4847861" y="2660915"/>
            <a:ext cx="0" cy="1344084"/>
          </a:xfrm>
          <a:prstGeom prst="line">
            <a:avLst/>
          </a:prstGeom>
          <a:noFill/>
          <a:ln w="127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2400">
              <a:solidFill>
                <a:srgbClr val="001965"/>
              </a:solidFill>
              <a:latin typeface="Trebuchet MS" panose="020B0603020202020204" pitchFamily="34" charset="0"/>
            </a:endParaRPr>
          </a:p>
        </p:txBody>
      </p:sp>
      <p:pic>
        <p:nvPicPr>
          <p:cNvPr id="11" name="Picture 9"/>
          <p:cNvPicPr>
            <a:picLocks noChangeAspect="1" noChangeArrowheads="1"/>
          </p:cNvPicPr>
          <p:nvPr/>
        </p:nvPicPr>
        <p:blipFill>
          <a:blip r:embed="rId6">
            <a:extLst>
              <a:ext uri="{28A0092B-C50C-407E-A947-70E740481C1C}">
                <a14:useLocalDpi xmlns:a14="http://schemas.microsoft.com/office/drawing/2010/main" val="0"/>
              </a:ext>
            </a:extLst>
          </a:blip>
          <a:srcRect l="10139" t="44098" r="18994" b="43098"/>
          <a:stretch>
            <a:fillRect/>
          </a:stretch>
        </p:blipFill>
        <p:spPr bwMode="auto">
          <a:xfrm>
            <a:off x="1854897" y="1410634"/>
            <a:ext cx="6240660" cy="915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714344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sv-SE" dirty="0">
                <a:latin typeface="Arial" panose="020B0604020202020204" pitchFamily="34" charset="0"/>
                <a:cs typeface="Arial" panose="020B0604020202020204" pitchFamily="34" charset="0"/>
              </a:rPr>
              <a:t>GIP and </a:t>
            </a:r>
            <a:r>
              <a:rPr lang="sv-SE" dirty="0" err="1">
                <a:latin typeface="Arial" panose="020B0604020202020204" pitchFamily="34" charset="0"/>
                <a:cs typeface="Arial" panose="020B0604020202020204" pitchFamily="34" charset="0"/>
              </a:rPr>
              <a:t>vasculature</a:t>
            </a:r>
            <a:endParaRPr lang="sv-SE"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a:xfrm>
            <a:off x="479425" y="1498955"/>
            <a:ext cx="11233149" cy="452596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rgbClr val="00B0F0"/>
              </a:buClr>
              <a:buFont typeface="Wingdings" panose="05000000000000000000" pitchFamily="2" charset="2"/>
              <a:buChar char="q"/>
            </a:pPr>
            <a:r>
              <a:rPr lang="en-US" altLang="sv-SE" b="1" dirty="0">
                <a:latin typeface="Trebuchet MS" panose="020B0603020202020204" pitchFamily="34" charset="0"/>
              </a:rPr>
              <a:t>OPN </a:t>
            </a:r>
          </a:p>
          <a:p>
            <a:pPr lvl="1" eaLnBrk="1" hangingPunct="1">
              <a:spcBef>
                <a:spcPct val="20000"/>
              </a:spcBef>
              <a:buFont typeface="Arial" panose="020B0604020202020204" pitchFamily="34" charset="0"/>
              <a:buChar char="–"/>
            </a:pPr>
            <a:r>
              <a:rPr lang="en-US" altLang="en-SE" sz="2400" dirty="0">
                <a:latin typeface="Arial" panose="020B0604020202020204" pitchFamily="34" charset="0"/>
              </a:rPr>
              <a:t>a marker of inflammation , OPN deficiency results in reduced atherosclerotic lesion areas and OPN overexpression is associated with enhanced lesion size </a:t>
            </a:r>
          </a:p>
          <a:p>
            <a:pPr lvl="1" eaLnBrk="1" hangingPunct="1">
              <a:spcBef>
                <a:spcPct val="20000"/>
              </a:spcBef>
              <a:buFont typeface="Arial" panose="020B0604020202020204" pitchFamily="34" charset="0"/>
              <a:buChar char="–"/>
            </a:pPr>
            <a:r>
              <a:rPr lang="en-US" altLang="en-SE" sz="2400" dirty="0">
                <a:latin typeface="Arial" panose="020B0604020202020204" pitchFamily="34" charset="0"/>
              </a:rPr>
              <a:t>plasma OPN levels are associated with coronary artery disease independently of traditional risk factors and to restenosis after balloon angioplasty</a:t>
            </a:r>
          </a:p>
          <a:p>
            <a:pPr lvl="1" eaLnBrk="1" hangingPunct="1">
              <a:spcBef>
                <a:spcPct val="20000"/>
              </a:spcBef>
              <a:buFont typeface="Arial" panose="020B0604020202020204" pitchFamily="34" charset="0"/>
              <a:buChar char="–"/>
            </a:pPr>
            <a:r>
              <a:rPr lang="en-US" altLang="en-SE" sz="2400" dirty="0">
                <a:latin typeface="Arial" panose="020B0604020202020204" pitchFamily="34" charset="0"/>
              </a:rPr>
              <a:t>glucose is a strong stimulator of OPN  and OPN levels are increased in diabetic patients, but also associated with development of nephropathy and retinopathy</a:t>
            </a:r>
            <a:endParaRPr lang="en-US" altLang="en-SE" sz="2400" b="1" dirty="0">
              <a:latin typeface="Arial" panose="020B0604020202020204" pitchFamily="34" charset="0"/>
            </a:endParaRPr>
          </a:p>
          <a:p>
            <a:pPr lvl="1">
              <a:buClr>
                <a:srgbClr val="00B0F0"/>
              </a:buClr>
              <a:buFont typeface="Wingdings" panose="05000000000000000000" pitchFamily="2" charset="2"/>
              <a:buChar char="q"/>
            </a:pPr>
            <a:endParaRPr lang="en-US" altLang="sv-SE" sz="3200" b="1" dirty="0">
              <a:latin typeface="Trebuchet MS" panose="020B0603020202020204" pitchFamily="34" charset="0"/>
            </a:endParaRPr>
          </a:p>
          <a:p>
            <a:pPr>
              <a:buClr>
                <a:srgbClr val="00B0F0"/>
              </a:buClr>
              <a:buFont typeface="Wingdings" panose="05000000000000000000" pitchFamily="2" charset="2"/>
              <a:buChar char="q"/>
            </a:pPr>
            <a:r>
              <a:rPr lang="en-US" altLang="sv-SE" b="1" dirty="0">
                <a:latin typeface="Trebuchet MS" panose="020B0603020202020204" pitchFamily="34" charset="0"/>
              </a:rPr>
              <a:t>GIP</a:t>
            </a:r>
          </a:p>
          <a:p>
            <a:pPr lvl="1" eaLnBrk="1" hangingPunct="1">
              <a:spcBef>
                <a:spcPct val="20000"/>
              </a:spcBef>
              <a:buFont typeface="Arial" panose="020B0604020202020204" pitchFamily="34" charset="0"/>
              <a:buChar char="–"/>
            </a:pPr>
            <a:r>
              <a:rPr lang="en-US" altLang="en-SE" sz="2400" dirty="0">
                <a:latin typeface="Arial" panose="020B0604020202020204" pitchFamily="34" charset="0"/>
              </a:rPr>
              <a:t>was unknown</a:t>
            </a:r>
          </a:p>
          <a:p>
            <a:pPr marL="457200" lvl="1" indent="0">
              <a:buClr>
                <a:srgbClr val="00B0F0"/>
              </a:buClr>
              <a:buNone/>
            </a:pPr>
            <a:r>
              <a:rPr lang="en-US" altLang="sv-SE" dirty="0">
                <a:latin typeface="Trebuchet MS" panose="020B0603020202020204" pitchFamily="34" charset="0"/>
              </a:rPr>
              <a:t> </a:t>
            </a:r>
          </a:p>
        </p:txBody>
      </p:sp>
    </p:spTree>
    <p:extLst>
      <p:ext uri="{BB962C8B-B14F-4D97-AF65-F5344CB8AC3E}">
        <p14:creationId xmlns:p14="http://schemas.microsoft.com/office/powerpoint/2010/main" val="637687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a:extLst>
              <a:ext uri="{FF2B5EF4-FFF2-40B4-BE49-F238E27FC236}">
                <a16:creationId xmlns:a16="http://schemas.microsoft.com/office/drawing/2014/main" id="{2D11F0AD-06E3-DDB2-0736-FE12C3676A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6900" b="6923"/>
          <a:stretch>
            <a:fillRect/>
          </a:stretch>
        </p:blipFill>
        <p:spPr bwMode="auto">
          <a:xfrm rot="21154571">
            <a:off x="379568" y="1414840"/>
            <a:ext cx="1066800" cy="90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0E27976-C729-9D3A-D720-3E1F5CD6FC51}"/>
              </a:ext>
            </a:extLst>
          </p:cNvPr>
          <p:cNvSpPr>
            <a:spLocks noGrp="1"/>
          </p:cNvSpPr>
          <p:nvPr>
            <p:ph type="title"/>
          </p:nvPr>
        </p:nvSpPr>
        <p:spPr>
          <a:xfrm>
            <a:off x="465689" y="623095"/>
            <a:ext cx="11260621" cy="671512"/>
          </a:xfrm>
        </p:spPr>
        <p:txBody>
          <a:bodyPr>
            <a:noAutofit/>
          </a:bodyPr>
          <a:lstStyle/>
          <a:p>
            <a:pPr>
              <a:defRPr/>
            </a:pPr>
            <a:r>
              <a:rPr lang="en-US" sz="4000" b="1" dirty="0">
                <a:latin typeface="Arial" panose="020B0604020202020204" pitchFamily="34" charset="0"/>
                <a:cs typeface="Arial" panose="020B0604020202020204" pitchFamily="34" charset="0"/>
              </a:rPr>
              <a:t>GIP stimulates OPN expression in the vasculature</a:t>
            </a:r>
            <a:br>
              <a:rPr lang="en-US" sz="4000" b="1" dirty="0">
                <a:latin typeface="Arial" panose="020B0604020202020204" pitchFamily="34" charset="0"/>
                <a:cs typeface="Arial" panose="020B0604020202020204" pitchFamily="34" charset="0"/>
              </a:rPr>
            </a:br>
            <a:endParaRPr lang="en-US" sz="4000" b="1" dirty="0">
              <a:latin typeface="Arial" panose="020B0604020202020204" pitchFamily="34" charset="0"/>
              <a:cs typeface="Arial" panose="020B0604020202020204" pitchFamily="34" charset="0"/>
            </a:endParaRPr>
          </a:p>
        </p:txBody>
      </p:sp>
      <p:sp>
        <p:nvSpPr>
          <p:cNvPr id="30724" name="Text Box 52">
            <a:extLst>
              <a:ext uri="{FF2B5EF4-FFF2-40B4-BE49-F238E27FC236}">
                <a16:creationId xmlns:a16="http://schemas.microsoft.com/office/drawing/2014/main" id="{2C0E2B96-045D-7BBA-6C86-44A067B6B247}"/>
              </a:ext>
            </a:extLst>
          </p:cNvPr>
          <p:cNvSpPr txBox="1">
            <a:spLocks noChangeArrowheads="1"/>
          </p:cNvSpPr>
          <p:nvPr/>
        </p:nvSpPr>
        <p:spPr bwMode="auto">
          <a:xfrm>
            <a:off x="2727326" y="3573463"/>
            <a:ext cx="4476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Ctr</a:t>
            </a:r>
          </a:p>
        </p:txBody>
      </p:sp>
      <p:sp>
        <p:nvSpPr>
          <p:cNvPr id="30725" name="Text Box 53">
            <a:extLst>
              <a:ext uri="{FF2B5EF4-FFF2-40B4-BE49-F238E27FC236}">
                <a16:creationId xmlns:a16="http://schemas.microsoft.com/office/drawing/2014/main" id="{C08B3F87-2921-E5EE-C240-1BB7215F2EC1}"/>
              </a:ext>
            </a:extLst>
          </p:cNvPr>
          <p:cNvSpPr txBox="1">
            <a:spLocks noChangeArrowheads="1"/>
          </p:cNvSpPr>
          <p:nvPr/>
        </p:nvSpPr>
        <p:spPr bwMode="auto">
          <a:xfrm>
            <a:off x="3071814" y="3557589"/>
            <a:ext cx="4651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0.1 </a:t>
            </a:r>
          </a:p>
        </p:txBody>
      </p:sp>
      <p:sp>
        <p:nvSpPr>
          <p:cNvPr id="30726" name="Text Box 54">
            <a:extLst>
              <a:ext uri="{FF2B5EF4-FFF2-40B4-BE49-F238E27FC236}">
                <a16:creationId xmlns:a16="http://schemas.microsoft.com/office/drawing/2014/main" id="{129FBB0C-9E6A-42BC-7B7B-82B70BA3F9DD}"/>
              </a:ext>
            </a:extLst>
          </p:cNvPr>
          <p:cNvSpPr txBox="1">
            <a:spLocks noChangeArrowheads="1"/>
          </p:cNvSpPr>
          <p:nvPr/>
        </p:nvSpPr>
        <p:spPr bwMode="auto">
          <a:xfrm>
            <a:off x="3503614" y="3573464"/>
            <a:ext cx="2571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a:t>
            </a:r>
          </a:p>
        </p:txBody>
      </p:sp>
      <p:sp>
        <p:nvSpPr>
          <p:cNvPr id="30727" name="Text Box 56">
            <a:extLst>
              <a:ext uri="{FF2B5EF4-FFF2-40B4-BE49-F238E27FC236}">
                <a16:creationId xmlns:a16="http://schemas.microsoft.com/office/drawing/2014/main" id="{30A8913F-91A3-CCD8-0157-A8B2CDAD3696}"/>
              </a:ext>
            </a:extLst>
          </p:cNvPr>
          <p:cNvSpPr txBox="1">
            <a:spLocks noChangeArrowheads="1"/>
          </p:cNvSpPr>
          <p:nvPr/>
        </p:nvSpPr>
        <p:spPr bwMode="auto">
          <a:xfrm>
            <a:off x="4151314" y="3565525"/>
            <a:ext cx="9556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GIP (nM)</a:t>
            </a:r>
          </a:p>
        </p:txBody>
      </p:sp>
      <p:pic>
        <p:nvPicPr>
          <p:cNvPr id="30728" name="Picture 2">
            <a:extLst>
              <a:ext uri="{FF2B5EF4-FFF2-40B4-BE49-F238E27FC236}">
                <a16:creationId xmlns:a16="http://schemas.microsoft.com/office/drawing/2014/main" id="{A030607A-E9F7-4CDE-3E8F-169340694B7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0500" y="1706563"/>
            <a:ext cx="1519238" cy="197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9" name="Text Box 35">
            <a:extLst>
              <a:ext uri="{FF2B5EF4-FFF2-40B4-BE49-F238E27FC236}">
                <a16:creationId xmlns:a16="http://schemas.microsoft.com/office/drawing/2014/main" id="{D7575AF1-721F-76A8-4C45-CB7A655E7E6F}"/>
              </a:ext>
            </a:extLst>
          </p:cNvPr>
          <p:cNvSpPr txBox="1">
            <a:spLocks noChangeArrowheads="1"/>
          </p:cNvSpPr>
          <p:nvPr/>
        </p:nvSpPr>
        <p:spPr bwMode="auto">
          <a:xfrm rot="16200000">
            <a:off x="1308100" y="2433638"/>
            <a:ext cx="19050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latin typeface="Candara" panose="020E0502030303020204" pitchFamily="34" charset="0"/>
              </a:rPr>
              <a:t>OPN expression</a:t>
            </a:r>
          </a:p>
          <a:p>
            <a:pPr algn="ctr" eaLnBrk="1" hangingPunct="1"/>
            <a:r>
              <a:rPr lang="en-US" altLang="en-SE" sz="1600">
                <a:latin typeface="Candara" panose="020E0502030303020204" pitchFamily="34" charset="0"/>
              </a:rPr>
              <a:t>(mean fluorescence</a:t>
            </a:r>
          </a:p>
          <a:p>
            <a:pPr algn="ctr" eaLnBrk="1" hangingPunct="1"/>
            <a:r>
              <a:rPr lang="en-US" altLang="en-SE" sz="1600">
                <a:latin typeface="Candara" panose="020E0502030303020204" pitchFamily="34" charset="0"/>
              </a:rPr>
              <a:t> intensity)</a:t>
            </a:r>
          </a:p>
        </p:txBody>
      </p:sp>
      <p:sp>
        <p:nvSpPr>
          <p:cNvPr id="30730" name="Text Box 39">
            <a:extLst>
              <a:ext uri="{FF2B5EF4-FFF2-40B4-BE49-F238E27FC236}">
                <a16:creationId xmlns:a16="http://schemas.microsoft.com/office/drawing/2014/main" id="{AC95EA7F-B4DB-EF6E-2F7D-E3DB16F215E6}"/>
              </a:ext>
            </a:extLst>
          </p:cNvPr>
          <p:cNvSpPr txBox="1">
            <a:spLocks noChangeArrowheads="1"/>
          </p:cNvSpPr>
          <p:nvPr/>
        </p:nvSpPr>
        <p:spPr bwMode="auto">
          <a:xfrm>
            <a:off x="2503488" y="2698750"/>
            <a:ext cx="3984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50</a:t>
            </a:r>
          </a:p>
        </p:txBody>
      </p:sp>
      <p:sp>
        <p:nvSpPr>
          <p:cNvPr id="30731" name="Text Box 40">
            <a:extLst>
              <a:ext uri="{FF2B5EF4-FFF2-40B4-BE49-F238E27FC236}">
                <a16:creationId xmlns:a16="http://schemas.microsoft.com/office/drawing/2014/main" id="{7A758101-2AC9-3CF8-4206-3D92A34200F4}"/>
              </a:ext>
            </a:extLst>
          </p:cNvPr>
          <p:cNvSpPr txBox="1">
            <a:spLocks noChangeArrowheads="1"/>
          </p:cNvSpPr>
          <p:nvPr/>
        </p:nvSpPr>
        <p:spPr bwMode="auto">
          <a:xfrm>
            <a:off x="2587626" y="3441700"/>
            <a:ext cx="2968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a:t>
            </a:r>
          </a:p>
        </p:txBody>
      </p:sp>
      <p:sp>
        <p:nvSpPr>
          <p:cNvPr id="30732" name="Text Box 42">
            <a:extLst>
              <a:ext uri="{FF2B5EF4-FFF2-40B4-BE49-F238E27FC236}">
                <a16:creationId xmlns:a16="http://schemas.microsoft.com/office/drawing/2014/main" id="{E64A46DC-DB4A-7C57-C835-298E72A9D76D}"/>
              </a:ext>
            </a:extLst>
          </p:cNvPr>
          <p:cNvSpPr txBox="1">
            <a:spLocks noChangeArrowheads="1"/>
          </p:cNvSpPr>
          <p:nvPr/>
        </p:nvSpPr>
        <p:spPr bwMode="auto">
          <a:xfrm>
            <a:off x="2417763" y="1955800"/>
            <a:ext cx="4810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30733" name="Text Box 46">
            <a:extLst>
              <a:ext uri="{FF2B5EF4-FFF2-40B4-BE49-F238E27FC236}">
                <a16:creationId xmlns:a16="http://schemas.microsoft.com/office/drawing/2014/main" id="{A47335E9-F209-C70F-31A5-68B3745D648B}"/>
              </a:ext>
            </a:extLst>
          </p:cNvPr>
          <p:cNvSpPr txBox="1">
            <a:spLocks noChangeArrowheads="1"/>
          </p:cNvSpPr>
          <p:nvPr/>
        </p:nvSpPr>
        <p:spPr bwMode="auto">
          <a:xfrm>
            <a:off x="3175001" y="2062163"/>
            <a:ext cx="390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a:t>
            </a:r>
          </a:p>
        </p:txBody>
      </p:sp>
      <p:sp>
        <p:nvSpPr>
          <p:cNvPr id="30734" name="Text Box 47">
            <a:extLst>
              <a:ext uri="{FF2B5EF4-FFF2-40B4-BE49-F238E27FC236}">
                <a16:creationId xmlns:a16="http://schemas.microsoft.com/office/drawing/2014/main" id="{87DA889D-2CC3-25CD-5F04-8AB062F9B32C}"/>
              </a:ext>
            </a:extLst>
          </p:cNvPr>
          <p:cNvSpPr txBox="1">
            <a:spLocks noChangeArrowheads="1"/>
          </p:cNvSpPr>
          <p:nvPr/>
        </p:nvSpPr>
        <p:spPr bwMode="auto">
          <a:xfrm>
            <a:off x="3502026" y="2201863"/>
            <a:ext cx="390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a:t>
            </a:r>
          </a:p>
        </p:txBody>
      </p:sp>
      <p:sp>
        <p:nvSpPr>
          <p:cNvPr id="30735" name="Text Box 46">
            <a:extLst>
              <a:ext uri="{FF2B5EF4-FFF2-40B4-BE49-F238E27FC236}">
                <a16:creationId xmlns:a16="http://schemas.microsoft.com/office/drawing/2014/main" id="{D1CDF4EA-0E7C-AA7E-4D56-1741625304C3}"/>
              </a:ext>
            </a:extLst>
          </p:cNvPr>
          <p:cNvSpPr txBox="1">
            <a:spLocks noChangeArrowheads="1"/>
          </p:cNvSpPr>
          <p:nvPr/>
        </p:nvSpPr>
        <p:spPr bwMode="auto">
          <a:xfrm>
            <a:off x="3798888" y="1744663"/>
            <a:ext cx="493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a:t>
            </a:r>
          </a:p>
        </p:txBody>
      </p:sp>
      <p:grpSp>
        <p:nvGrpSpPr>
          <p:cNvPr id="30736" name="Group 15">
            <a:extLst>
              <a:ext uri="{FF2B5EF4-FFF2-40B4-BE49-F238E27FC236}">
                <a16:creationId xmlns:a16="http://schemas.microsoft.com/office/drawing/2014/main" id="{E1104C1B-E260-C282-74EB-5D3304E50034}"/>
              </a:ext>
            </a:extLst>
          </p:cNvPr>
          <p:cNvGrpSpPr>
            <a:grpSpLocks/>
          </p:cNvGrpSpPr>
          <p:nvPr/>
        </p:nvGrpSpPr>
        <p:grpSpPr bwMode="auto">
          <a:xfrm>
            <a:off x="1992314" y="3933826"/>
            <a:ext cx="2947987" cy="2619375"/>
            <a:chOff x="2789" y="2506"/>
            <a:chExt cx="1857" cy="1650"/>
          </a:xfrm>
        </p:grpSpPr>
        <p:sp>
          <p:nvSpPr>
            <p:cNvPr id="30766" name="Text Box 40">
              <a:extLst>
                <a:ext uri="{FF2B5EF4-FFF2-40B4-BE49-F238E27FC236}">
                  <a16:creationId xmlns:a16="http://schemas.microsoft.com/office/drawing/2014/main" id="{62CAA575-85C3-1C38-8B21-BC03FF0FF8A3}"/>
                </a:ext>
              </a:extLst>
            </p:cNvPr>
            <p:cNvSpPr txBox="1">
              <a:spLocks noChangeArrowheads="1"/>
            </p:cNvSpPr>
            <p:nvPr/>
          </p:nvSpPr>
          <p:spPr bwMode="auto">
            <a:xfrm>
              <a:off x="3178" y="3644"/>
              <a:ext cx="18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0</a:t>
              </a:r>
            </a:p>
          </p:txBody>
        </p:sp>
        <p:sp>
          <p:nvSpPr>
            <p:cNvPr id="30767" name="Text Box 35">
              <a:extLst>
                <a:ext uri="{FF2B5EF4-FFF2-40B4-BE49-F238E27FC236}">
                  <a16:creationId xmlns:a16="http://schemas.microsoft.com/office/drawing/2014/main" id="{C4C36C67-243B-D615-FDE6-ACB1559CE664}"/>
                </a:ext>
              </a:extLst>
            </p:cNvPr>
            <p:cNvSpPr txBox="1">
              <a:spLocks noChangeArrowheads="1"/>
            </p:cNvSpPr>
            <p:nvPr/>
          </p:nvSpPr>
          <p:spPr bwMode="auto">
            <a:xfrm rot="-5400000">
              <a:off x="2471" y="3027"/>
              <a:ext cx="1018"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latin typeface="Candara" panose="020E0502030303020204" pitchFamily="34" charset="0"/>
                </a:rPr>
                <a:t>OPN expression </a:t>
              </a:r>
            </a:p>
            <a:p>
              <a:pPr algn="ctr" eaLnBrk="1" hangingPunct="1"/>
              <a:r>
                <a:rPr lang="en-US" altLang="en-SE" sz="1600">
                  <a:latin typeface="Candara" panose="020E0502030303020204" pitchFamily="34" charset="0"/>
                </a:rPr>
                <a:t>(% of control)</a:t>
              </a:r>
            </a:p>
          </p:txBody>
        </p:sp>
        <p:sp>
          <p:nvSpPr>
            <p:cNvPr id="30768" name="Text Box 40">
              <a:extLst>
                <a:ext uri="{FF2B5EF4-FFF2-40B4-BE49-F238E27FC236}">
                  <a16:creationId xmlns:a16="http://schemas.microsoft.com/office/drawing/2014/main" id="{DBDEBC08-D396-6F3B-B07F-5F39FECB5100}"/>
                </a:ext>
              </a:extLst>
            </p:cNvPr>
            <p:cNvSpPr txBox="1">
              <a:spLocks noChangeArrowheads="1"/>
            </p:cNvSpPr>
            <p:nvPr/>
          </p:nvSpPr>
          <p:spPr bwMode="auto">
            <a:xfrm>
              <a:off x="3071" y="2957"/>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200</a:t>
              </a:r>
            </a:p>
          </p:txBody>
        </p:sp>
        <p:sp>
          <p:nvSpPr>
            <p:cNvPr id="30769" name="Text Box 40">
              <a:extLst>
                <a:ext uri="{FF2B5EF4-FFF2-40B4-BE49-F238E27FC236}">
                  <a16:creationId xmlns:a16="http://schemas.microsoft.com/office/drawing/2014/main" id="{5BEAA88B-2552-CEB1-5952-5CE860ABC26C}"/>
                </a:ext>
              </a:extLst>
            </p:cNvPr>
            <p:cNvSpPr txBox="1">
              <a:spLocks noChangeArrowheads="1"/>
            </p:cNvSpPr>
            <p:nvPr/>
          </p:nvSpPr>
          <p:spPr bwMode="auto">
            <a:xfrm>
              <a:off x="3071" y="2613"/>
              <a:ext cx="32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300</a:t>
              </a:r>
            </a:p>
          </p:txBody>
        </p:sp>
        <p:sp>
          <p:nvSpPr>
            <p:cNvPr id="30770" name="Text Box 40">
              <a:extLst>
                <a:ext uri="{FF2B5EF4-FFF2-40B4-BE49-F238E27FC236}">
                  <a16:creationId xmlns:a16="http://schemas.microsoft.com/office/drawing/2014/main" id="{471ED4BF-01A3-FFAF-BA22-AD0AB41FDCCF}"/>
                </a:ext>
              </a:extLst>
            </p:cNvPr>
            <p:cNvSpPr txBox="1">
              <a:spLocks noChangeArrowheads="1"/>
            </p:cNvSpPr>
            <p:nvPr/>
          </p:nvSpPr>
          <p:spPr bwMode="auto">
            <a:xfrm>
              <a:off x="3071" y="3300"/>
              <a:ext cx="3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30771" name="Text Box 28">
              <a:extLst>
                <a:ext uri="{FF2B5EF4-FFF2-40B4-BE49-F238E27FC236}">
                  <a16:creationId xmlns:a16="http://schemas.microsoft.com/office/drawing/2014/main" id="{54C76C12-F96C-54C1-F85F-ED121163EC8C}"/>
                </a:ext>
              </a:extLst>
            </p:cNvPr>
            <p:cNvSpPr txBox="1">
              <a:spLocks noChangeArrowheads="1"/>
            </p:cNvSpPr>
            <p:nvPr/>
          </p:nvSpPr>
          <p:spPr bwMode="auto">
            <a:xfrm>
              <a:off x="2789" y="2506"/>
              <a:ext cx="1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ndParaRPr>
            </a:p>
          </p:txBody>
        </p:sp>
        <p:sp>
          <p:nvSpPr>
            <p:cNvPr id="30772" name="Text Box 32">
              <a:extLst>
                <a:ext uri="{FF2B5EF4-FFF2-40B4-BE49-F238E27FC236}">
                  <a16:creationId xmlns:a16="http://schemas.microsoft.com/office/drawing/2014/main" id="{DCCA0A89-E45F-6E84-6AC3-72F923900C35}"/>
                </a:ext>
              </a:extLst>
            </p:cNvPr>
            <p:cNvSpPr txBox="1">
              <a:spLocks noChangeArrowheads="1"/>
            </p:cNvSpPr>
            <p:nvPr/>
          </p:nvSpPr>
          <p:spPr bwMode="auto">
            <a:xfrm>
              <a:off x="4161" y="3756"/>
              <a:ext cx="36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OPN</a:t>
              </a:r>
            </a:p>
          </p:txBody>
        </p:sp>
        <p:sp>
          <p:nvSpPr>
            <p:cNvPr id="30773" name="Text Box 32">
              <a:extLst>
                <a:ext uri="{FF2B5EF4-FFF2-40B4-BE49-F238E27FC236}">
                  <a16:creationId xmlns:a16="http://schemas.microsoft.com/office/drawing/2014/main" id="{23B67EC0-F931-AD50-D6B4-E085EAB83223}"/>
                </a:ext>
              </a:extLst>
            </p:cNvPr>
            <p:cNvSpPr txBox="1">
              <a:spLocks noChangeArrowheads="1"/>
            </p:cNvSpPr>
            <p:nvPr/>
          </p:nvSpPr>
          <p:spPr bwMode="auto">
            <a:xfrm>
              <a:off x="4161" y="3944"/>
              <a:ext cx="48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β-actin</a:t>
              </a:r>
            </a:p>
          </p:txBody>
        </p:sp>
        <p:pic>
          <p:nvPicPr>
            <p:cNvPr id="30774" name="Picture 55">
              <a:extLst>
                <a:ext uri="{FF2B5EF4-FFF2-40B4-BE49-F238E27FC236}">
                  <a16:creationId xmlns:a16="http://schemas.microsoft.com/office/drawing/2014/main" id="{A1FE9D77-F81E-A8B4-1E41-125193FF30B4}"/>
                </a:ext>
              </a:extLst>
            </p:cNvPr>
            <p:cNvPicPr>
              <a:picLocks noChangeAspect="1"/>
            </p:cNvPicPr>
            <p:nvPr/>
          </p:nvPicPr>
          <p:blipFill>
            <a:blip r:embed="rId5">
              <a:extLst>
                <a:ext uri="{28A0092B-C50C-407E-A947-70E740481C1C}">
                  <a14:useLocalDpi xmlns:a14="http://schemas.microsoft.com/office/drawing/2010/main" val="0"/>
                </a:ext>
              </a:extLst>
            </a:blip>
            <a:srcRect l="18440" t="59630" r="61858" b="36670"/>
            <a:stretch>
              <a:fillRect/>
            </a:stretch>
          </p:blipFill>
          <p:spPr bwMode="auto">
            <a:xfrm>
              <a:off x="3328" y="3953"/>
              <a:ext cx="839" cy="15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0775" name="Picture 56">
              <a:extLst>
                <a:ext uri="{FF2B5EF4-FFF2-40B4-BE49-F238E27FC236}">
                  <a16:creationId xmlns:a16="http://schemas.microsoft.com/office/drawing/2014/main" id="{D554E7AC-3E2B-5EBA-21C8-37E147EF5A60}"/>
                </a:ext>
              </a:extLst>
            </p:cNvPr>
            <p:cNvPicPr>
              <a:picLocks noChangeAspect="1"/>
            </p:cNvPicPr>
            <p:nvPr/>
          </p:nvPicPr>
          <p:blipFill>
            <a:blip r:embed="rId6">
              <a:extLst>
                <a:ext uri="{28A0092B-C50C-407E-A947-70E740481C1C}">
                  <a14:useLocalDpi xmlns:a14="http://schemas.microsoft.com/office/drawing/2010/main" val="0"/>
                </a:ext>
              </a:extLst>
            </a:blip>
            <a:srcRect l="18549" t="51866" r="61749" b="44560"/>
            <a:stretch>
              <a:fillRect/>
            </a:stretch>
          </p:blipFill>
          <p:spPr bwMode="auto">
            <a:xfrm>
              <a:off x="3328" y="3768"/>
              <a:ext cx="839" cy="15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0776" name="Picture 3">
              <a:extLst>
                <a:ext uri="{FF2B5EF4-FFF2-40B4-BE49-F238E27FC236}">
                  <a16:creationId xmlns:a16="http://schemas.microsoft.com/office/drawing/2014/main" id="{8B3AB208-EB03-3196-92CB-CF64098561D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69" y="2548"/>
              <a:ext cx="956" cy="1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77" name="Text Box 48">
              <a:extLst>
                <a:ext uri="{FF2B5EF4-FFF2-40B4-BE49-F238E27FC236}">
                  <a16:creationId xmlns:a16="http://schemas.microsoft.com/office/drawing/2014/main" id="{FD77DB4E-E056-FCD5-F87A-F425279C9A6F}"/>
                </a:ext>
              </a:extLst>
            </p:cNvPr>
            <p:cNvSpPr txBox="1">
              <a:spLocks noChangeArrowheads="1"/>
            </p:cNvSpPr>
            <p:nvPr/>
          </p:nvSpPr>
          <p:spPr bwMode="auto">
            <a:xfrm>
              <a:off x="3550" y="2625"/>
              <a:ext cx="24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a:t>
              </a:r>
            </a:p>
          </p:txBody>
        </p:sp>
      </p:grpSp>
      <p:grpSp>
        <p:nvGrpSpPr>
          <p:cNvPr id="30737" name="Group 18">
            <a:extLst>
              <a:ext uri="{FF2B5EF4-FFF2-40B4-BE49-F238E27FC236}">
                <a16:creationId xmlns:a16="http://schemas.microsoft.com/office/drawing/2014/main" id="{9073B1E8-62EB-A349-1904-865AC7088E6A}"/>
              </a:ext>
            </a:extLst>
          </p:cNvPr>
          <p:cNvGrpSpPr>
            <a:grpSpLocks/>
          </p:cNvGrpSpPr>
          <p:nvPr/>
        </p:nvGrpSpPr>
        <p:grpSpPr bwMode="auto">
          <a:xfrm>
            <a:off x="7503160" y="1955800"/>
            <a:ext cx="3916679" cy="3601399"/>
            <a:chOff x="362273" y="737290"/>
            <a:chExt cx="2658757" cy="2628486"/>
          </a:xfrm>
        </p:grpSpPr>
        <p:grpSp>
          <p:nvGrpSpPr>
            <p:cNvPr id="30743" name="Group 14">
              <a:extLst>
                <a:ext uri="{FF2B5EF4-FFF2-40B4-BE49-F238E27FC236}">
                  <a16:creationId xmlns:a16="http://schemas.microsoft.com/office/drawing/2014/main" id="{A6661734-D67F-D9A6-E35C-E95EA3CAF658}"/>
                </a:ext>
              </a:extLst>
            </p:cNvPr>
            <p:cNvGrpSpPr>
              <a:grpSpLocks/>
            </p:cNvGrpSpPr>
            <p:nvPr/>
          </p:nvGrpSpPr>
          <p:grpSpPr bwMode="auto">
            <a:xfrm>
              <a:off x="362273" y="737290"/>
              <a:ext cx="1347849" cy="1322449"/>
              <a:chOff x="369097" y="737290"/>
              <a:chExt cx="1347849" cy="1322449"/>
            </a:xfrm>
          </p:grpSpPr>
          <p:pic>
            <p:nvPicPr>
              <p:cNvPr id="30762" name="Picture 8" descr="Hu Myometrial arteries white">
                <a:extLst>
                  <a:ext uri="{FF2B5EF4-FFF2-40B4-BE49-F238E27FC236}">
                    <a16:creationId xmlns:a16="http://schemas.microsoft.com/office/drawing/2014/main" id="{9186C47F-5E44-7EF9-4B5D-25BCDA1E95CF}"/>
                  </a:ext>
                </a:extLst>
              </p:cNvPr>
              <p:cNvPicPr preferRelativeResize="0">
                <a:picLocks noChangeAspect="1" noChangeArrowheads="1"/>
              </p:cNvPicPr>
              <p:nvPr/>
            </p:nvPicPr>
            <p:blipFill>
              <a:blip r:embed="rId8">
                <a:extLst>
                  <a:ext uri="{28A0092B-C50C-407E-A947-70E740481C1C}">
                    <a14:useLocalDpi xmlns:a14="http://schemas.microsoft.com/office/drawing/2010/main" val="0"/>
                  </a:ext>
                </a:extLst>
              </a:blip>
              <a:srcRect l="1154" t="42619" r="49481" b="7613"/>
              <a:stretch>
                <a:fillRect/>
              </a:stretch>
            </p:blipFill>
            <p:spPr bwMode="auto">
              <a:xfrm>
                <a:off x="438947" y="781739"/>
                <a:ext cx="1277999" cy="127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63" name="Line 9">
                <a:extLst>
                  <a:ext uri="{FF2B5EF4-FFF2-40B4-BE49-F238E27FC236}">
                    <a16:creationId xmlns:a16="http://schemas.microsoft.com/office/drawing/2014/main" id="{1CBE5893-1E9D-8E06-69E1-1513C727EA41}"/>
                  </a:ext>
                </a:extLst>
              </p:cNvPr>
              <p:cNvSpPr>
                <a:spLocks noChangeAspect="1" noChangeShapeType="1"/>
              </p:cNvSpPr>
              <p:nvPr/>
            </p:nvSpPr>
            <p:spPr bwMode="auto">
              <a:xfrm>
                <a:off x="534785" y="1971190"/>
                <a:ext cx="2304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0764" name="Line 10">
                <a:extLst>
                  <a:ext uri="{FF2B5EF4-FFF2-40B4-BE49-F238E27FC236}">
                    <a16:creationId xmlns:a16="http://schemas.microsoft.com/office/drawing/2014/main" id="{B000E2CE-01EA-0743-26D8-95356130F3D9}"/>
                  </a:ext>
                </a:extLst>
              </p:cNvPr>
              <p:cNvSpPr>
                <a:spLocks noChangeAspect="1" noChangeShapeType="1"/>
              </p:cNvSpPr>
              <p:nvPr/>
            </p:nvSpPr>
            <p:spPr bwMode="auto">
              <a:xfrm>
                <a:off x="1129510" y="1430292"/>
                <a:ext cx="78771" cy="70894"/>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65" name="Text Box 6">
                <a:extLst>
                  <a:ext uri="{FF2B5EF4-FFF2-40B4-BE49-F238E27FC236}">
                    <a16:creationId xmlns:a16="http://schemas.microsoft.com/office/drawing/2014/main" id="{FC20F031-7555-6EEA-1488-80A3E731A824}"/>
                  </a:ext>
                </a:extLst>
              </p:cNvPr>
              <p:cNvSpPr txBox="1">
                <a:spLocks noChangeArrowheads="1"/>
              </p:cNvSpPr>
              <p:nvPr/>
            </p:nvSpPr>
            <p:spPr bwMode="auto">
              <a:xfrm>
                <a:off x="369097" y="737290"/>
                <a:ext cx="658843" cy="2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100">
                    <a:solidFill>
                      <a:schemeClr val="bg1"/>
                    </a:solidFill>
                    <a:latin typeface="Helvetica" pitchFamily="2" charset="0"/>
                    <a:ea typeface="ＭＳ Ｐゴシック" panose="020B0600070205080204" pitchFamily="34" charset="-128"/>
                  </a:rPr>
                  <a:t>Human</a:t>
                </a:r>
              </a:p>
            </p:txBody>
          </p:sp>
        </p:grpSp>
        <p:grpSp>
          <p:nvGrpSpPr>
            <p:cNvPr id="30744" name="Group 15">
              <a:extLst>
                <a:ext uri="{FF2B5EF4-FFF2-40B4-BE49-F238E27FC236}">
                  <a16:creationId xmlns:a16="http://schemas.microsoft.com/office/drawing/2014/main" id="{05D40C89-C92D-3B66-0EB4-59ECA9B05701}"/>
                </a:ext>
              </a:extLst>
            </p:cNvPr>
            <p:cNvGrpSpPr>
              <a:grpSpLocks/>
            </p:cNvGrpSpPr>
            <p:nvPr/>
          </p:nvGrpSpPr>
          <p:grpSpPr bwMode="auto">
            <a:xfrm>
              <a:off x="1679531" y="737582"/>
              <a:ext cx="1341499" cy="1321760"/>
              <a:chOff x="1782154" y="732599"/>
              <a:chExt cx="1341499" cy="1321760"/>
            </a:xfrm>
          </p:grpSpPr>
          <p:pic>
            <p:nvPicPr>
              <p:cNvPr id="30756" name="Picture 11" descr="GIPr_0">
                <a:extLst>
                  <a:ext uri="{FF2B5EF4-FFF2-40B4-BE49-F238E27FC236}">
                    <a16:creationId xmlns:a16="http://schemas.microsoft.com/office/drawing/2014/main" id="{555BAB01-22B8-3291-37A4-564F309F1C21}"/>
                  </a:ext>
                </a:extLst>
              </p:cNvPr>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5654" y="776359"/>
                <a:ext cx="1277999" cy="127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57" name="Line 13">
                <a:extLst>
                  <a:ext uri="{FF2B5EF4-FFF2-40B4-BE49-F238E27FC236}">
                    <a16:creationId xmlns:a16="http://schemas.microsoft.com/office/drawing/2014/main" id="{3E6C11A4-E695-B521-144C-7A16D2470054}"/>
                  </a:ext>
                </a:extLst>
              </p:cNvPr>
              <p:cNvSpPr>
                <a:spLocks noChangeAspect="1" noChangeShapeType="1"/>
              </p:cNvSpPr>
              <p:nvPr/>
            </p:nvSpPr>
            <p:spPr bwMode="auto">
              <a:xfrm>
                <a:off x="2408600" y="1390723"/>
                <a:ext cx="106789" cy="35597"/>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58" name="Line 14">
                <a:extLst>
                  <a:ext uri="{FF2B5EF4-FFF2-40B4-BE49-F238E27FC236}">
                    <a16:creationId xmlns:a16="http://schemas.microsoft.com/office/drawing/2014/main" id="{6D95F073-4A5F-A7F3-A20F-6B4B86ABFFF6}"/>
                  </a:ext>
                </a:extLst>
              </p:cNvPr>
              <p:cNvSpPr>
                <a:spLocks noChangeAspect="1" noChangeShapeType="1"/>
              </p:cNvSpPr>
              <p:nvPr/>
            </p:nvSpPr>
            <p:spPr bwMode="auto">
              <a:xfrm>
                <a:off x="2338727" y="1638578"/>
                <a:ext cx="106788" cy="35597"/>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59" name="Line 15">
                <a:extLst>
                  <a:ext uri="{FF2B5EF4-FFF2-40B4-BE49-F238E27FC236}">
                    <a16:creationId xmlns:a16="http://schemas.microsoft.com/office/drawing/2014/main" id="{20F9B39F-4244-CB21-7759-A4239AE92C0C}"/>
                  </a:ext>
                </a:extLst>
              </p:cNvPr>
              <p:cNvSpPr>
                <a:spLocks noChangeAspect="1" noChangeShapeType="1"/>
              </p:cNvSpPr>
              <p:nvPr/>
            </p:nvSpPr>
            <p:spPr bwMode="auto">
              <a:xfrm>
                <a:off x="2460018" y="1207469"/>
                <a:ext cx="108107" cy="35596"/>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60" name="Line 9">
                <a:extLst>
                  <a:ext uri="{FF2B5EF4-FFF2-40B4-BE49-F238E27FC236}">
                    <a16:creationId xmlns:a16="http://schemas.microsoft.com/office/drawing/2014/main" id="{17468622-E723-E340-CF97-0630FB5E20BE}"/>
                  </a:ext>
                </a:extLst>
              </p:cNvPr>
              <p:cNvSpPr>
                <a:spLocks noChangeAspect="1" noChangeShapeType="1"/>
              </p:cNvSpPr>
              <p:nvPr/>
            </p:nvSpPr>
            <p:spPr bwMode="auto">
              <a:xfrm>
                <a:off x="1933192" y="1963558"/>
                <a:ext cx="3456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0761" name="Text Box 4">
                <a:extLst>
                  <a:ext uri="{FF2B5EF4-FFF2-40B4-BE49-F238E27FC236}">
                    <a16:creationId xmlns:a16="http://schemas.microsoft.com/office/drawing/2014/main" id="{F776C379-AF16-CC88-9324-29887FAD139F}"/>
                  </a:ext>
                </a:extLst>
              </p:cNvPr>
              <p:cNvSpPr txBox="1">
                <a:spLocks noChangeArrowheads="1"/>
              </p:cNvSpPr>
              <p:nvPr/>
            </p:nvSpPr>
            <p:spPr bwMode="auto">
              <a:xfrm>
                <a:off x="1782154" y="732599"/>
                <a:ext cx="6319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100">
                    <a:solidFill>
                      <a:schemeClr val="bg1"/>
                    </a:solidFill>
                    <a:latin typeface="Helvetica" pitchFamily="2" charset="0"/>
                    <a:ea typeface="ＭＳ Ｐゴシック" panose="020B0600070205080204" pitchFamily="34" charset="-128"/>
                  </a:rPr>
                  <a:t>Mouse</a:t>
                </a:r>
              </a:p>
            </p:txBody>
          </p:sp>
        </p:grpSp>
        <p:grpSp>
          <p:nvGrpSpPr>
            <p:cNvPr id="30745" name="Group 16">
              <a:extLst>
                <a:ext uri="{FF2B5EF4-FFF2-40B4-BE49-F238E27FC236}">
                  <a16:creationId xmlns:a16="http://schemas.microsoft.com/office/drawing/2014/main" id="{B198D84B-E9C7-C75D-8606-B0BEAED3B225}"/>
                </a:ext>
              </a:extLst>
            </p:cNvPr>
            <p:cNvGrpSpPr>
              <a:grpSpLocks/>
            </p:cNvGrpSpPr>
            <p:nvPr/>
          </p:nvGrpSpPr>
          <p:grpSpPr bwMode="auto">
            <a:xfrm>
              <a:off x="372321" y="2045149"/>
              <a:ext cx="1342585" cy="1320627"/>
              <a:chOff x="399652" y="2477363"/>
              <a:chExt cx="1342585" cy="1320627"/>
            </a:xfrm>
          </p:grpSpPr>
          <p:pic>
            <p:nvPicPr>
              <p:cNvPr id="30752" name="Picture 17" descr="rat carotid X60 white">
                <a:extLst>
                  <a:ext uri="{FF2B5EF4-FFF2-40B4-BE49-F238E27FC236}">
                    <a16:creationId xmlns:a16="http://schemas.microsoft.com/office/drawing/2014/main" id="{27A2E73E-698E-FFB3-3D2E-F696F575BA13}"/>
                  </a:ext>
                </a:extLst>
              </p:cNvPr>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3152" y="2518904"/>
                <a:ext cx="1279085" cy="1279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53" name="Line 18">
                <a:extLst>
                  <a:ext uri="{FF2B5EF4-FFF2-40B4-BE49-F238E27FC236}">
                    <a16:creationId xmlns:a16="http://schemas.microsoft.com/office/drawing/2014/main" id="{5A3E34D4-EFA7-BA5A-2F1F-D4F81F04596D}"/>
                  </a:ext>
                </a:extLst>
              </p:cNvPr>
              <p:cNvSpPr>
                <a:spLocks noChangeAspect="1" noChangeShapeType="1"/>
              </p:cNvSpPr>
              <p:nvPr/>
            </p:nvSpPr>
            <p:spPr bwMode="auto">
              <a:xfrm>
                <a:off x="969539" y="3090885"/>
                <a:ext cx="107574"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54" name="Line 9">
                <a:extLst>
                  <a:ext uri="{FF2B5EF4-FFF2-40B4-BE49-F238E27FC236}">
                    <a16:creationId xmlns:a16="http://schemas.microsoft.com/office/drawing/2014/main" id="{4E4ACB62-ED72-AF2A-B882-619AC8865543}"/>
                  </a:ext>
                </a:extLst>
              </p:cNvPr>
              <p:cNvSpPr>
                <a:spLocks noChangeAspect="1" noChangeShapeType="1"/>
              </p:cNvSpPr>
              <p:nvPr/>
            </p:nvSpPr>
            <p:spPr bwMode="auto">
              <a:xfrm>
                <a:off x="552359" y="3669819"/>
                <a:ext cx="342122"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0755" name="Text Box 5">
                <a:extLst>
                  <a:ext uri="{FF2B5EF4-FFF2-40B4-BE49-F238E27FC236}">
                    <a16:creationId xmlns:a16="http://schemas.microsoft.com/office/drawing/2014/main" id="{07FB7213-FC13-92D2-3D4C-DC92C70E6203}"/>
                  </a:ext>
                </a:extLst>
              </p:cNvPr>
              <p:cNvSpPr txBox="1">
                <a:spLocks noChangeArrowheads="1"/>
              </p:cNvSpPr>
              <p:nvPr/>
            </p:nvSpPr>
            <p:spPr bwMode="auto">
              <a:xfrm>
                <a:off x="399652" y="2477363"/>
                <a:ext cx="409441" cy="260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100">
                    <a:solidFill>
                      <a:schemeClr val="bg1"/>
                    </a:solidFill>
                    <a:latin typeface="Helvetica" pitchFamily="2" charset="0"/>
                    <a:ea typeface="ＭＳ Ｐゴシック" panose="020B0600070205080204" pitchFamily="34" charset="-128"/>
                  </a:rPr>
                  <a:t>Rat</a:t>
                </a:r>
              </a:p>
            </p:txBody>
          </p:sp>
        </p:grpSp>
        <p:grpSp>
          <p:nvGrpSpPr>
            <p:cNvPr id="30746" name="Group 17">
              <a:extLst>
                <a:ext uri="{FF2B5EF4-FFF2-40B4-BE49-F238E27FC236}">
                  <a16:creationId xmlns:a16="http://schemas.microsoft.com/office/drawing/2014/main" id="{CACD591B-7A52-082B-AC35-FB10E6504FFF}"/>
                </a:ext>
              </a:extLst>
            </p:cNvPr>
            <p:cNvGrpSpPr>
              <a:grpSpLocks/>
            </p:cNvGrpSpPr>
            <p:nvPr/>
          </p:nvGrpSpPr>
          <p:grpSpPr bwMode="auto">
            <a:xfrm>
              <a:off x="1670462" y="2043113"/>
              <a:ext cx="1347849" cy="1320328"/>
              <a:chOff x="1896290" y="2481953"/>
              <a:chExt cx="1347849" cy="1320328"/>
            </a:xfrm>
          </p:grpSpPr>
          <p:pic>
            <p:nvPicPr>
              <p:cNvPr id="30747" name="Picture 20" descr="pig coronary white">
                <a:extLst>
                  <a:ext uri="{FF2B5EF4-FFF2-40B4-BE49-F238E27FC236}">
                    <a16:creationId xmlns:a16="http://schemas.microsoft.com/office/drawing/2014/main" id="{0A5EF1F6-6119-27A0-30AA-A52F1BD16E04}"/>
                  </a:ext>
                </a:extLst>
              </p:cNvPr>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966139" y="2524280"/>
                <a:ext cx="1278000" cy="127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8" name="Line 21">
                <a:extLst>
                  <a:ext uri="{FF2B5EF4-FFF2-40B4-BE49-F238E27FC236}">
                    <a16:creationId xmlns:a16="http://schemas.microsoft.com/office/drawing/2014/main" id="{FA369A56-F90F-EF7A-31EB-D94335D0CC65}"/>
                  </a:ext>
                </a:extLst>
              </p:cNvPr>
              <p:cNvSpPr>
                <a:spLocks noChangeAspect="1" noChangeShapeType="1"/>
              </p:cNvSpPr>
              <p:nvPr/>
            </p:nvSpPr>
            <p:spPr bwMode="auto">
              <a:xfrm flipH="1">
                <a:off x="2640857" y="3342079"/>
                <a:ext cx="118141" cy="32817"/>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49" name="Line 22">
                <a:extLst>
                  <a:ext uri="{FF2B5EF4-FFF2-40B4-BE49-F238E27FC236}">
                    <a16:creationId xmlns:a16="http://schemas.microsoft.com/office/drawing/2014/main" id="{1CB9129F-BA1D-3251-30E9-64CD1A0B3F5A}"/>
                  </a:ext>
                </a:extLst>
              </p:cNvPr>
              <p:cNvSpPr>
                <a:spLocks noChangeAspect="1" noChangeShapeType="1"/>
              </p:cNvSpPr>
              <p:nvPr/>
            </p:nvSpPr>
            <p:spPr bwMode="auto">
              <a:xfrm flipH="1">
                <a:off x="2186670" y="3017847"/>
                <a:ext cx="98450" cy="70885"/>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SE"/>
              </a:p>
            </p:txBody>
          </p:sp>
          <p:sp>
            <p:nvSpPr>
              <p:cNvPr id="30750" name="Line 9">
                <a:extLst>
                  <a:ext uri="{FF2B5EF4-FFF2-40B4-BE49-F238E27FC236}">
                    <a16:creationId xmlns:a16="http://schemas.microsoft.com/office/drawing/2014/main" id="{7116591D-0FE9-3D8D-F865-44920D8EDA5B}"/>
                  </a:ext>
                </a:extLst>
              </p:cNvPr>
              <p:cNvSpPr>
                <a:spLocks noChangeAspect="1" noChangeShapeType="1"/>
              </p:cNvSpPr>
              <p:nvPr/>
            </p:nvSpPr>
            <p:spPr bwMode="auto">
              <a:xfrm>
                <a:off x="2066478" y="3672091"/>
                <a:ext cx="342122"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SE"/>
              </a:p>
            </p:txBody>
          </p:sp>
          <p:sp>
            <p:nvSpPr>
              <p:cNvPr id="30751" name="Text Box 7">
                <a:extLst>
                  <a:ext uri="{FF2B5EF4-FFF2-40B4-BE49-F238E27FC236}">
                    <a16:creationId xmlns:a16="http://schemas.microsoft.com/office/drawing/2014/main" id="{C0E74749-C0F3-E2A5-D225-691D8367AA9B}"/>
                  </a:ext>
                </a:extLst>
              </p:cNvPr>
              <p:cNvSpPr txBox="1">
                <a:spLocks noChangeArrowheads="1"/>
              </p:cNvSpPr>
              <p:nvPr/>
            </p:nvSpPr>
            <p:spPr bwMode="auto">
              <a:xfrm>
                <a:off x="1896290" y="2481953"/>
                <a:ext cx="401656" cy="260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100">
                    <a:solidFill>
                      <a:schemeClr val="bg1"/>
                    </a:solidFill>
                    <a:latin typeface="Helvetica" pitchFamily="2" charset="0"/>
                    <a:ea typeface="ＭＳ Ｐゴシック" panose="020B0600070205080204" pitchFamily="34" charset="-128"/>
                  </a:rPr>
                  <a:t>Pig</a:t>
                </a:r>
              </a:p>
            </p:txBody>
          </p:sp>
        </p:grpSp>
      </p:grpSp>
      <p:sp>
        <p:nvSpPr>
          <p:cNvPr id="54" name="Text Box 54">
            <a:extLst>
              <a:ext uri="{FF2B5EF4-FFF2-40B4-BE49-F238E27FC236}">
                <a16:creationId xmlns:a16="http://schemas.microsoft.com/office/drawing/2014/main" id="{F15B28CC-F62C-E2FE-567F-FCFC93CD1C1F}"/>
              </a:ext>
            </a:extLst>
          </p:cNvPr>
          <p:cNvSpPr txBox="1">
            <a:spLocks noChangeArrowheads="1"/>
          </p:cNvSpPr>
          <p:nvPr/>
        </p:nvSpPr>
        <p:spPr bwMode="auto">
          <a:xfrm>
            <a:off x="5303839" y="3644901"/>
            <a:ext cx="18002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solidFill>
                  <a:srgbClr val="FF0000"/>
                </a:solidFill>
                <a:latin typeface="Candara" panose="020E0502030303020204" pitchFamily="34" charset="0"/>
              </a:rPr>
              <a:t>GIP stimulates OPN gene expression in vasculature</a:t>
            </a:r>
          </a:p>
        </p:txBody>
      </p:sp>
      <p:sp>
        <p:nvSpPr>
          <p:cNvPr id="55" name="Line 55">
            <a:extLst>
              <a:ext uri="{FF2B5EF4-FFF2-40B4-BE49-F238E27FC236}">
                <a16:creationId xmlns:a16="http://schemas.microsoft.com/office/drawing/2014/main" id="{75D21DC2-47FA-D9F3-1BF0-38F147610D92}"/>
              </a:ext>
            </a:extLst>
          </p:cNvPr>
          <p:cNvSpPr>
            <a:spLocks noChangeShapeType="1"/>
          </p:cNvSpPr>
          <p:nvPr/>
        </p:nvSpPr>
        <p:spPr bwMode="auto">
          <a:xfrm>
            <a:off x="4224338" y="2133600"/>
            <a:ext cx="792162" cy="0"/>
          </a:xfrm>
          <a:prstGeom prst="line">
            <a:avLst/>
          </a:prstGeom>
          <a:noFill/>
          <a:ln w="127000">
            <a:solidFill>
              <a:srgbClr val="FF00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0741" name="Text Box 56">
            <a:extLst>
              <a:ext uri="{FF2B5EF4-FFF2-40B4-BE49-F238E27FC236}">
                <a16:creationId xmlns:a16="http://schemas.microsoft.com/office/drawing/2014/main" id="{8E436F99-71AD-9AFC-0711-9783B64B02B9}"/>
              </a:ext>
            </a:extLst>
          </p:cNvPr>
          <p:cNvSpPr txBox="1">
            <a:spLocks noChangeArrowheads="1"/>
          </p:cNvSpPr>
          <p:nvPr/>
        </p:nvSpPr>
        <p:spPr bwMode="auto">
          <a:xfrm>
            <a:off x="3719513" y="3573464"/>
            <a:ext cx="4810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latin typeface="Candara" panose="020E0502030303020204" pitchFamily="34" charset="0"/>
              </a:rPr>
              <a:t>100</a:t>
            </a:r>
          </a:p>
        </p:txBody>
      </p:sp>
      <p:sp>
        <p:nvSpPr>
          <p:cNvPr id="57" name="Line 57">
            <a:extLst>
              <a:ext uri="{FF2B5EF4-FFF2-40B4-BE49-F238E27FC236}">
                <a16:creationId xmlns:a16="http://schemas.microsoft.com/office/drawing/2014/main" id="{31B5BB84-16B9-4F03-C58F-A85B4687444C}"/>
              </a:ext>
            </a:extLst>
          </p:cNvPr>
          <p:cNvSpPr>
            <a:spLocks noChangeShapeType="1"/>
          </p:cNvSpPr>
          <p:nvPr/>
        </p:nvSpPr>
        <p:spPr bwMode="auto">
          <a:xfrm>
            <a:off x="3503613" y="4365625"/>
            <a:ext cx="792162" cy="0"/>
          </a:xfrm>
          <a:prstGeom prst="line">
            <a:avLst/>
          </a:prstGeom>
          <a:noFill/>
          <a:ln w="127000">
            <a:solidFill>
              <a:srgbClr val="FF00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3" name="Rectangle 2">
            <a:extLst>
              <a:ext uri="{FF2B5EF4-FFF2-40B4-BE49-F238E27FC236}">
                <a16:creationId xmlns:a16="http://schemas.microsoft.com/office/drawing/2014/main" id="{FDA24C15-985D-861C-458E-1CABEF60843B}"/>
              </a:ext>
            </a:extLst>
          </p:cNvPr>
          <p:cNvSpPr/>
          <p:nvPr/>
        </p:nvSpPr>
        <p:spPr>
          <a:xfrm>
            <a:off x="7903029" y="6467781"/>
            <a:ext cx="4288971" cy="307777"/>
          </a:xfrm>
          <a:prstGeom prst="rect">
            <a:avLst/>
          </a:prstGeom>
        </p:spPr>
        <p:txBody>
          <a:bodyPr wrap="square">
            <a:spAutoFit/>
          </a:bodyPr>
          <a:lstStyle/>
          <a:p>
            <a:pPr defTabSz="1308067">
              <a:spcBef>
                <a:spcPct val="40000"/>
              </a:spcBef>
              <a:buClr>
                <a:srgbClr val="009FDA"/>
              </a:buClr>
              <a:buSzPct val="120000"/>
            </a:pPr>
            <a:r>
              <a:rPr lang="sv-SE" sz="1400" kern="0" dirty="0">
                <a:latin typeface="Arial" panose="020B0604020202020204" pitchFamily="34" charset="0"/>
                <a:cs typeface="Arial" panose="020B0604020202020204" pitchFamily="34" charset="0"/>
              </a:rPr>
              <a:t>Berglund l, Lyssenko V, et.al. Diabetes 2015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right)">
                                      <p:cBhvr>
                                        <p:cTn id="7" dur="500"/>
                                        <p:tgtEl>
                                          <p:spTgt spid="55"/>
                                        </p:tgtEl>
                                      </p:cBhvr>
                                    </p:animEffect>
                                  </p:childTnLst>
                                </p:cTn>
                              </p:par>
                              <p:par>
                                <p:cTn id="8" presetID="22" presetClass="entr" presetSubtype="2" fill="hold"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wipe(right)">
                                      <p:cBhvr>
                                        <p:cTn id="10" dur="500"/>
                                        <p:tgtEl>
                                          <p:spTgt spid="57"/>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wipe(right)">
                                      <p:cBhvr>
                                        <p:cTn id="1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F9E9EA-FE40-04EE-459D-0BE637EB02C0}"/>
              </a:ext>
            </a:extLst>
          </p:cNvPr>
          <p:cNvSpPr>
            <a:spLocks noGrp="1"/>
          </p:cNvSpPr>
          <p:nvPr>
            <p:ph type="title"/>
          </p:nvPr>
        </p:nvSpPr>
        <p:spPr>
          <a:xfrm>
            <a:off x="213360" y="391478"/>
            <a:ext cx="11765280" cy="673100"/>
          </a:xfrm>
        </p:spPr>
        <p:txBody>
          <a:bodyPr>
            <a:normAutofit fontScale="90000"/>
          </a:bodyPr>
          <a:lstStyle/>
          <a:p>
            <a:pPr eaLnBrk="1" hangingPunct="1">
              <a:defRPr/>
            </a:pPr>
            <a:r>
              <a:rPr lang="en-US" b="1" dirty="0">
                <a:latin typeface="Arial" panose="020B0604020202020204" pitchFamily="34" charset="0"/>
                <a:cs typeface="Arial" panose="020B0604020202020204" pitchFamily="34" charset="0"/>
              </a:rPr>
              <a:t>ET-1 receptor inhibition prevents GIP-induced OPN secretion</a:t>
            </a:r>
          </a:p>
        </p:txBody>
      </p:sp>
      <p:pic>
        <p:nvPicPr>
          <p:cNvPr id="31747" name="Picture 2">
            <a:extLst>
              <a:ext uri="{FF2B5EF4-FFF2-40B4-BE49-F238E27FC236}">
                <a16:creationId xmlns:a16="http://schemas.microsoft.com/office/drawing/2014/main" id="{34D2AF28-936D-0632-A513-129C51DD43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194" t="12103" r="20016" b="25595"/>
          <a:stretch>
            <a:fillRect/>
          </a:stretch>
        </p:blipFill>
        <p:spPr bwMode="auto">
          <a:xfrm>
            <a:off x="2263776" y="1582738"/>
            <a:ext cx="8342313" cy="497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748" name="Text Box 52">
            <a:extLst>
              <a:ext uri="{FF2B5EF4-FFF2-40B4-BE49-F238E27FC236}">
                <a16:creationId xmlns:a16="http://schemas.microsoft.com/office/drawing/2014/main" id="{8BB88B8D-A910-62DA-57E5-1FA99C2569D8}"/>
              </a:ext>
            </a:extLst>
          </p:cNvPr>
          <p:cNvSpPr txBox="1">
            <a:spLocks noChangeArrowheads="1"/>
          </p:cNvSpPr>
          <p:nvPr/>
        </p:nvSpPr>
        <p:spPr bwMode="auto">
          <a:xfrm>
            <a:off x="8778240" y="6466522"/>
            <a:ext cx="3200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400" dirty="0">
                <a:latin typeface="Candara" panose="020E0502030303020204" pitchFamily="34" charset="0"/>
              </a:rPr>
              <a:t>Berglund L, </a:t>
            </a:r>
            <a:r>
              <a:rPr lang="en-US" altLang="en-SE" sz="1400" dirty="0" err="1">
                <a:latin typeface="Candara" panose="020E0502030303020204" pitchFamily="34" charset="0"/>
              </a:rPr>
              <a:t>Lyssenko</a:t>
            </a:r>
            <a:r>
              <a:rPr lang="en-US" altLang="en-SE" sz="1400" dirty="0">
                <a:latin typeface="Candara" panose="020E0502030303020204" pitchFamily="34" charset="0"/>
              </a:rPr>
              <a:t> et al. Unpublished </a:t>
            </a:r>
            <a:endParaRPr lang="en-US" altLang="en-SE" sz="1400" i="1" dirty="0">
              <a:latin typeface="Candara" panose="020E050203030302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3">
            <a:extLst>
              <a:ext uri="{FF2B5EF4-FFF2-40B4-BE49-F238E27FC236}">
                <a16:creationId xmlns:a16="http://schemas.microsoft.com/office/drawing/2014/main" id="{4E018724-A99B-7746-B3F5-8E7AD7E3E7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87514" y="836613"/>
            <a:ext cx="8188325" cy="413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 name="TextBox 1">
            <a:extLst>
              <a:ext uri="{FF2B5EF4-FFF2-40B4-BE49-F238E27FC236}">
                <a16:creationId xmlns:a16="http://schemas.microsoft.com/office/drawing/2014/main" id="{DF2E378F-ABE9-B245-AC4F-53F21E365870}"/>
              </a:ext>
            </a:extLst>
          </p:cNvPr>
          <p:cNvSpPr txBox="1">
            <a:spLocks noChangeArrowheads="1"/>
          </p:cNvSpPr>
          <p:nvPr/>
        </p:nvSpPr>
        <p:spPr bwMode="auto">
          <a:xfrm>
            <a:off x="7751764" y="6581776"/>
            <a:ext cx="2016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r>
              <a:rPr lang="en-GB" altLang="sv-SE" sz="1200">
                <a:solidFill>
                  <a:srgbClr val="000000"/>
                </a:solidFill>
                <a:latin typeface="Georgia" panose="02040502050405020303" pitchFamily="18" charset="0"/>
              </a:rPr>
              <a:t>All SNPs with N&gt;50,000</a:t>
            </a:r>
          </a:p>
        </p:txBody>
      </p:sp>
      <p:sp>
        <p:nvSpPr>
          <p:cNvPr id="73" name="Rectangle 72">
            <a:extLst>
              <a:ext uri="{FF2B5EF4-FFF2-40B4-BE49-F238E27FC236}">
                <a16:creationId xmlns:a16="http://schemas.microsoft.com/office/drawing/2014/main" id="{B8CA69A5-8F41-8742-9FEC-F16312BDD951}"/>
              </a:ext>
            </a:extLst>
          </p:cNvPr>
          <p:cNvSpPr/>
          <p:nvPr/>
        </p:nvSpPr>
        <p:spPr>
          <a:xfrm>
            <a:off x="1589088" y="857250"/>
            <a:ext cx="977900" cy="43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sv-SE" dirty="0">
              <a:solidFill>
                <a:schemeClr val="tx1"/>
              </a:solidFill>
            </a:endParaRPr>
          </a:p>
        </p:txBody>
      </p:sp>
      <p:sp>
        <p:nvSpPr>
          <p:cNvPr id="77" name="Rectangle 76">
            <a:extLst>
              <a:ext uri="{FF2B5EF4-FFF2-40B4-BE49-F238E27FC236}">
                <a16:creationId xmlns:a16="http://schemas.microsoft.com/office/drawing/2014/main" id="{002E9F9F-3256-8446-90C3-540A3EA0B1D6}"/>
              </a:ext>
            </a:extLst>
          </p:cNvPr>
          <p:cNvSpPr/>
          <p:nvPr/>
        </p:nvSpPr>
        <p:spPr>
          <a:xfrm>
            <a:off x="4152901" y="692150"/>
            <a:ext cx="4386263" cy="596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sv-SE" sz="2000" dirty="0">
              <a:solidFill>
                <a:schemeClr val="tx1"/>
              </a:solidFill>
            </a:endParaRPr>
          </a:p>
        </p:txBody>
      </p:sp>
      <p:sp>
        <p:nvSpPr>
          <p:cNvPr id="17413" name="Title 1">
            <a:extLst>
              <a:ext uri="{FF2B5EF4-FFF2-40B4-BE49-F238E27FC236}">
                <a16:creationId xmlns:a16="http://schemas.microsoft.com/office/drawing/2014/main" id="{AFBBCA01-CC19-7D4D-94AF-EC8194816DEE}"/>
              </a:ext>
            </a:extLst>
          </p:cNvPr>
          <p:cNvSpPr>
            <a:spLocks noGrp="1"/>
          </p:cNvSpPr>
          <p:nvPr>
            <p:ph type="title"/>
          </p:nvPr>
        </p:nvSpPr>
        <p:spPr>
          <a:xfrm>
            <a:off x="2566988" y="185739"/>
            <a:ext cx="7993062" cy="579437"/>
          </a:xfrm>
        </p:spPr>
        <p:txBody>
          <a:bodyPr/>
          <a:lstStyle/>
          <a:p>
            <a:pPr algn="l" eaLnBrk="1" hangingPunct="1"/>
            <a:r>
              <a:rPr lang="en-US" altLang="sv-SE" sz="3200" b="1" dirty="0">
                <a:latin typeface="Georgia" panose="02040502050405020303" pitchFamily="18" charset="0"/>
                <a:ea typeface="ＭＳ Ｐゴシック" panose="020B0600070205080204" pitchFamily="34" charset="-128"/>
              </a:rPr>
              <a:t>Genetic architecture of</a:t>
            </a:r>
          </a:p>
        </p:txBody>
      </p:sp>
      <p:sp>
        <p:nvSpPr>
          <p:cNvPr id="17414" name="Rectangle 7">
            <a:extLst>
              <a:ext uri="{FF2B5EF4-FFF2-40B4-BE49-F238E27FC236}">
                <a16:creationId xmlns:a16="http://schemas.microsoft.com/office/drawing/2014/main" id="{D51C56D7-B33E-B64E-92B8-0A884456652E}"/>
              </a:ext>
            </a:extLst>
          </p:cNvPr>
          <p:cNvSpPr>
            <a:spLocks noChangeArrowheads="1"/>
          </p:cNvSpPr>
          <p:nvPr/>
        </p:nvSpPr>
        <p:spPr bwMode="auto">
          <a:xfrm>
            <a:off x="9696450" y="3357564"/>
            <a:ext cx="1017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r>
              <a:rPr lang="en-US" altLang="sv-SE" sz="1600" i="1">
                <a:latin typeface="Georgia" panose="02040502050405020303" pitchFamily="18" charset="0"/>
              </a:rPr>
              <a:t>P</a:t>
            </a:r>
            <a:r>
              <a:rPr lang="en-US" altLang="sv-SE" sz="1600">
                <a:latin typeface="Georgia" panose="02040502050405020303" pitchFamily="18" charset="0"/>
              </a:rPr>
              <a:t>=5*10</a:t>
            </a:r>
            <a:r>
              <a:rPr lang="en-US" altLang="sv-SE" sz="1600" baseline="30000">
                <a:latin typeface="Georgia" panose="02040502050405020303" pitchFamily="18" charset="0"/>
              </a:rPr>
              <a:t>-8</a:t>
            </a:r>
            <a:endParaRPr lang="en-US" altLang="sv-SE" sz="1600" baseline="30000"/>
          </a:p>
        </p:txBody>
      </p:sp>
      <p:sp>
        <p:nvSpPr>
          <p:cNvPr id="17415" name="Content Placeholder 2">
            <a:extLst>
              <a:ext uri="{FF2B5EF4-FFF2-40B4-BE49-F238E27FC236}">
                <a16:creationId xmlns:a16="http://schemas.microsoft.com/office/drawing/2014/main" id="{ED1DAE45-ADDA-B749-827D-1C08B8F5B4AF}"/>
              </a:ext>
            </a:extLst>
          </p:cNvPr>
          <p:cNvSpPr>
            <a:spLocks noGrp="1"/>
          </p:cNvSpPr>
          <p:nvPr>
            <p:ph idx="1"/>
          </p:nvPr>
        </p:nvSpPr>
        <p:spPr>
          <a:xfrm>
            <a:off x="1919288" y="5229225"/>
            <a:ext cx="4248150" cy="1079500"/>
          </a:xfrm>
        </p:spPr>
        <p:txBody>
          <a:bodyPr/>
          <a:lstStyle/>
          <a:p>
            <a:pPr eaLnBrk="1" hangingPunct="1"/>
            <a:r>
              <a:rPr lang="en-US" altLang="sv-SE" sz="2400">
                <a:latin typeface="Georgia" panose="02040502050405020303" pitchFamily="18" charset="0"/>
                <a:ea typeface="ＭＳ Ｐゴシック" panose="020B0600070205080204" pitchFamily="34" charset="-128"/>
              </a:rPr>
              <a:t>49 Loci with </a:t>
            </a:r>
            <a:r>
              <a:rPr lang="en-US" altLang="sv-SE" sz="2400" i="1">
                <a:latin typeface="Georgia" panose="02040502050405020303" pitchFamily="18" charset="0"/>
                <a:ea typeface="ＭＳ Ｐゴシック" panose="020B0600070205080204" pitchFamily="34" charset="-128"/>
              </a:rPr>
              <a:t>P</a:t>
            </a:r>
            <a:r>
              <a:rPr lang="en-US" altLang="sv-SE" sz="2400">
                <a:latin typeface="Georgia" panose="02040502050405020303" pitchFamily="18" charset="0"/>
                <a:ea typeface="ＭＳ Ｐゴシック" panose="020B0600070205080204" pitchFamily="34" charset="-128"/>
              </a:rPr>
              <a:t>&lt;5*10</a:t>
            </a:r>
            <a:r>
              <a:rPr lang="en-US" altLang="sv-SE" sz="2400" baseline="30000">
                <a:latin typeface="Georgia" panose="02040502050405020303" pitchFamily="18" charset="0"/>
                <a:ea typeface="ＭＳ Ｐゴシック" panose="020B0600070205080204" pitchFamily="34" charset="-128"/>
              </a:rPr>
              <a:t>-8</a:t>
            </a:r>
            <a:endParaRPr lang="en-US" altLang="sv-SE" sz="2400" baseline="30000">
              <a:ea typeface="ＭＳ Ｐゴシック" panose="020B0600070205080204" pitchFamily="34" charset="-128"/>
            </a:endParaRPr>
          </a:p>
          <a:p>
            <a:pPr eaLnBrk="1" hangingPunct="1"/>
            <a:r>
              <a:rPr lang="en-US" altLang="sv-SE" sz="2400">
                <a:latin typeface="Georgia" panose="02040502050405020303" pitchFamily="18" charset="0"/>
                <a:ea typeface="ＭＳ Ｐゴシック" panose="020B0600070205080204" pitchFamily="34" charset="-128"/>
              </a:rPr>
              <a:t>33 Novel Loci</a:t>
            </a:r>
          </a:p>
        </p:txBody>
      </p:sp>
      <p:sp>
        <p:nvSpPr>
          <p:cNvPr id="3" name="Slide Number Placeholder 2">
            <a:extLst>
              <a:ext uri="{FF2B5EF4-FFF2-40B4-BE49-F238E27FC236}">
                <a16:creationId xmlns:a16="http://schemas.microsoft.com/office/drawing/2014/main" id="{5048E62E-C44E-0942-A00B-F81561BBBFF7}"/>
              </a:ext>
            </a:extLst>
          </p:cNvPr>
          <p:cNvSpPr>
            <a:spLocks noGrp="1"/>
          </p:cNvSpPr>
          <p:nvPr>
            <p:ph type="sldNum" sz="quarter" idx="12"/>
          </p:nvPr>
        </p:nvSpPr>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1FC65AB4-07B7-814B-8063-F7661A24FC90}" type="slidenum">
              <a:rPr lang="sv-SE" altLang="sv-SE" sz="1200">
                <a:solidFill>
                  <a:srgbClr val="898989"/>
                </a:solidFill>
              </a:rPr>
              <a:pPr eaLnBrk="1" hangingPunct="1"/>
              <a:t>3</a:t>
            </a:fld>
            <a:endParaRPr lang="sv-SE" altLang="sv-SE" sz="1200">
              <a:solidFill>
                <a:srgbClr val="898989"/>
              </a:solidFill>
            </a:endParaRPr>
          </a:p>
        </p:txBody>
      </p:sp>
      <p:sp>
        <p:nvSpPr>
          <p:cNvPr id="17417" name="TextBox 11">
            <a:extLst>
              <a:ext uri="{FF2B5EF4-FFF2-40B4-BE49-F238E27FC236}">
                <a16:creationId xmlns:a16="http://schemas.microsoft.com/office/drawing/2014/main" id="{ED6EA632-62CF-E747-B89E-C99A5413885B}"/>
              </a:ext>
            </a:extLst>
          </p:cNvPr>
          <p:cNvSpPr txBox="1">
            <a:spLocks noChangeArrowheads="1"/>
          </p:cNvSpPr>
          <p:nvPr/>
        </p:nvSpPr>
        <p:spPr bwMode="auto">
          <a:xfrm>
            <a:off x="7894638" y="4581525"/>
            <a:ext cx="27495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r>
              <a:rPr lang="en-US" altLang="sv-SE" sz="1800">
                <a:latin typeface="Georgia" panose="02040502050405020303" pitchFamily="18" charset="0"/>
              </a:rPr>
              <a:t>0.05/1 000 000=5*10</a:t>
            </a:r>
            <a:r>
              <a:rPr lang="en-US" altLang="sv-SE" sz="1800" baseline="30000">
                <a:latin typeface="Georgia" panose="02040502050405020303" pitchFamily="18" charset="0"/>
              </a:rPr>
              <a:t>-8</a:t>
            </a:r>
            <a:r>
              <a:rPr lang="pt-BR" altLang="sv-SE" sz="1800">
                <a:latin typeface="Georgia" panose="02040502050405020303" pitchFamily="18" charset="0"/>
              </a:rPr>
              <a:t> </a:t>
            </a:r>
          </a:p>
        </p:txBody>
      </p:sp>
      <p:sp>
        <p:nvSpPr>
          <p:cNvPr id="17418" name="Title 1">
            <a:extLst>
              <a:ext uri="{FF2B5EF4-FFF2-40B4-BE49-F238E27FC236}">
                <a16:creationId xmlns:a16="http://schemas.microsoft.com/office/drawing/2014/main" id="{14BF0FC8-8CE3-4A44-9B92-F7DE7A359CCC}"/>
              </a:ext>
            </a:extLst>
          </p:cNvPr>
          <p:cNvSpPr txBox="1">
            <a:spLocks/>
          </p:cNvSpPr>
          <p:nvPr/>
        </p:nvSpPr>
        <p:spPr bwMode="auto">
          <a:xfrm>
            <a:off x="7175500" y="44451"/>
            <a:ext cx="2305050"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sz="3600" b="1">
                <a:solidFill>
                  <a:srgbClr val="EE0000"/>
                </a:solidFill>
                <a:latin typeface="Georgia" panose="02040502050405020303" pitchFamily="18" charset="0"/>
              </a:rPr>
              <a:t>WHR</a:t>
            </a:r>
          </a:p>
          <a:p>
            <a:pPr algn="ctr" eaLnBrk="1" hangingPunct="1"/>
            <a:r>
              <a:rPr lang="en-US" altLang="sv-SE" sz="1100" b="1">
                <a:solidFill>
                  <a:srgbClr val="EE0000"/>
                </a:solidFill>
                <a:latin typeface="Georgia" panose="02040502050405020303" pitchFamily="18" charset="0"/>
              </a:rPr>
              <a:t>adjusted for BMI</a:t>
            </a:r>
          </a:p>
        </p:txBody>
      </p:sp>
    </p:spTree>
    <p:extLst>
      <p:ext uri="{BB962C8B-B14F-4D97-AF65-F5344CB8AC3E}">
        <p14:creationId xmlns:p14="http://schemas.microsoft.com/office/powerpoint/2010/main" val="169061075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4180A2-D821-B136-A297-C4F0B197E890}"/>
              </a:ext>
            </a:extLst>
          </p:cNvPr>
          <p:cNvSpPr>
            <a:spLocks noGrp="1"/>
          </p:cNvSpPr>
          <p:nvPr>
            <p:ph type="title"/>
          </p:nvPr>
        </p:nvSpPr>
        <p:spPr>
          <a:xfrm>
            <a:off x="314960" y="690565"/>
            <a:ext cx="11877040" cy="673100"/>
          </a:xfrm>
        </p:spPr>
        <p:txBody>
          <a:bodyPr>
            <a:normAutofit fontScale="90000"/>
          </a:bodyPr>
          <a:lstStyle/>
          <a:p>
            <a:pPr eaLnBrk="1" hangingPunct="1">
              <a:defRPr/>
            </a:pPr>
            <a:r>
              <a:rPr lang="en-GB" sz="4000" dirty="0">
                <a:latin typeface="Arial" panose="020B0604020202020204" pitchFamily="34" charset="0"/>
                <a:cs typeface="Arial" panose="020B0604020202020204" pitchFamily="34" charset="0"/>
              </a:rPr>
              <a:t>Plasma OPN and ET-1 are elevated in patients with critical limb ischemia </a:t>
            </a:r>
            <a:br>
              <a:rPr lang="en-GB" sz="4000" dirty="0">
                <a:latin typeface="Arial" panose="020B0604020202020204" pitchFamily="34" charset="0"/>
                <a:cs typeface="Arial" panose="020B0604020202020204" pitchFamily="34" charset="0"/>
              </a:rPr>
            </a:br>
            <a:endParaRPr lang="en-US" sz="4000" dirty="0">
              <a:latin typeface="Arial" panose="020B0604020202020204" pitchFamily="34" charset="0"/>
              <a:cs typeface="Arial" panose="020B0604020202020204" pitchFamily="34" charset="0"/>
            </a:endParaRPr>
          </a:p>
        </p:txBody>
      </p:sp>
      <p:sp>
        <p:nvSpPr>
          <p:cNvPr id="32771" name="Text Box 52">
            <a:extLst>
              <a:ext uri="{FF2B5EF4-FFF2-40B4-BE49-F238E27FC236}">
                <a16:creationId xmlns:a16="http://schemas.microsoft.com/office/drawing/2014/main" id="{966DFFDC-4221-96F1-698A-974CB90D1D09}"/>
              </a:ext>
            </a:extLst>
          </p:cNvPr>
          <p:cNvSpPr txBox="1">
            <a:spLocks noChangeArrowheads="1"/>
          </p:cNvSpPr>
          <p:nvPr/>
        </p:nvSpPr>
        <p:spPr bwMode="auto">
          <a:xfrm>
            <a:off x="7535863" y="6553200"/>
            <a:ext cx="3200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400">
                <a:latin typeface="Candara" panose="020E0502030303020204" pitchFamily="34" charset="0"/>
              </a:rPr>
              <a:t>Berglund L, Lyssenko et al. Unpublished </a:t>
            </a:r>
            <a:endParaRPr lang="en-US" altLang="en-SE" sz="1400" i="1">
              <a:latin typeface="Candara" panose="020E0502030303020204" pitchFamily="34" charset="0"/>
            </a:endParaRPr>
          </a:p>
        </p:txBody>
      </p:sp>
      <p:pic>
        <p:nvPicPr>
          <p:cNvPr id="32772" name="Picture 2">
            <a:extLst>
              <a:ext uri="{FF2B5EF4-FFF2-40B4-BE49-F238E27FC236}">
                <a16:creationId xmlns:a16="http://schemas.microsoft.com/office/drawing/2014/main" id="{9CDB86C9-77AE-A6CC-8B28-E412A2F433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194" t="14684" r="34630" b="24207"/>
          <a:stretch>
            <a:fillRect/>
          </a:stretch>
        </p:blipFill>
        <p:spPr bwMode="auto">
          <a:xfrm>
            <a:off x="2481264" y="1422401"/>
            <a:ext cx="6523037" cy="5072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a:extLst>
              <a:ext uri="{FF2B5EF4-FFF2-40B4-BE49-F238E27FC236}">
                <a16:creationId xmlns:a16="http://schemas.microsoft.com/office/drawing/2014/main" id="{476DDA1B-D8CF-3AE2-66D2-38E8FE505F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0972" t="13789" r="20573" b="13789"/>
          <a:stretch>
            <a:fillRect/>
          </a:stretch>
        </p:blipFill>
        <p:spPr bwMode="auto">
          <a:xfrm>
            <a:off x="2106613" y="1363664"/>
            <a:ext cx="7605712" cy="529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a:extLst>
              <a:ext uri="{FF2B5EF4-FFF2-40B4-BE49-F238E27FC236}">
                <a16:creationId xmlns:a16="http://schemas.microsoft.com/office/drawing/2014/main" id="{073A1794-0725-40A2-3CA0-F1CBE96D0578}"/>
              </a:ext>
            </a:extLst>
          </p:cNvPr>
          <p:cNvSpPr>
            <a:spLocks noGrp="1"/>
          </p:cNvSpPr>
          <p:nvPr>
            <p:ph type="title"/>
          </p:nvPr>
        </p:nvSpPr>
        <p:spPr>
          <a:xfrm>
            <a:off x="411480" y="495303"/>
            <a:ext cx="11369039" cy="673100"/>
          </a:xfrm>
        </p:spPr>
        <p:txBody>
          <a:bodyPr>
            <a:normAutofit fontScale="90000"/>
          </a:bodyPr>
          <a:lstStyle/>
          <a:p>
            <a:pPr eaLnBrk="1" hangingPunct="1">
              <a:defRPr/>
            </a:pPr>
            <a:r>
              <a:rPr lang="en-US" sz="4000" dirty="0">
                <a:latin typeface="Arial" panose="020B0604020202020204" pitchFamily="34" charset="0"/>
                <a:cs typeface="Arial" panose="020B0604020202020204" pitchFamily="34" charset="0"/>
              </a:rPr>
              <a:t>GIP stimulation increases OPN expression via CREB activation</a:t>
            </a:r>
            <a:br>
              <a:rPr lang="en-US" sz="4000" dirty="0">
                <a:latin typeface="Arial" panose="020B0604020202020204" pitchFamily="34" charset="0"/>
                <a:cs typeface="Arial" panose="020B0604020202020204" pitchFamily="34" charset="0"/>
              </a:rPr>
            </a:br>
            <a:endParaRPr lang="en-US" sz="4000" dirty="0">
              <a:latin typeface="Arial" panose="020B0604020202020204" pitchFamily="34" charset="0"/>
              <a:cs typeface="Arial" panose="020B0604020202020204" pitchFamily="34" charset="0"/>
            </a:endParaRPr>
          </a:p>
        </p:txBody>
      </p:sp>
      <p:sp>
        <p:nvSpPr>
          <p:cNvPr id="33796" name="Text Box 52">
            <a:extLst>
              <a:ext uri="{FF2B5EF4-FFF2-40B4-BE49-F238E27FC236}">
                <a16:creationId xmlns:a16="http://schemas.microsoft.com/office/drawing/2014/main" id="{C78CBBC0-C360-A015-1548-BB0860749B91}"/>
              </a:ext>
            </a:extLst>
          </p:cNvPr>
          <p:cNvSpPr txBox="1">
            <a:spLocks noChangeArrowheads="1"/>
          </p:cNvSpPr>
          <p:nvPr/>
        </p:nvSpPr>
        <p:spPr bwMode="auto">
          <a:xfrm>
            <a:off x="7535863" y="6553200"/>
            <a:ext cx="3200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400">
                <a:latin typeface="Candara" panose="020E0502030303020204" pitchFamily="34" charset="0"/>
              </a:rPr>
              <a:t>Berglund L, Lyssenko et al. Unpublished </a:t>
            </a:r>
            <a:endParaRPr lang="en-US" altLang="en-SE" sz="1400" i="1">
              <a:latin typeface="Candara" panose="020E0502030303020204" pitchFamily="34"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45259D-4BAA-5458-D880-16A950B96625}"/>
              </a:ext>
            </a:extLst>
          </p:cNvPr>
          <p:cNvSpPr>
            <a:spLocks noGrp="1"/>
          </p:cNvSpPr>
          <p:nvPr>
            <p:ph type="title"/>
          </p:nvPr>
        </p:nvSpPr>
        <p:spPr>
          <a:xfrm>
            <a:off x="294640" y="515937"/>
            <a:ext cx="11734800" cy="671512"/>
          </a:xfrm>
        </p:spPr>
        <p:txBody>
          <a:bodyPr>
            <a:noAutofit/>
          </a:bodyPr>
          <a:lstStyle/>
          <a:p>
            <a:pPr>
              <a:defRPr/>
            </a:pPr>
            <a:r>
              <a:rPr lang="en-US" sz="3600" i="1" dirty="0">
                <a:latin typeface="Arial" panose="020B0604020202020204" pitchFamily="34" charset="0"/>
                <a:cs typeface="Arial" panose="020B0604020202020204" pitchFamily="34" charset="0"/>
              </a:rPr>
              <a:t>GIPR </a:t>
            </a:r>
            <a:r>
              <a:rPr lang="en-US" sz="3600" dirty="0">
                <a:latin typeface="Arial" panose="020B0604020202020204" pitchFamily="34" charset="0"/>
                <a:cs typeface="Arial" panose="020B0604020202020204" pitchFamily="34" charset="0"/>
              </a:rPr>
              <a:t>and </a:t>
            </a:r>
            <a:r>
              <a:rPr lang="en-US" sz="3600" i="1" dirty="0">
                <a:latin typeface="Arial" panose="020B0604020202020204" pitchFamily="34" charset="0"/>
                <a:cs typeface="Arial" panose="020B0604020202020204" pitchFamily="34" charset="0"/>
              </a:rPr>
              <a:t>OPN</a:t>
            </a:r>
            <a:r>
              <a:rPr lang="en-US" sz="3600" dirty="0">
                <a:latin typeface="Arial" panose="020B0604020202020204" pitchFamily="34" charset="0"/>
                <a:cs typeface="Arial" panose="020B0604020202020204" pitchFamily="34" charset="0"/>
              </a:rPr>
              <a:t> mRNA are higher in carotid atherosclerotic plaques from symptomatic patients </a:t>
            </a:r>
            <a:br>
              <a:rPr lang="en-US" sz="3600" dirty="0">
                <a:latin typeface="Arial" panose="020B0604020202020204" pitchFamily="34" charset="0"/>
                <a:cs typeface="Arial" panose="020B0604020202020204" pitchFamily="34" charset="0"/>
              </a:rPr>
            </a:br>
            <a:endParaRPr lang="en-US" sz="3600" dirty="0">
              <a:latin typeface="Arial" panose="020B0604020202020204" pitchFamily="34" charset="0"/>
              <a:cs typeface="Arial" panose="020B0604020202020204" pitchFamily="34" charset="0"/>
            </a:endParaRPr>
          </a:p>
        </p:txBody>
      </p:sp>
      <p:grpSp>
        <p:nvGrpSpPr>
          <p:cNvPr id="34819" name="Group 2">
            <a:extLst>
              <a:ext uri="{FF2B5EF4-FFF2-40B4-BE49-F238E27FC236}">
                <a16:creationId xmlns:a16="http://schemas.microsoft.com/office/drawing/2014/main" id="{CE48E336-7572-BD8C-4150-8D516EADD314}"/>
              </a:ext>
            </a:extLst>
          </p:cNvPr>
          <p:cNvGrpSpPr>
            <a:grpSpLocks/>
          </p:cNvGrpSpPr>
          <p:nvPr/>
        </p:nvGrpSpPr>
        <p:grpSpPr bwMode="auto">
          <a:xfrm>
            <a:off x="7319963" y="1687514"/>
            <a:ext cx="1998662" cy="2700337"/>
            <a:chOff x="4377" y="955"/>
            <a:chExt cx="1123" cy="1592"/>
          </a:xfrm>
        </p:grpSpPr>
        <p:sp>
          <p:nvSpPr>
            <p:cNvPr id="34852" name="Text Box 40">
              <a:extLst>
                <a:ext uri="{FF2B5EF4-FFF2-40B4-BE49-F238E27FC236}">
                  <a16:creationId xmlns:a16="http://schemas.microsoft.com/office/drawing/2014/main" id="{DEE6B6F4-B6D5-24D8-DEA8-23D7D47E92EF}"/>
                </a:ext>
              </a:extLst>
            </p:cNvPr>
            <p:cNvSpPr txBox="1">
              <a:spLocks noChangeArrowheads="1"/>
            </p:cNvSpPr>
            <p:nvPr/>
          </p:nvSpPr>
          <p:spPr bwMode="auto">
            <a:xfrm>
              <a:off x="4656" y="2264"/>
              <a:ext cx="167"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a:t>
              </a:r>
            </a:p>
          </p:txBody>
        </p:sp>
        <p:sp>
          <p:nvSpPr>
            <p:cNvPr id="34853" name="Text Box 40">
              <a:extLst>
                <a:ext uri="{FF2B5EF4-FFF2-40B4-BE49-F238E27FC236}">
                  <a16:creationId xmlns:a16="http://schemas.microsoft.com/office/drawing/2014/main" id="{E4D4FA47-7B53-7E21-78FB-A3B711E038E9}"/>
                </a:ext>
              </a:extLst>
            </p:cNvPr>
            <p:cNvSpPr txBox="1">
              <a:spLocks noChangeArrowheads="1"/>
            </p:cNvSpPr>
            <p:nvPr/>
          </p:nvSpPr>
          <p:spPr bwMode="auto">
            <a:xfrm>
              <a:off x="4574" y="2005"/>
              <a:ext cx="247"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0.2</a:t>
              </a:r>
            </a:p>
          </p:txBody>
        </p:sp>
        <p:sp>
          <p:nvSpPr>
            <p:cNvPr id="34854" name="Text Box 40">
              <a:extLst>
                <a:ext uri="{FF2B5EF4-FFF2-40B4-BE49-F238E27FC236}">
                  <a16:creationId xmlns:a16="http://schemas.microsoft.com/office/drawing/2014/main" id="{3EBF36AD-E48E-B64B-4A79-3B5735B91710}"/>
                </a:ext>
              </a:extLst>
            </p:cNvPr>
            <p:cNvSpPr txBox="1">
              <a:spLocks noChangeArrowheads="1"/>
            </p:cNvSpPr>
            <p:nvPr/>
          </p:nvSpPr>
          <p:spPr bwMode="auto">
            <a:xfrm>
              <a:off x="4574" y="1229"/>
              <a:ext cx="25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0.8</a:t>
              </a:r>
            </a:p>
          </p:txBody>
        </p:sp>
        <p:sp>
          <p:nvSpPr>
            <p:cNvPr id="34855" name="Text Box 40">
              <a:extLst>
                <a:ext uri="{FF2B5EF4-FFF2-40B4-BE49-F238E27FC236}">
                  <a16:creationId xmlns:a16="http://schemas.microsoft.com/office/drawing/2014/main" id="{55BDD66E-6B1D-E55D-FEAE-6B789046E58E}"/>
                </a:ext>
              </a:extLst>
            </p:cNvPr>
            <p:cNvSpPr txBox="1">
              <a:spLocks noChangeArrowheads="1"/>
            </p:cNvSpPr>
            <p:nvPr/>
          </p:nvSpPr>
          <p:spPr bwMode="auto">
            <a:xfrm>
              <a:off x="4847" y="2349"/>
              <a:ext cx="236"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AS</a:t>
              </a:r>
            </a:p>
          </p:txBody>
        </p:sp>
        <p:sp>
          <p:nvSpPr>
            <p:cNvPr id="34856" name="Text Box 40">
              <a:extLst>
                <a:ext uri="{FF2B5EF4-FFF2-40B4-BE49-F238E27FC236}">
                  <a16:creationId xmlns:a16="http://schemas.microsoft.com/office/drawing/2014/main" id="{F9C524E8-92A0-82A2-9957-2514F1335D58}"/>
                </a:ext>
              </a:extLst>
            </p:cNvPr>
            <p:cNvSpPr txBox="1">
              <a:spLocks noChangeArrowheads="1"/>
            </p:cNvSpPr>
            <p:nvPr/>
          </p:nvSpPr>
          <p:spPr bwMode="auto">
            <a:xfrm>
              <a:off x="5213" y="2349"/>
              <a:ext cx="163"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S</a:t>
              </a:r>
            </a:p>
          </p:txBody>
        </p:sp>
        <p:sp>
          <p:nvSpPr>
            <p:cNvPr id="34857" name="Text Box 35">
              <a:extLst>
                <a:ext uri="{FF2B5EF4-FFF2-40B4-BE49-F238E27FC236}">
                  <a16:creationId xmlns:a16="http://schemas.microsoft.com/office/drawing/2014/main" id="{28EDD2A8-B0AB-C404-BFF3-E5D9965F190A}"/>
                </a:ext>
              </a:extLst>
            </p:cNvPr>
            <p:cNvSpPr txBox="1">
              <a:spLocks noChangeArrowheads="1"/>
            </p:cNvSpPr>
            <p:nvPr/>
          </p:nvSpPr>
          <p:spPr bwMode="auto">
            <a:xfrm rot="-5400000">
              <a:off x="3868" y="1730"/>
              <a:ext cx="1320"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Normalized </a:t>
              </a:r>
              <a:r>
                <a:rPr lang="en-US" altLang="en-SE" sz="1600" i="1">
                  <a:solidFill>
                    <a:srgbClr val="000000"/>
                  </a:solidFill>
                  <a:latin typeface="Candara" panose="020E0502030303020204" pitchFamily="34" charset="0"/>
                </a:rPr>
                <a:t>GIPR</a:t>
              </a:r>
              <a:r>
                <a:rPr lang="en-US" altLang="en-SE" sz="1600">
                  <a:solidFill>
                    <a:srgbClr val="000000"/>
                  </a:solidFill>
                  <a:latin typeface="Candara" panose="020E0502030303020204" pitchFamily="34" charset="0"/>
                </a:rPr>
                <a:t> mRNA</a:t>
              </a:r>
            </a:p>
          </p:txBody>
        </p:sp>
        <p:sp>
          <p:nvSpPr>
            <p:cNvPr id="34858" name="Text Box 40">
              <a:extLst>
                <a:ext uri="{FF2B5EF4-FFF2-40B4-BE49-F238E27FC236}">
                  <a16:creationId xmlns:a16="http://schemas.microsoft.com/office/drawing/2014/main" id="{F7E08E89-B566-1353-346A-3699834FDA1E}"/>
                </a:ext>
              </a:extLst>
            </p:cNvPr>
            <p:cNvSpPr txBox="1">
              <a:spLocks noChangeArrowheads="1"/>
            </p:cNvSpPr>
            <p:nvPr/>
          </p:nvSpPr>
          <p:spPr bwMode="auto">
            <a:xfrm>
              <a:off x="4574" y="1488"/>
              <a:ext cx="260"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0.6</a:t>
              </a:r>
            </a:p>
          </p:txBody>
        </p:sp>
        <p:sp>
          <p:nvSpPr>
            <p:cNvPr id="34859" name="Text Box 40">
              <a:extLst>
                <a:ext uri="{FF2B5EF4-FFF2-40B4-BE49-F238E27FC236}">
                  <a16:creationId xmlns:a16="http://schemas.microsoft.com/office/drawing/2014/main" id="{63F92AC3-9816-C526-8279-37261987DCF5}"/>
                </a:ext>
              </a:extLst>
            </p:cNvPr>
            <p:cNvSpPr txBox="1">
              <a:spLocks noChangeArrowheads="1"/>
            </p:cNvSpPr>
            <p:nvPr/>
          </p:nvSpPr>
          <p:spPr bwMode="auto">
            <a:xfrm>
              <a:off x="4574" y="1747"/>
              <a:ext cx="257"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0.4</a:t>
              </a:r>
            </a:p>
          </p:txBody>
        </p:sp>
        <p:sp>
          <p:nvSpPr>
            <p:cNvPr id="34860" name="Text Box 40">
              <a:extLst>
                <a:ext uri="{FF2B5EF4-FFF2-40B4-BE49-F238E27FC236}">
                  <a16:creationId xmlns:a16="http://schemas.microsoft.com/office/drawing/2014/main" id="{D4A627AD-259D-8804-43E6-120467401A10}"/>
                </a:ext>
              </a:extLst>
            </p:cNvPr>
            <p:cNvSpPr txBox="1">
              <a:spLocks noChangeArrowheads="1"/>
            </p:cNvSpPr>
            <p:nvPr/>
          </p:nvSpPr>
          <p:spPr bwMode="auto">
            <a:xfrm>
              <a:off x="5211" y="1257"/>
              <a:ext cx="1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a:t>
              </a:r>
            </a:p>
          </p:txBody>
        </p:sp>
        <p:sp>
          <p:nvSpPr>
            <p:cNvPr id="34861" name="Text Box 131">
              <a:extLst>
                <a:ext uri="{FF2B5EF4-FFF2-40B4-BE49-F238E27FC236}">
                  <a16:creationId xmlns:a16="http://schemas.microsoft.com/office/drawing/2014/main" id="{2496B4BA-D71E-BC76-9D13-826C6378CCD8}"/>
                </a:ext>
              </a:extLst>
            </p:cNvPr>
            <p:cNvSpPr txBox="1">
              <a:spLocks noChangeArrowheads="1"/>
            </p:cNvSpPr>
            <p:nvPr/>
          </p:nvSpPr>
          <p:spPr bwMode="auto">
            <a:xfrm>
              <a:off x="4377" y="955"/>
              <a:ext cx="22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a typeface="Times New Roman" panose="02020603050405020304" pitchFamily="18" charset="0"/>
                <a:cs typeface="Helvetica" pitchFamily="2" charset="0"/>
              </a:endParaRPr>
            </a:p>
          </p:txBody>
        </p:sp>
        <p:pic>
          <p:nvPicPr>
            <p:cNvPr id="34862" name="Picture 2">
              <a:extLst>
                <a:ext uri="{FF2B5EF4-FFF2-40B4-BE49-F238E27FC236}">
                  <a16:creationId xmlns:a16="http://schemas.microsoft.com/office/drawing/2014/main" id="{1F80AB32-74F9-EB67-30A0-54C6CDB6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7" y="1166"/>
              <a:ext cx="753" cy="1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820" name="Group 14">
            <a:extLst>
              <a:ext uri="{FF2B5EF4-FFF2-40B4-BE49-F238E27FC236}">
                <a16:creationId xmlns:a16="http://schemas.microsoft.com/office/drawing/2014/main" id="{FEA73AE0-FF49-0314-9E10-FBA3364B6763}"/>
              </a:ext>
            </a:extLst>
          </p:cNvPr>
          <p:cNvGrpSpPr>
            <a:grpSpLocks/>
          </p:cNvGrpSpPr>
          <p:nvPr/>
        </p:nvGrpSpPr>
        <p:grpSpPr bwMode="auto">
          <a:xfrm>
            <a:off x="7419976" y="4146551"/>
            <a:ext cx="1939925" cy="2638425"/>
            <a:chOff x="4422" y="2724"/>
            <a:chExt cx="1086" cy="1597"/>
          </a:xfrm>
        </p:grpSpPr>
        <p:sp>
          <p:nvSpPr>
            <p:cNvPr id="34841" name="Text Box 40">
              <a:extLst>
                <a:ext uri="{FF2B5EF4-FFF2-40B4-BE49-F238E27FC236}">
                  <a16:creationId xmlns:a16="http://schemas.microsoft.com/office/drawing/2014/main" id="{53C0DC82-346F-5D69-3BE7-84DB93F14F8A}"/>
                </a:ext>
              </a:extLst>
            </p:cNvPr>
            <p:cNvSpPr txBox="1">
              <a:spLocks noChangeArrowheads="1"/>
            </p:cNvSpPr>
            <p:nvPr/>
          </p:nvSpPr>
          <p:spPr bwMode="auto">
            <a:xfrm>
              <a:off x="4661" y="4027"/>
              <a:ext cx="166"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a:t>
              </a:r>
            </a:p>
          </p:txBody>
        </p:sp>
        <p:sp>
          <p:nvSpPr>
            <p:cNvPr id="34842" name="Text Box 40">
              <a:extLst>
                <a:ext uri="{FF2B5EF4-FFF2-40B4-BE49-F238E27FC236}">
                  <a16:creationId xmlns:a16="http://schemas.microsoft.com/office/drawing/2014/main" id="{9A20C30D-7A1E-0A82-0FB7-2710BD76CB9F}"/>
                </a:ext>
              </a:extLst>
            </p:cNvPr>
            <p:cNvSpPr txBox="1">
              <a:spLocks noChangeArrowheads="1"/>
            </p:cNvSpPr>
            <p:nvPr/>
          </p:nvSpPr>
          <p:spPr bwMode="auto">
            <a:xfrm>
              <a:off x="4580" y="3769"/>
              <a:ext cx="246"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0.2</a:t>
              </a:r>
            </a:p>
          </p:txBody>
        </p:sp>
        <p:sp>
          <p:nvSpPr>
            <p:cNvPr id="34843" name="Text Box 40">
              <a:extLst>
                <a:ext uri="{FF2B5EF4-FFF2-40B4-BE49-F238E27FC236}">
                  <a16:creationId xmlns:a16="http://schemas.microsoft.com/office/drawing/2014/main" id="{7AA6E892-8C50-9A64-D2F2-5FE9CC4F41F4}"/>
                </a:ext>
              </a:extLst>
            </p:cNvPr>
            <p:cNvSpPr txBox="1">
              <a:spLocks noChangeArrowheads="1"/>
            </p:cNvSpPr>
            <p:nvPr/>
          </p:nvSpPr>
          <p:spPr bwMode="auto">
            <a:xfrm>
              <a:off x="4580" y="2992"/>
              <a:ext cx="258"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0.8</a:t>
              </a:r>
            </a:p>
          </p:txBody>
        </p:sp>
        <p:sp>
          <p:nvSpPr>
            <p:cNvPr id="34844" name="Text Box 40">
              <a:extLst>
                <a:ext uri="{FF2B5EF4-FFF2-40B4-BE49-F238E27FC236}">
                  <a16:creationId xmlns:a16="http://schemas.microsoft.com/office/drawing/2014/main" id="{14DF17DE-DBE1-519B-6A5E-0301DF57CCBE}"/>
                </a:ext>
              </a:extLst>
            </p:cNvPr>
            <p:cNvSpPr txBox="1">
              <a:spLocks noChangeArrowheads="1"/>
            </p:cNvSpPr>
            <p:nvPr/>
          </p:nvSpPr>
          <p:spPr bwMode="auto">
            <a:xfrm>
              <a:off x="4863" y="4118"/>
              <a:ext cx="234"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AS</a:t>
              </a:r>
            </a:p>
          </p:txBody>
        </p:sp>
        <p:sp>
          <p:nvSpPr>
            <p:cNvPr id="34845" name="Text Box 40">
              <a:extLst>
                <a:ext uri="{FF2B5EF4-FFF2-40B4-BE49-F238E27FC236}">
                  <a16:creationId xmlns:a16="http://schemas.microsoft.com/office/drawing/2014/main" id="{23469C1A-9BF7-58F3-39EC-977674C0B691}"/>
                </a:ext>
              </a:extLst>
            </p:cNvPr>
            <p:cNvSpPr txBox="1">
              <a:spLocks noChangeArrowheads="1"/>
            </p:cNvSpPr>
            <p:nvPr/>
          </p:nvSpPr>
          <p:spPr bwMode="auto">
            <a:xfrm>
              <a:off x="5224" y="4118"/>
              <a:ext cx="162"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S</a:t>
              </a:r>
            </a:p>
          </p:txBody>
        </p:sp>
        <p:sp>
          <p:nvSpPr>
            <p:cNvPr id="34846" name="Text Box 35">
              <a:extLst>
                <a:ext uri="{FF2B5EF4-FFF2-40B4-BE49-F238E27FC236}">
                  <a16:creationId xmlns:a16="http://schemas.microsoft.com/office/drawing/2014/main" id="{8A23D134-F956-198C-D3B9-0EDE3E9901E4}"/>
                </a:ext>
              </a:extLst>
            </p:cNvPr>
            <p:cNvSpPr txBox="1">
              <a:spLocks noChangeArrowheads="1"/>
            </p:cNvSpPr>
            <p:nvPr/>
          </p:nvSpPr>
          <p:spPr bwMode="auto">
            <a:xfrm rot="-5400000">
              <a:off x="3863" y="3504"/>
              <a:ext cx="1337"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Normalized </a:t>
              </a:r>
              <a:r>
                <a:rPr lang="en-US" altLang="en-SE" sz="1600" i="1">
                  <a:solidFill>
                    <a:srgbClr val="000000"/>
                  </a:solidFill>
                  <a:latin typeface="Candara" panose="020E0502030303020204" pitchFamily="34" charset="0"/>
                </a:rPr>
                <a:t>OPN</a:t>
              </a:r>
              <a:r>
                <a:rPr lang="en-US" altLang="en-SE" sz="1600">
                  <a:solidFill>
                    <a:srgbClr val="000000"/>
                  </a:solidFill>
                  <a:latin typeface="Candara" panose="020E0502030303020204" pitchFamily="34" charset="0"/>
                </a:rPr>
                <a:t> mRNA</a:t>
              </a:r>
            </a:p>
          </p:txBody>
        </p:sp>
        <p:sp>
          <p:nvSpPr>
            <p:cNvPr id="34847" name="Text Box 40">
              <a:extLst>
                <a:ext uri="{FF2B5EF4-FFF2-40B4-BE49-F238E27FC236}">
                  <a16:creationId xmlns:a16="http://schemas.microsoft.com/office/drawing/2014/main" id="{F80DA335-33EA-8469-6349-0676C74EF5FB}"/>
                </a:ext>
              </a:extLst>
            </p:cNvPr>
            <p:cNvSpPr txBox="1">
              <a:spLocks noChangeArrowheads="1"/>
            </p:cNvSpPr>
            <p:nvPr/>
          </p:nvSpPr>
          <p:spPr bwMode="auto">
            <a:xfrm>
              <a:off x="4580" y="3251"/>
              <a:ext cx="259"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0.6</a:t>
              </a:r>
            </a:p>
          </p:txBody>
        </p:sp>
        <p:sp>
          <p:nvSpPr>
            <p:cNvPr id="34848" name="Text Box 40">
              <a:extLst>
                <a:ext uri="{FF2B5EF4-FFF2-40B4-BE49-F238E27FC236}">
                  <a16:creationId xmlns:a16="http://schemas.microsoft.com/office/drawing/2014/main" id="{E3D3E4C0-958E-F169-A652-562DD1108537}"/>
                </a:ext>
              </a:extLst>
            </p:cNvPr>
            <p:cNvSpPr txBox="1">
              <a:spLocks noChangeArrowheads="1"/>
            </p:cNvSpPr>
            <p:nvPr/>
          </p:nvSpPr>
          <p:spPr bwMode="auto">
            <a:xfrm>
              <a:off x="4580" y="3510"/>
              <a:ext cx="256"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600">
                  <a:solidFill>
                    <a:srgbClr val="000000"/>
                  </a:solidFill>
                  <a:latin typeface="Candara" panose="020E0502030303020204" pitchFamily="34" charset="0"/>
                </a:rPr>
                <a:t>0.4</a:t>
              </a:r>
            </a:p>
          </p:txBody>
        </p:sp>
        <p:sp>
          <p:nvSpPr>
            <p:cNvPr id="34849" name="Text Box 40">
              <a:extLst>
                <a:ext uri="{FF2B5EF4-FFF2-40B4-BE49-F238E27FC236}">
                  <a16:creationId xmlns:a16="http://schemas.microsoft.com/office/drawing/2014/main" id="{9B4B650E-9FDC-F9AE-2E7B-6827DEACD5FC}"/>
                </a:ext>
              </a:extLst>
            </p:cNvPr>
            <p:cNvSpPr txBox="1">
              <a:spLocks noChangeArrowheads="1"/>
            </p:cNvSpPr>
            <p:nvPr/>
          </p:nvSpPr>
          <p:spPr bwMode="auto">
            <a:xfrm>
              <a:off x="5187" y="2930"/>
              <a:ext cx="219"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a:t>
              </a:r>
            </a:p>
          </p:txBody>
        </p:sp>
        <p:sp>
          <p:nvSpPr>
            <p:cNvPr id="34850" name="Text Box 131">
              <a:extLst>
                <a:ext uri="{FF2B5EF4-FFF2-40B4-BE49-F238E27FC236}">
                  <a16:creationId xmlns:a16="http://schemas.microsoft.com/office/drawing/2014/main" id="{A571C62D-E9D1-793A-4022-F5FCD11CF9ED}"/>
                </a:ext>
              </a:extLst>
            </p:cNvPr>
            <p:cNvSpPr txBox="1">
              <a:spLocks noChangeArrowheads="1"/>
            </p:cNvSpPr>
            <p:nvPr/>
          </p:nvSpPr>
          <p:spPr bwMode="auto">
            <a:xfrm>
              <a:off x="4422" y="2724"/>
              <a:ext cx="220"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endParaRPr lang="en-SE" altLang="en-SE" sz="1600">
                <a:latin typeface="Candara" panose="020E0502030303020204" pitchFamily="34" charset="0"/>
                <a:ea typeface="Times New Roman" panose="02020603050405020304" pitchFamily="18" charset="0"/>
                <a:cs typeface="Helvetica" pitchFamily="2" charset="0"/>
              </a:endParaRPr>
            </a:p>
          </p:txBody>
        </p:sp>
        <p:pic>
          <p:nvPicPr>
            <p:cNvPr id="34851" name="Picture 3">
              <a:extLst>
                <a:ext uri="{FF2B5EF4-FFF2-40B4-BE49-F238E27FC236}">
                  <a16:creationId xmlns:a16="http://schemas.microsoft.com/office/drawing/2014/main" id="{F449A4AA-B8E3-CE8A-7295-DD27AFCCBB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55" y="2930"/>
              <a:ext cx="753" cy="1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821" name="Group 8">
            <a:extLst>
              <a:ext uri="{FF2B5EF4-FFF2-40B4-BE49-F238E27FC236}">
                <a16:creationId xmlns:a16="http://schemas.microsoft.com/office/drawing/2014/main" id="{D3CEEE3A-4AA7-9741-3157-BF8C5BDB5CEC}"/>
              </a:ext>
            </a:extLst>
          </p:cNvPr>
          <p:cNvGrpSpPr>
            <a:grpSpLocks noChangeAspect="1"/>
          </p:cNvGrpSpPr>
          <p:nvPr/>
        </p:nvGrpSpPr>
        <p:grpSpPr bwMode="auto">
          <a:xfrm>
            <a:off x="2038351" y="2198689"/>
            <a:ext cx="2062163" cy="1851025"/>
            <a:chOff x="72448" y="221101"/>
            <a:chExt cx="3054096" cy="2741174"/>
          </a:xfrm>
        </p:grpSpPr>
        <p:pic>
          <p:nvPicPr>
            <p:cNvPr id="34839" name="Picture 57">
              <a:extLst>
                <a:ext uri="{FF2B5EF4-FFF2-40B4-BE49-F238E27FC236}">
                  <a16:creationId xmlns:a16="http://schemas.microsoft.com/office/drawing/2014/main" id="{3478CB3D-C8DE-0717-5BEB-9AC7BD528982}"/>
                </a:ext>
              </a:extLst>
            </p:cNvPr>
            <p:cNvPicPr>
              <a:picLocks noChangeAspect="1"/>
            </p:cNvPicPr>
            <p:nvPr/>
          </p:nvPicPr>
          <p:blipFill>
            <a:blip r:embed="rId5">
              <a:extLst>
                <a:ext uri="{28A0092B-C50C-407E-A947-70E740481C1C}">
                  <a14:useLocalDpi xmlns:a14="http://schemas.microsoft.com/office/drawing/2010/main" val="0"/>
                </a:ext>
              </a:extLst>
            </a:blip>
            <a:srcRect l="18845" t="6113" r="21777" b="6760"/>
            <a:stretch>
              <a:fillRect/>
            </a:stretch>
          </p:blipFill>
          <p:spPr bwMode="auto">
            <a:xfrm>
              <a:off x="72448" y="221101"/>
              <a:ext cx="3054096" cy="274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0" name="Straight Connector 29">
              <a:extLst>
                <a:ext uri="{FF2B5EF4-FFF2-40B4-BE49-F238E27FC236}">
                  <a16:creationId xmlns:a16="http://schemas.microsoft.com/office/drawing/2014/main" id="{FC00B089-F3A1-68E1-0D48-5F12E0DA0DE0}"/>
                </a:ext>
              </a:extLst>
            </p:cNvPr>
            <p:cNvCxnSpPr/>
            <p:nvPr/>
          </p:nvCxnSpPr>
          <p:spPr>
            <a:xfrm>
              <a:off x="288750" y="2858834"/>
              <a:ext cx="38088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822" name="Rectangle 18">
            <a:extLst>
              <a:ext uri="{FF2B5EF4-FFF2-40B4-BE49-F238E27FC236}">
                <a16:creationId xmlns:a16="http://schemas.microsoft.com/office/drawing/2014/main" id="{7E25B8F7-CE2A-D1DF-F19C-592F03BEECA3}"/>
              </a:ext>
            </a:extLst>
          </p:cNvPr>
          <p:cNvSpPr>
            <a:spLocks noChangeArrowheads="1"/>
          </p:cNvSpPr>
          <p:nvPr/>
        </p:nvSpPr>
        <p:spPr bwMode="auto">
          <a:xfrm rot="16200000">
            <a:off x="1254919" y="3061494"/>
            <a:ext cx="9398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GIPR</a:t>
            </a:r>
          </a:p>
        </p:txBody>
      </p:sp>
      <p:grpSp>
        <p:nvGrpSpPr>
          <p:cNvPr id="34823" name="Group 9">
            <a:extLst>
              <a:ext uri="{FF2B5EF4-FFF2-40B4-BE49-F238E27FC236}">
                <a16:creationId xmlns:a16="http://schemas.microsoft.com/office/drawing/2014/main" id="{FE8678DB-DB5E-25ED-3862-E80549B47D9A}"/>
              </a:ext>
            </a:extLst>
          </p:cNvPr>
          <p:cNvGrpSpPr>
            <a:grpSpLocks noChangeAspect="1"/>
          </p:cNvGrpSpPr>
          <p:nvPr/>
        </p:nvGrpSpPr>
        <p:grpSpPr bwMode="auto">
          <a:xfrm>
            <a:off x="4511675" y="2198689"/>
            <a:ext cx="2566988" cy="1851025"/>
            <a:chOff x="3400409" y="221101"/>
            <a:chExt cx="3803904" cy="2741174"/>
          </a:xfrm>
        </p:grpSpPr>
        <p:pic>
          <p:nvPicPr>
            <p:cNvPr id="34837" name="Picture 61">
              <a:extLst>
                <a:ext uri="{FF2B5EF4-FFF2-40B4-BE49-F238E27FC236}">
                  <a16:creationId xmlns:a16="http://schemas.microsoft.com/office/drawing/2014/main" id="{5AB275AB-B1A2-413E-45D1-F0CEA05C0EC0}"/>
                </a:ext>
              </a:extLst>
            </p:cNvPr>
            <p:cNvPicPr>
              <a:picLocks noChangeAspect="1"/>
            </p:cNvPicPr>
            <p:nvPr/>
          </p:nvPicPr>
          <p:blipFill>
            <a:blip r:embed="rId6">
              <a:extLst>
                <a:ext uri="{28A0092B-C50C-407E-A947-70E740481C1C}">
                  <a14:useLocalDpi xmlns:a14="http://schemas.microsoft.com/office/drawing/2010/main" val="0"/>
                </a:ext>
              </a:extLst>
            </a:blip>
            <a:srcRect l="11378" t="4337" r="14667" b="8537"/>
            <a:stretch>
              <a:fillRect/>
            </a:stretch>
          </p:blipFill>
          <p:spPr bwMode="auto">
            <a:xfrm>
              <a:off x="3400409" y="221101"/>
              <a:ext cx="3803904" cy="2741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4" name="Straight Connector 33">
              <a:extLst>
                <a:ext uri="{FF2B5EF4-FFF2-40B4-BE49-F238E27FC236}">
                  <a16:creationId xmlns:a16="http://schemas.microsoft.com/office/drawing/2014/main" id="{5FA5491B-D9FF-3877-42A5-E7C9021D9A5E}"/>
                </a:ext>
              </a:extLst>
            </p:cNvPr>
            <p:cNvCxnSpPr/>
            <p:nvPr/>
          </p:nvCxnSpPr>
          <p:spPr>
            <a:xfrm>
              <a:off x="3609777" y="2771850"/>
              <a:ext cx="37874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824" name="Group 11">
            <a:extLst>
              <a:ext uri="{FF2B5EF4-FFF2-40B4-BE49-F238E27FC236}">
                <a16:creationId xmlns:a16="http://schemas.microsoft.com/office/drawing/2014/main" id="{E54F156D-1283-2947-D816-ABC58DBBCD89}"/>
              </a:ext>
            </a:extLst>
          </p:cNvPr>
          <p:cNvGrpSpPr>
            <a:grpSpLocks noChangeAspect="1"/>
          </p:cNvGrpSpPr>
          <p:nvPr/>
        </p:nvGrpSpPr>
        <p:grpSpPr bwMode="auto">
          <a:xfrm>
            <a:off x="2038351" y="4660901"/>
            <a:ext cx="2062163" cy="1851025"/>
            <a:chOff x="72448" y="3363912"/>
            <a:chExt cx="3054096" cy="2744280"/>
          </a:xfrm>
        </p:grpSpPr>
        <p:pic>
          <p:nvPicPr>
            <p:cNvPr id="34835" name="Picture 65">
              <a:extLst>
                <a:ext uri="{FF2B5EF4-FFF2-40B4-BE49-F238E27FC236}">
                  <a16:creationId xmlns:a16="http://schemas.microsoft.com/office/drawing/2014/main" id="{6D85B03B-8922-1524-F8BE-3AC58A26F700}"/>
                </a:ext>
              </a:extLst>
            </p:cNvPr>
            <p:cNvPicPr>
              <a:picLocks noChangeAspect="1"/>
            </p:cNvPicPr>
            <p:nvPr/>
          </p:nvPicPr>
          <p:blipFill>
            <a:blip r:embed="rId7">
              <a:extLst>
                <a:ext uri="{28A0092B-C50C-407E-A947-70E740481C1C}">
                  <a14:useLocalDpi xmlns:a14="http://schemas.microsoft.com/office/drawing/2010/main" val="0"/>
                </a:ext>
              </a:extLst>
            </a:blip>
            <a:srcRect l="18523" t="6329" r="22101" b="6445"/>
            <a:stretch>
              <a:fillRect/>
            </a:stretch>
          </p:blipFill>
          <p:spPr bwMode="auto">
            <a:xfrm>
              <a:off x="72448" y="3363912"/>
              <a:ext cx="3054096" cy="2744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7" name="Straight Connector 36">
              <a:extLst>
                <a:ext uri="{FF2B5EF4-FFF2-40B4-BE49-F238E27FC236}">
                  <a16:creationId xmlns:a16="http://schemas.microsoft.com/office/drawing/2014/main" id="{9BDD64C2-C6B3-7864-6C12-84A48AA08AE2}"/>
                </a:ext>
              </a:extLst>
            </p:cNvPr>
            <p:cNvCxnSpPr/>
            <p:nvPr/>
          </p:nvCxnSpPr>
          <p:spPr>
            <a:xfrm>
              <a:off x="190004" y="6023463"/>
              <a:ext cx="38088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825" name="Rectangle 18">
            <a:extLst>
              <a:ext uri="{FF2B5EF4-FFF2-40B4-BE49-F238E27FC236}">
                <a16:creationId xmlns:a16="http://schemas.microsoft.com/office/drawing/2014/main" id="{D0DC48F4-B201-A24C-51DA-66F0EE08582F}"/>
              </a:ext>
            </a:extLst>
          </p:cNvPr>
          <p:cNvSpPr>
            <a:spLocks noChangeArrowheads="1"/>
          </p:cNvSpPr>
          <p:nvPr/>
        </p:nvSpPr>
        <p:spPr bwMode="auto">
          <a:xfrm rot="16200000">
            <a:off x="1254919" y="5437981"/>
            <a:ext cx="9398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OPN</a:t>
            </a:r>
          </a:p>
        </p:txBody>
      </p:sp>
      <p:grpSp>
        <p:nvGrpSpPr>
          <p:cNvPr id="34826" name="Group 10">
            <a:extLst>
              <a:ext uri="{FF2B5EF4-FFF2-40B4-BE49-F238E27FC236}">
                <a16:creationId xmlns:a16="http://schemas.microsoft.com/office/drawing/2014/main" id="{9A21CFEA-FB34-EFC5-5308-8ECFE5D624B7}"/>
              </a:ext>
            </a:extLst>
          </p:cNvPr>
          <p:cNvGrpSpPr>
            <a:grpSpLocks noChangeAspect="1"/>
          </p:cNvGrpSpPr>
          <p:nvPr/>
        </p:nvGrpSpPr>
        <p:grpSpPr bwMode="auto">
          <a:xfrm>
            <a:off x="4511675" y="4660901"/>
            <a:ext cx="2566988" cy="1851025"/>
            <a:chOff x="3400409" y="3363912"/>
            <a:chExt cx="3803904" cy="2744280"/>
          </a:xfrm>
        </p:grpSpPr>
        <p:pic>
          <p:nvPicPr>
            <p:cNvPr id="34833" name="Picture 69">
              <a:extLst>
                <a:ext uri="{FF2B5EF4-FFF2-40B4-BE49-F238E27FC236}">
                  <a16:creationId xmlns:a16="http://schemas.microsoft.com/office/drawing/2014/main" id="{BD72F0B5-9993-A3CD-7A9E-638067331B2C}"/>
                </a:ext>
              </a:extLst>
            </p:cNvPr>
            <p:cNvPicPr>
              <a:picLocks noChangeAspect="1"/>
            </p:cNvPicPr>
            <p:nvPr/>
          </p:nvPicPr>
          <p:blipFill>
            <a:blip r:embed="rId8">
              <a:extLst>
                <a:ext uri="{28A0092B-C50C-407E-A947-70E740481C1C}">
                  <a14:useLocalDpi xmlns:a14="http://schemas.microsoft.com/office/drawing/2010/main" val="0"/>
                </a:ext>
              </a:extLst>
            </a:blip>
            <a:srcRect l="12979" t="4964" r="13066" b="7813"/>
            <a:stretch>
              <a:fillRect/>
            </a:stretch>
          </p:blipFill>
          <p:spPr bwMode="auto">
            <a:xfrm>
              <a:off x="3400409" y="3363912"/>
              <a:ext cx="3803904" cy="2744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1" name="Straight Connector 40">
              <a:extLst>
                <a:ext uri="{FF2B5EF4-FFF2-40B4-BE49-F238E27FC236}">
                  <a16:creationId xmlns:a16="http://schemas.microsoft.com/office/drawing/2014/main" id="{CD2A15EE-8312-AD2E-2E15-EA94BCFD59E3}"/>
                </a:ext>
              </a:extLst>
            </p:cNvPr>
            <p:cNvCxnSpPr/>
            <p:nvPr/>
          </p:nvCxnSpPr>
          <p:spPr>
            <a:xfrm>
              <a:off x="3510975" y="5969331"/>
              <a:ext cx="37874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827" name="Rectangle 18">
            <a:extLst>
              <a:ext uri="{FF2B5EF4-FFF2-40B4-BE49-F238E27FC236}">
                <a16:creationId xmlns:a16="http://schemas.microsoft.com/office/drawing/2014/main" id="{0C314E80-1171-729D-ABD4-07B10D7E1A56}"/>
              </a:ext>
            </a:extLst>
          </p:cNvPr>
          <p:cNvSpPr>
            <a:spLocks noChangeArrowheads="1"/>
          </p:cNvSpPr>
          <p:nvPr/>
        </p:nvSpPr>
        <p:spPr bwMode="auto">
          <a:xfrm>
            <a:off x="4872038" y="1687514"/>
            <a:ext cx="1873250"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Symptomatic</a:t>
            </a:r>
          </a:p>
        </p:txBody>
      </p:sp>
      <p:sp>
        <p:nvSpPr>
          <p:cNvPr id="34828" name="Rectangle 18">
            <a:extLst>
              <a:ext uri="{FF2B5EF4-FFF2-40B4-BE49-F238E27FC236}">
                <a16:creationId xmlns:a16="http://schemas.microsoft.com/office/drawing/2014/main" id="{3E0CB385-5361-244C-CFC9-92289804B0B9}"/>
              </a:ext>
            </a:extLst>
          </p:cNvPr>
          <p:cNvSpPr>
            <a:spLocks noChangeArrowheads="1"/>
          </p:cNvSpPr>
          <p:nvPr/>
        </p:nvSpPr>
        <p:spPr bwMode="auto">
          <a:xfrm>
            <a:off x="2135188" y="1687514"/>
            <a:ext cx="1873250"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sz="1600">
                <a:solidFill>
                  <a:srgbClr val="000000"/>
                </a:solidFill>
                <a:latin typeface="Candara" panose="020E0502030303020204" pitchFamily="34" charset="0"/>
              </a:rPr>
              <a:t>Asymptomatic</a:t>
            </a:r>
          </a:p>
        </p:txBody>
      </p:sp>
      <p:sp>
        <p:nvSpPr>
          <p:cNvPr id="34829" name="Text Box 43">
            <a:extLst>
              <a:ext uri="{FF2B5EF4-FFF2-40B4-BE49-F238E27FC236}">
                <a16:creationId xmlns:a16="http://schemas.microsoft.com/office/drawing/2014/main" id="{6BBFC923-8978-C2CC-9E3E-E7FF00E2C0A4}"/>
              </a:ext>
            </a:extLst>
          </p:cNvPr>
          <p:cNvSpPr txBox="1">
            <a:spLocks noChangeArrowheads="1"/>
          </p:cNvSpPr>
          <p:nvPr/>
        </p:nvSpPr>
        <p:spPr bwMode="auto">
          <a:xfrm>
            <a:off x="3681414" y="1417638"/>
            <a:ext cx="166052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a:solidFill>
                  <a:srgbClr val="FF0000"/>
                </a:solidFill>
                <a:latin typeface="Candara" panose="020E0502030303020204" pitchFamily="34" charset="0"/>
              </a:rPr>
              <a:t>Gain of unction</a:t>
            </a:r>
          </a:p>
        </p:txBody>
      </p:sp>
      <p:sp>
        <p:nvSpPr>
          <p:cNvPr id="45" name="Line 44">
            <a:extLst>
              <a:ext uri="{FF2B5EF4-FFF2-40B4-BE49-F238E27FC236}">
                <a16:creationId xmlns:a16="http://schemas.microsoft.com/office/drawing/2014/main" id="{CF3B07A9-0F76-A5A1-28F8-5468C80E3F0F}"/>
              </a:ext>
            </a:extLst>
          </p:cNvPr>
          <p:cNvSpPr>
            <a:spLocks noChangeShapeType="1"/>
          </p:cNvSpPr>
          <p:nvPr/>
        </p:nvSpPr>
        <p:spPr bwMode="auto">
          <a:xfrm>
            <a:off x="9120188" y="2479675"/>
            <a:ext cx="1079500" cy="0"/>
          </a:xfrm>
          <a:prstGeom prst="line">
            <a:avLst/>
          </a:prstGeom>
          <a:noFill/>
          <a:ln w="127000">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46" name="Line 45">
            <a:extLst>
              <a:ext uri="{FF2B5EF4-FFF2-40B4-BE49-F238E27FC236}">
                <a16:creationId xmlns:a16="http://schemas.microsoft.com/office/drawing/2014/main" id="{EB1A4BD4-FFCB-2B22-EF7C-9DDE4AB98E70}"/>
              </a:ext>
            </a:extLst>
          </p:cNvPr>
          <p:cNvSpPr>
            <a:spLocks noChangeShapeType="1"/>
          </p:cNvSpPr>
          <p:nvPr/>
        </p:nvSpPr>
        <p:spPr bwMode="auto">
          <a:xfrm>
            <a:off x="9191625" y="5216525"/>
            <a:ext cx="1079500" cy="0"/>
          </a:xfrm>
          <a:prstGeom prst="line">
            <a:avLst/>
          </a:prstGeom>
          <a:noFill/>
          <a:ln w="127000">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47" name="Text Box 46">
            <a:extLst>
              <a:ext uri="{FF2B5EF4-FFF2-40B4-BE49-F238E27FC236}">
                <a16:creationId xmlns:a16="http://schemas.microsoft.com/office/drawing/2014/main" id="{DF54B388-88CD-243F-4ED5-0FD774C0941E}"/>
              </a:ext>
            </a:extLst>
          </p:cNvPr>
          <p:cNvSpPr txBox="1">
            <a:spLocks noChangeArrowheads="1"/>
          </p:cNvSpPr>
          <p:nvPr/>
        </p:nvSpPr>
        <p:spPr bwMode="auto">
          <a:xfrm>
            <a:off x="7464426" y="1328739"/>
            <a:ext cx="2879725"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solidFill>
                  <a:srgbClr val="FF0000"/>
                </a:solidFill>
                <a:latin typeface="Candara" panose="020E0502030303020204" pitchFamily="34" charset="0"/>
              </a:rPr>
              <a:t>GIPR gene expression higher in carotid endarterectomy biopsies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right)">
                                      <p:cBhvr>
                                        <p:cTn id="7" dur="500"/>
                                        <p:tgtEl>
                                          <p:spTgt spid="47"/>
                                        </p:tgtEl>
                                      </p:cBhvr>
                                    </p:animEffect>
                                  </p:childTnLst>
                                </p:cTn>
                              </p:par>
                              <p:par>
                                <p:cTn id="8" presetID="22" presetClass="entr" presetSubtype="2" fill="hold"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wipe(right)">
                                      <p:cBhvr>
                                        <p:cTn id="10" dur="500"/>
                                        <p:tgtEl>
                                          <p:spTgt spid="45"/>
                                        </p:tgtEl>
                                      </p:cBhvr>
                                    </p:animEffect>
                                  </p:childTnLst>
                                </p:cTn>
                              </p:par>
                              <p:par>
                                <p:cTn id="11" presetID="22" presetClass="entr" presetSubtype="2" fill="hold" nodeType="with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ipe(right)">
                                      <p:cBhvr>
                                        <p:cTn id="1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close-up of a medical document&#10;&#10;Description automatically generated">
            <a:extLst>
              <a:ext uri="{FF2B5EF4-FFF2-40B4-BE49-F238E27FC236}">
                <a16:creationId xmlns:a16="http://schemas.microsoft.com/office/drawing/2014/main" id="{AA273377-4DF7-DEC5-571F-3EA290F9C88A}"/>
              </a:ext>
            </a:extLst>
          </p:cNvPr>
          <p:cNvPicPr>
            <a:picLocks noGrp="1" noChangeAspect="1"/>
          </p:cNvPicPr>
          <p:nvPr>
            <p:ph sz="quarter" idx="13"/>
          </p:nvPr>
        </p:nvPicPr>
        <p:blipFill rotWithShape="1">
          <a:blip r:embed="rId2">
            <a:extLst>
              <a:ext uri="{28A0092B-C50C-407E-A947-70E740481C1C}">
                <a14:useLocalDpi xmlns:a14="http://schemas.microsoft.com/office/drawing/2010/main" val="0"/>
              </a:ext>
            </a:extLst>
          </a:blip>
          <a:srcRect t="31048" b="8153"/>
          <a:stretch/>
        </p:blipFill>
        <p:spPr>
          <a:xfrm>
            <a:off x="1823689" y="0"/>
            <a:ext cx="8067103" cy="2407920"/>
          </a:xfrm>
        </p:spPr>
      </p:pic>
      <p:pic>
        <p:nvPicPr>
          <p:cNvPr id="7" name="Picture 6" descr="A screen shot of a graph&#10;&#10;Description automatically generated">
            <a:extLst>
              <a:ext uri="{FF2B5EF4-FFF2-40B4-BE49-F238E27FC236}">
                <a16:creationId xmlns:a16="http://schemas.microsoft.com/office/drawing/2014/main" id="{25A15354-F68D-DA2E-6D93-E57A00C946EF}"/>
              </a:ext>
            </a:extLst>
          </p:cNvPr>
          <p:cNvPicPr>
            <a:picLocks noChangeAspect="1"/>
          </p:cNvPicPr>
          <p:nvPr/>
        </p:nvPicPr>
        <p:blipFill rotWithShape="1">
          <a:blip r:embed="rId3">
            <a:extLst>
              <a:ext uri="{28A0092B-C50C-407E-A947-70E740481C1C}">
                <a14:useLocalDpi xmlns:a14="http://schemas.microsoft.com/office/drawing/2010/main" val="0"/>
              </a:ext>
            </a:extLst>
          </a:blip>
          <a:srcRect l="8741" r="3378"/>
          <a:stretch/>
        </p:blipFill>
        <p:spPr>
          <a:xfrm>
            <a:off x="-180858" y="2255520"/>
            <a:ext cx="6276858" cy="4531359"/>
          </a:xfrm>
          <a:prstGeom prst="rect">
            <a:avLst/>
          </a:prstGeom>
        </p:spPr>
      </p:pic>
      <p:pic>
        <p:nvPicPr>
          <p:cNvPr id="8" name="Picture 7">
            <a:extLst>
              <a:ext uri="{FF2B5EF4-FFF2-40B4-BE49-F238E27FC236}">
                <a16:creationId xmlns:a16="http://schemas.microsoft.com/office/drawing/2014/main" id="{CAA68C77-6C03-CBBE-3158-2940D879742F}"/>
              </a:ext>
            </a:extLst>
          </p:cNvPr>
          <p:cNvPicPr>
            <a:picLocks noChangeAspect="1"/>
          </p:cNvPicPr>
          <p:nvPr/>
        </p:nvPicPr>
        <p:blipFill rotWithShape="1">
          <a:blip r:embed="rId4"/>
          <a:srcRect t="3416"/>
          <a:stretch/>
        </p:blipFill>
        <p:spPr>
          <a:xfrm>
            <a:off x="6014650" y="2580639"/>
            <a:ext cx="6027573" cy="3881119"/>
          </a:xfrm>
          <a:prstGeom prst="rect">
            <a:avLst/>
          </a:prstGeom>
        </p:spPr>
      </p:pic>
      <p:pic>
        <p:nvPicPr>
          <p:cNvPr id="9" name="Content Placeholder 4" descr="A close-up of a medical document&#10;&#10;Description automatically generated">
            <a:extLst>
              <a:ext uri="{FF2B5EF4-FFF2-40B4-BE49-F238E27FC236}">
                <a16:creationId xmlns:a16="http://schemas.microsoft.com/office/drawing/2014/main" id="{07E73046-E52D-9818-0B47-56E01E4590EF}"/>
              </a:ext>
            </a:extLst>
          </p:cNvPr>
          <p:cNvPicPr>
            <a:picLocks noChangeAspect="1"/>
          </p:cNvPicPr>
          <p:nvPr/>
        </p:nvPicPr>
        <p:blipFill rotWithShape="1">
          <a:blip r:embed="rId2">
            <a:extLst>
              <a:ext uri="{28A0092B-C50C-407E-A947-70E740481C1C}">
                <a14:useLocalDpi xmlns:a14="http://schemas.microsoft.com/office/drawing/2010/main" val="0"/>
              </a:ext>
            </a:extLst>
          </a:blip>
          <a:srcRect t="91985" r="54471" b="575"/>
          <a:stretch/>
        </p:blipFill>
        <p:spPr>
          <a:xfrm>
            <a:off x="8369352" y="6492239"/>
            <a:ext cx="3672871" cy="294640"/>
          </a:xfrm>
          <a:prstGeom prst="rect">
            <a:avLst/>
          </a:prstGeom>
          <a:noFill/>
        </p:spPr>
      </p:pic>
      <p:sp>
        <p:nvSpPr>
          <p:cNvPr id="11" name="TextBox 10">
            <a:extLst>
              <a:ext uri="{FF2B5EF4-FFF2-40B4-BE49-F238E27FC236}">
                <a16:creationId xmlns:a16="http://schemas.microsoft.com/office/drawing/2014/main" id="{EDA67F68-0E3B-AC9F-4851-ABAA61D3AD2E}"/>
              </a:ext>
            </a:extLst>
          </p:cNvPr>
          <p:cNvSpPr txBox="1"/>
          <p:nvPr/>
        </p:nvSpPr>
        <p:spPr>
          <a:xfrm>
            <a:off x="6657372" y="2185908"/>
            <a:ext cx="6111240" cy="369332"/>
          </a:xfrm>
          <a:prstGeom prst="rect">
            <a:avLst/>
          </a:prstGeom>
          <a:noFill/>
        </p:spPr>
        <p:txBody>
          <a:bodyPr wrap="square">
            <a:spAutoFit/>
          </a:bodyPr>
          <a:lstStyle/>
          <a:p>
            <a:r>
              <a:rPr lang="en-SE" b="1" dirty="0">
                <a:latin typeface="Arial" panose="020B0604020202020204" pitchFamily="34" charset="0"/>
                <a:cs typeface="Arial" panose="020B0604020202020204" pitchFamily="34" charset="0"/>
              </a:rPr>
              <a:t>GIP</a:t>
            </a:r>
            <a:r>
              <a:rPr lang="en-SE" b="1" i="1" dirty="0">
                <a:latin typeface="Arial" panose="020B0604020202020204" pitchFamily="34" charset="0"/>
                <a:cs typeface="Arial" panose="020B0604020202020204" pitchFamily="34" charset="0"/>
              </a:rPr>
              <a:t>- </a:t>
            </a:r>
            <a:r>
              <a:rPr lang="en-SE" b="1" dirty="0">
                <a:latin typeface="Arial" panose="020B0604020202020204" pitchFamily="34" charset="0"/>
                <a:cs typeface="Arial" panose="020B0604020202020204" pitchFamily="34" charset="0"/>
              </a:rPr>
              <a:t>raised alleles are not associated with CAD</a:t>
            </a:r>
            <a:endParaRPr lang="en-SE" dirty="0"/>
          </a:p>
        </p:txBody>
      </p:sp>
    </p:spTree>
    <p:extLst>
      <p:ext uri="{BB962C8B-B14F-4D97-AF65-F5344CB8AC3E}">
        <p14:creationId xmlns:p14="http://schemas.microsoft.com/office/powerpoint/2010/main" val="22981692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B82270-620F-0579-FEF6-0AD17F723AA8}"/>
              </a:ext>
            </a:extLst>
          </p:cNvPr>
          <p:cNvSpPr>
            <a:spLocks noGrp="1"/>
          </p:cNvSpPr>
          <p:nvPr>
            <p:ph type="title"/>
          </p:nvPr>
        </p:nvSpPr>
        <p:spPr>
          <a:xfrm>
            <a:off x="522069" y="391711"/>
            <a:ext cx="10632016" cy="672075"/>
          </a:xfrm>
        </p:spPr>
        <p:txBody>
          <a:bodyPr>
            <a:normAutofit fontScale="90000"/>
          </a:bodyPr>
          <a:lstStyle/>
          <a:p>
            <a:pPr algn="ctr"/>
            <a:r>
              <a:rPr lang="en-SE" b="1" i="1" dirty="0">
                <a:latin typeface="Arial" panose="020B0604020202020204" pitchFamily="34" charset="0"/>
                <a:cs typeface="Arial" panose="020B0604020202020204" pitchFamily="34" charset="0"/>
              </a:rPr>
              <a:t>GIPR</a:t>
            </a:r>
            <a:r>
              <a:rPr lang="en-SE" b="1" dirty="0">
                <a:latin typeface="Arial" panose="020B0604020202020204" pitchFamily="34" charset="0"/>
                <a:cs typeface="Arial" panose="020B0604020202020204" pitchFamily="34" charset="0"/>
              </a:rPr>
              <a:t> variants might have independent effects on lipid profile</a:t>
            </a:r>
          </a:p>
        </p:txBody>
      </p:sp>
      <p:pic>
        <p:nvPicPr>
          <p:cNvPr id="5" name="Picture 4" descr="A table with numbers and letters&#10;&#10;Description automatically generated">
            <a:extLst>
              <a:ext uri="{FF2B5EF4-FFF2-40B4-BE49-F238E27FC236}">
                <a16:creationId xmlns:a16="http://schemas.microsoft.com/office/drawing/2014/main" id="{031D0076-23A5-57D0-03BA-4AA13932D308}"/>
              </a:ext>
            </a:extLst>
          </p:cNvPr>
          <p:cNvPicPr>
            <a:picLocks noChangeAspect="1"/>
          </p:cNvPicPr>
          <p:nvPr/>
        </p:nvPicPr>
        <p:blipFill rotWithShape="1">
          <a:blip r:embed="rId2">
            <a:extLst>
              <a:ext uri="{28A0092B-C50C-407E-A947-70E740481C1C}">
                <a14:useLocalDpi xmlns:a14="http://schemas.microsoft.com/office/drawing/2010/main" val="0"/>
              </a:ext>
            </a:extLst>
          </a:blip>
          <a:srcRect b="17187"/>
          <a:stretch/>
        </p:blipFill>
        <p:spPr>
          <a:xfrm>
            <a:off x="1237943" y="1360449"/>
            <a:ext cx="9385516" cy="5497551"/>
          </a:xfrm>
          <a:prstGeom prst="rect">
            <a:avLst/>
          </a:prstGeom>
        </p:spPr>
      </p:pic>
      <p:sp>
        <p:nvSpPr>
          <p:cNvPr id="6" name="TextBox 5">
            <a:extLst>
              <a:ext uri="{FF2B5EF4-FFF2-40B4-BE49-F238E27FC236}">
                <a16:creationId xmlns:a16="http://schemas.microsoft.com/office/drawing/2014/main" id="{22A5A37F-E6F4-318F-2930-C6C4E4426846}"/>
              </a:ext>
            </a:extLst>
          </p:cNvPr>
          <p:cNvSpPr txBox="1"/>
          <p:nvPr/>
        </p:nvSpPr>
        <p:spPr>
          <a:xfrm>
            <a:off x="199277" y="4632959"/>
            <a:ext cx="11277600" cy="830997"/>
          </a:xfrm>
          <a:prstGeom prst="rect">
            <a:avLst/>
          </a:prstGeom>
          <a:noFill/>
          <a:ln w="38100">
            <a:solidFill>
              <a:srgbClr val="C00000"/>
            </a:solidFill>
          </a:ln>
        </p:spPr>
        <p:txBody>
          <a:bodyPr wrap="square" rtlCol="0">
            <a:spAutoFit/>
          </a:bodyPr>
          <a:lstStyle/>
          <a:p>
            <a:endParaRPr lang="en-SE" sz="1600" dirty="0"/>
          </a:p>
          <a:p>
            <a:endParaRPr lang="en-SE" sz="1600" dirty="0"/>
          </a:p>
          <a:p>
            <a:endParaRPr lang="en-SE" sz="1600" dirty="0"/>
          </a:p>
        </p:txBody>
      </p:sp>
      <p:sp>
        <p:nvSpPr>
          <p:cNvPr id="7" name="Title 1">
            <a:extLst>
              <a:ext uri="{FF2B5EF4-FFF2-40B4-BE49-F238E27FC236}">
                <a16:creationId xmlns:a16="http://schemas.microsoft.com/office/drawing/2014/main" id="{EEA95C02-7889-0F33-BE5F-DFADCF67F0FD}"/>
              </a:ext>
            </a:extLst>
          </p:cNvPr>
          <p:cNvSpPr txBox="1">
            <a:spLocks/>
          </p:cNvSpPr>
          <p:nvPr/>
        </p:nvSpPr>
        <p:spPr bwMode="auto">
          <a:xfrm>
            <a:off x="199278" y="2333923"/>
            <a:ext cx="11438540" cy="1462222"/>
          </a:xfrm>
          <a:prstGeom prst="rect">
            <a:avLst/>
          </a:prstGeom>
          <a:solidFill>
            <a:srgbClr val="C00000"/>
          </a:solidFill>
          <a:ln>
            <a:noFill/>
          </a:ln>
          <a:effectLst/>
          <a:extLst>
            <a:ext uri="{FAA26D3D-D897-4be2-8F04-BA451C77F1D7}">
              <ma14:placeholderFlag xmlns:ma14="http://schemas.microsoft.com/office/mac/drawingml/2011/main" xmlns="" val="1"/>
            </a:ext>
          </a:extLst>
        </p:spPr>
        <p:txBody>
          <a:bodyPr vert="horz" wrap="square" lIns="0" tIns="0" rIns="0" bIns="0" numCol="1" rtlCol="0" anchor="ctr" anchorCtr="0" compatLnSpc="1">
            <a:prstTxWarp prst="textNoShape">
              <a:avLst/>
            </a:prstTxWarp>
            <a:normAutofit fontScale="97500"/>
          </a:bodyPr>
          <a:lstStyle>
            <a:lvl1pPr algn="l" defTabSz="914400" rtl="0" eaLnBrk="1" latinLnBrk="0" hangingPunct="1">
              <a:lnSpc>
                <a:spcPct val="90000"/>
              </a:lnSpc>
              <a:spcBef>
                <a:spcPct val="0"/>
              </a:spcBef>
              <a:buNone/>
              <a:defRPr sz="4400" kern="1200" baseline="0">
                <a:solidFill>
                  <a:schemeClr val="bg1"/>
                </a:solidFill>
                <a:latin typeface="+mj-lt"/>
                <a:ea typeface="+mj-ea"/>
                <a:cs typeface="+mj-cs"/>
              </a:defRPr>
            </a:lvl1pPr>
          </a:lstStyle>
          <a:p>
            <a:pPr algn="ctr"/>
            <a:r>
              <a:rPr lang="en-SE" b="1"/>
              <a:t>Colliader bias? </a:t>
            </a:r>
            <a:r>
              <a:rPr lang="en-GB" b="1"/>
              <a:t>Was it dyslipidaemia that mediated an effect of GIPR on vascular complications?</a:t>
            </a:r>
            <a:endParaRPr lang="en-SE" b="1" dirty="0"/>
          </a:p>
        </p:txBody>
      </p:sp>
    </p:spTree>
    <p:extLst>
      <p:ext uri="{BB962C8B-B14F-4D97-AF65-F5344CB8AC3E}">
        <p14:creationId xmlns:p14="http://schemas.microsoft.com/office/powerpoint/2010/main" val="274766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screenshot of a computer screen&#10;&#10;Description automatically generated">
            <a:extLst>
              <a:ext uri="{FF2B5EF4-FFF2-40B4-BE49-F238E27FC236}">
                <a16:creationId xmlns:a16="http://schemas.microsoft.com/office/drawing/2014/main" id="{F93D49C7-8255-BD29-EA1A-551F77E773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44720" y="23617"/>
            <a:ext cx="7654418" cy="6702302"/>
          </a:xfrm>
          <a:prstGeom prst="rect">
            <a:avLst/>
          </a:prstGeom>
        </p:spPr>
      </p:pic>
      <p:pic>
        <p:nvPicPr>
          <p:cNvPr id="4" name="Content Placeholder 4" descr="A screenshot of a computer&#10;&#10;Description automatically generated">
            <a:extLst>
              <a:ext uri="{FF2B5EF4-FFF2-40B4-BE49-F238E27FC236}">
                <a16:creationId xmlns:a16="http://schemas.microsoft.com/office/drawing/2014/main" id="{C896DB99-C0A0-BBEF-986D-8D05211B6AD1}"/>
              </a:ext>
            </a:extLst>
          </p:cNvPr>
          <p:cNvPicPr>
            <a:picLocks noChangeAspect="1"/>
          </p:cNvPicPr>
          <p:nvPr/>
        </p:nvPicPr>
        <p:blipFill rotWithShape="1">
          <a:blip r:embed="rId3">
            <a:extLst>
              <a:ext uri="{28A0092B-C50C-407E-A947-70E740481C1C}">
                <a14:useLocalDpi xmlns:a14="http://schemas.microsoft.com/office/drawing/2010/main" val="0"/>
              </a:ext>
            </a:extLst>
          </a:blip>
          <a:srcRect l="2629" r="2102"/>
          <a:stretch/>
        </p:blipFill>
        <p:spPr>
          <a:xfrm>
            <a:off x="0" y="1"/>
            <a:ext cx="5636593" cy="3799840"/>
          </a:xfrm>
          <a:prstGeom prst="rect">
            <a:avLst/>
          </a:prstGeom>
        </p:spPr>
      </p:pic>
    </p:spTree>
    <p:extLst>
      <p:ext uri="{BB962C8B-B14F-4D97-AF65-F5344CB8AC3E}">
        <p14:creationId xmlns:p14="http://schemas.microsoft.com/office/powerpoint/2010/main" val="40561794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B82270-620F-0579-FEF6-0AD17F723AA8}"/>
              </a:ext>
            </a:extLst>
          </p:cNvPr>
          <p:cNvSpPr>
            <a:spLocks noGrp="1"/>
          </p:cNvSpPr>
          <p:nvPr>
            <p:ph type="title"/>
          </p:nvPr>
        </p:nvSpPr>
        <p:spPr>
          <a:xfrm>
            <a:off x="552549" y="442511"/>
            <a:ext cx="10632016" cy="672075"/>
          </a:xfrm>
        </p:spPr>
        <p:txBody>
          <a:bodyPr>
            <a:normAutofit fontScale="90000"/>
          </a:bodyPr>
          <a:lstStyle/>
          <a:p>
            <a:pPr algn="ctr"/>
            <a:r>
              <a:rPr lang="en-SE" b="1" i="1" dirty="0">
                <a:latin typeface="Arial" panose="020B0604020202020204" pitchFamily="34" charset="0"/>
                <a:cs typeface="Arial" panose="020B0604020202020204" pitchFamily="34" charset="0"/>
              </a:rPr>
              <a:t>GIPR</a:t>
            </a:r>
            <a:r>
              <a:rPr lang="en-SE" b="1" dirty="0">
                <a:latin typeface="Arial" panose="020B0604020202020204" pitchFamily="34" charset="0"/>
                <a:cs typeface="Arial" panose="020B0604020202020204" pitchFamily="34" charset="0"/>
              </a:rPr>
              <a:t> variants impaired in </a:t>
            </a:r>
            <a:r>
              <a:rPr lang="el-GR" sz="4400" b="1" dirty="0">
                <a:effectLst/>
                <a:latin typeface="Arial" panose="020B0604020202020204" pitchFamily="34" charset="0"/>
                <a:cs typeface="Arial" panose="020B0604020202020204" pitchFamily="34" charset="0"/>
              </a:rPr>
              <a:t>β-</a:t>
            </a:r>
            <a:r>
              <a:rPr lang="en-GB" sz="4400" b="1" dirty="0" err="1">
                <a:effectLst/>
                <a:latin typeface="Arial" panose="020B0604020202020204" pitchFamily="34" charset="0"/>
                <a:cs typeface="Arial" panose="020B0604020202020204" pitchFamily="34" charset="0"/>
              </a:rPr>
              <a:t>arrestin</a:t>
            </a:r>
            <a:r>
              <a:rPr lang="en-GB" sz="4400" b="1" dirty="0">
                <a:effectLst/>
                <a:latin typeface="Arial" panose="020B0604020202020204" pitchFamily="34" charset="0"/>
                <a:cs typeface="Arial" panose="020B0604020202020204" pitchFamily="34" charset="0"/>
              </a:rPr>
              <a:t> contribute to lower glucose</a:t>
            </a:r>
            <a:endParaRPr lang="en-SE" b="1" dirty="0">
              <a:latin typeface="Arial" panose="020B0604020202020204" pitchFamily="34" charset="0"/>
              <a:cs typeface="Arial" panose="020B0604020202020204" pitchFamily="34" charset="0"/>
            </a:endParaRPr>
          </a:p>
        </p:txBody>
      </p:sp>
      <p:pic>
        <p:nvPicPr>
          <p:cNvPr id="3" name="Picture 2" descr="A graph of a graph of a person's body&#10;&#10;Description automatically generated with medium confidence">
            <a:extLst>
              <a:ext uri="{FF2B5EF4-FFF2-40B4-BE49-F238E27FC236}">
                <a16:creationId xmlns:a16="http://schemas.microsoft.com/office/drawing/2014/main" id="{2B496D29-E933-87B4-4F9B-6834C4F265B8}"/>
              </a:ext>
            </a:extLst>
          </p:cNvPr>
          <p:cNvPicPr>
            <a:picLocks noChangeAspect="1"/>
          </p:cNvPicPr>
          <p:nvPr/>
        </p:nvPicPr>
        <p:blipFill rotWithShape="1">
          <a:blip r:embed="rId2">
            <a:extLst>
              <a:ext uri="{28A0092B-C50C-407E-A947-70E740481C1C}">
                <a14:useLocalDpi xmlns:a14="http://schemas.microsoft.com/office/drawing/2010/main" val="0"/>
              </a:ext>
            </a:extLst>
          </a:blip>
          <a:srcRect t="3617" r="50032"/>
          <a:stretch/>
        </p:blipFill>
        <p:spPr>
          <a:xfrm>
            <a:off x="6441441" y="1382758"/>
            <a:ext cx="4663440" cy="2833642"/>
          </a:xfrm>
          <a:prstGeom prst="rect">
            <a:avLst/>
          </a:prstGeom>
        </p:spPr>
      </p:pic>
      <p:pic>
        <p:nvPicPr>
          <p:cNvPr id="4" name="Picture 3" descr="A graph of a graph of a person's body&#10;&#10;Description automatically generated with medium confidence">
            <a:extLst>
              <a:ext uri="{FF2B5EF4-FFF2-40B4-BE49-F238E27FC236}">
                <a16:creationId xmlns:a16="http://schemas.microsoft.com/office/drawing/2014/main" id="{92CC4421-BED7-C6B4-1C7E-179516CFEE0C}"/>
              </a:ext>
            </a:extLst>
          </p:cNvPr>
          <p:cNvPicPr>
            <a:picLocks noChangeAspect="1"/>
          </p:cNvPicPr>
          <p:nvPr/>
        </p:nvPicPr>
        <p:blipFill rotWithShape="1">
          <a:blip r:embed="rId2">
            <a:extLst>
              <a:ext uri="{28A0092B-C50C-407E-A947-70E740481C1C}">
                <a14:useLocalDpi xmlns:a14="http://schemas.microsoft.com/office/drawing/2010/main" val="0"/>
              </a:ext>
            </a:extLst>
          </a:blip>
          <a:srcRect l="54150" t="4171"/>
          <a:stretch/>
        </p:blipFill>
        <p:spPr>
          <a:xfrm>
            <a:off x="7149056" y="4216400"/>
            <a:ext cx="4012203" cy="2641600"/>
          </a:xfrm>
          <a:prstGeom prst="rect">
            <a:avLst/>
          </a:prstGeom>
        </p:spPr>
      </p:pic>
      <p:pic>
        <p:nvPicPr>
          <p:cNvPr id="7" name="Picture 6" descr="A graph of a number of black dots&#10;&#10;Description automatically generated">
            <a:extLst>
              <a:ext uri="{FF2B5EF4-FFF2-40B4-BE49-F238E27FC236}">
                <a16:creationId xmlns:a16="http://schemas.microsoft.com/office/drawing/2014/main" id="{D81177FF-D2AA-49B4-B172-E723EA89E5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170" y="1382758"/>
            <a:ext cx="5346700" cy="4572000"/>
          </a:xfrm>
          <a:prstGeom prst="rect">
            <a:avLst/>
          </a:prstGeom>
        </p:spPr>
      </p:pic>
    </p:spTree>
    <p:extLst>
      <p:ext uri="{BB962C8B-B14F-4D97-AF65-F5344CB8AC3E}">
        <p14:creationId xmlns:p14="http://schemas.microsoft.com/office/powerpoint/2010/main" val="39116954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09EE11-0691-C76F-55F7-F0C9D949B042}"/>
              </a:ext>
            </a:extLst>
          </p:cNvPr>
          <p:cNvSpPr>
            <a:spLocks noGrp="1"/>
          </p:cNvSpPr>
          <p:nvPr>
            <p:ph type="title"/>
          </p:nvPr>
        </p:nvSpPr>
        <p:spPr>
          <a:xfrm>
            <a:off x="643989" y="351071"/>
            <a:ext cx="10632016" cy="672075"/>
          </a:xfrm>
        </p:spPr>
        <p:txBody>
          <a:bodyPr>
            <a:normAutofit fontScale="90000"/>
          </a:bodyPr>
          <a:lstStyle/>
          <a:p>
            <a:pPr algn="ctr"/>
            <a:r>
              <a:rPr lang="en-SE" dirty="0">
                <a:latin typeface="Arial" panose="020B0604020202020204" pitchFamily="34" charset="0"/>
                <a:cs typeface="Arial" panose="020B0604020202020204" pitchFamily="34" charset="0"/>
              </a:rPr>
              <a:t>Ozempic and neurodegenerative diseases a possible mechanistic link</a:t>
            </a:r>
          </a:p>
        </p:txBody>
      </p:sp>
      <p:pic>
        <p:nvPicPr>
          <p:cNvPr id="4" name="Picture 3" descr="A diagram of a cell line&#10;&#10;Description automatically generated">
            <a:extLst>
              <a:ext uri="{FF2B5EF4-FFF2-40B4-BE49-F238E27FC236}">
                <a16:creationId xmlns:a16="http://schemas.microsoft.com/office/drawing/2014/main" id="{0DE8DB1C-49FC-40BA-D170-8D5A908C3A5A}"/>
              </a:ext>
            </a:extLst>
          </p:cNvPr>
          <p:cNvPicPr>
            <a:picLocks noChangeAspect="1"/>
          </p:cNvPicPr>
          <p:nvPr/>
        </p:nvPicPr>
        <p:blipFill rotWithShape="1">
          <a:blip r:embed="rId2">
            <a:extLst>
              <a:ext uri="{28A0092B-C50C-407E-A947-70E740481C1C}">
                <a14:useLocalDpi xmlns:a14="http://schemas.microsoft.com/office/drawing/2010/main" val="0"/>
              </a:ext>
            </a:extLst>
          </a:blip>
          <a:srcRect l="6716" t="8110"/>
          <a:stretch/>
        </p:blipFill>
        <p:spPr>
          <a:xfrm>
            <a:off x="643989" y="1901216"/>
            <a:ext cx="10632016" cy="4605713"/>
          </a:xfrm>
          <a:prstGeom prst="rect">
            <a:avLst/>
          </a:prstGeom>
        </p:spPr>
      </p:pic>
      <p:sp>
        <p:nvSpPr>
          <p:cNvPr id="5" name="TextBox 4">
            <a:extLst>
              <a:ext uri="{FF2B5EF4-FFF2-40B4-BE49-F238E27FC236}">
                <a16:creationId xmlns:a16="http://schemas.microsoft.com/office/drawing/2014/main" id="{0C5933B0-6CB2-E6C9-F2E8-02EE563E8E60}"/>
              </a:ext>
            </a:extLst>
          </p:cNvPr>
          <p:cNvSpPr txBox="1"/>
          <p:nvPr/>
        </p:nvSpPr>
        <p:spPr>
          <a:xfrm>
            <a:off x="481496" y="1386304"/>
            <a:ext cx="5258904" cy="646331"/>
          </a:xfrm>
          <a:prstGeom prst="rect">
            <a:avLst/>
          </a:prstGeom>
          <a:noFill/>
        </p:spPr>
        <p:txBody>
          <a:bodyPr wrap="square">
            <a:spAutoFit/>
          </a:bodyPr>
          <a:lstStyle/>
          <a:p>
            <a:r>
              <a:rPr lang="el-GR" sz="1800" dirty="0">
                <a:effectLst/>
                <a:latin typeface="Arial" panose="020B0604020202020204" pitchFamily="34" charset="0"/>
                <a:cs typeface="Arial" panose="020B0604020202020204" pitchFamily="34" charset="0"/>
              </a:rPr>
              <a:t>β-</a:t>
            </a:r>
            <a:r>
              <a:rPr lang="en-GB" sz="1800" dirty="0" err="1">
                <a:effectLst/>
                <a:latin typeface="Arial" panose="020B0604020202020204" pitchFamily="34" charset="0"/>
                <a:cs typeface="Arial" panose="020B0604020202020204" pitchFamily="34" charset="0"/>
              </a:rPr>
              <a:t>arrestin</a:t>
            </a:r>
            <a:r>
              <a:rPr lang="en-GB" sz="1800" dirty="0">
                <a:effectLst/>
                <a:latin typeface="Arial" panose="020B0604020202020204" pitchFamily="34" charset="0"/>
                <a:cs typeface="Arial" panose="020B0604020202020204" pitchFamily="34" charset="0"/>
              </a:rPr>
              <a:t> also known as </a:t>
            </a:r>
            <a:r>
              <a:rPr lang="en-GB" sz="1800" dirty="0" err="1">
                <a:effectLst/>
                <a:latin typeface="Arial" panose="020B0604020202020204" pitchFamily="34" charset="0"/>
                <a:cs typeface="Arial" panose="020B0604020202020204" pitchFamily="34" charset="0"/>
              </a:rPr>
              <a:t>arrestin</a:t>
            </a:r>
            <a:r>
              <a:rPr lang="en-GB" sz="1800" dirty="0">
                <a:effectLst/>
                <a:latin typeface="Arial" panose="020B0604020202020204" pitchFamily="34" charset="0"/>
                <a:cs typeface="Arial" panose="020B0604020202020204" pitchFamily="34" charset="0"/>
              </a:rPr>
              <a:t> -2,  binds to GPCR </a:t>
            </a:r>
            <a:r>
              <a:rPr lang="en-GB" b="0" i="0" u="none" strike="noStrike" dirty="0">
                <a:solidFill>
                  <a:srgbClr val="202122"/>
                </a:solidFill>
                <a:effectLst/>
                <a:latin typeface="Arial" panose="020B0604020202020204" pitchFamily="34" charset="0"/>
                <a:cs typeface="Arial" panose="020B0604020202020204" pitchFamily="34" charset="0"/>
              </a:rPr>
              <a:t>preventing its activation (desensitization)</a:t>
            </a:r>
            <a:endParaRPr lang="en-SE"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451605A2-9687-1D63-24BD-DF99D46923F6}"/>
              </a:ext>
            </a:extLst>
          </p:cNvPr>
          <p:cNvSpPr txBox="1"/>
          <p:nvPr/>
        </p:nvSpPr>
        <p:spPr>
          <a:xfrm>
            <a:off x="6632575" y="6216198"/>
            <a:ext cx="4565650" cy="276999"/>
          </a:xfrm>
          <a:prstGeom prst="rect">
            <a:avLst/>
          </a:prstGeom>
          <a:noFill/>
        </p:spPr>
        <p:txBody>
          <a:bodyPr wrap="square">
            <a:spAutoFit/>
          </a:bodyPr>
          <a:lstStyle/>
          <a:p>
            <a:r>
              <a:rPr lang="en-GB" sz="1200" b="0" i="0" u="none" strike="noStrike" dirty="0">
                <a:solidFill>
                  <a:srgbClr val="474747"/>
                </a:solidFill>
                <a:effectLst/>
                <a:latin typeface="Arial" panose="020B0604020202020204" pitchFamily="34" charset="0"/>
              </a:rPr>
              <a:t>N-methyl-D-aspartate receptor – glutamate mediated signalling </a:t>
            </a:r>
            <a:endParaRPr lang="en-SE" sz="1200" dirty="0"/>
          </a:p>
        </p:txBody>
      </p:sp>
      <p:sp>
        <p:nvSpPr>
          <p:cNvPr id="7" name="TextBox 6">
            <a:extLst>
              <a:ext uri="{FF2B5EF4-FFF2-40B4-BE49-F238E27FC236}">
                <a16:creationId xmlns:a16="http://schemas.microsoft.com/office/drawing/2014/main" id="{04B2BCF2-ED1B-3007-9011-D864DC0B32EA}"/>
              </a:ext>
            </a:extLst>
          </p:cNvPr>
          <p:cNvSpPr txBox="1"/>
          <p:nvPr/>
        </p:nvSpPr>
        <p:spPr>
          <a:xfrm>
            <a:off x="9794240" y="6493197"/>
            <a:ext cx="2134943" cy="369332"/>
          </a:xfrm>
          <a:prstGeom prst="rect">
            <a:avLst/>
          </a:prstGeom>
          <a:noFill/>
        </p:spPr>
        <p:txBody>
          <a:bodyPr wrap="none" rtlCol="0">
            <a:spAutoFit/>
          </a:bodyPr>
          <a:lstStyle/>
          <a:p>
            <a:r>
              <a:rPr lang="en-SE" dirty="0"/>
              <a:t>Kee et.al. EMM 2024</a:t>
            </a:r>
          </a:p>
        </p:txBody>
      </p:sp>
    </p:spTree>
    <p:extLst>
      <p:ext uri="{BB962C8B-B14F-4D97-AF65-F5344CB8AC3E}">
        <p14:creationId xmlns:p14="http://schemas.microsoft.com/office/powerpoint/2010/main" val="18190019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D0FA80-79A9-F041-9731-16097547F396}"/>
              </a:ext>
            </a:extLst>
          </p:cNvPr>
          <p:cNvSpPr>
            <a:spLocks noGrp="1"/>
          </p:cNvSpPr>
          <p:nvPr>
            <p:ph type="title"/>
          </p:nvPr>
        </p:nvSpPr>
        <p:spPr/>
        <p:txBody>
          <a:bodyPr/>
          <a:lstStyle/>
          <a:p>
            <a:r>
              <a:rPr lang="en-SE" dirty="0">
                <a:latin typeface="Arial" panose="020B0604020202020204" pitchFamily="34" charset="0"/>
                <a:cs typeface="Arial" panose="020B0604020202020204" pitchFamily="34" charset="0"/>
              </a:rPr>
              <a:t>Multiple brain-related positive effects</a:t>
            </a:r>
          </a:p>
        </p:txBody>
      </p:sp>
      <p:pic>
        <p:nvPicPr>
          <p:cNvPr id="5" name="Content Placeholder 4" descr="A diagram of a brain function&#10;&#10;Description automatically generated">
            <a:extLst>
              <a:ext uri="{FF2B5EF4-FFF2-40B4-BE49-F238E27FC236}">
                <a16:creationId xmlns:a16="http://schemas.microsoft.com/office/drawing/2014/main" id="{0097768F-C9CC-5BA8-E476-FC88C24ED101}"/>
              </a:ext>
            </a:extLst>
          </p:cNvPr>
          <p:cNvPicPr>
            <a:picLocks noGrp="1" noChangeAspect="1"/>
          </p:cNvPicPr>
          <p:nvPr>
            <p:ph sz="quarter" idx="13"/>
          </p:nvPr>
        </p:nvPicPr>
        <p:blipFill>
          <a:blip r:embed="rId2">
            <a:extLst>
              <a:ext uri="{28A0092B-C50C-407E-A947-70E740481C1C}">
                <a14:useLocalDpi xmlns:a14="http://schemas.microsoft.com/office/drawing/2010/main" val="0"/>
              </a:ext>
            </a:extLst>
          </a:blip>
          <a:stretch>
            <a:fillRect/>
          </a:stretch>
        </p:blipFill>
        <p:spPr>
          <a:xfrm>
            <a:off x="552549" y="1493203"/>
            <a:ext cx="6917972" cy="4912126"/>
          </a:xfrm>
        </p:spPr>
      </p:pic>
      <p:sp>
        <p:nvSpPr>
          <p:cNvPr id="6" name="TextBox 5">
            <a:extLst>
              <a:ext uri="{FF2B5EF4-FFF2-40B4-BE49-F238E27FC236}">
                <a16:creationId xmlns:a16="http://schemas.microsoft.com/office/drawing/2014/main" id="{5CDCA32E-F931-F043-CC4F-5AEEE72F0134}"/>
              </a:ext>
            </a:extLst>
          </p:cNvPr>
          <p:cNvSpPr txBox="1"/>
          <p:nvPr/>
        </p:nvSpPr>
        <p:spPr>
          <a:xfrm>
            <a:off x="8016240" y="1493203"/>
            <a:ext cx="3454400" cy="5016758"/>
          </a:xfrm>
          <a:prstGeom prst="rect">
            <a:avLst/>
          </a:prstGeom>
          <a:noFill/>
        </p:spPr>
        <p:txBody>
          <a:bodyPr wrap="square" rtlCol="0">
            <a:spAutoFit/>
          </a:bodyPr>
          <a:lstStyle/>
          <a:p>
            <a:endParaRPr lang="en-SE"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Cognitive improvement </a:t>
            </a:r>
          </a:p>
          <a:p>
            <a:endParaRPr lang="en-GB"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Alzheimer disease</a:t>
            </a:r>
          </a:p>
          <a:p>
            <a:endParaRPr lang="en-GB" sz="2000" dirty="0">
              <a:latin typeface="Arial" panose="020B0604020202020204" pitchFamily="34" charset="0"/>
              <a:cs typeface="Arial" panose="020B0604020202020204" pitchFamily="34" charset="0"/>
            </a:endParaRPr>
          </a:p>
          <a:p>
            <a:r>
              <a:rPr lang="en-SE" sz="2000" dirty="0">
                <a:latin typeface="Arial" panose="020B0604020202020204" pitchFamily="34" charset="0"/>
                <a:cs typeface="Arial" panose="020B0604020202020204" pitchFamily="34" charset="0"/>
              </a:rPr>
              <a:t>Dementia</a:t>
            </a:r>
          </a:p>
          <a:p>
            <a:endParaRPr lang="en-SE"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Parkinson disease</a:t>
            </a:r>
            <a:endParaRPr lang="en-SE" sz="2000" dirty="0">
              <a:latin typeface="Arial" panose="020B0604020202020204" pitchFamily="34" charset="0"/>
              <a:cs typeface="Arial" panose="020B0604020202020204" pitchFamily="34" charset="0"/>
            </a:endParaRPr>
          </a:p>
          <a:p>
            <a:endParaRPr lang="en-SE"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Nicotine/smoking addiction</a:t>
            </a:r>
          </a:p>
          <a:p>
            <a:endParaRPr lang="en-GB"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Alcohol addiction</a:t>
            </a:r>
          </a:p>
          <a:p>
            <a:endParaRPr lang="en-GB" sz="2000"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Cocaine use disorder</a:t>
            </a:r>
          </a:p>
          <a:p>
            <a:endParaRPr lang="en-SE" sz="2000" dirty="0">
              <a:latin typeface="Arial" panose="020B0604020202020204" pitchFamily="34" charset="0"/>
              <a:cs typeface="Arial" panose="020B0604020202020204" pitchFamily="34" charset="0"/>
            </a:endParaRPr>
          </a:p>
          <a:p>
            <a:r>
              <a:rPr lang="en-SE" sz="20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84357275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ECEA1AB3-B0FC-675D-8ECE-6A525E2F3B72}"/>
              </a:ext>
            </a:extLst>
          </p:cNvPr>
          <p:cNvPicPr>
            <a:picLocks noGrp="1" noChangeAspect="1"/>
          </p:cNvPicPr>
          <p:nvPr>
            <p:ph sz="quarter" idx="13"/>
          </p:nvPr>
        </p:nvPicPr>
        <p:blipFill rotWithShape="1">
          <a:blip r:embed="rId2">
            <a:extLst>
              <a:ext uri="{28A0092B-C50C-407E-A947-70E740481C1C}">
                <a14:useLocalDpi xmlns:a14="http://schemas.microsoft.com/office/drawing/2010/main" val="0"/>
              </a:ext>
            </a:extLst>
          </a:blip>
          <a:srcRect b="5899"/>
          <a:stretch/>
        </p:blipFill>
        <p:spPr>
          <a:xfrm>
            <a:off x="120514" y="1993099"/>
            <a:ext cx="12071486" cy="4448341"/>
          </a:xfrm>
        </p:spPr>
      </p:pic>
      <p:pic>
        <p:nvPicPr>
          <p:cNvPr id="7" name="Picture 6" descr="A screenshot of a computer&#10;&#10;Description automatically generated">
            <a:extLst>
              <a:ext uri="{FF2B5EF4-FFF2-40B4-BE49-F238E27FC236}">
                <a16:creationId xmlns:a16="http://schemas.microsoft.com/office/drawing/2014/main" id="{E5F81790-09ED-5190-45CE-E56B3BA142D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772400" cy="1791989"/>
          </a:xfrm>
          <a:prstGeom prst="rect">
            <a:avLst/>
          </a:prstGeom>
        </p:spPr>
      </p:pic>
    </p:spTree>
    <p:extLst>
      <p:ext uri="{BB962C8B-B14F-4D97-AF65-F5344CB8AC3E}">
        <p14:creationId xmlns:p14="http://schemas.microsoft.com/office/powerpoint/2010/main" val="38415126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3">
            <a:extLst>
              <a:ext uri="{FF2B5EF4-FFF2-40B4-BE49-F238E27FC236}">
                <a16:creationId xmlns:a16="http://schemas.microsoft.com/office/drawing/2014/main" id="{0AD9B537-F784-6745-BD2F-94F82342A90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03389" y="477838"/>
            <a:ext cx="4897437" cy="627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890" name="Group 20">
            <a:extLst>
              <a:ext uri="{FF2B5EF4-FFF2-40B4-BE49-F238E27FC236}">
                <a16:creationId xmlns:a16="http://schemas.microsoft.com/office/drawing/2014/main" id="{F4D43B96-2D8F-B54C-B65F-ACD7D9C304D4}"/>
              </a:ext>
            </a:extLst>
          </p:cNvPr>
          <p:cNvGrpSpPr>
            <a:grpSpLocks/>
          </p:cNvGrpSpPr>
          <p:nvPr/>
        </p:nvGrpSpPr>
        <p:grpSpPr bwMode="auto">
          <a:xfrm>
            <a:off x="6426201" y="2133600"/>
            <a:ext cx="4206875" cy="2590800"/>
            <a:chOff x="340902" y="836712"/>
            <a:chExt cx="4205836" cy="2592288"/>
          </a:xfrm>
        </p:grpSpPr>
        <p:grpSp>
          <p:nvGrpSpPr>
            <p:cNvPr id="37895" name="Group 17">
              <a:extLst>
                <a:ext uri="{FF2B5EF4-FFF2-40B4-BE49-F238E27FC236}">
                  <a16:creationId xmlns:a16="http://schemas.microsoft.com/office/drawing/2014/main" id="{6733C99E-8DAC-D74F-BE7B-992A9A8A9EA9}"/>
                </a:ext>
              </a:extLst>
            </p:cNvPr>
            <p:cNvGrpSpPr>
              <a:grpSpLocks noChangeAspect="1"/>
            </p:cNvGrpSpPr>
            <p:nvPr/>
          </p:nvGrpSpPr>
          <p:grpSpPr bwMode="auto">
            <a:xfrm>
              <a:off x="340902" y="1334580"/>
              <a:ext cx="4205836" cy="2094420"/>
              <a:chOff x="986767" y="2264006"/>
              <a:chExt cx="4101989" cy="2035782"/>
            </a:xfrm>
          </p:grpSpPr>
          <p:pic>
            <p:nvPicPr>
              <p:cNvPr id="37897" name="Picture 4">
                <a:extLst>
                  <a:ext uri="{FF2B5EF4-FFF2-40B4-BE49-F238E27FC236}">
                    <a16:creationId xmlns:a16="http://schemas.microsoft.com/office/drawing/2014/main" id="{EB650214-F332-0D4F-B7E5-45ED0BF53E52}"/>
                  </a:ext>
                </a:extLst>
              </p:cNvPr>
              <p:cNvPicPr>
                <a:picLocks noChangeAspect="1"/>
              </p:cNvPicPr>
              <p:nvPr/>
            </p:nvPicPr>
            <p:blipFill>
              <a:blip r:embed="rId4">
                <a:extLst>
                  <a:ext uri="{28A0092B-C50C-407E-A947-70E740481C1C}">
                    <a14:useLocalDpi xmlns:a14="http://schemas.microsoft.com/office/drawing/2010/main" val="0"/>
                  </a:ext>
                </a:extLst>
              </a:blip>
              <a:srcRect l="43568" t="32761" r="3439" b="4745"/>
              <a:stretch>
                <a:fillRect/>
              </a:stretch>
            </p:blipFill>
            <p:spPr bwMode="auto">
              <a:xfrm>
                <a:off x="2889703" y="2264006"/>
                <a:ext cx="2157860" cy="2035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8" name="Picture 5">
                <a:extLst>
                  <a:ext uri="{FF2B5EF4-FFF2-40B4-BE49-F238E27FC236}">
                    <a16:creationId xmlns:a16="http://schemas.microsoft.com/office/drawing/2014/main" id="{A31EFE62-850C-DD49-AB13-99BD0477B8CC}"/>
                  </a:ext>
                </a:extLst>
              </p:cNvPr>
              <p:cNvPicPr>
                <a:picLocks noChangeAspect="1"/>
              </p:cNvPicPr>
              <p:nvPr/>
            </p:nvPicPr>
            <p:blipFill>
              <a:blip r:embed="rId5">
                <a:extLst>
                  <a:ext uri="{28A0092B-C50C-407E-A947-70E740481C1C}">
                    <a14:useLocalDpi xmlns:a14="http://schemas.microsoft.com/office/drawing/2010/main" val="0"/>
                  </a:ext>
                </a:extLst>
              </a:blip>
              <a:srcRect l="1909" t="2751" r="50900" b="46719"/>
              <a:stretch>
                <a:fillRect/>
              </a:stretch>
            </p:blipFill>
            <p:spPr bwMode="auto">
              <a:xfrm>
                <a:off x="986767" y="2498277"/>
                <a:ext cx="1905692" cy="18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Parallelogram 11">
                <a:extLst>
                  <a:ext uri="{FF2B5EF4-FFF2-40B4-BE49-F238E27FC236}">
                    <a16:creationId xmlns:a16="http://schemas.microsoft.com/office/drawing/2014/main" id="{A85F82D3-1C0E-A642-85F9-9DD988274BD2}"/>
                  </a:ext>
                </a:extLst>
              </p:cNvPr>
              <p:cNvSpPr/>
              <p:nvPr/>
            </p:nvSpPr>
            <p:spPr>
              <a:xfrm flipH="1">
                <a:off x="4347303" y="2348247"/>
                <a:ext cx="741453" cy="143587"/>
              </a:xfrm>
              <a:prstGeom prst="parallelogram">
                <a:avLst>
                  <a:gd name="adj" fmla="val 36023"/>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 name="Parallelogram 15">
                <a:extLst>
                  <a:ext uri="{FF2B5EF4-FFF2-40B4-BE49-F238E27FC236}">
                    <a16:creationId xmlns:a16="http://schemas.microsoft.com/office/drawing/2014/main" id="{DDEE1749-7A27-7542-A63E-DA4699F7CD15}"/>
                  </a:ext>
                </a:extLst>
              </p:cNvPr>
              <p:cNvSpPr/>
              <p:nvPr/>
            </p:nvSpPr>
            <p:spPr>
              <a:xfrm>
                <a:off x="2834984" y="2348247"/>
                <a:ext cx="1075805" cy="143587"/>
              </a:xfrm>
              <a:prstGeom prst="parallelogram">
                <a:avLst>
                  <a:gd name="adj" fmla="val 29409"/>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4" name="Trapezoid 13">
                <a:extLst>
                  <a:ext uri="{FF2B5EF4-FFF2-40B4-BE49-F238E27FC236}">
                    <a16:creationId xmlns:a16="http://schemas.microsoft.com/office/drawing/2014/main" id="{902C0066-EE9C-4642-AA5F-5DAA91A20C24}"/>
                  </a:ext>
                </a:extLst>
              </p:cNvPr>
              <p:cNvSpPr/>
              <p:nvPr/>
            </p:nvSpPr>
            <p:spPr>
              <a:xfrm>
                <a:off x="3890666" y="2420813"/>
                <a:ext cx="467472" cy="71021"/>
              </a:xfrm>
              <a:prstGeom prst="trapezoid">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7" name="Right Triangle 16">
                <a:extLst>
                  <a:ext uri="{FF2B5EF4-FFF2-40B4-BE49-F238E27FC236}">
                    <a16:creationId xmlns:a16="http://schemas.microsoft.com/office/drawing/2014/main" id="{E655C64B-3F80-E34D-9089-1A4C9DEE11EA}"/>
                  </a:ext>
                </a:extLst>
              </p:cNvPr>
              <p:cNvSpPr/>
              <p:nvPr/>
            </p:nvSpPr>
            <p:spPr>
              <a:xfrm>
                <a:off x="4282290" y="2275683"/>
                <a:ext cx="91327" cy="216152"/>
              </a:xfrm>
              <a:prstGeom prst="rtTriangle">
                <a:avLst/>
              </a:prstGeom>
              <a:solidFill>
                <a:srgbClr val="FFFFFF"/>
              </a:solidFill>
              <a:ln>
                <a:solidFill>
                  <a:srgbClr val="FFFFFF"/>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37896" name="Title 1">
              <a:extLst>
                <a:ext uri="{FF2B5EF4-FFF2-40B4-BE49-F238E27FC236}">
                  <a16:creationId xmlns:a16="http://schemas.microsoft.com/office/drawing/2014/main" id="{B09DAD79-C656-6446-BA4A-D8271C5CB341}"/>
                </a:ext>
              </a:extLst>
            </p:cNvPr>
            <p:cNvSpPr txBox="1">
              <a:spLocks/>
            </p:cNvSpPr>
            <p:nvPr/>
          </p:nvSpPr>
          <p:spPr bwMode="auto">
            <a:xfrm>
              <a:off x="2627784" y="836712"/>
              <a:ext cx="1872208" cy="578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sz="1600" b="1">
                  <a:latin typeface="Georgia" panose="02040502050405020303" pitchFamily="18" charset="0"/>
                </a:rPr>
                <a:t>Adipocytes</a:t>
              </a:r>
            </a:p>
          </p:txBody>
        </p:sp>
      </p:grpSp>
      <p:sp>
        <p:nvSpPr>
          <p:cNvPr id="37891" name="Title 1">
            <a:extLst>
              <a:ext uri="{FF2B5EF4-FFF2-40B4-BE49-F238E27FC236}">
                <a16:creationId xmlns:a16="http://schemas.microsoft.com/office/drawing/2014/main" id="{EAC1D2CF-C567-CC41-B3B1-68ACBFB99CED}"/>
              </a:ext>
            </a:extLst>
          </p:cNvPr>
          <p:cNvSpPr txBox="1">
            <a:spLocks/>
          </p:cNvSpPr>
          <p:nvPr/>
        </p:nvSpPr>
        <p:spPr bwMode="auto">
          <a:xfrm>
            <a:off x="6527800" y="765176"/>
            <a:ext cx="273685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sz="4800" b="1">
                <a:solidFill>
                  <a:srgbClr val="EE0000"/>
                </a:solidFill>
                <a:latin typeface="Georgia" panose="02040502050405020303" pitchFamily="18" charset="0"/>
              </a:rPr>
              <a:t>WHR</a:t>
            </a:r>
          </a:p>
        </p:txBody>
      </p:sp>
      <p:sp>
        <p:nvSpPr>
          <p:cNvPr id="37892" name="Title 1">
            <a:extLst>
              <a:ext uri="{FF2B5EF4-FFF2-40B4-BE49-F238E27FC236}">
                <a16:creationId xmlns:a16="http://schemas.microsoft.com/office/drawing/2014/main" id="{EBEF8027-D129-E840-9484-5538975A4D6A}"/>
              </a:ext>
            </a:extLst>
          </p:cNvPr>
          <p:cNvSpPr txBox="1">
            <a:spLocks/>
          </p:cNvSpPr>
          <p:nvPr/>
        </p:nvSpPr>
        <p:spPr bwMode="auto">
          <a:xfrm>
            <a:off x="3000375" y="692150"/>
            <a:ext cx="1295400" cy="5794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sz="1400" b="1">
                <a:latin typeface="Georgia" panose="02040502050405020303" pitchFamily="18" charset="0"/>
              </a:rPr>
              <a:t>Adipocytes</a:t>
            </a:r>
          </a:p>
        </p:txBody>
      </p:sp>
      <p:sp>
        <p:nvSpPr>
          <p:cNvPr id="2" name="Slide Number Placeholder 1">
            <a:extLst>
              <a:ext uri="{FF2B5EF4-FFF2-40B4-BE49-F238E27FC236}">
                <a16:creationId xmlns:a16="http://schemas.microsoft.com/office/drawing/2014/main" id="{1626138D-2BDA-6A47-9B93-F15F8B615E3E}"/>
              </a:ext>
            </a:extLst>
          </p:cNvPr>
          <p:cNvSpPr>
            <a:spLocks noGrp="1"/>
          </p:cNvSpPr>
          <p:nvPr>
            <p:ph type="sldNum" sz="quarter" idx="12"/>
          </p:nvPr>
        </p:nvSpPr>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7980F3A5-F0AE-AB4C-AB7A-BA11606BDD66}" type="slidenum">
              <a:rPr lang="sv-SE" altLang="sv-SE" sz="1200">
                <a:solidFill>
                  <a:srgbClr val="898989"/>
                </a:solidFill>
              </a:rPr>
              <a:pPr eaLnBrk="1" hangingPunct="1"/>
              <a:t>4</a:t>
            </a:fld>
            <a:endParaRPr lang="sv-SE" altLang="sv-SE" sz="1200">
              <a:solidFill>
                <a:srgbClr val="898989"/>
              </a:solidFill>
            </a:endParaRPr>
          </a:p>
        </p:txBody>
      </p:sp>
      <p:sp>
        <p:nvSpPr>
          <p:cNvPr id="37894" name="Title 1">
            <a:extLst>
              <a:ext uri="{FF2B5EF4-FFF2-40B4-BE49-F238E27FC236}">
                <a16:creationId xmlns:a16="http://schemas.microsoft.com/office/drawing/2014/main" id="{AC7CD6E3-8C72-CC40-8767-3BAC3237486D}"/>
              </a:ext>
            </a:extLst>
          </p:cNvPr>
          <p:cNvSpPr>
            <a:spLocks noGrp="1"/>
          </p:cNvSpPr>
          <p:nvPr>
            <p:ph type="title"/>
          </p:nvPr>
        </p:nvSpPr>
        <p:spPr>
          <a:xfrm>
            <a:off x="2312670" y="142430"/>
            <a:ext cx="8928100" cy="579437"/>
          </a:xfrm>
        </p:spPr>
        <p:txBody>
          <a:bodyPr/>
          <a:lstStyle/>
          <a:p>
            <a:r>
              <a:rPr lang="en-US" altLang="sv-SE" sz="3200" b="1" dirty="0">
                <a:latin typeface="Georgia" panose="02040502050405020303" pitchFamily="18" charset="0"/>
                <a:ea typeface="ＭＳ Ｐゴシック" panose="020B0600070205080204" pitchFamily="34" charset="-128"/>
              </a:rPr>
              <a:t>Expression in tissues and cells</a:t>
            </a:r>
          </a:p>
        </p:txBody>
      </p:sp>
    </p:spTree>
    <p:extLst>
      <p:ext uri="{BB962C8B-B14F-4D97-AF65-F5344CB8AC3E}">
        <p14:creationId xmlns:p14="http://schemas.microsoft.com/office/powerpoint/2010/main" val="101966542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2068426-4C2F-D9E8-7D0A-9119A149E868}"/>
              </a:ext>
            </a:extLst>
          </p:cNvPr>
          <p:cNvPicPr>
            <a:picLocks noChangeAspect="1"/>
          </p:cNvPicPr>
          <p:nvPr/>
        </p:nvPicPr>
        <p:blipFill>
          <a:blip r:embed="rId2"/>
          <a:stretch>
            <a:fillRect/>
          </a:stretch>
        </p:blipFill>
        <p:spPr>
          <a:xfrm>
            <a:off x="6945794" y="995809"/>
            <a:ext cx="5046652" cy="5862191"/>
          </a:xfrm>
          <a:prstGeom prst="rect">
            <a:avLst/>
          </a:prstGeom>
        </p:spPr>
      </p:pic>
      <p:sp>
        <p:nvSpPr>
          <p:cNvPr id="5" name="TextBox 4">
            <a:extLst>
              <a:ext uri="{FF2B5EF4-FFF2-40B4-BE49-F238E27FC236}">
                <a16:creationId xmlns:a16="http://schemas.microsoft.com/office/drawing/2014/main" id="{FE220DB0-59A7-3749-2435-E9A5ACAF66D6}"/>
              </a:ext>
            </a:extLst>
          </p:cNvPr>
          <p:cNvSpPr txBox="1"/>
          <p:nvPr/>
        </p:nvSpPr>
        <p:spPr>
          <a:xfrm>
            <a:off x="320703" y="0"/>
            <a:ext cx="11312497" cy="1077218"/>
          </a:xfrm>
          <a:prstGeom prst="rect">
            <a:avLst/>
          </a:prstGeom>
          <a:noFill/>
        </p:spPr>
        <p:txBody>
          <a:bodyPr wrap="square" rtlCol="0">
            <a:spAutoFit/>
          </a:bodyPr>
          <a:lstStyle/>
          <a:p>
            <a:pPr algn="ctr"/>
            <a:r>
              <a:rPr lang="en-SE" sz="3200" dirty="0">
                <a:latin typeface="Arial" panose="020B0604020202020204" pitchFamily="34" charset="0"/>
                <a:cs typeface="Arial" panose="020B0604020202020204" pitchFamily="34" charset="0"/>
              </a:rPr>
              <a:t>Diabetes and obesity </a:t>
            </a:r>
          </a:p>
          <a:p>
            <a:pPr algn="ctr"/>
            <a:r>
              <a:rPr lang="en-SE" sz="3200" dirty="0">
                <a:latin typeface="Arial" panose="020B0604020202020204" pitchFamily="34" charset="0"/>
                <a:cs typeface="Arial" panose="020B0604020202020204" pitchFamily="34" charset="0"/>
              </a:rPr>
              <a:t>genetic insights into pathophysiology and novel treatments </a:t>
            </a:r>
          </a:p>
        </p:txBody>
      </p:sp>
      <p:pic>
        <p:nvPicPr>
          <p:cNvPr id="7" name="Picture 6" descr="A diagram of a cell&#10;&#10;Description automatically generated">
            <a:extLst>
              <a:ext uri="{FF2B5EF4-FFF2-40B4-BE49-F238E27FC236}">
                <a16:creationId xmlns:a16="http://schemas.microsoft.com/office/drawing/2014/main" id="{ED740DBE-9376-44E7-C644-AF4BDB34FB20}"/>
              </a:ext>
            </a:extLst>
          </p:cNvPr>
          <p:cNvPicPr>
            <a:picLocks noChangeAspect="1"/>
          </p:cNvPicPr>
          <p:nvPr/>
        </p:nvPicPr>
        <p:blipFill rotWithShape="1">
          <a:blip r:embed="rId3">
            <a:extLst>
              <a:ext uri="{28A0092B-C50C-407E-A947-70E740481C1C}">
                <a14:useLocalDpi xmlns:a14="http://schemas.microsoft.com/office/drawing/2010/main" val="0"/>
              </a:ext>
            </a:extLst>
          </a:blip>
          <a:srcRect l="3058" r="3869"/>
          <a:stretch/>
        </p:blipFill>
        <p:spPr>
          <a:xfrm>
            <a:off x="101599" y="2073027"/>
            <a:ext cx="6904519" cy="3006973"/>
          </a:xfrm>
          <a:prstGeom prst="rect">
            <a:avLst/>
          </a:prstGeom>
        </p:spPr>
      </p:pic>
    </p:spTree>
    <p:extLst>
      <p:ext uri="{BB962C8B-B14F-4D97-AF65-F5344CB8AC3E}">
        <p14:creationId xmlns:p14="http://schemas.microsoft.com/office/powerpoint/2010/main" val="334261607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8DF3794-8FEC-276D-4559-2E8BD98358DE}"/>
              </a:ext>
            </a:extLst>
          </p:cNvPr>
          <p:cNvSpPr>
            <a:spLocks noGrp="1"/>
          </p:cNvSpPr>
          <p:nvPr>
            <p:ph sz="quarter" idx="13"/>
          </p:nvPr>
        </p:nvSpPr>
        <p:spPr>
          <a:xfrm>
            <a:off x="528406" y="1726353"/>
            <a:ext cx="10656159" cy="4320844"/>
          </a:xfrm>
        </p:spPr>
        <p:txBody>
          <a:bodyPr/>
          <a:lstStyle/>
          <a:p>
            <a:pPr eaLnBrk="1" hangingPunct="1"/>
            <a:r>
              <a:rPr lang="en-US" altLang="en-SE" dirty="0">
                <a:latin typeface="Arial" panose="020B0604020202020204" pitchFamily="34" charset="0"/>
                <a:cs typeface="Arial" panose="020B0604020202020204" pitchFamily="34" charset="0"/>
              </a:rPr>
              <a:t>Genetics can detect pleiotropic effects and thus unravel novel biological pathways involved in the cardiometabolic traits</a:t>
            </a:r>
          </a:p>
          <a:p>
            <a:pPr eaLnBrk="1" hangingPunct="1"/>
            <a:r>
              <a:rPr lang="en-US" altLang="en-SE" dirty="0">
                <a:latin typeface="Arial" panose="020B0604020202020204" pitchFamily="34" charset="0"/>
                <a:cs typeface="Arial" panose="020B0604020202020204" pitchFamily="34" charset="0"/>
              </a:rPr>
              <a:t>Variants in </a:t>
            </a:r>
            <a:r>
              <a:rPr lang="en-US" altLang="en-SE" i="1" dirty="0">
                <a:latin typeface="Arial" panose="020B0604020202020204" pitchFamily="34" charset="0"/>
                <a:cs typeface="Arial" panose="020B0604020202020204" pitchFamily="34" charset="0"/>
              </a:rPr>
              <a:t>GIPR</a:t>
            </a:r>
            <a:r>
              <a:rPr lang="en-US" altLang="en-SE" dirty="0">
                <a:latin typeface="Arial" panose="020B0604020202020204" pitchFamily="34" charset="0"/>
                <a:cs typeface="Arial" panose="020B0604020202020204" pitchFamily="34" charset="0"/>
              </a:rPr>
              <a:t> have multiple and tissue-specific effects, i.e. while in pancreatic islets gain of function would be beneficial for improved insulin secretion, loss of function in adipose tissue would have strong effects on weight-loss phenotypes.</a:t>
            </a:r>
          </a:p>
          <a:p>
            <a:r>
              <a:rPr lang="en-US" altLang="en-SE" dirty="0">
                <a:latin typeface="Arial" panose="020B0604020202020204" pitchFamily="34" charset="0"/>
                <a:cs typeface="Arial" panose="020B0604020202020204" pitchFamily="34" charset="0"/>
              </a:rPr>
              <a:t>Recruitment of </a:t>
            </a:r>
            <a:r>
              <a:rPr lang="el-GR" sz="2800" dirty="0">
                <a:effectLst/>
                <a:latin typeface="Arial" panose="020B0604020202020204" pitchFamily="34" charset="0"/>
                <a:cs typeface="Arial" panose="020B0604020202020204" pitchFamily="34" charset="0"/>
              </a:rPr>
              <a:t>β-</a:t>
            </a:r>
            <a:r>
              <a:rPr lang="en-GB" sz="2800" dirty="0" err="1">
                <a:effectLst/>
                <a:latin typeface="Arial" panose="020B0604020202020204" pitchFamily="34" charset="0"/>
                <a:cs typeface="Arial" panose="020B0604020202020204" pitchFamily="34" charset="0"/>
              </a:rPr>
              <a:t>arrestin</a:t>
            </a:r>
            <a:r>
              <a:rPr lang="en-US" altLang="en-SE" dirty="0">
                <a:latin typeface="Arial" panose="020B0604020202020204" pitchFamily="34" charset="0"/>
                <a:cs typeface="Arial" panose="020B0604020202020204" pitchFamily="34" charset="0"/>
              </a:rPr>
              <a:t> in the GIPR signaling may contribute to the neuron-related effects in the central nervous system and the periphery. </a:t>
            </a:r>
          </a:p>
          <a:p>
            <a:pPr marL="0" indent="0" eaLnBrk="1" hangingPunct="1">
              <a:buNone/>
            </a:pPr>
            <a:endParaRPr lang="en-US" altLang="en-SE" dirty="0">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412BDB72-53E6-87F6-F8C7-FB6F4AB9A897}"/>
              </a:ext>
            </a:extLst>
          </p:cNvPr>
          <p:cNvSpPr>
            <a:spLocks noGrp="1"/>
          </p:cNvSpPr>
          <p:nvPr>
            <p:ph type="title"/>
          </p:nvPr>
        </p:nvSpPr>
        <p:spPr>
          <a:xfrm>
            <a:off x="552549" y="452671"/>
            <a:ext cx="10632016" cy="672075"/>
          </a:xfrm>
        </p:spPr>
        <p:txBody>
          <a:bodyPr/>
          <a:lstStyle/>
          <a:p>
            <a:r>
              <a:rPr lang="en-SE" dirty="0">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297990925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D4070A-409C-236D-B32C-7EA7D4CBF587}"/>
              </a:ext>
            </a:extLst>
          </p:cNvPr>
          <p:cNvSpPr>
            <a:spLocks noGrp="1"/>
          </p:cNvSpPr>
          <p:nvPr>
            <p:ph type="title"/>
          </p:nvPr>
        </p:nvSpPr>
        <p:spPr>
          <a:xfrm>
            <a:off x="1938338" y="677863"/>
            <a:ext cx="7974012" cy="671512"/>
          </a:xfrm>
        </p:spPr>
        <p:txBody>
          <a:bodyPr>
            <a:normAutofit fontScale="90000"/>
          </a:bodyPr>
          <a:lstStyle/>
          <a:p>
            <a:pPr>
              <a:defRPr/>
            </a:pPr>
            <a:r>
              <a:rPr lang="en-US" b="1" dirty="0">
                <a:cs typeface="Calibri" pitchFamily="34" charset="0"/>
              </a:rPr>
              <a:t>Acknowledgements</a:t>
            </a:r>
            <a:br>
              <a:rPr lang="en-US" b="1" dirty="0">
                <a:cs typeface="Calibri" pitchFamily="34" charset="0"/>
              </a:rPr>
            </a:br>
            <a:endParaRPr lang="en-US" b="1" dirty="0">
              <a:cs typeface="Calibri" pitchFamily="34" charset="0"/>
            </a:endParaRPr>
          </a:p>
        </p:txBody>
      </p:sp>
      <p:graphicFrame>
        <p:nvGraphicFramePr>
          <p:cNvPr id="39939" name="Object 3">
            <a:extLst>
              <a:ext uri="{FF2B5EF4-FFF2-40B4-BE49-F238E27FC236}">
                <a16:creationId xmlns:a16="http://schemas.microsoft.com/office/drawing/2014/main" id="{7752ED5A-56CC-9E10-9A4F-532F96EEC899}"/>
              </a:ext>
            </a:extLst>
          </p:cNvPr>
          <p:cNvGraphicFramePr>
            <a:graphicFrameLocks noGrp="1" noChangeAspect="1"/>
          </p:cNvGraphicFramePr>
          <p:nvPr>
            <p:ph sz="half" idx="4294967295"/>
          </p:nvPr>
        </p:nvGraphicFramePr>
        <p:xfrm>
          <a:off x="1524000" y="4508500"/>
          <a:ext cx="3455988" cy="2178050"/>
        </p:xfrm>
        <a:graphic>
          <a:graphicData uri="http://schemas.openxmlformats.org/presentationml/2006/ole">
            <mc:AlternateContent xmlns:mc="http://schemas.openxmlformats.org/markup-compatibility/2006">
              <mc:Choice xmlns:v="urn:schemas-microsoft-com:vml" Requires="v">
                <p:oleObj name="Slide" r:id="rId3" imgW="4546600" imgH="3390900" progId="PowerPoint.Slide.8">
                  <p:embed/>
                </p:oleObj>
              </mc:Choice>
              <mc:Fallback>
                <p:oleObj name="Slide" r:id="rId3" imgW="4546600" imgH="3390900" progId="PowerPoint.Slide.8">
                  <p:embed/>
                  <p:pic>
                    <p:nvPicPr>
                      <p:cNvPr id="39939" name="Object 3">
                        <a:extLst>
                          <a:ext uri="{FF2B5EF4-FFF2-40B4-BE49-F238E27FC236}">
                            <a16:creationId xmlns:a16="http://schemas.microsoft.com/office/drawing/2014/main" id="{7752ED5A-56CC-9E10-9A4F-532F96EEC8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0" y="4508500"/>
                        <a:ext cx="3455988" cy="217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9940" name="Text Box 4">
            <a:extLst>
              <a:ext uri="{FF2B5EF4-FFF2-40B4-BE49-F238E27FC236}">
                <a16:creationId xmlns:a16="http://schemas.microsoft.com/office/drawing/2014/main" id="{C2F5FEC3-5C9E-BC13-019E-FE23A1A0DFA4}"/>
              </a:ext>
            </a:extLst>
          </p:cNvPr>
          <p:cNvSpPr txBox="1">
            <a:spLocks noChangeArrowheads="1"/>
          </p:cNvSpPr>
          <p:nvPr/>
        </p:nvSpPr>
        <p:spPr bwMode="auto">
          <a:xfrm>
            <a:off x="4079875" y="1792289"/>
            <a:ext cx="2895600" cy="39703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SE">
                <a:cs typeface="Calibri" panose="020F0502020204030204" pitchFamily="34" charset="0"/>
              </a:rPr>
              <a:t>Leif Groop</a:t>
            </a:r>
          </a:p>
          <a:p>
            <a:pPr algn="ctr" eaLnBrk="1" hangingPunct="1"/>
            <a:r>
              <a:rPr lang="en-US" altLang="en-SE">
                <a:solidFill>
                  <a:srgbClr val="000000"/>
                </a:solidFill>
                <a:latin typeface="Candara" panose="020E0502030303020204" pitchFamily="34" charset="0"/>
              </a:rPr>
              <a:t>Peter Nilsson</a:t>
            </a:r>
          </a:p>
          <a:p>
            <a:pPr algn="ctr" eaLnBrk="1" hangingPunct="1"/>
            <a:r>
              <a:rPr lang="en-US" altLang="en-SE">
                <a:solidFill>
                  <a:srgbClr val="000000"/>
                </a:solidFill>
                <a:latin typeface="Candara" panose="020E0502030303020204" pitchFamily="34" charset="0"/>
              </a:rPr>
              <a:t>Peter Almgren </a:t>
            </a:r>
          </a:p>
          <a:p>
            <a:pPr algn="ctr" eaLnBrk="1" hangingPunct="1"/>
            <a:r>
              <a:rPr lang="en-US" altLang="en-SE">
                <a:solidFill>
                  <a:srgbClr val="000000"/>
                </a:solidFill>
                <a:latin typeface="Candara" panose="020E0502030303020204" pitchFamily="34" charset="0"/>
              </a:rPr>
              <a:t>Nils Wierup </a:t>
            </a:r>
          </a:p>
          <a:p>
            <a:pPr algn="ctr" eaLnBrk="1" hangingPunct="1"/>
            <a:r>
              <a:rPr lang="en-US" altLang="en-SE">
                <a:solidFill>
                  <a:srgbClr val="000000"/>
                </a:solidFill>
                <a:latin typeface="Candara" panose="020E0502030303020204" pitchFamily="34" charset="0"/>
              </a:rPr>
              <a:t>Wenny Poon</a:t>
            </a:r>
          </a:p>
          <a:p>
            <a:pPr algn="ctr" eaLnBrk="1" hangingPunct="1"/>
            <a:r>
              <a:rPr lang="en-US" altLang="en-SE">
                <a:solidFill>
                  <a:srgbClr val="000000"/>
                </a:solidFill>
                <a:latin typeface="Candara" panose="020E0502030303020204" pitchFamily="34" charset="0"/>
              </a:rPr>
              <a:t>Maria Gomez</a:t>
            </a:r>
          </a:p>
          <a:p>
            <a:pPr algn="ctr" eaLnBrk="1" hangingPunct="1"/>
            <a:r>
              <a:rPr lang="en-US" altLang="en-SE">
                <a:solidFill>
                  <a:srgbClr val="000000"/>
                </a:solidFill>
                <a:latin typeface="Candara" panose="020E0502030303020204" pitchFamily="34" charset="0"/>
              </a:rPr>
              <a:t>Isabell </a:t>
            </a:r>
            <a:r>
              <a:rPr lang="en-US" altLang="en-SE">
                <a:latin typeface="Candara" panose="020E0502030303020204" pitchFamily="34" charset="0"/>
              </a:rPr>
              <a:t>Goncalves</a:t>
            </a:r>
            <a:r>
              <a:rPr lang="en-US" altLang="en-SE" b="1">
                <a:latin typeface="Candara" panose="020E0502030303020204" pitchFamily="34" charset="0"/>
              </a:rPr>
              <a:t> </a:t>
            </a:r>
            <a:endParaRPr lang="en-US" altLang="en-SE">
              <a:solidFill>
                <a:srgbClr val="000000"/>
              </a:solidFill>
              <a:latin typeface="Candara" panose="020E0502030303020204" pitchFamily="34" charset="0"/>
            </a:endParaRPr>
          </a:p>
          <a:p>
            <a:pPr algn="ctr" eaLnBrk="1" hangingPunct="1"/>
            <a:r>
              <a:rPr lang="en-US" altLang="en-SE">
                <a:solidFill>
                  <a:srgbClr val="000000"/>
                </a:solidFill>
                <a:latin typeface="Candara" panose="020E0502030303020204" pitchFamily="34" charset="0"/>
              </a:rPr>
              <a:t>Olga Kotova</a:t>
            </a:r>
          </a:p>
          <a:p>
            <a:pPr algn="ctr" eaLnBrk="1" hangingPunct="1"/>
            <a:r>
              <a:rPr lang="en-US" altLang="en-SE">
                <a:solidFill>
                  <a:srgbClr val="000000"/>
                </a:solidFill>
                <a:latin typeface="Candara" panose="020E0502030303020204" pitchFamily="34" charset="0"/>
              </a:rPr>
              <a:t>Mikael Åkerlund</a:t>
            </a:r>
          </a:p>
          <a:p>
            <a:pPr algn="ctr" eaLnBrk="1" hangingPunct="1"/>
            <a:r>
              <a:rPr lang="en-US" altLang="en-SE">
                <a:solidFill>
                  <a:srgbClr val="000000"/>
                </a:solidFill>
                <a:latin typeface="Candara" panose="020E0502030303020204" pitchFamily="34" charset="0"/>
              </a:rPr>
              <a:t>Marju Orho-Melander </a:t>
            </a:r>
          </a:p>
          <a:p>
            <a:pPr algn="ctr" eaLnBrk="1" hangingPunct="1"/>
            <a:r>
              <a:rPr lang="en-US" altLang="en-SE">
                <a:solidFill>
                  <a:srgbClr val="000000"/>
                </a:solidFill>
                <a:latin typeface="Candara" panose="020E0502030303020204" pitchFamily="34" charset="0"/>
              </a:rPr>
              <a:t>Anna Jonsson</a:t>
            </a:r>
          </a:p>
          <a:p>
            <a:pPr algn="ctr" eaLnBrk="1" hangingPunct="1"/>
            <a:r>
              <a:rPr lang="en-US" altLang="en-SE">
                <a:solidFill>
                  <a:srgbClr val="000000"/>
                </a:solidFill>
                <a:latin typeface="Candara" panose="020E0502030303020204" pitchFamily="34" charset="0"/>
              </a:rPr>
              <a:t>Malin Neptin</a:t>
            </a:r>
          </a:p>
          <a:p>
            <a:pPr algn="ctr" eaLnBrk="1" hangingPunct="1"/>
            <a:r>
              <a:rPr lang="en-US" altLang="en-SE">
                <a:solidFill>
                  <a:srgbClr val="000000"/>
                </a:solidFill>
                <a:latin typeface="Candara" panose="020E0502030303020204" pitchFamily="34" charset="0"/>
              </a:rPr>
              <a:t>Anna Berglund</a:t>
            </a:r>
          </a:p>
          <a:p>
            <a:pPr algn="ctr" eaLnBrk="1" hangingPunct="1"/>
            <a:r>
              <a:rPr lang="en-US" altLang="en-SE">
                <a:solidFill>
                  <a:srgbClr val="000000"/>
                </a:solidFill>
                <a:latin typeface="Candara" panose="020E0502030303020204" pitchFamily="34" charset="0"/>
              </a:rPr>
              <a:t>The Botnia Research Group</a:t>
            </a:r>
          </a:p>
        </p:txBody>
      </p:sp>
      <p:pic>
        <p:nvPicPr>
          <p:cNvPr id="39941" name="Picture 5" descr="LOGOE_CMYKs">
            <a:extLst>
              <a:ext uri="{FF2B5EF4-FFF2-40B4-BE49-F238E27FC236}">
                <a16:creationId xmlns:a16="http://schemas.microsoft.com/office/drawing/2014/main" id="{212B42D1-F8B0-4E13-5F23-ECAF9EBB36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19939" y="4271964"/>
            <a:ext cx="1169987" cy="206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2" name="Picture 6" descr="LG">
            <a:extLst>
              <a:ext uri="{FF2B5EF4-FFF2-40B4-BE49-F238E27FC236}">
                <a16:creationId xmlns:a16="http://schemas.microsoft.com/office/drawing/2014/main" id="{9CBCDF02-DB1A-9A21-0627-6BE51805ACA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8338" y="1795464"/>
            <a:ext cx="2646362" cy="177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3" name="Picture 7" descr="LUDC">
            <a:extLst>
              <a:ext uri="{FF2B5EF4-FFF2-40B4-BE49-F238E27FC236}">
                <a16:creationId xmlns:a16="http://schemas.microsoft.com/office/drawing/2014/main" id="{C517800B-9A78-A475-276D-866AF8415CE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70675" y="1408113"/>
            <a:ext cx="3930650" cy="274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4" name="Picture 7">
            <a:extLst>
              <a:ext uri="{FF2B5EF4-FFF2-40B4-BE49-F238E27FC236}">
                <a16:creationId xmlns:a16="http://schemas.microsoft.com/office/drawing/2014/main" id="{4980BF4B-ECFF-AFE8-6275-D61A41B6244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89925" y="4271964"/>
            <a:ext cx="2006600"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0">
            <a:extLst>
              <a:ext uri="{FF2B5EF4-FFF2-40B4-BE49-F238E27FC236}">
                <a16:creationId xmlns:a16="http://schemas.microsoft.com/office/drawing/2014/main" id="{26BC81F0-CE5F-9910-22AE-2288CC06D3CB}"/>
              </a:ext>
            </a:extLst>
          </p:cNvPr>
          <p:cNvGrpSpPr>
            <a:grpSpLocks noChangeAspect="1"/>
          </p:cNvGrpSpPr>
          <p:nvPr/>
        </p:nvGrpSpPr>
        <p:grpSpPr>
          <a:xfrm>
            <a:off x="8586562" y="5362327"/>
            <a:ext cx="1767868" cy="1140074"/>
            <a:chOff x="32607250" y="3304470"/>
            <a:chExt cx="2235200" cy="1441450"/>
          </a:xfrm>
          <a:noFill/>
        </p:grpSpPr>
        <p:sp>
          <p:nvSpPr>
            <p:cNvPr id="12" name="Rectangle 11">
              <a:extLst>
                <a:ext uri="{FF2B5EF4-FFF2-40B4-BE49-F238E27FC236}">
                  <a16:creationId xmlns:a16="http://schemas.microsoft.com/office/drawing/2014/main" id="{FEA673E9-BBE2-33FE-A95D-5779537C4E85}"/>
                </a:ext>
              </a:extLst>
            </p:cNvPr>
            <p:cNvSpPr/>
            <p:nvPr/>
          </p:nvSpPr>
          <p:spPr>
            <a:xfrm>
              <a:off x="32607250" y="3304470"/>
              <a:ext cx="2235200" cy="144145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13" name="Picture 12" descr="newlogo2.png">
              <a:extLst>
                <a:ext uri="{FF2B5EF4-FFF2-40B4-BE49-F238E27FC236}">
                  <a16:creationId xmlns:a16="http://schemas.microsoft.com/office/drawing/2014/main" id="{4470FD69-CFBE-E19A-10B7-2167B6A19CB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2670751" y="3361620"/>
              <a:ext cx="2120900" cy="1323442"/>
            </a:xfrm>
            <a:prstGeom prst="rect">
              <a:avLst/>
            </a:prstGeom>
            <a:grpFill/>
          </p:spPr>
        </p:pic>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dirty="0">
                <a:latin typeface="Trebuchet MS" panose="020B0603020202020204" pitchFamily="34" charset="0"/>
              </a:rPr>
              <a:t>GIP – proinflammatory </a:t>
            </a:r>
            <a:r>
              <a:rPr lang="sv-SE" dirty="0" err="1">
                <a:latin typeface="Trebuchet MS" panose="020B0603020202020204" pitchFamily="34" charset="0"/>
              </a:rPr>
              <a:t>cytokine</a:t>
            </a:r>
            <a:endParaRPr lang="sv-SE" dirty="0">
              <a:latin typeface="Trebuchet MS" panose="020B0603020202020204" pitchFamily="34" charset="0"/>
            </a:endParaRPr>
          </a:p>
        </p:txBody>
      </p:sp>
      <p:sp>
        <p:nvSpPr>
          <p:cNvPr id="4" name="Slide Number Placeholder 3"/>
          <p:cNvSpPr>
            <a:spLocks noGrp="1"/>
          </p:cNvSpPr>
          <p:nvPr>
            <p:ph type="sldNum" sz="quarter" idx="4"/>
          </p:nvPr>
        </p:nvSpPr>
        <p:spPr/>
        <p:txBody>
          <a:bodyPr/>
          <a:lstStyle/>
          <a:p>
            <a:pPr>
              <a:defRPr/>
            </a:pPr>
            <a:fld id="{30FEBC53-192B-8940-8EFA-F38DCA979304}" type="slidenum">
              <a:rPr lang="en-GB" smtClean="0">
                <a:latin typeface="Trebuchet MS" panose="020B0603020202020204" pitchFamily="34" charset="0"/>
              </a:rPr>
              <a:pPr>
                <a:defRPr/>
              </a:pPr>
              <a:t>43</a:t>
            </a:fld>
            <a:endParaRPr lang="en-GB" dirty="0">
              <a:latin typeface="Trebuchet MS" panose="020B0603020202020204" pitchFamily="34" charset="0"/>
            </a:endParaRPr>
          </a:p>
        </p:txBody>
      </p:sp>
      <p:pic>
        <p:nvPicPr>
          <p:cNvPr id="2048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9765" t="35765" r="14706" b="25961"/>
          <a:stretch/>
        </p:blipFill>
        <p:spPr bwMode="auto">
          <a:xfrm>
            <a:off x="555811" y="3213845"/>
            <a:ext cx="3890684" cy="32810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60294" t="32170" r="14706" b="26209"/>
          <a:stretch/>
        </p:blipFill>
        <p:spPr bwMode="auto">
          <a:xfrm>
            <a:off x="4446495" y="3119714"/>
            <a:ext cx="3810002" cy="35679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48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38000" t="46706" r="37882" b="13869"/>
          <a:stretch/>
        </p:blipFill>
        <p:spPr bwMode="auto">
          <a:xfrm>
            <a:off x="8256497" y="3307971"/>
            <a:ext cx="3675529" cy="33796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485"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8471" t="39281" r="11177" b="24535"/>
          <a:stretch/>
        </p:blipFill>
        <p:spPr bwMode="auto">
          <a:xfrm>
            <a:off x="2066365" y="1372300"/>
            <a:ext cx="7270377" cy="18415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5566590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6D158F-7399-C710-52F3-F2BF82A05F1B}"/>
              </a:ext>
            </a:extLst>
          </p:cNvPr>
          <p:cNvSpPr>
            <a:spLocks noGrp="1"/>
          </p:cNvSpPr>
          <p:nvPr>
            <p:ph type="title"/>
          </p:nvPr>
        </p:nvSpPr>
        <p:spPr>
          <a:xfrm>
            <a:off x="1938338" y="452438"/>
            <a:ext cx="7974012" cy="673100"/>
          </a:xfrm>
        </p:spPr>
        <p:txBody>
          <a:bodyPr>
            <a:normAutofit fontScale="90000"/>
          </a:bodyPr>
          <a:lstStyle/>
          <a:p>
            <a:pPr>
              <a:defRPr/>
            </a:pPr>
            <a:r>
              <a:rPr lang="en-US" sz="4000" b="1" dirty="0">
                <a:cs typeface="Calibri" pitchFamily="34" charset="0"/>
              </a:rPr>
              <a:t>Gastric bypass procedure to cure type 2 diabetes </a:t>
            </a:r>
          </a:p>
        </p:txBody>
      </p:sp>
      <p:pic>
        <p:nvPicPr>
          <p:cNvPr id="22531" name="Picture 3" descr="roux-en-Y">
            <a:extLst>
              <a:ext uri="{FF2B5EF4-FFF2-40B4-BE49-F238E27FC236}">
                <a16:creationId xmlns:a16="http://schemas.microsoft.com/office/drawing/2014/main" id="{4E626109-1F68-8752-350F-6547BB75AC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7850" y="1528764"/>
            <a:ext cx="4870450" cy="532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Rectangle 4">
            <a:extLst>
              <a:ext uri="{FF2B5EF4-FFF2-40B4-BE49-F238E27FC236}">
                <a16:creationId xmlns:a16="http://schemas.microsoft.com/office/drawing/2014/main" id="{58E009FA-F106-2E71-A614-A8FCC9C19517}"/>
              </a:ext>
            </a:extLst>
          </p:cNvPr>
          <p:cNvSpPr txBox="1">
            <a:spLocks noChangeArrowheads="1"/>
          </p:cNvSpPr>
          <p:nvPr/>
        </p:nvSpPr>
        <p:spPr bwMode="auto">
          <a:xfrm>
            <a:off x="6672263" y="1484314"/>
            <a:ext cx="3529012"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182563"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just" eaLnBrk="1" hangingPunct="1">
              <a:spcBef>
                <a:spcPct val="20000"/>
              </a:spcBef>
            </a:pPr>
            <a:r>
              <a:rPr lang="en-US" altLang="en-SE"/>
              <a:t>	Incretin responsiveness of GIP and GLP-1 increase at 1, 6 and 12 months after GBP </a:t>
            </a:r>
            <a:r>
              <a:rPr lang="en-US" altLang="en-SE" sz="1500"/>
              <a:t>(Bose J, Diabetes 2010; Scheen AJ, Diabetes Metab 2009)</a:t>
            </a:r>
          </a:p>
        </p:txBody>
      </p:sp>
      <p:grpSp>
        <p:nvGrpSpPr>
          <p:cNvPr id="6" name="Group 5">
            <a:extLst>
              <a:ext uri="{FF2B5EF4-FFF2-40B4-BE49-F238E27FC236}">
                <a16:creationId xmlns:a16="http://schemas.microsoft.com/office/drawing/2014/main" id="{A0CFB2AB-BC07-8F45-C2FF-A5B1AEF00570}"/>
              </a:ext>
            </a:extLst>
          </p:cNvPr>
          <p:cNvGrpSpPr>
            <a:grpSpLocks/>
          </p:cNvGrpSpPr>
          <p:nvPr/>
        </p:nvGrpSpPr>
        <p:grpSpPr bwMode="auto">
          <a:xfrm>
            <a:off x="6527800" y="3068639"/>
            <a:ext cx="4140200" cy="3557587"/>
            <a:chOff x="3152" y="1933"/>
            <a:chExt cx="2608" cy="2241"/>
          </a:xfrm>
        </p:grpSpPr>
        <p:grpSp>
          <p:nvGrpSpPr>
            <p:cNvPr id="22537" name="Group 6">
              <a:extLst>
                <a:ext uri="{FF2B5EF4-FFF2-40B4-BE49-F238E27FC236}">
                  <a16:creationId xmlns:a16="http://schemas.microsoft.com/office/drawing/2014/main" id="{37BADC9C-0D34-BA06-CBB3-DC7C5123BAEA}"/>
                </a:ext>
              </a:extLst>
            </p:cNvPr>
            <p:cNvGrpSpPr>
              <a:grpSpLocks/>
            </p:cNvGrpSpPr>
            <p:nvPr/>
          </p:nvGrpSpPr>
          <p:grpSpPr bwMode="auto">
            <a:xfrm>
              <a:off x="3221" y="1933"/>
              <a:ext cx="2539" cy="703"/>
              <a:chOff x="476" y="572"/>
              <a:chExt cx="5081" cy="1407"/>
            </a:xfrm>
          </p:grpSpPr>
          <p:pic>
            <p:nvPicPr>
              <p:cNvPr id="22540" name="Picture 7">
                <a:extLst>
                  <a:ext uri="{FF2B5EF4-FFF2-40B4-BE49-F238E27FC236}">
                    <a16:creationId xmlns:a16="http://schemas.microsoft.com/office/drawing/2014/main" id="{AAFFBAA8-519E-94DC-28C3-073E3A6CDB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0872" t="15538" r="7161" b="68707"/>
              <a:stretch>
                <a:fillRect/>
              </a:stretch>
            </p:blipFill>
            <p:spPr bwMode="auto">
              <a:xfrm>
                <a:off x="476" y="572"/>
                <a:ext cx="5036" cy="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41" name="Picture 8">
                <a:extLst>
                  <a:ext uri="{FF2B5EF4-FFF2-40B4-BE49-F238E27FC236}">
                    <a16:creationId xmlns:a16="http://schemas.microsoft.com/office/drawing/2014/main" id="{853392D2-02A5-BB16-04A2-75F9427C56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0139" t="44098" r="7161" b="40147"/>
              <a:stretch>
                <a:fillRect/>
              </a:stretch>
            </p:blipFill>
            <p:spPr bwMode="auto">
              <a:xfrm>
                <a:off x="476" y="1253"/>
                <a:ext cx="5081" cy="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22538" name="Picture 9">
              <a:extLst>
                <a:ext uri="{FF2B5EF4-FFF2-40B4-BE49-F238E27FC236}">
                  <a16:creationId xmlns:a16="http://schemas.microsoft.com/office/drawing/2014/main" id="{719FC5B1-6871-1DB5-B637-1E06D366ED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1482" t="30316" r="11604" b="41147"/>
            <a:stretch>
              <a:fillRect/>
            </a:stretch>
          </p:blipFill>
          <p:spPr bwMode="auto">
            <a:xfrm>
              <a:off x="3152" y="2633"/>
              <a:ext cx="2472" cy="1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539" name="Text Box 10">
              <a:extLst>
                <a:ext uri="{FF2B5EF4-FFF2-40B4-BE49-F238E27FC236}">
                  <a16:creationId xmlns:a16="http://schemas.microsoft.com/office/drawing/2014/main" id="{E4F65F43-71DF-73C2-D865-9942E9F8EC5A}"/>
                </a:ext>
              </a:extLst>
            </p:cNvPr>
            <p:cNvSpPr txBox="1">
              <a:spLocks noChangeArrowheads="1"/>
            </p:cNvSpPr>
            <p:nvPr/>
          </p:nvSpPr>
          <p:spPr bwMode="auto">
            <a:xfrm>
              <a:off x="4377" y="4019"/>
              <a:ext cx="1248"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sz="1000">
                  <a:latin typeface="Arial" panose="020B0604020202020204" pitchFamily="34" charset="0"/>
                </a:rPr>
                <a:t>Saxena </a:t>
              </a:r>
              <a:r>
                <a:rPr lang="en-US" altLang="en-SE" sz="1000" i="1">
                  <a:latin typeface="Arial" panose="020B0604020202020204" pitchFamily="34" charset="0"/>
                </a:rPr>
                <a:t>et al</a:t>
              </a:r>
              <a:r>
                <a:rPr lang="en-US" altLang="en-SE" sz="1000">
                  <a:latin typeface="Arial" panose="020B0604020202020204" pitchFamily="34" charset="0"/>
                </a:rPr>
                <a:t>. </a:t>
              </a:r>
              <a:r>
                <a:rPr lang="en-US" altLang="en-SE" sz="1000" i="1">
                  <a:latin typeface="Arial" panose="020B0604020202020204" pitchFamily="34" charset="0"/>
                </a:rPr>
                <a:t>Nat Genet 2010</a:t>
              </a:r>
              <a:endParaRPr lang="en-US" altLang="en-SE" sz="1000">
                <a:latin typeface="Arial" panose="020B0604020202020204" pitchFamily="34" charset="0"/>
              </a:endParaRPr>
            </a:p>
          </p:txBody>
        </p:sp>
      </p:grpSp>
      <p:pic>
        <p:nvPicPr>
          <p:cNvPr id="12" name="Picture 11" descr="F1">
            <a:extLst>
              <a:ext uri="{FF2B5EF4-FFF2-40B4-BE49-F238E27FC236}">
                <a16:creationId xmlns:a16="http://schemas.microsoft.com/office/drawing/2014/main" id="{F8DDC948-C446-B56B-9DA2-F3AB2032E3B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t="52383"/>
          <a:stretch>
            <a:fillRect/>
          </a:stretch>
        </p:blipFill>
        <p:spPr bwMode="auto">
          <a:xfrm>
            <a:off x="6311900" y="3005138"/>
            <a:ext cx="4356100" cy="385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Line 12">
            <a:extLst>
              <a:ext uri="{FF2B5EF4-FFF2-40B4-BE49-F238E27FC236}">
                <a16:creationId xmlns:a16="http://schemas.microsoft.com/office/drawing/2014/main" id="{B43EA500-3E3E-11D8-2794-D22076188156}"/>
              </a:ext>
            </a:extLst>
          </p:cNvPr>
          <p:cNvSpPr>
            <a:spLocks noChangeShapeType="1"/>
          </p:cNvSpPr>
          <p:nvPr/>
        </p:nvSpPr>
        <p:spPr bwMode="auto">
          <a:xfrm>
            <a:off x="8472489" y="4292601"/>
            <a:ext cx="719137" cy="720725"/>
          </a:xfrm>
          <a:prstGeom prst="line">
            <a:avLst/>
          </a:prstGeom>
          <a:noFill/>
          <a:ln w="635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14" name="Text Box 13">
            <a:extLst>
              <a:ext uri="{FF2B5EF4-FFF2-40B4-BE49-F238E27FC236}">
                <a16:creationId xmlns:a16="http://schemas.microsoft.com/office/drawing/2014/main" id="{BBFF009B-1DB5-B849-4F9A-ACB4412D40D8}"/>
              </a:ext>
            </a:extLst>
          </p:cNvPr>
          <p:cNvSpPr txBox="1">
            <a:spLocks noChangeArrowheads="1"/>
          </p:cNvSpPr>
          <p:nvPr/>
        </p:nvSpPr>
        <p:spPr bwMode="auto">
          <a:xfrm>
            <a:off x="7896225" y="4005264"/>
            <a:ext cx="12954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b="1" i="1" dirty="0">
                <a:solidFill>
                  <a:srgbClr val="FF0000"/>
                </a:solidFill>
                <a:latin typeface="Arial" panose="020B0604020202020204" pitchFamily="34" charset="0"/>
              </a:rPr>
              <a:t>r</a:t>
            </a:r>
            <a:r>
              <a:rPr lang="en-US" altLang="en-SE" b="1" dirty="0">
                <a:solidFill>
                  <a:srgbClr val="FF0000"/>
                </a:solidFill>
                <a:latin typeface="Arial" panose="020B0604020202020204" pitchFamily="34" charset="0"/>
              </a:rPr>
              <a:t>2 = 0.83</a:t>
            </a:r>
          </a:p>
        </p:txBody>
      </p:sp>
    </p:spTree>
    <p:extLst>
      <p:ext uri="{BB962C8B-B14F-4D97-AF65-F5344CB8AC3E}">
        <p14:creationId xmlns:p14="http://schemas.microsoft.com/office/powerpoint/2010/main" val="831581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childTnLst>
                          </p:cTn>
                        </p:par>
                        <p:par>
                          <p:cTn id="13" fill="hold" nodeType="afterGroup">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up)">
                                      <p:cBhvr>
                                        <p:cTn id="16" dur="500"/>
                                        <p:tgtEl>
                                          <p:spTgt spid="14"/>
                                        </p:tgtEl>
                                      </p:cBhvr>
                                    </p:animEffect>
                                  </p:childTnLst>
                                </p:cTn>
                              </p:par>
                            </p:childTnLst>
                          </p:cTn>
                        </p:par>
                        <p:par>
                          <p:cTn id="17" fill="hold" nodeType="afterGroup">
                            <p:stCondLst>
                              <p:cond delay="1500"/>
                            </p:stCondLst>
                            <p:childTnLst>
                              <p:par>
                                <p:cTn id="18" presetID="22" presetClass="entr" presetSubtype="1"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up)">
                                      <p:cBhvr>
                                        <p:cTn id="2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a:extLst>
              <a:ext uri="{FF2B5EF4-FFF2-40B4-BE49-F238E27FC236}">
                <a16:creationId xmlns:a16="http://schemas.microsoft.com/office/drawing/2014/main" id="{7C11580A-0AB3-0248-927A-00C03A3643B6}"/>
              </a:ext>
            </a:extLst>
          </p:cNvPr>
          <p:cNvSpPr>
            <a:spLocks noGrp="1"/>
          </p:cNvSpPr>
          <p:nvPr>
            <p:ph type="title"/>
          </p:nvPr>
        </p:nvSpPr>
        <p:spPr>
          <a:xfrm>
            <a:off x="1631950" y="185739"/>
            <a:ext cx="8928100" cy="579437"/>
          </a:xfrm>
        </p:spPr>
        <p:txBody>
          <a:bodyPr/>
          <a:lstStyle/>
          <a:p>
            <a:r>
              <a:rPr lang="en-US" altLang="sv-SE" sz="3200" b="1">
                <a:latin typeface="Georgia" panose="02040502050405020303" pitchFamily="18" charset="0"/>
                <a:ea typeface="ＭＳ Ｐゴシック" panose="020B0600070205080204" pitchFamily="34" charset="-128"/>
              </a:rPr>
              <a:t>Expression in tissues and cells</a:t>
            </a:r>
          </a:p>
        </p:txBody>
      </p:sp>
      <p:pic>
        <p:nvPicPr>
          <p:cNvPr id="38914" name="Picture 24">
            <a:extLst>
              <a:ext uri="{FF2B5EF4-FFF2-40B4-BE49-F238E27FC236}">
                <a16:creationId xmlns:a16="http://schemas.microsoft.com/office/drawing/2014/main" id="{D4C5EF07-7536-B24B-BF3F-D0BB67F8A8E6}"/>
              </a:ext>
            </a:extLst>
          </p:cNvPr>
          <p:cNvPicPr>
            <a:picLocks noChangeAspect="1"/>
          </p:cNvPicPr>
          <p:nvPr/>
        </p:nvPicPr>
        <p:blipFill>
          <a:blip r:embed="rId3">
            <a:extLst>
              <a:ext uri="{28A0092B-C50C-407E-A947-70E740481C1C}">
                <a14:useLocalDpi xmlns:a14="http://schemas.microsoft.com/office/drawing/2010/main" val="0"/>
              </a:ext>
            </a:extLst>
          </a:blip>
          <a:srcRect l="10638" r="16544" b="49007"/>
          <a:stretch>
            <a:fillRect/>
          </a:stretch>
        </p:blipFill>
        <p:spPr bwMode="auto">
          <a:xfrm>
            <a:off x="1847850" y="3141664"/>
            <a:ext cx="4997450" cy="318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15" name="Group 6">
            <a:extLst>
              <a:ext uri="{FF2B5EF4-FFF2-40B4-BE49-F238E27FC236}">
                <a16:creationId xmlns:a16="http://schemas.microsoft.com/office/drawing/2014/main" id="{B16C8D5E-AA64-3D4C-8574-6A7596198324}"/>
              </a:ext>
            </a:extLst>
          </p:cNvPr>
          <p:cNvGrpSpPr>
            <a:grpSpLocks/>
          </p:cNvGrpSpPr>
          <p:nvPr/>
        </p:nvGrpSpPr>
        <p:grpSpPr bwMode="auto">
          <a:xfrm>
            <a:off x="5519738" y="981076"/>
            <a:ext cx="4881562" cy="2030413"/>
            <a:chOff x="4121950" y="764704"/>
            <a:chExt cx="4880722" cy="2030626"/>
          </a:xfrm>
        </p:grpSpPr>
        <p:pic>
          <p:nvPicPr>
            <p:cNvPr id="38918" name="Picture 2">
              <a:extLst>
                <a:ext uri="{FF2B5EF4-FFF2-40B4-BE49-F238E27FC236}">
                  <a16:creationId xmlns:a16="http://schemas.microsoft.com/office/drawing/2014/main" id="{592F5DC3-C17A-C843-BFC7-64CD3D84E26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21950" y="764704"/>
              <a:ext cx="2538282" cy="2030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9" name="Picture 1">
              <a:extLst>
                <a:ext uri="{FF2B5EF4-FFF2-40B4-BE49-F238E27FC236}">
                  <a16:creationId xmlns:a16="http://schemas.microsoft.com/office/drawing/2014/main" id="{A1B0F6F9-6123-8049-85C1-F3EB305896B6}"/>
                </a:ext>
              </a:extLst>
            </p:cNvPr>
            <p:cNvPicPr>
              <a:picLocks noChangeAspect="1"/>
            </p:cNvPicPr>
            <p:nvPr/>
          </p:nvPicPr>
          <p:blipFill>
            <a:blip r:embed="rId5">
              <a:extLst>
                <a:ext uri="{28A0092B-C50C-407E-A947-70E740481C1C}">
                  <a14:useLocalDpi xmlns:a14="http://schemas.microsoft.com/office/drawing/2010/main" val="0"/>
                </a:ext>
              </a:extLst>
            </a:blip>
            <a:srcRect b="5392"/>
            <a:stretch>
              <a:fillRect/>
            </a:stretch>
          </p:blipFill>
          <p:spPr bwMode="auto">
            <a:xfrm>
              <a:off x="6588224" y="980728"/>
              <a:ext cx="2414448" cy="151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916" name="Title 1">
            <a:extLst>
              <a:ext uri="{FF2B5EF4-FFF2-40B4-BE49-F238E27FC236}">
                <a16:creationId xmlns:a16="http://schemas.microsoft.com/office/drawing/2014/main" id="{1B564A71-BB11-214A-8C6F-DB53C6BA7F24}"/>
              </a:ext>
            </a:extLst>
          </p:cNvPr>
          <p:cNvSpPr txBox="1">
            <a:spLocks/>
          </p:cNvSpPr>
          <p:nvPr/>
        </p:nvSpPr>
        <p:spPr bwMode="auto">
          <a:xfrm>
            <a:off x="2279650" y="836614"/>
            <a:ext cx="273685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algn="ctr" eaLnBrk="1" hangingPunct="1"/>
            <a:r>
              <a:rPr lang="en-US" altLang="sv-SE" sz="5400" b="1">
                <a:solidFill>
                  <a:srgbClr val="EE0000"/>
                </a:solidFill>
                <a:latin typeface="Georgia" panose="02040502050405020303" pitchFamily="18" charset="0"/>
              </a:rPr>
              <a:t>BMI</a:t>
            </a:r>
            <a:endParaRPr lang="en-US" altLang="sv-SE" sz="3200" b="1">
              <a:solidFill>
                <a:srgbClr val="EE0000"/>
              </a:solidFill>
              <a:latin typeface="Georgia" panose="02040502050405020303" pitchFamily="18" charset="0"/>
            </a:endParaRPr>
          </a:p>
        </p:txBody>
      </p:sp>
      <p:sp>
        <p:nvSpPr>
          <p:cNvPr id="5" name="Slide Number Placeholder 4">
            <a:extLst>
              <a:ext uri="{FF2B5EF4-FFF2-40B4-BE49-F238E27FC236}">
                <a16:creationId xmlns:a16="http://schemas.microsoft.com/office/drawing/2014/main" id="{897704E3-2CEF-A741-97DB-F1F75F0E4A6B}"/>
              </a:ext>
            </a:extLst>
          </p:cNvPr>
          <p:cNvSpPr>
            <a:spLocks noGrp="1"/>
          </p:cNvSpPr>
          <p:nvPr>
            <p:ph type="sldNum" sz="quarter" idx="12"/>
          </p:nvPr>
        </p:nvSpPr>
        <p:spPr/>
        <p:txBody>
          <a:bodyPr/>
          <a:lstStyle>
            <a:lvl1pPr eaLnBrk="0" hangingPunct="0">
              <a:defRPr sz="2400">
                <a:solidFill>
                  <a:schemeClr val="tx1"/>
                </a:solidFill>
                <a:latin typeface="Calibri" panose="020F0502020204030204" pitchFamily="34" charset="0"/>
                <a:ea typeface="ＭＳ Ｐゴシック" panose="020B0600070205080204" pitchFamily="34" charset="-128"/>
              </a:defRPr>
            </a:lvl1pPr>
            <a:lvl2pPr marL="742950" indent="-285750" eaLnBrk="0" hangingPunct="0">
              <a:defRPr sz="2400">
                <a:solidFill>
                  <a:schemeClr val="tx1"/>
                </a:solidFill>
                <a:latin typeface="Calibri" panose="020F0502020204030204" pitchFamily="34" charset="0"/>
                <a:ea typeface="ＭＳ Ｐゴシック" panose="020B0600070205080204" pitchFamily="34" charset="-128"/>
              </a:defRPr>
            </a:lvl2pPr>
            <a:lvl3pPr marL="1143000" indent="-228600" eaLnBrk="0" hangingPunct="0">
              <a:defRPr sz="2400">
                <a:solidFill>
                  <a:schemeClr val="tx1"/>
                </a:solidFill>
                <a:latin typeface="Calibri" panose="020F0502020204030204" pitchFamily="34" charset="0"/>
                <a:ea typeface="ＭＳ Ｐゴシック" panose="020B0600070205080204" pitchFamily="34" charset="-128"/>
              </a:defRPr>
            </a:lvl3pPr>
            <a:lvl4pPr marL="1600200" indent="-228600" eaLnBrk="0" hangingPunct="0">
              <a:defRPr sz="2400">
                <a:solidFill>
                  <a:schemeClr val="tx1"/>
                </a:solidFill>
                <a:latin typeface="Calibri" panose="020F0502020204030204" pitchFamily="34" charset="0"/>
                <a:ea typeface="ＭＳ Ｐゴシック" panose="020B0600070205080204" pitchFamily="34" charset="-128"/>
              </a:defRPr>
            </a:lvl4pPr>
            <a:lvl5pPr marL="2057400" indent="-228600" eaLnBrk="0" hangingPunct="0">
              <a:defRPr sz="24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ＭＳ Ｐゴシック" panose="020B0600070205080204" pitchFamily="34" charset="-128"/>
              </a:defRPr>
            </a:lvl9pPr>
          </a:lstStyle>
          <a:p>
            <a:pPr eaLnBrk="1" hangingPunct="1"/>
            <a:fld id="{7A9D956E-7D31-F448-9145-C712F5DD89F3}" type="slidenum">
              <a:rPr lang="sv-SE" altLang="sv-SE" sz="1200">
                <a:solidFill>
                  <a:srgbClr val="898989"/>
                </a:solidFill>
              </a:rPr>
              <a:pPr eaLnBrk="1" hangingPunct="1"/>
              <a:t>5</a:t>
            </a:fld>
            <a:endParaRPr lang="sv-SE" altLang="sv-SE" sz="1200">
              <a:solidFill>
                <a:srgbClr val="898989"/>
              </a:solidFill>
            </a:endParaRPr>
          </a:p>
        </p:txBody>
      </p:sp>
    </p:spTree>
    <p:extLst>
      <p:ext uri="{BB962C8B-B14F-4D97-AF65-F5344CB8AC3E}">
        <p14:creationId xmlns:p14="http://schemas.microsoft.com/office/powerpoint/2010/main" val="232371531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4" descr="A close-up of a newspaper&#10;&#10;Description automatically generated">
            <a:extLst>
              <a:ext uri="{FF2B5EF4-FFF2-40B4-BE49-F238E27FC236}">
                <a16:creationId xmlns:a16="http://schemas.microsoft.com/office/drawing/2014/main" id="{78457468-33E6-B6B7-3E13-DF7E684E764C}"/>
              </a:ext>
            </a:extLst>
          </p:cNvPr>
          <p:cNvPicPr>
            <a:picLocks noChangeAspect="1"/>
          </p:cNvPicPr>
          <p:nvPr/>
        </p:nvPicPr>
        <p:blipFill rotWithShape="1">
          <a:blip r:embed="rId2">
            <a:extLst>
              <a:ext uri="{28A0092B-C50C-407E-A947-70E740481C1C}">
                <a14:useLocalDpi xmlns:a14="http://schemas.microsoft.com/office/drawing/2010/main" val="0"/>
              </a:ext>
            </a:extLst>
          </a:blip>
          <a:srcRect t="2757"/>
          <a:stretch/>
        </p:blipFill>
        <p:spPr>
          <a:xfrm>
            <a:off x="71120" y="388810"/>
            <a:ext cx="4301706" cy="5769263"/>
          </a:xfrm>
          <a:prstGeom prst="rect">
            <a:avLst/>
          </a:prstGeom>
        </p:spPr>
      </p:pic>
      <p:pic>
        <p:nvPicPr>
          <p:cNvPr id="3" name="Picture 2" descr="A close-up of a newspaper&#10;&#10;Description automatically generated">
            <a:extLst>
              <a:ext uri="{FF2B5EF4-FFF2-40B4-BE49-F238E27FC236}">
                <a16:creationId xmlns:a16="http://schemas.microsoft.com/office/drawing/2014/main" id="{E5F75B73-2035-6A57-7AFD-2499ED2AFD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42234" y="1555415"/>
            <a:ext cx="3788830" cy="5081342"/>
          </a:xfrm>
          <a:prstGeom prst="rect">
            <a:avLst/>
          </a:prstGeom>
        </p:spPr>
      </p:pic>
      <p:sp>
        <p:nvSpPr>
          <p:cNvPr id="5" name="TextBox 4">
            <a:extLst>
              <a:ext uri="{FF2B5EF4-FFF2-40B4-BE49-F238E27FC236}">
                <a16:creationId xmlns:a16="http://schemas.microsoft.com/office/drawing/2014/main" id="{63F37092-63C3-955E-9744-7EDDFB1FFD89}"/>
              </a:ext>
            </a:extLst>
          </p:cNvPr>
          <p:cNvSpPr txBox="1"/>
          <p:nvPr/>
        </p:nvSpPr>
        <p:spPr>
          <a:xfrm>
            <a:off x="4372826" y="196300"/>
            <a:ext cx="7289175" cy="1077218"/>
          </a:xfrm>
          <a:prstGeom prst="rect">
            <a:avLst/>
          </a:prstGeom>
          <a:noFill/>
        </p:spPr>
        <p:txBody>
          <a:bodyPr wrap="none" rtlCol="0">
            <a:spAutoFit/>
          </a:bodyPr>
          <a:lstStyle/>
          <a:p>
            <a:r>
              <a:rPr lang="en-GB" sz="3200" dirty="0">
                <a:latin typeface="Arial" panose="020B0604020202020204" pitchFamily="34" charset="0"/>
                <a:cs typeface="Arial" panose="020B0604020202020204" pitchFamily="34" charset="0"/>
              </a:rPr>
              <a:t>Appetite-regulating incretin therapies – </a:t>
            </a:r>
          </a:p>
          <a:p>
            <a:pPr algn="ctr"/>
            <a:r>
              <a:rPr lang="en-GB" sz="3200" dirty="0">
                <a:latin typeface="Arial" panose="020B0604020202020204" pitchFamily="34" charset="0"/>
                <a:cs typeface="Arial" panose="020B0604020202020204" pitchFamily="34" charset="0"/>
              </a:rPr>
              <a:t>the new ”statins” of the future?</a:t>
            </a:r>
            <a:endParaRPr lang="en-SE" sz="3200" dirty="0">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3C35DF20-53C4-E518-8CEF-ADA900DD149B}"/>
              </a:ext>
            </a:extLst>
          </p:cNvPr>
          <p:cNvPicPr>
            <a:picLocks noChangeAspect="1"/>
          </p:cNvPicPr>
          <p:nvPr/>
        </p:nvPicPr>
        <p:blipFill>
          <a:blip r:embed="rId4"/>
          <a:stretch>
            <a:fillRect/>
          </a:stretch>
        </p:blipFill>
        <p:spPr>
          <a:xfrm>
            <a:off x="7664260" y="3880627"/>
            <a:ext cx="3810000" cy="2277446"/>
          </a:xfrm>
          <a:prstGeom prst="rect">
            <a:avLst/>
          </a:prstGeom>
        </p:spPr>
      </p:pic>
      <p:pic>
        <p:nvPicPr>
          <p:cNvPr id="9" name="Picture 8" descr="A person wearing large jeans&#10;&#10;Description automatically generated">
            <a:extLst>
              <a:ext uri="{FF2B5EF4-FFF2-40B4-BE49-F238E27FC236}">
                <a16:creationId xmlns:a16="http://schemas.microsoft.com/office/drawing/2014/main" id="{918F7EAD-48BE-4B16-6031-071208CD2C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43940" y="1752202"/>
            <a:ext cx="3810000" cy="2128425"/>
          </a:xfrm>
          <a:prstGeom prst="rect">
            <a:avLst/>
          </a:prstGeom>
        </p:spPr>
      </p:pic>
      <p:sp>
        <p:nvSpPr>
          <p:cNvPr id="10" name="TextBox 9">
            <a:extLst>
              <a:ext uri="{FF2B5EF4-FFF2-40B4-BE49-F238E27FC236}">
                <a16:creationId xmlns:a16="http://schemas.microsoft.com/office/drawing/2014/main" id="{0213C785-D379-5638-F752-51727459F140}"/>
              </a:ext>
            </a:extLst>
          </p:cNvPr>
          <p:cNvSpPr txBox="1"/>
          <p:nvPr/>
        </p:nvSpPr>
        <p:spPr>
          <a:xfrm>
            <a:off x="7623620" y="1730578"/>
            <a:ext cx="1459054" cy="584775"/>
          </a:xfrm>
          <a:prstGeom prst="rect">
            <a:avLst/>
          </a:prstGeom>
          <a:noFill/>
        </p:spPr>
        <p:txBody>
          <a:bodyPr wrap="none" rtlCol="0">
            <a:spAutoFit/>
          </a:bodyPr>
          <a:lstStyle/>
          <a:p>
            <a:r>
              <a:rPr lang="en-SE" sz="3200" dirty="0">
                <a:latin typeface="Arial" panose="020B0604020202020204" pitchFamily="34" charset="0"/>
                <a:cs typeface="Arial" panose="020B0604020202020204" pitchFamily="34" charset="0"/>
              </a:rPr>
              <a:t>Forbes</a:t>
            </a:r>
          </a:p>
        </p:txBody>
      </p:sp>
    </p:spTree>
    <p:extLst>
      <p:ext uri="{BB962C8B-B14F-4D97-AF65-F5344CB8AC3E}">
        <p14:creationId xmlns:p14="http://schemas.microsoft.com/office/powerpoint/2010/main" val="6464431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9037" y="358567"/>
            <a:ext cx="10632016" cy="672075"/>
          </a:xfrm>
        </p:spPr>
        <p:txBody>
          <a:bodyPr/>
          <a:lstStyle/>
          <a:p>
            <a:r>
              <a:rPr lang="sv-SE" dirty="0" err="1">
                <a:latin typeface="Arial" panose="020B0604020202020204" pitchFamily="34" charset="0"/>
                <a:cs typeface="Arial" panose="020B0604020202020204" pitchFamily="34" charset="0"/>
              </a:rPr>
              <a:t>Incretin</a:t>
            </a:r>
            <a:r>
              <a:rPr lang="sv-SE" dirty="0">
                <a:latin typeface="Arial" panose="020B0604020202020204" pitchFamily="34" charset="0"/>
                <a:cs typeface="Arial" panose="020B0604020202020204" pitchFamily="34" charset="0"/>
              </a:rPr>
              <a:t> </a:t>
            </a:r>
            <a:r>
              <a:rPr lang="sv-SE" dirty="0" err="1">
                <a:latin typeface="Arial" panose="020B0604020202020204" pitchFamily="34" charset="0"/>
                <a:cs typeface="Arial" panose="020B0604020202020204" pitchFamily="34" charset="0"/>
              </a:rPr>
              <a:t>effect</a:t>
            </a:r>
            <a:r>
              <a:rPr lang="sv-SE" dirty="0">
                <a:latin typeface="Arial" panose="020B0604020202020204" pitchFamily="34" charset="0"/>
                <a:cs typeface="Arial" panose="020B0604020202020204" pitchFamily="34" charset="0"/>
              </a:rPr>
              <a:t> </a:t>
            </a:r>
          </a:p>
        </p:txBody>
      </p:sp>
      <p:sp>
        <p:nvSpPr>
          <p:cNvPr id="4" name="Slide Number Placeholder 3"/>
          <p:cNvSpPr>
            <a:spLocks noGrp="1"/>
          </p:cNvSpPr>
          <p:nvPr>
            <p:ph type="sldNum" sz="quarter" idx="4"/>
          </p:nvPr>
        </p:nvSpPr>
        <p:spPr/>
        <p:txBody>
          <a:bodyPr/>
          <a:lstStyle/>
          <a:p>
            <a:pPr>
              <a:defRPr/>
            </a:pPr>
            <a:fld id="{30FEBC53-192B-8940-8EFA-F38DCA979304}" type="slidenum">
              <a:rPr lang="en-GB" smtClean="0"/>
              <a:pPr>
                <a:defRPr/>
              </a:pPr>
              <a:t>7</a:t>
            </a:fld>
            <a:endParaRPr lang="en-GB" dirty="0"/>
          </a:p>
        </p:txBody>
      </p:sp>
      <p:sp>
        <p:nvSpPr>
          <p:cNvPr id="5" name="Text Box 2"/>
          <p:cNvSpPr txBox="1">
            <a:spLocks noChangeArrowheads="1"/>
          </p:cNvSpPr>
          <p:nvPr/>
        </p:nvSpPr>
        <p:spPr bwMode="auto">
          <a:xfrm>
            <a:off x="9835403" y="5821363"/>
            <a:ext cx="5984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a:latin typeface="Arial" charset="0"/>
              </a:rPr>
              <a:t>Time</a:t>
            </a:r>
          </a:p>
        </p:txBody>
      </p:sp>
      <p:sp>
        <p:nvSpPr>
          <p:cNvPr id="6" name="Text Box 3"/>
          <p:cNvSpPr txBox="1">
            <a:spLocks noChangeArrowheads="1"/>
          </p:cNvSpPr>
          <p:nvPr/>
        </p:nvSpPr>
        <p:spPr bwMode="auto">
          <a:xfrm rot="10800000">
            <a:off x="8011366" y="4197350"/>
            <a:ext cx="396875" cy="1074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a:latin typeface="Arial" charset="0"/>
              </a:rPr>
              <a:t>Insulin </a:t>
            </a:r>
            <a:r>
              <a:rPr lang="da-DK" sz="1400" b="0">
                <a:latin typeface="Arial" charset="0"/>
              </a:rPr>
              <a:t>(pM)</a:t>
            </a:r>
          </a:p>
        </p:txBody>
      </p:sp>
      <p:sp>
        <p:nvSpPr>
          <p:cNvPr id="7" name="Text Box 4"/>
          <p:cNvSpPr txBox="1">
            <a:spLocks noChangeArrowheads="1"/>
          </p:cNvSpPr>
          <p:nvPr/>
        </p:nvSpPr>
        <p:spPr bwMode="auto">
          <a:xfrm rot="10800000">
            <a:off x="8012953" y="2068513"/>
            <a:ext cx="396875" cy="1252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a:latin typeface="Arial" charset="0"/>
              </a:rPr>
              <a:t>Glucose </a:t>
            </a:r>
            <a:r>
              <a:rPr lang="da-DK" sz="1400" b="0">
                <a:latin typeface="Arial" charset="0"/>
              </a:rPr>
              <a:t>(mM)</a:t>
            </a:r>
            <a:endParaRPr lang="da-DK" sz="1400">
              <a:latin typeface="Arial" charset="0"/>
            </a:endParaRPr>
          </a:p>
        </p:txBody>
      </p:sp>
      <p:sp>
        <p:nvSpPr>
          <p:cNvPr id="8" name="Text Box 5"/>
          <p:cNvSpPr txBox="1">
            <a:spLocks noChangeArrowheads="1"/>
          </p:cNvSpPr>
          <p:nvPr/>
        </p:nvSpPr>
        <p:spPr bwMode="auto">
          <a:xfrm>
            <a:off x="8603503" y="3941763"/>
            <a:ext cx="5207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a:latin typeface="Arial" charset="0"/>
              </a:rPr>
              <a:t>1000</a:t>
            </a:r>
          </a:p>
        </p:txBody>
      </p:sp>
      <p:sp>
        <p:nvSpPr>
          <p:cNvPr id="9" name="Text Box 6"/>
          <p:cNvSpPr txBox="1">
            <a:spLocks noChangeArrowheads="1"/>
          </p:cNvSpPr>
          <p:nvPr/>
        </p:nvSpPr>
        <p:spPr bwMode="auto">
          <a:xfrm>
            <a:off x="8614616" y="4762500"/>
            <a:ext cx="436562"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a:latin typeface="Arial" charset="0"/>
              </a:rPr>
              <a:t>500</a:t>
            </a:r>
          </a:p>
        </p:txBody>
      </p:sp>
      <p:sp>
        <p:nvSpPr>
          <p:cNvPr id="10" name="Text Box 7"/>
          <p:cNvSpPr txBox="1">
            <a:spLocks noChangeArrowheads="1"/>
          </p:cNvSpPr>
          <p:nvPr/>
        </p:nvSpPr>
        <p:spPr bwMode="auto">
          <a:xfrm>
            <a:off x="8582866" y="2043113"/>
            <a:ext cx="35242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a:latin typeface="Arial" charset="0"/>
              </a:rPr>
              <a:t>10</a:t>
            </a:r>
          </a:p>
        </p:txBody>
      </p:sp>
      <p:sp>
        <p:nvSpPr>
          <p:cNvPr id="11" name="Text Box 8"/>
          <p:cNvSpPr txBox="1">
            <a:spLocks noChangeArrowheads="1"/>
          </p:cNvSpPr>
          <p:nvPr/>
        </p:nvSpPr>
        <p:spPr bwMode="auto">
          <a:xfrm>
            <a:off x="8601916" y="2973388"/>
            <a:ext cx="268287"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a:latin typeface="Arial" charset="0"/>
              </a:rPr>
              <a:t>5</a:t>
            </a:r>
          </a:p>
        </p:txBody>
      </p:sp>
      <p:sp>
        <p:nvSpPr>
          <p:cNvPr id="12" name="Line 9"/>
          <p:cNvSpPr>
            <a:spLocks noChangeShapeType="1"/>
          </p:cNvSpPr>
          <p:nvPr/>
        </p:nvSpPr>
        <p:spPr bwMode="auto">
          <a:xfrm flipV="1">
            <a:off x="8541591" y="1716088"/>
            <a:ext cx="0" cy="1841500"/>
          </a:xfrm>
          <a:prstGeom prst="line">
            <a:avLst/>
          </a:prstGeom>
          <a:noFill/>
          <a:ln w="25400">
            <a:solidFill>
              <a:schemeClr val="tx1"/>
            </a:solidFill>
            <a:round/>
            <a:headEnd/>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13" name="Line 10"/>
          <p:cNvSpPr>
            <a:spLocks noChangeShapeType="1"/>
          </p:cNvSpPr>
          <p:nvPr/>
        </p:nvSpPr>
        <p:spPr bwMode="auto">
          <a:xfrm>
            <a:off x="8541591" y="3557588"/>
            <a:ext cx="2840037" cy="0"/>
          </a:xfrm>
          <a:prstGeom prst="line">
            <a:avLst/>
          </a:prstGeom>
          <a:noFill/>
          <a:ln w="25400">
            <a:solidFill>
              <a:schemeClr val="tx1"/>
            </a:solidFill>
            <a:round/>
            <a:headEnd/>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14" name="Line 11"/>
          <p:cNvSpPr>
            <a:spLocks noChangeShapeType="1"/>
          </p:cNvSpPr>
          <p:nvPr/>
        </p:nvSpPr>
        <p:spPr bwMode="auto">
          <a:xfrm flipV="1">
            <a:off x="8541591" y="3690938"/>
            <a:ext cx="0" cy="2030412"/>
          </a:xfrm>
          <a:prstGeom prst="line">
            <a:avLst/>
          </a:prstGeom>
          <a:noFill/>
          <a:ln w="25400">
            <a:solidFill>
              <a:schemeClr val="tx1"/>
            </a:solidFill>
            <a:round/>
            <a:headEnd/>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15" name="Line 12"/>
          <p:cNvSpPr>
            <a:spLocks noChangeShapeType="1"/>
          </p:cNvSpPr>
          <p:nvPr/>
        </p:nvSpPr>
        <p:spPr bwMode="auto">
          <a:xfrm>
            <a:off x="8541591" y="5721350"/>
            <a:ext cx="2928937" cy="0"/>
          </a:xfrm>
          <a:prstGeom prst="line">
            <a:avLst/>
          </a:prstGeom>
          <a:noFill/>
          <a:ln w="25400">
            <a:solidFill>
              <a:schemeClr val="tx1"/>
            </a:solidFill>
            <a:round/>
            <a:headEnd/>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grpSp>
        <p:nvGrpSpPr>
          <p:cNvPr id="16" name="Group 13"/>
          <p:cNvGrpSpPr>
            <a:grpSpLocks/>
          </p:cNvGrpSpPr>
          <p:nvPr/>
        </p:nvGrpSpPr>
        <p:grpSpPr bwMode="auto">
          <a:xfrm>
            <a:off x="8749557" y="5019675"/>
            <a:ext cx="2670177" cy="330200"/>
            <a:chOff x="2888" y="2892"/>
            <a:chExt cx="1682" cy="208"/>
          </a:xfrm>
        </p:grpSpPr>
        <p:sp>
          <p:nvSpPr>
            <p:cNvPr id="17" name="Line 14"/>
            <p:cNvSpPr>
              <a:spLocks noChangeShapeType="1"/>
            </p:cNvSpPr>
            <p:nvPr/>
          </p:nvSpPr>
          <p:spPr bwMode="auto">
            <a:xfrm>
              <a:off x="2888" y="3100"/>
              <a:ext cx="393"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18" name="Freeform 15"/>
            <p:cNvSpPr>
              <a:spLocks/>
            </p:cNvSpPr>
            <p:nvPr/>
          </p:nvSpPr>
          <p:spPr bwMode="auto">
            <a:xfrm>
              <a:off x="3275" y="2892"/>
              <a:ext cx="1295" cy="207"/>
            </a:xfrm>
            <a:custGeom>
              <a:avLst/>
              <a:gdLst>
                <a:gd name="T0" fmla="*/ 0 w 1424"/>
                <a:gd name="T1" fmla="*/ 207 h 234"/>
                <a:gd name="T2" fmla="*/ 540 w 1424"/>
                <a:gd name="T3" fmla="*/ 5 h 234"/>
                <a:gd name="T4" fmla="*/ 1179 w 1424"/>
                <a:gd name="T5" fmla="*/ 175 h 234"/>
                <a:gd name="T6" fmla="*/ 1239 w 1424"/>
                <a:gd name="T7" fmla="*/ 196 h 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24" h="234">
                  <a:moveTo>
                    <a:pt x="0" y="234"/>
                  </a:moveTo>
                  <a:cubicBezTo>
                    <a:pt x="189" y="123"/>
                    <a:pt x="378" y="12"/>
                    <a:pt x="594" y="6"/>
                  </a:cubicBezTo>
                  <a:cubicBezTo>
                    <a:pt x="810" y="0"/>
                    <a:pt x="1168" y="162"/>
                    <a:pt x="1296" y="198"/>
                  </a:cubicBezTo>
                  <a:cubicBezTo>
                    <a:pt x="1424" y="234"/>
                    <a:pt x="1393" y="228"/>
                    <a:pt x="1362" y="222"/>
                  </a:cubicBezTo>
                </a:path>
              </a:pathLst>
            </a:custGeom>
            <a:noFill/>
            <a:ln w="2540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grpSp>
      <p:grpSp>
        <p:nvGrpSpPr>
          <p:cNvPr id="19" name="Group 16"/>
          <p:cNvGrpSpPr>
            <a:grpSpLocks/>
          </p:cNvGrpSpPr>
          <p:nvPr/>
        </p:nvGrpSpPr>
        <p:grpSpPr bwMode="auto">
          <a:xfrm>
            <a:off x="8749555" y="3886200"/>
            <a:ext cx="2649539" cy="1428750"/>
            <a:chOff x="2888" y="2178"/>
            <a:chExt cx="1669" cy="900"/>
          </a:xfrm>
        </p:grpSpPr>
        <p:sp>
          <p:nvSpPr>
            <p:cNvPr id="20" name="Line 17"/>
            <p:cNvSpPr>
              <a:spLocks noChangeShapeType="1"/>
            </p:cNvSpPr>
            <p:nvPr/>
          </p:nvSpPr>
          <p:spPr bwMode="auto">
            <a:xfrm>
              <a:off x="2888" y="3078"/>
              <a:ext cx="393"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21" name="Freeform 18"/>
            <p:cNvSpPr>
              <a:spLocks/>
            </p:cNvSpPr>
            <p:nvPr/>
          </p:nvSpPr>
          <p:spPr bwMode="auto">
            <a:xfrm>
              <a:off x="3281" y="2178"/>
              <a:ext cx="1276" cy="900"/>
            </a:xfrm>
            <a:custGeom>
              <a:avLst/>
              <a:gdLst>
                <a:gd name="T0" fmla="*/ 0 w 1404"/>
                <a:gd name="T1" fmla="*/ 895 h 1015"/>
                <a:gd name="T2" fmla="*/ 562 w 1404"/>
                <a:gd name="T3" fmla="*/ 1 h 1015"/>
                <a:gd name="T4" fmla="*/ 1276 w 1404"/>
                <a:gd name="T5" fmla="*/ 900 h 1015"/>
                <a:gd name="T6" fmla="*/ 0 60000 65536"/>
                <a:gd name="T7" fmla="*/ 0 60000 65536"/>
                <a:gd name="T8" fmla="*/ 0 60000 65536"/>
              </a:gdLst>
              <a:ahLst/>
              <a:cxnLst>
                <a:cxn ang="T6">
                  <a:pos x="T0" y="T1"/>
                </a:cxn>
                <a:cxn ang="T7">
                  <a:pos x="T2" y="T3"/>
                </a:cxn>
                <a:cxn ang="T8">
                  <a:pos x="T4" y="T5"/>
                </a:cxn>
              </a:cxnLst>
              <a:rect l="0" t="0" r="r" b="b"/>
              <a:pathLst>
                <a:path w="1404" h="1015">
                  <a:moveTo>
                    <a:pt x="0" y="1009"/>
                  </a:moveTo>
                  <a:cubicBezTo>
                    <a:pt x="192" y="504"/>
                    <a:pt x="384" y="0"/>
                    <a:pt x="618" y="1"/>
                  </a:cubicBezTo>
                  <a:cubicBezTo>
                    <a:pt x="852" y="2"/>
                    <a:pt x="1128" y="508"/>
                    <a:pt x="1404" y="1015"/>
                  </a:cubicBezTo>
                </a:path>
              </a:pathLst>
            </a:custGeom>
            <a:noFill/>
            <a:ln w="25400" cap="flat" cmpd="sng">
              <a:solidFill>
                <a:schemeClr val="tx1"/>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grpSp>
      <p:sp>
        <p:nvSpPr>
          <p:cNvPr id="22" name="Line 19"/>
          <p:cNvSpPr>
            <a:spLocks noChangeShapeType="1"/>
          </p:cNvSpPr>
          <p:nvPr/>
        </p:nvSpPr>
        <p:spPr bwMode="auto">
          <a:xfrm>
            <a:off x="8541591" y="4081463"/>
            <a:ext cx="952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23" name="Line 20"/>
          <p:cNvSpPr>
            <a:spLocks noChangeShapeType="1"/>
          </p:cNvSpPr>
          <p:nvPr/>
        </p:nvSpPr>
        <p:spPr bwMode="auto">
          <a:xfrm>
            <a:off x="8549528" y="4900613"/>
            <a:ext cx="952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24" name="Line 21"/>
          <p:cNvSpPr>
            <a:spLocks noChangeShapeType="1"/>
          </p:cNvSpPr>
          <p:nvPr/>
        </p:nvSpPr>
        <p:spPr bwMode="auto">
          <a:xfrm>
            <a:off x="8559053" y="3109913"/>
            <a:ext cx="952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25" name="Line 22"/>
          <p:cNvSpPr>
            <a:spLocks noChangeShapeType="1"/>
          </p:cNvSpPr>
          <p:nvPr/>
        </p:nvSpPr>
        <p:spPr bwMode="auto">
          <a:xfrm>
            <a:off x="8559053" y="2189163"/>
            <a:ext cx="952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grpSp>
        <p:nvGrpSpPr>
          <p:cNvPr id="26" name="Group 23"/>
          <p:cNvGrpSpPr>
            <a:grpSpLocks/>
          </p:cNvGrpSpPr>
          <p:nvPr/>
        </p:nvGrpSpPr>
        <p:grpSpPr bwMode="auto">
          <a:xfrm>
            <a:off x="8854328" y="1589088"/>
            <a:ext cx="2257425" cy="1597025"/>
            <a:chOff x="2954" y="731"/>
            <a:chExt cx="1422" cy="1006"/>
          </a:xfrm>
        </p:grpSpPr>
        <p:grpSp>
          <p:nvGrpSpPr>
            <p:cNvPr id="27" name="Group 24"/>
            <p:cNvGrpSpPr>
              <a:grpSpLocks/>
            </p:cNvGrpSpPr>
            <p:nvPr/>
          </p:nvGrpSpPr>
          <p:grpSpPr bwMode="auto">
            <a:xfrm>
              <a:off x="2954" y="1081"/>
              <a:ext cx="1380" cy="656"/>
              <a:chOff x="2954" y="1081"/>
              <a:chExt cx="1380" cy="656"/>
            </a:xfrm>
          </p:grpSpPr>
          <p:sp>
            <p:nvSpPr>
              <p:cNvPr id="31" name="Line 25"/>
              <p:cNvSpPr>
                <a:spLocks noChangeShapeType="1"/>
              </p:cNvSpPr>
              <p:nvPr/>
            </p:nvSpPr>
            <p:spPr bwMode="auto">
              <a:xfrm>
                <a:off x="2954" y="1737"/>
                <a:ext cx="327"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32" name="Freeform 26"/>
              <p:cNvSpPr>
                <a:spLocks/>
              </p:cNvSpPr>
              <p:nvPr/>
            </p:nvSpPr>
            <p:spPr bwMode="auto">
              <a:xfrm>
                <a:off x="3275" y="1081"/>
                <a:ext cx="1059" cy="656"/>
              </a:xfrm>
              <a:custGeom>
                <a:avLst/>
                <a:gdLst>
                  <a:gd name="T0" fmla="*/ 0 w 1164"/>
                  <a:gd name="T1" fmla="*/ 656 h 739"/>
                  <a:gd name="T2" fmla="*/ 486 w 1164"/>
                  <a:gd name="T3" fmla="*/ 12 h 739"/>
                  <a:gd name="T4" fmla="*/ 1059 w 1164"/>
                  <a:gd name="T5" fmla="*/ 587 h 739"/>
                  <a:gd name="T6" fmla="*/ 0 60000 65536"/>
                  <a:gd name="T7" fmla="*/ 0 60000 65536"/>
                  <a:gd name="T8" fmla="*/ 0 60000 65536"/>
                </a:gdLst>
                <a:ahLst/>
                <a:cxnLst>
                  <a:cxn ang="T6">
                    <a:pos x="T0" y="T1"/>
                  </a:cxn>
                  <a:cxn ang="T7">
                    <a:pos x="T2" y="T3"/>
                  </a:cxn>
                  <a:cxn ang="T8">
                    <a:pos x="T4" y="T5"/>
                  </a:cxn>
                </a:cxnLst>
                <a:rect l="0" t="0" r="r" b="b"/>
                <a:pathLst>
                  <a:path w="1164" h="739">
                    <a:moveTo>
                      <a:pt x="0" y="739"/>
                    </a:moveTo>
                    <a:cubicBezTo>
                      <a:pt x="170" y="382"/>
                      <a:pt x="340" y="26"/>
                      <a:pt x="534" y="13"/>
                    </a:cubicBezTo>
                    <a:cubicBezTo>
                      <a:pt x="728" y="0"/>
                      <a:pt x="946" y="330"/>
                      <a:pt x="1164" y="661"/>
                    </a:cubicBezTo>
                  </a:path>
                </a:pathLst>
              </a:custGeom>
              <a:noFill/>
              <a:ln w="2540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grpSp>
        <p:grpSp>
          <p:nvGrpSpPr>
            <p:cNvPr id="28" name="Group 27"/>
            <p:cNvGrpSpPr>
              <a:grpSpLocks/>
            </p:cNvGrpSpPr>
            <p:nvPr/>
          </p:nvGrpSpPr>
          <p:grpSpPr bwMode="auto">
            <a:xfrm>
              <a:off x="3968" y="731"/>
              <a:ext cx="408" cy="192"/>
              <a:chOff x="3968" y="731"/>
              <a:chExt cx="408" cy="192"/>
            </a:xfrm>
          </p:grpSpPr>
          <p:sp>
            <p:nvSpPr>
              <p:cNvPr id="29" name="Line 28"/>
              <p:cNvSpPr>
                <a:spLocks noChangeShapeType="1"/>
              </p:cNvSpPr>
              <p:nvPr/>
            </p:nvSpPr>
            <p:spPr bwMode="auto">
              <a:xfrm>
                <a:off x="3968" y="827"/>
                <a:ext cx="17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30" name="Text Box 29"/>
              <p:cNvSpPr txBox="1">
                <a:spLocks noChangeArrowheads="1"/>
              </p:cNvSpPr>
              <p:nvPr/>
            </p:nvSpPr>
            <p:spPr bwMode="auto">
              <a:xfrm>
                <a:off x="4154" y="731"/>
                <a:ext cx="22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b="0">
                    <a:latin typeface="Arial" charset="0"/>
                  </a:rPr>
                  <a:t>IV</a:t>
                </a:r>
              </a:p>
            </p:txBody>
          </p:sp>
        </p:grpSp>
      </p:grpSp>
      <p:grpSp>
        <p:nvGrpSpPr>
          <p:cNvPr id="33" name="Group 30"/>
          <p:cNvGrpSpPr>
            <a:grpSpLocks/>
          </p:cNvGrpSpPr>
          <p:nvPr/>
        </p:nvGrpSpPr>
        <p:grpSpPr bwMode="auto">
          <a:xfrm>
            <a:off x="8841628" y="2111375"/>
            <a:ext cx="2239963" cy="1041400"/>
            <a:chOff x="2954" y="1060"/>
            <a:chExt cx="1411" cy="656"/>
          </a:xfrm>
        </p:grpSpPr>
        <p:sp>
          <p:nvSpPr>
            <p:cNvPr id="34" name="Line 31"/>
            <p:cNvSpPr>
              <a:spLocks noChangeShapeType="1"/>
            </p:cNvSpPr>
            <p:nvPr/>
          </p:nvSpPr>
          <p:spPr bwMode="auto">
            <a:xfrm>
              <a:off x="2954" y="1716"/>
              <a:ext cx="327"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35" name="Freeform 32"/>
            <p:cNvSpPr>
              <a:spLocks/>
            </p:cNvSpPr>
            <p:nvPr/>
          </p:nvSpPr>
          <p:spPr bwMode="auto">
            <a:xfrm>
              <a:off x="3306" y="1060"/>
              <a:ext cx="1059" cy="656"/>
            </a:xfrm>
            <a:custGeom>
              <a:avLst/>
              <a:gdLst>
                <a:gd name="T0" fmla="*/ 0 w 1164"/>
                <a:gd name="T1" fmla="*/ 656 h 739"/>
                <a:gd name="T2" fmla="*/ 486 w 1164"/>
                <a:gd name="T3" fmla="*/ 12 h 739"/>
                <a:gd name="T4" fmla="*/ 1059 w 1164"/>
                <a:gd name="T5" fmla="*/ 587 h 739"/>
                <a:gd name="T6" fmla="*/ 0 60000 65536"/>
                <a:gd name="T7" fmla="*/ 0 60000 65536"/>
                <a:gd name="T8" fmla="*/ 0 60000 65536"/>
              </a:gdLst>
              <a:ahLst/>
              <a:cxnLst>
                <a:cxn ang="T6">
                  <a:pos x="T0" y="T1"/>
                </a:cxn>
                <a:cxn ang="T7">
                  <a:pos x="T2" y="T3"/>
                </a:cxn>
                <a:cxn ang="T8">
                  <a:pos x="T4" y="T5"/>
                </a:cxn>
              </a:cxnLst>
              <a:rect l="0" t="0" r="r" b="b"/>
              <a:pathLst>
                <a:path w="1164" h="739">
                  <a:moveTo>
                    <a:pt x="0" y="739"/>
                  </a:moveTo>
                  <a:cubicBezTo>
                    <a:pt x="170" y="382"/>
                    <a:pt x="340" y="26"/>
                    <a:pt x="534" y="13"/>
                  </a:cubicBezTo>
                  <a:cubicBezTo>
                    <a:pt x="728" y="0"/>
                    <a:pt x="946" y="330"/>
                    <a:pt x="1164" y="661"/>
                  </a:cubicBezTo>
                </a:path>
              </a:pathLst>
            </a:custGeom>
            <a:noFill/>
            <a:ln w="25400" cap="flat" cmpd="sng">
              <a:solidFill>
                <a:schemeClr val="tx1"/>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grpSp>
      <p:grpSp>
        <p:nvGrpSpPr>
          <p:cNvPr id="36" name="Group 33"/>
          <p:cNvGrpSpPr>
            <a:grpSpLocks/>
          </p:cNvGrpSpPr>
          <p:nvPr/>
        </p:nvGrpSpPr>
        <p:grpSpPr bwMode="auto">
          <a:xfrm>
            <a:off x="8949579" y="1673225"/>
            <a:ext cx="882650" cy="684213"/>
            <a:chOff x="3014" y="784"/>
            <a:chExt cx="556" cy="431"/>
          </a:xfrm>
        </p:grpSpPr>
        <p:sp>
          <p:nvSpPr>
            <p:cNvPr id="37" name="Line 34"/>
            <p:cNvSpPr>
              <a:spLocks noChangeShapeType="1"/>
            </p:cNvSpPr>
            <p:nvPr/>
          </p:nvSpPr>
          <p:spPr bwMode="auto">
            <a:xfrm>
              <a:off x="3275" y="970"/>
              <a:ext cx="0" cy="24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25400">
                  <a:solidFill>
                    <a:schemeClr val="tx1"/>
                  </a:solidFill>
                  <a:round/>
                  <a:headEnd/>
                  <a:tailEnd type="triangl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38" name="Text Box 35"/>
            <p:cNvSpPr txBox="1">
              <a:spLocks noChangeArrowheads="1"/>
            </p:cNvSpPr>
            <p:nvPr/>
          </p:nvSpPr>
          <p:spPr bwMode="auto">
            <a:xfrm>
              <a:off x="3014" y="784"/>
              <a:ext cx="55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a:latin typeface="Arial" charset="0"/>
                </a:rPr>
                <a:t>Glucose</a:t>
              </a:r>
            </a:p>
          </p:txBody>
        </p:sp>
      </p:grpSp>
      <p:sp>
        <p:nvSpPr>
          <p:cNvPr id="39" name="Line 36"/>
          <p:cNvSpPr>
            <a:spLocks noChangeShapeType="1"/>
          </p:cNvSpPr>
          <p:nvPr/>
        </p:nvSpPr>
        <p:spPr bwMode="auto">
          <a:xfrm>
            <a:off x="10464053" y="1901825"/>
            <a:ext cx="277813"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GB"/>
          </a:p>
        </p:txBody>
      </p:sp>
      <p:sp>
        <p:nvSpPr>
          <p:cNvPr id="40" name="Text Box 37"/>
          <p:cNvSpPr txBox="1">
            <a:spLocks noChangeArrowheads="1"/>
          </p:cNvSpPr>
          <p:nvPr/>
        </p:nvSpPr>
        <p:spPr bwMode="auto">
          <a:xfrm>
            <a:off x="10708528" y="1741488"/>
            <a:ext cx="5191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b="0">
                <a:latin typeface="Arial" charset="0"/>
              </a:rPr>
              <a:t>Oral</a:t>
            </a:r>
          </a:p>
        </p:txBody>
      </p:sp>
      <p:grpSp>
        <p:nvGrpSpPr>
          <p:cNvPr id="41" name="Group 38"/>
          <p:cNvGrpSpPr>
            <a:grpSpLocks/>
          </p:cNvGrpSpPr>
          <p:nvPr/>
        </p:nvGrpSpPr>
        <p:grpSpPr bwMode="auto">
          <a:xfrm>
            <a:off x="9900491" y="3933825"/>
            <a:ext cx="823912" cy="1052513"/>
            <a:chOff x="3613" y="2208"/>
            <a:chExt cx="519" cy="663"/>
          </a:xfrm>
        </p:grpSpPr>
        <p:sp>
          <p:nvSpPr>
            <p:cNvPr id="42" name="Line 39"/>
            <p:cNvSpPr>
              <a:spLocks noChangeShapeType="1"/>
            </p:cNvSpPr>
            <p:nvPr/>
          </p:nvSpPr>
          <p:spPr bwMode="auto">
            <a:xfrm flipH="1">
              <a:off x="3843" y="2700"/>
              <a:ext cx="0" cy="171"/>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25400">
                  <a:solidFill>
                    <a:schemeClr val="tx1"/>
                  </a:solidFill>
                  <a:round/>
                  <a:headEnd/>
                  <a:tailEnd type="triangle" w="med"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43" name="Line 40"/>
            <p:cNvSpPr>
              <a:spLocks noChangeShapeType="1"/>
            </p:cNvSpPr>
            <p:nvPr/>
          </p:nvSpPr>
          <p:spPr bwMode="auto">
            <a:xfrm rot="-10772720">
              <a:off x="3841" y="2208"/>
              <a:ext cx="2" cy="201"/>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25400">
                  <a:solidFill>
                    <a:schemeClr val="tx1"/>
                  </a:solidFill>
                  <a:round/>
                  <a:headEnd/>
                  <a:tailEnd type="triangle" w="med"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GB"/>
            </a:p>
          </p:txBody>
        </p:sp>
        <p:sp>
          <p:nvSpPr>
            <p:cNvPr id="44" name="Text Box 41"/>
            <p:cNvSpPr txBox="1">
              <a:spLocks noChangeArrowheads="1"/>
            </p:cNvSpPr>
            <p:nvPr/>
          </p:nvSpPr>
          <p:spPr bwMode="auto">
            <a:xfrm>
              <a:off x="3613" y="2383"/>
              <a:ext cx="51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algn="ctr"/>
              <a:r>
                <a:rPr lang="da-DK" sz="1400">
                  <a:latin typeface="Arial" charset="0"/>
                </a:rPr>
                <a:t>Incretin</a:t>
              </a:r>
            </a:p>
            <a:p>
              <a:pPr algn="ctr"/>
              <a:r>
                <a:rPr lang="da-DK" sz="1400">
                  <a:latin typeface="Arial" charset="0"/>
                </a:rPr>
                <a:t>effect</a:t>
              </a:r>
            </a:p>
          </p:txBody>
        </p:sp>
      </p:grpSp>
      <p:sp>
        <p:nvSpPr>
          <p:cNvPr id="45" name="Text Box 42"/>
          <p:cNvSpPr txBox="1">
            <a:spLocks noChangeArrowheads="1"/>
          </p:cNvSpPr>
          <p:nvPr/>
        </p:nvSpPr>
        <p:spPr bwMode="auto">
          <a:xfrm>
            <a:off x="4453778" y="3111500"/>
            <a:ext cx="2416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eaLnBrk="1" hangingPunct="1"/>
            <a:r>
              <a:rPr lang="da-DK" sz="1600">
                <a:latin typeface="Arial" charset="0"/>
              </a:rPr>
              <a:t>AUC</a:t>
            </a:r>
            <a:r>
              <a:rPr lang="da-DK" sz="1600" baseline="-25000">
                <a:latin typeface="Arial" charset="0"/>
              </a:rPr>
              <a:t>ORAL, INS </a:t>
            </a:r>
            <a:r>
              <a:rPr lang="da-DK" sz="1600">
                <a:latin typeface="Arial" charset="0"/>
              </a:rPr>
              <a:t>– AUC</a:t>
            </a:r>
            <a:r>
              <a:rPr lang="da-DK" sz="1600" baseline="-25000">
                <a:latin typeface="Arial" charset="0"/>
              </a:rPr>
              <a:t>IV, INS</a:t>
            </a:r>
            <a:endParaRPr lang="da-DK" sz="1600">
              <a:latin typeface="Arial" charset="0"/>
            </a:endParaRPr>
          </a:p>
        </p:txBody>
      </p:sp>
      <p:sp>
        <p:nvSpPr>
          <p:cNvPr id="46" name="Line 43"/>
          <p:cNvSpPr>
            <a:spLocks noChangeShapeType="1"/>
          </p:cNvSpPr>
          <p:nvPr/>
        </p:nvSpPr>
        <p:spPr bwMode="auto">
          <a:xfrm>
            <a:off x="4571253" y="3538538"/>
            <a:ext cx="2159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47" name="Rectangle 44"/>
          <p:cNvSpPr>
            <a:spLocks noChangeArrowheads="1"/>
          </p:cNvSpPr>
          <p:nvPr/>
        </p:nvSpPr>
        <p:spPr bwMode="auto">
          <a:xfrm>
            <a:off x="5007816" y="3578225"/>
            <a:ext cx="13287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a-DK" sz="1600">
                <a:latin typeface="Arial" charset="0"/>
              </a:rPr>
              <a:t>AUC</a:t>
            </a:r>
            <a:r>
              <a:rPr lang="da-DK" sz="1600" baseline="-25000">
                <a:latin typeface="Arial" charset="0"/>
              </a:rPr>
              <a:t>ORAL, INS</a:t>
            </a:r>
          </a:p>
        </p:txBody>
      </p:sp>
      <p:sp>
        <p:nvSpPr>
          <p:cNvPr id="48" name="Rectangle 45"/>
          <p:cNvSpPr>
            <a:spLocks noChangeArrowheads="1"/>
          </p:cNvSpPr>
          <p:nvPr/>
        </p:nvSpPr>
        <p:spPr bwMode="auto">
          <a:xfrm>
            <a:off x="6822328" y="3362325"/>
            <a:ext cx="9525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a-DK" sz="1600">
                <a:latin typeface="Arial" charset="0"/>
              </a:rPr>
              <a:t>X 100 %</a:t>
            </a:r>
            <a:endParaRPr lang="da-DK" sz="1600" baseline="-25000">
              <a:latin typeface="Arial" charset="0"/>
            </a:endParaRPr>
          </a:p>
        </p:txBody>
      </p:sp>
      <p:sp>
        <p:nvSpPr>
          <p:cNvPr id="49" name="Text Box 46"/>
          <p:cNvSpPr txBox="1">
            <a:spLocks noChangeArrowheads="1"/>
          </p:cNvSpPr>
          <p:nvPr/>
        </p:nvSpPr>
        <p:spPr bwMode="auto">
          <a:xfrm>
            <a:off x="4663328" y="4592638"/>
            <a:ext cx="287020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200" b="1">
                <a:solidFill>
                  <a:schemeClr val="tx1"/>
                </a:solidFill>
                <a:latin typeface="Verdana" pitchFamily="34" charset="0"/>
              </a:defRPr>
            </a:lvl1pPr>
            <a:lvl2pPr marL="742950" indent="-285750" eaLnBrk="0" hangingPunct="0">
              <a:defRPr sz="1200" b="1">
                <a:solidFill>
                  <a:schemeClr val="tx1"/>
                </a:solidFill>
                <a:latin typeface="Verdana" pitchFamily="34" charset="0"/>
              </a:defRPr>
            </a:lvl2pPr>
            <a:lvl3pPr marL="1143000" indent="-228600" eaLnBrk="0" hangingPunct="0">
              <a:defRPr sz="1200" b="1">
                <a:solidFill>
                  <a:schemeClr val="tx1"/>
                </a:solidFill>
                <a:latin typeface="Verdana" pitchFamily="34" charset="0"/>
              </a:defRPr>
            </a:lvl3pPr>
            <a:lvl4pPr marL="1600200" indent="-228600" eaLnBrk="0" hangingPunct="0">
              <a:defRPr sz="1200" b="1">
                <a:solidFill>
                  <a:schemeClr val="tx1"/>
                </a:solidFill>
                <a:latin typeface="Verdana" pitchFamily="34" charset="0"/>
              </a:defRPr>
            </a:lvl4pPr>
            <a:lvl5pPr marL="2057400" indent="-228600" eaLnBrk="0" hangingPunct="0">
              <a:defRPr sz="1200" b="1">
                <a:solidFill>
                  <a:schemeClr val="tx1"/>
                </a:solidFill>
                <a:latin typeface="Verdana" pitchFamily="34" charset="0"/>
              </a:defRPr>
            </a:lvl5pPr>
            <a:lvl6pPr marL="2514600" indent="-228600" eaLnBrk="0" fontAlgn="base" hangingPunct="0">
              <a:spcBef>
                <a:spcPct val="0"/>
              </a:spcBef>
              <a:spcAft>
                <a:spcPct val="0"/>
              </a:spcAft>
              <a:defRPr sz="1200" b="1">
                <a:solidFill>
                  <a:schemeClr val="tx1"/>
                </a:solidFill>
                <a:latin typeface="Verdana" pitchFamily="34" charset="0"/>
              </a:defRPr>
            </a:lvl6pPr>
            <a:lvl7pPr marL="2971800" indent="-228600" eaLnBrk="0" fontAlgn="base" hangingPunct="0">
              <a:spcBef>
                <a:spcPct val="0"/>
              </a:spcBef>
              <a:spcAft>
                <a:spcPct val="0"/>
              </a:spcAft>
              <a:defRPr sz="1200" b="1">
                <a:solidFill>
                  <a:schemeClr val="tx1"/>
                </a:solidFill>
                <a:latin typeface="Verdana" pitchFamily="34" charset="0"/>
              </a:defRPr>
            </a:lvl7pPr>
            <a:lvl8pPr marL="3429000" indent="-228600" eaLnBrk="0" fontAlgn="base" hangingPunct="0">
              <a:spcBef>
                <a:spcPct val="0"/>
              </a:spcBef>
              <a:spcAft>
                <a:spcPct val="0"/>
              </a:spcAft>
              <a:defRPr sz="1200" b="1">
                <a:solidFill>
                  <a:schemeClr val="tx1"/>
                </a:solidFill>
                <a:latin typeface="Verdana" pitchFamily="34" charset="0"/>
              </a:defRPr>
            </a:lvl8pPr>
            <a:lvl9pPr marL="3886200" indent="-228600" eaLnBrk="0" fontAlgn="base" hangingPunct="0">
              <a:spcBef>
                <a:spcPct val="0"/>
              </a:spcBef>
              <a:spcAft>
                <a:spcPct val="0"/>
              </a:spcAft>
              <a:defRPr sz="1200" b="1">
                <a:solidFill>
                  <a:schemeClr val="tx1"/>
                </a:solidFill>
                <a:latin typeface="Verdana" pitchFamily="34" charset="0"/>
              </a:defRPr>
            </a:lvl9pPr>
          </a:lstStyle>
          <a:p>
            <a:pPr eaLnBrk="1" hangingPunct="1"/>
            <a:r>
              <a:rPr lang="en-GB" sz="1800" b="0">
                <a:latin typeface="Arial" charset="0"/>
              </a:rPr>
              <a:t>In healthy subjects: </a:t>
            </a:r>
          </a:p>
          <a:p>
            <a:pPr eaLnBrk="1" hangingPunct="1"/>
            <a:r>
              <a:rPr lang="en-US" sz="1800" b="0">
                <a:latin typeface="Arial" charset="0"/>
                <a:cs typeface="Arial" charset="0"/>
              </a:rPr>
              <a:t>~</a:t>
            </a:r>
            <a:r>
              <a:rPr lang="da-DK" sz="1800" b="0">
                <a:latin typeface="Arial" charset="0"/>
              </a:rPr>
              <a:t>70% </a:t>
            </a:r>
            <a:r>
              <a:rPr lang="en-GB" sz="1800" b="0">
                <a:latin typeface="Arial" charset="0"/>
              </a:rPr>
              <a:t>of insulin secretion during a meal</a:t>
            </a:r>
          </a:p>
        </p:txBody>
      </p:sp>
      <p:grpSp>
        <p:nvGrpSpPr>
          <p:cNvPr id="50" name="Group 6"/>
          <p:cNvGrpSpPr>
            <a:grpSpLocks/>
          </p:cNvGrpSpPr>
          <p:nvPr/>
        </p:nvGrpSpPr>
        <p:grpSpPr bwMode="auto">
          <a:xfrm>
            <a:off x="897464" y="3626200"/>
            <a:ext cx="2390339" cy="2821875"/>
            <a:chOff x="2217" y="784"/>
            <a:chExt cx="1126" cy="1768"/>
          </a:xfrm>
        </p:grpSpPr>
        <p:pic>
          <p:nvPicPr>
            <p:cNvPr id="51" name="Picture 7" descr="GUT"/>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2217" y="784"/>
              <a:ext cx="1126" cy="1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8"/>
            <p:cNvSpPr>
              <a:spLocks/>
            </p:cNvSpPr>
            <p:nvPr/>
          </p:nvSpPr>
          <p:spPr bwMode="blackWhite">
            <a:xfrm>
              <a:off x="2574" y="1239"/>
              <a:ext cx="495" cy="618"/>
            </a:xfrm>
            <a:custGeom>
              <a:avLst/>
              <a:gdLst>
                <a:gd name="T0" fmla="*/ 129 w 495"/>
                <a:gd name="T1" fmla="*/ 0 h 618"/>
                <a:gd name="T2" fmla="*/ 129 w 495"/>
                <a:gd name="T3" fmla="*/ 90 h 618"/>
                <a:gd name="T4" fmla="*/ 96 w 495"/>
                <a:gd name="T5" fmla="*/ 108 h 618"/>
                <a:gd name="T6" fmla="*/ 81 w 495"/>
                <a:gd name="T7" fmla="*/ 138 h 618"/>
                <a:gd name="T8" fmla="*/ 81 w 495"/>
                <a:gd name="T9" fmla="*/ 168 h 618"/>
                <a:gd name="T10" fmla="*/ 102 w 495"/>
                <a:gd name="T11" fmla="*/ 198 h 618"/>
                <a:gd name="T12" fmla="*/ 174 w 495"/>
                <a:gd name="T13" fmla="*/ 192 h 618"/>
                <a:gd name="T14" fmla="*/ 213 w 495"/>
                <a:gd name="T15" fmla="*/ 156 h 618"/>
                <a:gd name="T16" fmla="*/ 243 w 495"/>
                <a:gd name="T17" fmla="*/ 123 h 618"/>
                <a:gd name="T18" fmla="*/ 300 w 495"/>
                <a:gd name="T19" fmla="*/ 123 h 618"/>
                <a:gd name="T20" fmla="*/ 312 w 495"/>
                <a:gd name="T21" fmla="*/ 150 h 618"/>
                <a:gd name="T22" fmla="*/ 324 w 495"/>
                <a:gd name="T23" fmla="*/ 198 h 618"/>
                <a:gd name="T24" fmla="*/ 357 w 495"/>
                <a:gd name="T25" fmla="*/ 213 h 618"/>
                <a:gd name="T26" fmla="*/ 393 w 495"/>
                <a:gd name="T27" fmla="*/ 243 h 618"/>
                <a:gd name="T28" fmla="*/ 414 w 495"/>
                <a:gd name="T29" fmla="*/ 288 h 618"/>
                <a:gd name="T30" fmla="*/ 414 w 495"/>
                <a:gd name="T31" fmla="*/ 336 h 618"/>
                <a:gd name="T32" fmla="*/ 414 w 495"/>
                <a:gd name="T33" fmla="*/ 375 h 618"/>
                <a:gd name="T34" fmla="*/ 438 w 495"/>
                <a:gd name="T35" fmla="*/ 402 h 618"/>
                <a:gd name="T36" fmla="*/ 465 w 495"/>
                <a:gd name="T37" fmla="*/ 450 h 618"/>
                <a:gd name="T38" fmla="*/ 465 w 495"/>
                <a:gd name="T39" fmla="*/ 507 h 618"/>
                <a:gd name="T40" fmla="*/ 495 w 495"/>
                <a:gd name="T41" fmla="*/ 558 h 618"/>
                <a:gd name="T42" fmla="*/ 471 w 495"/>
                <a:gd name="T43" fmla="*/ 600 h 618"/>
                <a:gd name="T44" fmla="*/ 426 w 495"/>
                <a:gd name="T45" fmla="*/ 606 h 618"/>
                <a:gd name="T46" fmla="*/ 375 w 495"/>
                <a:gd name="T47" fmla="*/ 618 h 618"/>
                <a:gd name="T48" fmla="*/ 330 w 495"/>
                <a:gd name="T49" fmla="*/ 603 h 618"/>
                <a:gd name="T50" fmla="*/ 354 w 495"/>
                <a:gd name="T51" fmla="*/ 570 h 618"/>
                <a:gd name="T52" fmla="*/ 282 w 495"/>
                <a:gd name="T53" fmla="*/ 546 h 618"/>
                <a:gd name="T54" fmla="*/ 246 w 495"/>
                <a:gd name="T55" fmla="*/ 513 h 618"/>
                <a:gd name="T56" fmla="*/ 189 w 495"/>
                <a:gd name="T57" fmla="*/ 495 h 618"/>
                <a:gd name="T58" fmla="*/ 99 w 495"/>
                <a:gd name="T59" fmla="*/ 495 h 618"/>
                <a:gd name="T60" fmla="*/ 72 w 495"/>
                <a:gd name="T61" fmla="*/ 498 h 618"/>
                <a:gd name="T62" fmla="*/ 75 w 495"/>
                <a:gd name="T63" fmla="*/ 456 h 618"/>
                <a:gd name="T64" fmla="*/ 33 w 495"/>
                <a:gd name="T65" fmla="*/ 429 h 618"/>
                <a:gd name="T66" fmla="*/ 21 w 495"/>
                <a:gd name="T67" fmla="*/ 402 h 618"/>
                <a:gd name="T68" fmla="*/ 24 w 495"/>
                <a:gd name="T69" fmla="*/ 345 h 618"/>
                <a:gd name="T70" fmla="*/ 66 w 495"/>
                <a:gd name="T71" fmla="*/ 321 h 618"/>
                <a:gd name="T72" fmla="*/ 105 w 495"/>
                <a:gd name="T73" fmla="*/ 312 h 618"/>
                <a:gd name="T74" fmla="*/ 111 w 495"/>
                <a:gd name="T75" fmla="*/ 288 h 618"/>
                <a:gd name="T76" fmla="*/ 81 w 495"/>
                <a:gd name="T77" fmla="*/ 270 h 618"/>
                <a:gd name="T78" fmla="*/ 39 w 495"/>
                <a:gd name="T79" fmla="*/ 219 h 618"/>
                <a:gd name="T80" fmla="*/ 0 w 495"/>
                <a:gd name="T81" fmla="*/ 171 h 618"/>
                <a:gd name="T82" fmla="*/ 12 w 495"/>
                <a:gd name="T83" fmla="*/ 117 h 618"/>
                <a:gd name="T84" fmla="*/ 42 w 495"/>
                <a:gd name="T85" fmla="*/ 63 h 618"/>
                <a:gd name="T86" fmla="*/ 81 w 495"/>
                <a:gd name="T87" fmla="*/ 27 h 618"/>
                <a:gd name="T88" fmla="*/ 129 w 495"/>
                <a:gd name="T89" fmla="*/ 0 h 6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5" h="618">
                  <a:moveTo>
                    <a:pt x="129" y="0"/>
                  </a:moveTo>
                  <a:lnTo>
                    <a:pt x="129" y="90"/>
                  </a:lnTo>
                  <a:lnTo>
                    <a:pt x="96" y="108"/>
                  </a:lnTo>
                  <a:lnTo>
                    <a:pt x="81" y="138"/>
                  </a:lnTo>
                  <a:lnTo>
                    <a:pt x="81" y="168"/>
                  </a:lnTo>
                  <a:lnTo>
                    <a:pt x="102" y="198"/>
                  </a:lnTo>
                  <a:lnTo>
                    <a:pt x="174" y="192"/>
                  </a:lnTo>
                  <a:lnTo>
                    <a:pt x="213" y="156"/>
                  </a:lnTo>
                  <a:lnTo>
                    <a:pt x="243" y="123"/>
                  </a:lnTo>
                  <a:lnTo>
                    <a:pt x="300" y="123"/>
                  </a:lnTo>
                  <a:lnTo>
                    <a:pt x="312" y="150"/>
                  </a:lnTo>
                  <a:lnTo>
                    <a:pt x="324" y="198"/>
                  </a:lnTo>
                  <a:lnTo>
                    <a:pt x="357" y="213"/>
                  </a:lnTo>
                  <a:lnTo>
                    <a:pt x="393" y="243"/>
                  </a:lnTo>
                  <a:lnTo>
                    <a:pt x="414" y="288"/>
                  </a:lnTo>
                  <a:lnTo>
                    <a:pt x="414" y="336"/>
                  </a:lnTo>
                  <a:lnTo>
                    <a:pt x="414" y="375"/>
                  </a:lnTo>
                  <a:lnTo>
                    <a:pt x="438" y="402"/>
                  </a:lnTo>
                  <a:lnTo>
                    <a:pt x="465" y="450"/>
                  </a:lnTo>
                  <a:lnTo>
                    <a:pt x="465" y="507"/>
                  </a:lnTo>
                  <a:lnTo>
                    <a:pt x="495" y="558"/>
                  </a:lnTo>
                  <a:lnTo>
                    <a:pt x="471" y="600"/>
                  </a:lnTo>
                  <a:lnTo>
                    <a:pt x="426" y="606"/>
                  </a:lnTo>
                  <a:lnTo>
                    <a:pt x="375" y="618"/>
                  </a:lnTo>
                  <a:lnTo>
                    <a:pt x="330" y="603"/>
                  </a:lnTo>
                  <a:lnTo>
                    <a:pt x="354" y="570"/>
                  </a:lnTo>
                  <a:lnTo>
                    <a:pt x="282" y="546"/>
                  </a:lnTo>
                  <a:lnTo>
                    <a:pt x="246" y="513"/>
                  </a:lnTo>
                  <a:lnTo>
                    <a:pt x="189" y="495"/>
                  </a:lnTo>
                  <a:lnTo>
                    <a:pt x="99" y="495"/>
                  </a:lnTo>
                  <a:lnTo>
                    <a:pt x="72" y="498"/>
                  </a:lnTo>
                  <a:lnTo>
                    <a:pt x="75" y="456"/>
                  </a:lnTo>
                  <a:lnTo>
                    <a:pt x="33" y="429"/>
                  </a:lnTo>
                  <a:lnTo>
                    <a:pt x="21" y="402"/>
                  </a:lnTo>
                  <a:lnTo>
                    <a:pt x="24" y="345"/>
                  </a:lnTo>
                  <a:lnTo>
                    <a:pt x="66" y="321"/>
                  </a:lnTo>
                  <a:lnTo>
                    <a:pt x="105" y="312"/>
                  </a:lnTo>
                  <a:lnTo>
                    <a:pt x="111" y="288"/>
                  </a:lnTo>
                  <a:lnTo>
                    <a:pt x="81" y="270"/>
                  </a:lnTo>
                  <a:lnTo>
                    <a:pt x="39" y="219"/>
                  </a:lnTo>
                  <a:lnTo>
                    <a:pt x="0" y="171"/>
                  </a:lnTo>
                  <a:lnTo>
                    <a:pt x="12" y="117"/>
                  </a:lnTo>
                  <a:lnTo>
                    <a:pt x="42" y="63"/>
                  </a:lnTo>
                  <a:lnTo>
                    <a:pt x="81" y="27"/>
                  </a:lnTo>
                  <a:lnTo>
                    <a:pt x="129" y="0"/>
                  </a:lnTo>
                  <a:close/>
                </a:path>
              </a:pathLst>
            </a:custGeom>
            <a:solidFill>
              <a:srgbClr val="33CCCC">
                <a:alpha val="50195"/>
              </a:srgbClr>
            </a:solidFill>
            <a:ln>
              <a:noFill/>
            </a:ln>
            <a:effectLst/>
            <a:extLst>
              <a:ext uri="{91240B29-F687-4F45-9708-019B960494DF}">
                <a14:hiddenLine xmlns:a14="http://schemas.microsoft.com/office/drawing/2010/main" w="38100" cap="sq" cmpd="sng">
                  <a:solidFill>
                    <a:schemeClr val="tx1"/>
                  </a:solidFill>
                  <a:prstDash val="solid"/>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latin typeface="Trebuchet MS" panose="020B0603020202020204" pitchFamily="34" charset="0"/>
              </a:endParaRPr>
            </a:p>
          </p:txBody>
        </p:sp>
        <p:sp>
          <p:nvSpPr>
            <p:cNvPr id="53" name="Freeform 9"/>
            <p:cNvSpPr>
              <a:spLocks/>
            </p:cNvSpPr>
            <p:nvPr/>
          </p:nvSpPr>
          <p:spPr bwMode="blackWhite">
            <a:xfrm>
              <a:off x="2331" y="1785"/>
              <a:ext cx="507" cy="450"/>
            </a:xfrm>
            <a:custGeom>
              <a:avLst/>
              <a:gdLst>
                <a:gd name="T0" fmla="*/ 0 w 507"/>
                <a:gd name="T1" fmla="*/ 159 h 450"/>
                <a:gd name="T2" fmla="*/ 21 w 507"/>
                <a:gd name="T3" fmla="*/ 120 h 450"/>
                <a:gd name="T4" fmla="*/ 75 w 507"/>
                <a:gd name="T5" fmla="*/ 99 h 450"/>
                <a:gd name="T6" fmla="*/ 138 w 507"/>
                <a:gd name="T7" fmla="*/ 96 h 450"/>
                <a:gd name="T8" fmla="*/ 183 w 507"/>
                <a:gd name="T9" fmla="*/ 108 h 450"/>
                <a:gd name="T10" fmla="*/ 171 w 507"/>
                <a:gd name="T11" fmla="*/ 84 h 450"/>
                <a:gd name="T12" fmla="*/ 165 w 507"/>
                <a:gd name="T13" fmla="*/ 51 h 450"/>
                <a:gd name="T14" fmla="*/ 204 w 507"/>
                <a:gd name="T15" fmla="*/ 15 h 450"/>
                <a:gd name="T16" fmla="*/ 255 w 507"/>
                <a:gd name="T17" fmla="*/ 0 h 450"/>
                <a:gd name="T18" fmla="*/ 294 w 507"/>
                <a:gd name="T19" fmla="*/ 21 h 450"/>
                <a:gd name="T20" fmla="*/ 339 w 507"/>
                <a:gd name="T21" fmla="*/ 57 h 450"/>
                <a:gd name="T22" fmla="*/ 360 w 507"/>
                <a:gd name="T23" fmla="*/ 102 h 450"/>
                <a:gd name="T24" fmla="*/ 378 w 507"/>
                <a:gd name="T25" fmla="*/ 168 h 450"/>
                <a:gd name="T26" fmla="*/ 369 w 507"/>
                <a:gd name="T27" fmla="*/ 207 h 450"/>
                <a:gd name="T28" fmla="*/ 369 w 507"/>
                <a:gd name="T29" fmla="*/ 267 h 450"/>
                <a:gd name="T30" fmla="*/ 348 w 507"/>
                <a:gd name="T31" fmla="*/ 318 h 450"/>
                <a:gd name="T32" fmla="*/ 357 w 507"/>
                <a:gd name="T33" fmla="*/ 354 h 450"/>
                <a:gd name="T34" fmla="*/ 396 w 507"/>
                <a:gd name="T35" fmla="*/ 381 h 450"/>
                <a:gd name="T36" fmla="*/ 441 w 507"/>
                <a:gd name="T37" fmla="*/ 366 h 450"/>
                <a:gd name="T38" fmla="*/ 486 w 507"/>
                <a:gd name="T39" fmla="*/ 360 h 450"/>
                <a:gd name="T40" fmla="*/ 507 w 507"/>
                <a:gd name="T41" fmla="*/ 369 h 450"/>
                <a:gd name="T42" fmla="*/ 507 w 507"/>
                <a:gd name="T43" fmla="*/ 420 h 450"/>
                <a:gd name="T44" fmla="*/ 486 w 507"/>
                <a:gd name="T45" fmla="*/ 441 h 450"/>
                <a:gd name="T46" fmla="*/ 426 w 507"/>
                <a:gd name="T47" fmla="*/ 441 h 450"/>
                <a:gd name="T48" fmla="*/ 369 w 507"/>
                <a:gd name="T49" fmla="*/ 450 h 450"/>
                <a:gd name="T50" fmla="*/ 315 w 507"/>
                <a:gd name="T51" fmla="*/ 420 h 450"/>
                <a:gd name="T52" fmla="*/ 282 w 507"/>
                <a:gd name="T53" fmla="*/ 378 h 450"/>
                <a:gd name="T54" fmla="*/ 282 w 507"/>
                <a:gd name="T55" fmla="*/ 321 h 450"/>
                <a:gd name="T56" fmla="*/ 267 w 507"/>
                <a:gd name="T57" fmla="*/ 297 h 450"/>
                <a:gd name="T58" fmla="*/ 243 w 507"/>
                <a:gd name="T59" fmla="*/ 285 h 450"/>
                <a:gd name="T60" fmla="*/ 207 w 507"/>
                <a:gd name="T61" fmla="*/ 312 h 450"/>
                <a:gd name="T62" fmla="*/ 216 w 507"/>
                <a:gd name="T63" fmla="*/ 354 h 450"/>
                <a:gd name="T64" fmla="*/ 240 w 507"/>
                <a:gd name="T65" fmla="*/ 384 h 450"/>
                <a:gd name="T66" fmla="*/ 267 w 507"/>
                <a:gd name="T67" fmla="*/ 396 h 450"/>
                <a:gd name="T68" fmla="*/ 204 w 507"/>
                <a:gd name="T69" fmla="*/ 417 h 450"/>
                <a:gd name="T70" fmla="*/ 189 w 507"/>
                <a:gd name="T71" fmla="*/ 384 h 450"/>
                <a:gd name="T72" fmla="*/ 180 w 507"/>
                <a:gd name="T73" fmla="*/ 342 h 450"/>
                <a:gd name="T74" fmla="*/ 168 w 507"/>
                <a:gd name="T75" fmla="*/ 312 h 450"/>
                <a:gd name="T76" fmla="*/ 141 w 507"/>
                <a:gd name="T77" fmla="*/ 309 h 450"/>
                <a:gd name="T78" fmla="*/ 90 w 507"/>
                <a:gd name="T79" fmla="*/ 321 h 450"/>
                <a:gd name="T80" fmla="*/ 51 w 507"/>
                <a:gd name="T81" fmla="*/ 300 h 450"/>
                <a:gd name="T82" fmla="*/ 42 w 507"/>
                <a:gd name="T83" fmla="*/ 258 h 450"/>
                <a:gd name="T84" fmla="*/ 30 w 507"/>
                <a:gd name="T85" fmla="*/ 240 h 450"/>
                <a:gd name="T86" fmla="*/ 12 w 507"/>
                <a:gd name="T87" fmla="*/ 222 h 450"/>
                <a:gd name="T88" fmla="*/ 9 w 507"/>
                <a:gd name="T89" fmla="*/ 186 h 450"/>
                <a:gd name="T90" fmla="*/ 0 w 507"/>
                <a:gd name="T91" fmla="*/ 159 h 4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7" h="450">
                  <a:moveTo>
                    <a:pt x="0" y="159"/>
                  </a:moveTo>
                  <a:lnTo>
                    <a:pt x="21" y="120"/>
                  </a:lnTo>
                  <a:lnTo>
                    <a:pt x="75" y="99"/>
                  </a:lnTo>
                  <a:lnTo>
                    <a:pt x="138" y="96"/>
                  </a:lnTo>
                  <a:lnTo>
                    <a:pt x="183" y="108"/>
                  </a:lnTo>
                  <a:lnTo>
                    <a:pt x="171" y="84"/>
                  </a:lnTo>
                  <a:lnTo>
                    <a:pt x="165" y="51"/>
                  </a:lnTo>
                  <a:lnTo>
                    <a:pt x="204" y="15"/>
                  </a:lnTo>
                  <a:lnTo>
                    <a:pt x="255" y="0"/>
                  </a:lnTo>
                  <a:lnTo>
                    <a:pt x="294" y="21"/>
                  </a:lnTo>
                  <a:lnTo>
                    <a:pt x="339" y="57"/>
                  </a:lnTo>
                  <a:lnTo>
                    <a:pt x="360" y="102"/>
                  </a:lnTo>
                  <a:lnTo>
                    <a:pt x="378" y="168"/>
                  </a:lnTo>
                  <a:lnTo>
                    <a:pt x="369" y="207"/>
                  </a:lnTo>
                  <a:lnTo>
                    <a:pt x="369" y="267"/>
                  </a:lnTo>
                  <a:lnTo>
                    <a:pt x="348" y="318"/>
                  </a:lnTo>
                  <a:lnTo>
                    <a:pt x="357" y="354"/>
                  </a:lnTo>
                  <a:lnTo>
                    <a:pt x="396" y="381"/>
                  </a:lnTo>
                  <a:lnTo>
                    <a:pt x="441" y="366"/>
                  </a:lnTo>
                  <a:lnTo>
                    <a:pt x="486" y="360"/>
                  </a:lnTo>
                  <a:lnTo>
                    <a:pt x="507" y="369"/>
                  </a:lnTo>
                  <a:lnTo>
                    <a:pt x="507" y="420"/>
                  </a:lnTo>
                  <a:lnTo>
                    <a:pt x="486" y="441"/>
                  </a:lnTo>
                  <a:lnTo>
                    <a:pt x="426" y="441"/>
                  </a:lnTo>
                  <a:lnTo>
                    <a:pt x="369" y="450"/>
                  </a:lnTo>
                  <a:lnTo>
                    <a:pt x="315" y="420"/>
                  </a:lnTo>
                  <a:lnTo>
                    <a:pt x="282" y="378"/>
                  </a:lnTo>
                  <a:lnTo>
                    <a:pt x="282" y="321"/>
                  </a:lnTo>
                  <a:lnTo>
                    <a:pt x="267" y="297"/>
                  </a:lnTo>
                  <a:lnTo>
                    <a:pt x="243" y="285"/>
                  </a:lnTo>
                  <a:lnTo>
                    <a:pt x="207" y="312"/>
                  </a:lnTo>
                  <a:lnTo>
                    <a:pt x="216" y="354"/>
                  </a:lnTo>
                  <a:lnTo>
                    <a:pt x="240" y="384"/>
                  </a:lnTo>
                  <a:lnTo>
                    <a:pt x="267" y="396"/>
                  </a:lnTo>
                  <a:cubicBezTo>
                    <a:pt x="221" y="428"/>
                    <a:pt x="243" y="427"/>
                    <a:pt x="204" y="417"/>
                  </a:cubicBezTo>
                  <a:lnTo>
                    <a:pt x="189" y="384"/>
                  </a:lnTo>
                  <a:lnTo>
                    <a:pt x="180" y="342"/>
                  </a:lnTo>
                  <a:lnTo>
                    <a:pt x="168" y="312"/>
                  </a:lnTo>
                  <a:lnTo>
                    <a:pt x="141" y="309"/>
                  </a:lnTo>
                  <a:lnTo>
                    <a:pt x="90" y="321"/>
                  </a:lnTo>
                  <a:lnTo>
                    <a:pt x="51" y="300"/>
                  </a:lnTo>
                  <a:lnTo>
                    <a:pt x="42" y="258"/>
                  </a:lnTo>
                  <a:lnTo>
                    <a:pt x="30" y="240"/>
                  </a:lnTo>
                  <a:lnTo>
                    <a:pt x="12" y="222"/>
                  </a:lnTo>
                  <a:lnTo>
                    <a:pt x="9" y="186"/>
                  </a:lnTo>
                  <a:lnTo>
                    <a:pt x="0" y="159"/>
                  </a:lnTo>
                  <a:close/>
                </a:path>
              </a:pathLst>
            </a:custGeom>
            <a:solidFill>
              <a:schemeClr val="accent2">
                <a:alpha val="50195"/>
              </a:schemeClr>
            </a:solidFill>
            <a:ln>
              <a:noFill/>
            </a:ln>
            <a:effectLst/>
            <a:extLst>
              <a:ext uri="{91240B29-F687-4F45-9708-019B960494DF}">
                <a14:hiddenLine xmlns:a14="http://schemas.microsoft.com/office/drawing/2010/main" w="38100" cap="flat" cmpd="sng">
                  <a:solidFill>
                    <a:schemeClr val="tx1"/>
                  </a:solidFill>
                  <a:prstDash val="solid"/>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latin typeface="Trebuchet MS" panose="020B0603020202020204" pitchFamily="34" charset="0"/>
              </a:endParaRPr>
            </a:p>
          </p:txBody>
        </p:sp>
      </p:grpSp>
      <p:pic>
        <p:nvPicPr>
          <p:cNvPr id="30722" name="Picture 2" descr="Relatert bild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9860" y="1459261"/>
            <a:ext cx="2971802" cy="2228851"/>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820435" y="3983086"/>
            <a:ext cx="1306768" cy="369332"/>
          </a:xfrm>
          <a:prstGeom prst="rect">
            <a:avLst/>
          </a:prstGeom>
          <a:noFill/>
        </p:spPr>
        <p:txBody>
          <a:bodyPr wrap="none" rtlCol="0">
            <a:spAutoFit/>
          </a:bodyPr>
          <a:lstStyle/>
          <a:p>
            <a:r>
              <a:rPr lang="sv-SE" b="1" dirty="0">
                <a:latin typeface="Trebuchet MS" panose="020B0603020202020204" pitchFamily="34" charset="0"/>
              </a:rPr>
              <a:t>K cells GIP</a:t>
            </a:r>
          </a:p>
        </p:txBody>
      </p:sp>
      <p:sp>
        <p:nvSpPr>
          <p:cNvPr id="55" name="TextBox 54"/>
          <p:cNvSpPr txBox="1"/>
          <p:nvPr/>
        </p:nvSpPr>
        <p:spPr>
          <a:xfrm>
            <a:off x="2917922" y="5452031"/>
            <a:ext cx="1567480" cy="369332"/>
          </a:xfrm>
          <a:prstGeom prst="rect">
            <a:avLst/>
          </a:prstGeom>
          <a:noFill/>
        </p:spPr>
        <p:txBody>
          <a:bodyPr wrap="none" rtlCol="0">
            <a:spAutoFit/>
          </a:bodyPr>
          <a:lstStyle/>
          <a:p>
            <a:r>
              <a:rPr lang="sv-SE" b="1" dirty="0">
                <a:latin typeface="Trebuchet MS" panose="020B0603020202020204" pitchFamily="34" charset="0"/>
              </a:rPr>
              <a:t>L cells GLP-1</a:t>
            </a:r>
          </a:p>
        </p:txBody>
      </p:sp>
    </p:spTree>
    <p:extLst>
      <p:ext uri="{BB962C8B-B14F-4D97-AF65-F5344CB8AC3E}">
        <p14:creationId xmlns:p14="http://schemas.microsoft.com/office/powerpoint/2010/main" val="257664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10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1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10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32"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box(out)">
                                      <p:cBhvr>
                                        <p:cTn id="27" dur="500"/>
                                        <p:tgtEl>
                                          <p:spTgt spid="4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2551" y="404544"/>
            <a:ext cx="11422881" cy="672075"/>
          </a:xfrm>
        </p:spPr>
        <p:txBody>
          <a:bodyPr>
            <a:normAutofit/>
          </a:bodyPr>
          <a:lstStyle/>
          <a:p>
            <a:r>
              <a:rPr lang="en-US" b="1" dirty="0">
                <a:latin typeface="Arial" panose="020B0604020202020204" pitchFamily="34" charset="0"/>
                <a:cs typeface="Arial" panose="020B0604020202020204" pitchFamily="34" charset="0"/>
              </a:rPr>
              <a:t>Incretin effect reduced in type 2-diabetes </a:t>
            </a:r>
          </a:p>
        </p:txBody>
      </p:sp>
      <p:sp>
        <p:nvSpPr>
          <p:cNvPr id="280" name="Text Box 241"/>
          <p:cNvSpPr txBox="1">
            <a:spLocks noChangeArrowheads="1"/>
          </p:cNvSpPr>
          <p:nvPr/>
        </p:nvSpPr>
        <p:spPr bwMode="auto">
          <a:xfrm>
            <a:off x="4218739" y="1311374"/>
            <a:ext cx="73533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spcBef>
                <a:spcPct val="50000"/>
              </a:spcBef>
            </a:pPr>
            <a:r>
              <a:rPr lang="en-US" altLang="sv-SE" sz="1400" b="0" dirty="0">
                <a:ea typeface="MS PGothic" pitchFamily="34" charset="-128"/>
              </a:rPr>
              <a:t>Oral/Intravenous Glucose Infusion Study</a:t>
            </a:r>
          </a:p>
        </p:txBody>
      </p:sp>
      <p:sp>
        <p:nvSpPr>
          <p:cNvPr id="281" name="Rectangle 3"/>
          <p:cNvSpPr>
            <a:spLocks noChangeArrowheads="1"/>
          </p:cNvSpPr>
          <p:nvPr/>
        </p:nvSpPr>
        <p:spPr bwMode="ltGray">
          <a:xfrm>
            <a:off x="6824358" y="6580359"/>
            <a:ext cx="5287433"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b">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spcBef>
                <a:spcPct val="15000"/>
              </a:spcBef>
            </a:pPr>
            <a:r>
              <a:rPr lang="en-GB" altLang="sv-SE" b="0">
                <a:ea typeface="MS PGothic" pitchFamily="34" charset="-128"/>
              </a:rPr>
              <a:t>Adapted from</a:t>
            </a:r>
            <a:r>
              <a:rPr lang="en-GB" altLang="sv-SE" b="0" i="1">
                <a:ea typeface="MS PGothic" pitchFamily="34" charset="-128"/>
              </a:rPr>
              <a:t> Nauck M et al. Diabetologia 1986</a:t>
            </a:r>
          </a:p>
        </p:txBody>
      </p:sp>
      <p:grpSp>
        <p:nvGrpSpPr>
          <p:cNvPr id="282" name="Group 4"/>
          <p:cNvGrpSpPr>
            <a:grpSpLocks/>
          </p:cNvGrpSpPr>
          <p:nvPr/>
        </p:nvGrpSpPr>
        <p:grpSpPr bwMode="auto">
          <a:xfrm>
            <a:off x="7361991" y="4476747"/>
            <a:ext cx="3308351" cy="1125538"/>
            <a:chOff x="3420" y="2650"/>
            <a:chExt cx="1563" cy="709"/>
          </a:xfrm>
        </p:grpSpPr>
        <p:sp>
          <p:nvSpPr>
            <p:cNvPr id="283" name="Freeform 5"/>
            <p:cNvSpPr>
              <a:spLocks/>
            </p:cNvSpPr>
            <p:nvPr/>
          </p:nvSpPr>
          <p:spPr bwMode="auto">
            <a:xfrm>
              <a:off x="3420" y="2918"/>
              <a:ext cx="1563" cy="441"/>
            </a:xfrm>
            <a:custGeom>
              <a:avLst/>
              <a:gdLst>
                <a:gd name="T0" fmla="*/ 0 w 1563"/>
                <a:gd name="T1" fmla="*/ 412 h 441"/>
                <a:gd name="T2" fmla="*/ 89 w 1563"/>
                <a:gd name="T3" fmla="*/ 418 h 441"/>
                <a:gd name="T4" fmla="*/ 210 w 1563"/>
                <a:gd name="T5" fmla="*/ 303 h 441"/>
                <a:gd name="T6" fmla="*/ 335 w 1563"/>
                <a:gd name="T7" fmla="*/ 141 h 441"/>
                <a:gd name="T8" fmla="*/ 456 w 1563"/>
                <a:gd name="T9" fmla="*/ 25 h 441"/>
                <a:gd name="T10" fmla="*/ 578 w 1563"/>
                <a:gd name="T11" fmla="*/ 31 h 441"/>
                <a:gd name="T12" fmla="*/ 701 w 1563"/>
                <a:gd name="T13" fmla="*/ 0 h 441"/>
                <a:gd name="T14" fmla="*/ 809 w 1563"/>
                <a:gd name="T15" fmla="*/ 10 h 441"/>
                <a:gd name="T16" fmla="*/ 947 w 1563"/>
                <a:gd name="T17" fmla="*/ 4 h 441"/>
                <a:gd name="T18" fmla="*/ 1067 w 1563"/>
                <a:gd name="T19" fmla="*/ 21 h 441"/>
                <a:gd name="T20" fmla="*/ 1305 w 1563"/>
                <a:gd name="T21" fmla="*/ 81 h 441"/>
                <a:gd name="T22" fmla="*/ 1563 w 1563"/>
                <a:gd name="T23" fmla="*/ 142 h 441"/>
                <a:gd name="T24" fmla="*/ 1533 w 1563"/>
                <a:gd name="T25" fmla="*/ 189 h 441"/>
                <a:gd name="T26" fmla="*/ 1268 w 1563"/>
                <a:gd name="T27" fmla="*/ 124 h 441"/>
                <a:gd name="T28" fmla="*/ 1031 w 1563"/>
                <a:gd name="T29" fmla="*/ 121 h 441"/>
                <a:gd name="T30" fmla="*/ 909 w 1563"/>
                <a:gd name="T31" fmla="*/ 144 h 441"/>
                <a:gd name="T32" fmla="*/ 797 w 1563"/>
                <a:gd name="T33" fmla="*/ 154 h 441"/>
                <a:gd name="T34" fmla="*/ 663 w 1563"/>
                <a:gd name="T35" fmla="*/ 180 h 441"/>
                <a:gd name="T36" fmla="*/ 545 w 1563"/>
                <a:gd name="T37" fmla="*/ 229 h 441"/>
                <a:gd name="T38" fmla="*/ 435 w 1563"/>
                <a:gd name="T39" fmla="*/ 295 h 441"/>
                <a:gd name="T40" fmla="*/ 305 w 1563"/>
                <a:gd name="T41" fmla="*/ 327 h 441"/>
                <a:gd name="T42" fmla="*/ 182 w 1563"/>
                <a:gd name="T43" fmla="*/ 370 h 441"/>
                <a:gd name="T44" fmla="*/ 66 w 1563"/>
                <a:gd name="T45" fmla="*/ 441 h 441"/>
                <a:gd name="T46" fmla="*/ 0 w 1563"/>
                <a:gd name="T47" fmla="*/ 412 h 4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63" h="441">
                  <a:moveTo>
                    <a:pt x="0" y="412"/>
                  </a:moveTo>
                  <a:lnTo>
                    <a:pt x="89" y="418"/>
                  </a:lnTo>
                  <a:lnTo>
                    <a:pt x="210" y="303"/>
                  </a:lnTo>
                  <a:lnTo>
                    <a:pt x="335" y="141"/>
                  </a:lnTo>
                  <a:lnTo>
                    <a:pt x="456" y="25"/>
                  </a:lnTo>
                  <a:lnTo>
                    <a:pt x="578" y="31"/>
                  </a:lnTo>
                  <a:lnTo>
                    <a:pt x="701" y="0"/>
                  </a:lnTo>
                  <a:lnTo>
                    <a:pt x="809" y="10"/>
                  </a:lnTo>
                  <a:lnTo>
                    <a:pt x="947" y="4"/>
                  </a:lnTo>
                  <a:lnTo>
                    <a:pt x="1067" y="21"/>
                  </a:lnTo>
                  <a:lnTo>
                    <a:pt x="1305" y="81"/>
                  </a:lnTo>
                  <a:lnTo>
                    <a:pt x="1563" y="142"/>
                  </a:lnTo>
                  <a:lnTo>
                    <a:pt x="1533" y="189"/>
                  </a:lnTo>
                  <a:lnTo>
                    <a:pt x="1268" y="124"/>
                  </a:lnTo>
                  <a:lnTo>
                    <a:pt x="1031" y="121"/>
                  </a:lnTo>
                  <a:lnTo>
                    <a:pt x="909" y="144"/>
                  </a:lnTo>
                  <a:lnTo>
                    <a:pt x="797" y="154"/>
                  </a:lnTo>
                  <a:lnTo>
                    <a:pt x="663" y="180"/>
                  </a:lnTo>
                  <a:lnTo>
                    <a:pt x="545" y="229"/>
                  </a:lnTo>
                  <a:lnTo>
                    <a:pt x="435" y="295"/>
                  </a:lnTo>
                  <a:lnTo>
                    <a:pt x="305" y="327"/>
                  </a:lnTo>
                  <a:lnTo>
                    <a:pt x="182" y="370"/>
                  </a:lnTo>
                  <a:lnTo>
                    <a:pt x="66" y="441"/>
                  </a:lnTo>
                  <a:lnTo>
                    <a:pt x="0" y="412"/>
                  </a:lnTo>
                  <a:close/>
                </a:path>
              </a:pathLst>
            </a:custGeom>
            <a:solidFill>
              <a:srgbClr val="99CC00">
                <a:alpha val="50195"/>
              </a:srgbClr>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nvGrpSpPr>
            <p:cNvPr id="284" name="Group 6"/>
            <p:cNvGrpSpPr>
              <a:grpSpLocks/>
            </p:cNvGrpSpPr>
            <p:nvPr/>
          </p:nvGrpSpPr>
          <p:grpSpPr bwMode="auto">
            <a:xfrm>
              <a:off x="3546" y="2650"/>
              <a:ext cx="589" cy="465"/>
              <a:chOff x="3546" y="2634"/>
              <a:chExt cx="589" cy="465"/>
            </a:xfrm>
          </p:grpSpPr>
          <p:sp>
            <p:nvSpPr>
              <p:cNvPr id="285" name="Line 7"/>
              <p:cNvSpPr>
                <a:spLocks noChangeShapeType="1"/>
              </p:cNvSpPr>
              <p:nvPr/>
            </p:nvSpPr>
            <p:spPr bwMode="auto">
              <a:xfrm flipH="1">
                <a:off x="3849" y="2960"/>
                <a:ext cx="1" cy="139"/>
              </a:xfrm>
              <a:prstGeom prst="line">
                <a:avLst/>
              </a:prstGeom>
              <a:noFill/>
              <a:ln w="28575">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50">
                          <a:alpha val="50000"/>
                        </a:srgbClr>
                      </a:outerShdw>
                    </a:effectLst>
                  </a14:hiddenEffects>
                </a:ext>
              </a:extLst>
            </p:spPr>
            <p:txBody>
              <a:bodyPr/>
              <a:lstStyle/>
              <a:p>
                <a:endParaRPr lang="sv-SE"/>
              </a:p>
            </p:txBody>
          </p:sp>
          <p:sp>
            <p:nvSpPr>
              <p:cNvPr id="286" name="Text Box 8"/>
              <p:cNvSpPr txBox="1">
                <a:spLocks noChangeArrowheads="1"/>
              </p:cNvSpPr>
              <p:nvPr/>
            </p:nvSpPr>
            <p:spPr bwMode="auto">
              <a:xfrm>
                <a:off x="3546" y="2634"/>
                <a:ext cx="589" cy="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lnSpc>
                    <a:spcPts val="1400"/>
                  </a:lnSpc>
                  <a:spcBef>
                    <a:spcPct val="30000"/>
                  </a:spcBef>
                </a:pPr>
                <a:r>
                  <a:rPr lang="en-US" altLang="sv-SE" sz="1400" b="0">
                    <a:latin typeface="Avant Garde"/>
                    <a:ea typeface="MS PGothic" pitchFamily="34" charset="-128"/>
                  </a:rPr>
                  <a:t>Diminished</a:t>
                </a:r>
                <a:br>
                  <a:rPr lang="en-US" altLang="sv-SE" sz="1400" b="0">
                    <a:latin typeface="Avant Garde"/>
                    <a:ea typeface="MS PGothic" pitchFamily="34" charset="-128"/>
                  </a:rPr>
                </a:br>
                <a:r>
                  <a:rPr lang="en-US" altLang="sv-SE" sz="1400" b="0">
                    <a:latin typeface="Avant Garde"/>
                    <a:ea typeface="MS PGothic" pitchFamily="34" charset="-128"/>
                  </a:rPr>
                  <a:t>incretin effect</a:t>
                </a:r>
              </a:p>
            </p:txBody>
          </p:sp>
        </p:grpSp>
      </p:grpSp>
      <p:grpSp>
        <p:nvGrpSpPr>
          <p:cNvPr id="287" name="Group 9"/>
          <p:cNvGrpSpPr>
            <a:grpSpLocks/>
          </p:cNvGrpSpPr>
          <p:nvPr/>
        </p:nvGrpSpPr>
        <p:grpSpPr bwMode="auto">
          <a:xfrm>
            <a:off x="2210024" y="3989385"/>
            <a:ext cx="3094567" cy="1752600"/>
            <a:chOff x="986" y="2343"/>
            <a:chExt cx="1462" cy="1104"/>
          </a:xfrm>
        </p:grpSpPr>
        <p:sp>
          <p:nvSpPr>
            <p:cNvPr id="288" name="Freeform 10"/>
            <p:cNvSpPr>
              <a:spLocks/>
            </p:cNvSpPr>
            <p:nvPr/>
          </p:nvSpPr>
          <p:spPr bwMode="auto">
            <a:xfrm>
              <a:off x="986" y="2601"/>
              <a:ext cx="1462" cy="846"/>
            </a:xfrm>
            <a:custGeom>
              <a:avLst/>
              <a:gdLst>
                <a:gd name="T0" fmla="*/ 0 w 1462"/>
                <a:gd name="T1" fmla="*/ 845 h 846"/>
                <a:gd name="T2" fmla="*/ 109 w 1462"/>
                <a:gd name="T3" fmla="*/ 569 h 846"/>
                <a:gd name="T4" fmla="*/ 234 w 1462"/>
                <a:gd name="T5" fmla="*/ 225 h 846"/>
                <a:gd name="T6" fmla="*/ 358 w 1462"/>
                <a:gd name="T7" fmla="*/ 89 h 846"/>
                <a:gd name="T8" fmla="*/ 477 w 1462"/>
                <a:gd name="T9" fmla="*/ 0 h 846"/>
                <a:gd name="T10" fmla="*/ 597 w 1462"/>
                <a:gd name="T11" fmla="*/ 201 h 846"/>
                <a:gd name="T12" fmla="*/ 717 w 1462"/>
                <a:gd name="T13" fmla="*/ 350 h 846"/>
                <a:gd name="T14" fmla="*/ 841 w 1462"/>
                <a:gd name="T15" fmla="*/ 476 h 846"/>
                <a:gd name="T16" fmla="*/ 961 w 1462"/>
                <a:gd name="T17" fmla="*/ 614 h 846"/>
                <a:gd name="T18" fmla="*/ 1219 w 1462"/>
                <a:gd name="T19" fmla="*/ 753 h 846"/>
                <a:gd name="T20" fmla="*/ 1462 w 1462"/>
                <a:gd name="T21" fmla="*/ 821 h 846"/>
                <a:gd name="T22" fmla="*/ 1429 w 1462"/>
                <a:gd name="T23" fmla="*/ 846 h 846"/>
                <a:gd name="T24" fmla="*/ 1203 w 1462"/>
                <a:gd name="T25" fmla="*/ 836 h 846"/>
                <a:gd name="T26" fmla="*/ 949 w 1462"/>
                <a:gd name="T27" fmla="*/ 767 h 846"/>
                <a:gd name="T28" fmla="*/ 828 w 1462"/>
                <a:gd name="T29" fmla="*/ 734 h 846"/>
                <a:gd name="T30" fmla="*/ 697 w 1462"/>
                <a:gd name="T31" fmla="*/ 680 h 846"/>
                <a:gd name="T32" fmla="*/ 580 w 1462"/>
                <a:gd name="T33" fmla="*/ 641 h 846"/>
                <a:gd name="T34" fmla="*/ 462 w 1462"/>
                <a:gd name="T35" fmla="*/ 653 h 846"/>
                <a:gd name="T36" fmla="*/ 342 w 1462"/>
                <a:gd name="T37" fmla="*/ 665 h 846"/>
                <a:gd name="T38" fmla="*/ 217 w 1462"/>
                <a:gd name="T39" fmla="*/ 692 h 846"/>
                <a:gd name="T40" fmla="*/ 91 w 1462"/>
                <a:gd name="T41" fmla="*/ 762 h 846"/>
                <a:gd name="T42" fmla="*/ 0 w 1462"/>
                <a:gd name="T43" fmla="*/ 845 h 8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62" h="846">
                  <a:moveTo>
                    <a:pt x="0" y="845"/>
                  </a:moveTo>
                  <a:lnTo>
                    <a:pt x="109" y="569"/>
                  </a:lnTo>
                  <a:lnTo>
                    <a:pt x="234" y="225"/>
                  </a:lnTo>
                  <a:lnTo>
                    <a:pt x="358" y="89"/>
                  </a:lnTo>
                  <a:lnTo>
                    <a:pt x="477" y="0"/>
                  </a:lnTo>
                  <a:lnTo>
                    <a:pt x="597" y="201"/>
                  </a:lnTo>
                  <a:lnTo>
                    <a:pt x="717" y="350"/>
                  </a:lnTo>
                  <a:lnTo>
                    <a:pt x="841" y="476"/>
                  </a:lnTo>
                  <a:lnTo>
                    <a:pt x="961" y="614"/>
                  </a:lnTo>
                  <a:lnTo>
                    <a:pt x="1219" y="753"/>
                  </a:lnTo>
                  <a:lnTo>
                    <a:pt x="1462" y="821"/>
                  </a:lnTo>
                  <a:lnTo>
                    <a:pt x="1429" y="846"/>
                  </a:lnTo>
                  <a:lnTo>
                    <a:pt x="1203" y="836"/>
                  </a:lnTo>
                  <a:lnTo>
                    <a:pt x="949" y="767"/>
                  </a:lnTo>
                  <a:lnTo>
                    <a:pt x="828" y="734"/>
                  </a:lnTo>
                  <a:lnTo>
                    <a:pt x="697" y="680"/>
                  </a:lnTo>
                  <a:lnTo>
                    <a:pt x="580" y="641"/>
                  </a:lnTo>
                  <a:lnTo>
                    <a:pt x="462" y="653"/>
                  </a:lnTo>
                  <a:lnTo>
                    <a:pt x="342" y="665"/>
                  </a:lnTo>
                  <a:lnTo>
                    <a:pt x="217" y="692"/>
                  </a:lnTo>
                  <a:lnTo>
                    <a:pt x="91" y="762"/>
                  </a:lnTo>
                  <a:lnTo>
                    <a:pt x="0" y="845"/>
                  </a:lnTo>
                  <a:close/>
                </a:path>
              </a:pathLst>
            </a:custGeom>
            <a:solidFill>
              <a:srgbClr val="99CC00">
                <a:alpha val="50195"/>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sv-SE"/>
            </a:p>
          </p:txBody>
        </p:sp>
        <p:grpSp>
          <p:nvGrpSpPr>
            <p:cNvPr id="289" name="Group 11"/>
            <p:cNvGrpSpPr>
              <a:grpSpLocks/>
            </p:cNvGrpSpPr>
            <p:nvPr/>
          </p:nvGrpSpPr>
          <p:grpSpPr bwMode="auto">
            <a:xfrm>
              <a:off x="1111" y="2343"/>
              <a:ext cx="589" cy="860"/>
              <a:chOff x="1141" y="2317"/>
              <a:chExt cx="589" cy="860"/>
            </a:xfrm>
          </p:grpSpPr>
          <p:sp>
            <p:nvSpPr>
              <p:cNvPr id="290" name="Line 12"/>
              <p:cNvSpPr>
                <a:spLocks noChangeShapeType="1"/>
              </p:cNvSpPr>
              <p:nvPr/>
            </p:nvSpPr>
            <p:spPr bwMode="auto">
              <a:xfrm>
                <a:off x="1431" y="2637"/>
                <a:ext cx="0" cy="540"/>
              </a:xfrm>
              <a:prstGeom prst="line">
                <a:avLst/>
              </a:prstGeom>
              <a:noFill/>
              <a:ln w="381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50">
                          <a:alpha val="50000"/>
                        </a:srgbClr>
                      </a:outerShdw>
                    </a:effectLst>
                  </a14:hiddenEffects>
                </a:ext>
              </a:extLst>
            </p:spPr>
            <p:txBody>
              <a:bodyPr/>
              <a:lstStyle/>
              <a:p>
                <a:endParaRPr lang="sv-SE"/>
              </a:p>
            </p:txBody>
          </p:sp>
          <p:sp>
            <p:nvSpPr>
              <p:cNvPr id="291" name="Text Box 13"/>
              <p:cNvSpPr txBox="1">
                <a:spLocks noChangeArrowheads="1"/>
              </p:cNvSpPr>
              <p:nvPr/>
            </p:nvSpPr>
            <p:spPr bwMode="auto">
              <a:xfrm>
                <a:off x="1141" y="2317"/>
                <a:ext cx="589" cy="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lnSpc>
                    <a:spcPts val="1400"/>
                  </a:lnSpc>
                  <a:spcBef>
                    <a:spcPct val="30000"/>
                  </a:spcBef>
                </a:pPr>
                <a:r>
                  <a:rPr lang="en-US" altLang="sv-SE" sz="1400" b="0">
                    <a:latin typeface="Avant Garde"/>
                    <a:ea typeface="MS PGothic" pitchFamily="34" charset="-128"/>
                  </a:rPr>
                  <a:t>Normal </a:t>
                </a:r>
                <a:br>
                  <a:rPr lang="en-US" altLang="sv-SE" sz="1400" b="0">
                    <a:latin typeface="Avant Garde"/>
                    <a:ea typeface="MS PGothic" pitchFamily="34" charset="-128"/>
                  </a:rPr>
                </a:br>
                <a:r>
                  <a:rPr lang="en-US" altLang="sv-SE" sz="1400" b="0">
                    <a:latin typeface="Avant Garde"/>
                    <a:ea typeface="MS PGothic" pitchFamily="34" charset="-128"/>
                  </a:rPr>
                  <a:t>incretin effect</a:t>
                </a:r>
              </a:p>
            </p:txBody>
          </p:sp>
        </p:grpSp>
      </p:grpSp>
      <p:sp>
        <p:nvSpPr>
          <p:cNvPr id="292" name="Text Box 14"/>
          <p:cNvSpPr txBox="1">
            <a:spLocks noChangeArrowheads="1"/>
          </p:cNvSpPr>
          <p:nvPr/>
        </p:nvSpPr>
        <p:spPr bwMode="auto">
          <a:xfrm>
            <a:off x="2692624" y="2141536"/>
            <a:ext cx="3111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r>
              <a:rPr lang="en-US" altLang="sv-SE" sz="1400" b="0">
                <a:latin typeface="Avant Garde"/>
                <a:ea typeface="MS PGothic" pitchFamily="34" charset="-128"/>
              </a:rPr>
              <a:t>Oral glucose </a:t>
            </a:r>
            <a:r>
              <a:rPr lang="da-DK" altLang="sv-SE" sz="1300" b="0">
                <a:latin typeface="Avant Garde"/>
                <a:ea typeface="MS PGothic" pitchFamily="34" charset="-128"/>
              </a:rPr>
              <a:t>(50 g/400 ml)</a:t>
            </a:r>
            <a:r>
              <a:rPr lang="en-US" altLang="sv-SE" sz="1400" b="0">
                <a:latin typeface="Avant Garde"/>
                <a:ea typeface="MS PGothic" pitchFamily="34" charset="-128"/>
              </a:rPr>
              <a:t>                                </a:t>
            </a:r>
          </a:p>
          <a:p>
            <a:pPr eaLnBrk="1" hangingPunct="1"/>
            <a:r>
              <a:rPr lang="en-US" altLang="sv-SE" sz="1400" b="0">
                <a:latin typeface="Avant Garde"/>
                <a:ea typeface="MS PGothic" pitchFamily="34" charset="-128"/>
              </a:rPr>
              <a:t>Isoglycemic iv glucose </a:t>
            </a:r>
          </a:p>
        </p:txBody>
      </p:sp>
      <p:sp>
        <p:nvSpPr>
          <p:cNvPr id="293" name="Line 15"/>
          <p:cNvSpPr>
            <a:spLocks noChangeShapeType="1"/>
          </p:cNvSpPr>
          <p:nvPr/>
        </p:nvSpPr>
        <p:spPr bwMode="auto">
          <a:xfrm>
            <a:off x="2402641" y="2270122"/>
            <a:ext cx="353483" cy="0"/>
          </a:xfrm>
          <a:prstGeom prst="line">
            <a:avLst/>
          </a:prstGeom>
          <a:noFill/>
          <a:ln w="28575">
            <a:solidFill>
              <a:srgbClr val="6EBE1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294" name="Oval 16"/>
          <p:cNvSpPr>
            <a:spLocks noChangeArrowheads="1"/>
          </p:cNvSpPr>
          <p:nvPr/>
        </p:nvSpPr>
        <p:spPr bwMode="auto">
          <a:xfrm>
            <a:off x="2502124" y="2228847"/>
            <a:ext cx="150284" cy="112713"/>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295" name="Line 17"/>
          <p:cNvSpPr>
            <a:spLocks noChangeShapeType="1"/>
          </p:cNvSpPr>
          <p:nvPr/>
        </p:nvSpPr>
        <p:spPr bwMode="auto">
          <a:xfrm>
            <a:off x="2404756" y="2497135"/>
            <a:ext cx="353484" cy="0"/>
          </a:xfrm>
          <a:prstGeom prst="line">
            <a:avLst/>
          </a:prstGeom>
          <a:noFill/>
          <a:ln w="28575">
            <a:solidFill>
              <a:srgbClr val="F5EF05"/>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296" name="Oval 18"/>
          <p:cNvSpPr>
            <a:spLocks noChangeArrowheads="1"/>
          </p:cNvSpPr>
          <p:nvPr/>
        </p:nvSpPr>
        <p:spPr bwMode="auto">
          <a:xfrm>
            <a:off x="2510591" y="2441575"/>
            <a:ext cx="150284" cy="112713"/>
          </a:xfrm>
          <a:prstGeom prst="ellipse">
            <a:avLst/>
          </a:prstGeom>
          <a:solidFill>
            <a:srgbClr val="F5EF05"/>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297" name="Rectangle 19"/>
          <p:cNvSpPr>
            <a:spLocks noChangeArrowheads="1"/>
          </p:cNvSpPr>
          <p:nvPr/>
        </p:nvSpPr>
        <p:spPr bwMode="ltGray">
          <a:xfrm>
            <a:off x="1365475" y="3514724"/>
            <a:ext cx="400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0</a:t>
            </a:r>
          </a:p>
        </p:txBody>
      </p:sp>
      <p:sp>
        <p:nvSpPr>
          <p:cNvPr id="298" name="Rectangle 20"/>
          <p:cNvSpPr>
            <a:spLocks noChangeArrowheads="1"/>
          </p:cNvSpPr>
          <p:nvPr/>
        </p:nvSpPr>
        <p:spPr bwMode="ltGray">
          <a:xfrm>
            <a:off x="1533469"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–10</a:t>
            </a:r>
          </a:p>
        </p:txBody>
      </p:sp>
      <p:sp>
        <p:nvSpPr>
          <p:cNvPr id="299" name="Rectangle 21"/>
          <p:cNvSpPr>
            <a:spLocks noChangeArrowheads="1"/>
          </p:cNvSpPr>
          <p:nvPr/>
        </p:nvSpPr>
        <p:spPr bwMode="ltGray">
          <a:xfrm>
            <a:off x="1238475" y="2676524"/>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10</a:t>
            </a:r>
          </a:p>
        </p:txBody>
      </p:sp>
      <p:sp>
        <p:nvSpPr>
          <p:cNvPr id="300" name="Rectangle 22"/>
          <p:cNvSpPr>
            <a:spLocks noChangeArrowheads="1"/>
          </p:cNvSpPr>
          <p:nvPr/>
        </p:nvSpPr>
        <p:spPr bwMode="ltGray">
          <a:xfrm>
            <a:off x="1238475" y="2257424"/>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15</a:t>
            </a:r>
          </a:p>
        </p:txBody>
      </p:sp>
      <p:sp>
        <p:nvSpPr>
          <p:cNvPr id="301" name="Rectangle 23"/>
          <p:cNvSpPr>
            <a:spLocks noChangeArrowheads="1"/>
          </p:cNvSpPr>
          <p:nvPr/>
        </p:nvSpPr>
        <p:spPr bwMode="ltGray">
          <a:xfrm>
            <a:off x="1238475" y="1849438"/>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20</a:t>
            </a:r>
          </a:p>
        </p:txBody>
      </p:sp>
      <p:sp>
        <p:nvSpPr>
          <p:cNvPr id="302" name="Rectangle 24"/>
          <p:cNvSpPr>
            <a:spLocks noChangeArrowheads="1"/>
          </p:cNvSpPr>
          <p:nvPr/>
        </p:nvSpPr>
        <p:spPr bwMode="ltGray">
          <a:xfrm rot="-5400000">
            <a:off x="-301930" y="2685449"/>
            <a:ext cx="2454275" cy="452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lnSpc>
                <a:spcPts val="1400"/>
              </a:lnSpc>
            </a:pPr>
            <a:r>
              <a:rPr lang="en-GB" altLang="sv-SE" sz="1300">
                <a:latin typeface="Avant Garde"/>
                <a:ea typeface="MS PGothic" pitchFamily="34" charset="-128"/>
              </a:rPr>
              <a:t>Venous plasma glucose  (mmol/L)</a:t>
            </a:r>
          </a:p>
        </p:txBody>
      </p:sp>
      <p:sp>
        <p:nvSpPr>
          <p:cNvPr id="303" name="Rectangle 25"/>
          <p:cNvSpPr>
            <a:spLocks noChangeArrowheads="1"/>
          </p:cNvSpPr>
          <p:nvPr/>
        </p:nvSpPr>
        <p:spPr bwMode="ltGray">
          <a:xfrm>
            <a:off x="1238475" y="3095624"/>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5</a:t>
            </a:r>
          </a:p>
        </p:txBody>
      </p:sp>
      <p:sp>
        <p:nvSpPr>
          <p:cNvPr id="304" name="Rectangle 26"/>
          <p:cNvSpPr>
            <a:spLocks noChangeArrowheads="1"/>
          </p:cNvSpPr>
          <p:nvPr/>
        </p:nvSpPr>
        <p:spPr bwMode="ltGray">
          <a:xfrm>
            <a:off x="2914740" y="3735387"/>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60</a:t>
            </a:r>
          </a:p>
        </p:txBody>
      </p:sp>
      <p:sp>
        <p:nvSpPr>
          <p:cNvPr id="305" name="Rectangle 27"/>
          <p:cNvSpPr>
            <a:spLocks noChangeArrowheads="1"/>
          </p:cNvSpPr>
          <p:nvPr/>
        </p:nvSpPr>
        <p:spPr bwMode="ltGray">
          <a:xfrm>
            <a:off x="3921069"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120</a:t>
            </a:r>
          </a:p>
        </p:txBody>
      </p:sp>
      <p:sp>
        <p:nvSpPr>
          <p:cNvPr id="306" name="Rectangle 28"/>
          <p:cNvSpPr>
            <a:spLocks noChangeArrowheads="1"/>
          </p:cNvSpPr>
          <p:nvPr/>
        </p:nvSpPr>
        <p:spPr bwMode="ltGray">
          <a:xfrm>
            <a:off x="4966703"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180</a:t>
            </a:r>
          </a:p>
        </p:txBody>
      </p:sp>
      <p:sp>
        <p:nvSpPr>
          <p:cNvPr id="307" name="Line 29"/>
          <p:cNvSpPr>
            <a:spLocks noChangeShapeType="1"/>
          </p:cNvSpPr>
          <p:nvPr/>
        </p:nvSpPr>
        <p:spPr bwMode="auto">
          <a:xfrm flipV="1">
            <a:off x="1833256" y="1989135"/>
            <a:ext cx="0" cy="167005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08" name="Line 30"/>
          <p:cNvSpPr>
            <a:spLocks noChangeShapeType="1"/>
          </p:cNvSpPr>
          <p:nvPr/>
        </p:nvSpPr>
        <p:spPr bwMode="auto">
          <a:xfrm>
            <a:off x="1718958" y="19923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09" name="Line 31"/>
          <p:cNvSpPr>
            <a:spLocks noChangeShapeType="1"/>
          </p:cNvSpPr>
          <p:nvPr/>
        </p:nvSpPr>
        <p:spPr bwMode="auto">
          <a:xfrm>
            <a:off x="1718958" y="36560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0" name="Line 32"/>
          <p:cNvSpPr>
            <a:spLocks noChangeShapeType="1"/>
          </p:cNvSpPr>
          <p:nvPr/>
        </p:nvSpPr>
        <p:spPr bwMode="auto">
          <a:xfrm>
            <a:off x="1718958" y="238283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1" name="Line 33"/>
          <p:cNvSpPr>
            <a:spLocks noChangeShapeType="1"/>
          </p:cNvSpPr>
          <p:nvPr/>
        </p:nvSpPr>
        <p:spPr bwMode="auto">
          <a:xfrm>
            <a:off x="1718958" y="2781297"/>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2" name="Line 34"/>
          <p:cNvSpPr>
            <a:spLocks noChangeShapeType="1"/>
          </p:cNvSpPr>
          <p:nvPr/>
        </p:nvSpPr>
        <p:spPr bwMode="auto">
          <a:xfrm>
            <a:off x="1718958" y="3219447"/>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3" name="Line 35"/>
          <p:cNvSpPr>
            <a:spLocks noChangeShapeType="1"/>
          </p:cNvSpPr>
          <p:nvPr/>
        </p:nvSpPr>
        <p:spPr bwMode="auto">
          <a:xfrm rot="16200000" flipV="1">
            <a:off x="3599614" y="1881714"/>
            <a:ext cx="0" cy="3545416"/>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4" name="Line 36"/>
          <p:cNvSpPr>
            <a:spLocks noChangeShapeType="1"/>
          </p:cNvSpPr>
          <p:nvPr/>
        </p:nvSpPr>
        <p:spPr bwMode="auto">
          <a:xfrm rot="-5400000">
            <a:off x="3048753"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5" name="Line 37"/>
          <p:cNvSpPr>
            <a:spLocks noChangeShapeType="1"/>
          </p:cNvSpPr>
          <p:nvPr/>
        </p:nvSpPr>
        <p:spPr bwMode="auto">
          <a:xfrm rot="-5400000">
            <a:off x="4096503"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6" name="Line 38"/>
          <p:cNvSpPr>
            <a:spLocks noChangeShapeType="1"/>
          </p:cNvSpPr>
          <p:nvPr/>
        </p:nvSpPr>
        <p:spPr bwMode="auto">
          <a:xfrm rot="-5400000">
            <a:off x="1848604"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7" name="Line 39"/>
          <p:cNvSpPr>
            <a:spLocks noChangeShapeType="1"/>
          </p:cNvSpPr>
          <p:nvPr/>
        </p:nvSpPr>
        <p:spPr bwMode="auto">
          <a:xfrm rot="-5400000">
            <a:off x="5146370" y="3694110"/>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18" name="Rectangle 40"/>
          <p:cNvSpPr>
            <a:spLocks noChangeArrowheads="1"/>
          </p:cNvSpPr>
          <p:nvPr/>
        </p:nvSpPr>
        <p:spPr bwMode="ltGray">
          <a:xfrm>
            <a:off x="1812089" y="6089649"/>
            <a:ext cx="362373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sz="1400" dirty="0">
                <a:latin typeface="Avant Garde"/>
                <a:ea typeface="MS PGothic" pitchFamily="34" charset="-128"/>
              </a:rPr>
              <a:t>Time (minutes)</a:t>
            </a:r>
          </a:p>
        </p:txBody>
      </p:sp>
      <p:sp>
        <p:nvSpPr>
          <p:cNvPr id="319" name="Rectangle 41"/>
          <p:cNvSpPr>
            <a:spLocks noChangeArrowheads="1"/>
          </p:cNvSpPr>
          <p:nvPr/>
        </p:nvSpPr>
        <p:spPr bwMode="ltGray">
          <a:xfrm>
            <a:off x="1365475" y="5692774"/>
            <a:ext cx="400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0</a:t>
            </a:r>
          </a:p>
        </p:txBody>
      </p:sp>
      <p:sp>
        <p:nvSpPr>
          <p:cNvPr id="320" name="Rectangle 42"/>
          <p:cNvSpPr>
            <a:spLocks noChangeArrowheads="1"/>
          </p:cNvSpPr>
          <p:nvPr/>
        </p:nvSpPr>
        <p:spPr bwMode="ltGray">
          <a:xfrm>
            <a:off x="1238475" y="4854574"/>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40</a:t>
            </a:r>
          </a:p>
        </p:txBody>
      </p:sp>
      <p:sp>
        <p:nvSpPr>
          <p:cNvPr id="321" name="Rectangle 43"/>
          <p:cNvSpPr>
            <a:spLocks noChangeArrowheads="1"/>
          </p:cNvSpPr>
          <p:nvPr/>
        </p:nvSpPr>
        <p:spPr bwMode="ltGray">
          <a:xfrm>
            <a:off x="1151691" y="4435474"/>
            <a:ext cx="613833"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60</a:t>
            </a:r>
          </a:p>
        </p:txBody>
      </p:sp>
      <p:sp>
        <p:nvSpPr>
          <p:cNvPr id="322" name="Rectangle 44"/>
          <p:cNvSpPr>
            <a:spLocks noChangeArrowheads="1"/>
          </p:cNvSpPr>
          <p:nvPr/>
        </p:nvSpPr>
        <p:spPr bwMode="ltGray">
          <a:xfrm>
            <a:off x="1174973" y="4017963"/>
            <a:ext cx="5905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80</a:t>
            </a:r>
          </a:p>
        </p:txBody>
      </p:sp>
      <p:sp>
        <p:nvSpPr>
          <p:cNvPr id="323" name="Rectangle 45"/>
          <p:cNvSpPr>
            <a:spLocks noChangeArrowheads="1"/>
          </p:cNvSpPr>
          <p:nvPr/>
        </p:nvSpPr>
        <p:spPr bwMode="ltGray">
          <a:xfrm rot="-5400000">
            <a:off x="168498" y="4820771"/>
            <a:ext cx="1727200" cy="29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en-GB" altLang="sv-SE" sz="1300">
                <a:latin typeface="Avant Garde"/>
                <a:ea typeface="MS PGothic" pitchFamily="34" charset="-128"/>
              </a:rPr>
              <a:t>Insulin (mU/L)</a:t>
            </a:r>
          </a:p>
        </p:txBody>
      </p:sp>
      <p:sp>
        <p:nvSpPr>
          <p:cNvPr id="324" name="Rectangle 46"/>
          <p:cNvSpPr>
            <a:spLocks noChangeArrowheads="1"/>
          </p:cNvSpPr>
          <p:nvPr/>
        </p:nvSpPr>
        <p:spPr bwMode="ltGray">
          <a:xfrm>
            <a:off x="1238475" y="5273674"/>
            <a:ext cx="527049"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20</a:t>
            </a:r>
          </a:p>
        </p:txBody>
      </p:sp>
      <p:sp>
        <p:nvSpPr>
          <p:cNvPr id="325" name="Line 47"/>
          <p:cNvSpPr>
            <a:spLocks noChangeShapeType="1"/>
          </p:cNvSpPr>
          <p:nvPr/>
        </p:nvSpPr>
        <p:spPr bwMode="auto">
          <a:xfrm flipV="1">
            <a:off x="1833256" y="4167185"/>
            <a:ext cx="0" cy="167005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26" name="Line 48"/>
          <p:cNvSpPr>
            <a:spLocks noChangeShapeType="1"/>
          </p:cNvSpPr>
          <p:nvPr/>
        </p:nvSpPr>
        <p:spPr bwMode="auto">
          <a:xfrm>
            <a:off x="1710491" y="417036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27" name="Line 49"/>
          <p:cNvSpPr>
            <a:spLocks noChangeShapeType="1"/>
          </p:cNvSpPr>
          <p:nvPr/>
        </p:nvSpPr>
        <p:spPr bwMode="auto">
          <a:xfrm>
            <a:off x="1710491" y="583406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28" name="Line 50"/>
          <p:cNvSpPr>
            <a:spLocks noChangeShapeType="1"/>
          </p:cNvSpPr>
          <p:nvPr/>
        </p:nvSpPr>
        <p:spPr bwMode="auto">
          <a:xfrm>
            <a:off x="1710491" y="458628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29" name="Line 51"/>
          <p:cNvSpPr>
            <a:spLocks noChangeShapeType="1"/>
          </p:cNvSpPr>
          <p:nvPr/>
        </p:nvSpPr>
        <p:spPr bwMode="auto">
          <a:xfrm>
            <a:off x="1710491" y="50022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30" name="Line 52"/>
          <p:cNvSpPr>
            <a:spLocks noChangeShapeType="1"/>
          </p:cNvSpPr>
          <p:nvPr/>
        </p:nvSpPr>
        <p:spPr bwMode="auto">
          <a:xfrm>
            <a:off x="1710491" y="541813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31" name="Rectangle 53"/>
          <p:cNvSpPr>
            <a:spLocks noChangeArrowheads="1"/>
          </p:cNvSpPr>
          <p:nvPr/>
        </p:nvSpPr>
        <p:spPr bwMode="ltGray">
          <a:xfrm>
            <a:off x="1723189" y="1560510"/>
            <a:ext cx="391371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en-GB" altLang="sv-SE" sz="1800" b="0">
                <a:latin typeface="Avant Garde"/>
                <a:ea typeface="MS PGothic" pitchFamily="34" charset="-128"/>
              </a:rPr>
              <a:t>Healthy controls (n=8)</a:t>
            </a:r>
          </a:p>
        </p:txBody>
      </p:sp>
      <p:sp>
        <p:nvSpPr>
          <p:cNvPr id="332" name="Rectangle 54"/>
          <p:cNvSpPr>
            <a:spLocks noChangeArrowheads="1"/>
          </p:cNvSpPr>
          <p:nvPr/>
        </p:nvSpPr>
        <p:spPr bwMode="ltGray">
          <a:xfrm>
            <a:off x="7072008" y="1560510"/>
            <a:ext cx="409998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sz="1800" b="0">
                <a:latin typeface="Avant Garde"/>
                <a:ea typeface="MS PGothic" pitchFamily="34" charset="-128"/>
              </a:rPr>
              <a:t>Type 2 diabetes (n=14)</a:t>
            </a:r>
          </a:p>
        </p:txBody>
      </p:sp>
      <p:sp>
        <p:nvSpPr>
          <p:cNvPr id="333" name="Rectangle 55"/>
          <p:cNvSpPr>
            <a:spLocks noChangeArrowheads="1"/>
          </p:cNvSpPr>
          <p:nvPr/>
        </p:nvSpPr>
        <p:spPr bwMode="ltGray">
          <a:xfrm>
            <a:off x="6743922" y="3514724"/>
            <a:ext cx="400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0</a:t>
            </a:r>
          </a:p>
        </p:txBody>
      </p:sp>
      <p:sp>
        <p:nvSpPr>
          <p:cNvPr id="334" name="Rectangle 56"/>
          <p:cNvSpPr>
            <a:spLocks noChangeArrowheads="1"/>
          </p:cNvSpPr>
          <p:nvPr/>
        </p:nvSpPr>
        <p:spPr bwMode="ltGray">
          <a:xfrm>
            <a:off x="6616922" y="2676524"/>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10</a:t>
            </a:r>
          </a:p>
        </p:txBody>
      </p:sp>
      <p:sp>
        <p:nvSpPr>
          <p:cNvPr id="335" name="Rectangle 57"/>
          <p:cNvSpPr>
            <a:spLocks noChangeArrowheads="1"/>
          </p:cNvSpPr>
          <p:nvPr/>
        </p:nvSpPr>
        <p:spPr bwMode="ltGray">
          <a:xfrm>
            <a:off x="6616922" y="2257424"/>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15</a:t>
            </a:r>
          </a:p>
        </p:txBody>
      </p:sp>
      <p:sp>
        <p:nvSpPr>
          <p:cNvPr id="336" name="Rectangle 58"/>
          <p:cNvSpPr>
            <a:spLocks noChangeArrowheads="1"/>
          </p:cNvSpPr>
          <p:nvPr/>
        </p:nvSpPr>
        <p:spPr bwMode="ltGray">
          <a:xfrm>
            <a:off x="6616922" y="1849438"/>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20</a:t>
            </a:r>
          </a:p>
        </p:txBody>
      </p:sp>
      <p:sp>
        <p:nvSpPr>
          <p:cNvPr id="337" name="Rectangle 59"/>
          <p:cNvSpPr>
            <a:spLocks noChangeArrowheads="1"/>
          </p:cNvSpPr>
          <p:nvPr/>
        </p:nvSpPr>
        <p:spPr bwMode="ltGray">
          <a:xfrm>
            <a:off x="6616922" y="3095624"/>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5</a:t>
            </a:r>
          </a:p>
        </p:txBody>
      </p:sp>
      <p:sp>
        <p:nvSpPr>
          <p:cNvPr id="338" name="Line 60"/>
          <p:cNvSpPr>
            <a:spLocks noChangeShapeType="1"/>
          </p:cNvSpPr>
          <p:nvPr/>
        </p:nvSpPr>
        <p:spPr bwMode="auto">
          <a:xfrm flipV="1">
            <a:off x="7224406" y="1989135"/>
            <a:ext cx="0" cy="167005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39" name="Line 61"/>
          <p:cNvSpPr>
            <a:spLocks noChangeShapeType="1"/>
          </p:cNvSpPr>
          <p:nvPr/>
        </p:nvSpPr>
        <p:spPr bwMode="auto">
          <a:xfrm>
            <a:off x="7101642" y="19923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0" name="Line 62"/>
          <p:cNvSpPr>
            <a:spLocks noChangeShapeType="1"/>
          </p:cNvSpPr>
          <p:nvPr/>
        </p:nvSpPr>
        <p:spPr bwMode="auto">
          <a:xfrm>
            <a:off x="7101642" y="36560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1" name="Line 63"/>
          <p:cNvSpPr>
            <a:spLocks noChangeShapeType="1"/>
          </p:cNvSpPr>
          <p:nvPr/>
        </p:nvSpPr>
        <p:spPr bwMode="auto">
          <a:xfrm>
            <a:off x="7101642" y="238283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2" name="Line 64"/>
          <p:cNvSpPr>
            <a:spLocks noChangeShapeType="1"/>
          </p:cNvSpPr>
          <p:nvPr/>
        </p:nvSpPr>
        <p:spPr bwMode="auto">
          <a:xfrm>
            <a:off x="7101642" y="2781297"/>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3" name="Line 65"/>
          <p:cNvSpPr>
            <a:spLocks noChangeShapeType="1"/>
          </p:cNvSpPr>
          <p:nvPr/>
        </p:nvSpPr>
        <p:spPr bwMode="auto">
          <a:xfrm>
            <a:off x="7101642" y="3219447"/>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4" name="Line 66"/>
          <p:cNvSpPr>
            <a:spLocks noChangeShapeType="1"/>
          </p:cNvSpPr>
          <p:nvPr/>
        </p:nvSpPr>
        <p:spPr bwMode="auto">
          <a:xfrm rot="16200000" flipV="1">
            <a:off x="8990765" y="1881715"/>
            <a:ext cx="0" cy="3545417"/>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45" name="Rectangle 67"/>
          <p:cNvSpPr>
            <a:spLocks noChangeArrowheads="1"/>
          </p:cNvSpPr>
          <p:nvPr/>
        </p:nvSpPr>
        <p:spPr bwMode="ltGray">
          <a:xfrm>
            <a:off x="7311189" y="6089649"/>
            <a:ext cx="351578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sz="1400">
                <a:latin typeface="Avant Garde"/>
                <a:ea typeface="MS PGothic" pitchFamily="34" charset="-128"/>
              </a:rPr>
              <a:t>Time (minutes)</a:t>
            </a:r>
          </a:p>
        </p:txBody>
      </p:sp>
      <p:sp>
        <p:nvSpPr>
          <p:cNvPr id="346" name="Rectangle 68"/>
          <p:cNvSpPr>
            <a:spLocks noChangeArrowheads="1"/>
          </p:cNvSpPr>
          <p:nvPr/>
        </p:nvSpPr>
        <p:spPr bwMode="ltGray">
          <a:xfrm>
            <a:off x="6743922" y="5692774"/>
            <a:ext cx="400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0</a:t>
            </a:r>
          </a:p>
        </p:txBody>
      </p:sp>
      <p:sp>
        <p:nvSpPr>
          <p:cNvPr id="347" name="Rectangle 69"/>
          <p:cNvSpPr>
            <a:spLocks noChangeArrowheads="1"/>
          </p:cNvSpPr>
          <p:nvPr/>
        </p:nvSpPr>
        <p:spPr bwMode="ltGray">
          <a:xfrm>
            <a:off x="6616922" y="4854574"/>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40</a:t>
            </a:r>
          </a:p>
        </p:txBody>
      </p:sp>
      <p:sp>
        <p:nvSpPr>
          <p:cNvPr id="348" name="Rectangle 70"/>
          <p:cNvSpPr>
            <a:spLocks noChangeArrowheads="1"/>
          </p:cNvSpPr>
          <p:nvPr/>
        </p:nvSpPr>
        <p:spPr bwMode="ltGray">
          <a:xfrm>
            <a:off x="6530142" y="4435474"/>
            <a:ext cx="613833"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60</a:t>
            </a:r>
          </a:p>
        </p:txBody>
      </p:sp>
      <p:sp>
        <p:nvSpPr>
          <p:cNvPr id="349" name="Rectangle 71"/>
          <p:cNvSpPr>
            <a:spLocks noChangeArrowheads="1"/>
          </p:cNvSpPr>
          <p:nvPr/>
        </p:nvSpPr>
        <p:spPr bwMode="ltGray">
          <a:xfrm>
            <a:off x="6553424" y="4017963"/>
            <a:ext cx="5905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80</a:t>
            </a:r>
          </a:p>
        </p:txBody>
      </p:sp>
      <p:sp>
        <p:nvSpPr>
          <p:cNvPr id="350" name="Rectangle 72"/>
          <p:cNvSpPr>
            <a:spLocks noChangeArrowheads="1"/>
          </p:cNvSpPr>
          <p:nvPr/>
        </p:nvSpPr>
        <p:spPr bwMode="ltGray">
          <a:xfrm rot="-5400000">
            <a:off x="5534248" y="4820771"/>
            <a:ext cx="1727200" cy="29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en-GB" altLang="sv-SE" sz="1300">
                <a:latin typeface="Avant Garde"/>
                <a:ea typeface="MS PGothic" pitchFamily="34" charset="-128"/>
              </a:rPr>
              <a:t>Insulin (mU/L)</a:t>
            </a:r>
          </a:p>
        </p:txBody>
      </p:sp>
      <p:sp>
        <p:nvSpPr>
          <p:cNvPr id="351" name="Rectangle 73"/>
          <p:cNvSpPr>
            <a:spLocks noChangeArrowheads="1"/>
          </p:cNvSpPr>
          <p:nvPr/>
        </p:nvSpPr>
        <p:spPr bwMode="ltGray">
          <a:xfrm>
            <a:off x="6616922" y="5273674"/>
            <a:ext cx="527051"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r"/>
            <a:r>
              <a:rPr lang="da-DK" altLang="sv-SE" b="0">
                <a:latin typeface="Avant Garde"/>
                <a:ea typeface="MS PGothic" pitchFamily="34" charset="-128"/>
              </a:rPr>
              <a:t>20</a:t>
            </a:r>
          </a:p>
        </p:txBody>
      </p:sp>
      <p:sp>
        <p:nvSpPr>
          <p:cNvPr id="352" name="Line 74"/>
          <p:cNvSpPr>
            <a:spLocks noChangeShapeType="1"/>
          </p:cNvSpPr>
          <p:nvPr/>
        </p:nvSpPr>
        <p:spPr bwMode="auto">
          <a:xfrm flipV="1">
            <a:off x="7224406" y="4167185"/>
            <a:ext cx="0" cy="167005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3" name="Line 75"/>
          <p:cNvSpPr>
            <a:spLocks noChangeShapeType="1"/>
          </p:cNvSpPr>
          <p:nvPr/>
        </p:nvSpPr>
        <p:spPr bwMode="auto">
          <a:xfrm>
            <a:off x="7105875" y="417036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4" name="Line 76"/>
          <p:cNvSpPr>
            <a:spLocks noChangeShapeType="1"/>
          </p:cNvSpPr>
          <p:nvPr/>
        </p:nvSpPr>
        <p:spPr bwMode="auto">
          <a:xfrm>
            <a:off x="7105875" y="583406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5" name="Line 77"/>
          <p:cNvSpPr>
            <a:spLocks noChangeShapeType="1"/>
          </p:cNvSpPr>
          <p:nvPr/>
        </p:nvSpPr>
        <p:spPr bwMode="auto">
          <a:xfrm>
            <a:off x="7105875" y="458628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6" name="Line 78"/>
          <p:cNvSpPr>
            <a:spLocks noChangeShapeType="1"/>
          </p:cNvSpPr>
          <p:nvPr/>
        </p:nvSpPr>
        <p:spPr bwMode="auto">
          <a:xfrm>
            <a:off x="7105875" y="5002210"/>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7" name="Line 79"/>
          <p:cNvSpPr>
            <a:spLocks noChangeShapeType="1"/>
          </p:cNvSpPr>
          <p:nvPr/>
        </p:nvSpPr>
        <p:spPr bwMode="auto">
          <a:xfrm>
            <a:off x="7105875" y="5418135"/>
            <a:ext cx="122767"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58" name="Rectangle 80"/>
          <p:cNvSpPr>
            <a:spLocks noChangeArrowheads="1"/>
          </p:cNvSpPr>
          <p:nvPr/>
        </p:nvSpPr>
        <p:spPr bwMode="ltGray">
          <a:xfrm>
            <a:off x="1909324" y="3735387"/>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–5</a:t>
            </a:r>
          </a:p>
        </p:txBody>
      </p:sp>
      <p:sp>
        <p:nvSpPr>
          <p:cNvPr id="359" name="Line 81"/>
          <p:cNvSpPr>
            <a:spLocks noChangeShapeType="1"/>
          </p:cNvSpPr>
          <p:nvPr/>
        </p:nvSpPr>
        <p:spPr bwMode="auto">
          <a:xfrm rot="-5400000">
            <a:off x="2045453"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0" name="Rectangle 82"/>
          <p:cNvSpPr>
            <a:spLocks noChangeArrowheads="1"/>
          </p:cNvSpPr>
          <p:nvPr/>
        </p:nvSpPr>
        <p:spPr bwMode="ltGray">
          <a:xfrm>
            <a:off x="6977536"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–10</a:t>
            </a:r>
          </a:p>
        </p:txBody>
      </p:sp>
      <p:sp>
        <p:nvSpPr>
          <p:cNvPr id="361" name="Rectangle 83"/>
          <p:cNvSpPr>
            <a:spLocks noChangeArrowheads="1"/>
          </p:cNvSpPr>
          <p:nvPr/>
        </p:nvSpPr>
        <p:spPr bwMode="ltGray">
          <a:xfrm>
            <a:off x="8354573" y="3735387"/>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60</a:t>
            </a:r>
          </a:p>
        </p:txBody>
      </p:sp>
      <p:sp>
        <p:nvSpPr>
          <p:cNvPr id="362" name="Rectangle 84"/>
          <p:cNvSpPr>
            <a:spLocks noChangeArrowheads="1"/>
          </p:cNvSpPr>
          <p:nvPr/>
        </p:nvSpPr>
        <p:spPr bwMode="ltGray">
          <a:xfrm>
            <a:off x="9348203"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120</a:t>
            </a:r>
          </a:p>
        </p:txBody>
      </p:sp>
      <p:sp>
        <p:nvSpPr>
          <p:cNvPr id="363" name="Rectangle 85"/>
          <p:cNvSpPr>
            <a:spLocks noChangeArrowheads="1"/>
          </p:cNvSpPr>
          <p:nvPr/>
        </p:nvSpPr>
        <p:spPr bwMode="ltGray">
          <a:xfrm>
            <a:off x="10389603" y="3735387"/>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180</a:t>
            </a:r>
          </a:p>
        </p:txBody>
      </p:sp>
      <p:sp>
        <p:nvSpPr>
          <p:cNvPr id="364" name="Line 86"/>
          <p:cNvSpPr>
            <a:spLocks noChangeShapeType="1"/>
          </p:cNvSpPr>
          <p:nvPr/>
        </p:nvSpPr>
        <p:spPr bwMode="auto">
          <a:xfrm rot="-5400000">
            <a:off x="8471653"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5" name="Line 87"/>
          <p:cNvSpPr>
            <a:spLocks noChangeShapeType="1"/>
          </p:cNvSpPr>
          <p:nvPr/>
        </p:nvSpPr>
        <p:spPr bwMode="auto">
          <a:xfrm rot="-5400000">
            <a:off x="9519404"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6" name="Line 88"/>
          <p:cNvSpPr>
            <a:spLocks noChangeShapeType="1"/>
          </p:cNvSpPr>
          <p:nvPr/>
        </p:nvSpPr>
        <p:spPr bwMode="auto">
          <a:xfrm rot="-5400000">
            <a:off x="7271504"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7" name="Line 89"/>
          <p:cNvSpPr>
            <a:spLocks noChangeShapeType="1"/>
          </p:cNvSpPr>
          <p:nvPr/>
        </p:nvSpPr>
        <p:spPr bwMode="auto">
          <a:xfrm rot="-5400000">
            <a:off x="10569270" y="3694110"/>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8" name="Line 90"/>
          <p:cNvSpPr>
            <a:spLocks noChangeShapeType="1"/>
          </p:cNvSpPr>
          <p:nvPr/>
        </p:nvSpPr>
        <p:spPr bwMode="auto">
          <a:xfrm rot="-5400000">
            <a:off x="7468353" y="369569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69" name="Rectangle 91"/>
          <p:cNvSpPr>
            <a:spLocks noChangeArrowheads="1"/>
          </p:cNvSpPr>
          <p:nvPr/>
        </p:nvSpPr>
        <p:spPr bwMode="ltGray">
          <a:xfrm>
            <a:off x="7340690" y="3735387"/>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–5</a:t>
            </a:r>
          </a:p>
        </p:txBody>
      </p:sp>
      <p:sp>
        <p:nvSpPr>
          <p:cNvPr id="370" name="Rectangle 92"/>
          <p:cNvSpPr>
            <a:spLocks noChangeArrowheads="1"/>
          </p:cNvSpPr>
          <p:nvPr/>
        </p:nvSpPr>
        <p:spPr bwMode="ltGray">
          <a:xfrm>
            <a:off x="1554636"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–10</a:t>
            </a:r>
          </a:p>
        </p:txBody>
      </p:sp>
      <p:sp>
        <p:nvSpPr>
          <p:cNvPr id="371" name="Rectangle 93"/>
          <p:cNvSpPr>
            <a:spLocks noChangeArrowheads="1"/>
          </p:cNvSpPr>
          <p:nvPr/>
        </p:nvSpPr>
        <p:spPr bwMode="ltGray">
          <a:xfrm>
            <a:off x="2931673" y="5913438"/>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60</a:t>
            </a:r>
          </a:p>
        </p:txBody>
      </p:sp>
      <p:sp>
        <p:nvSpPr>
          <p:cNvPr id="372" name="Rectangle 94"/>
          <p:cNvSpPr>
            <a:spLocks noChangeArrowheads="1"/>
          </p:cNvSpPr>
          <p:nvPr/>
        </p:nvSpPr>
        <p:spPr bwMode="ltGray">
          <a:xfrm>
            <a:off x="3925303"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120</a:t>
            </a:r>
          </a:p>
        </p:txBody>
      </p:sp>
      <p:sp>
        <p:nvSpPr>
          <p:cNvPr id="373" name="Rectangle 95"/>
          <p:cNvSpPr>
            <a:spLocks noChangeArrowheads="1"/>
          </p:cNvSpPr>
          <p:nvPr/>
        </p:nvSpPr>
        <p:spPr bwMode="ltGray">
          <a:xfrm>
            <a:off x="4966703"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180</a:t>
            </a:r>
          </a:p>
        </p:txBody>
      </p:sp>
      <p:sp>
        <p:nvSpPr>
          <p:cNvPr id="374" name="Line 96"/>
          <p:cNvSpPr>
            <a:spLocks noChangeShapeType="1"/>
          </p:cNvSpPr>
          <p:nvPr/>
        </p:nvSpPr>
        <p:spPr bwMode="auto">
          <a:xfrm rot="16200000" flipV="1">
            <a:off x="3599614" y="4059764"/>
            <a:ext cx="0" cy="3545416"/>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75" name="Line 97"/>
          <p:cNvSpPr>
            <a:spLocks noChangeShapeType="1"/>
          </p:cNvSpPr>
          <p:nvPr/>
        </p:nvSpPr>
        <p:spPr bwMode="auto">
          <a:xfrm rot="-5400000">
            <a:off x="3048753"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76" name="Line 98"/>
          <p:cNvSpPr>
            <a:spLocks noChangeShapeType="1"/>
          </p:cNvSpPr>
          <p:nvPr/>
        </p:nvSpPr>
        <p:spPr bwMode="auto">
          <a:xfrm rot="-5400000">
            <a:off x="4096503"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77" name="Line 99"/>
          <p:cNvSpPr>
            <a:spLocks noChangeShapeType="1"/>
          </p:cNvSpPr>
          <p:nvPr/>
        </p:nvSpPr>
        <p:spPr bwMode="auto">
          <a:xfrm rot="-5400000">
            <a:off x="1848604"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78" name="Line 100"/>
          <p:cNvSpPr>
            <a:spLocks noChangeShapeType="1"/>
          </p:cNvSpPr>
          <p:nvPr/>
        </p:nvSpPr>
        <p:spPr bwMode="auto">
          <a:xfrm rot="-5400000">
            <a:off x="5146370" y="5872160"/>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79" name="Line 101"/>
          <p:cNvSpPr>
            <a:spLocks noChangeShapeType="1"/>
          </p:cNvSpPr>
          <p:nvPr/>
        </p:nvSpPr>
        <p:spPr bwMode="auto">
          <a:xfrm rot="16200000" flipV="1">
            <a:off x="8990765" y="4059765"/>
            <a:ext cx="0" cy="3545417"/>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80" name="Rectangle 102"/>
          <p:cNvSpPr>
            <a:spLocks noChangeArrowheads="1"/>
          </p:cNvSpPr>
          <p:nvPr/>
        </p:nvSpPr>
        <p:spPr bwMode="ltGray">
          <a:xfrm>
            <a:off x="1913557" y="5913438"/>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–5</a:t>
            </a:r>
          </a:p>
        </p:txBody>
      </p:sp>
      <p:sp>
        <p:nvSpPr>
          <p:cNvPr id="381" name="Line 103"/>
          <p:cNvSpPr>
            <a:spLocks noChangeShapeType="1"/>
          </p:cNvSpPr>
          <p:nvPr/>
        </p:nvSpPr>
        <p:spPr bwMode="auto">
          <a:xfrm rot="-5400000">
            <a:off x="2045453"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82" name="Rectangle 104"/>
          <p:cNvSpPr>
            <a:spLocks noChangeArrowheads="1"/>
          </p:cNvSpPr>
          <p:nvPr/>
        </p:nvSpPr>
        <p:spPr bwMode="ltGray">
          <a:xfrm>
            <a:off x="6973303"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–10</a:t>
            </a:r>
          </a:p>
        </p:txBody>
      </p:sp>
      <p:sp>
        <p:nvSpPr>
          <p:cNvPr id="383" name="Rectangle 105"/>
          <p:cNvSpPr>
            <a:spLocks noChangeArrowheads="1"/>
          </p:cNvSpPr>
          <p:nvPr/>
        </p:nvSpPr>
        <p:spPr bwMode="ltGray">
          <a:xfrm>
            <a:off x="8354573" y="5913438"/>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60</a:t>
            </a:r>
          </a:p>
        </p:txBody>
      </p:sp>
      <p:sp>
        <p:nvSpPr>
          <p:cNvPr id="384" name="Rectangle 106"/>
          <p:cNvSpPr>
            <a:spLocks noChangeArrowheads="1"/>
          </p:cNvSpPr>
          <p:nvPr/>
        </p:nvSpPr>
        <p:spPr bwMode="ltGray">
          <a:xfrm>
            <a:off x="9348203"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120</a:t>
            </a:r>
          </a:p>
        </p:txBody>
      </p:sp>
      <p:sp>
        <p:nvSpPr>
          <p:cNvPr id="385" name="Rectangle 107"/>
          <p:cNvSpPr>
            <a:spLocks noChangeArrowheads="1"/>
          </p:cNvSpPr>
          <p:nvPr/>
        </p:nvSpPr>
        <p:spPr bwMode="ltGray">
          <a:xfrm>
            <a:off x="10389603" y="5913438"/>
            <a:ext cx="440825"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180</a:t>
            </a:r>
          </a:p>
        </p:txBody>
      </p:sp>
      <p:sp>
        <p:nvSpPr>
          <p:cNvPr id="386" name="Line 108"/>
          <p:cNvSpPr>
            <a:spLocks noChangeShapeType="1"/>
          </p:cNvSpPr>
          <p:nvPr/>
        </p:nvSpPr>
        <p:spPr bwMode="auto">
          <a:xfrm rot="-5400000">
            <a:off x="8471653"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87" name="Line 109"/>
          <p:cNvSpPr>
            <a:spLocks noChangeShapeType="1"/>
          </p:cNvSpPr>
          <p:nvPr/>
        </p:nvSpPr>
        <p:spPr bwMode="auto">
          <a:xfrm rot="-5400000">
            <a:off x="9519404"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88" name="Line 110"/>
          <p:cNvSpPr>
            <a:spLocks noChangeShapeType="1"/>
          </p:cNvSpPr>
          <p:nvPr/>
        </p:nvSpPr>
        <p:spPr bwMode="auto">
          <a:xfrm rot="-5400000">
            <a:off x="7271504"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89" name="Line 111"/>
          <p:cNvSpPr>
            <a:spLocks noChangeShapeType="1"/>
          </p:cNvSpPr>
          <p:nvPr/>
        </p:nvSpPr>
        <p:spPr bwMode="auto">
          <a:xfrm rot="-5400000">
            <a:off x="10569270" y="5872160"/>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90" name="Line 112"/>
          <p:cNvSpPr>
            <a:spLocks noChangeShapeType="1"/>
          </p:cNvSpPr>
          <p:nvPr/>
        </p:nvSpPr>
        <p:spPr bwMode="auto">
          <a:xfrm rot="-5400000">
            <a:off x="7468353" y="5873748"/>
            <a:ext cx="9207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p>
        </p:txBody>
      </p:sp>
      <p:sp>
        <p:nvSpPr>
          <p:cNvPr id="391" name="Rectangle 113"/>
          <p:cNvSpPr>
            <a:spLocks noChangeArrowheads="1"/>
          </p:cNvSpPr>
          <p:nvPr/>
        </p:nvSpPr>
        <p:spPr bwMode="ltGray">
          <a:xfrm>
            <a:off x="7336457" y="5913438"/>
            <a:ext cx="355867"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–5</a:t>
            </a:r>
          </a:p>
        </p:txBody>
      </p:sp>
      <p:grpSp>
        <p:nvGrpSpPr>
          <p:cNvPr id="392" name="Group 114"/>
          <p:cNvGrpSpPr>
            <a:grpSpLocks/>
          </p:cNvGrpSpPr>
          <p:nvPr/>
        </p:nvGrpSpPr>
        <p:grpSpPr bwMode="auto">
          <a:xfrm>
            <a:off x="1951789" y="2165350"/>
            <a:ext cx="8697384" cy="3609975"/>
            <a:chOff x="861" y="1166"/>
            <a:chExt cx="4109" cy="2274"/>
          </a:xfrm>
        </p:grpSpPr>
        <p:grpSp>
          <p:nvGrpSpPr>
            <p:cNvPr id="393" name="Group 115"/>
            <p:cNvGrpSpPr>
              <a:grpSpLocks/>
            </p:cNvGrpSpPr>
            <p:nvPr/>
          </p:nvGrpSpPr>
          <p:grpSpPr bwMode="auto">
            <a:xfrm>
              <a:off x="861" y="1643"/>
              <a:ext cx="1582" cy="280"/>
              <a:chOff x="861" y="1643"/>
              <a:chExt cx="1582" cy="280"/>
            </a:xfrm>
          </p:grpSpPr>
          <p:sp>
            <p:nvSpPr>
              <p:cNvPr id="448" name="Freeform 116"/>
              <p:cNvSpPr>
                <a:spLocks/>
              </p:cNvSpPr>
              <p:nvPr/>
            </p:nvSpPr>
            <p:spPr bwMode="auto">
              <a:xfrm>
                <a:off x="882" y="1664"/>
                <a:ext cx="1542" cy="235"/>
              </a:xfrm>
              <a:custGeom>
                <a:avLst/>
                <a:gdLst>
                  <a:gd name="T0" fmla="*/ 0 w 1542"/>
                  <a:gd name="T1" fmla="*/ 210 h 235"/>
                  <a:gd name="T2" fmla="*/ 86 w 1542"/>
                  <a:gd name="T3" fmla="*/ 219 h 235"/>
                  <a:gd name="T4" fmla="*/ 194 w 1542"/>
                  <a:gd name="T5" fmla="*/ 111 h 235"/>
                  <a:gd name="T6" fmla="*/ 315 w 1542"/>
                  <a:gd name="T7" fmla="*/ 33 h 235"/>
                  <a:gd name="T8" fmla="*/ 440 w 1542"/>
                  <a:gd name="T9" fmla="*/ 0 h 235"/>
                  <a:gd name="T10" fmla="*/ 557 w 1542"/>
                  <a:gd name="T11" fmla="*/ 34 h 235"/>
                  <a:gd name="T12" fmla="*/ 680 w 1542"/>
                  <a:gd name="T13" fmla="*/ 58 h 235"/>
                  <a:gd name="T14" fmla="*/ 804 w 1542"/>
                  <a:gd name="T15" fmla="*/ 117 h 235"/>
                  <a:gd name="T16" fmla="*/ 926 w 1542"/>
                  <a:gd name="T17" fmla="*/ 151 h 235"/>
                  <a:gd name="T18" fmla="*/ 1044 w 1542"/>
                  <a:gd name="T19" fmla="*/ 183 h 235"/>
                  <a:gd name="T20" fmla="*/ 1287 w 1542"/>
                  <a:gd name="T21" fmla="*/ 222 h 235"/>
                  <a:gd name="T22" fmla="*/ 1542 w 1542"/>
                  <a:gd name="T23" fmla="*/ 235 h 2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42" h="235">
                    <a:moveTo>
                      <a:pt x="0" y="210"/>
                    </a:moveTo>
                    <a:lnTo>
                      <a:pt x="86" y="219"/>
                    </a:lnTo>
                    <a:lnTo>
                      <a:pt x="194" y="111"/>
                    </a:lnTo>
                    <a:lnTo>
                      <a:pt x="315" y="33"/>
                    </a:lnTo>
                    <a:lnTo>
                      <a:pt x="440" y="0"/>
                    </a:lnTo>
                    <a:lnTo>
                      <a:pt x="557" y="34"/>
                    </a:lnTo>
                    <a:lnTo>
                      <a:pt x="680" y="58"/>
                    </a:lnTo>
                    <a:lnTo>
                      <a:pt x="804" y="117"/>
                    </a:lnTo>
                    <a:lnTo>
                      <a:pt x="926" y="151"/>
                    </a:lnTo>
                    <a:lnTo>
                      <a:pt x="1044" y="183"/>
                    </a:lnTo>
                    <a:lnTo>
                      <a:pt x="1287" y="222"/>
                    </a:lnTo>
                    <a:lnTo>
                      <a:pt x="1542" y="235"/>
                    </a:lnTo>
                  </a:path>
                </a:pathLst>
              </a:custGeom>
              <a:noFill/>
              <a:ln w="28575">
                <a:solidFill>
                  <a:srgbClr val="F5EF05"/>
                </a:solidFill>
                <a:round/>
                <a:headEnd/>
                <a:tailEnd/>
              </a:ln>
              <a:effectLst/>
              <a:extLst>
                <a:ext uri="{909E8E84-426E-40DD-AFC4-6F175D3DCCD1}">
                  <a14:hiddenFill xmlns:a14="http://schemas.microsoft.com/office/drawing/2010/main">
                    <a:solidFill>
                      <a:srgbClr val="F5EF05"/>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49" name="Oval 117"/>
              <p:cNvSpPr>
                <a:spLocks noChangeArrowheads="1"/>
              </p:cNvSpPr>
              <p:nvPr/>
            </p:nvSpPr>
            <p:spPr bwMode="auto">
              <a:xfrm>
                <a:off x="861" y="185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0" name="Oval 118"/>
              <p:cNvSpPr>
                <a:spLocks noChangeArrowheads="1"/>
              </p:cNvSpPr>
              <p:nvPr/>
            </p:nvSpPr>
            <p:spPr bwMode="auto">
              <a:xfrm>
                <a:off x="942" y="1859"/>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endParaRPr lang="da-DK" altLang="sv-SE" sz="2400" b="0">
                  <a:latin typeface="Avant Garde"/>
                  <a:ea typeface="MS PGothic" pitchFamily="34" charset="-128"/>
                </a:endParaRPr>
              </a:p>
            </p:txBody>
          </p:sp>
          <p:sp>
            <p:nvSpPr>
              <p:cNvPr id="451" name="Oval 119"/>
              <p:cNvSpPr>
                <a:spLocks noChangeArrowheads="1"/>
              </p:cNvSpPr>
              <p:nvPr/>
            </p:nvSpPr>
            <p:spPr bwMode="auto">
              <a:xfrm>
                <a:off x="1050" y="1748"/>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2" name="Oval 120"/>
              <p:cNvSpPr>
                <a:spLocks noChangeArrowheads="1"/>
              </p:cNvSpPr>
              <p:nvPr/>
            </p:nvSpPr>
            <p:spPr bwMode="auto">
              <a:xfrm>
                <a:off x="1174" y="1675"/>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3" name="Oval 121"/>
              <p:cNvSpPr>
                <a:spLocks noChangeArrowheads="1"/>
              </p:cNvSpPr>
              <p:nvPr/>
            </p:nvSpPr>
            <p:spPr bwMode="auto">
              <a:xfrm>
                <a:off x="1297" y="1643"/>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4" name="Oval 122"/>
              <p:cNvSpPr>
                <a:spLocks noChangeArrowheads="1"/>
              </p:cNvSpPr>
              <p:nvPr/>
            </p:nvSpPr>
            <p:spPr bwMode="auto">
              <a:xfrm>
                <a:off x="1414" y="1676"/>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5" name="Oval 123"/>
              <p:cNvSpPr>
                <a:spLocks noChangeArrowheads="1"/>
              </p:cNvSpPr>
              <p:nvPr/>
            </p:nvSpPr>
            <p:spPr bwMode="auto">
              <a:xfrm>
                <a:off x="1537" y="1698"/>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6" name="Oval 124"/>
              <p:cNvSpPr>
                <a:spLocks noChangeArrowheads="1"/>
              </p:cNvSpPr>
              <p:nvPr/>
            </p:nvSpPr>
            <p:spPr bwMode="auto">
              <a:xfrm>
                <a:off x="1659" y="1754"/>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7" name="Oval 125"/>
              <p:cNvSpPr>
                <a:spLocks noChangeArrowheads="1"/>
              </p:cNvSpPr>
              <p:nvPr/>
            </p:nvSpPr>
            <p:spPr bwMode="auto">
              <a:xfrm>
                <a:off x="1783" y="1790"/>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8" name="Oval 126"/>
              <p:cNvSpPr>
                <a:spLocks noChangeArrowheads="1"/>
              </p:cNvSpPr>
              <p:nvPr/>
            </p:nvSpPr>
            <p:spPr bwMode="auto">
              <a:xfrm>
                <a:off x="1902" y="182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59" name="Oval 127"/>
              <p:cNvSpPr>
                <a:spLocks noChangeArrowheads="1"/>
              </p:cNvSpPr>
              <p:nvPr/>
            </p:nvSpPr>
            <p:spPr bwMode="auto">
              <a:xfrm>
                <a:off x="2144" y="1862"/>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60" name="Oval 128"/>
              <p:cNvSpPr>
                <a:spLocks noChangeArrowheads="1"/>
              </p:cNvSpPr>
              <p:nvPr/>
            </p:nvSpPr>
            <p:spPr bwMode="auto">
              <a:xfrm>
                <a:off x="2397" y="1877"/>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nvGrpSpPr>
            <p:cNvPr id="394" name="Group 129"/>
            <p:cNvGrpSpPr>
              <a:grpSpLocks/>
            </p:cNvGrpSpPr>
            <p:nvPr/>
          </p:nvGrpSpPr>
          <p:grpSpPr bwMode="auto">
            <a:xfrm>
              <a:off x="3374" y="1166"/>
              <a:ext cx="1592" cy="534"/>
              <a:chOff x="3374" y="1166"/>
              <a:chExt cx="1592" cy="534"/>
            </a:xfrm>
          </p:grpSpPr>
          <p:sp>
            <p:nvSpPr>
              <p:cNvPr id="435" name="Freeform 130"/>
              <p:cNvSpPr>
                <a:spLocks/>
              </p:cNvSpPr>
              <p:nvPr/>
            </p:nvSpPr>
            <p:spPr bwMode="auto">
              <a:xfrm>
                <a:off x="3395" y="1188"/>
                <a:ext cx="1552" cy="490"/>
              </a:xfrm>
              <a:custGeom>
                <a:avLst/>
                <a:gdLst>
                  <a:gd name="T0" fmla="*/ 0 w 1552"/>
                  <a:gd name="T1" fmla="*/ 481 h 490"/>
                  <a:gd name="T2" fmla="*/ 86 w 1552"/>
                  <a:gd name="T3" fmla="*/ 490 h 490"/>
                  <a:gd name="T4" fmla="*/ 207 w 1552"/>
                  <a:gd name="T5" fmla="*/ 350 h 490"/>
                  <a:gd name="T6" fmla="*/ 330 w 1552"/>
                  <a:gd name="T7" fmla="*/ 222 h 490"/>
                  <a:gd name="T8" fmla="*/ 450 w 1552"/>
                  <a:gd name="T9" fmla="*/ 110 h 490"/>
                  <a:gd name="T10" fmla="*/ 570 w 1552"/>
                  <a:gd name="T11" fmla="*/ 35 h 490"/>
                  <a:gd name="T12" fmla="*/ 694 w 1552"/>
                  <a:gd name="T13" fmla="*/ 0 h 490"/>
                  <a:gd name="T14" fmla="*/ 816 w 1552"/>
                  <a:gd name="T15" fmla="*/ 9 h 490"/>
                  <a:gd name="T16" fmla="*/ 936 w 1552"/>
                  <a:gd name="T17" fmla="*/ 63 h 490"/>
                  <a:gd name="T18" fmla="*/ 1074 w 1552"/>
                  <a:gd name="T19" fmla="*/ 117 h 490"/>
                  <a:gd name="T20" fmla="*/ 1302 w 1552"/>
                  <a:gd name="T21" fmla="*/ 191 h 490"/>
                  <a:gd name="T22" fmla="*/ 1552 w 1552"/>
                  <a:gd name="T23" fmla="*/ 300 h 4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52" h="490">
                    <a:moveTo>
                      <a:pt x="0" y="481"/>
                    </a:moveTo>
                    <a:lnTo>
                      <a:pt x="86" y="490"/>
                    </a:lnTo>
                    <a:lnTo>
                      <a:pt x="207" y="350"/>
                    </a:lnTo>
                    <a:lnTo>
                      <a:pt x="330" y="222"/>
                    </a:lnTo>
                    <a:lnTo>
                      <a:pt x="450" y="110"/>
                    </a:lnTo>
                    <a:lnTo>
                      <a:pt x="570" y="35"/>
                    </a:lnTo>
                    <a:lnTo>
                      <a:pt x="694" y="0"/>
                    </a:lnTo>
                    <a:lnTo>
                      <a:pt x="816" y="9"/>
                    </a:lnTo>
                    <a:lnTo>
                      <a:pt x="936" y="63"/>
                    </a:lnTo>
                    <a:lnTo>
                      <a:pt x="1074" y="117"/>
                    </a:lnTo>
                    <a:lnTo>
                      <a:pt x="1302" y="191"/>
                    </a:lnTo>
                    <a:lnTo>
                      <a:pt x="1552" y="300"/>
                    </a:lnTo>
                  </a:path>
                </a:pathLst>
              </a:custGeom>
              <a:noFill/>
              <a:ln w="28575">
                <a:solidFill>
                  <a:srgbClr val="F5EF05"/>
                </a:solidFill>
                <a:round/>
                <a:headEnd/>
                <a:tailEnd/>
              </a:ln>
              <a:effectLst/>
              <a:extLst>
                <a:ext uri="{909E8E84-426E-40DD-AFC4-6F175D3DCCD1}">
                  <a14:hiddenFill xmlns:a14="http://schemas.microsoft.com/office/drawing/2010/main">
                    <a:solidFill>
                      <a:srgbClr val="F5EF05"/>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36" name="Oval 131"/>
              <p:cNvSpPr>
                <a:spLocks noChangeArrowheads="1"/>
              </p:cNvSpPr>
              <p:nvPr/>
            </p:nvSpPr>
            <p:spPr bwMode="auto">
              <a:xfrm>
                <a:off x="3374" y="1645"/>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7" name="Oval 132"/>
              <p:cNvSpPr>
                <a:spLocks noChangeArrowheads="1"/>
              </p:cNvSpPr>
              <p:nvPr/>
            </p:nvSpPr>
            <p:spPr bwMode="auto">
              <a:xfrm>
                <a:off x="3455" y="1654"/>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8" name="Oval 133"/>
              <p:cNvSpPr>
                <a:spLocks noChangeArrowheads="1"/>
              </p:cNvSpPr>
              <p:nvPr/>
            </p:nvSpPr>
            <p:spPr bwMode="auto">
              <a:xfrm>
                <a:off x="3579" y="1512"/>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9" name="Oval 134"/>
              <p:cNvSpPr>
                <a:spLocks noChangeArrowheads="1"/>
              </p:cNvSpPr>
              <p:nvPr/>
            </p:nvSpPr>
            <p:spPr bwMode="auto">
              <a:xfrm>
                <a:off x="3702" y="1389"/>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0" name="Oval 135"/>
              <p:cNvSpPr>
                <a:spLocks noChangeArrowheads="1"/>
              </p:cNvSpPr>
              <p:nvPr/>
            </p:nvSpPr>
            <p:spPr bwMode="auto">
              <a:xfrm>
                <a:off x="3822" y="1279"/>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1" name="Oval 136"/>
              <p:cNvSpPr>
                <a:spLocks noChangeArrowheads="1"/>
              </p:cNvSpPr>
              <p:nvPr/>
            </p:nvSpPr>
            <p:spPr bwMode="auto">
              <a:xfrm>
                <a:off x="3940" y="1201"/>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2" name="Oval 137"/>
              <p:cNvSpPr>
                <a:spLocks noChangeArrowheads="1"/>
              </p:cNvSpPr>
              <p:nvPr/>
            </p:nvSpPr>
            <p:spPr bwMode="auto">
              <a:xfrm>
                <a:off x="4065" y="1166"/>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3" name="Oval 138"/>
              <p:cNvSpPr>
                <a:spLocks noChangeArrowheads="1"/>
              </p:cNvSpPr>
              <p:nvPr/>
            </p:nvSpPr>
            <p:spPr bwMode="auto">
              <a:xfrm>
                <a:off x="4190" y="1172"/>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4" name="Oval 139"/>
              <p:cNvSpPr>
                <a:spLocks noChangeArrowheads="1"/>
              </p:cNvSpPr>
              <p:nvPr/>
            </p:nvSpPr>
            <p:spPr bwMode="auto">
              <a:xfrm>
                <a:off x="4307" y="1231"/>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5" name="Oval 140"/>
              <p:cNvSpPr>
                <a:spLocks noChangeArrowheads="1"/>
              </p:cNvSpPr>
              <p:nvPr/>
            </p:nvSpPr>
            <p:spPr bwMode="auto">
              <a:xfrm>
                <a:off x="4443" y="1286"/>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6" name="Oval 141"/>
              <p:cNvSpPr>
                <a:spLocks noChangeArrowheads="1"/>
              </p:cNvSpPr>
              <p:nvPr/>
            </p:nvSpPr>
            <p:spPr bwMode="auto">
              <a:xfrm>
                <a:off x="4675" y="136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47" name="Oval 142"/>
              <p:cNvSpPr>
                <a:spLocks noChangeArrowheads="1"/>
              </p:cNvSpPr>
              <p:nvPr/>
            </p:nvSpPr>
            <p:spPr bwMode="auto">
              <a:xfrm>
                <a:off x="4920" y="1462"/>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nvGrpSpPr>
            <p:cNvPr id="395" name="Group 143"/>
            <p:cNvGrpSpPr>
              <a:grpSpLocks/>
            </p:cNvGrpSpPr>
            <p:nvPr/>
          </p:nvGrpSpPr>
          <p:grpSpPr bwMode="auto">
            <a:xfrm>
              <a:off x="862" y="3109"/>
              <a:ext cx="1584" cy="331"/>
              <a:chOff x="862" y="3109"/>
              <a:chExt cx="1584" cy="331"/>
            </a:xfrm>
          </p:grpSpPr>
          <p:grpSp>
            <p:nvGrpSpPr>
              <p:cNvPr id="414" name="Group 144"/>
              <p:cNvGrpSpPr>
                <a:grpSpLocks/>
              </p:cNvGrpSpPr>
              <p:nvPr/>
            </p:nvGrpSpPr>
            <p:grpSpPr bwMode="auto">
              <a:xfrm>
                <a:off x="862" y="3190"/>
                <a:ext cx="1584" cy="250"/>
                <a:chOff x="862" y="3190"/>
                <a:chExt cx="1584" cy="250"/>
              </a:xfrm>
            </p:grpSpPr>
            <p:sp>
              <p:nvSpPr>
                <p:cNvPr id="422" name="Freeform 145"/>
                <p:cNvSpPr>
                  <a:spLocks/>
                </p:cNvSpPr>
                <p:nvPr/>
              </p:nvSpPr>
              <p:spPr bwMode="auto">
                <a:xfrm>
                  <a:off x="882" y="3213"/>
                  <a:ext cx="1544" cy="204"/>
                </a:xfrm>
                <a:custGeom>
                  <a:avLst/>
                  <a:gdLst>
                    <a:gd name="T0" fmla="*/ 0 w 1544"/>
                    <a:gd name="T1" fmla="*/ 204 h 204"/>
                    <a:gd name="T2" fmla="*/ 101 w 1544"/>
                    <a:gd name="T3" fmla="*/ 204 h 204"/>
                    <a:gd name="T4" fmla="*/ 198 w 1544"/>
                    <a:gd name="T5" fmla="*/ 120 h 204"/>
                    <a:gd name="T6" fmla="*/ 320 w 1544"/>
                    <a:gd name="T7" fmla="*/ 47 h 204"/>
                    <a:gd name="T8" fmla="*/ 444 w 1544"/>
                    <a:gd name="T9" fmla="*/ 20 h 204"/>
                    <a:gd name="T10" fmla="*/ 564 w 1544"/>
                    <a:gd name="T11" fmla="*/ 11 h 204"/>
                    <a:gd name="T12" fmla="*/ 684 w 1544"/>
                    <a:gd name="T13" fmla="*/ 0 h 204"/>
                    <a:gd name="T14" fmla="*/ 804 w 1544"/>
                    <a:gd name="T15" fmla="*/ 42 h 204"/>
                    <a:gd name="T16" fmla="*/ 930 w 1544"/>
                    <a:gd name="T17" fmla="*/ 92 h 204"/>
                    <a:gd name="T18" fmla="*/ 1053 w 1544"/>
                    <a:gd name="T19" fmla="*/ 123 h 204"/>
                    <a:gd name="T20" fmla="*/ 1307 w 1544"/>
                    <a:gd name="T21" fmla="*/ 195 h 204"/>
                    <a:gd name="T22" fmla="*/ 1544 w 1544"/>
                    <a:gd name="T23" fmla="*/ 203 h 2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44" h="204">
                      <a:moveTo>
                        <a:pt x="0" y="204"/>
                      </a:moveTo>
                      <a:lnTo>
                        <a:pt x="101" y="204"/>
                      </a:lnTo>
                      <a:lnTo>
                        <a:pt x="198" y="120"/>
                      </a:lnTo>
                      <a:lnTo>
                        <a:pt x="320" y="47"/>
                      </a:lnTo>
                      <a:lnTo>
                        <a:pt x="444" y="20"/>
                      </a:lnTo>
                      <a:lnTo>
                        <a:pt x="564" y="11"/>
                      </a:lnTo>
                      <a:lnTo>
                        <a:pt x="684" y="0"/>
                      </a:lnTo>
                      <a:lnTo>
                        <a:pt x="804" y="42"/>
                      </a:lnTo>
                      <a:lnTo>
                        <a:pt x="930" y="92"/>
                      </a:lnTo>
                      <a:lnTo>
                        <a:pt x="1053" y="123"/>
                      </a:lnTo>
                      <a:lnTo>
                        <a:pt x="1307" y="195"/>
                      </a:lnTo>
                      <a:lnTo>
                        <a:pt x="1544" y="203"/>
                      </a:lnTo>
                    </a:path>
                  </a:pathLst>
                </a:custGeom>
                <a:noFill/>
                <a:ln w="28575">
                  <a:solidFill>
                    <a:srgbClr val="F5EF05"/>
                  </a:solidFill>
                  <a:round/>
                  <a:headEnd/>
                  <a:tailEnd/>
                </a:ln>
                <a:effectLst/>
                <a:extLst>
                  <a:ext uri="{909E8E84-426E-40DD-AFC4-6F175D3DCCD1}">
                    <a14:hiddenFill xmlns:a14="http://schemas.microsoft.com/office/drawing/2010/main">
                      <a:solidFill>
                        <a:srgbClr val="F5EF05"/>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23" name="Oval 146"/>
                <p:cNvSpPr>
                  <a:spLocks noChangeArrowheads="1"/>
                </p:cNvSpPr>
                <p:nvPr/>
              </p:nvSpPr>
              <p:spPr bwMode="auto">
                <a:xfrm>
                  <a:off x="862" y="3388"/>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4" name="Oval 147"/>
                <p:cNvSpPr>
                  <a:spLocks noChangeArrowheads="1"/>
                </p:cNvSpPr>
                <p:nvPr/>
              </p:nvSpPr>
              <p:spPr bwMode="auto">
                <a:xfrm>
                  <a:off x="959" y="3393"/>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5" name="Oval 148"/>
                <p:cNvSpPr>
                  <a:spLocks noChangeArrowheads="1"/>
                </p:cNvSpPr>
                <p:nvPr/>
              </p:nvSpPr>
              <p:spPr bwMode="auto">
                <a:xfrm>
                  <a:off x="1057" y="3308"/>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6" name="Oval 149"/>
                <p:cNvSpPr>
                  <a:spLocks noChangeArrowheads="1"/>
                </p:cNvSpPr>
                <p:nvPr/>
              </p:nvSpPr>
              <p:spPr bwMode="auto">
                <a:xfrm>
                  <a:off x="1178" y="3239"/>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7" name="Oval 150"/>
                <p:cNvSpPr>
                  <a:spLocks noChangeArrowheads="1"/>
                </p:cNvSpPr>
                <p:nvPr/>
              </p:nvSpPr>
              <p:spPr bwMode="auto">
                <a:xfrm>
                  <a:off x="1299" y="3213"/>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8" name="Oval 151"/>
                <p:cNvSpPr>
                  <a:spLocks noChangeArrowheads="1"/>
                </p:cNvSpPr>
                <p:nvPr/>
              </p:nvSpPr>
              <p:spPr bwMode="auto">
                <a:xfrm>
                  <a:off x="1421" y="320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29" name="Oval 152"/>
                <p:cNvSpPr>
                  <a:spLocks noChangeArrowheads="1"/>
                </p:cNvSpPr>
                <p:nvPr/>
              </p:nvSpPr>
              <p:spPr bwMode="auto">
                <a:xfrm>
                  <a:off x="1541" y="319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0" name="Oval 153"/>
                <p:cNvSpPr>
                  <a:spLocks noChangeArrowheads="1"/>
                </p:cNvSpPr>
                <p:nvPr/>
              </p:nvSpPr>
              <p:spPr bwMode="auto">
                <a:xfrm>
                  <a:off x="1661" y="3230"/>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1" name="Oval 154"/>
                <p:cNvSpPr>
                  <a:spLocks noChangeArrowheads="1"/>
                </p:cNvSpPr>
                <p:nvPr/>
              </p:nvSpPr>
              <p:spPr bwMode="auto">
                <a:xfrm>
                  <a:off x="1788" y="3281"/>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2" name="Oval 155"/>
                <p:cNvSpPr>
                  <a:spLocks noChangeArrowheads="1"/>
                </p:cNvSpPr>
                <p:nvPr/>
              </p:nvSpPr>
              <p:spPr bwMode="auto">
                <a:xfrm>
                  <a:off x="1909" y="3312"/>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3" name="Oval 156"/>
                <p:cNvSpPr>
                  <a:spLocks noChangeArrowheads="1"/>
                </p:cNvSpPr>
                <p:nvPr/>
              </p:nvSpPr>
              <p:spPr bwMode="auto">
                <a:xfrm>
                  <a:off x="2162" y="3385"/>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34" name="Oval 157"/>
                <p:cNvSpPr>
                  <a:spLocks noChangeArrowheads="1"/>
                </p:cNvSpPr>
                <p:nvPr/>
              </p:nvSpPr>
              <p:spPr bwMode="auto">
                <a:xfrm>
                  <a:off x="2400" y="3394"/>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sp>
            <p:nvSpPr>
              <p:cNvPr id="415" name="Rectangle 158"/>
              <p:cNvSpPr>
                <a:spLocks noChangeArrowheads="1"/>
              </p:cNvSpPr>
              <p:nvPr/>
            </p:nvSpPr>
            <p:spPr bwMode="ltGray">
              <a:xfrm>
                <a:off x="1040" y="3223"/>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16" name="Rectangle 159"/>
              <p:cNvSpPr>
                <a:spLocks noChangeArrowheads="1"/>
              </p:cNvSpPr>
              <p:nvPr/>
            </p:nvSpPr>
            <p:spPr bwMode="ltGray">
              <a:xfrm>
                <a:off x="1162" y="3153"/>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17" name="Rectangle 160"/>
              <p:cNvSpPr>
                <a:spLocks noChangeArrowheads="1"/>
              </p:cNvSpPr>
              <p:nvPr/>
            </p:nvSpPr>
            <p:spPr bwMode="ltGray">
              <a:xfrm>
                <a:off x="1284" y="3131"/>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18" name="Rectangle 161"/>
              <p:cNvSpPr>
                <a:spLocks noChangeArrowheads="1"/>
              </p:cNvSpPr>
              <p:nvPr/>
            </p:nvSpPr>
            <p:spPr bwMode="ltGray">
              <a:xfrm>
                <a:off x="1418" y="3125"/>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19" name="Rectangle 162"/>
              <p:cNvSpPr>
                <a:spLocks noChangeArrowheads="1"/>
              </p:cNvSpPr>
              <p:nvPr/>
            </p:nvSpPr>
            <p:spPr bwMode="ltGray">
              <a:xfrm>
                <a:off x="1526" y="3109"/>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20" name="Rectangle 163"/>
              <p:cNvSpPr>
                <a:spLocks noChangeArrowheads="1"/>
              </p:cNvSpPr>
              <p:nvPr/>
            </p:nvSpPr>
            <p:spPr bwMode="ltGray">
              <a:xfrm>
                <a:off x="1648" y="3149"/>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21" name="Rectangle 164"/>
              <p:cNvSpPr>
                <a:spLocks noChangeArrowheads="1"/>
              </p:cNvSpPr>
              <p:nvPr/>
            </p:nvSpPr>
            <p:spPr bwMode="ltGray">
              <a:xfrm>
                <a:off x="1772" y="3197"/>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grpSp>
        <p:grpSp>
          <p:nvGrpSpPr>
            <p:cNvPr id="396" name="Group 165"/>
            <p:cNvGrpSpPr>
              <a:grpSpLocks/>
            </p:cNvGrpSpPr>
            <p:nvPr/>
          </p:nvGrpSpPr>
          <p:grpSpPr bwMode="auto">
            <a:xfrm>
              <a:off x="3376" y="2987"/>
              <a:ext cx="1594" cy="365"/>
              <a:chOff x="3376" y="2987"/>
              <a:chExt cx="1594" cy="365"/>
            </a:xfrm>
          </p:grpSpPr>
          <p:grpSp>
            <p:nvGrpSpPr>
              <p:cNvPr id="397" name="Group 166"/>
              <p:cNvGrpSpPr>
                <a:grpSpLocks/>
              </p:cNvGrpSpPr>
              <p:nvPr/>
            </p:nvGrpSpPr>
            <p:grpSpPr bwMode="auto">
              <a:xfrm>
                <a:off x="3376" y="2987"/>
                <a:ext cx="1594" cy="365"/>
                <a:chOff x="3376" y="2987"/>
                <a:chExt cx="1594" cy="365"/>
              </a:xfrm>
            </p:grpSpPr>
            <p:sp>
              <p:nvSpPr>
                <p:cNvPr id="401" name="Freeform 167"/>
                <p:cNvSpPr>
                  <a:spLocks/>
                </p:cNvSpPr>
                <p:nvPr/>
              </p:nvSpPr>
              <p:spPr bwMode="auto">
                <a:xfrm>
                  <a:off x="3392" y="3010"/>
                  <a:ext cx="1558" cy="322"/>
                </a:xfrm>
                <a:custGeom>
                  <a:avLst/>
                  <a:gdLst>
                    <a:gd name="T0" fmla="*/ 0 w 1558"/>
                    <a:gd name="T1" fmla="*/ 310 h 322"/>
                    <a:gd name="T2" fmla="*/ 88 w 1558"/>
                    <a:gd name="T3" fmla="*/ 322 h 322"/>
                    <a:gd name="T4" fmla="*/ 211 w 1558"/>
                    <a:gd name="T5" fmla="*/ 250 h 322"/>
                    <a:gd name="T6" fmla="*/ 330 w 1558"/>
                    <a:gd name="T7" fmla="*/ 202 h 322"/>
                    <a:gd name="T8" fmla="*/ 456 w 1558"/>
                    <a:gd name="T9" fmla="*/ 172 h 322"/>
                    <a:gd name="T10" fmla="*/ 574 w 1558"/>
                    <a:gd name="T11" fmla="*/ 108 h 322"/>
                    <a:gd name="T12" fmla="*/ 694 w 1558"/>
                    <a:gd name="T13" fmla="*/ 56 h 322"/>
                    <a:gd name="T14" fmla="*/ 818 w 1558"/>
                    <a:gd name="T15" fmla="*/ 34 h 322"/>
                    <a:gd name="T16" fmla="*/ 942 w 1558"/>
                    <a:gd name="T17" fmla="*/ 20 h 322"/>
                    <a:gd name="T18" fmla="*/ 1064 w 1558"/>
                    <a:gd name="T19" fmla="*/ 0 h 322"/>
                    <a:gd name="T20" fmla="*/ 1302 w 1558"/>
                    <a:gd name="T21" fmla="*/ 6 h 322"/>
                    <a:gd name="T22" fmla="*/ 1558 w 1558"/>
                    <a:gd name="T23" fmla="*/ 72 h 3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58" h="322">
                      <a:moveTo>
                        <a:pt x="0" y="310"/>
                      </a:moveTo>
                      <a:lnTo>
                        <a:pt x="88" y="322"/>
                      </a:lnTo>
                      <a:lnTo>
                        <a:pt x="211" y="250"/>
                      </a:lnTo>
                      <a:lnTo>
                        <a:pt x="330" y="202"/>
                      </a:lnTo>
                      <a:lnTo>
                        <a:pt x="456" y="172"/>
                      </a:lnTo>
                      <a:lnTo>
                        <a:pt x="574" y="108"/>
                      </a:lnTo>
                      <a:lnTo>
                        <a:pt x="694" y="56"/>
                      </a:lnTo>
                      <a:lnTo>
                        <a:pt x="818" y="34"/>
                      </a:lnTo>
                      <a:lnTo>
                        <a:pt x="942" y="20"/>
                      </a:lnTo>
                      <a:lnTo>
                        <a:pt x="1064" y="0"/>
                      </a:lnTo>
                      <a:lnTo>
                        <a:pt x="1302" y="6"/>
                      </a:lnTo>
                      <a:lnTo>
                        <a:pt x="1558" y="72"/>
                      </a:lnTo>
                    </a:path>
                  </a:pathLst>
                </a:custGeom>
                <a:noFill/>
                <a:ln w="28575">
                  <a:solidFill>
                    <a:srgbClr val="F5EF05"/>
                  </a:solidFill>
                  <a:round/>
                  <a:headEnd/>
                  <a:tailEnd/>
                </a:ln>
                <a:effectLst/>
                <a:extLst>
                  <a:ext uri="{909E8E84-426E-40DD-AFC4-6F175D3DCCD1}">
                    <a14:hiddenFill xmlns:a14="http://schemas.microsoft.com/office/drawing/2010/main">
                      <a:solidFill>
                        <a:srgbClr val="F5EF05"/>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02" name="Oval 168"/>
                <p:cNvSpPr>
                  <a:spLocks noChangeArrowheads="1"/>
                </p:cNvSpPr>
                <p:nvPr/>
              </p:nvSpPr>
              <p:spPr bwMode="auto">
                <a:xfrm>
                  <a:off x="3376" y="3295"/>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3" name="Oval 169"/>
                <p:cNvSpPr>
                  <a:spLocks noChangeArrowheads="1"/>
                </p:cNvSpPr>
                <p:nvPr/>
              </p:nvSpPr>
              <p:spPr bwMode="auto">
                <a:xfrm>
                  <a:off x="3459" y="3306"/>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4" name="Oval 170"/>
                <p:cNvSpPr>
                  <a:spLocks noChangeArrowheads="1"/>
                </p:cNvSpPr>
                <p:nvPr/>
              </p:nvSpPr>
              <p:spPr bwMode="auto">
                <a:xfrm>
                  <a:off x="3577" y="3233"/>
                  <a:ext cx="46" cy="46"/>
                </a:xfrm>
                <a:prstGeom prst="ellipse">
                  <a:avLst/>
                </a:prstGeom>
                <a:solidFill>
                  <a:srgbClr val="F5EF05"/>
                </a:solidFill>
                <a:ln>
                  <a:noFill/>
                </a:ln>
                <a:effectLst/>
                <a:extLst>
                  <a:ext uri="{91240B29-F687-4F45-9708-019B960494DF}">
                    <a14:hiddenLine xmlns:a14="http://schemas.microsoft.com/office/drawing/2010/main" w="9525">
                      <a:solidFill>
                        <a:srgbClr val="F5EF05"/>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5" name="Oval 171"/>
                <p:cNvSpPr>
                  <a:spLocks noChangeArrowheads="1"/>
                </p:cNvSpPr>
                <p:nvPr/>
              </p:nvSpPr>
              <p:spPr bwMode="auto">
                <a:xfrm>
                  <a:off x="3701" y="3188"/>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6" name="Oval 172"/>
                <p:cNvSpPr>
                  <a:spLocks noChangeArrowheads="1"/>
                </p:cNvSpPr>
                <p:nvPr/>
              </p:nvSpPr>
              <p:spPr bwMode="auto">
                <a:xfrm>
                  <a:off x="3824" y="3160"/>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7" name="Oval 173"/>
                <p:cNvSpPr>
                  <a:spLocks noChangeArrowheads="1"/>
                </p:cNvSpPr>
                <p:nvPr/>
              </p:nvSpPr>
              <p:spPr bwMode="auto">
                <a:xfrm>
                  <a:off x="3941" y="3095"/>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8" name="Oval 174"/>
                <p:cNvSpPr>
                  <a:spLocks noChangeArrowheads="1"/>
                </p:cNvSpPr>
                <p:nvPr/>
              </p:nvSpPr>
              <p:spPr bwMode="auto">
                <a:xfrm>
                  <a:off x="4064" y="3045"/>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09" name="Oval 175"/>
                <p:cNvSpPr>
                  <a:spLocks noChangeArrowheads="1"/>
                </p:cNvSpPr>
                <p:nvPr/>
              </p:nvSpPr>
              <p:spPr bwMode="auto">
                <a:xfrm>
                  <a:off x="4186" y="3021"/>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10" name="Oval 176"/>
                <p:cNvSpPr>
                  <a:spLocks noChangeArrowheads="1"/>
                </p:cNvSpPr>
                <p:nvPr/>
              </p:nvSpPr>
              <p:spPr bwMode="auto">
                <a:xfrm>
                  <a:off x="4310" y="3009"/>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11" name="Oval 177"/>
                <p:cNvSpPr>
                  <a:spLocks noChangeArrowheads="1"/>
                </p:cNvSpPr>
                <p:nvPr/>
              </p:nvSpPr>
              <p:spPr bwMode="auto">
                <a:xfrm>
                  <a:off x="4429" y="2987"/>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12" name="Oval 178"/>
                <p:cNvSpPr>
                  <a:spLocks noChangeArrowheads="1"/>
                </p:cNvSpPr>
                <p:nvPr/>
              </p:nvSpPr>
              <p:spPr bwMode="auto">
                <a:xfrm>
                  <a:off x="4671" y="2993"/>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13" name="Oval 179"/>
                <p:cNvSpPr>
                  <a:spLocks noChangeArrowheads="1"/>
                </p:cNvSpPr>
                <p:nvPr/>
              </p:nvSpPr>
              <p:spPr bwMode="auto">
                <a:xfrm>
                  <a:off x="4924" y="3060"/>
                  <a:ext cx="46" cy="46"/>
                </a:xfrm>
                <a:prstGeom prst="ellipse">
                  <a:avLst/>
                </a:prstGeom>
                <a:solidFill>
                  <a:srgbClr val="F5EF05"/>
                </a:solidFill>
                <a:ln w="9525">
                  <a:solidFill>
                    <a:srgbClr val="F5EF05"/>
                  </a:solidFill>
                  <a:round/>
                  <a:headEnd/>
                  <a:tailEnd/>
                </a:ln>
                <a:effectLst/>
                <a:extLs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sp>
            <p:nvSpPr>
              <p:cNvPr id="398" name="Rectangle 180"/>
              <p:cNvSpPr>
                <a:spLocks noChangeArrowheads="1"/>
              </p:cNvSpPr>
              <p:nvPr/>
            </p:nvSpPr>
            <p:spPr bwMode="ltGray">
              <a:xfrm>
                <a:off x="3684" y="3103"/>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399" name="Rectangle 181"/>
              <p:cNvSpPr>
                <a:spLocks noChangeArrowheads="1"/>
              </p:cNvSpPr>
              <p:nvPr/>
            </p:nvSpPr>
            <p:spPr bwMode="ltGray">
              <a:xfrm>
                <a:off x="3810" y="3075"/>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sp>
            <p:nvSpPr>
              <p:cNvPr id="400" name="Rectangle 182"/>
              <p:cNvSpPr>
                <a:spLocks noChangeArrowheads="1"/>
              </p:cNvSpPr>
              <p:nvPr/>
            </p:nvSpPr>
            <p:spPr bwMode="ltGray">
              <a:xfrm>
                <a:off x="3924" y="3015"/>
                <a:ext cx="74" cy="116"/>
              </a:xfrm>
              <a:prstGeom prst="rect">
                <a:avLst/>
              </a:prstGeom>
              <a:noFill/>
              <a:ln>
                <a:noFill/>
              </a:ln>
              <a:effectLst/>
              <a:extLst>
                <a:ext uri="{909E8E84-426E-40DD-AFC4-6F175D3DCCD1}">
                  <a14:hiddenFill xmlns:a14="http://schemas.microsoft.com/office/drawing/2010/main">
                    <a:solidFill>
                      <a:srgbClr val="F5EF05"/>
                    </a:solidFill>
                  </a14:hiddenFill>
                </a:ext>
                <a:ext uri="{91240B29-F687-4F45-9708-019B960494DF}">
                  <a14:hiddenLine xmlns:a14="http://schemas.microsoft.com/office/drawing/2010/main" w="9525">
                    <a:solidFill>
                      <a:srgbClr val="F5EF0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r>
                  <a:rPr lang="da-DK" altLang="sv-SE" b="0">
                    <a:latin typeface="Avant Garde"/>
                    <a:ea typeface="MS PGothic" pitchFamily="34" charset="-128"/>
                  </a:rPr>
                  <a:t>*</a:t>
                </a:r>
              </a:p>
            </p:txBody>
          </p:sp>
        </p:grpSp>
      </p:grpSp>
      <p:grpSp>
        <p:nvGrpSpPr>
          <p:cNvPr id="461" name="Group 183"/>
          <p:cNvGrpSpPr>
            <a:grpSpLocks/>
          </p:cNvGrpSpPr>
          <p:nvPr/>
        </p:nvGrpSpPr>
        <p:grpSpPr bwMode="auto">
          <a:xfrm>
            <a:off x="1951789" y="2200272"/>
            <a:ext cx="8754533" cy="3594100"/>
            <a:chOff x="841" y="1192"/>
            <a:chExt cx="4136" cy="2264"/>
          </a:xfrm>
        </p:grpSpPr>
        <p:grpSp>
          <p:nvGrpSpPr>
            <p:cNvPr id="462" name="Group 184"/>
            <p:cNvGrpSpPr>
              <a:grpSpLocks/>
            </p:cNvGrpSpPr>
            <p:nvPr/>
          </p:nvGrpSpPr>
          <p:grpSpPr bwMode="auto">
            <a:xfrm>
              <a:off x="841" y="1652"/>
              <a:ext cx="1601" cy="287"/>
              <a:chOff x="841" y="1652"/>
              <a:chExt cx="1601" cy="287"/>
            </a:xfrm>
          </p:grpSpPr>
          <p:sp>
            <p:nvSpPr>
              <p:cNvPr id="505" name="Freeform 185"/>
              <p:cNvSpPr>
                <a:spLocks/>
              </p:cNvSpPr>
              <p:nvPr/>
            </p:nvSpPr>
            <p:spPr bwMode="auto">
              <a:xfrm>
                <a:off x="863" y="1674"/>
                <a:ext cx="1560" cy="243"/>
              </a:xfrm>
              <a:custGeom>
                <a:avLst/>
                <a:gdLst>
                  <a:gd name="T0" fmla="*/ 0 w 1560"/>
                  <a:gd name="T1" fmla="*/ 209 h 243"/>
                  <a:gd name="T2" fmla="*/ 90 w 1560"/>
                  <a:gd name="T3" fmla="*/ 197 h 243"/>
                  <a:gd name="T4" fmla="*/ 211 w 1560"/>
                  <a:gd name="T5" fmla="*/ 113 h 243"/>
                  <a:gd name="T6" fmla="*/ 331 w 1560"/>
                  <a:gd name="T7" fmla="*/ 0 h 243"/>
                  <a:gd name="T8" fmla="*/ 453 w 1560"/>
                  <a:gd name="T9" fmla="*/ 26 h 243"/>
                  <a:gd name="T10" fmla="*/ 576 w 1560"/>
                  <a:gd name="T11" fmla="*/ 44 h 243"/>
                  <a:gd name="T12" fmla="*/ 696 w 1560"/>
                  <a:gd name="T13" fmla="*/ 95 h 243"/>
                  <a:gd name="T14" fmla="*/ 819 w 1560"/>
                  <a:gd name="T15" fmla="*/ 138 h 243"/>
                  <a:gd name="T16" fmla="*/ 942 w 1560"/>
                  <a:gd name="T17" fmla="*/ 161 h 243"/>
                  <a:gd name="T18" fmla="*/ 1065 w 1560"/>
                  <a:gd name="T19" fmla="*/ 198 h 243"/>
                  <a:gd name="T20" fmla="*/ 1305 w 1560"/>
                  <a:gd name="T21" fmla="*/ 234 h 243"/>
                  <a:gd name="T22" fmla="*/ 1560 w 1560"/>
                  <a:gd name="T23" fmla="*/ 243 h 2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60" h="243">
                    <a:moveTo>
                      <a:pt x="0" y="209"/>
                    </a:moveTo>
                    <a:lnTo>
                      <a:pt x="90" y="197"/>
                    </a:lnTo>
                    <a:lnTo>
                      <a:pt x="211" y="113"/>
                    </a:lnTo>
                    <a:lnTo>
                      <a:pt x="331" y="0"/>
                    </a:lnTo>
                    <a:lnTo>
                      <a:pt x="453" y="26"/>
                    </a:lnTo>
                    <a:lnTo>
                      <a:pt x="576" y="44"/>
                    </a:lnTo>
                    <a:lnTo>
                      <a:pt x="696" y="95"/>
                    </a:lnTo>
                    <a:lnTo>
                      <a:pt x="819" y="138"/>
                    </a:lnTo>
                    <a:lnTo>
                      <a:pt x="942" y="161"/>
                    </a:lnTo>
                    <a:lnTo>
                      <a:pt x="1065" y="198"/>
                    </a:lnTo>
                    <a:lnTo>
                      <a:pt x="1305" y="234"/>
                    </a:lnTo>
                    <a:lnTo>
                      <a:pt x="1560" y="243"/>
                    </a:lnTo>
                  </a:path>
                </a:pathLst>
              </a:custGeom>
              <a:noFill/>
              <a:ln w="28575">
                <a:solidFill>
                  <a:srgbClr val="6EBE1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506" name="Oval 186"/>
              <p:cNvSpPr>
                <a:spLocks noChangeArrowheads="1"/>
              </p:cNvSpPr>
              <p:nvPr/>
            </p:nvSpPr>
            <p:spPr bwMode="auto">
              <a:xfrm>
                <a:off x="841" y="1859"/>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7" name="Oval 187"/>
              <p:cNvSpPr>
                <a:spLocks noChangeArrowheads="1"/>
              </p:cNvSpPr>
              <p:nvPr/>
            </p:nvSpPr>
            <p:spPr bwMode="auto">
              <a:xfrm>
                <a:off x="928" y="184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8" name="Oval 188"/>
              <p:cNvSpPr>
                <a:spLocks noChangeArrowheads="1"/>
              </p:cNvSpPr>
              <p:nvPr/>
            </p:nvSpPr>
            <p:spPr bwMode="auto">
              <a:xfrm>
                <a:off x="1050" y="176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9" name="Oval 189"/>
              <p:cNvSpPr>
                <a:spLocks noChangeArrowheads="1"/>
              </p:cNvSpPr>
              <p:nvPr/>
            </p:nvSpPr>
            <p:spPr bwMode="auto">
              <a:xfrm>
                <a:off x="1172" y="1652"/>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0" name="Oval 190"/>
              <p:cNvSpPr>
                <a:spLocks noChangeArrowheads="1"/>
              </p:cNvSpPr>
              <p:nvPr/>
            </p:nvSpPr>
            <p:spPr bwMode="auto">
              <a:xfrm>
                <a:off x="1293" y="167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1" name="Oval 191"/>
              <p:cNvSpPr>
                <a:spLocks noChangeArrowheads="1"/>
              </p:cNvSpPr>
              <p:nvPr/>
            </p:nvSpPr>
            <p:spPr bwMode="auto">
              <a:xfrm>
                <a:off x="1414" y="1694"/>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2" name="Oval 192"/>
              <p:cNvSpPr>
                <a:spLocks noChangeArrowheads="1"/>
              </p:cNvSpPr>
              <p:nvPr/>
            </p:nvSpPr>
            <p:spPr bwMode="auto">
              <a:xfrm>
                <a:off x="1536" y="1742"/>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3" name="Oval 193"/>
              <p:cNvSpPr>
                <a:spLocks noChangeArrowheads="1"/>
              </p:cNvSpPr>
              <p:nvPr/>
            </p:nvSpPr>
            <p:spPr bwMode="auto">
              <a:xfrm>
                <a:off x="1654" y="1787"/>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4" name="Oval 194"/>
              <p:cNvSpPr>
                <a:spLocks noChangeArrowheads="1"/>
              </p:cNvSpPr>
              <p:nvPr/>
            </p:nvSpPr>
            <p:spPr bwMode="auto">
              <a:xfrm>
                <a:off x="1782" y="1811"/>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5" name="Oval 195"/>
              <p:cNvSpPr>
                <a:spLocks noChangeArrowheads="1"/>
              </p:cNvSpPr>
              <p:nvPr/>
            </p:nvSpPr>
            <p:spPr bwMode="auto">
              <a:xfrm>
                <a:off x="1902" y="1847"/>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6" name="Oval 196"/>
              <p:cNvSpPr>
                <a:spLocks noChangeArrowheads="1"/>
              </p:cNvSpPr>
              <p:nvPr/>
            </p:nvSpPr>
            <p:spPr bwMode="auto">
              <a:xfrm>
                <a:off x="2146" y="1885"/>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17" name="Oval 197"/>
              <p:cNvSpPr>
                <a:spLocks noChangeArrowheads="1"/>
              </p:cNvSpPr>
              <p:nvPr/>
            </p:nvSpPr>
            <p:spPr bwMode="auto">
              <a:xfrm>
                <a:off x="2396" y="1893"/>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nvGrpSpPr>
            <p:cNvPr id="463" name="Group 198"/>
            <p:cNvGrpSpPr>
              <a:grpSpLocks/>
            </p:cNvGrpSpPr>
            <p:nvPr/>
          </p:nvGrpSpPr>
          <p:grpSpPr bwMode="auto">
            <a:xfrm>
              <a:off x="3372" y="1192"/>
              <a:ext cx="1592" cy="484"/>
              <a:chOff x="3372" y="1192"/>
              <a:chExt cx="1592" cy="484"/>
            </a:xfrm>
          </p:grpSpPr>
          <p:sp>
            <p:nvSpPr>
              <p:cNvPr id="492" name="Freeform 199"/>
              <p:cNvSpPr>
                <a:spLocks/>
              </p:cNvSpPr>
              <p:nvPr/>
            </p:nvSpPr>
            <p:spPr bwMode="auto">
              <a:xfrm>
                <a:off x="3398" y="1211"/>
                <a:ext cx="1546" cy="442"/>
              </a:xfrm>
              <a:custGeom>
                <a:avLst/>
                <a:gdLst>
                  <a:gd name="T0" fmla="*/ 0 w 1546"/>
                  <a:gd name="T1" fmla="*/ 442 h 442"/>
                  <a:gd name="T2" fmla="*/ 79 w 1546"/>
                  <a:gd name="T3" fmla="*/ 441 h 442"/>
                  <a:gd name="T4" fmla="*/ 202 w 1546"/>
                  <a:gd name="T5" fmla="*/ 345 h 442"/>
                  <a:gd name="T6" fmla="*/ 322 w 1546"/>
                  <a:gd name="T7" fmla="*/ 190 h 442"/>
                  <a:gd name="T8" fmla="*/ 447 w 1546"/>
                  <a:gd name="T9" fmla="*/ 72 h 442"/>
                  <a:gd name="T10" fmla="*/ 567 w 1546"/>
                  <a:gd name="T11" fmla="*/ 0 h 442"/>
                  <a:gd name="T12" fmla="*/ 691 w 1546"/>
                  <a:gd name="T13" fmla="*/ 1 h 442"/>
                  <a:gd name="T14" fmla="*/ 816 w 1546"/>
                  <a:gd name="T15" fmla="*/ 16 h 442"/>
                  <a:gd name="T16" fmla="*/ 931 w 1546"/>
                  <a:gd name="T17" fmla="*/ 60 h 442"/>
                  <a:gd name="T18" fmla="*/ 1041 w 1546"/>
                  <a:gd name="T19" fmla="*/ 90 h 442"/>
                  <a:gd name="T20" fmla="*/ 1300 w 1546"/>
                  <a:gd name="T21" fmla="*/ 187 h 442"/>
                  <a:gd name="T22" fmla="*/ 1546 w 1546"/>
                  <a:gd name="T23" fmla="*/ 259 h 4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46" h="442">
                    <a:moveTo>
                      <a:pt x="0" y="442"/>
                    </a:moveTo>
                    <a:lnTo>
                      <a:pt x="79" y="441"/>
                    </a:lnTo>
                    <a:lnTo>
                      <a:pt x="202" y="345"/>
                    </a:lnTo>
                    <a:lnTo>
                      <a:pt x="322" y="190"/>
                    </a:lnTo>
                    <a:lnTo>
                      <a:pt x="447" y="72"/>
                    </a:lnTo>
                    <a:lnTo>
                      <a:pt x="567" y="0"/>
                    </a:lnTo>
                    <a:lnTo>
                      <a:pt x="691" y="1"/>
                    </a:lnTo>
                    <a:lnTo>
                      <a:pt x="816" y="16"/>
                    </a:lnTo>
                    <a:lnTo>
                      <a:pt x="931" y="60"/>
                    </a:lnTo>
                    <a:lnTo>
                      <a:pt x="1041" y="90"/>
                    </a:lnTo>
                    <a:lnTo>
                      <a:pt x="1300" y="187"/>
                    </a:lnTo>
                    <a:lnTo>
                      <a:pt x="1546" y="259"/>
                    </a:lnTo>
                  </a:path>
                </a:pathLst>
              </a:custGeom>
              <a:noFill/>
              <a:ln w="28575">
                <a:solidFill>
                  <a:srgbClr val="6EBE1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93" name="Oval 200"/>
              <p:cNvSpPr>
                <a:spLocks noChangeArrowheads="1"/>
              </p:cNvSpPr>
              <p:nvPr/>
            </p:nvSpPr>
            <p:spPr bwMode="auto">
              <a:xfrm>
                <a:off x="3372" y="163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4" name="Oval 201"/>
              <p:cNvSpPr>
                <a:spLocks noChangeArrowheads="1"/>
              </p:cNvSpPr>
              <p:nvPr/>
            </p:nvSpPr>
            <p:spPr bwMode="auto">
              <a:xfrm>
                <a:off x="3454" y="1629"/>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5" name="Oval 202"/>
              <p:cNvSpPr>
                <a:spLocks noChangeArrowheads="1"/>
              </p:cNvSpPr>
              <p:nvPr/>
            </p:nvSpPr>
            <p:spPr bwMode="auto">
              <a:xfrm>
                <a:off x="3574" y="153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6" name="Oval 203"/>
              <p:cNvSpPr>
                <a:spLocks noChangeArrowheads="1"/>
              </p:cNvSpPr>
              <p:nvPr/>
            </p:nvSpPr>
            <p:spPr bwMode="auto">
              <a:xfrm>
                <a:off x="3706" y="138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7" name="Oval 204"/>
              <p:cNvSpPr>
                <a:spLocks noChangeArrowheads="1"/>
              </p:cNvSpPr>
              <p:nvPr/>
            </p:nvSpPr>
            <p:spPr bwMode="auto">
              <a:xfrm>
                <a:off x="3823" y="127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8" name="Oval 205"/>
              <p:cNvSpPr>
                <a:spLocks noChangeArrowheads="1"/>
              </p:cNvSpPr>
              <p:nvPr/>
            </p:nvSpPr>
            <p:spPr bwMode="auto">
              <a:xfrm>
                <a:off x="3943" y="119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9" name="Oval 206"/>
              <p:cNvSpPr>
                <a:spLocks noChangeArrowheads="1"/>
              </p:cNvSpPr>
              <p:nvPr/>
            </p:nvSpPr>
            <p:spPr bwMode="auto">
              <a:xfrm>
                <a:off x="4062" y="1192"/>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0" name="Oval 207"/>
              <p:cNvSpPr>
                <a:spLocks noChangeArrowheads="1"/>
              </p:cNvSpPr>
              <p:nvPr/>
            </p:nvSpPr>
            <p:spPr bwMode="auto">
              <a:xfrm>
                <a:off x="4187" y="1209"/>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1" name="Oval 208"/>
              <p:cNvSpPr>
                <a:spLocks noChangeArrowheads="1"/>
              </p:cNvSpPr>
              <p:nvPr/>
            </p:nvSpPr>
            <p:spPr bwMode="auto">
              <a:xfrm>
                <a:off x="4309" y="125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2" name="Oval 209"/>
              <p:cNvSpPr>
                <a:spLocks noChangeArrowheads="1"/>
              </p:cNvSpPr>
              <p:nvPr/>
            </p:nvSpPr>
            <p:spPr bwMode="auto">
              <a:xfrm>
                <a:off x="4412" y="127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3" name="Oval 210"/>
              <p:cNvSpPr>
                <a:spLocks noChangeArrowheads="1"/>
              </p:cNvSpPr>
              <p:nvPr/>
            </p:nvSpPr>
            <p:spPr bwMode="auto">
              <a:xfrm>
                <a:off x="4675" y="1379"/>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504" name="Oval 211"/>
              <p:cNvSpPr>
                <a:spLocks noChangeArrowheads="1"/>
              </p:cNvSpPr>
              <p:nvPr/>
            </p:nvSpPr>
            <p:spPr bwMode="auto">
              <a:xfrm>
                <a:off x="4918" y="144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nvGrpSpPr>
            <p:cNvPr id="464" name="Group 212"/>
            <p:cNvGrpSpPr>
              <a:grpSpLocks/>
            </p:cNvGrpSpPr>
            <p:nvPr/>
          </p:nvGrpSpPr>
          <p:grpSpPr bwMode="auto">
            <a:xfrm>
              <a:off x="3376" y="2875"/>
              <a:ext cx="1601" cy="462"/>
              <a:chOff x="3376" y="2875"/>
              <a:chExt cx="1601" cy="462"/>
            </a:xfrm>
          </p:grpSpPr>
          <p:sp>
            <p:nvSpPr>
              <p:cNvPr id="479" name="Freeform 213"/>
              <p:cNvSpPr>
                <a:spLocks/>
              </p:cNvSpPr>
              <p:nvPr/>
            </p:nvSpPr>
            <p:spPr bwMode="auto">
              <a:xfrm>
                <a:off x="3398" y="2894"/>
                <a:ext cx="1558" cy="418"/>
              </a:xfrm>
              <a:custGeom>
                <a:avLst/>
                <a:gdLst>
                  <a:gd name="T0" fmla="*/ 0 w 1558"/>
                  <a:gd name="T1" fmla="*/ 418 h 418"/>
                  <a:gd name="T2" fmla="*/ 90 w 1558"/>
                  <a:gd name="T3" fmla="*/ 414 h 418"/>
                  <a:gd name="T4" fmla="*/ 214 w 1558"/>
                  <a:gd name="T5" fmla="*/ 298 h 418"/>
                  <a:gd name="T6" fmla="*/ 331 w 1558"/>
                  <a:gd name="T7" fmla="*/ 141 h 418"/>
                  <a:gd name="T8" fmla="*/ 450 w 1558"/>
                  <a:gd name="T9" fmla="*/ 24 h 418"/>
                  <a:gd name="T10" fmla="*/ 576 w 1558"/>
                  <a:gd name="T11" fmla="*/ 28 h 418"/>
                  <a:gd name="T12" fmla="*/ 696 w 1558"/>
                  <a:gd name="T13" fmla="*/ 0 h 418"/>
                  <a:gd name="T14" fmla="*/ 814 w 1558"/>
                  <a:gd name="T15" fmla="*/ 8 h 418"/>
                  <a:gd name="T16" fmla="*/ 944 w 1558"/>
                  <a:gd name="T17" fmla="*/ 2 h 418"/>
                  <a:gd name="T18" fmla="*/ 1062 w 1558"/>
                  <a:gd name="T19" fmla="*/ 22 h 418"/>
                  <a:gd name="T20" fmla="*/ 1306 w 1558"/>
                  <a:gd name="T21" fmla="*/ 80 h 418"/>
                  <a:gd name="T22" fmla="*/ 1558 w 1558"/>
                  <a:gd name="T23" fmla="*/ 144 h 4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58" h="418">
                    <a:moveTo>
                      <a:pt x="0" y="418"/>
                    </a:moveTo>
                    <a:lnTo>
                      <a:pt x="90" y="414"/>
                    </a:lnTo>
                    <a:lnTo>
                      <a:pt x="214" y="298"/>
                    </a:lnTo>
                    <a:lnTo>
                      <a:pt x="331" y="141"/>
                    </a:lnTo>
                    <a:lnTo>
                      <a:pt x="450" y="24"/>
                    </a:lnTo>
                    <a:lnTo>
                      <a:pt x="576" y="28"/>
                    </a:lnTo>
                    <a:lnTo>
                      <a:pt x="696" y="0"/>
                    </a:lnTo>
                    <a:lnTo>
                      <a:pt x="814" y="8"/>
                    </a:lnTo>
                    <a:lnTo>
                      <a:pt x="944" y="2"/>
                    </a:lnTo>
                    <a:lnTo>
                      <a:pt x="1062" y="22"/>
                    </a:lnTo>
                    <a:lnTo>
                      <a:pt x="1306" y="80"/>
                    </a:lnTo>
                    <a:lnTo>
                      <a:pt x="1558" y="144"/>
                    </a:lnTo>
                  </a:path>
                </a:pathLst>
              </a:custGeom>
              <a:noFill/>
              <a:ln w="28575">
                <a:solidFill>
                  <a:srgbClr val="6EBE1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80" name="Oval 214"/>
              <p:cNvSpPr>
                <a:spLocks noChangeArrowheads="1"/>
              </p:cNvSpPr>
              <p:nvPr/>
            </p:nvSpPr>
            <p:spPr bwMode="auto">
              <a:xfrm>
                <a:off x="3376" y="328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1" name="Oval 215"/>
              <p:cNvSpPr>
                <a:spLocks noChangeArrowheads="1"/>
              </p:cNvSpPr>
              <p:nvPr/>
            </p:nvSpPr>
            <p:spPr bwMode="auto">
              <a:xfrm>
                <a:off x="3463" y="3291"/>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2" name="Oval 216"/>
              <p:cNvSpPr>
                <a:spLocks noChangeArrowheads="1"/>
              </p:cNvSpPr>
              <p:nvPr/>
            </p:nvSpPr>
            <p:spPr bwMode="auto">
              <a:xfrm>
                <a:off x="3585" y="3171"/>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3" name="Oval 217"/>
              <p:cNvSpPr>
                <a:spLocks noChangeArrowheads="1"/>
              </p:cNvSpPr>
              <p:nvPr/>
            </p:nvSpPr>
            <p:spPr bwMode="auto">
              <a:xfrm>
                <a:off x="3707" y="3013"/>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4" name="Oval 218"/>
              <p:cNvSpPr>
                <a:spLocks noChangeArrowheads="1"/>
              </p:cNvSpPr>
              <p:nvPr/>
            </p:nvSpPr>
            <p:spPr bwMode="auto">
              <a:xfrm>
                <a:off x="3828" y="2897"/>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5" name="Oval 219"/>
              <p:cNvSpPr>
                <a:spLocks noChangeArrowheads="1"/>
              </p:cNvSpPr>
              <p:nvPr/>
            </p:nvSpPr>
            <p:spPr bwMode="auto">
              <a:xfrm>
                <a:off x="3949" y="2897"/>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6" name="Oval 220"/>
              <p:cNvSpPr>
                <a:spLocks noChangeArrowheads="1"/>
              </p:cNvSpPr>
              <p:nvPr/>
            </p:nvSpPr>
            <p:spPr bwMode="auto">
              <a:xfrm>
                <a:off x="4071" y="2875"/>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7" name="Oval 221"/>
              <p:cNvSpPr>
                <a:spLocks noChangeArrowheads="1"/>
              </p:cNvSpPr>
              <p:nvPr/>
            </p:nvSpPr>
            <p:spPr bwMode="auto">
              <a:xfrm>
                <a:off x="4189" y="288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8" name="Oval 222"/>
              <p:cNvSpPr>
                <a:spLocks noChangeArrowheads="1"/>
              </p:cNvSpPr>
              <p:nvPr/>
            </p:nvSpPr>
            <p:spPr bwMode="auto">
              <a:xfrm>
                <a:off x="4317" y="287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89" name="Oval 223"/>
              <p:cNvSpPr>
                <a:spLocks noChangeArrowheads="1"/>
              </p:cNvSpPr>
              <p:nvPr/>
            </p:nvSpPr>
            <p:spPr bwMode="auto">
              <a:xfrm>
                <a:off x="4437" y="2894"/>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0" name="Oval 224"/>
              <p:cNvSpPr>
                <a:spLocks noChangeArrowheads="1"/>
              </p:cNvSpPr>
              <p:nvPr/>
            </p:nvSpPr>
            <p:spPr bwMode="auto">
              <a:xfrm>
                <a:off x="4681" y="2954"/>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91" name="Oval 225"/>
              <p:cNvSpPr>
                <a:spLocks noChangeArrowheads="1"/>
              </p:cNvSpPr>
              <p:nvPr/>
            </p:nvSpPr>
            <p:spPr bwMode="auto">
              <a:xfrm>
                <a:off x="4931" y="301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nvGrpSpPr>
            <p:cNvPr id="465" name="Group 226"/>
            <p:cNvGrpSpPr>
              <a:grpSpLocks/>
            </p:cNvGrpSpPr>
            <p:nvPr/>
          </p:nvGrpSpPr>
          <p:grpSpPr bwMode="auto">
            <a:xfrm>
              <a:off x="857" y="2556"/>
              <a:ext cx="1592" cy="900"/>
              <a:chOff x="857" y="2556"/>
              <a:chExt cx="1592" cy="900"/>
            </a:xfrm>
          </p:grpSpPr>
          <p:sp>
            <p:nvSpPr>
              <p:cNvPr id="466" name="Freeform 227"/>
              <p:cNvSpPr>
                <a:spLocks/>
              </p:cNvSpPr>
              <p:nvPr/>
            </p:nvSpPr>
            <p:spPr bwMode="auto">
              <a:xfrm>
                <a:off x="879" y="2576"/>
                <a:ext cx="1547" cy="856"/>
              </a:xfrm>
              <a:custGeom>
                <a:avLst/>
                <a:gdLst>
                  <a:gd name="T0" fmla="*/ 0 w 1547"/>
                  <a:gd name="T1" fmla="*/ 856 h 856"/>
                  <a:gd name="T2" fmla="*/ 87 w 1547"/>
                  <a:gd name="T3" fmla="*/ 846 h 856"/>
                  <a:gd name="T4" fmla="*/ 195 w 1547"/>
                  <a:gd name="T5" fmla="*/ 568 h 856"/>
                  <a:gd name="T6" fmla="*/ 314 w 1547"/>
                  <a:gd name="T7" fmla="*/ 226 h 856"/>
                  <a:gd name="T8" fmla="*/ 438 w 1547"/>
                  <a:gd name="T9" fmla="*/ 91 h 856"/>
                  <a:gd name="T10" fmla="*/ 560 w 1547"/>
                  <a:gd name="T11" fmla="*/ 0 h 856"/>
                  <a:gd name="T12" fmla="*/ 680 w 1547"/>
                  <a:gd name="T13" fmla="*/ 204 h 856"/>
                  <a:gd name="T14" fmla="*/ 804 w 1547"/>
                  <a:gd name="T15" fmla="*/ 348 h 856"/>
                  <a:gd name="T16" fmla="*/ 926 w 1547"/>
                  <a:gd name="T17" fmla="*/ 480 h 856"/>
                  <a:gd name="T18" fmla="*/ 1047 w 1547"/>
                  <a:gd name="T19" fmla="*/ 615 h 856"/>
                  <a:gd name="T20" fmla="*/ 1304 w 1547"/>
                  <a:gd name="T21" fmla="*/ 756 h 856"/>
                  <a:gd name="T22" fmla="*/ 1547 w 1547"/>
                  <a:gd name="T23" fmla="*/ 819 h 8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47" h="856">
                    <a:moveTo>
                      <a:pt x="0" y="856"/>
                    </a:moveTo>
                    <a:lnTo>
                      <a:pt x="87" y="846"/>
                    </a:lnTo>
                    <a:lnTo>
                      <a:pt x="195" y="568"/>
                    </a:lnTo>
                    <a:lnTo>
                      <a:pt x="314" y="226"/>
                    </a:lnTo>
                    <a:lnTo>
                      <a:pt x="438" y="91"/>
                    </a:lnTo>
                    <a:lnTo>
                      <a:pt x="560" y="0"/>
                    </a:lnTo>
                    <a:lnTo>
                      <a:pt x="680" y="204"/>
                    </a:lnTo>
                    <a:lnTo>
                      <a:pt x="804" y="348"/>
                    </a:lnTo>
                    <a:lnTo>
                      <a:pt x="926" y="480"/>
                    </a:lnTo>
                    <a:lnTo>
                      <a:pt x="1047" y="615"/>
                    </a:lnTo>
                    <a:lnTo>
                      <a:pt x="1304" y="756"/>
                    </a:lnTo>
                    <a:lnTo>
                      <a:pt x="1547" y="819"/>
                    </a:lnTo>
                  </a:path>
                </a:pathLst>
              </a:custGeom>
              <a:noFill/>
              <a:ln w="28575">
                <a:solidFill>
                  <a:srgbClr val="6EBE1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a:lstStyle/>
              <a:p>
                <a:endParaRPr lang="sv-SE"/>
              </a:p>
            </p:txBody>
          </p:sp>
          <p:sp>
            <p:nvSpPr>
              <p:cNvPr id="467" name="Oval 228"/>
              <p:cNvSpPr>
                <a:spLocks noChangeArrowheads="1"/>
              </p:cNvSpPr>
              <p:nvPr/>
            </p:nvSpPr>
            <p:spPr bwMode="auto">
              <a:xfrm>
                <a:off x="857" y="341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68" name="Oval 229"/>
              <p:cNvSpPr>
                <a:spLocks noChangeArrowheads="1"/>
              </p:cNvSpPr>
              <p:nvPr/>
            </p:nvSpPr>
            <p:spPr bwMode="auto">
              <a:xfrm>
                <a:off x="940" y="339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69" name="Oval 230"/>
              <p:cNvSpPr>
                <a:spLocks noChangeArrowheads="1"/>
              </p:cNvSpPr>
              <p:nvPr/>
            </p:nvSpPr>
            <p:spPr bwMode="auto">
              <a:xfrm>
                <a:off x="1050" y="3123"/>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0" name="Oval 231"/>
              <p:cNvSpPr>
                <a:spLocks noChangeArrowheads="1"/>
              </p:cNvSpPr>
              <p:nvPr/>
            </p:nvSpPr>
            <p:spPr bwMode="auto">
              <a:xfrm>
                <a:off x="1170" y="2783"/>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1" name="Oval 232"/>
              <p:cNvSpPr>
                <a:spLocks noChangeArrowheads="1"/>
              </p:cNvSpPr>
              <p:nvPr/>
            </p:nvSpPr>
            <p:spPr bwMode="auto">
              <a:xfrm>
                <a:off x="1293" y="264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2" name="Oval 233"/>
              <p:cNvSpPr>
                <a:spLocks noChangeArrowheads="1"/>
              </p:cNvSpPr>
              <p:nvPr/>
            </p:nvSpPr>
            <p:spPr bwMode="auto">
              <a:xfrm>
                <a:off x="1415" y="2556"/>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3" name="Oval 234"/>
              <p:cNvSpPr>
                <a:spLocks noChangeArrowheads="1"/>
              </p:cNvSpPr>
              <p:nvPr/>
            </p:nvSpPr>
            <p:spPr bwMode="auto">
              <a:xfrm>
                <a:off x="1536" y="2754"/>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4" name="Oval 235"/>
              <p:cNvSpPr>
                <a:spLocks noChangeArrowheads="1"/>
              </p:cNvSpPr>
              <p:nvPr/>
            </p:nvSpPr>
            <p:spPr bwMode="auto">
              <a:xfrm>
                <a:off x="1658" y="2901"/>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5" name="Oval 236"/>
              <p:cNvSpPr>
                <a:spLocks noChangeArrowheads="1"/>
              </p:cNvSpPr>
              <p:nvPr/>
            </p:nvSpPr>
            <p:spPr bwMode="auto">
              <a:xfrm>
                <a:off x="1780" y="3030"/>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6" name="Oval 237"/>
              <p:cNvSpPr>
                <a:spLocks noChangeArrowheads="1"/>
              </p:cNvSpPr>
              <p:nvPr/>
            </p:nvSpPr>
            <p:spPr bwMode="auto">
              <a:xfrm>
                <a:off x="1902" y="3164"/>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7" name="Oval 238"/>
              <p:cNvSpPr>
                <a:spLocks noChangeArrowheads="1"/>
              </p:cNvSpPr>
              <p:nvPr/>
            </p:nvSpPr>
            <p:spPr bwMode="auto">
              <a:xfrm>
                <a:off x="2158" y="3308"/>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sp>
            <p:nvSpPr>
              <p:cNvPr id="478" name="Oval 239"/>
              <p:cNvSpPr>
                <a:spLocks noChangeArrowheads="1"/>
              </p:cNvSpPr>
              <p:nvPr/>
            </p:nvSpPr>
            <p:spPr bwMode="auto">
              <a:xfrm>
                <a:off x="2403" y="3373"/>
                <a:ext cx="46" cy="46"/>
              </a:xfrm>
              <a:prstGeom prst="ellipse">
                <a:avLst/>
              </a:prstGeom>
              <a:solidFill>
                <a:srgbClr val="6EBE1E"/>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17961" dir="2700000" algn="ctr" rotWithShape="0">
                        <a:schemeClr val="bg2">
                          <a:alpha val="50000"/>
                        </a:schemeClr>
                      </a:outerShdw>
                    </a:effectLst>
                  </a14:hiddenEffects>
                </a:ext>
              </a:extLst>
            </p:spPr>
            <p:txBody>
              <a:bodyPr wrap="none" anchor="ct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eaLnBrk="1" hangingPunct="1"/>
                <a:endParaRPr lang="en-US" altLang="sv-SE"/>
              </a:p>
            </p:txBody>
          </p:sp>
        </p:grpSp>
      </p:grpSp>
      <p:sp>
        <p:nvSpPr>
          <p:cNvPr id="518" name="Rectangle 240"/>
          <p:cNvSpPr>
            <a:spLocks noChangeArrowheads="1"/>
          </p:cNvSpPr>
          <p:nvPr/>
        </p:nvSpPr>
        <p:spPr bwMode="ltGray">
          <a:xfrm rot="-5400000">
            <a:off x="5296654" y="2671161"/>
            <a:ext cx="2454275" cy="452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200" b="1">
                <a:solidFill>
                  <a:schemeClr val="tx1"/>
                </a:solidFill>
                <a:latin typeface="Verdana" pitchFamily="34" charset="0"/>
                <a:cs typeface="Arial" pitchFamily="34" charset="0"/>
              </a:defRPr>
            </a:lvl1pPr>
            <a:lvl2pPr marL="742950" indent="-285750" eaLnBrk="0" hangingPunct="0">
              <a:defRPr sz="1200" b="1">
                <a:solidFill>
                  <a:schemeClr val="tx1"/>
                </a:solidFill>
                <a:latin typeface="Verdana" pitchFamily="34" charset="0"/>
                <a:cs typeface="Arial" pitchFamily="34" charset="0"/>
              </a:defRPr>
            </a:lvl2pPr>
            <a:lvl3pPr marL="1143000" indent="-228600" eaLnBrk="0" hangingPunct="0">
              <a:defRPr sz="1200" b="1">
                <a:solidFill>
                  <a:schemeClr val="tx1"/>
                </a:solidFill>
                <a:latin typeface="Verdana" pitchFamily="34" charset="0"/>
                <a:cs typeface="Arial" pitchFamily="34" charset="0"/>
              </a:defRPr>
            </a:lvl3pPr>
            <a:lvl4pPr marL="1600200" indent="-228600" eaLnBrk="0" hangingPunct="0">
              <a:defRPr sz="1200" b="1">
                <a:solidFill>
                  <a:schemeClr val="tx1"/>
                </a:solidFill>
                <a:latin typeface="Verdana" pitchFamily="34" charset="0"/>
                <a:cs typeface="Arial" pitchFamily="34" charset="0"/>
              </a:defRPr>
            </a:lvl4pPr>
            <a:lvl5pPr marL="2057400" indent="-228600" eaLnBrk="0" hangingPunct="0">
              <a:defRPr sz="1200" b="1">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sz="1200" b="1">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sz="1200" b="1">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sz="1200" b="1">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sz="1200" b="1">
                <a:solidFill>
                  <a:schemeClr val="tx1"/>
                </a:solidFill>
                <a:latin typeface="Verdana" pitchFamily="34" charset="0"/>
                <a:cs typeface="Arial" pitchFamily="34" charset="0"/>
              </a:defRPr>
            </a:lvl9pPr>
          </a:lstStyle>
          <a:p>
            <a:pPr algn="ctr">
              <a:lnSpc>
                <a:spcPts val="1400"/>
              </a:lnSpc>
            </a:pPr>
            <a:r>
              <a:rPr lang="en-GB" altLang="sv-SE" sz="1300">
                <a:latin typeface="Avant Garde"/>
                <a:ea typeface="MS PGothic" pitchFamily="34" charset="-128"/>
              </a:rPr>
              <a:t>Venous plasma glucose  (mmol/L)</a:t>
            </a:r>
          </a:p>
        </p:txBody>
      </p:sp>
    </p:spTree>
    <p:extLst>
      <p:ext uri="{BB962C8B-B14F-4D97-AF65-F5344CB8AC3E}">
        <p14:creationId xmlns:p14="http://schemas.microsoft.com/office/powerpoint/2010/main" val="3287350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1000"/>
                                        <p:tgtEl>
                                          <p:spTgt spid="46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92"/>
                                        </p:tgtEl>
                                        <p:attrNameLst>
                                          <p:attrName>style.visibility</p:attrName>
                                        </p:attrNameLst>
                                      </p:cBhvr>
                                      <p:to>
                                        <p:strVal val="visible"/>
                                      </p:to>
                                    </p:set>
                                    <p:animEffect transition="in" filter="wipe(left)">
                                      <p:cBhvr>
                                        <p:cTn id="12" dur="1000"/>
                                        <p:tgtEl>
                                          <p:spTgt spid="3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87"/>
                                        </p:tgtEl>
                                        <p:attrNameLst>
                                          <p:attrName>style.visibility</p:attrName>
                                        </p:attrNameLst>
                                      </p:cBhvr>
                                      <p:to>
                                        <p:strVal val="visible"/>
                                      </p:to>
                                    </p:set>
                                    <p:animEffect transition="in" filter="wipe(up)">
                                      <p:cBhvr>
                                        <p:cTn id="17" dur="500"/>
                                        <p:tgtEl>
                                          <p:spTgt spid="28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282"/>
                                        </p:tgtEl>
                                        <p:attrNameLst>
                                          <p:attrName>style.visibility</p:attrName>
                                        </p:attrNameLst>
                                      </p:cBhvr>
                                      <p:to>
                                        <p:strVal val="visible"/>
                                      </p:to>
                                    </p:set>
                                    <p:animEffect transition="in" filter="wipe(up)">
                                      <p:cBhvr>
                                        <p:cTn id="22" dur="500"/>
                                        <p:tgtEl>
                                          <p:spTgt spid="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
          </p:nvPr>
        </p:nvSpPr>
        <p:spPr/>
        <p:txBody>
          <a:bodyPr/>
          <a:lstStyle/>
          <a:p>
            <a:pPr>
              <a:defRPr/>
            </a:pPr>
            <a:fld id="{30FEBC53-192B-8940-8EFA-F38DCA979304}" type="slidenum">
              <a:rPr lang="en-GB" smtClean="0"/>
              <a:pPr>
                <a:defRPr/>
              </a:pPr>
              <a:t>9</a:t>
            </a:fld>
            <a:endParaRPr lang="en-GB" dirty="0"/>
          </a:p>
        </p:txBody>
      </p:sp>
      <p:sp>
        <p:nvSpPr>
          <p:cNvPr id="6" name="Rectangle 4"/>
          <p:cNvSpPr>
            <a:spLocks noGrp="1" noChangeArrowheads="1"/>
          </p:cNvSpPr>
          <p:nvPr>
            <p:ph type="title"/>
          </p:nvPr>
        </p:nvSpPr>
        <p:spPr>
          <a:xfrm>
            <a:off x="239061" y="121677"/>
            <a:ext cx="10363200" cy="1143000"/>
          </a:xfrm>
        </p:spPr>
        <p:txBody>
          <a:bodyPr/>
          <a:lstStyle/>
          <a:p>
            <a:r>
              <a:rPr lang="en-US" altLang="sv-SE" sz="3600" dirty="0">
                <a:latin typeface="Arial" panose="020B0604020202020204" pitchFamily="34" charset="0"/>
                <a:cs typeface="Arial" panose="020B0604020202020204" pitchFamily="34" charset="0"/>
              </a:rPr>
              <a:t>MAGIC meta-analyses for 120 min glucose and insulin during OGTT</a:t>
            </a:r>
          </a:p>
        </p:txBody>
      </p:sp>
      <p:pic>
        <p:nvPicPr>
          <p:cNvPr id="7" name="Picture 1272" descr="MAGIC_logo_for_printi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62516" y="147917"/>
            <a:ext cx="178230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 529"/>
          <p:cNvPicPr>
            <a:picLocks noChangeAspect="1"/>
          </p:cNvPicPr>
          <p:nvPr/>
        </p:nvPicPr>
        <p:blipFill rotWithShape="1">
          <a:blip r:embed="rId4">
            <a:extLst>
              <a:ext uri="{28A0092B-C50C-407E-A947-70E740481C1C}">
                <a14:useLocalDpi xmlns:a14="http://schemas.microsoft.com/office/drawing/2010/main" val="0"/>
              </a:ext>
            </a:extLst>
          </a:blip>
          <a:srcRect l="1367" t="5310"/>
          <a:stretch/>
        </p:blipFill>
        <p:spPr>
          <a:xfrm>
            <a:off x="0" y="1358695"/>
            <a:ext cx="10173252" cy="3176323"/>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p:cNvSpPr txBox="1">
            <a:spLocks noChangeArrowheads="1"/>
          </p:cNvSpPr>
          <p:nvPr/>
        </p:nvSpPr>
        <p:spPr bwMode="auto">
          <a:xfrm>
            <a:off x="531482" y="4234399"/>
            <a:ext cx="8810425"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sv-SE" sz="2000" b="0" dirty="0">
                <a:latin typeface="Trebuchet MS" panose="020B0603020202020204" pitchFamily="34" charset="0"/>
              </a:rPr>
              <a:t>is associated with elevated 120 glucose (0.09</a:t>
            </a:r>
            <a:r>
              <a:rPr lang="en-US" altLang="sv-SE" sz="1400" b="0" dirty="0">
                <a:latin typeface="Trebuchet MS" panose="020B0603020202020204" pitchFamily="34" charset="0"/>
              </a:rPr>
              <a:t>mmol/l </a:t>
            </a:r>
            <a:r>
              <a:rPr lang="en-US" altLang="sv-SE" sz="2000" b="0" dirty="0">
                <a:latin typeface="Trebuchet MS" panose="020B0603020202020204" pitchFamily="34" charset="0"/>
              </a:rPr>
              <a:t>per risk allele, </a:t>
            </a:r>
            <a:r>
              <a:rPr lang="en-US" altLang="sv-SE" sz="2000" b="0" i="1" dirty="0">
                <a:latin typeface="Trebuchet MS" panose="020B0603020202020204" pitchFamily="34" charset="0"/>
              </a:rPr>
              <a:t>P</a:t>
            </a:r>
            <a:r>
              <a:rPr lang="en-US" altLang="sv-SE" sz="2000" b="0" dirty="0">
                <a:latin typeface="Trebuchet MS" panose="020B0603020202020204" pitchFamily="34" charset="0"/>
              </a:rPr>
              <a:t>=10</a:t>
            </a:r>
            <a:r>
              <a:rPr lang="en-US" altLang="sv-SE" sz="2000" b="0" baseline="30000" dirty="0">
                <a:latin typeface="Trebuchet MS" panose="020B0603020202020204" pitchFamily="34" charset="0"/>
              </a:rPr>
              <a:t>-15</a:t>
            </a:r>
            <a:r>
              <a:rPr lang="en-US" altLang="sv-SE" sz="2000" b="0" dirty="0">
                <a:latin typeface="Trebuchet MS" panose="020B0603020202020204" pitchFamily="34" charset="0"/>
              </a:rPr>
              <a:t>)  </a:t>
            </a:r>
          </a:p>
          <a:p>
            <a:endParaRPr lang="en-US" altLang="sv-SE" sz="2000" b="0" dirty="0">
              <a:latin typeface="Trebuchet MS" panose="020B0603020202020204" pitchFamily="34" charset="0"/>
            </a:endParaRPr>
          </a:p>
          <a:p>
            <a:r>
              <a:rPr lang="en-US" altLang="sv-SE" sz="2000" b="0" dirty="0">
                <a:latin typeface="Trebuchet MS" panose="020B0603020202020204" pitchFamily="34" charset="0"/>
              </a:rPr>
              <a:t>decreased insulin secretion (N=22,510, </a:t>
            </a:r>
            <a:r>
              <a:rPr lang="en-US" altLang="sv-SE" sz="2000" b="0" i="1" dirty="0">
                <a:latin typeface="Trebuchet MS" panose="020B0603020202020204" pitchFamily="34" charset="0"/>
              </a:rPr>
              <a:t>P</a:t>
            </a:r>
            <a:r>
              <a:rPr lang="en-US" altLang="sv-SE" sz="2000" b="0" dirty="0">
                <a:latin typeface="Trebuchet MS" panose="020B0603020202020204" pitchFamily="34" charset="0"/>
              </a:rPr>
              <a:t>=1.1</a:t>
            </a:r>
            <a:r>
              <a:rPr lang="en-US" altLang="sv-SE" sz="2000" b="0" dirty="0">
                <a:latin typeface="Trebuchet MS" panose="020B0603020202020204" pitchFamily="34" charset="0"/>
                <a:cs typeface="Arial" charset="0"/>
              </a:rPr>
              <a:t>×10</a:t>
            </a:r>
            <a:r>
              <a:rPr lang="en-US" altLang="sv-SE" sz="2000" b="0" baseline="30000" dirty="0">
                <a:latin typeface="Trebuchet MS" panose="020B0603020202020204" pitchFamily="34" charset="0"/>
                <a:cs typeface="Arial" charset="0"/>
              </a:rPr>
              <a:t>-17</a:t>
            </a:r>
            <a:r>
              <a:rPr lang="en-US" altLang="sv-SE" sz="2000" b="0" dirty="0">
                <a:latin typeface="Trebuchet MS" panose="020B0603020202020204" pitchFamily="34" charset="0"/>
              </a:rPr>
              <a:t>)</a:t>
            </a:r>
          </a:p>
          <a:p>
            <a:endParaRPr lang="en-US" altLang="sv-SE" sz="2000" b="0" dirty="0">
              <a:latin typeface="Trebuchet MS" panose="020B0603020202020204" pitchFamily="34" charset="0"/>
            </a:endParaRPr>
          </a:p>
          <a:p>
            <a:r>
              <a:rPr lang="en-US" altLang="sv-SE" sz="2000" b="0" dirty="0">
                <a:latin typeface="Trebuchet MS" panose="020B0603020202020204" pitchFamily="34" charset="0"/>
              </a:rPr>
              <a:t>decreased incretin effect (N=351, </a:t>
            </a:r>
            <a:r>
              <a:rPr lang="en-US" altLang="sv-SE" sz="2000" b="0" i="1" dirty="0">
                <a:latin typeface="Trebuchet MS" panose="020B0603020202020204" pitchFamily="34" charset="0"/>
              </a:rPr>
              <a:t>P</a:t>
            </a:r>
            <a:r>
              <a:rPr lang="en-US" altLang="sv-SE" sz="2000" b="0" dirty="0">
                <a:latin typeface="Trebuchet MS" panose="020B0603020202020204" pitchFamily="34" charset="0"/>
              </a:rPr>
              <a:t>=0.007)</a:t>
            </a:r>
          </a:p>
          <a:p>
            <a:endParaRPr lang="en-US" altLang="sv-SE" sz="2000" b="0" dirty="0">
              <a:latin typeface="Trebuchet MS" panose="020B0603020202020204" pitchFamily="34" charset="0"/>
            </a:endParaRPr>
          </a:p>
          <a:p>
            <a:r>
              <a:rPr lang="en-US" altLang="sv-SE" sz="2000" b="0" dirty="0">
                <a:latin typeface="Trebuchet MS" panose="020B0603020202020204" pitchFamily="34" charset="0"/>
              </a:rPr>
              <a:t>and no apparent risk for T2D </a:t>
            </a:r>
            <a:r>
              <a:rPr lang="en-US" altLang="sv-SE" b="0" dirty="0">
                <a:latin typeface="Trebuchet MS" panose="020B0603020202020204" pitchFamily="34" charset="0"/>
              </a:rPr>
              <a:t>(N=14,849</a:t>
            </a:r>
            <a:r>
              <a:rPr lang="en-US" altLang="sv-SE" b="0" baseline="-25000" dirty="0">
                <a:latin typeface="Trebuchet MS" panose="020B0603020202020204" pitchFamily="34" charset="0"/>
              </a:rPr>
              <a:t>cases</a:t>
            </a:r>
            <a:r>
              <a:rPr lang="en-US" altLang="sv-SE" b="0" dirty="0">
                <a:latin typeface="Trebuchet MS" panose="020B0603020202020204" pitchFamily="34" charset="0"/>
              </a:rPr>
              <a:t>,31,842</a:t>
            </a:r>
            <a:r>
              <a:rPr lang="en-US" altLang="sv-SE" b="0" baseline="-25000" dirty="0">
                <a:latin typeface="Trebuchet MS" panose="020B0603020202020204" pitchFamily="34" charset="0"/>
              </a:rPr>
              <a:t>controls</a:t>
            </a:r>
            <a:r>
              <a:rPr lang="en-US" altLang="sv-SE" b="0" dirty="0">
                <a:latin typeface="Trebuchet MS" panose="020B0603020202020204" pitchFamily="34" charset="0"/>
              </a:rPr>
              <a:t>, OR 1.05, P=0.02)</a:t>
            </a:r>
          </a:p>
          <a:p>
            <a:endParaRPr lang="en-US" altLang="sv-SE" sz="2000" b="0" dirty="0">
              <a:latin typeface="Trebuchet MS" panose="020B0603020202020204" pitchFamily="34" charset="0"/>
            </a:endParaRPr>
          </a:p>
        </p:txBody>
      </p:sp>
      <p:sp>
        <p:nvSpPr>
          <p:cNvPr id="10" name="Text Box 6"/>
          <p:cNvSpPr txBox="1">
            <a:spLocks noChangeArrowheads="1"/>
          </p:cNvSpPr>
          <p:nvPr/>
        </p:nvSpPr>
        <p:spPr bwMode="auto">
          <a:xfrm>
            <a:off x="8609669" y="1841094"/>
            <a:ext cx="1037463" cy="584775"/>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3200" i="1" dirty="0">
                <a:solidFill>
                  <a:srgbClr val="FF0000"/>
                </a:solidFill>
                <a:latin typeface="Trebuchet MS" panose="020B0603020202020204" pitchFamily="34" charset="0"/>
              </a:rPr>
              <a:t>GIPR</a:t>
            </a:r>
            <a:endParaRPr lang="en-US" altLang="sv-SE" sz="3200" i="1" dirty="0">
              <a:solidFill>
                <a:srgbClr val="FF0000"/>
              </a:solidFill>
              <a:latin typeface="Trebuchet MS" panose="020B0603020202020204" pitchFamily="34" charset="0"/>
            </a:endParaRPr>
          </a:p>
        </p:txBody>
      </p:sp>
      <p:sp>
        <p:nvSpPr>
          <p:cNvPr id="11" name="Text Box 7"/>
          <p:cNvSpPr txBox="1">
            <a:spLocks noChangeArrowheads="1"/>
          </p:cNvSpPr>
          <p:nvPr/>
        </p:nvSpPr>
        <p:spPr bwMode="auto">
          <a:xfrm>
            <a:off x="83805" y="4191000"/>
            <a:ext cx="461986" cy="58477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3200" i="1">
                <a:solidFill>
                  <a:srgbClr val="FF0000"/>
                </a:solidFill>
                <a:latin typeface="Trebuchet MS" panose="020B0603020202020204" pitchFamily="34" charset="0"/>
              </a:rPr>
              <a:t>G</a:t>
            </a:r>
          </a:p>
        </p:txBody>
      </p:sp>
      <p:sp>
        <p:nvSpPr>
          <p:cNvPr id="12" name="Text Box 8"/>
          <p:cNvSpPr txBox="1">
            <a:spLocks noChangeArrowheads="1"/>
          </p:cNvSpPr>
          <p:nvPr/>
        </p:nvSpPr>
        <p:spPr bwMode="auto">
          <a:xfrm>
            <a:off x="131692" y="4787901"/>
            <a:ext cx="298480" cy="58477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3200" i="1">
                <a:solidFill>
                  <a:srgbClr val="FF0000"/>
                </a:solidFill>
                <a:latin typeface="Trebuchet MS" panose="020B0603020202020204" pitchFamily="34" charset="0"/>
              </a:rPr>
              <a:t>I</a:t>
            </a:r>
            <a:endParaRPr lang="en-US" altLang="sv-SE" sz="3200" i="1">
              <a:solidFill>
                <a:srgbClr val="FF0000"/>
              </a:solidFill>
              <a:latin typeface="Trebuchet MS" panose="020B0603020202020204" pitchFamily="34" charset="0"/>
            </a:endParaRPr>
          </a:p>
        </p:txBody>
      </p:sp>
      <p:sp>
        <p:nvSpPr>
          <p:cNvPr id="13" name="Text Box 9"/>
          <p:cNvSpPr txBox="1">
            <a:spLocks noChangeArrowheads="1"/>
          </p:cNvSpPr>
          <p:nvPr/>
        </p:nvSpPr>
        <p:spPr bwMode="auto">
          <a:xfrm>
            <a:off x="81423" y="5384801"/>
            <a:ext cx="407484" cy="58477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3200" i="1">
                <a:solidFill>
                  <a:srgbClr val="FF0000"/>
                </a:solidFill>
                <a:latin typeface="Trebuchet MS" panose="020B0603020202020204" pitchFamily="34" charset="0"/>
              </a:rPr>
              <a:t>P</a:t>
            </a:r>
          </a:p>
        </p:txBody>
      </p:sp>
      <p:sp>
        <p:nvSpPr>
          <p:cNvPr id="14" name="Text Box 10"/>
          <p:cNvSpPr txBox="1">
            <a:spLocks noChangeArrowheads="1"/>
          </p:cNvSpPr>
          <p:nvPr/>
        </p:nvSpPr>
        <p:spPr bwMode="auto">
          <a:xfrm>
            <a:off x="48009" y="6019801"/>
            <a:ext cx="423514" cy="58477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sv-SE" altLang="sv-SE" sz="3200" i="1">
                <a:solidFill>
                  <a:srgbClr val="FF0000"/>
                </a:solidFill>
                <a:latin typeface="Trebuchet MS" panose="020B0603020202020204" pitchFamily="34" charset="0"/>
              </a:rPr>
              <a:t>R</a:t>
            </a:r>
            <a:endParaRPr lang="en-US" altLang="sv-SE" sz="3200" i="1">
              <a:solidFill>
                <a:srgbClr val="FF0000"/>
              </a:solidFill>
              <a:latin typeface="Trebuchet MS" panose="020B0603020202020204" pitchFamily="34" charset="0"/>
            </a:endParaRPr>
          </a:p>
        </p:txBody>
      </p:sp>
      <p:sp>
        <p:nvSpPr>
          <p:cNvPr id="15" name="Rectangle 11"/>
          <p:cNvSpPr>
            <a:spLocks noChangeArrowheads="1"/>
          </p:cNvSpPr>
          <p:nvPr/>
        </p:nvSpPr>
        <p:spPr bwMode="auto">
          <a:xfrm>
            <a:off x="-203200" y="3962400"/>
            <a:ext cx="12598400" cy="2895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sv-SE">
              <a:latin typeface="Trebuchet MS" panose="020B0603020202020204" pitchFamily="34" charset="0"/>
            </a:endParaRPr>
          </a:p>
        </p:txBody>
      </p:sp>
      <p:sp>
        <p:nvSpPr>
          <p:cNvPr id="16" name="Text Box 13"/>
          <p:cNvSpPr txBox="1">
            <a:spLocks noChangeArrowheads="1"/>
          </p:cNvSpPr>
          <p:nvPr/>
        </p:nvSpPr>
        <p:spPr bwMode="auto">
          <a:xfrm>
            <a:off x="9409240" y="6550223"/>
            <a:ext cx="266849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sv-SE" altLang="sv-SE" sz="1400" b="0" dirty="0">
                <a:latin typeface="Trebuchet MS" panose="020B0603020202020204" pitchFamily="34" charset="0"/>
              </a:rPr>
              <a:t>Saxena </a:t>
            </a:r>
            <a:r>
              <a:rPr lang="sv-SE" altLang="sv-SE" sz="1400" b="0" i="1" dirty="0">
                <a:latin typeface="Trebuchet MS" panose="020B0603020202020204" pitchFamily="34" charset="0"/>
              </a:rPr>
              <a:t>et al</a:t>
            </a:r>
            <a:r>
              <a:rPr lang="sv-SE" altLang="sv-SE" sz="1400" b="0" dirty="0">
                <a:latin typeface="Trebuchet MS" panose="020B0603020202020204" pitchFamily="34" charset="0"/>
              </a:rPr>
              <a:t>. </a:t>
            </a:r>
            <a:r>
              <a:rPr lang="sv-SE" altLang="sv-SE" sz="1400" b="0" i="1" dirty="0">
                <a:latin typeface="Trebuchet MS" panose="020B0603020202020204" pitchFamily="34" charset="0"/>
              </a:rPr>
              <a:t>Nat Genet 2010</a:t>
            </a:r>
            <a:endParaRPr lang="en-US" altLang="sv-SE" sz="1400" b="0" dirty="0">
              <a:latin typeface="Trebuchet MS" panose="020B0603020202020204" pitchFamily="34" charset="0"/>
            </a:endParaRPr>
          </a:p>
        </p:txBody>
      </p:sp>
      <p:pic>
        <p:nvPicPr>
          <p:cNvPr id="2" name="Picture 1" descr="F1">
            <a:extLst>
              <a:ext uri="{FF2B5EF4-FFF2-40B4-BE49-F238E27FC236}">
                <a16:creationId xmlns:a16="http://schemas.microsoft.com/office/drawing/2014/main" id="{C85EDED1-6B41-5C15-020E-17040D5727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52383"/>
          <a:stretch>
            <a:fillRect/>
          </a:stretch>
        </p:blipFill>
        <p:spPr bwMode="auto">
          <a:xfrm>
            <a:off x="8725076" y="3531237"/>
            <a:ext cx="3335232" cy="2949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Line 12">
            <a:extLst>
              <a:ext uri="{FF2B5EF4-FFF2-40B4-BE49-F238E27FC236}">
                <a16:creationId xmlns:a16="http://schemas.microsoft.com/office/drawing/2014/main" id="{38F09DC6-F766-EAC9-8488-561A49DC2408}"/>
              </a:ext>
            </a:extLst>
          </p:cNvPr>
          <p:cNvSpPr>
            <a:spLocks noChangeShapeType="1"/>
          </p:cNvSpPr>
          <p:nvPr/>
        </p:nvSpPr>
        <p:spPr bwMode="auto">
          <a:xfrm flipH="1">
            <a:off x="11068630" y="3791773"/>
            <a:ext cx="309215" cy="1278355"/>
          </a:xfrm>
          <a:prstGeom prst="line">
            <a:avLst/>
          </a:prstGeom>
          <a:noFill/>
          <a:ln w="635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SE"/>
          </a:p>
        </p:txBody>
      </p:sp>
      <p:sp>
        <p:nvSpPr>
          <p:cNvPr id="5" name="Text Box 13">
            <a:extLst>
              <a:ext uri="{FF2B5EF4-FFF2-40B4-BE49-F238E27FC236}">
                <a16:creationId xmlns:a16="http://schemas.microsoft.com/office/drawing/2014/main" id="{1F121532-18AC-9EB3-2D78-6FC5845112C5}"/>
              </a:ext>
            </a:extLst>
          </p:cNvPr>
          <p:cNvSpPr txBox="1">
            <a:spLocks noChangeArrowheads="1"/>
          </p:cNvSpPr>
          <p:nvPr/>
        </p:nvSpPr>
        <p:spPr bwMode="auto">
          <a:xfrm>
            <a:off x="10849421" y="3391248"/>
            <a:ext cx="12954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r>
              <a:rPr lang="en-US" altLang="en-SE" b="1" i="1" dirty="0">
                <a:solidFill>
                  <a:srgbClr val="FF0000"/>
                </a:solidFill>
                <a:latin typeface="Arial" panose="020B0604020202020204" pitchFamily="34" charset="0"/>
              </a:rPr>
              <a:t>r</a:t>
            </a:r>
            <a:r>
              <a:rPr lang="en-US" altLang="en-SE" b="1" dirty="0">
                <a:solidFill>
                  <a:srgbClr val="FF0000"/>
                </a:solidFill>
                <a:latin typeface="Arial" panose="020B0604020202020204" pitchFamily="34" charset="0"/>
              </a:rPr>
              <a:t>2 = 0.83</a:t>
            </a:r>
          </a:p>
        </p:txBody>
      </p:sp>
    </p:spTree>
    <p:extLst>
      <p:ext uri="{BB962C8B-B14F-4D97-AF65-F5344CB8AC3E}">
        <p14:creationId xmlns:p14="http://schemas.microsoft.com/office/powerpoint/2010/main" val="338079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2.9767E-6 -4.44444E-6 C -0.00039 0.04584 0.00417 0.09283 -0.00234 0.1382 C -0.00611 0.16459 -0.03618 0.1713 -0.05037 0.1801 C -0.05636 0.18334 -0.06221 0.1882 -0.06872 0.1882 C -0.28869 0.18889 -0.50852 0.18889 -0.72823 0.18959 C -0.75022 0.21019 -0.74189 0.17709 -0.74189 0.25093 " pathEditMode="relative" rAng="0" ptsTypes="fffffA">
                                      <p:cBhvr>
                                        <p:cTn id="6" dur="2000" fill="hold"/>
                                        <p:tgtEl>
                                          <p:spTgt spid="10"/>
                                        </p:tgtEl>
                                        <p:attrNameLst>
                                          <p:attrName>ppt_x</p:attrName>
                                          <p:attrName>ppt_y</p:attrName>
                                        </p:attrNameLst>
                                      </p:cBhvr>
                                      <p:rCtr x="-37303" y="12546"/>
                                    </p:animMotion>
                                  </p:childTnLst>
                                </p:cTn>
                              </p:par>
                            </p:childTnLst>
                          </p:cTn>
                        </p:par>
                        <p:par>
                          <p:cTn id="7" fill="hold">
                            <p:stCondLst>
                              <p:cond delay="2000"/>
                            </p:stCondLst>
                            <p:childTnLst>
                              <p:par>
                                <p:cTn id="8" presetID="10" presetClass="exit" presetSubtype="0" fill="hold" grpId="1" nodeType="afterEffect">
                                  <p:stCondLst>
                                    <p:cond delay="0"/>
                                  </p:stCondLst>
                                  <p:childTnLst>
                                    <p:animEffect transition="out" filter="fade">
                                      <p:cBhvr>
                                        <p:cTn id="9" dur="500"/>
                                        <p:tgtEl>
                                          <p:spTgt spid="10"/>
                                        </p:tgtEl>
                                      </p:cBhvr>
                                    </p:animEffect>
                                    <p:set>
                                      <p:cBhvr>
                                        <p:cTn id="10" dur="1" fill="hold">
                                          <p:stCondLst>
                                            <p:cond delay="499"/>
                                          </p:stCondLst>
                                        </p:cTn>
                                        <p:tgtEl>
                                          <p:spTgt spid="10"/>
                                        </p:tgtEl>
                                        <p:attrNameLst>
                                          <p:attrName>style.visibility</p:attrName>
                                        </p:attrNameLst>
                                      </p:cBhvr>
                                      <p:to>
                                        <p:strVal val="hidden"/>
                                      </p:to>
                                    </p:set>
                                  </p:childTnLst>
                                </p:cTn>
                              </p:par>
                            </p:childTnLst>
                          </p:cTn>
                        </p:par>
                        <p:par>
                          <p:cTn id="11" fill="hold">
                            <p:stCondLst>
                              <p:cond delay="2500"/>
                            </p:stCondLst>
                            <p:childTnLst>
                              <p:par>
                                <p:cTn id="12" presetID="10" presetClass="exit" presetSubtype="0" fill="hold" grpId="0" nodeType="afterEffect" nodePh="1">
                                  <p:stCondLst>
                                    <p:cond delay="0"/>
                                  </p:stCondLst>
                                  <p:endCondLst>
                                    <p:cond evt="begin" delay="0">
                                      <p:tn val="12"/>
                                    </p:cond>
                                  </p:endCondLst>
                                  <p:childTnLst>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par>
                                <p:cTn id="15" presetID="12" presetClass="entr" presetSubtype="1"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slide(fromTop)">
                                      <p:cBhvr>
                                        <p:cTn id="17" dur="500"/>
                                        <p:tgtEl>
                                          <p:spTgt spid="11"/>
                                        </p:tgtEl>
                                      </p:cBhvr>
                                    </p:animEffect>
                                  </p:childTnLst>
                                </p:cTn>
                              </p:par>
                            </p:childTnLst>
                          </p:cTn>
                        </p:par>
                        <p:par>
                          <p:cTn id="18" fill="hold">
                            <p:stCondLst>
                              <p:cond delay="3000"/>
                            </p:stCondLst>
                            <p:childTnLst>
                              <p:par>
                                <p:cTn id="19" presetID="12" presetClass="entr" presetSubtype="1"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slide(fromTop)">
                                      <p:cBhvr>
                                        <p:cTn id="21" dur="500"/>
                                        <p:tgtEl>
                                          <p:spTgt spid="12"/>
                                        </p:tgtEl>
                                      </p:cBhvr>
                                    </p:animEffect>
                                  </p:childTnLst>
                                </p:cTn>
                              </p:par>
                            </p:childTnLst>
                          </p:cTn>
                        </p:par>
                        <p:par>
                          <p:cTn id="22" fill="hold">
                            <p:stCondLst>
                              <p:cond delay="3500"/>
                            </p:stCondLst>
                            <p:childTnLst>
                              <p:par>
                                <p:cTn id="23" presetID="12" presetClass="entr" presetSubtype="1"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slide(fromTop)">
                                      <p:cBhvr>
                                        <p:cTn id="25" dur="500"/>
                                        <p:tgtEl>
                                          <p:spTgt spid="13"/>
                                        </p:tgtEl>
                                      </p:cBhvr>
                                    </p:animEffect>
                                  </p:childTnLst>
                                </p:cTn>
                              </p:par>
                            </p:childTnLst>
                          </p:cTn>
                        </p:par>
                        <p:par>
                          <p:cTn id="26" fill="hold">
                            <p:stCondLst>
                              <p:cond delay="4000"/>
                            </p:stCondLst>
                            <p:childTnLst>
                              <p:par>
                                <p:cTn id="27" presetID="12" presetClass="entr" presetSubtype="1"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slide(fromTop)">
                                      <p:cBhvr>
                                        <p:cTn id="29" dur="500"/>
                                        <p:tgtEl>
                                          <p:spTgt spid="14"/>
                                        </p:tgtEl>
                                      </p:cBhvr>
                                    </p:animEffect>
                                  </p:childTnLst>
                                </p:cTn>
                              </p:par>
                            </p:childTnLst>
                          </p:cTn>
                        </p:par>
                        <p:par>
                          <p:cTn id="30" fill="hold">
                            <p:stCondLst>
                              <p:cond delay="4500"/>
                            </p:stCondLst>
                            <p:childTnLst>
                              <p:par>
                                <p:cTn id="31" presetID="18" presetClass="entr" presetSubtype="6" fill="hold" nodeType="after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Effect transition="in" filter="strips(downRight)">
                                      <p:cBhvr>
                                        <p:cTn id="33" dur="500"/>
                                        <p:tgtEl>
                                          <p:spTgt spid="9">
                                            <p:txEl>
                                              <p:pRg st="0" end="0"/>
                                            </p:txEl>
                                          </p:spTgt>
                                        </p:tgtEl>
                                      </p:cBhvr>
                                    </p:animEffect>
                                  </p:childTnLst>
                                </p:cTn>
                              </p:par>
                            </p:childTnLst>
                          </p:cTn>
                        </p:par>
                        <p:par>
                          <p:cTn id="34" fill="hold">
                            <p:stCondLst>
                              <p:cond delay="5000"/>
                            </p:stCondLst>
                            <p:childTnLst>
                              <p:par>
                                <p:cTn id="35" presetID="18" presetClass="entr" presetSubtype="6" fill="hold" nodeType="afterEffect">
                                  <p:stCondLst>
                                    <p:cond delay="0"/>
                                  </p:stCondLst>
                                  <p:childTnLst>
                                    <p:set>
                                      <p:cBhvr>
                                        <p:cTn id="36" dur="1" fill="hold">
                                          <p:stCondLst>
                                            <p:cond delay="0"/>
                                          </p:stCondLst>
                                        </p:cTn>
                                        <p:tgtEl>
                                          <p:spTgt spid="9">
                                            <p:txEl>
                                              <p:pRg st="2" end="2"/>
                                            </p:txEl>
                                          </p:spTgt>
                                        </p:tgtEl>
                                        <p:attrNameLst>
                                          <p:attrName>style.visibility</p:attrName>
                                        </p:attrNameLst>
                                      </p:cBhvr>
                                      <p:to>
                                        <p:strVal val="visible"/>
                                      </p:to>
                                    </p:set>
                                    <p:animEffect transition="in" filter="strips(downRight)">
                                      <p:cBhvr>
                                        <p:cTn id="37" dur="500"/>
                                        <p:tgtEl>
                                          <p:spTgt spid="9">
                                            <p:txEl>
                                              <p:pRg st="2" end="2"/>
                                            </p:txEl>
                                          </p:spTgt>
                                        </p:tgtEl>
                                      </p:cBhvr>
                                    </p:animEffect>
                                  </p:childTnLst>
                                </p:cTn>
                              </p:par>
                            </p:childTnLst>
                          </p:cTn>
                        </p:par>
                        <p:par>
                          <p:cTn id="38" fill="hold">
                            <p:stCondLst>
                              <p:cond delay="5500"/>
                            </p:stCondLst>
                            <p:childTnLst>
                              <p:par>
                                <p:cTn id="39" presetID="18" presetClass="entr" presetSubtype="6" fill="hold" nodeType="afterEffect">
                                  <p:stCondLst>
                                    <p:cond delay="0"/>
                                  </p:stCondLst>
                                  <p:childTnLst>
                                    <p:set>
                                      <p:cBhvr>
                                        <p:cTn id="40" dur="1" fill="hold">
                                          <p:stCondLst>
                                            <p:cond delay="0"/>
                                          </p:stCondLst>
                                        </p:cTn>
                                        <p:tgtEl>
                                          <p:spTgt spid="9">
                                            <p:txEl>
                                              <p:pRg st="4" end="4"/>
                                            </p:txEl>
                                          </p:spTgt>
                                        </p:tgtEl>
                                        <p:attrNameLst>
                                          <p:attrName>style.visibility</p:attrName>
                                        </p:attrNameLst>
                                      </p:cBhvr>
                                      <p:to>
                                        <p:strVal val="visible"/>
                                      </p:to>
                                    </p:set>
                                    <p:animEffect transition="in" filter="strips(downRight)">
                                      <p:cBhvr>
                                        <p:cTn id="41" dur="500"/>
                                        <p:tgtEl>
                                          <p:spTgt spid="9">
                                            <p:txEl>
                                              <p:pRg st="4" end="4"/>
                                            </p:txEl>
                                          </p:spTgt>
                                        </p:tgtEl>
                                      </p:cBhvr>
                                    </p:animEffect>
                                  </p:childTnLst>
                                </p:cTn>
                              </p:par>
                            </p:childTnLst>
                          </p:cTn>
                        </p:par>
                        <p:par>
                          <p:cTn id="42" fill="hold">
                            <p:stCondLst>
                              <p:cond delay="6000"/>
                            </p:stCondLst>
                            <p:childTnLst>
                              <p:par>
                                <p:cTn id="43" presetID="18" presetClass="entr" presetSubtype="6" fill="hold" nodeType="afterEffect">
                                  <p:stCondLst>
                                    <p:cond delay="0"/>
                                  </p:stCondLst>
                                  <p:childTnLst>
                                    <p:set>
                                      <p:cBhvr>
                                        <p:cTn id="44" dur="1" fill="hold">
                                          <p:stCondLst>
                                            <p:cond delay="0"/>
                                          </p:stCondLst>
                                        </p:cTn>
                                        <p:tgtEl>
                                          <p:spTgt spid="9">
                                            <p:txEl>
                                              <p:pRg st="6" end="6"/>
                                            </p:txEl>
                                          </p:spTgt>
                                        </p:tgtEl>
                                        <p:attrNameLst>
                                          <p:attrName>style.visibility</p:attrName>
                                        </p:attrNameLst>
                                      </p:cBhvr>
                                      <p:to>
                                        <p:strVal val="visible"/>
                                      </p:to>
                                    </p:set>
                                    <p:animEffect transition="in" filter="strips(downRight)">
                                      <p:cBhvr>
                                        <p:cTn id="45" dur="500"/>
                                        <p:tgtEl>
                                          <p:spTgt spid="9">
                                            <p:txEl>
                                              <p:pRg st="6" end="6"/>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fade">
                                      <p:cBhvr>
                                        <p:cTn id="50" dur="1000"/>
                                        <p:tgtEl>
                                          <p:spTgt spid="2"/>
                                        </p:tgtEl>
                                      </p:cBhvr>
                                    </p:animEffect>
                                  </p:childTnLst>
                                </p:cTn>
                              </p:par>
                            </p:childTnLst>
                          </p:cTn>
                        </p:par>
                        <p:par>
                          <p:cTn id="51" fill="hold">
                            <p:stCondLst>
                              <p:cond delay="1000"/>
                            </p:stCondLst>
                            <p:childTnLst>
                              <p:par>
                                <p:cTn id="52" presetID="22" presetClass="entr" presetSubtype="1" fill="hold" nodeType="after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wipe(up)">
                                      <p:cBhvr>
                                        <p:cTn id="54" dur="500"/>
                                        <p:tgtEl>
                                          <p:spTgt spid="3"/>
                                        </p:tgtEl>
                                      </p:cBhvr>
                                    </p:animEffect>
                                  </p:childTnLst>
                                </p:cTn>
                              </p:par>
                            </p:childTnLst>
                          </p:cTn>
                        </p:par>
                        <p:par>
                          <p:cTn id="55" fill="hold">
                            <p:stCondLst>
                              <p:cond delay="1500"/>
                            </p:stCondLst>
                            <p:childTnLst>
                              <p:par>
                                <p:cTn id="56" presetID="22" presetClass="entr" presetSubtype="1" fill="hold" grpId="0"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ipe(up)">
                                      <p:cBhvr>
                                        <p:cTn id="5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animBg="1"/>
      <p:bldP spid="12" grpId="0" animBg="1"/>
      <p:bldP spid="13" grpId="0" animBg="1"/>
      <p:bldP spid="14" grpId="0" animBg="1"/>
      <p:bldP spid="15" grpId="0" animBg="1"/>
      <p:bldP spid="5"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11434</TotalTime>
  <Words>4079</Words>
  <Application>Microsoft Macintosh PowerPoint</Application>
  <PresentationFormat>Widescreen</PresentationFormat>
  <Paragraphs>725</Paragraphs>
  <Slides>44</Slides>
  <Notes>28</Notes>
  <HiddenSlides>0</HiddenSlides>
  <MMClips>0</MMClips>
  <ScaleCrop>false</ScaleCrop>
  <HeadingPairs>
    <vt:vector size="8" baseType="variant">
      <vt:variant>
        <vt:lpstr>Fonts Used</vt:lpstr>
      </vt:variant>
      <vt:variant>
        <vt:i4>11</vt:i4>
      </vt:variant>
      <vt:variant>
        <vt:lpstr>Theme</vt:lpstr>
      </vt:variant>
      <vt:variant>
        <vt:i4>2</vt:i4>
      </vt:variant>
      <vt:variant>
        <vt:lpstr>Embedded OLE Servers</vt:lpstr>
      </vt:variant>
      <vt:variant>
        <vt:i4>5</vt:i4>
      </vt:variant>
      <vt:variant>
        <vt:lpstr>Slide Titles</vt:lpstr>
      </vt:variant>
      <vt:variant>
        <vt:i4>44</vt:i4>
      </vt:variant>
    </vt:vector>
  </HeadingPairs>
  <TitlesOfParts>
    <vt:vector size="62" baseType="lpstr">
      <vt:lpstr>Arial</vt:lpstr>
      <vt:lpstr>Avant Garde</vt:lpstr>
      <vt:lpstr>Calibri</vt:lpstr>
      <vt:lpstr>Calibri Light</vt:lpstr>
      <vt:lpstr>Candara</vt:lpstr>
      <vt:lpstr>Georgia</vt:lpstr>
      <vt:lpstr>Helvetica</vt:lpstr>
      <vt:lpstr>Poppins</vt:lpstr>
      <vt:lpstr>Trebuchet MS</vt:lpstr>
      <vt:lpstr>Verdana</vt:lpstr>
      <vt:lpstr>Wingdings</vt:lpstr>
      <vt:lpstr>Office Theme</vt:lpstr>
      <vt:lpstr>1_Office Theme</vt:lpstr>
      <vt:lpstr>CorelDRAW</vt:lpstr>
      <vt:lpstr>SPW 9.0 Graph</vt:lpstr>
      <vt:lpstr>Prism Project</vt:lpstr>
      <vt:lpstr>Image</vt:lpstr>
      <vt:lpstr>Slide</vt:lpstr>
      <vt:lpstr>PowerPoint Presentation</vt:lpstr>
      <vt:lpstr>PowerPoint Presentation</vt:lpstr>
      <vt:lpstr>Genetic architecture of</vt:lpstr>
      <vt:lpstr>Expression in tissues and cells</vt:lpstr>
      <vt:lpstr>Expression in tissues and cells</vt:lpstr>
      <vt:lpstr>PowerPoint Presentation</vt:lpstr>
      <vt:lpstr>Incretin effect </vt:lpstr>
      <vt:lpstr>Incretin effect reduced in type 2-diabetes </vt:lpstr>
      <vt:lpstr>MAGIC meta-analyses for 120 min glucose and insulin during OGTT</vt:lpstr>
      <vt:lpstr>Role of incretin hormones in glucose regulation</vt:lpstr>
      <vt:lpstr>GIPR - glucose-dependent insulinotropic polypeptide receptor</vt:lpstr>
      <vt:lpstr>PowerPoint Presentation</vt:lpstr>
      <vt:lpstr>GIPR variant influences islet function </vt:lpstr>
      <vt:lpstr>PowerPoint Presentation</vt:lpstr>
      <vt:lpstr>GIPR is colocolized with insulin and glucagon</vt:lpstr>
      <vt:lpstr>Neutral effect on risk of T2D due to lowering effect on BMI </vt:lpstr>
      <vt:lpstr>GIPR variant introduces alternative splicing  </vt:lpstr>
      <vt:lpstr>PowerPoint Presentation</vt:lpstr>
      <vt:lpstr>GIP and islet function</vt:lpstr>
      <vt:lpstr>GIP stimulates OPN in islets  </vt:lpstr>
      <vt:lpstr>GIP and adipose tissue</vt:lpstr>
      <vt:lpstr>GIP stimulates OPN expression in adipose tissue  </vt:lpstr>
      <vt:lpstr>Effect of osteopontin on insulin resistance was reduced in carriers of GIPR variant </vt:lpstr>
      <vt:lpstr>PowerPoint Presentation</vt:lpstr>
      <vt:lpstr>GIPR variants and the risk of cardiovascular diseases in patients with type 2 diabetes</vt:lpstr>
      <vt:lpstr>GIP variant increases risk for CAD</vt:lpstr>
      <vt:lpstr>GIP and vasculature</vt:lpstr>
      <vt:lpstr>GIP stimulates OPN expression in the vasculature </vt:lpstr>
      <vt:lpstr>ET-1 receptor inhibition prevents GIP-induced OPN secretion</vt:lpstr>
      <vt:lpstr>Plasma OPN and ET-1 are elevated in patients with critical limb ischemia  </vt:lpstr>
      <vt:lpstr>GIP stimulation increases OPN expression via CREB activation </vt:lpstr>
      <vt:lpstr>GIPR and OPN mRNA are higher in carotid atherosclerotic plaques from symptomatic patients  </vt:lpstr>
      <vt:lpstr>PowerPoint Presentation</vt:lpstr>
      <vt:lpstr>GIPR variants might have independent effects on lipid profile</vt:lpstr>
      <vt:lpstr>PowerPoint Presentation</vt:lpstr>
      <vt:lpstr>GIPR variants impaired in β-arrestin contribute to lower glucose</vt:lpstr>
      <vt:lpstr>Ozempic and neurodegenerative diseases a possible mechanistic link</vt:lpstr>
      <vt:lpstr>Multiple brain-related positive effects</vt:lpstr>
      <vt:lpstr>PowerPoint Presentation</vt:lpstr>
      <vt:lpstr>PowerPoint Presentation</vt:lpstr>
      <vt:lpstr>Conclusions</vt:lpstr>
      <vt:lpstr>Acknowledgements </vt:lpstr>
      <vt:lpstr>GIP – proinflammatory cytokine</vt:lpstr>
      <vt:lpstr>Gastric bypass procedure to cure type 2 diabetes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Genomic treatment </dc:title>
  <dc:creator>Valeriya Lyssenko</dc:creator>
  <cp:lastModifiedBy>Valeriya Lyssenko</cp:lastModifiedBy>
  <cp:revision>109</cp:revision>
  <dcterms:created xsi:type="dcterms:W3CDTF">2021-01-27T16:05:02Z</dcterms:created>
  <dcterms:modified xsi:type="dcterms:W3CDTF">2024-11-21T03:57:58Z</dcterms:modified>
</cp:coreProperties>
</file>